
<file path=[Content_Types].xml><?xml version="1.0" encoding="utf-8"?>
<Types xmlns="http://schemas.openxmlformats.org/package/2006/content-types">
  <Default Extension="png" ContentType="image/png"/>
  <Default Extension="MP3" ContentType="audio/mpeg"/>
  <Default Extension="svg" ContentType="image/svg+xml"/>
  <Default Extension="jpeg" ContentType="image/jpeg"/>
  <Default Extension="emf" ContentType="image/x-emf"/>
  <Default Extension="m4a" ContentType="audio/mp4"/>
  <Default Extension="rels" ContentType="application/vnd.openxmlformats-package.relationships+xml"/>
  <Default Extension="xml" ContentType="application/xml"/>
  <Default Extension="wav" ContentType="audio/x-wav"/>
  <Default Extension="wdp" ContentType="image/vnd.ms-photo"/>
  <Default Extension="mp4" ContentType="video/mp4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3.xml" ContentType="application/vnd.openxmlformats-officedocument.theme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theme/theme4.xml" ContentType="application/vnd.openxmlformats-officedocument.theme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theme/theme5.xml" ContentType="application/vnd.openxmlformats-officedocument.theme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6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theme/theme7.xml" ContentType="application/vnd.openxmlformats-officedocument.theme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theme/theme8.xml" ContentType="application/vnd.openxmlformats-officedocument.theme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theme/theme9.xml" ContentType="application/vnd.openxmlformats-officedocument.theme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theme/theme10.xml" ContentType="application/vnd.openxmlformats-officedocument.theme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theme/theme11.xml" ContentType="application/vnd.openxmlformats-officedocument.theme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theme/theme12.xml" ContentType="application/vnd.openxmlformats-officedocument.theme+xml"/>
  <Override PartName="/ppt/theme/theme1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2" r:id="rId2"/>
    <p:sldMasterId id="2147483687" r:id="rId3"/>
    <p:sldMasterId id="2147483699" r:id="rId4"/>
    <p:sldMasterId id="2147483732" r:id="rId5"/>
    <p:sldMasterId id="2147483744" r:id="rId6"/>
    <p:sldMasterId id="2147483756" r:id="rId7"/>
    <p:sldMasterId id="2147483773" r:id="rId8"/>
    <p:sldMasterId id="2147483785" r:id="rId9"/>
    <p:sldMasterId id="2147483797" r:id="rId10"/>
    <p:sldMasterId id="2147483809" r:id="rId11"/>
    <p:sldMasterId id="2147483821" r:id="rId12"/>
  </p:sldMasterIdLst>
  <p:notesMasterIdLst>
    <p:notesMasterId r:id="rId36"/>
  </p:notesMasterIdLst>
  <p:sldIdLst>
    <p:sldId id="2007577126" r:id="rId13"/>
    <p:sldId id="2007577127" r:id="rId14"/>
    <p:sldId id="2007577147" r:id="rId15"/>
    <p:sldId id="2007577148" r:id="rId16"/>
    <p:sldId id="2007577149" r:id="rId17"/>
    <p:sldId id="2007577150" r:id="rId18"/>
    <p:sldId id="2007577151" r:id="rId19"/>
    <p:sldId id="2007577144" r:id="rId20"/>
    <p:sldId id="2007577125" r:id="rId21"/>
    <p:sldId id="2007577117" r:id="rId22"/>
    <p:sldId id="2007577130" r:id="rId23"/>
    <p:sldId id="2007577131" r:id="rId24"/>
    <p:sldId id="2007577132" r:id="rId25"/>
    <p:sldId id="2007577133" r:id="rId26"/>
    <p:sldId id="2007577134" r:id="rId27"/>
    <p:sldId id="294" r:id="rId28"/>
    <p:sldId id="2007577124" r:id="rId29"/>
    <p:sldId id="2007577135" r:id="rId30"/>
    <p:sldId id="2007577136" r:id="rId31"/>
    <p:sldId id="2007577137" r:id="rId32"/>
    <p:sldId id="2007577138" r:id="rId33"/>
    <p:sldId id="2007577139" r:id="rId34"/>
    <p:sldId id="257" r:id="rId35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BDB"/>
    <a:srgbClr val="FF0066"/>
    <a:srgbClr val="3E830E"/>
    <a:srgbClr val="66A117"/>
    <a:srgbClr val="FDD35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014" autoAdjust="0"/>
    <p:restoredTop sz="94660"/>
  </p:normalViewPr>
  <p:slideViewPr>
    <p:cSldViewPr snapToGrid="0">
      <p:cViewPr>
        <p:scale>
          <a:sx n="59" d="100"/>
          <a:sy n="59" d="100"/>
        </p:scale>
        <p:origin x="582" y="39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.xml"/><Relationship Id="rId18" Type="http://schemas.openxmlformats.org/officeDocument/2006/relationships/slide" Target="slides/slide6.xml"/><Relationship Id="rId26" Type="http://schemas.openxmlformats.org/officeDocument/2006/relationships/slide" Target="slides/slide14.xml"/><Relationship Id="rId39" Type="http://schemas.openxmlformats.org/officeDocument/2006/relationships/theme" Target="theme/theme1.xml"/><Relationship Id="rId21" Type="http://schemas.openxmlformats.org/officeDocument/2006/relationships/slide" Target="slides/slide9.xml"/><Relationship Id="rId34" Type="http://schemas.openxmlformats.org/officeDocument/2006/relationships/slide" Target="slides/slide22.xml"/><Relationship Id="rId7" Type="http://schemas.openxmlformats.org/officeDocument/2006/relationships/slideMaster" Target="slideMasters/slideMaster7.xml"/><Relationship Id="rId12" Type="http://schemas.openxmlformats.org/officeDocument/2006/relationships/slideMaster" Target="slideMasters/slideMaster12.xml"/><Relationship Id="rId17" Type="http://schemas.openxmlformats.org/officeDocument/2006/relationships/slide" Target="slides/slide5.xml"/><Relationship Id="rId25" Type="http://schemas.openxmlformats.org/officeDocument/2006/relationships/slide" Target="slides/slide13.xml"/><Relationship Id="rId33" Type="http://schemas.openxmlformats.org/officeDocument/2006/relationships/slide" Target="slides/slide21.xml"/><Relationship Id="rId38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4.xml"/><Relationship Id="rId20" Type="http://schemas.openxmlformats.org/officeDocument/2006/relationships/slide" Target="slides/slide8.xml"/><Relationship Id="rId29" Type="http://schemas.openxmlformats.org/officeDocument/2006/relationships/slide" Target="slides/slide17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12.xml"/><Relationship Id="rId32" Type="http://schemas.openxmlformats.org/officeDocument/2006/relationships/slide" Target="slides/slide20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3.xml"/><Relationship Id="rId23" Type="http://schemas.openxmlformats.org/officeDocument/2006/relationships/slide" Target="slides/slide11.xml"/><Relationship Id="rId28" Type="http://schemas.openxmlformats.org/officeDocument/2006/relationships/slide" Target="slides/slide16.xml"/><Relationship Id="rId36" Type="http://schemas.openxmlformats.org/officeDocument/2006/relationships/notesMaster" Target="notesMasters/notesMaster1.xml"/><Relationship Id="rId10" Type="http://schemas.openxmlformats.org/officeDocument/2006/relationships/slideMaster" Target="slideMasters/slideMaster10.xml"/><Relationship Id="rId19" Type="http://schemas.openxmlformats.org/officeDocument/2006/relationships/slide" Target="slides/slide7.xml"/><Relationship Id="rId31" Type="http://schemas.openxmlformats.org/officeDocument/2006/relationships/slide" Target="slides/slide19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2.xml"/><Relationship Id="rId22" Type="http://schemas.openxmlformats.org/officeDocument/2006/relationships/slide" Target="slides/slide10.xml"/><Relationship Id="rId27" Type="http://schemas.openxmlformats.org/officeDocument/2006/relationships/slide" Target="slides/slide15.xml"/><Relationship Id="rId30" Type="http://schemas.openxmlformats.org/officeDocument/2006/relationships/slide" Target="slides/slide18.xml"/><Relationship Id="rId35" Type="http://schemas.openxmlformats.org/officeDocument/2006/relationships/slide" Target="slides/slide23.xml"/><Relationship Id="rId8" Type="http://schemas.openxmlformats.org/officeDocument/2006/relationships/slideMaster" Target="slideMasters/slideMaster8.xml"/><Relationship Id="rId3" Type="http://schemas.openxmlformats.org/officeDocument/2006/relationships/slideMaster" Target="slideMasters/slideMaster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BDC71FD-A004-4335-9B5D-C076B5CC576A}" type="datetimeFigureOut">
              <a:rPr lang="en-US" smtClean="0"/>
              <a:t>9/28/2022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E94EC50-A298-46FF-87FB-0D147B93C5C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770347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>
                <a:sym typeface="+mn-ea"/>
              </a:rPr>
              <a:t>Bài</a:t>
            </a:r>
            <a:r>
              <a:rPr lang="en-US" dirty="0">
                <a:sym typeface="+mn-ea"/>
              </a:rPr>
              <a:t> </a:t>
            </a:r>
            <a:r>
              <a:rPr lang="en-US" dirty="0" err="1">
                <a:sym typeface="+mn-ea"/>
              </a:rPr>
              <a:t>giảng</a:t>
            </a:r>
            <a:r>
              <a:rPr lang="en-US" dirty="0">
                <a:sym typeface="+mn-ea"/>
              </a:rPr>
              <a:t> </a:t>
            </a:r>
            <a:r>
              <a:rPr lang="en-US" dirty="0" err="1">
                <a:sym typeface="+mn-ea"/>
              </a:rPr>
              <a:t>thiết</a:t>
            </a:r>
            <a:r>
              <a:rPr lang="en-US" dirty="0">
                <a:sym typeface="+mn-ea"/>
              </a:rPr>
              <a:t> </a:t>
            </a:r>
            <a:r>
              <a:rPr lang="en-US" dirty="0" err="1">
                <a:sym typeface="+mn-ea"/>
              </a:rPr>
              <a:t>kế</a:t>
            </a:r>
            <a:r>
              <a:rPr lang="en-US" dirty="0">
                <a:sym typeface="+mn-ea"/>
              </a:rPr>
              <a:t> </a:t>
            </a:r>
            <a:r>
              <a:rPr lang="en-US" dirty="0" err="1">
                <a:sym typeface="+mn-ea"/>
              </a:rPr>
              <a:t>bởi</a:t>
            </a:r>
            <a:r>
              <a:rPr lang="en-US" dirty="0">
                <a:sym typeface="+mn-ea"/>
              </a:rPr>
              <a:t>: </a:t>
            </a:r>
            <a:r>
              <a:rPr lang="en-US" dirty="0" err="1">
                <a:sym typeface="+mn-ea"/>
              </a:rPr>
              <a:t>Hương</a:t>
            </a:r>
            <a:r>
              <a:rPr lang="en-US" dirty="0">
                <a:sym typeface="+mn-ea"/>
              </a:rPr>
              <a:t> </a:t>
            </a:r>
            <a:r>
              <a:rPr lang="en-US" dirty="0" err="1">
                <a:sym typeface="+mn-ea"/>
              </a:rPr>
              <a:t>Thảo</a:t>
            </a:r>
            <a:r>
              <a:rPr lang="en-US" dirty="0">
                <a:sym typeface="+mn-ea"/>
              </a:rPr>
              <a:t> - tranthao121004@gmail.com</a:t>
            </a:r>
            <a:endParaRPr 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27E6127-5E05-44BB-A699-F63884802850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7073802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1CB8912-F0BA-4AD8-8415-DA1F26BCB09F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4935187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1.png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hyperlink" Target="http://www.1ppt.com/moban/" TargetMode="External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797">
            <a:hlinkClick r:id="" action="ppaction://media"/>
            <a:extLst>
              <a:ext uri="{FF2B5EF4-FFF2-40B4-BE49-F238E27FC236}">
                <a16:creationId xmlns:a16="http://schemas.microsoft.com/office/drawing/2014/main" id="{CCCE7297-F4E1-4ED4-9FC0-DABFE273A501}"/>
              </a:ext>
            </a:extLst>
          </p:cNvPr>
          <p:cNvPicPr>
            <a:picLocks noChangeAspect="1"/>
          </p:cNvPicPr>
          <p:nvPr userDrawn="1"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9183620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5056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7"/>
                </p:tgtEl>
              </p:cMediaNode>
            </p:video>
          </p:childTnLst>
        </p:cTn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>
            <a:extLst>
              <a:ext uri="{FF2B5EF4-FFF2-40B4-BE49-F238E27FC236}">
                <a16:creationId xmlns:a16="http://schemas.microsoft.com/office/drawing/2014/main" id="{34B29A9D-9234-4D6C-BFDD-BAC267C2B71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5408015"/>
      </p:ext>
    </p:extLst>
  </p:cSld>
  <p:clrMapOvr>
    <a:masterClrMapping/>
  </p:clrMapOvr>
  <p:transition spd="med">
    <p:pull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>
            <a:extLst>
              <a:ext uri="{FF2B5EF4-FFF2-40B4-BE49-F238E27FC236}">
                <a16:creationId xmlns:a16="http://schemas.microsoft.com/office/drawing/2014/main" id="{09A251F4-1A55-4054-B979-E3CC8C5BBFE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灯片编号占位符 5">
            <a:extLst>
              <a:ext uri="{FF2B5EF4-FFF2-40B4-BE49-F238E27FC236}">
                <a16:creationId xmlns:a16="http://schemas.microsoft.com/office/drawing/2014/main" id="{E03BEF6F-4045-49EB-9DB4-5520C18CAF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4515" y="634755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accent1"/>
                </a:solidFill>
                <a:latin typeface="UVF Candlescript Pro" panose="02000000000000000000" pitchFamily="50" charset="0"/>
              </a:defRPr>
            </a:lvl1pPr>
          </a:lstStyle>
          <a:p>
            <a:r>
              <a:rPr lang="en-US" altLang="zh-CN" dirty="0" err="1"/>
              <a:t>Hương</a:t>
            </a:r>
            <a:r>
              <a:rPr lang="en-US" altLang="zh-CN" dirty="0"/>
              <a:t> </a:t>
            </a:r>
            <a:r>
              <a:rPr lang="en-US" altLang="zh-CN" dirty="0" err="1"/>
              <a:t>Thảo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482615590"/>
      </p:ext>
    </p:extLst>
  </p:cSld>
  <p:clrMapOvr>
    <a:masterClrMapping/>
  </p:clrMapOvr>
  <p:transition spd="med">
    <p:pull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>
            <a:extLst>
              <a:ext uri="{FF2B5EF4-FFF2-40B4-BE49-F238E27FC236}">
                <a16:creationId xmlns:a16="http://schemas.microsoft.com/office/drawing/2014/main" id="{09A251F4-1A55-4054-B979-E3CC8C5BBFE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:a16="http://schemas.microsoft.com/office/drawing/2014/main" id="{E485DD1D-21FB-46C7-93D9-1DBC060E737E}"/>
              </a:ext>
            </a:extLst>
          </p:cNvPr>
          <p:cNvSpPr/>
          <p:nvPr userDrawn="1"/>
        </p:nvSpPr>
        <p:spPr>
          <a:xfrm>
            <a:off x="511320" y="486250"/>
            <a:ext cx="11169359" cy="5885500"/>
          </a:xfrm>
          <a:prstGeom prst="rect">
            <a:avLst/>
          </a:prstGeom>
          <a:solidFill>
            <a:schemeClr val="bg1">
              <a:alpha val="50000"/>
            </a:schemeClr>
          </a:solidFill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217"/>
            <a:endParaRPr lang="zh-CN" altLang="en-US" dirty="0">
              <a:solidFill>
                <a:schemeClr val="tx1">
                  <a:lumMod val="95000"/>
                  <a:lumOff val="5000"/>
                </a:schemeClr>
              </a:solidFill>
              <a:latin typeface="KaiTi" panose="02010609060101010101" pitchFamily="49" charset="-122"/>
              <a:ea typeface="KaiTi" panose="02010609060101010101" pitchFamily="49" charset="-122"/>
              <a:sym typeface="KaiTi" panose="02010609060101010101" pitchFamily="49" charset="-122"/>
            </a:endParaRPr>
          </a:p>
        </p:txBody>
      </p:sp>
      <p:sp>
        <p:nvSpPr>
          <p:cNvPr id="4" name="灯片编号占位符 5">
            <a:extLst>
              <a:ext uri="{FF2B5EF4-FFF2-40B4-BE49-F238E27FC236}">
                <a16:creationId xmlns:a16="http://schemas.microsoft.com/office/drawing/2014/main" id="{2430434A-43FD-425D-B72A-D332C4A2F3E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4515" y="634755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accent1"/>
                </a:solidFill>
                <a:latin typeface="UVF Candlescript Pro" panose="02000000000000000000" pitchFamily="50" charset="0"/>
              </a:defRPr>
            </a:lvl1pPr>
          </a:lstStyle>
          <a:p>
            <a:r>
              <a:rPr lang="en-US" altLang="zh-CN" dirty="0" err="1"/>
              <a:t>Hương</a:t>
            </a:r>
            <a:r>
              <a:rPr lang="en-US" altLang="zh-CN" dirty="0"/>
              <a:t> </a:t>
            </a:r>
            <a:r>
              <a:rPr lang="en-US" altLang="zh-CN" dirty="0" err="1"/>
              <a:t>Thảo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553394691"/>
      </p:ext>
    </p:extLst>
  </p:cSld>
  <p:clrMapOvr>
    <a:masterClrMapping/>
  </p:clrMapOvr>
  <p:transition spd="med">
    <p:pull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25CE4507-A9DC-4403-9145-8D352DE91B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F9D8F23B-39A1-4D11-890E-DDB7A176ED2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A499A0B9-7DB6-4BB1-B82A-F22A5A491A9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0EA7023C-31FC-4FA2-8025-3298500681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4A4982-C666-477D-BAF9-C341D41BC368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E1C3E75D-EC7A-49AF-A2D9-E799F9E46E5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790A6948-BBAB-477E-AB55-2D161F8F6D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F8AE8-204B-4879-81C1-C66B6C2180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22308355"/>
      </p:ext>
    </p:extLst>
  </p:cSld>
  <p:clrMapOvr>
    <a:masterClrMapping/>
  </p:clrMapOvr>
  <p:transition spd="med">
    <p:pull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863B32D-8BCB-486C-A44D-FA2551B234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59FD3EEA-40E8-4844-A84B-B004D1C2D28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2D19FF95-C2C5-4F5C-BCE5-F409F3C6469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FA819893-B629-4F10-8771-901793EF62A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3B2FCCF2-F2EE-4428-89A2-73C7CD0785B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E6FB6841-E3A0-46D7-AE68-B8E2EFD4C17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4A4982-C666-477D-BAF9-C341D41BC368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2EE5E451-C846-4700-BE4D-7420E6F1CB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483A4986-2BF7-4CBE-860B-098C498BE0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F8AE8-204B-4879-81C1-C66B6C2180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0135812"/>
      </p:ext>
    </p:extLst>
  </p:cSld>
  <p:clrMapOvr>
    <a:masterClrMapping/>
  </p:clrMapOvr>
  <p:transition spd="med">
    <p:pull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863B32D-8BCB-486C-A44D-FA2551B234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59FD3EEA-40E8-4844-A84B-B004D1C2D28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2D19FF95-C2C5-4F5C-BCE5-F409F3C6469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FA819893-B629-4F10-8771-901793EF62A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3B2FCCF2-F2EE-4428-89A2-73C7CD0785B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E6FB6841-E3A0-46D7-AE68-B8E2EFD4C17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4A4982-C666-477D-BAF9-C341D41BC368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2EE5E451-C846-4700-BE4D-7420E6F1CB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483A4986-2BF7-4CBE-860B-098C498BE0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F8AE8-204B-4879-81C1-C66B6C218019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11" name="TextBox 10"/>
          <p:cNvSpPr txBox="1"/>
          <p:nvPr userDrawn="1"/>
        </p:nvSpPr>
        <p:spPr>
          <a:xfrm>
            <a:off x="1602905" y="6669544"/>
            <a:ext cx="1800200" cy="1184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00" dirty="0">
                <a:solidFill>
                  <a:prstClr val="black"/>
                </a:solidFill>
                <a:ea typeface="微软雅黑" panose="020B0503020204020204" pitchFamily="34" charset="-122"/>
                <a:hlinkClick r:id="rId2"/>
              </a:rPr>
              <a:t>PPT</a:t>
            </a:r>
            <a:r>
              <a:rPr lang="zh-CN" altLang="en-US" sz="100" dirty="0">
                <a:solidFill>
                  <a:prstClr val="black"/>
                </a:solidFill>
                <a:ea typeface="微软雅黑" panose="020B0503020204020204" pitchFamily="34" charset="-122"/>
                <a:hlinkClick r:id="rId2"/>
              </a:rPr>
              <a:t>模板</a:t>
            </a:r>
            <a:r>
              <a:rPr lang="zh-CN" altLang="en-US" sz="100" dirty="0">
                <a:solidFill>
                  <a:prstClr val="black"/>
                </a:solidFill>
                <a:ea typeface="微软雅黑" panose="020B0503020204020204" pitchFamily="34" charset="-122"/>
              </a:rPr>
              <a:t> </a:t>
            </a:r>
            <a:r>
              <a:rPr lang="en-US" altLang="zh-CN" sz="100" dirty="0">
                <a:solidFill>
                  <a:prstClr val="black"/>
                </a:solidFill>
                <a:ea typeface="微软雅黑" panose="020B0503020204020204" pitchFamily="34" charset="-122"/>
              </a:rPr>
              <a:t>http://www.1ppt.com/moban/</a:t>
            </a:r>
            <a:r>
              <a:rPr lang="zh-CN" altLang="en-US" sz="100" dirty="0">
                <a:solidFill>
                  <a:prstClr val="black"/>
                </a:solidFill>
                <a:ea typeface="微软雅黑" panose="020B0503020204020204" pitchFamily="34" charset="-122"/>
              </a:rPr>
              <a:t> </a:t>
            </a:r>
            <a:endParaRPr lang="en-US" altLang="zh-CN" sz="100" dirty="0">
              <a:solidFill>
                <a:prstClr val="black"/>
              </a:solidFill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318942247"/>
      </p:ext>
    </p:extLst>
  </p:cSld>
  <p:clrMapOvr>
    <a:masterClrMapping/>
  </p:clrMapOvr>
  <p:transition spd="med">
    <p:pull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BF6C0D4-73B6-47AD-B286-A2A047D311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E73AB4BC-A69E-4F51-8034-7E57B2AAE40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4A4982-C666-477D-BAF9-C341D41BC368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082233AE-1AD2-42FF-B7B8-1A0D5E7734B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32F3D708-D960-4007-AABB-F21D6CCD72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F8AE8-204B-4879-81C1-C66B6C2180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20847761"/>
      </p:ext>
    </p:extLst>
  </p:cSld>
  <p:clrMapOvr>
    <a:masterClrMapping/>
  </p:clrMapOvr>
  <p:transition spd="med">
    <p:pull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FC85943F-E081-447A-9EB2-2B88D1C22E0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4A4982-C666-477D-BAF9-C341D41BC368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AFBAEEA8-CEEF-4F15-89D8-7DDE71B194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C9D03397-6C58-4D98-89D1-203EEF75F7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F8AE8-204B-4879-81C1-C66B6C2180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76952703"/>
      </p:ext>
    </p:extLst>
  </p:cSld>
  <p:clrMapOvr>
    <a:masterClrMapping/>
  </p:clrMapOvr>
  <p:transition spd="med">
    <p:pull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CC68400-40BE-432B-B065-CE95AE3DA6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A84F8D77-48AD-4393-88F2-5A8AF2A788A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E6AF9ECA-FF14-4070-8EE1-56F08DF0BC9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BF0B8411-C849-44CC-B310-608EEF86272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4A4982-C666-477D-BAF9-C341D41BC368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EC8D4AFF-E807-43B0-86EF-37278F70D1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C7093E97-F209-449A-907B-4551FD4729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F8AE8-204B-4879-81C1-C66B6C2180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56104512"/>
      </p:ext>
    </p:extLst>
  </p:cSld>
  <p:clrMapOvr>
    <a:masterClrMapping/>
  </p:clrMapOvr>
  <p:transition spd="med">
    <p:pull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25353C68-7646-4399-98D5-5B3C4D1022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78757E82-B725-4624-A28B-37FCC824757F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4443960C-6C6E-4FDE-8FD6-B259FE9BB0B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9C5B9962-007D-4762-9257-4C462F7651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4A4982-C666-477D-BAF9-C341D41BC368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8933CFB8-52CC-42BA-A7D5-D372EB358F9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4230BB3B-6FF6-45EE-94B6-EFE514A0DB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F8AE8-204B-4879-81C1-C66B6C2180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87304576"/>
      </p:ext>
    </p:extLst>
  </p:cSld>
  <p:clrMapOvr>
    <a:masterClrMapping/>
  </p:clrMapOvr>
  <p:transition spd="med">
    <p:pull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FB31B81-A36D-4F74-9BD3-DC0D63FA1A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313C4CB7-C992-40B1-A52F-CF9A41276F1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22565CE6-BEDC-4811-BD39-79E7C146BE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4A4982-C666-477D-BAF9-C341D41BC368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988BD0CF-13D8-4911-9566-ACEF3CD2C1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A8D7BBF3-1B3A-4CE4-A65B-E54F1556A7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F8AE8-204B-4879-81C1-C66B6C2180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65346553"/>
      </p:ext>
    </p:extLst>
  </p:cSld>
  <p:clrMapOvr>
    <a:masterClrMapping/>
  </p:clrMapOvr>
  <p:transition spd="med">
    <p:pull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41B722FC-EC2A-48DE-AC5F-8E81F2EA89F8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E405403A-6B86-46E1-995E-2A5398C7958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59F7AA5D-5136-4A57-B92C-828C56ECF4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4A4982-C666-477D-BAF9-C341D41BC368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85B739A5-B8FB-4DA4-AB0D-66B1792E42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3630DFA6-1C10-4BA9-A1F8-80B27E2FCE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7F8AE8-204B-4879-81C1-C66B6C21801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33277544"/>
      </p:ext>
    </p:extLst>
  </p:cSld>
  <p:clrMapOvr>
    <a:masterClrMapping/>
  </p:clrMapOvr>
  <p:transition spd="med">
    <p:pull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/>
          <a:lstStyle/>
          <a:p>
            <a:fld id="{2E3AAC11-D570-4EA9-AFC0-30FB72BA45EB}" type="datetimeFigureOut">
              <a:rPr lang="zh-CN" altLang="en-US" smtClean="0">
                <a:solidFill>
                  <a:prstClr val="black"/>
                </a:solidFill>
              </a:rPr>
              <a:pPr/>
              <a:t>2022/9/28</a:t>
            </a:fld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/>
          <a:lstStyle/>
          <a:p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/>
          <a:lstStyle/>
          <a:p>
            <a:fld id="{55ECCFAA-F4FB-487C-9F1E-C8836D0C3DC9}" type="slidenum">
              <a:rPr lang="zh-CN" altLang="en-US" smtClean="0">
                <a:solidFill>
                  <a:prstClr val="black"/>
                </a:solidFill>
              </a:rPr>
              <a:pPr/>
              <a:t>‹#›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5521786"/>
      </p:ext>
    </p:extLst>
  </p:cSld>
  <p:clrMapOvr>
    <a:masterClrMapping/>
  </p:clrMapOvr>
  <p:transition spd="med">
    <p:pull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/>
          <a:lstStyle/>
          <a:p>
            <a:fld id="{2E3AAC11-D570-4EA9-AFC0-30FB72BA45EB}" type="datetimeFigureOut">
              <a:rPr lang="zh-CN" altLang="en-US" smtClean="0">
                <a:solidFill>
                  <a:prstClr val="black"/>
                </a:solidFill>
              </a:rPr>
              <a:pPr/>
              <a:t>2022/9/28</a:t>
            </a:fld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/>
          <a:lstStyle/>
          <a:p>
            <a:endParaRPr lang="zh-CN" altLang="en-US">
              <a:solidFill>
                <a:prstClr val="black"/>
              </a:solidFill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/>
          <a:lstStyle/>
          <a:p>
            <a:fld id="{55ECCFAA-F4FB-487C-9F1E-C8836D0C3DC9}" type="slidenum">
              <a:rPr lang="zh-CN" altLang="en-US" smtClean="0">
                <a:solidFill>
                  <a:prstClr val="black"/>
                </a:solidFill>
              </a:rPr>
              <a:pPr/>
              <a:t>‹#›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6193367"/>
      </p:ext>
    </p:extLst>
  </p:cSld>
  <p:clrMapOvr>
    <a:masterClrMapping/>
  </p:clrMapOvr>
  <p:transition spd="med">
    <p:pull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33065906"/>
      </p:ext>
    </p:extLst>
  </p:cSld>
  <p:clrMapOvr>
    <a:masterClrMapping/>
  </p:clrMapOvr>
  <p:transition spd="med">
    <p:pull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3BE2C917-C185-4529-B658-720C4C5476D1}" type="datetimeFigureOut">
              <a:rPr lang="zh-CN" altLang="en-US" smtClean="0"/>
              <a:pPr/>
              <a:t>2022/9/28</a:t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C491C6F-6071-4143-8F1A-3CF48A43A451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462971660"/>
      </p:ext>
    </p:extLst>
  </p:cSld>
  <p:clrMapOvr>
    <a:masterClrMapping/>
  </p:clrMapOvr>
  <p:transition spd="med">
    <p:pull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3BE2C917-C185-4529-B658-720C4C5476D1}" type="datetimeFigureOut">
              <a:rPr lang="zh-CN" altLang="en-US" smtClean="0"/>
              <a:pPr/>
              <a:t>2022/9/28</a:t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C491C6F-6071-4143-8F1A-3CF48A43A451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749934513"/>
      </p:ext>
    </p:extLst>
  </p:cSld>
  <p:clrMapOvr>
    <a:masterClrMapping/>
  </p:clrMapOvr>
  <p:transition spd="med">
    <p:pull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3BE2C917-C185-4529-B658-720C4C5476D1}" type="datetimeFigureOut">
              <a:rPr lang="zh-CN" altLang="en-US" smtClean="0"/>
              <a:pPr/>
              <a:t>2022/9/28</a:t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C491C6F-6071-4143-8F1A-3CF48A43A451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826155446"/>
      </p:ext>
    </p:extLst>
  </p:cSld>
  <p:clrMapOvr>
    <a:masterClrMapping/>
  </p:clrMapOvr>
  <p:transition spd="med">
    <p:pull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3BE2C917-C185-4529-B658-720C4C5476D1}" type="datetimeFigureOut">
              <a:rPr lang="zh-CN" altLang="en-US" smtClean="0"/>
              <a:pPr/>
              <a:t>2022/9/28</a:t>
            </a:fld>
            <a:endParaRPr lang="zh-CN" altLang="en-US" dirty="0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 dirty="0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C491C6F-6071-4143-8F1A-3CF48A43A451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607722966"/>
      </p:ext>
    </p:extLst>
  </p:cSld>
  <p:clrMapOvr>
    <a:masterClrMapping/>
  </p:clrMapOvr>
  <p:transition spd="med">
    <p:pull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3BE2C917-C185-4529-B658-720C4C5476D1}" type="datetimeFigureOut">
              <a:rPr lang="zh-CN" altLang="en-US" smtClean="0"/>
              <a:pPr/>
              <a:t>2022/9/28</a:t>
            </a:fld>
            <a:endParaRPr lang="zh-CN" altLang="en-US" dirty="0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 dirty="0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C491C6F-6071-4143-8F1A-3CF48A43A451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595924246"/>
      </p:ext>
    </p:extLst>
  </p:cSld>
  <p:clrMapOvr>
    <a:masterClrMapping/>
  </p:clrMapOvr>
  <p:transition spd="med">
    <p:pull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3BE2C917-C185-4529-B658-720C4C5476D1}" type="datetimeFigureOut">
              <a:rPr lang="zh-CN" altLang="en-US" smtClean="0"/>
              <a:pPr/>
              <a:t>2022/9/28</a:t>
            </a:fld>
            <a:endParaRPr lang="zh-CN" altLang="en-US" dirty="0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 dirty="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C491C6F-6071-4143-8F1A-3CF48A43A451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251646426"/>
      </p:ext>
    </p:extLst>
  </p:cSld>
  <p:clrMapOvr>
    <a:masterClrMapping/>
  </p:clrMapOvr>
  <p:transition spd="med">
    <p:pull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3BE2C917-C185-4529-B658-720C4C5476D1}" type="datetimeFigureOut">
              <a:rPr lang="zh-CN" altLang="en-US" smtClean="0"/>
              <a:pPr/>
              <a:t>2022/9/28</a:t>
            </a:fld>
            <a:endParaRPr lang="zh-CN" altLang="en-US" dirty="0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C491C6F-6071-4143-8F1A-3CF48A43A451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213367170"/>
      </p:ext>
    </p:extLst>
  </p:cSld>
  <p:clrMapOvr>
    <a:masterClrMapping/>
  </p:clrMapOvr>
  <p:transition spd="med">
    <p:pull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3BE2C917-C185-4529-B658-720C4C5476D1}" type="datetimeFigureOut">
              <a:rPr lang="zh-CN" altLang="en-US" smtClean="0"/>
              <a:pPr/>
              <a:t>2022/9/28</a:t>
            </a:fld>
            <a:endParaRPr lang="zh-CN" altLang="en-US" dirty="0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 dirty="0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C491C6F-6071-4143-8F1A-3CF48A43A451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60506521"/>
      </p:ext>
    </p:extLst>
  </p:cSld>
  <p:clrMapOvr>
    <a:masterClrMapping/>
  </p:clrMapOvr>
  <p:transition spd="med">
    <p:pull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 dirty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dirty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3BE2C917-C185-4529-B658-720C4C5476D1}" type="datetimeFigureOut">
              <a:rPr lang="zh-CN" altLang="en-US" smtClean="0"/>
              <a:pPr/>
              <a:t>2022/9/28</a:t>
            </a:fld>
            <a:endParaRPr lang="zh-CN" altLang="en-US" dirty="0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 dirty="0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C491C6F-6071-4143-8F1A-3CF48A43A451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691783574"/>
      </p:ext>
    </p:extLst>
  </p:cSld>
  <p:clrMapOvr>
    <a:masterClrMapping/>
  </p:clrMapOvr>
  <p:transition spd="med">
    <p:pull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3BE2C917-C185-4529-B658-720C4C5476D1}" type="datetimeFigureOut">
              <a:rPr lang="zh-CN" altLang="en-US" smtClean="0"/>
              <a:pPr/>
              <a:t>2022/9/28</a:t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C491C6F-6071-4143-8F1A-3CF48A43A451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784192832"/>
      </p:ext>
    </p:extLst>
  </p:cSld>
  <p:clrMapOvr>
    <a:masterClrMapping/>
  </p:clrMapOvr>
  <p:transition spd="med">
    <p:pull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fld id="{3BE2C917-C185-4529-B658-720C4C5476D1}" type="datetimeFigureOut">
              <a:rPr lang="zh-CN" altLang="en-US" smtClean="0"/>
              <a:pPr/>
              <a:t>2022/9/28</a:t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C491C6F-6071-4143-8F1A-3CF48A43A451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098593563"/>
      </p:ext>
    </p:extLst>
  </p:cSld>
  <p:clrMapOvr>
    <a:masterClrMapping/>
  </p:clrMapOvr>
  <p:transition spd="med">
    <p:pull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7"/>
            <a:ext cx="9144000" cy="1655763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25583323"/>
      </p:ext>
    </p:extLst>
  </p:cSld>
  <p:clrMapOvr>
    <a:masterClrMapping/>
  </p:clrMapOvr>
  <p:transition spd="med">
    <p:pull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7301255"/>
      </p:ext>
    </p:extLst>
  </p:cSld>
  <p:clrMapOvr>
    <a:masterClrMapping/>
  </p:clrMapOvr>
  <p:transition spd="med">
    <p:pull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1182281"/>
      </p:ext>
    </p:extLst>
  </p:cSld>
  <p:clrMapOvr>
    <a:masterClrMapping/>
  </p:clrMapOvr>
  <p:transition spd="med">
    <p:pull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9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9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78430804"/>
      </p:ext>
    </p:extLst>
  </p:cSld>
  <p:clrMapOvr>
    <a:masterClrMapping/>
  </p:clrMapOvr>
  <p:transition spd="med">
    <p:pull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07703" y="284915"/>
            <a:ext cx="10515600" cy="1325563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1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1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11" name="矩形 10"/>
          <p:cNvSpPr/>
          <p:nvPr userDrawn="1"/>
        </p:nvSpPr>
        <p:spPr>
          <a:xfrm>
            <a:off x="11100304" y="8727233"/>
            <a:ext cx="1033515" cy="2968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/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模板下载：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www.1ppt.com/moban/     </a:t>
            </a:r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行业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模板：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www.1ppt.com/hangye/ </a:t>
            </a:r>
          </a:p>
          <a:p>
            <a:pPr defTabSz="1219170"/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节日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模板：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www.1ppt.com/jieri/           PPT</a:t>
            </a:r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素材下载：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www.1ppt.com/sucai/</a:t>
            </a:r>
          </a:p>
          <a:p>
            <a:pPr defTabSz="1219170"/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背景图片：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www.1ppt.com/beijing/      PPT</a:t>
            </a:r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图表下载：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www.1ppt.com/tubiao/      </a:t>
            </a:r>
          </a:p>
          <a:p>
            <a:pPr defTabSz="1219170"/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优秀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PPT</a:t>
            </a:r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下载：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www.1ppt.com/xiazai/        PPT</a:t>
            </a:r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教程： 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www.1ppt.com/powerpoint/      </a:t>
            </a:r>
          </a:p>
          <a:p>
            <a:pPr defTabSz="1219170"/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Word</a:t>
            </a:r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教程： 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www.1ppt.com/word/              Excel</a:t>
            </a:r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教程：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www.1ppt.com/excel/  </a:t>
            </a:r>
          </a:p>
          <a:p>
            <a:pPr defTabSz="1219170"/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资料下载：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www.1ppt.com/ziliao/                PPT</a:t>
            </a:r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课件下载：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www.1ppt.com/kejian/ </a:t>
            </a:r>
          </a:p>
          <a:p>
            <a:pPr defTabSz="1219170"/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范文下载：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www.1ppt.com/fanwen/             </a:t>
            </a:r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试卷下载：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www.1ppt.com/shiti/  </a:t>
            </a:r>
          </a:p>
          <a:p>
            <a:pPr defTabSz="1219170"/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教案下载：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www.1ppt.com/jiaoan/        </a:t>
            </a:r>
          </a:p>
          <a:p>
            <a:pPr defTabSz="1219170"/>
            <a:r>
              <a:rPr lang="zh-CN" altLang="en-US" sz="133" dirty="0">
                <a:solidFill>
                  <a:prstClr val="white"/>
                </a:solidFill>
                <a:latin typeface="Calibri"/>
                <a:ea typeface="宋体"/>
              </a:rPr>
              <a:t>字体下载：</a:t>
            </a:r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www.1ppt.com/ziti/</a:t>
            </a:r>
          </a:p>
          <a:p>
            <a:pPr defTabSz="1219170"/>
            <a:r>
              <a:rPr lang="en-US" altLang="zh-CN" sz="133" dirty="0">
                <a:solidFill>
                  <a:prstClr val="white"/>
                </a:solidFill>
                <a:latin typeface="Calibri"/>
                <a:ea typeface="宋体"/>
              </a:rPr>
              <a:t> </a:t>
            </a:r>
            <a:endParaRPr lang="zh-CN" altLang="en-US" sz="133" dirty="0">
              <a:solidFill>
                <a:prstClr val="white"/>
              </a:solidFill>
              <a:latin typeface="Calibri"/>
              <a:ea typeface="宋体"/>
            </a:endParaRPr>
          </a:p>
        </p:txBody>
      </p:sp>
    </p:spTree>
    <p:extLst>
      <p:ext uri="{BB962C8B-B14F-4D97-AF65-F5344CB8AC3E}">
        <p14:creationId xmlns:p14="http://schemas.microsoft.com/office/powerpoint/2010/main" val="1199219386"/>
      </p:ext>
    </p:extLst>
  </p:cSld>
  <p:clrMapOvr>
    <a:masterClrMapping/>
  </p:clrMapOvr>
  <p:transition spd="med">
    <p:pull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5725663"/>
      </p:ext>
    </p:extLst>
  </p:cSld>
  <p:clrMapOvr>
    <a:masterClrMapping/>
  </p:clrMapOvr>
  <p:transition spd="med">
    <p:pull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84336513"/>
      </p:ext>
    </p:extLst>
  </p:cSld>
  <p:clrMapOvr>
    <a:masterClrMapping/>
  </p:clrMapOvr>
  <p:transition spd="med">
    <p:pull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6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1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189" indent="0">
              <a:buNone/>
              <a:defRPr sz="1400"/>
            </a:lvl2pPr>
            <a:lvl3pPr marL="914377" indent="0">
              <a:buNone/>
              <a:defRPr sz="1200"/>
            </a:lvl3pPr>
            <a:lvl4pPr marL="1371566" indent="0">
              <a:buNone/>
              <a:defRPr sz="1000"/>
            </a:lvl4pPr>
            <a:lvl5pPr marL="1828754" indent="0">
              <a:buNone/>
              <a:defRPr sz="1000"/>
            </a:lvl5pPr>
            <a:lvl6pPr marL="2285943" indent="0">
              <a:buNone/>
              <a:defRPr sz="1000"/>
            </a:lvl6pPr>
            <a:lvl7pPr marL="2743131" indent="0">
              <a:buNone/>
              <a:defRPr sz="1000"/>
            </a:lvl7pPr>
            <a:lvl8pPr marL="3200320" indent="0">
              <a:buNone/>
              <a:defRPr sz="1000"/>
            </a:lvl8pPr>
            <a:lvl9pPr marL="3657509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2487795"/>
      </p:ext>
    </p:extLst>
  </p:cSld>
  <p:clrMapOvr>
    <a:masterClrMapping/>
  </p:clrMapOvr>
  <p:transition spd="med">
    <p:pull/>
  </p:transition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6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r>
              <a:rPr lang="zh-CN" altLang="en-US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1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189" indent="0">
              <a:buNone/>
              <a:defRPr sz="1400"/>
            </a:lvl2pPr>
            <a:lvl3pPr marL="914377" indent="0">
              <a:buNone/>
              <a:defRPr sz="1200"/>
            </a:lvl3pPr>
            <a:lvl4pPr marL="1371566" indent="0">
              <a:buNone/>
              <a:defRPr sz="1000"/>
            </a:lvl4pPr>
            <a:lvl5pPr marL="1828754" indent="0">
              <a:buNone/>
              <a:defRPr sz="1000"/>
            </a:lvl5pPr>
            <a:lvl6pPr marL="2285943" indent="0">
              <a:buNone/>
              <a:defRPr sz="1000"/>
            </a:lvl6pPr>
            <a:lvl7pPr marL="2743131" indent="0">
              <a:buNone/>
              <a:defRPr sz="1000"/>
            </a:lvl7pPr>
            <a:lvl8pPr marL="3200320" indent="0">
              <a:buNone/>
              <a:defRPr sz="1000"/>
            </a:lvl8pPr>
            <a:lvl9pPr marL="3657509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34560520"/>
      </p:ext>
    </p:extLst>
  </p:cSld>
  <p:clrMapOvr>
    <a:masterClrMapping/>
  </p:clrMapOvr>
  <p:transition spd="med">
    <p:pull/>
  </p:transition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76211555"/>
      </p:ext>
    </p:extLst>
  </p:cSld>
  <p:clrMapOvr>
    <a:masterClrMapping/>
  </p:clrMapOvr>
  <p:transition spd="med">
    <p:pull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1" y="365126"/>
            <a:ext cx="2628900" cy="5811839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1" y="365126"/>
            <a:ext cx="7734300" cy="5811839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7852481"/>
      </p:ext>
    </p:extLst>
  </p:cSld>
  <p:clrMapOvr>
    <a:masterClrMapping/>
  </p:clrMapOvr>
  <p:transition spd="med">
    <p:pull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B833182-0A27-4A82-AD86-EAD6460C4385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76B89268-6037-4630-93B9-87DCE428E2C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61930325"/>
      </p:ext>
    </p:extLst>
  </p:cSld>
  <p:clrMapOvr>
    <a:masterClrMapping/>
  </p:clrMapOvr>
  <p:transition spd="med">
    <p:pull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B833182-0A27-4A82-AD86-EAD6460C4385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76B89268-6037-4630-93B9-87DCE428E2C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27249788"/>
      </p:ext>
    </p:extLst>
  </p:cSld>
  <p:clrMapOvr>
    <a:masterClrMapping/>
  </p:clrMapOvr>
  <p:transition spd="med">
    <p:pull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B833182-0A27-4A82-AD86-EAD6460C4385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76B89268-6037-4630-93B9-87DCE428E2C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82016389"/>
      </p:ext>
    </p:extLst>
  </p:cSld>
  <p:clrMapOvr>
    <a:masterClrMapping/>
  </p:clrMapOvr>
  <p:transition spd="med">
    <p:pull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B833182-0A27-4A82-AD86-EAD6460C4385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76B89268-6037-4630-93B9-87DCE428E2C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12495764"/>
      </p:ext>
    </p:extLst>
  </p:cSld>
  <p:clrMapOvr>
    <a:masterClrMapping/>
  </p:clrMapOvr>
  <p:transition spd="med">
    <p:pull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B833182-0A27-4A82-AD86-EAD6460C4385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76B89268-6037-4630-93B9-87DCE428E2C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51932144"/>
      </p:ext>
    </p:extLst>
  </p:cSld>
  <p:clrMapOvr>
    <a:masterClrMapping/>
  </p:clrMapOvr>
  <p:transition spd="med">
    <p:pull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B833182-0A27-4A82-AD86-EAD6460C4385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76B89268-6037-4630-93B9-87DCE428E2C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0139309"/>
      </p:ext>
    </p:extLst>
  </p:cSld>
  <p:clrMapOvr>
    <a:masterClrMapping/>
  </p:clrMapOvr>
  <p:transition spd="med">
    <p:pull/>
  </p:transition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B833182-0A27-4A82-AD86-EAD6460C4385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76B89268-6037-4630-93B9-87DCE428E2C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79648463"/>
      </p:ext>
    </p:extLst>
  </p:cSld>
  <p:clrMapOvr>
    <a:masterClrMapping/>
  </p:clrMapOvr>
  <p:transition spd="med">
    <p:pull/>
  </p:transition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B833182-0A27-4A82-AD86-EAD6460C4385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76B89268-6037-4630-93B9-87DCE428E2C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42241325"/>
      </p:ext>
    </p:extLst>
  </p:cSld>
  <p:clrMapOvr>
    <a:masterClrMapping/>
  </p:clrMapOvr>
  <p:transition spd="med">
    <p:pull/>
  </p:transition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B833182-0A27-4A82-AD86-EAD6460C4385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76B89268-6037-4630-93B9-87DCE428E2C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5887331"/>
      </p:ext>
    </p:extLst>
  </p:cSld>
  <p:clrMapOvr>
    <a:masterClrMapping/>
  </p:clrMapOvr>
  <p:transition spd="med">
    <p:pull/>
  </p:transition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B833182-0A27-4A82-AD86-EAD6460C4385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76B89268-6037-4630-93B9-87DCE428E2C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40084477"/>
      </p:ext>
    </p:extLst>
  </p:cSld>
  <p:clrMapOvr>
    <a:masterClrMapping/>
  </p:clrMapOvr>
  <p:transition spd="med">
    <p:pull/>
  </p:transition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B833182-0A27-4A82-AD86-EAD6460C4385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76B89268-6037-4630-93B9-87DCE428E2CA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19364228"/>
      </p:ext>
    </p:extLst>
  </p:cSld>
  <p:clrMapOvr>
    <a:masterClrMapping/>
  </p:clrMapOvr>
  <p:transition spd="med">
    <p:pull/>
  </p:transition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D93625-993B-4488-B9B5-8AFA30857B5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5F3A206-705B-49B7-BF99-A57EE8FB204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263ACB0-BC6A-43DC-A8C7-0439980CF36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ECE558A-40FF-4787-A091-6A3CE00C59AC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E5E02D9-A544-4B47-99F9-1C89D6D978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E03E518-E41F-4700-A2BA-A1968F3D6C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93CDE9-C134-49A1-93D1-B1A3F467985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27349019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313AB0-99FE-4E3B-A1C1-7F4C4BC94E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4E8F606-3268-4FF5-9771-20B58E78BA3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2CB47F8-D639-4EBF-8124-153E51ED24D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ECE558A-40FF-4787-A091-6A3CE00C59AC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FF6BDA7-19CB-41E3-B048-07B4F520105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1D5B91D-025E-4975-B10C-CCAC85D40D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93CDE9-C134-49A1-93D1-B1A3F467985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95699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C6D9BB-BFB8-4A51-BC66-8CDFFC0174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B9D07BC-7118-4AB7-8C73-FE214733E90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E8DD8EE-0575-4B5F-81F8-9B18E35FCF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ECE558A-40FF-4787-A091-6A3CE00C59AC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7735A1A-0767-4694-BC51-14E317688E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D92FA01-3CF5-4E4F-A7A7-0B59B43EB9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93CDE9-C134-49A1-93D1-B1A3F467985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329151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3152227-603F-470F-9FC0-26F21C9145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129182E-DB1F-442E-A004-A8599950419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0B81714-8262-4E50-A3BE-221464C517D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450F563-495D-453C-ADE6-9EFE694AD89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ECE558A-40FF-4787-A091-6A3CE00C59AC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508061D-A833-4B7F-9B15-5ED38B56DD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C9FB74C-A162-48F7-8825-A1E4B47F09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93CDE9-C134-49A1-93D1-B1A3F467985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4923638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18356A-C588-482C-BA85-D6A52FEA39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3401196-BB9A-45CB-A530-FE6D27B9420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E3B64CB-83D2-42A9-91F8-E9AF177C88F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B69B4FF-AF60-4BCC-8523-DBA11075428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BBB7491-11B5-4BC1-9FE6-D12E57F1784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6FCA8747-986F-44E5-BF3C-26B2E56F584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ECE558A-40FF-4787-A091-6A3CE00C59AC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DAADD1-F08E-41B4-B203-89D063B442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1803694-CFC5-4EBB-8370-DAE69273CA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93CDE9-C134-49A1-93D1-B1A3F467985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331179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5825C0-657E-416A-BD46-388850D71C1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B35A771F-1CF9-4FBB-B8A4-8936501C8A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ECE558A-40FF-4787-A091-6A3CE00C59AC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76FA952-B1AB-4ECB-BBFC-A83AE71A2C2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F95C34F-5E1E-4F4C-94CB-9BA5549DB3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93CDE9-C134-49A1-93D1-B1A3F467985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766417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E9D9EEE-BA42-4C6F-B6CB-5F5E66A05D4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ECE558A-40FF-4787-A091-6A3CE00C59AC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F633DAA-6AB1-48FF-905E-1DA4A586C7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ED7269-1252-4E69-AC48-CCD0AAF5D8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93CDE9-C134-49A1-93D1-B1A3F467985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8777811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2A2636-5F1D-4101-A30C-967BFB8471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CA1A95F-6B35-47A6-9F4B-2E5F31B48D6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49E99B4-2B4D-4695-BE87-6B36D2F3993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22E50CB-B74A-421E-9ED2-6C9C6808349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ECE558A-40FF-4787-A091-6A3CE00C59AC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E0CD5CE-FF47-45B5-8CD1-7F1E4E6F28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965D68C-2B92-40B8-8A61-9EF26E5E44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93CDE9-C134-49A1-93D1-B1A3F467985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4981890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D73B44-B3C2-41FA-BE3A-4F9902AA1B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9FE69DA2-F5E1-49C0-8A0E-E90504DFA55C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80EDED82-488A-4CFD-B5DE-5FE332F0F6C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3A59D3F-67AD-4150-8C92-66FD35E735B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ECE558A-40FF-4787-A091-6A3CE00C59AC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5679D0D-EFA0-432E-901E-DE5BE93AC26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F75065B-DC6E-4DF1-9BA5-8D2288343F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93CDE9-C134-49A1-93D1-B1A3F467985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675628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5AD2024-EF0E-4AAD-A215-15649B1755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05D4026-5F29-4868-81F9-8AC3E34B4E0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7B839BC-AA3E-475D-BBF5-E6D16E30A1B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ECE558A-40FF-4787-A091-6A3CE00C59AC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C5E71FB-07A3-4434-A4B0-FD3FF6C21D7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82CCA26-E888-44B6-AD40-8B44E9061A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93CDE9-C134-49A1-93D1-B1A3F467985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982051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AA5AF83A-3AA1-4F94-A61E-6E9EE595FCE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A7F28B68-EFA2-481C-A827-00551E5EBB7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8842AD5-6116-4763-9FA2-50D32CE9DE3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ECE558A-40FF-4787-A091-6A3CE00C59AC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E26F4A9-3FE1-4635-9AEF-B620C10EA52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F0894C5-C0C1-4188-995F-87041D2281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93CDE9-C134-49A1-93D1-B1A3F467985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9450106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C6C8A62E-B04B-4079-BABC-1EEDA867F8B7}"/>
              </a:ext>
            </a:extLst>
          </p:cNvPr>
          <p:cNvGrpSpPr/>
          <p:nvPr userDrawn="1"/>
        </p:nvGrpSpPr>
        <p:grpSpPr>
          <a:xfrm>
            <a:off x="0" y="0"/>
            <a:ext cx="12192000" cy="6858000"/>
            <a:chOff x="0" y="0"/>
            <a:chExt cx="12192000" cy="6750674"/>
          </a:xfrm>
        </p:grpSpPr>
        <p:sp>
          <p:nvSpPr>
            <p:cNvPr id="3" name="矩形 2">
              <a:extLst>
                <a:ext uri="{FF2B5EF4-FFF2-40B4-BE49-F238E27FC236}">
                  <a16:creationId xmlns:a16="http://schemas.microsoft.com/office/drawing/2014/main" id="{998EDD53-3CE5-4869-876D-563DDF31F38D}"/>
                </a:ext>
              </a:extLst>
            </p:cNvPr>
            <p:cNvSpPr/>
            <p:nvPr/>
          </p:nvSpPr>
          <p:spPr>
            <a:xfrm>
              <a:off x="0" y="0"/>
              <a:ext cx="12192000" cy="482191"/>
            </a:xfrm>
            <a:prstGeom prst="rect">
              <a:avLst/>
            </a:prstGeom>
            <a:solidFill>
              <a:srgbClr val="DFFA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4" name="矩形 3">
              <a:extLst>
                <a:ext uri="{FF2B5EF4-FFF2-40B4-BE49-F238E27FC236}">
                  <a16:creationId xmlns:a16="http://schemas.microsoft.com/office/drawing/2014/main" id="{C787FE57-D7ED-48A1-BA23-2E706B5839E9}"/>
                </a:ext>
              </a:extLst>
            </p:cNvPr>
            <p:cNvSpPr/>
            <p:nvPr/>
          </p:nvSpPr>
          <p:spPr>
            <a:xfrm>
              <a:off x="0" y="482191"/>
              <a:ext cx="12192000" cy="482191"/>
            </a:xfrm>
            <a:prstGeom prst="rect">
              <a:avLst/>
            </a:prstGeom>
            <a:solidFill>
              <a:srgbClr val="FAF9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5" name="矩形 4">
              <a:extLst>
                <a:ext uri="{FF2B5EF4-FFF2-40B4-BE49-F238E27FC236}">
                  <a16:creationId xmlns:a16="http://schemas.microsoft.com/office/drawing/2014/main" id="{C3E6097E-645A-4545-B999-F8596EF752C8}"/>
                </a:ext>
              </a:extLst>
            </p:cNvPr>
            <p:cNvSpPr/>
            <p:nvPr/>
          </p:nvSpPr>
          <p:spPr>
            <a:xfrm>
              <a:off x="0" y="964382"/>
              <a:ext cx="12192000" cy="482191"/>
            </a:xfrm>
            <a:prstGeom prst="rect">
              <a:avLst/>
            </a:prstGeom>
            <a:solidFill>
              <a:srgbClr val="DFFA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6" name="矩形 5">
              <a:extLst>
                <a:ext uri="{FF2B5EF4-FFF2-40B4-BE49-F238E27FC236}">
                  <a16:creationId xmlns:a16="http://schemas.microsoft.com/office/drawing/2014/main" id="{B2D6DDE7-FBAF-4D6E-A34F-8FD6DCFA3402}"/>
                </a:ext>
              </a:extLst>
            </p:cNvPr>
            <p:cNvSpPr/>
            <p:nvPr/>
          </p:nvSpPr>
          <p:spPr>
            <a:xfrm>
              <a:off x="0" y="1446573"/>
              <a:ext cx="12192000" cy="482191"/>
            </a:xfrm>
            <a:prstGeom prst="rect">
              <a:avLst/>
            </a:prstGeom>
            <a:solidFill>
              <a:srgbClr val="FAF9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7" name="矩形 6">
              <a:extLst>
                <a:ext uri="{FF2B5EF4-FFF2-40B4-BE49-F238E27FC236}">
                  <a16:creationId xmlns:a16="http://schemas.microsoft.com/office/drawing/2014/main" id="{388D9DC9-7614-4A89-A7F1-6D11EFBADE85}"/>
                </a:ext>
              </a:extLst>
            </p:cNvPr>
            <p:cNvSpPr/>
            <p:nvPr/>
          </p:nvSpPr>
          <p:spPr>
            <a:xfrm>
              <a:off x="0" y="1928764"/>
              <a:ext cx="12192000" cy="482191"/>
            </a:xfrm>
            <a:prstGeom prst="rect">
              <a:avLst/>
            </a:prstGeom>
            <a:solidFill>
              <a:srgbClr val="DFFA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8" name="矩形 7">
              <a:extLst>
                <a:ext uri="{FF2B5EF4-FFF2-40B4-BE49-F238E27FC236}">
                  <a16:creationId xmlns:a16="http://schemas.microsoft.com/office/drawing/2014/main" id="{CA9C7107-C0AD-483C-B07D-34E56400A31D}"/>
                </a:ext>
              </a:extLst>
            </p:cNvPr>
            <p:cNvSpPr/>
            <p:nvPr/>
          </p:nvSpPr>
          <p:spPr>
            <a:xfrm>
              <a:off x="0" y="2410955"/>
              <a:ext cx="12192000" cy="482191"/>
            </a:xfrm>
            <a:prstGeom prst="rect">
              <a:avLst/>
            </a:prstGeom>
            <a:solidFill>
              <a:srgbClr val="FAF9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9" name="矩形 8">
              <a:extLst>
                <a:ext uri="{FF2B5EF4-FFF2-40B4-BE49-F238E27FC236}">
                  <a16:creationId xmlns:a16="http://schemas.microsoft.com/office/drawing/2014/main" id="{10B5625D-1AE9-466B-B985-396BEE22564B}"/>
                </a:ext>
              </a:extLst>
            </p:cNvPr>
            <p:cNvSpPr/>
            <p:nvPr/>
          </p:nvSpPr>
          <p:spPr>
            <a:xfrm>
              <a:off x="0" y="2893146"/>
              <a:ext cx="12192000" cy="482191"/>
            </a:xfrm>
            <a:prstGeom prst="rect">
              <a:avLst/>
            </a:prstGeom>
            <a:solidFill>
              <a:srgbClr val="DFFA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0" name="矩形 9">
              <a:extLst>
                <a:ext uri="{FF2B5EF4-FFF2-40B4-BE49-F238E27FC236}">
                  <a16:creationId xmlns:a16="http://schemas.microsoft.com/office/drawing/2014/main" id="{D5E9083F-6805-4221-AD16-988FE7A2E11A}"/>
                </a:ext>
              </a:extLst>
            </p:cNvPr>
            <p:cNvSpPr/>
            <p:nvPr/>
          </p:nvSpPr>
          <p:spPr>
            <a:xfrm>
              <a:off x="0" y="3375337"/>
              <a:ext cx="12192000" cy="482191"/>
            </a:xfrm>
            <a:prstGeom prst="rect">
              <a:avLst/>
            </a:prstGeom>
            <a:solidFill>
              <a:srgbClr val="FAF9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1" name="矩形 10">
              <a:extLst>
                <a:ext uri="{FF2B5EF4-FFF2-40B4-BE49-F238E27FC236}">
                  <a16:creationId xmlns:a16="http://schemas.microsoft.com/office/drawing/2014/main" id="{83FF06B1-BA99-4DEE-987B-14238876377B}"/>
                </a:ext>
              </a:extLst>
            </p:cNvPr>
            <p:cNvSpPr/>
            <p:nvPr/>
          </p:nvSpPr>
          <p:spPr>
            <a:xfrm>
              <a:off x="0" y="3857528"/>
              <a:ext cx="12192000" cy="482191"/>
            </a:xfrm>
            <a:prstGeom prst="rect">
              <a:avLst/>
            </a:prstGeom>
            <a:solidFill>
              <a:srgbClr val="DFFA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2" name="矩形 11">
              <a:extLst>
                <a:ext uri="{FF2B5EF4-FFF2-40B4-BE49-F238E27FC236}">
                  <a16:creationId xmlns:a16="http://schemas.microsoft.com/office/drawing/2014/main" id="{13EE51E0-8653-419D-A416-02BCEDEA5F0C}"/>
                </a:ext>
              </a:extLst>
            </p:cNvPr>
            <p:cNvSpPr/>
            <p:nvPr/>
          </p:nvSpPr>
          <p:spPr>
            <a:xfrm>
              <a:off x="0" y="4339719"/>
              <a:ext cx="12192000" cy="482191"/>
            </a:xfrm>
            <a:prstGeom prst="rect">
              <a:avLst/>
            </a:prstGeom>
            <a:solidFill>
              <a:srgbClr val="FAF9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3" name="矩形 12">
              <a:extLst>
                <a:ext uri="{FF2B5EF4-FFF2-40B4-BE49-F238E27FC236}">
                  <a16:creationId xmlns:a16="http://schemas.microsoft.com/office/drawing/2014/main" id="{4A516D9C-048D-4C92-B27B-8D1558476F18}"/>
                </a:ext>
              </a:extLst>
            </p:cNvPr>
            <p:cNvSpPr/>
            <p:nvPr/>
          </p:nvSpPr>
          <p:spPr>
            <a:xfrm>
              <a:off x="0" y="4821910"/>
              <a:ext cx="12192000" cy="482191"/>
            </a:xfrm>
            <a:prstGeom prst="rect">
              <a:avLst/>
            </a:prstGeom>
            <a:solidFill>
              <a:srgbClr val="DFFA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4" name="矩形 13">
              <a:extLst>
                <a:ext uri="{FF2B5EF4-FFF2-40B4-BE49-F238E27FC236}">
                  <a16:creationId xmlns:a16="http://schemas.microsoft.com/office/drawing/2014/main" id="{91417BB1-46C3-414B-A27B-63A42A803815}"/>
                </a:ext>
              </a:extLst>
            </p:cNvPr>
            <p:cNvSpPr/>
            <p:nvPr/>
          </p:nvSpPr>
          <p:spPr>
            <a:xfrm>
              <a:off x="0" y="5304101"/>
              <a:ext cx="12192000" cy="482191"/>
            </a:xfrm>
            <a:prstGeom prst="rect">
              <a:avLst/>
            </a:prstGeom>
            <a:solidFill>
              <a:srgbClr val="FAF9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5" name="矩形 14">
              <a:extLst>
                <a:ext uri="{FF2B5EF4-FFF2-40B4-BE49-F238E27FC236}">
                  <a16:creationId xmlns:a16="http://schemas.microsoft.com/office/drawing/2014/main" id="{BF5B2E44-D303-4A1E-84F6-AE96C7350908}"/>
                </a:ext>
              </a:extLst>
            </p:cNvPr>
            <p:cNvSpPr/>
            <p:nvPr/>
          </p:nvSpPr>
          <p:spPr>
            <a:xfrm>
              <a:off x="0" y="5786292"/>
              <a:ext cx="12192000" cy="482191"/>
            </a:xfrm>
            <a:prstGeom prst="rect">
              <a:avLst/>
            </a:prstGeom>
            <a:solidFill>
              <a:srgbClr val="DFFA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6" name="矩形 15">
              <a:extLst>
                <a:ext uri="{FF2B5EF4-FFF2-40B4-BE49-F238E27FC236}">
                  <a16:creationId xmlns:a16="http://schemas.microsoft.com/office/drawing/2014/main" id="{B787F7A5-B165-47A5-9B07-E889B2CFF103}"/>
                </a:ext>
              </a:extLst>
            </p:cNvPr>
            <p:cNvSpPr/>
            <p:nvPr/>
          </p:nvSpPr>
          <p:spPr>
            <a:xfrm>
              <a:off x="0" y="6268483"/>
              <a:ext cx="12192000" cy="482191"/>
            </a:xfrm>
            <a:prstGeom prst="rect">
              <a:avLst/>
            </a:prstGeom>
            <a:solidFill>
              <a:srgbClr val="FAF9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6093957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8418571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97610796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76180553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A63A4E-F370-4E43-88DF-FF35117A42C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2022/9/28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39E3902-3291-4BB3-9961-88462FB3455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2311"/>
      </p:ext>
    </p:extLst>
  </p:cSld>
  <p:clrMapOvr>
    <a:masterClrMapping/>
  </p:clrMapOvr>
  <p:transition spd="med">
    <p:pull/>
  </p:transition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A63A4E-F370-4E43-88DF-FF35117A42C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2022/9/28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39E3902-3291-4BB3-9961-88462FB3455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4497657"/>
      </p:ext>
    </p:extLst>
  </p:cSld>
  <p:clrMapOvr>
    <a:masterClrMapping/>
  </p:clrMapOvr>
  <p:transition spd="med">
    <p:pull/>
  </p:transition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A63A4E-F370-4E43-88DF-FF35117A42C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2022/9/28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39E3902-3291-4BB3-9961-88462FB3455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28668690"/>
      </p:ext>
    </p:extLst>
  </p:cSld>
  <p:clrMapOvr>
    <a:masterClrMapping/>
  </p:clrMapOvr>
  <p:transition spd="med">
    <p:pull/>
  </p:transition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A63A4E-F370-4E43-88DF-FF35117A42C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2022/9/28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39E3902-3291-4BB3-9961-88462FB3455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4711813"/>
      </p:ext>
    </p:extLst>
  </p:cSld>
  <p:clrMapOvr>
    <a:masterClrMapping/>
  </p:clrMapOvr>
  <p:transition spd="med">
    <p:pull/>
  </p:transition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A63A4E-F370-4E43-88DF-FF35117A42C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2022/9/28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39E3902-3291-4BB3-9961-88462FB3455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9366898"/>
      </p:ext>
    </p:extLst>
  </p:cSld>
  <p:clrMapOvr>
    <a:masterClrMapping/>
  </p:clrMapOvr>
  <p:transition spd="med">
    <p:pull/>
  </p:transition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A63A4E-F370-4E43-88DF-FF35117A42C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2022/9/28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39E3902-3291-4BB3-9961-88462FB3455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5104392"/>
      </p:ext>
    </p:extLst>
  </p:cSld>
  <p:clrMapOvr>
    <a:masterClrMapping/>
  </p:clrMapOvr>
  <p:transition spd="med">
    <p:pull/>
  </p:transition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A63A4E-F370-4E43-88DF-FF35117A42C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2022/9/28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39E3902-3291-4BB3-9961-88462FB3455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1114016"/>
      </p:ext>
    </p:extLst>
  </p:cSld>
  <p:clrMapOvr>
    <a:masterClrMapping/>
  </p:clrMapOvr>
  <p:transition spd="med">
    <p:pull/>
  </p:transition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A63A4E-F370-4E43-88DF-FF35117A42C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2022/9/28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39E3902-3291-4BB3-9961-88462FB3455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2354912"/>
      </p:ext>
    </p:extLst>
  </p:cSld>
  <p:clrMapOvr>
    <a:masterClrMapping/>
  </p:clrMapOvr>
  <p:transition spd="med">
    <p:pull/>
  </p:transition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A63A4E-F370-4E43-88DF-FF35117A42C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2022/9/28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39E3902-3291-4BB3-9961-88462FB3455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73484969"/>
      </p:ext>
    </p:extLst>
  </p:cSld>
  <p:clrMapOvr>
    <a:masterClrMapping/>
  </p:clrMapOvr>
  <p:transition spd="med">
    <p:pull/>
  </p:transition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A63A4E-F370-4E43-88DF-FF35117A42C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2022/9/28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39E3902-3291-4BB3-9961-88462FB3455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2783939"/>
      </p:ext>
    </p:extLst>
  </p:cSld>
  <p:clrMapOvr>
    <a:masterClrMapping/>
  </p:clrMapOvr>
  <p:transition spd="med">
    <p:pull/>
  </p:transition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A63A4E-F370-4E43-88DF-FF35117A42C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2022/9/28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39E3902-3291-4BB3-9961-88462FB3455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3297844"/>
      </p:ext>
    </p:extLst>
  </p:cSld>
  <p:clrMapOvr>
    <a:masterClrMapping/>
  </p:clrMapOvr>
  <p:transition spd="med">
    <p:pull/>
  </p:transition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58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17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75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33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792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50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09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67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1687874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4160285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5333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667">
                <a:solidFill>
                  <a:schemeClr val="tx1">
                    <a:tint val="75000"/>
                  </a:schemeClr>
                </a:solidFill>
              </a:defRPr>
            </a:lvl1pPr>
            <a:lvl2pPr marL="609585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 marL="1219170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3pPr>
            <a:lvl4pPr marL="1828754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4pPr>
            <a:lvl5pPr marL="2438339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5pPr>
            <a:lvl6pPr marL="3047924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6pPr>
            <a:lvl7pPr marL="3657509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7pPr>
            <a:lvl8pPr marL="4267093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8pPr>
            <a:lvl9pPr marL="4876678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61283255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200151"/>
            <a:ext cx="5384800" cy="3394075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200151"/>
            <a:ext cx="5384800" cy="3394075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5888861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57058581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742936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9713544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4267"/>
            </a:lvl1pPr>
            <a:lvl2pPr>
              <a:defRPr sz="3733"/>
            </a:lvl2pPr>
            <a:lvl3pPr>
              <a:defRPr sz="3200"/>
            </a:lvl3pPr>
            <a:lvl4pPr>
              <a:defRPr sz="2667"/>
            </a:lvl4pPr>
            <a:lvl5pPr>
              <a:defRPr sz="2667"/>
            </a:lvl5pPr>
            <a:lvl6pPr>
              <a:defRPr sz="2667"/>
            </a:lvl6pPr>
            <a:lvl7pPr>
              <a:defRPr sz="2667"/>
            </a:lvl7pPr>
            <a:lvl8pPr>
              <a:defRPr sz="2667"/>
            </a:lvl8pPr>
            <a:lvl9pPr>
              <a:defRPr sz="26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43425212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4267"/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51677604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8207467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06375"/>
            <a:ext cx="2743200" cy="4387851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06375"/>
            <a:ext cx="8026400" cy="4387851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7306289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58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17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75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33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792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50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09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67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4916571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44650258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5333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667">
                <a:solidFill>
                  <a:schemeClr val="tx1">
                    <a:tint val="75000"/>
                  </a:schemeClr>
                </a:solidFill>
              </a:defRPr>
            </a:lvl1pPr>
            <a:lvl2pPr marL="609585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 marL="1219170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3pPr>
            <a:lvl4pPr marL="1828754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4pPr>
            <a:lvl5pPr marL="2438339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5pPr>
            <a:lvl6pPr marL="3047924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6pPr>
            <a:lvl7pPr marL="3657509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7pPr>
            <a:lvl8pPr marL="4267093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8pPr>
            <a:lvl9pPr marL="4876678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0045707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200151"/>
            <a:ext cx="5384800" cy="3394075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200151"/>
            <a:ext cx="5384800" cy="3394075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2455211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655738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09933754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094567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4267"/>
            </a:lvl1pPr>
            <a:lvl2pPr>
              <a:defRPr sz="3733"/>
            </a:lvl2pPr>
            <a:lvl3pPr>
              <a:defRPr sz="3200"/>
            </a:lvl3pPr>
            <a:lvl4pPr>
              <a:defRPr sz="2667"/>
            </a:lvl4pPr>
            <a:lvl5pPr>
              <a:defRPr sz="2667"/>
            </a:lvl5pPr>
            <a:lvl6pPr>
              <a:defRPr sz="2667"/>
            </a:lvl6pPr>
            <a:lvl7pPr>
              <a:defRPr sz="2667"/>
            </a:lvl7pPr>
            <a:lvl8pPr>
              <a:defRPr sz="2667"/>
            </a:lvl8pPr>
            <a:lvl9pPr>
              <a:defRPr sz="26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05508494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4267"/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910643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5509174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06375"/>
            <a:ext cx="2743200" cy="4387851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06375"/>
            <a:ext cx="8026400" cy="4387851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0169429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58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17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75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33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792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50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09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67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0536561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889397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5333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667">
                <a:solidFill>
                  <a:schemeClr val="tx1">
                    <a:tint val="75000"/>
                  </a:schemeClr>
                </a:solidFill>
              </a:defRPr>
            </a:lvl1pPr>
            <a:lvl2pPr marL="609585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 marL="1219170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3pPr>
            <a:lvl4pPr marL="1828754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4pPr>
            <a:lvl5pPr marL="2438339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5pPr>
            <a:lvl6pPr marL="3047924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6pPr>
            <a:lvl7pPr marL="3657509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7pPr>
            <a:lvl8pPr marL="4267093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8pPr>
            <a:lvl9pPr marL="4876678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23898717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200151"/>
            <a:ext cx="5384800" cy="3394075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200151"/>
            <a:ext cx="5384800" cy="3394075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80190674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70994979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99080069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2033271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4267"/>
            </a:lvl1pPr>
            <a:lvl2pPr>
              <a:defRPr sz="3733"/>
            </a:lvl2pPr>
            <a:lvl3pPr>
              <a:defRPr sz="3200"/>
            </a:lvl3pPr>
            <a:lvl4pPr>
              <a:defRPr sz="2667"/>
            </a:lvl4pPr>
            <a:lvl5pPr>
              <a:defRPr sz="2667"/>
            </a:lvl5pPr>
            <a:lvl6pPr>
              <a:defRPr sz="2667"/>
            </a:lvl6pPr>
            <a:lvl7pPr>
              <a:defRPr sz="2667"/>
            </a:lvl7pPr>
            <a:lvl8pPr>
              <a:defRPr sz="2667"/>
            </a:lvl8pPr>
            <a:lvl9pPr>
              <a:defRPr sz="26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84194777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4267"/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70854652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1818039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06375"/>
            <a:ext cx="2743200" cy="4387851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06375"/>
            <a:ext cx="8026400" cy="4387851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7585246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58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17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75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33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792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50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09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67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52110650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1556602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5333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667">
                <a:solidFill>
                  <a:schemeClr val="tx1">
                    <a:tint val="75000"/>
                  </a:schemeClr>
                </a:solidFill>
              </a:defRPr>
            </a:lvl1pPr>
            <a:lvl2pPr marL="609585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 marL="1219170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3pPr>
            <a:lvl4pPr marL="1828754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4pPr>
            <a:lvl5pPr marL="2438339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5pPr>
            <a:lvl6pPr marL="3047924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6pPr>
            <a:lvl7pPr marL="3657509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7pPr>
            <a:lvl8pPr marL="4267093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8pPr>
            <a:lvl9pPr marL="4876678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0428502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200151"/>
            <a:ext cx="5384800" cy="3394075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200151"/>
            <a:ext cx="5384800" cy="3394075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38626554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9198626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2793384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71006185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4267"/>
            </a:lvl1pPr>
            <a:lvl2pPr>
              <a:defRPr sz="3733"/>
            </a:lvl2pPr>
            <a:lvl3pPr>
              <a:defRPr sz="3200"/>
            </a:lvl3pPr>
            <a:lvl4pPr>
              <a:defRPr sz="2667"/>
            </a:lvl4pPr>
            <a:lvl5pPr>
              <a:defRPr sz="2667"/>
            </a:lvl5pPr>
            <a:lvl6pPr>
              <a:defRPr sz="2667"/>
            </a:lvl6pPr>
            <a:lvl7pPr>
              <a:defRPr sz="2667"/>
            </a:lvl7pPr>
            <a:lvl8pPr>
              <a:defRPr sz="2667"/>
            </a:lvl8pPr>
            <a:lvl9pPr>
              <a:defRPr sz="26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9906483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4267"/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18017973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0046202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06375"/>
            <a:ext cx="2743200" cy="4387851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06375"/>
            <a:ext cx="8026400" cy="4387851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082839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6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.xml"/><Relationship Id="rId3" Type="http://schemas.openxmlformats.org/officeDocument/2006/relationships/slideLayout" Target="../slideLayouts/slideLayout19.xml"/><Relationship Id="rId7" Type="http://schemas.openxmlformats.org/officeDocument/2006/relationships/slideLayout" Target="../slideLayouts/slideLayout23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18.xml"/><Relationship Id="rId1" Type="http://schemas.openxmlformats.org/officeDocument/2006/relationships/slideLayout" Target="../slideLayouts/slideLayout17.xml"/><Relationship Id="rId6" Type="http://schemas.openxmlformats.org/officeDocument/2006/relationships/slideLayout" Target="../slideLayouts/slideLayout22.xml"/><Relationship Id="rId11" Type="http://schemas.openxmlformats.org/officeDocument/2006/relationships/slideLayout" Target="../slideLayouts/slideLayout27.xml"/><Relationship Id="rId5" Type="http://schemas.openxmlformats.org/officeDocument/2006/relationships/slideLayout" Target="../slideLayouts/slideLayout21.xml"/><Relationship Id="rId10" Type="http://schemas.openxmlformats.org/officeDocument/2006/relationships/slideLayout" Target="../slideLayouts/slideLayout26.xml"/><Relationship Id="rId4" Type="http://schemas.openxmlformats.org/officeDocument/2006/relationships/slideLayout" Target="../slideLayouts/slideLayout20.xml"/><Relationship Id="rId9" Type="http://schemas.openxmlformats.org/officeDocument/2006/relationships/slideLayout" Target="../slideLayouts/slideLayout25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.xml"/><Relationship Id="rId3" Type="http://schemas.openxmlformats.org/officeDocument/2006/relationships/slideLayout" Target="../slideLayouts/slideLayout30.xml"/><Relationship Id="rId7" Type="http://schemas.openxmlformats.org/officeDocument/2006/relationships/slideLayout" Target="../slideLayouts/slideLayout34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29.xml"/><Relationship Id="rId1" Type="http://schemas.openxmlformats.org/officeDocument/2006/relationships/slideLayout" Target="../slideLayouts/slideLayout28.xml"/><Relationship Id="rId6" Type="http://schemas.openxmlformats.org/officeDocument/2006/relationships/slideLayout" Target="../slideLayouts/slideLayout33.xml"/><Relationship Id="rId11" Type="http://schemas.openxmlformats.org/officeDocument/2006/relationships/slideLayout" Target="../slideLayouts/slideLayout38.xml"/><Relationship Id="rId5" Type="http://schemas.openxmlformats.org/officeDocument/2006/relationships/slideLayout" Target="../slideLayouts/slideLayout32.xml"/><Relationship Id="rId10" Type="http://schemas.openxmlformats.org/officeDocument/2006/relationships/slideLayout" Target="../slideLayouts/slideLayout37.xml"/><Relationship Id="rId4" Type="http://schemas.openxmlformats.org/officeDocument/2006/relationships/slideLayout" Target="../slideLayouts/slideLayout31.xml"/><Relationship Id="rId9" Type="http://schemas.openxmlformats.org/officeDocument/2006/relationships/slideLayout" Target="../slideLayouts/slideLayout36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6.xml"/><Relationship Id="rId13" Type="http://schemas.openxmlformats.org/officeDocument/2006/relationships/image" Target="../media/image6.png"/><Relationship Id="rId3" Type="http://schemas.openxmlformats.org/officeDocument/2006/relationships/slideLayout" Target="../slideLayouts/slideLayout41.xml"/><Relationship Id="rId7" Type="http://schemas.openxmlformats.org/officeDocument/2006/relationships/slideLayout" Target="../slideLayouts/slideLayout45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40.xml"/><Relationship Id="rId1" Type="http://schemas.openxmlformats.org/officeDocument/2006/relationships/slideLayout" Target="../slideLayouts/slideLayout39.xml"/><Relationship Id="rId6" Type="http://schemas.openxmlformats.org/officeDocument/2006/relationships/slideLayout" Target="../slideLayouts/slideLayout44.xml"/><Relationship Id="rId11" Type="http://schemas.openxmlformats.org/officeDocument/2006/relationships/slideLayout" Target="../slideLayouts/slideLayout49.xml"/><Relationship Id="rId5" Type="http://schemas.openxmlformats.org/officeDocument/2006/relationships/slideLayout" Target="../slideLayouts/slideLayout43.xml"/><Relationship Id="rId10" Type="http://schemas.openxmlformats.org/officeDocument/2006/relationships/slideLayout" Target="../slideLayouts/slideLayout48.xml"/><Relationship Id="rId4" Type="http://schemas.openxmlformats.org/officeDocument/2006/relationships/slideLayout" Target="../slideLayouts/slideLayout42.xml"/><Relationship Id="rId9" Type="http://schemas.openxmlformats.org/officeDocument/2006/relationships/slideLayout" Target="../slideLayouts/slideLayout47.xml"/><Relationship Id="rId14" Type="http://schemas.openxmlformats.org/officeDocument/2006/relationships/image" Target="../media/image7.png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7.xml"/><Relationship Id="rId3" Type="http://schemas.openxmlformats.org/officeDocument/2006/relationships/slideLayout" Target="../slideLayouts/slideLayout52.xml"/><Relationship Id="rId7" Type="http://schemas.openxmlformats.org/officeDocument/2006/relationships/slideLayout" Target="../slideLayouts/slideLayout56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51.xml"/><Relationship Id="rId1" Type="http://schemas.openxmlformats.org/officeDocument/2006/relationships/slideLayout" Target="../slideLayouts/slideLayout50.xml"/><Relationship Id="rId6" Type="http://schemas.openxmlformats.org/officeDocument/2006/relationships/slideLayout" Target="../slideLayouts/slideLayout55.xml"/><Relationship Id="rId11" Type="http://schemas.openxmlformats.org/officeDocument/2006/relationships/slideLayout" Target="../slideLayouts/slideLayout60.xml"/><Relationship Id="rId5" Type="http://schemas.openxmlformats.org/officeDocument/2006/relationships/slideLayout" Target="../slideLayouts/slideLayout54.xml"/><Relationship Id="rId10" Type="http://schemas.openxmlformats.org/officeDocument/2006/relationships/slideLayout" Target="../slideLayouts/slideLayout59.xml"/><Relationship Id="rId4" Type="http://schemas.openxmlformats.org/officeDocument/2006/relationships/slideLayout" Target="../slideLayouts/slideLayout53.xml"/><Relationship Id="rId9" Type="http://schemas.openxmlformats.org/officeDocument/2006/relationships/slideLayout" Target="../slideLayouts/slideLayout58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3.xml"/><Relationship Id="rId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61.xml"/><Relationship Id="rId5" Type="http://schemas.openxmlformats.org/officeDocument/2006/relationships/theme" Target="../theme/theme7.xml"/><Relationship Id="rId4" Type="http://schemas.openxmlformats.org/officeDocument/2006/relationships/slideLayout" Target="../slideLayouts/slideLayout64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2.xml"/><Relationship Id="rId3" Type="http://schemas.openxmlformats.org/officeDocument/2006/relationships/slideLayout" Target="../slideLayouts/slideLayout67.xml"/><Relationship Id="rId7" Type="http://schemas.openxmlformats.org/officeDocument/2006/relationships/slideLayout" Target="../slideLayouts/slideLayout71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66.xml"/><Relationship Id="rId1" Type="http://schemas.openxmlformats.org/officeDocument/2006/relationships/slideLayout" Target="../slideLayouts/slideLayout65.xml"/><Relationship Id="rId6" Type="http://schemas.openxmlformats.org/officeDocument/2006/relationships/slideLayout" Target="../slideLayouts/slideLayout70.xml"/><Relationship Id="rId11" Type="http://schemas.openxmlformats.org/officeDocument/2006/relationships/slideLayout" Target="../slideLayouts/slideLayout75.xml"/><Relationship Id="rId5" Type="http://schemas.openxmlformats.org/officeDocument/2006/relationships/slideLayout" Target="../slideLayouts/slideLayout69.xml"/><Relationship Id="rId10" Type="http://schemas.openxmlformats.org/officeDocument/2006/relationships/slideLayout" Target="../slideLayouts/slideLayout74.xml"/><Relationship Id="rId4" Type="http://schemas.openxmlformats.org/officeDocument/2006/relationships/slideLayout" Target="../slideLayouts/slideLayout68.xml"/><Relationship Id="rId9" Type="http://schemas.openxmlformats.org/officeDocument/2006/relationships/slideLayout" Target="../slideLayouts/slideLayout73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3.xml"/><Relationship Id="rId3" Type="http://schemas.openxmlformats.org/officeDocument/2006/relationships/slideLayout" Target="../slideLayouts/slideLayout78.xml"/><Relationship Id="rId7" Type="http://schemas.openxmlformats.org/officeDocument/2006/relationships/slideLayout" Target="../slideLayouts/slideLayout82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77.xml"/><Relationship Id="rId1" Type="http://schemas.openxmlformats.org/officeDocument/2006/relationships/slideLayout" Target="../slideLayouts/slideLayout76.xml"/><Relationship Id="rId6" Type="http://schemas.openxmlformats.org/officeDocument/2006/relationships/slideLayout" Target="../slideLayouts/slideLayout81.xml"/><Relationship Id="rId11" Type="http://schemas.openxmlformats.org/officeDocument/2006/relationships/slideLayout" Target="../slideLayouts/slideLayout86.xml"/><Relationship Id="rId5" Type="http://schemas.openxmlformats.org/officeDocument/2006/relationships/slideLayout" Target="../slideLayouts/slideLayout80.xml"/><Relationship Id="rId10" Type="http://schemas.openxmlformats.org/officeDocument/2006/relationships/slideLayout" Target="../slideLayouts/slideLayout85.xml"/><Relationship Id="rId4" Type="http://schemas.openxmlformats.org/officeDocument/2006/relationships/slideLayout" Target="../slideLayouts/slideLayout79.xml"/><Relationship Id="rId9" Type="http://schemas.openxmlformats.org/officeDocument/2006/relationships/slideLayout" Target="../slideLayouts/slideLayout84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4.xml"/><Relationship Id="rId3" Type="http://schemas.openxmlformats.org/officeDocument/2006/relationships/slideLayout" Target="../slideLayouts/slideLayout89.xml"/><Relationship Id="rId7" Type="http://schemas.openxmlformats.org/officeDocument/2006/relationships/slideLayout" Target="../slideLayouts/slideLayout93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88.xml"/><Relationship Id="rId1" Type="http://schemas.openxmlformats.org/officeDocument/2006/relationships/slideLayout" Target="../slideLayouts/slideLayout87.xml"/><Relationship Id="rId6" Type="http://schemas.openxmlformats.org/officeDocument/2006/relationships/slideLayout" Target="../slideLayouts/slideLayout92.xml"/><Relationship Id="rId11" Type="http://schemas.openxmlformats.org/officeDocument/2006/relationships/slideLayout" Target="../slideLayouts/slideLayout97.xml"/><Relationship Id="rId5" Type="http://schemas.openxmlformats.org/officeDocument/2006/relationships/slideLayout" Target="../slideLayouts/slideLayout91.xml"/><Relationship Id="rId10" Type="http://schemas.openxmlformats.org/officeDocument/2006/relationships/slideLayout" Target="../slideLayouts/slideLayout96.xml"/><Relationship Id="rId4" Type="http://schemas.openxmlformats.org/officeDocument/2006/relationships/slideLayout" Target="../slideLayouts/slideLayout90.xml"/><Relationship Id="rId9" Type="http://schemas.openxmlformats.org/officeDocument/2006/relationships/slideLayout" Target="../slideLayouts/slideLayout95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5.xml"/><Relationship Id="rId3" Type="http://schemas.openxmlformats.org/officeDocument/2006/relationships/slideLayout" Target="../slideLayouts/slideLayout100.xml"/><Relationship Id="rId7" Type="http://schemas.openxmlformats.org/officeDocument/2006/relationships/slideLayout" Target="../slideLayouts/slideLayout104.xml"/><Relationship Id="rId12" Type="http://schemas.openxmlformats.org/officeDocument/2006/relationships/theme" Target="../theme/theme11.xml"/><Relationship Id="rId2" Type="http://schemas.openxmlformats.org/officeDocument/2006/relationships/slideLayout" Target="../slideLayouts/slideLayout99.xml"/><Relationship Id="rId1" Type="http://schemas.openxmlformats.org/officeDocument/2006/relationships/slideLayout" Target="../slideLayouts/slideLayout98.xml"/><Relationship Id="rId6" Type="http://schemas.openxmlformats.org/officeDocument/2006/relationships/slideLayout" Target="../slideLayouts/slideLayout103.xml"/><Relationship Id="rId11" Type="http://schemas.openxmlformats.org/officeDocument/2006/relationships/slideLayout" Target="../slideLayouts/slideLayout108.xml"/><Relationship Id="rId5" Type="http://schemas.openxmlformats.org/officeDocument/2006/relationships/slideLayout" Target="../slideLayouts/slideLayout102.xml"/><Relationship Id="rId10" Type="http://schemas.openxmlformats.org/officeDocument/2006/relationships/slideLayout" Target="../slideLayouts/slideLayout107.xml"/><Relationship Id="rId4" Type="http://schemas.openxmlformats.org/officeDocument/2006/relationships/slideLayout" Target="../slideLayouts/slideLayout101.xml"/><Relationship Id="rId9" Type="http://schemas.openxmlformats.org/officeDocument/2006/relationships/slideLayout" Target="../slideLayouts/slideLayout106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6.xml"/><Relationship Id="rId3" Type="http://schemas.openxmlformats.org/officeDocument/2006/relationships/slideLayout" Target="../slideLayouts/slideLayout111.xml"/><Relationship Id="rId7" Type="http://schemas.openxmlformats.org/officeDocument/2006/relationships/slideLayout" Target="../slideLayouts/slideLayout115.xml"/><Relationship Id="rId12" Type="http://schemas.openxmlformats.org/officeDocument/2006/relationships/theme" Target="../theme/theme12.xml"/><Relationship Id="rId2" Type="http://schemas.openxmlformats.org/officeDocument/2006/relationships/slideLayout" Target="../slideLayouts/slideLayout110.xml"/><Relationship Id="rId1" Type="http://schemas.openxmlformats.org/officeDocument/2006/relationships/slideLayout" Target="../slideLayouts/slideLayout109.xml"/><Relationship Id="rId6" Type="http://schemas.openxmlformats.org/officeDocument/2006/relationships/slideLayout" Target="../slideLayouts/slideLayout114.xml"/><Relationship Id="rId11" Type="http://schemas.openxmlformats.org/officeDocument/2006/relationships/slideLayout" Target="../slideLayouts/slideLayout119.xml"/><Relationship Id="rId5" Type="http://schemas.openxmlformats.org/officeDocument/2006/relationships/slideLayout" Target="../slideLayouts/slideLayout113.xml"/><Relationship Id="rId10" Type="http://schemas.openxmlformats.org/officeDocument/2006/relationships/slideLayout" Target="../slideLayouts/slideLayout118.xml"/><Relationship Id="rId4" Type="http://schemas.openxmlformats.org/officeDocument/2006/relationships/slideLayout" Target="../slideLayouts/slideLayout112.xml"/><Relationship Id="rId9" Type="http://schemas.openxmlformats.org/officeDocument/2006/relationships/slideLayout" Target="../slideLayouts/slideLayout11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CB4417AF-FA81-40D2-A298-D8DD36F5CC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1DC41C00-654E-4DA7-8043-74DF41C7C4A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F9585945-683B-4EB8-88DB-C025B66C7AA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54A4982-C666-477D-BAF9-C341D41BC368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1D06BDBF-51C9-4F81-BBD4-6092E127C42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F4C439A6-1331-4ABD-B0AA-DB0E34CAFED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UVF Candlescript Pro" panose="02000000000000000000" pitchFamily="50" charset="0"/>
              </a:defRPr>
            </a:lvl1pPr>
          </a:lstStyle>
          <a:p>
            <a:r>
              <a:rPr lang="en-US" altLang="zh-CN" dirty="0" err="1"/>
              <a:t>Hương</a:t>
            </a:r>
            <a:r>
              <a:rPr lang="en-US" altLang="zh-CN" dirty="0"/>
              <a:t> </a:t>
            </a:r>
            <a:r>
              <a:rPr lang="en-US" altLang="zh-CN" dirty="0" err="1"/>
              <a:t>Thảo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8235318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60" r:id="rId4"/>
    <p:sldLayoutId id="2147483652" r:id="rId5"/>
    <p:sldLayoutId id="2147483653" r:id="rId6"/>
    <p:sldLayoutId id="2147483661" r:id="rId7"/>
    <p:sldLayoutId id="2147483654" r:id="rId8"/>
    <p:sldLayoutId id="2147483655" r:id="rId9"/>
    <p:sldLayoutId id="2147483656" r:id="rId10"/>
    <p:sldLayoutId id="2147483657" r:id="rId11"/>
    <p:sldLayoutId id="2147483658" r:id="rId12"/>
    <p:sldLayoutId id="2147483659" r:id="rId13"/>
  </p:sldLayoutIdLst>
  <p:transition spd="med">
    <p:pull/>
  </p:transition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862197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3" r:id="rId1"/>
    <p:sldLayoutId id="2147483664" r:id="rId2"/>
    <p:sldLayoutId id="2147483665" r:id="rId3"/>
  </p:sldLayoutIdLst>
  <p:transition spd="med">
    <p:pull/>
  </p:transition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第二级</a:t>
            </a:r>
          </a:p>
          <a:p>
            <a:pPr lvl="2"/>
            <a:r>
              <a:rPr lang="zh-CN" altLang="en-US" dirty="0"/>
              <a:t>第三级</a:t>
            </a:r>
          </a:p>
          <a:p>
            <a:pPr lvl="3"/>
            <a:r>
              <a:rPr lang="zh-CN" altLang="en-US" dirty="0"/>
              <a:t>第四级</a:t>
            </a:r>
          </a:p>
          <a:p>
            <a:pPr lvl="4"/>
            <a:r>
              <a:rPr lang="zh-CN" altLang="en-US" dirty="0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fld id="{3BE2C917-C185-4529-B658-720C4C5476D1}" type="datetimeFigureOut">
              <a:rPr lang="zh-CN" altLang="en-US" smtClean="0"/>
              <a:pPr/>
              <a:t>2022/9/28</a:t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fld id="{0C491C6F-6071-4143-8F1A-3CF48A43A451}" type="slidenum">
              <a:rPr lang="zh-CN" altLang="en-US" smtClean="0"/>
              <a:pPr/>
              <a:t>‹#›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4298480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  <p:sldLayoutId id="2147483689" r:id="rId2"/>
    <p:sldLayoutId id="2147483690" r:id="rId3"/>
    <p:sldLayoutId id="2147483691" r:id="rId4"/>
    <p:sldLayoutId id="2147483692" r:id="rId5"/>
    <p:sldLayoutId id="2147483693" r:id="rId6"/>
    <p:sldLayoutId id="2147483694" r:id="rId7"/>
    <p:sldLayoutId id="2147483695" r:id="rId8"/>
    <p:sldLayoutId id="2147483696" r:id="rId9"/>
    <p:sldLayoutId id="2147483697" r:id="rId10"/>
    <p:sldLayoutId id="2147483698" r:id="rId11"/>
  </p:sldLayoutIdLst>
  <p:transition spd="med">
    <p:pull/>
  </p:transition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Arial" panose="020B0604020202020204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2FEEB48-1DE6-45AD-BE3A-3BB5ADA466F2}" type="datetimeFigureOut">
              <a:rPr lang="zh-CN" altLang="en-US" smtClean="0"/>
              <a:t>2022/9/28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1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634295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0" r:id="rId1"/>
    <p:sldLayoutId id="2147483701" r:id="rId2"/>
    <p:sldLayoutId id="2147483702" r:id="rId3"/>
    <p:sldLayoutId id="2147483703" r:id="rId4"/>
    <p:sldLayoutId id="2147483704" r:id="rId5"/>
    <p:sldLayoutId id="2147483705" r:id="rId6"/>
    <p:sldLayoutId id="2147483706" r:id="rId7"/>
    <p:sldLayoutId id="2147483707" r:id="rId8"/>
    <p:sldLayoutId id="2147483708" r:id="rId9"/>
    <p:sldLayoutId id="2147483709" r:id="rId10"/>
    <p:sldLayoutId id="2147483710" r:id="rId11"/>
  </p:sldLayoutIdLst>
  <p:transition spd="med">
    <p:pull/>
  </p:transition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华康海报体W12(P)" panose="040B0C00000000000000" pitchFamily="82" charset="-122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/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194" t="23704" r="40139" b="10617"/>
          <a:stretch/>
        </p:blipFill>
        <p:spPr>
          <a:xfrm>
            <a:off x="9498682" y="3715796"/>
            <a:ext cx="2693318" cy="31422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91171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3" r:id="rId1"/>
    <p:sldLayoutId id="2147483734" r:id="rId2"/>
    <p:sldLayoutId id="2147483735" r:id="rId3"/>
    <p:sldLayoutId id="2147483736" r:id="rId4"/>
    <p:sldLayoutId id="2147483737" r:id="rId5"/>
    <p:sldLayoutId id="2147483738" r:id="rId6"/>
    <p:sldLayoutId id="2147483739" r:id="rId7"/>
    <p:sldLayoutId id="2147483740" r:id="rId8"/>
    <p:sldLayoutId id="2147483741" r:id="rId9"/>
    <p:sldLayoutId id="2147483742" r:id="rId10"/>
    <p:sldLayoutId id="2147483743" r:id="rId11"/>
  </p:sldLayoutIdLst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0826718-1022-4CC7-B189-0772900F2C6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99707AF-0FA0-4F64-8F39-95AA708E786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1D4BC5A-9E89-4708-8DE5-41C3AF994AD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ECE558A-40FF-4787-A091-6A3CE00C59AC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619308E-F90F-4AE1-BBC7-258B367BE5D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118C060-345B-476E-A39E-DAFB5C5183F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93CDE9-C134-49A1-93D1-B1A3F467985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346007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5" r:id="rId1"/>
    <p:sldLayoutId id="2147483746" r:id="rId2"/>
    <p:sldLayoutId id="2147483747" r:id="rId3"/>
    <p:sldLayoutId id="2147483748" r:id="rId4"/>
    <p:sldLayoutId id="2147483749" r:id="rId5"/>
    <p:sldLayoutId id="2147483750" r:id="rId6"/>
    <p:sldLayoutId id="2147483751" r:id="rId7"/>
    <p:sldLayoutId id="2147483752" r:id="rId8"/>
    <p:sldLayoutId id="2147483753" r:id="rId9"/>
    <p:sldLayoutId id="2147483754" r:id="rId10"/>
    <p:sldLayoutId id="2147483755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 userDrawn="1"/>
        </p:nvSpPr>
        <p:spPr>
          <a:xfrm>
            <a:off x="4318000" y="2971800"/>
            <a:ext cx="3556000" cy="2298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alpha val="0"/>
                  </a:srgb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感谢您下载包图网平台上提供的</a:t>
            </a:r>
            <a:r>
              <a:rPr kumimoji="0" lang="en-US" altLang="zh-CN" sz="3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alpha val="0"/>
                  </a:srgb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PPT</a:t>
            </a: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alpha val="0"/>
                  </a:srgb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作品，为了您和包图网以及原创作者的利益，请勿复制、传播、销售，否则将承担法律责任！包图网将对作品进行维权，按照传播下载次数进行十倍的索取赔偿！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600" b="0" i="0" u="none" strike="noStrike" kern="1200" cap="none" spc="0" normalizeH="0" baseline="0" noProof="0" dirty="0">
                <a:ln>
                  <a:noFill/>
                </a:ln>
                <a:solidFill>
                  <a:srgbClr val="FFFFFF">
                    <a:alpha val="0"/>
                  </a:srgb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ibaotu.com</a:t>
            </a:r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5CD96D62-AE49-41B9-80E6-E1E0FD3BCC37}"/>
              </a:ext>
            </a:extLst>
          </p:cNvPr>
          <p:cNvGrpSpPr/>
          <p:nvPr userDrawn="1"/>
        </p:nvGrpSpPr>
        <p:grpSpPr>
          <a:xfrm>
            <a:off x="0" y="0"/>
            <a:ext cx="12192000" cy="6858000"/>
            <a:chOff x="0" y="0"/>
            <a:chExt cx="12192000" cy="6750674"/>
          </a:xfrm>
        </p:grpSpPr>
        <p:sp>
          <p:nvSpPr>
            <p:cNvPr id="4" name="矩形 3">
              <a:extLst>
                <a:ext uri="{FF2B5EF4-FFF2-40B4-BE49-F238E27FC236}">
                  <a16:creationId xmlns:a16="http://schemas.microsoft.com/office/drawing/2014/main" id="{EA2709D7-4076-4042-A170-5324C4069DEC}"/>
                </a:ext>
              </a:extLst>
            </p:cNvPr>
            <p:cNvSpPr/>
            <p:nvPr/>
          </p:nvSpPr>
          <p:spPr>
            <a:xfrm>
              <a:off x="0" y="0"/>
              <a:ext cx="12192000" cy="482191"/>
            </a:xfrm>
            <a:prstGeom prst="rect">
              <a:avLst/>
            </a:prstGeom>
            <a:solidFill>
              <a:srgbClr val="DFFA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5" name="矩形 4">
              <a:extLst>
                <a:ext uri="{FF2B5EF4-FFF2-40B4-BE49-F238E27FC236}">
                  <a16:creationId xmlns:a16="http://schemas.microsoft.com/office/drawing/2014/main" id="{58041176-3F6C-45DD-BA61-F6AB03534BE5}"/>
                </a:ext>
              </a:extLst>
            </p:cNvPr>
            <p:cNvSpPr/>
            <p:nvPr/>
          </p:nvSpPr>
          <p:spPr>
            <a:xfrm>
              <a:off x="0" y="482191"/>
              <a:ext cx="12192000" cy="482191"/>
            </a:xfrm>
            <a:prstGeom prst="rect">
              <a:avLst/>
            </a:prstGeom>
            <a:solidFill>
              <a:srgbClr val="FAF9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6" name="矩形 5">
              <a:extLst>
                <a:ext uri="{FF2B5EF4-FFF2-40B4-BE49-F238E27FC236}">
                  <a16:creationId xmlns:a16="http://schemas.microsoft.com/office/drawing/2014/main" id="{AA52AADE-244C-4660-94D1-FF0BECB8A5F8}"/>
                </a:ext>
              </a:extLst>
            </p:cNvPr>
            <p:cNvSpPr/>
            <p:nvPr/>
          </p:nvSpPr>
          <p:spPr>
            <a:xfrm>
              <a:off x="0" y="964382"/>
              <a:ext cx="12192000" cy="482191"/>
            </a:xfrm>
            <a:prstGeom prst="rect">
              <a:avLst/>
            </a:prstGeom>
            <a:solidFill>
              <a:srgbClr val="DFFA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7" name="矩形 6">
              <a:extLst>
                <a:ext uri="{FF2B5EF4-FFF2-40B4-BE49-F238E27FC236}">
                  <a16:creationId xmlns:a16="http://schemas.microsoft.com/office/drawing/2014/main" id="{0C8ECE69-CBF3-46E2-95D4-76CEF8951AF1}"/>
                </a:ext>
              </a:extLst>
            </p:cNvPr>
            <p:cNvSpPr/>
            <p:nvPr/>
          </p:nvSpPr>
          <p:spPr>
            <a:xfrm>
              <a:off x="0" y="1446573"/>
              <a:ext cx="12192000" cy="482191"/>
            </a:xfrm>
            <a:prstGeom prst="rect">
              <a:avLst/>
            </a:prstGeom>
            <a:solidFill>
              <a:srgbClr val="FAF9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8" name="矩形 7">
              <a:extLst>
                <a:ext uri="{FF2B5EF4-FFF2-40B4-BE49-F238E27FC236}">
                  <a16:creationId xmlns:a16="http://schemas.microsoft.com/office/drawing/2014/main" id="{86FC926A-9E58-42F3-A254-901D166EE8AB}"/>
                </a:ext>
              </a:extLst>
            </p:cNvPr>
            <p:cNvSpPr/>
            <p:nvPr/>
          </p:nvSpPr>
          <p:spPr>
            <a:xfrm>
              <a:off x="0" y="1928764"/>
              <a:ext cx="12192000" cy="482191"/>
            </a:xfrm>
            <a:prstGeom prst="rect">
              <a:avLst/>
            </a:prstGeom>
            <a:solidFill>
              <a:srgbClr val="DFFA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9" name="矩形 8">
              <a:extLst>
                <a:ext uri="{FF2B5EF4-FFF2-40B4-BE49-F238E27FC236}">
                  <a16:creationId xmlns:a16="http://schemas.microsoft.com/office/drawing/2014/main" id="{0082A139-47CD-4316-A50E-635DCA61B726}"/>
                </a:ext>
              </a:extLst>
            </p:cNvPr>
            <p:cNvSpPr/>
            <p:nvPr/>
          </p:nvSpPr>
          <p:spPr>
            <a:xfrm>
              <a:off x="0" y="2410955"/>
              <a:ext cx="12192000" cy="482191"/>
            </a:xfrm>
            <a:prstGeom prst="rect">
              <a:avLst/>
            </a:prstGeom>
            <a:solidFill>
              <a:srgbClr val="FAF9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0" name="矩形 9">
              <a:extLst>
                <a:ext uri="{FF2B5EF4-FFF2-40B4-BE49-F238E27FC236}">
                  <a16:creationId xmlns:a16="http://schemas.microsoft.com/office/drawing/2014/main" id="{0C56966C-87CE-4C19-B415-D1A116FFD55C}"/>
                </a:ext>
              </a:extLst>
            </p:cNvPr>
            <p:cNvSpPr/>
            <p:nvPr/>
          </p:nvSpPr>
          <p:spPr>
            <a:xfrm>
              <a:off x="0" y="2893146"/>
              <a:ext cx="12192000" cy="482191"/>
            </a:xfrm>
            <a:prstGeom prst="rect">
              <a:avLst/>
            </a:prstGeom>
            <a:solidFill>
              <a:srgbClr val="DFFA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1" name="矩形 10">
              <a:extLst>
                <a:ext uri="{FF2B5EF4-FFF2-40B4-BE49-F238E27FC236}">
                  <a16:creationId xmlns:a16="http://schemas.microsoft.com/office/drawing/2014/main" id="{40DF2F10-C9D9-469E-BA5B-4361A0E04F5C}"/>
                </a:ext>
              </a:extLst>
            </p:cNvPr>
            <p:cNvSpPr/>
            <p:nvPr/>
          </p:nvSpPr>
          <p:spPr>
            <a:xfrm>
              <a:off x="0" y="3375337"/>
              <a:ext cx="12192000" cy="482191"/>
            </a:xfrm>
            <a:prstGeom prst="rect">
              <a:avLst/>
            </a:prstGeom>
            <a:solidFill>
              <a:srgbClr val="FAF9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2" name="矩形 11">
              <a:extLst>
                <a:ext uri="{FF2B5EF4-FFF2-40B4-BE49-F238E27FC236}">
                  <a16:creationId xmlns:a16="http://schemas.microsoft.com/office/drawing/2014/main" id="{FA96DBA7-5DE5-42C4-B77B-9E09808F12BE}"/>
                </a:ext>
              </a:extLst>
            </p:cNvPr>
            <p:cNvSpPr/>
            <p:nvPr/>
          </p:nvSpPr>
          <p:spPr>
            <a:xfrm>
              <a:off x="0" y="3857528"/>
              <a:ext cx="12192000" cy="482191"/>
            </a:xfrm>
            <a:prstGeom prst="rect">
              <a:avLst/>
            </a:prstGeom>
            <a:solidFill>
              <a:srgbClr val="DFFA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3" name="矩形 12">
              <a:extLst>
                <a:ext uri="{FF2B5EF4-FFF2-40B4-BE49-F238E27FC236}">
                  <a16:creationId xmlns:a16="http://schemas.microsoft.com/office/drawing/2014/main" id="{C58800CD-0121-49FB-AF2E-869EB0AE685C}"/>
                </a:ext>
              </a:extLst>
            </p:cNvPr>
            <p:cNvSpPr/>
            <p:nvPr/>
          </p:nvSpPr>
          <p:spPr>
            <a:xfrm>
              <a:off x="0" y="4339719"/>
              <a:ext cx="12192000" cy="482191"/>
            </a:xfrm>
            <a:prstGeom prst="rect">
              <a:avLst/>
            </a:prstGeom>
            <a:solidFill>
              <a:srgbClr val="FAF9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4" name="矩形 13">
              <a:extLst>
                <a:ext uri="{FF2B5EF4-FFF2-40B4-BE49-F238E27FC236}">
                  <a16:creationId xmlns:a16="http://schemas.microsoft.com/office/drawing/2014/main" id="{46187C43-DC9C-48EB-800E-48E616220C24}"/>
                </a:ext>
              </a:extLst>
            </p:cNvPr>
            <p:cNvSpPr/>
            <p:nvPr/>
          </p:nvSpPr>
          <p:spPr>
            <a:xfrm>
              <a:off x="0" y="4821910"/>
              <a:ext cx="12192000" cy="482191"/>
            </a:xfrm>
            <a:prstGeom prst="rect">
              <a:avLst/>
            </a:prstGeom>
            <a:solidFill>
              <a:srgbClr val="DFFA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5" name="矩形 14">
              <a:extLst>
                <a:ext uri="{FF2B5EF4-FFF2-40B4-BE49-F238E27FC236}">
                  <a16:creationId xmlns:a16="http://schemas.microsoft.com/office/drawing/2014/main" id="{922023CD-DC59-496E-812C-A35B44A072DF}"/>
                </a:ext>
              </a:extLst>
            </p:cNvPr>
            <p:cNvSpPr/>
            <p:nvPr/>
          </p:nvSpPr>
          <p:spPr>
            <a:xfrm>
              <a:off x="0" y="5304101"/>
              <a:ext cx="12192000" cy="482191"/>
            </a:xfrm>
            <a:prstGeom prst="rect">
              <a:avLst/>
            </a:prstGeom>
            <a:solidFill>
              <a:srgbClr val="FAF9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6" name="矩形 15">
              <a:extLst>
                <a:ext uri="{FF2B5EF4-FFF2-40B4-BE49-F238E27FC236}">
                  <a16:creationId xmlns:a16="http://schemas.microsoft.com/office/drawing/2014/main" id="{BF835750-1013-4D35-95B6-D7E4B0B0E2BF}"/>
                </a:ext>
              </a:extLst>
            </p:cNvPr>
            <p:cNvSpPr/>
            <p:nvPr/>
          </p:nvSpPr>
          <p:spPr>
            <a:xfrm>
              <a:off x="0" y="5786292"/>
              <a:ext cx="12192000" cy="482191"/>
            </a:xfrm>
            <a:prstGeom prst="rect">
              <a:avLst/>
            </a:prstGeom>
            <a:solidFill>
              <a:srgbClr val="DFFA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7" name="矩形 16">
              <a:extLst>
                <a:ext uri="{FF2B5EF4-FFF2-40B4-BE49-F238E27FC236}">
                  <a16:creationId xmlns:a16="http://schemas.microsoft.com/office/drawing/2014/main" id="{4E7862D5-26D4-4CF0-A6A0-57B4835E763D}"/>
                </a:ext>
              </a:extLst>
            </p:cNvPr>
            <p:cNvSpPr/>
            <p:nvPr/>
          </p:nvSpPr>
          <p:spPr>
            <a:xfrm>
              <a:off x="0" y="6268483"/>
              <a:ext cx="12192000" cy="482191"/>
            </a:xfrm>
            <a:prstGeom prst="rect">
              <a:avLst/>
            </a:prstGeom>
            <a:solidFill>
              <a:srgbClr val="FAF9F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</p:grpSp>
      <p:grpSp>
        <p:nvGrpSpPr>
          <p:cNvPr id="18" name="Group 4">
            <a:extLst>
              <a:ext uri="{FF2B5EF4-FFF2-40B4-BE49-F238E27FC236}">
                <a16:creationId xmlns:a16="http://schemas.microsoft.com/office/drawing/2014/main" id="{612EB653-DB89-4A83-BCB9-AB55D6DF6F05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-319548" y="5517737"/>
            <a:ext cx="12831097" cy="1340263"/>
            <a:chOff x="0" y="1761"/>
            <a:chExt cx="7678" cy="802"/>
          </a:xfrm>
        </p:grpSpPr>
        <p:grpSp>
          <p:nvGrpSpPr>
            <p:cNvPr id="19" name="Group 205">
              <a:extLst>
                <a:ext uri="{FF2B5EF4-FFF2-40B4-BE49-F238E27FC236}">
                  <a16:creationId xmlns:a16="http://schemas.microsoft.com/office/drawing/2014/main" id="{0E1575A5-C7B0-4FE8-928F-4CD3F8C9DE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1761"/>
              <a:ext cx="7678" cy="802"/>
              <a:chOff x="0" y="1761"/>
              <a:chExt cx="7678" cy="802"/>
            </a:xfrm>
          </p:grpSpPr>
          <p:sp>
            <p:nvSpPr>
              <p:cNvPr id="120" name="Freeform 5">
                <a:extLst>
                  <a:ext uri="{FF2B5EF4-FFF2-40B4-BE49-F238E27FC236}">
                    <a16:creationId xmlns:a16="http://schemas.microsoft.com/office/drawing/2014/main" id="{4F88AE74-2F4D-44B3-8A39-0594A073A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057"/>
                <a:ext cx="161" cy="144"/>
              </a:xfrm>
              <a:custGeom>
                <a:avLst/>
                <a:gdLst>
                  <a:gd name="T0" fmla="*/ 20 w 70"/>
                  <a:gd name="T1" fmla="*/ 14 h 62"/>
                  <a:gd name="T2" fmla="*/ 70 w 70"/>
                  <a:gd name="T3" fmla="*/ 2 h 62"/>
                  <a:gd name="T4" fmla="*/ 45 w 70"/>
                  <a:gd name="T5" fmla="*/ 47 h 62"/>
                  <a:gd name="T6" fmla="*/ 6 w 70"/>
                  <a:gd name="T7" fmla="*/ 50 h 62"/>
                  <a:gd name="T8" fmla="*/ 20 w 70"/>
                  <a:gd name="T9" fmla="*/ 1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62">
                    <a:moveTo>
                      <a:pt x="20" y="14"/>
                    </a:moveTo>
                    <a:cubicBezTo>
                      <a:pt x="39" y="0"/>
                      <a:pt x="70" y="2"/>
                      <a:pt x="70" y="2"/>
                    </a:cubicBezTo>
                    <a:cubicBezTo>
                      <a:pt x="70" y="2"/>
                      <a:pt x="64" y="33"/>
                      <a:pt x="45" y="47"/>
                    </a:cubicBezTo>
                    <a:cubicBezTo>
                      <a:pt x="25" y="62"/>
                      <a:pt x="6" y="50"/>
                      <a:pt x="6" y="50"/>
                    </a:cubicBezTo>
                    <a:cubicBezTo>
                      <a:pt x="6" y="50"/>
                      <a:pt x="0" y="29"/>
                      <a:pt x="20" y="14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21" name="Freeform 6">
                <a:extLst>
                  <a:ext uri="{FF2B5EF4-FFF2-40B4-BE49-F238E27FC236}">
                    <a16:creationId xmlns:a16="http://schemas.microsoft.com/office/drawing/2014/main" id="{3138CD61-CB5E-4B04-93E2-578C13F65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2112"/>
                <a:ext cx="129" cy="107"/>
              </a:xfrm>
              <a:custGeom>
                <a:avLst/>
                <a:gdLst>
                  <a:gd name="T0" fmla="*/ 40 w 56"/>
                  <a:gd name="T1" fmla="*/ 9 h 46"/>
                  <a:gd name="T2" fmla="*/ 55 w 56"/>
                  <a:gd name="T3" fmla="*/ 35 h 46"/>
                  <a:gd name="T4" fmla="*/ 25 w 56"/>
                  <a:gd name="T5" fmla="*/ 37 h 46"/>
                  <a:gd name="T6" fmla="*/ 0 w 56"/>
                  <a:gd name="T7" fmla="*/ 6 h 46"/>
                  <a:gd name="T8" fmla="*/ 40 w 56"/>
                  <a:gd name="T9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46">
                    <a:moveTo>
                      <a:pt x="40" y="9"/>
                    </a:moveTo>
                    <a:cubicBezTo>
                      <a:pt x="56" y="17"/>
                      <a:pt x="55" y="35"/>
                      <a:pt x="55" y="35"/>
                    </a:cubicBezTo>
                    <a:cubicBezTo>
                      <a:pt x="55" y="35"/>
                      <a:pt x="41" y="46"/>
                      <a:pt x="25" y="37"/>
                    </a:cubicBezTo>
                    <a:cubicBezTo>
                      <a:pt x="9" y="29"/>
                      <a:pt x="0" y="6"/>
                      <a:pt x="0" y="6"/>
                    </a:cubicBezTo>
                    <a:cubicBezTo>
                      <a:pt x="0" y="6"/>
                      <a:pt x="23" y="0"/>
                      <a:pt x="40" y="9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22" name="Rectangle 7">
                <a:extLst>
                  <a:ext uri="{FF2B5EF4-FFF2-40B4-BE49-F238E27FC236}">
                    <a16:creationId xmlns:a16="http://schemas.microsoft.com/office/drawing/2014/main" id="{9DACD59F-FB7D-477A-A880-EC14DB2D2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" y="1980"/>
                <a:ext cx="12" cy="446"/>
              </a:xfrm>
              <a:prstGeom prst="rect">
                <a:avLst/>
              </a:pr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23" name="Freeform 8">
                <a:extLst>
                  <a:ext uri="{FF2B5EF4-FFF2-40B4-BE49-F238E27FC236}">
                    <a16:creationId xmlns:a16="http://schemas.microsoft.com/office/drawing/2014/main" id="{DE67CD92-A527-4855-9B4B-F1B3C02B0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" y="1831"/>
                <a:ext cx="244" cy="237"/>
              </a:xfrm>
              <a:custGeom>
                <a:avLst/>
                <a:gdLst>
                  <a:gd name="T0" fmla="*/ 91 w 106"/>
                  <a:gd name="T1" fmla="*/ 18 h 102"/>
                  <a:gd name="T2" fmla="*/ 68 w 106"/>
                  <a:gd name="T3" fmla="*/ 13 h 102"/>
                  <a:gd name="T4" fmla="*/ 53 w 106"/>
                  <a:gd name="T5" fmla="*/ 0 h 102"/>
                  <a:gd name="T6" fmla="*/ 37 w 106"/>
                  <a:gd name="T7" fmla="*/ 13 h 102"/>
                  <a:gd name="T8" fmla="*/ 14 w 106"/>
                  <a:gd name="T9" fmla="*/ 18 h 102"/>
                  <a:gd name="T10" fmla="*/ 53 w 106"/>
                  <a:gd name="T11" fmla="*/ 102 h 102"/>
                  <a:gd name="T12" fmla="*/ 91 w 106"/>
                  <a:gd name="T13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02">
                    <a:moveTo>
                      <a:pt x="91" y="18"/>
                    </a:moveTo>
                    <a:cubicBezTo>
                      <a:pt x="81" y="4"/>
                      <a:pt x="68" y="13"/>
                      <a:pt x="68" y="13"/>
                    </a:cubicBezTo>
                    <a:cubicBezTo>
                      <a:pt x="70" y="9"/>
                      <a:pt x="62" y="0"/>
                      <a:pt x="53" y="0"/>
                    </a:cubicBezTo>
                    <a:cubicBezTo>
                      <a:pt x="44" y="0"/>
                      <a:pt x="35" y="9"/>
                      <a:pt x="37" y="13"/>
                    </a:cubicBezTo>
                    <a:cubicBezTo>
                      <a:pt x="37" y="13"/>
                      <a:pt x="24" y="4"/>
                      <a:pt x="14" y="18"/>
                    </a:cubicBezTo>
                    <a:cubicBezTo>
                      <a:pt x="0" y="39"/>
                      <a:pt x="19" y="102"/>
                      <a:pt x="53" y="102"/>
                    </a:cubicBezTo>
                    <a:cubicBezTo>
                      <a:pt x="86" y="102"/>
                      <a:pt x="106" y="39"/>
                      <a:pt x="91" y="18"/>
                    </a:cubicBezTo>
                  </a:path>
                </a:pathLst>
              </a:custGeom>
              <a:solidFill>
                <a:srgbClr val="FF4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24" name="Freeform 9">
                <a:extLst>
                  <a:ext uri="{FF2B5EF4-FFF2-40B4-BE49-F238E27FC236}">
                    <a16:creationId xmlns:a16="http://schemas.microsoft.com/office/drawing/2014/main" id="{5C7113BE-9B04-4629-8925-E02ADEC0E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057"/>
                <a:ext cx="159" cy="144"/>
              </a:xfrm>
              <a:custGeom>
                <a:avLst/>
                <a:gdLst>
                  <a:gd name="T0" fmla="*/ 19 w 69"/>
                  <a:gd name="T1" fmla="*/ 14 h 62"/>
                  <a:gd name="T2" fmla="*/ 69 w 69"/>
                  <a:gd name="T3" fmla="*/ 2 h 62"/>
                  <a:gd name="T4" fmla="*/ 44 w 69"/>
                  <a:gd name="T5" fmla="*/ 47 h 62"/>
                  <a:gd name="T6" fmla="*/ 5 w 69"/>
                  <a:gd name="T7" fmla="*/ 50 h 62"/>
                  <a:gd name="T8" fmla="*/ 19 w 69"/>
                  <a:gd name="T9" fmla="*/ 1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62">
                    <a:moveTo>
                      <a:pt x="19" y="14"/>
                    </a:moveTo>
                    <a:cubicBezTo>
                      <a:pt x="38" y="0"/>
                      <a:pt x="69" y="2"/>
                      <a:pt x="69" y="2"/>
                    </a:cubicBezTo>
                    <a:cubicBezTo>
                      <a:pt x="69" y="2"/>
                      <a:pt x="63" y="33"/>
                      <a:pt x="44" y="47"/>
                    </a:cubicBezTo>
                    <a:cubicBezTo>
                      <a:pt x="25" y="62"/>
                      <a:pt x="5" y="50"/>
                      <a:pt x="5" y="50"/>
                    </a:cubicBezTo>
                    <a:cubicBezTo>
                      <a:pt x="5" y="50"/>
                      <a:pt x="0" y="29"/>
                      <a:pt x="19" y="14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25" name="Freeform 10">
                <a:extLst>
                  <a:ext uri="{FF2B5EF4-FFF2-40B4-BE49-F238E27FC236}">
                    <a16:creationId xmlns:a16="http://schemas.microsoft.com/office/drawing/2014/main" id="{3F2501DC-B482-45D6-9CEC-FD21676C0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2112"/>
                <a:ext cx="127" cy="107"/>
              </a:xfrm>
              <a:custGeom>
                <a:avLst/>
                <a:gdLst>
                  <a:gd name="T0" fmla="*/ 39 w 55"/>
                  <a:gd name="T1" fmla="*/ 9 h 46"/>
                  <a:gd name="T2" fmla="*/ 54 w 55"/>
                  <a:gd name="T3" fmla="*/ 35 h 46"/>
                  <a:gd name="T4" fmla="*/ 24 w 55"/>
                  <a:gd name="T5" fmla="*/ 37 h 46"/>
                  <a:gd name="T6" fmla="*/ 0 w 55"/>
                  <a:gd name="T7" fmla="*/ 6 h 46"/>
                  <a:gd name="T8" fmla="*/ 39 w 55"/>
                  <a:gd name="T9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46">
                    <a:moveTo>
                      <a:pt x="39" y="9"/>
                    </a:moveTo>
                    <a:cubicBezTo>
                      <a:pt x="55" y="17"/>
                      <a:pt x="54" y="35"/>
                      <a:pt x="54" y="35"/>
                    </a:cubicBezTo>
                    <a:cubicBezTo>
                      <a:pt x="54" y="35"/>
                      <a:pt x="40" y="46"/>
                      <a:pt x="24" y="37"/>
                    </a:cubicBezTo>
                    <a:cubicBezTo>
                      <a:pt x="8" y="29"/>
                      <a:pt x="0" y="6"/>
                      <a:pt x="0" y="6"/>
                    </a:cubicBezTo>
                    <a:cubicBezTo>
                      <a:pt x="0" y="6"/>
                      <a:pt x="22" y="0"/>
                      <a:pt x="39" y="9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26" name="Rectangle 11">
                <a:extLst>
                  <a:ext uri="{FF2B5EF4-FFF2-40B4-BE49-F238E27FC236}">
                    <a16:creationId xmlns:a16="http://schemas.microsoft.com/office/drawing/2014/main" id="{5265D4DF-4B27-4C82-87E1-81758A4E1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3" y="1980"/>
                <a:ext cx="14" cy="446"/>
              </a:xfrm>
              <a:prstGeom prst="rect">
                <a:avLst/>
              </a:pr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27" name="Freeform 12">
                <a:extLst>
                  <a:ext uri="{FF2B5EF4-FFF2-40B4-BE49-F238E27FC236}">
                    <a16:creationId xmlns:a16="http://schemas.microsoft.com/office/drawing/2014/main" id="{84E6E25C-1B32-42D4-931A-564F3F8FC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831"/>
                <a:ext cx="244" cy="237"/>
              </a:xfrm>
              <a:custGeom>
                <a:avLst/>
                <a:gdLst>
                  <a:gd name="T0" fmla="*/ 91 w 106"/>
                  <a:gd name="T1" fmla="*/ 18 h 102"/>
                  <a:gd name="T2" fmla="*/ 68 w 106"/>
                  <a:gd name="T3" fmla="*/ 13 h 102"/>
                  <a:gd name="T4" fmla="*/ 53 w 106"/>
                  <a:gd name="T5" fmla="*/ 0 h 102"/>
                  <a:gd name="T6" fmla="*/ 37 w 106"/>
                  <a:gd name="T7" fmla="*/ 13 h 102"/>
                  <a:gd name="T8" fmla="*/ 14 w 106"/>
                  <a:gd name="T9" fmla="*/ 18 h 102"/>
                  <a:gd name="T10" fmla="*/ 53 w 106"/>
                  <a:gd name="T11" fmla="*/ 102 h 102"/>
                  <a:gd name="T12" fmla="*/ 91 w 106"/>
                  <a:gd name="T13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02">
                    <a:moveTo>
                      <a:pt x="91" y="18"/>
                    </a:moveTo>
                    <a:cubicBezTo>
                      <a:pt x="81" y="4"/>
                      <a:pt x="68" y="13"/>
                      <a:pt x="68" y="13"/>
                    </a:cubicBezTo>
                    <a:cubicBezTo>
                      <a:pt x="70" y="9"/>
                      <a:pt x="62" y="0"/>
                      <a:pt x="53" y="0"/>
                    </a:cubicBezTo>
                    <a:cubicBezTo>
                      <a:pt x="44" y="0"/>
                      <a:pt x="36" y="9"/>
                      <a:pt x="37" y="13"/>
                    </a:cubicBezTo>
                    <a:cubicBezTo>
                      <a:pt x="37" y="13"/>
                      <a:pt x="24" y="4"/>
                      <a:pt x="14" y="18"/>
                    </a:cubicBezTo>
                    <a:cubicBezTo>
                      <a:pt x="0" y="39"/>
                      <a:pt x="19" y="102"/>
                      <a:pt x="53" y="102"/>
                    </a:cubicBezTo>
                    <a:cubicBezTo>
                      <a:pt x="87" y="102"/>
                      <a:pt x="106" y="39"/>
                      <a:pt x="91" y="18"/>
                    </a:cubicBezTo>
                  </a:path>
                </a:pathLst>
              </a:custGeom>
              <a:solidFill>
                <a:srgbClr val="FF4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28" name="Freeform 13">
                <a:extLst>
                  <a:ext uri="{FF2B5EF4-FFF2-40B4-BE49-F238E27FC236}">
                    <a16:creationId xmlns:a16="http://schemas.microsoft.com/office/drawing/2014/main" id="{73410D53-110D-49B0-A0E9-B3D0C902C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001"/>
                <a:ext cx="159" cy="146"/>
              </a:xfrm>
              <a:custGeom>
                <a:avLst/>
                <a:gdLst>
                  <a:gd name="T0" fmla="*/ 19 w 69"/>
                  <a:gd name="T1" fmla="*/ 15 h 63"/>
                  <a:gd name="T2" fmla="*/ 69 w 69"/>
                  <a:gd name="T3" fmla="*/ 3 h 63"/>
                  <a:gd name="T4" fmla="*/ 44 w 69"/>
                  <a:gd name="T5" fmla="*/ 48 h 63"/>
                  <a:gd name="T6" fmla="*/ 5 w 69"/>
                  <a:gd name="T7" fmla="*/ 51 h 63"/>
                  <a:gd name="T8" fmla="*/ 19 w 69"/>
                  <a:gd name="T9" fmla="*/ 1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63">
                    <a:moveTo>
                      <a:pt x="19" y="15"/>
                    </a:moveTo>
                    <a:cubicBezTo>
                      <a:pt x="38" y="0"/>
                      <a:pt x="69" y="3"/>
                      <a:pt x="69" y="3"/>
                    </a:cubicBezTo>
                    <a:cubicBezTo>
                      <a:pt x="69" y="3"/>
                      <a:pt x="63" y="34"/>
                      <a:pt x="44" y="48"/>
                    </a:cubicBezTo>
                    <a:cubicBezTo>
                      <a:pt x="25" y="63"/>
                      <a:pt x="5" y="51"/>
                      <a:pt x="5" y="51"/>
                    </a:cubicBezTo>
                    <a:cubicBezTo>
                      <a:pt x="5" y="51"/>
                      <a:pt x="0" y="29"/>
                      <a:pt x="19" y="15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29" name="Freeform 14">
                <a:extLst>
                  <a:ext uri="{FF2B5EF4-FFF2-40B4-BE49-F238E27FC236}">
                    <a16:creationId xmlns:a16="http://schemas.microsoft.com/office/drawing/2014/main" id="{444154B4-A697-46ED-A340-6A7A4E9E2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059"/>
                <a:ext cx="127" cy="104"/>
              </a:xfrm>
              <a:custGeom>
                <a:avLst/>
                <a:gdLst>
                  <a:gd name="T0" fmla="*/ 39 w 55"/>
                  <a:gd name="T1" fmla="*/ 9 h 45"/>
                  <a:gd name="T2" fmla="*/ 54 w 55"/>
                  <a:gd name="T3" fmla="*/ 34 h 45"/>
                  <a:gd name="T4" fmla="*/ 24 w 55"/>
                  <a:gd name="T5" fmla="*/ 37 h 45"/>
                  <a:gd name="T6" fmla="*/ 0 w 55"/>
                  <a:gd name="T7" fmla="*/ 6 h 45"/>
                  <a:gd name="T8" fmla="*/ 39 w 55"/>
                  <a:gd name="T9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45">
                    <a:moveTo>
                      <a:pt x="39" y="9"/>
                    </a:moveTo>
                    <a:cubicBezTo>
                      <a:pt x="55" y="17"/>
                      <a:pt x="54" y="34"/>
                      <a:pt x="54" y="34"/>
                    </a:cubicBezTo>
                    <a:cubicBezTo>
                      <a:pt x="54" y="34"/>
                      <a:pt x="41" y="45"/>
                      <a:pt x="24" y="37"/>
                    </a:cubicBezTo>
                    <a:cubicBezTo>
                      <a:pt x="8" y="28"/>
                      <a:pt x="0" y="6"/>
                      <a:pt x="0" y="6"/>
                    </a:cubicBezTo>
                    <a:cubicBezTo>
                      <a:pt x="0" y="6"/>
                      <a:pt x="23" y="0"/>
                      <a:pt x="39" y="9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30" name="Rectangle 15">
                <a:extLst>
                  <a:ext uri="{FF2B5EF4-FFF2-40B4-BE49-F238E27FC236}">
                    <a16:creationId xmlns:a16="http://schemas.microsoft.com/office/drawing/2014/main" id="{199F46DF-4044-4FB8-BBC7-9B0997A70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926"/>
                <a:ext cx="14" cy="447"/>
              </a:xfrm>
              <a:prstGeom prst="rect">
                <a:avLst/>
              </a:pr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31" name="Freeform 16">
                <a:extLst>
                  <a:ext uri="{FF2B5EF4-FFF2-40B4-BE49-F238E27FC236}">
                    <a16:creationId xmlns:a16="http://schemas.microsoft.com/office/drawing/2014/main" id="{94B6E31A-92F0-4A71-9EA1-FCF1F60B0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778"/>
                <a:ext cx="244" cy="237"/>
              </a:xfrm>
              <a:custGeom>
                <a:avLst/>
                <a:gdLst>
                  <a:gd name="T0" fmla="*/ 92 w 106"/>
                  <a:gd name="T1" fmla="*/ 18 h 102"/>
                  <a:gd name="T2" fmla="*/ 68 w 106"/>
                  <a:gd name="T3" fmla="*/ 12 h 102"/>
                  <a:gd name="T4" fmla="*/ 53 w 106"/>
                  <a:gd name="T5" fmla="*/ 0 h 102"/>
                  <a:gd name="T6" fmla="*/ 38 w 106"/>
                  <a:gd name="T7" fmla="*/ 12 h 102"/>
                  <a:gd name="T8" fmla="*/ 15 w 106"/>
                  <a:gd name="T9" fmla="*/ 18 h 102"/>
                  <a:gd name="T10" fmla="*/ 53 w 106"/>
                  <a:gd name="T11" fmla="*/ 102 h 102"/>
                  <a:gd name="T12" fmla="*/ 92 w 106"/>
                  <a:gd name="T13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102">
                    <a:moveTo>
                      <a:pt x="92" y="18"/>
                    </a:moveTo>
                    <a:cubicBezTo>
                      <a:pt x="82" y="4"/>
                      <a:pt x="68" y="12"/>
                      <a:pt x="68" y="12"/>
                    </a:cubicBezTo>
                    <a:cubicBezTo>
                      <a:pt x="70" y="9"/>
                      <a:pt x="62" y="0"/>
                      <a:pt x="53" y="0"/>
                    </a:cubicBezTo>
                    <a:cubicBezTo>
                      <a:pt x="44" y="0"/>
                      <a:pt x="36" y="9"/>
                      <a:pt x="38" y="12"/>
                    </a:cubicBezTo>
                    <a:cubicBezTo>
                      <a:pt x="38" y="12"/>
                      <a:pt x="25" y="4"/>
                      <a:pt x="15" y="18"/>
                    </a:cubicBezTo>
                    <a:cubicBezTo>
                      <a:pt x="0" y="38"/>
                      <a:pt x="19" y="102"/>
                      <a:pt x="53" y="102"/>
                    </a:cubicBezTo>
                    <a:cubicBezTo>
                      <a:pt x="87" y="102"/>
                      <a:pt x="106" y="38"/>
                      <a:pt x="92" y="18"/>
                    </a:cubicBezTo>
                  </a:path>
                </a:pathLst>
              </a:custGeom>
              <a:solidFill>
                <a:srgbClr val="FF4D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32" name="Freeform 17">
                <a:extLst>
                  <a:ext uri="{FF2B5EF4-FFF2-40B4-BE49-F238E27FC236}">
                    <a16:creationId xmlns:a16="http://schemas.microsoft.com/office/drawing/2014/main" id="{4AC2D6EB-6CC0-4D3B-820C-D31290EA9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087"/>
                <a:ext cx="145" cy="132"/>
              </a:xfrm>
              <a:custGeom>
                <a:avLst/>
                <a:gdLst>
                  <a:gd name="T0" fmla="*/ 45 w 63"/>
                  <a:gd name="T1" fmla="*/ 13 h 57"/>
                  <a:gd name="T2" fmla="*/ 0 w 63"/>
                  <a:gd name="T3" fmla="*/ 3 h 57"/>
                  <a:gd name="T4" fmla="*/ 23 w 63"/>
                  <a:gd name="T5" fmla="*/ 44 h 57"/>
                  <a:gd name="T6" fmla="*/ 58 w 63"/>
                  <a:gd name="T7" fmla="*/ 47 h 57"/>
                  <a:gd name="T8" fmla="*/ 45 w 63"/>
                  <a:gd name="T9" fmla="*/ 13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57">
                    <a:moveTo>
                      <a:pt x="45" y="13"/>
                    </a:moveTo>
                    <a:cubicBezTo>
                      <a:pt x="28" y="0"/>
                      <a:pt x="0" y="3"/>
                      <a:pt x="0" y="3"/>
                    </a:cubicBezTo>
                    <a:cubicBezTo>
                      <a:pt x="0" y="3"/>
                      <a:pt x="5" y="31"/>
                      <a:pt x="23" y="44"/>
                    </a:cubicBezTo>
                    <a:cubicBezTo>
                      <a:pt x="40" y="57"/>
                      <a:pt x="58" y="47"/>
                      <a:pt x="58" y="47"/>
                    </a:cubicBezTo>
                    <a:cubicBezTo>
                      <a:pt x="58" y="47"/>
                      <a:pt x="63" y="27"/>
                      <a:pt x="45" y="13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33" name="Freeform 18">
                <a:extLst>
                  <a:ext uri="{FF2B5EF4-FFF2-40B4-BE49-F238E27FC236}">
                    <a16:creationId xmlns:a16="http://schemas.microsoft.com/office/drawing/2014/main" id="{5FF7AB43-2ADD-48E7-9587-E20A1049F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140"/>
                <a:ext cx="118" cy="96"/>
              </a:xfrm>
              <a:custGeom>
                <a:avLst/>
                <a:gdLst>
                  <a:gd name="T0" fmla="*/ 15 w 51"/>
                  <a:gd name="T1" fmla="*/ 8 h 41"/>
                  <a:gd name="T2" fmla="*/ 1 w 51"/>
                  <a:gd name="T3" fmla="*/ 31 h 41"/>
                  <a:gd name="T4" fmla="*/ 28 w 51"/>
                  <a:gd name="T5" fmla="*/ 33 h 41"/>
                  <a:gd name="T6" fmla="*/ 51 w 51"/>
                  <a:gd name="T7" fmla="*/ 5 h 41"/>
                  <a:gd name="T8" fmla="*/ 15 w 51"/>
                  <a:gd name="T9" fmla="*/ 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15" y="8"/>
                    </a:moveTo>
                    <a:cubicBezTo>
                      <a:pt x="0" y="15"/>
                      <a:pt x="1" y="31"/>
                      <a:pt x="1" y="31"/>
                    </a:cubicBezTo>
                    <a:cubicBezTo>
                      <a:pt x="1" y="31"/>
                      <a:pt x="14" y="41"/>
                      <a:pt x="28" y="33"/>
                    </a:cubicBezTo>
                    <a:cubicBezTo>
                      <a:pt x="43" y="26"/>
                      <a:pt x="51" y="5"/>
                      <a:pt x="51" y="5"/>
                    </a:cubicBezTo>
                    <a:cubicBezTo>
                      <a:pt x="51" y="5"/>
                      <a:pt x="30" y="0"/>
                      <a:pt x="15" y="8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34" name="Rectangle 19">
                <a:extLst>
                  <a:ext uri="{FF2B5EF4-FFF2-40B4-BE49-F238E27FC236}">
                    <a16:creationId xmlns:a16="http://schemas.microsoft.com/office/drawing/2014/main" id="{434F64C2-2F95-420A-BE6A-DDBB97AC3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3" y="2019"/>
                <a:ext cx="12" cy="407"/>
              </a:xfrm>
              <a:prstGeom prst="rect">
                <a:avLst/>
              </a:pr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35" name="Freeform 20">
                <a:extLst>
                  <a:ext uri="{FF2B5EF4-FFF2-40B4-BE49-F238E27FC236}">
                    <a16:creationId xmlns:a16="http://schemas.microsoft.com/office/drawing/2014/main" id="{95BB1E19-C72A-48E5-9185-6E7B783B3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831"/>
                <a:ext cx="292" cy="228"/>
              </a:xfrm>
              <a:custGeom>
                <a:avLst/>
                <a:gdLst>
                  <a:gd name="T0" fmla="*/ 121 w 127"/>
                  <a:gd name="T1" fmla="*/ 27 h 98"/>
                  <a:gd name="T2" fmla="*/ 92 w 127"/>
                  <a:gd name="T3" fmla="*/ 42 h 98"/>
                  <a:gd name="T4" fmla="*/ 63 w 127"/>
                  <a:gd name="T5" fmla="*/ 0 h 98"/>
                  <a:gd name="T6" fmla="*/ 35 w 127"/>
                  <a:gd name="T7" fmla="*/ 42 h 98"/>
                  <a:gd name="T8" fmla="*/ 6 w 127"/>
                  <a:gd name="T9" fmla="*/ 27 h 98"/>
                  <a:gd name="T10" fmla="*/ 63 w 127"/>
                  <a:gd name="T11" fmla="*/ 98 h 98"/>
                  <a:gd name="T12" fmla="*/ 121 w 127"/>
                  <a:gd name="T13" fmla="*/ 27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7" h="98">
                    <a:moveTo>
                      <a:pt x="121" y="27"/>
                    </a:moveTo>
                    <a:cubicBezTo>
                      <a:pt x="92" y="42"/>
                      <a:pt x="92" y="42"/>
                      <a:pt x="92" y="42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0" y="98"/>
                      <a:pt x="63" y="98"/>
                    </a:cubicBezTo>
                    <a:cubicBezTo>
                      <a:pt x="127" y="98"/>
                      <a:pt x="121" y="27"/>
                      <a:pt x="121" y="27"/>
                    </a:cubicBezTo>
                  </a:path>
                </a:pathLst>
              </a:custGeom>
              <a:solidFill>
                <a:srgbClr val="FF7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36" name="Freeform 21">
                <a:extLst>
                  <a:ext uri="{FF2B5EF4-FFF2-40B4-BE49-F238E27FC236}">
                    <a16:creationId xmlns:a16="http://schemas.microsoft.com/office/drawing/2014/main" id="{DB75EEF7-6121-428E-A12B-5FB0AD0B9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1" y="2108"/>
                <a:ext cx="136" cy="125"/>
              </a:xfrm>
              <a:custGeom>
                <a:avLst/>
                <a:gdLst>
                  <a:gd name="T0" fmla="*/ 43 w 59"/>
                  <a:gd name="T1" fmla="*/ 13 h 54"/>
                  <a:gd name="T2" fmla="*/ 0 w 59"/>
                  <a:gd name="T3" fmla="*/ 3 h 54"/>
                  <a:gd name="T4" fmla="*/ 21 w 59"/>
                  <a:gd name="T5" fmla="*/ 41 h 54"/>
                  <a:gd name="T6" fmla="*/ 55 w 59"/>
                  <a:gd name="T7" fmla="*/ 44 h 54"/>
                  <a:gd name="T8" fmla="*/ 43 w 59"/>
                  <a:gd name="T9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54">
                    <a:moveTo>
                      <a:pt x="43" y="13"/>
                    </a:moveTo>
                    <a:cubicBezTo>
                      <a:pt x="26" y="0"/>
                      <a:pt x="0" y="3"/>
                      <a:pt x="0" y="3"/>
                    </a:cubicBezTo>
                    <a:cubicBezTo>
                      <a:pt x="0" y="3"/>
                      <a:pt x="5" y="29"/>
                      <a:pt x="21" y="41"/>
                    </a:cubicBezTo>
                    <a:cubicBezTo>
                      <a:pt x="38" y="54"/>
                      <a:pt x="55" y="44"/>
                      <a:pt x="55" y="44"/>
                    </a:cubicBezTo>
                    <a:cubicBezTo>
                      <a:pt x="55" y="44"/>
                      <a:pt x="59" y="25"/>
                      <a:pt x="43" y="13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37" name="Freeform 22">
                <a:extLst>
                  <a:ext uri="{FF2B5EF4-FFF2-40B4-BE49-F238E27FC236}">
                    <a16:creationId xmlns:a16="http://schemas.microsoft.com/office/drawing/2014/main" id="{EE67D84A-FB3A-4789-89D7-A8D81D1E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5" y="2159"/>
                <a:ext cx="108" cy="88"/>
              </a:xfrm>
              <a:custGeom>
                <a:avLst/>
                <a:gdLst>
                  <a:gd name="T0" fmla="*/ 14 w 47"/>
                  <a:gd name="T1" fmla="*/ 7 h 38"/>
                  <a:gd name="T2" fmla="*/ 1 w 47"/>
                  <a:gd name="T3" fmla="*/ 29 h 38"/>
                  <a:gd name="T4" fmla="*/ 26 w 47"/>
                  <a:gd name="T5" fmla="*/ 31 h 38"/>
                  <a:gd name="T6" fmla="*/ 47 w 47"/>
                  <a:gd name="T7" fmla="*/ 5 h 38"/>
                  <a:gd name="T8" fmla="*/ 14 w 47"/>
                  <a:gd name="T9" fmla="*/ 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38">
                    <a:moveTo>
                      <a:pt x="14" y="7"/>
                    </a:moveTo>
                    <a:cubicBezTo>
                      <a:pt x="0" y="14"/>
                      <a:pt x="1" y="29"/>
                      <a:pt x="1" y="29"/>
                    </a:cubicBezTo>
                    <a:cubicBezTo>
                      <a:pt x="1" y="29"/>
                      <a:pt x="12" y="38"/>
                      <a:pt x="26" y="31"/>
                    </a:cubicBezTo>
                    <a:cubicBezTo>
                      <a:pt x="40" y="24"/>
                      <a:pt x="47" y="5"/>
                      <a:pt x="47" y="5"/>
                    </a:cubicBezTo>
                    <a:cubicBezTo>
                      <a:pt x="47" y="5"/>
                      <a:pt x="28" y="0"/>
                      <a:pt x="14" y="7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38" name="Rectangle 23">
                <a:extLst>
                  <a:ext uri="{FF2B5EF4-FFF2-40B4-BE49-F238E27FC236}">
                    <a16:creationId xmlns:a16="http://schemas.microsoft.com/office/drawing/2014/main" id="{D8FBBE68-0593-4AEF-A4C8-B3441B9C9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63" y="2043"/>
                <a:ext cx="11" cy="383"/>
              </a:xfrm>
              <a:prstGeom prst="rect">
                <a:avLst/>
              </a:pr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39" name="Freeform 24">
                <a:extLst>
                  <a:ext uri="{FF2B5EF4-FFF2-40B4-BE49-F238E27FC236}">
                    <a16:creationId xmlns:a16="http://schemas.microsoft.com/office/drawing/2014/main" id="{C1CCB0E0-41AA-473F-8E42-29E183057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1" y="1868"/>
                <a:ext cx="277" cy="212"/>
              </a:xfrm>
              <a:custGeom>
                <a:avLst/>
                <a:gdLst>
                  <a:gd name="T0" fmla="*/ 113 w 120"/>
                  <a:gd name="T1" fmla="*/ 25 h 91"/>
                  <a:gd name="T2" fmla="*/ 87 w 120"/>
                  <a:gd name="T3" fmla="*/ 39 h 91"/>
                  <a:gd name="T4" fmla="*/ 60 w 120"/>
                  <a:gd name="T5" fmla="*/ 0 h 91"/>
                  <a:gd name="T6" fmla="*/ 33 w 120"/>
                  <a:gd name="T7" fmla="*/ 39 h 91"/>
                  <a:gd name="T8" fmla="*/ 6 w 120"/>
                  <a:gd name="T9" fmla="*/ 25 h 91"/>
                  <a:gd name="T10" fmla="*/ 60 w 120"/>
                  <a:gd name="T11" fmla="*/ 91 h 91"/>
                  <a:gd name="T12" fmla="*/ 113 w 120"/>
                  <a:gd name="T13" fmla="*/ 2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0" h="91">
                    <a:moveTo>
                      <a:pt x="113" y="25"/>
                    </a:moveTo>
                    <a:cubicBezTo>
                      <a:pt x="87" y="39"/>
                      <a:pt x="87" y="39"/>
                      <a:pt x="87" y="39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33" y="39"/>
                      <a:pt x="33" y="39"/>
                      <a:pt x="33" y="3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0" y="91"/>
                      <a:pt x="60" y="91"/>
                    </a:cubicBezTo>
                    <a:cubicBezTo>
                      <a:pt x="120" y="91"/>
                      <a:pt x="113" y="25"/>
                      <a:pt x="113" y="25"/>
                    </a:cubicBezTo>
                  </a:path>
                </a:pathLst>
              </a:custGeom>
              <a:solidFill>
                <a:srgbClr val="FF7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40" name="Rectangle 25">
                <a:extLst>
                  <a:ext uri="{FF2B5EF4-FFF2-40B4-BE49-F238E27FC236}">
                    <a16:creationId xmlns:a16="http://schemas.microsoft.com/office/drawing/2014/main" id="{9597F86F-6C8A-49C5-853D-9E0443AEE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2154"/>
                <a:ext cx="14" cy="298"/>
              </a:xfrm>
              <a:prstGeom prst="rect">
                <a:avLst/>
              </a:pr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41" name="Oval 26">
                <a:extLst>
                  <a:ext uri="{FF2B5EF4-FFF2-40B4-BE49-F238E27FC236}">
                    <a16:creationId xmlns:a16="http://schemas.microsoft.com/office/drawing/2014/main" id="{919387DB-C63E-4E97-B40F-E53905D16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2" y="1964"/>
                <a:ext cx="97" cy="190"/>
              </a:xfrm>
              <a:prstGeom prst="ellipse">
                <a:avLst/>
              </a:pr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42" name="Freeform 27">
                <a:extLst>
                  <a:ext uri="{FF2B5EF4-FFF2-40B4-BE49-F238E27FC236}">
                    <a16:creationId xmlns:a16="http://schemas.microsoft.com/office/drawing/2014/main" id="{E01FEB3F-77A1-4EEA-8B99-DB381D53B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061"/>
                <a:ext cx="163" cy="149"/>
              </a:xfrm>
              <a:custGeom>
                <a:avLst/>
                <a:gdLst>
                  <a:gd name="T0" fmla="*/ 0 w 71"/>
                  <a:gd name="T1" fmla="*/ 3 h 64"/>
                  <a:gd name="T2" fmla="*/ 25 w 71"/>
                  <a:gd name="T3" fmla="*/ 49 h 64"/>
                  <a:gd name="T4" fmla="*/ 65 w 71"/>
                  <a:gd name="T5" fmla="*/ 52 h 64"/>
                  <a:gd name="T6" fmla="*/ 51 w 71"/>
                  <a:gd name="T7" fmla="*/ 15 h 64"/>
                  <a:gd name="T8" fmla="*/ 0 w 71"/>
                  <a:gd name="T9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64">
                    <a:moveTo>
                      <a:pt x="0" y="3"/>
                    </a:moveTo>
                    <a:cubicBezTo>
                      <a:pt x="0" y="3"/>
                      <a:pt x="6" y="34"/>
                      <a:pt x="25" y="49"/>
                    </a:cubicBezTo>
                    <a:cubicBezTo>
                      <a:pt x="45" y="64"/>
                      <a:pt x="65" y="52"/>
                      <a:pt x="65" y="52"/>
                    </a:cubicBezTo>
                    <a:cubicBezTo>
                      <a:pt x="65" y="52"/>
                      <a:pt x="71" y="30"/>
                      <a:pt x="51" y="15"/>
                    </a:cubicBezTo>
                    <a:cubicBezTo>
                      <a:pt x="31" y="0"/>
                      <a:pt x="0" y="3"/>
                      <a:pt x="0" y="3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43" name="Freeform 28">
                <a:extLst>
                  <a:ext uri="{FF2B5EF4-FFF2-40B4-BE49-F238E27FC236}">
                    <a16:creationId xmlns:a16="http://schemas.microsoft.com/office/drawing/2014/main" id="{04CAFA91-AC7F-40BA-9DE3-9B4094355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061"/>
                <a:ext cx="164" cy="149"/>
              </a:xfrm>
              <a:custGeom>
                <a:avLst/>
                <a:gdLst>
                  <a:gd name="T0" fmla="*/ 71 w 71"/>
                  <a:gd name="T1" fmla="*/ 3 h 64"/>
                  <a:gd name="T2" fmla="*/ 46 w 71"/>
                  <a:gd name="T3" fmla="*/ 49 h 64"/>
                  <a:gd name="T4" fmla="*/ 6 w 71"/>
                  <a:gd name="T5" fmla="*/ 52 h 64"/>
                  <a:gd name="T6" fmla="*/ 20 w 71"/>
                  <a:gd name="T7" fmla="*/ 15 h 64"/>
                  <a:gd name="T8" fmla="*/ 71 w 71"/>
                  <a:gd name="T9" fmla="*/ 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64">
                    <a:moveTo>
                      <a:pt x="71" y="3"/>
                    </a:moveTo>
                    <a:cubicBezTo>
                      <a:pt x="71" y="3"/>
                      <a:pt x="65" y="34"/>
                      <a:pt x="46" y="49"/>
                    </a:cubicBezTo>
                    <a:cubicBezTo>
                      <a:pt x="26" y="64"/>
                      <a:pt x="6" y="52"/>
                      <a:pt x="6" y="52"/>
                    </a:cubicBezTo>
                    <a:cubicBezTo>
                      <a:pt x="6" y="52"/>
                      <a:pt x="0" y="30"/>
                      <a:pt x="20" y="15"/>
                    </a:cubicBezTo>
                    <a:cubicBezTo>
                      <a:pt x="40" y="0"/>
                      <a:pt x="71" y="3"/>
                      <a:pt x="71" y="3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44" name="Rectangle 29">
                <a:extLst>
                  <a:ext uri="{FF2B5EF4-FFF2-40B4-BE49-F238E27FC236}">
                    <a16:creationId xmlns:a16="http://schemas.microsoft.com/office/drawing/2014/main" id="{EDEA2000-858D-4BB7-A888-89E149B4F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8" y="2110"/>
                <a:ext cx="12" cy="314"/>
              </a:xfrm>
              <a:prstGeom prst="rect">
                <a:avLst/>
              </a:pr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45" name="Oval 30">
                <a:extLst>
                  <a:ext uri="{FF2B5EF4-FFF2-40B4-BE49-F238E27FC236}">
                    <a16:creationId xmlns:a16="http://schemas.microsoft.com/office/drawing/2014/main" id="{C4557293-0509-42FF-8224-BD1CEF8E7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2" y="1908"/>
                <a:ext cx="104" cy="202"/>
              </a:xfrm>
              <a:prstGeom prst="ellipse">
                <a:avLst/>
              </a:pr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46" name="Freeform 31">
                <a:extLst>
                  <a:ext uri="{FF2B5EF4-FFF2-40B4-BE49-F238E27FC236}">
                    <a16:creationId xmlns:a16="http://schemas.microsoft.com/office/drawing/2014/main" id="{99E107C1-B3D8-403F-A9E1-1E09FA13E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" y="2012"/>
                <a:ext cx="173" cy="156"/>
              </a:xfrm>
              <a:custGeom>
                <a:avLst/>
                <a:gdLst>
                  <a:gd name="T0" fmla="*/ 0 w 75"/>
                  <a:gd name="T1" fmla="*/ 3 h 67"/>
                  <a:gd name="T2" fmla="*/ 28 w 75"/>
                  <a:gd name="T3" fmla="*/ 51 h 67"/>
                  <a:gd name="T4" fmla="*/ 70 w 75"/>
                  <a:gd name="T5" fmla="*/ 55 h 67"/>
                  <a:gd name="T6" fmla="*/ 55 w 75"/>
                  <a:gd name="T7" fmla="*/ 15 h 67"/>
                  <a:gd name="T8" fmla="*/ 0 w 75"/>
                  <a:gd name="T9" fmla="*/ 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67">
                    <a:moveTo>
                      <a:pt x="0" y="3"/>
                    </a:moveTo>
                    <a:cubicBezTo>
                      <a:pt x="0" y="3"/>
                      <a:pt x="7" y="36"/>
                      <a:pt x="28" y="51"/>
                    </a:cubicBezTo>
                    <a:cubicBezTo>
                      <a:pt x="48" y="67"/>
                      <a:pt x="70" y="55"/>
                      <a:pt x="70" y="55"/>
                    </a:cubicBezTo>
                    <a:cubicBezTo>
                      <a:pt x="70" y="55"/>
                      <a:pt x="75" y="31"/>
                      <a:pt x="55" y="15"/>
                    </a:cubicBezTo>
                    <a:cubicBezTo>
                      <a:pt x="34" y="0"/>
                      <a:pt x="0" y="3"/>
                      <a:pt x="0" y="3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47" name="Freeform 32">
                <a:extLst>
                  <a:ext uri="{FF2B5EF4-FFF2-40B4-BE49-F238E27FC236}">
                    <a16:creationId xmlns:a16="http://schemas.microsoft.com/office/drawing/2014/main" id="{919BD4C7-AAF6-43F5-B93C-5C96D9457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1" y="2012"/>
                <a:ext cx="175" cy="156"/>
              </a:xfrm>
              <a:custGeom>
                <a:avLst/>
                <a:gdLst>
                  <a:gd name="T0" fmla="*/ 76 w 76"/>
                  <a:gd name="T1" fmla="*/ 3 h 67"/>
                  <a:gd name="T2" fmla="*/ 48 w 76"/>
                  <a:gd name="T3" fmla="*/ 51 h 67"/>
                  <a:gd name="T4" fmla="*/ 6 w 76"/>
                  <a:gd name="T5" fmla="*/ 55 h 67"/>
                  <a:gd name="T6" fmla="*/ 21 w 76"/>
                  <a:gd name="T7" fmla="*/ 15 h 67"/>
                  <a:gd name="T8" fmla="*/ 76 w 76"/>
                  <a:gd name="T9" fmla="*/ 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67">
                    <a:moveTo>
                      <a:pt x="76" y="3"/>
                    </a:moveTo>
                    <a:cubicBezTo>
                      <a:pt x="76" y="3"/>
                      <a:pt x="69" y="36"/>
                      <a:pt x="48" y="51"/>
                    </a:cubicBezTo>
                    <a:cubicBezTo>
                      <a:pt x="27" y="67"/>
                      <a:pt x="6" y="55"/>
                      <a:pt x="6" y="55"/>
                    </a:cubicBezTo>
                    <a:cubicBezTo>
                      <a:pt x="6" y="55"/>
                      <a:pt x="0" y="31"/>
                      <a:pt x="21" y="15"/>
                    </a:cubicBezTo>
                    <a:cubicBezTo>
                      <a:pt x="42" y="0"/>
                      <a:pt x="76" y="3"/>
                      <a:pt x="76" y="3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48" name="Rectangle 33">
                <a:extLst>
                  <a:ext uri="{FF2B5EF4-FFF2-40B4-BE49-F238E27FC236}">
                    <a16:creationId xmlns:a16="http://schemas.microsoft.com/office/drawing/2014/main" id="{BB5494A3-5DE2-4640-BED4-3F2EA5553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6" y="2154"/>
                <a:ext cx="16" cy="365"/>
              </a:xfrm>
              <a:prstGeom prst="rect">
                <a:avLst/>
              </a:pr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49" name="Oval 34">
                <a:extLst>
                  <a:ext uri="{FF2B5EF4-FFF2-40B4-BE49-F238E27FC236}">
                    <a16:creationId xmlns:a16="http://schemas.microsoft.com/office/drawing/2014/main" id="{C743AAC9-D2AC-4F6A-A30F-3888FDE06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53" y="1922"/>
                <a:ext cx="120" cy="232"/>
              </a:xfrm>
              <a:prstGeom prst="ellipse">
                <a:avLst/>
              </a:pr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50" name="Freeform 35">
                <a:extLst>
                  <a:ext uri="{FF2B5EF4-FFF2-40B4-BE49-F238E27FC236}">
                    <a16:creationId xmlns:a16="http://schemas.microsoft.com/office/drawing/2014/main" id="{4FA02400-9DA7-4EDE-A701-5F3716611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6" y="2040"/>
                <a:ext cx="201" cy="182"/>
              </a:xfrm>
              <a:custGeom>
                <a:avLst/>
                <a:gdLst>
                  <a:gd name="T0" fmla="*/ 0 w 87"/>
                  <a:gd name="T1" fmla="*/ 4 h 78"/>
                  <a:gd name="T2" fmla="*/ 32 w 87"/>
                  <a:gd name="T3" fmla="*/ 60 h 78"/>
                  <a:gd name="T4" fmla="*/ 80 w 87"/>
                  <a:gd name="T5" fmla="*/ 64 h 78"/>
                  <a:gd name="T6" fmla="*/ 63 w 87"/>
                  <a:gd name="T7" fmla="*/ 18 h 78"/>
                  <a:gd name="T8" fmla="*/ 0 w 87"/>
                  <a:gd name="T9" fmla="*/ 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78">
                    <a:moveTo>
                      <a:pt x="0" y="4"/>
                    </a:moveTo>
                    <a:cubicBezTo>
                      <a:pt x="0" y="4"/>
                      <a:pt x="7" y="42"/>
                      <a:pt x="32" y="60"/>
                    </a:cubicBezTo>
                    <a:cubicBezTo>
                      <a:pt x="56" y="78"/>
                      <a:pt x="80" y="64"/>
                      <a:pt x="80" y="64"/>
                    </a:cubicBezTo>
                    <a:cubicBezTo>
                      <a:pt x="80" y="64"/>
                      <a:pt x="87" y="37"/>
                      <a:pt x="63" y="18"/>
                    </a:cubicBezTo>
                    <a:cubicBezTo>
                      <a:pt x="39" y="0"/>
                      <a:pt x="0" y="4"/>
                      <a:pt x="0" y="4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51" name="Freeform 36">
                <a:extLst>
                  <a:ext uri="{FF2B5EF4-FFF2-40B4-BE49-F238E27FC236}">
                    <a16:creationId xmlns:a16="http://schemas.microsoft.com/office/drawing/2014/main" id="{066531B8-9B65-4F79-9157-1F9FE4063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9" y="2040"/>
                <a:ext cx="201" cy="182"/>
              </a:xfrm>
              <a:custGeom>
                <a:avLst/>
                <a:gdLst>
                  <a:gd name="T0" fmla="*/ 87 w 87"/>
                  <a:gd name="T1" fmla="*/ 4 h 78"/>
                  <a:gd name="T2" fmla="*/ 56 w 87"/>
                  <a:gd name="T3" fmla="*/ 60 h 78"/>
                  <a:gd name="T4" fmla="*/ 7 w 87"/>
                  <a:gd name="T5" fmla="*/ 64 h 78"/>
                  <a:gd name="T6" fmla="*/ 25 w 87"/>
                  <a:gd name="T7" fmla="*/ 18 h 78"/>
                  <a:gd name="T8" fmla="*/ 87 w 87"/>
                  <a:gd name="T9" fmla="*/ 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78">
                    <a:moveTo>
                      <a:pt x="87" y="4"/>
                    </a:moveTo>
                    <a:cubicBezTo>
                      <a:pt x="87" y="4"/>
                      <a:pt x="80" y="42"/>
                      <a:pt x="56" y="60"/>
                    </a:cubicBezTo>
                    <a:cubicBezTo>
                      <a:pt x="32" y="78"/>
                      <a:pt x="7" y="64"/>
                      <a:pt x="7" y="64"/>
                    </a:cubicBezTo>
                    <a:cubicBezTo>
                      <a:pt x="7" y="64"/>
                      <a:pt x="0" y="37"/>
                      <a:pt x="25" y="18"/>
                    </a:cubicBezTo>
                    <a:cubicBezTo>
                      <a:pt x="49" y="0"/>
                      <a:pt x="87" y="4"/>
                      <a:pt x="87" y="4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52" name="Rectangle 37">
                <a:extLst>
                  <a:ext uri="{FF2B5EF4-FFF2-40B4-BE49-F238E27FC236}">
                    <a16:creationId xmlns:a16="http://schemas.microsoft.com/office/drawing/2014/main" id="{8EEB8646-3AB2-42DD-B626-3E0DD2B38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" y="1971"/>
                <a:ext cx="14" cy="483"/>
              </a:xfrm>
              <a:prstGeom prst="rect">
                <a:avLst/>
              </a:pr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53" name="Oval 38">
                <a:extLst>
                  <a:ext uri="{FF2B5EF4-FFF2-40B4-BE49-F238E27FC236}">
                    <a16:creationId xmlns:a16="http://schemas.microsoft.com/office/drawing/2014/main" id="{CA495488-654C-417C-9F39-613BA7C5B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1817"/>
                <a:ext cx="177" cy="202"/>
              </a:xfrm>
              <a:prstGeom prst="ellipse">
                <a:avLst/>
              </a:pr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54" name="Freeform 39">
                <a:extLst>
                  <a:ext uri="{FF2B5EF4-FFF2-40B4-BE49-F238E27FC236}">
                    <a16:creationId xmlns:a16="http://schemas.microsoft.com/office/drawing/2014/main" id="{A7A9C771-85C0-42E0-A148-9E1A1891B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043"/>
                <a:ext cx="90" cy="76"/>
              </a:xfrm>
              <a:custGeom>
                <a:avLst/>
                <a:gdLst>
                  <a:gd name="T0" fmla="*/ 90 w 90"/>
                  <a:gd name="T1" fmla="*/ 69 h 76"/>
                  <a:gd name="T2" fmla="*/ 83 w 90"/>
                  <a:gd name="T3" fmla="*/ 76 h 76"/>
                  <a:gd name="T4" fmla="*/ 0 w 90"/>
                  <a:gd name="T5" fmla="*/ 7 h 76"/>
                  <a:gd name="T6" fmla="*/ 7 w 90"/>
                  <a:gd name="T7" fmla="*/ 0 h 76"/>
                  <a:gd name="T8" fmla="*/ 90 w 90"/>
                  <a:gd name="T9" fmla="*/ 6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76">
                    <a:moveTo>
                      <a:pt x="90" y="69"/>
                    </a:moveTo>
                    <a:lnTo>
                      <a:pt x="83" y="76"/>
                    </a:lnTo>
                    <a:lnTo>
                      <a:pt x="0" y="7"/>
                    </a:lnTo>
                    <a:lnTo>
                      <a:pt x="7" y="0"/>
                    </a:lnTo>
                    <a:lnTo>
                      <a:pt x="90" y="69"/>
                    </a:lnTo>
                    <a:close/>
                  </a:path>
                </a:pathLst>
              </a:cu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55" name="Freeform 40">
                <a:extLst>
                  <a:ext uri="{FF2B5EF4-FFF2-40B4-BE49-F238E27FC236}">
                    <a16:creationId xmlns:a16="http://schemas.microsoft.com/office/drawing/2014/main" id="{58EC5587-79AE-493A-93AD-34B34B6CE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982"/>
                <a:ext cx="111" cy="114"/>
              </a:xfrm>
              <a:custGeom>
                <a:avLst/>
                <a:gdLst>
                  <a:gd name="T0" fmla="*/ 2 w 48"/>
                  <a:gd name="T1" fmla="*/ 6 h 49"/>
                  <a:gd name="T2" fmla="*/ 12 w 48"/>
                  <a:gd name="T3" fmla="*/ 39 h 49"/>
                  <a:gd name="T4" fmla="*/ 39 w 48"/>
                  <a:gd name="T5" fmla="*/ 37 h 49"/>
                  <a:gd name="T6" fmla="*/ 36 w 48"/>
                  <a:gd name="T7" fmla="*/ 10 h 49"/>
                  <a:gd name="T8" fmla="*/ 2 w 48"/>
                  <a:gd name="T9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2" y="6"/>
                    </a:moveTo>
                    <a:cubicBezTo>
                      <a:pt x="2" y="6"/>
                      <a:pt x="0" y="30"/>
                      <a:pt x="12" y="39"/>
                    </a:cubicBezTo>
                    <a:cubicBezTo>
                      <a:pt x="23" y="49"/>
                      <a:pt x="39" y="37"/>
                      <a:pt x="39" y="37"/>
                    </a:cubicBezTo>
                    <a:cubicBezTo>
                      <a:pt x="39" y="37"/>
                      <a:pt x="48" y="19"/>
                      <a:pt x="36" y="10"/>
                    </a:cubicBezTo>
                    <a:cubicBezTo>
                      <a:pt x="25" y="0"/>
                      <a:pt x="2" y="6"/>
                      <a:pt x="2" y="6"/>
                    </a:cubicBezTo>
                  </a:path>
                </a:pathLst>
              </a:cu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56" name="Freeform 41">
                <a:extLst>
                  <a:ext uri="{FF2B5EF4-FFF2-40B4-BE49-F238E27FC236}">
                    <a16:creationId xmlns:a16="http://schemas.microsoft.com/office/drawing/2014/main" id="{DCBFF6A3-5913-423D-9E16-B2FD4B925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043"/>
                <a:ext cx="90" cy="76"/>
              </a:xfrm>
              <a:custGeom>
                <a:avLst/>
                <a:gdLst>
                  <a:gd name="T0" fmla="*/ 0 w 90"/>
                  <a:gd name="T1" fmla="*/ 69 h 76"/>
                  <a:gd name="T2" fmla="*/ 7 w 90"/>
                  <a:gd name="T3" fmla="*/ 76 h 76"/>
                  <a:gd name="T4" fmla="*/ 90 w 90"/>
                  <a:gd name="T5" fmla="*/ 7 h 76"/>
                  <a:gd name="T6" fmla="*/ 83 w 90"/>
                  <a:gd name="T7" fmla="*/ 0 h 76"/>
                  <a:gd name="T8" fmla="*/ 0 w 90"/>
                  <a:gd name="T9" fmla="*/ 6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76">
                    <a:moveTo>
                      <a:pt x="0" y="69"/>
                    </a:moveTo>
                    <a:lnTo>
                      <a:pt x="7" y="76"/>
                    </a:lnTo>
                    <a:lnTo>
                      <a:pt x="90" y="7"/>
                    </a:lnTo>
                    <a:lnTo>
                      <a:pt x="83" y="0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57" name="Freeform 42">
                <a:extLst>
                  <a:ext uri="{FF2B5EF4-FFF2-40B4-BE49-F238E27FC236}">
                    <a16:creationId xmlns:a16="http://schemas.microsoft.com/office/drawing/2014/main" id="{04F6F569-18D3-49E5-823D-0863CE47F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982"/>
                <a:ext cx="110" cy="114"/>
              </a:xfrm>
              <a:custGeom>
                <a:avLst/>
                <a:gdLst>
                  <a:gd name="T0" fmla="*/ 46 w 48"/>
                  <a:gd name="T1" fmla="*/ 6 h 49"/>
                  <a:gd name="T2" fmla="*/ 36 w 48"/>
                  <a:gd name="T3" fmla="*/ 39 h 49"/>
                  <a:gd name="T4" fmla="*/ 8 w 48"/>
                  <a:gd name="T5" fmla="*/ 37 h 49"/>
                  <a:gd name="T6" fmla="*/ 11 w 48"/>
                  <a:gd name="T7" fmla="*/ 10 h 49"/>
                  <a:gd name="T8" fmla="*/ 46 w 48"/>
                  <a:gd name="T9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46" y="6"/>
                    </a:moveTo>
                    <a:cubicBezTo>
                      <a:pt x="46" y="6"/>
                      <a:pt x="48" y="30"/>
                      <a:pt x="36" y="39"/>
                    </a:cubicBezTo>
                    <a:cubicBezTo>
                      <a:pt x="25" y="49"/>
                      <a:pt x="8" y="37"/>
                      <a:pt x="8" y="37"/>
                    </a:cubicBezTo>
                    <a:cubicBezTo>
                      <a:pt x="8" y="37"/>
                      <a:pt x="0" y="19"/>
                      <a:pt x="11" y="10"/>
                    </a:cubicBezTo>
                    <a:cubicBezTo>
                      <a:pt x="23" y="0"/>
                      <a:pt x="46" y="6"/>
                      <a:pt x="46" y="6"/>
                    </a:cubicBezTo>
                  </a:path>
                </a:pathLst>
              </a:cu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58" name="Freeform 43">
                <a:extLst>
                  <a:ext uri="{FF2B5EF4-FFF2-40B4-BE49-F238E27FC236}">
                    <a16:creationId xmlns:a16="http://schemas.microsoft.com/office/drawing/2014/main" id="{50B6E8CD-F872-4CD2-92A1-D742B732D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159"/>
                <a:ext cx="90" cy="79"/>
              </a:xfrm>
              <a:custGeom>
                <a:avLst/>
                <a:gdLst>
                  <a:gd name="T0" fmla="*/ 90 w 90"/>
                  <a:gd name="T1" fmla="*/ 70 h 79"/>
                  <a:gd name="T2" fmla="*/ 83 w 90"/>
                  <a:gd name="T3" fmla="*/ 79 h 79"/>
                  <a:gd name="T4" fmla="*/ 0 w 90"/>
                  <a:gd name="T5" fmla="*/ 9 h 79"/>
                  <a:gd name="T6" fmla="*/ 7 w 90"/>
                  <a:gd name="T7" fmla="*/ 0 h 79"/>
                  <a:gd name="T8" fmla="*/ 90 w 90"/>
                  <a:gd name="T9" fmla="*/ 7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79">
                    <a:moveTo>
                      <a:pt x="90" y="70"/>
                    </a:moveTo>
                    <a:lnTo>
                      <a:pt x="83" y="79"/>
                    </a:lnTo>
                    <a:lnTo>
                      <a:pt x="0" y="9"/>
                    </a:lnTo>
                    <a:lnTo>
                      <a:pt x="7" y="0"/>
                    </a:lnTo>
                    <a:lnTo>
                      <a:pt x="90" y="70"/>
                    </a:lnTo>
                    <a:close/>
                  </a:path>
                </a:pathLst>
              </a:cu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59" name="Freeform 44">
                <a:extLst>
                  <a:ext uri="{FF2B5EF4-FFF2-40B4-BE49-F238E27FC236}">
                    <a16:creationId xmlns:a16="http://schemas.microsoft.com/office/drawing/2014/main" id="{B7E8716A-A86E-41A9-88DB-398E3DE8B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101"/>
                <a:ext cx="111" cy="111"/>
              </a:xfrm>
              <a:custGeom>
                <a:avLst/>
                <a:gdLst>
                  <a:gd name="T0" fmla="*/ 2 w 48"/>
                  <a:gd name="T1" fmla="*/ 5 h 48"/>
                  <a:gd name="T2" fmla="*/ 12 w 48"/>
                  <a:gd name="T3" fmla="*/ 39 h 48"/>
                  <a:gd name="T4" fmla="*/ 39 w 48"/>
                  <a:gd name="T5" fmla="*/ 37 h 48"/>
                  <a:gd name="T6" fmla="*/ 36 w 48"/>
                  <a:gd name="T7" fmla="*/ 9 h 48"/>
                  <a:gd name="T8" fmla="*/ 2 w 48"/>
                  <a:gd name="T9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2" y="5"/>
                    </a:moveTo>
                    <a:cubicBezTo>
                      <a:pt x="2" y="5"/>
                      <a:pt x="0" y="29"/>
                      <a:pt x="12" y="39"/>
                    </a:cubicBezTo>
                    <a:cubicBezTo>
                      <a:pt x="23" y="48"/>
                      <a:pt x="39" y="37"/>
                      <a:pt x="39" y="37"/>
                    </a:cubicBezTo>
                    <a:cubicBezTo>
                      <a:pt x="39" y="37"/>
                      <a:pt x="48" y="18"/>
                      <a:pt x="36" y="9"/>
                    </a:cubicBezTo>
                    <a:cubicBezTo>
                      <a:pt x="25" y="0"/>
                      <a:pt x="2" y="5"/>
                      <a:pt x="2" y="5"/>
                    </a:cubicBezTo>
                  </a:path>
                </a:pathLst>
              </a:cu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60" name="Freeform 45">
                <a:extLst>
                  <a:ext uri="{FF2B5EF4-FFF2-40B4-BE49-F238E27FC236}">
                    <a16:creationId xmlns:a16="http://schemas.microsoft.com/office/drawing/2014/main" id="{EB5E67A2-1FB1-453B-BD17-07A61701F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159"/>
                <a:ext cx="90" cy="79"/>
              </a:xfrm>
              <a:custGeom>
                <a:avLst/>
                <a:gdLst>
                  <a:gd name="T0" fmla="*/ 0 w 90"/>
                  <a:gd name="T1" fmla="*/ 70 h 79"/>
                  <a:gd name="T2" fmla="*/ 7 w 90"/>
                  <a:gd name="T3" fmla="*/ 79 h 79"/>
                  <a:gd name="T4" fmla="*/ 90 w 90"/>
                  <a:gd name="T5" fmla="*/ 9 h 79"/>
                  <a:gd name="T6" fmla="*/ 83 w 90"/>
                  <a:gd name="T7" fmla="*/ 0 h 79"/>
                  <a:gd name="T8" fmla="*/ 0 w 90"/>
                  <a:gd name="T9" fmla="*/ 7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79">
                    <a:moveTo>
                      <a:pt x="0" y="70"/>
                    </a:moveTo>
                    <a:lnTo>
                      <a:pt x="7" y="79"/>
                    </a:lnTo>
                    <a:lnTo>
                      <a:pt x="90" y="9"/>
                    </a:lnTo>
                    <a:lnTo>
                      <a:pt x="83" y="0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61" name="Freeform 46">
                <a:extLst>
                  <a:ext uri="{FF2B5EF4-FFF2-40B4-BE49-F238E27FC236}">
                    <a16:creationId xmlns:a16="http://schemas.microsoft.com/office/drawing/2014/main" id="{0F157CA4-F068-48FA-86EA-38A955481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101"/>
                <a:ext cx="110" cy="111"/>
              </a:xfrm>
              <a:custGeom>
                <a:avLst/>
                <a:gdLst>
                  <a:gd name="T0" fmla="*/ 46 w 48"/>
                  <a:gd name="T1" fmla="*/ 5 h 48"/>
                  <a:gd name="T2" fmla="*/ 36 w 48"/>
                  <a:gd name="T3" fmla="*/ 39 h 48"/>
                  <a:gd name="T4" fmla="*/ 8 w 48"/>
                  <a:gd name="T5" fmla="*/ 37 h 48"/>
                  <a:gd name="T6" fmla="*/ 11 w 48"/>
                  <a:gd name="T7" fmla="*/ 9 h 48"/>
                  <a:gd name="T8" fmla="*/ 46 w 48"/>
                  <a:gd name="T9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46" y="5"/>
                    </a:moveTo>
                    <a:cubicBezTo>
                      <a:pt x="46" y="5"/>
                      <a:pt x="48" y="29"/>
                      <a:pt x="36" y="39"/>
                    </a:cubicBezTo>
                    <a:cubicBezTo>
                      <a:pt x="25" y="48"/>
                      <a:pt x="8" y="37"/>
                      <a:pt x="8" y="37"/>
                    </a:cubicBezTo>
                    <a:cubicBezTo>
                      <a:pt x="8" y="37"/>
                      <a:pt x="0" y="18"/>
                      <a:pt x="11" y="9"/>
                    </a:cubicBezTo>
                    <a:cubicBezTo>
                      <a:pt x="23" y="0"/>
                      <a:pt x="46" y="5"/>
                      <a:pt x="46" y="5"/>
                    </a:cubicBezTo>
                  </a:path>
                </a:pathLst>
              </a:cu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62" name="Rectangle 47">
                <a:extLst>
                  <a:ext uri="{FF2B5EF4-FFF2-40B4-BE49-F238E27FC236}">
                    <a16:creationId xmlns:a16="http://schemas.microsoft.com/office/drawing/2014/main" id="{F9B18AF3-0BBB-4555-9520-1313B930E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7" y="1971"/>
                <a:ext cx="16" cy="483"/>
              </a:xfrm>
              <a:prstGeom prst="rect">
                <a:avLst/>
              </a:pr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63" name="Oval 48">
                <a:extLst>
                  <a:ext uri="{FF2B5EF4-FFF2-40B4-BE49-F238E27FC236}">
                    <a16:creationId xmlns:a16="http://schemas.microsoft.com/office/drawing/2014/main" id="{46CC254D-B304-4130-940D-6B6C35CC5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6" y="1817"/>
                <a:ext cx="178" cy="202"/>
              </a:xfrm>
              <a:prstGeom prst="ellipse">
                <a:avLst/>
              </a:pr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64" name="Freeform 49">
                <a:extLst>
                  <a:ext uri="{FF2B5EF4-FFF2-40B4-BE49-F238E27FC236}">
                    <a16:creationId xmlns:a16="http://schemas.microsoft.com/office/drawing/2014/main" id="{E13C4D00-B03F-4F13-A46C-1FD8CF202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043"/>
                <a:ext cx="89" cy="76"/>
              </a:xfrm>
              <a:custGeom>
                <a:avLst/>
                <a:gdLst>
                  <a:gd name="T0" fmla="*/ 89 w 89"/>
                  <a:gd name="T1" fmla="*/ 69 h 76"/>
                  <a:gd name="T2" fmla="*/ 83 w 89"/>
                  <a:gd name="T3" fmla="*/ 76 h 76"/>
                  <a:gd name="T4" fmla="*/ 0 w 89"/>
                  <a:gd name="T5" fmla="*/ 7 h 76"/>
                  <a:gd name="T6" fmla="*/ 7 w 89"/>
                  <a:gd name="T7" fmla="*/ 0 h 76"/>
                  <a:gd name="T8" fmla="*/ 89 w 89"/>
                  <a:gd name="T9" fmla="*/ 6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76">
                    <a:moveTo>
                      <a:pt x="89" y="69"/>
                    </a:moveTo>
                    <a:lnTo>
                      <a:pt x="83" y="76"/>
                    </a:lnTo>
                    <a:lnTo>
                      <a:pt x="0" y="7"/>
                    </a:lnTo>
                    <a:lnTo>
                      <a:pt x="7" y="0"/>
                    </a:lnTo>
                    <a:lnTo>
                      <a:pt x="89" y="69"/>
                    </a:lnTo>
                    <a:close/>
                  </a:path>
                </a:pathLst>
              </a:cu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65" name="Freeform 50">
                <a:extLst>
                  <a:ext uri="{FF2B5EF4-FFF2-40B4-BE49-F238E27FC236}">
                    <a16:creationId xmlns:a16="http://schemas.microsoft.com/office/drawing/2014/main" id="{7F8F74CE-D1A8-4F03-AD20-1571045F8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1982"/>
                <a:ext cx="111" cy="114"/>
              </a:xfrm>
              <a:custGeom>
                <a:avLst/>
                <a:gdLst>
                  <a:gd name="T0" fmla="*/ 2 w 48"/>
                  <a:gd name="T1" fmla="*/ 6 h 49"/>
                  <a:gd name="T2" fmla="*/ 12 w 48"/>
                  <a:gd name="T3" fmla="*/ 39 h 49"/>
                  <a:gd name="T4" fmla="*/ 40 w 48"/>
                  <a:gd name="T5" fmla="*/ 37 h 49"/>
                  <a:gd name="T6" fmla="*/ 37 w 48"/>
                  <a:gd name="T7" fmla="*/ 10 h 49"/>
                  <a:gd name="T8" fmla="*/ 2 w 48"/>
                  <a:gd name="T9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2" y="6"/>
                    </a:moveTo>
                    <a:cubicBezTo>
                      <a:pt x="2" y="6"/>
                      <a:pt x="0" y="30"/>
                      <a:pt x="12" y="39"/>
                    </a:cubicBezTo>
                    <a:cubicBezTo>
                      <a:pt x="23" y="49"/>
                      <a:pt x="40" y="37"/>
                      <a:pt x="40" y="37"/>
                    </a:cubicBezTo>
                    <a:cubicBezTo>
                      <a:pt x="40" y="37"/>
                      <a:pt x="48" y="19"/>
                      <a:pt x="37" y="10"/>
                    </a:cubicBezTo>
                    <a:cubicBezTo>
                      <a:pt x="25" y="0"/>
                      <a:pt x="2" y="6"/>
                      <a:pt x="2" y="6"/>
                    </a:cubicBezTo>
                  </a:path>
                </a:pathLst>
              </a:cu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66" name="Freeform 51">
                <a:extLst>
                  <a:ext uri="{FF2B5EF4-FFF2-40B4-BE49-F238E27FC236}">
                    <a16:creationId xmlns:a16="http://schemas.microsoft.com/office/drawing/2014/main" id="{703FE9D6-1416-4FB8-89C8-5F793022D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043"/>
                <a:ext cx="89" cy="76"/>
              </a:xfrm>
              <a:custGeom>
                <a:avLst/>
                <a:gdLst>
                  <a:gd name="T0" fmla="*/ 0 w 89"/>
                  <a:gd name="T1" fmla="*/ 69 h 76"/>
                  <a:gd name="T2" fmla="*/ 6 w 89"/>
                  <a:gd name="T3" fmla="*/ 76 h 76"/>
                  <a:gd name="T4" fmla="*/ 89 w 89"/>
                  <a:gd name="T5" fmla="*/ 7 h 76"/>
                  <a:gd name="T6" fmla="*/ 83 w 89"/>
                  <a:gd name="T7" fmla="*/ 0 h 76"/>
                  <a:gd name="T8" fmla="*/ 0 w 89"/>
                  <a:gd name="T9" fmla="*/ 6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76">
                    <a:moveTo>
                      <a:pt x="0" y="69"/>
                    </a:moveTo>
                    <a:lnTo>
                      <a:pt x="6" y="76"/>
                    </a:lnTo>
                    <a:lnTo>
                      <a:pt x="89" y="7"/>
                    </a:lnTo>
                    <a:lnTo>
                      <a:pt x="83" y="0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67" name="Freeform 52">
                <a:extLst>
                  <a:ext uri="{FF2B5EF4-FFF2-40B4-BE49-F238E27FC236}">
                    <a16:creationId xmlns:a16="http://schemas.microsoft.com/office/drawing/2014/main" id="{7240AA30-D554-43A5-901E-C2AFCB309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1982"/>
                <a:ext cx="111" cy="114"/>
              </a:xfrm>
              <a:custGeom>
                <a:avLst/>
                <a:gdLst>
                  <a:gd name="T0" fmla="*/ 46 w 48"/>
                  <a:gd name="T1" fmla="*/ 6 h 49"/>
                  <a:gd name="T2" fmla="*/ 36 w 48"/>
                  <a:gd name="T3" fmla="*/ 39 h 49"/>
                  <a:gd name="T4" fmla="*/ 9 w 48"/>
                  <a:gd name="T5" fmla="*/ 37 h 49"/>
                  <a:gd name="T6" fmla="*/ 12 w 48"/>
                  <a:gd name="T7" fmla="*/ 10 h 49"/>
                  <a:gd name="T8" fmla="*/ 46 w 48"/>
                  <a:gd name="T9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46" y="6"/>
                    </a:moveTo>
                    <a:cubicBezTo>
                      <a:pt x="46" y="6"/>
                      <a:pt x="48" y="30"/>
                      <a:pt x="36" y="39"/>
                    </a:cubicBezTo>
                    <a:cubicBezTo>
                      <a:pt x="25" y="49"/>
                      <a:pt x="9" y="37"/>
                      <a:pt x="9" y="37"/>
                    </a:cubicBezTo>
                    <a:cubicBezTo>
                      <a:pt x="9" y="37"/>
                      <a:pt x="0" y="19"/>
                      <a:pt x="12" y="10"/>
                    </a:cubicBezTo>
                    <a:cubicBezTo>
                      <a:pt x="23" y="0"/>
                      <a:pt x="46" y="6"/>
                      <a:pt x="46" y="6"/>
                    </a:cubicBezTo>
                  </a:path>
                </a:pathLst>
              </a:cu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68" name="Freeform 53">
                <a:extLst>
                  <a:ext uri="{FF2B5EF4-FFF2-40B4-BE49-F238E27FC236}">
                    <a16:creationId xmlns:a16="http://schemas.microsoft.com/office/drawing/2014/main" id="{81091CF3-08F5-4EA2-8205-193F28552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159"/>
                <a:ext cx="89" cy="79"/>
              </a:xfrm>
              <a:custGeom>
                <a:avLst/>
                <a:gdLst>
                  <a:gd name="T0" fmla="*/ 89 w 89"/>
                  <a:gd name="T1" fmla="*/ 70 h 79"/>
                  <a:gd name="T2" fmla="*/ 83 w 89"/>
                  <a:gd name="T3" fmla="*/ 79 h 79"/>
                  <a:gd name="T4" fmla="*/ 0 w 89"/>
                  <a:gd name="T5" fmla="*/ 9 h 79"/>
                  <a:gd name="T6" fmla="*/ 7 w 89"/>
                  <a:gd name="T7" fmla="*/ 0 h 79"/>
                  <a:gd name="T8" fmla="*/ 89 w 89"/>
                  <a:gd name="T9" fmla="*/ 7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79">
                    <a:moveTo>
                      <a:pt x="89" y="70"/>
                    </a:moveTo>
                    <a:lnTo>
                      <a:pt x="83" y="79"/>
                    </a:lnTo>
                    <a:lnTo>
                      <a:pt x="0" y="9"/>
                    </a:lnTo>
                    <a:lnTo>
                      <a:pt x="7" y="0"/>
                    </a:lnTo>
                    <a:lnTo>
                      <a:pt x="89" y="70"/>
                    </a:lnTo>
                    <a:close/>
                  </a:path>
                </a:pathLst>
              </a:cu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69" name="Freeform 54">
                <a:extLst>
                  <a:ext uri="{FF2B5EF4-FFF2-40B4-BE49-F238E27FC236}">
                    <a16:creationId xmlns:a16="http://schemas.microsoft.com/office/drawing/2014/main" id="{B5019A9A-4693-412F-9772-74DB5367B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101"/>
                <a:ext cx="111" cy="111"/>
              </a:xfrm>
              <a:custGeom>
                <a:avLst/>
                <a:gdLst>
                  <a:gd name="T0" fmla="*/ 2 w 48"/>
                  <a:gd name="T1" fmla="*/ 5 h 48"/>
                  <a:gd name="T2" fmla="*/ 12 w 48"/>
                  <a:gd name="T3" fmla="*/ 39 h 48"/>
                  <a:gd name="T4" fmla="*/ 40 w 48"/>
                  <a:gd name="T5" fmla="*/ 37 h 48"/>
                  <a:gd name="T6" fmla="*/ 37 w 48"/>
                  <a:gd name="T7" fmla="*/ 9 h 48"/>
                  <a:gd name="T8" fmla="*/ 2 w 48"/>
                  <a:gd name="T9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2" y="5"/>
                    </a:moveTo>
                    <a:cubicBezTo>
                      <a:pt x="2" y="5"/>
                      <a:pt x="0" y="29"/>
                      <a:pt x="12" y="39"/>
                    </a:cubicBezTo>
                    <a:cubicBezTo>
                      <a:pt x="23" y="48"/>
                      <a:pt x="40" y="37"/>
                      <a:pt x="40" y="37"/>
                    </a:cubicBezTo>
                    <a:cubicBezTo>
                      <a:pt x="40" y="37"/>
                      <a:pt x="48" y="18"/>
                      <a:pt x="37" y="9"/>
                    </a:cubicBezTo>
                    <a:cubicBezTo>
                      <a:pt x="25" y="0"/>
                      <a:pt x="2" y="5"/>
                      <a:pt x="2" y="5"/>
                    </a:cubicBezTo>
                  </a:path>
                </a:pathLst>
              </a:cu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70" name="Freeform 55">
                <a:extLst>
                  <a:ext uri="{FF2B5EF4-FFF2-40B4-BE49-F238E27FC236}">
                    <a16:creationId xmlns:a16="http://schemas.microsoft.com/office/drawing/2014/main" id="{F0702D5E-6A40-4611-8738-BC174264C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2" y="2159"/>
                <a:ext cx="89" cy="79"/>
              </a:xfrm>
              <a:custGeom>
                <a:avLst/>
                <a:gdLst>
                  <a:gd name="T0" fmla="*/ 0 w 89"/>
                  <a:gd name="T1" fmla="*/ 70 h 79"/>
                  <a:gd name="T2" fmla="*/ 6 w 89"/>
                  <a:gd name="T3" fmla="*/ 79 h 79"/>
                  <a:gd name="T4" fmla="*/ 89 w 89"/>
                  <a:gd name="T5" fmla="*/ 9 h 79"/>
                  <a:gd name="T6" fmla="*/ 83 w 89"/>
                  <a:gd name="T7" fmla="*/ 0 h 79"/>
                  <a:gd name="T8" fmla="*/ 0 w 89"/>
                  <a:gd name="T9" fmla="*/ 7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79">
                    <a:moveTo>
                      <a:pt x="0" y="70"/>
                    </a:moveTo>
                    <a:lnTo>
                      <a:pt x="6" y="79"/>
                    </a:lnTo>
                    <a:lnTo>
                      <a:pt x="89" y="9"/>
                    </a:lnTo>
                    <a:lnTo>
                      <a:pt x="83" y="0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71" name="Freeform 56">
                <a:extLst>
                  <a:ext uri="{FF2B5EF4-FFF2-40B4-BE49-F238E27FC236}">
                    <a16:creationId xmlns:a16="http://schemas.microsoft.com/office/drawing/2014/main" id="{7240B550-4C85-4BC2-8B53-2466ACB1F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101"/>
                <a:ext cx="111" cy="111"/>
              </a:xfrm>
              <a:custGeom>
                <a:avLst/>
                <a:gdLst>
                  <a:gd name="T0" fmla="*/ 46 w 48"/>
                  <a:gd name="T1" fmla="*/ 5 h 48"/>
                  <a:gd name="T2" fmla="*/ 36 w 48"/>
                  <a:gd name="T3" fmla="*/ 39 h 48"/>
                  <a:gd name="T4" fmla="*/ 9 w 48"/>
                  <a:gd name="T5" fmla="*/ 37 h 48"/>
                  <a:gd name="T6" fmla="*/ 12 w 48"/>
                  <a:gd name="T7" fmla="*/ 9 h 48"/>
                  <a:gd name="T8" fmla="*/ 46 w 48"/>
                  <a:gd name="T9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8">
                    <a:moveTo>
                      <a:pt x="46" y="5"/>
                    </a:moveTo>
                    <a:cubicBezTo>
                      <a:pt x="46" y="5"/>
                      <a:pt x="48" y="29"/>
                      <a:pt x="36" y="39"/>
                    </a:cubicBezTo>
                    <a:cubicBezTo>
                      <a:pt x="25" y="48"/>
                      <a:pt x="9" y="37"/>
                      <a:pt x="9" y="37"/>
                    </a:cubicBezTo>
                    <a:cubicBezTo>
                      <a:pt x="9" y="37"/>
                      <a:pt x="0" y="18"/>
                      <a:pt x="12" y="9"/>
                    </a:cubicBezTo>
                    <a:cubicBezTo>
                      <a:pt x="23" y="0"/>
                      <a:pt x="46" y="5"/>
                      <a:pt x="46" y="5"/>
                    </a:cubicBezTo>
                  </a:path>
                </a:pathLst>
              </a:cu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72" name="Rectangle 57">
                <a:extLst>
                  <a:ext uri="{FF2B5EF4-FFF2-40B4-BE49-F238E27FC236}">
                    <a16:creationId xmlns:a16="http://schemas.microsoft.com/office/drawing/2014/main" id="{4BCC3DD6-8687-4977-939B-6D027443A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3" y="1929"/>
                <a:ext cx="16" cy="523"/>
              </a:xfrm>
              <a:prstGeom prst="rect">
                <a:avLst/>
              </a:pr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73" name="Oval 58">
                <a:extLst>
                  <a:ext uri="{FF2B5EF4-FFF2-40B4-BE49-F238E27FC236}">
                    <a16:creationId xmlns:a16="http://schemas.microsoft.com/office/drawing/2014/main" id="{05DDAE2A-3606-4F36-B0E0-795BA140F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5" y="1761"/>
                <a:ext cx="191" cy="219"/>
              </a:xfrm>
              <a:prstGeom prst="ellipse">
                <a:avLst/>
              </a:pr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74" name="Freeform 59">
                <a:extLst>
                  <a:ext uri="{FF2B5EF4-FFF2-40B4-BE49-F238E27FC236}">
                    <a16:creationId xmlns:a16="http://schemas.microsoft.com/office/drawing/2014/main" id="{601F7091-314D-4044-9C28-408BA47F8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7" y="2005"/>
                <a:ext cx="99" cy="86"/>
              </a:xfrm>
              <a:custGeom>
                <a:avLst/>
                <a:gdLst>
                  <a:gd name="T0" fmla="*/ 99 w 99"/>
                  <a:gd name="T1" fmla="*/ 77 h 86"/>
                  <a:gd name="T2" fmla="*/ 90 w 99"/>
                  <a:gd name="T3" fmla="*/ 86 h 86"/>
                  <a:gd name="T4" fmla="*/ 0 w 99"/>
                  <a:gd name="T5" fmla="*/ 10 h 86"/>
                  <a:gd name="T6" fmla="*/ 7 w 99"/>
                  <a:gd name="T7" fmla="*/ 0 h 86"/>
                  <a:gd name="T8" fmla="*/ 99 w 99"/>
                  <a:gd name="T9" fmla="*/ 7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" h="86">
                    <a:moveTo>
                      <a:pt x="99" y="77"/>
                    </a:moveTo>
                    <a:lnTo>
                      <a:pt x="90" y="86"/>
                    </a:lnTo>
                    <a:lnTo>
                      <a:pt x="0" y="10"/>
                    </a:lnTo>
                    <a:lnTo>
                      <a:pt x="7" y="0"/>
                    </a:lnTo>
                    <a:lnTo>
                      <a:pt x="99" y="77"/>
                    </a:lnTo>
                    <a:close/>
                  </a:path>
                </a:pathLst>
              </a:cu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75" name="Freeform 60">
                <a:extLst>
                  <a:ext uri="{FF2B5EF4-FFF2-40B4-BE49-F238E27FC236}">
                    <a16:creationId xmlns:a16="http://schemas.microsoft.com/office/drawing/2014/main" id="{AB78975F-BD41-4C50-8DDA-71CA7DE6D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1" y="1940"/>
                <a:ext cx="119" cy="124"/>
              </a:xfrm>
              <a:custGeom>
                <a:avLst/>
                <a:gdLst>
                  <a:gd name="T0" fmla="*/ 2 w 52"/>
                  <a:gd name="T1" fmla="*/ 7 h 53"/>
                  <a:gd name="T2" fmla="*/ 13 w 52"/>
                  <a:gd name="T3" fmla="*/ 43 h 53"/>
                  <a:gd name="T4" fmla="*/ 43 w 52"/>
                  <a:gd name="T5" fmla="*/ 41 h 53"/>
                  <a:gd name="T6" fmla="*/ 40 w 52"/>
                  <a:gd name="T7" fmla="*/ 11 h 53"/>
                  <a:gd name="T8" fmla="*/ 2 w 52"/>
                  <a:gd name="T9" fmla="*/ 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3">
                    <a:moveTo>
                      <a:pt x="2" y="7"/>
                    </a:moveTo>
                    <a:cubicBezTo>
                      <a:pt x="2" y="7"/>
                      <a:pt x="0" y="33"/>
                      <a:pt x="13" y="43"/>
                    </a:cubicBezTo>
                    <a:cubicBezTo>
                      <a:pt x="25" y="53"/>
                      <a:pt x="43" y="41"/>
                      <a:pt x="43" y="41"/>
                    </a:cubicBezTo>
                    <a:cubicBezTo>
                      <a:pt x="43" y="41"/>
                      <a:pt x="52" y="21"/>
                      <a:pt x="40" y="11"/>
                    </a:cubicBezTo>
                    <a:cubicBezTo>
                      <a:pt x="27" y="0"/>
                      <a:pt x="2" y="7"/>
                      <a:pt x="2" y="7"/>
                    </a:cubicBezTo>
                  </a:path>
                </a:pathLst>
              </a:cu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76" name="Freeform 61">
                <a:extLst>
                  <a:ext uri="{FF2B5EF4-FFF2-40B4-BE49-F238E27FC236}">
                    <a16:creationId xmlns:a16="http://schemas.microsoft.com/office/drawing/2014/main" id="{D4F4F130-439C-4FE9-93AC-2F02A0393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7" y="2005"/>
                <a:ext cx="99" cy="86"/>
              </a:xfrm>
              <a:custGeom>
                <a:avLst/>
                <a:gdLst>
                  <a:gd name="T0" fmla="*/ 0 w 99"/>
                  <a:gd name="T1" fmla="*/ 77 h 86"/>
                  <a:gd name="T2" fmla="*/ 7 w 99"/>
                  <a:gd name="T3" fmla="*/ 86 h 86"/>
                  <a:gd name="T4" fmla="*/ 99 w 99"/>
                  <a:gd name="T5" fmla="*/ 10 h 86"/>
                  <a:gd name="T6" fmla="*/ 92 w 99"/>
                  <a:gd name="T7" fmla="*/ 0 h 86"/>
                  <a:gd name="T8" fmla="*/ 0 w 99"/>
                  <a:gd name="T9" fmla="*/ 7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" h="86">
                    <a:moveTo>
                      <a:pt x="0" y="77"/>
                    </a:moveTo>
                    <a:lnTo>
                      <a:pt x="7" y="86"/>
                    </a:lnTo>
                    <a:lnTo>
                      <a:pt x="99" y="10"/>
                    </a:lnTo>
                    <a:lnTo>
                      <a:pt x="92" y="0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77" name="Freeform 62">
                <a:extLst>
                  <a:ext uri="{FF2B5EF4-FFF2-40B4-BE49-F238E27FC236}">
                    <a16:creationId xmlns:a16="http://schemas.microsoft.com/office/drawing/2014/main" id="{8AD92ED7-0941-45AA-A664-094B812A9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3" y="1940"/>
                <a:ext cx="118" cy="124"/>
              </a:xfrm>
              <a:custGeom>
                <a:avLst/>
                <a:gdLst>
                  <a:gd name="T0" fmla="*/ 49 w 51"/>
                  <a:gd name="T1" fmla="*/ 7 h 53"/>
                  <a:gd name="T2" fmla="*/ 39 w 51"/>
                  <a:gd name="T3" fmla="*/ 43 h 53"/>
                  <a:gd name="T4" fmla="*/ 9 w 51"/>
                  <a:gd name="T5" fmla="*/ 41 h 53"/>
                  <a:gd name="T6" fmla="*/ 12 w 51"/>
                  <a:gd name="T7" fmla="*/ 11 h 53"/>
                  <a:gd name="T8" fmla="*/ 49 w 51"/>
                  <a:gd name="T9" fmla="*/ 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3">
                    <a:moveTo>
                      <a:pt x="49" y="7"/>
                    </a:moveTo>
                    <a:cubicBezTo>
                      <a:pt x="49" y="7"/>
                      <a:pt x="51" y="33"/>
                      <a:pt x="39" y="43"/>
                    </a:cubicBezTo>
                    <a:cubicBezTo>
                      <a:pt x="27" y="53"/>
                      <a:pt x="9" y="41"/>
                      <a:pt x="9" y="41"/>
                    </a:cubicBezTo>
                    <a:cubicBezTo>
                      <a:pt x="9" y="41"/>
                      <a:pt x="0" y="21"/>
                      <a:pt x="12" y="11"/>
                    </a:cubicBezTo>
                    <a:cubicBezTo>
                      <a:pt x="24" y="0"/>
                      <a:pt x="49" y="7"/>
                      <a:pt x="49" y="7"/>
                    </a:cubicBezTo>
                  </a:path>
                </a:pathLst>
              </a:cu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78" name="Freeform 63">
                <a:extLst>
                  <a:ext uri="{FF2B5EF4-FFF2-40B4-BE49-F238E27FC236}">
                    <a16:creationId xmlns:a16="http://schemas.microsoft.com/office/drawing/2014/main" id="{F9F673BC-E913-43D8-8CDE-7A0946C34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7" y="2133"/>
                <a:ext cx="99" cy="84"/>
              </a:xfrm>
              <a:custGeom>
                <a:avLst/>
                <a:gdLst>
                  <a:gd name="T0" fmla="*/ 99 w 99"/>
                  <a:gd name="T1" fmla="*/ 75 h 84"/>
                  <a:gd name="T2" fmla="*/ 90 w 99"/>
                  <a:gd name="T3" fmla="*/ 84 h 84"/>
                  <a:gd name="T4" fmla="*/ 0 w 99"/>
                  <a:gd name="T5" fmla="*/ 10 h 84"/>
                  <a:gd name="T6" fmla="*/ 7 w 99"/>
                  <a:gd name="T7" fmla="*/ 0 h 84"/>
                  <a:gd name="T8" fmla="*/ 99 w 99"/>
                  <a:gd name="T9" fmla="*/ 7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" h="84">
                    <a:moveTo>
                      <a:pt x="99" y="75"/>
                    </a:moveTo>
                    <a:lnTo>
                      <a:pt x="90" y="84"/>
                    </a:lnTo>
                    <a:lnTo>
                      <a:pt x="0" y="10"/>
                    </a:lnTo>
                    <a:lnTo>
                      <a:pt x="7" y="0"/>
                    </a:lnTo>
                    <a:lnTo>
                      <a:pt x="99" y="75"/>
                    </a:lnTo>
                    <a:close/>
                  </a:path>
                </a:pathLst>
              </a:cu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79" name="Freeform 64">
                <a:extLst>
                  <a:ext uri="{FF2B5EF4-FFF2-40B4-BE49-F238E27FC236}">
                    <a16:creationId xmlns:a16="http://schemas.microsoft.com/office/drawing/2014/main" id="{9099B87F-6B08-46A2-A4C8-4CD9EBA0C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1" y="2068"/>
                <a:ext cx="119" cy="123"/>
              </a:xfrm>
              <a:custGeom>
                <a:avLst/>
                <a:gdLst>
                  <a:gd name="T0" fmla="*/ 2 w 52"/>
                  <a:gd name="T1" fmla="*/ 6 h 53"/>
                  <a:gd name="T2" fmla="*/ 13 w 52"/>
                  <a:gd name="T3" fmla="*/ 42 h 53"/>
                  <a:gd name="T4" fmla="*/ 43 w 52"/>
                  <a:gd name="T5" fmla="*/ 40 h 53"/>
                  <a:gd name="T6" fmla="*/ 40 w 52"/>
                  <a:gd name="T7" fmla="*/ 10 h 53"/>
                  <a:gd name="T8" fmla="*/ 2 w 52"/>
                  <a:gd name="T9" fmla="*/ 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3">
                    <a:moveTo>
                      <a:pt x="2" y="6"/>
                    </a:moveTo>
                    <a:cubicBezTo>
                      <a:pt x="2" y="6"/>
                      <a:pt x="0" y="32"/>
                      <a:pt x="13" y="42"/>
                    </a:cubicBezTo>
                    <a:cubicBezTo>
                      <a:pt x="25" y="53"/>
                      <a:pt x="43" y="40"/>
                      <a:pt x="43" y="40"/>
                    </a:cubicBezTo>
                    <a:cubicBezTo>
                      <a:pt x="43" y="40"/>
                      <a:pt x="52" y="21"/>
                      <a:pt x="40" y="10"/>
                    </a:cubicBezTo>
                    <a:cubicBezTo>
                      <a:pt x="27" y="0"/>
                      <a:pt x="2" y="6"/>
                      <a:pt x="2" y="6"/>
                    </a:cubicBezTo>
                  </a:path>
                </a:pathLst>
              </a:cu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80" name="Freeform 65">
                <a:extLst>
                  <a:ext uri="{FF2B5EF4-FFF2-40B4-BE49-F238E27FC236}">
                    <a16:creationId xmlns:a16="http://schemas.microsoft.com/office/drawing/2014/main" id="{7B579D7D-0705-476C-87EA-2E2AD49A5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7" y="2133"/>
                <a:ext cx="99" cy="84"/>
              </a:xfrm>
              <a:custGeom>
                <a:avLst/>
                <a:gdLst>
                  <a:gd name="T0" fmla="*/ 0 w 99"/>
                  <a:gd name="T1" fmla="*/ 75 h 84"/>
                  <a:gd name="T2" fmla="*/ 7 w 99"/>
                  <a:gd name="T3" fmla="*/ 84 h 84"/>
                  <a:gd name="T4" fmla="*/ 99 w 99"/>
                  <a:gd name="T5" fmla="*/ 10 h 84"/>
                  <a:gd name="T6" fmla="*/ 92 w 99"/>
                  <a:gd name="T7" fmla="*/ 0 h 84"/>
                  <a:gd name="T8" fmla="*/ 0 w 99"/>
                  <a:gd name="T9" fmla="*/ 75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9" h="84">
                    <a:moveTo>
                      <a:pt x="0" y="75"/>
                    </a:moveTo>
                    <a:lnTo>
                      <a:pt x="7" y="84"/>
                    </a:lnTo>
                    <a:lnTo>
                      <a:pt x="99" y="10"/>
                    </a:lnTo>
                    <a:lnTo>
                      <a:pt x="92" y="0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81" name="Freeform 66">
                <a:extLst>
                  <a:ext uri="{FF2B5EF4-FFF2-40B4-BE49-F238E27FC236}">
                    <a16:creationId xmlns:a16="http://schemas.microsoft.com/office/drawing/2014/main" id="{C0C22477-30A6-4C28-913D-015D6A932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3" y="2068"/>
                <a:ext cx="118" cy="123"/>
              </a:xfrm>
              <a:custGeom>
                <a:avLst/>
                <a:gdLst>
                  <a:gd name="T0" fmla="*/ 49 w 51"/>
                  <a:gd name="T1" fmla="*/ 6 h 53"/>
                  <a:gd name="T2" fmla="*/ 39 w 51"/>
                  <a:gd name="T3" fmla="*/ 42 h 53"/>
                  <a:gd name="T4" fmla="*/ 9 w 51"/>
                  <a:gd name="T5" fmla="*/ 40 h 53"/>
                  <a:gd name="T6" fmla="*/ 12 w 51"/>
                  <a:gd name="T7" fmla="*/ 10 h 53"/>
                  <a:gd name="T8" fmla="*/ 49 w 51"/>
                  <a:gd name="T9" fmla="*/ 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3">
                    <a:moveTo>
                      <a:pt x="49" y="6"/>
                    </a:moveTo>
                    <a:cubicBezTo>
                      <a:pt x="49" y="6"/>
                      <a:pt x="51" y="32"/>
                      <a:pt x="39" y="42"/>
                    </a:cubicBezTo>
                    <a:cubicBezTo>
                      <a:pt x="27" y="53"/>
                      <a:pt x="9" y="40"/>
                      <a:pt x="9" y="40"/>
                    </a:cubicBezTo>
                    <a:cubicBezTo>
                      <a:pt x="9" y="40"/>
                      <a:pt x="0" y="21"/>
                      <a:pt x="12" y="10"/>
                    </a:cubicBezTo>
                    <a:cubicBezTo>
                      <a:pt x="24" y="0"/>
                      <a:pt x="49" y="6"/>
                      <a:pt x="49" y="6"/>
                    </a:cubicBezTo>
                  </a:path>
                </a:pathLst>
              </a:custGeom>
              <a:solidFill>
                <a:srgbClr val="A0CC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82" name="Freeform 67">
                <a:extLst>
                  <a:ext uri="{FF2B5EF4-FFF2-40B4-BE49-F238E27FC236}">
                    <a16:creationId xmlns:a16="http://schemas.microsoft.com/office/drawing/2014/main" id="{C2B75C4E-C155-4819-B18F-F448B77DA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108"/>
                <a:ext cx="138" cy="125"/>
              </a:xfrm>
              <a:custGeom>
                <a:avLst/>
                <a:gdLst>
                  <a:gd name="T0" fmla="*/ 43 w 60"/>
                  <a:gd name="T1" fmla="*/ 13 h 54"/>
                  <a:gd name="T2" fmla="*/ 0 w 60"/>
                  <a:gd name="T3" fmla="*/ 3 h 54"/>
                  <a:gd name="T4" fmla="*/ 22 w 60"/>
                  <a:gd name="T5" fmla="*/ 41 h 54"/>
                  <a:gd name="T6" fmla="*/ 55 w 60"/>
                  <a:gd name="T7" fmla="*/ 44 h 54"/>
                  <a:gd name="T8" fmla="*/ 43 w 60"/>
                  <a:gd name="T9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4">
                    <a:moveTo>
                      <a:pt x="43" y="13"/>
                    </a:moveTo>
                    <a:cubicBezTo>
                      <a:pt x="27" y="0"/>
                      <a:pt x="0" y="3"/>
                      <a:pt x="0" y="3"/>
                    </a:cubicBezTo>
                    <a:cubicBezTo>
                      <a:pt x="0" y="3"/>
                      <a:pt x="5" y="29"/>
                      <a:pt x="22" y="41"/>
                    </a:cubicBezTo>
                    <a:cubicBezTo>
                      <a:pt x="38" y="54"/>
                      <a:pt x="55" y="44"/>
                      <a:pt x="55" y="44"/>
                    </a:cubicBezTo>
                    <a:cubicBezTo>
                      <a:pt x="55" y="44"/>
                      <a:pt x="60" y="25"/>
                      <a:pt x="43" y="13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83" name="Freeform 68">
                <a:extLst>
                  <a:ext uri="{FF2B5EF4-FFF2-40B4-BE49-F238E27FC236}">
                    <a16:creationId xmlns:a16="http://schemas.microsoft.com/office/drawing/2014/main" id="{205D5217-D50C-4A37-AE1F-7F6790006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2159"/>
                <a:ext cx="111" cy="88"/>
              </a:xfrm>
              <a:custGeom>
                <a:avLst/>
                <a:gdLst>
                  <a:gd name="T0" fmla="*/ 14 w 48"/>
                  <a:gd name="T1" fmla="*/ 7 h 38"/>
                  <a:gd name="T2" fmla="*/ 1 w 48"/>
                  <a:gd name="T3" fmla="*/ 29 h 38"/>
                  <a:gd name="T4" fmla="*/ 27 w 48"/>
                  <a:gd name="T5" fmla="*/ 31 h 38"/>
                  <a:gd name="T6" fmla="*/ 48 w 48"/>
                  <a:gd name="T7" fmla="*/ 5 h 38"/>
                  <a:gd name="T8" fmla="*/ 14 w 48"/>
                  <a:gd name="T9" fmla="*/ 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38">
                    <a:moveTo>
                      <a:pt x="14" y="7"/>
                    </a:moveTo>
                    <a:cubicBezTo>
                      <a:pt x="0" y="14"/>
                      <a:pt x="1" y="29"/>
                      <a:pt x="1" y="29"/>
                    </a:cubicBezTo>
                    <a:cubicBezTo>
                      <a:pt x="1" y="29"/>
                      <a:pt x="13" y="38"/>
                      <a:pt x="27" y="31"/>
                    </a:cubicBezTo>
                    <a:cubicBezTo>
                      <a:pt x="41" y="24"/>
                      <a:pt x="48" y="5"/>
                      <a:pt x="48" y="5"/>
                    </a:cubicBezTo>
                    <a:cubicBezTo>
                      <a:pt x="48" y="5"/>
                      <a:pt x="28" y="0"/>
                      <a:pt x="14" y="7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84" name="Rectangle 69">
                <a:extLst>
                  <a:ext uri="{FF2B5EF4-FFF2-40B4-BE49-F238E27FC236}">
                    <a16:creationId xmlns:a16="http://schemas.microsoft.com/office/drawing/2014/main" id="{9ACAC9B1-64E6-4C1A-9DA3-0BEA3C0AA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2043"/>
                <a:ext cx="11" cy="383"/>
              </a:xfrm>
              <a:prstGeom prst="rect">
                <a:avLst/>
              </a:pr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85" name="Freeform 70">
                <a:extLst>
                  <a:ext uri="{FF2B5EF4-FFF2-40B4-BE49-F238E27FC236}">
                    <a16:creationId xmlns:a16="http://schemas.microsoft.com/office/drawing/2014/main" id="{85554650-85E1-412E-A6B0-BC029222E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822"/>
                <a:ext cx="64" cy="135"/>
              </a:xfrm>
              <a:custGeom>
                <a:avLst/>
                <a:gdLst>
                  <a:gd name="T0" fmla="*/ 25 w 28"/>
                  <a:gd name="T1" fmla="*/ 31 h 58"/>
                  <a:gd name="T2" fmla="*/ 9 w 28"/>
                  <a:gd name="T3" fmla="*/ 57 h 58"/>
                  <a:gd name="T4" fmla="*/ 4 w 28"/>
                  <a:gd name="T5" fmla="*/ 27 h 58"/>
                  <a:gd name="T6" fmla="*/ 20 w 28"/>
                  <a:gd name="T7" fmla="*/ 1 h 58"/>
                  <a:gd name="T8" fmla="*/ 25 w 28"/>
                  <a:gd name="T9" fmla="*/ 3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8">
                    <a:moveTo>
                      <a:pt x="25" y="31"/>
                    </a:moveTo>
                    <a:cubicBezTo>
                      <a:pt x="22" y="47"/>
                      <a:pt x="14" y="58"/>
                      <a:pt x="9" y="57"/>
                    </a:cubicBezTo>
                    <a:cubicBezTo>
                      <a:pt x="3" y="56"/>
                      <a:pt x="0" y="42"/>
                      <a:pt x="4" y="27"/>
                    </a:cubicBezTo>
                    <a:cubicBezTo>
                      <a:pt x="7" y="12"/>
                      <a:pt x="14" y="0"/>
                      <a:pt x="20" y="1"/>
                    </a:cubicBezTo>
                    <a:cubicBezTo>
                      <a:pt x="26" y="3"/>
                      <a:pt x="28" y="16"/>
                      <a:pt x="25" y="31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86" name="Freeform 71">
                <a:extLst>
                  <a:ext uri="{FF2B5EF4-FFF2-40B4-BE49-F238E27FC236}">
                    <a16:creationId xmlns:a16="http://schemas.microsoft.com/office/drawing/2014/main" id="{B38D65B8-AF49-440A-85B4-6309D5339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952"/>
                <a:ext cx="65" cy="135"/>
              </a:xfrm>
              <a:custGeom>
                <a:avLst/>
                <a:gdLst>
                  <a:gd name="T0" fmla="*/ 24 w 28"/>
                  <a:gd name="T1" fmla="*/ 31 h 58"/>
                  <a:gd name="T2" fmla="*/ 8 w 28"/>
                  <a:gd name="T3" fmla="*/ 57 h 58"/>
                  <a:gd name="T4" fmla="*/ 3 w 28"/>
                  <a:gd name="T5" fmla="*/ 27 h 58"/>
                  <a:gd name="T6" fmla="*/ 20 w 28"/>
                  <a:gd name="T7" fmla="*/ 1 h 58"/>
                  <a:gd name="T8" fmla="*/ 24 w 28"/>
                  <a:gd name="T9" fmla="*/ 3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8">
                    <a:moveTo>
                      <a:pt x="24" y="31"/>
                    </a:moveTo>
                    <a:cubicBezTo>
                      <a:pt x="21" y="46"/>
                      <a:pt x="14" y="58"/>
                      <a:pt x="8" y="57"/>
                    </a:cubicBezTo>
                    <a:cubicBezTo>
                      <a:pt x="2" y="55"/>
                      <a:pt x="0" y="42"/>
                      <a:pt x="3" y="27"/>
                    </a:cubicBezTo>
                    <a:cubicBezTo>
                      <a:pt x="6" y="11"/>
                      <a:pt x="14" y="0"/>
                      <a:pt x="20" y="1"/>
                    </a:cubicBezTo>
                    <a:cubicBezTo>
                      <a:pt x="25" y="2"/>
                      <a:pt x="28" y="16"/>
                      <a:pt x="24" y="31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87" name="Freeform 72">
                <a:extLst>
                  <a:ext uri="{FF2B5EF4-FFF2-40B4-BE49-F238E27FC236}">
                    <a16:creationId xmlns:a16="http://schemas.microsoft.com/office/drawing/2014/main" id="{34F8F60E-74A2-443F-96C2-304151AE5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908"/>
                <a:ext cx="134" cy="65"/>
              </a:xfrm>
              <a:custGeom>
                <a:avLst/>
                <a:gdLst>
                  <a:gd name="T0" fmla="*/ 31 w 58"/>
                  <a:gd name="T1" fmla="*/ 3 h 28"/>
                  <a:gd name="T2" fmla="*/ 57 w 58"/>
                  <a:gd name="T3" fmla="*/ 20 h 28"/>
                  <a:gd name="T4" fmla="*/ 26 w 58"/>
                  <a:gd name="T5" fmla="*/ 25 h 28"/>
                  <a:gd name="T6" fmla="*/ 1 w 58"/>
                  <a:gd name="T7" fmla="*/ 8 h 28"/>
                  <a:gd name="T8" fmla="*/ 31 w 58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28">
                    <a:moveTo>
                      <a:pt x="31" y="3"/>
                    </a:moveTo>
                    <a:cubicBezTo>
                      <a:pt x="46" y="7"/>
                      <a:pt x="58" y="14"/>
                      <a:pt x="57" y="20"/>
                    </a:cubicBezTo>
                    <a:cubicBezTo>
                      <a:pt x="55" y="26"/>
                      <a:pt x="42" y="28"/>
                      <a:pt x="26" y="25"/>
                    </a:cubicBezTo>
                    <a:cubicBezTo>
                      <a:pt x="11" y="22"/>
                      <a:pt x="0" y="14"/>
                      <a:pt x="1" y="8"/>
                    </a:cubicBezTo>
                    <a:cubicBezTo>
                      <a:pt x="2" y="2"/>
                      <a:pt x="16" y="0"/>
                      <a:pt x="31" y="3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88" name="Freeform 73">
                <a:extLst>
                  <a:ext uri="{FF2B5EF4-FFF2-40B4-BE49-F238E27FC236}">
                    <a16:creationId xmlns:a16="http://schemas.microsoft.com/office/drawing/2014/main" id="{883C559E-E24B-4E11-BEE3-979ACECBB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936"/>
                <a:ext cx="133" cy="65"/>
              </a:xfrm>
              <a:custGeom>
                <a:avLst/>
                <a:gdLst>
                  <a:gd name="T0" fmla="*/ 32 w 58"/>
                  <a:gd name="T1" fmla="*/ 3 h 28"/>
                  <a:gd name="T2" fmla="*/ 57 w 58"/>
                  <a:gd name="T3" fmla="*/ 20 h 28"/>
                  <a:gd name="T4" fmla="*/ 27 w 58"/>
                  <a:gd name="T5" fmla="*/ 25 h 28"/>
                  <a:gd name="T6" fmla="*/ 2 w 58"/>
                  <a:gd name="T7" fmla="*/ 8 h 28"/>
                  <a:gd name="T8" fmla="*/ 32 w 58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28">
                    <a:moveTo>
                      <a:pt x="32" y="3"/>
                    </a:moveTo>
                    <a:cubicBezTo>
                      <a:pt x="47" y="6"/>
                      <a:pt x="58" y="14"/>
                      <a:pt x="57" y="20"/>
                    </a:cubicBezTo>
                    <a:cubicBezTo>
                      <a:pt x="56" y="26"/>
                      <a:pt x="42" y="28"/>
                      <a:pt x="27" y="25"/>
                    </a:cubicBezTo>
                    <a:cubicBezTo>
                      <a:pt x="12" y="21"/>
                      <a:pt x="0" y="14"/>
                      <a:pt x="2" y="8"/>
                    </a:cubicBezTo>
                    <a:cubicBezTo>
                      <a:pt x="3" y="2"/>
                      <a:pt x="16" y="0"/>
                      <a:pt x="32" y="3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89" name="Freeform 74">
                <a:extLst>
                  <a:ext uri="{FF2B5EF4-FFF2-40B4-BE49-F238E27FC236}">
                    <a16:creationId xmlns:a16="http://schemas.microsoft.com/office/drawing/2014/main" id="{B2512790-88BD-4F91-86AF-7DE641D01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1836"/>
                <a:ext cx="97" cy="125"/>
              </a:xfrm>
              <a:custGeom>
                <a:avLst/>
                <a:gdLst>
                  <a:gd name="T0" fmla="*/ 30 w 42"/>
                  <a:gd name="T1" fmla="*/ 21 h 54"/>
                  <a:gd name="T2" fmla="*/ 37 w 42"/>
                  <a:gd name="T3" fmla="*/ 51 h 54"/>
                  <a:gd name="T4" fmla="*/ 12 w 42"/>
                  <a:gd name="T5" fmla="*/ 33 h 54"/>
                  <a:gd name="T6" fmla="*/ 6 w 42"/>
                  <a:gd name="T7" fmla="*/ 3 h 54"/>
                  <a:gd name="T8" fmla="*/ 30 w 42"/>
                  <a:gd name="T9" fmla="*/ 2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54">
                    <a:moveTo>
                      <a:pt x="30" y="21"/>
                    </a:moveTo>
                    <a:cubicBezTo>
                      <a:pt x="39" y="34"/>
                      <a:pt x="42" y="48"/>
                      <a:pt x="37" y="51"/>
                    </a:cubicBezTo>
                    <a:cubicBezTo>
                      <a:pt x="31" y="54"/>
                      <a:pt x="20" y="46"/>
                      <a:pt x="12" y="33"/>
                    </a:cubicBezTo>
                    <a:cubicBezTo>
                      <a:pt x="3" y="20"/>
                      <a:pt x="0" y="7"/>
                      <a:pt x="6" y="3"/>
                    </a:cubicBezTo>
                    <a:cubicBezTo>
                      <a:pt x="11" y="0"/>
                      <a:pt x="22" y="8"/>
                      <a:pt x="30" y="21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90" name="Freeform 75">
                <a:extLst>
                  <a:ext uri="{FF2B5EF4-FFF2-40B4-BE49-F238E27FC236}">
                    <a16:creationId xmlns:a16="http://schemas.microsoft.com/office/drawing/2014/main" id="{48F968EF-6193-4545-B48F-7C2BC8F0B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947"/>
                <a:ext cx="96" cy="126"/>
              </a:xfrm>
              <a:custGeom>
                <a:avLst/>
                <a:gdLst>
                  <a:gd name="T0" fmla="*/ 30 w 42"/>
                  <a:gd name="T1" fmla="*/ 21 h 54"/>
                  <a:gd name="T2" fmla="*/ 37 w 42"/>
                  <a:gd name="T3" fmla="*/ 51 h 54"/>
                  <a:gd name="T4" fmla="*/ 12 w 42"/>
                  <a:gd name="T5" fmla="*/ 33 h 54"/>
                  <a:gd name="T6" fmla="*/ 6 w 42"/>
                  <a:gd name="T7" fmla="*/ 3 h 54"/>
                  <a:gd name="T8" fmla="*/ 30 w 42"/>
                  <a:gd name="T9" fmla="*/ 2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54">
                    <a:moveTo>
                      <a:pt x="30" y="21"/>
                    </a:moveTo>
                    <a:cubicBezTo>
                      <a:pt x="39" y="34"/>
                      <a:pt x="42" y="47"/>
                      <a:pt x="37" y="51"/>
                    </a:cubicBezTo>
                    <a:cubicBezTo>
                      <a:pt x="31" y="54"/>
                      <a:pt x="20" y="46"/>
                      <a:pt x="12" y="33"/>
                    </a:cubicBezTo>
                    <a:cubicBezTo>
                      <a:pt x="3" y="20"/>
                      <a:pt x="0" y="6"/>
                      <a:pt x="6" y="3"/>
                    </a:cubicBezTo>
                    <a:cubicBezTo>
                      <a:pt x="11" y="0"/>
                      <a:pt x="22" y="8"/>
                      <a:pt x="30" y="21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91" name="Freeform 76">
                <a:extLst>
                  <a:ext uri="{FF2B5EF4-FFF2-40B4-BE49-F238E27FC236}">
                    <a16:creationId xmlns:a16="http://schemas.microsoft.com/office/drawing/2014/main" id="{DBFFFD6A-2695-4CC4-8B3D-024056D12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943"/>
                <a:ext cx="124" cy="95"/>
              </a:xfrm>
              <a:custGeom>
                <a:avLst/>
                <a:gdLst>
                  <a:gd name="T0" fmla="*/ 21 w 54"/>
                  <a:gd name="T1" fmla="*/ 11 h 41"/>
                  <a:gd name="T2" fmla="*/ 51 w 54"/>
                  <a:gd name="T3" fmla="*/ 5 h 41"/>
                  <a:gd name="T4" fmla="*/ 33 w 54"/>
                  <a:gd name="T5" fmla="*/ 30 h 41"/>
                  <a:gd name="T6" fmla="*/ 3 w 54"/>
                  <a:gd name="T7" fmla="*/ 36 h 41"/>
                  <a:gd name="T8" fmla="*/ 21 w 54"/>
                  <a:gd name="T9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41">
                    <a:moveTo>
                      <a:pt x="21" y="11"/>
                    </a:moveTo>
                    <a:cubicBezTo>
                      <a:pt x="34" y="3"/>
                      <a:pt x="47" y="0"/>
                      <a:pt x="51" y="5"/>
                    </a:cubicBezTo>
                    <a:cubicBezTo>
                      <a:pt x="54" y="10"/>
                      <a:pt x="46" y="21"/>
                      <a:pt x="33" y="30"/>
                    </a:cubicBezTo>
                    <a:cubicBezTo>
                      <a:pt x="19" y="38"/>
                      <a:pt x="6" y="41"/>
                      <a:pt x="3" y="36"/>
                    </a:cubicBezTo>
                    <a:cubicBezTo>
                      <a:pt x="0" y="31"/>
                      <a:pt x="8" y="20"/>
                      <a:pt x="21" y="11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92" name="Freeform 77">
                <a:extLst>
                  <a:ext uri="{FF2B5EF4-FFF2-40B4-BE49-F238E27FC236}">
                    <a16:creationId xmlns:a16="http://schemas.microsoft.com/office/drawing/2014/main" id="{7690E13A-2857-4C64-8B3B-6A47FD5C0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871"/>
                <a:ext cx="125" cy="95"/>
              </a:xfrm>
              <a:custGeom>
                <a:avLst/>
                <a:gdLst>
                  <a:gd name="T0" fmla="*/ 21 w 54"/>
                  <a:gd name="T1" fmla="*/ 11 h 41"/>
                  <a:gd name="T2" fmla="*/ 51 w 54"/>
                  <a:gd name="T3" fmla="*/ 5 h 41"/>
                  <a:gd name="T4" fmla="*/ 33 w 54"/>
                  <a:gd name="T5" fmla="*/ 30 h 41"/>
                  <a:gd name="T6" fmla="*/ 4 w 54"/>
                  <a:gd name="T7" fmla="*/ 36 h 41"/>
                  <a:gd name="T8" fmla="*/ 21 w 54"/>
                  <a:gd name="T9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41">
                    <a:moveTo>
                      <a:pt x="21" y="11"/>
                    </a:moveTo>
                    <a:cubicBezTo>
                      <a:pt x="35" y="3"/>
                      <a:pt x="48" y="0"/>
                      <a:pt x="51" y="5"/>
                    </a:cubicBezTo>
                    <a:cubicBezTo>
                      <a:pt x="54" y="10"/>
                      <a:pt x="46" y="21"/>
                      <a:pt x="33" y="30"/>
                    </a:cubicBezTo>
                    <a:cubicBezTo>
                      <a:pt x="20" y="38"/>
                      <a:pt x="7" y="41"/>
                      <a:pt x="4" y="36"/>
                    </a:cubicBezTo>
                    <a:cubicBezTo>
                      <a:pt x="0" y="31"/>
                      <a:pt x="8" y="20"/>
                      <a:pt x="21" y="11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93" name="Freeform 78">
                <a:extLst>
                  <a:ext uri="{FF2B5EF4-FFF2-40B4-BE49-F238E27FC236}">
                    <a16:creationId xmlns:a16="http://schemas.microsoft.com/office/drawing/2014/main" id="{896BEA30-0B65-473D-8833-5D0989662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822"/>
                <a:ext cx="65" cy="135"/>
              </a:xfrm>
              <a:custGeom>
                <a:avLst/>
                <a:gdLst>
                  <a:gd name="T0" fmla="*/ 24 w 28"/>
                  <a:gd name="T1" fmla="*/ 27 h 58"/>
                  <a:gd name="T2" fmla="*/ 20 w 28"/>
                  <a:gd name="T3" fmla="*/ 57 h 58"/>
                  <a:gd name="T4" fmla="*/ 3 w 28"/>
                  <a:gd name="T5" fmla="*/ 32 h 58"/>
                  <a:gd name="T6" fmla="*/ 8 w 28"/>
                  <a:gd name="T7" fmla="*/ 1 h 58"/>
                  <a:gd name="T8" fmla="*/ 24 w 28"/>
                  <a:gd name="T9" fmla="*/ 2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8">
                    <a:moveTo>
                      <a:pt x="24" y="27"/>
                    </a:moveTo>
                    <a:cubicBezTo>
                      <a:pt x="28" y="42"/>
                      <a:pt x="25" y="56"/>
                      <a:pt x="20" y="57"/>
                    </a:cubicBezTo>
                    <a:cubicBezTo>
                      <a:pt x="14" y="58"/>
                      <a:pt x="6" y="47"/>
                      <a:pt x="3" y="32"/>
                    </a:cubicBezTo>
                    <a:cubicBezTo>
                      <a:pt x="0" y="16"/>
                      <a:pt x="2" y="3"/>
                      <a:pt x="8" y="1"/>
                    </a:cubicBezTo>
                    <a:cubicBezTo>
                      <a:pt x="13" y="0"/>
                      <a:pt x="21" y="12"/>
                      <a:pt x="24" y="27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94" name="Freeform 79">
                <a:extLst>
                  <a:ext uri="{FF2B5EF4-FFF2-40B4-BE49-F238E27FC236}">
                    <a16:creationId xmlns:a16="http://schemas.microsoft.com/office/drawing/2014/main" id="{89C072FF-26E3-4CB7-A6EF-334203C6F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952"/>
                <a:ext cx="65" cy="135"/>
              </a:xfrm>
              <a:custGeom>
                <a:avLst/>
                <a:gdLst>
                  <a:gd name="T0" fmla="*/ 24 w 28"/>
                  <a:gd name="T1" fmla="*/ 26 h 58"/>
                  <a:gd name="T2" fmla="*/ 20 w 28"/>
                  <a:gd name="T3" fmla="*/ 57 h 58"/>
                  <a:gd name="T4" fmla="*/ 3 w 28"/>
                  <a:gd name="T5" fmla="*/ 31 h 58"/>
                  <a:gd name="T6" fmla="*/ 8 w 28"/>
                  <a:gd name="T7" fmla="*/ 1 h 58"/>
                  <a:gd name="T8" fmla="*/ 24 w 28"/>
                  <a:gd name="T9" fmla="*/ 2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8">
                    <a:moveTo>
                      <a:pt x="24" y="26"/>
                    </a:moveTo>
                    <a:cubicBezTo>
                      <a:pt x="28" y="42"/>
                      <a:pt x="25" y="55"/>
                      <a:pt x="20" y="57"/>
                    </a:cubicBezTo>
                    <a:cubicBezTo>
                      <a:pt x="14" y="58"/>
                      <a:pt x="6" y="46"/>
                      <a:pt x="3" y="31"/>
                    </a:cubicBezTo>
                    <a:cubicBezTo>
                      <a:pt x="0" y="16"/>
                      <a:pt x="2" y="2"/>
                      <a:pt x="8" y="1"/>
                    </a:cubicBezTo>
                    <a:cubicBezTo>
                      <a:pt x="13" y="0"/>
                      <a:pt x="21" y="11"/>
                      <a:pt x="24" y="26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95" name="Freeform 80">
                <a:extLst>
                  <a:ext uri="{FF2B5EF4-FFF2-40B4-BE49-F238E27FC236}">
                    <a16:creationId xmlns:a16="http://schemas.microsoft.com/office/drawing/2014/main" id="{D221F439-A46B-4ED1-BAB1-25B09EDF6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936"/>
                <a:ext cx="134" cy="65"/>
              </a:xfrm>
              <a:custGeom>
                <a:avLst/>
                <a:gdLst>
                  <a:gd name="T0" fmla="*/ 26 w 58"/>
                  <a:gd name="T1" fmla="*/ 3 h 28"/>
                  <a:gd name="T2" fmla="*/ 57 w 58"/>
                  <a:gd name="T3" fmla="*/ 8 h 28"/>
                  <a:gd name="T4" fmla="*/ 31 w 58"/>
                  <a:gd name="T5" fmla="*/ 25 h 28"/>
                  <a:gd name="T6" fmla="*/ 1 w 58"/>
                  <a:gd name="T7" fmla="*/ 20 h 28"/>
                  <a:gd name="T8" fmla="*/ 26 w 58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28">
                    <a:moveTo>
                      <a:pt x="26" y="3"/>
                    </a:moveTo>
                    <a:cubicBezTo>
                      <a:pt x="42" y="0"/>
                      <a:pt x="55" y="2"/>
                      <a:pt x="57" y="8"/>
                    </a:cubicBezTo>
                    <a:cubicBezTo>
                      <a:pt x="58" y="14"/>
                      <a:pt x="46" y="21"/>
                      <a:pt x="31" y="25"/>
                    </a:cubicBezTo>
                    <a:cubicBezTo>
                      <a:pt x="16" y="28"/>
                      <a:pt x="2" y="26"/>
                      <a:pt x="1" y="20"/>
                    </a:cubicBezTo>
                    <a:cubicBezTo>
                      <a:pt x="0" y="14"/>
                      <a:pt x="11" y="7"/>
                      <a:pt x="26" y="3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96" name="Freeform 81">
                <a:extLst>
                  <a:ext uri="{FF2B5EF4-FFF2-40B4-BE49-F238E27FC236}">
                    <a16:creationId xmlns:a16="http://schemas.microsoft.com/office/drawing/2014/main" id="{A219146B-4664-46CF-961E-B7F5D1F3F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908"/>
                <a:ext cx="133" cy="65"/>
              </a:xfrm>
              <a:custGeom>
                <a:avLst/>
                <a:gdLst>
                  <a:gd name="T0" fmla="*/ 27 w 58"/>
                  <a:gd name="T1" fmla="*/ 3 h 28"/>
                  <a:gd name="T2" fmla="*/ 57 w 58"/>
                  <a:gd name="T3" fmla="*/ 8 h 28"/>
                  <a:gd name="T4" fmla="*/ 32 w 58"/>
                  <a:gd name="T5" fmla="*/ 25 h 28"/>
                  <a:gd name="T6" fmla="*/ 2 w 58"/>
                  <a:gd name="T7" fmla="*/ 20 h 28"/>
                  <a:gd name="T8" fmla="*/ 27 w 58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28">
                    <a:moveTo>
                      <a:pt x="27" y="3"/>
                    </a:moveTo>
                    <a:cubicBezTo>
                      <a:pt x="42" y="0"/>
                      <a:pt x="56" y="2"/>
                      <a:pt x="57" y="8"/>
                    </a:cubicBezTo>
                    <a:cubicBezTo>
                      <a:pt x="58" y="14"/>
                      <a:pt x="47" y="21"/>
                      <a:pt x="32" y="25"/>
                    </a:cubicBezTo>
                    <a:cubicBezTo>
                      <a:pt x="16" y="28"/>
                      <a:pt x="3" y="26"/>
                      <a:pt x="2" y="20"/>
                    </a:cubicBezTo>
                    <a:cubicBezTo>
                      <a:pt x="0" y="14"/>
                      <a:pt x="12" y="7"/>
                      <a:pt x="27" y="3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97" name="Freeform 82">
                <a:extLst>
                  <a:ext uri="{FF2B5EF4-FFF2-40B4-BE49-F238E27FC236}">
                    <a16:creationId xmlns:a16="http://schemas.microsoft.com/office/drawing/2014/main" id="{6C6EADDF-A300-4172-A5EE-311D17CE6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871"/>
                <a:ext cx="126" cy="95"/>
              </a:xfrm>
              <a:custGeom>
                <a:avLst/>
                <a:gdLst>
                  <a:gd name="T0" fmla="*/ 34 w 55"/>
                  <a:gd name="T1" fmla="*/ 11 h 41"/>
                  <a:gd name="T2" fmla="*/ 52 w 55"/>
                  <a:gd name="T3" fmla="*/ 36 h 41"/>
                  <a:gd name="T4" fmla="*/ 22 w 55"/>
                  <a:gd name="T5" fmla="*/ 30 h 41"/>
                  <a:gd name="T6" fmla="*/ 4 w 55"/>
                  <a:gd name="T7" fmla="*/ 5 h 41"/>
                  <a:gd name="T8" fmla="*/ 34 w 55"/>
                  <a:gd name="T9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41">
                    <a:moveTo>
                      <a:pt x="34" y="11"/>
                    </a:moveTo>
                    <a:cubicBezTo>
                      <a:pt x="47" y="20"/>
                      <a:pt x="55" y="31"/>
                      <a:pt x="52" y="36"/>
                    </a:cubicBezTo>
                    <a:cubicBezTo>
                      <a:pt x="48" y="41"/>
                      <a:pt x="35" y="38"/>
                      <a:pt x="22" y="30"/>
                    </a:cubicBezTo>
                    <a:cubicBezTo>
                      <a:pt x="9" y="21"/>
                      <a:pt x="0" y="10"/>
                      <a:pt x="4" y="5"/>
                    </a:cubicBezTo>
                    <a:cubicBezTo>
                      <a:pt x="7" y="0"/>
                      <a:pt x="20" y="3"/>
                      <a:pt x="34" y="11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98" name="Freeform 83">
                <a:extLst>
                  <a:ext uri="{FF2B5EF4-FFF2-40B4-BE49-F238E27FC236}">
                    <a16:creationId xmlns:a16="http://schemas.microsoft.com/office/drawing/2014/main" id="{1A53CE1F-0211-4DFF-8F99-A1FB0BA07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943"/>
                <a:ext cx="127" cy="95"/>
              </a:xfrm>
              <a:custGeom>
                <a:avLst/>
                <a:gdLst>
                  <a:gd name="T0" fmla="*/ 33 w 55"/>
                  <a:gd name="T1" fmla="*/ 11 h 41"/>
                  <a:gd name="T2" fmla="*/ 51 w 55"/>
                  <a:gd name="T3" fmla="*/ 36 h 41"/>
                  <a:gd name="T4" fmla="*/ 22 w 55"/>
                  <a:gd name="T5" fmla="*/ 30 h 41"/>
                  <a:gd name="T6" fmla="*/ 4 w 55"/>
                  <a:gd name="T7" fmla="*/ 5 h 41"/>
                  <a:gd name="T8" fmla="*/ 33 w 55"/>
                  <a:gd name="T9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41">
                    <a:moveTo>
                      <a:pt x="33" y="11"/>
                    </a:moveTo>
                    <a:cubicBezTo>
                      <a:pt x="47" y="20"/>
                      <a:pt x="55" y="31"/>
                      <a:pt x="51" y="36"/>
                    </a:cubicBezTo>
                    <a:cubicBezTo>
                      <a:pt x="48" y="41"/>
                      <a:pt x="35" y="38"/>
                      <a:pt x="22" y="30"/>
                    </a:cubicBezTo>
                    <a:cubicBezTo>
                      <a:pt x="8" y="21"/>
                      <a:pt x="0" y="10"/>
                      <a:pt x="4" y="5"/>
                    </a:cubicBezTo>
                    <a:cubicBezTo>
                      <a:pt x="7" y="0"/>
                      <a:pt x="20" y="3"/>
                      <a:pt x="33" y="11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199" name="Freeform 84">
                <a:extLst>
                  <a:ext uri="{FF2B5EF4-FFF2-40B4-BE49-F238E27FC236}">
                    <a16:creationId xmlns:a16="http://schemas.microsoft.com/office/drawing/2014/main" id="{C33608AA-C616-45D5-B364-7C0E005F2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947"/>
                <a:ext cx="95" cy="126"/>
              </a:xfrm>
              <a:custGeom>
                <a:avLst/>
                <a:gdLst>
                  <a:gd name="T0" fmla="*/ 11 w 41"/>
                  <a:gd name="T1" fmla="*/ 21 h 54"/>
                  <a:gd name="T2" fmla="*/ 36 w 41"/>
                  <a:gd name="T3" fmla="*/ 3 h 54"/>
                  <a:gd name="T4" fmla="*/ 29 w 41"/>
                  <a:gd name="T5" fmla="*/ 33 h 54"/>
                  <a:gd name="T6" fmla="*/ 5 w 41"/>
                  <a:gd name="T7" fmla="*/ 51 h 54"/>
                  <a:gd name="T8" fmla="*/ 11 w 41"/>
                  <a:gd name="T9" fmla="*/ 2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11" y="21"/>
                    </a:moveTo>
                    <a:cubicBezTo>
                      <a:pt x="19" y="8"/>
                      <a:pt x="30" y="0"/>
                      <a:pt x="36" y="3"/>
                    </a:cubicBezTo>
                    <a:cubicBezTo>
                      <a:pt x="41" y="6"/>
                      <a:pt x="38" y="20"/>
                      <a:pt x="29" y="33"/>
                    </a:cubicBezTo>
                    <a:cubicBezTo>
                      <a:pt x="21" y="46"/>
                      <a:pt x="10" y="54"/>
                      <a:pt x="5" y="51"/>
                    </a:cubicBezTo>
                    <a:cubicBezTo>
                      <a:pt x="0" y="48"/>
                      <a:pt x="2" y="34"/>
                      <a:pt x="11" y="21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00" name="Freeform 85">
                <a:extLst>
                  <a:ext uri="{FF2B5EF4-FFF2-40B4-BE49-F238E27FC236}">
                    <a16:creationId xmlns:a16="http://schemas.microsoft.com/office/drawing/2014/main" id="{1B407384-E041-4D0D-AF5A-AAA664710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836"/>
                <a:ext cx="94" cy="125"/>
              </a:xfrm>
              <a:custGeom>
                <a:avLst/>
                <a:gdLst>
                  <a:gd name="T0" fmla="*/ 12 w 41"/>
                  <a:gd name="T1" fmla="*/ 21 h 54"/>
                  <a:gd name="T2" fmla="*/ 36 w 41"/>
                  <a:gd name="T3" fmla="*/ 3 h 54"/>
                  <a:gd name="T4" fmla="*/ 30 w 41"/>
                  <a:gd name="T5" fmla="*/ 33 h 54"/>
                  <a:gd name="T6" fmla="*/ 6 w 41"/>
                  <a:gd name="T7" fmla="*/ 51 h 54"/>
                  <a:gd name="T8" fmla="*/ 12 w 41"/>
                  <a:gd name="T9" fmla="*/ 2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12" y="21"/>
                    </a:moveTo>
                    <a:cubicBezTo>
                      <a:pt x="20" y="8"/>
                      <a:pt x="31" y="0"/>
                      <a:pt x="36" y="3"/>
                    </a:cubicBezTo>
                    <a:cubicBezTo>
                      <a:pt x="41" y="6"/>
                      <a:pt x="39" y="20"/>
                      <a:pt x="30" y="33"/>
                    </a:cubicBezTo>
                    <a:cubicBezTo>
                      <a:pt x="22" y="46"/>
                      <a:pt x="11" y="54"/>
                      <a:pt x="6" y="51"/>
                    </a:cubicBezTo>
                    <a:cubicBezTo>
                      <a:pt x="0" y="48"/>
                      <a:pt x="3" y="34"/>
                      <a:pt x="12" y="21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01" name="Freeform 86">
                <a:extLst>
                  <a:ext uri="{FF2B5EF4-FFF2-40B4-BE49-F238E27FC236}">
                    <a16:creationId xmlns:a16="http://schemas.microsoft.com/office/drawing/2014/main" id="{D028043D-09DF-4EE9-9D93-BF5DBB67D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910"/>
                <a:ext cx="90" cy="88"/>
              </a:xfrm>
              <a:custGeom>
                <a:avLst/>
                <a:gdLst>
                  <a:gd name="T0" fmla="*/ 39 w 39"/>
                  <a:gd name="T1" fmla="*/ 22 h 38"/>
                  <a:gd name="T2" fmla="*/ 34 w 39"/>
                  <a:gd name="T3" fmla="*/ 18 h 38"/>
                  <a:gd name="T4" fmla="*/ 38 w 39"/>
                  <a:gd name="T5" fmla="*/ 14 h 38"/>
                  <a:gd name="T6" fmla="*/ 34 w 39"/>
                  <a:gd name="T7" fmla="*/ 12 h 38"/>
                  <a:gd name="T8" fmla="*/ 35 w 39"/>
                  <a:gd name="T9" fmla="*/ 8 h 38"/>
                  <a:gd name="T10" fmla="*/ 29 w 39"/>
                  <a:gd name="T11" fmla="*/ 8 h 38"/>
                  <a:gd name="T12" fmla="*/ 29 w 39"/>
                  <a:gd name="T13" fmla="*/ 2 h 38"/>
                  <a:gd name="T14" fmla="*/ 25 w 39"/>
                  <a:gd name="T15" fmla="*/ 4 h 38"/>
                  <a:gd name="T16" fmla="*/ 22 w 39"/>
                  <a:gd name="T17" fmla="*/ 0 h 38"/>
                  <a:gd name="T18" fmla="*/ 19 w 39"/>
                  <a:gd name="T19" fmla="*/ 4 h 38"/>
                  <a:gd name="T20" fmla="*/ 14 w 39"/>
                  <a:gd name="T21" fmla="*/ 1 h 38"/>
                  <a:gd name="T22" fmla="*/ 12 w 39"/>
                  <a:gd name="T23" fmla="*/ 5 h 38"/>
                  <a:gd name="T24" fmla="*/ 8 w 39"/>
                  <a:gd name="T25" fmla="*/ 4 h 38"/>
                  <a:gd name="T26" fmla="*/ 8 w 39"/>
                  <a:gd name="T27" fmla="*/ 9 h 38"/>
                  <a:gd name="T28" fmla="*/ 3 w 39"/>
                  <a:gd name="T29" fmla="*/ 10 h 38"/>
                  <a:gd name="T30" fmla="*/ 4 w 39"/>
                  <a:gd name="T31" fmla="*/ 14 h 38"/>
                  <a:gd name="T32" fmla="*/ 0 w 39"/>
                  <a:gd name="T33" fmla="*/ 16 h 38"/>
                  <a:gd name="T34" fmla="*/ 5 w 39"/>
                  <a:gd name="T35" fmla="*/ 20 h 38"/>
                  <a:gd name="T36" fmla="*/ 1 w 39"/>
                  <a:gd name="T37" fmla="*/ 24 h 38"/>
                  <a:gd name="T38" fmla="*/ 5 w 39"/>
                  <a:gd name="T39" fmla="*/ 26 h 38"/>
                  <a:gd name="T40" fmla="*/ 4 w 39"/>
                  <a:gd name="T41" fmla="*/ 31 h 38"/>
                  <a:gd name="T42" fmla="*/ 10 w 39"/>
                  <a:gd name="T43" fmla="*/ 30 h 38"/>
                  <a:gd name="T44" fmla="*/ 10 w 39"/>
                  <a:gd name="T45" fmla="*/ 36 h 38"/>
                  <a:gd name="T46" fmla="*/ 14 w 39"/>
                  <a:gd name="T47" fmla="*/ 34 h 38"/>
                  <a:gd name="T48" fmla="*/ 17 w 39"/>
                  <a:gd name="T49" fmla="*/ 38 h 38"/>
                  <a:gd name="T50" fmla="*/ 21 w 39"/>
                  <a:gd name="T51" fmla="*/ 34 h 38"/>
                  <a:gd name="T52" fmla="*/ 25 w 39"/>
                  <a:gd name="T53" fmla="*/ 38 h 38"/>
                  <a:gd name="T54" fmla="*/ 27 w 39"/>
                  <a:gd name="T55" fmla="*/ 33 h 38"/>
                  <a:gd name="T56" fmla="*/ 31 w 39"/>
                  <a:gd name="T57" fmla="*/ 34 h 38"/>
                  <a:gd name="T58" fmla="*/ 31 w 39"/>
                  <a:gd name="T59" fmla="*/ 29 h 38"/>
                  <a:gd name="T60" fmla="*/ 36 w 39"/>
                  <a:gd name="T61" fmla="*/ 28 h 38"/>
                  <a:gd name="T62" fmla="*/ 35 w 39"/>
                  <a:gd name="T63" fmla="*/ 24 h 38"/>
                  <a:gd name="T64" fmla="*/ 39 w 39"/>
                  <a:gd name="T65" fmla="*/ 2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38">
                    <a:moveTo>
                      <a:pt x="39" y="22"/>
                    </a:moveTo>
                    <a:cubicBezTo>
                      <a:pt x="39" y="20"/>
                      <a:pt x="37" y="19"/>
                      <a:pt x="34" y="18"/>
                    </a:cubicBezTo>
                    <a:cubicBezTo>
                      <a:pt x="37" y="17"/>
                      <a:pt x="38" y="15"/>
                      <a:pt x="38" y="14"/>
                    </a:cubicBezTo>
                    <a:cubicBezTo>
                      <a:pt x="38" y="13"/>
                      <a:pt x="36" y="12"/>
                      <a:pt x="34" y="12"/>
                    </a:cubicBezTo>
                    <a:cubicBezTo>
                      <a:pt x="35" y="10"/>
                      <a:pt x="36" y="8"/>
                      <a:pt x="35" y="8"/>
                    </a:cubicBezTo>
                    <a:cubicBezTo>
                      <a:pt x="34" y="6"/>
                      <a:pt x="32" y="7"/>
                      <a:pt x="29" y="8"/>
                    </a:cubicBezTo>
                    <a:cubicBezTo>
                      <a:pt x="30" y="5"/>
                      <a:pt x="30" y="3"/>
                      <a:pt x="29" y="2"/>
                    </a:cubicBezTo>
                    <a:cubicBezTo>
                      <a:pt x="28" y="2"/>
                      <a:pt x="26" y="2"/>
                      <a:pt x="25" y="4"/>
                    </a:cubicBezTo>
                    <a:cubicBezTo>
                      <a:pt x="24" y="2"/>
                      <a:pt x="23" y="0"/>
                      <a:pt x="22" y="0"/>
                    </a:cubicBezTo>
                    <a:cubicBezTo>
                      <a:pt x="21" y="0"/>
                      <a:pt x="20" y="1"/>
                      <a:pt x="19" y="4"/>
                    </a:cubicBezTo>
                    <a:cubicBezTo>
                      <a:pt x="17" y="2"/>
                      <a:pt x="16" y="0"/>
                      <a:pt x="14" y="1"/>
                    </a:cubicBezTo>
                    <a:cubicBezTo>
                      <a:pt x="13" y="1"/>
                      <a:pt x="13" y="2"/>
                      <a:pt x="12" y="5"/>
                    </a:cubicBezTo>
                    <a:cubicBezTo>
                      <a:pt x="11" y="3"/>
                      <a:pt x="9" y="3"/>
                      <a:pt x="8" y="4"/>
                    </a:cubicBezTo>
                    <a:cubicBezTo>
                      <a:pt x="7" y="4"/>
                      <a:pt x="7" y="7"/>
                      <a:pt x="8" y="9"/>
                    </a:cubicBezTo>
                    <a:cubicBezTo>
                      <a:pt x="6" y="8"/>
                      <a:pt x="3" y="8"/>
                      <a:pt x="3" y="10"/>
                    </a:cubicBezTo>
                    <a:cubicBezTo>
                      <a:pt x="2" y="11"/>
                      <a:pt x="3" y="12"/>
                      <a:pt x="4" y="14"/>
                    </a:cubicBezTo>
                    <a:cubicBezTo>
                      <a:pt x="2" y="14"/>
                      <a:pt x="1" y="15"/>
                      <a:pt x="0" y="16"/>
                    </a:cubicBezTo>
                    <a:cubicBezTo>
                      <a:pt x="0" y="18"/>
                      <a:pt x="2" y="19"/>
                      <a:pt x="5" y="20"/>
                    </a:cubicBezTo>
                    <a:cubicBezTo>
                      <a:pt x="2" y="21"/>
                      <a:pt x="1" y="23"/>
                      <a:pt x="1" y="24"/>
                    </a:cubicBezTo>
                    <a:cubicBezTo>
                      <a:pt x="1" y="25"/>
                      <a:pt x="3" y="26"/>
                      <a:pt x="5" y="26"/>
                    </a:cubicBezTo>
                    <a:cubicBezTo>
                      <a:pt x="4" y="28"/>
                      <a:pt x="3" y="30"/>
                      <a:pt x="4" y="31"/>
                    </a:cubicBezTo>
                    <a:cubicBezTo>
                      <a:pt x="5" y="32"/>
                      <a:pt x="7" y="31"/>
                      <a:pt x="10" y="30"/>
                    </a:cubicBezTo>
                    <a:cubicBezTo>
                      <a:pt x="9" y="33"/>
                      <a:pt x="9" y="35"/>
                      <a:pt x="10" y="36"/>
                    </a:cubicBezTo>
                    <a:cubicBezTo>
                      <a:pt x="11" y="36"/>
                      <a:pt x="13" y="36"/>
                      <a:pt x="14" y="34"/>
                    </a:cubicBezTo>
                    <a:cubicBezTo>
                      <a:pt x="15" y="36"/>
                      <a:pt x="16" y="38"/>
                      <a:pt x="17" y="38"/>
                    </a:cubicBezTo>
                    <a:cubicBezTo>
                      <a:pt x="18" y="38"/>
                      <a:pt x="19" y="37"/>
                      <a:pt x="21" y="34"/>
                    </a:cubicBezTo>
                    <a:cubicBezTo>
                      <a:pt x="22" y="36"/>
                      <a:pt x="24" y="38"/>
                      <a:pt x="25" y="38"/>
                    </a:cubicBezTo>
                    <a:cubicBezTo>
                      <a:pt x="26" y="37"/>
                      <a:pt x="27" y="36"/>
                      <a:pt x="27" y="33"/>
                    </a:cubicBezTo>
                    <a:cubicBezTo>
                      <a:pt x="28" y="35"/>
                      <a:pt x="30" y="35"/>
                      <a:pt x="31" y="34"/>
                    </a:cubicBezTo>
                    <a:cubicBezTo>
                      <a:pt x="32" y="34"/>
                      <a:pt x="32" y="31"/>
                      <a:pt x="31" y="29"/>
                    </a:cubicBezTo>
                    <a:cubicBezTo>
                      <a:pt x="34" y="30"/>
                      <a:pt x="36" y="30"/>
                      <a:pt x="36" y="28"/>
                    </a:cubicBezTo>
                    <a:cubicBezTo>
                      <a:pt x="37" y="27"/>
                      <a:pt x="36" y="26"/>
                      <a:pt x="35" y="24"/>
                    </a:cubicBezTo>
                    <a:cubicBezTo>
                      <a:pt x="37" y="24"/>
                      <a:pt x="38" y="23"/>
                      <a:pt x="39" y="22"/>
                    </a:cubicBezTo>
                  </a:path>
                </a:pathLst>
              </a:custGeom>
              <a:solidFill>
                <a:srgbClr val="FFD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02" name="Freeform 87">
                <a:extLst>
                  <a:ext uri="{FF2B5EF4-FFF2-40B4-BE49-F238E27FC236}">
                    <a16:creationId xmlns:a16="http://schemas.microsoft.com/office/drawing/2014/main" id="{D726B283-5465-4290-BE45-2C0DB5645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115"/>
                <a:ext cx="136" cy="125"/>
              </a:xfrm>
              <a:custGeom>
                <a:avLst/>
                <a:gdLst>
                  <a:gd name="T0" fmla="*/ 43 w 59"/>
                  <a:gd name="T1" fmla="*/ 13 h 54"/>
                  <a:gd name="T2" fmla="*/ 0 w 59"/>
                  <a:gd name="T3" fmla="*/ 3 h 54"/>
                  <a:gd name="T4" fmla="*/ 21 w 59"/>
                  <a:gd name="T5" fmla="*/ 41 h 54"/>
                  <a:gd name="T6" fmla="*/ 55 w 59"/>
                  <a:gd name="T7" fmla="*/ 44 h 54"/>
                  <a:gd name="T8" fmla="*/ 43 w 59"/>
                  <a:gd name="T9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54">
                    <a:moveTo>
                      <a:pt x="43" y="13"/>
                    </a:moveTo>
                    <a:cubicBezTo>
                      <a:pt x="26" y="0"/>
                      <a:pt x="0" y="3"/>
                      <a:pt x="0" y="3"/>
                    </a:cubicBezTo>
                    <a:cubicBezTo>
                      <a:pt x="0" y="3"/>
                      <a:pt x="5" y="29"/>
                      <a:pt x="21" y="41"/>
                    </a:cubicBezTo>
                    <a:cubicBezTo>
                      <a:pt x="38" y="54"/>
                      <a:pt x="55" y="44"/>
                      <a:pt x="55" y="44"/>
                    </a:cubicBezTo>
                    <a:cubicBezTo>
                      <a:pt x="55" y="44"/>
                      <a:pt x="59" y="25"/>
                      <a:pt x="43" y="13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03" name="Freeform 88">
                <a:extLst>
                  <a:ext uri="{FF2B5EF4-FFF2-40B4-BE49-F238E27FC236}">
                    <a16:creationId xmlns:a16="http://schemas.microsoft.com/office/drawing/2014/main" id="{2A22FF00-B843-483E-9CE3-A8CDD22F4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2166"/>
                <a:ext cx="108" cy="88"/>
              </a:xfrm>
              <a:custGeom>
                <a:avLst/>
                <a:gdLst>
                  <a:gd name="T0" fmla="*/ 14 w 47"/>
                  <a:gd name="T1" fmla="*/ 7 h 38"/>
                  <a:gd name="T2" fmla="*/ 1 w 47"/>
                  <a:gd name="T3" fmla="*/ 29 h 38"/>
                  <a:gd name="T4" fmla="*/ 26 w 47"/>
                  <a:gd name="T5" fmla="*/ 31 h 38"/>
                  <a:gd name="T6" fmla="*/ 47 w 47"/>
                  <a:gd name="T7" fmla="*/ 5 h 38"/>
                  <a:gd name="T8" fmla="*/ 14 w 47"/>
                  <a:gd name="T9" fmla="*/ 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38">
                    <a:moveTo>
                      <a:pt x="14" y="7"/>
                    </a:moveTo>
                    <a:cubicBezTo>
                      <a:pt x="0" y="14"/>
                      <a:pt x="1" y="29"/>
                      <a:pt x="1" y="29"/>
                    </a:cubicBezTo>
                    <a:cubicBezTo>
                      <a:pt x="1" y="29"/>
                      <a:pt x="12" y="38"/>
                      <a:pt x="26" y="31"/>
                    </a:cubicBezTo>
                    <a:cubicBezTo>
                      <a:pt x="40" y="24"/>
                      <a:pt x="47" y="5"/>
                      <a:pt x="47" y="5"/>
                    </a:cubicBezTo>
                    <a:cubicBezTo>
                      <a:pt x="47" y="5"/>
                      <a:pt x="28" y="0"/>
                      <a:pt x="14" y="7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04" name="Rectangle 89">
                <a:extLst>
                  <a:ext uri="{FF2B5EF4-FFF2-40B4-BE49-F238E27FC236}">
                    <a16:creationId xmlns:a16="http://schemas.microsoft.com/office/drawing/2014/main" id="{A9008DD5-92BA-4F36-AB8C-EB8753755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6" y="2052"/>
                <a:ext cx="9" cy="381"/>
              </a:xfrm>
              <a:prstGeom prst="rect">
                <a:avLst/>
              </a:pr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05" name="Freeform 90">
                <a:extLst>
                  <a:ext uri="{FF2B5EF4-FFF2-40B4-BE49-F238E27FC236}">
                    <a16:creationId xmlns:a16="http://schemas.microsoft.com/office/drawing/2014/main" id="{9B5B219D-17AE-4B82-82C3-6A6FB0C21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829"/>
                <a:ext cx="65" cy="137"/>
              </a:xfrm>
              <a:custGeom>
                <a:avLst/>
                <a:gdLst>
                  <a:gd name="T0" fmla="*/ 25 w 28"/>
                  <a:gd name="T1" fmla="*/ 32 h 59"/>
                  <a:gd name="T2" fmla="*/ 8 w 28"/>
                  <a:gd name="T3" fmla="*/ 57 h 59"/>
                  <a:gd name="T4" fmla="*/ 3 w 28"/>
                  <a:gd name="T5" fmla="*/ 27 h 59"/>
                  <a:gd name="T6" fmla="*/ 20 w 28"/>
                  <a:gd name="T7" fmla="*/ 2 h 59"/>
                  <a:gd name="T8" fmla="*/ 25 w 28"/>
                  <a:gd name="T9" fmla="*/ 3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9">
                    <a:moveTo>
                      <a:pt x="25" y="32"/>
                    </a:moveTo>
                    <a:cubicBezTo>
                      <a:pt x="21" y="47"/>
                      <a:pt x="14" y="59"/>
                      <a:pt x="8" y="57"/>
                    </a:cubicBezTo>
                    <a:cubicBezTo>
                      <a:pt x="2" y="56"/>
                      <a:pt x="0" y="43"/>
                      <a:pt x="3" y="27"/>
                    </a:cubicBezTo>
                    <a:cubicBezTo>
                      <a:pt x="7" y="12"/>
                      <a:pt x="14" y="0"/>
                      <a:pt x="20" y="2"/>
                    </a:cubicBezTo>
                    <a:cubicBezTo>
                      <a:pt x="26" y="3"/>
                      <a:pt x="28" y="16"/>
                      <a:pt x="25" y="32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06" name="Freeform 91">
                <a:extLst>
                  <a:ext uri="{FF2B5EF4-FFF2-40B4-BE49-F238E27FC236}">
                    <a16:creationId xmlns:a16="http://schemas.microsoft.com/office/drawing/2014/main" id="{D0DCB3C9-3170-4139-88ED-607C154C1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959"/>
                <a:ext cx="64" cy="135"/>
              </a:xfrm>
              <a:custGeom>
                <a:avLst/>
                <a:gdLst>
                  <a:gd name="T0" fmla="*/ 25 w 28"/>
                  <a:gd name="T1" fmla="*/ 31 h 58"/>
                  <a:gd name="T2" fmla="*/ 8 w 28"/>
                  <a:gd name="T3" fmla="*/ 57 h 58"/>
                  <a:gd name="T4" fmla="*/ 3 w 28"/>
                  <a:gd name="T5" fmla="*/ 27 h 58"/>
                  <a:gd name="T6" fmla="*/ 20 w 28"/>
                  <a:gd name="T7" fmla="*/ 1 h 58"/>
                  <a:gd name="T8" fmla="*/ 25 w 28"/>
                  <a:gd name="T9" fmla="*/ 3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8">
                    <a:moveTo>
                      <a:pt x="25" y="31"/>
                    </a:moveTo>
                    <a:cubicBezTo>
                      <a:pt x="22" y="47"/>
                      <a:pt x="14" y="58"/>
                      <a:pt x="8" y="57"/>
                    </a:cubicBezTo>
                    <a:cubicBezTo>
                      <a:pt x="2" y="56"/>
                      <a:pt x="0" y="42"/>
                      <a:pt x="3" y="27"/>
                    </a:cubicBezTo>
                    <a:cubicBezTo>
                      <a:pt x="7" y="11"/>
                      <a:pt x="14" y="0"/>
                      <a:pt x="20" y="1"/>
                    </a:cubicBezTo>
                    <a:cubicBezTo>
                      <a:pt x="26" y="3"/>
                      <a:pt x="28" y="16"/>
                      <a:pt x="25" y="31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07" name="Freeform 92">
                <a:extLst>
                  <a:ext uri="{FF2B5EF4-FFF2-40B4-BE49-F238E27FC236}">
                    <a16:creationId xmlns:a16="http://schemas.microsoft.com/office/drawing/2014/main" id="{E7C92802-680D-4D66-8730-3D917ED9D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915"/>
                <a:ext cx="133" cy="65"/>
              </a:xfrm>
              <a:custGeom>
                <a:avLst/>
                <a:gdLst>
                  <a:gd name="T0" fmla="*/ 31 w 58"/>
                  <a:gd name="T1" fmla="*/ 4 h 28"/>
                  <a:gd name="T2" fmla="*/ 57 w 58"/>
                  <a:gd name="T3" fmla="*/ 20 h 28"/>
                  <a:gd name="T4" fmla="*/ 27 w 58"/>
                  <a:gd name="T5" fmla="*/ 25 h 28"/>
                  <a:gd name="T6" fmla="*/ 1 w 58"/>
                  <a:gd name="T7" fmla="*/ 8 h 28"/>
                  <a:gd name="T8" fmla="*/ 31 w 58"/>
                  <a:gd name="T9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28">
                    <a:moveTo>
                      <a:pt x="31" y="4"/>
                    </a:moveTo>
                    <a:cubicBezTo>
                      <a:pt x="47" y="7"/>
                      <a:pt x="58" y="14"/>
                      <a:pt x="57" y="20"/>
                    </a:cubicBezTo>
                    <a:cubicBezTo>
                      <a:pt x="56" y="26"/>
                      <a:pt x="42" y="28"/>
                      <a:pt x="27" y="25"/>
                    </a:cubicBezTo>
                    <a:cubicBezTo>
                      <a:pt x="12" y="22"/>
                      <a:pt x="0" y="14"/>
                      <a:pt x="1" y="8"/>
                    </a:cubicBezTo>
                    <a:cubicBezTo>
                      <a:pt x="3" y="3"/>
                      <a:pt x="16" y="0"/>
                      <a:pt x="31" y="4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08" name="Freeform 93">
                <a:extLst>
                  <a:ext uri="{FF2B5EF4-FFF2-40B4-BE49-F238E27FC236}">
                    <a16:creationId xmlns:a16="http://schemas.microsoft.com/office/drawing/2014/main" id="{A1651E47-DF5B-4A90-99AF-48D8EDFDE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943"/>
                <a:ext cx="133" cy="65"/>
              </a:xfrm>
              <a:custGeom>
                <a:avLst/>
                <a:gdLst>
                  <a:gd name="T0" fmla="*/ 31 w 58"/>
                  <a:gd name="T1" fmla="*/ 3 h 28"/>
                  <a:gd name="T2" fmla="*/ 57 w 58"/>
                  <a:gd name="T3" fmla="*/ 20 h 28"/>
                  <a:gd name="T4" fmla="*/ 27 w 58"/>
                  <a:gd name="T5" fmla="*/ 25 h 28"/>
                  <a:gd name="T6" fmla="*/ 1 w 58"/>
                  <a:gd name="T7" fmla="*/ 8 h 28"/>
                  <a:gd name="T8" fmla="*/ 31 w 58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28">
                    <a:moveTo>
                      <a:pt x="31" y="3"/>
                    </a:moveTo>
                    <a:cubicBezTo>
                      <a:pt x="46" y="7"/>
                      <a:pt x="58" y="14"/>
                      <a:pt x="57" y="20"/>
                    </a:cubicBezTo>
                    <a:cubicBezTo>
                      <a:pt x="55" y="26"/>
                      <a:pt x="42" y="28"/>
                      <a:pt x="27" y="25"/>
                    </a:cubicBezTo>
                    <a:cubicBezTo>
                      <a:pt x="11" y="22"/>
                      <a:pt x="0" y="14"/>
                      <a:pt x="1" y="8"/>
                    </a:cubicBezTo>
                    <a:cubicBezTo>
                      <a:pt x="2" y="2"/>
                      <a:pt x="16" y="0"/>
                      <a:pt x="31" y="3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09" name="Freeform 94">
                <a:extLst>
                  <a:ext uri="{FF2B5EF4-FFF2-40B4-BE49-F238E27FC236}">
                    <a16:creationId xmlns:a16="http://schemas.microsoft.com/office/drawing/2014/main" id="{B7A1F926-FB3D-4CC8-9AA9-DD042B989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843"/>
                <a:ext cx="94" cy="128"/>
              </a:xfrm>
              <a:custGeom>
                <a:avLst/>
                <a:gdLst>
                  <a:gd name="T0" fmla="*/ 30 w 41"/>
                  <a:gd name="T1" fmla="*/ 21 h 55"/>
                  <a:gd name="T2" fmla="*/ 36 w 41"/>
                  <a:gd name="T3" fmla="*/ 51 h 55"/>
                  <a:gd name="T4" fmla="*/ 11 w 41"/>
                  <a:gd name="T5" fmla="*/ 33 h 55"/>
                  <a:gd name="T6" fmla="*/ 5 w 41"/>
                  <a:gd name="T7" fmla="*/ 4 h 55"/>
                  <a:gd name="T8" fmla="*/ 30 w 41"/>
                  <a:gd name="T9" fmla="*/ 2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5">
                    <a:moveTo>
                      <a:pt x="30" y="21"/>
                    </a:moveTo>
                    <a:cubicBezTo>
                      <a:pt x="38" y="35"/>
                      <a:pt x="41" y="48"/>
                      <a:pt x="36" y="51"/>
                    </a:cubicBezTo>
                    <a:cubicBezTo>
                      <a:pt x="31" y="55"/>
                      <a:pt x="20" y="47"/>
                      <a:pt x="11" y="33"/>
                    </a:cubicBezTo>
                    <a:cubicBezTo>
                      <a:pt x="3" y="20"/>
                      <a:pt x="0" y="7"/>
                      <a:pt x="5" y="4"/>
                    </a:cubicBezTo>
                    <a:cubicBezTo>
                      <a:pt x="10" y="0"/>
                      <a:pt x="21" y="8"/>
                      <a:pt x="30" y="21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10" name="Freeform 95">
                <a:extLst>
                  <a:ext uri="{FF2B5EF4-FFF2-40B4-BE49-F238E27FC236}">
                    <a16:creationId xmlns:a16="http://schemas.microsoft.com/office/drawing/2014/main" id="{7C2F043A-E8BA-4BF2-A474-953F731F8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954"/>
                <a:ext cx="95" cy="126"/>
              </a:xfrm>
              <a:custGeom>
                <a:avLst/>
                <a:gdLst>
                  <a:gd name="T0" fmla="*/ 30 w 41"/>
                  <a:gd name="T1" fmla="*/ 21 h 54"/>
                  <a:gd name="T2" fmla="*/ 36 w 41"/>
                  <a:gd name="T3" fmla="*/ 51 h 54"/>
                  <a:gd name="T4" fmla="*/ 11 w 41"/>
                  <a:gd name="T5" fmla="*/ 33 h 54"/>
                  <a:gd name="T6" fmla="*/ 5 w 41"/>
                  <a:gd name="T7" fmla="*/ 3 h 54"/>
                  <a:gd name="T8" fmla="*/ 30 w 41"/>
                  <a:gd name="T9" fmla="*/ 2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30" y="21"/>
                    </a:moveTo>
                    <a:cubicBezTo>
                      <a:pt x="38" y="34"/>
                      <a:pt x="41" y="48"/>
                      <a:pt x="36" y="51"/>
                    </a:cubicBezTo>
                    <a:cubicBezTo>
                      <a:pt x="31" y="54"/>
                      <a:pt x="20" y="46"/>
                      <a:pt x="11" y="33"/>
                    </a:cubicBezTo>
                    <a:cubicBezTo>
                      <a:pt x="3" y="20"/>
                      <a:pt x="0" y="7"/>
                      <a:pt x="5" y="3"/>
                    </a:cubicBezTo>
                    <a:cubicBezTo>
                      <a:pt x="10" y="0"/>
                      <a:pt x="21" y="8"/>
                      <a:pt x="30" y="21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11" name="Freeform 96">
                <a:extLst>
                  <a:ext uri="{FF2B5EF4-FFF2-40B4-BE49-F238E27FC236}">
                    <a16:creationId xmlns:a16="http://schemas.microsoft.com/office/drawing/2014/main" id="{63F86DB5-3E72-4214-8E99-76A9B657B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950"/>
                <a:ext cx="125" cy="95"/>
              </a:xfrm>
              <a:custGeom>
                <a:avLst/>
                <a:gdLst>
                  <a:gd name="T0" fmla="*/ 21 w 54"/>
                  <a:gd name="T1" fmla="*/ 12 h 41"/>
                  <a:gd name="T2" fmla="*/ 51 w 54"/>
                  <a:gd name="T3" fmla="*/ 5 h 41"/>
                  <a:gd name="T4" fmla="*/ 33 w 54"/>
                  <a:gd name="T5" fmla="*/ 30 h 41"/>
                  <a:gd name="T6" fmla="*/ 3 w 54"/>
                  <a:gd name="T7" fmla="*/ 36 h 41"/>
                  <a:gd name="T8" fmla="*/ 21 w 54"/>
                  <a:gd name="T9" fmla="*/ 1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41">
                    <a:moveTo>
                      <a:pt x="21" y="12"/>
                    </a:moveTo>
                    <a:cubicBezTo>
                      <a:pt x="34" y="3"/>
                      <a:pt x="48" y="0"/>
                      <a:pt x="51" y="5"/>
                    </a:cubicBezTo>
                    <a:cubicBezTo>
                      <a:pt x="54" y="10"/>
                      <a:pt x="46" y="21"/>
                      <a:pt x="33" y="30"/>
                    </a:cubicBezTo>
                    <a:cubicBezTo>
                      <a:pt x="20" y="38"/>
                      <a:pt x="7" y="41"/>
                      <a:pt x="3" y="36"/>
                    </a:cubicBezTo>
                    <a:cubicBezTo>
                      <a:pt x="0" y="31"/>
                      <a:pt x="8" y="20"/>
                      <a:pt x="21" y="12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12" name="Freeform 97">
                <a:extLst>
                  <a:ext uri="{FF2B5EF4-FFF2-40B4-BE49-F238E27FC236}">
                    <a16:creationId xmlns:a16="http://schemas.microsoft.com/office/drawing/2014/main" id="{C0986A04-0094-4E7E-966D-A1480CF82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1878"/>
                <a:ext cx="124" cy="95"/>
              </a:xfrm>
              <a:custGeom>
                <a:avLst/>
                <a:gdLst>
                  <a:gd name="T0" fmla="*/ 21 w 54"/>
                  <a:gd name="T1" fmla="*/ 12 h 41"/>
                  <a:gd name="T2" fmla="*/ 51 w 54"/>
                  <a:gd name="T3" fmla="*/ 5 h 41"/>
                  <a:gd name="T4" fmla="*/ 33 w 54"/>
                  <a:gd name="T5" fmla="*/ 30 h 41"/>
                  <a:gd name="T6" fmla="*/ 3 w 54"/>
                  <a:gd name="T7" fmla="*/ 36 h 41"/>
                  <a:gd name="T8" fmla="*/ 21 w 54"/>
                  <a:gd name="T9" fmla="*/ 1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41">
                    <a:moveTo>
                      <a:pt x="21" y="12"/>
                    </a:moveTo>
                    <a:cubicBezTo>
                      <a:pt x="34" y="3"/>
                      <a:pt x="47" y="0"/>
                      <a:pt x="51" y="5"/>
                    </a:cubicBezTo>
                    <a:cubicBezTo>
                      <a:pt x="54" y="10"/>
                      <a:pt x="46" y="21"/>
                      <a:pt x="33" y="30"/>
                    </a:cubicBezTo>
                    <a:cubicBezTo>
                      <a:pt x="20" y="39"/>
                      <a:pt x="6" y="41"/>
                      <a:pt x="3" y="36"/>
                    </a:cubicBezTo>
                    <a:cubicBezTo>
                      <a:pt x="0" y="31"/>
                      <a:pt x="8" y="20"/>
                      <a:pt x="21" y="12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13" name="Freeform 98">
                <a:extLst>
                  <a:ext uri="{FF2B5EF4-FFF2-40B4-BE49-F238E27FC236}">
                    <a16:creationId xmlns:a16="http://schemas.microsoft.com/office/drawing/2014/main" id="{13C08577-A1DE-4655-8F50-19BE372C9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1829"/>
                <a:ext cx="64" cy="137"/>
              </a:xfrm>
              <a:custGeom>
                <a:avLst/>
                <a:gdLst>
                  <a:gd name="T0" fmla="*/ 25 w 28"/>
                  <a:gd name="T1" fmla="*/ 27 h 59"/>
                  <a:gd name="T2" fmla="*/ 20 w 28"/>
                  <a:gd name="T3" fmla="*/ 57 h 59"/>
                  <a:gd name="T4" fmla="*/ 3 w 28"/>
                  <a:gd name="T5" fmla="*/ 32 h 59"/>
                  <a:gd name="T6" fmla="*/ 8 w 28"/>
                  <a:gd name="T7" fmla="*/ 2 h 59"/>
                  <a:gd name="T8" fmla="*/ 25 w 28"/>
                  <a:gd name="T9" fmla="*/ 2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9">
                    <a:moveTo>
                      <a:pt x="25" y="27"/>
                    </a:moveTo>
                    <a:cubicBezTo>
                      <a:pt x="28" y="43"/>
                      <a:pt x="26" y="56"/>
                      <a:pt x="20" y="57"/>
                    </a:cubicBezTo>
                    <a:cubicBezTo>
                      <a:pt x="14" y="59"/>
                      <a:pt x="7" y="47"/>
                      <a:pt x="3" y="32"/>
                    </a:cubicBezTo>
                    <a:cubicBezTo>
                      <a:pt x="0" y="16"/>
                      <a:pt x="2" y="3"/>
                      <a:pt x="8" y="2"/>
                    </a:cubicBezTo>
                    <a:cubicBezTo>
                      <a:pt x="14" y="0"/>
                      <a:pt x="21" y="12"/>
                      <a:pt x="25" y="27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14" name="Freeform 99">
                <a:extLst>
                  <a:ext uri="{FF2B5EF4-FFF2-40B4-BE49-F238E27FC236}">
                    <a16:creationId xmlns:a16="http://schemas.microsoft.com/office/drawing/2014/main" id="{9BBD72A1-51E0-4123-9372-85AEF838B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959"/>
                <a:ext cx="65" cy="135"/>
              </a:xfrm>
              <a:custGeom>
                <a:avLst/>
                <a:gdLst>
                  <a:gd name="T0" fmla="*/ 25 w 28"/>
                  <a:gd name="T1" fmla="*/ 27 h 58"/>
                  <a:gd name="T2" fmla="*/ 20 w 28"/>
                  <a:gd name="T3" fmla="*/ 57 h 58"/>
                  <a:gd name="T4" fmla="*/ 3 w 28"/>
                  <a:gd name="T5" fmla="*/ 31 h 58"/>
                  <a:gd name="T6" fmla="*/ 8 w 28"/>
                  <a:gd name="T7" fmla="*/ 1 h 58"/>
                  <a:gd name="T8" fmla="*/ 25 w 28"/>
                  <a:gd name="T9" fmla="*/ 2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8">
                    <a:moveTo>
                      <a:pt x="25" y="27"/>
                    </a:moveTo>
                    <a:cubicBezTo>
                      <a:pt x="28" y="42"/>
                      <a:pt x="26" y="56"/>
                      <a:pt x="20" y="57"/>
                    </a:cubicBezTo>
                    <a:cubicBezTo>
                      <a:pt x="14" y="58"/>
                      <a:pt x="7" y="47"/>
                      <a:pt x="3" y="31"/>
                    </a:cubicBezTo>
                    <a:cubicBezTo>
                      <a:pt x="0" y="16"/>
                      <a:pt x="2" y="3"/>
                      <a:pt x="8" y="1"/>
                    </a:cubicBezTo>
                    <a:cubicBezTo>
                      <a:pt x="14" y="0"/>
                      <a:pt x="21" y="11"/>
                      <a:pt x="25" y="27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15" name="Freeform 100">
                <a:extLst>
                  <a:ext uri="{FF2B5EF4-FFF2-40B4-BE49-F238E27FC236}">
                    <a16:creationId xmlns:a16="http://schemas.microsoft.com/office/drawing/2014/main" id="{89819C5F-EEC0-47F7-9DB0-1371F875C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943"/>
                <a:ext cx="133" cy="65"/>
              </a:xfrm>
              <a:custGeom>
                <a:avLst/>
                <a:gdLst>
                  <a:gd name="T0" fmla="*/ 27 w 58"/>
                  <a:gd name="T1" fmla="*/ 4 h 28"/>
                  <a:gd name="T2" fmla="*/ 57 w 58"/>
                  <a:gd name="T3" fmla="*/ 8 h 28"/>
                  <a:gd name="T4" fmla="*/ 32 w 58"/>
                  <a:gd name="T5" fmla="*/ 25 h 28"/>
                  <a:gd name="T6" fmla="*/ 1 w 58"/>
                  <a:gd name="T7" fmla="*/ 20 h 28"/>
                  <a:gd name="T8" fmla="*/ 27 w 58"/>
                  <a:gd name="T9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28">
                    <a:moveTo>
                      <a:pt x="27" y="4"/>
                    </a:moveTo>
                    <a:cubicBezTo>
                      <a:pt x="42" y="0"/>
                      <a:pt x="56" y="2"/>
                      <a:pt x="57" y="8"/>
                    </a:cubicBezTo>
                    <a:cubicBezTo>
                      <a:pt x="58" y="14"/>
                      <a:pt x="47" y="22"/>
                      <a:pt x="32" y="25"/>
                    </a:cubicBezTo>
                    <a:cubicBezTo>
                      <a:pt x="16" y="28"/>
                      <a:pt x="3" y="26"/>
                      <a:pt x="1" y="20"/>
                    </a:cubicBezTo>
                    <a:cubicBezTo>
                      <a:pt x="0" y="14"/>
                      <a:pt x="12" y="7"/>
                      <a:pt x="27" y="4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16" name="Freeform 101">
                <a:extLst>
                  <a:ext uri="{FF2B5EF4-FFF2-40B4-BE49-F238E27FC236}">
                    <a16:creationId xmlns:a16="http://schemas.microsoft.com/office/drawing/2014/main" id="{B7445721-8888-476C-96A9-B7F11A004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915"/>
                <a:ext cx="133" cy="65"/>
              </a:xfrm>
              <a:custGeom>
                <a:avLst/>
                <a:gdLst>
                  <a:gd name="T0" fmla="*/ 27 w 58"/>
                  <a:gd name="T1" fmla="*/ 4 h 28"/>
                  <a:gd name="T2" fmla="*/ 57 w 58"/>
                  <a:gd name="T3" fmla="*/ 8 h 28"/>
                  <a:gd name="T4" fmla="*/ 31 w 58"/>
                  <a:gd name="T5" fmla="*/ 25 h 28"/>
                  <a:gd name="T6" fmla="*/ 1 w 58"/>
                  <a:gd name="T7" fmla="*/ 20 h 28"/>
                  <a:gd name="T8" fmla="*/ 27 w 58"/>
                  <a:gd name="T9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28">
                    <a:moveTo>
                      <a:pt x="27" y="4"/>
                    </a:moveTo>
                    <a:cubicBezTo>
                      <a:pt x="42" y="0"/>
                      <a:pt x="55" y="2"/>
                      <a:pt x="57" y="8"/>
                    </a:cubicBezTo>
                    <a:cubicBezTo>
                      <a:pt x="58" y="14"/>
                      <a:pt x="46" y="22"/>
                      <a:pt x="31" y="25"/>
                    </a:cubicBezTo>
                    <a:cubicBezTo>
                      <a:pt x="16" y="28"/>
                      <a:pt x="2" y="26"/>
                      <a:pt x="1" y="20"/>
                    </a:cubicBezTo>
                    <a:cubicBezTo>
                      <a:pt x="0" y="14"/>
                      <a:pt x="11" y="7"/>
                      <a:pt x="27" y="4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17" name="Freeform 102">
                <a:extLst>
                  <a:ext uri="{FF2B5EF4-FFF2-40B4-BE49-F238E27FC236}">
                    <a16:creationId xmlns:a16="http://schemas.microsoft.com/office/drawing/2014/main" id="{F520EB80-E939-41BD-8AD0-032B7FE81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878"/>
                <a:ext cx="125" cy="95"/>
              </a:xfrm>
              <a:custGeom>
                <a:avLst/>
                <a:gdLst>
                  <a:gd name="T0" fmla="*/ 33 w 54"/>
                  <a:gd name="T1" fmla="*/ 12 h 41"/>
                  <a:gd name="T2" fmla="*/ 51 w 54"/>
                  <a:gd name="T3" fmla="*/ 36 h 41"/>
                  <a:gd name="T4" fmla="*/ 21 w 54"/>
                  <a:gd name="T5" fmla="*/ 30 h 41"/>
                  <a:gd name="T6" fmla="*/ 3 w 54"/>
                  <a:gd name="T7" fmla="*/ 5 h 41"/>
                  <a:gd name="T8" fmla="*/ 33 w 54"/>
                  <a:gd name="T9" fmla="*/ 1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41">
                    <a:moveTo>
                      <a:pt x="33" y="12"/>
                    </a:moveTo>
                    <a:cubicBezTo>
                      <a:pt x="46" y="20"/>
                      <a:pt x="54" y="31"/>
                      <a:pt x="51" y="36"/>
                    </a:cubicBezTo>
                    <a:cubicBezTo>
                      <a:pt x="48" y="41"/>
                      <a:pt x="34" y="39"/>
                      <a:pt x="21" y="30"/>
                    </a:cubicBezTo>
                    <a:cubicBezTo>
                      <a:pt x="8" y="22"/>
                      <a:pt x="0" y="11"/>
                      <a:pt x="3" y="5"/>
                    </a:cubicBezTo>
                    <a:cubicBezTo>
                      <a:pt x="6" y="0"/>
                      <a:pt x="20" y="3"/>
                      <a:pt x="33" y="12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18" name="Freeform 103">
                <a:extLst>
                  <a:ext uri="{FF2B5EF4-FFF2-40B4-BE49-F238E27FC236}">
                    <a16:creationId xmlns:a16="http://schemas.microsoft.com/office/drawing/2014/main" id="{C61DFD00-B1E9-48DD-9737-3C9EA4A7A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1950"/>
                <a:ext cx="124" cy="95"/>
              </a:xfrm>
              <a:custGeom>
                <a:avLst/>
                <a:gdLst>
                  <a:gd name="T0" fmla="*/ 33 w 54"/>
                  <a:gd name="T1" fmla="*/ 11 h 41"/>
                  <a:gd name="T2" fmla="*/ 51 w 54"/>
                  <a:gd name="T3" fmla="*/ 36 h 41"/>
                  <a:gd name="T4" fmla="*/ 21 w 54"/>
                  <a:gd name="T5" fmla="*/ 30 h 41"/>
                  <a:gd name="T6" fmla="*/ 3 w 54"/>
                  <a:gd name="T7" fmla="*/ 5 h 41"/>
                  <a:gd name="T8" fmla="*/ 33 w 54"/>
                  <a:gd name="T9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41">
                    <a:moveTo>
                      <a:pt x="33" y="11"/>
                    </a:moveTo>
                    <a:cubicBezTo>
                      <a:pt x="46" y="20"/>
                      <a:pt x="54" y="31"/>
                      <a:pt x="51" y="36"/>
                    </a:cubicBezTo>
                    <a:cubicBezTo>
                      <a:pt x="48" y="41"/>
                      <a:pt x="34" y="38"/>
                      <a:pt x="21" y="30"/>
                    </a:cubicBezTo>
                    <a:cubicBezTo>
                      <a:pt x="8" y="21"/>
                      <a:pt x="0" y="10"/>
                      <a:pt x="3" y="5"/>
                    </a:cubicBezTo>
                    <a:cubicBezTo>
                      <a:pt x="6" y="0"/>
                      <a:pt x="20" y="3"/>
                      <a:pt x="33" y="11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19" name="Freeform 104">
                <a:extLst>
                  <a:ext uri="{FF2B5EF4-FFF2-40B4-BE49-F238E27FC236}">
                    <a16:creationId xmlns:a16="http://schemas.microsoft.com/office/drawing/2014/main" id="{B4CEFF44-D42C-47FA-A6B1-65181F6FF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1954"/>
                <a:ext cx="94" cy="126"/>
              </a:xfrm>
              <a:custGeom>
                <a:avLst/>
                <a:gdLst>
                  <a:gd name="T0" fmla="*/ 11 w 41"/>
                  <a:gd name="T1" fmla="*/ 21 h 54"/>
                  <a:gd name="T2" fmla="*/ 36 w 41"/>
                  <a:gd name="T3" fmla="*/ 3 h 54"/>
                  <a:gd name="T4" fmla="*/ 30 w 41"/>
                  <a:gd name="T5" fmla="*/ 33 h 54"/>
                  <a:gd name="T6" fmla="*/ 5 w 41"/>
                  <a:gd name="T7" fmla="*/ 51 h 54"/>
                  <a:gd name="T8" fmla="*/ 11 w 41"/>
                  <a:gd name="T9" fmla="*/ 2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11" y="21"/>
                    </a:moveTo>
                    <a:cubicBezTo>
                      <a:pt x="20" y="8"/>
                      <a:pt x="31" y="0"/>
                      <a:pt x="36" y="3"/>
                    </a:cubicBezTo>
                    <a:cubicBezTo>
                      <a:pt x="41" y="7"/>
                      <a:pt x="38" y="20"/>
                      <a:pt x="30" y="33"/>
                    </a:cubicBezTo>
                    <a:cubicBezTo>
                      <a:pt x="21" y="46"/>
                      <a:pt x="10" y="54"/>
                      <a:pt x="5" y="51"/>
                    </a:cubicBezTo>
                    <a:cubicBezTo>
                      <a:pt x="0" y="48"/>
                      <a:pt x="3" y="34"/>
                      <a:pt x="11" y="21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20" name="Freeform 105">
                <a:extLst>
                  <a:ext uri="{FF2B5EF4-FFF2-40B4-BE49-F238E27FC236}">
                    <a16:creationId xmlns:a16="http://schemas.microsoft.com/office/drawing/2014/main" id="{5F407F26-E4E4-4F3A-9CFE-2487EA5B8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843"/>
                <a:ext cx="95" cy="128"/>
              </a:xfrm>
              <a:custGeom>
                <a:avLst/>
                <a:gdLst>
                  <a:gd name="T0" fmla="*/ 11 w 41"/>
                  <a:gd name="T1" fmla="*/ 21 h 55"/>
                  <a:gd name="T2" fmla="*/ 36 w 41"/>
                  <a:gd name="T3" fmla="*/ 3 h 55"/>
                  <a:gd name="T4" fmla="*/ 30 w 41"/>
                  <a:gd name="T5" fmla="*/ 33 h 55"/>
                  <a:gd name="T6" fmla="*/ 5 w 41"/>
                  <a:gd name="T7" fmla="*/ 51 h 55"/>
                  <a:gd name="T8" fmla="*/ 11 w 41"/>
                  <a:gd name="T9" fmla="*/ 2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5">
                    <a:moveTo>
                      <a:pt x="11" y="21"/>
                    </a:moveTo>
                    <a:cubicBezTo>
                      <a:pt x="20" y="8"/>
                      <a:pt x="31" y="0"/>
                      <a:pt x="36" y="3"/>
                    </a:cubicBezTo>
                    <a:cubicBezTo>
                      <a:pt x="41" y="7"/>
                      <a:pt x="38" y="20"/>
                      <a:pt x="30" y="33"/>
                    </a:cubicBezTo>
                    <a:cubicBezTo>
                      <a:pt x="21" y="46"/>
                      <a:pt x="10" y="55"/>
                      <a:pt x="5" y="51"/>
                    </a:cubicBezTo>
                    <a:cubicBezTo>
                      <a:pt x="0" y="48"/>
                      <a:pt x="3" y="35"/>
                      <a:pt x="11" y="21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21" name="Freeform 106">
                <a:extLst>
                  <a:ext uri="{FF2B5EF4-FFF2-40B4-BE49-F238E27FC236}">
                    <a16:creationId xmlns:a16="http://schemas.microsoft.com/office/drawing/2014/main" id="{37EC5FCB-DC9F-4009-A531-D0D7F6591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917"/>
                <a:ext cx="88" cy="91"/>
              </a:xfrm>
              <a:custGeom>
                <a:avLst/>
                <a:gdLst>
                  <a:gd name="T0" fmla="*/ 38 w 38"/>
                  <a:gd name="T1" fmla="*/ 22 h 39"/>
                  <a:gd name="T2" fmla="*/ 34 w 38"/>
                  <a:gd name="T3" fmla="*/ 18 h 39"/>
                  <a:gd name="T4" fmla="*/ 38 w 38"/>
                  <a:gd name="T5" fmla="*/ 14 h 39"/>
                  <a:gd name="T6" fmla="*/ 33 w 38"/>
                  <a:gd name="T7" fmla="*/ 12 h 39"/>
                  <a:gd name="T8" fmla="*/ 34 w 38"/>
                  <a:gd name="T9" fmla="*/ 8 h 39"/>
                  <a:gd name="T10" fmla="*/ 29 w 38"/>
                  <a:gd name="T11" fmla="*/ 8 h 39"/>
                  <a:gd name="T12" fmla="*/ 28 w 38"/>
                  <a:gd name="T13" fmla="*/ 2 h 39"/>
                  <a:gd name="T14" fmla="*/ 24 w 38"/>
                  <a:gd name="T15" fmla="*/ 4 h 39"/>
                  <a:gd name="T16" fmla="*/ 22 w 38"/>
                  <a:gd name="T17" fmla="*/ 0 h 39"/>
                  <a:gd name="T18" fmla="*/ 18 w 38"/>
                  <a:gd name="T19" fmla="*/ 4 h 39"/>
                  <a:gd name="T20" fmla="*/ 14 w 38"/>
                  <a:gd name="T21" fmla="*/ 1 h 39"/>
                  <a:gd name="T22" fmla="*/ 12 w 38"/>
                  <a:gd name="T23" fmla="*/ 5 h 39"/>
                  <a:gd name="T24" fmla="*/ 8 w 38"/>
                  <a:gd name="T25" fmla="*/ 4 h 39"/>
                  <a:gd name="T26" fmla="*/ 8 w 38"/>
                  <a:gd name="T27" fmla="*/ 9 h 39"/>
                  <a:gd name="T28" fmla="*/ 2 w 38"/>
                  <a:gd name="T29" fmla="*/ 10 h 39"/>
                  <a:gd name="T30" fmla="*/ 4 w 38"/>
                  <a:gd name="T31" fmla="*/ 14 h 39"/>
                  <a:gd name="T32" fmla="*/ 0 w 38"/>
                  <a:gd name="T33" fmla="*/ 16 h 39"/>
                  <a:gd name="T34" fmla="*/ 4 w 38"/>
                  <a:gd name="T35" fmla="*/ 20 h 39"/>
                  <a:gd name="T36" fmla="*/ 1 w 38"/>
                  <a:gd name="T37" fmla="*/ 25 h 39"/>
                  <a:gd name="T38" fmla="*/ 5 w 38"/>
                  <a:gd name="T39" fmla="*/ 26 h 39"/>
                  <a:gd name="T40" fmla="*/ 4 w 38"/>
                  <a:gd name="T41" fmla="*/ 31 h 39"/>
                  <a:gd name="T42" fmla="*/ 9 w 38"/>
                  <a:gd name="T43" fmla="*/ 31 h 39"/>
                  <a:gd name="T44" fmla="*/ 10 w 38"/>
                  <a:gd name="T45" fmla="*/ 36 h 39"/>
                  <a:gd name="T46" fmla="*/ 14 w 38"/>
                  <a:gd name="T47" fmla="*/ 34 h 39"/>
                  <a:gd name="T48" fmla="*/ 16 w 38"/>
                  <a:gd name="T49" fmla="*/ 38 h 39"/>
                  <a:gd name="T50" fmla="*/ 20 w 38"/>
                  <a:gd name="T51" fmla="*/ 34 h 39"/>
                  <a:gd name="T52" fmla="*/ 24 w 38"/>
                  <a:gd name="T53" fmla="*/ 38 h 39"/>
                  <a:gd name="T54" fmla="*/ 26 w 38"/>
                  <a:gd name="T55" fmla="*/ 34 h 39"/>
                  <a:gd name="T56" fmla="*/ 31 w 38"/>
                  <a:gd name="T57" fmla="*/ 35 h 39"/>
                  <a:gd name="T58" fmla="*/ 30 w 38"/>
                  <a:gd name="T59" fmla="*/ 29 h 39"/>
                  <a:gd name="T60" fmla="*/ 36 w 38"/>
                  <a:gd name="T61" fmla="*/ 29 h 39"/>
                  <a:gd name="T62" fmla="*/ 34 w 38"/>
                  <a:gd name="T63" fmla="*/ 24 h 39"/>
                  <a:gd name="T64" fmla="*/ 38 w 38"/>
                  <a:gd name="T65" fmla="*/ 2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" h="39">
                    <a:moveTo>
                      <a:pt x="38" y="22"/>
                    </a:moveTo>
                    <a:cubicBezTo>
                      <a:pt x="38" y="21"/>
                      <a:pt x="37" y="19"/>
                      <a:pt x="34" y="18"/>
                    </a:cubicBezTo>
                    <a:cubicBezTo>
                      <a:pt x="36" y="17"/>
                      <a:pt x="38" y="15"/>
                      <a:pt x="38" y="14"/>
                    </a:cubicBezTo>
                    <a:cubicBezTo>
                      <a:pt x="37" y="13"/>
                      <a:pt x="36" y="12"/>
                      <a:pt x="33" y="12"/>
                    </a:cubicBezTo>
                    <a:cubicBezTo>
                      <a:pt x="35" y="10"/>
                      <a:pt x="35" y="9"/>
                      <a:pt x="34" y="8"/>
                    </a:cubicBezTo>
                    <a:cubicBezTo>
                      <a:pt x="34" y="7"/>
                      <a:pt x="31" y="7"/>
                      <a:pt x="29" y="8"/>
                    </a:cubicBezTo>
                    <a:cubicBezTo>
                      <a:pt x="30" y="5"/>
                      <a:pt x="30" y="3"/>
                      <a:pt x="28" y="2"/>
                    </a:cubicBezTo>
                    <a:cubicBezTo>
                      <a:pt x="27" y="2"/>
                      <a:pt x="26" y="3"/>
                      <a:pt x="24" y="4"/>
                    </a:cubicBezTo>
                    <a:cubicBezTo>
                      <a:pt x="24" y="2"/>
                      <a:pt x="23" y="0"/>
                      <a:pt x="22" y="0"/>
                    </a:cubicBezTo>
                    <a:cubicBezTo>
                      <a:pt x="20" y="0"/>
                      <a:pt x="19" y="2"/>
                      <a:pt x="18" y="4"/>
                    </a:cubicBezTo>
                    <a:cubicBezTo>
                      <a:pt x="17" y="2"/>
                      <a:pt x="15" y="0"/>
                      <a:pt x="14" y="1"/>
                    </a:cubicBezTo>
                    <a:cubicBezTo>
                      <a:pt x="13" y="1"/>
                      <a:pt x="12" y="3"/>
                      <a:pt x="12" y="5"/>
                    </a:cubicBezTo>
                    <a:cubicBezTo>
                      <a:pt x="10" y="4"/>
                      <a:pt x="8" y="3"/>
                      <a:pt x="8" y="4"/>
                    </a:cubicBezTo>
                    <a:cubicBezTo>
                      <a:pt x="6" y="5"/>
                      <a:pt x="7" y="7"/>
                      <a:pt x="8" y="9"/>
                    </a:cubicBezTo>
                    <a:cubicBezTo>
                      <a:pt x="5" y="9"/>
                      <a:pt x="3" y="9"/>
                      <a:pt x="2" y="10"/>
                    </a:cubicBezTo>
                    <a:cubicBezTo>
                      <a:pt x="2" y="11"/>
                      <a:pt x="2" y="13"/>
                      <a:pt x="4" y="14"/>
                    </a:cubicBezTo>
                    <a:cubicBezTo>
                      <a:pt x="2" y="15"/>
                      <a:pt x="0" y="15"/>
                      <a:pt x="0" y="16"/>
                    </a:cubicBezTo>
                    <a:cubicBezTo>
                      <a:pt x="0" y="18"/>
                      <a:pt x="1" y="19"/>
                      <a:pt x="4" y="20"/>
                    </a:cubicBezTo>
                    <a:cubicBezTo>
                      <a:pt x="2" y="22"/>
                      <a:pt x="0" y="23"/>
                      <a:pt x="1" y="25"/>
                    </a:cubicBezTo>
                    <a:cubicBezTo>
                      <a:pt x="1" y="26"/>
                      <a:pt x="3" y="26"/>
                      <a:pt x="5" y="26"/>
                    </a:cubicBezTo>
                    <a:cubicBezTo>
                      <a:pt x="3" y="28"/>
                      <a:pt x="3" y="30"/>
                      <a:pt x="4" y="31"/>
                    </a:cubicBezTo>
                    <a:cubicBezTo>
                      <a:pt x="4" y="32"/>
                      <a:pt x="7" y="32"/>
                      <a:pt x="9" y="31"/>
                    </a:cubicBezTo>
                    <a:cubicBezTo>
                      <a:pt x="8" y="33"/>
                      <a:pt x="9" y="35"/>
                      <a:pt x="10" y="36"/>
                    </a:cubicBezTo>
                    <a:cubicBezTo>
                      <a:pt x="11" y="37"/>
                      <a:pt x="12" y="36"/>
                      <a:pt x="14" y="34"/>
                    </a:cubicBezTo>
                    <a:cubicBezTo>
                      <a:pt x="14" y="37"/>
                      <a:pt x="15" y="38"/>
                      <a:pt x="16" y="38"/>
                    </a:cubicBezTo>
                    <a:cubicBezTo>
                      <a:pt x="18" y="39"/>
                      <a:pt x="19" y="37"/>
                      <a:pt x="20" y="34"/>
                    </a:cubicBezTo>
                    <a:cubicBezTo>
                      <a:pt x="21" y="37"/>
                      <a:pt x="23" y="38"/>
                      <a:pt x="24" y="38"/>
                    </a:cubicBezTo>
                    <a:cubicBezTo>
                      <a:pt x="25" y="37"/>
                      <a:pt x="26" y="36"/>
                      <a:pt x="26" y="34"/>
                    </a:cubicBezTo>
                    <a:cubicBezTo>
                      <a:pt x="28" y="35"/>
                      <a:pt x="30" y="35"/>
                      <a:pt x="31" y="35"/>
                    </a:cubicBezTo>
                    <a:cubicBezTo>
                      <a:pt x="32" y="34"/>
                      <a:pt x="31" y="32"/>
                      <a:pt x="30" y="29"/>
                    </a:cubicBezTo>
                    <a:cubicBezTo>
                      <a:pt x="33" y="30"/>
                      <a:pt x="35" y="30"/>
                      <a:pt x="36" y="29"/>
                    </a:cubicBezTo>
                    <a:cubicBezTo>
                      <a:pt x="36" y="28"/>
                      <a:pt x="36" y="26"/>
                      <a:pt x="34" y="24"/>
                    </a:cubicBezTo>
                    <a:cubicBezTo>
                      <a:pt x="36" y="24"/>
                      <a:pt x="38" y="23"/>
                      <a:pt x="38" y="22"/>
                    </a:cubicBezTo>
                  </a:path>
                </a:pathLst>
              </a:custGeom>
              <a:solidFill>
                <a:srgbClr val="FFD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22" name="Freeform 107">
                <a:extLst>
                  <a:ext uri="{FF2B5EF4-FFF2-40B4-BE49-F238E27FC236}">
                    <a16:creationId xmlns:a16="http://schemas.microsoft.com/office/drawing/2014/main" id="{8CCB91BC-C7F5-4284-80EF-2A4DE62B0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4" y="2075"/>
                <a:ext cx="138" cy="126"/>
              </a:xfrm>
              <a:custGeom>
                <a:avLst/>
                <a:gdLst>
                  <a:gd name="T0" fmla="*/ 43 w 60"/>
                  <a:gd name="T1" fmla="*/ 13 h 54"/>
                  <a:gd name="T2" fmla="*/ 0 w 60"/>
                  <a:gd name="T3" fmla="*/ 3 h 54"/>
                  <a:gd name="T4" fmla="*/ 22 w 60"/>
                  <a:gd name="T5" fmla="*/ 41 h 54"/>
                  <a:gd name="T6" fmla="*/ 55 w 60"/>
                  <a:gd name="T7" fmla="*/ 44 h 54"/>
                  <a:gd name="T8" fmla="*/ 43 w 60"/>
                  <a:gd name="T9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54">
                    <a:moveTo>
                      <a:pt x="43" y="13"/>
                    </a:moveTo>
                    <a:cubicBezTo>
                      <a:pt x="27" y="0"/>
                      <a:pt x="0" y="3"/>
                      <a:pt x="0" y="3"/>
                    </a:cubicBezTo>
                    <a:cubicBezTo>
                      <a:pt x="0" y="3"/>
                      <a:pt x="5" y="29"/>
                      <a:pt x="22" y="41"/>
                    </a:cubicBezTo>
                    <a:cubicBezTo>
                      <a:pt x="38" y="54"/>
                      <a:pt x="55" y="44"/>
                      <a:pt x="55" y="44"/>
                    </a:cubicBezTo>
                    <a:cubicBezTo>
                      <a:pt x="55" y="44"/>
                      <a:pt x="60" y="25"/>
                      <a:pt x="43" y="13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23" name="Freeform 108">
                <a:extLst>
                  <a:ext uri="{FF2B5EF4-FFF2-40B4-BE49-F238E27FC236}">
                    <a16:creationId xmlns:a16="http://schemas.microsoft.com/office/drawing/2014/main" id="{E5A39129-723D-4258-A6E0-90C06C933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8" y="2126"/>
                <a:ext cx="111" cy="89"/>
              </a:xfrm>
              <a:custGeom>
                <a:avLst/>
                <a:gdLst>
                  <a:gd name="T0" fmla="*/ 14 w 48"/>
                  <a:gd name="T1" fmla="*/ 7 h 38"/>
                  <a:gd name="T2" fmla="*/ 1 w 48"/>
                  <a:gd name="T3" fmla="*/ 29 h 38"/>
                  <a:gd name="T4" fmla="*/ 27 w 48"/>
                  <a:gd name="T5" fmla="*/ 31 h 38"/>
                  <a:gd name="T6" fmla="*/ 48 w 48"/>
                  <a:gd name="T7" fmla="*/ 5 h 38"/>
                  <a:gd name="T8" fmla="*/ 14 w 48"/>
                  <a:gd name="T9" fmla="*/ 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38">
                    <a:moveTo>
                      <a:pt x="14" y="7"/>
                    </a:moveTo>
                    <a:cubicBezTo>
                      <a:pt x="0" y="14"/>
                      <a:pt x="1" y="29"/>
                      <a:pt x="1" y="29"/>
                    </a:cubicBezTo>
                    <a:cubicBezTo>
                      <a:pt x="1" y="29"/>
                      <a:pt x="13" y="38"/>
                      <a:pt x="27" y="31"/>
                    </a:cubicBezTo>
                    <a:cubicBezTo>
                      <a:pt x="41" y="24"/>
                      <a:pt x="48" y="5"/>
                      <a:pt x="48" y="5"/>
                    </a:cubicBezTo>
                    <a:cubicBezTo>
                      <a:pt x="48" y="5"/>
                      <a:pt x="28" y="0"/>
                      <a:pt x="14" y="7"/>
                    </a:cubicBezTo>
                  </a:path>
                </a:pathLst>
              </a:custGeom>
              <a:solidFill>
                <a:srgbClr val="94BD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24" name="Rectangle 109">
                <a:extLst>
                  <a:ext uri="{FF2B5EF4-FFF2-40B4-BE49-F238E27FC236}">
                    <a16:creationId xmlns:a16="http://schemas.microsoft.com/office/drawing/2014/main" id="{601B0D52-C333-45EA-AFF9-3E19E4175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73" y="2010"/>
                <a:ext cx="12" cy="384"/>
              </a:xfrm>
              <a:prstGeom prst="rect">
                <a:avLst/>
              </a:prstGeom>
              <a:solidFill>
                <a:srgbClr val="708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25" name="Freeform 110">
                <a:extLst>
                  <a:ext uri="{FF2B5EF4-FFF2-40B4-BE49-F238E27FC236}">
                    <a16:creationId xmlns:a16="http://schemas.microsoft.com/office/drawing/2014/main" id="{C0C2CCC7-F5A2-411D-8D15-AAA4BD7FB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" y="1789"/>
                <a:ext cx="64" cy="135"/>
              </a:xfrm>
              <a:custGeom>
                <a:avLst/>
                <a:gdLst>
                  <a:gd name="T0" fmla="*/ 25 w 28"/>
                  <a:gd name="T1" fmla="*/ 32 h 58"/>
                  <a:gd name="T2" fmla="*/ 8 w 28"/>
                  <a:gd name="T3" fmla="*/ 57 h 58"/>
                  <a:gd name="T4" fmla="*/ 4 w 28"/>
                  <a:gd name="T5" fmla="*/ 27 h 58"/>
                  <a:gd name="T6" fmla="*/ 20 w 28"/>
                  <a:gd name="T7" fmla="*/ 1 h 58"/>
                  <a:gd name="T8" fmla="*/ 25 w 28"/>
                  <a:gd name="T9" fmla="*/ 3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8">
                    <a:moveTo>
                      <a:pt x="25" y="32"/>
                    </a:moveTo>
                    <a:cubicBezTo>
                      <a:pt x="22" y="47"/>
                      <a:pt x="14" y="58"/>
                      <a:pt x="8" y="57"/>
                    </a:cubicBezTo>
                    <a:cubicBezTo>
                      <a:pt x="3" y="56"/>
                      <a:pt x="0" y="42"/>
                      <a:pt x="4" y="27"/>
                    </a:cubicBezTo>
                    <a:cubicBezTo>
                      <a:pt x="7" y="12"/>
                      <a:pt x="14" y="0"/>
                      <a:pt x="20" y="1"/>
                    </a:cubicBezTo>
                    <a:cubicBezTo>
                      <a:pt x="26" y="3"/>
                      <a:pt x="28" y="16"/>
                      <a:pt x="25" y="32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26" name="Freeform 111">
                <a:extLst>
                  <a:ext uri="{FF2B5EF4-FFF2-40B4-BE49-F238E27FC236}">
                    <a16:creationId xmlns:a16="http://schemas.microsoft.com/office/drawing/2014/main" id="{836CEE18-4E52-47D6-9DFB-B1C7450C3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1919"/>
                <a:ext cx="62" cy="135"/>
              </a:xfrm>
              <a:custGeom>
                <a:avLst/>
                <a:gdLst>
                  <a:gd name="T0" fmla="*/ 24 w 27"/>
                  <a:gd name="T1" fmla="*/ 31 h 58"/>
                  <a:gd name="T2" fmla="*/ 8 w 27"/>
                  <a:gd name="T3" fmla="*/ 57 h 58"/>
                  <a:gd name="T4" fmla="*/ 3 w 27"/>
                  <a:gd name="T5" fmla="*/ 27 h 58"/>
                  <a:gd name="T6" fmla="*/ 19 w 27"/>
                  <a:gd name="T7" fmla="*/ 1 h 58"/>
                  <a:gd name="T8" fmla="*/ 24 w 27"/>
                  <a:gd name="T9" fmla="*/ 3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58">
                    <a:moveTo>
                      <a:pt x="24" y="31"/>
                    </a:moveTo>
                    <a:cubicBezTo>
                      <a:pt x="21" y="47"/>
                      <a:pt x="14" y="58"/>
                      <a:pt x="8" y="57"/>
                    </a:cubicBezTo>
                    <a:cubicBezTo>
                      <a:pt x="2" y="55"/>
                      <a:pt x="0" y="42"/>
                      <a:pt x="3" y="27"/>
                    </a:cubicBezTo>
                    <a:cubicBezTo>
                      <a:pt x="6" y="11"/>
                      <a:pt x="14" y="0"/>
                      <a:pt x="19" y="1"/>
                    </a:cubicBezTo>
                    <a:cubicBezTo>
                      <a:pt x="25" y="2"/>
                      <a:pt x="27" y="16"/>
                      <a:pt x="24" y="31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27" name="Freeform 112">
                <a:extLst>
                  <a:ext uri="{FF2B5EF4-FFF2-40B4-BE49-F238E27FC236}">
                    <a16:creationId xmlns:a16="http://schemas.microsoft.com/office/drawing/2014/main" id="{8A277518-BD6A-472F-99D9-CA441F320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1875"/>
                <a:ext cx="134" cy="65"/>
              </a:xfrm>
              <a:custGeom>
                <a:avLst/>
                <a:gdLst>
                  <a:gd name="T0" fmla="*/ 31 w 58"/>
                  <a:gd name="T1" fmla="*/ 3 h 28"/>
                  <a:gd name="T2" fmla="*/ 56 w 58"/>
                  <a:gd name="T3" fmla="*/ 20 h 28"/>
                  <a:gd name="T4" fmla="*/ 26 w 58"/>
                  <a:gd name="T5" fmla="*/ 25 h 28"/>
                  <a:gd name="T6" fmla="*/ 1 w 58"/>
                  <a:gd name="T7" fmla="*/ 8 h 28"/>
                  <a:gd name="T8" fmla="*/ 31 w 58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28">
                    <a:moveTo>
                      <a:pt x="31" y="3"/>
                    </a:moveTo>
                    <a:cubicBezTo>
                      <a:pt x="46" y="7"/>
                      <a:pt x="58" y="14"/>
                      <a:pt x="56" y="20"/>
                    </a:cubicBezTo>
                    <a:cubicBezTo>
                      <a:pt x="55" y="26"/>
                      <a:pt x="42" y="28"/>
                      <a:pt x="26" y="25"/>
                    </a:cubicBezTo>
                    <a:cubicBezTo>
                      <a:pt x="11" y="22"/>
                      <a:pt x="0" y="14"/>
                      <a:pt x="1" y="8"/>
                    </a:cubicBezTo>
                    <a:cubicBezTo>
                      <a:pt x="2" y="2"/>
                      <a:pt x="16" y="0"/>
                      <a:pt x="31" y="3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28" name="Freeform 113">
                <a:extLst>
                  <a:ext uri="{FF2B5EF4-FFF2-40B4-BE49-F238E27FC236}">
                    <a16:creationId xmlns:a16="http://schemas.microsoft.com/office/drawing/2014/main" id="{C3113B2E-E3BD-431A-9687-F09635013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6" y="1903"/>
                <a:ext cx="133" cy="65"/>
              </a:xfrm>
              <a:custGeom>
                <a:avLst/>
                <a:gdLst>
                  <a:gd name="T0" fmla="*/ 31 w 58"/>
                  <a:gd name="T1" fmla="*/ 3 h 28"/>
                  <a:gd name="T2" fmla="*/ 57 w 58"/>
                  <a:gd name="T3" fmla="*/ 20 h 28"/>
                  <a:gd name="T4" fmla="*/ 27 w 58"/>
                  <a:gd name="T5" fmla="*/ 25 h 28"/>
                  <a:gd name="T6" fmla="*/ 1 w 58"/>
                  <a:gd name="T7" fmla="*/ 8 h 28"/>
                  <a:gd name="T8" fmla="*/ 31 w 58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28">
                    <a:moveTo>
                      <a:pt x="31" y="3"/>
                    </a:moveTo>
                    <a:cubicBezTo>
                      <a:pt x="47" y="7"/>
                      <a:pt x="58" y="14"/>
                      <a:pt x="57" y="20"/>
                    </a:cubicBezTo>
                    <a:cubicBezTo>
                      <a:pt x="56" y="26"/>
                      <a:pt x="42" y="28"/>
                      <a:pt x="27" y="25"/>
                    </a:cubicBezTo>
                    <a:cubicBezTo>
                      <a:pt x="12" y="21"/>
                      <a:pt x="0" y="14"/>
                      <a:pt x="1" y="8"/>
                    </a:cubicBezTo>
                    <a:cubicBezTo>
                      <a:pt x="3" y="2"/>
                      <a:pt x="16" y="0"/>
                      <a:pt x="31" y="3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29" name="Freeform 114">
                <a:extLst>
                  <a:ext uri="{FF2B5EF4-FFF2-40B4-BE49-F238E27FC236}">
                    <a16:creationId xmlns:a16="http://schemas.microsoft.com/office/drawing/2014/main" id="{D3C95FA1-B953-4534-9417-A99C4F90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1803"/>
                <a:ext cx="94" cy="126"/>
              </a:xfrm>
              <a:custGeom>
                <a:avLst/>
                <a:gdLst>
                  <a:gd name="T0" fmla="*/ 30 w 41"/>
                  <a:gd name="T1" fmla="*/ 21 h 54"/>
                  <a:gd name="T2" fmla="*/ 36 w 41"/>
                  <a:gd name="T3" fmla="*/ 51 h 54"/>
                  <a:gd name="T4" fmla="*/ 12 w 41"/>
                  <a:gd name="T5" fmla="*/ 33 h 54"/>
                  <a:gd name="T6" fmla="*/ 5 w 41"/>
                  <a:gd name="T7" fmla="*/ 3 h 54"/>
                  <a:gd name="T8" fmla="*/ 30 w 41"/>
                  <a:gd name="T9" fmla="*/ 2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30" y="21"/>
                    </a:moveTo>
                    <a:cubicBezTo>
                      <a:pt x="39" y="34"/>
                      <a:pt x="41" y="48"/>
                      <a:pt x="36" y="51"/>
                    </a:cubicBezTo>
                    <a:cubicBezTo>
                      <a:pt x="31" y="54"/>
                      <a:pt x="20" y="46"/>
                      <a:pt x="12" y="33"/>
                    </a:cubicBezTo>
                    <a:cubicBezTo>
                      <a:pt x="3" y="20"/>
                      <a:pt x="0" y="7"/>
                      <a:pt x="5" y="3"/>
                    </a:cubicBezTo>
                    <a:cubicBezTo>
                      <a:pt x="10" y="0"/>
                      <a:pt x="22" y="8"/>
                      <a:pt x="30" y="21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30" name="Freeform 115">
                <a:extLst>
                  <a:ext uri="{FF2B5EF4-FFF2-40B4-BE49-F238E27FC236}">
                    <a16:creationId xmlns:a16="http://schemas.microsoft.com/office/drawing/2014/main" id="{A803FFC8-97B4-41FB-A3DC-3FBCC19D4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6" y="1915"/>
                <a:ext cx="95" cy="125"/>
              </a:xfrm>
              <a:custGeom>
                <a:avLst/>
                <a:gdLst>
                  <a:gd name="T0" fmla="*/ 30 w 41"/>
                  <a:gd name="T1" fmla="*/ 21 h 54"/>
                  <a:gd name="T2" fmla="*/ 36 w 41"/>
                  <a:gd name="T3" fmla="*/ 51 h 54"/>
                  <a:gd name="T4" fmla="*/ 12 w 41"/>
                  <a:gd name="T5" fmla="*/ 33 h 54"/>
                  <a:gd name="T6" fmla="*/ 5 w 41"/>
                  <a:gd name="T7" fmla="*/ 3 h 54"/>
                  <a:gd name="T8" fmla="*/ 30 w 41"/>
                  <a:gd name="T9" fmla="*/ 2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30" y="21"/>
                    </a:moveTo>
                    <a:cubicBezTo>
                      <a:pt x="39" y="34"/>
                      <a:pt x="41" y="47"/>
                      <a:pt x="36" y="51"/>
                    </a:cubicBezTo>
                    <a:cubicBezTo>
                      <a:pt x="31" y="54"/>
                      <a:pt x="20" y="46"/>
                      <a:pt x="12" y="33"/>
                    </a:cubicBezTo>
                    <a:cubicBezTo>
                      <a:pt x="3" y="20"/>
                      <a:pt x="0" y="6"/>
                      <a:pt x="5" y="3"/>
                    </a:cubicBezTo>
                    <a:cubicBezTo>
                      <a:pt x="10" y="0"/>
                      <a:pt x="22" y="8"/>
                      <a:pt x="30" y="21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31" name="Freeform 116">
                <a:extLst>
                  <a:ext uri="{FF2B5EF4-FFF2-40B4-BE49-F238E27FC236}">
                    <a16:creationId xmlns:a16="http://schemas.microsoft.com/office/drawing/2014/main" id="{A9F1F19A-51FC-451F-AD13-21FDD0D9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1910"/>
                <a:ext cx="127" cy="95"/>
              </a:xfrm>
              <a:custGeom>
                <a:avLst/>
                <a:gdLst>
                  <a:gd name="T0" fmla="*/ 22 w 55"/>
                  <a:gd name="T1" fmla="*/ 11 h 41"/>
                  <a:gd name="T2" fmla="*/ 51 w 55"/>
                  <a:gd name="T3" fmla="*/ 5 h 41"/>
                  <a:gd name="T4" fmla="*/ 34 w 55"/>
                  <a:gd name="T5" fmla="*/ 30 h 41"/>
                  <a:gd name="T6" fmla="*/ 4 w 55"/>
                  <a:gd name="T7" fmla="*/ 36 h 41"/>
                  <a:gd name="T8" fmla="*/ 22 w 55"/>
                  <a:gd name="T9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41">
                    <a:moveTo>
                      <a:pt x="22" y="11"/>
                    </a:moveTo>
                    <a:cubicBezTo>
                      <a:pt x="35" y="3"/>
                      <a:pt x="48" y="0"/>
                      <a:pt x="51" y="5"/>
                    </a:cubicBezTo>
                    <a:cubicBezTo>
                      <a:pt x="55" y="10"/>
                      <a:pt x="47" y="21"/>
                      <a:pt x="34" y="30"/>
                    </a:cubicBezTo>
                    <a:cubicBezTo>
                      <a:pt x="20" y="38"/>
                      <a:pt x="7" y="41"/>
                      <a:pt x="4" y="36"/>
                    </a:cubicBezTo>
                    <a:cubicBezTo>
                      <a:pt x="0" y="31"/>
                      <a:pt x="8" y="20"/>
                      <a:pt x="22" y="11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32" name="Freeform 117">
                <a:extLst>
                  <a:ext uri="{FF2B5EF4-FFF2-40B4-BE49-F238E27FC236}">
                    <a16:creationId xmlns:a16="http://schemas.microsoft.com/office/drawing/2014/main" id="{6172557C-0CA3-4344-B623-6C10FBF80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1" y="1838"/>
                <a:ext cx="124" cy="95"/>
              </a:xfrm>
              <a:custGeom>
                <a:avLst/>
                <a:gdLst>
                  <a:gd name="T0" fmla="*/ 21 w 54"/>
                  <a:gd name="T1" fmla="*/ 11 h 41"/>
                  <a:gd name="T2" fmla="*/ 51 w 54"/>
                  <a:gd name="T3" fmla="*/ 5 h 41"/>
                  <a:gd name="T4" fmla="*/ 33 w 54"/>
                  <a:gd name="T5" fmla="*/ 30 h 41"/>
                  <a:gd name="T6" fmla="*/ 3 w 54"/>
                  <a:gd name="T7" fmla="*/ 36 h 41"/>
                  <a:gd name="T8" fmla="*/ 21 w 54"/>
                  <a:gd name="T9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41">
                    <a:moveTo>
                      <a:pt x="21" y="11"/>
                    </a:moveTo>
                    <a:cubicBezTo>
                      <a:pt x="34" y="3"/>
                      <a:pt x="48" y="0"/>
                      <a:pt x="51" y="5"/>
                    </a:cubicBezTo>
                    <a:cubicBezTo>
                      <a:pt x="54" y="10"/>
                      <a:pt x="46" y="21"/>
                      <a:pt x="33" y="30"/>
                    </a:cubicBezTo>
                    <a:cubicBezTo>
                      <a:pt x="20" y="38"/>
                      <a:pt x="7" y="41"/>
                      <a:pt x="3" y="36"/>
                    </a:cubicBezTo>
                    <a:cubicBezTo>
                      <a:pt x="0" y="31"/>
                      <a:pt x="8" y="20"/>
                      <a:pt x="21" y="11"/>
                    </a:cubicBezTo>
                  </a:path>
                </a:pathLst>
              </a:custGeom>
              <a:solidFill>
                <a:srgbClr val="918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33" name="Freeform 118">
                <a:extLst>
                  <a:ext uri="{FF2B5EF4-FFF2-40B4-BE49-F238E27FC236}">
                    <a16:creationId xmlns:a16="http://schemas.microsoft.com/office/drawing/2014/main" id="{8984F3C0-FBC0-46F6-AE9E-764BF6C73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1789"/>
                <a:ext cx="64" cy="135"/>
              </a:xfrm>
              <a:custGeom>
                <a:avLst/>
                <a:gdLst>
                  <a:gd name="T0" fmla="*/ 25 w 28"/>
                  <a:gd name="T1" fmla="*/ 27 h 58"/>
                  <a:gd name="T2" fmla="*/ 20 w 28"/>
                  <a:gd name="T3" fmla="*/ 57 h 58"/>
                  <a:gd name="T4" fmla="*/ 4 w 28"/>
                  <a:gd name="T5" fmla="*/ 32 h 58"/>
                  <a:gd name="T6" fmla="*/ 8 w 28"/>
                  <a:gd name="T7" fmla="*/ 1 h 58"/>
                  <a:gd name="T8" fmla="*/ 25 w 28"/>
                  <a:gd name="T9" fmla="*/ 2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8">
                    <a:moveTo>
                      <a:pt x="25" y="27"/>
                    </a:moveTo>
                    <a:cubicBezTo>
                      <a:pt x="28" y="42"/>
                      <a:pt x="26" y="56"/>
                      <a:pt x="20" y="57"/>
                    </a:cubicBezTo>
                    <a:cubicBezTo>
                      <a:pt x="15" y="58"/>
                      <a:pt x="7" y="47"/>
                      <a:pt x="4" y="32"/>
                    </a:cubicBezTo>
                    <a:cubicBezTo>
                      <a:pt x="0" y="16"/>
                      <a:pt x="2" y="3"/>
                      <a:pt x="8" y="1"/>
                    </a:cubicBezTo>
                    <a:cubicBezTo>
                      <a:pt x="14" y="0"/>
                      <a:pt x="22" y="12"/>
                      <a:pt x="25" y="27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34" name="Freeform 119">
                <a:extLst>
                  <a:ext uri="{FF2B5EF4-FFF2-40B4-BE49-F238E27FC236}">
                    <a16:creationId xmlns:a16="http://schemas.microsoft.com/office/drawing/2014/main" id="{386DF36E-E3D4-477E-AE4E-086B7CDCA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" y="1919"/>
                <a:ext cx="64" cy="135"/>
              </a:xfrm>
              <a:custGeom>
                <a:avLst/>
                <a:gdLst>
                  <a:gd name="T0" fmla="*/ 25 w 28"/>
                  <a:gd name="T1" fmla="*/ 27 h 58"/>
                  <a:gd name="T2" fmla="*/ 20 w 28"/>
                  <a:gd name="T3" fmla="*/ 57 h 58"/>
                  <a:gd name="T4" fmla="*/ 4 w 28"/>
                  <a:gd name="T5" fmla="*/ 31 h 58"/>
                  <a:gd name="T6" fmla="*/ 8 w 28"/>
                  <a:gd name="T7" fmla="*/ 1 h 58"/>
                  <a:gd name="T8" fmla="*/ 25 w 28"/>
                  <a:gd name="T9" fmla="*/ 2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8">
                    <a:moveTo>
                      <a:pt x="25" y="27"/>
                    </a:moveTo>
                    <a:cubicBezTo>
                      <a:pt x="28" y="42"/>
                      <a:pt x="26" y="55"/>
                      <a:pt x="20" y="57"/>
                    </a:cubicBezTo>
                    <a:cubicBezTo>
                      <a:pt x="15" y="58"/>
                      <a:pt x="7" y="47"/>
                      <a:pt x="4" y="31"/>
                    </a:cubicBezTo>
                    <a:cubicBezTo>
                      <a:pt x="0" y="16"/>
                      <a:pt x="3" y="2"/>
                      <a:pt x="8" y="1"/>
                    </a:cubicBezTo>
                    <a:cubicBezTo>
                      <a:pt x="14" y="0"/>
                      <a:pt x="22" y="11"/>
                      <a:pt x="25" y="27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35" name="Freeform 120">
                <a:extLst>
                  <a:ext uri="{FF2B5EF4-FFF2-40B4-BE49-F238E27FC236}">
                    <a16:creationId xmlns:a16="http://schemas.microsoft.com/office/drawing/2014/main" id="{2825A8E7-FAD5-40AC-8695-F0260206A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9" y="1903"/>
                <a:ext cx="134" cy="65"/>
              </a:xfrm>
              <a:custGeom>
                <a:avLst/>
                <a:gdLst>
                  <a:gd name="T0" fmla="*/ 26 w 58"/>
                  <a:gd name="T1" fmla="*/ 3 h 28"/>
                  <a:gd name="T2" fmla="*/ 56 w 58"/>
                  <a:gd name="T3" fmla="*/ 8 h 28"/>
                  <a:gd name="T4" fmla="*/ 31 w 58"/>
                  <a:gd name="T5" fmla="*/ 25 h 28"/>
                  <a:gd name="T6" fmla="*/ 1 w 58"/>
                  <a:gd name="T7" fmla="*/ 20 h 28"/>
                  <a:gd name="T8" fmla="*/ 26 w 58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28">
                    <a:moveTo>
                      <a:pt x="26" y="3"/>
                    </a:moveTo>
                    <a:cubicBezTo>
                      <a:pt x="42" y="0"/>
                      <a:pt x="55" y="2"/>
                      <a:pt x="56" y="8"/>
                    </a:cubicBezTo>
                    <a:cubicBezTo>
                      <a:pt x="58" y="14"/>
                      <a:pt x="46" y="21"/>
                      <a:pt x="31" y="25"/>
                    </a:cubicBezTo>
                    <a:cubicBezTo>
                      <a:pt x="16" y="28"/>
                      <a:pt x="2" y="26"/>
                      <a:pt x="1" y="20"/>
                    </a:cubicBezTo>
                    <a:cubicBezTo>
                      <a:pt x="0" y="14"/>
                      <a:pt x="11" y="7"/>
                      <a:pt x="26" y="3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36" name="Freeform 121">
                <a:extLst>
                  <a:ext uri="{FF2B5EF4-FFF2-40B4-BE49-F238E27FC236}">
                    <a16:creationId xmlns:a16="http://schemas.microsoft.com/office/drawing/2014/main" id="{FC043736-BEF7-4BD9-8006-380D67EEB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6" y="1875"/>
                <a:ext cx="133" cy="65"/>
              </a:xfrm>
              <a:custGeom>
                <a:avLst/>
                <a:gdLst>
                  <a:gd name="T0" fmla="*/ 27 w 58"/>
                  <a:gd name="T1" fmla="*/ 3 h 28"/>
                  <a:gd name="T2" fmla="*/ 57 w 58"/>
                  <a:gd name="T3" fmla="*/ 8 h 28"/>
                  <a:gd name="T4" fmla="*/ 32 w 58"/>
                  <a:gd name="T5" fmla="*/ 25 h 28"/>
                  <a:gd name="T6" fmla="*/ 1 w 58"/>
                  <a:gd name="T7" fmla="*/ 20 h 28"/>
                  <a:gd name="T8" fmla="*/ 27 w 58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28">
                    <a:moveTo>
                      <a:pt x="27" y="3"/>
                    </a:moveTo>
                    <a:cubicBezTo>
                      <a:pt x="42" y="0"/>
                      <a:pt x="56" y="2"/>
                      <a:pt x="57" y="8"/>
                    </a:cubicBezTo>
                    <a:cubicBezTo>
                      <a:pt x="58" y="14"/>
                      <a:pt x="47" y="21"/>
                      <a:pt x="32" y="25"/>
                    </a:cubicBezTo>
                    <a:cubicBezTo>
                      <a:pt x="16" y="28"/>
                      <a:pt x="3" y="26"/>
                      <a:pt x="1" y="20"/>
                    </a:cubicBezTo>
                    <a:cubicBezTo>
                      <a:pt x="0" y="14"/>
                      <a:pt x="12" y="7"/>
                      <a:pt x="27" y="3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37" name="Freeform 122">
                <a:extLst>
                  <a:ext uri="{FF2B5EF4-FFF2-40B4-BE49-F238E27FC236}">
                    <a16:creationId xmlns:a16="http://schemas.microsoft.com/office/drawing/2014/main" id="{76A428C0-E341-4CA2-82B1-05EC3F8E2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1838"/>
                <a:ext cx="127" cy="95"/>
              </a:xfrm>
              <a:custGeom>
                <a:avLst/>
                <a:gdLst>
                  <a:gd name="T0" fmla="*/ 33 w 55"/>
                  <a:gd name="T1" fmla="*/ 11 h 41"/>
                  <a:gd name="T2" fmla="*/ 51 w 55"/>
                  <a:gd name="T3" fmla="*/ 36 h 41"/>
                  <a:gd name="T4" fmla="*/ 22 w 55"/>
                  <a:gd name="T5" fmla="*/ 30 h 41"/>
                  <a:gd name="T6" fmla="*/ 4 w 55"/>
                  <a:gd name="T7" fmla="*/ 5 h 41"/>
                  <a:gd name="T8" fmla="*/ 33 w 55"/>
                  <a:gd name="T9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41">
                    <a:moveTo>
                      <a:pt x="33" y="11"/>
                    </a:moveTo>
                    <a:cubicBezTo>
                      <a:pt x="47" y="20"/>
                      <a:pt x="55" y="31"/>
                      <a:pt x="51" y="36"/>
                    </a:cubicBezTo>
                    <a:cubicBezTo>
                      <a:pt x="48" y="41"/>
                      <a:pt x="35" y="38"/>
                      <a:pt x="22" y="30"/>
                    </a:cubicBezTo>
                    <a:cubicBezTo>
                      <a:pt x="8" y="21"/>
                      <a:pt x="0" y="10"/>
                      <a:pt x="4" y="5"/>
                    </a:cubicBezTo>
                    <a:cubicBezTo>
                      <a:pt x="7" y="0"/>
                      <a:pt x="20" y="3"/>
                      <a:pt x="33" y="11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38" name="Freeform 123">
                <a:extLst>
                  <a:ext uri="{FF2B5EF4-FFF2-40B4-BE49-F238E27FC236}">
                    <a16:creationId xmlns:a16="http://schemas.microsoft.com/office/drawing/2014/main" id="{F287FBEB-F1E2-4897-B52C-ACB40C9DF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1" y="1910"/>
                <a:ext cx="124" cy="95"/>
              </a:xfrm>
              <a:custGeom>
                <a:avLst/>
                <a:gdLst>
                  <a:gd name="T0" fmla="*/ 33 w 54"/>
                  <a:gd name="T1" fmla="*/ 11 h 41"/>
                  <a:gd name="T2" fmla="*/ 51 w 54"/>
                  <a:gd name="T3" fmla="*/ 36 h 41"/>
                  <a:gd name="T4" fmla="*/ 21 w 54"/>
                  <a:gd name="T5" fmla="*/ 30 h 41"/>
                  <a:gd name="T6" fmla="*/ 3 w 54"/>
                  <a:gd name="T7" fmla="*/ 5 h 41"/>
                  <a:gd name="T8" fmla="*/ 33 w 54"/>
                  <a:gd name="T9" fmla="*/ 1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41">
                    <a:moveTo>
                      <a:pt x="33" y="11"/>
                    </a:moveTo>
                    <a:cubicBezTo>
                      <a:pt x="46" y="20"/>
                      <a:pt x="54" y="31"/>
                      <a:pt x="51" y="36"/>
                    </a:cubicBezTo>
                    <a:cubicBezTo>
                      <a:pt x="48" y="41"/>
                      <a:pt x="35" y="38"/>
                      <a:pt x="21" y="30"/>
                    </a:cubicBezTo>
                    <a:cubicBezTo>
                      <a:pt x="8" y="21"/>
                      <a:pt x="0" y="10"/>
                      <a:pt x="3" y="5"/>
                    </a:cubicBezTo>
                    <a:cubicBezTo>
                      <a:pt x="7" y="0"/>
                      <a:pt x="20" y="3"/>
                      <a:pt x="33" y="11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39" name="Freeform 124">
                <a:extLst>
                  <a:ext uri="{FF2B5EF4-FFF2-40B4-BE49-F238E27FC236}">
                    <a16:creationId xmlns:a16="http://schemas.microsoft.com/office/drawing/2014/main" id="{9F93D0E5-D554-4902-9504-112501E1C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1915"/>
                <a:ext cx="92" cy="125"/>
              </a:xfrm>
              <a:custGeom>
                <a:avLst/>
                <a:gdLst>
                  <a:gd name="T0" fmla="*/ 11 w 40"/>
                  <a:gd name="T1" fmla="*/ 21 h 54"/>
                  <a:gd name="T2" fmla="*/ 35 w 40"/>
                  <a:gd name="T3" fmla="*/ 3 h 54"/>
                  <a:gd name="T4" fmla="*/ 29 w 40"/>
                  <a:gd name="T5" fmla="*/ 33 h 54"/>
                  <a:gd name="T6" fmla="*/ 5 w 40"/>
                  <a:gd name="T7" fmla="*/ 51 h 54"/>
                  <a:gd name="T8" fmla="*/ 11 w 40"/>
                  <a:gd name="T9" fmla="*/ 2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54">
                    <a:moveTo>
                      <a:pt x="11" y="21"/>
                    </a:moveTo>
                    <a:cubicBezTo>
                      <a:pt x="19" y="8"/>
                      <a:pt x="30" y="0"/>
                      <a:pt x="35" y="3"/>
                    </a:cubicBezTo>
                    <a:cubicBezTo>
                      <a:pt x="40" y="6"/>
                      <a:pt x="38" y="20"/>
                      <a:pt x="29" y="33"/>
                    </a:cubicBezTo>
                    <a:cubicBezTo>
                      <a:pt x="21" y="46"/>
                      <a:pt x="10" y="54"/>
                      <a:pt x="5" y="51"/>
                    </a:cubicBezTo>
                    <a:cubicBezTo>
                      <a:pt x="0" y="48"/>
                      <a:pt x="2" y="34"/>
                      <a:pt x="11" y="21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40" name="Freeform 125">
                <a:extLst>
                  <a:ext uri="{FF2B5EF4-FFF2-40B4-BE49-F238E27FC236}">
                    <a16:creationId xmlns:a16="http://schemas.microsoft.com/office/drawing/2014/main" id="{E20728D7-2375-4C5E-A587-408DC90DD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6" y="1803"/>
                <a:ext cx="95" cy="126"/>
              </a:xfrm>
              <a:custGeom>
                <a:avLst/>
                <a:gdLst>
                  <a:gd name="T0" fmla="*/ 12 w 41"/>
                  <a:gd name="T1" fmla="*/ 21 h 54"/>
                  <a:gd name="T2" fmla="*/ 36 w 41"/>
                  <a:gd name="T3" fmla="*/ 3 h 54"/>
                  <a:gd name="T4" fmla="*/ 30 w 41"/>
                  <a:gd name="T5" fmla="*/ 33 h 54"/>
                  <a:gd name="T6" fmla="*/ 5 w 41"/>
                  <a:gd name="T7" fmla="*/ 51 h 54"/>
                  <a:gd name="T8" fmla="*/ 12 w 41"/>
                  <a:gd name="T9" fmla="*/ 2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4">
                    <a:moveTo>
                      <a:pt x="12" y="21"/>
                    </a:moveTo>
                    <a:cubicBezTo>
                      <a:pt x="20" y="8"/>
                      <a:pt x="31" y="0"/>
                      <a:pt x="36" y="3"/>
                    </a:cubicBezTo>
                    <a:cubicBezTo>
                      <a:pt x="41" y="7"/>
                      <a:pt x="39" y="20"/>
                      <a:pt x="30" y="33"/>
                    </a:cubicBezTo>
                    <a:cubicBezTo>
                      <a:pt x="21" y="46"/>
                      <a:pt x="10" y="54"/>
                      <a:pt x="5" y="51"/>
                    </a:cubicBezTo>
                    <a:cubicBezTo>
                      <a:pt x="0" y="48"/>
                      <a:pt x="3" y="34"/>
                      <a:pt x="12" y="21"/>
                    </a:cubicBezTo>
                  </a:path>
                </a:pathLst>
              </a:custGeom>
              <a:solidFill>
                <a:srgbClr val="6D5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41" name="Freeform 126">
                <a:extLst>
                  <a:ext uri="{FF2B5EF4-FFF2-40B4-BE49-F238E27FC236}">
                    <a16:creationId xmlns:a16="http://schemas.microsoft.com/office/drawing/2014/main" id="{8BFAA816-ADE2-4E01-872C-6E2E98F61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1878"/>
                <a:ext cx="90" cy="88"/>
              </a:xfrm>
              <a:custGeom>
                <a:avLst/>
                <a:gdLst>
                  <a:gd name="T0" fmla="*/ 38 w 39"/>
                  <a:gd name="T1" fmla="*/ 22 h 38"/>
                  <a:gd name="T2" fmla="*/ 34 w 39"/>
                  <a:gd name="T3" fmla="*/ 18 h 38"/>
                  <a:gd name="T4" fmla="*/ 38 w 39"/>
                  <a:gd name="T5" fmla="*/ 14 h 38"/>
                  <a:gd name="T6" fmla="*/ 34 w 39"/>
                  <a:gd name="T7" fmla="*/ 12 h 38"/>
                  <a:gd name="T8" fmla="*/ 35 w 39"/>
                  <a:gd name="T9" fmla="*/ 8 h 38"/>
                  <a:gd name="T10" fmla="*/ 29 w 39"/>
                  <a:gd name="T11" fmla="*/ 8 h 38"/>
                  <a:gd name="T12" fmla="*/ 29 w 39"/>
                  <a:gd name="T13" fmla="*/ 2 h 38"/>
                  <a:gd name="T14" fmla="*/ 25 w 39"/>
                  <a:gd name="T15" fmla="*/ 4 h 38"/>
                  <a:gd name="T16" fmla="*/ 22 w 39"/>
                  <a:gd name="T17" fmla="*/ 0 h 38"/>
                  <a:gd name="T18" fmla="*/ 18 w 39"/>
                  <a:gd name="T19" fmla="*/ 4 h 38"/>
                  <a:gd name="T20" fmla="*/ 14 w 39"/>
                  <a:gd name="T21" fmla="*/ 1 h 38"/>
                  <a:gd name="T22" fmla="*/ 12 w 39"/>
                  <a:gd name="T23" fmla="*/ 5 h 38"/>
                  <a:gd name="T24" fmla="*/ 8 w 39"/>
                  <a:gd name="T25" fmla="*/ 4 h 38"/>
                  <a:gd name="T26" fmla="*/ 8 w 39"/>
                  <a:gd name="T27" fmla="*/ 9 h 38"/>
                  <a:gd name="T28" fmla="*/ 3 w 39"/>
                  <a:gd name="T29" fmla="*/ 10 h 38"/>
                  <a:gd name="T30" fmla="*/ 4 w 39"/>
                  <a:gd name="T31" fmla="*/ 14 h 38"/>
                  <a:gd name="T32" fmla="*/ 0 w 39"/>
                  <a:gd name="T33" fmla="*/ 16 h 38"/>
                  <a:gd name="T34" fmla="*/ 4 w 39"/>
                  <a:gd name="T35" fmla="*/ 20 h 38"/>
                  <a:gd name="T36" fmla="*/ 1 w 39"/>
                  <a:gd name="T37" fmla="*/ 24 h 38"/>
                  <a:gd name="T38" fmla="*/ 5 w 39"/>
                  <a:gd name="T39" fmla="*/ 26 h 38"/>
                  <a:gd name="T40" fmla="*/ 4 w 39"/>
                  <a:gd name="T41" fmla="*/ 31 h 38"/>
                  <a:gd name="T42" fmla="*/ 10 w 39"/>
                  <a:gd name="T43" fmla="*/ 30 h 38"/>
                  <a:gd name="T44" fmla="*/ 10 w 39"/>
                  <a:gd name="T45" fmla="*/ 36 h 38"/>
                  <a:gd name="T46" fmla="*/ 14 w 39"/>
                  <a:gd name="T47" fmla="*/ 34 h 38"/>
                  <a:gd name="T48" fmla="*/ 17 w 39"/>
                  <a:gd name="T49" fmla="*/ 38 h 38"/>
                  <a:gd name="T50" fmla="*/ 20 w 39"/>
                  <a:gd name="T51" fmla="*/ 34 h 38"/>
                  <a:gd name="T52" fmla="*/ 25 w 39"/>
                  <a:gd name="T53" fmla="*/ 38 h 38"/>
                  <a:gd name="T54" fmla="*/ 26 w 39"/>
                  <a:gd name="T55" fmla="*/ 33 h 38"/>
                  <a:gd name="T56" fmla="*/ 31 w 39"/>
                  <a:gd name="T57" fmla="*/ 34 h 38"/>
                  <a:gd name="T58" fmla="*/ 31 w 39"/>
                  <a:gd name="T59" fmla="*/ 29 h 38"/>
                  <a:gd name="T60" fmla="*/ 36 w 39"/>
                  <a:gd name="T61" fmla="*/ 28 h 38"/>
                  <a:gd name="T62" fmla="*/ 34 w 39"/>
                  <a:gd name="T63" fmla="*/ 24 h 38"/>
                  <a:gd name="T64" fmla="*/ 38 w 39"/>
                  <a:gd name="T65" fmla="*/ 2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38">
                    <a:moveTo>
                      <a:pt x="38" y="22"/>
                    </a:moveTo>
                    <a:cubicBezTo>
                      <a:pt x="39" y="21"/>
                      <a:pt x="37" y="19"/>
                      <a:pt x="34" y="18"/>
                    </a:cubicBezTo>
                    <a:cubicBezTo>
                      <a:pt x="37" y="17"/>
                      <a:pt x="38" y="15"/>
                      <a:pt x="38" y="14"/>
                    </a:cubicBezTo>
                    <a:cubicBezTo>
                      <a:pt x="38" y="13"/>
                      <a:pt x="36" y="12"/>
                      <a:pt x="34" y="12"/>
                    </a:cubicBezTo>
                    <a:cubicBezTo>
                      <a:pt x="35" y="10"/>
                      <a:pt x="36" y="9"/>
                      <a:pt x="35" y="8"/>
                    </a:cubicBezTo>
                    <a:cubicBezTo>
                      <a:pt x="34" y="7"/>
                      <a:pt x="32" y="7"/>
                      <a:pt x="29" y="8"/>
                    </a:cubicBezTo>
                    <a:cubicBezTo>
                      <a:pt x="30" y="5"/>
                      <a:pt x="30" y="3"/>
                      <a:pt x="29" y="2"/>
                    </a:cubicBezTo>
                    <a:cubicBezTo>
                      <a:pt x="28" y="2"/>
                      <a:pt x="26" y="2"/>
                      <a:pt x="25" y="4"/>
                    </a:cubicBezTo>
                    <a:cubicBezTo>
                      <a:pt x="24" y="2"/>
                      <a:pt x="23" y="0"/>
                      <a:pt x="22" y="0"/>
                    </a:cubicBezTo>
                    <a:cubicBezTo>
                      <a:pt x="21" y="0"/>
                      <a:pt x="19" y="1"/>
                      <a:pt x="18" y="4"/>
                    </a:cubicBezTo>
                    <a:cubicBezTo>
                      <a:pt x="17" y="2"/>
                      <a:pt x="15" y="0"/>
                      <a:pt x="14" y="1"/>
                    </a:cubicBezTo>
                    <a:cubicBezTo>
                      <a:pt x="13" y="1"/>
                      <a:pt x="12" y="3"/>
                      <a:pt x="12" y="5"/>
                    </a:cubicBezTo>
                    <a:cubicBezTo>
                      <a:pt x="11" y="3"/>
                      <a:pt x="9" y="3"/>
                      <a:pt x="8" y="4"/>
                    </a:cubicBezTo>
                    <a:cubicBezTo>
                      <a:pt x="7" y="4"/>
                      <a:pt x="7" y="7"/>
                      <a:pt x="8" y="9"/>
                    </a:cubicBezTo>
                    <a:cubicBezTo>
                      <a:pt x="5" y="8"/>
                      <a:pt x="3" y="9"/>
                      <a:pt x="3" y="10"/>
                    </a:cubicBezTo>
                    <a:cubicBezTo>
                      <a:pt x="2" y="11"/>
                      <a:pt x="3" y="12"/>
                      <a:pt x="4" y="14"/>
                    </a:cubicBezTo>
                    <a:cubicBezTo>
                      <a:pt x="2" y="14"/>
                      <a:pt x="1" y="15"/>
                      <a:pt x="0" y="16"/>
                    </a:cubicBezTo>
                    <a:cubicBezTo>
                      <a:pt x="0" y="18"/>
                      <a:pt x="2" y="19"/>
                      <a:pt x="4" y="20"/>
                    </a:cubicBezTo>
                    <a:cubicBezTo>
                      <a:pt x="2" y="21"/>
                      <a:pt x="1" y="23"/>
                      <a:pt x="1" y="24"/>
                    </a:cubicBezTo>
                    <a:cubicBezTo>
                      <a:pt x="1" y="25"/>
                      <a:pt x="3" y="26"/>
                      <a:pt x="5" y="26"/>
                    </a:cubicBezTo>
                    <a:cubicBezTo>
                      <a:pt x="4" y="28"/>
                      <a:pt x="3" y="30"/>
                      <a:pt x="4" y="31"/>
                    </a:cubicBezTo>
                    <a:cubicBezTo>
                      <a:pt x="5" y="32"/>
                      <a:pt x="7" y="31"/>
                      <a:pt x="10" y="30"/>
                    </a:cubicBezTo>
                    <a:cubicBezTo>
                      <a:pt x="9" y="33"/>
                      <a:pt x="9" y="35"/>
                      <a:pt x="10" y="36"/>
                    </a:cubicBezTo>
                    <a:cubicBezTo>
                      <a:pt x="11" y="36"/>
                      <a:pt x="13" y="36"/>
                      <a:pt x="14" y="34"/>
                    </a:cubicBezTo>
                    <a:cubicBezTo>
                      <a:pt x="15" y="36"/>
                      <a:pt x="15" y="38"/>
                      <a:pt x="17" y="38"/>
                    </a:cubicBezTo>
                    <a:cubicBezTo>
                      <a:pt x="18" y="38"/>
                      <a:pt x="19" y="37"/>
                      <a:pt x="20" y="34"/>
                    </a:cubicBezTo>
                    <a:cubicBezTo>
                      <a:pt x="22" y="36"/>
                      <a:pt x="23" y="38"/>
                      <a:pt x="25" y="38"/>
                    </a:cubicBezTo>
                    <a:cubicBezTo>
                      <a:pt x="26" y="37"/>
                      <a:pt x="26" y="36"/>
                      <a:pt x="26" y="33"/>
                    </a:cubicBezTo>
                    <a:cubicBezTo>
                      <a:pt x="28" y="35"/>
                      <a:pt x="30" y="35"/>
                      <a:pt x="31" y="34"/>
                    </a:cubicBezTo>
                    <a:cubicBezTo>
                      <a:pt x="32" y="34"/>
                      <a:pt x="32" y="32"/>
                      <a:pt x="31" y="29"/>
                    </a:cubicBezTo>
                    <a:cubicBezTo>
                      <a:pt x="33" y="30"/>
                      <a:pt x="36" y="30"/>
                      <a:pt x="36" y="28"/>
                    </a:cubicBezTo>
                    <a:cubicBezTo>
                      <a:pt x="37" y="27"/>
                      <a:pt x="36" y="26"/>
                      <a:pt x="34" y="24"/>
                    </a:cubicBezTo>
                    <a:cubicBezTo>
                      <a:pt x="37" y="24"/>
                      <a:pt x="38" y="23"/>
                      <a:pt x="38" y="22"/>
                    </a:cubicBezTo>
                  </a:path>
                </a:pathLst>
              </a:custGeom>
              <a:solidFill>
                <a:srgbClr val="FFD6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42" name="Freeform 127">
                <a:extLst>
                  <a:ext uri="{FF2B5EF4-FFF2-40B4-BE49-F238E27FC236}">
                    <a16:creationId xmlns:a16="http://schemas.microsoft.com/office/drawing/2014/main" id="{EFCF20BA-7208-46AD-B4AF-E64C13FFA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2454"/>
                <a:ext cx="7678" cy="109"/>
              </a:xfrm>
              <a:custGeom>
                <a:avLst/>
                <a:gdLst>
                  <a:gd name="T0" fmla="*/ 3332 w 3332"/>
                  <a:gd name="T1" fmla="*/ 23 h 47"/>
                  <a:gd name="T2" fmla="*/ 3309 w 3332"/>
                  <a:gd name="T3" fmla="*/ 47 h 47"/>
                  <a:gd name="T4" fmla="*/ 24 w 3332"/>
                  <a:gd name="T5" fmla="*/ 47 h 47"/>
                  <a:gd name="T6" fmla="*/ 0 w 3332"/>
                  <a:gd name="T7" fmla="*/ 23 h 47"/>
                  <a:gd name="T8" fmla="*/ 24 w 3332"/>
                  <a:gd name="T9" fmla="*/ 0 h 47"/>
                  <a:gd name="T10" fmla="*/ 3309 w 3332"/>
                  <a:gd name="T11" fmla="*/ 0 h 47"/>
                  <a:gd name="T12" fmla="*/ 3332 w 3332"/>
                  <a:gd name="T13" fmla="*/ 2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32" h="47">
                    <a:moveTo>
                      <a:pt x="3332" y="23"/>
                    </a:moveTo>
                    <a:cubicBezTo>
                      <a:pt x="3332" y="36"/>
                      <a:pt x="3322" y="47"/>
                      <a:pt x="3309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11" y="47"/>
                      <a:pt x="0" y="36"/>
                      <a:pt x="0" y="23"/>
                    </a:cubicBezTo>
                    <a:cubicBezTo>
                      <a:pt x="0" y="10"/>
                      <a:pt x="11" y="0"/>
                      <a:pt x="24" y="0"/>
                    </a:cubicBezTo>
                    <a:cubicBezTo>
                      <a:pt x="3309" y="0"/>
                      <a:pt x="3309" y="0"/>
                      <a:pt x="3309" y="0"/>
                    </a:cubicBezTo>
                    <a:cubicBezTo>
                      <a:pt x="3322" y="0"/>
                      <a:pt x="3332" y="10"/>
                      <a:pt x="3332" y="23"/>
                    </a:cubicBezTo>
                  </a:path>
                </a:pathLst>
              </a:custGeom>
              <a:solidFill>
                <a:srgbClr val="A867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43" name="Freeform 128">
                <a:extLst>
                  <a:ext uri="{FF2B5EF4-FFF2-40B4-BE49-F238E27FC236}">
                    <a16:creationId xmlns:a16="http://schemas.microsoft.com/office/drawing/2014/main" id="{EB0FD74C-8CA2-4597-9DAA-F99DE19E5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" y="2398"/>
                <a:ext cx="7466" cy="56"/>
              </a:xfrm>
              <a:custGeom>
                <a:avLst/>
                <a:gdLst>
                  <a:gd name="T0" fmla="*/ 3217 w 3240"/>
                  <a:gd name="T1" fmla="*/ 0 h 24"/>
                  <a:gd name="T2" fmla="*/ 24 w 3240"/>
                  <a:gd name="T3" fmla="*/ 0 h 24"/>
                  <a:gd name="T4" fmla="*/ 0 w 3240"/>
                  <a:gd name="T5" fmla="*/ 24 h 24"/>
                  <a:gd name="T6" fmla="*/ 3240 w 3240"/>
                  <a:gd name="T7" fmla="*/ 24 h 24"/>
                  <a:gd name="T8" fmla="*/ 3217 w 3240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40" h="24">
                    <a:moveTo>
                      <a:pt x="3217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3240" y="24"/>
                      <a:pt x="3240" y="24"/>
                      <a:pt x="3240" y="24"/>
                    </a:cubicBezTo>
                    <a:cubicBezTo>
                      <a:pt x="3240" y="11"/>
                      <a:pt x="3230" y="0"/>
                      <a:pt x="3217" y="0"/>
                    </a:cubicBezTo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44" name="Freeform 129">
                <a:extLst>
                  <a:ext uri="{FF2B5EF4-FFF2-40B4-BE49-F238E27FC236}">
                    <a16:creationId xmlns:a16="http://schemas.microsoft.com/office/drawing/2014/main" id="{1075EDC7-01C1-4790-9DC1-034612499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" y="2277"/>
                <a:ext cx="50" cy="126"/>
              </a:xfrm>
              <a:custGeom>
                <a:avLst/>
                <a:gdLst>
                  <a:gd name="T0" fmla="*/ 0 w 22"/>
                  <a:gd name="T1" fmla="*/ 54 h 54"/>
                  <a:gd name="T2" fmla="*/ 14 w 22"/>
                  <a:gd name="T3" fmla="*/ 0 h 54"/>
                  <a:gd name="T4" fmla="*/ 22 w 22"/>
                  <a:gd name="T5" fmla="*/ 54 h 54"/>
                  <a:gd name="T6" fmla="*/ 0 w 22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4">
                    <a:moveTo>
                      <a:pt x="0" y="54"/>
                    </a:moveTo>
                    <a:cubicBezTo>
                      <a:pt x="0" y="54"/>
                      <a:pt x="2" y="32"/>
                      <a:pt x="14" y="0"/>
                    </a:cubicBezTo>
                    <a:cubicBezTo>
                      <a:pt x="14" y="0"/>
                      <a:pt x="22" y="49"/>
                      <a:pt x="22" y="54"/>
                    </a:cubicBez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45" name="Freeform 130">
                <a:extLst>
                  <a:ext uri="{FF2B5EF4-FFF2-40B4-BE49-F238E27FC236}">
                    <a16:creationId xmlns:a16="http://schemas.microsoft.com/office/drawing/2014/main" id="{DCEECC97-9C9E-4531-987E-BEFB1EFD1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2277"/>
                <a:ext cx="53" cy="126"/>
              </a:xfrm>
              <a:custGeom>
                <a:avLst/>
                <a:gdLst>
                  <a:gd name="T0" fmla="*/ 23 w 23"/>
                  <a:gd name="T1" fmla="*/ 54 h 54"/>
                  <a:gd name="T2" fmla="*/ 8 w 23"/>
                  <a:gd name="T3" fmla="*/ 0 h 54"/>
                  <a:gd name="T4" fmla="*/ 0 w 23"/>
                  <a:gd name="T5" fmla="*/ 54 h 54"/>
                  <a:gd name="T6" fmla="*/ 23 w 23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54">
                    <a:moveTo>
                      <a:pt x="23" y="54"/>
                    </a:moveTo>
                    <a:cubicBezTo>
                      <a:pt x="23" y="54"/>
                      <a:pt x="20" y="32"/>
                      <a:pt x="8" y="0"/>
                    </a:cubicBezTo>
                    <a:cubicBezTo>
                      <a:pt x="8" y="0"/>
                      <a:pt x="0" y="49"/>
                      <a:pt x="0" y="54"/>
                    </a:cubicBezTo>
                    <a:lnTo>
                      <a:pt x="23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46" name="Freeform 131">
                <a:extLst>
                  <a:ext uri="{FF2B5EF4-FFF2-40B4-BE49-F238E27FC236}">
                    <a16:creationId xmlns:a16="http://schemas.microsoft.com/office/drawing/2014/main" id="{17D1D7B8-B47B-4D95-80DE-D7C817EAB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" y="2277"/>
                <a:ext cx="53" cy="126"/>
              </a:xfrm>
              <a:custGeom>
                <a:avLst/>
                <a:gdLst>
                  <a:gd name="T0" fmla="*/ 23 w 23"/>
                  <a:gd name="T1" fmla="*/ 54 h 54"/>
                  <a:gd name="T2" fmla="*/ 9 w 23"/>
                  <a:gd name="T3" fmla="*/ 0 h 54"/>
                  <a:gd name="T4" fmla="*/ 0 w 23"/>
                  <a:gd name="T5" fmla="*/ 54 h 54"/>
                  <a:gd name="T6" fmla="*/ 23 w 23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54">
                    <a:moveTo>
                      <a:pt x="23" y="54"/>
                    </a:moveTo>
                    <a:cubicBezTo>
                      <a:pt x="23" y="54"/>
                      <a:pt x="20" y="32"/>
                      <a:pt x="9" y="0"/>
                    </a:cubicBezTo>
                    <a:cubicBezTo>
                      <a:pt x="9" y="0"/>
                      <a:pt x="0" y="49"/>
                      <a:pt x="0" y="54"/>
                    </a:cubicBezTo>
                    <a:lnTo>
                      <a:pt x="23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47" name="Freeform 132">
                <a:extLst>
                  <a:ext uri="{FF2B5EF4-FFF2-40B4-BE49-F238E27FC236}">
                    <a16:creationId xmlns:a16="http://schemas.microsoft.com/office/drawing/2014/main" id="{04316606-AE2F-43A3-B962-8EAD388C6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" y="2303"/>
                <a:ext cx="35" cy="100"/>
              </a:xfrm>
              <a:custGeom>
                <a:avLst/>
                <a:gdLst>
                  <a:gd name="T0" fmla="*/ 0 w 15"/>
                  <a:gd name="T1" fmla="*/ 43 h 43"/>
                  <a:gd name="T2" fmla="*/ 9 w 15"/>
                  <a:gd name="T3" fmla="*/ 0 h 43"/>
                  <a:gd name="T4" fmla="*/ 15 w 15"/>
                  <a:gd name="T5" fmla="*/ 43 h 43"/>
                  <a:gd name="T6" fmla="*/ 0 w 15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43">
                    <a:moveTo>
                      <a:pt x="0" y="43"/>
                    </a:moveTo>
                    <a:cubicBezTo>
                      <a:pt x="0" y="43"/>
                      <a:pt x="2" y="26"/>
                      <a:pt x="9" y="0"/>
                    </a:cubicBezTo>
                    <a:cubicBezTo>
                      <a:pt x="9" y="0"/>
                      <a:pt x="15" y="39"/>
                      <a:pt x="15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48" name="Freeform 133">
                <a:extLst>
                  <a:ext uri="{FF2B5EF4-FFF2-40B4-BE49-F238E27FC236}">
                    <a16:creationId xmlns:a16="http://schemas.microsoft.com/office/drawing/2014/main" id="{D9E6CD75-BBD0-412C-B666-CB6E54475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" y="2319"/>
                <a:ext cx="30" cy="84"/>
              </a:xfrm>
              <a:custGeom>
                <a:avLst/>
                <a:gdLst>
                  <a:gd name="T0" fmla="*/ 13 w 13"/>
                  <a:gd name="T1" fmla="*/ 36 h 36"/>
                  <a:gd name="T2" fmla="*/ 5 w 13"/>
                  <a:gd name="T3" fmla="*/ 0 h 36"/>
                  <a:gd name="T4" fmla="*/ 0 w 13"/>
                  <a:gd name="T5" fmla="*/ 36 h 36"/>
                  <a:gd name="T6" fmla="*/ 13 w 13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13" y="36"/>
                    </a:moveTo>
                    <a:cubicBezTo>
                      <a:pt x="13" y="36"/>
                      <a:pt x="11" y="19"/>
                      <a:pt x="5" y="0"/>
                    </a:cubicBezTo>
                    <a:cubicBezTo>
                      <a:pt x="5" y="0"/>
                      <a:pt x="0" y="33"/>
                      <a:pt x="0" y="36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49" name="Freeform 134">
                <a:extLst>
                  <a:ext uri="{FF2B5EF4-FFF2-40B4-BE49-F238E27FC236}">
                    <a16:creationId xmlns:a16="http://schemas.microsoft.com/office/drawing/2014/main" id="{4B8303EF-9B61-4885-B2B4-2CEB4699B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" y="2303"/>
                <a:ext cx="30" cy="100"/>
              </a:xfrm>
              <a:custGeom>
                <a:avLst/>
                <a:gdLst>
                  <a:gd name="T0" fmla="*/ 0 w 13"/>
                  <a:gd name="T1" fmla="*/ 43 h 43"/>
                  <a:gd name="T2" fmla="*/ 9 w 13"/>
                  <a:gd name="T3" fmla="*/ 0 h 43"/>
                  <a:gd name="T4" fmla="*/ 13 w 13"/>
                  <a:gd name="T5" fmla="*/ 43 h 43"/>
                  <a:gd name="T6" fmla="*/ 0 w 13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43">
                    <a:moveTo>
                      <a:pt x="0" y="43"/>
                    </a:moveTo>
                    <a:cubicBezTo>
                      <a:pt x="0" y="43"/>
                      <a:pt x="2" y="23"/>
                      <a:pt x="9" y="0"/>
                    </a:cubicBezTo>
                    <a:cubicBezTo>
                      <a:pt x="9" y="0"/>
                      <a:pt x="13" y="40"/>
                      <a:pt x="13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50" name="Freeform 135">
                <a:extLst>
                  <a:ext uri="{FF2B5EF4-FFF2-40B4-BE49-F238E27FC236}">
                    <a16:creationId xmlns:a16="http://schemas.microsoft.com/office/drawing/2014/main" id="{831531D5-CC59-4F8F-AB77-233EC1AFF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" y="2319"/>
                <a:ext cx="28" cy="84"/>
              </a:xfrm>
              <a:custGeom>
                <a:avLst/>
                <a:gdLst>
                  <a:gd name="T0" fmla="*/ 12 w 12"/>
                  <a:gd name="T1" fmla="*/ 36 h 36"/>
                  <a:gd name="T2" fmla="*/ 4 w 12"/>
                  <a:gd name="T3" fmla="*/ 0 h 36"/>
                  <a:gd name="T4" fmla="*/ 0 w 12"/>
                  <a:gd name="T5" fmla="*/ 36 h 36"/>
                  <a:gd name="T6" fmla="*/ 12 w 12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36">
                    <a:moveTo>
                      <a:pt x="12" y="36"/>
                    </a:moveTo>
                    <a:cubicBezTo>
                      <a:pt x="12" y="36"/>
                      <a:pt x="11" y="19"/>
                      <a:pt x="4" y="0"/>
                    </a:cubicBezTo>
                    <a:cubicBezTo>
                      <a:pt x="4" y="0"/>
                      <a:pt x="0" y="33"/>
                      <a:pt x="0" y="36"/>
                    </a:cubicBezTo>
                    <a:lnTo>
                      <a:pt x="12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51" name="Freeform 136">
                <a:extLst>
                  <a:ext uri="{FF2B5EF4-FFF2-40B4-BE49-F238E27FC236}">
                    <a16:creationId xmlns:a16="http://schemas.microsoft.com/office/drawing/2014/main" id="{0A8B4080-62B7-47C6-A5BE-8F064B58B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" y="2305"/>
                <a:ext cx="53" cy="98"/>
              </a:xfrm>
              <a:custGeom>
                <a:avLst/>
                <a:gdLst>
                  <a:gd name="T0" fmla="*/ 23 w 23"/>
                  <a:gd name="T1" fmla="*/ 42 h 42"/>
                  <a:gd name="T2" fmla="*/ 9 w 23"/>
                  <a:gd name="T3" fmla="*/ 0 h 42"/>
                  <a:gd name="T4" fmla="*/ 0 w 23"/>
                  <a:gd name="T5" fmla="*/ 42 h 42"/>
                  <a:gd name="T6" fmla="*/ 23 w 23"/>
                  <a:gd name="T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42">
                    <a:moveTo>
                      <a:pt x="23" y="42"/>
                    </a:moveTo>
                    <a:cubicBezTo>
                      <a:pt x="23" y="42"/>
                      <a:pt x="20" y="24"/>
                      <a:pt x="9" y="0"/>
                    </a:cubicBezTo>
                    <a:cubicBezTo>
                      <a:pt x="9" y="0"/>
                      <a:pt x="0" y="39"/>
                      <a:pt x="0" y="42"/>
                    </a:cubicBezTo>
                    <a:lnTo>
                      <a:pt x="23" y="42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52" name="Freeform 137">
                <a:extLst>
                  <a:ext uri="{FF2B5EF4-FFF2-40B4-BE49-F238E27FC236}">
                    <a16:creationId xmlns:a16="http://schemas.microsoft.com/office/drawing/2014/main" id="{7C38755E-897B-4B98-A14A-D5A89C99F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2287"/>
                <a:ext cx="53" cy="116"/>
              </a:xfrm>
              <a:custGeom>
                <a:avLst/>
                <a:gdLst>
                  <a:gd name="T0" fmla="*/ 0 w 23"/>
                  <a:gd name="T1" fmla="*/ 50 h 50"/>
                  <a:gd name="T2" fmla="*/ 14 w 23"/>
                  <a:gd name="T3" fmla="*/ 0 h 50"/>
                  <a:gd name="T4" fmla="*/ 23 w 23"/>
                  <a:gd name="T5" fmla="*/ 50 h 50"/>
                  <a:gd name="T6" fmla="*/ 0 w 23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50">
                    <a:moveTo>
                      <a:pt x="0" y="50"/>
                    </a:moveTo>
                    <a:cubicBezTo>
                      <a:pt x="0" y="50"/>
                      <a:pt x="3" y="30"/>
                      <a:pt x="14" y="0"/>
                    </a:cubicBezTo>
                    <a:cubicBezTo>
                      <a:pt x="14" y="0"/>
                      <a:pt x="23" y="46"/>
                      <a:pt x="23" y="50"/>
                    </a:cubicBez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53" name="Freeform 138">
                <a:extLst>
                  <a:ext uri="{FF2B5EF4-FFF2-40B4-BE49-F238E27FC236}">
                    <a16:creationId xmlns:a16="http://schemas.microsoft.com/office/drawing/2014/main" id="{4D4C28CF-556C-4D75-B995-2F313257C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2277"/>
                <a:ext cx="65" cy="126"/>
              </a:xfrm>
              <a:custGeom>
                <a:avLst/>
                <a:gdLst>
                  <a:gd name="T0" fmla="*/ 0 w 28"/>
                  <a:gd name="T1" fmla="*/ 54 h 54"/>
                  <a:gd name="T2" fmla="*/ 17 w 28"/>
                  <a:gd name="T3" fmla="*/ 0 h 54"/>
                  <a:gd name="T4" fmla="*/ 28 w 28"/>
                  <a:gd name="T5" fmla="*/ 54 h 54"/>
                  <a:gd name="T6" fmla="*/ 0 w 28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4">
                    <a:moveTo>
                      <a:pt x="0" y="54"/>
                    </a:moveTo>
                    <a:cubicBezTo>
                      <a:pt x="0" y="54"/>
                      <a:pt x="2" y="32"/>
                      <a:pt x="17" y="0"/>
                    </a:cubicBezTo>
                    <a:cubicBezTo>
                      <a:pt x="17" y="0"/>
                      <a:pt x="28" y="49"/>
                      <a:pt x="28" y="54"/>
                    </a:cubicBez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54" name="Freeform 139">
                <a:extLst>
                  <a:ext uri="{FF2B5EF4-FFF2-40B4-BE49-F238E27FC236}">
                    <a16:creationId xmlns:a16="http://schemas.microsoft.com/office/drawing/2014/main" id="{7D967C3C-F508-40B5-A228-7DBF3A123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277"/>
                <a:ext cx="65" cy="126"/>
              </a:xfrm>
              <a:custGeom>
                <a:avLst/>
                <a:gdLst>
                  <a:gd name="T0" fmla="*/ 28 w 28"/>
                  <a:gd name="T1" fmla="*/ 54 h 54"/>
                  <a:gd name="T2" fmla="*/ 11 w 28"/>
                  <a:gd name="T3" fmla="*/ 0 h 54"/>
                  <a:gd name="T4" fmla="*/ 0 w 28"/>
                  <a:gd name="T5" fmla="*/ 54 h 54"/>
                  <a:gd name="T6" fmla="*/ 28 w 28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4">
                    <a:moveTo>
                      <a:pt x="28" y="54"/>
                    </a:moveTo>
                    <a:cubicBezTo>
                      <a:pt x="28" y="54"/>
                      <a:pt x="25" y="32"/>
                      <a:pt x="11" y="0"/>
                    </a:cubicBezTo>
                    <a:cubicBezTo>
                      <a:pt x="11" y="0"/>
                      <a:pt x="0" y="49"/>
                      <a:pt x="0" y="54"/>
                    </a:cubicBezTo>
                    <a:lnTo>
                      <a:pt x="28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55" name="Freeform 140">
                <a:extLst>
                  <a:ext uri="{FF2B5EF4-FFF2-40B4-BE49-F238E27FC236}">
                    <a16:creationId xmlns:a16="http://schemas.microsoft.com/office/drawing/2014/main" id="{03758C37-2A9B-46B2-8B73-E3202BEA3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277"/>
                <a:ext cx="67" cy="126"/>
              </a:xfrm>
              <a:custGeom>
                <a:avLst/>
                <a:gdLst>
                  <a:gd name="T0" fmla="*/ 29 w 29"/>
                  <a:gd name="T1" fmla="*/ 54 h 54"/>
                  <a:gd name="T2" fmla="*/ 11 w 29"/>
                  <a:gd name="T3" fmla="*/ 0 h 54"/>
                  <a:gd name="T4" fmla="*/ 0 w 29"/>
                  <a:gd name="T5" fmla="*/ 54 h 54"/>
                  <a:gd name="T6" fmla="*/ 29 w 29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54">
                    <a:moveTo>
                      <a:pt x="29" y="54"/>
                    </a:moveTo>
                    <a:cubicBezTo>
                      <a:pt x="29" y="54"/>
                      <a:pt x="26" y="32"/>
                      <a:pt x="11" y="0"/>
                    </a:cubicBezTo>
                    <a:cubicBezTo>
                      <a:pt x="11" y="0"/>
                      <a:pt x="0" y="49"/>
                      <a:pt x="0" y="54"/>
                    </a:cubicBezTo>
                    <a:lnTo>
                      <a:pt x="29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56" name="Freeform 141">
                <a:extLst>
                  <a:ext uri="{FF2B5EF4-FFF2-40B4-BE49-F238E27FC236}">
                    <a16:creationId xmlns:a16="http://schemas.microsoft.com/office/drawing/2014/main" id="{3415ECFA-B295-42BE-B333-AA65FA391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2303"/>
                <a:ext cx="41" cy="100"/>
              </a:xfrm>
              <a:custGeom>
                <a:avLst/>
                <a:gdLst>
                  <a:gd name="T0" fmla="*/ 0 w 18"/>
                  <a:gd name="T1" fmla="*/ 43 h 43"/>
                  <a:gd name="T2" fmla="*/ 11 w 18"/>
                  <a:gd name="T3" fmla="*/ 0 h 43"/>
                  <a:gd name="T4" fmla="*/ 18 w 18"/>
                  <a:gd name="T5" fmla="*/ 43 h 43"/>
                  <a:gd name="T6" fmla="*/ 0 w 18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43">
                    <a:moveTo>
                      <a:pt x="0" y="43"/>
                    </a:moveTo>
                    <a:cubicBezTo>
                      <a:pt x="0" y="43"/>
                      <a:pt x="2" y="26"/>
                      <a:pt x="11" y="0"/>
                    </a:cubicBezTo>
                    <a:cubicBezTo>
                      <a:pt x="11" y="0"/>
                      <a:pt x="18" y="39"/>
                      <a:pt x="18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57" name="Freeform 142">
                <a:extLst>
                  <a:ext uri="{FF2B5EF4-FFF2-40B4-BE49-F238E27FC236}">
                    <a16:creationId xmlns:a16="http://schemas.microsoft.com/office/drawing/2014/main" id="{F4FA7101-7DFE-43FC-BBD1-3F22E3A3E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" y="2319"/>
                <a:ext cx="37" cy="84"/>
              </a:xfrm>
              <a:custGeom>
                <a:avLst/>
                <a:gdLst>
                  <a:gd name="T0" fmla="*/ 16 w 16"/>
                  <a:gd name="T1" fmla="*/ 36 h 36"/>
                  <a:gd name="T2" fmla="*/ 6 w 16"/>
                  <a:gd name="T3" fmla="*/ 0 h 36"/>
                  <a:gd name="T4" fmla="*/ 0 w 16"/>
                  <a:gd name="T5" fmla="*/ 36 h 36"/>
                  <a:gd name="T6" fmla="*/ 16 w 16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36">
                    <a:moveTo>
                      <a:pt x="16" y="36"/>
                    </a:moveTo>
                    <a:cubicBezTo>
                      <a:pt x="16" y="36"/>
                      <a:pt x="14" y="19"/>
                      <a:pt x="6" y="0"/>
                    </a:cubicBezTo>
                    <a:cubicBezTo>
                      <a:pt x="6" y="0"/>
                      <a:pt x="0" y="33"/>
                      <a:pt x="0" y="36"/>
                    </a:cubicBezTo>
                    <a:lnTo>
                      <a:pt x="16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58" name="Freeform 143">
                <a:extLst>
                  <a:ext uri="{FF2B5EF4-FFF2-40B4-BE49-F238E27FC236}">
                    <a16:creationId xmlns:a16="http://schemas.microsoft.com/office/drawing/2014/main" id="{961A977F-9845-47BF-B32D-D71E6E282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303"/>
                <a:ext cx="36" cy="100"/>
              </a:xfrm>
              <a:custGeom>
                <a:avLst/>
                <a:gdLst>
                  <a:gd name="T0" fmla="*/ 0 w 16"/>
                  <a:gd name="T1" fmla="*/ 43 h 43"/>
                  <a:gd name="T2" fmla="*/ 10 w 16"/>
                  <a:gd name="T3" fmla="*/ 0 h 43"/>
                  <a:gd name="T4" fmla="*/ 16 w 16"/>
                  <a:gd name="T5" fmla="*/ 43 h 43"/>
                  <a:gd name="T6" fmla="*/ 0 w 16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cubicBezTo>
                      <a:pt x="0" y="43"/>
                      <a:pt x="2" y="23"/>
                      <a:pt x="10" y="0"/>
                    </a:cubicBezTo>
                    <a:cubicBezTo>
                      <a:pt x="10" y="0"/>
                      <a:pt x="16" y="40"/>
                      <a:pt x="16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59" name="Freeform 144">
                <a:extLst>
                  <a:ext uri="{FF2B5EF4-FFF2-40B4-BE49-F238E27FC236}">
                    <a16:creationId xmlns:a16="http://schemas.microsoft.com/office/drawing/2014/main" id="{4DA09335-C889-4DA5-9D2B-2E27B9314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2319"/>
                <a:ext cx="37" cy="84"/>
              </a:xfrm>
              <a:custGeom>
                <a:avLst/>
                <a:gdLst>
                  <a:gd name="T0" fmla="*/ 16 w 16"/>
                  <a:gd name="T1" fmla="*/ 36 h 36"/>
                  <a:gd name="T2" fmla="*/ 6 w 16"/>
                  <a:gd name="T3" fmla="*/ 0 h 36"/>
                  <a:gd name="T4" fmla="*/ 0 w 16"/>
                  <a:gd name="T5" fmla="*/ 36 h 36"/>
                  <a:gd name="T6" fmla="*/ 16 w 16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36">
                    <a:moveTo>
                      <a:pt x="16" y="36"/>
                    </a:moveTo>
                    <a:cubicBezTo>
                      <a:pt x="16" y="36"/>
                      <a:pt x="15" y="19"/>
                      <a:pt x="6" y="0"/>
                    </a:cubicBezTo>
                    <a:cubicBezTo>
                      <a:pt x="6" y="0"/>
                      <a:pt x="0" y="33"/>
                      <a:pt x="0" y="36"/>
                    </a:cubicBezTo>
                    <a:lnTo>
                      <a:pt x="16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60" name="Freeform 145">
                <a:extLst>
                  <a:ext uri="{FF2B5EF4-FFF2-40B4-BE49-F238E27FC236}">
                    <a16:creationId xmlns:a16="http://schemas.microsoft.com/office/drawing/2014/main" id="{0790F8EA-0773-4E33-A82D-8F7E88677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305"/>
                <a:ext cx="65" cy="98"/>
              </a:xfrm>
              <a:custGeom>
                <a:avLst/>
                <a:gdLst>
                  <a:gd name="T0" fmla="*/ 28 w 28"/>
                  <a:gd name="T1" fmla="*/ 42 h 42"/>
                  <a:gd name="T2" fmla="*/ 10 w 28"/>
                  <a:gd name="T3" fmla="*/ 0 h 42"/>
                  <a:gd name="T4" fmla="*/ 0 w 28"/>
                  <a:gd name="T5" fmla="*/ 42 h 42"/>
                  <a:gd name="T6" fmla="*/ 28 w 28"/>
                  <a:gd name="T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42">
                    <a:moveTo>
                      <a:pt x="28" y="42"/>
                    </a:moveTo>
                    <a:cubicBezTo>
                      <a:pt x="28" y="42"/>
                      <a:pt x="25" y="24"/>
                      <a:pt x="10" y="0"/>
                    </a:cubicBezTo>
                    <a:cubicBezTo>
                      <a:pt x="10" y="0"/>
                      <a:pt x="0" y="39"/>
                      <a:pt x="0" y="42"/>
                    </a:cubicBezTo>
                    <a:lnTo>
                      <a:pt x="28" y="42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61" name="Freeform 146">
                <a:extLst>
                  <a:ext uri="{FF2B5EF4-FFF2-40B4-BE49-F238E27FC236}">
                    <a16:creationId xmlns:a16="http://schemas.microsoft.com/office/drawing/2014/main" id="{C043AC62-635A-410A-BB20-E805C1CF3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2287"/>
                <a:ext cx="64" cy="116"/>
              </a:xfrm>
              <a:custGeom>
                <a:avLst/>
                <a:gdLst>
                  <a:gd name="T0" fmla="*/ 0 w 28"/>
                  <a:gd name="T1" fmla="*/ 50 h 50"/>
                  <a:gd name="T2" fmla="*/ 17 w 28"/>
                  <a:gd name="T3" fmla="*/ 0 h 50"/>
                  <a:gd name="T4" fmla="*/ 28 w 28"/>
                  <a:gd name="T5" fmla="*/ 50 h 50"/>
                  <a:gd name="T6" fmla="*/ 0 w 28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0">
                    <a:moveTo>
                      <a:pt x="0" y="50"/>
                    </a:moveTo>
                    <a:cubicBezTo>
                      <a:pt x="0" y="50"/>
                      <a:pt x="3" y="30"/>
                      <a:pt x="17" y="0"/>
                    </a:cubicBezTo>
                    <a:cubicBezTo>
                      <a:pt x="17" y="0"/>
                      <a:pt x="28" y="46"/>
                      <a:pt x="28" y="50"/>
                    </a:cubicBez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62" name="Freeform 147">
                <a:extLst>
                  <a:ext uri="{FF2B5EF4-FFF2-40B4-BE49-F238E27FC236}">
                    <a16:creationId xmlns:a16="http://schemas.microsoft.com/office/drawing/2014/main" id="{B2BFAA23-6E9E-4FCC-B5FC-01B5DB22A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277"/>
                <a:ext cx="53" cy="126"/>
              </a:xfrm>
              <a:custGeom>
                <a:avLst/>
                <a:gdLst>
                  <a:gd name="T0" fmla="*/ 0 w 23"/>
                  <a:gd name="T1" fmla="*/ 54 h 54"/>
                  <a:gd name="T2" fmla="*/ 15 w 23"/>
                  <a:gd name="T3" fmla="*/ 0 h 54"/>
                  <a:gd name="T4" fmla="*/ 23 w 23"/>
                  <a:gd name="T5" fmla="*/ 54 h 54"/>
                  <a:gd name="T6" fmla="*/ 0 w 23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54">
                    <a:moveTo>
                      <a:pt x="0" y="54"/>
                    </a:moveTo>
                    <a:cubicBezTo>
                      <a:pt x="0" y="54"/>
                      <a:pt x="3" y="32"/>
                      <a:pt x="15" y="0"/>
                    </a:cubicBezTo>
                    <a:cubicBezTo>
                      <a:pt x="15" y="0"/>
                      <a:pt x="23" y="49"/>
                      <a:pt x="23" y="54"/>
                    </a:cubicBez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63" name="Freeform 148">
                <a:extLst>
                  <a:ext uri="{FF2B5EF4-FFF2-40B4-BE49-F238E27FC236}">
                    <a16:creationId xmlns:a16="http://schemas.microsoft.com/office/drawing/2014/main" id="{F24536EE-1938-4ADD-8C5F-EEB1BDF4D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277"/>
                <a:ext cx="51" cy="126"/>
              </a:xfrm>
              <a:custGeom>
                <a:avLst/>
                <a:gdLst>
                  <a:gd name="T0" fmla="*/ 22 w 22"/>
                  <a:gd name="T1" fmla="*/ 54 h 54"/>
                  <a:gd name="T2" fmla="*/ 8 w 22"/>
                  <a:gd name="T3" fmla="*/ 0 h 54"/>
                  <a:gd name="T4" fmla="*/ 0 w 22"/>
                  <a:gd name="T5" fmla="*/ 54 h 54"/>
                  <a:gd name="T6" fmla="*/ 22 w 22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4">
                    <a:moveTo>
                      <a:pt x="22" y="54"/>
                    </a:moveTo>
                    <a:cubicBezTo>
                      <a:pt x="22" y="54"/>
                      <a:pt x="20" y="32"/>
                      <a:pt x="8" y="0"/>
                    </a:cubicBezTo>
                    <a:cubicBezTo>
                      <a:pt x="8" y="0"/>
                      <a:pt x="0" y="49"/>
                      <a:pt x="0" y="54"/>
                    </a:cubicBezTo>
                    <a:lnTo>
                      <a:pt x="22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64" name="Freeform 149">
                <a:extLst>
                  <a:ext uri="{FF2B5EF4-FFF2-40B4-BE49-F238E27FC236}">
                    <a16:creationId xmlns:a16="http://schemas.microsoft.com/office/drawing/2014/main" id="{C8614121-494C-440B-A5EF-8582D5B54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277"/>
                <a:ext cx="53" cy="126"/>
              </a:xfrm>
              <a:custGeom>
                <a:avLst/>
                <a:gdLst>
                  <a:gd name="T0" fmla="*/ 23 w 23"/>
                  <a:gd name="T1" fmla="*/ 54 h 54"/>
                  <a:gd name="T2" fmla="*/ 8 w 23"/>
                  <a:gd name="T3" fmla="*/ 0 h 54"/>
                  <a:gd name="T4" fmla="*/ 0 w 23"/>
                  <a:gd name="T5" fmla="*/ 54 h 54"/>
                  <a:gd name="T6" fmla="*/ 23 w 23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54">
                    <a:moveTo>
                      <a:pt x="23" y="54"/>
                    </a:moveTo>
                    <a:cubicBezTo>
                      <a:pt x="23" y="54"/>
                      <a:pt x="20" y="32"/>
                      <a:pt x="8" y="0"/>
                    </a:cubicBezTo>
                    <a:cubicBezTo>
                      <a:pt x="8" y="0"/>
                      <a:pt x="0" y="49"/>
                      <a:pt x="0" y="54"/>
                    </a:cubicBezTo>
                    <a:lnTo>
                      <a:pt x="23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65" name="Freeform 150">
                <a:extLst>
                  <a:ext uri="{FF2B5EF4-FFF2-40B4-BE49-F238E27FC236}">
                    <a16:creationId xmlns:a16="http://schemas.microsoft.com/office/drawing/2014/main" id="{E4AE05C7-47BE-4D4F-9B99-B92299902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" y="2303"/>
                <a:ext cx="35" cy="100"/>
              </a:xfrm>
              <a:custGeom>
                <a:avLst/>
                <a:gdLst>
                  <a:gd name="T0" fmla="*/ 0 w 15"/>
                  <a:gd name="T1" fmla="*/ 43 h 43"/>
                  <a:gd name="T2" fmla="*/ 9 w 15"/>
                  <a:gd name="T3" fmla="*/ 0 h 43"/>
                  <a:gd name="T4" fmla="*/ 15 w 15"/>
                  <a:gd name="T5" fmla="*/ 43 h 43"/>
                  <a:gd name="T6" fmla="*/ 0 w 15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43">
                    <a:moveTo>
                      <a:pt x="0" y="43"/>
                    </a:moveTo>
                    <a:cubicBezTo>
                      <a:pt x="0" y="43"/>
                      <a:pt x="2" y="26"/>
                      <a:pt x="9" y="0"/>
                    </a:cubicBezTo>
                    <a:cubicBezTo>
                      <a:pt x="9" y="0"/>
                      <a:pt x="15" y="39"/>
                      <a:pt x="15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66" name="Freeform 151">
                <a:extLst>
                  <a:ext uri="{FF2B5EF4-FFF2-40B4-BE49-F238E27FC236}">
                    <a16:creationId xmlns:a16="http://schemas.microsoft.com/office/drawing/2014/main" id="{C8989F17-4AE4-40CD-A819-3CE0F4351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319"/>
                <a:ext cx="30" cy="84"/>
              </a:xfrm>
              <a:custGeom>
                <a:avLst/>
                <a:gdLst>
                  <a:gd name="T0" fmla="*/ 13 w 13"/>
                  <a:gd name="T1" fmla="*/ 36 h 36"/>
                  <a:gd name="T2" fmla="*/ 4 w 13"/>
                  <a:gd name="T3" fmla="*/ 0 h 36"/>
                  <a:gd name="T4" fmla="*/ 0 w 13"/>
                  <a:gd name="T5" fmla="*/ 36 h 36"/>
                  <a:gd name="T6" fmla="*/ 13 w 13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13" y="36"/>
                    </a:moveTo>
                    <a:cubicBezTo>
                      <a:pt x="13" y="36"/>
                      <a:pt x="11" y="19"/>
                      <a:pt x="4" y="0"/>
                    </a:cubicBezTo>
                    <a:cubicBezTo>
                      <a:pt x="4" y="0"/>
                      <a:pt x="0" y="33"/>
                      <a:pt x="0" y="36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67" name="Freeform 152">
                <a:extLst>
                  <a:ext uri="{FF2B5EF4-FFF2-40B4-BE49-F238E27FC236}">
                    <a16:creationId xmlns:a16="http://schemas.microsoft.com/office/drawing/2014/main" id="{D630E3E4-8460-4CFD-A2DE-AEA33659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303"/>
                <a:ext cx="30" cy="100"/>
              </a:xfrm>
              <a:custGeom>
                <a:avLst/>
                <a:gdLst>
                  <a:gd name="T0" fmla="*/ 0 w 13"/>
                  <a:gd name="T1" fmla="*/ 43 h 43"/>
                  <a:gd name="T2" fmla="*/ 8 w 13"/>
                  <a:gd name="T3" fmla="*/ 0 h 43"/>
                  <a:gd name="T4" fmla="*/ 13 w 13"/>
                  <a:gd name="T5" fmla="*/ 43 h 43"/>
                  <a:gd name="T6" fmla="*/ 0 w 13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43">
                    <a:moveTo>
                      <a:pt x="0" y="43"/>
                    </a:moveTo>
                    <a:cubicBezTo>
                      <a:pt x="0" y="43"/>
                      <a:pt x="2" y="23"/>
                      <a:pt x="8" y="0"/>
                    </a:cubicBezTo>
                    <a:cubicBezTo>
                      <a:pt x="8" y="0"/>
                      <a:pt x="13" y="40"/>
                      <a:pt x="13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68" name="Freeform 153">
                <a:extLst>
                  <a:ext uri="{FF2B5EF4-FFF2-40B4-BE49-F238E27FC236}">
                    <a16:creationId xmlns:a16="http://schemas.microsoft.com/office/drawing/2014/main" id="{20508EDA-304E-4042-97CF-CD9EFA16F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319"/>
                <a:ext cx="30" cy="84"/>
              </a:xfrm>
              <a:custGeom>
                <a:avLst/>
                <a:gdLst>
                  <a:gd name="T0" fmla="*/ 13 w 13"/>
                  <a:gd name="T1" fmla="*/ 36 h 36"/>
                  <a:gd name="T2" fmla="*/ 5 w 13"/>
                  <a:gd name="T3" fmla="*/ 0 h 36"/>
                  <a:gd name="T4" fmla="*/ 0 w 13"/>
                  <a:gd name="T5" fmla="*/ 36 h 36"/>
                  <a:gd name="T6" fmla="*/ 13 w 13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13" y="36"/>
                    </a:moveTo>
                    <a:cubicBezTo>
                      <a:pt x="13" y="36"/>
                      <a:pt x="12" y="19"/>
                      <a:pt x="5" y="0"/>
                    </a:cubicBezTo>
                    <a:cubicBezTo>
                      <a:pt x="5" y="0"/>
                      <a:pt x="0" y="33"/>
                      <a:pt x="0" y="36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69" name="Freeform 154">
                <a:extLst>
                  <a:ext uri="{FF2B5EF4-FFF2-40B4-BE49-F238E27FC236}">
                    <a16:creationId xmlns:a16="http://schemas.microsoft.com/office/drawing/2014/main" id="{79BAE213-3089-4384-B8F3-0EDC8EC9E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2305"/>
                <a:ext cx="53" cy="98"/>
              </a:xfrm>
              <a:custGeom>
                <a:avLst/>
                <a:gdLst>
                  <a:gd name="T0" fmla="*/ 23 w 23"/>
                  <a:gd name="T1" fmla="*/ 42 h 42"/>
                  <a:gd name="T2" fmla="*/ 8 w 23"/>
                  <a:gd name="T3" fmla="*/ 0 h 42"/>
                  <a:gd name="T4" fmla="*/ 0 w 23"/>
                  <a:gd name="T5" fmla="*/ 42 h 42"/>
                  <a:gd name="T6" fmla="*/ 23 w 23"/>
                  <a:gd name="T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42">
                    <a:moveTo>
                      <a:pt x="23" y="42"/>
                    </a:moveTo>
                    <a:cubicBezTo>
                      <a:pt x="23" y="42"/>
                      <a:pt x="20" y="24"/>
                      <a:pt x="8" y="0"/>
                    </a:cubicBezTo>
                    <a:cubicBezTo>
                      <a:pt x="8" y="0"/>
                      <a:pt x="0" y="39"/>
                      <a:pt x="0" y="42"/>
                    </a:cubicBezTo>
                    <a:lnTo>
                      <a:pt x="23" y="42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70" name="Freeform 155">
                <a:extLst>
                  <a:ext uri="{FF2B5EF4-FFF2-40B4-BE49-F238E27FC236}">
                    <a16:creationId xmlns:a16="http://schemas.microsoft.com/office/drawing/2014/main" id="{51DD3ED4-BE23-4790-896C-B15EE0807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" y="2287"/>
                <a:ext cx="53" cy="116"/>
              </a:xfrm>
              <a:custGeom>
                <a:avLst/>
                <a:gdLst>
                  <a:gd name="T0" fmla="*/ 0 w 23"/>
                  <a:gd name="T1" fmla="*/ 50 h 50"/>
                  <a:gd name="T2" fmla="*/ 14 w 23"/>
                  <a:gd name="T3" fmla="*/ 0 h 50"/>
                  <a:gd name="T4" fmla="*/ 23 w 23"/>
                  <a:gd name="T5" fmla="*/ 50 h 50"/>
                  <a:gd name="T6" fmla="*/ 0 w 23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50">
                    <a:moveTo>
                      <a:pt x="0" y="50"/>
                    </a:moveTo>
                    <a:cubicBezTo>
                      <a:pt x="0" y="50"/>
                      <a:pt x="2" y="30"/>
                      <a:pt x="14" y="0"/>
                    </a:cubicBezTo>
                    <a:cubicBezTo>
                      <a:pt x="14" y="0"/>
                      <a:pt x="23" y="46"/>
                      <a:pt x="23" y="50"/>
                    </a:cubicBez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71" name="Freeform 156">
                <a:extLst>
                  <a:ext uri="{FF2B5EF4-FFF2-40B4-BE49-F238E27FC236}">
                    <a16:creationId xmlns:a16="http://schemas.microsoft.com/office/drawing/2014/main" id="{7702BFB1-B84B-4C02-B1F4-77968E46A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277"/>
                <a:ext cx="67" cy="126"/>
              </a:xfrm>
              <a:custGeom>
                <a:avLst/>
                <a:gdLst>
                  <a:gd name="T0" fmla="*/ 0 w 29"/>
                  <a:gd name="T1" fmla="*/ 54 h 54"/>
                  <a:gd name="T2" fmla="*/ 18 w 29"/>
                  <a:gd name="T3" fmla="*/ 0 h 54"/>
                  <a:gd name="T4" fmla="*/ 29 w 29"/>
                  <a:gd name="T5" fmla="*/ 54 h 54"/>
                  <a:gd name="T6" fmla="*/ 0 w 29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54">
                    <a:moveTo>
                      <a:pt x="0" y="54"/>
                    </a:moveTo>
                    <a:cubicBezTo>
                      <a:pt x="0" y="54"/>
                      <a:pt x="3" y="32"/>
                      <a:pt x="18" y="0"/>
                    </a:cubicBezTo>
                    <a:cubicBezTo>
                      <a:pt x="18" y="0"/>
                      <a:pt x="29" y="49"/>
                      <a:pt x="29" y="54"/>
                    </a:cubicBez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72" name="Freeform 157">
                <a:extLst>
                  <a:ext uri="{FF2B5EF4-FFF2-40B4-BE49-F238E27FC236}">
                    <a16:creationId xmlns:a16="http://schemas.microsoft.com/office/drawing/2014/main" id="{FABC9D47-E649-4632-A800-ADEC41D50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277"/>
                <a:ext cx="64" cy="126"/>
              </a:xfrm>
              <a:custGeom>
                <a:avLst/>
                <a:gdLst>
                  <a:gd name="T0" fmla="*/ 28 w 28"/>
                  <a:gd name="T1" fmla="*/ 54 h 54"/>
                  <a:gd name="T2" fmla="*/ 11 w 28"/>
                  <a:gd name="T3" fmla="*/ 0 h 54"/>
                  <a:gd name="T4" fmla="*/ 0 w 28"/>
                  <a:gd name="T5" fmla="*/ 54 h 54"/>
                  <a:gd name="T6" fmla="*/ 28 w 28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4">
                    <a:moveTo>
                      <a:pt x="28" y="54"/>
                    </a:moveTo>
                    <a:cubicBezTo>
                      <a:pt x="28" y="54"/>
                      <a:pt x="25" y="32"/>
                      <a:pt x="11" y="0"/>
                    </a:cubicBezTo>
                    <a:cubicBezTo>
                      <a:pt x="11" y="0"/>
                      <a:pt x="0" y="49"/>
                      <a:pt x="0" y="54"/>
                    </a:cubicBezTo>
                    <a:lnTo>
                      <a:pt x="28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73" name="Freeform 158">
                <a:extLst>
                  <a:ext uri="{FF2B5EF4-FFF2-40B4-BE49-F238E27FC236}">
                    <a16:creationId xmlns:a16="http://schemas.microsoft.com/office/drawing/2014/main" id="{1F46F392-C27B-4B63-8FB2-69C3CA58A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277"/>
                <a:ext cx="65" cy="126"/>
              </a:xfrm>
              <a:custGeom>
                <a:avLst/>
                <a:gdLst>
                  <a:gd name="T0" fmla="*/ 28 w 28"/>
                  <a:gd name="T1" fmla="*/ 54 h 54"/>
                  <a:gd name="T2" fmla="*/ 11 w 28"/>
                  <a:gd name="T3" fmla="*/ 0 h 54"/>
                  <a:gd name="T4" fmla="*/ 0 w 28"/>
                  <a:gd name="T5" fmla="*/ 54 h 54"/>
                  <a:gd name="T6" fmla="*/ 28 w 28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4">
                    <a:moveTo>
                      <a:pt x="28" y="54"/>
                    </a:moveTo>
                    <a:cubicBezTo>
                      <a:pt x="28" y="54"/>
                      <a:pt x="25" y="32"/>
                      <a:pt x="11" y="0"/>
                    </a:cubicBezTo>
                    <a:cubicBezTo>
                      <a:pt x="11" y="0"/>
                      <a:pt x="0" y="49"/>
                      <a:pt x="0" y="54"/>
                    </a:cubicBezTo>
                    <a:lnTo>
                      <a:pt x="28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74" name="Freeform 159">
                <a:extLst>
                  <a:ext uri="{FF2B5EF4-FFF2-40B4-BE49-F238E27FC236}">
                    <a16:creationId xmlns:a16="http://schemas.microsoft.com/office/drawing/2014/main" id="{DFBCD8F9-A4F9-4DA2-9C45-006F0CD26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303"/>
                <a:ext cx="42" cy="100"/>
              </a:xfrm>
              <a:custGeom>
                <a:avLst/>
                <a:gdLst>
                  <a:gd name="T0" fmla="*/ 0 w 18"/>
                  <a:gd name="T1" fmla="*/ 43 h 43"/>
                  <a:gd name="T2" fmla="*/ 11 w 18"/>
                  <a:gd name="T3" fmla="*/ 0 h 43"/>
                  <a:gd name="T4" fmla="*/ 18 w 18"/>
                  <a:gd name="T5" fmla="*/ 43 h 43"/>
                  <a:gd name="T6" fmla="*/ 0 w 18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43">
                    <a:moveTo>
                      <a:pt x="0" y="43"/>
                    </a:moveTo>
                    <a:cubicBezTo>
                      <a:pt x="0" y="43"/>
                      <a:pt x="2" y="26"/>
                      <a:pt x="11" y="0"/>
                    </a:cubicBezTo>
                    <a:cubicBezTo>
                      <a:pt x="11" y="0"/>
                      <a:pt x="18" y="39"/>
                      <a:pt x="18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75" name="Freeform 160">
                <a:extLst>
                  <a:ext uri="{FF2B5EF4-FFF2-40B4-BE49-F238E27FC236}">
                    <a16:creationId xmlns:a16="http://schemas.microsoft.com/office/drawing/2014/main" id="{EB1871E0-0355-465D-9B6D-3720FE2B1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319"/>
                <a:ext cx="39" cy="84"/>
              </a:xfrm>
              <a:custGeom>
                <a:avLst/>
                <a:gdLst>
                  <a:gd name="T0" fmla="*/ 17 w 17"/>
                  <a:gd name="T1" fmla="*/ 36 h 36"/>
                  <a:gd name="T2" fmla="*/ 6 w 17"/>
                  <a:gd name="T3" fmla="*/ 0 h 36"/>
                  <a:gd name="T4" fmla="*/ 0 w 17"/>
                  <a:gd name="T5" fmla="*/ 36 h 36"/>
                  <a:gd name="T6" fmla="*/ 17 w 17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36">
                    <a:moveTo>
                      <a:pt x="17" y="36"/>
                    </a:moveTo>
                    <a:cubicBezTo>
                      <a:pt x="17" y="36"/>
                      <a:pt x="15" y="19"/>
                      <a:pt x="6" y="0"/>
                    </a:cubicBezTo>
                    <a:cubicBezTo>
                      <a:pt x="6" y="0"/>
                      <a:pt x="0" y="33"/>
                      <a:pt x="0" y="36"/>
                    </a:cubicBezTo>
                    <a:lnTo>
                      <a:pt x="17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76" name="Freeform 161">
                <a:extLst>
                  <a:ext uri="{FF2B5EF4-FFF2-40B4-BE49-F238E27FC236}">
                    <a16:creationId xmlns:a16="http://schemas.microsoft.com/office/drawing/2014/main" id="{CAD4DB9D-5E98-4AB7-A9EC-5B0038F83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303"/>
                <a:ext cx="37" cy="100"/>
              </a:xfrm>
              <a:custGeom>
                <a:avLst/>
                <a:gdLst>
                  <a:gd name="T0" fmla="*/ 0 w 16"/>
                  <a:gd name="T1" fmla="*/ 43 h 43"/>
                  <a:gd name="T2" fmla="*/ 10 w 16"/>
                  <a:gd name="T3" fmla="*/ 0 h 43"/>
                  <a:gd name="T4" fmla="*/ 16 w 16"/>
                  <a:gd name="T5" fmla="*/ 43 h 43"/>
                  <a:gd name="T6" fmla="*/ 0 w 16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cubicBezTo>
                      <a:pt x="0" y="43"/>
                      <a:pt x="2" y="23"/>
                      <a:pt x="10" y="0"/>
                    </a:cubicBezTo>
                    <a:cubicBezTo>
                      <a:pt x="10" y="0"/>
                      <a:pt x="16" y="40"/>
                      <a:pt x="16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77" name="Freeform 162">
                <a:extLst>
                  <a:ext uri="{FF2B5EF4-FFF2-40B4-BE49-F238E27FC236}">
                    <a16:creationId xmlns:a16="http://schemas.microsoft.com/office/drawing/2014/main" id="{9C18730F-9F6F-4897-A89E-2199FFD9B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319"/>
                <a:ext cx="37" cy="84"/>
              </a:xfrm>
              <a:custGeom>
                <a:avLst/>
                <a:gdLst>
                  <a:gd name="T0" fmla="*/ 16 w 16"/>
                  <a:gd name="T1" fmla="*/ 36 h 36"/>
                  <a:gd name="T2" fmla="*/ 6 w 16"/>
                  <a:gd name="T3" fmla="*/ 0 h 36"/>
                  <a:gd name="T4" fmla="*/ 0 w 16"/>
                  <a:gd name="T5" fmla="*/ 36 h 36"/>
                  <a:gd name="T6" fmla="*/ 16 w 16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36">
                    <a:moveTo>
                      <a:pt x="16" y="36"/>
                    </a:moveTo>
                    <a:cubicBezTo>
                      <a:pt x="16" y="36"/>
                      <a:pt x="14" y="19"/>
                      <a:pt x="6" y="0"/>
                    </a:cubicBezTo>
                    <a:cubicBezTo>
                      <a:pt x="6" y="0"/>
                      <a:pt x="0" y="33"/>
                      <a:pt x="0" y="36"/>
                    </a:cubicBezTo>
                    <a:lnTo>
                      <a:pt x="16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78" name="Freeform 163">
                <a:extLst>
                  <a:ext uri="{FF2B5EF4-FFF2-40B4-BE49-F238E27FC236}">
                    <a16:creationId xmlns:a16="http://schemas.microsoft.com/office/drawing/2014/main" id="{EC60835D-1B2F-4B6E-8568-5A5BE58A6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305"/>
                <a:ext cx="67" cy="98"/>
              </a:xfrm>
              <a:custGeom>
                <a:avLst/>
                <a:gdLst>
                  <a:gd name="T0" fmla="*/ 29 w 29"/>
                  <a:gd name="T1" fmla="*/ 42 h 42"/>
                  <a:gd name="T2" fmla="*/ 11 w 29"/>
                  <a:gd name="T3" fmla="*/ 0 h 42"/>
                  <a:gd name="T4" fmla="*/ 0 w 29"/>
                  <a:gd name="T5" fmla="*/ 42 h 42"/>
                  <a:gd name="T6" fmla="*/ 29 w 29"/>
                  <a:gd name="T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42">
                    <a:moveTo>
                      <a:pt x="29" y="42"/>
                    </a:moveTo>
                    <a:cubicBezTo>
                      <a:pt x="29" y="42"/>
                      <a:pt x="26" y="24"/>
                      <a:pt x="11" y="0"/>
                    </a:cubicBezTo>
                    <a:cubicBezTo>
                      <a:pt x="11" y="0"/>
                      <a:pt x="0" y="39"/>
                      <a:pt x="0" y="42"/>
                    </a:cubicBezTo>
                    <a:lnTo>
                      <a:pt x="29" y="42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79" name="Freeform 164">
                <a:extLst>
                  <a:ext uri="{FF2B5EF4-FFF2-40B4-BE49-F238E27FC236}">
                    <a16:creationId xmlns:a16="http://schemas.microsoft.com/office/drawing/2014/main" id="{FE1D1A20-F213-47BD-A6C9-2613A415D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287"/>
                <a:ext cx="65" cy="116"/>
              </a:xfrm>
              <a:custGeom>
                <a:avLst/>
                <a:gdLst>
                  <a:gd name="T0" fmla="*/ 0 w 28"/>
                  <a:gd name="T1" fmla="*/ 50 h 50"/>
                  <a:gd name="T2" fmla="*/ 17 w 28"/>
                  <a:gd name="T3" fmla="*/ 0 h 50"/>
                  <a:gd name="T4" fmla="*/ 28 w 28"/>
                  <a:gd name="T5" fmla="*/ 50 h 50"/>
                  <a:gd name="T6" fmla="*/ 0 w 28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0">
                    <a:moveTo>
                      <a:pt x="0" y="50"/>
                    </a:moveTo>
                    <a:cubicBezTo>
                      <a:pt x="0" y="50"/>
                      <a:pt x="3" y="30"/>
                      <a:pt x="17" y="0"/>
                    </a:cubicBezTo>
                    <a:cubicBezTo>
                      <a:pt x="17" y="0"/>
                      <a:pt x="28" y="46"/>
                      <a:pt x="28" y="50"/>
                    </a:cubicBez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80" name="Freeform 165">
                <a:extLst>
                  <a:ext uri="{FF2B5EF4-FFF2-40B4-BE49-F238E27FC236}">
                    <a16:creationId xmlns:a16="http://schemas.microsoft.com/office/drawing/2014/main" id="{B23794F4-FF86-4471-9898-C4F5E9068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277"/>
                <a:ext cx="53" cy="126"/>
              </a:xfrm>
              <a:custGeom>
                <a:avLst/>
                <a:gdLst>
                  <a:gd name="T0" fmla="*/ 0 w 23"/>
                  <a:gd name="T1" fmla="*/ 54 h 54"/>
                  <a:gd name="T2" fmla="*/ 14 w 23"/>
                  <a:gd name="T3" fmla="*/ 0 h 54"/>
                  <a:gd name="T4" fmla="*/ 23 w 23"/>
                  <a:gd name="T5" fmla="*/ 54 h 54"/>
                  <a:gd name="T6" fmla="*/ 0 w 23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54">
                    <a:moveTo>
                      <a:pt x="0" y="54"/>
                    </a:moveTo>
                    <a:cubicBezTo>
                      <a:pt x="0" y="54"/>
                      <a:pt x="3" y="32"/>
                      <a:pt x="14" y="0"/>
                    </a:cubicBezTo>
                    <a:cubicBezTo>
                      <a:pt x="14" y="0"/>
                      <a:pt x="23" y="49"/>
                      <a:pt x="23" y="54"/>
                    </a:cubicBez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81" name="Freeform 166">
                <a:extLst>
                  <a:ext uri="{FF2B5EF4-FFF2-40B4-BE49-F238E27FC236}">
                    <a16:creationId xmlns:a16="http://schemas.microsoft.com/office/drawing/2014/main" id="{B17AD9C9-608A-45E8-BC8D-F444C5112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277"/>
                <a:ext cx="51" cy="126"/>
              </a:xfrm>
              <a:custGeom>
                <a:avLst/>
                <a:gdLst>
                  <a:gd name="T0" fmla="*/ 22 w 22"/>
                  <a:gd name="T1" fmla="*/ 54 h 54"/>
                  <a:gd name="T2" fmla="*/ 8 w 22"/>
                  <a:gd name="T3" fmla="*/ 0 h 54"/>
                  <a:gd name="T4" fmla="*/ 0 w 22"/>
                  <a:gd name="T5" fmla="*/ 54 h 54"/>
                  <a:gd name="T6" fmla="*/ 22 w 22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4">
                    <a:moveTo>
                      <a:pt x="22" y="54"/>
                    </a:moveTo>
                    <a:cubicBezTo>
                      <a:pt x="22" y="54"/>
                      <a:pt x="20" y="32"/>
                      <a:pt x="8" y="0"/>
                    </a:cubicBezTo>
                    <a:cubicBezTo>
                      <a:pt x="8" y="0"/>
                      <a:pt x="0" y="49"/>
                      <a:pt x="0" y="54"/>
                    </a:cubicBezTo>
                    <a:lnTo>
                      <a:pt x="22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82" name="Freeform 167">
                <a:extLst>
                  <a:ext uri="{FF2B5EF4-FFF2-40B4-BE49-F238E27FC236}">
                    <a16:creationId xmlns:a16="http://schemas.microsoft.com/office/drawing/2014/main" id="{DE734902-A1BD-4D2D-8B4E-3C7F7F8E4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2277"/>
                <a:ext cx="51" cy="126"/>
              </a:xfrm>
              <a:custGeom>
                <a:avLst/>
                <a:gdLst>
                  <a:gd name="T0" fmla="*/ 22 w 22"/>
                  <a:gd name="T1" fmla="*/ 54 h 54"/>
                  <a:gd name="T2" fmla="*/ 8 w 22"/>
                  <a:gd name="T3" fmla="*/ 0 h 54"/>
                  <a:gd name="T4" fmla="*/ 0 w 22"/>
                  <a:gd name="T5" fmla="*/ 54 h 54"/>
                  <a:gd name="T6" fmla="*/ 22 w 22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4">
                    <a:moveTo>
                      <a:pt x="22" y="54"/>
                    </a:moveTo>
                    <a:cubicBezTo>
                      <a:pt x="22" y="54"/>
                      <a:pt x="20" y="32"/>
                      <a:pt x="8" y="0"/>
                    </a:cubicBezTo>
                    <a:cubicBezTo>
                      <a:pt x="8" y="0"/>
                      <a:pt x="0" y="49"/>
                      <a:pt x="0" y="54"/>
                    </a:cubicBezTo>
                    <a:lnTo>
                      <a:pt x="22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83" name="Freeform 168">
                <a:extLst>
                  <a:ext uri="{FF2B5EF4-FFF2-40B4-BE49-F238E27FC236}">
                    <a16:creationId xmlns:a16="http://schemas.microsoft.com/office/drawing/2014/main" id="{F613EC00-B372-46DA-AEB8-6DB1BC9C0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303"/>
                <a:ext cx="32" cy="100"/>
              </a:xfrm>
              <a:custGeom>
                <a:avLst/>
                <a:gdLst>
                  <a:gd name="T0" fmla="*/ 0 w 14"/>
                  <a:gd name="T1" fmla="*/ 43 h 43"/>
                  <a:gd name="T2" fmla="*/ 9 w 14"/>
                  <a:gd name="T3" fmla="*/ 0 h 43"/>
                  <a:gd name="T4" fmla="*/ 14 w 14"/>
                  <a:gd name="T5" fmla="*/ 43 h 43"/>
                  <a:gd name="T6" fmla="*/ 0 w 14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43">
                    <a:moveTo>
                      <a:pt x="0" y="43"/>
                    </a:moveTo>
                    <a:cubicBezTo>
                      <a:pt x="0" y="43"/>
                      <a:pt x="2" y="26"/>
                      <a:pt x="9" y="0"/>
                    </a:cubicBezTo>
                    <a:cubicBezTo>
                      <a:pt x="9" y="0"/>
                      <a:pt x="14" y="39"/>
                      <a:pt x="14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84" name="Freeform 169">
                <a:extLst>
                  <a:ext uri="{FF2B5EF4-FFF2-40B4-BE49-F238E27FC236}">
                    <a16:creationId xmlns:a16="http://schemas.microsoft.com/office/drawing/2014/main" id="{7BB42E02-5246-4479-89C7-5A9E6E4F5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319"/>
                <a:ext cx="30" cy="84"/>
              </a:xfrm>
              <a:custGeom>
                <a:avLst/>
                <a:gdLst>
                  <a:gd name="T0" fmla="*/ 13 w 13"/>
                  <a:gd name="T1" fmla="*/ 36 h 36"/>
                  <a:gd name="T2" fmla="*/ 5 w 13"/>
                  <a:gd name="T3" fmla="*/ 0 h 36"/>
                  <a:gd name="T4" fmla="*/ 0 w 13"/>
                  <a:gd name="T5" fmla="*/ 36 h 36"/>
                  <a:gd name="T6" fmla="*/ 13 w 13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13" y="36"/>
                    </a:moveTo>
                    <a:cubicBezTo>
                      <a:pt x="13" y="36"/>
                      <a:pt x="12" y="19"/>
                      <a:pt x="5" y="0"/>
                    </a:cubicBezTo>
                    <a:cubicBezTo>
                      <a:pt x="5" y="0"/>
                      <a:pt x="0" y="33"/>
                      <a:pt x="0" y="36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85" name="Freeform 170">
                <a:extLst>
                  <a:ext uri="{FF2B5EF4-FFF2-40B4-BE49-F238E27FC236}">
                    <a16:creationId xmlns:a16="http://schemas.microsoft.com/office/drawing/2014/main" id="{C6639A25-F2E2-4335-934A-6E94C4472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303"/>
                <a:ext cx="30" cy="100"/>
              </a:xfrm>
              <a:custGeom>
                <a:avLst/>
                <a:gdLst>
                  <a:gd name="T0" fmla="*/ 0 w 13"/>
                  <a:gd name="T1" fmla="*/ 43 h 43"/>
                  <a:gd name="T2" fmla="*/ 8 w 13"/>
                  <a:gd name="T3" fmla="*/ 0 h 43"/>
                  <a:gd name="T4" fmla="*/ 13 w 13"/>
                  <a:gd name="T5" fmla="*/ 43 h 43"/>
                  <a:gd name="T6" fmla="*/ 0 w 13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43">
                    <a:moveTo>
                      <a:pt x="0" y="43"/>
                    </a:moveTo>
                    <a:cubicBezTo>
                      <a:pt x="0" y="43"/>
                      <a:pt x="2" y="23"/>
                      <a:pt x="8" y="0"/>
                    </a:cubicBezTo>
                    <a:cubicBezTo>
                      <a:pt x="8" y="0"/>
                      <a:pt x="13" y="40"/>
                      <a:pt x="13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86" name="Freeform 171">
                <a:extLst>
                  <a:ext uri="{FF2B5EF4-FFF2-40B4-BE49-F238E27FC236}">
                    <a16:creationId xmlns:a16="http://schemas.microsoft.com/office/drawing/2014/main" id="{C59E2DD2-B562-411C-8959-0D0BCFA2E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319"/>
                <a:ext cx="30" cy="84"/>
              </a:xfrm>
              <a:custGeom>
                <a:avLst/>
                <a:gdLst>
                  <a:gd name="T0" fmla="*/ 13 w 13"/>
                  <a:gd name="T1" fmla="*/ 36 h 36"/>
                  <a:gd name="T2" fmla="*/ 5 w 13"/>
                  <a:gd name="T3" fmla="*/ 0 h 36"/>
                  <a:gd name="T4" fmla="*/ 0 w 13"/>
                  <a:gd name="T5" fmla="*/ 36 h 36"/>
                  <a:gd name="T6" fmla="*/ 13 w 13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13" y="36"/>
                    </a:moveTo>
                    <a:cubicBezTo>
                      <a:pt x="13" y="36"/>
                      <a:pt x="12" y="19"/>
                      <a:pt x="5" y="0"/>
                    </a:cubicBezTo>
                    <a:cubicBezTo>
                      <a:pt x="5" y="0"/>
                      <a:pt x="0" y="33"/>
                      <a:pt x="0" y="36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87" name="Freeform 172">
                <a:extLst>
                  <a:ext uri="{FF2B5EF4-FFF2-40B4-BE49-F238E27FC236}">
                    <a16:creationId xmlns:a16="http://schemas.microsoft.com/office/drawing/2014/main" id="{76B11712-ABD3-4045-8056-BADEBF8E1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305"/>
                <a:ext cx="53" cy="98"/>
              </a:xfrm>
              <a:custGeom>
                <a:avLst/>
                <a:gdLst>
                  <a:gd name="T0" fmla="*/ 23 w 23"/>
                  <a:gd name="T1" fmla="*/ 42 h 42"/>
                  <a:gd name="T2" fmla="*/ 8 w 23"/>
                  <a:gd name="T3" fmla="*/ 0 h 42"/>
                  <a:gd name="T4" fmla="*/ 0 w 23"/>
                  <a:gd name="T5" fmla="*/ 42 h 42"/>
                  <a:gd name="T6" fmla="*/ 23 w 23"/>
                  <a:gd name="T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42">
                    <a:moveTo>
                      <a:pt x="23" y="42"/>
                    </a:moveTo>
                    <a:cubicBezTo>
                      <a:pt x="23" y="42"/>
                      <a:pt x="20" y="24"/>
                      <a:pt x="8" y="0"/>
                    </a:cubicBezTo>
                    <a:cubicBezTo>
                      <a:pt x="8" y="0"/>
                      <a:pt x="0" y="39"/>
                      <a:pt x="0" y="42"/>
                    </a:cubicBezTo>
                    <a:lnTo>
                      <a:pt x="23" y="42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88" name="Freeform 173">
                <a:extLst>
                  <a:ext uri="{FF2B5EF4-FFF2-40B4-BE49-F238E27FC236}">
                    <a16:creationId xmlns:a16="http://schemas.microsoft.com/office/drawing/2014/main" id="{14C4E23B-289F-46A9-96C5-81A99FB29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287"/>
                <a:ext cx="53" cy="116"/>
              </a:xfrm>
              <a:custGeom>
                <a:avLst/>
                <a:gdLst>
                  <a:gd name="T0" fmla="*/ 0 w 23"/>
                  <a:gd name="T1" fmla="*/ 50 h 50"/>
                  <a:gd name="T2" fmla="*/ 14 w 23"/>
                  <a:gd name="T3" fmla="*/ 0 h 50"/>
                  <a:gd name="T4" fmla="*/ 23 w 23"/>
                  <a:gd name="T5" fmla="*/ 50 h 50"/>
                  <a:gd name="T6" fmla="*/ 0 w 23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50">
                    <a:moveTo>
                      <a:pt x="0" y="50"/>
                    </a:moveTo>
                    <a:cubicBezTo>
                      <a:pt x="0" y="50"/>
                      <a:pt x="2" y="30"/>
                      <a:pt x="14" y="0"/>
                    </a:cubicBezTo>
                    <a:cubicBezTo>
                      <a:pt x="14" y="0"/>
                      <a:pt x="23" y="46"/>
                      <a:pt x="23" y="50"/>
                    </a:cubicBez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89" name="Freeform 174">
                <a:extLst>
                  <a:ext uri="{FF2B5EF4-FFF2-40B4-BE49-F238E27FC236}">
                    <a16:creationId xmlns:a16="http://schemas.microsoft.com/office/drawing/2014/main" id="{1A07C2A3-9717-4B4C-A1D0-7C2EAA058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2277"/>
                <a:ext cx="64" cy="126"/>
              </a:xfrm>
              <a:custGeom>
                <a:avLst/>
                <a:gdLst>
                  <a:gd name="T0" fmla="*/ 0 w 28"/>
                  <a:gd name="T1" fmla="*/ 54 h 54"/>
                  <a:gd name="T2" fmla="*/ 18 w 28"/>
                  <a:gd name="T3" fmla="*/ 0 h 54"/>
                  <a:gd name="T4" fmla="*/ 28 w 28"/>
                  <a:gd name="T5" fmla="*/ 54 h 54"/>
                  <a:gd name="T6" fmla="*/ 0 w 28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4">
                    <a:moveTo>
                      <a:pt x="0" y="54"/>
                    </a:moveTo>
                    <a:cubicBezTo>
                      <a:pt x="0" y="54"/>
                      <a:pt x="3" y="32"/>
                      <a:pt x="18" y="0"/>
                    </a:cubicBezTo>
                    <a:cubicBezTo>
                      <a:pt x="18" y="0"/>
                      <a:pt x="28" y="49"/>
                      <a:pt x="28" y="54"/>
                    </a:cubicBez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90" name="Freeform 175">
                <a:extLst>
                  <a:ext uri="{FF2B5EF4-FFF2-40B4-BE49-F238E27FC236}">
                    <a16:creationId xmlns:a16="http://schemas.microsoft.com/office/drawing/2014/main" id="{F2EF4105-2CFE-46F1-9A84-F4E9F5555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277"/>
                <a:ext cx="65" cy="126"/>
              </a:xfrm>
              <a:custGeom>
                <a:avLst/>
                <a:gdLst>
                  <a:gd name="T0" fmla="*/ 28 w 28"/>
                  <a:gd name="T1" fmla="*/ 54 h 54"/>
                  <a:gd name="T2" fmla="*/ 10 w 28"/>
                  <a:gd name="T3" fmla="*/ 0 h 54"/>
                  <a:gd name="T4" fmla="*/ 0 w 28"/>
                  <a:gd name="T5" fmla="*/ 54 h 54"/>
                  <a:gd name="T6" fmla="*/ 28 w 28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4">
                    <a:moveTo>
                      <a:pt x="28" y="54"/>
                    </a:moveTo>
                    <a:cubicBezTo>
                      <a:pt x="28" y="54"/>
                      <a:pt x="25" y="32"/>
                      <a:pt x="10" y="0"/>
                    </a:cubicBezTo>
                    <a:cubicBezTo>
                      <a:pt x="10" y="0"/>
                      <a:pt x="0" y="49"/>
                      <a:pt x="0" y="54"/>
                    </a:cubicBezTo>
                    <a:lnTo>
                      <a:pt x="28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91" name="Freeform 176">
                <a:extLst>
                  <a:ext uri="{FF2B5EF4-FFF2-40B4-BE49-F238E27FC236}">
                    <a16:creationId xmlns:a16="http://schemas.microsoft.com/office/drawing/2014/main" id="{3CBC9553-9536-4DE7-9BEB-D91A0306C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277"/>
                <a:ext cx="64" cy="126"/>
              </a:xfrm>
              <a:custGeom>
                <a:avLst/>
                <a:gdLst>
                  <a:gd name="T0" fmla="*/ 28 w 28"/>
                  <a:gd name="T1" fmla="*/ 54 h 54"/>
                  <a:gd name="T2" fmla="*/ 11 w 28"/>
                  <a:gd name="T3" fmla="*/ 0 h 54"/>
                  <a:gd name="T4" fmla="*/ 0 w 28"/>
                  <a:gd name="T5" fmla="*/ 54 h 54"/>
                  <a:gd name="T6" fmla="*/ 28 w 28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4">
                    <a:moveTo>
                      <a:pt x="28" y="54"/>
                    </a:moveTo>
                    <a:cubicBezTo>
                      <a:pt x="28" y="54"/>
                      <a:pt x="25" y="32"/>
                      <a:pt x="11" y="0"/>
                    </a:cubicBezTo>
                    <a:cubicBezTo>
                      <a:pt x="11" y="0"/>
                      <a:pt x="0" y="49"/>
                      <a:pt x="0" y="54"/>
                    </a:cubicBezTo>
                    <a:lnTo>
                      <a:pt x="28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92" name="Freeform 177">
                <a:extLst>
                  <a:ext uri="{FF2B5EF4-FFF2-40B4-BE49-F238E27FC236}">
                    <a16:creationId xmlns:a16="http://schemas.microsoft.com/office/drawing/2014/main" id="{3765DFFC-07EF-4A4B-A8C7-D184F55CE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303"/>
                <a:ext cx="41" cy="100"/>
              </a:xfrm>
              <a:custGeom>
                <a:avLst/>
                <a:gdLst>
                  <a:gd name="T0" fmla="*/ 0 w 18"/>
                  <a:gd name="T1" fmla="*/ 43 h 43"/>
                  <a:gd name="T2" fmla="*/ 11 w 18"/>
                  <a:gd name="T3" fmla="*/ 0 h 43"/>
                  <a:gd name="T4" fmla="*/ 18 w 18"/>
                  <a:gd name="T5" fmla="*/ 43 h 43"/>
                  <a:gd name="T6" fmla="*/ 0 w 18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43">
                    <a:moveTo>
                      <a:pt x="0" y="43"/>
                    </a:moveTo>
                    <a:cubicBezTo>
                      <a:pt x="0" y="43"/>
                      <a:pt x="2" y="26"/>
                      <a:pt x="11" y="0"/>
                    </a:cubicBezTo>
                    <a:cubicBezTo>
                      <a:pt x="11" y="0"/>
                      <a:pt x="18" y="39"/>
                      <a:pt x="18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93" name="Freeform 178">
                <a:extLst>
                  <a:ext uri="{FF2B5EF4-FFF2-40B4-BE49-F238E27FC236}">
                    <a16:creationId xmlns:a16="http://schemas.microsoft.com/office/drawing/2014/main" id="{FEAEE8F4-F334-42E8-9C5D-7951B51E0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319"/>
                <a:ext cx="37" cy="84"/>
              </a:xfrm>
              <a:custGeom>
                <a:avLst/>
                <a:gdLst>
                  <a:gd name="T0" fmla="*/ 16 w 16"/>
                  <a:gd name="T1" fmla="*/ 36 h 36"/>
                  <a:gd name="T2" fmla="*/ 6 w 16"/>
                  <a:gd name="T3" fmla="*/ 0 h 36"/>
                  <a:gd name="T4" fmla="*/ 0 w 16"/>
                  <a:gd name="T5" fmla="*/ 36 h 36"/>
                  <a:gd name="T6" fmla="*/ 16 w 16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36">
                    <a:moveTo>
                      <a:pt x="16" y="36"/>
                    </a:moveTo>
                    <a:cubicBezTo>
                      <a:pt x="16" y="36"/>
                      <a:pt x="15" y="19"/>
                      <a:pt x="6" y="0"/>
                    </a:cubicBezTo>
                    <a:cubicBezTo>
                      <a:pt x="6" y="0"/>
                      <a:pt x="0" y="33"/>
                      <a:pt x="0" y="36"/>
                    </a:cubicBezTo>
                    <a:lnTo>
                      <a:pt x="16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94" name="Freeform 179">
                <a:extLst>
                  <a:ext uri="{FF2B5EF4-FFF2-40B4-BE49-F238E27FC236}">
                    <a16:creationId xmlns:a16="http://schemas.microsoft.com/office/drawing/2014/main" id="{739CDF31-DBDB-4DBD-B5C3-0A53427BA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303"/>
                <a:ext cx="37" cy="100"/>
              </a:xfrm>
              <a:custGeom>
                <a:avLst/>
                <a:gdLst>
                  <a:gd name="T0" fmla="*/ 0 w 16"/>
                  <a:gd name="T1" fmla="*/ 43 h 43"/>
                  <a:gd name="T2" fmla="*/ 10 w 16"/>
                  <a:gd name="T3" fmla="*/ 0 h 43"/>
                  <a:gd name="T4" fmla="*/ 16 w 16"/>
                  <a:gd name="T5" fmla="*/ 43 h 43"/>
                  <a:gd name="T6" fmla="*/ 0 w 16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cubicBezTo>
                      <a:pt x="0" y="43"/>
                      <a:pt x="2" y="23"/>
                      <a:pt x="10" y="0"/>
                    </a:cubicBezTo>
                    <a:cubicBezTo>
                      <a:pt x="10" y="0"/>
                      <a:pt x="16" y="40"/>
                      <a:pt x="16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95" name="Freeform 180">
                <a:extLst>
                  <a:ext uri="{FF2B5EF4-FFF2-40B4-BE49-F238E27FC236}">
                    <a16:creationId xmlns:a16="http://schemas.microsoft.com/office/drawing/2014/main" id="{43DDAFCD-7D87-482F-9B80-268BED942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319"/>
                <a:ext cx="37" cy="84"/>
              </a:xfrm>
              <a:custGeom>
                <a:avLst/>
                <a:gdLst>
                  <a:gd name="T0" fmla="*/ 16 w 16"/>
                  <a:gd name="T1" fmla="*/ 36 h 36"/>
                  <a:gd name="T2" fmla="*/ 6 w 16"/>
                  <a:gd name="T3" fmla="*/ 0 h 36"/>
                  <a:gd name="T4" fmla="*/ 0 w 16"/>
                  <a:gd name="T5" fmla="*/ 36 h 36"/>
                  <a:gd name="T6" fmla="*/ 16 w 16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36">
                    <a:moveTo>
                      <a:pt x="16" y="36"/>
                    </a:moveTo>
                    <a:cubicBezTo>
                      <a:pt x="16" y="36"/>
                      <a:pt x="14" y="19"/>
                      <a:pt x="6" y="0"/>
                    </a:cubicBezTo>
                    <a:cubicBezTo>
                      <a:pt x="6" y="0"/>
                      <a:pt x="0" y="33"/>
                      <a:pt x="0" y="36"/>
                    </a:cubicBezTo>
                    <a:lnTo>
                      <a:pt x="16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96" name="Freeform 181">
                <a:extLst>
                  <a:ext uri="{FF2B5EF4-FFF2-40B4-BE49-F238E27FC236}">
                    <a16:creationId xmlns:a16="http://schemas.microsoft.com/office/drawing/2014/main" id="{6ED55A25-643F-4FEC-913A-2F5671203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305"/>
                <a:ext cx="64" cy="98"/>
              </a:xfrm>
              <a:custGeom>
                <a:avLst/>
                <a:gdLst>
                  <a:gd name="T0" fmla="*/ 28 w 28"/>
                  <a:gd name="T1" fmla="*/ 42 h 42"/>
                  <a:gd name="T2" fmla="*/ 11 w 28"/>
                  <a:gd name="T3" fmla="*/ 0 h 42"/>
                  <a:gd name="T4" fmla="*/ 0 w 28"/>
                  <a:gd name="T5" fmla="*/ 42 h 42"/>
                  <a:gd name="T6" fmla="*/ 28 w 28"/>
                  <a:gd name="T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42">
                    <a:moveTo>
                      <a:pt x="28" y="42"/>
                    </a:moveTo>
                    <a:cubicBezTo>
                      <a:pt x="28" y="42"/>
                      <a:pt x="26" y="24"/>
                      <a:pt x="11" y="0"/>
                    </a:cubicBezTo>
                    <a:cubicBezTo>
                      <a:pt x="11" y="0"/>
                      <a:pt x="0" y="39"/>
                      <a:pt x="0" y="42"/>
                    </a:cubicBezTo>
                    <a:lnTo>
                      <a:pt x="28" y="42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97" name="Freeform 182">
                <a:extLst>
                  <a:ext uri="{FF2B5EF4-FFF2-40B4-BE49-F238E27FC236}">
                    <a16:creationId xmlns:a16="http://schemas.microsoft.com/office/drawing/2014/main" id="{DBB872C7-69C9-4A8B-BA7C-4FD5E5B97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2287"/>
                <a:ext cx="67" cy="116"/>
              </a:xfrm>
              <a:custGeom>
                <a:avLst/>
                <a:gdLst>
                  <a:gd name="T0" fmla="*/ 0 w 29"/>
                  <a:gd name="T1" fmla="*/ 50 h 50"/>
                  <a:gd name="T2" fmla="*/ 18 w 29"/>
                  <a:gd name="T3" fmla="*/ 0 h 50"/>
                  <a:gd name="T4" fmla="*/ 29 w 29"/>
                  <a:gd name="T5" fmla="*/ 50 h 50"/>
                  <a:gd name="T6" fmla="*/ 0 w 29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50">
                    <a:moveTo>
                      <a:pt x="0" y="50"/>
                    </a:moveTo>
                    <a:cubicBezTo>
                      <a:pt x="0" y="50"/>
                      <a:pt x="3" y="30"/>
                      <a:pt x="18" y="0"/>
                    </a:cubicBezTo>
                    <a:cubicBezTo>
                      <a:pt x="18" y="0"/>
                      <a:pt x="29" y="46"/>
                      <a:pt x="29" y="50"/>
                    </a:cubicBez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98" name="Freeform 183">
                <a:extLst>
                  <a:ext uri="{FF2B5EF4-FFF2-40B4-BE49-F238E27FC236}">
                    <a16:creationId xmlns:a16="http://schemas.microsoft.com/office/drawing/2014/main" id="{BEC76E33-06A2-4593-87A6-ABB6CE983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2277"/>
                <a:ext cx="53" cy="126"/>
              </a:xfrm>
              <a:custGeom>
                <a:avLst/>
                <a:gdLst>
                  <a:gd name="T0" fmla="*/ 0 w 23"/>
                  <a:gd name="T1" fmla="*/ 54 h 54"/>
                  <a:gd name="T2" fmla="*/ 14 w 23"/>
                  <a:gd name="T3" fmla="*/ 0 h 54"/>
                  <a:gd name="T4" fmla="*/ 23 w 23"/>
                  <a:gd name="T5" fmla="*/ 54 h 54"/>
                  <a:gd name="T6" fmla="*/ 0 w 23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54">
                    <a:moveTo>
                      <a:pt x="0" y="54"/>
                    </a:moveTo>
                    <a:cubicBezTo>
                      <a:pt x="0" y="54"/>
                      <a:pt x="3" y="32"/>
                      <a:pt x="14" y="0"/>
                    </a:cubicBezTo>
                    <a:cubicBezTo>
                      <a:pt x="14" y="0"/>
                      <a:pt x="23" y="49"/>
                      <a:pt x="23" y="54"/>
                    </a:cubicBez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299" name="Freeform 184">
                <a:extLst>
                  <a:ext uri="{FF2B5EF4-FFF2-40B4-BE49-F238E27FC236}">
                    <a16:creationId xmlns:a16="http://schemas.microsoft.com/office/drawing/2014/main" id="{6DD3C405-8779-464B-A614-C54071586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2277"/>
                <a:ext cx="53" cy="126"/>
              </a:xfrm>
              <a:custGeom>
                <a:avLst/>
                <a:gdLst>
                  <a:gd name="T0" fmla="*/ 23 w 23"/>
                  <a:gd name="T1" fmla="*/ 54 h 54"/>
                  <a:gd name="T2" fmla="*/ 9 w 23"/>
                  <a:gd name="T3" fmla="*/ 0 h 54"/>
                  <a:gd name="T4" fmla="*/ 0 w 23"/>
                  <a:gd name="T5" fmla="*/ 54 h 54"/>
                  <a:gd name="T6" fmla="*/ 23 w 23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54">
                    <a:moveTo>
                      <a:pt x="23" y="54"/>
                    </a:moveTo>
                    <a:cubicBezTo>
                      <a:pt x="23" y="54"/>
                      <a:pt x="21" y="32"/>
                      <a:pt x="9" y="0"/>
                    </a:cubicBezTo>
                    <a:cubicBezTo>
                      <a:pt x="9" y="0"/>
                      <a:pt x="0" y="49"/>
                      <a:pt x="0" y="54"/>
                    </a:cubicBezTo>
                    <a:lnTo>
                      <a:pt x="23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00" name="Freeform 185">
                <a:extLst>
                  <a:ext uri="{FF2B5EF4-FFF2-40B4-BE49-F238E27FC236}">
                    <a16:creationId xmlns:a16="http://schemas.microsoft.com/office/drawing/2014/main" id="{61DBFF03-A114-469A-94CA-3F368008C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277"/>
                <a:ext cx="50" cy="126"/>
              </a:xfrm>
              <a:custGeom>
                <a:avLst/>
                <a:gdLst>
                  <a:gd name="T0" fmla="*/ 22 w 22"/>
                  <a:gd name="T1" fmla="*/ 54 h 54"/>
                  <a:gd name="T2" fmla="*/ 8 w 22"/>
                  <a:gd name="T3" fmla="*/ 0 h 54"/>
                  <a:gd name="T4" fmla="*/ 0 w 22"/>
                  <a:gd name="T5" fmla="*/ 54 h 54"/>
                  <a:gd name="T6" fmla="*/ 22 w 22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4">
                    <a:moveTo>
                      <a:pt x="22" y="54"/>
                    </a:moveTo>
                    <a:cubicBezTo>
                      <a:pt x="22" y="54"/>
                      <a:pt x="20" y="32"/>
                      <a:pt x="8" y="0"/>
                    </a:cubicBezTo>
                    <a:cubicBezTo>
                      <a:pt x="8" y="0"/>
                      <a:pt x="0" y="49"/>
                      <a:pt x="0" y="54"/>
                    </a:cubicBezTo>
                    <a:lnTo>
                      <a:pt x="22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01" name="Freeform 186">
                <a:extLst>
                  <a:ext uri="{FF2B5EF4-FFF2-40B4-BE49-F238E27FC236}">
                    <a16:creationId xmlns:a16="http://schemas.microsoft.com/office/drawing/2014/main" id="{BAA1EA85-5B73-48C3-BCE9-A77EA4051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303"/>
                <a:ext cx="32" cy="100"/>
              </a:xfrm>
              <a:custGeom>
                <a:avLst/>
                <a:gdLst>
                  <a:gd name="T0" fmla="*/ 0 w 14"/>
                  <a:gd name="T1" fmla="*/ 43 h 43"/>
                  <a:gd name="T2" fmla="*/ 9 w 14"/>
                  <a:gd name="T3" fmla="*/ 0 h 43"/>
                  <a:gd name="T4" fmla="*/ 14 w 14"/>
                  <a:gd name="T5" fmla="*/ 43 h 43"/>
                  <a:gd name="T6" fmla="*/ 0 w 14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43">
                    <a:moveTo>
                      <a:pt x="0" y="43"/>
                    </a:moveTo>
                    <a:cubicBezTo>
                      <a:pt x="0" y="43"/>
                      <a:pt x="2" y="26"/>
                      <a:pt x="9" y="0"/>
                    </a:cubicBezTo>
                    <a:cubicBezTo>
                      <a:pt x="9" y="0"/>
                      <a:pt x="14" y="39"/>
                      <a:pt x="14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02" name="Freeform 187">
                <a:extLst>
                  <a:ext uri="{FF2B5EF4-FFF2-40B4-BE49-F238E27FC236}">
                    <a16:creationId xmlns:a16="http://schemas.microsoft.com/office/drawing/2014/main" id="{3F5E92DE-5A8A-4525-9EC1-91D74427C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319"/>
                <a:ext cx="30" cy="84"/>
              </a:xfrm>
              <a:custGeom>
                <a:avLst/>
                <a:gdLst>
                  <a:gd name="T0" fmla="*/ 13 w 13"/>
                  <a:gd name="T1" fmla="*/ 36 h 36"/>
                  <a:gd name="T2" fmla="*/ 5 w 13"/>
                  <a:gd name="T3" fmla="*/ 0 h 36"/>
                  <a:gd name="T4" fmla="*/ 0 w 13"/>
                  <a:gd name="T5" fmla="*/ 36 h 36"/>
                  <a:gd name="T6" fmla="*/ 13 w 13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13" y="36"/>
                    </a:moveTo>
                    <a:cubicBezTo>
                      <a:pt x="13" y="36"/>
                      <a:pt x="12" y="19"/>
                      <a:pt x="5" y="0"/>
                    </a:cubicBezTo>
                    <a:cubicBezTo>
                      <a:pt x="5" y="0"/>
                      <a:pt x="0" y="33"/>
                      <a:pt x="0" y="36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03" name="Freeform 188">
                <a:extLst>
                  <a:ext uri="{FF2B5EF4-FFF2-40B4-BE49-F238E27FC236}">
                    <a16:creationId xmlns:a16="http://schemas.microsoft.com/office/drawing/2014/main" id="{362D6D21-B2B6-491B-9033-B8CCB2D03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303"/>
                <a:ext cx="30" cy="100"/>
              </a:xfrm>
              <a:custGeom>
                <a:avLst/>
                <a:gdLst>
                  <a:gd name="T0" fmla="*/ 0 w 13"/>
                  <a:gd name="T1" fmla="*/ 43 h 43"/>
                  <a:gd name="T2" fmla="*/ 8 w 13"/>
                  <a:gd name="T3" fmla="*/ 0 h 43"/>
                  <a:gd name="T4" fmla="*/ 13 w 13"/>
                  <a:gd name="T5" fmla="*/ 43 h 43"/>
                  <a:gd name="T6" fmla="*/ 0 w 13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43">
                    <a:moveTo>
                      <a:pt x="0" y="43"/>
                    </a:moveTo>
                    <a:cubicBezTo>
                      <a:pt x="0" y="43"/>
                      <a:pt x="1" y="23"/>
                      <a:pt x="8" y="0"/>
                    </a:cubicBezTo>
                    <a:cubicBezTo>
                      <a:pt x="8" y="0"/>
                      <a:pt x="13" y="40"/>
                      <a:pt x="13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04" name="Freeform 189">
                <a:extLst>
                  <a:ext uri="{FF2B5EF4-FFF2-40B4-BE49-F238E27FC236}">
                    <a16:creationId xmlns:a16="http://schemas.microsoft.com/office/drawing/2014/main" id="{F4AD8FB9-4B2C-44A1-BA47-E2B799C67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319"/>
                <a:ext cx="30" cy="84"/>
              </a:xfrm>
              <a:custGeom>
                <a:avLst/>
                <a:gdLst>
                  <a:gd name="T0" fmla="*/ 13 w 13"/>
                  <a:gd name="T1" fmla="*/ 36 h 36"/>
                  <a:gd name="T2" fmla="*/ 5 w 13"/>
                  <a:gd name="T3" fmla="*/ 0 h 36"/>
                  <a:gd name="T4" fmla="*/ 0 w 13"/>
                  <a:gd name="T5" fmla="*/ 36 h 36"/>
                  <a:gd name="T6" fmla="*/ 13 w 13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13" y="36"/>
                    </a:moveTo>
                    <a:cubicBezTo>
                      <a:pt x="13" y="36"/>
                      <a:pt x="12" y="19"/>
                      <a:pt x="5" y="0"/>
                    </a:cubicBezTo>
                    <a:cubicBezTo>
                      <a:pt x="5" y="0"/>
                      <a:pt x="0" y="33"/>
                      <a:pt x="0" y="36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05" name="Freeform 190">
                <a:extLst>
                  <a:ext uri="{FF2B5EF4-FFF2-40B4-BE49-F238E27FC236}">
                    <a16:creationId xmlns:a16="http://schemas.microsoft.com/office/drawing/2014/main" id="{094CB7E4-C05F-4D11-BC2A-D59E2EB82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305"/>
                <a:ext cx="50" cy="98"/>
              </a:xfrm>
              <a:custGeom>
                <a:avLst/>
                <a:gdLst>
                  <a:gd name="T0" fmla="*/ 22 w 22"/>
                  <a:gd name="T1" fmla="*/ 42 h 42"/>
                  <a:gd name="T2" fmla="*/ 8 w 22"/>
                  <a:gd name="T3" fmla="*/ 0 h 42"/>
                  <a:gd name="T4" fmla="*/ 0 w 22"/>
                  <a:gd name="T5" fmla="*/ 42 h 42"/>
                  <a:gd name="T6" fmla="*/ 22 w 22"/>
                  <a:gd name="T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2">
                    <a:moveTo>
                      <a:pt x="22" y="42"/>
                    </a:moveTo>
                    <a:cubicBezTo>
                      <a:pt x="22" y="42"/>
                      <a:pt x="20" y="24"/>
                      <a:pt x="8" y="0"/>
                    </a:cubicBezTo>
                    <a:cubicBezTo>
                      <a:pt x="8" y="0"/>
                      <a:pt x="0" y="39"/>
                      <a:pt x="0" y="42"/>
                    </a:cubicBezTo>
                    <a:lnTo>
                      <a:pt x="22" y="42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06" name="Freeform 191">
                <a:extLst>
                  <a:ext uri="{FF2B5EF4-FFF2-40B4-BE49-F238E27FC236}">
                    <a16:creationId xmlns:a16="http://schemas.microsoft.com/office/drawing/2014/main" id="{1A91B92E-4DAC-4E32-BF96-041455F20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287"/>
                <a:ext cx="50" cy="116"/>
              </a:xfrm>
              <a:custGeom>
                <a:avLst/>
                <a:gdLst>
                  <a:gd name="T0" fmla="*/ 0 w 22"/>
                  <a:gd name="T1" fmla="*/ 50 h 50"/>
                  <a:gd name="T2" fmla="*/ 14 w 22"/>
                  <a:gd name="T3" fmla="*/ 0 h 50"/>
                  <a:gd name="T4" fmla="*/ 22 w 22"/>
                  <a:gd name="T5" fmla="*/ 50 h 50"/>
                  <a:gd name="T6" fmla="*/ 0 w 22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0">
                    <a:moveTo>
                      <a:pt x="0" y="50"/>
                    </a:moveTo>
                    <a:cubicBezTo>
                      <a:pt x="0" y="50"/>
                      <a:pt x="2" y="30"/>
                      <a:pt x="14" y="0"/>
                    </a:cubicBezTo>
                    <a:cubicBezTo>
                      <a:pt x="14" y="0"/>
                      <a:pt x="22" y="46"/>
                      <a:pt x="22" y="50"/>
                    </a:cubicBez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07" name="Freeform 192">
                <a:extLst>
                  <a:ext uri="{FF2B5EF4-FFF2-40B4-BE49-F238E27FC236}">
                    <a16:creationId xmlns:a16="http://schemas.microsoft.com/office/drawing/2014/main" id="{2BB97105-8195-4780-A964-2AAF57C74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277"/>
                <a:ext cx="64" cy="126"/>
              </a:xfrm>
              <a:custGeom>
                <a:avLst/>
                <a:gdLst>
                  <a:gd name="T0" fmla="*/ 0 w 28"/>
                  <a:gd name="T1" fmla="*/ 54 h 54"/>
                  <a:gd name="T2" fmla="*/ 18 w 28"/>
                  <a:gd name="T3" fmla="*/ 0 h 54"/>
                  <a:gd name="T4" fmla="*/ 28 w 28"/>
                  <a:gd name="T5" fmla="*/ 54 h 54"/>
                  <a:gd name="T6" fmla="*/ 0 w 28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4">
                    <a:moveTo>
                      <a:pt x="0" y="54"/>
                    </a:moveTo>
                    <a:cubicBezTo>
                      <a:pt x="0" y="54"/>
                      <a:pt x="3" y="32"/>
                      <a:pt x="18" y="0"/>
                    </a:cubicBezTo>
                    <a:cubicBezTo>
                      <a:pt x="18" y="0"/>
                      <a:pt x="28" y="49"/>
                      <a:pt x="28" y="54"/>
                    </a:cubicBez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08" name="Freeform 193">
                <a:extLst>
                  <a:ext uri="{FF2B5EF4-FFF2-40B4-BE49-F238E27FC236}">
                    <a16:creationId xmlns:a16="http://schemas.microsoft.com/office/drawing/2014/main" id="{B42E86D6-89D0-40FA-BD2B-53060C093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2277"/>
                <a:ext cx="64" cy="126"/>
              </a:xfrm>
              <a:custGeom>
                <a:avLst/>
                <a:gdLst>
                  <a:gd name="T0" fmla="*/ 28 w 28"/>
                  <a:gd name="T1" fmla="*/ 54 h 54"/>
                  <a:gd name="T2" fmla="*/ 10 w 28"/>
                  <a:gd name="T3" fmla="*/ 0 h 54"/>
                  <a:gd name="T4" fmla="*/ 0 w 28"/>
                  <a:gd name="T5" fmla="*/ 54 h 54"/>
                  <a:gd name="T6" fmla="*/ 28 w 28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4">
                    <a:moveTo>
                      <a:pt x="28" y="54"/>
                    </a:moveTo>
                    <a:cubicBezTo>
                      <a:pt x="28" y="54"/>
                      <a:pt x="25" y="32"/>
                      <a:pt x="10" y="0"/>
                    </a:cubicBezTo>
                    <a:cubicBezTo>
                      <a:pt x="10" y="0"/>
                      <a:pt x="0" y="49"/>
                      <a:pt x="0" y="54"/>
                    </a:cubicBezTo>
                    <a:lnTo>
                      <a:pt x="28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09" name="Freeform 194">
                <a:extLst>
                  <a:ext uri="{FF2B5EF4-FFF2-40B4-BE49-F238E27FC236}">
                    <a16:creationId xmlns:a16="http://schemas.microsoft.com/office/drawing/2014/main" id="{4DC3B883-D679-4F21-9918-8B042D74E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277"/>
                <a:ext cx="65" cy="126"/>
              </a:xfrm>
              <a:custGeom>
                <a:avLst/>
                <a:gdLst>
                  <a:gd name="T0" fmla="*/ 28 w 28"/>
                  <a:gd name="T1" fmla="*/ 54 h 54"/>
                  <a:gd name="T2" fmla="*/ 11 w 28"/>
                  <a:gd name="T3" fmla="*/ 0 h 54"/>
                  <a:gd name="T4" fmla="*/ 0 w 28"/>
                  <a:gd name="T5" fmla="*/ 54 h 54"/>
                  <a:gd name="T6" fmla="*/ 28 w 28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4">
                    <a:moveTo>
                      <a:pt x="28" y="54"/>
                    </a:moveTo>
                    <a:cubicBezTo>
                      <a:pt x="28" y="54"/>
                      <a:pt x="25" y="32"/>
                      <a:pt x="11" y="0"/>
                    </a:cubicBezTo>
                    <a:cubicBezTo>
                      <a:pt x="11" y="0"/>
                      <a:pt x="0" y="49"/>
                      <a:pt x="0" y="54"/>
                    </a:cubicBezTo>
                    <a:lnTo>
                      <a:pt x="28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10" name="Freeform 195">
                <a:extLst>
                  <a:ext uri="{FF2B5EF4-FFF2-40B4-BE49-F238E27FC236}">
                    <a16:creationId xmlns:a16="http://schemas.microsoft.com/office/drawing/2014/main" id="{BAF3C083-DDF0-4256-B8F2-F1BD7F139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303"/>
                <a:ext cx="41" cy="100"/>
              </a:xfrm>
              <a:custGeom>
                <a:avLst/>
                <a:gdLst>
                  <a:gd name="T0" fmla="*/ 0 w 18"/>
                  <a:gd name="T1" fmla="*/ 43 h 43"/>
                  <a:gd name="T2" fmla="*/ 11 w 18"/>
                  <a:gd name="T3" fmla="*/ 0 h 43"/>
                  <a:gd name="T4" fmla="*/ 18 w 18"/>
                  <a:gd name="T5" fmla="*/ 43 h 43"/>
                  <a:gd name="T6" fmla="*/ 0 w 18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43">
                    <a:moveTo>
                      <a:pt x="0" y="43"/>
                    </a:moveTo>
                    <a:cubicBezTo>
                      <a:pt x="0" y="43"/>
                      <a:pt x="2" y="26"/>
                      <a:pt x="11" y="0"/>
                    </a:cubicBezTo>
                    <a:cubicBezTo>
                      <a:pt x="11" y="0"/>
                      <a:pt x="18" y="39"/>
                      <a:pt x="18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11" name="Freeform 196">
                <a:extLst>
                  <a:ext uri="{FF2B5EF4-FFF2-40B4-BE49-F238E27FC236}">
                    <a16:creationId xmlns:a16="http://schemas.microsoft.com/office/drawing/2014/main" id="{F12EE5A8-1CA7-4C1D-BBDA-CC87F1881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319"/>
                <a:ext cx="36" cy="84"/>
              </a:xfrm>
              <a:custGeom>
                <a:avLst/>
                <a:gdLst>
                  <a:gd name="T0" fmla="*/ 16 w 16"/>
                  <a:gd name="T1" fmla="*/ 36 h 36"/>
                  <a:gd name="T2" fmla="*/ 6 w 16"/>
                  <a:gd name="T3" fmla="*/ 0 h 36"/>
                  <a:gd name="T4" fmla="*/ 0 w 16"/>
                  <a:gd name="T5" fmla="*/ 36 h 36"/>
                  <a:gd name="T6" fmla="*/ 16 w 16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36">
                    <a:moveTo>
                      <a:pt x="16" y="36"/>
                    </a:moveTo>
                    <a:cubicBezTo>
                      <a:pt x="16" y="36"/>
                      <a:pt x="15" y="19"/>
                      <a:pt x="6" y="0"/>
                    </a:cubicBezTo>
                    <a:cubicBezTo>
                      <a:pt x="6" y="0"/>
                      <a:pt x="0" y="33"/>
                      <a:pt x="0" y="36"/>
                    </a:cubicBezTo>
                    <a:lnTo>
                      <a:pt x="16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12" name="Freeform 197">
                <a:extLst>
                  <a:ext uri="{FF2B5EF4-FFF2-40B4-BE49-F238E27FC236}">
                    <a16:creationId xmlns:a16="http://schemas.microsoft.com/office/drawing/2014/main" id="{31D41BD4-9934-4393-B58F-F26FE2684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303"/>
                <a:ext cx="37" cy="100"/>
              </a:xfrm>
              <a:custGeom>
                <a:avLst/>
                <a:gdLst>
                  <a:gd name="T0" fmla="*/ 0 w 16"/>
                  <a:gd name="T1" fmla="*/ 43 h 43"/>
                  <a:gd name="T2" fmla="*/ 10 w 16"/>
                  <a:gd name="T3" fmla="*/ 0 h 43"/>
                  <a:gd name="T4" fmla="*/ 16 w 16"/>
                  <a:gd name="T5" fmla="*/ 43 h 43"/>
                  <a:gd name="T6" fmla="*/ 0 w 16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cubicBezTo>
                      <a:pt x="0" y="43"/>
                      <a:pt x="1" y="23"/>
                      <a:pt x="10" y="0"/>
                    </a:cubicBezTo>
                    <a:cubicBezTo>
                      <a:pt x="10" y="0"/>
                      <a:pt x="16" y="40"/>
                      <a:pt x="16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13" name="Freeform 198">
                <a:extLst>
                  <a:ext uri="{FF2B5EF4-FFF2-40B4-BE49-F238E27FC236}">
                    <a16:creationId xmlns:a16="http://schemas.microsoft.com/office/drawing/2014/main" id="{2E91D217-D13A-4CAA-9A28-A2B00B7A6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319"/>
                <a:ext cx="37" cy="84"/>
              </a:xfrm>
              <a:custGeom>
                <a:avLst/>
                <a:gdLst>
                  <a:gd name="T0" fmla="*/ 16 w 16"/>
                  <a:gd name="T1" fmla="*/ 36 h 36"/>
                  <a:gd name="T2" fmla="*/ 6 w 16"/>
                  <a:gd name="T3" fmla="*/ 0 h 36"/>
                  <a:gd name="T4" fmla="*/ 0 w 16"/>
                  <a:gd name="T5" fmla="*/ 36 h 36"/>
                  <a:gd name="T6" fmla="*/ 16 w 16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36">
                    <a:moveTo>
                      <a:pt x="16" y="36"/>
                    </a:moveTo>
                    <a:cubicBezTo>
                      <a:pt x="16" y="36"/>
                      <a:pt x="14" y="19"/>
                      <a:pt x="6" y="0"/>
                    </a:cubicBezTo>
                    <a:cubicBezTo>
                      <a:pt x="6" y="0"/>
                      <a:pt x="0" y="33"/>
                      <a:pt x="0" y="36"/>
                    </a:cubicBezTo>
                    <a:lnTo>
                      <a:pt x="16" y="36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14" name="Freeform 199">
                <a:extLst>
                  <a:ext uri="{FF2B5EF4-FFF2-40B4-BE49-F238E27FC236}">
                    <a16:creationId xmlns:a16="http://schemas.microsoft.com/office/drawing/2014/main" id="{8B910884-E37D-4A31-882E-2E9B8216E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305"/>
                <a:ext cx="65" cy="98"/>
              </a:xfrm>
              <a:custGeom>
                <a:avLst/>
                <a:gdLst>
                  <a:gd name="T0" fmla="*/ 28 w 28"/>
                  <a:gd name="T1" fmla="*/ 42 h 42"/>
                  <a:gd name="T2" fmla="*/ 11 w 28"/>
                  <a:gd name="T3" fmla="*/ 0 h 42"/>
                  <a:gd name="T4" fmla="*/ 0 w 28"/>
                  <a:gd name="T5" fmla="*/ 42 h 42"/>
                  <a:gd name="T6" fmla="*/ 28 w 28"/>
                  <a:gd name="T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42">
                    <a:moveTo>
                      <a:pt x="28" y="42"/>
                    </a:moveTo>
                    <a:cubicBezTo>
                      <a:pt x="28" y="42"/>
                      <a:pt x="25" y="24"/>
                      <a:pt x="11" y="0"/>
                    </a:cubicBezTo>
                    <a:cubicBezTo>
                      <a:pt x="11" y="0"/>
                      <a:pt x="0" y="39"/>
                      <a:pt x="0" y="42"/>
                    </a:cubicBezTo>
                    <a:lnTo>
                      <a:pt x="28" y="42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15" name="Freeform 200">
                <a:extLst>
                  <a:ext uri="{FF2B5EF4-FFF2-40B4-BE49-F238E27FC236}">
                    <a16:creationId xmlns:a16="http://schemas.microsoft.com/office/drawing/2014/main" id="{9B3848EC-D3EC-4E1C-877C-0D9309C34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287"/>
                <a:ext cx="65" cy="116"/>
              </a:xfrm>
              <a:custGeom>
                <a:avLst/>
                <a:gdLst>
                  <a:gd name="T0" fmla="*/ 0 w 28"/>
                  <a:gd name="T1" fmla="*/ 50 h 50"/>
                  <a:gd name="T2" fmla="*/ 18 w 28"/>
                  <a:gd name="T3" fmla="*/ 0 h 50"/>
                  <a:gd name="T4" fmla="*/ 28 w 28"/>
                  <a:gd name="T5" fmla="*/ 50 h 50"/>
                  <a:gd name="T6" fmla="*/ 0 w 28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50">
                    <a:moveTo>
                      <a:pt x="0" y="50"/>
                    </a:moveTo>
                    <a:cubicBezTo>
                      <a:pt x="0" y="50"/>
                      <a:pt x="3" y="30"/>
                      <a:pt x="18" y="0"/>
                    </a:cubicBezTo>
                    <a:cubicBezTo>
                      <a:pt x="18" y="0"/>
                      <a:pt x="28" y="46"/>
                      <a:pt x="28" y="50"/>
                    </a:cubicBez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16" name="Freeform 201">
                <a:extLst>
                  <a:ext uri="{FF2B5EF4-FFF2-40B4-BE49-F238E27FC236}">
                    <a16:creationId xmlns:a16="http://schemas.microsoft.com/office/drawing/2014/main" id="{57CCC3DC-C073-4B53-BED3-A784AA0B6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277"/>
                <a:ext cx="53" cy="126"/>
              </a:xfrm>
              <a:custGeom>
                <a:avLst/>
                <a:gdLst>
                  <a:gd name="T0" fmla="*/ 0 w 23"/>
                  <a:gd name="T1" fmla="*/ 54 h 54"/>
                  <a:gd name="T2" fmla="*/ 14 w 23"/>
                  <a:gd name="T3" fmla="*/ 0 h 54"/>
                  <a:gd name="T4" fmla="*/ 23 w 23"/>
                  <a:gd name="T5" fmla="*/ 54 h 54"/>
                  <a:gd name="T6" fmla="*/ 0 w 23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54">
                    <a:moveTo>
                      <a:pt x="0" y="54"/>
                    </a:moveTo>
                    <a:cubicBezTo>
                      <a:pt x="0" y="54"/>
                      <a:pt x="3" y="32"/>
                      <a:pt x="14" y="0"/>
                    </a:cubicBezTo>
                    <a:cubicBezTo>
                      <a:pt x="14" y="0"/>
                      <a:pt x="23" y="49"/>
                      <a:pt x="23" y="54"/>
                    </a:cubicBez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17" name="Freeform 202">
                <a:extLst>
                  <a:ext uri="{FF2B5EF4-FFF2-40B4-BE49-F238E27FC236}">
                    <a16:creationId xmlns:a16="http://schemas.microsoft.com/office/drawing/2014/main" id="{B485A619-653E-47A3-82CA-D085E4AE2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277"/>
                <a:ext cx="50" cy="126"/>
              </a:xfrm>
              <a:custGeom>
                <a:avLst/>
                <a:gdLst>
                  <a:gd name="T0" fmla="*/ 22 w 22"/>
                  <a:gd name="T1" fmla="*/ 54 h 54"/>
                  <a:gd name="T2" fmla="*/ 8 w 22"/>
                  <a:gd name="T3" fmla="*/ 0 h 54"/>
                  <a:gd name="T4" fmla="*/ 0 w 22"/>
                  <a:gd name="T5" fmla="*/ 54 h 54"/>
                  <a:gd name="T6" fmla="*/ 22 w 22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4">
                    <a:moveTo>
                      <a:pt x="22" y="54"/>
                    </a:moveTo>
                    <a:cubicBezTo>
                      <a:pt x="22" y="54"/>
                      <a:pt x="20" y="32"/>
                      <a:pt x="8" y="0"/>
                    </a:cubicBezTo>
                    <a:cubicBezTo>
                      <a:pt x="8" y="0"/>
                      <a:pt x="0" y="49"/>
                      <a:pt x="0" y="54"/>
                    </a:cubicBezTo>
                    <a:lnTo>
                      <a:pt x="22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18" name="Freeform 203">
                <a:extLst>
                  <a:ext uri="{FF2B5EF4-FFF2-40B4-BE49-F238E27FC236}">
                    <a16:creationId xmlns:a16="http://schemas.microsoft.com/office/drawing/2014/main" id="{83391D3F-A282-410C-9B38-F29C22D31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277"/>
                <a:ext cx="50" cy="126"/>
              </a:xfrm>
              <a:custGeom>
                <a:avLst/>
                <a:gdLst>
                  <a:gd name="T0" fmla="*/ 22 w 22"/>
                  <a:gd name="T1" fmla="*/ 54 h 54"/>
                  <a:gd name="T2" fmla="*/ 8 w 22"/>
                  <a:gd name="T3" fmla="*/ 0 h 54"/>
                  <a:gd name="T4" fmla="*/ 0 w 22"/>
                  <a:gd name="T5" fmla="*/ 54 h 54"/>
                  <a:gd name="T6" fmla="*/ 22 w 22"/>
                  <a:gd name="T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54">
                    <a:moveTo>
                      <a:pt x="22" y="54"/>
                    </a:moveTo>
                    <a:cubicBezTo>
                      <a:pt x="22" y="54"/>
                      <a:pt x="20" y="32"/>
                      <a:pt x="8" y="0"/>
                    </a:cubicBezTo>
                    <a:cubicBezTo>
                      <a:pt x="8" y="0"/>
                      <a:pt x="0" y="49"/>
                      <a:pt x="0" y="54"/>
                    </a:cubicBezTo>
                    <a:lnTo>
                      <a:pt x="22" y="54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  <p:sp>
            <p:nvSpPr>
              <p:cNvPr id="319" name="Freeform 204">
                <a:extLst>
                  <a:ext uri="{FF2B5EF4-FFF2-40B4-BE49-F238E27FC236}">
                    <a16:creationId xmlns:a16="http://schemas.microsoft.com/office/drawing/2014/main" id="{AF5A6CC7-C4A0-4707-AF9E-3CD57E038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303"/>
                <a:ext cx="33" cy="100"/>
              </a:xfrm>
              <a:custGeom>
                <a:avLst/>
                <a:gdLst>
                  <a:gd name="T0" fmla="*/ 0 w 14"/>
                  <a:gd name="T1" fmla="*/ 43 h 43"/>
                  <a:gd name="T2" fmla="*/ 9 w 14"/>
                  <a:gd name="T3" fmla="*/ 0 h 43"/>
                  <a:gd name="T4" fmla="*/ 14 w 14"/>
                  <a:gd name="T5" fmla="*/ 43 h 43"/>
                  <a:gd name="T6" fmla="*/ 0 w 14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43">
                    <a:moveTo>
                      <a:pt x="0" y="43"/>
                    </a:moveTo>
                    <a:cubicBezTo>
                      <a:pt x="0" y="43"/>
                      <a:pt x="2" y="26"/>
                      <a:pt x="9" y="0"/>
                    </a:cubicBezTo>
                    <a:cubicBezTo>
                      <a:pt x="9" y="0"/>
                      <a:pt x="14" y="39"/>
                      <a:pt x="14" y="43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91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微软雅黑"/>
                  <a:cs typeface="+mn-cs"/>
                </a:endParaRPr>
              </a:p>
            </p:txBody>
          </p:sp>
        </p:grpSp>
        <p:sp>
          <p:nvSpPr>
            <p:cNvPr id="20" name="Freeform 206">
              <a:extLst>
                <a:ext uri="{FF2B5EF4-FFF2-40B4-BE49-F238E27FC236}">
                  <a16:creationId xmlns:a16="http://schemas.microsoft.com/office/drawing/2014/main" id="{EABD3E35-C7B0-4EE4-98D8-76DB2A081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19"/>
              <a:ext cx="30" cy="84"/>
            </a:xfrm>
            <a:custGeom>
              <a:avLst/>
              <a:gdLst>
                <a:gd name="T0" fmla="*/ 13 w 13"/>
                <a:gd name="T1" fmla="*/ 36 h 36"/>
                <a:gd name="T2" fmla="*/ 5 w 13"/>
                <a:gd name="T3" fmla="*/ 0 h 36"/>
                <a:gd name="T4" fmla="*/ 0 w 13"/>
                <a:gd name="T5" fmla="*/ 36 h 36"/>
                <a:gd name="T6" fmla="*/ 13 w 13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13" y="36"/>
                    <a:pt x="12" y="19"/>
                    <a:pt x="5" y="0"/>
                  </a:cubicBezTo>
                  <a:cubicBezTo>
                    <a:pt x="5" y="0"/>
                    <a:pt x="0" y="33"/>
                    <a:pt x="0" y="36"/>
                  </a:cubicBezTo>
                  <a:lnTo>
                    <a:pt x="13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21" name="Freeform 207">
              <a:extLst>
                <a:ext uri="{FF2B5EF4-FFF2-40B4-BE49-F238E27FC236}">
                  <a16:creationId xmlns:a16="http://schemas.microsoft.com/office/drawing/2014/main" id="{AEBAE833-D96C-4C67-A5F2-D82361A13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303"/>
              <a:ext cx="30" cy="100"/>
            </a:xfrm>
            <a:custGeom>
              <a:avLst/>
              <a:gdLst>
                <a:gd name="T0" fmla="*/ 0 w 13"/>
                <a:gd name="T1" fmla="*/ 43 h 43"/>
                <a:gd name="T2" fmla="*/ 8 w 13"/>
                <a:gd name="T3" fmla="*/ 0 h 43"/>
                <a:gd name="T4" fmla="*/ 13 w 13"/>
                <a:gd name="T5" fmla="*/ 43 h 43"/>
                <a:gd name="T6" fmla="*/ 0 w 13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43">
                  <a:moveTo>
                    <a:pt x="0" y="43"/>
                  </a:moveTo>
                  <a:cubicBezTo>
                    <a:pt x="0" y="43"/>
                    <a:pt x="1" y="23"/>
                    <a:pt x="8" y="0"/>
                  </a:cubicBezTo>
                  <a:cubicBezTo>
                    <a:pt x="8" y="0"/>
                    <a:pt x="13" y="40"/>
                    <a:pt x="13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22" name="Freeform 208">
              <a:extLst>
                <a:ext uri="{FF2B5EF4-FFF2-40B4-BE49-F238E27FC236}">
                  <a16:creationId xmlns:a16="http://schemas.microsoft.com/office/drawing/2014/main" id="{A27A868F-C8C1-4D13-A89C-798D3D59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319"/>
              <a:ext cx="30" cy="84"/>
            </a:xfrm>
            <a:custGeom>
              <a:avLst/>
              <a:gdLst>
                <a:gd name="T0" fmla="*/ 13 w 13"/>
                <a:gd name="T1" fmla="*/ 36 h 36"/>
                <a:gd name="T2" fmla="*/ 5 w 13"/>
                <a:gd name="T3" fmla="*/ 0 h 36"/>
                <a:gd name="T4" fmla="*/ 0 w 13"/>
                <a:gd name="T5" fmla="*/ 36 h 36"/>
                <a:gd name="T6" fmla="*/ 13 w 13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13" y="36"/>
                    <a:pt x="12" y="19"/>
                    <a:pt x="5" y="0"/>
                  </a:cubicBezTo>
                  <a:cubicBezTo>
                    <a:pt x="5" y="0"/>
                    <a:pt x="0" y="33"/>
                    <a:pt x="0" y="36"/>
                  </a:cubicBezTo>
                  <a:lnTo>
                    <a:pt x="13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23" name="Freeform 209">
              <a:extLst>
                <a:ext uri="{FF2B5EF4-FFF2-40B4-BE49-F238E27FC236}">
                  <a16:creationId xmlns:a16="http://schemas.microsoft.com/office/drawing/2014/main" id="{D72D4850-CCDE-4CDF-9110-4356A5804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305"/>
              <a:ext cx="50" cy="98"/>
            </a:xfrm>
            <a:custGeom>
              <a:avLst/>
              <a:gdLst>
                <a:gd name="T0" fmla="*/ 22 w 22"/>
                <a:gd name="T1" fmla="*/ 42 h 42"/>
                <a:gd name="T2" fmla="*/ 8 w 22"/>
                <a:gd name="T3" fmla="*/ 0 h 42"/>
                <a:gd name="T4" fmla="*/ 0 w 22"/>
                <a:gd name="T5" fmla="*/ 42 h 42"/>
                <a:gd name="T6" fmla="*/ 22 w 22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42">
                  <a:moveTo>
                    <a:pt x="22" y="42"/>
                  </a:moveTo>
                  <a:cubicBezTo>
                    <a:pt x="22" y="42"/>
                    <a:pt x="20" y="24"/>
                    <a:pt x="8" y="0"/>
                  </a:cubicBezTo>
                  <a:cubicBezTo>
                    <a:pt x="8" y="0"/>
                    <a:pt x="0" y="39"/>
                    <a:pt x="0" y="42"/>
                  </a:cubicBezTo>
                  <a:lnTo>
                    <a:pt x="22" y="42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24" name="Freeform 210">
              <a:extLst>
                <a:ext uri="{FF2B5EF4-FFF2-40B4-BE49-F238E27FC236}">
                  <a16:creationId xmlns:a16="http://schemas.microsoft.com/office/drawing/2014/main" id="{B90A4148-D9C9-4244-A5CA-79D7CF133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287"/>
              <a:ext cx="53" cy="116"/>
            </a:xfrm>
            <a:custGeom>
              <a:avLst/>
              <a:gdLst>
                <a:gd name="T0" fmla="*/ 0 w 23"/>
                <a:gd name="T1" fmla="*/ 50 h 50"/>
                <a:gd name="T2" fmla="*/ 14 w 23"/>
                <a:gd name="T3" fmla="*/ 0 h 50"/>
                <a:gd name="T4" fmla="*/ 23 w 23"/>
                <a:gd name="T5" fmla="*/ 50 h 50"/>
                <a:gd name="T6" fmla="*/ 0 w 23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0">
                  <a:moveTo>
                    <a:pt x="0" y="50"/>
                  </a:moveTo>
                  <a:cubicBezTo>
                    <a:pt x="0" y="50"/>
                    <a:pt x="2" y="30"/>
                    <a:pt x="14" y="0"/>
                  </a:cubicBezTo>
                  <a:cubicBezTo>
                    <a:pt x="14" y="0"/>
                    <a:pt x="23" y="46"/>
                    <a:pt x="23" y="50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25" name="Freeform 211">
              <a:extLst>
                <a:ext uri="{FF2B5EF4-FFF2-40B4-BE49-F238E27FC236}">
                  <a16:creationId xmlns:a16="http://schemas.microsoft.com/office/drawing/2014/main" id="{9DBBCE5E-7C28-49E1-A6F5-BA7724261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277"/>
              <a:ext cx="65" cy="126"/>
            </a:xfrm>
            <a:custGeom>
              <a:avLst/>
              <a:gdLst>
                <a:gd name="T0" fmla="*/ 0 w 28"/>
                <a:gd name="T1" fmla="*/ 54 h 54"/>
                <a:gd name="T2" fmla="*/ 18 w 28"/>
                <a:gd name="T3" fmla="*/ 0 h 54"/>
                <a:gd name="T4" fmla="*/ 28 w 28"/>
                <a:gd name="T5" fmla="*/ 54 h 54"/>
                <a:gd name="T6" fmla="*/ 0 w 28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4">
                  <a:moveTo>
                    <a:pt x="0" y="54"/>
                  </a:moveTo>
                  <a:cubicBezTo>
                    <a:pt x="0" y="54"/>
                    <a:pt x="3" y="32"/>
                    <a:pt x="18" y="0"/>
                  </a:cubicBezTo>
                  <a:cubicBezTo>
                    <a:pt x="18" y="0"/>
                    <a:pt x="28" y="49"/>
                    <a:pt x="28" y="5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26" name="Freeform 212">
              <a:extLst>
                <a:ext uri="{FF2B5EF4-FFF2-40B4-BE49-F238E27FC236}">
                  <a16:creationId xmlns:a16="http://schemas.microsoft.com/office/drawing/2014/main" id="{96652EF1-00B4-42E8-8A55-5EE4150D2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277"/>
              <a:ext cx="64" cy="126"/>
            </a:xfrm>
            <a:custGeom>
              <a:avLst/>
              <a:gdLst>
                <a:gd name="T0" fmla="*/ 28 w 28"/>
                <a:gd name="T1" fmla="*/ 54 h 54"/>
                <a:gd name="T2" fmla="*/ 10 w 28"/>
                <a:gd name="T3" fmla="*/ 0 h 54"/>
                <a:gd name="T4" fmla="*/ 0 w 28"/>
                <a:gd name="T5" fmla="*/ 54 h 54"/>
                <a:gd name="T6" fmla="*/ 28 w 28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4">
                  <a:moveTo>
                    <a:pt x="28" y="54"/>
                  </a:moveTo>
                  <a:cubicBezTo>
                    <a:pt x="28" y="54"/>
                    <a:pt x="25" y="32"/>
                    <a:pt x="10" y="0"/>
                  </a:cubicBezTo>
                  <a:cubicBezTo>
                    <a:pt x="10" y="0"/>
                    <a:pt x="0" y="49"/>
                    <a:pt x="0" y="54"/>
                  </a:cubicBezTo>
                  <a:lnTo>
                    <a:pt x="28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27" name="Freeform 213">
              <a:extLst>
                <a:ext uri="{FF2B5EF4-FFF2-40B4-BE49-F238E27FC236}">
                  <a16:creationId xmlns:a16="http://schemas.microsoft.com/office/drawing/2014/main" id="{52313CA5-5644-4E31-B556-7FDA51DF4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277"/>
              <a:ext cx="65" cy="126"/>
            </a:xfrm>
            <a:custGeom>
              <a:avLst/>
              <a:gdLst>
                <a:gd name="T0" fmla="*/ 28 w 28"/>
                <a:gd name="T1" fmla="*/ 54 h 54"/>
                <a:gd name="T2" fmla="*/ 11 w 28"/>
                <a:gd name="T3" fmla="*/ 0 h 54"/>
                <a:gd name="T4" fmla="*/ 0 w 28"/>
                <a:gd name="T5" fmla="*/ 54 h 54"/>
                <a:gd name="T6" fmla="*/ 28 w 28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4">
                  <a:moveTo>
                    <a:pt x="28" y="54"/>
                  </a:moveTo>
                  <a:cubicBezTo>
                    <a:pt x="28" y="54"/>
                    <a:pt x="25" y="32"/>
                    <a:pt x="11" y="0"/>
                  </a:cubicBezTo>
                  <a:cubicBezTo>
                    <a:pt x="11" y="0"/>
                    <a:pt x="0" y="49"/>
                    <a:pt x="0" y="54"/>
                  </a:cubicBezTo>
                  <a:lnTo>
                    <a:pt x="28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28" name="Freeform 214">
              <a:extLst>
                <a:ext uri="{FF2B5EF4-FFF2-40B4-BE49-F238E27FC236}">
                  <a16:creationId xmlns:a16="http://schemas.microsoft.com/office/drawing/2014/main" id="{0732B938-DBD6-49ED-9993-E37BFEFCA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303"/>
              <a:ext cx="41" cy="100"/>
            </a:xfrm>
            <a:custGeom>
              <a:avLst/>
              <a:gdLst>
                <a:gd name="T0" fmla="*/ 0 w 18"/>
                <a:gd name="T1" fmla="*/ 43 h 43"/>
                <a:gd name="T2" fmla="*/ 11 w 18"/>
                <a:gd name="T3" fmla="*/ 0 h 43"/>
                <a:gd name="T4" fmla="*/ 18 w 18"/>
                <a:gd name="T5" fmla="*/ 43 h 43"/>
                <a:gd name="T6" fmla="*/ 0 w 18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43">
                  <a:moveTo>
                    <a:pt x="0" y="43"/>
                  </a:moveTo>
                  <a:cubicBezTo>
                    <a:pt x="0" y="43"/>
                    <a:pt x="2" y="26"/>
                    <a:pt x="11" y="0"/>
                  </a:cubicBezTo>
                  <a:cubicBezTo>
                    <a:pt x="11" y="0"/>
                    <a:pt x="18" y="39"/>
                    <a:pt x="18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29" name="Freeform 215">
              <a:extLst>
                <a:ext uri="{FF2B5EF4-FFF2-40B4-BE49-F238E27FC236}">
                  <a16:creationId xmlns:a16="http://schemas.microsoft.com/office/drawing/2014/main" id="{5DA09C0E-651A-49ED-9A0A-5A1BB87E6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319"/>
              <a:ext cx="37" cy="84"/>
            </a:xfrm>
            <a:custGeom>
              <a:avLst/>
              <a:gdLst>
                <a:gd name="T0" fmla="*/ 16 w 16"/>
                <a:gd name="T1" fmla="*/ 36 h 36"/>
                <a:gd name="T2" fmla="*/ 6 w 16"/>
                <a:gd name="T3" fmla="*/ 0 h 36"/>
                <a:gd name="T4" fmla="*/ 0 w 16"/>
                <a:gd name="T5" fmla="*/ 36 h 36"/>
                <a:gd name="T6" fmla="*/ 16 w 1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6">
                  <a:moveTo>
                    <a:pt x="16" y="36"/>
                  </a:moveTo>
                  <a:cubicBezTo>
                    <a:pt x="16" y="36"/>
                    <a:pt x="15" y="19"/>
                    <a:pt x="6" y="0"/>
                  </a:cubicBezTo>
                  <a:cubicBezTo>
                    <a:pt x="6" y="0"/>
                    <a:pt x="0" y="33"/>
                    <a:pt x="0" y="36"/>
                  </a:cubicBezTo>
                  <a:lnTo>
                    <a:pt x="16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30" name="Freeform 216">
              <a:extLst>
                <a:ext uri="{FF2B5EF4-FFF2-40B4-BE49-F238E27FC236}">
                  <a16:creationId xmlns:a16="http://schemas.microsoft.com/office/drawing/2014/main" id="{6D861889-A8A2-4702-A403-A462A6CBA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03"/>
              <a:ext cx="37" cy="100"/>
            </a:xfrm>
            <a:custGeom>
              <a:avLst/>
              <a:gdLst>
                <a:gd name="T0" fmla="*/ 0 w 16"/>
                <a:gd name="T1" fmla="*/ 43 h 43"/>
                <a:gd name="T2" fmla="*/ 10 w 16"/>
                <a:gd name="T3" fmla="*/ 0 h 43"/>
                <a:gd name="T4" fmla="*/ 16 w 16"/>
                <a:gd name="T5" fmla="*/ 43 h 43"/>
                <a:gd name="T6" fmla="*/ 0 w 16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43">
                  <a:moveTo>
                    <a:pt x="0" y="43"/>
                  </a:moveTo>
                  <a:cubicBezTo>
                    <a:pt x="0" y="43"/>
                    <a:pt x="2" y="23"/>
                    <a:pt x="10" y="0"/>
                  </a:cubicBezTo>
                  <a:cubicBezTo>
                    <a:pt x="10" y="0"/>
                    <a:pt x="16" y="40"/>
                    <a:pt x="16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31" name="Freeform 217">
              <a:extLst>
                <a:ext uri="{FF2B5EF4-FFF2-40B4-BE49-F238E27FC236}">
                  <a16:creationId xmlns:a16="http://schemas.microsoft.com/office/drawing/2014/main" id="{A3E8ED66-D680-4E44-8DB2-FC707A5F5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319"/>
              <a:ext cx="37" cy="84"/>
            </a:xfrm>
            <a:custGeom>
              <a:avLst/>
              <a:gdLst>
                <a:gd name="T0" fmla="*/ 16 w 16"/>
                <a:gd name="T1" fmla="*/ 36 h 36"/>
                <a:gd name="T2" fmla="*/ 6 w 16"/>
                <a:gd name="T3" fmla="*/ 0 h 36"/>
                <a:gd name="T4" fmla="*/ 0 w 16"/>
                <a:gd name="T5" fmla="*/ 36 h 36"/>
                <a:gd name="T6" fmla="*/ 16 w 1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6">
                  <a:moveTo>
                    <a:pt x="16" y="36"/>
                  </a:moveTo>
                  <a:cubicBezTo>
                    <a:pt x="16" y="36"/>
                    <a:pt x="14" y="19"/>
                    <a:pt x="6" y="0"/>
                  </a:cubicBezTo>
                  <a:cubicBezTo>
                    <a:pt x="6" y="0"/>
                    <a:pt x="0" y="33"/>
                    <a:pt x="0" y="36"/>
                  </a:cubicBezTo>
                  <a:lnTo>
                    <a:pt x="16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32" name="Freeform 218">
              <a:extLst>
                <a:ext uri="{FF2B5EF4-FFF2-40B4-BE49-F238E27FC236}">
                  <a16:creationId xmlns:a16="http://schemas.microsoft.com/office/drawing/2014/main" id="{7C5D4DAC-945C-43CC-BC57-56CCB86AD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305"/>
              <a:ext cx="65" cy="98"/>
            </a:xfrm>
            <a:custGeom>
              <a:avLst/>
              <a:gdLst>
                <a:gd name="T0" fmla="*/ 28 w 28"/>
                <a:gd name="T1" fmla="*/ 42 h 42"/>
                <a:gd name="T2" fmla="*/ 11 w 28"/>
                <a:gd name="T3" fmla="*/ 0 h 42"/>
                <a:gd name="T4" fmla="*/ 0 w 28"/>
                <a:gd name="T5" fmla="*/ 42 h 42"/>
                <a:gd name="T6" fmla="*/ 28 w 28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42">
                  <a:moveTo>
                    <a:pt x="28" y="42"/>
                  </a:moveTo>
                  <a:cubicBezTo>
                    <a:pt x="28" y="42"/>
                    <a:pt x="25" y="24"/>
                    <a:pt x="11" y="0"/>
                  </a:cubicBezTo>
                  <a:cubicBezTo>
                    <a:pt x="11" y="0"/>
                    <a:pt x="0" y="39"/>
                    <a:pt x="0" y="42"/>
                  </a:cubicBezTo>
                  <a:lnTo>
                    <a:pt x="28" y="42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33" name="Freeform 219">
              <a:extLst>
                <a:ext uri="{FF2B5EF4-FFF2-40B4-BE49-F238E27FC236}">
                  <a16:creationId xmlns:a16="http://schemas.microsoft.com/office/drawing/2014/main" id="{C70A71C2-19FF-4FA8-AAEE-D5273BE45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287"/>
              <a:ext cx="66" cy="116"/>
            </a:xfrm>
            <a:custGeom>
              <a:avLst/>
              <a:gdLst>
                <a:gd name="T0" fmla="*/ 0 w 29"/>
                <a:gd name="T1" fmla="*/ 50 h 50"/>
                <a:gd name="T2" fmla="*/ 18 w 29"/>
                <a:gd name="T3" fmla="*/ 0 h 50"/>
                <a:gd name="T4" fmla="*/ 29 w 29"/>
                <a:gd name="T5" fmla="*/ 50 h 50"/>
                <a:gd name="T6" fmla="*/ 0 w 29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50">
                  <a:moveTo>
                    <a:pt x="0" y="50"/>
                  </a:moveTo>
                  <a:cubicBezTo>
                    <a:pt x="0" y="50"/>
                    <a:pt x="3" y="30"/>
                    <a:pt x="18" y="0"/>
                  </a:cubicBezTo>
                  <a:cubicBezTo>
                    <a:pt x="18" y="0"/>
                    <a:pt x="29" y="46"/>
                    <a:pt x="29" y="50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34" name="Freeform 220">
              <a:extLst>
                <a:ext uri="{FF2B5EF4-FFF2-40B4-BE49-F238E27FC236}">
                  <a16:creationId xmlns:a16="http://schemas.microsoft.com/office/drawing/2014/main" id="{6AAECBBB-F252-4828-907E-E15B58A06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277"/>
              <a:ext cx="53" cy="126"/>
            </a:xfrm>
            <a:custGeom>
              <a:avLst/>
              <a:gdLst>
                <a:gd name="T0" fmla="*/ 0 w 23"/>
                <a:gd name="T1" fmla="*/ 54 h 54"/>
                <a:gd name="T2" fmla="*/ 14 w 23"/>
                <a:gd name="T3" fmla="*/ 0 h 54"/>
                <a:gd name="T4" fmla="*/ 23 w 23"/>
                <a:gd name="T5" fmla="*/ 54 h 54"/>
                <a:gd name="T6" fmla="*/ 0 w 23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cubicBezTo>
                    <a:pt x="0" y="54"/>
                    <a:pt x="2" y="32"/>
                    <a:pt x="14" y="0"/>
                  </a:cubicBezTo>
                  <a:cubicBezTo>
                    <a:pt x="14" y="0"/>
                    <a:pt x="23" y="49"/>
                    <a:pt x="23" y="5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35" name="Freeform 221">
              <a:extLst>
                <a:ext uri="{FF2B5EF4-FFF2-40B4-BE49-F238E27FC236}">
                  <a16:creationId xmlns:a16="http://schemas.microsoft.com/office/drawing/2014/main" id="{D2276E10-A756-4226-893C-B95350795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277"/>
              <a:ext cx="53" cy="126"/>
            </a:xfrm>
            <a:custGeom>
              <a:avLst/>
              <a:gdLst>
                <a:gd name="T0" fmla="*/ 23 w 23"/>
                <a:gd name="T1" fmla="*/ 54 h 54"/>
                <a:gd name="T2" fmla="*/ 9 w 23"/>
                <a:gd name="T3" fmla="*/ 0 h 54"/>
                <a:gd name="T4" fmla="*/ 0 w 23"/>
                <a:gd name="T5" fmla="*/ 54 h 54"/>
                <a:gd name="T6" fmla="*/ 23 w 23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4">
                  <a:moveTo>
                    <a:pt x="23" y="54"/>
                  </a:moveTo>
                  <a:cubicBezTo>
                    <a:pt x="23" y="54"/>
                    <a:pt x="21" y="32"/>
                    <a:pt x="9" y="0"/>
                  </a:cubicBezTo>
                  <a:cubicBezTo>
                    <a:pt x="9" y="0"/>
                    <a:pt x="0" y="49"/>
                    <a:pt x="0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36" name="Freeform 222">
              <a:extLst>
                <a:ext uri="{FF2B5EF4-FFF2-40B4-BE49-F238E27FC236}">
                  <a16:creationId xmlns:a16="http://schemas.microsoft.com/office/drawing/2014/main" id="{D1A3EE41-497B-44F3-9E8A-F55514D0A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277"/>
              <a:ext cx="51" cy="126"/>
            </a:xfrm>
            <a:custGeom>
              <a:avLst/>
              <a:gdLst>
                <a:gd name="T0" fmla="*/ 22 w 22"/>
                <a:gd name="T1" fmla="*/ 54 h 54"/>
                <a:gd name="T2" fmla="*/ 8 w 22"/>
                <a:gd name="T3" fmla="*/ 0 h 54"/>
                <a:gd name="T4" fmla="*/ 0 w 22"/>
                <a:gd name="T5" fmla="*/ 54 h 54"/>
                <a:gd name="T6" fmla="*/ 22 w 22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54">
                  <a:moveTo>
                    <a:pt x="22" y="54"/>
                  </a:moveTo>
                  <a:cubicBezTo>
                    <a:pt x="22" y="54"/>
                    <a:pt x="20" y="32"/>
                    <a:pt x="8" y="0"/>
                  </a:cubicBezTo>
                  <a:cubicBezTo>
                    <a:pt x="8" y="0"/>
                    <a:pt x="0" y="49"/>
                    <a:pt x="0" y="54"/>
                  </a:cubicBezTo>
                  <a:lnTo>
                    <a:pt x="22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37" name="Freeform 223">
              <a:extLst>
                <a:ext uri="{FF2B5EF4-FFF2-40B4-BE49-F238E27FC236}">
                  <a16:creationId xmlns:a16="http://schemas.microsoft.com/office/drawing/2014/main" id="{0F7B3EBA-F4D3-4AF3-953A-C17BB74ED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303"/>
              <a:ext cx="32" cy="100"/>
            </a:xfrm>
            <a:custGeom>
              <a:avLst/>
              <a:gdLst>
                <a:gd name="T0" fmla="*/ 0 w 14"/>
                <a:gd name="T1" fmla="*/ 43 h 43"/>
                <a:gd name="T2" fmla="*/ 9 w 14"/>
                <a:gd name="T3" fmla="*/ 0 h 43"/>
                <a:gd name="T4" fmla="*/ 14 w 14"/>
                <a:gd name="T5" fmla="*/ 43 h 43"/>
                <a:gd name="T6" fmla="*/ 0 w 14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43">
                  <a:moveTo>
                    <a:pt x="0" y="43"/>
                  </a:moveTo>
                  <a:cubicBezTo>
                    <a:pt x="0" y="43"/>
                    <a:pt x="1" y="26"/>
                    <a:pt x="9" y="0"/>
                  </a:cubicBezTo>
                  <a:cubicBezTo>
                    <a:pt x="9" y="0"/>
                    <a:pt x="14" y="39"/>
                    <a:pt x="14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38" name="Freeform 224">
              <a:extLst>
                <a:ext uri="{FF2B5EF4-FFF2-40B4-BE49-F238E27FC236}">
                  <a16:creationId xmlns:a16="http://schemas.microsoft.com/office/drawing/2014/main" id="{0A8D970D-E410-4ED9-ADF2-0E429F612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319"/>
              <a:ext cx="30" cy="84"/>
            </a:xfrm>
            <a:custGeom>
              <a:avLst/>
              <a:gdLst>
                <a:gd name="T0" fmla="*/ 13 w 13"/>
                <a:gd name="T1" fmla="*/ 36 h 36"/>
                <a:gd name="T2" fmla="*/ 5 w 13"/>
                <a:gd name="T3" fmla="*/ 0 h 36"/>
                <a:gd name="T4" fmla="*/ 0 w 13"/>
                <a:gd name="T5" fmla="*/ 36 h 36"/>
                <a:gd name="T6" fmla="*/ 13 w 13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13" y="36"/>
                    <a:pt x="12" y="19"/>
                    <a:pt x="5" y="0"/>
                  </a:cubicBezTo>
                  <a:cubicBezTo>
                    <a:pt x="5" y="0"/>
                    <a:pt x="0" y="33"/>
                    <a:pt x="0" y="36"/>
                  </a:cubicBezTo>
                  <a:lnTo>
                    <a:pt x="13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39" name="Freeform 225">
              <a:extLst>
                <a:ext uri="{FF2B5EF4-FFF2-40B4-BE49-F238E27FC236}">
                  <a16:creationId xmlns:a16="http://schemas.microsoft.com/office/drawing/2014/main" id="{47C7B823-F04F-4171-9C74-473C50078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303"/>
              <a:ext cx="30" cy="100"/>
            </a:xfrm>
            <a:custGeom>
              <a:avLst/>
              <a:gdLst>
                <a:gd name="T0" fmla="*/ 0 w 13"/>
                <a:gd name="T1" fmla="*/ 43 h 43"/>
                <a:gd name="T2" fmla="*/ 8 w 13"/>
                <a:gd name="T3" fmla="*/ 0 h 43"/>
                <a:gd name="T4" fmla="*/ 13 w 13"/>
                <a:gd name="T5" fmla="*/ 43 h 43"/>
                <a:gd name="T6" fmla="*/ 0 w 13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43">
                  <a:moveTo>
                    <a:pt x="0" y="43"/>
                  </a:moveTo>
                  <a:cubicBezTo>
                    <a:pt x="0" y="43"/>
                    <a:pt x="1" y="23"/>
                    <a:pt x="8" y="0"/>
                  </a:cubicBezTo>
                  <a:cubicBezTo>
                    <a:pt x="8" y="0"/>
                    <a:pt x="13" y="40"/>
                    <a:pt x="13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40" name="Freeform 226">
              <a:extLst>
                <a:ext uri="{FF2B5EF4-FFF2-40B4-BE49-F238E27FC236}">
                  <a16:creationId xmlns:a16="http://schemas.microsoft.com/office/drawing/2014/main" id="{7B55E44D-290F-46B5-AE26-96FBC2400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319"/>
              <a:ext cx="30" cy="84"/>
            </a:xfrm>
            <a:custGeom>
              <a:avLst/>
              <a:gdLst>
                <a:gd name="T0" fmla="*/ 13 w 13"/>
                <a:gd name="T1" fmla="*/ 36 h 36"/>
                <a:gd name="T2" fmla="*/ 5 w 13"/>
                <a:gd name="T3" fmla="*/ 0 h 36"/>
                <a:gd name="T4" fmla="*/ 0 w 13"/>
                <a:gd name="T5" fmla="*/ 36 h 36"/>
                <a:gd name="T6" fmla="*/ 13 w 13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13" y="36"/>
                    <a:pt x="12" y="19"/>
                    <a:pt x="5" y="0"/>
                  </a:cubicBezTo>
                  <a:cubicBezTo>
                    <a:pt x="5" y="0"/>
                    <a:pt x="0" y="33"/>
                    <a:pt x="0" y="36"/>
                  </a:cubicBezTo>
                  <a:lnTo>
                    <a:pt x="13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41" name="Freeform 227">
              <a:extLst>
                <a:ext uri="{FF2B5EF4-FFF2-40B4-BE49-F238E27FC236}">
                  <a16:creationId xmlns:a16="http://schemas.microsoft.com/office/drawing/2014/main" id="{06D1A045-3A1E-49EA-B01D-8EA24D433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305"/>
              <a:ext cx="51" cy="98"/>
            </a:xfrm>
            <a:custGeom>
              <a:avLst/>
              <a:gdLst>
                <a:gd name="T0" fmla="*/ 22 w 22"/>
                <a:gd name="T1" fmla="*/ 42 h 42"/>
                <a:gd name="T2" fmla="*/ 8 w 22"/>
                <a:gd name="T3" fmla="*/ 0 h 42"/>
                <a:gd name="T4" fmla="*/ 0 w 22"/>
                <a:gd name="T5" fmla="*/ 42 h 42"/>
                <a:gd name="T6" fmla="*/ 22 w 22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42">
                  <a:moveTo>
                    <a:pt x="22" y="42"/>
                  </a:moveTo>
                  <a:cubicBezTo>
                    <a:pt x="22" y="42"/>
                    <a:pt x="20" y="24"/>
                    <a:pt x="8" y="0"/>
                  </a:cubicBezTo>
                  <a:cubicBezTo>
                    <a:pt x="8" y="0"/>
                    <a:pt x="0" y="39"/>
                    <a:pt x="0" y="42"/>
                  </a:cubicBezTo>
                  <a:lnTo>
                    <a:pt x="22" y="42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42" name="Freeform 228">
              <a:extLst>
                <a:ext uri="{FF2B5EF4-FFF2-40B4-BE49-F238E27FC236}">
                  <a16:creationId xmlns:a16="http://schemas.microsoft.com/office/drawing/2014/main" id="{A046B578-2AFC-438B-97D3-6774BF218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287"/>
              <a:ext cx="51" cy="116"/>
            </a:xfrm>
            <a:custGeom>
              <a:avLst/>
              <a:gdLst>
                <a:gd name="T0" fmla="*/ 0 w 22"/>
                <a:gd name="T1" fmla="*/ 50 h 50"/>
                <a:gd name="T2" fmla="*/ 14 w 22"/>
                <a:gd name="T3" fmla="*/ 0 h 50"/>
                <a:gd name="T4" fmla="*/ 22 w 22"/>
                <a:gd name="T5" fmla="*/ 50 h 50"/>
                <a:gd name="T6" fmla="*/ 0 w 22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50">
                  <a:moveTo>
                    <a:pt x="0" y="50"/>
                  </a:moveTo>
                  <a:cubicBezTo>
                    <a:pt x="0" y="50"/>
                    <a:pt x="2" y="30"/>
                    <a:pt x="14" y="0"/>
                  </a:cubicBezTo>
                  <a:cubicBezTo>
                    <a:pt x="14" y="0"/>
                    <a:pt x="22" y="46"/>
                    <a:pt x="22" y="50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43" name="Freeform 229">
              <a:extLst>
                <a:ext uri="{FF2B5EF4-FFF2-40B4-BE49-F238E27FC236}">
                  <a16:creationId xmlns:a16="http://schemas.microsoft.com/office/drawing/2014/main" id="{CA49E734-27FC-4BD2-98A0-4A92159FE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277"/>
              <a:ext cx="65" cy="126"/>
            </a:xfrm>
            <a:custGeom>
              <a:avLst/>
              <a:gdLst>
                <a:gd name="T0" fmla="*/ 0 w 28"/>
                <a:gd name="T1" fmla="*/ 54 h 54"/>
                <a:gd name="T2" fmla="*/ 18 w 28"/>
                <a:gd name="T3" fmla="*/ 0 h 54"/>
                <a:gd name="T4" fmla="*/ 28 w 28"/>
                <a:gd name="T5" fmla="*/ 54 h 54"/>
                <a:gd name="T6" fmla="*/ 0 w 28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4">
                  <a:moveTo>
                    <a:pt x="0" y="54"/>
                  </a:moveTo>
                  <a:cubicBezTo>
                    <a:pt x="0" y="54"/>
                    <a:pt x="3" y="32"/>
                    <a:pt x="18" y="0"/>
                  </a:cubicBezTo>
                  <a:cubicBezTo>
                    <a:pt x="18" y="0"/>
                    <a:pt x="28" y="49"/>
                    <a:pt x="28" y="5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44" name="Freeform 230">
              <a:extLst>
                <a:ext uri="{FF2B5EF4-FFF2-40B4-BE49-F238E27FC236}">
                  <a16:creationId xmlns:a16="http://schemas.microsoft.com/office/drawing/2014/main" id="{FE0E4AEF-9A9B-4522-995A-71649F717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277"/>
              <a:ext cx="65" cy="126"/>
            </a:xfrm>
            <a:custGeom>
              <a:avLst/>
              <a:gdLst>
                <a:gd name="T0" fmla="*/ 28 w 28"/>
                <a:gd name="T1" fmla="*/ 54 h 54"/>
                <a:gd name="T2" fmla="*/ 10 w 28"/>
                <a:gd name="T3" fmla="*/ 0 h 54"/>
                <a:gd name="T4" fmla="*/ 0 w 28"/>
                <a:gd name="T5" fmla="*/ 54 h 54"/>
                <a:gd name="T6" fmla="*/ 28 w 28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4">
                  <a:moveTo>
                    <a:pt x="28" y="54"/>
                  </a:moveTo>
                  <a:cubicBezTo>
                    <a:pt x="28" y="54"/>
                    <a:pt x="25" y="32"/>
                    <a:pt x="10" y="0"/>
                  </a:cubicBezTo>
                  <a:cubicBezTo>
                    <a:pt x="10" y="0"/>
                    <a:pt x="0" y="49"/>
                    <a:pt x="0" y="54"/>
                  </a:cubicBezTo>
                  <a:lnTo>
                    <a:pt x="28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45" name="Freeform 231">
              <a:extLst>
                <a:ext uri="{FF2B5EF4-FFF2-40B4-BE49-F238E27FC236}">
                  <a16:creationId xmlns:a16="http://schemas.microsoft.com/office/drawing/2014/main" id="{CA5BA31B-6DAD-4A30-A01E-D47C46DD7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277"/>
              <a:ext cx="64" cy="126"/>
            </a:xfrm>
            <a:custGeom>
              <a:avLst/>
              <a:gdLst>
                <a:gd name="T0" fmla="*/ 28 w 28"/>
                <a:gd name="T1" fmla="*/ 54 h 54"/>
                <a:gd name="T2" fmla="*/ 10 w 28"/>
                <a:gd name="T3" fmla="*/ 0 h 54"/>
                <a:gd name="T4" fmla="*/ 0 w 28"/>
                <a:gd name="T5" fmla="*/ 54 h 54"/>
                <a:gd name="T6" fmla="*/ 28 w 28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4">
                  <a:moveTo>
                    <a:pt x="28" y="54"/>
                  </a:moveTo>
                  <a:cubicBezTo>
                    <a:pt x="28" y="54"/>
                    <a:pt x="25" y="32"/>
                    <a:pt x="10" y="0"/>
                  </a:cubicBezTo>
                  <a:cubicBezTo>
                    <a:pt x="10" y="0"/>
                    <a:pt x="0" y="49"/>
                    <a:pt x="0" y="54"/>
                  </a:cubicBezTo>
                  <a:lnTo>
                    <a:pt x="28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46" name="Freeform 232">
              <a:extLst>
                <a:ext uri="{FF2B5EF4-FFF2-40B4-BE49-F238E27FC236}">
                  <a16:creationId xmlns:a16="http://schemas.microsoft.com/office/drawing/2014/main" id="{6255F007-D115-4869-BDFF-6A58443ED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303"/>
              <a:ext cx="42" cy="100"/>
            </a:xfrm>
            <a:custGeom>
              <a:avLst/>
              <a:gdLst>
                <a:gd name="T0" fmla="*/ 0 w 18"/>
                <a:gd name="T1" fmla="*/ 43 h 43"/>
                <a:gd name="T2" fmla="*/ 11 w 18"/>
                <a:gd name="T3" fmla="*/ 0 h 43"/>
                <a:gd name="T4" fmla="*/ 18 w 18"/>
                <a:gd name="T5" fmla="*/ 43 h 43"/>
                <a:gd name="T6" fmla="*/ 0 w 18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43">
                  <a:moveTo>
                    <a:pt x="0" y="43"/>
                  </a:moveTo>
                  <a:cubicBezTo>
                    <a:pt x="0" y="43"/>
                    <a:pt x="2" y="26"/>
                    <a:pt x="11" y="0"/>
                  </a:cubicBezTo>
                  <a:cubicBezTo>
                    <a:pt x="11" y="0"/>
                    <a:pt x="18" y="39"/>
                    <a:pt x="18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47" name="Freeform 233">
              <a:extLst>
                <a:ext uri="{FF2B5EF4-FFF2-40B4-BE49-F238E27FC236}">
                  <a16:creationId xmlns:a16="http://schemas.microsoft.com/office/drawing/2014/main" id="{77A40817-06CD-4990-8BF6-D04DA67D1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319"/>
              <a:ext cx="37" cy="84"/>
            </a:xfrm>
            <a:custGeom>
              <a:avLst/>
              <a:gdLst>
                <a:gd name="T0" fmla="*/ 16 w 16"/>
                <a:gd name="T1" fmla="*/ 36 h 36"/>
                <a:gd name="T2" fmla="*/ 6 w 16"/>
                <a:gd name="T3" fmla="*/ 0 h 36"/>
                <a:gd name="T4" fmla="*/ 0 w 16"/>
                <a:gd name="T5" fmla="*/ 36 h 36"/>
                <a:gd name="T6" fmla="*/ 16 w 1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6">
                  <a:moveTo>
                    <a:pt x="16" y="36"/>
                  </a:moveTo>
                  <a:cubicBezTo>
                    <a:pt x="16" y="36"/>
                    <a:pt x="15" y="19"/>
                    <a:pt x="6" y="0"/>
                  </a:cubicBezTo>
                  <a:cubicBezTo>
                    <a:pt x="6" y="0"/>
                    <a:pt x="0" y="33"/>
                    <a:pt x="0" y="36"/>
                  </a:cubicBezTo>
                  <a:lnTo>
                    <a:pt x="16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48" name="Freeform 234">
              <a:extLst>
                <a:ext uri="{FF2B5EF4-FFF2-40B4-BE49-F238E27FC236}">
                  <a16:creationId xmlns:a16="http://schemas.microsoft.com/office/drawing/2014/main" id="{5230E45A-7403-4011-9BAC-192F84132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303"/>
              <a:ext cx="37" cy="100"/>
            </a:xfrm>
            <a:custGeom>
              <a:avLst/>
              <a:gdLst>
                <a:gd name="T0" fmla="*/ 0 w 16"/>
                <a:gd name="T1" fmla="*/ 43 h 43"/>
                <a:gd name="T2" fmla="*/ 10 w 16"/>
                <a:gd name="T3" fmla="*/ 0 h 43"/>
                <a:gd name="T4" fmla="*/ 16 w 16"/>
                <a:gd name="T5" fmla="*/ 43 h 43"/>
                <a:gd name="T6" fmla="*/ 0 w 16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43">
                  <a:moveTo>
                    <a:pt x="0" y="43"/>
                  </a:moveTo>
                  <a:cubicBezTo>
                    <a:pt x="0" y="43"/>
                    <a:pt x="1" y="23"/>
                    <a:pt x="10" y="0"/>
                  </a:cubicBezTo>
                  <a:cubicBezTo>
                    <a:pt x="10" y="0"/>
                    <a:pt x="16" y="40"/>
                    <a:pt x="16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49" name="Freeform 235">
              <a:extLst>
                <a:ext uri="{FF2B5EF4-FFF2-40B4-BE49-F238E27FC236}">
                  <a16:creationId xmlns:a16="http://schemas.microsoft.com/office/drawing/2014/main" id="{98B567C3-0EB3-457C-B9BD-938F097D2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319"/>
              <a:ext cx="37" cy="84"/>
            </a:xfrm>
            <a:custGeom>
              <a:avLst/>
              <a:gdLst>
                <a:gd name="T0" fmla="*/ 16 w 16"/>
                <a:gd name="T1" fmla="*/ 36 h 36"/>
                <a:gd name="T2" fmla="*/ 6 w 16"/>
                <a:gd name="T3" fmla="*/ 0 h 36"/>
                <a:gd name="T4" fmla="*/ 0 w 16"/>
                <a:gd name="T5" fmla="*/ 36 h 36"/>
                <a:gd name="T6" fmla="*/ 16 w 1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6">
                  <a:moveTo>
                    <a:pt x="16" y="36"/>
                  </a:moveTo>
                  <a:cubicBezTo>
                    <a:pt x="16" y="36"/>
                    <a:pt x="14" y="19"/>
                    <a:pt x="6" y="0"/>
                  </a:cubicBezTo>
                  <a:cubicBezTo>
                    <a:pt x="6" y="0"/>
                    <a:pt x="0" y="33"/>
                    <a:pt x="0" y="36"/>
                  </a:cubicBezTo>
                  <a:lnTo>
                    <a:pt x="16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50" name="Freeform 236">
              <a:extLst>
                <a:ext uri="{FF2B5EF4-FFF2-40B4-BE49-F238E27FC236}">
                  <a16:creationId xmlns:a16="http://schemas.microsoft.com/office/drawing/2014/main" id="{765A5C3D-A38E-4231-B4EE-C11326D53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305"/>
              <a:ext cx="65" cy="98"/>
            </a:xfrm>
            <a:custGeom>
              <a:avLst/>
              <a:gdLst>
                <a:gd name="T0" fmla="*/ 28 w 28"/>
                <a:gd name="T1" fmla="*/ 42 h 42"/>
                <a:gd name="T2" fmla="*/ 11 w 28"/>
                <a:gd name="T3" fmla="*/ 0 h 42"/>
                <a:gd name="T4" fmla="*/ 0 w 28"/>
                <a:gd name="T5" fmla="*/ 42 h 42"/>
                <a:gd name="T6" fmla="*/ 28 w 28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42">
                  <a:moveTo>
                    <a:pt x="28" y="42"/>
                  </a:moveTo>
                  <a:cubicBezTo>
                    <a:pt x="28" y="42"/>
                    <a:pt x="25" y="24"/>
                    <a:pt x="11" y="0"/>
                  </a:cubicBezTo>
                  <a:cubicBezTo>
                    <a:pt x="11" y="0"/>
                    <a:pt x="0" y="39"/>
                    <a:pt x="0" y="42"/>
                  </a:cubicBezTo>
                  <a:lnTo>
                    <a:pt x="28" y="42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51" name="Freeform 237">
              <a:extLst>
                <a:ext uri="{FF2B5EF4-FFF2-40B4-BE49-F238E27FC236}">
                  <a16:creationId xmlns:a16="http://schemas.microsoft.com/office/drawing/2014/main" id="{DAA37AE3-CB8B-49B9-804C-19543E525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287"/>
              <a:ext cx="64" cy="116"/>
            </a:xfrm>
            <a:custGeom>
              <a:avLst/>
              <a:gdLst>
                <a:gd name="T0" fmla="*/ 0 w 28"/>
                <a:gd name="T1" fmla="*/ 50 h 50"/>
                <a:gd name="T2" fmla="*/ 18 w 28"/>
                <a:gd name="T3" fmla="*/ 0 h 50"/>
                <a:gd name="T4" fmla="*/ 28 w 28"/>
                <a:gd name="T5" fmla="*/ 50 h 50"/>
                <a:gd name="T6" fmla="*/ 0 w 28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0">
                  <a:moveTo>
                    <a:pt x="0" y="50"/>
                  </a:moveTo>
                  <a:cubicBezTo>
                    <a:pt x="0" y="50"/>
                    <a:pt x="3" y="30"/>
                    <a:pt x="18" y="0"/>
                  </a:cubicBezTo>
                  <a:cubicBezTo>
                    <a:pt x="18" y="0"/>
                    <a:pt x="28" y="46"/>
                    <a:pt x="28" y="50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52" name="Freeform 238">
              <a:extLst>
                <a:ext uri="{FF2B5EF4-FFF2-40B4-BE49-F238E27FC236}">
                  <a16:creationId xmlns:a16="http://schemas.microsoft.com/office/drawing/2014/main" id="{DF01442F-CEE1-467C-A44F-B71258CB4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277"/>
              <a:ext cx="50" cy="126"/>
            </a:xfrm>
            <a:custGeom>
              <a:avLst/>
              <a:gdLst>
                <a:gd name="T0" fmla="*/ 0 w 22"/>
                <a:gd name="T1" fmla="*/ 54 h 54"/>
                <a:gd name="T2" fmla="*/ 14 w 22"/>
                <a:gd name="T3" fmla="*/ 0 h 54"/>
                <a:gd name="T4" fmla="*/ 22 w 22"/>
                <a:gd name="T5" fmla="*/ 54 h 54"/>
                <a:gd name="T6" fmla="*/ 0 w 22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54">
                  <a:moveTo>
                    <a:pt x="0" y="54"/>
                  </a:moveTo>
                  <a:cubicBezTo>
                    <a:pt x="0" y="54"/>
                    <a:pt x="2" y="32"/>
                    <a:pt x="14" y="0"/>
                  </a:cubicBezTo>
                  <a:cubicBezTo>
                    <a:pt x="14" y="0"/>
                    <a:pt x="22" y="49"/>
                    <a:pt x="22" y="5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53" name="Freeform 239">
              <a:extLst>
                <a:ext uri="{FF2B5EF4-FFF2-40B4-BE49-F238E27FC236}">
                  <a16:creationId xmlns:a16="http://schemas.microsoft.com/office/drawing/2014/main" id="{2B613D84-A5EB-4E94-9306-0AC3F8287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277"/>
              <a:ext cx="53" cy="126"/>
            </a:xfrm>
            <a:custGeom>
              <a:avLst/>
              <a:gdLst>
                <a:gd name="T0" fmla="*/ 23 w 23"/>
                <a:gd name="T1" fmla="*/ 54 h 54"/>
                <a:gd name="T2" fmla="*/ 9 w 23"/>
                <a:gd name="T3" fmla="*/ 0 h 54"/>
                <a:gd name="T4" fmla="*/ 0 w 23"/>
                <a:gd name="T5" fmla="*/ 54 h 54"/>
                <a:gd name="T6" fmla="*/ 23 w 23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4">
                  <a:moveTo>
                    <a:pt x="23" y="54"/>
                  </a:moveTo>
                  <a:cubicBezTo>
                    <a:pt x="23" y="54"/>
                    <a:pt x="20" y="32"/>
                    <a:pt x="9" y="0"/>
                  </a:cubicBezTo>
                  <a:cubicBezTo>
                    <a:pt x="9" y="0"/>
                    <a:pt x="0" y="49"/>
                    <a:pt x="0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54" name="Freeform 240">
              <a:extLst>
                <a:ext uri="{FF2B5EF4-FFF2-40B4-BE49-F238E27FC236}">
                  <a16:creationId xmlns:a16="http://schemas.microsoft.com/office/drawing/2014/main" id="{E018DE82-C0C0-4675-94D0-4A1AD6727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277"/>
              <a:ext cx="53" cy="126"/>
            </a:xfrm>
            <a:custGeom>
              <a:avLst/>
              <a:gdLst>
                <a:gd name="T0" fmla="*/ 23 w 23"/>
                <a:gd name="T1" fmla="*/ 54 h 54"/>
                <a:gd name="T2" fmla="*/ 9 w 23"/>
                <a:gd name="T3" fmla="*/ 0 h 54"/>
                <a:gd name="T4" fmla="*/ 0 w 23"/>
                <a:gd name="T5" fmla="*/ 54 h 54"/>
                <a:gd name="T6" fmla="*/ 23 w 23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4">
                  <a:moveTo>
                    <a:pt x="23" y="54"/>
                  </a:moveTo>
                  <a:cubicBezTo>
                    <a:pt x="23" y="54"/>
                    <a:pt x="21" y="32"/>
                    <a:pt x="9" y="0"/>
                  </a:cubicBezTo>
                  <a:cubicBezTo>
                    <a:pt x="9" y="0"/>
                    <a:pt x="0" y="49"/>
                    <a:pt x="0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55" name="Freeform 241">
              <a:extLst>
                <a:ext uri="{FF2B5EF4-FFF2-40B4-BE49-F238E27FC236}">
                  <a16:creationId xmlns:a16="http://schemas.microsoft.com/office/drawing/2014/main" id="{9A96CCD6-B53F-4F48-AD38-6A7B7099C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303"/>
              <a:ext cx="32" cy="100"/>
            </a:xfrm>
            <a:custGeom>
              <a:avLst/>
              <a:gdLst>
                <a:gd name="T0" fmla="*/ 0 w 14"/>
                <a:gd name="T1" fmla="*/ 43 h 43"/>
                <a:gd name="T2" fmla="*/ 9 w 14"/>
                <a:gd name="T3" fmla="*/ 0 h 43"/>
                <a:gd name="T4" fmla="*/ 14 w 14"/>
                <a:gd name="T5" fmla="*/ 43 h 43"/>
                <a:gd name="T6" fmla="*/ 0 w 14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43">
                  <a:moveTo>
                    <a:pt x="0" y="43"/>
                  </a:moveTo>
                  <a:cubicBezTo>
                    <a:pt x="0" y="43"/>
                    <a:pt x="1" y="26"/>
                    <a:pt x="9" y="0"/>
                  </a:cubicBezTo>
                  <a:cubicBezTo>
                    <a:pt x="9" y="0"/>
                    <a:pt x="14" y="39"/>
                    <a:pt x="14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56" name="Freeform 242">
              <a:extLst>
                <a:ext uri="{FF2B5EF4-FFF2-40B4-BE49-F238E27FC236}">
                  <a16:creationId xmlns:a16="http://schemas.microsoft.com/office/drawing/2014/main" id="{B1DEB4BB-C6F6-4932-9361-44D0044FC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319"/>
              <a:ext cx="30" cy="84"/>
            </a:xfrm>
            <a:custGeom>
              <a:avLst/>
              <a:gdLst>
                <a:gd name="T0" fmla="*/ 13 w 13"/>
                <a:gd name="T1" fmla="*/ 36 h 36"/>
                <a:gd name="T2" fmla="*/ 5 w 13"/>
                <a:gd name="T3" fmla="*/ 0 h 36"/>
                <a:gd name="T4" fmla="*/ 0 w 13"/>
                <a:gd name="T5" fmla="*/ 36 h 36"/>
                <a:gd name="T6" fmla="*/ 13 w 13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13" y="36"/>
                    <a:pt x="12" y="19"/>
                    <a:pt x="5" y="0"/>
                  </a:cubicBezTo>
                  <a:cubicBezTo>
                    <a:pt x="5" y="0"/>
                    <a:pt x="0" y="33"/>
                    <a:pt x="0" y="36"/>
                  </a:cubicBezTo>
                  <a:lnTo>
                    <a:pt x="13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57" name="Freeform 243">
              <a:extLst>
                <a:ext uri="{FF2B5EF4-FFF2-40B4-BE49-F238E27FC236}">
                  <a16:creationId xmlns:a16="http://schemas.microsoft.com/office/drawing/2014/main" id="{88B3820F-E575-45D4-9E45-148EBA0D6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303"/>
              <a:ext cx="30" cy="100"/>
            </a:xfrm>
            <a:custGeom>
              <a:avLst/>
              <a:gdLst>
                <a:gd name="T0" fmla="*/ 0 w 13"/>
                <a:gd name="T1" fmla="*/ 43 h 43"/>
                <a:gd name="T2" fmla="*/ 8 w 13"/>
                <a:gd name="T3" fmla="*/ 0 h 43"/>
                <a:gd name="T4" fmla="*/ 13 w 13"/>
                <a:gd name="T5" fmla="*/ 43 h 43"/>
                <a:gd name="T6" fmla="*/ 0 w 13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43">
                  <a:moveTo>
                    <a:pt x="0" y="43"/>
                  </a:moveTo>
                  <a:cubicBezTo>
                    <a:pt x="0" y="43"/>
                    <a:pt x="1" y="23"/>
                    <a:pt x="8" y="0"/>
                  </a:cubicBezTo>
                  <a:cubicBezTo>
                    <a:pt x="8" y="0"/>
                    <a:pt x="13" y="40"/>
                    <a:pt x="13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58" name="Freeform 244">
              <a:extLst>
                <a:ext uri="{FF2B5EF4-FFF2-40B4-BE49-F238E27FC236}">
                  <a16:creationId xmlns:a16="http://schemas.microsoft.com/office/drawing/2014/main" id="{981B44BD-21F3-449B-B76C-A8BFA0A8D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2319"/>
              <a:ext cx="30" cy="84"/>
            </a:xfrm>
            <a:custGeom>
              <a:avLst/>
              <a:gdLst>
                <a:gd name="T0" fmla="*/ 13 w 13"/>
                <a:gd name="T1" fmla="*/ 36 h 36"/>
                <a:gd name="T2" fmla="*/ 5 w 13"/>
                <a:gd name="T3" fmla="*/ 0 h 36"/>
                <a:gd name="T4" fmla="*/ 0 w 13"/>
                <a:gd name="T5" fmla="*/ 36 h 36"/>
                <a:gd name="T6" fmla="*/ 13 w 13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13" y="36"/>
                    <a:pt x="11" y="19"/>
                    <a:pt x="5" y="0"/>
                  </a:cubicBezTo>
                  <a:cubicBezTo>
                    <a:pt x="5" y="0"/>
                    <a:pt x="0" y="33"/>
                    <a:pt x="0" y="36"/>
                  </a:cubicBezTo>
                  <a:lnTo>
                    <a:pt x="13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59" name="Freeform 245">
              <a:extLst>
                <a:ext uri="{FF2B5EF4-FFF2-40B4-BE49-F238E27FC236}">
                  <a16:creationId xmlns:a16="http://schemas.microsoft.com/office/drawing/2014/main" id="{B7DF98C7-5E9F-4E0B-B697-7825EE730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305"/>
              <a:ext cx="53" cy="98"/>
            </a:xfrm>
            <a:custGeom>
              <a:avLst/>
              <a:gdLst>
                <a:gd name="T0" fmla="*/ 23 w 23"/>
                <a:gd name="T1" fmla="*/ 42 h 42"/>
                <a:gd name="T2" fmla="*/ 9 w 23"/>
                <a:gd name="T3" fmla="*/ 0 h 42"/>
                <a:gd name="T4" fmla="*/ 0 w 23"/>
                <a:gd name="T5" fmla="*/ 42 h 42"/>
                <a:gd name="T6" fmla="*/ 23 w 23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42">
                  <a:moveTo>
                    <a:pt x="23" y="42"/>
                  </a:moveTo>
                  <a:cubicBezTo>
                    <a:pt x="23" y="42"/>
                    <a:pt x="21" y="24"/>
                    <a:pt x="9" y="0"/>
                  </a:cubicBezTo>
                  <a:cubicBezTo>
                    <a:pt x="9" y="0"/>
                    <a:pt x="0" y="39"/>
                    <a:pt x="0" y="42"/>
                  </a:cubicBezTo>
                  <a:lnTo>
                    <a:pt x="23" y="42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60" name="Freeform 246">
              <a:extLst>
                <a:ext uri="{FF2B5EF4-FFF2-40B4-BE49-F238E27FC236}">
                  <a16:creationId xmlns:a16="http://schemas.microsoft.com/office/drawing/2014/main" id="{AE373B76-9EFF-43BE-87C8-77E0D7E84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287"/>
              <a:ext cx="50" cy="116"/>
            </a:xfrm>
            <a:custGeom>
              <a:avLst/>
              <a:gdLst>
                <a:gd name="T0" fmla="*/ 0 w 22"/>
                <a:gd name="T1" fmla="*/ 50 h 50"/>
                <a:gd name="T2" fmla="*/ 14 w 22"/>
                <a:gd name="T3" fmla="*/ 0 h 50"/>
                <a:gd name="T4" fmla="*/ 22 w 22"/>
                <a:gd name="T5" fmla="*/ 50 h 50"/>
                <a:gd name="T6" fmla="*/ 0 w 22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50">
                  <a:moveTo>
                    <a:pt x="0" y="50"/>
                  </a:moveTo>
                  <a:cubicBezTo>
                    <a:pt x="0" y="50"/>
                    <a:pt x="2" y="30"/>
                    <a:pt x="14" y="0"/>
                  </a:cubicBezTo>
                  <a:cubicBezTo>
                    <a:pt x="14" y="0"/>
                    <a:pt x="22" y="46"/>
                    <a:pt x="22" y="50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61" name="Freeform 247">
              <a:extLst>
                <a:ext uri="{FF2B5EF4-FFF2-40B4-BE49-F238E27FC236}">
                  <a16:creationId xmlns:a16="http://schemas.microsoft.com/office/drawing/2014/main" id="{AD2225D0-7AAF-4557-9C4C-2D1A698CE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" y="2277"/>
              <a:ext cx="64" cy="126"/>
            </a:xfrm>
            <a:custGeom>
              <a:avLst/>
              <a:gdLst>
                <a:gd name="T0" fmla="*/ 0 w 28"/>
                <a:gd name="T1" fmla="*/ 54 h 54"/>
                <a:gd name="T2" fmla="*/ 17 w 28"/>
                <a:gd name="T3" fmla="*/ 0 h 54"/>
                <a:gd name="T4" fmla="*/ 28 w 28"/>
                <a:gd name="T5" fmla="*/ 54 h 54"/>
                <a:gd name="T6" fmla="*/ 0 w 28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4">
                  <a:moveTo>
                    <a:pt x="0" y="54"/>
                  </a:moveTo>
                  <a:cubicBezTo>
                    <a:pt x="0" y="54"/>
                    <a:pt x="3" y="32"/>
                    <a:pt x="17" y="0"/>
                  </a:cubicBezTo>
                  <a:cubicBezTo>
                    <a:pt x="17" y="0"/>
                    <a:pt x="28" y="49"/>
                    <a:pt x="28" y="5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62" name="Freeform 248">
              <a:extLst>
                <a:ext uri="{FF2B5EF4-FFF2-40B4-BE49-F238E27FC236}">
                  <a16:creationId xmlns:a16="http://schemas.microsoft.com/office/drawing/2014/main" id="{34B8F9D5-BB89-4981-B8C0-11517FCD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7" y="2277"/>
              <a:ext cx="67" cy="126"/>
            </a:xfrm>
            <a:custGeom>
              <a:avLst/>
              <a:gdLst>
                <a:gd name="T0" fmla="*/ 29 w 29"/>
                <a:gd name="T1" fmla="*/ 54 h 54"/>
                <a:gd name="T2" fmla="*/ 11 w 29"/>
                <a:gd name="T3" fmla="*/ 0 h 54"/>
                <a:gd name="T4" fmla="*/ 0 w 29"/>
                <a:gd name="T5" fmla="*/ 54 h 54"/>
                <a:gd name="T6" fmla="*/ 29 w 29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54">
                  <a:moveTo>
                    <a:pt x="29" y="54"/>
                  </a:moveTo>
                  <a:cubicBezTo>
                    <a:pt x="29" y="54"/>
                    <a:pt x="26" y="32"/>
                    <a:pt x="11" y="0"/>
                  </a:cubicBezTo>
                  <a:cubicBezTo>
                    <a:pt x="11" y="0"/>
                    <a:pt x="0" y="49"/>
                    <a:pt x="0" y="54"/>
                  </a:cubicBezTo>
                  <a:lnTo>
                    <a:pt x="29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63" name="Freeform 249">
              <a:extLst>
                <a:ext uri="{FF2B5EF4-FFF2-40B4-BE49-F238E27FC236}">
                  <a16:creationId xmlns:a16="http://schemas.microsoft.com/office/drawing/2014/main" id="{691248AB-0988-4D08-858D-69E91AD6D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2277"/>
              <a:ext cx="65" cy="126"/>
            </a:xfrm>
            <a:custGeom>
              <a:avLst/>
              <a:gdLst>
                <a:gd name="T0" fmla="*/ 28 w 28"/>
                <a:gd name="T1" fmla="*/ 54 h 54"/>
                <a:gd name="T2" fmla="*/ 10 w 28"/>
                <a:gd name="T3" fmla="*/ 0 h 54"/>
                <a:gd name="T4" fmla="*/ 0 w 28"/>
                <a:gd name="T5" fmla="*/ 54 h 54"/>
                <a:gd name="T6" fmla="*/ 28 w 28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4">
                  <a:moveTo>
                    <a:pt x="28" y="54"/>
                  </a:moveTo>
                  <a:cubicBezTo>
                    <a:pt x="28" y="54"/>
                    <a:pt x="25" y="32"/>
                    <a:pt x="10" y="0"/>
                  </a:cubicBezTo>
                  <a:cubicBezTo>
                    <a:pt x="10" y="0"/>
                    <a:pt x="0" y="49"/>
                    <a:pt x="0" y="54"/>
                  </a:cubicBezTo>
                  <a:lnTo>
                    <a:pt x="28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64" name="Freeform 250">
              <a:extLst>
                <a:ext uri="{FF2B5EF4-FFF2-40B4-BE49-F238E27FC236}">
                  <a16:creationId xmlns:a16="http://schemas.microsoft.com/office/drawing/2014/main" id="{8276BB28-6704-4751-9B55-05EECBB03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303"/>
              <a:ext cx="39" cy="100"/>
            </a:xfrm>
            <a:custGeom>
              <a:avLst/>
              <a:gdLst>
                <a:gd name="T0" fmla="*/ 0 w 17"/>
                <a:gd name="T1" fmla="*/ 43 h 43"/>
                <a:gd name="T2" fmla="*/ 11 w 17"/>
                <a:gd name="T3" fmla="*/ 0 h 43"/>
                <a:gd name="T4" fmla="*/ 17 w 17"/>
                <a:gd name="T5" fmla="*/ 43 h 43"/>
                <a:gd name="T6" fmla="*/ 0 w 17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43">
                  <a:moveTo>
                    <a:pt x="0" y="43"/>
                  </a:moveTo>
                  <a:cubicBezTo>
                    <a:pt x="0" y="43"/>
                    <a:pt x="2" y="26"/>
                    <a:pt x="11" y="0"/>
                  </a:cubicBezTo>
                  <a:cubicBezTo>
                    <a:pt x="11" y="0"/>
                    <a:pt x="17" y="39"/>
                    <a:pt x="17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65" name="Freeform 251">
              <a:extLst>
                <a:ext uri="{FF2B5EF4-FFF2-40B4-BE49-F238E27FC236}">
                  <a16:creationId xmlns:a16="http://schemas.microsoft.com/office/drawing/2014/main" id="{E86768EC-5FCE-4174-B88F-A6DEA6390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319"/>
              <a:ext cx="36" cy="84"/>
            </a:xfrm>
            <a:custGeom>
              <a:avLst/>
              <a:gdLst>
                <a:gd name="T0" fmla="*/ 16 w 16"/>
                <a:gd name="T1" fmla="*/ 36 h 36"/>
                <a:gd name="T2" fmla="*/ 6 w 16"/>
                <a:gd name="T3" fmla="*/ 0 h 36"/>
                <a:gd name="T4" fmla="*/ 0 w 16"/>
                <a:gd name="T5" fmla="*/ 36 h 36"/>
                <a:gd name="T6" fmla="*/ 16 w 1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6">
                  <a:moveTo>
                    <a:pt x="16" y="36"/>
                  </a:moveTo>
                  <a:cubicBezTo>
                    <a:pt x="16" y="36"/>
                    <a:pt x="14" y="19"/>
                    <a:pt x="6" y="0"/>
                  </a:cubicBezTo>
                  <a:cubicBezTo>
                    <a:pt x="6" y="0"/>
                    <a:pt x="0" y="33"/>
                    <a:pt x="0" y="36"/>
                  </a:cubicBezTo>
                  <a:lnTo>
                    <a:pt x="16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66" name="Freeform 252">
              <a:extLst>
                <a:ext uri="{FF2B5EF4-FFF2-40B4-BE49-F238E27FC236}">
                  <a16:creationId xmlns:a16="http://schemas.microsoft.com/office/drawing/2014/main" id="{F2BA1C1E-D91F-492B-B6F3-1DE9AE830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6" y="2303"/>
              <a:ext cx="40" cy="100"/>
            </a:xfrm>
            <a:custGeom>
              <a:avLst/>
              <a:gdLst>
                <a:gd name="T0" fmla="*/ 0 w 17"/>
                <a:gd name="T1" fmla="*/ 43 h 43"/>
                <a:gd name="T2" fmla="*/ 11 w 17"/>
                <a:gd name="T3" fmla="*/ 0 h 43"/>
                <a:gd name="T4" fmla="*/ 17 w 17"/>
                <a:gd name="T5" fmla="*/ 43 h 43"/>
                <a:gd name="T6" fmla="*/ 0 w 17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43">
                  <a:moveTo>
                    <a:pt x="0" y="43"/>
                  </a:moveTo>
                  <a:cubicBezTo>
                    <a:pt x="0" y="43"/>
                    <a:pt x="2" y="23"/>
                    <a:pt x="11" y="0"/>
                  </a:cubicBezTo>
                  <a:cubicBezTo>
                    <a:pt x="11" y="0"/>
                    <a:pt x="17" y="40"/>
                    <a:pt x="17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67" name="Freeform 253">
              <a:extLst>
                <a:ext uri="{FF2B5EF4-FFF2-40B4-BE49-F238E27FC236}">
                  <a16:creationId xmlns:a16="http://schemas.microsoft.com/office/drawing/2014/main" id="{99875C78-DACA-4E24-B7A5-8A43F75DF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0" y="2319"/>
              <a:ext cx="36" cy="84"/>
            </a:xfrm>
            <a:custGeom>
              <a:avLst/>
              <a:gdLst>
                <a:gd name="T0" fmla="*/ 16 w 16"/>
                <a:gd name="T1" fmla="*/ 36 h 36"/>
                <a:gd name="T2" fmla="*/ 6 w 16"/>
                <a:gd name="T3" fmla="*/ 0 h 36"/>
                <a:gd name="T4" fmla="*/ 0 w 16"/>
                <a:gd name="T5" fmla="*/ 36 h 36"/>
                <a:gd name="T6" fmla="*/ 16 w 1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6">
                  <a:moveTo>
                    <a:pt x="16" y="36"/>
                  </a:moveTo>
                  <a:cubicBezTo>
                    <a:pt x="16" y="36"/>
                    <a:pt x="15" y="19"/>
                    <a:pt x="6" y="0"/>
                  </a:cubicBezTo>
                  <a:cubicBezTo>
                    <a:pt x="6" y="0"/>
                    <a:pt x="0" y="33"/>
                    <a:pt x="0" y="36"/>
                  </a:cubicBezTo>
                  <a:lnTo>
                    <a:pt x="16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68" name="Freeform 254">
              <a:extLst>
                <a:ext uri="{FF2B5EF4-FFF2-40B4-BE49-F238E27FC236}">
                  <a16:creationId xmlns:a16="http://schemas.microsoft.com/office/drawing/2014/main" id="{4A2ACBED-65C9-4468-A64F-987AD565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" y="2305"/>
              <a:ext cx="65" cy="98"/>
            </a:xfrm>
            <a:custGeom>
              <a:avLst/>
              <a:gdLst>
                <a:gd name="T0" fmla="*/ 28 w 28"/>
                <a:gd name="T1" fmla="*/ 42 h 42"/>
                <a:gd name="T2" fmla="*/ 10 w 28"/>
                <a:gd name="T3" fmla="*/ 0 h 42"/>
                <a:gd name="T4" fmla="*/ 0 w 28"/>
                <a:gd name="T5" fmla="*/ 42 h 42"/>
                <a:gd name="T6" fmla="*/ 28 w 28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42">
                  <a:moveTo>
                    <a:pt x="28" y="42"/>
                  </a:moveTo>
                  <a:cubicBezTo>
                    <a:pt x="28" y="42"/>
                    <a:pt x="25" y="24"/>
                    <a:pt x="10" y="0"/>
                  </a:cubicBezTo>
                  <a:cubicBezTo>
                    <a:pt x="10" y="0"/>
                    <a:pt x="0" y="39"/>
                    <a:pt x="0" y="42"/>
                  </a:cubicBezTo>
                  <a:lnTo>
                    <a:pt x="28" y="42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69" name="Freeform 255">
              <a:extLst>
                <a:ext uri="{FF2B5EF4-FFF2-40B4-BE49-F238E27FC236}">
                  <a16:creationId xmlns:a16="http://schemas.microsoft.com/office/drawing/2014/main" id="{79173BEB-C58B-4035-9723-8489E8EE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2287"/>
              <a:ext cx="65" cy="116"/>
            </a:xfrm>
            <a:custGeom>
              <a:avLst/>
              <a:gdLst>
                <a:gd name="T0" fmla="*/ 0 w 28"/>
                <a:gd name="T1" fmla="*/ 50 h 50"/>
                <a:gd name="T2" fmla="*/ 18 w 28"/>
                <a:gd name="T3" fmla="*/ 0 h 50"/>
                <a:gd name="T4" fmla="*/ 28 w 28"/>
                <a:gd name="T5" fmla="*/ 50 h 50"/>
                <a:gd name="T6" fmla="*/ 0 w 28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0">
                  <a:moveTo>
                    <a:pt x="0" y="50"/>
                  </a:moveTo>
                  <a:cubicBezTo>
                    <a:pt x="0" y="50"/>
                    <a:pt x="3" y="30"/>
                    <a:pt x="18" y="0"/>
                  </a:cubicBezTo>
                  <a:cubicBezTo>
                    <a:pt x="18" y="0"/>
                    <a:pt x="28" y="46"/>
                    <a:pt x="28" y="50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70" name="Freeform 256">
              <a:extLst>
                <a:ext uri="{FF2B5EF4-FFF2-40B4-BE49-F238E27FC236}">
                  <a16:creationId xmlns:a16="http://schemas.microsoft.com/office/drawing/2014/main" id="{D248F03E-DDCB-4C03-8F4E-C2F9E25F3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4" y="2277"/>
              <a:ext cx="51" cy="126"/>
            </a:xfrm>
            <a:custGeom>
              <a:avLst/>
              <a:gdLst>
                <a:gd name="T0" fmla="*/ 0 w 22"/>
                <a:gd name="T1" fmla="*/ 54 h 54"/>
                <a:gd name="T2" fmla="*/ 14 w 22"/>
                <a:gd name="T3" fmla="*/ 0 h 54"/>
                <a:gd name="T4" fmla="*/ 22 w 22"/>
                <a:gd name="T5" fmla="*/ 54 h 54"/>
                <a:gd name="T6" fmla="*/ 0 w 22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54">
                  <a:moveTo>
                    <a:pt x="0" y="54"/>
                  </a:moveTo>
                  <a:cubicBezTo>
                    <a:pt x="0" y="54"/>
                    <a:pt x="2" y="32"/>
                    <a:pt x="14" y="0"/>
                  </a:cubicBezTo>
                  <a:cubicBezTo>
                    <a:pt x="14" y="0"/>
                    <a:pt x="22" y="49"/>
                    <a:pt x="22" y="5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71" name="Freeform 257">
              <a:extLst>
                <a:ext uri="{FF2B5EF4-FFF2-40B4-BE49-F238E27FC236}">
                  <a16:creationId xmlns:a16="http://schemas.microsoft.com/office/drawing/2014/main" id="{C8C4A4C3-5C99-4923-A437-B9F1F3074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4" y="2277"/>
              <a:ext cx="53" cy="126"/>
            </a:xfrm>
            <a:custGeom>
              <a:avLst/>
              <a:gdLst>
                <a:gd name="T0" fmla="*/ 23 w 23"/>
                <a:gd name="T1" fmla="*/ 54 h 54"/>
                <a:gd name="T2" fmla="*/ 9 w 23"/>
                <a:gd name="T3" fmla="*/ 0 h 54"/>
                <a:gd name="T4" fmla="*/ 0 w 23"/>
                <a:gd name="T5" fmla="*/ 54 h 54"/>
                <a:gd name="T6" fmla="*/ 23 w 23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4">
                  <a:moveTo>
                    <a:pt x="23" y="54"/>
                  </a:moveTo>
                  <a:cubicBezTo>
                    <a:pt x="23" y="54"/>
                    <a:pt x="20" y="32"/>
                    <a:pt x="9" y="0"/>
                  </a:cubicBezTo>
                  <a:cubicBezTo>
                    <a:pt x="9" y="0"/>
                    <a:pt x="0" y="49"/>
                    <a:pt x="0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72" name="Freeform 258">
              <a:extLst>
                <a:ext uri="{FF2B5EF4-FFF2-40B4-BE49-F238E27FC236}">
                  <a16:creationId xmlns:a16="http://schemas.microsoft.com/office/drawing/2014/main" id="{065828D4-DF0A-4308-8B37-CAADDDFF1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1" y="2277"/>
              <a:ext cx="53" cy="126"/>
            </a:xfrm>
            <a:custGeom>
              <a:avLst/>
              <a:gdLst>
                <a:gd name="T0" fmla="*/ 23 w 23"/>
                <a:gd name="T1" fmla="*/ 54 h 54"/>
                <a:gd name="T2" fmla="*/ 9 w 23"/>
                <a:gd name="T3" fmla="*/ 0 h 54"/>
                <a:gd name="T4" fmla="*/ 0 w 23"/>
                <a:gd name="T5" fmla="*/ 54 h 54"/>
                <a:gd name="T6" fmla="*/ 23 w 23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4">
                  <a:moveTo>
                    <a:pt x="23" y="54"/>
                  </a:moveTo>
                  <a:cubicBezTo>
                    <a:pt x="23" y="54"/>
                    <a:pt x="20" y="32"/>
                    <a:pt x="9" y="0"/>
                  </a:cubicBezTo>
                  <a:cubicBezTo>
                    <a:pt x="9" y="0"/>
                    <a:pt x="0" y="49"/>
                    <a:pt x="0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73" name="Freeform 259">
              <a:extLst>
                <a:ext uri="{FF2B5EF4-FFF2-40B4-BE49-F238E27FC236}">
                  <a16:creationId xmlns:a16="http://schemas.microsoft.com/office/drawing/2014/main" id="{EF531473-177F-4A10-85D5-D1605625C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6" y="2303"/>
              <a:ext cx="32" cy="100"/>
            </a:xfrm>
            <a:custGeom>
              <a:avLst/>
              <a:gdLst>
                <a:gd name="T0" fmla="*/ 0 w 14"/>
                <a:gd name="T1" fmla="*/ 43 h 43"/>
                <a:gd name="T2" fmla="*/ 8 w 14"/>
                <a:gd name="T3" fmla="*/ 0 h 43"/>
                <a:gd name="T4" fmla="*/ 14 w 14"/>
                <a:gd name="T5" fmla="*/ 43 h 43"/>
                <a:gd name="T6" fmla="*/ 0 w 14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43">
                  <a:moveTo>
                    <a:pt x="0" y="43"/>
                  </a:moveTo>
                  <a:cubicBezTo>
                    <a:pt x="0" y="43"/>
                    <a:pt x="1" y="26"/>
                    <a:pt x="8" y="0"/>
                  </a:cubicBezTo>
                  <a:cubicBezTo>
                    <a:pt x="8" y="0"/>
                    <a:pt x="14" y="39"/>
                    <a:pt x="14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74" name="Freeform 260">
              <a:extLst>
                <a:ext uri="{FF2B5EF4-FFF2-40B4-BE49-F238E27FC236}">
                  <a16:creationId xmlns:a16="http://schemas.microsoft.com/office/drawing/2014/main" id="{1576CD83-DA3D-4565-A4C1-6F0D40ECF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4" y="2319"/>
              <a:ext cx="30" cy="84"/>
            </a:xfrm>
            <a:custGeom>
              <a:avLst/>
              <a:gdLst>
                <a:gd name="T0" fmla="*/ 13 w 13"/>
                <a:gd name="T1" fmla="*/ 36 h 36"/>
                <a:gd name="T2" fmla="*/ 5 w 13"/>
                <a:gd name="T3" fmla="*/ 0 h 36"/>
                <a:gd name="T4" fmla="*/ 0 w 13"/>
                <a:gd name="T5" fmla="*/ 36 h 36"/>
                <a:gd name="T6" fmla="*/ 13 w 13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13" y="36"/>
                    <a:pt x="11" y="19"/>
                    <a:pt x="5" y="0"/>
                  </a:cubicBezTo>
                  <a:cubicBezTo>
                    <a:pt x="5" y="0"/>
                    <a:pt x="0" y="33"/>
                    <a:pt x="0" y="36"/>
                  </a:cubicBezTo>
                  <a:lnTo>
                    <a:pt x="13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75" name="Freeform 261">
              <a:extLst>
                <a:ext uri="{FF2B5EF4-FFF2-40B4-BE49-F238E27FC236}">
                  <a16:creationId xmlns:a16="http://schemas.microsoft.com/office/drawing/2014/main" id="{24688FCA-9AAC-4FA5-8338-DB66613B9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4" y="2303"/>
              <a:ext cx="30" cy="100"/>
            </a:xfrm>
            <a:custGeom>
              <a:avLst/>
              <a:gdLst>
                <a:gd name="T0" fmla="*/ 0 w 13"/>
                <a:gd name="T1" fmla="*/ 43 h 43"/>
                <a:gd name="T2" fmla="*/ 8 w 13"/>
                <a:gd name="T3" fmla="*/ 0 h 43"/>
                <a:gd name="T4" fmla="*/ 13 w 13"/>
                <a:gd name="T5" fmla="*/ 43 h 43"/>
                <a:gd name="T6" fmla="*/ 0 w 13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43">
                  <a:moveTo>
                    <a:pt x="0" y="43"/>
                  </a:moveTo>
                  <a:cubicBezTo>
                    <a:pt x="0" y="43"/>
                    <a:pt x="1" y="23"/>
                    <a:pt x="8" y="0"/>
                  </a:cubicBezTo>
                  <a:cubicBezTo>
                    <a:pt x="8" y="0"/>
                    <a:pt x="13" y="40"/>
                    <a:pt x="13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76" name="Freeform 262">
              <a:extLst>
                <a:ext uri="{FF2B5EF4-FFF2-40B4-BE49-F238E27FC236}">
                  <a16:creationId xmlns:a16="http://schemas.microsoft.com/office/drawing/2014/main" id="{DCA692AA-21D3-4B1D-B7CC-79B7CD566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4" y="2319"/>
              <a:ext cx="30" cy="84"/>
            </a:xfrm>
            <a:custGeom>
              <a:avLst/>
              <a:gdLst>
                <a:gd name="T0" fmla="*/ 13 w 13"/>
                <a:gd name="T1" fmla="*/ 36 h 36"/>
                <a:gd name="T2" fmla="*/ 4 w 13"/>
                <a:gd name="T3" fmla="*/ 0 h 36"/>
                <a:gd name="T4" fmla="*/ 0 w 13"/>
                <a:gd name="T5" fmla="*/ 36 h 36"/>
                <a:gd name="T6" fmla="*/ 13 w 13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13" y="36"/>
                    <a:pt x="11" y="19"/>
                    <a:pt x="4" y="0"/>
                  </a:cubicBezTo>
                  <a:cubicBezTo>
                    <a:pt x="4" y="0"/>
                    <a:pt x="0" y="33"/>
                    <a:pt x="0" y="36"/>
                  </a:cubicBezTo>
                  <a:lnTo>
                    <a:pt x="13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77" name="Freeform 263">
              <a:extLst>
                <a:ext uri="{FF2B5EF4-FFF2-40B4-BE49-F238E27FC236}">
                  <a16:creationId xmlns:a16="http://schemas.microsoft.com/office/drawing/2014/main" id="{65D65BF8-C61A-4528-9C36-E837F721E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8" y="2305"/>
              <a:ext cx="53" cy="98"/>
            </a:xfrm>
            <a:custGeom>
              <a:avLst/>
              <a:gdLst>
                <a:gd name="T0" fmla="*/ 23 w 23"/>
                <a:gd name="T1" fmla="*/ 42 h 42"/>
                <a:gd name="T2" fmla="*/ 9 w 23"/>
                <a:gd name="T3" fmla="*/ 0 h 42"/>
                <a:gd name="T4" fmla="*/ 0 w 23"/>
                <a:gd name="T5" fmla="*/ 42 h 42"/>
                <a:gd name="T6" fmla="*/ 23 w 23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42">
                  <a:moveTo>
                    <a:pt x="23" y="42"/>
                  </a:moveTo>
                  <a:cubicBezTo>
                    <a:pt x="23" y="42"/>
                    <a:pt x="21" y="24"/>
                    <a:pt x="9" y="0"/>
                  </a:cubicBezTo>
                  <a:cubicBezTo>
                    <a:pt x="9" y="0"/>
                    <a:pt x="0" y="39"/>
                    <a:pt x="0" y="42"/>
                  </a:cubicBezTo>
                  <a:lnTo>
                    <a:pt x="23" y="42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78" name="Freeform 264">
              <a:extLst>
                <a:ext uri="{FF2B5EF4-FFF2-40B4-BE49-F238E27FC236}">
                  <a16:creationId xmlns:a16="http://schemas.microsoft.com/office/drawing/2014/main" id="{0C8DB2BE-256E-4FBD-A17E-460E27583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5" y="2287"/>
              <a:ext cx="53" cy="116"/>
            </a:xfrm>
            <a:custGeom>
              <a:avLst/>
              <a:gdLst>
                <a:gd name="T0" fmla="*/ 0 w 23"/>
                <a:gd name="T1" fmla="*/ 50 h 50"/>
                <a:gd name="T2" fmla="*/ 15 w 23"/>
                <a:gd name="T3" fmla="*/ 0 h 50"/>
                <a:gd name="T4" fmla="*/ 23 w 23"/>
                <a:gd name="T5" fmla="*/ 50 h 50"/>
                <a:gd name="T6" fmla="*/ 0 w 23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0">
                  <a:moveTo>
                    <a:pt x="0" y="50"/>
                  </a:moveTo>
                  <a:cubicBezTo>
                    <a:pt x="0" y="50"/>
                    <a:pt x="3" y="30"/>
                    <a:pt x="15" y="0"/>
                  </a:cubicBezTo>
                  <a:cubicBezTo>
                    <a:pt x="15" y="0"/>
                    <a:pt x="23" y="46"/>
                    <a:pt x="23" y="50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79" name="Freeform 265">
              <a:extLst>
                <a:ext uri="{FF2B5EF4-FFF2-40B4-BE49-F238E27FC236}">
                  <a16:creationId xmlns:a16="http://schemas.microsoft.com/office/drawing/2014/main" id="{158CCF00-9C42-419A-8799-2F956D42C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7" y="2277"/>
              <a:ext cx="65" cy="126"/>
            </a:xfrm>
            <a:custGeom>
              <a:avLst/>
              <a:gdLst>
                <a:gd name="T0" fmla="*/ 0 w 28"/>
                <a:gd name="T1" fmla="*/ 54 h 54"/>
                <a:gd name="T2" fmla="*/ 17 w 28"/>
                <a:gd name="T3" fmla="*/ 0 h 54"/>
                <a:gd name="T4" fmla="*/ 28 w 28"/>
                <a:gd name="T5" fmla="*/ 54 h 54"/>
                <a:gd name="T6" fmla="*/ 0 w 28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4">
                  <a:moveTo>
                    <a:pt x="0" y="54"/>
                  </a:moveTo>
                  <a:cubicBezTo>
                    <a:pt x="0" y="54"/>
                    <a:pt x="3" y="32"/>
                    <a:pt x="17" y="0"/>
                  </a:cubicBezTo>
                  <a:cubicBezTo>
                    <a:pt x="17" y="0"/>
                    <a:pt x="28" y="49"/>
                    <a:pt x="28" y="5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80" name="Freeform 266">
              <a:extLst>
                <a:ext uri="{FF2B5EF4-FFF2-40B4-BE49-F238E27FC236}">
                  <a16:creationId xmlns:a16="http://schemas.microsoft.com/office/drawing/2014/main" id="{C56ABAC4-51B6-4B1A-9DCC-CDE7BB371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8" y="2277"/>
              <a:ext cx="64" cy="126"/>
            </a:xfrm>
            <a:custGeom>
              <a:avLst/>
              <a:gdLst>
                <a:gd name="T0" fmla="*/ 28 w 28"/>
                <a:gd name="T1" fmla="*/ 54 h 54"/>
                <a:gd name="T2" fmla="*/ 11 w 28"/>
                <a:gd name="T3" fmla="*/ 0 h 54"/>
                <a:gd name="T4" fmla="*/ 0 w 28"/>
                <a:gd name="T5" fmla="*/ 54 h 54"/>
                <a:gd name="T6" fmla="*/ 28 w 28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4">
                  <a:moveTo>
                    <a:pt x="28" y="54"/>
                  </a:moveTo>
                  <a:cubicBezTo>
                    <a:pt x="28" y="54"/>
                    <a:pt x="26" y="32"/>
                    <a:pt x="11" y="0"/>
                  </a:cubicBezTo>
                  <a:cubicBezTo>
                    <a:pt x="11" y="0"/>
                    <a:pt x="0" y="49"/>
                    <a:pt x="0" y="54"/>
                  </a:cubicBezTo>
                  <a:lnTo>
                    <a:pt x="28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81" name="Freeform 267">
              <a:extLst>
                <a:ext uri="{FF2B5EF4-FFF2-40B4-BE49-F238E27FC236}">
                  <a16:creationId xmlns:a16="http://schemas.microsoft.com/office/drawing/2014/main" id="{4F38971E-A0EB-46A1-93CB-B1AC5DBE6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7" y="2277"/>
              <a:ext cx="67" cy="126"/>
            </a:xfrm>
            <a:custGeom>
              <a:avLst/>
              <a:gdLst>
                <a:gd name="T0" fmla="*/ 29 w 29"/>
                <a:gd name="T1" fmla="*/ 54 h 54"/>
                <a:gd name="T2" fmla="*/ 11 w 29"/>
                <a:gd name="T3" fmla="*/ 0 h 54"/>
                <a:gd name="T4" fmla="*/ 0 w 29"/>
                <a:gd name="T5" fmla="*/ 54 h 54"/>
                <a:gd name="T6" fmla="*/ 29 w 29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54">
                  <a:moveTo>
                    <a:pt x="29" y="54"/>
                  </a:moveTo>
                  <a:cubicBezTo>
                    <a:pt x="29" y="54"/>
                    <a:pt x="26" y="32"/>
                    <a:pt x="11" y="0"/>
                  </a:cubicBezTo>
                  <a:cubicBezTo>
                    <a:pt x="11" y="0"/>
                    <a:pt x="0" y="49"/>
                    <a:pt x="0" y="54"/>
                  </a:cubicBezTo>
                  <a:lnTo>
                    <a:pt x="29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82" name="Freeform 268">
              <a:extLst>
                <a:ext uri="{FF2B5EF4-FFF2-40B4-BE49-F238E27FC236}">
                  <a16:creationId xmlns:a16="http://schemas.microsoft.com/office/drawing/2014/main" id="{198474DE-F457-4E67-BEB4-F81287819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4" y="2303"/>
              <a:ext cx="39" cy="100"/>
            </a:xfrm>
            <a:custGeom>
              <a:avLst/>
              <a:gdLst>
                <a:gd name="T0" fmla="*/ 0 w 17"/>
                <a:gd name="T1" fmla="*/ 43 h 43"/>
                <a:gd name="T2" fmla="*/ 11 w 17"/>
                <a:gd name="T3" fmla="*/ 0 h 43"/>
                <a:gd name="T4" fmla="*/ 17 w 17"/>
                <a:gd name="T5" fmla="*/ 43 h 43"/>
                <a:gd name="T6" fmla="*/ 0 w 17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43">
                  <a:moveTo>
                    <a:pt x="0" y="43"/>
                  </a:moveTo>
                  <a:cubicBezTo>
                    <a:pt x="0" y="43"/>
                    <a:pt x="1" y="26"/>
                    <a:pt x="11" y="0"/>
                  </a:cubicBezTo>
                  <a:cubicBezTo>
                    <a:pt x="11" y="0"/>
                    <a:pt x="17" y="39"/>
                    <a:pt x="17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83" name="Freeform 269">
              <a:extLst>
                <a:ext uri="{FF2B5EF4-FFF2-40B4-BE49-F238E27FC236}">
                  <a16:creationId xmlns:a16="http://schemas.microsoft.com/office/drawing/2014/main" id="{A09AC936-2596-453F-99E9-228DF7460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4" y="2319"/>
              <a:ext cx="37" cy="84"/>
            </a:xfrm>
            <a:custGeom>
              <a:avLst/>
              <a:gdLst>
                <a:gd name="T0" fmla="*/ 16 w 16"/>
                <a:gd name="T1" fmla="*/ 36 h 36"/>
                <a:gd name="T2" fmla="*/ 6 w 16"/>
                <a:gd name="T3" fmla="*/ 0 h 36"/>
                <a:gd name="T4" fmla="*/ 0 w 16"/>
                <a:gd name="T5" fmla="*/ 36 h 36"/>
                <a:gd name="T6" fmla="*/ 16 w 1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6">
                  <a:moveTo>
                    <a:pt x="16" y="36"/>
                  </a:moveTo>
                  <a:cubicBezTo>
                    <a:pt x="16" y="36"/>
                    <a:pt x="14" y="19"/>
                    <a:pt x="6" y="0"/>
                  </a:cubicBezTo>
                  <a:cubicBezTo>
                    <a:pt x="6" y="0"/>
                    <a:pt x="0" y="33"/>
                    <a:pt x="0" y="36"/>
                  </a:cubicBezTo>
                  <a:lnTo>
                    <a:pt x="16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84" name="Freeform 270">
              <a:extLst>
                <a:ext uri="{FF2B5EF4-FFF2-40B4-BE49-F238E27FC236}">
                  <a16:creationId xmlns:a16="http://schemas.microsoft.com/office/drawing/2014/main" id="{1910D610-AA19-4D66-B9D9-6A2E27131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7" y="2303"/>
              <a:ext cx="37" cy="100"/>
            </a:xfrm>
            <a:custGeom>
              <a:avLst/>
              <a:gdLst>
                <a:gd name="T0" fmla="*/ 0 w 16"/>
                <a:gd name="T1" fmla="*/ 43 h 43"/>
                <a:gd name="T2" fmla="*/ 10 w 16"/>
                <a:gd name="T3" fmla="*/ 0 h 43"/>
                <a:gd name="T4" fmla="*/ 16 w 16"/>
                <a:gd name="T5" fmla="*/ 43 h 43"/>
                <a:gd name="T6" fmla="*/ 0 w 16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43">
                  <a:moveTo>
                    <a:pt x="0" y="43"/>
                  </a:moveTo>
                  <a:cubicBezTo>
                    <a:pt x="0" y="43"/>
                    <a:pt x="2" y="23"/>
                    <a:pt x="10" y="0"/>
                  </a:cubicBezTo>
                  <a:cubicBezTo>
                    <a:pt x="10" y="0"/>
                    <a:pt x="16" y="40"/>
                    <a:pt x="16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85" name="Freeform 271">
              <a:extLst>
                <a:ext uri="{FF2B5EF4-FFF2-40B4-BE49-F238E27FC236}">
                  <a16:creationId xmlns:a16="http://schemas.microsoft.com/office/drawing/2014/main" id="{637A7DFE-FE78-40B6-A64F-E15AFF772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0" y="2319"/>
              <a:ext cx="37" cy="84"/>
            </a:xfrm>
            <a:custGeom>
              <a:avLst/>
              <a:gdLst>
                <a:gd name="T0" fmla="*/ 16 w 16"/>
                <a:gd name="T1" fmla="*/ 36 h 36"/>
                <a:gd name="T2" fmla="*/ 6 w 16"/>
                <a:gd name="T3" fmla="*/ 0 h 36"/>
                <a:gd name="T4" fmla="*/ 0 w 16"/>
                <a:gd name="T5" fmla="*/ 36 h 36"/>
                <a:gd name="T6" fmla="*/ 16 w 1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6">
                  <a:moveTo>
                    <a:pt x="16" y="36"/>
                  </a:moveTo>
                  <a:cubicBezTo>
                    <a:pt x="16" y="36"/>
                    <a:pt x="15" y="19"/>
                    <a:pt x="6" y="0"/>
                  </a:cubicBezTo>
                  <a:cubicBezTo>
                    <a:pt x="6" y="0"/>
                    <a:pt x="0" y="33"/>
                    <a:pt x="0" y="36"/>
                  </a:cubicBezTo>
                  <a:lnTo>
                    <a:pt x="16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86" name="Freeform 272">
              <a:extLst>
                <a:ext uri="{FF2B5EF4-FFF2-40B4-BE49-F238E27FC236}">
                  <a16:creationId xmlns:a16="http://schemas.microsoft.com/office/drawing/2014/main" id="{440056CA-33A1-44CC-89CF-E62AD43AD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2" y="2305"/>
              <a:ext cx="65" cy="98"/>
            </a:xfrm>
            <a:custGeom>
              <a:avLst/>
              <a:gdLst>
                <a:gd name="T0" fmla="*/ 28 w 28"/>
                <a:gd name="T1" fmla="*/ 42 h 42"/>
                <a:gd name="T2" fmla="*/ 10 w 28"/>
                <a:gd name="T3" fmla="*/ 0 h 42"/>
                <a:gd name="T4" fmla="*/ 0 w 28"/>
                <a:gd name="T5" fmla="*/ 42 h 42"/>
                <a:gd name="T6" fmla="*/ 28 w 28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42">
                  <a:moveTo>
                    <a:pt x="28" y="42"/>
                  </a:moveTo>
                  <a:cubicBezTo>
                    <a:pt x="28" y="42"/>
                    <a:pt x="25" y="24"/>
                    <a:pt x="10" y="0"/>
                  </a:cubicBezTo>
                  <a:cubicBezTo>
                    <a:pt x="10" y="0"/>
                    <a:pt x="0" y="39"/>
                    <a:pt x="0" y="42"/>
                  </a:cubicBezTo>
                  <a:lnTo>
                    <a:pt x="28" y="42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87" name="Freeform 273">
              <a:extLst>
                <a:ext uri="{FF2B5EF4-FFF2-40B4-BE49-F238E27FC236}">
                  <a16:creationId xmlns:a16="http://schemas.microsoft.com/office/drawing/2014/main" id="{4A513BF5-EE93-430E-A40E-B41DB0F88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" y="2287"/>
              <a:ext cx="64" cy="116"/>
            </a:xfrm>
            <a:custGeom>
              <a:avLst/>
              <a:gdLst>
                <a:gd name="T0" fmla="*/ 0 w 28"/>
                <a:gd name="T1" fmla="*/ 50 h 50"/>
                <a:gd name="T2" fmla="*/ 17 w 28"/>
                <a:gd name="T3" fmla="*/ 0 h 50"/>
                <a:gd name="T4" fmla="*/ 28 w 28"/>
                <a:gd name="T5" fmla="*/ 50 h 50"/>
                <a:gd name="T6" fmla="*/ 0 w 28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0">
                  <a:moveTo>
                    <a:pt x="0" y="50"/>
                  </a:moveTo>
                  <a:cubicBezTo>
                    <a:pt x="0" y="50"/>
                    <a:pt x="3" y="30"/>
                    <a:pt x="17" y="0"/>
                  </a:cubicBezTo>
                  <a:cubicBezTo>
                    <a:pt x="17" y="0"/>
                    <a:pt x="28" y="46"/>
                    <a:pt x="28" y="50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88" name="Freeform 274">
              <a:extLst>
                <a:ext uri="{FF2B5EF4-FFF2-40B4-BE49-F238E27FC236}">
                  <a16:creationId xmlns:a16="http://schemas.microsoft.com/office/drawing/2014/main" id="{F4F8AC6F-AC3A-4E60-B9D1-5D7021CD9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9" y="2277"/>
              <a:ext cx="51" cy="126"/>
            </a:xfrm>
            <a:custGeom>
              <a:avLst/>
              <a:gdLst>
                <a:gd name="T0" fmla="*/ 0 w 22"/>
                <a:gd name="T1" fmla="*/ 54 h 54"/>
                <a:gd name="T2" fmla="*/ 14 w 22"/>
                <a:gd name="T3" fmla="*/ 0 h 54"/>
                <a:gd name="T4" fmla="*/ 22 w 22"/>
                <a:gd name="T5" fmla="*/ 54 h 54"/>
                <a:gd name="T6" fmla="*/ 0 w 22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54">
                  <a:moveTo>
                    <a:pt x="0" y="54"/>
                  </a:moveTo>
                  <a:cubicBezTo>
                    <a:pt x="0" y="54"/>
                    <a:pt x="2" y="32"/>
                    <a:pt x="14" y="0"/>
                  </a:cubicBezTo>
                  <a:cubicBezTo>
                    <a:pt x="14" y="0"/>
                    <a:pt x="22" y="49"/>
                    <a:pt x="22" y="5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89" name="Freeform 275">
              <a:extLst>
                <a:ext uri="{FF2B5EF4-FFF2-40B4-BE49-F238E27FC236}">
                  <a16:creationId xmlns:a16="http://schemas.microsoft.com/office/drawing/2014/main" id="{EB77965A-B487-4EEB-855D-687101494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" y="2277"/>
              <a:ext cx="53" cy="126"/>
            </a:xfrm>
            <a:custGeom>
              <a:avLst/>
              <a:gdLst>
                <a:gd name="T0" fmla="*/ 23 w 23"/>
                <a:gd name="T1" fmla="*/ 54 h 54"/>
                <a:gd name="T2" fmla="*/ 9 w 23"/>
                <a:gd name="T3" fmla="*/ 0 h 54"/>
                <a:gd name="T4" fmla="*/ 0 w 23"/>
                <a:gd name="T5" fmla="*/ 54 h 54"/>
                <a:gd name="T6" fmla="*/ 23 w 23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4">
                  <a:moveTo>
                    <a:pt x="23" y="54"/>
                  </a:moveTo>
                  <a:cubicBezTo>
                    <a:pt x="23" y="54"/>
                    <a:pt x="20" y="32"/>
                    <a:pt x="9" y="0"/>
                  </a:cubicBezTo>
                  <a:cubicBezTo>
                    <a:pt x="9" y="0"/>
                    <a:pt x="0" y="49"/>
                    <a:pt x="0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90" name="Freeform 276">
              <a:extLst>
                <a:ext uri="{FF2B5EF4-FFF2-40B4-BE49-F238E27FC236}">
                  <a16:creationId xmlns:a16="http://schemas.microsoft.com/office/drawing/2014/main" id="{EB897AE9-A771-4561-888C-C392D6BA1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6" y="2277"/>
              <a:ext cx="53" cy="126"/>
            </a:xfrm>
            <a:custGeom>
              <a:avLst/>
              <a:gdLst>
                <a:gd name="T0" fmla="*/ 23 w 23"/>
                <a:gd name="T1" fmla="*/ 54 h 54"/>
                <a:gd name="T2" fmla="*/ 9 w 23"/>
                <a:gd name="T3" fmla="*/ 0 h 54"/>
                <a:gd name="T4" fmla="*/ 0 w 23"/>
                <a:gd name="T5" fmla="*/ 54 h 54"/>
                <a:gd name="T6" fmla="*/ 23 w 23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4">
                  <a:moveTo>
                    <a:pt x="23" y="54"/>
                  </a:moveTo>
                  <a:cubicBezTo>
                    <a:pt x="23" y="54"/>
                    <a:pt x="21" y="32"/>
                    <a:pt x="9" y="0"/>
                  </a:cubicBezTo>
                  <a:cubicBezTo>
                    <a:pt x="9" y="0"/>
                    <a:pt x="0" y="49"/>
                    <a:pt x="0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91" name="Freeform 277">
              <a:extLst>
                <a:ext uri="{FF2B5EF4-FFF2-40B4-BE49-F238E27FC236}">
                  <a16:creationId xmlns:a16="http://schemas.microsoft.com/office/drawing/2014/main" id="{21040155-8E54-4CBF-9A80-992D6F965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1" y="2303"/>
              <a:ext cx="32" cy="100"/>
            </a:xfrm>
            <a:custGeom>
              <a:avLst/>
              <a:gdLst>
                <a:gd name="T0" fmla="*/ 0 w 14"/>
                <a:gd name="T1" fmla="*/ 43 h 43"/>
                <a:gd name="T2" fmla="*/ 9 w 14"/>
                <a:gd name="T3" fmla="*/ 0 h 43"/>
                <a:gd name="T4" fmla="*/ 14 w 14"/>
                <a:gd name="T5" fmla="*/ 43 h 43"/>
                <a:gd name="T6" fmla="*/ 0 w 14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43">
                  <a:moveTo>
                    <a:pt x="0" y="43"/>
                  </a:moveTo>
                  <a:cubicBezTo>
                    <a:pt x="0" y="43"/>
                    <a:pt x="1" y="26"/>
                    <a:pt x="9" y="0"/>
                  </a:cubicBezTo>
                  <a:cubicBezTo>
                    <a:pt x="9" y="0"/>
                    <a:pt x="14" y="39"/>
                    <a:pt x="14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92" name="Freeform 278">
              <a:extLst>
                <a:ext uri="{FF2B5EF4-FFF2-40B4-BE49-F238E27FC236}">
                  <a16:creationId xmlns:a16="http://schemas.microsoft.com/office/drawing/2014/main" id="{DDAB9C51-E381-4B67-A5C8-AF6B865DB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9" y="2319"/>
              <a:ext cx="30" cy="84"/>
            </a:xfrm>
            <a:custGeom>
              <a:avLst/>
              <a:gdLst>
                <a:gd name="T0" fmla="*/ 13 w 13"/>
                <a:gd name="T1" fmla="*/ 36 h 36"/>
                <a:gd name="T2" fmla="*/ 5 w 13"/>
                <a:gd name="T3" fmla="*/ 0 h 36"/>
                <a:gd name="T4" fmla="*/ 0 w 13"/>
                <a:gd name="T5" fmla="*/ 36 h 36"/>
                <a:gd name="T6" fmla="*/ 13 w 13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13" y="36"/>
                    <a:pt x="12" y="19"/>
                    <a:pt x="5" y="0"/>
                  </a:cubicBezTo>
                  <a:cubicBezTo>
                    <a:pt x="5" y="0"/>
                    <a:pt x="0" y="33"/>
                    <a:pt x="0" y="36"/>
                  </a:cubicBezTo>
                  <a:lnTo>
                    <a:pt x="13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93" name="Freeform 279">
              <a:extLst>
                <a:ext uri="{FF2B5EF4-FFF2-40B4-BE49-F238E27FC236}">
                  <a16:creationId xmlns:a16="http://schemas.microsoft.com/office/drawing/2014/main" id="{758E90C3-234A-4D0E-9C3F-740FD1828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9" y="2303"/>
              <a:ext cx="30" cy="100"/>
            </a:xfrm>
            <a:custGeom>
              <a:avLst/>
              <a:gdLst>
                <a:gd name="T0" fmla="*/ 0 w 13"/>
                <a:gd name="T1" fmla="*/ 43 h 43"/>
                <a:gd name="T2" fmla="*/ 8 w 13"/>
                <a:gd name="T3" fmla="*/ 0 h 43"/>
                <a:gd name="T4" fmla="*/ 13 w 13"/>
                <a:gd name="T5" fmla="*/ 43 h 43"/>
                <a:gd name="T6" fmla="*/ 0 w 13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43">
                  <a:moveTo>
                    <a:pt x="0" y="43"/>
                  </a:moveTo>
                  <a:cubicBezTo>
                    <a:pt x="0" y="43"/>
                    <a:pt x="1" y="23"/>
                    <a:pt x="8" y="0"/>
                  </a:cubicBezTo>
                  <a:cubicBezTo>
                    <a:pt x="8" y="0"/>
                    <a:pt x="13" y="40"/>
                    <a:pt x="13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94" name="Freeform 280">
              <a:extLst>
                <a:ext uri="{FF2B5EF4-FFF2-40B4-BE49-F238E27FC236}">
                  <a16:creationId xmlns:a16="http://schemas.microsoft.com/office/drawing/2014/main" id="{D8CE768F-B928-4ED6-9352-E19BE903C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9" y="2319"/>
              <a:ext cx="30" cy="84"/>
            </a:xfrm>
            <a:custGeom>
              <a:avLst/>
              <a:gdLst>
                <a:gd name="T0" fmla="*/ 13 w 13"/>
                <a:gd name="T1" fmla="*/ 36 h 36"/>
                <a:gd name="T2" fmla="*/ 5 w 13"/>
                <a:gd name="T3" fmla="*/ 0 h 36"/>
                <a:gd name="T4" fmla="*/ 0 w 13"/>
                <a:gd name="T5" fmla="*/ 36 h 36"/>
                <a:gd name="T6" fmla="*/ 13 w 13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13" y="36"/>
                    <a:pt x="11" y="19"/>
                    <a:pt x="5" y="0"/>
                  </a:cubicBezTo>
                  <a:cubicBezTo>
                    <a:pt x="5" y="0"/>
                    <a:pt x="0" y="33"/>
                    <a:pt x="0" y="36"/>
                  </a:cubicBezTo>
                  <a:lnTo>
                    <a:pt x="13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95" name="Freeform 281">
              <a:extLst>
                <a:ext uri="{FF2B5EF4-FFF2-40B4-BE49-F238E27FC236}">
                  <a16:creationId xmlns:a16="http://schemas.microsoft.com/office/drawing/2014/main" id="{341A2601-A732-49FE-83CC-552087B9B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3" y="2305"/>
              <a:ext cx="53" cy="98"/>
            </a:xfrm>
            <a:custGeom>
              <a:avLst/>
              <a:gdLst>
                <a:gd name="T0" fmla="*/ 23 w 23"/>
                <a:gd name="T1" fmla="*/ 42 h 42"/>
                <a:gd name="T2" fmla="*/ 9 w 23"/>
                <a:gd name="T3" fmla="*/ 0 h 42"/>
                <a:gd name="T4" fmla="*/ 0 w 23"/>
                <a:gd name="T5" fmla="*/ 42 h 42"/>
                <a:gd name="T6" fmla="*/ 23 w 23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42">
                  <a:moveTo>
                    <a:pt x="23" y="42"/>
                  </a:moveTo>
                  <a:cubicBezTo>
                    <a:pt x="23" y="42"/>
                    <a:pt x="21" y="24"/>
                    <a:pt x="9" y="0"/>
                  </a:cubicBezTo>
                  <a:cubicBezTo>
                    <a:pt x="9" y="0"/>
                    <a:pt x="0" y="39"/>
                    <a:pt x="0" y="42"/>
                  </a:cubicBezTo>
                  <a:lnTo>
                    <a:pt x="23" y="42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96" name="Freeform 282">
              <a:extLst>
                <a:ext uri="{FF2B5EF4-FFF2-40B4-BE49-F238E27FC236}">
                  <a16:creationId xmlns:a16="http://schemas.microsoft.com/office/drawing/2014/main" id="{227830DE-D6B5-438E-B319-49F57586B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" y="2287"/>
              <a:ext cx="53" cy="116"/>
            </a:xfrm>
            <a:custGeom>
              <a:avLst/>
              <a:gdLst>
                <a:gd name="T0" fmla="*/ 0 w 23"/>
                <a:gd name="T1" fmla="*/ 50 h 50"/>
                <a:gd name="T2" fmla="*/ 15 w 23"/>
                <a:gd name="T3" fmla="*/ 0 h 50"/>
                <a:gd name="T4" fmla="*/ 23 w 23"/>
                <a:gd name="T5" fmla="*/ 50 h 50"/>
                <a:gd name="T6" fmla="*/ 0 w 23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0">
                  <a:moveTo>
                    <a:pt x="0" y="50"/>
                  </a:moveTo>
                  <a:cubicBezTo>
                    <a:pt x="0" y="50"/>
                    <a:pt x="3" y="30"/>
                    <a:pt x="15" y="0"/>
                  </a:cubicBezTo>
                  <a:cubicBezTo>
                    <a:pt x="15" y="0"/>
                    <a:pt x="23" y="46"/>
                    <a:pt x="23" y="50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97" name="Freeform 283">
              <a:extLst>
                <a:ext uri="{FF2B5EF4-FFF2-40B4-BE49-F238E27FC236}">
                  <a16:creationId xmlns:a16="http://schemas.microsoft.com/office/drawing/2014/main" id="{944C371C-2C7C-4C01-8B09-42B6B318F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2" y="2277"/>
              <a:ext cx="65" cy="126"/>
            </a:xfrm>
            <a:custGeom>
              <a:avLst/>
              <a:gdLst>
                <a:gd name="T0" fmla="*/ 0 w 28"/>
                <a:gd name="T1" fmla="*/ 54 h 54"/>
                <a:gd name="T2" fmla="*/ 17 w 28"/>
                <a:gd name="T3" fmla="*/ 0 h 54"/>
                <a:gd name="T4" fmla="*/ 28 w 28"/>
                <a:gd name="T5" fmla="*/ 54 h 54"/>
                <a:gd name="T6" fmla="*/ 0 w 28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4">
                  <a:moveTo>
                    <a:pt x="0" y="54"/>
                  </a:moveTo>
                  <a:cubicBezTo>
                    <a:pt x="0" y="54"/>
                    <a:pt x="3" y="32"/>
                    <a:pt x="17" y="0"/>
                  </a:cubicBezTo>
                  <a:cubicBezTo>
                    <a:pt x="17" y="0"/>
                    <a:pt x="28" y="49"/>
                    <a:pt x="28" y="5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98" name="Freeform 284">
              <a:extLst>
                <a:ext uri="{FF2B5EF4-FFF2-40B4-BE49-F238E27FC236}">
                  <a16:creationId xmlns:a16="http://schemas.microsoft.com/office/drawing/2014/main" id="{B7C91B49-C7D8-4194-B5D7-373BE3B7E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3" y="2277"/>
              <a:ext cx="67" cy="126"/>
            </a:xfrm>
            <a:custGeom>
              <a:avLst/>
              <a:gdLst>
                <a:gd name="T0" fmla="*/ 29 w 29"/>
                <a:gd name="T1" fmla="*/ 54 h 54"/>
                <a:gd name="T2" fmla="*/ 11 w 29"/>
                <a:gd name="T3" fmla="*/ 0 h 54"/>
                <a:gd name="T4" fmla="*/ 0 w 29"/>
                <a:gd name="T5" fmla="*/ 54 h 54"/>
                <a:gd name="T6" fmla="*/ 29 w 29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54">
                  <a:moveTo>
                    <a:pt x="29" y="54"/>
                  </a:moveTo>
                  <a:cubicBezTo>
                    <a:pt x="29" y="54"/>
                    <a:pt x="26" y="32"/>
                    <a:pt x="11" y="0"/>
                  </a:cubicBezTo>
                  <a:cubicBezTo>
                    <a:pt x="11" y="0"/>
                    <a:pt x="0" y="49"/>
                    <a:pt x="0" y="54"/>
                  </a:cubicBezTo>
                  <a:lnTo>
                    <a:pt x="29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99" name="Freeform 285">
              <a:extLst>
                <a:ext uri="{FF2B5EF4-FFF2-40B4-BE49-F238E27FC236}">
                  <a16:creationId xmlns:a16="http://schemas.microsoft.com/office/drawing/2014/main" id="{E8F708D4-764E-4158-970C-E7F46BB17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4" y="2277"/>
              <a:ext cx="65" cy="126"/>
            </a:xfrm>
            <a:custGeom>
              <a:avLst/>
              <a:gdLst>
                <a:gd name="T0" fmla="*/ 28 w 28"/>
                <a:gd name="T1" fmla="*/ 54 h 54"/>
                <a:gd name="T2" fmla="*/ 10 w 28"/>
                <a:gd name="T3" fmla="*/ 0 h 54"/>
                <a:gd name="T4" fmla="*/ 0 w 28"/>
                <a:gd name="T5" fmla="*/ 54 h 54"/>
                <a:gd name="T6" fmla="*/ 28 w 28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4">
                  <a:moveTo>
                    <a:pt x="28" y="54"/>
                  </a:moveTo>
                  <a:cubicBezTo>
                    <a:pt x="28" y="54"/>
                    <a:pt x="25" y="32"/>
                    <a:pt x="10" y="0"/>
                  </a:cubicBezTo>
                  <a:cubicBezTo>
                    <a:pt x="10" y="0"/>
                    <a:pt x="0" y="49"/>
                    <a:pt x="0" y="54"/>
                  </a:cubicBezTo>
                  <a:lnTo>
                    <a:pt x="28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00" name="Freeform 286">
              <a:extLst>
                <a:ext uri="{FF2B5EF4-FFF2-40B4-BE49-F238E27FC236}">
                  <a16:creationId xmlns:a16="http://schemas.microsoft.com/office/drawing/2014/main" id="{B6EB617C-5A10-4DAC-8D00-961543D9C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9" y="2303"/>
              <a:ext cx="39" cy="100"/>
            </a:xfrm>
            <a:custGeom>
              <a:avLst/>
              <a:gdLst>
                <a:gd name="T0" fmla="*/ 0 w 17"/>
                <a:gd name="T1" fmla="*/ 43 h 43"/>
                <a:gd name="T2" fmla="*/ 11 w 17"/>
                <a:gd name="T3" fmla="*/ 0 h 43"/>
                <a:gd name="T4" fmla="*/ 17 w 17"/>
                <a:gd name="T5" fmla="*/ 43 h 43"/>
                <a:gd name="T6" fmla="*/ 0 w 17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43">
                  <a:moveTo>
                    <a:pt x="0" y="43"/>
                  </a:moveTo>
                  <a:cubicBezTo>
                    <a:pt x="0" y="43"/>
                    <a:pt x="1" y="26"/>
                    <a:pt x="11" y="0"/>
                  </a:cubicBezTo>
                  <a:cubicBezTo>
                    <a:pt x="11" y="0"/>
                    <a:pt x="17" y="39"/>
                    <a:pt x="17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01" name="Freeform 287">
              <a:extLst>
                <a:ext uri="{FF2B5EF4-FFF2-40B4-BE49-F238E27FC236}">
                  <a16:creationId xmlns:a16="http://schemas.microsoft.com/office/drawing/2014/main" id="{F70C8E5E-6D4B-4FDD-8BDB-AEA7CDA6A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9" y="2319"/>
              <a:ext cx="37" cy="84"/>
            </a:xfrm>
            <a:custGeom>
              <a:avLst/>
              <a:gdLst>
                <a:gd name="T0" fmla="*/ 16 w 16"/>
                <a:gd name="T1" fmla="*/ 36 h 36"/>
                <a:gd name="T2" fmla="*/ 6 w 16"/>
                <a:gd name="T3" fmla="*/ 0 h 36"/>
                <a:gd name="T4" fmla="*/ 0 w 16"/>
                <a:gd name="T5" fmla="*/ 36 h 36"/>
                <a:gd name="T6" fmla="*/ 16 w 1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6">
                  <a:moveTo>
                    <a:pt x="16" y="36"/>
                  </a:moveTo>
                  <a:cubicBezTo>
                    <a:pt x="16" y="36"/>
                    <a:pt x="14" y="19"/>
                    <a:pt x="6" y="0"/>
                  </a:cubicBezTo>
                  <a:cubicBezTo>
                    <a:pt x="6" y="0"/>
                    <a:pt x="0" y="33"/>
                    <a:pt x="0" y="36"/>
                  </a:cubicBezTo>
                  <a:lnTo>
                    <a:pt x="16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02" name="Freeform 288">
              <a:extLst>
                <a:ext uri="{FF2B5EF4-FFF2-40B4-BE49-F238E27FC236}">
                  <a16:creationId xmlns:a16="http://schemas.microsoft.com/office/drawing/2014/main" id="{7654929B-ECE0-4153-ABB5-0414FB9F9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2" y="2303"/>
              <a:ext cx="39" cy="100"/>
            </a:xfrm>
            <a:custGeom>
              <a:avLst/>
              <a:gdLst>
                <a:gd name="T0" fmla="*/ 0 w 17"/>
                <a:gd name="T1" fmla="*/ 43 h 43"/>
                <a:gd name="T2" fmla="*/ 10 w 17"/>
                <a:gd name="T3" fmla="*/ 0 h 43"/>
                <a:gd name="T4" fmla="*/ 17 w 17"/>
                <a:gd name="T5" fmla="*/ 43 h 43"/>
                <a:gd name="T6" fmla="*/ 0 w 17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43">
                  <a:moveTo>
                    <a:pt x="0" y="43"/>
                  </a:moveTo>
                  <a:cubicBezTo>
                    <a:pt x="0" y="43"/>
                    <a:pt x="2" y="23"/>
                    <a:pt x="10" y="0"/>
                  </a:cubicBezTo>
                  <a:cubicBezTo>
                    <a:pt x="10" y="0"/>
                    <a:pt x="17" y="40"/>
                    <a:pt x="17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03" name="Freeform 289">
              <a:extLst>
                <a:ext uri="{FF2B5EF4-FFF2-40B4-BE49-F238E27FC236}">
                  <a16:creationId xmlns:a16="http://schemas.microsoft.com/office/drawing/2014/main" id="{A0B9B79D-7D53-4D03-A4E9-00C6EB8BD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5" y="2319"/>
              <a:ext cx="37" cy="84"/>
            </a:xfrm>
            <a:custGeom>
              <a:avLst/>
              <a:gdLst>
                <a:gd name="T0" fmla="*/ 16 w 16"/>
                <a:gd name="T1" fmla="*/ 36 h 36"/>
                <a:gd name="T2" fmla="*/ 6 w 16"/>
                <a:gd name="T3" fmla="*/ 0 h 36"/>
                <a:gd name="T4" fmla="*/ 0 w 16"/>
                <a:gd name="T5" fmla="*/ 36 h 36"/>
                <a:gd name="T6" fmla="*/ 16 w 1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6">
                  <a:moveTo>
                    <a:pt x="16" y="36"/>
                  </a:moveTo>
                  <a:cubicBezTo>
                    <a:pt x="16" y="36"/>
                    <a:pt x="15" y="19"/>
                    <a:pt x="6" y="0"/>
                  </a:cubicBezTo>
                  <a:cubicBezTo>
                    <a:pt x="6" y="0"/>
                    <a:pt x="0" y="33"/>
                    <a:pt x="0" y="36"/>
                  </a:cubicBezTo>
                  <a:lnTo>
                    <a:pt x="16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04" name="Freeform 290">
              <a:extLst>
                <a:ext uri="{FF2B5EF4-FFF2-40B4-BE49-F238E27FC236}">
                  <a16:creationId xmlns:a16="http://schemas.microsoft.com/office/drawing/2014/main" id="{8F9E8127-2635-4DA1-81F1-1E5B7E2FA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7" y="2305"/>
              <a:ext cx="65" cy="98"/>
            </a:xfrm>
            <a:custGeom>
              <a:avLst/>
              <a:gdLst>
                <a:gd name="T0" fmla="*/ 28 w 28"/>
                <a:gd name="T1" fmla="*/ 42 h 42"/>
                <a:gd name="T2" fmla="*/ 10 w 28"/>
                <a:gd name="T3" fmla="*/ 0 h 42"/>
                <a:gd name="T4" fmla="*/ 0 w 28"/>
                <a:gd name="T5" fmla="*/ 42 h 42"/>
                <a:gd name="T6" fmla="*/ 28 w 28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42">
                  <a:moveTo>
                    <a:pt x="28" y="42"/>
                  </a:moveTo>
                  <a:cubicBezTo>
                    <a:pt x="28" y="42"/>
                    <a:pt x="25" y="24"/>
                    <a:pt x="10" y="0"/>
                  </a:cubicBezTo>
                  <a:cubicBezTo>
                    <a:pt x="10" y="0"/>
                    <a:pt x="0" y="39"/>
                    <a:pt x="0" y="42"/>
                  </a:cubicBezTo>
                  <a:lnTo>
                    <a:pt x="28" y="42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05" name="Freeform 291">
              <a:extLst>
                <a:ext uri="{FF2B5EF4-FFF2-40B4-BE49-F238E27FC236}">
                  <a16:creationId xmlns:a16="http://schemas.microsoft.com/office/drawing/2014/main" id="{00B78C97-E5E0-455A-BE2D-35667C959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7" y="2287"/>
              <a:ext cx="64" cy="116"/>
            </a:xfrm>
            <a:custGeom>
              <a:avLst/>
              <a:gdLst>
                <a:gd name="T0" fmla="*/ 0 w 28"/>
                <a:gd name="T1" fmla="*/ 50 h 50"/>
                <a:gd name="T2" fmla="*/ 18 w 28"/>
                <a:gd name="T3" fmla="*/ 0 h 50"/>
                <a:gd name="T4" fmla="*/ 28 w 28"/>
                <a:gd name="T5" fmla="*/ 50 h 50"/>
                <a:gd name="T6" fmla="*/ 0 w 28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0">
                  <a:moveTo>
                    <a:pt x="0" y="50"/>
                  </a:moveTo>
                  <a:cubicBezTo>
                    <a:pt x="0" y="50"/>
                    <a:pt x="3" y="30"/>
                    <a:pt x="18" y="0"/>
                  </a:cubicBezTo>
                  <a:cubicBezTo>
                    <a:pt x="18" y="0"/>
                    <a:pt x="28" y="46"/>
                    <a:pt x="28" y="50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06" name="Freeform 292">
              <a:extLst>
                <a:ext uri="{FF2B5EF4-FFF2-40B4-BE49-F238E27FC236}">
                  <a16:creationId xmlns:a16="http://schemas.microsoft.com/office/drawing/2014/main" id="{4B769716-F811-4AB7-8D21-3BC15808B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9" y="2277"/>
              <a:ext cx="51" cy="126"/>
            </a:xfrm>
            <a:custGeom>
              <a:avLst/>
              <a:gdLst>
                <a:gd name="T0" fmla="*/ 0 w 22"/>
                <a:gd name="T1" fmla="*/ 54 h 54"/>
                <a:gd name="T2" fmla="*/ 14 w 22"/>
                <a:gd name="T3" fmla="*/ 0 h 54"/>
                <a:gd name="T4" fmla="*/ 22 w 22"/>
                <a:gd name="T5" fmla="*/ 54 h 54"/>
                <a:gd name="T6" fmla="*/ 0 w 22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54">
                  <a:moveTo>
                    <a:pt x="0" y="54"/>
                  </a:moveTo>
                  <a:cubicBezTo>
                    <a:pt x="0" y="54"/>
                    <a:pt x="2" y="32"/>
                    <a:pt x="14" y="0"/>
                  </a:cubicBezTo>
                  <a:cubicBezTo>
                    <a:pt x="14" y="0"/>
                    <a:pt x="22" y="49"/>
                    <a:pt x="22" y="5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07" name="Freeform 293">
              <a:extLst>
                <a:ext uri="{FF2B5EF4-FFF2-40B4-BE49-F238E27FC236}">
                  <a16:creationId xmlns:a16="http://schemas.microsoft.com/office/drawing/2014/main" id="{7325CBB8-4452-47EA-B06D-A0797A075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9" y="2277"/>
              <a:ext cx="53" cy="126"/>
            </a:xfrm>
            <a:custGeom>
              <a:avLst/>
              <a:gdLst>
                <a:gd name="T0" fmla="*/ 23 w 23"/>
                <a:gd name="T1" fmla="*/ 54 h 54"/>
                <a:gd name="T2" fmla="*/ 8 w 23"/>
                <a:gd name="T3" fmla="*/ 0 h 54"/>
                <a:gd name="T4" fmla="*/ 0 w 23"/>
                <a:gd name="T5" fmla="*/ 54 h 54"/>
                <a:gd name="T6" fmla="*/ 23 w 23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4">
                  <a:moveTo>
                    <a:pt x="23" y="54"/>
                  </a:moveTo>
                  <a:cubicBezTo>
                    <a:pt x="23" y="54"/>
                    <a:pt x="20" y="32"/>
                    <a:pt x="8" y="0"/>
                  </a:cubicBezTo>
                  <a:cubicBezTo>
                    <a:pt x="8" y="0"/>
                    <a:pt x="0" y="49"/>
                    <a:pt x="0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08" name="Freeform 294">
              <a:extLst>
                <a:ext uri="{FF2B5EF4-FFF2-40B4-BE49-F238E27FC236}">
                  <a16:creationId xmlns:a16="http://schemas.microsoft.com/office/drawing/2014/main" id="{98BFA92A-AC4E-46F0-B1C5-C253AE756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6" y="2277"/>
              <a:ext cx="53" cy="126"/>
            </a:xfrm>
            <a:custGeom>
              <a:avLst/>
              <a:gdLst>
                <a:gd name="T0" fmla="*/ 23 w 23"/>
                <a:gd name="T1" fmla="*/ 54 h 54"/>
                <a:gd name="T2" fmla="*/ 9 w 23"/>
                <a:gd name="T3" fmla="*/ 0 h 54"/>
                <a:gd name="T4" fmla="*/ 0 w 23"/>
                <a:gd name="T5" fmla="*/ 54 h 54"/>
                <a:gd name="T6" fmla="*/ 23 w 23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4">
                  <a:moveTo>
                    <a:pt x="23" y="54"/>
                  </a:moveTo>
                  <a:cubicBezTo>
                    <a:pt x="23" y="54"/>
                    <a:pt x="20" y="32"/>
                    <a:pt x="9" y="0"/>
                  </a:cubicBezTo>
                  <a:cubicBezTo>
                    <a:pt x="9" y="0"/>
                    <a:pt x="0" y="49"/>
                    <a:pt x="0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09" name="Freeform 295">
              <a:extLst>
                <a:ext uri="{FF2B5EF4-FFF2-40B4-BE49-F238E27FC236}">
                  <a16:creationId xmlns:a16="http://schemas.microsoft.com/office/drawing/2014/main" id="{30E84ABF-01C7-49B3-A4BC-95472D44D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" y="2303"/>
              <a:ext cx="32" cy="100"/>
            </a:xfrm>
            <a:custGeom>
              <a:avLst/>
              <a:gdLst>
                <a:gd name="T0" fmla="*/ 0 w 14"/>
                <a:gd name="T1" fmla="*/ 43 h 43"/>
                <a:gd name="T2" fmla="*/ 8 w 14"/>
                <a:gd name="T3" fmla="*/ 0 h 43"/>
                <a:gd name="T4" fmla="*/ 14 w 14"/>
                <a:gd name="T5" fmla="*/ 43 h 43"/>
                <a:gd name="T6" fmla="*/ 0 w 14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43">
                  <a:moveTo>
                    <a:pt x="0" y="43"/>
                  </a:moveTo>
                  <a:cubicBezTo>
                    <a:pt x="0" y="43"/>
                    <a:pt x="1" y="26"/>
                    <a:pt x="8" y="0"/>
                  </a:cubicBezTo>
                  <a:cubicBezTo>
                    <a:pt x="8" y="0"/>
                    <a:pt x="14" y="39"/>
                    <a:pt x="14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10" name="Freeform 296">
              <a:extLst>
                <a:ext uri="{FF2B5EF4-FFF2-40B4-BE49-F238E27FC236}">
                  <a16:creationId xmlns:a16="http://schemas.microsoft.com/office/drawing/2014/main" id="{6A3DA2F0-894E-42FD-A4B0-258FC8C87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9" y="2319"/>
              <a:ext cx="30" cy="84"/>
            </a:xfrm>
            <a:custGeom>
              <a:avLst/>
              <a:gdLst>
                <a:gd name="T0" fmla="*/ 13 w 13"/>
                <a:gd name="T1" fmla="*/ 36 h 36"/>
                <a:gd name="T2" fmla="*/ 5 w 13"/>
                <a:gd name="T3" fmla="*/ 0 h 36"/>
                <a:gd name="T4" fmla="*/ 0 w 13"/>
                <a:gd name="T5" fmla="*/ 36 h 36"/>
                <a:gd name="T6" fmla="*/ 13 w 13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13" y="36"/>
                    <a:pt x="11" y="19"/>
                    <a:pt x="5" y="0"/>
                  </a:cubicBezTo>
                  <a:cubicBezTo>
                    <a:pt x="5" y="0"/>
                    <a:pt x="0" y="33"/>
                    <a:pt x="0" y="36"/>
                  </a:cubicBezTo>
                  <a:lnTo>
                    <a:pt x="13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11" name="Freeform 297">
              <a:extLst>
                <a:ext uri="{FF2B5EF4-FFF2-40B4-BE49-F238E27FC236}">
                  <a16:creationId xmlns:a16="http://schemas.microsoft.com/office/drawing/2014/main" id="{FC35C545-A76B-47A2-8A98-C4B72E661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0" y="2303"/>
              <a:ext cx="27" cy="100"/>
            </a:xfrm>
            <a:custGeom>
              <a:avLst/>
              <a:gdLst>
                <a:gd name="T0" fmla="*/ 0 w 12"/>
                <a:gd name="T1" fmla="*/ 43 h 43"/>
                <a:gd name="T2" fmla="*/ 8 w 12"/>
                <a:gd name="T3" fmla="*/ 0 h 43"/>
                <a:gd name="T4" fmla="*/ 12 w 12"/>
                <a:gd name="T5" fmla="*/ 43 h 43"/>
                <a:gd name="T6" fmla="*/ 0 w 12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43">
                  <a:moveTo>
                    <a:pt x="0" y="43"/>
                  </a:moveTo>
                  <a:cubicBezTo>
                    <a:pt x="0" y="43"/>
                    <a:pt x="1" y="23"/>
                    <a:pt x="8" y="0"/>
                  </a:cubicBezTo>
                  <a:cubicBezTo>
                    <a:pt x="8" y="0"/>
                    <a:pt x="12" y="40"/>
                    <a:pt x="12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12" name="Freeform 298">
              <a:extLst>
                <a:ext uri="{FF2B5EF4-FFF2-40B4-BE49-F238E27FC236}">
                  <a16:creationId xmlns:a16="http://schemas.microsoft.com/office/drawing/2014/main" id="{6F2D5959-86A7-4CDD-A5F9-EA1CBFF30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0" y="2319"/>
              <a:ext cx="30" cy="84"/>
            </a:xfrm>
            <a:custGeom>
              <a:avLst/>
              <a:gdLst>
                <a:gd name="T0" fmla="*/ 13 w 13"/>
                <a:gd name="T1" fmla="*/ 36 h 36"/>
                <a:gd name="T2" fmla="*/ 4 w 13"/>
                <a:gd name="T3" fmla="*/ 0 h 36"/>
                <a:gd name="T4" fmla="*/ 0 w 13"/>
                <a:gd name="T5" fmla="*/ 36 h 36"/>
                <a:gd name="T6" fmla="*/ 13 w 13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6">
                  <a:moveTo>
                    <a:pt x="13" y="36"/>
                  </a:moveTo>
                  <a:cubicBezTo>
                    <a:pt x="13" y="36"/>
                    <a:pt x="11" y="19"/>
                    <a:pt x="4" y="0"/>
                  </a:cubicBezTo>
                  <a:cubicBezTo>
                    <a:pt x="4" y="0"/>
                    <a:pt x="0" y="33"/>
                    <a:pt x="0" y="36"/>
                  </a:cubicBezTo>
                  <a:lnTo>
                    <a:pt x="13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13" name="Freeform 299">
              <a:extLst>
                <a:ext uri="{FF2B5EF4-FFF2-40B4-BE49-F238E27FC236}">
                  <a16:creationId xmlns:a16="http://schemas.microsoft.com/office/drawing/2014/main" id="{60290581-5BB8-435B-A07A-4E8C19C8A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3" y="2305"/>
              <a:ext cx="53" cy="98"/>
            </a:xfrm>
            <a:custGeom>
              <a:avLst/>
              <a:gdLst>
                <a:gd name="T0" fmla="*/ 23 w 23"/>
                <a:gd name="T1" fmla="*/ 42 h 42"/>
                <a:gd name="T2" fmla="*/ 9 w 23"/>
                <a:gd name="T3" fmla="*/ 0 h 42"/>
                <a:gd name="T4" fmla="*/ 0 w 23"/>
                <a:gd name="T5" fmla="*/ 42 h 42"/>
                <a:gd name="T6" fmla="*/ 23 w 23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42">
                  <a:moveTo>
                    <a:pt x="23" y="42"/>
                  </a:moveTo>
                  <a:cubicBezTo>
                    <a:pt x="23" y="42"/>
                    <a:pt x="20" y="24"/>
                    <a:pt x="9" y="0"/>
                  </a:cubicBezTo>
                  <a:cubicBezTo>
                    <a:pt x="9" y="0"/>
                    <a:pt x="0" y="39"/>
                    <a:pt x="0" y="42"/>
                  </a:cubicBezTo>
                  <a:lnTo>
                    <a:pt x="23" y="42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14" name="Freeform 300">
              <a:extLst>
                <a:ext uri="{FF2B5EF4-FFF2-40B4-BE49-F238E27FC236}">
                  <a16:creationId xmlns:a16="http://schemas.microsoft.com/office/drawing/2014/main" id="{8F8C3DE8-C5AF-4FA2-A68A-947104AF0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0" y="2287"/>
              <a:ext cx="53" cy="116"/>
            </a:xfrm>
            <a:custGeom>
              <a:avLst/>
              <a:gdLst>
                <a:gd name="T0" fmla="*/ 0 w 23"/>
                <a:gd name="T1" fmla="*/ 50 h 50"/>
                <a:gd name="T2" fmla="*/ 14 w 23"/>
                <a:gd name="T3" fmla="*/ 0 h 50"/>
                <a:gd name="T4" fmla="*/ 23 w 23"/>
                <a:gd name="T5" fmla="*/ 50 h 50"/>
                <a:gd name="T6" fmla="*/ 0 w 23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0">
                  <a:moveTo>
                    <a:pt x="0" y="50"/>
                  </a:moveTo>
                  <a:cubicBezTo>
                    <a:pt x="0" y="50"/>
                    <a:pt x="3" y="30"/>
                    <a:pt x="14" y="0"/>
                  </a:cubicBezTo>
                  <a:cubicBezTo>
                    <a:pt x="14" y="0"/>
                    <a:pt x="23" y="46"/>
                    <a:pt x="23" y="50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15" name="Freeform 301">
              <a:extLst>
                <a:ext uri="{FF2B5EF4-FFF2-40B4-BE49-F238E27FC236}">
                  <a16:creationId xmlns:a16="http://schemas.microsoft.com/office/drawing/2014/main" id="{895484EF-DB9B-4CC6-B0D0-44A3F5EAB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3" y="2277"/>
              <a:ext cx="64" cy="126"/>
            </a:xfrm>
            <a:custGeom>
              <a:avLst/>
              <a:gdLst>
                <a:gd name="T0" fmla="*/ 0 w 28"/>
                <a:gd name="T1" fmla="*/ 54 h 54"/>
                <a:gd name="T2" fmla="*/ 17 w 28"/>
                <a:gd name="T3" fmla="*/ 0 h 54"/>
                <a:gd name="T4" fmla="*/ 28 w 28"/>
                <a:gd name="T5" fmla="*/ 54 h 54"/>
                <a:gd name="T6" fmla="*/ 0 w 28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4">
                  <a:moveTo>
                    <a:pt x="0" y="54"/>
                  </a:moveTo>
                  <a:cubicBezTo>
                    <a:pt x="0" y="54"/>
                    <a:pt x="3" y="32"/>
                    <a:pt x="17" y="0"/>
                  </a:cubicBezTo>
                  <a:cubicBezTo>
                    <a:pt x="17" y="0"/>
                    <a:pt x="28" y="49"/>
                    <a:pt x="28" y="54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16" name="Freeform 302">
              <a:extLst>
                <a:ext uri="{FF2B5EF4-FFF2-40B4-BE49-F238E27FC236}">
                  <a16:creationId xmlns:a16="http://schemas.microsoft.com/office/drawing/2014/main" id="{769CD946-965B-4CD0-AEC9-EF0E4BD15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" y="2277"/>
              <a:ext cx="66" cy="126"/>
            </a:xfrm>
            <a:custGeom>
              <a:avLst/>
              <a:gdLst>
                <a:gd name="T0" fmla="*/ 29 w 29"/>
                <a:gd name="T1" fmla="*/ 54 h 54"/>
                <a:gd name="T2" fmla="*/ 11 w 29"/>
                <a:gd name="T3" fmla="*/ 0 h 54"/>
                <a:gd name="T4" fmla="*/ 0 w 29"/>
                <a:gd name="T5" fmla="*/ 54 h 54"/>
                <a:gd name="T6" fmla="*/ 29 w 29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54">
                  <a:moveTo>
                    <a:pt x="29" y="54"/>
                  </a:moveTo>
                  <a:cubicBezTo>
                    <a:pt x="29" y="54"/>
                    <a:pt x="26" y="32"/>
                    <a:pt x="11" y="0"/>
                  </a:cubicBezTo>
                  <a:cubicBezTo>
                    <a:pt x="11" y="0"/>
                    <a:pt x="0" y="49"/>
                    <a:pt x="0" y="54"/>
                  </a:cubicBezTo>
                  <a:lnTo>
                    <a:pt x="29" y="54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17" name="Freeform 303">
              <a:extLst>
                <a:ext uri="{FF2B5EF4-FFF2-40B4-BE49-F238E27FC236}">
                  <a16:creationId xmlns:a16="http://schemas.microsoft.com/office/drawing/2014/main" id="{65AD46F2-A74F-4CFC-B821-F46ABC2FB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7" y="2303"/>
              <a:ext cx="42" cy="100"/>
            </a:xfrm>
            <a:custGeom>
              <a:avLst/>
              <a:gdLst>
                <a:gd name="T0" fmla="*/ 0 w 18"/>
                <a:gd name="T1" fmla="*/ 43 h 43"/>
                <a:gd name="T2" fmla="*/ 12 w 18"/>
                <a:gd name="T3" fmla="*/ 0 h 43"/>
                <a:gd name="T4" fmla="*/ 18 w 18"/>
                <a:gd name="T5" fmla="*/ 43 h 43"/>
                <a:gd name="T6" fmla="*/ 0 w 18"/>
                <a:gd name="T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43">
                  <a:moveTo>
                    <a:pt x="0" y="43"/>
                  </a:moveTo>
                  <a:cubicBezTo>
                    <a:pt x="0" y="43"/>
                    <a:pt x="2" y="26"/>
                    <a:pt x="12" y="0"/>
                  </a:cubicBezTo>
                  <a:cubicBezTo>
                    <a:pt x="12" y="0"/>
                    <a:pt x="18" y="39"/>
                    <a:pt x="18" y="43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18" name="Freeform 304">
              <a:extLst>
                <a:ext uri="{FF2B5EF4-FFF2-40B4-BE49-F238E27FC236}">
                  <a16:creationId xmlns:a16="http://schemas.microsoft.com/office/drawing/2014/main" id="{8FBBBADC-89A7-4F82-9D0F-029393A7C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9" y="2319"/>
              <a:ext cx="37" cy="84"/>
            </a:xfrm>
            <a:custGeom>
              <a:avLst/>
              <a:gdLst>
                <a:gd name="T0" fmla="*/ 16 w 16"/>
                <a:gd name="T1" fmla="*/ 36 h 36"/>
                <a:gd name="T2" fmla="*/ 6 w 16"/>
                <a:gd name="T3" fmla="*/ 0 h 36"/>
                <a:gd name="T4" fmla="*/ 0 w 16"/>
                <a:gd name="T5" fmla="*/ 36 h 36"/>
                <a:gd name="T6" fmla="*/ 16 w 16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6">
                  <a:moveTo>
                    <a:pt x="16" y="36"/>
                  </a:moveTo>
                  <a:cubicBezTo>
                    <a:pt x="16" y="36"/>
                    <a:pt x="14" y="19"/>
                    <a:pt x="6" y="0"/>
                  </a:cubicBezTo>
                  <a:cubicBezTo>
                    <a:pt x="6" y="0"/>
                    <a:pt x="0" y="33"/>
                    <a:pt x="0" y="36"/>
                  </a:cubicBezTo>
                  <a:lnTo>
                    <a:pt x="16" y="36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  <p:sp>
          <p:nvSpPr>
            <p:cNvPr id="119" name="Freeform 305">
              <a:extLst>
                <a:ext uri="{FF2B5EF4-FFF2-40B4-BE49-F238E27FC236}">
                  <a16:creationId xmlns:a16="http://schemas.microsoft.com/office/drawing/2014/main" id="{378DA0E0-3A9B-48D4-A722-ACBFB0562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7" y="2287"/>
              <a:ext cx="65" cy="116"/>
            </a:xfrm>
            <a:custGeom>
              <a:avLst/>
              <a:gdLst>
                <a:gd name="T0" fmla="*/ 0 w 28"/>
                <a:gd name="T1" fmla="*/ 50 h 50"/>
                <a:gd name="T2" fmla="*/ 17 w 28"/>
                <a:gd name="T3" fmla="*/ 0 h 50"/>
                <a:gd name="T4" fmla="*/ 28 w 28"/>
                <a:gd name="T5" fmla="*/ 50 h 50"/>
                <a:gd name="T6" fmla="*/ 0 w 28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50">
                  <a:moveTo>
                    <a:pt x="0" y="50"/>
                  </a:moveTo>
                  <a:cubicBezTo>
                    <a:pt x="0" y="50"/>
                    <a:pt x="3" y="30"/>
                    <a:pt x="17" y="0"/>
                  </a:cubicBezTo>
                  <a:cubicBezTo>
                    <a:pt x="17" y="0"/>
                    <a:pt x="28" y="46"/>
                    <a:pt x="28" y="50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91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微软雅黑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713290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7" r:id="rId1"/>
    <p:sldLayoutId id="2147483758" r:id="rId2"/>
    <p:sldLayoutId id="2147483759" r:id="rId3"/>
    <p:sldLayoutId id="2147483760" r:id="rId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A63A4E-F370-4E43-88DF-FF35117A42C8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2022/9/28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39E3902-3291-4BB3-9961-88462FB3455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516749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4" r:id="rId1"/>
    <p:sldLayoutId id="2147483775" r:id="rId2"/>
    <p:sldLayoutId id="2147483776" r:id="rId3"/>
    <p:sldLayoutId id="2147483777" r:id="rId4"/>
    <p:sldLayoutId id="2147483778" r:id="rId5"/>
    <p:sldLayoutId id="2147483779" r:id="rId6"/>
    <p:sldLayoutId id="2147483780" r:id="rId7"/>
    <p:sldLayoutId id="2147483781" r:id="rId8"/>
    <p:sldLayoutId id="2147483782" r:id="rId9"/>
    <p:sldLayoutId id="2147483783" r:id="rId10"/>
    <p:sldLayoutId id="2147483784" r:id="rId11"/>
  </p:sldLayoutIdLst>
  <p:transition spd="med">
    <p:pull/>
  </p:transition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17724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6" r:id="rId1"/>
    <p:sldLayoutId id="2147483787" r:id="rId2"/>
    <p:sldLayoutId id="2147483788" r:id="rId3"/>
    <p:sldLayoutId id="2147483789" r:id="rId4"/>
    <p:sldLayoutId id="2147483790" r:id="rId5"/>
    <p:sldLayoutId id="2147483791" r:id="rId6"/>
    <p:sldLayoutId id="2147483792" r:id="rId7"/>
    <p:sldLayoutId id="2147483793" r:id="rId8"/>
    <p:sldLayoutId id="2147483794" r:id="rId9"/>
    <p:sldLayoutId id="2147483795" r:id="rId10"/>
    <p:sldLayoutId id="2147483796" r:id="rId11"/>
  </p:sldLayoutIdLst>
  <p:txStyles>
    <p:titleStyle>
      <a:lvl1pPr algn="ctr" defTabSz="1219170" rtl="0" eaLnBrk="1" latinLnBrk="0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0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910753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8" r:id="rId1"/>
    <p:sldLayoutId id="2147483799" r:id="rId2"/>
    <p:sldLayoutId id="2147483800" r:id="rId3"/>
    <p:sldLayoutId id="2147483801" r:id="rId4"/>
    <p:sldLayoutId id="2147483802" r:id="rId5"/>
    <p:sldLayoutId id="2147483803" r:id="rId6"/>
    <p:sldLayoutId id="2147483804" r:id="rId7"/>
    <p:sldLayoutId id="2147483805" r:id="rId8"/>
    <p:sldLayoutId id="2147483806" r:id="rId9"/>
    <p:sldLayoutId id="2147483807" r:id="rId10"/>
    <p:sldLayoutId id="2147483808" r:id="rId11"/>
  </p:sldLayoutIdLst>
  <p:txStyles>
    <p:titleStyle>
      <a:lvl1pPr algn="ctr" defTabSz="1219170" rtl="0" eaLnBrk="1" latinLnBrk="0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0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12132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0" r:id="rId1"/>
    <p:sldLayoutId id="2147483811" r:id="rId2"/>
    <p:sldLayoutId id="2147483812" r:id="rId3"/>
    <p:sldLayoutId id="2147483813" r:id="rId4"/>
    <p:sldLayoutId id="2147483814" r:id="rId5"/>
    <p:sldLayoutId id="2147483815" r:id="rId6"/>
    <p:sldLayoutId id="2147483816" r:id="rId7"/>
    <p:sldLayoutId id="2147483817" r:id="rId8"/>
    <p:sldLayoutId id="2147483818" r:id="rId9"/>
    <p:sldLayoutId id="2147483819" r:id="rId10"/>
    <p:sldLayoutId id="2147483820" r:id="rId11"/>
  </p:sldLayoutIdLst>
  <p:txStyles>
    <p:titleStyle>
      <a:lvl1pPr algn="ctr" defTabSz="1219170" rtl="0" eaLnBrk="1" latinLnBrk="0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0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8D78A31-B58C-4F22-8C52-A961D950D026}" type="datetimeFigureOut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9/28/2022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70D3A97-CF50-4079-9344-E4CA4E728CCC}" type="slidenum"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083935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2" r:id="rId1"/>
    <p:sldLayoutId id="2147483823" r:id="rId2"/>
    <p:sldLayoutId id="2147483824" r:id="rId3"/>
    <p:sldLayoutId id="2147483825" r:id="rId4"/>
    <p:sldLayoutId id="2147483826" r:id="rId5"/>
    <p:sldLayoutId id="2147483827" r:id="rId6"/>
    <p:sldLayoutId id="2147483828" r:id="rId7"/>
    <p:sldLayoutId id="2147483829" r:id="rId8"/>
    <p:sldLayoutId id="2147483830" r:id="rId9"/>
    <p:sldLayoutId id="2147483831" r:id="rId10"/>
    <p:sldLayoutId id="2147483832" r:id="rId11"/>
  </p:sldLayoutIdLst>
  <p:txStyles>
    <p:titleStyle>
      <a:lvl1pPr algn="ctr" defTabSz="1219170" rtl="0" eaLnBrk="1" latinLnBrk="0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0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0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3" Type="http://schemas.openxmlformats.org/officeDocument/2006/relationships/slideLayout" Target="../slideLayouts/slideLayout76.xml"/><Relationship Id="rId7" Type="http://schemas.microsoft.com/office/2007/relationships/hdphoto" Target="../media/hdphoto1.wdp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openxmlformats.org/officeDocument/2006/relationships/image" Target="../media/image12.png"/><Relationship Id="rId5" Type="http://schemas.openxmlformats.org/officeDocument/2006/relationships/image" Target="../media/image11.jpeg"/><Relationship Id="rId4" Type="http://schemas.openxmlformats.org/officeDocument/2006/relationships/image" Target="../media/image10.png"/><Relationship Id="rId9" Type="http://schemas.openxmlformats.org/officeDocument/2006/relationships/image" Target="../media/image13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13" Type="http://schemas.openxmlformats.org/officeDocument/2006/relationships/image" Target="../media/image19.jpeg"/><Relationship Id="rId3" Type="http://schemas.microsoft.com/office/2007/relationships/media" Target="../media/media4.m4a"/><Relationship Id="rId7" Type="http://schemas.openxmlformats.org/officeDocument/2006/relationships/image" Target="../media/image15.png"/><Relationship Id="rId12" Type="http://schemas.openxmlformats.org/officeDocument/2006/relationships/image" Target="../media/image18.png"/><Relationship Id="rId2" Type="http://schemas.openxmlformats.org/officeDocument/2006/relationships/audio" Target="../media/media3.wav"/><Relationship Id="rId16" Type="http://schemas.openxmlformats.org/officeDocument/2006/relationships/image" Target="../media/image20.png"/><Relationship Id="rId1" Type="http://schemas.microsoft.com/office/2007/relationships/media" Target="../media/media3.wav"/><Relationship Id="rId6" Type="http://schemas.openxmlformats.org/officeDocument/2006/relationships/image" Target="../media/image14.jpeg"/><Relationship Id="rId11" Type="http://schemas.microsoft.com/office/2007/relationships/hdphoto" Target="../media/hdphoto3.wdp"/><Relationship Id="rId5" Type="http://schemas.openxmlformats.org/officeDocument/2006/relationships/slideLayout" Target="../slideLayouts/slideLayout87.xml"/><Relationship Id="rId15" Type="http://schemas.openxmlformats.org/officeDocument/2006/relationships/image" Target="../media/image10.png"/><Relationship Id="rId10" Type="http://schemas.openxmlformats.org/officeDocument/2006/relationships/image" Target="../media/image17.png"/><Relationship Id="rId4" Type="http://schemas.openxmlformats.org/officeDocument/2006/relationships/audio" Target="../media/media4.m4a"/><Relationship Id="rId9" Type="http://schemas.microsoft.com/office/2007/relationships/hdphoto" Target="../media/hdphoto2.wdp"/><Relationship Id="rId14" Type="http://schemas.microsoft.com/office/2007/relationships/hdphoto" Target="../media/hdphoto4.wdp"/></Relationships>
</file>

<file path=ppt/slides/_rels/slide5.xml.rels><?xml version="1.0" encoding="UTF-8" standalone="yes"?>
<Relationships xmlns="http://schemas.openxmlformats.org/package/2006/relationships"><Relationship Id="rId8" Type="http://schemas.microsoft.com/office/2007/relationships/hdphoto" Target="../media/hdphoto5.wdp"/><Relationship Id="rId13" Type="http://schemas.openxmlformats.org/officeDocument/2006/relationships/image" Target="../media/image25.png"/><Relationship Id="rId18" Type="http://schemas.openxmlformats.org/officeDocument/2006/relationships/image" Target="../media/image20.png"/><Relationship Id="rId3" Type="http://schemas.microsoft.com/office/2007/relationships/media" Target="../media/media5.m4a"/><Relationship Id="rId7" Type="http://schemas.openxmlformats.org/officeDocument/2006/relationships/image" Target="../media/image22.png"/><Relationship Id="rId12" Type="http://schemas.microsoft.com/office/2007/relationships/hdphoto" Target="../media/hdphoto7.wdp"/><Relationship Id="rId17" Type="http://schemas.openxmlformats.org/officeDocument/2006/relationships/image" Target="../media/image10.png"/><Relationship Id="rId2" Type="http://schemas.openxmlformats.org/officeDocument/2006/relationships/audio" Target="../media/media3.wav"/><Relationship Id="rId16" Type="http://schemas.openxmlformats.org/officeDocument/2006/relationships/image" Target="../media/image15.png"/><Relationship Id="rId1" Type="http://schemas.microsoft.com/office/2007/relationships/media" Target="../media/media3.wav"/><Relationship Id="rId6" Type="http://schemas.openxmlformats.org/officeDocument/2006/relationships/image" Target="../media/image21.jpeg"/><Relationship Id="rId11" Type="http://schemas.openxmlformats.org/officeDocument/2006/relationships/image" Target="../media/image24.png"/><Relationship Id="rId5" Type="http://schemas.openxmlformats.org/officeDocument/2006/relationships/slideLayout" Target="../slideLayouts/slideLayout98.xml"/><Relationship Id="rId15" Type="http://schemas.openxmlformats.org/officeDocument/2006/relationships/image" Target="../media/image18.png"/><Relationship Id="rId10" Type="http://schemas.microsoft.com/office/2007/relationships/hdphoto" Target="../media/hdphoto6.wdp"/><Relationship Id="rId4" Type="http://schemas.openxmlformats.org/officeDocument/2006/relationships/audio" Target="../media/media5.m4a"/><Relationship Id="rId9" Type="http://schemas.openxmlformats.org/officeDocument/2006/relationships/image" Target="../media/image23.png"/><Relationship Id="rId14" Type="http://schemas.microsoft.com/office/2007/relationships/hdphoto" Target="../media/hdphoto8.wdp"/></Relationships>
</file>

<file path=ppt/slides/_rels/slide6.xml.rels><?xml version="1.0" encoding="UTF-8" standalone="yes"?>
<Relationships xmlns="http://schemas.openxmlformats.org/package/2006/relationships"><Relationship Id="rId8" Type="http://schemas.microsoft.com/office/2007/relationships/hdphoto" Target="../media/hdphoto9.wdp"/><Relationship Id="rId3" Type="http://schemas.microsoft.com/office/2007/relationships/media" Target="../media/media6.m4a"/><Relationship Id="rId7" Type="http://schemas.openxmlformats.org/officeDocument/2006/relationships/image" Target="../media/image27.png"/><Relationship Id="rId12" Type="http://schemas.openxmlformats.org/officeDocument/2006/relationships/image" Target="../media/image20.png"/><Relationship Id="rId2" Type="http://schemas.openxmlformats.org/officeDocument/2006/relationships/audio" Target="../media/media3.wav"/><Relationship Id="rId1" Type="http://schemas.microsoft.com/office/2007/relationships/media" Target="../media/media3.wav"/><Relationship Id="rId6" Type="http://schemas.openxmlformats.org/officeDocument/2006/relationships/image" Target="../media/image26.jpeg"/><Relationship Id="rId11" Type="http://schemas.openxmlformats.org/officeDocument/2006/relationships/image" Target="../media/image10.png"/><Relationship Id="rId5" Type="http://schemas.openxmlformats.org/officeDocument/2006/relationships/slideLayout" Target="../slideLayouts/slideLayout109.xml"/><Relationship Id="rId10" Type="http://schemas.openxmlformats.org/officeDocument/2006/relationships/image" Target="../media/image15.png"/><Relationship Id="rId4" Type="http://schemas.openxmlformats.org/officeDocument/2006/relationships/audio" Target="../media/media6.m4a"/><Relationship Id="rId9" Type="http://schemas.openxmlformats.org/officeDocument/2006/relationships/image" Target="../media/image18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09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emf"/><Relationship Id="rId2" Type="http://schemas.openxmlformats.org/officeDocument/2006/relationships/image" Target="../media/image28.emf"/><Relationship Id="rId1" Type="http://schemas.openxmlformats.org/officeDocument/2006/relationships/slideLayout" Target="../slideLayouts/slideLayout65.xml"/><Relationship Id="rId5" Type="http://schemas.openxmlformats.org/officeDocument/2006/relationships/image" Target="../media/image31.emf"/><Relationship Id="rId4" Type="http://schemas.openxmlformats.org/officeDocument/2006/relationships/image" Target="../media/image30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emf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39.xml"/><Relationship Id="rId4" Type="http://schemas.openxmlformats.org/officeDocument/2006/relationships/image" Target="../media/image34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image" Target="../media/image36.png"/><Relationship Id="rId7" Type="http://schemas.openxmlformats.org/officeDocument/2006/relationships/image" Target="../media/image40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9.png"/><Relationship Id="rId5" Type="http://schemas.openxmlformats.org/officeDocument/2006/relationships/image" Target="../media/image38.png"/><Relationship Id="rId4" Type="http://schemas.openxmlformats.org/officeDocument/2006/relationships/image" Target="../media/image37.png"/><Relationship Id="rId9" Type="http://schemas.openxmlformats.org/officeDocument/2006/relationships/image" Target="../media/image4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3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3" Type="http://schemas.openxmlformats.org/officeDocument/2006/relationships/image" Target="../media/image40.png"/><Relationship Id="rId7" Type="http://schemas.openxmlformats.org/officeDocument/2006/relationships/image" Target="../media/image42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10" Type="http://schemas.openxmlformats.org/officeDocument/2006/relationships/image" Target="../media/image43.png"/><Relationship Id="rId4" Type="http://schemas.openxmlformats.org/officeDocument/2006/relationships/image" Target="../media/image41.png"/><Relationship Id="rId9" Type="http://schemas.openxmlformats.org/officeDocument/2006/relationships/image" Target="../media/image38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emf"/><Relationship Id="rId1" Type="http://schemas.openxmlformats.org/officeDocument/2006/relationships/slideLayout" Target="../slideLayouts/slideLayout29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emf"/><Relationship Id="rId1" Type="http://schemas.openxmlformats.org/officeDocument/2006/relationships/slideLayout" Target="../slideLayouts/slideLayout39.xml"/><Relationship Id="rId4" Type="http://schemas.openxmlformats.org/officeDocument/2006/relationships/image" Target="../media/image44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eg"/><Relationship Id="rId2" Type="http://schemas.openxmlformats.org/officeDocument/2006/relationships/image" Target="../media/image33.emf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48.png"/><Relationship Id="rId5" Type="http://schemas.openxmlformats.org/officeDocument/2006/relationships/image" Target="../media/image47.png"/><Relationship Id="rId4" Type="http://schemas.openxmlformats.org/officeDocument/2006/relationships/image" Target="../media/image46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33.emf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51.png"/><Relationship Id="rId4" Type="http://schemas.openxmlformats.org/officeDocument/2006/relationships/image" Target="../media/image50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emf"/><Relationship Id="rId1" Type="http://schemas.openxmlformats.org/officeDocument/2006/relationships/slideLayout" Target="../slideLayouts/slideLayout29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7" Type="http://schemas.openxmlformats.org/officeDocument/2006/relationships/image" Target="../media/image72.svg"/><Relationship Id="rId2" Type="http://schemas.openxmlformats.org/officeDocument/2006/relationships/image" Target="../media/image33.emf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55.png"/><Relationship Id="rId5" Type="http://schemas.openxmlformats.org/officeDocument/2006/relationships/image" Target="../media/image54.png"/><Relationship Id="rId4" Type="http://schemas.openxmlformats.org/officeDocument/2006/relationships/image" Target="../media/image53.png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图片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8" name="文本框 6"/>
          <p:cNvSpPr txBox="1"/>
          <p:nvPr/>
        </p:nvSpPr>
        <p:spPr>
          <a:xfrm>
            <a:off x="3520434" y="159907"/>
            <a:ext cx="495519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b="1" i="0" u="none" strike="noStrike" kern="1200" cap="none" spc="0" normalizeH="0" baseline="0" noProof="0" smtClean="0">
                <a:ln w="9525">
                  <a:solidFill>
                    <a:prstClr val="white"/>
                  </a:solidFill>
                  <a:prstDash val="solid"/>
                </a:ln>
                <a:solidFill>
                  <a:srgbClr val="002060"/>
                </a:solidFill>
                <a:uLnTx/>
                <a:uFillTx/>
                <a:latin typeface="Arial" panose="020B0604020202020204" pitchFamily="34" charset="0"/>
                <a:ea typeface="方正胖娃繁体" panose="03000509000000000000" pitchFamily="65" charset="-122"/>
                <a:cs typeface="Arial" panose="020B0604020202020204" pitchFamily="34" charset="0"/>
              </a:rPr>
              <a:t>TRƯỜNG</a:t>
            </a:r>
            <a:r>
              <a:rPr kumimoji="0" lang="en-US" altLang="zh-CN" b="1" i="0" u="none" strike="noStrike" kern="1200" cap="none" spc="0" normalizeH="0" noProof="0" smtClean="0">
                <a:ln w="9525">
                  <a:solidFill>
                    <a:prstClr val="white"/>
                  </a:solidFill>
                  <a:prstDash val="solid"/>
                </a:ln>
                <a:solidFill>
                  <a:srgbClr val="002060"/>
                </a:solidFill>
                <a:uLnTx/>
                <a:uFillTx/>
                <a:latin typeface="Arial" panose="020B0604020202020204" pitchFamily="34" charset="0"/>
                <a:ea typeface="方正胖娃繁体" panose="03000509000000000000" pitchFamily="65" charset="-122"/>
                <a:cs typeface="Arial" panose="020B0604020202020204" pitchFamily="34" charset="0"/>
              </a:rPr>
              <a:t> TIỂU HỌC THANH TRÌ</a:t>
            </a:r>
            <a:endParaRPr kumimoji="0" lang="zh-CN" altLang="en-US" b="1" i="0" u="none" strike="noStrike" kern="1200" cap="none" spc="0" normalizeH="0" baseline="0" noProof="0" dirty="0">
              <a:ln w="9525">
                <a:solidFill>
                  <a:prstClr val="white"/>
                </a:solidFill>
                <a:prstDash val="solid"/>
              </a:ln>
              <a:solidFill>
                <a:srgbClr val="002060"/>
              </a:solidFill>
              <a:uLnTx/>
              <a:uFillTx/>
              <a:latin typeface="Arial" panose="020B0604020202020204" pitchFamily="34" charset="0"/>
              <a:ea typeface="方正胖娃繁体" panose="03000509000000000000" pitchFamily="65" charset="-122"/>
              <a:cs typeface="Arial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FD90F5A2-D31E-470A-B536-2E320EEDA062}"/>
              </a:ext>
            </a:extLst>
          </p:cNvPr>
          <p:cNvSpPr/>
          <p:nvPr/>
        </p:nvSpPr>
        <p:spPr>
          <a:xfrm>
            <a:off x="0" y="459325"/>
            <a:ext cx="12192000" cy="1938992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000" b="1" i="0" u="none" strike="noStrike" kern="1200" cap="none" spc="0" normalizeH="0" baseline="0" noProof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NHIỆT LIỆT CHÀO MỪNG </a:t>
            </a:r>
            <a:endParaRPr kumimoji="0" lang="en-US" sz="4000" b="1" i="0" u="none" strike="noStrike" kern="1200" cap="none" spc="0" normalizeH="0" baseline="0" noProof="0" smtClean="0">
              <a:ln>
                <a:solidFill>
                  <a:srgbClr val="FF0000"/>
                </a:solidFill>
              </a:ln>
              <a:solidFill>
                <a:srgbClr val="FF000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000" b="1" i="0" u="none" strike="noStrike" kern="1200" cap="none" spc="0" normalizeH="0" baseline="0" noProof="0" smtClean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CÁC THẦY</a:t>
            </a:r>
            <a:r>
              <a:rPr kumimoji="0" lang="en-US" sz="4000" b="1" i="0" u="none" strike="noStrike" kern="1200" cap="none" spc="0" normalizeH="0" baseline="0" noProof="0" smtClean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,</a:t>
            </a:r>
            <a:r>
              <a:rPr kumimoji="0" lang="vi-VN" sz="4000" b="1" i="0" u="none" strike="noStrike" kern="1200" cap="none" spc="0" normalizeH="0" baseline="0" noProof="0" smtClean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r>
              <a:rPr kumimoji="0" lang="vi-VN" sz="4000" b="1" i="0" u="none" strike="noStrike" kern="1200" cap="none" spc="0" normalizeH="0" baseline="0" noProof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CÔ </a:t>
            </a:r>
            <a:r>
              <a:rPr kumimoji="0" lang="vi-VN" sz="4000" b="1" i="0" u="none" strike="noStrike" kern="1200" cap="none" spc="0" normalizeH="0" baseline="0" noProof="0" smtClean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GIÁO</a:t>
            </a:r>
            <a:r>
              <a:rPr lang="en-US" sz="4000" b="1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Arial" panose="020B0604020202020204" pitchFamily="34" charset="0"/>
              </a:rPr>
              <a:t> </a:t>
            </a:r>
            <a:r>
              <a:rPr lang="en-US" sz="4000" b="1" smtClean="0">
                <a:ln>
                  <a:solidFill>
                    <a:srgbClr val="FF0000"/>
                  </a:solidFill>
                </a:ln>
                <a:solidFill>
                  <a:srgbClr val="FF000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Arial" panose="020B0604020202020204" pitchFamily="34" charset="0"/>
              </a:rPr>
              <a:t>VỀ DỰ GIỜ</a:t>
            </a:r>
            <a:endParaRPr kumimoji="0" lang="vi-VN" sz="4000" b="1" i="0" u="none" strike="noStrike" kern="1200" cap="none" spc="0" normalizeH="0" baseline="0" noProof="0">
              <a:ln>
                <a:solidFill>
                  <a:srgbClr val="FF0000"/>
                </a:solidFill>
              </a:ln>
              <a:solidFill>
                <a:srgbClr val="FF000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3389805" y="4767942"/>
            <a:ext cx="644652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i="1" smtClean="0">
                <a:latin typeface="HP001 4 hàng" panose="020B0603050302020204" pitchFamily="34" charset="0"/>
              </a:rPr>
              <a:t>Giáo viên: Hoàng Thanh Hoa</a:t>
            </a:r>
            <a:endParaRPr lang="en-US" sz="3200" b="1" i="1">
              <a:latin typeface="HP001 4 hàng" panose="020B0603050302020204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2416628" y="2311034"/>
            <a:ext cx="7206342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4400" b="1" smtClean="0">
                <a:solidFill>
                  <a:srgbClr val="FF0066"/>
                </a:solidFill>
                <a:latin typeface="HP001 4 hàng" panose="020B0603050302020204" pitchFamily="34" charset="0"/>
              </a:rPr>
              <a:t>Tiết: Tự nhiên và Xã hội</a:t>
            </a:r>
          </a:p>
          <a:p>
            <a:pPr algn="ctr">
              <a:lnSpc>
                <a:spcPct val="150000"/>
              </a:lnSpc>
            </a:pPr>
            <a:r>
              <a:rPr lang="en-US" sz="4400" b="1" smtClean="0">
                <a:solidFill>
                  <a:srgbClr val="FF0066"/>
                </a:solidFill>
                <a:latin typeface="HP001 4 hàng" panose="020B0603050302020204" pitchFamily="34" charset="0"/>
              </a:rPr>
              <a:t>Lớp 2A3</a:t>
            </a:r>
            <a:endParaRPr lang="en-US" sz="4400" b="1">
              <a:solidFill>
                <a:srgbClr val="FF0066"/>
              </a:solidFill>
              <a:latin typeface="HP001 4 hàng" panose="020B06030503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928116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  <p:extLst mod="1">
    <p:ext uri="{E180D4A7-C9FB-4DFB-919C-405C955672EB}">
      <p14:showEvtLst xmlns:p14="http://schemas.microsoft.com/office/powerpoint/2010/main">
        <p14:playEvt time="163" objId="4"/>
      </p14:showEvtLst>
    </p:ext>
  </p:extLs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" name="组合 145">
            <a:extLst>
              <a:ext uri="{FF2B5EF4-FFF2-40B4-BE49-F238E27FC236}">
                <a16:creationId xmlns:a16="http://schemas.microsoft.com/office/drawing/2014/main" id="{24A415B7-8E27-43F0-B850-5E38EA7BEF6F}"/>
              </a:ext>
            </a:extLst>
          </p:cNvPr>
          <p:cNvGrpSpPr/>
          <p:nvPr/>
        </p:nvGrpSpPr>
        <p:grpSpPr>
          <a:xfrm>
            <a:off x="2870050" y="1033668"/>
            <a:ext cx="7945995" cy="4165349"/>
            <a:chOff x="6242757" y="2088469"/>
            <a:chExt cx="4502909" cy="2618802"/>
          </a:xfrm>
        </p:grpSpPr>
        <p:pic>
          <p:nvPicPr>
            <p:cNvPr id="2" name="图片 1">
              <a:extLst>
                <a:ext uri="{FF2B5EF4-FFF2-40B4-BE49-F238E27FC236}">
                  <a16:creationId xmlns:a16="http://schemas.microsoft.com/office/drawing/2014/main" id="{501B03D1-4EA1-40A3-ACAE-C8E36463DA0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242757" y="2088469"/>
              <a:ext cx="4502909" cy="2618802"/>
            </a:xfrm>
            <a:prstGeom prst="rect">
              <a:avLst/>
            </a:prstGeom>
          </p:spPr>
        </p:pic>
        <p:sp>
          <p:nvSpPr>
            <p:cNvPr id="145" name="文本框 144">
              <a:extLst>
                <a:ext uri="{FF2B5EF4-FFF2-40B4-BE49-F238E27FC236}">
                  <a16:creationId xmlns:a16="http://schemas.microsoft.com/office/drawing/2014/main" id="{DC024B77-AFE1-4D22-A659-C6F28B8CB800}"/>
                </a:ext>
              </a:extLst>
            </p:cNvPr>
            <p:cNvSpPr txBox="1"/>
            <p:nvPr/>
          </p:nvSpPr>
          <p:spPr>
            <a:xfrm>
              <a:off x="6433810" y="2791972"/>
              <a:ext cx="2787573" cy="638559"/>
            </a:xfrm>
            <a:prstGeom prst="rect">
              <a:avLst/>
            </a:prstGeom>
          </p:spPr>
          <p:txBody>
            <a:bodyPr wrap="square">
              <a:spAutoFit/>
              <a:scene3d>
                <a:camera prst="orthographicFront"/>
                <a:lightRig rig="threePt" dir="t"/>
              </a:scene3d>
              <a:sp3d contourW="12700"/>
            </a:bodyPr>
            <a:lstStyle>
              <a:defPPr>
                <a:defRPr lang="zh-CN"/>
              </a:defPPr>
              <a:lvl1pPr>
                <a:lnSpc>
                  <a:spcPct val="120000"/>
                </a:lnSpc>
                <a:defRPr sz="3600" b="0">
                  <a:solidFill>
                    <a:srgbClr val="1C75BC"/>
                  </a:solidFill>
                  <a:latin typeface="汉仪趣黑W" panose="00020600040101010101" pitchFamily="18" charset="-122"/>
                  <a:ea typeface="汉仪趣黑W" panose="00020600040101010101" pitchFamily="18" charset="-122"/>
                </a:defRPr>
              </a:lvl1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6000" b="1" i="0" u="none" strike="noStrike" kern="1200" cap="none" spc="0" normalizeH="0" baseline="0" noProof="0" smtClean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 pitchFamily="34" charset="0"/>
                  <a:ea typeface="字魂36号-正文宋楷" panose="02000000000000000000" pitchFamily="2" charset="-122"/>
                  <a:cs typeface="+mn-cs"/>
                </a:rPr>
                <a:t>KHỞI</a:t>
              </a:r>
              <a:r>
                <a:rPr kumimoji="0" lang="en-US" altLang="zh-CN" sz="6000" b="1" i="0" u="none" strike="noStrike" kern="1200" cap="none" spc="0" normalizeH="0" noProof="0" smtClean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 pitchFamily="34" charset="0"/>
                  <a:ea typeface="字魂36号-正文宋楷" panose="02000000000000000000" pitchFamily="2" charset="-122"/>
                  <a:cs typeface="+mn-cs"/>
                </a:rPr>
                <a:t> ĐỘNG</a:t>
              </a:r>
              <a:endPara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字魂36号-正文宋楷" panose="02000000000000000000" pitchFamily="2" charset="-122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810997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Zen Garden In-Game - Laura Shigihara - NhacCuaTui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 cstate="print"/>
          <a:stretch>
            <a:fillRect/>
          </a:stretch>
        </p:blipFill>
        <p:spPr>
          <a:xfrm>
            <a:off x="-914400" y="0"/>
            <a:ext cx="812800" cy="812800"/>
          </a:xfrm>
          <a:prstGeom prst="rect">
            <a:avLst/>
          </a:prstGeom>
        </p:spPr>
      </p:pic>
      <p:pic>
        <p:nvPicPr>
          <p:cNvPr id="1026" name="Picture 2" descr="C:\Users\ADMIN\Desktop\Giai cuu dai duong 2\Photography-Background-shark-Underwater-backdrop-coral-photography-Backdrops-Cartoon-bubble-Children-Fish-photo-Coral-Studio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060" y="1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7" name="Picture 3" descr="C:\Users\ADMIN\Desktop\Tai nguyen thiet ke tro choi\Bảng gỗ\49f1b87228eb6bdb68e300357ebeb9ca (2)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0" r="100000">
                        <a14:foregroundMark x1="86711" y1="13242" x2="90864" y2="83105"/>
                        <a14:foregroundMark x1="88870" y1="10959" x2="38040" y2="9132"/>
                        <a14:foregroundMark x1="50831" y1="6849" x2="79402" y2="4110"/>
                        <a14:foregroundMark x1="33887" y1="10959" x2="16944" y2="19178"/>
                        <a14:foregroundMark x1="15947" y1="34247" x2="11462" y2="55708"/>
                        <a14:foregroundMark x1="7973" y1="75342" x2="5150" y2="85845"/>
                        <a14:foregroundMark x1="15449" y1="31050" x2="18439" y2="30137"/>
                        <a14:foregroundMark x1="6478" y1="91781" x2="68771" y2="83105"/>
                        <a14:foregroundMark x1="67774" y1="89041" x2="94684" y2="94521"/>
                        <a14:foregroundMark x1="69767" y1="87671" x2="89867" y2="88584"/>
                        <a14:foregroundMark x1="98671" y1="44749" x2="87375" y2="54338"/>
                        <a14:foregroundMark x1="13953" y1="30137" x2="19767" y2="31050"/>
                        <a14:backgroundMark x1="88206" y1="19178" x2="85216" y2="18265"/>
                        <a14:backgroundMark x1="91362" y1="60274" x2="87375" y2="58904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42" y="93584"/>
            <a:ext cx="7213600" cy="26242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4000010" y="343615"/>
            <a:ext cx="4224233" cy="173368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333" b="1" i="0" u="none" strike="noStrike" kern="1200" cap="none" spc="0" normalizeH="0" baseline="0" noProof="0" dirty="0">
                <a:ln>
                  <a:noFill/>
                </a:ln>
                <a:solidFill>
                  <a:srgbClr val="CC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GIẢI CỨU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333" b="1" i="0" u="none" strike="noStrike" kern="1200" cap="none" spc="0" normalizeH="0" baseline="0" noProof="0" dirty="0">
                <a:ln>
                  <a:noFill/>
                </a:ln>
                <a:solidFill>
                  <a:srgbClr val="CC0066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ĐẠI DƯƠNG</a:t>
            </a:r>
          </a:p>
        </p:txBody>
      </p:sp>
      <p:pic>
        <p:nvPicPr>
          <p:cNvPr id="7" name="Picture 11" descr="C:\Users\ADMIN\Desktop\Tai nguyen thiet ke tro choi\Angry birds epic birds\1505573783630 (2).png">
            <a:hlinkClick r:id="rId8" action="ppaction://hlinksldjump"/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6400" y="4459031"/>
            <a:ext cx="1426197" cy="7808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615834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69365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0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9091">
                <p:cTn id="20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  <p:bldLst>
      <p:bldP spid="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C:\Users\ADMIN\Desktop\Giai cuu dai duong 2\476576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6729" y="19050"/>
            <a:ext cx="12198729" cy="6838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2" descr="C:\Users\ADMIN\Desktop\Phan Thi Do Uyen\Giai cuu dai duong\Picture2.png">
            <a:hlinkClick r:id="" action="ppaction://hlinkshowjump?jump=nextslide"/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04887" y="602989"/>
            <a:ext cx="1815343" cy="1790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1" name="Picture 3" descr="C:\Users\ADMIN\Desktop\Giai cuu dai duong 2\2a.jpg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4432" b="98651" l="571" r="99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73886" flipH="1">
            <a:off x="28381" y="2462856"/>
            <a:ext cx="7069012" cy="46017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C:\Users\ADMIN\Desktop\Giai cuu dai duong 2\2.jpg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0" b="100000" l="0" r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2243" y="4816205"/>
            <a:ext cx="3310467" cy="23080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Picture 6" descr="C:\Users\ADMIN\Desktop\Giai cuu dai duong 2\Luoi.png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1601" y="-3581400"/>
            <a:ext cx="8331201" cy="13512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11" descr="C:\Users\ADMIN\Desktop\Giai cuu dai duong 2\seashell-border-382756.jpg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sharpenSoften amount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1884" y="130911"/>
            <a:ext cx="9603003" cy="2373774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20" name="TextBox 19"/>
          <p:cNvSpPr txBox="1"/>
          <p:nvPr/>
        </p:nvSpPr>
        <p:spPr>
          <a:xfrm>
            <a:off x="1836308" y="613165"/>
            <a:ext cx="753093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en-US" sz="4000" b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 ở sạch sẽ giúp cho mọi người cảm thấy thế nào?</a:t>
            </a:r>
            <a:endParaRPr lang="en-US" sz="4000" b="1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234007" y="5396787"/>
            <a:ext cx="2641600" cy="914400"/>
          </a:xfrm>
          <a:prstGeom prst="roundRect">
            <a:avLst/>
          </a:prstGeom>
          <a:solidFill>
            <a:srgbClr val="FFFF00"/>
          </a:solidFill>
          <a:ln>
            <a:solidFill>
              <a:srgbClr val="FFF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+mj-lt"/>
              </a:rPr>
              <a:t>A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+mj-lt"/>
              </a:rPr>
              <a:t>. </a:t>
            </a:r>
            <a:r>
              <a:rPr lang="en-US" sz="3200" b="1">
                <a:solidFill>
                  <a:srgbClr val="002060"/>
                </a:solidFill>
                <a:latin typeface="+mj-lt"/>
              </a:rPr>
              <a:t>l</a:t>
            </a:r>
            <a:r>
              <a:rPr kumimoji="0" lang="en-US" sz="3200" b="1" i="0" u="none" strike="noStrike" kern="1200" cap="none" spc="0" normalizeH="0" baseline="0" noProof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+mj-lt"/>
              </a:rPr>
              <a:t>o lắng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23" name="Rounded Rectangle 22"/>
          <p:cNvSpPr/>
          <p:nvPr/>
        </p:nvSpPr>
        <p:spPr>
          <a:xfrm>
            <a:off x="9127227" y="5391248"/>
            <a:ext cx="2765703" cy="840257"/>
          </a:xfrm>
          <a:prstGeom prst="roundRect">
            <a:avLst/>
          </a:prstGeom>
          <a:solidFill>
            <a:srgbClr val="FFFF00"/>
          </a:solidFill>
          <a:ln>
            <a:solidFill>
              <a:srgbClr val="FFF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+mj-lt"/>
              </a:rPr>
              <a:t>C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+mj-lt"/>
              </a:rPr>
              <a:t>. </a:t>
            </a:r>
            <a:r>
              <a:rPr lang="en-US" sz="3200" b="1" noProof="0">
                <a:solidFill>
                  <a:srgbClr val="002060"/>
                </a:solidFill>
                <a:latin typeface="+mj-lt"/>
              </a:rPr>
              <a:t>k</a:t>
            </a:r>
            <a:r>
              <a:rPr lang="en-US" sz="3200" b="1" smtClean="0">
                <a:solidFill>
                  <a:srgbClr val="002060"/>
                </a:solidFill>
                <a:latin typeface="+mj-lt"/>
              </a:rPr>
              <a:t>hó chịu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24" name="Rounded Rectangle 23"/>
          <p:cNvSpPr/>
          <p:nvPr/>
        </p:nvSpPr>
        <p:spPr>
          <a:xfrm>
            <a:off x="4651616" y="5388287"/>
            <a:ext cx="2743200" cy="846180"/>
          </a:xfrm>
          <a:prstGeom prst="roundRect">
            <a:avLst/>
          </a:prstGeom>
          <a:solidFill>
            <a:srgbClr val="FFFF00"/>
          </a:solidFill>
          <a:ln>
            <a:solidFill>
              <a:srgbClr val="FFF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kumimoji="0" lang="en-US" sz="3200" b="1" i="0" u="none" strike="noStrike" kern="1200" cap="none" spc="0" normalizeH="0" baseline="0" noProof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</a:rPr>
              <a:t>B.</a:t>
            </a:r>
            <a:r>
              <a:rPr kumimoji="0" lang="en-US" sz="3200" b="1" i="0" u="none" strike="noStrike" kern="1200" cap="none" spc="0" normalizeH="0" noProof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</a:rPr>
              <a:t> </a:t>
            </a:r>
            <a:r>
              <a:rPr lang="en-US" sz="3200" b="1" smtClean="0">
                <a:solidFill>
                  <a:srgbClr val="002060"/>
                </a:solidFill>
                <a:cs typeface="Times New Roman" panose="02020603050405020304" pitchFamily="18" charset="0"/>
              </a:rPr>
              <a:t>dễ chịu</a:t>
            </a:r>
            <a:endParaRPr lang="en-US" sz="3200" b="1">
              <a:solidFill>
                <a:srgbClr val="002060"/>
              </a:solidFill>
              <a:cs typeface="Times New Roman" panose="02020603050405020304" pitchFamily="18" charset="0"/>
            </a:endParaRPr>
          </a:p>
        </p:txBody>
      </p:sp>
      <p:pic>
        <p:nvPicPr>
          <p:cNvPr id="13" name="j0214098.wav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 cstate="print"/>
          <a:stretch>
            <a:fillRect/>
          </a:stretch>
        </p:blipFill>
        <p:spPr>
          <a:xfrm>
            <a:off x="13208000" y="3858381"/>
            <a:ext cx="812800" cy="812800"/>
          </a:xfrm>
          <a:prstGeom prst="rect">
            <a:avLst/>
          </a:prstGeom>
        </p:spPr>
      </p:pic>
      <p:pic>
        <p:nvPicPr>
          <p:cNvPr id="3" name="Câu hỏi 1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6"/>
          <a:stretch>
            <a:fillRect/>
          </a:stretch>
        </p:blipFill>
        <p:spPr>
          <a:xfrm>
            <a:off x="-621930" y="942527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16294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78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1000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10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1000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1000" fill="hold">
                                          <p:stCondLst>
                                            <p:cond delay="400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4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5" dur="1000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6" dur="10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7" dur="1000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8" dur="1000" fill="hold">
                                          <p:stCondLst>
                                            <p:cond delay="400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41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2" fill="hold">
                      <p:stCondLst>
                        <p:cond delay="0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1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4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4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4744" fill="hold"/>
                                        <p:tgtEl>
                                          <p:spTgt spid="1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2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0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1.85185E-6 L -0.19024 0.07431 " pathEditMode="relative" rAng="0" ptsTypes="AA">
                                      <p:cBhvr>
                                        <p:cTn id="56" dur="30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18" y="370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57" restart="whenNotActive" fill="hold" evtFilter="cancelBubble" nodeType="interactiveSeq">
                <p:stCondLst>
                  <p:cond evt="onClick" delay="0">
                    <p:tgtEl>
                      <p:spTgt spid="2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8" fill="hold">
                      <p:stCondLst>
                        <p:cond delay="0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42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3"/>
                  </p:tgtEl>
                </p:cond>
              </p:nextCondLst>
            </p:seq>
            <p:seq concurrent="1" nextAc="seek">
              <p:cTn id="65" restart="whenNotActive" fill="hold" evtFilter="cancelBubble" nodeType="interactiveSeq">
                <p:stCondLst>
                  <p:cond evt="onClick" delay="0">
                    <p:tgtEl>
                      <p:spTgt spid="2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6" fill="hold">
                      <p:stCondLst>
                        <p:cond delay="0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42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1"/>
                  </p:tgtEl>
                </p:cond>
              </p:nextCondLst>
            </p:seq>
            <p:audio>
              <p:cMediaNode vol="80000">
                <p:cTn id="7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3"/>
                </p:tgtEl>
              </p:cMediaNode>
            </p:audio>
            <p:audio>
              <p:cMediaNode vol="40909">
                <p:cTn id="7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20" grpId="0"/>
      <p:bldP spid="21" grpId="0" animBg="1"/>
      <p:bldP spid="21" grpId="1" animBg="1"/>
      <p:bldP spid="23" grpId="0" animBg="1"/>
      <p:bldP spid="23" grpId="1" animBg="1"/>
      <p:bldP spid="24" grpId="0" animBg="1"/>
      <p:bldP spid="24" grpId="1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Users\ADMIN\Desktop\Giai cuu dai duong 2\underwater-vector-background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51840"/>
            <a:ext cx="12192000" cy="81432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C:\Users\ADMIN\Desktop\Giai cuu dai duong 2\3b.jp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0" b="92222" l="0" r="100000">
                        <a14:backgroundMark x1="17714" y1="32963" x2="18714" y2="71389"/>
                        <a14:backgroundMark x1="91000" y1="21296" x2="87000" y2="80463"/>
                        <a14:backgroundMark x1="9714" y1="8333" x2="2714" y2="77870"/>
                        <a14:backgroundMark x1="29714" y1="34352" x2="22714" y2="81759"/>
                        <a14:backgroundMark x1="6714" y1="84352" x2="44857" y2="70093"/>
                        <a14:backgroundMark x1="14714" y1="3704" x2="31714" y2="8333"/>
                        <a14:backgroundMark x1="87000" y1="5648" x2="98000" y2="1805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0285" y="4070123"/>
            <a:ext cx="1691716" cy="26100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Rounded Rectangle 27"/>
          <p:cNvSpPr/>
          <p:nvPr/>
        </p:nvSpPr>
        <p:spPr>
          <a:xfrm>
            <a:off x="609923" y="2555125"/>
            <a:ext cx="2641600" cy="914400"/>
          </a:xfrm>
          <a:prstGeom prst="roundRect">
            <a:avLst/>
          </a:prstGeom>
          <a:solidFill>
            <a:srgbClr val="99FF66"/>
          </a:solidFill>
          <a:ln>
            <a:solidFill>
              <a:srgbClr val="FFF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UTM Avo" panose="02040603050506020204" pitchFamily="18" charset="0"/>
              </a:rPr>
              <a:t>A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UTM Avo" panose="02040603050506020204" pitchFamily="18" charset="0"/>
              </a:rPr>
              <a:t>. </a:t>
            </a:r>
            <a:r>
              <a:rPr lang="en-US" sz="3200" b="1" smtClean="0">
                <a:solidFill>
                  <a:srgbClr val="0033CC"/>
                </a:solidFill>
                <a:latin typeface="UTM Avo" panose="02040603050506020204" pitchFamily="18" charset="0"/>
              </a:rPr>
              <a:t>rộng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33CC"/>
              </a:solidFill>
              <a:effectLst/>
              <a:uLnTx/>
              <a:uFillTx/>
              <a:latin typeface="UTM Avo" panose="02040603050506020204" pitchFamily="18" charset="0"/>
            </a:endParaRPr>
          </a:p>
        </p:txBody>
      </p:sp>
      <p:pic>
        <p:nvPicPr>
          <p:cNvPr id="32" name="Picture 3" descr="C:\Users\ADMIN\Desktop\Giai cuu dai duong 2\3c.jp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0" b="100000" l="0" r="98333">
                        <a14:foregroundMark x1="62593" y1="12023" x2="73148" y2="84946"/>
                        <a14:foregroundMark x1="49815" y1="18084" x2="43519" y2="28152"/>
                        <a14:foregroundMark x1="41481" y1="16422" x2="49815" y2="26491"/>
                        <a14:foregroundMark x1="63519" y1="12023" x2="76296" y2="2150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5165221" y="5431220"/>
            <a:ext cx="960059" cy="1828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Rounded Rectangle 32"/>
          <p:cNvSpPr/>
          <p:nvPr/>
        </p:nvSpPr>
        <p:spPr>
          <a:xfrm>
            <a:off x="565651" y="3823360"/>
            <a:ext cx="2765703" cy="914400"/>
          </a:xfrm>
          <a:prstGeom prst="roundRect">
            <a:avLst/>
          </a:prstGeom>
          <a:solidFill>
            <a:srgbClr val="99FF66"/>
          </a:solidFill>
          <a:ln>
            <a:solidFill>
              <a:srgbClr val="FFF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UTM Avo" panose="02040603050506020204" pitchFamily="18" charset="0"/>
              </a:rPr>
              <a:t>B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UTM Avo" panose="02040603050506020204" pitchFamily="18" charset="0"/>
              </a:rPr>
              <a:t>. </a:t>
            </a:r>
            <a:r>
              <a:rPr lang="en-US" sz="3200" b="1" noProof="0" smtClean="0">
                <a:solidFill>
                  <a:srgbClr val="0033CC"/>
                </a:solidFill>
                <a:latin typeface="UTM Avo" panose="02040603050506020204" pitchFamily="18" charset="0"/>
              </a:rPr>
              <a:t>đẹp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33CC"/>
              </a:solidFill>
              <a:effectLst/>
              <a:uLnTx/>
              <a:uFillTx/>
              <a:latin typeface="UTM Avo" panose="02040603050506020204" pitchFamily="18" charset="0"/>
            </a:endParaRPr>
          </a:p>
        </p:txBody>
      </p:sp>
      <p:pic>
        <p:nvPicPr>
          <p:cNvPr id="35" name="Picture 4" descr="C:\Users\ADMIN\Desktop\Giai cuu dai duong 2\3.jpg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0" b="100000" l="0" r="100000">
                        <a14:foregroundMark x1="38702" y1="20433" x2="43750" y2="24279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8161" y="3688293"/>
            <a:ext cx="2585508" cy="25855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5" descr="C:\Users\ADMIN\Desktop\Giai cuu dai duong 2\3a.jpg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backgroundRemoval t="0" b="100000" l="0" r="100000">
                        <a14:foregroundMark x1="29510" y1="11426" x2="31189" y2="1806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3458" y="4737760"/>
            <a:ext cx="1498177" cy="21456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7" name="Picture 6" descr="C:\Users\ADMIN\Desktop\Giai cuu dai duong 2\Luoi.png"/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876800" y="-2870200"/>
            <a:ext cx="8534400" cy="10769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Rounded Rectangle 38"/>
          <p:cNvSpPr/>
          <p:nvPr/>
        </p:nvSpPr>
        <p:spPr>
          <a:xfrm>
            <a:off x="559123" y="5130685"/>
            <a:ext cx="2743200" cy="914400"/>
          </a:xfrm>
          <a:prstGeom prst="roundRect">
            <a:avLst/>
          </a:prstGeom>
          <a:solidFill>
            <a:srgbClr val="99FF66"/>
          </a:solidFill>
          <a:ln>
            <a:solidFill>
              <a:srgbClr val="FFF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UTM Avo" panose="02040603050506020204" pitchFamily="18" charset="0"/>
              </a:rPr>
              <a:t>C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0033CC"/>
                </a:solidFill>
                <a:effectLst/>
                <a:uLnTx/>
                <a:uFillTx/>
                <a:latin typeface="UTM Avo" panose="02040603050506020204" pitchFamily="18" charset="0"/>
              </a:rPr>
              <a:t>. </a:t>
            </a:r>
            <a:r>
              <a:rPr lang="en-US" sz="3200" b="1" smtClean="0">
                <a:solidFill>
                  <a:srgbClr val="0033CC"/>
                </a:solidFill>
                <a:latin typeface="UTM Avo" panose="02040603050506020204" pitchFamily="18" charset="0"/>
              </a:rPr>
              <a:t>sạch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33CC"/>
              </a:solidFill>
              <a:effectLst/>
              <a:uLnTx/>
              <a:uFillTx/>
              <a:latin typeface="UTM Avo" panose="02040603050506020204" pitchFamily="18" charset="0"/>
            </a:endParaRPr>
          </a:p>
        </p:txBody>
      </p:sp>
      <p:pic>
        <p:nvPicPr>
          <p:cNvPr id="42" name="Picture 2" descr="C:\Users\ADMIN\Desktop\Phan Thi Do Uyen\Giai cuu dai duong\Picture2.png">
            <a:hlinkClick r:id="" action="ppaction://hlinkshowjump?jump=nextslide"/>
          </p:cNvPr>
          <p:cNvPicPr>
            <a:picLocks noChangeAspect="1" noChangeArrowheads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64801" y="5359401"/>
            <a:ext cx="1815343" cy="1790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j0214098.wav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7" cstate="print"/>
          <a:stretch>
            <a:fillRect/>
          </a:stretch>
        </p:blipFill>
        <p:spPr>
          <a:xfrm>
            <a:off x="13208000" y="3858381"/>
            <a:ext cx="812800" cy="812800"/>
          </a:xfrm>
          <a:prstGeom prst="rect">
            <a:avLst/>
          </a:prstGeom>
        </p:spPr>
      </p:pic>
      <p:sp>
        <p:nvSpPr>
          <p:cNvPr id="2" name="Rounded Rectangle 1"/>
          <p:cNvSpPr/>
          <p:nvPr/>
        </p:nvSpPr>
        <p:spPr>
          <a:xfrm>
            <a:off x="522514" y="352697"/>
            <a:ext cx="10920549" cy="1742278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TextBox 57"/>
          <p:cNvSpPr txBox="1"/>
          <p:nvPr/>
        </p:nvSpPr>
        <p:spPr>
          <a:xfrm>
            <a:off x="609923" y="510197"/>
            <a:ext cx="1078992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sz="4000" b="1">
                <a:solidFill>
                  <a:srgbClr val="0070C0"/>
                </a:solidFill>
                <a:latin typeface="+mj-lt"/>
                <a:cs typeface="Times New Roman" panose="02020603050405020304" pitchFamily="18" charset="0"/>
              </a:rPr>
              <a:t>Điền từ còn thiếu vào chỗ chấm trong câu tục ngữ </a:t>
            </a:r>
            <a:r>
              <a:rPr lang="en-US" sz="4000" b="1">
                <a:solidFill>
                  <a:srgbClr val="FF0000"/>
                </a:solidFill>
                <a:latin typeface="+mj-lt"/>
                <a:cs typeface="Times New Roman" panose="02020603050405020304" pitchFamily="18" charset="0"/>
              </a:rPr>
              <a:t>“Nhà … thì mát, bát sạch ngon cơm.”</a:t>
            </a:r>
            <a:endParaRPr lang="en-US" sz="4000" b="1" dirty="0">
              <a:solidFill>
                <a:srgbClr val="FF0000"/>
              </a:solidFill>
              <a:latin typeface="+mj-lt"/>
              <a:cs typeface="Times New Roman" panose="02020603050405020304" pitchFamily="18" charset="0"/>
            </a:endParaRPr>
          </a:p>
        </p:txBody>
      </p:sp>
      <p:pic>
        <p:nvPicPr>
          <p:cNvPr id="3" name="Câu hỏi 2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8"/>
          <a:stretch>
            <a:fillRect/>
          </a:stretch>
        </p:blipFill>
        <p:spPr>
          <a:xfrm>
            <a:off x="-547163" y="336408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96517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5410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8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0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2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4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6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8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6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7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8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9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0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4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9" fill="hold">
                      <p:stCondLst>
                        <p:cond delay="0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42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2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6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5" fill="hold">
                      <p:stCondLst>
                        <p:cond delay="0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1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6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7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3" dur="4744" fill="hold"/>
                                        <p:tgtEl>
                                          <p:spTgt spid="1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4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75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20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1.48148E-6 L 0.18555 0.04445 " pathEditMode="relative" rAng="0" ptsTypes="AA">
                                      <p:cBhvr>
                                        <p:cTn id="79" dur="3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271" y="2222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2.22222E-6 L -0.07239 0.00834 " pathEditMode="relative" rAng="0" ptsTypes="AA">
                                      <p:cBhvr>
                                        <p:cTn id="81" dur="3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28" y="401"/>
                                    </p:animMotion>
                                  </p:childTnLst>
                                </p:cTn>
                              </p:par>
                              <p:par>
                                <p:cTn id="82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2.59259E-6 L -0.10261 0.13981 " pathEditMode="relative" rAng="0" ptsTypes="AA">
                                      <p:cBhvr>
                                        <p:cTn id="83" dur="3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139" y="697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audio>
              <p:cMediaNode vol="80000">
                <p:cTn id="8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5"/>
                </p:tgtEl>
              </p:cMediaNode>
            </p:audio>
            <p:audio>
              <p:cMediaNode vol="43939">
                <p:cTn id="8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28" grpId="0" animBg="1"/>
      <p:bldP spid="28" grpId="1" animBg="1"/>
      <p:bldP spid="33" grpId="0" animBg="1"/>
      <p:bldP spid="33" grpId="1" animBg="1"/>
      <p:bldP spid="39" grpId="0" animBg="1"/>
      <p:bldP spid="39" grpId="1" animBg="1"/>
      <p:bldP spid="5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C:\Users\ADMIN\Desktop\Giai cuu dai duong 2\4742a38d613d97be6200f1154f11a254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-228600"/>
            <a:ext cx="12191999" cy="8331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1" name="Picture 3" descr="C:\Users\ADMIN\Desktop\Giai cuu dai duong 2\4c.jp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0" b="100000" l="0" r="100000"/>
                    </a14:imgEffect>
                    <a14:imgEffect>
                      <a14:sharpenSoften amount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2401" y="3232869"/>
            <a:ext cx="8074599" cy="36505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6" descr="C:\Users\ADMIN\Desktop\Giai cuu dai duong 2\Luoi.pn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667000"/>
            <a:ext cx="11887200" cy="10769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Rounded Rectangle 23"/>
          <p:cNvSpPr/>
          <p:nvPr/>
        </p:nvSpPr>
        <p:spPr>
          <a:xfrm>
            <a:off x="77811" y="2923638"/>
            <a:ext cx="2641600" cy="1747542"/>
          </a:xfrm>
          <a:prstGeom prst="roundRect">
            <a:avLst/>
          </a:prstGeom>
          <a:solidFill>
            <a:srgbClr val="FFFF00"/>
          </a:solidFill>
          <a:ln>
            <a:solidFill>
              <a:srgbClr val="FFF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>
              <a:defRPr/>
            </a:pPr>
            <a:r>
              <a:rPr lang="en-US" sz="320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A. Hạn chế được bệnh tật</a:t>
            </a:r>
            <a:endParaRPr lang="en-US" sz="32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Rounded Rectangle 24"/>
          <p:cNvSpPr/>
          <p:nvPr/>
        </p:nvSpPr>
        <p:spPr>
          <a:xfrm>
            <a:off x="4707421" y="2923638"/>
            <a:ext cx="2765703" cy="1747542"/>
          </a:xfrm>
          <a:prstGeom prst="roundRect">
            <a:avLst/>
          </a:prstGeom>
          <a:solidFill>
            <a:srgbClr val="FFFF00"/>
          </a:solidFill>
          <a:ln>
            <a:solidFill>
              <a:srgbClr val="FFF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>
              <a:defRPr/>
            </a:pPr>
            <a:r>
              <a:rPr lang="en-US" sz="320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B. Mang lại cảm giác thoải mái, dễ chịu</a:t>
            </a:r>
            <a:endParaRPr lang="en-US" sz="32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Rounded Rectangle 26"/>
          <p:cNvSpPr/>
          <p:nvPr/>
        </p:nvSpPr>
        <p:spPr>
          <a:xfrm>
            <a:off x="9226000" y="2916917"/>
            <a:ext cx="2743200" cy="1754263"/>
          </a:xfrm>
          <a:prstGeom prst="roundRect">
            <a:avLst/>
          </a:prstGeom>
          <a:solidFill>
            <a:srgbClr val="FFFF00"/>
          </a:solidFill>
          <a:ln>
            <a:solidFill>
              <a:srgbClr val="FFF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>
              <a:defRPr/>
            </a:pPr>
            <a:r>
              <a:rPr lang="en-US" sz="320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C. Ảnh hưởng không tốt đến sức khỏe </a:t>
            </a:r>
            <a:endParaRPr lang="en-US" sz="32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1" name="Picture 2" descr="C:\Users\ADMIN\Desktop\Phan Thi Do Uyen\Giai cuu dai duong\Picture2.png">
            <a:hlinkClick r:id="" action="ppaction://hlinkshowjump?jump=nextslide"/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79858" y="5219701"/>
            <a:ext cx="1815343" cy="1790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j0214098.wav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 cstate="print"/>
          <a:stretch>
            <a:fillRect/>
          </a:stretch>
        </p:blipFill>
        <p:spPr>
          <a:xfrm>
            <a:off x="13208000" y="3858381"/>
            <a:ext cx="812800" cy="812800"/>
          </a:xfrm>
          <a:prstGeom prst="rect">
            <a:avLst/>
          </a:prstGeom>
        </p:spPr>
      </p:pic>
      <p:sp>
        <p:nvSpPr>
          <p:cNvPr id="2" name="Rounded Rectangle 1"/>
          <p:cNvSpPr/>
          <p:nvPr/>
        </p:nvSpPr>
        <p:spPr>
          <a:xfrm>
            <a:off x="2442754" y="1"/>
            <a:ext cx="7236823" cy="1554480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TextBox 51"/>
          <p:cNvSpPr txBox="1"/>
          <p:nvPr/>
        </p:nvSpPr>
        <p:spPr>
          <a:xfrm>
            <a:off x="3302000" y="76199"/>
            <a:ext cx="55880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sz="4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 ở không sạch </a:t>
            </a:r>
            <a:r>
              <a:rPr lang="en-US" sz="4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sẽ </a:t>
            </a:r>
            <a:endParaRPr lang="en-US" sz="4000" b="1" smtClean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>
              <a:defRPr/>
            </a:pPr>
            <a:r>
              <a:rPr lang="en-US" sz="4000" b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 </a:t>
            </a:r>
            <a:r>
              <a:rPr lang="en-US" sz="4000" b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 gây ra tác hại gì?</a:t>
            </a:r>
            <a:endParaRPr lang="en-US" sz="4000" b="1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Câu hỏi 3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2"/>
          <a:stretch>
            <a:fillRect/>
          </a:stretch>
        </p:blipFill>
        <p:spPr>
          <a:xfrm>
            <a:off x="-691600" y="737918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2486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5110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000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0" dur="1000" fill="hold">
                                          <p:stCondLst>
                                            <p:cond delay="200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1000" fill="hold">
                                          <p:stCondLst>
                                            <p:cond delay="300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2" dur="1000" fill="hold">
                                          <p:stCondLst>
                                            <p:cond delay="400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0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1" fill="hold">
                      <p:stCondLst>
                        <p:cond delay="0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1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5" dur="4744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6" presetID="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7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0-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4.32099E-6 L -1.05607 -0.02994 " pathEditMode="relative" rAng="0" ptsTypes="AA">
                                      <p:cBhvr>
                                        <p:cTn id="61" dur="9000" fill="hold"/>
                                        <p:tgtEl>
                                          <p:spTgt spid="20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795" y="-15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audio>
              <p:cMediaNode vol="80000">
                <p:cTn id="6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audio>
              <p:cMediaNode vol="31818">
                <p:cTn id="6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24" grpId="0" animBg="1"/>
      <p:bldP spid="24" grpId="1" animBg="1"/>
      <p:bldP spid="25" grpId="0" animBg="1"/>
      <p:bldP spid="25" grpId="1" animBg="1"/>
      <p:bldP spid="27" grpId="0" animBg="1"/>
      <p:bldP spid="27" grpId="1" animBg="1"/>
      <p:bldP spid="52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Users\ADMIN\Desktop\Giai cuu dai duong 2\Photography-Background-shark-Underwater-backdrop-coral-photography-Backdrops-Cartoon-bubble-Children-Fish-photo-Coral-Studio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060" y="1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086640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8161" y="4285397"/>
            <a:ext cx="11818861" cy="2388358"/>
          </a:xfrm>
          <a:prstGeom prst="rect">
            <a:avLst/>
          </a:prstGeom>
        </p:spPr>
      </p:pic>
      <p:pic>
        <p:nvPicPr>
          <p:cNvPr id="3" name="图片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9113" y="927652"/>
            <a:ext cx="11536069" cy="3617844"/>
          </a:xfrm>
          <a:prstGeom prst="rect">
            <a:avLst/>
          </a:prstGeom>
        </p:spPr>
      </p:pic>
      <p:pic>
        <p:nvPicPr>
          <p:cNvPr id="4" name="图片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65881" y="395786"/>
            <a:ext cx="9935813" cy="1302800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6321" y="2872861"/>
            <a:ext cx="7195481" cy="3419904"/>
          </a:xfrm>
          <a:prstGeom prst="rect">
            <a:avLst/>
          </a:prstGeom>
        </p:spPr>
      </p:pic>
      <p:sp>
        <p:nvSpPr>
          <p:cNvPr id="12" name="文本框 11"/>
          <p:cNvSpPr txBox="1"/>
          <p:nvPr/>
        </p:nvSpPr>
        <p:spPr>
          <a:xfrm>
            <a:off x="2226365" y="2182921"/>
            <a:ext cx="935526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6000" b="1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ea typeface="方正静蕾简体" panose="02000000000000000000" pitchFamily="2" charset="-122"/>
              </a:rPr>
              <a:t>Giữ vệ sinh nhà ở (tiết 2)</a:t>
            </a:r>
            <a:endParaRPr kumimoji="0" lang="zh-CN" altLang="en-US" sz="60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/>
              <a:ea typeface="方正静蕾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81654096"/>
      </p:ext>
    </p:extLst>
  </p:cSld>
  <p:clrMapOvr>
    <a:masterClrMapping/>
  </p:clrMapOvr>
  <p:transition spd="med">
    <p:pull/>
  </p:transition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757" r="76431"/>
          <a:stretch/>
        </p:blipFill>
        <p:spPr>
          <a:xfrm>
            <a:off x="1068408" y="685801"/>
            <a:ext cx="718619" cy="774250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33585" y="1460051"/>
            <a:ext cx="5210017" cy="3680710"/>
          </a:xfrm>
          <a:prstGeom prst="rect">
            <a:avLst/>
          </a:prstGeom>
        </p:spPr>
      </p:pic>
      <p:sp>
        <p:nvSpPr>
          <p:cNvPr id="7" name="文本框 6"/>
          <p:cNvSpPr txBox="1"/>
          <p:nvPr/>
        </p:nvSpPr>
        <p:spPr>
          <a:xfrm rot="21149693">
            <a:off x="4851705" y="2150163"/>
            <a:ext cx="4459313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en-US" altLang="zh-CN" sz="3600" b="1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Hoạt động 3: Tìm hiểu việc làm để giữ sạch nhà ở</a:t>
            </a:r>
            <a:endParaRPr kumimoji="0" lang="zh-CN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字魂27号-布丁体" panose="00000500000000000000" pitchFamily="2" charset="-122"/>
              <a:cs typeface="Calibri" panose="020F0502020204030204" pitchFamily="34" charset="0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8644" t="12777" r="31386" b="20000"/>
          <a:stretch/>
        </p:blipFill>
        <p:spPr>
          <a:xfrm>
            <a:off x="1438206" y="2112918"/>
            <a:ext cx="3244200" cy="38485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924672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C9564082-6D31-4E4D-A242-1DA2D7793BC8}"/>
              </a:ext>
            </a:extLst>
          </p:cNvPr>
          <p:cNvSpPr txBox="1"/>
          <p:nvPr/>
        </p:nvSpPr>
        <p:spPr>
          <a:xfrm>
            <a:off x="951302" y="2782731"/>
            <a:ext cx="109767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1.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Các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thành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viên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trong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gia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đình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bạn</a:t>
            </a:r>
            <a:r>
              <a: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Hà</a:t>
            </a:r>
            <a:r>
              <a:rPr lang="en-US" sz="2800">
                <a:solidFill>
                  <a:srgbClr val="002060"/>
                </a:solidFill>
                <a:latin typeface="Calibri"/>
              </a:rPr>
              <a:t> </a:t>
            </a:r>
            <a:r>
              <a:rPr lang="en-US" sz="2800" smtClean="0">
                <a:solidFill>
                  <a:srgbClr val="002060"/>
                </a:solidFill>
                <a:latin typeface="Calibri"/>
              </a:rPr>
              <a:t>và gia đình bạn</a:t>
            </a:r>
            <a:r>
              <a:rPr kumimoji="0" lang="en-US" sz="2800" b="0" i="0" u="none" strike="noStrike" kern="1200" cap="none" spc="0" normalizeH="0" baseline="0" noProof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An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đang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làm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gì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337172" y="3892332"/>
            <a:ext cx="11303480" cy="2787826"/>
            <a:chOff x="337172" y="3892332"/>
            <a:chExt cx="11303480" cy="2787826"/>
          </a:xfrm>
        </p:grpSpPr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B3C486D8-7CE1-4491-8E79-59F05602063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37172" y="3900258"/>
              <a:ext cx="2932795" cy="2779900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59AC2010-8C41-43E5-A5EA-9E483E090FC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284674" y="3957676"/>
              <a:ext cx="2608231" cy="2495375"/>
            </a:xfrm>
            <a:prstGeom prst="rect">
              <a:avLst/>
            </a:prstGeom>
          </p:spPr>
        </p:pic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F6D6AEEE-37F2-43A4-9244-9AE69440178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171569" y="4085168"/>
              <a:ext cx="2567482" cy="2386855"/>
            </a:xfrm>
            <a:prstGeom prst="rect">
              <a:avLst/>
            </a:prstGeom>
          </p:spPr>
        </p:pic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046283AF-699F-443A-A341-32DE1BFB29C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902827" y="3892332"/>
              <a:ext cx="2737825" cy="2523093"/>
            </a:xfrm>
            <a:prstGeom prst="rect">
              <a:avLst/>
            </a:prstGeom>
          </p:spPr>
        </p:pic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F5F0F2AA-5695-4505-8B9C-3EB1D85DBA6E}"/>
              </a:ext>
            </a:extLst>
          </p:cNvPr>
          <p:cNvSpPr txBox="1"/>
          <p:nvPr/>
        </p:nvSpPr>
        <p:spPr>
          <a:xfrm>
            <a:off x="957303" y="3369112"/>
            <a:ext cx="879432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2.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Những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việc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làm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đó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có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tác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dụng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gì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cs typeface="+mn-cs"/>
              </a:rPr>
              <a:t>?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37172" y="36098"/>
            <a:ext cx="11395687" cy="2642100"/>
            <a:chOff x="337172" y="36098"/>
            <a:chExt cx="11395687" cy="2642100"/>
          </a:xfrm>
        </p:grpSpPr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CE759E60-8019-431F-A99D-A954F8C9801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37172" y="242560"/>
              <a:ext cx="2640744" cy="2435638"/>
            </a:xfrm>
            <a:prstGeom prst="rect">
              <a:avLst/>
            </a:prstGeom>
          </p:spPr>
        </p:pic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7ECB5DE9-DAF0-43BF-BBE4-8E272971EE3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269967" y="104860"/>
              <a:ext cx="2622938" cy="2536332"/>
            </a:xfrm>
            <a:prstGeom prst="rect">
              <a:avLst/>
            </a:prstGeom>
          </p:spPr>
        </p:pic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A2F4135A-1274-40BE-89B8-A1BFCD92877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6275807" y="36098"/>
              <a:ext cx="2627021" cy="2563410"/>
            </a:xfrm>
            <a:prstGeom prst="rect">
              <a:avLst/>
            </a:prstGeom>
          </p:spPr>
        </p:pic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5A787C7E-5BEE-43BD-90ED-44A1F7CC4CA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289127" y="120957"/>
              <a:ext cx="2443732" cy="227182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4824382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2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CE759E60-8019-431F-A99D-A954F8C9801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70708" y="752274"/>
            <a:ext cx="4872446" cy="4753896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7ECB5DE9-DAF0-43BF-BBE4-8E272971EE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18571" y="595519"/>
            <a:ext cx="5238446" cy="5065479"/>
          </a:xfrm>
          <a:prstGeom prst="rect">
            <a:avLst/>
          </a:prstGeom>
        </p:spPr>
      </p:pic>
      <p:pic>
        <p:nvPicPr>
          <p:cNvPr id="16" name="Picture 15" descr="A picture containing clipart&#10;&#10;Description automatically generated">
            <a:extLst>
              <a:ext uri="{FF2B5EF4-FFF2-40B4-BE49-F238E27FC236}">
                <a16:creationId xmlns:a16="http://schemas.microsoft.com/office/drawing/2014/main" id="{AB1A6BA9-E4E1-4BB0-8FE8-7821FC7CF52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27" y="0"/>
            <a:ext cx="653491" cy="752274"/>
          </a:xfrm>
          <a:prstGeom prst="ellipse">
            <a:avLst/>
          </a:prstGeom>
        </p:spPr>
      </p:pic>
    </p:spTree>
    <p:extLst>
      <p:ext uri="{BB962C8B-B14F-4D97-AF65-F5344CB8AC3E}">
        <p14:creationId xmlns:p14="http://schemas.microsoft.com/office/powerpoint/2010/main" val="229273738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A2F4135A-1274-40BE-89B8-A1BFCD9287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3918" y="1076073"/>
            <a:ext cx="4522036" cy="4412539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5A787C7E-5BEE-43BD-90ED-44A1F7CC4CA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112783" y="1192939"/>
            <a:ext cx="4598759" cy="4275248"/>
          </a:xfrm>
          <a:prstGeom prst="rect">
            <a:avLst/>
          </a:prstGeom>
        </p:spPr>
      </p:pic>
      <p:pic>
        <p:nvPicPr>
          <p:cNvPr id="16" name="Picture 15" descr="A picture containing clipart&#10;&#10;Description automatically generated">
            <a:extLst>
              <a:ext uri="{FF2B5EF4-FFF2-40B4-BE49-F238E27FC236}">
                <a16:creationId xmlns:a16="http://schemas.microsoft.com/office/drawing/2014/main" id="{AB1A6BA9-E4E1-4BB0-8FE8-7821FC7CF52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27" y="0"/>
            <a:ext cx="653491" cy="752274"/>
          </a:xfrm>
          <a:prstGeom prst="ellipse">
            <a:avLst/>
          </a:prstGeom>
        </p:spPr>
      </p:pic>
    </p:spTree>
    <p:extLst>
      <p:ext uri="{BB962C8B-B14F-4D97-AF65-F5344CB8AC3E}">
        <p14:creationId xmlns:p14="http://schemas.microsoft.com/office/powerpoint/2010/main" val="298981486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B3C486D8-7CE1-4491-8E79-59F05602063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8793" y="1075198"/>
            <a:ext cx="4903734" cy="4926549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59AC2010-8C41-43E5-A5EA-9E483E090F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93636" y="1075198"/>
            <a:ext cx="5033967" cy="48161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779632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F6D6AEEE-37F2-43A4-9244-9AE69440178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4261" y="1332005"/>
            <a:ext cx="4415387" cy="4323346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046283AF-699F-443A-A341-32DE1BFB29C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63466" y="1149123"/>
            <a:ext cx="4366089" cy="42848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234693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CE759E60-8019-431F-A99D-A954F8C9801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7172" y="660575"/>
            <a:ext cx="2640744" cy="2435638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7ECB5DE9-DAF0-43BF-BBE4-8E272971EE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69967" y="522875"/>
            <a:ext cx="2622938" cy="2536332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A2F4135A-1274-40BE-89B8-A1BFCD92877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75807" y="454113"/>
            <a:ext cx="2627021" cy="256341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B3C486D8-7CE1-4491-8E79-59F05602063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7172" y="3364680"/>
            <a:ext cx="2932795" cy="27799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59AC2010-8C41-43E5-A5EA-9E483E090FC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284674" y="3422098"/>
            <a:ext cx="2608231" cy="2495375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5A787C7E-5BEE-43BD-90ED-44A1F7CC4CA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289127" y="538972"/>
            <a:ext cx="2443732" cy="2271821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F6D6AEEE-37F2-43A4-9244-9AE69440178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171569" y="3549590"/>
            <a:ext cx="2567482" cy="2386855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046283AF-699F-443A-A341-32DE1BFB29C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902827" y="3356754"/>
            <a:ext cx="2737825" cy="2523093"/>
          </a:xfrm>
          <a:prstGeom prst="rect">
            <a:avLst/>
          </a:prstGeom>
        </p:spPr>
      </p:pic>
      <p:pic>
        <p:nvPicPr>
          <p:cNvPr id="16" name="Picture 15" descr="A picture containing clipart&#10;&#10;Description automatically generated">
            <a:extLst>
              <a:ext uri="{FF2B5EF4-FFF2-40B4-BE49-F238E27FC236}">
                <a16:creationId xmlns:a16="http://schemas.microsoft.com/office/drawing/2014/main" id="{AB1A6BA9-E4E1-4BB0-8FE8-7821FC7CF52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0427" y="418015"/>
            <a:ext cx="653491" cy="752274"/>
          </a:xfrm>
          <a:prstGeom prst="ellipse">
            <a:avLst/>
          </a:prstGeom>
        </p:spPr>
      </p:pic>
    </p:spTree>
    <p:extLst>
      <p:ext uri="{BB962C8B-B14F-4D97-AF65-F5344CB8AC3E}">
        <p14:creationId xmlns:p14="http://schemas.microsoft.com/office/powerpoint/2010/main" val="379830846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 flipH="1">
            <a:off x="668865" y="2155371"/>
            <a:ext cx="3685315" cy="4759780"/>
            <a:chOff x="316" y="897"/>
            <a:chExt cx="1835" cy="2370"/>
          </a:xfrm>
        </p:grpSpPr>
        <p:grpSp>
          <p:nvGrpSpPr>
            <p:cNvPr id="6" name="Group 205"/>
            <p:cNvGrpSpPr>
              <a:grpSpLocks/>
            </p:cNvGrpSpPr>
            <p:nvPr/>
          </p:nvGrpSpPr>
          <p:grpSpPr bwMode="auto">
            <a:xfrm>
              <a:off x="618" y="1602"/>
              <a:ext cx="504" cy="430"/>
              <a:chOff x="618" y="1602"/>
              <a:chExt cx="504" cy="430"/>
            </a:xfrm>
          </p:grpSpPr>
          <p:sp>
            <p:nvSpPr>
              <p:cNvPr id="1510" name="Freeform 5"/>
              <p:cNvSpPr>
                <a:spLocks/>
              </p:cNvSpPr>
              <p:nvPr/>
            </p:nvSpPr>
            <p:spPr bwMode="auto">
              <a:xfrm>
                <a:off x="1108" y="2007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3 w 11"/>
                  <a:gd name="T3" fmla="*/ 0 h 9"/>
                  <a:gd name="T4" fmla="*/ 0 w 11"/>
                  <a:gd name="T5" fmla="*/ 0 h 9"/>
                  <a:gd name="T6" fmla="*/ 11 w 11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1" name="Freeform 6"/>
              <p:cNvSpPr>
                <a:spLocks/>
              </p:cNvSpPr>
              <p:nvPr/>
            </p:nvSpPr>
            <p:spPr bwMode="auto">
              <a:xfrm>
                <a:off x="1067" y="1964"/>
                <a:ext cx="44" cy="43"/>
              </a:xfrm>
              <a:custGeom>
                <a:avLst/>
                <a:gdLst>
                  <a:gd name="T0" fmla="*/ 8 w 16"/>
                  <a:gd name="T1" fmla="*/ 4 h 16"/>
                  <a:gd name="T2" fmla="*/ 2 w 16"/>
                  <a:gd name="T3" fmla="*/ 0 h 16"/>
                  <a:gd name="T4" fmla="*/ 6 w 16"/>
                  <a:gd name="T5" fmla="*/ 10 h 16"/>
                  <a:gd name="T6" fmla="*/ 16 w 16"/>
                  <a:gd name="T7" fmla="*/ 14 h 16"/>
                  <a:gd name="T8" fmla="*/ 8 w 16"/>
                  <a:gd name="T9" fmla="*/ 9 h 16"/>
                  <a:gd name="T10" fmla="*/ 15 w 16"/>
                  <a:gd name="T11" fmla="*/ 12 h 16"/>
                  <a:gd name="T12" fmla="*/ 6 w 16"/>
                  <a:gd name="T13" fmla="*/ 5 h 16"/>
                  <a:gd name="T14" fmla="*/ 8 w 16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5"/>
                      <a:pt x="0" y="1"/>
                      <a:pt x="6" y="10"/>
                    </a:cubicBezTo>
                    <a:cubicBezTo>
                      <a:pt x="9" y="12"/>
                      <a:pt x="16" y="16"/>
                      <a:pt x="16" y="14"/>
                    </a:cubicBezTo>
                    <a:cubicBezTo>
                      <a:pt x="14" y="13"/>
                      <a:pt x="10" y="12"/>
                      <a:pt x="8" y="9"/>
                    </a:cubicBezTo>
                    <a:cubicBezTo>
                      <a:pt x="9" y="9"/>
                      <a:pt x="13" y="12"/>
                      <a:pt x="15" y="12"/>
                    </a:cubicBezTo>
                    <a:cubicBezTo>
                      <a:pt x="11" y="7"/>
                      <a:pt x="11" y="10"/>
                      <a:pt x="6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2" name="Freeform 7"/>
              <p:cNvSpPr>
                <a:spLocks/>
              </p:cNvSpPr>
              <p:nvPr/>
            </p:nvSpPr>
            <p:spPr bwMode="auto">
              <a:xfrm>
                <a:off x="1062" y="1964"/>
                <a:ext cx="11" cy="5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1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2"/>
                      <a:pt x="4" y="1"/>
                    </a:cubicBezTo>
                    <a:cubicBezTo>
                      <a:pt x="3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3" name="Freeform 8"/>
              <p:cNvSpPr>
                <a:spLocks/>
              </p:cNvSpPr>
              <p:nvPr/>
            </p:nvSpPr>
            <p:spPr bwMode="auto">
              <a:xfrm>
                <a:off x="1045" y="1953"/>
                <a:ext cx="14" cy="8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0 w 5"/>
                  <a:gd name="T5" fmla="*/ 0 h 3"/>
                  <a:gd name="T6" fmla="*/ 4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1" y="0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4" name="Freeform 9"/>
              <p:cNvSpPr>
                <a:spLocks/>
              </p:cNvSpPr>
              <p:nvPr/>
            </p:nvSpPr>
            <p:spPr bwMode="auto">
              <a:xfrm>
                <a:off x="1018" y="1928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5" name="Freeform 10"/>
              <p:cNvSpPr>
                <a:spLocks/>
              </p:cNvSpPr>
              <p:nvPr/>
            </p:nvSpPr>
            <p:spPr bwMode="auto">
              <a:xfrm>
                <a:off x="1005" y="1915"/>
                <a:ext cx="38" cy="27"/>
              </a:xfrm>
              <a:custGeom>
                <a:avLst/>
                <a:gdLst>
                  <a:gd name="T0" fmla="*/ 0 w 14"/>
                  <a:gd name="T1" fmla="*/ 0 h 10"/>
                  <a:gd name="T2" fmla="*/ 5 w 14"/>
                  <a:gd name="T3" fmla="*/ 5 h 10"/>
                  <a:gd name="T4" fmla="*/ 5 w 14"/>
                  <a:gd name="T5" fmla="*/ 4 h 10"/>
                  <a:gd name="T6" fmla="*/ 9 w 14"/>
                  <a:gd name="T7" fmla="*/ 5 h 10"/>
                  <a:gd name="T8" fmla="*/ 14 w 14"/>
                  <a:gd name="T9" fmla="*/ 10 h 10"/>
                  <a:gd name="T10" fmla="*/ 11 w 14"/>
                  <a:gd name="T11" fmla="*/ 6 h 10"/>
                  <a:gd name="T12" fmla="*/ 0 w 1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1" y="2"/>
                      <a:pt x="3" y="3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6" y="2"/>
                      <a:pt x="9" y="5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6" name="Freeform 11"/>
              <p:cNvSpPr>
                <a:spLocks/>
              </p:cNvSpPr>
              <p:nvPr/>
            </p:nvSpPr>
            <p:spPr bwMode="auto">
              <a:xfrm>
                <a:off x="1024" y="19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7" name="Freeform 12"/>
              <p:cNvSpPr>
                <a:spLocks/>
              </p:cNvSpPr>
              <p:nvPr/>
            </p:nvSpPr>
            <p:spPr bwMode="auto">
              <a:xfrm>
                <a:off x="1040" y="194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5 w 5"/>
                  <a:gd name="T5" fmla="*/ 0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8" name="Freeform 13"/>
              <p:cNvSpPr>
                <a:spLocks/>
              </p:cNvSpPr>
              <p:nvPr/>
            </p:nvSpPr>
            <p:spPr bwMode="auto">
              <a:xfrm>
                <a:off x="969" y="1874"/>
                <a:ext cx="33" cy="35"/>
              </a:xfrm>
              <a:custGeom>
                <a:avLst/>
                <a:gdLst>
                  <a:gd name="T0" fmla="*/ 2 w 12"/>
                  <a:gd name="T1" fmla="*/ 6 h 13"/>
                  <a:gd name="T2" fmla="*/ 12 w 12"/>
                  <a:gd name="T3" fmla="*/ 12 h 13"/>
                  <a:gd name="T4" fmla="*/ 7 w 12"/>
                  <a:gd name="T5" fmla="*/ 5 h 13"/>
                  <a:gd name="T6" fmla="*/ 2 w 12"/>
                  <a:gd name="T7" fmla="*/ 1 h 13"/>
                  <a:gd name="T8" fmla="*/ 2 w 12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6"/>
                    </a:moveTo>
                    <a:cubicBezTo>
                      <a:pt x="4" y="5"/>
                      <a:pt x="10" y="13"/>
                      <a:pt x="12" y="12"/>
                    </a:cubicBezTo>
                    <a:cubicBezTo>
                      <a:pt x="7" y="9"/>
                      <a:pt x="5" y="5"/>
                      <a:pt x="7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9" name="Freeform 14"/>
              <p:cNvSpPr>
                <a:spLocks/>
              </p:cNvSpPr>
              <p:nvPr/>
            </p:nvSpPr>
            <p:spPr bwMode="auto">
              <a:xfrm>
                <a:off x="956" y="1858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0" name="Freeform 15"/>
              <p:cNvSpPr>
                <a:spLocks/>
              </p:cNvSpPr>
              <p:nvPr/>
            </p:nvSpPr>
            <p:spPr bwMode="auto">
              <a:xfrm>
                <a:off x="890" y="1809"/>
                <a:ext cx="71" cy="62"/>
              </a:xfrm>
              <a:custGeom>
                <a:avLst/>
                <a:gdLst>
                  <a:gd name="T0" fmla="*/ 0 w 26"/>
                  <a:gd name="T1" fmla="*/ 1 h 23"/>
                  <a:gd name="T2" fmla="*/ 12 w 26"/>
                  <a:gd name="T3" fmla="*/ 9 h 23"/>
                  <a:gd name="T4" fmla="*/ 8 w 26"/>
                  <a:gd name="T5" fmla="*/ 7 h 23"/>
                  <a:gd name="T6" fmla="*/ 18 w 26"/>
                  <a:gd name="T7" fmla="*/ 15 h 23"/>
                  <a:gd name="T8" fmla="*/ 12 w 26"/>
                  <a:gd name="T9" fmla="*/ 12 h 23"/>
                  <a:gd name="T10" fmla="*/ 22 w 26"/>
                  <a:gd name="T11" fmla="*/ 19 h 23"/>
                  <a:gd name="T12" fmla="*/ 26 w 26"/>
                  <a:gd name="T13" fmla="*/ 23 h 23"/>
                  <a:gd name="T14" fmla="*/ 26 w 26"/>
                  <a:gd name="T15" fmla="*/ 20 h 23"/>
                  <a:gd name="T16" fmla="*/ 21 w 26"/>
                  <a:gd name="T17" fmla="*/ 17 h 23"/>
                  <a:gd name="T18" fmla="*/ 24 w 26"/>
                  <a:gd name="T19" fmla="*/ 18 h 23"/>
                  <a:gd name="T20" fmla="*/ 11 w 26"/>
                  <a:gd name="T21" fmla="*/ 5 h 23"/>
                  <a:gd name="T22" fmla="*/ 0 w 26"/>
                  <a:gd name="T2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0" y="1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0" y="8"/>
                      <a:pt x="10" y="9"/>
                      <a:pt x="8" y="7"/>
                    </a:cubicBezTo>
                    <a:cubicBezTo>
                      <a:pt x="12" y="12"/>
                      <a:pt x="14" y="11"/>
                      <a:pt x="18" y="15"/>
                    </a:cubicBezTo>
                    <a:cubicBezTo>
                      <a:pt x="18" y="17"/>
                      <a:pt x="10" y="9"/>
                      <a:pt x="12" y="12"/>
                    </a:cubicBezTo>
                    <a:cubicBezTo>
                      <a:pt x="14" y="14"/>
                      <a:pt x="19" y="18"/>
                      <a:pt x="22" y="1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4" y="18"/>
                      <a:pt x="21" y="19"/>
                      <a:pt x="21" y="17"/>
                    </a:cubicBezTo>
                    <a:cubicBezTo>
                      <a:pt x="21" y="15"/>
                      <a:pt x="23" y="17"/>
                      <a:pt x="24" y="18"/>
                    </a:cubicBezTo>
                    <a:cubicBezTo>
                      <a:pt x="21" y="16"/>
                      <a:pt x="17" y="10"/>
                      <a:pt x="11" y="5"/>
                    </a:cubicBezTo>
                    <a:cubicBezTo>
                      <a:pt x="5" y="0"/>
                      <a:pt x="4" y="3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1" name="Freeform 16"/>
              <p:cNvSpPr>
                <a:spLocks/>
              </p:cNvSpPr>
              <p:nvPr/>
            </p:nvSpPr>
            <p:spPr bwMode="auto">
              <a:xfrm>
                <a:off x="893" y="1801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2" name="Freeform 17"/>
              <p:cNvSpPr>
                <a:spLocks/>
              </p:cNvSpPr>
              <p:nvPr/>
            </p:nvSpPr>
            <p:spPr bwMode="auto">
              <a:xfrm>
                <a:off x="808" y="1746"/>
                <a:ext cx="74" cy="52"/>
              </a:xfrm>
              <a:custGeom>
                <a:avLst/>
                <a:gdLst>
                  <a:gd name="T0" fmla="*/ 18 w 27"/>
                  <a:gd name="T1" fmla="*/ 13 h 19"/>
                  <a:gd name="T2" fmla="*/ 24 w 27"/>
                  <a:gd name="T3" fmla="*/ 17 h 19"/>
                  <a:gd name="T4" fmla="*/ 25 w 27"/>
                  <a:gd name="T5" fmla="*/ 19 h 19"/>
                  <a:gd name="T6" fmla="*/ 27 w 27"/>
                  <a:gd name="T7" fmla="*/ 19 h 19"/>
                  <a:gd name="T8" fmla="*/ 17 w 27"/>
                  <a:gd name="T9" fmla="*/ 10 h 19"/>
                  <a:gd name="T10" fmla="*/ 17 w 27"/>
                  <a:gd name="T11" fmla="*/ 5 h 19"/>
                  <a:gd name="T12" fmla="*/ 21 w 27"/>
                  <a:gd name="T13" fmla="*/ 11 h 19"/>
                  <a:gd name="T14" fmla="*/ 15 w 27"/>
                  <a:gd name="T15" fmla="*/ 3 h 19"/>
                  <a:gd name="T16" fmla="*/ 13 w 27"/>
                  <a:gd name="T17" fmla="*/ 2 h 19"/>
                  <a:gd name="T18" fmla="*/ 12 w 27"/>
                  <a:gd name="T19" fmla="*/ 1 h 19"/>
                  <a:gd name="T20" fmla="*/ 12 w 27"/>
                  <a:gd name="T21" fmla="*/ 1 h 19"/>
                  <a:gd name="T22" fmla="*/ 6 w 27"/>
                  <a:gd name="T23" fmla="*/ 9 h 19"/>
                  <a:gd name="T24" fmla="*/ 6 w 27"/>
                  <a:gd name="T25" fmla="*/ 9 h 19"/>
                  <a:gd name="T26" fmla="*/ 6 w 27"/>
                  <a:gd name="T27" fmla="*/ 9 h 19"/>
                  <a:gd name="T28" fmla="*/ 6 w 27"/>
                  <a:gd name="T29" fmla="*/ 9 h 19"/>
                  <a:gd name="T30" fmla="*/ 6 w 27"/>
                  <a:gd name="T31" fmla="*/ 9 h 19"/>
                  <a:gd name="T32" fmla="*/ 6 w 27"/>
                  <a:gd name="T33" fmla="*/ 9 h 19"/>
                  <a:gd name="T34" fmla="*/ 7 w 27"/>
                  <a:gd name="T35" fmla="*/ 9 h 19"/>
                  <a:gd name="T36" fmla="*/ 8 w 27"/>
                  <a:gd name="T37" fmla="*/ 10 h 19"/>
                  <a:gd name="T38" fmla="*/ 11 w 27"/>
                  <a:gd name="T39" fmla="*/ 11 h 19"/>
                  <a:gd name="T40" fmla="*/ 8 w 27"/>
                  <a:gd name="T41" fmla="*/ 9 h 19"/>
                  <a:gd name="T42" fmla="*/ 12 w 27"/>
                  <a:gd name="T43" fmla="*/ 11 h 19"/>
                  <a:gd name="T44" fmla="*/ 10 w 27"/>
                  <a:gd name="T45" fmla="*/ 4 h 19"/>
                  <a:gd name="T46" fmla="*/ 18 w 27"/>
                  <a:gd name="T4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19">
                    <a:moveTo>
                      <a:pt x="18" y="13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8"/>
                      <a:pt x="24" y="18"/>
                      <a:pt x="25" y="19"/>
                    </a:cubicBezTo>
                    <a:cubicBezTo>
                      <a:pt x="25" y="18"/>
                      <a:pt x="27" y="19"/>
                      <a:pt x="27" y="19"/>
                    </a:cubicBezTo>
                    <a:cubicBezTo>
                      <a:pt x="26" y="15"/>
                      <a:pt x="20" y="13"/>
                      <a:pt x="17" y="10"/>
                    </a:cubicBezTo>
                    <a:cubicBezTo>
                      <a:pt x="10" y="2"/>
                      <a:pt x="18" y="10"/>
                      <a:pt x="17" y="5"/>
                    </a:cubicBezTo>
                    <a:cubicBezTo>
                      <a:pt x="19" y="8"/>
                      <a:pt x="18" y="8"/>
                      <a:pt x="21" y="11"/>
                    </a:cubicBezTo>
                    <a:cubicBezTo>
                      <a:pt x="20" y="8"/>
                      <a:pt x="17" y="5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0"/>
                      <a:pt x="0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0" y="11"/>
                      <a:pt x="10" y="10"/>
                      <a:pt x="8" y="9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8"/>
                      <a:pt x="7" y="8"/>
                      <a:pt x="10" y="4"/>
                    </a:cubicBezTo>
                    <a:cubicBezTo>
                      <a:pt x="12" y="7"/>
                      <a:pt x="14" y="9"/>
                      <a:pt x="18" y="1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3" name="Freeform 18"/>
              <p:cNvSpPr>
                <a:spLocks/>
              </p:cNvSpPr>
              <p:nvPr/>
            </p:nvSpPr>
            <p:spPr bwMode="auto">
              <a:xfrm>
                <a:off x="874" y="1798"/>
                <a:ext cx="8" cy="8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1"/>
                      <a:pt x="1" y="2"/>
                      <a:pt x="3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4" name="Freeform 19"/>
              <p:cNvSpPr>
                <a:spLocks/>
              </p:cNvSpPr>
              <p:nvPr/>
            </p:nvSpPr>
            <p:spPr bwMode="auto">
              <a:xfrm>
                <a:off x="838" y="1776"/>
                <a:ext cx="6" cy="6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5" name="Freeform 20"/>
              <p:cNvSpPr>
                <a:spLocks/>
              </p:cNvSpPr>
              <p:nvPr/>
            </p:nvSpPr>
            <p:spPr bwMode="auto">
              <a:xfrm>
                <a:off x="838" y="1768"/>
                <a:ext cx="11" cy="8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3 h 3"/>
                  <a:gd name="T4" fmla="*/ 3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6" name="Freeform 21"/>
              <p:cNvSpPr>
                <a:spLocks/>
              </p:cNvSpPr>
              <p:nvPr/>
            </p:nvSpPr>
            <p:spPr bwMode="auto">
              <a:xfrm>
                <a:off x="852" y="1779"/>
                <a:ext cx="270" cy="237"/>
              </a:xfrm>
              <a:custGeom>
                <a:avLst/>
                <a:gdLst>
                  <a:gd name="T0" fmla="*/ 46 w 99"/>
                  <a:gd name="T1" fmla="*/ 36 h 87"/>
                  <a:gd name="T2" fmla="*/ 51 w 99"/>
                  <a:gd name="T3" fmla="*/ 41 h 87"/>
                  <a:gd name="T4" fmla="*/ 43 w 99"/>
                  <a:gd name="T5" fmla="*/ 37 h 87"/>
                  <a:gd name="T6" fmla="*/ 43 w 99"/>
                  <a:gd name="T7" fmla="*/ 39 h 87"/>
                  <a:gd name="T8" fmla="*/ 55 w 99"/>
                  <a:gd name="T9" fmla="*/ 48 h 87"/>
                  <a:gd name="T10" fmla="*/ 55 w 99"/>
                  <a:gd name="T11" fmla="*/ 50 h 87"/>
                  <a:gd name="T12" fmla="*/ 77 w 99"/>
                  <a:gd name="T13" fmla="*/ 67 h 87"/>
                  <a:gd name="T14" fmla="*/ 93 w 99"/>
                  <a:gd name="T15" fmla="*/ 81 h 87"/>
                  <a:gd name="T16" fmla="*/ 93 w 99"/>
                  <a:gd name="T17" fmla="*/ 84 h 87"/>
                  <a:gd name="T18" fmla="*/ 89 w 99"/>
                  <a:gd name="T19" fmla="*/ 81 h 87"/>
                  <a:gd name="T20" fmla="*/ 82 w 99"/>
                  <a:gd name="T21" fmla="*/ 74 h 87"/>
                  <a:gd name="T22" fmla="*/ 67 w 99"/>
                  <a:gd name="T23" fmla="*/ 61 h 87"/>
                  <a:gd name="T24" fmla="*/ 37 w 99"/>
                  <a:gd name="T25" fmla="*/ 32 h 87"/>
                  <a:gd name="T26" fmla="*/ 32 w 99"/>
                  <a:gd name="T27" fmla="*/ 31 h 87"/>
                  <a:gd name="T28" fmla="*/ 29 w 99"/>
                  <a:gd name="T29" fmla="*/ 26 h 87"/>
                  <a:gd name="T30" fmla="*/ 32 w 99"/>
                  <a:gd name="T31" fmla="*/ 29 h 87"/>
                  <a:gd name="T32" fmla="*/ 16 w 99"/>
                  <a:gd name="T33" fmla="*/ 13 h 87"/>
                  <a:gd name="T34" fmla="*/ 14 w 99"/>
                  <a:gd name="T35" fmla="*/ 14 h 87"/>
                  <a:gd name="T36" fmla="*/ 8 w 99"/>
                  <a:gd name="T37" fmla="*/ 5 h 87"/>
                  <a:gd name="T38" fmla="*/ 1 w 99"/>
                  <a:gd name="T39" fmla="*/ 2 h 87"/>
                  <a:gd name="T40" fmla="*/ 7 w 99"/>
                  <a:gd name="T41" fmla="*/ 8 h 87"/>
                  <a:gd name="T42" fmla="*/ 1 w 99"/>
                  <a:gd name="T43" fmla="*/ 5 h 87"/>
                  <a:gd name="T44" fmla="*/ 41 w 99"/>
                  <a:gd name="T45" fmla="*/ 39 h 87"/>
                  <a:gd name="T46" fmla="*/ 39 w 99"/>
                  <a:gd name="T47" fmla="*/ 39 h 87"/>
                  <a:gd name="T48" fmla="*/ 62 w 99"/>
                  <a:gd name="T49" fmla="*/ 61 h 87"/>
                  <a:gd name="T50" fmla="*/ 73 w 99"/>
                  <a:gd name="T51" fmla="*/ 68 h 87"/>
                  <a:gd name="T52" fmla="*/ 77 w 99"/>
                  <a:gd name="T53" fmla="*/ 73 h 87"/>
                  <a:gd name="T54" fmla="*/ 78 w 99"/>
                  <a:gd name="T55" fmla="*/ 73 h 87"/>
                  <a:gd name="T56" fmla="*/ 85 w 99"/>
                  <a:gd name="T57" fmla="*/ 81 h 87"/>
                  <a:gd name="T58" fmla="*/ 88 w 99"/>
                  <a:gd name="T59" fmla="*/ 80 h 87"/>
                  <a:gd name="T60" fmla="*/ 91 w 99"/>
                  <a:gd name="T61" fmla="*/ 84 h 87"/>
                  <a:gd name="T62" fmla="*/ 93 w 99"/>
                  <a:gd name="T63" fmla="*/ 86 h 87"/>
                  <a:gd name="T64" fmla="*/ 93 w 99"/>
                  <a:gd name="T65" fmla="*/ 86 h 87"/>
                  <a:gd name="T66" fmla="*/ 93 w 99"/>
                  <a:gd name="T67" fmla="*/ 86 h 87"/>
                  <a:gd name="T68" fmla="*/ 93 w 99"/>
                  <a:gd name="T69" fmla="*/ 86 h 87"/>
                  <a:gd name="T70" fmla="*/ 96 w 99"/>
                  <a:gd name="T71" fmla="*/ 83 h 87"/>
                  <a:gd name="T72" fmla="*/ 96 w 99"/>
                  <a:gd name="T73" fmla="*/ 83 h 87"/>
                  <a:gd name="T74" fmla="*/ 96 w 99"/>
                  <a:gd name="T75" fmla="*/ 83 h 87"/>
                  <a:gd name="T76" fmla="*/ 96 w 99"/>
                  <a:gd name="T77" fmla="*/ 83 h 87"/>
                  <a:gd name="T78" fmla="*/ 96 w 99"/>
                  <a:gd name="T79" fmla="*/ 82 h 87"/>
                  <a:gd name="T80" fmla="*/ 96 w 99"/>
                  <a:gd name="T81" fmla="*/ 82 h 87"/>
                  <a:gd name="T82" fmla="*/ 95 w 99"/>
                  <a:gd name="T83" fmla="*/ 81 h 87"/>
                  <a:gd name="T84" fmla="*/ 90 w 99"/>
                  <a:gd name="T85" fmla="*/ 72 h 87"/>
                  <a:gd name="T86" fmla="*/ 91 w 99"/>
                  <a:gd name="T87" fmla="*/ 75 h 87"/>
                  <a:gd name="T88" fmla="*/ 87 w 99"/>
                  <a:gd name="T89" fmla="*/ 73 h 87"/>
                  <a:gd name="T90" fmla="*/ 86 w 99"/>
                  <a:gd name="T91" fmla="*/ 69 h 87"/>
                  <a:gd name="T92" fmla="*/ 74 w 99"/>
                  <a:gd name="T93" fmla="*/ 61 h 87"/>
                  <a:gd name="T94" fmla="*/ 74 w 99"/>
                  <a:gd name="T95" fmla="*/ 63 h 87"/>
                  <a:gd name="T96" fmla="*/ 59 w 99"/>
                  <a:gd name="T97" fmla="*/ 49 h 87"/>
                  <a:gd name="T98" fmla="*/ 67 w 99"/>
                  <a:gd name="T99" fmla="*/ 54 h 87"/>
                  <a:gd name="T100" fmla="*/ 63 w 99"/>
                  <a:gd name="T101" fmla="*/ 49 h 87"/>
                  <a:gd name="T102" fmla="*/ 52 w 99"/>
                  <a:gd name="T103" fmla="*/ 43 h 87"/>
                  <a:gd name="T104" fmla="*/ 46 w 99"/>
                  <a:gd name="T105" fmla="*/ 3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9" h="87">
                    <a:moveTo>
                      <a:pt x="46" y="36"/>
                    </a:moveTo>
                    <a:cubicBezTo>
                      <a:pt x="46" y="37"/>
                      <a:pt x="47" y="38"/>
                      <a:pt x="51" y="41"/>
                    </a:cubicBezTo>
                    <a:cubicBezTo>
                      <a:pt x="50" y="42"/>
                      <a:pt x="46" y="38"/>
                      <a:pt x="43" y="37"/>
                    </a:cubicBezTo>
                    <a:cubicBezTo>
                      <a:pt x="47" y="41"/>
                      <a:pt x="42" y="38"/>
                      <a:pt x="43" y="39"/>
                    </a:cubicBezTo>
                    <a:cubicBezTo>
                      <a:pt x="47" y="43"/>
                      <a:pt x="50" y="44"/>
                      <a:pt x="55" y="48"/>
                    </a:cubicBezTo>
                    <a:cubicBezTo>
                      <a:pt x="55" y="48"/>
                      <a:pt x="54" y="49"/>
                      <a:pt x="55" y="50"/>
                    </a:cubicBezTo>
                    <a:cubicBezTo>
                      <a:pt x="61" y="54"/>
                      <a:pt x="72" y="61"/>
                      <a:pt x="77" y="67"/>
                    </a:cubicBezTo>
                    <a:cubicBezTo>
                      <a:pt x="82" y="72"/>
                      <a:pt x="87" y="75"/>
                      <a:pt x="93" y="81"/>
                    </a:cubicBezTo>
                    <a:cubicBezTo>
                      <a:pt x="93" y="82"/>
                      <a:pt x="98" y="83"/>
                      <a:pt x="93" y="84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6" y="79"/>
                      <a:pt x="84" y="77"/>
                      <a:pt x="82" y="74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57" y="52"/>
                      <a:pt x="46" y="42"/>
                      <a:pt x="37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29"/>
                      <a:pt x="27" y="26"/>
                      <a:pt x="29" y="26"/>
                    </a:cubicBezTo>
                    <a:cubicBezTo>
                      <a:pt x="30" y="27"/>
                      <a:pt x="31" y="28"/>
                      <a:pt x="32" y="29"/>
                    </a:cubicBezTo>
                    <a:cubicBezTo>
                      <a:pt x="29" y="24"/>
                      <a:pt x="21" y="18"/>
                      <a:pt x="16" y="13"/>
                    </a:cubicBezTo>
                    <a:cubicBezTo>
                      <a:pt x="16" y="13"/>
                      <a:pt x="16" y="16"/>
                      <a:pt x="14" y="14"/>
                    </a:cubicBezTo>
                    <a:cubicBezTo>
                      <a:pt x="16" y="13"/>
                      <a:pt x="8" y="9"/>
                      <a:pt x="8" y="5"/>
                    </a:cubicBezTo>
                    <a:cubicBezTo>
                      <a:pt x="3" y="0"/>
                      <a:pt x="7" y="6"/>
                      <a:pt x="1" y="2"/>
                    </a:cubicBezTo>
                    <a:cubicBezTo>
                      <a:pt x="0" y="2"/>
                      <a:pt x="6" y="6"/>
                      <a:pt x="7" y="8"/>
                    </a:cubicBezTo>
                    <a:cubicBezTo>
                      <a:pt x="4" y="8"/>
                      <a:pt x="2" y="4"/>
                      <a:pt x="1" y="5"/>
                    </a:cubicBezTo>
                    <a:cubicBezTo>
                      <a:pt x="10" y="13"/>
                      <a:pt x="27" y="27"/>
                      <a:pt x="41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47" y="44"/>
                      <a:pt x="58" y="55"/>
                      <a:pt x="62" y="61"/>
                    </a:cubicBezTo>
                    <a:cubicBezTo>
                      <a:pt x="62" y="59"/>
                      <a:pt x="72" y="71"/>
                      <a:pt x="73" y="68"/>
                    </a:cubicBezTo>
                    <a:cubicBezTo>
                      <a:pt x="74" y="70"/>
                      <a:pt x="75" y="71"/>
                      <a:pt x="77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2" y="76"/>
                      <a:pt x="80" y="77"/>
                      <a:pt x="85" y="81"/>
                    </a:cubicBezTo>
                    <a:cubicBezTo>
                      <a:pt x="83" y="77"/>
                      <a:pt x="86" y="80"/>
                      <a:pt x="88" y="80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7"/>
                      <a:pt x="99" y="79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78"/>
                      <a:pt x="91" y="75"/>
                      <a:pt x="90" y="72"/>
                    </a:cubicBezTo>
                    <a:cubicBezTo>
                      <a:pt x="90" y="73"/>
                      <a:pt x="90" y="74"/>
                      <a:pt x="91" y="75"/>
                    </a:cubicBezTo>
                    <a:cubicBezTo>
                      <a:pt x="88" y="72"/>
                      <a:pt x="88" y="74"/>
                      <a:pt x="87" y="73"/>
                    </a:cubicBezTo>
                    <a:cubicBezTo>
                      <a:pt x="84" y="71"/>
                      <a:pt x="85" y="70"/>
                      <a:pt x="86" y="69"/>
                    </a:cubicBezTo>
                    <a:cubicBezTo>
                      <a:pt x="81" y="64"/>
                      <a:pt x="77" y="65"/>
                      <a:pt x="74" y="61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68" y="59"/>
                      <a:pt x="65" y="54"/>
                      <a:pt x="59" y="49"/>
                    </a:cubicBezTo>
                    <a:cubicBezTo>
                      <a:pt x="57" y="46"/>
                      <a:pt x="64" y="52"/>
                      <a:pt x="67" y="54"/>
                    </a:cubicBezTo>
                    <a:cubicBezTo>
                      <a:pt x="66" y="52"/>
                      <a:pt x="64" y="50"/>
                      <a:pt x="63" y="49"/>
                    </a:cubicBezTo>
                    <a:cubicBezTo>
                      <a:pt x="60" y="48"/>
                      <a:pt x="55" y="45"/>
                      <a:pt x="52" y="43"/>
                    </a:cubicBezTo>
                    <a:cubicBezTo>
                      <a:pt x="56" y="44"/>
                      <a:pt x="48" y="38"/>
                      <a:pt x="46" y="3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7" name="Freeform 22"/>
              <p:cNvSpPr>
                <a:spLocks/>
              </p:cNvSpPr>
              <p:nvPr/>
            </p:nvSpPr>
            <p:spPr bwMode="auto">
              <a:xfrm>
                <a:off x="1024" y="1912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8" name="Freeform 23"/>
              <p:cNvSpPr>
                <a:spLocks/>
              </p:cNvSpPr>
              <p:nvPr/>
            </p:nvSpPr>
            <p:spPr bwMode="auto">
              <a:xfrm>
                <a:off x="977" y="187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9" name="Freeform 24"/>
              <p:cNvSpPr>
                <a:spLocks/>
              </p:cNvSpPr>
              <p:nvPr/>
            </p:nvSpPr>
            <p:spPr bwMode="auto">
              <a:xfrm>
                <a:off x="1059" y="1958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3 w 5"/>
                  <a:gd name="T3" fmla="*/ 3 h 6"/>
                  <a:gd name="T4" fmla="*/ 0 w 5"/>
                  <a:gd name="T5" fmla="*/ 0 h 6"/>
                  <a:gd name="T6" fmla="*/ 5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0" name="Freeform 25"/>
              <p:cNvSpPr>
                <a:spLocks/>
              </p:cNvSpPr>
              <p:nvPr/>
            </p:nvSpPr>
            <p:spPr bwMode="auto">
              <a:xfrm>
                <a:off x="1086" y="1961"/>
                <a:ext cx="11" cy="14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3"/>
                      <a:pt x="4" y="5"/>
                    </a:cubicBezTo>
                    <a:cubicBezTo>
                      <a:pt x="4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1" name="Freeform 26"/>
              <p:cNvSpPr>
                <a:spLocks/>
              </p:cNvSpPr>
              <p:nvPr/>
            </p:nvSpPr>
            <p:spPr bwMode="auto">
              <a:xfrm>
                <a:off x="1034" y="1961"/>
                <a:ext cx="11" cy="8"/>
              </a:xfrm>
              <a:custGeom>
                <a:avLst/>
                <a:gdLst>
                  <a:gd name="T0" fmla="*/ 2 w 4"/>
                  <a:gd name="T1" fmla="*/ 1 h 3"/>
                  <a:gd name="T2" fmla="*/ 0 w 4"/>
                  <a:gd name="T3" fmla="*/ 1 h 3"/>
                  <a:gd name="T4" fmla="*/ 2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4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2" name="Freeform 27"/>
              <p:cNvSpPr>
                <a:spLocks/>
              </p:cNvSpPr>
              <p:nvPr/>
            </p:nvSpPr>
            <p:spPr bwMode="auto">
              <a:xfrm>
                <a:off x="988" y="1885"/>
                <a:ext cx="19" cy="14"/>
              </a:xfrm>
              <a:custGeom>
                <a:avLst/>
                <a:gdLst>
                  <a:gd name="T0" fmla="*/ 19 w 19"/>
                  <a:gd name="T1" fmla="*/ 14 h 14"/>
                  <a:gd name="T2" fmla="*/ 6 w 19"/>
                  <a:gd name="T3" fmla="*/ 3 h 14"/>
                  <a:gd name="T4" fmla="*/ 0 w 19"/>
                  <a:gd name="T5" fmla="*/ 0 h 14"/>
                  <a:gd name="T6" fmla="*/ 19 w 1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14"/>
                    </a:moveTo>
                    <a:lnTo>
                      <a:pt x="6" y="3"/>
                    </a:lnTo>
                    <a:lnTo>
                      <a:pt x="0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3" name="Freeform 28"/>
              <p:cNvSpPr>
                <a:spLocks/>
              </p:cNvSpPr>
              <p:nvPr/>
            </p:nvSpPr>
            <p:spPr bwMode="auto">
              <a:xfrm>
                <a:off x="857" y="1763"/>
                <a:ext cx="126" cy="127"/>
              </a:xfrm>
              <a:custGeom>
                <a:avLst/>
                <a:gdLst>
                  <a:gd name="T0" fmla="*/ 42 w 46"/>
                  <a:gd name="T1" fmla="*/ 42 h 47"/>
                  <a:gd name="T2" fmla="*/ 28 w 46"/>
                  <a:gd name="T3" fmla="*/ 28 h 47"/>
                  <a:gd name="T4" fmla="*/ 17 w 46"/>
                  <a:gd name="T5" fmla="*/ 22 h 47"/>
                  <a:gd name="T6" fmla="*/ 20 w 46"/>
                  <a:gd name="T7" fmla="*/ 21 h 47"/>
                  <a:gd name="T8" fmla="*/ 6 w 46"/>
                  <a:gd name="T9" fmla="*/ 9 h 47"/>
                  <a:gd name="T10" fmla="*/ 6 w 46"/>
                  <a:gd name="T11" fmla="*/ 13 h 47"/>
                  <a:gd name="T12" fmla="*/ 13 w 46"/>
                  <a:gd name="T13" fmla="*/ 18 h 47"/>
                  <a:gd name="T14" fmla="*/ 12 w 46"/>
                  <a:gd name="T15" fmla="*/ 19 h 47"/>
                  <a:gd name="T16" fmla="*/ 24 w 46"/>
                  <a:gd name="T17" fmla="*/ 26 h 47"/>
                  <a:gd name="T18" fmla="*/ 22 w 46"/>
                  <a:gd name="T19" fmla="*/ 29 h 47"/>
                  <a:gd name="T20" fmla="*/ 20 w 46"/>
                  <a:gd name="T21" fmla="*/ 28 h 47"/>
                  <a:gd name="T22" fmla="*/ 35 w 46"/>
                  <a:gd name="T23" fmla="*/ 40 h 47"/>
                  <a:gd name="T24" fmla="*/ 38 w 46"/>
                  <a:gd name="T25" fmla="*/ 40 h 47"/>
                  <a:gd name="T26" fmla="*/ 38 w 46"/>
                  <a:gd name="T27" fmla="*/ 38 h 47"/>
                  <a:gd name="T28" fmla="*/ 28 w 46"/>
                  <a:gd name="T29" fmla="*/ 31 h 47"/>
                  <a:gd name="T30" fmla="*/ 28 w 46"/>
                  <a:gd name="T31" fmla="*/ 29 h 47"/>
                  <a:gd name="T32" fmla="*/ 24 w 46"/>
                  <a:gd name="T33" fmla="*/ 26 h 47"/>
                  <a:gd name="T34" fmla="*/ 24 w 46"/>
                  <a:gd name="T35" fmla="*/ 24 h 47"/>
                  <a:gd name="T36" fmla="*/ 17 w 46"/>
                  <a:gd name="T37" fmla="*/ 19 h 47"/>
                  <a:gd name="T38" fmla="*/ 18 w 46"/>
                  <a:gd name="T39" fmla="*/ 20 h 47"/>
                  <a:gd name="T40" fmla="*/ 13 w 46"/>
                  <a:gd name="T41" fmla="*/ 16 h 47"/>
                  <a:gd name="T42" fmla="*/ 11 w 46"/>
                  <a:gd name="T43" fmla="*/ 12 h 47"/>
                  <a:gd name="T44" fmla="*/ 11 w 46"/>
                  <a:gd name="T45" fmla="*/ 14 h 47"/>
                  <a:gd name="T46" fmla="*/ 8 w 46"/>
                  <a:gd name="T47" fmla="*/ 9 h 47"/>
                  <a:gd name="T48" fmla="*/ 7 w 46"/>
                  <a:gd name="T49" fmla="*/ 7 h 47"/>
                  <a:gd name="T50" fmla="*/ 6 w 46"/>
                  <a:gd name="T51" fmla="*/ 6 h 47"/>
                  <a:gd name="T52" fmla="*/ 6 w 46"/>
                  <a:gd name="T53" fmla="*/ 6 h 47"/>
                  <a:gd name="T54" fmla="*/ 6 w 46"/>
                  <a:gd name="T55" fmla="*/ 5 h 47"/>
                  <a:gd name="T56" fmla="*/ 6 w 46"/>
                  <a:gd name="T57" fmla="*/ 5 h 47"/>
                  <a:gd name="T58" fmla="*/ 6 w 46"/>
                  <a:gd name="T59" fmla="*/ 5 h 47"/>
                  <a:gd name="T60" fmla="*/ 6 w 46"/>
                  <a:gd name="T61" fmla="*/ 5 h 47"/>
                  <a:gd name="T62" fmla="*/ 1 w 46"/>
                  <a:gd name="T63" fmla="*/ 12 h 47"/>
                  <a:gd name="T64" fmla="*/ 1 w 46"/>
                  <a:gd name="T65" fmla="*/ 12 h 47"/>
                  <a:gd name="T66" fmla="*/ 1 w 46"/>
                  <a:gd name="T67" fmla="*/ 12 h 47"/>
                  <a:gd name="T68" fmla="*/ 1 w 46"/>
                  <a:gd name="T69" fmla="*/ 12 h 47"/>
                  <a:gd name="T70" fmla="*/ 10 w 46"/>
                  <a:gd name="T71" fmla="*/ 19 h 47"/>
                  <a:gd name="T72" fmla="*/ 12 w 46"/>
                  <a:gd name="T73" fmla="*/ 19 h 47"/>
                  <a:gd name="T74" fmla="*/ 4 w 46"/>
                  <a:gd name="T75" fmla="*/ 14 h 47"/>
                  <a:gd name="T76" fmla="*/ 7 w 46"/>
                  <a:gd name="T77" fmla="*/ 12 h 47"/>
                  <a:gd name="T78" fmla="*/ 15 w 46"/>
                  <a:gd name="T79" fmla="*/ 22 h 47"/>
                  <a:gd name="T80" fmla="*/ 28 w 46"/>
                  <a:gd name="T81" fmla="*/ 34 h 47"/>
                  <a:gd name="T82" fmla="*/ 27 w 46"/>
                  <a:gd name="T83" fmla="*/ 34 h 47"/>
                  <a:gd name="T84" fmla="*/ 36 w 46"/>
                  <a:gd name="T85" fmla="*/ 41 h 47"/>
                  <a:gd name="T86" fmla="*/ 34 w 46"/>
                  <a:gd name="T87" fmla="*/ 38 h 47"/>
                  <a:gd name="T88" fmla="*/ 38 w 46"/>
                  <a:gd name="T89" fmla="*/ 40 h 47"/>
                  <a:gd name="T90" fmla="*/ 38 w 46"/>
                  <a:gd name="T91" fmla="*/ 41 h 47"/>
                  <a:gd name="T92" fmla="*/ 46 w 46"/>
                  <a:gd name="T93" fmla="*/ 47 h 47"/>
                  <a:gd name="T94" fmla="*/ 37 w 46"/>
                  <a:gd name="T95" fmla="*/ 40 h 47"/>
                  <a:gd name="T96" fmla="*/ 42 w 46"/>
                  <a:gd name="T97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47">
                    <a:moveTo>
                      <a:pt x="42" y="42"/>
                    </a:moveTo>
                    <a:cubicBezTo>
                      <a:pt x="39" y="37"/>
                      <a:pt x="33" y="32"/>
                      <a:pt x="28" y="28"/>
                    </a:cubicBezTo>
                    <a:cubicBezTo>
                      <a:pt x="19" y="20"/>
                      <a:pt x="25" y="29"/>
                      <a:pt x="17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6" y="17"/>
                      <a:pt x="11" y="12"/>
                      <a:pt x="6" y="9"/>
                    </a:cubicBezTo>
                    <a:cubicBezTo>
                      <a:pt x="0" y="5"/>
                      <a:pt x="4" y="12"/>
                      <a:pt x="6" y="13"/>
                    </a:cubicBezTo>
                    <a:cubicBezTo>
                      <a:pt x="9" y="15"/>
                      <a:pt x="11" y="17"/>
                      <a:pt x="13" y="18"/>
                    </a:cubicBezTo>
                    <a:cubicBezTo>
                      <a:pt x="13" y="19"/>
                      <a:pt x="14" y="21"/>
                      <a:pt x="12" y="19"/>
                    </a:cubicBezTo>
                    <a:cubicBezTo>
                      <a:pt x="17" y="24"/>
                      <a:pt x="17" y="18"/>
                      <a:pt x="24" y="26"/>
                    </a:cubicBezTo>
                    <a:cubicBezTo>
                      <a:pt x="16" y="21"/>
                      <a:pt x="25" y="29"/>
                      <a:pt x="22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5" y="32"/>
                      <a:pt x="32" y="37"/>
                      <a:pt x="35" y="40"/>
                    </a:cubicBezTo>
                    <a:cubicBezTo>
                      <a:pt x="36" y="39"/>
                      <a:pt x="34" y="36"/>
                      <a:pt x="38" y="40"/>
                    </a:cubicBezTo>
                    <a:cubicBezTo>
                      <a:pt x="36" y="38"/>
                      <a:pt x="38" y="38"/>
                      <a:pt x="38" y="38"/>
                    </a:cubicBezTo>
                    <a:cubicBezTo>
                      <a:pt x="33" y="34"/>
                      <a:pt x="31" y="32"/>
                      <a:pt x="28" y="31"/>
                    </a:cubicBezTo>
                    <a:cubicBezTo>
                      <a:pt x="27" y="28"/>
                      <a:pt x="30" y="32"/>
                      <a:pt x="28" y="29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4"/>
                      <a:pt x="28" y="28"/>
                      <a:pt x="24" y="24"/>
                    </a:cubicBezTo>
                    <a:cubicBezTo>
                      <a:pt x="23" y="24"/>
                      <a:pt x="20" y="22"/>
                      <a:pt x="17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18"/>
                      <a:pt x="13" y="14"/>
                      <a:pt x="13" y="16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2"/>
                      <a:pt x="9" y="10"/>
                      <a:pt x="8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0"/>
                      <a:pt x="0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4"/>
                      <a:pt x="6" y="16"/>
                      <a:pt x="10" y="19"/>
                    </a:cubicBezTo>
                    <a:cubicBezTo>
                      <a:pt x="8" y="17"/>
                      <a:pt x="11" y="18"/>
                      <a:pt x="12" y="19"/>
                    </a:cubicBezTo>
                    <a:cubicBezTo>
                      <a:pt x="9" y="15"/>
                      <a:pt x="7" y="15"/>
                      <a:pt x="4" y="14"/>
                    </a:cubicBezTo>
                    <a:cubicBezTo>
                      <a:pt x="4" y="12"/>
                      <a:pt x="10" y="15"/>
                      <a:pt x="7" y="12"/>
                    </a:cubicBezTo>
                    <a:cubicBezTo>
                      <a:pt x="10" y="16"/>
                      <a:pt x="15" y="19"/>
                      <a:pt x="15" y="22"/>
                    </a:cubicBezTo>
                    <a:cubicBezTo>
                      <a:pt x="20" y="28"/>
                      <a:pt x="23" y="28"/>
                      <a:pt x="28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33"/>
                      <a:pt x="31" y="39"/>
                      <a:pt x="36" y="41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6" y="39"/>
                      <a:pt x="38" y="40"/>
                    </a:cubicBezTo>
                    <a:cubicBezTo>
                      <a:pt x="37" y="40"/>
                      <a:pt x="37" y="40"/>
                      <a:pt x="38" y="41"/>
                    </a:cubicBezTo>
                    <a:cubicBezTo>
                      <a:pt x="39" y="41"/>
                      <a:pt x="45" y="46"/>
                      <a:pt x="46" y="47"/>
                    </a:cubicBezTo>
                    <a:cubicBezTo>
                      <a:pt x="44" y="44"/>
                      <a:pt x="40" y="42"/>
                      <a:pt x="37" y="40"/>
                    </a:cubicBezTo>
                    <a:cubicBezTo>
                      <a:pt x="39" y="40"/>
                      <a:pt x="39" y="39"/>
                      <a:pt x="42" y="4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4" name="Freeform 29"/>
              <p:cNvSpPr>
                <a:spLocks/>
              </p:cNvSpPr>
              <p:nvPr/>
            </p:nvSpPr>
            <p:spPr bwMode="auto">
              <a:xfrm>
                <a:off x="906" y="1817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5" name="Freeform 30"/>
              <p:cNvSpPr>
                <a:spLocks/>
              </p:cNvSpPr>
              <p:nvPr/>
            </p:nvSpPr>
            <p:spPr bwMode="auto">
              <a:xfrm>
                <a:off x="980" y="1904"/>
                <a:ext cx="142" cy="120"/>
              </a:xfrm>
              <a:custGeom>
                <a:avLst/>
                <a:gdLst>
                  <a:gd name="T0" fmla="*/ 18 w 52"/>
                  <a:gd name="T1" fmla="*/ 14 h 44"/>
                  <a:gd name="T2" fmla="*/ 19 w 52"/>
                  <a:gd name="T3" fmla="*/ 17 h 44"/>
                  <a:gd name="T4" fmla="*/ 21 w 52"/>
                  <a:gd name="T5" fmla="*/ 14 h 44"/>
                  <a:gd name="T6" fmla="*/ 28 w 52"/>
                  <a:gd name="T7" fmla="*/ 20 h 44"/>
                  <a:gd name="T8" fmla="*/ 26 w 52"/>
                  <a:gd name="T9" fmla="*/ 22 h 44"/>
                  <a:gd name="T10" fmla="*/ 32 w 52"/>
                  <a:gd name="T11" fmla="*/ 29 h 44"/>
                  <a:gd name="T12" fmla="*/ 33 w 52"/>
                  <a:gd name="T13" fmla="*/ 27 h 44"/>
                  <a:gd name="T14" fmla="*/ 41 w 52"/>
                  <a:gd name="T15" fmla="*/ 33 h 44"/>
                  <a:gd name="T16" fmla="*/ 37 w 52"/>
                  <a:gd name="T17" fmla="*/ 31 h 44"/>
                  <a:gd name="T18" fmla="*/ 40 w 52"/>
                  <a:gd name="T19" fmla="*/ 36 h 44"/>
                  <a:gd name="T20" fmla="*/ 46 w 52"/>
                  <a:gd name="T21" fmla="*/ 41 h 44"/>
                  <a:gd name="T22" fmla="*/ 50 w 52"/>
                  <a:gd name="T23" fmla="*/ 40 h 44"/>
                  <a:gd name="T24" fmla="*/ 48 w 52"/>
                  <a:gd name="T25" fmla="*/ 38 h 44"/>
                  <a:gd name="T26" fmla="*/ 44 w 52"/>
                  <a:gd name="T27" fmla="*/ 36 h 44"/>
                  <a:gd name="T28" fmla="*/ 37 w 52"/>
                  <a:gd name="T29" fmla="*/ 34 h 44"/>
                  <a:gd name="T30" fmla="*/ 43 w 52"/>
                  <a:gd name="T31" fmla="*/ 38 h 44"/>
                  <a:gd name="T32" fmla="*/ 45 w 52"/>
                  <a:gd name="T33" fmla="*/ 37 h 44"/>
                  <a:gd name="T34" fmla="*/ 48 w 52"/>
                  <a:gd name="T35" fmla="*/ 40 h 44"/>
                  <a:gd name="T36" fmla="*/ 48 w 52"/>
                  <a:gd name="T37" fmla="*/ 40 h 44"/>
                  <a:gd name="T38" fmla="*/ 49 w 52"/>
                  <a:gd name="T39" fmla="*/ 40 h 44"/>
                  <a:gd name="T40" fmla="*/ 47 w 52"/>
                  <a:gd name="T41" fmla="*/ 41 h 44"/>
                  <a:gd name="T42" fmla="*/ 45 w 52"/>
                  <a:gd name="T43" fmla="*/ 40 h 44"/>
                  <a:gd name="T44" fmla="*/ 47 w 52"/>
                  <a:gd name="T45" fmla="*/ 42 h 44"/>
                  <a:gd name="T46" fmla="*/ 48 w 52"/>
                  <a:gd name="T47" fmla="*/ 38 h 44"/>
                  <a:gd name="T48" fmla="*/ 43 w 52"/>
                  <a:gd name="T49" fmla="*/ 33 h 44"/>
                  <a:gd name="T50" fmla="*/ 33 w 52"/>
                  <a:gd name="T51" fmla="*/ 23 h 44"/>
                  <a:gd name="T52" fmla="*/ 12 w 52"/>
                  <a:gd name="T53" fmla="*/ 4 h 44"/>
                  <a:gd name="T54" fmla="*/ 18 w 52"/>
                  <a:gd name="T55" fmla="*/ 9 h 44"/>
                  <a:gd name="T56" fmla="*/ 12 w 52"/>
                  <a:gd name="T57" fmla="*/ 5 h 44"/>
                  <a:gd name="T58" fmla="*/ 13 w 52"/>
                  <a:gd name="T59" fmla="*/ 9 h 44"/>
                  <a:gd name="T60" fmla="*/ 10 w 52"/>
                  <a:gd name="T61" fmla="*/ 6 h 44"/>
                  <a:gd name="T62" fmla="*/ 9 w 52"/>
                  <a:gd name="T63" fmla="*/ 7 h 44"/>
                  <a:gd name="T64" fmla="*/ 0 w 52"/>
                  <a:gd name="T65" fmla="*/ 0 h 44"/>
                  <a:gd name="T66" fmla="*/ 14 w 52"/>
                  <a:gd name="T67" fmla="*/ 14 h 44"/>
                  <a:gd name="T68" fmla="*/ 18 w 52"/>
                  <a:gd name="T69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" h="44">
                    <a:moveTo>
                      <a:pt x="18" y="14"/>
                    </a:moveTo>
                    <a:cubicBezTo>
                      <a:pt x="21" y="17"/>
                      <a:pt x="16" y="14"/>
                      <a:pt x="19" y="17"/>
                    </a:cubicBezTo>
                    <a:cubicBezTo>
                      <a:pt x="23" y="20"/>
                      <a:pt x="17" y="12"/>
                      <a:pt x="21" y="14"/>
                    </a:cubicBezTo>
                    <a:cubicBezTo>
                      <a:pt x="22" y="17"/>
                      <a:pt x="27" y="19"/>
                      <a:pt x="28" y="20"/>
                    </a:cubicBezTo>
                    <a:cubicBezTo>
                      <a:pt x="26" y="19"/>
                      <a:pt x="25" y="21"/>
                      <a:pt x="26" y="22"/>
                    </a:cubicBezTo>
                    <a:cubicBezTo>
                      <a:pt x="27" y="23"/>
                      <a:pt x="30" y="26"/>
                      <a:pt x="32" y="29"/>
                    </a:cubicBezTo>
                    <a:cubicBezTo>
                      <a:pt x="27" y="23"/>
                      <a:pt x="37" y="32"/>
                      <a:pt x="33" y="27"/>
                    </a:cubicBezTo>
                    <a:cubicBezTo>
                      <a:pt x="34" y="26"/>
                      <a:pt x="39" y="31"/>
                      <a:pt x="41" y="33"/>
                    </a:cubicBezTo>
                    <a:cubicBezTo>
                      <a:pt x="40" y="34"/>
                      <a:pt x="39" y="32"/>
                      <a:pt x="37" y="31"/>
                    </a:cubicBezTo>
                    <a:cubicBezTo>
                      <a:pt x="35" y="31"/>
                      <a:pt x="40" y="35"/>
                      <a:pt x="40" y="36"/>
                    </a:cubicBezTo>
                    <a:cubicBezTo>
                      <a:pt x="41" y="37"/>
                      <a:pt x="44" y="39"/>
                      <a:pt x="46" y="41"/>
                    </a:cubicBezTo>
                    <a:cubicBezTo>
                      <a:pt x="47" y="40"/>
                      <a:pt x="45" y="44"/>
                      <a:pt x="50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39" y="33"/>
                      <a:pt x="36" y="31"/>
                      <a:pt x="37" y="34"/>
                    </a:cubicBezTo>
                    <a:cubicBezTo>
                      <a:pt x="38" y="36"/>
                      <a:pt x="41" y="37"/>
                      <a:pt x="43" y="38"/>
                    </a:cubicBezTo>
                    <a:cubicBezTo>
                      <a:pt x="37" y="33"/>
                      <a:pt x="44" y="37"/>
                      <a:pt x="45" y="37"/>
                    </a:cubicBezTo>
                    <a:cubicBezTo>
                      <a:pt x="46" y="38"/>
                      <a:pt x="47" y="39"/>
                      <a:pt x="48" y="40"/>
                    </a:cubicBezTo>
                    <a:cubicBezTo>
                      <a:pt x="48" y="42"/>
                      <a:pt x="47" y="39"/>
                      <a:pt x="48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7" y="43"/>
                      <a:pt x="48" y="41"/>
                      <a:pt x="47" y="41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52" y="38"/>
                      <a:pt x="47" y="39"/>
                      <a:pt x="48" y="38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0"/>
                      <a:pt x="37" y="27"/>
                      <a:pt x="33" y="23"/>
                    </a:cubicBezTo>
                    <a:cubicBezTo>
                      <a:pt x="26" y="17"/>
                      <a:pt x="19" y="10"/>
                      <a:pt x="12" y="4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4" y="7"/>
                      <a:pt x="12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7"/>
                      <a:pt x="10" y="6"/>
                      <a:pt x="10" y="6"/>
                    </a:cubicBezTo>
                    <a:cubicBezTo>
                      <a:pt x="8" y="4"/>
                      <a:pt x="8" y="6"/>
                      <a:pt x="9" y="7"/>
                    </a:cubicBezTo>
                    <a:cubicBezTo>
                      <a:pt x="4" y="4"/>
                      <a:pt x="4" y="2"/>
                      <a:pt x="0" y="0"/>
                    </a:cubicBezTo>
                    <a:cubicBezTo>
                      <a:pt x="6" y="8"/>
                      <a:pt x="7" y="5"/>
                      <a:pt x="14" y="14"/>
                    </a:cubicBezTo>
                    <a:lnTo>
                      <a:pt x="18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6" name="Freeform 31"/>
              <p:cNvSpPr>
                <a:spLocks/>
              </p:cNvSpPr>
              <p:nvPr/>
            </p:nvSpPr>
            <p:spPr bwMode="auto">
              <a:xfrm>
                <a:off x="983" y="1899"/>
                <a:ext cx="8" cy="8"/>
              </a:xfrm>
              <a:custGeom>
                <a:avLst/>
                <a:gdLst>
                  <a:gd name="T0" fmla="*/ 2 w 8"/>
                  <a:gd name="T1" fmla="*/ 5 h 8"/>
                  <a:gd name="T2" fmla="*/ 8 w 8"/>
                  <a:gd name="T3" fmla="*/ 8 h 8"/>
                  <a:gd name="T4" fmla="*/ 0 w 8"/>
                  <a:gd name="T5" fmla="*/ 0 h 8"/>
                  <a:gd name="T6" fmla="*/ 2 w 8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5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7" name="Freeform 32"/>
              <p:cNvSpPr>
                <a:spLocks/>
              </p:cNvSpPr>
              <p:nvPr/>
            </p:nvSpPr>
            <p:spPr bwMode="auto">
              <a:xfrm>
                <a:off x="996" y="1899"/>
                <a:ext cx="9" cy="10"/>
              </a:xfrm>
              <a:custGeom>
                <a:avLst/>
                <a:gdLst>
                  <a:gd name="T0" fmla="*/ 2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3" y="4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8" name="Freeform 33"/>
              <p:cNvSpPr>
                <a:spLocks/>
              </p:cNvSpPr>
              <p:nvPr/>
            </p:nvSpPr>
            <p:spPr bwMode="auto">
              <a:xfrm>
                <a:off x="1097" y="2007"/>
                <a:ext cx="22" cy="25"/>
              </a:xfrm>
              <a:custGeom>
                <a:avLst/>
                <a:gdLst>
                  <a:gd name="T0" fmla="*/ 1 w 8"/>
                  <a:gd name="T1" fmla="*/ 2 h 9"/>
                  <a:gd name="T2" fmla="*/ 3 w 8"/>
                  <a:gd name="T3" fmla="*/ 4 h 9"/>
                  <a:gd name="T4" fmla="*/ 4 w 8"/>
                  <a:gd name="T5" fmla="*/ 5 h 9"/>
                  <a:gd name="T6" fmla="*/ 4 w 8"/>
                  <a:gd name="T7" fmla="*/ 5 h 9"/>
                  <a:gd name="T8" fmla="*/ 4 w 8"/>
                  <a:gd name="T9" fmla="*/ 5 h 9"/>
                  <a:gd name="T10" fmla="*/ 4 w 8"/>
                  <a:gd name="T11" fmla="*/ 5 h 9"/>
                  <a:gd name="T12" fmla="*/ 4 w 8"/>
                  <a:gd name="T13" fmla="*/ 5 h 9"/>
                  <a:gd name="T14" fmla="*/ 4 w 8"/>
                  <a:gd name="T15" fmla="*/ 5 h 9"/>
                  <a:gd name="T16" fmla="*/ 8 w 8"/>
                  <a:gd name="T17" fmla="*/ 1 h 9"/>
                  <a:gd name="T18" fmla="*/ 8 w 8"/>
                  <a:gd name="T19" fmla="*/ 1 h 9"/>
                  <a:gd name="T20" fmla="*/ 8 w 8"/>
                  <a:gd name="T21" fmla="*/ 1 h 9"/>
                  <a:gd name="T22" fmla="*/ 8 w 8"/>
                  <a:gd name="T23" fmla="*/ 1 h 9"/>
                  <a:gd name="T24" fmla="*/ 7 w 8"/>
                  <a:gd name="T25" fmla="*/ 0 h 9"/>
                  <a:gd name="T26" fmla="*/ 6 w 8"/>
                  <a:gd name="T27" fmla="*/ 0 h 9"/>
                  <a:gd name="T28" fmla="*/ 7 w 8"/>
                  <a:gd name="T29" fmla="*/ 1 h 9"/>
                  <a:gd name="T30" fmla="*/ 7 w 8"/>
                  <a:gd name="T31" fmla="*/ 1 h 9"/>
                  <a:gd name="T32" fmla="*/ 7 w 8"/>
                  <a:gd name="T33" fmla="*/ 1 h 9"/>
                  <a:gd name="T34" fmla="*/ 7 w 8"/>
                  <a:gd name="T35" fmla="*/ 1 h 9"/>
                  <a:gd name="T36" fmla="*/ 7 w 8"/>
                  <a:gd name="T37" fmla="*/ 1 h 9"/>
                  <a:gd name="T38" fmla="*/ 7 w 8"/>
                  <a:gd name="T39" fmla="*/ 1 h 9"/>
                  <a:gd name="T40" fmla="*/ 4 w 8"/>
                  <a:gd name="T41" fmla="*/ 5 h 9"/>
                  <a:gd name="T42" fmla="*/ 4 w 8"/>
                  <a:gd name="T43" fmla="*/ 5 h 9"/>
                  <a:gd name="T44" fmla="*/ 4 w 8"/>
                  <a:gd name="T45" fmla="*/ 5 h 9"/>
                  <a:gd name="T46" fmla="*/ 4 w 8"/>
                  <a:gd name="T47" fmla="*/ 5 h 9"/>
                  <a:gd name="T48" fmla="*/ 4 w 8"/>
                  <a:gd name="T49" fmla="*/ 4 h 9"/>
                  <a:gd name="T50" fmla="*/ 4 w 8"/>
                  <a:gd name="T51" fmla="*/ 4 h 9"/>
                  <a:gd name="T52" fmla="*/ 3 w 8"/>
                  <a:gd name="T53" fmla="*/ 3 h 9"/>
                  <a:gd name="T54" fmla="*/ 1 w 8"/>
                  <a:gd name="T5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0" y="9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8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9" name="Freeform 34"/>
              <p:cNvSpPr>
                <a:spLocks/>
              </p:cNvSpPr>
              <p:nvPr/>
            </p:nvSpPr>
            <p:spPr bwMode="auto">
              <a:xfrm>
                <a:off x="1032" y="1953"/>
                <a:ext cx="54" cy="43"/>
              </a:xfrm>
              <a:custGeom>
                <a:avLst/>
                <a:gdLst>
                  <a:gd name="T0" fmla="*/ 0 w 20"/>
                  <a:gd name="T1" fmla="*/ 0 h 16"/>
                  <a:gd name="T2" fmla="*/ 15 w 20"/>
                  <a:gd name="T3" fmla="*/ 14 h 16"/>
                  <a:gd name="T4" fmla="*/ 18 w 20"/>
                  <a:gd name="T5" fmla="*/ 11 h 16"/>
                  <a:gd name="T6" fmla="*/ 10 w 20"/>
                  <a:gd name="T7" fmla="*/ 7 h 16"/>
                  <a:gd name="T8" fmla="*/ 1 w 20"/>
                  <a:gd name="T9" fmla="*/ 0 h 16"/>
                  <a:gd name="T10" fmla="*/ 0 w 20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6"/>
                      <a:pt x="9" y="7"/>
                      <a:pt x="15" y="14"/>
                    </a:cubicBezTo>
                    <a:cubicBezTo>
                      <a:pt x="20" y="16"/>
                      <a:pt x="16" y="11"/>
                      <a:pt x="18" y="11"/>
                    </a:cubicBezTo>
                    <a:cubicBezTo>
                      <a:pt x="15" y="8"/>
                      <a:pt x="13" y="10"/>
                      <a:pt x="10" y="7"/>
                    </a:cubicBezTo>
                    <a:cubicBezTo>
                      <a:pt x="9" y="5"/>
                      <a:pt x="4" y="3"/>
                      <a:pt x="1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0" name="Freeform 35"/>
              <p:cNvSpPr>
                <a:spLocks/>
              </p:cNvSpPr>
              <p:nvPr/>
            </p:nvSpPr>
            <p:spPr bwMode="auto">
              <a:xfrm>
                <a:off x="836" y="1771"/>
                <a:ext cx="218" cy="193"/>
              </a:xfrm>
              <a:custGeom>
                <a:avLst/>
                <a:gdLst>
                  <a:gd name="T0" fmla="*/ 53 w 80"/>
                  <a:gd name="T1" fmla="*/ 46 h 71"/>
                  <a:gd name="T2" fmla="*/ 45 w 80"/>
                  <a:gd name="T3" fmla="*/ 39 h 71"/>
                  <a:gd name="T4" fmla="*/ 49 w 80"/>
                  <a:gd name="T5" fmla="*/ 42 h 71"/>
                  <a:gd name="T6" fmla="*/ 44 w 80"/>
                  <a:gd name="T7" fmla="*/ 36 h 71"/>
                  <a:gd name="T8" fmla="*/ 44 w 80"/>
                  <a:gd name="T9" fmla="*/ 37 h 71"/>
                  <a:gd name="T10" fmla="*/ 30 w 80"/>
                  <a:gd name="T11" fmla="*/ 25 h 71"/>
                  <a:gd name="T12" fmla="*/ 26 w 80"/>
                  <a:gd name="T13" fmla="*/ 24 h 71"/>
                  <a:gd name="T14" fmla="*/ 19 w 80"/>
                  <a:gd name="T15" fmla="*/ 13 h 71"/>
                  <a:gd name="T16" fmla="*/ 19 w 80"/>
                  <a:gd name="T17" fmla="*/ 18 h 71"/>
                  <a:gd name="T18" fmla="*/ 5 w 80"/>
                  <a:gd name="T19" fmla="*/ 2 h 71"/>
                  <a:gd name="T20" fmla="*/ 8 w 80"/>
                  <a:gd name="T21" fmla="*/ 5 h 71"/>
                  <a:gd name="T22" fmla="*/ 5 w 80"/>
                  <a:gd name="T23" fmla="*/ 1 h 71"/>
                  <a:gd name="T24" fmla="*/ 4 w 80"/>
                  <a:gd name="T25" fmla="*/ 0 h 71"/>
                  <a:gd name="T26" fmla="*/ 3 w 80"/>
                  <a:gd name="T27" fmla="*/ 3 h 71"/>
                  <a:gd name="T28" fmla="*/ 6 w 80"/>
                  <a:gd name="T29" fmla="*/ 5 h 71"/>
                  <a:gd name="T30" fmla="*/ 5 w 80"/>
                  <a:gd name="T31" fmla="*/ 6 h 71"/>
                  <a:gd name="T32" fmla="*/ 18 w 80"/>
                  <a:gd name="T33" fmla="*/ 16 h 71"/>
                  <a:gd name="T34" fmla="*/ 16 w 80"/>
                  <a:gd name="T35" fmla="*/ 16 h 71"/>
                  <a:gd name="T36" fmla="*/ 41 w 80"/>
                  <a:gd name="T37" fmla="*/ 35 h 71"/>
                  <a:gd name="T38" fmla="*/ 44 w 80"/>
                  <a:gd name="T39" fmla="*/ 39 h 71"/>
                  <a:gd name="T40" fmla="*/ 44 w 80"/>
                  <a:gd name="T41" fmla="*/ 34 h 71"/>
                  <a:gd name="T42" fmla="*/ 54 w 80"/>
                  <a:gd name="T43" fmla="*/ 43 h 71"/>
                  <a:gd name="T44" fmla="*/ 50 w 80"/>
                  <a:gd name="T45" fmla="*/ 43 h 71"/>
                  <a:gd name="T46" fmla="*/ 56 w 80"/>
                  <a:gd name="T47" fmla="*/ 47 h 71"/>
                  <a:gd name="T48" fmla="*/ 59 w 80"/>
                  <a:gd name="T49" fmla="*/ 52 h 71"/>
                  <a:gd name="T50" fmla="*/ 71 w 80"/>
                  <a:gd name="T51" fmla="*/ 58 h 71"/>
                  <a:gd name="T52" fmla="*/ 78 w 80"/>
                  <a:gd name="T53" fmla="*/ 64 h 71"/>
                  <a:gd name="T54" fmla="*/ 75 w 80"/>
                  <a:gd name="T55" fmla="*/ 58 h 71"/>
                  <a:gd name="T56" fmla="*/ 40 w 80"/>
                  <a:gd name="T57" fmla="*/ 29 h 71"/>
                  <a:gd name="T58" fmla="*/ 30 w 80"/>
                  <a:gd name="T59" fmla="*/ 23 h 71"/>
                  <a:gd name="T60" fmla="*/ 30 w 80"/>
                  <a:gd name="T61" fmla="*/ 20 h 71"/>
                  <a:gd name="T62" fmla="*/ 29 w 80"/>
                  <a:gd name="T63" fmla="*/ 21 h 71"/>
                  <a:gd name="T64" fmla="*/ 24 w 80"/>
                  <a:gd name="T65" fmla="*/ 16 h 71"/>
                  <a:gd name="T66" fmla="*/ 20 w 80"/>
                  <a:gd name="T67" fmla="*/ 14 h 71"/>
                  <a:gd name="T68" fmla="*/ 18 w 80"/>
                  <a:gd name="T69" fmla="*/ 10 h 71"/>
                  <a:gd name="T70" fmla="*/ 4 w 80"/>
                  <a:gd name="T71" fmla="*/ 0 h 71"/>
                  <a:gd name="T72" fmla="*/ 15 w 80"/>
                  <a:gd name="T73" fmla="*/ 14 h 71"/>
                  <a:gd name="T74" fmla="*/ 42 w 80"/>
                  <a:gd name="T75" fmla="*/ 40 h 71"/>
                  <a:gd name="T76" fmla="*/ 41 w 80"/>
                  <a:gd name="T77" fmla="*/ 38 h 71"/>
                  <a:gd name="T78" fmla="*/ 62 w 80"/>
                  <a:gd name="T79" fmla="*/ 56 h 71"/>
                  <a:gd name="T80" fmla="*/ 66 w 80"/>
                  <a:gd name="T81" fmla="*/ 57 h 71"/>
                  <a:gd name="T82" fmla="*/ 63 w 80"/>
                  <a:gd name="T83" fmla="*/ 59 h 71"/>
                  <a:gd name="T84" fmla="*/ 70 w 80"/>
                  <a:gd name="T85" fmla="*/ 64 h 71"/>
                  <a:gd name="T86" fmla="*/ 66 w 80"/>
                  <a:gd name="T87" fmla="*/ 60 h 71"/>
                  <a:gd name="T88" fmla="*/ 73 w 80"/>
                  <a:gd name="T89" fmla="*/ 67 h 71"/>
                  <a:gd name="T90" fmla="*/ 70 w 80"/>
                  <a:gd name="T91" fmla="*/ 60 h 71"/>
                  <a:gd name="T92" fmla="*/ 54 w 80"/>
                  <a:gd name="T93" fmla="*/ 44 h 71"/>
                  <a:gd name="T94" fmla="*/ 53 w 80"/>
                  <a:gd name="T95" fmla="*/ 4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0" h="71">
                    <a:moveTo>
                      <a:pt x="53" y="46"/>
                    </a:moveTo>
                    <a:cubicBezTo>
                      <a:pt x="50" y="43"/>
                      <a:pt x="47" y="42"/>
                      <a:pt x="45" y="39"/>
                    </a:cubicBezTo>
                    <a:cubicBezTo>
                      <a:pt x="46" y="39"/>
                      <a:pt x="48" y="40"/>
                      <a:pt x="49" y="42"/>
                    </a:cubicBezTo>
                    <a:cubicBezTo>
                      <a:pt x="49" y="39"/>
                      <a:pt x="46" y="39"/>
                      <a:pt x="44" y="36"/>
                    </a:cubicBezTo>
                    <a:cubicBezTo>
                      <a:pt x="44" y="36"/>
                      <a:pt x="45" y="37"/>
                      <a:pt x="44" y="37"/>
                    </a:cubicBezTo>
                    <a:cubicBezTo>
                      <a:pt x="37" y="30"/>
                      <a:pt x="39" y="34"/>
                      <a:pt x="30" y="25"/>
                    </a:cubicBezTo>
                    <a:cubicBezTo>
                      <a:pt x="28" y="24"/>
                      <a:pt x="27" y="23"/>
                      <a:pt x="26" y="24"/>
                    </a:cubicBezTo>
                    <a:cubicBezTo>
                      <a:pt x="22" y="17"/>
                      <a:pt x="24" y="20"/>
                      <a:pt x="19" y="13"/>
                    </a:cubicBezTo>
                    <a:cubicBezTo>
                      <a:pt x="19" y="14"/>
                      <a:pt x="20" y="17"/>
                      <a:pt x="19" y="18"/>
                    </a:cubicBezTo>
                    <a:cubicBezTo>
                      <a:pt x="11" y="7"/>
                      <a:pt x="9" y="9"/>
                      <a:pt x="5" y="2"/>
                    </a:cubicBezTo>
                    <a:cubicBezTo>
                      <a:pt x="6" y="3"/>
                      <a:pt x="7" y="3"/>
                      <a:pt x="8" y="5"/>
                    </a:cubicBezTo>
                    <a:cubicBezTo>
                      <a:pt x="8" y="4"/>
                      <a:pt x="7" y="3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4"/>
                      <a:pt x="4" y="2"/>
                      <a:pt x="3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8"/>
                      <a:pt x="15" y="11"/>
                      <a:pt x="18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25" y="21"/>
                      <a:pt x="34" y="29"/>
                      <a:pt x="41" y="35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54" y="46"/>
                      <a:pt x="36" y="30"/>
                      <a:pt x="44" y="34"/>
                    </a:cubicBezTo>
                    <a:cubicBezTo>
                      <a:pt x="43" y="38"/>
                      <a:pt x="49" y="38"/>
                      <a:pt x="54" y="43"/>
                    </a:cubicBezTo>
                    <a:cubicBezTo>
                      <a:pt x="56" y="47"/>
                      <a:pt x="48" y="39"/>
                      <a:pt x="50" y="43"/>
                    </a:cubicBezTo>
                    <a:cubicBezTo>
                      <a:pt x="52" y="43"/>
                      <a:pt x="53" y="45"/>
                      <a:pt x="56" y="47"/>
                    </a:cubicBezTo>
                    <a:cubicBezTo>
                      <a:pt x="55" y="48"/>
                      <a:pt x="62" y="52"/>
                      <a:pt x="59" y="52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60"/>
                      <a:pt x="75" y="63"/>
                      <a:pt x="78" y="64"/>
                    </a:cubicBezTo>
                    <a:cubicBezTo>
                      <a:pt x="72" y="60"/>
                      <a:pt x="80" y="64"/>
                      <a:pt x="75" y="58"/>
                    </a:cubicBezTo>
                    <a:cubicBezTo>
                      <a:pt x="65" y="51"/>
                      <a:pt x="50" y="39"/>
                      <a:pt x="40" y="29"/>
                    </a:cubicBezTo>
                    <a:cubicBezTo>
                      <a:pt x="37" y="29"/>
                      <a:pt x="33" y="23"/>
                      <a:pt x="30" y="23"/>
                    </a:cubicBezTo>
                    <a:cubicBezTo>
                      <a:pt x="30" y="22"/>
                      <a:pt x="30" y="21"/>
                      <a:pt x="30" y="20"/>
                    </a:cubicBezTo>
                    <a:cubicBezTo>
                      <a:pt x="22" y="14"/>
                      <a:pt x="31" y="22"/>
                      <a:pt x="29" y="21"/>
                    </a:cubicBezTo>
                    <a:cubicBezTo>
                      <a:pt x="25" y="19"/>
                      <a:pt x="24" y="16"/>
                      <a:pt x="24" y="16"/>
                    </a:cubicBezTo>
                    <a:cubicBezTo>
                      <a:pt x="19" y="11"/>
                      <a:pt x="23" y="16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4" y="7"/>
                      <a:pt x="9" y="4"/>
                      <a:pt x="4" y="0"/>
                    </a:cubicBezTo>
                    <a:cubicBezTo>
                      <a:pt x="3" y="7"/>
                      <a:pt x="11" y="9"/>
                      <a:pt x="15" y="14"/>
                    </a:cubicBezTo>
                    <a:cubicBezTo>
                      <a:pt x="24" y="23"/>
                      <a:pt x="33" y="32"/>
                      <a:pt x="42" y="40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9" y="46"/>
                      <a:pt x="57" y="47"/>
                      <a:pt x="62" y="56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4" y="56"/>
                      <a:pt x="66" y="60"/>
                      <a:pt x="63" y="59"/>
                    </a:cubicBezTo>
                    <a:cubicBezTo>
                      <a:pt x="65" y="60"/>
                      <a:pt x="67" y="63"/>
                      <a:pt x="70" y="64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70" y="62"/>
                      <a:pt x="73" y="65"/>
                      <a:pt x="73" y="67"/>
                    </a:cubicBezTo>
                    <a:cubicBezTo>
                      <a:pt x="80" y="71"/>
                      <a:pt x="71" y="62"/>
                      <a:pt x="70" y="60"/>
                    </a:cubicBezTo>
                    <a:cubicBezTo>
                      <a:pt x="60" y="54"/>
                      <a:pt x="63" y="50"/>
                      <a:pt x="54" y="44"/>
                    </a:cubicBezTo>
                    <a:cubicBezTo>
                      <a:pt x="49" y="40"/>
                      <a:pt x="54" y="46"/>
                      <a:pt x="53" y="4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1" name="Freeform 36"/>
              <p:cNvSpPr>
                <a:spLocks/>
              </p:cNvSpPr>
              <p:nvPr/>
            </p:nvSpPr>
            <p:spPr bwMode="auto">
              <a:xfrm>
                <a:off x="1002" y="192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2" name="Freeform 37"/>
              <p:cNvSpPr>
                <a:spLocks/>
              </p:cNvSpPr>
              <p:nvPr/>
            </p:nvSpPr>
            <p:spPr bwMode="auto">
              <a:xfrm>
                <a:off x="1048" y="194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3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3" name="Rectangle 38"/>
              <p:cNvSpPr>
                <a:spLocks noChangeArrowheads="1"/>
              </p:cNvSpPr>
              <p:nvPr/>
            </p:nvSpPr>
            <p:spPr bwMode="auto">
              <a:xfrm>
                <a:off x="1034" y="1953"/>
                <a:ext cx="1" cy="1"/>
              </a:xfrm>
              <a:prstGeom prst="rect">
                <a:avLst/>
              </a:pr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4" name="Freeform 39"/>
              <p:cNvSpPr>
                <a:spLocks/>
              </p:cNvSpPr>
              <p:nvPr/>
            </p:nvSpPr>
            <p:spPr bwMode="auto">
              <a:xfrm>
                <a:off x="1045" y="194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0 w 6"/>
                  <a:gd name="T3" fmla="*/ 0 h 5"/>
                  <a:gd name="T4" fmla="*/ 0 w 6"/>
                  <a:gd name="T5" fmla="*/ 2 h 5"/>
                  <a:gd name="T6" fmla="*/ 6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5" name="Freeform 40"/>
              <p:cNvSpPr>
                <a:spLocks/>
              </p:cNvSpPr>
              <p:nvPr/>
            </p:nvSpPr>
            <p:spPr bwMode="auto">
              <a:xfrm>
                <a:off x="1108" y="199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6" name="Freeform 41"/>
              <p:cNvSpPr>
                <a:spLocks/>
              </p:cNvSpPr>
              <p:nvPr/>
            </p:nvSpPr>
            <p:spPr bwMode="auto">
              <a:xfrm>
                <a:off x="931" y="184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7" name="Freeform 42"/>
              <p:cNvSpPr>
                <a:spLocks/>
              </p:cNvSpPr>
              <p:nvPr/>
            </p:nvSpPr>
            <p:spPr bwMode="auto">
              <a:xfrm>
                <a:off x="833" y="1763"/>
                <a:ext cx="275" cy="244"/>
              </a:xfrm>
              <a:custGeom>
                <a:avLst/>
                <a:gdLst>
                  <a:gd name="T0" fmla="*/ 47 w 101"/>
                  <a:gd name="T1" fmla="*/ 48 h 90"/>
                  <a:gd name="T2" fmla="*/ 41 w 101"/>
                  <a:gd name="T3" fmla="*/ 46 h 90"/>
                  <a:gd name="T4" fmla="*/ 50 w 101"/>
                  <a:gd name="T5" fmla="*/ 54 h 90"/>
                  <a:gd name="T6" fmla="*/ 65 w 101"/>
                  <a:gd name="T7" fmla="*/ 64 h 90"/>
                  <a:gd name="T8" fmla="*/ 83 w 101"/>
                  <a:gd name="T9" fmla="*/ 78 h 90"/>
                  <a:gd name="T10" fmla="*/ 91 w 101"/>
                  <a:gd name="T11" fmla="*/ 85 h 90"/>
                  <a:gd name="T12" fmla="*/ 92 w 101"/>
                  <a:gd name="T13" fmla="*/ 83 h 90"/>
                  <a:gd name="T14" fmla="*/ 73 w 101"/>
                  <a:gd name="T15" fmla="*/ 68 h 90"/>
                  <a:gd name="T16" fmla="*/ 54 w 101"/>
                  <a:gd name="T17" fmla="*/ 50 h 90"/>
                  <a:gd name="T18" fmla="*/ 48 w 101"/>
                  <a:gd name="T19" fmla="*/ 43 h 90"/>
                  <a:gd name="T20" fmla="*/ 35 w 101"/>
                  <a:gd name="T21" fmla="*/ 32 h 90"/>
                  <a:gd name="T22" fmla="*/ 19 w 101"/>
                  <a:gd name="T23" fmla="*/ 16 h 90"/>
                  <a:gd name="T24" fmla="*/ 5 w 101"/>
                  <a:gd name="T25" fmla="*/ 10 h 90"/>
                  <a:gd name="T26" fmla="*/ 20 w 101"/>
                  <a:gd name="T27" fmla="*/ 16 h 90"/>
                  <a:gd name="T28" fmla="*/ 2 w 101"/>
                  <a:gd name="T29" fmla="*/ 3 h 90"/>
                  <a:gd name="T30" fmla="*/ 7 w 101"/>
                  <a:gd name="T31" fmla="*/ 10 h 90"/>
                  <a:gd name="T32" fmla="*/ 22 w 101"/>
                  <a:gd name="T33" fmla="*/ 22 h 90"/>
                  <a:gd name="T34" fmla="*/ 42 w 101"/>
                  <a:gd name="T35" fmla="*/ 37 h 90"/>
                  <a:gd name="T36" fmla="*/ 68 w 101"/>
                  <a:gd name="T37" fmla="*/ 57 h 90"/>
                  <a:gd name="T38" fmla="*/ 55 w 101"/>
                  <a:gd name="T39" fmla="*/ 52 h 90"/>
                  <a:gd name="T40" fmla="*/ 69 w 101"/>
                  <a:gd name="T41" fmla="*/ 64 h 90"/>
                  <a:gd name="T42" fmla="*/ 80 w 101"/>
                  <a:gd name="T43" fmla="*/ 72 h 90"/>
                  <a:gd name="T44" fmla="*/ 85 w 101"/>
                  <a:gd name="T45" fmla="*/ 71 h 90"/>
                  <a:gd name="T46" fmla="*/ 100 w 101"/>
                  <a:gd name="T47" fmla="*/ 87 h 90"/>
                  <a:gd name="T48" fmla="*/ 96 w 101"/>
                  <a:gd name="T49" fmla="*/ 85 h 90"/>
                  <a:gd name="T50" fmla="*/ 94 w 101"/>
                  <a:gd name="T51" fmla="*/ 78 h 90"/>
                  <a:gd name="T52" fmla="*/ 89 w 101"/>
                  <a:gd name="T53" fmla="*/ 74 h 90"/>
                  <a:gd name="T54" fmla="*/ 76 w 101"/>
                  <a:gd name="T55" fmla="*/ 64 h 90"/>
                  <a:gd name="T56" fmla="*/ 66 w 101"/>
                  <a:gd name="T57" fmla="*/ 54 h 90"/>
                  <a:gd name="T58" fmla="*/ 49 w 101"/>
                  <a:gd name="T59" fmla="*/ 39 h 90"/>
                  <a:gd name="T60" fmla="*/ 35 w 101"/>
                  <a:gd name="T61" fmla="*/ 28 h 90"/>
                  <a:gd name="T62" fmla="*/ 34 w 101"/>
                  <a:gd name="T63" fmla="*/ 27 h 90"/>
                  <a:gd name="T64" fmla="*/ 30 w 101"/>
                  <a:gd name="T65" fmla="*/ 23 h 90"/>
                  <a:gd name="T66" fmla="*/ 19 w 101"/>
                  <a:gd name="T67" fmla="*/ 14 h 90"/>
                  <a:gd name="T68" fmla="*/ 6 w 101"/>
                  <a:gd name="T69" fmla="*/ 5 h 90"/>
                  <a:gd name="T70" fmla="*/ 6 w 101"/>
                  <a:gd name="T71" fmla="*/ 9 h 90"/>
                  <a:gd name="T72" fmla="*/ 15 w 101"/>
                  <a:gd name="T73" fmla="*/ 17 h 90"/>
                  <a:gd name="T74" fmla="*/ 22 w 101"/>
                  <a:gd name="T75" fmla="*/ 23 h 90"/>
                  <a:gd name="T76" fmla="*/ 33 w 101"/>
                  <a:gd name="T77" fmla="*/ 35 h 90"/>
                  <a:gd name="T78" fmla="*/ 58 w 101"/>
                  <a:gd name="T79" fmla="*/ 55 h 90"/>
                  <a:gd name="T80" fmla="*/ 60 w 101"/>
                  <a:gd name="T81" fmla="*/ 59 h 90"/>
                  <a:gd name="T82" fmla="*/ 73 w 101"/>
                  <a:gd name="T83" fmla="*/ 72 h 90"/>
                  <a:gd name="T84" fmla="*/ 90 w 101"/>
                  <a:gd name="T85" fmla="*/ 85 h 90"/>
                  <a:gd name="T86" fmla="*/ 92 w 101"/>
                  <a:gd name="T87" fmla="*/ 82 h 90"/>
                  <a:gd name="T88" fmla="*/ 91 w 101"/>
                  <a:gd name="T89" fmla="*/ 84 h 90"/>
                  <a:gd name="T90" fmla="*/ 87 w 101"/>
                  <a:gd name="T91" fmla="*/ 79 h 90"/>
                  <a:gd name="T92" fmla="*/ 85 w 101"/>
                  <a:gd name="T93" fmla="*/ 78 h 90"/>
                  <a:gd name="T94" fmla="*/ 62 w 101"/>
                  <a:gd name="T95" fmla="*/ 5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" h="90">
                    <a:moveTo>
                      <a:pt x="62" y="56"/>
                    </a:moveTo>
                    <a:cubicBezTo>
                      <a:pt x="57" y="53"/>
                      <a:pt x="51" y="49"/>
                      <a:pt x="47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5" y="46"/>
                      <a:pt x="37" y="41"/>
                      <a:pt x="41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9" y="49"/>
                      <a:pt x="45" y="50"/>
                      <a:pt x="50" y="54"/>
                    </a:cubicBezTo>
                    <a:cubicBezTo>
                      <a:pt x="55" y="58"/>
                      <a:pt x="60" y="58"/>
                      <a:pt x="64" y="62"/>
                    </a:cubicBezTo>
                    <a:cubicBezTo>
                      <a:pt x="66" y="63"/>
                      <a:pt x="66" y="64"/>
                      <a:pt x="65" y="64"/>
                    </a:cubicBezTo>
                    <a:cubicBezTo>
                      <a:pt x="69" y="67"/>
                      <a:pt x="73" y="67"/>
                      <a:pt x="76" y="69"/>
                    </a:cubicBezTo>
                    <a:cubicBezTo>
                      <a:pt x="75" y="72"/>
                      <a:pt x="79" y="75"/>
                      <a:pt x="83" y="78"/>
                    </a:cubicBezTo>
                    <a:cubicBezTo>
                      <a:pt x="85" y="79"/>
                      <a:pt x="87" y="81"/>
                      <a:pt x="89" y="83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2" y="84"/>
                      <a:pt x="90" y="87"/>
                      <a:pt x="93" y="84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1" y="82"/>
                      <a:pt x="90" y="81"/>
                      <a:pt x="90" y="80"/>
                    </a:cubicBezTo>
                    <a:cubicBezTo>
                      <a:pt x="85" y="77"/>
                      <a:pt x="79" y="72"/>
                      <a:pt x="73" y="68"/>
                    </a:cubicBezTo>
                    <a:cubicBezTo>
                      <a:pt x="77" y="70"/>
                      <a:pt x="69" y="64"/>
                      <a:pt x="71" y="64"/>
                    </a:cubicBezTo>
                    <a:cubicBezTo>
                      <a:pt x="67" y="65"/>
                      <a:pt x="57" y="48"/>
                      <a:pt x="54" y="50"/>
                    </a:cubicBezTo>
                    <a:cubicBezTo>
                      <a:pt x="48" y="43"/>
                      <a:pt x="53" y="50"/>
                      <a:pt x="46" y="42"/>
                    </a:cubicBezTo>
                    <a:cubicBezTo>
                      <a:pt x="46" y="41"/>
                      <a:pt x="48" y="43"/>
                      <a:pt x="48" y="43"/>
                    </a:cubicBezTo>
                    <a:cubicBezTo>
                      <a:pt x="46" y="39"/>
                      <a:pt x="42" y="40"/>
                      <a:pt x="41" y="36"/>
                    </a:cubicBezTo>
                    <a:cubicBezTo>
                      <a:pt x="35" y="29"/>
                      <a:pt x="39" y="35"/>
                      <a:pt x="35" y="32"/>
                    </a:cubicBezTo>
                    <a:cubicBezTo>
                      <a:pt x="28" y="25"/>
                      <a:pt x="31" y="27"/>
                      <a:pt x="28" y="22"/>
                    </a:cubicBezTo>
                    <a:cubicBezTo>
                      <a:pt x="26" y="23"/>
                      <a:pt x="23" y="19"/>
                      <a:pt x="19" y="16"/>
                    </a:cubicBezTo>
                    <a:cubicBezTo>
                      <a:pt x="19" y="17"/>
                      <a:pt x="24" y="22"/>
                      <a:pt x="20" y="19"/>
                    </a:cubicBezTo>
                    <a:cubicBezTo>
                      <a:pt x="12" y="12"/>
                      <a:pt x="13" y="15"/>
                      <a:pt x="5" y="10"/>
                    </a:cubicBezTo>
                    <a:cubicBezTo>
                      <a:pt x="2" y="5"/>
                      <a:pt x="13" y="15"/>
                      <a:pt x="7" y="9"/>
                    </a:cubicBezTo>
                    <a:cubicBezTo>
                      <a:pt x="13" y="11"/>
                      <a:pt x="16" y="15"/>
                      <a:pt x="20" y="16"/>
                    </a:cubicBezTo>
                    <a:cubicBezTo>
                      <a:pt x="17" y="13"/>
                      <a:pt x="13" y="10"/>
                      <a:pt x="9" y="7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6"/>
                      <a:pt x="6" y="6"/>
                      <a:pt x="7" y="8"/>
                    </a:cubicBezTo>
                    <a:cubicBezTo>
                      <a:pt x="11" y="11"/>
                      <a:pt x="4" y="7"/>
                      <a:pt x="7" y="10"/>
                    </a:cubicBezTo>
                    <a:cubicBezTo>
                      <a:pt x="14" y="16"/>
                      <a:pt x="19" y="17"/>
                      <a:pt x="24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7" y="24"/>
                      <a:pt x="34" y="34"/>
                      <a:pt x="41" y="39"/>
                    </a:cubicBezTo>
                    <a:cubicBezTo>
                      <a:pt x="41" y="38"/>
                      <a:pt x="41" y="37"/>
                      <a:pt x="42" y="37"/>
                    </a:cubicBezTo>
                    <a:cubicBezTo>
                      <a:pt x="40" y="39"/>
                      <a:pt x="52" y="44"/>
                      <a:pt x="57" y="51"/>
                    </a:cubicBezTo>
                    <a:cubicBezTo>
                      <a:pt x="57" y="49"/>
                      <a:pt x="64" y="54"/>
                      <a:pt x="68" y="57"/>
                    </a:cubicBezTo>
                    <a:cubicBezTo>
                      <a:pt x="70" y="59"/>
                      <a:pt x="69" y="59"/>
                      <a:pt x="68" y="59"/>
                    </a:cubicBezTo>
                    <a:cubicBezTo>
                      <a:pt x="63" y="53"/>
                      <a:pt x="61" y="56"/>
                      <a:pt x="55" y="52"/>
                    </a:cubicBezTo>
                    <a:cubicBezTo>
                      <a:pt x="60" y="55"/>
                      <a:pt x="66" y="62"/>
                      <a:pt x="71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75" y="69"/>
                      <a:pt x="76" y="66"/>
                      <a:pt x="81" y="72"/>
                    </a:cubicBezTo>
                    <a:cubicBezTo>
                      <a:pt x="80" y="72"/>
                      <a:pt x="80" y="72"/>
                      <a:pt x="80" y="72"/>
                    </a:cubicBezTo>
                    <a:cubicBezTo>
                      <a:pt x="86" y="77"/>
                      <a:pt x="93" y="83"/>
                      <a:pt x="100" y="89"/>
                    </a:cubicBezTo>
                    <a:cubicBezTo>
                      <a:pt x="99" y="80"/>
                      <a:pt x="90" y="75"/>
                      <a:pt x="85" y="71"/>
                    </a:cubicBezTo>
                    <a:cubicBezTo>
                      <a:pt x="84" y="71"/>
                      <a:pt x="87" y="77"/>
                      <a:pt x="87" y="78"/>
                    </a:cubicBezTo>
                    <a:cubicBezTo>
                      <a:pt x="92" y="82"/>
                      <a:pt x="98" y="88"/>
                      <a:pt x="100" y="87"/>
                    </a:cubicBezTo>
                    <a:cubicBezTo>
                      <a:pt x="101" y="86"/>
                      <a:pt x="101" y="86"/>
                      <a:pt x="101" y="86"/>
                    </a:cubicBezTo>
                    <a:cubicBezTo>
                      <a:pt x="99" y="86"/>
                      <a:pt x="93" y="82"/>
                      <a:pt x="96" y="85"/>
                    </a:cubicBezTo>
                    <a:cubicBezTo>
                      <a:pt x="91" y="82"/>
                      <a:pt x="94" y="81"/>
                      <a:pt x="89" y="78"/>
                    </a:cubicBezTo>
                    <a:cubicBezTo>
                      <a:pt x="90" y="77"/>
                      <a:pt x="93" y="79"/>
                      <a:pt x="94" y="78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1" y="76"/>
                      <a:pt x="88" y="74"/>
                      <a:pt x="89" y="74"/>
                    </a:cubicBezTo>
                    <a:cubicBezTo>
                      <a:pt x="81" y="70"/>
                      <a:pt x="80" y="65"/>
                      <a:pt x="72" y="60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73" y="62"/>
                      <a:pt x="71" y="61"/>
                    </a:cubicBezTo>
                    <a:cubicBezTo>
                      <a:pt x="70" y="58"/>
                      <a:pt x="69" y="58"/>
                      <a:pt x="66" y="54"/>
                    </a:cubicBezTo>
                    <a:cubicBezTo>
                      <a:pt x="62" y="52"/>
                      <a:pt x="59" y="52"/>
                      <a:pt x="55" y="48"/>
                    </a:cubicBezTo>
                    <a:cubicBezTo>
                      <a:pt x="57" y="48"/>
                      <a:pt x="49" y="41"/>
                      <a:pt x="49" y="39"/>
                    </a:cubicBezTo>
                    <a:cubicBezTo>
                      <a:pt x="47" y="40"/>
                      <a:pt x="41" y="33"/>
                      <a:pt x="39" y="33"/>
                    </a:cubicBezTo>
                    <a:cubicBezTo>
                      <a:pt x="37" y="31"/>
                      <a:pt x="34" y="28"/>
                      <a:pt x="35" y="28"/>
                    </a:cubicBezTo>
                    <a:cubicBezTo>
                      <a:pt x="35" y="28"/>
                      <a:pt x="36" y="28"/>
                      <a:pt x="36" y="2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3" y="25"/>
                      <a:pt x="32" y="26"/>
                      <a:pt x="30" y="23"/>
                    </a:cubicBezTo>
                    <a:cubicBezTo>
                      <a:pt x="30" y="23"/>
                      <a:pt x="32" y="24"/>
                      <a:pt x="33" y="25"/>
                    </a:cubicBezTo>
                    <a:cubicBezTo>
                      <a:pt x="28" y="20"/>
                      <a:pt x="22" y="19"/>
                      <a:pt x="19" y="14"/>
                    </a:cubicBezTo>
                    <a:cubicBezTo>
                      <a:pt x="17" y="13"/>
                      <a:pt x="11" y="8"/>
                      <a:pt x="11" y="11"/>
                    </a:cubicBezTo>
                    <a:cubicBezTo>
                      <a:pt x="10" y="9"/>
                      <a:pt x="11" y="8"/>
                      <a:pt x="6" y="5"/>
                    </a:cubicBezTo>
                    <a:cubicBezTo>
                      <a:pt x="4" y="6"/>
                      <a:pt x="4" y="0"/>
                      <a:pt x="1" y="5"/>
                    </a:cubicBezTo>
                    <a:cubicBezTo>
                      <a:pt x="3" y="6"/>
                      <a:pt x="4" y="8"/>
                      <a:pt x="6" y="9"/>
                    </a:cubicBezTo>
                    <a:cubicBezTo>
                      <a:pt x="0" y="7"/>
                      <a:pt x="6" y="9"/>
                      <a:pt x="1" y="7"/>
                    </a:cubicBezTo>
                    <a:cubicBezTo>
                      <a:pt x="4" y="10"/>
                      <a:pt x="10" y="12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8" y="20"/>
                      <a:pt x="21" y="21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6" y="26"/>
                      <a:pt x="30" y="30"/>
                      <a:pt x="33" y="35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3" y="45"/>
                      <a:pt x="52" y="51"/>
                      <a:pt x="58" y="55"/>
                    </a:cubicBezTo>
                    <a:cubicBezTo>
                      <a:pt x="60" y="57"/>
                      <a:pt x="63" y="60"/>
                      <a:pt x="62" y="60"/>
                    </a:cubicBezTo>
                    <a:cubicBezTo>
                      <a:pt x="62" y="60"/>
                      <a:pt x="61" y="59"/>
                      <a:pt x="60" y="59"/>
                    </a:cubicBezTo>
                    <a:cubicBezTo>
                      <a:pt x="63" y="62"/>
                      <a:pt x="66" y="67"/>
                      <a:pt x="69" y="67"/>
                    </a:cubicBezTo>
                    <a:cubicBezTo>
                      <a:pt x="72" y="69"/>
                      <a:pt x="70" y="70"/>
                      <a:pt x="73" y="72"/>
                    </a:cubicBezTo>
                    <a:cubicBezTo>
                      <a:pt x="77" y="75"/>
                      <a:pt x="82" y="79"/>
                      <a:pt x="87" y="83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1" y="84"/>
                      <a:pt x="89" y="90"/>
                      <a:pt x="94" y="83"/>
                    </a:cubicBezTo>
                    <a:cubicBezTo>
                      <a:pt x="92" y="82"/>
                      <a:pt x="92" y="82"/>
                      <a:pt x="92" y="82"/>
                    </a:cubicBezTo>
                    <a:cubicBezTo>
                      <a:pt x="91" y="80"/>
                      <a:pt x="89" y="79"/>
                      <a:pt x="88" y="80"/>
                    </a:cubicBezTo>
                    <a:cubicBezTo>
                      <a:pt x="89" y="80"/>
                      <a:pt x="92" y="84"/>
                      <a:pt x="91" y="84"/>
                    </a:cubicBezTo>
                    <a:cubicBezTo>
                      <a:pt x="89" y="82"/>
                      <a:pt x="86" y="80"/>
                      <a:pt x="83" y="78"/>
                    </a:cubicBezTo>
                    <a:cubicBezTo>
                      <a:pt x="85" y="79"/>
                      <a:pt x="84" y="77"/>
                      <a:pt x="87" y="79"/>
                    </a:cubicBezTo>
                    <a:cubicBezTo>
                      <a:pt x="88" y="81"/>
                      <a:pt x="94" y="82"/>
                      <a:pt x="91" y="85"/>
                    </a:cubicBezTo>
                    <a:cubicBezTo>
                      <a:pt x="89" y="83"/>
                      <a:pt x="88" y="81"/>
                      <a:pt x="85" y="78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0" y="66"/>
                      <a:pt x="67" y="65"/>
                      <a:pt x="62" y="5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8" name="Freeform 43"/>
              <p:cNvSpPr>
                <a:spLocks/>
              </p:cNvSpPr>
              <p:nvPr/>
            </p:nvSpPr>
            <p:spPr bwMode="auto">
              <a:xfrm>
                <a:off x="980" y="1909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3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9" name="Freeform 44"/>
              <p:cNvSpPr>
                <a:spLocks/>
              </p:cNvSpPr>
              <p:nvPr/>
            </p:nvSpPr>
            <p:spPr bwMode="auto">
              <a:xfrm>
                <a:off x="988" y="1918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0" name="Freeform 45"/>
              <p:cNvSpPr>
                <a:spLocks/>
              </p:cNvSpPr>
              <p:nvPr/>
            </p:nvSpPr>
            <p:spPr bwMode="auto">
              <a:xfrm>
                <a:off x="945" y="1874"/>
                <a:ext cx="11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1"/>
                      <a:pt x="0" y="0"/>
                    </a:cubicBezTo>
                    <a:cubicBezTo>
                      <a:pt x="1" y="1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1" name="Freeform 46"/>
              <p:cNvSpPr>
                <a:spLocks/>
              </p:cNvSpPr>
              <p:nvPr/>
            </p:nvSpPr>
            <p:spPr bwMode="auto">
              <a:xfrm>
                <a:off x="942" y="1874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6 h 6"/>
                  <a:gd name="T4" fmla="*/ 5 w 5"/>
                  <a:gd name="T5" fmla="*/ 6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5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2" name="Freeform 47"/>
              <p:cNvSpPr>
                <a:spLocks/>
              </p:cNvSpPr>
              <p:nvPr/>
            </p:nvSpPr>
            <p:spPr bwMode="auto">
              <a:xfrm>
                <a:off x="819" y="1757"/>
                <a:ext cx="264" cy="229"/>
              </a:xfrm>
              <a:custGeom>
                <a:avLst/>
                <a:gdLst>
                  <a:gd name="T0" fmla="*/ 84 w 97"/>
                  <a:gd name="T1" fmla="*/ 70 h 84"/>
                  <a:gd name="T2" fmla="*/ 90 w 97"/>
                  <a:gd name="T3" fmla="*/ 75 h 84"/>
                  <a:gd name="T4" fmla="*/ 90 w 97"/>
                  <a:gd name="T5" fmla="*/ 75 h 84"/>
                  <a:gd name="T6" fmla="*/ 90 w 97"/>
                  <a:gd name="T7" fmla="*/ 75 h 84"/>
                  <a:gd name="T8" fmla="*/ 87 w 97"/>
                  <a:gd name="T9" fmla="*/ 80 h 84"/>
                  <a:gd name="T10" fmla="*/ 87 w 97"/>
                  <a:gd name="T11" fmla="*/ 80 h 84"/>
                  <a:gd name="T12" fmla="*/ 87 w 97"/>
                  <a:gd name="T13" fmla="*/ 80 h 84"/>
                  <a:gd name="T14" fmla="*/ 77 w 97"/>
                  <a:gd name="T15" fmla="*/ 74 h 84"/>
                  <a:gd name="T16" fmla="*/ 86 w 97"/>
                  <a:gd name="T17" fmla="*/ 81 h 84"/>
                  <a:gd name="T18" fmla="*/ 86 w 97"/>
                  <a:gd name="T19" fmla="*/ 81 h 84"/>
                  <a:gd name="T20" fmla="*/ 91 w 97"/>
                  <a:gd name="T21" fmla="*/ 74 h 84"/>
                  <a:gd name="T22" fmla="*/ 91 w 97"/>
                  <a:gd name="T23" fmla="*/ 74 h 84"/>
                  <a:gd name="T24" fmla="*/ 89 w 97"/>
                  <a:gd name="T25" fmla="*/ 72 h 84"/>
                  <a:gd name="T26" fmla="*/ 68 w 97"/>
                  <a:gd name="T27" fmla="*/ 56 h 84"/>
                  <a:gd name="T28" fmla="*/ 38 w 97"/>
                  <a:gd name="T29" fmla="*/ 30 h 84"/>
                  <a:gd name="T30" fmla="*/ 15 w 97"/>
                  <a:gd name="T31" fmla="*/ 10 h 84"/>
                  <a:gd name="T32" fmla="*/ 4 w 97"/>
                  <a:gd name="T33" fmla="*/ 5 h 84"/>
                  <a:gd name="T34" fmla="*/ 4 w 97"/>
                  <a:gd name="T35" fmla="*/ 5 h 84"/>
                  <a:gd name="T36" fmla="*/ 4 w 97"/>
                  <a:gd name="T37" fmla="*/ 5 h 84"/>
                  <a:gd name="T38" fmla="*/ 0 w 97"/>
                  <a:gd name="T39" fmla="*/ 9 h 84"/>
                  <a:gd name="T40" fmla="*/ 0 w 97"/>
                  <a:gd name="T41" fmla="*/ 9 h 84"/>
                  <a:gd name="T42" fmla="*/ 3 w 97"/>
                  <a:gd name="T43" fmla="*/ 12 h 84"/>
                  <a:gd name="T44" fmla="*/ 6 w 97"/>
                  <a:gd name="T45" fmla="*/ 15 h 84"/>
                  <a:gd name="T46" fmla="*/ 9 w 97"/>
                  <a:gd name="T47" fmla="*/ 18 h 84"/>
                  <a:gd name="T48" fmla="*/ 16 w 97"/>
                  <a:gd name="T49" fmla="*/ 23 h 84"/>
                  <a:gd name="T50" fmla="*/ 22 w 97"/>
                  <a:gd name="T51" fmla="*/ 30 h 84"/>
                  <a:gd name="T52" fmla="*/ 44 w 97"/>
                  <a:gd name="T53" fmla="*/ 43 h 84"/>
                  <a:gd name="T54" fmla="*/ 29 w 97"/>
                  <a:gd name="T55" fmla="*/ 33 h 84"/>
                  <a:gd name="T56" fmla="*/ 26 w 97"/>
                  <a:gd name="T57" fmla="*/ 29 h 84"/>
                  <a:gd name="T58" fmla="*/ 12 w 97"/>
                  <a:gd name="T59" fmla="*/ 15 h 84"/>
                  <a:gd name="T60" fmla="*/ 9 w 97"/>
                  <a:gd name="T61" fmla="*/ 15 h 84"/>
                  <a:gd name="T62" fmla="*/ 2 w 97"/>
                  <a:gd name="T63" fmla="*/ 11 h 84"/>
                  <a:gd name="T64" fmla="*/ 1 w 97"/>
                  <a:gd name="T65" fmla="*/ 9 h 84"/>
                  <a:gd name="T66" fmla="*/ 1 w 97"/>
                  <a:gd name="T67" fmla="*/ 9 h 84"/>
                  <a:gd name="T68" fmla="*/ 3 w 97"/>
                  <a:gd name="T69" fmla="*/ 5 h 84"/>
                  <a:gd name="T70" fmla="*/ 3 w 97"/>
                  <a:gd name="T71" fmla="*/ 5 h 84"/>
                  <a:gd name="T72" fmla="*/ 3 w 97"/>
                  <a:gd name="T73" fmla="*/ 5 h 84"/>
                  <a:gd name="T74" fmla="*/ 5 w 97"/>
                  <a:gd name="T75" fmla="*/ 6 h 84"/>
                  <a:gd name="T76" fmla="*/ 4 w 97"/>
                  <a:gd name="T77" fmla="*/ 10 h 84"/>
                  <a:gd name="T78" fmla="*/ 5 w 97"/>
                  <a:gd name="T79" fmla="*/ 7 h 84"/>
                  <a:gd name="T80" fmla="*/ 12 w 97"/>
                  <a:gd name="T81" fmla="*/ 11 h 84"/>
                  <a:gd name="T82" fmla="*/ 33 w 97"/>
                  <a:gd name="T83" fmla="*/ 32 h 84"/>
                  <a:gd name="T84" fmla="*/ 56 w 97"/>
                  <a:gd name="T85" fmla="*/ 49 h 84"/>
                  <a:gd name="T86" fmla="*/ 72 w 97"/>
                  <a:gd name="T87" fmla="*/ 62 h 84"/>
                  <a:gd name="T88" fmla="*/ 82 w 97"/>
                  <a:gd name="T89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84">
                    <a:moveTo>
                      <a:pt x="77" y="66"/>
                    </a:moveTo>
                    <a:cubicBezTo>
                      <a:pt x="84" y="70"/>
                      <a:pt x="84" y="70"/>
                      <a:pt x="84" y="70"/>
                    </a:cubicBezTo>
                    <a:cubicBezTo>
                      <a:pt x="85" y="71"/>
                      <a:pt x="87" y="73"/>
                      <a:pt x="89" y="74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84" y="84"/>
                      <a:pt x="89" y="78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8" y="78"/>
                      <a:pt x="85" y="82"/>
                      <a:pt x="90" y="76"/>
                    </a:cubicBezTo>
                    <a:cubicBezTo>
                      <a:pt x="81" y="81"/>
                      <a:pt x="76" y="68"/>
                      <a:pt x="77" y="74"/>
                    </a:cubicBezTo>
                    <a:cubicBezTo>
                      <a:pt x="85" y="80"/>
                      <a:pt x="85" y="80"/>
                      <a:pt x="85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97" y="67"/>
                      <a:pt x="89" y="77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0" y="65"/>
                      <a:pt x="74" y="60"/>
                      <a:pt x="68" y="56"/>
                    </a:cubicBezTo>
                    <a:cubicBezTo>
                      <a:pt x="57" y="46"/>
                      <a:pt x="45" y="36"/>
                      <a:pt x="33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5" y="22"/>
                      <a:pt x="24" y="16"/>
                      <a:pt x="12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8"/>
                      <a:pt x="9" y="6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7" y="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5" y="15"/>
                      <a:pt x="6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3" y="20"/>
                      <a:pt x="15" y="22"/>
                      <a:pt x="19" y="26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7" y="25"/>
                      <a:pt x="21" y="27"/>
                      <a:pt x="24" y="29"/>
                    </a:cubicBezTo>
                    <a:cubicBezTo>
                      <a:pt x="26" y="31"/>
                      <a:pt x="23" y="30"/>
                      <a:pt x="22" y="30"/>
                    </a:cubicBezTo>
                    <a:cubicBezTo>
                      <a:pt x="32" y="36"/>
                      <a:pt x="34" y="41"/>
                      <a:pt x="43" y="44"/>
                    </a:cubicBezTo>
                    <a:cubicBezTo>
                      <a:pt x="43" y="44"/>
                      <a:pt x="41" y="41"/>
                      <a:pt x="44" y="43"/>
                    </a:cubicBezTo>
                    <a:cubicBezTo>
                      <a:pt x="39" y="38"/>
                      <a:pt x="34" y="35"/>
                      <a:pt x="28" y="32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3" y="32"/>
                      <a:pt x="27" y="30"/>
                      <a:pt x="19" y="25"/>
                    </a:cubicBezTo>
                    <a:cubicBezTo>
                      <a:pt x="22" y="26"/>
                      <a:pt x="25" y="28"/>
                      <a:pt x="26" y="29"/>
                    </a:cubicBezTo>
                    <a:cubicBezTo>
                      <a:pt x="20" y="20"/>
                      <a:pt x="14" y="21"/>
                      <a:pt x="11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8" y="12"/>
                      <a:pt x="6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7" y="13"/>
                      <a:pt x="5" y="13"/>
                      <a:pt x="4" y="13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6" y="1"/>
                      <a:pt x="2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0" y="10"/>
                      <a:pt x="4" y="9"/>
                      <a:pt x="4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5"/>
                      <a:pt x="4" y="8"/>
                      <a:pt x="5" y="7"/>
                    </a:cubicBezTo>
                    <a:cubicBezTo>
                      <a:pt x="9" y="9"/>
                      <a:pt x="8" y="11"/>
                      <a:pt x="10" y="12"/>
                    </a:cubicBezTo>
                    <a:cubicBezTo>
                      <a:pt x="13" y="14"/>
                      <a:pt x="8" y="11"/>
                      <a:pt x="12" y="11"/>
                    </a:cubicBezTo>
                    <a:cubicBezTo>
                      <a:pt x="14" y="16"/>
                      <a:pt x="30" y="29"/>
                      <a:pt x="38" y="34"/>
                    </a:cubicBezTo>
                    <a:cubicBezTo>
                      <a:pt x="36" y="32"/>
                      <a:pt x="36" y="34"/>
                      <a:pt x="33" y="32"/>
                    </a:cubicBezTo>
                    <a:cubicBezTo>
                      <a:pt x="34" y="33"/>
                      <a:pt x="39" y="36"/>
                      <a:pt x="39" y="35"/>
                    </a:cubicBezTo>
                    <a:cubicBezTo>
                      <a:pt x="45" y="39"/>
                      <a:pt x="51" y="45"/>
                      <a:pt x="56" y="49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60" y="49"/>
                      <a:pt x="64" y="57"/>
                      <a:pt x="72" y="62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4" y="64"/>
                      <a:pt x="78" y="64"/>
                      <a:pt x="82" y="67"/>
                    </a:cubicBezTo>
                    <a:cubicBezTo>
                      <a:pt x="80" y="67"/>
                      <a:pt x="78" y="65"/>
                      <a:pt x="77" y="6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3" name="Freeform 48"/>
              <p:cNvSpPr>
                <a:spLocks/>
              </p:cNvSpPr>
              <p:nvPr/>
            </p:nvSpPr>
            <p:spPr bwMode="auto">
              <a:xfrm>
                <a:off x="1010" y="1942"/>
                <a:ext cx="19" cy="11"/>
              </a:xfrm>
              <a:custGeom>
                <a:avLst/>
                <a:gdLst>
                  <a:gd name="T0" fmla="*/ 3 w 7"/>
                  <a:gd name="T1" fmla="*/ 2 h 4"/>
                  <a:gd name="T2" fmla="*/ 7 w 7"/>
                  <a:gd name="T3" fmla="*/ 3 h 4"/>
                  <a:gd name="T4" fmla="*/ 0 w 7"/>
                  <a:gd name="T5" fmla="*/ 1 h 4"/>
                  <a:gd name="T6" fmla="*/ 5 w 7"/>
                  <a:gd name="T7" fmla="*/ 4 h 4"/>
                  <a:gd name="T8" fmla="*/ 3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3" y="2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0" y="0"/>
                      <a:pt x="0" y="1"/>
                    </a:cubicBezTo>
                    <a:cubicBezTo>
                      <a:pt x="2" y="2"/>
                      <a:pt x="4" y="4"/>
                      <a:pt x="5" y="4"/>
                    </a:cubicBezTo>
                    <a:cubicBezTo>
                      <a:pt x="4" y="3"/>
                      <a:pt x="5" y="3"/>
                      <a:pt x="3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4" name="Freeform 49"/>
              <p:cNvSpPr>
                <a:spLocks/>
              </p:cNvSpPr>
              <p:nvPr/>
            </p:nvSpPr>
            <p:spPr bwMode="auto">
              <a:xfrm>
                <a:off x="817" y="1795"/>
                <a:ext cx="193" cy="150"/>
              </a:xfrm>
              <a:custGeom>
                <a:avLst/>
                <a:gdLst>
                  <a:gd name="T0" fmla="*/ 25 w 71"/>
                  <a:gd name="T1" fmla="*/ 18 h 55"/>
                  <a:gd name="T2" fmla="*/ 23 w 71"/>
                  <a:gd name="T3" fmla="*/ 18 h 55"/>
                  <a:gd name="T4" fmla="*/ 50 w 71"/>
                  <a:gd name="T5" fmla="*/ 40 h 55"/>
                  <a:gd name="T6" fmla="*/ 60 w 71"/>
                  <a:gd name="T7" fmla="*/ 45 h 55"/>
                  <a:gd name="T8" fmla="*/ 61 w 71"/>
                  <a:gd name="T9" fmla="*/ 47 h 55"/>
                  <a:gd name="T10" fmla="*/ 70 w 71"/>
                  <a:gd name="T11" fmla="*/ 52 h 55"/>
                  <a:gd name="T12" fmla="*/ 65 w 71"/>
                  <a:gd name="T13" fmla="*/ 49 h 55"/>
                  <a:gd name="T14" fmla="*/ 66 w 71"/>
                  <a:gd name="T15" fmla="*/ 49 h 55"/>
                  <a:gd name="T16" fmla="*/ 61 w 71"/>
                  <a:gd name="T17" fmla="*/ 45 h 55"/>
                  <a:gd name="T18" fmla="*/ 63 w 71"/>
                  <a:gd name="T19" fmla="*/ 46 h 55"/>
                  <a:gd name="T20" fmla="*/ 49 w 71"/>
                  <a:gd name="T21" fmla="*/ 37 h 55"/>
                  <a:gd name="T22" fmla="*/ 51 w 71"/>
                  <a:gd name="T23" fmla="*/ 36 h 55"/>
                  <a:gd name="T24" fmla="*/ 38 w 71"/>
                  <a:gd name="T25" fmla="*/ 26 h 55"/>
                  <a:gd name="T26" fmla="*/ 39 w 71"/>
                  <a:gd name="T27" fmla="*/ 27 h 55"/>
                  <a:gd name="T28" fmla="*/ 40 w 71"/>
                  <a:gd name="T29" fmla="*/ 29 h 55"/>
                  <a:gd name="T30" fmla="*/ 36 w 71"/>
                  <a:gd name="T31" fmla="*/ 24 h 55"/>
                  <a:gd name="T32" fmla="*/ 12 w 71"/>
                  <a:gd name="T33" fmla="*/ 6 h 55"/>
                  <a:gd name="T34" fmla="*/ 5 w 71"/>
                  <a:gd name="T35" fmla="*/ 4 h 55"/>
                  <a:gd name="T36" fmla="*/ 8 w 71"/>
                  <a:gd name="T37" fmla="*/ 4 h 55"/>
                  <a:gd name="T38" fmla="*/ 4 w 71"/>
                  <a:gd name="T39" fmla="*/ 0 h 55"/>
                  <a:gd name="T40" fmla="*/ 0 w 71"/>
                  <a:gd name="T41" fmla="*/ 0 h 55"/>
                  <a:gd name="T42" fmla="*/ 25 w 71"/>
                  <a:gd name="T43" fmla="*/ 1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55">
                    <a:moveTo>
                      <a:pt x="25" y="18"/>
                    </a:moveTo>
                    <a:cubicBezTo>
                      <a:pt x="24" y="17"/>
                      <a:pt x="24" y="18"/>
                      <a:pt x="23" y="18"/>
                    </a:cubicBezTo>
                    <a:cubicBezTo>
                      <a:pt x="34" y="26"/>
                      <a:pt x="47" y="36"/>
                      <a:pt x="50" y="40"/>
                    </a:cubicBezTo>
                    <a:cubicBezTo>
                      <a:pt x="54" y="43"/>
                      <a:pt x="56" y="42"/>
                      <a:pt x="60" y="4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8"/>
                      <a:pt x="71" y="55"/>
                      <a:pt x="70" y="52"/>
                    </a:cubicBezTo>
                    <a:cubicBezTo>
                      <a:pt x="69" y="51"/>
                      <a:pt x="67" y="51"/>
                      <a:pt x="65" y="49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57" y="39"/>
                      <a:pt x="57" y="44"/>
                      <a:pt x="49" y="37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45" y="32"/>
                      <a:pt x="42" y="30"/>
                      <a:pt x="38" y="26"/>
                    </a:cubicBezTo>
                    <a:cubicBezTo>
                      <a:pt x="38" y="26"/>
                      <a:pt x="38" y="26"/>
                      <a:pt x="39" y="27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31" y="24"/>
                      <a:pt x="41" y="29"/>
                      <a:pt x="36" y="24"/>
                    </a:cubicBezTo>
                    <a:cubicBezTo>
                      <a:pt x="29" y="20"/>
                      <a:pt x="15" y="11"/>
                      <a:pt x="12" y="6"/>
                    </a:cubicBezTo>
                    <a:cubicBezTo>
                      <a:pt x="15" y="10"/>
                      <a:pt x="9" y="7"/>
                      <a:pt x="5" y="4"/>
                    </a:cubicBezTo>
                    <a:cubicBezTo>
                      <a:pt x="4" y="2"/>
                      <a:pt x="7" y="4"/>
                      <a:pt x="8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6" y="3"/>
                      <a:pt x="2" y="1"/>
                      <a:pt x="0" y="0"/>
                    </a:cubicBezTo>
                    <a:cubicBezTo>
                      <a:pt x="5" y="6"/>
                      <a:pt x="17" y="11"/>
                      <a:pt x="25" y="18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5" name="Freeform 50"/>
              <p:cNvSpPr>
                <a:spLocks/>
              </p:cNvSpPr>
              <p:nvPr/>
            </p:nvSpPr>
            <p:spPr bwMode="auto">
              <a:xfrm>
                <a:off x="868" y="1836"/>
                <a:ext cx="11" cy="8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2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6" name="Freeform 51"/>
              <p:cNvSpPr>
                <a:spLocks/>
              </p:cNvSpPr>
              <p:nvPr/>
            </p:nvSpPr>
            <p:spPr bwMode="auto">
              <a:xfrm>
                <a:off x="670" y="1643"/>
                <a:ext cx="223" cy="179"/>
              </a:xfrm>
              <a:custGeom>
                <a:avLst/>
                <a:gdLst>
                  <a:gd name="T0" fmla="*/ 54 w 82"/>
                  <a:gd name="T1" fmla="*/ 53 h 66"/>
                  <a:gd name="T2" fmla="*/ 45 w 82"/>
                  <a:gd name="T3" fmla="*/ 63 h 66"/>
                  <a:gd name="T4" fmla="*/ 29 w 82"/>
                  <a:gd name="T5" fmla="*/ 59 h 66"/>
                  <a:gd name="T6" fmla="*/ 0 w 82"/>
                  <a:gd name="T7" fmla="*/ 42 h 66"/>
                  <a:gd name="T8" fmla="*/ 38 w 82"/>
                  <a:gd name="T9" fmla="*/ 0 h 66"/>
                  <a:gd name="T10" fmla="*/ 49 w 82"/>
                  <a:gd name="T11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66">
                    <a:moveTo>
                      <a:pt x="54" y="53"/>
                    </a:moveTo>
                    <a:cubicBezTo>
                      <a:pt x="55" y="56"/>
                      <a:pt x="49" y="61"/>
                      <a:pt x="45" y="63"/>
                    </a:cubicBezTo>
                    <a:cubicBezTo>
                      <a:pt x="38" y="66"/>
                      <a:pt x="35" y="63"/>
                      <a:pt x="29" y="59"/>
                    </a:cubicBezTo>
                    <a:cubicBezTo>
                      <a:pt x="20" y="54"/>
                      <a:pt x="10" y="45"/>
                      <a:pt x="0" y="42"/>
                    </a:cubicBezTo>
                    <a:cubicBezTo>
                      <a:pt x="14" y="29"/>
                      <a:pt x="25" y="14"/>
                      <a:pt x="38" y="0"/>
                    </a:cubicBezTo>
                    <a:cubicBezTo>
                      <a:pt x="60" y="12"/>
                      <a:pt x="82" y="40"/>
                      <a:pt x="49" y="54"/>
                    </a:cubicBezTo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7" name="Freeform 52"/>
              <p:cNvSpPr>
                <a:spLocks/>
              </p:cNvSpPr>
              <p:nvPr/>
            </p:nvSpPr>
            <p:spPr bwMode="auto">
              <a:xfrm>
                <a:off x="803" y="178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8" name="Freeform 53"/>
              <p:cNvSpPr>
                <a:spLocks/>
              </p:cNvSpPr>
              <p:nvPr/>
            </p:nvSpPr>
            <p:spPr bwMode="auto">
              <a:xfrm>
                <a:off x="806" y="1784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3 h 5"/>
                  <a:gd name="T4" fmla="*/ 0 w 4"/>
                  <a:gd name="T5" fmla="*/ 0 h 5"/>
                  <a:gd name="T6" fmla="*/ 0 w 4"/>
                  <a:gd name="T7" fmla="*/ 3 h 5"/>
                  <a:gd name="T8" fmla="*/ 1 w 4"/>
                  <a:gd name="T9" fmla="*/ 2 h 5"/>
                  <a:gd name="T10" fmla="*/ 1 w 4"/>
                  <a:gd name="T11" fmla="*/ 4 h 5"/>
                  <a:gd name="T12" fmla="*/ 2 w 4"/>
                  <a:gd name="T13" fmla="*/ 3 h 5"/>
                  <a:gd name="T14" fmla="*/ 3 w 4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3" y="1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2" y="5"/>
                      <a:pt x="1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9" name="Freeform 54"/>
              <p:cNvSpPr>
                <a:spLocks/>
              </p:cNvSpPr>
              <p:nvPr/>
            </p:nvSpPr>
            <p:spPr bwMode="auto">
              <a:xfrm>
                <a:off x="814" y="178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0" name="Freeform 55"/>
              <p:cNvSpPr>
                <a:spLocks/>
              </p:cNvSpPr>
              <p:nvPr/>
            </p:nvSpPr>
            <p:spPr bwMode="auto">
              <a:xfrm>
                <a:off x="814" y="178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1" name="Freeform 56"/>
              <p:cNvSpPr>
                <a:spLocks/>
              </p:cNvSpPr>
              <p:nvPr/>
            </p:nvSpPr>
            <p:spPr bwMode="auto">
              <a:xfrm>
                <a:off x="819" y="17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2" name="Freeform 57"/>
              <p:cNvSpPr>
                <a:spLocks/>
              </p:cNvSpPr>
              <p:nvPr/>
            </p:nvSpPr>
            <p:spPr bwMode="auto">
              <a:xfrm>
                <a:off x="819" y="1779"/>
                <a:ext cx="6" cy="11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0 w 2"/>
                  <a:gd name="T5" fmla="*/ 1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  <a:gd name="T12" fmla="*/ 1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3" name="Freeform 58"/>
              <p:cNvSpPr>
                <a:spLocks/>
              </p:cNvSpPr>
              <p:nvPr/>
            </p:nvSpPr>
            <p:spPr bwMode="auto">
              <a:xfrm>
                <a:off x="819" y="17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4" name="Freeform 59"/>
              <p:cNvSpPr>
                <a:spLocks/>
              </p:cNvSpPr>
              <p:nvPr/>
            </p:nvSpPr>
            <p:spPr bwMode="auto">
              <a:xfrm>
                <a:off x="817" y="178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5" name="Freeform 60"/>
              <p:cNvSpPr>
                <a:spLocks/>
              </p:cNvSpPr>
              <p:nvPr/>
            </p:nvSpPr>
            <p:spPr bwMode="auto">
              <a:xfrm>
                <a:off x="822" y="1776"/>
                <a:ext cx="11" cy="11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2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2"/>
                      <a:pt x="0" y="1"/>
                      <a:pt x="1" y="2"/>
                    </a:cubicBezTo>
                    <a:cubicBezTo>
                      <a:pt x="2" y="2"/>
                      <a:pt x="3" y="2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6" name="Freeform 61"/>
              <p:cNvSpPr>
                <a:spLocks/>
              </p:cNvSpPr>
              <p:nvPr/>
            </p:nvSpPr>
            <p:spPr bwMode="auto">
              <a:xfrm>
                <a:off x="838" y="1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7" name="Freeform 62"/>
              <p:cNvSpPr>
                <a:spLocks/>
              </p:cNvSpPr>
              <p:nvPr/>
            </p:nvSpPr>
            <p:spPr bwMode="auto">
              <a:xfrm>
                <a:off x="833" y="1768"/>
                <a:ext cx="16" cy="1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3 h 6"/>
                  <a:gd name="T4" fmla="*/ 3 w 6"/>
                  <a:gd name="T5" fmla="*/ 1 h 6"/>
                  <a:gd name="T6" fmla="*/ 2 w 6"/>
                  <a:gd name="T7" fmla="*/ 3 h 6"/>
                  <a:gd name="T8" fmla="*/ 1 w 6"/>
                  <a:gd name="T9" fmla="*/ 1 h 6"/>
                  <a:gd name="T10" fmla="*/ 1 w 6"/>
                  <a:gd name="T11" fmla="*/ 4 h 6"/>
                  <a:gd name="T12" fmla="*/ 0 w 6"/>
                  <a:gd name="T13" fmla="*/ 4 h 6"/>
                  <a:gd name="T14" fmla="*/ 1 w 6"/>
                  <a:gd name="T15" fmla="*/ 5 h 6"/>
                  <a:gd name="T16" fmla="*/ 2 w 6"/>
                  <a:gd name="T17" fmla="*/ 4 h 6"/>
                  <a:gd name="T18" fmla="*/ 2 w 6"/>
                  <a:gd name="T19" fmla="*/ 6 h 6"/>
                  <a:gd name="T20" fmla="*/ 6 w 6"/>
                  <a:gd name="T21" fmla="*/ 4 h 6"/>
                  <a:gd name="T22" fmla="*/ 3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0" y="2"/>
                      <a:pt x="3" y="2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3"/>
                      <a:pt x="2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5"/>
                      <a:pt x="5" y="6"/>
                      <a:pt x="6" y="4"/>
                    </a:cubicBezTo>
                    <a:cubicBezTo>
                      <a:pt x="6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8" name="Freeform 63"/>
              <p:cNvSpPr>
                <a:spLocks/>
              </p:cNvSpPr>
              <p:nvPr/>
            </p:nvSpPr>
            <p:spPr bwMode="auto">
              <a:xfrm>
                <a:off x="847" y="177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9" name="Freeform 64"/>
              <p:cNvSpPr>
                <a:spLocks/>
              </p:cNvSpPr>
              <p:nvPr/>
            </p:nvSpPr>
            <p:spPr bwMode="auto">
              <a:xfrm>
                <a:off x="844" y="1757"/>
                <a:ext cx="16" cy="14"/>
              </a:xfrm>
              <a:custGeom>
                <a:avLst/>
                <a:gdLst>
                  <a:gd name="T0" fmla="*/ 0 w 6"/>
                  <a:gd name="T1" fmla="*/ 2 h 5"/>
                  <a:gd name="T2" fmla="*/ 1 w 6"/>
                  <a:gd name="T3" fmla="*/ 3 h 5"/>
                  <a:gd name="T4" fmla="*/ 0 w 6"/>
                  <a:gd name="T5" fmla="*/ 3 h 5"/>
                  <a:gd name="T6" fmla="*/ 1 w 6"/>
                  <a:gd name="T7" fmla="*/ 4 h 5"/>
                  <a:gd name="T8" fmla="*/ 1 w 6"/>
                  <a:gd name="T9" fmla="*/ 2 h 5"/>
                  <a:gd name="T10" fmla="*/ 4 w 6"/>
                  <a:gd name="T11" fmla="*/ 3 h 5"/>
                  <a:gd name="T12" fmla="*/ 3 w 6"/>
                  <a:gd name="T13" fmla="*/ 4 h 5"/>
                  <a:gd name="T14" fmla="*/ 4 w 6"/>
                  <a:gd name="T15" fmla="*/ 0 h 5"/>
                  <a:gd name="T16" fmla="*/ 4 w 6"/>
                  <a:gd name="T17" fmla="*/ 1 h 5"/>
                  <a:gd name="T18" fmla="*/ 3 w 6"/>
                  <a:gd name="T19" fmla="*/ 0 h 5"/>
                  <a:gd name="T20" fmla="*/ 0 w 6"/>
                  <a:gd name="T2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3" y="5"/>
                      <a:pt x="1" y="3"/>
                      <a:pt x="1" y="2"/>
                    </a:cubicBezTo>
                    <a:cubicBezTo>
                      <a:pt x="3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6" y="4"/>
                      <a:pt x="5" y="1"/>
                      <a:pt x="4" y="0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0" name="Freeform 65"/>
              <p:cNvSpPr>
                <a:spLocks/>
              </p:cNvSpPr>
              <p:nvPr/>
            </p:nvSpPr>
            <p:spPr bwMode="auto">
              <a:xfrm>
                <a:off x="841" y="176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1" name="Freeform 66"/>
              <p:cNvSpPr>
                <a:spLocks/>
              </p:cNvSpPr>
              <p:nvPr/>
            </p:nvSpPr>
            <p:spPr bwMode="auto">
              <a:xfrm>
                <a:off x="855" y="17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2" name="Freeform 67"/>
              <p:cNvSpPr>
                <a:spLocks/>
              </p:cNvSpPr>
              <p:nvPr/>
            </p:nvSpPr>
            <p:spPr bwMode="auto">
              <a:xfrm>
                <a:off x="847" y="17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3" name="Freeform 68"/>
              <p:cNvSpPr>
                <a:spLocks/>
              </p:cNvSpPr>
              <p:nvPr/>
            </p:nvSpPr>
            <p:spPr bwMode="auto">
              <a:xfrm>
                <a:off x="825" y="1675"/>
                <a:ext cx="38" cy="79"/>
              </a:xfrm>
              <a:custGeom>
                <a:avLst/>
                <a:gdLst>
                  <a:gd name="T0" fmla="*/ 4 w 14"/>
                  <a:gd name="T1" fmla="*/ 0 h 29"/>
                  <a:gd name="T2" fmla="*/ 3 w 14"/>
                  <a:gd name="T3" fmla="*/ 2 h 29"/>
                  <a:gd name="T4" fmla="*/ 2 w 14"/>
                  <a:gd name="T5" fmla="*/ 2 h 29"/>
                  <a:gd name="T6" fmla="*/ 0 w 14"/>
                  <a:gd name="T7" fmla="*/ 3 h 29"/>
                  <a:gd name="T8" fmla="*/ 2 w 14"/>
                  <a:gd name="T9" fmla="*/ 4 h 29"/>
                  <a:gd name="T10" fmla="*/ 1 w 14"/>
                  <a:gd name="T11" fmla="*/ 5 h 29"/>
                  <a:gd name="T12" fmla="*/ 4 w 14"/>
                  <a:gd name="T13" fmla="*/ 8 h 29"/>
                  <a:gd name="T14" fmla="*/ 6 w 14"/>
                  <a:gd name="T15" fmla="*/ 10 h 29"/>
                  <a:gd name="T16" fmla="*/ 9 w 14"/>
                  <a:gd name="T17" fmla="*/ 22 h 29"/>
                  <a:gd name="T18" fmla="*/ 12 w 14"/>
                  <a:gd name="T19" fmla="*/ 22 h 29"/>
                  <a:gd name="T20" fmla="*/ 10 w 14"/>
                  <a:gd name="T21" fmla="*/ 23 h 29"/>
                  <a:gd name="T22" fmla="*/ 10 w 14"/>
                  <a:gd name="T23" fmla="*/ 22 h 29"/>
                  <a:gd name="T24" fmla="*/ 9 w 14"/>
                  <a:gd name="T25" fmla="*/ 26 h 29"/>
                  <a:gd name="T26" fmla="*/ 12 w 14"/>
                  <a:gd name="T27" fmla="*/ 26 h 29"/>
                  <a:gd name="T28" fmla="*/ 9 w 14"/>
                  <a:gd name="T29" fmla="*/ 27 h 29"/>
                  <a:gd name="T30" fmla="*/ 10 w 14"/>
                  <a:gd name="T31" fmla="*/ 29 h 29"/>
                  <a:gd name="T32" fmla="*/ 12 w 14"/>
                  <a:gd name="T33" fmla="*/ 28 h 29"/>
                  <a:gd name="T34" fmla="*/ 13 w 14"/>
                  <a:gd name="T35" fmla="*/ 29 h 29"/>
                  <a:gd name="T36" fmla="*/ 11 w 14"/>
                  <a:gd name="T37" fmla="*/ 20 h 29"/>
                  <a:gd name="T38" fmla="*/ 12 w 14"/>
                  <a:gd name="T39" fmla="*/ 20 h 29"/>
                  <a:gd name="T40" fmla="*/ 12 w 14"/>
                  <a:gd name="T41" fmla="*/ 15 h 29"/>
                  <a:gd name="T42" fmla="*/ 9 w 14"/>
                  <a:gd name="T43" fmla="*/ 14 h 29"/>
                  <a:gd name="T44" fmla="*/ 10 w 14"/>
                  <a:gd name="T45" fmla="*/ 12 h 29"/>
                  <a:gd name="T46" fmla="*/ 9 w 14"/>
                  <a:gd name="T47" fmla="*/ 13 h 29"/>
                  <a:gd name="T48" fmla="*/ 9 w 14"/>
                  <a:gd name="T49" fmla="*/ 11 h 29"/>
                  <a:gd name="T50" fmla="*/ 7 w 14"/>
                  <a:gd name="T51" fmla="*/ 12 h 29"/>
                  <a:gd name="T52" fmla="*/ 9 w 14"/>
                  <a:gd name="T53" fmla="*/ 7 h 29"/>
                  <a:gd name="T54" fmla="*/ 8 w 14"/>
                  <a:gd name="T55" fmla="*/ 8 h 29"/>
                  <a:gd name="T56" fmla="*/ 6 w 14"/>
                  <a:gd name="T57" fmla="*/ 8 h 29"/>
                  <a:gd name="T58" fmla="*/ 8 w 14"/>
                  <a:gd name="T59" fmla="*/ 7 h 29"/>
                  <a:gd name="T60" fmla="*/ 6 w 14"/>
                  <a:gd name="T61" fmla="*/ 6 h 29"/>
                  <a:gd name="T62" fmla="*/ 5 w 14"/>
                  <a:gd name="T63" fmla="*/ 7 h 29"/>
                  <a:gd name="T64" fmla="*/ 4 w 14"/>
                  <a:gd name="T65" fmla="*/ 4 h 29"/>
                  <a:gd name="T66" fmla="*/ 6 w 14"/>
                  <a:gd name="T67" fmla="*/ 4 h 29"/>
                  <a:gd name="T68" fmla="*/ 6 w 14"/>
                  <a:gd name="T69" fmla="*/ 2 h 29"/>
                  <a:gd name="T70" fmla="*/ 3 w 14"/>
                  <a:gd name="T71" fmla="*/ 2 h 29"/>
                  <a:gd name="T72" fmla="*/ 4 w 14"/>
                  <a:gd name="T7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9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1" y="3"/>
                      <a:pt x="1" y="2"/>
                      <a:pt x="0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4" y="6"/>
                      <a:pt x="4" y="8"/>
                    </a:cubicBezTo>
                    <a:cubicBezTo>
                      <a:pt x="4" y="9"/>
                      <a:pt x="5" y="9"/>
                      <a:pt x="6" y="10"/>
                    </a:cubicBezTo>
                    <a:cubicBezTo>
                      <a:pt x="7" y="14"/>
                      <a:pt x="10" y="17"/>
                      <a:pt x="9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8" y="23"/>
                      <a:pt x="10" y="25"/>
                      <a:pt x="9" y="26"/>
                    </a:cubicBezTo>
                    <a:cubicBezTo>
                      <a:pt x="10" y="26"/>
                      <a:pt x="12" y="26"/>
                      <a:pt x="12" y="26"/>
                    </a:cubicBezTo>
                    <a:cubicBezTo>
                      <a:pt x="10" y="26"/>
                      <a:pt x="12" y="28"/>
                      <a:pt x="9" y="27"/>
                    </a:cubicBezTo>
                    <a:cubicBezTo>
                      <a:pt x="8" y="28"/>
                      <a:pt x="11" y="28"/>
                      <a:pt x="10" y="29"/>
                    </a:cubicBezTo>
                    <a:cubicBezTo>
                      <a:pt x="11" y="29"/>
                      <a:pt x="11" y="28"/>
                      <a:pt x="12" y="28"/>
                    </a:cubicBezTo>
                    <a:cubicBezTo>
                      <a:pt x="13" y="29"/>
                      <a:pt x="11" y="29"/>
                      <a:pt x="13" y="29"/>
                    </a:cubicBezTo>
                    <a:cubicBezTo>
                      <a:pt x="14" y="27"/>
                      <a:pt x="12" y="23"/>
                      <a:pt x="11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19"/>
                      <a:pt x="11" y="17"/>
                      <a:pt x="12" y="15"/>
                    </a:cubicBezTo>
                    <a:cubicBezTo>
                      <a:pt x="11" y="16"/>
                      <a:pt x="12" y="12"/>
                      <a:pt x="9" y="14"/>
                    </a:cubicBezTo>
                    <a:cubicBezTo>
                      <a:pt x="10" y="13"/>
                      <a:pt x="10" y="13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10" y="12"/>
                      <a:pt x="9" y="11"/>
                    </a:cubicBezTo>
                    <a:cubicBezTo>
                      <a:pt x="9" y="12"/>
                      <a:pt x="8" y="11"/>
                      <a:pt x="7" y="12"/>
                    </a:cubicBezTo>
                    <a:cubicBezTo>
                      <a:pt x="8" y="10"/>
                      <a:pt x="8" y="9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8" y="6"/>
                      <a:pt x="5" y="7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4" y="2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5" y="2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4" name="Rectangle 69"/>
              <p:cNvSpPr>
                <a:spLocks noChangeArrowheads="1"/>
              </p:cNvSpPr>
              <p:nvPr/>
            </p:nvSpPr>
            <p:spPr bwMode="auto">
              <a:xfrm>
                <a:off x="841" y="1681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5" name="Freeform 70"/>
              <p:cNvSpPr>
                <a:spLocks/>
              </p:cNvSpPr>
              <p:nvPr/>
            </p:nvSpPr>
            <p:spPr bwMode="auto">
              <a:xfrm>
                <a:off x="836" y="16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6" name="Rectangle 71"/>
              <p:cNvSpPr>
                <a:spLocks noChangeArrowheads="1"/>
              </p:cNvSpPr>
              <p:nvPr/>
            </p:nvSpPr>
            <p:spPr bwMode="auto">
              <a:xfrm>
                <a:off x="836" y="169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7" name="Freeform 72"/>
              <p:cNvSpPr>
                <a:spLocks/>
              </p:cNvSpPr>
              <p:nvPr/>
            </p:nvSpPr>
            <p:spPr bwMode="auto">
              <a:xfrm>
                <a:off x="849" y="16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8" name="Freeform 73"/>
              <p:cNvSpPr>
                <a:spLocks/>
              </p:cNvSpPr>
              <p:nvPr/>
            </p:nvSpPr>
            <p:spPr bwMode="auto">
              <a:xfrm>
                <a:off x="857" y="171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9" name="Freeform 74"/>
              <p:cNvSpPr>
                <a:spLocks/>
              </p:cNvSpPr>
              <p:nvPr/>
            </p:nvSpPr>
            <p:spPr bwMode="auto">
              <a:xfrm>
                <a:off x="836" y="167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0" name="Freeform 75"/>
              <p:cNvSpPr>
                <a:spLocks/>
              </p:cNvSpPr>
              <p:nvPr/>
            </p:nvSpPr>
            <p:spPr bwMode="auto">
              <a:xfrm>
                <a:off x="792" y="1648"/>
                <a:ext cx="41" cy="33"/>
              </a:xfrm>
              <a:custGeom>
                <a:avLst/>
                <a:gdLst>
                  <a:gd name="T0" fmla="*/ 1 w 15"/>
                  <a:gd name="T1" fmla="*/ 3 h 12"/>
                  <a:gd name="T2" fmla="*/ 2 w 15"/>
                  <a:gd name="T3" fmla="*/ 6 h 12"/>
                  <a:gd name="T4" fmla="*/ 6 w 15"/>
                  <a:gd name="T5" fmla="*/ 4 h 12"/>
                  <a:gd name="T6" fmla="*/ 4 w 15"/>
                  <a:gd name="T7" fmla="*/ 6 h 12"/>
                  <a:gd name="T8" fmla="*/ 9 w 15"/>
                  <a:gd name="T9" fmla="*/ 8 h 12"/>
                  <a:gd name="T10" fmla="*/ 8 w 15"/>
                  <a:gd name="T11" fmla="*/ 9 h 12"/>
                  <a:gd name="T12" fmla="*/ 12 w 15"/>
                  <a:gd name="T13" fmla="*/ 8 h 12"/>
                  <a:gd name="T14" fmla="*/ 9 w 15"/>
                  <a:gd name="T15" fmla="*/ 11 h 12"/>
                  <a:gd name="T16" fmla="*/ 9 w 15"/>
                  <a:gd name="T17" fmla="*/ 11 h 12"/>
                  <a:gd name="T18" fmla="*/ 12 w 15"/>
                  <a:gd name="T19" fmla="*/ 12 h 12"/>
                  <a:gd name="T20" fmla="*/ 13 w 15"/>
                  <a:gd name="T21" fmla="*/ 11 h 12"/>
                  <a:gd name="T22" fmla="*/ 15 w 15"/>
                  <a:gd name="T23" fmla="*/ 10 h 12"/>
                  <a:gd name="T24" fmla="*/ 12 w 15"/>
                  <a:gd name="T25" fmla="*/ 9 h 12"/>
                  <a:gd name="T26" fmla="*/ 13 w 15"/>
                  <a:gd name="T27" fmla="*/ 8 h 12"/>
                  <a:gd name="T28" fmla="*/ 12 w 15"/>
                  <a:gd name="T29" fmla="*/ 8 h 12"/>
                  <a:gd name="T30" fmla="*/ 13 w 15"/>
                  <a:gd name="T31" fmla="*/ 7 h 12"/>
                  <a:gd name="T32" fmla="*/ 11 w 15"/>
                  <a:gd name="T33" fmla="*/ 7 h 12"/>
                  <a:gd name="T34" fmla="*/ 11 w 15"/>
                  <a:gd name="T35" fmla="*/ 7 h 12"/>
                  <a:gd name="T36" fmla="*/ 10 w 15"/>
                  <a:gd name="T37" fmla="*/ 7 h 12"/>
                  <a:gd name="T38" fmla="*/ 10 w 15"/>
                  <a:gd name="T39" fmla="*/ 6 h 12"/>
                  <a:gd name="T40" fmla="*/ 10 w 15"/>
                  <a:gd name="T41" fmla="*/ 7 h 12"/>
                  <a:gd name="T42" fmla="*/ 8 w 15"/>
                  <a:gd name="T43" fmla="*/ 3 h 12"/>
                  <a:gd name="T44" fmla="*/ 7 w 15"/>
                  <a:gd name="T45" fmla="*/ 4 h 12"/>
                  <a:gd name="T46" fmla="*/ 9 w 15"/>
                  <a:gd name="T47" fmla="*/ 4 h 12"/>
                  <a:gd name="T48" fmla="*/ 7 w 15"/>
                  <a:gd name="T49" fmla="*/ 6 h 12"/>
                  <a:gd name="T50" fmla="*/ 7 w 15"/>
                  <a:gd name="T51" fmla="*/ 3 h 12"/>
                  <a:gd name="T52" fmla="*/ 5 w 15"/>
                  <a:gd name="T53" fmla="*/ 2 h 12"/>
                  <a:gd name="T54" fmla="*/ 5 w 15"/>
                  <a:gd name="T55" fmla="*/ 2 h 12"/>
                  <a:gd name="T56" fmla="*/ 3 w 15"/>
                  <a:gd name="T57" fmla="*/ 1 h 12"/>
                  <a:gd name="T58" fmla="*/ 3 w 15"/>
                  <a:gd name="T59" fmla="*/ 2 h 12"/>
                  <a:gd name="T60" fmla="*/ 2 w 15"/>
                  <a:gd name="T61" fmla="*/ 2 h 12"/>
                  <a:gd name="T62" fmla="*/ 3 w 15"/>
                  <a:gd name="T63" fmla="*/ 2 h 12"/>
                  <a:gd name="T64" fmla="*/ 0 w 15"/>
                  <a:gd name="T65" fmla="*/ 3 h 12"/>
                  <a:gd name="T66" fmla="*/ 2 w 15"/>
                  <a:gd name="T67" fmla="*/ 3 h 12"/>
                  <a:gd name="T68" fmla="*/ 1 w 15"/>
                  <a:gd name="T6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12">
                    <a:moveTo>
                      <a:pt x="1" y="3"/>
                    </a:moveTo>
                    <a:cubicBezTo>
                      <a:pt x="0" y="5"/>
                      <a:pt x="2" y="5"/>
                      <a:pt x="2" y="6"/>
                    </a:cubicBezTo>
                    <a:cubicBezTo>
                      <a:pt x="4" y="6"/>
                      <a:pt x="4" y="3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6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9" y="10"/>
                      <a:pt x="12" y="6"/>
                      <a:pt x="12" y="8"/>
                    </a:cubicBezTo>
                    <a:cubicBezTo>
                      <a:pt x="10" y="9"/>
                      <a:pt x="11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1" y="12"/>
                      <a:pt x="12" y="12"/>
                    </a:cubicBezTo>
                    <a:cubicBezTo>
                      <a:pt x="12" y="12"/>
                      <a:pt x="13" y="10"/>
                      <a:pt x="13" y="11"/>
                    </a:cubicBezTo>
                    <a:cubicBezTo>
                      <a:pt x="13" y="11"/>
                      <a:pt x="14" y="10"/>
                      <a:pt x="15" y="10"/>
                    </a:cubicBezTo>
                    <a:cubicBezTo>
                      <a:pt x="13" y="10"/>
                      <a:pt x="13" y="9"/>
                      <a:pt x="12" y="9"/>
                    </a:cubicBezTo>
                    <a:cubicBezTo>
                      <a:pt x="13" y="8"/>
                      <a:pt x="13" y="9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10" y="3"/>
                      <a:pt x="8" y="3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5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5"/>
                      <a:pt x="6" y="5"/>
                      <a:pt x="7" y="3"/>
                    </a:cubicBezTo>
                    <a:cubicBezTo>
                      <a:pt x="6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1" y="2"/>
                      <a:pt x="0" y="3"/>
                    </a:cubicBezTo>
                    <a:cubicBezTo>
                      <a:pt x="0" y="3"/>
                      <a:pt x="2" y="2"/>
                      <a:pt x="2" y="3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1" name="Freeform 76"/>
              <p:cNvSpPr>
                <a:spLocks/>
              </p:cNvSpPr>
              <p:nvPr/>
            </p:nvSpPr>
            <p:spPr bwMode="auto">
              <a:xfrm>
                <a:off x="822" y="166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2" name="Freeform 77"/>
              <p:cNvSpPr>
                <a:spLocks/>
              </p:cNvSpPr>
              <p:nvPr/>
            </p:nvSpPr>
            <p:spPr bwMode="auto">
              <a:xfrm>
                <a:off x="759" y="1637"/>
                <a:ext cx="41" cy="17"/>
              </a:xfrm>
              <a:custGeom>
                <a:avLst/>
                <a:gdLst>
                  <a:gd name="T0" fmla="*/ 10 w 15"/>
                  <a:gd name="T1" fmla="*/ 3 h 6"/>
                  <a:gd name="T2" fmla="*/ 11 w 15"/>
                  <a:gd name="T3" fmla="*/ 1 h 6"/>
                  <a:gd name="T4" fmla="*/ 9 w 15"/>
                  <a:gd name="T5" fmla="*/ 4 h 6"/>
                  <a:gd name="T6" fmla="*/ 8 w 15"/>
                  <a:gd name="T7" fmla="*/ 4 h 6"/>
                  <a:gd name="T8" fmla="*/ 9 w 15"/>
                  <a:gd name="T9" fmla="*/ 1 h 6"/>
                  <a:gd name="T10" fmla="*/ 8 w 15"/>
                  <a:gd name="T11" fmla="*/ 0 h 6"/>
                  <a:gd name="T12" fmla="*/ 7 w 15"/>
                  <a:gd name="T13" fmla="*/ 2 h 6"/>
                  <a:gd name="T14" fmla="*/ 6 w 15"/>
                  <a:gd name="T15" fmla="*/ 2 h 6"/>
                  <a:gd name="T16" fmla="*/ 7 w 15"/>
                  <a:gd name="T17" fmla="*/ 2 h 6"/>
                  <a:gd name="T18" fmla="*/ 7 w 15"/>
                  <a:gd name="T19" fmla="*/ 0 h 6"/>
                  <a:gd name="T20" fmla="*/ 5 w 15"/>
                  <a:gd name="T21" fmla="*/ 5 h 6"/>
                  <a:gd name="T22" fmla="*/ 5 w 15"/>
                  <a:gd name="T23" fmla="*/ 4 h 6"/>
                  <a:gd name="T24" fmla="*/ 4 w 15"/>
                  <a:gd name="T25" fmla="*/ 2 h 6"/>
                  <a:gd name="T26" fmla="*/ 5 w 15"/>
                  <a:gd name="T27" fmla="*/ 2 h 6"/>
                  <a:gd name="T28" fmla="*/ 5 w 15"/>
                  <a:gd name="T29" fmla="*/ 3 h 6"/>
                  <a:gd name="T30" fmla="*/ 10 w 15"/>
                  <a:gd name="T31" fmla="*/ 6 h 6"/>
                  <a:gd name="T32" fmla="*/ 9 w 15"/>
                  <a:gd name="T33" fmla="*/ 6 h 6"/>
                  <a:gd name="T34" fmla="*/ 11 w 15"/>
                  <a:gd name="T35" fmla="*/ 5 h 6"/>
                  <a:gd name="T36" fmla="*/ 11 w 15"/>
                  <a:gd name="T37" fmla="*/ 3 h 6"/>
                  <a:gd name="T38" fmla="*/ 11 w 15"/>
                  <a:gd name="T39" fmla="*/ 4 h 6"/>
                  <a:gd name="T40" fmla="*/ 13 w 15"/>
                  <a:gd name="T41" fmla="*/ 2 h 6"/>
                  <a:gd name="T42" fmla="*/ 15 w 15"/>
                  <a:gd name="T43" fmla="*/ 2 h 6"/>
                  <a:gd name="T44" fmla="*/ 12 w 15"/>
                  <a:gd name="T45" fmla="*/ 1 h 6"/>
                  <a:gd name="T46" fmla="*/ 10 w 15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6">
                    <a:moveTo>
                      <a:pt x="10" y="3"/>
                    </a:moveTo>
                    <a:cubicBezTo>
                      <a:pt x="10" y="2"/>
                      <a:pt x="11" y="2"/>
                      <a:pt x="11" y="1"/>
                    </a:cubicBezTo>
                    <a:cubicBezTo>
                      <a:pt x="10" y="2"/>
                      <a:pt x="10" y="3"/>
                      <a:pt x="9" y="4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3"/>
                      <a:pt x="9" y="2"/>
                      <a:pt x="9" y="1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7" y="0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7" y="1"/>
                      <a:pt x="6" y="1"/>
                      <a:pt x="7" y="0"/>
                    </a:cubicBezTo>
                    <a:cubicBezTo>
                      <a:pt x="0" y="1"/>
                      <a:pt x="4" y="4"/>
                      <a:pt x="5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8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4" y="2"/>
                      <a:pt x="13" y="3"/>
                      <a:pt x="15" y="2"/>
                    </a:cubicBezTo>
                    <a:cubicBezTo>
                      <a:pt x="14" y="0"/>
                      <a:pt x="13" y="3"/>
                      <a:pt x="12" y="1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3" name="Rectangle 78"/>
              <p:cNvSpPr>
                <a:spLocks noChangeArrowheads="1"/>
              </p:cNvSpPr>
              <p:nvPr/>
            </p:nvSpPr>
            <p:spPr bwMode="auto">
              <a:xfrm>
                <a:off x="795" y="1648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4" name="Freeform 79"/>
              <p:cNvSpPr>
                <a:spLocks/>
              </p:cNvSpPr>
              <p:nvPr/>
            </p:nvSpPr>
            <p:spPr bwMode="auto">
              <a:xfrm>
                <a:off x="787" y="165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5" name="Freeform 80"/>
              <p:cNvSpPr>
                <a:spLocks/>
              </p:cNvSpPr>
              <p:nvPr/>
            </p:nvSpPr>
            <p:spPr bwMode="auto">
              <a:xfrm>
                <a:off x="765" y="163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6" name="Freeform 81"/>
              <p:cNvSpPr>
                <a:spLocks/>
              </p:cNvSpPr>
              <p:nvPr/>
            </p:nvSpPr>
            <p:spPr bwMode="auto">
              <a:xfrm>
                <a:off x="762" y="1646"/>
                <a:ext cx="11" cy="13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1 w 4"/>
                  <a:gd name="T5" fmla="*/ 0 h 5"/>
                  <a:gd name="T6" fmla="*/ 2 w 4"/>
                  <a:gd name="T7" fmla="*/ 3 h 5"/>
                  <a:gd name="T8" fmla="*/ 1 w 4"/>
                  <a:gd name="T9" fmla="*/ 4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3" y="4"/>
                      <a:pt x="2" y="3"/>
                      <a:pt x="4" y="3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4"/>
                      <a:pt x="1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7" name="Freeform 82"/>
              <p:cNvSpPr>
                <a:spLocks/>
              </p:cNvSpPr>
              <p:nvPr/>
            </p:nvSpPr>
            <p:spPr bwMode="auto">
              <a:xfrm>
                <a:off x="713" y="1651"/>
                <a:ext cx="52" cy="63"/>
              </a:xfrm>
              <a:custGeom>
                <a:avLst/>
                <a:gdLst>
                  <a:gd name="T0" fmla="*/ 14 w 19"/>
                  <a:gd name="T1" fmla="*/ 3 h 23"/>
                  <a:gd name="T2" fmla="*/ 13 w 19"/>
                  <a:gd name="T3" fmla="*/ 4 h 23"/>
                  <a:gd name="T4" fmla="*/ 13 w 19"/>
                  <a:gd name="T5" fmla="*/ 3 h 23"/>
                  <a:gd name="T6" fmla="*/ 12 w 19"/>
                  <a:gd name="T7" fmla="*/ 4 h 23"/>
                  <a:gd name="T8" fmla="*/ 12 w 19"/>
                  <a:gd name="T9" fmla="*/ 4 h 23"/>
                  <a:gd name="T10" fmla="*/ 11 w 19"/>
                  <a:gd name="T11" fmla="*/ 6 h 23"/>
                  <a:gd name="T12" fmla="*/ 12 w 19"/>
                  <a:gd name="T13" fmla="*/ 8 h 23"/>
                  <a:gd name="T14" fmla="*/ 9 w 19"/>
                  <a:gd name="T15" fmla="*/ 7 h 23"/>
                  <a:gd name="T16" fmla="*/ 12 w 19"/>
                  <a:gd name="T17" fmla="*/ 9 h 23"/>
                  <a:gd name="T18" fmla="*/ 9 w 19"/>
                  <a:gd name="T19" fmla="*/ 11 h 23"/>
                  <a:gd name="T20" fmla="*/ 9 w 19"/>
                  <a:gd name="T21" fmla="*/ 10 h 23"/>
                  <a:gd name="T22" fmla="*/ 8 w 19"/>
                  <a:gd name="T23" fmla="*/ 11 h 23"/>
                  <a:gd name="T24" fmla="*/ 7 w 19"/>
                  <a:gd name="T25" fmla="*/ 10 h 23"/>
                  <a:gd name="T26" fmla="*/ 5 w 19"/>
                  <a:gd name="T27" fmla="*/ 12 h 23"/>
                  <a:gd name="T28" fmla="*/ 5 w 19"/>
                  <a:gd name="T29" fmla="*/ 11 h 23"/>
                  <a:gd name="T30" fmla="*/ 3 w 19"/>
                  <a:gd name="T31" fmla="*/ 16 h 23"/>
                  <a:gd name="T32" fmla="*/ 2 w 19"/>
                  <a:gd name="T33" fmla="*/ 16 h 23"/>
                  <a:gd name="T34" fmla="*/ 5 w 19"/>
                  <a:gd name="T35" fmla="*/ 17 h 23"/>
                  <a:gd name="T36" fmla="*/ 3 w 19"/>
                  <a:gd name="T37" fmla="*/ 19 h 23"/>
                  <a:gd name="T38" fmla="*/ 2 w 19"/>
                  <a:gd name="T39" fmla="*/ 17 h 23"/>
                  <a:gd name="T40" fmla="*/ 2 w 19"/>
                  <a:gd name="T41" fmla="*/ 18 h 23"/>
                  <a:gd name="T42" fmla="*/ 0 w 19"/>
                  <a:gd name="T43" fmla="*/ 18 h 23"/>
                  <a:gd name="T44" fmla="*/ 1 w 19"/>
                  <a:gd name="T45" fmla="*/ 21 h 23"/>
                  <a:gd name="T46" fmla="*/ 0 w 19"/>
                  <a:gd name="T47" fmla="*/ 21 h 23"/>
                  <a:gd name="T48" fmla="*/ 2 w 19"/>
                  <a:gd name="T49" fmla="*/ 23 h 23"/>
                  <a:gd name="T50" fmla="*/ 6 w 19"/>
                  <a:gd name="T51" fmla="*/ 18 h 23"/>
                  <a:gd name="T52" fmla="*/ 6 w 19"/>
                  <a:gd name="T53" fmla="*/ 15 h 23"/>
                  <a:gd name="T54" fmla="*/ 8 w 19"/>
                  <a:gd name="T55" fmla="*/ 16 h 23"/>
                  <a:gd name="T56" fmla="*/ 6 w 19"/>
                  <a:gd name="T57" fmla="*/ 15 h 23"/>
                  <a:gd name="T58" fmla="*/ 8 w 19"/>
                  <a:gd name="T59" fmla="*/ 15 h 23"/>
                  <a:gd name="T60" fmla="*/ 7 w 19"/>
                  <a:gd name="T61" fmla="*/ 14 h 23"/>
                  <a:gd name="T62" fmla="*/ 9 w 19"/>
                  <a:gd name="T63" fmla="*/ 15 h 23"/>
                  <a:gd name="T64" fmla="*/ 15 w 19"/>
                  <a:gd name="T65" fmla="*/ 6 h 23"/>
                  <a:gd name="T66" fmla="*/ 14 w 19"/>
                  <a:gd name="T67" fmla="*/ 6 h 23"/>
                  <a:gd name="T68" fmla="*/ 16 w 19"/>
                  <a:gd name="T69" fmla="*/ 3 h 23"/>
                  <a:gd name="T70" fmla="*/ 16 w 19"/>
                  <a:gd name="T71" fmla="*/ 1 h 23"/>
                  <a:gd name="T72" fmla="*/ 18 w 19"/>
                  <a:gd name="T73" fmla="*/ 4 h 23"/>
                  <a:gd name="T74" fmla="*/ 19 w 19"/>
                  <a:gd name="T75" fmla="*/ 2 h 23"/>
                  <a:gd name="T76" fmla="*/ 18 w 19"/>
                  <a:gd name="T77" fmla="*/ 2 h 23"/>
                  <a:gd name="T78" fmla="*/ 19 w 19"/>
                  <a:gd name="T79" fmla="*/ 2 h 23"/>
                  <a:gd name="T80" fmla="*/ 15 w 19"/>
                  <a:gd name="T81" fmla="*/ 0 h 23"/>
                  <a:gd name="T82" fmla="*/ 12 w 19"/>
                  <a:gd name="T83" fmla="*/ 2 h 23"/>
                  <a:gd name="T84" fmla="*/ 14 w 19"/>
                  <a:gd name="T8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3">
                    <a:moveTo>
                      <a:pt x="14" y="3"/>
                    </a:moveTo>
                    <a:cubicBezTo>
                      <a:pt x="14" y="3"/>
                      <a:pt x="14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2" y="2"/>
                      <a:pt x="13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5"/>
                      <a:pt x="13" y="6"/>
                      <a:pt x="11" y="6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9" y="8"/>
                      <a:pt x="11" y="8"/>
                      <a:pt x="12" y="9"/>
                    </a:cubicBezTo>
                    <a:cubicBezTo>
                      <a:pt x="9" y="9"/>
                      <a:pt x="11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7" y="9"/>
                      <a:pt x="9" y="11"/>
                      <a:pt x="8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2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3" y="14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3" y="15"/>
                      <a:pt x="5" y="17"/>
                    </a:cubicBezTo>
                    <a:cubicBezTo>
                      <a:pt x="2" y="15"/>
                      <a:pt x="5" y="19"/>
                      <a:pt x="3" y="19"/>
                    </a:cubicBezTo>
                    <a:cubicBezTo>
                      <a:pt x="2" y="18"/>
                      <a:pt x="3" y="17"/>
                      <a:pt x="2" y="17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7"/>
                      <a:pt x="1" y="19"/>
                      <a:pt x="0" y="18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0" y="21"/>
                      <a:pt x="1" y="23"/>
                      <a:pt x="2" y="23"/>
                    </a:cubicBezTo>
                    <a:cubicBezTo>
                      <a:pt x="3" y="21"/>
                      <a:pt x="4" y="19"/>
                      <a:pt x="6" y="18"/>
                    </a:cubicBezTo>
                    <a:cubicBezTo>
                      <a:pt x="5" y="16"/>
                      <a:pt x="7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7" y="16"/>
                      <a:pt x="6" y="15"/>
                    </a:cubicBezTo>
                    <a:cubicBezTo>
                      <a:pt x="6" y="14"/>
                      <a:pt x="8" y="15"/>
                      <a:pt x="8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2"/>
                      <a:pt x="12" y="8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5"/>
                      <a:pt x="13" y="2"/>
                      <a:pt x="16" y="3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8" y="3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8" y="1"/>
                      <a:pt x="19" y="2"/>
                    </a:cubicBezTo>
                    <a:cubicBezTo>
                      <a:pt x="19" y="0"/>
                      <a:pt x="17" y="1"/>
                      <a:pt x="15" y="0"/>
                    </a:cubicBezTo>
                    <a:cubicBezTo>
                      <a:pt x="16" y="3"/>
                      <a:pt x="12" y="0"/>
                      <a:pt x="12" y="2"/>
                    </a:cubicBezTo>
                    <a:cubicBezTo>
                      <a:pt x="12" y="3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8" name="Freeform 83"/>
              <p:cNvSpPr>
                <a:spLocks/>
              </p:cNvSpPr>
              <p:nvPr/>
            </p:nvSpPr>
            <p:spPr bwMode="auto">
              <a:xfrm>
                <a:off x="762" y="16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9" name="Freeform 84"/>
              <p:cNvSpPr>
                <a:spLocks/>
              </p:cNvSpPr>
              <p:nvPr/>
            </p:nvSpPr>
            <p:spPr bwMode="auto">
              <a:xfrm>
                <a:off x="710" y="170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0" name="Rectangle 85"/>
              <p:cNvSpPr>
                <a:spLocks noChangeArrowheads="1"/>
              </p:cNvSpPr>
              <p:nvPr/>
            </p:nvSpPr>
            <p:spPr bwMode="auto">
              <a:xfrm>
                <a:off x="765" y="165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1" name="Freeform 86"/>
              <p:cNvSpPr>
                <a:spLocks/>
              </p:cNvSpPr>
              <p:nvPr/>
            </p:nvSpPr>
            <p:spPr bwMode="auto">
              <a:xfrm>
                <a:off x="757" y="1648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2" name="Freeform 87"/>
              <p:cNvSpPr>
                <a:spLocks/>
              </p:cNvSpPr>
              <p:nvPr/>
            </p:nvSpPr>
            <p:spPr bwMode="auto">
              <a:xfrm>
                <a:off x="700" y="171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3" name="Freeform 88"/>
              <p:cNvSpPr>
                <a:spLocks/>
              </p:cNvSpPr>
              <p:nvPr/>
            </p:nvSpPr>
            <p:spPr bwMode="auto">
              <a:xfrm>
                <a:off x="678" y="1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4" name="Freeform 89"/>
              <p:cNvSpPr>
                <a:spLocks/>
              </p:cNvSpPr>
              <p:nvPr/>
            </p:nvSpPr>
            <p:spPr bwMode="auto">
              <a:xfrm>
                <a:off x="661" y="1708"/>
                <a:ext cx="71" cy="84"/>
              </a:xfrm>
              <a:custGeom>
                <a:avLst/>
                <a:gdLst>
                  <a:gd name="T0" fmla="*/ 25 w 26"/>
                  <a:gd name="T1" fmla="*/ 30 h 31"/>
                  <a:gd name="T2" fmla="*/ 26 w 26"/>
                  <a:gd name="T3" fmla="*/ 29 h 31"/>
                  <a:gd name="T4" fmla="*/ 26 w 26"/>
                  <a:gd name="T5" fmla="*/ 27 h 31"/>
                  <a:gd name="T6" fmla="*/ 23 w 26"/>
                  <a:gd name="T7" fmla="*/ 26 h 31"/>
                  <a:gd name="T8" fmla="*/ 18 w 26"/>
                  <a:gd name="T9" fmla="*/ 23 h 31"/>
                  <a:gd name="T10" fmla="*/ 15 w 26"/>
                  <a:gd name="T11" fmla="*/ 21 h 31"/>
                  <a:gd name="T12" fmla="*/ 10 w 26"/>
                  <a:gd name="T13" fmla="*/ 20 h 31"/>
                  <a:gd name="T14" fmla="*/ 9 w 26"/>
                  <a:gd name="T15" fmla="*/ 19 h 31"/>
                  <a:gd name="T16" fmla="*/ 7 w 26"/>
                  <a:gd name="T17" fmla="*/ 18 h 31"/>
                  <a:gd name="T18" fmla="*/ 5 w 26"/>
                  <a:gd name="T19" fmla="*/ 20 h 31"/>
                  <a:gd name="T20" fmla="*/ 3 w 26"/>
                  <a:gd name="T21" fmla="*/ 21 h 31"/>
                  <a:gd name="T22" fmla="*/ 2 w 26"/>
                  <a:gd name="T23" fmla="*/ 21 h 31"/>
                  <a:gd name="T24" fmla="*/ 2 w 26"/>
                  <a:gd name="T25" fmla="*/ 21 h 31"/>
                  <a:gd name="T26" fmla="*/ 1 w 26"/>
                  <a:gd name="T27" fmla="*/ 16 h 31"/>
                  <a:gd name="T28" fmla="*/ 1 w 26"/>
                  <a:gd name="T29" fmla="*/ 16 h 31"/>
                  <a:gd name="T30" fmla="*/ 1 w 26"/>
                  <a:gd name="T31" fmla="*/ 16 h 31"/>
                  <a:gd name="T32" fmla="*/ 3 w 26"/>
                  <a:gd name="T33" fmla="*/ 20 h 31"/>
                  <a:gd name="T34" fmla="*/ 5 w 26"/>
                  <a:gd name="T35" fmla="*/ 18 h 31"/>
                  <a:gd name="T36" fmla="*/ 4 w 26"/>
                  <a:gd name="T37" fmla="*/ 17 h 31"/>
                  <a:gd name="T38" fmla="*/ 7 w 26"/>
                  <a:gd name="T39" fmla="*/ 15 h 31"/>
                  <a:gd name="T40" fmla="*/ 9 w 26"/>
                  <a:gd name="T41" fmla="*/ 13 h 31"/>
                  <a:gd name="T42" fmla="*/ 11 w 26"/>
                  <a:gd name="T43" fmla="*/ 10 h 31"/>
                  <a:gd name="T44" fmla="*/ 11 w 26"/>
                  <a:gd name="T45" fmla="*/ 8 h 31"/>
                  <a:gd name="T46" fmla="*/ 13 w 26"/>
                  <a:gd name="T47" fmla="*/ 8 h 31"/>
                  <a:gd name="T48" fmla="*/ 14 w 26"/>
                  <a:gd name="T49" fmla="*/ 7 h 31"/>
                  <a:gd name="T50" fmla="*/ 19 w 26"/>
                  <a:gd name="T51" fmla="*/ 2 h 31"/>
                  <a:gd name="T52" fmla="*/ 16 w 26"/>
                  <a:gd name="T53" fmla="*/ 4 h 31"/>
                  <a:gd name="T54" fmla="*/ 16 w 26"/>
                  <a:gd name="T55" fmla="*/ 5 h 31"/>
                  <a:gd name="T56" fmla="*/ 13 w 26"/>
                  <a:gd name="T57" fmla="*/ 3 h 31"/>
                  <a:gd name="T58" fmla="*/ 12 w 26"/>
                  <a:gd name="T59" fmla="*/ 4 h 31"/>
                  <a:gd name="T60" fmla="*/ 11 w 26"/>
                  <a:gd name="T61" fmla="*/ 6 h 31"/>
                  <a:gd name="T62" fmla="*/ 9 w 26"/>
                  <a:gd name="T63" fmla="*/ 7 h 31"/>
                  <a:gd name="T64" fmla="*/ 7 w 26"/>
                  <a:gd name="T65" fmla="*/ 9 h 31"/>
                  <a:gd name="T66" fmla="*/ 6 w 26"/>
                  <a:gd name="T67" fmla="*/ 11 h 31"/>
                  <a:gd name="T68" fmla="*/ 5 w 26"/>
                  <a:gd name="T69" fmla="*/ 11 h 31"/>
                  <a:gd name="T70" fmla="*/ 5 w 26"/>
                  <a:gd name="T71" fmla="*/ 12 h 31"/>
                  <a:gd name="T72" fmla="*/ 4 w 26"/>
                  <a:gd name="T73" fmla="*/ 13 h 31"/>
                  <a:gd name="T74" fmla="*/ 3 w 26"/>
                  <a:gd name="T75" fmla="*/ 16 h 31"/>
                  <a:gd name="T76" fmla="*/ 1 w 26"/>
                  <a:gd name="T77" fmla="*/ 15 h 31"/>
                  <a:gd name="T78" fmla="*/ 1 w 26"/>
                  <a:gd name="T79" fmla="*/ 15 h 31"/>
                  <a:gd name="T80" fmla="*/ 1 w 26"/>
                  <a:gd name="T81" fmla="*/ 16 h 31"/>
                  <a:gd name="T82" fmla="*/ 1 w 26"/>
                  <a:gd name="T83" fmla="*/ 16 h 31"/>
                  <a:gd name="T84" fmla="*/ 2 w 26"/>
                  <a:gd name="T85" fmla="*/ 22 h 31"/>
                  <a:gd name="T86" fmla="*/ 2 w 26"/>
                  <a:gd name="T87" fmla="*/ 22 h 31"/>
                  <a:gd name="T88" fmla="*/ 2 w 26"/>
                  <a:gd name="T89" fmla="*/ 21 h 31"/>
                  <a:gd name="T90" fmla="*/ 3 w 26"/>
                  <a:gd name="T91" fmla="*/ 22 h 31"/>
                  <a:gd name="T92" fmla="*/ 5 w 26"/>
                  <a:gd name="T93" fmla="*/ 21 h 31"/>
                  <a:gd name="T94" fmla="*/ 8 w 26"/>
                  <a:gd name="T95" fmla="*/ 22 h 31"/>
                  <a:gd name="T96" fmla="*/ 12 w 26"/>
                  <a:gd name="T97" fmla="*/ 23 h 31"/>
                  <a:gd name="T98" fmla="*/ 13 w 26"/>
                  <a:gd name="T99" fmla="*/ 24 h 31"/>
                  <a:gd name="T100" fmla="*/ 18 w 26"/>
                  <a:gd name="T101" fmla="*/ 27 h 31"/>
                  <a:gd name="T102" fmla="*/ 17 w 26"/>
                  <a:gd name="T103" fmla="*/ 24 h 31"/>
                  <a:gd name="T104" fmla="*/ 18 w 26"/>
                  <a:gd name="T105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" h="31">
                    <a:moveTo>
                      <a:pt x="21" y="30"/>
                    </a:moveTo>
                    <a:cubicBezTo>
                      <a:pt x="22" y="31"/>
                      <a:pt x="23" y="31"/>
                      <a:pt x="25" y="30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1"/>
                      <a:pt x="26" y="30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4" y="30"/>
                      <a:pt x="26" y="28"/>
                      <a:pt x="26" y="27"/>
                    </a:cubicBezTo>
                    <a:cubicBezTo>
                      <a:pt x="25" y="27"/>
                      <a:pt x="23" y="29"/>
                      <a:pt x="22" y="28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2" y="26"/>
                      <a:pt x="21" y="27"/>
                      <a:pt x="20" y="27"/>
                    </a:cubicBezTo>
                    <a:cubicBezTo>
                      <a:pt x="23" y="22"/>
                      <a:pt x="17" y="27"/>
                      <a:pt x="18" y="23"/>
                    </a:cubicBezTo>
                    <a:cubicBezTo>
                      <a:pt x="17" y="23"/>
                      <a:pt x="16" y="22"/>
                      <a:pt x="15" y="23"/>
                    </a:cubicBezTo>
                    <a:cubicBezTo>
                      <a:pt x="16" y="22"/>
                      <a:pt x="14" y="22"/>
                      <a:pt x="15" y="21"/>
                    </a:cubicBezTo>
                    <a:cubicBezTo>
                      <a:pt x="13" y="24"/>
                      <a:pt x="13" y="18"/>
                      <a:pt x="11" y="22"/>
                    </a:cubicBezTo>
                    <a:cubicBezTo>
                      <a:pt x="11" y="20"/>
                      <a:pt x="11" y="22"/>
                      <a:pt x="10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1" y="19"/>
                      <a:pt x="9" y="21"/>
                      <a:pt x="9" y="19"/>
                    </a:cubicBezTo>
                    <a:cubicBezTo>
                      <a:pt x="8" y="18"/>
                      <a:pt x="9" y="20"/>
                      <a:pt x="8" y="21"/>
                    </a:cubicBezTo>
                    <a:cubicBezTo>
                      <a:pt x="7" y="20"/>
                      <a:pt x="7" y="20"/>
                      <a:pt x="7" y="18"/>
                    </a:cubicBezTo>
                    <a:cubicBezTo>
                      <a:pt x="6" y="19"/>
                      <a:pt x="6" y="18"/>
                      <a:pt x="5" y="19"/>
                    </a:cubicBezTo>
                    <a:cubicBezTo>
                      <a:pt x="5" y="19"/>
                      <a:pt x="6" y="20"/>
                      <a:pt x="5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1" y="13"/>
                      <a:pt x="3" y="20"/>
                    </a:cubicBezTo>
                    <a:cubicBezTo>
                      <a:pt x="3" y="20"/>
                      <a:pt x="3" y="21"/>
                      <a:pt x="3" y="19"/>
                    </a:cubicBezTo>
                    <a:cubicBezTo>
                      <a:pt x="4" y="19"/>
                      <a:pt x="4" y="19"/>
                      <a:pt x="5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4" y="17"/>
                      <a:pt x="4" y="17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7" y="17"/>
                      <a:pt x="5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9" y="14"/>
                      <a:pt x="9" y="13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10" y="14"/>
                      <a:pt x="9" y="10"/>
                      <a:pt x="11" y="10"/>
                    </a:cubicBezTo>
                    <a:cubicBezTo>
                      <a:pt x="10" y="9"/>
                      <a:pt x="10" y="7"/>
                      <a:pt x="10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12" y="10"/>
                      <a:pt x="12" y="11"/>
                    </a:cubicBezTo>
                    <a:cubicBezTo>
                      <a:pt x="12" y="10"/>
                      <a:pt x="13" y="10"/>
                      <a:pt x="13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9"/>
                      <a:pt x="12" y="7"/>
                      <a:pt x="14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9" y="5"/>
                      <a:pt x="19" y="2"/>
                    </a:cubicBezTo>
                    <a:cubicBezTo>
                      <a:pt x="18" y="1"/>
                      <a:pt x="16" y="1"/>
                      <a:pt x="15" y="0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5" y="5"/>
                      <a:pt x="16" y="5"/>
                    </a:cubicBezTo>
                    <a:cubicBezTo>
                      <a:pt x="17" y="6"/>
                      <a:pt x="15" y="5"/>
                      <a:pt x="15" y="6"/>
                    </a:cubicBezTo>
                    <a:cubicBezTo>
                      <a:pt x="14" y="5"/>
                      <a:pt x="14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3" y="6"/>
                      <a:pt x="10" y="5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1" y="7"/>
                      <a:pt x="11" y="7"/>
                    </a:cubicBezTo>
                    <a:cubicBezTo>
                      <a:pt x="10" y="6"/>
                      <a:pt x="10" y="7"/>
                      <a:pt x="9" y="7"/>
                    </a:cubicBezTo>
                    <a:cubicBezTo>
                      <a:pt x="9" y="8"/>
                      <a:pt x="10" y="9"/>
                      <a:pt x="10" y="10"/>
                    </a:cubicBezTo>
                    <a:cubicBezTo>
                      <a:pt x="8" y="8"/>
                      <a:pt x="8" y="10"/>
                      <a:pt x="7" y="9"/>
                    </a:cubicBezTo>
                    <a:cubicBezTo>
                      <a:pt x="8" y="10"/>
                      <a:pt x="6" y="10"/>
                      <a:pt x="7" y="11"/>
                    </a:cubicBezTo>
                    <a:cubicBezTo>
                      <a:pt x="7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2"/>
                      <a:pt x="5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4" y="11"/>
                      <a:pt x="5" y="14"/>
                      <a:pt x="4" y="13"/>
                    </a:cubicBezTo>
                    <a:cubicBezTo>
                      <a:pt x="4" y="14"/>
                      <a:pt x="3" y="15"/>
                      <a:pt x="5" y="16"/>
                    </a:cubicBezTo>
                    <a:cubicBezTo>
                      <a:pt x="4" y="16"/>
                      <a:pt x="3" y="15"/>
                      <a:pt x="3" y="16"/>
                    </a:cubicBezTo>
                    <a:cubicBezTo>
                      <a:pt x="4" y="18"/>
                      <a:pt x="1" y="13"/>
                      <a:pt x="3" y="20"/>
                    </a:cubicBezTo>
                    <a:cubicBezTo>
                      <a:pt x="1" y="12"/>
                      <a:pt x="2" y="18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4"/>
                      <a:pt x="3" y="27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6" y="22"/>
                      <a:pt x="6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4"/>
                      <a:pt x="10" y="23"/>
                      <a:pt x="12" y="22"/>
                    </a:cubicBezTo>
                    <a:cubicBezTo>
                      <a:pt x="12" y="22"/>
                      <a:pt x="13" y="23"/>
                      <a:pt x="12" y="23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6"/>
                      <a:pt x="13" y="24"/>
                    </a:cubicBezTo>
                    <a:cubicBezTo>
                      <a:pt x="14" y="24"/>
                      <a:pt x="13" y="26"/>
                      <a:pt x="13" y="26"/>
                    </a:cubicBezTo>
                    <a:cubicBezTo>
                      <a:pt x="16" y="25"/>
                      <a:pt x="15" y="30"/>
                      <a:pt x="18" y="27"/>
                    </a:cubicBezTo>
                    <a:cubicBezTo>
                      <a:pt x="18" y="26"/>
                      <a:pt x="17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6"/>
                      <a:pt x="19" y="26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31"/>
                      <a:pt x="22" y="27"/>
                      <a:pt x="21" y="3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5" name="Freeform 90"/>
              <p:cNvSpPr>
                <a:spLocks/>
              </p:cNvSpPr>
              <p:nvPr/>
            </p:nvSpPr>
            <p:spPr bwMode="auto">
              <a:xfrm>
                <a:off x="691" y="177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6" name="Freeform 91"/>
              <p:cNvSpPr>
                <a:spLocks/>
              </p:cNvSpPr>
              <p:nvPr/>
            </p:nvSpPr>
            <p:spPr bwMode="auto">
              <a:xfrm>
                <a:off x="691" y="177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7" name="Freeform 92"/>
              <p:cNvSpPr>
                <a:spLocks/>
              </p:cNvSpPr>
              <p:nvPr/>
            </p:nvSpPr>
            <p:spPr bwMode="auto">
              <a:xfrm>
                <a:off x="727" y="179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8" name="Rectangle 93"/>
              <p:cNvSpPr>
                <a:spLocks noChangeArrowheads="1"/>
              </p:cNvSpPr>
              <p:nvPr/>
            </p:nvSpPr>
            <p:spPr bwMode="auto">
              <a:xfrm>
                <a:off x="730" y="1792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9" name="Freeform 94"/>
              <p:cNvSpPr>
                <a:spLocks/>
              </p:cNvSpPr>
              <p:nvPr/>
            </p:nvSpPr>
            <p:spPr bwMode="auto">
              <a:xfrm>
                <a:off x="732" y="1784"/>
                <a:ext cx="57" cy="30"/>
              </a:xfrm>
              <a:custGeom>
                <a:avLst/>
                <a:gdLst>
                  <a:gd name="T0" fmla="*/ 18 w 21"/>
                  <a:gd name="T1" fmla="*/ 10 h 11"/>
                  <a:gd name="T2" fmla="*/ 19 w 21"/>
                  <a:gd name="T3" fmla="*/ 9 h 11"/>
                  <a:gd name="T4" fmla="*/ 20 w 21"/>
                  <a:gd name="T5" fmla="*/ 9 h 11"/>
                  <a:gd name="T6" fmla="*/ 20 w 21"/>
                  <a:gd name="T7" fmla="*/ 7 h 11"/>
                  <a:gd name="T8" fmla="*/ 12 w 21"/>
                  <a:gd name="T9" fmla="*/ 8 h 11"/>
                  <a:gd name="T10" fmla="*/ 13 w 21"/>
                  <a:gd name="T11" fmla="*/ 7 h 11"/>
                  <a:gd name="T12" fmla="*/ 8 w 21"/>
                  <a:gd name="T13" fmla="*/ 6 h 11"/>
                  <a:gd name="T14" fmla="*/ 9 w 21"/>
                  <a:gd name="T15" fmla="*/ 5 h 11"/>
                  <a:gd name="T16" fmla="*/ 7 w 21"/>
                  <a:gd name="T17" fmla="*/ 4 h 11"/>
                  <a:gd name="T18" fmla="*/ 6 w 21"/>
                  <a:gd name="T19" fmla="*/ 5 h 11"/>
                  <a:gd name="T20" fmla="*/ 6 w 21"/>
                  <a:gd name="T21" fmla="*/ 4 h 11"/>
                  <a:gd name="T22" fmla="*/ 6 w 21"/>
                  <a:gd name="T23" fmla="*/ 4 h 11"/>
                  <a:gd name="T24" fmla="*/ 4 w 21"/>
                  <a:gd name="T25" fmla="*/ 3 h 11"/>
                  <a:gd name="T26" fmla="*/ 5 w 21"/>
                  <a:gd name="T27" fmla="*/ 3 h 11"/>
                  <a:gd name="T28" fmla="*/ 4 w 21"/>
                  <a:gd name="T29" fmla="*/ 3 h 11"/>
                  <a:gd name="T30" fmla="*/ 4 w 21"/>
                  <a:gd name="T31" fmla="*/ 2 h 11"/>
                  <a:gd name="T32" fmla="*/ 0 w 21"/>
                  <a:gd name="T33" fmla="*/ 2 h 11"/>
                  <a:gd name="T34" fmla="*/ 0 w 21"/>
                  <a:gd name="T35" fmla="*/ 3 h 11"/>
                  <a:gd name="T36" fmla="*/ 3 w 21"/>
                  <a:gd name="T37" fmla="*/ 4 h 11"/>
                  <a:gd name="T38" fmla="*/ 2 w 21"/>
                  <a:gd name="T39" fmla="*/ 3 h 11"/>
                  <a:gd name="T40" fmla="*/ 4 w 21"/>
                  <a:gd name="T41" fmla="*/ 4 h 11"/>
                  <a:gd name="T42" fmla="*/ 2 w 21"/>
                  <a:gd name="T43" fmla="*/ 5 h 11"/>
                  <a:gd name="T44" fmla="*/ 4 w 21"/>
                  <a:gd name="T45" fmla="*/ 8 h 11"/>
                  <a:gd name="T46" fmla="*/ 4 w 21"/>
                  <a:gd name="T47" fmla="*/ 8 h 11"/>
                  <a:gd name="T48" fmla="*/ 5 w 21"/>
                  <a:gd name="T49" fmla="*/ 8 h 11"/>
                  <a:gd name="T50" fmla="*/ 5 w 21"/>
                  <a:gd name="T51" fmla="*/ 7 h 11"/>
                  <a:gd name="T52" fmla="*/ 7 w 21"/>
                  <a:gd name="T53" fmla="*/ 5 h 11"/>
                  <a:gd name="T54" fmla="*/ 7 w 21"/>
                  <a:gd name="T55" fmla="*/ 5 h 11"/>
                  <a:gd name="T56" fmla="*/ 6 w 21"/>
                  <a:gd name="T57" fmla="*/ 7 h 11"/>
                  <a:gd name="T58" fmla="*/ 7 w 21"/>
                  <a:gd name="T59" fmla="*/ 6 h 11"/>
                  <a:gd name="T60" fmla="*/ 7 w 21"/>
                  <a:gd name="T61" fmla="*/ 9 h 11"/>
                  <a:gd name="T62" fmla="*/ 8 w 21"/>
                  <a:gd name="T63" fmla="*/ 7 h 11"/>
                  <a:gd name="T64" fmla="*/ 12 w 21"/>
                  <a:gd name="T65" fmla="*/ 9 h 11"/>
                  <a:gd name="T66" fmla="*/ 11 w 21"/>
                  <a:gd name="T67" fmla="*/ 10 h 11"/>
                  <a:gd name="T68" fmla="*/ 12 w 21"/>
                  <a:gd name="T69" fmla="*/ 9 h 11"/>
                  <a:gd name="T70" fmla="*/ 15 w 21"/>
                  <a:gd name="T71" fmla="*/ 11 h 11"/>
                  <a:gd name="T72" fmla="*/ 15 w 21"/>
                  <a:gd name="T73" fmla="*/ 10 h 11"/>
                  <a:gd name="T74" fmla="*/ 17 w 21"/>
                  <a:gd name="T75" fmla="*/ 10 h 11"/>
                  <a:gd name="T76" fmla="*/ 17 w 21"/>
                  <a:gd name="T77" fmla="*/ 10 h 11"/>
                  <a:gd name="T78" fmla="*/ 18 w 21"/>
                  <a:gd name="T79" fmla="*/ 8 h 11"/>
                  <a:gd name="T80" fmla="*/ 18 w 21"/>
                  <a:gd name="T8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11">
                    <a:moveTo>
                      <a:pt x="18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20" y="8"/>
                      <a:pt x="20" y="9"/>
                    </a:cubicBezTo>
                    <a:cubicBezTo>
                      <a:pt x="20" y="8"/>
                      <a:pt x="21" y="9"/>
                      <a:pt x="20" y="7"/>
                    </a:cubicBezTo>
                    <a:cubicBezTo>
                      <a:pt x="18" y="8"/>
                      <a:pt x="16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2" y="3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6" y="6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2" y="2"/>
                      <a:pt x="3" y="0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2" y="4"/>
                      <a:pt x="4" y="4"/>
                    </a:cubicBezTo>
                    <a:cubicBezTo>
                      <a:pt x="3" y="5"/>
                      <a:pt x="3" y="4"/>
                      <a:pt x="2" y="5"/>
                    </a:cubicBezTo>
                    <a:cubicBezTo>
                      <a:pt x="2" y="8"/>
                      <a:pt x="5" y="4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7" y="5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7"/>
                      <a:pt x="6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8" y="8"/>
                      <a:pt x="7" y="8"/>
                      <a:pt x="8" y="7"/>
                    </a:cubicBezTo>
                    <a:cubicBezTo>
                      <a:pt x="8" y="9"/>
                      <a:pt x="10" y="10"/>
                      <a:pt x="12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4" y="9"/>
                      <a:pt x="14" y="10"/>
                      <a:pt x="15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8"/>
                      <a:pt x="16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0" name="Freeform 95"/>
              <p:cNvSpPr>
                <a:spLocks/>
              </p:cNvSpPr>
              <p:nvPr/>
            </p:nvSpPr>
            <p:spPr bwMode="auto">
              <a:xfrm>
                <a:off x="787" y="1801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0 h 2"/>
                  <a:gd name="T6" fmla="*/ 0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1" name="Freeform 96"/>
              <p:cNvSpPr>
                <a:spLocks/>
              </p:cNvSpPr>
              <p:nvPr/>
            </p:nvSpPr>
            <p:spPr bwMode="auto">
              <a:xfrm>
                <a:off x="787" y="1784"/>
                <a:ext cx="21" cy="22"/>
              </a:xfrm>
              <a:custGeom>
                <a:avLst/>
                <a:gdLst>
                  <a:gd name="T0" fmla="*/ 6 w 8"/>
                  <a:gd name="T1" fmla="*/ 2 h 8"/>
                  <a:gd name="T2" fmla="*/ 5 w 8"/>
                  <a:gd name="T3" fmla="*/ 1 h 8"/>
                  <a:gd name="T4" fmla="*/ 2 w 8"/>
                  <a:gd name="T5" fmla="*/ 4 h 8"/>
                  <a:gd name="T6" fmla="*/ 3 w 8"/>
                  <a:gd name="T7" fmla="*/ 6 h 8"/>
                  <a:gd name="T8" fmla="*/ 2 w 8"/>
                  <a:gd name="T9" fmla="*/ 5 h 8"/>
                  <a:gd name="T10" fmla="*/ 2 w 8"/>
                  <a:gd name="T11" fmla="*/ 7 h 8"/>
                  <a:gd name="T12" fmla="*/ 2 w 8"/>
                  <a:gd name="T13" fmla="*/ 6 h 8"/>
                  <a:gd name="T14" fmla="*/ 2 w 8"/>
                  <a:gd name="T15" fmla="*/ 7 h 8"/>
                  <a:gd name="T16" fmla="*/ 3 w 8"/>
                  <a:gd name="T17" fmla="*/ 6 h 8"/>
                  <a:gd name="T18" fmla="*/ 3 w 8"/>
                  <a:gd name="T19" fmla="*/ 7 h 8"/>
                  <a:gd name="T20" fmla="*/ 3 w 8"/>
                  <a:gd name="T21" fmla="*/ 4 h 8"/>
                  <a:gd name="T22" fmla="*/ 5 w 8"/>
                  <a:gd name="T23" fmla="*/ 6 h 8"/>
                  <a:gd name="T24" fmla="*/ 7 w 8"/>
                  <a:gd name="T25" fmla="*/ 5 h 8"/>
                  <a:gd name="T26" fmla="*/ 6 w 8"/>
                  <a:gd name="T27" fmla="*/ 5 h 8"/>
                  <a:gd name="T28" fmla="*/ 5 w 8"/>
                  <a:gd name="T29" fmla="*/ 4 h 8"/>
                  <a:gd name="T30" fmla="*/ 7 w 8"/>
                  <a:gd name="T31" fmla="*/ 5 h 8"/>
                  <a:gd name="T32" fmla="*/ 8 w 8"/>
                  <a:gd name="T33" fmla="*/ 2 h 8"/>
                  <a:gd name="T34" fmla="*/ 6 w 8"/>
                  <a:gd name="T35" fmla="*/ 1 h 8"/>
                  <a:gd name="T36" fmla="*/ 7 w 8"/>
                  <a:gd name="T37" fmla="*/ 1 h 8"/>
                  <a:gd name="T38" fmla="*/ 8 w 8"/>
                  <a:gd name="T39" fmla="*/ 1 h 8"/>
                  <a:gd name="T40" fmla="*/ 5 w 8"/>
                  <a:gd name="T41" fmla="*/ 1 h 8"/>
                  <a:gd name="T42" fmla="*/ 6 w 8"/>
                  <a:gd name="T4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3" y="4"/>
                      <a:pt x="2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0" y="5"/>
                      <a:pt x="2" y="7"/>
                    </a:cubicBezTo>
                    <a:cubicBezTo>
                      <a:pt x="2" y="7"/>
                      <a:pt x="1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2" y="5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7" y="5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7" y="5"/>
                    </a:cubicBezTo>
                    <a:cubicBezTo>
                      <a:pt x="6" y="3"/>
                      <a:pt x="7" y="1"/>
                      <a:pt x="8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5" y="1"/>
                    </a:cubicBezTo>
                    <a:cubicBezTo>
                      <a:pt x="3" y="0"/>
                      <a:pt x="8" y="1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2" name="Rectangle 97"/>
              <p:cNvSpPr>
                <a:spLocks noChangeArrowheads="1"/>
              </p:cNvSpPr>
              <p:nvPr/>
            </p:nvSpPr>
            <p:spPr bwMode="auto">
              <a:xfrm>
                <a:off x="800" y="178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3" name="Freeform 98"/>
              <p:cNvSpPr>
                <a:spLocks/>
              </p:cNvSpPr>
              <p:nvPr/>
            </p:nvSpPr>
            <p:spPr bwMode="auto">
              <a:xfrm>
                <a:off x="661" y="1746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4" name="Freeform 99"/>
              <p:cNvSpPr>
                <a:spLocks/>
              </p:cNvSpPr>
              <p:nvPr/>
            </p:nvSpPr>
            <p:spPr bwMode="auto">
              <a:xfrm>
                <a:off x="659" y="1746"/>
                <a:ext cx="8" cy="17"/>
              </a:xfrm>
              <a:custGeom>
                <a:avLst/>
                <a:gdLst>
                  <a:gd name="T0" fmla="*/ 1 w 3"/>
                  <a:gd name="T1" fmla="*/ 5 h 6"/>
                  <a:gd name="T2" fmla="*/ 3 w 3"/>
                  <a:gd name="T3" fmla="*/ 4 h 6"/>
                  <a:gd name="T4" fmla="*/ 1 w 3"/>
                  <a:gd name="T5" fmla="*/ 0 h 6"/>
                  <a:gd name="T6" fmla="*/ 0 w 3"/>
                  <a:gd name="T7" fmla="*/ 3 h 6"/>
                  <a:gd name="T8" fmla="*/ 1 w 3"/>
                  <a:gd name="T9" fmla="*/ 2 h 6"/>
                  <a:gd name="T10" fmla="*/ 0 w 3"/>
                  <a:gd name="T11" fmla="*/ 4 h 6"/>
                  <a:gd name="T12" fmla="*/ 1 w 3"/>
                  <a:gd name="T13" fmla="*/ 4 h 6"/>
                  <a:gd name="T14" fmla="*/ 1 w 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5"/>
                    </a:moveTo>
                    <a:cubicBezTo>
                      <a:pt x="1" y="5"/>
                      <a:pt x="1" y="6"/>
                      <a:pt x="3" y="4"/>
                    </a:cubicBezTo>
                    <a:cubicBezTo>
                      <a:pt x="0" y="2"/>
                      <a:pt x="2" y="2"/>
                      <a:pt x="1" y="0"/>
                    </a:cubicBezTo>
                    <a:cubicBezTo>
                      <a:pt x="1" y="0"/>
                      <a:pt x="1" y="1"/>
                      <a:pt x="0" y="3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5" name="Freeform 100"/>
              <p:cNvSpPr>
                <a:spLocks/>
              </p:cNvSpPr>
              <p:nvPr/>
            </p:nvSpPr>
            <p:spPr bwMode="auto">
              <a:xfrm>
                <a:off x="664" y="174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6" name="Freeform 101"/>
              <p:cNvSpPr>
                <a:spLocks/>
              </p:cNvSpPr>
              <p:nvPr/>
            </p:nvSpPr>
            <p:spPr bwMode="auto">
              <a:xfrm>
                <a:off x="659" y="1749"/>
                <a:ext cx="5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7" name="Freeform 102"/>
              <p:cNvSpPr>
                <a:spLocks/>
              </p:cNvSpPr>
              <p:nvPr/>
            </p:nvSpPr>
            <p:spPr bwMode="auto">
              <a:xfrm>
                <a:off x="659" y="1749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8" name="Freeform 103"/>
              <p:cNvSpPr>
                <a:spLocks/>
              </p:cNvSpPr>
              <p:nvPr/>
            </p:nvSpPr>
            <p:spPr bwMode="auto">
              <a:xfrm>
                <a:off x="659" y="1743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1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9" name="Freeform 104"/>
              <p:cNvSpPr>
                <a:spLocks/>
              </p:cNvSpPr>
              <p:nvPr/>
            </p:nvSpPr>
            <p:spPr bwMode="auto">
              <a:xfrm>
                <a:off x="661" y="17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0" name="Freeform 105"/>
              <p:cNvSpPr>
                <a:spLocks/>
              </p:cNvSpPr>
              <p:nvPr/>
            </p:nvSpPr>
            <p:spPr bwMode="auto">
              <a:xfrm>
                <a:off x="661" y="174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1" name="Freeform 106"/>
              <p:cNvSpPr>
                <a:spLocks/>
              </p:cNvSpPr>
              <p:nvPr/>
            </p:nvSpPr>
            <p:spPr bwMode="auto">
              <a:xfrm>
                <a:off x="659" y="1741"/>
                <a:ext cx="8" cy="8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0" y="3"/>
                      <a:pt x="1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2" name="Freeform 107"/>
              <p:cNvSpPr>
                <a:spLocks/>
              </p:cNvSpPr>
              <p:nvPr/>
            </p:nvSpPr>
            <p:spPr bwMode="auto">
              <a:xfrm>
                <a:off x="667" y="1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3" name="Freeform 108"/>
              <p:cNvSpPr>
                <a:spLocks/>
              </p:cNvSpPr>
              <p:nvPr/>
            </p:nvSpPr>
            <p:spPr bwMode="auto">
              <a:xfrm>
                <a:off x="659" y="1733"/>
                <a:ext cx="11" cy="10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2 h 4"/>
                  <a:gd name="T4" fmla="*/ 1 w 4"/>
                  <a:gd name="T5" fmla="*/ 3 h 4"/>
                  <a:gd name="T6" fmla="*/ 2 w 4"/>
                  <a:gd name="T7" fmla="*/ 3 h 4"/>
                  <a:gd name="T8" fmla="*/ 0 w 4"/>
                  <a:gd name="T9" fmla="*/ 4 h 4"/>
                  <a:gd name="T10" fmla="*/ 2 w 4"/>
                  <a:gd name="T11" fmla="*/ 3 h 4"/>
                  <a:gd name="T12" fmla="*/ 1 w 4"/>
                  <a:gd name="T13" fmla="*/ 4 h 4"/>
                  <a:gd name="T14" fmla="*/ 2 w 4"/>
                  <a:gd name="T15" fmla="*/ 2 h 4"/>
                  <a:gd name="T16" fmla="*/ 2 w 4"/>
                  <a:gd name="T17" fmla="*/ 2 h 4"/>
                  <a:gd name="T18" fmla="*/ 3 w 4"/>
                  <a:gd name="T19" fmla="*/ 1 h 4"/>
                  <a:gd name="T20" fmla="*/ 3 w 4"/>
                  <a:gd name="T21" fmla="*/ 0 h 4"/>
                  <a:gd name="T22" fmla="*/ 0 w 4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3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4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4" y="0"/>
                      <a:pt x="3" y="0"/>
                    </a:cubicBezTo>
                    <a:cubicBezTo>
                      <a:pt x="3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4" name="Freeform 109"/>
              <p:cNvSpPr>
                <a:spLocks/>
              </p:cNvSpPr>
              <p:nvPr/>
            </p:nvSpPr>
            <p:spPr bwMode="auto">
              <a:xfrm>
                <a:off x="661" y="173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5" name="Freeform 110"/>
              <p:cNvSpPr>
                <a:spLocks/>
              </p:cNvSpPr>
              <p:nvPr/>
            </p:nvSpPr>
            <p:spPr bwMode="auto">
              <a:xfrm>
                <a:off x="656" y="1730"/>
                <a:ext cx="11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3 h 4"/>
                  <a:gd name="T4" fmla="*/ 1 w 4"/>
                  <a:gd name="T5" fmla="*/ 4 h 4"/>
                  <a:gd name="T6" fmla="*/ 2 w 4"/>
                  <a:gd name="T7" fmla="*/ 3 h 4"/>
                  <a:gd name="T8" fmla="*/ 1 w 4"/>
                  <a:gd name="T9" fmla="*/ 3 h 4"/>
                  <a:gd name="T10" fmla="*/ 3 w 4"/>
                  <a:gd name="T11" fmla="*/ 1 h 4"/>
                  <a:gd name="T12" fmla="*/ 2 w 4"/>
                  <a:gd name="T13" fmla="*/ 1 h 4"/>
                  <a:gd name="T14" fmla="*/ 2 w 4"/>
                  <a:gd name="T15" fmla="*/ 1 h 4"/>
                  <a:gd name="T16" fmla="*/ 1 w 4"/>
                  <a:gd name="T17" fmla="*/ 2 h 4"/>
                  <a:gd name="T18" fmla="*/ 1 w 4"/>
                  <a:gd name="T19" fmla="*/ 2 h 4"/>
                  <a:gd name="T20" fmla="*/ 0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1"/>
                      <a:pt x="1" y="3"/>
                      <a:pt x="1" y="3"/>
                    </a:cubicBezTo>
                    <a:cubicBezTo>
                      <a:pt x="1" y="2"/>
                      <a:pt x="1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6" name="Freeform 111"/>
              <p:cNvSpPr>
                <a:spLocks/>
              </p:cNvSpPr>
              <p:nvPr/>
            </p:nvSpPr>
            <p:spPr bwMode="auto">
              <a:xfrm>
                <a:off x="656" y="174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7" name="Freeform 112"/>
              <p:cNvSpPr>
                <a:spLocks/>
              </p:cNvSpPr>
              <p:nvPr/>
            </p:nvSpPr>
            <p:spPr bwMode="auto">
              <a:xfrm>
                <a:off x="659" y="173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8" name="Freeform 113"/>
              <p:cNvSpPr>
                <a:spLocks/>
              </p:cNvSpPr>
              <p:nvPr/>
            </p:nvSpPr>
            <p:spPr bwMode="auto">
              <a:xfrm>
                <a:off x="656" y="173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9" name="Freeform 114"/>
              <p:cNvSpPr>
                <a:spLocks/>
              </p:cNvSpPr>
              <p:nvPr/>
            </p:nvSpPr>
            <p:spPr bwMode="auto">
              <a:xfrm>
                <a:off x="629" y="1722"/>
                <a:ext cx="32" cy="30"/>
              </a:xfrm>
              <a:custGeom>
                <a:avLst/>
                <a:gdLst>
                  <a:gd name="T0" fmla="*/ 3 w 12"/>
                  <a:gd name="T1" fmla="*/ 11 h 11"/>
                  <a:gd name="T2" fmla="*/ 4 w 12"/>
                  <a:gd name="T3" fmla="*/ 10 h 11"/>
                  <a:gd name="T4" fmla="*/ 5 w 12"/>
                  <a:gd name="T5" fmla="*/ 9 h 11"/>
                  <a:gd name="T6" fmla="*/ 7 w 12"/>
                  <a:gd name="T7" fmla="*/ 8 h 11"/>
                  <a:gd name="T8" fmla="*/ 6 w 12"/>
                  <a:gd name="T9" fmla="*/ 8 h 11"/>
                  <a:gd name="T10" fmla="*/ 7 w 12"/>
                  <a:gd name="T11" fmla="*/ 7 h 11"/>
                  <a:gd name="T12" fmla="*/ 6 w 12"/>
                  <a:gd name="T13" fmla="*/ 7 h 11"/>
                  <a:gd name="T14" fmla="*/ 5 w 12"/>
                  <a:gd name="T15" fmla="*/ 6 h 11"/>
                  <a:gd name="T16" fmla="*/ 8 w 12"/>
                  <a:gd name="T17" fmla="*/ 6 h 11"/>
                  <a:gd name="T18" fmla="*/ 9 w 12"/>
                  <a:gd name="T19" fmla="*/ 4 h 11"/>
                  <a:gd name="T20" fmla="*/ 8 w 12"/>
                  <a:gd name="T21" fmla="*/ 5 h 11"/>
                  <a:gd name="T22" fmla="*/ 8 w 12"/>
                  <a:gd name="T23" fmla="*/ 5 h 11"/>
                  <a:gd name="T24" fmla="*/ 9 w 12"/>
                  <a:gd name="T25" fmla="*/ 6 h 11"/>
                  <a:gd name="T26" fmla="*/ 10 w 12"/>
                  <a:gd name="T27" fmla="*/ 4 h 11"/>
                  <a:gd name="T28" fmla="*/ 9 w 12"/>
                  <a:gd name="T29" fmla="*/ 6 h 11"/>
                  <a:gd name="T30" fmla="*/ 10 w 12"/>
                  <a:gd name="T31" fmla="*/ 5 h 11"/>
                  <a:gd name="T32" fmla="*/ 11 w 12"/>
                  <a:gd name="T33" fmla="*/ 4 h 11"/>
                  <a:gd name="T34" fmla="*/ 12 w 12"/>
                  <a:gd name="T35" fmla="*/ 3 h 11"/>
                  <a:gd name="T36" fmla="*/ 8 w 12"/>
                  <a:gd name="T37" fmla="*/ 4 h 11"/>
                  <a:gd name="T38" fmla="*/ 9 w 12"/>
                  <a:gd name="T39" fmla="*/ 3 h 11"/>
                  <a:gd name="T40" fmla="*/ 9 w 12"/>
                  <a:gd name="T41" fmla="*/ 1 h 11"/>
                  <a:gd name="T42" fmla="*/ 7 w 12"/>
                  <a:gd name="T43" fmla="*/ 3 h 11"/>
                  <a:gd name="T44" fmla="*/ 7 w 12"/>
                  <a:gd name="T45" fmla="*/ 2 h 11"/>
                  <a:gd name="T46" fmla="*/ 6 w 12"/>
                  <a:gd name="T47" fmla="*/ 3 h 11"/>
                  <a:gd name="T48" fmla="*/ 2 w 12"/>
                  <a:gd name="T49" fmla="*/ 6 h 11"/>
                  <a:gd name="T50" fmla="*/ 5 w 12"/>
                  <a:gd name="T51" fmla="*/ 5 h 11"/>
                  <a:gd name="T52" fmla="*/ 1 w 12"/>
                  <a:gd name="T53" fmla="*/ 7 h 11"/>
                  <a:gd name="T54" fmla="*/ 3 w 12"/>
                  <a:gd name="T55" fmla="*/ 7 h 11"/>
                  <a:gd name="T56" fmla="*/ 4 w 12"/>
                  <a:gd name="T57" fmla="*/ 7 h 11"/>
                  <a:gd name="T58" fmla="*/ 2 w 12"/>
                  <a:gd name="T59" fmla="*/ 8 h 11"/>
                  <a:gd name="T60" fmla="*/ 3 w 12"/>
                  <a:gd name="T61" fmla="*/ 8 h 11"/>
                  <a:gd name="T62" fmla="*/ 5 w 12"/>
                  <a:gd name="T63" fmla="*/ 7 h 11"/>
                  <a:gd name="T64" fmla="*/ 4 w 12"/>
                  <a:gd name="T65" fmla="*/ 9 h 11"/>
                  <a:gd name="T66" fmla="*/ 2 w 12"/>
                  <a:gd name="T67" fmla="*/ 9 h 11"/>
                  <a:gd name="T68" fmla="*/ 1 w 12"/>
                  <a:gd name="T69" fmla="*/ 10 h 11"/>
                  <a:gd name="T70" fmla="*/ 4 w 12"/>
                  <a:gd name="T71" fmla="*/ 9 h 11"/>
                  <a:gd name="T72" fmla="*/ 3 w 12"/>
                  <a:gd name="T7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7"/>
                      <a:pt x="6" y="7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4"/>
                      <a:pt x="9" y="4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4"/>
                      <a:pt x="8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7" y="7"/>
                      <a:pt x="9" y="5"/>
                      <a:pt x="9" y="6"/>
                    </a:cubicBezTo>
                    <a:cubicBezTo>
                      <a:pt x="9" y="6"/>
                      <a:pt x="10" y="4"/>
                      <a:pt x="10" y="4"/>
                    </a:cubicBezTo>
                    <a:cubicBezTo>
                      <a:pt x="9" y="6"/>
                      <a:pt x="11" y="4"/>
                      <a:pt x="9" y="6"/>
                    </a:cubicBezTo>
                    <a:cubicBezTo>
                      <a:pt x="9" y="7"/>
                      <a:pt x="10" y="5"/>
                      <a:pt x="10" y="5"/>
                    </a:cubicBezTo>
                    <a:cubicBezTo>
                      <a:pt x="11" y="4"/>
                      <a:pt x="10" y="5"/>
                      <a:pt x="11" y="4"/>
                    </a:cubicBezTo>
                    <a:cubicBezTo>
                      <a:pt x="12" y="3"/>
                      <a:pt x="11" y="4"/>
                      <a:pt x="12" y="3"/>
                    </a:cubicBezTo>
                    <a:cubicBezTo>
                      <a:pt x="12" y="2"/>
                      <a:pt x="9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9" y="1"/>
                    </a:cubicBezTo>
                    <a:cubicBezTo>
                      <a:pt x="8" y="3"/>
                      <a:pt x="8" y="0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0" y="8"/>
                      <a:pt x="3" y="4"/>
                      <a:pt x="2" y="6"/>
                    </a:cubicBezTo>
                    <a:cubicBezTo>
                      <a:pt x="3" y="5"/>
                      <a:pt x="4" y="6"/>
                      <a:pt x="5" y="5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2" y="7"/>
                      <a:pt x="2" y="8"/>
                    </a:cubicBezTo>
                    <a:cubicBezTo>
                      <a:pt x="1" y="8"/>
                      <a:pt x="4" y="7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2" y="10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0" name="Rectangle 115"/>
              <p:cNvSpPr>
                <a:spLocks noChangeArrowheads="1"/>
              </p:cNvSpPr>
              <p:nvPr/>
            </p:nvSpPr>
            <p:spPr bwMode="auto">
              <a:xfrm>
                <a:off x="632" y="1749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1" name="Freeform 116"/>
              <p:cNvSpPr>
                <a:spLocks/>
              </p:cNvSpPr>
              <p:nvPr/>
            </p:nvSpPr>
            <p:spPr bwMode="auto">
              <a:xfrm>
                <a:off x="637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2" name="Rectangle 117"/>
              <p:cNvSpPr>
                <a:spLocks noChangeArrowheads="1"/>
              </p:cNvSpPr>
              <p:nvPr/>
            </p:nvSpPr>
            <p:spPr bwMode="auto">
              <a:xfrm>
                <a:off x="645" y="1741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3" name="Freeform 118"/>
              <p:cNvSpPr>
                <a:spLocks/>
              </p:cNvSpPr>
              <p:nvPr/>
            </p:nvSpPr>
            <p:spPr bwMode="auto">
              <a:xfrm>
                <a:off x="629" y="174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4" name="Freeform 119"/>
              <p:cNvSpPr>
                <a:spLocks/>
              </p:cNvSpPr>
              <p:nvPr/>
            </p:nvSpPr>
            <p:spPr bwMode="auto">
              <a:xfrm>
                <a:off x="651" y="172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5" name="Rectangle 120"/>
              <p:cNvSpPr>
                <a:spLocks noChangeArrowheads="1"/>
              </p:cNvSpPr>
              <p:nvPr/>
            </p:nvSpPr>
            <p:spPr bwMode="auto">
              <a:xfrm>
                <a:off x="634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6" name="Freeform 121"/>
              <p:cNvSpPr>
                <a:spLocks/>
              </p:cNvSpPr>
              <p:nvPr/>
            </p:nvSpPr>
            <p:spPr bwMode="auto">
              <a:xfrm>
                <a:off x="640" y="1743"/>
                <a:ext cx="19" cy="17"/>
              </a:xfrm>
              <a:custGeom>
                <a:avLst/>
                <a:gdLst>
                  <a:gd name="T0" fmla="*/ 6 w 7"/>
                  <a:gd name="T1" fmla="*/ 2 h 6"/>
                  <a:gd name="T2" fmla="*/ 6 w 7"/>
                  <a:gd name="T3" fmla="*/ 1 h 6"/>
                  <a:gd name="T4" fmla="*/ 4 w 7"/>
                  <a:gd name="T5" fmla="*/ 3 h 6"/>
                  <a:gd name="T6" fmla="*/ 5 w 7"/>
                  <a:gd name="T7" fmla="*/ 1 h 6"/>
                  <a:gd name="T8" fmla="*/ 3 w 7"/>
                  <a:gd name="T9" fmla="*/ 2 h 6"/>
                  <a:gd name="T10" fmla="*/ 4 w 7"/>
                  <a:gd name="T11" fmla="*/ 1 h 6"/>
                  <a:gd name="T12" fmla="*/ 1 w 7"/>
                  <a:gd name="T13" fmla="*/ 3 h 6"/>
                  <a:gd name="T14" fmla="*/ 4 w 7"/>
                  <a:gd name="T15" fmla="*/ 0 h 6"/>
                  <a:gd name="T16" fmla="*/ 4 w 7"/>
                  <a:gd name="T17" fmla="*/ 0 h 6"/>
                  <a:gd name="T18" fmla="*/ 3 w 7"/>
                  <a:gd name="T19" fmla="*/ 0 h 6"/>
                  <a:gd name="T20" fmla="*/ 1 w 7"/>
                  <a:gd name="T21" fmla="*/ 2 h 6"/>
                  <a:gd name="T22" fmla="*/ 0 w 7"/>
                  <a:gd name="T23" fmla="*/ 3 h 6"/>
                  <a:gd name="T24" fmla="*/ 1 w 7"/>
                  <a:gd name="T25" fmla="*/ 2 h 6"/>
                  <a:gd name="T26" fmla="*/ 0 w 7"/>
                  <a:gd name="T27" fmla="*/ 3 h 6"/>
                  <a:gd name="T28" fmla="*/ 1 w 7"/>
                  <a:gd name="T29" fmla="*/ 3 h 6"/>
                  <a:gd name="T30" fmla="*/ 0 w 7"/>
                  <a:gd name="T31" fmla="*/ 4 h 6"/>
                  <a:gd name="T32" fmla="*/ 1 w 7"/>
                  <a:gd name="T33" fmla="*/ 3 h 6"/>
                  <a:gd name="T34" fmla="*/ 1 w 7"/>
                  <a:gd name="T35" fmla="*/ 4 h 6"/>
                  <a:gd name="T36" fmla="*/ 2 w 7"/>
                  <a:gd name="T37" fmla="*/ 3 h 6"/>
                  <a:gd name="T38" fmla="*/ 1 w 7"/>
                  <a:gd name="T39" fmla="*/ 4 h 6"/>
                  <a:gd name="T40" fmla="*/ 2 w 7"/>
                  <a:gd name="T41" fmla="*/ 3 h 6"/>
                  <a:gd name="T42" fmla="*/ 2 w 7"/>
                  <a:gd name="T43" fmla="*/ 5 h 6"/>
                  <a:gd name="T44" fmla="*/ 3 w 7"/>
                  <a:gd name="T45" fmla="*/ 4 h 6"/>
                  <a:gd name="T46" fmla="*/ 1 w 7"/>
                  <a:gd name="T47" fmla="*/ 5 h 6"/>
                  <a:gd name="T48" fmla="*/ 4 w 7"/>
                  <a:gd name="T49" fmla="*/ 2 h 6"/>
                  <a:gd name="T50" fmla="*/ 2 w 7"/>
                  <a:gd name="T51" fmla="*/ 5 h 6"/>
                  <a:gd name="T52" fmla="*/ 3 w 7"/>
                  <a:gd name="T53" fmla="*/ 5 h 6"/>
                  <a:gd name="T54" fmla="*/ 3 w 7"/>
                  <a:gd name="T55" fmla="*/ 5 h 6"/>
                  <a:gd name="T56" fmla="*/ 4 w 7"/>
                  <a:gd name="T57" fmla="*/ 5 h 6"/>
                  <a:gd name="T58" fmla="*/ 4 w 7"/>
                  <a:gd name="T59" fmla="*/ 4 h 6"/>
                  <a:gd name="T60" fmla="*/ 5 w 7"/>
                  <a:gd name="T61" fmla="*/ 4 h 6"/>
                  <a:gd name="T62" fmla="*/ 5 w 7"/>
                  <a:gd name="T63" fmla="*/ 4 h 6"/>
                  <a:gd name="T64" fmla="*/ 6 w 7"/>
                  <a:gd name="T65" fmla="*/ 3 h 6"/>
                  <a:gd name="T66" fmla="*/ 5 w 7"/>
                  <a:gd name="T67" fmla="*/ 3 h 6"/>
                  <a:gd name="T68" fmla="*/ 6 w 7"/>
                  <a:gd name="T6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4" y="4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1" y="4"/>
                      <a:pt x="1" y="3"/>
                    </a:cubicBezTo>
                    <a:cubicBezTo>
                      <a:pt x="3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6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3" y="4"/>
                      <a:pt x="4" y="3"/>
                      <a:pt x="2" y="5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7" name="Freeform 122"/>
              <p:cNvSpPr>
                <a:spLocks/>
              </p:cNvSpPr>
              <p:nvPr/>
            </p:nvSpPr>
            <p:spPr bwMode="auto">
              <a:xfrm>
                <a:off x="640" y="175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8" name="Freeform 123"/>
              <p:cNvSpPr>
                <a:spLocks/>
              </p:cNvSpPr>
              <p:nvPr/>
            </p:nvSpPr>
            <p:spPr bwMode="auto">
              <a:xfrm>
                <a:off x="651" y="1741"/>
                <a:ext cx="19" cy="27"/>
              </a:xfrm>
              <a:custGeom>
                <a:avLst/>
                <a:gdLst>
                  <a:gd name="T0" fmla="*/ 2 w 7"/>
                  <a:gd name="T1" fmla="*/ 6 h 10"/>
                  <a:gd name="T2" fmla="*/ 2 w 7"/>
                  <a:gd name="T3" fmla="*/ 7 h 10"/>
                  <a:gd name="T4" fmla="*/ 3 w 7"/>
                  <a:gd name="T5" fmla="*/ 4 h 10"/>
                  <a:gd name="T6" fmla="*/ 3 w 7"/>
                  <a:gd name="T7" fmla="*/ 4 h 10"/>
                  <a:gd name="T8" fmla="*/ 2 w 7"/>
                  <a:gd name="T9" fmla="*/ 7 h 10"/>
                  <a:gd name="T10" fmla="*/ 3 w 7"/>
                  <a:gd name="T11" fmla="*/ 7 h 10"/>
                  <a:gd name="T12" fmla="*/ 3 w 7"/>
                  <a:gd name="T13" fmla="*/ 5 h 10"/>
                  <a:gd name="T14" fmla="*/ 4 w 7"/>
                  <a:gd name="T15" fmla="*/ 5 h 10"/>
                  <a:gd name="T16" fmla="*/ 3 w 7"/>
                  <a:gd name="T17" fmla="*/ 5 h 10"/>
                  <a:gd name="T18" fmla="*/ 3 w 7"/>
                  <a:gd name="T19" fmla="*/ 7 h 10"/>
                  <a:gd name="T20" fmla="*/ 4 w 7"/>
                  <a:gd name="T21" fmla="*/ 6 h 10"/>
                  <a:gd name="T22" fmla="*/ 5 w 7"/>
                  <a:gd name="T23" fmla="*/ 4 h 10"/>
                  <a:gd name="T24" fmla="*/ 2 w 7"/>
                  <a:gd name="T25" fmla="*/ 5 h 10"/>
                  <a:gd name="T26" fmla="*/ 2 w 7"/>
                  <a:gd name="T27" fmla="*/ 5 h 10"/>
                  <a:gd name="T28" fmla="*/ 4 w 7"/>
                  <a:gd name="T29" fmla="*/ 4 h 10"/>
                  <a:gd name="T30" fmla="*/ 4 w 7"/>
                  <a:gd name="T31" fmla="*/ 4 h 10"/>
                  <a:gd name="T32" fmla="*/ 3 w 7"/>
                  <a:gd name="T33" fmla="*/ 5 h 10"/>
                  <a:gd name="T34" fmla="*/ 3 w 7"/>
                  <a:gd name="T35" fmla="*/ 3 h 10"/>
                  <a:gd name="T36" fmla="*/ 3 w 7"/>
                  <a:gd name="T37" fmla="*/ 3 h 10"/>
                  <a:gd name="T38" fmla="*/ 2 w 7"/>
                  <a:gd name="T39" fmla="*/ 4 h 10"/>
                  <a:gd name="T40" fmla="*/ 2 w 7"/>
                  <a:gd name="T41" fmla="*/ 6 h 10"/>
                  <a:gd name="T42" fmla="*/ 2 w 7"/>
                  <a:gd name="T43" fmla="*/ 5 h 10"/>
                  <a:gd name="T44" fmla="*/ 1 w 7"/>
                  <a:gd name="T45" fmla="*/ 7 h 10"/>
                  <a:gd name="T46" fmla="*/ 0 w 7"/>
                  <a:gd name="T47" fmla="*/ 8 h 10"/>
                  <a:gd name="T48" fmla="*/ 1 w 7"/>
                  <a:gd name="T49" fmla="*/ 8 h 10"/>
                  <a:gd name="T50" fmla="*/ 2 w 7"/>
                  <a:gd name="T5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10">
                    <a:moveTo>
                      <a:pt x="2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3" y="6"/>
                      <a:pt x="2" y="7"/>
                      <a:pt x="3" y="7"/>
                    </a:cubicBezTo>
                    <a:cubicBezTo>
                      <a:pt x="3" y="6"/>
                      <a:pt x="3" y="7"/>
                      <a:pt x="3" y="5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2"/>
                      <a:pt x="4" y="5"/>
                      <a:pt x="5" y="4"/>
                    </a:cubicBezTo>
                    <a:cubicBezTo>
                      <a:pt x="4" y="4"/>
                      <a:pt x="3" y="4"/>
                      <a:pt x="2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8"/>
                    </a:cubicBezTo>
                    <a:cubicBezTo>
                      <a:pt x="0" y="10"/>
                      <a:pt x="1" y="7"/>
                      <a:pt x="1" y="8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9" name="Rectangle 124"/>
              <p:cNvSpPr>
                <a:spLocks noChangeArrowheads="1"/>
              </p:cNvSpPr>
              <p:nvPr/>
            </p:nvSpPr>
            <p:spPr bwMode="auto">
              <a:xfrm>
                <a:off x="653" y="175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0" name="Freeform 125"/>
              <p:cNvSpPr>
                <a:spLocks/>
              </p:cNvSpPr>
              <p:nvPr/>
            </p:nvSpPr>
            <p:spPr bwMode="auto">
              <a:xfrm>
                <a:off x="656" y="1746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1" name="Freeform 126"/>
              <p:cNvSpPr>
                <a:spLocks/>
              </p:cNvSpPr>
              <p:nvPr/>
            </p:nvSpPr>
            <p:spPr bwMode="auto">
              <a:xfrm>
                <a:off x="659" y="1741"/>
                <a:ext cx="19" cy="19"/>
              </a:xfrm>
              <a:custGeom>
                <a:avLst/>
                <a:gdLst>
                  <a:gd name="T0" fmla="*/ 0 w 7"/>
                  <a:gd name="T1" fmla="*/ 7 h 7"/>
                  <a:gd name="T2" fmla="*/ 1 w 7"/>
                  <a:gd name="T3" fmla="*/ 7 h 7"/>
                  <a:gd name="T4" fmla="*/ 1 w 7"/>
                  <a:gd name="T5" fmla="*/ 7 h 7"/>
                  <a:gd name="T6" fmla="*/ 1 w 7"/>
                  <a:gd name="T7" fmla="*/ 7 h 7"/>
                  <a:gd name="T8" fmla="*/ 1 w 7"/>
                  <a:gd name="T9" fmla="*/ 7 h 7"/>
                  <a:gd name="T10" fmla="*/ 1 w 7"/>
                  <a:gd name="T11" fmla="*/ 7 h 7"/>
                  <a:gd name="T12" fmla="*/ 1 w 7"/>
                  <a:gd name="T13" fmla="*/ 7 h 7"/>
                  <a:gd name="T14" fmla="*/ 4 w 7"/>
                  <a:gd name="T15" fmla="*/ 4 h 7"/>
                  <a:gd name="T16" fmla="*/ 4 w 7"/>
                  <a:gd name="T17" fmla="*/ 4 h 7"/>
                  <a:gd name="T18" fmla="*/ 4 w 7"/>
                  <a:gd name="T19" fmla="*/ 4 h 7"/>
                  <a:gd name="T20" fmla="*/ 4 w 7"/>
                  <a:gd name="T21" fmla="*/ 4 h 7"/>
                  <a:gd name="T22" fmla="*/ 4 w 7"/>
                  <a:gd name="T23" fmla="*/ 4 h 7"/>
                  <a:gd name="T24" fmla="*/ 4 w 7"/>
                  <a:gd name="T25" fmla="*/ 4 h 7"/>
                  <a:gd name="T26" fmla="*/ 4 w 7"/>
                  <a:gd name="T27" fmla="*/ 4 h 7"/>
                  <a:gd name="T28" fmla="*/ 1 w 7"/>
                  <a:gd name="T29" fmla="*/ 7 h 7"/>
                  <a:gd name="T30" fmla="*/ 0 w 7"/>
                  <a:gd name="T3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7" y="0"/>
                      <a:pt x="2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5"/>
                      <a:pt x="6" y="1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2" name="Freeform 127"/>
              <p:cNvSpPr>
                <a:spLocks/>
              </p:cNvSpPr>
              <p:nvPr/>
            </p:nvSpPr>
            <p:spPr bwMode="auto">
              <a:xfrm>
                <a:off x="653" y="1749"/>
                <a:ext cx="11" cy="5"/>
              </a:xfrm>
              <a:custGeom>
                <a:avLst/>
                <a:gdLst>
                  <a:gd name="T0" fmla="*/ 0 w 4"/>
                  <a:gd name="T1" fmla="*/ 2 h 2"/>
                  <a:gd name="T2" fmla="*/ 1 w 4"/>
                  <a:gd name="T3" fmla="*/ 2 h 2"/>
                  <a:gd name="T4" fmla="*/ 4 w 4"/>
                  <a:gd name="T5" fmla="*/ 0 h 2"/>
                  <a:gd name="T6" fmla="*/ 2 w 4"/>
                  <a:gd name="T7" fmla="*/ 1 h 2"/>
                  <a:gd name="T8" fmla="*/ 2 w 4"/>
                  <a:gd name="T9" fmla="*/ 1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3" name="Freeform 128"/>
              <p:cNvSpPr>
                <a:spLocks/>
              </p:cNvSpPr>
              <p:nvPr/>
            </p:nvSpPr>
            <p:spPr bwMode="auto">
              <a:xfrm>
                <a:off x="642" y="1730"/>
                <a:ext cx="28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5 h 8"/>
                  <a:gd name="T4" fmla="*/ 8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7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6 h 8"/>
                  <a:gd name="T18" fmla="*/ 5 w 10"/>
                  <a:gd name="T19" fmla="*/ 4 h 8"/>
                  <a:gd name="T20" fmla="*/ 5 w 10"/>
                  <a:gd name="T21" fmla="*/ 4 h 8"/>
                  <a:gd name="T22" fmla="*/ 5 w 10"/>
                  <a:gd name="T23" fmla="*/ 4 h 8"/>
                  <a:gd name="T24" fmla="*/ 6 w 10"/>
                  <a:gd name="T25" fmla="*/ 3 h 8"/>
                  <a:gd name="T26" fmla="*/ 6 w 10"/>
                  <a:gd name="T27" fmla="*/ 2 h 8"/>
                  <a:gd name="T28" fmla="*/ 6 w 10"/>
                  <a:gd name="T29" fmla="*/ 2 h 8"/>
                  <a:gd name="T30" fmla="*/ 4 w 10"/>
                  <a:gd name="T31" fmla="*/ 2 h 8"/>
                  <a:gd name="T32" fmla="*/ 5 w 10"/>
                  <a:gd name="T33" fmla="*/ 1 h 8"/>
                  <a:gd name="T34" fmla="*/ 3 w 10"/>
                  <a:gd name="T35" fmla="*/ 3 h 8"/>
                  <a:gd name="T36" fmla="*/ 3 w 10"/>
                  <a:gd name="T37" fmla="*/ 3 h 8"/>
                  <a:gd name="T38" fmla="*/ 4 w 10"/>
                  <a:gd name="T39" fmla="*/ 1 h 8"/>
                  <a:gd name="T40" fmla="*/ 3 w 10"/>
                  <a:gd name="T41" fmla="*/ 2 h 8"/>
                  <a:gd name="T42" fmla="*/ 4 w 10"/>
                  <a:gd name="T43" fmla="*/ 0 h 8"/>
                  <a:gd name="T44" fmla="*/ 2 w 10"/>
                  <a:gd name="T45" fmla="*/ 2 h 8"/>
                  <a:gd name="T46" fmla="*/ 2 w 10"/>
                  <a:gd name="T47" fmla="*/ 1 h 8"/>
                  <a:gd name="T48" fmla="*/ 0 w 10"/>
                  <a:gd name="T49" fmla="*/ 4 h 8"/>
                  <a:gd name="T50" fmla="*/ 2 w 10"/>
                  <a:gd name="T51" fmla="*/ 4 h 8"/>
                  <a:gd name="T52" fmla="*/ 3 w 10"/>
                  <a:gd name="T53" fmla="*/ 3 h 8"/>
                  <a:gd name="T54" fmla="*/ 2 w 10"/>
                  <a:gd name="T55" fmla="*/ 5 h 8"/>
                  <a:gd name="T56" fmla="*/ 3 w 10"/>
                  <a:gd name="T57" fmla="*/ 4 h 8"/>
                  <a:gd name="T58" fmla="*/ 2 w 10"/>
                  <a:gd name="T59" fmla="*/ 5 h 8"/>
                  <a:gd name="T60" fmla="*/ 4 w 10"/>
                  <a:gd name="T61" fmla="*/ 4 h 8"/>
                  <a:gd name="T62" fmla="*/ 2 w 10"/>
                  <a:gd name="T63" fmla="*/ 6 h 8"/>
                  <a:gd name="T64" fmla="*/ 5 w 10"/>
                  <a:gd name="T65" fmla="*/ 7 h 8"/>
                  <a:gd name="T66" fmla="*/ 6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7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6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5" y="5"/>
                      <a:pt x="4" y="6"/>
                    </a:cubicBezTo>
                    <a:cubicBezTo>
                      <a:pt x="6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3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0" y="4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3"/>
                      <a:pt x="2" y="5"/>
                      <a:pt x="3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5" y="5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9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6" y="7"/>
                      <a:pt x="6" y="8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4" name="Freeform 129"/>
              <p:cNvSpPr>
                <a:spLocks/>
              </p:cNvSpPr>
              <p:nvPr/>
            </p:nvSpPr>
            <p:spPr bwMode="auto">
              <a:xfrm>
                <a:off x="656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5" name="Freeform 130"/>
              <p:cNvSpPr>
                <a:spLocks/>
              </p:cNvSpPr>
              <p:nvPr/>
            </p:nvSpPr>
            <p:spPr bwMode="auto">
              <a:xfrm>
                <a:off x="648" y="1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6" name="Rectangle 131"/>
              <p:cNvSpPr>
                <a:spLocks noChangeArrowheads="1"/>
              </p:cNvSpPr>
              <p:nvPr/>
            </p:nvSpPr>
            <p:spPr bwMode="auto">
              <a:xfrm>
                <a:off x="659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7" name="Freeform 132"/>
              <p:cNvSpPr>
                <a:spLocks/>
              </p:cNvSpPr>
              <p:nvPr/>
            </p:nvSpPr>
            <p:spPr bwMode="auto">
              <a:xfrm>
                <a:off x="664" y="17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8" name="Freeform 133"/>
              <p:cNvSpPr>
                <a:spLocks/>
              </p:cNvSpPr>
              <p:nvPr/>
            </p:nvSpPr>
            <p:spPr bwMode="auto">
              <a:xfrm>
                <a:off x="648" y="17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9" name="Freeform 134"/>
              <p:cNvSpPr>
                <a:spLocks/>
              </p:cNvSpPr>
              <p:nvPr/>
            </p:nvSpPr>
            <p:spPr bwMode="auto">
              <a:xfrm>
                <a:off x="640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0" name="Freeform 135"/>
              <p:cNvSpPr>
                <a:spLocks/>
              </p:cNvSpPr>
              <p:nvPr/>
            </p:nvSpPr>
            <p:spPr bwMode="auto">
              <a:xfrm>
                <a:off x="618" y="1716"/>
                <a:ext cx="33" cy="33"/>
              </a:xfrm>
              <a:custGeom>
                <a:avLst/>
                <a:gdLst>
                  <a:gd name="T0" fmla="*/ 6 w 12"/>
                  <a:gd name="T1" fmla="*/ 10 h 12"/>
                  <a:gd name="T2" fmla="*/ 8 w 12"/>
                  <a:gd name="T3" fmla="*/ 8 h 12"/>
                  <a:gd name="T4" fmla="*/ 8 w 12"/>
                  <a:gd name="T5" fmla="*/ 7 h 12"/>
                  <a:gd name="T6" fmla="*/ 7 w 12"/>
                  <a:gd name="T7" fmla="*/ 8 h 12"/>
                  <a:gd name="T8" fmla="*/ 6 w 12"/>
                  <a:gd name="T9" fmla="*/ 7 h 12"/>
                  <a:gd name="T10" fmla="*/ 7 w 12"/>
                  <a:gd name="T11" fmla="*/ 7 h 12"/>
                  <a:gd name="T12" fmla="*/ 5 w 12"/>
                  <a:gd name="T13" fmla="*/ 7 h 12"/>
                  <a:gd name="T14" fmla="*/ 5 w 12"/>
                  <a:gd name="T15" fmla="*/ 7 h 12"/>
                  <a:gd name="T16" fmla="*/ 6 w 12"/>
                  <a:gd name="T17" fmla="*/ 7 h 12"/>
                  <a:gd name="T18" fmla="*/ 4 w 12"/>
                  <a:gd name="T19" fmla="*/ 4 h 12"/>
                  <a:gd name="T20" fmla="*/ 4 w 12"/>
                  <a:gd name="T21" fmla="*/ 4 h 12"/>
                  <a:gd name="T22" fmla="*/ 5 w 12"/>
                  <a:gd name="T23" fmla="*/ 5 h 12"/>
                  <a:gd name="T24" fmla="*/ 6 w 12"/>
                  <a:gd name="T25" fmla="*/ 5 h 12"/>
                  <a:gd name="T26" fmla="*/ 7 w 12"/>
                  <a:gd name="T27" fmla="*/ 6 h 12"/>
                  <a:gd name="T28" fmla="*/ 8 w 12"/>
                  <a:gd name="T29" fmla="*/ 5 h 12"/>
                  <a:gd name="T30" fmla="*/ 9 w 12"/>
                  <a:gd name="T31" fmla="*/ 4 h 12"/>
                  <a:gd name="T32" fmla="*/ 8 w 12"/>
                  <a:gd name="T33" fmla="*/ 6 h 12"/>
                  <a:gd name="T34" fmla="*/ 9 w 12"/>
                  <a:gd name="T35" fmla="*/ 6 h 12"/>
                  <a:gd name="T36" fmla="*/ 10 w 12"/>
                  <a:gd name="T37" fmla="*/ 7 h 12"/>
                  <a:gd name="T38" fmla="*/ 10 w 12"/>
                  <a:gd name="T39" fmla="*/ 6 h 12"/>
                  <a:gd name="T40" fmla="*/ 9 w 12"/>
                  <a:gd name="T41" fmla="*/ 7 h 12"/>
                  <a:gd name="T42" fmla="*/ 11 w 12"/>
                  <a:gd name="T43" fmla="*/ 3 h 12"/>
                  <a:gd name="T44" fmla="*/ 11 w 12"/>
                  <a:gd name="T45" fmla="*/ 3 h 12"/>
                  <a:gd name="T46" fmla="*/ 10 w 12"/>
                  <a:gd name="T47" fmla="*/ 3 h 12"/>
                  <a:gd name="T48" fmla="*/ 10 w 12"/>
                  <a:gd name="T49" fmla="*/ 2 h 12"/>
                  <a:gd name="T50" fmla="*/ 9 w 12"/>
                  <a:gd name="T51" fmla="*/ 1 h 12"/>
                  <a:gd name="T52" fmla="*/ 7 w 12"/>
                  <a:gd name="T53" fmla="*/ 2 h 12"/>
                  <a:gd name="T54" fmla="*/ 7 w 12"/>
                  <a:gd name="T55" fmla="*/ 1 h 12"/>
                  <a:gd name="T56" fmla="*/ 7 w 12"/>
                  <a:gd name="T57" fmla="*/ 1 h 12"/>
                  <a:gd name="T58" fmla="*/ 6 w 12"/>
                  <a:gd name="T59" fmla="*/ 2 h 12"/>
                  <a:gd name="T60" fmla="*/ 5 w 12"/>
                  <a:gd name="T61" fmla="*/ 3 h 12"/>
                  <a:gd name="T62" fmla="*/ 4 w 12"/>
                  <a:gd name="T63" fmla="*/ 1 h 12"/>
                  <a:gd name="T64" fmla="*/ 2 w 12"/>
                  <a:gd name="T65" fmla="*/ 2 h 12"/>
                  <a:gd name="T66" fmla="*/ 3 w 12"/>
                  <a:gd name="T67" fmla="*/ 4 h 12"/>
                  <a:gd name="T68" fmla="*/ 3 w 12"/>
                  <a:gd name="T69" fmla="*/ 6 h 12"/>
                  <a:gd name="T70" fmla="*/ 3 w 12"/>
                  <a:gd name="T71" fmla="*/ 7 h 12"/>
                  <a:gd name="T72" fmla="*/ 3 w 12"/>
                  <a:gd name="T73" fmla="*/ 8 h 12"/>
                  <a:gd name="T74" fmla="*/ 4 w 12"/>
                  <a:gd name="T75" fmla="*/ 9 h 12"/>
                  <a:gd name="T76" fmla="*/ 6 w 12"/>
                  <a:gd name="T77" fmla="*/ 8 h 12"/>
                  <a:gd name="T78" fmla="*/ 3 w 12"/>
                  <a:gd name="T7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2">
                    <a:moveTo>
                      <a:pt x="4" y="11"/>
                    </a:moveTo>
                    <a:cubicBezTo>
                      <a:pt x="5" y="11"/>
                      <a:pt x="5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7"/>
                      <a:pt x="8" y="7"/>
                    </a:cubicBezTo>
                    <a:cubicBezTo>
                      <a:pt x="8" y="7"/>
                      <a:pt x="6" y="9"/>
                      <a:pt x="6" y="9"/>
                    </a:cubicBezTo>
                    <a:cubicBezTo>
                      <a:pt x="6" y="9"/>
                      <a:pt x="7" y="8"/>
                      <a:pt x="7" y="8"/>
                    </a:cubicBezTo>
                    <a:cubicBezTo>
                      <a:pt x="7" y="7"/>
                      <a:pt x="5" y="9"/>
                      <a:pt x="5" y="9"/>
                    </a:cubicBezTo>
                    <a:cubicBezTo>
                      <a:pt x="9" y="5"/>
                      <a:pt x="4" y="10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6" y="7"/>
                      <a:pt x="5" y="7"/>
                      <a:pt x="7" y="7"/>
                    </a:cubicBezTo>
                    <a:cubicBezTo>
                      <a:pt x="3" y="7"/>
                      <a:pt x="8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4" y="6"/>
                      <a:pt x="5" y="7"/>
                    </a:cubicBezTo>
                    <a:cubicBezTo>
                      <a:pt x="6" y="7"/>
                      <a:pt x="4" y="6"/>
                      <a:pt x="3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4"/>
                      <a:pt x="3" y="3"/>
                      <a:pt x="4" y="2"/>
                    </a:cubicBezTo>
                    <a:cubicBezTo>
                      <a:pt x="5" y="4"/>
                      <a:pt x="3" y="2"/>
                      <a:pt x="4" y="4"/>
                    </a:cubicBezTo>
                    <a:cubicBezTo>
                      <a:pt x="5" y="5"/>
                      <a:pt x="4" y="5"/>
                      <a:pt x="5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7"/>
                      <a:pt x="6" y="4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6"/>
                      <a:pt x="7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6" y="7"/>
                      <a:pt x="8" y="3"/>
                      <a:pt x="8" y="5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8" y="6"/>
                      <a:pt x="7" y="6"/>
                    </a:cubicBezTo>
                    <a:cubicBezTo>
                      <a:pt x="8" y="6"/>
                      <a:pt x="8" y="7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4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7"/>
                      <a:pt x="8" y="8"/>
                      <a:pt x="10" y="7"/>
                    </a:cubicBezTo>
                    <a:cubicBezTo>
                      <a:pt x="11" y="6"/>
                      <a:pt x="12" y="5"/>
                      <a:pt x="12" y="4"/>
                    </a:cubicBezTo>
                    <a:cubicBezTo>
                      <a:pt x="12" y="4"/>
                      <a:pt x="10" y="5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6"/>
                      <a:pt x="9" y="7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1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9" y="2"/>
                      <a:pt x="8" y="4"/>
                      <a:pt x="8" y="4"/>
                    </a:cubicBezTo>
                    <a:cubicBezTo>
                      <a:pt x="9" y="2"/>
                      <a:pt x="8" y="3"/>
                      <a:pt x="9" y="1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3"/>
                      <a:pt x="6" y="2"/>
                    </a:cubicBezTo>
                    <a:cubicBezTo>
                      <a:pt x="6" y="3"/>
                      <a:pt x="5" y="3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4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1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8"/>
                      <a:pt x="3" y="8"/>
                    </a:cubicBezTo>
                    <a:cubicBezTo>
                      <a:pt x="4" y="8"/>
                      <a:pt x="2" y="8"/>
                      <a:pt x="2" y="9"/>
                    </a:cubicBezTo>
                    <a:cubicBezTo>
                      <a:pt x="4" y="8"/>
                      <a:pt x="1" y="11"/>
                      <a:pt x="4" y="9"/>
                    </a:cubicBezTo>
                    <a:cubicBezTo>
                      <a:pt x="4" y="9"/>
                      <a:pt x="5" y="8"/>
                      <a:pt x="4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7" y="8"/>
                      <a:pt x="4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1" name="Freeform 136"/>
              <p:cNvSpPr>
                <a:spLocks/>
              </p:cNvSpPr>
              <p:nvPr/>
            </p:nvSpPr>
            <p:spPr bwMode="auto">
              <a:xfrm>
                <a:off x="621" y="17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2" name="Freeform 137"/>
              <p:cNvSpPr>
                <a:spLocks/>
              </p:cNvSpPr>
              <p:nvPr/>
            </p:nvSpPr>
            <p:spPr bwMode="auto">
              <a:xfrm>
                <a:off x="623" y="17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3" name="Freeform 138"/>
              <p:cNvSpPr>
                <a:spLocks/>
              </p:cNvSpPr>
              <p:nvPr/>
            </p:nvSpPr>
            <p:spPr bwMode="auto">
              <a:xfrm>
                <a:off x="632" y="174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4" name="Freeform 139"/>
              <p:cNvSpPr>
                <a:spLocks/>
              </p:cNvSpPr>
              <p:nvPr/>
            </p:nvSpPr>
            <p:spPr bwMode="auto">
              <a:xfrm>
                <a:off x="634" y="174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5" name="Freeform 140"/>
              <p:cNvSpPr>
                <a:spLocks/>
              </p:cNvSpPr>
              <p:nvPr/>
            </p:nvSpPr>
            <p:spPr bwMode="auto">
              <a:xfrm>
                <a:off x="634" y="1733"/>
                <a:ext cx="22" cy="19"/>
              </a:xfrm>
              <a:custGeom>
                <a:avLst/>
                <a:gdLst>
                  <a:gd name="T0" fmla="*/ 6 w 8"/>
                  <a:gd name="T1" fmla="*/ 5 h 7"/>
                  <a:gd name="T2" fmla="*/ 7 w 8"/>
                  <a:gd name="T3" fmla="*/ 4 h 7"/>
                  <a:gd name="T4" fmla="*/ 7 w 8"/>
                  <a:gd name="T5" fmla="*/ 5 h 7"/>
                  <a:gd name="T6" fmla="*/ 8 w 8"/>
                  <a:gd name="T7" fmla="*/ 2 h 7"/>
                  <a:gd name="T8" fmla="*/ 5 w 8"/>
                  <a:gd name="T9" fmla="*/ 3 h 7"/>
                  <a:gd name="T10" fmla="*/ 5 w 8"/>
                  <a:gd name="T11" fmla="*/ 2 h 7"/>
                  <a:gd name="T12" fmla="*/ 3 w 8"/>
                  <a:gd name="T13" fmla="*/ 3 h 7"/>
                  <a:gd name="T14" fmla="*/ 4 w 8"/>
                  <a:gd name="T15" fmla="*/ 2 h 7"/>
                  <a:gd name="T16" fmla="*/ 3 w 8"/>
                  <a:gd name="T17" fmla="*/ 2 h 7"/>
                  <a:gd name="T18" fmla="*/ 3 w 8"/>
                  <a:gd name="T19" fmla="*/ 3 h 7"/>
                  <a:gd name="T20" fmla="*/ 3 w 8"/>
                  <a:gd name="T21" fmla="*/ 2 h 7"/>
                  <a:gd name="T22" fmla="*/ 3 w 8"/>
                  <a:gd name="T23" fmla="*/ 3 h 7"/>
                  <a:gd name="T24" fmla="*/ 3 w 8"/>
                  <a:gd name="T25" fmla="*/ 3 h 7"/>
                  <a:gd name="T26" fmla="*/ 3 w 8"/>
                  <a:gd name="T27" fmla="*/ 2 h 7"/>
                  <a:gd name="T28" fmla="*/ 2 w 8"/>
                  <a:gd name="T29" fmla="*/ 3 h 7"/>
                  <a:gd name="T30" fmla="*/ 3 w 8"/>
                  <a:gd name="T31" fmla="*/ 2 h 7"/>
                  <a:gd name="T32" fmla="*/ 1 w 8"/>
                  <a:gd name="T33" fmla="*/ 3 h 7"/>
                  <a:gd name="T34" fmla="*/ 0 w 8"/>
                  <a:gd name="T35" fmla="*/ 4 h 7"/>
                  <a:gd name="T36" fmla="*/ 2 w 8"/>
                  <a:gd name="T37" fmla="*/ 4 h 7"/>
                  <a:gd name="T38" fmla="*/ 2 w 8"/>
                  <a:gd name="T39" fmla="*/ 4 h 7"/>
                  <a:gd name="T40" fmla="*/ 2 w 8"/>
                  <a:gd name="T41" fmla="*/ 3 h 7"/>
                  <a:gd name="T42" fmla="*/ 1 w 8"/>
                  <a:gd name="T43" fmla="*/ 5 h 7"/>
                  <a:gd name="T44" fmla="*/ 1 w 8"/>
                  <a:gd name="T45" fmla="*/ 6 h 7"/>
                  <a:gd name="T46" fmla="*/ 1 w 8"/>
                  <a:gd name="T47" fmla="*/ 6 h 7"/>
                  <a:gd name="T48" fmla="*/ 2 w 8"/>
                  <a:gd name="T49" fmla="*/ 6 h 7"/>
                  <a:gd name="T50" fmla="*/ 2 w 8"/>
                  <a:gd name="T51" fmla="*/ 5 h 7"/>
                  <a:gd name="T52" fmla="*/ 3 w 8"/>
                  <a:gd name="T53" fmla="*/ 3 h 7"/>
                  <a:gd name="T54" fmla="*/ 3 w 8"/>
                  <a:gd name="T55" fmla="*/ 3 h 7"/>
                  <a:gd name="T56" fmla="*/ 2 w 8"/>
                  <a:gd name="T57" fmla="*/ 5 h 7"/>
                  <a:gd name="T58" fmla="*/ 3 w 8"/>
                  <a:gd name="T59" fmla="*/ 4 h 7"/>
                  <a:gd name="T60" fmla="*/ 2 w 8"/>
                  <a:gd name="T61" fmla="*/ 6 h 7"/>
                  <a:gd name="T62" fmla="*/ 3 w 8"/>
                  <a:gd name="T63" fmla="*/ 4 h 7"/>
                  <a:gd name="T64" fmla="*/ 4 w 8"/>
                  <a:gd name="T65" fmla="*/ 5 h 7"/>
                  <a:gd name="T66" fmla="*/ 4 w 8"/>
                  <a:gd name="T67" fmla="*/ 6 h 7"/>
                  <a:gd name="T68" fmla="*/ 4 w 8"/>
                  <a:gd name="T69" fmla="*/ 4 h 7"/>
                  <a:gd name="T70" fmla="*/ 5 w 8"/>
                  <a:gd name="T71" fmla="*/ 5 h 7"/>
                  <a:gd name="T72" fmla="*/ 5 w 8"/>
                  <a:gd name="T73" fmla="*/ 4 h 7"/>
                  <a:gd name="T74" fmla="*/ 6 w 8"/>
                  <a:gd name="T75" fmla="*/ 5 h 7"/>
                  <a:gd name="T76" fmla="*/ 6 w 8"/>
                  <a:gd name="T77" fmla="*/ 5 h 7"/>
                  <a:gd name="T78" fmla="*/ 7 w 8"/>
                  <a:gd name="T79" fmla="*/ 3 h 7"/>
                  <a:gd name="T80" fmla="*/ 6 w 8"/>
                  <a:gd name="T8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7">
                    <a:moveTo>
                      <a:pt x="6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7" y="5"/>
                    </a:cubicBezTo>
                    <a:cubicBezTo>
                      <a:pt x="7" y="3"/>
                      <a:pt x="7" y="5"/>
                      <a:pt x="8" y="2"/>
                    </a:cubicBezTo>
                    <a:cubicBezTo>
                      <a:pt x="7" y="3"/>
                      <a:pt x="6" y="1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5" y="0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3" y="1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1" y="4"/>
                      <a:pt x="2" y="3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0" y="7"/>
                      <a:pt x="2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3" y="5"/>
                      <a:pt x="2" y="5"/>
                      <a:pt x="3" y="4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2"/>
                      <a:pt x="7" y="3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6" name="Freeform 141"/>
              <p:cNvSpPr>
                <a:spLocks/>
              </p:cNvSpPr>
              <p:nvPr/>
            </p:nvSpPr>
            <p:spPr bwMode="auto">
              <a:xfrm>
                <a:off x="653" y="1738"/>
                <a:ext cx="3" cy="8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1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7" name="Freeform 142"/>
              <p:cNvSpPr>
                <a:spLocks/>
              </p:cNvSpPr>
              <p:nvPr/>
            </p:nvSpPr>
            <p:spPr bwMode="auto">
              <a:xfrm>
                <a:off x="656" y="1733"/>
                <a:ext cx="3" cy="16"/>
              </a:xfrm>
              <a:custGeom>
                <a:avLst/>
                <a:gdLst>
                  <a:gd name="T0" fmla="*/ 1 w 1"/>
                  <a:gd name="T1" fmla="*/ 3 h 6"/>
                  <a:gd name="T2" fmla="*/ 1 w 1"/>
                  <a:gd name="T3" fmla="*/ 2 h 6"/>
                  <a:gd name="T4" fmla="*/ 1 w 1"/>
                  <a:gd name="T5" fmla="*/ 1 h 6"/>
                  <a:gd name="T6" fmla="*/ 0 w 1"/>
                  <a:gd name="T7" fmla="*/ 4 h 6"/>
                  <a:gd name="T8" fmla="*/ 0 w 1"/>
                  <a:gd name="T9" fmla="*/ 2 h 6"/>
                  <a:gd name="T10" fmla="*/ 0 w 1"/>
                  <a:gd name="T11" fmla="*/ 4 h 6"/>
                  <a:gd name="T12" fmla="*/ 0 w 1"/>
                  <a:gd name="T13" fmla="*/ 3 h 6"/>
                  <a:gd name="T14" fmla="*/ 0 w 1"/>
                  <a:gd name="T15" fmla="*/ 4 h 6"/>
                  <a:gd name="T16" fmla="*/ 0 w 1"/>
                  <a:gd name="T17" fmla="*/ 4 h 6"/>
                  <a:gd name="T18" fmla="*/ 0 w 1"/>
                  <a:gd name="T19" fmla="*/ 5 h 6"/>
                  <a:gd name="T20" fmla="*/ 0 w 1"/>
                  <a:gd name="T21" fmla="*/ 3 h 6"/>
                  <a:gd name="T22" fmla="*/ 0 w 1"/>
                  <a:gd name="T23" fmla="*/ 5 h 6"/>
                  <a:gd name="T24" fmla="*/ 1 w 1"/>
                  <a:gd name="T25" fmla="*/ 5 h 6"/>
                  <a:gd name="T26" fmla="*/ 1 w 1"/>
                  <a:gd name="T27" fmla="*/ 5 h 6"/>
                  <a:gd name="T28" fmla="*/ 1 w 1"/>
                  <a:gd name="T29" fmla="*/ 3 h 6"/>
                  <a:gd name="T30" fmla="*/ 1 w 1"/>
                  <a:gd name="T31" fmla="*/ 5 h 6"/>
                  <a:gd name="T32" fmla="*/ 1 w 1"/>
                  <a:gd name="T33" fmla="*/ 4 h 6"/>
                  <a:gd name="T34" fmla="*/ 0 w 1"/>
                  <a:gd name="T35" fmla="*/ 2 h 6"/>
                  <a:gd name="T36" fmla="*/ 1 w 1"/>
                  <a:gd name="T37" fmla="*/ 4 h 6"/>
                  <a:gd name="T38" fmla="*/ 1 w 1"/>
                  <a:gd name="T39" fmla="*/ 4 h 6"/>
                  <a:gd name="T40" fmla="*/ 0 w 1"/>
                  <a:gd name="T41" fmla="*/ 1 h 6"/>
                  <a:gd name="T42" fmla="*/ 1 w 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" h="6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3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2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8" name="Rectangle 143"/>
              <p:cNvSpPr>
                <a:spLocks noChangeArrowheads="1"/>
              </p:cNvSpPr>
              <p:nvPr/>
            </p:nvSpPr>
            <p:spPr bwMode="auto">
              <a:xfrm>
                <a:off x="659" y="173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9" name="Freeform 144"/>
              <p:cNvSpPr>
                <a:spLocks/>
              </p:cNvSpPr>
              <p:nvPr/>
            </p:nvSpPr>
            <p:spPr bwMode="auto">
              <a:xfrm>
                <a:off x="735" y="16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0" name="Freeform 145"/>
              <p:cNvSpPr>
                <a:spLocks/>
              </p:cNvSpPr>
              <p:nvPr/>
            </p:nvSpPr>
            <p:spPr bwMode="auto">
              <a:xfrm>
                <a:off x="730" y="1610"/>
                <a:ext cx="10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4 h 4"/>
                  <a:gd name="T4" fmla="*/ 4 w 4"/>
                  <a:gd name="T5" fmla="*/ 0 h 4"/>
                  <a:gd name="T6" fmla="*/ 1 w 4"/>
                  <a:gd name="T7" fmla="*/ 1 h 4"/>
                  <a:gd name="T8" fmla="*/ 2 w 4"/>
                  <a:gd name="T9" fmla="*/ 1 h 4"/>
                  <a:gd name="T10" fmla="*/ 0 w 4"/>
                  <a:gd name="T11" fmla="*/ 2 h 4"/>
                  <a:gd name="T12" fmla="*/ 1 w 4"/>
                  <a:gd name="T13" fmla="*/ 3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3" y="2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1" name="Freeform 146"/>
              <p:cNvSpPr>
                <a:spLocks/>
              </p:cNvSpPr>
              <p:nvPr/>
            </p:nvSpPr>
            <p:spPr bwMode="auto">
              <a:xfrm>
                <a:off x="735" y="1616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2" name="Freeform 147"/>
              <p:cNvSpPr>
                <a:spLocks/>
              </p:cNvSpPr>
              <p:nvPr/>
            </p:nvSpPr>
            <p:spPr bwMode="auto">
              <a:xfrm>
                <a:off x="738" y="1616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3" name="Freeform 148"/>
              <p:cNvSpPr>
                <a:spLocks/>
              </p:cNvSpPr>
              <p:nvPr/>
            </p:nvSpPr>
            <p:spPr bwMode="auto">
              <a:xfrm>
                <a:off x="743" y="16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4" name="Freeform 149"/>
              <p:cNvSpPr>
                <a:spLocks/>
              </p:cNvSpPr>
              <p:nvPr/>
            </p:nvSpPr>
            <p:spPr bwMode="auto">
              <a:xfrm>
                <a:off x="738" y="1618"/>
                <a:ext cx="8" cy="6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0 h 2"/>
                  <a:gd name="T4" fmla="*/ 2 w 3"/>
                  <a:gd name="T5" fmla="*/ 0 h 2"/>
                  <a:gd name="T6" fmla="*/ 0 w 3"/>
                  <a:gd name="T7" fmla="*/ 1 h 2"/>
                  <a:gd name="T8" fmla="*/ 0 w 3"/>
                  <a:gd name="T9" fmla="*/ 1 h 2"/>
                  <a:gd name="T10" fmla="*/ 0 w 3"/>
                  <a:gd name="T11" fmla="*/ 2 h 2"/>
                  <a:gd name="T12" fmla="*/ 3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2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5" name="Freeform 150"/>
              <p:cNvSpPr>
                <a:spLocks/>
              </p:cNvSpPr>
              <p:nvPr/>
            </p:nvSpPr>
            <p:spPr bwMode="auto">
              <a:xfrm>
                <a:off x="740" y="161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6" name="Freeform 151"/>
              <p:cNvSpPr>
                <a:spLocks/>
              </p:cNvSpPr>
              <p:nvPr/>
            </p:nvSpPr>
            <p:spPr bwMode="auto">
              <a:xfrm>
                <a:off x="738" y="161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7" name="Freeform 152"/>
              <p:cNvSpPr>
                <a:spLocks/>
              </p:cNvSpPr>
              <p:nvPr/>
            </p:nvSpPr>
            <p:spPr bwMode="auto">
              <a:xfrm>
                <a:off x="740" y="1621"/>
                <a:ext cx="9" cy="8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8" name="Freeform 153"/>
              <p:cNvSpPr>
                <a:spLocks/>
              </p:cNvSpPr>
              <p:nvPr/>
            </p:nvSpPr>
            <p:spPr bwMode="auto">
              <a:xfrm>
                <a:off x="738" y="163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9" name="Freeform 154"/>
              <p:cNvSpPr>
                <a:spLocks/>
              </p:cNvSpPr>
              <p:nvPr/>
            </p:nvSpPr>
            <p:spPr bwMode="auto">
              <a:xfrm>
                <a:off x="735" y="1605"/>
                <a:ext cx="44" cy="35"/>
              </a:xfrm>
              <a:custGeom>
                <a:avLst/>
                <a:gdLst>
                  <a:gd name="T0" fmla="*/ 7 w 16"/>
                  <a:gd name="T1" fmla="*/ 8 h 13"/>
                  <a:gd name="T2" fmla="*/ 7 w 16"/>
                  <a:gd name="T3" fmla="*/ 8 h 13"/>
                  <a:gd name="T4" fmla="*/ 8 w 16"/>
                  <a:gd name="T5" fmla="*/ 8 h 13"/>
                  <a:gd name="T6" fmla="*/ 8 w 16"/>
                  <a:gd name="T7" fmla="*/ 8 h 13"/>
                  <a:gd name="T8" fmla="*/ 4 w 16"/>
                  <a:gd name="T9" fmla="*/ 11 h 13"/>
                  <a:gd name="T10" fmla="*/ 3 w 16"/>
                  <a:gd name="T11" fmla="*/ 11 h 13"/>
                  <a:gd name="T12" fmla="*/ 5 w 16"/>
                  <a:gd name="T13" fmla="*/ 10 h 13"/>
                  <a:gd name="T14" fmla="*/ 3 w 16"/>
                  <a:gd name="T15" fmla="*/ 10 h 13"/>
                  <a:gd name="T16" fmla="*/ 5 w 16"/>
                  <a:gd name="T17" fmla="*/ 9 h 13"/>
                  <a:gd name="T18" fmla="*/ 3 w 16"/>
                  <a:gd name="T19" fmla="*/ 9 h 13"/>
                  <a:gd name="T20" fmla="*/ 4 w 16"/>
                  <a:gd name="T21" fmla="*/ 8 h 13"/>
                  <a:gd name="T22" fmla="*/ 2 w 16"/>
                  <a:gd name="T23" fmla="*/ 10 h 13"/>
                  <a:gd name="T24" fmla="*/ 3 w 16"/>
                  <a:gd name="T25" fmla="*/ 10 h 13"/>
                  <a:gd name="T26" fmla="*/ 2 w 16"/>
                  <a:gd name="T27" fmla="*/ 11 h 13"/>
                  <a:gd name="T28" fmla="*/ 1 w 16"/>
                  <a:gd name="T29" fmla="*/ 12 h 13"/>
                  <a:gd name="T30" fmla="*/ 1 w 16"/>
                  <a:gd name="T31" fmla="*/ 12 h 13"/>
                  <a:gd name="T32" fmla="*/ 2 w 16"/>
                  <a:gd name="T33" fmla="*/ 12 h 13"/>
                  <a:gd name="T34" fmla="*/ 2 w 16"/>
                  <a:gd name="T35" fmla="*/ 12 h 13"/>
                  <a:gd name="T36" fmla="*/ 2 w 16"/>
                  <a:gd name="T37" fmla="*/ 12 h 13"/>
                  <a:gd name="T38" fmla="*/ 2 w 16"/>
                  <a:gd name="T39" fmla="*/ 12 h 13"/>
                  <a:gd name="T40" fmla="*/ 9 w 16"/>
                  <a:gd name="T41" fmla="*/ 5 h 13"/>
                  <a:gd name="T42" fmla="*/ 9 w 16"/>
                  <a:gd name="T43" fmla="*/ 5 h 13"/>
                  <a:gd name="T44" fmla="*/ 9 w 16"/>
                  <a:gd name="T45" fmla="*/ 5 h 13"/>
                  <a:gd name="T46" fmla="*/ 9 w 16"/>
                  <a:gd name="T47" fmla="*/ 5 h 13"/>
                  <a:gd name="T48" fmla="*/ 9 w 16"/>
                  <a:gd name="T49" fmla="*/ 5 h 13"/>
                  <a:gd name="T50" fmla="*/ 9 w 16"/>
                  <a:gd name="T51" fmla="*/ 6 h 13"/>
                  <a:gd name="T52" fmla="*/ 9 w 16"/>
                  <a:gd name="T53" fmla="*/ 6 h 13"/>
                  <a:gd name="T54" fmla="*/ 7 w 16"/>
                  <a:gd name="T5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" y="13"/>
                      <a:pt x="6" y="9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3" y="10"/>
                      <a:pt x="3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5" y="9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0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3"/>
                      <a:pt x="16" y="0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0" name="Freeform 155"/>
              <p:cNvSpPr>
                <a:spLocks/>
              </p:cNvSpPr>
              <p:nvPr/>
            </p:nvSpPr>
            <p:spPr bwMode="auto">
              <a:xfrm>
                <a:off x="757" y="16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1" name="Freeform 156"/>
              <p:cNvSpPr>
                <a:spLocks/>
              </p:cNvSpPr>
              <p:nvPr/>
            </p:nvSpPr>
            <p:spPr bwMode="auto">
              <a:xfrm>
                <a:off x="746" y="1613"/>
                <a:ext cx="11" cy="14"/>
              </a:xfrm>
              <a:custGeom>
                <a:avLst/>
                <a:gdLst>
                  <a:gd name="T0" fmla="*/ 1 w 4"/>
                  <a:gd name="T1" fmla="*/ 5 h 5"/>
                  <a:gd name="T2" fmla="*/ 3 w 4"/>
                  <a:gd name="T3" fmla="*/ 4 h 5"/>
                  <a:gd name="T4" fmla="*/ 2 w 4"/>
                  <a:gd name="T5" fmla="*/ 5 h 5"/>
                  <a:gd name="T6" fmla="*/ 3 w 4"/>
                  <a:gd name="T7" fmla="*/ 3 h 5"/>
                  <a:gd name="T8" fmla="*/ 2 w 4"/>
                  <a:gd name="T9" fmla="*/ 4 h 5"/>
                  <a:gd name="T10" fmla="*/ 3 w 4"/>
                  <a:gd name="T11" fmla="*/ 1 h 5"/>
                  <a:gd name="T12" fmla="*/ 3 w 4"/>
                  <a:gd name="T13" fmla="*/ 2 h 5"/>
                  <a:gd name="T14" fmla="*/ 1 w 4"/>
                  <a:gd name="T15" fmla="*/ 1 h 5"/>
                  <a:gd name="T16" fmla="*/ 1 w 4"/>
                  <a:gd name="T17" fmla="*/ 2 h 5"/>
                  <a:gd name="T18" fmla="*/ 1 w 4"/>
                  <a:gd name="T19" fmla="*/ 2 h 5"/>
                  <a:gd name="T20" fmla="*/ 1 w 4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2"/>
                      <a:pt x="2" y="4"/>
                      <a:pt x="2" y="4"/>
                    </a:cubicBezTo>
                    <a:cubicBezTo>
                      <a:pt x="1" y="2"/>
                      <a:pt x="2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2" name="Freeform 157"/>
              <p:cNvSpPr>
                <a:spLocks/>
              </p:cNvSpPr>
              <p:nvPr/>
            </p:nvSpPr>
            <p:spPr bwMode="auto">
              <a:xfrm>
                <a:off x="751" y="16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3" name="Freeform 158"/>
              <p:cNvSpPr>
                <a:spLocks/>
              </p:cNvSpPr>
              <p:nvPr/>
            </p:nvSpPr>
            <p:spPr bwMode="auto">
              <a:xfrm>
                <a:off x="749" y="16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4" name="Freeform 159"/>
              <p:cNvSpPr>
                <a:spLocks/>
              </p:cNvSpPr>
              <p:nvPr/>
            </p:nvSpPr>
            <p:spPr bwMode="auto">
              <a:xfrm>
                <a:off x="746" y="162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5" name="Freeform 160"/>
              <p:cNvSpPr>
                <a:spLocks/>
              </p:cNvSpPr>
              <p:nvPr/>
            </p:nvSpPr>
            <p:spPr bwMode="auto">
              <a:xfrm>
                <a:off x="732" y="1624"/>
                <a:ext cx="41" cy="30"/>
              </a:xfrm>
              <a:custGeom>
                <a:avLst/>
                <a:gdLst>
                  <a:gd name="T0" fmla="*/ 10 w 15"/>
                  <a:gd name="T1" fmla="*/ 0 h 11"/>
                  <a:gd name="T2" fmla="*/ 10 w 15"/>
                  <a:gd name="T3" fmla="*/ 1 h 11"/>
                  <a:gd name="T4" fmla="*/ 8 w 15"/>
                  <a:gd name="T5" fmla="*/ 2 h 11"/>
                  <a:gd name="T6" fmla="*/ 7 w 15"/>
                  <a:gd name="T7" fmla="*/ 3 h 11"/>
                  <a:gd name="T8" fmla="*/ 9 w 15"/>
                  <a:gd name="T9" fmla="*/ 4 h 11"/>
                  <a:gd name="T10" fmla="*/ 8 w 15"/>
                  <a:gd name="T11" fmla="*/ 5 h 11"/>
                  <a:gd name="T12" fmla="*/ 10 w 15"/>
                  <a:gd name="T13" fmla="*/ 6 h 11"/>
                  <a:gd name="T14" fmla="*/ 12 w 15"/>
                  <a:gd name="T15" fmla="*/ 7 h 11"/>
                  <a:gd name="T16" fmla="*/ 6 w 15"/>
                  <a:gd name="T17" fmla="*/ 4 h 11"/>
                  <a:gd name="T18" fmla="*/ 4 w 15"/>
                  <a:gd name="T19" fmla="*/ 5 h 11"/>
                  <a:gd name="T20" fmla="*/ 5 w 15"/>
                  <a:gd name="T21" fmla="*/ 4 h 11"/>
                  <a:gd name="T22" fmla="*/ 5 w 15"/>
                  <a:gd name="T23" fmla="*/ 4 h 11"/>
                  <a:gd name="T24" fmla="*/ 4 w 15"/>
                  <a:gd name="T25" fmla="*/ 2 h 11"/>
                  <a:gd name="T26" fmla="*/ 2 w 15"/>
                  <a:gd name="T27" fmla="*/ 4 h 11"/>
                  <a:gd name="T28" fmla="*/ 4 w 15"/>
                  <a:gd name="T29" fmla="*/ 1 h 11"/>
                  <a:gd name="T30" fmla="*/ 2 w 15"/>
                  <a:gd name="T31" fmla="*/ 2 h 11"/>
                  <a:gd name="T32" fmla="*/ 1 w 15"/>
                  <a:gd name="T33" fmla="*/ 4 h 11"/>
                  <a:gd name="T34" fmla="*/ 0 w 15"/>
                  <a:gd name="T35" fmla="*/ 4 h 11"/>
                  <a:gd name="T36" fmla="*/ 6 w 15"/>
                  <a:gd name="T37" fmla="*/ 6 h 11"/>
                  <a:gd name="T38" fmla="*/ 5 w 15"/>
                  <a:gd name="T39" fmla="*/ 6 h 11"/>
                  <a:gd name="T40" fmla="*/ 7 w 15"/>
                  <a:gd name="T41" fmla="*/ 10 h 11"/>
                  <a:gd name="T42" fmla="*/ 9 w 15"/>
                  <a:gd name="T43" fmla="*/ 9 h 11"/>
                  <a:gd name="T44" fmla="*/ 9 w 15"/>
                  <a:gd name="T45" fmla="*/ 10 h 11"/>
                  <a:gd name="T46" fmla="*/ 10 w 15"/>
                  <a:gd name="T47" fmla="*/ 9 h 11"/>
                  <a:gd name="T48" fmla="*/ 10 w 15"/>
                  <a:gd name="T49" fmla="*/ 11 h 11"/>
                  <a:gd name="T50" fmla="*/ 11 w 15"/>
                  <a:gd name="T51" fmla="*/ 9 h 11"/>
                  <a:gd name="T52" fmla="*/ 14 w 15"/>
                  <a:gd name="T53" fmla="*/ 4 h 11"/>
                  <a:gd name="T54" fmla="*/ 13 w 15"/>
                  <a:gd name="T55" fmla="*/ 5 h 11"/>
                  <a:gd name="T56" fmla="*/ 12 w 15"/>
                  <a:gd name="T57" fmla="*/ 6 h 11"/>
                  <a:gd name="T58" fmla="*/ 14 w 15"/>
                  <a:gd name="T59" fmla="*/ 4 h 11"/>
                  <a:gd name="T60" fmla="*/ 12 w 15"/>
                  <a:gd name="T61" fmla="*/ 4 h 11"/>
                  <a:gd name="T62" fmla="*/ 11 w 15"/>
                  <a:gd name="T63" fmla="*/ 5 h 11"/>
                  <a:gd name="T64" fmla="*/ 10 w 15"/>
                  <a:gd name="T65" fmla="*/ 3 h 11"/>
                  <a:gd name="T66" fmla="*/ 12 w 15"/>
                  <a:gd name="T67" fmla="*/ 2 h 11"/>
                  <a:gd name="T68" fmla="*/ 12 w 15"/>
                  <a:gd name="T69" fmla="*/ 1 h 11"/>
                  <a:gd name="T70" fmla="*/ 9 w 15"/>
                  <a:gd name="T71" fmla="*/ 2 h 11"/>
                  <a:gd name="T72" fmla="*/ 10 w 15"/>
                  <a:gd name="T7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" h="11">
                    <a:moveTo>
                      <a:pt x="10" y="0"/>
                    </a:moveTo>
                    <a:cubicBezTo>
                      <a:pt x="9" y="0"/>
                      <a:pt x="9" y="1"/>
                      <a:pt x="10" y="1"/>
                    </a:cubicBezTo>
                    <a:cubicBezTo>
                      <a:pt x="9" y="2"/>
                      <a:pt x="9" y="1"/>
                      <a:pt x="8" y="2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1" y="11"/>
                      <a:pt x="7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4" y="3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4" y="2"/>
                      <a:pt x="2" y="3"/>
                      <a:pt x="4" y="1"/>
                    </a:cubicBezTo>
                    <a:cubicBezTo>
                      <a:pt x="4" y="0"/>
                      <a:pt x="2" y="3"/>
                      <a:pt x="2" y="2"/>
                    </a:cubicBezTo>
                    <a:cubicBezTo>
                      <a:pt x="1" y="3"/>
                      <a:pt x="2" y="3"/>
                      <a:pt x="1" y="4"/>
                    </a:cubicBezTo>
                    <a:cubicBezTo>
                      <a:pt x="0" y="4"/>
                      <a:pt x="1" y="3"/>
                      <a:pt x="0" y="4"/>
                    </a:cubicBezTo>
                    <a:cubicBezTo>
                      <a:pt x="0" y="5"/>
                      <a:pt x="4" y="5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7" y="10"/>
                    </a:cubicBezTo>
                    <a:cubicBezTo>
                      <a:pt x="7" y="9"/>
                      <a:pt x="7" y="11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9" y="11"/>
                      <a:pt x="10" y="11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5" y="5"/>
                      <a:pt x="13" y="6"/>
                      <a:pt x="14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6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3" y="3"/>
                      <a:pt x="11" y="5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3"/>
                      <a:pt x="10" y="3"/>
                    </a:cubicBezTo>
                    <a:cubicBezTo>
                      <a:pt x="11" y="1"/>
                      <a:pt x="11" y="2"/>
                      <a:pt x="12" y="2"/>
                    </a:cubicBezTo>
                    <a:cubicBezTo>
                      <a:pt x="12" y="2"/>
                      <a:pt x="12" y="1"/>
                      <a:pt x="12" y="1"/>
                    </a:cubicBezTo>
                    <a:cubicBezTo>
                      <a:pt x="11" y="1"/>
                      <a:pt x="10" y="2"/>
                      <a:pt x="9" y="2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6" name="Freeform 161"/>
              <p:cNvSpPr>
                <a:spLocks/>
              </p:cNvSpPr>
              <p:nvPr/>
            </p:nvSpPr>
            <p:spPr bwMode="auto">
              <a:xfrm>
                <a:off x="765" y="16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7" name="Freeform 162"/>
              <p:cNvSpPr>
                <a:spLocks/>
              </p:cNvSpPr>
              <p:nvPr/>
            </p:nvSpPr>
            <p:spPr bwMode="auto">
              <a:xfrm>
                <a:off x="759" y="16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8" name="Rectangle 163"/>
              <p:cNvSpPr>
                <a:spLocks noChangeArrowheads="1"/>
              </p:cNvSpPr>
              <p:nvPr/>
            </p:nvSpPr>
            <p:spPr bwMode="auto">
              <a:xfrm>
                <a:off x="759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9" name="Freeform 164"/>
              <p:cNvSpPr>
                <a:spLocks/>
              </p:cNvSpPr>
              <p:nvPr/>
            </p:nvSpPr>
            <p:spPr bwMode="auto">
              <a:xfrm>
                <a:off x="770" y="163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0" name="Freeform 165"/>
              <p:cNvSpPr>
                <a:spLocks/>
              </p:cNvSpPr>
              <p:nvPr/>
            </p:nvSpPr>
            <p:spPr bwMode="auto">
              <a:xfrm>
                <a:off x="751" y="165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1" name="Rectangle 166"/>
              <p:cNvSpPr>
                <a:spLocks noChangeArrowheads="1"/>
              </p:cNvSpPr>
              <p:nvPr/>
            </p:nvSpPr>
            <p:spPr bwMode="auto">
              <a:xfrm>
                <a:off x="762" y="1624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2" name="Freeform 167"/>
              <p:cNvSpPr>
                <a:spLocks/>
              </p:cNvSpPr>
              <p:nvPr/>
            </p:nvSpPr>
            <p:spPr bwMode="auto">
              <a:xfrm>
                <a:off x="724" y="1616"/>
                <a:ext cx="33" cy="32"/>
              </a:xfrm>
              <a:custGeom>
                <a:avLst/>
                <a:gdLst>
                  <a:gd name="T0" fmla="*/ 10 w 12"/>
                  <a:gd name="T1" fmla="*/ 9 h 12"/>
                  <a:gd name="T2" fmla="*/ 9 w 12"/>
                  <a:gd name="T3" fmla="*/ 7 h 12"/>
                  <a:gd name="T4" fmla="*/ 6 w 12"/>
                  <a:gd name="T5" fmla="*/ 8 h 12"/>
                  <a:gd name="T6" fmla="*/ 9 w 12"/>
                  <a:gd name="T7" fmla="*/ 6 h 12"/>
                  <a:gd name="T8" fmla="*/ 7 w 12"/>
                  <a:gd name="T9" fmla="*/ 3 h 12"/>
                  <a:gd name="T10" fmla="*/ 7 w 12"/>
                  <a:gd name="T11" fmla="*/ 4 h 12"/>
                  <a:gd name="T12" fmla="*/ 9 w 12"/>
                  <a:gd name="T13" fmla="*/ 2 h 12"/>
                  <a:gd name="T14" fmla="*/ 8 w 12"/>
                  <a:gd name="T15" fmla="*/ 5 h 12"/>
                  <a:gd name="T16" fmla="*/ 7 w 12"/>
                  <a:gd name="T17" fmla="*/ 5 h 12"/>
                  <a:gd name="T18" fmla="*/ 9 w 12"/>
                  <a:gd name="T19" fmla="*/ 6 h 12"/>
                  <a:gd name="T20" fmla="*/ 11 w 12"/>
                  <a:gd name="T21" fmla="*/ 4 h 12"/>
                  <a:gd name="T22" fmla="*/ 12 w 12"/>
                  <a:gd name="T23" fmla="*/ 3 h 12"/>
                  <a:gd name="T24" fmla="*/ 10 w 12"/>
                  <a:gd name="T25" fmla="*/ 3 h 12"/>
                  <a:gd name="T26" fmla="*/ 11 w 12"/>
                  <a:gd name="T27" fmla="*/ 2 h 12"/>
                  <a:gd name="T28" fmla="*/ 10 w 12"/>
                  <a:gd name="T29" fmla="*/ 2 h 12"/>
                  <a:gd name="T30" fmla="*/ 10 w 12"/>
                  <a:gd name="T31" fmla="*/ 1 h 12"/>
                  <a:gd name="T32" fmla="*/ 9 w 12"/>
                  <a:gd name="T33" fmla="*/ 1 h 12"/>
                  <a:gd name="T34" fmla="*/ 9 w 12"/>
                  <a:gd name="T35" fmla="*/ 1 h 12"/>
                  <a:gd name="T36" fmla="*/ 8 w 12"/>
                  <a:gd name="T37" fmla="*/ 2 h 12"/>
                  <a:gd name="T38" fmla="*/ 3 w 12"/>
                  <a:gd name="T39" fmla="*/ 5 h 12"/>
                  <a:gd name="T40" fmla="*/ 4 w 12"/>
                  <a:gd name="T41" fmla="*/ 4 h 12"/>
                  <a:gd name="T42" fmla="*/ 3 w 12"/>
                  <a:gd name="T43" fmla="*/ 8 h 12"/>
                  <a:gd name="T44" fmla="*/ 4 w 12"/>
                  <a:gd name="T45" fmla="*/ 8 h 12"/>
                  <a:gd name="T46" fmla="*/ 3 w 12"/>
                  <a:gd name="T47" fmla="*/ 7 h 12"/>
                  <a:gd name="T48" fmla="*/ 6 w 12"/>
                  <a:gd name="T49" fmla="*/ 6 h 12"/>
                  <a:gd name="T50" fmla="*/ 4 w 12"/>
                  <a:gd name="T51" fmla="*/ 9 h 12"/>
                  <a:gd name="T52" fmla="*/ 6 w 12"/>
                  <a:gd name="T53" fmla="*/ 10 h 12"/>
                  <a:gd name="T54" fmla="*/ 5 w 12"/>
                  <a:gd name="T55" fmla="*/ 10 h 12"/>
                  <a:gd name="T56" fmla="*/ 7 w 12"/>
                  <a:gd name="T57" fmla="*/ 11 h 12"/>
                  <a:gd name="T58" fmla="*/ 7 w 12"/>
                  <a:gd name="T59" fmla="*/ 10 h 12"/>
                  <a:gd name="T60" fmla="*/ 8 w 12"/>
                  <a:gd name="T61" fmla="*/ 10 h 12"/>
                  <a:gd name="T62" fmla="*/ 8 w 12"/>
                  <a:gd name="T63" fmla="*/ 10 h 12"/>
                  <a:gd name="T64" fmla="*/ 10 w 12"/>
                  <a:gd name="T65" fmla="*/ 10 h 12"/>
                  <a:gd name="T66" fmla="*/ 8 w 12"/>
                  <a:gd name="T67" fmla="*/ 10 h 12"/>
                  <a:gd name="T68" fmla="*/ 10 w 12"/>
                  <a:gd name="T6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11" y="8"/>
                      <a:pt x="9" y="8"/>
                      <a:pt x="9" y="7"/>
                    </a:cubicBezTo>
                    <a:cubicBezTo>
                      <a:pt x="8" y="7"/>
                      <a:pt x="7" y="9"/>
                      <a:pt x="6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6" y="5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9" y="1"/>
                      <a:pt x="9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9" y="5"/>
                      <a:pt x="9" y="6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3"/>
                      <a:pt x="11" y="2"/>
                      <a:pt x="10" y="3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0"/>
                      <a:pt x="8" y="2"/>
                    </a:cubicBezTo>
                    <a:cubicBezTo>
                      <a:pt x="0" y="6"/>
                      <a:pt x="5" y="4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1" y="7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5" y="7"/>
                      <a:pt x="3" y="7"/>
                      <a:pt x="3" y="7"/>
                    </a:cubicBezTo>
                    <a:cubicBezTo>
                      <a:pt x="4" y="6"/>
                      <a:pt x="5" y="7"/>
                      <a:pt x="6" y="6"/>
                    </a:cubicBezTo>
                    <a:cubicBezTo>
                      <a:pt x="5" y="7"/>
                      <a:pt x="7" y="7"/>
                      <a:pt x="4" y="9"/>
                    </a:cubicBezTo>
                    <a:cubicBezTo>
                      <a:pt x="5" y="10"/>
                      <a:pt x="6" y="9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9"/>
                      <a:pt x="5" y="12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9" y="9"/>
                      <a:pt x="10" y="9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3" name="Freeform 168"/>
              <p:cNvSpPr>
                <a:spLocks/>
              </p:cNvSpPr>
              <p:nvPr/>
            </p:nvSpPr>
            <p:spPr bwMode="auto">
              <a:xfrm>
                <a:off x="749" y="16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4" name="Freeform 169"/>
              <p:cNvSpPr>
                <a:spLocks/>
              </p:cNvSpPr>
              <p:nvPr/>
            </p:nvSpPr>
            <p:spPr bwMode="auto">
              <a:xfrm>
                <a:off x="743" y="1637"/>
                <a:ext cx="30" cy="22"/>
              </a:xfrm>
              <a:custGeom>
                <a:avLst/>
                <a:gdLst>
                  <a:gd name="T0" fmla="*/ 4 w 11"/>
                  <a:gd name="T1" fmla="*/ 5 h 8"/>
                  <a:gd name="T2" fmla="*/ 4 w 11"/>
                  <a:gd name="T3" fmla="*/ 7 h 8"/>
                  <a:gd name="T4" fmla="*/ 5 w 11"/>
                  <a:gd name="T5" fmla="*/ 3 h 8"/>
                  <a:gd name="T6" fmla="*/ 6 w 11"/>
                  <a:gd name="T7" fmla="*/ 3 h 8"/>
                  <a:gd name="T8" fmla="*/ 5 w 11"/>
                  <a:gd name="T9" fmla="*/ 6 h 8"/>
                  <a:gd name="T10" fmla="*/ 7 w 11"/>
                  <a:gd name="T11" fmla="*/ 7 h 8"/>
                  <a:gd name="T12" fmla="*/ 7 w 11"/>
                  <a:gd name="T13" fmla="*/ 5 h 8"/>
                  <a:gd name="T14" fmla="*/ 8 w 11"/>
                  <a:gd name="T15" fmla="*/ 4 h 8"/>
                  <a:gd name="T16" fmla="*/ 7 w 11"/>
                  <a:gd name="T17" fmla="*/ 4 h 8"/>
                  <a:gd name="T18" fmla="*/ 8 w 11"/>
                  <a:gd name="T19" fmla="*/ 6 h 8"/>
                  <a:gd name="T20" fmla="*/ 9 w 11"/>
                  <a:gd name="T21" fmla="*/ 1 h 8"/>
                  <a:gd name="T22" fmla="*/ 9 w 11"/>
                  <a:gd name="T23" fmla="*/ 1 h 8"/>
                  <a:gd name="T24" fmla="*/ 10 w 11"/>
                  <a:gd name="T25" fmla="*/ 4 h 8"/>
                  <a:gd name="T26" fmla="*/ 9 w 11"/>
                  <a:gd name="T27" fmla="*/ 3 h 8"/>
                  <a:gd name="T28" fmla="*/ 9 w 11"/>
                  <a:gd name="T29" fmla="*/ 2 h 8"/>
                  <a:gd name="T30" fmla="*/ 5 w 11"/>
                  <a:gd name="T31" fmla="*/ 1 h 8"/>
                  <a:gd name="T32" fmla="*/ 5 w 11"/>
                  <a:gd name="T33" fmla="*/ 2 h 8"/>
                  <a:gd name="T34" fmla="*/ 4 w 11"/>
                  <a:gd name="T35" fmla="*/ 3 h 8"/>
                  <a:gd name="T36" fmla="*/ 3 w 11"/>
                  <a:gd name="T37" fmla="*/ 5 h 8"/>
                  <a:gd name="T38" fmla="*/ 3 w 11"/>
                  <a:gd name="T39" fmla="*/ 4 h 8"/>
                  <a:gd name="T40" fmla="*/ 2 w 11"/>
                  <a:gd name="T41" fmla="*/ 6 h 8"/>
                  <a:gd name="T42" fmla="*/ 0 w 11"/>
                  <a:gd name="T43" fmla="*/ 6 h 8"/>
                  <a:gd name="T44" fmla="*/ 3 w 11"/>
                  <a:gd name="T45" fmla="*/ 7 h 8"/>
                  <a:gd name="T46" fmla="*/ 4 w 11"/>
                  <a:gd name="T4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8">
                    <a:moveTo>
                      <a:pt x="4" y="5"/>
                    </a:moveTo>
                    <a:cubicBezTo>
                      <a:pt x="5" y="5"/>
                      <a:pt x="4" y="6"/>
                      <a:pt x="4" y="7"/>
                    </a:cubicBezTo>
                    <a:cubicBezTo>
                      <a:pt x="5" y="6"/>
                      <a:pt x="4" y="5"/>
                      <a:pt x="5" y="3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4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8" y="5"/>
                      <a:pt x="8" y="4"/>
                      <a:pt x="7" y="4"/>
                    </a:cubicBezTo>
                    <a:cubicBezTo>
                      <a:pt x="7" y="6"/>
                      <a:pt x="8" y="5"/>
                      <a:pt x="8" y="6"/>
                    </a:cubicBezTo>
                    <a:cubicBezTo>
                      <a:pt x="9" y="5"/>
                      <a:pt x="11" y="3"/>
                      <a:pt x="9" y="1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6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6"/>
                      <a:pt x="2" y="5"/>
                      <a:pt x="0" y="6"/>
                    </a:cubicBezTo>
                    <a:cubicBezTo>
                      <a:pt x="0" y="8"/>
                      <a:pt x="2" y="5"/>
                      <a:pt x="3" y="7"/>
                    </a:cubicBez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5" name="Rectangle 170"/>
              <p:cNvSpPr>
                <a:spLocks noChangeArrowheads="1"/>
              </p:cNvSpPr>
              <p:nvPr/>
            </p:nvSpPr>
            <p:spPr bwMode="auto">
              <a:xfrm>
                <a:off x="746" y="1648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6" name="Freeform 171"/>
              <p:cNvSpPr>
                <a:spLocks/>
              </p:cNvSpPr>
              <p:nvPr/>
            </p:nvSpPr>
            <p:spPr bwMode="auto">
              <a:xfrm>
                <a:off x="754" y="164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7" name="Freeform 172"/>
              <p:cNvSpPr>
                <a:spLocks/>
              </p:cNvSpPr>
              <p:nvPr/>
            </p:nvSpPr>
            <p:spPr bwMode="auto">
              <a:xfrm>
                <a:off x="768" y="16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8" name="Freeform 173"/>
              <p:cNvSpPr>
                <a:spLocks/>
              </p:cNvSpPr>
              <p:nvPr/>
            </p:nvSpPr>
            <p:spPr bwMode="auto">
              <a:xfrm>
                <a:off x="768" y="1637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 h 4"/>
                  <a:gd name="T4" fmla="*/ 2 w 3"/>
                  <a:gd name="T5" fmla="*/ 4 h 4"/>
                  <a:gd name="T6" fmla="*/ 1 w 3"/>
                  <a:gd name="T7" fmla="*/ 1 h 4"/>
                  <a:gd name="T8" fmla="*/ 2 w 3"/>
                  <a:gd name="T9" fmla="*/ 1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2"/>
                      <a:pt x="2" y="3"/>
                      <a:pt x="2" y="4"/>
                    </a:cubicBezTo>
                    <a:cubicBezTo>
                      <a:pt x="3" y="4"/>
                      <a:pt x="1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9" name="Freeform 174"/>
              <p:cNvSpPr>
                <a:spLocks/>
              </p:cNvSpPr>
              <p:nvPr/>
            </p:nvSpPr>
            <p:spPr bwMode="auto">
              <a:xfrm>
                <a:off x="732" y="1602"/>
                <a:ext cx="52" cy="41"/>
              </a:xfrm>
              <a:custGeom>
                <a:avLst/>
                <a:gdLst>
                  <a:gd name="T0" fmla="*/ 16 w 19"/>
                  <a:gd name="T1" fmla="*/ 11 h 15"/>
                  <a:gd name="T2" fmla="*/ 15 w 19"/>
                  <a:gd name="T3" fmla="*/ 10 h 15"/>
                  <a:gd name="T4" fmla="*/ 16 w 19"/>
                  <a:gd name="T5" fmla="*/ 10 h 15"/>
                  <a:gd name="T6" fmla="*/ 16 w 19"/>
                  <a:gd name="T7" fmla="*/ 9 h 15"/>
                  <a:gd name="T8" fmla="*/ 16 w 19"/>
                  <a:gd name="T9" fmla="*/ 9 h 15"/>
                  <a:gd name="T10" fmla="*/ 14 w 19"/>
                  <a:gd name="T11" fmla="*/ 8 h 15"/>
                  <a:gd name="T12" fmla="*/ 13 w 19"/>
                  <a:gd name="T13" fmla="*/ 9 h 15"/>
                  <a:gd name="T14" fmla="*/ 14 w 19"/>
                  <a:gd name="T15" fmla="*/ 6 h 15"/>
                  <a:gd name="T16" fmla="*/ 11 w 19"/>
                  <a:gd name="T17" fmla="*/ 9 h 15"/>
                  <a:gd name="T18" fmla="*/ 11 w 19"/>
                  <a:gd name="T19" fmla="*/ 7 h 15"/>
                  <a:gd name="T20" fmla="*/ 11 w 19"/>
                  <a:gd name="T21" fmla="*/ 7 h 15"/>
                  <a:gd name="T22" fmla="*/ 10 w 19"/>
                  <a:gd name="T23" fmla="*/ 6 h 15"/>
                  <a:gd name="T24" fmla="*/ 12 w 19"/>
                  <a:gd name="T25" fmla="*/ 5 h 15"/>
                  <a:gd name="T26" fmla="*/ 10 w 19"/>
                  <a:gd name="T27" fmla="*/ 4 h 15"/>
                  <a:gd name="T28" fmla="*/ 11 w 19"/>
                  <a:gd name="T29" fmla="*/ 4 h 15"/>
                  <a:gd name="T30" fmla="*/ 7 w 19"/>
                  <a:gd name="T31" fmla="*/ 2 h 15"/>
                  <a:gd name="T32" fmla="*/ 8 w 19"/>
                  <a:gd name="T33" fmla="*/ 1 h 15"/>
                  <a:gd name="T34" fmla="*/ 6 w 19"/>
                  <a:gd name="T35" fmla="*/ 4 h 15"/>
                  <a:gd name="T36" fmla="*/ 5 w 19"/>
                  <a:gd name="T37" fmla="*/ 3 h 15"/>
                  <a:gd name="T38" fmla="*/ 7 w 19"/>
                  <a:gd name="T39" fmla="*/ 2 h 15"/>
                  <a:gd name="T40" fmla="*/ 6 w 19"/>
                  <a:gd name="T41" fmla="*/ 2 h 15"/>
                  <a:gd name="T42" fmla="*/ 6 w 19"/>
                  <a:gd name="T43" fmla="*/ 0 h 15"/>
                  <a:gd name="T44" fmla="*/ 4 w 19"/>
                  <a:gd name="T45" fmla="*/ 1 h 15"/>
                  <a:gd name="T46" fmla="*/ 4 w 19"/>
                  <a:gd name="T47" fmla="*/ 1 h 15"/>
                  <a:gd name="T48" fmla="*/ 2 w 19"/>
                  <a:gd name="T49" fmla="*/ 1 h 15"/>
                  <a:gd name="T50" fmla="*/ 2 w 19"/>
                  <a:gd name="T51" fmla="*/ 3 h 15"/>
                  <a:gd name="T52" fmla="*/ 5 w 19"/>
                  <a:gd name="T53" fmla="*/ 6 h 15"/>
                  <a:gd name="T54" fmla="*/ 7 w 19"/>
                  <a:gd name="T55" fmla="*/ 5 h 15"/>
                  <a:gd name="T56" fmla="*/ 6 w 19"/>
                  <a:gd name="T57" fmla="*/ 7 h 15"/>
                  <a:gd name="T58" fmla="*/ 8 w 19"/>
                  <a:gd name="T59" fmla="*/ 5 h 15"/>
                  <a:gd name="T60" fmla="*/ 7 w 19"/>
                  <a:gd name="T61" fmla="*/ 7 h 15"/>
                  <a:gd name="T62" fmla="*/ 8 w 19"/>
                  <a:gd name="T63" fmla="*/ 6 h 15"/>
                  <a:gd name="T64" fmla="*/ 7 w 19"/>
                  <a:gd name="T65" fmla="*/ 8 h 15"/>
                  <a:gd name="T66" fmla="*/ 13 w 19"/>
                  <a:gd name="T67" fmla="*/ 12 h 15"/>
                  <a:gd name="T68" fmla="*/ 14 w 19"/>
                  <a:gd name="T69" fmla="*/ 11 h 15"/>
                  <a:gd name="T70" fmla="*/ 16 w 19"/>
                  <a:gd name="T71" fmla="*/ 13 h 15"/>
                  <a:gd name="T72" fmla="*/ 17 w 19"/>
                  <a:gd name="T73" fmla="*/ 12 h 15"/>
                  <a:gd name="T74" fmla="*/ 15 w 19"/>
                  <a:gd name="T75" fmla="*/ 14 h 15"/>
                  <a:gd name="T76" fmla="*/ 15 w 19"/>
                  <a:gd name="T77" fmla="*/ 13 h 15"/>
                  <a:gd name="T78" fmla="*/ 16 w 19"/>
                  <a:gd name="T79" fmla="*/ 14 h 15"/>
                  <a:gd name="T80" fmla="*/ 15 w 19"/>
                  <a:gd name="T81" fmla="*/ 14 h 15"/>
                  <a:gd name="T82" fmla="*/ 18 w 19"/>
                  <a:gd name="T83" fmla="*/ 15 h 15"/>
                  <a:gd name="T84" fmla="*/ 18 w 19"/>
                  <a:gd name="T85" fmla="*/ 9 h 15"/>
                  <a:gd name="T86" fmla="*/ 16 w 19"/>
                  <a:gd name="T8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" h="15">
                    <a:moveTo>
                      <a:pt x="16" y="11"/>
                    </a:moveTo>
                    <a:cubicBezTo>
                      <a:pt x="16" y="10"/>
                      <a:pt x="15" y="11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9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4" y="10"/>
                      <a:pt x="14" y="8"/>
                    </a:cubicBezTo>
                    <a:cubicBezTo>
                      <a:pt x="13" y="9"/>
                      <a:pt x="13" y="8"/>
                      <a:pt x="13" y="9"/>
                    </a:cubicBezTo>
                    <a:cubicBezTo>
                      <a:pt x="13" y="8"/>
                      <a:pt x="13" y="8"/>
                      <a:pt x="14" y="6"/>
                    </a:cubicBezTo>
                    <a:cubicBezTo>
                      <a:pt x="13" y="7"/>
                      <a:pt x="12" y="8"/>
                      <a:pt x="11" y="9"/>
                    </a:cubicBezTo>
                    <a:cubicBezTo>
                      <a:pt x="12" y="7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0" y="7"/>
                      <a:pt x="10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8" y="3"/>
                      <a:pt x="6" y="4"/>
                    </a:cubicBezTo>
                    <a:cubicBezTo>
                      <a:pt x="8" y="1"/>
                      <a:pt x="5" y="4"/>
                      <a:pt x="5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1"/>
                      <a:pt x="5" y="1"/>
                      <a:pt x="6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1"/>
                      <a:pt x="3" y="1"/>
                      <a:pt x="2" y="1"/>
                    </a:cubicBezTo>
                    <a:cubicBezTo>
                      <a:pt x="1" y="1"/>
                      <a:pt x="6" y="2"/>
                      <a:pt x="2" y="3"/>
                    </a:cubicBezTo>
                    <a:cubicBezTo>
                      <a:pt x="3" y="3"/>
                      <a:pt x="5" y="4"/>
                      <a:pt x="5" y="6"/>
                    </a:cubicBezTo>
                    <a:cubicBezTo>
                      <a:pt x="7" y="4"/>
                      <a:pt x="6" y="6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8" y="5"/>
                    </a:cubicBezTo>
                    <a:cubicBezTo>
                      <a:pt x="8" y="5"/>
                      <a:pt x="7" y="6"/>
                      <a:pt x="7" y="7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9"/>
                      <a:pt x="12" y="10"/>
                      <a:pt x="13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2"/>
                      <a:pt x="17" y="10"/>
                      <a:pt x="16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4"/>
                      <a:pt x="15" y="14"/>
                    </a:cubicBezTo>
                    <a:cubicBezTo>
                      <a:pt x="15" y="15"/>
                      <a:pt x="14" y="12"/>
                      <a:pt x="15" y="13"/>
                    </a:cubicBezTo>
                    <a:cubicBezTo>
                      <a:pt x="15" y="13"/>
                      <a:pt x="15" y="13"/>
                      <a:pt x="16" y="14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5"/>
                      <a:pt x="17" y="15"/>
                      <a:pt x="18" y="15"/>
                    </a:cubicBezTo>
                    <a:cubicBezTo>
                      <a:pt x="15" y="10"/>
                      <a:pt x="19" y="10"/>
                      <a:pt x="18" y="9"/>
                    </a:cubicBezTo>
                    <a:cubicBezTo>
                      <a:pt x="16" y="9"/>
                      <a:pt x="17" y="10"/>
                      <a:pt x="16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0" name="Freeform 175"/>
              <p:cNvSpPr>
                <a:spLocks/>
              </p:cNvSpPr>
              <p:nvPr/>
            </p:nvSpPr>
            <p:spPr bwMode="auto">
              <a:xfrm>
                <a:off x="770" y="1640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1" name="Freeform 176"/>
              <p:cNvSpPr>
                <a:spLocks/>
              </p:cNvSpPr>
              <p:nvPr/>
            </p:nvSpPr>
            <p:spPr bwMode="auto">
              <a:xfrm>
                <a:off x="738" y="160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2" name="Rectangle 177"/>
              <p:cNvSpPr>
                <a:spLocks noChangeArrowheads="1"/>
              </p:cNvSpPr>
              <p:nvPr/>
            </p:nvSpPr>
            <p:spPr bwMode="auto">
              <a:xfrm>
                <a:off x="773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3" name="Freeform 178"/>
              <p:cNvSpPr>
                <a:spLocks/>
              </p:cNvSpPr>
              <p:nvPr/>
            </p:nvSpPr>
            <p:spPr bwMode="auto">
              <a:xfrm>
                <a:off x="779" y="164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4" name="Freeform 179"/>
              <p:cNvSpPr>
                <a:spLocks/>
              </p:cNvSpPr>
              <p:nvPr/>
            </p:nvSpPr>
            <p:spPr bwMode="auto">
              <a:xfrm>
                <a:off x="730" y="16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5" name="Freeform 180"/>
              <p:cNvSpPr>
                <a:spLocks/>
              </p:cNvSpPr>
              <p:nvPr/>
            </p:nvSpPr>
            <p:spPr bwMode="auto">
              <a:xfrm>
                <a:off x="713" y="1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6" name="Freeform 181"/>
              <p:cNvSpPr>
                <a:spLocks/>
              </p:cNvSpPr>
              <p:nvPr/>
            </p:nvSpPr>
            <p:spPr bwMode="auto">
              <a:xfrm>
                <a:off x="678" y="1605"/>
                <a:ext cx="62" cy="76"/>
              </a:xfrm>
              <a:custGeom>
                <a:avLst/>
                <a:gdLst>
                  <a:gd name="T0" fmla="*/ 0 w 23"/>
                  <a:gd name="T1" fmla="*/ 26 h 28"/>
                  <a:gd name="T2" fmla="*/ 2 w 23"/>
                  <a:gd name="T3" fmla="*/ 28 h 28"/>
                  <a:gd name="T4" fmla="*/ 3 w 23"/>
                  <a:gd name="T5" fmla="*/ 28 h 28"/>
                  <a:gd name="T6" fmla="*/ 4 w 23"/>
                  <a:gd name="T7" fmla="*/ 26 h 28"/>
                  <a:gd name="T8" fmla="*/ 6 w 23"/>
                  <a:gd name="T9" fmla="*/ 23 h 28"/>
                  <a:gd name="T10" fmla="*/ 8 w 23"/>
                  <a:gd name="T11" fmla="*/ 21 h 28"/>
                  <a:gd name="T12" fmla="*/ 9 w 23"/>
                  <a:gd name="T13" fmla="*/ 18 h 28"/>
                  <a:gd name="T14" fmla="*/ 10 w 23"/>
                  <a:gd name="T15" fmla="*/ 18 h 28"/>
                  <a:gd name="T16" fmla="*/ 12 w 23"/>
                  <a:gd name="T17" fmla="*/ 17 h 28"/>
                  <a:gd name="T18" fmla="*/ 10 w 23"/>
                  <a:gd name="T19" fmla="*/ 14 h 28"/>
                  <a:gd name="T20" fmla="*/ 11 w 23"/>
                  <a:gd name="T21" fmla="*/ 13 h 28"/>
                  <a:gd name="T22" fmla="*/ 13 w 23"/>
                  <a:gd name="T23" fmla="*/ 13 h 28"/>
                  <a:gd name="T24" fmla="*/ 15 w 23"/>
                  <a:gd name="T25" fmla="*/ 11 h 28"/>
                  <a:gd name="T26" fmla="*/ 17 w 23"/>
                  <a:gd name="T27" fmla="*/ 10 h 28"/>
                  <a:gd name="T28" fmla="*/ 17 w 23"/>
                  <a:gd name="T29" fmla="*/ 8 h 28"/>
                  <a:gd name="T30" fmla="*/ 17 w 23"/>
                  <a:gd name="T31" fmla="*/ 6 h 28"/>
                  <a:gd name="T32" fmla="*/ 19 w 23"/>
                  <a:gd name="T33" fmla="*/ 6 h 28"/>
                  <a:gd name="T34" fmla="*/ 19 w 23"/>
                  <a:gd name="T35" fmla="*/ 5 h 28"/>
                  <a:gd name="T36" fmla="*/ 22 w 23"/>
                  <a:gd name="T37" fmla="*/ 1 h 28"/>
                  <a:gd name="T38" fmla="*/ 20 w 23"/>
                  <a:gd name="T39" fmla="*/ 3 h 28"/>
                  <a:gd name="T40" fmla="*/ 21 w 23"/>
                  <a:gd name="T41" fmla="*/ 4 h 28"/>
                  <a:gd name="T42" fmla="*/ 18 w 23"/>
                  <a:gd name="T43" fmla="*/ 2 h 28"/>
                  <a:gd name="T44" fmla="*/ 17 w 23"/>
                  <a:gd name="T45" fmla="*/ 2 h 28"/>
                  <a:gd name="T46" fmla="*/ 16 w 23"/>
                  <a:gd name="T47" fmla="*/ 4 h 28"/>
                  <a:gd name="T48" fmla="*/ 15 w 23"/>
                  <a:gd name="T49" fmla="*/ 5 h 28"/>
                  <a:gd name="T50" fmla="*/ 14 w 23"/>
                  <a:gd name="T51" fmla="*/ 6 h 28"/>
                  <a:gd name="T52" fmla="*/ 13 w 23"/>
                  <a:gd name="T53" fmla="*/ 8 h 28"/>
                  <a:gd name="T54" fmla="*/ 13 w 23"/>
                  <a:gd name="T55" fmla="*/ 8 h 28"/>
                  <a:gd name="T56" fmla="*/ 12 w 23"/>
                  <a:gd name="T57" fmla="*/ 8 h 28"/>
                  <a:gd name="T58" fmla="*/ 12 w 23"/>
                  <a:gd name="T59" fmla="*/ 10 h 28"/>
                  <a:gd name="T60" fmla="*/ 11 w 23"/>
                  <a:gd name="T61" fmla="*/ 11 h 28"/>
                  <a:gd name="T62" fmla="*/ 10 w 23"/>
                  <a:gd name="T63" fmla="*/ 11 h 28"/>
                  <a:gd name="T64" fmla="*/ 9 w 23"/>
                  <a:gd name="T65" fmla="*/ 12 h 28"/>
                  <a:gd name="T66" fmla="*/ 9 w 23"/>
                  <a:gd name="T67" fmla="*/ 14 h 28"/>
                  <a:gd name="T68" fmla="*/ 8 w 23"/>
                  <a:gd name="T69" fmla="*/ 16 h 28"/>
                  <a:gd name="T70" fmla="*/ 7 w 23"/>
                  <a:gd name="T71" fmla="*/ 18 h 28"/>
                  <a:gd name="T72" fmla="*/ 6 w 23"/>
                  <a:gd name="T73" fmla="*/ 19 h 28"/>
                  <a:gd name="T74" fmla="*/ 4 w 23"/>
                  <a:gd name="T75" fmla="*/ 22 h 28"/>
                  <a:gd name="T76" fmla="*/ 6 w 23"/>
                  <a:gd name="T77" fmla="*/ 22 h 28"/>
                  <a:gd name="T78" fmla="*/ 3 w 23"/>
                  <a:gd name="T79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" h="28">
                    <a:moveTo>
                      <a:pt x="0" y="23"/>
                    </a:moveTo>
                    <a:cubicBezTo>
                      <a:pt x="0" y="24"/>
                      <a:pt x="0" y="25"/>
                      <a:pt x="0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2" y="28"/>
                      <a:pt x="3" y="28"/>
                    </a:cubicBezTo>
                    <a:cubicBezTo>
                      <a:pt x="3" y="27"/>
                      <a:pt x="2" y="25"/>
                      <a:pt x="3" y="25"/>
                    </a:cubicBezTo>
                    <a:cubicBezTo>
                      <a:pt x="3" y="25"/>
                      <a:pt x="3" y="25"/>
                      <a:pt x="4" y="26"/>
                    </a:cubicBezTo>
                    <a:cubicBezTo>
                      <a:pt x="4" y="25"/>
                      <a:pt x="3" y="24"/>
                      <a:pt x="3" y="23"/>
                    </a:cubicBezTo>
                    <a:cubicBezTo>
                      <a:pt x="7" y="27"/>
                      <a:pt x="3" y="21"/>
                      <a:pt x="6" y="23"/>
                    </a:cubicBezTo>
                    <a:cubicBezTo>
                      <a:pt x="6" y="22"/>
                      <a:pt x="7" y="22"/>
                      <a:pt x="7" y="21"/>
                    </a:cubicBezTo>
                    <a:cubicBezTo>
                      <a:pt x="8" y="22"/>
                      <a:pt x="7" y="20"/>
                      <a:pt x="8" y="21"/>
                    </a:cubicBezTo>
                    <a:cubicBezTo>
                      <a:pt x="6" y="19"/>
                      <a:pt x="11" y="21"/>
                      <a:pt x="8" y="18"/>
                    </a:cubicBezTo>
                    <a:cubicBezTo>
                      <a:pt x="9" y="18"/>
                      <a:pt x="8" y="18"/>
                      <a:pt x="9" y="18"/>
                    </a:cubicBezTo>
                    <a:cubicBezTo>
                      <a:pt x="10" y="18"/>
                      <a:pt x="9" y="18"/>
                      <a:pt x="9" y="18"/>
                    </a:cubicBezTo>
                    <a:cubicBezTo>
                      <a:pt x="10" y="19"/>
                      <a:pt x="9" y="17"/>
                      <a:pt x="10" y="18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10" y="15"/>
                      <a:pt x="10" y="16"/>
                      <a:pt x="12" y="17"/>
                    </a:cubicBezTo>
                    <a:cubicBezTo>
                      <a:pt x="11" y="15"/>
                      <a:pt x="12" y="16"/>
                      <a:pt x="11" y="14"/>
                    </a:cubicBezTo>
                    <a:cubicBezTo>
                      <a:pt x="11" y="14"/>
                      <a:pt x="10" y="15"/>
                      <a:pt x="10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12" y="12"/>
                      <a:pt x="9" y="12"/>
                      <a:pt x="11" y="13"/>
                    </a:cubicBezTo>
                    <a:cubicBezTo>
                      <a:pt x="12" y="14"/>
                      <a:pt x="11" y="14"/>
                      <a:pt x="12" y="15"/>
                    </a:cubicBezTo>
                    <a:cubicBezTo>
                      <a:pt x="13" y="15"/>
                      <a:pt x="13" y="14"/>
                      <a:pt x="13" y="13"/>
                    </a:cubicBezTo>
                    <a:cubicBezTo>
                      <a:pt x="14" y="12"/>
                      <a:pt x="14" y="13"/>
                      <a:pt x="14" y="13"/>
                    </a:cubicBezTo>
                    <a:cubicBezTo>
                      <a:pt x="16" y="13"/>
                      <a:pt x="13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0"/>
                      <a:pt x="17" y="11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8" y="11"/>
                      <a:pt x="15" y="7"/>
                      <a:pt x="17" y="8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6"/>
                    </a:cubicBezTo>
                    <a:cubicBezTo>
                      <a:pt x="16" y="6"/>
                      <a:pt x="18" y="8"/>
                      <a:pt x="18" y="9"/>
                    </a:cubicBezTo>
                    <a:cubicBezTo>
                      <a:pt x="18" y="8"/>
                      <a:pt x="19" y="7"/>
                      <a:pt x="19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18" y="5"/>
                      <a:pt x="19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4"/>
                      <a:pt x="22" y="1"/>
                    </a:cubicBezTo>
                    <a:cubicBezTo>
                      <a:pt x="22" y="1"/>
                      <a:pt x="20" y="0"/>
                      <a:pt x="19" y="0"/>
                    </a:cubicBezTo>
                    <a:cubicBezTo>
                      <a:pt x="19" y="1"/>
                      <a:pt x="20" y="2"/>
                      <a:pt x="20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4"/>
                      <a:pt x="21" y="4"/>
                    </a:cubicBezTo>
                    <a:cubicBezTo>
                      <a:pt x="21" y="5"/>
                      <a:pt x="20" y="3"/>
                      <a:pt x="20" y="4"/>
                    </a:cubicBezTo>
                    <a:cubicBezTo>
                      <a:pt x="19" y="3"/>
                      <a:pt x="19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7" y="3"/>
                      <a:pt x="17" y="2"/>
                    </a:cubicBezTo>
                    <a:cubicBezTo>
                      <a:pt x="18" y="4"/>
                      <a:pt x="16" y="3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5" y="5"/>
                      <a:pt x="17" y="7"/>
                      <a:pt x="16" y="7"/>
                    </a:cubicBezTo>
                    <a:cubicBezTo>
                      <a:pt x="15" y="6"/>
                      <a:pt x="15" y="7"/>
                      <a:pt x="14" y="6"/>
                    </a:cubicBezTo>
                    <a:cubicBezTo>
                      <a:pt x="15" y="7"/>
                      <a:pt x="13" y="7"/>
                      <a:pt x="14" y="8"/>
                    </a:cubicBezTo>
                    <a:cubicBezTo>
                      <a:pt x="14" y="9"/>
                      <a:pt x="14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3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3" y="12"/>
                    </a:cubicBezTo>
                    <a:cubicBezTo>
                      <a:pt x="13" y="12"/>
                      <a:pt x="12" y="11"/>
                      <a:pt x="11" y="11"/>
                    </a:cubicBezTo>
                    <a:cubicBezTo>
                      <a:pt x="12" y="13"/>
                      <a:pt x="11" y="11"/>
                      <a:pt x="11" y="12"/>
                    </a:cubicBezTo>
                    <a:cubicBezTo>
                      <a:pt x="10" y="11"/>
                      <a:pt x="11" y="12"/>
                      <a:pt x="10" y="11"/>
                    </a:cubicBezTo>
                    <a:cubicBezTo>
                      <a:pt x="9" y="10"/>
                      <a:pt x="10" y="12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4"/>
                      <a:pt x="8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5"/>
                      <a:pt x="7" y="17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5" y="17"/>
                      <a:pt x="6" y="19"/>
                    </a:cubicBezTo>
                    <a:cubicBezTo>
                      <a:pt x="6" y="20"/>
                      <a:pt x="5" y="18"/>
                      <a:pt x="4" y="18"/>
                    </a:cubicBezTo>
                    <a:cubicBezTo>
                      <a:pt x="5" y="21"/>
                      <a:pt x="1" y="19"/>
                      <a:pt x="4" y="22"/>
                    </a:cubicBezTo>
                    <a:cubicBezTo>
                      <a:pt x="4" y="22"/>
                      <a:pt x="5" y="22"/>
                      <a:pt x="5" y="21"/>
                    </a:cubicBezTo>
                    <a:cubicBezTo>
                      <a:pt x="5" y="21"/>
                      <a:pt x="6" y="22"/>
                      <a:pt x="6" y="22"/>
                    </a:cubicBezTo>
                    <a:cubicBezTo>
                      <a:pt x="6" y="23"/>
                      <a:pt x="4" y="22"/>
                      <a:pt x="4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20"/>
                      <a:pt x="3" y="25"/>
                      <a:pt x="0" y="2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7" name="Freeform 182"/>
              <p:cNvSpPr>
                <a:spLocks/>
              </p:cNvSpPr>
              <p:nvPr/>
            </p:nvSpPr>
            <p:spPr bwMode="auto">
              <a:xfrm>
                <a:off x="691" y="164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8" name="Freeform 183"/>
              <p:cNvSpPr>
                <a:spLocks/>
              </p:cNvSpPr>
              <p:nvPr/>
            </p:nvSpPr>
            <p:spPr bwMode="auto">
              <a:xfrm>
                <a:off x="694" y="165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9" name="Freeform 184"/>
              <p:cNvSpPr>
                <a:spLocks/>
              </p:cNvSpPr>
              <p:nvPr/>
            </p:nvSpPr>
            <p:spPr bwMode="auto">
              <a:xfrm>
                <a:off x="675" y="1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0" name="Freeform 185"/>
              <p:cNvSpPr>
                <a:spLocks/>
              </p:cNvSpPr>
              <p:nvPr/>
            </p:nvSpPr>
            <p:spPr bwMode="auto">
              <a:xfrm>
                <a:off x="675" y="167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1" name="Freeform 186"/>
              <p:cNvSpPr>
                <a:spLocks/>
              </p:cNvSpPr>
              <p:nvPr/>
            </p:nvSpPr>
            <p:spPr bwMode="auto">
              <a:xfrm>
                <a:off x="645" y="1675"/>
                <a:ext cx="38" cy="44"/>
              </a:xfrm>
              <a:custGeom>
                <a:avLst/>
                <a:gdLst>
                  <a:gd name="T0" fmla="*/ 2 w 14"/>
                  <a:gd name="T1" fmla="*/ 12 h 16"/>
                  <a:gd name="T2" fmla="*/ 3 w 14"/>
                  <a:gd name="T3" fmla="*/ 13 h 16"/>
                  <a:gd name="T4" fmla="*/ 1 w 14"/>
                  <a:gd name="T5" fmla="*/ 13 h 16"/>
                  <a:gd name="T6" fmla="*/ 3 w 14"/>
                  <a:gd name="T7" fmla="*/ 16 h 16"/>
                  <a:gd name="T8" fmla="*/ 7 w 14"/>
                  <a:gd name="T9" fmla="*/ 9 h 16"/>
                  <a:gd name="T10" fmla="*/ 7 w 14"/>
                  <a:gd name="T11" fmla="*/ 10 h 16"/>
                  <a:gd name="T12" fmla="*/ 8 w 14"/>
                  <a:gd name="T13" fmla="*/ 6 h 16"/>
                  <a:gd name="T14" fmla="*/ 10 w 14"/>
                  <a:gd name="T15" fmla="*/ 8 h 16"/>
                  <a:gd name="T16" fmla="*/ 11 w 14"/>
                  <a:gd name="T17" fmla="*/ 6 h 16"/>
                  <a:gd name="T18" fmla="*/ 10 w 14"/>
                  <a:gd name="T19" fmla="*/ 5 h 16"/>
                  <a:gd name="T20" fmla="*/ 11 w 14"/>
                  <a:gd name="T21" fmla="*/ 5 h 16"/>
                  <a:gd name="T22" fmla="*/ 10 w 14"/>
                  <a:gd name="T23" fmla="*/ 5 h 16"/>
                  <a:gd name="T24" fmla="*/ 11 w 14"/>
                  <a:gd name="T25" fmla="*/ 4 h 16"/>
                  <a:gd name="T26" fmla="*/ 11 w 14"/>
                  <a:gd name="T27" fmla="*/ 5 h 16"/>
                  <a:gd name="T28" fmla="*/ 11 w 14"/>
                  <a:gd name="T29" fmla="*/ 4 h 16"/>
                  <a:gd name="T30" fmla="*/ 12 w 14"/>
                  <a:gd name="T31" fmla="*/ 4 h 16"/>
                  <a:gd name="T32" fmla="*/ 12 w 14"/>
                  <a:gd name="T33" fmla="*/ 1 h 16"/>
                  <a:gd name="T34" fmla="*/ 12 w 14"/>
                  <a:gd name="T35" fmla="*/ 0 h 16"/>
                  <a:gd name="T36" fmla="*/ 11 w 14"/>
                  <a:gd name="T37" fmla="*/ 3 h 16"/>
                  <a:gd name="T38" fmla="*/ 11 w 14"/>
                  <a:gd name="T39" fmla="*/ 2 h 16"/>
                  <a:gd name="T40" fmla="*/ 11 w 14"/>
                  <a:gd name="T41" fmla="*/ 4 h 16"/>
                  <a:gd name="T42" fmla="*/ 10 w 14"/>
                  <a:gd name="T43" fmla="*/ 2 h 16"/>
                  <a:gd name="T44" fmla="*/ 8 w 14"/>
                  <a:gd name="T45" fmla="*/ 2 h 16"/>
                  <a:gd name="T46" fmla="*/ 8 w 14"/>
                  <a:gd name="T47" fmla="*/ 2 h 16"/>
                  <a:gd name="T48" fmla="*/ 7 w 14"/>
                  <a:gd name="T49" fmla="*/ 3 h 16"/>
                  <a:gd name="T50" fmla="*/ 8 w 14"/>
                  <a:gd name="T51" fmla="*/ 4 h 16"/>
                  <a:gd name="T52" fmla="*/ 10 w 14"/>
                  <a:gd name="T53" fmla="*/ 5 h 16"/>
                  <a:gd name="T54" fmla="*/ 9 w 14"/>
                  <a:gd name="T55" fmla="*/ 6 h 16"/>
                  <a:gd name="T56" fmla="*/ 8 w 14"/>
                  <a:gd name="T57" fmla="*/ 4 h 16"/>
                  <a:gd name="T58" fmla="*/ 8 w 14"/>
                  <a:gd name="T59" fmla="*/ 5 h 16"/>
                  <a:gd name="T60" fmla="*/ 7 w 14"/>
                  <a:gd name="T61" fmla="*/ 4 h 16"/>
                  <a:gd name="T62" fmla="*/ 8 w 14"/>
                  <a:gd name="T63" fmla="*/ 6 h 16"/>
                  <a:gd name="T64" fmla="*/ 6 w 14"/>
                  <a:gd name="T65" fmla="*/ 8 h 16"/>
                  <a:gd name="T66" fmla="*/ 5 w 14"/>
                  <a:gd name="T67" fmla="*/ 7 h 16"/>
                  <a:gd name="T68" fmla="*/ 6 w 14"/>
                  <a:gd name="T69" fmla="*/ 8 h 16"/>
                  <a:gd name="T70" fmla="*/ 4 w 14"/>
                  <a:gd name="T71" fmla="*/ 9 h 16"/>
                  <a:gd name="T72" fmla="*/ 4 w 14"/>
                  <a:gd name="T73" fmla="*/ 10 h 16"/>
                  <a:gd name="T74" fmla="*/ 3 w 14"/>
                  <a:gd name="T75" fmla="*/ 11 h 16"/>
                  <a:gd name="T76" fmla="*/ 3 w 14"/>
                  <a:gd name="T77" fmla="*/ 11 h 16"/>
                  <a:gd name="T78" fmla="*/ 3 w 14"/>
                  <a:gd name="T79" fmla="*/ 14 h 16"/>
                  <a:gd name="T80" fmla="*/ 2 w 14"/>
                  <a:gd name="T8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2" y="12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2" y="15"/>
                      <a:pt x="0" y="14"/>
                      <a:pt x="3" y="16"/>
                    </a:cubicBezTo>
                    <a:cubicBezTo>
                      <a:pt x="3" y="13"/>
                      <a:pt x="7" y="12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7"/>
                      <a:pt x="10" y="10"/>
                      <a:pt x="8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5"/>
                      <a:pt x="10" y="2"/>
                      <a:pt x="11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8" y="1"/>
                      <a:pt x="10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8" y="5"/>
                      <a:pt x="10" y="6"/>
                      <a:pt x="9" y="6"/>
                    </a:cubicBezTo>
                    <a:cubicBezTo>
                      <a:pt x="8" y="5"/>
                      <a:pt x="9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6" y="8"/>
                      <a:pt x="5" y="7"/>
                      <a:pt x="5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6" y="9"/>
                      <a:pt x="5" y="10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4" y="14"/>
                      <a:pt x="3" y="14"/>
                    </a:cubicBezTo>
                    <a:cubicBezTo>
                      <a:pt x="3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2" name="Freeform 187"/>
              <p:cNvSpPr>
                <a:spLocks/>
              </p:cNvSpPr>
              <p:nvPr/>
            </p:nvSpPr>
            <p:spPr bwMode="auto">
              <a:xfrm>
                <a:off x="645" y="1714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1 w 3"/>
                  <a:gd name="T3" fmla="*/ 0 h 3"/>
                  <a:gd name="T4" fmla="*/ 2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3" name="Freeform 188"/>
              <p:cNvSpPr>
                <a:spLocks/>
              </p:cNvSpPr>
              <p:nvPr/>
            </p:nvSpPr>
            <p:spPr bwMode="auto">
              <a:xfrm>
                <a:off x="634" y="1716"/>
                <a:ext cx="19" cy="19"/>
              </a:xfrm>
              <a:custGeom>
                <a:avLst/>
                <a:gdLst>
                  <a:gd name="T0" fmla="*/ 2 w 7"/>
                  <a:gd name="T1" fmla="*/ 5 h 7"/>
                  <a:gd name="T2" fmla="*/ 3 w 7"/>
                  <a:gd name="T3" fmla="*/ 6 h 7"/>
                  <a:gd name="T4" fmla="*/ 5 w 7"/>
                  <a:gd name="T5" fmla="*/ 4 h 7"/>
                  <a:gd name="T6" fmla="*/ 4 w 7"/>
                  <a:gd name="T7" fmla="*/ 2 h 7"/>
                  <a:gd name="T8" fmla="*/ 5 w 7"/>
                  <a:gd name="T9" fmla="*/ 2 h 7"/>
                  <a:gd name="T10" fmla="*/ 5 w 7"/>
                  <a:gd name="T11" fmla="*/ 1 h 7"/>
                  <a:gd name="T12" fmla="*/ 5 w 7"/>
                  <a:gd name="T13" fmla="*/ 1 h 7"/>
                  <a:gd name="T14" fmla="*/ 4 w 7"/>
                  <a:gd name="T15" fmla="*/ 1 h 7"/>
                  <a:gd name="T16" fmla="*/ 4 w 7"/>
                  <a:gd name="T17" fmla="*/ 2 h 7"/>
                  <a:gd name="T18" fmla="*/ 4 w 7"/>
                  <a:gd name="T19" fmla="*/ 1 h 7"/>
                  <a:gd name="T20" fmla="*/ 4 w 7"/>
                  <a:gd name="T21" fmla="*/ 3 h 7"/>
                  <a:gd name="T22" fmla="*/ 3 w 7"/>
                  <a:gd name="T23" fmla="*/ 2 h 7"/>
                  <a:gd name="T24" fmla="*/ 1 w 7"/>
                  <a:gd name="T25" fmla="*/ 3 h 7"/>
                  <a:gd name="T26" fmla="*/ 2 w 7"/>
                  <a:gd name="T27" fmla="*/ 3 h 7"/>
                  <a:gd name="T28" fmla="*/ 3 w 7"/>
                  <a:gd name="T29" fmla="*/ 4 h 7"/>
                  <a:gd name="T30" fmla="*/ 1 w 7"/>
                  <a:gd name="T31" fmla="*/ 3 h 7"/>
                  <a:gd name="T32" fmla="*/ 1 w 7"/>
                  <a:gd name="T33" fmla="*/ 5 h 7"/>
                  <a:gd name="T34" fmla="*/ 3 w 7"/>
                  <a:gd name="T35" fmla="*/ 7 h 7"/>
                  <a:gd name="T36" fmla="*/ 1 w 7"/>
                  <a:gd name="T37" fmla="*/ 6 h 7"/>
                  <a:gd name="T38" fmla="*/ 0 w 7"/>
                  <a:gd name="T39" fmla="*/ 6 h 7"/>
                  <a:gd name="T40" fmla="*/ 3 w 7"/>
                  <a:gd name="T41" fmla="*/ 7 h 7"/>
                  <a:gd name="T42" fmla="*/ 2 w 7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7">
                    <a:moveTo>
                      <a:pt x="2" y="5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3"/>
                      <a:pt x="5" y="4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2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5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4" y="5"/>
                      <a:pt x="2" y="3"/>
                      <a:pt x="1" y="3"/>
                    </a:cubicBezTo>
                    <a:cubicBezTo>
                      <a:pt x="2" y="4"/>
                      <a:pt x="2" y="6"/>
                      <a:pt x="1" y="5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5" y="7"/>
                      <a:pt x="1" y="6"/>
                      <a:pt x="2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4" name="Rectangle 189"/>
              <p:cNvSpPr>
                <a:spLocks noChangeArrowheads="1"/>
              </p:cNvSpPr>
              <p:nvPr/>
            </p:nvSpPr>
            <p:spPr bwMode="auto">
              <a:xfrm>
                <a:off x="642" y="173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5" name="Freeform 190"/>
              <p:cNvSpPr>
                <a:spLocks/>
              </p:cNvSpPr>
              <p:nvPr/>
            </p:nvSpPr>
            <p:spPr bwMode="auto">
              <a:xfrm>
                <a:off x="705" y="16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6" name="Freeform 191"/>
              <p:cNvSpPr>
                <a:spLocks/>
              </p:cNvSpPr>
              <p:nvPr/>
            </p:nvSpPr>
            <p:spPr bwMode="auto">
              <a:xfrm>
                <a:off x="697" y="1646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3 h 3"/>
                  <a:gd name="T4" fmla="*/ 5 w 5"/>
                  <a:gd name="T5" fmla="*/ 0 h 3"/>
                  <a:gd name="T6" fmla="*/ 2 w 5"/>
                  <a:gd name="T7" fmla="*/ 1 h 3"/>
                  <a:gd name="T8" fmla="*/ 3 w 5"/>
                  <a:gd name="T9" fmla="*/ 1 h 3"/>
                  <a:gd name="T10" fmla="*/ 1 w 5"/>
                  <a:gd name="T11" fmla="*/ 2 h 3"/>
                  <a:gd name="T12" fmla="*/ 2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1"/>
                      <a:pt x="3" y="2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0" y="3"/>
                      <a:pt x="2" y="2"/>
                      <a:pt x="2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7" name="Freeform 192"/>
              <p:cNvSpPr>
                <a:spLocks/>
              </p:cNvSpPr>
              <p:nvPr/>
            </p:nvSpPr>
            <p:spPr bwMode="auto">
              <a:xfrm>
                <a:off x="702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8" name="Freeform 193"/>
              <p:cNvSpPr>
                <a:spLocks/>
              </p:cNvSpPr>
              <p:nvPr/>
            </p:nvSpPr>
            <p:spPr bwMode="auto">
              <a:xfrm>
                <a:off x="705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9" name="Freeform 194"/>
              <p:cNvSpPr>
                <a:spLocks/>
              </p:cNvSpPr>
              <p:nvPr/>
            </p:nvSpPr>
            <p:spPr bwMode="auto">
              <a:xfrm>
                <a:off x="708" y="16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0" name="Freeform 195"/>
              <p:cNvSpPr>
                <a:spLocks/>
              </p:cNvSpPr>
              <p:nvPr/>
            </p:nvSpPr>
            <p:spPr bwMode="auto">
              <a:xfrm>
                <a:off x="702" y="1651"/>
                <a:ext cx="8" cy="5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2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2 h 2"/>
                  <a:gd name="T12" fmla="*/ 3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1" name="Freeform 196"/>
              <p:cNvSpPr>
                <a:spLocks/>
              </p:cNvSpPr>
              <p:nvPr/>
            </p:nvSpPr>
            <p:spPr bwMode="auto">
              <a:xfrm>
                <a:off x="708" y="16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2" name="Freeform 197"/>
              <p:cNvSpPr>
                <a:spLocks/>
              </p:cNvSpPr>
              <p:nvPr/>
            </p:nvSpPr>
            <p:spPr bwMode="auto">
              <a:xfrm>
                <a:off x="705" y="165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3" name="Freeform 198"/>
              <p:cNvSpPr>
                <a:spLocks/>
              </p:cNvSpPr>
              <p:nvPr/>
            </p:nvSpPr>
            <p:spPr bwMode="auto">
              <a:xfrm>
                <a:off x="702" y="1651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2"/>
                      <a:pt x="3" y="0"/>
                      <a:pt x="2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4" name="Freeform 199"/>
              <p:cNvSpPr>
                <a:spLocks/>
              </p:cNvSpPr>
              <p:nvPr/>
            </p:nvSpPr>
            <p:spPr bwMode="auto">
              <a:xfrm>
                <a:off x="700" y="166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5" name="Freeform 200"/>
              <p:cNvSpPr>
                <a:spLocks/>
              </p:cNvSpPr>
              <p:nvPr/>
            </p:nvSpPr>
            <p:spPr bwMode="auto">
              <a:xfrm>
                <a:off x="700" y="1656"/>
                <a:ext cx="10" cy="11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1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1 w 4"/>
                  <a:gd name="T15" fmla="*/ 1 h 4"/>
                  <a:gd name="T16" fmla="*/ 2 w 4"/>
                  <a:gd name="T17" fmla="*/ 1 h 4"/>
                  <a:gd name="T18" fmla="*/ 1 w 4"/>
                  <a:gd name="T19" fmla="*/ 2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4" y="0"/>
                      <a:pt x="3" y="1"/>
                      <a:pt x="4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3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6" name="Freeform 201"/>
              <p:cNvSpPr>
                <a:spLocks/>
              </p:cNvSpPr>
              <p:nvPr/>
            </p:nvSpPr>
            <p:spPr bwMode="auto">
              <a:xfrm>
                <a:off x="705" y="166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7" name="Freeform 202"/>
              <p:cNvSpPr>
                <a:spLocks/>
              </p:cNvSpPr>
              <p:nvPr/>
            </p:nvSpPr>
            <p:spPr bwMode="auto">
              <a:xfrm>
                <a:off x="702" y="1659"/>
                <a:ext cx="11" cy="11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1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2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0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8" name="Freeform 203"/>
              <p:cNvSpPr>
                <a:spLocks/>
              </p:cNvSpPr>
              <p:nvPr/>
            </p:nvSpPr>
            <p:spPr bwMode="auto">
              <a:xfrm>
                <a:off x="710" y="165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9" name="Freeform 204"/>
              <p:cNvSpPr>
                <a:spLocks/>
              </p:cNvSpPr>
              <p:nvPr/>
            </p:nvSpPr>
            <p:spPr bwMode="auto">
              <a:xfrm>
                <a:off x="708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7" name="Group 406"/>
            <p:cNvGrpSpPr>
              <a:grpSpLocks/>
            </p:cNvGrpSpPr>
            <p:nvPr/>
          </p:nvGrpSpPr>
          <p:grpSpPr bwMode="auto">
            <a:xfrm>
              <a:off x="653" y="1632"/>
              <a:ext cx="1446" cy="1624"/>
              <a:chOff x="653" y="1632"/>
              <a:chExt cx="1446" cy="1624"/>
            </a:xfrm>
          </p:grpSpPr>
          <p:sp>
            <p:nvSpPr>
              <p:cNvPr id="1310" name="Freeform 206"/>
              <p:cNvSpPr>
                <a:spLocks/>
              </p:cNvSpPr>
              <p:nvPr/>
            </p:nvSpPr>
            <p:spPr bwMode="auto">
              <a:xfrm>
                <a:off x="713" y="166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1" name="Freeform 207"/>
              <p:cNvSpPr>
                <a:spLocks/>
              </p:cNvSpPr>
              <p:nvPr/>
            </p:nvSpPr>
            <p:spPr bwMode="auto">
              <a:xfrm>
                <a:off x="705" y="1662"/>
                <a:ext cx="27" cy="24"/>
              </a:xfrm>
              <a:custGeom>
                <a:avLst/>
                <a:gdLst>
                  <a:gd name="T0" fmla="*/ 6 w 10"/>
                  <a:gd name="T1" fmla="*/ 9 h 9"/>
                  <a:gd name="T2" fmla="*/ 7 w 10"/>
                  <a:gd name="T3" fmla="*/ 8 h 9"/>
                  <a:gd name="T4" fmla="*/ 8 w 10"/>
                  <a:gd name="T5" fmla="*/ 7 h 9"/>
                  <a:gd name="T6" fmla="*/ 10 w 10"/>
                  <a:gd name="T7" fmla="*/ 6 h 9"/>
                  <a:gd name="T8" fmla="*/ 9 w 10"/>
                  <a:gd name="T9" fmla="*/ 6 h 9"/>
                  <a:gd name="T10" fmla="*/ 10 w 10"/>
                  <a:gd name="T11" fmla="*/ 5 h 9"/>
                  <a:gd name="T12" fmla="*/ 8 w 10"/>
                  <a:gd name="T13" fmla="*/ 5 h 9"/>
                  <a:gd name="T14" fmla="*/ 7 w 10"/>
                  <a:gd name="T15" fmla="*/ 4 h 9"/>
                  <a:gd name="T16" fmla="*/ 5 w 10"/>
                  <a:gd name="T17" fmla="*/ 1 h 9"/>
                  <a:gd name="T18" fmla="*/ 4 w 10"/>
                  <a:gd name="T19" fmla="*/ 3 h 9"/>
                  <a:gd name="T20" fmla="*/ 4 w 10"/>
                  <a:gd name="T21" fmla="*/ 2 h 9"/>
                  <a:gd name="T22" fmla="*/ 4 w 10"/>
                  <a:gd name="T23" fmla="*/ 2 h 9"/>
                  <a:gd name="T24" fmla="*/ 4 w 10"/>
                  <a:gd name="T25" fmla="*/ 1 h 9"/>
                  <a:gd name="T26" fmla="*/ 2 w 10"/>
                  <a:gd name="T27" fmla="*/ 2 h 9"/>
                  <a:gd name="T28" fmla="*/ 4 w 10"/>
                  <a:gd name="T29" fmla="*/ 0 h 9"/>
                  <a:gd name="T30" fmla="*/ 2 w 10"/>
                  <a:gd name="T31" fmla="*/ 1 h 9"/>
                  <a:gd name="T32" fmla="*/ 1 w 10"/>
                  <a:gd name="T33" fmla="*/ 2 h 9"/>
                  <a:gd name="T34" fmla="*/ 1 w 10"/>
                  <a:gd name="T35" fmla="*/ 3 h 9"/>
                  <a:gd name="T36" fmla="*/ 4 w 10"/>
                  <a:gd name="T37" fmla="*/ 3 h 9"/>
                  <a:gd name="T38" fmla="*/ 3 w 10"/>
                  <a:gd name="T39" fmla="*/ 4 h 9"/>
                  <a:gd name="T40" fmla="*/ 3 w 10"/>
                  <a:gd name="T41" fmla="*/ 5 h 9"/>
                  <a:gd name="T42" fmla="*/ 5 w 10"/>
                  <a:gd name="T43" fmla="*/ 4 h 9"/>
                  <a:gd name="T44" fmla="*/ 5 w 10"/>
                  <a:gd name="T45" fmla="*/ 5 h 9"/>
                  <a:gd name="T46" fmla="*/ 6 w 10"/>
                  <a:gd name="T47" fmla="*/ 4 h 9"/>
                  <a:gd name="T48" fmla="*/ 5 w 10"/>
                  <a:gd name="T49" fmla="*/ 6 h 9"/>
                  <a:gd name="T50" fmla="*/ 7 w 10"/>
                  <a:gd name="T51" fmla="*/ 4 h 9"/>
                  <a:gd name="T52" fmla="*/ 5 w 10"/>
                  <a:gd name="T53" fmla="*/ 7 h 9"/>
                  <a:gd name="T54" fmla="*/ 6 w 10"/>
                  <a:gd name="T55" fmla="*/ 6 h 9"/>
                  <a:gd name="T56" fmla="*/ 7 w 10"/>
                  <a:gd name="T57" fmla="*/ 5 h 9"/>
                  <a:gd name="T58" fmla="*/ 5 w 10"/>
                  <a:gd name="T59" fmla="*/ 7 h 9"/>
                  <a:gd name="T60" fmla="*/ 6 w 10"/>
                  <a:gd name="T61" fmla="*/ 7 h 9"/>
                  <a:gd name="T62" fmla="*/ 7 w 10"/>
                  <a:gd name="T63" fmla="*/ 6 h 9"/>
                  <a:gd name="T64" fmla="*/ 7 w 10"/>
                  <a:gd name="T65" fmla="*/ 7 h 9"/>
                  <a:gd name="T66" fmla="*/ 6 w 10"/>
                  <a:gd name="T67" fmla="*/ 8 h 9"/>
                  <a:gd name="T68" fmla="*/ 5 w 10"/>
                  <a:gd name="T69" fmla="*/ 9 h 9"/>
                  <a:gd name="T70" fmla="*/ 7 w 10"/>
                  <a:gd name="T71" fmla="*/ 7 h 9"/>
                  <a:gd name="T72" fmla="*/ 6 w 10"/>
                  <a:gd name="T7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8"/>
                      <a:pt x="8" y="7"/>
                    </a:cubicBezTo>
                    <a:cubicBezTo>
                      <a:pt x="9" y="7"/>
                      <a:pt x="9" y="7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3"/>
                      <a:pt x="5" y="3"/>
                      <a:pt x="5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4" y="1"/>
                      <a:pt x="4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0" y="4"/>
                      <a:pt x="3" y="3"/>
                      <a:pt x="4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4"/>
                      <a:pt x="3" y="5"/>
                    </a:cubicBezTo>
                    <a:cubicBezTo>
                      <a:pt x="4" y="4"/>
                      <a:pt x="3" y="6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5" y="8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7" y="7"/>
                      <a:pt x="7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9"/>
                      <a:pt x="6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2" name="Freeform 208"/>
              <p:cNvSpPr>
                <a:spLocks/>
              </p:cNvSpPr>
              <p:nvPr/>
            </p:nvSpPr>
            <p:spPr bwMode="auto">
              <a:xfrm>
                <a:off x="716" y="168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3" name="Freeform 209"/>
              <p:cNvSpPr>
                <a:spLocks/>
              </p:cNvSpPr>
              <p:nvPr/>
            </p:nvSpPr>
            <p:spPr bwMode="auto">
              <a:xfrm>
                <a:off x="721" y="16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4" name="Rectangle 210"/>
              <p:cNvSpPr>
                <a:spLocks noChangeArrowheads="1"/>
              </p:cNvSpPr>
              <p:nvPr/>
            </p:nvSpPr>
            <p:spPr bwMode="auto">
              <a:xfrm>
                <a:off x="727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5" name="Freeform 211"/>
              <p:cNvSpPr>
                <a:spLocks/>
              </p:cNvSpPr>
              <p:nvPr/>
            </p:nvSpPr>
            <p:spPr bwMode="auto">
              <a:xfrm>
                <a:off x="716" y="168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6" name="Freeform 212"/>
              <p:cNvSpPr>
                <a:spLocks/>
              </p:cNvSpPr>
              <p:nvPr/>
            </p:nvSpPr>
            <p:spPr bwMode="auto">
              <a:xfrm>
                <a:off x="713" y="16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7" name="Freeform 213"/>
              <p:cNvSpPr>
                <a:spLocks/>
              </p:cNvSpPr>
              <p:nvPr/>
            </p:nvSpPr>
            <p:spPr bwMode="auto">
              <a:xfrm>
                <a:off x="719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8" name="Freeform 214"/>
              <p:cNvSpPr>
                <a:spLocks/>
              </p:cNvSpPr>
              <p:nvPr/>
            </p:nvSpPr>
            <p:spPr bwMode="auto">
              <a:xfrm>
                <a:off x="724" y="1662"/>
                <a:ext cx="33" cy="30"/>
              </a:xfrm>
              <a:custGeom>
                <a:avLst/>
                <a:gdLst>
                  <a:gd name="T0" fmla="*/ 4 w 12"/>
                  <a:gd name="T1" fmla="*/ 8 h 11"/>
                  <a:gd name="T2" fmla="*/ 4 w 12"/>
                  <a:gd name="T3" fmla="*/ 10 h 11"/>
                  <a:gd name="T4" fmla="*/ 3 w 12"/>
                  <a:gd name="T5" fmla="*/ 10 h 11"/>
                  <a:gd name="T6" fmla="*/ 6 w 12"/>
                  <a:gd name="T7" fmla="*/ 8 h 11"/>
                  <a:gd name="T8" fmla="*/ 3 w 12"/>
                  <a:gd name="T9" fmla="*/ 8 h 11"/>
                  <a:gd name="T10" fmla="*/ 4 w 12"/>
                  <a:gd name="T11" fmla="*/ 7 h 11"/>
                  <a:gd name="T12" fmla="*/ 1 w 12"/>
                  <a:gd name="T13" fmla="*/ 9 h 11"/>
                  <a:gd name="T14" fmla="*/ 4 w 12"/>
                  <a:gd name="T15" fmla="*/ 6 h 11"/>
                  <a:gd name="T16" fmla="*/ 4 w 12"/>
                  <a:gd name="T17" fmla="*/ 6 h 11"/>
                  <a:gd name="T18" fmla="*/ 3 w 12"/>
                  <a:gd name="T19" fmla="*/ 6 h 11"/>
                  <a:gd name="T20" fmla="*/ 1 w 12"/>
                  <a:gd name="T21" fmla="*/ 8 h 11"/>
                  <a:gd name="T22" fmla="*/ 0 w 12"/>
                  <a:gd name="T23" fmla="*/ 9 h 11"/>
                  <a:gd name="T24" fmla="*/ 1 w 12"/>
                  <a:gd name="T25" fmla="*/ 8 h 11"/>
                  <a:gd name="T26" fmla="*/ 0 w 12"/>
                  <a:gd name="T27" fmla="*/ 9 h 11"/>
                  <a:gd name="T28" fmla="*/ 1 w 12"/>
                  <a:gd name="T29" fmla="*/ 9 h 11"/>
                  <a:gd name="T30" fmla="*/ 0 w 12"/>
                  <a:gd name="T31" fmla="*/ 10 h 11"/>
                  <a:gd name="T32" fmla="*/ 1 w 12"/>
                  <a:gd name="T33" fmla="*/ 9 h 11"/>
                  <a:gd name="T34" fmla="*/ 1 w 12"/>
                  <a:gd name="T35" fmla="*/ 9 h 11"/>
                  <a:gd name="T36" fmla="*/ 2 w 12"/>
                  <a:gd name="T37" fmla="*/ 9 h 11"/>
                  <a:gd name="T38" fmla="*/ 1 w 12"/>
                  <a:gd name="T39" fmla="*/ 10 h 11"/>
                  <a:gd name="T40" fmla="*/ 2 w 12"/>
                  <a:gd name="T41" fmla="*/ 9 h 11"/>
                  <a:gd name="T42" fmla="*/ 1 w 12"/>
                  <a:gd name="T43" fmla="*/ 11 h 11"/>
                  <a:gd name="T44" fmla="*/ 2 w 12"/>
                  <a:gd name="T45" fmla="*/ 10 h 11"/>
                  <a:gd name="T46" fmla="*/ 1 w 12"/>
                  <a:gd name="T47" fmla="*/ 10 h 11"/>
                  <a:gd name="T48" fmla="*/ 4 w 12"/>
                  <a:gd name="T49" fmla="*/ 9 h 11"/>
                  <a:gd name="T50" fmla="*/ 2 w 12"/>
                  <a:gd name="T51" fmla="*/ 11 h 11"/>
                  <a:gd name="T52" fmla="*/ 2 w 12"/>
                  <a:gd name="T53" fmla="*/ 11 h 11"/>
                  <a:gd name="T54" fmla="*/ 2 w 12"/>
                  <a:gd name="T55" fmla="*/ 11 h 11"/>
                  <a:gd name="T56" fmla="*/ 2 w 12"/>
                  <a:gd name="T57" fmla="*/ 11 h 11"/>
                  <a:gd name="T58" fmla="*/ 2 w 12"/>
                  <a:gd name="T59" fmla="*/ 11 h 11"/>
                  <a:gd name="T60" fmla="*/ 2 w 12"/>
                  <a:gd name="T61" fmla="*/ 11 h 11"/>
                  <a:gd name="T62" fmla="*/ 7 w 12"/>
                  <a:gd name="T63" fmla="*/ 5 h 11"/>
                  <a:gd name="T64" fmla="*/ 7 w 12"/>
                  <a:gd name="T65" fmla="*/ 5 h 11"/>
                  <a:gd name="T66" fmla="*/ 7 w 12"/>
                  <a:gd name="T67" fmla="*/ 5 h 11"/>
                  <a:gd name="T68" fmla="*/ 7 w 12"/>
                  <a:gd name="T69" fmla="*/ 5 h 11"/>
                  <a:gd name="T70" fmla="*/ 7 w 12"/>
                  <a:gd name="T71" fmla="*/ 5 h 11"/>
                  <a:gd name="T72" fmla="*/ 7 w 12"/>
                  <a:gd name="T73" fmla="*/ 5 h 11"/>
                  <a:gd name="T74" fmla="*/ 6 w 12"/>
                  <a:gd name="T75" fmla="*/ 5 h 11"/>
                  <a:gd name="T76" fmla="*/ 6 w 12"/>
                  <a:gd name="T77" fmla="*/ 5 h 11"/>
                  <a:gd name="T78" fmla="*/ 6 w 12"/>
                  <a:gd name="T79" fmla="*/ 5 h 11"/>
                  <a:gd name="T80" fmla="*/ 6 w 12"/>
                  <a:gd name="T81" fmla="*/ 6 h 11"/>
                  <a:gd name="T82" fmla="*/ 5 w 12"/>
                  <a:gd name="T83" fmla="*/ 6 h 11"/>
                  <a:gd name="T84" fmla="*/ 5 w 12"/>
                  <a:gd name="T85" fmla="*/ 7 h 11"/>
                  <a:gd name="T86" fmla="*/ 5 w 12"/>
                  <a:gd name="T87" fmla="*/ 6 h 11"/>
                  <a:gd name="T88" fmla="*/ 4 w 12"/>
                  <a:gd name="T89" fmla="*/ 8 h 11"/>
                  <a:gd name="T90" fmla="*/ 5 w 12"/>
                  <a:gd name="T91" fmla="*/ 7 h 11"/>
                  <a:gd name="T92" fmla="*/ 4 w 12"/>
                  <a:gd name="T9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1">
                    <a:moveTo>
                      <a:pt x="4" y="8"/>
                    </a:moveTo>
                    <a:cubicBezTo>
                      <a:pt x="3" y="10"/>
                      <a:pt x="4" y="9"/>
                      <a:pt x="4" y="10"/>
                    </a:cubicBezTo>
                    <a:cubicBezTo>
                      <a:pt x="4" y="10"/>
                      <a:pt x="8" y="4"/>
                      <a:pt x="3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7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1" y="10"/>
                      <a:pt x="1" y="9"/>
                    </a:cubicBezTo>
                    <a:cubicBezTo>
                      <a:pt x="3" y="8"/>
                      <a:pt x="2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7"/>
                      <a:pt x="3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8"/>
                      <a:pt x="0" y="9"/>
                      <a:pt x="1" y="8"/>
                    </a:cubicBezTo>
                    <a:cubicBezTo>
                      <a:pt x="0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0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3" y="10"/>
                      <a:pt x="1" y="11"/>
                      <a:pt x="1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3" y="10"/>
                      <a:pt x="4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2" y="0"/>
                      <a:pt x="5" y="8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7"/>
                      <a:pt x="7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4" y="8"/>
                      <a:pt x="4" y="9"/>
                      <a:pt x="4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9" name="Freeform 215"/>
              <p:cNvSpPr>
                <a:spLocks/>
              </p:cNvSpPr>
              <p:nvPr/>
            </p:nvSpPr>
            <p:spPr bwMode="auto">
              <a:xfrm>
                <a:off x="724" y="168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0" name="Freeform 216"/>
              <p:cNvSpPr>
                <a:spLocks/>
              </p:cNvSpPr>
              <p:nvPr/>
            </p:nvSpPr>
            <p:spPr bwMode="auto">
              <a:xfrm>
                <a:off x="721" y="1667"/>
                <a:ext cx="22" cy="17"/>
              </a:xfrm>
              <a:custGeom>
                <a:avLst/>
                <a:gdLst>
                  <a:gd name="T0" fmla="*/ 5 w 8"/>
                  <a:gd name="T1" fmla="*/ 4 h 6"/>
                  <a:gd name="T2" fmla="*/ 6 w 8"/>
                  <a:gd name="T3" fmla="*/ 2 h 6"/>
                  <a:gd name="T4" fmla="*/ 4 w 8"/>
                  <a:gd name="T5" fmla="*/ 5 h 6"/>
                  <a:gd name="T6" fmla="*/ 3 w 8"/>
                  <a:gd name="T7" fmla="*/ 5 h 6"/>
                  <a:gd name="T8" fmla="*/ 5 w 8"/>
                  <a:gd name="T9" fmla="*/ 3 h 6"/>
                  <a:gd name="T10" fmla="*/ 5 w 8"/>
                  <a:gd name="T11" fmla="*/ 2 h 6"/>
                  <a:gd name="T12" fmla="*/ 4 w 8"/>
                  <a:gd name="T13" fmla="*/ 4 h 6"/>
                  <a:gd name="T14" fmla="*/ 3 w 8"/>
                  <a:gd name="T15" fmla="*/ 4 h 6"/>
                  <a:gd name="T16" fmla="*/ 3 w 8"/>
                  <a:gd name="T17" fmla="*/ 4 h 6"/>
                  <a:gd name="T18" fmla="*/ 5 w 8"/>
                  <a:gd name="T19" fmla="*/ 2 h 6"/>
                  <a:gd name="T20" fmla="*/ 0 w 8"/>
                  <a:gd name="T21" fmla="*/ 5 h 6"/>
                  <a:gd name="T22" fmla="*/ 1 w 8"/>
                  <a:gd name="T23" fmla="*/ 5 h 6"/>
                  <a:gd name="T24" fmla="*/ 3 w 8"/>
                  <a:gd name="T25" fmla="*/ 3 h 6"/>
                  <a:gd name="T26" fmla="*/ 2 w 8"/>
                  <a:gd name="T27" fmla="*/ 4 h 6"/>
                  <a:gd name="T28" fmla="*/ 1 w 8"/>
                  <a:gd name="T29" fmla="*/ 5 h 6"/>
                  <a:gd name="T30" fmla="*/ 3 w 8"/>
                  <a:gd name="T31" fmla="*/ 6 h 6"/>
                  <a:gd name="T32" fmla="*/ 3 w 8"/>
                  <a:gd name="T33" fmla="*/ 6 h 6"/>
                  <a:gd name="T34" fmla="*/ 4 w 8"/>
                  <a:gd name="T35" fmla="*/ 5 h 6"/>
                  <a:gd name="T36" fmla="*/ 5 w 8"/>
                  <a:gd name="T37" fmla="*/ 3 h 6"/>
                  <a:gd name="T38" fmla="*/ 5 w 8"/>
                  <a:gd name="T39" fmla="*/ 4 h 6"/>
                  <a:gd name="T40" fmla="*/ 6 w 8"/>
                  <a:gd name="T41" fmla="*/ 2 h 6"/>
                  <a:gd name="T42" fmla="*/ 7 w 8"/>
                  <a:gd name="T43" fmla="*/ 2 h 6"/>
                  <a:gd name="T44" fmla="*/ 7 w 8"/>
                  <a:gd name="T45" fmla="*/ 1 h 6"/>
                  <a:gd name="T46" fmla="*/ 5 w 8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6">
                    <a:moveTo>
                      <a:pt x="5" y="4"/>
                    </a:moveTo>
                    <a:cubicBezTo>
                      <a:pt x="5" y="3"/>
                      <a:pt x="6" y="3"/>
                      <a:pt x="6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4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3" y="3"/>
                      <a:pt x="3" y="2"/>
                      <a:pt x="0" y="5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2" y="4"/>
                      <a:pt x="3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7" y="2"/>
                      <a:pt x="6" y="3"/>
                      <a:pt x="7" y="2"/>
                    </a:cubicBezTo>
                    <a:cubicBezTo>
                      <a:pt x="8" y="0"/>
                      <a:pt x="6" y="3"/>
                      <a:pt x="7" y="1"/>
                    </a:cubicBez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1" name="Rectangle 217"/>
              <p:cNvSpPr>
                <a:spLocks noChangeArrowheads="1"/>
              </p:cNvSpPr>
              <p:nvPr/>
            </p:nvSpPr>
            <p:spPr bwMode="auto">
              <a:xfrm>
                <a:off x="738" y="167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2" name="Freeform 218"/>
              <p:cNvSpPr>
                <a:spLocks/>
              </p:cNvSpPr>
              <p:nvPr/>
            </p:nvSpPr>
            <p:spPr bwMode="auto">
              <a:xfrm>
                <a:off x="730" y="168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3" name="Freeform 219"/>
              <p:cNvSpPr>
                <a:spLocks/>
              </p:cNvSpPr>
              <p:nvPr/>
            </p:nvSpPr>
            <p:spPr bwMode="auto">
              <a:xfrm>
                <a:off x="732" y="167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4" name="Freeform 220"/>
              <p:cNvSpPr>
                <a:spLocks/>
              </p:cNvSpPr>
              <p:nvPr/>
            </p:nvSpPr>
            <p:spPr bwMode="auto">
              <a:xfrm>
                <a:off x="719" y="1673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0 h 3"/>
                  <a:gd name="T6" fmla="*/ 2 w 4"/>
                  <a:gd name="T7" fmla="*/ 2 h 3"/>
                  <a:gd name="T8" fmla="*/ 2 w 4"/>
                  <a:gd name="T9" fmla="*/ 1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3"/>
                      <a:pt x="2" y="2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2"/>
                      <a:pt x="2" y="2"/>
                    </a:cubicBezTo>
                    <a:cubicBezTo>
                      <a:pt x="3" y="1"/>
                      <a:pt x="1" y="2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5" name="Freeform 221"/>
              <p:cNvSpPr>
                <a:spLocks/>
              </p:cNvSpPr>
              <p:nvPr/>
            </p:nvSpPr>
            <p:spPr bwMode="auto">
              <a:xfrm>
                <a:off x="708" y="1654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6 w 10"/>
                  <a:gd name="T3" fmla="*/ 5 h 8"/>
                  <a:gd name="T4" fmla="*/ 7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6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5 h 8"/>
                  <a:gd name="T18" fmla="*/ 4 w 10"/>
                  <a:gd name="T19" fmla="*/ 4 h 8"/>
                  <a:gd name="T20" fmla="*/ 5 w 10"/>
                  <a:gd name="T21" fmla="*/ 4 h 8"/>
                  <a:gd name="T22" fmla="*/ 4 w 10"/>
                  <a:gd name="T23" fmla="*/ 4 h 8"/>
                  <a:gd name="T24" fmla="*/ 6 w 10"/>
                  <a:gd name="T25" fmla="*/ 3 h 8"/>
                  <a:gd name="T26" fmla="*/ 5 w 10"/>
                  <a:gd name="T27" fmla="*/ 2 h 8"/>
                  <a:gd name="T28" fmla="*/ 6 w 10"/>
                  <a:gd name="T29" fmla="*/ 2 h 8"/>
                  <a:gd name="T30" fmla="*/ 4 w 10"/>
                  <a:gd name="T31" fmla="*/ 1 h 8"/>
                  <a:gd name="T32" fmla="*/ 5 w 10"/>
                  <a:gd name="T33" fmla="*/ 1 h 8"/>
                  <a:gd name="T34" fmla="*/ 2 w 10"/>
                  <a:gd name="T35" fmla="*/ 2 h 8"/>
                  <a:gd name="T36" fmla="*/ 2 w 10"/>
                  <a:gd name="T37" fmla="*/ 2 h 8"/>
                  <a:gd name="T38" fmla="*/ 4 w 10"/>
                  <a:gd name="T39" fmla="*/ 1 h 8"/>
                  <a:gd name="T40" fmla="*/ 3 w 10"/>
                  <a:gd name="T41" fmla="*/ 1 h 8"/>
                  <a:gd name="T42" fmla="*/ 5 w 10"/>
                  <a:gd name="T43" fmla="*/ 0 h 8"/>
                  <a:gd name="T44" fmla="*/ 2 w 10"/>
                  <a:gd name="T45" fmla="*/ 1 h 8"/>
                  <a:gd name="T46" fmla="*/ 2 w 10"/>
                  <a:gd name="T47" fmla="*/ 0 h 8"/>
                  <a:gd name="T48" fmla="*/ 0 w 10"/>
                  <a:gd name="T49" fmla="*/ 2 h 8"/>
                  <a:gd name="T50" fmla="*/ 1 w 10"/>
                  <a:gd name="T51" fmla="*/ 3 h 8"/>
                  <a:gd name="T52" fmla="*/ 3 w 10"/>
                  <a:gd name="T53" fmla="*/ 3 h 8"/>
                  <a:gd name="T54" fmla="*/ 1 w 10"/>
                  <a:gd name="T55" fmla="*/ 4 h 8"/>
                  <a:gd name="T56" fmla="*/ 3 w 10"/>
                  <a:gd name="T57" fmla="*/ 3 h 8"/>
                  <a:gd name="T58" fmla="*/ 2 w 10"/>
                  <a:gd name="T59" fmla="*/ 4 h 8"/>
                  <a:gd name="T60" fmla="*/ 3 w 10"/>
                  <a:gd name="T61" fmla="*/ 3 h 8"/>
                  <a:gd name="T62" fmla="*/ 1 w 10"/>
                  <a:gd name="T63" fmla="*/ 5 h 8"/>
                  <a:gd name="T64" fmla="*/ 4 w 10"/>
                  <a:gd name="T65" fmla="*/ 7 h 8"/>
                  <a:gd name="T66" fmla="*/ 5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8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5"/>
                      <a:pt x="6" y="4"/>
                    </a:cubicBezTo>
                    <a:cubicBezTo>
                      <a:pt x="6" y="5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5" y="4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4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1"/>
                      <a:pt x="2" y="2"/>
                    </a:cubicBezTo>
                    <a:cubicBezTo>
                      <a:pt x="5" y="1"/>
                      <a:pt x="1" y="3"/>
                      <a:pt x="2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5" y="0"/>
                      <a:pt x="3" y="1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1" y="3"/>
                    </a:cubicBezTo>
                    <a:cubicBezTo>
                      <a:pt x="3" y="2"/>
                      <a:pt x="1" y="4"/>
                      <a:pt x="3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5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8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7" y="8"/>
                      <a:pt x="7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6" name="Freeform 222"/>
              <p:cNvSpPr>
                <a:spLocks/>
              </p:cNvSpPr>
              <p:nvPr/>
            </p:nvSpPr>
            <p:spPr bwMode="auto">
              <a:xfrm>
                <a:off x="719" y="167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7" name="Freeform 223"/>
              <p:cNvSpPr>
                <a:spLocks/>
              </p:cNvSpPr>
              <p:nvPr/>
            </p:nvSpPr>
            <p:spPr bwMode="auto">
              <a:xfrm>
                <a:off x="713" y="16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8" name="Rectangle 224"/>
              <p:cNvSpPr>
                <a:spLocks noChangeArrowheads="1"/>
              </p:cNvSpPr>
              <p:nvPr/>
            </p:nvSpPr>
            <p:spPr bwMode="auto">
              <a:xfrm>
                <a:off x="724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9" name="Rectangle 225"/>
              <p:cNvSpPr>
                <a:spLocks noChangeArrowheads="1"/>
              </p:cNvSpPr>
              <p:nvPr/>
            </p:nvSpPr>
            <p:spPr bwMode="auto">
              <a:xfrm>
                <a:off x="730" y="167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0" name="Freeform 226"/>
              <p:cNvSpPr>
                <a:spLocks/>
              </p:cNvSpPr>
              <p:nvPr/>
            </p:nvSpPr>
            <p:spPr bwMode="auto">
              <a:xfrm>
                <a:off x="705" y="16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1" name="Freeform 227"/>
              <p:cNvSpPr>
                <a:spLocks/>
              </p:cNvSpPr>
              <p:nvPr/>
            </p:nvSpPr>
            <p:spPr bwMode="auto">
              <a:xfrm>
                <a:off x="710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2" name="Freeform 228"/>
              <p:cNvSpPr>
                <a:spLocks/>
              </p:cNvSpPr>
              <p:nvPr/>
            </p:nvSpPr>
            <p:spPr bwMode="auto">
              <a:xfrm>
                <a:off x="702" y="1648"/>
                <a:ext cx="38" cy="44"/>
              </a:xfrm>
              <a:custGeom>
                <a:avLst/>
                <a:gdLst>
                  <a:gd name="T0" fmla="*/ 8 w 14"/>
                  <a:gd name="T1" fmla="*/ 10 h 16"/>
                  <a:gd name="T2" fmla="*/ 7 w 14"/>
                  <a:gd name="T3" fmla="*/ 12 h 16"/>
                  <a:gd name="T4" fmla="*/ 7 w 14"/>
                  <a:gd name="T5" fmla="*/ 13 h 16"/>
                  <a:gd name="T6" fmla="*/ 8 w 14"/>
                  <a:gd name="T7" fmla="*/ 12 h 16"/>
                  <a:gd name="T8" fmla="*/ 12 w 14"/>
                  <a:gd name="T9" fmla="*/ 10 h 16"/>
                  <a:gd name="T10" fmla="*/ 11 w 14"/>
                  <a:gd name="T11" fmla="*/ 9 h 16"/>
                  <a:gd name="T12" fmla="*/ 9 w 14"/>
                  <a:gd name="T13" fmla="*/ 8 h 16"/>
                  <a:gd name="T14" fmla="*/ 10 w 14"/>
                  <a:gd name="T15" fmla="*/ 7 h 16"/>
                  <a:gd name="T16" fmla="*/ 8 w 14"/>
                  <a:gd name="T17" fmla="*/ 8 h 16"/>
                  <a:gd name="T18" fmla="*/ 8 w 14"/>
                  <a:gd name="T19" fmla="*/ 6 h 16"/>
                  <a:gd name="T20" fmla="*/ 5 w 14"/>
                  <a:gd name="T21" fmla="*/ 8 h 16"/>
                  <a:gd name="T22" fmla="*/ 9 w 14"/>
                  <a:gd name="T23" fmla="*/ 6 h 16"/>
                  <a:gd name="T24" fmla="*/ 8 w 14"/>
                  <a:gd name="T25" fmla="*/ 4 h 16"/>
                  <a:gd name="T26" fmla="*/ 7 w 14"/>
                  <a:gd name="T27" fmla="*/ 4 h 16"/>
                  <a:gd name="T28" fmla="*/ 5 w 14"/>
                  <a:gd name="T29" fmla="*/ 4 h 16"/>
                  <a:gd name="T30" fmla="*/ 2 w 14"/>
                  <a:gd name="T31" fmla="*/ 5 h 16"/>
                  <a:gd name="T32" fmla="*/ 6 w 14"/>
                  <a:gd name="T33" fmla="*/ 2 h 16"/>
                  <a:gd name="T34" fmla="*/ 5 w 14"/>
                  <a:gd name="T35" fmla="*/ 2 h 16"/>
                  <a:gd name="T36" fmla="*/ 4 w 14"/>
                  <a:gd name="T37" fmla="*/ 2 h 16"/>
                  <a:gd name="T38" fmla="*/ 3 w 14"/>
                  <a:gd name="T39" fmla="*/ 2 h 16"/>
                  <a:gd name="T40" fmla="*/ 3 w 14"/>
                  <a:gd name="T41" fmla="*/ 2 h 16"/>
                  <a:gd name="T42" fmla="*/ 4 w 14"/>
                  <a:gd name="T43" fmla="*/ 1 h 16"/>
                  <a:gd name="T44" fmla="*/ 1 w 14"/>
                  <a:gd name="T45" fmla="*/ 4 h 16"/>
                  <a:gd name="T46" fmla="*/ 1 w 14"/>
                  <a:gd name="T47" fmla="*/ 5 h 16"/>
                  <a:gd name="T48" fmla="*/ 2 w 14"/>
                  <a:gd name="T49" fmla="*/ 5 h 16"/>
                  <a:gd name="T50" fmla="*/ 2 w 14"/>
                  <a:gd name="T51" fmla="*/ 6 h 16"/>
                  <a:gd name="T52" fmla="*/ 3 w 14"/>
                  <a:gd name="T53" fmla="*/ 7 h 16"/>
                  <a:gd name="T54" fmla="*/ 4 w 14"/>
                  <a:gd name="T55" fmla="*/ 6 h 16"/>
                  <a:gd name="T56" fmla="*/ 3 w 14"/>
                  <a:gd name="T57" fmla="*/ 7 h 16"/>
                  <a:gd name="T58" fmla="*/ 4 w 14"/>
                  <a:gd name="T59" fmla="*/ 7 h 16"/>
                  <a:gd name="T60" fmla="*/ 4 w 14"/>
                  <a:gd name="T61" fmla="*/ 7 h 16"/>
                  <a:gd name="T62" fmla="*/ 5 w 14"/>
                  <a:gd name="T63" fmla="*/ 7 h 16"/>
                  <a:gd name="T64" fmla="*/ 4 w 14"/>
                  <a:gd name="T65" fmla="*/ 8 h 16"/>
                  <a:gd name="T66" fmla="*/ 5 w 14"/>
                  <a:gd name="T67" fmla="*/ 9 h 16"/>
                  <a:gd name="T68" fmla="*/ 6 w 14"/>
                  <a:gd name="T69" fmla="*/ 8 h 16"/>
                  <a:gd name="T70" fmla="*/ 7 w 14"/>
                  <a:gd name="T71" fmla="*/ 8 h 16"/>
                  <a:gd name="T72" fmla="*/ 9 w 14"/>
                  <a:gd name="T73" fmla="*/ 9 h 16"/>
                  <a:gd name="T74" fmla="*/ 9 w 14"/>
                  <a:gd name="T75" fmla="*/ 9 h 16"/>
                  <a:gd name="T76" fmla="*/ 10 w 14"/>
                  <a:gd name="T77" fmla="*/ 11 h 16"/>
                  <a:gd name="T78" fmla="*/ 11 w 14"/>
                  <a:gd name="T79" fmla="*/ 9 h 16"/>
                  <a:gd name="T80" fmla="*/ 9 w 14"/>
                  <a:gd name="T8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10" y="9"/>
                    </a:moveTo>
                    <a:cubicBezTo>
                      <a:pt x="10" y="9"/>
                      <a:pt x="9" y="9"/>
                      <a:pt x="8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7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3"/>
                      <a:pt x="9" y="11"/>
                      <a:pt x="9" y="11"/>
                    </a:cubicBezTo>
                    <a:cubicBezTo>
                      <a:pt x="9" y="11"/>
                      <a:pt x="9" y="12"/>
                      <a:pt x="8" y="12"/>
                    </a:cubicBezTo>
                    <a:cubicBezTo>
                      <a:pt x="8" y="13"/>
                      <a:pt x="10" y="11"/>
                      <a:pt x="10" y="11"/>
                    </a:cubicBezTo>
                    <a:cubicBezTo>
                      <a:pt x="10" y="12"/>
                      <a:pt x="6" y="16"/>
                      <a:pt x="12" y="10"/>
                    </a:cubicBezTo>
                    <a:cubicBezTo>
                      <a:pt x="11" y="10"/>
                      <a:pt x="10" y="10"/>
                      <a:pt x="12" y="9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9" y="9"/>
                      <a:pt x="13" y="6"/>
                      <a:pt x="9" y="8"/>
                    </a:cubicBezTo>
                    <a:cubicBezTo>
                      <a:pt x="10" y="7"/>
                      <a:pt x="9" y="8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8" y="8"/>
                      <a:pt x="10" y="7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8" y="7"/>
                      <a:pt x="8" y="7"/>
                      <a:pt x="10" y="5"/>
                    </a:cubicBezTo>
                    <a:cubicBezTo>
                      <a:pt x="8" y="7"/>
                      <a:pt x="9" y="6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6" y="6"/>
                      <a:pt x="5" y="8"/>
                      <a:pt x="6" y="7"/>
                    </a:cubicBezTo>
                    <a:cubicBezTo>
                      <a:pt x="7" y="6"/>
                      <a:pt x="7" y="6"/>
                      <a:pt x="9" y="6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6" y="6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7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2"/>
                      <a:pt x="4" y="5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5" y="3"/>
                      <a:pt x="6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0" y="3"/>
                      <a:pt x="3" y="2"/>
                      <a:pt x="3" y="2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1"/>
                      <a:pt x="3" y="3"/>
                      <a:pt x="4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2" y="4"/>
                      <a:pt x="1" y="5"/>
                    </a:cubicBezTo>
                    <a:cubicBezTo>
                      <a:pt x="3" y="4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6"/>
                      <a:pt x="4" y="5"/>
                      <a:pt x="3" y="7"/>
                    </a:cubicBezTo>
                    <a:cubicBezTo>
                      <a:pt x="4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5" y="6"/>
                      <a:pt x="4" y="7"/>
                    </a:cubicBezTo>
                    <a:cubicBezTo>
                      <a:pt x="5" y="7"/>
                      <a:pt x="5" y="7"/>
                      <a:pt x="7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7" y="6"/>
                      <a:pt x="5" y="7"/>
                      <a:pt x="6" y="7"/>
                    </a:cubicBezTo>
                    <a:cubicBezTo>
                      <a:pt x="5" y="8"/>
                      <a:pt x="6" y="7"/>
                      <a:pt x="4" y="8"/>
                    </a:cubicBezTo>
                    <a:cubicBezTo>
                      <a:pt x="4" y="9"/>
                      <a:pt x="6" y="7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6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8" y="9"/>
                      <a:pt x="10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0"/>
                      <a:pt x="9" y="9"/>
                    </a:cubicBezTo>
                    <a:cubicBezTo>
                      <a:pt x="9" y="9"/>
                      <a:pt x="8" y="10"/>
                      <a:pt x="7" y="10"/>
                    </a:cubicBezTo>
                    <a:cubicBezTo>
                      <a:pt x="10" y="10"/>
                      <a:pt x="6" y="12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2" y="10"/>
                      <a:pt x="10" y="10"/>
                      <a:pt x="11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4" y="6"/>
                      <a:pt x="8" y="13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3" name="Freeform 229"/>
              <p:cNvSpPr>
                <a:spLocks/>
              </p:cNvSpPr>
              <p:nvPr/>
            </p:nvSpPr>
            <p:spPr bwMode="auto">
              <a:xfrm>
                <a:off x="721" y="167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4" name="Rectangle 230"/>
              <p:cNvSpPr>
                <a:spLocks noChangeArrowheads="1"/>
              </p:cNvSpPr>
              <p:nvPr/>
            </p:nvSpPr>
            <p:spPr bwMode="auto">
              <a:xfrm>
                <a:off x="724" y="167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5" name="Freeform 231"/>
              <p:cNvSpPr>
                <a:spLocks/>
              </p:cNvSpPr>
              <p:nvPr/>
            </p:nvSpPr>
            <p:spPr bwMode="auto">
              <a:xfrm>
                <a:off x="727" y="167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6" name="Freeform 232"/>
              <p:cNvSpPr>
                <a:spLocks/>
              </p:cNvSpPr>
              <p:nvPr/>
            </p:nvSpPr>
            <p:spPr bwMode="auto">
              <a:xfrm>
                <a:off x="724" y="167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7" name="Freeform 233"/>
              <p:cNvSpPr>
                <a:spLocks/>
              </p:cNvSpPr>
              <p:nvPr/>
            </p:nvSpPr>
            <p:spPr bwMode="auto">
              <a:xfrm>
                <a:off x="700" y="1662"/>
                <a:ext cx="27" cy="22"/>
              </a:xfrm>
              <a:custGeom>
                <a:avLst/>
                <a:gdLst>
                  <a:gd name="T0" fmla="*/ 3 w 10"/>
                  <a:gd name="T1" fmla="*/ 1 h 8"/>
                  <a:gd name="T2" fmla="*/ 2 w 10"/>
                  <a:gd name="T3" fmla="*/ 1 h 8"/>
                  <a:gd name="T4" fmla="*/ 3 w 10"/>
                  <a:gd name="T5" fmla="*/ 0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4 h 8"/>
                  <a:gd name="T12" fmla="*/ 6 w 10"/>
                  <a:gd name="T13" fmla="*/ 4 h 8"/>
                  <a:gd name="T14" fmla="*/ 4 w 10"/>
                  <a:gd name="T15" fmla="*/ 5 h 8"/>
                  <a:gd name="T16" fmla="*/ 5 w 10"/>
                  <a:gd name="T17" fmla="*/ 6 h 8"/>
                  <a:gd name="T18" fmla="*/ 6 w 10"/>
                  <a:gd name="T19" fmla="*/ 5 h 8"/>
                  <a:gd name="T20" fmla="*/ 6 w 10"/>
                  <a:gd name="T21" fmla="*/ 5 h 8"/>
                  <a:gd name="T22" fmla="*/ 6 w 10"/>
                  <a:gd name="T23" fmla="*/ 5 h 8"/>
                  <a:gd name="T24" fmla="*/ 7 w 10"/>
                  <a:gd name="T25" fmla="*/ 5 h 8"/>
                  <a:gd name="T26" fmla="*/ 6 w 10"/>
                  <a:gd name="T27" fmla="*/ 6 h 8"/>
                  <a:gd name="T28" fmla="*/ 7 w 10"/>
                  <a:gd name="T29" fmla="*/ 5 h 8"/>
                  <a:gd name="T30" fmla="*/ 6 w 10"/>
                  <a:gd name="T31" fmla="*/ 6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8 w 10"/>
                  <a:gd name="T43" fmla="*/ 4 h 8"/>
                  <a:gd name="T44" fmla="*/ 9 w 10"/>
                  <a:gd name="T45" fmla="*/ 2 h 8"/>
                  <a:gd name="T46" fmla="*/ 9 w 10"/>
                  <a:gd name="T47" fmla="*/ 2 h 8"/>
                  <a:gd name="T48" fmla="*/ 8 w 10"/>
                  <a:gd name="T49" fmla="*/ 3 h 8"/>
                  <a:gd name="T50" fmla="*/ 8 w 10"/>
                  <a:gd name="T51" fmla="*/ 3 h 8"/>
                  <a:gd name="T52" fmla="*/ 6 w 10"/>
                  <a:gd name="T53" fmla="*/ 5 h 8"/>
                  <a:gd name="T54" fmla="*/ 6 w 10"/>
                  <a:gd name="T55" fmla="*/ 4 h 8"/>
                  <a:gd name="T56" fmla="*/ 7 w 10"/>
                  <a:gd name="T57" fmla="*/ 3 h 8"/>
                  <a:gd name="T58" fmla="*/ 6 w 10"/>
                  <a:gd name="T59" fmla="*/ 4 h 8"/>
                  <a:gd name="T60" fmla="*/ 8 w 10"/>
                  <a:gd name="T61" fmla="*/ 2 h 8"/>
                  <a:gd name="T62" fmla="*/ 6 w 10"/>
                  <a:gd name="T63" fmla="*/ 3 h 8"/>
                  <a:gd name="T64" fmla="*/ 5 w 10"/>
                  <a:gd name="T65" fmla="*/ 2 h 8"/>
                  <a:gd name="T66" fmla="*/ 6 w 10"/>
                  <a:gd name="T67" fmla="*/ 2 h 8"/>
                  <a:gd name="T68" fmla="*/ 5 w 10"/>
                  <a:gd name="T69" fmla="*/ 2 h 8"/>
                  <a:gd name="T70" fmla="*/ 5 w 10"/>
                  <a:gd name="T71" fmla="*/ 1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3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0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1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3"/>
                      <a:pt x="2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7" y="4"/>
                      <a:pt x="5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4"/>
                      <a:pt x="6" y="5"/>
                    </a:cubicBezTo>
                    <a:cubicBezTo>
                      <a:pt x="7" y="4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8" name="Freeform 234"/>
              <p:cNvSpPr>
                <a:spLocks/>
              </p:cNvSpPr>
              <p:nvPr/>
            </p:nvSpPr>
            <p:spPr bwMode="auto">
              <a:xfrm>
                <a:off x="700" y="1662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9" name="Freeform 235"/>
              <p:cNvSpPr>
                <a:spLocks/>
              </p:cNvSpPr>
              <p:nvPr/>
            </p:nvSpPr>
            <p:spPr bwMode="auto">
              <a:xfrm>
                <a:off x="689" y="1632"/>
                <a:ext cx="35" cy="33"/>
              </a:xfrm>
              <a:custGeom>
                <a:avLst/>
                <a:gdLst>
                  <a:gd name="T0" fmla="*/ 3 w 13"/>
                  <a:gd name="T1" fmla="*/ 5 h 12"/>
                  <a:gd name="T2" fmla="*/ 4 w 13"/>
                  <a:gd name="T3" fmla="*/ 2 h 12"/>
                  <a:gd name="T4" fmla="*/ 1 w 13"/>
                  <a:gd name="T5" fmla="*/ 6 h 12"/>
                  <a:gd name="T6" fmla="*/ 1 w 13"/>
                  <a:gd name="T7" fmla="*/ 7 h 12"/>
                  <a:gd name="T8" fmla="*/ 1 w 13"/>
                  <a:gd name="T9" fmla="*/ 7 h 12"/>
                  <a:gd name="T10" fmla="*/ 2 w 13"/>
                  <a:gd name="T11" fmla="*/ 10 h 12"/>
                  <a:gd name="T12" fmla="*/ 2 w 13"/>
                  <a:gd name="T13" fmla="*/ 10 h 12"/>
                  <a:gd name="T14" fmla="*/ 2 w 13"/>
                  <a:gd name="T15" fmla="*/ 10 h 12"/>
                  <a:gd name="T16" fmla="*/ 2 w 13"/>
                  <a:gd name="T17" fmla="*/ 10 h 12"/>
                  <a:gd name="T18" fmla="*/ 2 w 13"/>
                  <a:gd name="T19" fmla="*/ 10 h 12"/>
                  <a:gd name="T20" fmla="*/ 3 w 13"/>
                  <a:gd name="T21" fmla="*/ 11 h 12"/>
                  <a:gd name="T22" fmla="*/ 3 w 13"/>
                  <a:gd name="T23" fmla="*/ 11 h 12"/>
                  <a:gd name="T24" fmla="*/ 5 w 13"/>
                  <a:gd name="T25" fmla="*/ 11 h 12"/>
                  <a:gd name="T26" fmla="*/ 3 w 13"/>
                  <a:gd name="T27" fmla="*/ 12 h 12"/>
                  <a:gd name="T28" fmla="*/ 5 w 13"/>
                  <a:gd name="T29" fmla="*/ 11 h 12"/>
                  <a:gd name="T30" fmla="*/ 4 w 13"/>
                  <a:gd name="T31" fmla="*/ 11 h 12"/>
                  <a:gd name="T32" fmla="*/ 5 w 13"/>
                  <a:gd name="T33" fmla="*/ 11 h 12"/>
                  <a:gd name="T34" fmla="*/ 5 w 13"/>
                  <a:gd name="T35" fmla="*/ 11 h 12"/>
                  <a:gd name="T36" fmla="*/ 5 w 13"/>
                  <a:gd name="T37" fmla="*/ 10 h 12"/>
                  <a:gd name="T38" fmla="*/ 3 w 13"/>
                  <a:gd name="T39" fmla="*/ 11 h 12"/>
                  <a:gd name="T40" fmla="*/ 5 w 13"/>
                  <a:gd name="T41" fmla="*/ 10 h 12"/>
                  <a:gd name="T42" fmla="*/ 5 w 13"/>
                  <a:gd name="T43" fmla="*/ 9 h 12"/>
                  <a:gd name="T44" fmla="*/ 5 w 13"/>
                  <a:gd name="T45" fmla="*/ 9 h 12"/>
                  <a:gd name="T46" fmla="*/ 4 w 13"/>
                  <a:gd name="T47" fmla="*/ 10 h 12"/>
                  <a:gd name="T48" fmla="*/ 5 w 13"/>
                  <a:gd name="T49" fmla="*/ 9 h 12"/>
                  <a:gd name="T50" fmla="*/ 4 w 13"/>
                  <a:gd name="T51" fmla="*/ 9 h 12"/>
                  <a:gd name="T52" fmla="*/ 7 w 13"/>
                  <a:gd name="T53" fmla="*/ 4 h 12"/>
                  <a:gd name="T54" fmla="*/ 9 w 13"/>
                  <a:gd name="T55" fmla="*/ 6 h 12"/>
                  <a:gd name="T56" fmla="*/ 11 w 13"/>
                  <a:gd name="T57" fmla="*/ 5 h 12"/>
                  <a:gd name="T58" fmla="*/ 10 w 13"/>
                  <a:gd name="T59" fmla="*/ 6 h 12"/>
                  <a:gd name="T60" fmla="*/ 9 w 13"/>
                  <a:gd name="T61" fmla="*/ 6 h 12"/>
                  <a:gd name="T62" fmla="*/ 11 w 13"/>
                  <a:gd name="T63" fmla="*/ 3 h 12"/>
                  <a:gd name="T64" fmla="*/ 12 w 13"/>
                  <a:gd name="T65" fmla="*/ 5 h 12"/>
                  <a:gd name="T66" fmla="*/ 3 w 13"/>
                  <a:gd name="T6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" h="12">
                    <a:moveTo>
                      <a:pt x="3" y="5"/>
                    </a:moveTo>
                    <a:cubicBezTo>
                      <a:pt x="4" y="3"/>
                      <a:pt x="4" y="3"/>
                      <a:pt x="4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0" y="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4" y="11"/>
                      <a:pt x="5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1"/>
                      <a:pt x="3" y="12"/>
                      <a:pt x="5" y="11"/>
                    </a:cubicBezTo>
                    <a:cubicBezTo>
                      <a:pt x="5" y="11"/>
                      <a:pt x="4" y="12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3" y="12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2" y="10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3" y="2"/>
                      <a:pt x="7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10" y="5"/>
                      <a:pt x="12" y="5"/>
                      <a:pt x="11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1" y="4"/>
                      <a:pt x="11" y="3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0" y="7"/>
                      <a:pt x="11" y="0"/>
                      <a:pt x="3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0" name="Freeform 236"/>
              <p:cNvSpPr>
                <a:spLocks/>
              </p:cNvSpPr>
              <p:nvPr/>
            </p:nvSpPr>
            <p:spPr bwMode="auto">
              <a:xfrm>
                <a:off x="700" y="1635"/>
                <a:ext cx="13" cy="2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1" name="Freeform 237"/>
              <p:cNvSpPr>
                <a:spLocks/>
              </p:cNvSpPr>
              <p:nvPr/>
            </p:nvSpPr>
            <p:spPr bwMode="auto">
              <a:xfrm>
                <a:off x="672" y="168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2" name="Freeform 238"/>
              <p:cNvSpPr>
                <a:spLocks/>
              </p:cNvSpPr>
              <p:nvPr/>
            </p:nvSpPr>
            <p:spPr bwMode="auto">
              <a:xfrm>
                <a:off x="670" y="1684"/>
                <a:ext cx="8" cy="13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5 h 5"/>
                  <a:gd name="T4" fmla="*/ 3 w 3"/>
                  <a:gd name="T5" fmla="*/ 0 h 5"/>
                  <a:gd name="T6" fmla="*/ 1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0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2"/>
                      <a:pt x="2" y="3"/>
                      <a:pt x="3" y="0"/>
                    </a:cubicBezTo>
                    <a:cubicBezTo>
                      <a:pt x="2" y="1"/>
                      <a:pt x="1" y="1"/>
                      <a:pt x="1" y="3"/>
                    </a:cubicBezTo>
                    <a:cubicBezTo>
                      <a:pt x="1" y="3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3" name="Freeform 239"/>
              <p:cNvSpPr>
                <a:spLocks/>
              </p:cNvSpPr>
              <p:nvPr/>
            </p:nvSpPr>
            <p:spPr bwMode="auto">
              <a:xfrm>
                <a:off x="672" y="1689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4" name="Freeform 240"/>
              <p:cNvSpPr>
                <a:spLocks/>
              </p:cNvSpPr>
              <p:nvPr/>
            </p:nvSpPr>
            <p:spPr bwMode="auto">
              <a:xfrm>
                <a:off x="675" y="1686"/>
                <a:ext cx="3" cy="6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5" name="Freeform 241"/>
              <p:cNvSpPr>
                <a:spLocks/>
              </p:cNvSpPr>
              <p:nvPr/>
            </p:nvSpPr>
            <p:spPr bwMode="auto">
              <a:xfrm>
                <a:off x="678" y="16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6" name="Freeform 242"/>
              <p:cNvSpPr>
                <a:spLocks/>
              </p:cNvSpPr>
              <p:nvPr/>
            </p:nvSpPr>
            <p:spPr bwMode="auto">
              <a:xfrm>
                <a:off x="672" y="1689"/>
                <a:ext cx="9" cy="8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0 h 3"/>
                  <a:gd name="T4" fmla="*/ 2 w 3"/>
                  <a:gd name="T5" fmla="*/ 0 h 3"/>
                  <a:gd name="T6" fmla="*/ 1 w 3"/>
                  <a:gd name="T7" fmla="*/ 2 h 3"/>
                  <a:gd name="T8" fmla="*/ 1 w 3"/>
                  <a:gd name="T9" fmla="*/ 2 h 3"/>
                  <a:gd name="T10" fmla="*/ 0 w 3"/>
                  <a:gd name="T11" fmla="*/ 3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7" name="Freeform 243"/>
              <p:cNvSpPr>
                <a:spLocks/>
              </p:cNvSpPr>
              <p:nvPr/>
            </p:nvSpPr>
            <p:spPr bwMode="auto">
              <a:xfrm>
                <a:off x="678" y="16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8" name="Freeform 244"/>
              <p:cNvSpPr>
                <a:spLocks/>
              </p:cNvSpPr>
              <p:nvPr/>
            </p:nvSpPr>
            <p:spPr bwMode="auto">
              <a:xfrm>
                <a:off x="675" y="168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9" name="Freeform 245"/>
              <p:cNvSpPr>
                <a:spLocks/>
              </p:cNvSpPr>
              <p:nvPr/>
            </p:nvSpPr>
            <p:spPr bwMode="auto">
              <a:xfrm>
                <a:off x="672" y="1689"/>
                <a:ext cx="9" cy="11"/>
              </a:xfrm>
              <a:custGeom>
                <a:avLst/>
                <a:gdLst>
                  <a:gd name="T0" fmla="*/ 3 w 3"/>
                  <a:gd name="T1" fmla="*/ 1 h 4"/>
                  <a:gd name="T2" fmla="*/ 2 w 3"/>
                  <a:gd name="T3" fmla="*/ 2 h 4"/>
                  <a:gd name="T4" fmla="*/ 0 w 3"/>
                  <a:gd name="T5" fmla="*/ 4 h 4"/>
                  <a:gd name="T6" fmla="*/ 1 w 3"/>
                  <a:gd name="T7" fmla="*/ 3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0" name="Freeform 246"/>
              <p:cNvSpPr>
                <a:spLocks/>
              </p:cNvSpPr>
              <p:nvPr/>
            </p:nvSpPr>
            <p:spPr bwMode="auto">
              <a:xfrm>
                <a:off x="672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1" name="Freeform 247"/>
              <p:cNvSpPr>
                <a:spLocks/>
              </p:cNvSpPr>
              <p:nvPr/>
            </p:nvSpPr>
            <p:spPr bwMode="auto">
              <a:xfrm>
                <a:off x="670" y="1695"/>
                <a:ext cx="11" cy="10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2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2 w 4"/>
                  <a:gd name="T15" fmla="*/ 2 h 4"/>
                  <a:gd name="T16" fmla="*/ 2 w 4"/>
                  <a:gd name="T17" fmla="*/ 2 h 4"/>
                  <a:gd name="T18" fmla="*/ 1 w 4"/>
                  <a:gd name="T19" fmla="*/ 3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4" y="0"/>
                      <a:pt x="3" y="2"/>
                      <a:pt x="4" y="0"/>
                    </a:cubicBezTo>
                    <a:cubicBezTo>
                      <a:pt x="4" y="0"/>
                      <a:pt x="4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3" y="1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2" name="Freeform 248"/>
              <p:cNvSpPr>
                <a:spLocks/>
              </p:cNvSpPr>
              <p:nvPr/>
            </p:nvSpPr>
            <p:spPr bwMode="auto">
              <a:xfrm>
                <a:off x="675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3" name="Freeform 249"/>
              <p:cNvSpPr>
                <a:spLocks/>
              </p:cNvSpPr>
              <p:nvPr/>
            </p:nvSpPr>
            <p:spPr bwMode="auto">
              <a:xfrm>
                <a:off x="672" y="1697"/>
                <a:ext cx="11" cy="11"/>
              </a:xfrm>
              <a:custGeom>
                <a:avLst/>
                <a:gdLst>
                  <a:gd name="T0" fmla="*/ 4 w 4"/>
                  <a:gd name="T1" fmla="*/ 1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2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4" name="Freeform 250"/>
              <p:cNvSpPr>
                <a:spLocks/>
              </p:cNvSpPr>
              <p:nvPr/>
            </p:nvSpPr>
            <p:spPr bwMode="auto">
              <a:xfrm>
                <a:off x="681" y="169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5" name="Freeform 251"/>
              <p:cNvSpPr>
                <a:spLocks/>
              </p:cNvSpPr>
              <p:nvPr/>
            </p:nvSpPr>
            <p:spPr bwMode="auto">
              <a:xfrm>
                <a:off x="678" y="17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6" name="Freeform 252"/>
              <p:cNvSpPr>
                <a:spLocks/>
              </p:cNvSpPr>
              <p:nvPr/>
            </p:nvSpPr>
            <p:spPr bwMode="auto">
              <a:xfrm>
                <a:off x="683" y="170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7" name="Freeform 253"/>
              <p:cNvSpPr>
                <a:spLocks/>
              </p:cNvSpPr>
              <p:nvPr/>
            </p:nvSpPr>
            <p:spPr bwMode="auto">
              <a:xfrm>
                <a:off x="675" y="1700"/>
                <a:ext cx="33" cy="19"/>
              </a:xfrm>
              <a:custGeom>
                <a:avLst/>
                <a:gdLst>
                  <a:gd name="T0" fmla="*/ 10 w 12"/>
                  <a:gd name="T1" fmla="*/ 2 h 7"/>
                  <a:gd name="T2" fmla="*/ 10 w 12"/>
                  <a:gd name="T3" fmla="*/ 3 h 7"/>
                  <a:gd name="T4" fmla="*/ 8 w 12"/>
                  <a:gd name="T5" fmla="*/ 3 h 7"/>
                  <a:gd name="T6" fmla="*/ 7 w 12"/>
                  <a:gd name="T7" fmla="*/ 5 h 7"/>
                  <a:gd name="T8" fmla="*/ 8 w 12"/>
                  <a:gd name="T9" fmla="*/ 5 h 7"/>
                  <a:gd name="T10" fmla="*/ 7 w 12"/>
                  <a:gd name="T11" fmla="*/ 6 h 7"/>
                  <a:gd name="T12" fmla="*/ 7 w 12"/>
                  <a:gd name="T13" fmla="*/ 5 h 7"/>
                  <a:gd name="T14" fmla="*/ 6 w 12"/>
                  <a:gd name="T15" fmla="*/ 5 h 7"/>
                  <a:gd name="T16" fmla="*/ 5 w 12"/>
                  <a:gd name="T17" fmla="*/ 2 h 7"/>
                  <a:gd name="T18" fmla="*/ 3 w 12"/>
                  <a:gd name="T19" fmla="*/ 3 h 7"/>
                  <a:gd name="T20" fmla="*/ 4 w 12"/>
                  <a:gd name="T21" fmla="*/ 2 h 7"/>
                  <a:gd name="T22" fmla="*/ 4 w 12"/>
                  <a:gd name="T23" fmla="*/ 2 h 7"/>
                  <a:gd name="T24" fmla="*/ 4 w 12"/>
                  <a:gd name="T25" fmla="*/ 1 h 7"/>
                  <a:gd name="T26" fmla="*/ 2 w 12"/>
                  <a:gd name="T27" fmla="*/ 2 h 7"/>
                  <a:gd name="T28" fmla="*/ 4 w 12"/>
                  <a:gd name="T29" fmla="*/ 0 h 7"/>
                  <a:gd name="T30" fmla="*/ 2 w 12"/>
                  <a:gd name="T31" fmla="*/ 1 h 7"/>
                  <a:gd name="T32" fmla="*/ 1 w 12"/>
                  <a:gd name="T33" fmla="*/ 2 h 7"/>
                  <a:gd name="T34" fmla="*/ 0 w 12"/>
                  <a:gd name="T35" fmla="*/ 3 h 7"/>
                  <a:gd name="T36" fmla="*/ 4 w 12"/>
                  <a:gd name="T37" fmla="*/ 3 h 7"/>
                  <a:gd name="T38" fmla="*/ 3 w 12"/>
                  <a:gd name="T39" fmla="*/ 3 h 7"/>
                  <a:gd name="T40" fmla="*/ 2 w 12"/>
                  <a:gd name="T41" fmla="*/ 5 h 7"/>
                  <a:gd name="T42" fmla="*/ 5 w 12"/>
                  <a:gd name="T43" fmla="*/ 4 h 7"/>
                  <a:gd name="T44" fmla="*/ 4 w 12"/>
                  <a:gd name="T45" fmla="*/ 5 h 7"/>
                  <a:gd name="T46" fmla="*/ 5 w 12"/>
                  <a:gd name="T47" fmla="*/ 5 h 7"/>
                  <a:gd name="T48" fmla="*/ 4 w 12"/>
                  <a:gd name="T49" fmla="*/ 6 h 7"/>
                  <a:gd name="T50" fmla="*/ 6 w 12"/>
                  <a:gd name="T51" fmla="*/ 5 h 7"/>
                  <a:gd name="T52" fmla="*/ 3 w 12"/>
                  <a:gd name="T53" fmla="*/ 7 h 7"/>
                  <a:gd name="T54" fmla="*/ 4 w 12"/>
                  <a:gd name="T55" fmla="*/ 6 h 7"/>
                  <a:gd name="T56" fmla="*/ 5 w 12"/>
                  <a:gd name="T57" fmla="*/ 6 h 7"/>
                  <a:gd name="T58" fmla="*/ 3 w 12"/>
                  <a:gd name="T59" fmla="*/ 7 h 7"/>
                  <a:gd name="T60" fmla="*/ 5 w 12"/>
                  <a:gd name="T61" fmla="*/ 7 h 7"/>
                  <a:gd name="T62" fmla="*/ 6 w 12"/>
                  <a:gd name="T63" fmla="*/ 6 h 7"/>
                  <a:gd name="T64" fmla="*/ 6 w 12"/>
                  <a:gd name="T65" fmla="*/ 7 h 7"/>
                  <a:gd name="T66" fmla="*/ 9 w 12"/>
                  <a:gd name="T67" fmla="*/ 4 h 7"/>
                  <a:gd name="T68" fmla="*/ 11 w 12"/>
                  <a:gd name="T69" fmla="*/ 2 h 7"/>
                  <a:gd name="T70" fmla="*/ 11 w 12"/>
                  <a:gd name="T71" fmla="*/ 1 h 7"/>
                  <a:gd name="T72" fmla="*/ 9 w 12"/>
                  <a:gd name="T73" fmla="*/ 3 h 7"/>
                  <a:gd name="T74" fmla="*/ 10 w 12"/>
                  <a:gd name="T7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" h="7">
                    <a:moveTo>
                      <a:pt x="10" y="2"/>
                    </a:moveTo>
                    <a:cubicBezTo>
                      <a:pt x="10" y="2"/>
                      <a:pt x="9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4"/>
                      <a:pt x="8" y="4"/>
                      <a:pt x="7" y="5"/>
                    </a:cubicBezTo>
                    <a:cubicBezTo>
                      <a:pt x="7" y="5"/>
                      <a:pt x="8" y="4"/>
                      <a:pt x="8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5"/>
                      <a:pt x="6" y="7"/>
                      <a:pt x="7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4" y="1"/>
                      <a:pt x="4" y="1"/>
                    </a:cubicBezTo>
                    <a:cubicBezTo>
                      <a:pt x="4" y="1"/>
                      <a:pt x="2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0" y="3"/>
                      <a:pt x="2" y="2"/>
                      <a:pt x="0" y="3"/>
                    </a:cubicBezTo>
                    <a:cubicBezTo>
                      <a:pt x="0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2" y="5"/>
                    </a:cubicBezTo>
                    <a:cubicBezTo>
                      <a:pt x="4" y="4"/>
                      <a:pt x="2" y="6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3" y="7"/>
                      <a:pt x="6" y="6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12" y="2"/>
                      <a:pt x="8" y="5"/>
                      <a:pt x="9" y="4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8" name="Rectangle 254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9" name="Freeform 255"/>
              <p:cNvSpPr>
                <a:spLocks/>
              </p:cNvSpPr>
              <p:nvPr/>
            </p:nvSpPr>
            <p:spPr bwMode="auto">
              <a:xfrm>
                <a:off x="702" y="170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0" name="Freeform 256"/>
              <p:cNvSpPr>
                <a:spLocks/>
              </p:cNvSpPr>
              <p:nvPr/>
            </p:nvSpPr>
            <p:spPr bwMode="auto">
              <a:xfrm>
                <a:off x="694" y="1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1" name="Freeform 257"/>
              <p:cNvSpPr>
                <a:spLocks/>
              </p:cNvSpPr>
              <p:nvPr/>
            </p:nvSpPr>
            <p:spPr bwMode="auto">
              <a:xfrm>
                <a:off x="681" y="17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2" name="Freeform 258"/>
              <p:cNvSpPr>
                <a:spLocks/>
              </p:cNvSpPr>
              <p:nvPr/>
            </p:nvSpPr>
            <p:spPr bwMode="auto">
              <a:xfrm>
                <a:off x="681" y="171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3" name="Rectangle 259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4" name="Freeform 260"/>
              <p:cNvSpPr>
                <a:spLocks/>
              </p:cNvSpPr>
              <p:nvPr/>
            </p:nvSpPr>
            <p:spPr bwMode="auto">
              <a:xfrm>
                <a:off x="681" y="1697"/>
                <a:ext cx="21" cy="17"/>
              </a:xfrm>
              <a:custGeom>
                <a:avLst/>
                <a:gdLst>
                  <a:gd name="T0" fmla="*/ 1 w 8"/>
                  <a:gd name="T1" fmla="*/ 3 h 6"/>
                  <a:gd name="T2" fmla="*/ 1 w 8"/>
                  <a:gd name="T3" fmla="*/ 4 h 6"/>
                  <a:gd name="T4" fmla="*/ 4 w 8"/>
                  <a:gd name="T5" fmla="*/ 2 h 6"/>
                  <a:gd name="T6" fmla="*/ 2 w 8"/>
                  <a:gd name="T7" fmla="*/ 4 h 6"/>
                  <a:gd name="T8" fmla="*/ 5 w 8"/>
                  <a:gd name="T9" fmla="*/ 4 h 6"/>
                  <a:gd name="T10" fmla="*/ 4 w 8"/>
                  <a:gd name="T11" fmla="*/ 5 h 6"/>
                  <a:gd name="T12" fmla="*/ 7 w 8"/>
                  <a:gd name="T13" fmla="*/ 3 h 6"/>
                  <a:gd name="T14" fmla="*/ 4 w 8"/>
                  <a:gd name="T15" fmla="*/ 6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4 h 6"/>
                  <a:gd name="T22" fmla="*/ 8 w 8"/>
                  <a:gd name="T23" fmla="*/ 3 h 6"/>
                  <a:gd name="T24" fmla="*/ 7 w 8"/>
                  <a:gd name="T25" fmla="*/ 3 h 6"/>
                  <a:gd name="T26" fmla="*/ 7 w 8"/>
                  <a:gd name="T27" fmla="*/ 2 h 6"/>
                  <a:gd name="T28" fmla="*/ 7 w 8"/>
                  <a:gd name="T29" fmla="*/ 3 h 6"/>
                  <a:gd name="T30" fmla="*/ 8 w 8"/>
                  <a:gd name="T31" fmla="*/ 2 h 6"/>
                  <a:gd name="T32" fmla="*/ 7 w 8"/>
                  <a:gd name="T33" fmla="*/ 3 h 6"/>
                  <a:gd name="T34" fmla="*/ 7 w 8"/>
                  <a:gd name="T35" fmla="*/ 2 h 6"/>
                  <a:gd name="T36" fmla="*/ 5 w 8"/>
                  <a:gd name="T37" fmla="*/ 3 h 6"/>
                  <a:gd name="T38" fmla="*/ 7 w 8"/>
                  <a:gd name="T39" fmla="*/ 2 h 6"/>
                  <a:gd name="T40" fmla="*/ 6 w 8"/>
                  <a:gd name="T41" fmla="*/ 3 h 6"/>
                  <a:gd name="T42" fmla="*/ 7 w 8"/>
                  <a:gd name="T43" fmla="*/ 1 h 6"/>
                  <a:gd name="T44" fmla="*/ 6 w 8"/>
                  <a:gd name="T45" fmla="*/ 2 h 6"/>
                  <a:gd name="T46" fmla="*/ 7 w 8"/>
                  <a:gd name="T47" fmla="*/ 1 h 6"/>
                  <a:gd name="T48" fmla="*/ 4 w 8"/>
                  <a:gd name="T49" fmla="*/ 3 h 6"/>
                  <a:gd name="T50" fmla="*/ 6 w 8"/>
                  <a:gd name="T51" fmla="*/ 1 h 6"/>
                  <a:gd name="T52" fmla="*/ 5 w 8"/>
                  <a:gd name="T53" fmla="*/ 1 h 6"/>
                  <a:gd name="T54" fmla="*/ 5 w 8"/>
                  <a:gd name="T55" fmla="*/ 1 h 6"/>
                  <a:gd name="T56" fmla="*/ 4 w 8"/>
                  <a:gd name="T57" fmla="*/ 1 h 6"/>
                  <a:gd name="T58" fmla="*/ 4 w 8"/>
                  <a:gd name="T59" fmla="*/ 2 h 6"/>
                  <a:gd name="T60" fmla="*/ 3 w 8"/>
                  <a:gd name="T61" fmla="*/ 2 h 6"/>
                  <a:gd name="T62" fmla="*/ 4 w 8"/>
                  <a:gd name="T63" fmla="*/ 2 h 6"/>
                  <a:gd name="T64" fmla="*/ 2 w 8"/>
                  <a:gd name="T65" fmla="*/ 2 h 6"/>
                  <a:gd name="T66" fmla="*/ 3 w 8"/>
                  <a:gd name="T67" fmla="*/ 2 h 6"/>
                  <a:gd name="T68" fmla="*/ 1 w 8"/>
                  <a:gd name="T6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1" y="3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4" y="2"/>
                      <a:pt x="4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7" y="2"/>
                      <a:pt x="7" y="3"/>
                    </a:cubicBezTo>
                    <a:cubicBezTo>
                      <a:pt x="5" y="4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6" y="4"/>
                      <a:pt x="7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7" y="2"/>
                      <a:pt x="5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8" y="0"/>
                      <a:pt x="7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5" y="2"/>
                      <a:pt x="4" y="3"/>
                      <a:pt x="6" y="1"/>
                    </a:cubicBezTo>
                    <a:cubicBezTo>
                      <a:pt x="6" y="1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6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5" name="Freeform 261"/>
              <p:cNvSpPr>
                <a:spLocks/>
              </p:cNvSpPr>
              <p:nvPr/>
            </p:nvSpPr>
            <p:spPr bwMode="auto">
              <a:xfrm>
                <a:off x="700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6" name="Freeform 262"/>
              <p:cNvSpPr>
                <a:spLocks/>
              </p:cNvSpPr>
              <p:nvPr/>
            </p:nvSpPr>
            <p:spPr bwMode="auto">
              <a:xfrm>
                <a:off x="675" y="1692"/>
                <a:ext cx="25" cy="13"/>
              </a:xfrm>
              <a:custGeom>
                <a:avLst/>
                <a:gdLst>
                  <a:gd name="T0" fmla="*/ 5 w 9"/>
                  <a:gd name="T1" fmla="*/ 2 h 5"/>
                  <a:gd name="T2" fmla="*/ 6 w 9"/>
                  <a:gd name="T3" fmla="*/ 1 h 5"/>
                  <a:gd name="T4" fmla="*/ 4 w 9"/>
                  <a:gd name="T5" fmla="*/ 3 h 5"/>
                  <a:gd name="T6" fmla="*/ 3 w 9"/>
                  <a:gd name="T7" fmla="*/ 3 h 5"/>
                  <a:gd name="T8" fmla="*/ 5 w 9"/>
                  <a:gd name="T9" fmla="*/ 2 h 5"/>
                  <a:gd name="T10" fmla="*/ 6 w 9"/>
                  <a:gd name="T11" fmla="*/ 1 h 5"/>
                  <a:gd name="T12" fmla="*/ 4 w 9"/>
                  <a:gd name="T13" fmla="*/ 2 h 5"/>
                  <a:gd name="T14" fmla="*/ 3 w 9"/>
                  <a:gd name="T15" fmla="*/ 2 h 5"/>
                  <a:gd name="T16" fmla="*/ 4 w 9"/>
                  <a:gd name="T17" fmla="*/ 2 h 5"/>
                  <a:gd name="T18" fmla="*/ 5 w 9"/>
                  <a:gd name="T19" fmla="*/ 1 h 5"/>
                  <a:gd name="T20" fmla="*/ 0 w 9"/>
                  <a:gd name="T21" fmla="*/ 2 h 5"/>
                  <a:gd name="T22" fmla="*/ 1 w 9"/>
                  <a:gd name="T23" fmla="*/ 2 h 5"/>
                  <a:gd name="T24" fmla="*/ 3 w 9"/>
                  <a:gd name="T25" fmla="*/ 1 h 5"/>
                  <a:gd name="T26" fmla="*/ 2 w 9"/>
                  <a:gd name="T27" fmla="*/ 2 h 5"/>
                  <a:gd name="T28" fmla="*/ 1 w 9"/>
                  <a:gd name="T29" fmla="*/ 2 h 5"/>
                  <a:gd name="T30" fmla="*/ 2 w 9"/>
                  <a:gd name="T31" fmla="*/ 5 h 5"/>
                  <a:gd name="T32" fmla="*/ 2 w 9"/>
                  <a:gd name="T33" fmla="*/ 4 h 5"/>
                  <a:gd name="T34" fmla="*/ 4 w 9"/>
                  <a:gd name="T35" fmla="*/ 4 h 5"/>
                  <a:gd name="T36" fmla="*/ 5 w 9"/>
                  <a:gd name="T37" fmla="*/ 3 h 5"/>
                  <a:gd name="T38" fmla="*/ 5 w 9"/>
                  <a:gd name="T39" fmla="*/ 3 h 5"/>
                  <a:gd name="T40" fmla="*/ 7 w 9"/>
                  <a:gd name="T41" fmla="*/ 2 h 5"/>
                  <a:gd name="T42" fmla="*/ 8 w 9"/>
                  <a:gd name="T43" fmla="*/ 2 h 5"/>
                  <a:gd name="T44" fmla="*/ 8 w 9"/>
                  <a:gd name="T45" fmla="*/ 1 h 5"/>
                  <a:gd name="T46" fmla="*/ 5 w 9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5" y="2"/>
                    </a:moveTo>
                    <a:cubicBezTo>
                      <a:pt x="5" y="2"/>
                      <a:pt x="6" y="2"/>
                      <a:pt x="6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3" y="2"/>
                      <a:pt x="2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1"/>
                      <a:pt x="5" y="1"/>
                    </a:cubicBezTo>
                    <a:cubicBezTo>
                      <a:pt x="3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5" y="3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2"/>
                      <a:pt x="6" y="2"/>
                      <a:pt x="8" y="2"/>
                    </a:cubicBezTo>
                    <a:cubicBezTo>
                      <a:pt x="9" y="0"/>
                      <a:pt x="6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7" name="Freeform 263"/>
              <p:cNvSpPr>
                <a:spLocks/>
              </p:cNvSpPr>
              <p:nvPr/>
            </p:nvSpPr>
            <p:spPr bwMode="auto">
              <a:xfrm>
                <a:off x="689" y="1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8" name="Freeform 264"/>
              <p:cNvSpPr>
                <a:spLocks/>
              </p:cNvSpPr>
              <p:nvPr/>
            </p:nvSpPr>
            <p:spPr bwMode="auto">
              <a:xfrm>
                <a:off x="681" y="170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9" name="Freeform 265"/>
              <p:cNvSpPr>
                <a:spLocks/>
              </p:cNvSpPr>
              <p:nvPr/>
            </p:nvSpPr>
            <p:spPr bwMode="auto">
              <a:xfrm>
                <a:off x="689" y="16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0" name="Freeform 266"/>
              <p:cNvSpPr>
                <a:spLocks/>
              </p:cNvSpPr>
              <p:nvPr/>
            </p:nvSpPr>
            <p:spPr bwMode="auto">
              <a:xfrm>
                <a:off x="672" y="1692"/>
                <a:ext cx="14" cy="5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2 h 2"/>
                  <a:gd name="T4" fmla="*/ 5 w 5"/>
                  <a:gd name="T5" fmla="*/ 0 h 2"/>
                  <a:gd name="T6" fmla="*/ 2 w 5"/>
                  <a:gd name="T7" fmla="*/ 1 h 2"/>
                  <a:gd name="T8" fmla="*/ 2 w 5"/>
                  <a:gd name="T9" fmla="*/ 1 h 2"/>
                  <a:gd name="T10" fmla="*/ 0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1" name="Freeform 267"/>
              <p:cNvSpPr>
                <a:spLocks/>
              </p:cNvSpPr>
              <p:nvPr/>
            </p:nvSpPr>
            <p:spPr bwMode="auto">
              <a:xfrm>
                <a:off x="659" y="1678"/>
                <a:ext cx="41" cy="27"/>
              </a:xfrm>
              <a:custGeom>
                <a:avLst/>
                <a:gdLst>
                  <a:gd name="T0" fmla="*/ 9 w 15"/>
                  <a:gd name="T1" fmla="*/ 4 h 10"/>
                  <a:gd name="T2" fmla="*/ 7 w 15"/>
                  <a:gd name="T3" fmla="*/ 5 h 10"/>
                  <a:gd name="T4" fmla="*/ 6 w 15"/>
                  <a:gd name="T5" fmla="*/ 7 h 10"/>
                  <a:gd name="T6" fmla="*/ 7 w 15"/>
                  <a:gd name="T7" fmla="*/ 6 h 10"/>
                  <a:gd name="T8" fmla="*/ 7 w 15"/>
                  <a:gd name="T9" fmla="*/ 8 h 10"/>
                  <a:gd name="T10" fmla="*/ 9 w 15"/>
                  <a:gd name="T11" fmla="*/ 6 h 10"/>
                  <a:gd name="T12" fmla="*/ 9 w 15"/>
                  <a:gd name="T13" fmla="*/ 7 h 10"/>
                  <a:gd name="T14" fmla="*/ 9 w 15"/>
                  <a:gd name="T15" fmla="*/ 8 h 10"/>
                  <a:gd name="T16" fmla="*/ 10 w 15"/>
                  <a:gd name="T17" fmla="*/ 9 h 10"/>
                  <a:gd name="T18" fmla="*/ 11 w 15"/>
                  <a:gd name="T19" fmla="*/ 7 h 10"/>
                  <a:gd name="T20" fmla="*/ 10 w 15"/>
                  <a:gd name="T21" fmla="*/ 9 h 10"/>
                  <a:gd name="T22" fmla="*/ 10 w 15"/>
                  <a:gd name="T23" fmla="*/ 10 h 10"/>
                  <a:gd name="T24" fmla="*/ 12 w 15"/>
                  <a:gd name="T25" fmla="*/ 9 h 10"/>
                  <a:gd name="T26" fmla="*/ 12 w 15"/>
                  <a:gd name="T27" fmla="*/ 6 h 10"/>
                  <a:gd name="T28" fmla="*/ 12 w 15"/>
                  <a:gd name="T29" fmla="*/ 5 h 10"/>
                  <a:gd name="T30" fmla="*/ 12 w 15"/>
                  <a:gd name="T31" fmla="*/ 5 h 10"/>
                  <a:gd name="T32" fmla="*/ 12 w 15"/>
                  <a:gd name="T33" fmla="*/ 4 h 10"/>
                  <a:gd name="T34" fmla="*/ 8 w 15"/>
                  <a:gd name="T35" fmla="*/ 4 h 10"/>
                  <a:gd name="T36" fmla="*/ 9 w 15"/>
                  <a:gd name="T37" fmla="*/ 4 h 10"/>
                  <a:gd name="T38" fmla="*/ 7 w 15"/>
                  <a:gd name="T39" fmla="*/ 5 h 10"/>
                  <a:gd name="T40" fmla="*/ 7 w 15"/>
                  <a:gd name="T41" fmla="*/ 6 h 10"/>
                  <a:gd name="T42" fmla="*/ 11 w 15"/>
                  <a:gd name="T43" fmla="*/ 3 h 10"/>
                  <a:gd name="T44" fmla="*/ 11 w 15"/>
                  <a:gd name="T45" fmla="*/ 3 h 10"/>
                  <a:gd name="T46" fmla="*/ 11 w 15"/>
                  <a:gd name="T47" fmla="*/ 3 h 10"/>
                  <a:gd name="T48" fmla="*/ 5 w 15"/>
                  <a:gd name="T49" fmla="*/ 7 h 10"/>
                  <a:gd name="T50" fmla="*/ 5 w 15"/>
                  <a:gd name="T51" fmla="*/ 7 h 10"/>
                  <a:gd name="T52" fmla="*/ 5 w 15"/>
                  <a:gd name="T53" fmla="*/ 7 h 10"/>
                  <a:gd name="T54" fmla="*/ 5 w 15"/>
                  <a:gd name="T55" fmla="*/ 7 h 10"/>
                  <a:gd name="T56" fmla="*/ 5 w 15"/>
                  <a:gd name="T57" fmla="*/ 6 h 10"/>
                  <a:gd name="T58" fmla="*/ 11 w 15"/>
                  <a:gd name="T59" fmla="*/ 3 h 10"/>
                  <a:gd name="T60" fmla="*/ 11 w 15"/>
                  <a:gd name="T61" fmla="*/ 3 h 10"/>
                  <a:gd name="T62" fmla="*/ 11 w 15"/>
                  <a:gd name="T63" fmla="*/ 3 h 10"/>
                  <a:gd name="T64" fmla="*/ 10 w 15"/>
                  <a:gd name="T6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10"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3" y="7"/>
                      <a:pt x="8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7" y="5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8" y="7"/>
                      <a:pt x="7" y="6"/>
                      <a:pt x="7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8" y="8"/>
                      <a:pt x="9" y="6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9"/>
                      <a:pt x="9" y="9"/>
                      <a:pt x="11" y="7"/>
                    </a:cubicBezTo>
                    <a:cubicBezTo>
                      <a:pt x="9" y="10"/>
                      <a:pt x="12" y="7"/>
                      <a:pt x="12" y="8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10"/>
                      <a:pt x="11" y="9"/>
                      <a:pt x="10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4" y="8"/>
                      <a:pt x="14" y="7"/>
                    </a:cubicBezTo>
                    <a:cubicBezTo>
                      <a:pt x="13" y="7"/>
                      <a:pt x="12" y="7"/>
                      <a:pt x="12" y="6"/>
                    </a:cubicBezTo>
                    <a:cubicBezTo>
                      <a:pt x="11" y="7"/>
                      <a:pt x="12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6"/>
                      <a:pt x="11" y="7"/>
                    </a:cubicBezTo>
                    <a:cubicBezTo>
                      <a:pt x="10" y="7"/>
                      <a:pt x="11" y="6"/>
                      <a:pt x="12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4"/>
                      <a:pt x="8" y="5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11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7" y="5"/>
                      <a:pt x="6" y="5"/>
                    </a:cubicBezTo>
                    <a:cubicBezTo>
                      <a:pt x="7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5"/>
                      <a:pt x="7" y="6"/>
                    </a:cubicBezTo>
                    <a:cubicBezTo>
                      <a:pt x="8" y="5"/>
                      <a:pt x="9" y="5"/>
                      <a:pt x="10" y="4"/>
                    </a:cubicBezTo>
                    <a:cubicBezTo>
                      <a:pt x="8" y="4"/>
                      <a:pt x="13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0" y="1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7"/>
                      <a:pt x="15" y="0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2" name="Freeform 268"/>
              <p:cNvSpPr>
                <a:spLocks/>
              </p:cNvSpPr>
              <p:nvPr/>
            </p:nvSpPr>
            <p:spPr bwMode="auto">
              <a:xfrm>
                <a:off x="675" y="1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3" name="Freeform 269"/>
              <p:cNvSpPr>
                <a:spLocks/>
              </p:cNvSpPr>
              <p:nvPr/>
            </p:nvSpPr>
            <p:spPr bwMode="auto">
              <a:xfrm>
                <a:off x="691" y="170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4" name="Rectangle 270"/>
              <p:cNvSpPr>
                <a:spLocks noChangeArrowheads="1"/>
              </p:cNvSpPr>
              <p:nvPr/>
            </p:nvSpPr>
            <p:spPr bwMode="auto">
              <a:xfrm>
                <a:off x="678" y="169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5" name="Rectangle 271"/>
              <p:cNvSpPr>
                <a:spLocks noChangeArrowheads="1"/>
              </p:cNvSpPr>
              <p:nvPr/>
            </p:nvSpPr>
            <p:spPr bwMode="auto">
              <a:xfrm>
                <a:off x="686" y="169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6" name="Freeform 272"/>
              <p:cNvSpPr>
                <a:spLocks/>
              </p:cNvSpPr>
              <p:nvPr/>
            </p:nvSpPr>
            <p:spPr bwMode="auto">
              <a:xfrm>
                <a:off x="691" y="1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7" name="Freeform 273"/>
              <p:cNvSpPr>
                <a:spLocks/>
              </p:cNvSpPr>
              <p:nvPr/>
            </p:nvSpPr>
            <p:spPr bwMode="auto">
              <a:xfrm>
                <a:off x="694" y="17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8" name="Freeform 274"/>
              <p:cNvSpPr>
                <a:spLocks/>
              </p:cNvSpPr>
              <p:nvPr/>
            </p:nvSpPr>
            <p:spPr bwMode="auto">
              <a:xfrm>
                <a:off x="686" y="1697"/>
                <a:ext cx="30" cy="33"/>
              </a:xfrm>
              <a:custGeom>
                <a:avLst/>
                <a:gdLst>
                  <a:gd name="T0" fmla="*/ 2 w 11"/>
                  <a:gd name="T1" fmla="*/ 5 h 12"/>
                  <a:gd name="T2" fmla="*/ 0 w 11"/>
                  <a:gd name="T3" fmla="*/ 7 h 12"/>
                  <a:gd name="T4" fmla="*/ 0 w 11"/>
                  <a:gd name="T5" fmla="*/ 8 h 12"/>
                  <a:gd name="T6" fmla="*/ 1 w 11"/>
                  <a:gd name="T7" fmla="*/ 8 h 12"/>
                  <a:gd name="T8" fmla="*/ 3 w 11"/>
                  <a:gd name="T9" fmla="*/ 9 h 12"/>
                  <a:gd name="T10" fmla="*/ 4 w 11"/>
                  <a:gd name="T11" fmla="*/ 10 h 12"/>
                  <a:gd name="T12" fmla="*/ 6 w 11"/>
                  <a:gd name="T13" fmla="*/ 9 h 12"/>
                  <a:gd name="T14" fmla="*/ 6 w 11"/>
                  <a:gd name="T15" fmla="*/ 9 h 12"/>
                  <a:gd name="T16" fmla="*/ 7 w 11"/>
                  <a:gd name="T17" fmla="*/ 10 h 12"/>
                  <a:gd name="T18" fmla="*/ 6 w 11"/>
                  <a:gd name="T19" fmla="*/ 9 h 12"/>
                  <a:gd name="T20" fmla="*/ 6 w 11"/>
                  <a:gd name="T21" fmla="*/ 8 h 12"/>
                  <a:gd name="T22" fmla="*/ 7 w 11"/>
                  <a:gd name="T23" fmla="*/ 7 h 12"/>
                  <a:gd name="T24" fmla="*/ 6 w 11"/>
                  <a:gd name="T25" fmla="*/ 6 h 12"/>
                  <a:gd name="T26" fmla="*/ 6 w 11"/>
                  <a:gd name="T27" fmla="*/ 5 h 12"/>
                  <a:gd name="T28" fmla="*/ 5 w 11"/>
                  <a:gd name="T29" fmla="*/ 4 h 12"/>
                  <a:gd name="T30" fmla="*/ 4 w 11"/>
                  <a:gd name="T31" fmla="*/ 5 h 12"/>
                  <a:gd name="T32" fmla="*/ 5 w 11"/>
                  <a:gd name="T33" fmla="*/ 4 h 12"/>
                  <a:gd name="T34" fmla="*/ 4 w 11"/>
                  <a:gd name="T35" fmla="*/ 4 h 12"/>
                  <a:gd name="T36" fmla="*/ 3 w 11"/>
                  <a:gd name="T37" fmla="*/ 2 h 12"/>
                  <a:gd name="T38" fmla="*/ 3 w 11"/>
                  <a:gd name="T39" fmla="*/ 3 h 12"/>
                  <a:gd name="T40" fmla="*/ 4 w 11"/>
                  <a:gd name="T41" fmla="*/ 2 h 12"/>
                  <a:gd name="T42" fmla="*/ 2 w 11"/>
                  <a:gd name="T43" fmla="*/ 5 h 12"/>
                  <a:gd name="T44" fmla="*/ 1 w 11"/>
                  <a:gd name="T45" fmla="*/ 5 h 12"/>
                  <a:gd name="T46" fmla="*/ 2 w 11"/>
                  <a:gd name="T47" fmla="*/ 6 h 12"/>
                  <a:gd name="T48" fmla="*/ 2 w 11"/>
                  <a:gd name="T49" fmla="*/ 6 h 12"/>
                  <a:gd name="T50" fmla="*/ 3 w 11"/>
                  <a:gd name="T51" fmla="*/ 7 h 12"/>
                  <a:gd name="T52" fmla="*/ 4 w 11"/>
                  <a:gd name="T53" fmla="*/ 7 h 12"/>
                  <a:gd name="T54" fmla="*/ 3 w 11"/>
                  <a:gd name="T55" fmla="*/ 7 h 12"/>
                  <a:gd name="T56" fmla="*/ 3 w 11"/>
                  <a:gd name="T57" fmla="*/ 7 h 12"/>
                  <a:gd name="T58" fmla="*/ 4 w 11"/>
                  <a:gd name="T59" fmla="*/ 8 h 12"/>
                  <a:gd name="T60" fmla="*/ 5 w 11"/>
                  <a:gd name="T61" fmla="*/ 8 h 12"/>
                  <a:gd name="T62" fmla="*/ 3 w 11"/>
                  <a:gd name="T63" fmla="*/ 9 h 12"/>
                  <a:gd name="T64" fmla="*/ 4 w 11"/>
                  <a:gd name="T65" fmla="*/ 9 h 12"/>
                  <a:gd name="T66" fmla="*/ 5 w 11"/>
                  <a:gd name="T67" fmla="*/ 9 h 12"/>
                  <a:gd name="T68" fmla="*/ 7 w 11"/>
                  <a:gd name="T69" fmla="*/ 7 h 12"/>
                  <a:gd name="T70" fmla="*/ 6 w 11"/>
                  <a:gd name="T71" fmla="*/ 7 h 12"/>
                  <a:gd name="T72" fmla="*/ 5 w 11"/>
                  <a:gd name="T73" fmla="*/ 6 h 12"/>
                  <a:gd name="T74" fmla="*/ 4 w 11"/>
                  <a:gd name="T75" fmla="*/ 6 h 12"/>
                  <a:gd name="T76" fmla="*/ 3 w 11"/>
                  <a:gd name="T77" fmla="*/ 8 h 12"/>
                  <a:gd name="T78" fmla="*/ 4 w 11"/>
                  <a:gd name="T7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2">
                    <a:moveTo>
                      <a:pt x="3" y="4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0" y="8"/>
                      <a:pt x="0" y="8"/>
                    </a:cubicBezTo>
                    <a:cubicBezTo>
                      <a:pt x="0" y="8"/>
                      <a:pt x="2" y="6"/>
                      <a:pt x="2" y="7"/>
                    </a:cubicBezTo>
                    <a:cubicBezTo>
                      <a:pt x="2" y="7"/>
                      <a:pt x="2" y="7"/>
                      <a:pt x="1" y="8"/>
                    </a:cubicBezTo>
                    <a:cubicBezTo>
                      <a:pt x="1" y="8"/>
                      <a:pt x="3" y="6"/>
                      <a:pt x="3" y="6"/>
                    </a:cubicBezTo>
                    <a:cubicBezTo>
                      <a:pt x="0" y="11"/>
                      <a:pt x="5" y="5"/>
                      <a:pt x="3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3" y="9"/>
                      <a:pt x="4" y="8"/>
                      <a:pt x="4" y="10"/>
                    </a:cubicBezTo>
                    <a:cubicBezTo>
                      <a:pt x="5" y="7"/>
                      <a:pt x="4" y="12"/>
                      <a:pt x="6" y="8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7" y="8"/>
                      <a:pt x="6" y="9"/>
                    </a:cubicBezTo>
                    <a:cubicBezTo>
                      <a:pt x="6" y="10"/>
                      <a:pt x="7" y="8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9"/>
                      <a:pt x="9" y="7"/>
                      <a:pt x="7" y="8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8"/>
                      <a:pt x="5" y="9"/>
                      <a:pt x="4" y="8"/>
                    </a:cubicBezTo>
                    <a:cubicBezTo>
                      <a:pt x="6" y="8"/>
                      <a:pt x="4" y="9"/>
                      <a:pt x="6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9" y="6"/>
                      <a:pt x="6" y="7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4"/>
                      <a:pt x="4" y="6"/>
                      <a:pt x="5" y="4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6" y="4"/>
                      <a:pt x="7" y="4"/>
                    </a:cubicBezTo>
                    <a:cubicBezTo>
                      <a:pt x="6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3" y="5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5" y="0"/>
                      <a:pt x="3" y="2"/>
                    </a:cubicBezTo>
                    <a:cubicBezTo>
                      <a:pt x="3" y="2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2"/>
                      <a:pt x="3" y="3"/>
                      <a:pt x="4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3" y="4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3" y="6"/>
                      <a:pt x="4" y="6"/>
                      <a:pt x="3" y="7"/>
                    </a:cubicBezTo>
                    <a:cubicBezTo>
                      <a:pt x="4" y="6"/>
                      <a:pt x="3" y="7"/>
                      <a:pt x="4" y="6"/>
                    </a:cubicBezTo>
                    <a:cubicBezTo>
                      <a:pt x="5" y="6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5" y="7"/>
                      <a:pt x="4" y="8"/>
                    </a:cubicBezTo>
                    <a:cubicBezTo>
                      <a:pt x="5" y="7"/>
                      <a:pt x="5" y="8"/>
                      <a:pt x="7" y="7"/>
                    </a:cubicBezTo>
                    <a:cubicBezTo>
                      <a:pt x="6" y="7"/>
                      <a:pt x="5" y="8"/>
                      <a:pt x="5" y="8"/>
                    </a:cubicBezTo>
                    <a:cubicBezTo>
                      <a:pt x="6" y="7"/>
                      <a:pt x="4" y="8"/>
                      <a:pt x="6" y="8"/>
                    </a:cubicBezTo>
                    <a:cubicBezTo>
                      <a:pt x="4" y="8"/>
                      <a:pt x="5" y="8"/>
                      <a:pt x="3" y="9"/>
                    </a:cubicBezTo>
                    <a:cubicBezTo>
                      <a:pt x="3" y="9"/>
                      <a:pt x="5" y="8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6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1" y="4"/>
                      <a:pt x="7" y="7"/>
                      <a:pt x="8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5"/>
                      <a:pt x="7" y="6"/>
                      <a:pt x="5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5" y="6"/>
                    </a:cubicBezTo>
                    <a:cubicBezTo>
                      <a:pt x="5" y="7"/>
                      <a:pt x="6" y="5"/>
                      <a:pt x="6" y="5"/>
                    </a:cubicBezTo>
                    <a:cubicBezTo>
                      <a:pt x="4" y="7"/>
                      <a:pt x="6" y="3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2" y="7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9" name="Freeform 275"/>
              <p:cNvSpPr>
                <a:spLocks/>
              </p:cNvSpPr>
              <p:nvPr/>
            </p:nvSpPr>
            <p:spPr bwMode="auto">
              <a:xfrm>
                <a:off x="702" y="171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0" name="Rectangle 276"/>
              <p:cNvSpPr>
                <a:spLocks noChangeArrowheads="1"/>
              </p:cNvSpPr>
              <p:nvPr/>
            </p:nvSpPr>
            <p:spPr bwMode="auto">
              <a:xfrm>
                <a:off x="702" y="1714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1" name="Freeform 277"/>
              <p:cNvSpPr>
                <a:spLocks/>
              </p:cNvSpPr>
              <p:nvPr/>
            </p:nvSpPr>
            <p:spPr bwMode="auto">
              <a:xfrm>
                <a:off x="691" y="170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2" name="Rectangle 278"/>
              <p:cNvSpPr>
                <a:spLocks noChangeArrowheads="1"/>
              </p:cNvSpPr>
              <p:nvPr/>
            </p:nvSpPr>
            <p:spPr bwMode="auto">
              <a:xfrm>
                <a:off x="691" y="1708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3" name="Freeform 279"/>
              <p:cNvSpPr>
                <a:spLocks/>
              </p:cNvSpPr>
              <p:nvPr/>
            </p:nvSpPr>
            <p:spPr bwMode="auto">
              <a:xfrm>
                <a:off x="664" y="1697"/>
                <a:ext cx="27" cy="22"/>
              </a:xfrm>
              <a:custGeom>
                <a:avLst/>
                <a:gdLst>
                  <a:gd name="T0" fmla="*/ 4 w 10"/>
                  <a:gd name="T1" fmla="*/ 1 h 8"/>
                  <a:gd name="T2" fmla="*/ 2 w 10"/>
                  <a:gd name="T3" fmla="*/ 2 h 8"/>
                  <a:gd name="T4" fmla="*/ 3 w 10"/>
                  <a:gd name="T5" fmla="*/ 1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5 h 8"/>
                  <a:gd name="T12" fmla="*/ 6 w 10"/>
                  <a:gd name="T13" fmla="*/ 4 h 8"/>
                  <a:gd name="T14" fmla="*/ 4 w 10"/>
                  <a:gd name="T15" fmla="*/ 6 h 8"/>
                  <a:gd name="T16" fmla="*/ 6 w 10"/>
                  <a:gd name="T17" fmla="*/ 6 h 8"/>
                  <a:gd name="T18" fmla="*/ 6 w 10"/>
                  <a:gd name="T19" fmla="*/ 5 h 8"/>
                  <a:gd name="T20" fmla="*/ 6 w 10"/>
                  <a:gd name="T21" fmla="*/ 6 h 8"/>
                  <a:gd name="T22" fmla="*/ 6 w 10"/>
                  <a:gd name="T23" fmla="*/ 5 h 8"/>
                  <a:gd name="T24" fmla="*/ 7 w 10"/>
                  <a:gd name="T25" fmla="*/ 6 h 8"/>
                  <a:gd name="T26" fmla="*/ 6 w 10"/>
                  <a:gd name="T27" fmla="*/ 6 h 8"/>
                  <a:gd name="T28" fmla="*/ 7 w 10"/>
                  <a:gd name="T29" fmla="*/ 6 h 8"/>
                  <a:gd name="T30" fmla="*/ 6 w 10"/>
                  <a:gd name="T31" fmla="*/ 7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9 w 10"/>
                  <a:gd name="T43" fmla="*/ 4 h 8"/>
                  <a:gd name="T44" fmla="*/ 9 w 10"/>
                  <a:gd name="T45" fmla="*/ 3 h 8"/>
                  <a:gd name="T46" fmla="*/ 9 w 10"/>
                  <a:gd name="T47" fmla="*/ 3 h 8"/>
                  <a:gd name="T48" fmla="*/ 8 w 10"/>
                  <a:gd name="T49" fmla="*/ 3 h 8"/>
                  <a:gd name="T50" fmla="*/ 8 w 10"/>
                  <a:gd name="T51" fmla="*/ 4 h 8"/>
                  <a:gd name="T52" fmla="*/ 6 w 10"/>
                  <a:gd name="T53" fmla="*/ 5 h 8"/>
                  <a:gd name="T54" fmla="*/ 6 w 10"/>
                  <a:gd name="T55" fmla="*/ 5 h 8"/>
                  <a:gd name="T56" fmla="*/ 7 w 10"/>
                  <a:gd name="T57" fmla="*/ 4 h 8"/>
                  <a:gd name="T58" fmla="*/ 7 w 10"/>
                  <a:gd name="T59" fmla="*/ 4 h 8"/>
                  <a:gd name="T60" fmla="*/ 8 w 10"/>
                  <a:gd name="T61" fmla="*/ 2 h 8"/>
                  <a:gd name="T62" fmla="*/ 6 w 10"/>
                  <a:gd name="T63" fmla="*/ 4 h 8"/>
                  <a:gd name="T64" fmla="*/ 5 w 10"/>
                  <a:gd name="T65" fmla="*/ 3 h 8"/>
                  <a:gd name="T66" fmla="*/ 6 w 10"/>
                  <a:gd name="T67" fmla="*/ 2 h 8"/>
                  <a:gd name="T68" fmla="*/ 5 w 10"/>
                  <a:gd name="T69" fmla="*/ 3 h 8"/>
                  <a:gd name="T70" fmla="*/ 5 w 10"/>
                  <a:gd name="T71" fmla="*/ 2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4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2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2" y="7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7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6" y="6"/>
                      <a:pt x="7" y="6"/>
                      <a:pt x="6" y="6"/>
                    </a:cubicBezTo>
                    <a:cubicBezTo>
                      <a:pt x="6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7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10" y="4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5"/>
                      <a:pt x="7" y="5"/>
                    </a:cubicBezTo>
                    <a:cubicBezTo>
                      <a:pt x="8" y="4"/>
                      <a:pt x="8" y="5"/>
                      <a:pt x="9" y="4"/>
                    </a:cubicBezTo>
                    <a:cubicBezTo>
                      <a:pt x="10" y="2"/>
                      <a:pt x="7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7" y="3"/>
                      <a:pt x="6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4" name="Freeform 280"/>
              <p:cNvSpPr>
                <a:spLocks/>
              </p:cNvSpPr>
              <p:nvPr/>
            </p:nvSpPr>
            <p:spPr bwMode="auto">
              <a:xfrm>
                <a:off x="664" y="1697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5" name="Freeform 281"/>
              <p:cNvSpPr>
                <a:spLocks/>
              </p:cNvSpPr>
              <p:nvPr/>
            </p:nvSpPr>
            <p:spPr bwMode="auto">
              <a:xfrm>
                <a:off x="653" y="1678"/>
                <a:ext cx="19" cy="22"/>
              </a:xfrm>
              <a:custGeom>
                <a:avLst/>
                <a:gdLst>
                  <a:gd name="T0" fmla="*/ 3 w 7"/>
                  <a:gd name="T1" fmla="*/ 4 h 8"/>
                  <a:gd name="T2" fmla="*/ 2 w 7"/>
                  <a:gd name="T3" fmla="*/ 3 h 8"/>
                  <a:gd name="T4" fmla="*/ 2 w 7"/>
                  <a:gd name="T5" fmla="*/ 7 h 8"/>
                  <a:gd name="T6" fmla="*/ 4 w 7"/>
                  <a:gd name="T7" fmla="*/ 7 h 8"/>
                  <a:gd name="T8" fmla="*/ 3 w 7"/>
                  <a:gd name="T9" fmla="*/ 7 h 8"/>
                  <a:gd name="T10" fmla="*/ 5 w 7"/>
                  <a:gd name="T11" fmla="*/ 7 h 8"/>
                  <a:gd name="T12" fmla="*/ 4 w 7"/>
                  <a:gd name="T13" fmla="*/ 7 h 8"/>
                  <a:gd name="T14" fmla="*/ 5 w 7"/>
                  <a:gd name="T15" fmla="*/ 7 h 8"/>
                  <a:gd name="T16" fmla="*/ 5 w 7"/>
                  <a:gd name="T17" fmla="*/ 7 h 8"/>
                  <a:gd name="T18" fmla="*/ 6 w 7"/>
                  <a:gd name="T19" fmla="*/ 6 h 8"/>
                  <a:gd name="T20" fmla="*/ 3 w 7"/>
                  <a:gd name="T21" fmla="*/ 6 h 8"/>
                  <a:gd name="T22" fmla="*/ 5 w 7"/>
                  <a:gd name="T23" fmla="*/ 5 h 8"/>
                  <a:gd name="T24" fmla="*/ 5 w 7"/>
                  <a:gd name="T25" fmla="*/ 4 h 8"/>
                  <a:gd name="T26" fmla="*/ 5 w 7"/>
                  <a:gd name="T27" fmla="*/ 5 h 8"/>
                  <a:gd name="T28" fmla="*/ 4 w 7"/>
                  <a:gd name="T29" fmla="*/ 5 h 8"/>
                  <a:gd name="T30" fmla="*/ 5 w 7"/>
                  <a:gd name="T31" fmla="*/ 4 h 8"/>
                  <a:gd name="T32" fmla="*/ 4 w 7"/>
                  <a:gd name="T33" fmla="*/ 2 h 8"/>
                  <a:gd name="T34" fmla="*/ 2 w 7"/>
                  <a:gd name="T35" fmla="*/ 1 h 8"/>
                  <a:gd name="T36" fmla="*/ 4 w 7"/>
                  <a:gd name="T37" fmla="*/ 2 h 8"/>
                  <a:gd name="T38" fmla="*/ 4 w 7"/>
                  <a:gd name="T39" fmla="*/ 1 h 8"/>
                  <a:gd name="T40" fmla="*/ 1 w 7"/>
                  <a:gd name="T41" fmla="*/ 0 h 8"/>
                  <a:gd name="T42" fmla="*/ 3 w 7"/>
                  <a:gd name="T4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8">
                    <a:moveTo>
                      <a:pt x="3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3" y="6"/>
                      <a:pt x="2" y="7"/>
                    </a:cubicBezTo>
                    <a:cubicBezTo>
                      <a:pt x="2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8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3" y="7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5" y="5"/>
                      <a:pt x="5" y="4"/>
                    </a:cubicBezTo>
                    <a:cubicBezTo>
                      <a:pt x="4" y="4"/>
                      <a:pt x="3" y="2"/>
                      <a:pt x="4" y="2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6" name="Rectangle 282"/>
              <p:cNvSpPr>
                <a:spLocks noChangeArrowheads="1"/>
              </p:cNvSpPr>
              <p:nvPr/>
            </p:nvSpPr>
            <p:spPr bwMode="auto">
              <a:xfrm>
                <a:off x="659" y="168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7" name="Freeform 283"/>
              <p:cNvSpPr>
                <a:spLocks/>
              </p:cNvSpPr>
              <p:nvPr/>
            </p:nvSpPr>
            <p:spPr bwMode="auto">
              <a:xfrm>
                <a:off x="798" y="166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8" name="Freeform 284"/>
              <p:cNvSpPr>
                <a:spLocks/>
              </p:cNvSpPr>
              <p:nvPr/>
            </p:nvSpPr>
            <p:spPr bwMode="auto">
              <a:xfrm>
                <a:off x="787" y="1662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2 w 5"/>
                  <a:gd name="T7" fmla="*/ 1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3" y="2"/>
                      <a:pt x="5" y="2"/>
                    </a:cubicBezTo>
                    <a:cubicBezTo>
                      <a:pt x="5" y="2"/>
                      <a:pt x="4" y="1"/>
                      <a:pt x="2" y="1"/>
                    </a:cubicBezTo>
                    <a:cubicBezTo>
                      <a:pt x="2" y="1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9" name="Freeform 285"/>
              <p:cNvSpPr>
                <a:spLocks/>
              </p:cNvSpPr>
              <p:nvPr/>
            </p:nvSpPr>
            <p:spPr bwMode="auto">
              <a:xfrm>
                <a:off x="792" y="1665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0" name="Freeform 286"/>
              <p:cNvSpPr>
                <a:spLocks/>
              </p:cNvSpPr>
              <p:nvPr/>
            </p:nvSpPr>
            <p:spPr bwMode="auto">
              <a:xfrm>
                <a:off x="792" y="1665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1" name="Freeform 287"/>
              <p:cNvSpPr>
                <a:spLocks/>
              </p:cNvSpPr>
              <p:nvPr/>
            </p:nvSpPr>
            <p:spPr bwMode="auto">
              <a:xfrm>
                <a:off x="795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2" name="Freeform 288"/>
              <p:cNvSpPr>
                <a:spLocks/>
              </p:cNvSpPr>
              <p:nvPr/>
            </p:nvSpPr>
            <p:spPr bwMode="auto">
              <a:xfrm>
                <a:off x="787" y="1665"/>
                <a:ext cx="11" cy="5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2 h 2"/>
                  <a:gd name="T4" fmla="*/ 3 w 4"/>
                  <a:gd name="T5" fmla="*/ 2 h 2"/>
                  <a:gd name="T6" fmla="*/ 1 w 4"/>
                  <a:gd name="T7" fmla="*/ 1 h 2"/>
                  <a:gd name="T8" fmla="*/ 2 w 4"/>
                  <a:gd name="T9" fmla="*/ 1 h 2"/>
                  <a:gd name="T10" fmla="*/ 0 w 4"/>
                  <a:gd name="T11" fmla="*/ 0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3" name="Freeform 289"/>
              <p:cNvSpPr>
                <a:spLocks/>
              </p:cNvSpPr>
              <p:nvPr/>
            </p:nvSpPr>
            <p:spPr bwMode="auto">
              <a:xfrm>
                <a:off x="792" y="166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4" name="Freeform 290"/>
              <p:cNvSpPr>
                <a:spLocks/>
              </p:cNvSpPr>
              <p:nvPr/>
            </p:nvSpPr>
            <p:spPr bwMode="auto">
              <a:xfrm>
                <a:off x="792" y="166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5" name="Freeform 291"/>
              <p:cNvSpPr>
                <a:spLocks/>
              </p:cNvSpPr>
              <p:nvPr/>
            </p:nvSpPr>
            <p:spPr bwMode="auto">
              <a:xfrm>
                <a:off x="784" y="1665"/>
                <a:ext cx="11" cy="5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1 h 2"/>
                  <a:gd name="T4" fmla="*/ 0 w 4"/>
                  <a:gd name="T5" fmla="*/ 0 h 2"/>
                  <a:gd name="T6" fmla="*/ 1 w 4"/>
                  <a:gd name="T7" fmla="*/ 1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1"/>
                      <a:pt x="4" y="2"/>
                      <a:pt x="3" y="1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6" name="Freeform 292"/>
              <p:cNvSpPr>
                <a:spLocks/>
              </p:cNvSpPr>
              <p:nvPr/>
            </p:nvSpPr>
            <p:spPr bwMode="auto">
              <a:xfrm>
                <a:off x="781" y="16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7" name="Freeform 293"/>
              <p:cNvSpPr>
                <a:spLocks/>
              </p:cNvSpPr>
              <p:nvPr/>
            </p:nvSpPr>
            <p:spPr bwMode="auto">
              <a:xfrm>
                <a:off x="779" y="1665"/>
                <a:ext cx="10" cy="8"/>
              </a:xfrm>
              <a:custGeom>
                <a:avLst/>
                <a:gdLst>
                  <a:gd name="T0" fmla="*/ 3 w 4"/>
                  <a:gd name="T1" fmla="*/ 3 h 3"/>
                  <a:gd name="T2" fmla="*/ 2 w 4"/>
                  <a:gd name="T3" fmla="*/ 1 h 3"/>
                  <a:gd name="T4" fmla="*/ 3 w 4"/>
                  <a:gd name="T5" fmla="*/ 2 h 3"/>
                  <a:gd name="T6" fmla="*/ 3 w 4"/>
                  <a:gd name="T7" fmla="*/ 1 h 3"/>
                  <a:gd name="T8" fmla="*/ 4 w 4"/>
                  <a:gd name="T9" fmla="*/ 3 h 3"/>
                  <a:gd name="T10" fmla="*/ 3 w 4"/>
                  <a:gd name="T11" fmla="*/ 1 h 3"/>
                  <a:gd name="T12" fmla="*/ 4 w 4"/>
                  <a:gd name="T13" fmla="*/ 2 h 3"/>
                  <a:gd name="T14" fmla="*/ 2 w 4"/>
                  <a:gd name="T15" fmla="*/ 1 h 3"/>
                  <a:gd name="T16" fmla="*/ 2 w 4"/>
                  <a:gd name="T17" fmla="*/ 1 h 3"/>
                  <a:gd name="T18" fmla="*/ 1 w 4"/>
                  <a:gd name="T19" fmla="*/ 0 h 3"/>
                  <a:gd name="T20" fmla="*/ 0 w 4"/>
                  <a:gd name="T21" fmla="*/ 0 h 3"/>
                  <a:gd name="T22" fmla="*/ 3 w 4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3" y="1"/>
                    </a:cubicBezTo>
                    <a:cubicBezTo>
                      <a:pt x="4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4" y="2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8" name="Freeform 294"/>
              <p:cNvSpPr>
                <a:spLocks/>
              </p:cNvSpPr>
              <p:nvPr/>
            </p:nvSpPr>
            <p:spPr bwMode="auto">
              <a:xfrm>
                <a:off x="781" y="166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9" name="Freeform 295"/>
              <p:cNvSpPr>
                <a:spLocks/>
              </p:cNvSpPr>
              <p:nvPr/>
            </p:nvSpPr>
            <p:spPr bwMode="auto">
              <a:xfrm>
                <a:off x="776" y="1665"/>
                <a:ext cx="11" cy="10"/>
              </a:xfrm>
              <a:custGeom>
                <a:avLst/>
                <a:gdLst>
                  <a:gd name="T0" fmla="*/ 4 w 4"/>
                  <a:gd name="T1" fmla="*/ 4 h 4"/>
                  <a:gd name="T2" fmla="*/ 3 w 4"/>
                  <a:gd name="T3" fmla="*/ 3 h 4"/>
                  <a:gd name="T4" fmla="*/ 4 w 4"/>
                  <a:gd name="T5" fmla="*/ 3 h 4"/>
                  <a:gd name="T6" fmla="*/ 3 w 4"/>
                  <a:gd name="T7" fmla="*/ 2 h 4"/>
                  <a:gd name="T8" fmla="*/ 3 w 4"/>
                  <a:gd name="T9" fmla="*/ 3 h 4"/>
                  <a:gd name="T10" fmla="*/ 1 w 4"/>
                  <a:gd name="T11" fmla="*/ 1 h 4"/>
                  <a:gd name="T12" fmla="*/ 2 w 4"/>
                  <a:gd name="T13" fmla="*/ 2 h 4"/>
                  <a:gd name="T14" fmla="*/ 2 w 4"/>
                  <a:gd name="T15" fmla="*/ 2 h 4"/>
                  <a:gd name="T16" fmla="*/ 2 w 4"/>
                  <a:gd name="T17" fmla="*/ 3 h 4"/>
                  <a:gd name="T18" fmla="*/ 3 w 4"/>
                  <a:gd name="T19" fmla="*/ 3 h 4"/>
                  <a:gd name="T20" fmla="*/ 4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1" y="1"/>
                      <a:pt x="3" y="3"/>
                      <a:pt x="3" y="3"/>
                    </a:cubicBezTo>
                    <a:cubicBezTo>
                      <a:pt x="3" y="3"/>
                      <a:pt x="3" y="2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0" name="Freeform 296"/>
              <p:cNvSpPr>
                <a:spLocks/>
              </p:cNvSpPr>
              <p:nvPr/>
            </p:nvSpPr>
            <p:spPr bwMode="auto">
              <a:xfrm>
                <a:off x="787" y="167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1" name="Freeform 297"/>
              <p:cNvSpPr>
                <a:spLocks/>
              </p:cNvSpPr>
              <p:nvPr/>
            </p:nvSpPr>
            <p:spPr bwMode="auto">
              <a:xfrm>
                <a:off x="781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2" name="Freeform 298"/>
              <p:cNvSpPr>
                <a:spLocks/>
              </p:cNvSpPr>
              <p:nvPr/>
            </p:nvSpPr>
            <p:spPr bwMode="auto">
              <a:xfrm>
                <a:off x="784" y="167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3" name="Freeform 299"/>
              <p:cNvSpPr>
                <a:spLocks/>
              </p:cNvSpPr>
              <p:nvPr/>
            </p:nvSpPr>
            <p:spPr bwMode="auto">
              <a:xfrm>
                <a:off x="765" y="1670"/>
                <a:ext cx="24" cy="22"/>
              </a:xfrm>
              <a:custGeom>
                <a:avLst/>
                <a:gdLst>
                  <a:gd name="T0" fmla="*/ 0 w 9"/>
                  <a:gd name="T1" fmla="*/ 5 h 8"/>
                  <a:gd name="T2" fmla="*/ 1 w 9"/>
                  <a:gd name="T3" fmla="*/ 6 h 8"/>
                  <a:gd name="T4" fmla="*/ 2 w 9"/>
                  <a:gd name="T5" fmla="*/ 7 h 8"/>
                  <a:gd name="T6" fmla="*/ 4 w 9"/>
                  <a:gd name="T7" fmla="*/ 8 h 8"/>
                  <a:gd name="T8" fmla="*/ 4 w 9"/>
                  <a:gd name="T9" fmla="*/ 7 h 8"/>
                  <a:gd name="T10" fmla="*/ 4 w 9"/>
                  <a:gd name="T11" fmla="*/ 8 h 8"/>
                  <a:gd name="T12" fmla="*/ 5 w 9"/>
                  <a:gd name="T13" fmla="*/ 7 h 8"/>
                  <a:gd name="T14" fmla="*/ 5 w 9"/>
                  <a:gd name="T15" fmla="*/ 6 h 8"/>
                  <a:gd name="T16" fmla="*/ 7 w 9"/>
                  <a:gd name="T17" fmla="*/ 4 h 8"/>
                  <a:gd name="T18" fmla="*/ 6 w 9"/>
                  <a:gd name="T19" fmla="*/ 2 h 8"/>
                  <a:gd name="T20" fmla="*/ 7 w 9"/>
                  <a:gd name="T21" fmla="*/ 3 h 8"/>
                  <a:gd name="T22" fmla="*/ 7 w 9"/>
                  <a:gd name="T23" fmla="*/ 3 h 8"/>
                  <a:gd name="T24" fmla="*/ 8 w 9"/>
                  <a:gd name="T25" fmla="*/ 3 h 8"/>
                  <a:gd name="T26" fmla="*/ 6 w 9"/>
                  <a:gd name="T27" fmla="*/ 1 h 8"/>
                  <a:gd name="T28" fmla="*/ 8 w 9"/>
                  <a:gd name="T29" fmla="*/ 3 h 8"/>
                  <a:gd name="T30" fmla="*/ 7 w 9"/>
                  <a:gd name="T31" fmla="*/ 2 h 8"/>
                  <a:gd name="T32" fmla="*/ 5 w 9"/>
                  <a:gd name="T33" fmla="*/ 1 h 8"/>
                  <a:gd name="T34" fmla="*/ 5 w 9"/>
                  <a:gd name="T35" fmla="*/ 0 h 8"/>
                  <a:gd name="T36" fmla="*/ 6 w 9"/>
                  <a:gd name="T37" fmla="*/ 3 h 8"/>
                  <a:gd name="T38" fmla="*/ 5 w 9"/>
                  <a:gd name="T39" fmla="*/ 2 h 8"/>
                  <a:gd name="T40" fmla="*/ 3 w 9"/>
                  <a:gd name="T41" fmla="*/ 2 h 8"/>
                  <a:gd name="T42" fmla="*/ 4 w 9"/>
                  <a:gd name="T43" fmla="*/ 4 h 8"/>
                  <a:gd name="T44" fmla="*/ 4 w 9"/>
                  <a:gd name="T45" fmla="*/ 4 h 8"/>
                  <a:gd name="T46" fmla="*/ 4 w 9"/>
                  <a:gd name="T47" fmla="*/ 4 h 8"/>
                  <a:gd name="T48" fmla="*/ 3 w 9"/>
                  <a:gd name="T49" fmla="*/ 4 h 8"/>
                  <a:gd name="T50" fmla="*/ 5 w 9"/>
                  <a:gd name="T51" fmla="*/ 6 h 8"/>
                  <a:gd name="T52" fmla="*/ 2 w 9"/>
                  <a:gd name="T53" fmla="*/ 4 h 8"/>
                  <a:gd name="T54" fmla="*/ 3 w 9"/>
                  <a:gd name="T55" fmla="*/ 4 h 8"/>
                  <a:gd name="T56" fmla="*/ 4 w 9"/>
                  <a:gd name="T57" fmla="*/ 5 h 8"/>
                  <a:gd name="T58" fmla="*/ 2 w 9"/>
                  <a:gd name="T59" fmla="*/ 4 h 8"/>
                  <a:gd name="T60" fmla="*/ 3 w 9"/>
                  <a:gd name="T61" fmla="*/ 5 h 8"/>
                  <a:gd name="T62" fmla="*/ 4 w 9"/>
                  <a:gd name="T63" fmla="*/ 6 h 8"/>
                  <a:gd name="T64" fmla="*/ 3 w 9"/>
                  <a:gd name="T65" fmla="*/ 6 h 8"/>
                  <a:gd name="T66" fmla="*/ 1 w 9"/>
                  <a:gd name="T67" fmla="*/ 4 h 8"/>
                  <a:gd name="T68" fmla="*/ 0 w 9"/>
                  <a:gd name="T69" fmla="*/ 4 h 8"/>
                  <a:gd name="T70" fmla="*/ 2 w 9"/>
                  <a:gd name="T71" fmla="*/ 6 h 8"/>
                  <a:gd name="T72" fmla="*/ 0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2"/>
                      <a:pt x="7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4"/>
                      <a:pt x="7" y="3"/>
                      <a:pt x="8" y="3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7" y="3"/>
                      <a:pt x="6" y="1"/>
                      <a:pt x="8" y="3"/>
                    </a:cubicBezTo>
                    <a:cubicBezTo>
                      <a:pt x="9" y="3"/>
                      <a:pt x="6" y="1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0"/>
                      <a:pt x="6" y="1"/>
                      <a:pt x="5" y="0"/>
                    </a:cubicBezTo>
                    <a:cubicBezTo>
                      <a:pt x="4" y="0"/>
                      <a:pt x="6" y="2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3" y="2"/>
                    </a:cubicBezTo>
                    <a:cubicBezTo>
                      <a:pt x="4" y="3"/>
                      <a:pt x="2" y="2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4" y="6"/>
                      <a:pt x="3" y="4"/>
                      <a:pt x="2" y="4"/>
                    </a:cubicBezTo>
                    <a:cubicBezTo>
                      <a:pt x="1" y="4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2" y="6"/>
                      <a:pt x="3" y="6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4" name="Freeform 300"/>
              <p:cNvSpPr>
                <a:spLocks/>
              </p:cNvSpPr>
              <p:nvPr/>
            </p:nvSpPr>
            <p:spPr bwMode="auto">
              <a:xfrm>
                <a:off x="765" y="167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5" name="Freeform 301"/>
              <p:cNvSpPr>
                <a:spLocks/>
              </p:cNvSpPr>
              <p:nvPr/>
            </p:nvSpPr>
            <p:spPr bwMode="auto">
              <a:xfrm>
                <a:off x="765" y="16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6" name="Rectangle 302"/>
              <p:cNvSpPr>
                <a:spLocks noChangeArrowheads="1"/>
              </p:cNvSpPr>
              <p:nvPr/>
            </p:nvSpPr>
            <p:spPr bwMode="auto">
              <a:xfrm>
                <a:off x="779" y="168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7" name="Freeform 303"/>
              <p:cNvSpPr>
                <a:spLocks/>
              </p:cNvSpPr>
              <p:nvPr/>
            </p:nvSpPr>
            <p:spPr bwMode="auto">
              <a:xfrm>
                <a:off x="768" y="16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8" name="Freeform 304"/>
              <p:cNvSpPr>
                <a:spLocks/>
              </p:cNvSpPr>
              <p:nvPr/>
            </p:nvSpPr>
            <p:spPr bwMode="auto">
              <a:xfrm>
                <a:off x="770" y="167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9" name="Freeform 305"/>
              <p:cNvSpPr>
                <a:spLocks/>
              </p:cNvSpPr>
              <p:nvPr/>
            </p:nvSpPr>
            <p:spPr bwMode="auto">
              <a:xfrm>
                <a:off x="765" y="16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0" name="Freeform 306"/>
              <p:cNvSpPr>
                <a:spLocks/>
              </p:cNvSpPr>
              <p:nvPr/>
            </p:nvSpPr>
            <p:spPr bwMode="auto">
              <a:xfrm>
                <a:off x="759" y="1686"/>
                <a:ext cx="17" cy="17"/>
              </a:xfrm>
              <a:custGeom>
                <a:avLst/>
                <a:gdLst>
                  <a:gd name="T0" fmla="*/ 3 w 6"/>
                  <a:gd name="T1" fmla="*/ 6 h 6"/>
                  <a:gd name="T2" fmla="*/ 4 w 6"/>
                  <a:gd name="T3" fmla="*/ 6 h 6"/>
                  <a:gd name="T4" fmla="*/ 2 w 6"/>
                  <a:gd name="T5" fmla="*/ 3 h 6"/>
                  <a:gd name="T6" fmla="*/ 4 w 6"/>
                  <a:gd name="T7" fmla="*/ 5 h 6"/>
                  <a:gd name="T8" fmla="*/ 4 w 6"/>
                  <a:gd name="T9" fmla="*/ 3 h 6"/>
                  <a:gd name="T10" fmla="*/ 5 w 6"/>
                  <a:gd name="T11" fmla="*/ 3 h 6"/>
                  <a:gd name="T12" fmla="*/ 3 w 6"/>
                  <a:gd name="T13" fmla="*/ 1 h 6"/>
                  <a:gd name="T14" fmla="*/ 5 w 6"/>
                  <a:gd name="T15" fmla="*/ 3 h 6"/>
                  <a:gd name="T16" fmla="*/ 6 w 6"/>
                  <a:gd name="T17" fmla="*/ 4 h 6"/>
                  <a:gd name="T18" fmla="*/ 5 w 6"/>
                  <a:gd name="T19" fmla="*/ 2 h 6"/>
                  <a:gd name="T20" fmla="*/ 4 w 6"/>
                  <a:gd name="T21" fmla="*/ 1 h 6"/>
                  <a:gd name="T22" fmla="*/ 3 w 6"/>
                  <a:gd name="T23" fmla="*/ 0 h 6"/>
                  <a:gd name="T24" fmla="*/ 3 w 6"/>
                  <a:gd name="T25" fmla="*/ 1 h 6"/>
                  <a:gd name="T26" fmla="*/ 2 w 6"/>
                  <a:gd name="T27" fmla="*/ 0 h 6"/>
                  <a:gd name="T28" fmla="*/ 3 w 6"/>
                  <a:gd name="T29" fmla="*/ 1 h 6"/>
                  <a:gd name="T30" fmla="*/ 2 w 6"/>
                  <a:gd name="T31" fmla="*/ 0 h 6"/>
                  <a:gd name="T32" fmla="*/ 2 w 6"/>
                  <a:gd name="T33" fmla="*/ 1 h 6"/>
                  <a:gd name="T34" fmla="*/ 2 w 6"/>
                  <a:gd name="T35" fmla="*/ 1 h 6"/>
                  <a:gd name="T36" fmla="*/ 3 w 6"/>
                  <a:gd name="T37" fmla="*/ 2 h 6"/>
                  <a:gd name="T38" fmla="*/ 2 w 6"/>
                  <a:gd name="T39" fmla="*/ 1 h 6"/>
                  <a:gd name="T40" fmla="*/ 3 w 6"/>
                  <a:gd name="T41" fmla="*/ 2 h 6"/>
                  <a:gd name="T42" fmla="*/ 1 w 6"/>
                  <a:gd name="T43" fmla="*/ 1 h 6"/>
                  <a:gd name="T44" fmla="*/ 2 w 6"/>
                  <a:gd name="T45" fmla="*/ 2 h 6"/>
                  <a:gd name="T46" fmla="*/ 1 w 6"/>
                  <a:gd name="T47" fmla="*/ 1 h 6"/>
                  <a:gd name="T48" fmla="*/ 3 w 6"/>
                  <a:gd name="T49" fmla="*/ 3 h 6"/>
                  <a:gd name="T50" fmla="*/ 1 w 6"/>
                  <a:gd name="T51" fmla="*/ 2 h 6"/>
                  <a:gd name="T52" fmla="*/ 1 w 6"/>
                  <a:gd name="T53" fmla="*/ 2 h 6"/>
                  <a:gd name="T54" fmla="*/ 1 w 6"/>
                  <a:gd name="T55" fmla="*/ 2 h 6"/>
                  <a:gd name="T56" fmla="*/ 1 w 6"/>
                  <a:gd name="T57" fmla="*/ 3 h 6"/>
                  <a:gd name="T58" fmla="*/ 2 w 6"/>
                  <a:gd name="T59" fmla="*/ 3 h 6"/>
                  <a:gd name="T60" fmla="*/ 2 w 6"/>
                  <a:gd name="T61" fmla="*/ 4 h 6"/>
                  <a:gd name="T62" fmla="*/ 2 w 6"/>
                  <a:gd name="T63" fmla="*/ 4 h 6"/>
                  <a:gd name="T64" fmla="*/ 3 w 6"/>
                  <a:gd name="T65" fmla="*/ 5 h 6"/>
                  <a:gd name="T66" fmla="*/ 2 w 6"/>
                  <a:gd name="T67" fmla="*/ 4 h 6"/>
                  <a:gd name="T68" fmla="*/ 3 w 6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2" y="0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2"/>
                      <a:pt x="3" y="4"/>
                      <a:pt x="1" y="2"/>
                    </a:cubicBezTo>
                    <a:cubicBezTo>
                      <a:pt x="1" y="2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3" y="5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1" name="Freeform 307"/>
              <p:cNvSpPr>
                <a:spLocks/>
              </p:cNvSpPr>
              <p:nvPr/>
            </p:nvSpPr>
            <p:spPr bwMode="auto">
              <a:xfrm>
                <a:off x="765" y="168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2" name="Freeform 308"/>
              <p:cNvSpPr>
                <a:spLocks/>
              </p:cNvSpPr>
              <p:nvPr/>
            </p:nvSpPr>
            <p:spPr bwMode="auto">
              <a:xfrm>
                <a:off x="754" y="1689"/>
                <a:ext cx="14" cy="22"/>
              </a:xfrm>
              <a:custGeom>
                <a:avLst/>
                <a:gdLst>
                  <a:gd name="T0" fmla="*/ 3 w 5"/>
                  <a:gd name="T1" fmla="*/ 4 h 8"/>
                  <a:gd name="T2" fmla="*/ 1 w 5"/>
                  <a:gd name="T3" fmla="*/ 2 h 8"/>
                  <a:gd name="T4" fmla="*/ 4 w 5"/>
                  <a:gd name="T5" fmla="*/ 5 h 8"/>
                  <a:gd name="T6" fmla="*/ 4 w 5"/>
                  <a:gd name="T7" fmla="*/ 6 h 8"/>
                  <a:gd name="T8" fmla="*/ 2 w 5"/>
                  <a:gd name="T9" fmla="*/ 3 h 8"/>
                  <a:gd name="T10" fmla="*/ 1 w 5"/>
                  <a:gd name="T11" fmla="*/ 3 h 8"/>
                  <a:gd name="T12" fmla="*/ 3 w 5"/>
                  <a:gd name="T13" fmla="*/ 5 h 8"/>
                  <a:gd name="T14" fmla="*/ 3 w 5"/>
                  <a:gd name="T15" fmla="*/ 6 h 8"/>
                  <a:gd name="T16" fmla="*/ 3 w 5"/>
                  <a:gd name="T17" fmla="*/ 5 h 8"/>
                  <a:gd name="T18" fmla="*/ 1 w 5"/>
                  <a:gd name="T19" fmla="*/ 4 h 8"/>
                  <a:gd name="T20" fmla="*/ 4 w 5"/>
                  <a:gd name="T21" fmla="*/ 8 h 8"/>
                  <a:gd name="T22" fmla="*/ 4 w 5"/>
                  <a:gd name="T23" fmla="*/ 8 h 8"/>
                  <a:gd name="T24" fmla="*/ 3 w 5"/>
                  <a:gd name="T25" fmla="*/ 6 h 8"/>
                  <a:gd name="T26" fmla="*/ 3 w 5"/>
                  <a:gd name="T27" fmla="*/ 6 h 8"/>
                  <a:gd name="T28" fmla="*/ 4 w 5"/>
                  <a:gd name="T29" fmla="*/ 7 h 8"/>
                  <a:gd name="T30" fmla="*/ 5 w 5"/>
                  <a:gd name="T31" fmla="*/ 6 h 8"/>
                  <a:gd name="T32" fmla="*/ 5 w 5"/>
                  <a:gd name="T33" fmla="*/ 6 h 8"/>
                  <a:gd name="T34" fmla="*/ 4 w 5"/>
                  <a:gd name="T35" fmla="*/ 5 h 8"/>
                  <a:gd name="T36" fmla="*/ 3 w 5"/>
                  <a:gd name="T37" fmla="*/ 3 h 8"/>
                  <a:gd name="T38" fmla="*/ 3 w 5"/>
                  <a:gd name="T39" fmla="*/ 4 h 8"/>
                  <a:gd name="T40" fmla="*/ 2 w 5"/>
                  <a:gd name="T41" fmla="*/ 2 h 8"/>
                  <a:gd name="T42" fmla="*/ 1 w 5"/>
                  <a:gd name="T43" fmla="*/ 1 h 8"/>
                  <a:gd name="T44" fmla="*/ 1 w 5"/>
                  <a:gd name="T45" fmla="*/ 1 h 8"/>
                  <a:gd name="T46" fmla="*/ 3 w 5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5"/>
                      <a:pt x="2" y="6"/>
                      <a:pt x="4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2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3" name="Rectangle 309"/>
              <p:cNvSpPr>
                <a:spLocks noChangeArrowheads="1"/>
              </p:cNvSpPr>
              <p:nvPr/>
            </p:nvSpPr>
            <p:spPr bwMode="auto">
              <a:xfrm>
                <a:off x="762" y="1695"/>
                <a:ext cx="1" cy="2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4" name="Freeform 310"/>
              <p:cNvSpPr>
                <a:spLocks/>
              </p:cNvSpPr>
              <p:nvPr/>
            </p:nvSpPr>
            <p:spPr bwMode="auto">
              <a:xfrm>
                <a:off x="768" y="170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5" name="Freeform 311"/>
              <p:cNvSpPr>
                <a:spLocks/>
              </p:cNvSpPr>
              <p:nvPr/>
            </p:nvSpPr>
            <p:spPr bwMode="auto">
              <a:xfrm>
                <a:off x="757" y="17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6" name="Freeform 312"/>
              <p:cNvSpPr>
                <a:spLocks/>
              </p:cNvSpPr>
              <p:nvPr/>
            </p:nvSpPr>
            <p:spPr bwMode="auto">
              <a:xfrm>
                <a:off x="757" y="1703"/>
                <a:ext cx="8" cy="11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2 w 3"/>
                  <a:gd name="T7" fmla="*/ 3 h 4"/>
                  <a:gd name="T8" fmla="*/ 2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7" name="Freeform 313"/>
              <p:cNvSpPr>
                <a:spLocks/>
              </p:cNvSpPr>
              <p:nvPr/>
            </p:nvSpPr>
            <p:spPr bwMode="auto">
              <a:xfrm>
                <a:off x="740" y="1700"/>
                <a:ext cx="22" cy="27"/>
              </a:xfrm>
              <a:custGeom>
                <a:avLst/>
                <a:gdLst>
                  <a:gd name="T0" fmla="*/ 5 w 8"/>
                  <a:gd name="T1" fmla="*/ 2 h 10"/>
                  <a:gd name="T2" fmla="*/ 5 w 8"/>
                  <a:gd name="T3" fmla="*/ 3 h 10"/>
                  <a:gd name="T4" fmla="*/ 4 w 8"/>
                  <a:gd name="T5" fmla="*/ 2 h 10"/>
                  <a:gd name="T6" fmla="*/ 3 w 8"/>
                  <a:gd name="T7" fmla="*/ 2 h 10"/>
                  <a:gd name="T8" fmla="*/ 4 w 8"/>
                  <a:gd name="T9" fmla="*/ 2 h 10"/>
                  <a:gd name="T10" fmla="*/ 4 w 8"/>
                  <a:gd name="T11" fmla="*/ 3 h 10"/>
                  <a:gd name="T12" fmla="*/ 5 w 8"/>
                  <a:gd name="T13" fmla="*/ 4 h 10"/>
                  <a:gd name="T14" fmla="*/ 3 w 8"/>
                  <a:gd name="T15" fmla="*/ 3 h 10"/>
                  <a:gd name="T16" fmla="*/ 5 w 8"/>
                  <a:gd name="T17" fmla="*/ 5 h 10"/>
                  <a:gd name="T18" fmla="*/ 4 w 8"/>
                  <a:gd name="T19" fmla="*/ 5 h 10"/>
                  <a:gd name="T20" fmla="*/ 4 w 8"/>
                  <a:gd name="T21" fmla="*/ 5 h 10"/>
                  <a:gd name="T22" fmla="*/ 4 w 8"/>
                  <a:gd name="T23" fmla="*/ 5 h 10"/>
                  <a:gd name="T24" fmla="*/ 2 w 8"/>
                  <a:gd name="T25" fmla="*/ 4 h 10"/>
                  <a:gd name="T26" fmla="*/ 2 w 8"/>
                  <a:gd name="T27" fmla="*/ 4 h 10"/>
                  <a:gd name="T28" fmla="*/ 1 w 8"/>
                  <a:gd name="T29" fmla="*/ 4 h 10"/>
                  <a:gd name="T30" fmla="*/ 2 w 8"/>
                  <a:gd name="T31" fmla="*/ 6 h 10"/>
                  <a:gd name="T32" fmla="*/ 1 w 8"/>
                  <a:gd name="T33" fmla="*/ 5 h 10"/>
                  <a:gd name="T34" fmla="*/ 3 w 8"/>
                  <a:gd name="T35" fmla="*/ 7 h 10"/>
                  <a:gd name="T36" fmla="*/ 3 w 8"/>
                  <a:gd name="T37" fmla="*/ 7 h 10"/>
                  <a:gd name="T38" fmla="*/ 1 w 8"/>
                  <a:gd name="T39" fmla="*/ 6 h 10"/>
                  <a:gd name="T40" fmla="*/ 2 w 8"/>
                  <a:gd name="T41" fmla="*/ 7 h 10"/>
                  <a:gd name="T42" fmla="*/ 0 w 8"/>
                  <a:gd name="T43" fmla="*/ 6 h 10"/>
                  <a:gd name="T44" fmla="*/ 2 w 8"/>
                  <a:gd name="T45" fmla="*/ 8 h 10"/>
                  <a:gd name="T46" fmla="*/ 1 w 8"/>
                  <a:gd name="T47" fmla="*/ 8 h 10"/>
                  <a:gd name="T48" fmla="*/ 4 w 8"/>
                  <a:gd name="T49" fmla="*/ 10 h 10"/>
                  <a:gd name="T50" fmla="*/ 4 w 8"/>
                  <a:gd name="T51" fmla="*/ 8 h 10"/>
                  <a:gd name="T52" fmla="*/ 3 w 8"/>
                  <a:gd name="T53" fmla="*/ 7 h 10"/>
                  <a:gd name="T54" fmla="*/ 5 w 8"/>
                  <a:gd name="T55" fmla="*/ 8 h 10"/>
                  <a:gd name="T56" fmla="*/ 4 w 8"/>
                  <a:gd name="T57" fmla="*/ 6 h 10"/>
                  <a:gd name="T58" fmla="*/ 5 w 8"/>
                  <a:gd name="T59" fmla="*/ 7 h 10"/>
                  <a:gd name="T60" fmla="*/ 4 w 8"/>
                  <a:gd name="T61" fmla="*/ 6 h 10"/>
                  <a:gd name="T62" fmla="*/ 6 w 8"/>
                  <a:gd name="T63" fmla="*/ 8 h 10"/>
                  <a:gd name="T64" fmla="*/ 7 w 8"/>
                  <a:gd name="T65" fmla="*/ 5 h 10"/>
                  <a:gd name="T66" fmla="*/ 6 w 8"/>
                  <a:gd name="T67" fmla="*/ 4 h 10"/>
                  <a:gd name="T68" fmla="*/ 6 w 8"/>
                  <a:gd name="T69" fmla="*/ 3 h 10"/>
                  <a:gd name="T70" fmla="*/ 5 w 8"/>
                  <a:gd name="T71" fmla="*/ 2 h 10"/>
                  <a:gd name="T72" fmla="*/ 8 w 8"/>
                  <a:gd name="T73" fmla="*/ 4 h 10"/>
                  <a:gd name="T74" fmla="*/ 8 w 8"/>
                  <a:gd name="T75" fmla="*/ 4 h 10"/>
                  <a:gd name="T76" fmla="*/ 7 w 8"/>
                  <a:gd name="T77" fmla="*/ 4 h 10"/>
                  <a:gd name="T78" fmla="*/ 8 w 8"/>
                  <a:gd name="T79" fmla="*/ 4 h 10"/>
                  <a:gd name="T80" fmla="*/ 5 w 8"/>
                  <a:gd name="T81" fmla="*/ 1 h 10"/>
                  <a:gd name="T82" fmla="*/ 3 w 8"/>
                  <a:gd name="T83" fmla="*/ 1 h 10"/>
                  <a:gd name="T84" fmla="*/ 5 w 8"/>
                  <a:gd name="T8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4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5" y="4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4" y="4"/>
                      <a:pt x="5" y="5"/>
                    </a:cubicBezTo>
                    <a:cubicBezTo>
                      <a:pt x="4" y="4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3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5"/>
                      <a:pt x="3" y="7"/>
                    </a:cubicBezTo>
                    <a:cubicBezTo>
                      <a:pt x="1" y="5"/>
                      <a:pt x="4" y="8"/>
                      <a:pt x="3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0" y="6"/>
                      <a:pt x="1" y="7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5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4" y="1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6" y="4"/>
                      <a:pt x="3" y="0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8" name="Freeform 314"/>
              <p:cNvSpPr>
                <a:spLocks/>
              </p:cNvSpPr>
              <p:nvPr/>
            </p:nvSpPr>
            <p:spPr bwMode="auto">
              <a:xfrm>
                <a:off x="762" y="171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9" name="Freeform 315"/>
              <p:cNvSpPr>
                <a:spLocks/>
              </p:cNvSpPr>
              <p:nvPr/>
            </p:nvSpPr>
            <p:spPr bwMode="auto">
              <a:xfrm>
                <a:off x="743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0" name="Rectangle 316"/>
              <p:cNvSpPr>
                <a:spLocks noChangeArrowheads="1"/>
              </p:cNvSpPr>
              <p:nvPr/>
            </p:nvSpPr>
            <p:spPr bwMode="auto">
              <a:xfrm>
                <a:off x="762" y="1711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1" name="Freeform 317"/>
              <p:cNvSpPr>
                <a:spLocks/>
              </p:cNvSpPr>
              <p:nvPr/>
            </p:nvSpPr>
            <p:spPr bwMode="auto">
              <a:xfrm>
                <a:off x="754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2" name="Freeform 318"/>
              <p:cNvSpPr>
                <a:spLocks/>
              </p:cNvSpPr>
              <p:nvPr/>
            </p:nvSpPr>
            <p:spPr bwMode="auto">
              <a:xfrm>
                <a:off x="738" y="171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3" name="Freeform 319"/>
              <p:cNvSpPr>
                <a:spLocks/>
              </p:cNvSpPr>
              <p:nvPr/>
            </p:nvSpPr>
            <p:spPr bwMode="auto">
              <a:xfrm>
                <a:off x="732" y="17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4" name="Freeform 320"/>
              <p:cNvSpPr>
                <a:spLocks/>
              </p:cNvSpPr>
              <p:nvPr/>
            </p:nvSpPr>
            <p:spPr bwMode="auto">
              <a:xfrm>
                <a:off x="716" y="1719"/>
                <a:ext cx="33" cy="38"/>
              </a:xfrm>
              <a:custGeom>
                <a:avLst/>
                <a:gdLst>
                  <a:gd name="T0" fmla="*/ 3 w 12"/>
                  <a:gd name="T1" fmla="*/ 11 h 14"/>
                  <a:gd name="T2" fmla="*/ 4 w 12"/>
                  <a:gd name="T3" fmla="*/ 13 h 14"/>
                  <a:gd name="T4" fmla="*/ 5 w 12"/>
                  <a:gd name="T5" fmla="*/ 13 h 14"/>
                  <a:gd name="T6" fmla="*/ 5 w 12"/>
                  <a:gd name="T7" fmla="*/ 12 h 14"/>
                  <a:gd name="T8" fmla="*/ 6 w 12"/>
                  <a:gd name="T9" fmla="*/ 11 h 14"/>
                  <a:gd name="T10" fmla="*/ 7 w 12"/>
                  <a:gd name="T11" fmla="*/ 11 h 14"/>
                  <a:gd name="T12" fmla="*/ 6 w 12"/>
                  <a:gd name="T13" fmla="*/ 8 h 14"/>
                  <a:gd name="T14" fmla="*/ 7 w 12"/>
                  <a:gd name="T15" fmla="*/ 8 h 14"/>
                  <a:gd name="T16" fmla="*/ 8 w 12"/>
                  <a:gd name="T17" fmla="*/ 8 h 14"/>
                  <a:gd name="T18" fmla="*/ 6 w 12"/>
                  <a:gd name="T19" fmla="*/ 6 h 14"/>
                  <a:gd name="T20" fmla="*/ 6 w 12"/>
                  <a:gd name="T21" fmla="*/ 5 h 14"/>
                  <a:gd name="T22" fmla="*/ 7 w 12"/>
                  <a:gd name="T23" fmla="*/ 6 h 14"/>
                  <a:gd name="T24" fmla="*/ 8 w 12"/>
                  <a:gd name="T25" fmla="*/ 5 h 14"/>
                  <a:gd name="T26" fmla="*/ 9 w 12"/>
                  <a:gd name="T27" fmla="*/ 5 h 14"/>
                  <a:gd name="T28" fmla="*/ 9 w 12"/>
                  <a:gd name="T29" fmla="*/ 4 h 14"/>
                  <a:gd name="T30" fmla="*/ 8 w 12"/>
                  <a:gd name="T31" fmla="*/ 3 h 14"/>
                  <a:gd name="T32" fmla="*/ 9 w 12"/>
                  <a:gd name="T33" fmla="*/ 3 h 14"/>
                  <a:gd name="T34" fmla="*/ 9 w 12"/>
                  <a:gd name="T35" fmla="*/ 3 h 14"/>
                  <a:gd name="T36" fmla="*/ 11 w 12"/>
                  <a:gd name="T37" fmla="*/ 2 h 14"/>
                  <a:gd name="T38" fmla="*/ 10 w 12"/>
                  <a:gd name="T39" fmla="*/ 2 h 14"/>
                  <a:gd name="T40" fmla="*/ 11 w 12"/>
                  <a:gd name="T41" fmla="*/ 3 h 14"/>
                  <a:gd name="T42" fmla="*/ 8 w 12"/>
                  <a:gd name="T43" fmla="*/ 0 h 14"/>
                  <a:gd name="T44" fmla="*/ 7 w 12"/>
                  <a:gd name="T45" fmla="*/ 0 h 14"/>
                  <a:gd name="T46" fmla="*/ 7 w 12"/>
                  <a:gd name="T47" fmla="*/ 1 h 14"/>
                  <a:gd name="T48" fmla="*/ 6 w 12"/>
                  <a:gd name="T49" fmla="*/ 1 h 14"/>
                  <a:gd name="T50" fmla="*/ 6 w 12"/>
                  <a:gd name="T51" fmla="*/ 2 h 14"/>
                  <a:gd name="T52" fmla="*/ 6 w 12"/>
                  <a:gd name="T53" fmla="*/ 3 h 14"/>
                  <a:gd name="T54" fmla="*/ 6 w 12"/>
                  <a:gd name="T55" fmla="*/ 3 h 14"/>
                  <a:gd name="T56" fmla="*/ 5 w 12"/>
                  <a:gd name="T57" fmla="*/ 3 h 14"/>
                  <a:gd name="T58" fmla="*/ 5 w 12"/>
                  <a:gd name="T59" fmla="*/ 3 h 14"/>
                  <a:gd name="T60" fmla="*/ 6 w 12"/>
                  <a:gd name="T61" fmla="*/ 5 h 14"/>
                  <a:gd name="T62" fmla="*/ 4 w 12"/>
                  <a:gd name="T63" fmla="*/ 4 h 14"/>
                  <a:gd name="T64" fmla="*/ 4 w 12"/>
                  <a:gd name="T65" fmla="*/ 4 h 14"/>
                  <a:gd name="T66" fmla="*/ 5 w 12"/>
                  <a:gd name="T67" fmla="*/ 5 h 14"/>
                  <a:gd name="T68" fmla="*/ 5 w 12"/>
                  <a:gd name="T69" fmla="*/ 7 h 14"/>
                  <a:gd name="T70" fmla="*/ 5 w 12"/>
                  <a:gd name="T71" fmla="*/ 8 h 14"/>
                  <a:gd name="T72" fmla="*/ 4 w 12"/>
                  <a:gd name="T73" fmla="*/ 8 h 14"/>
                  <a:gd name="T74" fmla="*/ 4 w 12"/>
                  <a:gd name="T75" fmla="*/ 9 h 14"/>
                  <a:gd name="T76" fmla="*/ 5 w 12"/>
                  <a:gd name="T77" fmla="*/ 10 h 14"/>
                  <a:gd name="T78" fmla="*/ 3 w 12"/>
                  <a:gd name="T7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4">
                    <a:moveTo>
                      <a:pt x="2" y="9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5" y="13"/>
                      <a:pt x="5" y="13"/>
                    </a:cubicBezTo>
                    <a:cubicBezTo>
                      <a:pt x="5" y="13"/>
                      <a:pt x="3" y="11"/>
                      <a:pt x="4" y="11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2"/>
                      <a:pt x="4" y="10"/>
                      <a:pt x="3" y="10"/>
                    </a:cubicBezTo>
                    <a:cubicBezTo>
                      <a:pt x="8" y="14"/>
                      <a:pt x="3" y="8"/>
                      <a:pt x="6" y="11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6" y="11"/>
                      <a:pt x="6" y="9"/>
                      <a:pt x="7" y="11"/>
                    </a:cubicBezTo>
                    <a:cubicBezTo>
                      <a:pt x="4" y="8"/>
                      <a:pt x="8" y="11"/>
                      <a:pt x="5" y="8"/>
                    </a:cubicBezTo>
                    <a:cubicBezTo>
                      <a:pt x="7" y="9"/>
                      <a:pt x="5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5" y="7"/>
                      <a:pt x="7" y="8"/>
                    </a:cubicBezTo>
                    <a:cubicBezTo>
                      <a:pt x="7" y="8"/>
                      <a:pt x="6" y="8"/>
                      <a:pt x="5" y="7"/>
                    </a:cubicBezTo>
                    <a:cubicBezTo>
                      <a:pt x="6" y="7"/>
                      <a:pt x="6" y="7"/>
                      <a:pt x="8" y="8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6" y="5"/>
                      <a:pt x="4" y="4"/>
                      <a:pt x="6" y="5"/>
                    </a:cubicBezTo>
                    <a:cubicBezTo>
                      <a:pt x="7" y="6"/>
                      <a:pt x="6" y="6"/>
                      <a:pt x="7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9" y="7"/>
                      <a:pt x="7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6"/>
                      <a:pt x="7" y="3"/>
                      <a:pt x="9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9" y="4"/>
                      <a:pt x="10" y="5"/>
                    </a:cubicBezTo>
                    <a:cubicBezTo>
                      <a:pt x="9" y="4"/>
                      <a:pt x="10" y="4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8" y="2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2" y="4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11" y="4"/>
                      <a:pt x="9" y="2"/>
                      <a:pt x="10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2"/>
                      <a:pt x="6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6" y="2"/>
                      <a:pt x="7" y="3"/>
                      <a:pt x="6" y="2"/>
                    </a:cubicBezTo>
                    <a:cubicBezTo>
                      <a:pt x="7" y="3"/>
                      <a:pt x="6" y="2"/>
                      <a:pt x="7" y="3"/>
                    </a:cubicBezTo>
                    <a:cubicBezTo>
                      <a:pt x="7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4"/>
                      <a:pt x="5" y="3"/>
                    </a:cubicBezTo>
                    <a:cubicBezTo>
                      <a:pt x="6" y="4"/>
                      <a:pt x="6" y="4"/>
                      <a:pt x="7" y="6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7" y="6"/>
                      <a:pt x="5" y="4"/>
                      <a:pt x="6" y="5"/>
                    </a:cubicBezTo>
                    <a:cubicBezTo>
                      <a:pt x="5" y="4"/>
                      <a:pt x="5" y="5"/>
                      <a:pt x="4" y="4"/>
                    </a:cubicBezTo>
                    <a:cubicBezTo>
                      <a:pt x="4" y="3"/>
                      <a:pt x="5" y="5"/>
                      <a:pt x="5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4" y="9"/>
                      <a:pt x="1" y="7"/>
                      <a:pt x="4" y="9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7"/>
                      <a:pt x="4" y="12"/>
                      <a:pt x="2" y="9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5" name="Freeform 321"/>
              <p:cNvSpPr>
                <a:spLocks/>
              </p:cNvSpPr>
              <p:nvPr/>
            </p:nvSpPr>
            <p:spPr bwMode="auto">
              <a:xfrm>
                <a:off x="724" y="173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6" name="Rectangle 322"/>
              <p:cNvSpPr>
                <a:spLocks noChangeArrowheads="1"/>
              </p:cNvSpPr>
              <p:nvPr/>
            </p:nvSpPr>
            <p:spPr bwMode="auto">
              <a:xfrm>
                <a:off x="727" y="1738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7" name="Freeform 323"/>
              <p:cNvSpPr>
                <a:spLocks/>
              </p:cNvSpPr>
              <p:nvPr/>
            </p:nvSpPr>
            <p:spPr bwMode="auto">
              <a:xfrm>
                <a:off x="719" y="174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8" name="Rectangle 324"/>
              <p:cNvSpPr>
                <a:spLocks noChangeArrowheads="1"/>
              </p:cNvSpPr>
              <p:nvPr/>
            </p:nvSpPr>
            <p:spPr bwMode="auto">
              <a:xfrm>
                <a:off x="721" y="174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9" name="Freeform 325"/>
              <p:cNvSpPr>
                <a:spLocks/>
              </p:cNvSpPr>
              <p:nvPr/>
            </p:nvSpPr>
            <p:spPr bwMode="auto">
              <a:xfrm>
                <a:off x="710" y="1746"/>
                <a:ext cx="20" cy="25"/>
              </a:xfrm>
              <a:custGeom>
                <a:avLst/>
                <a:gdLst>
                  <a:gd name="T0" fmla="*/ 1 w 7"/>
                  <a:gd name="T1" fmla="*/ 6 h 9"/>
                  <a:gd name="T2" fmla="*/ 1 w 7"/>
                  <a:gd name="T3" fmla="*/ 8 h 9"/>
                  <a:gd name="T4" fmla="*/ 1 w 7"/>
                  <a:gd name="T5" fmla="*/ 7 h 9"/>
                  <a:gd name="T6" fmla="*/ 2 w 7"/>
                  <a:gd name="T7" fmla="*/ 9 h 9"/>
                  <a:gd name="T8" fmla="*/ 4 w 7"/>
                  <a:gd name="T9" fmla="*/ 6 h 9"/>
                  <a:gd name="T10" fmla="*/ 4 w 7"/>
                  <a:gd name="T11" fmla="*/ 7 h 9"/>
                  <a:gd name="T12" fmla="*/ 4 w 7"/>
                  <a:gd name="T13" fmla="*/ 4 h 9"/>
                  <a:gd name="T14" fmla="*/ 5 w 7"/>
                  <a:gd name="T15" fmla="*/ 6 h 9"/>
                  <a:gd name="T16" fmla="*/ 5 w 7"/>
                  <a:gd name="T17" fmla="*/ 5 h 9"/>
                  <a:gd name="T18" fmla="*/ 5 w 7"/>
                  <a:gd name="T19" fmla="*/ 4 h 9"/>
                  <a:gd name="T20" fmla="*/ 5 w 7"/>
                  <a:gd name="T21" fmla="*/ 5 h 9"/>
                  <a:gd name="T22" fmla="*/ 5 w 7"/>
                  <a:gd name="T23" fmla="*/ 4 h 9"/>
                  <a:gd name="T24" fmla="*/ 5 w 7"/>
                  <a:gd name="T25" fmla="*/ 4 h 9"/>
                  <a:gd name="T26" fmla="*/ 5 w 7"/>
                  <a:gd name="T27" fmla="*/ 4 h 9"/>
                  <a:gd name="T28" fmla="*/ 5 w 7"/>
                  <a:gd name="T29" fmla="*/ 3 h 9"/>
                  <a:gd name="T30" fmla="*/ 6 w 7"/>
                  <a:gd name="T31" fmla="*/ 4 h 9"/>
                  <a:gd name="T32" fmla="*/ 5 w 7"/>
                  <a:gd name="T33" fmla="*/ 2 h 9"/>
                  <a:gd name="T34" fmla="*/ 4 w 7"/>
                  <a:gd name="T35" fmla="*/ 1 h 9"/>
                  <a:gd name="T36" fmla="*/ 5 w 7"/>
                  <a:gd name="T37" fmla="*/ 3 h 9"/>
                  <a:gd name="T38" fmla="*/ 5 w 7"/>
                  <a:gd name="T39" fmla="*/ 3 h 9"/>
                  <a:gd name="T40" fmla="*/ 5 w 7"/>
                  <a:gd name="T41" fmla="*/ 3 h 9"/>
                  <a:gd name="T42" fmla="*/ 4 w 7"/>
                  <a:gd name="T43" fmla="*/ 2 h 9"/>
                  <a:gd name="T44" fmla="*/ 2 w 7"/>
                  <a:gd name="T45" fmla="*/ 2 h 9"/>
                  <a:gd name="T46" fmla="*/ 2 w 7"/>
                  <a:gd name="T47" fmla="*/ 1 h 9"/>
                  <a:gd name="T48" fmla="*/ 2 w 7"/>
                  <a:gd name="T49" fmla="*/ 2 h 9"/>
                  <a:gd name="T50" fmla="*/ 3 w 7"/>
                  <a:gd name="T51" fmla="*/ 3 h 9"/>
                  <a:gd name="T52" fmla="*/ 4 w 7"/>
                  <a:gd name="T53" fmla="*/ 4 h 9"/>
                  <a:gd name="T54" fmla="*/ 4 w 7"/>
                  <a:gd name="T55" fmla="*/ 4 h 9"/>
                  <a:gd name="T56" fmla="*/ 3 w 7"/>
                  <a:gd name="T57" fmla="*/ 3 h 9"/>
                  <a:gd name="T58" fmla="*/ 4 w 7"/>
                  <a:gd name="T59" fmla="*/ 4 h 9"/>
                  <a:gd name="T60" fmla="*/ 2 w 7"/>
                  <a:gd name="T61" fmla="*/ 2 h 9"/>
                  <a:gd name="T62" fmla="*/ 3 w 7"/>
                  <a:gd name="T63" fmla="*/ 4 h 9"/>
                  <a:gd name="T64" fmla="*/ 2 w 7"/>
                  <a:gd name="T65" fmla="*/ 5 h 9"/>
                  <a:gd name="T66" fmla="*/ 2 w 7"/>
                  <a:gd name="T67" fmla="*/ 4 h 9"/>
                  <a:gd name="T68" fmla="*/ 2 w 7"/>
                  <a:gd name="T69" fmla="*/ 5 h 9"/>
                  <a:gd name="T70" fmla="*/ 1 w 7"/>
                  <a:gd name="T71" fmla="*/ 5 h 9"/>
                  <a:gd name="T72" fmla="*/ 2 w 7"/>
                  <a:gd name="T73" fmla="*/ 6 h 9"/>
                  <a:gd name="T74" fmla="*/ 1 w 7"/>
                  <a:gd name="T75" fmla="*/ 6 h 9"/>
                  <a:gd name="T76" fmla="*/ 1 w 7"/>
                  <a:gd name="T77" fmla="*/ 6 h 9"/>
                  <a:gd name="T78" fmla="*/ 2 w 7"/>
                  <a:gd name="T79" fmla="*/ 8 h 9"/>
                  <a:gd name="T80" fmla="*/ 1 w 7"/>
                  <a:gd name="T8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0" y="7"/>
                      <a:pt x="2" y="9"/>
                    </a:cubicBezTo>
                    <a:cubicBezTo>
                      <a:pt x="2" y="8"/>
                      <a:pt x="4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5"/>
                      <a:pt x="6" y="8"/>
                      <a:pt x="4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3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5" y="3"/>
                      <a:pt x="7" y="5"/>
                      <a:pt x="5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5"/>
                      <a:pt x="4" y="2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4" y="4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5" y="5"/>
                      <a:pt x="4" y="4"/>
                    </a:cubicBezTo>
                    <a:cubicBezTo>
                      <a:pt x="3" y="4"/>
                      <a:pt x="4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8"/>
                      <a:pt x="2" y="8"/>
                    </a:cubicBezTo>
                    <a:cubicBezTo>
                      <a:pt x="1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0" name="Freeform 326"/>
              <p:cNvSpPr>
                <a:spLocks/>
              </p:cNvSpPr>
              <p:nvPr/>
            </p:nvSpPr>
            <p:spPr bwMode="auto">
              <a:xfrm>
                <a:off x="710" y="1768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1" name="Freeform 327"/>
              <p:cNvSpPr>
                <a:spLocks/>
              </p:cNvSpPr>
              <p:nvPr/>
            </p:nvSpPr>
            <p:spPr bwMode="auto">
              <a:xfrm>
                <a:off x="702" y="1765"/>
                <a:ext cx="14" cy="19"/>
              </a:xfrm>
              <a:custGeom>
                <a:avLst/>
                <a:gdLst>
                  <a:gd name="T0" fmla="*/ 2 w 5"/>
                  <a:gd name="T1" fmla="*/ 3 h 7"/>
                  <a:gd name="T2" fmla="*/ 2 w 5"/>
                  <a:gd name="T3" fmla="*/ 5 h 7"/>
                  <a:gd name="T4" fmla="*/ 4 w 5"/>
                  <a:gd name="T5" fmla="*/ 4 h 7"/>
                  <a:gd name="T6" fmla="*/ 3 w 5"/>
                  <a:gd name="T7" fmla="*/ 2 h 7"/>
                  <a:gd name="T8" fmla="*/ 4 w 5"/>
                  <a:gd name="T9" fmla="*/ 3 h 7"/>
                  <a:gd name="T10" fmla="*/ 4 w 5"/>
                  <a:gd name="T11" fmla="*/ 2 h 7"/>
                  <a:gd name="T12" fmla="*/ 4 w 5"/>
                  <a:gd name="T13" fmla="*/ 2 h 7"/>
                  <a:gd name="T14" fmla="*/ 3 w 5"/>
                  <a:gd name="T15" fmla="*/ 2 h 7"/>
                  <a:gd name="T16" fmla="*/ 3 w 5"/>
                  <a:gd name="T17" fmla="*/ 2 h 7"/>
                  <a:gd name="T18" fmla="*/ 3 w 5"/>
                  <a:gd name="T19" fmla="*/ 1 h 7"/>
                  <a:gd name="T20" fmla="*/ 3 w 5"/>
                  <a:gd name="T21" fmla="*/ 3 h 7"/>
                  <a:gd name="T22" fmla="*/ 2 w 5"/>
                  <a:gd name="T23" fmla="*/ 1 h 7"/>
                  <a:gd name="T24" fmla="*/ 1 w 5"/>
                  <a:gd name="T25" fmla="*/ 1 h 7"/>
                  <a:gd name="T26" fmla="*/ 2 w 5"/>
                  <a:gd name="T27" fmla="*/ 2 h 7"/>
                  <a:gd name="T28" fmla="*/ 2 w 5"/>
                  <a:gd name="T29" fmla="*/ 3 h 7"/>
                  <a:gd name="T30" fmla="*/ 1 w 5"/>
                  <a:gd name="T31" fmla="*/ 1 h 7"/>
                  <a:gd name="T32" fmla="*/ 0 w 5"/>
                  <a:gd name="T33" fmla="*/ 3 h 7"/>
                  <a:gd name="T34" fmla="*/ 1 w 5"/>
                  <a:gd name="T35" fmla="*/ 5 h 7"/>
                  <a:gd name="T36" fmla="*/ 1 w 5"/>
                  <a:gd name="T37" fmla="*/ 3 h 7"/>
                  <a:gd name="T38" fmla="*/ 0 w 5"/>
                  <a:gd name="T39" fmla="*/ 3 h 7"/>
                  <a:gd name="T40" fmla="*/ 1 w 5"/>
                  <a:gd name="T41" fmla="*/ 6 h 7"/>
                  <a:gd name="T42" fmla="*/ 2 w 5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5" y="3"/>
                      <a:pt x="4" y="2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4" y="4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2" y="3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1" y="4"/>
                      <a:pt x="2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2" name="Rectangle 328"/>
              <p:cNvSpPr>
                <a:spLocks noChangeArrowheads="1"/>
              </p:cNvSpPr>
              <p:nvPr/>
            </p:nvSpPr>
            <p:spPr bwMode="auto">
              <a:xfrm>
                <a:off x="708" y="177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3" name="Freeform 329"/>
              <p:cNvSpPr>
                <a:spLocks/>
              </p:cNvSpPr>
              <p:nvPr/>
            </p:nvSpPr>
            <p:spPr bwMode="auto">
              <a:xfrm>
                <a:off x="1244" y="2285"/>
                <a:ext cx="855" cy="971"/>
              </a:xfrm>
              <a:custGeom>
                <a:avLst/>
                <a:gdLst>
                  <a:gd name="T0" fmla="*/ 76 w 314"/>
                  <a:gd name="T1" fmla="*/ 0 h 357"/>
                  <a:gd name="T2" fmla="*/ 65 w 314"/>
                  <a:gd name="T3" fmla="*/ 33 h 357"/>
                  <a:gd name="T4" fmla="*/ 55 w 314"/>
                  <a:gd name="T5" fmla="*/ 75 h 357"/>
                  <a:gd name="T6" fmla="*/ 42 w 314"/>
                  <a:gd name="T7" fmla="*/ 142 h 357"/>
                  <a:gd name="T8" fmla="*/ 18 w 314"/>
                  <a:gd name="T9" fmla="*/ 247 h 357"/>
                  <a:gd name="T10" fmla="*/ 0 w 314"/>
                  <a:gd name="T11" fmla="*/ 357 h 357"/>
                  <a:gd name="T12" fmla="*/ 153 w 314"/>
                  <a:gd name="T13" fmla="*/ 357 h 357"/>
                  <a:gd name="T14" fmla="*/ 241 w 314"/>
                  <a:gd name="T15" fmla="*/ 357 h 357"/>
                  <a:gd name="T16" fmla="*/ 275 w 314"/>
                  <a:gd name="T17" fmla="*/ 357 h 357"/>
                  <a:gd name="T18" fmla="*/ 314 w 314"/>
                  <a:gd name="T19" fmla="*/ 357 h 357"/>
                  <a:gd name="T20" fmla="*/ 308 w 314"/>
                  <a:gd name="T21" fmla="*/ 325 h 357"/>
                  <a:gd name="T22" fmla="*/ 299 w 314"/>
                  <a:gd name="T23" fmla="*/ 297 h 357"/>
                  <a:gd name="T24" fmla="*/ 292 w 314"/>
                  <a:gd name="T25" fmla="*/ 267 h 357"/>
                  <a:gd name="T26" fmla="*/ 288 w 314"/>
                  <a:gd name="T27" fmla="*/ 222 h 357"/>
                  <a:gd name="T28" fmla="*/ 279 w 314"/>
                  <a:gd name="T29" fmla="*/ 177 h 357"/>
                  <a:gd name="T30" fmla="*/ 264 w 314"/>
                  <a:gd name="T31" fmla="*/ 100 h 357"/>
                  <a:gd name="T32" fmla="*/ 260 w 314"/>
                  <a:gd name="T33" fmla="*/ 62 h 357"/>
                  <a:gd name="T34" fmla="*/ 253 w 314"/>
                  <a:gd name="T35" fmla="*/ 27 h 357"/>
                  <a:gd name="T36" fmla="*/ 244 w 314"/>
                  <a:gd name="T37" fmla="*/ 6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4" h="357">
                    <a:moveTo>
                      <a:pt x="76" y="0"/>
                    </a:moveTo>
                    <a:cubicBezTo>
                      <a:pt x="71" y="8"/>
                      <a:pt x="68" y="23"/>
                      <a:pt x="65" y="33"/>
                    </a:cubicBezTo>
                    <a:cubicBezTo>
                      <a:pt x="62" y="47"/>
                      <a:pt x="58" y="61"/>
                      <a:pt x="55" y="75"/>
                    </a:cubicBezTo>
                    <a:cubicBezTo>
                      <a:pt x="51" y="97"/>
                      <a:pt x="48" y="120"/>
                      <a:pt x="42" y="142"/>
                    </a:cubicBezTo>
                    <a:cubicBezTo>
                      <a:pt x="31" y="175"/>
                      <a:pt x="26" y="212"/>
                      <a:pt x="18" y="247"/>
                    </a:cubicBezTo>
                    <a:cubicBezTo>
                      <a:pt x="10" y="284"/>
                      <a:pt x="1" y="320"/>
                      <a:pt x="0" y="357"/>
                    </a:cubicBezTo>
                    <a:cubicBezTo>
                      <a:pt x="51" y="357"/>
                      <a:pt x="102" y="357"/>
                      <a:pt x="153" y="357"/>
                    </a:cubicBezTo>
                    <a:cubicBezTo>
                      <a:pt x="182" y="357"/>
                      <a:pt x="212" y="357"/>
                      <a:pt x="241" y="357"/>
                    </a:cubicBezTo>
                    <a:cubicBezTo>
                      <a:pt x="253" y="357"/>
                      <a:pt x="264" y="357"/>
                      <a:pt x="275" y="357"/>
                    </a:cubicBezTo>
                    <a:cubicBezTo>
                      <a:pt x="285" y="357"/>
                      <a:pt x="307" y="357"/>
                      <a:pt x="314" y="357"/>
                    </a:cubicBezTo>
                    <a:cubicBezTo>
                      <a:pt x="310" y="347"/>
                      <a:pt x="311" y="335"/>
                      <a:pt x="308" y="325"/>
                    </a:cubicBezTo>
                    <a:cubicBezTo>
                      <a:pt x="305" y="316"/>
                      <a:pt x="302" y="306"/>
                      <a:pt x="299" y="297"/>
                    </a:cubicBezTo>
                    <a:cubicBezTo>
                      <a:pt x="297" y="287"/>
                      <a:pt x="294" y="277"/>
                      <a:pt x="292" y="267"/>
                    </a:cubicBezTo>
                    <a:cubicBezTo>
                      <a:pt x="289" y="252"/>
                      <a:pt x="289" y="237"/>
                      <a:pt x="288" y="222"/>
                    </a:cubicBezTo>
                    <a:cubicBezTo>
                      <a:pt x="286" y="207"/>
                      <a:pt x="282" y="192"/>
                      <a:pt x="279" y="177"/>
                    </a:cubicBezTo>
                    <a:cubicBezTo>
                      <a:pt x="273" y="151"/>
                      <a:pt x="269" y="125"/>
                      <a:pt x="264" y="100"/>
                    </a:cubicBezTo>
                    <a:cubicBezTo>
                      <a:pt x="262" y="87"/>
                      <a:pt x="264" y="75"/>
                      <a:pt x="260" y="62"/>
                    </a:cubicBezTo>
                    <a:cubicBezTo>
                      <a:pt x="256" y="51"/>
                      <a:pt x="256" y="39"/>
                      <a:pt x="253" y="27"/>
                    </a:cubicBezTo>
                    <a:cubicBezTo>
                      <a:pt x="252" y="18"/>
                      <a:pt x="247" y="13"/>
                      <a:pt x="244" y="6"/>
                    </a:cubicBezTo>
                  </a:path>
                </a:pathLst>
              </a:custGeom>
              <a:solidFill>
                <a:srgbClr val="BB9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4" name="Freeform 330"/>
              <p:cNvSpPr>
                <a:spLocks/>
              </p:cNvSpPr>
              <p:nvPr/>
            </p:nvSpPr>
            <p:spPr bwMode="auto">
              <a:xfrm>
                <a:off x="1266" y="313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5" name="Freeform 331"/>
              <p:cNvSpPr>
                <a:spLocks/>
              </p:cNvSpPr>
              <p:nvPr/>
            </p:nvSpPr>
            <p:spPr bwMode="auto">
              <a:xfrm>
                <a:off x="1263" y="3134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4 h 5"/>
                  <a:gd name="T4" fmla="*/ 2 w 2"/>
                  <a:gd name="T5" fmla="*/ 0 h 5"/>
                  <a:gd name="T6" fmla="*/ 0 w 2"/>
                  <a:gd name="T7" fmla="*/ 2 h 5"/>
                  <a:gd name="T8" fmla="*/ 2 w 2"/>
                  <a:gd name="T9" fmla="*/ 1 h 5"/>
                  <a:gd name="T10" fmla="*/ 0 w 2"/>
                  <a:gd name="T11" fmla="*/ 3 h 5"/>
                  <a:gd name="T12" fmla="*/ 1 w 2"/>
                  <a:gd name="T13" fmla="*/ 3 h 5"/>
                  <a:gd name="T14" fmla="*/ 1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6" name="Freeform 332"/>
              <p:cNvSpPr>
                <a:spLocks/>
              </p:cNvSpPr>
              <p:nvPr/>
            </p:nvSpPr>
            <p:spPr bwMode="auto">
              <a:xfrm>
                <a:off x="1269" y="313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7" name="Freeform 333"/>
              <p:cNvSpPr>
                <a:spLocks/>
              </p:cNvSpPr>
              <p:nvPr/>
            </p:nvSpPr>
            <p:spPr bwMode="auto">
              <a:xfrm>
                <a:off x="1269" y="3136"/>
                <a:ext cx="2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8" name="Freeform 334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9" name="Freeform 335"/>
              <p:cNvSpPr>
                <a:spLocks/>
              </p:cNvSpPr>
              <p:nvPr/>
            </p:nvSpPr>
            <p:spPr bwMode="auto">
              <a:xfrm>
                <a:off x="1271" y="3136"/>
                <a:ext cx="6" cy="11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1 h 4"/>
                  <a:gd name="T4" fmla="*/ 1 w 2"/>
                  <a:gd name="T5" fmla="*/ 1 h 4"/>
                  <a:gd name="T6" fmla="*/ 0 w 2"/>
                  <a:gd name="T7" fmla="*/ 3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1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0" name="Freeform 336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1" name="Freeform 337"/>
              <p:cNvSpPr>
                <a:spLocks/>
              </p:cNvSpPr>
              <p:nvPr/>
            </p:nvSpPr>
            <p:spPr bwMode="auto">
              <a:xfrm>
                <a:off x="1271" y="31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2" name="Freeform 338"/>
              <p:cNvSpPr>
                <a:spLocks/>
              </p:cNvSpPr>
              <p:nvPr/>
            </p:nvSpPr>
            <p:spPr bwMode="auto">
              <a:xfrm>
                <a:off x="1277" y="3139"/>
                <a:ext cx="2" cy="11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w 1"/>
                  <a:gd name="T5" fmla="*/ 4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3" name="Freeform 339"/>
              <p:cNvSpPr>
                <a:spLocks/>
              </p:cNvSpPr>
              <p:nvPr/>
            </p:nvSpPr>
            <p:spPr bwMode="auto">
              <a:xfrm>
                <a:off x="127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4" name="Freeform 340"/>
              <p:cNvSpPr>
                <a:spLocks/>
              </p:cNvSpPr>
              <p:nvPr/>
            </p:nvSpPr>
            <p:spPr bwMode="auto">
              <a:xfrm>
                <a:off x="1279" y="3142"/>
                <a:ext cx="9" cy="16"/>
              </a:xfrm>
              <a:custGeom>
                <a:avLst/>
                <a:gdLst>
                  <a:gd name="T0" fmla="*/ 3 w 3"/>
                  <a:gd name="T1" fmla="*/ 1 h 6"/>
                  <a:gd name="T2" fmla="*/ 2 w 3"/>
                  <a:gd name="T3" fmla="*/ 3 h 6"/>
                  <a:gd name="T4" fmla="*/ 2 w 3"/>
                  <a:gd name="T5" fmla="*/ 2 h 6"/>
                  <a:gd name="T6" fmla="*/ 1 w 3"/>
                  <a:gd name="T7" fmla="*/ 2 h 6"/>
                  <a:gd name="T8" fmla="*/ 2 w 3"/>
                  <a:gd name="T9" fmla="*/ 1 h 6"/>
                  <a:gd name="T10" fmla="*/ 0 w 3"/>
                  <a:gd name="T11" fmla="*/ 2 h 6"/>
                  <a:gd name="T12" fmla="*/ 0 w 3"/>
                  <a:gd name="T13" fmla="*/ 1 h 6"/>
                  <a:gd name="T14" fmla="*/ 0 w 3"/>
                  <a:gd name="T15" fmla="*/ 3 h 6"/>
                  <a:gd name="T16" fmla="*/ 1 w 3"/>
                  <a:gd name="T17" fmla="*/ 3 h 6"/>
                  <a:gd name="T18" fmla="*/ 0 w 3"/>
                  <a:gd name="T19" fmla="*/ 4 h 6"/>
                  <a:gd name="T20" fmla="*/ 2 w 3"/>
                  <a:gd name="T21" fmla="*/ 6 h 6"/>
                  <a:gd name="T22" fmla="*/ 3 w 3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1" y="0"/>
                      <a:pt x="2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1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2" y="6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5" name="Freeform 341"/>
              <p:cNvSpPr>
                <a:spLocks/>
              </p:cNvSpPr>
              <p:nvPr/>
            </p:nvSpPr>
            <p:spPr bwMode="auto">
              <a:xfrm>
                <a:off x="1288" y="3150"/>
                <a:ext cx="0" cy="5"/>
              </a:xfrm>
              <a:custGeom>
                <a:avLst/>
                <a:gdLst>
                  <a:gd name="T0" fmla="*/ 3 h 5"/>
                  <a:gd name="T1" fmla="*/ 5 h 5"/>
                  <a:gd name="T2" fmla="*/ 0 h 5"/>
                  <a:gd name="T3" fmla="*/ 3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6" name="Freeform 342"/>
              <p:cNvSpPr>
                <a:spLocks/>
              </p:cNvSpPr>
              <p:nvPr/>
            </p:nvSpPr>
            <p:spPr bwMode="auto">
              <a:xfrm>
                <a:off x="1288" y="3145"/>
                <a:ext cx="8" cy="16"/>
              </a:xfrm>
              <a:custGeom>
                <a:avLst/>
                <a:gdLst>
                  <a:gd name="T0" fmla="*/ 1 w 3"/>
                  <a:gd name="T1" fmla="*/ 0 h 6"/>
                  <a:gd name="T2" fmla="*/ 1 w 3"/>
                  <a:gd name="T3" fmla="*/ 1 h 6"/>
                  <a:gd name="T4" fmla="*/ 1 w 3"/>
                  <a:gd name="T5" fmla="*/ 0 h 6"/>
                  <a:gd name="T6" fmla="*/ 0 w 3"/>
                  <a:gd name="T7" fmla="*/ 2 h 6"/>
                  <a:gd name="T8" fmla="*/ 2 w 3"/>
                  <a:gd name="T9" fmla="*/ 1 h 6"/>
                  <a:gd name="T10" fmla="*/ 2 w 3"/>
                  <a:gd name="T11" fmla="*/ 4 h 6"/>
                  <a:gd name="T12" fmla="*/ 1 w 3"/>
                  <a:gd name="T13" fmla="*/ 3 h 6"/>
                  <a:gd name="T14" fmla="*/ 3 w 3"/>
                  <a:gd name="T15" fmla="*/ 3 h 6"/>
                  <a:gd name="T16" fmla="*/ 3 w 3"/>
                  <a:gd name="T17" fmla="*/ 2 h 6"/>
                  <a:gd name="T18" fmla="*/ 3 w 3"/>
                  <a:gd name="T19" fmla="*/ 2 h 6"/>
                  <a:gd name="T20" fmla="*/ 1 w 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4"/>
                      <a:pt x="1" y="2"/>
                      <a:pt x="2" y="1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6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7" name="Freeform 343"/>
              <p:cNvSpPr>
                <a:spLocks/>
              </p:cNvSpPr>
              <p:nvPr/>
            </p:nvSpPr>
            <p:spPr bwMode="auto">
              <a:xfrm>
                <a:off x="1288" y="3142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8" name="Freeform 344"/>
              <p:cNvSpPr>
                <a:spLocks/>
              </p:cNvSpPr>
              <p:nvPr/>
            </p:nvSpPr>
            <p:spPr bwMode="auto">
              <a:xfrm>
                <a:off x="1296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9" name="Freeform 345"/>
              <p:cNvSpPr>
                <a:spLocks/>
              </p:cNvSpPr>
              <p:nvPr/>
            </p:nvSpPr>
            <p:spPr bwMode="auto">
              <a:xfrm>
                <a:off x="1296" y="314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0" name="Freeform 346"/>
              <p:cNvSpPr>
                <a:spLocks/>
              </p:cNvSpPr>
              <p:nvPr/>
            </p:nvSpPr>
            <p:spPr bwMode="auto">
              <a:xfrm>
                <a:off x="1296" y="3123"/>
                <a:ext cx="46" cy="32"/>
              </a:xfrm>
              <a:custGeom>
                <a:avLst/>
                <a:gdLst>
                  <a:gd name="T0" fmla="*/ 17 w 17"/>
                  <a:gd name="T1" fmla="*/ 4 h 12"/>
                  <a:gd name="T2" fmla="*/ 16 w 17"/>
                  <a:gd name="T3" fmla="*/ 4 h 12"/>
                  <a:gd name="T4" fmla="*/ 15 w 17"/>
                  <a:gd name="T5" fmla="*/ 2 h 12"/>
                  <a:gd name="T6" fmla="*/ 14 w 17"/>
                  <a:gd name="T7" fmla="*/ 0 h 12"/>
                  <a:gd name="T8" fmla="*/ 13 w 17"/>
                  <a:gd name="T9" fmla="*/ 2 h 12"/>
                  <a:gd name="T10" fmla="*/ 12 w 17"/>
                  <a:gd name="T11" fmla="*/ 1 h 12"/>
                  <a:gd name="T12" fmla="*/ 11 w 17"/>
                  <a:gd name="T13" fmla="*/ 3 h 12"/>
                  <a:gd name="T14" fmla="*/ 10 w 17"/>
                  <a:gd name="T15" fmla="*/ 5 h 12"/>
                  <a:gd name="T16" fmla="*/ 4 w 17"/>
                  <a:gd name="T17" fmla="*/ 7 h 12"/>
                  <a:gd name="T18" fmla="*/ 4 w 17"/>
                  <a:gd name="T19" fmla="*/ 9 h 12"/>
                  <a:gd name="T20" fmla="*/ 3 w 17"/>
                  <a:gd name="T21" fmla="*/ 8 h 12"/>
                  <a:gd name="T22" fmla="*/ 4 w 17"/>
                  <a:gd name="T23" fmla="*/ 8 h 12"/>
                  <a:gd name="T24" fmla="*/ 2 w 17"/>
                  <a:gd name="T25" fmla="*/ 8 h 12"/>
                  <a:gd name="T26" fmla="*/ 2 w 17"/>
                  <a:gd name="T27" fmla="*/ 10 h 12"/>
                  <a:gd name="T28" fmla="*/ 1 w 17"/>
                  <a:gd name="T29" fmla="*/ 7 h 12"/>
                  <a:gd name="T30" fmla="*/ 0 w 17"/>
                  <a:gd name="T31" fmla="*/ 9 h 12"/>
                  <a:gd name="T32" fmla="*/ 1 w 17"/>
                  <a:gd name="T33" fmla="*/ 11 h 12"/>
                  <a:gd name="T34" fmla="*/ 1 w 17"/>
                  <a:gd name="T35" fmla="*/ 12 h 12"/>
                  <a:gd name="T36" fmla="*/ 5 w 17"/>
                  <a:gd name="T37" fmla="*/ 8 h 12"/>
                  <a:gd name="T38" fmla="*/ 5 w 17"/>
                  <a:gd name="T39" fmla="*/ 9 h 12"/>
                  <a:gd name="T40" fmla="*/ 9 w 17"/>
                  <a:gd name="T41" fmla="*/ 9 h 12"/>
                  <a:gd name="T42" fmla="*/ 9 w 17"/>
                  <a:gd name="T43" fmla="*/ 7 h 12"/>
                  <a:gd name="T44" fmla="*/ 9 w 17"/>
                  <a:gd name="T45" fmla="*/ 7 h 12"/>
                  <a:gd name="T46" fmla="*/ 9 w 17"/>
                  <a:gd name="T47" fmla="*/ 7 h 12"/>
                  <a:gd name="T48" fmla="*/ 10 w 17"/>
                  <a:gd name="T49" fmla="*/ 7 h 12"/>
                  <a:gd name="T50" fmla="*/ 9 w 17"/>
                  <a:gd name="T51" fmla="*/ 5 h 12"/>
                  <a:gd name="T52" fmla="*/ 13 w 17"/>
                  <a:gd name="T53" fmla="*/ 7 h 12"/>
                  <a:gd name="T54" fmla="*/ 12 w 17"/>
                  <a:gd name="T55" fmla="*/ 6 h 12"/>
                  <a:gd name="T56" fmla="*/ 11 w 17"/>
                  <a:gd name="T57" fmla="*/ 5 h 12"/>
                  <a:gd name="T58" fmla="*/ 13 w 17"/>
                  <a:gd name="T59" fmla="*/ 7 h 12"/>
                  <a:gd name="T60" fmla="*/ 13 w 17"/>
                  <a:gd name="T61" fmla="*/ 5 h 12"/>
                  <a:gd name="T62" fmla="*/ 12 w 17"/>
                  <a:gd name="T63" fmla="*/ 4 h 12"/>
                  <a:gd name="T64" fmla="*/ 14 w 17"/>
                  <a:gd name="T65" fmla="*/ 3 h 12"/>
                  <a:gd name="T66" fmla="*/ 15 w 17"/>
                  <a:gd name="T67" fmla="*/ 5 h 12"/>
                  <a:gd name="T68" fmla="*/ 16 w 17"/>
                  <a:gd name="T69" fmla="*/ 6 h 12"/>
                  <a:gd name="T70" fmla="*/ 15 w 17"/>
                  <a:gd name="T71" fmla="*/ 3 h 12"/>
                  <a:gd name="T72" fmla="*/ 17 w 17"/>
                  <a:gd name="T7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2">
                    <a:moveTo>
                      <a:pt x="17" y="4"/>
                    </a:moveTo>
                    <a:cubicBezTo>
                      <a:pt x="16" y="3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3" y="1"/>
                      <a:pt x="14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3"/>
                      <a:pt x="11" y="3"/>
                    </a:cubicBezTo>
                    <a:cubicBezTo>
                      <a:pt x="11" y="3"/>
                      <a:pt x="11" y="4"/>
                      <a:pt x="10" y="5"/>
                    </a:cubicBezTo>
                    <a:cubicBezTo>
                      <a:pt x="8" y="5"/>
                      <a:pt x="7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9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3" y="8"/>
                      <a:pt x="2" y="8"/>
                    </a:cubicBezTo>
                    <a:cubicBezTo>
                      <a:pt x="2" y="8"/>
                      <a:pt x="2" y="10"/>
                      <a:pt x="2" y="10"/>
                    </a:cubicBezTo>
                    <a:cubicBezTo>
                      <a:pt x="2" y="8"/>
                      <a:pt x="1" y="10"/>
                      <a:pt x="1" y="7"/>
                    </a:cubicBezTo>
                    <a:cubicBezTo>
                      <a:pt x="0" y="7"/>
                      <a:pt x="1" y="9"/>
                      <a:pt x="0" y="9"/>
                    </a:cubicBezTo>
                    <a:cubicBezTo>
                      <a:pt x="1" y="11"/>
                      <a:pt x="1" y="10"/>
                      <a:pt x="1" y="11"/>
                    </a:cubicBezTo>
                    <a:cubicBezTo>
                      <a:pt x="1" y="12"/>
                      <a:pt x="1" y="10"/>
                      <a:pt x="1" y="12"/>
                    </a:cubicBezTo>
                    <a:cubicBezTo>
                      <a:pt x="2" y="12"/>
                      <a:pt x="4" y="9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7" y="8"/>
                      <a:pt x="9" y="9"/>
                    </a:cubicBezTo>
                    <a:cubicBezTo>
                      <a:pt x="8" y="8"/>
                      <a:pt x="10" y="9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4" y="7"/>
                      <a:pt x="12" y="4"/>
                      <a:pt x="13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14" y="4"/>
                      <a:pt x="14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5"/>
                      <a:pt x="17" y="4"/>
                      <a:pt x="17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1" name="Freeform 347"/>
              <p:cNvSpPr>
                <a:spLocks/>
              </p:cNvSpPr>
              <p:nvPr/>
            </p:nvSpPr>
            <p:spPr bwMode="auto">
              <a:xfrm>
                <a:off x="1339" y="313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2" name="Freeform 348"/>
              <p:cNvSpPr>
                <a:spLocks/>
              </p:cNvSpPr>
              <p:nvPr/>
            </p:nvSpPr>
            <p:spPr bwMode="auto">
              <a:xfrm>
                <a:off x="1342" y="313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3" name="Rectangle 349"/>
              <p:cNvSpPr>
                <a:spLocks noChangeArrowheads="1"/>
              </p:cNvSpPr>
              <p:nvPr/>
            </p:nvSpPr>
            <p:spPr bwMode="auto">
              <a:xfrm>
                <a:off x="1326" y="313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4" name="Freeform 350"/>
              <p:cNvSpPr>
                <a:spLocks/>
              </p:cNvSpPr>
              <p:nvPr/>
            </p:nvSpPr>
            <p:spPr bwMode="auto">
              <a:xfrm>
                <a:off x="1331" y="31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5" name="Freeform 351"/>
              <p:cNvSpPr>
                <a:spLocks/>
              </p:cNvSpPr>
              <p:nvPr/>
            </p:nvSpPr>
            <p:spPr bwMode="auto">
              <a:xfrm>
                <a:off x="1320" y="314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6" name="Rectangle 352"/>
              <p:cNvSpPr>
                <a:spLocks noChangeArrowheads="1"/>
              </p:cNvSpPr>
              <p:nvPr/>
            </p:nvSpPr>
            <p:spPr bwMode="auto">
              <a:xfrm>
                <a:off x="1342" y="3136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7" name="Freeform 353"/>
              <p:cNvSpPr>
                <a:spLocks/>
              </p:cNvSpPr>
              <p:nvPr/>
            </p:nvSpPr>
            <p:spPr bwMode="auto">
              <a:xfrm>
                <a:off x="1334" y="3104"/>
                <a:ext cx="22" cy="27"/>
              </a:xfrm>
              <a:custGeom>
                <a:avLst/>
                <a:gdLst>
                  <a:gd name="T0" fmla="*/ 4 w 8"/>
                  <a:gd name="T1" fmla="*/ 1 h 10"/>
                  <a:gd name="T2" fmla="*/ 3 w 8"/>
                  <a:gd name="T3" fmla="*/ 2 h 10"/>
                  <a:gd name="T4" fmla="*/ 5 w 8"/>
                  <a:gd name="T5" fmla="*/ 4 h 10"/>
                  <a:gd name="T6" fmla="*/ 3 w 8"/>
                  <a:gd name="T7" fmla="*/ 3 h 10"/>
                  <a:gd name="T8" fmla="*/ 3 w 8"/>
                  <a:gd name="T9" fmla="*/ 6 h 10"/>
                  <a:gd name="T10" fmla="*/ 2 w 8"/>
                  <a:gd name="T11" fmla="*/ 5 h 10"/>
                  <a:gd name="T12" fmla="*/ 3 w 8"/>
                  <a:gd name="T13" fmla="*/ 8 h 10"/>
                  <a:gd name="T14" fmla="*/ 1 w 8"/>
                  <a:gd name="T15" fmla="*/ 6 h 10"/>
                  <a:gd name="T16" fmla="*/ 1 w 8"/>
                  <a:gd name="T17" fmla="*/ 6 h 10"/>
                  <a:gd name="T18" fmla="*/ 0 w 8"/>
                  <a:gd name="T19" fmla="*/ 7 h 10"/>
                  <a:gd name="T20" fmla="*/ 2 w 8"/>
                  <a:gd name="T21" fmla="*/ 9 h 10"/>
                  <a:gd name="T22" fmla="*/ 3 w 8"/>
                  <a:gd name="T23" fmla="*/ 10 h 10"/>
                  <a:gd name="T24" fmla="*/ 3 w 8"/>
                  <a:gd name="T25" fmla="*/ 9 h 10"/>
                  <a:gd name="T26" fmla="*/ 4 w 8"/>
                  <a:gd name="T27" fmla="*/ 9 h 10"/>
                  <a:gd name="T28" fmla="*/ 3 w 8"/>
                  <a:gd name="T29" fmla="*/ 8 h 10"/>
                  <a:gd name="T30" fmla="*/ 4 w 8"/>
                  <a:gd name="T31" fmla="*/ 9 h 10"/>
                  <a:gd name="T32" fmla="*/ 4 w 8"/>
                  <a:gd name="T33" fmla="*/ 8 h 10"/>
                  <a:gd name="T34" fmla="*/ 4 w 8"/>
                  <a:gd name="T35" fmla="*/ 8 h 10"/>
                  <a:gd name="T36" fmla="*/ 3 w 8"/>
                  <a:gd name="T37" fmla="*/ 7 h 10"/>
                  <a:gd name="T38" fmla="*/ 5 w 8"/>
                  <a:gd name="T39" fmla="*/ 8 h 10"/>
                  <a:gd name="T40" fmla="*/ 4 w 8"/>
                  <a:gd name="T41" fmla="*/ 7 h 10"/>
                  <a:gd name="T42" fmla="*/ 7 w 8"/>
                  <a:gd name="T43" fmla="*/ 6 h 10"/>
                  <a:gd name="T44" fmla="*/ 6 w 8"/>
                  <a:gd name="T45" fmla="*/ 6 h 10"/>
                  <a:gd name="T46" fmla="*/ 6 w 8"/>
                  <a:gd name="T47" fmla="*/ 7 h 10"/>
                  <a:gd name="T48" fmla="*/ 4 w 8"/>
                  <a:gd name="T49" fmla="*/ 5 h 10"/>
                  <a:gd name="T50" fmla="*/ 6 w 8"/>
                  <a:gd name="T51" fmla="*/ 6 h 10"/>
                  <a:gd name="T52" fmla="*/ 7 w 8"/>
                  <a:gd name="T53" fmla="*/ 4 h 10"/>
                  <a:gd name="T54" fmla="*/ 7 w 8"/>
                  <a:gd name="T55" fmla="*/ 4 h 10"/>
                  <a:gd name="T56" fmla="*/ 7 w 8"/>
                  <a:gd name="T57" fmla="*/ 3 h 10"/>
                  <a:gd name="T58" fmla="*/ 6 w 8"/>
                  <a:gd name="T59" fmla="*/ 3 h 10"/>
                  <a:gd name="T60" fmla="*/ 6 w 8"/>
                  <a:gd name="T61" fmla="*/ 2 h 10"/>
                  <a:gd name="T62" fmla="*/ 6 w 8"/>
                  <a:gd name="T63" fmla="*/ 3 h 10"/>
                  <a:gd name="T64" fmla="*/ 5 w 8"/>
                  <a:gd name="T65" fmla="*/ 1 h 10"/>
                  <a:gd name="T66" fmla="*/ 6 w 8"/>
                  <a:gd name="T67" fmla="*/ 2 h 10"/>
                  <a:gd name="T68" fmla="*/ 4 w 8"/>
                  <a:gd name="T6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0">
                    <a:moveTo>
                      <a:pt x="4" y="1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5" y="4"/>
                      <a:pt x="5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6"/>
                      <a:pt x="5" y="8"/>
                      <a:pt x="3" y="8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7"/>
                      <a:pt x="0" y="7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3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7" y="8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5"/>
                      <a:pt x="4" y="4"/>
                      <a:pt x="6" y="6"/>
                    </a:cubicBezTo>
                    <a:cubicBezTo>
                      <a:pt x="7" y="5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8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5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8" name="Freeform 354"/>
              <p:cNvSpPr>
                <a:spLocks/>
              </p:cNvSpPr>
              <p:nvPr/>
            </p:nvSpPr>
            <p:spPr bwMode="auto">
              <a:xfrm>
                <a:off x="1345" y="312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9" name="Freeform 355"/>
              <p:cNvSpPr>
                <a:spLocks/>
              </p:cNvSpPr>
              <p:nvPr/>
            </p:nvSpPr>
            <p:spPr bwMode="auto">
              <a:xfrm>
                <a:off x="1348" y="3087"/>
                <a:ext cx="16" cy="25"/>
              </a:xfrm>
              <a:custGeom>
                <a:avLst/>
                <a:gdLst>
                  <a:gd name="T0" fmla="*/ 3 w 6"/>
                  <a:gd name="T1" fmla="*/ 6 h 9"/>
                  <a:gd name="T2" fmla="*/ 4 w 6"/>
                  <a:gd name="T3" fmla="*/ 7 h 9"/>
                  <a:gd name="T4" fmla="*/ 2 w 6"/>
                  <a:gd name="T5" fmla="*/ 5 h 9"/>
                  <a:gd name="T6" fmla="*/ 1 w 6"/>
                  <a:gd name="T7" fmla="*/ 4 h 9"/>
                  <a:gd name="T8" fmla="*/ 4 w 6"/>
                  <a:gd name="T9" fmla="*/ 6 h 9"/>
                  <a:gd name="T10" fmla="*/ 5 w 6"/>
                  <a:gd name="T11" fmla="*/ 5 h 9"/>
                  <a:gd name="T12" fmla="*/ 3 w 6"/>
                  <a:gd name="T13" fmla="*/ 4 h 9"/>
                  <a:gd name="T14" fmla="*/ 2 w 6"/>
                  <a:gd name="T15" fmla="*/ 3 h 9"/>
                  <a:gd name="T16" fmla="*/ 3 w 6"/>
                  <a:gd name="T17" fmla="*/ 4 h 9"/>
                  <a:gd name="T18" fmla="*/ 5 w 6"/>
                  <a:gd name="T19" fmla="*/ 4 h 9"/>
                  <a:gd name="T20" fmla="*/ 1 w 6"/>
                  <a:gd name="T21" fmla="*/ 0 h 9"/>
                  <a:gd name="T22" fmla="*/ 1 w 6"/>
                  <a:gd name="T23" fmla="*/ 1 h 9"/>
                  <a:gd name="T24" fmla="*/ 3 w 6"/>
                  <a:gd name="T25" fmla="*/ 2 h 9"/>
                  <a:gd name="T26" fmla="*/ 2 w 6"/>
                  <a:gd name="T27" fmla="*/ 2 h 9"/>
                  <a:gd name="T28" fmla="*/ 2 w 6"/>
                  <a:gd name="T29" fmla="*/ 1 h 9"/>
                  <a:gd name="T30" fmla="*/ 0 w 6"/>
                  <a:gd name="T31" fmla="*/ 5 h 9"/>
                  <a:gd name="T32" fmla="*/ 0 w 6"/>
                  <a:gd name="T33" fmla="*/ 5 h 9"/>
                  <a:gd name="T34" fmla="*/ 1 w 6"/>
                  <a:gd name="T35" fmla="*/ 6 h 9"/>
                  <a:gd name="T36" fmla="*/ 3 w 6"/>
                  <a:gd name="T37" fmla="*/ 7 h 9"/>
                  <a:gd name="T38" fmla="*/ 2 w 6"/>
                  <a:gd name="T39" fmla="*/ 7 h 9"/>
                  <a:gd name="T40" fmla="*/ 4 w 6"/>
                  <a:gd name="T41" fmla="*/ 8 h 9"/>
                  <a:gd name="T42" fmla="*/ 4 w 6"/>
                  <a:gd name="T43" fmla="*/ 9 h 9"/>
                  <a:gd name="T44" fmla="*/ 5 w 6"/>
                  <a:gd name="T45" fmla="*/ 8 h 9"/>
                  <a:gd name="T46" fmla="*/ 3 w 6"/>
                  <a:gd name="T4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9">
                    <a:moveTo>
                      <a:pt x="3" y="6"/>
                    </a:moveTo>
                    <a:cubicBezTo>
                      <a:pt x="3" y="6"/>
                      <a:pt x="4" y="7"/>
                      <a:pt x="4" y="7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5"/>
                      <a:pt x="4" y="6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3" y="5"/>
                      <a:pt x="4" y="4"/>
                      <a:pt x="3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3" y="3"/>
                      <a:pt x="4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8"/>
                      <a:pt x="4" y="9"/>
                    </a:cubicBezTo>
                    <a:cubicBezTo>
                      <a:pt x="6" y="9"/>
                      <a:pt x="3" y="8"/>
                      <a:pt x="5" y="8"/>
                    </a:cubicBez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0" name="Freeform 356"/>
              <p:cNvSpPr>
                <a:spLocks/>
              </p:cNvSpPr>
              <p:nvPr/>
            </p:nvSpPr>
            <p:spPr bwMode="auto">
              <a:xfrm>
                <a:off x="1353" y="310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1" name="Freeform 357"/>
              <p:cNvSpPr>
                <a:spLocks/>
              </p:cNvSpPr>
              <p:nvPr/>
            </p:nvSpPr>
            <p:spPr bwMode="auto">
              <a:xfrm>
                <a:off x="1345" y="310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2" name="Freeform 358"/>
              <p:cNvSpPr>
                <a:spLocks/>
              </p:cNvSpPr>
              <p:nvPr/>
            </p:nvSpPr>
            <p:spPr bwMode="auto">
              <a:xfrm>
                <a:off x="1361" y="309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3" name="Freeform 359"/>
              <p:cNvSpPr>
                <a:spLocks/>
              </p:cNvSpPr>
              <p:nvPr/>
            </p:nvSpPr>
            <p:spPr bwMode="auto">
              <a:xfrm>
                <a:off x="1350" y="3085"/>
                <a:ext cx="11" cy="8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1 h 3"/>
                  <a:gd name="T8" fmla="*/ 2 w 4"/>
                  <a:gd name="T9" fmla="*/ 0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3" y="2"/>
                      <a:pt x="4" y="3"/>
                    </a:cubicBezTo>
                    <a:cubicBezTo>
                      <a:pt x="4" y="3"/>
                      <a:pt x="2" y="2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4" name="Freeform 360"/>
              <p:cNvSpPr>
                <a:spLocks/>
              </p:cNvSpPr>
              <p:nvPr/>
            </p:nvSpPr>
            <p:spPr bwMode="auto">
              <a:xfrm>
                <a:off x="1356" y="3047"/>
                <a:ext cx="24" cy="43"/>
              </a:xfrm>
              <a:custGeom>
                <a:avLst/>
                <a:gdLst>
                  <a:gd name="T0" fmla="*/ 4 w 9"/>
                  <a:gd name="T1" fmla="*/ 13 h 16"/>
                  <a:gd name="T2" fmla="*/ 4 w 9"/>
                  <a:gd name="T3" fmla="*/ 13 h 16"/>
                  <a:gd name="T4" fmla="*/ 4 w 9"/>
                  <a:gd name="T5" fmla="*/ 13 h 16"/>
                  <a:gd name="T6" fmla="*/ 6 w 9"/>
                  <a:gd name="T7" fmla="*/ 13 h 16"/>
                  <a:gd name="T8" fmla="*/ 5 w 9"/>
                  <a:gd name="T9" fmla="*/ 13 h 16"/>
                  <a:gd name="T10" fmla="*/ 5 w 9"/>
                  <a:gd name="T11" fmla="*/ 11 h 16"/>
                  <a:gd name="T12" fmla="*/ 3 w 9"/>
                  <a:gd name="T13" fmla="*/ 10 h 16"/>
                  <a:gd name="T14" fmla="*/ 6 w 9"/>
                  <a:gd name="T15" fmla="*/ 10 h 16"/>
                  <a:gd name="T16" fmla="*/ 3 w 9"/>
                  <a:gd name="T17" fmla="*/ 9 h 16"/>
                  <a:gd name="T18" fmla="*/ 4 w 9"/>
                  <a:gd name="T19" fmla="*/ 8 h 16"/>
                  <a:gd name="T20" fmla="*/ 5 w 9"/>
                  <a:gd name="T21" fmla="*/ 9 h 16"/>
                  <a:gd name="T22" fmla="*/ 5 w 9"/>
                  <a:gd name="T23" fmla="*/ 8 h 16"/>
                  <a:gd name="T24" fmla="*/ 6 w 9"/>
                  <a:gd name="T25" fmla="*/ 8 h 16"/>
                  <a:gd name="T26" fmla="*/ 7 w 9"/>
                  <a:gd name="T27" fmla="*/ 7 h 16"/>
                  <a:gd name="T28" fmla="*/ 8 w 9"/>
                  <a:gd name="T29" fmla="*/ 7 h 16"/>
                  <a:gd name="T30" fmla="*/ 7 w 9"/>
                  <a:gd name="T31" fmla="*/ 4 h 16"/>
                  <a:gd name="T32" fmla="*/ 8 w 9"/>
                  <a:gd name="T33" fmla="*/ 4 h 16"/>
                  <a:gd name="T34" fmla="*/ 5 w 9"/>
                  <a:gd name="T35" fmla="*/ 4 h 16"/>
                  <a:gd name="T36" fmla="*/ 5 w 9"/>
                  <a:gd name="T37" fmla="*/ 3 h 16"/>
                  <a:gd name="T38" fmla="*/ 7 w 9"/>
                  <a:gd name="T39" fmla="*/ 4 h 16"/>
                  <a:gd name="T40" fmla="*/ 7 w 9"/>
                  <a:gd name="T41" fmla="*/ 3 h 16"/>
                  <a:gd name="T42" fmla="*/ 9 w 9"/>
                  <a:gd name="T43" fmla="*/ 3 h 16"/>
                  <a:gd name="T44" fmla="*/ 6 w 9"/>
                  <a:gd name="T45" fmla="*/ 1 h 16"/>
                  <a:gd name="T46" fmla="*/ 7 w 9"/>
                  <a:gd name="T47" fmla="*/ 1 h 16"/>
                  <a:gd name="T48" fmla="*/ 4 w 9"/>
                  <a:gd name="T49" fmla="*/ 0 h 16"/>
                  <a:gd name="T50" fmla="*/ 3 w 9"/>
                  <a:gd name="T51" fmla="*/ 4 h 16"/>
                  <a:gd name="T52" fmla="*/ 5 w 9"/>
                  <a:gd name="T53" fmla="*/ 5 h 16"/>
                  <a:gd name="T54" fmla="*/ 3 w 9"/>
                  <a:gd name="T55" fmla="*/ 5 h 16"/>
                  <a:gd name="T56" fmla="*/ 5 w 9"/>
                  <a:gd name="T57" fmla="*/ 5 h 16"/>
                  <a:gd name="T58" fmla="*/ 3 w 9"/>
                  <a:gd name="T59" fmla="*/ 5 h 16"/>
                  <a:gd name="T60" fmla="*/ 4 w 9"/>
                  <a:gd name="T61" fmla="*/ 6 h 16"/>
                  <a:gd name="T62" fmla="*/ 2 w 9"/>
                  <a:gd name="T63" fmla="*/ 6 h 16"/>
                  <a:gd name="T64" fmla="*/ 1 w 9"/>
                  <a:gd name="T65" fmla="*/ 11 h 16"/>
                  <a:gd name="T66" fmla="*/ 3 w 9"/>
                  <a:gd name="T67" fmla="*/ 12 h 16"/>
                  <a:gd name="T68" fmla="*/ 2 w 9"/>
                  <a:gd name="T69" fmla="*/ 14 h 16"/>
                  <a:gd name="T70" fmla="*/ 3 w 9"/>
                  <a:gd name="T71" fmla="*/ 15 h 16"/>
                  <a:gd name="T72" fmla="*/ 0 w 9"/>
                  <a:gd name="T73" fmla="*/ 13 h 16"/>
                  <a:gd name="T74" fmla="*/ 0 w 9"/>
                  <a:gd name="T75" fmla="*/ 14 h 16"/>
                  <a:gd name="T76" fmla="*/ 1 w 9"/>
                  <a:gd name="T77" fmla="*/ 14 h 16"/>
                  <a:gd name="T78" fmla="*/ 0 w 9"/>
                  <a:gd name="T79" fmla="*/ 14 h 16"/>
                  <a:gd name="T80" fmla="*/ 4 w 9"/>
                  <a:gd name="T81" fmla="*/ 15 h 16"/>
                  <a:gd name="T82" fmla="*/ 6 w 9"/>
                  <a:gd name="T83" fmla="*/ 14 h 16"/>
                  <a:gd name="T84" fmla="*/ 4 w 9"/>
                  <a:gd name="T8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" h="16">
                    <a:moveTo>
                      <a:pt x="4" y="13"/>
                    </a:moveTo>
                    <a:cubicBezTo>
                      <a:pt x="4" y="13"/>
                      <a:pt x="3" y="13"/>
                      <a:pt x="4" y="13"/>
                    </a:cubicBezTo>
                    <a:cubicBezTo>
                      <a:pt x="4" y="13"/>
                      <a:pt x="5" y="13"/>
                      <a:pt x="4" y="13"/>
                    </a:cubicBezTo>
                    <a:cubicBezTo>
                      <a:pt x="6" y="14"/>
                      <a:pt x="4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4" y="12"/>
                      <a:pt x="5" y="11"/>
                    </a:cubicBezTo>
                    <a:cubicBezTo>
                      <a:pt x="4" y="11"/>
                      <a:pt x="4" y="11"/>
                      <a:pt x="3" y="10"/>
                    </a:cubicBezTo>
                    <a:cubicBezTo>
                      <a:pt x="5" y="10"/>
                      <a:pt x="5" y="11"/>
                      <a:pt x="6" y="10"/>
                    </a:cubicBezTo>
                    <a:cubicBezTo>
                      <a:pt x="6" y="10"/>
                      <a:pt x="4" y="10"/>
                      <a:pt x="3" y="9"/>
                    </a:cubicBezTo>
                    <a:cubicBezTo>
                      <a:pt x="5" y="9"/>
                      <a:pt x="3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5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7" y="5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5"/>
                      <a:pt x="5" y="4"/>
                    </a:cubicBezTo>
                    <a:cubicBezTo>
                      <a:pt x="8" y="4"/>
                      <a:pt x="4" y="3"/>
                      <a:pt x="5" y="3"/>
                    </a:cubicBezTo>
                    <a:cubicBezTo>
                      <a:pt x="7" y="3"/>
                      <a:pt x="6" y="4"/>
                      <a:pt x="7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7" y="2"/>
                      <a:pt x="9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3" y="4"/>
                    </a:cubicBezTo>
                    <a:cubicBezTo>
                      <a:pt x="5" y="5"/>
                      <a:pt x="3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5" y="6"/>
                      <a:pt x="4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3" y="10"/>
                      <a:pt x="1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5" y="14"/>
                      <a:pt x="2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4"/>
                      <a:pt x="1" y="14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1" y="15"/>
                      <a:pt x="2" y="15"/>
                      <a:pt x="4" y="15"/>
                    </a:cubicBezTo>
                    <a:cubicBezTo>
                      <a:pt x="2" y="13"/>
                      <a:pt x="6" y="16"/>
                      <a:pt x="6" y="14"/>
                    </a:cubicBezTo>
                    <a:cubicBezTo>
                      <a:pt x="5" y="13"/>
                      <a:pt x="4" y="14"/>
                      <a:pt x="4" y="1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5" name="Freeform 361"/>
              <p:cNvSpPr>
                <a:spLocks/>
              </p:cNvSpPr>
              <p:nvPr/>
            </p:nvSpPr>
            <p:spPr bwMode="auto">
              <a:xfrm>
                <a:off x="1356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6" name="Freeform 362"/>
              <p:cNvSpPr>
                <a:spLocks/>
              </p:cNvSpPr>
              <p:nvPr/>
            </p:nvSpPr>
            <p:spPr bwMode="auto">
              <a:xfrm>
                <a:off x="1372" y="304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7" name="Rectangle 363"/>
              <p:cNvSpPr>
                <a:spLocks noChangeArrowheads="1"/>
              </p:cNvSpPr>
              <p:nvPr/>
            </p:nvSpPr>
            <p:spPr bwMode="auto">
              <a:xfrm>
                <a:off x="1356" y="308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8" name="Rectangle 364"/>
              <p:cNvSpPr>
                <a:spLocks noChangeArrowheads="1"/>
              </p:cNvSpPr>
              <p:nvPr/>
            </p:nvSpPr>
            <p:spPr bwMode="auto">
              <a:xfrm>
                <a:off x="1364" y="3090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9" name="Freeform 365"/>
              <p:cNvSpPr>
                <a:spLocks/>
              </p:cNvSpPr>
              <p:nvPr/>
            </p:nvSpPr>
            <p:spPr bwMode="auto">
              <a:xfrm>
                <a:off x="1378" y="304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0" name="Freeform 366"/>
              <p:cNvSpPr>
                <a:spLocks/>
              </p:cNvSpPr>
              <p:nvPr/>
            </p:nvSpPr>
            <p:spPr bwMode="auto">
              <a:xfrm>
                <a:off x="1383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1" name="Freeform 367"/>
              <p:cNvSpPr>
                <a:spLocks/>
              </p:cNvSpPr>
              <p:nvPr/>
            </p:nvSpPr>
            <p:spPr bwMode="auto">
              <a:xfrm>
                <a:off x="1350" y="2987"/>
                <a:ext cx="36" cy="60"/>
              </a:xfrm>
              <a:custGeom>
                <a:avLst/>
                <a:gdLst>
                  <a:gd name="T0" fmla="*/ 1 w 13"/>
                  <a:gd name="T1" fmla="*/ 4 h 22"/>
                  <a:gd name="T2" fmla="*/ 0 w 13"/>
                  <a:gd name="T3" fmla="*/ 7 h 22"/>
                  <a:gd name="T4" fmla="*/ 1 w 13"/>
                  <a:gd name="T5" fmla="*/ 8 h 22"/>
                  <a:gd name="T6" fmla="*/ 2 w 13"/>
                  <a:gd name="T7" fmla="*/ 6 h 22"/>
                  <a:gd name="T8" fmla="*/ 5 w 13"/>
                  <a:gd name="T9" fmla="*/ 6 h 22"/>
                  <a:gd name="T10" fmla="*/ 7 w 13"/>
                  <a:gd name="T11" fmla="*/ 7 h 22"/>
                  <a:gd name="T12" fmla="*/ 8 w 13"/>
                  <a:gd name="T13" fmla="*/ 5 h 22"/>
                  <a:gd name="T14" fmla="*/ 7 w 13"/>
                  <a:gd name="T15" fmla="*/ 6 h 22"/>
                  <a:gd name="T16" fmla="*/ 7 w 13"/>
                  <a:gd name="T17" fmla="*/ 8 h 22"/>
                  <a:gd name="T18" fmla="*/ 10 w 13"/>
                  <a:gd name="T19" fmla="*/ 8 h 22"/>
                  <a:gd name="T20" fmla="*/ 10 w 13"/>
                  <a:gd name="T21" fmla="*/ 9 h 22"/>
                  <a:gd name="T22" fmla="*/ 9 w 13"/>
                  <a:gd name="T23" fmla="*/ 10 h 22"/>
                  <a:gd name="T24" fmla="*/ 9 w 13"/>
                  <a:gd name="T25" fmla="*/ 12 h 22"/>
                  <a:gd name="T26" fmla="*/ 8 w 13"/>
                  <a:gd name="T27" fmla="*/ 14 h 22"/>
                  <a:gd name="T28" fmla="*/ 9 w 13"/>
                  <a:gd name="T29" fmla="*/ 16 h 22"/>
                  <a:gd name="T30" fmla="*/ 10 w 13"/>
                  <a:gd name="T31" fmla="*/ 17 h 22"/>
                  <a:gd name="T32" fmla="*/ 8 w 13"/>
                  <a:gd name="T33" fmla="*/ 17 h 22"/>
                  <a:gd name="T34" fmla="*/ 9 w 13"/>
                  <a:gd name="T35" fmla="*/ 18 h 22"/>
                  <a:gd name="T36" fmla="*/ 8 w 13"/>
                  <a:gd name="T37" fmla="*/ 22 h 22"/>
                  <a:gd name="T38" fmla="*/ 9 w 13"/>
                  <a:gd name="T39" fmla="*/ 20 h 22"/>
                  <a:gd name="T40" fmla="*/ 8 w 13"/>
                  <a:gd name="T41" fmla="*/ 20 h 22"/>
                  <a:gd name="T42" fmla="*/ 11 w 13"/>
                  <a:gd name="T43" fmla="*/ 20 h 22"/>
                  <a:gd name="T44" fmla="*/ 12 w 13"/>
                  <a:gd name="T45" fmla="*/ 19 h 22"/>
                  <a:gd name="T46" fmla="*/ 12 w 13"/>
                  <a:gd name="T47" fmla="*/ 18 h 22"/>
                  <a:gd name="T48" fmla="*/ 12 w 13"/>
                  <a:gd name="T49" fmla="*/ 17 h 22"/>
                  <a:gd name="T50" fmla="*/ 13 w 13"/>
                  <a:gd name="T51" fmla="*/ 15 h 22"/>
                  <a:gd name="T52" fmla="*/ 12 w 13"/>
                  <a:gd name="T53" fmla="*/ 13 h 22"/>
                  <a:gd name="T54" fmla="*/ 12 w 13"/>
                  <a:gd name="T55" fmla="*/ 13 h 22"/>
                  <a:gd name="T56" fmla="*/ 12 w 13"/>
                  <a:gd name="T57" fmla="*/ 13 h 22"/>
                  <a:gd name="T58" fmla="*/ 12 w 13"/>
                  <a:gd name="T59" fmla="*/ 12 h 22"/>
                  <a:gd name="T60" fmla="*/ 11 w 13"/>
                  <a:gd name="T61" fmla="*/ 10 h 22"/>
                  <a:gd name="T62" fmla="*/ 13 w 13"/>
                  <a:gd name="T63" fmla="*/ 10 h 22"/>
                  <a:gd name="T64" fmla="*/ 13 w 13"/>
                  <a:gd name="T65" fmla="*/ 8 h 22"/>
                  <a:gd name="T66" fmla="*/ 11 w 13"/>
                  <a:gd name="T67" fmla="*/ 8 h 22"/>
                  <a:gd name="T68" fmla="*/ 10 w 13"/>
                  <a:gd name="T69" fmla="*/ 6 h 22"/>
                  <a:gd name="T70" fmla="*/ 8 w 13"/>
                  <a:gd name="T71" fmla="*/ 4 h 22"/>
                  <a:gd name="T72" fmla="*/ 7 w 13"/>
                  <a:gd name="T73" fmla="*/ 3 h 22"/>
                  <a:gd name="T74" fmla="*/ 5 w 13"/>
                  <a:gd name="T75" fmla="*/ 4 h 22"/>
                  <a:gd name="T76" fmla="*/ 6 w 13"/>
                  <a:gd name="T77" fmla="*/ 6 h 22"/>
                  <a:gd name="T78" fmla="*/ 4 w 13"/>
                  <a:gd name="T7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" h="22"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1" y="7"/>
                      <a:pt x="2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3" y="4"/>
                      <a:pt x="3" y="4"/>
                    </a:cubicBezTo>
                    <a:cubicBezTo>
                      <a:pt x="3" y="10"/>
                      <a:pt x="5" y="3"/>
                      <a:pt x="5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7"/>
                      <a:pt x="7" y="5"/>
                      <a:pt x="7" y="7"/>
                    </a:cubicBezTo>
                    <a:cubicBezTo>
                      <a:pt x="8" y="4"/>
                      <a:pt x="9" y="9"/>
                      <a:pt x="9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7" y="6"/>
                      <a:pt x="9" y="6"/>
                      <a:pt x="7" y="6"/>
                    </a:cubicBezTo>
                    <a:cubicBezTo>
                      <a:pt x="7" y="7"/>
                      <a:pt x="9" y="6"/>
                      <a:pt x="10" y="7"/>
                    </a:cubicBezTo>
                    <a:cubicBezTo>
                      <a:pt x="9" y="7"/>
                      <a:pt x="9" y="7"/>
                      <a:pt x="7" y="8"/>
                    </a:cubicBezTo>
                    <a:cubicBezTo>
                      <a:pt x="9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9"/>
                      <a:pt x="12" y="9"/>
                      <a:pt x="12" y="10"/>
                    </a:cubicBezTo>
                    <a:cubicBezTo>
                      <a:pt x="10" y="10"/>
                      <a:pt x="12" y="9"/>
                      <a:pt x="10" y="9"/>
                    </a:cubicBezTo>
                    <a:cubicBezTo>
                      <a:pt x="9" y="9"/>
                      <a:pt x="9" y="9"/>
                      <a:pt x="8" y="8"/>
                    </a:cubicBezTo>
                    <a:cubicBezTo>
                      <a:pt x="8" y="9"/>
                      <a:pt x="8" y="10"/>
                      <a:pt x="9" y="10"/>
                    </a:cubicBezTo>
                    <a:cubicBezTo>
                      <a:pt x="9" y="11"/>
                      <a:pt x="8" y="10"/>
                      <a:pt x="8" y="11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7" y="14"/>
                      <a:pt x="11" y="15"/>
                      <a:pt x="9" y="16"/>
                    </a:cubicBezTo>
                    <a:cubicBezTo>
                      <a:pt x="11" y="16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8" y="16"/>
                      <a:pt x="7" y="15"/>
                    </a:cubicBezTo>
                    <a:cubicBezTo>
                      <a:pt x="8" y="16"/>
                      <a:pt x="7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10" y="18"/>
                      <a:pt x="9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6" y="20"/>
                      <a:pt x="8" y="22"/>
                    </a:cubicBezTo>
                    <a:cubicBezTo>
                      <a:pt x="8" y="22"/>
                      <a:pt x="11" y="22"/>
                      <a:pt x="11" y="22"/>
                    </a:cubicBezTo>
                    <a:cubicBezTo>
                      <a:pt x="11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19"/>
                      <a:pt x="8" y="20"/>
                    </a:cubicBezTo>
                    <a:cubicBezTo>
                      <a:pt x="7" y="19"/>
                      <a:pt x="9" y="19"/>
                      <a:pt x="8" y="19"/>
                    </a:cubicBezTo>
                    <a:cubicBezTo>
                      <a:pt x="10" y="19"/>
                      <a:pt x="10" y="19"/>
                      <a:pt x="11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0" y="18"/>
                      <a:pt x="13" y="18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0" y="16"/>
                      <a:pt x="10" y="16"/>
                    </a:cubicBezTo>
                    <a:cubicBezTo>
                      <a:pt x="12" y="16"/>
                      <a:pt x="11" y="15"/>
                      <a:pt x="13" y="15"/>
                    </a:cubicBezTo>
                    <a:cubicBezTo>
                      <a:pt x="11" y="15"/>
                      <a:pt x="12" y="14"/>
                      <a:pt x="11" y="14"/>
                    </a:cubicBezTo>
                    <a:cubicBezTo>
                      <a:pt x="11" y="14"/>
                      <a:pt x="11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1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0" y="12"/>
                      <a:pt x="12" y="12"/>
                    </a:cubicBezTo>
                    <a:cubicBezTo>
                      <a:pt x="11" y="11"/>
                      <a:pt x="11" y="11"/>
                      <a:pt x="9" y="11"/>
                    </a:cubicBezTo>
                    <a:cubicBezTo>
                      <a:pt x="10" y="11"/>
                      <a:pt x="11" y="11"/>
                      <a:pt x="11" y="10"/>
                    </a:cubicBezTo>
                    <a:cubicBezTo>
                      <a:pt x="9" y="10"/>
                      <a:pt x="12" y="10"/>
                      <a:pt x="11" y="9"/>
                    </a:cubicBezTo>
                    <a:cubicBezTo>
                      <a:pt x="12" y="10"/>
                      <a:pt x="11" y="9"/>
                      <a:pt x="13" y="10"/>
                    </a:cubicBezTo>
                    <a:cubicBezTo>
                      <a:pt x="13" y="10"/>
                      <a:pt x="11" y="9"/>
                      <a:pt x="12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1" y="7"/>
                      <a:pt x="13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0" y="4"/>
                      <a:pt x="9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2"/>
                      <a:pt x="7" y="3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6" y="4"/>
                      <a:pt x="5" y="0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6"/>
                      <a:pt x="5" y="4"/>
                      <a:pt x="4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3" y="6"/>
                      <a:pt x="2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2" name="Freeform 368"/>
              <p:cNvSpPr>
                <a:spLocks/>
              </p:cNvSpPr>
              <p:nvPr/>
            </p:nvSpPr>
            <p:spPr bwMode="auto">
              <a:xfrm>
                <a:off x="1372" y="2989"/>
                <a:ext cx="8" cy="9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1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2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0" y="0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3" name="Freeform 369"/>
              <p:cNvSpPr>
                <a:spLocks/>
              </p:cNvSpPr>
              <p:nvPr/>
            </p:nvSpPr>
            <p:spPr bwMode="auto">
              <a:xfrm>
                <a:off x="1375" y="29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4" name="Freeform 370"/>
              <p:cNvSpPr>
                <a:spLocks/>
              </p:cNvSpPr>
              <p:nvPr/>
            </p:nvSpPr>
            <p:spPr bwMode="auto">
              <a:xfrm>
                <a:off x="1350" y="2992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5" name="Freeform 371"/>
              <p:cNvSpPr>
                <a:spLocks/>
              </p:cNvSpPr>
              <p:nvPr/>
            </p:nvSpPr>
            <p:spPr bwMode="auto">
              <a:xfrm>
                <a:off x="1350" y="29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6" name="Freeform 372"/>
              <p:cNvSpPr>
                <a:spLocks/>
              </p:cNvSpPr>
              <p:nvPr/>
            </p:nvSpPr>
            <p:spPr bwMode="auto">
              <a:xfrm>
                <a:off x="1309" y="2992"/>
                <a:ext cx="41" cy="22"/>
              </a:xfrm>
              <a:custGeom>
                <a:avLst/>
                <a:gdLst>
                  <a:gd name="T0" fmla="*/ 3 w 15"/>
                  <a:gd name="T1" fmla="*/ 3 h 8"/>
                  <a:gd name="T2" fmla="*/ 2 w 15"/>
                  <a:gd name="T3" fmla="*/ 4 h 8"/>
                  <a:gd name="T4" fmla="*/ 2 w 15"/>
                  <a:gd name="T5" fmla="*/ 3 h 8"/>
                  <a:gd name="T6" fmla="*/ 0 w 15"/>
                  <a:gd name="T7" fmla="*/ 6 h 8"/>
                  <a:gd name="T8" fmla="*/ 7 w 15"/>
                  <a:gd name="T9" fmla="*/ 5 h 8"/>
                  <a:gd name="T10" fmla="*/ 7 w 15"/>
                  <a:gd name="T11" fmla="*/ 6 h 8"/>
                  <a:gd name="T12" fmla="*/ 10 w 15"/>
                  <a:gd name="T13" fmla="*/ 4 h 8"/>
                  <a:gd name="T14" fmla="*/ 9 w 15"/>
                  <a:gd name="T15" fmla="*/ 6 h 8"/>
                  <a:gd name="T16" fmla="*/ 11 w 15"/>
                  <a:gd name="T17" fmla="*/ 5 h 8"/>
                  <a:gd name="T18" fmla="*/ 11 w 15"/>
                  <a:gd name="T19" fmla="*/ 4 h 8"/>
                  <a:gd name="T20" fmla="*/ 11 w 15"/>
                  <a:gd name="T21" fmla="*/ 5 h 8"/>
                  <a:gd name="T22" fmla="*/ 11 w 15"/>
                  <a:gd name="T23" fmla="*/ 4 h 8"/>
                  <a:gd name="T24" fmla="*/ 12 w 15"/>
                  <a:gd name="T25" fmla="*/ 4 h 8"/>
                  <a:gd name="T26" fmla="*/ 12 w 15"/>
                  <a:gd name="T27" fmla="*/ 5 h 8"/>
                  <a:gd name="T28" fmla="*/ 13 w 15"/>
                  <a:gd name="T29" fmla="*/ 4 h 8"/>
                  <a:gd name="T30" fmla="*/ 13 w 15"/>
                  <a:gd name="T31" fmla="*/ 5 h 8"/>
                  <a:gd name="T32" fmla="*/ 15 w 15"/>
                  <a:gd name="T33" fmla="*/ 3 h 8"/>
                  <a:gd name="T34" fmla="*/ 15 w 15"/>
                  <a:gd name="T35" fmla="*/ 2 h 8"/>
                  <a:gd name="T36" fmla="*/ 13 w 15"/>
                  <a:gd name="T37" fmla="*/ 3 h 8"/>
                  <a:gd name="T38" fmla="*/ 13 w 15"/>
                  <a:gd name="T39" fmla="*/ 3 h 8"/>
                  <a:gd name="T40" fmla="*/ 12 w 15"/>
                  <a:gd name="T41" fmla="*/ 4 h 8"/>
                  <a:gd name="T42" fmla="*/ 13 w 15"/>
                  <a:gd name="T43" fmla="*/ 2 h 8"/>
                  <a:gd name="T44" fmla="*/ 11 w 15"/>
                  <a:gd name="T45" fmla="*/ 1 h 8"/>
                  <a:gd name="T46" fmla="*/ 11 w 15"/>
                  <a:gd name="T47" fmla="*/ 1 h 8"/>
                  <a:gd name="T48" fmla="*/ 11 w 15"/>
                  <a:gd name="T49" fmla="*/ 1 h 8"/>
                  <a:gd name="T50" fmla="*/ 11 w 15"/>
                  <a:gd name="T51" fmla="*/ 2 h 8"/>
                  <a:gd name="T52" fmla="*/ 11 w 15"/>
                  <a:gd name="T53" fmla="*/ 4 h 8"/>
                  <a:gd name="T54" fmla="*/ 10 w 15"/>
                  <a:gd name="T55" fmla="*/ 4 h 8"/>
                  <a:gd name="T56" fmla="*/ 11 w 15"/>
                  <a:gd name="T57" fmla="*/ 2 h 8"/>
                  <a:gd name="T58" fmla="*/ 10 w 15"/>
                  <a:gd name="T59" fmla="*/ 3 h 8"/>
                  <a:gd name="T60" fmla="*/ 10 w 15"/>
                  <a:gd name="T61" fmla="*/ 1 h 8"/>
                  <a:gd name="T62" fmla="*/ 10 w 15"/>
                  <a:gd name="T63" fmla="*/ 3 h 8"/>
                  <a:gd name="T64" fmla="*/ 7 w 15"/>
                  <a:gd name="T65" fmla="*/ 3 h 8"/>
                  <a:gd name="T66" fmla="*/ 7 w 15"/>
                  <a:gd name="T67" fmla="*/ 2 h 8"/>
                  <a:gd name="T68" fmla="*/ 7 w 15"/>
                  <a:gd name="T69" fmla="*/ 3 h 8"/>
                  <a:gd name="T70" fmla="*/ 5 w 15"/>
                  <a:gd name="T71" fmla="*/ 3 h 8"/>
                  <a:gd name="T72" fmla="*/ 5 w 15"/>
                  <a:gd name="T73" fmla="*/ 4 h 8"/>
                  <a:gd name="T74" fmla="*/ 3 w 15"/>
                  <a:gd name="T75" fmla="*/ 3 h 8"/>
                  <a:gd name="T76" fmla="*/ 3 w 15"/>
                  <a:gd name="T77" fmla="*/ 3 h 8"/>
                  <a:gd name="T78" fmla="*/ 2 w 15"/>
                  <a:gd name="T79" fmla="*/ 5 h 8"/>
                  <a:gd name="T80" fmla="*/ 3 w 15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0" y="3"/>
                      <a:pt x="0" y="6"/>
                    </a:cubicBezTo>
                    <a:cubicBezTo>
                      <a:pt x="2" y="5"/>
                      <a:pt x="5" y="7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4"/>
                      <a:pt x="9" y="8"/>
                      <a:pt x="10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1" y="3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7"/>
                      <a:pt x="15" y="3"/>
                    </a:cubicBezTo>
                    <a:cubicBezTo>
                      <a:pt x="15" y="3"/>
                      <a:pt x="14" y="2"/>
                      <a:pt x="15" y="2"/>
                    </a:cubicBez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6"/>
                      <a:pt x="13" y="3"/>
                      <a:pt x="12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2" y="0"/>
                      <a:pt x="12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4"/>
                      <a:pt x="11" y="4"/>
                    </a:cubicBezTo>
                    <a:cubicBezTo>
                      <a:pt x="11" y="3"/>
                      <a:pt x="11" y="5"/>
                      <a:pt x="10" y="4"/>
                    </a:cubicBezTo>
                    <a:cubicBezTo>
                      <a:pt x="10" y="3"/>
                      <a:pt x="11" y="3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6"/>
                      <a:pt x="2" y="5"/>
                    </a:cubicBezTo>
                    <a:cubicBezTo>
                      <a:pt x="3" y="4"/>
                      <a:pt x="3" y="4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7" name="Freeform 373"/>
              <p:cNvSpPr>
                <a:spLocks/>
              </p:cNvSpPr>
              <p:nvPr/>
            </p:nvSpPr>
            <p:spPr bwMode="auto">
              <a:xfrm>
                <a:off x="1307" y="3000"/>
                <a:ext cx="2" cy="8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8" name="Freeform 374"/>
              <p:cNvSpPr>
                <a:spLocks/>
              </p:cNvSpPr>
              <p:nvPr/>
            </p:nvSpPr>
            <p:spPr bwMode="auto">
              <a:xfrm>
                <a:off x="1282" y="2995"/>
                <a:ext cx="25" cy="16"/>
              </a:xfrm>
              <a:custGeom>
                <a:avLst/>
                <a:gdLst>
                  <a:gd name="T0" fmla="*/ 4 w 9"/>
                  <a:gd name="T1" fmla="*/ 2 h 6"/>
                  <a:gd name="T2" fmla="*/ 3 w 9"/>
                  <a:gd name="T3" fmla="*/ 3 h 6"/>
                  <a:gd name="T4" fmla="*/ 7 w 9"/>
                  <a:gd name="T5" fmla="*/ 5 h 6"/>
                  <a:gd name="T6" fmla="*/ 8 w 9"/>
                  <a:gd name="T7" fmla="*/ 3 h 6"/>
                  <a:gd name="T8" fmla="*/ 8 w 9"/>
                  <a:gd name="T9" fmla="*/ 5 h 6"/>
                  <a:gd name="T10" fmla="*/ 9 w 9"/>
                  <a:gd name="T11" fmla="*/ 3 h 6"/>
                  <a:gd name="T12" fmla="*/ 9 w 9"/>
                  <a:gd name="T13" fmla="*/ 4 h 6"/>
                  <a:gd name="T14" fmla="*/ 9 w 9"/>
                  <a:gd name="T15" fmla="*/ 3 h 6"/>
                  <a:gd name="T16" fmla="*/ 8 w 9"/>
                  <a:gd name="T17" fmla="*/ 3 h 6"/>
                  <a:gd name="T18" fmla="*/ 9 w 9"/>
                  <a:gd name="T19" fmla="*/ 2 h 6"/>
                  <a:gd name="T20" fmla="*/ 7 w 9"/>
                  <a:gd name="T21" fmla="*/ 4 h 6"/>
                  <a:gd name="T22" fmla="*/ 7 w 9"/>
                  <a:gd name="T23" fmla="*/ 2 h 6"/>
                  <a:gd name="T24" fmla="*/ 6 w 9"/>
                  <a:gd name="T25" fmla="*/ 1 h 6"/>
                  <a:gd name="T26" fmla="*/ 6 w 9"/>
                  <a:gd name="T27" fmla="*/ 2 h 6"/>
                  <a:gd name="T28" fmla="*/ 6 w 9"/>
                  <a:gd name="T29" fmla="*/ 3 h 6"/>
                  <a:gd name="T30" fmla="*/ 6 w 9"/>
                  <a:gd name="T31" fmla="*/ 1 h 6"/>
                  <a:gd name="T32" fmla="*/ 3 w 9"/>
                  <a:gd name="T33" fmla="*/ 0 h 6"/>
                  <a:gd name="T34" fmla="*/ 1 w 9"/>
                  <a:gd name="T35" fmla="*/ 2 h 6"/>
                  <a:gd name="T36" fmla="*/ 2 w 9"/>
                  <a:gd name="T37" fmla="*/ 1 h 6"/>
                  <a:gd name="T38" fmla="*/ 2 w 9"/>
                  <a:gd name="T39" fmla="*/ 0 h 6"/>
                  <a:gd name="T40" fmla="*/ 0 w 9"/>
                  <a:gd name="T41" fmla="*/ 2 h 6"/>
                  <a:gd name="T42" fmla="*/ 4 w 9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6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7" y="4"/>
                      <a:pt x="7" y="5"/>
                    </a:cubicBezTo>
                    <a:cubicBezTo>
                      <a:pt x="7" y="6"/>
                      <a:pt x="8" y="4"/>
                      <a:pt x="8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5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4"/>
                      <a:pt x="6" y="2"/>
                      <a:pt x="6" y="1"/>
                    </a:cubicBezTo>
                    <a:cubicBezTo>
                      <a:pt x="5" y="2"/>
                      <a:pt x="3" y="2"/>
                      <a:pt x="3" y="0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4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9" name="Rectangle 375"/>
              <p:cNvSpPr>
                <a:spLocks noChangeArrowheads="1"/>
              </p:cNvSpPr>
              <p:nvPr/>
            </p:nvSpPr>
            <p:spPr bwMode="auto">
              <a:xfrm>
                <a:off x="1290" y="300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0" name="Freeform 376"/>
              <p:cNvSpPr>
                <a:spLocks/>
              </p:cNvSpPr>
              <p:nvPr/>
            </p:nvSpPr>
            <p:spPr bwMode="auto">
              <a:xfrm>
                <a:off x="1361" y="304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1" name="Freeform 377"/>
              <p:cNvSpPr>
                <a:spLocks/>
              </p:cNvSpPr>
              <p:nvPr/>
            </p:nvSpPr>
            <p:spPr bwMode="auto">
              <a:xfrm>
                <a:off x="1356" y="3033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0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3"/>
                      <a:pt x="2" y="5"/>
                    </a:cubicBezTo>
                    <a:cubicBezTo>
                      <a:pt x="2" y="5"/>
                      <a:pt x="1" y="4"/>
                      <a:pt x="1" y="2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2" name="Freeform 378"/>
              <p:cNvSpPr>
                <a:spLocks/>
              </p:cNvSpPr>
              <p:nvPr/>
            </p:nvSpPr>
            <p:spPr bwMode="auto">
              <a:xfrm>
                <a:off x="1356" y="3038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3" name="Freeform 379"/>
              <p:cNvSpPr>
                <a:spLocks/>
              </p:cNvSpPr>
              <p:nvPr/>
            </p:nvSpPr>
            <p:spPr bwMode="auto">
              <a:xfrm>
                <a:off x="1356" y="3041"/>
                <a:ext cx="2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4" name="Freeform 380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5" name="Freeform 381"/>
              <p:cNvSpPr>
                <a:spLocks/>
              </p:cNvSpPr>
              <p:nvPr/>
            </p:nvSpPr>
            <p:spPr bwMode="auto">
              <a:xfrm>
                <a:off x="1356" y="3036"/>
                <a:ext cx="2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1 h 4"/>
                  <a:gd name="T10" fmla="*/ 0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6" name="Freeform 382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7" name="Freeform 383"/>
              <p:cNvSpPr>
                <a:spLocks/>
              </p:cNvSpPr>
              <p:nvPr/>
            </p:nvSpPr>
            <p:spPr bwMode="auto">
              <a:xfrm>
                <a:off x="1358" y="304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8" name="Freeform 384"/>
              <p:cNvSpPr>
                <a:spLocks/>
              </p:cNvSpPr>
              <p:nvPr/>
            </p:nvSpPr>
            <p:spPr bwMode="auto">
              <a:xfrm>
                <a:off x="1353" y="3033"/>
                <a:ext cx="5" cy="14"/>
              </a:xfrm>
              <a:custGeom>
                <a:avLst/>
                <a:gdLst>
                  <a:gd name="T0" fmla="*/ 1 w 2"/>
                  <a:gd name="T1" fmla="*/ 4 h 5"/>
                  <a:gd name="T2" fmla="*/ 1 w 2"/>
                  <a:gd name="T3" fmla="*/ 3 h 5"/>
                  <a:gd name="T4" fmla="*/ 0 w 2"/>
                  <a:gd name="T5" fmla="*/ 0 h 5"/>
                  <a:gd name="T6" fmla="*/ 0 w 2"/>
                  <a:gd name="T7" fmla="*/ 1 h 5"/>
                  <a:gd name="T8" fmla="*/ 1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1" y="2"/>
                      <a:pt x="2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9" name="Freeform 385"/>
              <p:cNvSpPr>
                <a:spLocks/>
              </p:cNvSpPr>
              <p:nvPr/>
            </p:nvSpPr>
            <p:spPr bwMode="auto">
              <a:xfrm>
                <a:off x="1353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0" name="Freeform 386"/>
              <p:cNvSpPr>
                <a:spLocks/>
              </p:cNvSpPr>
              <p:nvPr/>
            </p:nvSpPr>
            <p:spPr bwMode="auto">
              <a:xfrm>
                <a:off x="1350" y="3028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3 h 5"/>
                  <a:gd name="T4" fmla="*/ 1 w 2"/>
                  <a:gd name="T5" fmla="*/ 4 h 5"/>
                  <a:gd name="T6" fmla="*/ 1 w 2"/>
                  <a:gd name="T7" fmla="*/ 3 h 5"/>
                  <a:gd name="T8" fmla="*/ 1 w 2"/>
                  <a:gd name="T9" fmla="*/ 5 h 5"/>
                  <a:gd name="T10" fmla="*/ 1 w 2"/>
                  <a:gd name="T11" fmla="*/ 4 h 5"/>
                  <a:gd name="T12" fmla="*/ 2 w 2"/>
                  <a:gd name="T13" fmla="*/ 5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0 h 5"/>
                  <a:gd name="T22" fmla="*/ 1 w 2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2" y="5"/>
                      <a:pt x="1" y="4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0" y="1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1" name="Freeform 387"/>
              <p:cNvSpPr>
                <a:spLocks/>
              </p:cNvSpPr>
              <p:nvPr/>
            </p:nvSpPr>
            <p:spPr bwMode="auto">
              <a:xfrm>
                <a:off x="1350" y="303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2" name="Freeform 388"/>
              <p:cNvSpPr>
                <a:spLocks/>
              </p:cNvSpPr>
              <p:nvPr/>
            </p:nvSpPr>
            <p:spPr bwMode="auto">
              <a:xfrm>
                <a:off x="1350" y="302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1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3" name="Freeform 389"/>
              <p:cNvSpPr>
                <a:spLocks/>
              </p:cNvSpPr>
              <p:nvPr/>
            </p:nvSpPr>
            <p:spPr bwMode="auto">
              <a:xfrm>
                <a:off x="1353" y="304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4" name="Freeform 390"/>
              <p:cNvSpPr>
                <a:spLocks/>
              </p:cNvSpPr>
              <p:nvPr/>
            </p:nvSpPr>
            <p:spPr bwMode="auto">
              <a:xfrm>
                <a:off x="1350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5" name="Freeform 391"/>
              <p:cNvSpPr>
                <a:spLocks/>
              </p:cNvSpPr>
              <p:nvPr/>
            </p:nvSpPr>
            <p:spPr bwMode="auto">
              <a:xfrm>
                <a:off x="1350" y="304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6" name="Freeform 392"/>
              <p:cNvSpPr>
                <a:spLocks/>
              </p:cNvSpPr>
              <p:nvPr/>
            </p:nvSpPr>
            <p:spPr bwMode="auto">
              <a:xfrm>
                <a:off x="1339" y="3030"/>
                <a:ext cx="14" cy="17"/>
              </a:xfrm>
              <a:custGeom>
                <a:avLst/>
                <a:gdLst>
                  <a:gd name="T0" fmla="*/ 0 w 5"/>
                  <a:gd name="T1" fmla="*/ 1 h 6"/>
                  <a:gd name="T2" fmla="*/ 1 w 5"/>
                  <a:gd name="T3" fmla="*/ 2 h 6"/>
                  <a:gd name="T4" fmla="*/ 1 w 5"/>
                  <a:gd name="T5" fmla="*/ 4 h 6"/>
                  <a:gd name="T6" fmla="*/ 1 w 5"/>
                  <a:gd name="T7" fmla="*/ 6 h 6"/>
                  <a:gd name="T8" fmla="*/ 1 w 5"/>
                  <a:gd name="T9" fmla="*/ 5 h 6"/>
                  <a:gd name="T10" fmla="*/ 1 w 5"/>
                  <a:gd name="T11" fmla="*/ 6 h 6"/>
                  <a:gd name="T12" fmla="*/ 2 w 5"/>
                  <a:gd name="T13" fmla="*/ 6 h 6"/>
                  <a:gd name="T14" fmla="*/ 2 w 5"/>
                  <a:gd name="T15" fmla="*/ 5 h 6"/>
                  <a:gd name="T16" fmla="*/ 4 w 5"/>
                  <a:gd name="T17" fmla="*/ 5 h 6"/>
                  <a:gd name="T18" fmla="*/ 3 w 5"/>
                  <a:gd name="T19" fmla="*/ 3 h 6"/>
                  <a:gd name="T20" fmla="*/ 4 w 5"/>
                  <a:gd name="T21" fmla="*/ 4 h 6"/>
                  <a:gd name="T22" fmla="*/ 4 w 5"/>
                  <a:gd name="T23" fmla="*/ 4 h 6"/>
                  <a:gd name="T24" fmla="*/ 4 w 5"/>
                  <a:gd name="T25" fmla="*/ 5 h 6"/>
                  <a:gd name="T26" fmla="*/ 4 w 5"/>
                  <a:gd name="T27" fmla="*/ 2 h 6"/>
                  <a:gd name="T28" fmla="*/ 4 w 5"/>
                  <a:gd name="T29" fmla="*/ 5 h 6"/>
                  <a:gd name="T30" fmla="*/ 4 w 5"/>
                  <a:gd name="T31" fmla="*/ 3 h 6"/>
                  <a:gd name="T32" fmla="*/ 4 w 5"/>
                  <a:gd name="T33" fmla="*/ 2 h 6"/>
                  <a:gd name="T34" fmla="*/ 4 w 5"/>
                  <a:gd name="T35" fmla="*/ 1 h 6"/>
                  <a:gd name="T36" fmla="*/ 3 w 5"/>
                  <a:gd name="T37" fmla="*/ 4 h 6"/>
                  <a:gd name="T38" fmla="*/ 3 w 5"/>
                  <a:gd name="T39" fmla="*/ 2 h 6"/>
                  <a:gd name="T40" fmla="*/ 2 w 5"/>
                  <a:gd name="T41" fmla="*/ 1 h 6"/>
                  <a:gd name="T42" fmla="*/ 2 w 5"/>
                  <a:gd name="T43" fmla="*/ 4 h 6"/>
                  <a:gd name="T44" fmla="*/ 2 w 5"/>
                  <a:gd name="T45" fmla="*/ 3 h 6"/>
                  <a:gd name="T46" fmla="*/ 2 w 5"/>
                  <a:gd name="T47" fmla="*/ 4 h 6"/>
                  <a:gd name="T48" fmla="*/ 2 w 5"/>
                  <a:gd name="T49" fmla="*/ 2 h 6"/>
                  <a:gd name="T50" fmla="*/ 2 w 5"/>
                  <a:gd name="T51" fmla="*/ 5 h 6"/>
                  <a:gd name="T52" fmla="*/ 1 w 5"/>
                  <a:gd name="T53" fmla="*/ 1 h 6"/>
                  <a:gd name="T54" fmla="*/ 2 w 5"/>
                  <a:gd name="T55" fmla="*/ 3 h 6"/>
                  <a:gd name="T56" fmla="*/ 2 w 5"/>
                  <a:gd name="T57" fmla="*/ 4 h 6"/>
                  <a:gd name="T58" fmla="*/ 1 w 5"/>
                  <a:gd name="T59" fmla="*/ 2 h 6"/>
                  <a:gd name="T60" fmla="*/ 1 w 5"/>
                  <a:gd name="T61" fmla="*/ 3 h 6"/>
                  <a:gd name="T62" fmla="*/ 1 w 5"/>
                  <a:gd name="T63" fmla="*/ 4 h 6"/>
                  <a:gd name="T64" fmla="*/ 1 w 5"/>
                  <a:gd name="T65" fmla="*/ 4 h 6"/>
                  <a:gd name="T66" fmla="*/ 1 w 5"/>
                  <a:gd name="T67" fmla="*/ 2 h 6"/>
                  <a:gd name="T68" fmla="*/ 1 w 5"/>
                  <a:gd name="T69" fmla="*/ 1 h 6"/>
                  <a:gd name="T70" fmla="*/ 1 w 5"/>
                  <a:gd name="T71" fmla="*/ 3 h 6"/>
                  <a:gd name="T72" fmla="*/ 0 w 5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3" y="4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5"/>
                      <a:pt x="4" y="2"/>
                      <a:pt x="4" y="5"/>
                    </a:cubicBezTo>
                    <a:cubicBezTo>
                      <a:pt x="5" y="6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3" y="1"/>
                      <a:pt x="4" y="2"/>
                      <a:pt x="4" y="1"/>
                    </a:cubicBezTo>
                    <a:cubicBezTo>
                      <a:pt x="3" y="0"/>
                      <a:pt x="3" y="3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1"/>
                    </a:cubicBezTo>
                    <a:cubicBezTo>
                      <a:pt x="2" y="3"/>
                      <a:pt x="2" y="1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2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4"/>
                      <a:pt x="1" y="2"/>
                      <a:pt x="1" y="2"/>
                    </a:cubicBezTo>
                    <a:cubicBezTo>
                      <a:pt x="1" y="1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7" name="Rectangle 393"/>
              <p:cNvSpPr>
                <a:spLocks noChangeArrowheads="1"/>
              </p:cNvSpPr>
              <p:nvPr/>
            </p:nvSpPr>
            <p:spPr bwMode="auto">
              <a:xfrm>
                <a:off x="1342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8" name="Freeform 394"/>
              <p:cNvSpPr>
                <a:spLocks/>
              </p:cNvSpPr>
              <p:nvPr/>
            </p:nvSpPr>
            <p:spPr bwMode="auto">
              <a:xfrm>
                <a:off x="1339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9" name="Rectangle 395"/>
              <p:cNvSpPr>
                <a:spLocks noChangeArrowheads="1"/>
              </p:cNvSpPr>
              <p:nvPr/>
            </p:nvSpPr>
            <p:spPr bwMode="auto">
              <a:xfrm>
                <a:off x="1345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0" name="Freeform 396"/>
              <p:cNvSpPr>
                <a:spLocks/>
              </p:cNvSpPr>
              <p:nvPr/>
            </p:nvSpPr>
            <p:spPr bwMode="auto">
              <a:xfrm>
                <a:off x="1342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1" name="Freeform 397"/>
              <p:cNvSpPr>
                <a:spLocks/>
              </p:cNvSpPr>
              <p:nvPr/>
            </p:nvSpPr>
            <p:spPr bwMode="auto">
              <a:xfrm>
                <a:off x="1345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2" name="Rectangle 398"/>
              <p:cNvSpPr>
                <a:spLocks noChangeArrowheads="1"/>
              </p:cNvSpPr>
              <p:nvPr/>
            </p:nvSpPr>
            <p:spPr bwMode="auto">
              <a:xfrm>
                <a:off x="1339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3" name="Freeform 399"/>
              <p:cNvSpPr>
                <a:spLocks/>
              </p:cNvSpPr>
              <p:nvPr/>
            </p:nvSpPr>
            <p:spPr bwMode="auto">
              <a:xfrm>
                <a:off x="1334" y="3030"/>
                <a:ext cx="8" cy="22"/>
              </a:xfrm>
              <a:custGeom>
                <a:avLst/>
                <a:gdLst>
                  <a:gd name="T0" fmla="*/ 1 w 3"/>
                  <a:gd name="T1" fmla="*/ 7 h 8"/>
                  <a:gd name="T2" fmla="*/ 1 w 3"/>
                  <a:gd name="T3" fmla="*/ 8 h 8"/>
                  <a:gd name="T4" fmla="*/ 1 w 3"/>
                  <a:gd name="T5" fmla="*/ 4 h 8"/>
                  <a:gd name="T6" fmla="*/ 1 w 3"/>
                  <a:gd name="T7" fmla="*/ 7 h 8"/>
                  <a:gd name="T8" fmla="*/ 2 w 3"/>
                  <a:gd name="T9" fmla="*/ 5 h 8"/>
                  <a:gd name="T10" fmla="*/ 2 w 3"/>
                  <a:gd name="T11" fmla="*/ 6 h 8"/>
                  <a:gd name="T12" fmla="*/ 2 w 3"/>
                  <a:gd name="T13" fmla="*/ 3 h 8"/>
                  <a:gd name="T14" fmla="*/ 2 w 3"/>
                  <a:gd name="T15" fmla="*/ 7 h 8"/>
                  <a:gd name="T16" fmla="*/ 2 w 3"/>
                  <a:gd name="T17" fmla="*/ 7 h 8"/>
                  <a:gd name="T18" fmla="*/ 3 w 3"/>
                  <a:gd name="T19" fmla="*/ 6 h 8"/>
                  <a:gd name="T20" fmla="*/ 2 w 3"/>
                  <a:gd name="T21" fmla="*/ 4 h 8"/>
                  <a:gd name="T22" fmla="*/ 2 w 3"/>
                  <a:gd name="T23" fmla="*/ 2 h 8"/>
                  <a:gd name="T24" fmla="*/ 2 w 3"/>
                  <a:gd name="T25" fmla="*/ 3 h 8"/>
                  <a:gd name="T26" fmla="*/ 2 w 3"/>
                  <a:gd name="T27" fmla="*/ 2 h 8"/>
                  <a:gd name="T28" fmla="*/ 2 w 3"/>
                  <a:gd name="T29" fmla="*/ 3 h 8"/>
                  <a:gd name="T30" fmla="*/ 2 w 3"/>
                  <a:gd name="T31" fmla="*/ 2 h 8"/>
                  <a:gd name="T32" fmla="*/ 2 w 3"/>
                  <a:gd name="T33" fmla="*/ 3 h 8"/>
                  <a:gd name="T34" fmla="*/ 2 w 3"/>
                  <a:gd name="T35" fmla="*/ 2 h 8"/>
                  <a:gd name="T36" fmla="*/ 2 w 3"/>
                  <a:gd name="T37" fmla="*/ 4 h 8"/>
                  <a:gd name="T38" fmla="*/ 2 w 3"/>
                  <a:gd name="T39" fmla="*/ 2 h 8"/>
                  <a:gd name="T40" fmla="*/ 2 w 3"/>
                  <a:gd name="T41" fmla="*/ 3 h 8"/>
                  <a:gd name="T42" fmla="*/ 1 w 3"/>
                  <a:gd name="T43" fmla="*/ 2 h 8"/>
                  <a:gd name="T44" fmla="*/ 1 w 3"/>
                  <a:gd name="T45" fmla="*/ 3 h 8"/>
                  <a:gd name="T46" fmla="*/ 1 w 3"/>
                  <a:gd name="T47" fmla="*/ 2 h 8"/>
                  <a:gd name="T48" fmla="*/ 1 w 3"/>
                  <a:gd name="T49" fmla="*/ 5 h 8"/>
                  <a:gd name="T50" fmla="*/ 1 w 3"/>
                  <a:gd name="T51" fmla="*/ 2 h 8"/>
                  <a:gd name="T52" fmla="*/ 1 w 3"/>
                  <a:gd name="T53" fmla="*/ 3 h 8"/>
                  <a:gd name="T54" fmla="*/ 1 w 3"/>
                  <a:gd name="T55" fmla="*/ 3 h 8"/>
                  <a:gd name="T56" fmla="*/ 1 w 3"/>
                  <a:gd name="T57" fmla="*/ 4 h 8"/>
                  <a:gd name="T58" fmla="*/ 1 w 3"/>
                  <a:gd name="T59" fmla="*/ 4 h 8"/>
                  <a:gd name="T60" fmla="*/ 1 w 3"/>
                  <a:gd name="T61" fmla="*/ 5 h 8"/>
                  <a:gd name="T62" fmla="*/ 1 w 3"/>
                  <a:gd name="T63" fmla="*/ 4 h 8"/>
                  <a:gd name="T64" fmla="*/ 0 w 3"/>
                  <a:gd name="T65" fmla="*/ 6 h 8"/>
                  <a:gd name="T66" fmla="*/ 1 w 3"/>
                  <a:gd name="T67" fmla="*/ 5 h 8"/>
                  <a:gd name="T68" fmla="*/ 1 w 3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1" y="7"/>
                      <a:pt x="1" y="4"/>
                      <a:pt x="1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2"/>
                      <a:pt x="2" y="3"/>
                    </a:cubicBezTo>
                    <a:cubicBezTo>
                      <a:pt x="2" y="5"/>
                      <a:pt x="2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0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4"/>
                      <a:pt x="1" y="5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7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4" name="Freeform 400"/>
              <p:cNvSpPr>
                <a:spLocks/>
              </p:cNvSpPr>
              <p:nvPr/>
            </p:nvSpPr>
            <p:spPr bwMode="auto">
              <a:xfrm>
                <a:off x="1339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5" name="Freeform 401"/>
              <p:cNvSpPr>
                <a:spLocks/>
              </p:cNvSpPr>
              <p:nvPr/>
            </p:nvSpPr>
            <p:spPr bwMode="auto">
              <a:xfrm>
                <a:off x="1331" y="3030"/>
                <a:ext cx="3" cy="25"/>
              </a:xfrm>
              <a:custGeom>
                <a:avLst/>
                <a:gdLst>
                  <a:gd name="T0" fmla="*/ 1 w 1"/>
                  <a:gd name="T1" fmla="*/ 4 h 9"/>
                  <a:gd name="T2" fmla="*/ 1 w 1"/>
                  <a:gd name="T3" fmla="*/ 3 h 9"/>
                  <a:gd name="T4" fmla="*/ 1 w 1"/>
                  <a:gd name="T5" fmla="*/ 6 h 9"/>
                  <a:gd name="T6" fmla="*/ 1 w 1"/>
                  <a:gd name="T7" fmla="*/ 7 h 9"/>
                  <a:gd name="T8" fmla="*/ 1 w 1"/>
                  <a:gd name="T9" fmla="*/ 4 h 9"/>
                  <a:gd name="T10" fmla="*/ 0 w 1"/>
                  <a:gd name="T11" fmla="*/ 3 h 9"/>
                  <a:gd name="T12" fmla="*/ 1 w 1"/>
                  <a:gd name="T13" fmla="*/ 5 h 9"/>
                  <a:gd name="T14" fmla="*/ 0 w 1"/>
                  <a:gd name="T15" fmla="*/ 6 h 9"/>
                  <a:gd name="T16" fmla="*/ 0 w 1"/>
                  <a:gd name="T17" fmla="*/ 6 h 9"/>
                  <a:gd name="T18" fmla="*/ 0 w 1"/>
                  <a:gd name="T19" fmla="*/ 3 h 9"/>
                  <a:gd name="T20" fmla="*/ 0 w 1"/>
                  <a:gd name="T21" fmla="*/ 9 h 9"/>
                  <a:gd name="T22" fmla="*/ 0 w 1"/>
                  <a:gd name="T23" fmla="*/ 8 h 9"/>
                  <a:gd name="T24" fmla="*/ 0 w 1"/>
                  <a:gd name="T25" fmla="*/ 6 h 9"/>
                  <a:gd name="T26" fmla="*/ 0 w 1"/>
                  <a:gd name="T27" fmla="*/ 7 h 9"/>
                  <a:gd name="T28" fmla="*/ 0 w 1"/>
                  <a:gd name="T29" fmla="*/ 8 h 9"/>
                  <a:gd name="T30" fmla="*/ 1 w 1"/>
                  <a:gd name="T31" fmla="*/ 8 h 9"/>
                  <a:gd name="T32" fmla="*/ 1 w 1"/>
                  <a:gd name="T33" fmla="*/ 8 h 9"/>
                  <a:gd name="T34" fmla="*/ 1 w 1"/>
                  <a:gd name="T35" fmla="*/ 6 h 9"/>
                  <a:gd name="T36" fmla="*/ 1 w 1"/>
                  <a:gd name="T37" fmla="*/ 4 h 9"/>
                  <a:gd name="T38" fmla="*/ 1 w 1"/>
                  <a:gd name="T39" fmla="*/ 5 h 9"/>
                  <a:gd name="T40" fmla="*/ 1 w 1"/>
                  <a:gd name="T41" fmla="*/ 3 h 9"/>
                  <a:gd name="T42" fmla="*/ 1 w 1"/>
                  <a:gd name="T43" fmla="*/ 2 h 9"/>
                  <a:gd name="T44" fmla="*/ 1 w 1"/>
                  <a:gd name="T45" fmla="*/ 1 h 9"/>
                  <a:gd name="T46" fmla="*/ 1 w 1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9">
                    <a:moveTo>
                      <a:pt x="1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4"/>
                      <a:pt x="0" y="5"/>
                      <a:pt x="0" y="3"/>
                    </a:cubicBezTo>
                    <a:cubicBezTo>
                      <a:pt x="0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0"/>
                      <a:pt x="1" y="3"/>
                      <a:pt x="1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6" name="Rectangle 402"/>
              <p:cNvSpPr>
                <a:spLocks noChangeArrowheads="1"/>
              </p:cNvSpPr>
              <p:nvPr/>
            </p:nvSpPr>
            <p:spPr bwMode="auto">
              <a:xfrm>
                <a:off x="1334" y="3038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7" name="Freeform 403"/>
              <p:cNvSpPr>
                <a:spLocks/>
              </p:cNvSpPr>
              <p:nvPr/>
            </p:nvSpPr>
            <p:spPr bwMode="auto">
              <a:xfrm>
                <a:off x="1334" y="304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8" name="Freeform 404"/>
              <p:cNvSpPr>
                <a:spLocks/>
              </p:cNvSpPr>
              <p:nvPr/>
            </p:nvSpPr>
            <p:spPr bwMode="auto">
              <a:xfrm>
                <a:off x="1331" y="303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9" name="Freeform 405"/>
              <p:cNvSpPr>
                <a:spLocks/>
              </p:cNvSpPr>
              <p:nvPr/>
            </p:nvSpPr>
            <p:spPr bwMode="auto">
              <a:xfrm>
                <a:off x="1328" y="304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8" name="Group 607"/>
            <p:cNvGrpSpPr>
              <a:grpSpLocks/>
            </p:cNvGrpSpPr>
            <p:nvPr/>
          </p:nvGrpSpPr>
          <p:grpSpPr bwMode="auto">
            <a:xfrm>
              <a:off x="926" y="897"/>
              <a:ext cx="1225" cy="2370"/>
              <a:chOff x="926" y="897"/>
              <a:chExt cx="1225" cy="2370"/>
            </a:xfrm>
          </p:grpSpPr>
          <p:sp>
            <p:nvSpPr>
              <p:cNvPr id="1110" name="Freeform 407"/>
              <p:cNvSpPr>
                <a:spLocks/>
              </p:cNvSpPr>
              <p:nvPr/>
            </p:nvSpPr>
            <p:spPr bwMode="auto">
              <a:xfrm>
                <a:off x="1318" y="3033"/>
                <a:ext cx="13" cy="19"/>
              </a:xfrm>
              <a:custGeom>
                <a:avLst/>
                <a:gdLst>
                  <a:gd name="T0" fmla="*/ 4 w 5"/>
                  <a:gd name="T1" fmla="*/ 3 h 7"/>
                  <a:gd name="T2" fmla="*/ 4 w 5"/>
                  <a:gd name="T3" fmla="*/ 4 h 7"/>
                  <a:gd name="T4" fmla="*/ 4 w 5"/>
                  <a:gd name="T5" fmla="*/ 3 h 7"/>
                  <a:gd name="T6" fmla="*/ 4 w 5"/>
                  <a:gd name="T7" fmla="*/ 2 h 7"/>
                  <a:gd name="T8" fmla="*/ 4 w 5"/>
                  <a:gd name="T9" fmla="*/ 3 h 7"/>
                  <a:gd name="T10" fmla="*/ 3 w 5"/>
                  <a:gd name="T11" fmla="*/ 3 h 7"/>
                  <a:gd name="T12" fmla="*/ 3 w 5"/>
                  <a:gd name="T13" fmla="*/ 5 h 7"/>
                  <a:gd name="T14" fmla="*/ 3 w 5"/>
                  <a:gd name="T15" fmla="*/ 2 h 7"/>
                  <a:gd name="T16" fmla="*/ 3 w 5"/>
                  <a:gd name="T17" fmla="*/ 6 h 7"/>
                  <a:gd name="T18" fmla="*/ 3 w 5"/>
                  <a:gd name="T19" fmla="*/ 5 h 7"/>
                  <a:gd name="T20" fmla="*/ 3 w 5"/>
                  <a:gd name="T21" fmla="*/ 4 h 7"/>
                  <a:gd name="T22" fmla="*/ 2 w 5"/>
                  <a:gd name="T23" fmla="*/ 4 h 7"/>
                  <a:gd name="T24" fmla="*/ 2 w 5"/>
                  <a:gd name="T25" fmla="*/ 3 h 7"/>
                  <a:gd name="T26" fmla="*/ 2 w 5"/>
                  <a:gd name="T27" fmla="*/ 3 h 7"/>
                  <a:gd name="T28" fmla="*/ 2 w 5"/>
                  <a:gd name="T29" fmla="*/ 2 h 7"/>
                  <a:gd name="T30" fmla="*/ 1 w 5"/>
                  <a:gd name="T31" fmla="*/ 3 h 7"/>
                  <a:gd name="T32" fmla="*/ 1 w 5"/>
                  <a:gd name="T33" fmla="*/ 2 h 7"/>
                  <a:gd name="T34" fmla="*/ 1 w 5"/>
                  <a:gd name="T35" fmla="*/ 5 h 7"/>
                  <a:gd name="T36" fmla="*/ 1 w 5"/>
                  <a:gd name="T37" fmla="*/ 5 h 7"/>
                  <a:gd name="T38" fmla="*/ 1 w 5"/>
                  <a:gd name="T39" fmla="*/ 3 h 7"/>
                  <a:gd name="T40" fmla="*/ 1 w 5"/>
                  <a:gd name="T41" fmla="*/ 4 h 7"/>
                  <a:gd name="T42" fmla="*/ 1 w 5"/>
                  <a:gd name="T43" fmla="*/ 2 h 7"/>
                  <a:gd name="T44" fmla="*/ 1 w 5"/>
                  <a:gd name="T45" fmla="*/ 5 h 7"/>
                  <a:gd name="T46" fmla="*/ 1 w 5"/>
                  <a:gd name="T47" fmla="*/ 4 h 7"/>
                  <a:gd name="T48" fmla="*/ 1 w 5"/>
                  <a:gd name="T49" fmla="*/ 7 h 7"/>
                  <a:gd name="T50" fmla="*/ 2 w 5"/>
                  <a:gd name="T51" fmla="*/ 7 h 7"/>
                  <a:gd name="T52" fmla="*/ 2 w 5"/>
                  <a:gd name="T53" fmla="*/ 5 h 7"/>
                  <a:gd name="T54" fmla="*/ 2 w 5"/>
                  <a:gd name="T55" fmla="*/ 7 h 7"/>
                  <a:gd name="T56" fmla="*/ 2 w 5"/>
                  <a:gd name="T57" fmla="*/ 5 h 7"/>
                  <a:gd name="T58" fmla="*/ 2 w 5"/>
                  <a:gd name="T59" fmla="*/ 7 h 7"/>
                  <a:gd name="T60" fmla="*/ 2 w 5"/>
                  <a:gd name="T61" fmla="*/ 5 h 7"/>
                  <a:gd name="T62" fmla="*/ 2 w 5"/>
                  <a:gd name="T63" fmla="*/ 7 h 7"/>
                  <a:gd name="T64" fmla="*/ 4 w 5"/>
                  <a:gd name="T65" fmla="*/ 7 h 7"/>
                  <a:gd name="T66" fmla="*/ 4 w 5"/>
                  <a:gd name="T67" fmla="*/ 5 h 7"/>
                  <a:gd name="T68" fmla="*/ 4 w 5"/>
                  <a:gd name="T69" fmla="*/ 5 h 7"/>
                  <a:gd name="T70" fmla="*/ 4 w 5"/>
                  <a:gd name="T71" fmla="*/ 4 h 7"/>
                  <a:gd name="T72" fmla="*/ 4 w 5"/>
                  <a:gd name="T73" fmla="*/ 7 h 7"/>
                  <a:gd name="T74" fmla="*/ 4 w 5"/>
                  <a:gd name="T75" fmla="*/ 6 h 7"/>
                  <a:gd name="T76" fmla="*/ 4 w 5"/>
                  <a:gd name="T77" fmla="*/ 6 h 7"/>
                  <a:gd name="T78" fmla="*/ 4 w 5"/>
                  <a:gd name="T79" fmla="*/ 6 h 7"/>
                  <a:gd name="T80" fmla="*/ 4 w 5"/>
                  <a:gd name="T81" fmla="*/ 3 h 7"/>
                  <a:gd name="T82" fmla="*/ 4 w 5"/>
                  <a:gd name="T83" fmla="*/ 1 h 7"/>
                  <a:gd name="T84" fmla="*/ 4 w 5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3"/>
                      <a:pt x="3" y="4"/>
                      <a:pt x="3" y="6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5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1" y="5"/>
                    </a:cubicBezTo>
                    <a:cubicBezTo>
                      <a:pt x="1" y="2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4"/>
                      <a:pt x="1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5"/>
                      <a:pt x="2" y="7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5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1" name="Freeform 408"/>
              <p:cNvSpPr>
                <a:spLocks/>
              </p:cNvSpPr>
              <p:nvPr/>
            </p:nvSpPr>
            <p:spPr bwMode="auto">
              <a:xfrm>
                <a:off x="1328" y="3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2" name="Freeform 409"/>
              <p:cNvSpPr>
                <a:spLocks/>
              </p:cNvSpPr>
              <p:nvPr/>
            </p:nvSpPr>
            <p:spPr bwMode="auto">
              <a:xfrm>
                <a:off x="1318" y="3044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3" name="Rectangle 410"/>
              <p:cNvSpPr>
                <a:spLocks noChangeArrowheads="1"/>
              </p:cNvSpPr>
              <p:nvPr/>
            </p:nvSpPr>
            <p:spPr bwMode="auto">
              <a:xfrm>
                <a:off x="1328" y="304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4" name="Rectangle 411"/>
              <p:cNvSpPr>
                <a:spLocks noChangeArrowheads="1"/>
              </p:cNvSpPr>
              <p:nvPr/>
            </p:nvSpPr>
            <p:spPr bwMode="auto">
              <a:xfrm>
                <a:off x="1328" y="304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5" name="Freeform 412"/>
              <p:cNvSpPr>
                <a:spLocks/>
              </p:cNvSpPr>
              <p:nvPr/>
            </p:nvSpPr>
            <p:spPr bwMode="auto">
              <a:xfrm>
                <a:off x="131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6" name="Freeform 413"/>
              <p:cNvSpPr>
                <a:spLocks/>
              </p:cNvSpPr>
              <p:nvPr/>
            </p:nvSpPr>
            <p:spPr bwMode="auto">
              <a:xfrm>
                <a:off x="1312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7" name="Freeform 414"/>
              <p:cNvSpPr>
                <a:spLocks/>
              </p:cNvSpPr>
              <p:nvPr/>
            </p:nvSpPr>
            <p:spPr bwMode="auto">
              <a:xfrm>
                <a:off x="1299" y="3036"/>
                <a:ext cx="19" cy="27"/>
              </a:xfrm>
              <a:custGeom>
                <a:avLst/>
                <a:gdLst>
                  <a:gd name="T0" fmla="*/ 1 w 7"/>
                  <a:gd name="T1" fmla="*/ 4 h 10"/>
                  <a:gd name="T2" fmla="*/ 0 w 7"/>
                  <a:gd name="T3" fmla="*/ 6 h 10"/>
                  <a:gd name="T4" fmla="*/ 0 w 7"/>
                  <a:gd name="T5" fmla="*/ 8 h 10"/>
                  <a:gd name="T6" fmla="*/ 1 w 7"/>
                  <a:gd name="T7" fmla="*/ 6 h 10"/>
                  <a:gd name="T8" fmla="*/ 2 w 7"/>
                  <a:gd name="T9" fmla="*/ 6 h 10"/>
                  <a:gd name="T10" fmla="*/ 2 w 7"/>
                  <a:gd name="T11" fmla="*/ 7 h 10"/>
                  <a:gd name="T12" fmla="*/ 3 w 7"/>
                  <a:gd name="T13" fmla="*/ 5 h 10"/>
                  <a:gd name="T14" fmla="*/ 3 w 7"/>
                  <a:gd name="T15" fmla="*/ 6 h 10"/>
                  <a:gd name="T16" fmla="*/ 3 w 7"/>
                  <a:gd name="T17" fmla="*/ 6 h 10"/>
                  <a:gd name="T18" fmla="*/ 4 w 7"/>
                  <a:gd name="T19" fmla="*/ 3 h 10"/>
                  <a:gd name="T20" fmla="*/ 4 w 7"/>
                  <a:gd name="T21" fmla="*/ 3 h 10"/>
                  <a:gd name="T22" fmla="*/ 4 w 7"/>
                  <a:gd name="T23" fmla="*/ 4 h 10"/>
                  <a:gd name="T24" fmla="*/ 5 w 7"/>
                  <a:gd name="T25" fmla="*/ 4 h 10"/>
                  <a:gd name="T26" fmla="*/ 5 w 7"/>
                  <a:gd name="T27" fmla="*/ 5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4 h 10"/>
                  <a:gd name="T34" fmla="*/ 6 w 7"/>
                  <a:gd name="T35" fmla="*/ 4 h 10"/>
                  <a:gd name="T36" fmla="*/ 7 w 7"/>
                  <a:gd name="T37" fmla="*/ 4 h 10"/>
                  <a:gd name="T38" fmla="*/ 7 w 7"/>
                  <a:gd name="T39" fmla="*/ 4 h 10"/>
                  <a:gd name="T40" fmla="*/ 7 w 7"/>
                  <a:gd name="T41" fmla="*/ 5 h 10"/>
                  <a:gd name="T42" fmla="*/ 7 w 7"/>
                  <a:gd name="T43" fmla="*/ 1 h 10"/>
                  <a:gd name="T44" fmla="*/ 7 w 7"/>
                  <a:gd name="T45" fmla="*/ 1 h 10"/>
                  <a:gd name="T46" fmla="*/ 6 w 7"/>
                  <a:gd name="T47" fmla="*/ 1 h 10"/>
                  <a:gd name="T48" fmla="*/ 6 w 7"/>
                  <a:gd name="T49" fmla="*/ 0 h 10"/>
                  <a:gd name="T50" fmla="*/ 6 w 7"/>
                  <a:gd name="T51" fmla="*/ 0 h 10"/>
                  <a:gd name="T52" fmla="*/ 5 w 7"/>
                  <a:gd name="T53" fmla="*/ 1 h 10"/>
                  <a:gd name="T54" fmla="*/ 5 w 7"/>
                  <a:gd name="T55" fmla="*/ 1 h 10"/>
                  <a:gd name="T56" fmla="*/ 5 w 7"/>
                  <a:gd name="T57" fmla="*/ 1 h 10"/>
                  <a:gd name="T58" fmla="*/ 5 w 7"/>
                  <a:gd name="T59" fmla="*/ 1 h 10"/>
                  <a:gd name="T60" fmla="*/ 4 w 7"/>
                  <a:gd name="T61" fmla="*/ 2 h 10"/>
                  <a:gd name="T62" fmla="*/ 4 w 7"/>
                  <a:gd name="T63" fmla="*/ 0 h 10"/>
                  <a:gd name="T64" fmla="*/ 4 w 7"/>
                  <a:gd name="T65" fmla="*/ 0 h 10"/>
                  <a:gd name="T66" fmla="*/ 4 w 7"/>
                  <a:gd name="T67" fmla="*/ 2 h 10"/>
                  <a:gd name="T68" fmla="*/ 3 w 7"/>
                  <a:gd name="T69" fmla="*/ 3 h 10"/>
                  <a:gd name="T70" fmla="*/ 3 w 7"/>
                  <a:gd name="T71" fmla="*/ 3 h 10"/>
                  <a:gd name="T72" fmla="*/ 2 w 7"/>
                  <a:gd name="T73" fmla="*/ 3 h 10"/>
                  <a:gd name="T74" fmla="*/ 2 w 7"/>
                  <a:gd name="T75" fmla="*/ 4 h 10"/>
                  <a:gd name="T76" fmla="*/ 2 w 7"/>
                  <a:gd name="T77" fmla="*/ 5 h 10"/>
                  <a:gd name="T78" fmla="*/ 2 w 7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10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0" y="7"/>
                      <a:pt x="0" y="8"/>
                    </a:cubicBezTo>
                    <a:cubicBezTo>
                      <a:pt x="1" y="7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10"/>
                      <a:pt x="2" y="2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5"/>
                      <a:pt x="2" y="7"/>
                    </a:cubicBezTo>
                    <a:cubicBezTo>
                      <a:pt x="3" y="4"/>
                      <a:pt x="2" y="8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4"/>
                      <a:pt x="3" y="6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4" y="4"/>
                      <a:pt x="3" y="4"/>
                      <a:pt x="3" y="6"/>
                    </a:cubicBezTo>
                    <a:cubicBezTo>
                      <a:pt x="4" y="4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3"/>
                      <a:pt x="4" y="1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2"/>
                      <a:pt x="6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5"/>
                      <a:pt x="6" y="6"/>
                    </a:cubicBezTo>
                    <a:cubicBezTo>
                      <a:pt x="6" y="5"/>
                      <a:pt x="6" y="6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7" y="6"/>
                      <a:pt x="7" y="3"/>
                      <a:pt x="7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1"/>
                      <a:pt x="6" y="3"/>
                      <a:pt x="6" y="3"/>
                    </a:cubicBezTo>
                    <a:cubicBezTo>
                      <a:pt x="6" y="1"/>
                      <a:pt x="6" y="2"/>
                      <a:pt x="6" y="0"/>
                    </a:cubicBezTo>
                    <a:cubicBezTo>
                      <a:pt x="6" y="2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3"/>
                      <a:pt x="5" y="1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1"/>
                      <a:pt x="4" y="2"/>
                      <a:pt x="4" y="0"/>
                    </a:cubicBezTo>
                    <a:cubicBezTo>
                      <a:pt x="4" y="0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1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2" y="4"/>
                      <a:pt x="2" y="0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6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8" name="Freeform 415"/>
              <p:cNvSpPr>
                <a:spLocks/>
              </p:cNvSpPr>
              <p:nvPr/>
            </p:nvSpPr>
            <p:spPr bwMode="auto">
              <a:xfrm>
                <a:off x="1307" y="30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9" name="Freeform 416"/>
              <p:cNvSpPr>
                <a:spLocks/>
              </p:cNvSpPr>
              <p:nvPr/>
            </p:nvSpPr>
            <p:spPr bwMode="auto">
              <a:xfrm>
                <a:off x="1307" y="304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0" name="Freeform 417"/>
              <p:cNvSpPr>
                <a:spLocks/>
              </p:cNvSpPr>
              <p:nvPr/>
            </p:nvSpPr>
            <p:spPr bwMode="auto">
              <a:xfrm>
                <a:off x="1301" y="3041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1" name="Freeform 418"/>
              <p:cNvSpPr>
                <a:spLocks/>
              </p:cNvSpPr>
              <p:nvPr/>
            </p:nvSpPr>
            <p:spPr bwMode="auto">
              <a:xfrm>
                <a:off x="1301" y="304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2" name="Freeform 419"/>
              <p:cNvSpPr>
                <a:spLocks/>
              </p:cNvSpPr>
              <p:nvPr/>
            </p:nvSpPr>
            <p:spPr bwMode="auto">
              <a:xfrm>
                <a:off x="1288" y="3038"/>
                <a:ext cx="11" cy="25"/>
              </a:xfrm>
              <a:custGeom>
                <a:avLst/>
                <a:gdLst>
                  <a:gd name="T0" fmla="*/ 1 w 4"/>
                  <a:gd name="T1" fmla="*/ 4 h 9"/>
                  <a:gd name="T2" fmla="*/ 1 w 4"/>
                  <a:gd name="T3" fmla="*/ 5 h 9"/>
                  <a:gd name="T4" fmla="*/ 1 w 4"/>
                  <a:gd name="T5" fmla="*/ 4 h 9"/>
                  <a:gd name="T6" fmla="*/ 0 w 4"/>
                  <a:gd name="T7" fmla="*/ 7 h 9"/>
                  <a:gd name="T8" fmla="*/ 2 w 4"/>
                  <a:gd name="T9" fmla="*/ 5 h 9"/>
                  <a:gd name="T10" fmla="*/ 2 w 4"/>
                  <a:gd name="T11" fmla="*/ 6 h 9"/>
                  <a:gd name="T12" fmla="*/ 3 w 4"/>
                  <a:gd name="T13" fmla="*/ 5 h 9"/>
                  <a:gd name="T14" fmla="*/ 2 w 4"/>
                  <a:gd name="T15" fmla="*/ 7 h 9"/>
                  <a:gd name="T16" fmla="*/ 3 w 4"/>
                  <a:gd name="T17" fmla="*/ 6 h 9"/>
                  <a:gd name="T18" fmla="*/ 3 w 4"/>
                  <a:gd name="T19" fmla="*/ 5 h 9"/>
                  <a:gd name="T20" fmla="*/ 3 w 4"/>
                  <a:gd name="T21" fmla="*/ 6 h 9"/>
                  <a:gd name="T22" fmla="*/ 3 w 4"/>
                  <a:gd name="T23" fmla="*/ 5 h 9"/>
                  <a:gd name="T24" fmla="*/ 4 w 4"/>
                  <a:gd name="T25" fmla="*/ 5 h 9"/>
                  <a:gd name="T26" fmla="*/ 3 w 4"/>
                  <a:gd name="T27" fmla="*/ 6 h 9"/>
                  <a:gd name="T28" fmla="*/ 4 w 4"/>
                  <a:gd name="T29" fmla="*/ 5 h 9"/>
                  <a:gd name="T30" fmla="*/ 3 w 4"/>
                  <a:gd name="T31" fmla="*/ 6 h 9"/>
                  <a:gd name="T32" fmla="*/ 4 w 4"/>
                  <a:gd name="T33" fmla="*/ 4 h 9"/>
                  <a:gd name="T34" fmla="*/ 4 w 4"/>
                  <a:gd name="T35" fmla="*/ 3 h 9"/>
                  <a:gd name="T36" fmla="*/ 4 w 4"/>
                  <a:gd name="T37" fmla="*/ 4 h 9"/>
                  <a:gd name="T38" fmla="*/ 4 w 4"/>
                  <a:gd name="T39" fmla="*/ 4 h 9"/>
                  <a:gd name="T40" fmla="*/ 4 w 4"/>
                  <a:gd name="T41" fmla="*/ 5 h 9"/>
                  <a:gd name="T42" fmla="*/ 4 w 4"/>
                  <a:gd name="T43" fmla="*/ 3 h 9"/>
                  <a:gd name="T44" fmla="*/ 4 w 4"/>
                  <a:gd name="T45" fmla="*/ 2 h 9"/>
                  <a:gd name="T46" fmla="*/ 4 w 4"/>
                  <a:gd name="T47" fmla="*/ 1 h 9"/>
                  <a:gd name="T48" fmla="*/ 4 w 4"/>
                  <a:gd name="T49" fmla="*/ 2 h 9"/>
                  <a:gd name="T50" fmla="*/ 4 w 4"/>
                  <a:gd name="T51" fmla="*/ 3 h 9"/>
                  <a:gd name="T52" fmla="*/ 3 w 4"/>
                  <a:gd name="T53" fmla="*/ 5 h 9"/>
                  <a:gd name="T54" fmla="*/ 3 w 4"/>
                  <a:gd name="T55" fmla="*/ 5 h 9"/>
                  <a:gd name="T56" fmla="*/ 3 w 4"/>
                  <a:gd name="T57" fmla="*/ 3 h 9"/>
                  <a:gd name="T58" fmla="*/ 3 w 4"/>
                  <a:gd name="T59" fmla="*/ 4 h 9"/>
                  <a:gd name="T60" fmla="*/ 3 w 4"/>
                  <a:gd name="T61" fmla="*/ 2 h 9"/>
                  <a:gd name="T62" fmla="*/ 3 w 4"/>
                  <a:gd name="T63" fmla="*/ 4 h 9"/>
                  <a:gd name="T64" fmla="*/ 2 w 4"/>
                  <a:gd name="T65" fmla="*/ 4 h 9"/>
                  <a:gd name="T66" fmla="*/ 3 w 4"/>
                  <a:gd name="T67" fmla="*/ 3 h 9"/>
                  <a:gd name="T68" fmla="*/ 2 w 4"/>
                  <a:gd name="T69" fmla="*/ 4 h 9"/>
                  <a:gd name="T70" fmla="*/ 2 w 4"/>
                  <a:gd name="T71" fmla="*/ 3 h 9"/>
                  <a:gd name="T72" fmla="*/ 2 w 4"/>
                  <a:gd name="T73" fmla="*/ 4 h 9"/>
                  <a:gd name="T74" fmla="*/ 1 w 4"/>
                  <a:gd name="T75" fmla="*/ 4 h 9"/>
                  <a:gd name="T76" fmla="*/ 1 w 4"/>
                  <a:gd name="T77" fmla="*/ 4 h 9"/>
                  <a:gd name="T78" fmla="*/ 1 w 4"/>
                  <a:gd name="T79" fmla="*/ 6 h 9"/>
                  <a:gd name="T80" fmla="*/ 1 w 4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4"/>
                    </a:cubicBezTo>
                    <a:cubicBezTo>
                      <a:pt x="0" y="6"/>
                      <a:pt x="0" y="4"/>
                      <a:pt x="0" y="7"/>
                    </a:cubicBezTo>
                    <a:cubicBezTo>
                      <a:pt x="1" y="6"/>
                      <a:pt x="1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2" y="9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4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5"/>
                      <a:pt x="4" y="7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4" y="3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3" y="4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7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3" name="Freeform 420"/>
              <p:cNvSpPr>
                <a:spLocks/>
              </p:cNvSpPr>
              <p:nvPr/>
            </p:nvSpPr>
            <p:spPr bwMode="auto">
              <a:xfrm>
                <a:off x="1288" y="3049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4" name="Freeform 421"/>
              <p:cNvSpPr>
                <a:spLocks/>
              </p:cNvSpPr>
              <p:nvPr/>
            </p:nvSpPr>
            <p:spPr bwMode="auto">
              <a:xfrm>
                <a:off x="1279" y="3047"/>
                <a:ext cx="9" cy="16"/>
              </a:xfrm>
              <a:custGeom>
                <a:avLst/>
                <a:gdLst>
                  <a:gd name="T0" fmla="*/ 1 w 3"/>
                  <a:gd name="T1" fmla="*/ 3 h 6"/>
                  <a:gd name="T2" fmla="*/ 1 w 3"/>
                  <a:gd name="T3" fmla="*/ 4 h 6"/>
                  <a:gd name="T4" fmla="*/ 2 w 3"/>
                  <a:gd name="T5" fmla="*/ 4 h 6"/>
                  <a:gd name="T6" fmla="*/ 3 w 3"/>
                  <a:gd name="T7" fmla="*/ 2 h 6"/>
                  <a:gd name="T8" fmla="*/ 2 w 3"/>
                  <a:gd name="T9" fmla="*/ 4 h 6"/>
                  <a:gd name="T10" fmla="*/ 3 w 3"/>
                  <a:gd name="T11" fmla="*/ 2 h 6"/>
                  <a:gd name="T12" fmla="*/ 3 w 3"/>
                  <a:gd name="T13" fmla="*/ 3 h 6"/>
                  <a:gd name="T14" fmla="*/ 3 w 3"/>
                  <a:gd name="T15" fmla="*/ 2 h 6"/>
                  <a:gd name="T16" fmla="*/ 3 w 3"/>
                  <a:gd name="T17" fmla="*/ 2 h 6"/>
                  <a:gd name="T18" fmla="*/ 3 w 3"/>
                  <a:gd name="T19" fmla="*/ 1 h 6"/>
                  <a:gd name="T20" fmla="*/ 2 w 3"/>
                  <a:gd name="T21" fmla="*/ 3 h 6"/>
                  <a:gd name="T22" fmla="*/ 3 w 3"/>
                  <a:gd name="T23" fmla="*/ 1 h 6"/>
                  <a:gd name="T24" fmla="*/ 2 w 3"/>
                  <a:gd name="T25" fmla="*/ 1 h 6"/>
                  <a:gd name="T26" fmla="*/ 2 w 3"/>
                  <a:gd name="T27" fmla="*/ 1 h 6"/>
                  <a:gd name="T28" fmla="*/ 2 w 3"/>
                  <a:gd name="T29" fmla="*/ 3 h 6"/>
                  <a:gd name="T30" fmla="*/ 2 w 3"/>
                  <a:gd name="T31" fmla="*/ 1 h 6"/>
                  <a:gd name="T32" fmla="*/ 1 w 3"/>
                  <a:gd name="T33" fmla="*/ 1 h 6"/>
                  <a:gd name="T34" fmla="*/ 0 w 3"/>
                  <a:gd name="T35" fmla="*/ 4 h 6"/>
                  <a:gd name="T36" fmla="*/ 1 w 3"/>
                  <a:gd name="T37" fmla="*/ 2 h 6"/>
                  <a:gd name="T38" fmla="*/ 1 w 3"/>
                  <a:gd name="T39" fmla="*/ 2 h 6"/>
                  <a:gd name="T40" fmla="*/ 0 w 3"/>
                  <a:gd name="T41" fmla="*/ 5 h 6"/>
                  <a:gd name="T42" fmla="*/ 1 w 3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5"/>
                      <a:pt x="2" y="3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5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4"/>
                      <a:pt x="2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5" name="Rectangle 422"/>
              <p:cNvSpPr>
                <a:spLocks noChangeArrowheads="1"/>
              </p:cNvSpPr>
              <p:nvPr/>
            </p:nvSpPr>
            <p:spPr bwMode="auto">
              <a:xfrm>
                <a:off x="1282" y="305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6" name="Freeform 423"/>
              <p:cNvSpPr>
                <a:spLocks/>
              </p:cNvSpPr>
              <p:nvPr/>
            </p:nvSpPr>
            <p:spPr bwMode="auto">
              <a:xfrm>
                <a:off x="1405" y="2279"/>
                <a:ext cx="547" cy="183"/>
              </a:xfrm>
              <a:custGeom>
                <a:avLst/>
                <a:gdLst>
                  <a:gd name="T0" fmla="*/ 19 w 201"/>
                  <a:gd name="T1" fmla="*/ 5 h 67"/>
                  <a:gd name="T2" fmla="*/ 11 w 201"/>
                  <a:gd name="T3" fmla="*/ 44 h 67"/>
                  <a:gd name="T4" fmla="*/ 33 w 201"/>
                  <a:gd name="T5" fmla="*/ 11 h 67"/>
                  <a:gd name="T6" fmla="*/ 43 w 201"/>
                  <a:gd name="T7" fmla="*/ 51 h 67"/>
                  <a:gd name="T8" fmla="*/ 66 w 201"/>
                  <a:gd name="T9" fmla="*/ 19 h 67"/>
                  <a:gd name="T10" fmla="*/ 82 w 201"/>
                  <a:gd name="T11" fmla="*/ 62 h 67"/>
                  <a:gd name="T12" fmla="*/ 110 w 201"/>
                  <a:gd name="T13" fmla="*/ 29 h 67"/>
                  <a:gd name="T14" fmla="*/ 129 w 201"/>
                  <a:gd name="T15" fmla="*/ 64 h 67"/>
                  <a:gd name="T16" fmla="*/ 147 w 201"/>
                  <a:gd name="T17" fmla="*/ 32 h 67"/>
                  <a:gd name="T18" fmla="*/ 169 w 201"/>
                  <a:gd name="T19" fmla="*/ 60 h 67"/>
                  <a:gd name="T20" fmla="*/ 178 w 201"/>
                  <a:gd name="T21" fmla="*/ 36 h 67"/>
                  <a:gd name="T22" fmla="*/ 197 w 201"/>
                  <a:gd name="T23" fmla="*/ 52 h 67"/>
                  <a:gd name="T24" fmla="*/ 195 w 201"/>
                  <a:gd name="T25" fmla="*/ 28 h 67"/>
                  <a:gd name="T26" fmla="*/ 182 w 201"/>
                  <a:gd name="T27" fmla="*/ 11 h 67"/>
                  <a:gd name="T28" fmla="*/ 156 w 201"/>
                  <a:gd name="T29" fmla="*/ 12 h 67"/>
                  <a:gd name="T30" fmla="*/ 96 w 201"/>
                  <a:gd name="T31" fmla="*/ 16 h 67"/>
                  <a:gd name="T32" fmla="*/ 49 w 201"/>
                  <a:gd name="T33" fmla="*/ 6 h 67"/>
                  <a:gd name="T34" fmla="*/ 19 w 201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1" h="67">
                    <a:moveTo>
                      <a:pt x="19" y="5"/>
                    </a:moveTo>
                    <a:cubicBezTo>
                      <a:pt x="14" y="9"/>
                      <a:pt x="0" y="43"/>
                      <a:pt x="11" y="44"/>
                    </a:cubicBezTo>
                    <a:cubicBezTo>
                      <a:pt x="20" y="44"/>
                      <a:pt x="30" y="18"/>
                      <a:pt x="33" y="11"/>
                    </a:cubicBezTo>
                    <a:cubicBezTo>
                      <a:pt x="33" y="21"/>
                      <a:pt x="29" y="50"/>
                      <a:pt x="43" y="51"/>
                    </a:cubicBezTo>
                    <a:cubicBezTo>
                      <a:pt x="54" y="52"/>
                      <a:pt x="67" y="29"/>
                      <a:pt x="66" y="19"/>
                    </a:cubicBezTo>
                    <a:cubicBezTo>
                      <a:pt x="68" y="32"/>
                      <a:pt x="66" y="57"/>
                      <a:pt x="82" y="62"/>
                    </a:cubicBezTo>
                    <a:cubicBezTo>
                      <a:pt x="100" y="67"/>
                      <a:pt x="106" y="40"/>
                      <a:pt x="110" y="29"/>
                    </a:cubicBezTo>
                    <a:cubicBezTo>
                      <a:pt x="105" y="39"/>
                      <a:pt x="116" y="63"/>
                      <a:pt x="129" y="64"/>
                    </a:cubicBezTo>
                    <a:cubicBezTo>
                      <a:pt x="143" y="66"/>
                      <a:pt x="148" y="42"/>
                      <a:pt x="147" y="32"/>
                    </a:cubicBezTo>
                    <a:cubicBezTo>
                      <a:pt x="149" y="41"/>
                      <a:pt x="155" y="63"/>
                      <a:pt x="169" y="60"/>
                    </a:cubicBezTo>
                    <a:cubicBezTo>
                      <a:pt x="178" y="58"/>
                      <a:pt x="181" y="43"/>
                      <a:pt x="178" y="36"/>
                    </a:cubicBezTo>
                    <a:cubicBezTo>
                      <a:pt x="180" y="42"/>
                      <a:pt x="187" y="62"/>
                      <a:pt x="197" y="52"/>
                    </a:cubicBezTo>
                    <a:cubicBezTo>
                      <a:pt x="201" y="48"/>
                      <a:pt x="196" y="33"/>
                      <a:pt x="195" y="28"/>
                    </a:cubicBezTo>
                    <a:cubicBezTo>
                      <a:pt x="192" y="19"/>
                      <a:pt x="191" y="13"/>
                      <a:pt x="182" y="11"/>
                    </a:cubicBezTo>
                    <a:cubicBezTo>
                      <a:pt x="174" y="9"/>
                      <a:pt x="163" y="11"/>
                      <a:pt x="156" y="12"/>
                    </a:cubicBezTo>
                    <a:cubicBezTo>
                      <a:pt x="136" y="14"/>
                      <a:pt x="116" y="18"/>
                      <a:pt x="96" y="16"/>
                    </a:cubicBezTo>
                    <a:cubicBezTo>
                      <a:pt x="80" y="15"/>
                      <a:pt x="65" y="7"/>
                      <a:pt x="49" y="6"/>
                    </a:cubicBezTo>
                    <a:cubicBezTo>
                      <a:pt x="42" y="5"/>
                      <a:pt x="21" y="3"/>
                      <a:pt x="19" y="0"/>
                    </a:cubicBezTo>
                  </a:path>
                </a:pathLst>
              </a:custGeom>
              <a:solidFill>
                <a:srgbClr val="8F5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7" name="Freeform 424"/>
              <p:cNvSpPr>
                <a:spLocks/>
              </p:cNvSpPr>
              <p:nvPr/>
            </p:nvSpPr>
            <p:spPr bwMode="auto">
              <a:xfrm>
                <a:off x="1936" y="2410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3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8" name="Freeform 425"/>
              <p:cNvSpPr>
                <a:spLocks/>
              </p:cNvSpPr>
              <p:nvPr/>
            </p:nvSpPr>
            <p:spPr bwMode="auto">
              <a:xfrm>
                <a:off x="1922" y="2410"/>
                <a:ext cx="14" cy="14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1 h 5"/>
                  <a:gd name="T4" fmla="*/ 4 w 5"/>
                  <a:gd name="T5" fmla="*/ 5 h 5"/>
                  <a:gd name="T6" fmla="*/ 4 w 5"/>
                  <a:gd name="T7" fmla="*/ 0 h 5"/>
                  <a:gd name="T8" fmla="*/ 3 w 5"/>
                  <a:gd name="T9" fmla="*/ 3 h 5"/>
                  <a:gd name="T10" fmla="*/ 2 w 5"/>
                  <a:gd name="T11" fmla="*/ 0 h 5"/>
                  <a:gd name="T12" fmla="*/ 2 w 5"/>
                  <a:gd name="T13" fmla="*/ 1 h 5"/>
                  <a:gd name="T14" fmla="*/ 1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2"/>
                      <a:pt x="1" y="1"/>
                    </a:cubicBezTo>
                    <a:cubicBezTo>
                      <a:pt x="2" y="4"/>
                      <a:pt x="0" y="4"/>
                      <a:pt x="4" y="5"/>
                    </a:cubicBezTo>
                    <a:cubicBezTo>
                      <a:pt x="5" y="3"/>
                      <a:pt x="5" y="1"/>
                      <a:pt x="4" y="0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1" y="0"/>
                      <a:pt x="3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9" name="Freeform 426"/>
              <p:cNvSpPr>
                <a:spLocks/>
              </p:cNvSpPr>
              <p:nvPr/>
            </p:nvSpPr>
            <p:spPr bwMode="auto">
              <a:xfrm>
                <a:off x="1922" y="241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0" name="Freeform 427"/>
              <p:cNvSpPr>
                <a:spLocks/>
              </p:cNvSpPr>
              <p:nvPr/>
            </p:nvSpPr>
            <p:spPr bwMode="auto">
              <a:xfrm>
                <a:off x="1917" y="2415"/>
                <a:ext cx="5" cy="6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1" name="Freeform 428"/>
              <p:cNvSpPr>
                <a:spLocks/>
              </p:cNvSpPr>
              <p:nvPr/>
            </p:nvSpPr>
            <p:spPr bwMode="auto">
              <a:xfrm>
                <a:off x="1911" y="24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2" name="Freeform 429"/>
              <p:cNvSpPr>
                <a:spLocks/>
              </p:cNvSpPr>
              <p:nvPr/>
            </p:nvSpPr>
            <p:spPr bwMode="auto">
              <a:xfrm>
                <a:off x="1906" y="2405"/>
                <a:ext cx="13" cy="8"/>
              </a:xfrm>
              <a:custGeom>
                <a:avLst/>
                <a:gdLst>
                  <a:gd name="T0" fmla="*/ 1 w 5"/>
                  <a:gd name="T1" fmla="*/ 1 h 3"/>
                  <a:gd name="T2" fmla="*/ 2 w 5"/>
                  <a:gd name="T3" fmla="*/ 2 h 3"/>
                  <a:gd name="T4" fmla="*/ 2 w 5"/>
                  <a:gd name="T5" fmla="*/ 2 h 3"/>
                  <a:gd name="T6" fmla="*/ 4 w 5"/>
                  <a:gd name="T7" fmla="*/ 2 h 3"/>
                  <a:gd name="T8" fmla="*/ 5 w 5"/>
                  <a:gd name="T9" fmla="*/ 3 h 3"/>
                  <a:gd name="T10" fmla="*/ 5 w 5"/>
                  <a:gd name="T11" fmla="*/ 1 h 3"/>
                  <a:gd name="T12" fmla="*/ 1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3" name="Freeform 430"/>
              <p:cNvSpPr>
                <a:spLocks/>
              </p:cNvSpPr>
              <p:nvPr/>
            </p:nvSpPr>
            <p:spPr bwMode="auto">
              <a:xfrm>
                <a:off x="1911" y="241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4" name="Freeform 431"/>
              <p:cNvSpPr>
                <a:spLocks/>
              </p:cNvSpPr>
              <p:nvPr/>
            </p:nvSpPr>
            <p:spPr bwMode="auto">
              <a:xfrm>
                <a:off x="1917" y="24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5" name="Freeform 432"/>
              <p:cNvSpPr>
                <a:spLocks/>
              </p:cNvSpPr>
              <p:nvPr/>
            </p:nvSpPr>
            <p:spPr bwMode="auto">
              <a:xfrm>
                <a:off x="1900" y="2391"/>
                <a:ext cx="8" cy="16"/>
              </a:xfrm>
              <a:custGeom>
                <a:avLst/>
                <a:gdLst>
                  <a:gd name="T0" fmla="*/ 0 w 3"/>
                  <a:gd name="T1" fmla="*/ 4 h 6"/>
                  <a:gd name="T2" fmla="*/ 3 w 3"/>
                  <a:gd name="T3" fmla="*/ 5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4"/>
                    </a:moveTo>
                    <a:cubicBezTo>
                      <a:pt x="2" y="2"/>
                      <a:pt x="2" y="6"/>
                      <a:pt x="3" y="5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6" name="Freeform 433"/>
              <p:cNvSpPr>
                <a:spLocks/>
              </p:cNvSpPr>
              <p:nvPr/>
            </p:nvSpPr>
            <p:spPr bwMode="auto">
              <a:xfrm>
                <a:off x="1898" y="23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7" name="Freeform 434"/>
              <p:cNvSpPr>
                <a:spLocks/>
              </p:cNvSpPr>
              <p:nvPr/>
            </p:nvSpPr>
            <p:spPr bwMode="auto">
              <a:xfrm>
                <a:off x="1873" y="2369"/>
                <a:ext cx="33" cy="41"/>
              </a:xfrm>
              <a:custGeom>
                <a:avLst/>
                <a:gdLst>
                  <a:gd name="T0" fmla="*/ 4 w 12"/>
                  <a:gd name="T1" fmla="*/ 15 h 15"/>
                  <a:gd name="T2" fmla="*/ 2 w 12"/>
                  <a:gd name="T3" fmla="*/ 11 h 15"/>
                  <a:gd name="T4" fmla="*/ 4 w 12"/>
                  <a:gd name="T5" fmla="*/ 13 h 15"/>
                  <a:gd name="T6" fmla="*/ 3 w 12"/>
                  <a:gd name="T7" fmla="*/ 9 h 15"/>
                  <a:gd name="T8" fmla="*/ 5 w 12"/>
                  <a:gd name="T9" fmla="*/ 11 h 15"/>
                  <a:gd name="T10" fmla="*/ 5 w 12"/>
                  <a:gd name="T11" fmla="*/ 9 h 15"/>
                  <a:gd name="T12" fmla="*/ 5 w 12"/>
                  <a:gd name="T13" fmla="*/ 9 h 15"/>
                  <a:gd name="T14" fmla="*/ 5 w 12"/>
                  <a:gd name="T15" fmla="*/ 9 h 15"/>
                  <a:gd name="T16" fmla="*/ 6 w 12"/>
                  <a:gd name="T17" fmla="*/ 7 h 15"/>
                  <a:gd name="T18" fmla="*/ 6 w 12"/>
                  <a:gd name="T19" fmla="*/ 7 h 15"/>
                  <a:gd name="T20" fmla="*/ 7 w 12"/>
                  <a:gd name="T21" fmla="*/ 7 h 15"/>
                  <a:gd name="T22" fmla="*/ 8 w 12"/>
                  <a:gd name="T23" fmla="*/ 7 h 15"/>
                  <a:gd name="T24" fmla="*/ 9 w 12"/>
                  <a:gd name="T25" fmla="*/ 9 h 15"/>
                  <a:gd name="T26" fmla="*/ 10 w 12"/>
                  <a:gd name="T27" fmla="*/ 7 h 15"/>
                  <a:gd name="T28" fmla="*/ 7 w 12"/>
                  <a:gd name="T29" fmla="*/ 6 h 15"/>
                  <a:gd name="T30" fmla="*/ 9 w 12"/>
                  <a:gd name="T31" fmla="*/ 5 h 15"/>
                  <a:gd name="T32" fmla="*/ 7 w 12"/>
                  <a:gd name="T33" fmla="*/ 4 h 15"/>
                  <a:gd name="T34" fmla="*/ 7 w 12"/>
                  <a:gd name="T35" fmla="*/ 4 h 15"/>
                  <a:gd name="T36" fmla="*/ 7 w 12"/>
                  <a:gd name="T37" fmla="*/ 4 h 15"/>
                  <a:gd name="T38" fmla="*/ 7 w 12"/>
                  <a:gd name="T39" fmla="*/ 4 h 15"/>
                  <a:gd name="T40" fmla="*/ 7 w 12"/>
                  <a:gd name="T41" fmla="*/ 4 h 15"/>
                  <a:gd name="T42" fmla="*/ 7 w 12"/>
                  <a:gd name="T43" fmla="*/ 4 h 15"/>
                  <a:gd name="T44" fmla="*/ 1 w 12"/>
                  <a:gd name="T45" fmla="*/ 9 h 15"/>
                  <a:gd name="T46" fmla="*/ 1 w 12"/>
                  <a:gd name="T47" fmla="*/ 9 h 15"/>
                  <a:gd name="T48" fmla="*/ 1 w 12"/>
                  <a:gd name="T49" fmla="*/ 9 h 15"/>
                  <a:gd name="T50" fmla="*/ 1 w 12"/>
                  <a:gd name="T51" fmla="*/ 9 h 15"/>
                  <a:gd name="T52" fmla="*/ 1 w 12"/>
                  <a:gd name="T53" fmla="*/ 9 h 15"/>
                  <a:gd name="T54" fmla="*/ 1 w 12"/>
                  <a:gd name="T55" fmla="*/ 9 h 15"/>
                  <a:gd name="T56" fmla="*/ 0 w 12"/>
                  <a:gd name="T57" fmla="*/ 12 h 15"/>
                  <a:gd name="T58" fmla="*/ 4 w 12"/>
                  <a:gd name="T5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1"/>
                      <a:pt x="3" y="11"/>
                      <a:pt x="3" y="9"/>
                    </a:cubicBezTo>
                    <a:cubicBezTo>
                      <a:pt x="5" y="9"/>
                      <a:pt x="3" y="12"/>
                      <a:pt x="5" y="11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3" y="10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7" y="7"/>
                      <a:pt x="7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2" y="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4"/>
                      <a:pt x="3" y="14"/>
                      <a:pt x="4" y="1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8" name="Freeform 435"/>
              <p:cNvSpPr>
                <a:spLocks/>
              </p:cNvSpPr>
              <p:nvPr/>
            </p:nvSpPr>
            <p:spPr bwMode="auto">
              <a:xfrm>
                <a:off x="1876" y="24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9" name="Freeform 436"/>
              <p:cNvSpPr>
                <a:spLocks/>
              </p:cNvSpPr>
              <p:nvPr/>
            </p:nvSpPr>
            <p:spPr bwMode="auto">
              <a:xfrm>
                <a:off x="1868" y="2413"/>
                <a:ext cx="16" cy="19"/>
              </a:xfrm>
              <a:custGeom>
                <a:avLst/>
                <a:gdLst>
                  <a:gd name="T0" fmla="*/ 5 w 6"/>
                  <a:gd name="T1" fmla="*/ 3 h 7"/>
                  <a:gd name="T2" fmla="*/ 5 w 6"/>
                  <a:gd name="T3" fmla="*/ 1 h 7"/>
                  <a:gd name="T4" fmla="*/ 6 w 6"/>
                  <a:gd name="T5" fmla="*/ 1 h 7"/>
                  <a:gd name="T6" fmla="*/ 4 w 6"/>
                  <a:gd name="T7" fmla="*/ 0 h 7"/>
                  <a:gd name="T8" fmla="*/ 4 w 6"/>
                  <a:gd name="T9" fmla="*/ 3 h 7"/>
                  <a:gd name="T10" fmla="*/ 1 w 6"/>
                  <a:gd name="T11" fmla="*/ 3 h 7"/>
                  <a:gd name="T12" fmla="*/ 2 w 6"/>
                  <a:gd name="T13" fmla="*/ 2 h 7"/>
                  <a:gd name="T14" fmla="*/ 1 w 6"/>
                  <a:gd name="T15" fmla="*/ 6 h 7"/>
                  <a:gd name="T16" fmla="*/ 2 w 6"/>
                  <a:gd name="T17" fmla="*/ 5 h 7"/>
                  <a:gd name="T18" fmla="*/ 2 w 6"/>
                  <a:gd name="T19" fmla="*/ 7 h 7"/>
                  <a:gd name="T20" fmla="*/ 5 w 6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6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5" y="6"/>
                      <a:pt x="5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0" name="Freeform 437"/>
              <p:cNvSpPr>
                <a:spLocks/>
              </p:cNvSpPr>
              <p:nvPr/>
            </p:nvSpPr>
            <p:spPr bwMode="auto">
              <a:xfrm>
                <a:off x="1884" y="24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1" name="Freeform 438"/>
              <p:cNvSpPr>
                <a:spLocks/>
              </p:cNvSpPr>
              <p:nvPr/>
            </p:nvSpPr>
            <p:spPr bwMode="auto">
              <a:xfrm>
                <a:off x="1870" y="2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2" name="Freeform 439"/>
              <p:cNvSpPr>
                <a:spLocks/>
              </p:cNvSpPr>
              <p:nvPr/>
            </p:nvSpPr>
            <p:spPr bwMode="auto">
              <a:xfrm>
                <a:off x="1876" y="243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3" name="Freeform 440"/>
              <p:cNvSpPr>
                <a:spLocks/>
              </p:cNvSpPr>
              <p:nvPr/>
            </p:nvSpPr>
            <p:spPr bwMode="auto">
              <a:xfrm>
                <a:off x="1780" y="2366"/>
                <a:ext cx="98" cy="82"/>
              </a:xfrm>
              <a:custGeom>
                <a:avLst/>
                <a:gdLst>
                  <a:gd name="T0" fmla="*/ 0 w 36"/>
                  <a:gd name="T1" fmla="*/ 8 h 30"/>
                  <a:gd name="T2" fmla="*/ 2 w 36"/>
                  <a:gd name="T3" fmla="*/ 7 h 30"/>
                  <a:gd name="T4" fmla="*/ 2 w 36"/>
                  <a:gd name="T5" fmla="*/ 9 h 30"/>
                  <a:gd name="T6" fmla="*/ 5 w 36"/>
                  <a:gd name="T7" fmla="*/ 10 h 30"/>
                  <a:gd name="T8" fmla="*/ 6 w 36"/>
                  <a:gd name="T9" fmla="*/ 6 h 30"/>
                  <a:gd name="T10" fmla="*/ 7 w 36"/>
                  <a:gd name="T11" fmla="*/ 7 h 30"/>
                  <a:gd name="T12" fmla="*/ 9 w 36"/>
                  <a:gd name="T13" fmla="*/ 4 h 30"/>
                  <a:gd name="T14" fmla="*/ 11 w 36"/>
                  <a:gd name="T15" fmla="*/ 7 h 30"/>
                  <a:gd name="T16" fmla="*/ 14 w 36"/>
                  <a:gd name="T17" fmla="*/ 11 h 30"/>
                  <a:gd name="T18" fmla="*/ 26 w 36"/>
                  <a:gd name="T19" fmla="*/ 28 h 30"/>
                  <a:gd name="T20" fmla="*/ 28 w 36"/>
                  <a:gd name="T21" fmla="*/ 26 h 30"/>
                  <a:gd name="T22" fmla="*/ 28 w 36"/>
                  <a:gd name="T23" fmla="*/ 28 h 30"/>
                  <a:gd name="T24" fmla="*/ 27 w 36"/>
                  <a:gd name="T25" fmla="*/ 28 h 30"/>
                  <a:gd name="T26" fmla="*/ 32 w 36"/>
                  <a:gd name="T27" fmla="*/ 29 h 30"/>
                  <a:gd name="T28" fmla="*/ 31 w 36"/>
                  <a:gd name="T29" fmla="*/ 26 h 30"/>
                  <a:gd name="T30" fmla="*/ 34 w 36"/>
                  <a:gd name="T31" fmla="*/ 27 h 30"/>
                  <a:gd name="T32" fmla="*/ 34 w 36"/>
                  <a:gd name="T33" fmla="*/ 25 h 30"/>
                  <a:gd name="T34" fmla="*/ 32 w 36"/>
                  <a:gd name="T35" fmla="*/ 25 h 30"/>
                  <a:gd name="T36" fmla="*/ 32 w 36"/>
                  <a:gd name="T37" fmla="*/ 24 h 30"/>
                  <a:gd name="T38" fmla="*/ 25 w 36"/>
                  <a:gd name="T39" fmla="*/ 25 h 30"/>
                  <a:gd name="T40" fmla="*/ 26 w 36"/>
                  <a:gd name="T41" fmla="*/ 25 h 30"/>
                  <a:gd name="T42" fmla="*/ 22 w 36"/>
                  <a:gd name="T43" fmla="*/ 19 h 30"/>
                  <a:gd name="T44" fmla="*/ 19 w 36"/>
                  <a:gd name="T45" fmla="*/ 18 h 30"/>
                  <a:gd name="T46" fmla="*/ 19 w 36"/>
                  <a:gd name="T47" fmla="*/ 16 h 30"/>
                  <a:gd name="T48" fmla="*/ 18 w 36"/>
                  <a:gd name="T49" fmla="*/ 16 h 30"/>
                  <a:gd name="T50" fmla="*/ 18 w 36"/>
                  <a:gd name="T51" fmla="*/ 13 h 30"/>
                  <a:gd name="T52" fmla="*/ 15 w 36"/>
                  <a:gd name="T53" fmla="*/ 14 h 30"/>
                  <a:gd name="T54" fmla="*/ 16 w 36"/>
                  <a:gd name="T55" fmla="*/ 8 h 30"/>
                  <a:gd name="T56" fmla="*/ 15 w 36"/>
                  <a:gd name="T57" fmla="*/ 9 h 30"/>
                  <a:gd name="T58" fmla="*/ 14 w 36"/>
                  <a:gd name="T59" fmla="*/ 9 h 30"/>
                  <a:gd name="T60" fmla="*/ 15 w 36"/>
                  <a:gd name="T61" fmla="*/ 7 h 30"/>
                  <a:gd name="T62" fmla="*/ 12 w 36"/>
                  <a:gd name="T63" fmla="*/ 4 h 30"/>
                  <a:gd name="T64" fmla="*/ 11 w 36"/>
                  <a:gd name="T65" fmla="*/ 5 h 30"/>
                  <a:gd name="T66" fmla="*/ 10 w 36"/>
                  <a:gd name="T67" fmla="*/ 2 h 30"/>
                  <a:gd name="T68" fmla="*/ 5 w 36"/>
                  <a:gd name="T69" fmla="*/ 5 h 30"/>
                  <a:gd name="T70" fmla="*/ 9 w 36"/>
                  <a:gd name="T71" fmla="*/ 0 h 30"/>
                  <a:gd name="T72" fmla="*/ 2 w 36"/>
                  <a:gd name="T73" fmla="*/ 2 h 30"/>
                  <a:gd name="T74" fmla="*/ 3 w 36"/>
                  <a:gd name="T75" fmla="*/ 7 h 30"/>
                  <a:gd name="T76" fmla="*/ 0 w 36"/>
                  <a:gd name="T7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" h="30">
                    <a:moveTo>
                      <a:pt x="0" y="8"/>
                    </a:moveTo>
                    <a:cubicBezTo>
                      <a:pt x="1" y="8"/>
                      <a:pt x="2" y="7"/>
                      <a:pt x="2" y="7"/>
                    </a:cubicBezTo>
                    <a:cubicBezTo>
                      <a:pt x="3" y="7"/>
                      <a:pt x="2" y="8"/>
                      <a:pt x="2" y="9"/>
                    </a:cubicBezTo>
                    <a:cubicBezTo>
                      <a:pt x="4" y="8"/>
                      <a:pt x="4" y="10"/>
                      <a:pt x="5" y="10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6"/>
                      <a:pt x="6" y="3"/>
                      <a:pt x="9" y="4"/>
                    </a:cubicBezTo>
                    <a:cubicBezTo>
                      <a:pt x="10" y="5"/>
                      <a:pt x="11" y="6"/>
                      <a:pt x="11" y="7"/>
                    </a:cubicBezTo>
                    <a:cubicBezTo>
                      <a:pt x="11" y="9"/>
                      <a:pt x="13" y="10"/>
                      <a:pt x="14" y="11"/>
                    </a:cubicBezTo>
                    <a:cubicBezTo>
                      <a:pt x="17" y="18"/>
                      <a:pt x="20" y="24"/>
                      <a:pt x="26" y="28"/>
                    </a:cubicBezTo>
                    <a:cubicBezTo>
                      <a:pt x="26" y="28"/>
                      <a:pt x="27" y="27"/>
                      <a:pt x="28" y="26"/>
                    </a:cubicBezTo>
                    <a:cubicBezTo>
                      <a:pt x="27" y="27"/>
                      <a:pt x="29" y="27"/>
                      <a:pt x="28" y="28"/>
                    </a:cubicBezTo>
                    <a:cubicBezTo>
                      <a:pt x="28" y="28"/>
                      <a:pt x="28" y="28"/>
                      <a:pt x="27" y="28"/>
                    </a:cubicBezTo>
                    <a:cubicBezTo>
                      <a:pt x="28" y="30"/>
                      <a:pt x="31" y="29"/>
                      <a:pt x="32" y="29"/>
                    </a:cubicBezTo>
                    <a:cubicBezTo>
                      <a:pt x="32" y="28"/>
                      <a:pt x="31" y="27"/>
                      <a:pt x="31" y="26"/>
                    </a:cubicBezTo>
                    <a:cubicBezTo>
                      <a:pt x="32" y="29"/>
                      <a:pt x="32" y="26"/>
                      <a:pt x="34" y="27"/>
                    </a:cubicBezTo>
                    <a:cubicBezTo>
                      <a:pt x="36" y="26"/>
                      <a:pt x="33" y="26"/>
                      <a:pt x="34" y="25"/>
                    </a:cubicBezTo>
                    <a:cubicBezTo>
                      <a:pt x="33" y="24"/>
                      <a:pt x="33" y="26"/>
                      <a:pt x="32" y="25"/>
                    </a:cubicBezTo>
                    <a:cubicBezTo>
                      <a:pt x="31" y="24"/>
                      <a:pt x="33" y="25"/>
                      <a:pt x="32" y="24"/>
                    </a:cubicBezTo>
                    <a:cubicBezTo>
                      <a:pt x="31" y="24"/>
                      <a:pt x="30" y="28"/>
                      <a:pt x="25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4" y="24"/>
                      <a:pt x="21" y="22"/>
                      <a:pt x="22" y="19"/>
                    </a:cubicBezTo>
                    <a:cubicBezTo>
                      <a:pt x="21" y="20"/>
                      <a:pt x="21" y="16"/>
                      <a:pt x="19" y="18"/>
                    </a:cubicBezTo>
                    <a:cubicBezTo>
                      <a:pt x="19" y="17"/>
                      <a:pt x="19" y="17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9" y="15"/>
                      <a:pt x="18" y="13"/>
                    </a:cubicBezTo>
                    <a:cubicBezTo>
                      <a:pt x="17" y="15"/>
                      <a:pt x="17" y="14"/>
                      <a:pt x="15" y="14"/>
                    </a:cubicBezTo>
                    <a:cubicBezTo>
                      <a:pt x="16" y="12"/>
                      <a:pt x="16" y="10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5" y="8"/>
                      <a:pt x="14" y="9"/>
                      <a:pt x="14" y="9"/>
                    </a:cubicBezTo>
                    <a:cubicBezTo>
                      <a:pt x="13" y="8"/>
                      <a:pt x="15" y="7"/>
                      <a:pt x="15" y="7"/>
                    </a:cubicBezTo>
                    <a:cubicBezTo>
                      <a:pt x="15" y="5"/>
                      <a:pt x="12" y="6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4" y="2"/>
                      <a:pt x="6" y="4"/>
                      <a:pt x="5" y="5"/>
                    </a:cubicBezTo>
                    <a:cubicBezTo>
                      <a:pt x="5" y="4"/>
                      <a:pt x="0" y="3"/>
                      <a:pt x="9" y="0"/>
                    </a:cubicBezTo>
                    <a:cubicBezTo>
                      <a:pt x="1" y="1"/>
                      <a:pt x="5" y="2"/>
                      <a:pt x="2" y="2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4" name="Freeform 441"/>
              <p:cNvSpPr>
                <a:spLocks/>
              </p:cNvSpPr>
              <p:nvPr/>
            </p:nvSpPr>
            <p:spPr bwMode="auto">
              <a:xfrm>
                <a:off x="1786" y="236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5" name="Freeform 442"/>
              <p:cNvSpPr>
                <a:spLocks/>
              </p:cNvSpPr>
              <p:nvPr/>
            </p:nvSpPr>
            <p:spPr bwMode="auto">
              <a:xfrm>
                <a:off x="1780" y="23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6" name="Rectangle 443"/>
              <p:cNvSpPr>
                <a:spLocks noChangeArrowheads="1"/>
              </p:cNvSpPr>
              <p:nvPr/>
            </p:nvSpPr>
            <p:spPr bwMode="auto">
              <a:xfrm>
                <a:off x="1810" y="238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7" name="Freeform 444"/>
              <p:cNvSpPr>
                <a:spLocks/>
              </p:cNvSpPr>
              <p:nvPr/>
            </p:nvSpPr>
            <p:spPr bwMode="auto">
              <a:xfrm>
                <a:off x="1824" y="238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8" name="Freeform 445"/>
              <p:cNvSpPr>
                <a:spLocks/>
              </p:cNvSpPr>
              <p:nvPr/>
            </p:nvSpPr>
            <p:spPr bwMode="auto">
              <a:xfrm>
                <a:off x="1838" y="241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9" name="Freeform 446"/>
              <p:cNvSpPr>
                <a:spLocks/>
              </p:cNvSpPr>
              <p:nvPr/>
            </p:nvSpPr>
            <p:spPr bwMode="auto">
              <a:xfrm>
                <a:off x="1783" y="2377"/>
                <a:ext cx="0" cy="6"/>
              </a:xfrm>
              <a:custGeom>
                <a:avLst/>
                <a:gdLst>
                  <a:gd name="T0" fmla="*/ 0 h 6"/>
                  <a:gd name="T1" fmla="*/ 3 h 6"/>
                  <a:gd name="T2" fmla="*/ 6 h 6"/>
                  <a:gd name="T3" fmla="*/ 0 h 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0" name="Freeform 447"/>
              <p:cNvSpPr>
                <a:spLocks/>
              </p:cNvSpPr>
              <p:nvPr/>
            </p:nvSpPr>
            <p:spPr bwMode="auto">
              <a:xfrm>
                <a:off x="1748" y="2394"/>
                <a:ext cx="41" cy="60"/>
              </a:xfrm>
              <a:custGeom>
                <a:avLst/>
                <a:gdLst>
                  <a:gd name="T0" fmla="*/ 2 w 15"/>
                  <a:gd name="T1" fmla="*/ 20 h 22"/>
                  <a:gd name="T2" fmla="*/ 7 w 15"/>
                  <a:gd name="T3" fmla="*/ 21 h 22"/>
                  <a:gd name="T4" fmla="*/ 8 w 15"/>
                  <a:gd name="T5" fmla="*/ 16 h 22"/>
                  <a:gd name="T6" fmla="*/ 10 w 15"/>
                  <a:gd name="T7" fmla="*/ 19 h 22"/>
                  <a:gd name="T8" fmla="*/ 12 w 15"/>
                  <a:gd name="T9" fmla="*/ 9 h 22"/>
                  <a:gd name="T10" fmla="*/ 13 w 15"/>
                  <a:gd name="T11" fmla="*/ 10 h 22"/>
                  <a:gd name="T12" fmla="*/ 11 w 15"/>
                  <a:gd name="T13" fmla="*/ 5 h 22"/>
                  <a:gd name="T14" fmla="*/ 15 w 15"/>
                  <a:gd name="T15" fmla="*/ 6 h 22"/>
                  <a:gd name="T16" fmla="*/ 15 w 15"/>
                  <a:gd name="T17" fmla="*/ 7 h 22"/>
                  <a:gd name="T18" fmla="*/ 15 w 15"/>
                  <a:gd name="T19" fmla="*/ 2 h 22"/>
                  <a:gd name="T20" fmla="*/ 14 w 15"/>
                  <a:gd name="T21" fmla="*/ 0 h 22"/>
                  <a:gd name="T22" fmla="*/ 12 w 15"/>
                  <a:gd name="T23" fmla="*/ 0 h 22"/>
                  <a:gd name="T24" fmla="*/ 12 w 15"/>
                  <a:gd name="T25" fmla="*/ 4 h 22"/>
                  <a:gd name="T26" fmla="*/ 11 w 15"/>
                  <a:gd name="T27" fmla="*/ 4 h 22"/>
                  <a:gd name="T28" fmla="*/ 11 w 15"/>
                  <a:gd name="T29" fmla="*/ 5 h 22"/>
                  <a:gd name="T30" fmla="*/ 10 w 15"/>
                  <a:gd name="T31" fmla="*/ 5 h 22"/>
                  <a:gd name="T32" fmla="*/ 10 w 15"/>
                  <a:gd name="T33" fmla="*/ 8 h 22"/>
                  <a:gd name="T34" fmla="*/ 10 w 15"/>
                  <a:gd name="T35" fmla="*/ 7 h 22"/>
                  <a:gd name="T36" fmla="*/ 11 w 15"/>
                  <a:gd name="T37" fmla="*/ 9 h 22"/>
                  <a:gd name="T38" fmla="*/ 9 w 15"/>
                  <a:gd name="T39" fmla="*/ 10 h 22"/>
                  <a:gd name="T40" fmla="*/ 10 w 15"/>
                  <a:gd name="T41" fmla="*/ 10 h 22"/>
                  <a:gd name="T42" fmla="*/ 7 w 15"/>
                  <a:gd name="T43" fmla="*/ 14 h 22"/>
                  <a:gd name="T44" fmla="*/ 7 w 15"/>
                  <a:gd name="T45" fmla="*/ 14 h 22"/>
                  <a:gd name="T46" fmla="*/ 8 w 15"/>
                  <a:gd name="T47" fmla="*/ 12 h 22"/>
                  <a:gd name="T48" fmla="*/ 10 w 15"/>
                  <a:gd name="T49" fmla="*/ 14 h 22"/>
                  <a:gd name="T50" fmla="*/ 7 w 15"/>
                  <a:gd name="T51" fmla="*/ 15 h 22"/>
                  <a:gd name="T52" fmla="*/ 5 w 15"/>
                  <a:gd name="T53" fmla="*/ 16 h 22"/>
                  <a:gd name="T54" fmla="*/ 5 w 15"/>
                  <a:gd name="T55" fmla="*/ 16 h 22"/>
                  <a:gd name="T56" fmla="*/ 3 w 15"/>
                  <a:gd name="T57" fmla="*/ 17 h 22"/>
                  <a:gd name="T58" fmla="*/ 4 w 15"/>
                  <a:gd name="T59" fmla="*/ 18 h 22"/>
                  <a:gd name="T60" fmla="*/ 3 w 15"/>
                  <a:gd name="T61" fmla="*/ 19 h 22"/>
                  <a:gd name="T62" fmla="*/ 3 w 15"/>
                  <a:gd name="T63" fmla="*/ 18 h 22"/>
                  <a:gd name="T64" fmla="*/ 0 w 15"/>
                  <a:gd name="T65" fmla="*/ 20 h 22"/>
                  <a:gd name="T66" fmla="*/ 3 w 15"/>
                  <a:gd name="T67" fmla="*/ 19 h 22"/>
                  <a:gd name="T68" fmla="*/ 2 w 15"/>
                  <a:gd name="T69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2">
                    <a:moveTo>
                      <a:pt x="2" y="20"/>
                    </a:moveTo>
                    <a:cubicBezTo>
                      <a:pt x="3" y="22"/>
                      <a:pt x="5" y="21"/>
                      <a:pt x="7" y="21"/>
                    </a:cubicBezTo>
                    <a:cubicBezTo>
                      <a:pt x="10" y="18"/>
                      <a:pt x="6" y="18"/>
                      <a:pt x="8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2" y="16"/>
                      <a:pt x="14" y="12"/>
                      <a:pt x="12" y="9"/>
                    </a:cubicBezTo>
                    <a:cubicBezTo>
                      <a:pt x="13" y="9"/>
                      <a:pt x="13" y="9"/>
                      <a:pt x="13" y="10"/>
                    </a:cubicBezTo>
                    <a:cubicBezTo>
                      <a:pt x="14" y="8"/>
                      <a:pt x="9" y="7"/>
                      <a:pt x="11" y="5"/>
                    </a:cubicBezTo>
                    <a:cubicBezTo>
                      <a:pt x="12" y="8"/>
                      <a:pt x="13" y="5"/>
                      <a:pt x="15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5"/>
                      <a:pt x="15" y="3"/>
                      <a:pt x="15" y="2"/>
                    </a:cubicBezTo>
                    <a:cubicBezTo>
                      <a:pt x="15" y="1"/>
                      <a:pt x="13" y="2"/>
                      <a:pt x="14" y="0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2"/>
                      <a:pt x="11" y="2"/>
                      <a:pt x="12" y="4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0" y="4"/>
                      <a:pt x="10" y="5"/>
                    </a:cubicBezTo>
                    <a:cubicBezTo>
                      <a:pt x="10" y="5"/>
                      <a:pt x="11" y="7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9" y="9"/>
                      <a:pt x="11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2"/>
                      <a:pt x="6" y="11"/>
                      <a:pt x="7" y="14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9" y="14"/>
                      <a:pt x="7" y="13"/>
                      <a:pt x="8" y="12"/>
                    </a:cubicBezTo>
                    <a:cubicBezTo>
                      <a:pt x="9" y="13"/>
                      <a:pt x="9" y="15"/>
                      <a:pt x="10" y="14"/>
                    </a:cubicBezTo>
                    <a:cubicBezTo>
                      <a:pt x="8" y="14"/>
                      <a:pt x="9" y="16"/>
                      <a:pt x="7" y="15"/>
                    </a:cubicBezTo>
                    <a:cubicBezTo>
                      <a:pt x="6" y="15"/>
                      <a:pt x="6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4" y="16"/>
                      <a:pt x="3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2" y="19"/>
                      <a:pt x="0" y="19"/>
                      <a:pt x="0" y="20"/>
                    </a:cubicBezTo>
                    <a:cubicBezTo>
                      <a:pt x="1" y="20"/>
                      <a:pt x="2" y="19"/>
                      <a:pt x="3" y="19"/>
                    </a:cubicBezTo>
                    <a:cubicBezTo>
                      <a:pt x="3" y="20"/>
                      <a:pt x="3" y="21"/>
                      <a:pt x="2" y="2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1" name="Freeform 448"/>
              <p:cNvSpPr>
                <a:spLocks/>
              </p:cNvSpPr>
              <p:nvPr/>
            </p:nvSpPr>
            <p:spPr bwMode="auto">
              <a:xfrm>
                <a:off x="1772" y="241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2" name="Freeform 449"/>
              <p:cNvSpPr>
                <a:spLocks/>
              </p:cNvSpPr>
              <p:nvPr/>
            </p:nvSpPr>
            <p:spPr bwMode="auto">
              <a:xfrm>
                <a:off x="1707" y="2402"/>
                <a:ext cx="41" cy="46"/>
              </a:xfrm>
              <a:custGeom>
                <a:avLst/>
                <a:gdLst>
                  <a:gd name="T0" fmla="*/ 10 w 15"/>
                  <a:gd name="T1" fmla="*/ 13 h 17"/>
                  <a:gd name="T2" fmla="*/ 11 w 15"/>
                  <a:gd name="T3" fmla="*/ 11 h 17"/>
                  <a:gd name="T4" fmla="*/ 9 w 15"/>
                  <a:gd name="T5" fmla="*/ 14 h 17"/>
                  <a:gd name="T6" fmla="*/ 7 w 15"/>
                  <a:gd name="T7" fmla="*/ 12 h 17"/>
                  <a:gd name="T8" fmla="*/ 9 w 15"/>
                  <a:gd name="T9" fmla="*/ 10 h 17"/>
                  <a:gd name="T10" fmla="*/ 8 w 15"/>
                  <a:gd name="T11" fmla="*/ 9 h 17"/>
                  <a:gd name="T12" fmla="*/ 7 w 15"/>
                  <a:gd name="T13" fmla="*/ 10 h 17"/>
                  <a:gd name="T14" fmla="*/ 4 w 15"/>
                  <a:gd name="T15" fmla="*/ 8 h 17"/>
                  <a:gd name="T16" fmla="*/ 6 w 15"/>
                  <a:gd name="T17" fmla="*/ 9 h 17"/>
                  <a:gd name="T18" fmla="*/ 7 w 15"/>
                  <a:gd name="T19" fmla="*/ 7 h 17"/>
                  <a:gd name="T20" fmla="*/ 0 w 15"/>
                  <a:gd name="T21" fmla="*/ 3 h 17"/>
                  <a:gd name="T22" fmla="*/ 1 w 15"/>
                  <a:gd name="T23" fmla="*/ 4 h 17"/>
                  <a:gd name="T24" fmla="*/ 3 w 15"/>
                  <a:gd name="T25" fmla="*/ 4 h 17"/>
                  <a:gd name="T26" fmla="*/ 3 w 15"/>
                  <a:gd name="T27" fmla="*/ 6 h 17"/>
                  <a:gd name="T28" fmla="*/ 2 w 15"/>
                  <a:gd name="T29" fmla="*/ 5 h 17"/>
                  <a:gd name="T30" fmla="*/ 11 w 15"/>
                  <a:gd name="T31" fmla="*/ 17 h 17"/>
                  <a:gd name="T32" fmla="*/ 9 w 15"/>
                  <a:gd name="T33" fmla="*/ 16 h 17"/>
                  <a:gd name="T34" fmla="*/ 12 w 15"/>
                  <a:gd name="T35" fmla="*/ 15 h 17"/>
                  <a:gd name="T36" fmla="*/ 12 w 15"/>
                  <a:gd name="T37" fmla="*/ 13 h 17"/>
                  <a:gd name="T38" fmla="*/ 12 w 15"/>
                  <a:gd name="T39" fmla="*/ 14 h 17"/>
                  <a:gd name="T40" fmla="*/ 13 w 15"/>
                  <a:gd name="T41" fmla="*/ 12 h 17"/>
                  <a:gd name="T42" fmla="*/ 15 w 15"/>
                  <a:gd name="T43" fmla="*/ 12 h 17"/>
                  <a:gd name="T44" fmla="*/ 12 w 15"/>
                  <a:gd name="T45" fmla="*/ 11 h 17"/>
                  <a:gd name="T46" fmla="*/ 10 w 15"/>
                  <a:gd name="T4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7">
                    <a:moveTo>
                      <a:pt x="10" y="13"/>
                    </a:moveTo>
                    <a:cubicBezTo>
                      <a:pt x="10" y="12"/>
                      <a:pt x="11" y="12"/>
                      <a:pt x="11" y="11"/>
                    </a:cubicBezTo>
                    <a:cubicBezTo>
                      <a:pt x="9" y="11"/>
                      <a:pt x="10" y="13"/>
                      <a:pt x="9" y="14"/>
                    </a:cubicBezTo>
                    <a:cubicBezTo>
                      <a:pt x="9" y="13"/>
                      <a:pt x="7" y="13"/>
                      <a:pt x="7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8" y="11"/>
                      <a:pt x="8" y="9"/>
                      <a:pt x="8" y="9"/>
                    </a:cubicBezTo>
                    <a:cubicBezTo>
                      <a:pt x="8" y="11"/>
                      <a:pt x="7" y="8"/>
                      <a:pt x="7" y="10"/>
                    </a:cubicBezTo>
                    <a:cubicBezTo>
                      <a:pt x="6" y="10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7" y="8"/>
                      <a:pt x="6" y="8"/>
                      <a:pt x="7" y="7"/>
                    </a:cubicBezTo>
                    <a:cubicBezTo>
                      <a:pt x="4" y="6"/>
                      <a:pt x="3" y="0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2"/>
                      <a:pt x="3" y="4"/>
                      <a:pt x="3" y="4"/>
                    </a:cubicBezTo>
                    <a:cubicBezTo>
                      <a:pt x="3" y="5"/>
                      <a:pt x="5" y="6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9"/>
                      <a:pt x="6" y="16"/>
                      <a:pt x="11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1" y="16"/>
                      <a:pt x="12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3" y="13"/>
                      <a:pt x="12" y="14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12"/>
                      <a:pt x="14" y="13"/>
                      <a:pt x="15" y="12"/>
                    </a:cubicBezTo>
                    <a:cubicBezTo>
                      <a:pt x="14" y="10"/>
                      <a:pt x="14" y="13"/>
                      <a:pt x="12" y="11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3" name="Freeform 450"/>
              <p:cNvSpPr>
                <a:spLocks/>
              </p:cNvSpPr>
              <p:nvPr/>
            </p:nvSpPr>
            <p:spPr bwMode="auto">
              <a:xfrm>
                <a:off x="1745" y="2440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4" name="Freeform 451"/>
              <p:cNvSpPr>
                <a:spLocks/>
              </p:cNvSpPr>
              <p:nvPr/>
            </p:nvSpPr>
            <p:spPr bwMode="auto">
              <a:xfrm>
                <a:off x="1740" y="2445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5" name="Freeform 452"/>
              <p:cNvSpPr>
                <a:spLocks/>
              </p:cNvSpPr>
              <p:nvPr/>
            </p:nvSpPr>
            <p:spPr bwMode="auto">
              <a:xfrm>
                <a:off x="1723" y="2413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6" name="Freeform 453"/>
              <p:cNvSpPr>
                <a:spLocks/>
              </p:cNvSpPr>
              <p:nvPr/>
            </p:nvSpPr>
            <p:spPr bwMode="auto">
              <a:xfrm>
                <a:off x="1704" y="2391"/>
                <a:ext cx="14" cy="19"/>
              </a:xfrm>
              <a:custGeom>
                <a:avLst/>
                <a:gdLst>
                  <a:gd name="T0" fmla="*/ 0 w 5"/>
                  <a:gd name="T1" fmla="*/ 0 h 7"/>
                  <a:gd name="T2" fmla="*/ 1 w 5"/>
                  <a:gd name="T3" fmla="*/ 6 h 7"/>
                  <a:gd name="T4" fmla="*/ 5 w 5"/>
                  <a:gd name="T5" fmla="*/ 5 h 7"/>
                  <a:gd name="T6" fmla="*/ 2 w 5"/>
                  <a:gd name="T7" fmla="*/ 3 h 7"/>
                  <a:gd name="T8" fmla="*/ 2 w 5"/>
                  <a:gd name="T9" fmla="*/ 0 h 7"/>
                  <a:gd name="T10" fmla="*/ 0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2" y="3"/>
                      <a:pt x="1" y="6"/>
                    </a:cubicBezTo>
                    <a:cubicBezTo>
                      <a:pt x="3" y="7"/>
                      <a:pt x="4" y="5"/>
                      <a:pt x="5" y="5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3" y="3"/>
                      <a:pt x="2" y="1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7" name="Freeform 454"/>
              <p:cNvSpPr>
                <a:spLocks/>
              </p:cNvSpPr>
              <p:nvPr/>
            </p:nvSpPr>
            <p:spPr bwMode="auto">
              <a:xfrm>
                <a:off x="1628" y="2358"/>
                <a:ext cx="95" cy="93"/>
              </a:xfrm>
              <a:custGeom>
                <a:avLst/>
                <a:gdLst>
                  <a:gd name="T0" fmla="*/ 31 w 35"/>
                  <a:gd name="T1" fmla="*/ 4 h 34"/>
                  <a:gd name="T2" fmla="*/ 26 w 35"/>
                  <a:gd name="T3" fmla="*/ 5 h 34"/>
                  <a:gd name="T4" fmla="*/ 27 w 35"/>
                  <a:gd name="T5" fmla="*/ 4 h 34"/>
                  <a:gd name="T6" fmla="*/ 24 w 35"/>
                  <a:gd name="T7" fmla="*/ 5 h 34"/>
                  <a:gd name="T8" fmla="*/ 25 w 35"/>
                  <a:gd name="T9" fmla="*/ 5 h 34"/>
                  <a:gd name="T10" fmla="*/ 23 w 35"/>
                  <a:gd name="T11" fmla="*/ 10 h 34"/>
                  <a:gd name="T12" fmla="*/ 24 w 35"/>
                  <a:gd name="T13" fmla="*/ 11 h 34"/>
                  <a:gd name="T14" fmla="*/ 20 w 35"/>
                  <a:gd name="T15" fmla="*/ 13 h 34"/>
                  <a:gd name="T16" fmla="*/ 23 w 35"/>
                  <a:gd name="T17" fmla="*/ 14 h 34"/>
                  <a:gd name="T18" fmla="*/ 20 w 35"/>
                  <a:gd name="T19" fmla="*/ 18 h 34"/>
                  <a:gd name="T20" fmla="*/ 20 w 35"/>
                  <a:gd name="T21" fmla="*/ 17 h 34"/>
                  <a:gd name="T22" fmla="*/ 19 w 35"/>
                  <a:gd name="T23" fmla="*/ 20 h 34"/>
                  <a:gd name="T24" fmla="*/ 17 w 35"/>
                  <a:gd name="T25" fmla="*/ 19 h 34"/>
                  <a:gd name="T26" fmla="*/ 15 w 35"/>
                  <a:gd name="T27" fmla="*/ 22 h 34"/>
                  <a:gd name="T28" fmla="*/ 15 w 35"/>
                  <a:gd name="T29" fmla="*/ 21 h 34"/>
                  <a:gd name="T30" fmla="*/ 11 w 35"/>
                  <a:gd name="T31" fmla="*/ 28 h 34"/>
                  <a:gd name="T32" fmla="*/ 9 w 35"/>
                  <a:gd name="T33" fmla="*/ 27 h 34"/>
                  <a:gd name="T34" fmla="*/ 12 w 35"/>
                  <a:gd name="T35" fmla="*/ 30 h 34"/>
                  <a:gd name="T36" fmla="*/ 9 w 35"/>
                  <a:gd name="T37" fmla="*/ 31 h 34"/>
                  <a:gd name="T38" fmla="*/ 8 w 35"/>
                  <a:gd name="T39" fmla="*/ 29 h 34"/>
                  <a:gd name="T40" fmla="*/ 7 w 35"/>
                  <a:gd name="T41" fmla="*/ 30 h 34"/>
                  <a:gd name="T42" fmla="*/ 6 w 35"/>
                  <a:gd name="T43" fmla="*/ 29 h 34"/>
                  <a:gd name="T44" fmla="*/ 3 w 35"/>
                  <a:gd name="T45" fmla="*/ 32 h 34"/>
                  <a:gd name="T46" fmla="*/ 1 w 35"/>
                  <a:gd name="T47" fmla="*/ 31 h 34"/>
                  <a:gd name="T48" fmla="*/ 2 w 35"/>
                  <a:gd name="T49" fmla="*/ 34 h 34"/>
                  <a:gd name="T50" fmla="*/ 14 w 35"/>
                  <a:gd name="T51" fmla="*/ 30 h 34"/>
                  <a:gd name="T52" fmla="*/ 15 w 35"/>
                  <a:gd name="T53" fmla="*/ 26 h 34"/>
                  <a:gd name="T54" fmla="*/ 17 w 35"/>
                  <a:gd name="T55" fmla="*/ 27 h 34"/>
                  <a:gd name="T56" fmla="*/ 15 w 35"/>
                  <a:gd name="T57" fmla="*/ 26 h 34"/>
                  <a:gd name="T58" fmla="*/ 18 w 35"/>
                  <a:gd name="T59" fmla="*/ 26 h 34"/>
                  <a:gd name="T60" fmla="*/ 17 w 35"/>
                  <a:gd name="T61" fmla="*/ 24 h 34"/>
                  <a:gd name="T62" fmla="*/ 20 w 35"/>
                  <a:gd name="T63" fmla="*/ 24 h 34"/>
                  <a:gd name="T64" fmla="*/ 28 w 35"/>
                  <a:gd name="T65" fmla="*/ 8 h 34"/>
                  <a:gd name="T66" fmla="*/ 27 w 35"/>
                  <a:gd name="T67" fmla="*/ 7 h 34"/>
                  <a:gd name="T68" fmla="*/ 30 w 35"/>
                  <a:gd name="T69" fmla="*/ 5 h 34"/>
                  <a:gd name="T70" fmla="*/ 30 w 35"/>
                  <a:gd name="T71" fmla="*/ 8 h 34"/>
                  <a:gd name="T72" fmla="*/ 32 w 35"/>
                  <a:gd name="T73" fmla="*/ 9 h 34"/>
                  <a:gd name="T74" fmla="*/ 29 w 35"/>
                  <a:gd name="T75" fmla="*/ 9 h 34"/>
                  <a:gd name="T76" fmla="*/ 29 w 35"/>
                  <a:gd name="T77" fmla="*/ 11 h 34"/>
                  <a:gd name="T78" fmla="*/ 30 w 35"/>
                  <a:gd name="T79" fmla="*/ 10 h 34"/>
                  <a:gd name="T80" fmla="*/ 30 w 35"/>
                  <a:gd name="T81" fmla="*/ 12 h 34"/>
                  <a:gd name="T82" fmla="*/ 33 w 35"/>
                  <a:gd name="T83" fmla="*/ 10 h 34"/>
                  <a:gd name="T84" fmla="*/ 33 w 35"/>
                  <a:gd name="T85" fmla="*/ 3 h 34"/>
                  <a:gd name="T86" fmla="*/ 33 w 35"/>
                  <a:gd name="T87" fmla="*/ 3 h 34"/>
                  <a:gd name="T88" fmla="*/ 33 w 35"/>
                  <a:gd name="T89" fmla="*/ 3 h 34"/>
                  <a:gd name="T90" fmla="*/ 33 w 35"/>
                  <a:gd name="T91" fmla="*/ 3 h 34"/>
                  <a:gd name="T92" fmla="*/ 33 w 35"/>
                  <a:gd name="T93" fmla="*/ 3 h 34"/>
                  <a:gd name="T94" fmla="*/ 33 w 35"/>
                  <a:gd name="T95" fmla="*/ 3 h 34"/>
                  <a:gd name="T96" fmla="*/ 27 w 35"/>
                  <a:gd name="T97" fmla="*/ 2 h 34"/>
                  <a:gd name="T98" fmla="*/ 27 w 35"/>
                  <a:gd name="T99" fmla="*/ 2 h 34"/>
                  <a:gd name="T100" fmla="*/ 27 w 35"/>
                  <a:gd name="T101" fmla="*/ 2 h 34"/>
                  <a:gd name="T102" fmla="*/ 27 w 35"/>
                  <a:gd name="T103" fmla="*/ 2 h 34"/>
                  <a:gd name="T104" fmla="*/ 27 w 35"/>
                  <a:gd name="T105" fmla="*/ 2 h 34"/>
                  <a:gd name="T106" fmla="*/ 27 w 35"/>
                  <a:gd name="T107" fmla="*/ 2 h 34"/>
                  <a:gd name="T108" fmla="*/ 27 w 35"/>
                  <a:gd name="T109" fmla="*/ 3 h 34"/>
                  <a:gd name="T110" fmla="*/ 32 w 35"/>
                  <a:gd name="T111" fmla="*/ 4 h 34"/>
                  <a:gd name="T112" fmla="*/ 31 w 35"/>
                  <a:gd name="T113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" h="34">
                    <a:moveTo>
                      <a:pt x="31" y="4"/>
                    </a:moveTo>
                    <a:cubicBezTo>
                      <a:pt x="24" y="2"/>
                      <a:pt x="29" y="6"/>
                      <a:pt x="26" y="5"/>
                    </a:cubicBezTo>
                    <a:cubicBezTo>
                      <a:pt x="26" y="5"/>
                      <a:pt x="26" y="4"/>
                      <a:pt x="27" y="4"/>
                    </a:cubicBezTo>
                    <a:cubicBezTo>
                      <a:pt x="25" y="3"/>
                      <a:pt x="26" y="5"/>
                      <a:pt x="24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7"/>
                      <a:pt x="25" y="7"/>
                      <a:pt x="23" y="10"/>
                    </a:cubicBezTo>
                    <a:cubicBezTo>
                      <a:pt x="23" y="11"/>
                      <a:pt x="22" y="11"/>
                      <a:pt x="24" y="11"/>
                    </a:cubicBezTo>
                    <a:cubicBezTo>
                      <a:pt x="21" y="12"/>
                      <a:pt x="22" y="12"/>
                      <a:pt x="20" y="13"/>
                    </a:cubicBezTo>
                    <a:cubicBezTo>
                      <a:pt x="20" y="13"/>
                      <a:pt x="22" y="13"/>
                      <a:pt x="23" y="14"/>
                    </a:cubicBezTo>
                    <a:cubicBezTo>
                      <a:pt x="20" y="16"/>
                      <a:pt x="22" y="17"/>
                      <a:pt x="20" y="18"/>
                    </a:cubicBezTo>
                    <a:cubicBezTo>
                      <a:pt x="20" y="18"/>
                      <a:pt x="19" y="18"/>
                      <a:pt x="20" y="17"/>
                    </a:cubicBezTo>
                    <a:cubicBezTo>
                      <a:pt x="18" y="16"/>
                      <a:pt x="19" y="19"/>
                      <a:pt x="19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4"/>
                      <a:pt x="12" y="26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30"/>
                      <a:pt x="12" y="27"/>
                      <a:pt x="12" y="30"/>
                    </a:cubicBezTo>
                    <a:cubicBezTo>
                      <a:pt x="10" y="27"/>
                      <a:pt x="11" y="31"/>
                      <a:pt x="9" y="31"/>
                    </a:cubicBezTo>
                    <a:cubicBezTo>
                      <a:pt x="7" y="30"/>
                      <a:pt x="10" y="30"/>
                      <a:pt x="8" y="29"/>
                    </a:cubicBezTo>
                    <a:cubicBezTo>
                      <a:pt x="9" y="30"/>
                      <a:pt x="8" y="30"/>
                      <a:pt x="7" y="30"/>
                    </a:cubicBezTo>
                    <a:cubicBezTo>
                      <a:pt x="7" y="29"/>
                      <a:pt x="6" y="30"/>
                      <a:pt x="6" y="29"/>
                    </a:cubicBezTo>
                    <a:cubicBezTo>
                      <a:pt x="5" y="30"/>
                      <a:pt x="4" y="31"/>
                      <a:pt x="3" y="32"/>
                    </a:cubicBezTo>
                    <a:cubicBezTo>
                      <a:pt x="3" y="31"/>
                      <a:pt x="2" y="31"/>
                      <a:pt x="1" y="31"/>
                    </a:cubicBezTo>
                    <a:cubicBezTo>
                      <a:pt x="3" y="31"/>
                      <a:pt x="0" y="33"/>
                      <a:pt x="2" y="34"/>
                    </a:cubicBezTo>
                    <a:cubicBezTo>
                      <a:pt x="6" y="34"/>
                      <a:pt x="11" y="32"/>
                      <a:pt x="14" y="30"/>
                    </a:cubicBezTo>
                    <a:cubicBezTo>
                      <a:pt x="13" y="28"/>
                      <a:pt x="16" y="28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5"/>
                      <a:pt x="16" y="27"/>
                      <a:pt x="15" y="26"/>
                    </a:cubicBezTo>
                    <a:cubicBezTo>
                      <a:pt x="16" y="25"/>
                      <a:pt x="17" y="25"/>
                      <a:pt x="18" y="26"/>
                    </a:cubicBezTo>
                    <a:cubicBezTo>
                      <a:pt x="19" y="24"/>
                      <a:pt x="17" y="25"/>
                      <a:pt x="17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19"/>
                      <a:pt x="23" y="11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9" y="7"/>
                      <a:pt x="26" y="4"/>
                      <a:pt x="30" y="5"/>
                    </a:cubicBezTo>
                    <a:cubicBezTo>
                      <a:pt x="31" y="6"/>
                      <a:pt x="32" y="7"/>
                      <a:pt x="30" y="8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0" y="10"/>
                      <a:pt x="29" y="9"/>
                    </a:cubicBezTo>
                    <a:cubicBezTo>
                      <a:pt x="29" y="10"/>
                      <a:pt x="29" y="11"/>
                      <a:pt x="29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1"/>
                      <a:pt x="31" y="12"/>
                      <a:pt x="30" y="12"/>
                    </a:cubicBezTo>
                    <a:cubicBezTo>
                      <a:pt x="31" y="14"/>
                      <a:pt x="32" y="11"/>
                      <a:pt x="33" y="10"/>
                    </a:cubicBezTo>
                    <a:cubicBezTo>
                      <a:pt x="30" y="8"/>
                      <a:pt x="35" y="6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0" y="0"/>
                      <a:pt x="29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3"/>
                      <a:pt x="24" y="1"/>
                      <a:pt x="32" y="4"/>
                    </a:cubicBez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8" name="Freeform 455"/>
              <p:cNvSpPr>
                <a:spLocks/>
              </p:cNvSpPr>
              <p:nvPr/>
            </p:nvSpPr>
            <p:spPr bwMode="auto">
              <a:xfrm>
                <a:off x="1704" y="23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9" name="Freeform 456"/>
              <p:cNvSpPr>
                <a:spLocks/>
              </p:cNvSpPr>
              <p:nvPr/>
            </p:nvSpPr>
            <p:spPr bwMode="auto">
              <a:xfrm>
                <a:off x="1628" y="24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0" name="Rectangle 457"/>
              <p:cNvSpPr>
                <a:spLocks noChangeArrowheads="1"/>
              </p:cNvSpPr>
              <p:nvPr/>
            </p:nvSpPr>
            <p:spPr bwMode="auto">
              <a:xfrm>
                <a:off x="1710" y="239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1" name="Freeform 458"/>
              <p:cNvSpPr>
                <a:spLocks/>
              </p:cNvSpPr>
              <p:nvPr/>
            </p:nvSpPr>
            <p:spPr bwMode="auto">
              <a:xfrm>
                <a:off x="1718" y="239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2" name="Freeform 459"/>
              <p:cNvSpPr>
                <a:spLocks/>
              </p:cNvSpPr>
              <p:nvPr/>
            </p:nvSpPr>
            <p:spPr bwMode="auto">
              <a:xfrm>
                <a:off x="1614" y="242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3" name="Freeform 460"/>
              <p:cNvSpPr>
                <a:spLocks/>
              </p:cNvSpPr>
              <p:nvPr/>
            </p:nvSpPr>
            <p:spPr bwMode="auto">
              <a:xfrm>
                <a:off x="1606" y="23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4" name="Freeform 461"/>
              <p:cNvSpPr>
                <a:spLocks/>
              </p:cNvSpPr>
              <p:nvPr/>
            </p:nvSpPr>
            <p:spPr bwMode="auto">
              <a:xfrm>
                <a:off x="1495" y="2337"/>
                <a:ext cx="130" cy="111"/>
              </a:xfrm>
              <a:custGeom>
                <a:avLst/>
                <a:gdLst>
                  <a:gd name="T0" fmla="*/ 3 w 48"/>
                  <a:gd name="T1" fmla="*/ 28 h 41"/>
                  <a:gd name="T2" fmla="*/ 0 w 48"/>
                  <a:gd name="T3" fmla="*/ 28 h 41"/>
                  <a:gd name="T4" fmla="*/ 2 w 48"/>
                  <a:gd name="T5" fmla="*/ 32 h 41"/>
                  <a:gd name="T6" fmla="*/ 7 w 48"/>
                  <a:gd name="T7" fmla="*/ 34 h 41"/>
                  <a:gd name="T8" fmla="*/ 19 w 48"/>
                  <a:gd name="T9" fmla="*/ 30 h 41"/>
                  <a:gd name="T10" fmla="*/ 24 w 48"/>
                  <a:gd name="T11" fmla="*/ 26 h 41"/>
                  <a:gd name="T12" fmla="*/ 28 w 48"/>
                  <a:gd name="T13" fmla="*/ 17 h 41"/>
                  <a:gd name="T14" fmla="*/ 29 w 48"/>
                  <a:gd name="T15" fmla="*/ 16 h 41"/>
                  <a:gd name="T16" fmla="*/ 32 w 48"/>
                  <a:gd name="T17" fmla="*/ 12 h 41"/>
                  <a:gd name="T18" fmla="*/ 30 w 48"/>
                  <a:gd name="T19" fmla="*/ 9 h 41"/>
                  <a:gd name="T20" fmla="*/ 33 w 48"/>
                  <a:gd name="T21" fmla="*/ 3 h 41"/>
                  <a:gd name="T22" fmla="*/ 30 w 48"/>
                  <a:gd name="T23" fmla="*/ 4 h 41"/>
                  <a:gd name="T24" fmla="*/ 30 w 48"/>
                  <a:gd name="T25" fmla="*/ 5 h 41"/>
                  <a:gd name="T26" fmla="*/ 32 w 48"/>
                  <a:gd name="T27" fmla="*/ 9 h 41"/>
                  <a:gd name="T28" fmla="*/ 35 w 48"/>
                  <a:gd name="T29" fmla="*/ 6 h 41"/>
                  <a:gd name="T30" fmla="*/ 37 w 48"/>
                  <a:gd name="T31" fmla="*/ 12 h 41"/>
                  <a:gd name="T32" fmla="*/ 37 w 48"/>
                  <a:gd name="T33" fmla="*/ 18 h 41"/>
                  <a:gd name="T34" fmla="*/ 38 w 48"/>
                  <a:gd name="T35" fmla="*/ 23 h 41"/>
                  <a:gd name="T36" fmla="*/ 40 w 48"/>
                  <a:gd name="T37" fmla="*/ 26 h 41"/>
                  <a:gd name="T38" fmla="*/ 39 w 48"/>
                  <a:gd name="T39" fmla="*/ 28 h 41"/>
                  <a:gd name="T40" fmla="*/ 40 w 48"/>
                  <a:gd name="T41" fmla="*/ 31 h 41"/>
                  <a:gd name="T42" fmla="*/ 48 w 48"/>
                  <a:gd name="T43" fmla="*/ 39 h 41"/>
                  <a:gd name="T44" fmla="*/ 43 w 48"/>
                  <a:gd name="T45" fmla="*/ 36 h 41"/>
                  <a:gd name="T46" fmla="*/ 42 w 48"/>
                  <a:gd name="T47" fmla="*/ 36 h 41"/>
                  <a:gd name="T48" fmla="*/ 44 w 48"/>
                  <a:gd name="T49" fmla="*/ 33 h 41"/>
                  <a:gd name="T50" fmla="*/ 44 w 48"/>
                  <a:gd name="T51" fmla="*/ 31 h 41"/>
                  <a:gd name="T52" fmla="*/ 42 w 48"/>
                  <a:gd name="T53" fmla="*/ 28 h 41"/>
                  <a:gd name="T54" fmla="*/ 42 w 48"/>
                  <a:gd name="T55" fmla="*/ 24 h 41"/>
                  <a:gd name="T56" fmla="*/ 42 w 48"/>
                  <a:gd name="T57" fmla="*/ 19 h 41"/>
                  <a:gd name="T58" fmla="*/ 40 w 48"/>
                  <a:gd name="T59" fmla="*/ 14 h 41"/>
                  <a:gd name="T60" fmla="*/ 40 w 48"/>
                  <a:gd name="T61" fmla="*/ 14 h 41"/>
                  <a:gd name="T62" fmla="*/ 40 w 48"/>
                  <a:gd name="T63" fmla="*/ 12 h 41"/>
                  <a:gd name="T64" fmla="*/ 39 w 48"/>
                  <a:gd name="T65" fmla="*/ 8 h 41"/>
                  <a:gd name="T66" fmla="*/ 36 w 48"/>
                  <a:gd name="T67" fmla="*/ 5 h 41"/>
                  <a:gd name="T68" fmla="*/ 35 w 48"/>
                  <a:gd name="T69" fmla="*/ 2 h 41"/>
                  <a:gd name="T70" fmla="*/ 33 w 48"/>
                  <a:gd name="T71" fmla="*/ 1 h 41"/>
                  <a:gd name="T72" fmla="*/ 33 w 48"/>
                  <a:gd name="T73" fmla="*/ 1 h 41"/>
                  <a:gd name="T74" fmla="*/ 33 w 48"/>
                  <a:gd name="T75" fmla="*/ 1 h 41"/>
                  <a:gd name="T76" fmla="*/ 28 w 48"/>
                  <a:gd name="T77" fmla="*/ 4 h 41"/>
                  <a:gd name="T78" fmla="*/ 28 w 48"/>
                  <a:gd name="T79" fmla="*/ 5 h 41"/>
                  <a:gd name="T80" fmla="*/ 29 w 48"/>
                  <a:gd name="T81" fmla="*/ 5 h 41"/>
                  <a:gd name="T82" fmla="*/ 28 w 48"/>
                  <a:gd name="T83" fmla="*/ 7 h 41"/>
                  <a:gd name="T84" fmla="*/ 29 w 48"/>
                  <a:gd name="T85" fmla="*/ 9 h 41"/>
                  <a:gd name="T86" fmla="*/ 27 w 48"/>
                  <a:gd name="T87" fmla="*/ 15 h 41"/>
                  <a:gd name="T88" fmla="*/ 23 w 48"/>
                  <a:gd name="T89" fmla="*/ 22 h 41"/>
                  <a:gd name="T90" fmla="*/ 21 w 48"/>
                  <a:gd name="T91" fmla="*/ 23 h 41"/>
                  <a:gd name="T92" fmla="*/ 15 w 48"/>
                  <a:gd name="T93" fmla="*/ 30 h 41"/>
                  <a:gd name="T94" fmla="*/ 19 w 48"/>
                  <a:gd name="T95" fmla="*/ 29 h 41"/>
                  <a:gd name="T96" fmla="*/ 14 w 48"/>
                  <a:gd name="T9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41">
                    <a:moveTo>
                      <a:pt x="7" y="29"/>
                    </a:moveTo>
                    <a:cubicBezTo>
                      <a:pt x="6" y="29"/>
                      <a:pt x="4" y="29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0" y="26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3" y="29"/>
                      <a:pt x="0" y="30"/>
                      <a:pt x="2" y="32"/>
                    </a:cubicBezTo>
                    <a:cubicBezTo>
                      <a:pt x="4" y="33"/>
                      <a:pt x="6" y="32"/>
                      <a:pt x="7" y="33"/>
                    </a:cubicBezTo>
                    <a:cubicBezTo>
                      <a:pt x="8" y="33"/>
                      <a:pt x="8" y="33"/>
                      <a:pt x="7" y="34"/>
                    </a:cubicBezTo>
                    <a:cubicBezTo>
                      <a:pt x="10" y="34"/>
                      <a:pt x="10" y="32"/>
                      <a:pt x="11" y="32"/>
                    </a:cubicBezTo>
                    <a:cubicBezTo>
                      <a:pt x="13" y="37"/>
                      <a:pt x="15" y="29"/>
                      <a:pt x="19" y="30"/>
                    </a:cubicBezTo>
                    <a:cubicBezTo>
                      <a:pt x="20" y="29"/>
                      <a:pt x="22" y="28"/>
                      <a:pt x="22" y="26"/>
                    </a:cubicBezTo>
                    <a:cubicBezTo>
                      <a:pt x="22" y="27"/>
                      <a:pt x="23" y="24"/>
                      <a:pt x="24" y="26"/>
                    </a:cubicBezTo>
                    <a:cubicBezTo>
                      <a:pt x="22" y="23"/>
                      <a:pt x="29" y="22"/>
                      <a:pt x="26" y="20"/>
                    </a:cubicBezTo>
                    <a:cubicBezTo>
                      <a:pt x="28" y="18"/>
                      <a:pt x="25" y="19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7" y="16"/>
                      <a:pt x="29" y="16"/>
                    </a:cubicBezTo>
                    <a:cubicBezTo>
                      <a:pt x="31" y="14"/>
                      <a:pt x="29" y="15"/>
                      <a:pt x="28" y="13"/>
                    </a:cubicBezTo>
                    <a:cubicBezTo>
                      <a:pt x="30" y="12"/>
                      <a:pt x="30" y="12"/>
                      <a:pt x="32" y="12"/>
                    </a:cubicBezTo>
                    <a:cubicBezTo>
                      <a:pt x="30" y="11"/>
                      <a:pt x="32" y="10"/>
                      <a:pt x="31" y="8"/>
                    </a:cubicBezTo>
                    <a:cubicBezTo>
                      <a:pt x="31" y="9"/>
                      <a:pt x="30" y="10"/>
                      <a:pt x="30" y="9"/>
                    </a:cubicBezTo>
                    <a:cubicBezTo>
                      <a:pt x="33" y="5"/>
                      <a:pt x="25" y="9"/>
                      <a:pt x="33" y="1"/>
                    </a:cubicBezTo>
                    <a:cubicBezTo>
                      <a:pt x="33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5" y="0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6"/>
                      <a:pt x="31" y="5"/>
                    </a:cubicBezTo>
                    <a:cubicBezTo>
                      <a:pt x="31" y="6"/>
                      <a:pt x="31" y="8"/>
                      <a:pt x="32" y="9"/>
                    </a:cubicBezTo>
                    <a:cubicBezTo>
                      <a:pt x="33" y="8"/>
                      <a:pt x="33" y="6"/>
                      <a:pt x="33" y="5"/>
                    </a:cubicBezTo>
                    <a:cubicBezTo>
                      <a:pt x="31" y="6"/>
                      <a:pt x="34" y="6"/>
                      <a:pt x="35" y="6"/>
                    </a:cubicBezTo>
                    <a:cubicBezTo>
                      <a:pt x="35" y="7"/>
                      <a:pt x="33" y="7"/>
                      <a:pt x="34" y="7"/>
                    </a:cubicBezTo>
                    <a:cubicBezTo>
                      <a:pt x="34" y="10"/>
                      <a:pt x="37" y="9"/>
                      <a:pt x="37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36" y="16"/>
                      <a:pt x="37" y="18"/>
                    </a:cubicBezTo>
                    <a:cubicBezTo>
                      <a:pt x="37" y="17"/>
                      <a:pt x="38" y="17"/>
                      <a:pt x="38" y="18"/>
                    </a:cubicBezTo>
                    <a:cubicBezTo>
                      <a:pt x="35" y="18"/>
                      <a:pt x="40" y="20"/>
                      <a:pt x="38" y="23"/>
                    </a:cubicBezTo>
                    <a:cubicBezTo>
                      <a:pt x="40" y="22"/>
                      <a:pt x="41" y="24"/>
                      <a:pt x="42" y="25"/>
                    </a:cubicBezTo>
                    <a:cubicBezTo>
                      <a:pt x="41" y="26"/>
                      <a:pt x="41" y="26"/>
                      <a:pt x="40" y="26"/>
                    </a:cubicBezTo>
                    <a:cubicBezTo>
                      <a:pt x="41" y="24"/>
                      <a:pt x="38" y="24"/>
                      <a:pt x="37" y="23"/>
                    </a:cubicBezTo>
                    <a:cubicBezTo>
                      <a:pt x="38" y="24"/>
                      <a:pt x="37" y="27"/>
                      <a:pt x="39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0"/>
                      <a:pt x="41" y="28"/>
                      <a:pt x="40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0" y="35"/>
                      <a:pt x="43" y="41"/>
                      <a:pt x="48" y="39"/>
                    </a:cubicBezTo>
                    <a:cubicBezTo>
                      <a:pt x="48" y="39"/>
                      <a:pt x="48" y="36"/>
                      <a:pt x="48" y="36"/>
                    </a:cubicBezTo>
                    <a:cubicBezTo>
                      <a:pt x="46" y="36"/>
                      <a:pt x="45" y="36"/>
                      <a:pt x="43" y="36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3" y="35"/>
                      <a:pt x="42" y="34"/>
                      <a:pt x="42" y="36"/>
                    </a:cubicBezTo>
                    <a:cubicBezTo>
                      <a:pt x="40" y="35"/>
                      <a:pt x="42" y="34"/>
                      <a:pt x="41" y="33"/>
                    </a:cubicBezTo>
                    <a:cubicBezTo>
                      <a:pt x="42" y="33"/>
                      <a:pt x="43" y="33"/>
                      <a:pt x="44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2"/>
                      <a:pt x="43" y="31"/>
                      <a:pt x="44" y="31"/>
                    </a:cubicBezTo>
                    <a:cubicBezTo>
                      <a:pt x="41" y="30"/>
                      <a:pt x="43" y="29"/>
                      <a:pt x="42" y="27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2" y="26"/>
                      <a:pt x="42" y="26"/>
                      <a:pt x="42" y="24"/>
                    </a:cubicBezTo>
                    <a:cubicBezTo>
                      <a:pt x="41" y="24"/>
                      <a:pt x="39" y="23"/>
                      <a:pt x="39" y="22"/>
                    </a:cubicBezTo>
                    <a:cubicBezTo>
                      <a:pt x="41" y="22"/>
                      <a:pt x="40" y="19"/>
                      <a:pt x="42" y="19"/>
                    </a:cubicBezTo>
                    <a:cubicBezTo>
                      <a:pt x="40" y="19"/>
                      <a:pt x="41" y="16"/>
                      <a:pt x="40" y="16"/>
                    </a:cubicBezTo>
                    <a:cubicBezTo>
                      <a:pt x="39" y="15"/>
                      <a:pt x="39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0" y="13"/>
                      <a:pt x="40" y="12"/>
                    </a:cubicBezTo>
                    <a:cubicBezTo>
                      <a:pt x="41" y="12"/>
                      <a:pt x="41" y="13"/>
                      <a:pt x="41" y="13"/>
                    </a:cubicBezTo>
                    <a:cubicBezTo>
                      <a:pt x="41" y="11"/>
                      <a:pt x="38" y="10"/>
                      <a:pt x="39" y="8"/>
                    </a:cubicBezTo>
                    <a:cubicBezTo>
                      <a:pt x="38" y="8"/>
                      <a:pt x="37" y="6"/>
                      <a:pt x="35" y="7"/>
                    </a:cubicBezTo>
                    <a:cubicBezTo>
                      <a:pt x="36" y="7"/>
                      <a:pt x="38" y="6"/>
                      <a:pt x="36" y="5"/>
                    </a:cubicBezTo>
                    <a:cubicBezTo>
                      <a:pt x="33" y="6"/>
                      <a:pt x="36" y="1"/>
                      <a:pt x="30" y="5"/>
                    </a:cubicBezTo>
                    <a:cubicBezTo>
                      <a:pt x="36" y="0"/>
                      <a:pt x="31" y="3"/>
                      <a:pt x="35" y="2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25" y="8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6"/>
                      <a:pt x="29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9" y="9"/>
                      <a:pt x="28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10"/>
                      <a:pt x="28" y="12"/>
                      <a:pt x="26" y="12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4" y="15"/>
                      <a:pt x="24" y="18"/>
                      <a:pt x="25" y="21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3" y="22"/>
                      <a:pt x="23" y="21"/>
                      <a:pt x="23" y="21"/>
                    </a:cubicBezTo>
                    <a:cubicBezTo>
                      <a:pt x="22" y="22"/>
                      <a:pt x="20" y="22"/>
                      <a:pt x="21" y="23"/>
                    </a:cubicBezTo>
                    <a:cubicBezTo>
                      <a:pt x="21" y="25"/>
                      <a:pt x="20" y="23"/>
                      <a:pt x="19" y="24"/>
                    </a:cubicBezTo>
                    <a:cubicBezTo>
                      <a:pt x="19" y="27"/>
                      <a:pt x="13" y="26"/>
                      <a:pt x="15" y="30"/>
                    </a:cubicBezTo>
                    <a:cubicBezTo>
                      <a:pt x="15" y="29"/>
                      <a:pt x="17" y="29"/>
                      <a:pt x="19" y="27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7" y="30"/>
                      <a:pt x="16" y="30"/>
                      <a:pt x="15" y="31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1" y="28"/>
                      <a:pt x="8" y="34"/>
                      <a:pt x="7" y="29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5" name="Freeform 462"/>
              <p:cNvSpPr>
                <a:spLocks/>
              </p:cNvSpPr>
              <p:nvPr/>
            </p:nvSpPr>
            <p:spPr bwMode="auto">
              <a:xfrm>
                <a:off x="1554" y="2388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6" name="Freeform 463"/>
              <p:cNvSpPr>
                <a:spLocks/>
              </p:cNvSpPr>
              <p:nvPr/>
            </p:nvSpPr>
            <p:spPr bwMode="auto">
              <a:xfrm>
                <a:off x="1557" y="239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7" name="Freeform 464"/>
              <p:cNvSpPr>
                <a:spLocks/>
              </p:cNvSpPr>
              <p:nvPr/>
            </p:nvSpPr>
            <p:spPr bwMode="auto">
              <a:xfrm>
                <a:off x="1503" y="240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8" name="Freeform 465"/>
              <p:cNvSpPr>
                <a:spLocks/>
              </p:cNvSpPr>
              <p:nvPr/>
            </p:nvSpPr>
            <p:spPr bwMode="auto">
              <a:xfrm>
                <a:off x="1500" y="24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9" name="Freeform 466"/>
              <p:cNvSpPr>
                <a:spLocks/>
              </p:cNvSpPr>
              <p:nvPr/>
            </p:nvSpPr>
            <p:spPr bwMode="auto">
              <a:xfrm>
                <a:off x="1476" y="2317"/>
                <a:ext cx="43" cy="90"/>
              </a:xfrm>
              <a:custGeom>
                <a:avLst/>
                <a:gdLst>
                  <a:gd name="T0" fmla="*/ 5 w 16"/>
                  <a:gd name="T1" fmla="*/ 4 h 33"/>
                  <a:gd name="T2" fmla="*/ 5 w 16"/>
                  <a:gd name="T3" fmla="*/ 6 h 33"/>
                  <a:gd name="T4" fmla="*/ 3 w 16"/>
                  <a:gd name="T5" fmla="*/ 7 h 33"/>
                  <a:gd name="T6" fmla="*/ 4 w 16"/>
                  <a:gd name="T7" fmla="*/ 11 h 33"/>
                  <a:gd name="T8" fmla="*/ 9 w 16"/>
                  <a:gd name="T9" fmla="*/ 2 h 33"/>
                  <a:gd name="T10" fmla="*/ 9 w 16"/>
                  <a:gd name="T11" fmla="*/ 2 h 33"/>
                  <a:gd name="T12" fmla="*/ 9 w 16"/>
                  <a:gd name="T13" fmla="*/ 2 h 33"/>
                  <a:gd name="T14" fmla="*/ 9 w 16"/>
                  <a:gd name="T15" fmla="*/ 2 h 33"/>
                  <a:gd name="T16" fmla="*/ 9 w 16"/>
                  <a:gd name="T17" fmla="*/ 2 h 33"/>
                  <a:gd name="T18" fmla="*/ 9 w 16"/>
                  <a:gd name="T19" fmla="*/ 2 h 33"/>
                  <a:gd name="T20" fmla="*/ 2 w 16"/>
                  <a:gd name="T21" fmla="*/ 1 h 33"/>
                  <a:gd name="T22" fmla="*/ 2 w 16"/>
                  <a:gd name="T23" fmla="*/ 1 h 33"/>
                  <a:gd name="T24" fmla="*/ 2 w 16"/>
                  <a:gd name="T25" fmla="*/ 1 h 33"/>
                  <a:gd name="T26" fmla="*/ 2 w 16"/>
                  <a:gd name="T27" fmla="*/ 1 h 33"/>
                  <a:gd name="T28" fmla="*/ 2 w 16"/>
                  <a:gd name="T29" fmla="*/ 2 h 33"/>
                  <a:gd name="T30" fmla="*/ 3 w 16"/>
                  <a:gd name="T31" fmla="*/ 4 h 33"/>
                  <a:gd name="T32" fmla="*/ 4 w 16"/>
                  <a:gd name="T33" fmla="*/ 10 h 33"/>
                  <a:gd name="T34" fmla="*/ 3 w 16"/>
                  <a:gd name="T35" fmla="*/ 8 h 33"/>
                  <a:gd name="T36" fmla="*/ 5 w 16"/>
                  <a:gd name="T37" fmla="*/ 17 h 33"/>
                  <a:gd name="T38" fmla="*/ 2 w 16"/>
                  <a:gd name="T39" fmla="*/ 16 h 33"/>
                  <a:gd name="T40" fmla="*/ 3 w 16"/>
                  <a:gd name="T41" fmla="*/ 21 h 33"/>
                  <a:gd name="T42" fmla="*/ 4 w 16"/>
                  <a:gd name="T43" fmla="*/ 21 h 33"/>
                  <a:gd name="T44" fmla="*/ 4 w 16"/>
                  <a:gd name="T45" fmla="*/ 22 h 33"/>
                  <a:gd name="T46" fmla="*/ 4 w 16"/>
                  <a:gd name="T47" fmla="*/ 22 h 33"/>
                  <a:gd name="T48" fmla="*/ 4 w 16"/>
                  <a:gd name="T49" fmla="*/ 26 h 33"/>
                  <a:gd name="T50" fmla="*/ 4 w 16"/>
                  <a:gd name="T51" fmla="*/ 25 h 33"/>
                  <a:gd name="T52" fmla="*/ 5 w 16"/>
                  <a:gd name="T53" fmla="*/ 27 h 33"/>
                  <a:gd name="T54" fmla="*/ 4 w 16"/>
                  <a:gd name="T55" fmla="*/ 27 h 33"/>
                  <a:gd name="T56" fmla="*/ 7 w 16"/>
                  <a:gd name="T57" fmla="*/ 33 h 33"/>
                  <a:gd name="T58" fmla="*/ 9 w 16"/>
                  <a:gd name="T59" fmla="*/ 33 h 33"/>
                  <a:gd name="T60" fmla="*/ 6 w 16"/>
                  <a:gd name="T61" fmla="*/ 28 h 33"/>
                  <a:gd name="T62" fmla="*/ 6 w 16"/>
                  <a:gd name="T63" fmla="*/ 29 h 33"/>
                  <a:gd name="T64" fmla="*/ 5 w 16"/>
                  <a:gd name="T65" fmla="*/ 25 h 33"/>
                  <a:gd name="T66" fmla="*/ 7 w 16"/>
                  <a:gd name="T67" fmla="*/ 27 h 33"/>
                  <a:gd name="T68" fmla="*/ 8 w 16"/>
                  <a:gd name="T69" fmla="*/ 22 h 33"/>
                  <a:gd name="T70" fmla="*/ 8 w 16"/>
                  <a:gd name="T71" fmla="*/ 22 h 33"/>
                  <a:gd name="T72" fmla="*/ 7 w 16"/>
                  <a:gd name="T73" fmla="*/ 20 h 33"/>
                  <a:gd name="T74" fmla="*/ 6 w 16"/>
                  <a:gd name="T75" fmla="*/ 22 h 33"/>
                  <a:gd name="T76" fmla="*/ 4 w 16"/>
                  <a:gd name="T77" fmla="*/ 21 h 33"/>
                  <a:gd name="T78" fmla="*/ 4 w 16"/>
                  <a:gd name="T79" fmla="*/ 19 h 33"/>
                  <a:gd name="T80" fmla="*/ 6 w 16"/>
                  <a:gd name="T81" fmla="*/ 20 h 33"/>
                  <a:gd name="T82" fmla="*/ 5 w 16"/>
                  <a:gd name="T83" fmla="*/ 19 h 33"/>
                  <a:gd name="T84" fmla="*/ 7 w 16"/>
                  <a:gd name="T85" fmla="*/ 17 h 33"/>
                  <a:gd name="T86" fmla="*/ 5 w 16"/>
                  <a:gd name="T87" fmla="*/ 17 h 33"/>
                  <a:gd name="T88" fmla="*/ 5 w 16"/>
                  <a:gd name="T89" fmla="*/ 8 h 33"/>
                  <a:gd name="T90" fmla="*/ 7 w 16"/>
                  <a:gd name="T91" fmla="*/ 9 h 33"/>
                  <a:gd name="T92" fmla="*/ 5 w 16"/>
                  <a:gd name="T93" fmla="*/ 7 h 33"/>
                  <a:gd name="T94" fmla="*/ 5 w 16"/>
                  <a:gd name="T95" fmla="*/ 2 h 33"/>
                  <a:gd name="T96" fmla="*/ 5 w 16"/>
                  <a:gd name="T97" fmla="*/ 3 h 33"/>
                  <a:gd name="T98" fmla="*/ 4 w 16"/>
                  <a:gd name="T99" fmla="*/ 1 h 33"/>
                  <a:gd name="T100" fmla="*/ 6 w 16"/>
                  <a:gd name="T101" fmla="*/ 2 h 33"/>
                  <a:gd name="T102" fmla="*/ 6 w 16"/>
                  <a:gd name="T103" fmla="*/ 2 h 33"/>
                  <a:gd name="T104" fmla="*/ 6 w 16"/>
                  <a:gd name="T105" fmla="*/ 6 h 33"/>
                  <a:gd name="T106" fmla="*/ 5 w 16"/>
                  <a:gd name="T10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" h="33">
                    <a:moveTo>
                      <a:pt x="5" y="4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9"/>
                      <a:pt x="3" y="7"/>
                    </a:cubicBezTo>
                    <a:cubicBezTo>
                      <a:pt x="4" y="9"/>
                      <a:pt x="1" y="11"/>
                      <a:pt x="4" y="11"/>
                    </a:cubicBezTo>
                    <a:cubicBezTo>
                      <a:pt x="5" y="8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6" y="2"/>
                      <a:pt x="0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6"/>
                      <a:pt x="3" y="8"/>
                      <a:pt x="4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2"/>
                      <a:pt x="1" y="13"/>
                      <a:pt x="5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5" y="19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3"/>
                      <a:pt x="5" y="24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3" y="25"/>
                      <a:pt x="5" y="26"/>
                      <a:pt x="5" y="27"/>
                    </a:cubicBezTo>
                    <a:cubicBezTo>
                      <a:pt x="4" y="28"/>
                      <a:pt x="4" y="27"/>
                      <a:pt x="4" y="27"/>
                    </a:cubicBezTo>
                    <a:cubicBezTo>
                      <a:pt x="5" y="30"/>
                      <a:pt x="3" y="32"/>
                      <a:pt x="7" y="33"/>
                    </a:cubicBezTo>
                    <a:cubicBezTo>
                      <a:pt x="8" y="33"/>
                      <a:pt x="8" y="32"/>
                      <a:pt x="9" y="33"/>
                    </a:cubicBezTo>
                    <a:cubicBezTo>
                      <a:pt x="8" y="31"/>
                      <a:pt x="7" y="30"/>
                      <a:pt x="6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3" y="28"/>
                      <a:pt x="6" y="28"/>
                      <a:pt x="5" y="25"/>
                    </a:cubicBezTo>
                    <a:cubicBezTo>
                      <a:pt x="6" y="26"/>
                      <a:pt x="6" y="27"/>
                      <a:pt x="7" y="27"/>
                    </a:cubicBezTo>
                    <a:cubicBezTo>
                      <a:pt x="9" y="25"/>
                      <a:pt x="5" y="24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1"/>
                      <a:pt x="7" y="20"/>
                    </a:cubicBezTo>
                    <a:cubicBezTo>
                      <a:pt x="7" y="21"/>
                      <a:pt x="7" y="21"/>
                      <a:pt x="6" y="22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6" y="20"/>
                      <a:pt x="4" y="20"/>
                      <a:pt x="4" y="19"/>
                    </a:cubicBezTo>
                    <a:cubicBezTo>
                      <a:pt x="6" y="18"/>
                      <a:pt x="5" y="19"/>
                      <a:pt x="6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7"/>
                      <a:pt x="7" y="17"/>
                      <a:pt x="7" y="17"/>
                    </a:cubicBezTo>
                    <a:cubicBezTo>
                      <a:pt x="6" y="16"/>
                      <a:pt x="7" y="17"/>
                      <a:pt x="5" y="17"/>
                    </a:cubicBezTo>
                    <a:cubicBezTo>
                      <a:pt x="7" y="15"/>
                      <a:pt x="7" y="10"/>
                      <a:pt x="5" y="8"/>
                    </a:cubicBezTo>
                    <a:cubicBezTo>
                      <a:pt x="6" y="8"/>
                      <a:pt x="7" y="8"/>
                      <a:pt x="7" y="9"/>
                    </a:cubicBezTo>
                    <a:cubicBezTo>
                      <a:pt x="7" y="9"/>
                      <a:pt x="6" y="7"/>
                      <a:pt x="5" y="7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11" y="0"/>
                      <a:pt x="4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5"/>
                      <a:pt x="6" y="6"/>
                    </a:cubicBezTo>
                    <a:cubicBezTo>
                      <a:pt x="6" y="5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0" name="Freeform 467"/>
              <p:cNvSpPr>
                <a:spLocks/>
              </p:cNvSpPr>
              <p:nvPr/>
            </p:nvSpPr>
            <p:spPr bwMode="auto">
              <a:xfrm>
                <a:off x="1478" y="2347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1" name="Freeform 468"/>
              <p:cNvSpPr>
                <a:spLocks/>
              </p:cNvSpPr>
              <p:nvPr/>
            </p:nvSpPr>
            <p:spPr bwMode="auto">
              <a:xfrm>
                <a:off x="1421" y="2353"/>
                <a:ext cx="65" cy="62"/>
              </a:xfrm>
              <a:custGeom>
                <a:avLst/>
                <a:gdLst>
                  <a:gd name="T0" fmla="*/ 13 w 24"/>
                  <a:gd name="T1" fmla="*/ 14 h 23"/>
                  <a:gd name="T2" fmla="*/ 14 w 24"/>
                  <a:gd name="T3" fmla="*/ 15 h 23"/>
                  <a:gd name="T4" fmla="*/ 21 w 24"/>
                  <a:gd name="T5" fmla="*/ 7 h 23"/>
                  <a:gd name="T6" fmla="*/ 20 w 24"/>
                  <a:gd name="T7" fmla="*/ 3 h 23"/>
                  <a:gd name="T8" fmla="*/ 22 w 24"/>
                  <a:gd name="T9" fmla="*/ 3 h 23"/>
                  <a:gd name="T10" fmla="*/ 22 w 24"/>
                  <a:gd name="T11" fmla="*/ 0 h 23"/>
                  <a:gd name="T12" fmla="*/ 21 w 24"/>
                  <a:gd name="T13" fmla="*/ 2 h 23"/>
                  <a:gd name="T14" fmla="*/ 21 w 24"/>
                  <a:gd name="T15" fmla="*/ 1 h 23"/>
                  <a:gd name="T16" fmla="*/ 20 w 24"/>
                  <a:gd name="T17" fmla="*/ 3 h 23"/>
                  <a:gd name="T18" fmla="*/ 20 w 24"/>
                  <a:gd name="T19" fmla="*/ 2 h 23"/>
                  <a:gd name="T20" fmla="*/ 19 w 24"/>
                  <a:gd name="T21" fmla="*/ 7 h 23"/>
                  <a:gd name="T22" fmla="*/ 18 w 24"/>
                  <a:gd name="T23" fmla="*/ 6 h 23"/>
                  <a:gd name="T24" fmla="*/ 15 w 24"/>
                  <a:gd name="T25" fmla="*/ 9 h 23"/>
                  <a:gd name="T26" fmla="*/ 15 w 24"/>
                  <a:gd name="T27" fmla="*/ 9 h 23"/>
                  <a:gd name="T28" fmla="*/ 17 w 24"/>
                  <a:gd name="T29" fmla="*/ 9 h 23"/>
                  <a:gd name="T30" fmla="*/ 14 w 24"/>
                  <a:gd name="T31" fmla="*/ 9 h 23"/>
                  <a:gd name="T32" fmla="*/ 8 w 24"/>
                  <a:gd name="T33" fmla="*/ 16 h 23"/>
                  <a:gd name="T34" fmla="*/ 5 w 24"/>
                  <a:gd name="T35" fmla="*/ 18 h 23"/>
                  <a:gd name="T36" fmla="*/ 6 w 24"/>
                  <a:gd name="T37" fmla="*/ 17 h 23"/>
                  <a:gd name="T38" fmla="*/ 3 w 24"/>
                  <a:gd name="T39" fmla="*/ 16 h 23"/>
                  <a:gd name="T40" fmla="*/ 0 w 24"/>
                  <a:gd name="T41" fmla="*/ 18 h 23"/>
                  <a:gd name="T42" fmla="*/ 13 w 24"/>
                  <a:gd name="T43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13" y="14"/>
                    </a:moveTo>
                    <a:cubicBezTo>
                      <a:pt x="13" y="14"/>
                      <a:pt x="14" y="14"/>
                      <a:pt x="14" y="15"/>
                    </a:cubicBezTo>
                    <a:cubicBezTo>
                      <a:pt x="17" y="12"/>
                      <a:pt x="19" y="8"/>
                      <a:pt x="21" y="7"/>
                    </a:cubicBezTo>
                    <a:cubicBezTo>
                      <a:pt x="22" y="6"/>
                      <a:pt x="20" y="5"/>
                      <a:pt x="20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4" y="1"/>
                      <a:pt x="22" y="0"/>
                    </a:cubicBezTo>
                    <a:cubicBezTo>
                      <a:pt x="21" y="0"/>
                      <a:pt x="22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7" y="3"/>
                      <a:pt x="21" y="5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13"/>
                      <a:pt x="16" y="8"/>
                      <a:pt x="14" y="9"/>
                    </a:cubicBezTo>
                    <a:cubicBezTo>
                      <a:pt x="14" y="12"/>
                      <a:pt x="11" y="17"/>
                      <a:pt x="8" y="16"/>
                    </a:cubicBezTo>
                    <a:cubicBezTo>
                      <a:pt x="9" y="16"/>
                      <a:pt x="8" y="19"/>
                      <a:pt x="5" y="18"/>
                    </a:cubicBezTo>
                    <a:cubicBezTo>
                      <a:pt x="4" y="18"/>
                      <a:pt x="6" y="17"/>
                      <a:pt x="6" y="17"/>
                    </a:cubicBezTo>
                    <a:cubicBezTo>
                      <a:pt x="5" y="17"/>
                      <a:pt x="4" y="16"/>
                      <a:pt x="3" y="16"/>
                    </a:cubicBezTo>
                    <a:cubicBezTo>
                      <a:pt x="4" y="17"/>
                      <a:pt x="3" y="19"/>
                      <a:pt x="0" y="18"/>
                    </a:cubicBezTo>
                    <a:cubicBezTo>
                      <a:pt x="8" y="23"/>
                      <a:pt x="12" y="15"/>
                      <a:pt x="13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2" name="Freeform 469"/>
              <p:cNvSpPr>
                <a:spLocks/>
              </p:cNvSpPr>
              <p:nvPr/>
            </p:nvSpPr>
            <p:spPr bwMode="auto">
              <a:xfrm>
                <a:off x="1456" y="239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3" name="Freeform 470"/>
              <p:cNvSpPr>
                <a:spLocks/>
              </p:cNvSpPr>
              <p:nvPr/>
            </p:nvSpPr>
            <p:spPr bwMode="auto">
              <a:xfrm>
                <a:off x="1435" y="1444"/>
                <a:ext cx="495" cy="890"/>
              </a:xfrm>
              <a:custGeom>
                <a:avLst/>
                <a:gdLst>
                  <a:gd name="T0" fmla="*/ 24 w 182"/>
                  <a:gd name="T1" fmla="*/ 92 h 327"/>
                  <a:gd name="T2" fmla="*/ 20 w 182"/>
                  <a:gd name="T3" fmla="*/ 153 h 327"/>
                  <a:gd name="T4" fmla="*/ 15 w 182"/>
                  <a:gd name="T5" fmla="*/ 208 h 327"/>
                  <a:gd name="T6" fmla="*/ 9 w 182"/>
                  <a:gd name="T7" fmla="*/ 264 h 327"/>
                  <a:gd name="T8" fmla="*/ 14 w 182"/>
                  <a:gd name="T9" fmla="*/ 311 h 327"/>
                  <a:gd name="T10" fmla="*/ 66 w 182"/>
                  <a:gd name="T11" fmla="*/ 321 h 327"/>
                  <a:gd name="T12" fmla="*/ 121 w 182"/>
                  <a:gd name="T13" fmla="*/ 326 h 327"/>
                  <a:gd name="T14" fmla="*/ 148 w 182"/>
                  <a:gd name="T15" fmla="*/ 323 h 327"/>
                  <a:gd name="T16" fmla="*/ 175 w 182"/>
                  <a:gd name="T17" fmla="*/ 319 h 327"/>
                  <a:gd name="T18" fmla="*/ 171 w 182"/>
                  <a:gd name="T19" fmla="*/ 269 h 327"/>
                  <a:gd name="T20" fmla="*/ 159 w 182"/>
                  <a:gd name="T21" fmla="*/ 51 h 327"/>
                  <a:gd name="T22" fmla="*/ 159 w 182"/>
                  <a:gd name="T23" fmla="*/ 15 h 327"/>
                  <a:gd name="T24" fmla="*/ 133 w 182"/>
                  <a:gd name="T25" fmla="*/ 8 h 327"/>
                  <a:gd name="T26" fmla="*/ 18 w 182"/>
                  <a:gd name="T27" fmla="*/ 74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2" h="327">
                    <a:moveTo>
                      <a:pt x="24" y="92"/>
                    </a:moveTo>
                    <a:cubicBezTo>
                      <a:pt x="19" y="111"/>
                      <a:pt x="22" y="133"/>
                      <a:pt x="20" y="153"/>
                    </a:cubicBezTo>
                    <a:cubicBezTo>
                      <a:pt x="19" y="171"/>
                      <a:pt x="16" y="190"/>
                      <a:pt x="15" y="208"/>
                    </a:cubicBezTo>
                    <a:cubicBezTo>
                      <a:pt x="13" y="227"/>
                      <a:pt x="11" y="246"/>
                      <a:pt x="9" y="264"/>
                    </a:cubicBezTo>
                    <a:cubicBezTo>
                      <a:pt x="8" y="279"/>
                      <a:pt x="0" y="304"/>
                      <a:pt x="14" y="311"/>
                    </a:cubicBezTo>
                    <a:cubicBezTo>
                      <a:pt x="29" y="318"/>
                      <a:pt x="50" y="318"/>
                      <a:pt x="66" y="321"/>
                    </a:cubicBezTo>
                    <a:cubicBezTo>
                      <a:pt x="84" y="325"/>
                      <a:pt x="103" y="327"/>
                      <a:pt x="121" y="326"/>
                    </a:cubicBezTo>
                    <a:cubicBezTo>
                      <a:pt x="130" y="325"/>
                      <a:pt x="139" y="323"/>
                      <a:pt x="148" y="323"/>
                    </a:cubicBezTo>
                    <a:cubicBezTo>
                      <a:pt x="153" y="322"/>
                      <a:pt x="172" y="322"/>
                      <a:pt x="175" y="319"/>
                    </a:cubicBezTo>
                    <a:cubicBezTo>
                      <a:pt x="182" y="313"/>
                      <a:pt x="172" y="279"/>
                      <a:pt x="171" y="269"/>
                    </a:cubicBezTo>
                    <a:cubicBezTo>
                      <a:pt x="165" y="197"/>
                      <a:pt x="159" y="124"/>
                      <a:pt x="159" y="51"/>
                    </a:cubicBezTo>
                    <a:cubicBezTo>
                      <a:pt x="159" y="39"/>
                      <a:pt x="161" y="26"/>
                      <a:pt x="159" y="15"/>
                    </a:cubicBezTo>
                    <a:cubicBezTo>
                      <a:pt x="157" y="0"/>
                      <a:pt x="145" y="1"/>
                      <a:pt x="133" y="8"/>
                    </a:cubicBezTo>
                    <a:cubicBezTo>
                      <a:pt x="96" y="32"/>
                      <a:pt x="59" y="59"/>
                      <a:pt x="18" y="74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4" name="Freeform 471"/>
              <p:cNvSpPr>
                <a:spLocks/>
              </p:cNvSpPr>
              <p:nvPr/>
            </p:nvSpPr>
            <p:spPr bwMode="auto">
              <a:xfrm>
                <a:off x="1759" y="1784"/>
                <a:ext cx="133" cy="321"/>
              </a:xfrm>
              <a:custGeom>
                <a:avLst/>
                <a:gdLst>
                  <a:gd name="T0" fmla="*/ 43 w 49"/>
                  <a:gd name="T1" fmla="*/ 0 h 118"/>
                  <a:gd name="T2" fmla="*/ 7 w 49"/>
                  <a:gd name="T3" fmla="*/ 27 h 118"/>
                  <a:gd name="T4" fmla="*/ 21 w 49"/>
                  <a:gd name="T5" fmla="*/ 73 h 118"/>
                  <a:gd name="T6" fmla="*/ 27 w 49"/>
                  <a:gd name="T7" fmla="*/ 105 h 118"/>
                  <a:gd name="T8" fmla="*/ 49 w 49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118">
                    <a:moveTo>
                      <a:pt x="43" y="0"/>
                    </a:moveTo>
                    <a:cubicBezTo>
                      <a:pt x="27" y="0"/>
                      <a:pt x="12" y="12"/>
                      <a:pt x="7" y="27"/>
                    </a:cubicBezTo>
                    <a:cubicBezTo>
                      <a:pt x="0" y="48"/>
                      <a:pt x="15" y="56"/>
                      <a:pt x="21" y="73"/>
                    </a:cubicBezTo>
                    <a:cubicBezTo>
                      <a:pt x="25" y="84"/>
                      <a:pt x="20" y="95"/>
                      <a:pt x="27" y="105"/>
                    </a:cubicBezTo>
                    <a:cubicBezTo>
                      <a:pt x="33" y="112"/>
                      <a:pt x="43" y="115"/>
                      <a:pt x="49" y="11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5" name="Freeform 472"/>
              <p:cNvSpPr>
                <a:spLocks/>
              </p:cNvSpPr>
              <p:nvPr/>
            </p:nvSpPr>
            <p:spPr bwMode="auto">
              <a:xfrm>
                <a:off x="1535" y="2092"/>
                <a:ext cx="199" cy="166"/>
              </a:xfrm>
              <a:custGeom>
                <a:avLst/>
                <a:gdLst>
                  <a:gd name="T0" fmla="*/ 23 w 73"/>
                  <a:gd name="T1" fmla="*/ 7 h 61"/>
                  <a:gd name="T2" fmla="*/ 9 w 73"/>
                  <a:gd name="T3" fmla="*/ 49 h 61"/>
                  <a:gd name="T4" fmla="*/ 53 w 73"/>
                  <a:gd name="T5" fmla="*/ 46 h 61"/>
                  <a:gd name="T6" fmla="*/ 32 w 73"/>
                  <a:gd name="T7" fmla="*/ 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61">
                    <a:moveTo>
                      <a:pt x="23" y="7"/>
                    </a:moveTo>
                    <a:cubicBezTo>
                      <a:pt x="10" y="12"/>
                      <a:pt x="0" y="37"/>
                      <a:pt x="9" y="49"/>
                    </a:cubicBezTo>
                    <a:cubicBezTo>
                      <a:pt x="18" y="61"/>
                      <a:pt x="42" y="55"/>
                      <a:pt x="53" y="46"/>
                    </a:cubicBezTo>
                    <a:cubicBezTo>
                      <a:pt x="73" y="30"/>
                      <a:pt x="54" y="0"/>
                      <a:pt x="32" y="2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6" name="Freeform 473"/>
              <p:cNvSpPr>
                <a:spLocks/>
              </p:cNvSpPr>
              <p:nvPr/>
            </p:nvSpPr>
            <p:spPr bwMode="auto">
              <a:xfrm>
                <a:off x="1489" y="1724"/>
                <a:ext cx="76" cy="185"/>
              </a:xfrm>
              <a:custGeom>
                <a:avLst/>
                <a:gdLst>
                  <a:gd name="T0" fmla="*/ 6 w 28"/>
                  <a:gd name="T1" fmla="*/ 10 h 68"/>
                  <a:gd name="T2" fmla="*/ 25 w 28"/>
                  <a:gd name="T3" fmla="*/ 43 h 68"/>
                  <a:gd name="T4" fmla="*/ 0 w 28"/>
                  <a:gd name="T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68">
                    <a:moveTo>
                      <a:pt x="6" y="10"/>
                    </a:moveTo>
                    <a:cubicBezTo>
                      <a:pt x="20" y="0"/>
                      <a:pt x="28" y="33"/>
                      <a:pt x="25" y="43"/>
                    </a:cubicBezTo>
                    <a:cubicBezTo>
                      <a:pt x="22" y="52"/>
                      <a:pt x="9" y="66"/>
                      <a:pt x="0" y="6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7" name="Freeform 474"/>
              <p:cNvSpPr>
                <a:spLocks/>
              </p:cNvSpPr>
              <p:nvPr/>
            </p:nvSpPr>
            <p:spPr bwMode="auto">
              <a:xfrm>
                <a:off x="1527" y="2560"/>
                <a:ext cx="221" cy="312"/>
              </a:xfrm>
              <a:custGeom>
                <a:avLst/>
                <a:gdLst>
                  <a:gd name="T0" fmla="*/ 16 w 81"/>
                  <a:gd name="T1" fmla="*/ 103 h 115"/>
                  <a:gd name="T2" fmla="*/ 63 w 81"/>
                  <a:gd name="T3" fmla="*/ 108 h 115"/>
                  <a:gd name="T4" fmla="*/ 77 w 81"/>
                  <a:gd name="T5" fmla="*/ 64 h 115"/>
                  <a:gd name="T6" fmla="*/ 81 w 81"/>
                  <a:gd name="T7" fmla="*/ 2 h 115"/>
                  <a:gd name="T8" fmla="*/ 1 w 81"/>
                  <a:gd name="T9" fmla="*/ 3 h 115"/>
                  <a:gd name="T10" fmla="*/ 11 w 81"/>
                  <a:gd name="T11" fmla="*/ 68 h 115"/>
                  <a:gd name="T12" fmla="*/ 15 w 81"/>
                  <a:gd name="T13" fmla="*/ 91 h 115"/>
                  <a:gd name="T14" fmla="*/ 16 w 81"/>
                  <a:gd name="T15" fmla="*/ 10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" h="115">
                    <a:moveTo>
                      <a:pt x="16" y="103"/>
                    </a:moveTo>
                    <a:cubicBezTo>
                      <a:pt x="21" y="115"/>
                      <a:pt x="53" y="112"/>
                      <a:pt x="63" y="108"/>
                    </a:cubicBezTo>
                    <a:cubicBezTo>
                      <a:pt x="79" y="103"/>
                      <a:pt x="76" y="77"/>
                      <a:pt x="77" y="64"/>
                    </a:cubicBezTo>
                    <a:cubicBezTo>
                      <a:pt x="79" y="44"/>
                      <a:pt x="77" y="21"/>
                      <a:pt x="81" y="2"/>
                    </a:cubicBezTo>
                    <a:cubicBezTo>
                      <a:pt x="55" y="0"/>
                      <a:pt x="28" y="1"/>
                      <a:pt x="1" y="3"/>
                    </a:cubicBezTo>
                    <a:cubicBezTo>
                      <a:pt x="0" y="24"/>
                      <a:pt x="8" y="47"/>
                      <a:pt x="11" y="68"/>
                    </a:cubicBezTo>
                    <a:cubicBezTo>
                      <a:pt x="12" y="76"/>
                      <a:pt x="14" y="84"/>
                      <a:pt x="15" y="91"/>
                    </a:cubicBezTo>
                    <a:cubicBezTo>
                      <a:pt x="15" y="94"/>
                      <a:pt x="14" y="100"/>
                      <a:pt x="16" y="103"/>
                    </a:cubicBezTo>
                    <a:close/>
                  </a:path>
                </a:pathLst>
              </a:custGeom>
              <a:solidFill>
                <a:srgbClr val="F39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8" name="Freeform 475"/>
              <p:cNvSpPr>
                <a:spLocks noEditPoints="1"/>
              </p:cNvSpPr>
              <p:nvPr/>
            </p:nvSpPr>
            <p:spPr bwMode="auto">
              <a:xfrm>
                <a:off x="1525" y="2557"/>
                <a:ext cx="228" cy="321"/>
              </a:xfrm>
              <a:custGeom>
                <a:avLst/>
                <a:gdLst>
                  <a:gd name="T0" fmla="*/ 2 w 84"/>
                  <a:gd name="T1" fmla="*/ 2 h 118"/>
                  <a:gd name="T2" fmla="*/ 1 w 84"/>
                  <a:gd name="T3" fmla="*/ 4 h 118"/>
                  <a:gd name="T4" fmla="*/ 6 w 84"/>
                  <a:gd name="T5" fmla="*/ 49 h 118"/>
                  <a:gd name="T6" fmla="*/ 10 w 84"/>
                  <a:gd name="T7" fmla="*/ 70 h 118"/>
                  <a:gd name="T8" fmla="*/ 12 w 84"/>
                  <a:gd name="T9" fmla="*/ 81 h 118"/>
                  <a:gd name="T10" fmla="*/ 14 w 84"/>
                  <a:gd name="T11" fmla="*/ 92 h 118"/>
                  <a:gd name="T12" fmla="*/ 14 w 84"/>
                  <a:gd name="T13" fmla="*/ 97 h 118"/>
                  <a:gd name="T14" fmla="*/ 15 w 84"/>
                  <a:gd name="T15" fmla="*/ 105 h 118"/>
                  <a:gd name="T16" fmla="*/ 15 w 84"/>
                  <a:gd name="T17" fmla="*/ 105 h 118"/>
                  <a:gd name="T18" fmla="*/ 64 w 84"/>
                  <a:gd name="T19" fmla="*/ 111 h 118"/>
                  <a:gd name="T20" fmla="*/ 79 w 84"/>
                  <a:gd name="T21" fmla="*/ 74 h 118"/>
                  <a:gd name="T22" fmla="*/ 80 w 84"/>
                  <a:gd name="T23" fmla="*/ 65 h 118"/>
                  <a:gd name="T24" fmla="*/ 81 w 84"/>
                  <a:gd name="T25" fmla="*/ 41 h 118"/>
                  <a:gd name="T26" fmla="*/ 84 w 84"/>
                  <a:gd name="T27" fmla="*/ 3 h 118"/>
                  <a:gd name="T28" fmla="*/ 84 w 84"/>
                  <a:gd name="T29" fmla="*/ 2 h 118"/>
                  <a:gd name="T30" fmla="*/ 83 w 84"/>
                  <a:gd name="T31" fmla="*/ 1 h 118"/>
                  <a:gd name="T32" fmla="*/ 2 w 84"/>
                  <a:gd name="T33" fmla="*/ 2 h 118"/>
                  <a:gd name="T34" fmla="*/ 80 w 84"/>
                  <a:gd name="T35" fmla="*/ 4 h 118"/>
                  <a:gd name="T36" fmla="*/ 78 w 84"/>
                  <a:gd name="T37" fmla="*/ 41 h 118"/>
                  <a:gd name="T38" fmla="*/ 77 w 84"/>
                  <a:gd name="T39" fmla="*/ 65 h 118"/>
                  <a:gd name="T40" fmla="*/ 76 w 84"/>
                  <a:gd name="T41" fmla="*/ 73 h 118"/>
                  <a:gd name="T42" fmla="*/ 63 w 84"/>
                  <a:gd name="T43" fmla="*/ 108 h 118"/>
                  <a:gd name="T44" fmla="*/ 18 w 84"/>
                  <a:gd name="T45" fmla="*/ 104 h 118"/>
                  <a:gd name="T46" fmla="*/ 18 w 84"/>
                  <a:gd name="T47" fmla="*/ 99 h 118"/>
                  <a:gd name="T48" fmla="*/ 18 w 84"/>
                  <a:gd name="T49" fmla="*/ 97 h 118"/>
                  <a:gd name="T50" fmla="*/ 18 w 84"/>
                  <a:gd name="T51" fmla="*/ 92 h 118"/>
                  <a:gd name="T52" fmla="*/ 15 w 84"/>
                  <a:gd name="T53" fmla="*/ 80 h 118"/>
                  <a:gd name="T54" fmla="*/ 13 w 84"/>
                  <a:gd name="T55" fmla="*/ 69 h 118"/>
                  <a:gd name="T56" fmla="*/ 9 w 84"/>
                  <a:gd name="T57" fmla="*/ 48 h 118"/>
                  <a:gd name="T58" fmla="*/ 4 w 84"/>
                  <a:gd name="T59" fmla="*/ 9 h 118"/>
                  <a:gd name="T60" fmla="*/ 4 w 84"/>
                  <a:gd name="T61" fmla="*/ 5 h 118"/>
                  <a:gd name="T62" fmla="*/ 80 w 84"/>
                  <a:gd name="T63" fmla="*/ 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4" h="118">
                    <a:moveTo>
                      <a:pt x="2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0" y="18"/>
                      <a:pt x="3" y="34"/>
                      <a:pt x="6" y="4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4" y="97"/>
                      <a:pt x="14" y="97"/>
                      <a:pt x="14" y="97"/>
                    </a:cubicBezTo>
                    <a:cubicBezTo>
                      <a:pt x="14" y="100"/>
                      <a:pt x="14" y="103"/>
                      <a:pt x="15" y="105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21" y="118"/>
                      <a:pt x="54" y="114"/>
                      <a:pt x="64" y="111"/>
                    </a:cubicBezTo>
                    <a:cubicBezTo>
                      <a:pt x="78" y="106"/>
                      <a:pt x="79" y="88"/>
                      <a:pt x="79" y="74"/>
                    </a:cubicBezTo>
                    <a:cubicBezTo>
                      <a:pt x="80" y="65"/>
                      <a:pt x="80" y="65"/>
                      <a:pt x="80" y="65"/>
                    </a:cubicBezTo>
                    <a:cubicBezTo>
                      <a:pt x="81" y="57"/>
                      <a:pt x="81" y="49"/>
                      <a:pt x="81" y="41"/>
                    </a:cubicBezTo>
                    <a:cubicBezTo>
                      <a:pt x="81" y="28"/>
                      <a:pt x="81" y="15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55" y="0"/>
                      <a:pt x="27" y="1"/>
                      <a:pt x="2" y="2"/>
                    </a:cubicBezTo>
                    <a:close/>
                    <a:moveTo>
                      <a:pt x="80" y="4"/>
                    </a:moveTo>
                    <a:cubicBezTo>
                      <a:pt x="78" y="16"/>
                      <a:pt x="78" y="29"/>
                      <a:pt x="78" y="41"/>
                    </a:cubicBezTo>
                    <a:cubicBezTo>
                      <a:pt x="77" y="49"/>
                      <a:pt x="77" y="57"/>
                      <a:pt x="77" y="65"/>
                    </a:cubicBezTo>
                    <a:cubicBezTo>
                      <a:pt x="76" y="73"/>
                      <a:pt x="76" y="73"/>
                      <a:pt x="76" y="73"/>
                    </a:cubicBezTo>
                    <a:cubicBezTo>
                      <a:pt x="76" y="87"/>
                      <a:pt x="75" y="104"/>
                      <a:pt x="63" y="108"/>
                    </a:cubicBezTo>
                    <a:cubicBezTo>
                      <a:pt x="54" y="111"/>
                      <a:pt x="23" y="114"/>
                      <a:pt x="18" y="104"/>
                    </a:cubicBezTo>
                    <a:cubicBezTo>
                      <a:pt x="18" y="103"/>
                      <a:pt x="18" y="101"/>
                      <a:pt x="18" y="99"/>
                    </a:cubicBezTo>
                    <a:cubicBezTo>
                      <a:pt x="18" y="98"/>
                      <a:pt x="18" y="97"/>
                      <a:pt x="18" y="97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7" y="35"/>
                      <a:pt x="4" y="22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27" y="4"/>
                      <a:pt x="55" y="3"/>
                      <a:pt x="8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9" name="Freeform 476"/>
              <p:cNvSpPr>
                <a:spLocks/>
              </p:cNvSpPr>
              <p:nvPr/>
            </p:nvSpPr>
            <p:spPr bwMode="auto">
              <a:xfrm>
                <a:off x="1636" y="2677"/>
                <a:ext cx="123" cy="190"/>
              </a:xfrm>
              <a:custGeom>
                <a:avLst/>
                <a:gdLst>
                  <a:gd name="T0" fmla="*/ 21 w 45"/>
                  <a:gd name="T1" fmla="*/ 0 h 70"/>
                  <a:gd name="T2" fmla="*/ 4 w 45"/>
                  <a:gd name="T3" fmla="*/ 34 h 70"/>
                  <a:gd name="T4" fmla="*/ 19 w 45"/>
                  <a:gd name="T5" fmla="*/ 63 h 70"/>
                  <a:gd name="T6" fmla="*/ 43 w 45"/>
                  <a:gd name="T7" fmla="*/ 31 h 70"/>
                  <a:gd name="T8" fmla="*/ 40 w 45"/>
                  <a:gd name="T9" fmla="*/ 13 h 70"/>
                  <a:gd name="T10" fmla="*/ 25 w 45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70">
                    <a:moveTo>
                      <a:pt x="21" y="0"/>
                    </a:moveTo>
                    <a:cubicBezTo>
                      <a:pt x="13" y="7"/>
                      <a:pt x="7" y="24"/>
                      <a:pt x="4" y="34"/>
                    </a:cubicBezTo>
                    <a:cubicBezTo>
                      <a:pt x="0" y="48"/>
                      <a:pt x="6" y="57"/>
                      <a:pt x="19" y="63"/>
                    </a:cubicBezTo>
                    <a:cubicBezTo>
                      <a:pt x="37" y="70"/>
                      <a:pt x="39" y="45"/>
                      <a:pt x="43" y="31"/>
                    </a:cubicBezTo>
                    <a:cubicBezTo>
                      <a:pt x="45" y="22"/>
                      <a:pt x="45" y="20"/>
                      <a:pt x="40" y="13"/>
                    </a:cubicBezTo>
                    <a:cubicBezTo>
                      <a:pt x="37" y="9"/>
                      <a:pt x="29" y="2"/>
                      <a:pt x="25" y="0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0" name="Freeform 477"/>
              <p:cNvSpPr>
                <a:spLocks/>
              </p:cNvSpPr>
              <p:nvPr/>
            </p:nvSpPr>
            <p:spPr bwMode="auto">
              <a:xfrm>
                <a:off x="969" y="1994"/>
                <a:ext cx="232" cy="103"/>
              </a:xfrm>
              <a:custGeom>
                <a:avLst/>
                <a:gdLst>
                  <a:gd name="T0" fmla="*/ 5 w 85"/>
                  <a:gd name="T1" fmla="*/ 23 h 38"/>
                  <a:gd name="T2" fmla="*/ 37 w 85"/>
                  <a:gd name="T3" fmla="*/ 1 h 38"/>
                  <a:gd name="T4" fmla="*/ 84 w 85"/>
                  <a:gd name="T5" fmla="*/ 7 h 38"/>
                  <a:gd name="T6" fmla="*/ 68 w 85"/>
                  <a:gd name="T7" fmla="*/ 33 h 38"/>
                  <a:gd name="T8" fmla="*/ 0 w 85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38">
                    <a:moveTo>
                      <a:pt x="5" y="23"/>
                    </a:moveTo>
                    <a:cubicBezTo>
                      <a:pt x="7" y="4"/>
                      <a:pt x="21" y="0"/>
                      <a:pt x="37" y="1"/>
                    </a:cubicBezTo>
                    <a:cubicBezTo>
                      <a:pt x="52" y="3"/>
                      <a:pt x="70" y="1"/>
                      <a:pt x="84" y="7"/>
                    </a:cubicBezTo>
                    <a:cubicBezTo>
                      <a:pt x="85" y="18"/>
                      <a:pt x="71" y="23"/>
                      <a:pt x="68" y="33"/>
                    </a:cubicBezTo>
                    <a:cubicBezTo>
                      <a:pt x="50" y="32"/>
                      <a:pt x="16" y="27"/>
                      <a:pt x="0" y="3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1" name="Freeform 478"/>
              <p:cNvSpPr>
                <a:spLocks/>
              </p:cNvSpPr>
              <p:nvPr/>
            </p:nvSpPr>
            <p:spPr bwMode="auto">
              <a:xfrm>
                <a:off x="1701" y="2478"/>
                <a:ext cx="420" cy="517"/>
              </a:xfrm>
              <a:custGeom>
                <a:avLst/>
                <a:gdLst>
                  <a:gd name="T0" fmla="*/ 91 w 154"/>
                  <a:gd name="T1" fmla="*/ 5 h 190"/>
                  <a:gd name="T2" fmla="*/ 93 w 154"/>
                  <a:gd name="T3" fmla="*/ 59 h 190"/>
                  <a:gd name="T4" fmla="*/ 104 w 154"/>
                  <a:gd name="T5" fmla="*/ 110 h 190"/>
                  <a:gd name="T6" fmla="*/ 23 w 154"/>
                  <a:gd name="T7" fmla="*/ 88 h 190"/>
                  <a:gd name="T8" fmla="*/ 22 w 154"/>
                  <a:gd name="T9" fmla="*/ 91 h 190"/>
                  <a:gd name="T10" fmla="*/ 2 w 154"/>
                  <a:gd name="T11" fmla="*/ 130 h 190"/>
                  <a:gd name="T12" fmla="*/ 12 w 154"/>
                  <a:gd name="T13" fmla="*/ 148 h 190"/>
                  <a:gd name="T14" fmla="*/ 32 w 154"/>
                  <a:gd name="T15" fmla="*/ 160 h 190"/>
                  <a:gd name="T16" fmla="*/ 127 w 154"/>
                  <a:gd name="T17" fmla="*/ 171 h 190"/>
                  <a:gd name="T18" fmla="*/ 154 w 154"/>
                  <a:gd name="T19" fmla="*/ 122 h 190"/>
                  <a:gd name="T20" fmla="*/ 131 w 154"/>
                  <a:gd name="T21" fmla="*/ 62 h 190"/>
                  <a:gd name="T22" fmla="*/ 149 w 154"/>
                  <a:gd name="T23" fmla="*/ 94 h 190"/>
                  <a:gd name="T24" fmla="*/ 118 w 154"/>
                  <a:gd name="T25" fmla="*/ 41 h 190"/>
                  <a:gd name="T26" fmla="*/ 137 w 154"/>
                  <a:gd name="T27" fmla="*/ 67 h 190"/>
                  <a:gd name="T28" fmla="*/ 114 w 154"/>
                  <a:gd name="T29" fmla="*/ 31 h 190"/>
                  <a:gd name="T30" fmla="*/ 93 w 154"/>
                  <a:gd name="T31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190">
                    <a:moveTo>
                      <a:pt x="91" y="5"/>
                    </a:moveTo>
                    <a:cubicBezTo>
                      <a:pt x="84" y="21"/>
                      <a:pt x="88" y="42"/>
                      <a:pt x="93" y="59"/>
                    </a:cubicBezTo>
                    <a:cubicBezTo>
                      <a:pt x="96" y="71"/>
                      <a:pt x="107" y="98"/>
                      <a:pt x="104" y="110"/>
                    </a:cubicBezTo>
                    <a:cubicBezTo>
                      <a:pt x="93" y="148"/>
                      <a:pt x="33" y="98"/>
                      <a:pt x="23" y="88"/>
                    </a:cubicBezTo>
                    <a:cubicBezTo>
                      <a:pt x="23" y="88"/>
                      <a:pt x="22" y="91"/>
                      <a:pt x="22" y="91"/>
                    </a:cubicBezTo>
                    <a:cubicBezTo>
                      <a:pt x="13" y="101"/>
                      <a:pt x="4" y="117"/>
                      <a:pt x="2" y="130"/>
                    </a:cubicBezTo>
                    <a:cubicBezTo>
                      <a:pt x="0" y="139"/>
                      <a:pt x="3" y="141"/>
                      <a:pt x="12" y="148"/>
                    </a:cubicBezTo>
                    <a:cubicBezTo>
                      <a:pt x="18" y="152"/>
                      <a:pt x="25" y="156"/>
                      <a:pt x="32" y="160"/>
                    </a:cubicBezTo>
                    <a:cubicBezTo>
                      <a:pt x="60" y="177"/>
                      <a:pt x="97" y="190"/>
                      <a:pt x="127" y="171"/>
                    </a:cubicBezTo>
                    <a:cubicBezTo>
                      <a:pt x="145" y="160"/>
                      <a:pt x="154" y="142"/>
                      <a:pt x="154" y="122"/>
                    </a:cubicBezTo>
                    <a:cubicBezTo>
                      <a:pt x="154" y="100"/>
                      <a:pt x="140" y="81"/>
                      <a:pt x="131" y="62"/>
                    </a:cubicBezTo>
                    <a:cubicBezTo>
                      <a:pt x="138" y="73"/>
                      <a:pt x="140" y="85"/>
                      <a:pt x="149" y="94"/>
                    </a:cubicBezTo>
                    <a:cubicBezTo>
                      <a:pt x="142" y="74"/>
                      <a:pt x="126" y="60"/>
                      <a:pt x="118" y="41"/>
                    </a:cubicBezTo>
                    <a:cubicBezTo>
                      <a:pt x="123" y="49"/>
                      <a:pt x="128" y="63"/>
                      <a:pt x="137" y="67"/>
                    </a:cubicBezTo>
                    <a:cubicBezTo>
                      <a:pt x="131" y="53"/>
                      <a:pt x="121" y="43"/>
                      <a:pt x="114" y="31"/>
                    </a:cubicBezTo>
                    <a:cubicBezTo>
                      <a:pt x="108" y="21"/>
                      <a:pt x="109" y="0"/>
                      <a:pt x="93" y="2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2" name="Freeform 479"/>
              <p:cNvSpPr>
                <a:spLocks/>
              </p:cNvSpPr>
              <p:nvPr/>
            </p:nvSpPr>
            <p:spPr bwMode="auto">
              <a:xfrm>
                <a:off x="942" y="2067"/>
                <a:ext cx="487" cy="536"/>
              </a:xfrm>
              <a:custGeom>
                <a:avLst/>
                <a:gdLst>
                  <a:gd name="T0" fmla="*/ 16 w 179"/>
                  <a:gd name="T1" fmla="*/ 0 h 197"/>
                  <a:gd name="T2" fmla="*/ 12 w 179"/>
                  <a:gd name="T3" fmla="*/ 107 h 197"/>
                  <a:gd name="T4" fmla="*/ 38 w 179"/>
                  <a:gd name="T5" fmla="*/ 154 h 197"/>
                  <a:gd name="T6" fmla="*/ 85 w 179"/>
                  <a:gd name="T7" fmla="*/ 178 h 197"/>
                  <a:gd name="T8" fmla="*/ 160 w 179"/>
                  <a:gd name="T9" fmla="*/ 185 h 197"/>
                  <a:gd name="T10" fmla="*/ 170 w 179"/>
                  <a:gd name="T11" fmla="*/ 150 h 197"/>
                  <a:gd name="T12" fmla="*/ 179 w 179"/>
                  <a:gd name="T13" fmla="*/ 112 h 197"/>
                  <a:gd name="T14" fmla="*/ 87 w 179"/>
                  <a:gd name="T15" fmla="*/ 95 h 197"/>
                  <a:gd name="T16" fmla="*/ 63 w 179"/>
                  <a:gd name="T17" fmla="*/ 52 h 197"/>
                  <a:gd name="T18" fmla="*/ 69 w 179"/>
                  <a:gd name="T19" fmla="*/ 26 h 197"/>
                  <a:gd name="T20" fmla="*/ 79 w 179"/>
                  <a:gd name="T21" fmla="*/ 5 h 197"/>
                  <a:gd name="T22" fmla="*/ 80 w 179"/>
                  <a:gd name="T23" fmla="*/ 3 h 197"/>
                  <a:gd name="T24" fmla="*/ 48 w 179"/>
                  <a:gd name="T25" fmla="*/ 1 h 197"/>
                  <a:gd name="T26" fmla="*/ 15 w 179"/>
                  <a:gd name="T27" fmla="*/ 1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7">
                    <a:moveTo>
                      <a:pt x="16" y="0"/>
                    </a:moveTo>
                    <a:cubicBezTo>
                      <a:pt x="0" y="32"/>
                      <a:pt x="1" y="73"/>
                      <a:pt x="12" y="107"/>
                    </a:cubicBezTo>
                    <a:cubicBezTo>
                      <a:pt x="17" y="123"/>
                      <a:pt x="26" y="142"/>
                      <a:pt x="38" y="154"/>
                    </a:cubicBezTo>
                    <a:cubicBezTo>
                      <a:pt x="50" y="165"/>
                      <a:pt x="70" y="171"/>
                      <a:pt x="85" y="178"/>
                    </a:cubicBezTo>
                    <a:cubicBezTo>
                      <a:pt x="99" y="184"/>
                      <a:pt x="145" y="197"/>
                      <a:pt x="160" y="185"/>
                    </a:cubicBezTo>
                    <a:cubicBezTo>
                      <a:pt x="167" y="179"/>
                      <a:pt x="168" y="159"/>
                      <a:pt x="170" y="150"/>
                    </a:cubicBezTo>
                    <a:cubicBezTo>
                      <a:pt x="173" y="137"/>
                      <a:pt x="176" y="124"/>
                      <a:pt x="179" y="112"/>
                    </a:cubicBezTo>
                    <a:cubicBezTo>
                      <a:pt x="158" y="129"/>
                      <a:pt x="107" y="104"/>
                      <a:pt x="87" y="95"/>
                    </a:cubicBezTo>
                    <a:cubicBezTo>
                      <a:pt x="68" y="86"/>
                      <a:pt x="59" y="73"/>
                      <a:pt x="63" y="52"/>
                    </a:cubicBezTo>
                    <a:cubicBezTo>
                      <a:pt x="64" y="44"/>
                      <a:pt x="67" y="34"/>
                      <a:pt x="69" y="26"/>
                    </a:cubicBezTo>
                    <a:cubicBezTo>
                      <a:pt x="71" y="22"/>
                      <a:pt x="80" y="9"/>
                      <a:pt x="79" y="5"/>
                    </a:cubicBezTo>
                    <a:cubicBezTo>
                      <a:pt x="79" y="5"/>
                      <a:pt x="80" y="4"/>
                      <a:pt x="80" y="3"/>
                    </a:cubicBezTo>
                    <a:cubicBezTo>
                      <a:pt x="71" y="0"/>
                      <a:pt x="58" y="2"/>
                      <a:pt x="48" y="1"/>
                    </a:cubicBezTo>
                    <a:cubicBezTo>
                      <a:pt x="37" y="0"/>
                      <a:pt x="26" y="0"/>
                      <a:pt x="15" y="1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3" name="Freeform 480"/>
              <p:cNvSpPr>
                <a:spLocks/>
              </p:cNvSpPr>
              <p:nvPr/>
            </p:nvSpPr>
            <p:spPr bwMode="auto">
              <a:xfrm>
                <a:off x="1448" y="1686"/>
                <a:ext cx="63" cy="599"/>
              </a:xfrm>
              <a:custGeom>
                <a:avLst/>
                <a:gdLst>
                  <a:gd name="T0" fmla="*/ 20 w 23"/>
                  <a:gd name="T1" fmla="*/ 0 h 220"/>
                  <a:gd name="T2" fmla="*/ 18 w 23"/>
                  <a:gd name="T3" fmla="*/ 2 h 220"/>
                  <a:gd name="T4" fmla="*/ 15 w 23"/>
                  <a:gd name="T5" fmla="*/ 53 h 220"/>
                  <a:gd name="T6" fmla="*/ 14 w 23"/>
                  <a:gd name="T7" fmla="*/ 70 h 220"/>
                  <a:gd name="T8" fmla="*/ 11 w 23"/>
                  <a:gd name="T9" fmla="*/ 100 h 220"/>
                  <a:gd name="T10" fmla="*/ 8 w 23"/>
                  <a:gd name="T11" fmla="*/ 147 h 220"/>
                  <a:gd name="T12" fmla="*/ 6 w 23"/>
                  <a:gd name="T13" fmla="*/ 161 h 220"/>
                  <a:gd name="T14" fmla="*/ 0 w 23"/>
                  <a:gd name="T15" fmla="*/ 218 h 220"/>
                  <a:gd name="T16" fmla="*/ 1 w 23"/>
                  <a:gd name="T17" fmla="*/ 219 h 220"/>
                  <a:gd name="T18" fmla="*/ 3 w 23"/>
                  <a:gd name="T19" fmla="*/ 218 h 220"/>
                  <a:gd name="T20" fmla="*/ 9 w 23"/>
                  <a:gd name="T21" fmla="*/ 161 h 220"/>
                  <a:gd name="T22" fmla="*/ 11 w 23"/>
                  <a:gd name="T23" fmla="*/ 148 h 220"/>
                  <a:gd name="T24" fmla="*/ 15 w 23"/>
                  <a:gd name="T25" fmla="*/ 101 h 220"/>
                  <a:gd name="T26" fmla="*/ 17 w 23"/>
                  <a:gd name="T27" fmla="*/ 70 h 220"/>
                  <a:gd name="T28" fmla="*/ 19 w 23"/>
                  <a:gd name="T29" fmla="*/ 54 h 220"/>
                  <a:gd name="T30" fmla="*/ 22 w 23"/>
                  <a:gd name="T31" fmla="*/ 2 h 220"/>
                  <a:gd name="T32" fmla="*/ 20 w 23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20">
                    <a:moveTo>
                      <a:pt x="20" y="0"/>
                    </a:moveTo>
                    <a:cubicBezTo>
                      <a:pt x="19" y="0"/>
                      <a:pt x="18" y="1"/>
                      <a:pt x="18" y="2"/>
                    </a:cubicBezTo>
                    <a:cubicBezTo>
                      <a:pt x="19" y="17"/>
                      <a:pt x="17" y="35"/>
                      <a:pt x="15" y="53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100"/>
                      <a:pt x="11" y="100"/>
                      <a:pt x="11" y="100"/>
                    </a:cubicBezTo>
                    <a:cubicBezTo>
                      <a:pt x="10" y="116"/>
                      <a:pt x="9" y="132"/>
                      <a:pt x="8" y="147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4" y="180"/>
                      <a:pt x="2" y="199"/>
                      <a:pt x="0" y="218"/>
                    </a:cubicBezTo>
                    <a:cubicBezTo>
                      <a:pt x="0" y="218"/>
                      <a:pt x="0" y="219"/>
                      <a:pt x="1" y="219"/>
                    </a:cubicBezTo>
                    <a:cubicBezTo>
                      <a:pt x="2" y="220"/>
                      <a:pt x="3" y="219"/>
                      <a:pt x="3" y="218"/>
                    </a:cubicBezTo>
                    <a:cubicBezTo>
                      <a:pt x="5" y="200"/>
                      <a:pt x="8" y="180"/>
                      <a:pt x="9" y="161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3" y="132"/>
                      <a:pt x="14" y="116"/>
                      <a:pt x="15" y="101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36"/>
                      <a:pt x="23" y="17"/>
                      <a:pt x="22" y="2"/>
                    </a:cubicBezTo>
                    <a:cubicBezTo>
                      <a:pt x="22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4" name="Freeform 481"/>
              <p:cNvSpPr>
                <a:spLocks/>
              </p:cNvSpPr>
              <p:nvPr/>
            </p:nvSpPr>
            <p:spPr bwMode="auto">
              <a:xfrm>
                <a:off x="1868" y="1512"/>
                <a:ext cx="57" cy="808"/>
              </a:xfrm>
              <a:custGeom>
                <a:avLst/>
                <a:gdLst>
                  <a:gd name="T0" fmla="*/ 0 w 21"/>
                  <a:gd name="T1" fmla="*/ 2 h 297"/>
                  <a:gd name="T2" fmla="*/ 6 w 21"/>
                  <a:gd name="T3" fmla="*/ 179 h 297"/>
                  <a:gd name="T4" fmla="*/ 7 w 21"/>
                  <a:gd name="T5" fmla="*/ 191 h 297"/>
                  <a:gd name="T6" fmla="*/ 12 w 21"/>
                  <a:gd name="T7" fmla="*/ 265 h 297"/>
                  <a:gd name="T8" fmla="*/ 13 w 21"/>
                  <a:gd name="T9" fmla="*/ 274 h 297"/>
                  <a:gd name="T10" fmla="*/ 18 w 21"/>
                  <a:gd name="T11" fmla="*/ 296 h 297"/>
                  <a:gd name="T12" fmla="*/ 20 w 21"/>
                  <a:gd name="T13" fmla="*/ 297 h 297"/>
                  <a:gd name="T14" fmla="*/ 21 w 21"/>
                  <a:gd name="T15" fmla="*/ 294 h 297"/>
                  <a:gd name="T16" fmla="*/ 16 w 21"/>
                  <a:gd name="T17" fmla="*/ 274 h 297"/>
                  <a:gd name="T18" fmla="*/ 16 w 21"/>
                  <a:gd name="T19" fmla="*/ 265 h 297"/>
                  <a:gd name="T20" fmla="*/ 10 w 21"/>
                  <a:gd name="T21" fmla="*/ 191 h 297"/>
                  <a:gd name="T22" fmla="*/ 9 w 21"/>
                  <a:gd name="T23" fmla="*/ 179 h 297"/>
                  <a:gd name="T24" fmla="*/ 3 w 21"/>
                  <a:gd name="T25" fmla="*/ 2 h 297"/>
                  <a:gd name="T26" fmla="*/ 1 w 21"/>
                  <a:gd name="T27" fmla="*/ 0 h 297"/>
                  <a:gd name="T28" fmla="*/ 0 w 21"/>
                  <a:gd name="T29" fmla="*/ 2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97">
                    <a:moveTo>
                      <a:pt x="0" y="2"/>
                    </a:moveTo>
                    <a:cubicBezTo>
                      <a:pt x="0" y="61"/>
                      <a:pt x="3" y="121"/>
                      <a:pt x="6" y="179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8" y="215"/>
                      <a:pt x="9" y="240"/>
                      <a:pt x="12" y="265"/>
                    </a:cubicBezTo>
                    <a:cubicBezTo>
                      <a:pt x="12" y="265"/>
                      <a:pt x="13" y="274"/>
                      <a:pt x="13" y="274"/>
                    </a:cubicBezTo>
                    <a:cubicBezTo>
                      <a:pt x="14" y="282"/>
                      <a:pt x="14" y="290"/>
                      <a:pt x="18" y="296"/>
                    </a:cubicBezTo>
                    <a:cubicBezTo>
                      <a:pt x="18" y="297"/>
                      <a:pt x="19" y="297"/>
                      <a:pt x="20" y="297"/>
                    </a:cubicBezTo>
                    <a:cubicBezTo>
                      <a:pt x="21" y="296"/>
                      <a:pt x="21" y="295"/>
                      <a:pt x="21" y="294"/>
                    </a:cubicBezTo>
                    <a:cubicBezTo>
                      <a:pt x="17" y="289"/>
                      <a:pt x="17" y="281"/>
                      <a:pt x="16" y="274"/>
                    </a:cubicBezTo>
                    <a:cubicBezTo>
                      <a:pt x="16" y="265"/>
                      <a:pt x="16" y="265"/>
                      <a:pt x="16" y="265"/>
                    </a:cubicBezTo>
                    <a:cubicBezTo>
                      <a:pt x="12" y="240"/>
                      <a:pt x="11" y="216"/>
                      <a:pt x="10" y="191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6" y="121"/>
                      <a:pt x="3" y="61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5" name="Freeform 482"/>
              <p:cNvSpPr>
                <a:spLocks/>
              </p:cNvSpPr>
              <p:nvPr/>
            </p:nvSpPr>
            <p:spPr bwMode="auto">
              <a:xfrm>
                <a:off x="1446" y="2274"/>
                <a:ext cx="476" cy="57"/>
              </a:xfrm>
              <a:custGeom>
                <a:avLst/>
                <a:gdLst>
                  <a:gd name="T0" fmla="*/ 1 w 175"/>
                  <a:gd name="T1" fmla="*/ 0 h 21"/>
                  <a:gd name="T2" fmla="*/ 1 w 175"/>
                  <a:gd name="T3" fmla="*/ 3 h 21"/>
                  <a:gd name="T4" fmla="*/ 38 w 175"/>
                  <a:gd name="T5" fmla="*/ 15 h 21"/>
                  <a:gd name="T6" fmla="*/ 46 w 175"/>
                  <a:gd name="T7" fmla="*/ 15 h 21"/>
                  <a:gd name="T8" fmla="*/ 105 w 175"/>
                  <a:gd name="T9" fmla="*/ 21 h 21"/>
                  <a:gd name="T10" fmla="*/ 148 w 175"/>
                  <a:gd name="T11" fmla="*/ 19 h 21"/>
                  <a:gd name="T12" fmla="*/ 157 w 175"/>
                  <a:gd name="T13" fmla="*/ 17 h 21"/>
                  <a:gd name="T14" fmla="*/ 173 w 175"/>
                  <a:gd name="T15" fmla="*/ 15 h 21"/>
                  <a:gd name="T16" fmla="*/ 175 w 175"/>
                  <a:gd name="T17" fmla="*/ 14 h 21"/>
                  <a:gd name="T18" fmla="*/ 173 w 175"/>
                  <a:gd name="T19" fmla="*/ 12 h 21"/>
                  <a:gd name="T20" fmla="*/ 156 w 175"/>
                  <a:gd name="T21" fmla="*/ 14 h 21"/>
                  <a:gd name="T22" fmla="*/ 148 w 175"/>
                  <a:gd name="T23" fmla="*/ 15 h 21"/>
                  <a:gd name="T24" fmla="*/ 105 w 175"/>
                  <a:gd name="T25" fmla="*/ 18 h 21"/>
                  <a:gd name="T26" fmla="*/ 47 w 175"/>
                  <a:gd name="T27" fmla="*/ 12 h 21"/>
                  <a:gd name="T28" fmla="*/ 39 w 175"/>
                  <a:gd name="T29" fmla="*/ 11 h 21"/>
                  <a:gd name="T30" fmla="*/ 4 w 175"/>
                  <a:gd name="T31" fmla="*/ 1 h 21"/>
                  <a:gd name="T32" fmla="*/ 1 w 17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21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6" y="11"/>
                      <a:pt x="25" y="13"/>
                      <a:pt x="38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64" y="18"/>
                      <a:pt x="84" y="21"/>
                      <a:pt x="105" y="21"/>
                    </a:cubicBezTo>
                    <a:cubicBezTo>
                      <a:pt x="117" y="21"/>
                      <a:pt x="133" y="21"/>
                      <a:pt x="148" y="19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62" y="16"/>
                      <a:pt x="168" y="15"/>
                      <a:pt x="173" y="15"/>
                    </a:cubicBezTo>
                    <a:cubicBezTo>
                      <a:pt x="174" y="15"/>
                      <a:pt x="175" y="15"/>
                      <a:pt x="175" y="14"/>
                    </a:cubicBezTo>
                    <a:cubicBezTo>
                      <a:pt x="175" y="13"/>
                      <a:pt x="174" y="12"/>
                      <a:pt x="173" y="12"/>
                    </a:cubicBezTo>
                    <a:cubicBezTo>
                      <a:pt x="167" y="11"/>
                      <a:pt x="162" y="13"/>
                      <a:pt x="156" y="14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32" y="18"/>
                      <a:pt x="117" y="18"/>
                      <a:pt x="105" y="18"/>
                    </a:cubicBezTo>
                    <a:cubicBezTo>
                      <a:pt x="85" y="18"/>
                      <a:pt x="65" y="15"/>
                      <a:pt x="47" y="12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7" y="10"/>
                      <a:pt x="8" y="8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6" name="Freeform 483"/>
              <p:cNvSpPr>
                <a:spLocks/>
              </p:cNvSpPr>
              <p:nvPr/>
            </p:nvSpPr>
            <p:spPr bwMode="auto">
              <a:xfrm>
                <a:off x="1244" y="2263"/>
                <a:ext cx="212" cy="1004"/>
              </a:xfrm>
              <a:custGeom>
                <a:avLst/>
                <a:gdLst>
                  <a:gd name="T0" fmla="*/ 75 w 78"/>
                  <a:gd name="T1" fmla="*/ 1 h 369"/>
                  <a:gd name="T2" fmla="*/ 70 w 78"/>
                  <a:gd name="T3" fmla="*/ 22 h 369"/>
                  <a:gd name="T4" fmla="*/ 65 w 78"/>
                  <a:gd name="T5" fmla="*/ 39 h 369"/>
                  <a:gd name="T6" fmla="*/ 57 w 78"/>
                  <a:gd name="T7" fmla="*/ 79 h 369"/>
                  <a:gd name="T8" fmla="*/ 54 w 78"/>
                  <a:gd name="T9" fmla="*/ 93 h 369"/>
                  <a:gd name="T10" fmla="*/ 41 w 78"/>
                  <a:gd name="T11" fmla="*/ 145 h 369"/>
                  <a:gd name="T12" fmla="*/ 29 w 78"/>
                  <a:gd name="T13" fmla="*/ 192 h 369"/>
                  <a:gd name="T14" fmla="*/ 21 w 78"/>
                  <a:gd name="T15" fmla="*/ 235 h 369"/>
                  <a:gd name="T16" fmla="*/ 13 w 78"/>
                  <a:gd name="T17" fmla="*/ 280 h 369"/>
                  <a:gd name="T18" fmla="*/ 5 w 78"/>
                  <a:gd name="T19" fmla="*/ 331 h 369"/>
                  <a:gd name="T20" fmla="*/ 3 w 78"/>
                  <a:gd name="T21" fmla="*/ 343 h 369"/>
                  <a:gd name="T22" fmla="*/ 1 w 78"/>
                  <a:gd name="T23" fmla="*/ 367 h 369"/>
                  <a:gd name="T24" fmla="*/ 3 w 78"/>
                  <a:gd name="T25" fmla="*/ 369 h 369"/>
                  <a:gd name="T26" fmla="*/ 4 w 78"/>
                  <a:gd name="T27" fmla="*/ 367 h 369"/>
                  <a:gd name="T28" fmla="*/ 7 w 78"/>
                  <a:gd name="T29" fmla="*/ 344 h 369"/>
                  <a:gd name="T30" fmla="*/ 9 w 78"/>
                  <a:gd name="T31" fmla="*/ 331 h 369"/>
                  <a:gd name="T32" fmla="*/ 16 w 78"/>
                  <a:gd name="T33" fmla="*/ 281 h 369"/>
                  <a:gd name="T34" fmla="*/ 25 w 78"/>
                  <a:gd name="T35" fmla="*/ 235 h 369"/>
                  <a:gd name="T36" fmla="*/ 32 w 78"/>
                  <a:gd name="T37" fmla="*/ 193 h 369"/>
                  <a:gd name="T38" fmla="*/ 44 w 78"/>
                  <a:gd name="T39" fmla="*/ 146 h 369"/>
                  <a:gd name="T40" fmla="*/ 57 w 78"/>
                  <a:gd name="T41" fmla="*/ 94 h 369"/>
                  <a:gd name="T42" fmla="*/ 60 w 78"/>
                  <a:gd name="T43" fmla="*/ 80 h 369"/>
                  <a:gd name="T44" fmla="*/ 69 w 78"/>
                  <a:gd name="T45" fmla="*/ 39 h 369"/>
                  <a:gd name="T46" fmla="*/ 73 w 78"/>
                  <a:gd name="T47" fmla="*/ 23 h 369"/>
                  <a:gd name="T48" fmla="*/ 78 w 78"/>
                  <a:gd name="T49" fmla="*/ 2 h 369"/>
                  <a:gd name="T50" fmla="*/ 76 w 78"/>
                  <a:gd name="T51" fmla="*/ 0 h 369"/>
                  <a:gd name="T52" fmla="*/ 75 w 78"/>
                  <a:gd name="T53" fmla="*/ 1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8" h="369">
                    <a:moveTo>
                      <a:pt x="75" y="1"/>
                    </a:moveTo>
                    <a:cubicBezTo>
                      <a:pt x="74" y="9"/>
                      <a:pt x="72" y="16"/>
                      <a:pt x="70" y="22"/>
                    </a:cubicBezTo>
                    <a:cubicBezTo>
                      <a:pt x="68" y="27"/>
                      <a:pt x="66" y="33"/>
                      <a:pt x="65" y="39"/>
                    </a:cubicBezTo>
                    <a:cubicBezTo>
                      <a:pt x="63" y="52"/>
                      <a:pt x="60" y="65"/>
                      <a:pt x="57" y="79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50" y="111"/>
                      <a:pt x="45" y="128"/>
                      <a:pt x="41" y="145"/>
                    </a:cubicBezTo>
                    <a:cubicBezTo>
                      <a:pt x="37" y="160"/>
                      <a:pt x="33" y="176"/>
                      <a:pt x="29" y="192"/>
                    </a:cubicBezTo>
                    <a:cubicBezTo>
                      <a:pt x="26" y="206"/>
                      <a:pt x="24" y="221"/>
                      <a:pt x="21" y="235"/>
                    </a:cubicBezTo>
                    <a:cubicBezTo>
                      <a:pt x="19" y="250"/>
                      <a:pt x="17" y="265"/>
                      <a:pt x="13" y="280"/>
                    </a:cubicBezTo>
                    <a:cubicBezTo>
                      <a:pt x="9" y="297"/>
                      <a:pt x="7" y="314"/>
                      <a:pt x="5" y="331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2" y="351"/>
                      <a:pt x="0" y="360"/>
                      <a:pt x="1" y="367"/>
                    </a:cubicBezTo>
                    <a:cubicBezTo>
                      <a:pt x="1" y="368"/>
                      <a:pt x="2" y="369"/>
                      <a:pt x="3" y="369"/>
                    </a:cubicBezTo>
                    <a:cubicBezTo>
                      <a:pt x="4" y="369"/>
                      <a:pt x="4" y="368"/>
                      <a:pt x="4" y="367"/>
                    </a:cubicBezTo>
                    <a:cubicBezTo>
                      <a:pt x="4" y="360"/>
                      <a:pt x="5" y="352"/>
                      <a:pt x="7" y="344"/>
                    </a:cubicBezTo>
                    <a:cubicBezTo>
                      <a:pt x="9" y="331"/>
                      <a:pt x="9" y="331"/>
                      <a:pt x="9" y="331"/>
                    </a:cubicBezTo>
                    <a:cubicBezTo>
                      <a:pt x="10" y="312"/>
                      <a:pt x="12" y="297"/>
                      <a:pt x="16" y="281"/>
                    </a:cubicBezTo>
                    <a:cubicBezTo>
                      <a:pt x="20" y="266"/>
                      <a:pt x="22" y="250"/>
                      <a:pt x="25" y="235"/>
                    </a:cubicBezTo>
                    <a:cubicBezTo>
                      <a:pt x="27" y="221"/>
                      <a:pt x="29" y="207"/>
                      <a:pt x="32" y="193"/>
                    </a:cubicBezTo>
                    <a:cubicBezTo>
                      <a:pt x="36" y="177"/>
                      <a:pt x="40" y="161"/>
                      <a:pt x="44" y="146"/>
                    </a:cubicBezTo>
                    <a:cubicBezTo>
                      <a:pt x="49" y="129"/>
                      <a:pt x="53" y="111"/>
                      <a:pt x="57" y="94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4" y="66"/>
                      <a:pt x="67" y="53"/>
                      <a:pt x="69" y="39"/>
                    </a:cubicBezTo>
                    <a:cubicBezTo>
                      <a:pt x="69" y="34"/>
                      <a:pt x="71" y="29"/>
                      <a:pt x="73" y="23"/>
                    </a:cubicBezTo>
                    <a:cubicBezTo>
                      <a:pt x="75" y="16"/>
                      <a:pt x="78" y="9"/>
                      <a:pt x="78" y="2"/>
                    </a:cubicBezTo>
                    <a:cubicBezTo>
                      <a:pt x="78" y="1"/>
                      <a:pt x="77" y="0"/>
                      <a:pt x="76" y="0"/>
                    </a:cubicBezTo>
                    <a:cubicBezTo>
                      <a:pt x="75" y="0"/>
                      <a:pt x="75" y="1"/>
                      <a:pt x="75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7" name="Freeform 484"/>
              <p:cNvSpPr>
                <a:spLocks/>
              </p:cNvSpPr>
              <p:nvPr/>
            </p:nvSpPr>
            <p:spPr bwMode="auto">
              <a:xfrm>
                <a:off x="1908" y="2304"/>
                <a:ext cx="58" cy="190"/>
              </a:xfrm>
              <a:custGeom>
                <a:avLst/>
                <a:gdLst>
                  <a:gd name="T0" fmla="*/ 0 w 21"/>
                  <a:gd name="T1" fmla="*/ 1 h 70"/>
                  <a:gd name="T2" fmla="*/ 1 w 21"/>
                  <a:gd name="T3" fmla="*/ 3 h 70"/>
                  <a:gd name="T4" fmla="*/ 9 w 21"/>
                  <a:gd name="T5" fmla="*/ 30 h 70"/>
                  <a:gd name="T6" fmla="*/ 11 w 21"/>
                  <a:gd name="T7" fmla="*/ 41 h 70"/>
                  <a:gd name="T8" fmla="*/ 13 w 21"/>
                  <a:gd name="T9" fmla="*/ 48 h 70"/>
                  <a:gd name="T10" fmla="*/ 18 w 21"/>
                  <a:gd name="T11" fmla="*/ 68 h 70"/>
                  <a:gd name="T12" fmla="*/ 20 w 21"/>
                  <a:gd name="T13" fmla="*/ 69 h 70"/>
                  <a:gd name="T14" fmla="*/ 21 w 21"/>
                  <a:gd name="T15" fmla="*/ 67 h 70"/>
                  <a:gd name="T16" fmla="*/ 16 w 21"/>
                  <a:gd name="T17" fmla="*/ 48 h 70"/>
                  <a:gd name="T18" fmla="*/ 14 w 21"/>
                  <a:gd name="T19" fmla="*/ 40 h 70"/>
                  <a:gd name="T20" fmla="*/ 12 w 21"/>
                  <a:gd name="T21" fmla="*/ 30 h 70"/>
                  <a:gd name="T22" fmla="*/ 3 w 21"/>
                  <a:gd name="T23" fmla="*/ 0 h 70"/>
                  <a:gd name="T24" fmla="*/ 0 w 21"/>
                  <a:gd name="T25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70">
                    <a:moveTo>
                      <a:pt x="0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6" y="8"/>
                      <a:pt x="8" y="20"/>
                      <a:pt x="9" y="3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4" y="56"/>
                      <a:pt x="16" y="64"/>
                      <a:pt x="18" y="68"/>
                    </a:cubicBezTo>
                    <a:cubicBezTo>
                      <a:pt x="18" y="69"/>
                      <a:pt x="19" y="70"/>
                      <a:pt x="20" y="69"/>
                    </a:cubicBezTo>
                    <a:cubicBezTo>
                      <a:pt x="21" y="69"/>
                      <a:pt x="21" y="68"/>
                      <a:pt x="21" y="67"/>
                    </a:cubicBezTo>
                    <a:cubicBezTo>
                      <a:pt x="19" y="63"/>
                      <a:pt x="18" y="55"/>
                      <a:pt x="16" y="48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1" y="19"/>
                      <a:pt x="9" y="6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8" name="Freeform 485"/>
              <p:cNvSpPr>
                <a:spLocks noEditPoints="1"/>
              </p:cNvSpPr>
              <p:nvPr/>
            </p:nvSpPr>
            <p:spPr bwMode="auto">
              <a:xfrm>
                <a:off x="1628" y="2478"/>
                <a:ext cx="523" cy="506"/>
              </a:xfrm>
              <a:custGeom>
                <a:avLst/>
                <a:gdLst>
                  <a:gd name="T0" fmla="*/ 125 w 192"/>
                  <a:gd name="T1" fmla="*/ 1 h 186"/>
                  <a:gd name="T2" fmla="*/ 124 w 192"/>
                  <a:gd name="T3" fmla="*/ 2 h 186"/>
                  <a:gd name="T4" fmla="*/ 116 w 192"/>
                  <a:gd name="T5" fmla="*/ 3 h 186"/>
                  <a:gd name="T6" fmla="*/ 115 w 192"/>
                  <a:gd name="T7" fmla="*/ 4 h 186"/>
                  <a:gd name="T8" fmla="*/ 121 w 192"/>
                  <a:gd name="T9" fmla="*/ 72 h 186"/>
                  <a:gd name="T10" fmla="*/ 127 w 192"/>
                  <a:gd name="T11" fmla="*/ 94 h 186"/>
                  <a:gd name="T12" fmla="*/ 124 w 192"/>
                  <a:gd name="T13" fmla="*/ 118 h 186"/>
                  <a:gd name="T14" fmla="*/ 95 w 192"/>
                  <a:gd name="T15" fmla="*/ 115 h 186"/>
                  <a:gd name="T16" fmla="*/ 91 w 192"/>
                  <a:gd name="T17" fmla="*/ 113 h 186"/>
                  <a:gd name="T18" fmla="*/ 40 w 192"/>
                  <a:gd name="T19" fmla="*/ 81 h 186"/>
                  <a:gd name="T20" fmla="*/ 37 w 192"/>
                  <a:gd name="T21" fmla="*/ 78 h 186"/>
                  <a:gd name="T22" fmla="*/ 24 w 192"/>
                  <a:gd name="T23" fmla="*/ 70 h 186"/>
                  <a:gd name="T24" fmla="*/ 9 w 192"/>
                  <a:gd name="T25" fmla="*/ 98 h 186"/>
                  <a:gd name="T26" fmla="*/ 8 w 192"/>
                  <a:gd name="T27" fmla="*/ 101 h 186"/>
                  <a:gd name="T28" fmla="*/ 7 w 192"/>
                  <a:gd name="T29" fmla="*/ 104 h 186"/>
                  <a:gd name="T30" fmla="*/ 11 w 192"/>
                  <a:gd name="T31" fmla="*/ 130 h 186"/>
                  <a:gd name="T32" fmla="*/ 54 w 192"/>
                  <a:gd name="T33" fmla="*/ 160 h 186"/>
                  <a:gd name="T34" fmla="*/ 151 w 192"/>
                  <a:gd name="T35" fmla="*/ 175 h 186"/>
                  <a:gd name="T36" fmla="*/ 182 w 192"/>
                  <a:gd name="T37" fmla="*/ 145 h 186"/>
                  <a:gd name="T38" fmla="*/ 158 w 192"/>
                  <a:gd name="T39" fmla="*/ 53 h 186"/>
                  <a:gd name="T40" fmla="*/ 153 w 192"/>
                  <a:gd name="T41" fmla="*/ 45 h 186"/>
                  <a:gd name="T42" fmla="*/ 142 w 192"/>
                  <a:gd name="T43" fmla="*/ 26 h 186"/>
                  <a:gd name="T44" fmla="*/ 141 w 192"/>
                  <a:gd name="T45" fmla="*/ 22 h 186"/>
                  <a:gd name="T46" fmla="*/ 125 w 192"/>
                  <a:gd name="T47" fmla="*/ 1 h 186"/>
                  <a:gd name="T48" fmla="*/ 124 w 192"/>
                  <a:gd name="T49" fmla="*/ 5 h 186"/>
                  <a:gd name="T50" fmla="*/ 126 w 192"/>
                  <a:gd name="T51" fmla="*/ 5 h 186"/>
                  <a:gd name="T52" fmla="*/ 126 w 192"/>
                  <a:gd name="T53" fmla="*/ 5 h 186"/>
                  <a:gd name="T54" fmla="*/ 137 w 192"/>
                  <a:gd name="T55" fmla="*/ 23 h 186"/>
                  <a:gd name="T56" fmla="*/ 139 w 192"/>
                  <a:gd name="T57" fmla="*/ 27 h 186"/>
                  <a:gd name="T58" fmla="*/ 151 w 192"/>
                  <a:gd name="T59" fmla="*/ 47 h 186"/>
                  <a:gd name="T60" fmla="*/ 155 w 192"/>
                  <a:gd name="T61" fmla="*/ 55 h 186"/>
                  <a:gd name="T62" fmla="*/ 181 w 192"/>
                  <a:gd name="T63" fmla="*/ 127 h 186"/>
                  <a:gd name="T64" fmla="*/ 179 w 192"/>
                  <a:gd name="T65" fmla="*/ 144 h 186"/>
                  <a:gd name="T66" fmla="*/ 149 w 192"/>
                  <a:gd name="T67" fmla="*/ 172 h 186"/>
                  <a:gd name="T68" fmla="*/ 56 w 192"/>
                  <a:gd name="T69" fmla="*/ 157 h 186"/>
                  <a:gd name="T70" fmla="*/ 14 w 192"/>
                  <a:gd name="T71" fmla="*/ 128 h 186"/>
                  <a:gd name="T72" fmla="*/ 10 w 192"/>
                  <a:gd name="T73" fmla="*/ 105 h 186"/>
                  <a:gd name="T74" fmla="*/ 11 w 192"/>
                  <a:gd name="T75" fmla="*/ 102 h 186"/>
                  <a:gd name="T76" fmla="*/ 12 w 192"/>
                  <a:gd name="T77" fmla="*/ 99 h 186"/>
                  <a:gd name="T78" fmla="*/ 24 w 192"/>
                  <a:gd name="T79" fmla="*/ 73 h 186"/>
                  <a:gd name="T80" fmla="*/ 35 w 192"/>
                  <a:gd name="T81" fmla="*/ 81 h 186"/>
                  <a:gd name="T82" fmla="*/ 38 w 192"/>
                  <a:gd name="T83" fmla="*/ 84 h 186"/>
                  <a:gd name="T84" fmla="*/ 90 w 192"/>
                  <a:gd name="T85" fmla="*/ 116 h 186"/>
                  <a:gd name="T86" fmla="*/ 93 w 192"/>
                  <a:gd name="T87" fmla="*/ 118 h 186"/>
                  <a:gd name="T88" fmla="*/ 126 w 192"/>
                  <a:gd name="T89" fmla="*/ 120 h 186"/>
                  <a:gd name="T90" fmla="*/ 132 w 192"/>
                  <a:gd name="T91" fmla="*/ 106 h 186"/>
                  <a:gd name="T92" fmla="*/ 130 w 192"/>
                  <a:gd name="T93" fmla="*/ 93 h 186"/>
                  <a:gd name="T94" fmla="*/ 125 w 192"/>
                  <a:gd name="T95" fmla="*/ 71 h 186"/>
                  <a:gd name="T96" fmla="*/ 116 w 192"/>
                  <a:gd name="T97" fmla="*/ 23 h 186"/>
                  <a:gd name="T98" fmla="*/ 118 w 192"/>
                  <a:gd name="T99" fmla="*/ 6 h 186"/>
                  <a:gd name="T100" fmla="*/ 124 w 192"/>
                  <a:gd name="T101" fmla="*/ 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186">
                    <a:moveTo>
                      <a:pt x="125" y="1"/>
                    </a:moveTo>
                    <a:cubicBezTo>
                      <a:pt x="124" y="1"/>
                      <a:pt x="124" y="2"/>
                      <a:pt x="124" y="2"/>
                    </a:cubicBezTo>
                    <a:cubicBezTo>
                      <a:pt x="122" y="1"/>
                      <a:pt x="119" y="1"/>
                      <a:pt x="116" y="3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09" y="27"/>
                      <a:pt x="115" y="50"/>
                      <a:pt x="121" y="72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9" y="103"/>
                      <a:pt x="131" y="112"/>
                      <a:pt x="124" y="118"/>
                    </a:cubicBezTo>
                    <a:cubicBezTo>
                      <a:pt x="116" y="125"/>
                      <a:pt x="105" y="119"/>
                      <a:pt x="95" y="115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75" y="106"/>
                      <a:pt x="58" y="96"/>
                      <a:pt x="40" y="81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2" y="73"/>
                      <a:pt x="27" y="69"/>
                      <a:pt x="24" y="70"/>
                    </a:cubicBezTo>
                    <a:cubicBezTo>
                      <a:pt x="19" y="70"/>
                      <a:pt x="14" y="81"/>
                      <a:pt x="9" y="98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4"/>
                      <a:pt x="7" y="104"/>
                      <a:pt x="7" y="104"/>
                    </a:cubicBezTo>
                    <a:cubicBezTo>
                      <a:pt x="3" y="115"/>
                      <a:pt x="0" y="121"/>
                      <a:pt x="11" y="130"/>
                    </a:cubicBezTo>
                    <a:cubicBezTo>
                      <a:pt x="25" y="142"/>
                      <a:pt x="40" y="152"/>
                      <a:pt x="54" y="160"/>
                    </a:cubicBezTo>
                    <a:cubicBezTo>
                      <a:pt x="88" y="180"/>
                      <a:pt x="124" y="186"/>
                      <a:pt x="151" y="175"/>
                    </a:cubicBezTo>
                    <a:cubicBezTo>
                      <a:pt x="167" y="169"/>
                      <a:pt x="177" y="159"/>
                      <a:pt x="182" y="145"/>
                    </a:cubicBezTo>
                    <a:cubicBezTo>
                      <a:pt x="192" y="115"/>
                      <a:pt x="171" y="75"/>
                      <a:pt x="158" y="53"/>
                    </a:cubicBezTo>
                    <a:cubicBezTo>
                      <a:pt x="153" y="45"/>
                      <a:pt x="153" y="45"/>
                      <a:pt x="153" y="45"/>
                    </a:cubicBezTo>
                    <a:cubicBezTo>
                      <a:pt x="149" y="39"/>
                      <a:pt x="146" y="33"/>
                      <a:pt x="142" y="26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37" y="13"/>
                      <a:pt x="132" y="0"/>
                      <a:pt x="125" y="1"/>
                    </a:cubicBezTo>
                    <a:close/>
                    <a:moveTo>
                      <a:pt x="124" y="5"/>
                    </a:moveTo>
                    <a:cubicBezTo>
                      <a:pt x="125" y="6"/>
                      <a:pt x="126" y="5"/>
                      <a:pt x="126" y="5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30" y="6"/>
                      <a:pt x="135" y="17"/>
                      <a:pt x="137" y="23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43" y="34"/>
                      <a:pt x="146" y="40"/>
                      <a:pt x="151" y="47"/>
                    </a:cubicBezTo>
                    <a:cubicBezTo>
                      <a:pt x="155" y="55"/>
                      <a:pt x="155" y="55"/>
                      <a:pt x="155" y="55"/>
                    </a:cubicBezTo>
                    <a:cubicBezTo>
                      <a:pt x="166" y="72"/>
                      <a:pt x="181" y="102"/>
                      <a:pt x="181" y="127"/>
                    </a:cubicBezTo>
                    <a:cubicBezTo>
                      <a:pt x="181" y="133"/>
                      <a:pt x="180" y="139"/>
                      <a:pt x="179" y="144"/>
                    </a:cubicBezTo>
                    <a:cubicBezTo>
                      <a:pt x="174" y="157"/>
                      <a:pt x="164" y="166"/>
                      <a:pt x="149" y="172"/>
                    </a:cubicBezTo>
                    <a:cubicBezTo>
                      <a:pt x="119" y="184"/>
                      <a:pt x="81" y="172"/>
                      <a:pt x="56" y="157"/>
                    </a:cubicBezTo>
                    <a:cubicBezTo>
                      <a:pt x="42" y="149"/>
                      <a:pt x="27" y="139"/>
                      <a:pt x="14" y="128"/>
                    </a:cubicBezTo>
                    <a:cubicBezTo>
                      <a:pt x="4" y="120"/>
                      <a:pt x="6" y="116"/>
                      <a:pt x="10" y="105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2"/>
                      <a:pt x="12" y="99"/>
                      <a:pt x="12" y="99"/>
                    </a:cubicBezTo>
                    <a:cubicBezTo>
                      <a:pt x="18" y="82"/>
                      <a:pt x="22" y="73"/>
                      <a:pt x="24" y="73"/>
                    </a:cubicBezTo>
                    <a:cubicBezTo>
                      <a:pt x="26" y="73"/>
                      <a:pt x="32" y="79"/>
                      <a:pt x="35" y="8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57" y="99"/>
                      <a:pt x="74" y="109"/>
                      <a:pt x="90" y="116"/>
                    </a:cubicBezTo>
                    <a:cubicBezTo>
                      <a:pt x="93" y="118"/>
                      <a:pt x="93" y="118"/>
                      <a:pt x="93" y="118"/>
                    </a:cubicBezTo>
                    <a:cubicBezTo>
                      <a:pt x="104" y="123"/>
                      <a:pt x="116" y="128"/>
                      <a:pt x="126" y="120"/>
                    </a:cubicBezTo>
                    <a:cubicBezTo>
                      <a:pt x="131" y="116"/>
                      <a:pt x="132" y="111"/>
                      <a:pt x="132" y="106"/>
                    </a:cubicBezTo>
                    <a:cubicBezTo>
                      <a:pt x="132" y="102"/>
                      <a:pt x="131" y="97"/>
                      <a:pt x="130" y="93"/>
                    </a:cubicBezTo>
                    <a:cubicBezTo>
                      <a:pt x="125" y="71"/>
                      <a:pt x="125" y="71"/>
                      <a:pt x="125" y="71"/>
                    </a:cubicBezTo>
                    <a:cubicBezTo>
                      <a:pt x="120" y="55"/>
                      <a:pt x="116" y="39"/>
                      <a:pt x="116" y="23"/>
                    </a:cubicBezTo>
                    <a:cubicBezTo>
                      <a:pt x="116" y="18"/>
                      <a:pt x="117" y="12"/>
                      <a:pt x="118" y="6"/>
                    </a:cubicBezTo>
                    <a:cubicBezTo>
                      <a:pt x="120" y="5"/>
                      <a:pt x="122" y="4"/>
                      <a:pt x="12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9" name="Freeform 486"/>
              <p:cNvSpPr>
                <a:spLocks/>
              </p:cNvSpPr>
              <p:nvPr/>
            </p:nvSpPr>
            <p:spPr bwMode="auto">
              <a:xfrm>
                <a:off x="1704" y="2717"/>
                <a:ext cx="63" cy="150"/>
              </a:xfrm>
              <a:custGeom>
                <a:avLst/>
                <a:gdLst>
                  <a:gd name="T0" fmla="*/ 17 w 23"/>
                  <a:gd name="T1" fmla="*/ 2 h 55"/>
                  <a:gd name="T2" fmla="*/ 13 w 23"/>
                  <a:gd name="T3" fmla="*/ 10 h 55"/>
                  <a:gd name="T4" fmla="*/ 0 w 23"/>
                  <a:gd name="T5" fmla="*/ 54 h 55"/>
                  <a:gd name="T6" fmla="*/ 2 w 23"/>
                  <a:gd name="T7" fmla="*/ 55 h 55"/>
                  <a:gd name="T8" fmla="*/ 4 w 23"/>
                  <a:gd name="T9" fmla="*/ 54 h 55"/>
                  <a:gd name="T10" fmla="*/ 4 w 23"/>
                  <a:gd name="T11" fmla="*/ 54 h 55"/>
                  <a:gd name="T12" fmla="*/ 4 w 23"/>
                  <a:gd name="T13" fmla="*/ 51 h 55"/>
                  <a:gd name="T14" fmla="*/ 16 w 23"/>
                  <a:gd name="T15" fmla="*/ 11 h 55"/>
                  <a:gd name="T16" fmla="*/ 19 w 23"/>
                  <a:gd name="T17" fmla="*/ 4 h 55"/>
                  <a:gd name="T18" fmla="*/ 20 w 23"/>
                  <a:gd name="T19" fmla="*/ 5 h 55"/>
                  <a:gd name="T20" fmla="*/ 22 w 23"/>
                  <a:gd name="T21" fmla="*/ 4 h 55"/>
                  <a:gd name="T22" fmla="*/ 21 w 23"/>
                  <a:gd name="T23" fmla="*/ 1 h 55"/>
                  <a:gd name="T24" fmla="*/ 21 w 23"/>
                  <a:gd name="T25" fmla="*/ 1 h 55"/>
                  <a:gd name="T26" fmla="*/ 18 w 23"/>
                  <a:gd name="T27" fmla="*/ 1 h 55"/>
                  <a:gd name="T28" fmla="*/ 17 w 23"/>
                  <a:gd name="T29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55">
                    <a:moveTo>
                      <a:pt x="17" y="2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7" y="24"/>
                      <a:pt x="0" y="40"/>
                      <a:pt x="0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3" y="55"/>
                      <a:pt x="4" y="55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2"/>
                      <a:pt x="4" y="51"/>
                    </a:cubicBezTo>
                    <a:cubicBezTo>
                      <a:pt x="4" y="39"/>
                      <a:pt x="10" y="24"/>
                      <a:pt x="16" y="11"/>
                    </a:cubicBezTo>
                    <a:cubicBezTo>
                      <a:pt x="16" y="11"/>
                      <a:pt x="19" y="6"/>
                      <a:pt x="19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1" y="5"/>
                      <a:pt x="22" y="4"/>
                      <a:pt x="22" y="4"/>
                    </a:cubicBezTo>
                    <a:cubicBezTo>
                      <a:pt x="23" y="3"/>
                      <a:pt x="22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0" name="Freeform 487"/>
              <p:cNvSpPr>
                <a:spLocks/>
              </p:cNvSpPr>
              <p:nvPr/>
            </p:nvSpPr>
            <p:spPr bwMode="auto">
              <a:xfrm>
                <a:off x="2028" y="2951"/>
                <a:ext cx="76" cy="310"/>
              </a:xfrm>
              <a:custGeom>
                <a:avLst/>
                <a:gdLst>
                  <a:gd name="T0" fmla="*/ 0 w 28"/>
                  <a:gd name="T1" fmla="*/ 2 h 114"/>
                  <a:gd name="T2" fmla="*/ 7 w 28"/>
                  <a:gd name="T3" fmla="*/ 46 h 114"/>
                  <a:gd name="T4" fmla="*/ 13 w 28"/>
                  <a:gd name="T5" fmla="*/ 69 h 114"/>
                  <a:gd name="T6" fmla="*/ 18 w 28"/>
                  <a:gd name="T7" fmla="*/ 87 h 114"/>
                  <a:gd name="T8" fmla="*/ 23 w 28"/>
                  <a:gd name="T9" fmla="*/ 108 h 114"/>
                  <a:gd name="T10" fmla="*/ 23 w 28"/>
                  <a:gd name="T11" fmla="*/ 109 h 114"/>
                  <a:gd name="T12" fmla="*/ 24 w 28"/>
                  <a:gd name="T13" fmla="*/ 112 h 114"/>
                  <a:gd name="T14" fmla="*/ 26 w 28"/>
                  <a:gd name="T15" fmla="*/ 114 h 114"/>
                  <a:gd name="T16" fmla="*/ 27 w 28"/>
                  <a:gd name="T17" fmla="*/ 114 h 114"/>
                  <a:gd name="T18" fmla="*/ 28 w 28"/>
                  <a:gd name="T19" fmla="*/ 112 h 114"/>
                  <a:gd name="T20" fmla="*/ 28 w 28"/>
                  <a:gd name="T21" fmla="*/ 112 h 114"/>
                  <a:gd name="T22" fmla="*/ 27 w 28"/>
                  <a:gd name="T23" fmla="*/ 111 h 114"/>
                  <a:gd name="T24" fmla="*/ 26 w 28"/>
                  <a:gd name="T25" fmla="*/ 108 h 114"/>
                  <a:gd name="T26" fmla="*/ 21 w 28"/>
                  <a:gd name="T27" fmla="*/ 86 h 114"/>
                  <a:gd name="T28" fmla="*/ 16 w 28"/>
                  <a:gd name="T29" fmla="*/ 68 h 114"/>
                  <a:gd name="T30" fmla="*/ 11 w 28"/>
                  <a:gd name="T31" fmla="*/ 45 h 114"/>
                  <a:gd name="T32" fmla="*/ 3 w 28"/>
                  <a:gd name="T33" fmla="*/ 2 h 114"/>
                  <a:gd name="T34" fmla="*/ 3 w 28"/>
                  <a:gd name="T35" fmla="*/ 2 h 114"/>
                  <a:gd name="T36" fmla="*/ 2 w 28"/>
                  <a:gd name="T37" fmla="*/ 0 h 114"/>
                  <a:gd name="T38" fmla="*/ 0 w 28"/>
                  <a:gd name="T39" fmla="*/ 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114">
                    <a:moveTo>
                      <a:pt x="0" y="2"/>
                    </a:moveTo>
                    <a:cubicBezTo>
                      <a:pt x="0" y="17"/>
                      <a:pt x="4" y="32"/>
                      <a:pt x="7" y="46"/>
                    </a:cubicBezTo>
                    <a:cubicBezTo>
                      <a:pt x="9" y="54"/>
                      <a:pt x="11" y="61"/>
                      <a:pt x="13" y="69"/>
                    </a:cubicBezTo>
                    <a:cubicBezTo>
                      <a:pt x="14" y="76"/>
                      <a:pt x="16" y="82"/>
                      <a:pt x="18" y="87"/>
                    </a:cubicBezTo>
                    <a:cubicBezTo>
                      <a:pt x="20" y="94"/>
                      <a:pt x="22" y="101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3"/>
                      <a:pt x="25" y="114"/>
                      <a:pt x="26" y="114"/>
                    </a:cubicBezTo>
                    <a:cubicBezTo>
                      <a:pt x="26" y="114"/>
                      <a:pt x="27" y="114"/>
                      <a:pt x="27" y="114"/>
                    </a:cubicBezTo>
                    <a:cubicBezTo>
                      <a:pt x="27" y="113"/>
                      <a:pt x="28" y="113"/>
                      <a:pt x="28" y="112"/>
                    </a:cubicBezTo>
                    <a:cubicBezTo>
                      <a:pt x="28" y="112"/>
                      <a:pt x="28" y="112"/>
                      <a:pt x="28" y="112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0"/>
                      <a:pt x="27" y="109"/>
                      <a:pt x="26" y="108"/>
                    </a:cubicBezTo>
                    <a:cubicBezTo>
                      <a:pt x="25" y="100"/>
                      <a:pt x="23" y="93"/>
                      <a:pt x="21" y="86"/>
                    </a:cubicBezTo>
                    <a:cubicBezTo>
                      <a:pt x="19" y="81"/>
                      <a:pt x="17" y="75"/>
                      <a:pt x="16" y="68"/>
                    </a:cubicBezTo>
                    <a:cubicBezTo>
                      <a:pt x="14" y="60"/>
                      <a:pt x="13" y="53"/>
                      <a:pt x="11" y="45"/>
                    </a:cubicBezTo>
                    <a:cubicBezTo>
                      <a:pt x="7" y="30"/>
                      <a:pt x="3" y="16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1" name="Freeform 488"/>
              <p:cNvSpPr>
                <a:spLocks/>
              </p:cNvSpPr>
              <p:nvPr/>
            </p:nvSpPr>
            <p:spPr bwMode="auto">
              <a:xfrm>
                <a:off x="926" y="1988"/>
                <a:ext cx="509" cy="596"/>
              </a:xfrm>
              <a:custGeom>
                <a:avLst/>
                <a:gdLst>
                  <a:gd name="T0" fmla="*/ 36 w 187"/>
                  <a:gd name="T1" fmla="*/ 1 h 219"/>
                  <a:gd name="T2" fmla="*/ 22 w 187"/>
                  <a:gd name="T3" fmla="*/ 20 h 219"/>
                  <a:gd name="T4" fmla="*/ 21 w 187"/>
                  <a:gd name="T5" fmla="*/ 24 h 219"/>
                  <a:gd name="T6" fmla="*/ 57 w 187"/>
                  <a:gd name="T7" fmla="*/ 190 h 219"/>
                  <a:gd name="T8" fmla="*/ 121 w 187"/>
                  <a:gd name="T9" fmla="*/ 215 h 219"/>
                  <a:gd name="T10" fmla="*/ 168 w 187"/>
                  <a:gd name="T11" fmla="*/ 217 h 219"/>
                  <a:gd name="T12" fmla="*/ 170 w 187"/>
                  <a:gd name="T13" fmla="*/ 215 h 219"/>
                  <a:gd name="T14" fmla="*/ 168 w 187"/>
                  <a:gd name="T15" fmla="*/ 213 h 219"/>
                  <a:gd name="T16" fmla="*/ 122 w 187"/>
                  <a:gd name="T17" fmla="*/ 212 h 219"/>
                  <a:gd name="T18" fmla="*/ 59 w 187"/>
                  <a:gd name="T19" fmla="*/ 187 h 219"/>
                  <a:gd name="T20" fmla="*/ 24 w 187"/>
                  <a:gd name="T21" fmla="*/ 25 h 219"/>
                  <a:gd name="T22" fmla="*/ 26 w 187"/>
                  <a:gd name="T23" fmla="*/ 21 h 219"/>
                  <a:gd name="T24" fmla="*/ 36 w 187"/>
                  <a:gd name="T25" fmla="*/ 4 h 219"/>
                  <a:gd name="T26" fmla="*/ 50 w 187"/>
                  <a:gd name="T27" fmla="*/ 6 h 219"/>
                  <a:gd name="T28" fmla="*/ 57 w 187"/>
                  <a:gd name="T29" fmla="*/ 7 h 219"/>
                  <a:gd name="T30" fmla="*/ 70 w 187"/>
                  <a:gd name="T31" fmla="*/ 7 h 219"/>
                  <a:gd name="T32" fmla="*/ 99 w 187"/>
                  <a:gd name="T33" fmla="*/ 10 h 219"/>
                  <a:gd name="T34" fmla="*/ 95 w 187"/>
                  <a:gd name="T35" fmla="*/ 17 h 219"/>
                  <a:gd name="T36" fmla="*/ 93 w 187"/>
                  <a:gd name="T37" fmla="*/ 20 h 219"/>
                  <a:gd name="T38" fmla="*/ 66 w 187"/>
                  <a:gd name="T39" fmla="*/ 86 h 219"/>
                  <a:gd name="T40" fmla="*/ 82 w 187"/>
                  <a:gd name="T41" fmla="*/ 118 h 219"/>
                  <a:gd name="T42" fmla="*/ 130 w 187"/>
                  <a:gd name="T43" fmla="*/ 142 h 219"/>
                  <a:gd name="T44" fmla="*/ 185 w 187"/>
                  <a:gd name="T45" fmla="*/ 145 h 219"/>
                  <a:gd name="T46" fmla="*/ 186 w 187"/>
                  <a:gd name="T47" fmla="*/ 143 h 219"/>
                  <a:gd name="T48" fmla="*/ 184 w 187"/>
                  <a:gd name="T49" fmla="*/ 142 h 219"/>
                  <a:gd name="T50" fmla="*/ 131 w 187"/>
                  <a:gd name="T51" fmla="*/ 139 h 219"/>
                  <a:gd name="T52" fmla="*/ 84 w 187"/>
                  <a:gd name="T53" fmla="*/ 115 h 219"/>
                  <a:gd name="T54" fmla="*/ 96 w 187"/>
                  <a:gd name="T55" fmla="*/ 22 h 219"/>
                  <a:gd name="T56" fmla="*/ 98 w 187"/>
                  <a:gd name="T57" fmla="*/ 19 h 219"/>
                  <a:gd name="T58" fmla="*/ 102 w 187"/>
                  <a:gd name="T59" fmla="*/ 10 h 219"/>
                  <a:gd name="T60" fmla="*/ 102 w 187"/>
                  <a:gd name="T61" fmla="*/ 8 h 219"/>
                  <a:gd name="T62" fmla="*/ 70 w 187"/>
                  <a:gd name="T63" fmla="*/ 4 h 219"/>
                  <a:gd name="T64" fmla="*/ 57 w 187"/>
                  <a:gd name="T65" fmla="*/ 4 h 219"/>
                  <a:gd name="T66" fmla="*/ 50 w 187"/>
                  <a:gd name="T67" fmla="*/ 2 h 219"/>
                  <a:gd name="T68" fmla="*/ 36 w 187"/>
                  <a:gd name="T69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7" h="219">
                    <a:moveTo>
                      <a:pt x="36" y="1"/>
                    </a:moveTo>
                    <a:cubicBezTo>
                      <a:pt x="28" y="3"/>
                      <a:pt x="25" y="12"/>
                      <a:pt x="22" y="20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83"/>
                      <a:pt x="6" y="159"/>
                      <a:pt x="57" y="190"/>
                    </a:cubicBezTo>
                    <a:cubicBezTo>
                      <a:pt x="79" y="204"/>
                      <a:pt x="101" y="212"/>
                      <a:pt x="121" y="215"/>
                    </a:cubicBezTo>
                    <a:cubicBezTo>
                      <a:pt x="136" y="217"/>
                      <a:pt x="156" y="219"/>
                      <a:pt x="168" y="217"/>
                    </a:cubicBezTo>
                    <a:cubicBezTo>
                      <a:pt x="169" y="217"/>
                      <a:pt x="170" y="216"/>
                      <a:pt x="170" y="215"/>
                    </a:cubicBezTo>
                    <a:cubicBezTo>
                      <a:pt x="169" y="214"/>
                      <a:pt x="169" y="213"/>
                      <a:pt x="168" y="213"/>
                    </a:cubicBezTo>
                    <a:cubicBezTo>
                      <a:pt x="156" y="215"/>
                      <a:pt x="136" y="214"/>
                      <a:pt x="122" y="212"/>
                    </a:cubicBezTo>
                    <a:cubicBezTo>
                      <a:pt x="102" y="209"/>
                      <a:pt x="80" y="200"/>
                      <a:pt x="59" y="187"/>
                    </a:cubicBezTo>
                    <a:cubicBezTo>
                      <a:pt x="9" y="157"/>
                      <a:pt x="3" y="83"/>
                      <a:pt x="24" y="25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8" y="14"/>
                      <a:pt x="30" y="5"/>
                      <a:pt x="36" y="4"/>
                    </a:cubicBezTo>
                    <a:cubicBezTo>
                      <a:pt x="40" y="4"/>
                      <a:pt x="45" y="5"/>
                      <a:pt x="50" y="6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60" y="7"/>
                      <a:pt x="65" y="7"/>
                      <a:pt x="70" y="7"/>
                    </a:cubicBezTo>
                    <a:cubicBezTo>
                      <a:pt x="80" y="7"/>
                      <a:pt x="92" y="7"/>
                      <a:pt x="99" y="10"/>
                    </a:cubicBezTo>
                    <a:cubicBezTo>
                      <a:pt x="98" y="13"/>
                      <a:pt x="96" y="15"/>
                      <a:pt x="95" y="17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82" y="38"/>
                      <a:pt x="66" y="63"/>
                      <a:pt x="66" y="86"/>
                    </a:cubicBezTo>
                    <a:cubicBezTo>
                      <a:pt x="66" y="98"/>
                      <a:pt x="71" y="109"/>
                      <a:pt x="82" y="118"/>
                    </a:cubicBezTo>
                    <a:cubicBezTo>
                      <a:pt x="95" y="128"/>
                      <a:pt x="114" y="138"/>
                      <a:pt x="130" y="142"/>
                    </a:cubicBezTo>
                    <a:cubicBezTo>
                      <a:pt x="136" y="144"/>
                      <a:pt x="167" y="152"/>
                      <a:pt x="185" y="145"/>
                    </a:cubicBezTo>
                    <a:cubicBezTo>
                      <a:pt x="186" y="144"/>
                      <a:pt x="187" y="143"/>
                      <a:pt x="186" y="143"/>
                    </a:cubicBezTo>
                    <a:cubicBezTo>
                      <a:pt x="186" y="142"/>
                      <a:pt x="185" y="141"/>
                      <a:pt x="184" y="142"/>
                    </a:cubicBezTo>
                    <a:cubicBezTo>
                      <a:pt x="170" y="147"/>
                      <a:pt x="147" y="144"/>
                      <a:pt x="131" y="139"/>
                    </a:cubicBezTo>
                    <a:cubicBezTo>
                      <a:pt x="115" y="135"/>
                      <a:pt x="97" y="125"/>
                      <a:pt x="84" y="115"/>
                    </a:cubicBezTo>
                    <a:cubicBezTo>
                      <a:pt x="53" y="91"/>
                      <a:pt x="80" y="48"/>
                      <a:pt x="96" y="22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9" y="16"/>
                      <a:pt x="101" y="13"/>
                      <a:pt x="102" y="10"/>
                    </a:cubicBezTo>
                    <a:cubicBezTo>
                      <a:pt x="103" y="10"/>
                      <a:pt x="103" y="9"/>
                      <a:pt x="102" y="8"/>
                    </a:cubicBezTo>
                    <a:cubicBezTo>
                      <a:pt x="95" y="3"/>
                      <a:pt x="82" y="3"/>
                      <a:pt x="70" y="4"/>
                    </a:cubicBezTo>
                    <a:cubicBezTo>
                      <a:pt x="65" y="4"/>
                      <a:pt x="61" y="4"/>
                      <a:pt x="57" y="4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5" y="1"/>
                      <a:pt x="40" y="0"/>
                      <a:pt x="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2" name="Freeform 489"/>
              <p:cNvSpPr>
                <a:spLocks/>
              </p:cNvSpPr>
              <p:nvPr/>
            </p:nvSpPr>
            <p:spPr bwMode="auto">
              <a:xfrm>
                <a:off x="985" y="2062"/>
                <a:ext cx="180" cy="24"/>
              </a:xfrm>
              <a:custGeom>
                <a:avLst/>
                <a:gdLst>
                  <a:gd name="T0" fmla="*/ 12 w 66"/>
                  <a:gd name="T1" fmla="*/ 1 h 9"/>
                  <a:gd name="T2" fmla="*/ 1 w 66"/>
                  <a:gd name="T3" fmla="*/ 1 h 9"/>
                  <a:gd name="T4" fmla="*/ 0 w 66"/>
                  <a:gd name="T5" fmla="*/ 3 h 9"/>
                  <a:gd name="T6" fmla="*/ 1 w 66"/>
                  <a:gd name="T7" fmla="*/ 4 h 9"/>
                  <a:gd name="T8" fmla="*/ 12 w 66"/>
                  <a:gd name="T9" fmla="*/ 4 h 9"/>
                  <a:gd name="T10" fmla="*/ 63 w 66"/>
                  <a:gd name="T11" fmla="*/ 9 h 9"/>
                  <a:gd name="T12" fmla="*/ 65 w 66"/>
                  <a:gd name="T13" fmla="*/ 8 h 9"/>
                  <a:gd name="T14" fmla="*/ 64 w 66"/>
                  <a:gd name="T15" fmla="*/ 5 h 9"/>
                  <a:gd name="T16" fmla="*/ 12 w 66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9">
                    <a:moveTo>
                      <a:pt x="1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8" y="4"/>
                      <a:pt x="49" y="4"/>
                      <a:pt x="63" y="9"/>
                    </a:cubicBezTo>
                    <a:cubicBezTo>
                      <a:pt x="64" y="9"/>
                      <a:pt x="65" y="8"/>
                      <a:pt x="65" y="8"/>
                    </a:cubicBezTo>
                    <a:cubicBezTo>
                      <a:pt x="66" y="7"/>
                      <a:pt x="65" y="6"/>
                      <a:pt x="64" y="5"/>
                    </a:cubicBezTo>
                    <a:cubicBezTo>
                      <a:pt x="50" y="0"/>
                      <a:pt x="29" y="1"/>
                      <a:pt x="1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3" name="Freeform 490"/>
              <p:cNvSpPr>
                <a:spLocks/>
              </p:cNvSpPr>
              <p:nvPr/>
            </p:nvSpPr>
            <p:spPr bwMode="auto">
              <a:xfrm>
                <a:off x="1083" y="897"/>
                <a:ext cx="962" cy="846"/>
              </a:xfrm>
              <a:custGeom>
                <a:avLst/>
                <a:gdLst>
                  <a:gd name="T0" fmla="*/ 100 w 353"/>
                  <a:gd name="T1" fmla="*/ 311 h 311"/>
                  <a:gd name="T2" fmla="*/ 74 w 353"/>
                  <a:gd name="T3" fmla="*/ 302 h 311"/>
                  <a:gd name="T4" fmla="*/ 60 w 353"/>
                  <a:gd name="T5" fmla="*/ 281 h 311"/>
                  <a:gd name="T6" fmla="*/ 39 w 353"/>
                  <a:gd name="T7" fmla="*/ 266 h 311"/>
                  <a:gd name="T8" fmla="*/ 23 w 353"/>
                  <a:gd name="T9" fmla="*/ 246 h 311"/>
                  <a:gd name="T10" fmla="*/ 7 w 353"/>
                  <a:gd name="T11" fmla="*/ 230 h 311"/>
                  <a:gd name="T12" fmla="*/ 10 w 353"/>
                  <a:gd name="T13" fmla="*/ 228 h 311"/>
                  <a:gd name="T14" fmla="*/ 8 w 353"/>
                  <a:gd name="T15" fmla="*/ 227 h 311"/>
                  <a:gd name="T16" fmla="*/ 5 w 353"/>
                  <a:gd name="T17" fmla="*/ 229 h 311"/>
                  <a:gd name="T18" fmla="*/ 5 w 353"/>
                  <a:gd name="T19" fmla="*/ 224 h 311"/>
                  <a:gd name="T20" fmla="*/ 20 w 353"/>
                  <a:gd name="T21" fmla="*/ 170 h 311"/>
                  <a:gd name="T22" fmla="*/ 62 w 353"/>
                  <a:gd name="T23" fmla="*/ 147 h 311"/>
                  <a:gd name="T24" fmla="*/ 115 w 353"/>
                  <a:gd name="T25" fmla="*/ 120 h 311"/>
                  <a:gd name="T26" fmla="*/ 165 w 353"/>
                  <a:gd name="T27" fmla="*/ 95 h 311"/>
                  <a:gd name="T28" fmla="*/ 140 w 353"/>
                  <a:gd name="T29" fmla="*/ 79 h 311"/>
                  <a:gd name="T30" fmla="*/ 125 w 353"/>
                  <a:gd name="T31" fmla="*/ 54 h 311"/>
                  <a:gd name="T32" fmla="*/ 153 w 353"/>
                  <a:gd name="T33" fmla="*/ 19 h 311"/>
                  <a:gd name="T34" fmla="*/ 167 w 353"/>
                  <a:gd name="T35" fmla="*/ 39 h 311"/>
                  <a:gd name="T36" fmla="*/ 186 w 353"/>
                  <a:gd name="T37" fmla="*/ 57 h 311"/>
                  <a:gd name="T38" fmla="*/ 243 w 353"/>
                  <a:gd name="T39" fmla="*/ 71 h 311"/>
                  <a:gd name="T40" fmla="*/ 294 w 353"/>
                  <a:gd name="T41" fmla="*/ 105 h 311"/>
                  <a:gd name="T42" fmla="*/ 307 w 353"/>
                  <a:gd name="T43" fmla="*/ 158 h 311"/>
                  <a:gd name="T44" fmla="*/ 325 w 353"/>
                  <a:gd name="T45" fmla="*/ 208 h 311"/>
                  <a:gd name="T46" fmla="*/ 352 w 353"/>
                  <a:gd name="T47" fmla="*/ 250 h 311"/>
                  <a:gd name="T48" fmla="*/ 314 w 353"/>
                  <a:gd name="T49" fmla="*/ 258 h 311"/>
                  <a:gd name="T50" fmla="*/ 287 w 353"/>
                  <a:gd name="T51" fmla="*/ 221 h 311"/>
                  <a:gd name="T52" fmla="*/ 271 w 353"/>
                  <a:gd name="T53" fmla="*/ 228 h 311"/>
                  <a:gd name="T54" fmla="*/ 258 w 353"/>
                  <a:gd name="T55" fmla="*/ 243 h 311"/>
                  <a:gd name="T56" fmla="*/ 225 w 353"/>
                  <a:gd name="T57" fmla="*/ 268 h 311"/>
                  <a:gd name="T58" fmla="*/ 216 w 353"/>
                  <a:gd name="T59" fmla="*/ 275 h 311"/>
                  <a:gd name="T60" fmla="*/ 194 w 353"/>
                  <a:gd name="T61" fmla="*/ 287 h 311"/>
                  <a:gd name="T62" fmla="*/ 159 w 353"/>
                  <a:gd name="T63" fmla="*/ 297 h 311"/>
                  <a:gd name="T64" fmla="*/ 147 w 353"/>
                  <a:gd name="T65" fmla="*/ 300 h 311"/>
                  <a:gd name="T66" fmla="*/ 132 w 353"/>
                  <a:gd name="T67" fmla="*/ 305 h 311"/>
                  <a:gd name="T68" fmla="*/ 135 w 353"/>
                  <a:gd name="T69" fmla="*/ 286 h 311"/>
                  <a:gd name="T70" fmla="*/ 133 w 353"/>
                  <a:gd name="T71" fmla="*/ 237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3" h="311">
                    <a:moveTo>
                      <a:pt x="100" y="311"/>
                    </a:moveTo>
                    <a:cubicBezTo>
                      <a:pt x="94" y="306"/>
                      <a:pt x="81" y="306"/>
                      <a:pt x="74" y="302"/>
                    </a:cubicBezTo>
                    <a:cubicBezTo>
                      <a:pt x="66" y="297"/>
                      <a:pt x="66" y="288"/>
                      <a:pt x="60" y="281"/>
                    </a:cubicBezTo>
                    <a:cubicBezTo>
                      <a:pt x="55" y="274"/>
                      <a:pt x="46" y="272"/>
                      <a:pt x="39" y="266"/>
                    </a:cubicBezTo>
                    <a:cubicBezTo>
                      <a:pt x="34" y="261"/>
                      <a:pt x="27" y="252"/>
                      <a:pt x="23" y="246"/>
                    </a:cubicBezTo>
                    <a:cubicBezTo>
                      <a:pt x="20" y="242"/>
                      <a:pt x="13" y="223"/>
                      <a:pt x="7" y="230"/>
                    </a:cubicBezTo>
                    <a:cubicBezTo>
                      <a:pt x="8" y="230"/>
                      <a:pt x="9" y="229"/>
                      <a:pt x="10" y="228"/>
                    </a:cubicBezTo>
                    <a:cubicBezTo>
                      <a:pt x="9" y="227"/>
                      <a:pt x="9" y="227"/>
                      <a:pt x="8" y="227"/>
                    </a:cubicBezTo>
                    <a:cubicBezTo>
                      <a:pt x="7" y="227"/>
                      <a:pt x="6" y="228"/>
                      <a:pt x="5" y="229"/>
                    </a:cubicBezTo>
                    <a:cubicBezTo>
                      <a:pt x="5" y="228"/>
                      <a:pt x="5" y="226"/>
                      <a:pt x="5" y="224"/>
                    </a:cubicBezTo>
                    <a:cubicBezTo>
                      <a:pt x="0" y="204"/>
                      <a:pt x="8" y="186"/>
                      <a:pt x="20" y="170"/>
                    </a:cubicBezTo>
                    <a:cubicBezTo>
                      <a:pt x="31" y="156"/>
                      <a:pt x="46" y="152"/>
                      <a:pt x="62" y="147"/>
                    </a:cubicBezTo>
                    <a:cubicBezTo>
                      <a:pt x="80" y="140"/>
                      <a:pt x="101" y="133"/>
                      <a:pt x="115" y="120"/>
                    </a:cubicBezTo>
                    <a:cubicBezTo>
                      <a:pt x="130" y="107"/>
                      <a:pt x="147" y="104"/>
                      <a:pt x="165" y="95"/>
                    </a:cubicBezTo>
                    <a:cubicBezTo>
                      <a:pt x="157" y="95"/>
                      <a:pt x="146" y="84"/>
                      <a:pt x="140" y="79"/>
                    </a:cubicBezTo>
                    <a:cubicBezTo>
                      <a:pt x="134" y="72"/>
                      <a:pt x="128" y="63"/>
                      <a:pt x="125" y="54"/>
                    </a:cubicBezTo>
                    <a:cubicBezTo>
                      <a:pt x="121" y="41"/>
                      <a:pt x="135" y="0"/>
                      <a:pt x="153" y="19"/>
                    </a:cubicBezTo>
                    <a:cubicBezTo>
                      <a:pt x="158" y="25"/>
                      <a:pt x="162" y="33"/>
                      <a:pt x="167" y="39"/>
                    </a:cubicBezTo>
                    <a:cubicBezTo>
                      <a:pt x="172" y="46"/>
                      <a:pt x="179" y="52"/>
                      <a:pt x="186" y="57"/>
                    </a:cubicBezTo>
                    <a:cubicBezTo>
                      <a:pt x="203" y="68"/>
                      <a:pt x="224" y="66"/>
                      <a:pt x="243" y="71"/>
                    </a:cubicBezTo>
                    <a:cubicBezTo>
                      <a:pt x="262" y="77"/>
                      <a:pt x="282" y="91"/>
                      <a:pt x="294" y="105"/>
                    </a:cubicBezTo>
                    <a:cubicBezTo>
                      <a:pt x="306" y="120"/>
                      <a:pt x="307" y="140"/>
                      <a:pt x="307" y="158"/>
                    </a:cubicBezTo>
                    <a:cubicBezTo>
                      <a:pt x="306" y="176"/>
                      <a:pt x="313" y="194"/>
                      <a:pt x="325" y="208"/>
                    </a:cubicBezTo>
                    <a:cubicBezTo>
                      <a:pt x="335" y="219"/>
                      <a:pt x="353" y="233"/>
                      <a:pt x="352" y="250"/>
                    </a:cubicBezTo>
                    <a:cubicBezTo>
                      <a:pt x="352" y="270"/>
                      <a:pt x="326" y="266"/>
                      <a:pt x="314" y="258"/>
                    </a:cubicBezTo>
                    <a:cubicBezTo>
                      <a:pt x="303" y="250"/>
                      <a:pt x="290" y="234"/>
                      <a:pt x="287" y="221"/>
                    </a:cubicBezTo>
                    <a:cubicBezTo>
                      <a:pt x="286" y="218"/>
                      <a:pt x="272" y="227"/>
                      <a:pt x="271" y="228"/>
                    </a:cubicBezTo>
                    <a:cubicBezTo>
                      <a:pt x="266" y="233"/>
                      <a:pt x="262" y="238"/>
                      <a:pt x="258" y="243"/>
                    </a:cubicBezTo>
                    <a:cubicBezTo>
                      <a:pt x="248" y="252"/>
                      <a:pt x="236" y="260"/>
                      <a:pt x="225" y="268"/>
                    </a:cubicBezTo>
                    <a:cubicBezTo>
                      <a:pt x="222" y="270"/>
                      <a:pt x="219" y="272"/>
                      <a:pt x="216" y="275"/>
                    </a:cubicBezTo>
                    <a:cubicBezTo>
                      <a:pt x="209" y="280"/>
                      <a:pt x="202" y="284"/>
                      <a:pt x="194" y="287"/>
                    </a:cubicBezTo>
                    <a:cubicBezTo>
                      <a:pt x="183" y="291"/>
                      <a:pt x="170" y="294"/>
                      <a:pt x="159" y="297"/>
                    </a:cubicBezTo>
                    <a:cubicBezTo>
                      <a:pt x="155" y="298"/>
                      <a:pt x="151" y="299"/>
                      <a:pt x="147" y="300"/>
                    </a:cubicBezTo>
                    <a:cubicBezTo>
                      <a:pt x="143" y="301"/>
                      <a:pt x="137" y="305"/>
                      <a:pt x="132" y="305"/>
                    </a:cubicBezTo>
                    <a:cubicBezTo>
                      <a:pt x="132" y="299"/>
                      <a:pt x="135" y="292"/>
                      <a:pt x="135" y="286"/>
                    </a:cubicBezTo>
                    <a:cubicBezTo>
                      <a:pt x="138" y="270"/>
                      <a:pt x="140" y="251"/>
                      <a:pt x="133" y="237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4" name="Freeform 491"/>
              <p:cNvSpPr>
                <a:spLocks/>
              </p:cNvSpPr>
              <p:nvPr/>
            </p:nvSpPr>
            <p:spPr bwMode="auto">
              <a:xfrm>
                <a:off x="1816" y="1512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5" name="Freeform 492"/>
              <p:cNvSpPr>
                <a:spLocks/>
              </p:cNvSpPr>
              <p:nvPr/>
            </p:nvSpPr>
            <p:spPr bwMode="auto">
              <a:xfrm>
                <a:off x="1427" y="925"/>
                <a:ext cx="106" cy="179"/>
              </a:xfrm>
              <a:custGeom>
                <a:avLst/>
                <a:gdLst>
                  <a:gd name="T0" fmla="*/ 39 w 39"/>
                  <a:gd name="T1" fmla="*/ 32 h 66"/>
                  <a:gd name="T2" fmla="*/ 29 w 39"/>
                  <a:gd name="T3" fmla="*/ 38 h 66"/>
                  <a:gd name="T4" fmla="*/ 20 w 39"/>
                  <a:gd name="T5" fmla="*/ 49 h 66"/>
                  <a:gd name="T6" fmla="*/ 13 w 39"/>
                  <a:gd name="T7" fmla="*/ 66 h 66"/>
                  <a:gd name="T8" fmla="*/ 1 w 39"/>
                  <a:gd name="T9" fmla="*/ 34 h 66"/>
                  <a:gd name="T10" fmla="*/ 11 w 39"/>
                  <a:gd name="T11" fmla="*/ 8 h 66"/>
                  <a:gd name="T12" fmla="*/ 31 w 39"/>
                  <a:gd name="T13" fmla="*/ 16 h 66"/>
                  <a:gd name="T14" fmla="*/ 33 w 39"/>
                  <a:gd name="T15" fmla="*/ 1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66">
                    <a:moveTo>
                      <a:pt x="39" y="32"/>
                    </a:moveTo>
                    <a:cubicBezTo>
                      <a:pt x="36" y="35"/>
                      <a:pt x="32" y="35"/>
                      <a:pt x="29" y="38"/>
                    </a:cubicBezTo>
                    <a:cubicBezTo>
                      <a:pt x="26" y="41"/>
                      <a:pt x="23" y="45"/>
                      <a:pt x="20" y="49"/>
                    </a:cubicBezTo>
                    <a:cubicBezTo>
                      <a:pt x="17" y="54"/>
                      <a:pt x="15" y="60"/>
                      <a:pt x="13" y="66"/>
                    </a:cubicBezTo>
                    <a:cubicBezTo>
                      <a:pt x="2" y="64"/>
                      <a:pt x="0" y="41"/>
                      <a:pt x="1" y="34"/>
                    </a:cubicBezTo>
                    <a:cubicBezTo>
                      <a:pt x="2" y="25"/>
                      <a:pt x="4" y="14"/>
                      <a:pt x="11" y="8"/>
                    </a:cubicBezTo>
                    <a:cubicBezTo>
                      <a:pt x="19" y="0"/>
                      <a:pt x="28" y="8"/>
                      <a:pt x="31" y="16"/>
                    </a:cubicBezTo>
                    <a:cubicBezTo>
                      <a:pt x="32" y="17"/>
                      <a:pt x="32" y="17"/>
                      <a:pt x="33" y="1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6" name="Freeform 493"/>
              <p:cNvSpPr>
                <a:spLocks/>
              </p:cNvSpPr>
              <p:nvPr/>
            </p:nvSpPr>
            <p:spPr bwMode="auto">
              <a:xfrm>
                <a:off x="1868" y="1493"/>
                <a:ext cx="187" cy="134"/>
              </a:xfrm>
              <a:custGeom>
                <a:avLst/>
                <a:gdLst>
                  <a:gd name="T0" fmla="*/ 5 w 69"/>
                  <a:gd name="T1" fmla="*/ 22 h 49"/>
                  <a:gd name="T2" fmla="*/ 26 w 69"/>
                  <a:gd name="T3" fmla="*/ 40 h 49"/>
                  <a:gd name="T4" fmla="*/ 53 w 69"/>
                  <a:gd name="T5" fmla="*/ 47 h 49"/>
                  <a:gd name="T6" fmla="*/ 61 w 69"/>
                  <a:gd name="T7" fmla="*/ 19 h 49"/>
                  <a:gd name="T8" fmla="*/ 50 w 69"/>
                  <a:gd name="T9" fmla="*/ 4 h 49"/>
                  <a:gd name="T10" fmla="*/ 30 w 69"/>
                  <a:gd name="T11" fmla="*/ 5 h 49"/>
                  <a:gd name="T12" fmla="*/ 0 w 69"/>
                  <a:gd name="T13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49">
                    <a:moveTo>
                      <a:pt x="5" y="22"/>
                    </a:moveTo>
                    <a:cubicBezTo>
                      <a:pt x="7" y="29"/>
                      <a:pt x="19" y="36"/>
                      <a:pt x="26" y="40"/>
                    </a:cubicBezTo>
                    <a:cubicBezTo>
                      <a:pt x="34" y="44"/>
                      <a:pt x="44" y="49"/>
                      <a:pt x="53" y="47"/>
                    </a:cubicBezTo>
                    <a:cubicBezTo>
                      <a:pt x="69" y="44"/>
                      <a:pt x="67" y="30"/>
                      <a:pt x="61" y="19"/>
                    </a:cubicBezTo>
                    <a:cubicBezTo>
                      <a:pt x="59" y="15"/>
                      <a:pt x="54" y="7"/>
                      <a:pt x="50" y="4"/>
                    </a:cubicBezTo>
                    <a:cubicBezTo>
                      <a:pt x="44" y="0"/>
                      <a:pt x="36" y="4"/>
                      <a:pt x="30" y="5"/>
                    </a:cubicBezTo>
                    <a:cubicBezTo>
                      <a:pt x="20" y="7"/>
                      <a:pt x="9" y="7"/>
                      <a:pt x="0" y="6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7" name="Line 494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8" name="Line 495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9" name="Freeform 496"/>
              <p:cNvSpPr>
                <a:spLocks/>
              </p:cNvSpPr>
              <p:nvPr/>
            </p:nvSpPr>
            <p:spPr bwMode="auto">
              <a:xfrm>
                <a:off x="1783" y="949"/>
                <a:ext cx="202" cy="191"/>
              </a:xfrm>
              <a:custGeom>
                <a:avLst/>
                <a:gdLst>
                  <a:gd name="T0" fmla="*/ 50 w 74"/>
                  <a:gd name="T1" fmla="*/ 26 h 70"/>
                  <a:gd name="T2" fmla="*/ 64 w 74"/>
                  <a:gd name="T3" fmla="*/ 9 h 70"/>
                  <a:gd name="T4" fmla="*/ 45 w 74"/>
                  <a:gd name="T5" fmla="*/ 16 h 70"/>
                  <a:gd name="T6" fmla="*/ 6 w 74"/>
                  <a:gd name="T7" fmla="*/ 60 h 70"/>
                  <a:gd name="T8" fmla="*/ 0 w 74"/>
                  <a:gd name="T9" fmla="*/ 65 h 70"/>
                  <a:gd name="T10" fmla="*/ 18 w 74"/>
                  <a:gd name="T11" fmla="*/ 67 h 70"/>
                  <a:gd name="T12" fmla="*/ 29 w 74"/>
                  <a:gd name="T13" fmla="*/ 54 h 70"/>
                  <a:gd name="T14" fmla="*/ 50 w 74"/>
                  <a:gd name="T15" fmla="*/ 2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70">
                    <a:moveTo>
                      <a:pt x="50" y="26"/>
                    </a:moveTo>
                    <a:cubicBezTo>
                      <a:pt x="54" y="22"/>
                      <a:pt x="74" y="19"/>
                      <a:pt x="64" y="9"/>
                    </a:cubicBezTo>
                    <a:cubicBezTo>
                      <a:pt x="56" y="0"/>
                      <a:pt x="48" y="8"/>
                      <a:pt x="45" y="16"/>
                    </a:cubicBezTo>
                    <a:cubicBezTo>
                      <a:pt x="38" y="35"/>
                      <a:pt x="20" y="47"/>
                      <a:pt x="6" y="60"/>
                    </a:cubicBezTo>
                    <a:cubicBezTo>
                      <a:pt x="4" y="62"/>
                      <a:pt x="2" y="63"/>
                      <a:pt x="0" y="65"/>
                    </a:cubicBezTo>
                    <a:cubicBezTo>
                      <a:pt x="5" y="67"/>
                      <a:pt x="13" y="70"/>
                      <a:pt x="18" y="67"/>
                    </a:cubicBezTo>
                    <a:cubicBezTo>
                      <a:pt x="22" y="65"/>
                      <a:pt x="26" y="58"/>
                      <a:pt x="29" y="54"/>
                    </a:cubicBezTo>
                    <a:cubicBezTo>
                      <a:pt x="35" y="46"/>
                      <a:pt x="41" y="31"/>
                      <a:pt x="50" y="26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0" name="Freeform 497"/>
              <p:cNvSpPr>
                <a:spLocks/>
              </p:cNvSpPr>
              <p:nvPr/>
            </p:nvSpPr>
            <p:spPr bwMode="auto">
              <a:xfrm>
                <a:off x="1911" y="1175"/>
                <a:ext cx="226" cy="133"/>
              </a:xfrm>
              <a:custGeom>
                <a:avLst/>
                <a:gdLst>
                  <a:gd name="T0" fmla="*/ 51 w 83"/>
                  <a:gd name="T1" fmla="*/ 25 h 49"/>
                  <a:gd name="T2" fmla="*/ 65 w 83"/>
                  <a:gd name="T3" fmla="*/ 22 h 49"/>
                  <a:gd name="T4" fmla="*/ 76 w 83"/>
                  <a:gd name="T5" fmla="*/ 18 h 49"/>
                  <a:gd name="T6" fmla="*/ 64 w 83"/>
                  <a:gd name="T7" fmla="*/ 7 h 49"/>
                  <a:gd name="T8" fmla="*/ 17 w 83"/>
                  <a:gd name="T9" fmla="*/ 28 h 49"/>
                  <a:gd name="T10" fmla="*/ 2 w 83"/>
                  <a:gd name="T11" fmla="*/ 31 h 49"/>
                  <a:gd name="T12" fmla="*/ 1 w 83"/>
                  <a:gd name="T13" fmla="*/ 49 h 49"/>
                  <a:gd name="T14" fmla="*/ 26 w 83"/>
                  <a:gd name="T15" fmla="*/ 36 h 49"/>
                  <a:gd name="T16" fmla="*/ 55 w 83"/>
                  <a:gd name="T17" fmla="*/ 2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49">
                    <a:moveTo>
                      <a:pt x="51" y="25"/>
                    </a:moveTo>
                    <a:cubicBezTo>
                      <a:pt x="55" y="25"/>
                      <a:pt x="60" y="22"/>
                      <a:pt x="65" y="22"/>
                    </a:cubicBezTo>
                    <a:cubicBezTo>
                      <a:pt x="70" y="22"/>
                      <a:pt x="73" y="22"/>
                      <a:pt x="76" y="18"/>
                    </a:cubicBezTo>
                    <a:cubicBezTo>
                      <a:pt x="83" y="6"/>
                      <a:pt x="73" y="0"/>
                      <a:pt x="64" y="7"/>
                    </a:cubicBezTo>
                    <a:cubicBezTo>
                      <a:pt x="50" y="18"/>
                      <a:pt x="33" y="23"/>
                      <a:pt x="17" y="28"/>
                    </a:cubicBezTo>
                    <a:cubicBezTo>
                      <a:pt x="13" y="29"/>
                      <a:pt x="5" y="29"/>
                      <a:pt x="2" y="31"/>
                    </a:cubicBezTo>
                    <a:cubicBezTo>
                      <a:pt x="0" y="34"/>
                      <a:pt x="1" y="45"/>
                      <a:pt x="1" y="49"/>
                    </a:cubicBezTo>
                    <a:cubicBezTo>
                      <a:pt x="9" y="48"/>
                      <a:pt x="19" y="40"/>
                      <a:pt x="26" y="36"/>
                    </a:cubicBezTo>
                    <a:cubicBezTo>
                      <a:pt x="36" y="31"/>
                      <a:pt x="45" y="27"/>
                      <a:pt x="55" y="23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1" name="Freeform 498"/>
              <p:cNvSpPr>
                <a:spLocks/>
              </p:cNvSpPr>
              <p:nvPr/>
            </p:nvSpPr>
            <p:spPr bwMode="auto">
              <a:xfrm>
                <a:off x="2058" y="1180"/>
                <a:ext cx="76" cy="63"/>
              </a:xfrm>
              <a:custGeom>
                <a:avLst/>
                <a:gdLst>
                  <a:gd name="T0" fmla="*/ 1 w 28"/>
                  <a:gd name="T1" fmla="*/ 21 h 23"/>
                  <a:gd name="T2" fmla="*/ 24 w 28"/>
                  <a:gd name="T3" fmla="*/ 7 h 23"/>
                  <a:gd name="T4" fmla="*/ 10 w 28"/>
                  <a:gd name="T5" fmla="*/ 2 h 23"/>
                  <a:gd name="T6" fmla="*/ 0 w 28"/>
                  <a:gd name="T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3">
                    <a:moveTo>
                      <a:pt x="1" y="21"/>
                    </a:moveTo>
                    <a:cubicBezTo>
                      <a:pt x="10" y="21"/>
                      <a:pt x="28" y="23"/>
                      <a:pt x="24" y="7"/>
                    </a:cubicBezTo>
                    <a:cubicBezTo>
                      <a:pt x="22" y="1"/>
                      <a:pt x="15" y="0"/>
                      <a:pt x="10" y="2"/>
                    </a:cubicBezTo>
                    <a:cubicBezTo>
                      <a:pt x="5" y="5"/>
                      <a:pt x="3" y="9"/>
                      <a:pt x="0" y="14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2" name="Freeform 499"/>
              <p:cNvSpPr>
                <a:spLocks/>
              </p:cNvSpPr>
              <p:nvPr/>
            </p:nvSpPr>
            <p:spPr bwMode="auto">
              <a:xfrm>
                <a:off x="1900" y="960"/>
                <a:ext cx="68" cy="65"/>
              </a:xfrm>
              <a:custGeom>
                <a:avLst/>
                <a:gdLst>
                  <a:gd name="T0" fmla="*/ 5 w 25"/>
                  <a:gd name="T1" fmla="*/ 24 h 24"/>
                  <a:gd name="T2" fmla="*/ 24 w 25"/>
                  <a:gd name="T3" fmla="*/ 10 h 24"/>
                  <a:gd name="T4" fmla="*/ 7 w 25"/>
                  <a:gd name="T5" fmla="*/ 2 h 24"/>
                  <a:gd name="T6" fmla="*/ 0 w 25"/>
                  <a:gd name="T7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5" y="24"/>
                    </a:moveTo>
                    <a:cubicBezTo>
                      <a:pt x="10" y="20"/>
                      <a:pt x="23" y="18"/>
                      <a:pt x="24" y="10"/>
                    </a:cubicBezTo>
                    <a:cubicBezTo>
                      <a:pt x="25" y="0"/>
                      <a:pt x="13" y="0"/>
                      <a:pt x="7" y="2"/>
                    </a:cubicBezTo>
                    <a:cubicBezTo>
                      <a:pt x="3" y="7"/>
                      <a:pt x="3" y="15"/>
                      <a:pt x="0" y="20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3" name="Freeform 500"/>
              <p:cNvSpPr>
                <a:spLocks/>
              </p:cNvSpPr>
              <p:nvPr/>
            </p:nvSpPr>
            <p:spPr bwMode="auto">
              <a:xfrm>
                <a:off x="1051" y="1278"/>
                <a:ext cx="435" cy="468"/>
              </a:xfrm>
              <a:custGeom>
                <a:avLst/>
                <a:gdLst>
                  <a:gd name="T0" fmla="*/ 159 w 160"/>
                  <a:gd name="T1" fmla="*/ 162 h 172"/>
                  <a:gd name="T2" fmla="*/ 109 w 160"/>
                  <a:gd name="T3" fmla="*/ 51 h 172"/>
                  <a:gd name="T4" fmla="*/ 41 w 160"/>
                  <a:gd name="T5" fmla="*/ 21 h 172"/>
                  <a:gd name="T6" fmla="*/ 58 w 160"/>
                  <a:gd name="T7" fmla="*/ 150 h 172"/>
                  <a:gd name="T8" fmla="*/ 154 w 160"/>
                  <a:gd name="T9" fmla="*/ 164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172">
                    <a:moveTo>
                      <a:pt x="159" y="162"/>
                    </a:moveTo>
                    <a:cubicBezTo>
                      <a:pt x="160" y="116"/>
                      <a:pt x="142" y="84"/>
                      <a:pt x="109" y="51"/>
                    </a:cubicBezTo>
                    <a:cubicBezTo>
                      <a:pt x="92" y="34"/>
                      <a:pt x="63" y="0"/>
                      <a:pt x="41" y="21"/>
                    </a:cubicBezTo>
                    <a:cubicBezTo>
                      <a:pt x="0" y="61"/>
                      <a:pt x="14" y="117"/>
                      <a:pt x="58" y="150"/>
                    </a:cubicBezTo>
                    <a:cubicBezTo>
                      <a:pt x="83" y="168"/>
                      <a:pt x="124" y="172"/>
                      <a:pt x="154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4" name="Freeform 501"/>
              <p:cNvSpPr>
                <a:spLocks/>
              </p:cNvSpPr>
              <p:nvPr/>
            </p:nvSpPr>
            <p:spPr bwMode="auto">
              <a:xfrm>
                <a:off x="1070" y="1142"/>
                <a:ext cx="471" cy="381"/>
              </a:xfrm>
              <a:custGeom>
                <a:avLst/>
                <a:gdLst>
                  <a:gd name="T0" fmla="*/ 172 w 173"/>
                  <a:gd name="T1" fmla="*/ 0 h 140"/>
                  <a:gd name="T2" fmla="*/ 173 w 173"/>
                  <a:gd name="T3" fmla="*/ 2 h 140"/>
                  <a:gd name="T4" fmla="*/ 152 w 173"/>
                  <a:gd name="T5" fmla="*/ 14 h 140"/>
                  <a:gd name="T6" fmla="*/ 140 w 173"/>
                  <a:gd name="T7" fmla="*/ 18 h 140"/>
                  <a:gd name="T8" fmla="*/ 121 w 173"/>
                  <a:gd name="T9" fmla="*/ 30 h 140"/>
                  <a:gd name="T10" fmla="*/ 109 w 173"/>
                  <a:gd name="T11" fmla="*/ 39 h 140"/>
                  <a:gd name="T12" fmla="*/ 90 w 173"/>
                  <a:gd name="T13" fmla="*/ 48 h 140"/>
                  <a:gd name="T14" fmla="*/ 75 w 173"/>
                  <a:gd name="T15" fmla="*/ 55 h 140"/>
                  <a:gd name="T16" fmla="*/ 58 w 173"/>
                  <a:gd name="T17" fmla="*/ 62 h 140"/>
                  <a:gd name="T18" fmla="*/ 40 w 173"/>
                  <a:gd name="T19" fmla="*/ 69 h 140"/>
                  <a:gd name="T20" fmla="*/ 12 w 173"/>
                  <a:gd name="T21" fmla="*/ 139 h 140"/>
                  <a:gd name="T22" fmla="*/ 12 w 173"/>
                  <a:gd name="T23" fmla="*/ 139 h 140"/>
                  <a:gd name="T24" fmla="*/ 10 w 173"/>
                  <a:gd name="T25" fmla="*/ 139 h 140"/>
                  <a:gd name="T26" fmla="*/ 39 w 173"/>
                  <a:gd name="T27" fmla="*/ 66 h 140"/>
                  <a:gd name="T28" fmla="*/ 57 w 173"/>
                  <a:gd name="T29" fmla="*/ 60 h 140"/>
                  <a:gd name="T30" fmla="*/ 74 w 173"/>
                  <a:gd name="T31" fmla="*/ 53 h 140"/>
                  <a:gd name="T32" fmla="*/ 89 w 173"/>
                  <a:gd name="T33" fmla="*/ 46 h 140"/>
                  <a:gd name="T34" fmla="*/ 107 w 173"/>
                  <a:gd name="T35" fmla="*/ 36 h 140"/>
                  <a:gd name="T36" fmla="*/ 120 w 173"/>
                  <a:gd name="T37" fmla="*/ 28 h 140"/>
                  <a:gd name="T38" fmla="*/ 139 w 173"/>
                  <a:gd name="T39" fmla="*/ 16 h 140"/>
                  <a:gd name="T40" fmla="*/ 151 w 173"/>
                  <a:gd name="T41" fmla="*/ 11 h 140"/>
                  <a:gd name="T42" fmla="*/ 171 w 173"/>
                  <a:gd name="T43" fmla="*/ 1 h 140"/>
                  <a:gd name="T44" fmla="*/ 172 w 173"/>
                  <a:gd name="T4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3" h="140">
                    <a:moveTo>
                      <a:pt x="172" y="0"/>
                    </a:moveTo>
                    <a:cubicBezTo>
                      <a:pt x="173" y="1"/>
                      <a:pt x="173" y="2"/>
                      <a:pt x="173" y="2"/>
                    </a:cubicBezTo>
                    <a:cubicBezTo>
                      <a:pt x="168" y="8"/>
                      <a:pt x="160" y="11"/>
                      <a:pt x="152" y="14"/>
                    </a:cubicBezTo>
                    <a:cubicBezTo>
                      <a:pt x="147" y="15"/>
                      <a:pt x="144" y="16"/>
                      <a:pt x="140" y="18"/>
                    </a:cubicBezTo>
                    <a:cubicBezTo>
                      <a:pt x="133" y="21"/>
                      <a:pt x="128" y="26"/>
                      <a:pt x="121" y="30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3" y="42"/>
                      <a:pt x="96" y="45"/>
                      <a:pt x="90" y="48"/>
                    </a:cubicBezTo>
                    <a:cubicBezTo>
                      <a:pt x="85" y="50"/>
                      <a:pt x="80" y="52"/>
                      <a:pt x="75" y="55"/>
                    </a:cubicBezTo>
                    <a:cubicBezTo>
                      <a:pt x="70" y="58"/>
                      <a:pt x="64" y="60"/>
                      <a:pt x="58" y="62"/>
                    </a:cubicBezTo>
                    <a:cubicBezTo>
                      <a:pt x="52" y="64"/>
                      <a:pt x="46" y="66"/>
                      <a:pt x="40" y="69"/>
                    </a:cubicBezTo>
                    <a:cubicBezTo>
                      <a:pt x="20" y="81"/>
                      <a:pt x="2" y="116"/>
                      <a:pt x="12" y="139"/>
                    </a:cubicBezTo>
                    <a:cubicBezTo>
                      <a:pt x="12" y="140"/>
                      <a:pt x="13" y="139"/>
                      <a:pt x="12" y="139"/>
                    </a:cubicBezTo>
                    <a:cubicBezTo>
                      <a:pt x="11" y="140"/>
                      <a:pt x="11" y="139"/>
                      <a:pt x="10" y="139"/>
                    </a:cubicBezTo>
                    <a:cubicBezTo>
                      <a:pt x="0" y="114"/>
                      <a:pt x="17" y="79"/>
                      <a:pt x="39" y="66"/>
                    </a:cubicBezTo>
                    <a:cubicBezTo>
                      <a:pt x="45" y="63"/>
                      <a:pt x="51" y="61"/>
                      <a:pt x="57" y="60"/>
                    </a:cubicBezTo>
                    <a:cubicBezTo>
                      <a:pt x="63" y="58"/>
                      <a:pt x="69" y="56"/>
                      <a:pt x="74" y="53"/>
                    </a:cubicBezTo>
                    <a:cubicBezTo>
                      <a:pt x="79" y="50"/>
                      <a:pt x="84" y="48"/>
                      <a:pt x="89" y="46"/>
                    </a:cubicBezTo>
                    <a:cubicBezTo>
                      <a:pt x="95" y="43"/>
                      <a:pt x="102" y="40"/>
                      <a:pt x="107" y="36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6" y="24"/>
                      <a:pt x="132" y="19"/>
                      <a:pt x="139" y="16"/>
                    </a:cubicBezTo>
                    <a:cubicBezTo>
                      <a:pt x="143" y="14"/>
                      <a:pt x="147" y="13"/>
                      <a:pt x="151" y="11"/>
                    </a:cubicBezTo>
                    <a:cubicBezTo>
                      <a:pt x="159" y="9"/>
                      <a:pt x="167" y="6"/>
                      <a:pt x="171" y="1"/>
                    </a:cubicBezTo>
                    <a:cubicBezTo>
                      <a:pt x="171" y="0"/>
                      <a:pt x="172" y="0"/>
                      <a:pt x="17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5" name="Freeform 502"/>
              <p:cNvSpPr>
                <a:spLocks/>
              </p:cNvSpPr>
              <p:nvPr/>
            </p:nvSpPr>
            <p:spPr bwMode="auto">
              <a:xfrm>
                <a:off x="1334" y="930"/>
                <a:ext cx="732" cy="819"/>
              </a:xfrm>
              <a:custGeom>
                <a:avLst/>
                <a:gdLst>
                  <a:gd name="T0" fmla="*/ 0 w 269"/>
                  <a:gd name="T1" fmla="*/ 295 h 301"/>
                  <a:gd name="T2" fmla="*/ 46 w 269"/>
                  <a:gd name="T3" fmla="*/ 292 h 301"/>
                  <a:gd name="T4" fmla="*/ 66 w 269"/>
                  <a:gd name="T5" fmla="*/ 285 h 301"/>
                  <a:gd name="T6" fmla="*/ 120 w 269"/>
                  <a:gd name="T7" fmla="*/ 263 h 301"/>
                  <a:gd name="T8" fmla="*/ 160 w 269"/>
                  <a:gd name="T9" fmla="*/ 234 h 301"/>
                  <a:gd name="T10" fmla="*/ 171 w 269"/>
                  <a:gd name="T11" fmla="*/ 224 h 301"/>
                  <a:gd name="T12" fmla="*/ 192 w 269"/>
                  <a:gd name="T13" fmla="*/ 205 h 301"/>
                  <a:gd name="T14" fmla="*/ 193 w 269"/>
                  <a:gd name="T15" fmla="*/ 205 h 301"/>
                  <a:gd name="T16" fmla="*/ 194 w 269"/>
                  <a:gd name="T17" fmla="*/ 206 h 301"/>
                  <a:gd name="T18" fmla="*/ 197 w 269"/>
                  <a:gd name="T19" fmla="*/ 215 h 301"/>
                  <a:gd name="T20" fmla="*/ 214 w 269"/>
                  <a:gd name="T21" fmla="*/ 241 h 301"/>
                  <a:gd name="T22" fmla="*/ 255 w 269"/>
                  <a:gd name="T23" fmla="*/ 248 h 301"/>
                  <a:gd name="T24" fmla="*/ 243 w 269"/>
                  <a:gd name="T25" fmla="*/ 209 h 301"/>
                  <a:gd name="T26" fmla="*/ 240 w 269"/>
                  <a:gd name="T27" fmla="*/ 206 h 301"/>
                  <a:gd name="T28" fmla="*/ 218 w 269"/>
                  <a:gd name="T29" fmla="*/ 171 h 301"/>
                  <a:gd name="T30" fmla="*/ 213 w 269"/>
                  <a:gd name="T31" fmla="*/ 140 h 301"/>
                  <a:gd name="T32" fmla="*/ 213 w 269"/>
                  <a:gd name="T33" fmla="*/ 134 h 301"/>
                  <a:gd name="T34" fmla="*/ 195 w 269"/>
                  <a:gd name="T35" fmla="*/ 90 h 301"/>
                  <a:gd name="T36" fmla="*/ 120 w 269"/>
                  <a:gd name="T37" fmla="*/ 55 h 301"/>
                  <a:gd name="T38" fmla="*/ 83 w 269"/>
                  <a:gd name="T39" fmla="*/ 40 h 301"/>
                  <a:gd name="T40" fmla="*/ 69 w 269"/>
                  <a:gd name="T41" fmla="*/ 23 h 301"/>
                  <a:gd name="T42" fmla="*/ 65 w 269"/>
                  <a:gd name="T43" fmla="*/ 16 h 301"/>
                  <a:gd name="T44" fmla="*/ 58 w 269"/>
                  <a:gd name="T45" fmla="*/ 5 h 301"/>
                  <a:gd name="T46" fmla="*/ 50 w 269"/>
                  <a:gd name="T47" fmla="*/ 4 h 301"/>
                  <a:gd name="T48" fmla="*/ 35 w 269"/>
                  <a:gd name="T49" fmla="*/ 27 h 301"/>
                  <a:gd name="T50" fmla="*/ 49 w 269"/>
                  <a:gd name="T51" fmla="*/ 66 h 301"/>
                  <a:gd name="T52" fmla="*/ 72 w 269"/>
                  <a:gd name="T53" fmla="*/ 79 h 301"/>
                  <a:gd name="T54" fmla="*/ 73 w 269"/>
                  <a:gd name="T55" fmla="*/ 80 h 301"/>
                  <a:gd name="T56" fmla="*/ 72 w 269"/>
                  <a:gd name="T57" fmla="*/ 82 h 301"/>
                  <a:gd name="T58" fmla="*/ 47 w 269"/>
                  <a:gd name="T59" fmla="*/ 67 h 301"/>
                  <a:gd name="T60" fmla="*/ 32 w 269"/>
                  <a:gd name="T61" fmla="*/ 27 h 301"/>
                  <a:gd name="T62" fmla="*/ 49 w 269"/>
                  <a:gd name="T63" fmla="*/ 2 h 301"/>
                  <a:gd name="T64" fmla="*/ 60 w 269"/>
                  <a:gd name="T65" fmla="*/ 3 h 301"/>
                  <a:gd name="T66" fmla="*/ 67 w 269"/>
                  <a:gd name="T67" fmla="*/ 15 h 301"/>
                  <a:gd name="T68" fmla="*/ 71 w 269"/>
                  <a:gd name="T69" fmla="*/ 22 h 301"/>
                  <a:gd name="T70" fmla="*/ 85 w 269"/>
                  <a:gd name="T71" fmla="*/ 38 h 301"/>
                  <a:gd name="T72" fmla="*/ 120 w 269"/>
                  <a:gd name="T73" fmla="*/ 53 h 301"/>
                  <a:gd name="T74" fmla="*/ 196 w 269"/>
                  <a:gd name="T75" fmla="*/ 88 h 301"/>
                  <a:gd name="T76" fmla="*/ 215 w 269"/>
                  <a:gd name="T77" fmla="*/ 134 h 301"/>
                  <a:gd name="T78" fmla="*/ 215 w 269"/>
                  <a:gd name="T79" fmla="*/ 140 h 301"/>
                  <a:gd name="T80" fmla="*/ 220 w 269"/>
                  <a:gd name="T81" fmla="*/ 170 h 301"/>
                  <a:gd name="T82" fmla="*/ 242 w 269"/>
                  <a:gd name="T83" fmla="*/ 204 h 301"/>
                  <a:gd name="T84" fmla="*/ 245 w 269"/>
                  <a:gd name="T85" fmla="*/ 208 h 301"/>
                  <a:gd name="T86" fmla="*/ 257 w 269"/>
                  <a:gd name="T87" fmla="*/ 250 h 301"/>
                  <a:gd name="T88" fmla="*/ 212 w 269"/>
                  <a:gd name="T89" fmla="*/ 243 h 301"/>
                  <a:gd name="T90" fmla="*/ 195 w 269"/>
                  <a:gd name="T91" fmla="*/ 216 h 301"/>
                  <a:gd name="T92" fmla="*/ 192 w 269"/>
                  <a:gd name="T93" fmla="*/ 208 h 301"/>
                  <a:gd name="T94" fmla="*/ 172 w 269"/>
                  <a:gd name="T95" fmla="*/ 225 h 301"/>
                  <a:gd name="T96" fmla="*/ 162 w 269"/>
                  <a:gd name="T97" fmla="*/ 236 h 301"/>
                  <a:gd name="T98" fmla="*/ 122 w 269"/>
                  <a:gd name="T99" fmla="*/ 265 h 301"/>
                  <a:gd name="T100" fmla="*/ 66 w 269"/>
                  <a:gd name="T101" fmla="*/ 287 h 301"/>
                  <a:gd name="T102" fmla="*/ 47 w 269"/>
                  <a:gd name="T103" fmla="*/ 294 h 301"/>
                  <a:gd name="T104" fmla="*/ 0 w 269"/>
                  <a:gd name="T105" fmla="*/ 29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9" h="301">
                    <a:moveTo>
                      <a:pt x="0" y="295"/>
                    </a:moveTo>
                    <a:cubicBezTo>
                      <a:pt x="15" y="298"/>
                      <a:pt x="32" y="296"/>
                      <a:pt x="46" y="292"/>
                    </a:cubicBezTo>
                    <a:cubicBezTo>
                      <a:pt x="66" y="285"/>
                      <a:pt x="66" y="285"/>
                      <a:pt x="66" y="285"/>
                    </a:cubicBezTo>
                    <a:cubicBezTo>
                      <a:pt x="85" y="279"/>
                      <a:pt x="103" y="273"/>
                      <a:pt x="120" y="263"/>
                    </a:cubicBezTo>
                    <a:cubicBezTo>
                      <a:pt x="134" y="255"/>
                      <a:pt x="148" y="245"/>
                      <a:pt x="160" y="234"/>
                    </a:cubicBezTo>
                    <a:cubicBezTo>
                      <a:pt x="164" y="231"/>
                      <a:pt x="167" y="227"/>
                      <a:pt x="171" y="224"/>
                    </a:cubicBezTo>
                    <a:cubicBezTo>
                      <a:pt x="177" y="216"/>
                      <a:pt x="184" y="209"/>
                      <a:pt x="192" y="205"/>
                    </a:cubicBezTo>
                    <a:cubicBezTo>
                      <a:pt x="192" y="205"/>
                      <a:pt x="193" y="205"/>
                      <a:pt x="193" y="205"/>
                    </a:cubicBezTo>
                    <a:cubicBezTo>
                      <a:pt x="193" y="205"/>
                      <a:pt x="194" y="205"/>
                      <a:pt x="194" y="206"/>
                    </a:cubicBezTo>
                    <a:cubicBezTo>
                      <a:pt x="197" y="215"/>
                      <a:pt x="197" y="215"/>
                      <a:pt x="197" y="215"/>
                    </a:cubicBezTo>
                    <a:cubicBezTo>
                      <a:pt x="201" y="225"/>
                      <a:pt x="204" y="234"/>
                      <a:pt x="214" y="241"/>
                    </a:cubicBezTo>
                    <a:cubicBezTo>
                      <a:pt x="223" y="249"/>
                      <a:pt x="246" y="258"/>
                      <a:pt x="255" y="248"/>
                    </a:cubicBezTo>
                    <a:cubicBezTo>
                      <a:pt x="266" y="238"/>
                      <a:pt x="252" y="220"/>
                      <a:pt x="243" y="209"/>
                    </a:cubicBezTo>
                    <a:cubicBezTo>
                      <a:pt x="240" y="206"/>
                      <a:pt x="240" y="206"/>
                      <a:pt x="240" y="206"/>
                    </a:cubicBezTo>
                    <a:cubicBezTo>
                      <a:pt x="231" y="193"/>
                      <a:pt x="223" y="182"/>
                      <a:pt x="218" y="171"/>
                    </a:cubicBezTo>
                    <a:cubicBezTo>
                      <a:pt x="213" y="161"/>
                      <a:pt x="213" y="150"/>
                      <a:pt x="213" y="140"/>
                    </a:cubicBezTo>
                    <a:cubicBezTo>
                      <a:pt x="213" y="134"/>
                      <a:pt x="213" y="134"/>
                      <a:pt x="213" y="134"/>
                    </a:cubicBezTo>
                    <a:cubicBezTo>
                      <a:pt x="212" y="118"/>
                      <a:pt x="206" y="102"/>
                      <a:pt x="195" y="90"/>
                    </a:cubicBezTo>
                    <a:cubicBezTo>
                      <a:pt x="175" y="69"/>
                      <a:pt x="151" y="58"/>
                      <a:pt x="120" y="55"/>
                    </a:cubicBezTo>
                    <a:cubicBezTo>
                      <a:pt x="106" y="54"/>
                      <a:pt x="94" y="49"/>
                      <a:pt x="83" y="40"/>
                    </a:cubicBezTo>
                    <a:cubicBezTo>
                      <a:pt x="78" y="35"/>
                      <a:pt x="73" y="30"/>
                      <a:pt x="69" y="23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2"/>
                      <a:pt x="61" y="8"/>
                      <a:pt x="58" y="5"/>
                    </a:cubicBezTo>
                    <a:cubicBezTo>
                      <a:pt x="56" y="3"/>
                      <a:pt x="53" y="3"/>
                      <a:pt x="50" y="4"/>
                    </a:cubicBezTo>
                    <a:cubicBezTo>
                      <a:pt x="43" y="7"/>
                      <a:pt x="36" y="20"/>
                      <a:pt x="35" y="27"/>
                    </a:cubicBezTo>
                    <a:cubicBezTo>
                      <a:pt x="32" y="41"/>
                      <a:pt x="37" y="53"/>
                      <a:pt x="49" y="66"/>
                    </a:cubicBezTo>
                    <a:cubicBezTo>
                      <a:pt x="56" y="72"/>
                      <a:pt x="65" y="79"/>
                      <a:pt x="72" y="79"/>
                    </a:cubicBezTo>
                    <a:cubicBezTo>
                      <a:pt x="73" y="79"/>
                      <a:pt x="73" y="80"/>
                      <a:pt x="73" y="80"/>
                    </a:cubicBezTo>
                    <a:cubicBezTo>
                      <a:pt x="73" y="81"/>
                      <a:pt x="73" y="82"/>
                      <a:pt x="72" y="82"/>
                    </a:cubicBezTo>
                    <a:cubicBezTo>
                      <a:pt x="62" y="82"/>
                      <a:pt x="51" y="71"/>
                      <a:pt x="47" y="67"/>
                    </a:cubicBezTo>
                    <a:cubicBezTo>
                      <a:pt x="34" y="55"/>
                      <a:pt x="30" y="41"/>
                      <a:pt x="32" y="27"/>
                    </a:cubicBezTo>
                    <a:cubicBezTo>
                      <a:pt x="34" y="20"/>
                      <a:pt x="40" y="5"/>
                      <a:pt x="49" y="2"/>
                    </a:cubicBezTo>
                    <a:cubicBezTo>
                      <a:pt x="53" y="0"/>
                      <a:pt x="56" y="1"/>
                      <a:pt x="60" y="3"/>
                    </a:cubicBezTo>
                    <a:cubicBezTo>
                      <a:pt x="63" y="6"/>
                      <a:pt x="65" y="11"/>
                      <a:pt x="67" y="15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5" y="28"/>
                      <a:pt x="80" y="33"/>
                      <a:pt x="85" y="38"/>
                    </a:cubicBezTo>
                    <a:cubicBezTo>
                      <a:pt x="96" y="47"/>
                      <a:pt x="107" y="52"/>
                      <a:pt x="120" y="53"/>
                    </a:cubicBezTo>
                    <a:cubicBezTo>
                      <a:pt x="152" y="55"/>
                      <a:pt x="176" y="67"/>
                      <a:pt x="196" y="88"/>
                    </a:cubicBezTo>
                    <a:cubicBezTo>
                      <a:pt x="208" y="101"/>
                      <a:pt x="215" y="117"/>
                      <a:pt x="215" y="134"/>
                    </a:cubicBezTo>
                    <a:cubicBezTo>
                      <a:pt x="215" y="140"/>
                      <a:pt x="215" y="140"/>
                      <a:pt x="215" y="140"/>
                    </a:cubicBezTo>
                    <a:cubicBezTo>
                      <a:pt x="215" y="150"/>
                      <a:pt x="215" y="160"/>
                      <a:pt x="220" y="170"/>
                    </a:cubicBezTo>
                    <a:cubicBezTo>
                      <a:pt x="226" y="181"/>
                      <a:pt x="233" y="192"/>
                      <a:pt x="242" y="204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54" y="219"/>
                      <a:pt x="269" y="238"/>
                      <a:pt x="257" y="250"/>
                    </a:cubicBezTo>
                    <a:cubicBezTo>
                      <a:pt x="246" y="262"/>
                      <a:pt x="221" y="250"/>
                      <a:pt x="212" y="243"/>
                    </a:cubicBezTo>
                    <a:cubicBezTo>
                      <a:pt x="202" y="235"/>
                      <a:pt x="199" y="226"/>
                      <a:pt x="195" y="216"/>
                    </a:cubicBezTo>
                    <a:cubicBezTo>
                      <a:pt x="195" y="216"/>
                      <a:pt x="193" y="210"/>
                      <a:pt x="192" y="208"/>
                    </a:cubicBezTo>
                    <a:cubicBezTo>
                      <a:pt x="185" y="212"/>
                      <a:pt x="179" y="219"/>
                      <a:pt x="172" y="225"/>
                    </a:cubicBezTo>
                    <a:cubicBezTo>
                      <a:pt x="169" y="229"/>
                      <a:pt x="166" y="233"/>
                      <a:pt x="162" y="236"/>
                    </a:cubicBezTo>
                    <a:cubicBezTo>
                      <a:pt x="149" y="247"/>
                      <a:pt x="136" y="257"/>
                      <a:pt x="122" y="265"/>
                    </a:cubicBezTo>
                    <a:cubicBezTo>
                      <a:pt x="104" y="275"/>
                      <a:pt x="85" y="282"/>
                      <a:pt x="66" y="287"/>
                    </a:cubicBezTo>
                    <a:cubicBezTo>
                      <a:pt x="47" y="294"/>
                      <a:pt x="47" y="294"/>
                      <a:pt x="47" y="294"/>
                    </a:cubicBezTo>
                    <a:cubicBezTo>
                      <a:pt x="33" y="299"/>
                      <a:pt x="16" y="301"/>
                      <a:pt x="0" y="298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6" name="Freeform 503"/>
              <p:cNvSpPr>
                <a:spLocks/>
              </p:cNvSpPr>
              <p:nvPr/>
            </p:nvSpPr>
            <p:spPr bwMode="auto">
              <a:xfrm>
                <a:off x="1132" y="1439"/>
                <a:ext cx="254" cy="236"/>
              </a:xfrm>
              <a:custGeom>
                <a:avLst/>
                <a:gdLst>
                  <a:gd name="T0" fmla="*/ 22 w 93"/>
                  <a:gd name="T1" fmla="*/ 0 h 87"/>
                  <a:gd name="T2" fmla="*/ 22 w 93"/>
                  <a:gd name="T3" fmla="*/ 2 h 87"/>
                  <a:gd name="T4" fmla="*/ 25 w 93"/>
                  <a:gd name="T5" fmla="*/ 66 h 87"/>
                  <a:gd name="T6" fmla="*/ 58 w 93"/>
                  <a:gd name="T7" fmla="*/ 84 h 87"/>
                  <a:gd name="T8" fmla="*/ 80 w 93"/>
                  <a:gd name="T9" fmla="*/ 82 h 87"/>
                  <a:gd name="T10" fmla="*/ 92 w 93"/>
                  <a:gd name="T11" fmla="*/ 80 h 87"/>
                  <a:gd name="T12" fmla="*/ 93 w 93"/>
                  <a:gd name="T13" fmla="*/ 81 h 87"/>
                  <a:gd name="T14" fmla="*/ 92 w 93"/>
                  <a:gd name="T15" fmla="*/ 83 h 87"/>
                  <a:gd name="T16" fmla="*/ 80 w 93"/>
                  <a:gd name="T17" fmla="*/ 85 h 87"/>
                  <a:gd name="T18" fmla="*/ 57 w 93"/>
                  <a:gd name="T19" fmla="*/ 86 h 87"/>
                  <a:gd name="T20" fmla="*/ 23 w 93"/>
                  <a:gd name="T21" fmla="*/ 68 h 87"/>
                  <a:gd name="T22" fmla="*/ 20 w 93"/>
                  <a:gd name="T23" fmla="*/ 1 h 87"/>
                  <a:gd name="T24" fmla="*/ 22 w 93"/>
                  <a:gd name="T2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87">
                    <a:moveTo>
                      <a:pt x="22" y="0"/>
                    </a:moveTo>
                    <a:cubicBezTo>
                      <a:pt x="22" y="1"/>
                      <a:pt x="23" y="2"/>
                      <a:pt x="22" y="2"/>
                    </a:cubicBezTo>
                    <a:cubicBezTo>
                      <a:pt x="11" y="22"/>
                      <a:pt x="3" y="45"/>
                      <a:pt x="25" y="66"/>
                    </a:cubicBezTo>
                    <a:cubicBezTo>
                      <a:pt x="35" y="76"/>
                      <a:pt x="45" y="81"/>
                      <a:pt x="58" y="84"/>
                    </a:cubicBezTo>
                    <a:cubicBezTo>
                      <a:pt x="65" y="85"/>
                      <a:pt x="73" y="83"/>
                      <a:pt x="80" y="82"/>
                    </a:cubicBezTo>
                    <a:cubicBezTo>
                      <a:pt x="84" y="81"/>
                      <a:pt x="88" y="81"/>
                      <a:pt x="92" y="80"/>
                    </a:cubicBezTo>
                    <a:cubicBezTo>
                      <a:pt x="93" y="80"/>
                      <a:pt x="93" y="81"/>
                      <a:pt x="93" y="81"/>
                    </a:cubicBezTo>
                    <a:cubicBezTo>
                      <a:pt x="93" y="82"/>
                      <a:pt x="93" y="83"/>
                      <a:pt x="92" y="83"/>
                    </a:cubicBezTo>
                    <a:cubicBezTo>
                      <a:pt x="88" y="83"/>
                      <a:pt x="84" y="84"/>
                      <a:pt x="80" y="85"/>
                    </a:cubicBezTo>
                    <a:cubicBezTo>
                      <a:pt x="73" y="86"/>
                      <a:pt x="65" y="87"/>
                      <a:pt x="57" y="86"/>
                    </a:cubicBezTo>
                    <a:cubicBezTo>
                      <a:pt x="44" y="84"/>
                      <a:pt x="34" y="78"/>
                      <a:pt x="23" y="68"/>
                    </a:cubicBezTo>
                    <a:cubicBezTo>
                      <a:pt x="0" y="46"/>
                      <a:pt x="9" y="21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7" name="Freeform 504"/>
              <p:cNvSpPr>
                <a:spLocks/>
              </p:cNvSpPr>
              <p:nvPr/>
            </p:nvSpPr>
            <p:spPr bwMode="auto">
              <a:xfrm>
                <a:off x="1386" y="1651"/>
                <a:ext cx="11" cy="19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1 h 7"/>
                  <a:gd name="T4" fmla="*/ 3 w 4"/>
                  <a:gd name="T5" fmla="*/ 1 h 7"/>
                  <a:gd name="T6" fmla="*/ 3 w 4"/>
                  <a:gd name="T7" fmla="*/ 1 h 7"/>
                  <a:gd name="T8" fmla="*/ 4 w 4"/>
                  <a:gd name="T9" fmla="*/ 2 h 7"/>
                  <a:gd name="T10" fmla="*/ 3 w 4"/>
                  <a:gd name="T11" fmla="*/ 5 h 7"/>
                  <a:gd name="T12" fmla="*/ 3 w 4"/>
                  <a:gd name="T13" fmla="*/ 6 h 7"/>
                  <a:gd name="T14" fmla="*/ 3 w 4"/>
                  <a:gd name="T15" fmla="*/ 6 h 7"/>
                  <a:gd name="T16" fmla="*/ 3 w 4"/>
                  <a:gd name="T17" fmla="*/ 6 h 7"/>
                  <a:gd name="T18" fmla="*/ 3 w 4"/>
                  <a:gd name="T19" fmla="*/ 6 h 7"/>
                  <a:gd name="T20" fmla="*/ 2 w 4"/>
                  <a:gd name="T21" fmla="*/ 7 h 7"/>
                  <a:gd name="T22" fmla="*/ 0 w 4"/>
                  <a:gd name="T23" fmla="*/ 6 h 7"/>
                  <a:gd name="T24" fmla="*/ 1 w 4"/>
                  <a:gd name="T25" fmla="*/ 5 h 7"/>
                  <a:gd name="T26" fmla="*/ 0 w 4"/>
                  <a:gd name="T27" fmla="*/ 1 h 7"/>
                  <a:gd name="T28" fmla="*/ 0 w 4"/>
                  <a:gd name="T29" fmla="*/ 1 h 7"/>
                  <a:gd name="T30" fmla="*/ 0 w 4"/>
                  <a:gd name="T31" fmla="*/ 1 h 7"/>
                  <a:gd name="T32" fmla="*/ 1 w 4"/>
                  <a:gd name="T33" fmla="*/ 0 h 7"/>
                  <a:gd name="T34" fmla="*/ 3 w 4"/>
                  <a:gd name="T3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8" name="Freeform 505"/>
              <p:cNvSpPr>
                <a:spLocks/>
              </p:cNvSpPr>
              <p:nvPr/>
            </p:nvSpPr>
            <p:spPr bwMode="auto">
              <a:xfrm>
                <a:off x="1184" y="1558"/>
                <a:ext cx="85" cy="55"/>
              </a:xfrm>
              <a:custGeom>
                <a:avLst/>
                <a:gdLst>
                  <a:gd name="T0" fmla="*/ 31 w 31"/>
                  <a:gd name="T1" fmla="*/ 1 h 20"/>
                  <a:gd name="T2" fmla="*/ 30 w 31"/>
                  <a:gd name="T3" fmla="*/ 3 h 20"/>
                  <a:gd name="T4" fmla="*/ 23 w 31"/>
                  <a:gd name="T5" fmla="*/ 7 h 20"/>
                  <a:gd name="T6" fmla="*/ 3 w 31"/>
                  <a:gd name="T7" fmla="*/ 19 h 20"/>
                  <a:gd name="T8" fmla="*/ 1 w 31"/>
                  <a:gd name="T9" fmla="*/ 19 h 20"/>
                  <a:gd name="T10" fmla="*/ 1 w 31"/>
                  <a:gd name="T11" fmla="*/ 17 h 20"/>
                  <a:gd name="T12" fmla="*/ 22 w 31"/>
                  <a:gd name="T13" fmla="*/ 4 h 20"/>
                  <a:gd name="T14" fmla="*/ 29 w 31"/>
                  <a:gd name="T15" fmla="*/ 1 h 20"/>
                  <a:gd name="T16" fmla="*/ 31 w 31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0">
                    <a:moveTo>
                      <a:pt x="31" y="1"/>
                    </a:moveTo>
                    <a:cubicBezTo>
                      <a:pt x="31" y="2"/>
                      <a:pt x="31" y="3"/>
                      <a:pt x="30" y="3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6" y="11"/>
                      <a:pt x="7" y="15"/>
                      <a:pt x="3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0" y="18"/>
                      <a:pt x="1" y="18"/>
                      <a:pt x="1" y="17"/>
                    </a:cubicBezTo>
                    <a:cubicBezTo>
                      <a:pt x="6" y="13"/>
                      <a:pt x="15" y="9"/>
                      <a:pt x="22" y="4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0" y="0"/>
                      <a:pt x="30" y="1"/>
                      <a:pt x="3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9" name="Freeform 506"/>
              <p:cNvSpPr>
                <a:spLocks/>
              </p:cNvSpPr>
              <p:nvPr/>
            </p:nvSpPr>
            <p:spPr bwMode="auto">
              <a:xfrm>
                <a:off x="1260" y="1515"/>
                <a:ext cx="55" cy="63"/>
              </a:xfrm>
              <a:custGeom>
                <a:avLst/>
                <a:gdLst>
                  <a:gd name="T0" fmla="*/ 1 w 20"/>
                  <a:gd name="T1" fmla="*/ 19 h 23"/>
                  <a:gd name="T2" fmla="*/ 20 w 20"/>
                  <a:gd name="T3" fmla="*/ 22 h 23"/>
                  <a:gd name="T4" fmla="*/ 5 w 20"/>
                  <a:gd name="T5" fmla="*/ 0 h 23"/>
                  <a:gd name="T6" fmla="*/ 2 w 20"/>
                  <a:gd name="T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" y="19"/>
                    </a:moveTo>
                    <a:cubicBezTo>
                      <a:pt x="8" y="19"/>
                      <a:pt x="14" y="23"/>
                      <a:pt x="20" y="22"/>
                    </a:cubicBezTo>
                    <a:cubicBezTo>
                      <a:pt x="16" y="15"/>
                      <a:pt x="10" y="7"/>
                      <a:pt x="5" y="0"/>
                    </a:cubicBezTo>
                    <a:cubicBezTo>
                      <a:pt x="0" y="2"/>
                      <a:pt x="1" y="14"/>
                      <a:pt x="2" y="19"/>
                    </a:cubicBezTo>
                  </a:path>
                </a:pathLst>
              </a:custGeom>
              <a:solidFill>
                <a:srgbClr val="937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0" name="Freeform 507"/>
              <p:cNvSpPr>
                <a:spLocks noEditPoints="1"/>
              </p:cNvSpPr>
              <p:nvPr/>
            </p:nvSpPr>
            <p:spPr bwMode="auto">
              <a:xfrm>
                <a:off x="1258" y="1510"/>
                <a:ext cx="62" cy="70"/>
              </a:xfrm>
              <a:custGeom>
                <a:avLst/>
                <a:gdLst>
                  <a:gd name="T0" fmla="*/ 6 w 23"/>
                  <a:gd name="T1" fmla="*/ 1 h 26"/>
                  <a:gd name="T2" fmla="*/ 2 w 23"/>
                  <a:gd name="T3" fmla="*/ 6 h 26"/>
                  <a:gd name="T4" fmla="*/ 2 w 23"/>
                  <a:gd name="T5" fmla="*/ 20 h 26"/>
                  <a:gd name="T6" fmla="*/ 1 w 23"/>
                  <a:gd name="T7" fmla="*/ 20 h 26"/>
                  <a:gd name="T8" fmla="*/ 1 w 23"/>
                  <a:gd name="T9" fmla="*/ 21 h 26"/>
                  <a:gd name="T10" fmla="*/ 2 w 23"/>
                  <a:gd name="T11" fmla="*/ 22 h 26"/>
                  <a:gd name="T12" fmla="*/ 3 w 23"/>
                  <a:gd name="T13" fmla="*/ 22 h 26"/>
                  <a:gd name="T14" fmla="*/ 3 w 23"/>
                  <a:gd name="T15" fmla="*/ 22 h 26"/>
                  <a:gd name="T16" fmla="*/ 10 w 23"/>
                  <a:gd name="T17" fmla="*/ 24 h 26"/>
                  <a:gd name="T18" fmla="*/ 22 w 23"/>
                  <a:gd name="T19" fmla="*/ 25 h 26"/>
                  <a:gd name="T20" fmla="*/ 23 w 23"/>
                  <a:gd name="T21" fmla="*/ 25 h 26"/>
                  <a:gd name="T22" fmla="*/ 23 w 23"/>
                  <a:gd name="T23" fmla="*/ 23 h 26"/>
                  <a:gd name="T24" fmla="*/ 12 w 23"/>
                  <a:gd name="T25" fmla="*/ 7 h 26"/>
                  <a:gd name="T26" fmla="*/ 7 w 23"/>
                  <a:gd name="T27" fmla="*/ 1 h 26"/>
                  <a:gd name="T28" fmla="*/ 6 w 23"/>
                  <a:gd name="T29" fmla="*/ 1 h 26"/>
                  <a:gd name="T30" fmla="*/ 19 w 23"/>
                  <a:gd name="T31" fmla="*/ 23 h 26"/>
                  <a:gd name="T32" fmla="*/ 11 w 23"/>
                  <a:gd name="T33" fmla="*/ 21 h 26"/>
                  <a:gd name="T34" fmla="*/ 4 w 23"/>
                  <a:gd name="T35" fmla="*/ 20 h 26"/>
                  <a:gd name="T36" fmla="*/ 4 w 23"/>
                  <a:gd name="T37" fmla="*/ 6 h 26"/>
                  <a:gd name="T38" fmla="*/ 6 w 23"/>
                  <a:gd name="T39" fmla="*/ 3 h 26"/>
                  <a:gd name="T40" fmla="*/ 10 w 23"/>
                  <a:gd name="T41" fmla="*/ 9 h 26"/>
                  <a:gd name="T42" fmla="*/ 19 w 23"/>
                  <a:gd name="T43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6">
                    <a:moveTo>
                      <a:pt x="6" y="1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0" y="10"/>
                      <a:pt x="1" y="16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2" y="22"/>
                      <a:pt x="2" y="22"/>
                    </a:cubicBezTo>
                    <a:cubicBezTo>
                      <a:pt x="2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2"/>
                      <a:pt x="8" y="23"/>
                      <a:pt x="10" y="24"/>
                    </a:cubicBezTo>
                    <a:cubicBezTo>
                      <a:pt x="14" y="25"/>
                      <a:pt x="18" y="26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19" y="18"/>
                      <a:pt x="15" y="13"/>
                      <a:pt x="12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1"/>
                    </a:cubicBezTo>
                    <a:close/>
                    <a:moveTo>
                      <a:pt x="19" y="23"/>
                    </a:moveTo>
                    <a:cubicBezTo>
                      <a:pt x="16" y="23"/>
                      <a:pt x="14" y="22"/>
                      <a:pt x="11" y="21"/>
                    </a:cubicBezTo>
                    <a:cubicBezTo>
                      <a:pt x="9" y="21"/>
                      <a:pt x="7" y="20"/>
                      <a:pt x="4" y="20"/>
                    </a:cubicBezTo>
                    <a:cubicBezTo>
                      <a:pt x="3" y="13"/>
                      <a:pt x="4" y="9"/>
                      <a:pt x="4" y="6"/>
                    </a:cubicBezTo>
                    <a:cubicBezTo>
                      <a:pt x="5" y="5"/>
                      <a:pt x="5" y="4"/>
                      <a:pt x="6" y="3"/>
                    </a:cubicBezTo>
                    <a:cubicBezTo>
                      <a:pt x="7" y="5"/>
                      <a:pt x="10" y="9"/>
                      <a:pt x="10" y="9"/>
                    </a:cubicBezTo>
                    <a:cubicBezTo>
                      <a:pt x="13" y="13"/>
                      <a:pt x="16" y="18"/>
                      <a:pt x="19" y="2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1" name="Freeform 508"/>
              <p:cNvSpPr>
                <a:spLocks/>
              </p:cNvSpPr>
              <p:nvPr/>
            </p:nvSpPr>
            <p:spPr bwMode="auto">
              <a:xfrm>
                <a:off x="1745" y="1390"/>
                <a:ext cx="41" cy="46"/>
              </a:xfrm>
              <a:custGeom>
                <a:avLst/>
                <a:gdLst>
                  <a:gd name="T0" fmla="*/ 12 w 15"/>
                  <a:gd name="T1" fmla="*/ 6 h 17"/>
                  <a:gd name="T2" fmla="*/ 13 w 15"/>
                  <a:gd name="T3" fmla="*/ 16 h 17"/>
                  <a:gd name="T4" fmla="*/ 11 w 15"/>
                  <a:gd name="T5" fmla="*/ 16 h 17"/>
                  <a:gd name="T6" fmla="*/ 11 w 15"/>
                  <a:gd name="T7" fmla="*/ 15 h 17"/>
                  <a:gd name="T8" fmla="*/ 10 w 15"/>
                  <a:gd name="T9" fmla="*/ 7 h 17"/>
                  <a:gd name="T10" fmla="*/ 2 w 15"/>
                  <a:gd name="T11" fmla="*/ 3 h 17"/>
                  <a:gd name="T12" fmla="*/ 0 w 15"/>
                  <a:gd name="T13" fmla="*/ 2 h 17"/>
                  <a:gd name="T14" fmla="*/ 2 w 15"/>
                  <a:gd name="T15" fmla="*/ 1 h 17"/>
                  <a:gd name="T16" fmla="*/ 12 w 15"/>
                  <a:gd name="T1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5" y="9"/>
                      <a:pt x="15" y="13"/>
                      <a:pt x="13" y="16"/>
                    </a:cubicBezTo>
                    <a:cubicBezTo>
                      <a:pt x="13" y="16"/>
                      <a:pt x="12" y="17"/>
                      <a:pt x="11" y="16"/>
                    </a:cubicBezTo>
                    <a:cubicBezTo>
                      <a:pt x="11" y="16"/>
                      <a:pt x="10" y="15"/>
                      <a:pt x="11" y="15"/>
                    </a:cubicBezTo>
                    <a:cubicBezTo>
                      <a:pt x="13" y="11"/>
                      <a:pt x="11" y="8"/>
                      <a:pt x="10" y="7"/>
                    </a:cubicBezTo>
                    <a:cubicBezTo>
                      <a:pt x="8" y="4"/>
                      <a:pt x="5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0"/>
                      <a:pt x="10" y="2"/>
                      <a:pt x="12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2" name="Freeform 509"/>
              <p:cNvSpPr>
                <a:spLocks/>
              </p:cNvSpPr>
              <p:nvPr/>
            </p:nvSpPr>
            <p:spPr bwMode="auto">
              <a:xfrm>
                <a:off x="1554" y="1180"/>
                <a:ext cx="36" cy="41"/>
              </a:xfrm>
              <a:custGeom>
                <a:avLst/>
                <a:gdLst>
                  <a:gd name="T0" fmla="*/ 11 w 13"/>
                  <a:gd name="T1" fmla="*/ 7 h 15"/>
                  <a:gd name="T2" fmla="*/ 12 w 13"/>
                  <a:gd name="T3" fmla="*/ 14 h 15"/>
                  <a:gd name="T4" fmla="*/ 10 w 13"/>
                  <a:gd name="T5" fmla="*/ 15 h 15"/>
                  <a:gd name="T6" fmla="*/ 9 w 13"/>
                  <a:gd name="T7" fmla="*/ 13 h 15"/>
                  <a:gd name="T8" fmla="*/ 9 w 13"/>
                  <a:gd name="T9" fmla="*/ 8 h 15"/>
                  <a:gd name="T10" fmla="*/ 2 w 13"/>
                  <a:gd name="T11" fmla="*/ 3 h 15"/>
                  <a:gd name="T12" fmla="*/ 1 w 13"/>
                  <a:gd name="T13" fmla="*/ 2 h 15"/>
                  <a:gd name="T14" fmla="*/ 2 w 13"/>
                  <a:gd name="T15" fmla="*/ 1 h 15"/>
                  <a:gd name="T16" fmla="*/ 11 w 13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11" y="7"/>
                    </a:moveTo>
                    <a:cubicBezTo>
                      <a:pt x="13" y="9"/>
                      <a:pt x="13" y="12"/>
                      <a:pt x="12" y="14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1"/>
                      <a:pt x="10" y="10"/>
                      <a:pt x="9" y="8"/>
                    </a:cubicBezTo>
                    <a:cubicBezTo>
                      <a:pt x="8" y="5"/>
                      <a:pt x="5" y="3"/>
                      <a:pt x="2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6" y="1"/>
                      <a:pt x="10" y="3"/>
                      <a:pt x="1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3" name="Freeform 510"/>
              <p:cNvSpPr>
                <a:spLocks/>
              </p:cNvSpPr>
              <p:nvPr/>
            </p:nvSpPr>
            <p:spPr bwMode="auto">
              <a:xfrm>
                <a:off x="1914" y="1178"/>
                <a:ext cx="220" cy="133"/>
              </a:xfrm>
              <a:custGeom>
                <a:avLst/>
                <a:gdLst>
                  <a:gd name="T0" fmla="*/ 77 w 81"/>
                  <a:gd name="T1" fmla="*/ 4 h 49"/>
                  <a:gd name="T2" fmla="*/ 74 w 81"/>
                  <a:gd name="T3" fmla="*/ 19 h 49"/>
                  <a:gd name="T4" fmla="*/ 62 w 81"/>
                  <a:gd name="T5" fmla="*/ 23 h 49"/>
                  <a:gd name="T6" fmla="*/ 58 w 81"/>
                  <a:gd name="T7" fmla="*/ 22 h 49"/>
                  <a:gd name="T8" fmla="*/ 40 w 81"/>
                  <a:gd name="T9" fmla="*/ 29 h 49"/>
                  <a:gd name="T10" fmla="*/ 34 w 81"/>
                  <a:gd name="T11" fmla="*/ 33 h 49"/>
                  <a:gd name="T12" fmla="*/ 25 w 81"/>
                  <a:gd name="T13" fmla="*/ 37 h 49"/>
                  <a:gd name="T14" fmla="*/ 2 w 81"/>
                  <a:gd name="T15" fmla="*/ 49 h 49"/>
                  <a:gd name="T16" fmla="*/ 0 w 81"/>
                  <a:gd name="T17" fmla="*/ 48 h 49"/>
                  <a:gd name="T18" fmla="*/ 1 w 81"/>
                  <a:gd name="T19" fmla="*/ 47 h 49"/>
                  <a:gd name="T20" fmla="*/ 24 w 81"/>
                  <a:gd name="T21" fmla="*/ 35 h 49"/>
                  <a:gd name="T22" fmla="*/ 33 w 81"/>
                  <a:gd name="T23" fmla="*/ 31 h 49"/>
                  <a:gd name="T24" fmla="*/ 39 w 81"/>
                  <a:gd name="T25" fmla="*/ 27 h 49"/>
                  <a:gd name="T26" fmla="*/ 58 w 81"/>
                  <a:gd name="T27" fmla="*/ 20 h 49"/>
                  <a:gd name="T28" fmla="*/ 63 w 81"/>
                  <a:gd name="T29" fmla="*/ 20 h 49"/>
                  <a:gd name="T30" fmla="*/ 72 w 81"/>
                  <a:gd name="T31" fmla="*/ 17 h 49"/>
                  <a:gd name="T32" fmla="*/ 75 w 81"/>
                  <a:gd name="T33" fmla="*/ 5 h 49"/>
                  <a:gd name="T34" fmla="*/ 69 w 81"/>
                  <a:gd name="T35" fmla="*/ 2 h 49"/>
                  <a:gd name="T36" fmla="*/ 54 w 81"/>
                  <a:gd name="T37" fmla="*/ 16 h 49"/>
                  <a:gd name="T38" fmla="*/ 53 w 81"/>
                  <a:gd name="T39" fmla="*/ 17 h 49"/>
                  <a:gd name="T40" fmla="*/ 33 w 81"/>
                  <a:gd name="T41" fmla="*/ 22 h 49"/>
                  <a:gd name="T42" fmla="*/ 26 w 81"/>
                  <a:gd name="T43" fmla="*/ 24 h 49"/>
                  <a:gd name="T44" fmla="*/ 22 w 81"/>
                  <a:gd name="T45" fmla="*/ 25 h 49"/>
                  <a:gd name="T46" fmla="*/ 2 w 81"/>
                  <a:gd name="T47" fmla="*/ 32 h 49"/>
                  <a:gd name="T48" fmla="*/ 0 w 81"/>
                  <a:gd name="T49" fmla="*/ 31 h 49"/>
                  <a:gd name="T50" fmla="*/ 0 w 81"/>
                  <a:gd name="T51" fmla="*/ 30 h 49"/>
                  <a:gd name="T52" fmla="*/ 1 w 81"/>
                  <a:gd name="T53" fmla="*/ 29 h 49"/>
                  <a:gd name="T54" fmla="*/ 21 w 81"/>
                  <a:gd name="T55" fmla="*/ 23 h 49"/>
                  <a:gd name="T56" fmla="*/ 25 w 81"/>
                  <a:gd name="T57" fmla="*/ 21 h 49"/>
                  <a:gd name="T58" fmla="*/ 32 w 81"/>
                  <a:gd name="T59" fmla="*/ 19 h 49"/>
                  <a:gd name="T60" fmla="*/ 52 w 81"/>
                  <a:gd name="T61" fmla="*/ 14 h 49"/>
                  <a:gd name="T62" fmla="*/ 69 w 81"/>
                  <a:gd name="T63" fmla="*/ 0 h 49"/>
                  <a:gd name="T64" fmla="*/ 77 w 81"/>
                  <a:gd name="T65" fmla="*/ 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1" h="49">
                    <a:moveTo>
                      <a:pt x="77" y="4"/>
                    </a:moveTo>
                    <a:cubicBezTo>
                      <a:pt x="81" y="9"/>
                      <a:pt x="78" y="15"/>
                      <a:pt x="74" y="19"/>
                    </a:cubicBezTo>
                    <a:cubicBezTo>
                      <a:pt x="69" y="24"/>
                      <a:pt x="66" y="23"/>
                      <a:pt x="62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4" y="22"/>
                      <a:pt x="46" y="26"/>
                      <a:pt x="40" y="29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17" y="40"/>
                      <a:pt x="9" y="44"/>
                      <a:pt x="2" y="49"/>
                    </a:cubicBezTo>
                    <a:cubicBezTo>
                      <a:pt x="2" y="49"/>
                      <a:pt x="1" y="49"/>
                      <a:pt x="0" y="48"/>
                    </a:cubicBezTo>
                    <a:cubicBezTo>
                      <a:pt x="0" y="48"/>
                      <a:pt x="0" y="47"/>
                      <a:pt x="1" y="47"/>
                    </a:cubicBezTo>
                    <a:cubicBezTo>
                      <a:pt x="8" y="42"/>
                      <a:pt x="16" y="38"/>
                      <a:pt x="24" y="35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6" y="24"/>
                      <a:pt x="53" y="20"/>
                      <a:pt x="58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7" y="21"/>
                      <a:pt x="69" y="21"/>
                      <a:pt x="72" y="17"/>
                    </a:cubicBezTo>
                    <a:cubicBezTo>
                      <a:pt x="74" y="16"/>
                      <a:pt x="79" y="10"/>
                      <a:pt x="75" y="5"/>
                    </a:cubicBezTo>
                    <a:cubicBezTo>
                      <a:pt x="73" y="3"/>
                      <a:pt x="71" y="2"/>
                      <a:pt x="69" y="2"/>
                    </a:cubicBezTo>
                    <a:cubicBezTo>
                      <a:pt x="64" y="3"/>
                      <a:pt x="58" y="10"/>
                      <a:pt x="54" y="16"/>
                    </a:cubicBezTo>
                    <a:cubicBezTo>
                      <a:pt x="54" y="17"/>
                      <a:pt x="54" y="17"/>
                      <a:pt x="53" y="17"/>
                    </a:cubicBezTo>
                    <a:cubicBezTo>
                      <a:pt x="47" y="17"/>
                      <a:pt x="40" y="19"/>
                      <a:pt x="33" y="2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5" y="27"/>
                      <a:pt x="8" y="29"/>
                      <a:pt x="2" y="32"/>
                    </a:cubicBezTo>
                    <a:cubicBezTo>
                      <a:pt x="1" y="32"/>
                      <a:pt x="0" y="32"/>
                      <a:pt x="0" y="31"/>
                    </a:cubicBezTo>
                    <a:cubicBezTo>
                      <a:pt x="0" y="31"/>
                      <a:pt x="0" y="31"/>
                      <a:pt x="0" y="30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7" y="26"/>
                      <a:pt x="14" y="25"/>
                      <a:pt x="21" y="2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32" y="19"/>
                      <a:pt x="32" y="19"/>
                    </a:cubicBezTo>
                    <a:cubicBezTo>
                      <a:pt x="39" y="17"/>
                      <a:pt x="46" y="15"/>
                      <a:pt x="52" y="14"/>
                    </a:cubicBezTo>
                    <a:cubicBezTo>
                      <a:pt x="55" y="11"/>
                      <a:pt x="61" y="0"/>
                      <a:pt x="69" y="0"/>
                    </a:cubicBezTo>
                    <a:cubicBezTo>
                      <a:pt x="72" y="0"/>
                      <a:pt x="74" y="1"/>
                      <a:pt x="77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4" name="Freeform 511"/>
              <p:cNvSpPr>
                <a:spLocks/>
              </p:cNvSpPr>
              <p:nvPr/>
            </p:nvSpPr>
            <p:spPr bwMode="auto">
              <a:xfrm>
                <a:off x="1797" y="960"/>
                <a:ext cx="171" cy="177"/>
              </a:xfrm>
              <a:custGeom>
                <a:avLst/>
                <a:gdLst>
                  <a:gd name="T0" fmla="*/ 61 w 63"/>
                  <a:gd name="T1" fmla="*/ 5 h 65"/>
                  <a:gd name="T2" fmla="*/ 60 w 63"/>
                  <a:gd name="T3" fmla="*/ 15 h 65"/>
                  <a:gd name="T4" fmla="*/ 51 w 63"/>
                  <a:gd name="T5" fmla="*/ 20 h 65"/>
                  <a:gd name="T6" fmla="*/ 47 w 63"/>
                  <a:gd name="T7" fmla="*/ 22 h 65"/>
                  <a:gd name="T8" fmla="*/ 40 w 63"/>
                  <a:gd name="T9" fmla="*/ 29 h 65"/>
                  <a:gd name="T10" fmla="*/ 38 w 63"/>
                  <a:gd name="T11" fmla="*/ 32 h 65"/>
                  <a:gd name="T12" fmla="*/ 32 w 63"/>
                  <a:gd name="T13" fmla="*/ 41 h 65"/>
                  <a:gd name="T14" fmla="*/ 10 w 63"/>
                  <a:gd name="T15" fmla="*/ 65 h 65"/>
                  <a:gd name="T16" fmla="*/ 9 w 63"/>
                  <a:gd name="T17" fmla="*/ 63 h 65"/>
                  <a:gd name="T18" fmla="*/ 11 w 63"/>
                  <a:gd name="T19" fmla="*/ 62 h 65"/>
                  <a:gd name="T20" fmla="*/ 29 w 63"/>
                  <a:gd name="T21" fmla="*/ 39 h 65"/>
                  <a:gd name="T22" fmla="*/ 36 w 63"/>
                  <a:gd name="T23" fmla="*/ 31 h 65"/>
                  <a:gd name="T24" fmla="*/ 38 w 63"/>
                  <a:gd name="T25" fmla="*/ 27 h 65"/>
                  <a:gd name="T26" fmla="*/ 45 w 63"/>
                  <a:gd name="T27" fmla="*/ 20 h 65"/>
                  <a:gd name="T28" fmla="*/ 50 w 63"/>
                  <a:gd name="T29" fmla="*/ 17 h 65"/>
                  <a:gd name="T30" fmla="*/ 58 w 63"/>
                  <a:gd name="T31" fmla="*/ 13 h 65"/>
                  <a:gd name="T32" fmla="*/ 59 w 63"/>
                  <a:gd name="T33" fmla="*/ 6 h 65"/>
                  <a:gd name="T34" fmla="*/ 51 w 63"/>
                  <a:gd name="T35" fmla="*/ 3 h 65"/>
                  <a:gd name="T36" fmla="*/ 43 w 63"/>
                  <a:gd name="T37" fmla="*/ 9 h 65"/>
                  <a:gd name="T38" fmla="*/ 41 w 63"/>
                  <a:gd name="T39" fmla="*/ 14 h 65"/>
                  <a:gd name="T40" fmla="*/ 38 w 63"/>
                  <a:gd name="T41" fmla="*/ 22 h 65"/>
                  <a:gd name="T42" fmla="*/ 29 w 63"/>
                  <a:gd name="T43" fmla="*/ 32 h 65"/>
                  <a:gd name="T44" fmla="*/ 25 w 63"/>
                  <a:gd name="T45" fmla="*/ 36 h 65"/>
                  <a:gd name="T46" fmla="*/ 21 w 63"/>
                  <a:gd name="T47" fmla="*/ 40 h 65"/>
                  <a:gd name="T48" fmla="*/ 2 w 63"/>
                  <a:gd name="T49" fmla="*/ 57 h 65"/>
                  <a:gd name="T50" fmla="*/ 1 w 63"/>
                  <a:gd name="T51" fmla="*/ 57 h 65"/>
                  <a:gd name="T52" fmla="*/ 1 w 63"/>
                  <a:gd name="T53" fmla="*/ 55 h 65"/>
                  <a:gd name="T54" fmla="*/ 19 w 63"/>
                  <a:gd name="T55" fmla="*/ 39 h 65"/>
                  <a:gd name="T56" fmla="*/ 23 w 63"/>
                  <a:gd name="T57" fmla="*/ 35 h 65"/>
                  <a:gd name="T58" fmla="*/ 27 w 63"/>
                  <a:gd name="T59" fmla="*/ 30 h 65"/>
                  <a:gd name="T60" fmla="*/ 36 w 63"/>
                  <a:gd name="T61" fmla="*/ 21 h 65"/>
                  <a:gd name="T62" fmla="*/ 39 w 63"/>
                  <a:gd name="T63" fmla="*/ 14 h 65"/>
                  <a:gd name="T64" fmla="*/ 40 w 63"/>
                  <a:gd name="T65" fmla="*/ 8 h 65"/>
                  <a:gd name="T66" fmla="*/ 51 w 63"/>
                  <a:gd name="T67" fmla="*/ 0 h 65"/>
                  <a:gd name="T68" fmla="*/ 61 w 63"/>
                  <a:gd name="T69" fmla="*/ 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65">
                    <a:moveTo>
                      <a:pt x="61" y="5"/>
                    </a:moveTo>
                    <a:cubicBezTo>
                      <a:pt x="62" y="6"/>
                      <a:pt x="63" y="10"/>
                      <a:pt x="60" y="15"/>
                    </a:cubicBezTo>
                    <a:cubicBezTo>
                      <a:pt x="58" y="18"/>
                      <a:pt x="54" y="19"/>
                      <a:pt x="51" y="20"/>
                    </a:cubicBezTo>
                    <a:cubicBezTo>
                      <a:pt x="50" y="20"/>
                      <a:pt x="48" y="21"/>
                      <a:pt x="47" y="22"/>
                    </a:cubicBezTo>
                    <a:cubicBezTo>
                      <a:pt x="44" y="23"/>
                      <a:pt x="42" y="26"/>
                      <a:pt x="40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0" y="57"/>
                      <a:pt x="14" y="65"/>
                      <a:pt x="10" y="65"/>
                    </a:cubicBezTo>
                    <a:cubicBezTo>
                      <a:pt x="10" y="65"/>
                      <a:pt x="9" y="64"/>
                      <a:pt x="9" y="63"/>
                    </a:cubicBezTo>
                    <a:cubicBezTo>
                      <a:pt x="9" y="63"/>
                      <a:pt x="10" y="62"/>
                      <a:pt x="11" y="62"/>
                    </a:cubicBezTo>
                    <a:cubicBezTo>
                      <a:pt x="14" y="62"/>
                      <a:pt x="24" y="47"/>
                      <a:pt x="29" y="39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0" y="24"/>
                      <a:pt x="42" y="21"/>
                      <a:pt x="45" y="20"/>
                    </a:cubicBezTo>
                    <a:cubicBezTo>
                      <a:pt x="47" y="19"/>
                      <a:pt x="49" y="18"/>
                      <a:pt x="50" y="17"/>
                    </a:cubicBezTo>
                    <a:cubicBezTo>
                      <a:pt x="53" y="16"/>
                      <a:pt x="56" y="15"/>
                      <a:pt x="58" y="13"/>
                    </a:cubicBezTo>
                    <a:cubicBezTo>
                      <a:pt x="59" y="11"/>
                      <a:pt x="60" y="8"/>
                      <a:pt x="59" y="6"/>
                    </a:cubicBezTo>
                    <a:cubicBezTo>
                      <a:pt x="57" y="4"/>
                      <a:pt x="54" y="2"/>
                      <a:pt x="51" y="3"/>
                    </a:cubicBezTo>
                    <a:cubicBezTo>
                      <a:pt x="47" y="3"/>
                      <a:pt x="44" y="5"/>
                      <a:pt x="43" y="9"/>
                    </a:cubicBezTo>
                    <a:cubicBezTo>
                      <a:pt x="42" y="11"/>
                      <a:pt x="41" y="13"/>
                      <a:pt x="41" y="14"/>
                    </a:cubicBezTo>
                    <a:cubicBezTo>
                      <a:pt x="41" y="17"/>
                      <a:pt x="40" y="19"/>
                      <a:pt x="38" y="22"/>
                    </a:cubicBezTo>
                    <a:cubicBezTo>
                      <a:pt x="35" y="26"/>
                      <a:pt x="32" y="29"/>
                      <a:pt x="29" y="3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5" y="47"/>
                      <a:pt x="8" y="54"/>
                      <a:pt x="2" y="57"/>
                    </a:cubicBezTo>
                    <a:cubicBezTo>
                      <a:pt x="2" y="58"/>
                      <a:pt x="1" y="58"/>
                      <a:pt x="1" y="57"/>
                    </a:cubicBezTo>
                    <a:cubicBezTo>
                      <a:pt x="0" y="56"/>
                      <a:pt x="1" y="56"/>
                      <a:pt x="1" y="55"/>
                    </a:cubicBezTo>
                    <a:cubicBezTo>
                      <a:pt x="7" y="52"/>
                      <a:pt x="14" y="45"/>
                      <a:pt x="19" y="39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0" y="27"/>
                      <a:pt x="33" y="24"/>
                      <a:pt x="36" y="21"/>
                    </a:cubicBezTo>
                    <a:cubicBezTo>
                      <a:pt x="38" y="18"/>
                      <a:pt x="38" y="16"/>
                      <a:pt x="39" y="14"/>
                    </a:cubicBezTo>
                    <a:cubicBezTo>
                      <a:pt x="39" y="12"/>
                      <a:pt x="39" y="10"/>
                      <a:pt x="40" y="8"/>
                    </a:cubicBezTo>
                    <a:cubicBezTo>
                      <a:pt x="42" y="3"/>
                      <a:pt x="46" y="0"/>
                      <a:pt x="51" y="0"/>
                    </a:cubicBezTo>
                    <a:cubicBezTo>
                      <a:pt x="55" y="0"/>
                      <a:pt x="59" y="2"/>
                      <a:pt x="6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5" name="Freeform 512"/>
              <p:cNvSpPr>
                <a:spLocks/>
              </p:cNvSpPr>
              <p:nvPr/>
            </p:nvSpPr>
            <p:spPr bwMode="auto">
              <a:xfrm>
                <a:off x="1568" y="1510"/>
                <a:ext cx="106" cy="130"/>
              </a:xfrm>
              <a:custGeom>
                <a:avLst/>
                <a:gdLst>
                  <a:gd name="T0" fmla="*/ 20 w 39"/>
                  <a:gd name="T1" fmla="*/ 7 h 48"/>
                  <a:gd name="T2" fmla="*/ 38 w 39"/>
                  <a:gd name="T3" fmla="*/ 34 h 48"/>
                  <a:gd name="T4" fmla="*/ 18 w 39"/>
                  <a:gd name="T5" fmla="*/ 37 h 48"/>
                  <a:gd name="T6" fmla="*/ 1 w 39"/>
                  <a:gd name="T7" fmla="*/ 9 h 48"/>
                  <a:gd name="T8" fmla="*/ 11 w 39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8">
                    <a:moveTo>
                      <a:pt x="20" y="7"/>
                    </a:moveTo>
                    <a:cubicBezTo>
                      <a:pt x="29" y="9"/>
                      <a:pt x="37" y="26"/>
                      <a:pt x="38" y="34"/>
                    </a:cubicBezTo>
                    <a:cubicBezTo>
                      <a:pt x="39" y="48"/>
                      <a:pt x="24" y="43"/>
                      <a:pt x="18" y="37"/>
                    </a:cubicBezTo>
                    <a:cubicBezTo>
                      <a:pt x="12" y="31"/>
                      <a:pt x="0" y="18"/>
                      <a:pt x="1" y="9"/>
                    </a:cubicBezTo>
                    <a:cubicBezTo>
                      <a:pt x="2" y="4"/>
                      <a:pt x="6" y="0"/>
                      <a:pt x="11" y="2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6" name="Freeform 513"/>
              <p:cNvSpPr>
                <a:spLocks/>
              </p:cNvSpPr>
              <p:nvPr/>
            </p:nvSpPr>
            <p:spPr bwMode="auto">
              <a:xfrm>
                <a:off x="1350" y="1243"/>
                <a:ext cx="104" cy="111"/>
              </a:xfrm>
              <a:custGeom>
                <a:avLst/>
                <a:gdLst>
                  <a:gd name="T0" fmla="*/ 15 w 38"/>
                  <a:gd name="T1" fmla="*/ 1 h 41"/>
                  <a:gd name="T2" fmla="*/ 35 w 38"/>
                  <a:gd name="T3" fmla="*/ 30 h 41"/>
                  <a:gd name="T4" fmla="*/ 10 w 38"/>
                  <a:gd name="T5" fmla="*/ 23 h 41"/>
                  <a:gd name="T6" fmla="*/ 2 w 38"/>
                  <a:gd name="T7" fmla="*/ 7 h 41"/>
                  <a:gd name="T8" fmla="*/ 13 w 38"/>
                  <a:gd name="T9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15" y="1"/>
                    </a:moveTo>
                    <a:cubicBezTo>
                      <a:pt x="22" y="5"/>
                      <a:pt x="38" y="20"/>
                      <a:pt x="35" y="30"/>
                    </a:cubicBezTo>
                    <a:cubicBezTo>
                      <a:pt x="31" y="41"/>
                      <a:pt x="14" y="27"/>
                      <a:pt x="10" y="23"/>
                    </a:cubicBezTo>
                    <a:cubicBezTo>
                      <a:pt x="6" y="19"/>
                      <a:pt x="0" y="13"/>
                      <a:pt x="2" y="7"/>
                    </a:cubicBezTo>
                    <a:cubicBezTo>
                      <a:pt x="3" y="3"/>
                      <a:pt x="9" y="0"/>
                      <a:pt x="13" y="1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7" name="Freeform 514"/>
              <p:cNvSpPr>
                <a:spLocks/>
              </p:cNvSpPr>
              <p:nvPr/>
            </p:nvSpPr>
            <p:spPr bwMode="auto">
              <a:xfrm>
                <a:off x="1587" y="1545"/>
                <a:ext cx="60" cy="54"/>
              </a:xfrm>
              <a:custGeom>
                <a:avLst/>
                <a:gdLst>
                  <a:gd name="T0" fmla="*/ 9 w 22"/>
                  <a:gd name="T1" fmla="*/ 1 h 20"/>
                  <a:gd name="T2" fmla="*/ 19 w 22"/>
                  <a:gd name="T3" fmla="*/ 10 h 20"/>
                  <a:gd name="T4" fmla="*/ 16 w 22"/>
                  <a:gd name="T5" fmla="*/ 18 h 20"/>
                  <a:gd name="T6" fmla="*/ 9 w 2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9" y="1"/>
                    </a:moveTo>
                    <a:cubicBezTo>
                      <a:pt x="13" y="2"/>
                      <a:pt x="17" y="6"/>
                      <a:pt x="19" y="10"/>
                    </a:cubicBezTo>
                    <a:cubicBezTo>
                      <a:pt x="20" y="13"/>
                      <a:pt x="22" y="20"/>
                      <a:pt x="16" y="18"/>
                    </a:cubicBezTo>
                    <a:cubicBezTo>
                      <a:pt x="13" y="17"/>
                      <a:pt x="0" y="0"/>
                      <a:pt x="9" y="2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8" name="Freeform 515"/>
              <p:cNvSpPr>
                <a:spLocks/>
              </p:cNvSpPr>
              <p:nvPr/>
            </p:nvSpPr>
            <p:spPr bwMode="auto">
              <a:xfrm>
                <a:off x="1375" y="1257"/>
                <a:ext cx="46" cy="57"/>
              </a:xfrm>
              <a:custGeom>
                <a:avLst/>
                <a:gdLst>
                  <a:gd name="T0" fmla="*/ 8 w 17"/>
                  <a:gd name="T1" fmla="*/ 5 h 21"/>
                  <a:gd name="T2" fmla="*/ 16 w 17"/>
                  <a:gd name="T3" fmla="*/ 16 h 21"/>
                  <a:gd name="T4" fmla="*/ 8 w 17"/>
                  <a:gd name="T5" fmla="*/ 16 h 21"/>
                  <a:gd name="T6" fmla="*/ 2 w 17"/>
                  <a:gd name="T7" fmla="*/ 4 h 21"/>
                  <a:gd name="T8" fmla="*/ 9 w 17"/>
                  <a:gd name="T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8" y="5"/>
                    </a:moveTo>
                    <a:cubicBezTo>
                      <a:pt x="11" y="7"/>
                      <a:pt x="17" y="12"/>
                      <a:pt x="16" y="16"/>
                    </a:cubicBezTo>
                    <a:cubicBezTo>
                      <a:pt x="15" y="21"/>
                      <a:pt x="11" y="18"/>
                      <a:pt x="8" y="16"/>
                    </a:cubicBezTo>
                    <a:cubicBezTo>
                      <a:pt x="6" y="14"/>
                      <a:pt x="0" y="8"/>
                      <a:pt x="2" y="4"/>
                    </a:cubicBezTo>
                    <a:cubicBezTo>
                      <a:pt x="3" y="0"/>
                      <a:pt x="6" y="5"/>
                      <a:pt x="9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9" name="Freeform 516"/>
              <p:cNvSpPr>
                <a:spLocks/>
              </p:cNvSpPr>
              <p:nvPr/>
            </p:nvSpPr>
            <p:spPr bwMode="auto">
              <a:xfrm>
                <a:off x="1092" y="1499"/>
                <a:ext cx="256" cy="244"/>
              </a:xfrm>
              <a:custGeom>
                <a:avLst/>
                <a:gdLst>
                  <a:gd name="T0" fmla="*/ 3 w 94"/>
                  <a:gd name="T1" fmla="*/ 1 h 90"/>
                  <a:gd name="T2" fmla="*/ 5 w 94"/>
                  <a:gd name="T3" fmla="*/ 10 h 90"/>
                  <a:gd name="T4" fmla="*/ 7 w 94"/>
                  <a:gd name="T5" fmla="*/ 15 h 90"/>
                  <a:gd name="T6" fmla="*/ 38 w 94"/>
                  <a:gd name="T7" fmla="*/ 61 h 90"/>
                  <a:gd name="T8" fmla="*/ 67 w 94"/>
                  <a:gd name="T9" fmla="*/ 79 h 90"/>
                  <a:gd name="T10" fmla="*/ 93 w 94"/>
                  <a:gd name="T11" fmla="*/ 87 h 90"/>
                  <a:gd name="T12" fmla="*/ 94 w 94"/>
                  <a:gd name="T13" fmla="*/ 88 h 90"/>
                  <a:gd name="T14" fmla="*/ 93 w 94"/>
                  <a:gd name="T15" fmla="*/ 89 h 90"/>
                  <a:gd name="T16" fmla="*/ 65 w 94"/>
                  <a:gd name="T17" fmla="*/ 81 h 90"/>
                  <a:gd name="T18" fmla="*/ 36 w 94"/>
                  <a:gd name="T19" fmla="*/ 63 h 90"/>
                  <a:gd name="T20" fmla="*/ 4 w 94"/>
                  <a:gd name="T21" fmla="*/ 16 h 90"/>
                  <a:gd name="T22" fmla="*/ 3 w 94"/>
                  <a:gd name="T23" fmla="*/ 11 h 90"/>
                  <a:gd name="T24" fmla="*/ 0 w 94"/>
                  <a:gd name="T25" fmla="*/ 2 h 90"/>
                  <a:gd name="T26" fmla="*/ 1 w 94"/>
                  <a:gd name="T27" fmla="*/ 1 h 90"/>
                  <a:gd name="T28" fmla="*/ 3 w 94"/>
                  <a:gd name="T29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90">
                    <a:moveTo>
                      <a:pt x="3" y="1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3" y="34"/>
                      <a:pt x="24" y="51"/>
                      <a:pt x="38" y="61"/>
                    </a:cubicBezTo>
                    <a:cubicBezTo>
                      <a:pt x="47" y="68"/>
                      <a:pt x="57" y="74"/>
                      <a:pt x="67" y="79"/>
                    </a:cubicBezTo>
                    <a:cubicBezTo>
                      <a:pt x="79" y="85"/>
                      <a:pt x="88" y="87"/>
                      <a:pt x="93" y="87"/>
                    </a:cubicBezTo>
                    <a:cubicBezTo>
                      <a:pt x="93" y="86"/>
                      <a:pt x="94" y="87"/>
                      <a:pt x="94" y="88"/>
                    </a:cubicBezTo>
                    <a:cubicBezTo>
                      <a:pt x="94" y="88"/>
                      <a:pt x="94" y="89"/>
                      <a:pt x="93" y="89"/>
                    </a:cubicBezTo>
                    <a:cubicBezTo>
                      <a:pt x="87" y="90"/>
                      <a:pt x="75" y="85"/>
                      <a:pt x="65" y="81"/>
                    </a:cubicBezTo>
                    <a:cubicBezTo>
                      <a:pt x="56" y="76"/>
                      <a:pt x="46" y="70"/>
                      <a:pt x="36" y="63"/>
                    </a:cubicBezTo>
                    <a:cubicBezTo>
                      <a:pt x="22" y="52"/>
                      <a:pt x="10" y="36"/>
                      <a:pt x="4" y="16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0" name="Freeform 517"/>
              <p:cNvSpPr>
                <a:spLocks/>
              </p:cNvSpPr>
              <p:nvPr/>
            </p:nvSpPr>
            <p:spPr bwMode="auto">
              <a:xfrm>
                <a:off x="1176" y="1436"/>
                <a:ext cx="30" cy="14"/>
              </a:xfrm>
              <a:custGeom>
                <a:avLst/>
                <a:gdLst>
                  <a:gd name="T0" fmla="*/ 10 w 11"/>
                  <a:gd name="T1" fmla="*/ 2 h 5"/>
                  <a:gd name="T2" fmla="*/ 11 w 11"/>
                  <a:gd name="T3" fmla="*/ 4 h 5"/>
                  <a:gd name="T4" fmla="*/ 9 w 11"/>
                  <a:gd name="T5" fmla="*/ 4 h 5"/>
                  <a:gd name="T6" fmla="*/ 2 w 11"/>
                  <a:gd name="T7" fmla="*/ 3 h 5"/>
                  <a:gd name="T8" fmla="*/ 1 w 11"/>
                  <a:gd name="T9" fmla="*/ 2 h 5"/>
                  <a:gd name="T10" fmla="*/ 1 w 11"/>
                  <a:gd name="T11" fmla="*/ 0 h 5"/>
                  <a:gd name="T12" fmla="*/ 10 w 11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0" y="2"/>
                    </a:move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8" y="4"/>
                      <a:pt x="4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4" y="0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1" name="Freeform 518"/>
              <p:cNvSpPr>
                <a:spLocks/>
              </p:cNvSpPr>
              <p:nvPr/>
            </p:nvSpPr>
            <p:spPr bwMode="auto">
              <a:xfrm>
                <a:off x="1674" y="1469"/>
                <a:ext cx="55" cy="62"/>
              </a:xfrm>
              <a:custGeom>
                <a:avLst/>
                <a:gdLst>
                  <a:gd name="T0" fmla="*/ 2 w 20"/>
                  <a:gd name="T1" fmla="*/ 0 h 23"/>
                  <a:gd name="T2" fmla="*/ 6 w 20"/>
                  <a:gd name="T3" fmla="*/ 2 h 23"/>
                  <a:gd name="T4" fmla="*/ 15 w 20"/>
                  <a:gd name="T5" fmla="*/ 7 h 23"/>
                  <a:gd name="T6" fmla="*/ 16 w 20"/>
                  <a:gd name="T7" fmla="*/ 7 h 23"/>
                  <a:gd name="T8" fmla="*/ 17 w 20"/>
                  <a:gd name="T9" fmla="*/ 7 h 23"/>
                  <a:gd name="T10" fmla="*/ 18 w 20"/>
                  <a:gd name="T11" fmla="*/ 8 h 23"/>
                  <a:gd name="T12" fmla="*/ 18 w 20"/>
                  <a:gd name="T13" fmla="*/ 8 h 23"/>
                  <a:gd name="T14" fmla="*/ 18 w 20"/>
                  <a:gd name="T15" fmla="*/ 8 h 23"/>
                  <a:gd name="T16" fmla="*/ 19 w 20"/>
                  <a:gd name="T17" fmla="*/ 9 h 23"/>
                  <a:gd name="T18" fmla="*/ 20 w 20"/>
                  <a:gd name="T19" fmla="*/ 10 h 23"/>
                  <a:gd name="T20" fmla="*/ 20 w 20"/>
                  <a:gd name="T21" fmla="*/ 10 h 23"/>
                  <a:gd name="T22" fmla="*/ 19 w 20"/>
                  <a:gd name="T23" fmla="*/ 11 h 23"/>
                  <a:gd name="T24" fmla="*/ 15 w 20"/>
                  <a:gd name="T25" fmla="*/ 10 h 23"/>
                  <a:gd name="T26" fmla="*/ 5 w 20"/>
                  <a:gd name="T27" fmla="*/ 5 h 23"/>
                  <a:gd name="T28" fmla="*/ 3 w 20"/>
                  <a:gd name="T29" fmla="*/ 4 h 23"/>
                  <a:gd name="T30" fmla="*/ 3 w 20"/>
                  <a:gd name="T31" fmla="*/ 4 h 23"/>
                  <a:gd name="T32" fmla="*/ 3 w 20"/>
                  <a:gd name="T33" fmla="*/ 11 h 23"/>
                  <a:gd name="T34" fmla="*/ 4 w 20"/>
                  <a:gd name="T35" fmla="*/ 17 h 23"/>
                  <a:gd name="T36" fmla="*/ 5 w 20"/>
                  <a:gd name="T37" fmla="*/ 18 h 23"/>
                  <a:gd name="T38" fmla="*/ 5 w 20"/>
                  <a:gd name="T39" fmla="*/ 18 h 23"/>
                  <a:gd name="T40" fmla="*/ 5 w 20"/>
                  <a:gd name="T41" fmla="*/ 18 h 23"/>
                  <a:gd name="T42" fmla="*/ 5 w 20"/>
                  <a:gd name="T43" fmla="*/ 20 h 23"/>
                  <a:gd name="T44" fmla="*/ 5 w 20"/>
                  <a:gd name="T45" fmla="*/ 21 h 23"/>
                  <a:gd name="T46" fmla="*/ 5 w 20"/>
                  <a:gd name="T47" fmla="*/ 22 h 23"/>
                  <a:gd name="T48" fmla="*/ 4 w 20"/>
                  <a:gd name="T49" fmla="*/ 23 h 23"/>
                  <a:gd name="T50" fmla="*/ 3 w 20"/>
                  <a:gd name="T51" fmla="*/ 23 h 23"/>
                  <a:gd name="T52" fmla="*/ 3 w 20"/>
                  <a:gd name="T53" fmla="*/ 23 h 23"/>
                  <a:gd name="T54" fmla="*/ 2 w 20"/>
                  <a:gd name="T55" fmla="*/ 22 h 23"/>
                  <a:gd name="T56" fmla="*/ 1 w 20"/>
                  <a:gd name="T57" fmla="*/ 12 h 23"/>
                  <a:gd name="T58" fmla="*/ 0 w 20"/>
                  <a:gd name="T59" fmla="*/ 6 h 23"/>
                  <a:gd name="T60" fmla="*/ 0 w 20"/>
                  <a:gd name="T61" fmla="*/ 5 h 23"/>
                  <a:gd name="T62" fmla="*/ 0 w 20"/>
                  <a:gd name="T63" fmla="*/ 5 h 23"/>
                  <a:gd name="T64" fmla="*/ 0 w 20"/>
                  <a:gd name="T65" fmla="*/ 6 h 23"/>
                  <a:gd name="T66" fmla="*/ 0 w 20"/>
                  <a:gd name="T67" fmla="*/ 5 h 23"/>
                  <a:gd name="T68" fmla="*/ 0 w 20"/>
                  <a:gd name="T69" fmla="*/ 5 h 23"/>
                  <a:gd name="T70" fmla="*/ 0 w 20"/>
                  <a:gd name="T71" fmla="*/ 4 h 23"/>
                  <a:gd name="T72" fmla="*/ 0 w 20"/>
                  <a:gd name="T73" fmla="*/ 3 h 23"/>
                  <a:gd name="T74" fmla="*/ 0 w 20"/>
                  <a:gd name="T75" fmla="*/ 2 h 23"/>
                  <a:gd name="T76" fmla="*/ 0 w 20"/>
                  <a:gd name="T77" fmla="*/ 2 h 23"/>
                  <a:gd name="T78" fmla="*/ 0 w 20"/>
                  <a:gd name="T79" fmla="*/ 2 h 23"/>
                  <a:gd name="T80" fmla="*/ 0 w 20"/>
                  <a:gd name="T81" fmla="*/ 2 h 23"/>
                  <a:gd name="T82" fmla="*/ 0 w 20"/>
                  <a:gd name="T83" fmla="*/ 2 h 23"/>
                  <a:gd name="T84" fmla="*/ 0 w 20"/>
                  <a:gd name="T85" fmla="*/ 1 h 23"/>
                  <a:gd name="T86" fmla="*/ 0 w 20"/>
                  <a:gd name="T87" fmla="*/ 0 h 23"/>
                  <a:gd name="T88" fmla="*/ 2 w 20"/>
                  <a:gd name="T8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" h="23">
                    <a:moveTo>
                      <a:pt x="2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12" y="6"/>
                      <a:pt x="15" y="7"/>
                    </a:cubicBezTo>
                    <a:cubicBezTo>
                      <a:pt x="15" y="7"/>
                      <a:pt x="16" y="7"/>
                      <a:pt x="16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8" y="11"/>
                      <a:pt x="16" y="11"/>
                      <a:pt x="15" y="10"/>
                    </a:cubicBezTo>
                    <a:cubicBezTo>
                      <a:pt x="12" y="10"/>
                      <a:pt x="8" y="7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3" y="9"/>
                      <a:pt x="3" y="11"/>
                    </a:cubicBezTo>
                    <a:cubicBezTo>
                      <a:pt x="4" y="13"/>
                      <a:pt x="4" y="15"/>
                      <a:pt x="4" y="17"/>
                    </a:cubicBezTo>
                    <a:cubicBezTo>
                      <a:pt x="4" y="17"/>
                      <a:pt x="5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2" y="22"/>
                      <a:pt x="2" y="22"/>
                    </a:cubicBezTo>
                    <a:cubicBezTo>
                      <a:pt x="1" y="18"/>
                      <a:pt x="1" y="15"/>
                      <a:pt x="1" y="12"/>
                    </a:cubicBezTo>
                    <a:cubicBezTo>
                      <a:pt x="1" y="10"/>
                      <a:pt x="1" y="8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2" name="Freeform 519"/>
              <p:cNvSpPr>
                <a:spLocks/>
              </p:cNvSpPr>
              <p:nvPr/>
            </p:nvSpPr>
            <p:spPr bwMode="auto">
              <a:xfrm>
                <a:off x="1446" y="1224"/>
                <a:ext cx="59" cy="43"/>
              </a:xfrm>
              <a:custGeom>
                <a:avLst/>
                <a:gdLst>
                  <a:gd name="T0" fmla="*/ 20 w 22"/>
                  <a:gd name="T1" fmla="*/ 5 h 16"/>
                  <a:gd name="T2" fmla="*/ 20 w 22"/>
                  <a:gd name="T3" fmla="*/ 15 h 16"/>
                  <a:gd name="T4" fmla="*/ 19 w 22"/>
                  <a:gd name="T5" fmla="*/ 14 h 16"/>
                  <a:gd name="T6" fmla="*/ 19 w 22"/>
                  <a:gd name="T7" fmla="*/ 9 h 16"/>
                  <a:gd name="T8" fmla="*/ 22 w 22"/>
                  <a:gd name="T9" fmla="*/ 15 h 16"/>
                  <a:gd name="T10" fmla="*/ 19 w 22"/>
                  <a:gd name="T11" fmla="*/ 15 h 16"/>
                  <a:gd name="T12" fmla="*/ 18 w 22"/>
                  <a:gd name="T13" fmla="*/ 13 h 16"/>
                  <a:gd name="T14" fmla="*/ 20 w 22"/>
                  <a:gd name="T15" fmla="*/ 13 h 16"/>
                  <a:gd name="T16" fmla="*/ 21 w 22"/>
                  <a:gd name="T17" fmla="*/ 14 h 16"/>
                  <a:gd name="T18" fmla="*/ 19 w 22"/>
                  <a:gd name="T19" fmla="*/ 15 h 16"/>
                  <a:gd name="T20" fmla="*/ 17 w 22"/>
                  <a:gd name="T21" fmla="*/ 12 h 16"/>
                  <a:gd name="T22" fmla="*/ 21 w 22"/>
                  <a:gd name="T23" fmla="*/ 14 h 16"/>
                  <a:gd name="T24" fmla="*/ 20 w 22"/>
                  <a:gd name="T25" fmla="*/ 16 h 16"/>
                  <a:gd name="T26" fmla="*/ 18 w 22"/>
                  <a:gd name="T27" fmla="*/ 14 h 16"/>
                  <a:gd name="T28" fmla="*/ 20 w 22"/>
                  <a:gd name="T29" fmla="*/ 13 h 16"/>
                  <a:gd name="T30" fmla="*/ 19 w 22"/>
                  <a:gd name="T31" fmla="*/ 15 h 16"/>
                  <a:gd name="T32" fmla="*/ 3 w 22"/>
                  <a:gd name="T33" fmla="*/ 10 h 16"/>
                  <a:gd name="T34" fmla="*/ 4 w 22"/>
                  <a:gd name="T35" fmla="*/ 8 h 16"/>
                  <a:gd name="T36" fmla="*/ 5 w 22"/>
                  <a:gd name="T37" fmla="*/ 10 h 16"/>
                  <a:gd name="T38" fmla="*/ 3 w 22"/>
                  <a:gd name="T39" fmla="*/ 11 h 16"/>
                  <a:gd name="T40" fmla="*/ 0 w 22"/>
                  <a:gd name="T41" fmla="*/ 9 h 16"/>
                  <a:gd name="T42" fmla="*/ 2 w 22"/>
                  <a:gd name="T43" fmla="*/ 7 h 16"/>
                  <a:gd name="T44" fmla="*/ 4 w 22"/>
                  <a:gd name="T45" fmla="*/ 8 h 16"/>
                  <a:gd name="T46" fmla="*/ 2 w 22"/>
                  <a:gd name="T47" fmla="*/ 11 h 16"/>
                  <a:gd name="T48" fmla="*/ 1 w 22"/>
                  <a:gd name="T49" fmla="*/ 7 h 16"/>
                  <a:gd name="T50" fmla="*/ 2 w 22"/>
                  <a:gd name="T51" fmla="*/ 9 h 16"/>
                  <a:gd name="T52" fmla="*/ 2 w 22"/>
                  <a:gd name="T53" fmla="*/ 9 h 16"/>
                  <a:gd name="T54" fmla="*/ 3 w 22"/>
                  <a:gd name="T55" fmla="*/ 10 h 16"/>
                  <a:gd name="T56" fmla="*/ 3 w 22"/>
                  <a:gd name="T57" fmla="*/ 8 h 16"/>
                  <a:gd name="T58" fmla="*/ 2 w 22"/>
                  <a:gd name="T59" fmla="*/ 9 h 16"/>
                  <a:gd name="T60" fmla="*/ 1 w 22"/>
                  <a:gd name="T61" fmla="*/ 9 h 16"/>
                  <a:gd name="T62" fmla="*/ 0 w 22"/>
                  <a:gd name="T63" fmla="*/ 7 h 16"/>
                  <a:gd name="T64" fmla="*/ 4 w 22"/>
                  <a:gd name="T65" fmla="*/ 8 h 16"/>
                  <a:gd name="T66" fmla="*/ 4 w 22"/>
                  <a:gd name="T67" fmla="*/ 8 h 16"/>
                  <a:gd name="T68" fmla="*/ 3 w 22"/>
                  <a:gd name="T69" fmla="*/ 10 h 16"/>
                  <a:gd name="T70" fmla="*/ 3 w 22"/>
                  <a:gd name="T71" fmla="*/ 10 h 16"/>
                  <a:gd name="T72" fmla="*/ 4 w 22"/>
                  <a:gd name="T73" fmla="*/ 8 h 16"/>
                  <a:gd name="T74" fmla="*/ 10 w 22"/>
                  <a:gd name="T75" fmla="*/ 10 h 16"/>
                  <a:gd name="T76" fmla="*/ 18 w 22"/>
                  <a:gd name="T77" fmla="*/ 14 h 16"/>
                  <a:gd name="T78" fmla="*/ 18 w 22"/>
                  <a:gd name="T79" fmla="*/ 15 h 16"/>
                  <a:gd name="T80" fmla="*/ 19 w 22"/>
                  <a:gd name="T81" fmla="*/ 13 h 16"/>
                  <a:gd name="T82" fmla="*/ 19 w 22"/>
                  <a:gd name="T83" fmla="*/ 14 h 16"/>
                  <a:gd name="T84" fmla="*/ 18 w 22"/>
                  <a:gd name="T85" fmla="*/ 14 h 16"/>
                  <a:gd name="T86" fmla="*/ 19 w 22"/>
                  <a:gd name="T87" fmla="*/ 12 h 16"/>
                  <a:gd name="T88" fmla="*/ 19 w 22"/>
                  <a:gd name="T89" fmla="*/ 13 h 16"/>
                  <a:gd name="T90" fmla="*/ 18 w 22"/>
                  <a:gd name="T91" fmla="*/ 13 h 16"/>
                  <a:gd name="T92" fmla="*/ 20 w 22"/>
                  <a:gd name="T93" fmla="*/ 12 h 16"/>
                  <a:gd name="T94" fmla="*/ 22 w 22"/>
                  <a:gd name="T95" fmla="*/ 14 h 16"/>
                  <a:gd name="T96" fmla="*/ 19 w 22"/>
                  <a:gd name="T97" fmla="*/ 15 h 16"/>
                  <a:gd name="T98" fmla="*/ 20 w 22"/>
                  <a:gd name="T99" fmla="*/ 12 h 16"/>
                  <a:gd name="T100" fmla="*/ 21 w 22"/>
                  <a:gd name="T101" fmla="*/ 13 h 16"/>
                  <a:gd name="T102" fmla="*/ 20 w 22"/>
                  <a:gd name="T103" fmla="*/ 13 h 16"/>
                  <a:gd name="T104" fmla="*/ 18 w 22"/>
                  <a:gd name="T105" fmla="*/ 5 h 16"/>
                  <a:gd name="T106" fmla="*/ 18 w 22"/>
                  <a:gd name="T107" fmla="*/ 0 h 16"/>
                  <a:gd name="T108" fmla="*/ 18 w 22"/>
                  <a:gd name="T10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16">
                    <a:moveTo>
                      <a:pt x="19" y="0"/>
                    </a:moveTo>
                    <a:cubicBezTo>
                      <a:pt x="19" y="1"/>
                      <a:pt x="20" y="3"/>
                      <a:pt x="20" y="5"/>
                    </a:cubicBezTo>
                    <a:cubicBezTo>
                      <a:pt x="21" y="8"/>
                      <a:pt x="21" y="11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2"/>
                      <a:pt x="18" y="11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20" y="9"/>
                      <a:pt x="20" y="10"/>
                    </a:cubicBezTo>
                    <a:cubicBezTo>
                      <a:pt x="21" y="11"/>
                      <a:pt x="21" y="13"/>
                      <a:pt x="22" y="15"/>
                    </a:cubicBezTo>
                    <a:cubicBezTo>
                      <a:pt x="22" y="15"/>
                      <a:pt x="21" y="16"/>
                      <a:pt x="21" y="16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20" y="14"/>
                      <a:pt x="20" y="13"/>
                      <a:pt x="20" y="13"/>
                    </a:cubicBezTo>
                    <a:cubicBezTo>
                      <a:pt x="20" y="12"/>
                      <a:pt x="20" y="13"/>
                      <a:pt x="20" y="12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2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1" y="14"/>
                    </a:cubicBezTo>
                    <a:cubicBezTo>
                      <a:pt x="22" y="15"/>
                      <a:pt x="22" y="15"/>
                      <a:pt x="21" y="16"/>
                    </a:cubicBezTo>
                    <a:cubicBezTo>
                      <a:pt x="21" y="16"/>
                      <a:pt x="20" y="16"/>
                      <a:pt x="20" y="16"/>
                    </a:cubicBezTo>
                    <a:cubicBezTo>
                      <a:pt x="19" y="16"/>
                      <a:pt x="19" y="15"/>
                      <a:pt x="18" y="15"/>
                    </a:cubicBezTo>
                    <a:cubicBezTo>
                      <a:pt x="18" y="15"/>
                      <a:pt x="17" y="14"/>
                      <a:pt x="18" y="14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6" y="15"/>
                      <a:pt x="12" y="14"/>
                      <a:pt x="9" y="12"/>
                    </a:cubicBezTo>
                    <a:cubicBezTo>
                      <a:pt x="7" y="12"/>
                      <a:pt x="5" y="11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2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8"/>
                      <a:pt x="8" y="9"/>
                      <a:pt x="10" y="10"/>
                    </a:cubicBezTo>
                    <a:cubicBezTo>
                      <a:pt x="13" y="11"/>
                      <a:pt x="17" y="13"/>
                      <a:pt x="19" y="13"/>
                    </a:cubicBezTo>
                    <a:cubicBezTo>
                      <a:pt x="19" y="13"/>
                      <a:pt x="18" y="13"/>
                      <a:pt x="18" y="14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19" y="15"/>
                      <a:pt x="20" y="15"/>
                      <a:pt x="20" y="14"/>
                    </a:cubicBezTo>
                    <a:cubicBezTo>
                      <a:pt x="20" y="14"/>
                      <a:pt x="20" y="13"/>
                      <a:pt x="19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9" y="15"/>
                      <a:pt x="19" y="15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21" y="14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9" y="14"/>
                      <a:pt x="18" y="14"/>
                      <a:pt x="19" y="15"/>
                    </a:cubicBezTo>
                    <a:cubicBezTo>
                      <a:pt x="19" y="15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9" y="11"/>
                    </a:cubicBezTo>
                    <a:cubicBezTo>
                      <a:pt x="19" y="11"/>
                      <a:pt x="20" y="12"/>
                      <a:pt x="20" y="12"/>
                    </a:cubicBezTo>
                    <a:cubicBezTo>
                      <a:pt x="20" y="12"/>
                      <a:pt x="21" y="13"/>
                      <a:pt x="21" y="13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4"/>
                      <a:pt x="19" y="12"/>
                      <a:pt x="18" y="11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11"/>
                      <a:pt x="21" y="12"/>
                      <a:pt x="21" y="13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0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1"/>
                      <a:pt x="18" y="8"/>
                      <a:pt x="18" y="5"/>
                    </a:cubicBezTo>
                    <a:cubicBezTo>
                      <a:pt x="17" y="4"/>
                      <a:pt x="17" y="2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3" name="Freeform 520"/>
              <p:cNvSpPr>
                <a:spLocks/>
              </p:cNvSpPr>
              <p:nvPr/>
            </p:nvSpPr>
            <p:spPr bwMode="auto">
              <a:xfrm>
                <a:off x="1380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4" name="Freeform 521"/>
              <p:cNvSpPr>
                <a:spLocks/>
              </p:cNvSpPr>
              <p:nvPr/>
            </p:nvSpPr>
            <p:spPr bwMode="auto">
              <a:xfrm>
                <a:off x="1380" y="3199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5" name="Freeform 522"/>
              <p:cNvSpPr>
                <a:spLocks/>
              </p:cNvSpPr>
              <p:nvPr/>
            </p:nvSpPr>
            <p:spPr bwMode="auto">
              <a:xfrm>
                <a:off x="1378" y="320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6" name="Freeform 523"/>
              <p:cNvSpPr>
                <a:spLocks/>
              </p:cNvSpPr>
              <p:nvPr/>
            </p:nvSpPr>
            <p:spPr bwMode="auto">
              <a:xfrm>
                <a:off x="1378" y="3204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7" name="Freeform 524"/>
              <p:cNvSpPr>
                <a:spLocks/>
              </p:cNvSpPr>
              <p:nvPr/>
            </p:nvSpPr>
            <p:spPr bwMode="auto">
              <a:xfrm>
                <a:off x="137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8" name="Freeform 525"/>
              <p:cNvSpPr>
                <a:spLocks/>
              </p:cNvSpPr>
              <p:nvPr/>
            </p:nvSpPr>
            <p:spPr bwMode="auto">
              <a:xfrm>
                <a:off x="1375" y="3202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9" name="Freeform 526"/>
              <p:cNvSpPr>
                <a:spLocks/>
              </p:cNvSpPr>
              <p:nvPr/>
            </p:nvSpPr>
            <p:spPr bwMode="auto">
              <a:xfrm>
                <a:off x="137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0" name="Rectangle 527"/>
              <p:cNvSpPr>
                <a:spLocks noChangeArrowheads="1"/>
              </p:cNvSpPr>
              <p:nvPr/>
            </p:nvSpPr>
            <p:spPr bwMode="auto">
              <a:xfrm>
                <a:off x="1378" y="3207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1" name="Freeform 528"/>
              <p:cNvSpPr>
                <a:spLocks/>
              </p:cNvSpPr>
              <p:nvPr/>
            </p:nvSpPr>
            <p:spPr bwMode="auto">
              <a:xfrm>
                <a:off x="1375" y="3199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2" name="Freeform 529"/>
              <p:cNvSpPr>
                <a:spLocks/>
              </p:cNvSpPr>
              <p:nvPr/>
            </p:nvSpPr>
            <p:spPr bwMode="auto">
              <a:xfrm>
                <a:off x="1372" y="319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3" name="Freeform 530"/>
              <p:cNvSpPr>
                <a:spLocks/>
              </p:cNvSpPr>
              <p:nvPr/>
            </p:nvSpPr>
            <p:spPr bwMode="auto">
              <a:xfrm>
                <a:off x="1369" y="3191"/>
                <a:ext cx="6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4 h 6"/>
                  <a:gd name="T6" fmla="*/ 1 w 2"/>
                  <a:gd name="T7" fmla="*/ 4 h 6"/>
                  <a:gd name="T8" fmla="*/ 1 w 2"/>
                  <a:gd name="T9" fmla="*/ 5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4" name="Freeform 531"/>
              <p:cNvSpPr>
                <a:spLocks/>
              </p:cNvSpPr>
              <p:nvPr/>
            </p:nvSpPr>
            <p:spPr bwMode="auto">
              <a:xfrm>
                <a:off x="1369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5" name="Freeform 532"/>
              <p:cNvSpPr>
                <a:spLocks/>
              </p:cNvSpPr>
              <p:nvPr/>
            </p:nvSpPr>
            <p:spPr bwMode="auto">
              <a:xfrm>
                <a:off x="1367" y="3191"/>
                <a:ext cx="2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6" name="Freeform 533"/>
              <p:cNvSpPr>
                <a:spLocks/>
              </p:cNvSpPr>
              <p:nvPr/>
            </p:nvSpPr>
            <p:spPr bwMode="auto">
              <a:xfrm>
                <a:off x="1369" y="32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7" name="Freeform 534"/>
              <p:cNvSpPr>
                <a:spLocks/>
              </p:cNvSpPr>
              <p:nvPr/>
            </p:nvSpPr>
            <p:spPr bwMode="auto">
              <a:xfrm>
                <a:off x="136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8" name="Freeform 535"/>
              <p:cNvSpPr>
                <a:spLocks/>
              </p:cNvSpPr>
              <p:nvPr/>
            </p:nvSpPr>
            <p:spPr bwMode="auto">
              <a:xfrm>
                <a:off x="1367" y="320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9" name="Freeform 536"/>
              <p:cNvSpPr>
                <a:spLocks/>
              </p:cNvSpPr>
              <p:nvPr/>
            </p:nvSpPr>
            <p:spPr bwMode="auto">
              <a:xfrm>
                <a:off x="1348" y="3193"/>
                <a:ext cx="19" cy="17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5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4 h 6"/>
                  <a:gd name="T26" fmla="*/ 6 w 7"/>
                  <a:gd name="T27" fmla="*/ 2 h 6"/>
                  <a:gd name="T28" fmla="*/ 6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2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3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2 h 6"/>
                  <a:gd name="T72" fmla="*/ 0 w 7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4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6" y="2"/>
                      <a:pt x="6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5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0" name="Rectangle 537"/>
              <p:cNvSpPr>
                <a:spLocks noChangeArrowheads="1"/>
              </p:cNvSpPr>
              <p:nvPr/>
            </p:nvSpPr>
            <p:spPr bwMode="auto">
              <a:xfrm>
                <a:off x="1350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1" name="Freeform 538"/>
              <p:cNvSpPr>
                <a:spLocks/>
              </p:cNvSpPr>
              <p:nvPr/>
            </p:nvSpPr>
            <p:spPr bwMode="auto">
              <a:xfrm>
                <a:off x="134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2" name="Rectangle 539"/>
              <p:cNvSpPr>
                <a:spLocks noChangeArrowheads="1"/>
              </p:cNvSpPr>
              <p:nvPr/>
            </p:nvSpPr>
            <p:spPr bwMode="auto">
              <a:xfrm>
                <a:off x="1350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3" name="Freeform 540"/>
              <p:cNvSpPr>
                <a:spLocks/>
              </p:cNvSpPr>
              <p:nvPr/>
            </p:nvSpPr>
            <p:spPr bwMode="auto">
              <a:xfrm>
                <a:off x="1353" y="3191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4" name="Freeform 541"/>
              <p:cNvSpPr>
                <a:spLocks/>
              </p:cNvSpPr>
              <p:nvPr/>
            </p:nvSpPr>
            <p:spPr bwMode="auto">
              <a:xfrm>
                <a:off x="1356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5" name="Rectangle 542"/>
              <p:cNvSpPr>
                <a:spLocks noChangeArrowheads="1"/>
              </p:cNvSpPr>
              <p:nvPr/>
            </p:nvSpPr>
            <p:spPr bwMode="auto">
              <a:xfrm>
                <a:off x="1348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6" name="Freeform 543"/>
              <p:cNvSpPr>
                <a:spLocks/>
              </p:cNvSpPr>
              <p:nvPr/>
            </p:nvSpPr>
            <p:spPr bwMode="auto">
              <a:xfrm>
                <a:off x="1334" y="3191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7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4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3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2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1 w 5"/>
                  <a:gd name="T55" fmla="*/ 2 h 8"/>
                  <a:gd name="T56" fmla="*/ 1 w 5"/>
                  <a:gd name="T57" fmla="*/ 3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7" name="Freeform 544"/>
              <p:cNvSpPr>
                <a:spLocks/>
              </p:cNvSpPr>
              <p:nvPr/>
            </p:nvSpPr>
            <p:spPr bwMode="auto">
              <a:xfrm>
                <a:off x="1342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8" name="Freeform 545"/>
              <p:cNvSpPr>
                <a:spLocks/>
              </p:cNvSpPr>
              <p:nvPr/>
            </p:nvSpPr>
            <p:spPr bwMode="auto">
              <a:xfrm>
                <a:off x="1326" y="3188"/>
                <a:ext cx="11" cy="27"/>
              </a:xfrm>
              <a:custGeom>
                <a:avLst/>
                <a:gdLst>
                  <a:gd name="T0" fmla="*/ 3 w 4"/>
                  <a:gd name="T1" fmla="*/ 5 h 10"/>
                  <a:gd name="T2" fmla="*/ 3 w 4"/>
                  <a:gd name="T3" fmla="*/ 3 h 10"/>
                  <a:gd name="T4" fmla="*/ 2 w 4"/>
                  <a:gd name="T5" fmla="*/ 7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4 h 10"/>
                  <a:gd name="T12" fmla="*/ 2 w 4"/>
                  <a:gd name="T13" fmla="*/ 6 h 10"/>
                  <a:gd name="T14" fmla="*/ 1 w 4"/>
                  <a:gd name="T15" fmla="*/ 7 h 10"/>
                  <a:gd name="T16" fmla="*/ 2 w 4"/>
                  <a:gd name="T17" fmla="*/ 6 h 10"/>
                  <a:gd name="T18" fmla="*/ 1 w 4"/>
                  <a:gd name="T19" fmla="*/ 4 h 10"/>
                  <a:gd name="T20" fmla="*/ 0 w 4"/>
                  <a:gd name="T21" fmla="*/ 9 h 10"/>
                  <a:gd name="T22" fmla="*/ 1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1 w 4"/>
                  <a:gd name="T29" fmla="*/ 8 h 10"/>
                  <a:gd name="T30" fmla="*/ 3 w 4"/>
                  <a:gd name="T31" fmla="*/ 8 h 10"/>
                  <a:gd name="T32" fmla="*/ 3 w 4"/>
                  <a:gd name="T33" fmla="*/ 8 h 10"/>
                  <a:gd name="T34" fmla="*/ 3 w 4"/>
                  <a:gd name="T35" fmla="*/ 7 h 10"/>
                  <a:gd name="T36" fmla="*/ 3 w 4"/>
                  <a:gd name="T37" fmla="*/ 5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2" y="4"/>
                      <a:pt x="3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9" name="Freeform 546"/>
              <p:cNvSpPr>
                <a:spLocks/>
              </p:cNvSpPr>
              <p:nvPr/>
            </p:nvSpPr>
            <p:spPr bwMode="auto">
              <a:xfrm>
                <a:off x="1334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0" name="Freeform 547"/>
              <p:cNvSpPr>
                <a:spLocks/>
              </p:cNvSpPr>
              <p:nvPr/>
            </p:nvSpPr>
            <p:spPr bwMode="auto">
              <a:xfrm>
                <a:off x="1334" y="3207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1" name="Freeform 548"/>
              <p:cNvSpPr>
                <a:spLocks/>
              </p:cNvSpPr>
              <p:nvPr/>
            </p:nvSpPr>
            <p:spPr bwMode="auto">
              <a:xfrm>
                <a:off x="1328" y="319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2" name="Freeform 549"/>
              <p:cNvSpPr>
                <a:spLocks/>
              </p:cNvSpPr>
              <p:nvPr/>
            </p:nvSpPr>
            <p:spPr bwMode="auto">
              <a:xfrm>
                <a:off x="1323" y="3202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3" name="Freeform 550"/>
              <p:cNvSpPr>
                <a:spLocks/>
              </p:cNvSpPr>
              <p:nvPr/>
            </p:nvSpPr>
            <p:spPr bwMode="auto">
              <a:xfrm>
                <a:off x="1312" y="3193"/>
                <a:ext cx="14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3 w 5"/>
                  <a:gd name="T5" fmla="*/ 2 h 11"/>
                  <a:gd name="T6" fmla="*/ 3 w 5"/>
                  <a:gd name="T7" fmla="*/ 1 h 11"/>
                  <a:gd name="T8" fmla="*/ 3 w 5"/>
                  <a:gd name="T9" fmla="*/ 2 h 11"/>
                  <a:gd name="T10" fmla="*/ 2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7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4 h 11"/>
                  <a:gd name="T36" fmla="*/ 3 w 5"/>
                  <a:gd name="T37" fmla="*/ 5 h 11"/>
                  <a:gd name="T38" fmla="*/ 3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2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4 h 11"/>
                  <a:gd name="T70" fmla="*/ 4 w 5"/>
                  <a:gd name="T71" fmla="*/ 3 h 11"/>
                  <a:gd name="T72" fmla="*/ 4 w 5"/>
                  <a:gd name="T73" fmla="*/ 6 h 11"/>
                  <a:gd name="T74" fmla="*/ 4 w 5"/>
                  <a:gd name="T75" fmla="*/ 6 h 11"/>
                  <a:gd name="T76" fmla="*/ 4 w 5"/>
                  <a:gd name="T77" fmla="*/ 5 h 11"/>
                  <a:gd name="T78" fmla="*/ 4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3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4"/>
                    </a:cubicBezTo>
                    <a:cubicBezTo>
                      <a:pt x="3" y="8"/>
                      <a:pt x="3" y="3"/>
                      <a:pt x="3" y="5"/>
                    </a:cubicBezTo>
                    <a:cubicBezTo>
                      <a:pt x="4" y="6"/>
                      <a:pt x="3" y="5"/>
                      <a:pt x="3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1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4" y="6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4" name="Freeform 551"/>
              <p:cNvSpPr>
                <a:spLocks/>
              </p:cNvSpPr>
              <p:nvPr/>
            </p:nvSpPr>
            <p:spPr bwMode="auto">
              <a:xfrm>
                <a:off x="1323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5" name="Freeform 552"/>
              <p:cNvSpPr>
                <a:spLocks/>
              </p:cNvSpPr>
              <p:nvPr/>
            </p:nvSpPr>
            <p:spPr bwMode="auto">
              <a:xfrm>
                <a:off x="1326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6" name="Rectangle 553"/>
              <p:cNvSpPr>
                <a:spLocks noChangeArrowheads="1"/>
              </p:cNvSpPr>
              <p:nvPr/>
            </p:nvSpPr>
            <p:spPr bwMode="auto">
              <a:xfrm>
                <a:off x="1323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7" name="Freeform 554"/>
              <p:cNvSpPr>
                <a:spLocks/>
              </p:cNvSpPr>
              <p:nvPr/>
            </p:nvSpPr>
            <p:spPr bwMode="auto">
              <a:xfrm>
                <a:off x="1326" y="319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8" name="Freeform 555"/>
              <p:cNvSpPr>
                <a:spLocks/>
              </p:cNvSpPr>
              <p:nvPr/>
            </p:nvSpPr>
            <p:spPr bwMode="auto">
              <a:xfrm>
                <a:off x="1328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9" name="Freeform 556"/>
              <p:cNvSpPr>
                <a:spLocks/>
              </p:cNvSpPr>
              <p:nvPr/>
            </p:nvSpPr>
            <p:spPr bwMode="auto">
              <a:xfrm>
                <a:off x="1337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0" name="Freeform 557"/>
              <p:cNvSpPr>
                <a:spLocks/>
              </p:cNvSpPr>
              <p:nvPr/>
            </p:nvSpPr>
            <p:spPr bwMode="auto">
              <a:xfrm>
                <a:off x="1326" y="3185"/>
                <a:ext cx="27" cy="33"/>
              </a:xfrm>
              <a:custGeom>
                <a:avLst/>
                <a:gdLst>
                  <a:gd name="T0" fmla="*/ 7 w 10"/>
                  <a:gd name="T1" fmla="*/ 6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8 h 12"/>
                  <a:gd name="T8" fmla="*/ 10 w 10"/>
                  <a:gd name="T9" fmla="*/ 8 h 12"/>
                  <a:gd name="T10" fmla="*/ 9 w 10"/>
                  <a:gd name="T11" fmla="*/ 3 h 12"/>
                  <a:gd name="T12" fmla="*/ 7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6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1 w 10"/>
                  <a:gd name="T35" fmla="*/ 7 h 12"/>
                  <a:gd name="T36" fmla="*/ 0 w 10"/>
                  <a:gd name="T37" fmla="*/ 7 h 12"/>
                  <a:gd name="T38" fmla="*/ 1 w 10"/>
                  <a:gd name="T39" fmla="*/ 7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0 h 12"/>
                  <a:gd name="T46" fmla="*/ 2 w 10"/>
                  <a:gd name="T47" fmla="*/ 10 h 12"/>
                  <a:gd name="T48" fmla="*/ 3 w 10"/>
                  <a:gd name="T49" fmla="*/ 10 h 12"/>
                  <a:gd name="T50" fmla="*/ 4 w 10"/>
                  <a:gd name="T51" fmla="*/ 10 h 12"/>
                  <a:gd name="T52" fmla="*/ 4 w 10"/>
                  <a:gd name="T53" fmla="*/ 9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9 h 12"/>
                  <a:gd name="T60" fmla="*/ 5 w 10"/>
                  <a:gd name="T61" fmla="*/ 8 h 12"/>
                  <a:gd name="T62" fmla="*/ 6 w 10"/>
                  <a:gd name="T63" fmla="*/ 10 h 12"/>
                  <a:gd name="T64" fmla="*/ 6 w 10"/>
                  <a:gd name="T65" fmla="*/ 10 h 12"/>
                  <a:gd name="T66" fmla="*/ 6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9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6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3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4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4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1" y="8"/>
                      <a:pt x="1" y="7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8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0"/>
                    </a:cubicBezTo>
                    <a:cubicBezTo>
                      <a:pt x="3" y="9"/>
                      <a:pt x="4" y="10"/>
                      <a:pt x="4" y="9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4" y="8"/>
                      <a:pt x="5" y="9"/>
                    </a:cubicBezTo>
                    <a:cubicBezTo>
                      <a:pt x="5" y="8"/>
                      <a:pt x="5" y="8"/>
                      <a:pt x="5" y="6"/>
                    </a:cubicBezTo>
                    <a:cubicBezTo>
                      <a:pt x="5" y="7"/>
                      <a:pt x="5" y="9"/>
                      <a:pt x="5" y="8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6" y="11"/>
                      <a:pt x="6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7"/>
                    </a:cubicBezTo>
                    <a:cubicBezTo>
                      <a:pt x="9" y="6"/>
                      <a:pt x="9" y="8"/>
                      <a:pt x="9" y="8"/>
                    </a:cubicBezTo>
                    <a:cubicBezTo>
                      <a:pt x="9" y="5"/>
                      <a:pt x="9" y="11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1" name="Freeform 558"/>
              <p:cNvSpPr>
                <a:spLocks/>
              </p:cNvSpPr>
              <p:nvPr/>
            </p:nvSpPr>
            <p:spPr bwMode="auto">
              <a:xfrm>
                <a:off x="134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2" name="Freeform 559"/>
              <p:cNvSpPr>
                <a:spLocks/>
              </p:cNvSpPr>
              <p:nvPr/>
            </p:nvSpPr>
            <p:spPr bwMode="auto">
              <a:xfrm>
                <a:off x="1348" y="320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3" name="Freeform 560"/>
              <p:cNvSpPr>
                <a:spLocks/>
              </p:cNvSpPr>
              <p:nvPr/>
            </p:nvSpPr>
            <p:spPr bwMode="auto">
              <a:xfrm>
                <a:off x="1345" y="319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4" name="Rectangle 561"/>
              <p:cNvSpPr>
                <a:spLocks noChangeArrowheads="1"/>
              </p:cNvSpPr>
              <p:nvPr/>
            </p:nvSpPr>
            <p:spPr bwMode="auto">
              <a:xfrm>
                <a:off x="1345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5" name="Freeform 562"/>
              <p:cNvSpPr>
                <a:spLocks/>
              </p:cNvSpPr>
              <p:nvPr/>
            </p:nvSpPr>
            <p:spPr bwMode="auto">
              <a:xfrm>
                <a:off x="1326" y="3196"/>
                <a:ext cx="19" cy="22"/>
              </a:xfrm>
              <a:custGeom>
                <a:avLst/>
                <a:gdLst>
                  <a:gd name="T0" fmla="*/ 1 w 7"/>
                  <a:gd name="T1" fmla="*/ 3 h 8"/>
                  <a:gd name="T2" fmla="*/ 1 w 7"/>
                  <a:gd name="T3" fmla="*/ 5 h 8"/>
                  <a:gd name="T4" fmla="*/ 0 w 7"/>
                  <a:gd name="T5" fmla="*/ 4 h 8"/>
                  <a:gd name="T6" fmla="*/ 0 w 7"/>
                  <a:gd name="T7" fmla="*/ 6 h 8"/>
                  <a:gd name="T8" fmla="*/ 3 w 7"/>
                  <a:gd name="T9" fmla="*/ 5 h 8"/>
                  <a:gd name="T10" fmla="*/ 3 w 7"/>
                  <a:gd name="T11" fmla="*/ 6 h 8"/>
                  <a:gd name="T12" fmla="*/ 4 w 7"/>
                  <a:gd name="T13" fmla="*/ 4 h 8"/>
                  <a:gd name="T14" fmla="*/ 4 w 7"/>
                  <a:gd name="T15" fmla="*/ 6 h 8"/>
                  <a:gd name="T16" fmla="*/ 5 w 7"/>
                  <a:gd name="T17" fmla="*/ 6 h 8"/>
                  <a:gd name="T18" fmla="*/ 5 w 7"/>
                  <a:gd name="T19" fmla="*/ 5 h 8"/>
                  <a:gd name="T20" fmla="*/ 5 w 7"/>
                  <a:gd name="T21" fmla="*/ 5 h 8"/>
                  <a:gd name="T22" fmla="*/ 5 w 7"/>
                  <a:gd name="T23" fmla="*/ 5 h 8"/>
                  <a:gd name="T24" fmla="*/ 6 w 7"/>
                  <a:gd name="T25" fmla="*/ 5 h 8"/>
                  <a:gd name="T26" fmla="*/ 6 w 7"/>
                  <a:gd name="T27" fmla="*/ 5 h 8"/>
                  <a:gd name="T28" fmla="*/ 6 w 7"/>
                  <a:gd name="T29" fmla="*/ 4 h 8"/>
                  <a:gd name="T30" fmla="*/ 6 w 7"/>
                  <a:gd name="T31" fmla="*/ 5 h 8"/>
                  <a:gd name="T32" fmla="*/ 7 w 7"/>
                  <a:gd name="T33" fmla="*/ 4 h 8"/>
                  <a:gd name="T34" fmla="*/ 7 w 7"/>
                  <a:gd name="T35" fmla="*/ 2 h 8"/>
                  <a:gd name="T36" fmla="*/ 6 w 7"/>
                  <a:gd name="T37" fmla="*/ 3 h 8"/>
                  <a:gd name="T38" fmla="*/ 6 w 7"/>
                  <a:gd name="T39" fmla="*/ 3 h 8"/>
                  <a:gd name="T40" fmla="*/ 6 w 7"/>
                  <a:gd name="T41" fmla="*/ 4 h 8"/>
                  <a:gd name="T42" fmla="*/ 6 w 7"/>
                  <a:gd name="T43" fmla="*/ 2 h 8"/>
                  <a:gd name="T44" fmla="*/ 5 w 7"/>
                  <a:gd name="T45" fmla="*/ 1 h 8"/>
                  <a:gd name="T46" fmla="*/ 5 w 7"/>
                  <a:gd name="T47" fmla="*/ 1 h 8"/>
                  <a:gd name="T48" fmla="*/ 5 w 7"/>
                  <a:gd name="T49" fmla="*/ 1 h 8"/>
                  <a:gd name="T50" fmla="*/ 5 w 7"/>
                  <a:gd name="T51" fmla="*/ 2 h 8"/>
                  <a:gd name="T52" fmla="*/ 5 w 7"/>
                  <a:gd name="T53" fmla="*/ 4 h 8"/>
                  <a:gd name="T54" fmla="*/ 5 w 7"/>
                  <a:gd name="T55" fmla="*/ 4 h 8"/>
                  <a:gd name="T56" fmla="*/ 5 w 7"/>
                  <a:gd name="T57" fmla="*/ 3 h 8"/>
                  <a:gd name="T58" fmla="*/ 5 w 7"/>
                  <a:gd name="T59" fmla="*/ 3 h 8"/>
                  <a:gd name="T60" fmla="*/ 4 w 7"/>
                  <a:gd name="T61" fmla="*/ 1 h 8"/>
                  <a:gd name="T62" fmla="*/ 4 w 7"/>
                  <a:gd name="T63" fmla="*/ 3 h 8"/>
                  <a:gd name="T64" fmla="*/ 3 w 7"/>
                  <a:gd name="T65" fmla="*/ 4 h 8"/>
                  <a:gd name="T66" fmla="*/ 3 w 7"/>
                  <a:gd name="T67" fmla="*/ 2 h 8"/>
                  <a:gd name="T68" fmla="*/ 3 w 7"/>
                  <a:gd name="T69" fmla="*/ 4 h 8"/>
                  <a:gd name="T70" fmla="*/ 2 w 7"/>
                  <a:gd name="T71" fmla="*/ 3 h 8"/>
                  <a:gd name="T72" fmla="*/ 2 w 7"/>
                  <a:gd name="T73" fmla="*/ 4 h 8"/>
                  <a:gd name="T74" fmla="*/ 1 w 7"/>
                  <a:gd name="T75" fmla="*/ 4 h 8"/>
                  <a:gd name="T76" fmla="*/ 1 w 7"/>
                  <a:gd name="T77" fmla="*/ 4 h 8"/>
                  <a:gd name="T78" fmla="*/ 1 w 7"/>
                  <a:gd name="T79" fmla="*/ 6 h 8"/>
                  <a:gd name="T80" fmla="*/ 1 w 7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5"/>
                      <a:pt x="0" y="4"/>
                      <a:pt x="0" y="6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8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4" y="1"/>
                    </a:cubicBezTo>
                    <a:cubicBezTo>
                      <a:pt x="4" y="2"/>
                      <a:pt x="5" y="2"/>
                      <a:pt x="4" y="3"/>
                    </a:cubicBezTo>
                    <a:cubicBezTo>
                      <a:pt x="4" y="2"/>
                      <a:pt x="3" y="2"/>
                      <a:pt x="3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6" name="Freeform 563"/>
              <p:cNvSpPr>
                <a:spLocks/>
              </p:cNvSpPr>
              <p:nvPr/>
            </p:nvSpPr>
            <p:spPr bwMode="auto">
              <a:xfrm>
                <a:off x="1323" y="3207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7" name="Freeform 564"/>
              <p:cNvSpPr>
                <a:spLocks/>
              </p:cNvSpPr>
              <p:nvPr/>
            </p:nvSpPr>
            <p:spPr bwMode="auto">
              <a:xfrm>
                <a:off x="1312" y="3204"/>
                <a:ext cx="11" cy="14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3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3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0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0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8" name="Rectangle 565"/>
              <p:cNvSpPr>
                <a:spLocks noChangeArrowheads="1"/>
              </p:cNvSpPr>
              <p:nvPr/>
            </p:nvSpPr>
            <p:spPr bwMode="auto">
              <a:xfrm>
                <a:off x="1315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9" name="Freeform 566"/>
              <p:cNvSpPr>
                <a:spLocks/>
              </p:cNvSpPr>
              <p:nvPr/>
            </p:nvSpPr>
            <p:spPr bwMode="auto">
              <a:xfrm>
                <a:off x="1533" y="320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0" name="Freeform 567"/>
              <p:cNvSpPr>
                <a:spLocks/>
              </p:cNvSpPr>
              <p:nvPr/>
            </p:nvSpPr>
            <p:spPr bwMode="auto">
              <a:xfrm>
                <a:off x="1533" y="3196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1" name="Freeform 568"/>
              <p:cNvSpPr>
                <a:spLocks/>
              </p:cNvSpPr>
              <p:nvPr/>
            </p:nvSpPr>
            <p:spPr bwMode="auto">
              <a:xfrm>
                <a:off x="1530" y="320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2" name="Freeform 569"/>
              <p:cNvSpPr>
                <a:spLocks/>
              </p:cNvSpPr>
              <p:nvPr/>
            </p:nvSpPr>
            <p:spPr bwMode="auto">
              <a:xfrm>
                <a:off x="1530" y="3202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3" name="Freeform 570"/>
              <p:cNvSpPr>
                <a:spLocks/>
              </p:cNvSpPr>
              <p:nvPr/>
            </p:nvSpPr>
            <p:spPr bwMode="auto">
              <a:xfrm>
                <a:off x="153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4" name="Freeform 571"/>
              <p:cNvSpPr>
                <a:spLocks/>
              </p:cNvSpPr>
              <p:nvPr/>
            </p:nvSpPr>
            <p:spPr bwMode="auto">
              <a:xfrm>
                <a:off x="1527" y="3199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5" name="Freeform 572"/>
              <p:cNvSpPr>
                <a:spLocks/>
              </p:cNvSpPr>
              <p:nvPr/>
            </p:nvSpPr>
            <p:spPr bwMode="auto">
              <a:xfrm>
                <a:off x="153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6" name="Rectangle 573"/>
              <p:cNvSpPr>
                <a:spLocks noChangeArrowheads="1"/>
              </p:cNvSpPr>
              <p:nvPr/>
            </p:nvSpPr>
            <p:spPr bwMode="auto">
              <a:xfrm>
                <a:off x="153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7" name="Freeform 574"/>
              <p:cNvSpPr>
                <a:spLocks/>
              </p:cNvSpPr>
              <p:nvPr/>
            </p:nvSpPr>
            <p:spPr bwMode="auto">
              <a:xfrm>
                <a:off x="1527" y="3196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8" name="Freeform 575"/>
              <p:cNvSpPr>
                <a:spLocks/>
              </p:cNvSpPr>
              <p:nvPr/>
            </p:nvSpPr>
            <p:spPr bwMode="auto">
              <a:xfrm>
                <a:off x="1527" y="319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9" name="Freeform 576"/>
              <p:cNvSpPr>
                <a:spLocks/>
              </p:cNvSpPr>
              <p:nvPr/>
            </p:nvSpPr>
            <p:spPr bwMode="auto">
              <a:xfrm>
                <a:off x="1522" y="3188"/>
                <a:ext cx="5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5 h 6"/>
                  <a:gd name="T6" fmla="*/ 1 w 2"/>
                  <a:gd name="T7" fmla="*/ 4 h 6"/>
                  <a:gd name="T8" fmla="*/ 1 w 2"/>
                  <a:gd name="T9" fmla="*/ 6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5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0" name="Freeform 577"/>
              <p:cNvSpPr>
                <a:spLocks/>
              </p:cNvSpPr>
              <p:nvPr/>
            </p:nvSpPr>
            <p:spPr bwMode="auto">
              <a:xfrm>
                <a:off x="1522" y="319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1" name="Freeform 578"/>
              <p:cNvSpPr>
                <a:spLocks/>
              </p:cNvSpPr>
              <p:nvPr/>
            </p:nvSpPr>
            <p:spPr bwMode="auto">
              <a:xfrm>
                <a:off x="1519" y="318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2" name="Freeform 579"/>
              <p:cNvSpPr>
                <a:spLocks/>
              </p:cNvSpPr>
              <p:nvPr/>
            </p:nvSpPr>
            <p:spPr bwMode="auto">
              <a:xfrm>
                <a:off x="152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3" name="Freeform 580"/>
              <p:cNvSpPr>
                <a:spLocks/>
              </p:cNvSpPr>
              <p:nvPr/>
            </p:nvSpPr>
            <p:spPr bwMode="auto">
              <a:xfrm>
                <a:off x="1519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4" name="Freeform 581"/>
              <p:cNvSpPr>
                <a:spLocks/>
              </p:cNvSpPr>
              <p:nvPr/>
            </p:nvSpPr>
            <p:spPr bwMode="auto">
              <a:xfrm>
                <a:off x="1519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5" name="Freeform 582"/>
              <p:cNvSpPr>
                <a:spLocks/>
              </p:cNvSpPr>
              <p:nvPr/>
            </p:nvSpPr>
            <p:spPr bwMode="auto">
              <a:xfrm>
                <a:off x="1500" y="3191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0 w 7"/>
                  <a:gd name="T3" fmla="*/ 2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6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5 h 6"/>
                  <a:gd name="T26" fmla="*/ 6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4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5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1" y="3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6" name="Rectangle 583"/>
              <p:cNvSpPr>
                <a:spLocks noChangeArrowheads="1"/>
              </p:cNvSpPr>
              <p:nvPr/>
            </p:nvSpPr>
            <p:spPr bwMode="auto">
              <a:xfrm>
                <a:off x="1503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7" name="Freeform 584"/>
              <p:cNvSpPr>
                <a:spLocks/>
              </p:cNvSpPr>
              <p:nvPr/>
            </p:nvSpPr>
            <p:spPr bwMode="auto">
              <a:xfrm>
                <a:off x="1500" y="319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8" name="Rectangle 585"/>
              <p:cNvSpPr>
                <a:spLocks noChangeArrowheads="1"/>
              </p:cNvSpPr>
              <p:nvPr/>
            </p:nvSpPr>
            <p:spPr bwMode="auto">
              <a:xfrm>
                <a:off x="1503" y="32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9" name="Freeform 586"/>
              <p:cNvSpPr>
                <a:spLocks/>
              </p:cNvSpPr>
              <p:nvPr/>
            </p:nvSpPr>
            <p:spPr bwMode="auto">
              <a:xfrm>
                <a:off x="1505" y="318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0" name="Freeform 587"/>
              <p:cNvSpPr>
                <a:spLocks/>
              </p:cNvSpPr>
              <p:nvPr/>
            </p:nvSpPr>
            <p:spPr bwMode="auto">
              <a:xfrm>
                <a:off x="1508" y="319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1" name="Rectangle 588"/>
              <p:cNvSpPr>
                <a:spLocks noChangeArrowheads="1"/>
              </p:cNvSpPr>
              <p:nvPr/>
            </p:nvSpPr>
            <p:spPr bwMode="auto">
              <a:xfrm>
                <a:off x="1500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2" name="Freeform 589"/>
              <p:cNvSpPr>
                <a:spLocks/>
              </p:cNvSpPr>
              <p:nvPr/>
            </p:nvSpPr>
            <p:spPr bwMode="auto">
              <a:xfrm>
                <a:off x="1486" y="3188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8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5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4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3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2 w 5"/>
                  <a:gd name="T55" fmla="*/ 2 h 8"/>
                  <a:gd name="T56" fmla="*/ 1 w 5"/>
                  <a:gd name="T57" fmla="*/ 4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3" name="Freeform 590"/>
              <p:cNvSpPr>
                <a:spLocks/>
              </p:cNvSpPr>
              <p:nvPr/>
            </p:nvSpPr>
            <p:spPr bwMode="auto">
              <a:xfrm>
                <a:off x="149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4" name="Freeform 591"/>
              <p:cNvSpPr>
                <a:spLocks/>
              </p:cNvSpPr>
              <p:nvPr/>
            </p:nvSpPr>
            <p:spPr bwMode="auto">
              <a:xfrm>
                <a:off x="1478" y="3188"/>
                <a:ext cx="11" cy="25"/>
              </a:xfrm>
              <a:custGeom>
                <a:avLst/>
                <a:gdLst>
                  <a:gd name="T0" fmla="*/ 3 w 4"/>
                  <a:gd name="T1" fmla="*/ 4 h 9"/>
                  <a:gd name="T2" fmla="*/ 3 w 4"/>
                  <a:gd name="T3" fmla="*/ 2 h 9"/>
                  <a:gd name="T4" fmla="*/ 2 w 4"/>
                  <a:gd name="T5" fmla="*/ 6 h 9"/>
                  <a:gd name="T6" fmla="*/ 2 w 4"/>
                  <a:gd name="T7" fmla="*/ 6 h 9"/>
                  <a:gd name="T8" fmla="*/ 2 w 4"/>
                  <a:gd name="T9" fmla="*/ 3 h 9"/>
                  <a:gd name="T10" fmla="*/ 2 w 4"/>
                  <a:gd name="T11" fmla="*/ 3 h 9"/>
                  <a:gd name="T12" fmla="*/ 2 w 4"/>
                  <a:gd name="T13" fmla="*/ 5 h 9"/>
                  <a:gd name="T14" fmla="*/ 1 w 4"/>
                  <a:gd name="T15" fmla="*/ 6 h 9"/>
                  <a:gd name="T16" fmla="*/ 2 w 4"/>
                  <a:gd name="T17" fmla="*/ 5 h 9"/>
                  <a:gd name="T18" fmla="*/ 2 w 4"/>
                  <a:gd name="T19" fmla="*/ 3 h 9"/>
                  <a:gd name="T20" fmla="*/ 0 w 4"/>
                  <a:gd name="T21" fmla="*/ 8 h 9"/>
                  <a:gd name="T22" fmla="*/ 1 w 4"/>
                  <a:gd name="T23" fmla="*/ 8 h 9"/>
                  <a:gd name="T24" fmla="*/ 1 w 4"/>
                  <a:gd name="T25" fmla="*/ 6 h 9"/>
                  <a:gd name="T26" fmla="*/ 1 w 4"/>
                  <a:gd name="T27" fmla="*/ 6 h 9"/>
                  <a:gd name="T28" fmla="*/ 1 w 4"/>
                  <a:gd name="T29" fmla="*/ 8 h 9"/>
                  <a:gd name="T30" fmla="*/ 3 w 4"/>
                  <a:gd name="T31" fmla="*/ 8 h 9"/>
                  <a:gd name="T32" fmla="*/ 3 w 4"/>
                  <a:gd name="T33" fmla="*/ 7 h 9"/>
                  <a:gd name="T34" fmla="*/ 3 w 4"/>
                  <a:gd name="T35" fmla="*/ 6 h 9"/>
                  <a:gd name="T36" fmla="*/ 3 w 4"/>
                  <a:gd name="T37" fmla="*/ 4 h 9"/>
                  <a:gd name="T38" fmla="*/ 3 w 4"/>
                  <a:gd name="T39" fmla="*/ 5 h 9"/>
                  <a:gd name="T40" fmla="*/ 3 w 4"/>
                  <a:gd name="T41" fmla="*/ 2 h 9"/>
                  <a:gd name="T42" fmla="*/ 4 w 4"/>
                  <a:gd name="T43" fmla="*/ 1 h 9"/>
                  <a:gd name="T44" fmla="*/ 3 w 4"/>
                  <a:gd name="T45" fmla="*/ 1 h 9"/>
                  <a:gd name="T46" fmla="*/ 3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3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3" y="4"/>
                      <a:pt x="2" y="6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3"/>
                    </a:cubicBezTo>
                    <a:cubicBezTo>
                      <a:pt x="1" y="5"/>
                      <a:pt x="0" y="5"/>
                      <a:pt x="0" y="8"/>
                    </a:cubicBezTo>
                    <a:cubicBezTo>
                      <a:pt x="0" y="9"/>
                      <a:pt x="1" y="8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2"/>
                      <a:pt x="3" y="3"/>
                      <a:pt x="4" y="1"/>
                    </a:cubicBezTo>
                    <a:cubicBezTo>
                      <a:pt x="3" y="0"/>
                      <a:pt x="3" y="3"/>
                      <a:pt x="3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5" name="Freeform 592"/>
              <p:cNvSpPr>
                <a:spLocks/>
              </p:cNvSpPr>
              <p:nvPr/>
            </p:nvSpPr>
            <p:spPr bwMode="auto">
              <a:xfrm>
                <a:off x="1486" y="319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6" name="Freeform 593"/>
              <p:cNvSpPr>
                <a:spLocks/>
              </p:cNvSpPr>
              <p:nvPr/>
            </p:nvSpPr>
            <p:spPr bwMode="auto">
              <a:xfrm>
                <a:off x="1486" y="3204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7" name="Freeform 594"/>
              <p:cNvSpPr>
                <a:spLocks/>
              </p:cNvSpPr>
              <p:nvPr/>
            </p:nvSpPr>
            <p:spPr bwMode="auto">
              <a:xfrm>
                <a:off x="1481" y="319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8" name="Freeform 595"/>
              <p:cNvSpPr>
                <a:spLocks/>
              </p:cNvSpPr>
              <p:nvPr/>
            </p:nvSpPr>
            <p:spPr bwMode="auto">
              <a:xfrm>
                <a:off x="1476" y="3199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5 h 5"/>
                  <a:gd name="T4" fmla="*/ 1 w 1"/>
                  <a:gd name="T5" fmla="*/ 1 h 5"/>
                  <a:gd name="T6" fmla="*/ 1 w 1"/>
                  <a:gd name="T7" fmla="*/ 3 h 5"/>
                  <a:gd name="T8" fmla="*/ 1 w 1"/>
                  <a:gd name="T9" fmla="*/ 3 h 5"/>
                  <a:gd name="T10" fmla="*/ 0 w 1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3"/>
                      <a:pt x="1" y="5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9" name="Freeform 596"/>
              <p:cNvSpPr>
                <a:spLocks/>
              </p:cNvSpPr>
              <p:nvPr/>
            </p:nvSpPr>
            <p:spPr bwMode="auto">
              <a:xfrm>
                <a:off x="1465" y="3191"/>
                <a:ext cx="13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4 w 5"/>
                  <a:gd name="T5" fmla="*/ 2 h 11"/>
                  <a:gd name="T6" fmla="*/ 3 w 5"/>
                  <a:gd name="T7" fmla="*/ 2 h 11"/>
                  <a:gd name="T8" fmla="*/ 3 w 5"/>
                  <a:gd name="T9" fmla="*/ 2 h 11"/>
                  <a:gd name="T10" fmla="*/ 3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4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3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3 h 11"/>
                  <a:gd name="T72" fmla="*/ 4 w 5"/>
                  <a:gd name="T73" fmla="*/ 7 h 11"/>
                  <a:gd name="T74" fmla="*/ 4 w 5"/>
                  <a:gd name="T75" fmla="*/ 6 h 11"/>
                  <a:gd name="T76" fmla="*/ 4 w 5"/>
                  <a:gd name="T77" fmla="*/ 5 h 11"/>
                  <a:gd name="T78" fmla="*/ 5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4" y="6"/>
                      <a:pt x="3" y="5"/>
                      <a:pt x="4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6"/>
                    </a:cubicBezTo>
                    <a:cubicBezTo>
                      <a:pt x="5" y="5"/>
                      <a:pt x="5" y="4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0" name="Freeform 597"/>
              <p:cNvSpPr>
                <a:spLocks/>
              </p:cNvSpPr>
              <p:nvPr/>
            </p:nvSpPr>
            <p:spPr bwMode="auto">
              <a:xfrm>
                <a:off x="1476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1" name="Freeform 598"/>
              <p:cNvSpPr>
                <a:spLocks/>
              </p:cNvSpPr>
              <p:nvPr/>
            </p:nvSpPr>
            <p:spPr bwMode="auto">
              <a:xfrm>
                <a:off x="1478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2" name="Rectangle 599"/>
              <p:cNvSpPr>
                <a:spLocks noChangeArrowheads="1"/>
              </p:cNvSpPr>
              <p:nvPr/>
            </p:nvSpPr>
            <p:spPr bwMode="auto">
              <a:xfrm>
                <a:off x="1478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3" name="Rectangle 600"/>
              <p:cNvSpPr>
                <a:spLocks noChangeArrowheads="1"/>
              </p:cNvSpPr>
              <p:nvPr/>
            </p:nvSpPr>
            <p:spPr bwMode="auto">
              <a:xfrm>
                <a:off x="1478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4" name="Freeform 601"/>
              <p:cNvSpPr>
                <a:spLocks/>
              </p:cNvSpPr>
              <p:nvPr/>
            </p:nvSpPr>
            <p:spPr bwMode="auto">
              <a:xfrm>
                <a:off x="1481" y="320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5" name="Freeform 602"/>
              <p:cNvSpPr>
                <a:spLocks/>
              </p:cNvSpPr>
              <p:nvPr/>
            </p:nvSpPr>
            <p:spPr bwMode="auto">
              <a:xfrm>
                <a:off x="148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6" name="Freeform 603"/>
              <p:cNvSpPr>
                <a:spLocks/>
              </p:cNvSpPr>
              <p:nvPr/>
            </p:nvSpPr>
            <p:spPr bwMode="auto">
              <a:xfrm>
                <a:off x="1478" y="3183"/>
                <a:ext cx="27" cy="32"/>
              </a:xfrm>
              <a:custGeom>
                <a:avLst/>
                <a:gdLst>
                  <a:gd name="T0" fmla="*/ 7 w 10"/>
                  <a:gd name="T1" fmla="*/ 7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9 h 12"/>
                  <a:gd name="T8" fmla="*/ 10 w 10"/>
                  <a:gd name="T9" fmla="*/ 8 h 12"/>
                  <a:gd name="T10" fmla="*/ 9 w 10"/>
                  <a:gd name="T11" fmla="*/ 3 h 12"/>
                  <a:gd name="T12" fmla="*/ 8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7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2 w 10"/>
                  <a:gd name="T35" fmla="*/ 7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1 h 12"/>
                  <a:gd name="T46" fmla="*/ 2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4 w 10"/>
                  <a:gd name="T53" fmla="*/ 10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10 h 12"/>
                  <a:gd name="T60" fmla="*/ 5 w 10"/>
                  <a:gd name="T61" fmla="*/ 9 h 12"/>
                  <a:gd name="T62" fmla="*/ 6 w 10"/>
                  <a:gd name="T63" fmla="*/ 10 h 12"/>
                  <a:gd name="T64" fmla="*/ 6 w 10"/>
                  <a:gd name="T65" fmla="*/ 10 h 12"/>
                  <a:gd name="T66" fmla="*/ 7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10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7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8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7" y="6"/>
                      <a:pt x="6" y="5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10"/>
                    </a:cubicBezTo>
                    <a:cubicBezTo>
                      <a:pt x="5" y="7"/>
                      <a:pt x="6" y="10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8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4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9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8"/>
                      <a:pt x="2" y="11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5" y="10"/>
                      <a:pt x="4" y="10"/>
                      <a:pt x="4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5" y="9"/>
                      <a:pt x="5" y="7"/>
                    </a:cubicBezTo>
                    <a:cubicBezTo>
                      <a:pt x="5" y="7"/>
                      <a:pt x="5" y="9"/>
                      <a:pt x="5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8"/>
                      <a:pt x="9" y="9"/>
                    </a:cubicBezTo>
                    <a:cubicBezTo>
                      <a:pt x="9" y="6"/>
                      <a:pt x="9" y="12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7" name="Freeform 604"/>
              <p:cNvSpPr>
                <a:spLocks/>
              </p:cNvSpPr>
              <p:nvPr/>
            </p:nvSpPr>
            <p:spPr bwMode="auto">
              <a:xfrm>
                <a:off x="150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8" name="Freeform 605"/>
              <p:cNvSpPr>
                <a:spLocks/>
              </p:cNvSpPr>
              <p:nvPr/>
            </p:nvSpPr>
            <p:spPr bwMode="auto">
              <a:xfrm>
                <a:off x="150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9" name="Freeform 606"/>
              <p:cNvSpPr>
                <a:spLocks/>
              </p:cNvSpPr>
              <p:nvPr/>
            </p:nvSpPr>
            <p:spPr bwMode="auto">
              <a:xfrm>
                <a:off x="149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9" name="Group 808"/>
            <p:cNvGrpSpPr>
              <a:grpSpLocks/>
            </p:cNvGrpSpPr>
            <p:nvPr/>
          </p:nvGrpSpPr>
          <p:grpSpPr bwMode="auto">
            <a:xfrm>
              <a:off x="1465" y="2987"/>
              <a:ext cx="550" cy="247"/>
              <a:chOff x="1465" y="2987"/>
              <a:chExt cx="550" cy="247"/>
            </a:xfrm>
          </p:grpSpPr>
          <p:sp>
            <p:nvSpPr>
              <p:cNvPr id="910" name="Rectangle 608"/>
              <p:cNvSpPr>
                <a:spLocks noChangeArrowheads="1"/>
              </p:cNvSpPr>
              <p:nvPr/>
            </p:nvSpPr>
            <p:spPr bwMode="auto">
              <a:xfrm>
                <a:off x="1497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1" name="Freeform 609"/>
              <p:cNvSpPr>
                <a:spLocks/>
              </p:cNvSpPr>
              <p:nvPr/>
            </p:nvSpPr>
            <p:spPr bwMode="auto">
              <a:xfrm>
                <a:off x="1478" y="3193"/>
                <a:ext cx="19" cy="25"/>
              </a:xfrm>
              <a:custGeom>
                <a:avLst/>
                <a:gdLst>
                  <a:gd name="T0" fmla="*/ 1 w 7"/>
                  <a:gd name="T1" fmla="*/ 4 h 9"/>
                  <a:gd name="T2" fmla="*/ 1 w 7"/>
                  <a:gd name="T3" fmla="*/ 5 h 9"/>
                  <a:gd name="T4" fmla="*/ 0 w 7"/>
                  <a:gd name="T5" fmla="*/ 4 h 9"/>
                  <a:gd name="T6" fmla="*/ 0 w 7"/>
                  <a:gd name="T7" fmla="*/ 6 h 9"/>
                  <a:gd name="T8" fmla="*/ 3 w 7"/>
                  <a:gd name="T9" fmla="*/ 5 h 9"/>
                  <a:gd name="T10" fmla="*/ 3 w 7"/>
                  <a:gd name="T11" fmla="*/ 6 h 9"/>
                  <a:gd name="T12" fmla="*/ 4 w 7"/>
                  <a:gd name="T13" fmla="*/ 4 h 9"/>
                  <a:gd name="T14" fmla="*/ 4 w 7"/>
                  <a:gd name="T15" fmla="*/ 7 h 9"/>
                  <a:gd name="T16" fmla="*/ 5 w 7"/>
                  <a:gd name="T17" fmla="*/ 6 h 9"/>
                  <a:gd name="T18" fmla="*/ 5 w 7"/>
                  <a:gd name="T19" fmla="*/ 5 h 9"/>
                  <a:gd name="T20" fmla="*/ 5 w 7"/>
                  <a:gd name="T21" fmla="*/ 5 h 9"/>
                  <a:gd name="T22" fmla="*/ 5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4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2 h 9"/>
                  <a:gd name="T36" fmla="*/ 6 w 7"/>
                  <a:gd name="T37" fmla="*/ 4 h 9"/>
                  <a:gd name="T38" fmla="*/ 6 w 7"/>
                  <a:gd name="T39" fmla="*/ 4 h 9"/>
                  <a:gd name="T40" fmla="*/ 6 w 7"/>
                  <a:gd name="T41" fmla="*/ 4 h 9"/>
                  <a:gd name="T42" fmla="*/ 6 w 7"/>
                  <a:gd name="T43" fmla="*/ 2 h 9"/>
                  <a:gd name="T44" fmla="*/ 5 w 7"/>
                  <a:gd name="T45" fmla="*/ 1 h 9"/>
                  <a:gd name="T46" fmla="*/ 5 w 7"/>
                  <a:gd name="T47" fmla="*/ 1 h 9"/>
                  <a:gd name="T48" fmla="*/ 5 w 7"/>
                  <a:gd name="T49" fmla="*/ 2 h 9"/>
                  <a:gd name="T50" fmla="*/ 5 w 7"/>
                  <a:gd name="T51" fmla="*/ 2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4 w 7"/>
                  <a:gd name="T63" fmla="*/ 4 h 9"/>
                  <a:gd name="T64" fmla="*/ 3 w 7"/>
                  <a:gd name="T65" fmla="*/ 4 h 9"/>
                  <a:gd name="T66" fmla="*/ 3 w 7"/>
                  <a:gd name="T67" fmla="*/ 3 h 9"/>
                  <a:gd name="T68" fmla="*/ 3 w 7"/>
                  <a:gd name="T69" fmla="*/ 4 h 9"/>
                  <a:gd name="T70" fmla="*/ 2 w 7"/>
                  <a:gd name="T71" fmla="*/ 3 h 9"/>
                  <a:gd name="T72" fmla="*/ 2 w 7"/>
                  <a:gd name="T73" fmla="*/ 4 h 9"/>
                  <a:gd name="T74" fmla="*/ 1 w 7"/>
                  <a:gd name="T75" fmla="*/ 4 h 9"/>
                  <a:gd name="T76" fmla="*/ 1 w 7"/>
                  <a:gd name="T77" fmla="*/ 4 h 9"/>
                  <a:gd name="T78" fmla="*/ 1 w 7"/>
                  <a:gd name="T79" fmla="*/ 6 h 9"/>
                  <a:gd name="T80" fmla="*/ 1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6"/>
                      <a:pt x="0" y="4"/>
                      <a:pt x="0" y="6"/>
                    </a:cubicBezTo>
                    <a:cubicBezTo>
                      <a:pt x="1" y="6"/>
                      <a:pt x="2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9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5"/>
                      <a:pt x="7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7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3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4" y="3"/>
                      <a:pt x="5" y="2"/>
                      <a:pt x="4" y="4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2" name="Freeform 610"/>
              <p:cNvSpPr>
                <a:spLocks/>
              </p:cNvSpPr>
              <p:nvPr/>
            </p:nvSpPr>
            <p:spPr bwMode="auto">
              <a:xfrm>
                <a:off x="1476" y="3204"/>
                <a:ext cx="2" cy="9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3" name="Freeform 611"/>
              <p:cNvSpPr>
                <a:spLocks/>
              </p:cNvSpPr>
              <p:nvPr/>
            </p:nvSpPr>
            <p:spPr bwMode="auto">
              <a:xfrm>
                <a:off x="1465" y="3202"/>
                <a:ext cx="11" cy="13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4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4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1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4" name="Rectangle 612"/>
              <p:cNvSpPr>
                <a:spLocks noChangeArrowheads="1"/>
              </p:cNvSpPr>
              <p:nvPr/>
            </p:nvSpPr>
            <p:spPr bwMode="auto">
              <a:xfrm>
                <a:off x="1467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5" name="Freeform 613"/>
              <p:cNvSpPr>
                <a:spLocks/>
              </p:cNvSpPr>
              <p:nvPr/>
            </p:nvSpPr>
            <p:spPr bwMode="auto">
              <a:xfrm>
                <a:off x="1677" y="321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6" name="Freeform 614"/>
              <p:cNvSpPr>
                <a:spLocks/>
              </p:cNvSpPr>
              <p:nvPr/>
            </p:nvSpPr>
            <p:spPr bwMode="auto">
              <a:xfrm>
                <a:off x="1674" y="3202"/>
                <a:ext cx="3" cy="1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1 h 6"/>
                  <a:gd name="T4" fmla="*/ 1 w 1"/>
                  <a:gd name="T5" fmla="*/ 6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2 h 6"/>
                  <a:gd name="T12" fmla="*/ 1 w 1"/>
                  <a:gd name="T13" fmla="*/ 2 h 6"/>
                  <a:gd name="T14" fmla="*/ 1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7" name="Freeform 615"/>
              <p:cNvSpPr>
                <a:spLocks/>
              </p:cNvSpPr>
              <p:nvPr/>
            </p:nvSpPr>
            <p:spPr bwMode="auto">
              <a:xfrm>
                <a:off x="1674" y="3207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8" name="Freeform 616"/>
              <p:cNvSpPr>
                <a:spLocks/>
              </p:cNvSpPr>
              <p:nvPr/>
            </p:nvSpPr>
            <p:spPr bwMode="auto">
              <a:xfrm>
                <a:off x="1674" y="3210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9" name="Freeform 617"/>
              <p:cNvSpPr>
                <a:spLocks/>
              </p:cNvSpPr>
              <p:nvPr/>
            </p:nvSpPr>
            <p:spPr bwMode="auto">
              <a:xfrm>
                <a:off x="1672" y="321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0" name="Freeform 618"/>
              <p:cNvSpPr>
                <a:spLocks/>
              </p:cNvSpPr>
              <p:nvPr/>
            </p:nvSpPr>
            <p:spPr bwMode="auto">
              <a:xfrm>
                <a:off x="1672" y="3204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1" name="Freeform 619"/>
              <p:cNvSpPr>
                <a:spLocks/>
              </p:cNvSpPr>
              <p:nvPr/>
            </p:nvSpPr>
            <p:spPr bwMode="auto">
              <a:xfrm>
                <a:off x="167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2" name="Freeform 620"/>
              <p:cNvSpPr>
                <a:spLocks/>
              </p:cNvSpPr>
              <p:nvPr/>
            </p:nvSpPr>
            <p:spPr bwMode="auto">
              <a:xfrm>
                <a:off x="1674" y="3210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3" name="Freeform 621"/>
              <p:cNvSpPr>
                <a:spLocks/>
              </p:cNvSpPr>
              <p:nvPr/>
            </p:nvSpPr>
            <p:spPr bwMode="auto">
              <a:xfrm>
                <a:off x="1672" y="3202"/>
                <a:ext cx="0" cy="13"/>
              </a:xfrm>
              <a:custGeom>
                <a:avLst/>
                <a:gdLst>
                  <a:gd name="T0" fmla="*/ 4 h 5"/>
                  <a:gd name="T1" fmla="*/ 3 h 5"/>
                  <a:gd name="T2" fmla="*/ 0 h 5"/>
                  <a:gd name="T3" fmla="*/ 1 h 5"/>
                  <a:gd name="T4" fmla="*/ 4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4"/>
                    </a:moveTo>
                    <a:cubicBezTo>
                      <a:pt x="0" y="2"/>
                      <a:pt x="0" y="5"/>
                      <a:pt x="0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4" name="Freeform 622"/>
              <p:cNvSpPr>
                <a:spLocks/>
              </p:cNvSpPr>
              <p:nvPr/>
            </p:nvSpPr>
            <p:spPr bwMode="auto">
              <a:xfrm>
                <a:off x="1669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5" name="Freeform 623"/>
              <p:cNvSpPr>
                <a:spLocks/>
              </p:cNvSpPr>
              <p:nvPr/>
            </p:nvSpPr>
            <p:spPr bwMode="auto">
              <a:xfrm>
                <a:off x="1666" y="3196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2 h 5"/>
                  <a:gd name="T4" fmla="*/ 1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3 h 5"/>
                  <a:gd name="T12" fmla="*/ 1 w 1"/>
                  <a:gd name="T13" fmla="*/ 5 h 5"/>
                  <a:gd name="T14" fmla="*/ 1 w 1"/>
                  <a:gd name="T15" fmla="*/ 2 h 5"/>
                  <a:gd name="T16" fmla="*/ 1 w 1"/>
                  <a:gd name="T17" fmla="*/ 3 h 5"/>
                  <a:gd name="T18" fmla="*/ 1 w 1"/>
                  <a:gd name="T19" fmla="*/ 1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5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6" name="Freeform 624"/>
              <p:cNvSpPr>
                <a:spLocks/>
              </p:cNvSpPr>
              <p:nvPr/>
            </p:nvSpPr>
            <p:spPr bwMode="auto">
              <a:xfrm>
                <a:off x="1666" y="319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7" name="Freeform 625"/>
              <p:cNvSpPr>
                <a:spLocks/>
              </p:cNvSpPr>
              <p:nvPr/>
            </p:nvSpPr>
            <p:spPr bwMode="auto">
              <a:xfrm>
                <a:off x="1663" y="3193"/>
                <a:ext cx="3" cy="17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6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1 w 1"/>
                  <a:gd name="T13" fmla="*/ 3 h 6"/>
                  <a:gd name="T14" fmla="*/ 0 w 1"/>
                  <a:gd name="T15" fmla="*/ 3 h 6"/>
                  <a:gd name="T16" fmla="*/ 0 w 1"/>
                  <a:gd name="T17" fmla="*/ 4 h 6"/>
                  <a:gd name="T18" fmla="*/ 0 w 1"/>
                  <a:gd name="T19" fmla="*/ 4 h 6"/>
                  <a:gd name="T20" fmla="*/ 1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8" name="Freeform 626"/>
              <p:cNvSpPr>
                <a:spLocks/>
              </p:cNvSpPr>
              <p:nvPr/>
            </p:nvSpPr>
            <p:spPr bwMode="auto">
              <a:xfrm>
                <a:off x="1666" y="32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9" name="Freeform 627"/>
              <p:cNvSpPr>
                <a:spLocks/>
              </p:cNvSpPr>
              <p:nvPr/>
            </p:nvSpPr>
            <p:spPr bwMode="auto">
              <a:xfrm>
                <a:off x="1663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0" name="Freeform 628"/>
              <p:cNvSpPr>
                <a:spLocks/>
              </p:cNvSpPr>
              <p:nvPr/>
            </p:nvSpPr>
            <p:spPr bwMode="auto">
              <a:xfrm>
                <a:off x="1663" y="3207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1" name="Freeform 629"/>
              <p:cNvSpPr>
                <a:spLocks/>
              </p:cNvSpPr>
              <p:nvPr/>
            </p:nvSpPr>
            <p:spPr bwMode="auto">
              <a:xfrm>
                <a:off x="1642" y="3196"/>
                <a:ext cx="21" cy="17"/>
              </a:xfrm>
              <a:custGeom>
                <a:avLst/>
                <a:gdLst>
                  <a:gd name="T0" fmla="*/ 1 w 8"/>
                  <a:gd name="T1" fmla="*/ 1 h 6"/>
                  <a:gd name="T2" fmla="*/ 1 w 8"/>
                  <a:gd name="T3" fmla="*/ 2 h 6"/>
                  <a:gd name="T4" fmla="*/ 0 w 8"/>
                  <a:gd name="T5" fmla="*/ 4 h 6"/>
                  <a:gd name="T6" fmla="*/ 0 w 8"/>
                  <a:gd name="T7" fmla="*/ 6 h 6"/>
                  <a:gd name="T8" fmla="*/ 1 w 8"/>
                  <a:gd name="T9" fmla="*/ 5 h 6"/>
                  <a:gd name="T10" fmla="*/ 1 w 8"/>
                  <a:gd name="T11" fmla="*/ 6 h 6"/>
                  <a:gd name="T12" fmla="*/ 2 w 8"/>
                  <a:gd name="T13" fmla="*/ 5 h 6"/>
                  <a:gd name="T14" fmla="*/ 3 w 8"/>
                  <a:gd name="T15" fmla="*/ 5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5 h 6"/>
                  <a:gd name="T22" fmla="*/ 6 w 8"/>
                  <a:gd name="T23" fmla="*/ 5 h 6"/>
                  <a:gd name="T24" fmla="*/ 7 w 8"/>
                  <a:gd name="T25" fmla="*/ 5 h 6"/>
                  <a:gd name="T26" fmla="*/ 7 w 8"/>
                  <a:gd name="T27" fmla="*/ 3 h 6"/>
                  <a:gd name="T28" fmla="*/ 7 w 8"/>
                  <a:gd name="T29" fmla="*/ 5 h 6"/>
                  <a:gd name="T30" fmla="*/ 8 w 8"/>
                  <a:gd name="T31" fmla="*/ 4 h 6"/>
                  <a:gd name="T32" fmla="*/ 7 w 8"/>
                  <a:gd name="T33" fmla="*/ 2 h 6"/>
                  <a:gd name="T34" fmla="*/ 8 w 8"/>
                  <a:gd name="T35" fmla="*/ 1 h 6"/>
                  <a:gd name="T36" fmla="*/ 6 w 8"/>
                  <a:gd name="T37" fmla="*/ 4 h 6"/>
                  <a:gd name="T38" fmla="*/ 6 w 8"/>
                  <a:gd name="T39" fmla="*/ 3 h 6"/>
                  <a:gd name="T40" fmla="*/ 5 w 8"/>
                  <a:gd name="T41" fmla="*/ 1 h 6"/>
                  <a:gd name="T42" fmla="*/ 4 w 8"/>
                  <a:gd name="T43" fmla="*/ 3 h 6"/>
                  <a:gd name="T44" fmla="*/ 4 w 8"/>
                  <a:gd name="T45" fmla="*/ 3 h 6"/>
                  <a:gd name="T46" fmla="*/ 4 w 8"/>
                  <a:gd name="T47" fmla="*/ 4 h 6"/>
                  <a:gd name="T48" fmla="*/ 3 w 8"/>
                  <a:gd name="T49" fmla="*/ 2 h 6"/>
                  <a:gd name="T50" fmla="*/ 3 w 8"/>
                  <a:gd name="T51" fmla="*/ 5 h 6"/>
                  <a:gd name="T52" fmla="*/ 3 w 8"/>
                  <a:gd name="T53" fmla="*/ 1 h 6"/>
                  <a:gd name="T54" fmla="*/ 3 w 8"/>
                  <a:gd name="T55" fmla="*/ 3 h 6"/>
                  <a:gd name="T56" fmla="*/ 3 w 8"/>
                  <a:gd name="T57" fmla="*/ 4 h 6"/>
                  <a:gd name="T58" fmla="*/ 3 w 8"/>
                  <a:gd name="T59" fmla="*/ 1 h 6"/>
                  <a:gd name="T60" fmla="*/ 2 w 8"/>
                  <a:gd name="T61" fmla="*/ 3 h 6"/>
                  <a:gd name="T62" fmla="*/ 2 w 8"/>
                  <a:gd name="T63" fmla="*/ 4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3 h 6"/>
                  <a:gd name="T72" fmla="*/ 1 w 8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7" y="4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5"/>
                      <a:pt x="7" y="3"/>
                      <a:pt x="7" y="5"/>
                    </a:cubicBezTo>
                    <a:cubicBezTo>
                      <a:pt x="8" y="6"/>
                      <a:pt x="7" y="3"/>
                      <a:pt x="8" y="4"/>
                    </a:cubicBezTo>
                    <a:cubicBezTo>
                      <a:pt x="8" y="2"/>
                      <a:pt x="7" y="3"/>
                      <a:pt x="7" y="2"/>
                    </a:cubicBezTo>
                    <a:cubicBezTo>
                      <a:pt x="7" y="1"/>
                      <a:pt x="8" y="2"/>
                      <a:pt x="8" y="1"/>
                    </a:cubicBezTo>
                    <a:cubicBezTo>
                      <a:pt x="7" y="0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1"/>
                    </a:cubicBezTo>
                    <a:cubicBezTo>
                      <a:pt x="5" y="3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3" y="2"/>
                    </a:cubicBezTo>
                    <a:cubicBezTo>
                      <a:pt x="4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2" name="Freeform 630"/>
              <p:cNvSpPr>
                <a:spLocks/>
              </p:cNvSpPr>
              <p:nvPr/>
            </p:nvSpPr>
            <p:spPr bwMode="auto">
              <a:xfrm>
                <a:off x="1644" y="319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3" name="Freeform 631"/>
              <p:cNvSpPr>
                <a:spLocks/>
              </p:cNvSpPr>
              <p:nvPr/>
            </p:nvSpPr>
            <p:spPr bwMode="auto">
              <a:xfrm>
                <a:off x="1644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4" name="Rectangle 632"/>
              <p:cNvSpPr>
                <a:spLocks noChangeArrowheads="1"/>
              </p:cNvSpPr>
              <p:nvPr/>
            </p:nvSpPr>
            <p:spPr bwMode="auto">
              <a:xfrm>
                <a:off x="1647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5" name="Freeform 633"/>
              <p:cNvSpPr>
                <a:spLocks/>
              </p:cNvSpPr>
              <p:nvPr/>
            </p:nvSpPr>
            <p:spPr bwMode="auto">
              <a:xfrm>
                <a:off x="1650" y="319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6" name="Freeform 634"/>
              <p:cNvSpPr>
                <a:spLocks/>
              </p:cNvSpPr>
              <p:nvPr/>
            </p:nvSpPr>
            <p:spPr bwMode="auto">
              <a:xfrm>
                <a:off x="1652" y="31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7" name="Freeform 635"/>
              <p:cNvSpPr>
                <a:spLocks/>
              </p:cNvSpPr>
              <p:nvPr/>
            </p:nvSpPr>
            <p:spPr bwMode="auto">
              <a:xfrm>
                <a:off x="1644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8" name="Freeform 636"/>
              <p:cNvSpPr>
                <a:spLocks/>
              </p:cNvSpPr>
              <p:nvPr/>
            </p:nvSpPr>
            <p:spPr bwMode="auto">
              <a:xfrm>
                <a:off x="1631" y="3196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2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6 h 8"/>
                  <a:gd name="T18" fmla="*/ 4 w 4"/>
                  <a:gd name="T19" fmla="*/ 5 h 8"/>
                  <a:gd name="T20" fmla="*/ 4 w 4"/>
                  <a:gd name="T21" fmla="*/ 3 h 8"/>
                  <a:gd name="T22" fmla="*/ 4 w 4"/>
                  <a:gd name="T23" fmla="*/ 1 h 8"/>
                  <a:gd name="T24" fmla="*/ 4 w 4"/>
                  <a:gd name="T25" fmla="*/ 3 h 8"/>
                  <a:gd name="T26" fmla="*/ 4 w 4"/>
                  <a:gd name="T27" fmla="*/ 1 h 8"/>
                  <a:gd name="T28" fmla="*/ 4 w 4"/>
                  <a:gd name="T29" fmla="*/ 2 h 8"/>
                  <a:gd name="T30" fmla="*/ 4 w 4"/>
                  <a:gd name="T31" fmla="*/ 1 h 8"/>
                  <a:gd name="T32" fmla="*/ 3 w 4"/>
                  <a:gd name="T33" fmla="*/ 2 h 8"/>
                  <a:gd name="T34" fmla="*/ 3 w 4"/>
                  <a:gd name="T35" fmla="*/ 2 h 8"/>
                  <a:gd name="T36" fmla="*/ 3 w 4"/>
                  <a:gd name="T37" fmla="*/ 3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2 h 8"/>
                  <a:gd name="T46" fmla="*/ 2 w 4"/>
                  <a:gd name="T47" fmla="*/ 1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2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3 h 8"/>
                  <a:gd name="T60" fmla="*/ 1 w 4"/>
                  <a:gd name="T61" fmla="*/ 4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4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6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1"/>
                      <a:pt x="4" y="3"/>
                    </a:cubicBezTo>
                    <a:cubicBezTo>
                      <a:pt x="3" y="4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9" name="Freeform 637"/>
              <p:cNvSpPr>
                <a:spLocks/>
              </p:cNvSpPr>
              <p:nvPr/>
            </p:nvSpPr>
            <p:spPr bwMode="auto">
              <a:xfrm>
                <a:off x="1639" y="319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0" name="Freeform 638"/>
              <p:cNvSpPr>
                <a:spLocks/>
              </p:cNvSpPr>
              <p:nvPr/>
            </p:nvSpPr>
            <p:spPr bwMode="auto">
              <a:xfrm>
                <a:off x="1623" y="3193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2 w 3"/>
                  <a:gd name="T11" fmla="*/ 3 h 9"/>
                  <a:gd name="T12" fmla="*/ 2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4 h 9"/>
                  <a:gd name="T20" fmla="*/ 0 w 3"/>
                  <a:gd name="T21" fmla="*/ 9 h 9"/>
                  <a:gd name="T22" fmla="*/ 0 w 3"/>
                  <a:gd name="T23" fmla="*/ 8 h 9"/>
                  <a:gd name="T24" fmla="*/ 1 w 3"/>
                  <a:gd name="T25" fmla="*/ 6 h 9"/>
                  <a:gd name="T26" fmla="*/ 1 w 3"/>
                  <a:gd name="T27" fmla="*/ 7 h 9"/>
                  <a:gd name="T28" fmla="*/ 1 w 3"/>
                  <a:gd name="T29" fmla="*/ 8 h 9"/>
                  <a:gd name="T30" fmla="*/ 3 w 3"/>
                  <a:gd name="T31" fmla="*/ 8 h 9"/>
                  <a:gd name="T32" fmla="*/ 2 w 3"/>
                  <a:gd name="T33" fmla="*/ 8 h 9"/>
                  <a:gd name="T34" fmla="*/ 3 w 3"/>
                  <a:gd name="T35" fmla="*/ 7 h 9"/>
                  <a:gd name="T36" fmla="*/ 3 w 3"/>
                  <a:gd name="T37" fmla="*/ 4 h 9"/>
                  <a:gd name="T38" fmla="*/ 3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3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3" y="4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5"/>
                      <a:pt x="1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5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1" name="Freeform 639"/>
              <p:cNvSpPr>
                <a:spLocks/>
              </p:cNvSpPr>
              <p:nvPr/>
            </p:nvSpPr>
            <p:spPr bwMode="auto">
              <a:xfrm>
                <a:off x="1631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2" name="Freeform 640"/>
              <p:cNvSpPr>
                <a:spLocks/>
              </p:cNvSpPr>
              <p:nvPr/>
            </p:nvSpPr>
            <p:spPr bwMode="auto">
              <a:xfrm>
                <a:off x="1631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3" name="Freeform 641"/>
              <p:cNvSpPr>
                <a:spLocks/>
              </p:cNvSpPr>
              <p:nvPr/>
            </p:nvSpPr>
            <p:spPr bwMode="auto">
              <a:xfrm>
                <a:off x="1625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4" name="Freeform 642"/>
              <p:cNvSpPr>
                <a:spLocks/>
              </p:cNvSpPr>
              <p:nvPr/>
            </p:nvSpPr>
            <p:spPr bwMode="auto">
              <a:xfrm>
                <a:off x="1620" y="3207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1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5" name="Freeform 643"/>
              <p:cNvSpPr>
                <a:spLocks/>
              </p:cNvSpPr>
              <p:nvPr/>
            </p:nvSpPr>
            <p:spPr bwMode="auto">
              <a:xfrm>
                <a:off x="1609" y="3196"/>
                <a:ext cx="14" cy="30"/>
              </a:xfrm>
              <a:custGeom>
                <a:avLst/>
                <a:gdLst>
                  <a:gd name="T0" fmla="*/ 3 w 5"/>
                  <a:gd name="T1" fmla="*/ 3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3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3 w 5"/>
                  <a:gd name="T39" fmla="*/ 7 h 11"/>
                  <a:gd name="T40" fmla="*/ 3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1 w 5"/>
                  <a:gd name="T59" fmla="*/ 4 h 11"/>
                  <a:gd name="T60" fmla="*/ 1 w 5"/>
                  <a:gd name="T61" fmla="*/ 5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1 h 11"/>
                  <a:gd name="T84" fmla="*/ 3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4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4" y="8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4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6" name="Freeform 644"/>
              <p:cNvSpPr>
                <a:spLocks/>
              </p:cNvSpPr>
              <p:nvPr/>
            </p:nvSpPr>
            <p:spPr bwMode="auto">
              <a:xfrm>
                <a:off x="1620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7" name="Freeform 645"/>
              <p:cNvSpPr>
                <a:spLocks/>
              </p:cNvSpPr>
              <p:nvPr/>
            </p:nvSpPr>
            <p:spPr bwMode="auto">
              <a:xfrm>
                <a:off x="1620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8" name="Rectangle 646"/>
              <p:cNvSpPr>
                <a:spLocks noChangeArrowheads="1"/>
              </p:cNvSpPr>
              <p:nvPr/>
            </p:nvSpPr>
            <p:spPr bwMode="auto">
              <a:xfrm>
                <a:off x="1620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9" name="Freeform 647"/>
              <p:cNvSpPr>
                <a:spLocks/>
              </p:cNvSpPr>
              <p:nvPr/>
            </p:nvSpPr>
            <p:spPr bwMode="auto">
              <a:xfrm>
                <a:off x="1623" y="32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0" name="Freeform 648"/>
              <p:cNvSpPr>
                <a:spLocks/>
              </p:cNvSpPr>
              <p:nvPr/>
            </p:nvSpPr>
            <p:spPr bwMode="auto">
              <a:xfrm>
                <a:off x="1625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1" name="Freeform 649"/>
              <p:cNvSpPr>
                <a:spLocks/>
              </p:cNvSpPr>
              <p:nvPr/>
            </p:nvSpPr>
            <p:spPr bwMode="auto">
              <a:xfrm>
                <a:off x="1633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2" name="Freeform 650"/>
              <p:cNvSpPr>
                <a:spLocks/>
              </p:cNvSpPr>
              <p:nvPr/>
            </p:nvSpPr>
            <p:spPr bwMode="auto">
              <a:xfrm>
                <a:off x="1620" y="3188"/>
                <a:ext cx="30" cy="35"/>
              </a:xfrm>
              <a:custGeom>
                <a:avLst/>
                <a:gdLst>
                  <a:gd name="T0" fmla="*/ 8 w 11"/>
                  <a:gd name="T1" fmla="*/ 7 h 13"/>
                  <a:gd name="T2" fmla="*/ 8 w 11"/>
                  <a:gd name="T3" fmla="*/ 9 h 13"/>
                  <a:gd name="T4" fmla="*/ 8 w 11"/>
                  <a:gd name="T5" fmla="*/ 10 h 13"/>
                  <a:gd name="T6" fmla="*/ 9 w 11"/>
                  <a:gd name="T7" fmla="*/ 9 h 13"/>
                  <a:gd name="T8" fmla="*/ 10 w 11"/>
                  <a:gd name="T9" fmla="*/ 9 h 13"/>
                  <a:gd name="T10" fmla="*/ 10 w 11"/>
                  <a:gd name="T11" fmla="*/ 4 h 13"/>
                  <a:gd name="T12" fmla="*/ 8 w 11"/>
                  <a:gd name="T13" fmla="*/ 6 h 13"/>
                  <a:gd name="T14" fmla="*/ 8 w 11"/>
                  <a:gd name="T15" fmla="*/ 5 h 13"/>
                  <a:gd name="T16" fmla="*/ 7 w 11"/>
                  <a:gd name="T17" fmla="*/ 5 h 13"/>
                  <a:gd name="T18" fmla="*/ 7 w 11"/>
                  <a:gd name="T19" fmla="*/ 8 h 13"/>
                  <a:gd name="T20" fmla="*/ 6 w 11"/>
                  <a:gd name="T21" fmla="*/ 8 h 13"/>
                  <a:gd name="T22" fmla="*/ 6 w 11"/>
                  <a:gd name="T23" fmla="*/ 7 h 13"/>
                  <a:gd name="T24" fmla="*/ 5 w 11"/>
                  <a:gd name="T25" fmla="*/ 7 h 13"/>
                  <a:gd name="T26" fmla="*/ 4 w 11"/>
                  <a:gd name="T27" fmla="*/ 6 h 13"/>
                  <a:gd name="T28" fmla="*/ 3 w 11"/>
                  <a:gd name="T29" fmla="*/ 7 h 13"/>
                  <a:gd name="T30" fmla="*/ 3 w 11"/>
                  <a:gd name="T31" fmla="*/ 9 h 13"/>
                  <a:gd name="T32" fmla="*/ 3 w 11"/>
                  <a:gd name="T33" fmla="*/ 7 h 13"/>
                  <a:gd name="T34" fmla="*/ 2 w 11"/>
                  <a:gd name="T35" fmla="*/ 8 h 13"/>
                  <a:gd name="T36" fmla="*/ 0 w 11"/>
                  <a:gd name="T37" fmla="*/ 8 h 13"/>
                  <a:gd name="T38" fmla="*/ 1 w 11"/>
                  <a:gd name="T39" fmla="*/ 8 h 13"/>
                  <a:gd name="T40" fmla="*/ 1 w 11"/>
                  <a:gd name="T41" fmla="*/ 7 h 13"/>
                  <a:gd name="T42" fmla="*/ 2 w 11"/>
                  <a:gd name="T43" fmla="*/ 11 h 13"/>
                  <a:gd name="T44" fmla="*/ 3 w 11"/>
                  <a:gd name="T45" fmla="*/ 11 h 13"/>
                  <a:gd name="T46" fmla="*/ 3 w 11"/>
                  <a:gd name="T47" fmla="*/ 11 h 13"/>
                  <a:gd name="T48" fmla="*/ 4 w 11"/>
                  <a:gd name="T49" fmla="*/ 11 h 13"/>
                  <a:gd name="T50" fmla="*/ 4 w 11"/>
                  <a:gd name="T51" fmla="*/ 11 h 13"/>
                  <a:gd name="T52" fmla="*/ 5 w 11"/>
                  <a:gd name="T53" fmla="*/ 10 h 13"/>
                  <a:gd name="T54" fmla="*/ 5 w 11"/>
                  <a:gd name="T55" fmla="*/ 10 h 13"/>
                  <a:gd name="T56" fmla="*/ 5 w 11"/>
                  <a:gd name="T57" fmla="*/ 10 h 13"/>
                  <a:gd name="T58" fmla="*/ 6 w 11"/>
                  <a:gd name="T59" fmla="*/ 10 h 13"/>
                  <a:gd name="T60" fmla="*/ 6 w 11"/>
                  <a:gd name="T61" fmla="*/ 9 h 13"/>
                  <a:gd name="T62" fmla="*/ 6 w 11"/>
                  <a:gd name="T63" fmla="*/ 11 h 13"/>
                  <a:gd name="T64" fmla="*/ 7 w 11"/>
                  <a:gd name="T65" fmla="*/ 11 h 13"/>
                  <a:gd name="T66" fmla="*/ 7 w 11"/>
                  <a:gd name="T67" fmla="*/ 9 h 13"/>
                  <a:gd name="T68" fmla="*/ 8 w 11"/>
                  <a:gd name="T69" fmla="*/ 8 h 13"/>
                  <a:gd name="T70" fmla="*/ 9 w 11"/>
                  <a:gd name="T71" fmla="*/ 7 h 13"/>
                  <a:gd name="T72" fmla="*/ 10 w 11"/>
                  <a:gd name="T73" fmla="*/ 8 h 13"/>
                  <a:gd name="T74" fmla="*/ 10 w 11"/>
                  <a:gd name="T75" fmla="*/ 5 h 13"/>
                  <a:gd name="T76" fmla="*/ 10 w 11"/>
                  <a:gd name="T77" fmla="*/ 6 h 13"/>
                  <a:gd name="T78" fmla="*/ 10 w 11"/>
                  <a:gd name="T79" fmla="*/ 8 h 13"/>
                  <a:gd name="T80" fmla="*/ 9 w 11"/>
                  <a:gd name="T8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10"/>
                      <a:pt x="8" y="10"/>
                    </a:cubicBezTo>
                    <a:cubicBezTo>
                      <a:pt x="8" y="10"/>
                      <a:pt x="9" y="7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3"/>
                      <a:pt x="10" y="5"/>
                      <a:pt x="10" y="9"/>
                    </a:cubicBezTo>
                    <a:cubicBezTo>
                      <a:pt x="10" y="0"/>
                      <a:pt x="10" y="6"/>
                      <a:pt x="10" y="6"/>
                    </a:cubicBezTo>
                    <a:cubicBezTo>
                      <a:pt x="10" y="4"/>
                      <a:pt x="9" y="5"/>
                      <a:pt x="10" y="4"/>
                    </a:cubicBezTo>
                    <a:cubicBezTo>
                      <a:pt x="9" y="7"/>
                      <a:pt x="9" y="2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7"/>
                      <a:pt x="8" y="5"/>
                    </a:cubicBezTo>
                    <a:cubicBezTo>
                      <a:pt x="8" y="5"/>
                      <a:pt x="8" y="6"/>
                      <a:pt x="8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8"/>
                      <a:pt x="7" y="10"/>
                      <a:pt x="7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6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3" y="7"/>
                      <a:pt x="3" y="6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3" y="9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5"/>
                      <a:pt x="0" y="8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0"/>
                      <a:pt x="3" y="11"/>
                    </a:cubicBezTo>
                    <a:cubicBezTo>
                      <a:pt x="3" y="9"/>
                      <a:pt x="3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6" y="10"/>
                    </a:cubicBezTo>
                    <a:cubicBezTo>
                      <a:pt x="6" y="9"/>
                      <a:pt x="6" y="9"/>
                      <a:pt x="6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10"/>
                      <a:pt x="7" y="9"/>
                    </a:cubicBezTo>
                    <a:cubicBezTo>
                      <a:pt x="6" y="10"/>
                      <a:pt x="7" y="9"/>
                      <a:pt x="6" y="11"/>
                    </a:cubicBezTo>
                    <a:cubicBezTo>
                      <a:pt x="7" y="11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10" y="7"/>
                      <a:pt x="10" y="9"/>
                      <a:pt x="10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1" y="7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2"/>
                      <a:pt x="10" y="6"/>
                      <a:pt x="10" y="8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9"/>
                      <a:pt x="9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3" name="Freeform 651"/>
              <p:cNvSpPr>
                <a:spLocks/>
              </p:cNvSpPr>
              <p:nvPr/>
            </p:nvSpPr>
            <p:spPr bwMode="auto">
              <a:xfrm>
                <a:off x="1644" y="3210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4" name="Freeform 652"/>
              <p:cNvSpPr>
                <a:spLocks/>
              </p:cNvSpPr>
              <p:nvPr/>
            </p:nvSpPr>
            <p:spPr bwMode="auto">
              <a:xfrm>
                <a:off x="1644" y="32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5" name="Freeform 653"/>
              <p:cNvSpPr>
                <a:spLocks/>
              </p:cNvSpPr>
              <p:nvPr/>
            </p:nvSpPr>
            <p:spPr bwMode="auto">
              <a:xfrm>
                <a:off x="164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6" name="Freeform 654"/>
              <p:cNvSpPr>
                <a:spLocks/>
              </p:cNvSpPr>
              <p:nvPr/>
            </p:nvSpPr>
            <p:spPr bwMode="auto">
              <a:xfrm>
                <a:off x="1642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7" name="Freeform 655"/>
              <p:cNvSpPr>
                <a:spLocks/>
              </p:cNvSpPr>
              <p:nvPr/>
            </p:nvSpPr>
            <p:spPr bwMode="auto">
              <a:xfrm>
                <a:off x="1620" y="3199"/>
                <a:ext cx="22" cy="24"/>
              </a:xfrm>
              <a:custGeom>
                <a:avLst/>
                <a:gdLst>
                  <a:gd name="T0" fmla="*/ 2 w 8"/>
                  <a:gd name="T1" fmla="*/ 4 h 9"/>
                  <a:gd name="T2" fmla="*/ 1 w 8"/>
                  <a:gd name="T3" fmla="*/ 6 h 9"/>
                  <a:gd name="T4" fmla="*/ 1 w 8"/>
                  <a:gd name="T5" fmla="*/ 4 h 9"/>
                  <a:gd name="T6" fmla="*/ 0 w 8"/>
                  <a:gd name="T7" fmla="*/ 7 h 9"/>
                  <a:gd name="T8" fmla="*/ 4 w 8"/>
                  <a:gd name="T9" fmla="*/ 6 h 9"/>
                  <a:gd name="T10" fmla="*/ 4 w 8"/>
                  <a:gd name="T11" fmla="*/ 7 h 9"/>
                  <a:gd name="T12" fmla="*/ 5 w 8"/>
                  <a:gd name="T13" fmla="*/ 5 h 9"/>
                  <a:gd name="T14" fmla="*/ 5 w 8"/>
                  <a:gd name="T15" fmla="*/ 7 h 9"/>
                  <a:gd name="T16" fmla="*/ 6 w 8"/>
                  <a:gd name="T17" fmla="*/ 6 h 9"/>
                  <a:gd name="T18" fmla="*/ 6 w 8"/>
                  <a:gd name="T19" fmla="*/ 5 h 9"/>
                  <a:gd name="T20" fmla="*/ 6 w 8"/>
                  <a:gd name="T21" fmla="*/ 6 h 9"/>
                  <a:gd name="T22" fmla="*/ 6 w 8"/>
                  <a:gd name="T23" fmla="*/ 5 h 9"/>
                  <a:gd name="T24" fmla="*/ 6 w 8"/>
                  <a:gd name="T25" fmla="*/ 5 h 9"/>
                  <a:gd name="T26" fmla="*/ 6 w 8"/>
                  <a:gd name="T27" fmla="*/ 6 h 9"/>
                  <a:gd name="T28" fmla="*/ 7 w 8"/>
                  <a:gd name="T29" fmla="*/ 5 h 9"/>
                  <a:gd name="T30" fmla="*/ 7 w 8"/>
                  <a:gd name="T31" fmla="*/ 6 h 9"/>
                  <a:gd name="T32" fmla="*/ 8 w 8"/>
                  <a:gd name="T33" fmla="*/ 4 h 9"/>
                  <a:gd name="T34" fmla="*/ 8 w 8"/>
                  <a:gd name="T35" fmla="*/ 3 h 9"/>
                  <a:gd name="T36" fmla="*/ 7 w 8"/>
                  <a:gd name="T37" fmla="*/ 4 h 9"/>
                  <a:gd name="T38" fmla="*/ 7 w 8"/>
                  <a:gd name="T39" fmla="*/ 4 h 9"/>
                  <a:gd name="T40" fmla="*/ 6 w 8"/>
                  <a:gd name="T41" fmla="*/ 5 h 9"/>
                  <a:gd name="T42" fmla="*/ 7 w 8"/>
                  <a:gd name="T43" fmla="*/ 3 h 9"/>
                  <a:gd name="T44" fmla="*/ 6 w 8"/>
                  <a:gd name="T45" fmla="*/ 2 h 9"/>
                  <a:gd name="T46" fmla="*/ 6 w 8"/>
                  <a:gd name="T47" fmla="*/ 1 h 9"/>
                  <a:gd name="T48" fmla="*/ 6 w 8"/>
                  <a:gd name="T49" fmla="*/ 2 h 9"/>
                  <a:gd name="T50" fmla="*/ 6 w 8"/>
                  <a:gd name="T51" fmla="*/ 3 h 9"/>
                  <a:gd name="T52" fmla="*/ 6 w 8"/>
                  <a:gd name="T53" fmla="*/ 5 h 9"/>
                  <a:gd name="T54" fmla="*/ 6 w 8"/>
                  <a:gd name="T55" fmla="*/ 5 h 9"/>
                  <a:gd name="T56" fmla="*/ 6 w 8"/>
                  <a:gd name="T57" fmla="*/ 3 h 9"/>
                  <a:gd name="T58" fmla="*/ 6 w 8"/>
                  <a:gd name="T59" fmla="*/ 4 h 9"/>
                  <a:gd name="T60" fmla="*/ 5 w 8"/>
                  <a:gd name="T61" fmla="*/ 2 h 9"/>
                  <a:gd name="T62" fmla="*/ 5 w 8"/>
                  <a:gd name="T63" fmla="*/ 4 h 9"/>
                  <a:gd name="T64" fmla="*/ 4 w 8"/>
                  <a:gd name="T65" fmla="*/ 4 h 9"/>
                  <a:gd name="T66" fmla="*/ 4 w 8"/>
                  <a:gd name="T67" fmla="*/ 3 h 9"/>
                  <a:gd name="T68" fmla="*/ 4 w 8"/>
                  <a:gd name="T69" fmla="*/ 4 h 9"/>
                  <a:gd name="T70" fmla="*/ 3 w 8"/>
                  <a:gd name="T71" fmla="*/ 4 h 9"/>
                  <a:gd name="T72" fmla="*/ 3 w 8"/>
                  <a:gd name="T73" fmla="*/ 5 h 9"/>
                  <a:gd name="T74" fmla="*/ 2 w 8"/>
                  <a:gd name="T75" fmla="*/ 4 h 9"/>
                  <a:gd name="T76" fmla="*/ 2 w 8"/>
                  <a:gd name="T77" fmla="*/ 4 h 9"/>
                  <a:gd name="T78" fmla="*/ 2 w 8"/>
                  <a:gd name="T79" fmla="*/ 6 h 9"/>
                  <a:gd name="T80" fmla="*/ 2 w 8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9">
                    <a:moveTo>
                      <a:pt x="2" y="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1" y="4"/>
                      <a:pt x="0" y="7"/>
                    </a:cubicBezTo>
                    <a:cubicBezTo>
                      <a:pt x="2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5"/>
                      <a:pt x="5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5"/>
                      <a:pt x="7" y="7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7"/>
                      <a:pt x="7" y="3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6"/>
                      <a:pt x="6" y="5"/>
                    </a:cubicBezTo>
                    <a:cubicBezTo>
                      <a:pt x="5" y="4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8" name="Freeform 656"/>
              <p:cNvSpPr>
                <a:spLocks/>
              </p:cNvSpPr>
              <p:nvPr/>
            </p:nvSpPr>
            <p:spPr bwMode="auto">
              <a:xfrm>
                <a:off x="1620" y="321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9" name="Freeform 657"/>
              <p:cNvSpPr>
                <a:spLocks/>
              </p:cNvSpPr>
              <p:nvPr/>
            </p:nvSpPr>
            <p:spPr bwMode="auto">
              <a:xfrm>
                <a:off x="1606" y="3207"/>
                <a:ext cx="14" cy="16"/>
              </a:xfrm>
              <a:custGeom>
                <a:avLst/>
                <a:gdLst>
                  <a:gd name="T0" fmla="*/ 3 w 5"/>
                  <a:gd name="T1" fmla="*/ 3 h 6"/>
                  <a:gd name="T2" fmla="*/ 2 w 5"/>
                  <a:gd name="T3" fmla="*/ 4 h 6"/>
                  <a:gd name="T4" fmla="*/ 4 w 5"/>
                  <a:gd name="T5" fmla="*/ 5 h 6"/>
                  <a:gd name="T6" fmla="*/ 5 w 5"/>
                  <a:gd name="T7" fmla="*/ 3 h 6"/>
                  <a:gd name="T8" fmla="*/ 4 w 5"/>
                  <a:gd name="T9" fmla="*/ 4 h 6"/>
                  <a:gd name="T10" fmla="*/ 5 w 5"/>
                  <a:gd name="T11" fmla="*/ 3 h 6"/>
                  <a:gd name="T12" fmla="*/ 5 w 5"/>
                  <a:gd name="T13" fmla="*/ 3 h 6"/>
                  <a:gd name="T14" fmla="*/ 5 w 5"/>
                  <a:gd name="T15" fmla="*/ 2 h 6"/>
                  <a:gd name="T16" fmla="*/ 5 w 5"/>
                  <a:gd name="T17" fmla="*/ 3 h 6"/>
                  <a:gd name="T18" fmla="*/ 5 w 5"/>
                  <a:gd name="T19" fmla="*/ 2 h 6"/>
                  <a:gd name="T20" fmla="*/ 4 w 5"/>
                  <a:gd name="T21" fmla="*/ 4 h 6"/>
                  <a:gd name="T22" fmla="*/ 4 w 5"/>
                  <a:gd name="T23" fmla="*/ 2 h 6"/>
                  <a:gd name="T24" fmla="*/ 4 w 5"/>
                  <a:gd name="T25" fmla="*/ 1 h 6"/>
                  <a:gd name="T26" fmla="*/ 4 w 5"/>
                  <a:gd name="T27" fmla="*/ 1 h 6"/>
                  <a:gd name="T28" fmla="*/ 3 w 5"/>
                  <a:gd name="T29" fmla="*/ 3 h 6"/>
                  <a:gd name="T30" fmla="*/ 4 w 5"/>
                  <a:gd name="T31" fmla="*/ 1 h 6"/>
                  <a:gd name="T32" fmla="*/ 2 w 5"/>
                  <a:gd name="T33" fmla="*/ 2 h 6"/>
                  <a:gd name="T34" fmla="*/ 1 w 5"/>
                  <a:gd name="T35" fmla="*/ 4 h 6"/>
                  <a:gd name="T36" fmla="*/ 2 w 5"/>
                  <a:gd name="T37" fmla="*/ 2 h 6"/>
                  <a:gd name="T38" fmla="*/ 2 w 5"/>
                  <a:gd name="T39" fmla="*/ 2 h 6"/>
                  <a:gd name="T40" fmla="*/ 0 w 5"/>
                  <a:gd name="T41" fmla="*/ 5 h 6"/>
                  <a:gd name="T42" fmla="*/ 3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5"/>
                      <a:pt x="5" y="3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6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0" name="Rectangle 658"/>
              <p:cNvSpPr>
                <a:spLocks noChangeArrowheads="1"/>
              </p:cNvSpPr>
              <p:nvPr/>
            </p:nvSpPr>
            <p:spPr bwMode="auto">
              <a:xfrm>
                <a:off x="1612" y="321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1" name="Freeform 659"/>
              <p:cNvSpPr>
                <a:spLocks/>
              </p:cNvSpPr>
              <p:nvPr/>
            </p:nvSpPr>
            <p:spPr bwMode="auto">
              <a:xfrm>
                <a:off x="1832" y="322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2" name="Freeform 660"/>
              <p:cNvSpPr>
                <a:spLocks/>
              </p:cNvSpPr>
              <p:nvPr/>
            </p:nvSpPr>
            <p:spPr bwMode="auto">
              <a:xfrm>
                <a:off x="1829" y="3213"/>
                <a:ext cx="3" cy="13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3" name="Freeform 661"/>
              <p:cNvSpPr>
                <a:spLocks/>
              </p:cNvSpPr>
              <p:nvPr/>
            </p:nvSpPr>
            <p:spPr bwMode="auto">
              <a:xfrm>
                <a:off x="1829" y="321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4" name="Freeform 662"/>
              <p:cNvSpPr>
                <a:spLocks/>
              </p:cNvSpPr>
              <p:nvPr/>
            </p:nvSpPr>
            <p:spPr bwMode="auto">
              <a:xfrm>
                <a:off x="1829" y="321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5" name="Freeform 663"/>
              <p:cNvSpPr>
                <a:spLocks/>
              </p:cNvSpPr>
              <p:nvPr/>
            </p:nvSpPr>
            <p:spPr bwMode="auto">
              <a:xfrm>
                <a:off x="1827" y="322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6" name="Freeform 664"/>
              <p:cNvSpPr>
                <a:spLocks/>
              </p:cNvSpPr>
              <p:nvPr/>
            </p:nvSpPr>
            <p:spPr bwMode="auto">
              <a:xfrm>
                <a:off x="1827" y="3213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2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7" name="Freeform 665"/>
              <p:cNvSpPr>
                <a:spLocks/>
              </p:cNvSpPr>
              <p:nvPr/>
            </p:nvSpPr>
            <p:spPr bwMode="auto">
              <a:xfrm>
                <a:off x="1827" y="322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8" name="Freeform 666"/>
              <p:cNvSpPr>
                <a:spLocks/>
              </p:cNvSpPr>
              <p:nvPr/>
            </p:nvSpPr>
            <p:spPr bwMode="auto">
              <a:xfrm>
                <a:off x="1829" y="3218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9" name="Freeform 667"/>
              <p:cNvSpPr>
                <a:spLocks/>
              </p:cNvSpPr>
              <p:nvPr/>
            </p:nvSpPr>
            <p:spPr bwMode="auto">
              <a:xfrm>
                <a:off x="1824" y="3213"/>
                <a:ext cx="3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0" name="Freeform 668"/>
              <p:cNvSpPr>
                <a:spLocks/>
              </p:cNvSpPr>
              <p:nvPr/>
            </p:nvSpPr>
            <p:spPr bwMode="auto">
              <a:xfrm>
                <a:off x="1824" y="320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1" name="Freeform 669"/>
              <p:cNvSpPr>
                <a:spLocks/>
              </p:cNvSpPr>
              <p:nvPr/>
            </p:nvSpPr>
            <p:spPr bwMode="auto">
              <a:xfrm>
                <a:off x="1821" y="3204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4 h 5"/>
                  <a:gd name="T12" fmla="*/ 1 w 1"/>
                  <a:gd name="T13" fmla="*/ 5 h 5"/>
                  <a:gd name="T14" fmla="*/ 1 w 1"/>
                  <a:gd name="T15" fmla="*/ 3 h 5"/>
                  <a:gd name="T16" fmla="*/ 1 w 1"/>
                  <a:gd name="T17" fmla="*/ 3 h 5"/>
                  <a:gd name="T18" fmla="*/ 1 w 1"/>
                  <a:gd name="T19" fmla="*/ 2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2" name="Freeform 670"/>
              <p:cNvSpPr>
                <a:spLocks/>
              </p:cNvSpPr>
              <p:nvPr/>
            </p:nvSpPr>
            <p:spPr bwMode="auto">
              <a:xfrm>
                <a:off x="1821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3" name="Freeform 671"/>
              <p:cNvSpPr>
                <a:spLocks/>
              </p:cNvSpPr>
              <p:nvPr/>
            </p:nvSpPr>
            <p:spPr bwMode="auto">
              <a:xfrm>
                <a:off x="1819" y="3204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0 w 1"/>
                  <a:gd name="T9" fmla="*/ 4 h 6"/>
                  <a:gd name="T10" fmla="*/ 0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4" name="Freeform 672"/>
              <p:cNvSpPr>
                <a:spLocks/>
              </p:cNvSpPr>
              <p:nvPr/>
            </p:nvSpPr>
            <p:spPr bwMode="auto">
              <a:xfrm>
                <a:off x="1821" y="321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5" name="Freeform 673"/>
              <p:cNvSpPr>
                <a:spLocks/>
              </p:cNvSpPr>
              <p:nvPr/>
            </p:nvSpPr>
            <p:spPr bwMode="auto">
              <a:xfrm>
                <a:off x="181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6" name="Freeform 674"/>
              <p:cNvSpPr>
                <a:spLocks/>
              </p:cNvSpPr>
              <p:nvPr/>
            </p:nvSpPr>
            <p:spPr bwMode="auto">
              <a:xfrm>
                <a:off x="1819" y="321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7" name="Freeform 675"/>
              <p:cNvSpPr>
                <a:spLocks/>
              </p:cNvSpPr>
              <p:nvPr/>
            </p:nvSpPr>
            <p:spPr bwMode="auto">
              <a:xfrm>
                <a:off x="1797" y="3207"/>
                <a:ext cx="22" cy="16"/>
              </a:xfrm>
              <a:custGeom>
                <a:avLst/>
                <a:gdLst>
                  <a:gd name="T0" fmla="*/ 1 w 8"/>
                  <a:gd name="T1" fmla="*/ 0 h 6"/>
                  <a:gd name="T2" fmla="*/ 1 w 8"/>
                  <a:gd name="T3" fmla="*/ 1 h 6"/>
                  <a:gd name="T4" fmla="*/ 0 w 8"/>
                  <a:gd name="T5" fmla="*/ 3 h 6"/>
                  <a:gd name="T6" fmla="*/ 0 w 8"/>
                  <a:gd name="T7" fmla="*/ 5 h 6"/>
                  <a:gd name="T8" fmla="*/ 1 w 8"/>
                  <a:gd name="T9" fmla="*/ 4 h 6"/>
                  <a:gd name="T10" fmla="*/ 1 w 8"/>
                  <a:gd name="T11" fmla="*/ 5 h 6"/>
                  <a:gd name="T12" fmla="*/ 2 w 8"/>
                  <a:gd name="T13" fmla="*/ 5 h 6"/>
                  <a:gd name="T14" fmla="*/ 3 w 8"/>
                  <a:gd name="T15" fmla="*/ 4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4 h 6"/>
                  <a:gd name="T22" fmla="*/ 6 w 8"/>
                  <a:gd name="T23" fmla="*/ 4 h 6"/>
                  <a:gd name="T24" fmla="*/ 7 w 8"/>
                  <a:gd name="T25" fmla="*/ 4 h 6"/>
                  <a:gd name="T26" fmla="*/ 7 w 8"/>
                  <a:gd name="T27" fmla="*/ 2 h 6"/>
                  <a:gd name="T28" fmla="*/ 7 w 8"/>
                  <a:gd name="T29" fmla="*/ 5 h 6"/>
                  <a:gd name="T30" fmla="*/ 8 w 8"/>
                  <a:gd name="T31" fmla="*/ 3 h 6"/>
                  <a:gd name="T32" fmla="*/ 7 w 8"/>
                  <a:gd name="T33" fmla="*/ 1 h 6"/>
                  <a:gd name="T34" fmla="*/ 8 w 8"/>
                  <a:gd name="T35" fmla="*/ 0 h 6"/>
                  <a:gd name="T36" fmla="*/ 6 w 8"/>
                  <a:gd name="T37" fmla="*/ 3 h 6"/>
                  <a:gd name="T38" fmla="*/ 6 w 8"/>
                  <a:gd name="T39" fmla="*/ 2 h 6"/>
                  <a:gd name="T40" fmla="*/ 4 w 8"/>
                  <a:gd name="T41" fmla="*/ 1 h 6"/>
                  <a:gd name="T42" fmla="*/ 4 w 8"/>
                  <a:gd name="T43" fmla="*/ 3 h 6"/>
                  <a:gd name="T44" fmla="*/ 4 w 8"/>
                  <a:gd name="T45" fmla="*/ 2 h 6"/>
                  <a:gd name="T46" fmla="*/ 4 w 8"/>
                  <a:gd name="T47" fmla="*/ 3 h 6"/>
                  <a:gd name="T48" fmla="*/ 3 w 8"/>
                  <a:gd name="T49" fmla="*/ 2 h 6"/>
                  <a:gd name="T50" fmla="*/ 3 w 8"/>
                  <a:gd name="T51" fmla="*/ 4 h 6"/>
                  <a:gd name="T52" fmla="*/ 3 w 8"/>
                  <a:gd name="T53" fmla="*/ 0 h 6"/>
                  <a:gd name="T54" fmla="*/ 3 w 8"/>
                  <a:gd name="T55" fmla="*/ 2 h 6"/>
                  <a:gd name="T56" fmla="*/ 2 w 8"/>
                  <a:gd name="T57" fmla="*/ 3 h 6"/>
                  <a:gd name="T58" fmla="*/ 2 w 8"/>
                  <a:gd name="T59" fmla="*/ 1 h 6"/>
                  <a:gd name="T60" fmla="*/ 2 w 8"/>
                  <a:gd name="T61" fmla="*/ 2 h 6"/>
                  <a:gd name="T62" fmla="*/ 2 w 8"/>
                  <a:gd name="T63" fmla="*/ 3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2 h 6"/>
                  <a:gd name="T72" fmla="*/ 1 w 8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7" y="4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8" y="2"/>
                      <a:pt x="7" y="2"/>
                      <a:pt x="7" y="1"/>
                    </a:cubicBezTo>
                    <a:cubicBezTo>
                      <a:pt x="7" y="0"/>
                      <a:pt x="8" y="2"/>
                      <a:pt x="8" y="0"/>
                    </a:cubicBezTo>
                    <a:cubicBezTo>
                      <a:pt x="7" y="0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1"/>
                    </a:cubicBezTo>
                    <a:cubicBezTo>
                      <a:pt x="4" y="2"/>
                      <a:pt x="4" y="0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4" y="1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0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2"/>
                      <a:pt x="1" y="3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8" name="Rectangle 676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9" name="Freeform 677"/>
              <p:cNvSpPr>
                <a:spLocks/>
              </p:cNvSpPr>
              <p:nvPr/>
            </p:nvSpPr>
            <p:spPr bwMode="auto">
              <a:xfrm>
                <a:off x="180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0" name="Rectangle 678"/>
              <p:cNvSpPr>
                <a:spLocks noChangeArrowheads="1"/>
              </p:cNvSpPr>
              <p:nvPr/>
            </p:nvSpPr>
            <p:spPr bwMode="auto">
              <a:xfrm>
                <a:off x="1802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1" name="Freeform 679"/>
              <p:cNvSpPr>
                <a:spLocks/>
              </p:cNvSpPr>
              <p:nvPr/>
            </p:nvSpPr>
            <p:spPr bwMode="auto">
              <a:xfrm>
                <a:off x="1802" y="320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2" name="Freeform 680"/>
              <p:cNvSpPr>
                <a:spLocks/>
              </p:cNvSpPr>
              <p:nvPr/>
            </p:nvSpPr>
            <p:spPr bwMode="auto">
              <a:xfrm>
                <a:off x="1808" y="320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3" name="Rectangle 681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4" name="Freeform 682"/>
              <p:cNvSpPr>
                <a:spLocks/>
              </p:cNvSpPr>
              <p:nvPr/>
            </p:nvSpPr>
            <p:spPr bwMode="auto">
              <a:xfrm>
                <a:off x="1786" y="3204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1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7 h 8"/>
                  <a:gd name="T18" fmla="*/ 4 w 4"/>
                  <a:gd name="T19" fmla="*/ 6 h 8"/>
                  <a:gd name="T20" fmla="*/ 4 w 4"/>
                  <a:gd name="T21" fmla="*/ 4 h 8"/>
                  <a:gd name="T22" fmla="*/ 4 w 4"/>
                  <a:gd name="T23" fmla="*/ 2 h 8"/>
                  <a:gd name="T24" fmla="*/ 4 w 4"/>
                  <a:gd name="T25" fmla="*/ 3 h 8"/>
                  <a:gd name="T26" fmla="*/ 4 w 4"/>
                  <a:gd name="T27" fmla="*/ 2 h 8"/>
                  <a:gd name="T28" fmla="*/ 4 w 4"/>
                  <a:gd name="T29" fmla="*/ 3 h 8"/>
                  <a:gd name="T30" fmla="*/ 4 w 4"/>
                  <a:gd name="T31" fmla="*/ 1 h 8"/>
                  <a:gd name="T32" fmla="*/ 3 w 4"/>
                  <a:gd name="T33" fmla="*/ 3 h 8"/>
                  <a:gd name="T34" fmla="*/ 3 w 4"/>
                  <a:gd name="T35" fmla="*/ 2 h 8"/>
                  <a:gd name="T36" fmla="*/ 3 w 4"/>
                  <a:gd name="T37" fmla="*/ 4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3 h 8"/>
                  <a:gd name="T46" fmla="*/ 2 w 4"/>
                  <a:gd name="T47" fmla="*/ 2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3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4 h 8"/>
                  <a:gd name="T60" fmla="*/ 1 w 4"/>
                  <a:gd name="T61" fmla="*/ 5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5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0" y="8"/>
                      <a:pt x="1" y="7"/>
                      <a:pt x="1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5" name="Freeform 683"/>
              <p:cNvSpPr>
                <a:spLocks/>
              </p:cNvSpPr>
              <p:nvPr/>
            </p:nvSpPr>
            <p:spPr bwMode="auto">
              <a:xfrm>
                <a:off x="1794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6" name="Freeform 684"/>
              <p:cNvSpPr>
                <a:spLocks/>
              </p:cNvSpPr>
              <p:nvPr/>
            </p:nvSpPr>
            <p:spPr bwMode="auto">
              <a:xfrm>
                <a:off x="1778" y="3202"/>
                <a:ext cx="8" cy="27"/>
              </a:xfrm>
              <a:custGeom>
                <a:avLst/>
                <a:gdLst>
                  <a:gd name="T0" fmla="*/ 2 w 3"/>
                  <a:gd name="T1" fmla="*/ 5 h 10"/>
                  <a:gd name="T2" fmla="*/ 2 w 3"/>
                  <a:gd name="T3" fmla="*/ 3 h 10"/>
                  <a:gd name="T4" fmla="*/ 2 w 3"/>
                  <a:gd name="T5" fmla="*/ 7 h 10"/>
                  <a:gd name="T6" fmla="*/ 2 w 3"/>
                  <a:gd name="T7" fmla="*/ 7 h 10"/>
                  <a:gd name="T8" fmla="*/ 2 w 3"/>
                  <a:gd name="T9" fmla="*/ 4 h 10"/>
                  <a:gd name="T10" fmla="*/ 2 w 3"/>
                  <a:gd name="T11" fmla="*/ 4 h 10"/>
                  <a:gd name="T12" fmla="*/ 2 w 3"/>
                  <a:gd name="T13" fmla="*/ 6 h 10"/>
                  <a:gd name="T14" fmla="*/ 1 w 3"/>
                  <a:gd name="T15" fmla="*/ 7 h 10"/>
                  <a:gd name="T16" fmla="*/ 1 w 3"/>
                  <a:gd name="T17" fmla="*/ 6 h 10"/>
                  <a:gd name="T18" fmla="*/ 1 w 3"/>
                  <a:gd name="T19" fmla="*/ 4 h 10"/>
                  <a:gd name="T20" fmla="*/ 0 w 3"/>
                  <a:gd name="T21" fmla="*/ 9 h 10"/>
                  <a:gd name="T22" fmla="*/ 0 w 3"/>
                  <a:gd name="T23" fmla="*/ 9 h 10"/>
                  <a:gd name="T24" fmla="*/ 0 w 3"/>
                  <a:gd name="T25" fmla="*/ 6 h 10"/>
                  <a:gd name="T26" fmla="*/ 1 w 3"/>
                  <a:gd name="T27" fmla="*/ 7 h 10"/>
                  <a:gd name="T28" fmla="*/ 0 w 3"/>
                  <a:gd name="T29" fmla="*/ 8 h 10"/>
                  <a:gd name="T30" fmla="*/ 3 w 3"/>
                  <a:gd name="T31" fmla="*/ 8 h 10"/>
                  <a:gd name="T32" fmla="*/ 2 w 3"/>
                  <a:gd name="T33" fmla="*/ 8 h 10"/>
                  <a:gd name="T34" fmla="*/ 3 w 3"/>
                  <a:gd name="T35" fmla="*/ 7 h 10"/>
                  <a:gd name="T36" fmla="*/ 3 w 3"/>
                  <a:gd name="T37" fmla="*/ 5 h 10"/>
                  <a:gd name="T38" fmla="*/ 3 w 3"/>
                  <a:gd name="T39" fmla="*/ 5 h 10"/>
                  <a:gd name="T40" fmla="*/ 3 w 3"/>
                  <a:gd name="T41" fmla="*/ 3 h 10"/>
                  <a:gd name="T42" fmla="*/ 3 w 3"/>
                  <a:gd name="T43" fmla="*/ 2 h 10"/>
                  <a:gd name="T44" fmla="*/ 3 w 3"/>
                  <a:gd name="T45" fmla="*/ 2 h 10"/>
                  <a:gd name="T46" fmla="*/ 2 w 3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0">
                    <a:moveTo>
                      <a:pt x="2" y="5"/>
                    </a:move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1" y="4"/>
                      <a:pt x="2" y="6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7" name="Freeform 685"/>
              <p:cNvSpPr>
                <a:spLocks/>
              </p:cNvSpPr>
              <p:nvPr/>
            </p:nvSpPr>
            <p:spPr bwMode="auto">
              <a:xfrm>
                <a:off x="1786" y="321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8" name="Freeform 686"/>
              <p:cNvSpPr>
                <a:spLocks/>
              </p:cNvSpPr>
              <p:nvPr/>
            </p:nvSpPr>
            <p:spPr bwMode="auto">
              <a:xfrm>
                <a:off x="1786" y="3221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9" name="Freeform 687"/>
              <p:cNvSpPr>
                <a:spLocks/>
              </p:cNvSpPr>
              <p:nvPr/>
            </p:nvSpPr>
            <p:spPr bwMode="auto">
              <a:xfrm>
                <a:off x="1780" y="32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0" name="Freeform 688"/>
              <p:cNvSpPr>
                <a:spLocks/>
              </p:cNvSpPr>
              <p:nvPr/>
            </p:nvSpPr>
            <p:spPr bwMode="auto">
              <a:xfrm>
                <a:off x="1775" y="321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1" name="Freeform 689"/>
              <p:cNvSpPr>
                <a:spLocks/>
              </p:cNvSpPr>
              <p:nvPr/>
            </p:nvSpPr>
            <p:spPr bwMode="auto">
              <a:xfrm>
                <a:off x="1764" y="3204"/>
                <a:ext cx="14" cy="30"/>
              </a:xfrm>
              <a:custGeom>
                <a:avLst/>
                <a:gdLst>
                  <a:gd name="T0" fmla="*/ 3 w 5"/>
                  <a:gd name="T1" fmla="*/ 4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4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5 h 11"/>
                  <a:gd name="T22" fmla="*/ 1 w 5"/>
                  <a:gd name="T23" fmla="*/ 7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2 w 5"/>
                  <a:gd name="T35" fmla="*/ 5 h 11"/>
                  <a:gd name="T36" fmla="*/ 3 w 5"/>
                  <a:gd name="T37" fmla="*/ 6 h 11"/>
                  <a:gd name="T38" fmla="*/ 3 w 5"/>
                  <a:gd name="T39" fmla="*/ 8 h 11"/>
                  <a:gd name="T40" fmla="*/ 3 w 5"/>
                  <a:gd name="T41" fmla="*/ 7 h 11"/>
                  <a:gd name="T42" fmla="*/ 4 w 5"/>
                  <a:gd name="T43" fmla="*/ 9 h 11"/>
                  <a:gd name="T44" fmla="*/ 4 w 5"/>
                  <a:gd name="T45" fmla="*/ 6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6 h 11"/>
                  <a:gd name="T54" fmla="*/ 1 w 5"/>
                  <a:gd name="T55" fmla="*/ 4 h 11"/>
                  <a:gd name="T56" fmla="*/ 2 w 5"/>
                  <a:gd name="T57" fmla="*/ 6 h 11"/>
                  <a:gd name="T58" fmla="*/ 1 w 5"/>
                  <a:gd name="T59" fmla="*/ 4 h 11"/>
                  <a:gd name="T60" fmla="*/ 1 w 5"/>
                  <a:gd name="T61" fmla="*/ 6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2 h 11"/>
                  <a:gd name="T84" fmla="*/ 3 w 5"/>
                  <a:gd name="T8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4"/>
                    </a:moveTo>
                    <a:cubicBezTo>
                      <a:pt x="3" y="4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2" y="5"/>
                    </a:cubicBezTo>
                    <a:cubicBezTo>
                      <a:pt x="3" y="8"/>
                      <a:pt x="3" y="4"/>
                      <a:pt x="3" y="6"/>
                    </a:cubicBezTo>
                    <a:cubicBezTo>
                      <a:pt x="3" y="7"/>
                      <a:pt x="3" y="6"/>
                      <a:pt x="3" y="8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8"/>
                      <a:pt x="4" y="7"/>
                      <a:pt x="4" y="9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2" y="6"/>
                      <a:pt x="2" y="4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4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6"/>
                      <a:pt x="4" y="0"/>
                      <a:pt x="4" y="2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2" name="Freeform 690"/>
              <p:cNvSpPr>
                <a:spLocks/>
              </p:cNvSpPr>
              <p:nvPr/>
            </p:nvSpPr>
            <p:spPr bwMode="auto">
              <a:xfrm>
                <a:off x="1775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3" name="Freeform 691"/>
              <p:cNvSpPr>
                <a:spLocks/>
              </p:cNvSpPr>
              <p:nvPr/>
            </p:nvSpPr>
            <p:spPr bwMode="auto">
              <a:xfrm>
                <a:off x="1775" y="32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4" name="Rectangle 692"/>
              <p:cNvSpPr>
                <a:spLocks noChangeArrowheads="1"/>
              </p:cNvSpPr>
              <p:nvPr/>
            </p:nvSpPr>
            <p:spPr bwMode="auto">
              <a:xfrm>
                <a:off x="1775" y="322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5" name="Freeform 693"/>
              <p:cNvSpPr>
                <a:spLocks/>
              </p:cNvSpPr>
              <p:nvPr/>
            </p:nvSpPr>
            <p:spPr bwMode="auto">
              <a:xfrm>
                <a:off x="1778" y="321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6" name="Freeform 694"/>
              <p:cNvSpPr>
                <a:spLocks/>
              </p:cNvSpPr>
              <p:nvPr/>
            </p:nvSpPr>
            <p:spPr bwMode="auto">
              <a:xfrm>
                <a:off x="1780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7" name="Freeform 695"/>
              <p:cNvSpPr>
                <a:spLocks/>
              </p:cNvSpPr>
              <p:nvPr/>
            </p:nvSpPr>
            <p:spPr bwMode="auto">
              <a:xfrm>
                <a:off x="1789" y="32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8" name="Freeform 696"/>
              <p:cNvSpPr>
                <a:spLocks/>
              </p:cNvSpPr>
              <p:nvPr/>
            </p:nvSpPr>
            <p:spPr bwMode="auto">
              <a:xfrm>
                <a:off x="1775" y="3199"/>
                <a:ext cx="30" cy="33"/>
              </a:xfrm>
              <a:custGeom>
                <a:avLst/>
                <a:gdLst>
                  <a:gd name="T0" fmla="*/ 8 w 11"/>
                  <a:gd name="T1" fmla="*/ 6 h 12"/>
                  <a:gd name="T2" fmla="*/ 8 w 11"/>
                  <a:gd name="T3" fmla="*/ 9 h 12"/>
                  <a:gd name="T4" fmla="*/ 8 w 11"/>
                  <a:gd name="T5" fmla="*/ 10 h 12"/>
                  <a:gd name="T6" fmla="*/ 9 w 11"/>
                  <a:gd name="T7" fmla="*/ 8 h 12"/>
                  <a:gd name="T8" fmla="*/ 10 w 11"/>
                  <a:gd name="T9" fmla="*/ 8 h 12"/>
                  <a:gd name="T10" fmla="*/ 9 w 11"/>
                  <a:gd name="T11" fmla="*/ 3 h 12"/>
                  <a:gd name="T12" fmla="*/ 8 w 11"/>
                  <a:gd name="T13" fmla="*/ 5 h 12"/>
                  <a:gd name="T14" fmla="*/ 8 w 11"/>
                  <a:gd name="T15" fmla="*/ 5 h 12"/>
                  <a:gd name="T16" fmla="*/ 7 w 11"/>
                  <a:gd name="T17" fmla="*/ 4 h 12"/>
                  <a:gd name="T18" fmla="*/ 7 w 11"/>
                  <a:gd name="T19" fmla="*/ 7 h 12"/>
                  <a:gd name="T20" fmla="*/ 6 w 11"/>
                  <a:gd name="T21" fmla="*/ 8 h 12"/>
                  <a:gd name="T22" fmla="*/ 6 w 11"/>
                  <a:gd name="T23" fmla="*/ 6 h 12"/>
                  <a:gd name="T24" fmla="*/ 5 w 11"/>
                  <a:gd name="T25" fmla="*/ 6 h 12"/>
                  <a:gd name="T26" fmla="*/ 4 w 11"/>
                  <a:gd name="T27" fmla="*/ 6 h 12"/>
                  <a:gd name="T28" fmla="*/ 3 w 11"/>
                  <a:gd name="T29" fmla="*/ 7 h 12"/>
                  <a:gd name="T30" fmla="*/ 3 w 11"/>
                  <a:gd name="T31" fmla="*/ 8 h 12"/>
                  <a:gd name="T32" fmla="*/ 3 w 11"/>
                  <a:gd name="T33" fmla="*/ 6 h 12"/>
                  <a:gd name="T34" fmla="*/ 2 w 11"/>
                  <a:gd name="T35" fmla="*/ 7 h 12"/>
                  <a:gd name="T36" fmla="*/ 0 w 11"/>
                  <a:gd name="T37" fmla="*/ 7 h 12"/>
                  <a:gd name="T38" fmla="*/ 1 w 11"/>
                  <a:gd name="T39" fmla="*/ 7 h 12"/>
                  <a:gd name="T40" fmla="*/ 1 w 11"/>
                  <a:gd name="T41" fmla="*/ 6 h 12"/>
                  <a:gd name="T42" fmla="*/ 2 w 11"/>
                  <a:gd name="T43" fmla="*/ 10 h 12"/>
                  <a:gd name="T44" fmla="*/ 2 w 11"/>
                  <a:gd name="T45" fmla="*/ 10 h 12"/>
                  <a:gd name="T46" fmla="*/ 3 w 11"/>
                  <a:gd name="T47" fmla="*/ 10 h 12"/>
                  <a:gd name="T48" fmla="*/ 4 w 11"/>
                  <a:gd name="T49" fmla="*/ 10 h 12"/>
                  <a:gd name="T50" fmla="*/ 4 w 11"/>
                  <a:gd name="T51" fmla="*/ 10 h 12"/>
                  <a:gd name="T52" fmla="*/ 5 w 11"/>
                  <a:gd name="T53" fmla="*/ 9 h 12"/>
                  <a:gd name="T54" fmla="*/ 5 w 11"/>
                  <a:gd name="T55" fmla="*/ 10 h 12"/>
                  <a:gd name="T56" fmla="*/ 5 w 11"/>
                  <a:gd name="T57" fmla="*/ 10 h 12"/>
                  <a:gd name="T58" fmla="*/ 6 w 11"/>
                  <a:gd name="T59" fmla="*/ 9 h 12"/>
                  <a:gd name="T60" fmla="*/ 6 w 11"/>
                  <a:gd name="T61" fmla="*/ 8 h 12"/>
                  <a:gd name="T62" fmla="*/ 6 w 11"/>
                  <a:gd name="T63" fmla="*/ 10 h 12"/>
                  <a:gd name="T64" fmla="*/ 7 w 11"/>
                  <a:gd name="T65" fmla="*/ 10 h 12"/>
                  <a:gd name="T66" fmla="*/ 7 w 11"/>
                  <a:gd name="T67" fmla="*/ 8 h 12"/>
                  <a:gd name="T68" fmla="*/ 8 w 11"/>
                  <a:gd name="T69" fmla="*/ 7 h 12"/>
                  <a:gd name="T70" fmla="*/ 9 w 11"/>
                  <a:gd name="T71" fmla="*/ 7 h 12"/>
                  <a:gd name="T72" fmla="*/ 9 w 11"/>
                  <a:gd name="T73" fmla="*/ 7 h 12"/>
                  <a:gd name="T74" fmla="*/ 10 w 11"/>
                  <a:gd name="T75" fmla="*/ 4 h 12"/>
                  <a:gd name="T76" fmla="*/ 10 w 11"/>
                  <a:gd name="T77" fmla="*/ 6 h 12"/>
                  <a:gd name="T78" fmla="*/ 10 w 11"/>
                  <a:gd name="T79" fmla="*/ 7 h 12"/>
                  <a:gd name="T80" fmla="*/ 9 w 11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2">
                    <a:moveTo>
                      <a:pt x="9" y="4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9"/>
                      <a:pt x="9" y="6"/>
                      <a:pt x="9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9"/>
                      <a:pt x="9" y="6"/>
                      <a:pt x="9" y="6"/>
                    </a:cubicBezTo>
                    <a:cubicBezTo>
                      <a:pt x="9" y="12"/>
                      <a:pt x="10" y="5"/>
                      <a:pt x="10" y="8"/>
                    </a:cubicBezTo>
                    <a:cubicBezTo>
                      <a:pt x="10" y="0"/>
                      <a:pt x="10" y="6"/>
                      <a:pt x="10" y="5"/>
                    </a:cubicBezTo>
                    <a:cubicBezTo>
                      <a:pt x="10" y="3"/>
                      <a:pt x="9" y="5"/>
                      <a:pt x="9" y="3"/>
                    </a:cubicBezTo>
                    <a:cubicBezTo>
                      <a:pt x="9" y="6"/>
                      <a:pt x="9" y="2"/>
                      <a:pt x="9" y="6"/>
                    </a:cubicBezTo>
                    <a:cubicBezTo>
                      <a:pt x="8" y="5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6"/>
                      <a:pt x="8" y="5"/>
                    </a:cubicBezTo>
                    <a:cubicBezTo>
                      <a:pt x="7" y="4"/>
                      <a:pt x="8" y="6"/>
                      <a:pt x="8" y="7"/>
                    </a:cubicBezTo>
                    <a:cubicBezTo>
                      <a:pt x="7" y="6"/>
                      <a:pt x="7" y="6"/>
                      <a:pt x="7" y="4"/>
                    </a:cubicBezTo>
                    <a:cubicBezTo>
                      <a:pt x="7" y="6"/>
                      <a:pt x="7" y="5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9"/>
                      <a:pt x="6" y="9"/>
                    </a:cubicBezTo>
                    <a:cubicBezTo>
                      <a:pt x="6" y="7"/>
                      <a:pt x="7" y="9"/>
                      <a:pt x="6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5" y="4"/>
                      <a:pt x="5" y="7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3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0" y="8"/>
                      <a:pt x="1" y="10"/>
                      <a:pt x="1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2" y="7"/>
                      <a:pt x="1" y="6"/>
                    </a:cubicBezTo>
                    <a:cubicBezTo>
                      <a:pt x="1" y="5"/>
                      <a:pt x="2" y="8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3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3" y="8"/>
                      <a:pt x="4" y="8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8"/>
                      <a:pt x="6" y="9"/>
                    </a:cubicBezTo>
                    <a:cubicBezTo>
                      <a:pt x="6" y="8"/>
                      <a:pt x="6" y="8"/>
                      <a:pt x="6" y="6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7" y="11"/>
                      <a:pt x="7" y="8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8" y="8"/>
                      <a:pt x="8" y="10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9"/>
                      <a:pt x="9" y="7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5"/>
                      <a:pt x="10" y="11"/>
                      <a:pt x="10" y="4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6"/>
                      <a:pt x="11" y="6"/>
                      <a:pt x="10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2"/>
                      <a:pt x="9" y="8"/>
                      <a:pt x="9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9" name="Freeform 697"/>
              <p:cNvSpPr>
                <a:spLocks/>
              </p:cNvSpPr>
              <p:nvPr/>
            </p:nvSpPr>
            <p:spPr bwMode="auto">
              <a:xfrm>
                <a:off x="1800" y="322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0" name="Freeform 698"/>
              <p:cNvSpPr>
                <a:spLocks/>
              </p:cNvSpPr>
              <p:nvPr/>
            </p:nvSpPr>
            <p:spPr bwMode="auto">
              <a:xfrm>
                <a:off x="1800" y="32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1" name="Freeform 699"/>
              <p:cNvSpPr>
                <a:spLocks/>
              </p:cNvSpPr>
              <p:nvPr/>
            </p:nvSpPr>
            <p:spPr bwMode="auto">
              <a:xfrm>
                <a:off x="1797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2" name="Rectangle 700"/>
              <p:cNvSpPr>
                <a:spLocks noChangeArrowheads="1"/>
              </p:cNvSpPr>
              <p:nvPr/>
            </p:nvSpPr>
            <p:spPr bwMode="auto">
              <a:xfrm>
                <a:off x="1797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3" name="Freeform 701"/>
              <p:cNvSpPr>
                <a:spLocks/>
              </p:cNvSpPr>
              <p:nvPr/>
            </p:nvSpPr>
            <p:spPr bwMode="auto">
              <a:xfrm>
                <a:off x="1775" y="3210"/>
                <a:ext cx="22" cy="22"/>
              </a:xfrm>
              <a:custGeom>
                <a:avLst/>
                <a:gdLst>
                  <a:gd name="T0" fmla="*/ 2 w 8"/>
                  <a:gd name="T1" fmla="*/ 3 h 8"/>
                  <a:gd name="T2" fmla="*/ 1 w 8"/>
                  <a:gd name="T3" fmla="*/ 5 h 8"/>
                  <a:gd name="T4" fmla="*/ 1 w 8"/>
                  <a:gd name="T5" fmla="*/ 4 h 8"/>
                  <a:gd name="T6" fmla="*/ 0 w 8"/>
                  <a:gd name="T7" fmla="*/ 6 h 8"/>
                  <a:gd name="T8" fmla="*/ 4 w 8"/>
                  <a:gd name="T9" fmla="*/ 5 h 8"/>
                  <a:gd name="T10" fmla="*/ 4 w 8"/>
                  <a:gd name="T11" fmla="*/ 6 h 8"/>
                  <a:gd name="T12" fmla="*/ 5 w 8"/>
                  <a:gd name="T13" fmla="*/ 4 h 8"/>
                  <a:gd name="T14" fmla="*/ 5 w 8"/>
                  <a:gd name="T15" fmla="*/ 6 h 8"/>
                  <a:gd name="T16" fmla="*/ 6 w 8"/>
                  <a:gd name="T17" fmla="*/ 5 h 8"/>
                  <a:gd name="T18" fmla="*/ 6 w 8"/>
                  <a:gd name="T19" fmla="*/ 5 h 8"/>
                  <a:gd name="T20" fmla="*/ 6 w 8"/>
                  <a:gd name="T21" fmla="*/ 5 h 8"/>
                  <a:gd name="T22" fmla="*/ 6 w 8"/>
                  <a:gd name="T23" fmla="*/ 5 h 8"/>
                  <a:gd name="T24" fmla="*/ 6 w 8"/>
                  <a:gd name="T25" fmla="*/ 4 h 8"/>
                  <a:gd name="T26" fmla="*/ 6 w 8"/>
                  <a:gd name="T27" fmla="*/ 5 h 8"/>
                  <a:gd name="T28" fmla="*/ 7 w 8"/>
                  <a:gd name="T29" fmla="*/ 4 h 8"/>
                  <a:gd name="T30" fmla="*/ 7 w 8"/>
                  <a:gd name="T31" fmla="*/ 5 h 8"/>
                  <a:gd name="T32" fmla="*/ 8 w 8"/>
                  <a:gd name="T33" fmla="*/ 4 h 8"/>
                  <a:gd name="T34" fmla="*/ 8 w 8"/>
                  <a:gd name="T35" fmla="*/ 2 h 8"/>
                  <a:gd name="T36" fmla="*/ 7 w 8"/>
                  <a:gd name="T37" fmla="*/ 3 h 8"/>
                  <a:gd name="T38" fmla="*/ 7 w 8"/>
                  <a:gd name="T39" fmla="*/ 3 h 8"/>
                  <a:gd name="T40" fmla="*/ 6 w 8"/>
                  <a:gd name="T41" fmla="*/ 4 h 8"/>
                  <a:gd name="T42" fmla="*/ 7 w 8"/>
                  <a:gd name="T43" fmla="*/ 2 h 8"/>
                  <a:gd name="T44" fmla="*/ 6 w 8"/>
                  <a:gd name="T45" fmla="*/ 1 h 8"/>
                  <a:gd name="T46" fmla="*/ 6 w 8"/>
                  <a:gd name="T47" fmla="*/ 1 h 8"/>
                  <a:gd name="T48" fmla="*/ 6 w 8"/>
                  <a:gd name="T49" fmla="*/ 1 h 8"/>
                  <a:gd name="T50" fmla="*/ 6 w 8"/>
                  <a:gd name="T51" fmla="*/ 2 h 8"/>
                  <a:gd name="T52" fmla="*/ 6 w 8"/>
                  <a:gd name="T53" fmla="*/ 4 h 8"/>
                  <a:gd name="T54" fmla="*/ 5 w 8"/>
                  <a:gd name="T55" fmla="*/ 4 h 8"/>
                  <a:gd name="T56" fmla="*/ 6 w 8"/>
                  <a:gd name="T57" fmla="*/ 3 h 8"/>
                  <a:gd name="T58" fmla="*/ 5 w 8"/>
                  <a:gd name="T59" fmla="*/ 3 h 8"/>
                  <a:gd name="T60" fmla="*/ 5 w 8"/>
                  <a:gd name="T61" fmla="*/ 1 h 8"/>
                  <a:gd name="T62" fmla="*/ 5 w 8"/>
                  <a:gd name="T63" fmla="*/ 3 h 8"/>
                  <a:gd name="T64" fmla="*/ 4 w 8"/>
                  <a:gd name="T65" fmla="*/ 4 h 8"/>
                  <a:gd name="T66" fmla="*/ 4 w 8"/>
                  <a:gd name="T67" fmla="*/ 2 h 8"/>
                  <a:gd name="T68" fmla="*/ 4 w 8"/>
                  <a:gd name="T69" fmla="*/ 4 h 8"/>
                  <a:gd name="T70" fmla="*/ 3 w 8"/>
                  <a:gd name="T71" fmla="*/ 3 h 8"/>
                  <a:gd name="T72" fmla="*/ 3 w 8"/>
                  <a:gd name="T73" fmla="*/ 4 h 8"/>
                  <a:gd name="T74" fmla="*/ 2 w 8"/>
                  <a:gd name="T75" fmla="*/ 4 h 8"/>
                  <a:gd name="T76" fmla="*/ 2 w 8"/>
                  <a:gd name="T77" fmla="*/ 4 h 8"/>
                  <a:gd name="T78" fmla="*/ 1 w 8"/>
                  <a:gd name="T79" fmla="*/ 6 h 8"/>
                  <a:gd name="T80" fmla="*/ 2 w 8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4"/>
                      <a:pt x="0" y="6"/>
                    </a:cubicBezTo>
                    <a:cubicBezTo>
                      <a:pt x="1" y="5"/>
                      <a:pt x="3" y="7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5" y="8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7"/>
                      <a:pt x="8" y="4"/>
                    </a:cubicBezTo>
                    <a:cubicBezTo>
                      <a:pt x="8" y="3"/>
                      <a:pt x="7" y="2"/>
                      <a:pt x="8" y="2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6"/>
                      <a:pt x="7" y="3"/>
                      <a:pt x="6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4"/>
                      <a:pt x="6" y="4"/>
                    </a:cubicBezTo>
                    <a:cubicBezTo>
                      <a:pt x="6" y="3"/>
                      <a:pt x="6" y="5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4" y="2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1" y="6"/>
                    </a:cubicBezTo>
                    <a:cubicBezTo>
                      <a:pt x="2" y="4"/>
                      <a:pt x="2" y="5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4" name="Freeform 702"/>
              <p:cNvSpPr>
                <a:spLocks/>
              </p:cNvSpPr>
              <p:nvPr/>
            </p:nvSpPr>
            <p:spPr bwMode="auto">
              <a:xfrm>
                <a:off x="1775" y="3221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5" name="Freeform 703"/>
              <p:cNvSpPr>
                <a:spLocks/>
              </p:cNvSpPr>
              <p:nvPr/>
            </p:nvSpPr>
            <p:spPr bwMode="auto">
              <a:xfrm>
                <a:off x="1761" y="3218"/>
                <a:ext cx="14" cy="14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3 h 5"/>
                  <a:gd name="T4" fmla="*/ 4 w 5"/>
                  <a:gd name="T5" fmla="*/ 4 h 5"/>
                  <a:gd name="T6" fmla="*/ 4 w 5"/>
                  <a:gd name="T7" fmla="*/ 2 h 5"/>
                  <a:gd name="T8" fmla="*/ 4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2 h 5"/>
                  <a:gd name="T18" fmla="*/ 5 w 5"/>
                  <a:gd name="T19" fmla="*/ 1 h 5"/>
                  <a:gd name="T20" fmla="*/ 4 w 5"/>
                  <a:gd name="T21" fmla="*/ 3 h 5"/>
                  <a:gd name="T22" fmla="*/ 4 w 5"/>
                  <a:gd name="T23" fmla="*/ 1 h 5"/>
                  <a:gd name="T24" fmla="*/ 4 w 5"/>
                  <a:gd name="T25" fmla="*/ 0 h 5"/>
                  <a:gd name="T26" fmla="*/ 4 w 5"/>
                  <a:gd name="T27" fmla="*/ 1 h 5"/>
                  <a:gd name="T28" fmla="*/ 3 w 5"/>
                  <a:gd name="T29" fmla="*/ 2 h 5"/>
                  <a:gd name="T30" fmla="*/ 3 w 5"/>
                  <a:gd name="T31" fmla="*/ 0 h 5"/>
                  <a:gd name="T32" fmla="*/ 2 w 5"/>
                  <a:gd name="T33" fmla="*/ 1 h 5"/>
                  <a:gd name="T34" fmla="*/ 1 w 5"/>
                  <a:gd name="T35" fmla="*/ 3 h 5"/>
                  <a:gd name="T36" fmla="*/ 2 w 5"/>
                  <a:gd name="T37" fmla="*/ 1 h 5"/>
                  <a:gd name="T38" fmla="*/ 2 w 5"/>
                  <a:gd name="T39" fmla="*/ 1 h 5"/>
                  <a:gd name="T40" fmla="*/ 0 w 5"/>
                  <a:gd name="T41" fmla="*/ 4 h 5"/>
                  <a:gd name="T42" fmla="*/ 2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2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4"/>
                      <a:pt x="4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4"/>
                      <a:pt x="4" y="1"/>
                      <a:pt x="3" y="0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" y="5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6" name="Rectangle 704"/>
              <p:cNvSpPr>
                <a:spLocks noChangeArrowheads="1"/>
              </p:cNvSpPr>
              <p:nvPr/>
            </p:nvSpPr>
            <p:spPr bwMode="auto">
              <a:xfrm>
                <a:off x="1767" y="3226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7" name="Freeform 705"/>
              <p:cNvSpPr>
                <a:spLocks/>
              </p:cNvSpPr>
              <p:nvPr/>
            </p:nvSpPr>
            <p:spPr bwMode="auto">
              <a:xfrm>
                <a:off x="2015" y="321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8" name="Freeform 706"/>
              <p:cNvSpPr>
                <a:spLocks/>
              </p:cNvSpPr>
              <p:nvPr/>
            </p:nvSpPr>
            <p:spPr bwMode="auto">
              <a:xfrm>
                <a:off x="2012" y="3204"/>
                <a:ext cx="3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 h 6"/>
                  <a:gd name="T4" fmla="*/ 0 w 1"/>
                  <a:gd name="T5" fmla="*/ 6 h 6"/>
                  <a:gd name="T6" fmla="*/ 1 w 1"/>
                  <a:gd name="T7" fmla="*/ 3 h 6"/>
                  <a:gd name="T8" fmla="*/ 0 w 1"/>
                  <a:gd name="T9" fmla="*/ 4 h 6"/>
                  <a:gd name="T10" fmla="*/ 1 w 1"/>
                  <a:gd name="T11" fmla="*/ 1 h 6"/>
                  <a:gd name="T12" fmla="*/ 0 w 1"/>
                  <a:gd name="T13" fmla="*/ 2 h 6"/>
                  <a:gd name="T14" fmla="*/ 0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3"/>
                      <a:pt x="0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9" name="Freeform 707"/>
              <p:cNvSpPr>
                <a:spLocks/>
              </p:cNvSpPr>
              <p:nvPr/>
            </p:nvSpPr>
            <p:spPr bwMode="auto">
              <a:xfrm>
                <a:off x="2012" y="321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0" name="Freeform 708"/>
              <p:cNvSpPr>
                <a:spLocks/>
              </p:cNvSpPr>
              <p:nvPr/>
            </p:nvSpPr>
            <p:spPr bwMode="auto">
              <a:xfrm>
                <a:off x="2012" y="321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1" name="Freeform 709"/>
              <p:cNvSpPr>
                <a:spLocks/>
              </p:cNvSpPr>
              <p:nvPr/>
            </p:nvSpPr>
            <p:spPr bwMode="auto">
              <a:xfrm>
                <a:off x="2009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2" name="Freeform 710"/>
              <p:cNvSpPr>
                <a:spLocks/>
              </p:cNvSpPr>
              <p:nvPr/>
            </p:nvSpPr>
            <p:spPr bwMode="auto">
              <a:xfrm>
                <a:off x="2009" y="3207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3" name="Freeform 711"/>
              <p:cNvSpPr>
                <a:spLocks/>
              </p:cNvSpPr>
              <p:nvPr/>
            </p:nvSpPr>
            <p:spPr bwMode="auto">
              <a:xfrm>
                <a:off x="2009" y="321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4" name="Freeform 712"/>
              <p:cNvSpPr>
                <a:spLocks/>
              </p:cNvSpPr>
              <p:nvPr/>
            </p:nvSpPr>
            <p:spPr bwMode="auto">
              <a:xfrm>
                <a:off x="2012" y="321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5" name="Freeform 713"/>
              <p:cNvSpPr>
                <a:spLocks/>
              </p:cNvSpPr>
              <p:nvPr/>
            </p:nvSpPr>
            <p:spPr bwMode="auto">
              <a:xfrm>
                <a:off x="2006" y="320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6" name="Freeform 714"/>
              <p:cNvSpPr>
                <a:spLocks/>
              </p:cNvSpPr>
              <p:nvPr/>
            </p:nvSpPr>
            <p:spPr bwMode="auto">
              <a:xfrm>
                <a:off x="2006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7" name="Freeform 715"/>
              <p:cNvSpPr>
                <a:spLocks/>
              </p:cNvSpPr>
              <p:nvPr/>
            </p:nvSpPr>
            <p:spPr bwMode="auto">
              <a:xfrm>
                <a:off x="2004" y="3196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0 w 1"/>
                  <a:gd name="T3" fmla="*/ 3 h 6"/>
                  <a:gd name="T4" fmla="*/ 0 w 1"/>
                  <a:gd name="T5" fmla="*/ 5 h 6"/>
                  <a:gd name="T6" fmla="*/ 1 w 1"/>
                  <a:gd name="T7" fmla="*/ 4 h 6"/>
                  <a:gd name="T8" fmla="*/ 0 w 1"/>
                  <a:gd name="T9" fmla="*/ 6 h 6"/>
                  <a:gd name="T10" fmla="*/ 1 w 1"/>
                  <a:gd name="T11" fmla="*/ 4 h 6"/>
                  <a:gd name="T12" fmla="*/ 1 w 1"/>
                  <a:gd name="T13" fmla="*/ 5 h 6"/>
                  <a:gd name="T14" fmla="*/ 1 w 1"/>
                  <a:gd name="T15" fmla="*/ 3 h 6"/>
                  <a:gd name="T16" fmla="*/ 1 w 1"/>
                  <a:gd name="T17" fmla="*/ 3 h 6"/>
                  <a:gd name="T18" fmla="*/ 1 w 1"/>
                  <a:gd name="T19" fmla="*/ 2 h 6"/>
                  <a:gd name="T20" fmla="*/ 0 w 1"/>
                  <a:gd name="T21" fmla="*/ 1 h 6"/>
                  <a:gd name="T22" fmla="*/ 0 w 1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6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5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0"/>
                      <a:pt x="0" y="1"/>
                    </a:cubicBezTo>
                    <a:cubicBezTo>
                      <a:pt x="0" y="1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8" name="Freeform 716"/>
              <p:cNvSpPr>
                <a:spLocks/>
              </p:cNvSpPr>
              <p:nvPr/>
            </p:nvSpPr>
            <p:spPr bwMode="auto">
              <a:xfrm>
                <a:off x="2004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9" name="Freeform 717"/>
              <p:cNvSpPr>
                <a:spLocks/>
              </p:cNvSpPr>
              <p:nvPr/>
            </p:nvSpPr>
            <p:spPr bwMode="auto">
              <a:xfrm>
                <a:off x="2001" y="3196"/>
                <a:ext cx="3" cy="17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0" name="Freeform 718"/>
              <p:cNvSpPr>
                <a:spLocks/>
              </p:cNvSpPr>
              <p:nvPr/>
            </p:nvSpPr>
            <p:spPr bwMode="auto">
              <a:xfrm>
                <a:off x="200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1" name="Freeform 719"/>
              <p:cNvSpPr>
                <a:spLocks/>
              </p:cNvSpPr>
              <p:nvPr/>
            </p:nvSpPr>
            <p:spPr bwMode="auto">
              <a:xfrm>
                <a:off x="2001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2" name="Freeform 720"/>
              <p:cNvSpPr>
                <a:spLocks/>
              </p:cNvSpPr>
              <p:nvPr/>
            </p:nvSpPr>
            <p:spPr bwMode="auto">
              <a:xfrm>
                <a:off x="1998" y="321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3" name="Freeform 721"/>
              <p:cNvSpPr>
                <a:spLocks/>
              </p:cNvSpPr>
              <p:nvPr/>
            </p:nvSpPr>
            <p:spPr bwMode="auto">
              <a:xfrm>
                <a:off x="1979" y="3199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1 w 7"/>
                  <a:gd name="T3" fmla="*/ 2 h 6"/>
                  <a:gd name="T4" fmla="*/ 0 w 7"/>
                  <a:gd name="T5" fmla="*/ 3 h 6"/>
                  <a:gd name="T6" fmla="*/ 0 w 7"/>
                  <a:gd name="T7" fmla="*/ 6 h 6"/>
                  <a:gd name="T8" fmla="*/ 1 w 7"/>
                  <a:gd name="T9" fmla="*/ 5 h 6"/>
                  <a:gd name="T10" fmla="*/ 1 w 7"/>
                  <a:gd name="T11" fmla="*/ 6 h 6"/>
                  <a:gd name="T12" fmla="*/ 2 w 7"/>
                  <a:gd name="T13" fmla="*/ 5 h 6"/>
                  <a:gd name="T14" fmla="*/ 3 w 7"/>
                  <a:gd name="T15" fmla="*/ 5 h 6"/>
                  <a:gd name="T16" fmla="*/ 6 w 7"/>
                  <a:gd name="T17" fmla="*/ 5 h 6"/>
                  <a:gd name="T18" fmla="*/ 6 w 7"/>
                  <a:gd name="T19" fmla="*/ 3 h 6"/>
                  <a:gd name="T20" fmla="*/ 6 w 7"/>
                  <a:gd name="T21" fmla="*/ 4 h 6"/>
                  <a:gd name="T22" fmla="*/ 6 w 7"/>
                  <a:gd name="T23" fmla="*/ 4 h 6"/>
                  <a:gd name="T24" fmla="*/ 7 w 7"/>
                  <a:gd name="T25" fmla="*/ 5 h 6"/>
                  <a:gd name="T26" fmla="*/ 7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2 h 6"/>
                  <a:gd name="T34" fmla="*/ 7 w 7"/>
                  <a:gd name="T35" fmla="*/ 1 h 6"/>
                  <a:gd name="T36" fmla="*/ 5 w 7"/>
                  <a:gd name="T37" fmla="*/ 4 h 6"/>
                  <a:gd name="T38" fmla="*/ 5 w 7"/>
                  <a:gd name="T39" fmla="*/ 2 h 6"/>
                  <a:gd name="T40" fmla="*/ 4 w 7"/>
                  <a:gd name="T41" fmla="*/ 1 h 6"/>
                  <a:gd name="T42" fmla="*/ 4 w 7"/>
                  <a:gd name="T43" fmla="*/ 3 h 6"/>
                  <a:gd name="T44" fmla="*/ 4 w 7"/>
                  <a:gd name="T45" fmla="*/ 3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5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2 w 7"/>
                  <a:gd name="T61" fmla="*/ 3 h 6"/>
                  <a:gd name="T62" fmla="*/ 2 w 7"/>
                  <a:gd name="T63" fmla="*/ 4 h 6"/>
                  <a:gd name="T64" fmla="*/ 1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1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4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6" y="4"/>
                      <a:pt x="7" y="5"/>
                    </a:cubicBezTo>
                    <a:cubicBezTo>
                      <a:pt x="7" y="5"/>
                      <a:pt x="7" y="3"/>
                      <a:pt x="7" y="2"/>
                    </a:cubicBezTo>
                    <a:cubicBezTo>
                      <a:pt x="7" y="5"/>
                      <a:pt x="7" y="2"/>
                      <a:pt x="7" y="5"/>
                    </a:cubicBezTo>
                    <a:cubicBezTo>
                      <a:pt x="7" y="6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0"/>
                      <a:pt x="6" y="3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4" name="Freeform 722"/>
              <p:cNvSpPr>
                <a:spLocks/>
              </p:cNvSpPr>
              <p:nvPr/>
            </p:nvSpPr>
            <p:spPr bwMode="auto">
              <a:xfrm>
                <a:off x="1982" y="31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5" name="Freeform 723"/>
              <p:cNvSpPr>
                <a:spLocks/>
              </p:cNvSpPr>
              <p:nvPr/>
            </p:nvSpPr>
            <p:spPr bwMode="auto">
              <a:xfrm>
                <a:off x="1979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6" name="Rectangle 724"/>
              <p:cNvSpPr>
                <a:spLocks noChangeArrowheads="1"/>
              </p:cNvSpPr>
              <p:nvPr/>
            </p:nvSpPr>
            <p:spPr bwMode="auto">
              <a:xfrm>
                <a:off x="1985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7" name="Freeform 725"/>
              <p:cNvSpPr>
                <a:spLocks/>
              </p:cNvSpPr>
              <p:nvPr/>
            </p:nvSpPr>
            <p:spPr bwMode="auto">
              <a:xfrm>
                <a:off x="1985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8" name="Freeform 726"/>
              <p:cNvSpPr>
                <a:spLocks/>
              </p:cNvSpPr>
              <p:nvPr/>
            </p:nvSpPr>
            <p:spPr bwMode="auto">
              <a:xfrm>
                <a:off x="1990" y="319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9" name="Rectangle 727"/>
              <p:cNvSpPr>
                <a:spLocks noChangeArrowheads="1"/>
              </p:cNvSpPr>
              <p:nvPr/>
            </p:nvSpPr>
            <p:spPr bwMode="auto">
              <a:xfrm>
                <a:off x="1982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0" name="Freeform 728"/>
              <p:cNvSpPr>
                <a:spLocks/>
              </p:cNvSpPr>
              <p:nvPr/>
            </p:nvSpPr>
            <p:spPr bwMode="auto">
              <a:xfrm>
                <a:off x="1968" y="3199"/>
                <a:ext cx="11" cy="19"/>
              </a:xfrm>
              <a:custGeom>
                <a:avLst/>
                <a:gdLst>
                  <a:gd name="T0" fmla="*/ 0 w 4"/>
                  <a:gd name="T1" fmla="*/ 6 h 7"/>
                  <a:gd name="T2" fmla="*/ 1 w 4"/>
                  <a:gd name="T3" fmla="*/ 7 h 7"/>
                  <a:gd name="T4" fmla="*/ 1 w 4"/>
                  <a:gd name="T5" fmla="*/ 3 h 7"/>
                  <a:gd name="T6" fmla="*/ 1 w 4"/>
                  <a:gd name="T7" fmla="*/ 7 h 7"/>
                  <a:gd name="T8" fmla="*/ 3 w 4"/>
                  <a:gd name="T9" fmla="*/ 4 h 7"/>
                  <a:gd name="T10" fmla="*/ 3 w 4"/>
                  <a:gd name="T11" fmla="*/ 6 h 7"/>
                  <a:gd name="T12" fmla="*/ 3 w 4"/>
                  <a:gd name="T13" fmla="*/ 2 h 7"/>
                  <a:gd name="T14" fmla="*/ 3 w 4"/>
                  <a:gd name="T15" fmla="*/ 6 h 7"/>
                  <a:gd name="T16" fmla="*/ 3 w 4"/>
                  <a:gd name="T17" fmla="*/ 6 h 7"/>
                  <a:gd name="T18" fmla="*/ 4 w 4"/>
                  <a:gd name="T19" fmla="*/ 5 h 7"/>
                  <a:gd name="T20" fmla="*/ 4 w 4"/>
                  <a:gd name="T21" fmla="*/ 3 h 7"/>
                  <a:gd name="T22" fmla="*/ 4 w 4"/>
                  <a:gd name="T23" fmla="*/ 1 h 7"/>
                  <a:gd name="T24" fmla="*/ 4 w 4"/>
                  <a:gd name="T25" fmla="*/ 3 h 7"/>
                  <a:gd name="T26" fmla="*/ 4 w 4"/>
                  <a:gd name="T27" fmla="*/ 1 h 7"/>
                  <a:gd name="T28" fmla="*/ 3 w 4"/>
                  <a:gd name="T29" fmla="*/ 2 h 7"/>
                  <a:gd name="T30" fmla="*/ 3 w 4"/>
                  <a:gd name="T31" fmla="*/ 1 h 7"/>
                  <a:gd name="T32" fmla="*/ 3 w 4"/>
                  <a:gd name="T33" fmla="*/ 2 h 7"/>
                  <a:gd name="T34" fmla="*/ 3 w 4"/>
                  <a:gd name="T35" fmla="*/ 2 h 7"/>
                  <a:gd name="T36" fmla="*/ 3 w 4"/>
                  <a:gd name="T37" fmla="*/ 3 h 7"/>
                  <a:gd name="T38" fmla="*/ 3 w 4"/>
                  <a:gd name="T39" fmla="*/ 2 h 7"/>
                  <a:gd name="T40" fmla="*/ 3 w 4"/>
                  <a:gd name="T41" fmla="*/ 3 h 7"/>
                  <a:gd name="T42" fmla="*/ 2 w 4"/>
                  <a:gd name="T43" fmla="*/ 1 h 7"/>
                  <a:gd name="T44" fmla="*/ 2 w 4"/>
                  <a:gd name="T45" fmla="*/ 2 h 7"/>
                  <a:gd name="T46" fmla="*/ 2 w 4"/>
                  <a:gd name="T47" fmla="*/ 1 h 7"/>
                  <a:gd name="T48" fmla="*/ 2 w 4"/>
                  <a:gd name="T49" fmla="*/ 4 h 7"/>
                  <a:gd name="T50" fmla="*/ 2 w 4"/>
                  <a:gd name="T51" fmla="*/ 2 h 7"/>
                  <a:gd name="T52" fmla="*/ 1 w 4"/>
                  <a:gd name="T53" fmla="*/ 2 h 7"/>
                  <a:gd name="T54" fmla="*/ 1 w 4"/>
                  <a:gd name="T55" fmla="*/ 2 h 7"/>
                  <a:gd name="T56" fmla="*/ 0 w 4"/>
                  <a:gd name="T57" fmla="*/ 3 h 7"/>
                  <a:gd name="T58" fmla="*/ 1 w 4"/>
                  <a:gd name="T59" fmla="*/ 3 h 7"/>
                  <a:gd name="T60" fmla="*/ 0 w 4"/>
                  <a:gd name="T61" fmla="*/ 4 h 7"/>
                  <a:gd name="T62" fmla="*/ 0 w 4"/>
                  <a:gd name="T63" fmla="*/ 4 h 7"/>
                  <a:gd name="T64" fmla="*/ 0 w 4"/>
                  <a:gd name="T65" fmla="*/ 5 h 7"/>
                  <a:gd name="T66" fmla="*/ 0 w 4"/>
                  <a:gd name="T67" fmla="*/ 4 h 7"/>
                  <a:gd name="T68" fmla="*/ 0 w 4"/>
                  <a:gd name="T6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7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1"/>
                      <a:pt x="3" y="2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1" name="Freeform 729"/>
              <p:cNvSpPr>
                <a:spLocks/>
              </p:cNvSpPr>
              <p:nvPr/>
            </p:nvSpPr>
            <p:spPr bwMode="auto">
              <a:xfrm>
                <a:off x="1976" y="320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2" name="Freeform 730"/>
              <p:cNvSpPr>
                <a:spLocks/>
              </p:cNvSpPr>
              <p:nvPr/>
            </p:nvSpPr>
            <p:spPr bwMode="auto">
              <a:xfrm>
                <a:off x="1960" y="3196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1 w 3"/>
                  <a:gd name="T11" fmla="*/ 3 h 9"/>
                  <a:gd name="T12" fmla="*/ 1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3 h 9"/>
                  <a:gd name="T20" fmla="*/ 0 w 3"/>
                  <a:gd name="T21" fmla="*/ 9 h 9"/>
                  <a:gd name="T22" fmla="*/ 0 w 3"/>
                  <a:gd name="T23" fmla="*/ 8 h 9"/>
                  <a:gd name="T24" fmla="*/ 0 w 3"/>
                  <a:gd name="T25" fmla="*/ 6 h 9"/>
                  <a:gd name="T26" fmla="*/ 0 w 3"/>
                  <a:gd name="T27" fmla="*/ 7 h 9"/>
                  <a:gd name="T28" fmla="*/ 0 w 3"/>
                  <a:gd name="T29" fmla="*/ 8 h 9"/>
                  <a:gd name="T30" fmla="*/ 2 w 3"/>
                  <a:gd name="T31" fmla="*/ 8 h 9"/>
                  <a:gd name="T32" fmla="*/ 2 w 3"/>
                  <a:gd name="T33" fmla="*/ 8 h 9"/>
                  <a:gd name="T34" fmla="*/ 2 w 3"/>
                  <a:gd name="T35" fmla="*/ 6 h 9"/>
                  <a:gd name="T36" fmla="*/ 2 w 3"/>
                  <a:gd name="T37" fmla="*/ 4 h 9"/>
                  <a:gd name="T38" fmla="*/ 2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2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4"/>
                      <a:pt x="1" y="5"/>
                    </a:cubicBezTo>
                    <a:cubicBezTo>
                      <a:pt x="1" y="6"/>
                      <a:pt x="1" y="7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4"/>
                      <a:pt x="1" y="5"/>
                      <a:pt x="1" y="3"/>
                    </a:cubicBezTo>
                    <a:cubicBezTo>
                      <a:pt x="1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7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2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3" name="Rectangle 731"/>
              <p:cNvSpPr>
                <a:spLocks noChangeArrowheads="1"/>
              </p:cNvSpPr>
              <p:nvPr/>
            </p:nvSpPr>
            <p:spPr bwMode="auto">
              <a:xfrm>
                <a:off x="1968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4" name="Freeform 732"/>
              <p:cNvSpPr>
                <a:spLocks/>
              </p:cNvSpPr>
              <p:nvPr/>
            </p:nvSpPr>
            <p:spPr bwMode="auto">
              <a:xfrm>
                <a:off x="1966" y="321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5" name="Freeform 733"/>
              <p:cNvSpPr>
                <a:spLocks/>
              </p:cNvSpPr>
              <p:nvPr/>
            </p:nvSpPr>
            <p:spPr bwMode="auto">
              <a:xfrm>
                <a:off x="1963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6" name="Freeform 734"/>
              <p:cNvSpPr>
                <a:spLocks/>
              </p:cNvSpPr>
              <p:nvPr/>
            </p:nvSpPr>
            <p:spPr bwMode="auto">
              <a:xfrm>
                <a:off x="1957" y="3210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3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ubicBezTo>
                      <a:pt x="0" y="1"/>
                      <a:pt x="0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7" name="Freeform 735"/>
              <p:cNvSpPr>
                <a:spLocks/>
              </p:cNvSpPr>
              <p:nvPr/>
            </p:nvSpPr>
            <p:spPr bwMode="auto">
              <a:xfrm>
                <a:off x="1947" y="3199"/>
                <a:ext cx="10" cy="30"/>
              </a:xfrm>
              <a:custGeom>
                <a:avLst/>
                <a:gdLst>
                  <a:gd name="T0" fmla="*/ 3 w 4"/>
                  <a:gd name="T1" fmla="*/ 3 h 11"/>
                  <a:gd name="T2" fmla="*/ 3 w 4"/>
                  <a:gd name="T3" fmla="*/ 4 h 11"/>
                  <a:gd name="T4" fmla="*/ 3 w 4"/>
                  <a:gd name="T5" fmla="*/ 3 h 11"/>
                  <a:gd name="T6" fmla="*/ 3 w 4"/>
                  <a:gd name="T7" fmla="*/ 2 h 11"/>
                  <a:gd name="T8" fmla="*/ 3 w 4"/>
                  <a:gd name="T9" fmla="*/ 3 h 11"/>
                  <a:gd name="T10" fmla="*/ 2 w 4"/>
                  <a:gd name="T11" fmla="*/ 3 h 11"/>
                  <a:gd name="T12" fmla="*/ 2 w 4"/>
                  <a:gd name="T13" fmla="*/ 5 h 11"/>
                  <a:gd name="T14" fmla="*/ 2 w 4"/>
                  <a:gd name="T15" fmla="*/ 2 h 11"/>
                  <a:gd name="T16" fmla="*/ 1 w 4"/>
                  <a:gd name="T17" fmla="*/ 6 h 11"/>
                  <a:gd name="T18" fmla="*/ 1 w 4"/>
                  <a:gd name="T19" fmla="*/ 4 h 11"/>
                  <a:gd name="T20" fmla="*/ 1 w 4"/>
                  <a:gd name="T21" fmla="*/ 4 h 11"/>
                  <a:gd name="T22" fmla="*/ 1 w 4"/>
                  <a:gd name="T23" fmla="*/ 6 h 11"/>
                  <a:gd name="T24" fmla="*/ 1 w 4"/>
                  <a:gd name="T25" fmla="*/ 8 h 11"/>
                  <a:gd name="T26" fmla="*/ 1 w 4"/>
                  <a:gd name="T27" fmla="*/ 8 h 11"/>
                  <a:gd name="T28" fmla="*/ 2 w 4"/>
                  <a:gd name="T29" fmla="*/ 9 h 11"/>
                  <a:gd name="T30" fmla="*/ 3 w 4"/>
                  <a:gd name="T31" fmla="*/ 7 h 11"/>
                  <a:gd name="T32" fmla="*/ 3 w 4"/>
                  <a:gd name="T33" fmla="*/ 8 h 11"/>
                  <a:gd name="T34" fmla="*/ 2 w 4"/>
                  <a:gd name="T35" fmla="*/ 5 h 11"/>
                  <a:gd name="T36" fmla="*/ 3 w 4"/>
                  <a:gd name="T37" fmla="*/ 5 h 11"/>
                  <a:gd name="T38" fmla="*/ 3 w 4"/>
                  <a:gd name="T39" fmla="*/ 7 h 11"/>
                  <a:gd name="T40" fmla="*/ 3 w 4"/>
                  <a:gd name="T41" fmla="*/ 6 h 11"/>
                  <a:gd name="T42" fmla="*/ 4 w 4"/>
                  <a:gd name="T43" fmla="*/ 8 h 11"/>
                  <a:gd name="T44" fmla="*/ 4 w 4"/>
                  <a:gd name="T45" fmla="*/ 5 h 11"/>
                  <a:gd name="T46" fmla="*/ 4 w 4"/>
                  <a:gd name="T47" fmla="*/ 6 h 11"/>
                  <a:gd name="T48" fmla="*/ 3 w 4"/>
                  <a:gd name="T49" fmla="*/ 3 h 11"/>
                  <a:gd name="T50" fmla="*/ 2 w 4"/>
                  <a:gd name="T51" fmla="*/ 3 h 11"/>
                  <a:gd name="T52" fmla="*/ 2 w 4"/>
                  <a:gd name="T53" fmla="*/ 5 h 11"/>
                  <a:gd name="T54" fmla="*/ 1 w 4"/>
                  <a:gd name="T55" fmla="*/ 3 h 11"/>
                  <a:gd name="T56" fmla="*/ 2 w 4"/>
                  <a:gd name="T57" fmla="*/ 5 h 11"/>
                  <a:gd name="T58" fmla="*/ 1 w 4"/>
                  <a:gd name="T59" fmla="*/ 3 h 11"/>
                  <a:gd name="T60" fmla="*/ 1 w 4"/>
                  <a:gd name="T61" fmla="*/ 5 h 11"/>
                  <a:gd name="T62" fmla="*/ 1 w 4"/>
                  <a:gd name="T63" fmla="*/ 3 h 11"/>
                  <a:gd name="T64" fmla="*/ 2 w 4"/>
                  <a:gd name="T65" fmla="*/ 6 h 11"/>
                  <a:gd name="T66" fmla="*/ 3 w 4"/>
                  <a:gd name="T67" fmla="*/ 5 h 11"/>
                  <a:gd name="T68" fmla="*/ 4 w 4"/>
                  <a:gd name="T69" fmla="*/ 5 h 11"/>
                  <a:gd name="T70" fmla="*/ 4 w 4"/>
                  <a:gd name="T71" fmla="*/ 4 h 11"/>
                  <a:gd name="T72" fmla="*/ 3 w 4"/>
                  <a:gd name="T73" fmla="*/ 7 h 11"/>
                  <a:gd name="T74" fmla="*/ 4 w 4"/>
                  <a:gd name="T75" fmla="*/ 6 h 11"/>
                  <a:gd name="T76" fmla="*/ 4 w 4"/>
                  <a:gd name="T77" fmla="*/ 6 h 11"/>
                  <a:gd name="T78" fmla="*/ 4 w 4"/>
                  <a:gd name="T79" fmla="*/ 6 h 11"/>
                  <a:gd name="T80" fmla="*/ 4 w 4"/>
                  <a:gd name="T81" fmla="*/ 3 h 11"/>
                  <a:gd name="T82" fmla="*/ 3 w 4"/>
                  <a:gd name="T83" fmla="*/ 1 h 11"/>
                  <a:gd name="T84" fmla="*/ 3 w 4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3"/>
                      <a:pt x="1" y="4"/>
                      <a:pt x="1" y="6"/>
                    </a:cubicBezTo>
                    <a:cubicBezTo>
                      <a:pt x="1" y="4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6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2" y="7"/>
                      <a:pt x="2" y="5"/>
                    </a:cubicBezTo>
                    <a:cubicBezTo>
                      <a:pt x="3" y="8"/>
                      <a:pt x="2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8"/>
                      <a:pt x="3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3" y="3"/>
                    </a:cubicBezTo>
                    <a:cubicBezTo>
                      <a:pt x="3" y="3"/>
                      <a:pt x="2" y="4"/>
                      <a:pt x="2" y="3"/>
                    </a:cubicBezTo>
                    <a:cubicBezTo>
                      <a:pt x="2" y="5"/>
                      <a:pt x="1" y="3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3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3" y="5"/>
                      <a:pt x="4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8" name="Freeform 736"/>
              <p:cNvSpPr>
                <a:spLocks/>
              </p:cNvSpPr>
              <p:nvPr/>
            </p:nvSpPr>
            <p:spPr bwMode="auto">
              <a:xfrm>
                <a:off x="1955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9" name="Freeform 737"/>
              <p:cNvSpPr>
                <a:spLocks/>
              </p:cNvSpPr>
              <p:nvPr/>
            </p:nvSpPr>
            <p:spPr bwMode="auto">
              <a:xfrm>
                <a:off x="1957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0" name="Rectangle 738"/>
              <p:cNvSpPr>
                <a:spLocks noChangeArrowheads="1"/>
              </p:cNvSpPr>
              <p:nvPr/>
            </p:nvSpPr>
            <p:spPr bwMode="auto">
              <a:xfrm>
                <a:off x="1957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1" name="Rectangle 739"/>
              <p:cNvSpPr>
                <a:spLocks noChangeArrowheads="1"/>
              </p:cNvSpPr>
              <p:nvPr/>
            </p:nvSpPr>
            <p:spPr bwMode="auto">
              <a:xfrm>
                <a:off x="1957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2" name="Freeform 740"/>
              <p:cNvSpPr>
                <a:spLocks/>
              </p:cNvSpPr>
              <p:nvPr/>
            </p:nvSpPr>
            <p:spPr bwMode="auto">
              <a:xfrm>
                <a:off x="1960" y="321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3" name="Freeform 741"/>
              <p:cNvSpPr>
                <a:spLocks/>
              </p:cNvSpPr>
              <p:nvPr/>
            </p:nvSpPr>
            <p:spPr bwMode="auto">
              <a:xfrm>
                <a:off x="1971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4" name="Freeform 742"/>
              <p:cNvSpPr>
                <a:spLocks/>
              </p:cNvSpPr>
              <p:nvPr/>
            </p:nvSpPr>
            <p:spPr bwMode="auto">
              <a:xfrm>
                <a:off x="1957" y="3191"/>
                <a:ext cx="28" cy="32"/>
              </a:xfrm>
              <a:custGeom>
                <a:avLst/>
                <a:gdLst>
                  <a:gd name="T0" fmla="*/ 8 w 10"/>
                  <a:gd name="T1" fmla="*/ 7 h 12"/>
                  <a:gd name="T2" fmla="*/ 7 w 10"/>
                  <a:gd name="T3" fmla="*/ 9 h 12"/>
                  <a:gd name="T4" fmla="*/ 8 w 10"/>
                  <a:gd name="T5" fmla="*/ 10 h 12"/>
                  <a:gd name="T6" fmla="*/ 9 w 10"/>
                  <a:gd name="T7" fmla="*/ 9 h 12"/>
                  <a:gd name="T8" fmla="*/ 10 w 10"/>
                  <a:gd name="T9" fmla="*/ 9 h 12"/>
                  <a:gd name="T10" fmla="*/ 9 w 10"/>
                  <a:gd name="T11" fmla="*/ 4 h 12"/>
                  <a:gd name="T12" fmla="*/ 8 w 10"/>
                  <a:gd name="T13" fmla="*/ 6 h 12"/>
                  <a:gd name="T14" fmla="*/ 8 w 10"/>
                  <a:gd name="T15" fmla="*/ 5 h 12"/>
                  <a:gd name="T16" fmla="*/ 7 w 10"/>
                  <a:gd name="T17" fmla="*/ 5 h 12"/>
                  <a:gd name="T18" fmla="*/ 7 w 10"/>
                  <a:gd name="T19" fmla="*/ 8 h 12"/>
                  <a:gd name="T20" fmla="*/ 6 w 10"/>
                  <a:gd name="T21" fmla="*/ 8 h 12"/>
                  <a:gd name="T22" fmla="*/ 6 w 10"/>
                  <a:gd name="T23" fmla="*/ 7 h 12"/>
                  <a:gd name="T24" fmla="*/ 5 w 10"/>
                  <a:gd name="T25" fmla="*/ 7 h 12"/>
                  <a:gd name="T26" fmla="*/ 4 w 10"/>
                  <a:gd name="T27" fmla="*/ 6 h 12"/>
                  <a:gd name="T28" fmla="*/ 3 w 10"/>
                  <a:gd name="T29" fmla="*/ 7 h 12"/>
                  <a:gd name="T30" fmla="*/ 3 w 10"/>
                  <a:gd name="T31" fmla="*/ 9 h 12"/>
                  <a:gd name="T32" fmla="*/ 2 w 10"/>
                  <a:gd name="T33" fmla="*/ 7 h 12"/>
                  <a:gd name="T34" fmla="*/ 2 w 10"/>
                  <a:gd name="T35" fmla="*/ 8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7 h 12"/>
                  <a:gd name="T42" fmla="*/ 2 w 10"/>
                  <a:gd name="T43" fmla="*/ 11 h 12"/>
                  <a:gd name="T44" fmla="*/ 2 w 10"/>
                  <a:gd name="T45" fmla="*/ 11 h 12"/>
                  <a:gd name="T46" fmla="*/ 3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5 w 10"/>
                  <a:gd name="T53" fmla="*/ 10 h 12"/>
                  <a:gd name="T54" fmla="*/ 5 w 10"/>
                  <a:gd name="T55" fmla="*/ 10 h 12"/>
                  <a:gd name="T56" fmla="*/ 5 w 10"/>
                  <a:gd name="T57" fmla="*/ 10 h 12"/>
                  <a:gd name="T58" fmla="*/ 5 w 10"/>
                  <a:gd name="T59" fmla="*/ 10 h 12"/>
                  <a:gd name="T60" fmla="*/ 6 w 10"/>
                  <a:gd name="T61" fmla="*/ 9 h 12"/>
                  <a:gd name="T62" fmla="*/ 6 w 10"/>
                  <a:gd name="T63" fmla="*/ 10 h 12"/>
                  <a:gd name="T64" fmla="*/ 7 w 10"/>
                  <a:gd name="T65" fmla="*/ 10 h 12"/>
                  <a:gd name="T66" fmla="*/ 7 w 10"/>
                  <a:gd name="T67" fmla="*/ 9 h 12"/>
                  <a:gd name="T68" fmla="*/ 8 w 10"/>
                  <a:gd name="T69" fmla="*/ 8 h 12"/>
                  <a:gd name="T70" fmla="*/ 9 w 10"/>
                  <a:gd name="T71" fmla="*/ 7 h 12"/>
                  <a:gd name="T72" fmla="*/ 9 w 10"/>
                  <a:gd name="T73" fmla="*/ 7 h 12"/>
                  <a:gd name="T74" fmla="*/ 10 w 10"/>
                  <a:gd name="T75" fmla="*/ 5 h 12"/>
                  <a:gd name="T76" fmla="*/ 10 w 10"/>
                  <a:gd name="T77" fmla="*/ 6 h 12"/>
                  <a:gd name="T78" fmla="*/ 10 w 10"/>
                  <a:gd name="T79" fmla="*/ 7 h 12"/>
                  <a:gd name="T80" fmla="*/ 8 w 10"/>
                  <a:gd name="T8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7" y="8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10"/>
                      <a:pt x="8" y="10"/>
                    </a:cubicBezTo>
                    <a:cubicBezTo>
                      <a:pt x="8" y="10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2"/>
                      <a:pt x="10" y="5"/>
                      <a:pt x="10" y="9"/>
                    </a:cubicBezTo>
                    <a:cubicBezTo>
                      <a:pt x="10" y="0"/>
                      <a:pt x="10" y="6"/>
                      <a:pt x="9" y="5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7"/>
                      <a:pt x="8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6" y="8"/>
                      <a:pt x="7" y="9"/>
                      <a:pt x="6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6"/>
                      <a:pt x="6" y="6"/>
                      <a:pt x="5" y="5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7"/>
                      <a:pt x="3" y="6"/>
                    </a:cubicBezTo>
                    <a:cubicBezTo>
                      <a:pt x="3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9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6"/>
                      <a:pt x="1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9"/>
                      <a:pt x="3" y="12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4" y="10"/>
                      <a:pt x="4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9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6" y="9"/>
                      <a:pt x="5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9"/>
                      <a:pt x="9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2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5" name="Freeform 743"/>
              <p:cNvSpPr>
                <a:spLocks/>
              </p:cNvSpPr>
              <p:nvPr/>
            </p:nvSpPr>
            <p:spPr bwMode="auto">
              <a:xfrm>
                <a:off x="1982" y="3213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6" name="Freeform 744"/>
              <p:cNvSpPr>
                <a:spLocks/>
              </p:cNvSpPr>
              <p:nvPr/>
            </p:nvSpPr>
            <p:spPr bwMode="auto">
              <a:xfrm>
                <a:off x="1982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7" name="Freeform 745"/>
              <p:cNvSpPr>
                <a:spLocks/>
              </p:cNvSpPr>
              <p:nvPr/>
            </p:nvSpPr>
            <p:spPr bwMode="auto">
              <a:xfrm>
                <a:off x="1976" y="320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8" name="Rectangle 746"/>
              <p:cNvSpPr>
                <a:spLocks noChangeArrowheads="1"/>
              </p:cNvSpPr>
              <p:nvPr/>
            </p:nvSpPr>
            <p:spPr bwMode="auto">
              <a:xfrm>
                <a:off x="1976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9" name="Freeform 747"/>
              <p:cNvSpPr>
                <a:spLocks/>
              </p:cNvSpPr>
              <p:nvPr/>
            </p:nvSpPr>
            <p:spPr bwMode="auto">
              <a:xfrm>
                <a:off x="1957" y="3202"/>
                <a:ext cx="19" cy="24"/>
              </a:xfrm>
              <a:custGeom>
                <a:avLst/>
                <a:gdLst>
                  <a:gd name="T0" fmla="*/ 2 w 7"/>
                  <a:gd name="T1" fmla="*/ 4 h 9"/>
                  <a:gd name="T2" fmla="*/ 1 w 7"/>
                  <a:gd name="T3" fmla="*/ 5 h 9"/>
                  <a:gd name="T4" fmla="*/ 1 w 7"/>
                  <a:gd name="T5" fmla="*/ 4 h 9"/>
                  <a:gd name="T6" fmla="*/ 0 w 7"/>
                  <a:gd name="T7" fmla="*/ 7 h 9"/>
                  <a:gd name="T8" fmla="*/ 4 w 7"/>
                  <a:gd name="T9" fmla="*/ 6 h 9"/>
                  <a:gd name="T10" fmla="*/ 4 w 7"/>
                  <a:gd name="T11" fmla="*/ 7 h 9"/>
                  <a:gd name="T12" fmla="*/ 5 w 7"/>
                  <a:gd name="T13" fmla="*/ 5 h 9"/>
                  <a:gd name="T14" fmla="*/ 5 w 7"/>
                  <a:gd name="T15" fmla="*/ 7 h 9"/>
                  <a:gd name="T16" fmla="*/ 6 w 7"/>
                  <a:gd name="T17" fmla="*/ 6 h 9"/>
                  <a:gd name="T18" fmla="*/ 6 w 7"/>
                  <a:gd name="T19" fmla="*/ 5 h 9"/>
                  <a:gd name="T20" fmla="*/ 6 w 7"/>
                  <a:gd name="T21" fmla="*/ 6 h 9"/>
                  <a:gd name="T22" fmla="*/ 6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5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3 h 9"/>
                  <a:gd name="T36" fmla="*/ 7 w 7"/>
                  <a:gd name="T37" fmla="*/ 4 h 9"/>
                  <a:gd name="T38" fmla="*/ 7 w 7"/>
                  <a:gd name="T39" fmla="*/ 4 h 9"/>
                  <a:gd name="T40" fmla="*/ 6 w 7"/>
                  <a:gd name="T41" fmla="*/ 4 h 9"/>
                  <a:gd name="T42" fmla="*/ 6 w 7"/>
                  <a:gd name="T43" fmla="*/ 3 h 9"/>
                  <a:gd name="T44" fmla="*/ 6 w 7"/>
                  <a:gd name="T45" fmla="*/ 1 h 9"/>
                  <a:gd name="T46" fmla="*/ 6 w 7"/>
                  <a:gd name="T47" fmla="*/ 1 h 9"/>
                  <a:gd name="T48" fmla="*/ 6 w 7"/>
                  <a:gd name="T49" fmla="*/ 2 h 9"/>
                  <a:gd name="T50" fmla="*/ 6 w 7"/>
                  <a:gd name="T51" fmla="*/ 3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5 w 7"/>
                  <a:gd name="T63" fmla="*/ 4 h 9"/>
                  <a:gd name="T64" fmla="*/ 4 w 7"/>
                  <a:gd name="T65" fmla="*/ 4 h 9"/>
                  <a:gd name="T66" fmla="*/ 4 w 7"/>
                  <a:gd name="T67" fmla="*/ 3 h 9"/>
                  <a:gd name="T68" fmla="*/ 4 w 7"/>
                  <a:gd name="T69" fmla="*/ 4 h 9"/>
                  <a:gd name="T70" fmla="*/ 3 w 7"/>
                  <a:gd name="T71" fmla="*/ 4 h 9"/>
                  <a:gd name="T72" fmla="*/ 3 w 7"/>
                  <a:gd name="T73" fmla="*/ 4 h 9"/>
                  <a:gd name="T74" fmla="*/ 2 w 7"/>
                  <a:gd name="T75" fmla="*/ 4 h 9"/>
                  <a:gd name="T76" fmla="*/ 2 w 7"/>
                  <a:gd name="T77" fmla="*/ 4 h 9"/>
                  <a:gd name="T78" fmla="*/ 1 w 7"/>
                  <a:gd name="T79" fmla="*/ 6 h 9"/>
                  <a:gd name="T80" fmla="*/ 2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1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7"/>
                      <a:pt x="7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0" name="Freeform 748"/>
              <p:cNvSpPr>
                <a:spLocks/>
              </p:cNvSpPr>
              <p:nvPr/>
            </p:nvSpPr>
            <p:spPr bwMode="auto">
              <a:xfrm>
                <a:off x="1957" y="3213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1" name="Freeform 749"/>
              <p:cNvSpPr>
                <a:spLocks/>
              </p:cNvSpPr>
              <p:nvPr/>
            </p:nvSpPr>
            <p:spPr bwMode="auto">
              <a:xfrm>
                <a:off x="1944" y="3210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4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5 w 5"/>
                  <a:gd name="T15" fmla="*/ 2 h 6"/>
                  <a:gd name="T16" fmla="*/ 4 w 5"/>
                  <a:gd name="T17" fmla="*/ 2 h 6"/>
                  <a:gd name="T18" fmla="*/ 5 w 5"/>
                  <a:gd name="T19" fmla="*/ 1 h 6"/>
                  <a:gd name="T20" fmla="*/ 3 w 5"/>
                  <a:gd name="T21" fmla="*/ 3 h 6"/>
                  <a:gd name="T22" fmla="*/ 4 w 5"/>
                  <a:gd name="T23" fmla="*/ 1 h 6"/>
                  <a:gd name="T24" fmla="*/ 3 w 5"/>
                  <a:gd name="T25" fmla="*/ 1 h 6"/>
                  <a:gd name="T26" fmla="*/ 3 w 5"/>
                  <a:gd name="T27" fmla="*/ 1 h 6"/>
                  <a:gd name="T28" fmla="*/ 3 w 5"/>
                  <a:gd name="T29" fmla="*/ 3 h 6"/>
                  <a:gd name="T30" fmla="*/ 3 w 5"/>
                  <a:gd name="T31" fmla="*/ 1 h 6"/>
                  <a:gd name="T32" fmla="*/ 2 w 5"/>
                  <a:gd name="T33" fmla="*/ 1 h 6"/>
                  <a:gd name="T34" fmla="*/ 1 w 5"/>
                  <a:gd name="T35" fmla="*/ 4 h 6"/>
                  <a:gd name="T36" fmla="*/ 1 w 5"/>
                  <a:gd name="T37" fmla="*/ 2 h 6"/>
                  <a:gd name="T38" fmla="*/ 1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4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3" y="2"/>
                      <a:pt x="3" y="1"/>
                    </a:cubicBezTo>
                    <a:cubicBezTo>
                      <a:pt x="3" y="2"/>
                      <a:pt x="2" y="3"/>
                      <a:pt x="2" y="1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2" name="Rectangle 750"/>
              <p:cNvSpPr>
                <a:spLocks noChangeArrowheads="1"/>
              </p:cNvSpPr>
              <p:nvPr/>
            </p:nvSpPr>
            <p:spPr bwMode="auto">
              <a:xfrm>
                <a:off x="1949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3" name="Freeform 751"/>
              <p:cNvSpPr>
                <a:spLocks/>
              </p:cNvSpPr>
              <p:nvPr/>
            </p:nvSpPr>
            <p:spPr bwMode="auto">
              <a:xfrm>
                <a:off x="1963" y="3017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4" name="Freeform 752"/>
              <p:cNvSpPr>
                <a:spLocks/>
              </p:cNvSpPr>
              <p:nvPr/>
            </p:nvSpPr>
            <p:spPr bwMode="auto">
              <a:xfrm>
                <a:off x="1955" y="3017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5 w 5"/>
                  <a:gd name="T5" fmla="*/ 1 h 3"/>
                  <a:gd name="T6" fmla="*/ 2 w 5"/>
                  <a:gd name="T7" fmla="*/ 1 h 3"/>
                  <a:gd name="T8" fmla="*/ 3 w 5"/>
                  <a:gd name="T9" fmla="*/ 2 h 3"/>
                  <a:gd name="T10" fmla="*/ 1 w 5"/>
                  <a:gd name="T11" fmla="*/ 1 h 3"/>
                  <a:gd name="T12" fmla="*/ 1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3" y="3"/>
                      <a:pt x="5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0" y="2"/>
                      <a:pt x="1" y="2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5" name="Freeform 753"/>
              <p:cNvSpPr>
                <a:spLocks/>
              </p:cNvSpPr>
              <p:nvPr/>
            </p:nvSpPr>
            <p:spPr bwMode="auto">
              <a:xfrm>
                <a:off x="1957" y="3025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6" name="Freeform 754"/>
              <p:cNvSpPr>
                <a:spLocks/>
              </p:cNvSpPr>
              <p:nvPr/>
            </p:nvSpPr>
            <p:spPr bwMode="auto">
              <a:xfrm>
                <a:off x="1960" y="3025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7" name="Freeform 755"/>
              <p:cNvSpPr>
                <a:spLocks/>
              </p:cNvSpPr>
              <p:nvPr/>
            </p:nvSpPr>
            <p:spPr bwMode="auto">
              <a:xfrm>
                <a:off x="1966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8" name="Freeform 756"/>
              <p:cNvSpPr>
                <a:spLocks/>
              </p:cNvSpPr>
              <p:nvPr/>
            </p:nvSpPr>
            <p:spPr bwMode="auto">
              <a:xfrm>
                <a:off x="1957" y="3030"/>
                <a:ext cx="11" cy="6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1 h 2"/>
                  <a:gd name="T4" fmla="*/ 3 w 4"/>
                  <a:gd name="T5" fmla="*/ 1 h 2"/>
                  <a:gd name="T6" fmla="*/ 1 w 4"/>
                  <a:gd name="T7" fmla="*/ 1 h 2"/>
                  <a:gd name="T8" fmla="*/ 1 w 4"/>
                  <a:gd name="T9" fmla="*/ 0 h 2"/>
                  <a:gd name="T10" fmla="*/ 0 w 4"/>
                  <a:gd name="T11" fmla="*/ 1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9" name="Freeform 757"/>
              <p:cNvSpPr>
                <a:spLocks/>
              </p:cNvSpPr>
              <p:nvPr/>
            </p:nvSpPr>
            <p:spPr bwMode="auto">
              <a:xfrm>
                <a:off x="1963" y="30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0" name="Freeform 758"/>
              <p:cNvSpPr>
                <a:spLocks/>
              </p:cNvSpPr>
              <p:nvPr/>
            </p:nvSpPr>
            <p:spPr bwMode="auto">
              <a:xfrm>
                <a:off x="1963" y="3028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1" name="Freeform 759"/>
              <p:cNvSpPr>
                <a:spLocks/>
              </p:cNvSpPr>
              <p:nvPr/>
            </p:nvSpPr>
            <p:spPr bwMode="auto">
              <a:xfrm>
                <a:off x="1955" y="3036"/>
                <a:ext cx="13" cy="5"/>
              </a:xfrm>
              <a:custGeom>
                <a:avLst/>
                <a:gdLst>
                  <a:gd name="T0" fmla="*/ 5 w 5"/>
                  <a:gd name="T1" fmla="*/ 1 h 2"/>
                  <a:gd name="T2" fmla="*/ 3 w 5"/>
                  <a:gd name="T3" fmla="*/ 0 h 2"/>
                  <a:gd name="T4" fmla="*/ 0 w 5"/>
                  <a:gd name="T5" fmla="*/ 2 h 2"/>
                  <a:gd name="T6" fmla="*/ 1 w 5"/>
                  <a:gd name="T7" fmla="*/ 2 h 2"/>
                  <a:gd name="T8" fmla="*/ 5 w 5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2" y="2"/>
                      <a:pt x="5" y="0"/>
                      <a:pt x="3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2" name="Freeform 760"/>
              <p:cNvSpPr>
                <a:spLocks/>
              </p:cNvSpPr>
              <p:nvPr/>
            </p:nvSpPr>
            <p:spPr bwMode="auto">
              <a:xfrm>
                <a:off x="1952" y="304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3" name="Freeform 761"/>
              <p:cNvSpPr>
                <a:spLocks/>
              </p:cNvSpPr>
              <p:nvPr/>
            </p:nvSpPr>
            <p:spPr bwMode="auto">
              <a:xfrm>
                <a:off x="1949" y="3044"/>
                <a:ext cx="17" cy="11"/>
              </a:xfrm>
              <a:custGeom>
                <a:avLst/>
                <a:gdLst>
                  <a:gd name="T0" fmla="*/ 5 w 6"/>
                  <a:gd name="T1" fmla="*/ 4 h 4"/>
                  <a:gd name="T2" fmla="*/ 3 w 6"/>
                  <a:gd name="T3" fmla="*/ 2 h 4"/>
                  <a:gd name="T4" fmla="*/ 5 w 6"/>
                  <a:gd name="T5" fmla="*/ 3 h 4"/>
                  <a:gd name="T6" fmla="*/ 4 w 6"/>
                  <a:gd name="T7" fmla="*/ 1 h 4"/>
                  <a:gd name="T8" fmla="*/ 6 w 6"/>
                  <a:gd name="T9" fmla="*/ 2 h 4"/>
                  <a:gd name="T10" fmla="*/ 4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3 w 6"/>
                  <a:gd name="T17" fmla="*/ 1 h 4"/>
                  <a:gd name="T18" fmla="*/ 2 w 6"/>
                  <a:gd name="T19" fmla="*/ 1 h 4"/>
                  <a:gd name="T20" fmla="*/ 0 w 6"/>
                  <a:gd name="T21" fmla="*/ 3 h 4"/>
                  <a:gd name="T22" fmla="*/ 5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3" y="2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5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4" y="3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4" name="Freeform 762"/>
              <p:cNvSpPr>
                <a:spLocks/>
              </p:cNvSpPr>
              <p:nvPr/>
            </p:nvSpPr>
            <p:spPr bwMode="auto">
              <a:xfrm>
                <a:off x="1955" y="305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5" name="Freeform 763"/>
              <p:cNvSpPr>
                <a:spLocks/>
              </p:cNvSpPr>
              <p:nvPr/>
            </p:nvSpPr>
            <p:spPr bwMode="auto">
              <a:xfrm>
                <a:off x="1949" y="3057"/>
                <a:ext cx="17" cy="9"/>
              </a:xfrm>
              <a:custGeom>
                <a:avLst/>
                <a:gdLst>
                  <a:gd name="T0" fmla="*/ 5 w 6"/>
                  <a:gd name="T1" fmla="*/ 1 h 3"/>
                  <a:gd name="T2" fmla="*/ 4 w 6"/>
                  <a:gd name="T3" fmla="*/ 0 h 3"/>
                  <a:gd name="T4" fmla="*/ 5 w 6"/>
                  <a:gd name="T5" fmla="*/ 0 h 3"/>
                  <a:gd name="T6" fmla="*/ 3 w 6"/>
                  <a:gd name="T7" fmla="*/ 0 h 3"/>
                  <a:gd name="T8" fmla="*/ 4 w 6"/>
                  <a:gd name="T9" fmla="*/ 1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1" y="0"/>
                      <a:pt x="4" y="1"/>
                      <a:pt x="4" y="1"/>
                    </a:cubicBezTo>
                    <a:cubicBezTo>
                      <a:pt x="3" y="3"/>
                      <a:pt x="3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6" name="Freeform 764"/>
              <p:cNvSpPr>
                <a:spLocks/>
              </p:cNvSpPr>
              <p:nvPr/>
            </p:nvSpPr>
            <p:spPr bwMode="auto">
              <a:xfrm>
                <a:off x="1963" y="30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7" name="Freeform 765"/>
              <p:cNvSpPr>
                <a:spLocks/>
              </p:cNvSpPr>
              <p:nvPr/>
            </p:nvSpPr>
            <p:spPr bwMode="auto">
              <a:xfrm>
                <a:off x="1955" y="306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8" name="Freeform 766"/>
              <p:cNvSpPr>
                <a:spLocks/>
              </p:cNvSpPr>
              <p:nvPr/>
            </p:nvSpPr>
            <p:spPr bwMode="auto">
              <a:xfrm>
                <a:off x="1963" y="306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9" name="Freeform 767"/>
              <p:cNvSpPr>
                <a:spLocks/>
              </p:cNvSpPr>
              <p:nvPr/>
            </p:nvSpPr>
            <p:spPr bwMode="auto">
              <a:xfrm>
                <a:off x="1927" y="3068"/>
                <a:ext cx="39" cy="57"/>
              </a:xfrm>
              <a:custGeom>
                <a:avLst/>
                <a:gdLst>
                  <a:gd name="T0" fmla="*/ 0 w 14"/>
                  <a:gd name="T1" fmla="*/ 17 h 21"/>
                  <a:gd name="T2" fmla="*/ 1 w 14"/>
                  <a:gd name="T3" fmla="*/ 18 h 21"/>
                  <a:gd name="T4" fmla="*/ 1 w 14"/>
                  <a:gd name="T5" fmla="*/ 19 h 21"/>
                  <a:gd name="T6" fmla="*/ 3 w 14"/>
                  <a:gd name="T7" fmla="*/ 21 h 21"/>
                  <a:gd name="T8" fmla="*/ 4 w 14"/>
                  <a:gd name="T9" fmla="*/ 19 h 21"/>
                  <a:gd name="T10" fmla="*/ 4 w 14"/>
                  <a:gd name="T11" fmla="*/ 20 h 21"/>
                  <a:gd name="T12" fmla="*/ 6 w 14"/>
                  <a:gd name="T13" fmla="*/ 17 h 21"/>
                  <a:gd name="T14" fmla="*/ 8 w 14"/>
                  <a:gd name="T15" fmla="*/ 15 h 21"/>
                  <a:gd name="T16" fmla="*/ 12 w 14"/>
                  <a:gd name="T17" fmla="*/ 6 h 21"/>
                  <a:gd name="T18" fmla="*/ 11 w 14"/>
                  <a:gd name="T19" fmla="*/ 5 h 21"/>
                  <a:gd name="T20" fmla="*/ 12 w 14"/>
                  <a:gd name="T21" fmla="*/ 4 h 21"/>
                  <a:gd name="T22" fmla="*/ 12 w 14"/>
                  <a:gd name="T23" fmla="*/ 5 h 21"/>
                  <a:gd name="T24" fmla="*/ 13 w 14"/>
                  <a:gd name="T25" fmla="*/ 2 h 21"/>
                  <a:gd name="T26" fmla="*/ 11 w 14"/>
                  <a:gd name="T27" fmla="*/ 2 h 21"/>
                  <a:gd name="T28" fmla="*/ 14 w 14"/>
                  <a:gd name="T29" fmla="*/ 1 h 21"/>
                  <a:gd name="T30" fmla="*/ 12 w 14"/>
                  <a:gd name="T31" fmla="*/ 0 h 21"/>
                  <a:gd name="T32" fmla="*/ 10 w 14"/>
                  <a:gd name="T33" fmla="*/ 1 h 21"/>
                  <a:gd name="T34" fmla="*/ 9 w 14"/>
                  <a:gd name="T35" fmla="*/ 0 h 21"/>
                  <a:gd name="T36" fmla="*/ 11 w 14"/>
                  <a:gd name="T37" fmla="*/ 6 h 21"/>
                  <a:gd name="T38" fmla="*/ 10 w 14"/>
                  <a:gd name="T39" fmla="*/ 6 h 21"/>
                  <a:gd name="T40" fmla="*/ 7 w 14"/>
                  <a:gd name="T41" fmla="*/ 9 h 21"/>
                  <a:gd name="T42" fmla="*/ 8 w 14"/>
                  <a:gd name="T43" fmla="*/ 11 h 21"/>
                  <a:gd name="T44" fmla="*/ 7 w 14"/>
                  <a:gd name="T45" fmla="*/ 11 h 21"/>
                  <a:gd name="T46" fmla="*/ 8 w 14"/>
                  <a:gd name="T47" fmla="*/ 12 h 21"/>
                  <a:gd name="T48" fmla="*/ 6 w 14"/>
                  <a:gd name="T49" fmla="*/ 12 h 21"/>
                  <a:gd name="T50" fmla="*/ 8 w 14"/>
                  <a:gd name="T51" fmla="*/ 14 h 21"/>
                  <a:gd name="T52" fmla="*/ 4 w 14"/>
                  <a:gd name="T53" fmla="*/ 13 h 21"/>
                  <a:gd name="T54" fmla="*/ 5 w 14"/>
                  <a:gd name="T55" fmla="*/ 14 h 21"/>
                  <a:gd name="T56" fmla="*/ 6 w 14"/>
                  <a:gd name="T57" fmla="*/ 15 h 21"/>
                  <a:gd name="T58" fmla="*/ 4 w 14"/>
                  <a:gd name="T59" fmla="*/ 14 h 21"/>
                  <a:gd name="T60" fmla="*/ 4 w 14"/>
                  <a:gd name="T61" fmla="*/ 16 h 21"/>
                  <a:gd name="T62" fmla="*/ 5 w 14"/>
                  <a:gd name="T63" fmla="*/ 17 h 21"/>
                  <a:gd name="T64" fmla="*/ 3 w 14"/>
                  <a:gd name="T65" fmla="*/ 18 h 21"/>
                  <a:gd name="T66" fmla="*/ 2 w 14"/>
                  <a:gd name="T67" fmla="*/ 16 h 21"/>
                  <a:gd name="T68" fmla="*/ 1 w 14"/>
                  <a:gd name="T69" fmla="*/ 15 h 21"/>
                  <a:gd name="T70" fmla="*/ 2 w 14"/>
                  <a:gd name="T71" fmla="*/ 18 h 21"/>
                  <a:gd name="T72" fmla="*/ 0 w 14"/>
                  <a:gd name="T7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1">
                    <a:moveTo>
                      <a:pt x="0" y="17"/>
                    </a:move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3" y="21"/>
                    </a:cubicBezTo>
                    <a:cubicBezTo>
                      <a:pt x="3" y="21"/>
                      <a:pt x="3" y="20"/>
                      <a:pt x="4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5" y="17"/>
                      <a:pt x="6" y="17"/>
                    </a:cubicBezTo>
                    <a:cubicBezTo>
                      <a:pt x="7" y="17"/>
                      <a:pt x="7" y="16"/>
                      <a:pt x="8" y="15"/>
                    </a:cubicBezTo>
                    <a:cubicBezTo>
                      <a:pt x="10" y="12"/>
                      <a:pt x="11" y="9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5"/>
                      <a:pt x="12" y="3"/>
                      <a:pt x="13" y="2"/>
                    </a:cubicBezTo>
                    <a:cubicBezTo>
                      <a:pt x="13" y="2"/>
                      <a:pt x="11" y="2"/>
                      <a:pt x="11" y="2"/>
                    </a:cubicBezTo>
                    <a:cubicBezTo>
                      <a:pt x="13" y="2"/>
                      <a:pt x="11" y="1"/>
                      <a:pt x="14" y="1"/>
                    </a:cubicBezTo>
                    <a:cubicBezTo>
                      <a:pt x="14" y="0"/>
                      <a:pt x="12" y="1"/>
                      <a:pt x="12" y="0"/>
                    </a:cubicBezTo>
                    <a:cubicBezTo>
                      <a:pt x="11" y="0"/>
                      <a:pt x="11" y="1"/>
                      <a:pt x="10" y="1"/>
                    </a:cubicBezTo>
                    <a:cubicBezTo>
                      <a:pt x="9" y="0"/>
                      <a:pt x="11" y="0"/>
                      <a:pt x="9" y="0"/>
                    </a:cubicBezTo>
                    <a:cubicBezTo>
                      <a:pt x="8" y="1"/>
                      <a:pt x="11" y="4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7" y="9"/>
                    </a:cubicBezTo>
                    <a:cubicBezTo>
                      <a:pt x="8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1"/>
                      <a:pt x="6" y="12"/>
                    </a:cubicBezTo>
                    <a:cubicBezTo>
                      <a:pt x="8" y="12"/>
                      <a:pt x="8" y="13"/>
                      <a:pt x="8" y="14"/>
                    </a:cubicBezTo>
                    <a:cubicBezTo>
                      <a:pt x="7" y="14"/>
                      <a:pt x="6" y="14"/>
                      <a:pt x="4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6" y="15"/>
                      <a:pt x="5" y="14"/>
                      <a:pt x="4" y="14"/>
                    </a:cubicBezTo>
                    <a:cubicBezTo>
                      <a:pt x="3" y="14"/>
                      <a:pt x="5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3" y="17"/>
                      <a:pt x="3" y="18"/>
                    </a:cubicBezTo>
                    <a:cubicBezTo>
                      <a:pt x="2" y="17"/>
                      <a:pt x="2" y="16"/>
                      <a:pt x="2" y="16"/>
                    </a:cubicBezTo>
                    <a:cubicBezTo>
                      <a:pt x="2" y="15"/>
                      <a:pt x="2" y="16"/>
                      <a:pt x="1" y="15"/>
                    </a:cubicBezTo>
                    <a:cubicBezTo>
                      <a:pt x="1" y="16"/>
                      <a:pt x="2" y="18"/>
                      <a:pt x="2" y="18"/>
                    </a:cubicBezTo>
                    <a:cubicBezTo>
                      <a:pt x="1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0" name="Rectangle 768"/>
              <p:cNvSpPr>
                <a:spLocks noChangeArrowheads="1"/>
              </p:cNvSpPr>
              <p:nvPr/>
            </p:nvSpPr>
            <p:spPr bwMode="auto">
              <a:xfrm>
                <a:off x="1930" y="310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1" name="Freeform 769"/>
              <p:cNvSpPr>
                <a:spLocks/>
              </p:cNvSpPr>
              <p:nvPr/>
            </p:nvSpPr>
            <p:spPr bwMode="auto">
              <a:xfrm>
                <a:off x="1927" y="31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2" name="Rectangle 770"/>
              <p:cNvSpPr>
                <a:spLocks noChangeArrowheads="1"/>
              </p:cNvSpPr>
              <p:nvPr/>
            </p:nvSpPr>
            <p:spPr bwMode="auto">
              <a:xfrm>
                <a:off x="1944" y="3115"/>
                <a:ext cx="3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3" name="Freeform 771"/>
              <p:cNvSpPr>
                <a:spLocks/>
              </p:cNvSpPr>
              <p:nvPr/>
            </p:nvSpPr>
            <p:spPr bwMode="auto">
              <a:xfrm>
                <a:off x="1936" y="310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4" name="Freeform 772"/>
              <p:cNvSpPr>
                <a:spLocks/>
              </p:cNvSpPr>
              <p:nvPr/>
            </p:nvSpPr>
            <p:spPr bwMode="auto">
              <a:xfrm>
                <a:off x="1944" y="30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5" name="Freeform 773"/>
              <p:cNvSpPr>
                <a:spLocks/>
              </p:cNvSpPr>
              <p:nvPr/>
            </p:nvSpPr>
            <p:spPr bwMode="auto">
              <a:xfrm>
                <a:off x="1927" y="311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6" name="Freeform 774"/>
              <p:cNvSpPr>
                <a:spLocks/>
              </p:cNvSpPr>
              <p:nvPr/>
            </p:nvSpPr>
            <p:spPr bwMode="auto">
              <a:xfrm>
                <a:off x="1898" y="3117"/>
                <a:ext cx="32" cy="28"/>
              </a:xfrm>
              <a:custGeom>
                <a:avLst/>
                <a:gdLst>
                  <a:gd name="T0" fmla="*/ 1 w 12"/>
                  <a:gd name="T1" fmla="*/ 8 h 10"/>
                  <a:gd name="T2" fmla="*/ 4 w 12"/>
                  <a:gd name="T3" fmla="*/ 9 h 10"/>
                  <a:gd name="T4" fmla="*/ 4 w 12"/>
                  <a:gd name="T5" fmla="*/ 5 h 10"/>
                  <a:gd name="T6" fmla="*/ 5 w 12"/>
                  <a:gd name="T7" fmla="*/ 8 h 10"/>
                  <a:gd name="T8" fmla="*/ 9 w 12"/>
                  <a:gd name="T9" fmla="*/ 5 h 10"/>
                  <a:gd name="T10" fmla="*/ 9 w 12"/>
                  <a:gd name="T11" fmla="*/ 6 h 10"/>
                  <a:gd name="T12" fmla="*/ 9 w 12"/>
                  <a:gd name="T13" fmla="*/ 2 h 10"/>
                  <a:gd name="T14" fmla="*/ 11 w 12"/>
                  <a:gd name="T15" fmla="*/ 5 h 10"/>
                  <a:gd name="T16" fmla="*/ 11 w 12"/>
                  <a:gd name="T17" fmla="*/ 6 h 10"/>
                  <a:gd name="T18" fmla="*/ 12 w 12"/>
                  <a:gd name="T19" fmla="*/ 3 h 10"/>
                  <a:gd name="T20" fmla="*/ 12 w 12"/>
                  <a:gd name="T21" fmla="*/ 1 h 10"/>
                  <a:gd name="T22" fmla="*/ 10 w 12"/>
                  <a:gd name="T23" fmla="*/ 0 h 10"/>
                  <a:gd name="T24" fmla="*/ 10 w 12"/>
                  <a:gd name="T25" fmla="*/ 2 h 10"/>
                  <a:gd name="T26" fmla="*/ 9 w 12"/>
                  <a:gd name="T27" fmla="*/ 1 h 10"/>
                  <a:gd name="T28" fmla="*/ 9 w 12"/>
                  <a:gd name="T29" fmla="*/ 2 h 10"/>
                  <a:gd name="T30" fmla="*/ 9 w 12"/>
                  <a:gd name="T31" fmla="*/ 1 h 10"/>
                  <a:gd name="T32" fmla="*/ 8 w 12"/>
                  <a:gd name="T33" fmla="*/ 2 h 10"/>
                  <a:gd name="T34" fmla="*/ 8 w 12"/>
                  <a:gd name="T35" fmla="*/ 2 h 10"/>
                  <a:gd name="T36" fmla="*/ 8 w 12"/>
                  <a:gd name="T37" fmla="*/ 4 h 10"/>
                  <a:gd name="T38" fmla="*/ 7 w 12"/>
                  <a:gd name="T39" fmla="*/ 2 h 10"/>
                  <a:gd name="T40" fmla="*/ 8 w 12"/>
                  <a:gd name="T41" fmla="*/ 3 h 10"/>
                  <a:gd name="T42" fmla="*/ 5 w 12"/>
                  <a:gd name="T43" fmla="*/ 3 h 10"/>
                  <a:gd name="T44" fmla="*/ 5 w 12"/>
                  <a:gd name="T45" fmla="*/ 4 h 10"/>
                  <a:gd name="T46" fmla="*/ 5 w 12"/>
                  <a:gd name="T47" fmla="*/ 2 h 10"/>
                  <a:gd name="T48" fmla="*/ 6 w 12"/>
                  <a:gd name="T49" fmla="*/ 5 h 10"/>
                  <a:gd name="T50" fmla="*/ 4 w 12"/>
                  <a:gd name="T51" fmla="*/ 3 h 10"/>
                  <a:gd name="T52" fmla="*/ 2 w 12"/>
                  <a:gd name="T53" fmla="*/ 4 h 10"/>
                  <a:gd name="T54" fmla="*/ 2 w 12"/>
                  <a:gd name="T55" fmla="*/ 4 h 10"/>
                  <a:gd name="T56" fmla="*/ 1 w 12"/>
                  <a:gd name="T57" fmla="*/ 5 h 10"/>
                  <a:gd name="T58" fmla="*/ 2 w 12"/>
                  <a:gd name="T59" fmla="*/ 6 h 10"/>
                  <a:gd name="T60" fmla="*/ 1 w 12"/>
                  <a:gd name="T61" fmla="*/ 7 h 10"/>
                  <a:gd name="T62" fmla="*/ 1 w 12"/>
                  <a:gd name="T63" fmla="*/ 6 h 10"/>
                  <a:gd name="T64" fmla="*/ 0 w 12"/>
                  <a:gd name="T65" fmla="*/ 8 h 10"/>
                  <a:gd name="T66" fmla="*/ 1 w 12"/>
                  <a:gd name="T67" fmla="*/ 7 h 10"/>
                  <a:gd name="T68" fmla="*/ 1 w 12"/>
                  <a:gd name="T6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0">
                    <a:moveTo>
                      <a:pt x="1" y="8"/>
                    </a:moveTo>
                    <a:cubicBezTo>
                      <a:pt x="2" y="10"/>
                      <a:pt x="3" y="9"/>
                      <a:pt x="4" y="9"/>
                    </a:cubicBezTo>
                    <a:cubicBezTo>
                      <a:pt x="5" y="8"/>
                      <a:pt x="3" y="6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9" y="7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5"/>
                      <a:pt x="8" y="2"/>
                      <a:pt x="9" y="2"/>
                    </a:cubicBezTo>
                    <a:cubicBezTo>
                      <a:pt x="9" y="4"/>
                      <a:pt x="10" y="3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3"/>
                      <a:pt x="12" y="3"/>
                    </a:cubicBezTo>
                    <a:cubicBezTo>
                      <a:pt x="12" y="3"/>
                      <a:pt x="11" y="2"/>
                      <a:pt x="12" y="1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9" y="1"/>
                      <a:pt x="10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7" y="2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5" y="1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5" y="4"/>
                      <a:pt x="5" y="6"/>
                      <a:pt x="4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2" y="9"/>
                      <a:pt x="1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7" name="Freeform 775"/>
              <p:cNvSpPr>
                <a:spLocks/>
              </p:cNvSpPr>
              <p:nvPr/>
            </p:nvSpPr>
            <p:spPr bwMode="auto">
              <a:xfrm>
                <a:off x="1919" y="312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8" name="Freeform 776"/>
              <p:cNvSpPr>
                <a:spLocks/>
              </p:cNvSpPr>
              <p:nvPr/>
            </p:nvSpPr>
            <p:spPr bwMode="auto">
              <a:xfrm>
                <a:off x="1868" y="3123"/>
                <a:ext cx="27" cy="22"/>
              </a:xfrm>
              <a:custGeom>
                <a:avLst/>
                <a:gdLst>
                  <a:gd name="T0" fmla="*/ 8 w 10"/>
                  <a:gd name="T1" fmla="*/ 4 h 8"/>
                  <a:gd name="T2" fmla="*/ 8 w 10"/>
                  <a:gd name="T3" fmla="*/ 3 h 8"/>
                  <a:gd name="T4" fmla="*/ 8 w 10"/>
                  <a:gd name="T5" fmla="*/ 6 h 8"/>
                  <a:gd name="T6" fmla="*/ 6 w 10"/>
                  <a:gd name="T7" fmla="*/ 6 h 8"/>
                  <a:gd name="T8" fmla="*/ 7 w 10"/>
                  <a:gd name="T9" fmla="*/ 3 h 8"/>
                  <a:gd name="T10" fmla="*/ 6 w 10"/>
                  <a:gd name="T11" fmla="*/ 3 h 8"/>
                  <a:gd name="T12" fmla="*/ 5 w 10"/>
                  <a:gd name="T13" fmla="*/ 5 h 8"/>
                  <a:gd name="T14" fmla="*/ 4 w 10"/>
                  <a:gd name="T15" fmla="*/ 6 h 8"/>
                  <a:gd name="T16" fmla="*/ 5 w 10"/>
                  <a:gd name="T17" fmla="*/ 5 h 8"/>
                  <a:gd name="T18" fmla="*/ 4 w 10"/>
                  <a:gd name="T19" fmla="*/ 3 h 8"/>
                  <a:gd name="T20" fmla="*/ 0 w 10"/>
                  <a:gd name="T21" fmla="*/ 7 h 8"/>
                  <a:gd name="T22" fmla="*/ 1 w 10"/>
                  <a:gd name="T23" fmla="*/ 7 h 8"/>
                  <a:gd name="T24" fmla="*/ 2 w 10"/>
                  <a:gd name="T25" fmla="*/ 5 h 8"/>
                  <a:gd name="T26" fmla="*/ 3 w 10"/>
                  <a:gd name="T27" fmla="*/ 6 h 8"/>
                  <a:gd name="T28" fmla="*/ 2 w 10"/>
                  <a:gd name="T29" fmla="*/ 7 h 8"/>
                  <a:gd name="T30" fmla="*/ 9 w 10"/>
                  <a:gd name="T31" fmla="*/ 8 h 8"/>
                  <a:gd name="T32" fmla="*/ 8 w 10"/>
                  <a:gd name="T33" fmla="*/ 8 h 8"/>
                  <a:gd name="T34" fmla="*/ 9 w 10"/>
                  <a:gd name="T35" fmla="*/ 6 h 8"/>
                  <a:gd name="T36" fmla="*/ 9 w 10"/>
                  <a:gd name="T37" fmla="*/ 4 h 8"/>
                  <a:gd name="T38" fmla="*/ 9 w 10"/>
                  <a:gd name="T39" fmla="*/ 5 h 8"/>
                  <a:gd name="T40" fmla="*/ 9 w 10"/>
                  <a:gd name="T41" fmla="*/ 2 h 8"/>
                  <a:gd name="T42" fmla="*/ 10 w 10"/>
                  <a:gd name="T43" fmla="*/ 1 h 8"/>
                  <a:gd name="T44" fmla="*/ 8 w 10"/>
                  <a:gd name="T45" fmla="*/ 1 h 8"/>
                  <a:gd name="T46" fmla="*/ 8 w 10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4"/>
                      <a:pt x="8" y="3"/>
                      <a:pt x="8" y="3"/>
                    </a:cubicBezTo>
                    <a:cubicBezTo>
                      <a:pt x="7" y="3"/>
                      <a:pt x="8" y="5"/>
                      <a:pt x="8" y="6"/>
                    </a:cubicBezTo>
                    <a:cubicBezTo>
                      <a:pt x="7" y="5"/>
                      <a:pt x="7" y="6"/>
                      <a:pt x="6" y="6"/>
                    </a:cubicBezTo>
                    <a:cubicBezTo>
                      <a:pt x="7" y="6"/>
                      <a:pt x="7" y="4"/>
                      <a:pt x="7" y="3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3" y="5"/>
                      <a:pt x="0" y="4"/>
                      <a:pt x="0" y="7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7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0"/>
                      <a:pt x="10" y="3"/>
                      <a:pt x="8" y="1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9" name="Freeform 777"/>
              <p:cNvSpPr>
                <a:spLocks/>
              </p:cNvSpPr>
              <p:nvPr/>
            </p:nvSpPr>
            <p:spPr bwMode="auto">
              <a:xfrm>
                <a:off x="1895" y="313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0" name="Freeform 778"/>
              <p:cNvSpPr>
                <a:spLocks/>
              </p:cNvSpPr>
              <p:nvPr/>
            </p:nvSpPr>
            <p:spPr bwMode="auto">
              <a:xfrm>
                <a:off x="1895" y="3139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1" name="Freeform 779"/>
              <p:cNvSpPr>
                <a:spLocks/>
              </p:cNvSpPr>
              <p:nvPr/>
            </p:nvSpPr>
            <p:spPr bwMode="auto">
              <a:xfrm>
                <a:off x="1876" y="31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2" name="Freeform 780"/>
              <p:cNvSpPr>
                <a:spLocks/>
              </p:cNvSpPr>
              <p:nvPr/>
            </p:nvSpPr>
            <p:spPr bwMode="auto">
              <a:xfrm>
                <a:off x="1859" y="3131"/>
                <a:ext cx="11" cy="14"/>
              </a:xfrm>
              <a:custGeom>
                <a:avLst/>
                <a:gdLst>
                  <a:gd name="T0" fmla="*/ 0 w 4"/>
                  <a:gd name="T1" fmla="*/ 4 h 5"/>
                  <a:gd name="T2" fmla="*/ 3 w 4"/>
                  <a:gd name="T3" fmla="*/ 5 h 5"/>
                  <a:gd name="T4" fmla="*/ 4 w 4"/>
                  <a:gd name="T5" fmla="*/ 1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2" y="3"/>
                      <a:pt x="3" y="5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0"/>
                      <a:pt x="3" y="3"/>
                      <a:pt x="2" y="3"/>
                    </a:cubicBezTo>
                    <a:cubicBezTo>
                      <a:pt x="2" y="2"/>
                      <a:pt x="1" y="3"/>
                      <a:pt x="1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3" name="Freeform 781"/>
              <p:cNvSpPr>
                <a:spLocks/>
              </p:cNvSpPr>
              <p:nvPr/>
            </p:nvSpPr>
            <p:spPr bwMode="auto">
              <a:xfrm>
                <a:off x="1810" y="3087"/>
                <a:ext cx="55" cy="49"/>
              </a:xfrm>
              <a:custGeom>
                <a:avLst/>
                <a:gdLst>
                  <a:gd name="T0" fmla="*/ 17 w 20"/>
                  <a:gd name="T1" fmla="*/ 14 h 18"/>
                  <a:gd name="T2" fmla="*/ 15 w 20"/>
                  <a:gd name="T3" fmla="*/ 14 h 18"/>
                  <a:gd name="T4" fmla="*/ 16 w 20"/>
                  <a:gd name="T5" fmla="*/ 13 h 18"/>
                  <a:gd name="T6" fmla="*/ 16 w 20"/>
                  <a:gd name="T7" fmla="*/ 12 h 18"/>
                  <a:gd name="T8" fmla="*/ 16 w 20"/>
                  <a:gd name="T9" fmla="*/ 13 h 18"/>
                  <a:gd name="T10" fmla="*/ 13 w 20"/>
                  <a:gd name="T11" fmla="*/ 12 h 18"/>
                  <a:gd name="T12" fmla="*/ 12 w 20"/>
                  <a:gd name="T13" fmla="*/ 13 h 18"/>
                  <a:gd name="T14" fmla="*/ 13 w 20"/>
                  <a:gd name="T15" fmla="*/ 10 h 18"/>
                  <a:gd name="T16" fmla="*/ 11 w 20"/>
                  <a:gd name="T17" fmla="*/ 13 h 18"/>
                  <a:gd name="T18" fmla="*/ 9 w 20"/>
                  <a:gd name="T19" fmla="*/ 11 h 18"/>
                  <a:gd name="T20" fmla="*/ 10 w 20"/>
                  <a:gd name="T21" fmla="*/ 11 h 18"/>
                  <a:gd name="T22" fmla="*/ 9 w 20"/>
                  <a:gd name="T23" fmla="*/ 10 h 18"/>
                  <a:gd name="T24" fmla="*/ 10 w 20"/>
                  <a:gd name="T25" fmla="*/ 9 h 18"/>
                  <a:gd name="T26" fmla="*/ 9 w 20"/>
                  <a:gd name="T27" fmla="*/ 7 h 18"/>
                  <a:gd name="T28" fmla="*/ 10 w 20"/>
                  <a:gd name="T29" fmla="*/ 7 h 18"/>
                  <a:gd name="T30" fmla="*/ 6 w 20"/>
                  <a:gd name="T31" fmla="*/ 5 h 18"/>
                  <a:gd name="T32" fmla="*/ 7 w 20"/>
                  <a:gd name="T33" fmla="*/ 4 h 18"/>
                  <a:gd name="T34" fmla="*/ 4 w 20"/>
                  <a:gd name="T35" fmla="*/ 6 h 18"/>
                  <a:gd name="T36" fmla="*/ 4 w 20"/>
                  <a:gd name="T37" fmla="*/ 4 h 18"/>
                  <a:gd name="T38" fmla="*/ 6 w 20"/>
                  <a:gd name="T39" fmla="*/ 3 h 18"/>
                  <a:gd name="T40" fmla="*/ 4 w 20"/>
                  <a:gd name="T41" fmla="*/ 3 h 18"/>
                  <a:gd name="T42" fmla="*/ 6 w 20"/>
                  <a:gd name="T43" fmla="*/ 2 h 18"/>
                  <a:gd name="T44" fmla="*/ 2 w 20"/>
                  <a:gd name="T45" fmla="*/ 2 h 18"/>
                  <a:gd name="T46" fmla="*/ 2 w 20"/>
                  <a:gd name="T47" fmla="*/ 0 h 18"/>
                  <a:gd name="T48" fmla="*/ 0 w 20"/>
                  <a:gd name="T49" fmla="*/ 2 h 18"/>
                  <a:gd name="T50" fmla="*/ 4 w 20"/>
                  <a:gd name="T51" fmla="*/ 7 h 18"/>
                  <a:gd name="T52" fmla="*/ 6 w 20"/>
                  <a:gd name="T53" fmla="*/ 8 h 18"/>
                  <a:gd name="T54" fmla="*/ 4 w 20"/>
                  <a:gd name="T55" fmla="*/ 9 h 18"/>
                  <a:gd name="T56" fmla="*/ 6 w 20"/>
                  <a:gd name="T57" fmla="*/ 8 h 18"/>
                  <a:gd name="T58" fmla="*/ 5 w 20"/>
                  <a:gd name="T59" fmla="*/ 10 h 18"/>
                  <a:gd name="T60" fmla="*/ 7 w 20"/>
                  <a:gd name="T61" fmla="*/ 9 h 18"/>
                  <a:gd name="T62" fmla="*/ 6 w 20"/>
                  <a:gd name="T63" fmla="*/ 11 h 18"/>
                  <a:gd name="T64" fmla="*/ 14 w 20"/>
                  <a:gd name="T65" fmla="*/ 16 h 18"/>
                  <a:gd name="T66" fmla="*/ 14 w 20"/>
                  <a:gd name="T67" fmla="*/ 15 h 18"/>
                  <a:gd name="T68" fmla="*/ 17 w 20"/>
                  <a:gd name="T69" fmla="*/ 16 h 18"/>
                  <a:gd name="T70" fmla="*/ 18 w 20"/>
                  <a:gd name="T71" fmla="*/ 15 h 18"/>
                  <a:gd name="T72" fmla="*/ 17 w 20"/>
                  <a:gd name="T73" fmla="*/ 18 h 18"/>
                  <a:gd name="T74" fmla="*/ 18 w 20"/>
                  <a:gd name="T75" fmla="*/ 18 h 18"/>
                  <a:gd name="T76" fmla="*/ 18 w 20"/>
                  <a:gd name="T77" fmla="*/ 17 h 18"/>
                  <a:gd name="T78" fmla="*/ 19 w 20"/>
                  <a:gd name="T79" fmla="*/ 18 h 18"/>
                  <a:gd name="T80" fmla="*/ 19 w 20"/>
                  <a:gd name="T81" fmla="*/ 15 h 18"/>
                  <a:gd name="T82" fmla="*/ 18 w 20"/>
                  <a:gd name="T83" fmla="*/ 12 h 18"/>
                  <a:gd name="T84" fmla="*/ 17 w 20"/>
                  <a:gd name="T85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8">
                    <a:moveTo>
                      <a:pt x="17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2"/>
                      <a:pt x="16" y="13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2"/>
                      <a:pt x="14" y="14"/>
                      <a:pt x="13" y="12"/>
                    </a:cubicBezTo>
                    <a:cubicBezTo>
                      <a:pt x="13" y="12"/>
                      <a:pt x="13" y="12"/>
                      <a:pt x="12" y="13"/>
                    </a:cubicBezTo>
                    <a:cubicBezTo>
                      <a:pt x="12" y="11"/>
                      <a:pt x="13" y="12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1" y="11"/>
                      <a:pt x="9" y="12"/>
                      <a:pt x="9" y="11"/>
                    </a:cubicBezTo>
                    <a:cubicBezTo>
                      <a:pt x="10" y="11"/>
                      <a:pt x="10" y="10"/>
                      <a:pt x="10" y="11"/>
                    </a:cubicBezTo>
                    <a:cubicBezTo>
                      <a:pt x="11" y="9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8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7"/>
                      <a:pt x="7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7" y="5"/>
                      <a:pt x="4" y="6"/>
                    </a:cubicBezTo>
                    <a:cubicBezTo>
                      <a:pt x="7" y="4"/>
                      <a:pt x="3" y="6"/>
                      <a:pt x="4" y="4"/>
                    </a:cubicBezTo>
                    <a:cubicBezTo>
                      <a:pt x="5" y="3"/>
                      <a:pt x="5" y="5"/>
                      <a:pt x="6" y="3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2"/>
                      <a:pt x="4" y="2"/>
                      <a:pt x="6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3" y="5"/>
                      <a:pt x="4" y="7"/>
                    </a:cubicBezTo>
                    <a:cubicBezTo>
                      <a:pt x="5" y="6"/>
                      <a:pt x="4" y="9"/>
                      <a:pt x="6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5" y="8"/>
                      <a:pt x="6" y="8"/>
                    </a:cubicBezTo>
                    <a:cubicBezTo>
                      <a:pt x="7" y="8"/>
                      <a:pt x="6" y="9"/>
                      <a:pt x="5" y="10"/>
                    </a:cubicBezTo>
                    <a:cubicBezTo>
                      <a:pt x="6" y="10"/>
                      <a:pt x="6" y="9"/>
                      <a:pt x="7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12" y="14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6"/>
                      <a:pt x="18" y="13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7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20" y="17"/>
                      <a:pt x="19" y="16"/>
                      <a:pt x="19" y="15"/>
                    </a:cubicBezTo>
                    <a:cubicBezTo>
                      <a:pt x="17" y="16"/>
                      <a:pt x="19" y="12"/>
                      <a:pt x="18" y="12"/>
                    </a:cubicBezTo>
                    <a:cubicBezTo>
                      <a:pt x="17" y="13"/>
                      <a:pt x="17" y="13"/>
                      <a:pt x="17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4" name="Freeform 782"/>
              <p:cNvSpPr>
                <a:spLocks/>
              </p:cNvSpPr>
              <p:nvPr/>
            </p:nvSpPr>
            <p:spPr bwMode="auto">
              <a:xfrm>
                <a:off x="1857" y="31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5" name="Freeform 783"/>
              <p:cNvSpPr>
                <a:spLocks/>
              </p:cNvSpPr>
              <p:nvPr/>
            </p:nvSpPr>
            <p:spPr bwMode="auto">
              <a:xfrm>
                <a:off x="1816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6" name="Rectangle 784"/>
              <p:cNvSpPr>
                <a:spLocks noChangeArrowheads="1"/>
              </p:cNvSpPr>
              <p:nvPr/>
            </p:nvSpPr>
            <p:spPr bwMode="auto">
              <a:xfrm>
                <a:off x="1862" y="313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7" name="Freeform 785"/>
              <p:cNvSpPr>
                <a:spLocks/>
              </p:cNvSpPr>
              <p:nvPr/>
            </p:nvSpPr>
            <p:spPr bwMode="auto">
              <a:xfrm>
                <a:off x="1865" y="312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8" name="Freeform 786"/>
              <p:cNvSpPr>
                <a:spLocks/>
              </p:cNvSpPr>
              <p:nvPr/>
            </p:nvSpPr>
            <p:spPr bwMode="auto">
              <a:xfrm>
                <a:off x="1816" y="307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9" name="Freeform 787"/>
              <p:cNvSpPr>
                <a:spLocks/>
              </p:cNvSpPr>
              <p:nvPr/>
            </p:nvSpPr>
            <p:spPr bwMode="auto">
              <a:xfrm>
                <a:off x="1816" y="30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0" name="Freeform 788"/>
              <p:cNvSpPr>
                <a:spLocks/>
              </p:cNvSpPr>
              <p:nvPr/>
            </p:nvSpPr>
            <p:spPr bwMode="auto">
              <a:xfrm>
                <a:off x="1800" y="2995"/>
                <a:ext cx="57" cy="92"/>
              </a:xfrm>
              <a:custGeom>
                <a:avLst/>
                <a:gdLst>
                  <a:gd name="T0" fmla="*/ 20 w 21"/>
                  <a:gd name="T1" fmla="*/ 5 h 34"/>
                  <a:gd name="T2" fmla="*/ 20 w 21"/>
                  <a:gd name="T3" fmla="*/ 3 h 34"/>
                  <a:gd name="T4" fmla="*/ 19 w 21"/>
                  <a:gd name="T5" fmla="*/ 2 h 34"/>
                  <a:gd name="T6" fmla="*/ 16 w 21"/>
                  <a:gd name="T7" fmla="*/ 4 h 34"/>
                  <a:gd name="T8" fmla="*/ 11 w 21"/>
                  <a:gd name="T9" fmla="*/ 5 h 34"/>
                  <a:gd name="T10" fmla="*/ 8 w 21"/>
                  <a:gd name="T11" fmla="*/ 5 h 34"/>
                  <a:gd name="T12" fmla="*/ 4 w 21"/>
                  <a:gd name="T13" fmla="*/ 7 h 34"/>
                  <a:gd name="T14" fmla="*/ 2 w 21"/>
                  <a:gd name="T15" fmla="*/ 8 h 34"/>
                  <a:gd name="T16" fmla="*/ 1 w 21"/>
                  <a:gd name="T17" fmla="*/ 10 h 34"/>
                  <a:gd name="T18" fmla="*/ 4 w 21"/>
                  <a:gd name="T19" fmla="*/ 12 h 34"/>
                  <a:gd name="T20" fmla="*/ 4 w 21"/>
                  <a:gd name="T21" fmla="*/ 14 h 34"/>
                  <a:gd name="T22" fmla="*/ 2 w 21"/>
                  <a:gd name="T23" fmla="*/ 16 h 34"/>
                  <a:gd name="T24" fmla="*/ 2 w 21"/>
                  <a:gd name="T25" fmla="*/ 18 h 34"/>
                  <a:gd name="T26" fmla="*/ 2 w 21"/>
                  <a:gd name="T27" fmla="*/ 22 h 34"/>
                  <a:gd name="T28" fmla="*/ 3 w 21"/>
                  <a:gd name="T29" fmla="*/ 24 h 34"/>
                  <a:gd name="T30" fmla="*/ 4 w 21"/>
                  <a:gd name="T31" fmla="*/ 26 h 34"/>
                  <a:gd name="T32" fmla="*/ 3 w 21"/>
                  <a:gd name="T33" fmla="*/ 26 h 34"/>
                  <a:gd name="T34" fmla="*/ 4 w 21"/>
                  <a:gd name="T35" fmla="*/ 28 h 34"/>
                  <a:gd name="T36" fmla="*/ 5 w 21"/>
                  <a:gd name="T37" fmla="*/ 34 h 34"/>
                  <a:gd name="T38" fmla="*/ 5 w 21"/>
                  <a:gd name="T39" fmla="*/ 31 h 34"/>
                  <a:gd name="T40" fmla="*/ 3 w 21"/>
                  <a:gd name="T41" fmla="*/ 31 h 34"/>
                  <a:gd name="T42" fmla="*/ 7 w 21"/>
                  <a:gd name="T43" fmla="*/ 29 h 34"/>
                  <a:gd name="T44" fmla="*/ 7 w 21"/>
                  <a:gd name="T45" fmla="*/ 28 h 34"/>
                  <a:gd name="T46" fmla="*/ 6 w 21"/>
                  <a:gd name="T47" fmla="*/ 26 h 34"/>
                  <a:gd name="T48" fmla="*/ 7 w 21"/>
                  <a:gd name="T49" fmla="*/ 25 h 34"/>
                  <a:gd name="T50" fmla="*/ 6 w 21"/>
                  <a:gd name="T51" fmla="*/ 22 h 34"/>
                  <a:gd name="T52" fmla="*/ 5 w 21"/>
                  <a:gd name="T53" fmla="*/ 20 h 34"/>
                  <a:gd name="T54" fmla="*/ 6 w 21"/>
                  <a:gd name="T55" fmla="*/ 20 h 34"/>
                  <a:gd name="T56" fmla="*/ 6 w 21"/>
                  <a:gd name="T57" fmla="*/ 19 h 34"/>
                  <a:gd name="T58" fmla="*/ 5 w 21"/>
                  <a:gd name="T59" fmla="*/ 17 h 34"/>
                  <a:gd name="T60" fmla="*/ 5 w 21"/>
                  <a:gd name="T61" fmla="*/ 15 h 34"/>
                  <a:gd name="T62" fmla="*/ 6 w 21"/>
                  <a:gd name="T63" fmla="*/ 15 h 34"/>
                  <a:gd name="T64" fmla="*/ 7 w 21"/>
                  <a:gd name="T65" fmla="*/ 13 h 34"/>
                  <a:gd name="T66" fmla="*/ 5 w 21"/>
                  <a:gd name="T67" fmla="*/ 11 h 34"/>
                  <a:gd name="T68" fmla="*/ 5 w 21"/>
                  <a:gd name="T69" fmla="*/ 8 h 34"/>
                  <a:gd name="T70" fmla="*/ 7 w 21"/>
                  <a:gd name="T71" fmla="*/ 8 h 34"/>
                  <a:gd name="T72" fmla="*/ 9 w 21"/>
                  <a:gd name="T73" fmla="*/ 8 h 34"/>
                  <a:gd name="T74" fmla="*/ 13 w 21"/>
                  <a:gd name="T75" fmla="*/ 7 h 34"/>
                  <a:gd name="T76" fmla="*/ 11 w 21"/>
                  <a:gd name="T77" fmla="*/ 5 h 34"/>
                  <a:gd name="T78" fmla="*/ 14 w 21"/>
                  <a:gd name="T7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" h="34">
                    <a:moveTo>
                      <a:pt x="18" y="8"/>
                    </a:moveTo>
                    <a:cubicBezTo>
                      <a:pt x="18" y="7"/>
                      <a:pt x="19" y="7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4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5"/>
                      <a:pt x="19" y="3"/>
                      <a:pt x="19" y="2"/>
                    </a:cubicBezTo>
                    <a:cubicBezTo>
                      <a:pt x="18" y="3"/>
                      <a:pt x="18" y="5"/>
                      <a:pt x="17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6"/>
                      <a:pt x="15" y="6"/>
                    </a:cubicBezTo>
                    <a:cubicBezTo>
                      <a:pt x="14" y="0"/>
                      <a:pt x="13" y="8"/>
                      <a:pt x="11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8"/>
                      <a:pt x="5" y="3"/>
                      <a:pt x="6" y="8"/>
                    </a:cubicBezTo>
                    <a:cubicBezTo>
                      <a:pt x="4" y="7"/>
                      <a:pt x="6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5" y="7"/>
                      <a:pt x="2" y="8"/>
                    </a:cubicBezTo>
                    <a:cubicBezTo>
                      <a:pt x="1" y="9"/>
                      <a:pt x="3" y="8"/>
                      <a:pt x="4" y="9"/>
                    </a:cubicBezTo>
                    <a:cubicBezTo>
                      <a:pt x="3" y="10"/>
                      <a:pt x="3" y="10"/>
                      <a:pt x="1" y="10"/>
                    </a:cubicBezTo>
                    <a:cubicBezTo>
                      <a:pt x="3" y="11"/>
                      <a:pt x="2" y="11"/>
                      <a:pt x="3" y="12"/>
                    </a:cubicBezTo>
                    <a:cubicBezTo>
                      <a:pt x="3" y="12"/>
                      <a:pt x="3" y="11"/>
                      <a:pt x="4" y="12"/>
                    </a:cubicBezTo>
                    <a:cubicBezTo>
                      <a:pt x="4" y="13"/>
                      <a:pt x="5" y="13"/>
                      <a:pt x="6" y="14"/>
                    </a:cubicBezTo>
                    <a:cubicBezTo>
                      <a:pt x="4" y="15"/>
                      <a:pt x="6" y="13"/>
                      <a:pt x="4" y="14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2" y="14"/>
                      <a:pt x="2" y="16"/>
                    </a:cubicBezTo>
                    <a:cubicBezTo>
                      <a:pt x="2" y="16"/>
                      <a:pt x="1" y="15"/>
                      <a:pt x="1" y="16"/>
                    </a:cubicBezTo>
                    <a:cubicBezTo>
                      <a:pt x="0" y="17"/>
                      <a:pt x="3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9"/>
                      <a:pt x="1" y="20"/>
                      <a:pt x="2" y="22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0" y="22"/>
                      <a:pt x="5" y="23"/>
                      <a:pt x="3" y="24"/>
                    </a:cubicBezTo>
                    <a:cubicBezTo>
                      <a:pt x="5" y="24"/>
                      <a:pt x="6" y="25"/>
                      <a:pt x="6" y="25"/>
                    </a:cubicBezTo>
                    <a:cubicBezTo>
                      <a:pt x="6" y="25"/>
                      <a:pt x="5" y="26"/>
                      <a:pt x="4" y="26"/>
                    </a:cubicBezTo>
                    <a:cubicBezTo>
                      <a:pt x="5" y="24"/>
                      <a:pt x="2" y="25"/>
                      <a:pt x="1" y="24"/>
                    </a:cubicBezTo>
                    <a:cubicBezTo>
                      <a:pt x="2" y="25"/>
                      <a:pt x="1" y="26"/>
                      <a:pt x="3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8"/>
                      <a:pt x="5" y="27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3" y="30"/>
                      <a:pt x="2" y="33"/>
                      <a:pt x="5" y="34"/>
                    </a:cubicBezTo>
                    <a:cubicBezTo>
                      <a:pt x="6" y="34"/>
                      <a:pt x="8" y="32"/>
                      <a:pt x="8" y="32"/>
                    </a:cubicBezTo>
                    <a:cubicBezTo>
                      <a:pt x="7" y="31"/>
                      <a:pt x="6" y="31"/>
                      <a:pt x="5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1"/>
                      <a:pt x="4" y="30"/>
                      <a:pt x="3" y="31"/>
                    </a:cubicBezTo>
                    <a:cubicBezTo>
                      <a:pt x="2" y="30"/>
                      <a:pt x="5" y="30"/>
                      <a:pt x="4" y="29"/>
                    </a:cubicBezTo>
                    <a:cubicBezTo>
                      <a:pt x="5" y="29"/>
                      <a:pt x="6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6" y="28"/>
                      <a:pt x="7" y="28"/>
                    </a:cubicBezTo>
                    <a:cubicBezTo>
                      <a:pt x="5" y="28"/>
                      <a:pt x="7" y="27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6" y="24"/>
                      <a:pt x="4" y="24"/>
                      <a:pt x="4" y="23"/>
                    </a:cubicBezTo>
                    <a:cubicBezTo>
                      <a:pt x="6" y="23"/>
                      <a:pt x="5" y="22"/>
                      <a:pt x="6" y="22"/>
                    </a:cubicBezTo>
                    <a:cubicBezTo>
                      <a:pt x="5" y="22"/>
                      <a:pt x="6" y="21"/>
                      <a:pt x="5" y="21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5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9"/>
                      <a:pt x="4" y="18"/>
                      <a:pt x="5" y="17"/>
                    </a:cubicBezTo>
                    <a:cubicBezTo>
                      <a:pt x="4" y="17"/>
                      <a:pt x="5" y="16"/>
                      <a:pt x="3" y="16"/>
                    </a:cubicBezTo>
                    <a:cubicBezTo>
                      <a:pt x="3" y="16"/>
                      <a:pt x="5" y="16"/>
                      <a:pt x="5" y="15"/>
                    </a:cubicBezTo>
                    <a:cubicBezTo>
                      <a:pt x="3" y="15"/>
                      <a:pt x="5" y="15"/>
                      <a:pt x="4" y="14"/>
                    </a:cubicBezTo>
                    <a:cubicBezTo>
                      <a:pt x="6" y="15"/>
                      <a:pt x="5" y="14"/>
                      <a:pt x="6" y="15"/>
                    </a:cubicBezTo>
                    <a:cubicBezTo>
                      <a:pt x="7" y="14"/>
                      <a:pt x="5" y="13"/>
                      <a:pt x="5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2"/>
                      <a:pt x="5" y="12"/>
                      <a:pt x="6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5" y="10"/>
                      <a:pt x="7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13"/>
                      <a:pt x="6" y="9"/>
                      <a:pt x="6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9" y="10"/>
                      <a:pt x="9" y="8"/>
                    </a:cubicBezTo>
                    <a:cubicBezTo>
                      <a:pt x="9" y="8"/>
                      <a:pt x="9" y="9"/>
                      <a:pt x="10" y="10"/>
                    </a:cubicBezTo>
                    <a:cubicBezTo>
                      <a:pt x="10" y="7"/>
                      <a:pt x="13" y="11"/>
                      <a:pt x="13" y="7"/>
                    </a:cubicBezTo>
                    <a:cubicBezTo>
                      <a:pt x="13" y="7"/>
                      <a:pt x="12" y="6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2" y="5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10"/>
                      <a:pt x="16" y="4"/>
                      <a:pt x="18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1" name="Freeform 789"/>
              <p:cNvSpPr>
                <a:spLocks/>
              </p:cNvSpPr>
              <p:nvPr/>
            </p:nvSpPr>
            <p:spPr bwMode="auto">
              <a:xfrm>
                <a:off x="1816" y="301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2" name="Freeform 790"/>
              <p:cNvSpPr>
                <a:spLocks/>
              </p:cNvSpPr>
              <p:nvPr/>
            </p:nvSpPr>
            <p:spPr bwMode="auto">
              <a:xfrm>
                <a:off x="1819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3" name="Freeform 791"/>
              <p:cNvSpPr>
                <a:spLocks/>
              </p:cNvSpPr>
              <p:nvPr/>
            </p:nvSpPr>
            <p:spPr bwMode="auto">
              <a:xfrm>
                <a:off x="1854" y="301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4" name="Rectangle 792"/>
              <p:cNvSpPr>
                <a:spLocks noChangeArrowheads="1"/>
              </p:cNvSpPr>
              <p:nvPr/>
            </p:nvSpPr>
            <p:spPr bwMode="auto">
              <a:xfrm>
                <a:off x="1857" y="301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5" name="Freeform 793"/>
              <p:cNvSpPr>
                <a:spLocks/>
              </p:cNvSpPr>
              <p:nvPr/>
            </p:nvSpPr>
            <p:spPr bwMode="auto">
              <a:xfrm>
                <a:off x="1857" y="2992"/>
                <a:ext cx="62" cy="25"/>
              </a:xfrm>
              <a:custGeom>
                <a:avLst/>
                <a:gdLst>
                  <a:gd name="T0" fmla="*/ 19 w 23"/>
                  <a:gd name="T1" fmla="*/ 4 h 9"/>
                  <a:gd name="T2" fmla="*/ 20 w 23"/>
                  <a:gd name="T3" fmla="*/ 2 h 9"/>
                  <a:gd name="T4" fmla="*/ 21 w 23"/>
                  <a:gd name="T5" fmla="*/ 4 h 9"/>
                  <a:gd name="T6" fmla="*/ 23 w 23"/>
                  <a:gd name="T7" fmla="*/ 1 h 9"/>
                  <a:gd name="T8" fmla="*/ 12 w 23"/>
                  <a:gd name="T9" fmla="*/ 3 h 9"/>
                  <a:gd name="T10" fmla="*/ 12 w 23"/>
                  <a:gd name="T11" fmla="*/ 2 h 9"/>
                  <a:gd name="T12" fmla="*/ 8 w 23"/>
                  <a:gd name="T13" fmla="*/ 4 h 9"/>
                  <a:gd name="T14" fmla="*/ 8 w 23"/>
                  <a:gd name="T15" fmla="*/ 2 h 9"/>
                  <a:gd name="T16" fmla="*/ 6 w 23"/>
                  <a:gd name="T17" fmla="*/ 3 h 9"/>
                  <a:gd name="T18" fmla="*/ 6 w 23"/>
                  <a:gd name="T19" fmla="*/ 4 h 9"/>
                  <a:gd name="T20" fmla="*/ 5 w 23"/>
                  <a:gd name="T21" fmla="*/ 3 h 9"/>
                  <a:gd name="T22" fmla="*/ 5 w 23"/>
                  <a:gd name="T23" fmla="*/ 4 h 9"/>
                  <a:gd name="T24" fmla="*/ 4 w 23"/>
                  <a:gd name="T25" fmla="*/ 4 h 9"/>
                  <a:gd name="T26" fmla="*/ 4 w 23"/>
                  <a:gd name="T27" fmla="*/ 3 h 9"/>
                  <a:gd name="T28" fmla="*/ 3 w 23"/>
                  <a:gd name="T29" fmla="*/ 4 h 9"/>
                  <a:gd name="T30" fmla="*/ 3 w 23"/>
                  <a:gd name="T31" fmla="*/ 3 h 9"/>
                  <a:gd name="T32" fmla="*/ 0 w 23"/>
                  <a:gd name="T33" fmla="*/ 5 h 9"/>
                  <a:gd name="T34" fmla="*/ 0 w 23"/>
                  <a:gd name="T35" fmla="*/ 6 h 9"/>
                  <a:gd name="T36" fmla="*/ 2 w 23"/>
                  <a:gd name="T37" fmla="*/ 5 h 9"/>
                  <a:gd name="T38" fmla="*/ 2 w 23"/>
                  <a:gd name="T39" fmla="*/ 5 h 9"/>
                  <a:gd name="T40" fmla="*/ 4 w 23"/>
                  <a:gd name="T41" fmla="*/ 4 h 9"/>
                  <a:gd name="T42" fmla="*/ 3 w 23"/>
                  <a:gd name="T43" fmla="*/ 6 h 9"/>
                  <a:gd name="T44" fmla="*/ 6 w 23"/>
                  <a:gd name="T45" fmla="*/ 7 h 9"/>
                  <a:gd name="T46" fmla="*/ 6 w 23"/>
                  <a:gd name="T47" fmla="*/ 7 h 9"/>
                  <a:gd name="T48" fmla="*/ 6 w 23"/>
                  <a:gd name="T49" fmla="*/ 7 h 9"/>
                  <a:gd name="T50" fmla="*/ 6 w 23"/>
                  <a:gd name="T51" fmla="*/ 6 h 9"/>
                  <a:gd name="T52" fmla="*/ 6 w 23"/>
                  <a:gd name="T53" fmla="*/ 4 h 9"/>
                  <a:gd name="T54" fmla="*/ 7 w 23"/>
                  <a:gd name="T55" fmla="*/ 4 h 9"/>
                  <a:gd name="T56" fmla="*/ 7 w 23"/>
                  <a:gd name="T57" fmla="*/ 6 h 9"/>
                  <a:gd name="T58" fmla="*/ 7 w 23"/>
                  <a:gd name="T59" fmla="*/ 5 h 9"/>
                  <a:gd name="T60" fmla="*/ 8 w 23"/>
                  <a:gd name="T61" fmla="*/ 7 h 9"/>
                  <a:gd name="T62" fmla="*/ 8 w 23"/>
                  <a:gd name="T63" fmla="*/ 5 h 9"/>
                  <a:gd name="T64" fmla="*/ 13 w 23"/>
                  <a:gd name="T65" fmla="*/ 4 h 9"/>
                  <a:gd name="T66" fmla="*/ 12 w 23"/>
                  <a:gd name="T67" fmla="*/ 5 h 9"/>
                  <a:gd name="T68" fmla="*/ 13 w 23"/>
                  <a:gd name="T69" fmla="*/ 4 h 9"/>
                  <a:gd name="T70" fmla="*/ 16 w 23"/>
                  <a:gd name="T71" fmla="*/ 5 h 9"/>
                  <a:gd name="T72" fmla="*/ 15 w 23"/>
                  <a:gd name="T73" fmla="*/ 4 h 9"/>
                  <a:gd name="T74" fmla="*/ 18 w 23"/>
                  <a:gd name="T75" fmla="*/ 4 h 9"/>
                  <a:gd name="T76" fmla="*/ 18 w 23"/>
                  <a:gd name="T77" fmla="*/ 4 h 9"/>
                  <a:gd name="T78" fmla="*/ 20 w 23"/>
                  <a:gd name="T79" fmla="*/ 2 h 9"/>
                  <a:gd name="T80" fmla="*/ 19 w 23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9">
                    <a:moveTo>
                      <a:pt x="19" y="4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2" y="2"/>
                      <a:pt x="21" y="4"/>
                    </a:cubicBezTo>
                    <a:cubicBezTo>
                      <a:pt x="22" y="2"/>
                      <a:pt x="23" y="3"/>
                      <a:pt x="23" y="1"/>
                    </a:cubicBezTo>
                    <a:cubicBezTo>
                      <a:pt x="20" y="2"/>
                      <a:pt x="15" y="0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9" y="0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2"/>
                      <a:pt x="3" y="6"/>
                      <a:pt x="4" y="4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9"/>
                      <a:pt x="5" y="4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7" y="5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9" y="6"/>
                      <a:pt x="8" y="6"/>
                      <a:pt x="8" y="5"/>
                    </a:cubicBezTo>
                    <a:cubicBezTo>
                      <a:pt x="9" y="6"/>
                      <a:pt x="11" y="6"/>
                      <a:pt x="13" y="4"/>
                    </a:cubicBezTo>
                    <a:cubicBezTo>
                      <a:pt x="12" y="5"/>
                      <a:pt x="13" y="6"/>
                      <a:pt x="12" y="5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2"/>
                      <a:pt x="17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4"/>
                      <a:pt x="19" y="1"/>
                      <a:pt x="20" y="2"/>
                    </a:cubicBezTo>
                    <a:cubicBezTo>
                      <a:pt x="19" y="3"/>
                      <a:pt x="19" y="3"/>
                      <a:pt x="19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6" name="Freeform 794"/>
              <p:cNvSpPr>
                <a:spLocks/>
              </p:cNvSpPr>
              <p:nvPr/>
            </p:nvSpPr>
            <p:spPr bwMode="auto">
              <a:xfrm>
                <a:off x="1919" y="2992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7" name="Freeform 795"/>
              <p:cNvSpPr>
                <a:spLocks/>
              </p:cNvSpPr>
              <p:nvPr/>
            </p:nvSpPr>
            <p:spPr bwMode="auto">
              <a:xfrm>
                <a:off x="1922" y="2987"/>
                <a:ext cx="30" cy="16"/>
              </a:xfrm>
              <a:custGeom>
                <a:avLst/>
                <a:gdLst>
                  <a:gd name="T0" fmla="*/ 7 w 11"/>
                  <a:gd name="T1" fmla="*/ 3 h 6"/>
                  <a:gd name="T2" fmla="*/ 8 w 11"/>
                  <a:gd name="T3" fmla="*/ 2 h 6"/>
                  <a:gd name="T4" fmla="*/ 3 w 11"/>
                  <a:gd name="T5" fmla="*/ 2 h 6"/>
                  <a:gd name="T6" fmla="*/ 2 w 11"/>
                  <a:gd name="T7" fmla="*/ 4 h 6"/>
                  <a:gd name="T8" fmla="*/ 1 w 11"/>
                  <a:gd name="T9" fmla="*/ 3 h 6"/>
                  <a:gd name="T10" fmla="*/ 0 w 11"/>
                  <a:gd name="T11" fmla="*/ 4 h 6"/>
                  <a:gd name="T12" fmla="*/ 1 w 11"/>
                  <a:gd name="T13" fmla="*/ 4 h 6"/>
                  <a:gd name="T14" fmla="*/ 1 w 11"/>
                  <a:gd name="T15" fmla="*/ 4 h 6"/>
                  <a:gd name="T16" fmla="*/ 2 w 11"/>
                  <a:gd name="T17" fmla="*/ 4 h 6"/>
                  <a:gd name="T18" fmla="*/ 1 w 11"/>
                  <a:gd name="T19" fmla="*/ 5 h 6"/>
                  <a:gd name="T20" fmla="*/ 3 w 11"/>
                  <a:gd name="T21" fmla="*/ 3 h 6"/>
                  <a:gd name="T22" fmla="*/ 3 w 11"/>
                  <a:gd name="T23" fmla="*/ 5 h 6"/>
                  <a:gd name="T24" fmla="*/ 5 w 11"/>
                  <a:gd name="T25" fmla="*/ 5 h 6"/>
                  <a:gd name="T26" fmla="*/ 5 w 11"/>
                  <a:gd name="T27" fmla="*/ 5 h 6"/>
                  <a:gd name="T28" fmla="*/ 5 w 11"/>
                  <a:gd name="T29" fmla="*/ 3 h 6"/>
                  <a:gd name="T30" fmla="*/ 6 w 11"/>
                  <a:gd name="T31" fmla="*/ 5 h 6"/>
                  <a:gd name="T32" fmla="*/ 10 w 11"/>
                  <a:gd name="T33" fmla="*/ 4 h 6"/>
                  <a:gd name="T34" fmla="*/ 10 w 11"/>
                  <a:gd name="T35" fmla="*/ 2 h 6"/>
                  <a:gd name="T36" fmla="*/ 10 w 11"/>
                  <a:gd name="T37" fmla="*/ 4 h 6"/>
                  <a:gd name="T38" fmla="*/ 11 w 11"/>
                  <a:gd name="T39" fmla="*/ 4 h 6"/>
                  <a:gd name="T40" fmla="*/ 11 w 11"/>
                  <a:gd name="T41" fmla="*/ 1 h 6"/>
                  <a:gd name="T42" fmla="*/ 7 w 1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6">
                    <a:moveTo>
                      <a:pt x="7" y="3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4" y="3"/>
                      <a:pt x="3" y="2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4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2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6" y="2"/>
                      <a:pt x="5" y="5"/>
                      <a:pt x="6" y="5"/>
                    </a:cubicBezTo>
                    <a:cubicBezTo>
                      <a:pt x="7" y="4"/>
                      <a:pt x="9" y="3"/>
                      <a:pt x="10" y="4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4"/>
                      <a:pt x="11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0" y="0"/>
                      <a:pt x="9" y="4"/>
                      <a:pt x="7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8" name="Rectangle 796"/>
              <p:cNvSpPr>
                <a:spLocks noChangeArrowheads="1"/>
              </p:cNvSpPr>
              <p:nvPr/>
            </p:nvSpPr>
            <p:spPr bwMode="auto">
              <a:xfrm>
                <a:off x="1944" y="2992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9" name="Freeform 797"/>
              <p:cNvSpPr>
                <a:spLocks/>
              </p:cNvSpPr>
              <p:nvPr/>
            </p:nvSpPr>
            <p:spPr bwMode="auto">
              <a:xfrm>
                <a:off x="2006" y="303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0" name="Freeform 798"/>
              <p:cNvSpPr>
                <a:spLocks/>
              </p:cNvSpPr>
              <p:nvPr/>
            </p:nvSpPr>
            <p:spPr bwMode="auto">
              <a:xfrm>
                <a:off x="2004" y="3025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1 h 5"/>
                  <a:gd name="T14" fmla="*/ 0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1" name="Freeform 799"/>
              <p:cNvSpPr>
                <a:spLocks/>
              </p:cNvSpPr>
              <p:nvPr/>
            </p:nvSpPr>
            <p:spPr bwMode="auto">
              <a:xfrm>
                <a:off x="2004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2" name="Freeform 800"/>
              <p:cNvSpPr>
                <a:spLocks/>
              </p:cNvSpPr>
              <p:nvPr/>
            </p:nvSpPr>
            <p:spPr bwMode="auto">
              <a:xfrm>
                <a:off x="2004" y="303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3" name="Freeform 801"/>
              <p:cNvSpPr>
                <a:spLocks/>
              </p:cNvSpPr>
              <p:nvPr/>
            </p:nvSpPr>
            <p:spPr bwMode="auto">
              <a:xfrm>
                <a:off x="2001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4" name="Freeform 802"/>
              <p:cNvSpPr>
                <a:spLocks/>
              </p:cNvSpPr>
              <p:nvPr/>
            </p:nvSpPr>
            <p:spPr bwMode="auto">
              <a:xfrm>
                <a:off x="2001" y="3028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0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5" name="Freeform 803"/>
              <p:cNvSpPr>
                <a:spLocks/>
              </p:cNvSpPr>
              <p:nvPr/>
            </p:nvSpPr>
            <p:spPr bwMode="auto">
              <a:xfrm>
                <a:off x="2001" y="303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6" name="Rectangle 804"/>
              <p:cNvSpPr>
                <a:spLocks noChangeArrowheads="1"/>
              </p:cNvSpPr>
              <p:nvPr/>
            </p:nvSpPr>
            <p:spPr bwMode="auto">
              <a:xfrm>
                <a:off x="200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7" name="Freeform 805"/>
              <p:cNvSpPr>
                <a:spLocks/>
              </p:cNvSpPr>
              <p:nvPr/>
            </p:nvSpPr>
            <p:spPr bwMode="auto">
              <a:xfrm>
                <a:off x="1998" y="302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8" name="Freeform 806"/>
              <p:cNvSpPr>
                <a:spLocks/>
              </p:cNvSpPr>
              <p:nvPr/>
            </p:nvSpPr>
            <p:spPr bwMode="auto">
              <a:xfrm>
                <a:off x="1996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9" name="Freeform 807"/>
              <p:cNvSpPr>
                <a:spLocks/>
              </p:cNvSpPr>
              <p:nvPr/>
            </p:nvSpPr>
            <p:spPr bwMode="auto">
              <a:xfrm>
                <a:off x="1990" y="3017"/>
                <a:ext cx="8" cy="1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3 h 6"/>
                  <a:gd name="T4" fmla="*/ 1 w 3"/>
                  <a:gd name="T5" fmla="*/ 5 h 6"/>
                  <a:gd name="T6" fmla="*/ 2 w 3"/>
                  <a:gd name="T7" fmla="*/ 4 h 6"/>
                  <a:gd name="T8" fmla="*/ 2 w 3"/>
                  <a:gd name="T9" fmla="*/ 6 h 6"/>
                  <a:gd name="T10" fmla="*/ 2 w 3"/>
                  <a:gd name="T11" fmla="*/ 4 h 6"/>
                  <a:gd name="T12" fmla="*/ 3 w 3"/>
                  <a:gd name="T13" fmla="*/ 5 h 6"/>
                  <a:gd name="T14" fmla="*/ 2 w 3"/>
                  <a:gd name="T15" fmla="*/ 3 h 6"/>
                  <a:gd name="T16" fmla="*/ 2 w 3"/>
                  <a:gd name="T17" fmla="*/ 3 h 6"/>
                  <a:gd name="T18" fmla="*/ 2 w 3"/>
                  <a:gd name="T19" fmla="*/ 2 h 6"/>
                  <a:gd name="T20" fmla="*/ 1 w 3"/>
                  <a:gd name="T21" fmla="*/ 1 h 6"/>
                  <a:gd name="T22" fmla="*/ 1 w 3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1" y="4"/>
                      <a:pt x="2" y="4"/>
                    </a:cubicBezTo>
                    <a:cubicBezTo>
                      <a:pt x="2" y="6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1" y="0"/>
                      <a:pt x="1" y="1"/>
                    </a:cubicBezTo>
                    <a:cubicBezTo>
                      <a:pt x="0" y="1"/>
                      <a:pt x="1" y="4"/>
                      <a:pt x="1" y="6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0" name="Group 1009"/>
            <p:cNvGrpSpPr>
              <a:grpSpLocks/>
            </p:cNvGrpSpPr>
            <p:nvPr/>
          </p:nvGrpSpPr>
          <p:grpSpPr bwMode="auto">
            <a:xfrm>
              <a:off x="1462" y="1760"/>
              <a:ext cx="531" cy="1336"/>
              <a:chOff x="1462" y="1760"/>
              <a:chExt cx="531" cy="1336"/>
            </a:xfrm>
          </p:grpSpPr>
          <p:sp>
            <p:nvSpPr>
              <p:cNvPr id="710" name="Freeform 809"/>
              <p:cNvSpPr>
                <a:spLocks/>
              </p:cNvSpPr>
              <p:nvPr/>
            </p:nvSpPr>
            <p:spPr bwMode="auto">
              <a:xfrm>
                <a:off x="1990" y="302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1" name="Freeform 810"/>
              <p:cNvSpPr>
                <a:spLocks/>
              </p:cNvSpPr>
              <p:nvPr/>
            </p:nvSpPr>
            <p:spPr bwMode="auto">
              <a:xfrm>
                <a:off x="1987" y="3019"/>
                <a:ext cx="3" cy="14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4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4 h 5"/>
                  <a:gd name="T10" fmla="*/ 0 w 1"/>
                  <a:gd name="T11" fmla="*/ 1 h 5"/>
                  <a:gd name="T12" fmla="*/ 1 w 1"/>
                  <a:gd name="T13" fmla="*/ 2 h 5"/>
                  <a:gd name="T14" fmla="*/ 0 w 1"/>
                  <a:gd name="T15" fmla="*/ 2 h 5"/>
                  <a:gd name="T16" fmla="*/ 0 w 1"/>
                  <a:gd name="T17" fmla="*/ 3 h 5"/>
                  <a:gd name="T18" fmla="*/ 0 w 1"/>
                  <a:gd name="T19" fmla="*/ 3 h 5"/>
                  <a:gd name="T20" fmla="*/ 1 w 1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2" name="Freeform 811"/>
              <p:cNvSpPr>
                <a:spLocks/>
              </p:cNvSpPr>
              <p:nvPr/>
            </p:nvSpPr>
            <p:spPr bwMode="auto">
              <a:xfrm>
                <a:off x="1990" y="303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3" name="Freeform 812"/>
              <p:cNvSpPr>
                <a:spLocks/>
              </p:cNvSpPr>
              <p:nvPr/>
            </p:nvSpPr>
            <p:spPr bwMode="auto">
              <a:xfrm>
                <a:off x="1987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4" name="Freeform 813"/>
              <p:cNvSpPr>
                <a:spLocks/>
              </p:cNvSpPr>
              <p:nvPr/>
            </p:nvSpPr>
            <p:spPr bwMode="auto">
              <a:xfrm>
                <a:off x="1987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5" name="Freeform 814"/>
              <p:cNvSpPr>
                <a:spLocks/>
              </p:cNvSpPr>
              <p:nvPr/>
            </p:nvSpPr>
            <p:spPr bwMode="auto">
              <a:xfrm>
                <a:off x="1957" y="3022"/>
                <a:ext cx="30" cy="19"/>
              </a:xfrm>
              <a:custGeom>
                <a:avLst/>
                <a:gdLst>
                  <a:gd name="T0" fmla="*/ 0 w 11"/>
                  <a:gd name="T1" fmla="*/ 2 h 7"/>
                  <a:gd name="T2" fmla="*/ 1 w 11"/>
                  <a:gd name="T3" fmla="*/ 3 h 7"/>
                  <a:gd name="T4" fmla="*/ 1 w 11"/>
                  <a:gd name="T5" fmla="*/ 4 h 7"/>
                  <a:gd name="T6" fmla="*/ 1 w 11"/>
                  <a:gd name="T7" fmla="*/ 7 h 7"/>
                  <a:gd name="T8" fmla="*/ 2 w 11"/>
                  <a:gd name="T9" fmla="*/ 5 h 7"/>
                  <a:gd name="T10" fmla="*/ 2 w 11"/>
                  <a:gd name="T11" fmla="*/ 7 h 7"/>
                  <a:gd name="T12" fmla="*/ 3 w 11"/>
                  <a:gd name="T13" fmla="*/ 6 h 7"/>
                  <a:gd name="T14" fmla="*/ 4 w 11"/>
                  <a:gd name="T15" fmla="*/ 5 h 7"/>
                  <a:gd name="T16" fmla="*/ 8 w 11"/>
                  <a:gd name="T17" fmla="*/ 5 h 7"/>
                  <a:gd name="T18" fmla="*/ 8 w 11"/>
                  <a:gd name="T19" fmla="*/ 3 h 7"/>
                  <a:gd name="T20" fmla="*/ 9 w 11"/>
                  <a:gd name="T21" fmla="*/ 4 h 7"/>
                  <a:gd name="T22" fmla="*/ 9 w 11"/>
                  <a:gd name="T23" fmla="*/ 4 h 7"/>
                  <a:gd name="T24" fmla="*/ 10 w 11"/>
                  <a:gd name="T25" fmla="*/ 5 h 7"/>
                  <a:gd name="T26" fmla="*/ 10 w 11"/>
                  <a:gd name="T27" fmla="*/ 2 h 7"/>
                  <a:gd name="T28" fmla="*/ 10 w 11"/>
                  <a:gd name="T29" fmla="*/ 5 h 7"/>
                  <a:gd name="T30" fmla="*/ 11 w 11"/>
                  <a:gd name="T31" fmla="*/ 3 h 7"/>
                  <a:gd name="T32" fmla="*/ 10 w 11"/>
                  <a:gd name="T33" fmla="*/ 1 h 7"/>
                  <a:gd name="T34" fmla="*/ 10 w 11"/>
                  <a:gd name="T35" fmla="*/ 0 h 7"/>
                  <a:gd name="T36" fmla="*/ 8 w 11"/>
                  <a:gd name="T37" fmla="*/ 3 h 7"/>
                  <a:gd name="T38" fmla="*/ 8 w 11"/>
                  <a:gd name="T39" fmla="*/ 2 h 7"/>
                  <a:gd name="T40" fmla="*/ 6 w 11"/>
                  <a:gd name="T41" fmla="*/ 1 h 7"/>
                  <a:gd name="T42" fmla="*/ 6 w 11"/>
                  <a:gd name="T43" fmla="*/ 3 h 7"/>
                  <a:gd name="T44" fmla="*/ 5 w 11"/>
                  <a:gd name="T45" fmla="*/ 3 h 7"/>
                  <a:gd name="T46" fmla="*/ 5 w 11"/>
                  <a:gd name="T47" fmla="*/ 4 h 7"/>
                  <a:gd name="T48" fmla="*/ 5 w 11"/>
                  <a:gd name="T49" fmla="*/ 2 h 7"/>
                  <a:gd name="T50" fmla="*/ 5 w 11"/>
                  <a:gd name="T51" fmla="*/ 5 h 7"/>
                  <a:gd name="T52" fmla="*/ 3 w 11"/>
                  <a:gd name="T53" fmla="*/ 1 h 7"/>
                  <a:gd name="T54" fmla="*/ 4 w 11"/>
                  <a:gd name="T55" fmla="*/ 3 h 7"/>
                  <a:gd name="T56" fmla="*/ 4 w 11"/>
                  <a:gd name="T57" fmla="*/ 4 h 7"/>
                  <a:gd name="T58" fmla="*/ 3 w 11"/>
                  <a:gd name="T59" fmla="*/ 2 h 7"/>
                  <a:gd name="T60" fmla="*/ 3 w 11"/>
                  <a:gd name="T61" fmla="*/ 3 h 7"/>
                  <a:gd name="T62" fmla="*/ 3 w 11"/>
                  <a:gd name="T63" fmla="*/ 4 h 7"/>
                  <a:gd name="T64" fmla="*/ 2 w 11"/>
                  <a:gd name="T65" fmla="*/ 4 h 7"/>
                  <a:gd name="T66" fmla="*/ 2 w 11"/>
                  <a:gd name="T67" fmla="*/ 2 h 7"/>
                  <a:gd name="T68" fmla="*/ 1 w 11"/>
                  <a:gd name="T69" fmla="*/ 1 h 7"/>
                  <a:gd name="T70" fmla="*/ 1 w 11"/>
                  <a:gd name="T71" fmla="*/ 4 h 7"/>
                  <a:gd name="T72" fmla="*/ 0 w 11"/>
                  <a:gd name="T7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6"/>
                      <a:pt x="9" y="4"/>
                      <a:pt x="10" y="5"/>
                    </a:cubicBezTo>
                    <a:cubicBezTo>
                      <a:pt x="10" y="4"/>
                      <a:pt x="9" y="2"/>
                      <a:pt x="10" y="2"/>
                    </a:cubicBezTo>
                    <a:cubicBezTo>
                      <a:pt x="10" y="4"/>
                      <a:pt x="10" y="2"/>
                      <a:pt x="10" y="5"/>
                    </a:cubicBezTo>
                    <a:cubicBezTo>
                      <a:pt x="11" y="5"/>
                      <a:pt x="10" y="3"/>
                      <a:pt x="11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0"/>
                      <a:pt x="10" y="2"/>
                      <a:pt x="10" y="0"/>
                    </a:cubicBezTo>
                    <a:cubicBezTo>
                      <a:pt x="9" y="0"/>
                      <a:pt x="9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6" y="1"/>
                    </a:cubicBezTo>
                    <a:cubicBezTo>
                      <a:pt x="6" y="2"/>
                      <a:pt x="5" y="1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4"/>
                      <a:pt x="4" y="3"/>
                      <a:pt x="3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4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6" name="Rectangle 815"/>
              <p:cNvSpPr>
                <a:spLocks noChangeArrowheads="1"/>
              </p:cNvSpPr>
              <p:nvPr/>
            </p:nvSpPr>
            <p:spPr bwMode="auto">
              <a:xfrm>
                <a:off x="1960" y="3022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7" name="Freeform 816"/>
              <p:cNvSpPr>
                <a:spLocks/>
              </p:cNvSpPr>
              <p:nvPr/>
            </p:nvSpPr>
            <p:spPr bwMode="auto">
              <a:xfrm>
                <a:off x="1957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8" name="Rectangle 817"/>
              <p:cNvSpPr>
                <a:spLocks noChangeArrowheads="1"/>
              </p:cNvSpPr>
              <p:nvPr/>
            </p:nvSpPr>
            <p:spPr bwMode="auto">
              <a:xfrm>
                <a:off x="1966" y="3038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9" name="Freeform 818"/>
              <p:cNvSpPr>
                <a:spLocks/>
              </p:cNvSpPr>
              <p:nvPr/>
            </p:nvSpPr>
            <p:spPr bwMode="auto">
              <a:xfrm>
                <a:off x="1966" y="302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0" name="Freeform 819"/>
              <p:cNvSpPr>
                <a:spLocks/>
              </p:cNvSpPr>
              <p:nvPr/>
            </p:nvSpPr>
            <p:spPr bwMode="auto">
              <a:xfrm>
                <a:off x="1971" y="30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1" name="Rectangle 820"/>
              <p:cNvSpPr>
                <a:spLocks noChangeArrowheads="1"/>
              </p:cNvSpPr>
              <p:nvPr/>
            </p:nvSpPr>
            <p:spPr bwMode="auto">
              <a:xfrm>
                <a:off x="1960" y="302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2" name="Freeform 821"/>
              <p:cNvSpPr>
                <a:spLocks/>
              </p:cNvSpPr>
              <p:nvPr/>
            </p:nvSpPr>
            <p:spPr bwMode="auto">
              <a:xfrm>
                <a:off x="1944" y="3025"/>
                <a:ext cx="16" cy="22"/>
              </a:xfrm>
              <a:custGeom>
                <a:avLst/>
                <a:gdLst>
                  <a:gd name="T0" fmla="*/ 1 w 6"/>
                  <a:gd name="T1" fmla="*/ 7 h 8"/>
                  <a:gd name="T2" fmla="*/ 2 w 6"/>
                  <a:gd name="T3" fmla="*/ 7 h 8"/>
                  <a:gd name="T4" fmla="*/ 2 w 6"/>
                  <a:gd name="T5" fmla="*/ 4 h 8"/>
                  <a:gd name="T6" fmla="*/ 2 w 6"/>
                  <a:gd name="T7" fmla="*/ 7 h 8"/>
                  <a:gd name="T8" fmla="*/ 4 w 6"/>
                  <a:gd name="T9" fmla="*/ 5 h 8"/>
                  <a:gd name="T10" fmla="*/ 4 w 6"/>
                  <a:gd name="T11" fmla="*/ 6 h 8"/>
                  <a:gd name="T12" fmla="*/ 4 w 6"/>
                  <a:gd name="T13" fmla="*/ 2 h 8"/>
                  <a:gd name="T14" fmla="*/ 5 w 6"/>
                  <a:gd name="T15" fmla="*/ 6 h 8"/>
                  <a:gd name="T16" fmla="*/ 5 w 6"/>
                  <a:gd name="T17" fmla="*/ 6 h 8"/>
                  <a:gd name="T18" fmla="*/ 6 w 6"/>
                  <a:gd name="T19" fmla="*/ 5 h 8"/>
                  <a:gd name="T20" fmla="*/ 5 w 6"/>
                  <a:gd name="T21" fmla="*/ 3 h 8"/>
                  <a:gd name="T22" fmla="*/ 5 w 6"/>
                  <a:gd name="T23" fmla="*/ 1 h 8"/>
                  <a:gd name="T24" fmla="*/ 5 w 6"/>
                  <a:gd name="T25" fmla="*/ 3 h 8"/>
                  <a:gd name="T26" fmla="*/ 4 w 6"/>
                  <a:gd name="T27" fmla="*/ 1 h 8"/>
                  <a:gd name="T28" fmla="*/ 4 w 6"/>
                  <a:gd name="T29" fmla="*/ 2 h 8"/>
                  <a:gd name="T30" fmla="*/ 4 w 6"/>
                  <a:gd name="T31" fmla="*/ 1 h 8"/>
                  <a:gd name="T32" fmla="*/ 4 w 6"/>
                  <a:gd name="T33" fmla="*/ 2 h 8"/>
                  <a:gd name="T34" fmla="*/ 4 w 6"/>
                  <a:gd name="T35" fmla="*/ 2 h 8"/>
                  <a:gd name="T36" fmla="*/ 4 w 6"/>
                  <a:gd name="T37" fmla="*/ 4 h 8"/>
                  <a:gd name="T38" fmla="*/ 3 w 6"/>
                  <a:gd name="T39" fmla="*/ 2 h 8"/>
                  <a:gd name="T40" fmla="*/ 3 w 6"/>
                  <a:gd name="T41" fmla="*/ 3 h 8"/>
                  <a:gd name="T42" fmla="*/ 2 w 6"/>
                  <a:gd name="T43" fmla="*/ 1 h 8"/>
                  <a:gd name="T44" fmla="*/ 2 w 6"/>
                  <a:gd name="T45" fmla="*/ 3 h 8"/>
                  <a:gd name="T46" fmla="*/ 3 w 6"/>
                  <a:gd name="T47" fmla="*/ 2 h 8"/>
                  <a:gd name="T48" fmla="*/ 3 w 6"/>
                  <a:gd name="T49" fmla="*/ 5 h 8"/>
                  <a:gd name="T50" fmla="*/ 2 w 6"/>
                  <a:gd name="T51" fmla="*/ 2 h 8"/>
                  <a:gd name="T52" fmla="*/ 1 w 6"/>
                  <a:gd name="T53" fmla="*/ 3 h 8"/>
                  <a:gd name="T54" fmla="*/ 1 w 6"/>
                  <a:gd name="T55" fmla="*/ 2 h 8"/>
                  <a:gd name="T56" fmla="*/ 1 w 6"/>
                  <a:gd name="T57" fmla="*/ 4 h 8"/>
                  <a:gd name="T58" fmla="*/ 1 w 6"/>
                  <a:gd name="T59" fmla="*/ 4 h 8"/>
                  <a:gd name="T60" fmla="*/ 1 w 6"/>
                  <a:gd name="T61" fmla="*/ 5 h 8"/>
                  <a:gd name="T62" fmla="*/ 1 w 6"/>
                  <a:gd name="T63" fmla="*/ 4 h 8"/>
                  <a:gd name="T64" fmla="*/ 0 w 6"/>
                  <a:gd name="T65" fmla="*/ 6 h 8"/>
                  <a:gd name="T66" fmla="*/ 1 w 6"/>
                  <a:gd name="T67" fmla="*/ 5 h 8"/>
                  <a:gd name="T68" fmla="*/ 1 w 6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1" y="8"/>
                      <a:pt x="1" y="7"/>
                      <a:pt x="2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4" y="2"/>
                      <a:pt x="4" y="2"/>
                    </a:cubicBezTo>
                    <a:cubicBezTo>
                      <a:pt x="4" y="4"/>
                      <a:pt x="5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5"/>
                      <a:pt x="6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2"/>
                      <a:pt x="5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3" name="Freeform 822"/>
              <p:cNvSpPr>
                <a:spLocks/>
              </p:cNvSpPr>
              <p:nvPr/>
            </p:nvSpPr>
            <p:spPr bwMode="auto">
              <a:xfrm>
                <a:off x="1955" y="302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4" name="Freeform 823"/>
              <p:cNvSpPr>
                <a:spLocks/>
              </p:cNvSpPr>
              <p:nvPr/>
            </p:nvSpPr>
            <p:spPr bwMode="auto">
              <a:xfrm>
                <a:off x="1933" y="3025"/>
                <a:ext cx="11" cy="27"/>
              </a:xfrm>
              <a:custGeom>
                <a:avLst/>
                <a:gdLst>
                  <a:gd name="T0" fmla="*/ 3 w 4"/>
                  <a:gd name="T1" fmla="*/ 4 h 10"/>
                  <a:gd name="T2" fmla="*/ 2 w 4"/>
                  <a:gd name="T3" fmla="*/ 3 h 10"/>
                  <a:gd name="T4" fmla="*/ 3 w 4"/>
                  <a:gd name="T5" fmla="*/ 6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3 h 10"/>
                  <a:gd name="T12" fmla="*/ 2 w 4"/>
                  <a:gd name="T13" fmla="*/ 5 h 10"/>
                  <a:gd name="T14" fmla="*/ 1 w 4"/>
                  <a:gd name="T15" fmla="*/ 6 h 10"/>
                  <a:gd name="T16" fmla="*/ 2 w 4"/>
                  <a:gd name="T17" fmla="*/ 6 h 10"/>
                  <a:gd name="T18" fmla="*/ 1 w 4"/>
                  <a:gd name="T19" fmla="*/ 4 h 10"/>
                  <a:gd name="T20" fmla="*/ 1 w 4"/>
                  <a:gd name="T21" fmla="*/ 9 h 10"/>
                  <a:gd name="T22" fmla="*/ 1 w 4"/>
                  <a:gd name="T23" fmla="*/ 9 h 10"/>
                  <a:gd name="T24" fmla="*/ 1 w 4"/>
                  <a:gd name="T25" fmla="*/ 6 h 10"/>
                  <a:gd name="T26" fmla="*/ 1 w 4"/>
                  <a:gd name="T27" fmla="*/ 7 h 10"/>
                  <a:gd name="T28" fmla="*/ 1 w 4"/>
                  <a:gd name="T29" fmla="*/ 8 h 10"/>
                  <a:gd name="T30" fmla="*/ 4 w 4"/>
                  <a:gd name="T31" fmla="*/ 8 h 10"/>
                  <a:gd name="T32" fmla="*/ 3 w 4"/>
                  <a:gd name="T33" fmla="*/ 8 h 10"/>
                  <a:gd name="T34" fmla="*/ 4 w 4"/>
                  <a:gd name="T35" fmla="*/ 6 h 10"/>
                  <a:gd name="T36" fmla="*/ 3 w 4"/>
                  <a:gd name="T37" fmla="*/ 4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4"/>
                    </a:moveTo>
                    <a:cubicBezTo>
                      <a:pt x="3" y="4"/>
                      <a:pt x="3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5"/>
                      <a:pt x="3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5" name="Rectangle 824"/>
              <p:cNvSpPr>
                <a:spLocks noChangeArrowheads="1"/>
              </p:cNvSpPr>
              <p:nvPr/>
            </p:nvSpPr>
            <p:spPr bwMode="auto">
              <a:xfrm>
                <a:off x="194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6" name="Freeform 825"/>
              <p:cNvSpPr>
                <a:spLocks/>
              </p:cNvSpPr>
              <p:nvPr/>
            </p:nvSpPr>
            <p:spPr bwMode="auto">
              <a:xfrm>
                <a:off x="1944" y="3041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7" name="Freeform 826"/>
              <p:cNvSpPr>
                <a:spLocks/>
              </p:cNvSpPr>
              <p:nvPr/>
            </p:nvSpPr>
            <p:spPr bwMode="auto">
              <a:xfrm>
                <a:off x="1933" y="303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8" name="Freeform 827"/>
              <p:cNvSpPr>
                <a:spLocks/>
              </p:cNvSpPr>
              <p:nvPr/>
            </p:nvSpPr>
            <p:spPr bwMode="auto">
              <a:xfrm>
                <a:off x="1930" y="3038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9" name="Freeform 828"/>
              <p:cNvSpPr>
                <a:spLocks/>
              </p:cNvSpPr>
              <p:nvPr/>
            </p:nvSpPr>
            <p:spPr bwMode="auto">
              <a:xfrm>
                <a:off x="1903" y="3030"/>
                <a:ext cx="27" cy="22"/>
              </a:xfrm>
              <a:custGeom>
                <a:avLst/>
                <a:gdLst>
                  <a:gd name="T0" fmla="*/ 8 w 10"/>
                  <a:gd name="T1" fmla="*/ 3 h 8"/>
                  <a:gd name="T2" fmla="*/ 8 w 10"/>
                  <a:gd name="T3" fmla="*/ 3 h 8"/>
                  <a:gd name="T4" fmla="*/ 8 w 10"/>
                  <a:gd name="T5" fmla="*/ 3 h 8"/>
                  <a:gd name="T6" fmla="*/ 7 w 10"/>
                  <a:gd name="T7" fmla="*/ 2 h 8"/>
                  <a:gd name="T8" fmla="*/ 8 w 10"/>
                  <a:gd name="T9" fmla="*/ 3 h 8"/>
                  <a:gd name="T10" fmla="*/ 7 w 10"/>
                  <a:gd name="T11" fmla="*/ 3 h 8"/>
                  <a:gd name="T12" fmla="*/ 7 w 10"/>
                  <a:gd name="T13" fmla="*/ 5 h 8"/>
                  <a:gd name="T14" fmla="*/ 6 w 10"/>
                  <a:gd name="T15" fmla="*/ 2 h 8"/>
                  <a:gd name="T16" fmla="*/ 6 w 10"/>
                  <a:gd name="T17" fmla="*/ 6 h 8"/>
                  <a:gd name="T18" fmla="*/ 5 w 10"/>
                  <a:gd name="T19" fmla="*/ 5 h 8"/>
                  <a:gd name="T20" fmla="*/ 5 w 10"/>
                  <a:gd name="T21" fmla="*/ 4 h 8"/>
                  <a:gd name="T22" fmla="*/ 5 w 10"/>
                  <a:gd name="T23" fmla="*/ 4 h 8"/>
                  <a:gd name="T24" fmla="*/ 5 w 10"/>
                  <a:gd name="T25" fmla="*/ 3 h 8"/>
                  <a:gd name="T26" fmla="*/ 4 w 10"/>
                  <a:gd name="T27" fmla="*/ 3 h 8"/>
                  <a:gd name="T28" fmla="*/ 4 w 10"/>
                  <a:gd name="T29" fmla="*/ 2 h 8"/>
                  <a:gd name="T30" fmla="*/ 2 w 10"/>
                  <a:gd name="T31" fmla="*/ 4 h 8"/>
                  <a:gd name="T32" fmla="*/ 2 w 10"/>
                  <a:gd name="T33" fmla="*/ 3 h 8"/>
                  <a:gd name="T34" fmla="*/ 2 w 10"/>
                  <a:gd name="T35" fmla="*/ 6 h 8"/>
                  <a:gd name="T36" fmla="*/ 2 w 10"/>
                  <a:gd name="T37" fmla="*/ 6 h 8"/>
                  <a:gd name="T38" fmla="*/ 2 w 10"/>
                  <a:gd name="T39" fmla="*/ 3 h 8"/>
                  <a:gd name="T40" fmla="*/ 1 w 10"/>
                  <a:gd name="T41" fmla="*/ 4 h 8"/>
                  <a:gd name="T42" fmla="*/ 1 w 10"/>
                  <a:gd name="T43" fmla="*/ 3 h 8"/>
                  <a:gd name="T44" fmla="*/ 1 w 10"/>
                  <a:gd name="T45" fmla="*/ 5 h 8"/>
                  <a:gd name="T46" fmla="*/ 0 w 10"/>
                  <a:gd name="T47" fmla="*/ 5 h 8"/>
                  <a:gd name="T48" fmla="*/ 1 w 10"/>
                  <a:gd name="T49" fmla="*/ 8 h 8"/>
                  <a:gd name="T50" fmla="*/ 3 w 10"/>
                  <a:gd name="T51" fmla="*/ 7 h 8"/>
                  <a:gd name="T52" fmla="*/ 3 w 10"/>
                  <a:gd name="T53" fmla="*/ 5 h 8"/>
                  <a:gd name="T54" fmla="*/ 4 w 10"/>
                  <a:gd name="T55" fmla="*/ 7 h 8"/>
                  <a:gd name="T56" fmla="*/ 3 w 10"/>
                  <a:gd name="T57" fmla="*/ 5 h 8"/>
                  <a:gd name="T58" fmla="*/ 4 w 10"/>
                  <a:gd name="T59" fmla="*/ 7 h 8"/>
                  <a:gd name="T60" fmla="*/ 4 w 10"/>
                  <a:gd name="T61" fmla="*/ 5 h 8"/>
                  <a:gd name="T62" fmla="*/ 5 w 10"/>
                  <a:gd name="T63" fmla="*/ 8 h 8"/>
                  <a:gd name="T64" fmla="*/ 8 w 10"/>
                  <a:gd name="T65" fmla="*/ 6 h 8"/>
                  <a:gd name="T66" fmla="*/ 8 w 10"/>
                  <a:gd name="T67" fmla="*/ 5 h 8"/>
                  <a:gd name="T68" fmla="*/ 9 w 10"/>
                  <a:gd name="T69" fmla="*/ 5 h 8"/>
                  <a:gd name="T70" fmla="*/ 9 w 10"/>
                  <a:gd name="T71" fmla="*/ 3 h 8"/>
                  <a:gd name="T72" fmla="*/ 10 w 10"/>
                  <a:gd name="T73" fmla="*/ 6 h 8"/>
                  <a:gd name="T74" fmla="*/ 10 w 10"/>
                  <a:gd name="T75" fmla="*/ 6 h 8"/>
                  <a:gd name="T76" fmla="*/ 10 w 10"/>
                  <a:gd name="T77" fmla="*/ 5 h 8"/>
                  <a:gd name="T78" fmla="*/ 10 w 10"/>
                  <a:gd name="T79" fmla="*/ 6 h 8"/>
                  <a:gd name="T80" fmla="*/ 9 w 10"/>
                  <a:gd name="T81" fmla="*/ 2 h 8"/>
                  <a:gd name="T82" fmla="*/ 8 w 10"/>
                  <a:gd name="T83" fmla="*/ 1 h 8"/>
                  <a:gd name="T84" fmla="*/ 8 w 10"/>
                  <a:gd name="T8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8" y="3"/>
                    </a:moveTo>
                    <a:cubicBezTo>
                      <a:pt x="8" y="3"/>
                      <a:pt x="8" y="4"/>
                      <a:pt x="8" y="3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8" y="1"/>
                      <a:pt x="8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8" y="4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6" y="4"/>
                      <a:pt x="6" y="6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3"/>
                      <a:pt x="2" y="6"/>
                    </a:cubicBezTo>
                    <a:cubicBezTo>
                      <a:pt x="2" y="3"/>
                      <a:pt x="2" y="7"/>
                      <a:pt x="2" y="6"/>
                    </a:cubicBezTo>
                    <a:cubicBezTo>
                      <a:pt x="1" y="4"/>
                      <a:pt x="2" y="5"/>
                      <a:pt x="2" y="3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1" y="7"/>
                      <a:pt x="2" y="6"/>
                      <a:pt x="3" y="7"/>
                    </a:cubicBezTo>
                    <a:cubicBezTo>
                      <a:pt x="3" y="5"/>
                      <a:pt x="3" y="7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7" y="5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8" y="2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5"/>
                      <a:pt x="8" y="0"/>
                      <a:pt x="8" y="1"/>
                    </a:cubicBezTo>
                    <a:cubicBezTo>
                      <a:pt x="8" y="2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0" name="Freeform 829"/>
              <p:cNvSpPr>
                <a:spLocks/>
              </p:cNvSpPr>
              <p:nvPr/>
            </p:nvSpPr>
            <p:spPr bwMode="auto">
              <a:xfrm>
                <a:off x="1930" y="304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1" name="Freeform 830"/>
              <p:cNvSpPr>
                <a:spLocks/>
              </p:cNvSpPr>
              <p:nvPr/>
            </p:nvSpPr>
            <p:spPr bwMode="auto">
              <a:xfrm>
                <a:off x="1903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2" name="Rectangle 831"/>
              <p:cNvSpPr>
                <a:spLocks noChangeArrowheads="1"/>
              </p:cNvSpPr>
              <p:nvPr/>
            </p:nvSpPr>
            <p:spPr bwMode="auto">
              <a:xfrm>
                <a:off x="1930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3" name="Freeform 832"/>
              <p:cNvSpPr>
                <a:spLocks/>
              </p:cNvSpPr>
              <p:nvPr/>
            </p:nvSpPr>
            <p:spPr bwMode="auto">
              <a:xfrm>
                <a:off x="1930" y="303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4" name="Freeform 833"/>
              <p:cNvSpPr>
                <a:spLocks/>
              </p:cNvSpPr>
              <p:nvPr/>
            </p:nvSpPr>
            <p:spPr bwMode="auto">
              <a:xfrm>
                <a:off x="189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5" name="Freeform 834"/>
              <p:cNvSpPr>
                <a:spLocks/>
              </p:cNvSpPr>
              <p:nvPr/>
            </p:nvSpPr>
            <p:spPr bwMode="auto">
              <a:xfrm>
                <a:off x="1887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6" name="Freeform 835"/>
              <p:cNvSpPr>
                <a:spLocks/>
              </p:cNvSpPr>
              <p:nvPr/>
            </p:nvSpPr>
            <p:spPr bwMode="auto">
              <a:xfrm>
                <a:off x="1854" y="3036"/>
                <a:ext cx="49" cy="30"/>
              </a:xfrm>
              <a:custGeom>
                <a:avLst/>
                <a:gdLst>
                  <a:gd name="T0" fmla="*/ 1 w 18"/>
                  <a:gd name="T1" fmla="*/ 6 h 11"/>
                  <a:gd name="T2" fmla="*/ 1 w 18"/>
                  <a:gd name="T3" fmla="*/ 8 h 11"/>
                  <a:gd name="T4" fmla="*/ 1 w 18"/>
                  <a:gd name="T5" fmla="*/ 9 h 11"/>
                  <a:gd name="T6" fmla="*/ 2 w 18"/>
                  <a:gd name="T7" fmla="*/ 8 h 11"/>
                  <a:gd name="T8" fmla="*/ 4 w 18"/>
                  <a:gd name="T9" fmla="*/ 8 h 11"/>
                  <a:gd name="T10" fmla="*/ 6 w 18"/>
                  <a:gd name="T11" fmla="*/ 8 h 11"/>
                  <a:gd name="T12" fmla="*/ 7 w 18"/>
                  <a:gd name="T13" fmla="*/ 6 h 11"/>
                  <a:gd name="T14" fmla="*/ 8 w 18"/>
                  <a:gd name="T15" fmla="*/ 7 h 11"/>
                  <a:gd name="T16" fmla="*/ 9 w 18"/>
                  <a:gd name="T17" fmla="*/ 7 h 11"/>
                  <a:gd name="T18" fmla="*/ 9 w 18"/>
                  <a:gd name="T19" fmla="*/ 4 h 11"/>
                  <a:gd name="T20" fmla="*/ 10 w 18"/>
                  <a:gd name="T21" fmla="*/ 4 h 11"/>
                  <a:gd name="T22" fmla="*/ 10 w 18"/>
                  <a:gd name="T23" fmla="*/ 5 h 11"/>
                  <a:gd name="T24" fmla="*/ 12 w 18"/>
                  <a:gd name="T25" fmla="*/ 5 h 11"/>
                  <a:gd name="T26" fmla="*/ 13 w 18"/>
                  <a:gd name="T27" fmla="*/ 5 h 11"/>
                  <a:gd name="T28" fmla="*/ 14 w 18"/>
                  <a:gd name="T29" fmla="*/ 4 h 11"/>
                  <a:gd name="T30" fmla="*/ 14 w 18"/>
                  <a:gd name="T31" fmla="*/ 3 h 11"/>
                  <a:gd name="T32" fmla="*/ 15 w 18"/>
                  <a:gd name="T33" fmla="*/ 5 h 11"/>
                  <a:gd name="T34" fmla="*/ 15 w 18"/>
                  <a:gd name="T35" fmla="*/ 4 h 11"/>
                  <a:gd name="T36" fmla="*/ 18 w 18"/>
                  <a:gd name="T37" fmla="*/ 4 h 11"/>
                  <a:gd name="T38" fmla="*/ 17 w 18"/>
                  <a:gd name="T39" fmla="*/ 4 h 11"/>
                  <a:gd name="T40" fmla="*/ 16 w 18"/>
                  <a:gd name="T41" fmla="*/ 5 h 11"/>
                  <a:gd name="T42" fmla="*/ 16 w 18"/>
                  <a:gd name="T43" fmla="*/ 1 h 11"/>
                  <a:gd name="T44" fmla="*/ 15 w 18"/>
                  <a:gd name="T45" fmla="*/ 1 h 11"/>
                  <a:gd name="T46" fmla="*/ 15 w 18"/>
                  <a:gd name="T47" fmla="*/ 1 h 11"/>
                  <a:gd name="T48" fmla="*/ 14 w 18"/>
                  <a:gd name="T49" fmla="*/ 1 h 11"/>
                  <a:gd name="T50" fmla="*/ 13 w 18"/>
                  <a:gd name="T51" fmla="*/ 1 h 11"/>
                  <a:gd name="T52" fmla="*/ 12 w 18"/>
                  <a:gd name="T53" fmla="*/ 2 h 11"/>
                  <a:gd name="T54" fmla="*/ 12 w 18"/>
                  <a:gd name="T55" fmla="*/ 1 h 11"/>
                  <a:gd name="T56" fmla="*/ 11 w 18"/>
                  <a:gd name="T57" fmla="*/ 1 h 11"/>
                  <a:gd name="T58" fmla="*/ 11 w 18"/>
                  <a:gd name="T59" fmla="*/ 2 h 11"/>
                  <a:gd name="T60" fmla="*/ 10 w 18"/>
                  <a:gd name="T61" fmla="*/ 3 h 11"/>
                  <a:gd name="T62" fmla="*/ 10 w 18"/>
                  <a:gd name="T63" fmla="*/ 1 h 11"/>
                  <a:gd name="T64" fmla="*/ 9 w 18"/>
                  <a:gd name="T65" fmla="*/ 1 h 11"/>
                  <a:gd name="T66" fmla="*/ 8 w 18"/>
                  <a:gd name="T67" fmla="*/ 3 h 11"/>
                  <a:gd name="T68" fmla="*/ 7 w 18"/>
                  <a:gd name="T69" fmla="*/ 4 h 11"/>
                  <a:gd name="T70" fmla="*/ 6 w 18"/>
                  <a:gd name="T71" fmla="*/ 5 h 11"/>
                  <a:gd name="T72" fmla="*/ 5 w 18"/>
                  <a:gd name="T73" fmla="*/ 5 h 11"/>
                  <a:gd name="T74" fmla="*/ 3 w 18"/>
                  <a:gd name="T75" fmla="*/ 5 h 11"/>
                  <a:gd name="T76" fmla="*/ 4 w 18"/>
                  <a:gd name="T77" fmla="*/ 7 h 11"/>
                  <a:gd name="T78" fmla="*/ 3 w 18"/>
                  <a:gd name="T7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11">
                    <a:moveTo>
                      <a:pt x="2" y="4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9"/>
                      <a:pt x="1" y="9"/>
                    </a:cubicBezTo>
                    <a:cubicBezTo>
                      <a:pt x="2" y="9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11"/>
                      <a:pt x="4" y="4"/>
                      <a:pt x="4" y="8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8"/>
                      <a:pt x="6" y="7"/>
                      <a:pt x="6" y="8"/>
                    </a:cubicBezTo>
                    <a:cubicBezTo>
                      <a:pt x="5" y="5"/>
                      <a:pt x="7" y="10"/>
                      <a:pt x="6" y="5"/>
                    </a:cubicBezTo>
                    <a:cubicBezTo>
                      <a:pt x="7" y="7"/>
                      <a:pt x="6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5"/>
                      <a:pt x="8" y="7"/>
                    </a:cubicBezTo>
                    <a:cubicBezTo>
                      <a:pt x="8" y="7"/>
                      <a:pt x="8" y="6"/>
                      <a:pt x="8" y="4"/>
                    </a:cubicBezTo>
                    <a:cubicBezTo>
                      <a:pt x="8" y="5"/>
                      <a:pt x="8" y="5"/>
                      <a:pt x="9" y="7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2"/>
                      <a:pt x="9" y="2"/>
                    </a:cubicBezTo>
                    <a:cubicBezTo>
                      <a:pt x="10" y="4"/>
                      <a:pt x="9" y="2"/>
                      <a:pt x="10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6"/>
                      <a:pt x="11" y="6"/>
                    </a:cubicBezTo>
                    <a:cubicBezTo>
                      <a:pt x="11" y="7"/>
                      <a:pt x="11" y="4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6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2"/>
                      <a:pt x="14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5"/>
                      <a:pt x="14" y="6"/>
                    </a:cubicBezTo>
                    <a:cubicBezTo>
                      <a:pt x="14" y="5"/>
                      <a:pt x="15" y="6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3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7"/>
                      <a:pt x="18" y="4"/>
                    </a:cubicBezTo>
                    <a:cubicBezTo>
                      <a:pt x="18" y="3"/>
                      <a:pt x="17" y="1"/>
                      <a:pt x="17" y="1"/>
                    </a:cubicBezTo>
                    <a:cubicBezTo>
                      <a:pt x="17" y="1"/>
                      <a:pt x="17" y="3"/>
                      <a:pt x="17" y="4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5"/>
                    </a:cubicBezTo>
                    <a:cubicBezTo>
                      <a:pt x="16" y="6"/>
                      <a:pt x="16" y="3"/>
                      <a:pt x="16" y="4"/>
                    </a:cubicBezTo>
                    <a:cubicBezTo>
                      <a:pt x="16" y="3"/>
                      <a:pt x="16" y="2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3"/>
                      <a:pt x="15" y="0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3"/>
                      <a:pt x="13" y="3"/>
                    </a:cubicBezTo>
                    <a:cubicBezTo>
                      <a:pt x="13" y="1"/>
                      <a:pt x="13" y="2"/>
                      <a:pt x="13" y="1"/>
                    </a:cubicBezTo>
                    <a:cubicBezTo>
                      <a:pt x="13" y="3"/>
                      <a:pt x="12" y="1"/>
                      <a:pt x="12" y="2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1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1" y="0"/>
                      <a:pt x="11" y="3"/>
                      <a:pt x="11" y="2"/>
                    </a:cubicBezTo>
                    <a:cubicBezTo>
                      <a:pt x="11" y="3"/>
                      <a:pt x="10" y="3"/>
                      <a:pt x="11" y="5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5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1"/>
                      <a:pt x="9" y="3"/>
                      <a:pt x="9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3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6"/>
                      <a:pt x="3" y="1"/>
                      <a:pt x="3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5" y="7"/>
                      <a:pt x="4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2"/>
                      <a:pt x="2" y="7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7" name="Freeform 836"/>
              <p:cNvSpPr>
                <a:spLocks/>
              </p:cNvSpPr>
              <p:nvPr/>
            </p:nvSpPr>
            <p:spPr bwMode="auto">
              <a:xfrm>
                <a:off x="1870" y="3041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8" name="Freeform 837"/>
              <p:cNvSpPr>
                <a:spLocks/>
              </p:cNvSpPr>
              <p:nvPr/>
            </p:nvSpPr>
            <p:spPr bwMode="auto">
              <a:xfrm>
                <a:off x="1870" y="304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9" name="Freeform 838"/>
              <p:cNvSpPr>
                <a:spLocks/>
              </p:cNvSpPr>
              <p:nvPr/>
            </p:nvSpPr>
            <p:spPr bwMode="auto">
              <a:xfrm>
                <a:off x="1854" y="3047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0" name="Freeform 839"/>
              <p:cNvSpPr>
                <a:spLocks/>
              </p:cNvSpPr>
              <p:nvPr/>
            </p:nvSpPr>
            <p:spPr bwMode="auto">
              <a:xfrm>
                <a:off x="1854" y="304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1" name="Freeform 840"/>
              <p:cNvSpPr>
                <a:spLocks/>
              </p:cNvSpPr>
              <p:nvPr/>
            </p:nvSpPr>
            <p:spPr bwMode="auto">
              <a:xfrm>
                <a:off x="1829" y="3047"/>
                <a:ext cx="25" cy="21"/>
              </a:xfrm>
              <a:custGeom>
                <a:avLst/>
                <a:gdLst>
                  <a:gd name="T0" fmla="*/ 2 w 9"/>
                  <a:gd name="T1" fmla="*/ 4 h 8"/>
                  <a:gd name="T2" fmla="*/ 1 w 9"/>
                  <a:gd name="T3" fmla="*/ 5 h 8"/>
                  <a:gd name="T4" fmla="*/ 1 w 9"/>
                  <a:gd name="T5" fmla="*/ 4 h 8"/>
                  <a:gd name="T6" fmla="*/ 0 w 9"/>
                  <a:gd name="T7" fmla="*/ 7 h 8"/>
                  <a:gd name="T8" fmla="*/ 5 w 9"/>
                  <a:gd name="T9" fmla="*/ 5 h 8"/>
                  <a:gd name="T10" fmla="*/ 5 w 9"/>
                  <a:gd name="T11" fmla="*/ 6 h 8"/>
                  <a:gd name="T12" fmla="*/ 6 w 9"/>
                  <a:gd name="T13" fmla="*/ 4 h 8"/>
                  <a:gd name="T14" fmla="*/ 6 w 9"/>
                  <a:gd name="T15" fmla="*/ 6 h 8"/>
                  <a:gd name="T16" fmla="*/ 7 w 9"/>
                  <a:gd name="T17" fmla="*/ 5 h 8"/>
                  <a:gd name="T18" fmla="*/ 7 w 9"/>
                  <a:gd name="T19" fmla="*/ 4 h 8"/>
                  <a:gd name="T20" fmla="*/ 7 w 9"/>
                  <a:gd name="T21" fmla="*/ 5 h 8"/>
                  <a:gd name="T22" fmla="*/ 7 w 9"/>
                  <a:gd name="T23" fmla="*/ 4 h 8"/>
                  <a:gd name="T24" fmla="*/ 8 w 9"/>
                  <a:gd name="T25" fmla="*/ 4 h 8"/>
                  <a:gd name="T26" fmla="*/ 8 w 9"/>
                  <a:gd name="T27" fmla="*/ 5 h 8"/>
                  <a:gd name="T28" fmla="*/ 8 w 9"/>
                  <a:gd name="T29" fmla="*/ 4 h 8"/>
                  <a:gd name="T30" fmla="*/ 8 w 9"/>
                  <a:gd name="T31" fmla="*/ 5 h 8"/>
                  <a:gd name="T32" fmla="*/ 9 w 9"/>
                  <a:gd name="T33" fmla="*/ 3 h 8"/>
                  <a:gd name="T34" fmla="*/ 9 w 9"/>
                  <a:gd name="T35" fmla="*/ 2 h 8"/>
                  <a:gd name="T36" fmla="*/ 8 w 9"/>
                  <a:gd name="T37" fmla="*/ 3 h 8"/>
                  <a:gd name="T38" fmla="*/ 9 w 9"/>
                  <a:gd name="T39" fmla="*/ 3 h 8"/>
                  <a:gd name="T40" fmla="*/ 8 w 9"/>
                  <a:gd name="T41" fmla="*/ 4 h 8"/>
                  <a:gd name="T42" fmla="*/ 8 w 9"/>
                  <a:gd name="T43" fmla="*/ 2 h 8"/>
                  <a:gd name="T44" fmla="*/ 7 w 9"/>
                  <a:gd name="T45" fmla="*/ 1 h 8"/>
                  <a:gd name="T46" fmla="*/ 7 w 9"/>
                  <a:gd name="T47" fmla="*/ 1 h 8"/>
                  <a:gd name="T48" fmla="*/ 7 w 9"/>
                  <a:gd name="T49" fmla="*/ 1 h 8"/>
                  <a:gd name="T50" fmla="*/ 7 w 9"/>
                  <a:gd name="T51" fmla="*/ 2 h 8"/>
                  <a:gd name="T52" fmla="*/ 7 w 9"/>
                  <a:gd name="T53" fmla="*/ 4 h 8"/>
                  <a:gd name="T54" fmla="*/ 7 w 9"/>
                  <a:gd name="T55" fmla="*/ 4 h 8"/>
                  <a:gd name="T56" fmla="*/ 7 w 9"/>
                  <a:gd name="T57" fmla="*/ 2 h 8"/>
                  <a:gd name="T58" fmla="*/ 7 w 9"/>
                  <a:gd name="T59" fmla="*/ 3 h 8"/>
                  <a:gd name="T60" fmla="*/ 6 w 9"/>
                  <a:gd name="T61" fmla="*/ 1 h 8"/>
                  <a:gd name="T62" fmla="*/ 6 w 9"/>
                  <a:gd name="T63" fmla="*/ 3 h 8"/>
                  <a:gd name="T64" fmla="*/ 4 w 9"/>
                  <a:gd name="T65" fmla="*/ 4 h 8"/>
                  <a:gd name="T66" fmla="*/ 5 w 9"/>
                  <a:gd name="T67" fmla="*/ 2 h 8"/>
                  <a:gd name="T68" fmla="*/ 4 w 9"/>
                  <a:gd name="T69" fmla="*/ 4 h 8"/>
                  <a:gd name="T70" fmla="*/ 3 w 9"/>
                  <a:gd name="T71" fmla="*/ 3 h 8"/>
                  <a:gd name="T72" fmla="*/ 3 w 9"/>
                  <a:gd name="T73" fmla="*/ 4 h 8"/>
                  <a:gd name="T74" fmla="*/ 2 w 9"/>
                  <a:gd name="T75" fmla="*/ 4 h 8"/>
                  <a:gd name="T76" fmla="*/ 2 w 9"/>
                  <a:gd name="T77" fmla="*/ 4 h 8"/>
                  <a:gd name="T78" fmla="*/ 2 w 9"/>
                  <a:gd name="T79" fmla="*/ 6 h 8"/>
                  <a:gd name="T80" fmla="*/ 2 w 9"/>
                  <a:gd name="T8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8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2" y="6"/>
                      <a:pt x="3" y="7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6" y="8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3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7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1"/>
                      <a:pt x="9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6"/>
                      <a:pt x="8" y="2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0"/>
                      <a:pt x="8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3"/>
                      <a:pt x="7" y="5"/>
                      <a:pt x="7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5" y="2"/>
                      <a:pt x="4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2" name="Freeform 841"/>
              <p:cNvSpPr>
                <a:spLocks/>
              </p:cNvSpPr>
              <p:nvPr/>
            </p:nvSpPr>
            <p:spPr bwMode="auto">
              <a:xfrm>
                <a:off x="1829" y="3057"/>
                <a:ext cx="0" cy="9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3" name="Freeform 842"/>
              <p:cNvSpPr>
                <a:spLocks/>
              </p:cNvSpPr>
              <p:nvPr/>
            </p:nvSpPr>
            <p:spPr bwMode="auto">
              <a:xfrm>
                <a:off x="1816" y="3055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5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4 w 5"/>
                  <a:gd name="T15" fmla="*/ 2 h 6"/>
                  <a:gd name="T16" fmla="*/ 4 w 5"/>
                  <a:gd name="T17" fmla="*/ 3 h 6"/>
                  <a:gd name="T18" fmla="*/ 4 w 5"/>
                  <a:gd name="T19" fmla="*/ 2 h 6"/>
                  <a:gd name="T20" fmla="*/ 3 w 5"/>
                  <a:gd name="T21" fmla="*/ 4 h 6"/>
                  <a:gd name="T22" fmla="*/ 3 w 5"/>
                  <a:gd name="T23" fmla="*/ 2 h 6"/>
                  <a:gd name="T24" fmla="*/ 3 w 5"/>
                  <a:gd name="T25" fmla="*/ 1 h 6"/>
                  <a:gd name="T26" fmla="*/ 3 w 5"/>
                  <a:gd name="T27" fmla="*/ 2 h 6"/>
                  <a:gd name="T28" fmla="*/ 3 w 5"/>
                  <a:gd name="T29" fmla="*/ 3 h 6"/>
                  <a:gd name="T30" fmla="*/ 2 w 5"/>
                  <a:gd name="T31" fmla="*/ 1 h 6"/>
                  <a:gd name="T32" fmla="*/ 1 w 5"/>
                  <a:gd name="T33" fmla="*/ 2 h 6"/>
                  <a:gd name="T34" fmla="*/ 0 w 5"/>
                  <a:gd name="T35" fmla="*/ 4 h 6"/>
                  <a:gd name="T36" fmla="*/ 1 w 5"/>
                  <a:gd name="T37" fmla="*/ 3 h 6"/>
                  <a:gd name="T38" fmla="*/ 0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5"/>
                      <a:pt x="3" y="2"/>
                      <a:pt x="2" y="1"/>
                    </a:cubicBezTo>
                    <a:cubicBezTo>
                      <a:pt x="2" y="2"/>
                      <a:pt x="1" y="4"/>
                      <a:pt x="1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0" y="6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4" name="Freeform 843"/>
              <p:cNvSpPr>
                <a:spLocks/>
              </p:cNvSpPr>
              <p:nvPr/>
            </p:nvSpPr>
            <p:spPr bwMode="auto">
              <a:xfrm>
                <a:off x="1819" y="306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5" name="Freeform 844"/>
              <p:cNvSpPr>
                <a:spLocks/>
              </p:cNvSpPr>
              <p:nvPr/>
            </p:nvSpPr>
            <p:spPr bwMode="auto">
              <a:xfrm>
                <a:off x="1587" y="1760"/>
                <a:ext cx="193" cy="204"/>
              </a:xfrm>
              <a:custGeom>
                <a:avLst/>
                <a:gdLst>
                  <a:gd name="T0" fmla="*/ 34 w 71"/>
                  <a:gd name="T1" fmla="*/ 5 h 75"/>
                  <a:gd name="T2" fmla="*/ 38 w 71"/>
                  <a:gd name="T3" fmla="*/ 53 h 75"/>
                  <a:gd name="T4" fmla="*/ 43 w 71"/>
                  <a:gd name="T5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34" y="5"/>
                    </a:moveTo>
                    <a:cubicBezTo>
                      <a:pt x="0" y="7"/>
                      <a:pt x="9" y="75"/>
                      <a:pt x="38" y="53"/>
                    </a:cubicBezTo>
                    <a:cubicBezTo>
                      <a:pt x="48" y="44"/>
                      <a:pt x="71" y="0"/>
                      <a:pt x="43" y="1"/>
                    </a:cubicBezTo>
                  </a:path>
                </a:pathLst>
              </a:custGeom>
              <a:solidFill>
                <a:srgbClr val="FFF1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6" name="Freeform 845"/>
              <p:cNvSpPr>
                <a:spLocks/>
              </p:cNvSpPr>
              <p:nvPr/>
            </p:nvSpPr>
            <p:spPr bwMode="auto">
              <a:xfrm>
                <a:off x="1533" y="2600"/>
                <a:ext cx="207" cy="19"/>
              </a:xfrm>
              <a:custGeom>
                <a:avLst/>
                <a:gdLst>
                  <a:gd name="T0" fmla="*/ 59 w 76"/>
                  <a:gd name="T1" fmla="*/ 1 h 7"/>
                  <a:gd name="T2" fmla="*/ 54 w 76"/>
                  <a:gd name="T3" fmla="*/ 1 h 7"/>
                  <a:gd name="T4" fmla="*/ 34 w 76"/>
                  <a:gd name="T5" fmla="*/ 2 h 7"/>
                  <a:gd name="T6" fmla="*/ 1 w 76"/>
                  <a:gd name="T7" fmla="*/ 2 h 7"/>
                  <a:gd name="T8" fmla="*/ 0 w 76"/>
                  <a:gd name="T9" fmla="*/ 6 h 7"/>
                  <a:gd name="T10" fmla="*/ 34 w 76"/>
                  <a:gd name="T11" fmla="*/ 6 h 7"/>
                  <a:gd name="T12" fmla="*/ 54 w 76"/>
                  <a:gd name="T13" fmla="*/ 5 h 7"/>
                  <a:gd name="T14" fmla="*/ 58 w 76"/>
                  <a:gd name="T15" fmla="*/ 5 h 7"/>
                  <a:gd name="T16" fmla="*/ 76 w 76"/>
                  <a:gd name="T17" fmla="*/ 4 h 7"/>
                  <a:gd name="T18" fmla="*/ 75 w 76"/>
                  <a:gd name="T19" fmla="*/ 0 h 7"/>
                  <a:gd name="T20" fmla="*/ 59 w 76"/>
                  <a:gd name="T2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7">
                    <a:moveTo>
                      <a:pt x="59" y="1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48" y="1"/>
                      <a:pt x="41" y="2"/>
                      <a:pt x="34" y="2"/>
                    </a:cubicBezTo>
                    <a:cubicBezTo>
                      <a:pt x="22" y="3"/>
                      <a:pt x="10" y="4"/>
                      <a:pt x="1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7"/>
                      <a:pt x="22" y="6"/>
                      <a:pt x="34" y="6"/>
                    </a:cubicBezTo>
                    <a:cubicBezTo>
                      <a:pt x="41" y="5"/>
                      <a:pt x="48" y="5"/>
                      <a:pt x="54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64" y="5"/>
                      <a:pt x="72" y="5"/>
                      <a:pt x="76" y="4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1" y="2"/>
                      <a:pt x="64" y="2"/>
                      <a:pt x="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7" name="Freeform 846"/>
              <p:cNvSpPr>
                <a:spLocks/>
              </p:cNvSpPr>
              <p:nvPr/>
            </p:nvSpPr>
            <p:spPr bwMode="auto">
              <a:xfrm>
                <a:off x="1568" y="2970"/>
                <a:ext cx="6" cy="0"/>
              </a:xfrm>
              <a:custGeom>
                <a:avLst/>
                <a:gdLst>
                  <a:gd name="T0" fmla="*/ 3 w 6"/>
                  <a:gd name="T1" fmla="*/ 0 w 6"/>
                  <a:gd name="T2" fmla="*/ 6 w 6"/>
                  <a:gd name="T3" fmla="*/ 3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3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8" name="Freeform 847"/>
              <p:cNvSpPr>
                <a:spLocks/>
              </p:cNvSpPr>
              <p:nvPr/>
            </p:nvSpPr>
            <p:spPr bwMode="auto">
              <a:xfrm>
                <a:off x="1563" y="296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9" name="Freeform 848"/>
              <p:cNvSpPr>
                <a:spLocks/>
              </p:cNvSpPr>
              <p:nvPr/>
            </p:nvSpPr>
            <p:spPr bwMode="auto">
              <a:xfrm>
                <a:off x="1565" y="296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0" name="Freeform 849"/>
              <p:cNvSpPr>
                <a:spLocks/>
              </p:cNvSpPr>
              <p:nvPr/>
            </p:nvSpPr>
            <p:spPr bwMode="auto">
              <a:xfrm>
                <a:off x="1565" y="296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1" name="Freeform 850"/>
              <p:cNvSpPr>
                <a:spLocks/>
              </p:cNvSpPr>
              <p:nvPr/>
            </p:nvSpPr>
            <p:spPr bwMode="auto">
              <a:xfrm>
                <a:off x="1563" y="297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2" name="Freeform 851"/>
              <p:cNvSpPr>
                <a:spLocks/>
              </p:cNvSpPr>
              <p:nvPr/>
            </p:nvSpPr>
            <p:spPr bwMode="auto">
              <a:xfrm>
                <a:off x="1563" y="2962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1"/>
                      <a:pt x="0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3" name="Freeform 852"/>
              <p:cNvSpPr>
                <a:spLocks/>
              </p:cNvSpPr>
              <p:nvPr/>
            </p:nvSpPr>
            <p:spPr bwMode="auto">
              <a:xfrm>
                <a:off x="1563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4" name="Freeform 853"/>
              <p:cNvSpPr>
                <a:spLocks/>
              </p:cNvSpPr>
              <p:nvPr/>
            </p:nvSpPr>
            <p:spPr bwMode="auto">
              <a:xfrm>
                <a:off x="1565" y="296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5" name="Freeform 854"/>
              <p:cNvSpPr>
                <a:spLocks/>
              </p:cNvSpPr>
              <p:nvPr/>
            </p:nvSpPr>
            <p:spPr bwMode="auto">
              <a:xfrm>
                <a:off x="1560" y="2960"/>
                <a:ext cx="3" cy="13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1" y="2"/>
                      <a:pt x="0" y="5"/>
                      <a:pt x="1" y="3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6" name="Freeform 855"/>
              <p:cNvSpPr>
                <a:spLocks/>
              </p:cNvSpPr>
              <p:nvPr/>
            </p:nvSpPr>
            <p:spPr bwMode="auto">
              <a:xfrm>
                <a:off x="1563" y="29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7" name="Freeform 856"/>
              <p:cNvSpPr>
                <a:spLocks/>
              </p:cNvSpPr>
              <p:nvPr/>
            </p:nvSpPr>
            <p:spPr bwMode="auto">
              <a:xfrm>
                <a:off x="1557" y="2957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3 h 4"/>
                  <a:gd name="T6" fmla="*/ 2 w 3"/>
                  <a:gd name="T7" fmla="*/ 2 h 4"/>
                  <a:gd name="T8" fmla="*/ 0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8" name="Rectangle 857"/>
              <p:cNvSpPr>
                <a:spLocks noChangeArrowheads="1"/>
              </p:cNvSpPr>
              <p:nvPr/>
            </p:nvSpPr>
            <p:spPr bwMode="auto">
              <a:xfrm>
                <a:off x="1560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9" name="Freeform 858"/>
              <p:cNvSpPr>
                <a:spLocks/>
              </p:cNvSpPr>
              <p:nvPr/>
            </p:nvSpPr>
            <p:spPr bwMode="auto">
              <a:xfrm>
                <a:off x="1554" y="2960"/>
                <a:ext cx="9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0" name="Freeform 859"/>
              <p:cNvSpPr>
                <a:spLocks/>
              </p:cNvSpPr>
              <p:nvPr/>
            </p:nvSpPr>
            <p:spPr bwMode="auto">
              <a:xfrm>
                <a:off x="1554" y="296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1" name="Rectangle 860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2" name="Freeform 861"/>
              <p:cNvSpPr>
                <a:spLocks/>
              </p:cNvSpPr>
              <p:nvPr/>
            </p:nvSpPr>
            <p:spPr bwMode="auto">
              <a:xfrm>
                <a:off x="1554" y="296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3" name="Freeform 862"/>
              <p:cNvSpPr>
                <a:spLocks/>
              </p:cNvSpPr>
              <p:nvPr/>
            </p:nvSpPr>
            <p:spPr bwMode="auto">
              <a:xfrm>
                <a:off x="1552" y="2946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3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0 h 15"/>
                  <a:gd name="T54" fmla="*/ 2 w 10"/>
                  <a:gd name="T55" fmla="*/ 10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4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6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2 h 15"/>
                  <a:gd name="T90" fmla="*/ 9 w 10"/>
                  <a:gd name="T91" fmla="*/ 4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9" y="3"/>
                      <a:pt x="9" y="3"/>
                    </a:cubicBezTo>
                    <a:cubicBezTo>
                      <a:pt x="9" y="2"/>
                      <a:pt x="9" y="3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1" y="5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4" name="Rectangle 863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5" name="Freeform 864"/>
              <p:cNvSpPr>
                <a:spLocks/>
              </p:cNvSpPr>
              <p:nvPr/>
            </p:nvSpPr>
            <p:spPr bwMode="auto">
              <a:xfrm>
                <a:off x="1579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6" name="Rectangle 865"/>
              <p:cNvSpPr>
                <a:spLocks noChangeArrowheads="1"/>
              </p:cNvSpPr>
              <p:nvPr/>
            </p:nvSpPr>
            <p:spPr bwMode="auto">
              <a:xfrm>
                <a:off x="1568" y="294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7" name="Freeform 866"/>
              <p:cNvSpPr>
                <a:spLocks/>
              </p:cNvSpPr>
              <p:nvPr/>
            </p:nvSpPr>
            <p:spPr bwMode="auto">
              <a:xfrm>
                <a:off x="1574" y="296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8" name="Freeform 867"/>
              <p:cNvSpPr>
                <a:spLocks/>
              </p:cNvSpPr>
              <p:nvPr/>
            </p:nvSpPr>
            <p:spPr bwMode="auto">
              <a:xfrm>
                <a:off x="1571" y="296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9" name="Rectangle 868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0" name="Freeform 869"/>
              <p:cNvSpPr>
                <a:spLocks/>
              </p:cNvSpPr>
              <p:nvPr/>
            </p:nvSpPr>
            <p:spPr bwMode="auto">
              <a:xfrm>
                <a:off x="1563" y="2938"/>
                <a:ext cx="21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4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6 h 7"/>
                  <a:gd name="T36" fmla="*/ 4 w 8"/>
                  <a:gd name="T37" fmla="*/ 3 h 7"/>
                  <a:gd name="T38" fmla="*/ 5 w 8"/>
                  <a:gd name="T39" fmla="*/ 3 h 7"/>
                  <a:gd name="T40" fmla="*/ 5 w 8"/>
                  <a:gd name="T41" fmla="*/ 3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3 h 7"/>
                  <a:gd name="T60" fmla="*/ 3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4" y="2"/>
                      <a:pt x="7" y="6"/>
                      <a:pt x="6" y="6"/>
                    </a:cubicBezTo>
                    <a:cubicBezTo>
                      <a:pt x="6" y="4"/>
                      <a:pt x="5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2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3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1" name="Freeform 870"/>
              <p:cNvSpPr>
                <a:spLocks/>
              </p:cNvSpPr>
              <p:nvPr/>
            </p:nvSpPr>
            <p:spPr bwMode="auto">
              <a:xfrm>
                <a:off x="1576" y="295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2" name="Freeform 871"/>
              <p:cNvSpPr>
                <a:spLocks/>
              </p:cNvSpPr>
              <p:nvPr/>
            </p:nvSpPr>
            <p:spPr bwMode="auto">
              <a:xfrm>
                <a:off x="1560" y="2938"/>
                <a:ext cx="14" cy="27"/>
              </a:xfrm>
              <a:custGeom>
                <a:avLst/>
                <a:gdLst>
                  <a:gd name="T0" fmla="*/ 3 w 5"/>
                  <a:gd name="T1" fmla="*/ 4 h 10"/>
                  <a:gd name="T2" fmla="*/ 1 w 5"/>
                  <a:gd name="T3" fmla="*/ 3 h 10"/>
                  <a:gd name="T4" fmla="*/ 3 w 5"/>
                  <a:gd name="T5" fmla="*/ 5 h 10"/>
                  <a:gd name="T6" fmla="*/ 3 w 5"/>
                  <a:gd name="T7" fmla="*/ 6 h 10"/>
                  <a:gd name="T8" fmla="*/ 2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6 h 10"/>
                  <a:gd name="T16" fmla="*/ 2 w 5"/>
                  <a:gd name="T17" fmla="*/ 6 h 10"/>
                  <a:gd name="T18" fmla="*/ 1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6 h 10"/>
                  <a:gd name="T32" fmla="*/ 4 w 5"/>
                  <a:gd name="T33" fmla="*/ 7 h 10"/>
                  <a:gd name="T34" fmla="*/ 4 w 5"/>
                  <a:gd name="T35" fmla="*/ 5 h 10"/>
                  <a:gd name="T36" fmla="*/ 3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3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3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10"/>
                      <a:pt x="2" y="9"/>
                      <a:pt x="2" y="9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3" name="Rectangle 872"/>
              <p:cNvSpPr>
                <a:spLocks noChangeArrowheads="1"/>
              </p:cNvSpPr>
              <p:nvPr/>
            </p:nvSpPr>
            <p:spPr bwMode="auto">
              <a:xfrm>
                <a:off x="1568" y="2943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4" name="Freeform 873"/>
              <p:cNvSpPr>
                <a:spLocks/>
              </p:cNvSpPr>
              <p:nvPr/>
            </p:nvSpPr>
            <p:spPr bwMode="auto">
              <a:xfrm>
                <a:off x="1571" y="2951"/>
                <a:ext cx="3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5" name="Freeform 874"/>
              <p:cNvSpPr>
                <a:spLocks/>
              </p:cNvSpPr>
              <p:nvPr/>
            </p:nvSpPr>
            <p:spPr bwMode="auto">
              <a:xfrm>
                <a:off x="1560" y="294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6" name="Freeform 875"/>
              <p:cNvSpPr>
                <a:spLocks/>
              </p:cNvSpPr>
              <p:nvPr/>
            </p:nvSpPr>
            <p:spPr bwMode="auto">
              <a:xfrm>
                <a:off x="1560" y="295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7" name="Freeform 876"/>
              <p:cNvSpPr>
                <a:spLocks/>
              </p:cNvSpPr>
              <p:nvPr/>
            </p:nvSpPr>
            <p:spPr bwMode="auto">
              <a:xfrm>
                <a:off x="1546" y="2943"/>
                <a:ext cx="17" cy="22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2 w 6"/>
                  <a:gd name="T9" fmla="*/ 4 h 8"/>
                  <a:gd name="T10" fmla="*/ 2 w 6"/>
                  <a:gd name="T11" fmla="*/ 6 h 8"/>
                  <a:gd name="T12" fmla="*/ 2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4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0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3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4 h 8"/>
                  <a:gd name="T72" fmla="*/ 5 w 6"/>
                  <a:gd name="T73" fmla="*/ 7 h 8"/>
                  <a:gd name="T74" fmla="*/ 5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3 h 8"/>
                  <a:gd name="T82" fmla="*/ 2 w 6"/>
                  <a:gd name="T83" fmla="*/ 2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6"/>
                    </a:cubicBezTo>
                    <a:cubicBezTo>
                      <a:pt x="2" y="7"/>
                      <a:pt x="3" y="5"/>
                      <a:pt x="2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4" y="8"/>
                      <a:pt x="3" y="6"/>
                      <a:pt x="2" y="6"/>
                    </a:cubicBezTo>
                    <a:cubicBezTo>
                      <a:pt x="4" y="5"/>
                      <a:pt x="1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2" y="2"/>
                      <a:pt x="4" y="2"/>
                      <a:pt x="3" y="2"/>
                    </a:cubicBezTo>
                    <a:cubicBezTo>
                      <a:pt x="5" y="3"/>
                      <a:pt x="3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2" y="3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3"/>
                    </a:cubicBezTo>
                    <a:cubicBezTo>
                      <a:pt x="4" y="6"/>
                      <a:pt x="2" y="1"/>
                      <a:pt x="2" y="2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8" name="Freeform 877"/>
              <p:cNvSpPr>
                <a:spLocks/>
              </p:cNvSpPr>
              <p:nvPr/>
            </p:nvSpPr>
            <p:spPr bwMode="auto">
              <a:xfrm>
                <a:off x="1560" y="296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9" name="Freeform 878"/>
              <p:cNvSpPr>
                <a:spLocks/>
              </p:cNvSpPr>
              <p:nvPr/>
            </p:nvSpPr>
            <p:spPr bwMode="auto">
              <a:xfrm>
                <a:off x="1554" y="294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0" name="Rectangle 879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1" name="Freeform 880"/>
              <p:cNvSpPr>
                <a:spLocks/>
              </p:cNvSpPr>
              <p:nvPr/>
            </p:nvSpPr>
            <p:spPr bwMode="auto">
              <a:xfrm>
                <a:off x="1557" y="295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2" name="Freeform 881"/>
              <p:cNvSpPr>
                <a:spLocks/>
              </p:cNvSpPr>
              <p:nvPr/>
            </p:nvSpPr>
            <p:spPr bwMode="auto">
              <a:xfrm>
                <a:off x="1549" y="294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3" name="Freeform 882"/>
              <p:cNvSpPr>
                <a:spLocks/>
              </p:cNvSpPr>
              <p:nvPr/>
            </p:nvSpPr>
            <p:spPr bwMode="auto">
              <a:xfrm>
                <a:off x="1554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4" name="Freeform 883"/>
              <p:cNvSpPr>
                <a:spLocks/>
              </p:cNvSpPr>
              <p:nvPr/>
            </p:nvSpPr>
            <p:spPr bwMode="auto">
              <a:xfrm>
                <a:off x="1546" y="2932"/>
                <a:ext cx="33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6 h 19"/>
                  <a:gd name="T10" fmla="*/ 9 w 12"/>
                  <a:gd name="T11" fmla="*/ 12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2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10 h 19"/>
                  <a:gd name="T26" fmla="*/ 7 w 12"/>
                  <a:gd name="T27" fmla="*/ 8 h 19"/>
                  <a:gd name="T28" fmla="*/ 7 w 12"/>
                  <a:gd name="T29" fmla="*/ 7 h 19"/>
                  <a:gd name="T30" fmla="*/ 5 w 12"/>
                  <a:gd name="T31" fmla="*/ 7 h 19"/>
                  <a:gd name="T32" fmla="*/ 2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3 w 12"/>
                  <a:gd name="T43" fmla="*/ 4 h 19"/>
                  <a:gd name="T44" fmla="*/ 3 w 12"/>
                  <a:gd name="T45" fmla="*/ 3 h 19"/>
                  <a:gd name="T46" fmla="*/ 1 w 12"/>
                  <a:gd name="T47" fmla="*/ 6 h 19"/>
                  <a:gd name="T48" fmla="*/ 0 w 12"/>
                  <a:gd name="T49" fmla="*/ 7 h 19"/>
                  <a:gd name="T50" fmla="*/ 1 w 12"/>
                  <a:gd name="T51" fmla="*/ 7 h 19"/>
                  <a:gd name="T52" fmla="*/ 1 w 12"/>
                  <a:gd name="T53" fmla="*/ 8 h 19"/>
                  <a:gd name="T54" fmla="*/ 2 w 12"/>
                  <a:gd name="T55" fmla="*/ 9 h 19"/>
                  <a:gd name="T56" fmla="*/ 3 w 12"/>
                  <a:gd name="T57" fmla="*/ 9 h 19"/>
                  <a:gd name="T58" fmla="*/ 3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5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7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8 w 12"/>
                  <a:gd name="T81" fmla="*/ 12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5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4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11" y="13"/>
                      <a:pt x="8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4"/>
                      <a:pt x="10" y="13"/>
                      <a:pt x="12" y="13"/>
                    </a:cubicBezTo>
                    <a:cubicBezTo>
                      <a:pt x="8" y="14"/>
                      <a:pt x="12" y="11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4" y="11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7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2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4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6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5" name="Freeform 884"/>
              <p:cNvSpPr>
                <a:spLocks/>
              </p:cNvSpPr>
              <p:nvPr/>
            </p:nvSpPr>
            <p:spPr bwMode="auto">
              <a:xfrm>
                <a:off x="1563" y="29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6" name="Rectangle 885"/>
              <p:cNvSpPr>
                <a:spLocks noChangeArrowheads="1"/>
              </p:cNvSpPr>
              <p:nvPr/>
            </p:nvSpPr>
            <p:spPr bwMode="auto">
              <a:xfrm>
                <a:off x="1565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7" name="Freeform 886"/>
              <p:cNvSpPr>
                <a:spLocks/>
              </p:cNvSpPr>
              <p:nvPr/>
            </p:nvSpPr>
            <p:spPr bwMode="auto">
              <a:xfrm>
                <a:off x="1557" y="296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8" name="Rectangle 887"/>
              <p:cNvSpPr>
                <a:spLocks noChangeArrowheads="1"/>
              </p:cNvSpPr>
              <p:nvPr/>
            </p:nvSpPr>
            <p:spPr bwMode="auto">
              <a:xfrm>
                <a:off x="1557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9" name="Freeform 888"/>
              <p:cNvSpPr>
                <a:spLocks/>
              </p:cNvSpPr>
              <p:nvPr/>
            </p:nvSpPr>
            <p:spPr bwMode="auto">
              <a:xfrm>
                <a:off x="1522" y="2954"/>
                <a:ext cx="35" cy="30"/>
              </a:xfrm>
              <a:custGeom>
                <a:avLst/>
                <a:gdLst>
                  <a:gd name="T0" fmla="*/ 6 w 13"/>
                  <a:gd name="T1" fmla="*/ 3 h 11"/>
                  <a:gd name="T2" fmla="*/ 5 w 13"/>
                  <a:gd name="T3" fmla="*/ 2 h 11"/>
                  <a:gd name="T4" fmla="*/ 6 w 13"/>
                  <a:gd name="T5" fmla="*/ 2 h 11"/>
                  <a:gd name="T6" fmla="*/ 3 w 13"/>
                  <a:gd name="T7" fmla="*/ 0 h 11"/>
                  <a:gd name="T8" fmla="*/ 7 w 13"/>
                  <a:gd name="T9" fmla="*/ 8 h 11"/>
                  <a:gd name="T10" fmla="*/ 4 w 13"/>
                  <a:gd name="T11" fmla="*/ 7 h 11"/>
                  <a:gd name="T12" fmla="*/ 9 w 13"/>
                  <a:gd name="T13" fmla="*/ 8 h 11"/>
                  <a:gd name="T14" fmla="*/ 9 w 13"/>
                  <a:gd name="T15" fmla="*/ 10 h 11"/>
                  <a:gd name="T16" fmla="*/ 10 w 13"/>
                  <a:gd name="T17" fmla="*/ 9 h 11"/>
                  <a:gd name="T18" fmla="*/ 10 w 13"/>
                  <a:gd name="T19" fmla="*/ 8 h 11"/>
                  <a:gd name="T20" fmla="*/ 11 w 13"/>
                  <a:gd name="T21" fmla="*/ 9 h 11"/>
                  <a:gd name="T22" fmla="*/ 11 w 13"/>
                  <a:gd name="T23" fmla="*/ 8 h 11"/>
                  <a:gd name="T24" fmla="*/ 11 w 13"/>
                  <a:gd name="T25" fmla="*/ 8 h 11"/>
                  <a:gd name="T26" fmla="*/ 11 w 13"/>
                  <a:gd name="T27" fmla="*/ 9 h 11"/>
                  <a:gd name="T28" fmla="*/ 12 w 13"/>
                  <a:gd name="T29" fmla="*/ 8 h 11"/>
                  <a:gd name="T30" fmla="*/ 12 w 13"/>
                  <a:gd name="T31" fmla="*/ 9 h 11"/>
                  <a:gd name="T32" fmla="*/ 13 w 13"/>
                  <a:gd name="T33" fmla="*/ 7 h 11"/>
                  <a:gd name="T34" fmla="*/ 13 w 13"/>
                  <a:gd name="T35" fmla="*/ 6 h 11"/>
                  <a:gd name="T36" fmla="*/ 12 w 13"/>
                  <a:gd name="T37" fmla="*/ 7 h 11"/>
                  <a:gd name="T38" fmla="*/ 12 w 13"/>
                  <a:gd name="T39" fmla="*/ 7 h 11"/>
                  <a:gd name="T40" fmla="*/ 11 w 13"/>
                  <a:gd name="T41" fmla="*/ 8 h 11"/>
                  <a:gd name="T42" fmla="*/ 12 w 13"/>
                  <a:gd name="T43" fmla="*/ 6 h 11"/>
                  <a:gd name="T44" fmla="*/ 11 w 13"/>
                  <a:gd name="T45" fmla="*/ 5 h 11"/>
                  <a:gd name="T46" fmla="*/ 11 w 13"/>
                  <a:gd name="T47" fmla="*/ 4 h 11"/>
                  <a:gd name="T48" fmla="*/ 10 w 13"/>
                  <a:gd name="T49" fmla="*/ 5 h 11"/>
                  <a:gd name="T50" fmla="*/ 11 w 13"/>
                  <a:gd name="T51" fmla="*/ 6 h 11"/>
                  <a:gd name="T52" fmla="*/ 10 w 13"/>
                  <a:gd name="T53" fmla="*/ 8 h 11"/>
                  <a:gd name="T54" fmla="*/ 10 w 13"/>
                  <a:gd name="T55" fmla="*/ 8 h 11"/>
                  <a:gd name="T56" fmla="*/ 10 w 13"/>
                  <a:gd name="T57" fmla="*/ 6 h 11"/>
                  <a:gd name="T58" fmla="*/ 10 w 13"/>
                  <a:gd name="T59" fmla="*/ 7 h 11"/>
                  <a:gd name="T60" fmla="*/ 10 w 13"/>
                  <a:gd name="T61" fmla="*/ 5 h 11"/>
                  <a:gd name="T62" fmla="*/ 10 w 13"/>
                  <a:gd name="T63" fmla="*/ 7 h 11"/>
                  <a:gd name="T64" fmla="*/ 6 w 13"/>
                  <a:gd name="T65" fmla="*/ 5 h 11"/>
                  <a:gd name="T66" fmla="*/ 8 w 13"/>
                  <a:gd name="T67" fmla="*/ 6 h 11"/>
                  <a:gd name="T68" fmla="*/ 6 w 13"/>
                  <a:gd name="T69" fmla="*/ 5 h 11"/>
                  <a:gd name="T70" fmla="*/ 7 w 13"/>
                  <a:gd name="T71" fmla="*/ 4 h 11"/>
                  <a:gd name="T72" fmla="*/ 6 w 13"/>
                  <a:gd name="T73" fmla="*/ 4 h 11"/>
                  <a:gd name="T74" fmla="*/ 6 w 13"/>
                  <a:gd name="T75" fmla="*/ 3 h 11"/>
                  <a:gd name="T76" fmla="*/ 6 w 13"/>
                  <a:gd name="T77" fmla="*/ 3 h 11"/>
                  <a:gd name="T78" fmla="*/ 4 w 13"/>
                  <a:gd name="T79" fmla="*/ 3 h 11"/>
                  <a:gd name="T80" fmla="*/ 6 w 13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1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5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7"/>
                    </a:cubicBezTo>
                    <a:cubicBezTo>
                      <a:pt x="11" y="10"/>
                      <a:pt x="8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8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1" y="3"/>
                      <a:pt x="11" y="8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0" name="Freeform 889"/>
              <p:cNvSpPr>
                <a:spLocks/>
              </p:cNvSpPr>
              <p:nvPr/>
            </p:nvSpPr>
            <p:spPr bwMode="auto">
              <a:xfrm>
                <a:off x="1530" y="2951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1" name="Freeform 890"/>
              <p:cNvSpPr>
                <a:spLocks/>
              </p:cNvSpPr>
              <p:nvPr/>
            </p:nvSpPr>
            <p:spPr bwMode="auto">
              <a:xfrm>
                <a:off x="1530" y="2938"/>
                <a:ext cx="35" cy="19"/>
              </a:xfrm>
              <a:custGeom>
                <a:avLst/>
                <a:gdLst>
                  <a:gd name="T0" fmla="*/ 10 w 13"/>
                  <a:gd name="T1" fmla="*/ 4 h 7"/>
                  <a:gd name="T2" fmla="*/ 11 w 13"/>
                  <a:gd name="T3" fmla="*/ 4 h 7"/>
                  <a:gd name="T4" fmla="*/ 6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1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7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6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2" name="Rectangle 891"/>
              <p:cNvSpPr>
                <a:spLocks noChangeArrowheads="1"/>
              </p:cNvSpPr>
              <p:nvPr/>
            </p:nvSpPr>
            <p:spPr bwMode="auto">
              <a:xfrm>
                <a:off x="1560" y="294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3" name="Freeform 892"/>
              <p:cNvSpPr>
                <a:spLocks/>
              </p:cNvSpPr>
              <p:nvPr/>
            </p:nvSpPr>
            <p:spPr bwMode="auto">
              <a:xfrm>
                <a:off x="1614" y="307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4" name="Freeform 893"/>
              <p:cNvSpPr>
                <a:spLocks/>
              </p:cNvSpPr>
              <p:nvPr/>
            </p:nvSpPr>
            <p:spPr bwMode="auto">
              <a:xfrm>
                <a:off x="1606" y="3071"/>
                <a:ext cx="11" cy="14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0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2 w 4"/>
                  <a:gd name="T13" fmla="*/ 1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4"/>
                      <a:pt x="2" y="3"/>
                      <a:pt x="3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2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5" name="Freeform 894"/>
              <p:cNvSpPr>
                <a:spLocks/>
              </p:cNvSpPr>
              <p:nvPr/>
            </p:nvSpPr>
            <p:spPr bwMode="auto">
              <a:xfrm>
                <a:off x="1612" y="307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6" name="Freeform 895"/>
              <p:cNvSpPr>
                <a:spLocks/>
              </p:cNvSpPr>
              <p:nvPr/>
            </p:nvSpPr>
            <p:spPr bwMode="auto">
              <a:xfrm>
                <a:off x="1612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7" name="Freeform 896"/>
              <p:cNvSpPr>
                <a:spLocks/>
              </p:cNvSpPr>
              <p:nvPr/>
            </p:nvSpPr>
            <p:spPr bwMode="auto">
              <a:xfrm>
                <a:off x="1609" y="307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8" name="Freeform 897"/>
              <p:cNvSpPr>
                <a:spLocks/>
              </p:cNvSpPr>
              <p:nvPr/>
            </p:nvSpPr>
            <p:spPr bwMode="auto">
              <a:xfrm>
                <a:off x="1606" y="3074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9" name="Freeform 898"/>
              <p:cNvSpPr>
                <a:spLocks/>
              </p:cNvSpPr>
              <p:nvPr/>
            </p:nvSpPr>
            <p:spPr bwMode="auto">
              <a:xfrm>
                <a:off x="1609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0" name="Freeform 899"/>
              <p:cNvSpPr>
                <a:spLocks/>
              </p:cNvSpPr>
              <p:nvPr/>
            </p:nvSpPr>
            <p:spPr bwMode="auto">
              <a:xfrm>
                <a:off x="1609" y="307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1" name="Freeform 900"/>
              <p:cNvSpPr>
                <a:spLocks/>
              </p:cNvSpPr>
              <p:nvPr/>
            </p:nvSpPr>
            <p:spPr bwMode="auto">
              <a:xfrm>
                <a:off x="1606" y="3071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4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2" name="Freeform 901"/>
              <p:cNvSpPr>
                <a:spLocks/>
              </p:cNvSpPr>
              <p:nvPr/>
            </p:nvSpPr>
            <p:spPr bwMode="auto">
              <a:xfrm>
                <a:off x="1609" y="30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3" name="Freeform 902"/>
              <p:cNvSpPr>
                <a:spLocks/>
              </p:cNvSpPr>
              <p:nvPr/>
            </p:nvSpPr>
            <p:spPr bwMode="auto">
              <a:xfrm>
                <a:off x="1603" y="3066"/>
                <a:ext cx="6" cy="10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2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3 h 4"/>
                  <a:gd name="T12" fmla="*/ 1 w 2"/>
                  <a:gd name="T13" fmla="*/ 4 h 4"/>
                  <a:gd name="T14" fmla="*/ 2 w 2"/>
                  <a:gd name="T15" fmla="*/ 2 h 4"/>
                  <a:gd name="T16" fmla="*/ 2 w 2"/>
                  <a:gd name="T17" fmla="*/ 2 h 4"/>
                  <a:gd name="T18" fmla="*/ 2 w 2"/>
                  <a:gd name="T19" fmla="*/ 1 h 4"/>
                  <a:gd name="T20" fmla="*/ 2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4" name="Rectangle 903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5" name="Freeform 904"/>
              <p:cNvSpPr>
                <a:spLocks/>
              </p:cNvSpPr>
              <p:nvPr/>
            </p:nvSpPr>
            <p:spPr bwMode="auto">
              <a:xfrm>
                <a:off x="1601" y="3068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6" name="Freeform 905"/>
              <p:cNvSpPr>
                <a:spLocks/>
              </p:cNvSpPr>
              <p:nvPr/>
            </p:nvSpPr>
            <p:spPr bwMode="auto">
              <a:xfrm>
                <a:off x="1601" y="307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7" name="Rectangle 906"/>
              <p:cNvSpPr>
                <a:spLocks noChangeArrowheads="1"/>
              </p:cNvSpPr>
              <p:nvPr/>
            </p:nvSpPr>
            <p:spPr bwMode="auto">
              <a:xfrm>
                <a:off x="1609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8" name="Freeform 907"/>
              <p:cNvSpPr>
                <a:spLocks/>
              </p:cNvSpPr>
              <p:nvPr/>
            </p:nvSpPr>
            <p:spPr bwMode="auto">
              <a:xfrm>
                <a:off x="1601" y="307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9" name="Freeform 908"/>
              <p:cNvSpPr>
                <a:spLocks/>
              </p:cNvSpPr>
              <p:nvPr/>
            </p:nvSpPr>
            <p:spPr bwMode="auto">
              <a:xfrm>
                <a:off x="1598" y="3055"/>
                <a:ext cx="27" cy="41"/>
              </a:xfrm>
              <a:custGeom>
                <a:avLst/>
                <a:gdLst>
                  <a:gd name="T0" fmla="*/ 10 w 10"/>
                  <a:gd name="T1" fmla="*/ 5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7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2 w 10"/>
                  <a:gd name="T23" fmla="*/ 6 h 15"/>
                  <a:gd name="T24" fmla="*/ 1 w 10"/>
                  <a:gd name="T25" fmla="*/ 6 h 15"/>
                  <a:gd name="T26" fmla="*/ 2 w 10"/>
                  <a:gd name="T27" fmla="*/ 9 h 15"/>
                  <a:gd name="T28" fmla="*/ 0 w 10"/>
                  <a:gd name="T29" fmla="*/ 7 h 15"/>
                  <a:gd name="T30" fmla="*/ 3 w 10"/>
                  <a:gd name="T31" fmla="*/ 6 h 15"/>
                  <a:gd name="T32" fmla="*/ 2 w 10"/>
                  <a:gd name="T33" fmla="*/ 10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2 w 10"/>
                  <a:gd name="T57" fmla="*/ 10 h 15"/>
                  <a:gd name="T58" fmla="*/ 3 w 10"/>
                  <a:gd name="T59" fmla="*/ 9 h 15"/>
                  <a:gd name="T60" fmla="*/ 3 w 10"/>
                  <a:gd name="T61" fmla="*/ 6 h 15"/>
                  <a:gd name="T62" fmla="*/ 4 w 10"/>
                  <a:gd name="T63" fmla="*/ 7 h 15"/>
                  <a:gd name="T64" fmla="*/ 6 w 10"/>
                  <a:gd name="T65" fmla="*/ 7 h 15"/>
                  <a:gd name="T66" fmla="*/ 5 w 10"/>
                  <a:gd name="T67" fmla="*/ 5 h 15"/>
                  <a:gd name="T68" fmla="*/ 6 w 10"/>
                  <a:gd name="T69" fmla="*/ 5 h 15"/>
                  <a:gd name="T70" fmla="*/ 6 w 10"/>
                  <a:gd name="T71" fmla="*/ 5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4 h 15"/>
                  <a:gd name="T86" fmla="*/ 7 w 10"/>
                  <a:gd name="T87" fmla="*/ 3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6 h 15"/>
                  <a:gd name="T94" fmla="*/ 9 w 10"/>
                  <a:gd name="T95" fmla="*/ 3 h 15"/>
                  <a:gd name="T96" fmla="*/ 10 w 10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3" y="8"/>
                      <a:pt x="5" y="3"/>
                      <a:pt x="2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5"/>
                      <a:pt x="8" y="5"/>
                    </a:cubicBezTo>
                    <a:cubicBezTo>
                      <a:pt x="9" y="5"/>
                      <a:pt x="7" y="3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5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0" name="Rectangle 909"/>
              <p:cNvSpPr>
                <a:spLocks noChangeArrowheads="1"/>
              </p:cNvSpPr>
              <p:nvPr/>
            </p:nvSpPr>
            <p:spPr bwMode="auto">
              <a:xfrm>
                <a:off x="1625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1" name="Freeform 910"/>
              <p:cNvSpPr>
                <a:spLocks/>
              </p:cNvSpPr>
              <p:nvPr/>
            </p:nvSpPr>
            <p:spPr bwMode="auto">
              <a:xfrm>
                <a:off x="162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2" name="Rectangle 911"/>
              <p:cNvSpPr>
                <a:spLocks noChangeArrowheads="1"/>
              </p:cNvSpPr>
              <p:nvPr/>
            </p:nvSpPr>
            <p:spPr bwMode="auto">
              <a:xfrm>
                <a:off x="1614" y="30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3" name="Freeform 912"/>
              <p:cNvSpPr>
                <a:spLocks/>
              </p:cNvSpPr>
              <p:nvPr/>
            </p:nvSpPr>
            <p:spPr bwMode="auto">
              <a:xfrm>
                <a:off x="1620" y="306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4" name="Freeform 913"/>
              <p:cNvSpPr>
                <a:spLocks/>
              </p:cNvSpPr>
              <p:nvPr/>
            </p:nvSpPr>
            <p:spPr bwMode="auto">
              <a:xfrm>
                <a:off x="1617" y="307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5" name="Rectangle 914"/>
              <p:cNvSpPr>
                <a:spLocks noChangeArrowheads="1"/>
              </p:cNvSpPr>
              <p:nvPr/>
            </p:nvSpPr>
            <p:spPr bwMode="auto">
              <a:xfrm>
                <a:off x="1625" y="3068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6" name="Freeform 915"/>
              <p:cNvSpPr>
                <a:spLocks/>
              </p:cNvSpPr>
              <p:nvPr/>
            </p:nvSpPr>
            <p:spPr bwMode="auto">
              <a:xfrm>
                <a:off x="1606" y="3047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5 h 7"/>
                  <a:gd name="T8" fmla="*/ 6 w 9"/>
                  <a:gd name="T9" fmla="*/ 4 h 7"/>
                  <a:gd name="T10" fmla="*/ 7 w 9"/>
                  <a:gd name="T11" fmla="*/ 3 h 7"/>
                  <a:gd name="T12" fmla="*/ 7 w 9"/>
                  <a:gd name="T13" fmla="*/ 6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4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6 h 7"/>
                  <a:gd name="T26" fmla="*/ 7 w 9"/>
                  <a:gd name="T27" fmla="*/ 7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6 h 7"/>
                  <a:gd name="T36" fmla="*/ 5 w 9"/>
                  <a:gd name="T37" fmla="*/ 3 h 7"/>
                  <a:gd name="T38" fmla="*/ 6 w 9"/>
                  <a:gd name="T39" fmla="*/ 3 h 7"/>
                  <a:gd name="T40" fmla="*/ 6 w 9"/>
                  <a:gd name="T41" fmla="*/ 3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3 h 7"/>
                  <a:gd name="T50" fmla="*/ 4 w 9"/>
                  <a:gd name="T51" fmla="*/ 1 h 7"/>
                  <a:gd name="T52" fmla="*/ 3 w 9"/>
                  <a:gd name="T53" fmla="*/ 2 h 7"/>
                  <a:gd name="T54" fmla="*/ 3 w 9"/>
                  <a:gd name="T55" fmla="*/ 2 h 7"/>
                  <a:gd name="T56" fmla="*/ 3 w 9"/>
                  <a:gd name="T57" fmla="*/ 3 h 7"/>
                  <a:gd name="T58" fmla="*/ 4 w 9"/>
                  <a:gd name="T59" fmla="*/ 3 h 7"/>
                  <a:gd name="T60" fmla="*/ 4 w 9"/>
                  <a:gd name="T61" fmla="*/ 4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4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5" y="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9" y="2"/>
                      <a:pt x="6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5" y="3"/>
                      <a:pt x="8" y="7"/>
                      <a:pt x="7" y="6"/>
                    </a:cubicBezTo>
                    <a:cubicBezTo>
                      <a:pt x="7" y="4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4"/>
                      <a:pt x="5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7" y="6"/>
                      <a:pt x="7" y="7"/>
                      <a:pt x="7" y="6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4" y="2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7" name="Freeform 916"/>
              <p:cNvSpPr>
                <a:spLocks/>
              </p:cNvSpPr>
              <p:nvPr/>
            </p:nvSpPr>
            <p:spPr bwMode="auto">
              <a:xfrm>
                <a:off x="1623" y="30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8" name="Freeform 917"/>
              <p:cNvSpPr>
                <a:spLocks/>
              </p:cNvSpPr>
              <p:nvPr/>
            </p:nvSpPr>
            <p:spPr bwMode="auto">
              <a:xfrm>
                <a:off x="1606" y="3047"/>
                <a:ext cx="14" cy="27"/>
              </a:xfrm>
              <a:custGeom>
                <a:avLst/>
                <a:gdLst>
                  <a:gd name="T0" fmla="*/ 2 w 5"/>
                  <a:gd name="T1" fmla="*/ 4 h 10"/>
                  <a:gd name="T2" fmla="*/ 1 w 5"/>
                  <a:gd name="T3" fmla="*/ 3 h 10"/>
                  <a:gd name="T4" fmla="*/ 3 w 5"/>
                  <a:gd name="T5" fmla="*/ 6 h 10"/>
                  <a:gd name="T6" fmla="*/ 3 w 5"/>
                  <a:gd name="T7" fmla="*/ 6 h 10"/>
                  <a:gd name="T8" fmla="*/ 1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7 h 10"/>
                  <a:gd name="T16" fmla="*/ 2 w 5"/>
                  <a:gd name="T17" fmla="*/ 6 h 10"/>
                  <a:gd name="T18" fmla="*/ 0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7 h 10"/>
                  <a:gd name="T32" fmla="*/ 4 w 5"/>
                  <a:gd name="T33" fmla="*/ 7 h 10"/>
                  <a:gd name="T34" fmla="*/ 4 w 5"/>
                  <a:gd name="T35" fmla="*/ 6 h 10"/>
                  <a:gd name="T36" fmla="*/ 2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2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2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2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9" name="Freeform 918"/>
              <p:cNvSpPr>
                <a:spLocks/>
              </p:cNvSpPr>
              <p:nvPr/>
            </p:nvSpPr>
            <p:spPr bwMode="auto">
              <a:xfrm>
                <a:off x="1614" y="305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0" name="Freeform 919"/>
              <p:cNvSpPr>
                <a:spLocks/>
              </p:cNvSpPr>
              <p:nvPr/>
            </p:nvSpPr>
            <p:spPr bwMode="auto">
              <a:xfrm>
                <a:off x="1617" y="306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1" name="Freeform 920"/>
              <p:cNvSpPr>
                <a:spLocks/>
              </p:cNvSpPr>
              <p:nvPr/>
            </p:nvSpPr>
            <p:spPr bwMode="auto">
              <a:xfrm>
                <a:off x="1606" y="305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2" name="Freeform 921"/>
              <p:cNvSpPr>
                <a:spLocks/>
              </p:cNvSpPr>
              <p:nvPr/>
            </p:nvSpPr>
            <p:spPr bwMode="auto">
              <a:xfrm>
                <a:off x="1606" y="3063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3" name="Freeform 922"/>
              <p:cNvSpPr>
                <a:spLocks/>
              </p:cNvSpPr>
              <p:nvPr/>
            </p:nvSpPr>
            <p:spPr bwMode="auto">
              <a:xfrm>
                <a:off x="1590" y="3052"/>
                <a:ext cx="16" cy="22"/>
              </a:xfrm>
              <a:custGeom>
                <a:avLst/>
                <a:gdLst>
                  <a:gd name="T0" fmla="*/ 4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3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7 h 8"/>
                  <a:gd name="T14" fmla="*/ 6 w 6"/>
                  <a:gd name="T15" fmla="*/ 8 h 8"/>
                  <a:gd name="T16" fmla="*/ 3 w 6"/>
                  <a:gd name="T17" fmla="*/ 6 h 8"/>
                  <a:gd name="T18" fmla="*/ 4 w 6"/>
                  <a:gd name="T19" fmla="*/ 5 h 8"/>
                  <a:gd name="T20" fmla="*/ 4 w 6"/>
                  <a:gd name="T21" fmla="*/ 5 h 8"/>
                  <a:gd name="T22" fmla="*/ 4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6 w 6"/>
                  <a:gd name="T33" fmla="*/ 3 h 8"/>
                  <a:gd name="T34" fmla="*/ 2 w 6"/>
                  <a:gd name="T35" fmla="*/ 3 h 8"/>
                  <a:gd name="T36" fmla="*/ 3 w 6"/>
                  <a:gd name="T37" fmla="*/ 2 h 8"/>
                  <a:gd name="T38" fmla="*/ 5 w 6"/>
                  <a:gd name="T39" fmla="*/ 3 h 8"/>
                  <a:gd name="T40" fmla="*/ 4 w 6"/>
                  <a:gd name="T41" fmla="*/ 2 h 8"/>
                  <a:gd name="T42" fmla="*/ 6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1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1 w 6"/>
                  <a:gd name="T59" fmla="*/ 4 h 8"/>
                  <a:gd name="T60" fmla="*/ 3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4 w 6"/>
                  <a:gd name="T67" fmla="*/ 7 h 8"/>
                  <a:gd name="T68" fmla="*/ 5 w 6"/>
                  <a:gd name="T69" fmla="*/ 6 h 8"/>
                  <a:gd name="T70" fmla="*/ 5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6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4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4" y="5"/>
                    </a:moveTo>
                    <a:cubicBezTo>
                      <a:pt x="4" y="5"/>
                      <a:pt x="4" y="6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4" y="4"/>
                      <a:pt x="3" y="6"/>
                    </a:cubicBezTo>
                    <a:cubicBezTo>
                      <a:pt x="2" y="8"/>
                      <a:pt x="4" y="5"/>
                      <a:pt x="3" y="7"/>
                    </a:cubicBezTo>
                    <a:cubicBezTo>
                      <a:pt x="5" y="6"/>
                      <a:pt x="6" y="6"/>
                      <a:pt x="6" y="8"/>
                    </a:cubicBezTo>
                    <a:cubicBezTo>
                      <a:pt x="5" y="8"/>
                      <a:pt x="4" y="7"/>
                      <a:pt x="3" y="6"/>
                    </a:cubicBezTo>
                    <a:cubicBezTo>
                      <a:pt x="4" y="5"/>
                      <a:pt x="2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4"/>
                      <a:pt x="3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3"/>
                      <a:pt x="5" y="3"/>
                      <a:pt x="2" y="3"/>
                    </a:cubicBezTo>
                    <a:cubicBezTo>
                      <a:pt x="6" y="3"/>
                      <a:pt x="1" y="2"/>
                      <a:pt x="3" y="2"/>
                    </a:cubicBezTo>
                    <a:cubicBezTo>
                      <a:pt x="4" y="2"/>
                      <a:pt x="3" y="3"/>
                      <a:pt x="5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3" y="3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7"/>
                      <a:pt x="6" y="8"/>
                    </a:cubicBezTo>
                    <a:cubicBezTo>
                      <a:pt x="6" y="7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3" y="2"/>
                      <a:pt x="3" y="3"/>
                    </a:cubicBezTo>
                    <a:cubicBezTo>
                      <a:pt x="3" y="4"/>
                      <a:pt x="3" y="4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4" name="Freeform 923"/>
              <p:cNvSpPr>
                <a:spLocks/>
              </p:cNvSpPr>
              <p:nvPr/>
            </p:nvSpPr>
            <p:spPr bwMode="auto">
              <a:xfrm>
                <a:off x="1606" y="30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5" name="Freeform 924"/>
              <p:cNvSpPr>
                <a:spLocks/>
              </p:cNvSpPr>
              <p:nvPr/>
            </p:nvSpPr>
            <p:spPr bwMode="auto">
              <a:xfrm>
                <a:off x="1601" y="30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6" name="Rectangle 925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7" name="Rectangle 926"/>
              <p:cNvSpPr>
                <a:spLocks noChangeArrowheads="1"/>
              </p:cNvSpPr>
              <p:nvPr/>
            </p:nvSpPr>
            <p:spPr bwMode="auto">
              <a:xfrm>
                <a:off x="1603" y="306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8" name="Freeform 927"/>
              <p:cNvSpPr>
                <a:spLocks/>
              </p:cNvSpPr>
              <p:nvPr/>
            </p:nvSpPr>
            <p:spPr bwMode="auto">
              <a:xfrm>
                <a:off x="1595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9" name="Freeform 928"/>
              <p:cNvSpPr>
                <a:spLocks/>
              </p:cNvSpPr>
              <p:nvPr/>
            </p:nvSpPr>
            <p:spPr bwMode="auto">
              <a:xfrm>
                <a:off x="1598" y="30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0" name="Freeform 929"/>
              <p:cNvSpPr>
                <a:spLocks/>
              </p:cNvSpPr>
              <p:nvPr/>
            </p:nvSpPr>
            <p:spPr bwMode="auto">
              <a:xfrm>
                <a:off x="1593" y="3041"/>
                <a:ext cx="32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6 h 20"/>
                  <a:gd name="T8" fmla="*/ 8 w 12"/>
                  <a:gd name="T9" fmla="*/ 16 h 20"/>
                  <a:gd name="T10" fmla="*/ 8 w 12"/>
                  <a:gd name="T11" fmla="*/ 12 h 20"/>
                  <a:gd name="T12" fmla="*/ 10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0 h 20"/>
                  <a:gd name="T22" fmla="*/ 4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7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3 w 12"/>
                  <a:gd name="T57" fmla="*/ 9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4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8 w 12"/>
                  <a:gd name="T75" fmla="*/ 13 h 20"/>
                  <a:gd name="T76" fmla="*/ 8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7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5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5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8" y="16"/>
                    </a:cubicBezTo>
                    <a:cubicBezTo>
                      <a:pt x="8" y="16"/>
                      <a:pt x="7" y="16"/>
                      <a:pt x="9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1"/>
                      <a:pt x="7" y="11"/>
                      <a:pt x="6" y="11"/>
                    </a:cubicBezTo>
                    <a:cubicBezTo>
                      <a:pt x="6" y="11"/>
                      <a:pt x="4" y="11"/>
                      <a:pt x="4" y="11"/>
                    </a:cubicBezTo>
                    <a:cubicBezTo>
                      <a:pt x="6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5" y="6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6"/>
                      <a:pt x="2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7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7" y="11"/>
                      <a:pt x="7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1" name="Freeform 930"/>
              <p:cNvSpPr>
                <a:spLocks/>
              </p:cNvSpPr>
              <p:nvPr/>
            </p:nvSpPr>
            <p:spPr bwMode="auto">
              <a:xfrm>
                <a:off x="1606" y="3076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2" name="Freeform 931"/>
              <p:cNvSpPr>
                <a:spLocks/>
              </p:cNvSpPr>
              <p:nvPr/>
            </p:nvSpPr>
            <p:spPr bwMode="auto">
              <a:xfrm>
                <a:off x="1609" y="307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3" name="Freeform 932"/>
              <p:cNvSpPr>
                <a:spLocks/>
              </p:cNvSpPr>
              <p:nvPr/>
            </p:nvSpPr>
            <p:spPr bwMode="auto">
              <a:xfrm>
                <a:off x="1603" y="307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4" name="Freeform 933"/>
              <p:cNvSpPr>
                <a:spLocks/>
              </p:cNvSpPr>
              <p:nvPr/>
            </p:nvSpPr>
            <p:spPr bwMode="auto">
              <a:xfrm>
                <a:off x="1603" y="307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5" name="Freeform 934"/>
              <p:cNvSpPr>
                <a:spLocks/>
              </p:cNvSpPr>
              <p:nvPr/>
            </p:nvSpPr>
            <p:spPr bwMode="auto">
              <a:xfrm>
                <a:off x="1568" y="3066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4 w 13"/>
                  <a:gd name="T3" fmla="*/ 2 h 10"/>
                  <a:gd name="T4" fmla="*/ 6 w 13"/>
                  <a:gd name="T5" fmla="*/ 1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7 h 10"/>
                  <a:gd name="T14" fmla="*/ 9 w 13"/>
                  <a:gd name="T15" fmla="*/ 9 h 10"/>
                  <a:gd name="T16" fmla="*/ 10 w 13"/>
                  <a:gd name="T17" fmla="*/ 8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7 h 10"/>
                  <a:gd name="T26" fmla="*/ 11 w 13"/>
                  <a:gd name="T27" fmla="*/ 8 h 10"/>
                  <a:gd name="T28" fmla="*/ 11 w 13"/>
                  <a:gd name="T29" fmla="*/ 7 h 10"/>
                  <a:gd name="T30" fmla="*/ 11 w 13"/>
                  <a:gd name="T31" fmla="*/ 8 h 10"/>
                  <a:gd name="T32" fmla="*/ 13 w 13"/>
                  <a:gd name="T33" fmla="*/ 6 h 10"/>
                  <a:gd name="T34" fmla="*/ 13 w 13"/>
                  <a:gd name="T35" fmla="*/ 5 h 10"/>
                  <a:gd name="T36" fmla="*/ 12 w 13"/>
                  <a:gd name="T37" fmla="*/ 6 h 10"/>
                  <a:gd name="T38" fmla="*/ 12 w 13"/>
                  <a:gd name="T39" fmla="*/ 6 h 10"/>
                  <a:gd name="T40" fmla="*/ 11 w 13"/>
                  <a:gd name="T41" fmla="*/ 7 h 10"/>
                  <a:gd name="T42" fmla="*/ 11 w 13"/>
                  <a:gd name="T43" fmla="*/ 5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4 h 10"/>
                  <a:gd name="T50" fmla="*/ 10 w 13"/>
                  <a:gd name="T51" fmla="*/ 5 h 10"/>
                  <a:gd name="T52" fmla="*/ 10 w 13"/>
                  <a:gd name="T53" fmla="*/ 7 h 10"/>
                  <a:gd name="T54" fmla="*/ 10 w 13"/>
                  <a:gd name="T55" fmla="*/ 7 h 10"/>
                  <a:gd name="T56" fmla="*/ 10 w 13"/>
                  <a:gd name="T57" fmla="*/ 6 h 10"/>
                  <a:gd name="T58" fmla="*/ 10 w 13"/>
                  <a:gd name="T59" fmla="*/ 6 h 10"/>
                  <a:gd name="T60" fmla="*/ 9 w 13"/>
                  <a:gd name="T61" fmla="*/ 4 h 10"/>
                  <a:gd name="T62" fmla="*/ 9 w 13"/>
                  <a:gd name="T63" fmla="*/ 6 h 10"/>
                  <a:gd name="T64" fmla="*/ 6 w 13"/>
                  <a:gd name="T65" fmla="*/ 5 h 10"/>
                  <a:gd name="T66" fmla="*/ 8 w 13"/>
                  <a:gd name="T67" fmla="*/ 5 h 10"/>
                  <a:gd name="T68" fmla="*/ 6 w 13"/>
                  <a:gd name="T69" fmla="*/ 5 h 10"/>
                  <a:gd name="T70" fmla="*/ 7 w 13"/>
                  <a:gd name="T71" fmla="*/ 3 h 10"/>
                  <a:gd name="T72" fmla="*/ 6 w 13"/>
                  <a:gd name="T73" fmla="*/ 4 h 10"/>
                  <a:gd name="T74" fmla="*/ 6 w 13"/>
                  <a:gd name="T75" fmla="*/ 2 h 10"/>
                  <a:gd name="T76" fmla="*/ 6 w 13"/>
                  <a:gd name="T77" fmla="*/ 2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1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1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3" y="6"/>
                    </a:cubicBezTo>
                    <a:cubicBezTo>
                      <a:pt x="13" y="6"/>
                      <a:pt x="12" y="5"/>
                      <a:pt x="13" y="5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9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4"/>
                      <a:pt x="9" y="7"/>
                      <a:pt x="6" y="5"/>
                    </a:cubicBezTo>
                    <a:cubicBezTo>
                      <a:pt x="7" y="3"/>
                      <a:pt x="7" y="5"/>
                      <a:pt x="8" y="5"/>
                    </a:cubicBezTo>
                    <a:cubicBezTo>
                      <a:pt x="8" y="5"/>
                      <a:pt x="7" y="4"/>
                      <a:pt x="6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6" name="Freeform 935"/>
              <p:cNvSpPr>
                <a:spLocks/>
              </p:cNvSpPr>
              <p:nvPr/>
            </p:nvSpPr>
            <p:spPr bwMode="auto">
              <a:xfrm>
                <a:off x="1576" y="3063"/>
                <a:ext cx="6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7" name="Freeform 936"/>
              <p:cNvSpPr>
                <a:spLocks/>
              </p:cNvSpPr>
              <p:nvPr/>
            </p:nvSpPr>
            <p:spPr bwMode="auto">
              <a:xfrm>
                <a:off x="1574" y="3047"/>
                <a:ext cx="38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3 w 14"/>
                  <a:gd name="T11" fmla="*/ 6 h 7"/>
                  <a:gd name="T12" fmla="*/ 2 w 14"/>
                  <a:gd name="T13" fmla="*/ 5 h 7"/>
                  <a:gd name="T14" fmla="*/ 3 w 14"/>
                  <a:gd name="T15" fmla="*/ 5 h 7"/>
                  <a:gd name="T16" fmla="*/ 3 w 14"/>
                  <a:gd name="T17" fmla="*/ 5 h 7"/>
                  <a:gd name="T18" fmla="*/ 4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6 h 7"/>
                  <a:gd name="T26" fmla="*/ 9 w 14"/>
                  <a:gd name="T27" fmla="*/ 5 h 7"/>
                  <a:gd name="T28" fmla="*/ 10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4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2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9" y="4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3"/>
                      <a:pt x="9" y="5"/>
                      <a:pt x="8" y="6"/>
                    </a:cubicBezTo>
                    <a:cubicBezTo>
                      <a:pt x="10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4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8" name="Freeform 937"/>
              <p:cNvSpPr>
                <a:spLocks/>
              </p:cNvSpPr>
              <p:nvPr/>
            </p:nvSpPr>
            <p:spPr bwMode="auto">
              <a:xfrm>
                <a:off x="1603" y="305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9" name="Freeform 938"/>
              <p:cNvSpPr>
                <a:spLocks/>
              </p:cNvSpPr>
              <p:nvPr/>
            </p:nvSpPr>
            <p:spPr bwMode="auto">
              <a:xfrm>
                <a:off x="1854" y="260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0" name="Freeform 939"/>
              <p:cNvSpPr>
                <a:spLocks/>
              </p:cNvSpPr>
              <p:nvPr/>
            </p:nvSpPr>
            <p:spPr bwMode="auto">
              <a:xfrm>
                <a:off x="1846" y="2595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4 h 5"/>
                  <a:gd name="T10" fmla="*/ 1 w 3"/>
                  <a:gd name="T11" fmla="*/ 3 h 5"/>
                  <a:gd name="T12" fmla="*/ 1 w 3"/>
                  <a:gd name="T13" fmla="*/ 2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4"/>
                      <a:pt x="1" y="4"/>
                      <a:pt x="3" y="5"/>
                    </a:cubicBezTo>
                    <a:cubicBezTo>
                      <a:pt x="3" y="5"/>
                      <a:pt x="2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1" name="Freeform 940"/>
              <p:cNvSpPr>
                <a:spLocks/>
              </p:cNvSpPr>
              <p:nvPr/>
            </p:nvSpPr>
            <p:spPr bwMode="auto">
              <a:xfrm>
                <a:off x="1849" y="260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2" name="Freeform 941"/>
              <p:cNvSpPr>
                <a:spLocks/>
              </p:cNvSpPr>
              <p:nvPr/>
            </p:nvSpPr>
            <p:spPr bwMode="auto">
              <a:xfrm>
                <a:off x="1849" y="2603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3" name="Freeform 942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4" name="Freeform 943"/>
              <p:cNvSpPr>
                <a:spLocks/>
              </p:cNvSpPr>
              <p:nvPr/>
            </p:nvSpPr>
            <p:spPr bwMode="auto">
              <a:xfrm>
                <a:off x="1846" y="259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5" name="Freeform 944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6" name="Freeform 945"/>
              <p:cNvSpPr>
                <a:spLocks/>
              </p:cNvSpPr>
              <p:nvPr/>
            </p:nvSpPr>
            <p:spPr bwMode="auto">
              <a:xfrm>
                <a:off x="1849" y="260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7" name="Freeform 946"/>
              <p:cNvSpPr>
                <a:spLocks/>
              </p:cNvSpPr>
              <p:nvPr/>
            </p:nvSpPr>
            <p:spPr bwMode="auto">
              <a:xfrm>
                <a:off x="1843" y="259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1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2"/>
                      <a:pt x="0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8" name="Freeform 947"/>
              <p:cNvSpPr>
                <a:spLocks/>
              </p:cNvSpPr>
              <p:nvPr/>
            </p:nvSpPr>
            <p:spPr bwMode="auto">
              <a:xfrm>
                <a:off x="1849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9" name="Freeform 948"/>
              <p:cNvSpPr>
                <a:spLocks/>
              </p:cNvSpPr>
              <p:nvPr/>
            </p:nvSpPr>
            <p:spPr bwMode="auto">
              <a:xfrm>
                <a:off x="1840" y="2592"/>
                <a:ext cx="9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2 h 4"/>
                  <a:gd name="T6" fmla="*/ 2 w 3"/>
                  <a:gd name="T7" fmla="*/ 2 h 4"/>
                  <a:gd name="T8" fmla="*/ 0 w 3"/>
                  <a:gd name="T9" fmla="*/ 3 h 4"/>
                  <a:gd name="T10" fmla="*/ 2 w 3"/>
                  <a:gd name="T11" fmla="*/ 2 h 4"/>
                  <a:gd name="T12" fmla="*/ 1 w 3"/>
                  <a:gd name="T13" fmla="*/ 3 h 4"/>
                  <a:gd name="T14" fmla="*/ 2 w 3"/>
                  <a:gd name="T15" fmla="*/ 1 h 4"/>
                  <a:gd name="T16" fmla="*/ 2 w 3"/>
                  <a:gd name="T17" fmla="*/ 1 h 4"/>
                  <a:gd name="T18" fmla="*/ 3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0" name="Rectangle 949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1" name="Freeform 950"/>
              <p:cNvSpPr>
                <a:spLocks/>
              </p:cNvSpPr>
              <p:nvPr/>
            </p:nvSpPr>
            <p:spPr bwMode="auto">
              <a:xfrm>
                <a:off x="1838" y="2595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0 h 2"/>
                  <a:gd name="T18" fmla="*/ 2 w 3"/>
                  <a:gd name="T19" fmla="*/ 1 h 2"/>
                  <a:gd name="T20" fmla="*/ 1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2" name="Freeform 951"/>
              <p:cNvSpPr>
                <a:spLocks/>
              </p:cNvSpPr>
              <p:nvPr/>
            </p:nvSpPr>
            <p:spPr bwMode="auto">
              <a:xfrm>
                <a:off x="1838" y="260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3" name="Rectangle 952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4" name="Freeform 953"/>
              <p:cNvSpPr>
                <a:spLocks/>
              </p:cNvSpPr>
              <p:nvPr/>
            </p:nvSpPr>
            <p:spPr bwMode="auto">
              <a:xfrm>
                <a:off x="1838" y="259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5" name="Freeform 954"/>
              <p:cNvSpPr>
                <a:spLocks/>
              </p:cNvSpPr>
              <p:nvPr/>
            </p:nvSpPr>
            <p:spPr bwMode="auto">
              <a:xfrm>
                <a:off x="1835" y="2581"/>
                <a:ext cx="27" cy="38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8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3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1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5 w 10"/>
                  <a:gd name="T35" fmla="*/ 6 h 14"/>
                  <a:gd name="T36" fmla="*/ 5 w 10"/>
                  <a:gd name="T37" fmla="*/ 6 h 14"/>
                  <a:gd name="T38" fmla="*/ 5 w 10"/>
                  <a:gd name="T39" fmla="*/ 6 h 14"/>
                  <a:gd name="T40" fmla="*/ 5 w 10"/>
                  <a:gd name="T41" fmla="*/ 6 h 14"/>
                  <a:gd name="T42" fmla="*/ 5 w 10"/>
                  <a:gd name="T43" fmla="*/ 6 h 14"/>
                  <a:gd name="T44" fmla="*/ 5 w 10"/>
                  <a:gd name="T45" fmla="*/ 6 h 14"/>
                  <a:gd name="T46" fmla="*/ 5 w 10"/>
                  <a:gd name="T47" fmla="*/ 6 h 14"/>
                  <a:gd name="T48" fmla="*/ 5 w 10"/>
                  <a:gd name="T49" fmla="*/ 6 h 14"/>
                  <a:gd name="T50" fmla="*/ 5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3 w 10"/>
                  <a:gd name="T57" fmla="*/ 10 h 14"/>
                  <a:gd name="T58" fmla="*/ 3 w 10"/>
                  <a:gd name="T59" fmla="*/ 9 h 14"/>
                  <a:gd name="T60" fmla="*/ 4 w 10"/>
                  <a:gd name="T61" fmla="*/ 6 h 14"/>
                  <a:gd name="T62" fmla="*/ 4 w 10"/>
                  <a:gd name="T63" fmla="*/ 7 h 14"/>
                  <a:gd name="T64" fmla="*/ 7 w 10"/>
                  <a:gd name="T65" fmla="*/ 6 h 14"/>
                  <a:gd name="T66" fmla="*/ 6 w 10"/>
                  <a:gd name="T67" fmla="*/ 4 h 14"/>
                  <a:gd name="T68" fmla="*/ 7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8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10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8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6"/>
                    </a:cubicBezTo>
                    <a:cubicBezTo>
                      <a:pt x="6" y="6"/>
                      <a:pt x="8" y="6"/>
                      <a:pt x="6" y="4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6" name="Freeform 955"/>
              <p:cNvSpPr>
                <a:spLocks/>
              </p:cNvSpPr>
              <p:nvPr/>
            </p:nvSpPr>
            <p:spPr bwMode="auto">
              <a:xfrm>
                <a:off x="1862" y="25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7" name="Freeform 956"/>
              <p:cNvSpPr>
                <a:spLocks/>
              </p:cNvSpPr>
              <p:nvPr/>
            </p:nvSpPr>
            <p:spPr bwMode="auto">
              <a:xfrm>
                <a:off x="1862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8" name="Rectangle 957"/>
              <p:cNvSpPr>
                <a:spLocks noChangeArrowheads="1"/>
              </p:cNvSpPr>
              <p:nvPr/>
            </p:nvSpPr>
            <p:spPr bwMode="auto">
              <a:xfrm>
                <a:off x="1851" y="2584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9" name="Freeform 958"/>
              <p:cNvSpPr>
                <a:spLocks/>
              </p:cNvSpPr>
              <p:nvPr/>
            </p:nvSpPr>
            <p:spPr bwMode="auto">
              <a:xfrm>
                <a:off x="1857" y="259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0" name="Freeform 959"/>
              <p:cNvSpPr>
                <a:spLocks/>
              </p:cNvSpPr>
              <p:nvPr/>
            </p:nvSpPr>
            <p:spPr bwMode="auto">
              <a:xfrm>
                <a:off x="1854" y="259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1" name="Rectangle 960"/>
              <p:cNvSpPr>
                <a:spLocks noChangeArrowheads="1"/>
              </p:cNvSpPr>
              <p:nvPr/>
            </p:nvSpPr>
            <p:spPr bwMode="auto">
              <a:xfrm>
                <a:off x="1862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2" name="Freeform 961"/>
              <p:cNvSpPr>
                <a:spLocks/>
              </p:cNvSpPr>
              <p:nvPr/>
            </p:nvSpPr>
            <p:spPr bwMode="auto">
              <a:xfrm>
                <a:off x="1846" y="2573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5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6 h 7"/>
                  <a:gd name="T28" fmla="*/ 6 w 8"/>
                  <a:gd name="T29" fmla="*/ 5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5 w 8"/>
                  <a:gd name="T41" fmla="*/ 2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3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3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6" y="5"/>
                    </a:cubicBezTo>
                    <a:cubicBezTo>
                      <a:pt x="6" y="3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4" y="1"/>
                      <a:pt x="5" y="3"/>
                      <a:pt x="3" y="0"/>
                    </a:cubicBezTo>
                    <a:cubicBezTo>
                      <a:pt x="2" y="1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3" name="Freeform 962"/>
              <p:cNvSpPr>
                <a:spLocks/>
              </p:cNvSpPr>
              <p:nvPr/>
            </p:nvSpPr>
            <p:spPr bwMode="auto">
              <a:xfrm>
                <a:off x="1859" y="258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4" name="Freeform 963"/>
              <p:cNvSpPr>
                <a:spLocks/>
              </p:cNvSpPr>
              <p:nvPr/>
            </p:nvSpPr>
            <p:spPr bwMode="auto">
              <a:xfrm>
                <a:off x="1843" y="2573"/>
                <a:ext cx="14" cy="25"/>
              </a:xfrm>
              <a:custGeom>
                <a:avLst/>
                <a:gdLst>
                  <a:gd name="T0" fmla="*/ 3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2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1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3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3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5" name="Rectangle 964"/>
              <p:cNvSpPr>
                <a:spLocks noChangeArrowheads="1"/>
              </p:cNvSpPr>
              <p:nvPr/>
            </p:nvSpPr>
            <p:spPr bwMode="auto">
              <a:xfrm>
                <a:off x="1851" y="257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6" name="Freeform 965"/>
              <p:cNvSpPr>
                <a:spLocks/>
              </p:cNvSpPr>
              <p:nvPr/>
            </p:nvSpPr>
            <p:spPr bwMode="auto">
              <a:xfrm>
                <a:off x="1854" y="258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7" name="Freeform 966"/>
              <p:cNvSpPr>
                <a:spLocks/>
              </p:cNvSpPr>
              <p:nvPr/>
            </p:nvSpPr>
            <p:spPr bwMode="auto">
              <a:xfrm>
                <a:off x="1843" y="258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8" name="Freeform 967"/>
              <p:cNvSpPr>
                <a:spLocks/>
              </p:cNvSpPr>
              <p:nvPr/>
            </p:nvSpPr>
            <p:spPr bwMode="auto">
              <a:xfrm>
                <a:off x="1843" y="2587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1 h 5"/>
                  <a:gd name="T6" fmla="*/ 1 w 2"/>
                  <a:gd name="T7" fmla="*/ 3 h 5"/>
                  <a:gd name="T8" fmla="*/ 1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ubicBezTo>
                      <a:pt x="0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9" name="Freeform 968"/>
              <p:cNvSpPr>
                <a:spLocks/>
              </p:cNvSpPr>
              <p:nvPr/>
            </p:nvSpPr>
            <p:spPr bwMode="auto">
              <a:xfrm>
                <a:off x="1829" y="2576"/>
                <a:ext cx="17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2 w 6"/>
                  <a:gd name="T7" fmla="*/ 4 h 9"/>
                  <a:gd name="T8" fmla="*/ 2 w 6"/>
                  <a:gd name="T9" fmla="*/ 5 h 9"/>
                  <a:gd name="T10" fmla="*/ 2 w 6"/>
                  <a:gd name="T11" fmla="*/ 7 h 9"/>
                  <a:gd name="T12" fmla="*/ 2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3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4 w 6"/>
                  <a:gd name="T27" fmla="*/ 4 h 9"/>
                  <a:gd name="T28" fmla="*/ 5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3 w 6"/>
                  <a:gd name="T41" fmla="*/ 3 h 9"/>
                  <a:gd name="T42" fmla="*/ 5 w 6"/>
                  <a:gd name="T43" fmla="*/ 3 h 9"/>
                  <a:gd name="T44" fmla="*/ 3 w 6"/>
                  <a:gd name="T45" fmla="*/ 2 h 9"/>
                  <a:gd name="T46" fmla="*/ 3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4 w 6"/>
                  <a:gd name="T69" fmla="*/ 6 h 9"/>
                  <a:gd name="T70" fmla="*/ 4 w 6"/>
                  <a:gd name="T71" fmla="*/ 5 h 9"/>
                  <a:gd name="T72" fmla="*/ 5 w 6"/>
                  <a:gd name="T73" fmla="*/ 8 h 9"/>
                  <a:gd name="T74" fmla="*/ 5 w 6"/>
                  <a:gd name="T75" fmla="*/ 8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2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2" y="7"/>
                    </a:cubicBezTo>
                    <a:cubicBezTo>
                      <a:pt x="2" y="8"/>
                      <a:pt x="3" y="6"/>
                      <a:pt x="2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4" y="8"/>
                      <a:pt x="3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4" y="3"/>
                      <a:pt x="3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8"/>
                    </a:cubicBezTo>
                    <a:cubicBezTo>
                      <a:pt x="5" y="8"/>
                      <a:pt x="6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4" y="7"/>
                      <a:pt x="2" y="2"/>
                      <a:pt x="2" y="3"/>
                    </a:cubicBezTo>
                    <a:cubicBezTo>
                      <a:pt x="2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0" name="Freeform 969"/>
              <p:cNvSpPr>
                <a:spLocks/>
              </p:cNvSpPr>
              <p:nvPr/>
            </p:nvSpPr>
            <p:spPr bwMode="auto">
              <a:xfrm>
                <a:off x="1843" y="25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1" name="Freeform 970"/>
              <p:cNvSpPr>
                <a:spLocks/>
              </p:cNvSpPr>
              <p:nvPr/>
            </p:nvSpPr>
            <p:spPr bwMode="auto">
              <a:xfrm>
                <a:off x="1838" y="2579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2" name="Rectangle 971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3" name="Freeform 972"/>
              <p:cNvSpPr>
                <a:spLocks/>
              </p:cNvSpPr>
              <p:nvPr/>
            </p:nvSpPr>
            <p:spPr bwMode="auto">
              <a:xfrm>
                <a:off x="1840" y="258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4" name="Freeform 973"/>
              <p:cNvSpPr>
                <a:spLocks/>
              </p:cNvSpPr>
              <p:nvPr/>
            </p:nvSpPr>
            <p:spPr bwMode="auto">
              <a:xfrm>
                <a:off x="1832" y="2581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5" name="Freeform 974"/>
              <p:cNvSpPr>
                <a:spLocks/>
              </p:cNvSpPr>
              <p:nvPr/>
            </p:nvSpPr>
            <p:spPr bwMode="auto">
              <a:xfrm>
                <a:off x="1838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6" name="Freeform 975"/>
              <p:cNvSpPr>
                <a:spLocks/>
              </p:cNvSpPr>
              <p:nvPr/>
            </p:nvSpPr>
            <p:spPr bwMode="auto">
              <a:xfrm>
                <a:off x="1829" y="2565"/>
                <a:ext cx="33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7 h 20"/>
                  <a:gd name="T8" fmla="*/ 8 w 12"/>
                  <a:gd name="T9" fmla="*/ 16 h 20"/>
                  <a:gd name="T10" fmla="*/ 9 w 12"/>
                  <a:gd name="T11" fmla="*/ 12 h 20"/>
                  <a:gd name="T12" fmla="*/ 10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1 h 20"/>
                  <a:gd name="T22" fmla="*/ 4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7 w 12"/>
                  <a:gd name="T29" fmla="*/ 8 h 20"/>
                  <a:gd name="T30" fmla="*/ 5 w 12"/>
                  <a:gd name="T31" fmla="*/ 8 h 20"/>
                  <a:gd name="T32" fmla="*/ 2 w 12"/>
                  <a:gd name="T33" fmla="*/ 8 h 20"/>
                  <a:gd name="T34" fmla="*/ 6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7 h 20"/>
                  <a:gd name="T42" fmla="*/ 3 w 12"/>
                  <a:gd name="T43" fmla="*/ 5 h 20"/>
                  <a:gd name="T44" fmla="*/ 3 w 12"/>
                  <a:gd name="T45" fmla="*/ 4 h 20"/>
                  <a:gd name="T46" fmla="*/ 1 w 12"/>
                  <a:gd name="T47" fmla="*/ 7 h 20"/>
                  <a:gd name="T48" fmla="*/ 1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2 w 12"/>
                  <a:gd name="T55" fmla="*/ 9 h 20"/>
                  <a:gd name="T56" fmla="*/ 3 w 12"/>
                  <a:gd name="T57" fmla="*/ 10 h 20"/>
                  <a:gd name="T58" fmla="*/ 3 w 12"/>
                  <a:gd name="T59" fmla="*/ 10 h 20"/>
                  <a:gd name="T60" fmla="*/ 3 w 12"/>
                  <a:gd name="T61" fmla="*/ 10 h 20"/>
                  <a:gd name="T62" fmla="*/ 4 w 12"/>
                  <a:gd name="T63" fmla="*/ 11 h 20"/>
                  <a:gd name="T64" fmla="*/ 5 w 12"/>
                  <a:gd name="T65" fmla="*/ 11 h 20"/>
                  <a:gd name="T66" fmla="*/ 3 w 12"/>
                  <a:gd name="T67" fmla="*/ 12 h 20"/>
                  <a:gd name="T68" fmla="*/ 4 w 12"/>
                  <a:gd name="T69" fmla="*/ 13 h 20"/>
                  <a:gd name="T70" fmla="*/ 6 w 12"/>
                  <a:gd name="T71" fmla="*/ 12 h 20"/>
                  <a:gd name="T72" fmla="*/ 7 w 12"/>
                  <a:gd name="T73" fmla="*/ 13 h 20"/>
                  <a:gd name="T74" fmla="*/ 8 w 12"/>
                  <a:gd name="T75" fmla="*/ 14 h 20"/>
                  <a:gd name="T76" fmla="*/ 8 w 12"/>
                  <a:gd name="T77" fmla="*/ 14 h 20"/>
                  <a:gd name="T78" fmla="*/ 9 w 12"/>
                  <a:gd name="T79" fmla="*/ 13 h 20"/>
                  <a:gd name="T80" fmla="*/ 8 w 12"/>
                  <a:gd name="T81" fmla="*/ 12 h 20"/>
                  <a:gd name="T82" fmla="*/ 8 w 12"/>
                  <a:gd name="T83" fmla="*/ 14 h 20"/>
                  <a:gd name="T84" fmla="*/ 7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5" y="13"/>
                      <a:pt x="5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8"/>
                      <a:pt x="5" y="18"/>
                    </a:cubicBezTo>
                    <a:cubicBezTo>
                      <a:pt x="5" y="18"/>
                      <a:pt x="5" y="15"/>
                      <a:pt x="6" y="15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7" y="20"/>
                      <a:pt x="7" y="13"/>
                      <a:pt x="8" y="16"/>
                    </a:cubicBezTo>
                    <a:cubicBezTo>
                      <a:pt x="8" y="16"/>
                      <a:pt x="8" y="16"/>
                      <a:pt x="9" y="16"/>
                    </a:cubicBezTo>
                    <a:cubicBezTo>
                      <a:pt x="11" y="14"/>
                      <a:pt x="8" y="11"/>
                      <a:pt x="9" y="12"/>
                    </a:cubicBezTo>
                    <a:cubicBezTo>
                      <a:pt x="8" y="14"/>
                      <a:pt x="10" y="9"/>
                      <a:pt x="7" y="16"/>
                    </a:cubicBezTo>
                    <a:cubicBezTo>
                      <a:pt x="7" y="17"/>
                      <a:pt x="11" y="15"/>
                      <a:pt x="10" y="15"/>
                    </a:cubicBezTo>
                    <a:cubicBezTo>
                      <a:pt x="11" y="15"/>
                      <a:pt x="10" y="14"/>
                      <a:pt x="12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8" y="13"/>
                      <a:pt x="9" y="12"/>
                    </a:cubicBezTo>
                    <a:cubicBezTo>
                      <a:pt x="9" y="11"/>
                      <a:pt x="8" y="12"/>
                      <a:pt x="7" y="12"/>
                    </a:cubicBezTo>
                    <a:cubicBezTo>
                      <a:pt x="7" y="12"/>
                      <a:pt x="8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1"/>
                      <a:pt x="5" y="12"/>
                      <a:pt x="4" y="12"/>
                    </a:cubicBezTo>
                    <a:cubicBezTo>
                      <a:pt x="6" y="10"/>
                      <a:pt x="4" y="12"/>
                      <a:pt x="6" y="11"/>
                    </a:cubicBezTo>
                    <a:cubicBezTo>
                      <a:pt x="7" y="11"/>
                      <a:pt x="7" y="11"/>
                      <a:pt x="8" y="10"/>
                    </a:cubicBezTo>
                    <a:cubicBezTo>
                      <a:pt x="8" y="10"/>
                      <a:pt x="8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9"/>
                      <a:pt x="7" y="7"/>
                      <a:pt x="6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6"/>
                      <a:pt x="3" y="8"/>
                      <a:pt x="4" y="7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5" y="6"/>
                      <a:pt x="6" y="6"/>
                    </a:cubicBezTo>
                    <a:cubicBezTo>
                      <a:pt x="5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3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2" y="0"/>
                      <a:pt x="2" y="5"/>
                    </a:cubicBezTo>
                    <a:cubicBezTo>
                      <a:pt x="3" y="4"/>
                      <a:pt x="5" y="7"/>
                      <a:pt x="4" y="7"/>
                    </a:cubicBezTo>
                    <a:cubicBezTo>
                      <a:pt x="2" y="5"/>
                      <a:pt x="3" y="3"/>
                      <a:pt x="2" y="6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2" y="8"/>
                      <a:pt x="3" y="7"/>
                      <a:pt x="4" y="8"/>
                    </a:cubicBezTo>
                    <a:cubicBezTo>
                      <a:pt x="2" y="9"/>
                      <a:pt x="3" y="9"/>
                      <a:pt x="2" y="9"/>
                    </a:cubicBezTo>
                    <a:cubicBezTo>
                      <a:pt x="3" y="9"/>
                      <a:pt x="3" y="10"/>
                      <a:pt x="3" y="9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5" y="9"/>
                      <a:pt x="4" y="11"/>
                    </a:cubicBezTo>
                    <a:cubicBezTo>
                      <a:pt x="4" y="10"/>
                      <a:pt x="5" y="11"/>
                      <a:pt x="6" y="9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4" y="12"/>
                      <a:pt x="5" y="11"/>
                      <a:pt x="3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6" y="12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6" y="13"/>
                      <a:pt x="5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7" y="14"/>
                      <a:pt x="9" y="13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5"/>
                      <a:pt x="7" y="14"/>
                    </a:cubicBezTo>
                    <a:cubicBezTo>
                      <a:pt x="6" y="12"/>
                      <a:pt x="10" y="13"/>
                      <a:pt x="9" y="13"/>
                    </a:cubicBezTo>
                    <a:cubicBezTo>
                      <a:pt x="7" y="16"/>
                      <a:pt x="8" y="17"/>
                      <a:pt x="6" y="15"/>
                    </a:cubicBezTo>
                    <a:cubicBezTo>
                      <a:pt x="8" y="11"/>
                      <a:pt x="8" y="13"/>
                      <a:pt x="8" y="12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7" y="14"/>
                      <a:pt x="8" y="15"/>
                      <a:pt x="8" y="14"/>
                    </a:cubicBezTo>
                    <a:cubicBezTo>
                      <a:pt x="9" y="13"/>
                      <a:pt x="10" y="15"/>
                      <a:pt x="8" y="16"/>
                    </a:cubicBezTo>
                    <a:cubicBezTo>
                      <a:pt x="7" y="16"/>
                      <a:pt x="7" y="14"/>
                      <a:pt x="7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0"/>
                      <a:pt x="6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7" name="Freeform 976"/>
              <p:cNvSpPr>
                <a:spLocks/>
              </p:cNvSpPr>
              <p:nvPr/>
            </p:nvSpPr>
            <p:spPr bwMode="auto">
              <a:xfrm>
                <a:off x="1846" y="260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8" name="Rectangle 977"/>
              <p:cNvSpPr>
                <a:spLocks noChangeArrowheads="1"/>
              </p:cNvSpPr>
              <p:nvPr/>
            </p:nvSpPr>
            <p:spPr bwMode="auto">
              <a:xfrm>
                <a:off x="1849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9" name="Freeform 978"/>
              <p:cNvSpPr>
                <a:spLocks/>
              </p:cNvSpPr>
              <p:nvPr/>
            </p:nvSpPr>
            <p:spPr bwMode="auto">
              <a:xfrm>
                <a:off x="1840" y="26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0" name="Rectangle 979"/>
              <p:cNvSpPr>
                <a:spLocks noChangeArrowheads="1"/>
              </p:cNvSpPr>
              <p:nvPr/>
            </p:nvSpPr>
            <p:spPr bwMode="auto">
              <a:xfrm>
                <a:off x="1840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1" name="Freeform 980"/>
              <p:cNvSpPr>
                <a:spLocks/>
              </p:cNvSpPr>
              <p:nvPr/>
            </p:nvSpPr>
            <p:spPr bwMode="auto">
              <a:xfrm>
                <a:off x="1805" y="2590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5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10 w 13"/>
                  <a:gd name="T13" fmla="*/ 8 h 10"/>
                  <a:gd name="T14" fmla="*/ 9 w 13"/>
                  <a:gd name="T15" fmla="*/ 10 h 10"/>
                  <a:gd name="T16" fmla="*/ 11 w 13"/>
                  <a:gd name="T17" fmla="*/ 9 h 10"/>
                  <a:gd name="T18" fmla="*/ 10 w 13"/>
                  <a:gd name="T19" fmla="*/ 8 h 10"/>
                  <a:gd name="T20" fmla="*/ 11 w 13"/>
                  <a:gd name="T21" fmla="*/ 8 h 10"/>
                  <a:gd name="T22" fmla="*/ 11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2 w 13"/>
                  <a:gd name="T29" fmla="*/ 8 h 10"/>
                  <a:gd name="T30" fmla="*/ 12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2 w 13"/>
                  <a:gd name="T43" fmla="*/ 5 h 10"/>
                  <a:gd name="T44" fmla="*/ 11 w 13"/>
                  <a:gd name="T45" fmla="*/ 4 h 10"/>
                  <a:gd name="T46" fmla="*/ 11 w 13"/>
                  <a:gd name="T47" fmla="*/ 4 h 10"/>
                  <a:gd name="T48" fmla="*/ 10 w 13"/>
                  <a:gd name="T49" fmla="*/ 5 h 10"/>
                  <a:gd name="T50" fmla="*/ 11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10 w 13"/>
                  <a:gd name="T61" fmla="*/ 5 h 10"/>
                  <a:gd name="T62" fmla="*/ 10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6"/>
                    </a:cubicBezTo>
                    <a:cubicBezTo>
                      <a:pt x="11" y="10"/>
                      <a:pt x="8" y="10"/>
                      <a:pt x="10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1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2" y="6"/>
                      <a:pt x="12" y="5"/>
                    </a:cubicBezTo>
                    <a:cubicBezTo>
                      <a:pt x="11" y="3"/>
                      <a:pt x="11" y="7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5"/>
                      <a:pt x="10" y="5"/>
                    </a:cubicBezTo>
                    <a:cubicBezTo>
                      <a:pt x="9" y="6"/>
                      <a:pt x="10" y="5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2" name="Freeform 981"/>
              <p:cNvSpPr>
                <a:spLocks/>
              </p:cNvSpPr>
              <p:nvPr/>
            </p:nvSpPr>
            <p:spPr bwMode="auto">
              <a:xfrm>
                <a:off x="1813" y="2587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3" name="Freeform 982"/>
              <p:cNvSpPr>
                <a:spLocks/>
              </p:cNvSpPr>
              <p:nvPr/>
            </p:nvSpPr>
            <p:spPr bwMode="auto">
              <a:xfrm>
                <a:off x="1813" y="2573"/>
                <a:ext cx="36" cy="17"/>
              </a:xfrm>
              <a:custGeom>
                <a:avLst/>
                <a:gdLst>
                  <a:gd name="T0" fmla="*/ 10 w 13"/>
                  <a:gd name="T1" fmla="*/ 4 h 6"/>
                  <a:gd name="T2" fmla="*/ 11 w 13"/>
                  <a:gd name="T3" fmla="*/ 3 h 6"/>
                  <a:gd name="T4" fmla="*/ 6 w 13"/>
                  <a:gd name="T5" fmla="*/ 0 h 6"/>
                  <a:gd name="T6" fmla="*/ 2 w 13"/>
                  <a:gd name="T7" fmla="*/ 4 h 6"/>
                  <a:gd name="T8" fmla="*/ 1 w 13"/>
                  <a:gd name="T9" fmla="*/ 4 h 6"/>
                  <a:gd name="T10" fmla="*/ 2 w 13"/>
                  <a:gd name="T11" fmla="*/ 5 h 6"/>
                  <a:gd name="T12" fmla="*/ 1 w 13"/>
                  <a:gd name="T13" fmla="*/ 4 h 6"/>
                  <a:gd name="T14" fmla="*/ 2 w 13"/>
                  <a:gd name="T15" fmla="*/ 5 h 6"/>
                  <a:gd name="T16" fmla="*/ 2 w 13"/>
                  <a:gd name="T17" fmla="*/ 4 h 6"/>
                  <a:gd name="T18" fmla="*/ 3 w 13"/>
                  <a:gd name="T19" fmla="*/ 5 h 6"/>
                  <a:gd name="T20" fmla="*/ 7 w 13"/>
                  <a:gd name="T21" fmla="*/ 2 h 6"/>
                  <a:gd name="T22" fmla="*/ 7 w 13"/>
                  <a:gd name="T23" fmla="*/ 4 h 6"/>
                  <a:gd name="T24" fmla="*/ 8 w 13"/>
                  <a:gd name="T25" fmla="*/ 5 h 6"/>
                  <a:gd name="T26" fmla="*/ 8 w 13"/>
                  <a:gd name="T27" fmla="*/ 4 h 6"/>
                  <a:gd name="T28" fmla="*/ 9 w 13"/>
                  <a:gd name="T29" fmla="*/ 3 h 6"/>
                  <a:gd name="T30" fmla="*/ 8 w 13"/>
                  <a:gd name="T31" fmla="*/ 5 h 6"/>
                  <a:gd name="T32" fmla="*/ 10 w 13"/>
                  <a:gd name="T33" fmla="*/ 6 h 6"/>
                  <a:gd name="T34" fmla="*/ 12 w 13"/>
                  <a:gd name="T35" fmla="*/ 5 h 6"/>
                  <a:gd name="T36" fmla="*/ 10 w 13"/>
                  <a:gd name="T37" fmla="*/ 6 h 6"/>
                  <a:gd name="T38" fmla="*/ 10 w 13"/>
                  <a:gd name="T39" fmla="*/ 6 h 6"/>
                  <a:gd name="T40" fmla="*/ 13 w 13"/>
                  <a:gd name="T41" fmla="*/ 5 h 6"/>
                  <a:gd name="T42" fmla="*/ 10 w 13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6" y="0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0" y="5"/>
                      <a:pt x="12" y="4"/>
                      <a:pt x="12" y="5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3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4" name="Freeform 983"/>
              <p:cNvSpPr>
                <a:spLocks/>
              </p:cNvSpPr>
              <p:nvPr/>
            </p:nvSpPr>
            <p:spPr bwMode="auto">
              <a:xfrm>
                <a:off x="1843" y="25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5" name="Freeform 984"/>
              <p:cNvSpPr>
                <a:spLocks/>
              </p:cNvSpPr>
              <p:nvPr/>
            </p:nvSpPr>
            <p:spPr bwMode="auto">
              <a:xfrm>
                <a:off x="1478" y="2541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6" name="Freeform 985"/>
              <p:cNvSpPr>
                <a:spLocks/>
              </p:cNvSpPr>
              <p:nvPr/>
            </p:nvSpPr>
            <p:spPr bwMode="auto">
              <a:xfrm>
                <a:off x="1470" y="253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1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7" name="Freeform 986"/>
              <p:cNvSpPr>
                <a:spLocks/>
              </p:cNvSpPr>
              <p:nvPr/>
            </p:nvSpPr>
            <p:spPr bwMode="auto">
              <a:xfrm>
                <a:off x="1476" y="25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8" name="Freeform 987"/>
              <p:cNvSpPr>
                <a:spLocks/>
              </p:cNvSpPr>
              <p:nvPr/>
            </p:nvSpPr>
            <p:spPr bwMode="auto">
              <a:xfrm>
                <a:off x="1473" y="2538"/>
                <a:ext cx="3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9" name="Freeform 988"/>
              <p:cNvSpPr>
                <a:spLocks/>
              </p:cNvSpPr>
              <p:nvPr/>
            </p:nvSpPr>
            <p:spPr bwMode="auto">
              <a:xfrm>
                <a:off x="1473" y="254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0" name="Freeform 989"/>
              <p:cNvSpPr>
                <a:spLocks/>
              </p:cNvSpPr>
              <p:nvPr/>
            </p:nvSpPr>
            <p:spPr bwMode="auto">
              <a:xfrm>
                <a:off x="1470" y="253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1" name="Freeform 990"/>
              <p:cNvSpPr>
                <a:spLocks/>
              </p:cNvSpPr>
              <p:nvPr/>
            </p:nvSpPr>
            <p:spPr bwMode="auto">
              <a:xfrm>
                <a:off x="1473" y="25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2" name="Rectangle 991"/>
              <p:cNvSpPr>
                <a:spLocks noChangeArrowheads="1"/>
              </p:cNvSpPr>
              <p:nvPr/>
            </p:nvSpPr>
            <p:spPr bwMode="auto">
              <a:xfrm>
                <a:off x="1473" y="2541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3" name="Freeform 992"/>
              <p:cNvSpPr>
                <a:spLocks/>
              </p:cNvSpPr>
              <p:nvPr/>
            </p:nvSpPr>
            <p:spPr bwMode="auto">
              <a:xfrm>
                <a:off x="1467" y="2532"/>
                <a:ext cx="6" cy="11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2 h 4"/>
                  <a:gd name="T4" fmla="*/ 2 w 2"/>
                  <a:gd name="T5" fmla="*/ 0 h 4"/>
                  <a:gd name="T6" fmla="*/ 1 w 2"/>
                  <a:gd name="T7" fmla="*/ 0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4" name="Freeform 993"/>
              <p:cNvSpPr>
                <a:spLocks/>
              </p:cNvSpPr>
              <p:nvPr/>
            </p:nvSpPr>
            <p:spPr bwMode="auto">
              <a:xfrm>
                <a:off x="1473" y="25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5" name="Freeform 994"/>
              <p:cNvSpPr>
                <a:spLocks/>
              </p:cNvSpPr>
              <p:nvPr/>
            </p:nvSpPr>
            <p:spPr bwMode="auto">
              <a:xfrm>
                <a:off x="1467" y="2527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2 h 4"/>
                  <a:gd name="T4" fmla="*/ 0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2 h 4"/>
                  <a:gd name="T12" fmla="*/ 1 w 2"/>
                  <a:gd name="T13" fmla="*/ 4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1 h 4"/>
                  <a:gd name="T20" fmla="*/ 1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6" name="Rectangle 995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7" name="Freeform 996"/>
              <p:cNvSpPr>
                <a:spLocks/>
              </p:cNvSpPr>
              <p:nvPr/>
            </p:nvSpPr>
            <p:spPr bwMode="auto">
              <a:xfrm>
                <a:off x="1465" y="2530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8" name="Freeform 997"/>
              <p:cNvSpPr>
                <a:spLocks/>
              </p:cNvSpPr>
              <p:nvPr/>
            </p:nvSpPr>
            <p:spPr bwMode="auto">
              <a:xfrm>
                <a:off x="1465" y="253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9" name="Rectangle 998"/>
              <p:cNvSpPr>
                <a:spLocks noChangeArrowheads="1"/>
              </p:cNvSpPr>
              <p:nvPr/>
            </p:nvSpPr>
            <p:spPr bwMode="auto">
              <a:xfrm>
                <a:off x="1473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0" name="Freeform 999"/>
              <p:cNvSpPr>
                <a:spLocks/>
              </p:cNvSpPr>
              <p:nvPr/>
            </p:nvSpPr>
            <p:spPr bwMode="auto">
              <a:xfrm>
                <a:off x="1465" y="25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1" name="Freeform 1000"/>
              <p:cNvSpPr>
                <a:spLocks/>
              </p:cNvSpPr>
              <p:nvPr/>
            </p:nvSpPr>
            <p:spPr bwMode="auto">
              <a:xfrm>
                <a:off x="1462" y="2516"/>
                <a:ext cx="24" cy="41"/>
              </a:xfrm>
              <a:custGeom>
                <a:avLst/>
                <a:gdLst>
                  <a:gd name="T0" fmla="*/ 9 w 9"/>
                  <a:gd name="T1" fmla="*/ 5 h 15"/>
                  <a:gd name="T2" fmla="*/ 9 w 9"/>
                  <a:gd name="T3" fmla="*/ 4 h 15"/>
                  <a:gd name="T4" fmla="*/ 8 w 9"/>
                  <a:gd name="T5" fmla="*/ 2 h 15"/>
                  <a:gd name="T6" fmla="*/ 7 w 9"/>
                  <a:gd name="T7" fmla="*/ 0 h 15"/>
                  <a:gd name="T8" fmla="*/ 7 w 9"/>
                  <a:gd name="T9" fmla="*/ 1 h 15"/>
                  <a:gd name="T10" fmla="*/ 7 w 9"/>
                  <a:gd name="T11" fmla="*/ 0 h 15"/>
                  <a:gd name="T12" fmla="*/ 6 w 9"/>
                  <a:gd name="T13" fmla="*/ 2 h 15"/>
                  <a:gd name="T14" fmla="*/ 5 w 9"/>
                  <a:gd name="T15" fmla="*/ 3 h 15"/>
                  <a:gd name="T16" fmla="*/ 2 w 9"/>
                  <a:gd name="T17" fmla="*/ 5 h 15"/>
                  <a:gd name="T18" fmla="*/ 3 w 9"/>
                  <a:gd name="T19" fmla="*/ 7 h 15"/>
                  <a:gd name="T20" fmla="*/ 2 w 9"/>
                  <a:gd name="T21" fmla="*/ 6 h 15"/>
                  <a:gd name="T22" fmla="*/ 2 w 9"/>
                  <a:gd name="T23" fmla="*/ 6 h 15"/>
                  <a:gd name="T24" fmla="*/ 1 w 9"/>
                  <a:gd name="T25" fmla="*/ 6 h 15"/>
                  <a:gd name="T26" fmla="*/ 2 w 9"/>
                  <a:gd name="T27" fmla="*/ 9 h 15"/>
                  <a:gd name="T28" fmla="*/ 0 w 9"/>
                  <a:gd name="T29" fmla="*/ 7 h 15"/>
                  <a:gd name="T30" fmla="*/ 2 w 9"/>
                  <a:gd name="T31" fmla="*/ 6 h 15"/>
                  <a:gd name="T32" fmla="*/ 1 w 9"/>
                  <a:gd name="T33" fmla="*/ 10 h 15"/>
                  <a:gd name="T34" fmla="*/ 4 w 9"/>
                  <a:gd name="T35" fmla="*/ 6 h 15"/>
                  <a:gd name="T36" fmla="*/ 4 w 9"/>
                  <a:gd name="T37" fmla="*/ 6 h 15"/>
                  <a:gd name="T38" fmla="*/ 4 w 9"/>
                  <a:gd name="T39" fmla="*/ 6 h 15"/>
                  <a:gd name="T40" fmla="*/ 4 w 9"/>
                  <a:gd name="T41" fmla="*/ 6 h 15"/>
                  <a:gd name="T42" fmla="*/ 4 w 9"/>
                  <a:gd name="T43" fmla="*/ 6 h 15"/>
                  <a:gd name="T44" fmla="*/ 4 w 9"/>
                  <a:gd name="T45" fmla="*/ 6 h 15"/>
                  <a:gd name="T46" fmla="*/ 4 w 9"/>
                  <a:gd name="T47" fmla="*/ 6 h 15"/>
                  <a:gd name="T48" fmla="*/ 4 w 9"/>
                  <a:gd name="T49" fmla="*/ 6 h 15"/>
                  <a:gd name="T50" fmla="*/ 4 w 9"/>
                  <a:gd name="T51" fmla="*/ 6 h 15"/>
                  <a:gd name="T52" fmla="*/ 2 w 9"/>
                  <a:gd name="T53" fmla="*/ 11 h 15"/>
                  <a:gd name="T54" fmla="*/ 2 w 9"/>
                  <a:gd name="T55" fmla="*/ 11 h 15"/>
                  <a:gd name="T56" fmla="*/ 2 w 9"/>
                  <a:gd name="T57" fmla="*/ 10 h 15"/>
                  <a:gd name="T58" fmla="*/ 2 w 9"/>
                  <a:gd name="T59" fmla="*/ 9 h 15"/>
                  <a:gd name="T60" fmla="*/ 3 w 9"/>
                  <a:gd name="T61" fmla="*/ 6 h 15"/>
                  <a:gd name="T62" fmla="*/ 4 w 9"/>
                  <a:gd name="T63" fmla="*/ 7 h 15"/>
                  <a:gd name="T64" fmla="*/ 6 w 9"/>
                  <a:gd name="T65" fmla="*/ 7 h 15"/>
                  <a:gd name="T66" fmla="*/ 5 w 9"/>
                  <a:gd name="T67" fmla="*/ 5 h 15"/>
                  <a:gd name="T68" fmla="*/ 6 w 9"/>
                  <a:gd name="T69" fmla="*/ 5 h 15"/>
                  <a:gd name="T70" fmla="*/ 5 w 9"/>
                  <a:gd name="T71" fmla="*/ 5 h 15"/>
                  <a:gd name="T72" fmla="*/ 7 w 9"/>
                  <a:gd name="T73" fmla="*/ 5 h 15"/>
                  <a:gd name="T74" fmla="*/ 5 w 9"/>
                  <a:gd name="T75" fmla="*/ 3 h 15"/>
                  <a:gd name="T76" fmla="*/ 8 w 9"/>
                  <a:gd name="T77" fmla="*/ 5 h 15"/>
                  <a:gd name="T78" fmla="*/ 7 w 9"/>
                  <a:gd name="T79" fmla="*/ 4 h 15"/>
                  <a:gd name="T80" fmla="*/ 6 w 9"/>
                  <a:gd name="T81" fmla="*/ 3 h 15"/>
                  <a:gd name="T82" fmla="*/ 8 w 9"/>
                  <a:gd name="T83" fmla="*/ 5 h 15"/>
                  <a:gd name="T84" fmla="*/ 7 w 9"/>
                  <a:gd name="T85" fmla="*/ 4 h 15"/>
                  <a:gd name="T86" fmla="*/ 7 w 9"/>
                  <a:gd name="T87" fmla="*/ 3 h 15"/>
                  <a:gd name="T88" fmla="*/ 8 w 9"/>
                  <a:gd name="T89" fmla="*/ 3 h 15"/>
                  <a:gd name="T90" fmla="*/ 9 w 9"/>
                  <a:gd name="T91" fmla="*/ 5 h 15"/>
                  <a:gd name="T92" fmla="*/ 9 w 9"/>
                  <a:gd name="T93" fmla="*/ 6 h 15"/>
                  <a:gd name="T94" fmla="*/ 8 w 9"/>
                  <a:gd name="T95" fmla="*/ 3 h 15"/>
                  <a:gd name="T96" fmla="*/ 9 w 9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5">
                    <a:moveTo>
                      <a:pt x="9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0" y="6"/>
                      <a:pt x="2" y="6"/>
                      <a:pt x="2" y="6"/>
                    </a:cubicBezTo>
                    <a:cubicBezTo>
                      <a:pt x="2" y="8"/>
                      <a:pt x="5" y="3"/>
                      <a:pt x="1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3"/>
                      <a:pt x="7" y="5"/>
                      <a:pt x="8" y="5"/>
                    </a:cubicBezTo>
                    <a:cubicBezTo>
                      <a:pt x="8" y="5"/>
                      <a:pt x="7" y="3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5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2" name="Rectangle 1001"/>
              <p:cNvSpPr>
                <a:spLocks noChangeArrowheads="1"/>
              </p:cNvSpPr>
              <p:nvPr/>
            </p:nvSpPr>
            <p:spPr bwMode="auto">
              <a:xfrm>
                <a:off x="1486" y="2532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3" name="Freeform 1002"/>
              <p:cNvSpPr>
                <a:spLocks/>
              </p:cNvSpPr>
              <p:nvPr/>
            </p:nvSpPr>
            <p:spPr bwMode="auto">
              <a:xfrm>
                <a:off x="1486" y="25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4" name="Rectangle 1003"/>
              <p:cNvSpPr>
                <a:spLocks noChangeArrowheads="1"/>
              </p:cNvSpPr>
              <p:nvPr/>
            </p:nvSpPr>
            <p:spPr bwMode="auto">
              <a:xfrm>
                <a:off x="1478" y="252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5" name="Freeform 1004"/>
              <p:cNvSpPr>
                <a:spLocks/>
              </p:cNvSpPr>
              <p:nvPr/>
            </p:nvSpPr>
            <p:spPr bwMode="auto">
              <a:xfrm>
                <a:off x="1484" y="253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6" name="Freeform 1005"/>
              <p:cNvSpPr>
                <a:spLocks/>
              </p:cNvSpPr>
              <p:nvPr/>
            </p:nvSpPr>
            <p:spPr bwMode="auto">
              <a:xfrm>
                <a:off x="1478" y="25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7" name="Freeform 1006"/>
              <p:cNvSpPr>
                <a:spLocks/>
              </p:cNvSpPr>
              <p:nvPr/>
            </p:nvSpPr>
            <p:spPr bwMode="auto">
              <a:xfrm>
                <a:off x="1486" y="253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8" name="Freeform 1007"/>
              <p:cNvSpPr>
                <a:spLocks/>
              </p:cNvSpPr>
              <p:nvPr/>
            </p:nvSpPr>
            <p:spPr bwMode="auto">
              <a:xfrm>
                <a:off x="1470" y="2508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7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4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7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6 w 8"/>
                  <a:gd name="T41" fmla="*/ 3 h 7"/>
                  <a:gd name="T42" fmla="*/ 3 w 8"/>
                  <a:gd name="T43" fmla="*/ 0 h 7"/>
                  <a:gd name="T44" fmla="*/ 4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2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7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7" y="7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9" name="Freeform 1008"/>
              <p:cNvSpPr>
                <a:spLocks/>
              </p:cNvSpPr>
              <p:nvPr/>
            </p:nvSpPr>
            <p:spPr bwMode="auto">
              <a:xfrm>
                <a:off x="1486" y="25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1" name="Group 1210"/>
            <p:cNvGrpSpPr>
              <a:grpSpLocks/>
            </p:cNvGrpSpPr>
            <p:nvPr/>
          </p:nvGrpSpPr>
          <p:grpSpPr bwMode="auto">
            <a:xfrm>
              <a:off x="337" y="2502"/>
              <a:ext cx="1438" cy="762"/>
              <a:chOff x="337" y="2502"/>
              <a:chExt cx="1438" cy="762"/>
            </a:xfrm>
          </p:grpSpPr>
          <p:sp>
            <p:nvSpPr>
              <p:cNvPr id="510" name="Freeform 1010"/>
              <p:cNvSpPr>
                <a:spLocks/>
              </p:cNvSpPr>
              <p:nvPr/>
            </p:nvSpPr>
            <p:spPr bwMode="auto">
              <a:xfrm>
                <a:off x="1470" y="2508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3 w 4"/>
                  <a:gd name="T5" fmla="*/ 6 h 10"/>
                  <a:gd name="T6" fmla="*/ 3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2 w 4"/>
                  <a:gd name="T15" fmla="*/ 7 h 10"/>
                  <a:gd name="T16" fmla="*/ 1 w 4"/>
                  <a:gd name="T17" fmla="*/ 6 h 10"/>
                  <a:gd name="T18" fmla="*/ 0 w 4"/>
                  <a:gd name="T19" fmla="*/ 4 h 10"/>
                  <a:gd name="T20" fmla="*/ 2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6 h 10"/>
                  <a:gd name="T36" fmla="*/ 2 w 4"/>
                  <a:gd name="T37" fmla="*/ 4 h 10"/>
                  <a:gd name="T38" fmla="*/ 3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1" name="Freeform 1011"/>
              <p:cNvSpPr>
                <a:spLocks/>
              </p:cNvSpPr>
              <p:nvPr/>
            </p:nvSpPr>
            <p:spPr bwMode="auto">
              <a:xfrm>
                <a:off x="1476" y="2516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2" name="Freeform 1012"/>
              <p:cNvSpPr>
                <a:spLocks/>
              </p:cNvSpPr>
              <p:nvPr/>
            </p:nvSpPr>
            <p:spPr bwMode="auto">
              <a:xfrm>
                <a:off x="1481" y="2524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3" name="Freeform 1013"/>
              <p:cNvSpPr>
                <a:spLocks/>
              </p:cNvSpPr>
              <p:nvPr/>
            </p:nvSpPr>
            <p:spPr bwMode="auto">
              <a:xfrm>
                <a:off x="1470" y="251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4" name="Freeform 1014"/>
              <p:cNvSpPr>
                <a:spLocks/>
              </p:cNvSpPr>
              <p:nvPr/>
            </p:nvSpPr>
            <p:spPr bwMode="auto">
              <a:xfrm>
                <a:off x="1467" y="2524"/>
                <a:ext cx="9" cy="11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4 h 4"/>
                  <a:gd name="T4" fmla="*/ 1 w 3"/>
                  <a:gd name="T5" fmla="*/ 0 h 4"/>
                  <a:gd name="T6" fmla="*/ 2 w 3"/>
                  <a:gd name="T7" fmla="*/ 3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5" name="Freeform 1015"/>
              <p:cNvSpPr>
                <a:spLocks/>
              </p:cNvSpPr>
              <p:nvPr/>
            </p:nvSpPr>
            <p:spPr bwMode="auto">
              <a:xfrm>
                <a:off x="1454" y="2513"/>
                <a:ext cx="16" cy="22"/>
              </a:xfrm>
              <a:custGeom>
                <a:avLst/>
                <a:gdLst>
                  <a:gd name="T0" fmla="*/ 3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4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7 h 8"/>
                  <a:gd name="T68" fmla="*/ 5 w 6"/>
                  <a:gd name="T69" fmla="*/ 6 h 8"/>
                  <a:gd name="T70" fmla="*/ 4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5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3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5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5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6"/>
                      <a:pt x="5" y="6"/>
                      <a:pt x="5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3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7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6" name="Freeform 1016"/>
              <p:cNvSpPr>
                <a:spLocks/>
              </p:cNvSpPr>
              <p:nvPr/>
            </p:nvSpPr>
            <p:spPr bwMode="auto">
              <a:xfrm>
                <a:off x="1470" y="25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7" name="Freeform 1017"/>
              <p:cNvSpPr>
                <a:spLocks/>
              </p:cNvSpPr>
              <p:nvPr/>
            </p:nvSpPr>
            <p:spPr bwMode="auto">
              <a:xfrm>
                <a:off x="1462" y="251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8" name="Rectangle 1018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9" name="Freeform 1019"/>
              <p:cNvSpPr>
                <a:spLocks/>
              </p:cNvSpPr>
              <p:nvPr/>
            </p:nvSpPr>
            <p:spPr bwMode="auto">
              <a:xfrm>
                <a:off x="1465" y="252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0" name="Freeform 1020"/>
              <p:cNvSpPr>
                <a:spLocks/>
              </p:cNvSpPr>
              <p:nvPr/>
            </p:nvSpPr>
            <p:spPr bwMode="auto">
              <a:xfrm>
                <a:off x="1459" y="25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1" name="Freeform 1021"/>
              <p:cNvSpPr>
                <a:spLocks/>
              </p:cNvSpPr>
              <p:nvPr/>
            </p:nvSpPr>
            <p:spPr bwMode="auto">
              <a:xfrm>
                <a:off x="1462" y="25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2" name="Freeform 1022"/>
              <p:cNvSpPr>
                <a:spLocks/>
              </p:cNvSpPr>
              <p:nvPr/>
            </p:nvSpPr>
            <p:spPr bwMode="auto">
              <a:xfrm>
                <a:off x="1456" y="2502"/>
                <a:ext cx="33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6 h 20"/>
                  <a:gd name="T4" fmla="*/ 4 w 12"/>
                  <a:gd name="T5" fmla="*/ 18 h 20"/>
                  <a:gd name="T6" fmla="*/ 5 w 12"/>
                  <a:gd name="T7" fmla="*/ 16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0 h 20"/>
                  <a:gd name="T22" fmla="*/ 3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6 w 12"/>
                  <a:gd name="T29" fmla="*/ 8 h 20"/>
                  <a:gd name="T30" fmla="*/ 4 w 12"/>
                  <a:gd name="T31" fmla="*/ 7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4 h 20"/>
                  <a:gd name="T40" fmla="*/ 3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2 w 12"/>
                  <a:gd name="T57" fmla="*/ 9 h 20"/>
                  <a:gd name="T58" fmla="*/ 2 w 12"/>
                  <a:gd name="T59" fmla="*/ 9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3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7 w 12"/>
                  <a:gd name="T75" fmla="*/ 13 h 20"/>
                  <a:gd name="T76" fmla="*/ 7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6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4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7" y="16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3"/>
                      <a:pt x="10" y="8"/>
                      <a:pt x="6" y="15"/>
                    </a:cubicBezTo>
                    <a:cubicBezTo>
                      <a:pt x="6" y="16"/>
                      <a:pt x="10" y="15"/>
                      <a:pt x="9" y="14"/>
                    </a:cubicBezTo>
                    <a:cubicBezTo>
                      <a:pt x="11" y="15"/>
                      <a:pt x="9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6" y="12"/>
                    </a:cubicBezTo>
                    <a:cubicBezTo>
                      <a:pt x="7" y="11"/>
                      <a:pt x="7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6" y="10"/>
                      <a:pt x="6" y="11"/>
                      <a:pt x="5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5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7" y="7"/>
                      <a:pt x="5" y="9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6"/>
                      <a:pt x="2" y="8"/>
                      <a:pt x="4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4" y="6"/>
                      <a:pt x="5" y="6"/>
                    </a:cubicBezTo>
                    <a:cubicBezTo>
                      <a:pt x="4" y="6"/>
                      <a:pt x="5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3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3" y="7"/>
                      <a:pt x="3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4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4" y="11"/>
                      <a:pt x="3" y="11"/>
                    </a:cubicBezTo>
                    <a:cubicBezTo>
                      <a:pt x="2" y="12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6" y="13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4"/>
                      <a:pt x="7" y="13"/>
                    </a:cubicBezTo>
                    <a:cubicBezTo>
                      <a:pt x="6" y="11"/>
                      <a:pt x="9" y="12"/>
                      <a:pt x="9" y="12"/>
                    </a:cubicBezTo>
                    <a:cubicBezTo>
                      <a:pt x="6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1"/>
                      <a:pt x="6" y="11"/>
                      <a:pt x="6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6" y="15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5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3" name="Freeform 1023"/>
              <p:cNvSpPr>
                <a:spLocks/>
              </p:cNvSpPr>
              <p:nvPr/>
            </p:nvSpPr>
            <p:spPr bwMode="auto">
              <a:xfrm>
                <a:off x="1470" y="253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4" name="Freeform 1024"/>
              <p:cNvSpPr>
                <a:spLocks/>
              </p:cNvSpPr>
              <p:nvPr/>
            </p:nvSpPr>
            <p:spPr bwMode="auto">
              <a:xfrm>
                <a:off x="1473" y="253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5" name="Freeform 1025"/>
              <p:cNvSpPr>
                <a:spLocks/>
              </p:cNvSpPr>
              <p:nvPr/>
            </p:nvSpPr>
            <p:spPr bwMode="auto">
              <a:xfrm>
                <a:off x="1465" y="253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6" name="Freeform 1026"/>
              <p:cNvSpPr>
                <a:spLocks/>
              </p:cNvSpPr>
              <p:nvPr/>
            </p:nvSpPr>
            <p:spPr bwMode="auto">
              <a:xfrm>
                <a:off x="1465" y="25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7" name="Freeform 1027"/>
              <p:cNvSpPr>
                <a:spLocks/>
              </p:cNvSpPr>
              <p:nvPr/>
            </p:nvSpPr>
            <p:spPr bwMode="auto">
              <a:xfrm>
                <a:off x="1432" y="2527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1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7 h 10"/>
                  <a:gd name="T14" fmla="*/ 9 w 12"/>
                  <a:gd name="T15" fmla="*/ 9 h 10"/>
                  <a:gd name="T16" fmla="*/ 10 w 12"/>
                  <a:gd name="T17" fmla="*/ 8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7 h 10"/>
                  <a:gd name="T26" fmla="*/ 11 w 12"/>
                  <a:gd name="T27" fmla="*/ 8 h 10"/>
                  <a:gd name="T28" fmla="*/ 11 w 12"/>
                  <a:gd name="T29" fmla="*/ 7 h 10"/>
                  <a:gd name="T30" fmla="*/ 11 w 12"/>
                  <a:gd name="T31" fmla="*/ 8 h 10"/>
                  <a:gd name="T32" fmla="*/ 12 w 12"/>
                  <a:gd name="T33" fmla="*/ 6 h 10"/>
                  <a:gd name="T34" fmla="*/ 12 w 12"/>
                  <a:gd name="T35" fmla="*/ 5 h 10"/>
                  <a:gd name="T36" fmla="*/ 11 w 12"/>
                  <a:gd name="T37" fmla="*/ 6 h 10"/>
                  <a:gd name="T38" fmla="*/ 11 w 12"/>
                  <a:gd name="T39" fmla="*/ 6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4 h 10"/>
                  <a:gd name="T50" fmla="*/ 10 w 12"/>
                  <a:gd name="T51" fmla="*/ 5 h 10"/>
                  <a:gd name="T52" fmla="*/ 10 w 12"/>
                  <a:gd name="T53" fmla="*/ 7 h 10"/>
                  <a:gd name="T54" fmla="*/ 9 w 12"/>
                  <a:gd name="T55" fmla="*/ 7 h 10"/>
                  <a:gd name="T56" fmla="*/ 10 w 12"/>
                  <a:gd name="T57" fmla="*/ 5 h 10"/>
                  <a:gd name="T58" fmla="*/ 9 w 12"/>
                  <a:gd name="T59" fmla="*/ 6 h 10"/>
                  <a:gd name="T60" fmla="*/ 9 w 12"/>
                  <a:gd name="T61" fmla="*/ 4 h 10"/>
                  <a:gd name="T62" fmla="*/ 9 w 12"/>
                  <a:gd name="T63" fmla="*/ 6 h 10"/>
                  <a:gd name="T64" fmla="*/ 6 w 12"/>
                  <a:gd name="T65" fmla="*/ 5 h 10"/>
                  <a:gd name="T66" fmla="*/ 7 w 12"/>
                  <a:gd name="T67" fmla="*/ 5 h 10"/>
                  <a:gd name="T68" fmla="*/ 6 w 12"/>
                  <a:gd name="T69" fmla="*/ 5 h 10"/>
                  <a:gd name="T70" fmla="*/ 6 w 12"/>
                  <a:gd name="T71" fmla="*/ 3 h 10"/>
                  <a:gd name="T72" fmla="*/ 5 w 12"/>
                  <a:gd name="T73" fmla="*/ 4 h 10"/>
                  <a:gd name="T74" fmla="*/ 5 w 12"/>
                  <a:gd name="T75" fmla="*/ 2 h 10"/>
                  <a:gd name="T76" fmla="*/ 5 w 12"/>
                  <a:gd name="T77" fmla="*/ 2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1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0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9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9" y="7"/>
                    </a:cubicBezTo>
                    <a:cubicBezTo>
                      <a:pt x="9" y="6"/>
                      <a:pt x="10" y="6"/>
                      <a:pt x="10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4"/>
                      <a:pt x="9" y="7"/>
                      <a:pt x="6" y="5"/>
                    </a:cubicBezTo>
                    <a:cubicBezTo>
                      <a:pt x="6" y="3"/>
                      <a:pt x="7" y="5"/>
                      <a:pt x="7" y="5"/>
                    </a:cubicBezTo>
                    <a:cubicBezTo>
                      <a:pt x="7" y="5"/>
                      <a:pt x="7" y="4"/>
                      <a:pt x="6" y="5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8" name="Freeform 1028"/>
              <p:cNvSpPr>
                <a:spLocks/>
              </p:cNvSpPr>
              <p:nvPr/>
            </p:nvSpPr>
            <p:spPr bwMode="auto">
              <a:xfrm>
                <a:off x="1437" y="2524"/>
                <a:ext cx="9" cy="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9" name="Freeform 1029"/>
              <p:cNvSpPr>
                <a:spLocks/>
              </p:cNvSpPr>
              <p:nvPr/>
            </p:nvSpPr>
            <p:spPr bwMode="auto">
              <a:xfrm>
                <a:off x="1437" y="2508"/>
                <a:ext cx="39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2 w 14"/>
                  <a:gd name="T11" fmla="*/ 6 h 7"/>
                  <a:gd name="T12" fmla="*/ 2 w 14"/>
                  <a:gd name="T13" fmla="*/ 5 h 7"/>
                  <a:gd name="T14" fmla="*/ 2 w 14"/>
                  <a:gd name="T15" fmla="*/ 5 h 7"/>
                  <a:gd name="T16" fmla="*/ 2 w 14"/>
                  <a:gd name="T17" fmla="*/ 5 h 7"/>
                  <a:gd name="T18" fmla="*/ 3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5 h 7"/>
                  <a:gd name="T26" fmla="*/ 8 w 14"/>
                  <a:gd name="T27" fmla="*/ 5 h 7"/>
                  <a:gd name="T28" fmla="*/ 9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3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1" y="3"/>
                      <a:pt x="8" y="5"/>
                      <a:pt x="8" y="6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0" y="7"/>
                      <a:pt x="11" y="7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0" name="Rectangle 1030"/>
              <p:cNvSpPr>
                <a:spLocks noChangeArrowheads="1"/>
              </p:cNvSpPr>
              <p:nvPr/>
            </p:nvSpPr>
            <p:spPr bwMode="auto">
              <a:xfrm>
                <a:off x="1467" y="251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1" name="Freeform 1031"/>
              <p:cNvSpPr>
                <a:spLocks/>
              </p:cNvSpPr>
              <p:nvPr/>
            </p:nvSpPr>
            <p:spPr bwMode="auto">
              <a:xfrm>
                <a:off x="1397" y="287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2" name="Freeform 1032"/>
              <p:cNvSpPr>
                <a:spLocks/>
              </p:cNvSpPr>
              <p:nvPr/>
            </p:nvSpPr>
            <p:spPr bwMode="auto">
              <a:xfrm>
                <a:off x="1388" y="2862"/>
                <a:ext cx="9" cy="1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3" name="Freeform 1033"/>
              <p:cNvSpPr>
                <a:spLocks/>
              </p:cNvSpPr>
              <p:nvPr/>
            </p:nvSpPr>
            <p:spPr bwMode="auto">
              <a:xfrm>
                <a:off x="1391" y="2864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4" name="Freeform 1034"/>
              <p:cNvSpPr>
                <a:spLocks/>
              </p:cNvSpPr>
              <p:nvPr/>
            </p:nvSpPr>
            <p:spPr bwMode="auto">
              <a:xfrm>
                <a:off x="1391" y="2867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5" name="Freeform 1035"/>
              <p:cNvSpPr>
                <a:spLocks/>
              </p:cNvSpPr>
              <p:nvPr/>
            </p:nvSpPr>
            <p:spPr bwMode="auto">
              <a:xfrm>
                <a:off x="1388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6" name="Freeform 1036"/>
              <p:cNvSpPr>
                <a:spLocks/>
              </p:cNvSpPr>
              <p:nvPr/>
            </p:nvSpPr>
            <p:spPr bwMode="auto">
              <a:xfrm>
                <a:off x="1388" y="2862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7" name="Freeform 1037"/>
              <p:cNvSpPr>
                <a:spLocks/>
              </p:cNvSpPr>
              <p:nvPr/>
            </p:nvSpPr>
            <p:spPr bwMode="auto">
              <a:xfrm>
                <a:off x="1388" y="2870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8" name="Freeform 1038"/>
              <p:cNvSpPr>
                <a:spLocks/>
              </p:cNvSpPr>
              <p:nvPr/>
            </p:nvSpPr>
            <p:spPr bwMode="auto">
              <a:xfrm>
                <a:off x="1391" y="286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9" name="Freeform 1039"/>
              <p:cNvSpPr>
                <a:spLocks/>
              </p:cNvSpPr>
              <p:nvPr/>
            </p:nvSpPr>
            <p:spPr bwMode="auto">
              <a:xfrm>
                <a:off x="1386" y="2862"/>
                <a:ext cx="2" cy="10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0" name="Freeform 1040"/>
              <p:cNvSpPr>
                <a:spLocks/>
              </p:cNvSpPr>
              <p:nvPr/>
            </p:nvSpPr>
            <p:spPr bwMode="auto">
              <a:xfrm>
                <a:off x="1391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1" name="Freeform 1041"/>
              <p:cNvSpPr>
                <a:spLocks/>
              </p:cNvSpPr>
              <p:nvPr/>
            </p:nvSpPr>
            <p:spPr bwMode="auto">
              <a:xfrm>
                <a:off x="1383" y="2856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2 h 4"/>
                  <a:gd name="T4" fmla="*/ 1 w 3"/>
                  <a:gd name="T5" fmla="*/ 3 h 4"/>
                  <a:gd name="T6" fmla="*/ 2 w 3"/>
                  <a:gd name="T7" fmla="*/ 2 h 4"/>
                  <a:gd name="T8" fmla="*/ 1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3 w 3"/>
                  <a:gd name="T19" fmla="*/ 1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2" y="2"/>
                      <a:pt x="1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2" name="Rectangle 1042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3" name="Freeform 1043"/>
              <p:cNvSpPr>
                <a:spLocks/>
              </p:cNvSpPr>
              <p:nvPr/>
            </p:nvSpPr>
            <p:spPr bwMode="auto">
              <a:xfrm>
                <a:off x="1383" y="2859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1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4" name="Freeform 1044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5" name="Freeform 1045"/>
              <p:cNvSpPr>
                <a:spLocks/>
              </p:cNvSpPr>
              <p:nvPr/>
            </p:nvSpPr>
            <p:spPr bwMode="auto">
              <a:xfrm>
                <a:off x="1388" y="2862"/>
                <a:ext cx="3" cy="0"/>
              </a:xfrm>
              <a:custGeom>
                <a:avLst/>
                <a:gdLst>
                  <a:gd name="T0" fmla="*/ 1 w 1"/>
                  <a:gd name="T1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6" name="Freeform 1046"/>
              <p:cNvSpPr>
                <a:spLocks/>
              </p:cNvSpPr>
              <p:nvPr/>
            </p:nvSpPr>
            <p:spPr bwMode="auto">
              <a:xfrm>
                <a:off x="1383" y="28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7" name="Freeform 1047"/>
              <p:cNvSpPr>
                <a:spLocks/>
              </p:cNvSpPr>
              <p:nvPr/>
            </p:nvSpPr>
            <p:spPr bwMode="auto">
              <a:xfrm>
                <a:off x="1378" y="2845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3 w 10"/>
                  <a:gd name="T17" fmla="*/ 5 h 15"/>
                  <a:gd name="T18" fmla="*/ 4 w 10"/>
                  <a:gd name="T19" fmla="*/ 7 h 15"/>
                  <a:gd name="T20" fmla="*/ 3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5 w 10"/>
                  <a:gd name="T35" fmla="*/ 6 h 15"/>
                  <a:gd name="T36" fmla="*/ 5 w 10"/>
                  <a:gd name="T37" fmla="*/ 6 h 15"/>
                  <a:gd name="T38" fmla="*/ 5 w 10"/>
                  <a:gd name="T39" fmla="*/ 6 h 15"/>
                  <a:gd name="T40" fmla="*/ 5 w 10"/>
                  <a:gd name="T41" fmla="*/ 6 h 15"/>
                  <a:gd name="T42" fmla="*/ 5 w 10"/>
                  <a:gd name="T43" fmla="*/ 6 h 15"/>
                  <a:gd name="T44" fmla="*/ 5 w 10"/>
                  <a:gd name="T45" fmla="*/ 6 h 15"/>
                  <a:gd name="T46" fmla="*/ 5 w 10"/>
                  <a:gd name="T47" fmla="*/ 6 h 15"/>
                  <a:gd name="T48" fmla="*/ 5 w 10"/>
                  <a:gd name="T49" fmla="*/ 6 h 15"/>
                  <a:gd name="T50" fmla="*/ 5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5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7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6 w 10"/>
                  <a:gd name="T75" fmla="*/ 3 h 15"/>
                  <a:gd name="T76" fmla="*/ 9 w 10"/>
                  <a:gd name="T77" fmla="*/ 5 h 15"/>
                  <a:gd name="T78" fmla="*/ 8 w 10"/>
                  <a:gd name="T79" fmla="*/ 4 h 15"/>
                  <a:gd name="T80" fmla="*/ 7 w 10"/>
                  <a:gd name="T81" fmla="*/ 3 h 15"/>
                  <a:gd name="T82" fmla="*/ 9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10" y="3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3"/>
                      <a:pt x="5" y="5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4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4" y="7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5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8" name="Rectangle 1048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9" name="Freeform 1049"/>
              <p:cNvSpPr>
                <a:spLocks/>
              </p:cNvSpPr>
              <p:nvPr/>
            </p:nvSpPr>
            <p:spPr bwMode="auto">
              <a:xfrm>
                <a:off x="1405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0" name="Freeform 1050"/>
              <p:cNvSpPr>
                <a:spLocks/>
              </p:cNvSpPr>
              <p:nvPr/>
            </p:nvSpPr>
            <p:spPr bwMode="auto">
              <a:xfrm>
                <a:off x="1394" y="285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1" name="Freeform 1051"/>
              <p:cNvSpPr>
                <a:spLocks/>
              </p:cNvSpPr>
              <p:nvPr/>
            </p:nvSpPr>
            <p:spPr bwMode="auto">
              <a:xfrm>
                <a:off x="1402" y="285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2" name="Freeform 1052"/>
              <p:cNvSpPr>
                <a:spLocks/>
              </p:cNvSpPr>
              <p:nvPr/>
            </p:nvSpPr>
            <p:spPr bwMode="auto">
              <a:xfrm>
                <a:off x="1397" y="286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3" name="Rectangle 1053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4" name="Freeform 1054"/>
              <p:cNvSpPr>
                <a:spLocks/>
              </p:cNvSpPr>
              <p:nvPr/>
            </p:nvSpPr>
            <p:spPr bwMode="auto">
              <a:xfrm>
                <a:off x="1388" y="2837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5 w 8"/>
                  <a:gd name="T41" fmla="*/ 3 h 7"/>
                  <a:gd name="T42" fmla="*/ 3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1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6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6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5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5" name="Freeform 1055"/>
              <p:cNvSpPr>
                <a:spLocks/>
              </p:cNvSpPr>
              <p:nvPr/>
            </p:nvSpPr>
            <p:spPr bwMode="auto">
              <a:xfrm>
                <a:off x="1405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6" name="Freeform 1056"/>
              <p:cNvSpPr>
                <a:spLocks/>
              </p:cNvSpPr>
              <p:nvPr/>
            </p:nvSpPr>
            <p:spPr bwMode="auto">
              <a:xfrm>
                <a:off x="1388" y="2837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2 w 4"/>
                  <a:gd name="T5" fmla="*/ 6 h 10"/>
                  <a:gd name="T6" fmla="*/ 2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1 w 4"/>
                  <a:gd name="T15" fmla="*/ 6 h 10"/>
                  <a:gd name="T16" fmla="*/ 1 w 4"/>
                  <a:gd name="T17" fmla="*/ 6 h 10"/>
                  <a:gd name="T18" fmla="*/ 0 w 4"/>
                  <a:gd name="T19" fmla="*/ 4 h 10"/>
                  <a:gd name="T20" fmla="*/ 1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5 h 10"/>
                  <a:gd name="T36" fmla="*/ 2 w 4"/>
                  <a:gd name="T37" fmla="*/ 4 h 10"/>
                  <a:gd name="T38" fmla="*/ 2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7" name="Freeform 1057"/>
              <p:cNvSpPr>
                <a:spLocks/>
              </p:cNvSpPr>
              <p:nvPr/>
            </p:nvSpPr>
            <p:spPr bwMode="auto">
              <a:xfrm>
                <a:off x="1394" y="284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8" name="Freeform 1058"/>
              <p:cNvSpPr>
                <a:spLocks/>
              </p:cNvSpPr>
              <p:nvPr/>
            </p:nvSpPr>
            <p:spPr bwMode="auto">
              <a:xfrm>
                <a:off x="1397" y="285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9" name="Freeform 1059"/>
              <p:cNvSpPr>
                <a:spLocks/>
              </p:cNvSpPr>
              <p:nvPr/>
            </p:nvSpPr>
            <p:spPr bwMode="auto">
              <a:xfrm>
                <a:off x="1388" y="284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0" name="Freeform 1060"/>
              <p:cNvSpPr>
                <a:spLocks/>
              </p:cNvSpPr>
              <p:nvPr/>
            </p:nvSpPr>
            <p:spPr bwMode="auto">
              <a:xfrm>
                <a:off x="1386" y="2853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1" name="Freeform 1061"/>
              <p:cNvSpPr>
                <a:spLocks/>
              </p:cNvSpPr>
              <p:nvPr/>
            </p:nvSpPr>
            <p:spPr bwMode="auto">
              <a:xfrm>
                <a:off x="1372" y="2843"/>
                <a:ext cx="16" cy="21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5 h 8"/>
                  <a:gd name="T72" fmla="*/ 5 w 6"/>
                  <a:gd name="T73" fmla="*/ 7 h 8"/>
                  <a:gd name="T74" fmla="*/ 6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4 h 8"/>
                  <a:gd name="T82" fmla="*/ 2 w 6"/>
                  <a:gd name="T83" fmla="*/ 3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8"/>
                      <a:pt x="4" y="6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3" y="3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6"/>
                      <a:pt x="2" y="1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2" name="Freeform 1062"/>
              <p:cNvSpPr>
                <a:spLocks/>
              </p:cNvSpPr>
              <p:nvPr/>
            </p:nvSpPr>
            <p:spPr bwMode="auto">
              <a:xfrm>
                <a:off x="1386" y="28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3" name="Freeform 1063"/>
              <p:cNvSpPr>
                <a:spLocks/>
              </p:cNvSpPr>
              <p:nvPr/>
            </p:nvSpPr>
            <p:spPr bwMode="auto">
              <a:xfrm>
                <a:off x="1380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4" name="Rectangle 1064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5" name="Freeform 1065"/>
              <p:cNvSpPr>
                <a:spLocks/>
              </p:cNvSpPr>
              <p:nvPr/>
            </p:nvSpPr>
            <p:spPr bwMode="auto">
              <a:xfrm>
                <a:off x="1383" y="285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6" name="Freeform 1066"/>
              <p:cNvSpPr>
                <a:spLocks/>
              </p:cNvSpPr>
              <p:nvPr/>
            </p:nvSpPr>
            <p:spPr bwMode="auto">
              <a:xfrm>
                <a:off x="1378" y="28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7" name="Freeform 1067"/>
              <p:cNvSpPr>
                <a:spLocks/>
              </p:cNvSpPr>
              <p:nvPr/>
            </p:nvSpPr>
            <p:spPr bwMode="auto">
              <a:xfrm>
                <a:off x="1380" y="28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8" name="Freeform 1068"/>
              <p:cNvSpPr>
                <a:spLocks/>
              </p:cNvSpPr>
              <p:nvPr/>
            </p:nvSpPr>
            <p:spPr bwMode="auto">
              <a:xfrm>
                <a:off x="1372" y="2832"/>
                <a:ext cx="35" cy="51"/>
              </a:xfrm>
              <a:custGeom>
                <a:avLst/>
                <a:gdLst>
                  <a:gd name="T0" fmla="*/ 5 w 13"/>
                  <a:gd name="T1" fmla="*/ 14 h 19"/>
                  <a:gd name="T2" fmla="*/ 4 w 13"/>
                  <a:gd name="T3" fmla="*/ 16 h 19"/>
                  <a:gd name="T4" fmla="*/ 5 w 13"/>
                  <a:gd name="T5" fmla="*/ 17 h 19"/>
                  <a:gd name="T6" fmla="*/ 6 w 13"/>
                  <a:gd name="T7" fmla="*/ 16 h 19"/>
                  <a:gd name="T8" fmla="*/ 8 w 13"/>
                  <a:gd name="T9" fmla="*/ 16 h 19"/>
                  <a:gd name="T10" fmla="*/ 9 w 13"/>
                  <a:gd name="T11" fmla="*/ 12 h 19"/>
                  <a:gd name="T12" fmla="*/ 10 w 13"/>
                  <a:gd name="T13" fmla="*/ 14 h 19"/>
                  <a:gd name="T14" fmla="*/ 9 w 13"/>
                  <a:gd name="T15" fmla="*/ 12 h 19"/>
                  <a:gd name="T16" fmla="*/ 10 w 13"/>
                  <a:gd name="T17" fmla="*/ 11 h 19"/>
                  <a:gd name="T18" fmla="*/ 7 w 13"/>
                  <a:gd name="T19" fmla="*/ 12 h 19"/>
                  <a:gd name="T20" fmla="*/ 7 w 13"/>
                  <a:gd name="T21" fmla="*/ 10 h 19"/>
                  <a:gd name="T22" fmla="*/ 4 w 13"/>
                  <a:gd name="T23" fmla="*/ 11 h 19"/>
                  <a:gd name="T24" fmla="*/ 8 w 13"/>
                  <a:gd name="T25" fmla="*/ 10 h 19"/>
                  <a:gd name="T26" fmla="*/ 8 w 13"/>
                  <a:gd name="T27" fmla="*/ 8 h 19"/>
                  <a:gd name="T28" fmla="*/ 7 w 13"/>
                  <a:gd name="T29" fmla="*/ 7 h 19"/>
                  <a:gd name="T30" fmla="*/ 5 w 13"/>
                  <a:gd name="T31" fmla="*/ 7 h 19"/>
                  <a:gd name="T32" fmla="*/ 2 w 13"/>
                  <a:gd name="T33" fmla="*/ 7 h 19"/>
                  <a:gd name="T34" fmla="*/ 6 w 13"/>
                  <a:gd name="T35" fmla="*/ 5 h 19"/>
                  <a:gd name="T36" fmla="*/ 6 w 13"/>
                  <a:gd name="T37" fmla="*/ 4 h 19"/>
                  <a:gd name="T38" fmla="*/ 4 w 13"/>
                  <a:gd name="T39" fmla="*/ 4 h 19"/>
                  <a:gd name="T40" fmla="*/ 4 w 13"/>
                  <a:gd name="T41" fmla="*/ 6 h 19"/>
                  <a:gd name="T42" fmla="*/ 3 w 13"/>
                  <a:gd name="T43" fmla="*/ 4 h 19"/>
                  <a:gd name="T44" fmla="*/ 4 w 13"/>
                  <a:gd name="T45" fmla="*/ 4 h 19"/>
                  <a:gd name="T46" fmla="*/ 1 w 13"/>
                  <a:gd name="T47" fmla="*/ 6 h 19"/>
                  <a:gd name="T48" fmla="*/ 1 w 13"/>
                  <a:gd name="T49" fmla="*/ 7 h 19"/>
                  <a:gd name="T50" fmla="*/ 1 w 13"/>
                  <a:gd name="T51" fmla="*/ 7 h 19"/>
                  <a:gd name="T52" fmla="*/ 1 w 13"/>
                  <a:gd name="T53" fmla="*/ 8 h 19"/>
                  <a:gd name="T54" fmla="*/ 2 w 13"/>
                  <a:gd name="T55" fmla="*/ 9 h 19"/>
                  <a:gd name="T56" fmla="*/ 3 w 13"/>
                  <a:gd name="T57" fmla="*/ 9 h 19"/>
                  <a:gd name="T58" fmla="*/ 3 w 13"/>
                  <a:gd name="T59" fmla="*/ 9 h 19"/>
                  <a:gd name="T60" fmla="*/ 3 w 13"/>
                  <a:gd name="T61" fmla="*/ 10 h 19"/>
                  <a:gd name="T62" fmla="*/ 4 w 13"/>
                  <a:gd name="T63" fmla="*/ 10 h 19"/>
                  <a:gd name="T64" fmla="*/ 5 w 13"/>
                  <a:gd name="T65" fmla="*/ 10 h 19"/>
                  <a:gd name="T66" fmla="*/ 4 w 13"/>
                  <a:gd name="T67" fmla="*/ 11 h 19"/>
                  <a:gd name="T68" fmla="*/ 4 w 13"/>
                  <a:gd name="T69" fmla="*/ 12 h 19"/>
                  <a:gd name="T70" fmla="*/ 6 w 13"/>
                  <a:gd name="T71" fmla="*/ 12 h 19"/>
                  <a:gd name="T72" fmla="*/ 7 w 13"/>
                  <a:gd name="T73" fmla="*/ 12 h 19"/>
                  <a:gd name="T74" fmla="*/ 8 w 13"/>
                  <a:gd name="T75" fmla="*/ 13 h 19"/>
                  <a:gd name="T76" fmla="*/ 8 w 13"/>
                  <a:gd name="T77" fmla="*/ 14 h 19"/>
                  <a:gd name="T78" fmla="*/ 9 w 13"/>
                  <a:gd name="T79" fmla="*/ 12 h 19"/>
                  <a:gd name="T80" fmla="*/ 8 w 13"/>
                  <a:gd name="T81" fmla="*/ 12 h 19"/>
                  <a:gd name="T82" fmla="*/ 8 w 13"/>
                  <a:gd name="T83" fmla="*/ 13 h 19"/>
                  <a:gd name="T84" fmla="*/ 7 w 13"/>
                  <a:gd name="T85" fmla="*/ 15 h 19"/>
                  <a:gd name="T86" fmla="*/ 5 w 13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19">
                    <a:moveTo>
                      <a:pt x="5" y="12"/>
                    </a:moveTo>
                    <a:cubicBezTo>
                      <a:pt x="5" y="12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6"/>
                      <a:pt x="8" y="16"/>
                      <a:pt x="9" y="15"/>
                    </a:cubicBezTo>
                    <a:cubicBezTo>
                      <a:pt x="11" y="14"/>
                      <a:pt x="9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2" y="14"/>
                    </a:cubicBezTo>
                    <a:cubicBezTo>
                      <a:pt x="8" y="14"/>
                      <a:pt x="13" y="11"/>
                      <a:pt x="9" y="12"/>
                    </a:cubicBezTo>
                    <a:cubicBezTo>
                      <a:pt x="9" y="11"/>
                      <a:pt x="8" y="12"/>
                      <a:pt x="9" y="12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8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5" y="12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8" y="9"/>
                      <a:pt x="8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7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5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5" y="6"/>
                      <a:pt x="6" y="5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2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3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1" y="7"/>
                      <a:pt x="2" y="7"/>
                      <a:pt x="1" y="8"/>
                    </a:cubicBezTo>
                    <a:cubicBezTo>
                      <a:pt x="2" y="8"/>
                      <a:pt x="4" y="7"/>
                      <a:pt x="4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4" y="10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5" y="11"/>
                      <a:pt x="6" y="10"/>
                    </a:cubicBezTo>
                    <a:cubicBezTo>
                      <a:pt x="4" y="11"/>
                      <a:pt x="5" y="11"/>
                      <a:pt x="4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6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4"/>
                      <a:pt x="7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7" y="15"/>
                      <a:pt x="9" y="16"/>
                      <a:pt x="7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8" y="15"/>
                      <a:pt x="8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9" name="Freeform 1069"/>
              <p:cNvSpPr>
                <a:spLocks/>
              </p:cNvSpPr>
              <p:nvPr/>
            </p:nvSpPr>
            <p:spPr bwMode="auto">
              <a:xfrm>
                <a:off x="1388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0" name="Rectangle 1070"/>
              <p:cNvSpPr>
                <a:spLocks noChangeArrowheads="1"/>
              </p:cNvSpPr>
              <p:nvPr/>
            </p:nvSpPr>
            <p:spPr bwMode="auto">
              <a:xfrm>
                <a:off x="1391" y="2867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1" name="Freeform 1071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2" name="Freeform 1072"/>
              <p:cNvSpPr>
                <a:spLocks/>
              </p:cNvSpPr>
              <p:nvPr/>
            </p:nvSpPr>
            <p:spPr bwMode="auto">
              <a:xfrm>
                <a:off x="1383" y="286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3" name="Freeform 1073"/>
              <p:cNvSpPr>
                <a:spLocks/>
              </p:cNvSpPr>
              <p:nvPr/>
            </p:nvSpPr>
            <p:spPr bwMode="auto">
              <a:xfrm>
                <a:off x="1350" y="2853"/>
                <a:ext cx="33" cy="30"/>
              </a:xfrm>
              <a:custGeom>
                <a:avLst/>
                <a:gdLst>
                  <a:gd name="T0" fmla="*/ 5 w 12"/>
                  <a:gd name="T1" fmla="*/ 3 h 11"/>
                  <a:gd name="T2" fmla="*/ 4 w 12"/>
                  <a:gd name="T3" fmla="*/ 2 h 11"/>
                  <a:gd name="T4" fmla="*/ 5 w 12"/>
                  <a:gd name="T5" fmla="*/ 2 h 11"/>
                  <a:gd name="T6" fmla="*/ 2 w 12"/>
                  <a:gd name="T7" fmla="*/ 0 h 11"/>
                  <a:gd name="T8" fmla="*/ 7 w 12"/>
                  <a:gd name="T9" fmla="*/ 8 h 11"/>
                  <a:gd name="T10" fmla="*/ 3 w 12"/>
                  <a:gd name="T11" fmla="*/ 7 h 11"/>
                  <a:gd name="T12" fmla="*/ 9 w 12"/>
                  <a:gd name="T13" fmla="*/ 8 h 11"/>
                  <a:gd name="T14" fmla="*/ 9 w 12"/>
                  <a:gd name="T15" fmla="*/ 10 h 11"/>
                  <a:gd name="T16" fmla="*/ 10 w 12"/>
                  <a:gd name="T17" fmla="*/ 9 h 11"/>
                  <a:gd name="T18" fmla="*/ 10 w 12"/>
                  <a:gd name="T19" fmla="*/ 8 h 11"/>
                  <a:gd name="T20" fmla="*/ 10 w 12"/>
                  <a:gd name="T21" fmla="*/ 9 h 11"/>
                  <a:gd name="T22" fmla="*/ 10 w 12"/>
                  <a:gd name="T23" fmla="*/ 8 h 11"/>
                  <a:gd name="T24" fmla="*/ 11 w 12"/>
                  <a:gd name="T25" fmla="*/ 8 h 11"/>
                  <a:gd name="T26" fmla="*/ 10 w 12"/>
                  <a:gd name="T27" fmla="*/ 9 h 11"/>
                  <a:gd name="T28" fmla="*/ 11 w 12"/>
                  <a:gd name="T29" fmla="*/ 8 h 11"/>
                  <a:gd name="T30" fmla="*/ 11 w 12"/>
                  <a:gd name="T31" fmla="*/ 9 h 11"/>
                  <a:gd name="T32" fmla="*/ 12 w 12"/>
                  <a:gd name="T33" fmla="*/ 7 h 11"/>
                  <a:gd name="T34" fmla="*/ 12 w 12"/>
                  <a:gd name="T35" fmla="*/ 6 h 11"/>
                  <a:gd name="T36" fmla="*/ 11 w 12"/>
                  <a:gd name="T37" fmla="*/ 7 h 11"/>
                  <a:gd name="T38" fmla="*/ 11 w 12"/>
                  <a:gd name="T39" fmla="*/ 7 h 11"/>
                  <a:gd name="T40" fmla="*/ 11 w 12"/>
                  <a:gd name="T41" fmla="*/ 8 h 11"/>
                  <a:gd name="T42" fmla="*/ 11 w 12"/>
                  <a:gd name="T43" fmla="*/ 6 h 11"/>
                  <a:gd name="T44" fmla="*/ 10 w 12"/>
                  <a:gd name="T45" fmla="*/ 5 h 11"/>
                  <a:gd name="T46" fmla="*/ 10 w 12"/>
                  <a:gd name="T47" fmla="*/ 5 h 11"/>
                  <a:gd name="T48" fmla="*/ 10 w 12"/>
                  <a:gd name="T49" fmla="*/ 5 h 11"/>
                  <a:gd name="T50" fmla="*/ 10 w 12"/>
                  <a:gd name="T51" fmla="*/ 6 h 11"/>
                  <a:gd name="T52" fmla="*/ 10 w 12"/>
                  <a:gd name="T53" fmla="*/ 8 h 11"/>
                  <a:gd name="T54" fmla="*/ 9 w 12"/>
                  <a:gd name="T55" fmla="*/ 8 h 11"/>
                  <a:gd name="T56" fmla="*/ 9 w 12"/>
                  <a:gd name="T57" fmla="*/ 6 h 11"/>
                  <a:gd name="T58" fmla="*/ 9 w 12"/>
                  <a:gd name="T59" fmla="*/ 7 h 11"/>
                  <a:gd name="T60" fmla="*/ 9 w 12"/>
                  <a:gd name="T61" fmla="*/ 5 h 11"/>
                  <a:gd name="T62" fmla="*/ 9 w 12"/>
                  <a:gd name="T63" fmla="*/ 7 h 11"/>
                  <a:gd name="T64" fmla="*/ 6 w 12"/>
                  <a:gd name="T65" fmla="*/ 6 h 11"/>
                  <a:gd name="T66" fmla="*/ 7 w 12"/>
                  <a:gd name="T67" fmla="*/ 6 h 11"/>
                  <a:gd name="T68" fmla="*/ 5 w 12"/>
                  <a:gd name="T69" fmla="*/ 5 h 11"/>
                  <a:gd name="T70" fmla="*/ 6 w 12"/>
                  <a:gd name="T71" fmla="*/ 4 h 11"/>
                  <a:gd name="T72" fmla="*/ 5 w 12"/>
                  <a:gd name="T73" fmla="*/ 4 h 11"/>
                  <a:gd name="T74" fmla="*/ 5 w 12"/>
                  <a:gd name="T75" fmla="*/ 3 h 11"/>
                  <a:gd name="T76" fmla="*/ 5 w 12"/>
                  <a:gd name="T77" fmla="*/ 3 h 11"/>
                  <a:gd name="T78" fmla="*/ 3 w 12"/>
                  <a:gd name="T79" fmla="*/ 3 h 11"/>
                  <a:gd name="T80" fmla="*/ 5 w 12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3" y="1"/>
                      <a:pt x="5" y="1"/>
                      <a:pt x="2" y="0"/>
                    </a:cubicBezTo>
                    <a:cubicBezTo>
                      <a:pt x="4" y="5"/>
                      <a:pt x="0" y="2"/>
                      <a:pt x="7" y="8"/>
                    </a:cubicBezTo>
                    <a:cubicBezTo>
                      <a:pt x="7" y="8"/>
                      <a:pt x="6" y="10"/>
                      <a:pt x="3" y="7"/>
                    </a:cubicBezTo>
                    <a:cubicBezTo>
                      <a:pt x="10" y="10"/>
                      <a:pt x="7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9"/>
                      <a:pt x="10" y="8"/>
                      <a:pt x="10" y="9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2" y="10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3"/>
                      <a:pt x="10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9" y="7"/>
                      <a:pt x="9" y="9"/>
                      <a:pt x="9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8" y="5"/>
                      <a:pt x="8" y="7"/>
                      <a:pt x="6" y="6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4" name="Freeform 1074"/>
              <p:cNvSpPr>
                <a:spLocks/>
              </p:cNvSpPr>
              <p:nvPr/>
            </p:nvSpPr>
            <p:spPr bwMode="auto">
              <a:xfrm>
                <a:off x="1356" y="2851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5" name="Freeform 1075"/>
              <p:cNvSpPr>
                <a:spLocks/>
              </p:cNvSpPr>
              <p:nvPr/>
            </p:nvSpPr>
            <p:spPr bwMode="auto">
              <a:xfrm>
                <a:off x="1356" y="2837"/>
                <a:ext cx="35" cy="19"/>
              </a:xfrm>
              <a:custGeom>
                <a:avLst/>
                <a:gdLst>
                  <a:gd name="T0" fmla="*/ 10 w 13"/>
                  <a:gd name="T1" fmla="*/ 5 h 7"/>
                  <a:gd name="T2" fmla="*/ 11 w 13"/>
                  <a:gd name="T3" fmla="*/ 4 h 7"/>
                  <a:gd name="T4" fmla="*/ 7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2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8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6" name="Rectangle 1076"/>
              <p:cNvSpPr>
                <a:spLocks noChangeArrowheads="1"/>
              </p:cNvSpPr>
              <p:nvPr/>
            </p:nvSpPr>
            <p:spPr bwMode="auto">
              <a:xfrm>
                <a:off x="1386" y="284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7" name="Freeform 1077"/>
              <p:cNvSpPr>
                <a:spLocks/>
              </p:cNvSpPr>
              <p:nvPr/>
            </p:nvSpPr>
            <p:spPr bwMode="auto">
              <a:xfrm>
                <a:off x="1486" y="276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8" name="Freeform 1078"/>
              <p:cNvSpPr>
                <a:spLocks/>
              </p:cNvSpPr>
              <p:nvPr/>
            </p:nvSpPr>
            <p:spPr bwMode="auto">
              <a:xfrm>
                <a:off x="1478" y="2753"/>
                <a:ext cx="11" cy="11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3 w 4"/>
                  <a:gd name="T5" fmla="*/ 4 h 4"/>
                  <a:gd name="T6" fmla="*/ 2 w 4"/>
                  <a:gd name="T7" fmla="*/ 2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3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9" name="Freeform 1079"/>
              <p:cNvSpPr>
                <a:spLocks/>
              </p:cNvSpPr>
              <p:nvPr/>
            </p:nvSpPr>
            <p:spPr bwMode="auto">
              <a:xfrm>
                <a:off x="1484" y="275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0" name="Freeform 1080"/>
              <p:cNvSpPr>
                <a:spLocks/>
              </p:cNvSpPr>
              <p:nvPr/>
            </p:nvSpPr>
            <p:spPr bwMode="auto">
              <a:xfrm>
                <a:off x="1484" y="2758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1" name="Freeform 1081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2" name="Freeform 1082"/>
              <p:cNvSpPr>
                <a:spLocks/>
              </p:cNvSpPr>
              <p:nvPr/>
            </p:nvSpPr>
            <p:spPr bwMode="auto">
              <a:xfrm>
                <a:off x="1478" y="2753"/>
                <a:ext cx="3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3" name="Freeform 1083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4" name="Freeform 1084"/>
              <p:cNvSpPr>
                <a:spLocks/>
              </p:cNvSpPr>
              <p:nvPr/>
            </p:nvSpPr>
            <p:spPr bwMode="auto">
              <a:xfrm>
                <a:off x="1481" y="275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5" name="Freeform 1085"/>
              <p:cNvSpPr>
                <a:spLocks/>
              </p:cNvSpPr>
              <p:nvPr/>
            </p:nvSpPr>
            <p:spPr bwMode="auto">
              <a:xfrm>
                <a:off x="1478" y="2750"/>
                <a:ext cx="3" cy="14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0" y="2"/>
                      <a:pt x="0" y="5"/>
                      <a:pt x="1" y="3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6" name="Freeform 1086"/>
              <p:cNvSpPr>
                <a:spLocks/>
              </p:cNvSpPr>
              <p:nvPr/>
            </p:nvSpPr>
            <p:spPr bwMode="auto">
              <a:xfrm>
                <a:off x="1481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7" name="Freeform 1087"/>
              <p:cNvSpPr>
                <a:spLocks/>
              </p:cNvSpPr>
              <p:nvPr/>
            </p:nvSpPr>
            <p:spPr bwMode="auto">
              <a:xfrm>
                <a:off x="1476" y="2747"/>
                <a:ext cx="5" cy="11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1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2 w 2"/>
                  <a:gd name="T17" fmla="*/ 1 h 4"/>
                  <a:gd name="T18" fmla="*/ 2 w 2"/>
                  <a:gd name="T19" fmla="*/ 0 h 4"/>
                  <a:gd name="T20" fmla="*/ 2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8" name="Rectangle 1088"/>
              <p:cNvSpPr>
                <a:spLocks noChangeArrowheads="1"/>
              </p:cNvSpPr>
              <p:nvPr/>
            </p:nvSpPr>
            <p:spPr bwMode="auto">
              <a:xfrm>
                <a:off x="1478" y="275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9" name="Freeform 1089"/>
              <p:cNvSpPr>
                <a:spLocks/>
              </p:cNvSpPr>
              <p:nvPr/>
            </p:nvSpPr>
            <p:spPr bwMode="auto">
              <a:xfrm>
                <a:off x="1473" y="2750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0" name="Freeform 1090"/>
              <p:cNvSpPr>
                <a:spLocks/>
              </p:cNvSpPr>
              <p:nvPr/>
            </p:nvSpPr>
            <p:spPr bwMode="auto">
              <a:xfrm>
                <a:off x="1473" y="275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1" name="Rectangle 1091"/>
              <p:cNvSpPr>
                <a:spLocks noChangeArrowheads="1"/>
              </p:cNvSpPr>
              <p:nvPr/>
            </p:nvSpPr>
            <p:spPr bwMode="auto">
              <a:xfrm>
                <a:off x="1481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2" name="Freeform 1092"/>
              <p:cNvSpPr>
                <a:spLocks/>
              </p:cNvSpPr>
              <p:nvPr/>
            </p:nvSpPr>
            <p:spPr bwMode="auto">
              <a:xfrm>
                <a:off x="1473" y="275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3" name="Freeform 1093"/>
              <p:cNvSpPr>
                <a:spLocks/>
              </p:cNvSpPr>
              <p:nvPr/>
            </p:nvSpPr>
            <p:spPr bwMode="auto">
              <a:xfrm>
                <a:off x="1470" y="2736"/>
                <a:ext cx="27" cy="39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7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2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0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4 w 10"/>
                  <a:gd name="T35" fmla="*/ 6 h 14"/>
                  <a:gd name="T36" fmla="*/ 4 w 10"/>
                  <a:gd name="T37" fmla="*/ 6 h 14"/>
                  <a:gd name="T38" fmla="*/ 4 w 10"/>
                  <a:gd name="T39" fmla="*/ 6 h 14"/>
                  <a:gd name="T40" fmla="*/ 4 w 10"/>
                  <a:gd name="T41" fmla="*/ 6 h 14"/>
                  <a:gd name="T42" fmla="*/ 4 w 10"/>
                  <a:gd name="T43" fmla="*/ 6 h 14"/>
                  <a:gd name="T44" fmla="*/ 4 w 10"/>
                  <a:gd name="T45" fmla="*/ 6 h 14"/>
                  <a:gd name="T46" fmla="*/ 4 w 10"/>
                  <a:gd name="T47" fmla="*/ 6 h 14"/>
                  <a:gd name="T48" fmla="*/ 4 w 10"/>
                  <a:gd name="T49" fmla="*/ 6 h 14"/>
                  <a:gd name="T50" fmla="*/ 4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2 w 10"/>
                  <a:gd name="T57" fmla="*/ 10 h 14"/>
                  <a:gd name="T58" fmla="*/ 3 w 10"/>
                  <a:gd name="T59" fmla="*/ 9 h 14"/>
                  <a:gd name="T60" fmla="*/ 3 w 10"/>
                  <a:gd name="T61" fmla="*/ 6 h 14"/>
                  <a:gd name="T62" fmla="*/ 4 w 10"/>
                  <a:gd name="T63" fmla="*/ 7 h 14"/>
                  <a:gd name="T64" fmla="*/ 6 w 10"/>
                  <a:gd name="T65" fmla="*/ 6 h 14"/>
                  <a:gd name="T66" fmla="*/ 5 w 10"/>
                  <a:gd name="T67" fmla="*/ 4 h 14"/>
                  <a:gd name="T68" fmla="*/ 6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7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9"/>
                      <a:pt x="0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5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4" name="Rectangle 1094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5" name="Freeform 1095"/>
              <p:cNvSpPr>
                <a:spLocks/>
              </p:cNvSpPr>
              <p:nvPr/>
            </p:nvSpPr>
            <p:spPr bwMode="auto">
              <a:xfrm>
                <a:off x="1497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6" name="Rectangle 1096"/>
              <p:cNvSpPr>
                <a:spLocks noChangeArrowheads="1"/>
              </p:cNvSpPr>
              <p:nvPr/>
            </p:nvSpPr>
            <p:spPr bwMode="auto">
              <a:xfrm>
                <a:off x="1486" y="273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7" name="Freeform 1097"/>
              <p:cNvSpPr>
                <a:spLocks/>
              </p:cNvSpPr>
              <p:nvPr/>
            </p:nvSpPr>
            <p:spPr bwMode="auto">
              <a:xfrm>
                <a:off x="1492" y="275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8" name="Freeform 1098"/>
              <p:cNvSpPr>
                <a:spLocks/>
              </p:cNvSpPr>
              <p:nvPr/>
            </p:nvSpPr>
            <p:spPr bwMode="auto">
              <a:xfrm>
                <a:off x="1489" y="275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9" name="Rectangle 1099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0" name="Freeform 1100"/>
              <p:cNvSpPr>
                <a:spLocks/>
              </p:cNvSpPr>
              <p:nvPr/>
            </p:nvSpPr>
            <p:spPr bwMode="auto">
              <a:xfrm>
                <a:off x="1478" y="2728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4 h 7"/>
                  <a:gd name="T8" fmla="*/ 6 w 9"/>
                  <a:gd name="T9" fmla="*/ 3 h 7"/>
                  <a:gd name="T10" fmla="*/ 7 w 9"/>
                  <a:gd name="T11" fmla="*/ 2 h 7"/>
                  <a:gd name="T12" fmla="*/ 7 w 9"/>
                  <a:gd name="T13" fmla="*/ 5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3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5 h 7"/>
                  <a:gd name="T26" fmla="*/ 7 w 9"/>
                  <a:gd name="T27" fmla="*/ 6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5 h 7"/>
                  <a:gd name="T36" fmla="*/ 5 w 9"/>
                  <a:gd name="T37" fmla="*/ 3 h 7"/>
                  <a:gd name="T38" fmla="*/ 6 w 9"/>
                  <a:gd name="T39" fmla="*/ 2 h 7"/>
                  <a:gd name="T40" fmla="*/ 6 w 9"/>
                  <a:gd name="T41" fmla="*/ 2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2 h 7"/>
                  <a:gd name="T50" fmla="*/ 4 w 9"/>
                  <a:gd name="T51" fmla="*/ 1 h 7"/>
                  <a:gd name="T52" fmla="*/ 3 w 9"/>
                  <a:gd name="T53" fmla="*/ 1 h 7"/>
                  <a:gd name="T54" fmla="*/ 3 w 9"/>
                  <a:gd name="T55" fmla="*/ 1 h 7"/>
                  <a:gd name="T56" fmla="*/ 3 w 9"/>
                  <a:gd name="T57" fmla="*/ 2 h 7"/>
                  <a:gd name="T58" fmla="*/ 4 w 9"/>
                  <a:gd name="T59" fmla="*/ 2 h 7"/>
                  <a:gd name="T60" fmla="*/ 4 w 9"/>
                  <a:gd name="T61" fmla="*/ 3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3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5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9" y="1"/>
                      <a:pt x="6" y="3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5" y="2"/>
                      <a:pt x="8" y="6"/>
                      <a:pt x="7" y="5"/>
                    </a:cubicBezTo>
                    <a:cubicBezTo>
                      <a:pt x="7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5" y="1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1" name="Freeform 1101"/>
              <p:cNvSpPr>
                <a:spLocks/>
              </p:cNvSpPr>
              <p:nvPr/>
            </p:nvSpPr>
            <p:spPr bwMode="auto">
              <a:xfrm>
                <a:off x="1495" y="274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2" name="Freeform 1102"/>
              <p:cNvSpPr>
                <a:spLocks/>
              </p:cNvSpPr>
              <p:nvPr/>
            </p:nvSpPr>
            <p:spPr bwMode="auto">
              <a:xfrm>
                <a:off x="1478" y="2728"/>
                <a:ext cx="14" cy="25"/>
              </a:xfrm>
              <a:custGeom>
                <a:avLst/>
                <a:gdLst>
                  <a:gd name="T0" fmla="*/ 2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1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0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2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2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3" name="Rectangle 1103"/>
              <p:cNvSpPr>
                <a:spLocks noChangeArrowheads="1"/>
              </p:cNvSpPr>
              <p:nvPr/>
            </p:nvSpPr>
            <p:spPr bwMode="auto">
              <a:xfrm>
                <a:off x="1486" y="2734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4" name="Freeform 1104"/>
              <p:cNvSpPr>
                <a:spLocks/>
              </p:cNvSpPr>
              <p:nvPr/>
            </p:nvSpPr>
            <p:spPr bwMode="auto">
              <a:xfrm>
                <a:off x="1489" y="27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5" name="Freeform 1105"/>
              <p:cNvSpPr>
                <a:spLocks/>
              </p:cNvSpPr>
              <p:nvPr/>
            </p:nvSpPr>
            <p:spPr bwMode="auto">
              <a:xfrm>
                <a:off x="1478" y="273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6" name="Freeform 1106"/>
              <p:cNvSpPr>
                <a:spLocks/>
              </p:cNvSpPr>
              <p:nvPr/>
            </p:nvSpPr>
            <p:spPr bwMode="auto">
              <a:xfrm>
                <a:off x="1478" y="2745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0 w 2"/>
                  <a:gd name="T9" fmla="*/ 2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0" y="2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7" name="Freeform 1107"/>
              <p:cNvSpPr>
                <a:spLocks/>
              </p:cNvSpPr>
              <p:nvPr/>
            </p:nvSpPr>
            <p:spPr bwMode="auto">
              <a:xfrm>
                <a:off x="1462" y="2731"/>
                <a:ext cx="16" cy="24"/>
              </a:xfrm>
              <a:custGeom>
                <a:avLst/>
                <a:gdLst>
                  <a:gd name="T0" fmla="*/ 4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6 w 6"/>
                  <a:gd name="T15" fmla="*/ 9 h 9"/>
                  <a:gd name="T16" fmla="*/ 3 w 6"/>
                  <a:gd name="T17" fmla="*/ 7 h 9"/>
                  <a:gd name="T18" fmla="*/ 4 w 6"/>
                  <a:gd name="T19" fmla="*/ 6 h 9"/>
                  <a:gd name="T20" fmla="*/ 4 w 6"/>
                  <a:gd name="T21" fmla="*/ 6 h 9"/>
                  <a:gd name="T22" fmla="*/ 4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6 w 6"/>
                  <a:gd name="T33" fmla="*/ 4 h 9"/>
                  <a:gd name="T34" fmla="*/ 2 w 6"/>
                  <a:gd name="T35" fmla="*/ 3 h 9"/>
                  <a:gd name="T36" fmla="*/ 3 w 6"/>
                  <a:gd name="T37" fmla="*/ 3 h 9"/>
                  <a:gd name="T38" fmla="*/ 5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1 w 6"/>
                  <a:gd name="T51" fmla="*/ 4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1 w 6"/>
                  <a:gd name="T59" fmla="*/ 5 h 9"/>
                  <a:gd name="T60" fmla="*/ 3 w 6"/>
                  <a:gd name="T61" fmla="*/ 5 h 9"/>
                  <a:gd name="T62" fmla="*/ 0 w 6"/>
                  <a:gd name="T63" fmla="*/ 6 h 9"/>
                  <a:gd name="T64" fmla="*/ 4 w 6"/>
                  <a:gd name="T65" fmla="*/ 8 h 9"/>
                  <a:gd name="T66" fmla="*/ 4 w 6"/>
                  <a:gd name="T67" fmla="*/ 7 h 9"/>
                  <a:gd name="T68" fmla="*/ 5 w 6"/>
                  <a:gd name="T69" fmla="*/ 6 h 9"/>
                  <a:gd name="T70" fmla="*/ 5 w 6"/>
                  <a:gd name="T71" fmla="*/ 5 h 9"/>
                  <a:gd name="T72" fmla="*/ 6 w 6"/>
                  <a:gd name="T73" fmla="*/ 8 h 9"/>
                  <a:gd name="T74" fmla="*/ 6 w 6"/>
                  <a:gd name="T75" fmla="*/ 8 h 9"/>
                  <a:gd name="T76" fmla="*/ 6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4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4" y="5"/>
                    </a:moveTo>
                    <a:cubicBezTo>
                      <a:pt x="4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3" y="7"/>
                    </a:cubicBezTo>
                    <a:cubicBezTo>
                      <a:pt x="2" y="8"/>
                      <a:pt x="4" y="6"/>
                      <a:pt x="3" y="7"/>
                    </a:cubicBezTo>
                    <a:cubicBezTo>
                      <a:pt x="5" y="6"/>
                      <a:pt x="6" y="7"/>
                      <a:pt x="6" y="9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4" y="6"/>
                      <a:pt x="2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3" y="6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5" y="4"/>
                      <a:pt x="2" y="3"/>
                    </a:cubicBezTo>
                    <a:cubicBezTo>
                      <a:pt x="6" y="4"/>
                      <a:pt x="1" y="3"/>
                      <a:pt x="3" y="3"/>
                    </a:cubicBezTo>
                    <a:cubicBezTo>
                      <a:pt x="4" y="3"/>
                      <a:pt x="3" y="3"/>
                      <a:pt x="5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3" y="4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1" y="5"/>
                      <a:pt x="1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4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6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3" y="2"/>
                      <a:pt x="3" y="3"/>
                    </a:cubicBezTo>
                    <a:cubicBezTo>
                      <a:pt x="3" y="4"/>
                      <a:pt x="3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8" name="Freeform 1108"/>
              <p:cNvSpPr>
                <a:spLocks/>
              </p:cNvSpPr>
              <p:nvPr/>
            </p:nvSpPr>
            <p:spPr bwMode="auto">
              <a:xfrm>
                <a:off x="1478" y="27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9" name="Freeform 1109"/>
              <p:cNvSpPr>
                <a:spLocks/>
              </p:cNvSpPr>
              <p:nvPr/>
            </p:nvSpPr>
            <p:spPr bwMode="auto">
              <a:xfrm>
                <a:off x="1473" y="273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0" name="Rectangle 1110"/>
              <p:cNvSpPr>
                <a:spLocks noChangeArrowheads="1"/>
              </p:cNvSpPr>
              <p:nvPr/>
            </p:nvSpPr>
            <p:spPr bwMode="auto">
              <a:xfrm>
                <a:off x="1478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1" name="Freeform 1111"/>
              <p:cNvSpPr>
                <a:spLocks/>
              </p:cNvSpPr>
              <p:nvPr/>
            </p:nvSpPr>
            <p:spPr bwMode="auto">
              <a:xfrm>
                <a:off x="1476" y="274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2" name="Freeform 1112"/>
              <p:cNvSpPr>
                <a:spLocks/>
              </p:cNvSpPr>
              <p:nvPr/>
            </p:nvSpPr>
            <p:spPr bwMode="auto">
              <a:xfrm>
                <a:off x="1467" y="273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3" name="Freeform 1113"/>
              <p:cNvSpPr>
                <a:spLocks/>
              </p:cNvSpPr>
              <p:nvPr/>
            </p:nvSpPr>
            <p:spPr bwMode="auto">
              <a:xfrm>
                <a:off x="1470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4" name="Freeform 1114"/>
              <p:cNvSpPr>
                <a:spLocks/>
              </p:cNvSpPr>
              <p:nvPr/>
            </p:nvSpPr>
            <p:spPr bwMode="auto">
              <a:xfrm>
                <a:off x="1465" y="2723"/>
                <a:ext cx="32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5 h 19"/>
                  <a:gd name="T10" fmla="*/ 8 w 12"/>
                  <a:gd name="T11" fmla="*/ 11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1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9 h 19"/>
                  <a:gd name="T26" fmla="*/ 7 w 12"/>
                  <a:gd name="T27" fmla="*/ 8 h 19"/>
                  <a:gd name="T28" fmla="*/ 7 w 12"/>
                  <a:gd name="T29" fmla="*/ 7 h 19"/>
                  <a:gd name="T30" fmla="*/ 4 w 12"/>
                  <a:gd name="T31" fmla="*/ 7 h 19"/>
                  <a:gd name="T32" fmla="*/ 1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2 w 12"/>
                  <a:gd name="T43" fmla="*/ 4 h 19"/>
                  <a:gd name="T44" fmla="*/ 3 w 12"/>
                  <a:gd name="T45" fmla="*/ 3 h 19"/>
                  <a:gd name="T46" fmla="*/ 0 w 12"/>
                  <a:gd name="T47" fmla="*/ 6 h 19"/>
                  <a:gd name="T48" fmla="*/ 0 w 12"/>
                  <a:gd name="T49" fmla="*/ 6 h 19"/>
                  <a:gd name="T50" fmla="*/ 1 w 12"/>
                  <a:gd name="T51" fmla="*/ 7 h 19"/>
                  <a:gd name="T52" fmla="*/ 1 w 12"/>
                  <a:gd name="T53" fmla="*/ 8 h 19"/>
                  <a:gd name="T54" fmla="*/ 1 w 12"/>
                  <a:gd name="T55" fmla="*/ 9 h 19"/>
                  <a:gd name="T56" fmla="*/ 3 w 12"/>
                  <a:gd name="T57" fmla="*/ 9 h 19"/>
                  <a:gd name="T58" fmla="*/ 2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4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6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7 w 12"/>
                  <a:gd name="T81" fmla="*/ 11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4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5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7"/>
                      <a:pt x="5" y="17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3"/>
                    </a:cubicBezTo>
                    <a:cubicBezTo>
                      <a:pt x="7" y="19"/>
                      <a:pt x="7" y="12"/>
                      <a:pt x="8" y="15"/>
                    </a:cubicBezTo>
                    <a:cubicBezTo>
                      <a:pt x="8" y="15"/>
                      <a:pt x="7" y="16"/>
                      <a:pt x="9" y="15"/>
                    </a:cubicBezTo>
                    <a:cubicBezTo>
                      <a:pt x="11" y="13"/>
                      <a:pt x="8" y="10"/>
                      <a:pt x="8" y="11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4"/>
                      <a:pt x="10" y="14"/>
                    </a:cubicBezTo>
                    <a:cubicBezTo>
                      <a:pt x="11" y="14"/>
                      <a:pt x="10" y="13"/>
                      <a:pt x="11" y="13"/>
                    </a:cubicBezTo>
                    <a:cubicBezTo>
                      <a:pt x="8" y="13"/>
                      <a:pt x="12" y="10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7" y="10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4" y="11"/>
                      <a:pt x="4" y="11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6" y="10"/>
                      <a:pt x="6" y="10"/>
                      <a:pt x="8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5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6" y="6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5"/>
                      <a:pt x="3" y="7"/>
                      <a:pt x="4" y="6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5"/>
                      <a:pt x="5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4"/>
                      <a:pt x="2" y="2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2" y="5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3" y="8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2" y="10"/>
                      <a:pt x="2" y="9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3" y="11"/>
                      <a:pt x="5" y="10"/>
                      <a:pt x="3" y="11"/>
                    </a:cubicBezTo>
                    <a:cubicBezTo>
                      <a:pt x="3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7" y="14"/>
                      <a:pt x="8" y="13"/>
                    </a:cubicBezTo>
                    <a:cubicBezTo>
                      <a:pt x="8" y="12"/>
                      <a:pt x="9" y="14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5" name="Freeform 1115"/>
              <p:cNvSpPr>
                <a:spLocks/>
              </p:cNvSpPr>
              <p:nvPr/>
            </p:nvSpPr>
            <p:spPr bwMode="auto">
              <a:xfrm>
                <a:off x="1478" y="2758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6" name="Rectangle 1116"/>
              <p:cNvSpPr>
                <a:spLocks noChangeArrowheads="1"/>
              </p:cNvSpPr>
              <p:nvPr/>
            </p:nvSpPr>
            <p:spPr bwMode="auto">
              <a:xfrm>
                <a:off x="1481" y="2758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7" name="Freeform 1117"/>
              <p:cNvSpPr>
                <a:spLocks/>
              </p:cNvSpPr>
              <p:nvPr/>
            </p:nvSpPr>
            <p:spPr bwMode="auto">
              <a:xfrm>
                <a:off x="1476" y="27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8" name="Rectangle 1118"/>
              <p:cNvSpPr>
                <a:spLocks noChangeArrowheads="1"/>
              </p:cNvSpPr>
              <p:nvPr/>
            </p:nvSpPr>
            <p:spPr bwMode="auto">
              <a:xfrm>
                <a:off x="1476" y="275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9" name="Freeform 1119"/>
              <p:cNvSpPr>
                <a:spLocks/>
              </p:cNvSpPr>
              <p:nvPr/>
            </p:nvSpPr>
            <p:spPr bwMode="auto">
              <a:xfrm>
                <a:off x="1440" y="2745"/>
                <a:ext cx="36" cy="27"/>
              </a:xfrm>
              <a:custGeom>
                <a:avLst/>
                <a:gdLst>
                  <a:gd name="T0" fmla="*/ 6 w 13"/>
                  <a:gd name="T1" fmla="*/ 3 h 10"/>
                  <a:gd name="T2" fmla="*/ 4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8 h 10"/>
                  <a:gd name="T14" fmla="*/ 9 w 13"/>
                  <a:gd name="T15" fmla="*/ 10 h 10"/>
                  <a:gd name="T16" fmla="*/ 10 w 13"/>
                  <a:gd name="T17" fmla="*/ 9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1 w 13"/>
                  <a:gd name="T29" fmla="*/ 8 h 10"/>
                  <a:gd name="T30" fmla="*/ 11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1 w 13"/>
                  <a:gd name="T43" fmla="*/ 6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5 h 10"/>
                  <a:gd name="T50" fmla="*/ 10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9 w 13"/>
                  <a:gd name="T61" fmla="*/ 5 h 10"/>
                  <a:gd name="T62" fmla="*/ 9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1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3" y="7"/>
                    </a:cubicBezTo>
                    <a:cubicBezTo>
                      <a:pt x="13" y="6"/>
                      <a:pt x="12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10" y="6"/>
                      <a:pt x="9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7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0" name="Freeform 1120"/>
              <p:cNvSpPr>
                <a:spLocks/>
              </p:cNvSpPr>
              <p:nvPr/>
            </p:nvSpPr>
            <p:spPr bwMode="auto">
              <a:xfrm>
                <a:off x="1448" y="2742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1" name="Freeform 1121"/>
              <p:cNvSpPr>
                <a:spLocks/>
              </p:cNvSpPr>
              <p:nvPr/>
            </p:nvSpPr>
            <p:spPr bwMode="auto">
              <a:xfrm>
                <a:off x="1446" y="2728"/>
                <a:ext cx="38" cy="17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3 w 14"/>
                  <a:gd name="T11" fmla="*/ 5 h 6"/>
                  <a:gd name="T12" fmla="*/ 2 w 14"/>
                  <a:gd name="T13" fmla="*/ 5 h 6"/>
                  <a:gd name="T14" fmla="*/ 3 w 14"/>
                  <a:gd name="T15" fmla="*/ 5 h 6"/>
                  <a:gd name="T16" fmla="*/ 3 w 14"/>
                  <a:gd name="T17" fmla="*/ 4 h 6"/>
                  <a:gd name="T18" fmla="*/ 4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9 w 14"/>
                  <a:gd name="T27" fmla="*/ 5 h 6"/>
                  <a:gd name="T28" fmla="*/ 10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4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2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1" y="3"/>
                      <a:pt x="9" y="4"/>
                      <a:pt x="8" y="5"/>
                    </a:cubicBezTo>
                    <a:cubicBezTo>
                      <a:pt x="10" y="4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5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2" name="Freeform 1122"/>
              <p:cNvSpPr>
                <a:spLocks/>
              </p:cNvSpPr>
              <p:nvPr/>
            </p:nvSpPr>
            <p:spPr bwMode="auto">
              <a:xfrm>
                <a:off x="1476" y="273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3" name="Freeform 1123"/>
              <p:cNvSpPr>
                <a:spLocks/>
              </p:cNvSpPr>
              <p:nvPr/>
            </p:nvSpPr>
            <p:spPr bwMode="auto">
              <a:xfrm>
                <a:off x="1761" y="298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4" name="Freeform 1124"/>
              <p:cNvSpPr>
                <a:spLocks/>
              </p:cNvSpPr>
              <p:nvPr/>
            </p:nvSpPr>
            <p:spPr bwMode="auto">
              <a:xfrm>
                <a:off x="1753" y="2979"/>
                <a:ext cx="11" cy="13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4 h 5"/>
                  <a:gd name="T10" fmla="*/ 1 w 4"/>
                  <a:gd name="T11" fmla="*/ 3 h 5"/>
                  <a:gd name="T12" fmla="*/ 2 w 4"/>
                  <a:gd name="T13" fmla="*/ 2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4" y="5"/>
                      <a:pt x="3" y="3"/>
                      <a:pt x="2" y="3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3"/>
                      <a:pt x="1" y="2"/>
                      <a:pt x="1" y="3"/>
                    </a:cubicBezTo>
                    <a:cubicBezTo>
                      <a:pt x="0" y="1"/>
                      <a:pt x="1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5" name="Freeform 1125"/>
              <p:cNvSpPr>
                <a:spLocks/>
              </p:cNvSpPr>
              <p:nvPr/>
            </p:nvSpPr>
            <p:spPr bwMode="auto">
              <a:xfrm>
                <a:off x="1759" y="2984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6" name="Freeform 1126"/>
              <p:cNvSpPr>
                <a:spLocks/>
              </p:cNvSpPr>
              <p:nvPr/>
            </p:nvSpPr>
            <p:spPr bwMode="auto">
              <a:xfrm>
                <a:off x="1756" y="2987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7" name="Freeform 1127"/>
              <p:cNvSpPr>
                <a:spLocks/>
              </p:cNvSpPr>
              <p:nvPr/>
            </p:nvSpPr>
            <p:spPr bwMode="auto">
              <a:xfrm>
                <a:off x="1756" y="29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8" name="Freeform 1128"/>
              <p:cNvSpPr>
                <a:spLocks/>
              </p:cNvSpPr>
              <p:nvPr/>
            </p:nvSpPr>
            <p:spPr bwMode="auto">
              <a:xfrm>
                <a:off x="1753" y="2981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9" name="Freeform 1129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0" name="Freeform 1130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1" name="Freeform 1131"/>
              <p:cNvSpPr>
                <a:spLocks/>
              </p:cNvSpPr>
              <p:nvPr/>
            </p:nvSpPr>
            <p:spPr bwMode="auto">
              <a:xfrm>
                <a:off x="1750" y="2979"/>
                <a:ext cx="6" cy="10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3 h 4"/>
                  <a:gd name="T4" fmla="*/ 2 w 2"/>
                  <a:gd name="T5" fmla="*/ 0 h 4"/>
                  <a:gd name="T6" fmla="*/ 1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2" name="Freeform 1132"/>
              <p:cNvSpPr>
                <a:spLocks/>
              </p:cNvSpPr>
              <p:nvPr/>
            </p:nvSpPr>
            <p:spPr bwMode="auto">
              <a:xfrm>
                <a:off x="1756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3" name="Freeform 1133"/>
              <p:cNvSpPr>
                <a:spLocks/>
              </p:cNvSpPr>
              <p:nvPr/>
            </p:nvSpPr>
            <p:spPr bwMode="auto">
              <a:xfrm>
                <a:off x="1750" y="2976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1 h 4"/>
                  <a:gd name="T4" fmla="*/ 0 w 2"/>
                  <a:gd name="T5" fmla="*/ 2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1 w 2"/>
                  <a:gd name="T17" fmla="*/ 1 h 4"/>
                  <a:gd name="T18" fmla="*/ 2 w 2"/>
                  <a:gd name="T19" fmla="*/ 0 h 4"/>
                  <a:gd name="T20" fmla="*/ 1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4" name="Rectangle 1134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5" name="Freeform 1135"/>
              <p:cNvSpPr>
                <a:spLocks/>
              </p:cNvSpPr>
              <p:nvPr/>
            </p:nvSpPr>
            <p:spPr bwMode="auto">
              <a:xfrm>
                <a:off x="1748" y="2979"/>
                <a:ext cx="8" cy="5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0 h 2"/>
                  <a:gd name="T8" fmla="*/ 1 w 3"/>
                  <a:gd name="T9" fmla="*/ 1 h 2"/>
                  <a:gd name="T10" fmla="*/ 3 w 3"/>
                  <a:gd name="T11" fmla="*/ 0 h 2"/>
                  <a:gd name="T12" fmla="*/ 2 w 3"/>
                  <a:gd name="T13" fmla="*/ 0 h 2"/>
                  <a:gd name="T14" fmla="*/ 3 w 3"/>
                  <a:gd name="T15" fmla="*/ 0 h 2"/>
                  <a:gd name="T16" fmla="*/ 2 w 3"/>
                  <a:gd name="T17" fmla="*/ 0 h 2"/>
                  <a:gd name="T18" fmla="*/ 2 w 3"/>
                  <a:gd name="T19" fmla="*/ 1 h 2"/>
                  <a:gd name="T20" fmla="*/ 0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6" name="Freeform 1136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7" name="Rectangle 1137"/>
              <p:cNvSpPr>
                <a:spLocks noChangeArrowheads="1"/>
              </p:cNvSpPr>
              <p:nvPr/>
            </p:nvSpPr>
            <p:spPr bwMode="auto">
              <a:xfrm>
                <a:off x="1756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8" name="Freeform 1138"/>
              <p:cNvSpPr>
                <a:spLocks/>
              </p:cNvSpPr>
              <p:nvPr/>
            </p:nvSpPr>
            <p:spPr bwMode="auto">
              <a:xfrm>
                <a:off x="1748" y="298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9" name="Freeform 1139"/>
              <p:cNvSpPr>
                <a:spLocks/>
              </p:cNvSpPr>
              <p:nvPr/>
            </p:nvSpPr>
            <p:spPr bwMode="auto">
              <a:xfrm>
                <a:off x="1745" y="2965"/>
                <a:ext cx="25" cy="38"/>
              </a:xfrm>
              <a:custGeom>
                <a:avLst/>
                <a:gdLst>
                  <a:gd name="T0" fmla="*/ 9 w 9"/>
                  <a:gd name="T1" fmla="*/ 4 h 14"/>
                  <a:gd name="T2" fmla="*/ 9 w 9"/>
                  <a:gd name="T3" fmla="*/ 3 h 14"/>
                  <a:gd name="T4" fmla="*/ 8 w 9"/>
                  <a:gd name="T5" fmla="*/ 2 h 14"/>
                  <a:gd name="T6" fmla="*/ 7 w 9"/>
                  <a:gd name="T7" fmla="*/ 0 h 14"/>
                  <a:gd name="T8" fmla="*/ 7 w 9"/>
                  <a:gd name="T9" fmla="*/ 1 h 14"/>
                  <a:gd name="T10" fmla="*/ 7 w 9"/>
                  <a:gd name="T11" fmla="*/ 0 h 14"/>
                  <a:gd name="T12" fmla="*/ 6 w 9"/>
                  <a:gd name="T13" fmla="*/ 1 h 14"/>
                  <a:gd name="T14" fmla="*/ 5 w 9"/>
                  <a:gd name="T15" fmla="*/ 2 h 14"/>
                  <a:gd name="T16" fmla="*/ 2 w 9"/>
                  <a:gd name="T17" fmla="*/ 5 h 14"/>
                  <a:gd name="T18" fmla="*/ 3 w 9"/>
                  <a:gd name="T19" fmla="*/ 7 h 14"/>
                  <a:gd name="T20" fmla="*/ 2 w 9"/>
                  <a:gd name="T21" fmla="*/ 6 h 14"/>
                  <a:gd name="T22" fmla="*/ 2 w 9"/>
                  <a:gd name="T23" fmla="*/ 6 h 14"/>
                  <a:gd name="T24" fmla="*/ 1 w 9"/>
                  <a:gd name="T25" fmla="*/ 6 h 14"/>
                  <a:gd name="T26" fmla="*/ 2 w 9"/>
                  <a:gd name="T27" fmla="*/ 8 h 14"/>
                  <a:gd name="T28" fmla="*/ 0 w 9"/>
                  <a:gd name="T29" fmla="*/ 6 h 14"/>
                  <a:gd name="T30" fmla="*/ 2 w 9"/>
                  <a:gd name="T31" fmla="*/ 6 h 14"/>
                  <a:gd name="T32" fmla="*/ 1 w 9"/>
                  <a:gd name="T33" fmla="*/ 9 h 14"/>
                  <a:gd name="T34" fmla="*/ 4 w 9"/>
                  <a:gd name="T35" fmla="*/ 6 h 14"/>
                  <a:gd name="T36" fmla="*/ 4 w 9"/>
                  <a:gd name="T37" fmla="*/ 6 h 14"/>
                  <a:gd name="T38" fmla="*/ 4 w 9"/>
                  <a:gd name="T39" fmla="*/ 6 h 14"/>
                  <a:gd name="T40" fmla="*/ 4 w 9"/>
                  <a:gd name="T41" fmla="*/ 6 h 14"/>
                  <a:gd name="T42" fmla="*/ 4 w 9"/>
                  <a:gd name="T43" fmla="*/ 6 h 14"/>
                  <a:gd name="T44" fmla="*/ 4 w 9"/>
                  <a:gd name="T45" fmla="*/ 6 h 14"/>
                  <a:gd name="T46" fmla="*/ 4 w 9"/>
                  <a:gd name="T47" fmla="*/ 6 h 14"/>
                  <a:gd name="T48" fmla="*/ 4 w 9"/>
                  <a:gd name="T49" fmla="*/ 6 h 14"/>
                  <a:gd name="T50" fmla="*/ 4 w 9"/>
                  <a:gd name="T51" fmla="*/ 6 h 14"/>
                  <a:gd name="T52" fmla="*/ 2 w 9"/>
                  <a:gd name="T53" fmla="*/ 10 h 14"/>
                  <a:gd name="T54" fmla="*/ 2 w 9"/>
                  <a:gd name="T55" fmla="*/ 10 h 14"/>
                  <a:gd name="T56" fmla="*/ 2 w 9"/>
                  <a:gd name="T57" fmla="*/ 10 h 14"/>
                  <a:gd name="T58" fmla="*/ 3 w 9"/>
                  <a:gd name="T59" fmla="*/ 9 h 14"/>
                  <a:gd name="T60" fmla="*/ 3 w 9"/>
                  <a:gd name="T61" fmla="*/ 6 h 14"/>
                  <a:gd name="T62" fmla="*/ 4 w 9"/>
                  <a:gd name="T63" fmla="*/ 7 h 14"/>
                  <a:gd name="T64" fmla="*/ 6 w 9"/>
                  <a:gd name="T65" fmla="*/ 6 h 14"/>
                  <a:gd name="T66" fmla="*/ 5 w 9"/>
                  <a:gd name="T67" fmla="*/ 4 h 14"/>
                  <a:gd name="T68" fmla="*/ 6 w 9"/>
                  <a:gd name="T69" fmla="*/ 5 h 14"/>
                  <a:gd name="T70" fmla="*/ 5 w 9"/>
                  <a:gd name="T71" fmla="*/ 4 h 14"/>
                  <a:gd name="T72" fmla="*/ 7 w 9"/>
                  <a:gd name="T73" fmla="*/ 5 h 14"/>
                  <a:gd name="T74" fmla="*/ 5 w 9"/>
                  <a:gd name="T75" fmla="*/ 3 h 14"/>
                  <a:gd name="T76" fmla="*/ 8 w 9"/>
                  <a:gd name="T77" fmla="*/ 5 h 14"/>
                  <a:gd name="T78" fmla="*/ 7 w 9"/>
                  <a:gd name="T79" fmla="*/ 4 h 14"/>
                  <a:gd name="T80" fmla="*/ 6 w 9"/>
                  <a:gd name="T81" fmla="*/ 3 h 14"/>
                  <a:gd name="T82" fmla="*/ 8 w 9"/>
                  <a:gd name="T83" fmla="*/ 5 h 14"/>
                  <a:gd name="T84" fmla="*/ 7 w 9"/>
                  <a:gd name="T85" fmla="*/ 3 h 14"/>
                  <a:gd name="T86" fmla="*/ 7 w 9"/>
                  <a:gd name="T87" fmla="*/ 2 h 14"/>
                  <a:gd name="T88" fmla="*/ 8 w 9"/>
                  <a:gd name="T89" fmla="*/ 2 h 14"/>
                  <a:gd name="T90" fmla="*/ 9 w 9"/>
                  <a:gd name="T91" fmla="*/ 4 h 14"/>
                  <a:gd name="T92" fmla="*/ 9 w 9"/>
                  <a:gd name="T93" fmla="*/ 5 h 14"/>
                  <a:gd name="T94" fmla="*/ 8 w 9"/>
                  <a:gd name="T95" fmla="*/ 2 h 14"/>
                  <a:gd name="T96" fmla="*/ 9 w 9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4">
                    <a:moveTo>
                      <a:pt x="9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2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7" y="2"/>
                      <a:pt x="6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8"/>
                      <a:pt x="0" y="6"/>
                    </a:cubicBezTo>
                    <a:cubicBezTo>
                      <a:pt x="0" y="5"/>
                      <a:pt x="2" y="6"/>
                      <a:pt x="2" y="6"/>
                    </a:cubicBezTo>
                    <a:cubicBezTo>
                      <a:pt x="3" y="7"/>
                      <a:pt x="5" y="2"/>
                      <a:pt x="1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8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0" name="Freeform 1140"/>
              <p:cNvSpPr>
                <a:spLocks/>
              </p:cNvSpPr>
              <p:nvPr/>
            </p:nvSpPr>
            <p:spPr bwMode="auto">
              <a:xfrm>
                <a:off x="1770" y="297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1" name="Freeform 1141"/>
              <p:cNvSpPr>
                <a:spLocks/>
              </p:cNvSpPr>
              <p:nvPr/>
            </p:nvSpPr>
            <p:spPr bwMode="auto">
              <a:xfrm>
                <a:off x="1770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2" name="Rectangle 1142"/>
              <p:cNvSpPr>
                <a:spLocks noChangeArrowheads="1"/>
              </p:cNvSpPr>
              <p:nvPr/>
            </p:nvSpPr>
            <p:spPr bwMode="auto">
              <a:xfrm>
                <a:off x="1761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3" name="Freeform 1143"/>
              <p:cNvSpPr>
                <a:spLocks/>
              </p:cNvSpPr>
              <p:nvPr/>
            </p:nvSpPr>
            <p:spPr bwMode="auto">
              <a:xfrm>
                <a:off x="1767" y="2979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4" name="Freeform 1144"/>
              <p:cNvSpPr>
                <a:spLocks/>
              </p:cNvSpPr>
              <p:nvPr/>
            </p:nvSpPr>
            <p:spPr bwMode="auto">
              <a:xfrm>
                <a:off x="1764" y="298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5" name="Freeform 1145"/>
              <p:cNvSpPr>
                <a:spLocks/>
              </p:cNvSpPr>
              <p:nvPr/>
            </p:nvSpPr>
            <p:spPr bwMode="auto">
              <a:xfrm>
                <a:off x="1770" y="2979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6" name="Freeform 1146"/>
              <p:cNvSpPr>
                <a:spLocks/>
              </p:cNvSpPr>
              <p:nvPr/>
            </p:nvSpPr>
            <p:spPr bwMode="auto">
              <a:xfrm>
                <a:off x="1753" y="2957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7 w 8"/>
                  <a:gd name="T13" fmla="*/ 5 h 7"/>
                  <a:gd name="T14" fmla="*/ 6 w 8"/>
                  <a:gd name="T15" fmla="*/ 2 h 7"/>
                  <a:gd name="T16" fmla="*/ 6 w 8"/>
                  <a:gd name="T17" fmla="*/ 2 h 7"/>
                  <a:gd name="T18" fmla="*/ 5 w 8"/>
                  <a:gd name="T19" fmla="*/ 3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7 w 8"/>
                  <a:gd name="T27" fmla="*/ 6 h 7"/>
                  <a:gd name="T28" fmla="*/ 7 w 8"/>
                  <a:gd name="T29" fmla="*/ 5 h 7"/>
                  <a:gd name="T30" fmla="*/ 7 w 8"/>
                  <a:gd name="T31" fmla="*/ 7 h 7"/>
                  <a:gd name="T32" fmla="*/ 6 w 8"/>
                  <a:gd name="T33" fmla="*/ 5 h 7"/>
                  <a:gd name="T34" fmla="*/ 6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6 w 8"/>
                  <a:gd name="T41" fmla="*/ 2 h 7"/>
                  <a:gd name="T42" fmla="*/ 3 w 8"/>
                  <a:gd name="T43" fmla="*/ 0 h 7"/>
                  <a:gd name="T44" fmla="*/ 4 w 8"/>
                  <a:gd name="T45" fmla="*/ 1 h 7"/>
                  <a:gd name="T46" fmla="*/ 3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3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4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3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7" y="5"/>
                    </a:cubicBezTo>
                    <a:cubicBezTo>
                      <a:pt x="6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7" y="6"/>
                      <a:pt x="6" y="5"/>
                    </a:cubicBezTo>
                    <a:cubicBezTo>
                      <a:pt x="7" y="6"/>
                      <a:pt x="6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4" y="1"/>
                      <a:pt x="5" y="2"/>
                      <a:pt x="3" y="0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7" name="Freeform 1147"/>
              <p:cNvSpPr>
                <a:spLocks/>
              </p:cNvSpPr>
              <p:nvPr/>
            </p:nvSpPr>
            <p:spPr bwMode="auto">
              <a:xfrm>
                <a:off x="1770" y="29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8" name="Freeform 1148"/>
              <p:cNvSpPr>
                <a:spLocks/>
              </p:cNvSpPr>
              <p:nvPr/>
            </p:nvSpPr>
            <p:spPr bwMode="auto">
              <a:xfrm>
                <a:off x="1753" y="2957"/>
                <a:ext cx="11" cy="24"/>
              </a:xfrm>
              <a:custGeom>
                <a:avLst/>
                <a:gdLst>
                  <a:gd name="T0" fmla="*/ 2 w 4"/>
                  <a:gd name="T1" fmla="*/ 4 h 9"/>
                  <a:gd name="T2" fmla="*/ 1 w 4"/>
                  <a:gd name="T3" fmla="*/ 2 h 9"/>
                  <a:gd name="T4" fmla="*/ 3 w 4"/>
                  <a:gd name="T5" fmla="*/ 5 h 9"/>
                  <a:gd name="T6" fmla="*/ 3 w 4"/>
                  <a:gd name="T7" fmla="*/ 6 h 9"/>
                  <a:gd name="T8" fmla="*/ 1 w 4"/>
                  <a:gd name="T9" fmla="*/ 3 h 9"/>
                  <a:gd name="T10" fmla="*/ 1 w 4"/>
                  <a:gd name="T11" fmla="*/ 3 h 9"/>
                  <a:gd name="T12" fmla="*/ 2 w 4"/>
                  <a:gd name="T13" fmla="*/ 5 h 9"/>
                  <a:gd name="T14" fmla="*/ 2 w 4"/>
                  <a:gd name="T15" fmla="*/ 6 h 9"/>
                  <a:gd name="T16" fmla="*/ 1 w 4"/>
                  <a:gd name="T17" fmla="*/ 5 h 9"/>
                  <a:gd name="T18" fmla="*/ 0 w 4"/>
                  <a:gd name="T19" fmla="*/ 4 h 9"/>
                  <a:gd name="T20" fmla="*/ 2 w 4"/>
                  <a:gd name="T21" fmla="*/ 9 h 9"/>
                  <a:gd name="T22" fmla="*/ 2 w 4"/>
                  <a:gd name="T23" fmla="*/ 8 h 9"/>
                  <a:gd name="T24" fmla="*/ 1 w 4"/>
                  <a:gd name="T25" fmla="*/ 6 h 9"/>
                  <a:gd name="T26" fmla="*/ 1 w 4"/>
                  <a:gd name="T27" fmla="*/ 7 h 9"/>
                  <a:gd name="T28" fmla="*/ 2 w 4"/>
                  <a:gd name="T29" fmla="*/ 8 h 9"/>
                  <a:gd name="T30" fmla="*/ 4 w 4"/>
                  <a:gd name="T31" fmla="*/ 6 h 9"/>
                  <a:gd name="T32" fmla="*/ 4 w 4"/>
                  <a:gd name="T33" fmla="*/ 6 h 9"/>
                  <a:gd name="T34" fmla="*/ 3 w 4"/>
                  <a:gd name="T35" fmla="*/ 5 h 9"/>
                  <a:gd name="T36" fmla="*/ 2 w 4"/>
                  <a:gd name="T37" fmla="*/ 3 h 9"/>
                  <a:gd name="T38" fmla="*/ 3 w 4"/>
                  <a:gd name="T39" fmla="*/ 4 h 9"/>
                  <a:gd name="T40" fmla="*/ 1 w 4"/>
                  <a:gd name="T41" fmla="*/ 2 h 9"/>
                  <a:gd name="T42" fmla="*/ 1 w 4"/>
                  <a:gd name="T43" fmla="*/ 1 h 9"/>
                  <a:gd name="T44" fmla="*/ 1 w 4"/>
                  <a:gd name="T45" fmla="*/ 1 h 9"/>
                  <a:gd name="T46" fmla="*/ 2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2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9" name="Freeform 1149"/>
              <p:cNvSpPr>
                <a:spLocks/>
              </p:cNvSpPr>
              <p:nvPr/>
            </p:nvSpPr>
            <p:spPr bwMode="auto">
              <a:xfrm>
                <a:off x="1759" y="296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0" name="Freeform 1150"/>
              <p:cNvSpPr>
                <a:spLocks/>
              </p:cNvSpPr>
              <p:nvPr/>
            </p:nvSpPr>
            <p:spPr bwMode="auto">
              <a:xfrm>
                <a:off x="1764" y="297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1" name="Freeform 1151"/>
              <p:cNvSpPr>
                <a:spLocks/>
              </p:cNvSpPr>
              <p:nvPr/>
            </p:nvSpPr>
            <p:spPr bwMode="auto">
              <a:xfrm>
                <a:off x="1753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2" name="Freeform 1152"/>
              <p:cNvSpPr>
                <a:spLocks/>
              </p:cNvSpPr>
              <p:nvPr/>
            </p:nvSpPr>
            <p:spPr bwMode="auto">
              <a:xfrm>
                <a:off x="1750" y="2970"/>
                <a:ext cx="9" cy="1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4 h 5"/>
                  <a:gd name="T4" fmla="*/ 1 w 3"/>
                  <a:gd name="T5" fmla="*/ 1 h 5"/>
                  <a:gd name="T6" fmla="*/ 2 w 3"/>
                  <a:gd name="T7" fmla="*/ 3 h 5"/>
                  <a:gd name="T8" fmla="*/ 1 w 3"/>
                  <a:gd name="T9" fmla="*/ 3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0" y="0"/>
                      <a:pt x="2" y="3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3" name="Freeform 1153"/>
              <p:cNvSpPr>
                <a:spLocks/>
              </p:cNvSpPr>
              <p:nvPr/>
            </p:nvSpPr>
            <p:spPr bwMode="auto">
              <a:xfrm>
                <a:off x="1737" y="2960"/>
                <a:ext cx="16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4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5 w 6"/>
                  <a:gd name="T69" fmla="*/ 6 h 9"/>
                  <a:gd name="T70" fmla="*/ 4 w 6"/>
                  <a:gd name="T71" fmla="*/ 5 h 9"/>
                  <a:gd name="T72" fmla="*/ 6 w 6"/>
                  <a:gd name="T73" fmla="*/ 8 h 9"/>
                  <a:gd name="T74" fmla="*/ 6 w 6"/>
                  <a:gd name="T75" fmla="*/ 7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7"/>
                    </a:cubicBezTo>
                    <a:cubicBezTo>
                      <a:pt x="2" y="8"/>
                      <a:pt x="3" y="6"/>
                      <a:pt x="3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5" y="8"/>
                      <a:pt x="4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4" y="5"/>
                      <a:pt x="4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4" name="Freeform 1154"/>
              <p:cNvSpPr>
                <a:spLocks/>
              </p:cNvSpPr>
              <p:nvPr/>
            </p:nvSpPr>
            <p:spPr bwMode="auto">
              <a:xfrm>
                <a:off x="1753" y="29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5" name="Freeform 1155"/>
              <p:cNvSpPr>
                <a:spLocks/>
              </p:cNvSpPr>
              <p:nvPr/>
            </p:nvSpPr>
            <p:spPr bwMode="auto">
              <a:xfrm>
                <a:off x="1745" y="296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6" name="Rectangle 1156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7" name="Freeform 1157"/>
              <p:cNvSpPr>
                <a:spLocks/>
              </p:cNvSpPr>
              <p:nvPr/>
            </p:nvSpPr>
            <p:spPr bwMode="auto">
              <a:xfrm>
                <a:off x="1748" y="297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8" name="Freeform 1158"/>
              <p:cNvSpPr>
                <a:spLocks/>
              </p:cNvSpPr>
              <p:nvPr/>
            </p:nvSpPr>
            <p:spPr bwMode="auto">
              <a:xfrm>
                <a:off x="1742" y="296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9" name="Freeform 1159"/>
              <p:cNvSpPr>
                <a:spLocks/>
              </p:cNvSpPr>
              <p:nvPr/>
            </p:nvSpPr>
            <p:spPr bwMode="auto">
              <a:xfrm>
                <a:off x="1745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0" name="Freeform 1160"/>
              <p:cNvSpPr>
                <a:spLocks/>
              </p:cNvSpPr>
              <p:nvPr/>
            </p:nvSpPr>
            <p:spPr bwMode="auto">
              <a:xfrm>
                <a:off x="1740" y="2949"/>
                <a:ext cx="32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4 w 12"/>
                  <a:gd name="T5" fmla="*/ 18 h 20"/>
                  <a:gd name="T6" fmla="*/ 5 w 12"/>
                  <a:gd name="T7" fmla="*/ 17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1 h 20"/>
                  <a:gd name="T22" fmla="*/ 3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6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3 w 12"/>
                  <a:gd name="T41" fmla="*/ 7 h 20"/>
                  <a:gd name="T42" fmla="*/ 2 w 12"/>
                  <a:gd name="T43" fmla="*/ 5 h 20"/>
                  <a:gd name="T44" fmla="*/ 3 w 12"/>
                  <a:gd name="T45" fmla="*/ 4 h 20"/>
                  <a:gd name="T46" fmla="*/ 0 w 12"/>
                  <a:gd name="T47" fmla="*/ 7 h 20"/>
                  <a:gd name="T48" fmla="*/ 0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1 w 12"/>
                  <a:gd name="T55" fmla="*/ 9 h 20"/>
                  <a:gd name="T56" fmla="*/ 2 w 12"/>
                  <a:gd name="T57" fmla="*/ 10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1 h 20"/>
                  <a:gd name="T64" fmla="*/ 4 w 12"/>
                  <a:gd name="T65" fmla="*/ 11 h 20"/>
                  <a:gd name="T66" fmla="*/ 3 w 12"/>
                  <a:gd name="T67" fmla="*/ 12 h 20"/>
                  <a:gd name="T68" fmla="*/ 3 w 12"/>
                  <a:gd name="T69" fmla="*/ 13 h 20"/>
                  <a:gd name="T70" fmla="*/ 5 w 12"/>
                  <a:gd name="T71" fmla="*/ 12 h 20"/>
                  <a:gd name="T72" fmla="*/ 6 w 12"/>
                  <a:gd name="T73" fmla="*/ 13 h 20"/>
                  <a:gd name="T74" fmla="*/ 7 w 12"/>
                  <a:gd name="T75" fmla="*/ 14 h 20"/>
                  <a:gd name="T76" fmla="*/ 7 w 12"/>
                  <a:gd name="T77" fmla="*/ 14 h 20"/>
                  <a:gd name="T78" fmla="*/ 9 w 12"/>
                  <a:gd name="T79" fmla="*/ 13 h 20"/>
                  <a:gd name="T80" fmla="*/ 7 w 12"/>
                  <a:gd name="T81" fmla="*/ 12 h 20"/>
                  <a:gd name="T82" fmla="*/ 8 w 12"/>
                  <a:gd name="T83" fmla="*/ 14 h 20"/>
                  <a:gd name="T84" fmla="*/ 6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4" y="13"/>
                      <a:pt x="4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5" y="18"/>
                      <a:pt x="5" y="15"/>
                      <a:pt x="5" y="15"/>
                    </a:cubicBezTo>
                    <a:cubicBezTo>
                      <a:pt x="5" y="15"/>
                      <a:pt x="5" y="16"/>
                      <a:pt x="5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6" y="20"/>
                      <a:pt x="7" y="13"/>
                      <a:pt x="7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4"/>
                      <a:pt x="10" y="9"/>
                      <a:pt x="6" y="16"/>
                    </a:cubicBezTo>
                    <a:cubicBezTo>
                      <a:pt x="6" y="17"/>
                      <a:pt x="10" y="15"/>
                      <a:pt x="9" y="15"/>
                    </a:cubicBezTo>
                    <a:cubicBezTo>
                      <a:pt x="11" y="15"/>
                      <a:pt x="10" y="14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7" y="13"/>
                      <a:pt x="9" y="11"/>
                    </a:cubicBezTo>
                    <a:cubicBezTo>
                      <a:pt x="9" y="11"/>
                      <a:pt x="8" y="12"/>
                      <a:pt x="6" y="12"/>
                    </a:cubicBezTo>
                    <a:cubicBezTo>
                      <a:pt x="7" y="12"/>
                      <a:pt x="7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6" y="11"/>
                      <a:pt x="6" y="12"/>
                    </a:cubicBezTo>
                    <a:cubicBezTo>
                      <a:pt x="6" y="11"/>
                      <a:pt x="4" y="12"/>
                      <a:pt x="3" y="12"/>
                    </a:cubicBezTo>
                    <a:cubicBezTo>
                      <a:pt x="5" y="10"/>
                      <a:pt x="4" y="12"/>
                      <a:pt x="5" y="11"/>
                    </a:cubicBezTo>
                    <a:cubicBezTo>
                      <a:pt x="6" y="11"/>
                      <a:pt x="6" y="11"/>
                      <a:pt x="8" y="10"/>
                    </a:cubicBezTo>
                    <a:cubicBezTo>
                      <a:pt x="8" y="10"/>
                      <a:pt x="7" y="10"/>
                      <a:pt x="6" y="10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6"/>
                      <a:pt x="2" y="8"/>
                      <a:pt x="4" y="7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4" y="6"/>
                      <a:pt x="5" y="6"/>
                    </a:cubicBezTo>
                    <a:cubicBezTo>
                      <a:pt x="4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5"/>
                    </a:cubicBezTo>
                    <a:cubicBezTo>
                      <a:pt x="3" y="4"/>
                      <a:pt x="5" y="7"/>
                      <a:pt x="3" y="7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3" y="7"/>
                      <a:pt x="3" y="8"/>
                    </a:cubicBezTo>
                    <a:cubicBezTo>
                      <a:pt x="1" y="9"/>
                      <a:pt x="2" y="9"/>
                      <a:pt x="1" y="9"/>
                    </a:cubicBezTo>
                    <a:cubicBezTo>
                      <a:pt x="3" y="9"/>
                      <a:pt x="2" y="10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1"/>
                      <a:pt x="4" y="9"/>
                      <a:pt x="3" y="11"/>
                    </a:cubicBezTo>
                    <a:cubicBezTo>
                      <a:pt x="4" y="10"/>
                      <a:pt x="4" y="11"/>
                      <a:pt x="6" y="9"/>
                    </a:cubicBezTo>
                    <a:cubicBezTo>
                      <a:pt x="5" y="10"/>
                      <a:pt x="4" y="11"/>
                      <a:pt x="4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2"/>
                      <a:pt x="4" y="11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4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4" y="14"/>
                      <a:pt x="6" y="14"/>
                      <a:pt x="8" y="13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5"/>
                      <a:pt x="7" y="14"/>
                    </a:cubicBezTo>
                    <a:cubicBezTo>
                      <a:pt x="6" y="12"/>
                      <a:pt x="9" y="13"/>
                      <a:pt x="9" y="13"/>
                    </a:cubicBezTo>
                    <a:cubicBezTo>
                      <a:pt x="6" y="16"/>
                      <a:pt x="8" y="17"/>
                      <a:pt x="6" y="15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6" y="12"/>
                      <a:pt x="7" y="14"/>
                    </a:cubicBezTo>
                    <a:cubicBezTo>
                      <a:pt x="7" y="14"/>
                      <a:pt x="7" y="15"/>
                      <a:pt x="8" y="14"/>
                    </a:cubicBezTo>
                    <a:cubicBezTo>
                      <a:pt x="8" y="13"/>
                      <a:pt x="9" y="15"/>
                      <a:pt x="8" y="16"/>
                    </a:cubicBezTo>
                    <a:cubicBezTo>
                      <a:pt x="7" y="16"/>
                      <a:pt x="7" y="14"/>
                      <a:pt x="6" y="15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0"/>
                      <a:pt x="5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1" name="Freeform 1161"/>
              <p:cNvSpPr>
                <a:spLocks/>
              </p:cNvSpPr>
              <p:nvPr/>
            </p:nvSpPr>
            <p:spPr bwMode="auto">
              <a:xfrm>
                <a:off x="1753" y="298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2" name="Freeform 1162"/>
              <p:cNvSpPr>
                <a:spLocks/>
              </p:cNvSpPr>
              <p:nvPr/>
            </p:nvSpPr>
            <p:spPr bwMode="auto">
              <a:xfrm>
                <a:off x="1756" y="29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3" name="Freeform 1163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4" name="Rectangle 1164"/>
              <p:cNvSpPr>
                <a:spLocks noChangeArrowheads="1"/>
              </p:cNvSpPr>
              <p:nvPr/>
            </p:nvSpPr>
            <p:spPr bwMode="auto">
              <a:xfrm>
                <a:off x="1748" y="2987"/>
                <a:ext cx="2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5" name="Freeform 1165"/>
              <p:cNvSpPr>
                <a:spLocks/>
              </p:cNvSpPr>
              <p:nvPr/>
            </p:nvSpPr>
            <p:spPr bwMode="auto">
              <a:xfrm>
                <a:off x="1715" y="2973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2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8 h 10"/>
                  <a:gd name="T14" fmla="*/ 9 w 12"/>
                  <a:gd name="T15" fmla="*/ 10 h 10"/>
                  <a:gd name="T16" fmla="*/ 10 w 12"/>
                  <a:gd name="T17" fmla="*/ 9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8 h 10"/>
                  <a:gd name="T26" fmla="*/ 11 w 12"/>
                  <a:gd name="T27" fmla="*/ 8 h 10"/>
                  <a:gd name="T28" fmla="*/ 11 w 12"/>
                  <a:gd name="T29" fmla="*/ 8 h 10"/>
                  <a:gd name="T30" fmla="*/ 11 w 12"/>
                  <a:gd name="T31" fmla="*/ 9 h 10"/>
                  <a:gd name="T32" fmla="*/ 12 w 12"/>
                  <a:gd name="T33" fmla="*/ 7 h 10"/>
                  <a:gd name="T34" fmla="*/ 12 w 12"/>
                  <a:gd name="T35" fmla="*/ 6 h 10"/>
                  <a:gd name="T36" fmla="*/ 11 w 12"/>
                  <a:gd name="T37" fmla="*/ 7 h 10"/>
                  <a:gd name="T38" fmla="*/ 11 w 12"/>
                  <a:gd name="T39" fmla="*/ 7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5 h 10"/>
                  <a:gd name="T50" fmla="*/ 10 w 12"/>
                  <a:gd name="T51" fmla="*/ 6 h 10"/>
                  <a:gd name="T52" fmla="*/ 10 w 12"/>
                  <a:gd name="T53" fmla="*/ 8 h 10"/>
                  <a:gd name="T54" fmla="*/ 9 w 12"/>
                  <a:gd name="T55" fmla="*/ 8 h 10"/>
                  <a:gd name="T56" fmla="*/ 10 w 12"/>
                  <a:gd name="T57" fmla="*/ 6 h 10"/>
                  <a:gd name="T58" fmla="*/ 9 w 12"/>
                  <a:gd name="T59" fmla="*/ 7 h 10"/>
                  <a:gd name="T60" fmla="*/ 9 w 12"/>
                  <a:gd name="T61" fmla="*/ 5 h 10"/>
                  <a:gd name="T62" fmla="*/ 9 w 12"/>
                  <a:gd name="T63" fmla="*/ 7 h 10"/>
                  <a:gd name="T64" fmla="*/ 6 w 12"/>
                  <a:gd name="T65" fmla="*/ 5 h 10"/>
                  <a:gd name="T66" fmla="*/ 7 w 12"/>
                  <a:gd name="T67" fmla="*/ 6 h 10"/>
                  <a:gd name="T68" fmla="*/ 6 w 12"/>
                  <a:gd name="T69" fmla="*/ 5 h 10"/>
                  <a:gd name="T70" fmla="*/ 6 w 12"/>
                  <a:gd name="T71" fmla="*/ 4 h 10"/>
                  <a:gd name="T72" fmla="*/ 5 w 12"/>
                  <a:gd name="T73" fmla="*/ 4 h 10"/>
                  <a:gd name="T74" fmla="*/ 5 w 12"/>
                  <a:gd name="T75" fmla="*/ 3 h 10"/>
                  <a:gd name="T76" fmla="*/ 5 w 12"/>
                  <a:gd name="T77" fmla="*/ 3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2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0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9" y="8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6"/>
                      <a:pt x="9" y="5"/>
                      <a:pt x="9" y="7"/>
                    </a:cubicBezTo>
                    <a:cubicBezTo>
                      <a:pt x="8" y="5"/>
                      <a:pt x="9" y="7"/>
                      <a:pt x="6" y="5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5" y="2"/>
                      <a:pt x="4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6" name="Freeform 1166"/>
              <p:cNvSpPr>
                <a:spLocks/>
              </p:cNvSpPr>
              <p:nvPr/>
            </p:nvSpPr>
            <p:spPr bwMode="auto">
              <a:xfrm>
                <a:off x="1721" y="2970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7" name="Freeform 1167"/>
              <p:cNvSpPr>
                <a:spLocks/>
              </p:cNvSpPr>
              <p:nvPr/>
            </p:nvSpPr>
            <p:spPr bwMode="auto">
              <a:xfrm>
                <a:off x="1721" y="2957"/>
                <a:ext cx="38" cy="16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2 w 14"/>
                  <a:gd name="T11" fmla="*/ 5 h 6"/>
                  <a:gd name="T12" fmla="*/ 2 w 14"/>
                  <a:gd name="T13" fmla="*/ 4 h 6"/>
                  <a:gd name="T14" fmla="*/ 3 w 14"/>
                  <a:gd name="T15" fmla="*/ 5 h 6"/>
                  <a:gd name="T16" fmla="*/ 3 w 14"/>
                  <a:gd name="T17" fmla="*/ 4 h 6"/>
                  <a:gd name="T18" fmla="*/ 3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8 w 14"/>
                  <a:gd name="T27" fmla="*/ 4 h 6"/>
                  <a:gd name="T28" fmla="*/ 9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3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0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9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11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1" y="5"/>
                      <a:pt x="12" y="4"/>
                      <a:pt x="12" y="5"/>
                    </a:cubicBezTo>
                    <a:cubicBezTo>
                      <a:pt x="12" y="5"/>
                      <a:pt x="11" y="5"/>
                      <a:pt x="11" y="6"/>
                    </a:cubicBezTo>
                    <a:cubicBezTo>
                      <a:pt x="11" y="6"/>
                      <a:pt x="10" y="6"/>
                      <a:pt x="11" y="6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8" name="Freeform 1168"/>
              <p:cNvSpPr>
                <a:spLocks/>
              </p:cNvSpPr>
              <p:nvPr/>
            </p:nvSpPr>
            <p:spPr bwMode="auto">
              <a:xfrm>
                <a:off x="1750" y="296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9" name="Freeform 1169"/>
              <p:cNvSpPr>
                <a:spLocks/>
              </p:cNvSpPr>
              <p:nvPr/>
            </p:nvSpPr>
            <p:spPr bwMode="auto">
              <a:xfrm>
                <a:off x="337" y="2587"/>
                <a:ext cx="1013" cy="677"/>
              </a:xfrm>
              <a:custGeom>
                <a:avLst/>
                <a:gdLst>
                  <a:gd name="T0" fmla="*/ 274 w 372"/>
                  <a:gd name="T1" fmla="*/ 167 h 249"/>
                  <a:gd name="T2" fmla="*/ 276 w 372"/>
                  <a:gd name="T3" fmla="*/ 139 h 249"/>
                  <a:gd name="T4" fmla="*/ 323 w 372"/>
                  <a:gd name="T5" fmla="*/ 107 h 249"/>
                  <a:gd name="T6" fmla="*/ 372 w 372"/>
                  <a:gd name="T7" fmla="*/ 74 h 249"/>
                  <a:gd name="T8" fmla="*/ 361 w 372"/>
                  <a:gd name="T9" fmla="*/ 60 h 249"/>
                  <a:gd name="T10" fmla="*/ 337 w 372"/>
                  <a:gd name="T11" fmla="*/ 73 h 249"/>
                  <a:gd name="T12" fmla="*/ 356 w 372"/>
                  <a:gd name="T13" fmla="*/ 65 h 249"/>
                  <a:gd name="T14" fmla="*/ 308 w 372"/>
                  <a:gd name="T15" fmla="*/ 84 h 249"/>
                  <a:gd name="T16" fmla="*/ 267 w 372"/>
                  <a:gd name="T17" fmla="*/ 105 h 249"/>
                  <a:gd name="T18" fmla="*/ 185 w 372"/>
                  <a:gd name="T19" fmla="*/ 108 h 249"/>
                  <a:gd name="T20" fmla="*/ 89 w 372"/>
                  <a:gd name="T21" fmla="*/ 80 h 249"/>
                  <a:gd name="T22" fmla="*/ 30 w 372"/>
                  <a:gd name="T23" fmla="*/ 0 h 249"/>
                  <a:gd name="T24" fmla="*/ 1 w 372"/>
                  <a:gd name="T25" fmla="*/ 14 h 249"/>
                  <a:gd name="T26" fmla="*/ 19 w 372"/>
                  <a:gd name="T27" fmla="*/ 50 h 249"/>
                  <a:gd name="T28" fmla="*/ 63 w 372"/>
                  <a:gd name="T29" fmla="*/ 124 h 249"/>
                  <a:gd name="T30" fmla="*/ 64 w 372"/>
                  <a:gd name="T31" fmla="*/ 174 h 249"/>
                  <a:gd name="T32" fmla="*/ 59 w 372"/>
                  <a:gd name="T33" fmla="*/ 212 h 249"/>
                  <a:gd name="T34" fmla="*/ 47 w 372"/>
                  <a:gd name="T35" fmla="*/ 247 h 249"/>
                  <a:gd name="T36" fmla="*/ 102 w 372"/>
                  <a:gd name="T37" fmla="*/ 245 h 249"/>
                  <a:gd name="T38" fmla="*/ 155 w 372"/>
                  <a:gd name="T39" fmla="*/ 246 h 249"/>
                  <a:gd name="T40" fmla="*/ 266 w 372"/>
                  <a:gd name="T41" fmla="*/ 247 h 249"/>
                  <a:gd name="T42" fmla="*/ 290 w 372"/>
                  <a:gd name="T43" fmla="*/ 247 h 249"/>
                  <a:gd name="T44" fmla="*/ 276 w 372"/>
                  <a:gd name="T45" fmla="*/ 195 h 249"/>
                  <a:gd name="T46" fmla="*/ 274 w 372"/>
                  <a:gd name="T47" fmla="*/ 16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2" h="249">
                    <a:moveTo>
                      <a:pt x="274" y="167"/>
                    </a:moveTo>
                    <a:cubicBezTo>
                      <a:pt x="271" y="155"/>
                      <a:pt x="275" y="150"/>
                      <a:pt x="276" y="139"/>
                    </a:cubicBezTo>
                    <a:cubicBezTo>
                      <a:pt x="292" y="131"/>
                      <a:pt x="308" y="118"/>
                      <a:pt x="323" y="107"/>
                    </a:cubicBezTo>
                    <a:cubicBezTo>
                      <a:pt x="339" y="96"/>
                      <a:pt x="356" y="86"/>
                      <a:pt x="372" y="74"/>
                    </a:cubicBezTo>
                    <a:cubicBezTo>
                      <a:pt x="368" y="69"/>
                      <a:pt x="364" y="65"/>
                      <a:pt x="361" y="60"/>
                    </a:cubicBezTo>
                    <a:cubicBezTo>
                      <a:pt x="353" y="63"/>
                      <a:pt x="343" y="67"/>
                      <a:pt x="337" y="73"/>
                    </a:cubicBezTo>
                    <a:cubicBezTo>
                      <a:pt x="343" y="70"/>
                      <a:pt x="349" y="66"/>
                      <a:pt x="356" y="65"/>
                    </a:cubicBezTo>
                    <a:cubicBezTo>
                      <a:pt x="342" y="73"/>
                      <a:pt x="324" y="77"/>
                      <a:pt x="308" y="84"/>
                    </a:cubicBezTo>
                    <a:cubicBezTo>
                      <a:pt x="294" y="91"/>
                      <a:pt x="281" y="100"/>
                      <a:pt x="267" y="105"/>
                    </a:cubicBezTo>
                    <a:cubicBezTo>
                      <a:pt x="242" y="114"/>
                      <a:pt x="212" y="111"/>
                      <a:pt x="185" y="108"/>
                    </a:cubicBezTo>
                    <a:cubicBezTo>
                      <a:pt x="154" y="103"/>
                      <a:pt x="114" y="100"/>
                      <a:pt x="89" y="80"/>
                    </a:cubicBezTo>
                    <a:cubicBezTo>
                      <a:pt x="63" y="58"/>
                      <a:pt x="47" y="27"/>
                      <a:pt x="30" y="0"/>
                    </a:cubicBezTo>
                    <a:cubicBezTo>
                      <a:pt x="23" y="5"/>
                      <a:pt x="3" y="7"/>
                      <a:pt x="1" y="14"/>
                    </a:cubicBezTo>
                    <a:cubicBezTo>
                      <a:pt x="0" y="19"/>
                      <a:pt x="16" y="44"/>
                      <a:pt x="19" y="50"/>
                    </a:cubicBezTo>
                    <a:cubicBezTo>
                      <a:pt x="33" y="75"/>
                      <a:pt x="49" y="99"/>
                      <a:pt x="63" y="124"/>
                    </a:cubicBezTo>
                    <a:cubicBezTo>
                      <a:pt x="71" y="140"/>
                      <a:pt x="69" y="158"/>
                      <a:pt x="64" y="174"/>
                    </a:cubicBezTo>
                    <a:cubicBezTo>
                      <a:pt x="61" y="187"/>
                      <a:pt x="61" y="199"/>
                      <a:pt x="59" y="212"/>
                    </a:cubicBezTo>
                    <a:cubicBezTo>
                      <a:pt x="58" y="227"/>
                      <a:pt x="51" y="234"/>
                      <a:pt x="47" y="247"/>
                    </a:cubicBezTo>
                    <a:cubicBezTo>
                      <a:pt x="65" y="248"/>
                      <a:pt x="83" y="245"/>
                      <a:pt x="102" y="245"/>
                    </a:cubicBezTo>
                    <a:cubicBezTo>
                      <a:pt x="121" y="245"/>
                      <a:pt x="138" y="246"/>
                      <a:pt x="155" y="246"/>
                    </a:cubicBezTo>
                    <a:cubicBezTo>
                      <a:pt x="191" y="246"/>
                      <a:pt x="229" y="249"/>
                      <a:pt x="266" y="247"/>
                    </a:cubicBezTo>
                    <a:cubicBezTo>
                      <a:pt x="274" y="247"/>
                      <a:pt x="282" y="247"/>
                      <a:pt x="290" y="247"/>
                    </a:cubicBezTo>
                    <a:cubicBezTo>
                      <a:pt x="282" y="232"/>
                      <a:pt x="278" y="212"/>
                      <a:pt x="276" y="195"/>
                    </a:cubicBezTo>
                    <a:cubicBezTo>
                      <a:pt x="275" y="186"/>
                      <a:pt x="276" y="176"/>
                      <a:pt x="274" y="167"/>
                    </a:cubicBezTo>
                    <a:close/>
                  </a:path>
                </a:pathLst>
              </a:custGeom>
              <a:solidFill>
                <a:srgbClr val="FF8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0" name="Freeform 1170"/>
              <p:cNvSpPr>
                <a:spLocks/>
              </p:cNvSpPr>
              <p:nvPr/>
            </p:nvSpPr>
            <p:spPr bwMode="auto">
              <a:xfrm>
                <a:off x="558" y="2837"/>
                <a:ext cx="542" cy="150"/>
              </a:xfrm>
              <a:custGeom>
                <a:avLst/>
                <a:gdLst>
                  <a:gd name="T0" fmla="*/ 16 w 199"/>
                  <a:gd name="T1" fmla="*/ 3 h 55"/>
                  <a:gd name="T2" fmla="*/ 6 w 199"/>
                  <a:gd name="T3" fmla="*/ 23 h 55"/>
                  <a:gd name="T4" fmla="*/ 34 w 199"/>
                  <a:gd name="T5" fmla="*/ 16 h 55"/>
                  <a:gd name="T6" fmla="*/ 61 w 199"/>
                  <a:gd name="T7" fmla="*/ 26 h 55"/>
                  <a:gd name="T8" fmla="*/ 92 w 199"/>
                  <a:gd name="T9" fmla="*/ 31 h 55"/>
                  <a:gd name="T10" fmla="*/ 122 w 199"/>
                  <a:gd name="T11" fmla="*/ 36 h 55"/>
                  <a:gd name="T12" fmla="*/ 134 w 199"/>
                  <a:gd name="T13" fmla="*/ 51 h 55"/>
                  <a:gd name="T14" fmla="*/ 148 w 199"/>
                  <a:gd name="T15" fmla="*/ 36 h 55"/>
                  <a:gd name="T16" fmla="*/ 161 w 199"/>
                  <a:gd name="T17" fmla="*/ 48 h 55"/>
                  <a:gd name="T18" fmla="*/ 171 w 199"/>
                  <a:gd name="T19" fmla="*/ 32 h 55"/>
                  <a:gd name="T20" fmla="*/ 189 w 199"/>
                  <a:gd name="T21" fmla="*/ 2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9" h="55">
                    <a:moveTo>
                      <a:pt x="16" y="3"/>
                    </a:moveTo>
                    <a:cubicBezTo>
                      <a:pt x="8" y="0"/>
                      <a:pt x="0" y="16"/>
                      <a:pt x="6" y="23"/>
                    </a:cubicBezTo>
                    <a:cubicBezTo>
                      <a:pt x="14" y="33"/>
                      <a:pt x="28" y="22"/>
                      <a:pt x="34" y="16"/>
                    </a:cubicBezTo>
                    <a:cubicBezTo>
                      <a:pt x="12" y="36"/>
                      <a:pt x="56" y="51"/>
                      <a:pt x="61" y="26"/>
                    </a:cubicBezTo>
                    <a:cubicBezTo>
                      <a:pt x="50" y="48"/>
                      <a:pt x="85" y="48"/>
                      <a:pt x="92" y="31"/>
                    </a:cubicBezTo>
                    <a:cubicBezTo>
                      <a:pt x="92" y="51"/>
                      <a:pt x="124" y="55"/>
                      <a:pt x="122" y="36"/>
                    </a:cubicBezTo>
                    <a:cubicBezTo>
                      <a:pt x="121" y="44"/>
                      <a:pt x="127" y="50"/>
                      <a:pt x="134" y="51"/>
                    </a:cubicBezTo>
                    <a:cubicBezTo>
                      <a:pt x="145" y="52"/>
                      <a:pt x="146" y="44"/>
                      <a:pt x="148" y="36"/>
                    </a:cubicBezTo>
                    <a:cubicBezTo>
                      <a:pt x="147" y="44"/>
                      <a:pt x="153" y="50"/>
                      <a:pt x="161" y="48"/>
                    </a:cubicBezTo>
                    <a:cubicBezTo>
                      <a:pt x="170" y="46"/>
                      <a:pt x="170" y="39"/>
                      <a:pt x="171" y="32"/>
                    </a:cubicBezTo>
                    <a:cubicBezTo>
                      <a:pt x="180" y="54"/>
                      <a:pt x="199" y="29"/>
                      <a:pt x="189" y="23"/>
                    </a:cubicBezTo>
                  </a:path>
                </a:pathLst>
              </a:custGeom>
              <a:solidFill>
                <a:srgbClr val="E55C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1" name="Freeform 1171"/>
              <p:cNvSpPr>
                <a:spLocks/>
              </p:cNvSpPr>
              <p:nvPr/>
            </p:nvSpPr>
            <p:spPr bwMode="auto">
              <a:xfrm>
                <a:off x="1075" y="29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2" name="Freeform 1172"/>
              <p:cNvSpPr>
                <a:spLocks/>
              </p:cNvSpPr>
              <p:nvPr/>
            </p:nvSpPr>
            <p:spPr bwMode="auto">
              <a:xfrm>
                <a:off x="1067" y="2913"/>
                <a:ext cx="14" cy="14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4 h 5"/>
                  <a:gd name="T4" fmla="*/ 5 w 5"/>
                  <a:gd name="T5" fmla="*/ 2 h 5"/>
                  <a:gd name="T6" fmla="*/ 1 w 5"/>
                  <a:gd name="T7" fmla="*/ 1 h 5"/>
                  <a:gd name="T8" fmla="*/ 3 w 5"/>
                  <a:gd name="T9" fmla="*/ 3 h 5"/>
                  <a:gd name="T10" fmla="*/ 0 w 5"/>
                  <a:gd name="T11" fmla="*/ 2 h 5"/>
                  <a:gd name="T12" fmla="*/ 1 w 5"/>
                  <a:gd name="T13" fmla="*/ 3 h 5"/>
                  <a:gd name="T14" fmla="*/ 0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3" y="5"/>
                      <a:pt x="5" y="2"/>
                    </a:cubicBezTo>
                    <a:cubicBezTo>
                      <a:pt x="4" y="2"/>
                      <a:pt x="2" y="0"/>
                      <a:pt x="1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2" y="3"/>
                      <a:pt x="2" y="2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3" name="Freeform 1173"/>
              <p:cNvSpPr>
                <a:spLocks/>
              </p:cNvSpPr>
              <p:nvPr/>
            </p:nvSpPr>
            <p:spPr bwMode="auto">
              <a:xfrm>
                <a:off x="1070" y="2924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4" name="Freeform 1174"/>
              <p:cNvSpPr>
                <a:spLocks/>
              </p:cNvSpPr>
              <p:nvPr/>
            </p:nvSpPr>
            <p:spPr bwMode="auto">
              <a:xfrm>
                <a:off x="1073" y="2927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5" name="Freeform 1175"/>
              <p:cNvSpPr>
                <a:spLocks/>
              </p:cNvSpPr>
              <p:nvPr/>
            </p:nvSpPr>
            <p:spPr bwMode="auto">
              <a:xfrm>
                <a:off x="1070" y="293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6" name="Freeform 1176"/>
              <p:cNvSpPr>
                <a:spLocks/>
              </p:cNvSpPr>
              <p:nvPr/>
            </p:nvSpPr>
            <p:spPr bwMode="auto">
              <a:xfrm>
                <a:off x="1064" y="2930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2 w 2"/>
                  <a:gd name="T5" fmla="*/ 3 h 4"/>
                  <a:gd name="T6" fmla="*/ 1 w 2"/>
                  <a:gd name="T7" fmla="*/ 1 h 4"/>
                  <a:gd name="T8" fmla="*/ 2 w 2"/>
                  <a:gd name="T9" fmla="*/ 0 h 4"/>
                  <a:gd name="T10" fmla="*/ 0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7" name="Freeform 1177"/>
              <p:cNvSpPr>
                <a:spLocks/>
              </p:cNvSpPr>
              <p:nvPr/>
            </p:nvSpPr>
            <p:spPr bwMode="auto">
              <a:xfrm>
                <a:off x="1070" y="29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8" name="Freeform 1178"/>
              <p:cNvSpPr>
                <a:spLocks/>
              </p:cNvSpPr>
              <p:nvPr/>
            </p:nvSpPr>
            <p:spPr bwMode="auto">
              <a:xfrm>
                <a:off x="1073" y="293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9" name="Freeform 1179"/>
              <p:cNvSpPr>
                <a:spLocks/>
              </p:cNvSpPr>
              <p:nvPr/>
            </p:nvSpPr>
            <p:spPr bwMode="auto">
              <a:xfrm>
                <a:off x="1056" y="2932"/>
                <a:ext cx="11" cy="11"/>
              </a:xfrm>
              <a:custGeom>
                <a:avLst/>
                <a:gdLst>
                  <a:gd name="T0" fmla="*/ 2 w 4"/>
                  <a:gd name="T1" fmla="*/ 4 h 4"/>
                  <a:gd name="T2" fmla="*/ 3 w 4"/>
                  <a:gd name="T3" fmla="*/ 2 h 4"/>
                  <a:gd name="T4" fmla="*/ 0 w 4"/>
                  <a:gd name="T5" fmla="*/ 0 h 4"/>
                  <a:gd name="T6" fmla="*/ 0 w 4"/>
                  <a:gd name="T7" fmla="*/ 1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2"/>
                      <a:pt x="4" y="3"/>
                      <a:pt x="3" y="2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0" name="Freeform 1180"/>
              <p:cNvSpPr>
                <a:spLocks/>
              </p:cNvSpPr>
              <p:nvPr/>
            </p:nvSpPr>
            <p:spPr bwMode="auto">
              <a:xfrm>
                <a:off x="1051" y="29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1" name="Freeform 1181"/>
              <p:cNvSpPr>
                <a:spLocks/>
              </p:cNvSpPr>
              <p:nvPr/>
            </p:nvSpPr>
            <p:spPr bwMode="auto">
              <a:xfrm>
                <a:off x="1037" y="2930"/>
                <a:ext cx="17" cy="16"/>
              </a:xfrm>
              <a:custGeom>
                <a:avLst/>
                <a:gdLst>
                  <a:gd name="T0" fmla="*/ 0 w 6"/>
                  <a:gd name="T1" fmla="*/ 5 h 6"/>
                  <a:gd name="T2" fmla="*/ 3 w 6"/>
                  <a:gd name="T3" fmla="*/ 3 h 6"/>
                  <a:gd name="T4" fmla="*/ 2 w 6"/>
                  <a:gd name="T5" fmla="*/ 5 h 6"/>
                  <a:gd name="T6" fmla="*/ 4 w 6"/>
                  <a:gd name="T7" fmla="*/ 4 h 6"/>
                  <a:gd name="T8" fmla="*/ 3 w 6"/>
                  <a:gd name="T9" fmla="*/ 6 h 6"/>
                  <a:gd name="T10" fmla="*/ 5 w 6"/>
                  <a:gd name="T11" fmla="*/ 3 h 6"/>
                  <a:gd name="T12" fmla="*/ 6 w 6"/>
                  <a:gd name="T13" fmla="*/ 4 h 6"/>
                  <a:gd name="T14" fmla="*/ 5 w 6"/>
                  <a:gd name="T15" fmla="*/ 2 h 6"/>
                  <a:gd name="T16" fmla="*/ 5 w 6"/>
                  <a:gd name="T17" fmla="*/ 3 h 6"/>
                  <a:gd name="T18" fmla="*/ 5 w 6"/>
                  <a:gd name="T19" fmla="*/ 1 h 6"/>
                  <a:gd name="T20" fmla="*/ 2 w 6"/>
                  <a:gd name="T21" fmla="*/ 0 h 6"/>
                  <a:gd name="T22" fmla="*/ 0 w 6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5"/>
                      <a:pt x="3" y="3"/>
                      <a:pt x="4" y="4"/>
                    </a:cubicBezTo>
                    <a:cubicBezTo>
                      <a:pt x="5" y="6"/>
                      <a:pt x="2" y="4"/>
                      <a:pt x="3" y="6"/>
                    </a:cubicBezTo>
                    <a:cubicBezTo>
                      <a:pt x="4" y="6"/>
                      <a:pt x="5" y="5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3" y="0"/>
                      <a:pt x="2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2" name="Freeform 1182"/>
              <p:cNvSpPr>
                <a:spLocks/>
              </p:cNvSpPr>
              <p:nvPr/>
            </p:nvSpPr>
            <p:spPr bwMode="auto">
              <a:xfrm>
                <a:off x="1037" y="293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3" name="Freeform 1183"/>
              <p:cNvSpPr>
                <a:spLocks/>
              </p:cNvSpPr>
              <p:nvPr/>
            </p:nvSpPr>
            <p:spPr bwMode="auto">
              <a:xfrm>
                <a:off x="1024" y="2927"/>
                <a:ext cx="10" cy="16"/>
              </a:xfrm>
              <a:custGeom>
                <a:avLst/>
                <a:gdLst>
                  <a:gd name="T0" fmla="*/ 2 w 4"/>
                  <a:gd name="T1" fmla="*/ 6 h 6"/>
                  <a:gd name="T2" fmla="*/ 4 w 4"/>
                  <a:gd name="T3" fmla="*/ 5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5 h 6"/>
                  <a:gd name="T10" fmla="*/ 3 w 4"/>
                  <a:gd name="T11" fmla="*/ 2 h 6"/>
                  <a:gd name="T12" fmla="*/ 3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0 w 4"/>
                  <a:gd name="T19" fmla="*/ 3 h 6"/>
                  <a:gd name="T20" fmla="*/ 2 w 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2"/>
                      <a:pt x="3" y="5"/>
                      <a:pt x="2" y="5"/>
                    </a:cubicBezTo>
                    <a:cubicBezTo>
                      <a:pt x="1" y="3"/>
                      <a:pt x="3" y="4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4" y="0"/>
                      <a:pt x="2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2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4" name="Freeform 1184"/>
              <p:cNvSpPr>
                <a:spLocks/>
              </p:cNvSpPr>
              <p:nvPr/>
            </p:nvSpPr>
            <p:spPr bwMode="auto">
              <a:xfrm>
                <a:off x="1034" y="294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5" name="Freeform 1185"/>
              <p:cNvSpPr>
                <a:spLocks/>
              </p:cNvSpPr>
              <p:nvPr/>
            </p:nvSpPr>
            <p:spPr bwMode="auto">
              <a:xfrm>
                <a:off x="1010" y="2930"/>
                <a:ext cx="35" cy="5"/>
              </a:xfrm>
              <a:custGeom>
                <a:avLst/>
                <a:gdLst>
                  <a:gd name="T0" fmla="*/ 0 w 13"/>
                  <a:gd name="T1" fmla="*/ 2 h 2"/>
                  <a:gd name="T2" fmla="*/ 0 w 13"/>
                  <a:gd name="T3" fmla="*/ 2 h 2"/>
                  <a:gd name="T4" fmla="*/ 0 w 13"/>
                  <a:gd name="T5" fmla="*/ 2 h 2"/>
                  <a:gd name="T6" fmla="*/ 0 w 13"/>
                  <a:gd name="T7" fmla="*/ 2 h 2"/>
                  <a:gd name="T8" fmla="*/ 6 w 13"/>
                  <a:gd name="T9" fmla="*/ 1 h 2"/>
                  <a:gd name="T10" fmla="*/ 6 w 13"/>
                  <a:gd name="T11" fmla="*/ 1 h 2"/>
                  <a:gd name="T12" fmla="*/ 6 w 13"/>
                  <a:gd name="T13" fmla="*/ 1 h 2"/>
                  <a:gd name="T14" fmla="*/ 6 w 13"/>
                  <a:gd name="T15" fmla="*/ 1 h 2"/>
                  <a:gd name="T16" fmla="*/ 6 w 13"/>
                  <a:gd name="T17" fmla="*/ 1 h 2"/>
                  <a:gd name="T18" fmla="*/ 6 w 13"/>
                  <a:gd name="T19" fmla="*/ 1 h 2"/>
                  <a:gd name="T20" fmla="*/ 6 w 13"/>
                  <a:gd name="T21" fmla="*/ 1 h 2"/>
                  <a:gd name="T22" fmla="*/ 6 w 13"/>
                  <a:gd name="T23" fmla="*/ 1 h 2"/>
                  <a:gd name="T24" fmla="*/ 6 w 13"/>
                  <a:gd name="T25" fmla="*/ 1 h 2"/>
                  <a:gd name="T26" fmla="*/ 6 w 13"/>
                  <a:gd name="T27" fmla="*/ 1 h 2"/>
                  <a:gd name="T28" fmla="*/ 6 w 13"/>
                  <a:gd name="T29" fmla="*/ 1 h 2"/>
                  <a:gd name="T30" fmla="*/ 6 w 13"/>
                  <a:gd name="T31" fmla="*/ 1 h 2"/>
                  <a:gd name="T32" fmla="*/ 6 w 13"/>
                  <a:gd name="T33" fmla="*/ 1 h 2"/>
                  <a:gd name="T34" fmla="*/ 6 w 13"/>
                  <a:gd name="T35" fmla="*/ 1 h 2"/>
                  <a:gd name="T36" fmla="*/ 6 w 13"/>
                  <a:gd name="T37" fmla="*/ 1 h 2"/>
                  <a:gd name="T38" fmla="*/ 6 w 13"/>
                  <a:gd name="T39" fmla="*/ 1 h 2"/>
                  <a:gd name="T40" fmla="*/ 6 w 13"/>
                  <a:gd name="T41" fmla="*/ 1 h 2"/>
                  <a:gd name="T42" fmla="*/ 6 w 13"/>
                  <a:gd name="T43" fmla="*/ 1 h 2"/>
                  <a:gd name="T44" fmla="*/ 6 w 13"/>
                  <a:gd name="T45" fmla="*/ 1 h 2"/>
                  <a:gd name="T46" fmla="*/ 0 w 13"/>
                  <a:gd name="T47" fmla="*/ 2 h 2"/>
                  <a:gd name="T48" fmla="*/ 0 w 13"/>
                  <a:gd name="T49" fmla="*/ 2 h 2"/>
                  <a:gd name="T50" fmla="*/ 0 w 13"/>
                  <a:gd name="T5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2" y="0"/>
                      <a:pt x="3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2"/>
                      <a:pt x="1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6" name="Freeform 1186"/>
              <p:cNvSpPr>
                <a:spLocks/>
              </p:cNvSpPr>
              <p:nvPr/>
            </p:nvSpPr>
            <p:spPr bwMode="auto">
              <a:xfrm>
                <a:off x="1013" y="2935"/>
                <a:ext cx="19" cy="3"/>
              </a:xfrm>
              <a:custGeom>
                <a:avLst/>
                <a:gdLst>
                  <a:gd name="T0" fmla="*/ 4 w 7"/>
                  <a:gd name="T1" fmla="*/ 1 h 1"/>
                  <a:gd name="T2" fmla="*/ 0 w 7"/>
                  <a:gd name="T3" fmla="*/ 1 h 1"/>
                  <a:gd name="T4" fmla="*/ 1 w 7"/>
                  <a:gd name="T5" fmla="*/ 1 h 1"/>
                  <a:gd name="T6" fmla="*/ 3 w 7"/>
                  <a:gd name="T7" fmla="*/ 1 h 1"/>
                  <a:gd name="T8" fmla="*/ 4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1"/>
                    </a:moveTo>
                    <a:cubicBezTo>
                      <a:pt x="3" y="1"/>
                      <a:pt x="7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7" name="Freeform 1187"/>
              <p:cNvSpPr>
                <a:spLocks/>
              </p:cNvSpPr>
              <p:nvPr/>
            </p:nvSpPr>
            <p:spPr bwMode="auto">
              <a:xfrm>
                <a:off x="936" y="2938"/>
                <a:ext cx="82" cy="41"/>
              </a:xfrm>
              <a:custGeom>
                <a:avLst/>
                <a:gdLst>
                  <a:gd name="T0" fmla="*/ 0 w 30"/>
                  <a:gd name="T1" fmla="*/ 11 h 15"/>
                  <a:gd name="T2" fmla="*/ 1 w 30"/>
                  <a:gd name="T3" fmla="*/ 11 h 15"/>
                  <a:gd name="T4" fmla="*/ 2 w 30"/>
                  <a:gd name="T5" fmla="*/ 13 h 15"/>
                  <a:gd name="T6" fmla="*/ 3 w 30"/>
                  <a:gd name="T7" fmla="*/ 15 h 15"/>
                  <a:gd name="T8" fmla="*/ 4 w 30"/>
                  <a:gd name="T9" fmla="*/ 12 h 15"/>
                  <a:gd name="T10" fmla="*/ 5 w 30"/>
                  <a:gd name="T11" fmla="*/ 12 h 15"/>
                  <a:gd name="T12" fmla="*/ 6 w 30"/>
                  <a:gd name="T13" fmla="*/ 6 h 15"/>
                  <a:gd name="T14" fmla="*/ 9 w 30"/>
                  <a:gd name="T15" fmla="*/ 8 h 15"/>
                  <a:gd name="T16" fmla="*/ 23 w 30"/>
                  <a:gd name="T17" fmla="*/ 8 h 15"/>
                  <a:gd name="T18" fmla="*/ 23 w 30"/>
                  <a:gd name="T19" fmla="*/ 6 h 15"/>
                  <a:gd name="T20" fmla="*/ 24 w 30"/>
                  <a:gd name="T21" fmla="*/ 6 h 15"/>
                  <a:gd name="T22" fmla="*/ 24 w 30"/>
                  <a:gd name="T23" fmla="*/ 7 h 15"/>
                  <a:gd name="T24" fmla="*/ 27 w 30"/>
                  <a:gd name="T25" fmla="*/ 4 h 15"/>
                  <a:gd name="T26" fmla="*/ 25 w 30"/>
                  <a:gd name="T27" fmla="*/ 3 h 15"/>
                  <a:gd name="T28" fmla="*/ 28 w 30"/>
                  <a:gd name="T29" fmla="*/ 3 h 15"/>
                  <a:gd name="T30" fmla="*/ 28 w 30"/>
                  <a:gd name="T31" fmla="*/ 1 h 15"/>
                  <a:gd name="T32" fmla="*/ 26 w 30"/>
                  <a:gd name="T33" fmla="*/ 1 h 15"/>
                  <a:gd name="T34" fmla="*/ 25 w 30"/>
                  <a:gd name="T35" fmla="*/ 0 h 15"/>
                  <a:gd name="T36" fmla="*/ 21 w 30"/>
                  <a:gd name="T37" fmla="*/ 7 h 15"/>
                  <a:gd name="T38" fmla="*/ 21 w 30"/>
                  <a:gd name="T39" fmla="*/ 6 h 15"/>
                  <a:gd name="T40" fmla="*/ 16 w 30"/>
                  <a:gd name="T41" fmla="*/ 7 h 15"/>
                  <a:gd name="T42" fmla="*/ 14 w 30"/>
                  <a:gd name="T43" fmla="*/ 9 h 15"/>
                  <a:gd name="T44" fmla="*/ 13 w 30"/>
                  <a:gd name="T45" fmla="*/ 8 h 15"/>
                  <a:gd name="T46" fmla="*/ 13 w 30"/>
                  <a:gd name="T47" fmla="*/ 9 h 15"/>
                  <a:gd name="T48" fmla="*/ 12 w 30"/>
                  <a:gd name="T49" fmla="*/ 7 h 15"/>
                  <a:gd name="T50" fmla="*/ 11 w 30"/>
                  <a:gd name="T51" fmla="*/ 9 h 15"/>
                  <a:gd name="T52" fmla="*/ 11 w 30"/>
                  <a:gd name="T53" fmla="*/ 4 h 15"/>
                  <a:gd name="T54" fmla="*/ 10 w 30"/>
                  <a:gd name="T55" fmla="*/ 6 h 15"/>
                  <a:gd name="T56" fmla="*/ 9 w 30"/>
                  <a:gd name="T57" fmla="*/ 6 h 15"/>
                  <a:gd name="T58" fmla="*/ 11 w 30"/>
                  <a:gd name="T59" fmla="*/ 4 h 15"/>
                  <a:gd name="T60" fmla="*/ 11 w 30"/>
                  <a:gd name="T61" fmla="*/ 4 h 15"/>
                  <a:gd name="T62" fmla="*/ 11 w 30"/>
                  <a:gd name="T63" fmla="*/ 4 h 15"/>
                  <a:gd name="T64" fmla="*/ 10 w 30"/>
                  <a:gd name="T65" fmla="*/ 4 h 15"/>
                  <a:gd name="T66" fmla="*/ 10 w 30"/>
                  <a:gd name="T67" fmla="*/ 4 h 15"/>
                  <a:gd name="T68" fmla="*/ 10 w 30"/>
                  <a:gd name="T69" fmla="*/ 4 h 15"/>
                  <a:gd name="T70" fmla="*/ 10 w 30"/>
                  <a:gd name="T71" fmla="*/ 4 h 15"/>
                  <a:gd name="T72" fmla="*/ 2 w 30"/>
                  <a:gd name="T73" fmla="*/ 5 h 15"/>
                  <a:gd name="T74" fmla="*/ 2 w 30"/>
                  <a:gd name="T75" fmla="*/ 5 h 15"/>
                  <a:gd name="T76" fmla="*/ 2 w 30"/>
                  <a:gd name="T77" fmla="*/ 5 h 15"/>
                  <a:gd name="T78" fmla="*/ 2 w 30"/>
                  <a:gd name="T79" fmla="*/ 5 h 15"/>
                  <a:gd name="T80" fmla="*/ 2 w 30"/>
                  <a:gd name="T81" fmla="*/ 5 h 15"/>
                  <a:gd name="T82" fmla="*/ 3 w 30"/>
                  <a:gd name="T83" fmla="*/ 6 h 15"/>
                  <a:gd name="T84" fmla="*/ 3 w 30"/>
                  <a:gd name="T85" fmla="*/ 7 h 15"/>
                  <a:gd name="T86" fmla="*/ 4 w 30"/>
                  <a:gd name="T87" fmla="*/ 7 h 15"/>
                  <a:gd name="T88" fmla="*/ 3 w 30"/>
                  <a:gd name="T89" fmla="*/ 11 h 15"/>
                  <a:gd name="T90" fmla="*/ 1 w 30"/>
                  <a:gd name="T91" fmla="*/ 8 h 15"/>
                  <a:gd name="T92" fmla="*/ 0 w 30"/>
                  <a:gd name="T93" fmla="*/ 9 h 15"/>
                  <a:gd name="T94" fmla="*/ 2 w 30"/>
                  <a:gd name="T95" fmla="*/ 12 h 15"/>
                  <a:gd name="T96" fmla="*/ 0 w 30"/>
                  <a:gd name="T9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15">
                    <a:moveTo>
                      <a:pt x="0" y="11"/>
                    </a:moveTo>
                    <a:cubicBezTo>
                      <a:pt x="0" y="12"/>
                      <a:pt x="1" y="12"/>
                      <a:pt x="1" y="11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3" y="13"/>
                      <a:pt x="2" y="14"/>
                      <a:pt x="3" y="15"/>
                    </a:cubicBezTo>
                    <a:cubicBezTo>
                      <a:pt x="4" y="14"/>
                      <a:pt x="3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0"/>
                      <a:pt x="5" y="8"/>
                      <a:pt x="6" y="6"/>
                    </a:cubicBezTo>
                    <a:cubicBezTo>
                      <a:pt x="7" y="4"/>
                      <a:pt x="8" y="7"/>
                      <a:pt x="9" y="8"/>
                    </a:cubicBezTo>
                    <a:cubicBezTo>
                      <a:pt x="12" y="12"/>
                      <a:pt x="18" y="10"/>
                      <a:pt x="23" y="8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4" y="5"/>
                      <a:pt x="24" y="6"/>
                    </a:cubicBezTo>
                    <a:cubicBezTo>
                      <a:pt x="24" y="6"/>
                      <a:pt x="24" y="7"/>
                      <a:pt x="24" y="7"/>
                    </a:cubicBezTo>
                    <a:cubicBezTo>
                      <a:pt x="26" y="8"/>
                      <a:pt x="26" y="5"/>
                      <a:pt x="27" y="4"/>
                    </a:cubicBezTo>
                    <a:cubicBezTo>
                      <a:pt x="27" y="4"/>
                      <a:pt x="25" y="3"/>
                      <a:pt x="25" y="3"/>
                    </a:cubicBezTo>
                    <a:cubicBezTo>
                      <a:pt x="27" y="4"/>
                      <a:pt x="26" y="2"/>
                      <a:pt x="28" y="3"/>
                    </a:cubicBezTo>
                    <a:cubicBezTo>
                      <a:pt x="30" y="2"/>
                      <a:pt x="27" y="2"/>
                      <a:pt x="28" y="1"/>
                    </a:cubicBezTo>
                    <a:cubicBezTo>
                      <a:pt x="27" y="0"/>
                      <a:pt x="27" y="1"/>
                      <a:pt x="26" y="1"/>
                    </a:cubicBezTo>
                    <a:cubicBezTo>
                      <a:pt x="25" y="0"/>
                      <a:pt x="26" y="0"/>
                      <a:pt x="25" y="0"/>
                    </a:cubicBezTo>
                    <a:cubicBezTo>
                      <a:pt x="24" y="1"/>
                      <a:pt x="24" y="5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8"/>
                      <a:pt x="17" y="9"/>
                      <a:pt x="16" y="7"/>
                    </a:cubicBezTo>
                    <a:cubicBezTo>
                      <a:pt x="16" y="8"/>
                      <a:pt x="14" y="6"/>
                      <a:pt x="14" y="9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3" y="7"/>
                      <a:pt x="12" y="7"/>
                    </a:cubicBezTo>
                    <a:cubicBezTo>
                      <a:pt x="12" y="8"/>
                      <a:pt x="11" y="8"/>
                      <a:pt x="11" y="9"/>
                    </a:cubicBezTo>
                    <a:cubicBezTo>
                      <a:pt x="10" y="7"/>
                      <a:pt x="11" y="6"/>
                      <a:pt x="11" y="4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8" y="3"/>
                      <a:pt x="0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3" y="9"/>
                      <a:pt x="3" y="11"/>
                    </a:cubicBezTo>
                    <a:cubicBezTo>
                      <a:pt x="1" y="11"/>
                      <a:pt x="2" y="9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10"/>
                      <a:pt x="2" y="11"/>
                      <a:pt x="2" y="12"/>
                    </a:cubicBezTo>
                    <a:cubicBezTo>
                      <a:pt x="1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8" name="Freeform 1188"/>
              <p:cNvSpPr>
                <a:spLocks/>
              </p:cNvSpPr>
              <p:nvPr/>
            </p:nvSpPr>
            <p:spPr bwMode="auto">
              <a:xfrm>
                <a:off x="936" y="296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9" name="Freeform 1189"/>
              <p:cNvSpPr>
                <a:spLocks/>
              </p:cNvSpPr>
              <p:nvPr/>
            </p:nvSpPr>
            <p:spPr bwMode="auto">
              <a:xfrm>
                <a:off x="936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0" name="Freeform 1190"/>
              <p:cNvSpPr>
                <a:spLocks/>
              </p:cNvSpPr>
              <p:nvPr/>
            </p:nvSpPr>
            <p:spPr bwMode="auto">
              <a:xfrm>
                <a:off x="953" y="295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1" name="Freeform 1191"/>
              <p:cNvSpPr>
                <a:spLocks/>
              </p:cNvSpPr>
              <p:nvPr/>
            </p:nvSpPr>
            <p:spPr bwMode="auto">
              <a:xfrm>
                <a:off x="966" y="29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2" name="Freeform 1192"/>
              <p:cNvSpPr>
                <a:spLocks/>
              </p:cNvSpPr>
              <p:nvPr/>
            </p:nvSpPr>
            <p:spPr bwMode="auto">
              <a:xfrm>
                <a:off x="975" y="29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3" name="Freeform 1193"/>
              <p:cNvSpPr>
                <a:spLocks/>
              </p:cNvSpPr>
              <p:nvPr/>
            </p:nvSpPr>
            <p:spPr bwMode="auto">
              <a:xfrm>
                <a:off x="936" y="296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4" name="Freeform 1194"/>
              <p:cNvSpPr>
                <a:spLocks/>
              </p:cNvSpPr>
              <p:nvPr/>
            </p:nvSpPr>
            <p:spPr bwMode="auto">
              <a:xfrm>
                <a:off x="890" y="2962"/>
                <a:ext cx="52" cy="27"/>
              </a:xfrm>
              <a:custGeom>
                <a:avLst/>
                <a:gdLst>
                  <a:gd name="T0" fmla="*/ 1 w 19"/>
                  <a:gd name="T1" fmla="*/ 3 h 10"/>
                  <a:gd name="T2" fmla="*/ 3 w 19"/>
                  <a:gd name="T3" fmla="*/ 6 h 10"/>
                  <a:gd name="T4" fmla="*/ 7 w 19"/>
                  <a:gd name="T5" fmla="*/ 5 h 10"/>
                  <a:gd name="T6" fmla="*/ 5 w 19"/>
                  <a:gd name="T7" fmla="*/ 7 h 10"/>
                  <a:gd name="T8" fmla="*/ 13 w 19"/>
                  <a:gd name="T9" fmla="*/ 7 h 10"/>
                  <a:gd name="T10" fmla="*/ 13 w 19"/>
                  <a:gd name="T11" fmla="*/ 8 h 10"/>
                  <a:gd name="T12" fmla="*/ 15 w 19"/>
                  <a:gd name="T13" fmla="*/ 5 h 10"/>
                  <a:gd name="T14" fmla="*/ 16 w 19"/>
                  <a:gd name="T15" fmla="*/ 9 h 10"/>
                  <a:gd name="T16" fmla="*/ 16 w 19"/>
                  <a:gd name="T17" fmla="*/ 9 h 10"/>
                  <a:gd name="T18" fmla="*/ 19 w 19"/>
                  <a:gd name="T19" fmla="*/ 6 h 10"/>
                  <a:gd name="T20" fmla="*/ 18 w 19"/>
                  <a:gd name="T21" fmla="*/ 5 h 10"/>
                  <a:gd name="T22" fmla="*/ 17 w 19"/>
                  <a:gd name="T23" fmla="*/ 3 h 10"/>
                  <a:gd name="T24" fmla="*/ 16 w 19"/>
                  <a:gd name="T25" fmla="*/ 5 h 10"/>
                  <a:gd name="T26" fmla="*/ 15 w 19"/>
                  <a:gd name="T27" fmla="*/ 4 h 10"/>
                  <a:gd name="T28" fmla="*/ 15 w 19"/>
                  <a:gd name="T29" fmla="*/ 5 h 10"/>
                  <a:gd name="T30" fmla="*/ 15 w 19"/>
                  <a:gd name="T31" fmla="*/ 4 h 10"/>
                  <a:gd name="T32" fmla="*/ 14 w 19"/>
                  <a:gd name="T33" fmla="*/ 5 h 10"/>
                  <a:gd name="T34" fmla="*/ 14 w 19"/>
                  <a:gd name="T35" fmla="*/ 4 h 10"/>
                  <a:gd name="T36" fmla="*/ 13 w 19"/>
                  <a:gd name="T37" fmla="*/ 6 h 10"/>
                  <a:gd name="T38" fmla="*/ 12 w 19"/>
                  <a:gd name="T39" fmla="*/ 4 h 10"/>
                  <a:gd name="T40" fmla="*/ 12 w 19"/>
                  <a:gd name="T41" fmla="*/ 5 h 10"/>
                  <a:gd name="T42" fmla="*/ 9 w 19"/>
                  <a:gd name="T43" fmla="*/ 3 h 10"/>
                  <a:gd name="T44" fmla="*/ 9 w 19"/>
                  <a:gd name="T45" fmla="*/ 4 h 10"/>
                  <a:gd name="T46" fmla="*/ 11 w 19"/>
                  <a:gd name="T47" fmla="*/ 3 h 10"/>
                  <a:gd name="T48" fmla="*/ 9 w 19"/>
                  <a:gd name="T49" fmla="*/ 6 h 10"/>
                  <a:gd name="T50" fmla="*/ 8 w 19"/>
                  <a:gd name="T51" fmla="*/ 3 h 10"/>
                  <a:gd name="T52" fmla="*/ 5 w 19"/>
                  <a:gd name="T53" fmla="*/ 2 h 10"/>
                  <a:gd name="T54" fmla="*/ 5 w 19"/>
                  <a:gd name="T55" fmla="*/ 2 h 10"/>
                  <a:gd name="T56" fmla="*/ 3 w 19"/>
                  <a:gd name="T57" fmla="*/ 1 h 10"/>
                  <a:gd name="T58" fmla="*/ 3 w 19"/>
                  <a:gd name="T59" fmla="*/ 2 h 10"/>
                  <a:gd name="T60" fmla="*/ 2 w 19"/>
                  <a:gd name="T61" fmla="*/ 2 h 10"/>
                  <a:gd name="T62" fmla="*/ 3 w 19"/>
                  <a:gd name="T63" fmla="*/ 2 h 10"/>
                  <a:gd name="T64" fmla="*/ 0 w 19"/>
                  <a:gd name="T65" fmla="*/ 2 h 10"/>
                  <a:gd name="T66" fmla="*/ 2 w 19"/>
                  <a:gd name="T67" fmla="*/ 2 h 10"/>
                  <a:gd name="T68" fmla="*/ 1 w 19"/>
                  <a:gd name="T6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0">
                    <a:moveTo>
                      <a:pt x="1" y="3"/>
                    </a:moveTo>
                    <a:cubicBezTo>
                      <a:pt x="0" y="5"/>
                      <a:pt x="2" y="5"/>
                      <a:pt x="3" y="6"/>
                    </a:cubicBezTo>
                    <a:cubicBezTo>
                      <a:pt x="6" y="7"/>
                      <a:pt x="5" y="4"/>
                      <a:pt x="7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8"/>
                      <a:pt x="11" y="10"/>
                      <a:pt x="13" y="7"/>
                    </a:cubicBezTo>
                    <a:cubicBezTo>
                      <a:pt x="13" y="7"/>
                      <a:pt x="14" y="8"/>
                      <a:pt x="13" y="8"/>
                    </a:cubicBezTo>
                    <a:cubicBezTo>
                      <a:pt x="14" y="8"/>
                      <a:pt x="14" y="4"/>
                      <a:pt x="15" y="5"/>
                    </a:cubicBezTo>
                    <a:cubicBezTo>
                      <a:pt x="14" y="7"/>
                      <a:pt x="16" y="7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8"/>
                      <a:pt x="18" y="6"/>
                      <a:pt x="19" y="6"/>
                    </a:cubicBezTo>
                    <a:cubicBezTo>
                      <a:pt x="18" y="6"/>
                      <a:pt x="17" y="5"/>
                      <a:pt x="18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4"/>
                      <a:pt x="16" y="4"/>
                      <a:pt x="16" y="5"/>
                    </a:cubicBezTo>
                    <a:cubicBezTo>
                      <a:pt x="15" y="4"/>
                      <a:pt x="16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5"/>
                      <a:pt x="13" y="4"/>
                      <a:pt x="13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2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5"/>
                      <a:pt x="10" y="3"/>
                      <a:pt x="11" y="3"/>
                    </a:cubicBezTo>
                    <a:cubicBezTo>
                      <a:pt x="10" y="4"/>
                      <a:pt x="9" y="5"/>
                      <a:pt x="9" y="6"/>
                    </a:cubicBezTo>
                    <a:cubicBezTo>
                      <a:pt x="9" y="5"/>
                      <a:pt x="7" y="6"/>
                      <a:pt x="8" y="3"/>
                    </a:cubicBezTo>
                    <a:cubicBezTo>
                      <a:pt x="7" y="2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5" name="Freeform 1195"/>
              <p:cNvSpPr>
                <a:spLocks/>
              </p:cNvSpPr>
              <p:nvPr/>
            </p:nvSpPr>
            <p:spPr bwMode="auto">
              <a:xfrm>
                <a:off x="928" y="29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6" name="Freeform 1196"/>
              <p:cNvSpPr>
                <a:spLocks/>
              </p:cNvSpPr>
              <p:nvPr/>
            </p:nvSpPr>
            <p:spPr bwMode="auto">
              <a:xfrm>
                <a:off x="852" y="2949"/>
                <a:ext cx="46" cy="21"/>
              </a:xfrm>
              <a:custGeom>
                <a:avLst/>
                <a:gdLst>
                  <a:gd name="T0" fmla="*/ 12 w 17"/>
                  <a:gd name="T1" fmla="*/ 2 h 8"/>
                  <a:gd name="T2" fmla="*/ 13 w 17"/>
                  <a:gd name="T3" fmla="*/ 0 h 8"/>
                  <a:gd name="T4" fmla="*/ 11 w 17"/>
                  <a:gd name="T5" fmla="*/ 2 h 8"/>
                  <a:gd name="T6" fmla="*/ 9 w 17"/>
                  <a:gd name="T7" fmla="*/ 2 h 8"/>
                  <a:gd name="T8" fmla="*/ 7 w 17"/>
                  <a:gd name="T9" fmla="*/ 0 h 8"/>
                  <a:gd name="T10" fmla="*/ 6 w 17"/>
                  <a:gd name="T11" fmla="*/ 0 h 8"/>
                  <a:gd name="T12" fmla="*/ 7 w 17"/>
                  <a:gd name="T13" fmla="*/ 2 h 8"/>
                  <a:gd name="T14" fmla="*/ 6 w 17"/>
                  <a:gd name="T15" fmla="*/ 4 h 8"/>
                  <a:gd name="T16" fmla="*/ 6 w 17"/>
                  <a:gd name="T17" fmla="*/ 3 h 8"/>
                  <a:gd name="T18" fmla="*/ 4 w 17"/>
                  <a:gd name="T19" fmla="*/ 1 h 8"/>
                  <a:gd name="T20" fmla="*/ 2 w 17"/>
                  <a:gd name="T21" fmla="*/ 8 h 8"/>
                  <a:gd name="T22" fmla="*/ 4 w 17"/>
                  <a:gd name="T23" fmla="*/ 7 h 8"/>
                  <a:gd name="T24" fmla="*/ 3 w 17"/>
                  <a:gd name="T25" fmla="*/ 5 h 8"/>
                  <a:gd name="T26" fmla="*/ 5 w 17"/>
                  <a:gd name="T27" fmla="*/ 5 h 8"/>
                  <a:gd name="T28" fmla="*/ 4 w 17"/>
                  <a:gd name="T29" fmla="*/ 6 h 8"/>
                  <a:gd name="T30" fmla="*/ 9 w 17"/>
                  <a:gd name="T31" fmla="*/ 4 h 8"/>
                  <a:gd name="T32" fmla="*/ 11 w 17"/>
                  <a:gd name="T33" fmla="*/ 3 h 8"/>
                  <a:gd name="T34" fmla="*/ 9 w 17"/>
                  <a:gd name="T35" fmla="*/ 3 h 8"/>
                  <a:gd name="T36" fmla="*/ 11 w 17"/>
                  <a:gd name="T37" fmla="*/ 6 h 8"/>
                  <a:gd name="T38" fmla="*/ 10 w 17"/>
                  <a:gd name="T39" fmla="*/ 4 h 8"/>
                  <a:gd name="T40" fmla="*/ 12 w 17"/>
                  <a:gd name="T41" fmla="*/ 5 h 8"/>
                  <a:gd name="T42" fmla="*/ 13 w 17"/>
                  <a:gd name="T43" fmla="*/ 3 h 8"/>
                  <a:gd name="T44" fmla="*/ 13 w 17"/>
                  <a:gd name="T45" fmla="*/ 4 h 8"/>
                  <a:gd name="T46" fmla="*/ 15 w 17"/>
                  <a:gd name="T47" fmla="*/ 2 h 8"/>
                  <a:gd name="T48" fmla="*/ 17 w 17"/>
                  <a:gd name="T49" fmla="*/ 3 h 8"/>
                  <a:gd name="T50" fmla="*/ 15 w 17"/>
                  <a:gd name="T51" fmla="*/ 1 h 8"/>
                  <a:gd name="T52" fmla="*/ 12 w 17"/>
                  <a:gd name="T5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8">
                    <a:moveTo>
                      <a:pt x="12" y="2"/>
                    </a:moveTo>
                    <a:cubicBezTo>
                      <a:pt x="12" y="1"/>
                      <a:pt x="13" y="1"/>
                      <a:pt x="13" y="0"/>
                    </a:cubicBezTo>
                    <a:cubicBezTo>
                      <a:pt x="12" y="0"/>
                      <a:pt x="12" y="2"/>
                      <a:pt x="11" y="2"/>
                    </a:cubicBezTo>
                    <a:cubicBezTo>
                      <a:pt x="11" y="1"/>
                      <a:pt x="9" y="1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8" y="0"/>
                      <a:pt x="5" y="1"/>
                      <a:pt x="7" y="2"/>
                    </a:cubicBezTo>
                    <a:cubicBezTo>
                      <a:pt x="8" y="3"/>
                      <a:pt x="7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3"/>
                      <a:pt x="4" y="1"/>
                    </a:cubicBezTo>
                    <a:cubicBezTo>
                      <a:pt x="5" y="4"/>
                      <a:pt x="0" y="5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2" y="7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8" y="5"/>
                      <a:pt x="9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5" y="2"/>
                      <a:pt x="10" y="3"/>
                      <a:pt x="9" y="3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3" y="4"/>
                    </a:cubicBezTo>
                    <a:cubicBezTo>
                      <a:pt x="14" y="4"/>
                      <a:pt x="14" y="3"/>
                      <a:pt x="15" y="2"/>
                    </a:cubicBezTo>
                    <a:cubicBezTo>
                      <a:pt x="16" y="3"/>
                      <a:pt x="15" y="4"/>
                      <a:pt x="17" y="3"/>
                    </a:cubicBezTo>
                    <a:cubicBezTo>
                      <a:pt x="17" y="1"/>
                      <a:pt x="15" y="3"/>
                      <a:pt x="15" y="1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7" name="Freeform 1197"/>
              <p:cNvSpPr>
                <a:spLocks/>
              </p:cNvSpPr>
              <p:nvPr/>
            </p:nvSpPr>
            <p:spPr bwMode="auto">
              <a:xfrm>
                <a:off x="890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8" name="Freeform 1198"/>
              <p:cNvSpPr>
                <a:spLocks/>
              </p:cNvSpPr>
              <p:nvPr/>
            </p:nvSpPr>
            <p:spPr bwMode="auto">
              <a:xfrm>
                <a:off x="882" y="2962"/>
                <a:ext cx="3" cy="6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9" name="Freeform 1199"/>
              <p:cNvSpPr>
                <a:spLocks/>
              </p:cNvSpPr>
              <p:nvPr/>
            </p:nvSpPr>
            <p:spPr bwMode="auto">
              <a:xfrm>
                <a:off x="860" y="295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0" name="Freeform 1200"/>
              <p:cNvSpPr>
                <a:spLocks/>
              </p:cNvSpPr>
              <p:nvPr/>
            </p:nvSpPr>
            <p:spPr bwMode="auto">
              <a:xfrm>
                <a:off x="844" y="2960"/>
                <a:ext cx="13" cy="13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4 h 5"/>
                  <a:gd name="T4" fmla="*/ 4 w 5"/>
                  <a:gd name="T5" fmla="*/ 1 h 5"/>
                  <a:gd name="T6" fmla="*/ 2 w 5"/>
                  <a:gd name="T7" fmla="*/ 3 h 5"/>
                  <a:gd name="T8" fmla="*/ 0 w 5"/>
                  <a:gd name="T9" fmla="*/ 4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5"/>
                      <a:pt x="2" y="4"/>
                      <a:pt x="5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0"/>
                      <a:pt x="3" y="3"/>
                      <a:pt x="2" y="3"/>
                    </a:cubicBezTo>
                    <a:cubicBezTo>
                      <a:pt x="2" y="2"/>
                      <a:pt x="1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1" name="Freeform 1201"/>
              <p:cNvSpPr>
                <a:spLocks/>
              </p:cNvSpPr>
              <p:nvPr/>
            </p:nvSpPr>
            <p:spPr bwMode="auto">
              <a:xfrm>
                <a:off x="768" y="2916"/>
                <a:ext cx="79" cy="54"/>
              </a:xfrm>
              <a:custGeom>
                <a:avLst/>
                <a:gdLst>
                  <a:gd name="T0" fmla="*/ 23 w 29"/>
                  <a:gd name="T1" fmla="*/ 15 h 20"/>
                  <a:gd name="T2" fmla="*/ 21 w 29"/>
                  <a:gd name="T3" fmla="*/ 15 h 20"/>
                  <a:gd name="T4" fmla="*/ 22 w 29"/>
                  <a:gd name="T5" fmla="*/ 15 h 20"/>
                  <a:gd name="T6" fmla="*/ 22 w 29"/>
                  <a:gd name="T7" fmla="*/ 13 h 20"/>
                  <a:gd name="T8" fmla="*/ 21 w 29"/>
                  <a:gd name="T9" fmla="*/ 14 h 20"/>
                  <a:gd name="T10" fmla="*/ 19 w 29"/>
                  <a:gd name="T11" fmla="*/ 12 h 20"/>
                  <a:gd name="T12" fmla="*/ 17 w 29"/>
                  <a:gd name="T13" fmla="*/ 13 h 20"/>
                  <a:gd name="T14" fmla="*/ 19 w 29"/>
                  <a:gd name="T15" fmla="*/ 9 h 20"/>
                  <a:gd name="T16" fmla="*/ 16 w 29"/>
                  <a:gd name="T17" fmla="*/ 11 h 20"/>
                  <a:gd name="T18" fmla="*/ 16 w 29"/>
                  <a:gd name="T19" fmla="*/ 7 h 20"/>
                  <a:gd name="T20" fmla="*/ 16 w 29"/>
                  <a:gd name="T21" fmla="*/ 8 h 20"/>
                  <a:gd name="T22" fmla="*/ 16 w 29"/>
                  <a:gd name="T23" fmla="*/ 6 h 20"/>
                  <a:gd name="T24" fmla="*/ 18 w 29"/>
                  <a:gd name="T25" fmla="*/ 6 h 20"/>
                  <a:gd name="T26" fmla="*/ 17 w 29"/>
                  <a:gd name="T27" fmla="*/ 4 h 20"/>
                  <a:gd name="T28" fmla="*/ 17 w 29"/>
                  <a:gd name="T29" fmla="*/ 3 h 20"/>
                  <a:gd name="T30" fmla="*/ 12 w 29"/>
                  <a:gd name="T31" fmla="*/ 2 h 20"/>
                  <a:gd name="T32" fmla="*/ 12 w 29"/>
                  <a:gd name="T33" fmla="*/ 1 h 20"/>
                  <a:gd name="T34" fmla="*/ 8 w 29"/>
                  <a:gd name="T35" fmla="*/ 6 h 20"/>
                  <a:gd name="T36" fmla="*/ 6 w 29"/>
                  <a:gd name="T37" fmla="*/ 5 h 20"/>
                  <a:gd name="T38" fmla="*/ 9 w 29"/>
                  <a:gd name="T39" fmla="*/ 8 h 20"/>
                  <a:gd name="T40" fmla="*/ 6 w 29"/>
                  <a:gd name="T41" fmla="*/ 9 h 20"/>
                  <a:gd name="T42" fmla="*/ 6 w 29"/>
                  <a:gd name="T43" fmla="*/ 7 h 20"/>
                  <a:gd name="T44" fmla="*/ 5 w 29"/>
                  <a:gd name="T45" fmla="*/ 8 h 20"/>
                  <a:gd name="T46" fmla="*/ 3 w 29"/>
                  <a:gd name="T47" fmla="*/ 7 h 20"/>
                  <a:gd name="T48" fmla="*/ 2 w 29"/>
                  <a:gd name="T49" fmla="*/ 11 h 20"/>
                  <a:gd name="T50" fmla="*/ 0 w 29"/>
                  <a:gd name="T51" fmla="*/ 11 h 20"/>
                  <a:gd name="T52" fmla="*/ 3 w 29"/>
                  <a:gd name="T53" fmla="*/ 13 h 20"/>
                  <a:gd name="T54" fmla="*/ 11 w 29"/>
                  <a:gd name="T55" fmla="*/ 8 h 20"/>
                  <a:gd name="T56" fmla="*/ 12 w 29"/>
                  <a:gd name="T57" fmla="*/ 5 h 20"/>
                  <a:gd name="T58" fmla="*/ 13 w 29"/>
                  <a:gd name="T59" fmla="*/ 7 h 20"/>
                  <a:gd name="T60" fmla="*/ 12 w 29"/>
                  <a:gd name="T61" fmla="*/ 5 h 20"/>
                  <a:gd name="T62" fmla="*/ 14 w 29"/>
                  <a:gd name="T63" fmla="*/ 6 h 20"/>
                  <a:gd name="T64" fmla="*/ 14 w 29"/>
                  <a:gd name="T65" fmla="*/ 4 h 20"/>
                  <a:gd name="T66" fmla="*/ 16 w 29"/>
                  <a:gd name="T67" fmla="*/ 5 h 20"/>
                  <a:gd name="T68" fmla="*/ 19 w 29"/>
                  <a:gd name="T69" fmla="*/ 17 h 20"/>
                  <a:gd name="T70" fmla="*/ 20 w 29"/>
                  <a:gd name="T71" fmla="*/ 16 h 20"/>
                  <a:gd name="T72" fmla="*/ 25 w 29"/>
                  <a:gd name="T73" fmla="*/ 18 h 20"/>
                  <a:gd name="T74" fmla="*/ 26 w 29"/>
                  <a:gd name="T75" fmla="*/ 17 h 20"/>
                  <a:gd name="T76" fmla="*/ 25 w 29"/>
                  <a:gd name="T77" fmla="*/ 20 h 20"/>
                  <a:gd name="T78" fmla="*/ 27 w 29"/>
                  <a:gd name="T79" fmla="*/ 20 h 20"/>
                  <a:gd name="T80" fmla="*/ 26 w 29"/>
                  <a:gd name="T81" fmla="*/ 19 h 20"/>
                  <a:gd name="T82" fmla="*/ 28 w 29"/>
                  <a:gd name="T83" fmla="*/ 20 h 20"/>
                  <a:gd name="T84" fmla="*/ 27 w 29"/>
                  <a:gd name="T85" fmla="*/ 16 h 20"/>
                  <a:gd name="T86" fmla="*/ 24 w 29"/>
                  <a:gd name="T87" fmla="*/ 13 h 20"/>
                  <a:gd name="T88" fmla="*/ 23 w 29"/>
                  <a:gd name="T8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0">
                    <a:moveTo>
                      <a:pt x="23" y="15"/>
                    </a:moveTo>
                    <a:cubicBezTo>
                      <a:pt x="23" y="15"/>
                      <a:pt x="21" y="16"/>
                      <a:pt x="21" y="15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3" y="13"/>
                      <a:pt x="22" y="15"/>
                      <a:pt x="22" y="13"/>
                    </a:cubicBezTo>
                    <a:cubicBezTo>
                      <a:pt x="22" y="14"/>
                      <a:pt x="22" y="14"/>
                      <a:pt x="21" y="14"/>
                    </a:cubicBezTo>
                    <a:cubicBezTo>
                      <a:pt x="21" y="13"/>
                      <a:pt x="20" y="14"/>
                      <a:pt x="19" y="12"/>
                    </a:cubicBezTo>
                    <a:cubicBezTo>
                      <a:pt x="18" y="12"/>
                      <a:pt x="18" y="12"/>
                      <a:pt x="17" y="13"/>
                    </a:cubicBezTo>
                    <a:cubicBezTo>
                      <a:pt x="18" y="11"/>
                      <a:pt x="18" y="11"/>
                      <a:pt x="19" y="9"/>
                    </a:cubicBezTo>
                    <a:cubicBezTo>
                      <a:pt x="18" y="10"/>
                      <a:pt x="17" y="11"/>
                      <a:pt x="16" y="11"/>
                    </a:cubicBezTo>
                    <a:cubicBezTo>
                      <a:pt x="16" y="8"/>
                      <a:pt x="14" y="9"/>
                      <a:pt x="16" y="7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8" y="7"/>
                      <a:pt x="16" y="7"/>
                      <a:pt x="16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0" y="0"/>
                      <a:pt x="14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3"/>
                      <a:pt x="9" y="4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8"/>
                      <a:pt x="9" y="4"/>
                      <a:pt x="9" y="8"/>
                    </a:cubicBezTo>
                    <a:cubicBezTo>
                      <a:pt x="7" y="5"/>
                      <a:pt x="8" y="9"/>
                      <a:pt x="6" y="9"/>
                    </a:cubicBezTo>
                    <a:cubicBezTo>
                      <a:pt x="5" y="8"/>
                      <a:pt x="7" y="7"/>
                      <a:pt x="6" y="7"/>
                    </a:cubicBezTo>
                    <a:cubicBezTo>
                      <a:pt x="6" y="8"/>
                      <a:pt x="5" y="7"/>
                      <a:pt x="5" y="8"/>
                    </a:cubicBezTo>
                    <a:cubicBezTo>
                      <a:pt x="4" y="7"/>
                      <a:pt x="4" y="9"/>
                      <a:pt x="3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2" y="10"/>
                      <a:pt x="1" y="13"/>
                      <a:pt x="3" y="13"/>
                    </a:cubicBezTo>
                    <a:cubicBezTo>
                      <a:pt x="5" y="12"/>
                      <a:pt x="8" y="9"/>
                      <a:pt x="11" y="8"/>
                    </a:cubicBezTo>
                    <a:cubicBezTo>
                      <a:pt x="10" y="6"/>
                      <a:pt x="12" y="7"/>
                      <a:pt x="12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2" y="6"/>
                      <a:pt x="12" y="5"/>
                    </a:cubicBezTo>
                    <a:cubicBezTo>
                      <a:pt x="12" y="4"/>
                      <a:pt x="14" y="5"/>
                      <a:pt x="14" y="6"/>
                    </a:cubicBezTo>
                    <a:cubicBezTo>
                      <a:pt x="15" y="5"/>
                      <a:pt x="14" y="5"/>
                      <a:pt x="14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0" y="6"/>
                      <a:pt x="17" y="14"/>
                      <a:pt x="19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2" y="18"/>
                      <a:pt x="24" y="15"/>
                      <a:pt x="25" y="18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5" y="17"/>
                      <a:pt x="26" y="19"/>
                      <a:pt x="25" y="20"/>
                    </a:cubicBezTo>
                    <a:cubicBezTo>
                      <a:pt x="26" y="19"/>
                      <a:pt x="26" y="20"/>
                      <a:pt x="27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8" y="19"/>
                      <a:pt x="28" y="20"/>
                    </a:cubicBezTo>
                    <a:cubicBezTo>
                      <a:pt x="29" y="18"/>
                      <a:pt x="27" y="17"/>
                      <a:pt x="27" y="16"/>
                    </a:cubicBezTo>
                    <a:cubicBezTo>
                      <a:pt x="24" y="18"/>
                      <a:pt x="25" y="13"/>
                      <a:pt x="24" y="13"/>
                    </a:cubicBezTo>
                    <a:cubicBezTo>
                      <a:pt x="23" y="14"/>
                      <a:pt x="23" y="15"/>
                      <a:pt x="23" y="1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2" name="Freeform 1202"/>
              <p:cNvSpPr>
                <a:spLocks/>
              </p:cNvSpPr>
              <p:nvPr/>
            </p:nvSpPr>
            <p:spPr bwMode="auto">
              <a:xfrm>
                <a:off x="836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3" name="Freeform 1203"/>
              <p:cNvSpPr>
                <a:spLocks/>
              </p:cNvSpPr>
              <p:nvPr/>
            </p:nvSpPr>
            <p:spPr bwMode="auto">
              <a:xfrm>
                <a:off x="768" y="294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4" name="Rectangle 1204"/>
              <p:cNvSpPr>
                <a:spLocks noChangeArrowheads="1"/>
              </p:cNvSpPr>
              <p:nvPr/>
            </p:nvSpPr>
            <p:spPr bwMode="auto">
              <a:xfrm>
                <a:off x="844" y="2970"/>
                <a:ext cx="1" cy="1"/>
              </a:xfrm>
              <a:prstGeom prst="rect">
                <a:avLst/>
              </a:pr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5" name="Freeform 1205"/>
              <p:cNvSpPr>
                <a:spLocks/>
              </p:cNvSpPr>
              <p:nvPr/>
            </p:nvSpPr>
            <p:spPr bwMode="auto">
              <a:xfrm>
                <a:off x="844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6" name="Freeform 1206"/>
              <p:cNvSpPr>
                <a:spLocks/>
              </p:cNvSpPr>
              <p:nvPr/>
            </p:nvSpPr>
            <p:spPr bwMode="auto">
              <a:xfrm>
                <a:off x="751" y="29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7" name="Freeform 1207"/>
              <p:cNvSpPr>
                <a:spLocks/>
              </p:cNvSpPr>
              <p:nvPr/>
            </p:nvSpPr>
            <p:spPr bwMode="auto">
              <a:xfrm>
                <a:off x="721" y="29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8" name="Freeform 1208"/>
              <p:cNvSpPr>
                <a:spLocks/>
              </p:cNvSpPr>
              <p:nvPr/>
            </p:nvSpPr>
            <p:spPr bwMode="auto">
              <a:xfrm>
                <a:off x="621" y="2894"/>
                <a:ext cx="144" cy="68"/>
              </a:xfrm>
              <a:custGeom>
                <a:avLst/>
                <a:gdLst>
                  <a:gd name="T0" fmla="*/ 4 w 53"/>
                  <a:gd name="T1" fmla="*/ 3 h 25"/>
                  <a:gd name="T2" fmla="*/ 2 w 53"/>
                  <a:gd name="T3" fmla="*/ 2 h 25"/>
                  <a:gd name="T4" fmla="*/ 1 w 53"/>
                  <a:gd name="T5" fmla="*/ 4 h 25"/>
                  <a:gd name="T6" fmla="*/ 3 w 53"/>
                  <a:gd name="T7" fmla="*/ 8 h 25"/>
                  <a:gd name="T8" fmla="*/ 6 w 53"/>
                  <a:gd name="T9" fmla="*/ 17 h 25"/>
                  <a:gd name="T10" fmla="*/ 11 w 53"/>
                  <a:gd name="T11" fmla="*/ 21 h 25"/>
                  <a:gd name="T12" fmla="*/ 19 w 53"/>
                  <a:gd name="T13" fmla="*/ 20 h 25"/>
                  <a:gd name="T14" fmla="*/ 21 w 53"/>
                  <a:gd name="T15" fmla="*/ 21 h 25"/>
                  <a:gd name="T16" fmla="*/ 25 w 53"/>
                  <a:gd name="T17" fmla="*/ 20 h 25"/>
                  <a:gd name="T18" fmla="*/ 25 w 53"/>
                  <a:gd name="T19" fmla="*/ 16 h 25"/>
                  <a:gd name="T20" fmla="*/ 28 w 53"/>
                  <a:gd name="T21" fmla="*/ 15 h 25"/>
                  <a:gd name="T22" fmla="*/ 31 w 53"/>
                  <a:gd name="T23" fmla="*/ 14 h 25"/>
                  <a:gd name="T24" fmla="*/ 33 w 53"/>
                  <a:gd name="T25" fmla="*/ 14 h 25"/>
                  <a:gd name="T26" fmla="*/ 34 w 53"/>
                  <a:gd name="T27" fmla="*/ 19 h 25"/>
                  <a:gd name="T28" fmla="*/ 38 w 53"/>
                  <a:gd name="T29" fmla="*/ 21 h 25"/>
                  <a:gd name="T30" fmla="*/ 41 w 53"/>
                  <a:gd name="T31" fmla="*/ 21 h 25"/>
                  <a:gd name="T32" fmla="*/ 41 w 53"/>
                  <a:gd name="T33" fmla="*/ 23 h 25"/>
                  <a:gd name="T34" fmla="*/ 44 w 53"/>
                  <a:gd name="T35" fmla="*/ 23 h 25"/>
                  <a:gd name="T36" fmla="*/ 53 w 53"/>
                  <a:gd name="T37" fmla="*/ 21 h 25"/>
                  <a:gd name="T38" fmla="*/ 49 w 53"/>
                  <a:gd name="T39" fmla="*/ 22 h 25"/>
                  <a:gd name="T40" fmla="*/ 48 w 53"/>
                  <a:gd name="T41" fmla="*/ 23 h 25"/>
                  <a:gd name="T42" fmla="*/ 46 w 53"/>
                  <a:gd name="T43" fmla="*/ 20 h 25"/>
                  <a:gd name="T44" fmla="*/ 45 w 53"/>
                  <a:gd name="T45" fmla="*/ 19 h 25"/>
                  <a:gd name="T46" fmla="*/ 42 w 53"/>
                  <a:gd name="T47" fmla="*/ 20 h 25"/>
                  <a:gd name="T48" fmla="*/ 41 w 53"/>
                  <a:gd name="T49" fmla="*/ 19 h 25"/>
                  <a:gd name="T50" fmla="*/ 39 w 53"/>
                  <a:gd name="T51" fmla="*/ 17 h 25"/>
                  <a:gd name="T52" fmla="*/ 37 w 53"/>
                  <a:gd name="T53" fmla="*/ 15 h 25"/>
                  <a:gd name="T54" fmla="*/ 37 w 53"/>
                  <a:gd name="T55" fmla="*/ 15 h 25"/>
                  <a:gd name="T56" fmla="*/ 37 w 53"/>
                  <a:gd name="T57" fmla="*/ 14 h 25"/>
                  <a:gd name="T58" fmla="*/ 36 w 53"/>
                  <a:gd name="T59" fmla="*/ 13 h 25"/>
                  <a:gd name="T60" fmla="*/ 35 w 53"/>
                  <a:gd name="T61" fmla="*/ 12 h 25"/>
                  <a:gd name="T62" fmla="*/ 36 w 53"/>
                  <a:gd name="T63" fmla="*/ 12 h 25"/>
                  <a:gd name="T64" fmla="*/ 36 w 53"/>
                  <a:gd name="T65" fmla="*/ 12 h 25"/>
                  <a:gd name="T66" fmla="*/ 31 w 53"/>
                  <a:gd name="T67" fmla="*/ 10 h 25"/>
                  <a:gd name="T68" fmla="*/ 31 w 53"/>
                  <a:gd name="T69" fmla="*/ 10 h 25"/>
                  <a:gd name="T70" fmla="*/ 31 w 53"/>
                  <a:gd name="T71" fmla="*/ 10 h 25"/>
                  <a:gd name="T72" fmla="*/ 29 w 53"/>
                  <a:gd name="T73" fmla="*/ 13 h 25"/>
                  <a:gd name="T74" fmla="*/ 27 w 53"/>
                  <a:gd name="T75" fmla="*/ 12 h 25"/>
                  <a:gd name="T76" fmla="*/ 25 w 53"/>
                  <a:gd name="T77" fmla="*/ 14 h 25"/>
                  <a:gd name="T78" fmla="*/ 24 w 53"/>
                  <a:gd name="T79" fmla="*/ 16 h 25"/>
                  <a:gd name="T80" fmla="*/ 20 w 53"/>
                  <a:gd name="T81" fmla="*/ 18 h 25"/>
                  <a:gd name="T82" fmla="*/ 14 w 53"/>
                  <a:gd name="T83" fmla="*/ 18 h 25"/>
                  <a:gd name="T84" fmla="*/ 13 w 53"/>
                  <a:gd name="T85" fmla="*/ 17 h 25"/>
                  <a:gd name="T86" fmla="*/ 7 w 53"/>
                  <a:gd name="T87" fmla="*/ 13 h 25"/>
                  <a:gd name="T88" fmla="*/ 7 w 53"/>
                  <a:gd name="T89" fmla="*/ 17 h 25"/>
                  <a:gd name="T90" fmla="*/ 8 w 53"/>
                  <a:gd name="T9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25">
                    <a:moveTo>
                      <a:pt x="7" y="6"/>
                    </a:moveTo>
                    <a:cubicBezTo>
                      <a:pt x="6" y="5"/>
                      <a:pt x="6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4" y="0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3"/>
                      <a:pt x="1" y="4"/>
                    </a:cubicBezTo>
                    <a:cubicBezTo>
                      <a:pt x="2" y="6"/>
                      <a:pt x="4" y="6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0" y="12"/>
                      <a:pt x="8" y="13"/>
                      <a:pt x="6" y="17"/>
                    </a:cubicBezTo>
                    <a:cubicBezTo>
                      <a:pt x="8" y="17"/>
                      <a:pt x="9" y="19"/>
                      <a:pt x="11" y="18"/>
                    </a:cubicBezTo>
                    <a:cubicBezTo>
                      <a:pt x="9" y="19"/>
                      <a:pt x="12" y="19"/>
                      <a:pt x="11" y="21"/>
                    </a:cubicBezTo>
                    <a:cubicBezTo>
                      <a:pt x="13" y="18"/>
                      <a:pt x="15" y="23"/>
                      <a:pt x="17" y="19"/>
                    </a:cubicBezTo>
                    <a:cubicBezTo>
                      <a:pt x="18" y="21"/>
                      <a:pt x="17" y="19"/>
                      <a:pt x="19" y="20"/>
                    </a:cubicBezTo>
                    <a:cubicBezTo>
                      <a:pt x="19" y="21"/>
                      <a:pt x="18" y="21"/>
                      <a:pt x="18" y="21"/>
                    </a:cubicBezTo>
                    <a:cubicBezTo>
                      <a:pt x="19" y="22"/>
                      <a:pt x="20" y="19"/>
                      <a:pt x="21" y="21"/>
                    </a:cubicBezTo>
                    <a:cubicBezTo>
                      <a:pt x="23" y="21"/>
                      <a:pt x="21" y="19"/>
                      <a:pt x="22" y="18"/>
                    </a:cubicBezTo>
                    <a:cubicBezTo>
                      <a:pt x="24" y="18"/>
                      <a:pt x="23" y="19"/>
                      <a:pt x="25" y="20"/>
                    </a:cubicBezTo>
                    <a:cubicBezTo>
                      <a:pt x="24" y="18"/>
                      <a:pt x="26" y="19"/>
                      <a:pt x="26" y="17"/>
                    </a:cubicBezTo>
                    <a:cubicBezTo>
                      <a:pt x="26" y="17"/>
                      <a:pt x="25" y="18"/>
                      <a:pt x="25" y="16"/>
                    </a:cubicBezTo>
                    <a:cubicBezTo>
                      <a:pt x="27" y="16"/>
                      <a:pt x="26" y="15"/>
                      <a:pt x="27" y="13"/>
                    </a:cubicBezTo>
                    <a:cubicBezTo>
                      <a:pt x="29" y="15"/>
                      <a:pt x="26" y="14"/>
                      <a:pt x="28" y="15"/>
                    </a:cubicBezTo>
                    <a:cubicBezTo>
                      <a:pt x="27" y="16"/>
                      <a:pt x="26" y="17"/>
                      <a:pt x="27" y="18"/>
                    </a:cubicBezTo>
                    <a:cubicBezTo>
                      <a:pt x="28" y="18"/>
                      <a:pt x="30" y="16"/>
                      <a:pt x="31" y="14"/>
                    </a:cubicBezTo>
                    <a:cubicBezTo>
                      <a:pt x="32" y="14"/>
                      <a:pt x="31" y="15"/>
                      <a:pt x="32" y="15"/>
                    </a:cubicBezTo>
                    <a:cubicBezTo>
                      <a:pt x="34" y="14"/>
                      <a:pt x="33" y="11"/>
                      <a:pt x="33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4" y="15"/>
                      <a:pt x="33" y="18"/>
                      <a:pt x="34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3" y="20"/>
                      <a:pt x="38" y="19"/>
                      <a:pt x="38" y="21"/>
                    </a:cubicBezTo>
                    <a:cubicBezTo>
                      <a:pt x="39" y="20"/>
                      <a:pt x="40" y="20"/>
                      <a:pt x="41" y="20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0" y="20"/>
                      <a:pt x="39" y="23"/>
                      <a:pt x="37" y="23"/>
                    </a:cubicBezTo>
                    <a:cubicBezTo>
                      <a:pt x="38" y="23"/>
                      <a:pt x="40" y="24"/>
                      <a:pt x="41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2" y="25"/>
                      <a:pt x="42" y="21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7" y="24"/>
                      <a:pt x="52" y="24"/>
                      <a:pt x="53" y="21"/>
                    </a:cubicBezTo>
                    <a:cubicBezTo>
                      <a:pt x="53" y="20"/>
                      <a:pt x="51" y="18"/>
                      <a:pt x="51" y="18"/>
                    </a:cubicBezTo>
                    <a:cubicBezTo>
                      <a:pt x="50" y="19"/>
                      <a:pt x="50" y="21"/>
                      <a:pt x="49" y="22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1"/>
                      <a:pt x="47" y="22"/>
                      <a:pt x="48" y="23"/>
                    </a:cubicBezTo>
                    <a:cubicBezTo>
                      <a:pt x="47" y="24"/>
                      <a:pt x="47" y="22"/>
                      <a:pt x="46" y="23"/>
                    </a:cubicBezTo>
                    <a:cubicBezTo>
                      <a:pt x="46" y="21"/>
                      <a:pt x="46" y="21"/>
                      <a:pt x="46" y="20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5" y="20"/>
                      <a:pt x="45" y="19"/>
                    </a:cubicBezTo>
                    <a:cubicBezTo>
                      <a:pt x="44" y="22"/>
                      <a:pt x="43" y="19"/>
                      <a:pt x="42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1" y="21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9" y="21"/>
                      <a:pt x="38" y="20"/>
                    </a:cubicBezTo>
                    <a:cubicBezTo>
                      <a:pt x="39" y="19"/>
                      <a:pt x="38" y="18"/>
                      <a:pt x="39" y="17"/>
                    </a:cubicBezTo>
                    <a:cubicBezTo>
                      <a:pt x="37" y="18"/>
                      <a:pt x="37" y="16"/>
                      <a:pt x="36" y="17"/>
                    </a:cubicBezTo>
                    <a:cubicBezTo>
                      <a:pt x="36" y="16"/>
                      <a:pt x="36" y="16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6" y="15"/>
                      <a:pt x="37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7" y="14"/>
                      <a:pt x="37" y="14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27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1"/>
                      <a:pt x="30" y="12"/>
                      <a:pt x="31" y="13"/>
                    </a:cubicBezTo>
                    <a:cubicBezTo>
                      <a:pt x="31" y="13"/>
                      <a:pt x="30" y="12"/>
                      <a:pt x="29" y="13"/>
                    </a:cubicBezTo>
                    <a:cubicBezTo>
                      <a:pt x="30" y="15"/>
                      <a:pt x="28" y="13"/>
                      <a:pt x="28" y="15"/>
                    </a:cubicBezTo>
                    <a:cubicBezTo>
                      <a:pt x="28" y="12"/>
                      <a:pt x="27" y="14"/>
                      <a:pt x="27" y="12"/>
                    </a:cubicBezTo>
                    <a:cubicBezTo>
                      <a:pt x="26" y="12"/>
                      <a:pt x="27" y="15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3" y="16"/>
                      <a:pt x="22" y="17"/>
                      <a:pt x="21" y="15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6"/>
                      <a:pt x="17" y="18"/>
                      <a:pt x="15" y="19"/>
                    </a:cubicBezTo>
                    <a:cubicBezTo>
                      <a:pt x="15" y="19"/>
                      <a:pt x="14" y="18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6"/>
                      <a:pt x="13" y="17"/>
                    </a:cubicBezTo>
                    <a:cubicBezTo>
                      <a:pt x="11" y="17"/>
                      <a:pt x="13" y="16"/>
                      <a:pt x="12" y="15"/>
                    </a:cubicBezTo>
                    <a:cubicBezTo>
                      <a:pt x="9" y="16"/>
                      <a:pt x="10" y="11"/>
                      <a:pt x="7" y="13"/>
                    </a:cubicBezTo>
                    <a:cubicBezTo>
                      <a:pt x="7" y="14"/>
                      <a:pt x="8" y="15"/>
                      <a:pt x="9" y="16"/>
                    </a:cubicBezTo>
                    <a:cubicBezTo>
                      <a:pt x="8" y="16"/>
                      <a:pt x="8" y="17"/>
                      <a:pt x="7" y="17"/>
                    </a:cubicBezTo>
                    <a:cubicBezTo>
                      <a:pt x="6" y="16"/>
                      <a:pt x="7" y="14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0"/>
                      <a:pt x="3" y="9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9" name="Freeform 1209"/>
              <p:cNvSpPr>
                <a:spLocks/>
              </p:cNvSpPr>
              <p:nvPr/>
            </p:nvSpPr>
            <p:spPr bwMode="auto">
              <a:xfrm>
                <a:off x="664" y="293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2" name="Group 1411"/>
            <p:cNvGrpSpPr>
              <a:grpSpLocks/>
            </p:cNvGrpSpPr>
            <p:nvPr/>
          </p:nvGrpSpPr>
          <p:grpSpPr bwMode="auto">
            <a:xfrm>
              <a:off x="316" y="2113"/>
              <a:ext cx="1081" cy="1148"/>
              <a:chOff x="316" y="2113"/>
              <a:chExt cx="1081" cy="1148"/>
            </a:xfrm>
          </p:grpSpPr>
          <p:sp>
            <p:nvSpPr>
              <p:cNvPr id="310" name="Freeform 1211"/>
              <p:cNvSpPr>
                <a:spLocks/>
              </p:cNvSpPr>
              <p:nvPr/>
            </p:nvSpPr>
            <p:spPr bwMode="auto">
              <a:xfrm>
                <a:off x="661" y="294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1" name="Freeform 1212"/>
              <p:cNvSpPr>
                <a:spLocks/>
              </p:cNvSpPr>
              <p:nvPr/>
            </p:nvSpPr>
            <p:spPr bwMode="auto">
              <a:xfrm>
                <a:off x="637" y="2897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2" name="Freeform 1213"/>
              <p:cNvSpPr>
                <a:spLocks/>
              </p:cNvSpPr>
              <p:nvPr/>
            </p:nvSpPr>
            <p:spPr bwMode="auto">
              <a:xfrm>
                <a:off x="634" y="28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3" name="Freeform 1214"/>
              <p:cNvSpPr>
                <a:spLocks/>
              </p:cNvSpPr>
              <p:nvPr/>
            </p:nvSpPr>
            <p:spPr bwMode="auto">
              <a:xfrm>
                <a:off x="553" y="2881"/>
                <a:ext cx="95" cy="38"/>
              </a:xfrm>
              <a:custGeom>
                <a:avLst/>
                <a:gdLst>
                  <a:gd name="T0" fmla="*/ 6 w 35"/>
                  <a:gd name="T1" fmla="*/ 6 h 14"/>
                  <a:gd name="T2" fmla="*/ 3 w 35"/>
                  <a:gd name="T3" fmla="*/ 6 h 14"/>
                  <a:gd name="T4" fmla="*/ 3 w 35"/>
                  <a:gd name="T5" fmla="*/ 3 h 14"/>
                  <a:gd name="T6" fmla="*/ 0 w 35"/>
                  <a:gd name="T7" fmla="*/ 1 h 14"/>
                  <a:gd name="T8" fmla="*/ 6 w 35"/>
                  <a:gd name="T9" fmla="*/ 11 h 14"/>
                  <a:gd name="T10" fmla="*/ 18 w 35"/>
                  <a:gd name="T11" fmla="*/ 11 h 14"/>
                  <a:gd name="T12" fmla="*/ 17 w 35"/>
                  <a:gd name="T13" fmla="*/ 13 h 14"/>
                  <a:gd name="T14" fmla="*/ 23 w 35"/>
                  <a:gd name="T15" fmla="*/ 8 h 14"/>
                  <a:gd name="T16" fmla="*/ 24 w 35"/>
                  <a:gd name="T17" fmla="*/ 10 h 14"/>
                  <a:gd name="T18" fmla="*/ 27 w 35"/>
                  <a:gd name="T19" fmla="*/ 7 h 14"/>
                  <a:gd name="T20" fmla="*/ 27 w 35"/>
                  <a:gd name="T21" fmla="*/ 7 h 14"/>
                  <a:gd name="T22" fmla="*/ 28 w 35"/>
                  <a:gd name="T23" fmla="*/ 6 h 14"/>
                  <a:gd name="T24" fmla="*/ 27 w 35"/>
                  <a:gd name="T25" fmla="*/ 6 h 14"/>
                  <a:gd name="T26" fmla="*/ 29 w 35"/>
                  <a:gd name="T27" fmla="*/ 5 h 14"/>
                  <a:gd name="T28" fmla="*/ 29 w 35"/>
                  <a:gd name="T29" fmla="*/ 6 h 14"/>
                  <a:gd name="T30" fmla="*/ 30 w 35"/>
                  <a:gd name="T31" fmla="*/ 4 h 14"/>
                  <a:gd name="T32" fmla="*/ 31 w 35"/>
                  <a:gd name="T33" fmla="*/ 5 h 14"/>
                  <a:gd name="T34" fmla="*/ 31 w 35"/>
                  <a:gd name="T35" fmla="*/ 5 h 14"/>
                  <a:gd name="T36" fmla="*/ 31 w 35"/>
                  <a:gd name="T37" fmla="*/ 5 h 14"/>
                  <a:gd name="T38" fmla="*/ 31 w 35"/>
                  <a:gd name="T39" fmla="*/ 5 h 14"/>
                  <a:gd name="T40" fmla="*/ 31 w 35"/>
                  <a:gd name="T41" fmla="*/ 5 h 14"/>
                  <a:gd name="T42" fmla="*/ 31 w 35"/>
                  <a:gd name="T43" fmla="*/ 5 h 14"/>
                  <a:gd name="T44" fmla="*/ 31 w 35"/>
                  <a:gd name="T45" fmla="*/ 5 h 14"/>
                  <a:gd name="T46" fmla="*/ 31 w 35"/>
                  <a:gd name="T47" fmla="*/ 5 h 14"/>
                  <a:gd name="T48" fmla="*/ 27 w 35"/>
                  <a:gd name="T49" fmla="*/ 2 h 14"/>
                  <a:gd name="T50" fmla="*/ 27 w 35"/>
                  <a:gd name="T51" fmla="*/ 2 h 14"/>
                  <a:gd name="T52" fmla="*/ 27 w 35"/>
                  <a:gd name="T53" fmla="*/ 2 h 14"/>
                  <a:gd name="T54" fmla="*/ 27 w 35"/>
                  <a:gd name="T55" fmla="*/ 2 h 14"/>
                  <a:gd name="T56" fmla="*/ 27 w 35"/>
                  <a:gd name="T57" fmla="*/ 3 h 14"/>
                  <a:gd name="T58" fmla="*/ 28 w 35"/>
                  <a:gd name="T59" fmla="*/ 6 h 14"/>
                  <a:gd name="T60" fmla="*/ 30 w 35"/>
                  <a:gd name="T61" fmla="*/ 6 h 14"/>
                  <a:gd name="T62" fmla="*/ 29 w 35"/>
                  <a:gd name="T63" fmla="*/ 2 h 14"/>
                  <a:gd name="T64" fmla="*/ 29 w 35"/>
                  <a:gd name="T65" fmla="*/ 2 h 14"/>
                  <a:gd name="T66" fmla="*/ 29 w 35"/>
                  <a:gd name="T67" fmla="*/ 4 h 14"/>
                  <a:gd name="T68" fmla="*/ 29 w 35"/>
                  <a:gd name="T69" fmla="*/ 2 h 14"/>
                  <a:gd name="T70" fmla="*/ 25 w 35"/>
                  <a:gd name="T71" fmla="*/ 3 h 14"/>
                  <a:gd name="T72" fmla="*/ 25 w 35"/>
                  <a:gd name="T73" fmla="*/ 3 h 14"/>
                  <a:gd name="T74" fmla="*/ 24 w 35"/>
                  <a:gd name="T75" fmla="*/ 4 h 14"/>
                  <a:gd name="T76" fmla="*/ 26 w 35"/>
                  <a:gd name="T77" fmla="*/ 4 h 14"/>
                  <a:gd name="T78" fmla="*/ 26 w 35"/>
                  <a:gd name="T79" fmla="*/ 7 h 14"/>
                  <a:gd name="T80" fmla="*/ 25 w 35"/>
                  <a:gd name="T81" fmla="*/ 7 h 14"/>
                  <a:gd name="T82" fmla="*/ 25 w 35"/>
                  <a:gd name="T83" fmla="*/ 5 h 14"/>
                  <a:gd name="T84" fmla="*/ 24 w 35"/>
                  <a:gd name="T85" fmla="*/ 7 h 14"/>
                  <a:gd name="T86" fmla="*/ 22 w 35"/>
                  <a:gd name="T87" fmla="*/ 6 h 14"/>
                  <a:gd name="T88" fmla="*/ 23 w 35"/>
                  <a:gd name="T89" fmla="*/ 7 h 14"/>
                  <a:gd name="T90" fmla="*/ 16 w 35"/>
                  <a:gd name="T91" fmla="*/ 10 h 14"/>
                  <a:gd name="T92" fmla="*/ 17 w 35"/>
                  <a:gd name="T93" fmla="*/ 9 h 14"/>
                  <a:gd name="T94" fmla="*/ 16 w 35"/>
                  <a:gd name="T95" fmla="*/ 11 h 14"/>
                  <a:gd name="T96" fmla="*/ 11 w 35"/>
                  <a:gd name="T97" fmla="*/ 10 h 14"/>
                  <a:gd name="T98" fmla="*/ 11 w 35"/>
                  <a:gd name="T99" fmla="*/ 11 h 14"/>
                  <a:gd name="T100" fmla="*/ 6 w 35"/>
                  <a:gd name="T101" fmla="*/ 8 h 14"/>
                  <a:gd name="T102" fmla="*/ 6 w 35"/>
                  <a:gd name="T103" fmla="*/ 8 h 14"/>
                  <a:gd name="T104" fmla="*/ 3 w 35"/>
                  <a:gd name="T105" fmla="*/ 7 h 14"/>
                  <a:gd name="T106" fmla="*/ 6 w 35"/>
                  <a:gd name="T10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14">
                    <a:moveTo>
                      <a:pt x="6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2" y="3"/>
                      <a:pt x="3" y="3"/>
                    </a:cubicBezTo>
                    <a:cubicBezTo>
                      <a:pt x="1" y="3"/>
                      <a:pt x="2" y="0"/>
                      <a:pt x="0" y="1"/>
                    </a:cubicBezTo>
                    <a:cubicBezTo>
                      <a:pt x="1" y="5"/>
                      <a:pt x="3" y="8"/>
                      <a:pt x="6" y="11"/>
                    </a:cubicBezTo>
                    <a:cubicBezTo>
                      <a:pt x="10" y="14"/>
                      <a:pt x="15" y="14"/>
                      <a:pt x="18" y="11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0"/>
                      <a:pt x="23" y="13"/>
                      <a:pt x="23" y="8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5" y="6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7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8" y="5"/>
                      <a:pt x="29" y="5"/>
                    </a:cubicBezTo>
                    <a:cubicBezTo>
                      <a:pt x="30" y="5"/>
                      <a:pt x="29" y="5"/>
                      <a:pt x="29" y="6"/>
                    </a:cubicBezTo>
                    <a:cubicBezTo>
                      <a:pt x="30" y="6"/>
                      <a:pt x="29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5" y="7"/>
                      <a:pt x="26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4"/>
                      <a:pt x="27" y="5"/>
                      <a:pt x="28" y="6"/>
                    </a:cubicBezTo>
                    <a:cubicBezTo>
                      <a:pt x="29" y="6"/>
                      <a:pt x="29" y="5"/>
                      <a:pt x="30" y="6"/>
                    </a:cubicBezTo>
                    <a:cubicBezTo>
                      <a:pt x="31" y="4"/>
                      <a:pt x="29" y="3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4" y="6"/>
                      <a:pt x="29" y="2"/>
                      <a:pt x="29" y="4"/>
                    </a:cubicBezTo>
                    <a:cubicBezTo>
                      <a:pt x="29" y="3"/>
                      <a:pt x="29" y="3"/>
                      <a:pt x="29" y="2"/>
                    </a:cubicBezTo>
                    <a:cubicBezTo>
                      <a:pt x="27" y="1"/>
                      <a:pt x="28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6" y="6"/>
                      <a:pt x="26" y="7"/>
                    </a:cubicBezTo>
                    <a:cubicBezTo>
                      <a:pt x="25" y="6"/>
                      <a:pt x="26" y="8"/>
                      <a:pt x="25" y="7"/>
                    </a:cubicBezTo>
                    <a:cubicBezTo>
                      <a:pt x="24" y="7"/>
                      <a:pt x="25" y="6"/>
                      <a:pt x="25" y="5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3" y="6"/>
                      <a:pt x="22" y="6"/>
                    </a:cubicBezTo>
                    <a:cubicBezTo>
                      <a:pt x="22" y="7"/>
                      <a:pt x="23" y="6"/>
                      <a:pt x="23" y="7"/>
                    </a:cubicBezTo>
                    <a:cubicBezTo>
                      <a:pt x="21" y="7"/>
                      <a:pt x="18" y="9"/>
                      <a:pt x="16" y="10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6" y="9"/>
                      <a:pt x="16" y="10"/>
                      <a:pt x="16" y="11"/>
                    </a:cubicBezTo>
                    <a:cubicBezTo>
                      <a:pt x="14" y="12"/>
                      <a:pt x="12" y="11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2"/>
                      <a:pt x="8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4" y="8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4" name="Freeform 1215"/>
              <p:cNvSpPr>
                <a:spLocks/>
              </p:cNvSpPr>
              <p:nvPr/>
            </p:nvSpPr>
            <p:spPr bwMode="auto">
              <a:xfrm>
                <a:off x="550" y="2878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5" name="Freeform 1216"/>
              <p:cNvSpPr>
                <a:spLocks/>
              </p:cNvSpPr>
              <p:nvPr/>
            </p:nvSpPr>
            <p:spPr bwMode="auto">
              <a:xfrm>
                <a:off x="550" y="2823"/>
                <a:ext cx="38" cy="55"/>
              </a:xfrm>
              <a:custGeom>
                <a:avLst/>
                <a:gdLst>
                  <a:gd name="T0" fmla="*/ 7 w 14"/>
                  <a:gd name="T1" fmla="*/ 6 h 20"/>
                  <a:gd name="T2" fmla="*/ 6 w 14"/>
                  <a:gd name="T3" fmla="*/ 5 h 20"/>
                  <a:gd name="T4" fmla="*/ 1 w 14"/>
                  <a:gd name="T5" fmla="*/ 13 h 20"/>
                  <a:gd name="T6" fmla="*/ 2 w 14"/>
                  <a:gd name="T7" fmla="*/ 16 h 20"/>
                  <a:gd name="T8" fmla="*/ 1 w 14"/>
                  <a:gd name="T9" fmla="*/ 16 h 20"/>
                  <a:gd name="T10" fmla="*/ 2 w 14"/>
                  <a:gd name="T11" fmla="*/ 19 h 20"/>
                  <a:gd name="T12" fmla="*/ 1 w 14"/>
                  <a:gd name="T13" fmla="*/ 18 h 20"/>
                  <a:gd name="T14" fmla="*/ 2 w 14"/>
                  <a:gd name="T15" fmla="*/ 18 h 20"/>
                  <a:gd name="T16" fmla="*/ 2 w 14"/>
                  <a:gd name="T17" fmla="*/ 16 h 20"/>
                  <a:gd name="T18" fmla="*/ 3 w 14"/>
                  <a:gd name="T19" fmla="*/ 17 h 20"/>
                  <a:gd name="T20" fmla="*/ 2 w 14"/>
                  <a:gd name="T21" fmla="*/ 12 h 20"/>
                  <a:gd name="T22" fmla="*/ 4 w 14"/>
                  <a:gd name="T23" fmla="*/ 13 h 20"/>
                  <a:gd name="T24" fmla="*/ 6 w 14"/>
                  <a:gd name="T25" fmla="*/ 10 h 20"/>
                  <a:gd name="T26" fmla="*/ 6 w 14"/>
                  <a:gd name="T27" fmla="*/ 10 h 20"/>
                  <a:gd name="T28" fmla="*/ 4 w 14"/>
                  <a:gd name="T29" fmla="*/ 10 h 20"/>
                  <a:gd name="T30" fmla="*/ 6 w 14"/>
                  <a:gd name="T31" fmla="*/ 10 h 20"/>
                  <a:gd name="T32" fmla="*/ 11 w 14"/>
                  <a:gd name="T33" fmla="*/ 4 h 20"/>
                  <a:gd name="T34" fmla="*/ 12 w 14"/>
                  <a:gd name="T35" fmla="*/ 1 h 20"/>
                  <a:gd name="T36" fmla="*/ 12 w 14"/>
                  <a:gd name="T37" fmla="*/ 3 h 20"/>
                  <a:gd name="T38" fmla="*/ 14 w 14"/>
                  <a:gd name="T39" fmla="*/ 3 h 20"/>
                  <a:gd name="T40" fmla="*/ 14 w 14"/>
                  <a:gd name="T41" fmla="*/ 0 h 20"/>
                  <a:gd name="T42" fmla="*/ 7 w 14"/>
                  <a:gd name="T4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20">
                    <a:moveTo>
                      <a:pt x="7" y="6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4" y="7"/>
                      <a:pt x="2" y="12"/>
                      <a:pt x="1" y="13"/>
                    </a:cubicBezTo>
                    <a:cubicBezTo>
                      <a:pt x="0" y="14"/>
                      <a:pt x="2" y="14"/>
                      <a:pt x="2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20"/>
                      <a:pt x="2" y="19"/>
                    </a:cubicBezTo>
                    <a:cubicBezTo>
                      <a:pt x="2" y="19"/>
                      <a:pt x="1" y="18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5"/>
                      <a:pt x="0" y="15"/>
                      <a:pt x="2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5" y="11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7"/>
                      <a:pt x="5" y="11"/>
                      <a:pt x="6" y="10"/>
                    </a:cubicBezTo>
                    <a:cubicBezTo>
                      <a:pt x="6" y="7"/>
                      <a:pt x="9" y="3"/>
                      <a:pt x="11" y="4"/>
                    </a:cubicBezTo>
                    <a:cubicBezTo>
                      <a:pt x="10" y="4"/>
                      <a:pt x="11" y="2"/>
                      <a:pt x="12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13" y="3"/>
                      <a:pt x="13" y="4"/>
                      <a:pt x="14" y="3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0" y="0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6" name="Freeform 1217"/>
              <p:cNvSpPr>
                <a:spLocks/>
              </p:cNvSpPr>
              <p:nvPr/>
            </p:nvSpPr>
            <p:spPr bwMode="auto">
              <a:xfrm>
                <a:off x="566" y="28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7" name="Freeform 1218"/>
              <p:cNvSpPr>
                <a:spLocks/>
              </p:cNvSpPr>
              <p:nvPr/>
            </p:nvSpPr>
            <p:spPr bwMode="auto">
              <a:xfrm>
                <a:off x="321" y="2530"/>
                <a:ext cx="95" cy="81"/>
              </a:xfrm>
              <a:custGeom>
                <a:avLst/>
                <a:gdLst>
                  <a:gd name="T0" fmla="*/ 10 w 35"/>
                  <a:gd name="T1" fmla="*/ 30 h 30"/>
                  <a:gd name="T2" fmla="*/ 3 w 35"/>
                  <a:gd name="T3" fmla="*/ 8 h 30"/>
                  <a:gd name="T4" fmla="*/ 11 w 35"/>
                  <a:gd name="T5" fmla="*/ 21 h 30"/>
                  <a:gd name="T6" fmla="*/ 8 w 35"/>
                  <a:gd name="T7" fmla="*/ 4 h 30"/>
                  <a:gd name="T8" fmla="*/ 17 w 35"/>
                  <a:gd name="T9" fmla="*/ 16 h 30"/>
                  <a:gd name="T10" fmla="*/ 16 w 35"/>
                  <a:gd name="T11" fmla="*/ 1 h 30"/>
                  <a:gd name="T12" fmla="*/ 23 w 35"/>
                  <a:gd name="T13" fmla="*/ 18 h 30"/>
                  <a:gd name="T14" fmla="*/ 22 w 35"/>
                  <a:gd name="T15" fmla="*/ 0 h 30"/>
                  <a:gd name="T16" fmla="*/ 35 w 35"/>
                  <a:gd name="T1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0">
                    <a:moveTo>
                      <a:pt x="10" y="30"/>
                    </a:moveTo>
                    <a:cubicBezTo>
                      <a:pt x="4" y="26"/>
                      <a:pt x="0" y="15"/>
                      <a:pt x="3" y="8"/>
                    </a:cubicBezTo>
                    <a:cubicBezTo>
                      <a:pt x="8" y="11"/>
                      <a:pt x="10" y="16"/>
                      <a:pt x="11" y="21"/>
                    </a:cubicBezTo>
                    <a:cubicBezTo>
                      <a:pt x="10" y="17"/>
                      <a:pt x="8" y="10"/>
                      <a:pt x="8" y="4"/>
                    </a:cubicBezTo>
                    <a:cubicBezTo>
                      <a:pt x="13" y="6"/>
                      <a:pt x="15" y="11"/>
                      <a:pt x="17" y="16"/>
                    </a:cubicBezTo>
                    <a:cubicBezTo>
                      <a:pt x="14" y="12"/>
                      <a:pt x="14" y="6"/>
                      <a:pt x="16" y="1"/>
                    </a:cubicBezTo>
                    <a:cubicBezTo>
                      <a:pt x="21" y="5"/>
                      <a:pt x="22" y="12"/>
                      <a:pt x="23" y="18"/>
                    </a:cubicBezTo>
                    <a:cubicBezTo>
                      <a:pt x="21" y="12"/>
                      <a:pt x="22" y="6"/>
                      <a:pt x="22" y="0"/>
                    </a:cubicBezTo>
                    <a:cubicBezTo>
                      <a:pt x="30" y="0"/>
                      <a:pt x="32" y="14"/>
                      <a:pt x="35" y="21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8" name="Freeform 1219"/>
              <p:cNvSpPr>
                <a:spLocks/>
              </p:cNvSpPr>
              <p:nvPr/>
            </p:nvSpPr>
            <p:spPr bwMode="auto">
              <a:xfrm>
                <a:off x="316" y="2524"/>
                <a:ext cx="106" cy="93"/>
              </a:xfrm>
              <a:custGeom>
                <a:avLst/>
                <a:gdLst>
                  <a:gd name="T0" fmla="*/ 22 w 39"/>
                  <a:gd name="T1" fmla="*/ 2 h 34"/>
                  <a:gd name="T2" fmla="*/ 22 w 39"/>
                  <a:gd name="T3" fmla="*/ 5 h 34"/>
                  <a:gd name="T4" fmla="*/ 19 w 39"/>
                  <a:gd name="T5" fmla="*/ 2 h 34"/>
                  <a:gd name="T6" fmla="*/ 18 w 39"/>
                  <a:gd name="T7" fmla="*/ 2 h 34"/>
                  <a:gd name="T8" fmla="*/ 17 w 39"/>
                  <a:gd name="T9" fmla="*/ 2 h 34"/>
                  <a:gd name="T10" fmla="*/ 15 w 39"/>
                  <a:gd name="T11" fmla="*/ 8 h 34"/>
                  <a:gd name="T12" fmla="*/ 10 w 39"/>
                  <a:gd name="T13" fmla="*/ 5 h 34"/>
                  <a:gd name="T14" fmla="*/ 9 w 39"/>
                  <a:gd name="T15" fmla="*/ 5 h 34"/>
                  <a:gd name="T16" fmla="*/ 8 w 39"/>
                  <a:gd name="T17" fmla="*/ 6 h 34"/>
                  <a:gd name="T18" fmla="*/ 8 w 39"/>
                  <a:gd name="T19" fmla="*/ 6 h 34"/>
                  <a:gd name="T20" fmla="*/ 9 w 39"/>
                  <a:gd name="T21" fmla="*/ 11 h 34"/>
                  <a:gd name="T22" fmla="*/ 6 w 39"/>
                  <a:gd name="T23" fmla="*/ 9 h 34"/>
                  <a:gd name="T24" fmla="*/ 5 w 39"/>
                  <a:gd name="T25" fmla="*/ 9 h 34"/>
                  <a:gd name="T26" fmla="*/ 4 w 39"/>
                  <a:gd name="T27" fmla="*/ 10 h 34"/>
                  <a:gd name="T28" fmla="*/ 11 w 39"/>
                  <a:gd name="T29" fmla="*/ 33 h 34"/>
                  <a:gd name="T30" fmla="*/ 14 w 39"/>
                  <a:gd name="T31" fmla="*/ 33 h 34"/>
                  <a:gd name="T32" fmla="*/ 14 w 39"/>
                  <a:gd name="T33" fmla="*/ 32 h 34"/>
                  <a:gd name="T34" fmla="*/ 13 w 39"/>
                  <a:gd name="T35" fmla="*/ 31 h 34"/>
                  <a:gd name="T36" fmla="*/ 6 w 39"/>
                  <a:gd name="T37" fmla="*/ 16 h 34"/>
                  <a:gd name="T38" fmla="*/ 6 w 39"/>
                  <a:gd name="T39" fmla="*/ 14 h 34"/>
                  <a:gd name="T40" fmla="*/ 12 w 39"/>
                  <a:gd name="T41" fmla="*/ 24 h 34"/>
                  <a:gd name="T42" fmla="*/ 12 w 39"/>
                  <a:gd name="T43" fmla="*/ 24 h 34"/>
                  <a:gd name="T44" fmla="*/ 14 w 39"/>
                  <a:gd name="T45" fmla="*/ 25 h 34"/>
                  <a:gd name="T46" fmla="*/ 15 w 39"/>
                  <a:gd name="T47" fmla="*/ 23 h 34"/>
                  <a:gd name="T48" fmla="*/ 15 w 39"/>
                  <a:gd name="T49" fmla="*/ 23 h 34"/>
                  <a:gd name="T50" fmla="*/ 15 w 39"/>
                  <a:gd name="T51" fmla="*/ 23 h 34"/>
                  <a:gd name="T52" fmla="*/ 15 w 39"/>
                  <a:gd name="T53" fmla="*/ 23 h 34"/>
                  <a:gd name="T54" fmla="*/ 14 w 39"/>
                  <a:gd name="T55" fmla="*/ 20 h 34"/>
                  <a:gd name="T56" fmla="*/ 12 w 39"/>
                  <a:gd name="T57" fmla="*/ 9 h 34"/>
                  <a:gd name="T58" fmla="*/ 15 w 39"/>
                  <a:gd name="T59" fmla="*/ 14 h 34"/>
                  <a:gd name="T60" fmla="*/ 18 w 39"/>
                  <a:gd name="T61" fmla="*/ 19 h 34"/>
                  <a:gd name="T62" fmla="*/ 18 w 39"/>
                  <a:gd name="T63" fmla="*/ 19 h 34"/>
                  <a:gd name="T64" fmla="*/ 18 w 39"/>
                  <a:gd name="T65" fmla="*/ 19 h 34"/>
                  <a:gd name="T66" fmla="*/ 18 w 39"/>
                  <a:gd name="T67" fmla="*/ 19 h 34"/>
                  <a:gd name="T68" fmla="*/ 20 w 39"/>
                  <a:gd name="T69" fmla="*/ 20 h 34"/>
                  <a:gd name="T70" fmla="*/ 21 w 39"/>
                  <a:gd name="T71" fmla="*/ 18 h 34"/>
                  <a:gd name="T72" fmla="*/ 21 w 39"/>
                  <a:gd name="T73" fmla="*/ 18 h 34"/>
                  <a:gd name="T74" fmla="*/ 19 w 39"/>
                  <a:gd name="T75" fmla="*/ 13 h 34"/>
                  <a:gd name="T76" fmla="*/ 18 w 39"/>
                  <a:gd name="T77" fmla="*/ 10 h 34"/>
                  <a:gd name="T78" fmla="*/ 19 w 39"/>
                  <a:gd name="T79" fmla="*/ 6 h 34"/>
                  <a:gd name="T80" fmla="*/ 23 w 39"/>
                  <a:gd name="T81" fmla="*/ 16 h 34"/>
                  <a:gd name="T82" fmla="*/ 24 w 39"/>
                  <a:gd name="T83" fmla="*/ 20 h 34"/>
                  <a:gd name="T84" fmla="*/ 24 w 39"/>
                  <a:gd name="T85" fmla="*/ 20 h 34"/>
                  <a:gd name="T86" fmla="*/ 24 w 39"/>
                  <a:gd name="T87" fmla="*/ 20 h 34"/>
                  <a:gd name="T88" fmla="*/ 26 w 39"/>
                  <a:gd name="T89" fmla="*/ 21 h 34"/>
                  <a:gd name="T90" fmla="*/ 27 w 39"/>
                  <a:gd name="T91" fmla="*/ 20 h 34"/>
                  <a:gd name="T92" fmla="*/ 27 w 39"/>
                  <a:gd name="T93" fmla="*/ 19 h 34"/>
                  <a:gd name="T94" fmla="*/ 27 w 39"/>
                  <a:gd name="T95" fmla="*/ 19 h 34"/>
                  <a:gd name="T96" fmla="*/ 25 w 39"/>
                  <a:gd name="T97" fmla="*/ 9 h 34"/>
                  <a:gd name="T98" fmla="*/ 26 w 39"/>
                  <a:gd name="T99" fmla="*/ 4 h 34"/>
                  <a:gd name="T100" fmla="*/ 33 w 39"/>
                  <a:gd name="T101" fmla="*/ 18 h 34"/>
                  <a:gd name="T102" fmla="*/ 35 w 39"/>
                  <a:gd name="T103" fmla="*/ 24 h 34"/>
                  <a:gd name="T104" fmla="*/ 37 w 39"/>
                  <a:gd name="T105" fmla="*/ 25 h 34"/>
                  <a:gd name="T106" fmla="*/ 38 w 39"/>
                  <a:gd name="T107" fmla="*/ 23 h 34"/>
                  <a:gd name="T108" fmla="*/ 36 w 39"/>
                  <a:gd name="T109" fmla="*/ 17 h 34"/>
                  <a:gd name="T110" fmla="*/ 24 w 39"/>
                  <a:gd name="T111" fmla="*/ 0 h 34"/>
                  <a:gd name="T112" fmla="*/ 22 w 39"/>
                  <a:gd name="T1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9" h="34">
                    <a:moveTo>
                      <a:pt x="22" y="2"/>
                    </a:moveTo>
                    <a:cubicBezTo>
                      <a:pt x="22" y="3"/>
                      <a:pt x="22" y="4"/>
                      <a:pt x="22" y="5"/>
                    </a:cubicBezTo>
                    <a:cubicBezTo>
                      <a:pt x="21" y="4"/>
                      <a:pt x="21" y="3"/>
                      <a:pt x="19" y="2"/>
                    </a:cubicBezTo>
                    <a:cubicBezTo>
                      <a:pt x="19" y="2"/>
                      <a:pt x="19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4"/>
                      <a:pt x="15" y="6"/>
                      <a:pt x="15" y="8"/>
                    </a:cubicBezTo>
                    <a:cubicBezTo>
                      <a:pt x="14" y="6"/>
                      <a:pt x="12" y="5"/>
                      <a:pt x="10" y="5"/>
                    </a:cubicBezTo>
                    <a:cubicBezTo>
                      <a:pt x="10" y="4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8"/>
                      <a:pt x="9" y="10"/>
                      <a:pt x="9" y="11"/>
                    </a:cubicBezTo>
                    <a:cubicBezTo>
                      <a:pt x="8" y="11"/>
                      <a:pt x="7" y="10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0" y="17"/>
                      <a:pt x="5" y="29"/>
                      <a:pt x="11" y="33"/>
                    </a:cubicBezTo>
                    <a:cubicBezTo>
                      <a:pt x="12" y="34"/>
                      <a:pt x="13" y="34"/>
                      <a:pt x="14" y="33"/>
                    </a:cubicBezTo>
                    <a:cubicBezTo>
                      <a:pt x="14" y="33"/>
                      <a:pt x="14" y="32"/>
                      <a:pt x="14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9" y="28"/>
                      <a:pt x="6" y="22"/>
                      <a:pt x="6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9" y="16"/>
                      <a:pt x="11" y="19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3" y="25"/>
                      <a:pt x="14" y="25"/>
                    </a:cubicBezTo>
                    <a:cubicBezTo>
                      <a:pt x="15" y="25"/>
                      <a:pt x="15" y="24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17"/>
                      <a:pt x="13" y="13"/>
                      <a:pt x="12" y="9"/>
                    </a:cubicBezTo>
                    <a:cubicBezTo>
                      <a:pt x="13" y="10"/>
                      <a:pt x="14" y="12"/>
                      <a:pt x="15" y="14"/>
                    </a:cubicBezTo>
                    <a:cubicBezTo>
                      <a:pt x="16" y="16"/>
                      <a:pt x="17" y="17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9" y="20"/>
                      <a:pt x="20" y="20"/>
                    </a:cubicBezTo>
                    <a:cubicBezTo>
                      <a:pt x="21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6"/>
                      <a:pt x="20" y="15"/>
                      <a:pt x="19" y="13"/>
                    </a:cubicBezTo>
                    <a:cubicBezTo>
                      <a:pt x="18" y="12"/>
                      <a:pt x="18" y="11"/>
                      <a:pt x="18" y="10"/>
                    </a:cubicBezTo>
                    <a:cubicBezTo>
                      <a:pt x="18" y="9"/>
                      <a:pt x="19" y="8"/>
                      <a:pt x="19" y="6"/>
                    </a:cubicBezTo>
                    <a:cubicBezTo>
                      <a:pt x="21" y="9"/>
                      <a:pt x="22" y="13"/>
                      <a:pt x="23" y="16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5" y="22"/>
                      <a:pt x="26" y="21"/>
                    </a:cubicBezTo>
                    <a:cubicBezTo>
                      <a:pt x="27" y="21"/>
                      <a:pt x="27" y="21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15"/>
                      <a:pt x="25" y="12"/>
                      <a:pt x="25" y="9"/>
                    </a:cubicBezTo>
                    <a:cubicBezTo>
                      <a:pt x="25" y="7"/>
                      <a:pt x="26" y="6"/>
                      <a:pt x="26" y="4"/>
                    </a:cubicBezTo>
                    <a:cubicBezTo>
                      <a:pt x="29" y="6"/>
                      <a:pt x="31" y="12"/>
                      <a:pt x="33" y="18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7" y="25"/>
                      <a:pt x="37" y="25"/>
                    </a:cubicBezTo>
                    <a:cubicBezTo>
                      <a:pt x="38" y="25"/>
                      <a:pt x="39" y="24"/>
                      <a:pt x="38" y="23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0"/>
                      <a:pt x="31" y="1"/>
                      <a:pt x="24" y="0"/>
                    </a:cubicBezTo>
                    <a:cubicBezTo>
                      <a:pt x="23" y="0"/>
                      <a:pt x="22" y="1"/>
                      <a:pt x="2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9" name="Freeform 1220"/>
              <p:cNvSpPr>
                <a:spLocks/>
              </p:cNvSpPr>
              <p:nvPr/>
            </p:nvSpPr>
            <p:spPr bwMode="auto">
              <a:xfrm>
                <a:off x="1312" y="2712"/>
                <a:ext cx="85" cy="76"/>
              </a:xfrm>
              <a:custGeom>
                <a:avLst/>
                <a:gdLst>
                  <a:gd name="T0" fmla="*/ 0 w 31"/>
                  <a:gd name="T1" fmla="*/ 15 h 28"/>
                  <a:gd name="T2" fmla="*/ 15 w 31"/>
                  <a:gd name="T3" fmla="*/ 3 h 28"/>
                  <a:gd name="T4" fmla="*/ 12 w 31"/>
                  <a:gd name="T5" fmla="*/ 11 h 28"/>
                  <a:gd name="T6" fmla="*/ 21 w 31"/>
                  <a:gd name="T7" fmla="*/ 7 h 28"/>
                  <a:gd name="T8" fmla="*/ 15 w 31"/>
                  <a:gd name="T9" fmla="*/ 15 h 28"/>
                  <a:gd name="T10" fmla="*/ 24 w 31"/>
                  <a:gd name="T11" fmla="*/ 11 h 28"/>
                  <a:gd name="T12" fmla="*/ 18 w 31"/>
                  <a:gd name="T13" fmla="*/ 18 h 28"/>
                  <a:gd name="T14" fmla="*/ 26 w 31"/>
                  <a:gd name="T15" fmla="*/ 19 h 28"/>
                  <a:gd name="T16" fmla="*/ 12 w 31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0" y="15"/>
                    </a:moveTo>
                    <a:cubicBezTo>
                      <a:pt x="3" y="10"/>
                      <a:pt x="10" y="5"/>
                      <a:pt x="15" y="3"/>
                    </a:cubicBezTo>
                    <a:cubicBezTo>
                      <a:pt x="25" y="0"/>
                      <a:pt x="14" y="9"/>
                      <a:pt x="12" y="11"/>
                    </a:cubicBezTo>
                    <a:cubicBezTo>
                      <a:pt x="15" y="10"/>
                      <a:pt x="17" y="7"/>
                      <a:pt x="21" y="7"/>
                    </a:cubicBezTo>
                    <a:cubicBezTo>
                      <a:pt x="22" y="10"/>
                      <a:pt x="17" y="14"/>
                      <a:pt x="15" y="15"/>
                    </a:cubicBezTo>
                    <a:cubicBezTo>
                      <a:pt x="16" y="14"/>
                      <a:pt x="22" y="9"/>
                      <a:pt x="24" y="11"/>
                    </a:cubicBezTo>
                    <a:cubicBezTo>
                      <a:pt x="27" y="13"/>
                      <a:pt x="19" y="17"/>
                      <a:pt x="18" y="18"/>
                    </a:cubicBezTo>
                    <a:cubicBezTo>
                      <a:pt x="21" y="15"/>
                      <a:pt x="31" y="12"/>
                      <a:pt x="26" y="19"/>
                    </a:cubicBezTo>
                    <a:cubicBezTo>
                      <a:pt x="22" y="23"/>
                      <a:pt x="15" y="25"/>
                      <a:pt x="12" y="28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0" name="Freeform 1221"/>
              <p:cNvSpPr>
                <a:spLocks/>
              </p:cNvSpPr>
              <p:nvPr/>
            </p:nvSpPr>
            <p:spPr bwMode="auto">
              <a:xfrm>
                <a:off x="1307" y="2712"/>
                <a:ext cx="84" cy="82"/>
              </a:xfrm>
              <a:custGeom>
                <a:avLst/>
                <a:gdLst>
                  <a:gd name="T0" fmla="*/ 17 w 31"/>
                  <a:gd name="T1" fmla="*/ 1 h 30"/>
                  <a:gd name="T2" fmla="*/ 1 w 31"/>
                  <a:gd name="T3" fmla="*/ 14 h 30"/>
                  <a:gd name="T4" fmla="*/ 2 w 31"/>
                  <a:gd name="T5" fmla="*/ 16 h 30"/>
                  <a:gd name="T6" fmla="*/ 4 w 31"/>
                  <a:gd name="T7" fmla="*/ 15 h 30"/>
                  <a:gd name="T8" fmla="*/ 18 w 31"/>
                  <a:gd name="T9" fmla="*/ 5 h 30"/>
                  <a:gd name="T10" fmla="*/ 18 w 31"/>
                  <a:gd name="T11" fmla="*/ 5 h 30"/>
                  <a:gd name="T12" fmla="*/ 12 w 31"/>
                  <a:gd name="T13" fmla="*/ 10 h 30"/>
                  <a:gd name="T14" fmla="*/ 12 w 31"/>
                  <a:gd name="T15" fmla="*/ 11 h 30"/>
                  <a:gd name="T16" fmla="*/ 12 w 31"/>
                  <a:gd name="T17" fmla="*/ 12 h 30"/>
                  <a:gd name="T18" fmla="*/ 14 w 31"/>
                  <a:gd name="T19" fmla="*/ 13 h 30"/>
                  <a:gd name="T20" fmla="*/ 17 w 31"/>
                  <a:gd name="T21" fmla="*/ 11 h 30"/>
                  <a:gd name="T22" fmla="*/ 21 w 31"/>
                  <a:gd name="T23" fmla="*/ 9 h 30"/>
                  <a:gd name="T24" fmla="*/ 19 w 31"/>
                  <a:gd name="T25" fmla="*/ 11 h 30"/>
                  <a:gd name="T26" fmla="*/ 16 w 31"/>
                  <a:gd name="T27" fmla="*/ 14 h 30"/>
                  <a:gd name="T28" fmla="*/ 15 w 31"/>
                  <a:gd name="T29" fmla="*/ 15 h 30"/>
                  <a:gd name="T30" fmla="*/ 15 w 31"/>
                  <a:gd name="T31" fmla="*/ 16 h 30"/>
                  <a:gd name="T32" fmla="*/ 17 w 31"/>
                  <a:gd name="T33" fmla="*/ 16 h 30"/>
                  <a:gd name="T34" fmla="*/ 22 w 31"/>
                  <a:gd name="T35" fmla="*/ 14 h 30"/>
                  <a:gd name="T36" fmla="*/ 25 w 31"/>
                  <a:gd name="T37" fmla="*/ 12 h 30"/>
                  <a:gd name="T38" fmla="*/ 20 w 31"/>
                  <a:gd name="T39" fmla="*/ 16 h 30"/>
                  <a:gd name="T40" fmla="*/ 19 w 31"/>
                  <a:gd name="T41" fmla="*/ 16 h 30"/>
                  <a:gd name="T42" fmla="*/ 19 w 31"/>
                  <a:gd name="T43" fmla="*/ 16 h 30"/>
                  <a:gd name="T44" fmla="*/ 19 w 31"/>
                  <a:gd name="T45" fmla="*/ 16 h 30"/>
                  <a:gd name="T46" fmla="*/ 18 w 31"/>
                  <a:gd name="T47" fmla="*/ 18 h 30"/>
                  <a:gd name="T48" fmla="*/ 19 w 31"/>
                  <a:gd name="T49" fmla="*/ 19 h 30"/>
                  <a:gd name="T50" fmla="*/ 21 w 31"/>
                  <a:gd name="T51" fmla="*/ 19 h 30"/>
                  <a:gd name="T52" fmla="*/ 21 w 31"/>
                  <a:gd name="T53" fmla="*/ 19 h 30"/>
                  <a:gd name="T54" fmla="*/ 28 w 31"/>
                  <a:gd name="T55" fmla="*/ 17 h 30"/>
                  <a:gd name="T56" fmla="*/ 27 w 31"/>
                  <a:gd name="T57" fmla="*/ 18 h 30"/>
                  <a:gd name="T58" fmla="*/ 19 w 31"/>
                  <a:gd name="T59" fmla="*/ 23 h 30"/>
                  <a:gd name="T60" fmla="*/ 13 w 31"/>
                  <a:gd name="T61" fmla="*/ 27 h 30"/>
                  <a:gd name="T62" fmla="*/ 12 w 31"/>
                  <a:gd name="T63" fmla="*/ 28 h 30"/>
                  <a:gd name="T64" fmla="*/ 13 w 31"/>
                  <a:gd name="T65" fmla="*/ 30 h 30"/>
                  <a:gd name="T66" fmla="*/ 15 w 31"/>
                  <a:gd name="T67" fmla="*/ 30 h 30"/>
                  <a:gd name="T68" fmla="*/ 21 w 31"/>
                  <a:gd name="T69" fmla="*/ 26 h 30"/>
                  <a:gd name="T70" fmla="*/ 29 w 31"/>
                  <a:gd name="T71" fmla="*/ 20 h 30"/>
                  <a:gd name="T72" fmla="*/ 31 w 31"/>
                  <a:gd name="T73" fmla="*/ 16 h 30"/>
                  <a:gd name="T74" fmla="*/ 30 w 31"/>
                  <a:gd name="T75" fmla="*/ 14 h 30"/>
                  <a:gd name="T76" fmla="*/ 28 w 31"/>
                  <a:gd name="T77" fmla="*/ 13 h 30"/>
                  <a:gd name="T78" fmla="*/ 28 w 31"/>
                  <a:gd name="T79" fmla="*/ 12 h 30"/>
                  <a:gd name="T80" fmla="*/ 28 w 31"/>
                  <a:gd name="T81" fmla="*/ 12 h 30"/>
                  <a:gd name="T82" fmla="*/ 27 w 31"/>
                  <a:gd name="T83" fmla="*/ 10 h 30"/>
                  <a:gd name="T84" fmla="*/ 25 w 31"/>
                  <a:gd name="T85" fmla="*/ 9 h 30"/>
                  <a:gd name="T86" fmla="*/ 25 w 31"/>
                  <a:gd name="T87" fmla="*/ 8 h 30"/>
                  <a:gd name="T88" fmla="*/ 25 w 31"/>
                  <a:gd name="T89" fmla="*/ 7 h 30"/>
                  <a:gd name="T90" fmla="*/ 24 w 31"/>
                  <a:gd name="T91" fmla="*/ 5 h 30"/>
                  <a:gd name="T92" fmla="*/ 22 w 31"/>
                  <a:gd name="T93" fmla="*/ 6 h 30"/>
                  <a:gd name="T94" fmla="*/ 23 w 31"/>
                  <a:gd name="T95" fmla="*/ 3 h 30"/>
                  <a:gd name="T96" fmla="*/ 22 w 31"/>
                  <a:gd name="T97" fmla="*/ 2 h 30"/>
                  <a:gd name="T98" fmla="*/ 17 w 31"/>
                  <a:gd name="T9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30">
                    <a:moveTo>
                      <a:pt x="17" y="1"/>
                    </a:moveTo>
                    <a:cubicBezTo>
                      <a:pt x="11" y="3"/>
                      <a:pt x="3" y="9"/>
                      <a:pt x="1" y="14"/>
                    </a:cubicBezTo>
                    <a:cubicBezTo>
                      <a:pt x="0" y="15"/>
                      <a:pt x="1" y="16"/>
                      <a:pt x="2" y="16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6" y="11"/>
                      <a:pt x="13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6"/>
                      <a:pt x="14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0"/>
                      <a:pt x="20" y="9"/>
                      <a:pt x="21" y="9"/>
                    </a:cubicBezTo>
                    <a:cubicBezTo>
                      <a:pt x="21" y="10"/>
                      <a:pt x="20" y="10"/>
                      <a:pt x="19" y="11"/>
                    </a:cubicBezTo>
                    <a:cubicBezTo>
                      <a:pt x="18" y="12"/>
                      <a:pt x="17" y="12"/>
                      <a:pt x="16" y="14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7" y="16"/>
                    </a:cubicBezTo>
                    <a:cubicBezTo>
                      <a:pt x="18" y="16"/>
                      <a:pt x="20" y="15"/>
                      <a:pt x="22" y="14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24" y="13"/>
                      <a:pt x="23" y="14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7"/>
                      <a:pt x="18" y="17"/>
                      <a:pt x="18" y="18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3" y="18"/>
                      <a:pt x="26" y="17"/>
                      <a:pt x="28" y="17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5" y="20"/>
                      <a:pt x="22" y="22"/>
                      <a:pt x="19" y="23"/>
                    </a:cubicBezTo>
                    <a:cubicBezTo>
                      <a:pt x="16" y="24"/>
                      <a:pt x="14" y="26"/>
                      <a:pt x="13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2" y="29"/>
                      <a:pt x="13" y="30"/>
                    </a:cubicBezTo>
                    <a:cubicBezTo>
                      <a:pt x="13" y="30"/>
                      <a:pt x="14" y="30"/>
                      <a:pt x="15" y="30"/>
                    </a:cubicBezTo>
                    <a:cubicBezTo>
                      <a:pt x="16" y="28"/>
                      <a:pt x="18" y="27"/>
                      <a:pt x="21" y="26"/>
                    </a:cubicBezTo>
                    <a:cubicBezTo>
                      <a:pt x="24" y="25"/>
                      <a:pt x="27" y="23"/>
                      <a:pt x="29" y="20"/>
                    </a:cubicBezTo>
                    <a:cubicBezTo>
                      <a:pt x="30" y="19"/>
                      <a:pt x="31" y="18"/>
                      <a:pt x="31" y="16"/>
                    </a:cubicBezTo>
                    <a:cubicBezTo>
                      <a:pt x="31" y="15"/>
                      <a:pt x="31" y="15"/>
                      <a:pt x="30" y="14"/>
                    </a:cubicBezTo>
                    <a:cubicBezTo>
                      <a:pt x="30" y="14"/>
                      <a:pt x="29" y="13"/>
                      <a:pt x="28" y="13"/>
                    </a:cubicBezTo>
                    <a:cubicBezTo>
                      <a:pt x="28" y="13"/>
                      <a:pt x="28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1"/>
                      <a:pt x="28" y="10"/>
                      <a:pt x="27" y="10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2" y="5"/>
                      <a:pt x="23" y="4"/>
                      <a:pt x="23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1" y="0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1" name="Freeform 1222"/>
              <p:cNvSpPr>
                <a:spLocks/>
              </p:cNvSpPr>
              <p:nvPr/>
            </p:nvSpPr>
            <p:spPr bwMode="auto">
              <a:xfrm>
                <a:off x="340" y="2581"/>
                <a:ext cx="251" cy="675"/>
              </a:xfrm>
              <a:custGeom>
                <a:avLst/>
                <a:gdLst>
                  <a:gd name="T0" fmla="*/ 26 w 92"/>
                  <a:gd name="T1" fmla="*/ 1 h 248"/>
                  <a:gd name="T2" fmla="*/ 9 w 92"/>
                  <a:gd name="T3" fmla="*/ 8 h 248"/>
                  <a:gd name="T4" fmla="*/ 2 w 92"/>
                  <a:gd name="T5" fmla="*/ 12 h 248"/>
                  <a:gd name="T6" fmla="*/ 1 w 92"/>
                  <a:gd name="T7" fmla="*/ 14 h 248"/>
                  <a:gd name="T8" fmla="*/ 28 w 92"/>
                  <a:gd name="T9" fmla="*/ 68 h 248"/>
                  <a:gd name="T10" fmla="*/ 35 w 92"/>
                  <a:gd name="T11" fmla="*/ 81 h 248"/>
                  <a:gd name="T12" fmla="*/ 45 w 92"/>
                  <a:gd name="T13" fmla="*/ 98 h 248"/>
                  <a:gd name="T14" fmla="*/ 67 w 92"/>
                  <a:gd name="T15" fmla="*/ 141 h 248"/>
                  <a:gd name="T16" fmla="*/ 62 w 92"/>
                  <a:gd name="T17" fmla="*/ 177 h 248"/>
                  <a:gd name="T18" fmla="*/ 58 w 92"/>
                  <a:gd name="T19" fmla="*/ 198 h 248"/>
                  <a:gd name="T20" fmla="*/ 47 w 92"/>
                  <a:gd name="T21" fmla="*/ 246 h 248"/>
                  <a:gd name="T22" fmla="*/ 47 w 92"/>
                  <a:gd name="T23" fmla="*/ 248 h 248"/>
                  <a:gd name="T24" fmla="*/ 50 w 92"/>
                  <a:gd name="T25" fmla="*/ 247 h 248"/>
                  <a:gd name="T26" fmla="*/ 61 w 92"/>
                  <a:gd name="T27" fmla="*/ 199 h 248"/>
                  <a:gd name="T28" fmla="*/ 65 w 92"/>
                  <a:gd name="T29" fmla="*/ 177 h 248"/>
                  <a:gd name="T30" fmla="*/ 71 w 92"/>
                  <a:gd name="T31" fmla="*/ 148 h 248"/>
                  <a:gd name="T32" fmla="*/ 70 w 92"/>
                  <a:gd name="T33" fmla="*/ 141 h 248"/>
                  <a:gd name="T34" fmla="*/ 48 w 92"/>
                  <a:gd name="T35" fmla="*/ 96 h 248"/>
                  <a:gd name="T36" fmla="*/ 38 w 92"/>
                  <a:gd name="T37" fmla="*/ 79 h 248"/>
                  <a:gd name="T38" fmla="*/ 31 w 92"/>
                  <a:gd name="T39" fmla="*/ 66 h 248"/>
                  <a:gd name="T40" fmla="*/ 5 w 92"/>
                  <a:gd name="T41" fmla="*/ 14 h 248"/>
                  <a:gd name="T42" fmla="*/ 10 w 92"/>
                  <a:gd name="T43" fmla="*/ 11 h 248"/>
                  <a:gd name="T44" fmla="*/ 26 w 92"/>
                  <a:gd name="T45" fmla="*/ 4 h 248"/>
                  <a:gd name="T46" fmla="*/ 46 w 92"/>
                  <a:gd name="T47" fmla="*/ 35 h 248"/>
                  <a:gd name="T48" fmla="*/ 55 w 92"/>
                  <a:gd name="T49" fmla="*/ 51 h 248"/>
                  <a:gd name="T50" fmla="*/ 70 w 92"/>
                  <a:gd name="T51" fmla="*/ 69 h 248"/>
                  <a:gd name="T52" fmla="*/ 88 w 92"/>
                  <a:gd name="T53" fmla="*/ 94 h 248"/>
                  <a:gd name="T54" fmla="*/ 91 w 92"/>
                  <a:gd name="T55" fmla="*/ 95 h 248"/>
                  <a:gd name="T56" fmla="*/ 91 w 92"/>
                  <a:gd name="T57" fmla="*/ 93 h 248"/>
                  <a:gd name="T58" fmla="*/ 73 w 92"/>
                  <a:gd name="T59" fmla="*/ 67 h 248"/>
                  <a:gd name="T60" fmla="*/ 58 w 92"/>
                  <a:gd name="T61" fmla="*/ 49 h 248"/>
                  <a:gd name="T62" fmla="*/ 49 w 92"/>
                  <a:gd name="T63" fmla="*/ 33 h 248"/>
                  <a:gd name="T64" fmla="*/ 28 w 92"/>
                  <a:gd name="T65" fmla="*/ 1 h 248"/>
                  <a:gd name="T66" fmla="*/ 26 w 92"/>
                  <a:gd name="T67" fmla="*/ 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2" h="248">
                    <a:moveTo>
                      <a:pt x="26" y="1"/>
                    </a:moveTo>
                    <a:cubicBezTo>
                      <a:pt x="20" y="3"/>
                      <a:pt x="14" y="6"/>
                      <a:pt x="9" y="8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0" y="13"/>
                      <a:pt x="1" y="14"/>
                    </a:cubicBezTo>
                    <a:cubicBezTo>
                      <a:pt x="8" y="32"/>
                      <a:pt x="18" y="50"/>
                      <a:pt x="28" y="68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54" y="112"/>
                      <a:pt x="64" y="128"/>
                      <a:pt x="67" y="141"/>
                    </a:cubicBezTo>
                    <a:cubicBezTo>
                      <a:pt x="69" y="151"/>
                      <a:pt x="65" y="164"/>
                      <a:pt x="62" y="177"/>
                    </a:cubicBezTo>
                    <a:cubicBezTo>
                      <a:pt x="60" y="184"/>
                      <a:pt x="58" y="192"/>
                      <a:pt x="58" y="198"/>
                    </a:cubicBezTo>
                    <a:cubicBezTo>
                      <a:pt x="57" y="206"/>
                      <a:pt x="54" y="234"/>
                      <a:pt x="47" y="246"/>
                    </a:cubicBezTo>
                    <a:cubicBezTo>
                      <a:pt x="46" y="246"/>
                      <a:pt x="46" y="247"/>
                      <a:pt x="47" y="248"/>
                    </a:cubicBezTo>
                    <a:cubicBezTo>
                      <a:pt x="48" y="248"/>
                      <a:pt x="49" y="248"/>
                      <a:pt x="50" y="247"/>
                    </a:cubicBezTo>
                    <a:cubicBezTo>
                      <a:pt x="57" y="235"/>
                      <a:pt x="60" y="207"/>
                      <a:pt x="61" y="199"/>
                    </a:cubicBezTo>
                    <a:cubicBezTo>
                      <a:pt x="62" y="192"/>
                      <a:pt x="63" y="185"/>
                      <a:pt x="65" y="177"/>
                    </a:cubicBezTo>
                    <a:cubicBezTo>
                      <a:pt x="68" y="167"/>
                      <a:pt x="71" y="157"/>
                      <a:pt x="71" y="148"/>
                    </a:cubicBezTo>
                    <a:cubicBezTo>
                      <a:pt x="71" y="145"/>
                      <a:pt x="70" y="143"/>
                      <a:pt x="70" y="141"/>
                    </a:cubicBezTo>
                    <a:cubicBezTo>
                      <a:pt x="67" y="127"/>
                      <a:pt x="57" y="111"/>
                      <a:pt x="48" y="96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21" y="49"/>
                      <a:pt x="12" y="32"/>
                      <a:pt x="5" y="14"/>
                    </a:cubicBezTo>
                    <a:cubicBezTo>
                      <a:pt x="6" y="13"/>
                      <a:pt x="10" y="11"/>
                      <a:pt x="10" y="11"/>
                    </a:cubicBezTo>
                    <a:cubicBezTo>
                      <a:pt x="15" y="9"/>
                      <a:pt x="21" y="6"/>
                      <a:pt x="26" y="4"/>
                    </a:cubicBezTo>
                    <a:cubicBezTo>
                      <a:pt x="34" y="13"/>
                      <a:pt x="40" y="24"/>
                      <a:pt x="46" y="35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60" y="57"/>
                      <a:pt x="65" y="63"/>
                      <a:pt x="70" y="69"/>
                    </a:cubicBezTo>
                    <a:cubicBezTo>
                      <a:pt x="77" y="77"/>
                      <a:pt x="84" y="85"/>
                      <a:pt x="88" y="94"/>
                    </a:cubicBezTo>
                    <a:cubicBezTo>
                      <a:pt x="89" y="95"/>
                      <a:pt x="90" y="95"/>
                      <a:pt x="91" y="95"/>
                    </a:cubicBezTo>
                    <a:cubicBezTo>
                      <a:pt x="92" y="94"/>
                      <a:pt x="92" y="93"/>
                      <a:pt x="91" y="93"/>
                    </a:cubicBezTo>
                    <a:cubicBezTo>
                      <a:pt x="87" y="84"/>
                      <a:pt x="80" y="75"/>
                      <a:pt x="73" y="67"/>
                    </a:cubicBezTo>
                    <a:cubicBezTo>
                      <a:pt x="67" y="61"/>
                      <a:pt x="62" y="55"/>
                      <a:pt x="58" y="49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3" y="23"/>
                      <a:pt x="36" y="11"/>
                      <a:pt x="28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2" name="Freeform 1223"/>
              <p:cNvSpPr>
                <a:spLocks/>
              </p:cNvSpPr>
              <p:nvPr/>
            </p:nvSpPr>
            <p:spPr bwMode="auto">
              <a:xfrm>
                <a:off x="1070" y="2750"/>
                <a:ext cx="280" cy="511"/>
              </a:xfrm>
              <a:custGeom>
                <a:avLst/>
                <a:gdLst>
                  <a:gd name="T0" fmla="*/ 90 w 103"/>
                  <a:gd name="T1" fmla="*/ 0 h 188"/>
                  <a:gd name="T2" fmla="*/ 19 w 103"/>
                  <a:gd name="T3" fmla="*/ 34 h 188"/>
                  <a:gd name="T4" fmla="*/ 18 w 103"/>
                  <a:gd name="T5" fmla="*/ 37 h 188"/>
                  <a:gd name="T6" fmla="*/ 21 w 103"/>
                  <a:gd name="T7" fmla="*/ 37 h 188"/>
                  <a:gd name="T8" fmla="*/ 90 w 103"/>
                  <a:gd name="T9" fmla="*/ 4 h 188"/>
                  <a:gd name="T10" fmla="*/ 96 w 103"/>
                  <a:gd name="T11" fmla="*/ 11 h 188"/>
                  <a:gd name="T12" fmla="*/ 99 w 103"/>
                  <a:gd name="T13" fmla="*/ 15 h 188"/>
                  <a:gd name="T14" fmla="*/ 56 w 103"/>
                  <a:gd name="T15" fmla="*/ 45 h 188"/>
                  <a:gd name="T16" fmla="*/ 26 w 103"/>
                  <a:gd name="T17" fmla="*/ 63 h 188"/>
                  <a:gd name="T18" fmla="*/ 23 w 103"/>
                  <a:gd name="T19" fmla="*/ 65 h 188"/>
                  <a:gd name="T20" fmla="*/ 0 w 103"/>
                  <a:gd name="T21" fmla="*/ 90 h 188"/>
                  <a:gd name="T22" fmla="*/ 0 w 103"/>
                  <a:gd name="T23" fmla="*/ 94 h 188"/>
                  <a:gd name="T24" fmla="*/ 2 w 103"/>
                  <a:gd name="T25" fmla="*/ 109 h 188"/>
                  <a:gd name="T26" fmla="*/ 4 w 103"/>
                  <a:gd name="T27" fmla="*/ 120 h 188"/>
                  <a:gd name="T28" fmla="*/ 5 w 103"/>
                  <a:gd name="T29" fmla="*/ 127 h 188"/>
                  <a:gd name="T30" fmla="*/ 6 w 103"/>
                  <a:gd name="T31" fmla="*/ 147 h 188"/>
                  <a:gd name="T32" fmla="*/ 8 w 103"/>
                  <a:gd name="T33" fmla="*/ 153 h 188"/>
                  <a:gd name="T34" fmla="*/ 19 w 103"/>
                  <a:gd name="T35" fmla="*/ 187 h 188"/>
                  <a:gd name="T36" fmla="*/ 21 w 103"/>
                  <a:gd name="T37" fmla="*/ 187 h 188"/>
                  <a:gd name="T38" fmla="*/ 21 w 103"/>
                  <a:gd name="T39" fmla="*/ 185 h 188"/>
                  <a:gd name="T40" fmla="*/ 11 w 103"/>
                  <a:gd name="T41" fmla="*/ 153 h 188"/>
                  <a:gd name="T42" fmla="*/ 10 w 103"/>
                  <a:gd name="T43" fmla="*/ 146 h 188"/>
                  <a:gd name="T44" fmla="*/ 8 w 103"/>
                  <a:gd name="T45" fmla="*/ 127 h 188"/>
                  <a:gd name="T46" fmla="*/ 8 w 103"/>
                  <a:gd name="T47" fmla="*/ 120 h 188"/>
                  <a:gd name="T48" fmla="*/ 6 w 103"/>
                  <a:gd name="T49" fmla="*/ 108 h 188"/>
                  <a:gd name="T50" fmla="*/ 4 w 103"/>
                  <a:gd name="T51" fmla="*/ 91 h 188"/>
                  <a:gd name="T52" fmla="*/ 25 w 103"/>
                  <a:gd name="T53" fmla="*/ 67 h 188"/>
                  <a:gd name="T54" fmla="*/ 28 w 103"/>
                  <a:gd name="T55" fmla="*/ 65 h 188"/>
                  <a:gd name="T56" fmla="*/ 57 w 103"/>
                  <a:gd name="T57" fmla="*/ 48 h 188"/>
                  <a:gd name="T58" fmla="*/ 102 w 103"/>
                  <a:gd name="T59" fmla="*/ 17 h 188"/>
                  <a:gd name="T60" fmla="*/ 102 w 103"/>
                  <a:gd name="T61" fmla="*/ 14 h 188"/>
                  <a:gd name="T62" fmla="*/ 98 w 103"/>
                  <a:gd name="T63" fmla="*/ 9 h 188"/>
                  <a:gd name="T64" fmla="*/ 92 w 103"/>
                  <a:gd name="T65" fmla="*/ 1 h 188"/>
                  <a:gd name="T66" fmla="*/ 90 w 103"/>
                  <a:gd name="T6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3" h="188">
                    <a:moveTo>
                      <a:pt x="90" y="0"/>
                    </a:moveTo>
                    <a:cubicBezTo>
                      <a:pt x="79" y="5"/>
                      <a:pt x="41" y="21"/>
                      <a:pt x="19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9" y="37"/>
                      <a:pt x="20" y="38"/>
                      <a:pt x="21" y="37"/>
                    </a:cubicBezTo>
                    <a:cubicBezTo>
                      <a:pt x="42" y="25"/>
                      <a:pt x="78" y="9"/>
                      <a:pt x="90" y="4"/>
                    </a:cubicBezTo>
                    <a:cubicBezTo>
                      <a:pt x="91" y="5"/>
                      <a:pt x="96" y="11"/>
                      <a:pt x="96" y="11"/>
                    </a:cubicBezTo>
                    <a:cubicBezTo>
                      <a:pt x="96" y="11"/>
                      <a:pt x="98" y="14"/>
                      <a:pt x="99" y="15"/>
                    </a:cubicBezTo>
                    <a:cubicBezTo>
                      <a:pt x="87" y="27"/>
                      <a:pt x="71" y="36"/>
                      <a:pt x="56" y="45"/>
                    </a:cubicBezTo>
                    <a:cubicBezTo>
                      <a:pt x="45" y="50"/>
                      <a:pt x="35" y="56"/>
                      <a:pt x="26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15" y="71"/>
                      <a:pt x="3" y="79"/>
                      <a:pt x="0" y="90"/>
                    </a:cubicBezTo>
                    <a:cubicBezTo>
                      <a:pt x="0" y="91"/>
                      <a:pt x="0" y="92"/>
                      <a:pt x="0" y="94"/>
                    </a:cubicBezTo>
                    <a:cubicBezTo>
                      <a:pt x="0" y="98"/>
                      <a:pt x="1" y="103"/>
                      <a:pt x="2" y="109"/>
                    </a:cubicBezTo>
                    <a:cubicBezTo>
                      <a:pt x="3" y="113"/>
                      <a:pt x="4" y="117"/>
                      <a:pt x="4" y="120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5" y="134"/>
                      <a:pt x="5" y="140"/>
                      <a:pt x="6" y="147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10" y="165"/>
                      <a:pt x="12" y="178"/>
                      <a:pt x="19" y="187"/>
                    </a:cubicBezTo>
                    <a:cubicBezTo>
                      <a:pt x="19" y="188"/>
                      <a:pt x="20" y="188"/>
                      <a:pt x="21" y="187"/>
                    </a:cubicBezTo>
                    <a:cubicBezTo>
                      <a:pt x="22" y="187"/>
                      <a:pt x="22" y="186"/>
                      <a:pt x="21" y="185"/>
                    </a:cubicBezTo>
                    <a:cubicBezTo>
                      <a:pt x="15" y="177"/>
                      <a:pt x="13" y="164"/>
                      <a:pt x="11" y="153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8" y="140"/>
                      <a:pt x="8" y="133"/>
                      <a:pt x="8" y="127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7" y="116"/>
                      <a:pt x="7" y="112"/>
                      <a:pt x="6" y="108"/>
                    </a:cubicBezTo>
                    <a:cubicBezTo>
                      <a:pt x="4" y="101"/>
                      <a:pt x="3" y="95"/>
                      <a:pt x="4" y="91"/>
                    </a:cubicBezTo>
                    <a:cubicBezTo>
                      <a:pt x="6" y="81"/>
                      <a:pt x="17" y="73"/>
                      <a:pt x="25" y="67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7" y="59"/>
                      <a:pt x="47" y="54"/>
                      <a:pt x="57" y="48"/>
                    </a:cubicBezTo>
                    <a:cubicBezTo>
                      <a:pt x="73" y="39"/>
                      <a:pt x="90" y="30"/>
                      <a:pt x="102" y="17"/>
                    </a:cubicBezTo>
                    <a:cubicBezTo>
                      <a:pt x="103" y="16"/>
                      <a:pt x="103" y="15"/>
                      <a:pt x="102" y="14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1" y="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3" name="Freeform 1224"/>
              <p:cNvSpPr>
                <a:spLocks/>
              </p:cNvSpPr>
              <p:nvPr/>
            </p:nvSpPr>
            <p:spPr bwMode="auto">
              <a:xfrm>
                <a:off x="520" y="2122"/>
                <a:ext cx="858" cy="821"/>
              </a:xfrm>
              <a:custGeom>
                <a:avLst/>
                <a:gdLst>
                  <a:gd name="T0" fmla="*/ 70 w 315"/>
                  <a:gd name="T1" fmla="*/ 148 h 302"/>
                  <a:gd name="T2" fmla="*/ 12 w 315"/>
                  <a:gd name="T3" fmla="*/ 242 h 302"/>
                  <a:gd name="T4" fmla="*/ 126 w 315"/>
                  <a:gd name="T5" fmla="*/ 293 h 302"/>
                  <a:gd name="T6" fmla="*/ 222 w 315"/>
                  <a:gd name="T7" fmla="*/ 267 h 302"/>
                  <a:gd name="T8" fmla="*/ 230 w 315"/>
                  <a:gd name="T9" fmla="*/ 228 h 302"/>
                  <a:gd name="T10" fmla="*/ 223 w 315"/>
                  <a:gd name="T11" fmla="*/ 192 h 302"/>
                  <a:gd name="T12" fmla="*/ 265 w 315"/>
                  <a:gd name="T13" fmla="*/ 115 h 302"/>
                  <a:gd name="T14" fmla="*/ 300 w 315"/>
                  <a:gd name="T15" fmla="*/ 60 h 302"/>
                  <a:gd name="T16" fmla="*/ 224 w 315"/>
                  <a:gd name="T17" fmla="*/ 95 h 302"/>
                  <a:gd name="T18" fmla="*/ 191 w 315"/>
                  <a:gd name="T19" fmla="*/ 187 h 302"/>
                  <a:gd name="T20" fmla="*/ 105 w 315"/>
                  <a:gd name="T21" fmla="*/ 155 h 302"/>
                  <a:gd name="T22" fmla="*/ 119 w 315"/>
                  <a:gd name="T23" fmla="*/ 108 h 302"/>
                  <a:gd name="T24" fmla="*/ 151 w 315"/>
                  <a:gd name="T25" fmla="*/ 49 h 302"/>
                  <a:gd name="T26" fmla="*/ 171 w 315"/>
                  <a:gd name="T27" fmla="*/ 14 h 302"/>
                  <a:gd name="T28" fmla="*/ 145 w 315"/>
                  <a:gd name="T29" fmla="*/ 1 h 302"/>
                  <a:gd name="T30" fmla="*/ 80 w 315"/>
                  <a:gd name="T31" fmla="*/ 86 h 302"/>
                  <a:gd name="T32" fmla="*/ 73 w 315"/>
                  <a:gd name="T33" fmla="*/ 127 h 302"/>
                  <a:gd name="T34" fmla="*/ 71 w 315"/>
                  <a:gd name="T35" fmla="*/ 141 h 302"/>
                  <a:gd name="T36" fmla="*/ 70 w 315"/>
                  <a:gd name="T37" fmla="*/ 15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5" h="302">
                    <a:moveTo>
                      <a:pt x="70" y="148"/>
                    </a:moveTo>
                    <a:cubicBezTo>
                      <a:pt x="34" y="153"/>
                      <a:pt x="0" y="209"/>
                      <a:pt x="12" y="242"/>
                    </a:cubicBezTo>
                    <a:cubicBezTo>
                      <a:pt x="26" y="282"/>
                      <a:pt x="91" y="290"/>
                      <a:pt x="126" y="293"/>
                    </a:cubicBezTo>
                    <a:cubicBezTo>
                      <a:pt x="159" y="296"/>
                      <a:pt x="202" y="302"/>
                      <a:pt x="222" y="267"/>
                    </a:cubicBezTo>
                    <a:cubicBezTo>
                      <a:pt x="227" y="258"/>
                      <a:pt x="230" y="239"/>
                      <a:pt x="230" y="228"/>
                    </a:cubicBezTo>
                    <a:cubicBezTo>
                      <a:pt x="230" y="215"/>
                      <a:pt x="222" y="205"/>
                      <a:pt x="223" y="192"/>
                    </a:cubicBezTo>
                    <a:cubicBezTo>
                      <a:pt x="225" y="165"/>
                      <a:pt x="248" y="134"/>
                      <a:pt x="265" y="115"/>
                    </a:cubicBezTo>
                    <a:cubicBezTo>
                      <a:pt x="276" y="103"/>
                      <a:pt x="315" y="81"/>
                      <a:pt x="300" y="60"/>
                    </a:cubicBezTo>
                    <a:cubicBezTo>
                      <a:pt x="279" y="33"/>
                      <a:pt x="235" y="80"/>
                      <a:pt x="224" y="95"/>
                    </a:cubicBezTo>
                    <a:cubicBezTo>
                      <a:pt x="208" y="118"/>
                      <a:pt x="188" y="157"/>
                      <a:pt x="191" y="187"/>
                    </a:cubicBezTo>
                    <a:cubicBezTo>
                      <a:pt x="166" y="167"/>
                      <a:pt x="134" y="164"/>
                      <a:pt x="105" y="155"/>
                    </a:cubicBezTo>
                    <a:cubicBezTo>
                      <a:pt x="103" y="141"/>
                      <a:pt x="114" y="121"/>
                      <a:pt x="119" y="108"/>
                    </a:cubicBezTo>
                    <a:cubicBezTo>
                      <a:pt x="127" y="87"/>
                      <a:pt x="137" y="67"/>
                      <a:pt x="151" y="49"/>
                    </a:cubicBezTo>
                    <a:cubicBezTo>
                      <a:pt x="158" y="39"/>
                      <a:pt x="173" y="27"/>
                      <a:pt x="171" y="14"/>
                    </a:cubicBezTo>
                    <a:cubicBezTo>
                      <a:pt x="169" y="1"/>
                      <a:pt x="157" y="0"/>
                      <a:pt x="145" y="1"/>
                    </a:cubicBezTo>
                    <a:cubicBezTo>
                      <a:pt x="108" y="7"/>
                      <a:pt x="88" y="54"/>
                      <a:pt x="80" y="86"/>
                    </a:cubicBezTo>
                    <a:cubicBezTo>
                      <a:pt x="76" y="100"/>
                      <a:pt x="75" y="113"/>
                      <a:pt x="73" y="127"/>
                    </a:cubicBezTo>
                    <a:cubicBezTo>
                      <a:pt x="72" y="132"/>
                      <a:pt x="72" y="136"/>
                      <a:pt x="71" y="141"/>
                    </a:cubicBezTo>
                    <a:cubicBezTo>
                      <a:pt x="70" y="146"/>
                      <a:pt x="68" y="151"/>
                      <a:pt x="70" y="150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4" name="Freeform 1225"/>
              <p:cNvSpPr>
                <a:spLocks noEditPoints="1"/>
              </p:cNvSpPr>
              <p:nvPr/>
            </p:nvSpPr>
            <p:spPr bwMode="auto">
              <a:xfrm>
                <a:off x="542" y="2113"/>
                <a:ext cx="833" cy="830"/>
              </a:xfrm>
              <a:custGeom>
                <a:avLst/>
                <a:gdLst>
                  <a:gd name="T0" fmla="*/ 70 w 306"/>
                  <a:gd name="T1" fmla="*/ 89 h 305"/>
                  <a:gd name="T2" fmla="*/ 63 w 306"/>
                  <a:gd name="T3" fmla="*/ 129 h 305"/>
                  <a:gd name="T4" fmla="*/ 61 w 306"/>
                  <a:gd name="T5" fmla="*/ 144 h 305"/>
                  <a:gd name="T6" fmla="*/ 60 w 306"/>
                  <a:gd name="T7" fmla="*/ 150 h 305"/>
                  <a:gd name="T8" fmla="*/ 0 w 306"/>
                  <a:gd name="T9" fmla="*/ 230 h 305"/>
                  <a:gd name="T10" fmla="*/ 118 w 306"/>
                  <a:gd name="T11" fmla="*/ 298 h 305"/>
                  <a:gd name="T12" fmla="*/ 215 w 306"/>
                  <a:gd name="T13" fmla="*/ 271 h 305"/>
                  <a:gd name="T14" fmla="*/ 220 w 306"/>
                  <a:gd name="T15" fmla="*/ 213 h 305"/>
                  <a:gd name="T16" fmla="*/ 258 w 306"/>
                  <a:gd name="T17" fmla="*/ 119 h 305"/>
                  <a:gd name="T18" fmla="*/ 293 w 306"/>
                  <a:gd name="T19" fmla="*/ 62 h 305"/>
                  <a:gd name="T20" fmla="*/ 215 w 306"/>
                  <a:gd name="T21" fmla="*/ 97 h 305"/>
                  <a:gd name="T22" fmla="*/ 182 w 306"/>
                  <a:gd name="T23" fmla="*/ 186 h 305"/>
                  <a:gd name="T24" fmla="*/ 98 w 306"/>
                  <a:gd name="T25" fmla="*/ 157 h 305"/>
                  <a:gd name="T26" fmla="*/ 108 w 306"/>
                  <a:gd name="T27" fmla="*/ 123 h 305"/>
                  <a:gd name="T28" fmla="*/ 144 w 306"/>
                  <a:gd name="T29" fmla="*/ 53 h 305"/>
                  <a:gd name="T30" fmla="*/ 165 w 306"/>
                  <a:gd name="T31" fmla="*/ 19 h 305"/>
                  <a:gd name="T32" fmla="*/ 137 w 306"/>
                  <a:gd name="T33" fmla="*/ 3 h 305"/>
                  <a:gd name="T34" fmla="*/ 65 w 306"/>
                  <a:gd name="T35" fmla="*/ 144 h 305"/>
                  <a:gd name="T36" fmla="*/ 67 w 306"/>
                  <a:gd name="T37" fmla="*/ 130 h 305"/>
                  <a:gd name="T38" fmla="*/ 73 w 306"/>
                  <a:gd name="T39" fmla="*/ 90 h 305"/>
                  <a:gd name="T40" fmla="*/ 161 w 306"/>
                  <a:gd name="T41" fmla="*/ 17 h 305"/>
                  <a:gd name="T42" fmla="*/ 141 w 306"/>
                  <a:gd name="T43" fmla="*/ 51 h 305"/>
                  <a:gd name="T44" fmla="*/ 105 w 306"/>
                  <a:gd name="T45" fmla="*/ 121 h 305"/>
                  <a:gd name="T46" fmla="*/ 96 w 306"/>
                  <a:gd name="T47" fmla="*/ 160 h 305"/>
                  <a:gd name="T48" fmla="*/ 182 w 306"/>
                  <a:gd name="T49" fmla="*/ 191 h 305"/>
                  <a:gd name="T50" fmla="*/ 185 w 306"/>
                  <a:gd name="T51" fmla="*/ 190 h 305"/>
                  <a:gd name="T52" fmla="*/ 275 w 306"/>
                  <a:gd name="T53" fmla="*/ 57 h 305"/>
                  <a:gd name="T54" fmla="*/ 267 w 306"/>
                  <a:gd name="T55" fmla="*/ 107 h 305"/>
                  <a:gd name="T56" fmla="*/ 213 w 306"/>
                  <a:gd name="T57" fmla="*/ 195 h 305"/>
                  <a:gd name="T58" fmla="*/ 220 w 306"/>
                  <a:gd name="T59" fmla="*/ 231 h 305"/>
                  <a:gd name="T60" fmla="*/ 125 w 306"/>
                  <a:gd name="T61" fmla="*/ 295 h 305"/>
                  <a:gd name="T62" fmla="*/ 5 w 306"/>
                  <a:gd name="T63" fmla="*/ 245 h 305"/>
                  <a:gd name="T64" fmla="*/ 16 w 306"/>
                  <a:gd name="T65" fmla="*/ 188 h 305"/>
                  <a:gd name="T66" fmla="*/ 60 w 306"/>
                  <a:gd name="T67" fmla="*/ 154 h 305"/>
                  <a:gd name="T68" fmla="*/ 64 w 306"/>
                  <a:gd name="T69" fmla="*/ 153 h 305"/>
                  <a:gd name="T70" fmla="*/ 63 w 306"/>
                  <a:gd name="T71" fmla="*/ 152 h 305"/>
                  <a:gd name="T72" fmla="*/ 64 w 306"/>
                  <a:gd name="T73" fmla="*/ 151 h 305"/>
                  <a:gd name="T74" fmla="*/ 64 w 306"/>
                  <a:gd name="T75" fmla="*/ 150 h 305"/>
                  <a:gd name="T76" fmla="*/ 182 w 306"/>
                  <a:gd name="T77" fmla="*/ 190 h 305"/>
                  <a:gd name="T78" fmla="*/ 182 w 306"/>
                  <a:gd name="T79" fmla="*/ 19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6" h="305">
                    <a:moveTo>
                      <a:pt x="137" y="3"/>
                    </a:moveTo>
                    <a:cubicBezTo>
                      <a:pt x="93" y="9"/>
                      <a:pt x="75" y="70"/>
                      <a:pt x="70" y="89"/>
                    </a:cubicBezTo>
                    <a:cubicBezTo>
                      <a:pt x="68" y="99"/>
                      <a:pt x="66" y="109"/>
                      <a:pt x="65" y="118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0" y="149"/>
                      <a:pt x="60" y="150"/>
                      <a:pt x="60" y="150"/>
                    </a:cubicBezTo>
                    <a:cubicBezTo>
                      <a:pt x="43" y="153"/>
                      <a:pt x="26" y="166"/>
                      <a:pt x="14" y="186"/>
                    </a:cubicBezTo>
                    <a:cubicBezTo>
                      <a:pt x="5" y="201"/>
                      <a:pt x="0" y="217"/>
                      <a:pt x="0" y="230"/>
                    </a:cubicBezTo>
                    <a:cubicBezTo>
                      <a:pt x="0" y="236"/>
                      <a:pt x="0" y="241"/>
                      <a:pt x="2" y="246"/>
                    </a:cubicBezTo>
                    <a:cubicBezTo>
                      <a:pt x="16" y="285"/>
                      <a:pt x="75" y="294"/>
                      <a:pt x="118" y="298"/>
                    </a:cubicBezTo>
                    <a:cubicBezTo>
                      <a:pt x="125" y="298"/>
                      <a:pt x="125" y="298"/>
                      <a:pt x="125" y="298"/>
                    </a:cubicBezTo>
                    <a:cubicBezTo>
                      <a:pt x="157" y="301"/>
                      <a:pt x="197" y="305"/>
                      <a:pt x="215" y="271"/>
                    </a:cubicBezTo>
                    <a:cubicBezTo>
                      <a:pt x="221" y="261"/>
                      <a:pt x="224" y="241"/>
                      <a:pt x="224" y="231"/>
                    </a:cubicBezTo>
                    <a:cubicBezTo>
                      <a:pt x="224" y="225"/>
                      <a:pt x="222" y="219"/>
                      <a:pt x="220" y="213"/>
                    </a:cubicBezTo>
                    <a:cubicBezTo>
                      <a:pt x="218" y="207"/>
                      <a:pt x="216" y="201"/>
                      <a:pt x="217" y="195"/>
                    </a:cubicBezTo>
                    <a:cubicBezTo>
                      <a:pt x="219" y="165"/>
                      <a:pt x="249" y="129"/>
                      <a:pt x="258" y="119"/>
                    </a:cubicBezTo>
                    <a:cubicBezTo>
                      <a:pt x="261" y="117"/>
                      <a:pt x="264" y="114"/>
                      <a:pt x="269" y="110"/>
                    </a:cubicBezTo>
                    <a:cubicBezTo>
                      <a:pt x="285" y="97"/>
                      <a:pt x="306" y="79"/>
                      <a:pt x="293" y="62"/>
                    </a:cubicBezTo>
                    <a:cubicBezTo>
                      <a:pt x="289" y="56"/>
                      <a:pt x="283" y="53"/>
                      <a:pt x="275" y="53"/>
                    </a:cubicBezTo>
                    <a:cubicBezTo>
                      <a:pt x="251" y="54"/>
                      <a:pt x="221" y="88"/>
                      <a:pt x="215" y="97"/>
                    </a:cubicBezTo>
                    <a:cubicBezTo>
                      <a:pt x="199" y="119"/>
                      <a:pt x="181" y="154"/>
                      <a:pt x="181" y="183"/>
                    </a:cubicBezTo>
                    <a:cubicBezTo>
                      <a:pt x="181" y="184"/>
                      <a:pt x="182" y="185"/>
                      <a:pt x="182" y="186"/>
                    </a:cubicBezTo>
                    <a:cubicBezTo>
                      <a:pt x="163" y="173"/>
                      <a:pt x="140" y="167"/>
                      <a:pt x="118" y="162"/>
                    </a:cubicBezTo>
                    <a:cubicBezTo>
                      <a:pt x="118" y="162"/>
                      <a:pt x="101" y="158"/>
                      <a:pt x="98" y="157"/>
                    </a:cubicBezTo>
                    <a:cubicBezTo>
                      <a:pt x="98" y="157"/>
                      <a:pt x="98" y="156"/>
                      <a:pt x="98" y="156"/>
                    </a:cubicBezTo>
                    <a:cubicBezTo>
                      <a:pt x="98" y="146"/>
                      <a:pt x="104" y="134"/>
                      <a:pt x="108" y="123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20" y="90"/>
                      <a:pt x="131" y="71"/>
                      <a:pt x="144" y="53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7" y="37"/>
                      <a:pt x="165" y="29"/>
                      <a:pt x="165" y="19"/>
                    </a:cubicBezTo>
                    <a:cubicBezTo>
                      <a:pt x="165" y="18"/>
                      <a:pt x="165" y="18"/>
                      <a:pt x="165" y="17"/>
                    </a:cubicBezTo>
                    <a:cubicBezTo>
                      <a:pt x="163" y="5"/>
                      <a:pt x="153" y="0"/>
                      <a:pt x="137" y="3"/>
                    </a:cubicBezTo>
                    <a:close/>
                    <a:moveTo>
                      <a:pt x="64" y="150"/>
                    </a:moveTo>
                    <a:cubicBezTo>
                      <a:pt x="65" y="144"/>
                      <a:pt x="65" y="144"/>
                      <a:pt x="65" y="144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19"/>
                      <a:pt x="68" y="119"/>
                    </a:cubicBezTo>
                    <a:cubicBezTo>
                      <a:pt x="70" y="109"/>
                      <a:pt x="71" y="99"/>
                      <a:pt x="73" y="90"/>
                    </a:cubicBezTo>
                    <a:cubicBezTo>
                      <a:pt x="78" y="72"/>
                      <a:pt x="96" y="12"/>
                      <a:pt x="137" y="6"/>
                    </a:cubicBezTo>
                    <a:cubicBezTo>
                      <a:pt x="147" y="4"/>
                      <a:pt x="159" y="5"/>
                      <a:pt x="161" y="17"/>
                    </a:cubicBezTo>
                    <a:cubicBezTo>
                      <a:pt x="163" y="26"/>
                      <a:pt x="155" y="35"/>
                      <a:pt x="148" y="43"/>
                    </a:cubicBezTo>
                    <a:cubicBezTo>
                      <a:pt x="141" y="51"/>
                      <a:pt x="141" y="51"/>
                      <a:pt x="141" y="51"/>
                    </a:cubicBezTo>
                    <a:cubicBezTo>
                      <a:pt x="128" y="69"/>
                      <a:pt x="117" y="89"/>
                      <a:pt x="109" y="110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0" y="134"/>
                      <a:pt x="94" y="148"/>
                      <a:pt x="95" y="159"/>
                    </a:cubicBezTo>
                    <a:cubicBezTo>
                      <a:pt x="95" y="159"/>
                      <a:pt x="96" y="160"/>
                      <a:pt x="96" y="160"/>
                    </a:cubicBezTo>
                    <a:cubicBezTo>
                      <a:pt x="117" y="165"/>
                      <a:pt x="117" y="165"/>
                      <a:pt x="117" y="165"/>
                    </a:cubicBezTo>
                    <a:cubicBezTo>
                      <a:pt x="140" y="171"/>
                      <a:pt x="163" y="176"/>
                      <a:pt x="182" y="191"/>
                    </a:cubicBezTo>
                    <a:cubicBezTo>
                      <a:pt x="183" y="192"/>
                      <a:pt x="184" y="192"/>
                      <a:pt x="184" y="191"/>
                    </a:cubicBezTo>
                    <a:cubicBezTo>
                      <a:pt x="185" y="191"/>
                      <a:pt x="185" y="190"/>
                      <a:pt x="185" y="190"/>
                    </a:cubicBezTo>
                    <a:cubicBezTo>
                      <a:pt x="182" y="163"/>
                      <a:pt x="199" y="125"/>
                      <a:pt x="218" y="99"/>
                    </a:cubicBezTo>
                    <a:cubicBezTo>
                      <a:pt x="226" y="88"/>
                      <a:pt x="254" y="57"/>
                      <a:pt x="275" y="57"/>
                    </a:cubicBezTo>
                    <a:cubicBezTo>
                      <a:pt x="282" y="57"/>
                      <a:pt x="286" y="59"/>
                      <a:pt x="290" y="64"/>
                    </a:cubicBezTo>
                    <a:cubicBezTo>
                      <a:pt x="301" y="79"/>
                      <a:pt x="281" y="95"/>
                      <a:pt x="267" y="107"/>
                    </a:cubicBezTo>
                    <a:cubicBezTo>
                      <a:pt x="262" y="111"/>
                      <a:pt x="258" y="114"/>
                      <a:pt x="256" y="117"/>
                    </a:cubicBezTo>
                    <a:cubicBezTo>
                      <a:pt x="246" y="127"/>
                      <a:pt x="216" y="163"/>
                      <a:pt x="213" y="195"/>
                    </a:cubicBezTo>
                    <a:cubicBezTo>
                      <a:pt x="213" y="202"/>
                      <a:pt x="215" y="208"/>
                      <a:pt x="217" y="214"/>
                    </a:cubicBezTo>
                    <a:cubicBezTo>
                      <a:pt x="219" y="220"/>
                      <a:pt x="220" y="225"/>
                      <a:pt x="220" y="231"/>
                    </a:cubicBezTo>
                    <a:cubicBezTo>
                      <a:pt x="220" y="242"/>
                      <a:pt x="217" y="261"/>
                      <a:pt x="212" y="269"/>
                    </a:cubicBezTo>
                    <a:cubicBezTo>
                      <a:pt x="195" y="301"/>
                      <a:pt x="156" y="298"/>
                      <a:pt x="125" y="295"/>
                    </a:cubicBezTo>
                    <a:cubicBezTo>
                      <a:pt x="118" y="294"/>
                      <a:pt x="118" y="294"/>
                      <a:pt x="118" y="294"/>
                    </a:cubicBezTo>
                    <a:cubicBezTo>
                      <a:pt x="76" y="291"/>
                      <a:pt x="19" y="282"/>
                      <a:pt x="5" y="245"/>
                    </a:cubicBezTo>
                    <a:cubicBezTo>
                      <a:pt x="4" y="240"/>
                      <a:pt x="3" y="236"/>
                      <a:pt x="3" y="230"/>
                    </a:cubicBezTo>
                    <a:cubicBezTo>
                      <a:pt x="3" y="217"/>
                      <a:pt x="8" y="202"/>
                      <a:pt x="16" y="188"/>
                    </a:cubicBezTo>
                    <a:cubicBezTo>
                      <a:pt x="28" y="169"/>
                      <a:pt x="45" y="156"/>
                      <a:pt x="60" y="153"/>
                    </a:cubicBezTo>
                    <a:cubicBezTo>
                      <a:pt x="60" y="154"/>
                      <a:pt x="60" y="154"/>
                      <a:pt x="60" y="154"/>
                    </a:cubicBezTo>
                    <a:cubicBezTo>
                      <a:pt x="61" y="154"/>
                      <a:pt x="61" y="155"/>
                      <a:pt x="63" y="154"/>
                    </a:cubicBezTo>
                    <a:cubicBezTo>
                      <a:pt x="63" y="154"/>
                      <a:pt x="64" y="153"/>
                      <a:pt x="64" y="153"/>
                    </a:cubicBezTo>
                    <a:cubicBezTo>
                      <a:pt x="64" y="153"/>
                      <a:pt x="64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4" y="152"/>
                      <a:pt x="64" y="152"/>
                      <a:pt x="64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64" y="151"/>
                      <a:pt x="63" y="151"/>
                      <a:pt x="63" y="151"/>
                    </a:cubicBezTo>
                    <a:cubicBezTo>
                      <a:pt x="63" y="150"/>
                      <a:pt x="64" y="150"/>
                      <a:pt x="64" y="150"/>
                    </a:cubicBezTo>
                    <a:close/>
                    <a:moveTo>
                      <a:pt x="182" y="190"/>
                    </a:move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5" name="Freeform 1226"/>
              <p:cNvSpPr>
                <a:spLocks/>
              </p:cNvSpPr>
              <p:nvPr/>
            </p:nvSpPr>
            <p:spPr bwMode="auto">
              <a:xfrm>
                <a:off x="762" y="2696"/>
                <a:ext cx="30" cy="65"/>
              </a:xfrm>
              <a:custGeom>
                <a:avLst/>
                <a:gdLst>
                  <a:gd name="T0" fmla="*/ 7 w 11"/>
                  <a:gd name="T1" fmla="*/ 2 h 24"/>
                  <a:gd name="T2" fmla="*/ 6 w 11"/>
                  <a:gd name="T3" fmla="*/ 5 h 24"/>
                  <a:gd name="T4" fmla="*/ 0 w 11"/>
                  <a:gd name="T5" fmla="*/ 22 h 24"/>
                  <a:gd name="T6" fmla="*/ 1 w 11"/>
                  <a:gd name="T7" fmla="*/ 24 h 24"/>
                  <a:gd name="T8" fmla="*/ 3 w 11"/>
                  <a:gd name="T9" fmla="*/ 23 h 24"/>
                  <a:gd name="T10" fmla="*/ 9 w 11"/>
                  <a:gd name="T11" fmla="*/ 6 h 24"/>
                  <a:gd name="T12" fmla="*/ 10 w 11"/>
                  <a:gd name="T13" fmla="*/ 3 h 24"/>
                  <a:gd name="T14" fmla="*/ 9 w 11"/>
                  <a:gd name="T15" fmla="*/ 1 h 24"/>
                  <a:gd name="T16" fmla="*/ 7 w 11"/>
                  <a:gd name="T1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7" y="2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3" y="11"/>
                      <a:pt x="1" y="16"/>
                      <a:pt x="0" y="22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4"/>
                      <a:pt x="3" y="23"/>
                    </a:cubicBezTo>
                    <a:cubicBezTo>
                      <a:pt x="4" y="17"/>
                      <a:pt x="7" y="12"/>
                      <a:pt x="9" y="6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6" name="Freeform 1227"/>
              <p:cNvSpPr>
                <a:spLocks/>
              </p:cNvSpPr>
              <p:nvPr/>
            </p:nvSpPr>
            <p:spPr bwMode="auto">
              <a:xfrm>
                <a:off x="721" y="2750"/>
                <a:ext cx="71" cy="38"/>
              </a:xfrm>
              <a:custGeom>
                <a:avLst/>
                <a:gdLst>
                  <a:gd name="T0" fmla="*/ 9 w 26"/>
                  <a:gd name="T1" fmla="*/ 13 h 14"/>
                  <a:gd name="T2" fmla="*/ 6 w 26"/>
                  <a:gd name="T3" fmla="*/ 2 h 14"/>
                  <a:gd name="T4" fmla="*/ 26 w 26"/>
                  <a:gd name="T5" fmla="*/ 6 h 14"/>
                  <a:gd name="T6" fmla="*/ 12 w 26"/>
                  <a:gd name="T7" fmla="*/ 14 h 14"/>
                  <a:gd name="T8" fmla="*/ 14 w 26"/>
                  <a:gd name="T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9" y="13"/>
                    </a:moveTo>
                    <a:cubicBezTo>
                      <a:pt x="4" y="12"/>
                      <a:pt x="0" y="6"/>
                      <a:pt x="6" y="2"/>
                    </a:cubicBezTo>
                    <a:cubicBezTo>
                      <a:pt x="11" y="0"/>
                      <a:pt x="22" y="4"/>
                      <a:pt x="26" y="6"/>
                    </a:cubicBezTo>
                    <a:cubicBezTo>
                      <a:pt x="23" y="10"/>
                      <a:pt x="18" y="13"/>
                      <a:pt x="12" y="14"/>
                    </a:cubicBezTo>
                    <a:cubicBezTo>
                      <a:pt x="10" y="14"/>
                      <a:pt x="13" y="13"/>
                      <a:pt x="14" y="13"/>
                    </a:cubicBezTo>
                  </a:path>
                </a:pathLst>
              </a:custGeom>
              <a:solidFill>
                <a:srgbClr val="E0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7" name="Freeform 1228"/>
              <p:cNvSpPr>
                <a:spLocks noEditPoints="1"/>
              </p:cNvSpPr>
              <p:nvPr/>
            </p:nvSpPr>
            <p:spPr bwMode="auto">
              <a:xfrm>
                <a:off x="724" y="2742"/>
                <a:ext cx="74" cy="52"/>
              </a:xfrm>
              <a:custGeom>
                <a:avLst/>
                <a:gdLst>
                  <a:gd name="T0" fmla="*/ 4 w 27"/>
                  <a:gd name="T1" fmla="*/ 4 h 19"/>
                  <a:gd name="T2" fmla="*/ 0 w 27"/>
                  <a:gd name="T3" fmla="*/ 11 h 19"/>
                  <a:gd name="T4" fmla="*/ 8 w 27"/>
                  <a:gd name="T5" fmla="*/ 17 h 19"/>
                  <a:gd name="T6" fmla="*/ 9 w 27"/>
                  <a:gd name="T7" fmla="*/ 17 h 19"/>
                  <a:gd name="T8" fmla="*/ 9 w 27"/>
                  <a:gd name="T9" fmla="*/ 17 h 19"/>
                  <a:gd name="T10" fmla="*/ 11 w 27"/>
                  <a:gd name="T11" fmla="*/ 19 h 19"/>
                  <a:gd name="T12" fmla="*/ 27 w 27"/>
                  <a:gd name="T13" fmla="*/ 10 h 19"/>
                  <a:gd name="T14" fmla="*/ 27 w 27"/>
                  <a:gd name="T15" fmla="*/ 8 h 19"/>
                  <a:gd name="T16" fmla="*/ 26 w 27"/>
                  <a:gd name="T17" fmla="*/ 7 h 19"/>
                  <a:gd name="T18" fmla="*/ 4 w 27"/>
                  <a:gd name="T19" fmla="*/ 4 h 19"/>
                  <a:gd name="T20" fmla="*/ 8 w 27"/>
                  <a:gd name="T21" fmla="*/ 14 h 19"/>
                  <a:gd name="T22" fmla="*/ 4 w 27"/>
                  <a:gd name="T23" fmla="*/ 10 h 19"/>
                  <a:gd name="T24" fmla="*/ 4 w 27"/>
                  <a:gd name="T25" fmla="*/ 10 h 19"/>
                  <a:gd name="T26" fmla="*/ 6 w 27"/>
                  <a:gd name="T27" fmla="*/ 7 h 19"/>
                  <a:gd name="T28" fmla="*/ 22 w 27"/>
                  <a:gd name="T29" fmla="*/ 9 h 19"/>
                  <a:gd name="T30" fmla="*/ 13 w 27"/>
                  <a:gd name="T31" fmla="*/ 14 h 19"/>
                  <a:gd name="T32" fmla="*/ 11 w 27"/>
                  <a:gd name="T33" fmla="*/ 14 h 19"/>
                  <a:gd name="T34" fmla="*/ 10 w 27"/>
                  <a:gd name="T35" fmla="*/ 15 h 19"/>
                  <a:gd name="T36" fmla="*/ 10 w 27"/>
                  <a:gd name="T37" fmla="*/ 15 h 19"/>
                  <a:gd name="T38" fmla="*/ 8 w 27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9">
                    <a:moveTo>
                      <a:pt x="4" y="4"/>
                    </a:move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4" y="17"/>
                      <a:pt x="8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9"/>
                      <a:pt x="11" y="19"/>
                    </a:cubicBezTo>
                    <a:cubicBezTo>
                      <a:pt x="18" y="17"/>
                      <a:pt x="23" y="14"/>
                      <a:pt x="27" y="10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7" y="8"/>
                      <a:pt x="27" y="7"/>
                      <a:pt x="26" y="7"/>
                    </a:cubicBezTo>
                    <a:cubicBezTo>
                      <a:pt x="23" y="6"/>
                      <a:pt x="10" y="0"/>
                      <a:pt x="4" y="4"/>
                    </a:cubicBezTo>
                    <a:close/>
                    <a:moveTo>
                      <a:pt x="8" y="14"/>
                    </a:moveTo>
                    <a:cubicBezTo>
                      <a:pt x="6" y="14"/>
                      <a:pt x="4" y="12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5" y="8"/>
                      <a:pt x="6" y="7"/>
                    </a:cubicBezTo>
                    <a:cubicBezTo>
                      <a:pt x="9" y="5"/>
                      <a:pt x="17" y="7"/>
                      <a:pt x="22" y="9"/>
                    </a:cubicBezTo>
                    <a:cubicBezTo>
                      <a:pt x="20" y="11"/>
                      <a:pt x="17" y="13"/>
                      <a:pt x="13" y="14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9" y="14"/>
                      <a:pt x="8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8" name="Freeform 1229"/>
              <p:cNvSpPr>
                <a:spLocks/>
              </p:cNvSpPr>
              <p:nvPr/>
            </p:nvSpPr>
            <p:spPr bwMode="auto">
              <a:xfrm>
                <a:off x="661" y="2783"/>
                <a:ext cx="101" cy="62"/>
              </a:xfrm>
              <a:custGeom>
                <a:avLst/>
                <a:gdLst>
                  <a:gd name="T0" fmla="*/ 34 w 37"/>
                  <a:gd name="T1" fmla="*/ 0 h 23"/>
                  <a:gd name="T2" fmla="*/ 32 w 37"/>
                  <a:gd name="T3" fmla="*/ 2 h 23"/>
                  <a:gd name="T4" fmla="*/ 25 w 37"/>
                  <a:gd name="T5" fmla="*/ 17 h 23"/>
                  <a:gd name="T6" fmla="*/ 6 w 37"/>
                  <a:gd name="T7" fmla="*/ 14 h 23"/>
                  <a:gd name="T8" fmla="*/ 5 w 37"/>
                  <a:gd name="T9" fmla="*/ 4 h 23"/>
                  <a:gd name="T10" fmla="*/ 5 w 37"/>
                  <a:gd name="T11" fmla="*/ 2 h 23"/>
                  <a:gd name="T12" fmla="*/ 2 w 37"/>
                  <a:gd name="T13" fmla="*/ 3 h 23"/>
                  <a:gd name="T14" fmla="*/ 4 w 37"/>
                  <a:gd name="T15" fmla="*/ 16 h 23"/>
                  <a:gd name="T16" fmla="*/ 26 w 37"/>
                  <a:gd name="T17" fmla="*/ 20 h 23"/>
                  <a:gd name="T18" fmla="*/ 36 w 37"/>
                  <a:gd name="T19" fmla="*/ 2 h 23"/>
                  <a:gd name="T20" fmla="*/ 34 w 3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3">
                    <a:moveTo>
                      <a:pt x="34" y="0"/>
                    </a:moveTo>
                    <a:cubicBezTo>
                      <a:pt x="33" y="0"/>
                      <a:pt x="32" y="1"/>
                      <a:pt x="32" y="2"/>
                    </a:cubicBezTo>
                    <a:cubicBezTo>
                      <a:pt x="33" y="12"/>
                      <a:pt x="29" y="15"/>
                      <a:pt x="25" y="17"/>
                    </a:cubicBezTo>
                    <a:cubicBezTo>
                      <a:pt x="19" y="20"/>
                      <a:pt x="10" y="18"/>
                      <a:pt x="6" y="14"/>
                    </a:cubicBezTo>
                    <a:cubicBezTo>
                      <a:pt x="5" y="12"/>
                      <a:pt x="3" y="9"/>
                      <a:pt x="5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0" y="7"/>
                      <a:pt x="0" y="12"/>
                      <a:pt x="4" y="16"/>
                    </a:cubicBezTo>
                    <a:cubicBezTo>
                      <a:pt x="9" y="21"/>
                      <a:pt x="19" y="23"/>
                      <a:pt x="26" y="20"/>
                    </a:cubicBezTo>
                    <a:cubicBezTo>
                      <a:pt x="30" y="19"/>
                      <a:pt x="37" y="14"/>
                      <a:pt x="36" y="2"/>
                    </a:cubicBezTo>
                    <a:cubicBezTo>
                      <a:pt x="36" y="1"/>
                      <a:pt x="35" y="0"/>
                      <a:pt x="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9" name="Freeform 1230"/>
              <p:cNvSpPr>
                <a:spLocks/>
              </p:cNvSpPr>
              <p:nvPr/>
            </p:nvSpPr>
            <p:spPr bwMode="auto">
              <a:xfrm>
                <a:off x="740" y="2799"/>
                <a:ext cx="142" cy="101"/>
              </a:xfrm>
              <a:custGeom>
                <a:avLst/>
                <a:gdLst>
                  <a:gd name="T0" fmla="*/ 4 w 52"/>
                  <a:gd name="T1" fmla="*/ 1 h 37"/>
                  <a:gd name="T2" fmla="*/ 1 w 52"/>
                  <a:gd name="T3" fmla="*/ 15 h 37"/>
                  <a:gd name="T4" fmla="*/ 1 w 52"/>
                  <a:gd name="T5" fmla="*/ 16 h 37"/>
                  <a:gd name="T6" fmla="*/ 51 w 52"/>
                  <a:gd name="T7" fmla="*/ 22 h 37"/>
                  <a:gd name="T8" fmla="*/ 51 w 52"/>
                  <a:gd name="T9" fmla="*/ 19 h 37"/>
                  <a:gd name="T10" fmla="*/ 49 w 52"/>
                  <a:gd name="T11" fmla="*/ 19 h 37"/>
                  <a:gd name="T12" fmla="*/ 4 w 52"/>
                  <a:gd name="T13" fmla="*/ 14 h 37"/>
                  <a:gd name="T14" fmla="*/ 4 w 52"/>
                  <a:gd name="T15" fmla="*/ 11 h 37"/>
                  <a:gd name="T16" fmla="*/ 6 w 52"/>
                  <a:gd name="T17" fmla="*/ 3 h 37"/>
                  <a:gd name="T18" fmla="*/ 7 w 52"/>
                  <a:gd name="T19" fmla="*/ 2 h 37"/>
                  <a:gd name="T20" fmla="*/ 6 w 52"/>
                  <a:gd name="T21" fmla="*/ 0 h 37"/>
                  <a:gd name="T22" fmla="*/ 4 w 52"/>
                  <a:gd name="T23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37">
                    <a:moveTo>
                      <a:pt x="4" y="1"/>
                    </a:moveTo>
                    <a:cubicBezTo>
                      <a:pt x="1" y="5"/>
                      <a:pt x="0" y="10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0" y="23"/>
                      <a:pt x="33" y="37"/>
                      <a:pt x="51" y="22"/>
                    </a:cubicBezTo>
                    <a:cubicBezTo>
                      <a:pt x="52" y="21"/>
                      <a:pt x="52" y="20"/>
                      <a:pt x="51" y="19"/>
                    </a:cubicBezTo>
                    <a:cubicBezTo>
                      <a:pt x="51" y="19"/>
                      <a:pt x="49" y="19"/>
                      <a:pt x="49" y="19"/>
                    </a:cubicBezTo>
                    <a:cubicBezTo>
                      <a:pt x="33" y="33"/>
                      <a:pt x="13" y="20"/>
                      <a:pt x="4" y="14"/>
                    </a:cubicBezTo>
                    <a:cubicBezTo>
                      <a:pt x="4" y="13"/>
                      <a:pt x="4" y="12"/>
                      <a:pt x="4" y="11"/>
                    </a:cubicBezTo>
                    <a:cubicBezTo>
                      <a:pt x="4" y="8"/>
                      <a:pt x="5" y="5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0" name="Freeform 1231"/>
              <p:cNvSpPr>
                <a:spLocks/>
              </p:cNvSpPr>
              <p:nvPr/>
            </p:nvSpPr>
            <p:spPr bwMode="auto">
              <a:xfrm>
                <a:off x="629" y="2652"/>
                <a:ext cx="60" cy="52"/>
              </a:xfrm>
              <a:custGeom>
                <a:avLst/>
                <a:gdLst>
                  <a:gd name="T0" fmla="*/ 11 w 22"/>
                  <a:gd name="T1" fmla="*/ 5 h 19"/>
                  <a:gd name="T2" fmla="*/ 18 w 22"/>
                  <a:gd name="T3" fmla="*/ 14 h 19"/>
                  <a:gd name="T4" fmla="*/ 10 w 22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1" y="5"/>
                    </a:moveTo>
                    <a:cubicBezTo>
                      <a:pt x="0" y="7"/>
                      <a:pt x="7" y="19"/>
                      <a:pt x="18" y="14"/>
                    </a:cubicBezTo>
                    <a:cubicBezTo>
                      <a:pt x="22" y="7"/>
                      <a:pt x="18" y="0"/>
                      <a:pt x="10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1" name="Freeform 1232"/>
              <p:cNvSpPr>
                <a:spLocks/>
              </p:cNvSpPr>
              <p:nvPr/>
            </p:nvSpPr>
            <p:spPr bwMode="auto">
              <a:xfrm>
                <a:off x="961" y="2723"/>
                <a:ext cx="57" cy="52"/>
              </a:xfrm>
              <a:custGeom>
                <a:avLst/>
                <a:gdLst>
                  <a:gd name="T0" fmla="*/ 11 w 21"/>
                  <a:gd name="T1" fmla="*/ 5 h 19"/>
                  <a:gd name="T2" fmla="*/ 18 w 21"/>
                  <a:gd name="T3" fmla="*/ 14 h 19"/>
                  <a:gd name="T4" fmla="*/ 9 w 21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11" y="5"/>
                    </a:moveTo>
                    <a:cubicBezTo>
                      <a:pt x="0" y="7"/>
                      <a:pt x="6" y="19"/>
                      <a:pt x="18" y="14"/>
                    </a:cubicBezTo>
                    <a:cubicBezTo>
                      <a:pt x="21" y="7"/>
                      <a:pt x="17" y="0"/>
                      <a:pt x="9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2" name="Freeform 1233"/>
              <p:cNvSpPr>
                <a:spLocks/>
              </p:cNvSpPr>
              <p:nvPr/>
            </p:nvSpPr>
            <p:spPr bwMode="auto">
              <a:xfrm>
                <a:off x="721" y="2826"/>
                <a:ext cx="47" cy="44"/>
              </a:xfrm>
              <a:custGeom>
                <a:avLst/>
                <a:gdLst>
                  <a:gd name="T0" fmla="*/ 7 w 17"/>
                  <a:gd name="T1" fmla="*/ 15 h 16"/>
                  <a:gd name="T2" fmla="*/ 14 w 17"/>
                  <a:gd name="T3" fmla="*/ 13 h 16"/>
                  <a:gd name="T4" fmla="*/ 17 w 17"/>
                  <a:gd name="T5" fmla="*/ 10 h 16"/>
                  <a:gd name="T6" fmla="*/ 13 w 17"/>
                  <a:gd name="T7" fmla="*/ 8 h 16"/>
                  <a:gd name="T8" fmla="*/ 10 w 17"/>
                  <a:gd name="T9" fmla="*/ 4 h 16"/>
                  <a:gd name="T10" fmla="*/ 7 w 17"/>
                  <a:gd name="T11" fmla="*/ 1 h 16"/>
                  <a:gd name="T12" fmla="*/ 4 w 17"/>
                  <a:gd name="T13" fmla="*/ 3 h 16"/>
                  <a:gd name="T14" fmla="*/ 0 w 17"/>
                  <a:gd name="T15" fmla="*/ 5 h 16"/>
                  <a:gd name="T16" fmla="*/ 0 w 17"/>
                  <a:gd name="T17" fmla="*/ 10 h 16"/>
                  <a:gd name="T18" fmla="*/ 7 w 17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7" y="15"/>
                    </a:moveTo>
                    <a:cubicBezTo>
                      <a:pt x="9" y="16"/>
                      <a:pt x="12" y="14"/>
                      <a:pt x="14" y="13"/>
                    </a:cubicBezTo>
                    <a:cubicBezTo>
                      <a:pt x="14" y="12"/>
                      <a:pt x="17" y="11"/>
                      <a:pt x="17" y="10"/>
                    </a:cubicBezTo>
                    <a:cubicBezTo>
                      <a:pt x="17" y="9"/>
                      <a:pt x="14" y="8"/>
                      <a:pt x="13" y="8"/>
                    </a:cubicBezTo>
                    <a:cubicBezTo>
                      <a:pt x="12" y="7"/>
                      <a:pt x="10" y="5"/>
                      <a:pt x="10" y="4"/>
                    </a:cubicBezTo>
                    <a:cubicBezTo>
                      <a:pt x="9" y="2"/>
                      <a:pt x="9" y="0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1" y="13"/>
                      <a:pt x="3" y="15"/>
                      <a:pt x="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3" name="Freeform 1234"/>
              <p:cNvSpPr>
                <a:spLocks noEditPoints="1"/>
              </p:cNvSpPr>
              <p:nvPr/>
            </p:nvSpPr>
            <p:spPr bwMode="auto">
              <a:xfrm>
                <a:off x="716" y="2826"/>
                <a:ext cx="54" cy="46"/>
              </a:xfrm>
              <a:custGeom>
                <a:avLst/>
                <a:gdLst>
                  <a:gd name="T0" fmla="*/ 7 w 20"/>
                  <a:gd name="T1" fmla="*/ 1 h 17"/>
                  <a:gd name="T2" fmla="*/ 5 w 20"/>
                  <a:gd name="T3" fmla="*/ 1 h 17"/>
                  <a:gd name="T4" fmla="*/ 4 w 20"/>
                  <a:gd name="T5" fmla="*/ 1 h 17"/>
                  <a:gd name="T6" fmla="*/ 0 w 20"/>
                  <a:gd name="T7" fmla="*/ 5 h 17"/>
                  <a:gd name="T8" fmla="*/ 0 w 20"/>
                  <a:gd name="T9" fmla="*/ 10 h 17"/>
                  <a:gd name="T10" fmla="*/ 8 w 20"/>
                  <a:gd name="T11" fmla="*/ 17 h 17"/>
                  <a:gd name="T12" fmla="*/ 8 w 20"/>
                  <a:gd name="T13" fmla="*/ 17 h 17"/>
                  <a:gd name="T14" fmla="*/ 17 w 20"/>
                  <a:gd name="T15" fmla="*/ 14 h 17"/>
                  <a:gd name="T16" fmla="*/ 18 w 20"/>
                  <a:gd name="T17" fmla="*/ 13 h 17"/>
                  <a:gd name="T18" fmla="*/ 20 w 20"/>
                  <a:gd name="T19" fmla="*/ 10 h 17"/>
                  <a:gd name="T20" fmla="*/ 17 w 20"/>
                  <a:gd name="T21" fmla="*/ 7 h 17"/>
                  <a:gd name="T22" fmla="*/ 16 w 20"/>
                  <a:gd name="T23" fmla="*/ 6 h 17"/>
                  <a:gd name="T24" fmla="*/ 13 w 20"/>
                  <a:gd name="T25" fmla="*/ 3 h 17"/>
                  <a:gd name="T26" fmla="*/ 13 w 20"/>
                  <a:gd name="T27" fmla="*/ 2 h 17"/>
                  <a:gd name="T28" fmla="*/ 11 w 20"/>
                  <a:gd name="T29" fmla="*/ 0 h 17"/>
                  <a:gd name="T30" fmla="*/ 8 w 20"/>
                  <a:gd name="T31" fmla="*/ 0 h 17"/>
                  <a:gd name="T32" fmla="*/ 7 w 20"/>
                  <a:gd name="T33" fmla="*/ 1 h 17"/>
                  <a:gd name="T34" fmla="*/ 5 w 20"/>
                  <a:gd name="T35" fmla="*/ 5 h 17"/>
                  <a:gd name="T36" fmla="*/ 6 w 20"/>
                  <a:gd name="T37" fmla="*/ 4 h 17"/>
                  <a:gd name="T38" fmla="*/ 8 w 20"/>
                  <a:gd name="T39" fmla="*/ 3 h 17"/>
                  <a:gd name="T40" fmla="*/ 9 w 20"/>
                  <a:gd name="T41" fmla="*/ 3 h 17"/>
                  <a:gd name="T42" fmla="*/ 9 w 20"/>
                  <a:gd name="T43" fmla="*/ 3 h 17"/>
                  <a:gd name="T44" fmla="*/ 10 w 20"/>
                  <a:gd name="T45" fmla="*/ 3 h 17"/>
                  <a:gd name="T46" fmla="*/ 10 w 20"/>
                  <a:gd name="T47" fmla="*/ 5 h 17"/>
                  <a:gd name="T48" fmla="*/ 14 w 20"/>
                  <a:gd name="T49" fmla="*/ 9 h 17"/>
                  <a:gd name="T50" fmla="*/ 16 w 20"/>
                  <a:gd name="T51" fmla="*/ 10 h 17"/>
                  <a:gd name="T52" fmla="*/ 16 w 20"/>
                  <a:gd name="T53" fmla="*/ 10 h 17"/>
                  <a:gd name="T54" fmla="*/ 16 w 20"/>
                  <a:gd name="T55" fmla="*/ 11 h 17"/>
                  <a:gd name="T56" fmla="*/ 15 w 20"/>
                  <a:gd name="T57" fmla="*/ 11 h 17"/>
                  <a:gd name="T58" fmla="*/ 9 w 20"/>
                  <a:gd name="T59" fmla="*/ 14 h 17"/>
                  <a:gd name="T60" fmla="*/ 9 w 20"/>
                  <a:gd name="T61" fmla="*/ 14 h 17"/>
                  <a:gd name="T62" fmla="*/ 4 w 20"/>
                  <a:gd name="T63" fmla="*/ 9 h 17"/>
                  <a:gd name="T64" fmla="*/ 3 w 20"/>
                  <a:gd name="T65" fmla="*/ 7 h 17"/>
                  <a:gd name="T66" fmla="*/ 4 w 20"/>
                  <a:gd name="T67" fmla="*/ 5 h 17"/>
                  <a:gd name="T68" fmla="*/ 4 w 20"/>
                  <a:gd name="T69" fmla="*/ 5 h 17"/>
                  <a:gd name="T70" fmla="*/ 5 w 20"/>
                  <a:gd name="T7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" h="17">
                    <a:moveTo>
                      <a:pt x="7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2"/>
                      <a:pt x="1" y="2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2" y="14"/>
                      <a:pt x="5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1" y="17"/>
                      <a:pt x="15" y="16"/>
                      <a:pt x="17" y="14"/>
                    </a:cubicBezTo>
                    <a:cubicBezTo>
                      <a:pt x="17" y="14"/>
                      <a:pt x="18" y="13"/>
                      <a:pt x="18" y="13"/>
                    </a:cubicBezTo>
                    <a:cubicBezTo>
                      <a:pt x="19" y="12"/>
                      <a:pt x="20" y="11"/>
                      <a:pt x="20" y="10"/>
                    </a:cubicBezTo>
                    <a:cubicBezTo>
                      <a:pt x="20" y="8"/>
                      <a:pt x="18" y="7"/>
                      <a:pt x="17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5"/>
                      <a:pt x="13" y="4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lose/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2" y="7"/>
                      <a:pt x="14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3"/>
                      <a:pt x="11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6" y="13"/>
                      <a:pt x="4" y="12"/>
                      <a:pt x="4" y="9"/>
                    </a:cubicBezTo>
                    <a:cubicBezTo>
                      <a:pt x="4" y="9"/>
                      <a:pt x="3" y="8"/>
                      <a:pt x="3" y="7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4" name="Freeform 1235"/>
              <p:cNvSpPr>
                <a:spLocks/>
              </p:cNvSpPr>
              <p:nvPr/>
            </p:nvSpPr>
            <p:spPr bwMode="auto">
              <a:xfrm>
                <a:off x="661" y="2590"/>
                <a:ext cx="55" cy="35"/>
              </a:xfrm>
              <a:custGeom>
                <a:avLst/>
                <a:gdLst>
                  <a:gd name="T0" fmla="*/ 1 w 20"/>
                  <a:gd name="T1" fmla="*/ 6 h 13"/>
                  <a:gd name="T2" fmla="*/ 1 w 20"/>
                  <a:gd name="T3" fmla="*/ 8 h 13"/>
                  <a:gd name="T4" fmla="*/ 4 w 20"/>
                  <a:gd name="T5" fmla="*/ 8 h 13"/>
                  <a:gd name="T6" fmla="*/ 11 w 20"/>
                  <a:gd name="T7" fmla="*/ 4 h 13"/>
                  <a:gd name="T8" fmla="*/ 17 w 20"/>
                  <a:gd name="T9" fmla="*/ 11 h 13"/>
                  <a:gd name="T10" fmla="*/ 18 w 20"/>
                  <a:gd name="T11" fmla="*/ 13 h 13"/>
                  <a:gd name="T12" fmla="*/ 20 w 20"/>
                  <a:gd name="T13" fmla="*/ 11 h 13"/>
                  <a:gd name="T14" fmla="*/ 12 w 20"/>
                  <a:gd name="T15" fmla="*/ 1 h 13"/>
                  <a:gd name="T16" fmla="*/ 1 w 20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1" y="6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6" y="5"/>
                      <a:pt x="9" y="3"/>
                      <a:pt x="11" y="4"/>
                    </a:cubicBezTo>
                    <a:cubicBezTo>
                      <a:pt x="14" y="5"/>
                      <a:pt x="16" y="8"/>
                      <a:pt x="17" y="11"/>
                    </a:cubicBezTo>
                    <a:cubicBezTo>
                      <a:pt x="17" y="12"/>
                      <a:pt x="17" y="13"/>
                      <a:pt x="18" y="13"/>
                    </a:cubicBezTo>
                    <a:cubicBezTo>
                      <a:pt x="19" y="12"/>
                      <a:pt x="20" y="12"/>
                      <a:pt x="20" y="11"/>
                    </a:cubicBezTo>
                    <a:cubicBezTo>
                      <a:pt x="19" y="6"/>
                      <a:pt x="16" y="2"/>
                      <a:pt x="12" y="1"/>
                    </a:cubicBezTo>
                    <a:cubicBezTo>
                      <a:pt x="8" y="0"/>
                      <a:pt x="4" y="2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5" name="Freeform 1236"/>
              <p:cNvSpPr>
                <a:spLocks/>
              </p:cNvSpPr>
              <p:nvPr/>
            </p:nvSpPr>
            <p:spPr bwMode="auto">
              <a:xfrm>
                <a:off x="985" y="2663"/>
                <a:ext cx="58" cy="33"/>
              </a:xfrm>
              <a:custGeom>
                <a:avLst/>
                <a:gdLst>
                  <a:gd name="T0" fmla="*/ 1 w 21"/>
                  <a:gd name="T1" fmla="*/ 4 h 12"/>
                  <a:gd name="T2" fmla="*/ 1 w 21"/>
                  <a:gd name="T3" fmla="*/ 7 h 12"/>
                  <a:gd name="T4" fmla="*/ 3 w 21"/>
                  <a:gd name="T5" fmla="*/ 7 h 12"/>
                  <a:gd name="T6" fmla="*/ 12 w 21"/>
                  <a:gd name="T7" fmla="*/ 5 h 12"/>
                  <a:gd name="T8" fmla="*/ 17 w 21"/>
                  <a:gd name="T9" fmla="*/ 10 h 12"/>
                  <a:gd name="T10" fmla="*/ 19 w 21"/>
                  <a:gd name="T11" fmla="*/ 12 h 12"/>
                  <a:gd name="T12" fmla="*/ 21 w 21"/>
                  <a:gd name="T13" fmla="*/ 9 h 12"/>
                  <a:gd name="T14" fmla="*/ 13 w 21"/>
                  <a:gd name="T15" fmla="*/ 1 h 12"/>
                  <a:gd name="T16" fmla="*/ 1 w 21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" y="4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5" y="4"/>
                      <a:pt x="9" y="4"/>
                      <a:pt x="12" y="5"/>
                    </a:cubicBezTo>
                    <a:cubicBezTo>
                      <a:pt x="15" y="5"/>
                      <a:pt x="17" y="7"/>
                      <a:pt x="17" y="10"/>
                    </a:cubicBezTo>
                    <a:cubicBezTo>
                      <a:pt x="18" y="11"/>
                      <a:pt x="19" y="12"/>
                      <a:pt x="19" y="12"/>
                    </a:cubicBezTo>
                    <a:cubicBezTo>
                      <a:pt x="20" y="11"/>
                      <a:pt x="21" y="10"/>
                      <a:pt x="21" y="9"/>
                    </a:cubicBezTo>
                    <a:cubicBezTo>
                      <a:pt x="20" y="6"/>
                      <a:pt x="17" y="3"/>
                      <a:pt x="13" y="1"/>
                    </a:cubicBezTo>
                    <a:cubicBezTo>
                      <a:pt x="9" y="0"/>
                      <a:pt x="4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6" name="Freeform 1237"/>
              <p:cNvSpPr>
                <a:spLocks/>
              </p:cNvSpPr>
              <p:nvPr/>
            </p:nvSpPr>
            <p:spPr bwMode="auto">
              <a:xfrm>
                <a:off x="751" y="2211"/>
                <a:ext cx="164" cy="324"/>
              </a:xfrm>
              <a:custGeom>
                <a:avLst/>
                <a:gdLst>
                  <a:gd name="T0" fmla="*/ 0 w 60"/>
                  <a:gd name="T1" fmla="*/ 119 h 119"/>
                  <a:gd name="T2" fmla="*/ 10 w 60"/>
                  <a:gd name="T3" fmla="*/ 57 h 119"/>
                  <a:gd name="T4" fmla="*/ 45 w 60"/>
                  <a:gd name="T5" fmla="*/ 0 h 119"/>
                  <a:gd name="T6" fmla="*/ 42 w 60"/>
                  <a:gd name="T7" fmla="*/ 22 h 119"/>
                  <a:gd name="T8" fmla="*/ 23 w 60"/>
                  <a:gd name="T9" fmla="*/ 61 h 119"/>
                  <a:gd name="T10" fmla="*/ 5 w 60"/>
                  <a:gd name="T11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119">
                    <a:moveTo>
                      <a:pt x="0" y="119"/>
                    </a:moveTo>
                    <a:cubicBezTo>
                      <a:pt x="6" y="100"/>
                      <a:pt x="3" y="77"/>
                      <a:pt x="10" y="57"/>
                    </a:cubicBezTo>
                    <a:cubicBezTo>
                      <a:pt x="14" y="46"/>
                      <a:pt x="29" y="1"/>
                      <a:pt x="45" y="0"/>
                    </a:cubicBezTo>
                    <a:cubicBezTo>
                      <a:pt x="60" y="0"/>
                      <a:pt x="45" y="16"/>
                      <a:pt x="42" y="22"/>
                    </a:cubicBezTo>
                    <a:cubicBezTo>
                      <a:pt x="35" y="34"/>
                      <a:pt x="29" y="48"/>
                      <a:pt x="23" y="61"/>
                    </a:cubicBezTo>
                    <a:cubicBezTo>
                      <a:pt x="15" y="80"/>
                      <a:pt x="8" y="102"/>
                      <a:pt x="5" y="119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7" name="Freeform 1238"/>
              <p:cNvSpPr>
                <a:spLocks/>
              </p:cNvSpPr>
              <p:nvPr/>
            </p:nvSpPr>
            <p:spPr bwMode="auto">
              <a:xfrm>
                <a:off x="1051" y="2342"/>
                <a:ext cx="193" cy="316"/>
              </a:xfrm>
              <a:custGeom>
                <a:avLst/>
                <a:gdLst>
                  <a:gd name="T0" fmla="*/ 8 w 71"/>
                  <a:gd name="T1" fmla="*/ 109 h 116"/>
                  <a:gd name="T2" fmla="*/ 68 w 71"/>
                  <a:gd name="T3" fmla="*/ 2 h 116"/>
                  <a:gd name="T4" fmla="*/ 55 w 71"/>
                  <a:gd name="T5" fmla="*/ 28 h 116"/>
                  <a:gd name="T6" fmla="*/ 33 w 71"/>
                  <a:gd name="T7" fmla="*/ 63 h 116"/>
                  <a:gd name="T8" fmla="*/ 12 w 71"/>
                  <a:gd name="T9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8" y="109"/>
                    </a:moveTo>
                    <a:cubicBezTo>
                      <a:pt x="0" y="106"/>
                      <a:pt x="35" y="0"/>
                      <a:pt x="68" y="2"/>
                    </a:cubicBezTo>
                    <a:cubicBezTo>
                      <a:pt x="71" y="13"/>
                      <a:pt x="61" y="20"/>
                      <a:pt x="55" y="28"/>
                    </a:cubicBezTo>
                    <a:cubicBezTo>
                      <a:pt x="46" y="39"/>
                      <a:pt x="39" y="51"/>
                      <a:pt x="33" y="63"/>
                    </a:cubicBezTo>
                    <a:cubicBezTo>
                      <a:pt x="24" y="80"/>
                      <a:pt x="15" y="98"/>
                      <a:pt x="12" y="116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8" name="Freeform 1239"/>
              <p:cNvSpPr>
                <a:spLocks/>
              </p:cNvSpPr>
              <p:nvPr/>
            </p:nvSpPr>
            <p:spPr bwMode="auto">
              <a:xfrm>
                <a:off x="517" y="2696"/>
                <a:ext cx="139" cy="81"/>
              </a:xfrm>
              <a:custGeom>
                <a:avLst/>
                <a:gdLst>
                  <a:gd name="T0" fmla="*/ 43 w 51"/>
                  <a:gd name="T1" fmla="*/ 12 h 30"/>
                  <a:gd name="T2" fmla="*/ 20 w 51"/>
                  <a:gd name="T3" fmla="*/ 23 h 30"/>
                  <a:gd name="T4" fmla="*/ 47 w 51"/>
                  <a:gd name="T5" fmla="*/ 24 h 30"/>
                  <a:gd name="T6" fmla="*/ 44 w 51"/>
                  <a:gd name="T7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43" y="12"/>
                    </a:moveTo>
                    <a:cubicBezTo>
                      <a:pt x="32" y="0"/>
                      <a:pt x="0" y="8"/>
                      <a:pt x="20" y="23"/>
                    </a:cubicBezTo>
                    <a:cubicBezTo>
                      <a:pt x="26" y="27"/>
                      <a:pt x="40" y="30"/>
                      <a:pt x="47" y="24"/>
                    </a:cubicBezTo>
                    <a:cubicBezTo>
                      <a:pt x="51" y="20"/>
                      <a:pt x="50" y="14"/>
                      <a:pt x="44" y="13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9" name="Freeform 1240"/>
              <p:cNvSpPr>
                <a:spLocks/>
              </p:cNvSpPr>
              <p:nvPr/>
            </p:nvSpPr>
            <p:spPr bwMode="auto">
              <a:xfrm>
                <a:off x="926" y="2799"/>
                <a:ext cx="152" cy="57"/>
              </a:xfrm>
              <a:custGeom>
                <a:avLst/>
                <a:gdLst>
                  <a:gd name="T0" fmla="*/ 41 w 56"/>
                  <a:gd name="T1" fmla="*/ 5 h 21"/>
                  <a:gd name="T2" fmla="*/ 11 w 56"/>
                  <a:gd name="T3" fmla="*/ 3 h 21"/>
                  <a:gd name="T4" fmla="*/ 12 w 56"/>
                  <a:gd name="T5" fmla="*/ 17 h 21"/>
                  <a:gd name="T6" fmla="*/ 45 w 56"/>
                  <a:gd name="T7" fmla="*/ 19 h 21"/>
                  <a:gd name="T8" fmla="*/ 45 w 56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1">
                    <a:moveTo>
                      <a:pt x="41" y="5"/>
                    </a:moveTo>
                    <a:cubicBezTo>
                      <a:pt x="33" y="1"/>
                      <a:pt x="20" y="0"/>
                      <a:pt x="11" y="3"/>
                    </a:cubicBezTo>
                    <a:cubicBezTo>
                      <a:pt x="0" y="6"/>
                      <a:pt x="2" y="13"/>
                      <a:pt x="12" y="17"/>
                    </a:cubicBezTo>
                    <a:cubicBezTo>
                      <a:pt x="21" y="21"/>
                      <a:pt x="35" y="21"/>
                      <a:pt x="45" y="19"/>
                    </a:cubicBezTo>
                    <a:cubicBezTo>
                      <a:pt x="56" y="17"/>
                      <a:pt x="54" y="11"/>
                      <a:pt x="45" y="7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0" name="Freeform 1241"/>
              <p:cNvSpPr>
                <a:spLocks/>
              </p:cNvSpPr>
              <p:nvPr/>
            </p:nvSpPr>
            <p:spPr bwMode="auto">
              <a:xfrm>
                <a:off x="580" y="2723"/>
                <a:ext cx="43" cy="32"/>
              </a:xfrm>
              <a:custGeom>
                <a:avLst/>
                <a:gdLst>
                  <a:gd name="T0" fmla="*/ 15 w 16"/>
                  <a:gd name="T1" fmla="*/ 6 h 12"/>
                  <a:gd name="T2" fmla="*/ 1 w 16"/>
                  <a:gd name="T3" fmla="*/ 6 h 12"/>
                  <a:gd name="T4" fmla="*/ 15 w 16"/>
                  <a:gd name="T5" fmla="*/ 11 h 12"/>
                  <a:gd name="T6" fmla="*/ 15 w 16"/>
                  <a:gd name="T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5" y="6"/>
                    </a:moveTo>
                    <a:cubicBezTo>
                      <a:pt x="12" y="3"/>
                      <a:pt x="3" y="0"/>
                      <a:pt x="1" y="6"/>
                    </a:cubicBezTo>
                    <a:cubicBezTo>
                      <a:pt x="0" y="11"/>
                      <a:pt x="12" y="12"/>
                      <a:pt x="15" y="11"/>
                    </a:cubicBezTo>
                    <a:cubicBezTo>
                      <a:pt x="16" y="9"/>
                      <a:pt x="15" y="7"/>
                      <a:pt x="15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1" name="Freeform 1242"/>
              <p:cNvSpPr>
                <a:spLocks/>
              </p:cNvSpPr>
              <p:nvPr/>
            </p:nvSpPr>
            <p:spPr bwMode="auto">
              <a:xfrm>
                <a:off x="980" y="2813"/>
                <a:ext cx="41" cy="30"/>
              </a:xfrm>
              <a:custGeom>
                <a:avLst/>
                <a:gdLst>
                  <a:gd name="T0" fmla="*/ 14 w 15"/>
                  <a:gd name="T1" fmla="*/ 5 h 11"/>
                  <a:gd name="T2" fmla="*/ 1 w 15"/>
                  <a:gd name="T3" fmla="*/ 5 h 11"/>
                  <a:gd name="T4" fmla="*/ 15 w 15"/>
                  <a:gd name="T5" fmla="*/ 11 h 11"/>
                  <a:gd name="T6" fmla="*/ 14 w 15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4" y="5"/>
                    </a:moveTo>
                    <a:cubicBezTo>
                      <a:pt x="12" y="2"/>
                      <a:pt x="2" y="0"/>
                      <a:pt x="1" y="5"/>
                    </a:cubicBezTo>
                    <a:cubicBezTo>
                      <a:pt x="0" y="10"/>
                      <a:pt x="11" y="11"/>
                      <a:pt x="15" y="11"/>
                    </a:cubicBezTo>
                    <a:cubicBezTo>
                      <a:pt x="15" y="9"/>
                      <a:pt x="15" y="7"/>
                      <a:pt x="14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2" name="Freeform 1243"/>
              <p:cNvSpPr>
                <a:spLocks/>
              </p:cNvSpPr>
              <p:nvPr/>
            </p:nvSpPr>
            <p:spPr bwMode="auto">
              <a:xfrm>
                <a:off x="637" y="302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3" name="Freeform 1244"/>
              <p:cNvSpPr>
                <a:spLocks/>
              </p:cNvSpPr>
              <p:nvPr/>
            </p:nvSpPr>
            <p:spPr bwMode="auto">
              <a:xfrm>
                <a:off x="629" y="3019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2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4" name="Freeform 1245"/>
              <p:cNvSpPr>
                <a:spLocks/>
              </p:cNvSpPr>
              <p:nvPr/>
            </p:nvSpPr>
            <p:spPr bwMode="auto">
              <a:xfrm>
                <a:off x="632" y="302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5" name="Freeform 1246"/>
              <p:cNvSpPr>
                <a:spLocks/>
              </p:cNvSpPr>
              <p:nvPr/>
            </p:nvSpPr>
            <p:spPr bwMode="auto">
              <a:xfrm>
                <a:off x="632" y="302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6" name="Freeform 1247"/>
              <p:cNvSpPr>
                <a:spLocks/>
              </p:cNvSpPr>
              <p:nvPr/>
            </p:nvSpPr>
            <p:spPr bwMode="auto">
              <a:xfrm>
                <a:off x="629" y="303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7" name="Freeform 1248"/>
              <p:cNvSpPr>
                <a:spLocks/>
              </p:cNvSpPr>
              <p:nvPr/>
            </p:nvSpPr>
            <p:spPr bwMode="auto">
              <a:xfrm>
                <a:off x="626" y="3025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8" name="Freeform 1249"/>
              <p:cNvSpPr>
                <a:spLocks/>
              </p:cNvSpPr>
              <p:nvPr/>
            </p:nvSpPr>
            <p:spPr bwMode="auto">
              <a:xfrm>
                <a:off x="629" y="30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9" name="Freeform 1250"/>
              <p:cNvSpPr>
                <a:spLocks/>
              </p:cNvSpPr>
              <p:nvPr/>
            </p:nvSpPr>
            <p:spPr bwMode="auto">
              <a:xfrm>
                <a:off x="632" y="302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0" name="Freeform 1251"/>
              <p:cNvSpPr>
                <a:spLocks/>
              </p:cNvSpPr>
              <p:nvPr/>
            </p:nvSpPr>
            <p:spPr bwMode="auto">
              <a:xfrm>
                <a:off x="623" y="3022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1" name="Freeform 1252"/>
              <p:cNvSpPr>
                <a:spLocks/>
              </p:cNvSpPr>
              <p:nvPr/>
            </p:nvSpPr>
            <p:spPr bwMode="auto">
              <a:xfrm>
                <a:off x="623" y="301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2" name="Freeform 1253"/>
              <p:cNvSpPr>
                <a:spLocks/>
              </p:cNvSpPr>
              <p:nvPr/>
            </p:nvSpPr>
            <p:spPr bwMode="auto">
              <a:xfrm>
                <a:off x="621" y="3022"/>
                <a:ext cx="2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1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3" name="Rectangle 1254"/>
              <p:cNvSpPr>
                <a:spLocks noChangeArrowheads="1"/>
              </p:cNvSpPr>
              <p:nvPr/>
            </p:nvSpPr>
            <p:spPr bwMode="auto">
              <a:xfrm>
                <a:off x="623" y="302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4" name="Freeform 1255"/>
              <p:cNvSpPr>
                <a:spLocks/>
              </p:cNvSpPr>
              <p:nvPr/>
            </p:nvSpPr>
            <p:spPr bwMode="auto">
              <a:xfrm>
                <a:off x="618" y="3025"/>
                <a:ext cx="14" cy="3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5" name="Freeform 1256"/>
              <p:cNvSpPr>
                <a:spLocks/>
              </p:cNvSpPr>
              <p:nvPr/>
            </p:nvSpPr>
            <p:spPr bwMode="auto">
              <a:xfrm>
                <a:off x="618" y="3028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6" name="Freeform 1257"/>
              <p:cNvSpPr>
                <a:spLocks/>
              </p:cNvSpPr>
              <p:nvPr/>
            </p:nvSpPr>
            <p:spPr bwMode="auto">
              <a:xfrm>
                <a:off x="626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7" name="Freeform 1258"/>
              <p:cNvSpPr>
                <a:spLocks/>
              </p:cNvSpPr>
              <p:nvPr/>
            </p:nvSpPr>
            <p:spPr bwMode="auto">
              <a:xfrm>
                <a:off x="618" y="302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8" name="Freeform 1259"/>
              <p:cNvSpPr>
                <a:spLocks/>
              </p:cNvSpPr>
              <p:nvPr/>
            </p:nvSpPr>
            <p:spPr bwMode="auto">
              <a:xfrm>
                <a:off x="615" y="3003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4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3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7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2" y="6"/>
                      <a:pt x="4" y="7"/>
                      <a:pt x="1" y="7"/>
                    </a:cubicBezTo>
                    <a:cubicBezTo>
                      <a:pt x="0" y="7"/>
                      <a:pt x="3" y="7"/>
                      <a:pt x="3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6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9" name="Freeform 1260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0" name="Freeform 1261"/>
              <p:cNvSpPr>
                <a:spLocks/>
              </p:cNvSpPr>
              <p:nvPr/>
            </p:nvSpPr>
            <p:spPr bwMode="auto">
              <a:xfrm>
                <a:off x="634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1" name="Rectangle 1262"/>
              <p:cNvSpPr>
                <a:spLocks noChangeArrowheads="1"/>
              </p:cNvSpPr>
              <p:nvPr/>
            </p:nvSpPr>
            <p:spPr bwMode="auto">
              <a:xfrm>
                <a:off x="634" y="300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2" name="Freeform 1263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3" name="Freeform 1264"/>
              <p:cNvSpPr>
                <a:spLocks/>
              </p:cNvSpPr>
              <p:nvPr/>
            </p:nvSpPr>
            <p:spPr bwMode="auto">
              <a:xfrm>
                <a:off x="632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4" name="Rectangle 1265"/>
              <p:cNvSpPr>
                <a:spLocks noChangeArrowheads="1"/>
              </p:cNvSpPr>
              <p:nvPr/>
            </p:nvSpPr>
            <p:spPr bwMode="auto">
              <a:xfrm>
                <a:off x="634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5" name="Freeform 1266"/>
              <p:cNvSpPr>
                <a:spLocks/>
              </p:cNvSpPr>
              <p:nvPr/>
            </p:nvSpPr>
            <p:spPr bwMode="auto">
              <a:xfrm>
                <a:off x="634" y="3008"/>
                <a:ext cx="22" cy="17"/>
              </a:xfrm>
              <a:custGeom>
                <a:avLst/>
                <a:gdLst>
                  <a:gd name="T0" fmla="*/ 7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0"/>
                      <a:pt x="2" y="4"/>
                      <a:pt x="2" y="3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4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6" name="Freeform 1267"/>
              <p:cNvSpPr>
                <a:spLocks/>
              </p:cNvSpPr>
              <p:nvPr/>
            </p:nvSpPr>
            <p:spPr bwMode="auto">
              <a:xfrm>
                <a:off x="637" y="301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7" name="Freeform 1268"/>
              <p:cNvSpPr>
                <a:spLocks/>
              </p:cNvSpPr>
              <p:nvPr/>
            </p:nvSpPr>
            <p:spPr bwMode="auto">
              <a:xfrm>
                <a:off x="634" y="3019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8" name="Rectangle 1269"/>
              <p:cNvSpPr>
                <a:spLocks noChangeArrowheads="1"/>
              </p:cNvSpPr>
              <p:nvPr/>
            </p:nvSpPr>
            <p:spPr bwMode="auto">
              <a:xfrm>
                <a:off x="642" y="3022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9" name="Freeform 1270"/>
              <p:cNvSpPr>
                <a:spLocks/>
              </p:cNvSpPr>
              <p:nvPr/>
            </p:nvSpPr>
            <p:spPr bwMode="auto">
              <a:xfrm>
                <a:off x="651" y="302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0" name="Freeform 1271"/>
              <p:cNvSpPr>
                <a:spLocks/>
              </p:cNvSpPr>
              <p:nvPr/>
            </p:nvSpPr>
            <p:spPr bwMode="auto">
              <a:xfrm>
                <a:off x="640" y="302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1" name="Freeform 1272"/>
              <p:cNvSpPr>
                <a:spLocks/>
              </p:cNvSpPr>
              <p:nvPr/>
            </p:nvSpPr>
            <p:spPr bwMode="auto">
              <a:xfrm>
                <a:off x="637" y="3033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2" name="Freeform 1273"/>
              <p:cNvSpPr>
                <a:spLocks/>
              </p:cNvSpPr>
              <p:nvPr/>
            </p:nvSpPr>
            <p:spPr bwMode="auto">
              <a:xfrm>
                <a:off x="604" y="3025"/>
                <a:ext cx="36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2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5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5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10" y="4"/>
                      <a:pt x="10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7" y="4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3" name="Freeform 1274"/>
              <p:cNvSpPr>
                <a:spLocks/>
              </p:cNvSpPr>
              <p:nvPr/>
            </p:nvSpPr>
            <p:spPr bwMode="auto">
              <a:xfrm>
                <a:off x="637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4" name="Freeform 1275"/>
              <p:cNvSpPr>
                <a:spLocks/>
              </p:cNvSpPr>
              <p:nvPr/>
            </p:nvSpPr>
            <p:spPr bwMode="auto">
              <a:xfrm>
                <a:off x="610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5" name="Rectangle 1276"/>
              <p:cNvSpPr>
                <a:spLocks noChangeArrowheads="1"/>
              </p:cNvSpPr>
              <p:nvPr/>
            </p:nvSpPr>
            <p:spPr bwMode="auto">
              <a:xfrm>
                <a:off x="640" y="304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6" name="Freeform 1277"/>
              <p:cNvSpPr>
                <a:spLocks/>
              </p:cNvSpPr>
              <p:nvPr/>
            </p:nvSpPr>
            <p:spPr bwMode="auto">
              <a:xfrm>
                <a:off x="634" y="3033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7" name="Freeform 1278"/>
              <p:cNvSpPr>
                <a:spLocks/>
              </p:cNvSpPr>
              <p:nvPr/>
            </p:nvSpPr>
            <p:spPr bwMode="auto">
              <a:xfrm>
                <a:off x="612" y="3022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8" name="Freeform 1279"/>
              <p:cNvSpPr>
                <a:spLocks/>
              </p:cNvSpPr>
              <p:nvPr/>
            </p:nvSpPr>
            <p:spPr bwMode="auto">
              <a:xfrm>
                <a:off x="621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9" name="Freeform 1280"/>
              <p:cNvSpPr>
                <a:spLocks/>
              </p:cNvSpPr>
              <p:nvPr/>
            </p:nvSpPr>
            <p:spPr bwMode="auto">
              <a:xfrm>
                <a:off x="602" y="2992"/>
                <a:ext cx="59" cy="33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10 h 12"/>
                  <a:gd name="T52" fmla="*/ 7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9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6" y="9"/>
                      <a:pt x="7" y="10"/>
                    </a:cubicBezTo>
                    <a:cubicBezTo>
                      <a:pt x="5" y="8"/>
                      <a:pt x="7" y="9"/>
                      <a:pt x="6" y="8"/>
                    </a:cubicBezTo>
                    <a:cubicBezTo>
                      <a:pt x="6" y="8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4" y="7"/>
                    </a:cubicBezTo>
                    <a:cubicBezTo>
                      <a:pt x="16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0" name="Freeform 1281"/>
              <p:cNvSpPr>
                <a:spLocks/>
              </p:cNvSpPr>
              <p:nvPr/>
            </p:nvSpPr>
            <p:spPr bwMode="auto">
              <a:xfrm>
                <a:off x="634" y="300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1" name="Freeform 1282"/>
              <p:cNvSpPr>
                <a:spLocks/>
              </p:cNvSpPr>
              <p:nvPr/>
            </p:nvSpPr>
            <p:spPr bwMode="auto">
              <a:xfrm>
                <a:off x="637" y="300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2" name="Freeform 1283"/>
              <p:cNvSpPr>
                <a:spLocks/>
              </p:cNvSpPr>
              <p:nvPr/>
            </p:nvSpPr>
            <p:spPr bwMode="auto">
              <a:xfrm>
                <a:off x="642" y="301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3" name="Rectangle 1284"/>
              <p:cNvSpPr>
                <a:spLocks noChangeArrowheads="1"/>
              </p:cNvSpPr>
              <p:nvPr/>
            </p:nvSpPr>
            <p:spPr bwMode="auto">
              <a:xfrm>
                <a:off x="645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4" name="Freeform 1285"/>
              <p:cNvSpPr>
                <a:spLocks/>
              </p:cNvSpPr>
              <p:nvPr/>
            </p:nvSpPr>
            <p:spPr bwMode="auto">
              <a:xfrm>
                <a:off x="607" y="3019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3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2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4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3 w 17"/>
                  <a:gd name="T53" fmla="*/ 4 h 9"/>
                  <a:gd name="T54" fmla="*/ 12 w 17"/>
                  <a:gd name="T55" fmla="*/ 5 h 9"/>
                  <a:gd name="T56" fmla="*/ 12 w 17"/>
                  <a:gd name="T57" fmla="*/ 3 h 9"/>
                  <a:gd name="T58" fmla="*/ 12 w 17"/>
                  <a:gd name="T59" fmla="*/ 4 h 9"/>
                  <a:gd name="T60" fmla="*/ 11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9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5 w 17"/>
                  <a:gd name="T75" fmla="*/ 3 h 9"/>
                  <a:gd name="T76" fmla="*/ 5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5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4" y="2"/>
                      <a:pt x="14" y="3"/>
                    </a:cubicBezTo>
                    <a:cubicBezTo>
                      <a:pt x="13" y="2"/>
                      <a:pt x="14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5" name="Freeform 1286"/>
              <p:cNvSpPr>
                <a:spLocks/>
              </p:cNvSpPr>
              <p:nvPr/>
            </p:nvSpPr>
            <p:spPr bwMode="auto">
              <a:xfrm>
                <a:off x="604" y="3022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6" name="Freeform 1287"/>
              <p:cNvSpPr>
                <a:spLocks/>
              </p:cNvSpPr>
              <p:nvPr/>
            </p:nvSpPr>
            <p:spPr bwMode="auto">
              <a:xfrm>
                <a:off x="602" y="2989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6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5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4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7" name="Rectangle 1288"/>
              <p:cNvSpPr>
                <a:spLocks noChangeArrowheads="1"/>
              </p:cNvSpPr>
              <p:nvPr/>
            </p:nvSpPr>
            <p:spPr bwMode="auto">
              <a:xfrm>
                <a:off x="618" y="299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8" name="Freeform 1289"/>
              <p:cNvSpPr>
                <a:spLocks/>
              </p:cNvSpPr>
              <p:nvPr/>
            </p:nvSpPr>
            <p:spPr bwMode="auto">
              <a:xfrm>
                <a:off x="787" y="318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9" name="Freeform 1290"/>
              <p:cNvSpPr>
                <a:spLocks/>
              </p:cNvSpPr>
              <p:nvPr/>
            </p:nvSpPr>
            <p:spPr bwMode="auto">
              <a:xfrm>
                <a:off x="779" y="3174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0" name="Freeform 1291"/>
              <p:cNvSpPr>
                <a:spLocks/>
              </p:cNvSpPr>
              <p:nvPr/>
            </p:nvSpPr>
            <p:spPr bwMode="auto">
              <a:xfrm>
                <a:off x="781" y="318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1" name="Freeform 1292"/>
              <p:cNvSpPr>
                <a:spLocks/>
              </p:cNvSpPr>
              <p:nvPr/>
            </p:nvSpPr>
            <p:spPr bwMode="auto">
              <a:xfrm>
                <a:off x="781" y="318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2" name="Freeform 1293"/>
              <p:cNvSpPr>
                <a:spLocks/>
              </p:cNvSpPr>
              <p:nvPr/>
            </p:nvSpPr>
            <p:spPr bwMode="auto">
              <a:xfrm>
                <a:off x="779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3" name="Freeform 1294"/>
              <p:cNvSpPr>
                <a:spLocks/>
              </p:cNvSpPr>
              <p:nvPr/>
            </p:nvSpPr>
            <p:spPr bwMode="auto">
              <a:xfrm>
                <a:off x="776" y="3180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4" name="Freeform 1295"/>
              <p:cNvSpPr>
                <a:spLocks/>
              </p:cNvSpPr>
              <p:nvPr/>
            </p:nvSpPr>
            <p:spPr bwMode="auto">
              <a:xfrm>
                <a:off x="779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5" name="Freeform 1296"/>
              <p:cNvSpPr>
                <a:spLocks/>
              </p:cNvSpPr>
              <p:nvPr/>
            </p:nvSpPr>
            <p:spPr bwMode="auto">
              <a:xfrm>
                <a:off x="779" y="318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6" name="Freeform 1297"/>
              <p:cNvSpPr>
                <a:spLocks/>
              </p:cNvSpPr>
              <p:nvPr/>
            </p:nvSpPr>
            <p:spPr bwMode="auto">
              <a:xfrm>
                <a:off x="773" y="317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7" name="Freeform 1298"/>
              <p:cNvSpPr>
                <a:spLocks/>
              </p:cNvSpPr>
              <p:nvPr/>
            </p:nvSpPr>
            <p:spPr bwMode="auto">
              <a:xfrm>
                <a:off x="773" y="317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8" name="Freeform 1299"/>
              <p:cNvSpPr>
                <a:spLocks/>
              </p:cNvSpPr>
              <p:nvPr/>
            </p:nvSpPr>
            <p:spPr bwMode="auto">
              <a:xfrm>
                <a:off x="770" y="3177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0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9" name="Rectangle 1300"/>
              <p:cNvSpPr>
                <a:spLocks noChangeArrowheads="1"/>
              </p:cNvSpPr>
              <p:nvPr/>
            </p:nvSpPr>
            <p:spPr bwMode="auto">
              <a:xfrm>
                <a:off x="770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0" name="Freeform 1301"/>
              <p:cNvSpPr>
                <a:spLocks/>
              </p:cNvSpPr>
              <p:nvPr/>
            </p:nvSpPr>
            <p:spPr bwMode="auto">
              <a:xfrm>
                <a:off x="768" y="3180"/>
                <a:ext cx="13" cy="3"/>
              </a:xfrm>
              <a:custGeom>
                <a:avLst/>
                <a:gdLst>
                  <a:gd name="T0" fmla="*/ 0 w 5"/>
                  <a:gd name="T1" fmla="*/ 1 h 1"/>
                  <a:gd name="T2" fmla="*/ 1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2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1" name="Freeform 1302"/>
              <p:cNvSpPr>
                <a:spLocks/>
              </p:cNvSpPr>
              <p:nvPr/>
            </p:nvSpPr>
            <p:spPr bwMode="auto">
              <a:xfrm>
                <a:off x="768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2" name="Freeform 1303"/>
              <p:cNvSpPr>
                <a:spLocks/>
              </p:cNvSpPr>
              <p:nvPr/>
            </p:nvSpPr>
            <p:spPr bwMode="auto">
              <a:xfrm>
                <a:off x="776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3" name="Freeform 1304"/>
              <p:cNvSpPr>
                <a:spLocks/>
              </p:cNvSpPr>
              <p:nvPr/>
            </p:nvSpPr>
            <p:spPr bwMode="auto">
              <a:xfrm>
                <a:off x="768" y="318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4" name="Freeform 1305"/>
              <p:cNvSpPr>
                <a:spLocks/>
              </p:cNvSpPr>
              <p:nvPr/>
            </p:nvSpPr>
            <p:spPr bwMode="auto">
              <a:xfrm>
                <a:off x="765" y="315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6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4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1" y="7"/>
                      <a:pt x="3" y="8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7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6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5" name="Freeform 1306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6" name="Freeform 1307"/>
              <p:cNvSpPr>
                <a:spLocks/>
              </p:cNvSpPr>
              <p:nvPr/>
            </p:nvSpPr>
            <p:spPr bwMode="auto">
              <a:xfrm>
                <a:off x="784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7" name="Rectangle 1308"/>
              <p:cNvSpPr>
                <a:spLocks noChangeArrowheads="1"/>
              </p:cNvSpPr>
              <p:nvPr/>
            </p:nvSpPr>
            <p:spPr bwMode="auto">
              <a:xfrm>
                <a:off x="784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8" name="Freeform 1309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9" name="Freeform 1310"/>
              <p:cNvSpPr>
                <a:spLocks/>
              </p:cNvSpPr>
              <p:nvPr/>
            </p:nvSpPr>
            <p:spPr bwMode="auto">
              <a:xfrm>
                <a:off x="781" y="3172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0" name="Rectangle 1311"/>
              <p:cNvSpPr>
                <a:spLocks noChangeArrowheads="1"/>
              </p:cNvSpPr>
              <p:nvPr/>
            </p:nvSpPr>
            <p:spPr bwMode="auto">
              <a:xfrm>
                <a:off x="784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1" name="Freeform 1312"/>
              <p:cNvSpPr>
                <a:spLocks/>
              </p:cNvSpPr>
              <p:nvPr/>
            </p:nvSpPr>
            <p:spPr bwMode="auto">
              <a:xfrm>
                <a:off x="784" y="3164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2" y="4"/>
                      <a:pt x="4" y="3"/>
                      <a:pt x="4" y="3"/>
                    </a:cubicBezTo>
                    <a:cubicBezTo>
                      <a:pt x="3" y="4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2" name="Freeform 1313"/>
              <p:cNvSpPr>
                <a:spLocks/>
              </p:cNvSpPr>
              <p:nvPr/>
            </p:nvSpPr>
            <p:spPr bwMode="auto">
              <a:xfrm>
                <a:off x="787" y="317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3" name="Freeform 1314"/>
              <p:cNvSpPr>
                <a:spLocks/>
              </p:cNvSpPr>
              <p:nvPr/>
            </p:nvSpPr>
            <p:spPr bwMode="auto">
              <a:xfrm>
                <a:off x="784" y="3174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4" name="Freeform 1315"/>
              <p:cNvSpPr>
                <a:spLocks/>
              </p:cNvSpPr>
              <p:nvPr/>
            </p:nvSpPr>
            <p:spPr bwMode="auto">
              <a:xfrm>
                <a:off x="792" y="317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5" name="Freeform 1316"/>
              <p:cNvSpPr>
                <a:spLocks/>
              </p:cNvSpPr>
              <p:nvPr/>
            </p:nvSpPr>
            <p:spPr bwMode="auto">
              <a:xfrm>
                <a:off x="80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6" name="Freeform 1317"/>
              <p:cNvSpPr>
                <a:spLocks/>
              </p:cNvSpPr>
              <p:nvPr/>
            </p:nvSpPr>
            <p:spPr bwMode="auto">
              <a:xfrm>
                <a:off x="787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7" name="Freeform 1318"/>
              <p:cNvSpPr>
                <a:spLocks/>
              </p:cNvSpPr>
              <p:nvPr/>
            </p:nvSpPr>
            <p:spPr bwMode="auto">
              <a:xfrm>
                <a:off x="787" y="3188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8" name="Freeform 1319"/>
              <p:cNvSpPr>
                <a:spLocks/>
              </p:cNvSpPr>
              <p:nvPr/>
            </p:nvSpPr>
            <p:spPr bwMode="auto">
              <a:xfrm>
                <a:off x="754" y="3180"/>
                <a:ext cx="35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3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4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6" y="5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3" y="4"/>
                      <a:pt x="2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9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9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9" name="Freeform 1320"/>
              <p:cNvSpPr>
                <a:spLocks/>
              </p:cNvSpPr>
              <p:nvPr/>
            </p:nvSpPr>
            <p:spPr bwMode="auto">
              <a:xfrm>
                <a:off x="787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0" name="Freeform 1321"/>
              <p:cNvSpPr>
                <a:spLocks/>
              </p:cNvSpPr>
              <p:nvPr/>
            </p:nvSpPr>
            <p:spPr bwMode="auto">
              <a:xfrm>
                <a:off x="759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1" name="Rectangle 1322"/>
              <p:cNvSpPr>
                <a:spLocks noChangeArrowheads="1"/>
              </p:cNvSpPr>
              <p:nvPr/>
            </p:nvSpPr>
            <p:spPr bwMode="auto">
              <a:xfrm>
                <a:off x="789" y="319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2" name="Rectangle 1323"/>
              <p:cNvSpPr>
                <a:spLocks noChangeArrowheads="1"/>
              </p:cNvSpPr>
              <p:nvPr/>
            </p:nvSpPr>
            <p:spPr bwMode="auto">
              <a:xfrm>
                <a:off x="784" y="318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3" name="Freeform 1324"/>
              <p:cNvSpPr>
                <a:spLocks/>
              </p:cNvSpPr>
              <p:nvPr/>
            </p:nvSpPr>
            <p:spPr bwMode="auto">
              <a:xfrm>
                <a:off x="762" y="317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4" name="Freeform 1325"/>
              <p:cNvSpPr>
                <a:spLocks/>
              </p:cNvSpPr>
              <p:nvPr/>
            </p:nvSpPr>
            <p:spPr bwMode="auto">
              <a:xfrm>
                <a:off x="768" y="317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5" name="Freeform 1326"/>
              <p:cNvSpPr>
                <a:spLocks/>
              </p:cNvSpPr>
              <p:nvPr/>
            </p:nvSpPr>
            <p:spPr bwMode="auto">
              <a:xfrm>
                <a:off x="751" y="3147"/>
                <a:ext cx="60" cy="36"/>
              </a:xfrm>
              <a:custGeom>
                <a:avLst/>
                <a:gdLst>
                  <a:gd name="T0" fmla="*/ 17 w 22"/>
                  <a:gd name="T1" fmla="*/ 10 h 13"/>
                  <a:gd name="T2" fmla="*/ 18 w 22"/>
                  <a:gd name="T3" fmla="*/ 11 h 13"/>
                  <a:gd name="T4" fmla="*/ 20 w 22"/>
                  <a:gd name="T5" fmla="*/ 10 h 13"/>
                  <a:gd name="T6" fmla="*/ 19 w 22"/>
                  <a:gd name="T7" fmla="*/ 8 h 13"/>
                  <a:gd name="T8" fmla="*/ 17 w 22"/>
                  <a:gd name="T9" fmla="*/ 4 h 13"/>
                  <a:gd name="T10" fmla="*/ 15 w 22"/>
                  <a:gd name="T11" fmla="*/ 2 h 13"/>
                  <a:gd name="T12" fmla="*/ 12 w 22"/>
                  <a:gd name="T13" fmla="*/ 4 h 13"/>
                  <a:gd name="T14" fmla="*/ 11 w 22"/>
                  <a:gd name="T15" fmla="*/ 3 h 13"/>
                  <a:gd name="T16" fmla="*/ 10 w 22"/>
                  <a:gd name="T17" fmla="*/ 3 h 13"/>
                  <a:gd name="T18" fmla="*/ 9 w 22"/>
                  <a:gd name="T19" fmla="*/ 6 h 13"/>
                  <a:gd name="T20" fmla="*/ 8 w 22"/>
                  <a:gd name="T21" fmla="*/ 6 h 13"/>
                  <a:gd name="T22" fmla="*/ 7 w 22"/>
                  <a:gd name="T23" fmla="*/ 5 h 13"/>
                  <a:gd name="T24" fmla="*/ 6 w 22"/>
                  <a:gd name="T25" fmla="*/ 5 h 13"/>
                  <a:gd name="T26" fmla="*/ 4 w 22"/>
                  <a:gd name="T27" fmla="*/ 6 h 13"/>
                  <a:gd name="T28" fmla="*/ 3 w 22"/>
                  <a:gd name="T29" fmla="*/ 7 h 13"/>
                  <a:gd name="T30" fmla="*/ 4 w 22"/>
                  <a:gd name="T31" fmla="*/ 9 h 13"/>
                  <a:gd name="T32" fmla="*/ 2 w 22"/>
                  <a:gd name="T33" fmla="*/ 8 h 13"/>
                  <a:gd name="T34" fmla="*/ 2 w 22"/>
                  <a:gd name="T35" fmla="*/ 9 h 13"/>
                  <a:gd name="T36" fmla="*/ 2 w 22"/>
                  <a:gd name="T37" fmla="*/ 13 h 13"/>
                  <a:gd name="T38" fmla="*/ 2 w 22"/>
                  <a:gd name="T39" fmla="*/ 11 h 13"/>
                  <a:gd name="T40" fmla="*/ 1 w 22"/>
                  <a:gd name="T41" fmla="*/ 11 h 13"/>
                  <a:gd name="T42" fmla="*/ 5 w 22"/>
                  <a:gd name="T43" fmla="*/ 11 h 13"/>
                  <a:gd name="T44" fmla="*/ 6 w 22"/>
                  <a:gd name="T45" fmla="*/ 11 h 13"/>
                  <a:gd name="T46" fmla="*/ 5 w 22"/>
                  <a:gd name="T47" fmla="*/ 10 h 13"/>
                  <a:gd name="T48" fmla="*/ 6 w 22"/>
                  <a:gd name="T49" fmla="*/ 10 h 13"/>
                  <a:gd name="T50" fmla="*/ 6 w 22"/>
                  <a:gd name="T51" fmla="*/ 10 h 13"/>
                  <a:gd name="T52" fmla="*/ 6 w 22"/>
                  <a:gd name="T53" fmla="*/ 9 h 13"/>
                  <a:gd name="T54" fmla="*/ 7 w 22"/>
                  <a:gd name="T55" fmla="*/ 9 h 13"/>
                  <a:gd name="T56" fmla="*/ 7 w 22"/>
                  <a:gd name="T57" fmla="*/ 9 h 13"/>
                  <a:gd name="T58" fmla="*/ 7 w 22"/>
                  <a:gd name="T59" fmla="*/ 8 h 13"/>
                  <a:gd name="T60" fmla="*/ 8 w 22"/>
                  <a:gd name="T61" fmla="*/ 7 h 13"/>
                  <a:gd name="T62" fmla="*/ 9 w 22"/>
                  <a:gd name="T63" fmla="*/ 9 h 13"/>
                  <a:gd name="T64" fmla="*/ 9 w 22"/>
                  <a:gd name="T65" fmla="*/ 8 h 13"/>
                  <a:gd name="T66" fmla="*/ 10 w 22"/>
                  <a:gd name="T67" fmla="*/ 7 h 13"/>
                  <a:gd name="T68" fmla="*/ 11 w 22"/>
                  <a:gd name="T69" fmla="*/ 6 h 13"/>
                  <a:gd name="T70" fmla="*/ 13 w 22"/>
                  <a:gd name="T71" fmla="*/ 5 h 13"/>
                  <a:gd name="T72" fmla="*/ 14 w 22"/>
                  <a:gd name="T73" fmla="*/ 6 h 13"/>
                  <a:gd name="T74" fmla="*/ 16 w 22"/>
                  <a:gd name="T75" fmla="*/ 7 h 13"/>
                  <a:gd name="T76" fmla="*/ 16 w 22"/>
                  <a:gd name="T77" fmla="*/ 4 h 13"/>
                  <a:gd name="T78" fmla="*/ 15 w 22"/>
                  <a:gd name="T7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3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10" y="5"/>
                      <a:pt x="9" y="4"/>
                      <a:pt x="9" y="5"/>
                    </a:cubicBezTo>
                    <a:cubicBezTo>
                      <a:pt x="9" y="5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3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1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4" y="10"/>
                      <a:pt x="7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6" name="Freeform 1327"/>
              <p:cNvSpPr>
                <a:spLocks/>
              </p:cNvSpPr>
              <p:nvPr/>
            </p:nvSpPr>
            <p:spPr bwMode="auto">
              <a:xfrm>
                <a:off x="784" y="316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7" name="Freeform 1328"/>
              <p:cNvSpPr>
                <a:spLocks/>
              </p:cNvSpPr>
              <p:nvPr/>
            </p:nvSpPr>
            <p:spPr bwMode="auto">
              <a:xfrm>
                <a:off x="784" y="3164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8" name="Freeform 1329"/>
              <p:cNvSpPr>
                <a:spLocks/>
              </p:cNvSpPr>
              <p:nvPr/>
            </p:nvSpPr>
            <p:spPr bwMode="auto">
              <a:xfrm>
                <a:off x="792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9" name="Rectangle 1330"/>
              <p:cNvSpPr>
                <a:spLocks noChangeArrowheads="1"/>
              </p:cNvSpPr>
              <p:nvPr/>
            </p:nvSpPr>
            <p:spPr bwMode="auto">
              <a:xfrm>
                <a:off x="795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0" name="Freeform 1331"/>
              <p:cNvSpPr>
                <a:spLocks/>
              </p:cNvSpPr>
              <p:nvPr/>
            </p:nvSpPr>
            <p:spPr bwMode="auto">
              <a:xfrm>
                <a:off x="757" y="3174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1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3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2 w 17"/>
                  <a:gd name="T53" fmla="*/ 5 h 9"/>
                  <a:gd name="T54" fmla="*/ 12 w 17"/>
                  <a:gd name="T55" fmla="*/ 5 h 9"/>
                  <a:gd name="T56" fmla="*/ 12 w 17"/>
                  <a:gd name="T57" fmla="*/ 3 h 9"/>
                  <a:gd name="T58" fmla="*/ 11 w 17"/>
                  <a:gd name="T59" fmla="*/ 4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5 h 9"/>
                  <a:gd name="T70" fmla="*/ 6 w 17"/>
                  <a:gd name="T71" fmla="*/ 4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5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3"/>
                      <a:pt x="3" y="2"/>
                    </a:cubicBezTo>
                    <a:cubicBezTo>
                      <a:pt x="1" y="3"/>
                      <a:pt x="1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11" y="9"/>
                      <a:pt x="11" y="5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3" y="2"/>
                      <a:pt x="14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2" y="3"/>
                      <a:pt x="12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0" y="2"/>
                    </a:cubicBezTo>
                    <a:cubicBezTo>
                      <a:pt x="10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1" name="Freeform 1332"/>
              <p:cNvSpPr>
                <a:spLocks/>
              </p:cNvSpPr>
              <p:nvPr/>
            </p:nvSpPr>
            <p:spPr bwMode="auto">
              <a:xfrm>
                <a:off x="754" y="317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2" name="Freeform 1333"/>
              <p:cNvSpPr>
                <a:spLocks/>
              </p:cNvSpPr>
              <p:nvPr/>
            </p:nvSpPr>
            <p:spPr bwMode="auto">
              <a:xfrm>
                <a:off x="751" y="314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7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7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3" name="Rectangle 1334"/>
              <p:cNvSpPr>
                <a:spLocks noChangeArrowheads="1"/>
              </p:cNvSpPr>
              <p:nvPr/>
            </p:nvSpPr>
            <p:spPr bwMode="auto">
              <a:xfrm>
                <a:off x="768" y="315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4" name="Freeform 1335"/>
              <p:cNvSpPr>
                <a:spLocks/>
              </p:cNvSpPr>
              <p:nvPr/>
            </p:nvSpPr>
            <p:spPr bwMode="auto">
              <a:xfrm>
                <a:off x="759" y="307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5" name="Freeform 1336"/>
              <p:cNvSpPr>
                <a:spLocks/>
              </p:cNvSpPr>
              <p:nvPr/>
            </p:nvSpPr>
            <p:spPr bwMode="auto">
              <a:xfrm>
                <a:off x="751" y="3071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6" name="Freeform 1337"/>
              <p:cNvSpPr>
                <a:spLocks/>
              </p:cNvSpPr>
              <p:nvPr/>
            </p:nvSpPr>
            <p:spPr bwMode="auto">
              <a:xfrm>
                <a:off x="754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7" name="Freeform 1338"/>
              <p:cNvSpPr>
                <a:spLocks/>
              </p:cNvSpPr>
              <p:nvPr/>
            </p:nvSpPr>
            <p:spPr bwMode="auto">
              <a:xfrm>
                <a:off x="751" y="3079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8" name="Freeform 1339"/>
              <p:cNvSpPr>
                <a:spLocks/>
              </p:cNvSpPr>
              <p:nvPr/>
            </p:nvSpPr>
            <p:spPr bwMode="auto">
              <a:xfrm>
                <a:off x="751" y="30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9" name="Freeform 1340"/>
              <p:cNvSpPr>
                <a:spLocks/>
              </p:cNvSpPr>
              <p:nvPr/>
            </p:nvSpPr>
            <p:spPr bwMode="auto">
              <a:xfrm>
                <a:off x="749" y="3076"/>
                <a:ext cx="2" cy="9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0" name="Freeform 1341"/>
              <p:cNvSpPr>
                <a:spLocks/>
              </p:cNvSpPr>
              <p:nvPr/>
            </p:nvSpPr>
            <p:spPr bwMode="auto">
              <a:xfrm>
                <a:off x="751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1" name="Freeform 1342"/>
              <p:cNvSpPr>
                <a:spLocks/>
              </p:cNvSpPr>
              <p:nvPr/>
            </p:nvSpPr>
            <p:spPr bwMode="auto">
              <a:xfrm>
                <a:off x="751" y="3079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2" name="Freeform 1343"/>
              <p:cNvSpPr>
                <a:spLocks/>
              </p:cNvSpPr>
              <p:nvPr/>
            </p:nvSpPr>
            <p:spPr bwMode="auto">
              <a:xfrm>
                <a:off x="746" y="307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3" name="Freeform 1344"/>
              <p:cNvSpPr>
                <a:spLocks/>
              </p:cNvSpPr>
              <p:nvPr/>
            </p:nvSpPr>
            <p:spPr bwMode="auto">
              <a:xfrm>
                <a:off x="746" y="307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4" name="Freeform 1345"/>
              <p:cNvSpPr>
                <a:spLocks/>
              </p:cNvSpPr>
              <p:nvPr/>
            </p:nvSpPr>
            <p:spPr bwMode="auto">
              <a:xfrm>
                <a:off x="743" y="3074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0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0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5" name="Rectangle 1346"/>
              <p:cNvSpPr>
                <a:spLocks noChangeArrowheads="1"/>
              </p:cNvSpPr>
              <p:nvPr/>
            </p:nvSpPr>
            <p:spPr bwMode="auto">
              <a:xfrm>
                <a:off x="743" y="307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6" name="Freeform 1347"/>
              <p:cNvSpPr>
                <a:spLocks/>
              </p:cNvSpPr>
              <p:nvPr/>
            </p:nvSpPr>
            <p:spPr bwMode="auto">
              <a:xfrm>
                <a:off x="740" y="3076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1 w 4"/>
                  <a:gd name="T9" fmla="*/ 0 h 1"/>
                  <a:gd name="T10" fmla="*/ 3 w 4"/>
                  <a:gd name="T11" fmla="*/ 0 h 1"/>
                  <a:gd name="T12" fmla="*/ 2 w 4"/>
                  <a:gd name="T13" fmla="*/ 0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7" name="Freeform 1348"/>
              <p:cNvSpPr>
                <a:spLocks/>
              </p:cNvSpPr>
              <p:nvPr/>
            </p:nvSpPr>
            <p:spPr bwMode="auto">
              <a:xfrm>
                <a:off x="740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8" name="Freeform 1349"/>
              <p:cNvSpPr>
                <a:spLocks/>
              </p:cNvSpPr>
              <p:nvPr/>
            </p:nvSpPr>
            <p:spPr bwMode="auto">
              <a:xfrm>
                <a:off x="749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9" name="Freeform 1350"/>
              <p:cNvSpPr>
                <a:spLocks/>
              </p:cNvSpPr>
              <p:nvPr/>
            </p:nvSpPr>
            <p:spPr bwMode="auto">
              <a:xfrm>
                <a:off x="740" y="307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0" name="Freeform 1351"/>
              <p:cNvSpPr>
                <a:spLocks/>
              </p:cNvSpPr>
              <p:nvPr/>
            </p:nvSpPr>
            <p:spPr bwMode="auto">
              <a:xfrm>
                <a:off x="738" y="3055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5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5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5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1" name="Freeform 1352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2" name="Freeform 1353"/>
              <p:cNvSpPr>
                <a:spLocks/>
              </p:cNvSpPr>
              <p:nvPr/>
            </p:nvSpPr>
            <p:spPr bwMode="auto">
              <a:xfrm>
                <a:off x="757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3" name="Rectangle 1354"/>
              <p:cNvSpPr>
                <a:spLocks noChangeArrowheads="1"/>
              </p:cNvSpPr>
              <p:nvPr/>
            </p:nvSpPr>
            <p:spPr bwMode="auto">
              <a:xfrm>
                <a:off x="757" y="305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4" name="Freeform 1355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5" name="Freeform 1356"/>
              <p:cNvSpPr>
                <a:spLocks/>
              </p:cNvSpPr>
              <p:nvPr/>
            </p:nvSpPr>
            <p:spPr bwMode="auto">
              <a:xfrm>
                <a:off x="754" y="30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6" name="Rectangle 1357"/>
              <p:cNvSpPr>
                <a:spLocks noChangeArrowheads="1"/>
              </p:cNvSpPr>
              <p:nvPr/>
            </p:nvSpPr>
            <p:spPr bwMode="auto">
              <a:xfrm>
                <a:off x="754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7" name="Freeform 1358"/>
              <p:cNvSpPr>
                <a:spLocks/>
              </p:cNvSpPr>
              <p:nvPr/>
            </p:nvSpPr>
            <p:spPr bwMode="auto">
              <a:xfrm>
                <a:off x="757" y="3060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1 h 6"/>
                  <a:gd name="T22" fmla="*/ 0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8" name="Freeform 1359"/>
              <p:cNvSpPr>
                <a:spLocks/>
              </p:cNvSpPr>
              <p:nvPr/>
            </p:nvSpPr>
            <p:spPr bwMode="auto">
              <a:xfrm>
                <a:off x="759" y="306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9" name="Freeform 1360"/>
              <p:cNvSpPr>
                <a:spLocks/>
              </p:cNvSpPr>
              <p:nvPr/>
            </p:nvSpPr>
            <p:spPr bwMode="auto">
              <a:xfrm>
                <a:off x="757" y="3071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5"/>
                      <a:pt x="1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0" name="Freeform 1361"/>
              <p:cNvSpPr>
                <a:spLocks/>
              </p:cNvSpPr>
              <p:nvPr/>
            </p:nvSpPr>
            <p:spPr bwMode="auto">
              <a:xfrm>
                <a:off x="765" y="3074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1" name="Freeform 1362"/>
              <p:cNvSpPr>
                <a:spLocks/>
              </p:cNvSpPr>
              <p:nvPr/>
            </p:nvSpPr>
            <p:spPr bwMode="auto">
              <a:xfrm>
                <a:off x="773" y="30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2" name="Freeform 1363"/>
              <p:cNvSpPr>
                <a:spLocks/>
              </p:cNvSpPr>
              <p:nvPr/>
            </p:nvSpPr>
            <p:spPr bwMode="auto">
              <a:xfrm>
                <a:off x="759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3" name="Freeform 1364"/>
              <p:cNvSpPr>
                <a:spLocks/>
              </p:cNvSpPr>
              <p:nvPr/>
            </p:nvSpPr>
            <p:spPr bwMode="auto">
              <a:xfrm>
                <a:off x="759" y="3085"/>
                <a:ext cx="9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0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4" name="Freeform 1365"/>
              <p:cNvSpPr>
                <a:spLocks/>
              </p:cNvSpPr>
              <p:nvPr/>
            </p:nvSpPr>
            <p:spPr bwMode="auto">
              <a:xfrm>
                <a:off x="724" y="3076"/>
                <a:ext cx="35" cy="22"/>
              </a:xfrm>
              <a:custGeom>
                <a:avLst/>
                <a:gdLst>
                  <a:gd name="T0" fmla="*/ 11 w 13"/>
                  <a:gd name="T1" fmla="*/ 4 h 8"/>
                  <a:gd name="T2" fmla="*/ 10 w 13"/>
                  <a:gd name="T3" fmla="*/ 4 h 8"/>
                  <a:gd name="T4" fmla="*/ 10 w 13"/>
                  <a:gd name="T5" fmla="*/ 3 h 8"/>
                  <a:gd name="T6" fmla="*/ 10 w 13"/>
                  <a:gd name="T7" fmla="*/ 2 h 8"/>
                  <a:gd name="T8" fmla="*/ 10 w 13"/>
                  <a:gd name="T9" fmla="*/ 3 h 8"/>
                  <a:gd name="T10" fmla="*/ 9 w 13"/>
                  <a:gd name="T11" fmla="*/ 4 h 8"/>
                  <a:gd name="T12" fmla="*/ 9 w 13"/>
                  <a:gd name="T13" fmla="*/ 5 h 8"/>
                  <a:gd name="T14" fmla="*/ 8 w 13"/>
                  <a:gd name="T15" fmla="*/ 3 h 8"/>
                  <a:gd name="T16" fmla="*/ 8 w 13"/>
                  <a:gd name="T17" fmla="*/ 6 h 8"/>
                  <a:gd name="T18" fmla="*/ 7 w 13"/>
                  <a:gd name="T19" fmla="*/ 5 h 8"/>
                  <a:gd name="T20" fmla="*/ 7 w 13"/>
                  <a:gd name="T21" fmla="*/ 5 h 8"/>
                  <a:gd name="T22" fmla="*/ 7 w 13"/>
                  <a:gd name="T23" fmla="*/ 5 h 8"/>
                  <a:gd name="T24" fmla="*/ 7 w 13"/>
                  <a:gd name="T25" fmla="*/ 3 h 8"/>
                  <a:gd name="T26" fmla="*/ 6 w 13"/>
                  <a:gd name="T27" fmla="*/ 3 h 8"/>
                  <a:gd name="T28" fmla="*/ 7 w 13"/>
                  <a:gd name="T29" fmla="*/ 2 h 8"/>
                  <a:gd name="T30" fmla="*/ 5 w 13"/>
                  <a:gd name="T31" fmla="*/ 2 h 8"/>
                  <a:gd name="T32" fmla="*/ 6 w 13"/>
                  <a:gd name="T33" fmla="*/ 2 h 8"/>
                  <a:gd name="T34" fmla="*/ 4 w 13"/>
                  <a:gd name="T35" fmla="*/ 4 h 8"/>
                  <a:gd name="T36" fmla="*/ 3 w 13"/>
                  <a:gd name="T37" fmla="*/ 3 h 8"/>
                  <a:gd name="T38" fmla="*/ 5 w 13"/>
                  <a:gd name="T39" fmla="*/ 2 h 8"/>
                  <a:gd name="T40" fmla="*/ 4 w 13"/>
                  <a:gd name="T41" fmla="*/ 2 h 8"/>
                  <a:gd name="T42" fmla="*/ 6 w 13"/>
                  <a:gd name="T43" fmla="*/ 1 h 8"/>
                  <a:gd name="T44" fmla="*/ 3 w 13"/>
                  <a:gd name="T45" fmla="*/ 1 h 8"/>
                  <a:gd name="T46" fmla="*/ 3 w 13"/>
                  <a:gd name="T47" fmla="*/ 1 h 8"/>
                  <a:gd name="T48" fmla="*/ 0 w 13"/>
                  <a:gd name="T49" fmla="*/ 2 h 8"/>
                  <a:gd name="T50" fmla="*/ 3 w 13"/>
                  <a:gd name="T51" fmla="*/ 5 h 8"/>
                  <a:gd name="T52" fmla="*/ 5 w 13"/>
                  <a:gd name="T53" fmla="*/ 5 h 8"/>
                  <a:gd name="T54" fmla="*/ 3 w 13"/>
                  <a:gd name="T55" fmla="*/ 6 h 8"/>
                  <a:gd name="T56" fmla="*/ 5 w 13"/>
                  <a:gd name="T57" fmla="*/ 5 h 8"/>
                  <a:gd name="T58" fmla="*/ 4 w 13"/>
                  <a:gd name="T59" fmla="*/ 6 h 8"/>
                  <a:gd name="T60" fmla="*/ 5 w 13"/>
                  <a:gd name="T61" fmla="*/ 5 h 8"/>
                  <a:gd name="T62" fmla="*/ 4 w 13"/>
                  <a:gd name="T63" fmla="*/ 7 h 8"/>
                  <a:gd name="T64" fmla="*/ 11 w 13"/>
                  <a:gd name="T65" fmla="*/ 7 h 8"/>
                  <a:gd name="T66" fmla="*/ 10 w 13"/>
                  <a:gd name="T67" fmla="*/ 6 h 8"/>
                  <a:gd name="T68" fmla="*/ 12 w 13"/>
                  <a:gd name="T69" fmla="*/ 5 h 8"/>
                  <a:gd name="T70" fmla="*/ 12 w 13"/>
                  <a:gd name="T71" fmla="*/ 4 h 8"/>
                  <a:gd name="T72" fmla="*/ 13 w 13"/>
                  <a:gd name="T73" fmla="*/ 7 h 8"/>
                  <a:gd name="T74" fmla="*/ 13 w 13"/>
                  <a:gd name="T75" fmla="*/ 6 h 8"/>
                  <a:gd name="T76" fmla="*/ 13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10 w 13"/>
                  <a:gd name="T83" fmla="*/ 2 h 8"/>
                  <a:gd name="T84" fmla="*/ 11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1" y="4"/>
                    </a:moveTo>
                    <a:cubicBezTo>
                      <a:pt x="10" y="4"/>
                      <a:pt x="10" y="5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4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7" y="5"/>
                      <a:pt x="7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4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6" y="2"/>
                      <a:pt x="4" y="4"/>
                    </a:cubicBezTo>
                    <a:cubicBezTo>
                      <a:pt x="6" y="2"/>
                      <a:pt x="3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5" y="1"/>
                      <a:pt x="4" y="2"/>
                      <a:pt x="6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3" y="4"/>
                      <a:pt x="3" y="5"/>
                    </a:cubicBezTo>
                    <a:cubicBezTo>
                      <a:pt x="4" y="4"/>
                      <a:pt x="3" y="6"/>
                      <a:pt x="5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5" y="7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8"/>
                      <a:pt x="9" y="6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0" y="2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3" y="6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4"/>
                      <a:pt x="12" y="4"/>
                      <a:pt x="11" y="3"/>
                    </a:cubicBezTo>
                    <a:cubicBezTo>
                      <a:pt x="12" y="5"/>
                      <a:pt x="10" y="0"/>
                      <a:pt x="10" y="2"/>
                    </a:cubicBezTo>
                    <a:cubicBezTo>
                      <a:pt x="10" y="3"/>
                      <a:pt x="10" y="3"/>
                      <a:pt x="1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5" name="Freeform 1366"/>
              <p:cNvSpPr>
                <a:spLocks/>
              </p:cNvSpPr>
              <p:nvPr/>
            </p:nvSpPr>
            <p:spPr bwMode="auto">
              <a:xfrm>
                <a:off x="759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6" name="Freeform 1367"/>
              <p:cNvSpPr>
                <a:spLocks/>
              </p:cNvSpPr>
              <p:nvPr/>
            </p:nvSpPr>
            <p:spPr bwMode="auto">
              <a:xfrm>
                <a:off x="732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7" name="Rectangle 1368"/>
              <p:cNvSpPr>
                <a:spLocks noChangeArrowheads="1"/>
              </p:cNvSpPr>
              <p:nvPr/>
            </p:nvSpPr>
            <p:spPr bwMode="auto">
              <a:xfrm>
                <a:off x="759" y="309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8" name="Rectangle 1369"/>
              <p:cNvSpPr>
                <a:spLocks noChangeArrowheads="1"/>
              </p:cNvSpPr>
              <p:nvPr/>
            </p:nvSpPr>
            <p:spPr bwMode="auto">
              <a:xfrm>
                <a:off x="757" y="3085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9" name="Freeform 1370"/>
              <p:cNvSpPr>
                <a:spLocks/>
              </p:cNvSpPr>
              <p:nvPr/>
            </p:nvSpPr>
            <p:spPr bwMode="auto">
              <a:xfrm>
                <a:off x="735" y="307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0" name="Freeform 1371"/>
              <p:cNvSpPr>
                <a:spLocks/>
              </p:cNvSpPr>
              <p:nvPr/>
            </p:nvSpPr>
            <p:spPr bwMode="auto">
              <a:xfrm>
                <a:off x="740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1" name="Freeform 1372"/>
              <p:cNvSpPr>
                <a:spLocks/>
              </p:cNvSpPr>
              <p:nvPr/>
            </p:nvSpPr>
            <p:spPr bwMode="auto">
              <a:xfrm>
                <a:off x="724" y="3044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9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5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10 h 12"/>
                  <a:gd name="T50" fmla="*/ 6 w 22"/>
                  <a:gd name="T51" fmla="*/ 10 h 12"/>
                  <a:gd name="T52" fmla="*/ 6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3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5" y="3"/>
                      <a:pt x="14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0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3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3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6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3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2" name="Freeform 1373"/>
              <p:cNvSpPr>
                <a:spLocks/>
              </p:cNvSpPr>
              <p:nvPr/>
            </p:nvSpPr>
            <p:spPr bwMode="auto">
              <a:xfrm>
                <a:off x="757" y="3060"/>
                <a:ext cx="0" cy="6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3" name="Freeform 1374"/>
              <p:cNvSpPr>
                <a:spLocks/>
              </p:cNvSpPr>
              <p:nvPr/>
            </p:nvSpPr>
            <p:spPr bwMode="auto">
              <a:xfrm>
                <a:off x="757" y="306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4" name="Freeform 1375"/>
              <p:cNvSpPr>
                <a:spLocks/>
              </p:cNvSpPr>
              <p:nvPr/>
            </p:nvSpPr>
            <p:spPr bwMode="auto">
              <a:xfrm>
                <a:off x="76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5" name="Rectangle 1376"/>
              <p:cNvSpPr>
                <a:spLocks noChangeArrowheads="1"/>
              </p:cNvSpPr>
              <p:nvPr/>
            </p:nvSpPr>
            <p:spPr bwMode="auto">
              <a:xfrm>
                <a:off x="765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6" name="Freeform 1377"/>
              <p:cNvSpPr>
                <a:spLocks/>
              </p:cNvSpPr>
              <p:nvPr/>
            </p:nvSpPr>
            <p:spPr bwMode="auto">
              <a:xfrm>
                <a:off x="727" y="3071"/>
                <a:ext cx="49" cy="25"/>
              </a:xfrm>
              <a:custGeom>
                <a:avLst/>
                <a:gdLst>
                  <a:gd name="T0" fmla="*/ 5 w 18"/>
                  <a:gd name="T1" fmla="*/ 3 h 9"/>
                  <a:gd name="T2" fmla="*/ 3 w 18"/>
                  <a:gd name="T3" fmla="*/ 4 h 9"/>
                  <a:gd name="T4" fmla="*/ 4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9 w 18"/>
                  <a:gd name="T11" fmla="*/ 7 h 9"/>
                  <a:gd name="T12" fmla="*/ 12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4 w 18"/>
                  <a:gd name="T19" fmla="*/ 5 h 9"/>
                  <a:gd name="T20" fmla="*/ 14 w 18"/>
                  <a:gd name="T21" fmla="*/ 5 h 9"/>
                  <a:gd name="T22" fmla="*/ 14 w 18"/>
                  <a:gd name="T23" fmla="*/ 4 h 9"/>
                  <a:gd name="T24" fmla="*/ 15 w 18"/>
                  <a:gd name="T25" fmla="*/ 4 h 9"/>
                  <a:gd name="T26" fmla="*/ 15 w 18"/>
                  <a:gd name="T27" fmla="*/ 4 h 9"/>
                  <a:gd name="T28" fmla="*/ 15 w 18"/>
                  <a:gd name="T29" fmla="*/ 3 h 9"/>
                  <a:gd name="T30" fmla="*/ 16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5 w 18"/>
                  <a:gd name="T37" fmla="*/ 2 h 9"/>
                  <a:gd name="T38" fmla="*/ 15 w 18"/>
                  <a:gd name="T39" fmla="*/ 2 h 9"/>
                  <a:gd name="T40" fmla="*/ 15 w 18"/>
                  <a:gd name="T41" fmla="*/ 3 h 9"/>
                  <a:gd name="T42" fmla="*/ 14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2 h 9"/>
                  <a:gd name="T50" fmla="*/ 13 w 18"/>
                  <a:gd name="T51" fmla="*/ 2 h 9"/>
                  <a:gd name="T52" fmla="*/ 13 w 18"/>
                  <a:gd name="T53" fmla="*/ 4 h 9"/>
                  <a:gd name="T54" fmla="*/ 13 w 18"/>
                  <a:gd name="T55" fmla="*/ 5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2 w 18"/>
                  <a:gd name="T63" fmla="*/ 4 h 9"/>
                  <a:gd name="T64" fmla="*/ 9 w 18"/>
                  <a:gd name="T65" fmla="*/ 4 h 9"/>
                  <a:gd name="T66" fmla="*/ 9 w 18"/>
                  <a:gd name="T67" fmla="*/ 3 h 9"/>
                  <a:gd name="T68" fmla="*/ 9 w 18"/>
                  <a:gd name="T69" fmla="*/ 4 h 9"/>
                  <a:gd name="T70" fmla="*/ 7 w 18"/>
                  <a:gd name="T71" fmla="*/ 3 h 9"/>
                  <a:gd name="T72" fmla="*/ 7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5 h 9"/>
                  <a:gd name="T80" fmla="*/ 5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2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9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4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5"/>
                      <a:pt x="15" y="3"/>
                      <a:pt x="15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3"/>
                      <a:pt x="18" y="3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7" name="Freeform 1378"/>
              <p:cNvSpPr>
                <a:spLocks/>
              </p:cNvSpPr>
              <p:nvPr/>
            </p:nvSpPr>
            <p:spPr bwMode="auto">
              <a:xfrm>
                <a:off x="727" y="3074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8" name="Freeform 1379"/>
              <p:cNvSpPr>
                <a:spLocks/>
              </p:cNvSpPr>
              <p:nvPr/>
            </p:nvSpPr>
            <p:spPr bwMode="auto">
              <a:xfrm>
                <a:off x="724" y="3041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5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9" name="Rectangle 1380"/>
              <p:cNvSpPr>
                <a:spLocks noChangeArrowheads="1"/>
              </p:cNvSpPr>
              <p:nvPr/>
            </p:nvSpPr>
            <p:spPr bwMode="auto">
              <a:xfrm>
                <a:off x="740" y="304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0" name="Freeform 1381"/>
              <p:cNvSpPr>
                <a:spLocks/>
              </p:cNvSpPr>
              <p:nvPr/>
            </p:nvSpPr>
            <p:spPr bwMode="auto">
              <a:xfrm>
                <a:off x="915" y="30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1" name="Freeform 1382"/>
              <p:cNvSpPr>
                <a:spLocks/>
              </p:cNvSpPr>
              <p:nvPr/>
            </p:nvSpPr>
            <p:spPr bwMode="auto">
              <a:xfrm>
                <a:off x="906" y="3085"/>
                <a:ext cx="9" cy="1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2" name="Freeform 1383"/>
              <p:cNvSpPr>
                <a:spLocks/>
              </p:cNvSpPr>
              <p:nvPr/>
            </p:nvSpPr>
            <p:spPr bwMode="auto">
              <a:xfrm>
                <a:off x="909" y="309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3" name="Freeform 1384"/>
              <p:cNvSpPr>
                <a:spLocks/>
              </p:cNvSpPr>
              <p:nvPr/>
            </p:nvSpPr>
            <p:spPr bwMode="auto">
              <a:xfrm>
                <a:off x="909" y="309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4" name="Freeform 1385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5" name="Freeform 1386"/>
              <p:cNvSpPr>
                <a:spLocks/>
              </p:cNvSpPr>
              <p:nvPr/>
            </p:nvSpPr>
            <p:spPr bwMode="auto">
              <a:xfrm>
                <a:off x="904" y="3087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6" name="Freeform 1387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7" name="Freeform 1388"/>
              <p:cNvSpPr>
                <a:spLocks/>
              </p:cNvSpPr>
              <p:nvPr/>
            </p:nvSpPr>
            <p:spPr bwMode="auto">
              <a:xfrm>
                <a:off x="906" y="3093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8" name="Freeform 1389"/>
              <p:cNvSpPr>
                <a:spLocks/>
              </p:cNvSpPr>
              <p:nvPr/>
            </p:nvSpPr>
            <p:spPr bwMode="auto">
              <a:xfrm>
                <a:off x="901" y="308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0 w 1"/>
                  <a:gd name="T5" fmla="*/ 0 h 4"/>
                  <a:gd name="T6" fmla="*/ 0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9" name="Freeform 1390"/>
              <p:cNvSpPr>
                <a:spLocks/>
              </p:cNvSpPr>
              <p:nvPr/>
            </p:nvSpPr>
            <p:spPr bwMode="auto">
              <a:xfrm>
                <a:off x="901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0" name="Freeform 1391"/>
              <p:cNvSpPr>
                <a:spLocks/>
              </p:cNvSpPr>
              <p:nvPr/>
            </p:nvSpPr>
            <p:spPr bwMode="auto">
              <a:xfrm>
                <a:off x="898" y="3085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2 h 4"/>
                  <a:gd name="T6" fmla="*/ 1 w 1"/>
                  <a:gd name="T7" fmla="*/ 2 h 4"/>
                  <a:gd name="T8" fmla="*/ 0 w 1"/>
                  <a:gd name="T9" fmla="*/ 3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0" y="4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1" name="Rectangle 1392"/>
              <p:cNvSpPr>
                <a:spLocks noChangeArrowheads="1"/>
              </p:cNvSpPr>
              <p:nvPr/>
            </p:nvSpPr>
            <p:spPr bwMode="auto">
              <a:xfrm>
                <a:off x="898" y="3090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2" name="Freeform 1393"/>
              <p:cNvSpPr>
                <a:spLocks/>
              </p:cNvSpPr>
              <p:nvPr/>
            </p:nvSpPr>
            <p:spPr bwMode="auto">
              <a:xfrm>
                <a:off x="896" y="3087"/>
                <a:ext cx="13" cy="6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1 h 2"/>
                  <a:gd name="T4" fmla="*/ 1 w 5"/>
                  <a:gd name="T5" fmla="*/ 2 h 2"/>
                  <a:gd name="T6" fmla="*/ 2 w 5"/>
                  <a:gd name="T7" fmla="*/ 1 h 2"/>
                  <a:gd name="T8" fmla="*/ 1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0 h 2"/>
                  <a:gd name="T16" fmla="*/ 2 w 5"/>
                  <a:gd name="T17" fmla="*/ 1 h 2"/>
                  <a:gd name="T18" fmla="*/ 2 w 5"/>
                  <a:gd name="T19" fmla="*/ 0 h 2"/>
                  <a:gd name="T20" fmla="*/ 0 w 5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0"/>
                      <a:pt x="5" y="1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3" name="Freeform 1394"/>
              <p:cNvSpPr>
                <a:spLocks/>
              </p:cNvSpPr>
              <p:nvPr/>
            </p:nvSpPr>
            <p:spPr bwMode="auto">
              <a:xfrm>
                <a:off x="896" y="309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4" name="Freeform 1395"/>
              <p:cNvSpPr>
                <a:spLocks/>
              </p:cNvSpPr>
              <p:nvPr/>
            </p:nvSpPr>
            <p:spPr bwMode="auto">
              <a:xfrm>
                <a:off x="904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5" name="Freeform 1396"/>
              <p:cNvSpPr>
                <a:spLocks/>
              </p:cNvSpPr>
              <p:nvPr/>
            </p:nvSpPr>
            <p:spPr bwMode="auto">
              <a:xfrm>
                <a:off x="896" y="308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6" name="Freeform 1397"/>
              <p:cNvSpPr>
                <a:spLocks/>
              </p:cNvSpPr>
              <p:nvPr/>
            </p:nvSpPr>
            <p:spPr bwMode="auto">
              <a:xfrm>
                <a:off x="893" y="306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6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6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4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7" name="Rectangle 1398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8" name="Freeform 1399"/>
              <p:cNvSpPr>
                <a:spLocks/>
              </p:cNvSpPr>
              <p:nvPr/>
            </p:nvSpPr>
            <p:spPr bwMode="auto">
              <a:xfrm>
                <a:off x="912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9" name="Rectangle 1400"/>
              <p:cNvSpPr>
                <a:spLocks noChangeArrowheads="1"/>
              </p:cNvSpPr>
              <p:nvPr/>
            </p:nvSpPr>
            <p:spPr bwMode="auto">
              <a:xfrm>
                <a:off x="912" y="306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0" name="Freeform 1401"/>
              <p:cNvSpPr>
                <a:spLocks/>
              </p:cNvSpPr>
              <p:nvPr/>
            </p:nvSpPr>
            <p:spPr bwMode="auto">
              <a:xfrm>
                <a:off x="912" y="307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1" name="Freeform 1402"/>
              <p:cNvSpPr>
                <a:spLocks/>
              </p:cNvSpPr>
              <p:nvPr/>
            </p:nvSpPr>
            <p:spPr bwMode="auto">
              <a:xfrm>
                <a:off x="909" y="308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2" name="Rectangle 1403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3" name="Freeform 1404"/>
              <p:cNvSpPr>
                <a:spLocks/>
              </p:cNvSpPr>
              <p:nvPr/>
            </p:nvSpPr>
            <p:spPr bwMode="auto">
              <a:xfrm>
                <a:off x="912" y="3071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5 h 6"/>
                  <a:gd name="T48" fmla="*/ 4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4" y="5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5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4" name="Freeform 1405"/>
              <p:cNvSpPr>
                <a:spLocks/>
              </p:cNvSpPr>
              <p:nvPr/>
            </p:nvSpPr>
            <p:spPr bwMode="auto">
              <a:xfrm>
                <a:off x="915" y="308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5" name="Freeform 1406"/>
              <p:cNvSpPr>
                <a:spLocks/>
              </p:cNvSpPr>
              <p:nvPr/>
            </p:nvSpPr>
            <p:spPr bwMode="auto">
              <a:xfrm>
                <a:off x="912" y="3082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2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3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6" name="Freeform 1407"/>
              <p:cNvSpPr>
                <a:spLocks/>
              </p:cNvSpPr>
              <p:nvPr/>
            </p:nvSpPr>
            <p:spPr bwMode="auto">
              <a:xfrm>
                <a:off x="920" y="30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7" name="Freeform 1408"/>
              <p:cNvSpPr>
                <a:spLocks/>
              </p:cNvSpPr>
              <p:nvPr/>
            </p:nvSpPr>
            <p:spPr bwMode="auto">
              <a:xfrm>
                <a:off x="928" y="309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8" name="Freeform 1409"/>
              <p:cNvSpPr>
                <a:spLocks/>
              </p:cNvSpPr>
              <p:nvPr/>
            </p:nvSpPr>
            <p:spPr bwMode="auto">
              <a:xfrm>
                <a:off x="915" y="309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9" name="Freeform 1410"/>
              <p:cNvSpPr>
                <a:spLocks/>
              </p:cNvSpPr>
              <p:nvPr/>
            </p:nvSpPr>
            <p:spPr bwMode="auto">
              <a:xfrm>
                <a:off x="915" y="3096"/>
                <a:ext cx="8" cy="13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3" name="Group 1612"/>
            <p:cNvGrpSpPr>
              <a:grpSpLocks/>
            </p:cNvGrpSpPr>
            <p:nvPr/>
          </p:nvGrpSpPr>
          <p:grpSpPr bwMode="auto">
            <a:xfrm>
              <a:off x="482" y="2794"/>
              <a:ext cx="569" cy="416"/>
              <a:chOff x="482" y="2794"/>
              <a:chExt cx="569" cy="416"/>
            </a:xfrm>
          </p:grpSpPr>
          <p:sp>
            <p:nvSpPr>
              <p:cNvPr id="110" name="Freeform 1412"/>
              <p:cNvSpPr>
                <a:spLocks/>
              </p:cNvSpPr>
              <p:nvPr/>
            </p:nvSpPr>
            <p:spPr bwMode="auto">
              <a:xfrm>
                <a:off x="882" y="3090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9 w 13"/>
                  <a:gd name="T3" fmla="*/ 4 h 7"/>
                  <a:gd name="T4" fmla="*/ 9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7 w 13"/>
                  <a:gd name="T15" fmla="*/ 2 h 7"/>
                  <a:gd name="T16" fmla="*/ 7 w 13"/>
                  <a:gd name="T17" fmla="*/ 6 h 7"/>
                  <a:gd name="T18" fmla="*/ 6 w 13"/>
                  <a:gd name="T19" fmla="*/ 4 h 7"/>
                  <a:gd name="T20" fmla="*/ 6 w 13"/>
                  <a:gd name="T21" fmla="*/ 4 h 7"/>
                  <a:gd name="T22" fmla="*/ 6 w 13"/>
                  <a:gd name="T23" fmla="*/ 4 h 7"/>
                  <a:gd name="T24" fmla="*/ 6 w 13"/>
                  <a:gd name="T25" fmla="*/ 2 h 7"/>
                  <a:gd name="T26" fmla="*/ 6 w 13"/>
                  <a:gd name="T27" fmla="*/ 2 h 7"/>
                  <a:gd name="T28" fmla="*/ 6 w 13"/>
                  <a:gd name="T29" fmla="*/ 2 h 7"/>
                  <a:gd name="T30" fmla="*/ 4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2 w 13"/>
                  <a:gd name="T37" fmla="*/ 2 h 7"/>
                  <a:gd name="T38" fmla="*/ 4 w 13"/>
                  <a:gd name="T39" fmla="*/ 1 h 7"/>
                  <a:gd name="T40" fmla="*/ 3 w 13"/>
                  <a:gd name="T41" fmla="*/ 2 h 7"/>
                  <a:gd name="T42" fmla="*/ 5 w 13"/>
                  <a:gd name="T43" fmla="*/ 0 h 7"/>
                  <a:gd name="T44" fmla="*/ 2 w 13"/>
                  <a:gd name="T45" fmla="*/ 1 h 7"/>
                  <a:gd name="T46" fmla="*/ 2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2 w 13"/>
                  <a:gd name="T55" fmla="*/ 6 h 7"/>
                  <a:gd name="T56" fmla="*/ 4 w 13"/>
                  <a:gd name="T57" fmla="*/ 4 h 7"/>
                  <a:gd name="T58" fmla="*/ 3 w 13"/>
                  <a:gd name="T59" fmla="*/ 6 h 7"/>
                  <a:gd name="T60" fmla="*/ 4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9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2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3"/>
                      <a:pt x="8" y="3"/>
                      <a:pt x="7" y="2"/>
                    </a:cubicBezTo>
                    <a:cubicBezTo>
                      <a:pt x="7" y="3"/>
                      <a:pt x="7" y="4"/>
                      <a:pt x="7" y="6"/>
                    </a:cubicBezTo>
                    <a:cubicBezTo>
                      <a:pt x="6" y="4"/>
                      <a:pt x="6" y="6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6" y="5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5" y="1"/>
                      <a:pt x="3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2"/>
                      <a:pt x="2" y="3"/>
                      <a:pt x="2" y="5"/>
                    </a:cubicBezTo>
                    <a:cubicBezTo>
                      <a:pt x="3" y="3"/>
                      <a:pt x="2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9" y="2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9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" name="Freeform 1413"/>
              <p:cNvSpPr>
                <a:spLocks/>
              </p:cNvSpPr>
              <p:nvPr/>
            </p:nvSpPr>
            <p:spPr bwMode="auto">
              <a:xfrm>
                <a:off x="915" y="31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" name="Freeform 1414"/>
              <p:cNvSpPr>
                <a:spLocks/>
              </p:cNvSpPr>
              <p:nvPr/>
            </p:nvSpPr>
            <p:spPr bwMode="auto">
              <a:xfrm>
                <a:off x="887" y="30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" name="Rectangle 1415"/>
              <p:cNvSpPr>
                <a:spLocks noChangeArrowheads="1"/>
              </p:cNvSpPr>
              <p:nvPr/>
            </p:nvSpPr>
            <p:spPr bwMode="auto">
              <a:xfrm>
                <a:off x="917" y="31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" name="Freeform 1416"/>
              <p:cNvSpPr>
                <a:spLocks/>
              </p:cNvSpPr>
              <p:nvPr/>
            </p:nvSpPr>
            <p:spPr bwMode="auto">
              <a:xfrm>
                <a:off x="912" y="309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" name="Freeform 1417"/>
              <p:cNvSpPr>
                <a:spLocks/>
              </p:cNvSpPr>
              <p:nvPr/>
            </p:nvSpPr>
            <p:spPr bwMode="auto">
              <a:xfrm>
                <a:off x="890" y="30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" name="Freeform 1418"/>
              <p:cNvSpPr>
                <a:spLocks/>
              </p:cNvSpPr>
              <p:nvPr/>
            </p:nvSpPr>
            <p:spPr bwMode="auto">
              <a:xfrm>
                <a:off x="896" y="307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" name="Freeform 1419"/>
              <p:cNvSpPr>
                <a:spLocks/>
              </p:cNvSpPr>
              <p:nvPr/>
            </p:nvSpPr>
            <p:spPr bwMode="auto">
              <a:xfrm>
                <a:off x="879" y="3057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6 h 12"/>
                  <a:gd name="T22" fmla="*/ 7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8 h 12"/>
                  <a:gd name="T60" fmla="*/ 8 w 22"/>
                  <a:gd name="T61" fmla="*/ 6 h 12"/>
                  <a:gd name="T62" fmla="*/ 9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10" y="5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9" y="8"/>
                    </a:cubicBezTo>
                    <a:cubicBezTo>
                      <a:pt x="9" y="9"/>
                      <a:pt x="9" y="6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1" y="8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5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" name="Freeform 1420"/>
              <p:cNvSpPr>
                <a:spLocks/>
              </p:cNvSpPr>
              <p:nvPr/>
            </p:nvSpPr>
            <p:spPr bwMode="auto">
              <a:xfrm>
                <a:off x="912" y="307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" name="Freeform 1421"/>
              <p:cNvSpPr>
                <a:spLocks/>
              </p:cNvSpPr>
              <p:nvPr/>
            </p:nvSpPr>
            <p:spPr bwMode="auto">
              <a:xfrm>
                <a:off x="912" y="307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" name="Freeform 1422"/>
              <p:cNvSpPr>
                <a:spLocks/>
              </p:cNvSpPr>
              <p:nvPr/>
            </p:nvSpPr>
            <p:spPr bwMode="auto">
              <a:xfrm>
                <a:off x="920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" name="Rectangle 1423"/>
              <p:cNvSpPr>
                <a:spLocks noChangeArrowheads="1"/>
              </p:cNvSpPr>
              <p:nvPr/>
            </p:nvSpPr>
            <p:spPr bwMode="auto">
              <a:xfrm>
                <a:off x="923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" name="Freeform 1424"/>
              <p:cNvSpPr>
                <a:spLocks/>
              </p:cNvSpPr>
              <p:nvPr/>
            </p:nvSpPr>
            <p:spPr bwMode="auto">
              <a:xfrm>
                <a:off x="885" y="3085"/>
                <a:ext cx="46" cy="24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3 h 9"/>
                  <a:gd name="T4" fmla="*/ 3 w 17"/>
                  <a:gd name="T5" fmla="*/ 2 h 9"/>
                  <a:gd name="T6" fmla="*/ 0 w 17"/>
                  <a:gd name="T7" fmla="*/ 2 h 9"/>
                  <a:gd name="T8" fmla="*/ 9 w 17"/>
                  <a:gd name="T9" fmla="*/ 5 h 9"/>
                  <a:gd name="T10" fmla="*/ 8 w 17"/>
                  <a:gd name="T11" fmla="*/ 6 h 9"/>
                  <a:gd name="T12" fmla="*/ 11 w 17"/>
                  <a:gd name="T13" fmla="*/ 4 h 9"/>
                  <a:gd name="T14" fmla="*/ 11 w 17"/>
                  <a:gd name="T15" fmla="*/ 6 h 9"/>
                  <a:gd name="T16" fmla="*/ 13 w 17"/>
                  <a:gd name="T17" fmla="*/ 5 h 9"/>
                  <a:gd name="T18" fmla="*/ 13 w 17"/>
                  <a:gd name="T19" fmla="*/ 4 h 9"/>
                  <a:gd name="T20" fmla="*/ 13 w 17"/>
                  <a:gd name="T21" fmla="*/ 4 h 9"/>
                  <a:gd name="T22" fmla="*/ 13 w 17"/>
                  <a:gd name="T23" fmla="*/ 4 h 9"/>
                  <a:gd name="T24" fmla="*/ 14 w 17"/>
                  <a:gd name="T25" fmla="*/ 3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3 h 9"/>
                  <a:gd name="T32" fmla="*/ 15 w 17"/>
                  <a:gd name="T33" fmla="*/ 0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1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1 h 9"/>
                  <a:gd name="T50" fmla="*/ 12 w 17"/>
                  <a:gd name="T51" fmla="*/ 2 h 9"/>
                  <a:gd name="T52" fmla="*/ 12 w 17"/>
                  <a:gd name="T53" fmla="*/ 4 h 9"/>
                  <a:gd name="T54" fmla="*/ 12 w 17"/>
                  <a:gd name="T55" fmla="*/ 4 h 9"/>
                  <a:gd name="T56" fmla="*/ 12 w 17"/>
                  <a:gd name="T57" fmla="*/ 2 h 9"/>
                  <a:gd name="T58" fmla="*/ 11 w 17"/>
                  <a:gd name="T59" fmla="*/ 3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1" y="3"/>
                      <a:pt x="1" y="1"/>
                      <a:pt x="0" y="2"/>
                    </a:cubicBezTo>
                    <a:cubicBezTo>
                      <a:pt x="2" y="4"/>
                      <a:pt x="5" y="8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9"/>
                      <a:pt x="1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2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7" y="3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4"/>
                      <a:pt x="13" y="1"/>
                      <a:pt x="14" y="3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1" y="0"/>
                      <a:pt x="13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2"/>
                      <a:pt x="10" y="2"/>
                    </a:cubicBezTo>
                    <a:cubicBezTo>
                      <a:pt x="10" y="3"/>
                      <a:pt x="11" y="2"/>
                      <a:pt x="11" y="4"/>
                    </a:cubicBezTo>
                    <a:cubicBezTo>
                      <a:pt x="10" y="2"/>
                      <a:pt x="9" y="3"/>
                      <a:pt x="8" y="4"/>
                    </a:cubicBezTo>
                    <a:cubicBezTo>
                      <a:pt x="8" y="4"/>
                      <a:pt x="8" y="2"/>
                      <a:pt x="8" y="3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5"/>
                      <a:pt x="2" y="4"/>
                    </a:cubicBezTo>
                    <a:cubicBezTo>
                      <a:pt x="3" y="3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" name="Freeform 1425"/>
              <p:cNvSpPr>
                <a:spLocks/>
              </p:cNvSpPr>
              <p:nvPr/>
            </p:nvSpPr>
            <p:spPr bwMode="auto">
              <a:xfrm>
                <a:off x="882" y="3085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" name="Freeform 1426"/>
              <p:cNvSpPr>
                <a:spLocks/>
              </p:cNvSpPr>
              <p:nvPr/>
            </p:nvSpPr>
            <p:spPr bwMode="auto">
              <a:xfrm>
                <a:off x="879" y="305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6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" name="Freeform 1427"/>
              <p:cNvSpPr>
                <a:spLocks/>
              </p:cNvSpPr>
              <p:nvPr/>
            </p:nvSpPr>
            <p:spPr bwMode="auto">
              <a:xfrm>
                <a:off x="896" y="306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" name="Freeform 1428"/>
              <p:cNvSpPr>
                <a:spLocks/>
              </p:cNvSpPr>
              <p:nvPr/>
            </p:nvSpPr>
            <p:spPr bwMode="auto">
              <a:xfrm>
                <a:off x="517" y="28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" name="Freeform 1429"/>
              <p:cNvSpPr>
                <a:spLocks/>
              </p:cNvSpPr>
              <p:nvPr/>
            </p:nvSpPr>
            <p:spPr bwMode="auto">
              <a:xfrm>
                <a:off x="512" y="2823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2 w 2"/>
                  <a:gd name="T7" fmla="*/ 1 h 4"/>
                  <a:gd name="T8" fmla="*/ 1 w 2"/>
                  <a:gd name="T9" fmla="*/ 3 h 4"/>
                  <a:gd name="T10" fmla="*/ 1 w 2"/>
                  <a:gd name="T11" fmla="*/ 0 h 4"/>
                  <a:gd name="T12" fmla="*/ 0 w 2"/>
                  <a:gd name="T13" fmla="*/ 1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2"/>
                      <a:pt x="2" y="4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" name="Freeform 1430"/>
              <p:cNvSpPr>
                <a:spLocks/>
              </p:cNvSpPr>
              <p:nvPr/>
            </p:nvSpPr>
            <p:spPr bwMode="auto">
              <a:xfrm>
                <a:off x="512" y="2826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" name="Freeform 1431"/>
              <p:cNvSpPr>
                <a:spLocks/>
              </p:cNvSpPr>
              <p:nvPr/>
            </p:nvSpPr>
            <p:spPr bwMode="auto">
              <a:xfrm>
                <a:off x="512" y="2829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" name="Freeform 1432"/>
              <p:cNvSpPr>
                <a:spLocks/>
              </p:cNvSpPr>
              <p:nvPr/>
            </p:nvSpPr>
            <p:spPr bwMode="auto">
              <a:xfrm>
                <a:off x="509" y="2834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" name="Freeform 1433"/>
              <p:cNvSpPr>
                <a:spLocks/>
              </p:cNvSpPr>
              <p:nvPr/>
            </p:nvSpPr>
            <p:spPr bwMode="auto">
              <a:xfrm>
                <a:off x="509" y="2826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" name="Freeform 1434"/>
              <p:cNvSpPr>
                <a:spLocks/>
              </p:cNvSpPr>
              <p:nvPr/>
            </p:nvSpPr>
            <p:spPr bwMode="auto">
              <a:xfrm>
                <a:off x="509" y="283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" name="Rectangle 1435"/>
              <p:cNvSpPr>
                <a:spLocks noChangeArrowheads="1"/>
              </p:cNvSpPr>
              <p:nvPr/>
            </p:nvSpPr>
            <p:spPr bwMode="auto">
              <a:xfrm>
                <a:off x="512" y="2832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" name="Freeform 1436"/>
              <p:cNvSpPr>
                <a:spLocks/>
              </p:cNvSpPr>
              <p:nvPr/>
            </p:nvSpPr>
            <p:spPr bwMode="auto">
              <a:xfrm>
                <a:off x="506" y="2823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" name="Freeform 1437"/>
              <p:cNvSpPr>
                <a:spLocks/>
              </p:cNvSpPr>
              <p:nvPr/>
            </p:nvSpPr>
            <p:spPr bwMode="auto">
              <a:xfrm>
                <a:off x="504" y="2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" name="Freeform 1438"/>
              <p:cNvSpPr>
                <a:spLocks/>
              </p:cNvSpPr>
              <p:nvPr/>
            </p:nvSpPr>
            <p:spPr bwMode="auto">
              <a:xfrm>
                <a:off x="501" y="2823"/>
                <a:ext cx="3" cy="9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" name="Rectangle 1439"/>
              <p:cNvSpPr>
                <a:spLocks noChangeArrowheads="1"/>
              </p:cNvSpPr>
              <p:nvPr/>
            </p:nvSpPr>
            <p:spPr bwMode="auto">
              <a:xfrm>
                <a:off x="504" y="282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" name="Freeform 1440"/>
              <p:cNvSpPr>
                <a:spLocks/>
              </p:cNvSpPr>
              <p:nvPr/>
            </p:nvSpPr>
            <p:spPr bwMode="auto">
              <a:xfrm>
                <a:off x="498" y="2826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0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" name="Freeform 1441"/>
              <p:cNvSpPr>
                <a:spLocks/>
              </p:cNvSpPr>
              <p:nvPr/>
            </p:nvSpPr>
            <p:spPr bwMode="auto">
              <a:xfrm>
                <a:off x="498" y="282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" name="Freeform 1442"/>
              <p:cNvSpPr>
                <a:spLocks/>
              </p:cNvSpPr>
              <p:nvPr/>
            </p:nvSpPr>
            <p:spPr bwMode="auto">
              <a:xfrm>
                <a:off x="506" y="282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" name="Freeform 1443"/>
              <p:cNvSpPr>
                <a:spLocks/>
              </p:cNvSpPr>
              <p:nvPr/>
            </p:nvSpPr>
            <p:spPr bwMode="auto">
              <a:xfrm>
                <a:off x="501" y="2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" name="Freeform 1444"/>
              <p:cNvSpPr>
                <a:spLocks/>
              </p:cNvSpPr>
              <p:nvPr/>
            </p:nvSpPr>
            <p:spPr bwMode="auto">
              <a:xfrm>
                <a:off x="498" y="2807"/>
                <a:ext cx="25" cy="19"/>
              </a:xfrm>
              <a:custGeom>
                <a:avLst/>
                <a:gdLst>
                  <a:gd name="T0" fmla="*/ 7 w 9"/>
                  <a:gd name="T1" fmla="*/ 4 h 7"/>
                  <a:gd name="T2" fmla="*/ 7 w 9"/>
                  <a:gd name="T3" fmla="*/ 3 h 7"/>
                  <a:gd name="T4" fmla="*/ 8 w 9"/>
                  <a:gd name="T5" fmla="*/ 2 h 7"/>
                  <a:gd name="T6" fmla="*/ 9 w 9"/>
                  <a:gd name="T7" fmla="*/ 0 h 7"/>
                  <a:gd name="T8" fmla="*/ 8 w 9"/>
                  <a:gd name="T9" fmla="*/ 1 h 7"/>
                  <a:gd name="T10" fmla="*/ 8 w 9"/>
                  <a:gd name="T11" fmla="*/ 0 h 7"/>
                  <a:gd name="T12" fmla="*/ 6 w 9"/>
                  <a:gd name="T13" fmla="*/ 0 h 7"/>
                  <a:gd name="T14" fmla="*/ 5 w 9"/>
                  <a:gd name="T15" fmla="*/ 1 h 7"/>
                  <a:gd name="T16" fmla="*/ 1 w 9"/>
                  <a:gd name="T17" fmla="*/ 4 h 7"/>
                  <a:gd name="T18" fmla="*/ 3 w 9"/>
                  <a:gd name="T19" fmla="*/ 5 h 7"/>
                  <a:gd name="T20" fmla="*/ 2 w 9"/>
                  <a:gd name="T21" fmla="*/ 5 h 7"/>
                  <a:gd name="T22" fmla="*/ 2 w 9"/>
                  <a:gd name="T23" fmla="*/ 5 h 7"/>
                  <a:gd name="T24" fmla="*/ 1 w 9"/>
                  <a:gd name="T25" fmla="*/ 6 h 7"/>
                  <a:gd name="T26" fmla="*/ 3 w 9"/>
                  <a:gd name="T27" fmla="*/ 6 h 7"/>
                  <a:gd name="T28" fmla="*/ 0 w 9"/>
                  <a:gd name="T29" fmla="*/ 6 h 7"/>
                  <a:gd name="T30" fmla="*/ 2 w 9"/>
                  <a:gd name="T31" fmla="*/ 7 h 7"/>
                  <a:gd name="T32" fmla="*/ 4 w 9"/>
                  <a:gd name="T33" fmla="*/ 7 h 7"/>
                  <a:gd name="T34" fmla="*/ 5 w 9"/>
                  <a:gd name="T35" fmla="*/ 7 h 7"/>
                  <a:gd name="T36" fmla="*/ 3 w 9"/>
                  <a:gd name="T37" fmla="*/ 4 h 7"/>
                  <a:gd name="T38" fmla="*/ 4 w 9"/>
                  <a:gd name="T39" fmla="*/ 5 h 7"/>
                  <a:gd name="T40" fmla="*/ 5 w 9"/>
                  <a:gd name="T41" fmla="*/ 5 h 7"/>
                  <a:gd name="T42" fmla="*/ 4 w 9"/>
                  <a:gd name="T43" fmla="*/ 3 h 7"/>
                  <a:gd name="T44" fmla="*/ 5 w 9"/>
                  <a:gd name="T45" fmla="*/ 3 h 7"/>
                  <a:gd name="T46" fmla="*/ 5 w 9"/>
                  <a:gd name="T47" fmla="*/ 3 h 7"/>
                  <a:gd name="T48" fmla="*/ 6 w 9"/>
                  <a:gd name="T49" fmla="*/ 3 h 7"/>
                  <a:gd name="T50" fmla="*/ 5 w 9"/>
                  <a:gd name="T51" fmla="*/ 1 h 7"/>
                  <a:gd name="T52" fmla="*/ 6 w 9"/>
                  <a:gd name="T53" fmla="*/ 4 h 7"/>
                  <a:gd name="T54" fmla="*/ 6 w 9"/>
                  <a:gd name="T55" fmla="*/ 3 h 7"/>
                  <a:gd name="T56" fmla="*/ 6 w 9"/>
                  <a:gd name="T57" fmla="*/ 2 h 7"/>
                  <a:gd name="T58" fmla="*/ 6 w 9"/>
                  <a:gd name="T59" fmla="*/ 4 h 7"/>
                  <a:gd name="T60" fmla="*/ 6 w 9"/>
                  <a:gd name="T61" fmla="*/ 3 h 7"/>
                  <a:gd name="T62" fmla="*/ 6 w 9"/>
                  <a:gd name="T63" fmla="*/ 1 h 7"/>
                  <a:gd name="T64" fmla="*/ 7 w 9"/>
                  <a:gd name="T65" fmla="*/ 2 h 7"/>
                  <a:gd name="T66" fmla="*/ 6 w 9"/>
                  <a:gd name="T67" fmla="*/ 4 h 7"/>
                  <a:gd name="T68" fmla="*/ 6 w 9"/>
                  <a:gd name="T69" fmla="*/ 5 h 7"/>
                  <a:gd name="T70" fmla="*/ 7 w 9"/>
                  <a:gd name="T71" fmla="*/ 3 h 7"/>
                  <a:gd name="T72" fmla="*/ 7 w 9"/>
                  <a:gd name="T7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7">
                    <a:moveTo>
                      <a:pt x="7" y="4"/>
                    </a:moveTo>
                    <a:cubicBezTo>
                      <a:pt x="7" y="4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7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4"/>
                      <a:pt x="6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4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" name="Rectangle 1445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" name="Freeform 1446"/>
              <p:cNvSpPr>
                <a:spLocks/>
              </p:cNvSpPr>
              <p:nvPr/>
            </p:nvSpPr>
            <p:spPr bwMode="auto">
              <a:xfrm>
                <a:off x="517" y="281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" name="Rectangle 1447"/>
              <p:cNvSpPr>
                <a:spLocks noChangeArrowheads="1"/>
              </p:cNvSpPr>
              <p:nvPr/>
            </p:nvSpPr>
            <p:spPr bwMode="auto">
              <a:xfrm>
                <a:off x="514" y="280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" name="Freeform 1448"/>
              <p:cNvSpPr>
                <a:spLocks/>
              </p:cNvSpPr>
              <p:nvPr/>
            </p:nvSpPr>
            <p:spPr bwMode="auto">
              <a:xfrm>
                <a:off x="514" y="28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" name="Freeform 1449"/>
              <p:cNvSpPr>
                <a:spLocks/>
              </p:cNvSpPr>
              <p:nvPr/>
            </p:nvSpPr>
            <p:spPr bwMode="auto">
              <a:xfrm>
                <a:off x="514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" name="Rectangle 1450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" name="Freeform 1451"/>
              <p:cNvSpPr>
                <a:spLocks/>
              </p:cNvSpPr>
              <p:nvPr/>
            </p:nvSpPr>
            <p:spPr bwMode="auto">
              <a:xfrm>
                <a:off x="514" y="2810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4"/>
                      <a:pt x="5" y="3"/>
                      <a:pt x="3" y="4"/>
                    </a:cubicBezTo>
                    <a:cubicBezTo>
                      <a:pt x="3" y="4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" name="Freeform 1452"/>
              <p:cNvSpPr>
                <a:spLocks/>
              </p:cNvSpPr>
              <p:nvPr/>
            </p:nvSpPr>
            <p:spPr bwMode="auto">
              <a:xfrm>
                <a:off x="520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" name="Freeform 1453"/>
              <p:cNvSpPr>
                <a:spLocks/>
              </p:cNvSpPr>
              <p:nvPr/>
            </p:nvSpPr>
            <p:spPr bwMode="auto">
              <a:xfrm>
                <a:off x="514" y="2821"/>
                <a:ext cx="20" cy="22"/>
              </a:xfrm>
              <a:custGeom>
                <a:avLst/>
                <a:gdLst>
                  <a:gd name="T0" fmla="*/ 4 w 7"/>
                  <a:gd name="T1" fmla="*/ 3 h 8"/>
                  <a:gd name="T2" fmla="*/ 2 w 7"/>
                  <a:gd name="T3" fmla="*/ 2 h 8"/>
                  <a:gd name="T4" fmla="*/ 5 w 7"/>
                  <a:gd name="T5" fmla="*/ 4 h 8"/>
                  <a:gd name="T6" fmla="*/ 5 w 7"/>
                  <a:gd name="T7" fmla="*/ 4 h 8"/>
                  <a:gd name="T8" fmla="*/ 3 w 7"/>
                  <a:gd name="T9" fmla="*/ 3 h 8"/>
                  <a:gd name="T10" fmla="*/ 3 w 7"/>
                  <a:gd name="T11" fmla="*/ 3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5 w 7"/>
                  <a:gd name="T23" fmla="*/ 7 h 8"/>
                  <a:gd name="T24" fmla="*/ 3 w 7"/>
                  <a:gd name="T25" fmla="*/ 6 h 8"/>
                  <a:gd name="T26" fmla="*/ 4 w 7"/>
                  <a:gd name="T27" fmla="*/ 6 h 8"/>
                  <a:gd name="T28" fmla="*/ 5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5 w 7"/>
                  <a:gd name="T39" fmla="*/ 2 h 8"/>
                  <a:gd name="T40" fmla="*/ 3 w 7"/>
                  <a:gd name="T41" fmla="*/ 1 h 8"/>
                  <a:gd name="T42" fmla="*/ 2 w 7"/>
                  <a:gd name="T43" fmla="*/ 1 h 8"/>
                  <a:gd name="T44" fmla="*/ 1 w 7"/>
                  <a:gd name="T45" fmla="*/ 1 h 8"/>
                  <a:gd name="T46" fmla="*/ 4 w 7"/>
                  <a:gd name="T4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" name="Freeform 1454"/>
              <p:cNvSpPr>
                <a:spLocks/>
              </p:cNvSpPr>
              <p:nvPr/>
            </p:nvSpPr>
            <p:spPr bwMode="auto">
              <a:xfrm>
                <a:off x="523" y="282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" name="Freeform 1455"/>
              <p:cNvSpPr>
                <a:spLocks/>
              </p:cNvSpPr>
              <p:nvPr/>
            </p:nvSpPr>
            <p:spPr bwMode="auto">
              <a:xfrm>
                <a:off x="531" y="2829"/>
                <a:ext cx="5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" name="Freeform 1456"/>
              <p:cNvSpPr>
                <a:spLocks/>
              </p:cNvSpPr>
              <p:nvPr/>
            </p:nvSpPr>
            <p:spPr bwMode="auto">
              <a:xfrm>
                <a:off x="520" y="282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" name="Freeform 1457"/>
              <p:cNvSpPr>
                <a:spLocks/>
              </p:cNvSpPr>
              <p:nvPr/>
            </p:nvSpPr>
            <p:spPr bwMode="auto">
              <a:xfrm>
                <a:off x="520" y="283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" name="Freeform 1458"/>
              <p:cNvSpPr>
                <a:spLocks/>
              </p:cNvSpPr>
              <p:nvPr/>
            </p:nvSpPr>
            <p:spPr bwMode="auto">
              <a:xfrm>
                <a:off x="485" y="282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3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4 h 7"/>
                  <a:gd name="T52" fmla="*/ 4 w 13"/>
                  <a:gd name="T53" fmla="*/ 4 h 7"/>
                  <a:gd name="T54" fmla="*/ 3 w 13"/>
                  <a:gd name="T55" fmla="*/ 5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6 h 7"/>
                  <a:gd name="T64" fmla="*/ 10 w 13"/>
                  <a:gd name="T65" fmla="*/ 6 h 7"/>
                  <a:gd name="T66" fmla="*/ 10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2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6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0" y="1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" name="Freeform 1459"/>
              <p:cNvSpPr>
                <a:spLocks/>
              </p:cNvSpPr>
              <p:nvPr/>
            </p:nvSpPr>
            <p:spPr bwMode="auto">
              <a:xfrm>
                <a:off x="517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" name="Freeform 1460"/>
              <p:cNvSpPr>
                <a:spLocks/>
              </p:cNvSpPr>
              <p:nvPr/>
            </p:nvSpPr>
            <p:spPr bwMode="auto">
              <a:xfrm>
                <a:off x="490" y="282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" name="Rectangle 1461"/>
              <p:cNvSpPr>
                <a:spLocks noChangeArrowheads="1"/>
              </p:cNvSpPr>
              <p:nvPr/>
            </p:nvSpPr>
            <p:spPr bwMode="auto">
              <a:xfrm>
                <a:off x="520" y="284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" name="Rectangle 1462"/>
              <p:cNvSpPr>
                <a:spLocks noChangeArrowheads="1"/>
              </p:cNvSpPr>
              <p:nvPr/>
            </p:nvSpPr>
            <p:spPr bwMode="auto">
              <a:xfrm>
                <a:off x="517" y="283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" name="Freeform 1463"/>
              <p:cNvSpPr>
                <a:spLocks/>
              </p:cNvSpPr>
              <p:nvPr/>
            </p:nvSpPr>
            <p:spPr bwMode="auto">
              <a:xfrm>
                <a:off x="493" y="282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" name="Freeform 1464"/>
              <p:cNvSpPr>
                <a:spLocks/>
              </p:cNvSpPr>
              <p:nvPr/>
            </p:nvSpPr>
            <p:spPr bwMode="auto">
              <a:xfrm>
                <a:off x="501" y="28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" name="Freeform 1465"/>
              <p:cNvSpPr>
                <a:spLocks/>
              </p:cNvSpPr>
              <p:nvPr/>
            </p:nvSpPr>
            <p:spPr bwMode="auto">
              <a:xfrm>
                <a:off x="482" y="2796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0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3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8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6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2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2"/>
                      <a:pt x="13" y="4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0" y="4"/>
                      <a:pt x="11" y="3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6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3" y="6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9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7"/>
                      <a:pt x="9" y="6"/>
                      <a:pt x="9" y="8"/>
                    </a:cubicBezTo>
                    <a:cubicBezTo>
                      <a:pt x="9" y="8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7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" name="Freeform 1466"/>
              <p:cNvSpPr>
                <a:spLocks/>
              </p:cNvSpPr>
              <p:nvPr/>
            </p:nvSpPr>
            <p:spPr bwMode="auto">
              <a:xfrm>
                <a:off x="51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" name="Freeform 1467"/>
              <p:cNvSpPr>
                <a:spLocks/>
              </p:cNvSpPr>
              <p:nvPr/>
            </p:nvSpPr>
            <p:spPr bwMode="auto">
              <a:xfrm>
                <a:off x="517" y="28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" name="Freeform 1468"/>
              <p:cNvSpPr>
                <a:spLocks/>
              </p:cNvSpPr>
              <p:nvPr/>
            </p:nvSpPr>
            <p:spPr bwMode="auto">
              <a:xfrm>
                <a:off x="523" y="28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" name="Freeform 1469"/>
              <p:cNvSpPr>
                <a:spLocks/>
              </p:cNvSpPr>
              <p:nvPr/>
            </p:nvSpPr>
            <p:spPr bwMode="auto">
              <a:xfrm>
                <a:off x="525" y="282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" name="Freeform 1470"/>
              <p:cNvSpPr>
                <a:spLocks/>
              </p:cNvSpPr>
              <p:nvPr/>
            </p:nvSpPr>
            <p:spPr bwMode="auto">
              <a:xfrm>
                <a:off x="487" y="2821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2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0 h 10"/>
                  <a:gd name="T36" fmla="*/ 15 w 18"/>
                  <a:gd name="T37" fmla="*/ 2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1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8 w 18"/>
                  <a:gd name="T65" fmla="*/ 5 h 10"/>
                  <a:gd name="T66" fmla="*/ 9 w 18"/>
                  <a:gd name="T67" fmla="*/ 3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0"/>
                    </a:cubicBezTo>
                    <a:cubicBezTo>
                      <a:pt x="14" y="0"/>
                      <a:pt x="14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5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3"/>
                      <a:pt x="8" y="5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" name="Freeform 1471"/>
              <p:cNvSpPr>
                <a:spLocks/>
              </p:cNvSpPr>
              <p:nvPr/>
            </p:nvSpPr>
            <p:spPr bwMode="auto">
              <a:xfrm>
                <a:off x="485" y="2823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" name="Freeform 1472"/>
              <p:cNvSpPr>
                <a:spLocks/>
              </p:cNvSpPr>
              <p:nvPr/>
            </p:nvSpPr>
            <p:spPr bwMode="auto">
              <a:xfrm>
                <a:off x="482" y="2794"/>
                <a:ext cx="24" cy="29"/>
              </a:xfrm>
              <a:custGeom>
                <a:avLst/>
                <a:gdLst>
                  <a:gd name="T0" fmla="*/ 7 w 9"/>
                  <a:gd name="T1" fmla="*/ 4 h 11"/>
                  <a:gd name="T2" fmla="*/ 6 w 9"/>
                  <a:gd name="T3" fmla="*/ 2 h 11"/>
                  <a:gd name="T4" fmla="*/ 1 w 9"/>
                  <a:gd name="T5" fmla="*/ 6 h 11"/>
                  <a:gd name="T6" fmla="*/ 2 w 9"/>
                  <a:gd name="T7" fmla="*/ 8 h 11"/>
                  <a:gd name="T8" fmla="*/ 1 w 9"/>
                  <a:gd name="T9" fmla="*/ 9 h 11"/>
                  <a:gd name="T10" fmla="*/ 3 w 9"/>
                  <a:gd name="T11" fmla="*/ 10 h 11"/>
                  <a:gd name="T12" fmla="*/ 2 w 9"/>
                  <a:gd name="T13" fmla="*/ 9 h 11"/>
                  <a:gd name="T14" fmla="*/ 3 w 9"/>
                  <a:gd name="T15" fmla="*/ 9 h 11"/>
                  <a:gd name="T16" fmla="*/ 2 w 9"/>
                  <a:gd name="T17" fmla="*/ 8 h 11"/>
                  <a:gd name="T18" fmla="*/ 3 w 9"/>
                  <a:gd name="T19" fmla="*/ 9 h 11"/>
                  <a:gd name="T20" fmla="*/ 3 w 9"/>
                  <a:gd name="T21" fmla="*/ 6 h 11"/>
                  <a:gd name="T22" fmla="*/ 4 w 9"/>
                  <a:gd name="T23" fmla="*/ 7 h 11"/>
                  <a:gd name="T24" fmla="*/ 6 w 9"/>
                  <a:gd name="T25" fmla="*/ 6 h 11"/>
                  <a:gd name="T26" fmla="*/ 6 w 9"/>
                  <a:gd name="T27" fmla="*/ 5 h 11"/>
                  <a:gd name="T28" fmla="*/ 5 w 9"/>
                  <a:gd name="T29" fmla="*/ 4 h 11"/>
                  <a:gd name="T30" fmla="*/ 6 w 9"/>
                  <a:gd name="T31" fmla="*/ 6 h 11"/>
                  <a:gd name="T32" fmla="*/ 9 w 9"/>
                  <a:gd name="T33" fmla="*/ 4 h 11"/>
                  <a:gd name="T34" fmla="*/ 9 w 9"/>
                  <a:gd name="T35" fmla="*/ 2 h 11"/>
                  <a:gd name="T36" fmla="*/ 9 w 9"/>
                  <a:gd name="T37" fmla="*/ 4 h 11"/>
                  <a:gd name="T38" fmla="*/ 9 w 9"/>
                  <a:gd name="T39" fmla="*/ 4 h 11"/>
                  <a:gd name="T40" fmla="*/ 9 w 9"/>
                  <a:gd name="T41" fmla="*/ 1 h 11"/>
                  <a:gd name="T42" fmla="*/ 7 w 9"/>
                  <a:gd name="T4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1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1"/>
                      <a:pt x="3" y="10"/>
                    </a:cubicBezTo>
                    <a:cubicBezTo>
                      <a:pt x="3" y="10"/>
                      <a:pt x="1" y="10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2"/>
                      <a:pt x="5" y="5"/>
                      <a:pt x="6" y="6"/>
                    </a:cubicBezTo>
                    <a:cubicBezTo>
                      <a:pt x="6" y="4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1" name="Freeform 1473"/>
              <p:cNvSpPr>
                <a:spLocks/>
              </p:cNvSpPr>
              <p:nvPr/>
            </p:nvSpPr>
            <p:spPr bwMode="auto">
              <a:xfrm>
                <a:off x="498" y="279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2" name="Freeform 1474"/>
              <p:cNvSpPr>
                <a:spLocks/>
              </p:cNvSpPr>
              <p:nvPr/>
            </p:nvSpPr>
            <p:spPr bwMode="auto">
              <a:xfrm>
                <a:off x="580" y="31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3" name="Freeform 1475"/>
              <p:cNvSpPr>
                <a:spLocks/>
              </p:cNvSpPr>
              <p:nvPr/>
            </p:nvSpPr>
            <p:spPr bwMode="auto">
              <a:xfrm>
                <a:off x="572" y="3185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1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" name="Freeform 1476"/>
              <p:cNvSpPr>
                <a:spLocks/>
              </p:cNvSpPr>
              <p:nvPr/>
            </p:nvSpPr>
            <p:spPr bwMode="auto">
              <a:xfrm>
                <a:off x="574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5" name="Freeform 1477"/>
              <p:cNvSpPr>
                <a:spLocks/>
              </p:cNvSpPr>
              <p:nvPr/>
            </p:nvSpPr>
            <p:spPr bwMode="auto">
              <a:xfrm>
                <a:off x="572" y="3191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6" name="Freeform 1478"/>
              <p:cNvSpPr>
                <a:spLocks/>
              </p:cNvSpPr>
              <p:nvPr/>
            </p:nvSpPr>
            <p:spPr bwMode="auto">
              <a:xfrm>
                <a:off x="572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7" name="Freeform 1479"/>
              <p:cNvSpPr>
                <a:spLocks/>
              </p:cNvSpPr>
              <p:nvPr/>
            </p:nvSpPr>
            <p:spPr bwMode="auto">
              <a:xfrm>
                <a:off x="569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8" name="Freeform 1480"/>
              <p:cNvSpPr>
                <a:spLocks/>
              </p:cNvSpPr>
              <p:nvPr/>
            </p:nvSpPr>
            <p:spPr bwMode="auto">
              <a:xfrm>
                <a:off x="572" y="319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9" name="Freeform 1481"/>
              <p:cNvSpPr>
                <a:spLocks/>
              </p:cNvSpPr>
              <p:nvPr/>
            </p:nvSpPr>
            <p:spPr bwMode="auto">
              <a:xfrm>
                <a:off x="572" y="319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0" name="Freeform 1482"/>
              <p:cNvSpPr>
                <a:spLocks/>
              </p:cNvSpPr>
              <p:nvPr/>
            </p:nvSpPr>
            <p:spPr bwMode="auto">
              <a:xfrm>
                <a:off x="566" y="3185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1" name="Freeform 1483"/>
              <p:cNvSpPr>
                <a:spLocks/>
              </p:cNvSpPr>
              <p:nvPr/>
            </p:nvSpPr>
            <p:spPr bwMode="auto">
              <a:xfrm>
                <a:off x="566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2" name="Freeform 1484"/>
              <p:cNvSpPr>
                <a:spLocks/>
              </p:cNvSpPr>
              <p:nvPr/>
            </p:nvSpPr>
            <p:spPr bwMode="auto">
              <a:xfrm>
                <a:off x="563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0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3" name="Rectangle 1485"/>
              <p:cNvSpPr>
                <a:spLocks noChangeArrowheads="1"/>
              </p:cNvSpPr>
              <p:nvPr/>
            </p:nvSpPr>
            <p:spPr bwMode="auto">
              <a:xfrm>
                <a:off x="563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4" name="Freeform 1486"/>
              <p:cNvSpPr>
                <a:spLocks/>
              </p:cNvSpPr>
              <p:nvPr/>
            </p:nvSpPr>
            <p:spPr bwMode="auto">
              <a:xfrm>
                <a:off x="561" y="3188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1 h 1"/>
                  <a:gd name="T8" fmla="*/ 1 w 4"/>
                  <a:gd name="T9" fmla="*/ 1 h 1"/>
                  <a:gd name="T10" fmla="*/ 3 w 4"/>
                  <a:gd name="T11" fmla="*/ 0 h 1"/>
                  <a:gd name="T12" fmla="*/ 2 w 4"/>
                  <a:gd name="T13" fmla="*/ 1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4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5" name="Freeform 1487"/>
              <p:cNvSpPr>
                <a:spLocks/>
              </p:cNvSpPr>
              <p:nvPr/>
            </p:nvSpPr>
            <p:spPr bwMode="auto">
              <a:xfrm>
                <a:off x="561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6" name="Freeform 1488"/>
              <p:cNvSpPr>
                <a:spLocks/>
              </p:cNvSpPr>
              <p:nvPr/>
            </p:nvSpPr>
            <p:spPr bwMode="auto">
              <a:xfrm>
                <a:off x="569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7" name="Freeform 1489"/>
              <p:cNvSpPr>
                <a:spLocks/>
              </p:cNvSpPr>
              <p:nvPr/>
            </p:nvSpPr>
            <p:spPr bwMode="auto">
              <a:xfrm>
                <a:off x="561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8" name="Freeform 1490"/>
              <p:cNvSpPr>
                <a:spLocks/>
              </p:cNvSpPr>
              <p:nvPr/>
            </p:nvSpPr>
            <p:spPr bwMode="auto">
              <a:xfrm>
                <a:off x="558" y="3169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5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6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5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1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1" y="6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7" y="4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9" name="Rectangle 1491"/>
              <p:cNvSpPr>
                <a:spLocks noChangeArrowheads="1"/>
              </p:cNvSpPr>
              <p:nvPr/>
            </p:nvSpPr>
            <p:spPr bwMode="auto">
              <a:xfrm>
                <a:off x="577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0" name="Freeform 1492"/>
              <p:cNvSpPr>
                <a:spLocks/>
              </p:cNvSpPr>
              <p:nvPr/>
            </p:nvSpPr>
            <p:spPr bwMode="auto">
              <a:xfrm>
                <a:off x="57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1" name="Rectangle 1493"/>
              <p:cNvSpPr>
                <a:spLocks noChangeArrowheads="1"/>
              </p:cNvSpPr>
              <p:nvPr/>
            </p:nvSpPr>
            <p:spPr bwMode="auto">
              <a:xfrm>
                <a:off x="574" y="3169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2" name="Freeform 1494"/>
              <p:cNvSpPr>
                <a:spLocks/>
              </p:cNvSpPr>
              <p:nvPr/>
            </p:nvSpPr>
            <p:spPr bwMode="auto">
              <a:xfrm>
                <a:off x="577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3" name="Freeform 1495"/>
              <p:cNvSpPr>
                <a:spLocks/>
              </p:cNvSpPr>
              <p:nvPr/>
            </p:nvSpPr>
            <p:spPr bwMode="auto">
              <a:xfrm>
                <a:off x="574" y="318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4" name="Freeform 1496"/>
              <p:cNvSpPr>
                <a:spLocks/>
              </p:cNvSpPr>
              <p:nvPr/>
            </p:nvSpPr>
            <p:spPr bwMode="auto">
              <a:xfrm>
                <a:off x="574" y="318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5" name="Freeform 1497"/>
              <p:cNvSpPr>
                <a:spLocks/>
              </p:cNvSpPr>
              <p:nvPr/>
            </p:nvSpPr>
            <p:spPr bwMode="auto">
              <a:xfrm>
                <a:off x="577" y="3172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2 h 6"/>
                  <a:gd name="T22" fmla="*/ 0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4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5"/>
                      <a:pt x="7" y="5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6" name="Freeform 1498"/>
              <p:cNvSpPr>
                <a:spLocks/>
              </p:cNvSpPr>
              <p:nvPr/>
            </p:nvSpPr>
            <p:spPr bwMode="auto">
              <a:xfrm>
                <a:off x="580" y="31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7" name="Freeform 1499"/>
              <p:cNvSpPr>
                <a:spLocks/>
              </p:cNvSpPr>
              <p:nvPr/>
            </p:nvSpPr>
            <p:spPr bwMode="auto">
              <a:xfrm>
                <a:off x="577" y="3183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1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2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1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8" name="Freeform 1500"/>
              <p:cNvSpPr>
                <a:spLocks/>
              </p:cNvSpPr>
              <p:nvPr/>
            </p:nvSpPr>
            <p:spPr bwMode="auto">
              <a:xfrm>
                <a:off x="585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9" name="Freeform 1501"/>
              <p:cNvSpPr>
                <a:spLocks/>
              </p:cNvSpPr>
              <p:nvPr/>
            </p:nvSpPr>
            <p:spPr bwMode="auto">
              <a:xfrm>
                <a:off x="593" y="319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0" name="Freeform 1502"/>
              <p:cNvSpPr>
                <a:spLocks/>
              </p:cNvSpPr>
              <p:nvPr/>
            </p:nvSpPr>
            <p:spPr bwMode="auto">
              <a:xfrm>
                <a:off x="580" y="31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1" name="Freeform 1503"/>
              <p:cNvSpPr>
                <a:spLocks/>
              </p:cNvSpPr>
              <p:nvPr/>
            </p:nvSpPr>
            <p:spPr bwMode="auto">
              <a:xfrm>
                <a:off x="580" y="3196"/>
                <a:ext cx="8" cy="14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0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2" name="Freeform 1504"/>
              <p:cNvSpPr>
                <a:spLocks/>
              </p:cNvSpPr>
              <p:nvPr/>
            </p:nvSpPr>
            <p:spPr bwMode="auto">
              <a:xfrm>
                <a:off x="544" y="3191"/>
                <a:ext cx="36" cy="19"/>
              </a:xfrm>
              <a:custGeom>
                <a:avLst/>
                <a:gdLst>
                  <a:gd name="T0" fmla="*/ 11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10 w 13"/>
                  <a:gd name="T7" fmla="*/ 2 h 7"/>
                  <a:gd name="T8" fmla="*/ 10 w 13"/>
                  <a:gd name="T9" fmla="*/ 3 h 7"/>
                  <a:gd name="T10" fmla="*/ 9 w 13"/>
                  <a:gd name="T11" fmla="*/ 3 h 7"/>
                  <a:gd name="T12" fmla="*/ 9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7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4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6 w 13"/>
                  <a:gd name="T43" fmla="*/ 0 h 7"/>
                  <a:gd name="T44" fmla="*/ 3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3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5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1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2 w 13"/>
                  <a:gd name="T71" fmla="*/ 3 h 7"/>
                  <a:gd name="T72" fmla="*/ 13 w 13"/>
                  <a:gd name="T73" fmla="*/ 6 h 7"/>
                  <a:gd name="T74" fmla="*/ 13 w 13"/>
                  <a:gd name="T75" fmla="*/ 5 h 7"/>
                  <a:gd name="T76" fmla="*/ 13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1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1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10" y="4"/>
                      <a:pt x="9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2"/>
                      <a:pt x="4" y="3"/>
                    </a:cubicBezTo>
                    <a:cubicBezTo>
                      <a:pt x="6" y="1"/>
                      <a:pt x="3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4" y="2"/>
                      <a:pt x="5" y="1"/>
                      <a:pt x="4" y="1"/>
                    </a:cubicBezTo>
                    <a:cubicBezTo>
                      <a:pt x="5" y="1"/>
                      <a:pt x="4" y="1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3" y="3"/>
                      <a:pt x="3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5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7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5"/>
                      <a:pt x="13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3" name="Freeform 1505"/>
              <p:cNvSpPr>
                <a:spLocks/>
              </p:cNvSpPr>
              <p:nvPr/>
            </p:nvSpPr>
            <p:spPr bwMode="auto">
              <a:xfrm>
                <a:off x="58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4" name="Freeform 1506"/>
              <p:cNvSpPr>
                <a:spLocks/>
              </p:cNvSpPr>
              <p:nvPr/>
            </p:nvSpPr>
            <p:spPr bwMode="auto">
              <a:xfrm>
                <a:off x="553" y="31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5" name="Rectangle 1507"/>
              <p:cNvSpPr>
                <a:spLocks noChangeArrowheads="1"/>
              </p:cNvSpPr>
              <p:nvPr/>
            </p:nvSpPr>
            <p:spPr bwMode="auto">
              <a:xfrm>
                <a:off x="580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6" name="Freeform 1508"/>
              <p:cNvSpPr>
                <a:spLocks/>
              </p:cNvSpPr>
              <p:nvPr/>
            </p:nvSpPr>
            <p:spPr bwMode="auto">
              <a:xfrm>
                <a:off x="577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7" name="Freeform 1509"/>
              <p:cNvSpPr>
                <a:spLocks/>
              </p:cNvSpPr>
              <p:nvPr/>
            </p:nvSpPr>
            <p:spPr bwMode="auto">
              <a:xfrm>
                <a:off x="555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8" name="Freeform 1510"/>
              <p:cNvSpPr>
                <a:spLocks/>
              </p:cNvSpPr>
              <p:nvPr/>
            </p:nvSpPr>
            <p:spPr bwMode="auto">
              <a:xfrm>
                <a:off x="561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9" name="Freeform 1511"/>
              <p:cNvSpPr>
                <a:spLocks/>
              </p:cNvSpPr>
              <p:nvPr/>
            </p:nvSpPr>
            <p:spPr bwMode="auto">
              <a:xfrm>
                <a:off x="544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5 h 12"/>
                  <a:gd name="T22" fmla="*/ 7 w 22"/>
                  <a:gd name="T23" fmla="*/ 4 h 12"/>
                  <a:gd name="T24" fmla="*/ 5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5 w 22"/>
                  <a:gd name="T45" fmla="*/ 10 h 12"/>
                  <a:gd name="T46" fmla="*/ 5 w 22"/>
                  <a:gd name="T47" fmla="*/ 9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7 h 12"/>
                  <a:gd name="T60" fmla="*/ 8 w 22"/>
                  <a:gd name="T61" fmla="*/ 6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3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0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0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5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6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11"/>
                      <a:pt x="2" y="12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9"/>
                      <a:pt x="3" y="10"/>
                      <a:pt x="2" y="9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6" y="10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5"/>
                      <a:pt x="7" y="7"/>
                      <a:pt x="8" y="6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8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7"/>
                      <a:pt x="13" y="5"/>
                    </a:cubicBezTo>
                    <a:cubicBezTo>
                      <a:pt x="14" y="5"/>
                      <a:pt x="13" y="6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4"/>
                      <a:pt x="16" y="3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0" name="Freeform 1512"/>
              <p:cNvSpPr>
                <a:spLocks/>
              </p:cNvSpPr>
              <p:nvPr/>
            </p:nvSpPr>
            <p:spPr bwMode="auto">
              <a:xfrm>
                <a:off x="577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1" name="Freeform 1513"/>
              <p:cNvSpPr>
                <a:spLocks/>
              </p:cNvSpPr>
              <p:nvPr/>
            </p:nvSpPr>
            <p:spPr bwMode="auto">
              <a:xfrm>
                <a:off x="577" y="317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2" name="Freeform 1514"/>
              <p:cNvSpPr>
                <a:spLocks/>
              </p:cNvSpPr>
              <p:nvPr/>
            </p:nvSpPr>
            <p:spPr bwMode="auto">
              <a:xfrm>
                <a:off x="585" y="318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3" name="Rectangle 1515"/>
              <p:cNvSpPr>
                <a:spLocks noChangeArrowheads="1"/>
              </p:cNvSpPr>
              <p:nvPr/>
            </p:nvSpPr>
            <p:spPr bwMode="auto">
              <a:xfrm>
                <a:off x="585" y="3183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4" name="Freeform 1516"/>
              <p:cNvSpPr>
                <a:spLocks/>
              </p:cNvSpPr>
              <p:nvPr/>
            </p:nvSpPr>
            <p:spPr bwMode="auto">
              <a:xfrm>
                <a:off x="547" y="3183"/>
                <a:ext cx="49" cy="27"/>
              </a:xfrm>
              <a:custGeom>
                <a:avLst/>
                <a:gdLst>
                  <a:gd name="T0" fmla="*/ 5 w 18"/>
                  <a:gd name="T1" fmla="*/ 3 h 10"/>
                  <a:gd name="T2" fmla="*/ 3 w 18"/>
                  <a:gd name="T3" fmla="*/ 4 h 10"/>
                  <a:gd name="T4" fmla="*/ 4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4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5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3 w 18"/>
                  <a:gd name="T51" fmla="*/ 3 h 10"/>
                  <a:gd name="T52" fmla="*/ 13 w 18"/>
                  <a:gd name="T53" fmla="*/ 5 h 10"/>
                  <a:gd name="T54" fmla="*/ 13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2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9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5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3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3" y="4"/>
                      <a:pt x="14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0"/>
                      <a:pt x="15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4"/>
                      <a:pt x="13" y="6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5" name="Freeform 1517"/>
              <p:cNvSpPr>
                <a:spLocks/>
              </p:cNvSpPr>
              <p:nvPr/>
            </p:nvSpPr>
            <p:spPr bwMode="auto">
              <a:xfrm>
                <a:off x="547" y="3185"/>
                <a:ext cx="6" cy="6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0 h 2"/>
                  <a:gd name="T6" fmla="*/ 0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6" name="Freeform 1518"/>
              <p:cNvSpPr>
                <a:spLocks/>
              </p:cNvSpPr>
              <p:nvPr/>
            </p:nvSpPr>
            <p:spPr bwMode="auto">
              <a:xfrm>
                <a:off x="544" y="3155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5 w 9"/>
                  <a:gd name="T25" fmla="*/ 6 h 12"/>
                  <a:gd name="T26" fmla="*/ 5 w 9"/>
                  <a:gd name="T27" fmla="*/ 6 h 12"/>
                  <a:gd name="T28" fmla="*/ 4 w 9"/>
                  <a:gd name="T29" fmla="*/ 4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5" y="6"/>
                    </a:cubicBezTo>
                    <a:cubicBezTo>
                      <a:pt x="5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8" y="1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7" name="Rectangle 1519"/>
              <p:cNvSpPr>
                <a:spLocks noChangeArrowheads="1"/>
              </p:cNvSpPr>
              <p:nvPr/>
            </p:nvSpPr>
            <p:spPr bwMode="auto">
              <a:xfrm>
                <a:off x="561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8" name="Freeform 1520"/>
              <p:cNvSpPr>
                <a:spLocks/>
              </p:cNvSpPr>
              <p:nvPr/>
            </p:nvSpPr>
            <p:spPr bwMode="auto">
              <a:xfrm>
                <a:off x="1005" y="319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9" name="Freeform 1521"/>
              <p:cNvSpPr>
                <a:spLocks/>
              </p:cNvSpPr>
              <p:nvPr/>
            </p:nvSpPr>
            <p:spPr bwMode="auto">
              <a:xfrm>
                <a:off x="999" y="3185"/>
                <a:ext cx="6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0 h 5"/>
                  <a:gd name="T4" fmla="*/ 2 w 2"/>
                  <a:gd name="T5" fmla="*/ 5 h 5"/>
                  <a:gd name="T6" fmla="*/ 2 w 2"/>
                  <a:gd name="T7" fmla="*/ 1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1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2" y="5"/>
                    </a:cubicBezTo>
                    <a:cubicBezTo>
                      <a:pt x="2" y="4"/>
                      <a:pt x="2" y="3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0" name="Freeform 1522"/>
              <p:cNvSpPr>
                <a:spLocks/>
              </p:cNvSpPr>
              <p:nvPr/>
            </p:nvSpPr>
            <p:spPr bwMode="auto">
              <a:xfrm>
                <a:off x="999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1" name="Freeform 1523"/>
              <p:cNvSpPr>
                <a:spLocks/>
              </p:cNvSpPr>
              <p:nvPr/>
            </p:nvSpPr>
            <p:spPr bwMode="auto">
              <a:xfrm>
                <a:off x="999" y="3191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2" name="Freeform 1524"/>
              <p:cNvSpPr>
                <a:spLocks/>
              </p:cNvSpPr>
              <p:nvPr/>
            </p:nvSpPr>
            <p:spPr bwMode="auto">
              <a:xfrm>
                <a:off x="996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3" name="Freeform 1525"/>
              <p:cNvSpPr>
                <a:spLocks/>
              </p:cNvSpPr>
              <p:nvPr/>
            </p:nvSpPr>
            <p:spPr bwMode="auto">
              <a:xfrm>
                <a:off x="996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4" name="Freeform 1526"/>
              <p:cNvSpPr>
                <a:spLocks/>
              </p:cNvSpPr>
              <p:nvPr/>
            </p:nvSpPr>
            <p:spPr bwMode="auto">
              <a:xfrm>
                <a:off x="996" y="31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5" name="Rectangle 1527"/>
              <p:cNvSpPr>
                <a:spLocks noChangeArrowheads="1"/>
              </p:cNvSpPr>
              <p:nvPr/>
            </p:nvSpPr>
            <p:spPr bwMode="auto">
              <a:xfrm>
                <a:off x="999" y="3193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6" name="Freeform 1528"/>
              <p:cNvSpPr>
                <a:spLocks/>
              </p:cNvSpPr>
              <p:nvPr/>
            </p:nvSpPr>
            <p:spPr bwMode="auto">
              <a:xfrm>
                <a:off x="994" y="3185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7" name="Freeform 1529"/>
              <p:cNvSpPr>
                <a:spLocks/>
              </p:cNvSpPr>
              <p:nvPr/>
            </p:nvSpPr>
            <p:spPr bwMode="auto">
              <a:xfrm>
                <a:off x="991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8" name="Freeform 1530"/>
              <p:cNvSpPr>
                <a:spLocks/>
              </p:cNvSpPr>
              <p:nvPr/>
            </p:nvSpPr>
            <p:spPr bwMode="auto">
              <a:xfrm>
                <a:off x="988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9" name="Rectangle 1531"/>
              <p:cNvSpPr>
                <a:spLocks noChangeArrowheads="1"/>
              </p:cNvSpPr>
              <p:nvPr/>
            </p:nvSpPr>
            <p:spPr bwMode="auto">
              <a:xfrm>
                <a:off x="991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0" name="Freeform 1532"/>
              <p:cNvSpPr>
                <a:spLocks/>
              </p:cNvSpPr>
              <p:nvPr/>
            </p:nvSpPr>
            <p:spPr bwMode="auto">
              <a:xfrm>
                <a:off x="985" y="3188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1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5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1" name="Freeform 1533"/>
              <p:cNvSpPr>
                <a:spLocks/>
              </p:cNvSpPr>
              <p:nvPr/>
            </p:nvSpPr>
            <p:spPr bwMode="auto">
              <a:xfrm>
                <a:off x="985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2" name="Freeform 1534"/>
              <p:cNvSpPr>
                <a:spLocks/>
              </p:cNvSpPr>
              <p:nvPr/>
            </p:nvSpPr>
            <p:spPr bwMode="auto">
              <a:xfrm>
                <a:off x="994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3" name="Freeform 1535"/>
              <p:cNvSpPr>
                <a:spLocks/>
              </p:cNvSpPr>
              <p:nvPr/>
            </p:nvSpPr>
            <p:spPr bwMode="auto">
              <a:xfrm>
                <a:off x="988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4" name="Freeform 1536"/>
              <p:cNvSpPr>
                <a:spLocks/>
              </p:cNvSpPr>
              <p:nvPr/>
            </p:nvSpPr>
            <p:spPr bwMode="auto">
              <a:xfrm>
                <a:off x="985" y="3169"/>
                <a:ext cx="25" cy="22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2 h 8"/>
                  <a:gd name="T6" fmla="*/ 9 w 9"/>
                  <a:gd name="T7" fmla="*/ 0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0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5 h 8"/>
                  <a:gd name="T20" fmla="*/ 2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6 h 8"/>
                  <a:gd name="T30" fmla="*/ 2 w 9"/>
                  <a:gd name="T31" fmla="*/ 7 h 8"/>
                  <a:gd name="T32" fmla="*/ 4 w 9"/>
                  <a:gd name="T33" fmla="*/ 7 h 8"/>
                  <a:gd name="T34" fmla="*/ 5 w 9"/>
                  <a:gd name="T35" fmla="*/ 7 h 8"/>
                  <a:gd name="T36" fmla="*/ 3 w 9"/>
                  <a:gd name="T37" fmla="*/ 4 h 8"/>
                  <a:gd name="T38" fmla="*/ 4 w 9"/>
                  <a:gd name="T39" fmla="*/ 5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3 h 8"/>
                  <a:gd name="T46" fmla="*/ 5 w 9"/>
                  <a:gd name="T47" fmla="*/ 3 h 8"/>
                  <a:gd name="T48" fmla="*/ 6 w 9"/>
                  <a:gd name="T49" fmla="*/ 4 h 8"/>
                  <a:gd name="T50" fmla="*/ 5 w 9"/>
                  <a:gd name="T51" fmla="*/ 1 h 8"/>
                  <a:gd name="T52" fmla="*/ 6 w 9"/>
                  <a:gd name="T53" fmla="*/ 4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4 h 8"/>
                  <a:gd name="T60" fmla="*/ 6 w 9"/>
                  <a:gd name="T61" fmla="*/ 3 h 8"/>
                  <a:gd name="T62" fmla="*/ 6 w 9"/>
                  <a:gd name="T63" fmla="*/ 1 h 8"/>
                  <a:gd name="T64" fmla="*/ 7 w 9"/>
                  <a:gd name="T65" fmla="*/ 2 h 8"/>
                  <a:gd name="T66" fmla="*/ 6 w 9"/>
                  <a:gd name="T67" fmla="*/ 4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5" name="Rectangle 1537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6" name="Freeform 1538"/>
              <p:cNvSpPr>
                <a:spLocks/>
              </p:cNvSpPr>
              <p:nvPr/>
            </p:nvSpPr>
            <p:spPr bwMode="auto">
              <a:xfrm>
                <a:off x="1005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7" name="Rectangle 1539"/>
              <p:cNvSpPr>
                <a:spLocks noChangeArrowheads="1"/>
              </p:cNvSpPr>
              <p:nvPr/>
            </p:nvSpPr>
            <p:spPr bwMode="auto">
              <a:xfrm>
                <a:off x="1002" y="316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8" name="Freeform 1540"/>
              <p:cNvSpPr>
                <a:spLocks/>
              </p:cNvSpPr>
              <p:nvPr/>
            </p:nvSpPr>
            <p:spPr bwMode="auto">
              <a:xfrm>
                <a:off x="1002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9" name="Freeform 1541"/>
              <p:cNvSpPr>
                <a:spLocks/>
              </p:cNvSpPr>
              <p:nvPr/>
            </p:nvSpPr>
            <p:spPr bwMode="auto">
              <a:xfrm>
                <a:off x="1002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0" name="Rectangle 1542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1" name="Freeform 1543"/>
              <p:cNvSpPr>
                <a:spLocks/>
              </p:cNvSpPr>
              <p:nvPr/>
            </p:nvSpPr>
            <p:spPr bwMode="auto">
              <a:xfrm>
                <a:off x="1002" y="3172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5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2" name="Freeform 1544"/>
              <p:cNvSpPr>
                <a:spLocks/>
              </p:cNvSpPr>
              <p:nvPr/>
            </p:nvSpPr>
            <p:spPr bwMode="auto">
              <a:xfrm>
                <a:off x="100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3" name="Freeform 1545"/>
              <p:cNvSpPr>
                <a:spLocks/>
              </p:cNvSpPr>
              <p:nvPr/>
            </p:nvSpPr>
            <p:spPr bwMode="auto">
              <a:xfrm>
                <a:off x="1002" y="3183"/>
                <a:ext cx="19" cy="24"/>
              </a:xfrm>
              <a:custGeom>
                <a:avLst/>
                <a:gdLst>
                  <a:gd name="T0" fmla="*/ 4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3 w 7"/>
                  <a:gd name="T9" fmla="*/ 3 h 9"/>
                  <a:gd name="T10" fmla="*/ 3 w 7"/>
                  <a:gd name="T11" fmla="*/ 3 h 9"/>
                  <a:gd name="T12" fmla="*/ 4 w 7"/>
                  <a:gd name="T13" fmla="*/ 4 h 9"/>
                  <a:gd name="T14" fmla="*/ 4 w 7"/>
                  <a:gd name="T15" fmla="*/ 5 h 9"/>
                  <a:gd name="T16" fmla="*/ 4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5 w 7"/>
                  <a:gd name="T23" fmla="*/ 8 h 9"/>
                  <a:gd name="T24" fmla="*/ 3 w 7"/>
                  <a:gd name="T25" fmla="*/ 6 h 9"/>
                  <a:gd name="T26" fmla="*/ 4 w 7"/>
                  <a:gd name="T27" fmla="*/ 6 h 9"/>
                  <a:gd name="T28" fmla="*/ 5 w 7"/>
                  <a:gd name="T29" fmla="*/ 7 h 9"/>
                  <a:gd name="T30" fmla="*/ 7 w 7"/>
                  <a:gd name="T31" fmla="*/ 4 h 9"/>
                  <a:gd name="T32" fmla="*/ 7 w 7"/>
                  <a:gd name="T33" fmla="*/ 4 h 9"/>
                  <a:gd name="T34" fmla="*/ 6 w 7"/>
                  <a:gd name="T35" fmla="*/ 3 h 9"/>
                  <a:gd name="T36" fmla="*/ 4 w 7"/>
                  <a:gd name="T37" fmla="*/ 2 h 9"/>
                  <a:gd name="T38" fmla="*/ 5 w 7"/>
                  <a:gd name="T39" fmla="*/ 2 h 9"/>
                  <a:gd name="T40" fmla="*/ 3 w 7"/>
                  <a:gd name="T41" fmla="*/ 1 h 9"/>
                  <a:gd name="T42" fmla="*/ 2 w 7"/>
                  <a:gd name="T43" fmla="*/ 1 h 9"/>
                  <a:gd name="T44" fmla="*/ 1 w 7"/>
                  <a:gd name="T45" fmla="*/ 1 h 9"/>
                  <a:gd name="T46" fmla="*/ 4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6" y="4"/>
                      <a:pt x="5" y="5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4" name="Freeform 1546"/>
              <p:cNvSpPr>
                <a:spLocks/>
              </p:cNvSpPr>
              <p:nvPr/>
            </p:nvSpPr>
            <p:spPr bwMode="auto">
              <a:xfrm>
                <a:off x="1010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5" name="Freeform 1547"/>
              <p:cNvSpPr>
                <a:spLocks/>
              </p:cNvSpPr>
              <p:nvPr/>
            </p:nvSpPr>
            <p:spPr bwMode="auto">
              <a:xfrm>
                <a:off x="1018" y="3191"/>
                <a:ext cx="6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6" name="Freeform 1548"/>
              <p:cNvSpPr>
                <a:spLocks/>
              </p:cNvSpPr>
              <p:nvPr/>
            </p:nvSpPr>
            <p:spPr bwMode="auto">
              <a:xfrm>
                <a:off x="1007" y="31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7" name="Freeform 1549"/>
              <p:cNvSpPr>
                <a:spLocks/>
              </p:cNvSpPr>
              <p:nvPr/>
            </p:nvSpPr>
            <p:spPr bwMode="auto">
              <a:xfrm>
                <a:off x="1007" y="3196"/>
                <a:ext cx="6" cy="1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1 w 2"/>
                  <a:gd name="T7" fmla="*/ 3 h 5"/>
                  <a:gd name="T8" fmla="*/ 0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8" name="Freeform 1550"/>
              <p:cNvSpPr>
                <a:spLocks/>
              </p:cNvSpPr>
              <p:nvPr/>
            </p:nvSpPr>
            <p:spPr bwMode="auto">
              <a:xfrm>
                <a:off x="972" y="3191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9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2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9" name="Freeform 1551"/>
              <p:cNvSpPr>
                <a:spLocks/>
              </p:cNvSpPr>
              <p:nvPr/>
            </p:nvSpPr>
            <p:spPr bwMode="auto">
              <a:xfrm>
                <a:off x="1005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0" name="Freeform 1552"/>
              <p:cNvSpPr>
                <a:spLocks/>
              </p:cNvSpPr>
              <p:nvPr/>
            </p:nvSpPr>
            <p:spPr bwMode="auto">
              <a:xfrm>
                <a:off x="977" y="3191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1" name="Rectangle 1553"/>
              <p:cNvSpPr>
                <a:spLocks noChangeArrowheads="1"/>
              </p:cNvSpPr>
              <p:nvPr/>
            </p:nvSpPr>
            <p:spPr bwMode="auto">
              <a:xfrm>
                <a:off x="1007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2" name="Freeform 1554"/>
              <p:cNvSpPr>
                <a:spLocks/>
              </p:cNvSpPr>
              <p:nvPr/>
            </p:nvSpPr>
            <p:spPr bwMode="auto">
              <a:xfrm>
                <a:off x="1005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3" name="Freeform 1555"/>
              <p:cNvSpPr>
                <a:spLocks/>
              </p:cNvSpPr>
              <p:nvPr/>
            </p:nvSpPr>
            <p:spPr bwMode="auto">
              <a:xfrm>
                <a:off x="980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4" name="Freeform 1556"/>
              <p:cNvSpPr>
                <a:spLocks/>
              </p:cNvSpPr>
              <p:nvPr/>
            </p:nvSpPr>
            <p:spPr bwMode="auto">
              <a:xfrm>
                <a:off x="988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5" name="Freeform 1557"/>
              <p:cNvSpPr>
                <a:spLocks/>
              </p:cNvSpPr>
              <p:nvPr/>
            </p:nvSpPr>
            <p:spPr bwMode="auto">
              <a:xfrm>
                <a:off x="969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1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7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8" y="3"/>
                      <a:pt x="7" y="3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10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6"/>
                      <a:pt x="9" y="8"/>
                    </a:cubicBezTo>
                    <a:cubicBezTo>
                      <a:pt x="9" y="9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8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4"/>
                      <a:pt x="16" y="4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6" name="Freeform 1558"/>
              <p:cNvSpPr>
                <a:spLocks/>
              </p:cNvSpPr>
              <p:nvPr/>
            </p:nvSpPr>
            <p:spPr bwMode="auto">
              <a:xfrm>
                <a:off x="1005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7" name="Freeform 1559"/>
              <p:cNvSpPr>
                <a:spLocks/>
              </p:cNvSpPr>
              <p:nvPr/>
            </p:nvSpPr>
            <p:spPr bwMode="auto">
              <a:xfrm>
                <a:off x="1005" y="317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8" name="Freeform 1560"/>
              <p:cNvSpPr>
                <a:spLocks/>
              </p:cNvSpPr>
              <p:nvPr/>
            </p:nvSpPr>
            <p:spPr bwMode="auto">
              <a:xfrm>
                <a:off x="101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9" name="Freeform 1561"/>
              <p:cNvSpPr>
                <a:spLocks/>
              </p:cNvSpPr>
              <p:nvPr/>
            </p:nvSpPr>
            <p:spPr bwMode="auto">
              <a:xfrm>
                <a:off x="1013" y="31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0" name="Freeform 1562"/>
              <p:cNvSpPr>
                <a:spLocks/>
              </p:cNvSpPr>
              <p:nvPr/>
            </p:nvSpPr>
            <p:spPr bwMode="auto">
              <a:xfrm>
                <a:off x="975" y="3183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6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1" name="Freeform 1563"/>
              <p:cNvSpPr>
                <a:spLocks/>
              </p:cNvSpPr>
              <p:nvPr/>
            </p:nvSpPr>
            <p:spPr bwMode="auto">
              <a:xfrm>
                <a:off x="972" y="318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2" name="Freeform 1564"/>
              <p:cNvSpPr>
                <a:spLocks/>
              </p:cNvSpPr>
              <p:nvPr/>
            </p:nvSpPr>
            <p:spPr bwMode="auto">
              <a:xfrm>
                <a:off x="969" y="3155"/>
                <a:ext cx="25" cy="33"/>
              </a:xfrm>
              <a:custGeom>
                <a:avLst/>
                <a:gdLst>
                  <a:gd name="T0" fmla="*/ 7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1 w 9"/>
                  <a:gd name="T9" fmla="*/ 9 h 12"/>
                  <a:gd name="T10" fmla="*/ 3 w 9"/>
                  <a:gd name="T11" fmla="*/ 11 h 12"/>
                  <a:gd name="T12" fmla="*/ 2 w 9"/>
                  <a:gd name="T13" fmla="*/ 10 h 12"/>
                  <a:gd name="T14" fmla="*/ 3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3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4 h 12"/>
                  <a:gd name="T30" fmla="*/ 6 w 9"/>
                  <a:gd name="T31" fmla="*/ 6 h 12"/>
                  <a:gd name="T32" fmla="*/ 9 w 9"/>
                  <a:gd name="T33" fmla="*/ 4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7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2"/>
                      <a:pt x="3" y="11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3" name="Freeform 1565"/>
              <p:cNvSpPr>
                <a:spLocks/>
              </p:cNvSpPr>
              <p:nvPr/>
            </p:nvSpPr>
            <p:spPr bwMode="auto">
              <a:xfrm>
                <a:off x="985" y="316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4" name="Freeform 1566"/>
              <p:cNvSpPr>
                <a:spLocks/>
              </p:cNvSpPr>
              <p:nvPr/>
            </p:nvSpPr>
            <p:spPr bwMode="auto">
              <a:xfrm>
                <a:off x="1026" y="302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5" name="Freeform 1567"/>
              <p:cNvSpPr>
                <a:spLocks/>
              </p:cNvSpPr>
              <p:nvPr/>
            </p:nvSpPr>
            <p:spPr bwMode="auto">
              <a:xfrm>
                <a:off x="1021" y="3014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2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6" name="Freeform 1568"/>
              <p:cNvSpPr>
                <a:spLocks/>
              </p:cNvSpPr>
              <p:nvPr/>
            </p:nvSpPr>
            <p:spPr bwMode="auto">
              <a:xfrm>
                <a:off x="1021" y="301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7" name="Freeform 1569"/>
              <p:cNvSpPr>
                <a:spLocks/>
              </p:cNvSpPr>
              <p:nvPr/>
            </p:nvSpPr>
            <p:spPr bwMode="auto">
              <a:xfrm>
                <a:off x="1021" y="3022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8" name="Freeform 1570"/>
              <p:cNvSpPr>
                <a:spLocks/>
              </p:cNvSpPr>
              <p:nvPr/>
            </p:nvSpPr>
            <p:spPr bwMode="auto">
              <a:xfrm>
                <a:off x="1018" y="302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9" name="Freeform 1571"/>
              <p:cNvSpPr>
                <a:spLocks/>
              </p:cNvSpPr>
              <p:nvPr/>
            </p:nvSpPr>
            <p:spPr bwMode="auto">
              <a:xfrm>
                <a:off x="1015" y="3017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3 h 4"/>
                  <a:gd name="T4" fmla="*/ 1 w 2"/>
                  <a:gd name="T5" fmla="*/ 3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2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0" name="Freeform 1572"/>
              <p:cNvSpPr>
                <a:spLocks/>
              </p:cNvSpPr>
              <p:nvPr/>
            </p:nvSpPr>
            <p:spPr bwMode="auto">
              <a:xfrm>
                <a:off x="1018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1" name="Freeform 1573"/>
              <p:cNvSpPr>
                <a:spLocks/>
              </p:cNvSpPr>
              <p:nvPr/>
            </p:nvSpPr>
            <p:spPr bwMode="auto">
              <a:xfrm>
                <a:off x="1021" y="302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2" name="Freeform 1574"/>
              <p:cNvSpPr>
                <a:spLocks/>
              </p:cNvSpPr>
              <p:nvPr/>
            </p:nvSpPr>
            <p:spPr bwMode="auto">
              <a:xfrm>
                <a:off x="1013" y="3017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2 h 4"/>
                  <a:gd name="T4" fmla="*/ 0 w 2"/>
                  <a:gd name="T5" fmla="*/ 0 h 4"/>
                  <a:gd name="T6" fmla="*/ 0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4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3" name="Freeform 1575"/>
              <p:cNvSpPr>
                <a:spLocks/>
              </p:cNvSpPr>
              <p:nvPr/>
            </p:nvSpPr>
            <p:spPr bwMode="auto">
              <a:xfrm>
                <a:off x="1013" y="30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4" name="Freeform 1576"/>
              <p:cNvSpPr>
                <a:spLocks/>
              </p:cNvSpPr>
              <p:nvPr/>
            </p:nvSpPr>
            <p:spPr bwMode="auto">
              <a:xfrm>
                <a:off x="1010" y="3014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2 h 4"/>
                  <a:gd name="T8" fmla="*/ 0 w 1"/>
                  <a:gd name="T9" fmla="*/ 4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5" name="Rectangle 1577"/>
              <p:cNvSpPr>
                <a:spLocks noChangeArrowheads="1"/>
              </p:cNvSpPr>
              <p:nvPr/>
            </p:nvSpPr>
            <p:spPr bwMode="auto">
              <a:xfrm>
                <a:off x="1013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6" name="Freeform 1578"/>
              <p:cNvSpPr>
                <a:spLocks/>
              </p:cNvSpPr>
              <p:nvPr/>
            </p:nvSpPr>
            <p:spPr bwMode="auto">
              <a:xfrm>
                <a:off x="1007" y="3019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0 h 1"/>
                  <a:gd name="T4" fmla="*/ 1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3 w 5"/>
                  <a:gd name="T11" fmla="*/ 0 h 1"/>
                  <a:gd name="T12" fmla="*/ 3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7" name="Freeform 1579"/>
              <p:cNvSpPr>
                <a:spLocks/>
              </p:cNvSpPr>
              <p:nvPr/>
            </p:nvSpPr>
            <p:spPr bwMode="auto">
              <a:xfrm>
                <a:off x="1007" y="302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8" name="Freeform 1580"/>
              <p:cNvSpPr>
                <a:spLocks/>
              </p:cNvSpPr>
              <p:nvPr/>
            </p:nvSpPr>
            <p:spPr bwMode="auto">
              <a:xfrm>
                <a:off x="1015" y="301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9" name="Freeform 1581"/>
              <p:cNvSpPr>
                <a:spLocks/>
              </p:cNvSpPr>
              <p:nvPr/>
            </p:nvSpPr>
            <p:spPr bwMode="auto">
              <a:xfrm>
                <a:off x="1007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0" name="Freeform 1582"/>
              <p:cNvSpPr>
                <a:spLocks/>
              </p:cNvSpPr>
              <p:nvPr/>
            </p:nvSpPr>
            <p:spPr bwMode="auto">
              <a:xfrm>
                <a:off x="1007" y="2998"/>
                <a:ext cx="25" cy="21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3 h 8"/>
                  <a:gd name="T6" fmla="*/ 9 w 9"/>
                  <a:gd name="T7" fmla="*/ 1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1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6 h 8"/>
                  <a:gd name="T20" fmla="*/ 1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7 h 8"/>
                  <a:gd name="T30" fmla="*/ 2 w 9"/>
                  <a:gd name="T31" fmla="*/ 7 h 8"/>
                  <a:gd name="T32" fmla="*/ 4 w 9"/>
                  <a:gd name="T33" fmla="*/ 7 h 8"/>
                  <a:gd name="T34" fmla="*/ 4 w 9"/>
                  <a:gd name="T35" fmla="*/ 8 h 8"/>
                  <a:gd name="T36" fmla="*/ 3 w 9"/>
                  <a:gd name="T37" fmla="*/ 5 h 8"/>
                  <a:gd name="T38" fmla="*/ 4 w 9"/>
                  <a:gd name="T39" fmla="*/ 6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4 h 8"/>
                  <a:gd name="T46" fmla="*/ 4 w 9"/>
                  <a:gd name="T47" fmla="*/ 3 h 8"/>
                  <a:gd name="T48" fmla="*/ 5 w 9"/>
                  <a:gd name="T49" fmla="*/ 4 h 8"/>
                  <a:gd name="T50" fmla="*/ 4 w 9"/>
                  <a:gd name="T51" fmla="*/ 2 h 8"/>
                  <a:gd name="T52" fmla="*/ 6 w 9"/>
                  <a:gd name="T53" fmla="*/ 5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5 h 8"/>
                  <a:gd name="T60" fmla="*/ 6 w 9"/>
                  <a:gd name="T61" fmla="*/ 3 h 8"/>
                  <a:gd name="T62" fmla="*/ 6 w 9"/>
                  <a:gd name="T63" fmla="*/ 2 h 8"/>
                  <a:gd name="T64" fmla="*/ 7 w 9"/>
                  <a:gd name="T65" fmla="*/ 3 h 8"/>
                  <a:gd name="T66" fmla="*/ 6 w 9"/>
                  <a:gd name="T67" fmla="*/ 5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9" y="0"/>
                      <a:pt x="8" y="2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2"/>
                      <a:pt x="6" y="1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0" y="7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5" y="8"/>
                      <a:pt x="3" y="8"/>
                      <a:pt x="4" y="8"/>
                    </a:cubicBezTo>
                    <a:cubicBezTo>
                      <a:pt x="5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4" y="4"/>
                      <a:pt x="6" y="5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5" y="3"/>
                      <a:pt x="6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4"/>
                      <a:pt x="6" y="5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1" name="Rectangle 1583"/>
              <p:cNvSpPr>
                <a:spLocks noChangeArrowheads="1"/>
              </p:cNvSpPr>
              <p:nvPr/>
            </p:nvSpPr>
            <p:spPr bwMode="auto">
              <a:xfrm>
                <a:off x="1024" y="301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2" name="Freeform 1584"/>
              <p:cNvSpPr>
                <a:spLocks/>
              </p:cNvSpPr>
              <p:nvPr/>
            </p:nvSpPr>
            <p:spPr bwMode="auto">
              <a:xfrm>
                <a:off x="1024" y="301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3" name="Rectangle 1585"/>
              <p:cNvSpPr>
                <a:spLocks noChangeArrowheads="1"/>
              </p:cNvSpPr>
              <p:nvPr/>
            </p:nvSpPr>
            <p:spPr bwMode="auto">
              <a:xfrm>
                <a:off x="1024" y="2998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4" name="Freeform 1586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5" name="Freeform 1587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6" name="Freeform 1588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7" name="Freeform 1589"/>
              <p:cNvSpPr>
                <a:spLocks/>
              </p:cNvSpPr>
              <p:nvPr/>
            </p:nvSpPr>
            <p:spPr bwMode="auto">
              <a:xfrm>
                <a:off x="1024" y="3000"/>
                <a:ext cx="21" cy="17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4 h 6"/>
                  <a:gd name="T8" fmla="*/ 4 w 8"/>
                  <a:gd name="T9" fmla="*/ 2 h 6"/>
                  <a:gd name="T10" fmla="*/ 5 w 8"/>
                  <a:gd name="T11" fmla="*/ 2 h 6"/>
                  <a:gd name="T12" fmla="*/ 2 w 8"/>
                  <a:gd name="T13" fmla="*/ 3 h 6"/>
                  <a:gd name="T14" fmla="*/ 5 w 8"/>
                  <a:gd name="T15" fmla="*/ 1 h 6"/>
                  <a:gd name="T16" fmla="*/ 5 w 8"/>
                  <a:gd name="T17" fmla="*/ 1 h 6"/>
                  <a:gd name="T18" fmla="*/ 3 w 8"/>
                  <a:gd name="T19" fmla="*/ 1 h 6"/>
                  <a:gd name="T20" fmla="*/ 2 w 8"/>
                  <a:gd name="T21" fmla="*/ 2 h 6"/>
                  <a:gd name="T22" fmla="*/ 1 w 8"/>
                  <a:gd name="T23" fmla="*/ 4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4 h 6"/>
                  <a:gd name="T42" fmla="*/ 2 w 8"/>
                  <a:gd name="T43" fmla="*/ 5 h 6"/>
                  <a:gd name="T44" fmla="*/ 3 w 8"/>
                  <a:gd name="T45" fmla="*/ 5 h 6"/>
                  <a:gd name="T46" fmla="*/ 2 w 8"/>
                  <a:gd name="T47" fmla="*/ 5 h 6"/>
                  <a:gd name="T48" fmla="*/ 5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6 h 6"/>
                  <a:gd name="T62" fmla="*/ 4 w 8"/>
                  <a:gd name="T63" fmla="*/ 6 h 6"/>
                  <a:gd name="T64" fmla="*/ 6 w 8"/>
                  <a:gd name="T65" fmla="*/ 6 h 6"/>
                  <a:gd name="T66" fmla="*/ 5 w 8"/>
                  <a:gd name="T67" fmla="*/ 6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6"/>
                      <a:pt x="7" y="5"/>
                      <a:pt x="8" y="4"/>
                    </a:cubicBezTo>
                    <a:cubicBezTo>
                      <a:pt x="7" y="4"/>
                      <a:pt x="5" y="5"/>
                      <a:pt x="4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3"/>
                      <a:pt x="1" y="4"/>
                      <a:pt x="2" y="3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2" y="5"/>
                    </a:cubicBezTo>
                    <a:cubicBezTo>
                      <a:pt x="2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6" y="6"/>
                      <a:pt x="7" y="6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8" name="Freeform 1590"/>
              <p:cNvSpPr>
                <a:spLocks/>
              </p:cNvSpPr>
              <p:nvPr/>
            </p:nvSpPr>
            <p:spPr bwMode="auto">
              <a:xfrm>
                <a:off x="1026" y="301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9" name="Freeform 1591"/>
              <p:cNvSpPr>
                <a:spLocks/>
              </p:cNvSpPr>
              <p:nvPr/>
            </p:nvSpPr>
            <p:spPr bwMode="auto">
              <a:xfrm>
                <a:off x="1024" y="3014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1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3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5 h 8"/>
                  <a:gd name="T28" fmla="*/ 4 w 7"/>
                  <a:gd name="T29" fmla="*/ 6 h 8"/>
                  <a:gd name="T30" fmla="*/ 7 w 7"/>
                  <a:gd name="T31" fmla="*/ 3 h 8"/>
                  <a:gd name="T32" fmla="*/ 7 w 7"/>
                  <a:gd name="T33" fmla="*/ 3 h 8"/>
                  <a:gd name="T34" fmla="*/ 6 w 7"/>
                  <a:gd name="T35" fmla="*/ 2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2 w 7"/>
                  <a:gd name="T43" fmla="*/ 0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3" y="2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4"/>
                      <a:pt x="2" y="5"/>
                      <a:pt x="4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0" name="Rectangle 1592"/>
              <p:cNvSpPr>
                <a:spLocks noChangeArrowheads="1"/>
              </p:cNvSpPr>
              <p:nvPr/>
            </p:nvSpPr>
            <p:spPr bwMode="auto">
              <a:xfrm>
                <a:off x="1032" y="3017"/>
                <a:ext cx="2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1" name="Freeform 1593"/>
              <p:cNvSpPr>
                <a:spLocks/>
              </p:cNvSpPr>
              <p:nvPr/>
            </p:nvSpPr>
            <p:spPr bwMode="auto">
              <a:xfrm>
                <a:off x="1040" y="3019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2" name="Freeform 1594"/>
              <p:cNvSpPr>
                <a:spLocks/>
              </p:cNvSpPr>
              <p:nvPr/>
            </p:nvSpPr>
            <p:spPr bwMode="auto">
              <a:xfrm>
                <a:off x="1029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3" name="Freeform 1595"/>
              <p:cNvSpPr>
                <a:spLocks/>
              </p:cNvSpPr>
              <p:nvPr/>
            </p:nvSpPr>
            <p:spPr bwMode="auto">
              <a:xfrm>
                <a:off x="1026" y="3028"/>
                <a:ext cx="8" cy="10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2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4" name="Freeform 1596"/>
              <p:cNvSpPr>
                <a:spLocks/>
              </p:cNvSpPr>
              <p:nvPr/>
            </p:nvSpPr>
            <p:spPr bwMode="auto">
              <a:xfrm>
                <a:off x="994" y="301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4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6 w 13"/>
                  <a:gd name="T19" fmla="*/ 5 h 7"/>
                  <a:gd name="T20" fmla="*/ 7 w 13"/>
                  <a:gd name="T21" fmla="*/ 5 h 7"/>
                  <a:gd name="T22" fmla="*/ 6 w 13"/>
                  <a:gd name="T23" fmla="*/ 4 h 7"/>
                  <a:gd name="T24" fmla="*/ 7 w 13"/>
                  <a:gd name="T25" fmla="*/ 3 h 7"/>
                  <a:gd name="T26" fmla="*/ 6 w 13"/>
                  <a:gd name="T27" fmla="*/ 3 h 7"/>
                  <a:gd name="T28" fmla="*/ 6 w 13"/>
                  <a:gd name="T29" fmla="*/ 2 h 7"/>
                  <a:gd name="T30" fmla="*/ 5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3 w 13"/>
                  <a:gd name="T37" fmla="*/ 3 h 7"/>
                  <a:gd name="T38" fmla="*/ 5 w 13"/>
                  <a:gd name="T39" fmla="*/ 2 h 7"/>
                  <a:gd name="T40" fmla="*/ 4 w 13"/>
                  <a:gd name="T41" fmla="*/ 2 h 7"/>
                  <a:gd name="T42" fmla="*/ 5 w 13"/>
                  <a:gd name="T43" fmla="*/ 1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2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5 h 7"/>
                  <a:gd name="T62" fmla="*/ 4 w 13"/>
                  <a:gd name="T63" fmla="*/ 7 h 7"/>
                  <a:gd name="T64" fmla="*/ 10 w 13"/>
                  <a:gd name="T65" fmla="*/ 7 h 7"/>
                  <a:gd name="T66" fmla="*/ 10 w 13"/>
                  <a:gd name="T67" fmla="*/ 5 h 7"/>
                  <a:gd name="T68" fmla="*/ 11 w 13"/>
                  <a:gd name="T69" fmla="*/ 5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6 h 7"/>
                  <a:gd name="T76" fmla="*/ 12 w 13"/>
                  <a:gd name="T77" fmla="*/ 5 h 7"/>
                  <a:gd name="T78" fmla="*/ 13 w 13"/>
                  <a:gd name="T79" fmla="*/ 6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6"/>
                      <a:pt x="6" y="5"/>
                    </a:cubicBezTo>
                    <a:cubicBezTo>
                      <a:pt x="6" y="5"/>
                      <a:pt x="7" y="4"/>
                      <a:pt x="7" y="5"/>
                    </a:cubicBezTo>
                    <a:cubicBezTo>
                      <a:pt x="7" y="3"/>
                      <a:pt x="6" y="5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5" y="1"/>
                      <a:pt x="3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6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5" name="Freeform 1597"/>
              <p:cNvSpPr>
                <a:spLocks/>
              </p:cNvSpPr>
              <p:nvPr/>
            </p:nvSpPr>
            <p:spPr bwMode="auto">
              <a:xfrm>
                <a:off x="1026" y="303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6" name="Freeform 1598"/>
              <p:cNvSpPr>
                <a:spLocks/>
              </p:cNvSpPr>
              <p:nvPr/>
            </p:nvSpPr>
            <p:spPr bwMode="auto">
              <a:xfrm>
                <a:off x="999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7" name="Rectangle 1599"/>
              <p:cNvSpPr>
                <a:spLocks noChangeArrowheads="1"/>
              </p:cNvSpPr>
              <p:nvPr/>
            </p:nvSpPr>
            <p:spPr bwMode="auto">
              <a:xfrm>
                <a:off x="1029" y="303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8" name="Freeform 1600"/>
              <p:cNvSpPr>
                <a:spLocks/>
              </p:cNvSpPr>
              <p:nvPr/>
            </p:nvSpPr>
            <p:spPr bwMode="auto">
              <a:xfrm>
                <a:off x="1024" y="302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9" name="Freeform 1601"/>
              <p:cNvSpPr>
                <a:spLocks/>
              </p:cNvSpPr>
              <p:nvPr/>
            </p:nvSpPr>
            <p:spPr bwMode="auto">
              <a:xfrm>
                <a:off x="1002" y="301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0" name="Freeform 1602"/>
              <p:cNvSpPr>
                <a:spLocks/>
              </p:cNvSpPr>
              <p:nvPr/>
            </p:nvSpPr>
            <p:spPr bwMode="auto">
              <a:xfrm>
                <a:off x="1010" y="30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1" name="Freeform 1603"/>
              <p:cNvSpPr>
                <a:spLocks/>
              </p:cNvSpPr>
              <p:nvPr/>
            </p:nvSpPr>
            <p:spPr bwMode="auto">
              <a:xfrm>
                <a:off x="991" y="2987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9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4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3 w 22"/>
                  <a:gd name="T39" fmla="*/ 11 h 12"/>
                  <a:gd name="T40" fmla="*/ 2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9 h 12"/>
                  <a:gd name="T56" fmla="*/ 7 w 22"/>
                  <a:gd name="T57" fmla="*/ 8 h 12"/>
                  <a:gd name="T58" fmla="*/ 8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20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7"/>
                      <a:pt x="17" y="7"/>
                      <a:pt x="17" y="7"/>
                    </a:cubicBezTo>
                    <a:cubicBezTo>
                      <a:pt x="22" y="4"/>
                      <a:pt x="15" y="6"/>
                      <a:pt x="17" y="4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5"/>
                      <a:pt x="11" y="3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10" y="7"/>
                      <a:pt x="9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4"/>
                      <a:pt x="5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2" y="10"/>
                    </a:cubicBezTo>
                    <a:cubicBezTo>
                      <a:pt x="1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9"/>
                      <a:pt x="6" y="8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7" y="6"/>
                      <a:pt x="8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6"/>
                    </a:cubicBezTo>
                    <a:cubicBezTo>
                      <a:pt x="14" y="5"/>
                      <a:pt x="14" y="7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4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2" name="Freeform 1604"/>
              <p:cNvSpPr>
                <a:spLocks/>
              </p:cNvSpPr>
              <p:nvPr/>
            </p:nvSpPr>
            <p:spPr bwMode="auto">
              <a:xfrm>
                <a:off x="1026" y="300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3" name="Freeform 1605"/>
              <p:cNvSpPr>
                <a:spLocks/>
              </p:cNvSpPr>
              <p:nvPr/>
            </p:nvSpPr>
            <p:spPr bwMode="auto">
              <a:xfrm>
                <a:off x="1026" y="30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4" name="Freeform 1606"/>
              <p:cNvSpPr>
                <a:spLocks/>
              </p:cNvSpPr>
              <p:nvPr/>
            </p:nvSpPr>
            <p:spPr bwMode="auto">
              <a:xfrm>
                <a:off x="1032" y="301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5" name="Freeform 1607"/>
              <p:cNvSpPr>
                <a:spLocks/>
              </p:cNvSpPr>
              <p:nvPr/>
            </p:nvSpPr>
            <p:spPr bwMode="auto">
              <a:xfrm>
                <a:off x="103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6" name="Freeform 1608"/>
              <p:cNvSpPr>
                <a:spLocks/>
              </p:cNvSpPr>
              <p:nvPr/>
            </p:nvSpPr>
            <p:spPr bwMode="auto">
              <a:xfrm>
                <a:off x="996" y="3014"/>
                <a:ext cx="49" cy="24"/>
              </a:xfrm>
              <a:custGeom>
                <a:avLst/>
                <a:gdLst>
                  <a:gd name="T0" fmla="*/ 4 w 18"/>
                  <a:gd name="T1" fmla="*/ 3 h 9"/>
                  <a:gd name="T2" fmla="*/ 3 w 18"/>
                  <a:gd name="T3" fmla="*/ 3 h 9"/>
                  <a:gd name="T4" fmla="*/ 3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8 w 18"/>
                  <a:gd name="T11" fmla="*/ 7 h 9"/>
                  <a:gd name="T12" fmla="*/ 11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3 w 18"/>
                  <a:gd name="T19" fmla="*/ 4 h 9"/>
                  <a:gd name="T20" fmla="*/ 14 w 18"/>
                  <a:gd name="T21" fmla="*/ 4 h 9"/>
                  <a:gd name="T22" fmla="*/ 14 w 18"/>
                  <a:gd name="T23" fmla="*/ 4 h 9"/>
                  <a:gd name="T24" fmla="*/ 14 w 18"/>
                  <a:gd name="T25" fmla="*/ 3 h 9"/>
                  <a:gd name="T26" fmla="*/ 14 w 18"/>
                  <a:gd name="T27" fmla="*/ 4 h 9"/>
                  <a:gd name="T28" fmla="*/ 15 w 18"/>
                  <a:gd name="T29" fmla="*/ 3 h 9"/>
                  <a:gd name="T30" fmla="*/ 15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4 w 18"/>
                  <a:gd name="T37" fmla="*/ 2 h 9"/>
                  <a:gd name="T38" fmla="*/ 14 w 18"/>
                  <a:gd name="T39" fmla="*/ 2 h 9"/>
                  <a:gd name="T40" fmla="*/ 14 w 18"/>
                  <a:gd name="T41" fmla="*/ 3 h 9"/>
                  <a:gd name="T42" fmla="*/ 13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1 h 9"/>
                  <a:gd name="T50" fmla="*/ 12 w 18"/>
                  <a:gd name="T51" fmla="*/ 2 h 9"/>
                  <a:gd name="T52" fmla="*/ 13 w 18"/>
                  <a:gd name="T53" fmla="*/ 4 h 9"/>
                  <a:gd name="T54" fmla="*/ 12 w 18"/>
                  <a:gd name="T55" fmla="*/ 4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1 w 18"/>
                  <a:gd name="T63" fmla="*/ 4 h 9"/>
                  <a:gd name="T64" fmla="*/ 8 w 18"/>
                  <a:gd name="T65" fmla="*/ 4 h 9"/>
                  <a:gd name="T66" fmla="*/ 9 w 18"/>
                  <a:gd name="T67" fmla="*/ 3 h 9"/>
                  <a:gd name="T68" fmla="*/ 8 w 18"/>
                  <a:gd name="T69" fmla="*/ 4 h 9"/>
                  <a:gd name="T70" fmla="*/ 7 w 18"/>
                  <a:gd name="T71" fmla="*/ 3 h 9"/>
                  <a:gd name="T72" fmla="*/ 6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4 h 9"/>
                  <a:gd name="T80" fmla="*/ 4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3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2"/>
                      <a:pt x="18" y="3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4"/>
                      <a:pt x="14" y="1"/>
                      <a:pt x="14" y="3"/>
                    </a:cubicBezTo>
                    <a:cubicBezTo>
                      <a:pt x="14" y="2"/>
                      <a:pt x="14" y="2"/>
                      <a:pt x="13" y="1"/>
                    </a:cubicBezTo>
                    <a:cubicBezTo>
                      <a:pt x="12" y="0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4" y="3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7" name="Freeform 1609"/>
              <p:cNvSpPr>
                <a:spLocks/>
              </p:cNvSpPr>
              <p:nvPr/>
            </p:nvSpPr>
            <p:spPr bwMode="auto">
              <a:xfrm>
                <a:off x="994" y="3017"/>
                <a:ext cx="8" cy="2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8" name="Freeform 1610"/>
              <p:cNvSpPr>
                <a:spLocks/>
              </p:cNvSpPr>
              <p:nvPr/>
            </p:nvSpPr>
            <p:spPr bwMode="auto">
              <a:xfrm>
                <a:off x="991" y="2984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2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3" y="11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8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6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8" y="3"/>
                      <a:pt x="8" y="5"/>
                    </a:cubicBezTo>
                    <a:cubicBezTo>
                      <a:pt x="8" y="4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9" name="Freeform 1611"/>
              <p:cNvSpPr>
                <a:spLocks/>
              </p:cNvSpPr>
              <p:nvPr/>
            </p:nvSpPr>
            <p:spPr bwMode="auto">
              <a:xfrm>
                <a:off x="1007" y="29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sp>
          <p:nvSpPr>
            <p:cNvPr id="14" name="Freeform 1613"/>
            <p:cNvSpPr>
              <a:spLocks/>
            </p:cNvSpPr>
            <p:nvPr/>
          </p:nvSpPr>
          <p:spPr bwMode="auto">
            <a:xfrm>
              <a:off x="460" y="2734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5" name="Freeform 1614"/>
            <p:cNvSpPr>
              <a:spLocks/>
            </p:cNvSpPr>
            <p:nvPr/>
          </p:nvSpPr>
          <p:spPr bwMode="auto">
            <a:xfrm>
              <a:off x="452" y="2726"/>
              <a:ext cx="8" cy="13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1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3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6" name="Freeform 1615"/>
            <p:cNvSpPr>
              <a:spLocks/>
            </p:cNvSpPr>
            <p:nvPr/>
          </p:nvSpPr>
          <p:spPr bwMode="auto">
            <a:xfrm>
              <a:off x="455" y="2731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7" name="Freeform 1616"/>
            <p:cNvSpPr>
              <a:spLocks/>
            </p:cNvSpPr>
            <p:nvPr/>
          </p:nvSpPr>
          <p:spPr bwMode="auto">
            <a:xfrm>
              <a:off x="455" y="2731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8" name="Freeform 1617"/>
            <p:cNvSpPr>
              <a:spLocks/>
            </p:cNvSpPr>
            <p:nvPr/>
          </p:nvSpPr>
          <p:spPr bwMode="auto">
            <a:xfrm>
              <a:off x="452" y="27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9" name="Freeform 1618"/>
            <p:cNvSpPr>
              <a:spLocks/>
            </p:cNvSpPr>
            <p:nvPr/>
          </p:nvSpPr>
          <p:spPr bwMode="auto">
            <a:xfrm>
              <a:off x="449" y="2728"/>
              <a:ext cx="3" cy="11"/>
            </a:xfrm>
            <a:custGeom>
              <a:avLst/>
              <a:gdLst>
                <a:gd name="T0" fmla="*/ 1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1 w 1"/>
                <a:gd name="T11" fmla="*/ 0 h 4"/>
                <a:gd name="T12" fmla="*/ 1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1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0" name="Freeform 1619"/>
            <p:cNvSpPr>
              <a:spLocks/>
            </p:cNvSpPr>
            <p:nvPr/>
          </p:nvSpPr>
          <p:spPr bwMode="auto">
            <a:xfrm>
              <a:off x="452" y="2734"/>
              <a:ext cx="0" cy="2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1" name="Rectangle 1620"/>
            <p:cNvSpPr>
              <a:spLocks noChangeArrowheads="1"/>
            </p:cNvSpPr>
            <p:nvPr/>
          </p:nvSpPr>
          <p:spPr bwMode="auto">
            <a:xfrm>
              <a:off x="455" y="2734"/>
              <a:ext cx="1" cy="2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2" name="Freeform 1621"/>
            <p:cNvSpPr>
              <a:spLocks/>
            </p:cNvSpPr>
            <p:nvPr/>
          </p:nvSpPr>
          <p:spPr bwMode="auto">
            <a:xfrm>
              <a:off x="446" y="2728"/>
              <a:ext cx="6" cy="11"/>
            </a:xfrm>
            <a:custGeom>
              <a:avLst/>
              <a:gdLst>
                <a:gd name="T0" fmla="*/ 1 w 2"/>
                <a:gd name="T1" fmla="*/ 4 h 4"/>
                <a:gd name="T2" fmla="*/ 1 w 2"/>
                <a:gd name="T3" fmla="*/ 2 h 4"/>
                <a:gd name="T4" fmla="*/ 0 w 2"/>
                <a:gd name="T5" fmla="*/ 0 h 4"/>
                <a:gd name="T6" fmla="*/ 0 w 2"/>
                <a:gd name="T7" fmla="*/ 0 h 4"/>
                <a:gd name="T8" fmla="*/ 1 w 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1" y="1"/>
                    <a:pt x="2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3" name="Freeform 1622"/>
            <p:cNvSpPr>
              <a:spLocks/>
            </p:cNvSpPr>
            <p:nvPr/>
          </p:nvSpPr>
          <p:spPr bwMode="auto">
            <a:xfrm>
              <a:off x="446" y="27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4" name="Freeform 1623"/>
            <p:cNvSpPr>
              <a:spLocks/>
            </p:cNvSpPr>
            <p:nvPr/>
          </p:nvSpPr>
          <p:spPr bwMode="auto">
            <a:xfrm>
              <a:off x="444" y="2726"/>
              <a:ext cx="2" cy="8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2 h 3"/>
                <a:gd name="T4" fmla="*/ 1 w 1"/>
                <a:gd name="T5" fmla="*/ 2 h 3"/>
                <a:gd name="T6" fmla="*/ 1 w 1"/>
                <a:gd name="T7" fmla="*/ 2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1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2 h 3"/>
                <a:gd name="T22" fmla="*/ 0 w 1"/>
                <a:gd name="T2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1"/>
                    <a:pt x="1" y="2"/>
                  </a:cubicBez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5" name="Rectangle 1624"/>
            <p:cNvSpPr>
              <a:spLocks noChangeArrowheads="1"/>
            </p:cNvSpPr>
            <p:nvPr/>
          </p:nvSpPr>
          <p:spPr bwMode="auto">
            <a:xfrm>
              <a:off x="446" y="273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6" name="Freeform 1625"/>
            <p:cNvSpPr>
              <a:spLocks/>
            </p:cNvSpPr>
            <p:nvPr/>
          </p:nvSpPr>
          <p:spPr bwMode="auto">
            <a:xfrm>
              <a:off x="441" y="2728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1 h 1"/>
                <a:gd name="T8" fmla="*/ 2 w 5"/>
                <a:gd name="T9" fmla="*/ 1 h 1"/>
                <a:gd name="T10" fmla="*/ 3 w 5"/>
                <a:gd name="T11" fmla="*/ 1 h 1"/>
                <a:gd name="T12" fmla="*/ 2 w 5"/>
                <a:gd name="T13" fmla="*/ 1 h 1"/>
                <a:gd name="T14" fmla="*/ 3 w 5"/>
                <a:gd name="T15" fmla="*/ 0 h 1"/>
                <a:gd name="T16" fmla="*/ 3 w 5"/>
                <a:gd name="T17" fmla="*/ 1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7" name="Freeform 1626"/>
            <p:cNvSpPr>
              <a:spLocks/>
            </p:cNvSpPr>
            <p:nvPr/>
          </p:nvSpPr>
          <p:spPr bwMode="auto">
            <a:xfrm>
              <a:off x="441" y="2734"/>
              <a:ext cx="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8" name="Freeform 1627"/>
            <p:cNvSpPr>
              <a:spLocks/>
            </p:cNvSpPr>
            <p:nvPr/>
          </p:nvSpPr>
          <p:spPr bwMode="auto">
            <a:xfrm>
              <a:off x="449" y="27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9" name="Freeform 1628"/>
            <p:cNvSpPr>
              <a:spLocks/>
            </p:cNvSpPr>
            <p:nvPr/>
          </p:nvSpPr>
          <p:spPr bwMode="auto">
            <a:xfrm>
              <a:off x="441" y="2728"/>
              <a:ext cx="3" cy="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0" name="Freeform 1629"/>
            <p:cNvSpPr>
              <a:spLocks/>
            </p:cNvSpPr>
            <p:nvPr/>
          </p:nvSpPr>
          <p:spPr bwMode="auto">
            <a:xfrm>
              <a:off x="438" y="2709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2 h 8"/>
                <a:gd name="T6" fmla="*/ 10 w 10"/>
                <a:gd name="T7" fmla="*/ 0 h 8"/>
                <a:gd name="T8" fmla="*/ 9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4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7 w 10"/>
                <a:gd name="T55" fmla="*/ 3 h 8"/>
                <a:gd name="T56" fmla="*/ 7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4" y="3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6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4"/>
                    <a:pt x="2" y="6"/>
                    <a:pt x="1" y="6"/>
                  </a:cubicBezTo>
                  <a:cubicBezTo>
                    <a:pt x="2" y="6"/>
                    <a:pt x="4" y="6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6" y="7"/>
                    <a:pt x="4" y="7"/>
                    <a:pt x="5" y="7"/>
                  </a:cubicBezTo>
                  <a:cubicBezTo>
                    <a:pt x="6" y="8"/>
                    <a:pt x="4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2"/>
                    <a:pt x="7" y="2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1" name="Rectangle 1630"/>
            <p:cNvSpPr>
              <a:spLocks noChangeArrowheads="1"/>
            </p:cNvSpPr>
            <p:nvPr/>
          </p:nvSpPr>
          <p:spPr bwMode="auto">
            <a:xfrm>
              <a:off x="457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2" name="Freeform 1631"/>
            <p:cNvSpPr>
              <a:spLocks/>
            </p:cNvSpPr>
            <p:nvPr/>
          </p:nvSpPr>
          <p:spPr bwMode="auto">
            <a:xfrm>
              <a:off x="457" y="27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3" name="Rectangle 1632"/>
            <p:cNvSpPr>
              <a:spLocks noChangeArrowheads="1"/>
            </p:cNvSpPr>
            <p:nvPr/>
          </p:nvSpPr>
          <p:spPr bwMode="auto">
            <a:xfrm>
              <a:off x="457" y="270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4" name="Freeform 1633"/>
            <p:cNvSpPr>
              <a:spLocks/>
            </p:cNvSpPr>
            <p:nvPr/>
          </p:nvSpPr>
          <p:spPr bwMode="auto">
            <a:xfrm>
              <a:off x="457" y="272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5" name="Freeform 1634"/>
            <p:cNvSpPr>
              <a:spLocks/>
            </p:cNvSpPr>
            <p:nvPr/>
          </p:nvSpPr>
          <p:spPr bwMode="auto">
            <a:xfrm>
              <a:off x="455" y="2723"/>
              <a:ext cx="2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6" name="Rectangle 1635"/>
            <p:cNvSpPr>
              <a:spLocks noChangeArrowheads="1"/>
            </p:cNvSpPr>
            <p:nvPr/>
          </p:nvSpPr>
          <p:spPr bwMode="auto">
            <a:xfrm>
              <a:off x="457" y="2723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7" name="Freeform 1636"/>
            <p:cNvSpPr>
              <a:spLocks/>
            </p:cNvSpPr>
            <p:nvPr/>
          </p:nvSpPr>
          <p:spPr bwMode="auto">
            <a:xfrm>
              <a:off x="457" y="2712"/>
              <a:ext cx="22" cy="16"/>
            </a:xfrm>
            <a:custGeom>
              <a:avLst/>
              <a:gdLst>
                <a:gd name="T0" fmla="*/ 7 w 8"/>
                <a:gd name="T1" fmla="*/ 6 h 6"/>
                <a:gd name="T2" fmla="*/ 8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5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2 w 8"/>
                <a:gd name="T43" fmla="*/ 5 h 6"/>
                <a:gd name="T44" fmla="*/ 3 w 8"/>
                <a:gd name="T45" fmla="*/ 4 h 6"/>
                <a:gd name="T46" fmla="*/ 2 w 8"/>
                <a:gd name="T47" fmla="*/ 5 h 6"/>
                <a:gd name="T48" fmla="*/ 5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4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6"/>
                  </a:moveTo>
                  <a:cubicBezTo>
                    <a:pt x="8" y="6"/>
                    <a:pt x="7" y="5"/>
                    <a:pt x="8" y="4"/>
                  </a:cubicBezTo>
                  <a:cubicBezTo>
                    <a:pt x="7" y="3"/>
                    <a:pt x="5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1"/>
                    <a:pt x="4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5" y="1"/>
                    <a:pt x="2" y="4"/>
                    <a:pt x="2" y="3"/>
                  </a:cubicBezTo>
                  <a:cubicBezTo>
                    <a:pt x="4" y="2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2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3" y="4"/>
                    <a:pt x="4" y="4"/>
                    <a:pt x="5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4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2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8" name="Freeform 1637"/>
            <p:cNvSpPr>
              <a:spLocks/>
            </p:cNvSpPr>
            <p:nvPr/>
          </p:nvSpPr>
          <p:spPr bwMode="auto">
            <a:xfrm>
              <a:off x="460" y="2723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9" name="Freeform 1638"/>
            <p:cNvSpPr>
              <a:spLocks/>
            </p:cNvSpPr>
            <p:nvPr/>
          </p:nvSpPr>
          <p:spPr bwMode="auto">
            <a:xfrm>
              <a:off x="457" y="2723"/>
              <a:ext cx="19" cy="24"/>
            </a:xfrm>
            <a:custGeom>
              <a:avLst/>
              <a:gdLst>
                <a:gd name="T0" fmla="*/ 4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3 w 7"/>
                <a:gd name="T9" fmla="*/ 3 h 9"/>
                <a:gd name="T10" fmla="*/ 2 w 7"/>
                <a:gd name="T11" fmla="*/ 3 h 9"/>
                <a:gd name="T12" fmla="*/ 4 w 7"/>
                <a:gd name="T13" fmla="*/ 4 h 9"/>
                <a:gd name="T14" fmla="*/ 4 w 7"/>
                <a:gd name="T15" fmla="*/ 5 h 9"/>
                <a:gd name="T16" fmla="*/ 4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4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7 w 7"/>
                <a:gd name="T33" fmla="*/ 4 h 9"/>
                <a:gd name="T34" fmla="*/ 6 w 7"/>
                <a:gd name="T35" fmla="*/ 3 h 9"/>
                <a:gd name="T36" fmla="*/ 4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2 w 7"/>
                <a:gd name="T43" fmla="*/ 1 h 9"/>
                <a:gd name="T44" fmla="*/ 1 w 7"/>
                <a:gd name="T45" fmla="*/ 1 h 9"/>
                <a:gd name="T46" fmla="*/ 4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4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4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4"/>
                    <a:pt x="4" y="4"/>
                  </a:cubicBezTo>
                  <a:cubicBezTo>
                    <a:pt x="5" y="5"/>
                    <a:pt x="5" y="6"/>
                    <a:pt x="4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0" y="0"/>
                    <a:pt x="3" y="2"/>
                    <a:pt x="1" y="1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0" name="Rectangle 1639"/>
            <p:cNvSpPr>
              <a:spLocks noChangeArrowheads="1"/>
            </p:cNvSpPr>
            <p:nvPr/>
          </p:nvSpPr>
          <p:spPr bwMode="auto">
            <a:xfrm>
              <a:off x="465" y="2728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1" name="Freeform 1640"/>
            <p:cNvSpPr>
              <a:spLocks/>
            </p:cNvSpPr>
            <p:nvPr/>
          </p:nvSpPr>
          <p:spPr bwMode="auto">
            <a:xfrm>
              <a:off x="474" y="2731"/>
              <a:ext cx="5" cy="0"/>
            </a:xfrm>
            <a:custGeom>
              <a:avLst/>
              <a:gdLst>
                <a:gd name="T0" fmla="*/ 2 w 2"/>
                <a:gd name="T1" fmla="*/ 1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2" name="Freeform 1641"/>
            <p:cNvSpPr>
              <a:spLocks/>
            </p:cNvSpPr>
            <p:nvPr/>
          </p:nvSpPr>
          <p:spPr bwMode="auto">
            <a:xfrm>
              <a:off x="463" y="2731"/>
              <a:ext cx="0" cy="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3" name="Freeform 1642"/>
            <p:cNvSpPr>
              <a:spLocks/>
            </p:cNvSpPr>
            <p:nvPr/>
          </p:nvSpPr>
          <p:spPr bwMode="auto">
            <a:xfrm>
              <a:off x="460" y="2736"/>
              <a:ext cx="8" cy="14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1 w 3"/>
                <a:gd name="T5" fmla="*/ 0 h 5"/>
                <a:gd name="T6" fmla="*/ 2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2" y="3"/>
                    <a:pt x="3" y="4"/>
                  </a:cubicBezTo>
                  <a:cubicBezTo>
                    <a:pt x="2" y="2"/>
                    <a:pt x="1" y="2"/>
                    <a:pt x="1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4" name="Freeform 1643"/>
            <p:cNvSpPr>
              <a:spLocks/>
            </p:cNvSpPr>
            <p:nvPr/>
          </p:nvSpPr>
          <p:spPr bwMode="auto">
            <a:xfrm>
              <a:off x="427" y="2731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9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9 w 13"/>
                <a:gd name="T9" fmla="*/ 3 h 7"/>
                <a:gd name="T10" fmla="*/ 8 w 13"/>
                <a:gd name="T11" fmla="*/ 3 h 7"/>
                <a:gd name="T12" fmla="*/ 8 w 13"/>
                <a:gd name="T13" fmla="*/ 5 h 7"/>
                <a:gd name="T14" fmla="*/ 7 w 13"/>
                <a:gd name="T15" fmla="*/ 2 h 7"/>
                <a:gd name="T16" fmla="*/ 7 w 13"/>
                <a:gd name="T17" fmla="*/ 6 h 7"/>
                <a:gd name="T18" fmla="*/ 6 w 13"/>
                <a:gd name="T19" fmla="*/ 4 h 7"/>
                <a:gd name="T20" fmla="*/ 7 w 13"/>
                <a:gd name="T21" fmla="*/ 4 h 7"/>
                <a:gd name="T22" fmla="*/ 6 w 13"/>
                <a:gd name="T23" fmla="*/ 4 h 7"/>
                <a:gd name="T24" fmla="*/ 7 w 13"/>
                <a:gd name="T25" fmla="*/ 2 h 7"/>
                <a:gd name="T26" fmla="*/ 6 w 13"/>
                <a:gd name="T27" fmla="*/ 2 h 7"/>
                <a:gd name="T28" fmla="*/ 6 w 13"/>
                <a:gd name="T29" fmla="*/ 2 h 7"/>
                <a:gd name="T30" fmla="*/ 5 w 13"/>
                <a:gd name="T31" fmla="*/ 2 h 7"/>
                <a:gd name="T32" fmla="*/ 5 w 13"/>
                <a:gd name="T33" fmla="*/ 1 h 7"/>
                <a:gd name="T34" fmla="*/ 3 w 13"/>
                <a:gd name="T35" fmla="*/ 3 h 7"/>
                <a:gd name="T36" fmla="*/ 3 w 13"/>
                <a:gd name="T37" fmla="*/ 2 h 7"/>
                <a:gd name="T38" fmla="*/ 4 w 13"/>
                <a:gd name="T39" fmla="*/ 1 h 7"/>
                <a:gd name="T40" fmla="*/ 3 w 13"/>
                <a:gd name="T41" fmla="*/ 2 h 7"/>
                <a:gd name="T42" fmla="*/ 5 w 13"/>
                <a:gd name="T43" fmla="*/ 0 h 7"/>
                <a:gd name="T44" fmla="*/ 2 w 13"/>
                <a:gd name="T45" fmla="*/ 1 h 7"/>
                <a:gd name="T46" fmla="*/ 3 w 13"/>
                <a:gd name="T47" fmla="*/ 0 h 7"/>
                <a:gd name="T48" fmla="*/ 0 w 13"/>
                <a:gd name="T49" fmla="*/ 1 h 7"/>
                <a:gd name="T50" fmla="*/ 2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3 w 13"/>
                <a:gd name="T59" fmla="*/ 6 h 7"/>
                <a:gd name="T60" fmla="*/ 5 w 13"/>
                <a:gd name="T61" fmla="*/ 4 h 7"/>
                <a:gd name="T62" fmla="*/ 4 w 13"/>
                <a:gd name="T63" fmla="*/ 7 h 7"/>
                <a:gd name="T64" fmla="*/ 10 w 13"/>
                <a:gd name="T65" fmla="*/ 6 h 7"/>
                <a:gd name="T66" fmla="*/ 10 w 13"/>
                <a:gd name="T67" fmla="*/ 5 h 7"/>
                <a:gd name="T68" fmla="*/ 11 w 13"/>
                <a:gd name="T69" fmla="*/ 4 h 7"/>
                <a:gd name="T70" fmla="*/ 11 w 13"/>
                <a:gd name="T71" fmla="*/ 3 h 7"/>
                <a:gd name="T72" fmla="*/ 12 w 13"/>
                <a:gd name="T73" fmla="*/ 6 h 7"/>
                <a:gd name="T74" fmla="*/ 13 w 13"/>
                <a:gd name="T75" fmla="*/ 5 h 7"/>
                <a:gd name="T76" fmla="*/ 12 w 13"/>
                <a:gd name="T77" fmla="*/ 5 h 7"/>
                <a:gd name="T78" fmla="*/ 13 w 13"/>
                <a:gd name="T79" fmla="*/ 5 h 7"/>
                <a:gd name="T80" fmla="*/ 11 w 13"/>
                <a:gd name="T81" fmla="*/ 2 h 7"/>
                <a:gd name="T82" fmla="*/ 9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9" y="1"/>
                    <a:pt x="9" y="3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8" y="3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7" y="3"/>
                    <a:pt x="7" y="4"/>
                    <a:pt x="7" y="6"/>
                  </a:cubicBezTo>
                  <a:cubicBezTo>
                    <a:pt x="7" y="4"/>
                    <a:pt x="6" y="6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2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5" y="2"/>
                    <a:pt x="3" y="3"/>
                  </a:cubicBezTo>
                  <a:cubicBezTo>
                    <a:pt x="5" y="1"/>
                    <a:pt x="2" y="3"/>
                    <a:pt x="3" y="2"/>
                  </a:cubicBezTo>
                  <a:cubicBezTo>
                    <a:pt x="4" y="1"/>
                    <a:pt x="3" y="2"/>
                    <a:pt x="4" y="1"/>
                  </a:cubicBezTo>
                  <a:cubicBezTo>
                    <a:pt x="3" y="2"/>
                    <a:pt x="4" y="1"/>
                    <a:pt x="3" y="2"/>
                  </a:cubicBezTo>
                  <a:cubicBezTo>
                    <a:pt x="5" y="1"/>
                    <a:pt x="3" y="1"/>
                    <a:pt x="5" y="0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1" y="2"/>
                    <a:pt x="2" y="3"/>
                    <a:pt x="2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8" y="5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2" y="6"/>
                    <a:pt x="13" y="6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3" y="5"/>
                  </a:cubicBezTo>
                  <a:cubicBezTo>
                    <a:pt x="13" y="4"/>
                    <a:pt x="11" y="3"/>
                    <a:pt x="11" y="2"/>
                  </a:cubicBezTo>
                  <a:cubicBezTo>
                    <a:pt x="11" y="5"/>
                    <a:pt x="9" y="0"/>
                    <a:pt x="9" y="1"/>
                  </a:cubicBezTo>
                  <a:cubicBezTo>
                    <a:pt x="9" y="2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5" name="Freeform 1644"/>
            <p:cNvSpPr>
              <a:spLocks/>
            </p:cNvSpPr>
            <p:nvPr/>
          </p:nvSpPr>
          <p:spPr bwMode="auto">
            <a:xfrm>
              <a:off x="460" y="27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6" name="Freeform 1645"/>
            <p:cNvSpPr>
              <a:spLocks/>
            </p:cNvSpPr>
            <p:nvPr/>
          </p:nvSpPr>
          <p:spPr bwMode="auto">
            <a:xfrm>
              <a:off x="433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7" name="Rectangle 1646"/>
            <p:cNvSpPr>
              <a:spLocks noChangeArrowheads="1"/>
            </p:cNvSpPr>
            <p:nvPr/>
          </p:nvSpPr>
          <p:spPr bwMode="auto">
            <a:xfrm>
              <a:off x="463" y="274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8" name="Freeform 1647"/>
            <p:cNvSpPr>
              <a:spLocks/>
            </p:cNvSpPr>
            <p:nvPr/>
          </p:nvSpPr>
          <p:spPr bwMode="auto">
            <a:xfrm>
              <a:off x="457" y="2736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0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3" name="Freeform 1648"/>
            <p:cNvSpPr>
              <a:spLocks/>
            </p:cNvSpPr>
            <p:nvPr/>
          </p:nvSpPr>
          <p:spPr bwMode="auto">
            <a:xfrm>
              <a:off x="435" y="2726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4" name="Freeform 1649"/>
            <p:cNvSpPr>
              <a:spLocks/>
            </p:cNvSpPr>
            <p:nvPr/>
          </p:nvSpPr>
          <p:spPr bwMode="auto">
            <a:xfrm>
              <a:off x="444" y="27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5" name="Freeform 1650"/>
            <p:cNvSpPr>
              <a:spLocks/>
            </p:cNvSpPr>
            <p:nvPr/>
          </p:nvSpPr>
          <p:spPr bwMode="auto">
            <a:xfrm>
              <a:off x="425" y="2698"/>
              <a:ext cx="60" cy="33"/>
            </a:xfrm>
            <a:custGeom>
              <a:avLst/>
              <a:gdLst>
                <a:gd name="T0" fmla="*/ 17 w 22"/>
                <a:gd name="T1" fmla="*/ 9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7 h 12"/>
                <a:gd name="T8" fmla="*/ 17 w 22"/>
                <a:gd name="T9" fmla="*/ 3 h 12"/>
                <a:gd name="T10" fmla="*/ 15 w 22"/>
                <a:gd name="T11" fmla="*/ 2 h 12"/>
                <a:gd name="T12" fmla="*/ 12 w 22"/>
                <a:gd name="T13" fmla="*/ 3 h 12"/>
                <a:gd name="T14" fmla="*/ 11 w 22"/>
                <a:gd name="T15" fmla="*/ 2 h 12"/>
                <a:gd name="T16" fmla="*/ 10 w 22"/>
                <a:gd name="T17" fmla="*/ 2 h 12"/>
                <a:gd name="T18" fmla="*/ 10 w 22"/>
                <a:gd name="T19" fmla="*/ 5 h 12"/>
                <a:gd name="T20" fmla="*/ 9 w 22"/>
                <a:gd name="T21" fmla="*/ 6 h 12"/>
                <a:gd name="T22" fmla="*/ 7 w 22"/>
                <a:gd name="T23" fmla="*/ 4 h 12"/>
                <a:gd name="T24" fmla="*/ 6 w 22"/>
                <a:gd name="T25" fmla="*/ 5 h 12"/>
                <a:gd name="T26" fmla="*/ 4 w 22"/>
                <a:gd name="T27" fmla="*/ 5 h 12"/>
                <a:gd name="T28" fmla="*/ 4 w 22"/>
                <a:gd name="T29" fmla="*/ 7 h 12"/>
                <a:gd name="T30" fmla="*/ 4 w 22"/>
                <a:gd name="T31" fmla="*/ 8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3 w 22"/>
                <a:gd name="T39" fmla="*/ 10 h 12"/>
                <a:gd name="T40" fmla="*/ 1 w 22"/>
                <a:gd name="T41" fmla="*/ 10 h 12"/>
                <a:gd name="T42" fmla="*/ 5 w 22"/>
                <a:gd name="T43" fmla="*/ 10 h 12"/>
                <a:gd name="T44" fmla="*/ 6 w 22"/>
                <a:gd name="T45" fmla="*/ 10 h 12"/>
                <a:gd name="T46" fmla="*/ 6 w 22"/>
                <a:gd name="T47" fmla="*/ 9 h 12"/>
                <a:gd name="T48" fmla="*/ 6 w 22"/>
                <a:gd name="T49" fmla="*/ 9 h 12"/>
                <a:gd name="T50" fmla="*/ 7 w 22"/>
                <a:gd name="T51" fmla="*/ 9 h 12"/>
                <a:gd name="T52" fmla="*/ 7 w 22"/>
                <a:gd name="T53" fmla="*/ 8 h 12"/>
                <a:gd name="T54" fmla="*/ 7 w 22"/>
                <a:gd name="T55" fmla="*/ 8 h 12"/>
                <a:gd name="T56" fmla="*/ 7 w 22"/>
                <a:gd name="T57" fmla="*/ 8 h 12"/>
                <a:gd name="T58" fmla="*/ 8 w 22"/>
                <a:gd name="T59" fmla="*/ 8 h 12"/>
                <a:gd name="T60" fmla="*/ 8 w 22"/>
                <a:gd name="T61" fmla="*/ 6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6 h 12"/>
                <a:gd name="T68" fmla="*/ 11 w 22"/>
                <a:gd name="T69" fmla="*/ 5 h 12"/>
                <a:gd name="T70" fmla="*/ 13 w 22"/>
                <a:gd name="T71" fmla="*/ 5 h 12"/>
                <a:gd name="T72" fmla="*/ 14 w 22"/>
                <a:gd name="T73" fmla="*/ 5 h 12"/>
                <a:gd name="T74" fmla="*/ 16 w 22"/>
                <a:gd name="T75" fmla="*/ 6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6" y="8"/>
                    <a:pt x="16" y="8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10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20" y="10"/>
                    <a:pt x="20" y="10"/>
                  </a:cubicBezTo>
                  <a:cubicBezTo>
                    <a:pt x="20" y="9"/>
                    <a:pt x="17" y="8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6"/>
                    <a:pt x="17" y="7"/>
                    <a:pt x="17" y="6"/>
                  </a:cubicBezTo>
                  <a:cubicBezTo>
                    <a:pt x="22" y="4"/>
                    <a:pt x="15" y="6"/>
                    <a:pt x="17" y="3"/>
                  </a:cubicBezTo>
                  <a:cubicBezTo>
                    <a:pt x="16" y="3"/>
                    <a:pt x="16" y="3"/>
                    <a:pt x="15" y="4"/>
                  </a:cubicBezTo>
                  <a:cubicBezTo>
                    <a:pt x="16" y="2"/>
                    <a:pt x="14" y="3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2" y="3"/>
                    <a:pt x="13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4"/>
                    <a:pt x="11" y="2"/>
                  </a:cubicBezTo>
                  <a:cubicBezTo>
                    <a:pt x="11" y="2"/>
                    <a:pt x="11" y="4"/>
                    <a:pt x="11" y="5"/>
                  </a:cubicBezTo>
                  <a:cubicBezTo>
                    <a:pt x="10" y="4"/>
                    <a:pt x="10" y="4"/>
                    <a:pt x="10" y="2"/>
                  </a:cubicBezTo>
                  <a:cubicBezTo>
                    <a:pt x="10" y="4"/>
                    <a:pt x="9" y="3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9" y="5"/>
                    <a:pt x="9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8" y="3"/>
                    <a:pt x="8" y="3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4"/>
                    <a:pt x="5" y="8"/>
                    <a:pt x="4" y="7"/>
                  </a:cubicBezTo>
                  <a:cubicBezTo>
                    <a:pt x="5" y="8"/>
                    <a:pt x="5" y="9"/>
                    <a:pt x="6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3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9"/>
                    <a:pt x="0" y="11"/>
                    <a:pt x="2" y="12"/>
                  </a:cubicBezTo>
                  <a:cubicBezTo>
                    <a:pt x="3" y="12"/>
                    <a:pt x="5" y="11"/>
                    <a:pt x="6" y="11"/>
                  </a:cubicBezTo>
                  <a:cubicBezTo>
                    <a:pt x="5" y="11"/>
                    <a:pt x="3" y="11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1" y="9"/>
                    <a:pt x="3" y="10"/>
                    <a:pt x="2" y="9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9"/>
                    <a:pt x="7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4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8"/>
                    <a:pt x="6" y="8"/>
                  </a:cubicBezTo>
                  <a:cubicBezTo>
                    <a:pt x="6" y="7"/>
                    <a:pt x="6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5"/>
                    <a:pt x="8" y="7"/>
                    <a:pt x="8" y="6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6"/>
                    <a:pt x="9" y="8"/>
                  </a:cubicBezTo>
                  <a:cubicBezTo>
                    <a:pt x="9" y="9"/>
                    <a:pt x="9" y="6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1" y="6"/>
                    <a:pt x="11" y="8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8"/>
                    <a:pt x="12" y="5"/>
                    <a:pt x="13" y="4"/>
                  </a:cubicBezTo>
                  <a:cubicBezTo>
                    <a:pt x="13" y="4"/>
                    <a:pt x="14" y="4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5"/>
                    <a:pt x="14" y="7"/>
                    <a:pt x="14" y="7"/>
                  </a:cubicBezTo>
                  <a:cubicBezTo>
                    <a:pt x="16" y="5"/>
                    <a:pt x="13" y="9"/>
                    <a:pt x="16" y="6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4"/>
                    <a:pt x="16" y="5"/>
                    <a:pt x="17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6" name="Freeform 1651"/>
            <p:cNvSpPr>
              <a:spLocks/>
            </p:cNvSpPr>
            <p:nvPr/>
          </p:nvSpPr>
          <p:spPr bwMode="auto">
            <a:xfrm>
              <a:off x="460" y="271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7" name="Freeform 1652"/>
            <p:cNvSpPr>
              <a:spLocks/>
            </p:cNvSpPr>
            <p:nvPr/>
          </p:nvSpPr>
          <p:spPr bwMode="auto">
            <a:xfrm>
              <a:off x="460" y="27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8" name="Freeform 1653"/>
            <p:cNvSpPr>
              <a:spLocks/>
            </p:cNvSpPr>
            <p:nvPr/>
          </p:nvSpPr>
          <p:spPr bwMode="auto">
            <a:xfrm>
              <a:off x="465" y="272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9" name="Rectangle 1654"/>
            <p:cNvSpPr>
              <a:spLocks noChangeArrowheads="1"/>
            </p:cNvSpPr>
            <p:nvPr/>
          </p:nvSpPr>
          <p:spPr bwMode="auto">
            <a:xfrm>
              <a:off x="468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0" name="Freeform 1655"/>
            <p:cNvSpPr>
              <a:spLocks/>
            </p:cNvSpPr>
            <p:nvPr/>
          </p:nvSpPr>
          <p:spPr bwMode="auto">
            <a:xfrm>
              <a:off x="430" y="2723"/>
              <a:ext cx="49" cy="27"/>
            </a:xfrm>
            <a:custGeom>
              <a:avLst/>
              <a:gdLst>
                <a:gd name="T0" fmla="*/ 4 w 18"/>
                <a:gd name="T1" fmla="*/ 3 h 10"/>
                <a:gd name="T2" fmla="*/ 3 w 18"/>
                <a:gd name="T3" fmla="*/ 4 h 10"/>
                <a:gd name="T4" fmla="*/ 3 w 18"/>
                <a:gd name="T5" fmla="*/ 3 h 10"/>
                <a:gd name="T6" fmla="*/ 0 w 18"/>
                <a:gd name="T7" fmla="*/ 3 h 10"/>
                <a:gd name="T8" fmla="*/ 9 w 18"/>
                <a:gd name="T9" fmla="*/ 6 h 10"/>
                <a:gd name="T10" fmla="*/ 8 w 18"/>
                <a:gd name="T11" fmla="*/ 7 h 10"/>
                <a:gd name="T12" fmla="*/ 11 w 18"/>
                <a:gd name="T13" fmla="*/ 5 h 10"/>
                <a:gd name="T14" fmla="*/ 12 w 18"/>
                <a:gd name="T15" fmla="*/ 7 h 10"/>
                <a:gd name="T16" fmla="*/ 14 w 18"/>
                <a:gd name="T17" fmla="*/ 6 h 10"/>
                <a:gd name="T18" fmla="*/ 13 w 18"/>
                <a:gd name="T19" fmla="*/ 5 h 10"/>
                <a:gd name="T20" fmla="*/ 14 w 18"/>
                <a:gd name="T21" fmla="*/ 5 h 10"/>
                <a:gd name="T22" fmla="*/ 13 w 18"/>
                <a:gd name="T23" fmla="*/ 5 h 10"/>
                <a:gd name="T24" fmla="*/ 14 w 18"/>
                <a:gd name="T25" fmla="*/ 4 h 10"/>
                <a:gd name="T26" fmla="*/ 14 w 18"/>
                <a:gd name="T27" fmla="*/ 5 h 10"/>
                <a:gd name="T28" fmla="*/ 15 w 18"/>
                <a:gd name="T29" fmla="*/ 3 h 10"/>
                <a:gd name="T30" fmla="*/ 15 w 18"/>
                <a:gd name="T31" fmla="*/ 4 h 10"/>
                <a:gd name="T32" fmla="*/ 16 w 18"/>
                <a:gd name="T33" fmla="*/ 1 h 10"/>
                <a:gd name="T34" fmla="*/ 14 w 18"/>
                <a:gd name="T35" fmla="*/ 1 h 10"/>
                <a:gd name="T36" fmla="*/ 14 w 18"/>
                <a:gd name="T37" fmla="*/ 3 h 10"/>
                <a:gd name="T38" fmla="*/ 14 w 18"/>
                <a:gd name="T39" fmla="*/ 2 h 10"/>
                <a:gd name="T40" fmla="*/ 14 w 18"/>
                <a:gd name="T41" fmla="*/ 4 h 10"/>
                <a:gd name="T42" fmla="*/ 13 w 18"/>
                <a:gd name="T43" fmla="*/ 2 h 10"/>
                <a:gd name="T44" fmla="*/ 12 w 18"/>
                <a:gd name="T45" fmla="*/ 2 h 10"/>
                <a:gd name="T46" fmla="*/ 12 w 18"/>
                <a:gd name="T47" fmla="*/ 2 h 10"/>
                <a:gd name="T48" fmla="*/ 11 w 18"/>
                <a:gd name="T49" fmla="*/ 2 h 10"/>
                <a:gd name="T50" fmla="*/ 12 w 18"/>
                <a:gd name="T51" fmla="*/ 3 h 10"/>
                <a:gd name="T52" fmla="*/ 13 w 18"/>
                <a:gd name="T53" fmla="*/ 5 h 10"/>
                <a:gd name="T54" fmla="*/ 12 w 18"/>
                <a:gd name="T55" fmla="*/ 5 h 10"/>
                <a:gd name="T56" fmla="*/ 12 w 18"/>
                <a:gd name="T57" fmla="*/ 3 h 10"/>
                <a:gd name="T58" fmla="*/ 12 w 18"/>
                <a:gd name="T59" fmla="*/ 4 h 10"/>
                <a:gd name="T60" fmla="*/ 11 w 18"/>
                <a:gd name="T61" fmla="*/ 3 h 10"/>
                <a:gd name="T62" fmla="*/ 11 w 18"/>
                <a:gd name="T63" fmla="*/ 4 h 10"/>
                <a:gd name="T64" fmla="*/ 8 w 18"/>
                <a:gd name="T65" fmla="*/ 5 h 10"/>
                <a:gd name="T66" fmla="*/ 9 w 18"/>
                <a:gd name="T67" fmla="*/ 4 h 10"/>
                <a:gd name="T68" fmla="*/ 8 w 18"/>
                <a:gd name="T69" fmla="*/ 5 h 10"/>
                <a:gd name="T70" fmla="*/ 7 w 18"/>
                <a:gd name="T71" fmla="*/ 4 h 10"/>
                <a:gd name="T72" fmla="*/ 6 w 18"/>
                <a:gd name="T73" fmla="*/ 5 h 10"/>
                <a:gd name="T74" fmla="*/ 5 w 18"/>
                <a:gd name="T75" fmla="*/ 4 h 10"/>
                <a:gd name="T76" fmla="*/ 5 w 18"/>
                <a:gd name="T77" fmla="*/ 4 h 10"/>
                <a:gd name="T78" fmla="*/ 3 w 18"/>
                <a:gd name="T79" fmla="*/ 5 h 10"/>
                <a:gd name="T80" fmla="*/ 4 w 18"/>
                <a:gd name="T8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10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3"/>
                  </a:cubicBezTo>
                  <a:cubicBezTo>
                    <a:pt x="1" y="4"/>
                    <a:pt x="2" y="2"/>
                    <a:pt x="0" y="3"/>
                  </a:cubicBezTo>
                  <a:cubicBezTo>
                    <a:pt x="2" y="5"/>
                    <a:pt x="5" y="9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10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8"/>
                    <a:pt x="12" y="4"/>
                    <a:pt x="14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5" y="5"/>
                    <a:pt x="14" y="4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8" y="4"/>
                    <a:pt x="16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3" y="0"/>
                    <a:pt x="14" y="1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4"/>
                  </a:cubicBezTo>
                  <a:cubicBezTo>
                    <a:pt x="13" y="3"/>
                    <a:pt x="14" y="2"/>
                    <a:pt x="13" y="2"/>
                  </a:cubicBezTo>
                  <a:cubicBezTo>
                    <a:pt x="11" y="1"/>
                    <a:pt x="14" y="4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4"/>
                    <a:pt x="13" y="5"/>
                  </a:cubicBezTo>
                  <a:cubicBezTo>
                    <a:pt x="12" y="4"/>
                    <a:pt x="13" y="6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5"/>
                    <a:pt x="11" y="3"/>
                    <a:pt x="11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9" y="5"/>
                    <a:pt x="8" y="3"/>
                    <a:pt x="9" y="4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6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6"/>
                    <a:pt x="3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1" name="Freeform 1656"/>
            <p:cNvSpPr>
              <a:spLocks/>
            </p:cNvSpPr>
            <p:nvPr/>
          </p:nvSpPr>
          <p:spPr bwMode="auto">
            <a:xfrm>
              <a:off x="427" y="2726"/>
              <a:ext cx="8" cy="5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1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2" name="Freeform 1657"/>
            <p:cNvSpPr>
              <a:spLocks/>
            </p:cNvSpPr>
            <p:nvPr/>
          </p:nvSpPr>
          <p:spPr bwMode="auto">
            <a:xfrm>
              <a:off x="425" y="2696"/>
              <a:ext cx="24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8 h 12"/>
                <a:gd name="T8" fmla="*/ 1 w 9"/>
                <a:gd name="T9" fmla="*/ 9 h 12"/>
                <a:gd name="T10" fmla="*/ 2 w 9"/>
                <a:gd name="T11" fmla="*/ 11 h 12"/>
                <a:gd name="T12" fmla="*/ 2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9 h 12"/>
                <a:gd name="T20" fmla="*/ 2 w 9"/>
                <a:gd name="T21" fmla="*/ 6 h 12"/>
                <a:gd name="T22" fmla="*/ 4 w 9"/>
                <a:gd name="T23" fmla="*/ 7 h 12"/>
                <a:gd name="T24" fmla="*/ 6 w 9"/>
                <a:gd name="T25" fmla="*/ 6 h 12"/>
                <a:gd name="T26" fmla="*/ 5 w 9"/>
                <a:gd name="T27" fmla="*/ 6 h 12"/>
                <a:gd name="T28" fmla="*/ 5 w 9"/>
                <a:gd name="T29" fmla="*/ 5 h 12"/>
                <a:gd name="T30" fmla="*/ 6 w 9"/>
                <a:gd name="T31" fmla="*/ 6 h 12"/>
                <a:gd name="T32" fmla="*/ 8 w 9"/>
                <a:gd name="T33" fmla="*/ 4 h 12"/>
                <a:gd name="T34" fmla="*/ 8 w 9"/>
                <a:gd name="T35" fmla="*/ 2 h 12"/>
                <a:gd name="T36" fmla="*/ 9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6"/>
                    <a:pt x="2" y="8"/>
                    <a:pt x="2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12"/>
                    <a:pt x="2" y="11"/>
                  </a:cubicBezTo>
                  <a:cubicBezTo>
                    <a:pt x="3" y="11"/>
                    <a:pt x="1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0" y="7"/>
                    <a:pt x="2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6"/>
                    <a:pt x="5" y="5"/>
                    <a:pt x="6" y="6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3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9" y="3"/>
                    <a:pt x="8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3" name="Freeform 1658"/>
            <p:cNvSpPr>
              <a:spLocks/>
            </p:cNvSpPr>
            <p:nvPr/>
          </p:nvSpPr>
          <p:spPr bwMode="auto">
            <a:xfrm>
              <a:off x="441" y="270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4" name="Freeform 1659"/>
            <p:cNvSpPr>
              <a:spLocks/>
            </p:cNvSpPr>
            <p:nvPr/>
          </p:nvSpPr>
          <p:spPr bwMode="auto">
            <a:xfrm>
              <a:off x="1217" y="2843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5" name="Freeform 1660"/>
            <p:cNvSpPr>
              <a:spLocks/>
            </p:cNvSpPr>
            <p:nvPr/>
          </p:nvSpPr>
          <p:spPr bwMode="auto">
            <a:xfrm>
              <a:off x="1209" y="283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2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2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6" name="Freeform 1661"/>
            <p:cNvSpPr>
              <a:spLocks/>
            </p:cNvSpPr>
            <p:nvPr/>
          </p:nvSpPr>
          <p:spPr bwMode="auto">
            <a:xfrm>
              <a:off x="1209" y="2840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7" name="Freeform 1662"/>
            <p:cNvSpPr>
              <a:spLocks/>
            </p:cNvSpPr>
            <p:nvPr/>
          </p:nvSpPr>
          <p:spPr bwMode="auto">
            <a:xfrm>
              <a:off x="1209" y="2843"/>
              <a:ext cx="2" cy="5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8" name="Freeform 1663"/>
            <p:cNvSpPr>
              <a:spLocks/>
            </p:cNvSpPr>
            <p:nvPr/>
          </p:nvSpPr>
          <p:spPr bwMode="auto">
            <a:xfrm>
              <a:off x="1209" y="2845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9" name="Freeform 1664"/>
            <p:cNvSpPr>
              <a:spLocks/>
            </p:cNvSpPr>
            <p:nvPr/>
          </p:nvSpPr>
          <p:spPr bwMode="auto">
            <a:xfrm>
              <a:off x="1206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1 w 1"/>
                <a:gd name="T5" fmla="*/ 3 h 4"/>
                <a:gd name="T6" fmla="*/ 0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1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0" name="Freeform 1665"/>
            <p:cNvSpPr>
              <a:spLocks/>
            </p:cNvSpPr>
            <p:nvPr/>
          </p:nvSpPr>
          <p:spPr bwMode="auto">
            <a:xfrm>
              <a:off x="1209" y="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1" name="Freeform 1666"/>
            <p:cNvSpPr>
              <a:spLocks/>
            </p:cNvSpPr>
            <p:nvPr/>
          </p:nvSpPr>
          <p:spPr bwMode="auto">
            <a:xfrm>
              <a:off x="1209" y="2843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2" name="Freeform 1667"/>
            <p:cNvSpPr>
              <a:spLocks/>
            </p:cNvSpPr>
            <p:nvPr/>
          </p:nvSpPr>
          <p:spPr bwMode="auto">
            <a:xfrm>
              <a:off x="1203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3" name="Freeform 1668"/>
            <p:cNvSpPr>
              <a:spLocks/>
            </p:cNvSpPr>
            <p:nvPr/>
          </p:nvSpPr>
          <p:spPr bwMode="auto">
            <a:xfrm>
              <a:off x="1203" y="283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4" name="Freeform 1669"/>
            <p:cNvSpPr>
              <a:spLocks/>
            </p:cNvSpPr>
            <p:nvPr/>
          </p:nvSpPr>
          <p:spPr bwMode="auto">
            <a:xfrm>
              <a:off x="1201" y="2834"/>
              <a:ext cx="2" cy="11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2 h 4"/>
                <a:gd name="T4" fmla="*/ 0 w 1"/>
                <a:gd name="T5" fmla="*/ 3 h 4"/>
                <a:gd name="T6" fmla="*/ 0 w 1"/>
                <a:gd name="T7" fmla="*/ 2 h 4"/>
                <a:gd name="T8" fmla="*/ 0 w 1"/>
                <a:gd name="T9" fmla="*/ 4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0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4"/>
                    <a:pt x="0" y="2"/>
                    <a:pt x="0" y="4"/>
                  </a:cubicBezTo>
                  <a:cubicBezTo>
                    <a:pt x="0" y="4"/>
                    <a:pt x="0" y="4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3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5" name="Rectangle 1670"/>
            <p:cNvSpPr>
              <a:spLocks noChangeArrowheads="1"/>
            </p:cNvSpPr>
            <p:nvPr/>
          </p:nvSpPr>
          <p:spPr bwMode="auto">
            <a:xfrm>
              <a:off x="1201" y="284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6" name="Freeform 1671"/>
            <p:cNvSpPr>
              <a:spLocks/>
            </p:cNvSpPr>
            <p:nvPr/>
          </p:nvSpPr>
          <p:spPr bwMode="auto">
            <a:xfrm>
              <a:off x="1198" y="2840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0 h 1"/>
                <a:gd name="T4" fmla="*/ 0 w 4"/>
                <a:gd name="T5" fmla="*/ 1 h 1"/>
                <a:gd name="T6" fmla="*/ 1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7" name="Freeform 1672"/>
            <p:cNvSpPr>
              <a:spLocks/>
            </p:cNvSpPr>
            <p:nvPr/>
          </p:nvSpPr>
          <p:spPr bwMode="auto">
            <a:xfrm>
              <a:off x="1198" y="284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8" name="Freeform 1673"/>
            <p:cNvSpPr>
              <a:spLocks/>
            </p:cNvSpPr>
            <p:nvPr/>
          </p:nvSpPr>
          <p:spPr bwMode="auto">
            <a:xfrm>
              <a:off x="1206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9" name="Freeform 1674"/>
            <p:cNvSpPr>
              <a:spLocks/>
            </p:cNvSpPr>
            <p:nvPr/>
          </p:nvSpPr>
          <p:spPr bwMode="auto">
            <a:xfrm>
              <a:off x="1198" y="2840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0" name="Freeform 1675"/>
            <p:cNvSpPr>
              <a:spLocks/>
            </p:cNvSpPr>
            <p:nvPr/>
          </p:nvSpPr>
          <p:spPr bwMode="auto">
            <a:xfrm>
              <a:off x="1195" y="2818"/>
              <a:ext cx="25" cy="22"/>
            </a:xfrm>
            <a:custGeom>
              <a:avLst/>
              <a:gdLst>
                <a:gd name="T0" fmla="*/ 7 w 9"/>
                <a:gd name="T1" fmla="*/ 5 h 8"/>
                <a:gd name="T2" fmla="*/ 7 w 9"/>
                <a:gd name="T3" fmla="*/ 4 h 8"/>
                <a:gd name="T4" fmla="*/ 8 w 9"/>
                <a:gd name="T5" fmla="*/ 3 h 8"/>
                <a:gd name="T6" fmla="*/ 9 w 9"/>
                <a:gd name="T7" fmla="*/ 1 h 8"/>
                <a:gd name="T8" fmla="*/ 8 w 9"/>
                <a:gd name="T9" fmla="*/ 1 h 8"/>
                <a:gd name="T10" fmla="*/ 8 w 9"/>
                <a:gd name="T11" fmla="*/ 0 h 8"/>
                <a:gd name="T12" fmla="*/ 6 w 9"/>
                <a:gd name="T13" fmla="*/ 1 h 8"/>
                <a:gd name="T14" fmla="*/ 5 w 9"/>
                <a:gd name="T15" fmla="*/ 1 h 8"/>
                <a:gd name="T16" fmla="*/ 1 w 9"/>
                <a:gd name="T17" fmla="*/ 4 h 8"/>
                <a:gd name="T18" fmla="*/ 3 w 9"/>
                <a:gd name="T19" fmla="*/ 6 h 8"/>
                <a:gd name="T20" fmla="*/ 2 w 9"/>
                <a:gd name="T21" fmla="*/ 5 h 8"/>
                <a:gd name="T22" fmla="*/ 2 w 9"/>
                <a:gd name="T23" fmla="*/ 5 h 8"/>
                <a:gd name="T24" fmla="*/ 1 w 9"/>
                <a:gd name="T25" fmla="*/ 6 h 8"/>
                <a:gd name="T26" fmla="*/ 3 w 9"/>
                <a:gd name="T27" fmla="*/ 7 h 8"/>
                <a:gd name="T28" fmla="*/ 1 w 9"/>
                <a:gd name="T29" fmla="*/ 7 h 8"/>
                <a:gd name="T30" fmla="*/ 2 w 9"/>
                <a:gd name="T31" fmla="*/ 7 h 8"/>
                <a:gd name="T32" fmla="*/ 4 w 9"/>
                <a:gd name="T33" fmla="*/ 7 h 8"/>
                <a:gd name="T34" fmla="*/ 5 w 9"/>
                <a:gd name="T35" fmla="*/ 8 h 8"/>
                <a:gd name="T36" fmla="*/ 3 w 9"/>
                <a:gd name="T37" fmla="*/ 5 h 8"/>
                <a:gd name="T38" fmla="*/ 4 w 9"/>
                <a:gd name="T39" fmla="*/ 5 h 8"/>
                <a:gd name="T40" fmla="*/ 6 w 9"/>
                <a:gd name="T41" fmla="*/ 5 h 8"/>
                <a:gd name="T42" fmla="*/ 5 w 9"/>
                <a:gd name="T43" fmla="*/ 3 h 8"/>
                <a:gd name="T44" fmla="*/ 5 w 9"/>
                <a:gd name="T45" fmla="*/ 4 h 8"/>
                <a:gd name="T46" fmla="*/ 5 w 9"/>
                <a:gd name="T47" fmla="*/ 3 h 8"/>
                <a:gd name="T48" fmla="*/ 6 w 9"/>
                <a:gd name="T49" fmla="*/ 4 h 8"/>
                <a:gd name="T50" fmla="*/ 5 w 9"/>
                <a:gd name="T51" fmla="*/ 2 h 8"/>
                <a:gd name="T52" fmla="*/ 7 w 9"/>
                <a:gd name="T53" fmla="*/ 5 h 8"/>
                <a:gd name="T54" fmla="*/ 6 w 9"/>
                <a:gd name="T55" fmla="*/ 3 h 8"/>
                <a:gd name="T56" fmla="*/ 6 w 9"/>
                <a:gd name="T57" fmla="*/ 2 h 8"/>
                <a:gd name="T58" fmla="*/ 7 w 9"/>
                <a:gd name="T59" fmla="*/ 5 h 8"/>
                <a:gd name="T60" fmla="*/ 7 w 9"/>
                <a:gd name="T61" fmla="*/ 3 h 8"/>
                <a:gd name="T62" fmla="*/ 7 w 9"/>
                <a:gd name="T63" fmla="*/ 2 h 8"/>
                <a:gd name="T64" fmla="*/ 7 w 9"/>
                <a:gd name="T65" fmla="*/ 3 h 8"/>
                <a:gd name="T66" fmla="*/ 7 w 9"/>
                <a:gd name="T67" fmla="*/ 5 h 8"/>
                <a:gd name="T68" fmla="*/ 7 w 9"/>
                <a:gd name="T69" fmla="*/ 5 h 8"/>
                <a:gd name="T70" fmla="*/ 8 w 9"/>
                <a:gd name="T71" fmla="*/ 3 h 8"/>
                <a:gd name="T72" fmla="*/ 7 w 9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" h="8">
                  <a:moveTo>
                    <a:pt x="7" y="5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8" y="2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2"/>
                    <a:pt x="6" y="1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3" y="3"/>
                    <a:pt x="1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8"/>
                    <a:pt x="3" y="7"/>
                    <a:pt x="4" y="7"/>
                  </a:cubicBezTo>
                  <a:cubicBezTo>
                    <a:pt x="5" y="8"/>
                    <a:pt x="3" y="7"/>
                    <a:pt x="5" y="8"/>
                  </a:cubicBezTo>
                  <a:cubicBezTo>
                    <a:pt x="5" y="8"/>
                    <a:pt x="3" y="6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4" y="4"/>
                    <a:pt x="6" y="5"/>
                  </a:cubicBezTo>
                  <a:cubicBezTo>
                    <a:pt x="5" y="4"/>
                    <a:pt x="6" y="5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2"/>
                    <a:pt x="6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1" name="Rectangle 1676"/>
            <p:cNvSpPr>
              <a:spLocks noChangeArrowheads="1"/>
            </p:cNvSpPr>
            <p:nvPr/>
          </p:nvSpPr>
          <p:spPr bwMode="auto">
            <a:xfrm>
              <a:off x="1214" y="283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2" name="Freeform 1677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3" name="Rectangle 1678"/>
            <p:cNvSpPr>
              <a:spLocks noChangeArrowheads="1"/>
            </p:cNvSpPr>
            <p:nvPr/>
          </p:nvSpPr>
          <p:spPr bwMode="auto">
            <a:xfrm>
              <a:off x="1211" y="2818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4" name="Freeform 1679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5" name="Freeform 1680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6" name="Freeform 1681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3"/>
                <a:gd name="T1" fmla="*/ 2 h 2"/>
                <a:gd name="T2" fmla="*/ 0 w 3"/>
                <a:gd name="T3" fmla="*/ 2 h 2"/>
                <a:gd name="T4" fmla="*/ 3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7" name="Freeform 1682"/>
            <p:cNvSpPr>
              <a:spLocks/>
            </p:cNvSpPr>
            <p:nvPr/>
          </p:nvSpPr>
          <p:spPr bwMode="auto">
            <a:xfrm>
              <a:off x="1214" y="282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4 h 6"/>
                <a:gd name="T8" fmla="*/ 3 w 8"/>
                <a:gd name="T9" fmla="*/ 2 h 6"/>
                <a:gd name="T10" fmla="*/ 4 w 8"/>
                <a:gd name="T11" fmla="*/ 2 h 6"/>
                <a:gd name="T12" fmla="*/ 2 w 8"/>
                <a:gd name="T13" fmla="*/ 3 h 6"/>
                <a:gd name="T14" fmla="*/ 4 w 8"/>
                <a:gd name="T15" fmla="*/ 1 h 6"/>
                <a:gd name="T16" fmla="*/ 4 w 8"/>
                <a:gd name="T17" fmla="*/ 1 h 6"/>
                <a:gd name="T18" fmla="*/ 3 w 8"/>
                <a:gd name="T19" fmla="*/ 1 h 6"/>
                <a:gd name="T20" fmla="*/ 1 w 8"/>
                <a:gd name="T21" fmla="*/ 2 h 6"/>
                <a:gd name="T22" fmla="*/ 0 w 8"/>
                <a:gd name="T23" fmla="*/ 4 h 6"/>
                <a:gd name="T24" fmla="*/ 1 w 8"/>
                <a:gd name="T25" fmla="*/ 3 h 6"/>
                <a:gd name="T26" fmla="*/ 1 w 8"/>
                <a:gd name="T27" fmla="*/ 4 h 6"/>
                <a:gd name="T28" fmla="*/ 1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1 w 8"/>
                <a:gd name="T35" fmla="*/ 4 h 6"/>
                <a:gd name="T36" fmla="*/ 3 w 8"/>
                <a:gd name="T37" fmla="*/ 3 h 6"/>
                <a:gd name="T38" fmla="*/ 1 w 8"/>
                <a:gd name="T39" fmla="*/ 4 h 6"/>
                <a:gd name="T40" fmla="*/ 2 w 8"/>
                <a:gd name="T41" fmla="*/ 4 h 6"/>
                <a:gd name="T42" fmla="*/ 1 w 8"/>
                <a:gd name="T43" fmla="*/ 5 h 6"/>
                <a:gd name="T44" fmla="*/ 2 w 8"/>
                <a:gd name="T45" fmla="*/ 5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2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3 w 8"/>
                <a:gd name="T59" fmla="*/ 5 h 6"/>
                <a:gd name="T60" fmla="*/ 4 w 8"/>
                <a:gd name="T61" fmla="*/ 6 h 6"/>
                <a:gd name="T62" fmla="*/ 4 w 8"/>
                <a:gd name="T63" fmla="*/ 6 h 6"/>
                <a:gd name="T64" fmla="*/ 6 w 8"/>
                <a:gd name="T65" fmla="*/ 6 h 6"/>
                <a:gd name="T66" fmla="*/ 4 w 8"/>
                <a:gd name="T67" fmla="*/ 6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4"/>
                    <a:pt x="4" y="5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3"/>
                    <a:pt x="0" y="4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1" y="4"/>
                    <a:pt x="3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4"/>
                    <a:pt x="1" y="5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3" y="4"/>
                    <a:pt x="4" y="4"/>
                    <a:pt x="2" y="5"/>
                  </a:cubicBezTo>
                  <a:cubicBezTo>
                    <a:pt x="2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8" name="Freeform 1683"/>
            <p:cNvSpPr>
              <a:spLocks/>
            </p:cNvSpPr>
            <p:nvPr/>
          </p:nvSpPr>
          <p:spPr bwMode="auto">
            <a:xfrm>
              <a:off x="1217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9" name="Freeform 1684"/>
            <p:cNvSpPr>
              <a:spLocks/>
            </p:cNvSpPr>
            <p:nvPr/>
          </p:nvSpPr>
          <p:spPr bwMode="auto">
            <a:xfrm>
              <a:off x="1211" y="2834"/>
              <a:ext cx="22" cy="22"/>
            </a:xfrm>
            <a:custGeom>
              <a:avLst/>
              <a:gdLst>
                <a:gd name="T0" fmla="*/ 4 w 8"/>
                <a:gd name="T1" fmla="*/ 2 h 8"/>
                <a:gd name="T2" fmla="*/ 3 w 8"/>
                <a:gd name="T3" fmla="*/ 1 h 8"/>
                <a:gd name="T4" fmla="*/ 5 w 8"/>
                <a:gd name="T5" fmla="*/ 3 h 8"/>
                <a:gd name="T6" fmla="*/ 6 w 8"/>
                <a:gd name="T7" fmla="*/ 4 h 8"/>
                <a:gd name="T8" fmla="*/ 3 w 8"/>
                <a:gd name="T9" fmla="*/ 2 h 8"/>
                <a:gd name="T10" fmla="*/ 3 w 8"/>
                <a:gd name="T11" fmla="*/ 2 h 8"/>
                <a:gd name="T12" fmla="*/ 4 w 8"/>
                <a:gd name="T13" fmla="*/ 3 h 8"/>
                <a:gd name="T14" fmla="*/ 4 w 8"/>
                <a:gd name="T15" fmla="*/ 5 h 8"/>
                <a:gd name="T16" fmla="*/ 4 w 8"/>
                <a:gd name="T17" fmla="*/ 4 h 8"/>
                <a:gd name="T18" fmla="*/ 2 w 8"/>
                <a:gd name="T19" fmla="*/ 3 h 8"/>
                <a:gd name="T20" fmla="*/ 5 w 8"/>
                <a:gd name="T21" fmla="*/ 8 h 8"/>
                <a:gd name="T22" fmla="*/ 5 w 8"/>
                <a:gd name="T23" fmla="*/ 7 h 8"/>
                <a:gd name="T24" fmla="*/ 3 w 8"/>
                <a:gd name="T25" fmla="*/ 5 h 8"/>
                <a:gd name="T26" fmla="*/ 4 w 8"/>
                <a:gd name="T27" fmla="*/ 5 h 8"/>
                <a:gd name="T28" fmla="*/ 5 w 8"/>
                <a:gd name="T29" fmla="*/ 6 h 8"/>
                <a:gd name="T30" fmla="*/ 8 w 8"/>
                <a:gd name="T31" fmla="*/ 3 h 8"/>
                <a:gd name="T32" fmla="*/ 7 w 8"/>
                <a:gd name="T33" fmla="*/ 3 h 8"/>
                <a:gd name="T34" fmla="*/ 6 w 8"/>
                <a:gd name="T35" fmla="*/ 2 h 8"/>
                <a:gd name="T36" fmla="*/ 4 w 8"/>
                <a:gd name="T37" fmla="*/ 2 h 8"/>
                <a:gd name="T38" fmla="*/ 5 w 8"/>
                <a:gd name="T39" fmla="*/ 2 h 8"/>
                <a:gd name="T40" fmla="*/ 3 w 8"/>
                <a:gd name="T41" fmla="*/ 1 h 8"/>
                <a:gd name="T42" fmla="*/ 2 w 8"/>
                <a:gd name="T43" fmla="*/ 0 h 8"/>
                <a:gd name="T44" fmla="*/ 2 w 8"/>
                <a:gd name="T45" fmla="*/ 1 h 8"/>
                <a:gd name="T46" fmla="*/ 4 w 8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" h="8">
                  <a:moveTo>
                    <a:pt x="4" y="2"/>
                  </a:moveTo>
                  <a:cubicBezTo>
                    <a:pt x="4" y="2"/>
                    <a:pt x="3" y="1"/>
                    <a:pt x="3" y="1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5" y="4"/>
                    <a:pt x="5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4" y="4"/>
                    <a:pt x="2" y="5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4" y="7"/>
                    <a:pt x="4" y="6"/>
                    <a:pt x="3" y="5"/>
                  </a:cubicBezTo>
                  <a:cubicBezTo>
                    <a:pt x="4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0" y="0"/>
                    <a:pt x="3" y="1"/>
                    <a:pt x="2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0" name="Freeform 1685"/>
            <p:cNvSpPr>
              <a:spLocks/>
            </p:cNvSpPr>
            <p:nvPr/>
          </p:nvSpPr>
          <p:spPr bwMode="auto">
            <a:xfrm>
              <a:off x="1222" y="283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1" name="Freeform 1686"/>
            <p:cNvSpPr>
              <a:spLocks/>
            </p:cNvSpPr>
            <p:nvPr/>
          </p:nvSpPr>
          <p:spPr bwMode="auto">
            <a:xfrm>
              <a:off x="1230" y="284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2" name="Freeform 1687"/>
            <p:cNvSpPr>
              <a:spLocks/>
            </p:cNvSpPr>
            <p:nvPr/>
          </p:nvSpPr>
          <p:spPr bwMode="auto">
            <a:xfrm>
              <a:off x="1217" y="2843"/>
              <a:ext cx="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3" name="Freeform 1688"/>
            <p:cNvSpPr>
              <a:spLocks/>
            </p:cNvSpPr>
            <p:nvPr/>
          </p:nvSpPr>
          <p:spPr bwMode="auto">
            <a:xfrm>
              <a:off x="1217" y="2848"/>
              <a:ext cx="5" cy="11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3 h 4"/>
                <a:gd name="T4" fmla="*/ 0 w 2"/>
                <a:gd name="T5" fmla="*/ 0 h 4"/>
                <a:gd name="T6" fmla="*/ 1 w 2"/>
                <a:gd name="T7" fmla="*/ 2 h 4"/>
                <a:gd name="T8" fmla="*/ 0 w 2"/>
                <a:gd name="T9" fmla="*/ 3 h 4"/>
                <a:gd name="T10" fmla="*/ 1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4"/>
                    <a:pt x="1" y="2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0" y="1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4" name="Freeform 1689"/>
            <p:cNvSpPr>
              <a:spLocks/>
            </p:cNvSpPr>
            <p:nvPr/>
          </p:nvSpPr>
          <p:spPr bwMode="auto">
            <a:xfrm>
              <a:off x="1181" y="2840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10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10 w 13"/>
                <a:gd name="T9" fmla="*/ 3 h 7"/>
                <a:gd name="T10" fmla="*/ 9 w 13"/>
                <a:gd name="T11" fmla="*/ 4 h 7"/>
                <a:gd name="T12" fmla="*/ 9 w 13"/>
                <a:gd name="T13" fmla="*/ 5 h 7"/>
                <a:gd name="T14" fmla="*/ 8 w 13"/>
                <a:gd name="T15" fmla="*/ 2 h 7"/>
                <a:gd name="T16" fmla="*/ 8 w 13"/>
                <a:gd name="T17" fmla="*/ 6 h 7"/>
                <a:gd name="T18" fmla="*/ 7 w 13"/>
                <a:gd name="T19" fmla="*/ 5 h 7"/>
                <a:gd name="T20" fmla="*/ 7 w 13"/>
                <a:gd name="T21" fmla="*/ 5 h 7"/>
                <a:gd name="T22" fmla="*/ 6 w 13"/>
                <a:gd name="T23" fmla="*/ 4 h 7"/>
                <a:gd name="T24" fmla="*/ 7 w 13"/>
                <a:gd name="T25" fmla="*/ 3 h 7"/>
                <a:gd name="T26" fmla="*/ 6 w 13"/>
                <a:gd name="T27" fmla="*/ 3 h 7"/>
                <a:gd name="T28" fmla="*/ 7 w 13"/>
                <a:gd name="T29" fmla="*/ 2 h 7"/>
                <a:gd name="T30" fmla="*/ 5 w 13"/>
                <a:gd name="T31" fmla="*/ 2 h 7"/>
                <a:gd name="T32" fmla="*/ 6 w 13"/>
                <a:gd name="T33" fmla="*/ 1 h 7"/>
                <a:gd name="T34" fmla="*/ 3 w 13"/>
                <a:gd name="T35" fmla="*/ 3 h 7"/>
                <a:gd name="T36" fmla="*/ 3 w 13"/>
                <a:gd name="T37" fmla="*/ 3 h 7"/>
                <a:gd name="T38" fmla="*/ 5 w 13"/>
                <a:gd name="T39" fmla="*/ 2 h 7"/>
                <a:gd name="T40" fmla="*/ 4 w 13"/>
                <a:gd name="T41" fmla="*/ 2 h 7"/>
                <a:gd name="T42" fmla="*/ 5 w 13"/>
                <a:gd name="T43" fmla="*/ 1 h 7"/>
                <a:gd name="T44" fmla="*/ 3 w 13"/>
                <a:gd name="T45" fmla="*/ 1 h 7"/>
                <a:gd name="T46" fmla="*/ 3 w 13"/>
                <a:gd name="T47" fmla="*/ 0 h 7"/>
                <a:gd name="T48" fmla="*/ 0 w 13"/>
                <a:gd name="T49" fmla="*/ 2 h 7"/>
                <a:gd name="T50" fmla="*/ 3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4 w 13"/>
                <a:gd name="T59" fmla="*/ 6 h 7"/>
                <a:gd name="T60" fmla="*/ 5 w 13"/>
                <a:gd name="T61" fmla="*/ 5 h 7"/>
                <a:gd name="T62" fmla="*/ 4 w 13"/>
                <a:gd name="T63" fmla="*/ 7 h 7"/>
                <a:gd name="T64" fmla="*/ 10 w 13"/>
                <a:gd name="T65" fmla="*/ 7 h 7"/>
                <a:gd name="T66" fmla="*/ 10 w 13"/>
                <a:gd name="T67" fmla="*/ 5 h 7"/>
                <a:gd name="T68" fmla="*/ 12 w 13"/>
                <a:gd name="T69" fmla="*/ 5 h 7"/>
                <a:gd name="T70" fmla="*/ 11 w 13"/>
                <a:gd name="T71" fmla="*/ 3 h 7"/>
                <a:gd name="T72" fmla="*/ 13 w 13"/>
                <a:gd name="T73" fmla="*/ 6 h 7"/>
                <a:gd name="T74" fmla="*/ 13 w 13"/>
                <a:gd name="T75" fmla="*/ 6 h 7"/>
                <a:gd name="T76" fmla="*/ 12 w 13"/>
                <a:gd name="T77" fmla="*/ 5 h 7"/>
                <a:gd name="T78" fmla="*/ 13 w 13"/>
                <a:gd name="T79" fmla="*/ 6 h 7"/>
                <a:gd name="T80" fmla="*/ 11 w 13"/>
                <a:gd name="T81" fmla="*/ 2 h 7"/>
                <a:gd name="T82" fmla="*/ 10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10" y="3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4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2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6"/>
                    <a:pt x="7" y="5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3"/>
                    <a:pt x="7" y="5"/>
                    <a:pt x="6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6" y="2"/>
                    <a:pt x="3" y="3"/>
                  </a:cubicBezTo>
                  <a:cubicBezTo>
                    <a:pt x="6" y="1"/>
                    <a:pt x="2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4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2" y="3"/>
                    <a:pt x="3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5" y="4"/>
                    <a:pt x="4" y="5"/>
                    <a:pt x="4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8" y="6"/>
                    <a:pt x="10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2" y="5"/>
                    <a:pt x="10" y="0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5" name="Freeform 1690"/>
            <p:cNvSpPr>
              <a:spLocks/>
            </p:cNvSpPr>
            <p:nvPr/>
          </p:nvSpPr>
          <p:spPr bwMode="auto">
            <a:xfrm>
              <a:off x="1217" y="2856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6" name="Freeform 1691"/>
            <p:cNvSpPr>
              <a:spLocks/>
            </p:cNvSpPr>
            <p:nvPr/>
          </p:nvSpPr>
          <p:spPr bwMode="auto">
            <a:xfrm>
              <a:off x="1190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7" name="Rectangle 1692"/>
            <p:cNvSpPr>
              <a:spLocks noChangeArrowheads="1"/>
            </p:cNvSpPr>
            <p:nvPr/>
          </p:nvSpPr>
          <p:spPr bwMode="auto">
            <a:xfrm>
              <a:off x="1217" y="285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8" name="Freeform 1693"/>
            <p:cNvSpPr>
              <a:spLocks/>
            </p:cNvSpPr>
            <p:nvPr/>
          </p:nvSpPr>
          <p:spPr bwMode="auto">
            <a:xfrm>
              <a:off x="1214" y="2845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9" name="Freeform 1694"/>
            <p:cNvSpPr>
              <a:spLocks/>
            </p:cNvSpPr>
            <p:nvPr/>
          </p:nvSpPr>
          <p:spPr bwMode="auto">
            <a:xfrm>
              <a:off x="1192" y="28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0" name="Freeform 1695"/>
            <p:cNvSpPr>
              <a:spLocks/>
            </p:cNvSpPr>
            <p:nvPr/>
          </p:nvSpPr>
          <p:spPr bwMode="auto">
            <a:xfrm>
              <a:off x="1198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1" name="Freeform 1696"/>
            <p:cNvSpPr>
              <a:spLocks/>
            </p:cNvSpPr>
            <p:nvPr/>
          </p:nvSpPr>
          <p:spPr bwMode="auto">
            <a:xfrm>
              <a:off x="1179" y="2807"/>
              <a:ext cx="62" cy="33"/>
            </a:xfrm>
            <a:custGeom>
              <a:avLst/>
              <a:gdLst>
                <a:gd name="T0" fmla="*/ 18 w 23"/>
                <a:gd name="T1" fmla="*/ 10 h 12"/>
                <a:gd name="T2" fmla="*/ 19 w 23"/>
                <a:gd name="T3" fmla="*/ 11 h 12"/>
                <a:gd name="T4" fmla="*/ 21 w 23"/>
                <a:gd name="T5" fmla="*/ 10 h 12"/>
                <a:gd name="T6" fmla="*/ 20 w 23"/>
                <a:gd name="T7" fmla="*/ 7 h 12"/>
                <a:gd name="T8" fmla="*/ 17 w 23"/>
                <a:gd name="T9" fmla="*/ 4 h 12"/>
                <a:gd name="T10" fmla="*/ 15 w 23"/>
                <a:gd name="T11" fmla="*/ 2 h 12"/>
                <a:gd name="T12" fmla="*/ 12 w 23"/>
                <a:gd name="T13" fmla="*/ 3 h 12"/>
                <a:gd name="T14" fmla="*/ 12 w 23"/>
                <a:gd name="T15" fmla="*/ 3 h 12"/>
                <a:gd name="T16" fmla="*/ 10 w 23"/>
                <a:gd name="T17" fmla="*/ 2 h 12"/>
                <a:gd name="T18" fmla="*/ 10 w 23"/>
                <a:gd name="T19" fmla="*/ 6 h 12"/>
                <a:gd name="T20" fmla="*/ 9 w 23"/>
                <a:gd name="T21" fmla="*/ 6 h 12"/>
                <a:gd name="T22" fmla="*/ 8 w 23"/>
                <a:gd name="T23" fmla="*/ 5 h 12"/>
                <a:gd name="T24" fmla="*/ 6 w 23"/>
                <a:gd name="T25" fmla="*/ 5 h 12"/>
                <a:gd name="T26" fmla="*/ 5 w 23"/>
                <a:gd name="T27" fmla="*/ 6 h 12"/>
                <a:gd name="T28" fmla="*/ 4 w 23"/>
                <a:gd name="T29" fmla="*/ 7 h 12"/>
                <a:gd name="T30" fmla="*/ 5 w 23"/>
                <a:gd name="T31" fmla="*/ 9 h 12"/>
                <a:gd name="T32" fmla="*/ 3 w 23"/>
                <a:gd name="T33" fmla="*/ 8 h 12"/>
                <a:gd name="T34" fmla="*/ 3 w 23"/>
                <a:gd name="T35" fmla="*/ 9 h 12"/>
                <a:gd name="T36" fmla="*/ 3 w 23"/>
                <a:gd name="T37" fmla="*/ 12 h 12"/>
                <a:gd name="T38" fmla="*/ 3 w 23"/>
                <a:gd name="T39" fmla="*/ 11 h 12"/>
                <a:gd name="T40" fmla="*/ 2 w 23"/>
                <a:gd name="T41" fmla="*/ 10 h 12"/>
                <a:gd name="T42" fmla="*/ 6 w 23"/>
                <a:gd name="T43" fmla="*/ 10 h 12"/>
                <a:gd name="T44" fmla="*/ 6 w 23"/>
                <a:gd name="T45" fmla="*/ 10 h 12"/>
                <a:gd name="T46" fmla="*/ 6 w 23"/>
                <a:gd name="T47" fmla="*/ 10 h 12"/>
                <a:gd name="T48" fmla="*/ 7 w 23"/>
                <a:gd name="T49" fmla="*/ 10 h 12"/>
                <a:gd name="T50" fmla="*/ 7 w 23"/>
                <a:gd name="T51" fmla="*/ 9 h 12"/>
                <a:gd name="T52" fmla="*/ 7 w 23"/>
                <a:gd name="T53" fmla="*/ 8 h 12"/>
                <a:gd name="T54" fmla="*/ 7 w 23"/>
                <a:gd name="T55" fmla="*/ 9 h 12"/>
                <a:gd name="T56" fmla="*/ 8 w 23"/>
                <a:gd name="T57" fmla="*/ 8 h 12"/>
                <a:gd name="T58" fmla="*/ 8 w 23"/>
                <a:gd name="T59" fmla="*/ 8 h 12"/>
                <a:gd name="T60" fmla="*/ 9 w 23"/>
                <a:gd name="T61" fmla="*/ 7 h 12"/>
                <a:gd name="T62" fmla="*/ 9 w 23"/>
                <a:gd name="T63" fmla="*/ 8 h 12"/>
                <a:gd name="T64" fmla="*/ 10 w 23"/>
                <a:gd name="T65" fmla="*/ 8 h 12"/>
                <a:gd name="T66" fmla="*/ 10 w 23"/>
                <a:gd name="T67" fmla="*/ 6 h 12"/>
                <a:gd name="T68" fmla="*/ 12 w 23"/>
                <a:gd name="T69" fmla="*/ 6 h 12"/>
                <a:gd name="T70" fmla="*/ 14 w 23"/>
                <a:gd name="T71" fmla="*/ 5 h 12"/>
                <a:gd name="T72" fmla="*/ 14 w 23"/>
                <a:gd name="T73" fmla="*/ 6 h 12"/>
                <a:gd name="T74" fmla="*/ 16 w 23"/>
                <a:gd name="T75" fmla="*/ 6 h 12"/>
                <a:gd name="T76" fmla="*/ 17 w 23"/>
                <a:gd name="T77" fmla="*/ 4 h 12"/>
                <a:gd name="T78" fmla="*/ 16 w 23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" h="12">
                  <a:moveTo>
                    <a:pt x="16" y="8"/>
                  </a:moveTo>
                  <a:cubicBezTo>
                    <a:pt x="16" y="8"/>
                    <a:pt x="17" y="9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9"/>
                    <a:pt x="20" y="11"/>
                    <a:pt x="21" y="10"/>
                  </a:cubicBezTo>
                  <a:cubicBezTo>
                    <a:pt x="21" y="9"/>
                    <a:pt x="18" y="8"/>
                    <a:pt x="19" y="8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0" y="7"/>
                    <a:pt x="18" y="7"/>
                    <a:pt x="18" y="7"/>
                  </a:cubicBezTo>
                  <a:cubicBezTo>
                    <a:pt x="23" y="4"/>
                    <a:pt x="15" y="6"/>
                    <a:pt x="17" y="4"/>
                  </a:cubicBezTo>
                  <a:cubicBezTo>
                    <a:pt x="17" y="3"/>
                    <a:pt x="16" y="3"/>
                    <a:pt x="15" y="4"/>
                  </a:cubicBezTo>
                  <a:cubicBezTo>
                    <a:pt x="16" y="3"/>
                    <a:pt x="15" y="4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3" y="3"/>
                    <a:pt x="13" y="4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2" y="2"/>
                    <a:pt x="12" y="5"/>
                    <a:pt x="12" y="3"/>
                  </a:cubicBezTo>
                  <a:cubicBezTo>
                    <a:pt x="11" y="2"/>
                    <a:pt x="12" y="4"/>
                    <a:pt x="11" y="5"/>
                  </a:cubicBezTo>
                  <a:cubicBezTo>
                    <a:pt x="11" y="5"/>
                    <a:pt x="11" y="4"/>
                    <a:pt x="10" y="2"/>
                  </a:cubicBezTo>
                  <a:cubicBezTo>
                    <a:pt x="10" y="4"/>
                    <a:pt x="10" y="3"/>
                    <a:pt x="10" y="4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9" y="5"/>
                    <a:pt x="10" y="7"/>
                    <a:pt x="9" y="8"/>
                  </a:cubicBezTo>
                  <a:cubicBezTo>
                    <a:pt x="9" y="6"/>
                    <a:pt x="10" y="7"/>
                    <a:pt x="9" y="6"/>
                  </a:cubicBezTo>
                  <a:cubicBezTo>
                    <a:pt x="9" y="5"/>
                    <a:pt x="10" y="5"/>
                    <a:pt x="10" y="3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5"/>
                    <a:pt x="8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4" y="4"/>
                    <a:pt x="6" y="8"/>
                    <a:pt x="4" y="7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3" y="7"/>
                    <a:pt x="3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5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0" y="12"/>
                    <a:pt x="3" y="12"/>
                  </a:cubicBezTo>
                  <a:cubicBezTo>
                    <a:pt x="4" y="12"/>
                    <a:pt x="6" y="11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3" y="10"/>
                    <a:pt x="2" y="10"/>
                  </a:cubicBezTo>
                  <a:cubicBezTo>
                    <a:pt x="1" y="10"/>
                    <a:pt x="3" y="10"/>
                    <a:pt x="3" y="10"/>
                  </a:cubicBezTo>
                  <a:cubicBezTo>
                    <a:pt x="4" y="10"/>
                    <a:pt x="4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4" y="9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9"/>
                    <a:pt x="7" y="8"/>
                  </a:cubicBezTo>
                  <a:cubicBezTo>
                    <a:pt x="6" y="7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8" y="7"/>
                    <a:pt x="8" y="7"/>
                    <a:pt x="8" y="5"/>
                  </a:cubicBezTo>
                  <a:cubicBezTo>
                    <a:pt x="8" y="6"/>
                    <a:pt x="8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10" y="9"/>
                    <a:pt x="9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8"/>
                    <a:pt x="13" y="6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6"/>
                    <a:pt x="14" y="7"/>
                    <a:pt x="14" y="6"/>
                  </a:cubicBezTo>
                  <a:cubicBezTo>
                    <a:pt x="15" y="5"/>
                    <a:pt x="14" y="7"/>
                    <a:pt x="14" y="7"/>
                  </a:cubicBezTo>
                  <a:cubicBezTo>
                    <a:pt x="16" y="5"/>
                    <a:pt x="14" y="9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7" y="4"/>
                    <a:pt x="17" y="4"/>
                  </a:cubicBezTo>
                  <a:cubicBezTo>
                    <a:pt x="17" y="4"/>
                    <a:pt x="17" y="6"/>
                    <a:pt x="18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8"/>
                    <a:pt x="19" y="7"/>
                    <a:pt x="16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2" name="Freeform 1697"/>
            <p:cNvSpPr>
              <a:spLocks/>
            </p:cNvSpPr>
            <p:nvPr/>
          </p:nvSpPr>
          <p:spPr bwMode="auto">
            <a:xfrm>
              <a:off x="1214" y="2823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3" name="Freeform 1698"/>
            <p:cNvSpPr>
              <a:spLocks/>
            </p:cNvSpPr>
            <p:nvPr/>
          </p:nvSpPr>
          <p:spPr bwMode="auto">
            <a:xfrm>
              <a:off x="1214" y="28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4" name="Freeform 1699"/>
            <p:cNvSpPr>
              <a:spLocks/>
            </p:cNvSpPr>
            <p:nvPr/>
          </p:nvSpPr>
          <p:spPr bwMode="auto">
            <a:xfrm>
              <a:off x="1220" y="2832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5" name="Freeform 1700"/>
            <p:cNvSpPr>
              <a:spLocks/>
            </p:cNvSpPr>
            <p:nvPr/>
          </p:nvSpPr>
          <p:spPr bwMode="auto">
            <a:xfrm>
              <a:off x="1222" y="2832"/>
              <a:ext cx="3" cy="2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3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6" name="Freeform 1701"/>
            <p:cNvSpPr>
              <a:spLocks/>
            </p:cNvSpPr>
            <p:nvPr/>
          </p:nvSpPr>
          <p:spPr bwMode="auto">
            <a:xfrm>
              <a:off x="1184" y="2834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3 h 9"/>
                <a:gd name="T4" fmla="*/ 3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4 h 9"/>
                <a:gd name="T20" fmla="*/ 14 w 18"/>
                <a:gd name="T21" fmla="*/ 4 h 9"/>
                <a:gd name="T22" fmla="*/ 14 w 18"/>
                <a:gd name="T23" fmla="*/ 4 h 9"/>
                <a:gd name="T24" fmla="*/ 15 w 18"/>
                <a:gd name="T25" fmla="*/ 3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1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4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4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3"/>
                    <a:pt x="3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3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2"/>
                    <a:pt x="18" y="3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4"/>
                    <a:pt x="14" y="1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4"/>
                    <a:pt x="13" y="4"/>
                  </a:cubicBezTo>
                  <a:cubicBezTo>
                    <a:pt x="12" y="3"/>
                    <a:pt x="13" y="5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1" y="3"/>
                    <a:pt x="11" y="2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8" y="5"/>
                    <a:pt x="7" y="4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3" y="5"/>
                    <a:pt x="3" y="4"/>
                  </a:cubicBezTo>
                  <a:cubicBezTo>
                    <a:pt x="4" y="3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7" name="Freeform 1702"/>
            <p:cNvSpPr>
              <a:spLocks/>
            </p:cNvSpPr>
            <p:nvPr/>
          </p:nvSpPr>
          <p:spPr bwMode="auto">
            <a:xfrm>
              <a:off x="1181" y="2834"/>
              <a:ext cx="9" cy="6"/>
            </a:xfrm>
            <a:custGeom>
              <a:avLst/>
              <a:gdLst>
                <a:gd name="T0" fmla="*/ 2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8" name="Freeform 1703"/>
            <p:cNvSpPr>
              <a:spLocks/>
            </p:cNvSpPr>
            <p:nvPr/>
          </p:nvSpPr>
          <p:spPr bwMode="auto">
            <a:xfrm>
              <a:off x="1181" y="2804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5 w 9"/>
                <a:gd name="T3" fmla="*/ 3 h 12"/>
                <a:gd name="T4" fmla="*/ 1 w 9"/>
                <a:gd name="T5" fmla="*/ 6 h 12"/>
                <a:gd name="T6" fmla="*/ 1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2 w 9"/>
                <a:gd name="T19" fmla="*/ 9 h 12"/>
                <a:gd name="T20" fmla="*/ 2 w 9"/>
                <a:gd name="T21" fmla="*/ 6 h 12"/>
                <a:gd name="T22" fmla="*/ 3 w 9"/>
                <a:gd name="T23" fmla="*/ 7 h 12"/>
                <a:gd name="T24" fmla="*/ 5 w 9"/>
                <a:gd name="T25" fmla="*/ 6 h 12"/>
                <a:gd name="T26" fmla="*/ 5 w 9"/>
                <a:gd name="T27" fmla="*/ 6 h 12"/>
                <a:gd name="T28" fmla="*/ 4 w 9"/>
                <a:gd name="T29" fmla="*/ 5 h 12"/>
                <a:gd name="T30" fmla="*/ 5 w 9"/>
                <a:gd name="T31" fmla="*/ 6 h 12"/>
                <a:gd name="T32" fmla="*/ 8 w 9"/>
                <a:gd name="T33" fmla="*/ 5 h 12"/>
                <a:gd name="T34" fmla="*/ 8 w 9"/>
                <a:gd name="T35" fmla="*/ 2 h 12"/>
                <a:gd name="T36" fmla="*/ 8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2" y="5"/>
                    <a:pt x="1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3"/>
                    <a:pt x="4" y="6"/>
                    <a:pt x="5" y="6"/>
                  </a:cubicBezTo>
                  <a:cubicBezTo>
                    <a:pt x="6" y="5"/>
                    <a:pt x="7" y="3"/>
                    <a:pt x="8" y="5"/>
                  </a:cubicBezTo>
                  <a:cubicBezTo>
                    <a:pt x="7" y="4"/>
                    <a:pt x="7" y="2"/>
                    <a:pt x="8" y="2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9" y="5"/>
                    <a:pt x="9" y="4"/>
                  </a:cubicBezTo>
                  <a:cubicBezTo>
                    <a:pt x="8" y="3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9" name="Freeform 1704"/>
            <p:cNvSpPr>
              <a:spLocks/>
            </p:cNvSpPr>
            <p:nvPr/>
          </p:nvSpPr>
          <p:spPr bwMode="auto">
            <a:xfrm>
              <a:off x="1195" y="2810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</p:grp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F475F1CD-C193-444C-81FD-F3FE80F689A5}"/>
              </a:ext>
            </a:extLst>
          </p:cNvPr>
          <p:cNvSpPr/>
          <p:nvPr/>
        </p:nvSpPr>
        <p:spPr>
          <a:xfrm>
            <a:off x="3879669" y="3278777"/>
            <a:ext cx="7289074" cy="1894113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/>
                <a:cs typeface="+mn-cs"/>
              </a:rPr>
              <a:t>Em và các thành viên trong gia đình đã làm gì để giữ sạch nhà ở? 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libri"/>
              <a:cs typeface="+mn-cs"/>
            </a:endParaRPr>
          </a:p>
        </p:txBody>
      </p:sp>
      <p:pic>
        <p:nvPicPr>
          <p:cNvPr id="1710" name="图片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07150" y="980661"/>
            <a:ext cx="5210017" cy="1948069"/>
          </a:xfrm>
          <a:prstGeom prst="rect">
            <a:avLst/>
          </a:prstGeom>
        </p:spPr>
      </p:pic>
      <p:sp>
        <p:nvSpPr>
          <p:cNvPr id="1711" name="文本框 6"/>
          <p:cNvSpPr txBox="1"/>
          <p:nvPr/>
        </p:nvSpPr>
        <p:spPr>
          <a:xfrm rot="21149693">
            <a:off x="3561132" y="1425192"/>
            <a:ext cx="449524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en-US" altLang="zh-CN" sz="4400" b="1" smtClean="0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PHÓNG VIÊN NHÍ</a:t>
            </a:r>
            <a:endParaRPr kumimoji="0" lang="zh-CN" altLang="en-US" sz="4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字魂27号-布丁体" panose="00000500000000000000" pitchFamily="2" charset="-122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138636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500"/>
                                        <p:tgtEl>
                                          <p:spTgt spid="1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1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33585" y="1460051"/>
            <a:ext cx="5210017" cy="3680710"/>
          </a:xfrm>
          <a:prstGeom prst="rect">
            <a:avLst/>
          </a:prstGeom>
        </p:spPr>
      </p:pic>
      <p:sp>
        <p:nvSpPr>
          <p:cNvPr id="7" name="文本框 6"/>
          <p:cNvSpPr txBox="1"/>
          <p:nvPr/>
        </p:nvSpPr>
        <p:spPr>
          <a:xfrm rot="21149693">
            <a:off x="4924242" y="2126557"/>
            <a:ext cx="409784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en-US" altLang="zh-CN" sz="3600" b="1" dirty="0" err="1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Hoạt</a:t>
            </a:r>
            <a:r>
              <a:rPr lang="en-US" altLang="zh-CN" sz="3600" b="1" dirty="0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 </a:t>
            </a:r>
            <a:r>
              <a:rPr lang="en-US" altLang="zh-CN" sz="3600" b="1" dirty="0" err="1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động</a:t>
            </a:r>
            <a:r>
              <a:rPr lang="en-US" altLang="zh-CN" sz="3600" b="1" dirty="0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 4</a:t>
            </a:r>
            <a:r>
              <a:rPr lang="en-US" altLang="zh-CN" sz="3600" b="1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: </a:t>
            </a:r>
            <a:endParaRPr lang="en-US" altLang="zh-CN" sz="3600" b="1" smtClean="0">
              <a:solidFill>
                <a:srgbClr val="FF0000"/>
              </a:solidFill>
              <a:latin typeface="Calibri" panose="020F0502020204030204" pitchFamily="34" charset="0"/>
              <a:ea typeface="字魂27号-布丁体" panose="00000500000000000000" pitchFamily="2" charset="-122"/>
              <a:cs typeface="Calibri" panose="020F0502020204030204" pitchFamily="34" charset="0"/>
            </a:endParaRPr>
          </a:p>
          <a:p>
            <a:pPr lvl="0" algn="ctr"/>
            <a:r>
              <a:rPr lang="en-US" altLang="zh-CN" sz="3600" b="1" smtClean="0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Thực </a:t>
            </a:r>
            <a:r>
              <a:rPr lang="en-US" altLang="zh-CN" sz="3600" b="1" dirty="0" err="1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hành</a:t>
            </a:r>
            <a:r>
              <a:rPr lang="en-US" altLang="zh-CN" sz="3600" b="1" dirty="0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 </a:t>
            </a:r>
            <a:r>
              <a:rPr lang="en-US" altLang="zh-CN" sz="3600" b="1" dirty="0" err="1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quét</a:t>
            </a:r>
            <a:r>
              <a:rPr lang="en-US" altLang="zh-CN" sz="3600" b="1" dirty="0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 </a:t>
            </a:r>
            <a:r>
              <a:rPr lang="en-US" altLang="zh-CN" sz="3600" b="1" dirty="0" err="1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nhà</a:t>
            </a:r>
            <a:r>
              <a:rPr lang="en-US" altLang="zh-CN" sz="3600" b="1" dirty="0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 </a:t>
            </a:r>
            <a:r>
              <a:rPr lang="en-US" altLang="zh-CN" sz="3600" b="1" dirty="0" err="1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và</a:t>
            </a:r>
            <a:r>
              <a:rPr lang="en-US" altLang="zh-CN" sz="3600" b="1" dirty="0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 </a:t>
            </a:r>
            <a:r>
              <a:rPr lang="en-US" altLang="zh-CN" sz="3600" b="1" dirty="0" err="1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lau</a:t>
            </a:r>
            <a:r>
              <a:rPr lang="en-US" altLang="zh-CN" sz="3600" b="1" dirty="0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 </a:t>
            </a:r>
            <a:r>
              <a:rPr lang="en-US" altLang="zh-CN" sz="3600" b="1" dirty="0" err="1">
                <a:solidFill>
                  <a:srgbClr val="FF0000"/>
                </a:solidFill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bàn</a:t>
            </a:r>
            <a:endParaRPr kumimoji="0" lang="zh-CN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字魂27号-布丁体" panose="00000500000000000000" pitchFamily="2" charset="-122"/>
              <a:cs typeface="Calibri" panose="020F0502020204030204" pitchFamily="34" charset="0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8644" t="12777" r="31386" b="20000"/>
          <a:stretch/>
        </p:blipFill>
        <p:spPr>
          <a:xfrm>
            <a:off x="1438206" y="2112918"/>
            <a:ext cx="3244200" cy="3848513"/>
          </a:xfrm>
          <a:prstGeom prst="rect">
            <a:avLst/>
          </a:prstGeom>
        </p:spPr>
      </p:pic>
      <p:pic>
        <p:nvPicPr>
          <p:cNvPr id="8" name="Picture 7" descr="A close-up of a toy&#10;&#10;Description automatically generated with medium confidence">
            <a:extLst>
              <a:ext uri="{FF2B5EF4-FFF2-40B4-BE49-F238E27FC236}">
                <a16:creationId xmlns:a16="http://schemas.microsoft.com/office/drawing/2014/main" id="{83E87C54-0E53-42B6-B062-467FD149687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3809" y="671830"/>
            <a:ext cx="942975" cy="76200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194066558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 flipH="1">
            <a:off x="0" y="4532811"/>
            <a:ext cx="1844828" cy="2382693"/>
            <a:chOff x="316" y="897"/>
            <a:chExt cx="1835" cy="2370"/>
          </a:xfrm>
        </p:grpSpPr>
        <p:grpSp>
          <p:nvGrpSpPr>
            <p:cNvPr id="6" name="Group 205"/>
            <p:cNvGrpSpPr>
              <a:grpSpLocks/>
            </p:cNvGrpSpPr>
            <p:nvPr/>
          </p:nvGrpSpPr>
          <p:grpSpPr bwMode="auto">
            <a:xfrm>
              <a:off x="618" y="1602"/>
              <a:ext cx="504" cy="430"/>
              <a:chOff x="618" y="1602"/>
              <a:chExt cx="504" cy="430"/>
            </a:xfrm>
          </p:grpSpPr>
          <p:sp>
            <p:nvSpPr>
              <p:cNvPr id="1510" name="Freeform 5"/>
              <p:cNvSpPr>
                <a:spLocks/>
              </p:cNvSpPr>
              <p:nvPr/>
            </p:nvSpPr>
            <p:spPr bwMode="auto">
              <a:xfrm>
                <a:off x="1108" y="2007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3 w 11"/>
                  <a:gd name="T3" fmla="*/ 0 h 9"/>
                  <a:gd name="T4" fmla="*/ 0 w 11"/>
                  <a:gd name="T5" fmla="*/ 0 h 9"/>
                  <a:gd name="T6" fmla="*/ 11 w 11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1" name="Freeform 6"/>
              <p:cNvSpPr>
                <a:spLocks/>
              </p:cNvSpPr>
              <p:nvPr/>
            </p:nvSpPr>
            <p:spPr bwMode="auto">
              <a:xfrm>
                <a:off x="1067" y="1964"/>
                <a:ext cx="44" cy="43"/>
              </a:xfrm>
              <a:custGeom>
                <a:avLst/>
                <a:gdLst>
                  <a:gd name="T0" fmla="*/ 8 w 16"/>
                  <a:gd name="T1" fmla="*/ 4 h 16"/>
                  <a:gd name="T2" fmla="*/ 2 w 16"/>
                  <a:gd name="T3" fmla="*/ 0 h 16"/>
                  <a:gd name="T4" fmla="*/ 6 w 16"/>
                  <a:gd name="T5" fmla="*/ 10 h 16"/>
                  <a:gd name="T6" fmla="*/ 16 w 16"/>
                  <a:gd name="T7" fmla="*/ 14 h 16"/>
                  <a:gd name="T8" fmla="*/ 8 w 16"/>
                  <a:gd name="T9" fmla="*/ 9 h 16"/>
                  <a:gd name="T10" fmla="*/ 15 w 16"/>
                  <a:gd name="T11" fmla="*/ 12 h 16"/>
                  <a:gd name="T12" fmla="*/ 6 w 16"/>
                  <a:gd name="T13" fmla="*/ 5 h 16"/>
                  <a:gd name="T14" fmla="*/ 8 w 16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5"/>
                      <a:pt x="0" y="1"/>
                      <a:pt x="6" y="10"/>
                    </a:cubicBezTo>
                    <a:cubicBezTo>
                      <a:pt x="9" y="12"/>
                      <a:pt x="16" y="16"/>
                      <a:pt x="16" y="14"/>
                    </a:cubicBezTo>
                    <a:cubicBezTo>
                      <a:pt x="14" y="13"/>
                      <a:pt x="10" y="12"/>
                      <a:pt x="8" y="9"/>
                    </a:cubicBezTo>
                    <a:cubicBezTo>
                      <a:pt x="9" y="9"/>
                      <a:pt x="13" y="12"/>
                      <a:pt x="15" y="12"/>
                    </a:cubicBezTo>
                    <a:cubicBezTo>
                      <a:pt x="11" y="7"/>
                      <a:pt x="11" y="10"/>
                      <a:pt x="6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2" name="Freeform 7"/>
              <p:cNvSpPr>
                <a:spLocks/>
              </p:cNvSpPr>
              <p:nvPr/>
            </p:nvSpPr>
            <p:spPr bwMode="auto">
              <a:xfrm>
                <a:off x="1062" y="1964"/>
                <a:ext cx="11" cy="5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1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2"/>
                      <a:pt x="4" y="1"/>
                    </a:cubicBezTo>
                    <a:cubicBezTo>
                      <a:pt x="3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3" name="Freeform 8"/>
              <p:cNvSpPr>
                <a:spLocks/>
              </p:cNvSpPr>
              <p:nvPr/>
            </p:nvSpPr>
            <p:spPr bwMode="auto">
              <a:xfrm>
                <a:off x="1045" y="1953"/>
                <a:ext cx="14" cy="8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0 w 5"/>
                  <a:gd name="T5" fmla="*/ 0 h 3"/>
                  <a:gd name="T6" fmla="*/ 4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1" y="0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4" name="Freeform 9"/>
              <p:cNvSpPr>
                <a:spLocks/>
              </p:cNvSpPr>
              <p:nvPr/>
            </p:nvSpPr>
            <p:spPr bwMode="auto">
              <a:xfrm>
                <a:off x="1018" y="1928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5" name="Freeform 10"/>
              <p:cNvSpPr>
                <a:spLocks/>
              </p:cNvSpPr>
              <p:nvPr/>
            </p:nvSpPr>
            <p:spPr bwMode="auto">
              <a:xfrm>
                <a:off x="1005" y="1915"/>
                <a:ext cx="38" cy="27"/>
              </a:xfrm>
              <a:custGeom>
                <a:avLst/>
                <a:gdLst>
                  <a:gd name="T0" fmla="*/ 0 w 14"/>
                  <a:gd name="T1" fmla="*/ 0 h 10"/>
                  <a:gd name="T2" fmla="*/ 5 w 14"/>
                  <a:gd name="T3" fmla="*/ 5 h 10"/>
                  <a:gd name="T4" fmla="*/ 5 w 14"/>
                  <a:gd name="T5" fmla="*/ 4 h 10"/>
                  <a:gd name="T6" fmla="*/ 9 w 14"/>
                  <a:gd name="T7" fmla="*/ 5 h 10"/>
                  <a:gd name="T8" fmla="*/ 14 w 14"/>
                  <a:gd name="T9" fmla="*/ 10 h 10"/>
                  <a:gd name="T10" fmla="*/ 11 w 14"/>
                  <a:gd name="T11" fmla="*/ 6 h 10"/>
                  <a:gd name="T12" fmla="*/ 0 w 1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1" y="2"/>
                      <a:pt x="3" y="3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6" y="2"/>
                      <a:pt x="9" y="5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6" name="Freeform 11"/>
              <p:cNvSpPr>
                <a:spLocks/>
              </p:cNvSpPr>
              <p:nvPr/>
            </p:nvSpPr>
            <p:spPr bwMode="auto">
              <a:xfrm>
                <a:off x="1024" y="19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7" name="Freeform 12"/>
              <p:cNvSpPr>
                <a:spLocks/>
              </p:cNvSpPr>
              <p:nvPr/>
            </p:nvSpPr>
            <p:spPr bwMode="auto">
              <a:xfrm>
                <a:off x="1040" y="194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5 w 5"/>
                  <a:gd name="T5" fmla="*/ 0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8" name="Freeform 13"/>
              <p:cNvSpPr>
                <a:spLocks/>
              </p:cNvSpPr>
              <p:nvPr/>
            </p:nvSpPr>
            <p:spPr bwMode="auto">
              <a:xfrm>
                <a:off x="969" y="1874"/>
                <a:ext cx="33" cy="35"/>
              </a:xfrm>
              <a:custGeom>
                <a:avLst/>
                <a:gdLst>
                  <a:gd name="T0" fmla="*/ 2 w 12"/>
                  <a:gd name="T1" fmla="*/ 6 h 13"/>
                  <a:gd name="T2" fmla="*/ 12 w 12"/>
                  <a:gd name="T3" fmla="*/ 12 h 13"/>
                  <a:gd name="T4" fmla="*/ 7 w 12"/>
                  <a:gd name="T5" fmla="*/ 5 h 13"/>
                  <a:gd name="T6" fmla="*/ 2 w 12"/>
                  <a:gd name="T7" fmla="*/ 1 h 13"/>
                  <a:gd name="T8" fmla="*/ 2 w 12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6"/>
                    </a:moveTo>
                    <a:cubicBezTo>
                      <a:pt x="4" y="5"/>
                      <a:pt x="10" y="13"/>
                      <a:pt x="12" y="12"/>
                    </a:cubicBezTo>
                    <a:cubicBezTo>
                      <a:pt x="7" y="9"/>
                      <a:pt x="5" y="5"/>
                      <a:pt x="7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9" name="Freeform 14"/>
              <p:cNvSpPr>
                <a:spLocks/>
              </p:cNvSpPr>
              <p:nvPr/>
            </p:nvSpPr>
            <p:spPr bwMode="auto">
              <a:xfrm>
                <a:off x="956" y="1858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0" name="Freeform 15"/>
              <p:cNvSpPr>
                <a:spLocks/>
              </p:cNvSpPr>
              <p:nvPr/>
            </p:nvSpPr>
            <p:spPr bwMode="auto">
              <a:xfrm>
                <a:off x="890" y="1809"/>
                <a:ext cx="71" cy="62"/>
              </a:xfrm>
              <a:custGeom>
                <a:avLst/>
                <a:gdLst>
                  <a:gd name="T0" fmla="*/ 0 w 26"/>
                  <a:gd name="T1" fmla="*/ 1 h 23"/>
                  <a:gd name="T2" fmla="*/ 12 w 26"/>
                  <a:gd name="T3" fmla="*/ 9 h 23"/>
                  <a:gd name="T4" fmla="*/ 8 w 26"/>
                  <a:gd name="T5" fmla="*/ 7 h 23"/>
                  <a:gd name="T6" fmla="*/ 18 w 26"/>
                  <a:gd name="T7" fmla="*/ 15 h 23"/>
                  <a:gd name="T8" fmla="*/ 12 w 26"/>
                  <a:gd name="T9" fmla="*/ 12 h 23"/>
                  <a:gd name="T10" fmla="*/ 22 w 26"/>
                  <a:gd name="T11" fmla="*/ 19 h 23"/>
                  <a:gd name="T12" fmla="*/ 26 w 26"/>
                  <a:gd name="T13" fmla="*/ 23 h 23"/>
                  <a:gd name="T14" fmla="*/ 26 w 26"/>
                  <a:gd name="T15" fmla="*/ 20 h 23"/>
                  <a:gd name="T16" fmla="*/ 21 w 26"/>
                  <a:gd name="T17" fmla="*/ 17 h 23"/>
                  <a:gd name="T18" fmla="*/ 24 w 26"/>
                  <a:gd name="T19" fmla="*/ 18 h 23"/>
                  <a:gd name="T20" fmla="*/ 11 w 26"/>
                  <a:gd name="T21" fmla="*/ 5 h 23"/>
                  <a:gd name="T22" fmla="*/ 0 w 26"/>
                  <a:gd name="T2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0" y="1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0" y="8"/>
                      <a:pt x="10" y="9"/>
                      <a:pt x="8" y="7"/>
                    </a:cubicBezTo>
                    <a:cubicBezTo>
                      <a:pt x="12" y="12"/>
                      <a:pt x="14" y="11"/>
                      <a:pt x="18" y="15"/>
                    </a:cubicBezTo>
                    <a:cubicBezTo>
                      <a:pt x="18" y="17"/>
                      <a:pt x="10" y="9"/>
                      <a:pt x="12" y="12"/>
                    </a:cubicBezTo>
                    <a:cubicBezTo>
                      <a:pt x="14" y="14"/>
                      <a:pt x="19" y="18"/>
                      <a:pt x="22" y="1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4" y="18"/>
                      <a:pt x="21" y="19"/>
                      <a:pt x="21" y="17"/>
                    </a:cubicBezTo>
                    <a:cubicBezTo>
                      <a:pt x="21" y="15"/>
                      <a:pt x="23" y="17"/>
                      <a:pt x="24" y="18"/>
                    </a:cubicBezTo>
                    <a:cubicBezTo>
                      <a:pt x="21" y="16"/>
                      <a:pt x="17" y="10"/>
                      <a:pt x="11" y="5"/>
                    </a:cubicBezTo>
                    <a:cubicBezTo>
                      <a:pt x="5" y="0"/>
                      <a:pt x="4" y="3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1" name="Freeform 16"/>
              <p:cNvSpPr>
                <a:spLocks/>
              </p:cNvSpPr>
              <p:nvPr/>
            </p:nvSpPr>
            <p:spPr bwMode="auto">
              <a:xfrm>
                <a:off x="893" y="1801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2" name="Freeform 17"/>
              <p:cNvSpPr>
                <a:spLocks/>
              </p:cNvSpPr>
              <p:nvPr/>
            </p:nvSpPr>
            <p:spPr bwMode="auto">
              <a:xfrm>
                <a:off x="808" y="1746"/>
                <a:ext cx="74" cy="52"/>
              </a:xfrm>
              <a:custGeom>
                <a:avLst/>
                <a:gdLst>
                  <a:gd name="T0" fmla="*/ 18 w 27"/>
                  <a:gd name="T1" fmla="*/ 13 h 19"/>
                  <a:gd name="T2" fmla="*/ 24 w 27"/>
                  <a:gd name="T3" fmla="*/ 17 h 19"/>
                  <a:gd name="T4" fmla="*/ 25 w 27"/>
                  <a:gd name="T5" fmla="*/ 19 h 19"/>
                  <a:gd name="T6" fmla="*/ 27 w 27"/>
                  <a:gd name="T7" fmla="*/ 19 h 19"/>
                  <a:gd name="T8" fmla="*/ 17 w 27"/>
                  <a:gd name="T9" fmla="*/ 10 h 19"/>
                  <a:gd name="T10" fmla="*/ 17 w 27"/>
                  <a:gd name="T11" fmla="*/ 5 h 19"/>
                  <a:gd name="T12" fmla="*/ 21 w 27"/>
                  <a:gd name="T13" fmla="*/ 11 h 19"/>
                  <a:gd name="T14" fmla="*/ 15 w 27"/>
                  <a:gd name="T15" fmla="*/ 3 h 19"/>
                  <a:gd name="T16" fmla="*/ 13 w 27"/>
                  <a:gd name="T17" fmla="*/ 2 h 19"/>
                  <a:gd name="T18" fmla="*/ 12 w 27"/>
                  <a:gd name="T19" fmla="*/ 1 h 19"/>
                  <a:gd name="T20" fmla="*/ 12 w 27"/>
                  <a:gd name="T21" fmla="*/ 1 h 19"/>
                  <a:gd name="T22" fmla="*/ 6 w 27"/>
                  <a:gd name="T23" fmla="*/ 9 h 19"/>
                  <a:gd name="T24" fmla="*/ 6 w 27"/>
                  <a:gd name="T25" fmla="*/ 9 h 19"/>
                  <a:gd name="T26" fmla="*/ 6 w 27"/>
                  <a:gd name="T27" fmla="*/ 9 h 19"/>
                  <a:gd name="T28" fmla="*/ 6 w 27"/>
                  <a:gd name="T29" fmla="*/ 9 h 19"/>
                  <a:gd name="T30" fmla="*/ 6 w 27"/>
                  <a:gd name="T31" fmla="*/ 9 h 19"/>
                  <a:gd name="T32" fmla="*/ 6 w 27"/>
                  <a:gd name="T33" fmla="*/ 9 h 19"/>
                  <a:gd name="T34" fmla="*/ 7 w 27"/>
                  <a:gd name="T35" fmla="*/ 9 h 19"/>
                  <a:gd name="T36" fmla="*/ 8 w 27"/>
                  <a:gd name="T37" fmla="*/ 10 h 19"/>
                  <a:gd name="T38" fmla="*/ 11 w 27"/>
                  <a:gd name="T39" fmla="*/ 11 h 19"/>
                  <a:gd name="T40" fmla="*/ 8 w 27"/>
                  <a:gd name="T41" fmla="*/ 9 h 19"/>
                  <a:gd name="T42" fmla="*/ 12 w 27"/>
                  <a:gd name="T43" fmla="*/ 11 h 19"/>
                  <a:gd name="T44" fmla="*/ 10 w 27"/>
                  <a:gd name="T45" fmla="*/ 4 h 19"/>
                  <a:gd name="T46" fmla="*/ 18 w 27"/>
                  <a:gd name="T4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19">
                    <a:moveTo>
                      <a:pt x="18" y="13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8"/>
                      <a:pt x="24" y="18"/>
                      <a:pt x="25" y="19"/>
                    </a:cubicBezTo>
                    <a:cubicBezTo>
                      <a:pt x="25" y="18"/>
                      <a:pt x="27" y="19"/>
                      <a:pt x="27" y="19"/>
                    </a:cubicBezTo>
                    <a:cubicBezTo>
                      <a:pt x="26" y="15"/>
                      <a:pt x="20" y="13"/>
                      <a:pt x="17" y="10"/>
                    </a:cubicBezTo>
                    <a:cubicBezTo>
                      <a:pt x="10" y="2"/>
                      <a:pt x="18" y="10"/>
                      <a:pt x="17" y="5"/>
                    </a:cubicBezTo>
                    <a:cubicBezTo>
                      <a:pt x="19" y="8"/>
                      <a:pt x="18" y="8"/>
                      <a:pt x="21" y="11"/>
                    </a:cubicBezTo>
                    <a:cubicBezTo>
                      <a:pt x="20" y="8"/>
                      <a:pt x="17" y="5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0"/>
                      <a:pt x="0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0" y="11"/>
                      <a:pt x="10" y="10"/>
                      <a:pt x="8" y="9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8"/>
                      <a:pt x="7" y="8"/>
                      <a:pt x="10" y="4"/>
                    </a:cubicBezTo>
                    <a:cubicBezTo>
                      <a:pt x="12" y="7"/>
                      <a:pt x="14" y="9"/>
                      <a:pt x="18" y="1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3" name="Freeform 18"/>
              <p:cNvSpPr>
                <a:spLocks/>
              </p:cNvSpPr>
              <p:nvPr/>
            </p:nvSpPr>
            <p:spPr bwMode="auto">
              <a:xfrm>
                <a:off x="874" y="1798"/>
                <a:ext cx="8" cy="8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1"/>
                      <a:pt x="1" y="2"/>
                      <a:pt x="3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4" name="Freeform 19"/>
              <p:cNvSpPr>
                <a:spLocks/>
              </p:cNvSpPr>
              <p:nvPr/>
            </p:nvSpPr>
            <p:spPr bwMode="auto">
              <a:xfrm>
                <a:off x="838" y="1776"/>
                <a:ext cx="6" cy="6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5" name="Freeform 20"/>
              <p:cNvSpPr>
                <a:spLocks/>
              </p:cNvSpPr>
              <p:nvPr/>
            </p:nvSpPr>
            <p:spPr bwMode="auto">
              <a:xfrm>
                <a:off x="838" y="1768"/>
                <a:ext cx="11" cy="8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3 h 3"/>
                  <a:gd name="T4" fmla="*/ 3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6" name="Freeform 21"/>
              <p:cNvSpPr>
                <a:spLocks/>
              </p:cNvSpPr>
              <p:nvPr/>
            </p:nvSpPr>
            <p:spPr bwMode="auto">
              <a:xfrm>
                <a:off x="852" y="1779"/>
                <a:ext cx="270" cy="237"/>
              </a:xfrm>
              <a:custGeom>
                <a:avLst/>
                <a:gdLst>
                  <a:gd name="T0" fmla="*/ 46 w 99"/>
                  <a:gd name="T1" fmla="*/ 36 h 87"/>
                  <a:gd name="T2" fmla="*/ 51 w 99"/>
                  <a:gd name="T3" fmla="*/ 41 h 87"/>
                  <a:gd name="T4" fmla="*/ 43 w 99"/>
                  <a:gd name="T5" fmla="*/ 37 h 87"/>
                  <a:gd name="T6" fmla="*/ 43 w 99"/>
                  <a:gd name="T7" fmla="*/ 39 h 87"/>
                  <a:gd name="T8" fmla="*/ 55 w 99"/>
                  <a:gd name="T9" fmla="*/ 48 h 87"/>
                  <a:gd name="T10" fmla="*/ 55 w 99"/>
                  <a:gd name="T11" fmla="*/ 50 h 87"/>
                  <a:gd name="T12" fmla="*/ 77 w 99"/>
                  <a:gd name="T13" fmla="*/ 67 h 87"/>
                  <a:gd name="T14" fmla="*/ 93 w 99"/>
                  <a:gd name="T15" fmla="*/ 81 h 87"/>
                  <a:gd name="T16" fmla="*/ 93 w 99"/>
                  <a:gd name="T17" fmla="*/ 84 h 87"/>
                  <a:gd name="T18" fmla="*/ 89 w 99"/>
                  <a:gd name="T19" fmla="*/ 81 h 87"/>
                  <a:gd name="T20" fmla="*/ 82 w 99"/>
                  <a:gd name="T21" fmla="*/ 74 h 87"/>
                  <a:gd name="T22" fmla="*/ 67 w 99"/>
                  <a:gd name="T23" fmla="*/ 61 h 87"/>
                  <a:gd name="T24" fmla="*/ 37 w 99"/>
                  <a:gd name="T25" fmla="*/ 32 h 87"/>
                  <a:gd name="T26" fmla="*/ 32 w 99"/>
                  <a:gd name="T27" fmla="*/ 31 h 87"/>
                  <a:gd name="T28" fmla="*/ 29 w 99"/>
                  <a:gd name="T29" fmla="*/ 26 h 87"/>
                  <a:gd name="T30" fmla="*/ 32 w 99"/>
                  <a:gd name="T31" fmla="*/ 29 h 87"/>
                  <a:gd name="T32" fmla="*/ 16 w 99"/>
                  <a:gd name="T33" fmla="*/ 13 h 87"/>
                  <a:gd name="T34" fmla="*/ 14 w 99"/>
                  <a:gd name="T35" fmla="*/ 14 h 87"/>
                  <a:gd name="T36" fmla="*/ 8 w 99"/>
                  <a:gd name="T37" fmla="*/ 5 h 87"/>
                  <a:gd name="T38" fmla="*/ 1 w 99"/>
                  <a:gd name="T39" fmla="*/ 2 h 87"/>
                  <a:gd name="T40" fmla="*/ 7 w 99"/>
                  <a:gd name="T41" fmla="*/ 8 h 87"/>
                  <a:gd name="T42" fmla="*/ 1 w 99"/>
                  <a:gd name="T43" fmla="*/ 5 h 87"/>
                  <a:gd name="T44" fmla="*/ 41 w 99"/>
                  <a:gd name="T45" fmla="*/ 39 h 87"/>
                  <a:gd name="T46" fmla="*/ 39 w 99"/>
                  <a:gd name="T47" fmla="*/ 39 h 87"/>
                  <a:gd name="T48" fmla="*/ 62 w 99"/>
                  <a:gd name="T49" fmla="*/ 61 h 87"/>
                  <a:gd name="T50" fmla="*/ 73 w 99"/>
                  <a:gd name="T51" fmla="*/ 68 h 87"/>
                  <a:gd name="T52" fmla="*/ 77 w 99"/>
                  <a:gd name="T53" fmla="*/ 73 h 87"/>
                  <a:gd name="T54" fmla="*/ 78 w 99"/>
                  <a:gd name="T55" fmla="*/ 73 h 87"/>
                  <a:gd name="T56" fmla="*/ 85 w 99"/>
                  <a:gd name="T57" fmla="*/ 81 h 87"/>
                  <a:gd name="T58" fmla="*/ 88 w 99"/>
                  <a:gd name="T59" fmla="*/ 80 h 87"/>
                  <a:gd name="T60" fmla="*/ 91 w 99"/>
                  <a:gd name="T61" fmla="*/ 84 h 87"/>
                  <a:gd name="T62" fmla="*/ 93 w 99"/>
                  <a:gd name="T63" fmla="*/ 86 h 87"/>
                  <a:gd name="T64" fmla="*/ 93 w 99"/>
                  <a:gd name="T65" fmla="*/ 86 h 87"/>
                  <a:gd name="T66" fmla="*/ 93 w 99"/>
                  <a:gd name="T67" fmla="*/ 86 h 87"/>
                  <a:gd name="T68" fmla="*/ 93 w 99"/>
                  <a:gd name="T69" fmla="*/ 86 h 87"/>
                  <a:gd name="T70" fmla="*/ 96 w 99"/>
                  <a:gd name="T71" fmla="*/ 83 h 87"/>
                  <a:gd name="T72" fmla="*/ 96 w 99"/>
                  <a:gd name="T73" fmla="*/ 83 h 87"/>
                  <a:gd name="T74" fmla="*/ 96 w 99"/>
                  <a:gd name="T75" fmla="*/ 83 h 87"/>
                  <a:gd name="T76" fmla="*/ 96 w 99"/>
                  <a:gd name="T77" fmla="*/ 83 h 87"/>
                  <a:gd name="T78" fmla="*/ 96 w 99"/>
                  <a:gd name="T79" fmla="*/ 82 h 87"/>
                  <a:gd name="T80" fmla="*/ 96 w 99"/>
                  <a:gd name="T81" fmla="*/ 82 h 87"/>
                  <a:gd name="T82" fmla="*/ 95 w 99"/>
                  <a:gd name="T83" fmla="*/ 81 h 87"/>
                  <a:gd name="T84" fmla="*/ 90 w 99"/>
                  <a:gd name="T85" fmla="*/ 72 h 87"/>
                  <a:gd name="T86" fmla="*/ 91 w 99"/>
                  <a:gd name="T87" fmla="*/ 75 h 87"/>
                  <a:gd name="T88" fmla="*/ 87 w 99"/>
                  <a:gd name="T89" fmla="*/ 73 h 87"/>
                  <a:gd name="T90" fmla="*/ 86 w 99"/>
                  <a:gd name="T91" fmla="*/ 69 h 87"/>
                  <a:gd name="T92" fmla="*/ 74 w 99"/>
                  <a:gd name="T93" fmla="*/ 61 h 87"/>
                  <a:gd name="T94" fmla="*/ 74 w 99"/>
                  <a:gd name="T95" fmla="*/ 63 h 87"/>
                  <a:gd name="T96" fmla="*/ 59 w 99"/>
                  <a:gd name="T97" fmla="*/ 49 h 87"/>
                  <a:gd name="T98" fmla="*/ 67 w 99"/>
                  <a:gd name="T99" fmla="*/ 54 h 87"/>
                  <a:gd name="T100" fmla="*/ 63 w 99"/>
                  <a:gd name="T101" fmla="*/ 49 h 87"/>
                  <a:gd name="T102" fmla="*/ 52 w 99"/>
                  <a:gd name="T103" fmla="*/ 43 h 87"/>
                  <a:gd name="T104" fmla="*/ 46 w 99"/>
                  <a:gd name="T105" fmla="*/ 3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9" h="87">
                    <a:moveTo>
                      <a:pt x="46" y="36"/>
                    </a:moveTo>
                    <a:cubicBezTo>
                      <a:pt x="46" y="37"/>
                      <a:pt x="47" y="38"/>
                      <a:pt x="51" y="41"/>
                    </a:cubicBezTo>
                    <a:cubicBezTo>
                      <a:pt x="50" y="42"/>
                      <a:pt x="46" y="38"/>
                      <a:pt x="43" y="37"/>
                    </a:cubicBezTo>
                    <a:cubicBezTo>
                      <a:pt x="47" y="41"/>
                      <a:pt x="42" y="38"/>
                      <a:pt x="43" y="39"/>
                    </a:cubicBezTo>
                    <a:cubicBezTo>
                      <a:pt x="47" y="43"/>
                      <a:pt x="50" y="44"/>
                      <a:pt x="55" y="48"/>
                    </a:cubicBezTo>
                    <a:cubicBezTo>
                      <a:pt x="55" y="48"/>
                      <a:pt x="54" y="49"/>
                      <a:pt x="55" y="50"/>
                    </a:cubicBezTo>
                    <a:cubicBezTo>
                      <a:pt x="61" y="54"/>
                      <a:pt x="72" y="61"/>
                      <a:pt x="77" y="67"/>
                    </a:cubicBezTo>
                    <a:cubicBezTo>
                      <a:pt x="82" y="72"/>
                      <a:pt x="87" y="75"/>
                      <a:pt x="93" y="81"/>
                    </a:cubicBezTo>
                    <a:cubicBezTo>
                      <a:pt x="93" y="82"/>
                      <a:pt x="98" y="83"/>
                      <a:pt x="93" y="84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6" y="79"/>
                      <a:pt x="84" y="77"/>
                      <a:pt x="82" y="74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57" y="52"/>
                      <a:pt x="46" y="42"/>
                      <a:pt x="37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29"/>
                      <a:pt x="27" y="26"/>
                      <a:pt x="29" y="26"/>
                    </a:cubicBezTo>
                    <a:cubicBezTo>
                      <a:pt x="30" y="27"/>
                      <a:pt x="31" y="28"/>
                      <a:pt x="32" y="29"/>
                    </a:cubicBezTo>
                    <a:cubicBezTo>
                      <a:pt x="29" y="24"/>
                      <a:pt x="21" y="18"/>
                      <a:pt x="16" y="13"/>
                    </a:cubicBezTo>
                    <a:cubicBezTo>
                      <a:pt x="16" y="13"/>
                      <a:pt x="16" y="16"/>
                      <a:pt x="14" y="14"/>
                    </a:cubicBezTo>
                    <a:cubicBezTo>
                      <a:pt x="16" y="13"/>
                      <a:pt x="8" y="9"/>
                      <a:pt x="8" y="5"/>
                    </a:cubicBezTo>
                    <a:cubicBezTo>
                      <a:pt x="3" y="0"/>
                      <a:pt x="7" y="6"/>
                      <a:pt x="1" y="2"/>
                    </a:cubicBezTo>
                    <a:cubicBezTo>
                      <a:pt x="0" y="2"/>
                      <a:pt x="6" y="6"/>
                      <a:pt x="7" y="8"/>
                    </a:cubicBezTo>
                    <a:cubicBezTo>
                      <a:pt x="4" y="8"/>
                      <a:pt x="2" y="4"/>
                      <a:pt x="1" y="5"/>
                    </a:cubicBezTo>
                    <a:cubicBezTo>
                      <a:pt x="10" y="13"/>
                      <a:pt x="27" y="27"/>
                      <a:pt x="41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47" y="44"/>
                      <a:pt x="58" y="55"/>
                      <a:pt x="62" y="61"/>
                    </a:cubicBezTo>
                    <a:cubicBezTo>
                      <a:pt x="62" y="59"/>
                      <a:pt x="72" y="71"/>
                      <a:pt x="73" y="68"/>
                    </a:cubicBezTo>
                    <a:cubicBezTo>
                      <a:pt x="74" y="70"/>
                      <a:pt x="75" y="71"/>
                      <a:pt x="77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2" y="76"/>
                      <a:pt x="80" y="77"/>
                      <a:pt x="85" y="81"/>
                    </a:cubicBezTo>
                    <a:cubicBezTo>
                      <a:pt x="83" y="77"/>
                      <a:pt x="86" y="80"/>
                      <a:pt x="88" y="80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7"/>
                      <a:pt x="99" y="79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78"/>
                      <a:pt x="91" y="75"/>
                      <a:pt x="90" y="72"/>
                    </a:cubicBezTo>
                    <a:cubicBezTo>
                      <a:pt x="90" y="73"/>
                      <a:pt x="90" y="74"/>
                      <a:pt x="91" y="75"/>
                    </a:cubicBezTo>
                    <a:cubicBezTo>
                      <a:pt x="88" y="72"/>
                      <a:pt x="88" y="74"/>
                      <a:pt x="87" y="73"/>
                    </a:cubicBezTo>
                    <a:cubicBezTo>
                      <a:pt x="84" y="71"/>
                      <a:pt x="85" y="70"/>
                      <a:pt x="86" y="69"/>
                    </a:cubicBezTo>
                    <a:cubicBezTo>
                      <a:pt x="81" y="64"/>
                      <a:pt x="77" y="65"/>
                      <a:pt x="74" y="61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68" y="59"/>
                      <a:pt x="65" y="54"/>
                      <a:pt x="59" y="49"/>
                    </a:cubicBezTo>
                    <a:cubicBezTo>
                      <a:pt x="57" y="46"/>
                      <a:pt x="64" y="52"/>
                      <a:pt x="67" y="54"/>
                    </a:cubicBezTo>
                    <a:cubicBezTo>
                      <a:pt x="66" y="52"/>
                      <a:pt x="64" y="50"/>
                      <a:pt x="63" y="49"/>
                    </a:cubicBezTo>
                    <a:cubicBezTo>
                      <a:pt x="60" y="48"/>
                      <a:pt x="55" y="45"/>
                      <a:pt x="52" y="43"/>
                    </a:cubicBezTo>
                    <a:cubicBezTo>
                      <a:pt x="56" y="44"/>
                      <a:pt x="48" y="38"/>
                      <a:pt x="46" y="3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7" name="Freeform 22"/>
              <p:cNvSpPr>
                <a:spLocks/>
              </p:cNvSpPr>
              <p:nvPr/>
            </p:nvSpPr>
            <p:spPr bwMode="auto">
              <a:xfrm>
                <a:off x="1024" y="1912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8" name="Freeform 23"/>
              <p:cNvSpPr>
                <a:spLocks/>
              </p:cNvSpPr>
              <p:nvPr/>
            </p:nvSpPr>
            <p:spPr bwMode="auto">
              <a:xfrm>
                <a:off x="977" y="187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9" name="Freeform 24"/>
              <p:cNvSpPr>
                <a:spLocks/>
              </p:cNvSpPr>
              <p:nvPr/>
            </p:nvSpPr>
            <p:spPr bwMode="auto">
              <a:xfrm>
                <a:off x="1059" y="1958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3 w 5"/>
                  <a:gd name="T3" fmla="*/ 3 h 6"/>
                  <a:gd name="T4" fmla="*/ 0 w 5"/>
                  <a:gd name="T5" fmla="*/ 0 h 6"/>
                  <a:gd name="T6" fmla="*/ 5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0" name="Freeform 25"/>
              <p:cNvSpPr>
                <a:spLocks/>
              </p:cNvSpPr>
              <p:nvPr/>
            </p:nvSpPr>
            <p:spPr bwMode="auto">
              <a:xfrm>
                <a:off x="1086" y="1961"/>
                <a:ext cx="11" cy="14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3"/>
                      <a:pt x="4" y="5"/>
                    </a:cubicBezTo>
                    <a:cubicBezTo>
                      <a:pt x="4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1" name="Freeform 26"/>
              <p:cNvSpPr>
                <a:spLocks/>
              </p:cNvSpPr>
              <p:nvPr/>
            </p:nvSpPr>
            <p:spPr bwMode="auto">
              <a:xfrm>
                <a:off x="1034" y="1961"/>
                <a:ext cx="11" cy="8"/>
              </a:xfrm>
              <a:custGeom>
                <a:avLst/>
                <a:gdLst>
                  <a:gd name="T0" fmla="*/ 2 w 4"/>
                  <a:gd name="T1" fmla="*/ 1 h 3"/>
                  <a:gd name="T2" fmla="*/ 0 w 4"/>
                  <a:gd name="T3" fmla="*/ 1 h 3"/>
                  <a:gd name="T4" fmla="*/ 2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4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2" name="Freeform 27"/>
              <p:cNvSpPr>
                <a:spLocks/>
              </p:cNvSpPr>
              <p:nvPr/>
            </p:nvSpPr>
            <p:spPr bwMode="auto">
              <a:xfrm>
                <a:off x="988" y="1885"/>
                <a:ext cx="19" cy="14"/>
              </a:xfrm>
              <a:custGeom>
                <a:avLst/>
                <a:gdLst>
                  <a:gd name="T0" fmla="*/ 19 w 19"/>
                  <a:gd name="T1" fmla="*/ 14 h 14"/>
                  <a:gd name="T2" fmla="*/ 6 w 19"/>
                  <a:gd name="T3" fmla="*/ 3 h 14"/>
                  <a:gd name="T4" fmla="*/ 0 w 19"/>
                  <a:gd name="T5" fmla="*/ 0 h 14"/>
                  <a:gd name="T6" fmla="*/ 19 w 1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14"/>
                    </a:moveTo>
                    <a:lnTo>
                      <a:pt x="6" y="3"/>
                    </a:lnTo>
                    <a:lnTo>
                      <a:pt x="0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3" name="Freeform 28"/>
              <p:cNvSpPr>
                <a:spLocks/>
              </p:cNvSpPr>
              <p:nvPr/>
            </p:nvSpPr>
            <p:spPr bwMode="auto">
              <a:xfrm>
                <a:off x="857" y="1763"/>
                <a:ext cx="126" cy="127"/>
              </a:xfrm>
              <a:custGeom>
                <a:avLst/>
                <a:gdLst>
                  <a:gd name="T0" fmla="*/ 42 w 46"/>
                  <a:gd name="T1" fmla="*/ 42 h 47"/>
                  <a:gd name="T2" fmla="*/ 28 w 46"/>
                  <a:gd name="T3" fmla="*/ 28 h 47"/>
                  <a:gd name="T4" fmla="*/ 17 w 46"/>
                  <a:gd name="T5" fmla="*/ 22 h 47"/>
                  <a:gd name="T6" fmla="*/ 20 w 46"/>
                  <a:gd name="T7" fmla="*/ 21 h 47"/>
                  <a:gd name="T8" fmla="*/ 6 w 46"/>
                  <a:gd name="T9" fmla="*/ 9 h 47"/>
                  <a:gd name="T10" fmla="*/ 6 w 46"/>
                  <a:gd name="T11" fmla="*/ 13 h 47"/>
                  <a:gd name="T12" fmla="*/ 13 w 46"/>
                  <a:gd name="T13" fmla="*/ 18 h 47"/>
                  <a:gd name="T14" fmla="*/ 12 w 46"/>
                  <a:gd name="T15" fmla="*/ 19 h 47"/>
                  <a:gd name="T16" fmla="*/ 24 w 46"/>
                  <a:gd name="T17" fmla="*/ 26 h 47"/>
                  <a:gd name="T18" fmla="*/ 22 w 46"/>
                  <a:gd name="T19" fmla="*/ 29 h 47"/>
                  <a:gd name="T20" fmla="*/ 20 w 46"/>
                  <a:gd name="T21" fmla="*/ 28 h 47"/>
                  <a:gd name="T22" fmla="*/ 35 w 46"/>
                  <a:gd name="T23" fmla="*/ 40 h 47"/>
                  <a:gd name="T24" fmla="*/ 38 w 46"/>
                  <a:gd name="T25" fmla="*/ 40 h 47"/>
                  <a:gd name="T26" fmla="*/ 38 w 46"/>
                  <a:gd name="T27" fmla="*/ 38 h 47"/>
                  <a:gd name="T28" fmla="*/ 28 w 46"/>
                  <a:gd name="T29" fmla="*/ 31 h 47"/>
                  <a:gd name="T30" fmla="*/ 28 w 46"/>
                  <a:gd name="T31" fmla="*/ 29 h 47"/>
                  <a:gd name="T32" fmla="*/ 24 w 46"/>
                  <a:gd name="T33" fmla="*/ 26 h 47"/>
                  <a:gd name="T34" fmla="*/ 24 w 46"/>
                  <a:gd name="T35" fmla="*/ 24 h 47"/>
                  <a:gd name="T36" fmla="*/ 17 w 46"/>
                  <a:gd name="T37" fmla="*/ 19 h 47"/>
                  <a:gd name="T38" fmla="*/ 18 w 46"/>
                  <a:gd name="T39" fmla="*/ 20 h 47"/>
                  <a:gd name="T40" fmla="*/ 13 w 46"/>
                  <a:gd name="T41" fmla="*/ 16 h 47"/>
                  <a:gd name="T42" fmla="*/ 11 w 46"/>
                  <a:gd name="T43" fmla="*/ 12 h 47"/>
                  <a:gd name="T44" fmla="*/ 11 w 46"/>
                  <a:gd name="T45" fmla="*/ 14 h 47"/>
                  <a:gd name="T46" fmla="*/ 8 w 46"/>
                  <a:gd name="T47" fmla="*/ 9 h 47"/>
                  <a:gd name="T48" fmla="*/ 7 w 46"/>
                  <a:gd name="T49" fmla="*/ 7 h 47"/>
                  <a:gd name="T50" fmla="*/ 6 w 46"/>
                  <a:gd name="T51" fmla="*/ 6 h 47"/>
                  <a:gd name="T52" fmla="*/ 6 w 46"/>
                  <a:gd name="T53" fmla="*/ 6 h 47"/>
                  <a:gd name="T54" fmla="*/ 6 w 46"/>
                  <a:gd name="T55" fmla="*/ 5 h 47"/>
                  <a:gd name="T56" fmla="*/ 6 w 46"/>
                  <a:gd name="T57" fmla="*/ 5 h 47"/>
                  <a:gd name="T58" fmla="*/ 6 w 46"/>
                  <a:gd name="T59" fmla="*/ 5 h 47"/>
                  <a:gd name="T60" fmla="*/ 6 w 46"/>
                  <a:gd name="T61" fmla="*/ 5 h 47"/>
                  <a:gd name="T62" fmla="*/ 1 w 46"/>
                  <a:gd name="T63" fmla="*/ 12 h 47"/>
                  <a:gd name="T64" fmla="*/ 1 w 46"/>
                  <a:gd name="T65" fmla="*/ 12 h 47"/>
                  <a:gd name="T66" fmla="*/ 1 w 46"/>
                  <a:gd name="T67" fmla="*/ 12 h 47"/>
                  <a:gd name="T68" fmla="*/ 1 w 46"/>
                  <a:gd name="T69" fmla="*/ 12 h 47"/>
                  <a:gd name="T70" fmla="*/ 10 w 46"/>
                  <a:gd name="T71" fmla="*/ 19 h 47"/>
                  <a:gd name="T72" fmla="*/ 12 w 46"/>
                  <a:gd name="T73" fmla="*/ 19 h 47"/>
                  <a:gd name="T74" fmla="*/ 4 w 46"/>
                  <a:gd name="T75" fmla="*/ 14 h 47"/>
                  <a:gd name="T76" fmla="*/ 7 w 46"/>
                  <a:gd name="T77" fmla="*/ 12 h 47"/>
                  <a:gd name="T78" fmla="*/ 15 w 46"/>
                  <a:gd name="T79" fmla="*/ 22 h 47"/>
                  <a:gd name="T80" fmla="*/ 28 w 46"/>
                  <a:gd name="T81" fmla="*/ 34 h 47"/>
                  <a:gd name="T82" fmla="*/ 27 w 46"/>
                  <a:gd name="T83" fmla="*/ 34 h 47"/>
                  <a:gd name="T84" fmla="*/ 36 w 46"/>
                  <a:gd name="T85" fmla="*/ 41 h 47"/>
                  <a:gd name="T86" fmla="*/ 34 w 46"/>
                  <a:gd name="T87" fmla="*/ 38 h 47"/>
                  <a:gd name="T88" fmla="*/ 38 w 46"/>
                  <a:gd name="T89" fmla="*/ 40 h 47"/>
                  <a:gd name="T90" fmla="*/ 38 w 46"/>
                  <a:gd name="T91" fmla="*/ 41 h 47"/>
                  <a:gd name="T92" fmla="*/ 46 w 46"/>
                  <a:gd name="T93" fmla="*/ 47 h 47"/>
                  <a:gd name="T94" fmla="*/ 37 w 46"/>
                  <a:gd name="T95" fmla="*/ 40 h 47"/>
                  <a:gd name="T96" fmla="*/ 42 w 46"/>
                  <a:gd name="T97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47">
                    <a:moveTo>
                      <a:pt x="42" y="42"/>
                    </a:moveTo>
                    <a:cubicBezTo>
                      <a:pt x="39" y="37"/>
                      <a:pt x="33" y="32"/>
                      <a:pt x="28" y="28"/>
                    </a:cubicBezTo>
                    <a:cubicBezTo>
                      <a:pt x="19" y="20"/>
                      <a:pt x="25" y="29"/>
                      <a:pt x="17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6" y="17"/>
                      <a:pt x="11" y="12"/>
                      <a:pt x="6" y="9"/>
                    </a:cubicBezTo>
                    <a:cubicBezTo>
                      <a:pt x="0" y="5"/>
                      <a:pt x="4" y="12"/>
                      <a:pt x="6" y="13"/>
                    </a:cubicBezTo>
                    <a:cubicBezTo>
                      <a:pt x="9" y="15"/>
                      <a:pt x="11" y="17"/>
                      <a:pt x="13" y="18"/>
                    </a:cubicBezTo>
                    <a:cubicBezTo>
                      <a:pt x="13" y="19"/>
                      <a:pt x="14" y="21"/>
                      <a:pt x="12" y="19"/>
                    </a:cubicBezTo>
                    <a:cubicBezTo>
                      <a:pt x="17" y="24"/>
                      <a:pt x="17" y="18"/>
                      <a:pt x="24" y="26"/>
                    </a:cubicBezTo>
                    <a:cubicBezTo>
                      <a:pt x="16" y="21"/>
                      <a:pt x="25" y="29"/>
                      <a:pt x="22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5" y="32"/>
                      <a:pt x="32" y="37"/>
                      <a:pt x="35" y="40"/>
                    </a:cubicBezTo>
                    <a:cubicBezTo>
                      <a:pt x="36" y="39"/>
                      <a:pt x="34" y="36"/>
                      <a:pt x="38" y="40"/>
                    </a:cubicBezTo>
                    <a:cubicBezTo>
                      <a:pt x="36" y="38"/>
                      <a:pt x="38" y="38"/>
                      <a:pt x="38" y="38"/>
                    </a:cubicBezTo>
                    <a:cubicBezTo>
                      <a:pt x="33" y="34"/>
                      <a:pt x="31" y="32"/>
                      <a:pt x="28" y="31"/>
                    </a:cubicBezTo>
                    <a:cubicBezTo>
                      <a:pt x="27" y="28"/>
                      <a:pt x="30" y="32"/>
                      <a:pt x="28" y="29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4"/>
                      <a:pt x="28" y="28"/>
                      <a:pt x="24" y="24"/>
                    </a:cubicBezTo>
                    <a:cubicBezTo>
                      <a:pt x="23" y="24"/>
                      <a:pt x="20" y="22"/>
                      <a:pt x="17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18"/>
                      <a:pt x="13" y="14"/>
                      <a:pt x="13" y="16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2"/>
                      <a:pt x="9" y="10"/>
                      <a:pt x="8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0"/>
                      <a:pt x="0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4"/>
                      <a:pt x="6" y="16"/>
                      <a:pt x="10" y="19"/>
                    </a:cubicBezTo>
                    <a:cubicBezTo>
                      <a:pt x="8" y="17"/>
                      <a:pt x="11" y="18"/>
                      <a:pt x="12" y="19"/>
                    </a:cubicBezTo>
                    <a:cubicBezTo>
                      <a:pt x="9" y="15"/>
                      <a:pt x="7" y="15"/>
                      <a:pt x="4" y="14"/>
                    </a:cubicBezTo>
                    <a:cubicBezTo>
                      <a:pt x="4" y="12"/>
                      <a:pt x="10" y="15"/>
                      <a:pt x="7" y="12"/>
                    </a:cubicBezTo>
                    <a:cubicBezTo>
                      <a:pt x="10" y="16"/>
                      <a:pt x="15" y="19"/>
                      <a:pt x="15" y="22"/>
                    </a:cubicBezTo>
                    <a:cubicBezTo>
                      <a:pt x="20" y="28"/>
                      <a:pt x="23" y="28"/>
                      <a:pt x="28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33"/>
                      <a:pt x="31" y="39"/>
                      <a:pt x="36" y="41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6" y="39"/>
                      <a:pt x="38" y="40"/>
                    </a:cubicBezTo>
                    <a:cubicBezTo>
                      <a:pt x="37" y="40"/>
                      <a:pt x="37" y="40"/>
                      <a:pt x="38" y="41"/>
                    </a:cubicBezTo>
                    <a:cubicBezTo>
                      <a:pt x="39" y="41"/>
                      <a:pt x="45" y="46"/>
                      <a:pt x="46" y="47"/>
                    </a:cubicBezTo>
                    <a:cubicBezTo>
                      <a:pt x="44" y="44"/>
                      <a:pt x="40" y="42"/>
                      <a:pt x="37" y="40"/>
                    </a:cubicBezTo>
                    <a:cubicBezTo>
                      <a:pt x="39" y="40"/>
                      <a:pt x="39" y="39"/>
                      <a:pt x="42" y="4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4" name="Freeform 29"/>
              <p:cNvSpPr>
                <a:spLocks/>
              </p:cNvSpPr>
              <p:nvPr/>
            </p:nvSpPr>
            <p:spPr bwMode="auto">
              <a:xfrm>
                <a:off x="906" y="1817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5" name="Freeform 30"/>
              <p:cNvSpPr>
                <a:spLocks/>
              </p:cNvSpPr>
              <p:nvPr/>
            </p:nvSpPr>
            <p:spPr bwMode="auto">
              <a:xfrm>
                <a:off x="980" y="1904"/>
                <a:ext cx="142" cy="120"/>
              </a:xfrm>
              <a:custGeom>
                <a:avLst/>
                <a:gdLst>
                  <a:gd name="T0" fmla="*/ 18 w 52"/>
                  <a:gd name="T1" fmla="*/ 14 h 44"/>
                  <a:gd name="T2" fmla="*/ 19 w 52"/>
                  <a:gd name="T3" fmla="*/ 17 h 44"/>
                  <a:gd name="T4" fmla="*/ 21 w 52"/>
                  <a:gd name="T5" fmla="*/ 14 h 44"/>
                  <a:gd name="T6" fmla="*/ 28 w 52"/>
                  <a:gd name="T7" fmla="*/ 20 h 44"/>
                  <a:gd name="T8" fmla="*/ 26 w 52"/>
                  <a:gd name="T9" fmla="*/ 22 h 44"/>
                  <a:gd name="T10" fmla="*/ 32 w 52"/>
                  <a:gd name="T11" fmla="*/ 29 h 44"/>
                  <a:gd name="T12" fmla="*/ 33 w 52"/>
                  <a:gd name="T13" fmla="*/ 27 h 44"/>
                  <a:gd name="T14" fmla="*/ 41 w 52"/>
                  <a:gd name="T15" fmla="*/ 33 h 44"/>
                  <a:gd name="T16" fmla="*/ 37 w 52"/>
                  <a:gd name="T17" fmla="*/ 31 h 44"/>
                  <a:gd name="T18" fmla="*/ 40 w 52"/>
                  <a:gd name="T19" fmla="*/ 36 h 44"/>
                  <a:gd name="T20" fmla="*/ 46 w 52"/>
                  <a:gd name="T21" fmla="*/ 41 h 44"/>
                  <a:gd name="T22" fmla="*/ 50 w 52"/>
                  <a:gd name="T23" fmla="*/ 40 h 44"/>
                  <a:gd name="T24" fmla="*/ 48 w 52"/>
                  <a:gd name="T25" fmla="*/ 38 h 44"/>
                  <a:gd name="T26" fmla="*/ 44 w 52"/>
                  <a:gd name="T27" fmla="*/ 36 h 44"/>
                  <a:gd name="T28" fmla="*/ 37 w 52"/>
                  <a:gd name="T29" fmla="*/ 34 h 44"/>
                  <a:gd name="T30" fmla="*/ 43 w 52"/>
                  <a:gd name="T31" fmla="*/ 38 h 44"/>
                  <a:gd name="T32" fmla="*/ 45 w 52"/>
                  <a:gd name="T33" fmla="*/ 37 h 44"/>
                  <a:gd name="T34" fmla="*/ 48 w 52"/>
                  <a:gd name="T35" fmla="*/ 40 h 44"/>
                  <a:gd name="T36" fmla="*/ 48 w 52"/>
                  <a:gd name="T37" fmla="*/ 40 h 44"/>
                  <a:gd name="T38" fmla="*/ 49 w 52"/>
                  <a:gd name="T39" fmla="*/ 40 h 44"/>
                  <a:gd name="T40" fmla="*/ 47 w 52"/>
                  <a:gd name="T41" fmla="*/ 41 h 44"/>
                  <a:gd name="T42" fmla="*/ 45 w 52"/>
                  <a:gd name="T43" fmla="*/ 40 h 44"/>
                  <a:gd name="T44" fmla="*/ 47 w 52"/>
                  <a:gd name="T45" fmla="*/ 42 h 44"/>
                  <a:gd name="T46" fmla="*/ 48 w 52"/>
                  <a:gd name="T47" fmla="*/ 38 h 44"/>
                  <a:gd name="T48" fmla="*/ 43 w 52"/>
                  <a:gd name="T49" fmla="*/ 33 h 44"/>
                  <a:gd name="T50" fmla="*/ 33 w 52"/>
                  <a:gd name="T51" fmla="*/ 23 h 44"/>
                  <a:gd name="T52" fmla="*/ 12 w 52"/>
                  <a:gd name="T53" fmla="*/ 4 h 44"/>
                  <a:gd name="T54" fmla="*/ 18 w 52"/>
                  <a:gd name="T55" fmla="*/ 9 h 44"/>
                  <a:gd name="T56" fmla="*/ 12 w 52"/>
                  <a:gd name="T57" fmla="*/ 5 h 44"/>
                  <a:gd name="T58" fmla="*/ 13 w 52"/>
                  <a:gd name="T59" fmla="*/ 9 h 44"/>
                  <a:gd name="T60" fmla="*/ 10 w 52"/>
                  <a:gd name="T61" fmla="*/ 6 h 44"/>
                  <a:gd name="T62" fmla="*/ 9 w 52"/>
                  <a:gd name="T63" fmla="*/ 7 h 44"/>
                  <a:gd name="T64" fmla="*/ 0 w 52"/>
                  <a:gd name="T65" fmla="*/ 0 h 44"/>
                  <a:gd name="T66" fmla="*/ 14 w 52"/>
                  <a:gd name="T67" fmla="*/ 14 h 44"/>
                  <a:gd name="T68" fmla="*/ 18 w 52"/>
                  <a:gd name="T69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" h="44">
                    <a:moveTo>
                      <a:pt x="18" y="14"/>
                    </a:moveTo>
                    <a:cubicBezTo>
                      <a:pt x="21" y="17"/>
                      <a:pt x="16" y="14"/>
                      <a:pt x="19" y="17"/>
                    </a:cubicBezTo>
                    <a:cubicBezTo>
                      <a:pt x="23" y="20"/>
                      <a:pt x="17" y="12"/>
                      <a:pt x="21" y="14"/>
                    </a:cubicBezTo>
                    <a:cubicBezTo>
                      <a:pt x="22" y="17"/>
                      <a:pt x="27" y="19"/>
                      <a:pt x="28" y="20"/>
                    </a:cubicBezTo>
                    <a:cubicBezTo>
                      <a:pt x="26" y="19"/>
                      <a:pt x="25" y="21"/>
                      <a:pt x="26" y="22"/>
                    </a:cubicBezTo>
                    <a:cubicBezTo>
                      <a:pt x="27" y="23"/>
                      <a:pt x="30" y="26"/>
                      <a:pt x="32" y="29"/>
                    </a:cubicBezTo>
                    <a:cubicBezTo>
                      <a:pt x="27" y="23"/>
                      <a:pt x="37" y="32"/>
                      <a:pt x="33" y="27"/>
                    </a:cubicBezTo>
                    <a:cubicBezTo>
                      <a:pt x="34" y="26"/>
                      <a:pt x="39" y="31"/>
                      <a:pt x="41" y="33"/>
                    </a:cubicBezTo>
                    <a:cubicBezTo>
                      <a:pt x="40" y="34"/>
                      <a:pt x="39" y="32"/>
                      <a:pt x="37" y="31"/>
                    </a:cubicBezTo>
                    <a:cubicBezTo>
                      <a:pt x="35" y="31"/>
                      <a:pt x="40" y="35"/>
                      <a:pt x="40" y="36"/>
                    </a:cubicBezTo>
                    <a:cubicBezTo>
                      <a:pt x="41" y="37"/>
                      <a:pt x="44" y="39"/>
                      <a:pt x="46" y="41"/>
                    </a:cubicBezTo>
                    <a:cubicBezTo>
                      <a:pt x="47" y="40"/>
                      <a:pt x="45" y="44"/>
                      <a:pt x="50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39" y="33"/>
                      <a:pt x="36" y="31"/>
                      <a:pt x="37" y="34"/>
                    </a:cubicBezTo>
                    <a:cubicBezTo>
                      <a:pt x="38" y="36"/>
                      <a:pt x="41" y="37"/>
                      <a:pt x="43" y="38"/>
                    </a:cubicBezTo>
                    <a:cubicBezTo>
                      <a:pt x="37" y="33"/>
                      <a:pt x="44" y="37"/>
                      <a:pt x="45" y="37"/>
                    </a:cubicBezTo>
                    <a:cubicBezTo>
                      <a:pt x="46" y="38"/>
                      <a:pt x="47" y="39"/>
                      <a:pt x="48" y="40"/>
                    </a:cubicBezTo>
                    <a:cubicBezTo>
                      <a:pt x="48" y="42"/>
                      <a:pt x="47" y="39"/>
                      <a:pt x="48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7" y="43"/>
                      <a:pt x="48" y="41"/>
                      <a:pt x="47" y="41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52" y="38"/>
                      <a:pt x="47" y="39"/>
                      <a:pt x="48" y="38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0"/>
                      <a:pt x="37" y="27"/>
                      <a:pt x="33" y="23"/>
                    </a:cubicBezTo>
                    <a:cubicBezTo>
                      <a:pt x="26" y="17"/>
                      <a:pt x="19" y="10"/>
                      <a:pt x="12" y="4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4" y="7"/>
                      <a:pt x="12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7"/>
                      <a:pt x="10" y="6"/>
                      <a:pt x="10" y="6"/>
                    </a:cubicBezTo>
                    <a:cubicBezTo>
                      <a:pt x="8" y="4"/>
                      <a:pt x="8" y="6"/>
                      <a:pt x="9" y="7"/>
                    </a:cubicBezTo>
                    <a:cubicBezTo>
                      <a:pt x="4" y="4"/>
                      <a:pt x="4" y="2"/>
                      <a:pt x="0" y="0"/>
                    </a:cubicBezTo>
                    <a:cubicBezTo>
                      <a:pt x="6" y="8"/>
                      <a:pt x="7" y="5"/>
                      <a:pt x="14" y="14"/>
                    </a:cubicBezTo>
                    <a:lnTo>
                      <a:pt x="18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6" name="Freeform 31"/>
              <p:cNvSpPr>
                <a:spLocks/>
              </p:cNvSpPr>
              <p:nvPr/>
            </p:nvSpPr>
            <p:spPr bwMode="auto">
              <a:xfrm>
                <a:off x="983" y="1899"/>
                <a:ext cx="8" cy="8"/>
              </a:xfrm>
              <a:custGeom>
                <a:avLst/>
                <a:gdLst>
                  <a:gd name="T0" fmla="*/ 2 w 8"/>
                  <a:gd name="T1" fmla="*/ 5 h 8"/>
                  <a:gd name="T2" fmla="*/ 8 w 8"/>
                  <a:gd name="T3" fmla="*/ 8 h 8"/>
                  <a:gd name="T4" fmla="*/ 0 w 8"/>
                  <a:gd name="T5" fmla="*/ 0 h 8"/>
                  <a:gd name="T6" fmla="*/ 2 w 8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5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7" name="Freeform 32"/>
              <p:cNvSpPr>
                <a:spLocks/>
              </p:cNvSpPr>
              <p:nvPr/>
            </p:nvSpPr>
            <p:spPr bwMode="auto">
              <a:xfrm>
                <a:off x="996" y="1899"/>
                <a:ext cx="9" cy="10"/>
              </a:xfrm>
              <a:custGeom>
                <a:avLst/>
                <a:gdLst>
                  <a:gd name="T0" fmla="*/ 2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3" y="4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8" name="Freeform 33"/>
              <p:cNvSpPr>
                <a:spLocks/>
              </p:cNvSpPr>
              <p:nvPr/>
            </p:nvSpPr>
            <p:spPr bwMode="auto">
              <a:xfrm>
                <a:off x="1097" y="2007"/>
                <a:ext cx="22" cy="25"/>
              </a:xfrm>
              <a:custGeom>
                <a:avLst/>
                <a:gdLst>
                  <a:gd name="T0" fmla="*/ 1 w 8"/>
                  <a:gd name="T1" fmla="*/ 2 h 9"/>
                  <a:gd name="T2" fmla="*/ 3 w 8"/>
                  <a:gd name="T3" fmla="*/ 4 h 9"/>
                  <a:gd name="T4" fmla="*/ 4 w 8"/>
                  <a:gd name="T5" fmla="*/ 5 h 9"/>
                  <a:gd name="T6" fmla="*/ 4 w 8"/>
                  <a:gd name="T7" fmla="*/ 5 h 9"/>
                  <a:gd name="T8" fmla="*/ 4 w 8"/>
                  <a:gd name="T9" fmla="*/ 5 h 9"/>
                  <a:gd name="T10" fmla="*/ 4 w 8"/>
                  <a:gd name="T11" fmla="*/ 5 h 9"/>
                  <a:gd name="T12" fmla="*/ 4 w 8"/>
                  <a:gd name="T13" fmla="*/ 5 h 9"/>
                  <a:gd name="T14" fmla="*/ 4 w 8"/>
                  <a:gd name="T15" fmla="*/ 5 h 9"/>
                  <a:gd name="T16" fmla="*/ 8 w 8"/>
                  <a:gd name="T17" fmla="*/ 1 h 9"/>
                  <a:gd name="T18" fmla="*/ 8 w 8"/>
                  <a:gd name="T19" fmla="*/ 1 h 9"/>
                  <a:gd name="T20" fmla="*/ 8 w 8"/>
                  <a:gd name="T21" fmla="*/ 1 h 9"/>
                  <a:gd name="T22" fmla="*/ 8 w 8"/>
                  <a:gd name="T23" fmla="*/ 1 h 9"/>
                  <a:gd name="T24" fmla="*/ 7 w 8"/>
                  <a:gd name="T25" fmla="*/ 0 h 9"/>
                  <a:gd name="T26" fmla="*/ 6 w 8"/>
                  <a:gd name="T27" fmla="*/ 0 h 9"/>
                  <a:gd name="T28" fmla="*/ 7 w 8"/>
                  <a:gd name="T29" fmla="*/ 1 h 9"/>
                  <a:gd name="T30" fmla="*/ 7 w 8"/>
                  <a:gd name="T31" fmla="*/ 1 h 9"/>
                  <a:gd name="T32" fmla="*/ 7 w 8"/>
                  <a:gd name="T33" fmla="*/ 1 h 9"/>
                  <a:gd name="T34" fmla="*/ 7 w 8"/>
                  <a:gd name="T35" fmla="*/ 1 h 9"/>
                  <a:gd name="T36" fmla="*/ 7 w 8"/>
                  <a:gd name="T37" fmla="*/ 1 h 9"/>
                  <a:gd name="T38" fmla="*/ 7 w 8"/>
                  <a:gd name="T39" fmla="*/ 1 h 9"/>
                  <a:gd name="T40" fmla="*/ 4 w 8"/>
                  <a:gd name="T41" fmla="*/ 5 h 9"/>
                  <a:gd name="T42" fmla="*/ 4 w 8"/>
                  <a:gd name="T43" fmla="*/ 5 h 9"/>
                  <a:gd name="T44" fmla="*/ 4 w 8"/>
                  <a:gd name="T45" fmla="*/ 5 h 9"/>
                  <a:gd name="T46" fmla="*/ 4 w 8"/>
                  <a:gd name="T47" fmla="*/ 5 h 9"/>
                  <a:gd name="T48" fmla="*/ 4 w 8"/>
                  <a:gd name="T49" fmla="*/ 4 h 9"/>
                  <a:gd name="T50" fmla="*/ 4 w 8"/>
                  <a:gd name="T51" fmla="*/ 4 h 9"/>
                  <a:gd name="T52" fmla="*/ 3 w 8"/>
                  <a:gd name="T53" fmla="*/ 3 h 9"/>
                  <a:gd name="T54" fmla="*/ 1 w 8"/>
                  <a:gd name="T5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0" y="9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8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9" name="Freeform 34"/>
              <p:cNvSpPr>
                <a:spLocks/>
              </p:cNvSpPr>
              <p:nvPr/>
            </p:nvSpPr>
            <p:spPr bwMode="auto">
              <a:xfrm>
                <a:off x="1032" y="1953"/>
                <a:ext cx="54" cy="43"/>
              </a:xfrm>
              <a:custGeom>
                <a:avLst/>
                <a:gdLst>
                  <a:gd name="T0" fmla="*/ 0 w 20"/>
                  <a:gd name="T1" fmla="*/ 0 h 16"/>
                  <a:gd name="T2" fmla="*/ 15 w 20"/>
                  <a:gd name="T3" fmla="*/ 14 h 16"/>
                  <a:gd name="T4" fmla="*/ 18 w 20"/>
                  <a:gd name="T5" fmla="*/ 11 h 16"/>
                  <a:gd name="T6" fmla="*/ 10 w 20"/>
                  <a:gd name="T7" fmla="*/ 7 h 16"/>
                  <a:gd name="T8" fmla="*/ 1 w 20"/>
                  <a:gd name="T9" fmla="*/ 0 h 16"/>
                  <a:gd name="T10" fmla="*/ 0 w 20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6"/>
                      <a:pt x="9" y="7"/>
                      <a:pt x="15" y="14"/>
                    </a:cubicBezTo>
                    <a:cubicBezTo>
                      <a:pt x="20" y="16"/>
                      <a:pt x="16" y="11"/>
                      <a:pt x="18" y="11"/>
                    </a:cubicBezTo>
                    <a:cubicBezTo>
                      <a:pt x="15" y="8"/>
                      <a:pt x="13" y="10"/>
                      <a:pt x="10" y="7"/>
                    </a:cubicBezTo>
                    <a:cubicBezTo>
                      <a:pt x="9" y="5"/>
                      <a:pt x="4" y="3"/>
                      <a:pt x="1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0" name="Freeform 35"/>
              <p:cNvSpPr>
                <a:spLocks/>
              </p:cNvSpPr>
              <p:nvPr/>
            </p:nvSpPr>
            <p:spPr bwMode="auto">
              <a:xfrm>
                <a:off x="836" y="1771"/>
                <a:ext cx="218" cy="193"/>
              </a:xfrm>
              <a:custGeom>
                <a:avLst/>
                <a:gdLst>
                  <a:gd name="T0" fmla="*/ 53 w 80"/>
                  <a:gd name="T1" fmla="*/ 46 h 71"/>
                  <a:gd name="T2" fmla="*/ 45 w 80"/>
                  <a:gd name="T3" fmla="*/ 39 h 71"/>
                  <a:gd name="T4" fmla="*/ 49 w 80"/>
                  <a:gd name="T5" fmla="*/ 42 h 71"/>
                  <a:gd name="T6" fmla="*/ 44 w 80"/>
                  <a:gd name="T7" fmla="*/ 36 h 71"/>
                  <a:gd name="T8" fmla="*/ 44 w 80"/>
                  <a:gd name="T9" fmla="*/ 37 h 71"/>
                  <a:gd name="T10" fmla="*/ 30 w 80"/>
                  <a:gd name="T11" fmla="*/ 25 h 71"/>
                  <a:gd name="T12" fmla="*/ 26 w 80"/>
                  <a:gd name="T13" fmla="*/ 24 h 71"/>
                  <a:gd name="T14" fmla="*/ 19 w 80"/>
                  <a:gd name="T15" fmla="*/ 13 h 71"/>
                  <a:gd name="T16" fmla="*/ 19 w 80"/>
                  <a:gd name="T17" fmla="*/ 18 h 71"/>
                  <a:gd name="T18" fmla="*/ 5 w 80"/>
                  <a:gd name="T19" fmla="*/ 2 h 71"/>
                  <a:gd name="T20" fmla="*/ 8 w 80"/>
                  <a:gd name="T21" fmla="*/ 5 h 71"/>
                  <a:gd name="T22" fmla="*/ 5 w 80"/>
                  <a:gd name="T23" fmla="*/ 1 h 71"/>
                  <a:gd name="T24" fmla="*/ 4 w 80"/>
                  <a:gd name="T25" fmla="*/ 0 h 71"/>
                  <a:gd name="T26" fmla="*/ 3 w 80"/>
                  <a:gd name="T27" fmla="*/ 3 h 71"/>
                  <a:gd name="T28" fmla="*/ 6 w 80"/>
                  <a:gd name="T29" fmla="*/ 5 h 71"/>
                  <a:gd name="T30" fmla="*/ 5 w 80"/>
                  <a:gd name="T31" fmla="*/ 6 h 71"/>
                  <a:gd name="T32" fmla="*/ 18 w 80"/>
                  <a:gd name="T33" fmla="*/ 16 h 71"/>
                  <a:gd name="T34" fmla="*/ 16 w 80"/>
                  <a:gd name="T35" fmla="*/ 16 h 71"/>
                  <a:gd name="T36" fmla="*/ 41 w 80"/>
                  <a:gd name="T37" fmla="*/ 35 h 71"/>
                  <a:gd name="T38" fmla="*/ 44 w 80"/>
                  <a:gd name="T39" fmla="*/ 39 h 71"/>
                  <a:gd name="T40" fmla="*/ 44 w 80"/>
                  <a:gd name="T41" fmla="*/ 34 h 71"/>
                  <a:gd name="T42" fmla="*/ 54 w 80"/>
                  <a:gd name="T43" fmla="*/ 43 h 71"/>
                  <a:gd name="T44" fmla="*/ 50 w 80"/>
                  <a:gd name="T45" fmla="*/ 43 h 71"/>
                  <a:gd name="T46" fmla="*/ 56 w 80"/>
                  <a:gd name="T47" fmla="*/ 47 h 71"/>
                  <a:gd name="T48" fmla="*/ 59 w 80"/>
                  <a:gd name="T49" fmla="*/ 52 h 71"/>
                  <a:gd name="T50" fmla="*/ 71 w 80"/>
                  <a:gd name="T51" fmla="*/ 58 h 71"/>
                  <a:gd name="T52" fmla="*/ 78 w 80"/>
                  <a:gd name="T53" fmla="*/ 64 h 71"/>
                  <a:gd name="T54" fmla="*/ 75 w 80"/>
                  <a:gd name="T55" fmla="*/ 58 h 71"/>
                  <a:gd name="T56" fmla="*/ 40 w 80"/>
                  <a:gd name="T57" fmla="*/ 29 h 71"/>
                  <a:gd name="T58" fmla="*/ 30 w 80"/>
                  <a:gd name="T59" fmla="*/ 23 h 71"/>
                  <a:gd name="T60" fmla="*/ 30 w 80"/>
                  <a:gd name="T61" fmla="*/ 20 h 71"/>
                  <a:gd name="T62" fmla="*/ 29 w 80"/>
                  <a:gd name="T63" fmla="*/ 21 h 71"/>
                  <a:gd name="T64" fmla="*/ 24 w 80"/>
                  <a:gd name="T65" fmla="*/ 16 h 71"/>
                  <a:gd name="T66" fmla="*/ 20 w 80"/>
                  <a:gd name="T67" fmla="*/ 14 h 71"/>
                  <a:gd name="T68" fmla="*/ 18 w 80"/>
                  <a:gd name="T69" fmla="*/ 10 h 71"/>
                  <a:gd name="T70" fmla="*/ 4 w 80"/>
                  <a:gd name="T71" fmla="*/ 0 h 71"/>
                  <a:gd name="T72" fmla="*/ 15 w 80"/>
                  <a:gd name="T73" fmla="*/ 14 h 71"/>
                  <a:gd name="T74" fmla="*/ 42 w 80"/>
                  <a:gd name="T75" fmla="*/ 40 h 71"/>
                  <a:gd name="T76" fmla="*/ 41 w 80"/>
                  <a:gd name="T77" fmla="*/ 38 h 71"/>
                  <a:gd name="T78" fmla="*/ 62 w 80"/>
                  <a:gd name="T79" fmla="*/ 56 h 71"/>
                  <a:gd name="T80" fmla="*/ 66 w 80"/>
                  <a:gd name="T81" fmla="*/ 57 h 71"/>
                  <a:gd name="T82" fmla="*/ 63 w 80"/>
                  <a:gd name="T83" fmla="*/ 59 h 71"/>
                  <a:gd name="T84" fmla="*/ 70 w 80"/>
                  <a:gd name="T85" fmla="*/ 64 h 71"/>
                  <a:gd name="T86" fmla="*/ 66 w 80"/>
                  <a:gd name="T87" fmla="*/ 60 h 71"/>
                  <a:gd name="T88" fmla="*/ 73 w 80"/>
                  <a:gd name="T89" fmla="*/ 67 h 71"/>
                  <a:gd name="T90" fmla="*/ 70 w 80"/>
                  <a:gd name="T91" fmla="*/ 60 h 71"/>
                  <a:gd name="T92" fmla="*/ 54 w 80"/>
                  <a:gd name="T93" fmla="*/ 44 h 71"/>
                  <a:gd name="T94" fmla="*/ 53 w 80"/>
                  <a:gd name="T95" fmla="*/ 4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0" h="71">
                    <a:moveTo>
                      <a:pt x="53" y="46"/>
                    </a:moveTo>
                    <a:cubicBezTo>
                      <a:pt x="50" y="43"/>
                      <a:pt x="47" y="42"/>
                      <a:pt x="45" y="39"/>
                    </a:cubicBezTo>
                    <a:cubicBezTo>
                      <a:pt x="46" y="39"/>
                      <a:pt x="48" y="40"/>
                      <a:pt x="49" y="42"/>
                    </a:cubicBezTo>
                    <a:cubicBezTo>
                      <a:pt x="49" y="39"/>
                      <a:pt x="46" y="39"/>
                      <a:pt x="44" y="36"/>
                    </a:cubicBezTo>
                    <a:cubicBezTo>
                      <a:pt x="44" y="36"/>
                      <a:pt x="45" y="37"/>
                      <a:pt x="44" y="37"/>
                    </a:cubicBezTo>
                    <a:cubicBezTo>
                      <a:pt x="37" y="30"/>
                      <a:pt x="39" y="34"/>
                      <a:pt x="30" y="25"/>
                    </a:cubicBezTo>
                    <a:cubicBezTo>
                      <a:pt x="28" y="24"/>
                      <a:pt x="27" y="23"/>
                      <a:pt x="26" y="24"/>
                    </a:cubicBezTo>
                    <a:cubicBezTo>
                      <a:pt x="22" y="17"/>
                      <a:pt x="24" y="20"/>
                      <a:pt x="19" y="13"/>
                    </a:cubicBezTo>
                    <a:cubicBezTo>
                      <a:pt x="19" y="14"/>
                      <a:pt x="20" y="17"/>
                      <a:pt x="19" y="18"/>
                    </a:cubicBezTo>
                    <a:cubicBezTo>
                      <a:pt x="11" y="7"/>
                      <a:pt x="9" y="9"/>
                      <a:pt x="5" y="2"/>
                    </a:cubicBezTo>
                    <a:cubicBezTo>
                      <a:pt x="6" y="3"/>
                      <a:pt x="7" y="3"/>
                      <a:pt x="8" y="5"/>
                    </a:cubicBezTo>
                    <a:cubicBezTo>
                      <a:pt x="8" y="4"/>
                      <a:pt x="7" y="3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4"/>
                      <a:pt x="4" y="2"/>
                      <a:pt x="3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8"/>
                      <a:pt x="15" y="11"/>
                      <a:pt x="18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25" y="21"/>
                      <a:pt x="34" y="29"/>
                      <a:pt x="41" y="35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54" y="46"/>
                      <a:pt x="36" y="30"/>
                      <a:pt x="44" y="34"/>
                    </a:cubicBezTo>
                    <a:cubicBezTo>
                      <a:pt x="43" y="38"/>
                      <a:pt x="49" y="38"/>
                      <a:pt x="54" y="43"/>
                    </a:cubicBezTo>
                    <a:cubicBezTo>
                      <a:pt x="56" y="47"/>
                      <a:pt x="48" y="39"/>
                      <a:pt x="50" y="43"/>
                    </a:cubicBezTo>
                    <a:cubicBezTo>
                      <a:pt x="52" y="43"/>
                      <a:pt x="53" y="45"/>
                      <a:pt x="56" y="47"/>
                    </a:cubicBezTo>
                    <a:cubicBezTo>
                      <a:pt x="55" y="48"/>
                      <a:pt x="62" y="52"/>
                      <a:pt x="59" y="52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60"/>
                      <a:pt x="75" y="63"/>
                      <a:pt x="78" y="64"/>
                    </a:cubicBezTo>
                    <a:cubicBezTo>
                      <a:pt x="72" y="60"/>
                      <a:pt x="80" y="64"/>
                      <a:pt x="75" y="58"/>
                    </a:cubicBezTo>
                    <a:cubicBezTo>
                      <a:pt x="65" y="51"/>
                      <a:pt x="50" y="39"/>
                      <a:pt x="40" y="29"/>
                    </a:cubicBezTo>
                    <a:cubicBezTo>
                      <a:pt x="37" y="29"/>
                      <a:pt x="33" y="23"/>
                      <a:pt x="30" y="23"/>
                    </a:cubicBezTo>
                    <a:cubicBezTo>
                      <a:pt x="30" y="22"/>
                      <a:pt x="30" y="21"/>
                      <a:pt x="30" y="20"/>
                    </a:cubicBezTo>
                    <a:cubicBezTo>
                      <a:pt x="22" y="14"/>
                      <a:pt x="31" y="22"/>
                      <a:pt x="29" y="21"/>
                    </a:cubicBezTo>
                    <a:cubicBezTo>
                      <a:pt x="25" y="19"/>
                      <a:pt x="24" y="16"/>
                      <a:pt x="24" y="16"/>
                    </a:cubicBezTo>
                    <a:cubicBezTo>
                      <a:pt x="19" y="11"/>
                      <a:pt x="23" y="16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4" y="7"/>
                      <a:pt x="9" y="4"/>
                      <a:pt x="4" y="0"/>
                    </a:cubicBezTo>
                    <a:cubicBezTo>
                      <a:pt x="3" y="7"/>
                      <a:pt x="11" y="9"/>
                      <a:pt x="15" y="14"/>
                    </a:cubicBezTo>
                    <a:cubicBezTo>
                      <a:pt x="24" y="23"/>
                      <a:pt x="33" y="32"/>
                      <a:pt x="42" y="40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9" y="46"/>
                      <a:pt x="57" y="47"/>
                      <a:pt x="62" y="56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4" y="56"/>
                      <a:pt x="66" y="60"/>
                      <a:pt x="63" y="59"/>
                    </a:cubicBezTo>
                    <a:cubicBezTo>
                      <a:pt x="65" y="60"/>
                      <a:pt x="67" y="63"/>
                      <a:pt x="70" y="64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70" y="62"/>
                      <a:pt x="73" y="65"/>
                      <a:pt x="73" y="67"/>
                    </a:cubicBezTo>
                    <a:cubicBezTo>
                      <a:pt x="80" y="71"/>
                      <a:pt x="71" y="62"/>
                      <a:pt x="70" y="60"/>
                    </a:cubicBezTo>
                    <a:cubicBezTo>
                      <a:pt x="60" y="54"/>
                      <a:pt x="63" y="50"/>
                      <a:pt x="54" y="44"/>
                    </a:cubicBezTo>
                    <a:cubicBezTo>
                      <a:pt x="49" y="40"/>
                      <a:pt x="54" y="46"/>
                      <a:pt x="53" y="4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1" name="Freeform 36"/>
              <p:cNvSpPr>
                <a:spLocks/>
              </p:cNvSpPr>
              <p:nvPr/>
            </p:nvSpPr>
            <p:spPr bwMode="auto">
              <a:xfrm>
                <a:off x="1002" y="192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2" name="Freeform 37"/>
              <p:cNvSpPr>
                <a:spLocks/>
              </p:cNvSpPr>
              <p:nvPr/>
            </p:nvSpPr>
            <p:spPr bwMode="auto">
              <a:xfrm>
                <a:off x="1048" y="194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3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3" name="Rectangle 38"/>
              <p:cNvSpPr>
                <a:spLocks noChangeArrowheads="1"/>
              </p:cNvSpPr>
              <p:nvPr/>
            </p:nvSpPr>
            <p:spPr bwMode="auto">
              <a:xfrm>
                <a:off x="1034" y="1953"/>
                <a:ext cx="1" cy="1"/>
              </a:xfrm>
              <a:prstGeom prst="rect">
                <a:avLst/>
              </a:pr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4" name="Freeform 39"/>
              <p:cNvSpPr>
                <a:spLocks/>
              </p:cNvSpPr>
              <p:nvPr/>
            </p:nvSpPr>
            <p:spPr bwMode="auto">
              <a:xfrm>
                <a:off x="1045" y="194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0 w 6"/>
                  <a:gd name="T3" fmla="*/ 0 h 5"/>
                  <a:gd name="T4" fmla="*/ 0 w 6"/>
                  <a:gd name="T5" fmla="*/ 2 h 5"/>
                  <a:gd name="T6" fmla="*/ 6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5" name="Freeform 40"/>
              <p:cNvSpPr>
                <a:spLocks/>
              </p:cNvSpPr>
              <p:nvPr/>
            </p:nvSpPr>
            <p:spPr bwMode="auto">
              <a:xfrm>
                <a:off x="1108" y="199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6" name="Freeform 41"/>
              <p:cNvSpPr>
                <a:spLocks/>
              </p:cNvSpPr>
              <p:nvPr/>
            </p:nvSpPr>
            <p:spPr bwMode="auto">
              <a:xfrm>
                <a:off x="931" y="184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7" name="Freeform 42"/>
              <p:cNvSpPr>
                <a:spLocks/>
              </p:cNvSpPr>
              <p:nvPr/>
            </p:nvSpPr>
            <p:spPr bwMode="auto">
              <a:xfrm>
                <a:off x="833" y="1763"/>
                <a:ext cx="275" cy="244"/>
              </a:xfrm>
              <a:custGeom>
                <a:avLst/>
                <a:gdLst>
                  <a:gd name="T0" fmla="*/ 47 w 101"/>
                  <a:gd name="T1" fmla="*/ 48 h 90"/>
                  <a:gd name="T2" fmla="*/ 41 w 101"/>
                  <a:gd name="T3" fmla="*/ 46 h 90"/>
                  <a:gd name="T4" fmla="*/ 50 w 101"/>
                  <a:gd name="T5" fmla="*/ 54 h 90"/>
                  <a:gd name="T6" fmla="*/ 65 w 101"/>
                  <a:gd name="T7" fmla="*/ 64 h 90"/>
                  <a:gd name="T8" fmla="*/ 83 w 101"/>
                  <a:gd name="T9" fmla="*/ 78 h 90"/>
                  <a:gd name="T10" fmla="*/ 91 w 101"/>
                  <a:gd name="T11" fmla="*/ 85 h 90"/>
                  <a:gd name="T12" fmla="*/ 92 w 101"/>
                  <a:gd name="T13" fmla="*/ 83 h 90"/>
                  <a:gd name="T14" fmla="*/ 73 w 101"/>
                  <a:gd name="T15" fmla="*/ 68 h 90"/>
                  <a:gd name="T16" fmla="*/ 54 w 101"/>
                  <a:gd name="T17" fmla="*/ 50 h 90"/>
                  <a:gd name="T18" fmla="*/ 48 w 101"/>
                  <a:gd name="T19" fmla="*/ 43 h 90"/>
                  <a:gd name="T20" fmla="*/ 35 w 101"/>
                  <a:gd name="T21" fmla="*/ 32 h 90"/>
                  <a:gd name="T22" fmla="*/ 19 w 101"/>
                  <a:gd name="T23" fmla="*/ 16 h 90"/>
                  <a:gd name="T24" fmla="*/ 5 w 101"/>
                  <a:gd name="T25" fmla="*/ 10 h 90"/>
                  <a:gd name="T26" fmla="*/ 20 w 101"/>
                  <a:gd name="T27" fmla="*/ 16 h 90"/>
                  <a:gd name="T28" fmla="*/ 2 w 101"/>
                  <a:gd name="T29" fmla="*/ 3 h 90"/>
                  <a:gd name="T30" fmla="*/ 7 w 101"/>
                  <a:gd name="T31" fmla="*/ 10 h 90"/>
                  <a:gd name="T32" fmla="*/ 22 w 101"/>
                  <a:gd name="T33" fmla="*/ 22 h 90"/>
                  <a:gd name="T34" fmla="*/ 42 w 101"/>
                  <a:gd name="T35" fmla="*/ 37 h 90"/>
                  <a:gd name="T36" fmla="*/ 68 w 101"/>
                  <a:gd name="T37" fmla="*/ 57 h 90"/>
                  <a:gd name="T38" fmla="*/ 55 w 101"/>
                  <a:gd name="T39" fmla="*/ 52 h 90"/>
                  <a:gd name="T40" fmla="*/ 69 w 101"/>
                  <a:gd name="T41" fmla="*/ 64 h 90"/>
                  <a:gd name="T42" fmla="*/ 80 w 101"/>
                  <a:gd name="T43" fmla="*/ 72 h 90"/>
                  <a:gd name="T44" fmla="*/ 85 w 101"/>
                  <a:gd name="T45" fmla="*/ 71 h 90"/>
                  <a:gd name="T46" fmla="*/ 100 w 101"/>
                  <a:gd name="T47" fmla="*/ 87 h 90"/>
                  <a:gd name="T48" fmla="*/ 96 w 101"/>
                  <a:gd name="T49" fmla="*/ 85 h 90"/>
                  <a:gd name="T50" fmla="*/ 94 w 101"/>
                  <a:gd name="T51" fmla="*/ 78 h 90"/>
                  <a:gd name="T52" fmla="*/ 89 w 101"/>
                  <a:gd name="T53" fmla="*/ 74 h 90"/>
                  <a:gd name="T54" fmla="*/ 76 w 101"/>
                  <a:gd name="T55" fmla="*/ 64 h 90"/>
                  <a:gd name="T56" fmla="*/ 66 w 101"/>
                  <a:gd name="T57" fmla="*/ 54 h 90"/>
                  <a:gd name="T58" fmla="*/ 49 w 101"/>
                  <a:gd name="T59" fmla="*/ 39 h 90"/>
                  <a:gd name="T60" fmla="*/ 35 w 101"/>
                  <a:gd name="T61" fmla="*/ 28 h 90"/>
                  <a:gd name="T62" fmla="*/ 34 w 101"/>
                  <a:gd name="T63" fmla="*/ 27 h 90"/>
                  <a:gd name="T64" fmla="*/ 30 w 101"/>
                  <a:gd name="T65" fmla="*/ 23 h 90"/>
                  <a:gd name="T66" fmla="*/ 19 w 101"/>
                  <a:gd name="T67" fmla="*/ 14 h 90"/>
                  <a:gd name="T68" fmla="*/ 6 w 101"/>
                  <a:gd name="T69" fmla="*/ 5 h 90"/>
                  <a:gd name="T70" fmla="*/ 6 w 101"/>
                  <a:gd name="T71" fmla="*/ 9 h 90"/>
                  <a:gd name="T72" fmla="*/ 15 w 101"/>
                  <a:gd name="T73" fmla="*/ 17 h 90"/>
                  <a:gd name="T74" fmla="*/ 22 w 101"/>
                  <a:gd name="T75" fmla="*/ 23 h 90"/>
                  <a:gd name="T76" fmla="*/ 33 w 101"/>
                  <a:gd name="T77" fmla="*/ 35 h 90"/>
                  <a:gd name="T78" fmla="*/ 58 w 101"/>
                  <a:gd name="T79" fmla="*/ 55 h 90"/>
                  <a:gd name="T80" fmla="*/ 60 w 101"/>
                  <a:gd name="T81" fmla="*/ 59 h 90"/>
                  <a:gd name="T82" fmla="*/ 73 w 101"/>
                  <a:gd name="T83" fmla="*/ 72 h 90"/>
                  <a:gd name="T84" fmla="*/ 90 w 101"/>
                  <a:gd name="T85" fmla="*/ 85 h 90"/>
                  <a:gd name="T86" fmla="*/ 92 w 101"/>
                  <a:gd name="T87" fmla="*/ 82 h 90"/>
                  <a:gd name="T88" fmla="*/ 91 w 101"/>
                  <a:gd name="T89" fmla="*/ 84 h 90"/>
                  <a:gd name="T90" fmla="*/ 87 w 101"/>
                  <a:gd name="T91" fmla="*/ 79 h 90"/>
                  <a:gd name="T92" fmla="*/ 85 w 101"/>
                  <a:gd name="T93" fmla="*/ 78 h 90"/>
                  <a:gd name="T94" fmla="*/ 62 w 101"/>
                  <a:gd name="T95" fmla="*/ 5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" h="90">
                    <a:moveTo>
                      <a:pt x="62" y="56"/>
                    </a:moveTo>
                    <a:cubicBezTo>
                      <a:pt x="57" y="53"/>
                      <a:pt x="51" y="49"/>
                      <a:pt x="47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5" y="46"/>
                      <a:pt x="37" y="41"/>
                      <a:pt x="41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9" y="49"/>
                      <a:pt x="45" y="50"/>
                      <a:pt x="50" y="54"/>
                    </a:cubicBezTo>
                    <a:cubicBezTo>
                      <a:pt x="55" y="58"/>
                      <a:pt x="60" y="58"/>
                      <a:pt x="64" y="62"/>
                    </a:cubicBezTo>
                    <a:cubicBezTo>
                      <a:pt x="66" y="63"/>
                      <a:pt x="66" y="64"/>
                      <a:pt x="65" y="64"/>
                    </a:cubicBezTo>
                    <a:cubicBezTo>
                      <a:pt x="69" y="67"/>
                      <a:pt x="73" y="67"/>
                      <a:pt x="76" y="69"/>
                    </a:cubicBezTo>
                    <a:cubicBezTo>
                      <a:pt x="75" y="72"/>
                      <a:pt x="79" y="75"/>
                      <a:pt x="83" y="78"/>
                    </a:cubicBezTo>
                    <a:cubicBezTo>
                      <a:pt x="85" y="79"/>
                      <a:pt x="87" y="81"/>
                      <a:pt x="89" y="83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2" y="84"/>
                      <a:pt x="90" y="87"/>
                      <a:pt x="93" y="84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1" y="82"/>
                      <a:pt x="90" y="81"/>
                      <a:pt x="90" y="80"/>
                    </a:cubicBezTo>
                    <a:cubicBezTo>
                      <a:pt x="85" y="77"/>
                      <a:pt x="79" y="72"/>
                      <a:pt x="73" y="68"/>
                    </a:cubicBezTo>
                    <a:cubicBezTo>
                      <a:pt x="77" y="70"/>
                      <a:pt x="69" y="64"/>
                      <a:pt x="71" y="64"/>
                    </a:cubicBezTo>
                    <a:cubicBezTo>
                      <a:pt x="67" y="65"/>
                      <a:pt x="57" y="48"/>
                      <a:pt x="54" y="50"/>
                    </a:cubicBezTo>
                    <a:cubicBezTo>
                      <a:pt x="48" y="43"/>
                      <a:pt x="53" y="50"/>
                      <a:pt x="46" y="42"/>
                    </a:cubicBezTo>
                    <a:cubicBezTo>
                      <a:pt x="46" y="41"/>
                      <a:pt x="48" y="43"/>
                      <a:pt x="48" y="43"/>
                    </a:cubicBezTo>
                    <a:cubicBezTo>
                      <a:pt x="46" y="39"/>
                      <a:pt x="42" y="40"/>
                      <a:pt x="41" y="36"/>
                    </a:cubicBezTo>
                    <a:cubicBezTo>
                      <a:pt x="35" y="29"/>
                      <a:pt x="39" y="35"/>
                      <a:pt x="35" y="32"/>
                    </a:cubicBezTo>
                    <a:cubicBezTo>
                      <a:pt x="28" y="25"/>
                      <a:pt x="31" y="27"/>
                      <a:pt x="28" y="22"/>
                    </a:cubicBezTo>
                    <a:cubicBezTo>
                      <a:pt x="26" y="23"/>
                      <a:pt x="23" y="19"/>
                      <a:pt x="19" y="16"/>
                    </a:cubicBezTo>
                    <a:cubicBezTo>
                      <a:pt x="19" y="17"/>
                      <a:pt x="24" y="22"/>
                      <a:pt x="20" y="19"/>
                    </a:cubicBezTo>
                    <a:cubicBezTo>
                      <a:pt x="12" y="12"/>
                      <a:pt x="13" y="15"/>
                      <a:pt x="5" y="10"/>
                    </a:cubicBezTo>
                    <a:cubicBezTo>
                      <a:pt x="2" y="5"/>
                      <a:pt x="13" y="15"/>
                      <a:pt x="7" y="9"/>
                    </a:cubicBezTo>
                    <a:cubicBezTo>
                      <a:pt x="13" y="11"/>
                      <a:pt x="16" y="15"/>
                      <a:pt x="20" y="16"/>
                    </a:cubicBezTo>
                    <a:cubicBezTo>
                      <a:pt x="17" y="13"/>
                      <a:pt x="13" y="10"/>
                      <a:pt x="9" y="7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6"/>
                      <a:pt x="6" y="6"/>
                      <a:pt x="7" y="8"/>
                    </a:cubicBezTo>
                    <a:cubicBezTo>
                      <a:pt x="11" y="11"/>
                      <a:pt x="4" y="7"/>
                      <a:pt x="7" y="10"/>
                    </a:cubicBezTo>
                    <a:cubicBezTo>
                      <a:pt x="14" y="16"/>
                      <a:pt x="19" y="17"/>
                      <a:pt x="24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7" y="24"/>
                      <a:pt x="34" y="34"/>
                      <a:pt x="41" y="39"/>
                    </a:cubicBezTo>
                    <a:cubicBezTo>
                      <a:pt x="41" y="38"/>
                      <a:pt x="41" y="37"/>
                      <a:pt x="42" y="37"/>
                    </a:cubicBezTo>
                    <a:cubicBezTo>
                      <a:pt x="40" y="39"/>
                      <a:pt x="52" y="44"/>
                      <a:pt x="57" y="51"/>
                    </a:cubicBezTo>
                    <a:cubicBezTo>
                      <a:pt x="57" y="49"/>
                      <a:pt x="64" y="54"/>
                      <a:pt x="68" y="57"/>
                    </a:cubicBezTo>
                    <a:cubicBezTo>
                      <a:pt x="70" y="59"/>
                      <a:pt x="69" y="59"/>
                      <a:pt x="68" y="59"/>
                    </a:cubicBezTo>
                    <a:cubicBezTo>
                      <a:pt x="63" y="53"/>
                      <a:pt x="61" y="56"/>
                      <a:pt x="55" y="52"/>
                    </a:cubicBezTo>
                    <a:cubicBezTo>
                      <a:pt x="60" y="55"/>
                      <a:pt x="66" y="62"/>
                      <a:pt x="71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75" y="69"/>
                      <a:pt x="76" y="66"/>
                      <a:pt x="81" y="72"/>
                    </a:cubicBezTo>
                    <a:cubicBezTo>
                      <a:pt x="80" y="72"/>
                      <a:pt x="80" y="72"/>
                      <a:pt x="80" y="72"/>
                    </a:cubicBezTo>
                    <a:cubicBezTo>
                      <a:pt x="86" y="77"/>
                      <a:pt x="93" y="83"/>
                      <a:pt x="100" y="89"/>
                    </a:cubicBezTo>
                    <a:cubicBezTo>
                      <a:pt x="99" y="80"/>
                      <a:pt x="90" y="75"/>
                      <a:pt x="85" y="71"/>
                    </a:cubicBezTo>
                    <a:cubicBezTo>
                      <a:pt x="84" y="71"/>
                      <a:pt x="87" y="77"/>
                      <a:pt x="87" y="78"/>
                    </a:cubicBezTo>
                    <a:cubicBezTo>
                      <a:pt x="92" y="82"/>
                      <a:pt x="98" y="88"/>
                      <a:pt x="100" y="87"/>
                    </a:cubicBezTo>
                    <a:cubicBezTo>
                      <a:pt x="101" y="86"/>
                      <a:pt x="101" y="86"/>
                      <a:pt x="101" y="86"/>
                    </a:cubicBezTo>
                    <a:cubicBezTo>
                      <a:pt x="99" y="86"/>
                      <a:pt x="93" y="82"/>
                      <a:pt x="96" y="85"/>
                    </a:cubicBezTo>
                    <a:cubicBezTo>
                      <a:pt x="91" y="82"/>
                      <a:pt x="94" y="81"/>
                      <a:pt x="89" y="78"/>
                    </a:cubicBezTo>
                    <a:cubicBezTo>
                      <a:pt x="90" y="77"/>
                      <a:pt x="93" y="79"/>
                      <a:pt x="94" y="78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1" y="76"/>
                      <a:pt x="88" y="74"/>
                      <a:pt x="89" y="74"/>
                    </a:cubicBezTo>
                    <a:cubicBezTo>
                      <a:pt x="81" y="70"/>
                      <a:pt x="80" y="65"/>
                      <a:pt x="72" y="60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73" y="62"/>
                      <a:pt x="71" y="61"/>
                    </a:cubicBezTo>
                    <a:cubicBezTo>
                      <a:pt x="70" y="58"/>
                      <a:pt x="69" y="58"/>
                      <a:pt x="66" y="54"/>
                    </a:cubicBezTo>
                    <a:cubicBezTo>
                      <a:pt x="62" y="52"/>
                      <a:pt x="59" y="52"/>
                      <a:pt x="55" y="48"/>
                    </a:cubicBezTo>
                    <a:cubicBezTo>
                      <a:pt x="57" y="48"/>
                      <a:pt x="49" y="41"/>
                      <a:pt x="49" y="39"/>
                    </a:cubicBezTo>
                    <a:cubicBezTo>
                      <a:pt x="47" y="40"/>
                      <a:pt x="41" y="33"/>
                      <a:pt x="39" y="33"/>
                    </a:cubicBezTo>
                    <a:cubicBezTo>
                      <a:pt x="37" y="31"/>
                      <a:pt x="34" y="28"/>
                      <a:pt x="35" y="28"/>
                    </a:cubicBezTo>
                    <a:cubicBezTo>
                      <a:pt x="35" y="28"/>
                      <a:pt x="36" y="28"/>
                      <a:pt x="36" y="2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3" y="25"/>
                      <a:pt x="32" y="26"/>
                      <a:pt x="30" y="23"/>
                    </a:cubicBezTo>
                    <a:cubicBezTo>
                      <a:pt x="30" y="23"/>
                      <a:pt x="32" y="24"/>
                      <a:pt x="33" y="25"/>
                    </a:cubicBezTo>
                    <a:cubicBezTo>
                      <a:pt x="28" y="20"/>
                      <a:pt x="22" y="19"/>
                      <a:pt x="19" y="14"/>
                    </a:cubicBezTo>
                    <a:cubicBezTo>
                      <a:pt x="17" y="13"/>
                      <a:pt x="11" y="8"/>
                      <a:pt x="11" y="11"/>
                    </a:cubicBezTo>
                    <a:cubicBezTo>
                      <a:pt x="10" y="9"/>
                      <a:pt x="11" y="8"/>
                      <a:pt x="6" y="5"/>
                    </a:cubicBezTo>
                    <a:cubicBezTo>
                      <a:pt x="4" y="6"/>
                      <a:pt x="4" y="0"/>
                      <a:pt x="1" y="5"/>
                    </a:cubicBezTo>
                    <a:cubicBezTo>
                      <a:pt x="3" y="6"/>
                      <a:pt x="4" y="8"/>
                      <a:pt x="6" y="9"/>
                    </a:cubicBezTo>
                    <a:cubicBezTo>
                      <a:pt x="0" y="7"/>
                      <a:pt x="6" y="9"/>
                      <a:pt x="1" y="7"/>
                    </a:cubicBezTo>
                    <a:cubicBezTo>
                      <a:pt x="4" y="10"/>
                      <a:pt x="10" y="12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8" y="20"/>
                      <a:pt x="21" y="21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6" y="26"/>
                      <a:pt x="30" y="30"/>
                      <a:pt x="33" y="35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3" y="45"/>
                      <a:pt x="52" y="51"/>
                      <a:pt x="58" y="55"/>
                    </a:cubicBezTo>
                    <a:cubicBezTo>
                      <a:pt x="60" y="57"/>
                      <a:pt x="63" y="60"/>
                      <a:pt x="62" y="60"/>
                    </a:cubicBezTo>
                    <a:cubicBezTo>
                      <a:pt x="62" y="60"/>
                      <a:pt x="61" y="59"/>
                      <a:pt x="60" y="59"/>
                    </a:cubicBezTo>
                    <a:cubicBezTo>
                      <a:pt x="63" y="62"/>
                      <a:pt x="66" y="67"/>
                      <a:pt x="69" y="67"/>
                    </a:cubicBezTo>
                    <a:cubicBezTo>
                      <a:pt x="72" y="69"/>
                      <a:pt x="70" y="70"/>
                      <a:pt x="73" y="72"/>
                    </a:cubicBezTo>
                    <a:cubicBezTo>
                      <a:pt x="77" y="75"/>
                      <a:pt x="82" y="79"/>
                      <a:pt x="87" y="83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1" y="84"/>
                      <a:pt x="89" y="90"/>
                      <a:pt x="94" y="83"/>
                    </a:cubicBezTo>
                    <a:cubicBezTo>
                      <a:pt x="92" y="82"/>
                      <a:pt x="92" y="82"/>
                      <a:pt x="92" y="82"/>
                    </a:cubicBezTo>
                    <a:cubicBezTo>
                      <a:pt x="91" y="80"/>
                      <a:pt x="89" y="79"/>
                      <a:pt x="88" y="80"/>
                    </a:cubicBezTo>
                    <a:cubicBezTo>
                      <a:pt x="89" y="80"/>
                      <a:pt x="92" y="84"/>
                      <a:pt x="91" y="84"/>
                    </a:cubicBezTo>
                    <a:cubicBezTo>
                      <a:pt x="89" y="82"/>
                      <a:pt x="86" y="80"/>
                      <a:pt x="83" y="78"/>
                    </a:cubicBezTo>
                    <a:cubicBezTo>
                      <a:pt x="85" y="79"/>
                      <a:pt x="84" y="77"/>
                      <a:pt x="87" y="79"/>
                    </a:cubicBezTo>
                    <a:cubicBezTo>
                      <a:pt x="88" y="81"/>
                      <a:pt x="94" y="82"/>
                      <a:pt x="91" y="85"/>
                    </a:cubicBezTo>
                    <a:cubicBezTo>
                      <a:pt x="89" y="83"/>
                      <a:pt x="88" y="81"/>
                      <a:pt x="85" y="78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0" y="66"/>
                      <a:pt x="67" y="65"/>
                      <a:pt x="62" y="5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8" name="Freeform 43"/>
              <p:cNvSpPr>
                <a:spLocks/>
              </p:cNvSpPr>
              <p:nvPr/>
            </p:nvSpPr>
            <p:spPr bwMode="auto">
              <a:xfrm>
                <a:off x="980" y="1909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3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9" name="Freeform 44"/>
              <p:cNvSpPr>
                <a:spLocks/>
              </p:cNvSpPr>
              <p:nvPr/>
            </p:nvSpPr>
            <p:spPr bwMode="auto">
              <a:xfrm>
                <a:off x="988" y="1918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0" name="Freeform 45"/>
              <p:cNvSpPr>
                <a:spLocks/>
              </p:cNvSpPr>
              <p:nvPr/>
            </p:nvSpPr>
            <p:spPr bwMode="auto">
              <a:xfrm>
                <a:off x="945" y="1874"/>
                <a:ext cx="11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1"/>
                      <a:pt x="0" y="0"/>
                    </a:cubicBezTo>
                    <a:cubicBezTo>
                      <a:pt x="1" y="1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1" name="Freeform 46"/>
              <p:cNvSpPr>
                <a:spLocks/>
              </p:cNvSpPr>
              <p:nvPr/>
            </p:nvSpPr>
            <p:spPr bwMode="auto">
              <a:xfrm>
                <a:off x="942" y="1874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6 h 6"/>
                  <a:gd name="T4" fmla="*/ 5 w 5"/>
                  <a:gd name="T5" fmla="*/ 6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5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2" name="Freeform 47"/>
              <p:cNvSpPr>
                <a:spLocks/>
              </p:cNvSpPr>
              <p:nvPr/>
            </p:nvSpPr>
            <p:spPr bwMode="auto">
              <a:xfrm>
                <a:off x="819" y="1757"/>
                <a:ext cx="264" cy="229"/>
              </a:xfrm>
              <a:custGeom>
                <a:avLst/>
                <a:gdLst>
                  <a:gd name="T0" fmla="*/ 84 w 97"/>
                  <a:gd name="T1" fmla="*/ 70 h 84"/>
                  <a:gd name="T2" fmla="*/ 90 w 97"/>
                  <a:gd name="T3" fmla="*/ 75 h 84"/>
                  <a:gd name="T4" fmla="*/ 90 w 97"/>
                  <a:gd name="T5" fmla="*/ 75 h 84"/>
                  <a:gd name="T6" fmla="*/ 90 w 97"/>
                  <a:gd name="T7" fmla="*/ 75 h 84"/>
                  <a:gd name="T8" fmla="*/ 87 w 97"/>
                  <a:gd name="T9" fmla="*/ 80 h 84"/>
                  <a:gd name="T10" fmla="*/ 87 w 97"/>
                  <a:gd name="T11" fmla="*/ 80 h 84"/>
                  <a:gd name="T12" fmla="*/ 87 w 97"/>
                  <a:gd name="T13" fmla="*/ 80 h 84"/>
                  <a:gd name="T14" fmla="*/ 77 w 97"/>
                  <a:gd name="T15" fmla="*/ 74 h 84"/>
                  <a:gd name="T16" fmla="*/ 86 w 97"/>
                  <a:gd name="T17" fmla="*/ 81 h 84"/>
                  <a:gd name="T18" fmla="*/ 86 w 97"/>
                  <a:gd name="T19" fmla="*/ 81 h 84"/>
                  <a:gd name="T20" fmla="*/ 91 w 97"/>
                  <a:gd name="T21" fmla="*/ 74 h 84"/>
                  <a:gd name="T22" fmla="*/ 91 w 97"/>
                  <a:gd name="T23" fmla="*/ 74 h 84"/>
                  <a:gd name="T24" fmla="*/ 89 w 97"/>
                  <a:gd name="T25" fmla="*/ 72 h 84"/>
                  <a:gd name="T26" fmla="*/ 68 w 97"/>
                  <a:gd name="T27" fmla="*/ 56 h 84"/>
                  <a:gd name="T28" fmla="*/ 38 w 97"/>
                  <a:gd name="T29" fmla="*/ 30 h 84"/>
                  <a:gd name="T30" fmla="*/ 15 w 97"/>
                  <a:gd name="T31" fmla="*/ 10 h 84"/>
                  <a:gd name="T32" fmla="*/ 4 w 97"/>
                  <a:gd name="T33" fmla="*/ 5 h 84"/>
                  <a:gd name="T34" fmla="*/ 4 w 97"/>
                  <a:gd name="T35" fmla="*/ 5 h 84"/>
                  <a:gd name="T36" fmla="*/ 4 w 97"/>
                  <a:gd name="T37" fmla="*/ 5 h 84"/>
                  <a:gd name="T38" fmla="*/ 0 w 97"/>
                  <a:gd name="T39" fmla="*/ 9 h 84"/>
                  <a:gd name="T40" fmla="*/ 0 w 97"/>
                  <a:gd name="T41" fmla="*/ 9 h 84"/>
                  <a:gd name="T42" fmla="*/ 3 w 97"/>
                  <a:gd name="T43" fmla="*/ 12 h 84"/>
                  <a:gd name="T44" fmla="*/ 6 w 97"/>
                  <a:gd name="T45" fmla="*/ 15 h 84"/>
                  <a:gd name="T46" fmla="*/ 9 w 97"/>
                  <a:gd name="T47" fmla="*/ 18 h 84"/>
                  <a:gd name="T48" fmla="*/ 16 w 97"/>
                  <a:gd name="T49" fmla="*/ 23 h 84"/>
                  <a:gd name="T50" fmla="*/ 22 w 97"/>
                  <a:gd name="T51" fmla="*/ 30 h 84"/>
                  <a:gd name="T52" fmla="*/ 44 w 97"/>
                  <a:gd name="T53" fmla="*/ 43 h 84"/>
                  <a:gd name="T54" fmla="*/ 29 w 97"/>
                  <a:gd name="T55" fmla="*/ 33 h 84"/>
                  <a:gd name="T56" fmla="*/ 26 w 97"/>
                  <a:gd name="T57" fmla="*/ 29 h 84"/>
                  <a:gd name="T58" fmla="*/ 12 w 97"/>
                  <a:gd name="T59" fmla="*/ 15 h 84"/>
                  <a:gd name="T60" fmla="*/ 9 w 97"/>
                  <a:gd name="T61" fmla="*/ 15 h 84"/>
                  <a:gd name="T62" fmla="*/ 2 w 97"/>
                  <a:gd name="T63" fmla="*/ 11 h 84"/>
                  <a:gd name="T64" fmla="*/ 1 w 97"/>
                  <a:gd name="T65" fmla="*/ 9 h 84"/>
                  <a:gd name="T66" fmla="*/ 1 w 97"/>
                  <a:gd name="T67" fmla="*/ 9 h 84"/>
                  <a:gd name="T68" fmla="*/ 3 w 97"/>
                  <a:gd name="T69" fmla="*/ 5 h 84"/>
                  <a:gd name="T70" fmla="*/ 3 w 97"/>
                  <a:gd name="T71" fmla="*/ 5 h 84"/>
                  <a:gd name="T72" fmla="*/ 3 w 97"/>
                  <a:gd name="T73" fmla="*/ 5 h 84"/>
                  <a:gd name="T74" fmla="*/ 5 w 97"/>
                  <a:gd name="T75" fmla="*/ 6 h 84"/>
                  <a:gd name="T76" fmla="*/ 4 w 97"/>
                  <a:gd name="T77" fmla="*/ 10 h 84"/>
                  <a:gd name="T78" fmla="*/ 5 w 97"/>
                  <a:gd name="T79" fmla="*/ 7 h 84"/>
                  <a:gd name="T80" fmla="*/ 12 w 97"/>
                  <a:gd name="T81" fmla="*/ 11 h 84"/>
                  <a:gd name="T82" fmla="*/ 33 w 97"/>
                  <a:gd name="T83" fmla="*/ 32 h 84"/>
                  <a:gd name="T84" fmla="*/ 56 w 97"/>
                  <a:gd name="T85" fmla="*/ 49 h 84"/>
                  <a:gd name="T86" fmla="*/ 72 w 97"/>
                  <a:gd name="T87" fmla="*/ 62 h 84"/>
                  <a:gd name="T88" fmla="*/ 82 w 97"/>
                  <a:gd name="T89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84">
                    <a:moveTo>
                      <a:pt x="77" y="66"/>
                    </a:moveTo>
                    <a:cubicBezTo>
                      <a:pt x="84" y="70"/>
                      <a:pt x="84" y="70"/>
                      <a:pt x="84" y="70"/>
                    </a:cubicBezTo>
                    <a:cubicBezTo>
                      <a:pt x="85" y="71"/>
                      <a:pt x="87" y="73"/>
                      <a:pt x="89" y="74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84" y="84"/>
                      <a:pt x="89" y="78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8" y="78"/>
                      <a:pt x="85" y="82"/>
                      <a:pt x="90" y="76"/>
                    </a:cubicBezTo>
                    <a:cubicBezTo>
                      <a:pt x="81" y="81"/>
                      <a:pt x="76" y="68"/>
                      <a:pt x="77" y="74"/>
                    </a:cubicBezTo>
                    <a:cubicBezTo>
                      <a:pt x="85" y="80"/>
                      <a:pt x="85" y="80"/>
                      <a:pt x="85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97" y="67"/>
                      <a:pt x="89" y="77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0" y="65"/>
                      <a:pt x="74" y="60"/>
                      <a:pt x="68" y="56"/>
                    </a:cubicBezTo>
                    <a:cubicBezTo>
                      <a:pt x="57" y="46"/>
                      <a:pt x="45" y="36"/>
                      <a:pt x="33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5" y="22"/>
                      <a:pt x="24" y="16"/>
                      <a:pt x="12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8"/>
                      <a:pt x="9" y="6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7" y="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5" y="15"/>
                      <a:pt x="6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3" y="20"/>
                      <a:pt x="15" y="22"/>
                      <a:pt x="19" y="26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7" y="25"/>
                      <a:pt x="21" y="27"/>
                      <a:pt x="24" y="29"/>
                    </a:cubicBezTo>
                    <a:cubicBezTo>
                      <a:pt x="26" y="31"/>
                      <a:pt x="23" y="30"/>
                      <a:pt x="22" y="30"/>
                    </a:cubicBezTo>
                    <a:cubicBezTo>
                      <a:pt x="32" y="36"/>
                      <a:pt x="34" y="41"/>
                      <a:pt x="43" y="44"/>
                    </a:cubicBezTo>
                    <a:cubicBezTo>
                      <a:pt x="43" y="44"/>
                      <a:pt x="41" y="41"/>
                      <a:pt x="44" y="43"/>
                    </a:cubicBezTo>
                    <a:cubicBezTo>
                      <a:pt x="39" y="38"/>
                      <a:pt x="34" y="35"/>
                      <a:pt x="28" y="32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3" y="32"/>
                      <a:pt x="27" y="30"/>
                      <a:pt x="19" y="25"/>
                    </a:cubicBezTo>
                    <a:cubicBezTo>
                      <a:pt x="22" y="26"/>
                      <a:pt x="25" y="28"/>
                      <a:pt x="26" y="29"/>
                    </a:cubicBezTo>
                    <a:cubicBezTo>
                      <a:pt x="20" y="20"/>
                      <a:pt x="14" y="21"/>
                      <a:pt x="11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8" y="12"/>
                      <a:pt x="6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7" y="13"/>
                      <a:pt x="5" y="13"/>
                      <a:pt x="4" y="13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6" y="1"/>
                      <a:pt x="2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0" y="10"/>
                      <a:pt x="4" y="9"/>
                      <a:pt x="4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5"/>
                      <a:pt x="4" y="8"/>
                      <a:pt x="5" y="7"/>
                    </a:cubicBezTo>
                    <a:cubicBezTo>
                      <a:pt x="9" y="9"/>
                      <a:pt x="8" y="11"/>
                      <a:pt x="10" y="12"/>
                    </a:cubicBezTo>
                    <a:cubicBezTo>
                      <a:pt x="13" y="14"/>
                      <a:pt x="8" y="11"/>
                      <a:pt x="12" y="11"/>
                    </a:cubicBezTo>
                    <a:cubicBezTo>
                      <a:pt x="14" y="16"/>
                      <a:pt x="30" y="29"/>
                      <a:pt x="38" y="34"/>
                    </a:cubicBezTo>
                    <a:cubicBezTo>
                      <a:pt x="36" y="32"/>
                      <a:pt x="36" y="34"/>
                      <a:pt x="33" y="32"/>
                    </a:cubicBezTo>
                    <a:cubicBezTo>
                      <a:pt x="34" y="33"/>
                      <a:pt x="39" y="36"/>
                      <a:pt x="39" y="35"/>
                    </a:cubicBezTo>
                    <a:cubicBezTo>
                      <a:pt x="45" y="39"/>
                      <a:pt x="51" y="45"/>
                      <a:pt x="56" y="49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60" y="49"/>
                      <a:pt x="64" y="57"/>
                      <a:pt x="72" y="62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4" y="64"/>
                      <a:pt x="78" y="64"/>
                      <a:pt x="82" y="67"/>
                    </a:cubicBezTo>
                    <a:cubicBezTo>
                      <a:pt x="80" y="67"/>
                      <a:pt x="78" y="65"/>
                      <a:pt x="77" y="6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3" name="Freeform 48"/>
              <p:cNvSpPr>
                <a:spLocks/>
              </p:cNvSpPr>
              <p:nvPr/>
            </p:nvSpPr>
            <p:spPr bwMode="auto">
              <a:xfrm>
                <a:off x="1010" y="1942"/>
                <a:ext cx="19" cy="11"/>
              </a:xfrm>
              <a:custGeom>
                <a:avLst/>
                <a:gdLst>
                  <a:gd name="T0" fmla="*/ 3 w 7"/>
                  <a:gd name="T1" fmla="*/ 2 h 4"/>
                  <a:gd name="T2" fmla="*/ 7 w 7"/>
                  <a:gd name="T3" fmla="*/ 3 h 4"/>
                  <a:gd name="T4" fmla="*/ 0 w 7"/>
                  <a:gd name="T5" fmla="*/ 1 h 4"/>
                  <a:gd name="T6" fmla="*/ 5 w 7"/>
                  <a:gd name="T7" fmla="*/ 4 h 4"/>
                  <a:gd name="T8" fmla="*/ 3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3" y="2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0" y="0"/>
                      <a:pt x="0" y="1"/>
                    </a:cubicBezTo>
                    <a:cubicBezTo>
                      <a:pt x="2" y="2"/>
                      <a:pt x="4" y="4"/>
                      <a:pt x="5" y="4"/>
                    </a:cubicBezTo>
                    <a:cubicBezTo>
                      <a:pt x="4" y="3"/>
                      <a:pt x="5" y="3"/>
                      <a:pt x="3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4" name="Freeform 49"/>
              <p:cNvSpPr>
                <a:spLocks/>
              </p:cNvSpPr>
              <p:nvPr/>
            </p:nvSpPr>
            <p:spPr bwMode="auto">
              <a:xfrm>
                <a:off x="817" y="1795"/>
                <a:ext cx="193" cy="150"/>
              </a:xfrm>
              <a:custGeom>
                <a:avLst/>
                <a:gdLst>
                  <a:gd name="T0" fmla="*/ 25 w 71"/>
                  <a:gd name="T1" fmla="*/ 18 h 55"/>
                  <a:gd name="T2" fmla="*/ 23 w 71"/>
                  <a:gd name="T3" fmla="*/ 18 h 55"/>
                  <a:gd name="T4" fmla="*/ 50 w 71"/>
                  <a:gd name="T5" fmla="*/ 40 h 55"/>
                  <a:gd name="T6" fmla="*/ 60 w 71"/>
                  <a:gd name="T7" fmla="*/ 45 h 55"/>
                  <a:gd name="T8" fmla="*/ 61 w 71"/>
                  <a:gd name="T9" fmla="*/ 47 h 55"/>
                  <a:gd name="T10" fmla="*/ 70 w 71"/>
                  <a:gd name="T11" fmla="*/ 52 h 55"/>
                  <a:gd name="T12" fmla="*/ 65 w 71"/>
                  <a:gd name="T13" fmla="*/ 49 h 55"/>
                  <a:gd name="T14" fmla="*/ 66 w 71"/>
                  <a:gd name="T15" fmla="*/ 49 h 55"/>
                  <a:gd name="T16" fmla="*/ 61 w 71"/>
                  <a:gd name="T17" fmla="*/ 45 h 55"/>
                  <a:gd name="T18" fmla="*/ 63 w 71"/>
                  <a:gd name="T19" fmla="*/ 46 h 55"/>
                  <a:gd name="T20" fmla="*/ 49 w 71"/>
                  <a:gd name="T21" fmla="*/ 37 h 55"/>
                  <a:gd name="T22" fmla="*/ 51 w 71"/>
                  <a:gd name="T23" fmla="*/ 36 h 55"/>
                  <a:gd name="T24" fmla="*/ 38 w 71"/>
                  <a:gd name="T25" fmla="*/ 26 h 55"/>
                  <a:gd name="T26" fmla="*/ 39 w 71"/>
                  <a:gd name="T27" fmla="*/ 27 h 55"/>
                  <a:gd name="T28" fmla="*/ 40 w 71"/>
                  <a:gd name="T29" fmla="*/ 29 h 55"/>
                  <a:gd name="T30" fmla="*/ 36 w 71"/>
                  <a:gd name="T31" fmla="*/ 24 h 55"/>
                  <a:gd name="T32" fmla="*/ 12 w 71"/>
                  <a:gd name="T33" fmla="*/ 6 h 55"/>
                  <a:gd name="T34" fmla="*/ 5 w 71"/>
                  <a:gd name="T35" fmla="*/ 4 h 55"/>
                  <a:gd name="T36" fmla="*/ 8 w 71"/>
                  <a:gd name="T37" fmla="*/ 4 h 55"/>
                  <a:gd name="T38" fmla="*/ 4 w 71"/>
                  <a:gd name="T39" fmla="*/ 0 h 55"/>
                  <a:gd name="T40" fmla="*/ 0 w 71"/>
                  <a:gd name="T41" fmla="*/ 0 h 55"/>
                  <a:gd name="T42" fmla="*/ 25 w 71"/>
                  <a:gd name="T43" fmla="*/ 1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55">
                    <a:moveTo>
                      <a:pt x="25" y="18"/>
                    </a:moveTo>
                    <a:cubicBezTo>
                      <a:pt x="24" y="17"/>
                      <a:pt x="24" y="18"/>
                      <a:pt x="23" y="18"/>
                    </a:cubicBezTo>
                    <a:cubicBezTo>
                      <a:pt x="34" y="26"/>
                      <a:pt x="47" y="36"/>
                      <a:pt x="50" y="40"/>
                    </a:cubicBezTo>
                    <a:cubicBezTo>
                      <a:pt x="54" y="43"/>
                      <a:pt x="56" y="42"/>
                      <a:pt x="60" y="4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8"/>
                      <a:pt x="71" y="55"/>
                      <a:pt x="70" y="52"/>
                    </a:cubicBezTo>
                    <a:cubicBezTo>
                      <a:pt x="69" y="51"/>
                      <a:pt x="67" y="51"/>
                      <a:pt x="65" y="49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57" y="39"/>
                      <a:pt x="57" y="44"/>
                      <a:pt x="49" y="37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45" y="32"/>
                      <a:pt x="42" y="30"/>
                      <a:pt x="38" y="26"/>
                    </a:cubicBezTo>
                    <a:cubicBezTo>
                      <a:pt x="38" y="26"/>
                      <a:pt x="38" y="26"/>
                      <a:pt x="39" y="27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31" y="24"/>
                      <a:pt x="41" y="29"/>
                      <a:pt x="36" y="24"/>
                    </a:cubicBezTo>
                    <a:cubicBezTo>
                      <a:pt x="29" y="20"/>
                      <a:pt x="15" y="11"/>
                      <a:pt x="12" y="6"/>
                    </a:cubicBezTo>
                    <a:cubicBezTo>
                      <a:pt x="15" y="10"/>
                      <a:pt x="9" y="7"/>
                      <a:pt x="5" y="4"/>
                    </a:cubicBezTo>
                    <a:cubicBezTo>
                      <a:pt x="4" y="2"/>
                      <a:pt x="7" y="4"/>
                      <a:pt x="8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6" y="3"/>
                      <a:pt x="2" y="1"/>
                      <a:pt x="0" y="0"/>
                    </a:cubicBezTo>
                    <a:cubicBezTo>
                      <a:pt x="5" y="6"/>
                      <a:pt x="17" y="11"/>
                      <a:pt x="25" y="18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5" name="Freeform 50"/>
              <p:cNvSpPr>
                <a:spLocks/>
              </p:cNvSpPr>
              <p:nvPr/>
            </p:nvSpPr>
            <p:spPr bwMode="auto">
              <a:xfrm>
                <a:off x="868" y="1836"/>
                <a:ext cx="11" cy="8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2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6" name="Freeform 51"/>
              <p:cNvSpPr>
                <a:spLocks/>
              </p:cNvSpPr>
              <p:nvPr/>
            </p:nvSpPr>
            <p:spPr bwMode="auto">
              <a:xfrm>
                <a:off x="670" y="1643"/>
                <a:ext cx="223" cy="179"/>
              </a:xfrm>
              <a:custGeom>
                <a:avLst/>
                <a:gdLst>
                  <a:gd name="T0" fmla="*/ 54 w 82"/>
                  <a:gd name="T1" fmla="*/ 53 h 66"/>
                  <a:gd name="T2" fmla="*/ 45 w 82"/>
                  <a:gd name="T3" fmla="*/ 63 h 66"/>
                  <a:gd name="T4" fmla="*/ 29 w 82"/>
                  <a:gd name="T5" fmla="*/ 59 h 66"/>
                  <a:gd name="T6" fmla="*/ 0 w 82"/>
                  <a:gd name="T7" fmla="*/ 42 h 66"/>
                  <a:gd name="T8" fmla="*/ 38 w 82"/>
                  <a:gd name="T9" fmla="*/ 0 h 66"/>
                  <a:gd name="T10" fmla="*/ 49 w 82"/>
                  <a:gd name="T11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66">
                    <a:moveTo>
                      <a:pt x="54" y="53"/>
                    </a:moveTo>
                    <a:cubicBezTo>
                      <a:pt x="55" y="56"/>
                      <a:pt x="49" y="61"/>
                      <a:pt x="45" y="63"/>
                    </a:cubicBezTo>
                    <a:cubicBezTo>
                      <a:pt x="38" y="66"/>
                      <a:pt x="35" y="63"/>
                      <a:pt x="29" y="59"/>
                    </a:cubicBezTo>
                    <a:cubicBezTo>
                      <a:pt x="20" y="54"/>
                      <a:pt x="10" y="45"/>
                      <a:pt x="0" y="42"/>
                    </a:cubicBezTo>
                    <a:cubicBezTo>
                      <a:pt x="14" y="29"/>
                      <a:pt x="25" y="14"/>
                      <a:pt x="38" y="0"/>
                    </a:cubicBezTo>
                    <a:cubicBezTo>
                      <a:pt x="60" y="12"/>
                      <a:pt x="82" y="40"/>
                      <a:pt x="49" y="54"/>
                    </a:cubicBezTo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7" name="Freeform 52"/>
              <p:cNvSpPr>
                <a:spLocks/>
              </p:cNvSpPr>
              <p:nvPr/>
            </p:nvSpPr>
            <p:spPr bwMode="auto">
              <a:xfrm>
                <a:off x="803" y="178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8" name="Freeform 53"/>
              <p:cNvSpPr>
                <a:spLocks/>
              </p:cNvSpPr>
              <p:nvPr/>
            </p:nvSpPr>
            <p:spPr bwMode="auto">
              <a:xfrm>
                <a:off x="806" y="1784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3 h 5"/>
                  <a:gd name="T4" fmla="*/ 0 w 4"/>
                  <a:gd name="T5" fmla="*/ 0 h 5"/>
                  <a:gd name="T6" fmla="*/ 0 w 4"/>
                  <a:gd name="T7" fmla="*/ 3 h 5"/>
                  <a:gd name="T8" fmla="*/ 1 w 4"/>
                  <a:gd name="T9" fmla="*/ 2 h 5"/>
                  <a:gd name="T10" fmla="*/ 1 w 4"/>
                  <a:gd name="T11" fmla="*/ 4 h 5"/>
                  <a:gd name="T12" fmla="*/ 2 w 4"/>
                  <a:gd name="T13" fmla="*/ 3 h 5"/>
                  <a:gd name="T14" fmla="*/ 3 w 4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3" y="1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2" y="5"/>
                      <a:pt x="1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9" name="Freeform 54"/>
              <p:cNvSpPr>
                <a:spLocks/>
              </p:cNvSpPr>
              <p:nvPr/>
            </p:nvSpPr>
            <p:spPr bwMode="auto">
              <a:xfrm>
                <a:off x="814" y="178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0" name="Freeform 55"/>
              <p:cNvSpPr>
                <a:spLocks/>
              </p:cNvSpPr>
              <p:nvPr/>
            </p:nvSpPr>
            <p:spPr bwMode="auto">
              <a:xfrm>
                <a:off x="814" y="178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1" name="Freeform 56"/>
              <p:cNvSpPr>
                <a:spLocks/>
              </p:cNvSpPr>
              <p:nvPr/>
            </p:nvSpPr>
            <p:spPr bwMode="auto">
              <a:xfrm>
                <a:off x="819" y="17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2" name="Freeform 57"/>
              <p:cNvSpPr>
                <a:spLocks/>
              </p:cNvSpPr>
              <p:nvPr/>
            </p:nvSpPr>
            <p:spPr bwMode="auto">
              <a:xfrm>
                <a:off x="819" y="1779"/>
                <a:ext cx="6" cy="11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0 w 2"/>
                  <a:gd name="T5" fmla="*/ 1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  <a:gd name="T12" fmla="*/ 1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3" name="Freeform 58"/>
              <p:cNvSpPr>
                <a:spLocks/>
              </p:cNvSpPr>
              <p:nvPr/>
            </p:nvSpPr>
            <p:spPr bwMode="auto">
              <a:xfrm>
                <a:off x="819" y="17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4" name="Freeform 59"/>
              <p:cNvSpPr>
                <a:spLocks/>
              </p:cNvSpPr>
              <p:nvPr/>
            </p:nvSpPr>
            <p:spPr bwMode="auto">
              <a:xfrm>
                <a:off x="817" y="178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5" name="Freeform 60"/>
              <p:cNvSpPr>
                <a:spLocks/>
              </p:cNvSpPr>
              <p:nvPr/>
            </p:nvSpPr>
            <p:spPr bwMode="auto">
              <a:xfrm>
                <a:off x="822" y="1776"/>
                <a:ext cx="11" cy="11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2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2"/>
                      <a:pt x="0" y="1"/>
                      <a:pt x="1" y="2"/>
                    </a:cubicBezTo>
                    <a:cubicBezTo>
                      <a:pt x="2" y="2"/>
                      <a:pt x="3" y="2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6" name="Freeform 61"/>
              <p:cNvSpPr>
                <a:spLocks/>
              </p:cNvSpPr>
              <p:nvPr/>
            </p:nvSpPr>
            <p:spPr bwMode="auto">
              <a:xfrm>
                <a:off x="838" y="1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7" name="Freeform 62"/>
              <p:cNvSpPr>
                <a:spLocks/>
              </p:cNvSpPr>
              <p:nvPr/>
            </p:nvSpPr>
            <p:spPr bwMode="auto">
              <a:xfrm>
                <a:off x="833" y="1768"/>
                <a:ext cx="16" cy="1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3 h 6"/>
                  <a:gd name="T4" fmla="*/ 3 w 6"/>
                  <a:gd name="T5" fmla="*/ 1 h 6"/>
                  <a:gd name="T6" fmla="*/ 2 w 6"/>
                  <a:gd name="T7" fmla="*/ 3 h 6"/>
                  <a:gd name="T8" fmla="*/ 1 w 6"/>
                  <a:gd name="T9" fmla="*/ 1 h 6"/>
                  <a:gd name="T10" fmla="*/ 1 w 6"/>
                  <a:gd name="T11" fmla="*/ 4 h 6"/>
                  <a:gd name="T12" fmla="*/ 0 w 6"/>
                  <a:gd name="T13" fmla="*/ 4 h 6"/>
                  <a:gd name="T14" fmla="*/ 1 w 6"/>
                  <a:gd name="T15" fmla="*/ 5 h 6"/>
                  <a:gd name="T16" fmla="*/ 2 w 6"/>
                  <a:gd name="T17" fmla="*/ 4 h 6"/>
                  <a:gd name="T18" fmla="*/ 2 w 6"/>
                  <a:gd name="T19" fmla="*/ 6 h 6"/>
                  <a:gd name="T20" fmla="*/ 6 w 6"/>
                  <a:gd name="T21" fmla="*/ 4 h 6"/>
                  <a:gd name="T22" fmla="*/ 3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0" y="2"/>
                      <a:pt x="3" y="2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3"/>
                      <a:pt x="2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5"/>
                      <a:pt x="5" y="6"/>
                      <a:pt x="6" y="4"/>
                    </a:cubicBezTo>
                    <a:cubicBezTo>
                      <a:pt x="6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8" name="Freeform 63"/>
              <p:cNvSpPr>
                <a:spLocks/>
              </p:cNvSpPr>
              <p:nvPr/>
            </p:nvSpPr>
            <p:spPr bwMode="auto">
              <a:xfrm>
                <a:off x="847" y="177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9" name="Freeform 64"/>
              <p:cNvSpPr>
                <a:spLocks/>
              </p:cNvSpPr>
              <p:nvPr/>
            </p:nvSpPr>
            <p:spPr bwMode="auto">
              <a:xfrm>
                <a:off x="844" y="1757"/>
                <a:ext cx="16" cy="14"/>
              </a:xfrm>
              <a:custGeom>
                <a:avLst/>
                <a:gdLst>
                  <a:gd name="T0" fmla="*/ 0 w 6"/>
                  <a:gd name="T1" fmla="*/ 2 h 5"/>
                  <a:gd name="T2" fmla="*/ 1 w 6"/>
                  <a:gd name="T3" fmla="*/ 3 h 5"/>
                  <a:gd name="T4" fmla="*/ 0 w 6"/>
                  <a:gd name="T5" fmla="*/ 3 h 5"/>
                  <a:gd name="T6" fmla="*/ 1 w 6"/>
                  <a:gd name="T7" fmla="*/ 4 h 5"/>
                  <a:gd name="T8" fmla="*/ 1 w 6"/>
                  <a:gd name="T9" fmla="*/ 2 h 5"/>
                  <a:gd name="T10" fmla="*/ 4 w 6"/>
                  <a:gd name="T11" fmla="*/ 3 h 5"/>
                  <a:gd name="T12" fmla="*/ 3 w 6"/>
                  <a:gd name="T13" fmla="*/ 4 h 5"/>
                  <a:gd name="T14" fmla="*/ 4 w 6"/>
                  <a:gd name="T15" fmla="*/ 0 h 5"/>
                  <a:gd name="T16" fmla="*/ 4 w 6"/>
                  <a:gd name="T17" fmla="*/ 1 h 5"/>
                  <a:gd name="T18" fmla="*/ 3 w 6"/>
                  <a:gd name="T19" fmla="*/ 0 h 5"/>
                  <a:gd name="T20" fmla="*/ 0 w 6"/>
                  <a:gd name="T2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3" y="5"/>
                      <a:pt x="1" y="3"/>
                      <a:pt x="1" y="2"/>
                    </a:cubicBezTo>
                    <a:cubicBezTo>
                      <a:pt x="3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6" y="4"/>
                      <a:pt x="5" y="1"/>
                      <a:pt x="4" y="0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0" name="Freeform 65"/>
              <p:cNvSpPr>
                <a:spLocks/>
              </p:cNvSpPr>
              <p:nvPr/>
            </p:nvSpPr>
            <p:spPr bwMode="auto">
              <a:xfrm>
                <a:off x="841" y="176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1" name="Freeform 66"/>
              <p:cNvSpPr>
                <a:spLocks/>
              </p:cNvSpPr>
              <p:nvPr/>
            </p:nvSpPr>
            <p:spPr bwMode="auto">
              <a:xfrm>
                <a:off x="855" y="17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2" name="Freeform 67"/>
              <p:cNvSpPr>
                <a:spLocks/>
              </p:cNvSpPr>
              <p:nvPr/>
            </p:nvSpPr>
            <p:spPr bwMode="auto">
              <a:xfrm>
                <a:off x="847" y="17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3" name="Freeform 68"/>
              <p:cNvSpPr>
                <a:spLocks/>
              </p:cNvSpPr>
              <p:nvPr/>
            </p:nvSpPr>
            <p:spPr bwMode="auto">
              <a:xfrm>
                <a:off x="825" y="1675"/>
                <a:ext cx="38" cy="79"/>
              </a:xfrm>
              <a:custGeom>
                <a:avLst/>
                <a:gdLst>
                  <a:gd name="T0" fmla="*/ 4 w 14"/>
                  <a:gd name="T1" fmla="*/ 0 h 29"/>
                  <a:gd name="T2" fmla="*/ 3 w 14"/>
                  <a:gd name="T3" fmla="*/ 2 h 29"/>
                  <a:gd name="T4" fmla="*/ 2 w 14"/>
                  <a:gd name="T5" fmla="*/ 2 h 29"/>
                  <a:gd name="T6" fmla="*/ 0 w 14"/>
                  <a:gd name="T7" fmla="*/ 3 h 29"/>
                  <a:gd name="T8" fmla="*/ 2 w 14"/>
                  <a:gd name="T9" fmla="*/ 4 h 29"/>
                  <a:gd name="T10" fmla="*/ 1 w 14"/>
                  <a:gd name="T11" fmla="*/ 5 h 29"/>
                  <a:gd name="T12" fmla="*/ 4 w 14"/>
                  <a:gd name="T13" fmla="*/ 8 h 29"/>
                  <a:gd name="T14" fmla="*/ 6 w 14"/>
                  <a:gd name="T15" fmla="*/ 10 h 29"/>
                  <a:gd name="T16" fmla="*/ 9 w 14"/>
                  <a:gd name="T17" fmla="*/ 22 h 29"/>
                  <a:gd name="T18" fmla="*/ 12 w 14"/>
                  <a:gd name="T19" fmla="*/ 22 h 29"/>
                  <a:gd name="T20" fmla="*/ 10 w 14"/>
                  <a:gd name="T21" fmla="*/ 23 h 29"/>
                  <a:gd name="T22" fmla="*/ 10 w 14"/>
                  <a:gd name="T23" fmla="*/ 22 h 29"/>
                  <a:gd name="T24" fmla="*/ 9 w 14"/>
                  <a:gd name="T25" fmla="*/ 26 h 29"/>
                  <a:gd name="T26" fmla="*/ 12 w 14"/>
                  <a:gd name="T27" fmla="*/ 26 h 29"/>
                  <a:gd name="T28" fmla="*/ 9 w 14"/>
                  <a:gd name="T29" fmla="*/ 27 h 29"/>
                  <a:gd name="T30" fmla="*/ 10 w 14"/>
                  <a:gd name="T31" fmla="*/ 29 h 29"/>
                  <a:gd name="T32" fmla="*/ 12 w 14"/>
                  <a:gd name="T33" fmla="*/ 28 h 29"/>
                  <a:gd name="T34" fmla="*/ 13 w 14"/>
                  <a:gd name="T35" fmla="*/ 29 h 29"/>
                  <a:gd name="T36" fmla="*/ 11 w 14"/>
                  <a:gd name="T37" fmla="*/ 20 h 29"/>
                  <a:gd name="T38" fmla="*/ 12 w 14"/>
                  <a:gd name="T39" fmla="*/ 20 h 29"/>
                  <a:gd name="T40" fmla="*/ 12 w 14"/>
                  <a:gd name="T41" fmla="*/ 15 h 29"/>
                  <a:gd name="T42" fmla="*/ 9 w 14"/>
                  <a:gd name="T43" fmla="*/ 14 h 29"/>
                  <a:gd name="T44" fmla="*/ 10 w 14"/>
                  <a:gd name="T45" fmla="*/ 12 h 29"/>
                  <a:gd name="T46" fmla="*/ 9 w 14"/>
                  <a:gd name="T47" fmla="*/ 13 h 29"/>
                  <a:gd name="T48" fmla="*/ 9 w 14"/>
                  <a:gd name="T49" fmla="*/ 11 h 29"/>
                  <a:gd name="T50" fmla="*/ 7 w 14"/>
                  <a:gd name="T51" fmla="*/ 12 h 29"/>
                  <a:gd name="T52" fmla="*/ 9 w 14"/>
                  <a:gd name="T53" fmla="*/ 7 h 29"/>
                  <a:gd name="T54" fmla="*/ 8 w 14"/>
                  <a:gd name="T55" fmla="*/ 8 h 29"/>
                  <a:gd name="T56" fmla="*/ 6 w 14"/>
                  <a:gd name="T57" fmla="*/ 8 h 29"/>
                  <a:gd name="T58" fmla="*/ 8 w 14"/>
                  <a:gd name="T59" fmla="*/ 7 h 29"/>
                  <a:gd name="T60" fmla="*/ 6 w 14"/>
                  <a:gd name="T61" fmla="*/ 6 h 29"/>
                  <a:gd name="T62" fmla="*/ 5 w 14"/>
                  <a:gd name="T63" fmla="*/ 7 h 29"/>
                  <a:gd name="T64" fmla="*/ 4 w 14"/>
                  <a:gd name="T65" fmla="*/ 4 h 29"/>
                  <a:gd name="T66" fmla="*/ 6 w 14"/>
                  <a:gd name="T67" fmla="*/ 4 h 29"/>
                  <a:gd name="T68" fmla="*/ 6 w 14"/>
                  <a:gd name="T69" fmla="*/ 2 h 29"/>
                  <a:gd name="T70" fmla="*/ 3 w 14"/>
                  <a:gd name="T71" fmla="*/ 2 h 29"/>
                  <a:gd name="T72" fmla="*/ 4 w 14"/>
                  <a:gd name="T7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9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1" y="3"/>
                      <a:pt x="1" y="2"/>
                      <a:pt x="0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4" y="6"/>
                      <a:pt x="4" y="8"/>
                    </a:cubicBezTo>
                    <a:cubicBezTo>
                      <a:pt x="4" y="9"/>
                      <a:pt x="5" y="9"/>
                      <a:pt x="6" y="10"/>
                    </a:cubicBezTo>
                    <a:cubicBezTo>
                      <a:pt x="7" y="14"/>
                      <a:pt x="10" y="17"/>
                      <a:pt x="9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8" y="23"/>
                      <a:pt x="10" y="25"/>
                      <a:pt x="9" y="26"/>
                    </a:cubicBezTo>
                    <a:cubicBezTo>
                      <a:pt x="10" y="26"/>
                      <a:pt x="12" y="26"/>
                      <a:pt x="12" y="26"/>
                    </a:cubicBezTo>
                    <a:cubicBezTo>
                      <a:pt x="10" y="26"/>
                      <a:pt x="12" y="28"/>
                      <a:pt x="9" y="27"/>
                    </a:cubicBezTo>
                    <a:cubicBezTo>
                      <a:pt x="8" y="28"/>
                      <a:pt x="11" y="28"/>
                      <a:pt x="10" y="29"/>
                    </a:cubicBezTo>
                    <a:cubicBezTo>
                      <a:pt x="11" y="29"/>
                      <a:pt x="11" y="28"/>
                      <a:pt x="12" y="28"/>
                    </a:cubicBezTo>
                    <a:cubicBezTo>
                      <a:pt x="13" y="29"/>
                      <a:pt x="11" y="29"/>
                      <a:pt x="13" y="29"/>
                    </a:cubicBezTo>
                    <a:cubicBezTo>
                      <a:pt x="14" y="27"/>
                      <a:pt x="12" y="23"/>
                      <a:pt x="11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19"/>
                      <a:pt x="11" y="17"/>
                      <a:pt x="12" y="15"/>
                    </a:cubicBezTo>
                    <a:cubicBezTo>
                      <a:pt x="11" y="16"/>
                      <a:pt x="12" y="12"/>
                      <a:pt x="9" y="14"/>
                    </a:cubicBezTo>
                    <a:cubicBezTo>
                      <a:pt x="10" y="13"/>
                      <a:pt x="10" y="13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10" y="12"/>
                      <a:pt x="9" y="11"/>
                    </a:cubicBezTo>
                    <a:cubicBezTo>
                      <a:pt x="9" y="12"/>
                      <a:pt x="8" y="11"/>
                      <a:pt x="7" y="12"/>
                    </a:cubicBezTo>
                    <a:cubicBezTo>
                      <a:pt x="8" y="10"/>
                      <a:pt x="8" y="9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8" y="6"/>
                      <a:pt x="5" y="7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4" y="2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5" y="2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4" name="Rectangle 69"/>
              <p:cNvSpPr>
                <a:spLocks noChangeArrowheads="1"/>
              </p:cNvSpPr>
              <p:nvPr/>
            </p:nvSpPr>
            <p:spPr bwMode="auto">
              <a:xfrm>
                <a:off x="841" y="1681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5" name="Freeform 70"/>
              <p:cNvSpPr>
                <a:spLocks/>
              </p:cNvSpPr>
              <p:nvPr/>
            </p:nvSpPr>
            <p:spPr bwMode="auto">
              <a:xfrm>
                <a:off x="836" y="16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6" name="Rectangle 71"/>
              <p:cNvSpPr>
                <a:spLocks noChangeArrowheads="1"/>
              </p:cNvSpPr>
              <p:nvPr/>
            </p:nvSpPr>
            <p:spPr bwMode="auto">
              <a:xfrm>
                <a:off x="836" y="169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7" name="Freeform 72"/>
              <p:cNvSpPr>
                <a:spLocks/>
              </p:cNvSpPr>
              <p:nvPr/>
            </p:nvSpPr>
            <p:spPr bwMode="auto">
              <a:xfrm>
                <a:off x="849" y="16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8" name="Freeform 73"/>
              <p:cNvSpPr>
                <a:spLocks/>
              </p:cNvSpPr>
              <p:nvPr/>
            </p:nvSpPr>
            <p:spPr bwMode="auto">
              <a:xfrm>
                <a:off x="857" y="171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9" name="Freeform 74"/>
              <p:cNvSpPr>
                <a:spLocks/>
              </p:cNvSpPr>
              <p:nvPr/>
            </p:nvSpPr>
            <p:spPr bwMode="auto">
              <a:xfrm>
                <a:off x="836" y="167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0" name="Freeform 75"/>
              <p:cNvSpPr>
                <a:spLocks/>
              </p:cNvSpPr>
              <p:nvPr/>
            </p:nvSpPr>
            <p:spPr bwMode="auto">
              <a:xfrm>
                <a:off x="792" y="1648"/>
                <a:ext cx="41" cy="33"/>
              </a:xfrm>
              <a:custGeom>
                <a:avLst/>
                <a:gdLst>
                  <a:gd name="T0" fmla="*/ 1 w 15"/>
                  <a:gd name="T1" fmla="*/ 3 h 12"/>
                  <a:gd name="T2" fmla="*/ 2 w 15"/>
                  <a:gd name="T3" fmla="*/ 6 h 12"/>
                  <a:gd name="T4" fmla="*/ 6 w 15"/>
                  <a:gd name="T5" fmla="*/ 4 h 12"/>
                  <a:gd name="T6" fmla="*/ 4 w 15"/>
                  <a:gd name="T7" fmla="*/ 6 h 12"/>
                  <a:gd name="T8" fmla="*/ 9 w 15"/>
                  <a:gd name="T9" fmla="*/ 8 h 12"/>
                  <a:gd name="T10" fmla="*/ 8 w 15"/>
                  <a:gd name="T11" fmla="*/ 9 h 12"/>
                  <a:gd name="T12" fmla="*/ 12 w 15"/>
                  <a:gd name="T13" fmla="*/ 8 h 12"/>
                  <a:gd name="T14" fmla="*/ 9 w 15"/>
                  <a:gd name="T15" fmla="*/ 11 h 12"/>
                  <a:gd name="T16" fmla="*/ 9 w 15"/>
                  <a:gd name="T17" fmla="*/ 11 h 12"/>
                  <a:gd name="T18" fmla="*/ 12 w 15"/>
                  <a:gd name="T19" fmla="*/ 12 h 12"/>
                  <a:gd name="T20" fmla="*/ 13 w 15"/>
                  <a:gd name="T21" fmla="*/ 11 h 12"/>
                  <a:gd name="T22" fmla="*/ 15 w 15"/>
                  <a:gd name="T23" fmla="*/ 10 h 12"/>
                  <a:gd name="T24" fmla="*/ 12 w 15"/>
                  <a:gd name="T25" fmla="*/ 9 h 12"/>
                  <a:gd name="T26" fmla="*/ 13 w 15"/>
                  <a:gd name="T27" fmla="*/ 8 h 12"/>
                  <a:gd name="T28" fmla="*/ 12 w 15"/>
                  <a:gd name="T29" fmla="*/ 8 h 12"/>
                  <a:gd name="T30" fmla="*/ 13 w 15"/>
                  <a:gd name="T31" fmla="*/ 7 h 12"/>
                  <a:gd name="T32" fmla="*/ 11 w 15"/>
                  <a:gd name="T33" fmla="*/ 7 h 12"/>
                  <a:gd name="T34" fmla="*/ 11 w 15"/>
                  <a:gd name="T35" fmla="*/ 7 h 12"/>
                  <a:gd name="T36" fmla="*/ 10 w 15"/>
                  <a:gd name="T37" fmla="*/ 7 h 12"/>
                  <a:gd name="T38" fmla="*/ 10 w 15"/>
                  <a:gd name="T39" fmla="*/ 6 h 12"/>
                  <a:gd name="T40" fmla="*/ 10 w 15"/>
                  <a:gd name="T41" fmla="*/ 7 h 12"/>
                  <a:gd name="T42" fmla="*/ 8 w 15"/>
                  <a:gd name="T43" fmla="*/ 3 h 12"/>
                  <a:gd name="T44" fmla="*/ 7 w 15"/>
                  <a:gd name="T45" fmla="*/ 4 h 12"/>
                  <a:gd name="T46" fmla="*/ 9 w 15"/>
                  <a:gd name="T47" fmla="*/ 4 h 12"/>
                  <a:gd name="T48" fmla="*/ 7 w 15"/>
                  <a:gd name="T49" fmla="*/ 6 h 12"/>
                  <a:gd name="T50" fmla="*/ 7 w 15"/>
                  <a:gd name="T51" fmla="*/ 3 h 12"/>
                  <a:gd name="T52" fmla="*/ 5 w 15"/>
                  <a:gd name="T53" fmla="*/ 2 h 12"/>
                  <a:gd name="T54" fmla="*/ 5 w 15"/>
                  <a:gd name="T55" fmla="*/ 2 h 12"/>
                  <a:gd name="T56" fmla="*/ 3 w 15"/>
                  <a:gd name="T57" fmla="*/ 1 h 12"/>
                  <a:gd name="T58" fmla="*/ 3 w 15"/>
                  <a:gd name="T59" fmla="*/ 2 h 12"/>
                  <a:gd name="T60" fmla="*/ 2 w 15"/>
                  <a:gd name="T61" fmla="*/ 2 h 12"/>
                  <a:gd name="T62" fmla="*/ 3 w 15"/>
                  <a:gd name="T63" fmla="*/ 2 h 12"/>
                  <a:gd name="T64" fmla="*/ 0 w 15"/>
                  <a:gd name="T65" fmla="*/ 3 h 12"/>
                  <a:gd name="T66" fmla="*/ 2 w 15"/>
                  <a:gd name="T67" fmla="*/ 3 h 12"/>
                  <a:gd name="T68" fmla="*/ 1 w 15"/>
                  <a:gd name="T6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12">
                    <a:moveTo>
                      <a:pt x="1" y="3"/>
                    </a:moveTo>
                    <a:cubicBezTo>
                      <a:pt x="0" y="5"/>
                      <a:pt x="2" y="5"/>
                      <a:pt x="2" y="6"/>
                    </a:cubicBezTo>
                    <a:cubicBezTo>
                      <a:pt x="4" y="6"/>
                      <a:pt x="4" y="3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6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9" y="10"/>
                      <a:pt x="12" y="6"/>
                      <a:pt x="12" y="8"/>
                    </a:cubicBezTo>
                    <a:cubicBezTo>
                      <a:pt x="10" y="9"/>
                      <a:pt x="11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1" y="12"/>
                      <a:pt x="12" y="12"/>
                    </a:cubicBezTo>
                    <a:cubicBezTo>
                      <a:pt x="12" y="12"/>
                      <a:pt x="13" y="10"/>
                      <a:pt x="13" y="11"/>
                    </a:cubicBezTo>
                    <a:cubicBezTo>
                      <a:pt x="13" y="11"/>
                      <a:pt x="14" y="10"/>
                      <a:pt x="15" y="10"/>
                    </a:cubicBezTo>
                    <a:cubicBezTo>
                      <a:pt x="13" y="10"/>
                      <a:pt x="13" y="9"/>
                      <a:pt x="12" y="9"/>
                    </a:cubicBezTo>
                    <a:cubicBezTo>
                      <a:pt x="13" y="8"/>
                      <a:pt x="13" y="9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10" y="3"/>
                      <a:pt x="8" y="3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5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5"/>
                      <a:pt x="6" y="5"/>
                      <a:pt x="7" y="3"/>
                    </a:cubicBezTo>
                    <a:cubicBezTo>
                      <a:pt x="6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1" y="2"/>
                      <a:pt x="0" y="3"/>
                    </a:cubicBezTo>
                    <a:cubicBezTo>
                      <a:pt x="0" y="3"/>
                      <a:pt x="2" y="2"/>
                      <a:pt x="2" y="3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1" name="Freeform 76"/>
              <p:cNvSpPr>
                <a:spLocks/>
              </p:cNvSpPr>
              <p:nvPr/>
            </p:nvSpPr>
            <p:spPr bwMode="auto">
              <a:xfrm>
                <a:off x="822" y="166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2" name="Freeform 77"/>
              <p:cNvSpPr>
                <a:spLocks/>
              </p:cNvSpPr>
              <p:nvPr/>
            </p:nvSpPr>
            <p:spPr bwMode="auto">
              <a:xfrm>
                <a:off x="759" y="1637"/>
                <a:ext cx="41" cy="17"/>
              </a:xfrm>
              <a:custGeom>
                <a:avLst/>
                <a:gdLst>
                  <a:gd name="T0" fmla="*/ 10 w 15"/>
                  <a:gd name="T1" fmla="*/ 3 h 6"/>
                  <a:gd name="T2" fmla="*/ 11 w 15"/>
                  <a:gd name="T3" fmla="*/ 1 h 6"/>
                  <a:gd name="T4" fmla="*/ 9 w 15"/>
                  <a:gd name="T5" fmla="*/ 4 h 6"/>
                  <a:gd name="T6" fmla="*/ 8 w 15"/>
                  <a:gd name="T7" fmla="*/ 4 h 6"/>
                  <a:gd name="T8" fmla="*/ 9 w 15"/>
                  <a:gd name="T9" fmla="*/ 1 h 6"/>
                  <a:gd name="T10" fmla="*/ 8 w 15"/>
                  <a:gd name="T11" fmla="*/ 0 h 6"/>
                  <a:gd name="T12" fmla="*/ 7 w 15"/>
                  <a:gd name="T13" fmla="*/ 2 h 6"/>
                  <a:gd name="T14" fmla="*/ 6 w 15"/>
                  <a:gd name="T15" fmla="*/ 2 h 6"/>
                  <a:gd name="T16" fmla="*/ 7 w 15"/>
                  <a:gd name="T17" fmla="*/ 2 h 6"/>
                  <a:gd name="T18" fmla="*/ 7 w 15"/>
                  <a:gd name="T19" fmla="*/ 0 h 6"/>
                  <a:gd name="T20" fmla="*/ 5 w 15"/>
                  <a:gd name="T21" fmla="*/ 5 h 6"/>
                  <a:gd name="T22" fmla="*/ 5 w 15"/>
                  <a:gd name="T23" fmla="*/ 4 h 6"/>
                  <a:gd name="T24" fmla="*/ 4 w 15"/>
                  <a:gd name="T25" fmla="*/ 2 h 6"/>
                  <a:gd name="T26" fmla="*/ 5 w 15"/>
                  <a:gd name="T27" fmla="*/ 2 h 6"/>
                  <a:gd name="T28" fmla="*/ 5 w 15"/>
                  <a:gd name="T29" fmla="*/ 3 h 6"/>
                  <a:gd name="T30" fmla="*/ 10 w 15"/>
                  <a:gd name="T31" fmla="*/ 6 h 6"/>
                  <a:gd name="T32" fmla="*/ 9 w 15"/>
                  <a:gd name="T33" fmla="*/ 6 h 6"/>
                  <a:gd name="T34" fmla="*/ 11 w 15"/>
                  <a:gd name="T35" fmla="*/ 5 h 6"/>
                  <a:gd name="T36" fmla="*/ 11 w 15"/>
                  <a:gd name="T37" fmla="*/ 3 h 6"/>
                  <a:gd name="T38" fmla="*/ 11 w 15"/>
                  <a:gd name="T39" fmla="*/ 4 h 6"/>
                  <a:gd name="T40" fmla="*/ 13 w 15"/>
                  <a:gd name="T41" fmla="*/ 2 h 6"/>
                  <a:gd name="T42" fmla="*/ 15 w 15"/>
                  <a:gd name="T43" fmla="*/ 2 h 6"/>
                  <a:gd name="T44" fmla="*/ 12 w 15"/>
                  <a:gd name="T45" fmla="*/ 1 h 6"/>
                  <a:gd name="T46" fmla="*/ 10 w 15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6">
                    <a:moveTo>
                      <a:pt x="10" y="3"/>
                    </a:moveTo>
                    <a:cubicBezTo>
                      <a:pt x="10" y="2"/>
                      <a:pt x="11" y="2"/>
                      <a:pt x="11" y="1"/>
                    </a:cubicBezTo>
                    <a:cubicBezTo>
                      <a:pt x="10" y="2"/>
                      <a:pt x="10" y="3"/>
                      <a:pt x="9" y="4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3"/>
                      <a:pt x="9" y="2"/>
                      <a:pt x="9" y="1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7" y="0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7" y="1"/>
                      <a:pt x="6" y="1"/>
                      <a:pt x="7" y="0"/>
                    </a:cubicBezTo>
                    <a:cubicBezTo>
                      <a:pt x="0" y="1"/>
                      <a:pt x="4" y="4"/>
                      <a:pt x="5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8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4" y="2"/>
                      <a:pt x="13" y="3"/>
                      <a:pt x="15" y="2"/>
                    </a:cubicBezTo>
                    <a:cubicBezTo>
                      <a:pt x="14" y="0"/>
                      <a:pt x="13" y="3"/>
                      <a:pt x="12" y="1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3" name="Rectangle 78"/>
              <p:cNvSpPr>
                <a:spLocks noChangeArrowheads="1"/>
              </p:cNvSpPr>
              <p:nvPr/>
            </p:nvSpPr>
            <p:spPr bwMode="auto">
              <a:xfrm>
                <a:off x="795" y="1648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4" name="Freeform 79"/>
              <p:cNvSpPr>
                <a:spLocks/>
              </p:cNvSpPr>
              <p:nvPr/>
            </p:nvSpPr>
            <p:spPr bwMode="auto">
              <a:xfrm>
                <a:off x="787" y="165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5" name="Freeform 80"/>
              <p:cNvSpPr>
                <a:spLocks/>
              </p:cNvSpPr>
              <p:nvPr/>
            </p:nvSpPr>
            <p:spPr bwMode="auto">
              <a:xfrm>
                <a:off x="765" y="163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6" name="Freeform 81"/>
              <p:cNvSpPr>
                <a:spLocks/>
              </p:cNvSpPr>
              <p:nvPr/>
            </p:nvSpPr>
            <p:spPr bwMode="auto">
              <a:xfrm>
                <a:off x="762" y="1646"/>
                <a:ext cx="11" cy="13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1 w 4"/>
                  <a:gd name="T5" fmla="*/ 0 h 5"/>
                  <a:gd name="T6" fmla="*/ 2 w 4"/>
                  <a:gd name="T7" fmla="*/ 3 h 5"/>
                  <a:gd name="T8" fmla="*/ 1 w 4"/>
                  <a:gd name="T9" fmla="*/ 4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3" y="4"/>
                      <a:pt x="2" y="3"/>
                      <a:pt x="4" y="3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4"/>
                      <a:pt x="1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7" name="Freeform 82"/>
              <p:cNvSpPr>
                <a:spLocks/>
              </p:cNvSpPr>
              <p:nvPr/>
            </p:nvSpPr>
            <p:spPr bwMode="auto">
              <a:xfrm>
                <a:off x="713" y="1651"/>
                <a:ext cx="52" cy="63"/>
              </a:xfrm>
              <a:custGeom>
                <a:avLst/>
                <a:gdLst>
                  <a:gd name="T0" fmla="*/ 14 w 19"/>
                  <a:gd name="T1" fmla="*/ 3 h 23"/>
                  <a:gd name="T2" fmla="*/ 13 w 19"/>
                  <a:gd name="T3" fmla="*/ 4 h 23"/>
                  <a:gd name="T4" fmla="*/ 13 w 19"/>
                  <a:gd name="T5" fmla="*/ 3 h 23"/>
                  <a:gd name="T6" fmla="*/ 12 w 19"/>
                  <a:gd name="T7" fmla="*/ 4 h 23"/>
                  <a:gd name="T8" fmla="*/ 12 w 19"/>
                  <a:gd name="T9" fmla="*/ 4 h 23"/>
                  <a:gd name="T10" fmla="*/ 11 w 19"/>
                  <a:gd name="T11" fmla="*/ 6 h 23"/>
                  <a:gd name="T12" fmla="*/ 12 w 19"/>
                  <a:gd name="T13" fmla="*/ 8 h 23"/>
                  <a:gd name="T14" fmla="*/ 9 w 19"/>
                  <a:gd name="T15" fmla="*/ 7 h 23"/>
                  <a:gd name="T16" fmla="*/ 12 w 19"/>
                  <a:gd name="T17" fmla="*/ 9 h 23"/>
                  <a:gd name="T18" fmla="*/ 9 w 19"/>
                  <a:gd name="T19" fmla="*/ 11 h 23"/>
                  <a:gd name="T20" fmla="*/ 9 w 19"/>
                  <a:gd name="T21" fmla="*/ 10 h 23"/>
                  <a:gd name="T22" fmla="*/ 8 w 19"/>
                  <a:gd name="T23" fmla="*/ 11 h 23"/>
                  <a:gd name="T24" fmla="*/ 7 w 19"/>
                  <a:gd name="T25" fmla="*/ 10 h 23"/>
                  <a:gd name="T26" fmla="*/ 5 w 19"/>
                  <a:gd name="T27" fmla="*/ 12 h 23"/>
                  <a:gd name="T28" fmla="*/ 5 w 19"/>
                  <a:gd name="T29" fmla="*/ 11 h 23"/>
                  <a:gd name="T30" fmla="*/ 3 w 19"/>
                  <a:gd name="T31" fmla="*/ 16 h 23"/>
                  <a:gd name="T32" fmla="*/ 2 w 19"/>
                  <a:gd name="T33" fmla="*/ 16 h 23"/>
                  <a:gd name="T34" fmla="*/ 5 w 19"/>
                  <a:gd name="T35" fmla="*/ 17 h 23"/>
                  <a:gd name="T36" fmla="*/ 3 w 19"/>
                  <a:gd name="T37" fmla="*/ 19 h 23"/>
                  <a:gd name="T38" fmla="*/ 2 w 19"/>
                  <a:gd name="T39" fmla="*/ 17 h 23"/>
                  <a:gd name="T40" fmla="*/ 2 w 19"/>
                  <a:gd name="T41" fmla="*/ 18 h 23"/>
                  <a:gd name="T42" fmla="*/ 0 w 19"/>
                  <a:gd name="T43" fmla="*/ 18 h 23"/>
                  <a:gd name="T44" fmla="*/ 1 w 19"/>
                  <a:gd name="T45" fmla="*/ 21 h 23"/>
                  <a:gd name="T46" fmla="*/ 0 w 19"/>
                  <a:gd name="T47" fmla="*/ 21 h 23"/>
                  <a:gd name="T48" fmla="*/ 2 w 19"/>
                  <a:gd name="T49" fmla="*/ 23 h 23"/>
                  <a:gd name="T50" fmla="*/ 6 w 19"/>
                  <a:gd name="T51" fmla="*/ 18 h 23"/>
                  <a:gd name="T52" fmla="*/ 6 w 19"/>
                  <a:gd name="T53" fmla="*/ 15 h 23"/>
                  <a:gd name="T54" fmla="*/ 8 w 19"/>
                  <a:gd name="T55" fmla="*/ 16 h 23"/>
                  <a:gd name="T56" fmla="*/ 6 w 19"/>
                  <a:gd name="T57" fmla="*/ 15 h 23"/>
                  <a:gd name="T58" fmla="*/ 8 w 19"/>
                  <a:gd name="T59" fmla="*/ 15 h 23"/>
                  <a:gd name="T60" fmla="*/ 7 w 19"/>
                  <a:gd name="T61" fmla="*/ 14 h 23"/>
                  <a:gd name="T62" fmla="*/ 9 w 19"/>
                  <a:gd name="T63" fmla="*/ 15 h 23"/>
                  <a:gd name="T64" fmla="*/ 15 w 19"/>
                  <a:gd name="T65" fmla="*/ 6 h 23"/>
                  <a:gd name="T66" fmla="*/ 14 w 19"/>
                  <a:gd name="T67" fmla="*/ 6 h 23"/>
                  <a:gd name="T68" fmla="*/ 16 w 19"/>
                  <a:gd name="T69" fmla="*/ 3 h 23"/>
                  <a:gd name="T70" fmla="*/ 16 w 19"/>
                  <a:gd name="T71" fmla="*/ 1 h 23"/>
                  <a:gd name="T72" fmla="*/ 18 w 19"/>
                  <a:gd name="T73" fmla="*/ 4 h 23"/>
                  <a:gd name="T74" fmla="*/ 19 w 19"/>
                  <a:gd name="T75" fmla="*/ 2 h 23"/>
                  <a:gd name="T76" fmla="*/ 18 w 19"/>
                  <a:gd name="T77" fmla="*/ 2 h 23"/>
                  <a:gd name="T78" fmla="*/ 19 w 19"/>
                  <a:gd name="T79" fmla="*/ 2 h 23"/>
                  <a:gd name="T80" fmla="*/ 15 w 19"/>
                  <a:gd name="T81" fmla="*/ 0 h 23"/>
                  <a:gd name="T82" fmla="*/ 12 w 19"/>
                  <a:gd name="T83" fmla="*/ 2 h 23"/>
                  <a:gd name="T84" fmla="*/ 14 w 19"/>
                  <a:gd name="T8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3">
                    <a:moveTo>
                      <a:pt x="14" y="3"/>
                    </a:moveTo>
                    <a:cubicBezTo>
                      <a:pt x="14" y="3"/>
                      <a:pt x="14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2" y="2"/>
                      <a:pt x="13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5"/>
                      <a:pt x="13" y="6"/>
                      <a:pt x="11" y="6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9" y="8"/>
                      <a:pt x="11" y="8"/>
                      <a:pt x="12" y="9"/>
                    </a:cubicBezTo>
                    <a:cubicBezTo>
                      <a:pt x="9" y="9"/>
                      <a:pt x="11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7" y="9"/>
                      <a:pt x="9" y="11"/>
                      <a:pt x="8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2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3" y="14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3" y="15"/>
                      <a:pt x="5" y="17"/>
                    </a:cubicBezTo>
                    <a:cubicBezTo>
                      <a:pt x="2" y="15"/>
                      <a:pt x="5" y="19"/>
                      <a:pt x="3" y="19"/>
                    </a:cubicBezTo>
                    <a:cubicBezTo>
                      <a:pt x="2" y="18"/>
                      <a:pt x="3" y="17"/>
                      <a:pt x="2" y="17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7"/>
                      <a:pt x="1" y="19"/>
                      <a:pt x="0" y="18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0" y="21"/>
                      <a:pt x="1" y="23"/>
                      <a:pt x="2" y="23"/>
                    </a:cubicBezTo>
                    <a:cubicBezTo>
                      <a:pt x="3" y="21"/>
                      <a:pt x="4" y="19"/>
                      <a:pt x="6" y="18"/>
                    </a:cubicBezTo>
                    <a:cubicBezTo>
                      <a:pt x="5" y="16"/>
                      <a:pt x="7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7" y="16"/>
                      <a:pt x="6" y="15"/>
                    </a:cubicBezTo>
                    <a:cubicBezTo>
                      <a:pt x="6" y="14"/>
                      <a:pt x="8" y="15"/>
                      <a:pt x="8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2"/>
                      <a:pt x="12" y="8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5"/>
                      <a:pt x="13" y="2"/>
                      <a:pt x="16" y="3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8" y="3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8" y="1"/>
                      <a:pt x="19" y="2"/>
                    </a:cubicBezTo>
                    <a:cubicBezTo>
                      <a:pt x="19" y="0"/>
                      <a:pt x="17" y="1"/>
                      <a:pt x="15" y="0"/>
                    </a:cubicBezTo>
                    <a:cubicBezTo>
                      <a:pt x="16" y="3"/>
                      <a:pt x="12" y="0"/>
                      <a:pt x="12" y="2"/>
                    </a:cubicBezTo>
                    <a:cubicBezTo>
                      <a:pt x="12" y="3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8" name="Freeform 83"/>
              <p:cNvSpPr>
                <a:spLocks/>
              </p:cNvSpPr>
              <p:nvPr/>
            </p:nvSpPr>
            <p:spPr bwMode="auto">
              <a:xfrm>
                <a:off x="762" y="16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9" name="Freeform 84"/>
              <p:cNvSpPr>
                <a:spLocks/>
              </p:cNvSpPr>
              <p:nvPr/>
            </p:nvSpPr>
            <p:spPr bwMode="auto">
              <a:xfrm>
                <a:off x="710" y="170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0" name="Rectangle 85"/>
              <p:cNvSpPr>
                <a:spLocks noChangeArrowheads="1"/>
              </p:cNvSpPr>
              <p:nvPr/>
            </p:nvSpPr>
            <p:spPr bwMode="auto">
              <a:xfrm>
                <a:off x="765" y="165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1" name="Freeform 86"/>
              <p:cNvSpPr>
                <a:spLocks/>
              </p:cNvSpPr>
              <p:nvPr/>
            </p:nvSpPr>
            <p:spPr bwMode="auto">
              <a:xfrm>
                <a:off x="757" y="1648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2" name="Freeform 87"/>
              <p:cNvSpPr>
                <a:spLocks/>
              </p:cNvSpPr>
              <p:nvPr/>
            </p:nvSpPr>
            <p:spPr bwMode="auto">
              <a:xfrm>
                <a:off x="700" y="171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3" name="Freeform 88"/>
              <p:cNvSpPr>
                <a:spLocks/>
              </p:cNvSpPr>
              <p:nvPr/>
            </p:nvSpPr>
            <p:spPr bwMode="auto">
              <a:xfrm>
                <a:off x="678" y="1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4" name="Freeform 89"/>
              <p:cNvSpPr>
                <a:spLocks/>
              </p:cNvSpPr>
              <p:nvPr/>
            </p:nvSpPr>
            <p:spPr bwMode="auto">
              <a:xfrm>
                <a:off x="661" y="1708"/>
                <a:ext cx="71" cy="84"/>
              </a:xfrm>
              <a:custGeom>
                <a:avLst/>
                <a:gdLst>
                  <a:gd name="T0" fmla="*/ 25 w 26"/>
                  <a:gd name="T1" fmla="*/ 30 h 31"/>
                  <a:gd name="T2" fmla="*/ 26 w 26"/>
                  <a:gd name="T3" fmla="*/ 29 h 31"/>
                  <a:gd name="T4" fmla="*/ 26 w 26"/>
                  <a:gd name="T5" fmla="*/ 27 h 31"/>
                  <a:gd name="T6" fmla="*/ 23 w 26"/>
                  <a:gd name="T7" fmla="*/ 26 h 31"/>
                  <a:gd name="T8" fmla="*/ 18 w 26"/>
                  <a:gd name="T9" fmla="*/ 23 h 31"/>
                  <a:gd name="T10" fmla="*/ 15 w 26"/>
                  <a:gd name="T11" fmla="*/ 21 h 31"/>
                  <a:gd name="T12" fmla="*/ 10 w 26"/>
                  <a:gd name="T13" fmla="*/ 20 h 31"/>
                  <a:gd name="T14" fmla="*/ 9 w 26"/>
                  <a:gd name="T15" fmla="*/ 19 h 31"/>
                  <a:gd name="T16" fmla="*/ 7 w 26"/>
                  <a:gd name="T17" fmla="*/ 18 h 31"/>
                  <a:gd name="T18" fmla="*/ 5 w 26"/>
                  <a:gd name="T19" fmla="*/ 20 h 31"/>
                  <a:gd name="T20" fmla="*/ 3 w 26"/>
                  <a:gd name="T21" fmla="*/ 21 h 31"/>
                  <a:gd name="T22" fmla="*/ 2 w 26"/>
                  <a:gd name="T23" fmla="*/ 21 h 31"/>
                  <a:gd name="T24" fmla="*/ 2 w 26"/>
                  <a:gd name="T25" fmla="*/ 21 h 31"/>
                  <a:gd name="T26" fmla="*/ 1 w 26"/>
                  <a:gd name="T27" fmla="*/ 16 h 31"/>
                  <a:gd name="T28" fmla="*/ 1 w 26"/>
                  <a:gd name="T29" fmla="*/ 16 h 31"/>
                  <a:gd name="T30" fmla="*/ 1 w 26"/>
                  <a:gd name="T31" fmla="*/ 16 h 31"/>
                  <a:gd name="T32" fmla="*/ 3 w 26"/>
                  <a:gd name="T33" fmla="*/ 20 h 31"/>
                  <a:gd name="T34" fmla="*/ 5 w 26"/>
                  <a:gd name="T35" fmla="*/ 18 h 31"/>
                  <a:gd name="T36" fmla="*/ 4 w 26"/>
                  <a:gd name="T37" fmla="*/ 17 h 31"/>
                  <a:gd name="T38" fmla="*/ 7 w 26"/>
                  <a:gd name="T39" fmla="*/ 15 h 31"/>
                  <a:gd name="T40" fmla="*/ 9 w 26"/>
                  <a:gd name="T41" fmla="*/ 13 h 31"/>
                  <a:gd name="T42" fmla="*/ 11 w 26"/>
                  <a:gd name="T43" fmla="*/ 10 h 31"/>
                  <a:gd name="T44" fmla="*/ 11 w 26"/>
                  <a:gd name="T45" fmla="*/ 8 h 31"/>
                  <a:gd name="T46" fmla="*/ 13 w 26"/>
                  <a:gd name="T47" fmla="*/ 8 h 31"/>
                  <a:gd name="T48" fmla="*/ 14 w 26"/>
                  <a:gd name="T49" fmla="*/ 7 h 31"/>
                  <a:gd name="T50" fmla="*/ 19 w 26"/>
                  <a:gd name="T51" fmla="*/ 2 h 31"/>
                  <a:gd name="T52" fmla="*/ 16 w 26"/>
                  <a:gd name="T53" fmla="*/ 4 h 31"/>
                  <a:gd name="T54" fmla="*/ 16 w 26"/>
                  <a:gd name="T55" fmla="*/ 5 h 31"/>
                  <a:gd name="T56" fmla="*/ 13 w 26"/>
                  <a:gd name="T57" fmla="*/ 3 h 31"/>
                  <a:gd name="T58" fmla="*/ 12 w 26"/>
                  <a:gd name="T59" fmla="*/ 4 h 31"/>
                  <a:gd name="T60" fmla="*/ 11 w 26"/>
                  <a:gd name="T61" fmla="*/ 6 h 31"/>
                  <a:gd name="T62" fmla="*/ 9 w 26"/>
                  <a:gd name="T63" fmla="*/ 7 h 31"/>
                  <a:gd name="T64" fmla="*/ 7 w 26"/>
                  <a:gd name="T65" fmla="*/ 9 h 31"/>
                  <a:gd name="T66" fmla="*/ 6 w 26"/>
                  <a:gd name="T67" fmla="*/ 11 h 31"/>
                  <a:gd name="T68" fmla="*/ 5 w 26"/>
                  <a:gd name="T69" fmla="*/ 11 h 31"/>
                  <a:gd name="T70" fmla="*/ 5 w 26"/>
                  <a:gd name="T71" fmla="*/ 12 h 31"/>
                  <a:gd name="T72" fmla="*/ 4 w 26"/>
                  <a:gd name="T73" fmla="*/ 13 h 31"/>
                  <a:gd name="T74" fmla="*/ 3 w 26"/>
                  <a:gd name="T75" fmla="*/ 16 h 31"/>
                  <a:gd name="T76" fmla="*/ 1 w 26"/>
                  <a:gd name="T77" fmla="*/ 15 h 31"/>
                  <a:gd name="T78" fmla="*/ 1 w 26"/>
                  <a:gd name="T79" fmla="*/ 15 h 31"/>
                  <a:gd name="T80" fmla="*/ 1 w 26"/>
                  <a:gd name="T81" fmla="*/ 16 h 31"/>
                  <a:gd name="T82" fmla="*/ 1 w 26"/>
                  <a:gd name="T83" fmla="*/ 16 h 31"/>
                  <a:gd name="T84" fmla="*/ 2 w 26"/>
                  <a:gd name="T85" fmla="*/ 22 h 31"/>
                  <a:gd name="T86" fmla="*/ 2 w 26"/>
                  <a:gd name="T87" fmla="*/ 22 h 31"/>
                  <a:gd name="T88" fmla="*/ 2 w 26"/>
                  <a:gd name="T89" fmla="*/ 21 h 31"/>
                  <a:gd name="T90" fmla="*/ 3 w 26"/>
                  <a:gd name="T91" fmla="*/ 22 h 31"/>
                  <a:gd name="T92" fmla="*/ 5 w 26"/>
                  <a:gd name="T93" fmla="*/ 21 h 31"/>
                  <a:gd name="T94" fmla="*/ 8 w 26"/>
                  <a:gd name="T95" fmla="*/ 22 h 31"/>
                  <a:gd name="T96" fmla="*/ 12 w 26"/>
                  <a:gd name="T97" fmla="*/ 23 h 31"/>
                  <a:gd name="T98" fmla="*/ 13 w 26"/>
                  <a:gd name="T99" fmla="*/ 24 h 31"/>
                  <a:gd name="T100" fmla="*/ 18 w 26"/>
                  <a:gd name="T101" fmla="*/ 27 h 31"/>
                  <a:gd name="T102" fmla="*/ 17 w 26"/>
                  <a:gd name="T103" fmla="*/ 24 h 31"/>
                  <a:gd name="T104" fmla="*/ 18 w 26"/>
                  <a:gd name="T105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" h="31">
                    <a:moveTo>
                      <a:pt x="21" y="30"/>
                    </a:moveTo>
                    <a:cubicBezTo>
                      <a:pt x="22" y="31"/>
                      <a:pt x="23" y="31"/>
                      <a:pt x="25" y="30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1"/>
                      <a:pt x="26" y="30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4" y="30"/>
                      <a:pt x="26" y="28"/>
                      <a:pt x="26" y="27"/>
                    </a:cubicBezTo>
                    <a:cubicBezTo>
                      <a:pt x="25" y="27"/>
                      <a:pt x="23" y="29"/>
                      <a:pt x="22" y="28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2" y="26"/>
                      <a:pt x="21" y="27"/>
                      <a:pt x="20" y="27"/>
                    </a:cubicBezTo>
                    <a:cubicBezTo>
                      <a:pt x="23" y="22"/>
                      <a:pt x="17" y="27"/>
                      <a:pt x="18" y="23"/>
                    </a:cubicBezTo>
                    <a:cubicBezTo>
                      <a:pt x="17" y="23"/>
                      <a:pt x="16" y="22"/>
                      <a:pt x="15" y="23"/>
                    </a:cubicBezTo>
                    <a:cubicBezTo>
                      <a:pt x="16" y="22"/>
                      <a:pt x="14" y="22"/>
                      <a:pt x="15" y="21"/>
                    </a:cubicBezTo>
                    <a:cubicBezTo>
                      <a:pt x="13" y="24"/>
                      <a:pt x="13" y="18"/>
                      <a:pt x="11" y="22"/>
                    </a:cubicBezTo>
                    <a:cubicBezTo>
                      <a:pt x="11" y="20"/>
                      <a:pt x="11" y="22"/>
                      <a:pt x="10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1" y="19"/>
                      <a:pt x="9" y="21"/>
                      <a:pt x="9" y="19"/>
                    </a:cubicBezTo>
                    <a:cubicBezTo>
                      <a:pt x="8" y="18"/>
                      <a:pt x="9" y="20"/>
                      <a:pt x="8" y="21"/>
                    </a:cubicBezTo>
                    <a:cubicBezTo>
                      <a:pt x="7" y="20"/>
                      <a:pt x="7" y="20"/>
                      <a:pt x="7" y="18"/>
                    </a:cubicBezTo>
                    <a:cubicBezTo>
                      <a:pt x="6" y="19"/>
                      <a:pt x="6" y="18"/>
                      <a:pt x="5" y="19"/>
                    </a:cubicBezTo>
                    <a:cubicBezTo>
                      <a:pt x="5" y="19"/>
                      <a:pt x="6" y="20"/>
                      <a:pt x="5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1" y="13"/>
                      <a:pt x="3" y="20"/>
                    </a:cubicBezTo>
                    <a:cubicBezTo>
                      <a:pt x="3" y="20"/>
                      <a:pt x="3" y="21"/>
                      <a:pt x="3" y="19"/>
                    </a:cubicBezTo>
                    <a:cubicBezTo>
                      <a:pt x="4" y="19"/>
                      <a:pt x="4" y="19"/>
                      <a:pt x="5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4" y="17"/>
                      <a:pt x="4" y="17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7" y="17"/>
                      <a:pt x="5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9" y="14"/>
                      <a:pt x="9" y="13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10" y="14"/>
                      <a:pt x="9" y="10"/>
                      <a:pt x="11" y="10"/>
                    </a:cubicBezTo>
                    <a:cubicBezTo>
                      <a:pt x="10" y="9"/>
                      <a:pt x="10" y="7"/>
                      <a:pt x="10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12" y="10"/>
                      <a:pt x="12" y="11"/>
                    </a:cubicBezTo>
                    <a:cubicBezTo>
                      <a:pt x="12" y="10"/>
                      <a:pt x="13" y="10"/>
                      <a:pt x="13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9"/>
                      <a:pt x="12" y="7"/>
                      <a:pt x="14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9" y="5"/>
                      <a:pt x="19" y="2"/>
                    </a:cubicBezTo>
                    <a:cubicBezTo>
                      <a:pt x="18" y="1"/>
                      <a:pt x="16" y="1"/>
                      <a:pt x="15" y="0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5" y="5"/>
                      <a:pt x="16" y="5"/>
                    </a:cubicBezTo>
                    <a:cubicBezTo>
                      <a:pt x="17" y="6"/>
                      <a:pt x="15" y="5"/>
                      <a:pt x="15" y="6"/>
                    </a:cubicBezTo>
                    <a:cubicBezTo>
                      <a:pt x="14" y="5"/>
                      <a:pt x="14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3" y="6"/>
                      <a:pt x="10" y="5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1" y="7"/>
                      <a:pt x="11" y="7"/>
                    </a:cubicBezTo>
                    <a:cubicBezTo>
                      <a:pt x="10" y="6"/>
                      <a:pt x="10" y="7"/>
                      <a:pt x="9" y="7"/>
                    </a:cubicBezTo>
                    <a:cubicBezTo>
                      <a:pt x="9" y="8"/>
                      <a:pt x="10" y="9"/>
                      <a:pt x="10" y="10"/>
                    </a:cubicBezTo>
                    <a:cubicBezTo>
                      <a:pt x="8" y="8"/>
                      <a:pt x="8" y="10"/>
                      <a:pt x="7" y="9"/>
                    </a:cubicBezTo>
                    <a:cubicBezTo>
                      <a:pt x="8" y="10"/>
                      <a:pt x="6" y="10"/>
                      <a:pt x="7" y="11"/>
                    </a:cubicBezTo>
                    <a:cubicBezTo>
                      <a:pt x="7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2"/>
                      <a:pt x="5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4" y="11"/>
                      <a:pt x="5" y="14"/>
                      <a:pt x="4" y="13"/>
                    </a:cubicBezTo>
                    <a:cubicBezTo>
                      <a:pt x="4" y="14"/>
                      <a:pt x="3" y="15"/>
                      <a:pt x="5" y="16"/>
                    </a:cubicBezTo>
                    <a:cubicBezTo>
                      <a:pt x="4" y="16"/>
                      <a:pt x="3" y="15"/>
                      <a:pt x="3" y="16"/>
                    </a:cubicBezTo>
                    <a:cubicBezTo>
                      <a:pt x="4" y="18"/>
                      <a:pt x="1" y="13"/>
                      <a:pt x="3" y="20"/>
                    </a:cubicBezTo>
                    <a:cubicBezTo>
                      <a:pt x="1" y="12"/>
                      <a:pt x="2" y="18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4"/>
                      <a:pt x="3" y="27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6" y="22"/>
                      <a:pt x="6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4"/>
                      <a:pt x="10" y="23"/>
                      <a:pt x="12" y="22"/>
                    </a:cubicBezTo>
                    <a:cubicBezTo>
                      <a:pt x="12" y="22"/>
                      <a:pt x="13" y="23"/>
                      <a:pt x="12" y="23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6"/>
                      <a:pt x="13" y="24"/>
                    </a:cubicBezTo>
                    <a:cubicBezTo>
                      <a:pt x="14" y="24"/>
                      <a:pt x="13" y="26"/>
                      <a:pt x="13" y="26"/>
                    </a:cubicBezTo>
                    <a:cubicBezTo>
                      <a:pt x="16" y="25"/>
                      <a:pt x="15" y="30"/>
                      <a:pt x="18" y="27"/>
                    </a:cubicBezTo>
                    <a:cubicBezTo>
                      <a:pt x="18" y="26"/>
                      <a:pt x="17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6"/>
                      <a:pt x="19" y="26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31"/>
                      <a:pt x="22" y="27"/>
                      <a:pt x="21" y="3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5" name="Freeform 90"/>
              <p:cNvSpPr>
                <a:spLocks/>
              </p:cNvSpPr>
              <p:nvPr/>
            </p:nvSpPr>
            <p:spPr bwMode="auto">
              <a:xfrm>
                <a:off x="691" y="177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6" name="Freeform 91"/>
              <p:cNvSpPr>
                <a:spLocks/>
              </p:cNvSpPr>
              <p:nvPr/>
            </p:nvSpPr>
            <p:spPr bwMode="auto">
              <a:xfrm>
                <a:off x="691" y="177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7" name="Freeform 92"/>
              <p:cNvSpPr>
                <a:spLocks/>
              </p:cNvSpPr>
              <p:nvPr/>
            </p:nvSpPr>
            <p:spPr bwMode="auto">
              <a:xfrm>
                <a:off x="727" y="179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8" name="Rectangle 93"/>
              <p:cNvSpPr>
                <a:spLocks noChangeArrowheads="1"/>
              </p:cNvSpPr>
              <p:nvPr/>
            </p:nvSpPr>
            <p:spPr bwMode="auto">
              <a:xfrm>
                <a:off x="730" y="1792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9" name="Freeform 94"/>
              <p:cNvSpPr>
                <a:spLocks/>
              </p:cNvSpPr>
              <p:nvPr/>
            </p:nvSpPr>
            <p:spPr bwMode="auto">
              <a:xfrm>
                <a:off x="732" y="1784"/>
                <a:ext cx="57" cy="30"/>
              </a:xfrm>
              <a:custGeom>
                <a:avLst/>
                <a:gdLst>
                  <a:gd name="T0" fmla="*/ 18 w 21"/>
                  <a:gd name="T1" fmla="*/ 10 h 11"/>
                  <a:gd name="T2" fmla="*/ 19 w 21"/>
                  <a:gd name="T3" fmla="*/ 9 h 11"/>
                  <a:gd name="T4" fmla="*/ 20 w 21"/>
                  <a:gd name="T5" fmla="*/ 9 h 11"/>
                  <a:gd name="T6" fmla="*/ 20 w 21"/>
                  <a:gd name="T7" fmla="*/ 7 h 11"/>
                  <a:gd name="T8" fmla="*/ 12 w 21"/>
                  <a:gd name="T9" fmla="*/ 8 h 11"/>
                  <a:gd name="T10" fmla="*/ 13 w 21"/>
                  <a:gd name="T11" fmla="*/ 7 h 11"/>
                  <a:gd name="T12" fmla="*/ 8 w 21"/>
                  <a:gd name="T13" fmla="*/ 6 h 11"/>
                  <a:gd name="T14" fmla="*/ 9 w 21"/>
                  <a:gd name="T15" fmla="*/ 5 h 11"/>
                  <a:gd name="T16" fmla="*/ 7 w 21"/>
                  <a:gd name="T17" fmla="*/ 4 h 11"/>
                  <a:gd name="T18" fmla="*/ 6 w 21"/>
                  <a:gd name="T19" fmla="*/ 5 h 11"/>
                  <a:gd name="T20" fmla="*/ 6 w 21"/>
                  <a:gd name="T21" fmla="*/ 4 h 11"/>
                  <a:gd name="T22" fmla="*/ 6 w 21"/>
                  <a:gd name="T23" fmla="*/ 4 h 11"/>
                  <a:gd name="T24" fmla="*/ 4 w 21"/>
                  <a:gd name="T25" fmla="*/ 3 h 11"/>
                  <a:gd name="T26" fmla="*/ 5 w 21"/>
                  <a:gd name="T27" fmla="*/ 3 h 11"/>
                  <a:gd name="T28" fmla="*/ 4 w 21"/>
                  <a:gd name="T29" fmla="*/ 3 h 11"/>
                  <a:gd name="T30" fmla="*/ 4 w 21"/>
                  <a:gd name="T31" fmla="*/ 2 h 11"/>
                  <a:gd name="T32" fmla="*/ 0 w 21"/>
                  <a:gd name="T33" fmla="*/ 2 h 11"/>
                  <a:gd name="T34" fmla="*/ 0 w 21"/>
                  <a:gd name="T35" fmla="*/ 3 h 11"/>
                  <a:gd name="T36" fmla="*/ 3 w 21"/>
                  <a:gd name="T37" fmla="*/ 4 h 11"/>
                  <a:gd name="T38" fmla="*/ 2 w 21"/>
                  <a:gd name="T39" fmla="*/ 3 h 11"/>
                  <a:gd name="T40" fmla="*/ 4 w 21"/>
                  <a:gd name="T41" fmla="*/ 4 h 11"/>
                  <a:gd name="T42" fmla="*/ 2 w 21"/>
                  <a:gd name="T43" fmla="*/ 5 h 11"/>
                  <a:gd name="T44" fmla="*/ 4 w 21"/>
                  <a:gd name="T45" fmla="*/ 8 h 11"/>
                  <a:gd name="T46" fmla="*/ 4 w 21"/>
                  <a:gd name="T47" fmla="*/ 8 h 11"/>
                  <a:gd name="T48" fmla="*/ 5 w 21"/>
                  <a:gd name="T49" fmla="*/ 8 h 11"/>
                  <a:gd name="T50" fmla="*/ 5 w 21"/>
                  <a:gd name="T51" fmla="*/ 7 h 11"/>
                  <a:gd name="T52" fmla="*/ 7 w 21"/>
                  <a:gd name="T53" fmla="*/ 5 h 11"/>
                  <a:gd name="T54" fmla="*/ 7 w 21"/>
                  <a:gd name="T55" fmla="*/ 5 h 11"/>
                  <a:gd name="T56" fmla="*/ 6 w 21"/>
                  <a:gd name="T57" fmla="*/ 7 h 11"/>
                  <a:gd name="T58" fmla="*/ 7 w 21"/>
                  <a:gd name="T59" fmla="*/ 6 h 11"/>
                  <a:gd name="T60" fmla="*/ 7 w 21"/>
                  <a:gd name="T61" fmla="*/ 9 h 11"/>
                  <a:gd name="T62" fmla="*/ 8 w 21"/>
                  <a:gd name="T63" fmla="*/ 7 h 11"/>
                  <a:gd name="T64" fmla="*/ 12 w 21"/>
                  <a:gd name="T65" fmla="*/ 9 h 11"/>
                  <a:gd name="T66" fmla="*/ 11 w 21"/>
                  <a:gd name="T67" fmla="*/ 10 h 11"/>
                  <a:gd name="T68" fmla="*/ 12 w 21"/>
                  <a:gd name="T69" fmla="*/ 9 h 11"/>
                  <a:gd name="T70" fmla="*/ 15 w 21"/>
                  <a:gd name="T71" fmla="*/ 11 h 11"/>
                  <a:gd name="T72" fmla="*/ 15 w 21"/>
                  <a:gd name="T73" fmla="*/ 10 h 11"/>
                  <a:gd name="T74" fmla="*/ 17 w 21"/>
                  <a:gd name="T75" fmla="*/ 10 h 11"/>
                  <a:gd name="T76" fmla="*/ 17 w 21"/>
                  <a:gd name="T77" fmla="*/ 10 h 11"/>
                  <a:gd name="T78" fmla="*/ 18 w 21"/>
                  <a:gd name="T79" fmla="*/ 8 h 11"/>
                  <a:gd name="T80" fmla="*/ 18 w 21"/>
                  <a:gd name="T8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11">
                    <a:moveTo>
                      <a:pt x="18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20" y="8"/>
                      <a:pt x="20" y="9"/>
                    </a:cubicBezTo>
                    <a:cubicBezTo>
                      <a:pt x="20" y="8"/>
                      <a:pt x="21" y="9"/>
                      <a:pt x="20" y="7"/>
                    </a:cubicBezTo>
                    <a:cubicBezTo>
                      <a:pt x="18" y="8"/>
                      <a:pt x="16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2" y="3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6" y="6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2" y="2"/>
                      <a:pt x="3" y="0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2" y="4"/>
                      <a:pt x="4" y="4"/>
                    </a:cubicBezTo>
                    <a:cubicBezTo>
                      <a:pt x="3" y="5"/>
                      <a:pt x="3" y="4"/>
                      <a:pt x="2" y="5"/>
                    </a:cubicBezTo>
                    <a:cubicBezTo>
                      <a:pt x="2" y="8"/>
                      <a:pt x="5" y="4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7" y="5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7"/>
                      <a:pt x="6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8" y="8"/>
                      <a:pt x="7" y="8"/>
                      <a:pt x="8" y="7"/>
                    </a:cubicBezTo>
                    <a:cubicBezTo>
                      <a:pt x="8" y="9"/>
                      <a:pt x="10" y="10"/>
                      <a:pt x="12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4" y="9"/>
                      <a:pt x="14" y="10"/>
                      <a:pt x="15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8"/>
                      <a:pt x="16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0" name="Freeform 95"/>
              <p:cNvSpPr>
                <a:spLocks/>
              </p:cNvSpPr>
              <p:nvPr/>
            </p:nvSpPr>
            <p:spPr bwMode="auto">
              <a:xfrm>
                <a:off x="787" y="1801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0 h 2"/>
                  <a:gd name="T6" fmla="*/ 0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1" name="Freeform 96"/>
              <p:cNvSpPr>
                <a:spLocks/>
              </p:cNvSpPr>
              <p:nvPr/>
            </p:nvSpPr>
            <p:spPr bwMode="auto">
              <a:xfrm>
                <a:off x="787" y="1784"/>
                <a:ext cx="21" cy="22"/>
              </a:xfrm>
              <a:custGeom>
                <a:avLst/>
                <a:gdLst>
                  <a:gd name="T0" fmla="*/ 6 w 8"/>
                  <a:gd name="T1" fmla="*/ 2 h 8"/>
                  <a:gd name="T2" fmla="*/ 5 w 8"/>
                  <a:gd name="T3" fmla="*/ 1 h 8"/>
                  <a:gd name="T4" fmla="*/ 2 w 8"/>
                  <a:gd name="T5" fmla="*/ 4 h 8"/>
                  <a:gd name="T6" fmla="*/ 3 w 8"/>
                  <a:gd name="T7" fmla="*/ 6 h 8"/>
                  <a:gd name="T8" fmla="*/ 2 w 8"/>
                  <a:gd name="T9" fmla="*/ 5 h 8"/>
                  <a:gd name="T10" fmla="*/ 2 w 8"/>
                  <a:gd name="T11" fmla="*/ 7 h 8"/>
                  <a:gd name="T12" fmla="*/ 2 w 8"/>
                  <a:gd name="T13" fmla="*/ 6 h 8"/>
                  <a:gd name="T14" fmla="*/ 2 w 8"/>
                  <a:gd name="T15" fmla="*/ 7 h 8"/>
                  <a:gd name="T16" fmla="*/ 3 w 8"/>
                  <a:gd name="T17" fmla="*/ 6 h 8"/>
                  <a:gd name="T18" fmla="*/ 3 w 8"/>
                  <a:gd name="T19" fmla="*/ 7 h 8"/>
                  <a:gd name="T20" fmla="*/ 3 w 8"/>
                  <a:gd name="T21" fmla="*/ 4 h 8"/>
                  <a:gd name="T22" fmla="*/ 5 w 8"/>
                  <a:gd name="T23" fmla="*/ 6 h 8"/>
                  <a:gd name="T24" fmla="*/ 7 w 8"/>
                  <a:gd name="T25" fmla="*/ 5 h 8"/>
                  <a:gd name="T26" fmla="*/ 6 w 8"/>
                  <a:gd name="T27" fmla="*/ 5 h 8"/>
                  <a:gd name="T28" fmla="*/ 5 w 8"/>
                  <a:gd name="T29" fmla="*/ 4 h 8"/>
                  <a:gd name="T30" fmla="*/ 7 w 8"/>
                  <a:gd name="T31" fmla="*/ 5 h 8"/>
                  <a:gd name="T32" fmla="*/ 8 w 8"/>
                  <a:gd name="T33" fmla="*/ 2 h 8"/>
                  <a:gd name="T34" fmla="*/ 6 w 8"/>
                  <a:gd name="T35" fmla="*/ 1 h 8"/>
                  <a:gd name="T36" fmla="*/ 7 w 8"/>
                  <a:gd name="T37" fmla="*/ 1 h 8"/>
                  <a:gd name="T38" fmla="*/ 8 w 8"/>
                  <a:gd name="T39" fmla="*/ 1 h 8"/>
                  <a:gd name="T40" fmla="*/ 5 w 8"/>
                  <a:gd name="T41" fmla="*/ 1 h 8"/>
                  <a:gd name="T42" fmla="*/ 6 w 8"/>
                  <a:gd name="T4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3" y="4"/>
                      <a:pt x="2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0" y="5"/>
                      <a:pt x="2" y="7"/>
                    </a:cubicBezTo>
                    <a:cubicBezTo>
                      <a:pt x="2" y="7"/>
                      <a:pt x="1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2" y="5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7" y="5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7" y="5"/>
                    </a:cubicBezTo>
                    <a:cubicBezTo>
                      <a:pt x="6" y="3"/>
                      <a:pt x="7" y="1"/>
                      <a:pt x="8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5" y="1"/>
                    </a:cubicBezTo>
                    <a:cubicBezTo>
                      <a:pt x="3" y="0"/>
                      <a:pt x="8" y="1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2" name="Rectangle 97"/>
              <p:cNvSpPr>
                <a:spLocks noChangeArrowheads="1"/>
              </p:cNvSpPr>
              <p:nvPr/>
            </p:nvSpPr>
            <p:spPr bwMode="auto">
              <a:xfrm>
                <a:off x="800" y="178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3" name="Freeform 98"/>
              <p:cNvSpPr>
                <a:spLocks/>
              </p:cNvSpPr>
              <p:nvPr/>
            </p:nvSpPr>
            <p:spPr bwMode="auto">
              <a:xfrm>
                <a:off x="661" y="1746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4" name="Freeform 99"/>
              <p:cNvSpPr>
                <a:spLocks/>
              </p:cNvSpPr>
              <p:nvPr/>
            </p:nvSpPr>
            <p:spPr bwMode="auto">
              <a:xfrm>
                <a:off x="659" y="1746"/>
                <a:ext cx="8" cy="17"/>
              </a:xfrm>
              <a:custGeom>
                <a:avLst/>
                <a:gdLst>
                  <a:gd name="T0" fmla="*/ 1 w 3"/>
                  <a:gd name="T1" fmla="*/ 5 h 6"/>
                  <a:gd name="T2" fmla="*/ 3 w 3"/>
                  <a:gd name="T3" fmla="*/ 4 h 6"/>
                  <a:gd name="T4" fmla="*/ 1 w 3"/>
                  <a:gd name="T5" fmla="*/ 0 h 6"/>
                  <a:gd name="T6" fmla="*/ 0 w 3"/>
                  <a:gd name="T7" fmla="*/ 3 h 6"/>
                  <a:gd name="T8" fmla="*/ 1 w 3"/>
                  <a:gd name="T9" fmla="*/ 2 h 6"/>
                  <a:gd name="T10" fmla="*/ 0 w 3"/>
                  <a:gd name="T11" fmla="*/ 4 h 6"/>
                  <a:gd name="T12" fmla="*/ 1 w 3"/>
                  <a:gd name="T13" fmla="*/ 4 h 6"/>
                  <a:gd name="T14" fmla="*/ 1 w 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5"/>
                    </a:moveTo>
                    <a:cubicBezTo>
                      <a:pt x="1" y="5"/>
                      <a:pt x="1" y="6"/>
                      <a:pt x="3" y="4"/>
                    </a:cubicBezTo>
                    <a:cubicBezTo>
                      <a:pt x="0" y="2"/>
                      <a:pt x="2" y="2"/>
                      <a:pt x="1" y="0"/>
                    </a:cubicBezTo>
                    <a:cubicBezTo>
                      <a:pt x="1" y="0"/>
                      <a:pt x="1" y="1"/>
                      <a:pt x="0" y="3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5" name="Freeform 100"/>
              <p:cNvSpPr>
                <a:spLocks/>
              </p:cNvSpPr>
              <p:nvPr/>
            </p:nvSpPr>
            <p:spPr bwMode="auto">
              <a:xfrm>
                <a:off x="664" y="174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6" name="Freeform 101"/>
              <p:cNvSpPr>
                <a:spLocks/>
              </p:cNvSpPr>
              <p:nvPr/>
            </p:nvSpPr>
            <p:spPr bwMode="auto">
              <a:xfrm>
                <a:off x="659" y="1749"/>
                <a:ext cx="5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7" name="Freeform 102"/>
              <p:cNvSpPr>
                <a:spLocks/>
              </p:cNvSpPr>
              <p:nvPr/>
            </p:nvSpPr>
            <p:spPr bwMode="auto">
              <a:xfrm>
                <a:off x="659" y="1749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8" name="Freeform 103"/>
              <p:cNvSpPr>
                <a:spLocks/>
              </p:cNvSpPr>
              <p:nvPr/>
            </p:nvSpPr>
            <p:spPr bwMode="auto">
              <a:xfrm>
                <a:off x="659" y="1743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1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9" name="Freeform 104"/>
              <p:cNvSpPr>
                <a:spLocks/>
              </p:cNvSpPr>
              <p:nvPr/>
            </p:nvSpPr>
            <p:spPr bwMode="auto">
              <a:xfrm>
                <a:off x="661" y="17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0" name="Freeform 105"/>
              <p:cNvSpPr>
                <a:spLocks/>
              </p:cNvSpPr>
              <p:nvPr/>
            </p:nvSpPr>
            <p:spPr bwMode="auto">
              <a:xfrm>
                <a:off x="661" y="174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1" name="Freeform 106"/>
              <p:cNvSpPr>
                <a:spLocks/>
              </p:cNvSpPr>
              <p:nvPr/>
            </p:nvSpPr>
            <p:spPr bwMode="auto">
              <a:xfrm>
                <a:off x="659" y="1741"/>
                <a:ext cx="8" cy="8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0" y="3"/>
                      <a:pt x="1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2" name="Freeform 107"/>
              <p:cNvSpPr>
                <a:spLocks/>
              </p:cNvSpPr>
              <p:nvPr/>
            </p:nvSpPr>
            <p:spPr bwMode="auto">
              <a:xfrm>
                <a:off x="667" y="1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3" name="Freeform 108"/>
              <p:cNvSpPr>
                <a:spLocks/>
              </p:cNvSpPr>
              <p:nvPr/>
            </p:nvSpPr>
            <p:spPr bwMode="auto">
              <a:xfrm>
                <a:off x="659" y="1733"/>
                <a:ext cx="11" cy="10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2 h 4"/>
                  <a:gd name="T4" fmla="*/ 1 w 4"/>
                  <a:gd name="T5" fmla="*/ 3 h 4"/>
                  <a:gd name="T6" fmla="*/ 2 w 4"/>
                  <a:gd name="T7" fmla="*/ 3 h 4"/>
                  <a:gd name="T8" fmla="*/ 0 w 4"/>
                  <a:gd name="T9" fmla="*/ 4 h 4"/>
                  <a:gd name="T10" fmla="*/ 2 w 4"/>
                  <a:gd name="T11" fmla="*/ 3 h 4"/>
                  <a:gd name="T12" fmla="*/ 1 w 4"/>
                  <a:gd name="T13" fmla="*/ 4 h 4"/>
                  <a:gd name="T14" fmla="*/ 2 w 4"/>
                  <a:gd name="T15" fmla="*/ 2 h 4"/>
                  <a:gd name="T16" fmla="*/ 2 w 4"/>
                  <a:gd name="T17" fmla="*/ 2 h 4"/>
                  <a:gd name="T18" fmla="*/ 3 w 4"/>
                  <a:gd name="T19" fmla="*/ 1 h 4"/>
                  <a:gd name="T20" fmla="*/ 3 w 4"/>
                  <a:gd name="T21" fmla="*/ 0 h 4"/>
                  <a:gd name="T22" fmla="*/ 0 w 4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3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4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4" y="0"/>
                      <a:pt x="3" y="0"/>
                    </a:cubicBezTo>
                    <a:cubicBezTo>
                      <a:pt x="3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4" name="Freeform 109"/>
              <p:cNvSpPr>
                <a:spLocks/>
              </p:cNvSpPr>
              <p:nvPr/>
            </p:nvSpPr>
            <p:spPr bwMode="auto">
              <a:xfrm>
                <a:off x="661" y="173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5" name="Freeform 110"/>
              <p:cNvSpPr>
                <a:spLocks/>
              </p:cNvSpPr>
              <p:nvPr/>
            </p:nvSpPr>
            <p:spPr bwMode="auto">
              <a:xfrm>
                <a:off x="656" y="1730"/>
                <a:ext cx="11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3 h 4"/>
                  <a:gd name="T4" fmla="*/ 1 w 4"/>
                  <a:gd name="T5" fmla="*/ 4 h 4"/>
                  <a:gd name="T6" fmla="*/ 2 w 4"/>
                  <a:gd name="T7" fmla="*/ 3 h 4"/>
                  <a:gd name="T8" fmla="*/ 1 w 4"/>
                  <a:gd name="T9" fmla="*/ 3 h 4"/>
                  <a:gd name="T10" fmla="*/ 3 w 4"/>
                  <a:gd name="T11" fmla="*/ 1 h 4"/>
                  <a:gd name="T12" fmla="*/ 2 w 4"/>
                  <a:gd name="T13" fmla="*/ 1 h 4"/>
                  <a:gd name="T14" fmla="*/ 2 w 4"/>
                  <a:gd name="T15" fmla="*/ 1 h 4"/>
                  <a:gd name="T16" fmla="*/ 1 w 4"/>
                  <a:gd name="T17" fmla="*/ 2 h 4"/>
                  <a:gd name="T18" fmla="*/ 1 w 4"/>
                  <a:gd name="T19" fmla="*/ 2 h 4"/>
                  <a:gd name="T20" fmla="*/ 0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1"/>
                      <a:pt x="1" y="3"/>
                      <a:pt x="1" y="3"/>
                    </a:cubicBezTo>
                    <a:cubicBezTo>
                      <a:pt x="1" y="2"/>
                      <a:pt x="1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6" name="Freeform 111"/>
              <p:cNvSpPr>
                <a:spLocks/>
              </p:cNvSpPr>
              <p:nvPr/>
            </p:nvSpPr>
            <p:spPr bwMode="auto">
              <a:xfrm>
                <a:off x="656" y="174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7" name="Freeform 112"/>
              <p:cNvSpPr>
                <a:spLocks/>
              </p:cNvSpPr>
              <p:nvPr/>
            </p:nvSpPr>
            <p:spPr bwMode="auto">
              <a:xfrm>
                <a:off x="659" y="173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8" name="Freeform 113"/>
              <p:cNvSpPr>
                <a:spLocks/>
              </p:cNvSpPr>
              <p:nvPr/>
            </p:nvSpPr>
            <p:spPr bwMode="auto">
              <a:xfrm>
                <a:off x="656" y="173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9" name="Freeform 114"/>
              <p:cNvSpPr>
                <a:spLocks/>
              </p:cNvSpPr>
              <p:nvPr/>
            </p:nvSpPr>
            <p:spPr bwMode="auto">
              <a:xfrm>
                <a:off x="629" y="1722"/>
                <a:ext cx="32" cy="30"/>
              </a:xfrm>
              <a:custGeom>
                <a:avLst/>
                <a:gdLst>
                  <a:gd name="T0" fmla="*/ 3 w 12"/>
                  <a:gd name="T1" fmla="*/ 11 h 11"/>
                  <a:gd name="T2" fmla="*/ 4 w 12"/>
                  <a:gd name="T3" fmla="*/ 10 h 11"/>
                  <a:gd name="T4" fmla="*/ 5 w 12"/>
                  <a:gd name="T5" fmla="*/ 9 h 11"/>
                  <a:gd name="T6" fmla="*/ 7 w 12"/>
                  <a:gd name="T7" fmla="*/ 8 h 11"/>
                  <a:gd name="T8" fmla="*/ 6 w 12"/>
                  <a:gd name="T9" fmla="*/ 8 h 11"/>
                  <a:gd name="T10" fmla="*/ 7 w 12"/>
                  <a:gd name="T11" fmla="*/ 7 h 11"/>
                  <a:gd name="T12" fmla="*/ 6 w 12"/>
                  <a:gd name="T13" fmla="*/ 7 h 11"/>
                  <a:gd name="T14" fmla="*/ 5 w 12"/>
                  <a:gd name="T15" fmla="*/ 6 h 11"/>
                  <a:gd name="T16" fmla="*/ 8 w 12"/>
                  <a:gd name="T17" fmla="*/ 6 h 11"/>
                  <a:gd name="T18" fmla="*/ 9 w 12"/>
                  <a:gd name="T19" fmla="*/ 4 h 11"/>
                  <a:gd name="T20" fmla="*/ 8 w 12"/>
                  <a:gd name="T21" fmla="*/ 5 h 11"/>
                  <a:gd name="T22" fmla="*/ 8 w 12"/>
                  <a:gd name="T23" fmla="*/ 5 h 11"/>
                  <a:gd name="T24" fmla="*/ 9 w 12"/>
                  <a:gd name="T25" fmla="*/ 6 h 11"/>
                  <a:gd name="T26" fmla="*/ 10 w 12"/>
                  <a:gd name="T27" fmla="*/ 4 h 11"/>
                  <a:gd name="T28" fmla="*/ 9 w 12"/>
                  <a:gd name="T29" fmla="*/ 6 h 11"/>
                  <a:gd name="T30" fmla="*/ 10 w 12"/>
                  <a:gd name="T31" fmla="*/ 5 h 11"/>
                  <a:gd name="T32" fmla="*/ 11 w 12"/>
                  <a:gd name="T33" fmla="*/ 4 h 11"/>
                  <a:gd name="T34" fmla="*/ 12 w 12"/>
                  <a:gd name="T35" fmla="*/ 3 h 11"/>
                  <a:gd name="T36" fmla="*/ 8 w 12"/>
                  <a:gd name="T37" fmla="*/ 4 h 11"/>
                  <a:gd name="T38" fmla="*/ 9 w 12"/>
                  <a:gd name="T39" fmla="*/ 3 h 11"/>
                  <a:gd name="T40" fmla="*/ 9 w 12"/>
                  <a:gd name="T41" fmla="*/ 1 h 11"/>
                  <a:gd name="T42" fmla="*/ 7 w 12"/>
                  <a:gd name="T43" fmla="*/ 3 h 11"/>
                  <a:gd name="T44" fmla="*/ 7 w 12"/>
                  <a:gd name="T45" fmla="*/ 2 h 11"/>
                  <a:gd name="T46" fmla="*/ 6 w 12"/>
                  <a:gd name="T47" fmla="*/ 3 h 11"/>
                  <a:gd name="T48" fmla="*/ 2 w 12"/>
                  <a:gd name="T49" fmla="*/ 6 h 11"/>
                  <a:gd name="T50" fmla="*/ 5 w 12"/>
                  <a:gd name="T51" fmla="*/ 5 h 11"/>
                  <a:gd name="T52" fmla="*/ 1 w 12"/>
                  <a:gd name="T53" fmla="*/ 7 h 11"/>
                  <a:gd name="T54" fmla="*/ 3 w 12"/>
                  <a:gd name="T55" fmla="*/ 7 h 11"/>
                  <a:gd name="T56" fmla="*/ 4 w 12"/>
                  <a:gd name="T57" fmla="*/ 7 h 11"/>
                  <a:gd name="T58" fmla="*/ 2 w 12"/>
                  <a:gd name="T59" fmla="*/ 8 h 11"/>
                  <a:gd name="T60" fmla="*/ 3 w 12"/>
                  <a:gd name="T61" fmla="*/ 8 h 11"/>
                  <a:gd name="T62" fmla="*/ 5 w 12"/>
                  <a:gd name="T63" fmla="*/ 7 h 11"/>
                  <a:gd name="T64" fmla="*/ 4 w 12"/>
                  <a:gd name="T65" fmla="*/ 9 h 11"/>
                  <a:gd name="T66" fmla="*/ 2 w 12"/>
                  <a:gd name="T67" fmla="*/ 9 h 11"/>
                  <a:gd name="T68" fmla="*/ 1 w 12"/>
                  <a:gd name="T69" fmla="*/ 10 h 11"/>
                  <a:gd name="T70" fmla="*/ 4 w 12"/>
                  <a:gd name="T71" fmla="*/ 9 h 11"/>
                  <a:gd name="T72" fmla="*/ 3 w 12"/>
                  <a:gd name="T7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7"/>
                      <a:pt x="6" y="7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4"/>
                      <a:pt x="9" y="4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4"/>
                      <a:pt x="8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7" y="7"/>
                      <a:pt x="9" y="5"/>
                      <a:pt x="9" y="6"/>
                    </a:cubicBezTo>
                    <a:cubicBezTo>
                      <a:pt x="9" y="6"/>
                      <a:pt x="10" y="4"/>
                      <a:pt x="10" y="4"/>
                    </a:cubicBezTo>
                    <a:cubicBezTo>
                      <a:pt x="9" y="6"/>
                      <a:pt x="11" y="4"/>
                      <a:pt x="9" y="6"/>
                    </a:cubicBezTo>
                    <a:cubicBezTo>
                      <a:pt x="9" y="7"/>
                      <a:pt x="10" y="5"/>
                      <a:pt x="10" y="5"/>
                    </a:cubicBezTo>
                    <a:cubicBezTo>
                      <a:pt x="11" y="4"/>
                      <a:pt x="10" y="5"/>
                      <a:pt x="11" y="4"/>
                    </a:cubicBezTo>
                    <a:cubicBezTo>
                      <a:pt x="12" y="3"/>
                      <a:pt x="11" y="4"/>
                      <a:pt x="12" y="3"/>
                    </a:cubicBezTo>
                    <a:cubicBezTo>
                      <a:pt x="12" y="2"/>
                      <a:pt x="9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9" y="1"/>
                    </a:cubicBezTo>
                    <a:cubicBezTo>
                      <a:pt x="8" y="3"/>
                      <a:pt x="8" y="0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0" y="8"/>
                      <a:pt x="3" y="4"/>
                      <a:pt x="2" y="6"/>
                    </a:cubicBezTo>
                    <a:cubicBezTo>
                      <a:pt x="3" y="5"/>
                      <a:pt x="4" y="6"/>
                      <a:pt x="5" y="5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2" y="7"/>
                      <a:pt x="2" y="8"/>
                    </a:cubicBezTo>
                    <a:cubicBezTo>
                      <a:pt x="1" y="8"/>
                      <a:pt x="4" y="7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2" y="10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0" name="Rectangle 115"/>
              <p:cNvSpPr>
                <a:spLocks noChangeArrowheads="1"/>
              </p:cNvSpPr>
              <p:nvPr/>
            </p:nvSpPr>
            <p:spPr bwMode="auto">
              <a:xfrm>
                <a:off x="632" y="1749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1" name="Freeform 116"/>
              <p:cNvSpPr>
                <a:spLocks/>
              </p:cNvSpPr>
              <p:nvPr/>
            </p:nvSpPr>
            <p:spPr bwMode="auto">
              <a:xfrm>
                <a:off x="637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2" name="Rectangle 117"/>
              <p:cNvSpPr>
                <a:spLocks noChangeArrowheads="1"/>
              </p:cNvSpPr>
              <p:nvPr/>
            </p:nvSpPr>
            <p:spPr bwMode="auto">
              <a:xfrm>
                <a:off x="645" y="1741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3" name="Freeform 118"/>
              <p:cNvSpPr>
                <a:spLocks/>
              </p:cNvSpPr>
              <p:nvPr/>
            </p:nvSpPr>
            <p:spPr bwMode="auto">
              <a:xfrm>
                <a:off x="629" y="174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4" name="Freeform 119"/>
              <p:cNvSpPr>
                <a:spLocks/>
              </p:cNvSpPr>
              <p:nvPr/>
            </p:nvSpPr>
            <p:spPr bwMode="auto">
              <a:xfrm>
                <a:off x="651" y="172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5" name="Rectangle 120"/>
              <p:cNvSpPr>
                <a:spLocks noChangeArrowheads="1"/>
              </p:cNvSpPr>
              <p:nvPr/>
            </p:nvSpPr>
            <p:spPr bwMode="auto">
              <a:xfrm>
                <a:off x="634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6" name="Freeform 121"/>
              <p:cNvSpPr>
                <a:spLocks/>
              </p:cNvSpPr>
              <p:nvPr/>
            </p:nvSpPr>
            <p:spPr bwMode="auto">
              <a:xfrm>
                <a:off x="640" y="1743"/>
                <a:ext cx="19" cy="17"/>
              </a:xfrm>
              <a:custGeom>
                <a:avLst/>
                <a:gdLst>
                  <a:gd name="T0" fmla="*/ 6 w 7"/>
                  <a:gd name="T1" fmla="*/ 2 h 6"/>
                  <a:gd name="T2" fmla="*/ 6 w 7"/>
                  <a:gd name="T3" fmla="*/ 1 h 6"/>
                  <a:gd name="T4" fmla="*/ 4 w 7"/>
                  <a:gd name="T5" fmla="*/ 3 h 6"/>
                  <a:gd name="T6" fmla="*/ 5 w 7"/>
                  <a:gd name="T7" fmla="*/ 1 h 6"/>
                  <a:gd name="T8" fmla="*/ 3 w 7"/>
                  <a:gd name="T9" fmla="*/ 2 h 6"/>
                  <a:gd name="T10" fmla="*/ 4 w 7"/>
                  <a:gd name="T11" fmla="*/ 1 h 6"/>
                  <a:gd name="T12" fmla="*/ 1 w 7"/>
                  <a:gd name="T13" fmla="*/ 3 h 6"/>
                  <a:gd name="T14" fmla="*/ 4 w 7"/>
                  <a:gd name="T15" fmla="*/ 0 h 6"/>
                  <a:gd name="T16" fmla="*/ 4 w 7"/>
                  <a:gd name="T17" fmla="*/ 0 h 6"/>
                  <a:gd name="T18" fmla="*/ 3 w 7"/>
                  <a:gd name="T19" fmla="*/ 0 h 6"/>
                  <a:gd name="T20" fmla="*/ 1 w 7"/>
                  <a:gd name="T21" fmla="*/ 2 h 6"/>
                  <a:gd name="T22" fmla="*/ 0 w 7"/>
                  <a:gd name="T23" fmla="*/ 3 h 6"/>
                  <a:gd name="T24" fmla="*/ 1 w 7"/>
                  <a:gd name="T25" fmla="*/ 2 h 6"/>
                  <a:gd name="T26" fmla="*/ 0 w 7"/>
                  <a:gd name="T27" fmla="*/ 3 h 6"/>
                  <a:gd name="T28" fmla="*/ 1 w 7"/>
                  <a:gd name="T29" fmla="*/ 3 h 6"/>
                  <a:gd name="T30" fmla="*/ 0 w 7"/>
                  <a:gd name="T31" fmla="*/ 4 h 6"/>
                  <a:gd name="T32" fmla="*/ 1 w 7"/>
                  <a:gd name="T33" fmla="*/ 3 h 6"/>
                  <a:gd name="T34" fmla="*/ 1 w 7"/>
                  <a:gd name="T35" fmla="*/ 4 h 6"/>
                  <a:gd name="T36" fmla="*/ 2 w 7"/>
                  <a:gd name="T37" fmla="*/ 3 h 6"/>
                  <a:gd name="T38" fmla="*/ 1 w 7"/>
                  <a:gd name="T39" fmla="*/ 4 h 6"/>
                  <a:gd name="T40" fmla="*/ 2 w 7"/>
                  <a:gd name="T41" fmla="*/ 3 h 6"/>
                  <a:gd name="T42" fmla="*/ 2 w 7"/>
                  <a:gd name="T43" fmla="*/ 5 h 6"/>
                  <a:gd name="T44" fmla="*/ 3 w 7"/>
                  <a:gd name="T45" fmla="*/ 4 h 6"/>
                  <a:gd name="T46" fmla="*/ 1 w 7"/>
                  <a:gd name="T47" fmla="*/ 5 h 6"/>
                  <a:gd name="T48" fmla="*/ 4 w 7"/>
                  <a:gd name="T49" fmla="*/ 2 h 6"/>
                  <a:gd name="T50" fmla="*/ 2 w 7"/>
                  <a:gd name="T51" fmla="*/ 5 h 6"/>
                  <a:gd name="T52" fmla="*/ 3 w 7"/>
                  <a:gd name="T53" fmla="*/ 5 h 6"/>
                  <a:gd name="T54" fmla="*/ 3 w 7"/>
                  <a:gd name="T55" fmla="*/ 5 h 6"/>
                  <a:gd name="T56" fmla="*/ 4 w 7"/>
                  <a:gd name="T57" fmla="*/ 5 h 6"/>
                  <a:gd name="T58" fmla="*/ 4 w 7"/>
                  <a:gd name="T59" fmla="*/ 4 h 6"/>
                  <a:gd name="T60" fmla="*/ 5 w 7"/>
                  <a:gd name="T61" fmla="*/ 4 h 6"/>
                  <a:gd name="T62" fmla="*/ 5 w 7"/>
                  <a:gd name="T63" fmla="*/ 4 h 6"/>
                  <a:gd name="T64" fmla="*/ 6 w 7"/>
                  <a:gd name="T65" fmla="*/ 3 h 6"/>
                  <a:gd name="T66" fmla="*/ 5 w 7"/>
                  <a:gd name="T67" fmla="*/ 3 h 6"/>
                  <a:gd name="T68" fmla="*/ 6 w 7"/>
                  <a:gd name="T6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4" y="4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1" y="4"/>
                      <a:pt x="1" y="3"/>
                    </a:cubicBezTo>
                    <a:cubicBezTo>
                      <a:pt x="3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6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3" y="4"/>
                      <a:pt x="4" y="3"/>
                      <a:pt x="2" y="5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7" name="Freeform 122"/>
              <p:cNvSpPr>
                <a:spLocks/>
              </p:cNvSpPr>
              <p:nvPr/>
            </p:nvSpPr>
            <p:spPr bwMode="auto">
              <a:xfrm>
                <a:off x="640" y="175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8" name="Freeform 123"/>
              <p:cNvSpPr>
                <a:spLocks/>
              </p:cNvSpPr>
              <p:nvPr/>
            </p:nvSpPr>
            <p:spPr bwMode="auto">
              <a:xfrm>
                <a:off x="651" y="1741"/>
                <a:ext cx="19" cy="27"/>
              </a:xfrm>
              <a:custGeom>
                <a:avLst/>
                <a:gdLst>
                  <a:gd name="T0" fmla="*/ 2 w 7"/>
                  <a:gd name="T1" fmla="*/ 6 h 10"/>
                  <a:gd name="T2" fmla="*/ 2 w 7"/>
                  <a:gd name="T3" fmla="*/ 7 h 10"/>
                  <a:gd name="T4" fmla="*/ 3 w 7"/>
                  <a:gd name="T5" fmla="*/ 4 h 10"/>
                  <a:gd name="T6" fmla="*/ 3 w 7"/>
                  <a:gd name="T7" fmla="*/ 4 h 10"/>
                  <a:gd name="T8" fmla="*/ 2 w 7"/>
                  <a:gd name="T9" fmla="*/ 7 h 10"/>
                  <a:gd name="T10" fmla="*/ 3 w 7"/>
                  <a:gd name="T11" fmla="*/ 7 h 10"/>
                  <a:gd name="T12" fmla="*/ 3 w 7"/>
                  <a:gd name="T13" fmla="*/ 5 h 10"/>
                  <a:gd name="T14" fmla="*/ 4 w 7"/>
                  <a:gd name="T15" fmla="*/ 5 h 10"/>
                  <a:gd name="T16" fmla="*/ 3 w 7"/>
                  <a:gd name="T17" fmla="*/ 5 h 10"/>
                  <a:gd name="T18" fmla="*/ 3 w 7"/>
                  <a:gd name="T19" fmla="*/ 7 h 10"/>
                  <a:gd name="T20" fmla="*/ 4 w 7"/>
                  <a:gd name="T21" fmla="*/ 6 h 10"/>
                  <a:gd name="T22" fmla="*/ 5 w 7"/>
                  <a:gd name="T23" fmla="*/ 4 h 10"/>
                  <a:gd name="T24" fmla="*/ 2 w 7"/>
                  <a:gd name="T25" fmla="*/ 5 h 10"/>
                  <a:gd name="T26" fmla="*/ 2 w 7"/>
                  <a:gd name="T27" fmla="*/ 5 h 10"/>
                  <a:gd name="T28" fmla="*/ 4 w 7"/>
                  <a:gd name="T29" fmla="*/ 4 h 10"/>
                  <a:gd name="T30" fmla="*/ 4 w 7"/>
                  <a:gd name="T31" fmla="*/ 4 h 10"/>
                  <a:gd name="T32" fmla="*/ 3 w 7"/>
                  <a:gd name="T33" fmla="*/ 5 h 10"/>
                  <a:gd name="T34" fmla="*/ 3 w 7"/>
                  <a:gd name="T35" fmla="*/ 3 h 10"/>
                  <a:gd name="T36" fmla="*/ 3 w 7"/>
                  <a:gd name="T37" fmla="*/ 3 h 10"/>
                  <a:gd name="T38" fmla="*/ 2 w 7"/>
                  <a:gd name="T39" fmla="*/ 4 h 10"/>
                  <a:gd name="T40" fmla="*/ 2 w 7"/>
                  <a:gd name="T41" fmla="*/ 6 h 10"/>
                  <a:gd name="T42" fmla="*/ 2 w 7"/>
                  <a:gd name="T43" fmla="*/ 5 h 10"/>
                  <a:gd name="T44" fmla="*/ 1 w 7"/>
                  <a:gd name="T45" fmla="*/ 7 h 10"/>
                  <a:gd name="T46" fmla="*/ 0 w 7"/>
                  <a:gd name="T47" fmla="*/ 8 h 10"/>
                  <a:gd name="T48" fmla="*/ 1 w 7"/>
                  <a:gd name="T49" fmla="*/ 8 h 10"/>
                  <a:gd name="T50" fmla="*/ 2 w 7"/>
                  <a:gd name="T5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10">
                    <a:moveTo>
                      <a:pt x="2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3" y="6"/>
                      <a:pt x="2" y="7"/>
                      <a:pt x="3" y="7"/>
                    </a:cubicBezTo>
                    <a:cubicBezTo>
                      <a:pt x="3" y="6"/>
                      <a:pt x="3" y="7"/>
                      <a:pt x="3" y="5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2"/>
                      <a:pt x="4" y="5"/>
                      <a:pt x="5" y="4"/>
                    </a:cubicBezTo>
                    <a:cubicBezTo>
                      <a:pt x="4" y="4"/>
                      <a:pt x="3" y="4"/>
                      <a:pt x="2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8"/>
                    </a:cubicBezTo>
                    <a:cubicBezTo>
                      <a:pt x="0" y="10"/>
                      <a:pt x="1" y="7"/>
                      <a:pt x="1" y="8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9" name="Rectangle 124"/>
              <p:cNvSpPr>
                <a:spLocks noChangeArrowheads="1"/>
              </p:cNvSpPr>
              <p:nvPr/>
            </p:nvSpPr>
            <p:spPr bwMode="auto">
              <a:xfrm>
                <a:off x="653" y="175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0" name="Freeform 125"/>
              <p:cNvSpPr>
                <a:spLocks/>
              </p:cNvSpPr>
              <p:nvPr/>
            </p:nvSpPr>
            <p:spPr bwMode="auto">
              <a:xfrm>
                <a:off x="656" y="1746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1" name="Freeform 126"/>
              <p:cNvSpPr>
                <a:spLocks/>
              </p:cNvSpPr>
              <p:nvPr/>
            </p:nvSpPr>
            <p:spPr bwMode="auto">
              <a:xfrm>
                <a:off x="659" y="1741"/>
                <a:ext cx="19" cy="19"/>
              </a:xfrm>
              <a:custGeom>
                <a:avLst/>
                <a:gdLst>
                  <a:gd name="T0" fmla="*/ 0 w 7"/>
                  <a:gd name="T1" fmla="*/ 7 h 7"/>
                  <a:gd name="T2" fmla="*/ 1 w 7"/>
                  <a:gd name="T3" fmla="*/ 7 h 7"/>
                  <a:gd name="T4" fmla="*/ 1 w 7"/>
                  <a:gd name="T5" fmla="*/ 7 h 7"/>
                  <a:gd name="T6" fmla="*/ 1 w 7"/>
                  <a:gd name="T7" fmla="*/ 7 h 7"/>
                  <a:gd name="T8" fmla="*/ 1 w 7"/>
                  <a:gd name="T9" fmla="*/ 7 h 7"/>
                  <a:gd name="T10" fmla="*/ 1 w 7"/>
                  <a:gd name="T11" fmla="*/ 7 h 7"/>
                  <a:gd name="T12" fmla="*/ 1 w 7"/>
                  <a:gd name="T13" fmla="*/ 7 h 7"/>
                  <a:gd name="T14" fmla="*/ 4 w 7"/>
                  <a:gd name="T15" fmla="*/ 4 h 7"/>
                  <a:gd name="T16" fmla="*/ 4 w 7"/>
                  <a:gd name="T17" fmla="*/ 4 h 7"/>
                  <a:gd name="T18" fmla="*/ 4 w 7"/>
                  <a:gd name="T19" fmla="*/ 4 h 7"/>
                  <a:gd name="T20" fmla="*/ 4 w 7"/>
                  <a:gd name="T21" fmla="*/ 4 h 7"/>
                  <a:gd name="T22" fmla="*/ 4 w 7"/>
                  <a:gd name="T23" fmla="*/ 4 h 7"/>
                  <a:gd name="T24" fmla="*/ 4 w 7"/>
                  <a:gd name="T25" fmla="*/ 4 h 7"/>
                  <a:gd name="T26" fmla="*/ 4 w 7"/>
                  <a:gd name="T27" fmla="*/ 4 h 7"/>
                  <a:gd name="T28" fmla="*/ 1 w 7"/>
                  <a:gd name="T29" fmla="*/ 7 h 7"/>
                  <a:gd name="T30" fmla="*/ 0 w 7"/>
                  <a:gd name="T3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7" y="0"/>
                      <a:pt x="2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5"/>
                      <a:pt x="6" y="1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2" name="Freeform 127"/>
              <p:cNvSpPr>
                <a:spLocks/>
              </p:cNvSpPr>
              <p:nvPr/>
            </p:nvSpPr>
            <p:spPr bwMode="auto">
              <a:xfrm>
                <a:off x="653" y="1749"/>
                <a:ext cx="11" cy="5"/>
              </a:xfrm>
              <a:custGeom>
                <a:avLst/>
                <a:gdLst>
                  <a:gd name="T0" fmla="*/ 0 w 4"/>
                  <a:gd name="T1" fmla="*/ 2 h 2"/>
                  <a:gd name="T2" fmla="*/ 1 w 4"/>
                  <a:gd name="T3" fmla="*/ 2 h 2"/>
                  <a:gd name="T4" fmla="*/ 4 w 4"/>
                  <a:gd name="T5" fmla="*/ 0 h 2"/>
                  <a:gd name="T6" fmla="*/ 2 w 4"/>
                  <a:gd name="T7" fmla="*/ 1 h 2"/>
                  <a:gd name="T8" fmla="*/ 2 w 4"/>
                  <a:gd name="T9" fmla="*/ 1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3" name="Freeform 128"/>
              <p:cNvSpPr>
                <a:spLocks/>
              </p:cNvSpPr>
              <p:nvPr/>
            </p:nvSpPr>
            <p:spPr bwMode="auto">
              <a:xfrm>
                <a:off x="642" y="1730"/>
                <a:ext cx="28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5 h 8"/>
                  <a:gd name="T4" fmla="*/ 8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7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6 h 8"/>
                  <a:gd name="T18" fmla="*/ 5 w 10"/>
                  <a:gd name="T19" fmla="*/ 4 h 8"/>
                  <a:gd name="T20" fmla="*/ 5 w 10"/>
                  <a:gd name="T21" fmla="*/ 4 h 8"/>
                  <a:gd name="T22" fmla="*/ 5 w 10"/>
                  <a:gd name="T23" fmla="*/ 4 h 8"/>
                  <a:gd name="T24" fmla="*/ 6 w 10"/>
                  <a:gd name="T25" fmla="*/ 3 h 8"/>
                  <a:gd name="T26" fmla="*/ 6 w 10"/>
                  <a:gd name="T27" fmla="*/ 2 h 8"/>
                  <a:gd name="T28" fmla="*/ 6 w 10"/>
                  <a:gd name="T29" fmla="*/ 2 h 8"/>
                  <a:gd name="T30" fmla="*/ 4 w 10"/>
                  <a:gd name="T31" fmla="*/ 2 h 8"/>
                  <a:gd name="T32" fmla="*/ 5 w 10"/>
                  <a:gd name="T33" fmla="*/ 1 h 8"/>
                  <a:gd name="T34" fmla="*/ 3 w 10"/>
                  <a:gd name="T35" fmla="*/ 3 h 8"/>
                  <a:gd name="T36" fmla="*/ 3 w 10"/>
                  <a:gd name="T37" fmla="*/ 3 h 8"/>
                  <a:gd name="T38" fmla="*/ 4 w 10"/>
                  <a:gd name="T39" fmla="*/ 1 h 8"/>
                  <a:gd name="T40" fmla="*/ 3 w 10"/>
                  <a:gd name="T41" fmla="*/ 2 h 8"/>
                  <a:gd name="T42" fmla="*/ 4 w 10"/>
                  <a:gd name="T43" fmla="*/ 0 h 8"/>
                  <a:gd name="T44" fmla="*/ 2 w 10"/>
                  <a:gd name="T45" fmla="*/ 2 h 8"/>
                  <a:gd name="T46" fmla="*/ 2 w 10"/>
                  <a:gd name="T47" fmla="*/ 1 h 8"/>
                  <a:gd name="T48" fmla="*/ 0 w 10"/>
                  <a:gd name="T49" fmla="*/ 4 h 8"/>
                  <a:gd name="T50" fmla="*/ 2 w 10"/>
                  <a:gd name="T51" fmla="*/ 4 h 8"/>
                  <a:gd name="T52" fmla="*/ 3 w 10"/>
                  <a:gd name="T53" fmla="*/ 3 h 8"/>
                  <a:gd name="T54" fmla="*/ 2 w 10"/>
                  <a:gd name="T55" fmla="*/ 5 h 8"/>
                  <a:gd name="T56" fmla="*/ 3 w 10"/>
                  <a:gd name="T57" fmla="*/ 4 h 8"/>
                  <a:gd name="T58" fmla="*/ 2 w 10"/>
                  <a:gd name="T59" fmla="*/ 5 h 8"/>
                  <a:gd name="T60" fmla="*/ 4 w 10"/>
                  <a:gd name="T61" fmla="*/ 4 h 8"/>
                  <a:gd name="T62" fmla="*/ 2 w 10"/>
                  <a:gd name="T63" fmla="*/ 6 h 8"/>
                  <a:gd name="T64" fmla="*/ 5 w 10"/>
                  <a:gd name="T65" fmla="*/ 7 h 8"/>
                  <a:gd name="T66" fmla="*/ 6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7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6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5" y="5"/>
                      <a:pt x="4" y="6"/>
                    </a:cubicBezTo>
                    <a:cubicBezTo>
                      <a:pt x="6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3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0" y="4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3"/>
                      <a:pt x="2" y="5"/>
                      <a:pt x="3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5" y="5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9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6" y="7"/>
                      <a:pt x="6" y="8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4" name="Freeform 129"/>
              <p:cNvSpPr>
                <a:spLocks/>
              </p:cNvSpPr>
              <p:nvPr/>
            </p:nvSpPr>
            <p:spPr bwMode="auto">
              <a:xfrm>
                <a:off x="656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5" name="Freeform 130"/>
              <p:cNvSpPr>
                <a:spLocks/>
              </p:cNvSpPr>
              <p:nvPr/>
            </p:nvSpPr>
            <p:spPr bwMode="auto">
              <a:xfrm>
                <a:off x="648" y="1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6" name="Rectangle 131"/>
              <p:cNvSpPr>
                <a:spLocks noChangeArrowheads="1"/>
              </p:cNvSpPr>
              <p:nvPr/>
            </p:nvSpPr>
            <p:spPr bwMode="auto">
              <a:xfrm>
                <a:off x="659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7" name="Freeform 132"/>
              <p:cNvSpPr>
                <a:spLocks/>
              </p:cNvSpPr>
              <p:nvPr/>
            </p:nvSpPr>
            <p:spPr bwMode="auto">
              <a:xfrm>
                <a:off x="664" y="17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8" name="Freeform 133"/>
              <p:cNvSpPr>
                <a:spLocks/>
              </p:cNvSpPr>
              <p:nvPr/>
            </p:nvSpPr>
            <p:spPr bwMode="auto">
              <a:xfrm>
                <a:off x="648" y="17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9" name="Freeform 134"/>
              <p:cNvSpPr>
                <a:spLocks/>
              </p:cNvSpPr>
              <p:nvPr/>
            </p:nvSpPr>
            <p:spPr bwMode="auto">
              <a:xfrm>
                <a:off x="640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0" name="Freeform 135"/>
              <p:cNvSpPr>
                <a:spLocks/>
              </p:cNvSpPr>
              <p:nvPr/>
            </p:nvSpPr>
            <p:spPr bwMode="auto">
              <a:xfrm>
                <a:off x="618" y="1716"/>
                <a:ext cx="33" cy="33"/>
              </a:xfrm>
              <a:custGeom>
                <a:avLst/>
                <a:gdLst>
                  <a:gd name="T0" fmla="*/ 6 w 12"/>
                  <a:gd name="T1" fmla="*/ 10 h 12"/>
                  <a:gd name="T2" fmla="*/ 8 w 12"/>
                  <a:gd name="T3" fmla="*/ 8 h 12"/>
                  <a:gd name="T4" fmla="*/ 8 w 12"/>
                  <a:gd name="T5" fmla="*/ 7 h 12"/>
                  <a:gd name="T6" fmla="*/ 7 w 12"/>
                  <a:gd name="T7" fmla="*/ 8 h 12"/>
                  <a:gd name="T8" fmla="*/ 6 w 12"/>
                  <a:gd name="T9" fmla="*/ 7 h 12"/>
                  <a:gd name="T10" fmla="*/ 7 w 12"/>
                  <a:gd name="T11" fmla="*/ 7 h 12"/>
                  <a:gd name="T12" fmla="*/ 5 w 12"/>
                  <a:gd name="T13" fmla="*/ 7 h 12"/>
                  <a:gd name="T14" fmla="*/ 5 w 12"/>
                  <a:gd name="T15" fmla="*/ 7 h 12"/>
                  <a:gd name="T16" fmla="*/ 6 w 12"/>
                  <a:gd name="T17" fmla="*/ 7 h 12"/>
                  <a:gd name="T18" fmla="*/ 4 w 12"/>
                  <a:gd name="T19" fmla="*/ 4 h 12"/>
                  <a:gd name="T20" fmla="*/ 4 w 12"/>
                  <a:gd name="T21" fmla="*/ 4 h 12"/>
                  <a:gd name="T22" fmla="*/ 5 w 12"/>
                  <a:gd name="T23" fmla="*/ 5 h 12"/>
                  <a:gd name="T24" fmla="*/ 6 w 12"/>
                  <a:gd name="T25" fmla="*/ 5 h 12"/>
                  <a:gd name="T26" fmla="*/ 7 w 12"/>
                  <a:gd name="T27" fmla="*/ 6 h 12"/>
                  <a:gd name="T28" fmla="*/ 8 w 12"/>
                  <a:gd name="T29" fmla="*/ 5 h 12"/>
                  <a:gd name="T30" fmla="*/ 9 w 12"/>
                  <a:gd name="T31" fmla="*/ 4 h 12"/>
                  <a:gd name="T32" fmla="*/ 8 w 12"/>
                  <a:gd name="T33" fmla="*/ 6 h 12"/>
                  <a:gd name="T34" fmla="*/ 9 w 12"/>
                  <a:gd name="T35" fmla="*/ 6 h 12"/>
                  <a:gd name="T36" fmla="*/ 10 w 12"/>
                  <a:gd name="T37" fmla="*/ 7 h 12"/>
                  <a:gd name="T38" fmla="*/ 10 w 12"/>
                  <a:gd name="T39" fmla="*/ 6 h 12"/>
                  <a:gd name="T40" fmla="*/ 9 w 12"/>
                  <a:gd name="T41" fmla="*/ 7 h 12"/>
                  <a:gd name="T42" fmla="*/ 11 w 12"/>
                  <a:gd name="T43" fmla="*/ 3 h 12"/>
                  <a:gd name="T44" fmla="*/ 11 w 12"/>
                  <a:gd name="T45" fmla="*/ 3 h 12"/>
                  <a:gd name="T46" fmla="*/ 10 w 12"/>
                  <a:gd name="T47" fmla="*/ 3 h 12"/>
                  <a:gd name="T48" fmla="*/ 10 w 12"/>
                  <a:gd name="T49" fmla="*/ 2 h 12"/>
                  <a:gd name="T50" fmla="*/ 9 w 12"/>
                  <a:gd name="T51" fmla="*/ 1 h 12"/>
                  <a:gd name="T52" fmla="*/ 7 w 12"/>
                  <a:gd name="T53" fmla="*/ 2 h 12"/>
                  <a:gd name="T54" fmla="*/ 7 w 12"/>
                  <a:gd name="T55" fmla="*/ 1 h 12"/>
                  <a:gd name="T56" fmla="*/ 7 w 12"/>
                  <a:gd name="T57" fmla="*/ 1 h 12"/>
                  <a:gd name="T58" fmla="*/ 6 w 12"/>
                  <a:gd name="T59" fmla="*/ 2 h 12"/>
                  <a:gd name="T60" fmla="*/ 5 w 12"/>
                  <a:gd name="T61" fmla="*/ 3 h 12"/>
                  <a:gd name="T62" fmla="*/ 4 w 12"/>
                  <a:gd name="T63" fmla="*/ 1 h 12"/>
                  <a:gd name="T64" fmla="*/ 2 w 12"/>
                  <a:gd name="T65" fmla="*/ 2 h 12"/>
                  <a:gd name="T66" fmla="*/ 3 w 12"/>
                  <a:gd name="T67" fmla="*/ 4 h 12"/>
                  <a:gd name="T68" fmla="*/ 3 w 12"/>
                  <a:gd name="T69" fmla="*/ 6 h 12"/>
                  <a:gd name="T70" fmla="*/ 3 w 12"/>
                  <a:gd name="T71" fmla="*/ 7 h 12"/>
                  <a:gd name="T72" fmla="*/ 3 w 12"/>
                  <a:gd name="T73" fmla="*/ 8 h 12"/>
                  <a:gd name="T74" fmla="*/ 4 w 12"/>
                  <a:gd name="T75" fmla="*/ 9 h 12"/>
                  <a:gd name="T76" fmla="*/ 6 w 12"/>
                  <a:gd name="T77" fmla="*/ 8 h 12"/>
                  <a:gd name="T78" fmla="*/ 3 w 12"/>
                  <a:gd name="T7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2">
                    <a:moveTo>
                      <a:pt x="4" y="11"/>
                    </a:moveTo>
                    <a:cubicBezTo>
                      <a:pt x="5" y="11"/>
                      <a:pt x="5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7"/>
                      <a:pt x="8" y="7"/>
                    </a:cubicBezTo>
                    <a:cubicBezTo>
                      <a:pt x="8" y="7"/>
                      <a:pt x="6" y="9"/>
                      <a:pt x="6" y="9"/>
                    </a:cubicBezTo>
                    <a:cubicBezTo>
                      <a:pt x="6" y="9"/>
                      <a:pt x="7" y="8"/>
                      <a:pt x="7" y="8"/>
                    </a:cubicBezTo>
                    <a:cubicBezTo>
                      <a:pt x="7" y="7"/>
                      <a:pt x="5" y="9"/>
                      <a:pt x="5" y="9"/>
                    </a:cubicBezTo>
                    <a:cubicBezTo>
                      <a:pt x="9" y="5"/>
                      <a:pt x="4" y="10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6" y="7"/>
                      <a:pt x="5" y="7"/>
                      <a:pt x="7" y="7"/>
                    </a:cubicBezTo>
                    <a:cubicBezTo>
                      <a:pt x="3" y="7"/>
                      <a:pt x="8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4" y="6"/>
                      <a:pt x="5" y="7"/>
                    </a:cubicBezTo>
                    <a:cubicBezTo>
                      <a:pt x="6" y="7"/>
                      <a:pt x="4" y="6"/>
                      <a:pt x="3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4"/>
                      <a:pt x="3" y="3"/>
                      <a:pt x="4" y="2"/>
                    </a:cubicBezTo>
                    <a:cubicBezTo>
                      <a:pt x="5" y="4"/>
                      <a:pt x="3" y="2"/>
                      <a:pt x="4" y="4"/>
                    </a:cubicBezTo>
                    <a:cubicBezTo>
                      <a:pt x="5" y="5"/>
                      <a:pt x="4" y="5"/>
                      <a:pt x="5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7"/>
                      <a:pt x="6" y="4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6"/>
                      <a:pt x="7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6" y="7"/>
                      <a:pt x="8" y="3"/>
                      <a:pt x="8" y="5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8" y="6"/>
                      <a:pt x="7" y="6"/>
                    </a:cubicBezTo>
                    <a:cubicBezTo>
                      <a:pt x="8" y="6"/>
                      <a:pt x="8" y="7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4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7"/>
                      <a:pt x="8" y="8"/>
                      <a:pt x="10" y="7"/>
                    </a:cubicBezTo>
                    <a:cubicBezTo>
                      <a:pt x="11" y="6"/>
                      <a:pt x="12" y="5"/>
                      <a:pt x="12" y="4"/>
                    </a:cubicBezTo>
                    <a:cubicBezTo>
                      <a:pt x="12" y="4"/>
                      <a:pt x="10" y="5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6"/>
                      <a:pt x="9" y="7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1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9" y="2"/>
                      <a:pt x="8" y="4"/>
                      <a:pt x="8" y="4"/>
                    </a:cubicBezTo>
                    <a:cubicBezTo>
                      <a:pt x="9" y="2"/>
                      <a:pt x="8" y="3"/>
                      <a:pt x="9" y="1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3"/>
                      <a:pt x="6" y="2"/>
                    </a:cubicBezTo>
                    <a:cubicBezTo>
                      <a:pt x="6" y="3"/>
                      <a:pt x="5" y="3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4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1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8"/>
                      <a:pt x="3" y="8"/>
                    </a:cubicBezTo>
                    <a:cubicBezTo>
                      <a:pt x="4" y="8"/>
                      <a:pt x="2" y="8"/>
                      <a:pt x="2" y="9"/>
                    </a:cubicBezTo>
                    <a:cubicBezTo>
                      <a:pt x="4" y="8"/>
                      <a:pt x="1" y="11"/>
                      <a:pt x="4" y="9"/>
                    </a:cubicBezTo>
                    <a:cubicBezTo>
                      <a:pt x="4" y="9"/>
                      <a:pt x="5" y="8"/>
                      <a:pt x="4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7" y="8"/>
                      <a:pt x="4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1" name="Freeform 136"/>
              <p:cNvSpPr>
                <a:spLocks/>
              </p:cNvSpPr>
              <p:nvPr/>
            </p:nvSpPr>
            <p:spPr bwMode="auto">
              <a:xfrm>
                <a:off x="621" y="17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2" name="Freeform 137"/>
              <p:cNvSpPr>
                <a:spLocks/>
              </p:cNvSpPr>
              <p:nvPr/>
            </p:nvSpPr>
            <p:spPr bwMode="auto">
              <a:xfrm>
                <a:off x="623" y="17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3" name="Freeform 138"/>
              <p:cNvSpPr>
                <a:spLocks/>
              </p:cNvSpPr>
              <p:nvPr/>
            </p:nvSpPr>
            <p:spPr bwMode="auto">
              <a:xfrm>
                <a:off x="632" y="174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4" name="Freeform 139"/>
              <p:cNvSpPr>
                <a:spLocks/>
              </p:cNvSpPr>
              <p:nvPr/>
            </p:nvSpPr>
            <p:spPr bwMode="auto">
              <a:xfrm>
                <a:off x="634" y="174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5" name="Freeform 140"/>
              <p:cNvSpPr>
                <a:spLocks/>
              </p:cNvSpPr>
              <p:nvPr/>
            </p:nvSpPr>
            <p:spPr bwMode="auto">
              <a:xfrm>
                <a:off x="634" y="1733"/>
                <a:ext cx="22" cy="19"/>
              </a:xfrm>
              <a:custGeom>
                <a:avLst/>
                <a:gdLst>
                  <a:gd name="T0" fmla="*/ 6 w 8"/>
                  <a:gd name="T1" fmla="*/ 5 h 7"/>
                  <a:gd name="T2" fmla="*/ 7 w 8"/>
                  <a:gd name="T3" fmla="*/ 4 h 7"/>
                  <a:gd name="T4" fmla="*/ 7 w 8"/>
                  <a:gd name="T5" fmla="*/ 5 h 7"/>
                  <a:gd name="T6" fmla="*/ 8 w 8"/>
                  <a:gd name="T7" fmla="*/ 2 h 7"/>
                  <a:gd name="T8" fmla="*/ 5 w 8"/>
                  <a:gd name="T9" fmla="*/ 3 h 7"/>
                  <a:gd name="T10" fmla="*/ 5 w 8"/>
                  <a:gd name="T11" fmla="*/ 2 h 7"/>
                  <a:gd name="T12" fmla="*/ 3 w 8"/>
                  <a:gd name="T13" fmla="*/ 3 h 7"/>
                  <a:gd name="T14" fmla="*/ 4 w 8"/>
                  <a:gd name="T15" fmla="*/ 2 h 7"/>
                  <a:gd name="T16" fmla="*/ 3 w 8"/>
                  <a:gd name="T17" fmla="*/ 2 h 7"/>
                  <a:gd name="T18" fmla="*/ 3 w 8"/>
                  <a:gd name="T19" fmla="*/ 3 h 7"/>
                  <a:gd name="T20" fmla="*/ 3 w 8"/>
                  <a:gd name="T21" fmla="*/ 2 h 7"/>
                  <a:gd name="T22" fmla="*/ 3 w 8"/>
                  <a:gd name="T23" fmla="*/ 3 h 7"/>
                  <a:gd name="T24" fmla="*/ 3 w 8"/>
                  <a:gd name="T25" fmla="*/ 3 h 7"/>
                  <a:gd name="T26" fmla="*/ 3 w 8"/>
                  <a:gd name="T27" fmla="*/ 2 h 7"/>
                  <a:gd name="T28" fmla="*/ 2 w 8"/>
                  <a:gd name="T29" fmla="*/ 3 h 7"/>
                  <a:gd name="T30" fmla="*/ 3 w 8"/>
                  <a:gd name="T31" fmla="*/ 2 h 7"/>
                  <a:gd name="T32" fmla="*/ 1 w 8"/>
                  <a:gd name="T33" fmla="*/ 3 h 7"/>
                  <a:gd name="T34" fmla="*/ 0 w 8"/>
                  <a:gd name="T35" fmla="*/ 4 h 7"/>
                  <a:gd name="T36" fmla="*/ 2 w 8"/>
                  <a:gd name="T37" fmla="*/ 4 h 7"/>
                  <a:gd name="T38" fmla="*/ 2 w 8"/>
                  <a:gd name="T39" fmla="*/ 4 h 7"/>
                  <a:gd name="T40" fmla="*/ 2 w 8"/>
                  <a:gd name="T41" fmla="*/ 3 h 7"/>
                  <a:gd name="T42" fmla="*/ 1 w 8"/>
                  <a:gd name="T43" fmla="*/ 5 h 7"/>
                  <a:gd name="T44" fmla="*/ 1 w 8"/>
                  <a:gd name="T45" fmla="*/ 6 h 7"/>
                  <a:gd name="T46" fmla="*/ 1 w 8"/>
                  <a:gd name="T47" fmla="*/ 6 h 7"/>
                  <a:gd name="T48" fmla="*/ 2 w 8"/>
                  <a:gd name="T49" fmla="*/ 6 h 7"/>
                  <a:gd name="T50" fmla="*/ 2 w 8"/>
                  <a:gd name="T51" fmla="*/ 5 h 7"/>
                  <a:gd name="T52" fmla="*/ 3 w 8"/>
                  <a:gd name="T53" fmla="*/ 3 h 7"/>
                  <a:gd name="T54" fmla="*/ 3 w 8"/>
                  <a:gd name="T55" fmla="*/ 3 h 7"/>
                  <a:gd name="T56" fmla="*/ 2 w 8"/>
                  <a:gd name="T57" fmla="*/ 5 h 7"/>
                  <a:gd name="T58" fmla="*/ 3 w 8"/>
                  <a:gd name="T59" fmla="*/ 4 h 7"/>
                  <a:gd name="T60" fmla="*/ 2 w 8"/>
                  <a:gd name="T61" fmla="*/ 6 h 7"/>
                  <a:gd name="T62" fmla="*/ 3 w 8"/>
                  <a:gd name="T63" fmla="*/ 4 h 7"/>
                  <a:gd name="T64" fmla="*/ 4 w 8"/>
                  <a:gd name="T65" fmla="*/ 5 h 7"/>
                  <a:gd name="T66" fmla="*/ 4 w 8"/>
                  <a:gd name="T67" fmla="*/ 6 h 7"/>
                  <a:gd name="T68" fmla="*/ 4 w 8"/>
                  <a:gd name="T69" fmla="*/ 4 h 7"/>
                  <a:gd name="T70" fmla="*/ 5 w 8"/>
                  <a:gd name="T71" fmla="*/ 5 h 7"/>
                  <a:gd name="T72" fmla="*/ 5 w 8"/>
                  <a:gd name="T73" fmla="*/ 4 h 7"/>
                  <a:gd name="T74" fmla="*/ 6 w 8"/>
                  <a:gd name="T75" fmla="*/ 5 h 7"/>
                  <a:gd name="T76" fmla="*/ 6 w 8"/>
                  <a:gd name="T77" fmla="*/ 5 h 7"/>
                  <a:gd name="T78" fmla="*/ 7 w 8"/>
                  <a:gd name="T79" fmla="*/ 3 h 7"/>
                  <a:gd name="T80" fmla="*/ 6 w 8"/>
                  <a:gd name="T8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7">
                    <a:moveTo>
                      <a:pt x="6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7" y="5"/>
                    </a:cubicBezTo>
                    <a:cubicBezTo>
                      <a:pt x="7" y="3"/>
                      <a:pt x="7" y="5"/>
                      <a:pt x="8" y="2"/>
                    </a:cubicBezTo>
                    <a:cubicBezTo>
                      <a:pt x="7" y="3"/>
                      <a:pt x="6" y="1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5" y="0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3" y="1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1" y="4"/>
                      <a:pt x="2" y="3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0" y="7"/>
                      <a:pt x="2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3" y="5"/>
                      <a:pt x="2" y="5"/>
                      <a:pt x="3" y="4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2"/>
                      <a:pt x="7" y="3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6" name="Freeform 141"/>
              <p:cNvSpPr>
                <a:spLocks/>
              </p:cNvSpPr>
              <p:nvPr/>
            </p:nvSpPr>
            <p:spPr bwMode="auto">
              <a:xfrm>
                <a:off x="653" y="1738"/>
                <a:ext cx="3" cy="8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1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7" name="Freeform 142"/>
              <p:cNvSpPr>
                <a:spLocks/>
              </p:cNvSpPr>
              <p:nvPr/>
            </p:nvSpPr>
            <p:spPr bwMode="auto">
              <a:xfrm>
                <a:off x="656" y="1733"/>
                <a:ext cx="3" cy="16"/>
              </a:xfrm>
              <a:custGeom>
                <a:avLst/>
                <a:gdLst>
                  <a:gd name="T0" fmla="*/ 1 w 1"/>
                  <a:gd name="T1" fmla="*/ 3 h 6"/>
                  <a:gd name="T2" fmla="*/ 1 w 1"/>
                  <a:gd name="T3" fmla="*/ 2 h 6"/>
                  <a:gd name="T4" fmla="*/ 1 w 1"/>
                  <a:gd name="T5" fmla="*/ 1 h 6"/>
                  <a:gd name="T6" fmla="*/ 0 w 1"/>
                  <a:gd name="T7" fmla="*/ 4 h 6"/>
                  <a:gd name="T8" fmla="*/ 0 w 1"/>
                  <a:gd name="T9" fmla="*/ 2 h 6"/>
                  <a:gd name="T10" fmla="*/ 0 w 1"/>
                  <a:gd name="T11" fmla="*/ 4 h 6"/>
                  <a:gd name="T12" fmla="*/ 0 w 1"/>
                  <a:gd name="T13" fmla="*/ 3 h 6"/>
                  <a:gd name="T14" fmla="*/ 0 w 1"/>
                  <a:gd name="T15" fmla="*/ 4 h 6"/>
                  <a:gd name="T16" fmla="*/ 0 w 1"/>
                  <a:gd name="T17" fmla="*/ 4 h 6"/>
                  <a:gd name="T18" fmla="*/ 0 w 1"/>
                  <a:gd name="T19" fmla="*/ 5 h 6"/>
                  <a:gd name="T20" fmla="*/ 0 w 1"/>
                  <a:gd name="T21" fmla="*/ 3 h 6"/>
                  <a:gd name="T22" fmla="*/ 0 w 1"/>
                  <a:gd name="T23" fmla="*/ 5 h 6"/>
                  <a:gd name="T24" fmla="*/ 1 w 1"/>
                  <a:gd name="T25" fmla="*/ 5 h 6"/>
                  <a:gd name="T26" fmla="*/ 1 w 1"/>
                  <a:gd name="T27" fmla="*/ 5 h 6"/>
                  <a:gd name="T28" fmla="*/ 1 w 1"/>
                  <a:gd name="T29" fmla="*/ 3 h 6"/>
                  <a:gd name="T30" fmla="*/ 1 w 1"/>
                  <a:gd name="T31" fmla="*/ 5 h 6"/>
                  <a:gd name="T32" fmla="*/ 1 w 1"/>
                  <a:gd name="T33" fmla="*/ 4 h 6"/>
                  <a:gd name="T34" fmla="*/ 0 w 1"/>
                  <a:gd name="T35" fmla="*/ 2 h 6"/>
                  <a:gd name="T36" fmla="*/ 1 w 1"/>
                  <a:gd name="T37" fmla="*/ 4 h 6"/>
                  <a:gd name="T38" fmla="*/ 1 w 1"/>
                  <a:gd name="T39" fmla="*/ 4 h 6"/>
                  <a:gd name="T40" fmla="*/ 0 w 1"/>
                  <a:gd name="T41" fmla="*/ 1 h 6"/>
                  <a:gd name="T42" fmla="*/ 1 w 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" h="6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3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2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8" name="Rectangle 143"/>
              <p:cNvSpPr>
                <a:spLocks noChangeArrowheads="1"/>
              </p:cNvSpPr>
              <p:nvPr/>
            </p:nvSpPr>
            <p:spPr bwMode="auto">
              <a:xfrm>
                <a:off x="659" y="173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9" name="Freeform 144"/>
              <p:cNvSpPr>
                <a:spLocks/>
              </p:cNvSpPr>
              <p:nvPr/>
            </p:nvSpPr>
            <p:spPr bwMode="auto">
              <a:xfrm>
                <a:off x="735" y="16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0" name="Freeform 145"/>
              <p:cNvSpPr>
                <a:spLocks/>
              </p:cNvSpPr>
              <p:nvPr/>
            </p:nvSpPr>
            <p:spPr bwMode="auto">
              <a:xfrm>
                <a:off x="730" y="1610"/>
                <a:ext cx="10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4 h 4"/>
                  <a:gd name="T4" fmla="*/ 4 w 4"/>
                  <a:gd name="T5" fmla="*/ 0 h 4"/>
                  <a:gd name="T6" fmla="*/ 1 w 4"/>
                  <a:gd name="T7" fmla="*/ 1 h 4"/>
                  <a:gd name="T8" fmla="*/ 2 w 4"/>
                  <a:gd name="T9" fmla="*/ 1 h 4"/>
                  <a:gd name="T10" fmla="*/ 0 w 4"/>
                  <a:gd name="T11" fmla="*/ 2 h 4"/>
                  <a:gd name="T12" fmla="*/ 1 w 4"/>
                  <a:gd name="T13" fmla="*/ 3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3" y="2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1" name="Freeform 146"/>
              <p:cNvSpPr>
                <a:spLocks/>
              </p:cNvSpPr>
              <p:nvPr/>
            </p:nvSpPr>
            <p:spPr bwMode="auto">
              <a:xfrm>
                <a:off x="735" y="1616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2" name="Freeform 147"/>
              <p:cNvSpPr>
                <a:spLocks/>
              </p:cNvSpPr>
              <p:nvPr/>
            </p:nvSpPr>
            <p:spPr bwMode="auto">
              <a:xfrm>
                <a:off x="738" y="1616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3" name="Freeform 148"/>
              <p:cNvSpPr>
                <a:spLocks/>
              </p:cNvSpPr>
              <p:nvPr/>
            </p:nvSpPr>
            <p:spPr bwMode="auto">
              <a:xfrm>
                <a:off x="743" y="16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4" name="Freeform 149"/>
              <p:cNvSpPr>
                <a:spLocks/>
              </p:cNvSpPr>
              <p:nvPr/>
            </p:nvSpPr>
            <p:spPr bwMode="auto">
              <a:xfrm>
                <a:off x="738" y="1618"/>
                <a:ext cx="8" cy="6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0 h 2"/>
                  <a:gd name="T4" fmla="*/ 2 w 3"/>
                  <a:gd name="T5" fmla="*/ 0 h 2"/>
                  <a:gd name="T6" fmla="*/ 0 w 3"/>
                  <a:gd name="T7" fmla="*/ 1 h 2"/>
                  <a:gd name="T8" fmla="*/ 0 w 3"/>
                  <a:gd name="T9" fmla="*/ 1 h 2"/>
                  <a:gd name="T10" fmla="*/ 0 w 3"/>
                  <a:gd name="T11" fmla="*/ 2 h 2"/>
                  <a:gd name="T12" fmla="*/ 3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2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5" name="Freeform 150"/>
              <p:cNvSpPr>
                <a:spLocks/>
              </p:cNvSpPr>
              <p:nvPr/>
            </p:nvSpPr>
            <p:spPr bwMode="auto">
              <a:xfrm>
                <a:off x="740" y="161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6" name="Freeform 151"/>
              <p:cNvSpPr>
                <a:spLocks/>
              </p:cNvSpPr>
              <p:nvPr/>
            </p:nvSpPr>
            <p:spPr bwMode="auto">
              <a:xfrm>
                <a:off x="738" y="161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7" name="Freeform 152"/>
              <p:cNvSpPr>
                <a:spLocks/>
              </p:cNvSpPr>
              <p:nvPr/>
            </p:nvSpPr>
            <p:spPr bwMode="auto">
              <a:xfrm>
                <a:off x="740" y="1621"/>
                <a:ext cx="9" cy="8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8" name="Freeform 153"/>
              <p:cNvSpPr>
                <a:spLocks/>
              </p:cNvSpPr>
              <p:nvPr/>
            </p:nvSpPr>
            <p:spPr bwMode="auto">
              <a:xfrm>
                <a:off x="738" y="163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9" name="Freeform 154"/>
              <p:cNvSpPr>
                <a:spLocks/>
              </p:cNvSpPr>
              <p:nvPr/>
            </p:nvSpPr>
            <p:spPr bwMode="auto">
              <a:xfrm>
                <a:off x="735" y="1605"/>
                <a:ext cx="44" cy="35"/>
              </a:xfrm>
              <a:custGeom>
                <a:avLst/>
                <a:gdLst>
                  <a:gd name="T0" fmla="*/ 7 w 16"/>
                  <a:gd name="T1" fmla="*/ 8 h 13"/>
                  <a:gd name="T2" fmla="*/ 7 w 16"/>
                  <a:gd name="T3" fmla="*/ 8 h 13"/>
                  <a:gd name="T4" fmla="*/ 8 w 16"/>
                  <a:gd name="T5" fmla="*/ 8 h 13"/>
                  <a:gd name="T6" fmla="*/ 8 w 16"/>
                  <a:gd name="T7" fmla="*/ 8 h 13"/>
                  <a:gd name="T8" fmla="*/ 4 w 16"/>
                  <a:gd name="T9" fmla="*/ 11 h 13"/>
                  <a:gd name="T10" fmla="*/ 3 w 16"/>
                  <a:gd name="T11" fmla="*/ 11 h 13"/>
                  <a:gd name="T12" fmla="*/ 5 w 16"/>
                  <a:gd name="T13" fmla="*/ 10 h 13"/>
                  <a:gd name="T14" fmla="*/ 3 w 16"/>
                  <a:gd name="T15" fmla="*/ 10 h 13"/>
                  <a:gd name="T16" fmla="*/ 5 w 16"/>
                  <a:gd name="T17" fmla="*/ 9 h 13"/>
                  <a:gd name="T18" fmla="*/ 3 w 16"/>
                  <a:gd name="T19" fmla="*/ 9 h 13"/>
                  <a:gd name="T20" fmla="*/ 4 w 16"/>
                  <a:gd name="T21" fmla="*/ 8 h 13"/>
                  <a:gd name="T22" fmla="*/ 2 w 16"/>
                  <a:gd name="T23" fmla="*/ 10 h 13"/>
                  <a:gd name="T24" fmla="*/ 3 w 16"/>
                  <a:gd name="T25" fmla="*/ 10 h 13"/>
                  <a:gd name="T26" fmla="*/ 2 w 16"/>
                  <a:gd name="T27" fmla="*/ 11 h 13"/>
                  <a:gd name="T28" fmla="*/ 1 w 16"/>
                  <a:gd name="T29" fmla="*/ 12 h 13"/>
                  <a:gd name="T30" fmla="*/ 1 w 16"/>
                  <a:gd name="T31" fmla="*/ 12 h 13"/>
                  <a:gd name="T32" fmla="*/ 2 w 16"/>
                  <a:gd name="T33" fmla="*/ 12 h 13"/>
                  <a:gd name="T34" fmla="*/ 2 w 16"/>
                  <a:gd name="T35" fmla="*/ 12 h 13"/>
                  <a:gd name="T36" fmla="*/ 2 w 16"/>
                  <a:gd name="T37" fmla="*/ 12 h 13"/>
                  <a:gd name="T38" fmla="*/ 2 w 16"/>
                  <a:gd name="T39" fmla="*/ 12 h 13"/>
                  <a:gd name="T40" fmla="*/ 9 w 16"/>
                  <a:gd name="T41" fmla="*/ 5 h 13"/>
                  <a:gd name="T42" fmla="*/ 9 w 16"/>
                  <a:gd name="T43" fmla="*/ 5 h 13"/>
                  <a:gd name="T44" fmla="*/ 9 w 16"/>
                  <a:gd name="T45" fmla="*/ 5 h 13"/>
                  <a:gd name="T46" fmla="*/ 9 w 16"/>
                  <a:gd name="T47" fmla="*/ 5 h 13"/>
                  <a:gd name="T48" fmla="*/ 9 w 16"/>
                  <a:gd name="T49" fmla="*/ 5 h 13"/>
                  <a:gd name="T50" fmla="*/ 9 w 16"/>
                  <a:gd name="T51" fmla="*/ 6 h 13"/>
                  <a:gd name="T52" fmla="*/ 9 w 16"/>
                  <a:gd name="T53" fmla="*/ 6 h 13"/>
                  <a:gd name="T54" fmla="*/ 7 w 16"/>
                  <a:gd name="T5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" y="13"/>
                      <a:pt x="6" y="9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3" y="10"/>
                      <a:pt x="3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5" y="9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0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3"/>
                      <a:pt x="16" y="0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0" name="Freeform 155"/>
              <p:cNvSpPr>
                <a:spLocks/>
              </p:cNvSpPr>
              <p:nvPr/>
            </p:nvSpPr>
            <p:spPr bwMode="auto">
              <a:xfrm>
                <a:off x="757" y="16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1" name="Freeform 156"/>
              <p:cNvSpPr>
                <a:spLocks/>
              </p:cNvSpPr>
              <p:nvPr/>
            </p:nvSpPr>
            <p:spPr bwMode="auto">
              <a:xfrm>
                <a:off x="746" y="1613"/>
                <a:ext cx="11" cy="14"/>
              </a:xfrm>
              <a:custGeom>
                <a:avLst/>
                <a:gdLst>
                  <a:gd name="T0" fmla="*/ 1 w 4"/>
                  <a:gd name="T1" fmla="*/ 5 h 5"/>
                  <a:gd name="T2" fmla="*/ 3 w 4"/>
                  <a:gd name="T3" fmla="*/ 4 h 5"/>
                  <a:gd name="T4" fmla="*/ 2 w 4"/>
                  <a:gd name="T5" fmla="*/ 5 h 5"/>
                  <a:gd name="T6" fmla="*/ 3 w 4"/>
                  <a:gd name="T7" fmla="*/ 3 h 5"/>
                  <a:gd name="T8" fmla="*/ 2 w 4"/>
                  <a:gd name="T9" fmla="*/ 4 h 5"/>
                  <a:gd name="T10" fmla="*/ 3 w 4"/>
                  <a:gd name="T11" fmla="*/ 1 h 5"/>
                  <a:gd name="T12" fmla="*/ 3 w 4"/>
                  <a:gd name="T13" fmla="*/ 2 h 5"/>
                  <a:gd name="T14" fmla="*/ 1 w 4"/>
                  <a:gd name="T15" fmla="*/ 1 h 5"/>
                  <a:gd name="T16" fmla="*/ 1 w 4"/>
                  <a:gd name="T17" fmla="*/ 2 h 5"/>
                  <a:gd name="T18" fmla="*/ 1 w 4"/>
                  <a:gd name="T19" fmla="*/ 2 h 5"/>
                  <a:gd name="T20" fmla="*/ 1 w 4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2"/>
                      <a:pt x="2" y="4"/>
                      <a:pt x="2" y="4"/>
                    </a:cubicBezTo>
                    <a:cubicBezTo>
                      <a:pt x="1" y="2"/>
                      <a:pt x="2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2" name="Freeform 157"/>
              <p:cNvSpPr>
                <a:spLocks/>
              </p:cNvSpPr>
              <p:nvPr/>
            </p:nvSpPr>
            <p:spPr bwMode="auto">
              <a:xfrm>
                <a:off x="751" y="16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3" name="Freeform 158"/>
              <p:cNvSpPr>
                <a:spLocks/>
              </p:cNvSpPr>
              <p:nvPr/>
            </p:nvSpPr>
            <p:spPr bwMode="auto">
              <a:xfrm>
                <a:off x="749" y="16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4" name="Freeform 159"/>
              <p:cNvSpPr>
                <a:spLocks/>
              </p:cNvSpPr>
              <p:nvPr/>
            </p:nvSpPr>
            <p:spPr bwMode="auto">
              <a:xfrm>
                <a:off x="746" y="162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5" name="Freeform 160"/>
              <p:cNvSpPr>
                <a:spLocks/>
              </p:cNvSpPr>
              <p:nvPr/>
            </p:nvSpPr>
            <p:spPr bwMode="auto">
              <a:xfrm>
                <a:off x="732" y="1624"/>
                <a:ext cx="41" cy="30"/>
              </a:xfrm>
              <a:custGeom>
                <a:avLst/>
                <a:gdLst>
                  <a:gd name="T0" fmla="*/ 10 w 15"/>
                  <a:gd name="T1" fmla="*/ 0 h 11"/>
                  <a:gd name="T2" fmla="*/ 10 w 15"/>
                  <a:gd name="T3" fmla="*/ 1 h 11"/>
                  <a:gd name="T4" fmla="*/ 8 w 15"/>
                  <a:gd name="T5" fmla="*/ 2 h 11"/>
                  <a:gd name="T6" fmla="*/ 7 w 15"/>
                  <a:gd name="T7" fmla="*/ 3 h 11"/>
                  <a:gd name="T8" fmla="*/ 9 w 15"/>
                  <a:gd name="T9" fmla="*/ 4 h 11"/>
                  <a:gd name="T10" fmla="*/ 8 w 15"/>
                  <a:gd name="T11" fmla="*/ 5 h 11"/>
                  <a:gd name="T12" fmla="*/ 10 w 15"/>
                  <a:gd name="T13" fmla="*/ 6 h 11"/>
                  <a:gd name="T14" fmla="*/ 12 w 15"/>
                  <a:gd name="T15" fmla="*/ 7 h 11"/>
                  <a:gd name="T16" fmla="*/ 6 w 15"/>
                  <a:gd name="T17" fmla="*/ 4 h 11"/>
                  <a:gd name="T18" fmla="*/ 4 w 15"/>
                  <a:gd name="T19" fmla="*/ 5 h 11"/>
                  <a:gd name="T20" fmla="*/ 5 w 15"/>
                  <a:gd name="T21" fmla="*/ 4 h 11"/>
                  <a:gd name="T22" fmla="*/ 5 w 15"/>
                  <a:gd name="T23" fmla="*/ 4 h 11"/>
                  <a:gd name="T24" fmla="*/ 4 w 15"/>
                  <a:gd name="T25" fmla="*/ 2 h 11"/>
                  <a:gd name="T26" fmla="*/ 2 w 15"/>
                  <a:gd name="T27" fmla="*/ 4 h 11"/>
                  <a:gd name="T28" fmla="*/ 4 w 15"/>
                  <a:gd name="T29" fmla="*/ 1 h 11"/>
                  <a:gd name="T30" fmla="*/ 2 w 15"/>
                  <a:gd name="T31" fmla="*/ 2 h 11"/>
                  <a:gd name="T32" fmla="*/ 1 w 15"/>
                  <a:gd name="T33" fmla="*/ 4 h 11"/>
                  <a:gd name="T34" fmla="*/ 0 w 15"/>
                  <a:gd name="T35" fmla="*/ 4 h 11"/>
                  <a:gd name="T36" fmla="*/ 6 w 15"/>
                  <a:gd name="T37" fmla="*/ 6 h 11"/>
                  <a:gd name="T38" fmla="*/ 5 w 15"/>
                  <a:gd name="T39" fmla="*/ 6 h 11"/>
                  <a:gd name="T40" fmla="*/ 7 w 15"/>
                  <a:gd name="T41" fmla="*/ 10 h 11"/>
                  <a:gd name="T42" fmla="*/ 9 w 15"/>
                  <a:gd name="T43" fmla="*/ 9 h 11"/>
                  <a:gd name="T44" fmla="*/ 9 w 15"/>
                  <a:gd name="T45" fmla="*/ 10 h 11"/>
                  <a:gd name="T46" fmla="*/ 10 w 15"/>
                  <a:gd name="T47" fmla="*/ 9 h 11"/>
                  <a:gd name="T48" fmla="*/ 10 w 15"/>
                  <a:gd name="T49" fmla="*/ 11 h 11"/>
                  <a:gd name="T50" fmla="*/ 11 w 15"/>
                  <a:gd name="T51" fmla="*/ 9 h 11"/>
                  <a:gd name="T52" fmla="*/ 14 w 15"/>
                  <a:gd name="T53" fmla="*/ 4 h 11"/>
                  <a:gd name="T54" fmla="*/ 13 w 15"/>
                  <a:gd name="T55" fmla="*/ 5 h 11"/>
                  <a:gd name="T56" fmla="*/ 12 w 15"/>
                  <a:gd name="T57" fmla="*/ 6 h 11"/>
                  <a:gd name="T58" fmla="*/ 14 w 15"/>
                  <a:gd name="T59" fmla="*/ 4 h 11"/>
                  <a:gd name="T60" fmla="*/ 12 w 15"/>
                  <a:gd name="T61" fmla="*/ 4 h 11"/>
                  <a:gd name="T62" fmla="*/ 11 w 15"/>
                  <a:gd name="T63" fmla="*/ 5 h 11"/>
                  <a:gd name="T64" fmla="*/ 10 w 15"/>
                  <a:gd name="T65" fmla="*/ 3 h 11"/>
                  <a:gd name="T66" fmla="*/ 12 w 15"/>
                  <a:gd name="T67" fmla="*/ 2 h 11"/>
                  <a:gd name="T68" fmla="*/ 12 w 15"/>
                  <a:gd name="T69" fmla="*/ 1 h 11"/>
                  <a:gd name="T70" fmla="*/ 9 w 15"/>
                  <a:gd name="T71" fmla="*/ 2 h 11"/>
                  <a:gd name="T72" fmla="*/ 10 w 15"/>
                  <a:gd name="T7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" h="11">
                    <a:moveTo>
                      <a:pt x="10" y="0"/>
                    </a:moveTo>
                    <a:cubicBezTo>
                      <a:pt x="9" y="0"/>
                      <a:pt x="9" y="1"/>
                      <a:pt x="10" y="1"/>
                    </a:cubicBezTo>
                    <a:cubicBezTo>
                      <a:pt x="9" y="2"/>
                      <a:pt x="9" y="1"/>
                      <a:pt x="8" y="2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1" y="11"/>
                      <a:pt x="7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4" y="3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4" y="2"/>
                      <a:pt x="2" y="3"/>
                      <a:pt x="4" y="1"/>
                    </a:cubicBezTo>
                    <a:cubicBezTo>
                      <a:pt x="4" y="0"/>
                      <a:pt x="2" y="3"/>
                      <a:pt x="2" y="2"/>
                    </a:cubicBezTo>
                    <a:cubicBezTo>
                      <a:pt x="1" y="3"/>
                      <a:pt x="2" y="3"/>
                      <a:pt x="1" y="4"/>
                    </a:cubicBezTo>
                    <a:cubicBezTo>
                      <a:pt x="0" y="4"/>
                      <a:pt x="1" y="3"/>
                      <a:pt x="0" y="4"/>
                    </a:cubicBezTo>
                    <a:cubicBezTo>
                      <a:pt x="0" y="5"/>
                      <a:pt x="4" y="5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7" y="10"/>
                    </a:cubicBezTo>
                    <a:cubicBezTo>
                      <a:pt x="7" y="9"/>
                      <a:pt x="7" y="11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9" y="11"/>
                      <a:pt x="10" y="11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5" y="5"/>
                      <a:pt x="13" y="6"/>
                      <a:pt x="14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6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3" y="3"/>
                      <a:pt x="11" y="5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3"/>
                      <a:pt x="10" y="3"/>
                    </a:cubicBezTo>
                    <a:cubicBezTo>
                      <a:pt x="11" y="1"/>
                      <a:pt x="11" y="2"/>
                      <a:pt x="12" y="2"/>
                    </a:cubicBezTo>
                    <a:cubicBezTo>
                      <a:pt x="12" y="2"/>
                      <a:pt x="12" y="1"/>
                      <a:pt x="12" y="1"/>
                    </a:cubicBezTo>
                    <a:cubicBezTo>
                      <a:pt x="11" y="1"/>
                      <a:pt x="10" y="2"/>
                      <a:pt x="9" y="2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6" name="Freeform 161"/>
              <p:cNvSpPr>
                <a:spLocks/>
              </p:cNvSpPr>
              <p:nvPr/>
            </p:nvSpPr>
            <p:spPr bwMode="auto">
              <a:xfrm>
                <a:off x="765" y="16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7" name="Freeform 162"/>
              <p:cNvSpPr>
                <a:spLocks/>
              </p:cNvSpPr>
              <p:nvPr/>
            </p:nvSpPr>
            <p:spPr bwMode="auto">
              <a:xfrm>
                <a:off x="759" y="16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8" name="Rectangle 163"/>
              <p:cNvSpPr>
                <a:spLocks noChangeArrowheads="1"/>
              </p:cNvSpPr>
              <p:nvPr/>
            </p:nvSpPr>
            <p:spPr bwMode="auto">
              <a:xfrm>
                <a:off x="759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9" name="Freeform 164"/>
              <p:cNvSpPr>
                <a:spLocks/>
              </p:cNvSpPr>
              <p:nvPr/>
            </p:nvSpPr>
            <p:spPr bwMode="auto">
              <a:xfrm>
                <a:off x="770" y="163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0" name="Freeform 165"/>
              <p:cNvSpPr>
                <a:spLocks/>
              </p:cNvSpPr>
              <p:nvPr/>
            </p:nvSpPr>
            <p:spPr bwMode="auto">
              <a:xfrm>
                <a:off x="751" y="165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1" name="Rectangle 166"/>
              <p:cNvSpPr>
                <a:spLocks noChangeArrowheads="1"/>
              </p:cNvSpPr>
              <p:nvPr/>
            </p:nvSpPr>
            <p:spPr bwMode="auto">
              <a:xfrm>
                <a:off x="762" y="1624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2" name="Freeform 167"/>
              <p:cNvSpPr>
                <a:spLocks/>
              </p:cNvSpPr>
              <p:nvPr/>
            </p:nvSpPr>
            <p:spPr bwMode="auto">
              <a:xfrm>
                <a:off x="724" y="1616"/>
                <a:ext cx="33" cy="32"/>
              </a:xfrm>
              <a:custGeom>
                <a:avLst/>
                <a:gdLst>
                  <a:gd name="T0" fmla="*/ 10 w 12"/>
                  <a:gd name="T1" fmla="*/ 9 h 12"/>
                  <a:gd name="T2" fmla="*/ 9 w 12"/>
                  <a:gd name="T3" fmla="*/ 7 h 12"/>
                  <a:gd name="T4" fmla="*/ 6 w 12"/>
                  <a:gd name="T5" fmla="*/ 8 h 12"/>
                  <a:gd name="T6" fmla="*/ 9 w 12"/>
                  <a:gd name="T7" fmla="*/ 6 h 12"/>
                  <a:gd name="T8" fmla="*/ 7 w 12"/>
                  <a:gd name="T9" fmla="*/ 3 h 12"/>
                  <a:gd name="T10" fmla="*/ 7 w 12"/>
                  <a:gd name="T11" fmla="*/ 4 h 12"/>
                  <a:gd name="T12" fmla="*/ 9 w 12"/>
                  <a:gd name="T13" fmla="*/ 2 h 12"/>
                  <a:gd name="T14" fmla="*/ 8 w 12"/>
                  <a:gd name="T15" fmla="*/ 5 h 12"/>
                  <a:gd name="T16" fmla="*/ 7 w 12"/>
                  <a:gd name="T17" fmla="*/ 5 h 12"/>
                  <a:gd name="T18" fmla="*/ 9 w 12"/>
                  <a:gd name="T19" fmla="*/ 6 h 12"/>
                  <a:gd name="T20" fmla="*/ 11 w 12"/>
                  <a:gd name="T21" fmla="*/ 4 h 12"/>
                  <a:gd name="T22" fmla="*/ 12 w 12"/>
                  <a:gd name="T23" fmla="*/ 3 h 12"/>
                  <a:gd name="T24" fmla="*/ 10 w 12"/>
                  <a:gd name="T25" fmla="*/ 3 h 12"/>
                  <a:gd name="T26" fmla="*/ 11 w 12"/>
                  <a:gd name="T27" fmla="*/ 2 h 12"/>
                  <a:gd name="T28" fmla="*/ 10 w 12"/>
                  <a:gd name="T29" fmla="*/ 2 h 12"/>
                  <a:gd name="T30" fmla="*/ 10 w 12"/>
                  <a:gd name="T31" fmla="*/ 1 h 12"/>
                  <a:gd name="T32" fmla="*/ 9 w 12"/>
                  <a:gd name="T33" fmla="*/ 1 h 12"/>
                  <a:gd name="T34" fmla="*/ 9 w 12"/>
                  <a:gd name="T35" fmla="*/ 1 h 12"/>
                  <a:gd name="T36" fmla="*/ 8 w 12"/>
                  <a:gd name="T37" fmla="*/ 2 h 12"/>
                  <a:gd name="T38" fmla="*/ 3 w 12"/>
                  <a:gd name="T39" fmla="*/ 5 h 12"/>
                  <a:gd name="T40" fmla="*/ 4 w 12"/>
                  <a:gd name="T41" fmla="*/ 4 h 12"/>
                  <a:gd name="T42" fmla="*/ 3 w 12"/>
                  <a:gd name="T43" fmla="*/ 8 h 12"/>
                  <a:gd name="T44" fmla="*/ 4 w 12"/>
                  <a:gd name="T45" fmla="*/ 8 h 12"/>
                  <a:gd name="T46" fmla="*/ 3 w 12"/>
                  <a:gd name="T47" fmla="*/ 7 h 12"/>
                  <a:gd name="T48" fmla="*/ 6 w 12"/>
                  <a:gd name="T49" fmla="*/ 6 h 12"/>
                  <a:gd name="T50" fmla="*/ 4 w 12"/>
                  <a:gd name="T51" fmla="*/ 9 h 12"/>
                  <a:gd name="T52" fmla="*/ 6 w 12"/>
                  <a:gd name="T53" fmla="*/ 10 h 12"/>
                  <a:gd name="T54" fmla="*/ 5 w 12"/>
                  <a:gd name="T55" fmla="*/ 10 h 12"/>
                  <a:gd name="T56" fmla="*/ 7 w 12"/>
                  <a:gd name="T57" fmla="*/ 11 h 12"/>
                  <a:gd name="T58" fmla="*/ 7 w 12"/>
                  <a:gd name="T59" fmla="*/ 10 h 12"/>
                  <a:gd name="T60" fmla="*/ 8 w 12"/>
                  <a:gd name="T61" fmla="*/ 10 h 12"/>
                  <a:gd name="T62" fmla="*/ 8 w 12"/>
                  <a:gd name="T63" fmla="*/ 10 h 12"/>
                  <a:gd name="T64" fmla="*/ 10 w 12"/>
                  <a:gd name="T65" fmla="*/ 10 h 12"/>
                  <a:gd name="T66" fmla="*/ 8 w 12"/>
                  <a:gd name="T67" fmla="*/ 10 h 12"/>
                  <a:gd name="T68" fmla="*/ 10 w 12"/>
                  <a:gd name="T6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11" y="8"/>
                      <a:pt x="9" y="8"/>
                      <a:pt x="9" y="7"/>
                    </a:cubicBezTo>
                    <a:cubicBezTo>
                      <a:pt x="8" y="7"/>
                      <a:pt x="7" y="9"/>
                      <a:pt x="6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6" y="5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9" y="1"/>
                      <a:pt x="9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9" y="5"/>
                      <a:pt x="9" y="6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3"/>
                      <a:pt x="11" y="2"/>
                      <a:pt x="10" y="3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0"/>
                      <a:pt x="8" y="2"/>
                    </a:cubicBezTo>
                    <a:cubicBezTo>
                      <a:pt x="0" y="6"/>
                      <a:pt x="5" y="4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1" y="7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5" y="7"/>
                      <a:pt x="3" y="7"/>
                      <a:pt x="3" y="7"/>
                    </a:cubicBezTo>
                    <a:cubicBezTo>
                      <a:pt x="4" y="6"/>
                      <a:pt x="5" y="7"/>
                      <a:pt x="6" y="6"/>
                    </a:cubicBezTo>
                    <a:cubicBezTo>
                      <a:pt x="5" y="7"/>
                      <a:pt x="7" y="7"/>
                      <a:pt x="4" y="9"/>
                    </a:cubicBezTo>
                    <a:cubicBezTo>
                      <a:pt x="5" y="10"/>
                      <a:pt x="6" y="9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9"/>
                      <a:pt x="5" y="12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9" y="9"/>
                      <a:pt x="10" y="9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3" name="Freeform 168"/>
              <p:cNvSpPr>
                <a:spLocks/>
              </p:cNvSpPr>
              <p:nvPr/>
            </p:nvSpPr>
            <p:spPr bwMode="auto">
              <a:xfrm>
                <a:off x="749" y="16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4" name="Freeform 169"/>
              <p:cNvSpPr>
                <a:spLocks/>
              </p:cNvSpPr>
              <p:nvPr/>
            </p:nvSpPr>
            <p:spPr bwMode="auto">
              <a:xfrm>
                <a:off x="743" y="1637"/>
                <a:ext cx="30" cy="22"/>
              </a:xfrm>
              <a:custGeom>
                <a:avLst/>
                <a:gdLst>
                  <a:gd name="T0" fmla="*/ 4 w 11"/>
                  <a:gd name="T1" fmla="*/ 5 h 8"/>
                  <a:gd name="T2" fmla="*/ 4 w 11"/>
                  <a:gd name="T3" fmla="*/ 7 h 8"/>
                  <a:gd name="T4" fmla="*/ 5 w 11"/>
                  <a:gd name="T5" fmla="*/ 3 h 8"/>
                  <a:gd name="T6" fmla="*/ 6 w 11"/>
                  <a:gd name="T7" fmla="*/ 3 h 8"/>
                  <a:gd name="T8" fmla="*/ 5 w 11"/>
                  <a:gd name="T9" fmla="*/ 6 h 8"/>
                  <a:gd name="T10" fmla="*/ 7 w 11"/>
                  <a:gd name="T11" fmla="*/ 7 h 8"/>
                  <a:gd name="T12" fmla="*/ 7 w 11"/>
                  <a:gd name="T13" fmla="*/ 5 h 8"/>
                  <a:gd name="T14" fmla="*/ 8 w 11"/>
                  <a:gd name="T15" fmla="*/ 4 h 8"/>
                  <a:gd name="T16" fmla="*/ 7 w 11"/>
                  <a:gd name="T17" fmla="*/ 4 h 8"/>
                  <a:gd name="T18" fmla="*/ 8 w 11"/>
                  <a:gd name="T19" fmla="*/ 6 h 8"/>
                  <a:gd name="T20" fmla="*/ 9 w 11"/>
                  <a:gd name="T21" fmla="*/ 1 h 8"/>
                  <a:gd name="T22" fmla="*/ 9 w 11"/>
                  <a:gd name="T23" fmla="*/ 1 h 8"/>
                  <a:gd name="T24" fmla="*/ 10 w 11"/>
                  <a:gd name="T25" fmla="*/ 4 h 8"/>
                  <a:gd name="T26" fmla="*/ 9 w 11"/>
                  <a:gd name="T27" fmla="*/ 3 h 8"/>
                  <a:gd name="T28" fmla="*/ 9 w 11"/>
                  <a:gd name="T29" fmla="*/ 2 h 8"/>
                  <a:gd name="T30" fmla="*/ 5 w 11"/>
                  <a:gd name="T31" fmla="*/ 1 h 8"/>
                  <a:gd name="T32" fmla="*/ 5 w 11"/>
                  <a:gd name="T33" fmla="*/ 2 h 8"/>
                  <a:gd name="T34" fmla="*/ 4 w 11"/>
                  <a:gd name="T35" fmla="*/ 3 h 8"/>
                  <a:gd name="T36" fmla="*/ 3 w 11"/>
                  <a:gd name="T37" fmla="*/ 5 h 8"/>
                  <a:gd name="T38" fmla="*/ 3 w 11"/>
                  <a:gd name="T39" fmla="*/ 4 h 8"/>
                  <a:gd name="T40" fmla="*/ 2 w 11"/>
                  <a:gd name="T41" fmla="*/ 6 h 8"/>
                  <a:gd name="T42" fmla="*/ 0 w 11"/>
                  <a:gd name="T43" fmla="*/ 6 h 8"/>
                  <a:gd name="T44" fmla="*/ 3 w 11"/>
                  <a:gd name="T45" fmla="*/ 7 h 8"/>
                  <a:gd name="T46" fmla="*/ 4 w 11"/>
                  <a:gd name="T4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8">
                    <a:moveTo>
                      <a:pt x="4" y="5"/>
                    </a:moveTo>
                    <a:cubicBezTo>
                      <a:pt x="5" y="5"/>
                      <a:pt x="4" y="6"/>
                      <a:pt x="4" y="7"/>
                    </a:cubicBezTo>
                    <a:cubicBezTo>
                      <a:pt x="5" y="6"/>
                      <a:pt x="4" y="5"/>
                      <a:pt x="5" y="3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4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8" y="5"/>
                      <a:pt x="8" y="4"/>
                      <a:pt x="7" y="4"/>
                    </a:cubicBezTo>
                    <a:cubicBezTo>
                      <a:pt x="7" y="6"/>
                      <a:pt x="8" y="5"/>
                      <a:pt x="8" y="6"/>
                    </a:cubicBezTo>
                    <a:cubicBezTo>
                      <a:pt x="9" y="5"/>
                      <a:pt x="11" y="3"/>
                      <a:pt x="9" y="1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6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6"/>
                      <a:pt x="2" y="5"/>
                      <a:pt x="0" y="6"/>
                    </a:cubicBezTo>
                    <a:cubicBezTo>
                      <a:pt x="0" y="8"/>
                      <a:pt x="2" y="5"/>
                      <a:pt x="3" y="7"/>
                    </a:cubicBez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5" name="Rectangle 170"/>
              <p:cNvSpPr>
                <a:spLocks noChangeArrowheads="1"/>
              </p:cNvSpPr>
              <p:nvPr/>
            </p:nvSpPr>
            <p:spPr bwMode="auto">
              <a:xfrm>
                <a:off x="746" y="1648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6" name="Freeform 171"/>
              <p:cNvSpPr>
                <a:spLocks/>
              </p:cNvSpPr>
              <p:nvPr/>
            </p:nvSpPr>
            <p:spPr bwMode="auto">
              <a:xfrm>
                <a:off x="754" y="164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7" name="Freeform 172"/>
              <p:cNvSpPr>
                <a:spLocks/>
              </p:cNvSpPr>
              <p:nvPr/>
            </p:nvSpPr>
            <p:spPr bwMode="auto">
              <a:xfrm>
                <a:off x="768" y="16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8" name="Freeform 173"/>
              <p:cNvSpPr>
                <a:spLocks/>
              </p:cNvSpPr>
              <p:nvPr/>
            </p:nvSpPr>
            <p:spPr bwMode="auto">
              <a:xfrm>
                <a:off x="768" y="1637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 h 4"/>
                  <a:gd name="T4" fmla="*/ 2 w 3"/>
                  <a:gd name="T5" fmla="*/ 4 h 4"/>
                  <a:gd name="T6" fmla="*/ 1 w 3"/>
                  <a:gd name="T7" fmla="*/ 1 h 4"/>
                  <a:gd name="T8" fmla="*/ 2 w 3"/>
                  <a:gd name="T9" fmla="*/ 1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2"/>
                      <a:pt x="2" y="3"/>
                      <a:pt x="2" y="4"/>
                    </a:cubicBezTo>
                    <a:cubicBezTo>
                      <a:pt x="3" y="4"/>
                      <a:pt x="1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9" name="Freeform 174"/>
              <p:cNvSpPr>
                <a:spLocks/>
              </p:cNvSpPr>
              <p:nvPr/>
            </p:nvSpPr>
            <p:spPr bwMode="auto">
              <a:xfrm>
                <a:off x="732" y="1602"/>
                <a:ext cx="52" cy="41"/>
              </a:xfrm>
              <a:custGeom>
                <a:avLst/>
                <a:gdLst>
                  <a:gd name="T0" fmla="*/ 16 w 19"/>
                  <a:gd name="T1" fmla="*/ 11 h 15"/>
                  <a:gd name="T2" fmla="*/ 15 w 19"/>
                  <a:gd name="T3" fmla="*/ 10 h 15"/>
                  <a:gd name="T4" fmla="*/ 16 w 19"/>
                  <a:gd name="T5" fmla="*/ 10 h 15"/>
                  <a:gd name="T6" fmla="*/ 16 w 19"/>
                  <a:gd name="T7" fmla="*/ 9 h 15"/>
                  <a:gd name="T8" fmla="*/ 16 w 19"/>
                  <a:gd name="T9" fmla="*/ 9 h 15"/>
                  <a:gd name="T10" fmla="*/ 14 w 19"/>
                  <a:gd name="T11" fmla="*/ 8 h 15"/>
                  <a:gd name="T12" fmla="*/ 13 w 19"/>
                  <a:gd name="T13" fmla="*/ 9 h 15"/>
                  <a:gd name="T14" fmla="*/ 14 w 19"/>
                  <a:gd name="T15" fmla="*/ 6 h 15"/>
                  <a:gd name="T16" fmla="*/ 11 w 19"/>
                  <a:gd name="T17" fmla="*/ 9 h 15"/>
                  <a:gd name="T18" fmla="*/ 11 w 19"/>
                  <a:gd name="T19" fmla="*/ 7 h 15"/>
                  <a:gd name="T20" fmla="*/ 11 w 19"/>
                  <a:gd name="T21" fmla="*/ 7 h 15"/>
                  <a:gd name="T22" fmla="*/ 10 w 19"/>
                  <a:gd name="T23" fmla="*/ 6 h 15"/>
                  <a:gd name="T24" fmla="*/ 12 w 19"/>
                  <a:gd name="T25" fmla="*/ 5 h 15"/>
                  <a:gd name="T26" fmla="*/ 10 w 19"/>
                  <a:gd name="T27" fmla="*/ 4 h 15"/>
                  <a:gd name="T28" fmla="*/ 11 w 19"/>
                  <a:gd name="T29" fmla="*/ 4 h 15"/>
                  <a:gd name="T30" fmla="*/ 7 w 19"/>
                  <a:gd name="T31" fmla="*/ 2 h 15"/>
                  <a:gd name="T32" fmla="*/ 8 w 19"/>
                  <a:gd name="T33" fmla="*/ 1 h 15"/>
                  <a:gd name="T34" fmla="*/ 6 w 19"/>
                  <a:gd name="T35" fmla="*/ 4 h 15"/>
                  <a:gd name="T36" fmla="*/ 5 w 19"/>
                  <a:gd name="T37" fmla="*/ 3 h 15"/>
                  <a:gd name="T38" fmla="*/ 7 w 19"/>
                  <a:gd name="T39" fmla="*/ 2 h 15"/>
                  <a:gd name="T40" fmla="*/ 6 w 19"/>
                  <a:gd name="T41" fmla="*/ 2 h 15"/>
                  <a:gd name="T42" fmla="*/ 6 w 19"/>
                  <a:gd name="T43" fmla="*/ 0 h 15"/>
                  <a:gd name="T44" fmla="*/ 4 w 19"/>
                  <a:gd name="T45" fmla="*/ 1 h 15"/>
                  <a:gd name="T46" fmla="*/ 4 w 19"/>
                  <a:gd name="T47" fmla="*/ 1 h 15"/>
                  <a:gd name="T48" fmla="*/ 2 w 19"/>
                  <a:gd name="T49" fmla="*/ 1 h 15"/>
                  <a:gd name="T50" fmla="*/ 2 w 19"/>
                  <a:gd name="T51" fmla="*/ 3 h 15"/>
                  <a:gd name="T52" fmla="*/ 5 w 19"/>
                  <a:gd name="T53" fmla="*/ 6 h 15"/>
                  <a:gd name="T54" fmla="*/ 7 w 19"/>
                  <a:gd name="T55" fmla="*/ 5 h 15"/>
                  <a:gd name="T56" fmla="*/ 6 w 19"/>
                  <a:gd name="T57" fmla="*/ 7 h 15"/>
                  <a:gd name="T58" fmla="*/ 8 w 19"/>
                  <a:gd name="T59" fmla="*/ 5 h 15"/>
                  <a:gd name="T60" fmla="*/ 7 w 19"/>
                  <a:gd name="T61" fmla="*/ 7 h 15"/>
                  <a:gd name="T62" fmla="*/ 8 w 19"/>
                  <a:gd name="T63" fmla="*/ 6 h 15"/>
                  <a:gd name="T64" fmla="*/ 7 w 19"/>
                  <a:gd name="T65" fmla="*/ 8 h 15"/>
                  <a:gd name="T66" fmla="*/ 13 w 19"/>
                  <a:gd name="T67" fmla="*/ 12 h 15"/>
                  <a:gd name="T68" fmla="*/ 14 w 19"/>
                  <a:gd name="T69" fmla="*/ 11 h 15"/>
                  <a:gd name="T70" fmla="*/ 16 w 19"/>
                  <a:gd name="T71" fmla="*/ 13 h 15"/>
                  <a:gd name="T72" fmla="*/ 17 w 19"/>
                  <a:gd name="T73" fmla="*/ 12 h 15"/>
                  <a:gd name="T74" fmla="*/ 15 w 19"/>
                  <a:gd name="T75" fmla="*/ 14 h 15"/>
                  <a:gd name="T76" fmla="*/ 15 w 19"/>
                  <a:gd name="T77" fmla="*/ 13 h 15"/>
                  <a:gd name="T78" fmla="*/ 16 w 19"/>
                  <a:gd name="T79" fmla="*/ 14 h 15"/>
                  <a:gd name="T80" fmla="*/ 15 w 19"/>
                  <a:gd name="T81" fmla="*/ 14 h 15"/>
                  <a:gd name="T82" fmla="*/ 18 w 19"/>
                  <a:gd name="T83" fmla="*/ 15 h 15"/>
                  <a:gd name="T84" fmla="*/ 18 w 19"/>
                  <a:gd name="T85" fmla="*/ 9 h 15"/>
                  <a:gd name="T86" fmla="*/ 16 w 19"/>
                  <a:gd name="T8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" h="15">
                    <a:moveTo>
                      <a:pt x="16" y="11"/>
                    </a:moveTo>
                    <a:cubicBezTo>
                      <a:pt x="16" y="10"/>
                      <a:pt x="15" y="11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9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4" y="10"/>
                      <a:pt x="14" y="8"/>
                    </a:cubicBezTo>
                    <a:cubicBezTo>
                      <a:pt x="13" y="9"/>
                      <a:pt x="13" y="8"/>
                      <a:pt x="13" y="9"/>
                    </a:cubicBezTo>
                    <a:cubicBezTo>
                      <a:pt x="13" y="8"/>
                      <a:pt x="13" y="8"/>
                      <a:pt x="14" y="6"/>
                    </a:cubicBezTo>
                    <a:cubicBezTo>
                      <a:pt x="13" y="7"/>
                      <a:pt x="12" y="8"/>
                      <a:pt x="11" y="9"/>
                    </a:cubicBezTo>
                    <a:cubicBezTo>
                      <a:pt x="12" y="7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0" y="7"/>
                      <a:pt x="10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8" y="3"/>
                      <a:pt x="6" y="4"/>
                    </a:cubicBezTo>
                    <a:cubicBezTo>
                      <a:pt x="8" y="1"/>
                      <a:pt x="5" y="4"/>
                      <a:pt x="5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1"/>
                      <a:pt x="5" y="1"/>
                      <a:pt x="6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1"/>
                      <a:pt x="3" y="1"/>
                      <a:pt x="2" y="1"/>
                    </a:cubicBezTo>
                    <a:cubicBezTo>
                      <a:pt x="1" y="1"/>
                      <a:pt x="6" y="2"/>
                      <a:pt x="2" y="3"/>
                    </a:cubicBezTo>
                    <a:cubicBezTo>
                      <a:pt x="3" y="3"/>
                      <a:pt x="5" y="4"/>
                      <a:pt x="5" y="6"/>
                    </a:cubicBezTo>
                    <a:cubicBezTo>
                      <a:pt x="7" y="4"/>
                      <a:pt x="6" y="6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8" y="5"/>
                    </a:cubicBezTo>
                    <a:cubicBezTo>
                      <a:pt x="8" y="5"/>
                      <a:pt x="7" y="6"/>
                      <a:pt x="7" y="7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9"/>
                      <a:pt x="12" y="10"/>
                      <a:pt x="13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2"/>
                      <a:pt x="17" y="10"/>
                      <a:pt x="16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4"/>
                      <a:pt x="15" y="14"/>
                    </a:cubicBezTo>
                    <a:cubicBezTo>
                      <a:pt x="15" y="15"/>
                      <a:pt x="14" y="12"/>
                      <a:pt x="15" y="13"/>
                    </a:cubicBezTo>
                    <a:cubicBezTo>
                      <a:pt x="15" y="13"/>
                      <a:pt x="15" y="13"/>
                      <a:pt x="16" y="14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5"/>
                      <a:pt x="17" y="15"/>
                      <a:pt x="18" y="15"/>
                    </a:cubicBezTo>
                    <a:cubicBezTo>
                      <a:pt x="15" y="10"/>
                      <a:pt x="19" y="10"/>
                      <a:pt x="18" y="9"/>
                    </a:cubicBezTo>
                    <a:cubicBezTo>
                      <a:pt x="16" y="9"/>
                      <a:pt x="17" y="10"/>
                      <a:pt x="16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0" name="Freeform 175"/>
              <p:cNvSpPr>
                <a:spLocks/>
              </p:cNvSpPr>
              <p:nvPr/>
            </p:nvSpPr>
            <p:spPr bwMode="auto">
              <a:xfrm>
                <a:off x="770" y="1640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1" name="Freeform 176"/>
              <p:cNvSpPr>
                <a:spLocks/>
              </p:cNvSpPr>
              <p:nvPr/>
            </p:nvSpPr>
            <p:spPr bwMode="auto">
              <a:xfrm>
                <a:off x="738" y="160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2" name="Rectangle 177"/>
              <p:cNvSpPr>
                <a:spLocks noChangeArrowheads="1"/>
              </p:cNvSpPr>
              <p:nvPr/>
            </p:nvSpPr>
            <p:spPr bwMode="auto">
              <a:xfrm>
                <a:off x="773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3" name="Freeform 178"/>
              <p:cNvSpPr>
                <a:spLocks/>
              </p:cNvSpPr>
              <p:nvPr/>
            </p:nvSpPr>
            <p:spPr bwMode="auto">
              <a:xfrm>
                <a:off x="779" y="164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4" name="Freeform 179"/>
              <p:cNvSpPr>
                <a:spLocks/>
              </p:cNvSpPr>
              <p:nvPr/>
            </p:nvSpPr>
            <p:spPr bwMode="auto">
              <a:xfrm>
                <a:off x="730" y="16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5" name="Freeform 180"/>
              <p:cNvSpPr>
                <a:spLocks/>
              </p:cNvSpPr>
              <p:nvPr/>
            </p:nvSpPr>
            <p:spPr bwMode="auto">
              <a:xfrm>
                <a:off x="713" y="1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6" name="Freeform 181"/>
              <p:cNvSpPr>
                <a:spLocks/>
              </p:cNvSpPr>
              <p:nvPr/>
            </p:nvSpPr>
            <p:spPr bwMode="auto">
              <a:xfrm>
                <a:off x="678" y="1605"/>
                <a:ext cx="62" cy="76"/>
              </a:xfrm>
              <a:custGeom>
                <a:avLst/>
                <a:gdLst>
                  <a:gd name="T0" fmla="*/ 0 w 23"/>
                  <a:gd name="T1" fmla="*/ 26 h 28"/>
                  <a:gd name="T2" fmla="*/ 2 w 23"/>
                  <a:gd name="T3" fmla="*/ 28 h 28"/>
                  <a:gd name="T4" fmla="*/ 3 w 23"/>
                  <a:gd name="T5" fmla="*/ 28 h 28"/>
                  <a:gd name="T6" fmla="*/ 4 w 23"/>
                  <a:gd name="T7" fmla="*/ 26 h 28"/>
                  <a:gd name="T8" fmla="*/ 6 w 23"/>
                  <a:gd name="T9" fmla="*/ 23 h 28"/>
                  <a:gd name="T10" fmla="*/ 8 w 23"/>
                  <a:gd name="T11" fmla="*/ 21 h 28"/>
                  <a:gd name="T12" fmla="*/ 9 w 23"/>
                  <a:gd name="T13" fmla="*/ 18 h 28"/>
                  <a:gd name="T14" fmla="*/ 10 w 23"/>
                  <a:gd name="T15" fmla="*/ 18 h 28"/>
                  <a:gd name="T16" fmla="*/ 12 w 23"/>
                  <a:gd name="T17" fmla="*/ 17 h 28"/>
                  <a:gd name="T18" fmla="*/ 10 w 23"/>
                  <a:gd name="T19" fmla="*/ 14 h 28"/>
                  <a:gd name="T20" fmla="*/ 11 w 23"/>
                  <a:gd name="T21" fmla="*/ 13 h 28"/>
                  <a:gd name="T22" fmla="*/ 13 w 23"/>
                  <a:gd name="T23" fmla="*/ 13 h 28"/>
                  <a:gd name="T24" fmla="*/ 15 w 23"/>
                  <a:gd name="T25" fmla="*/ 11 h 28"/>
                  <a:gd name="T26" fmla="*/ 17 w 23"/>
                  <a:gd name="T27" fmla="*/ 10 h 28"/>
                  <a:gd name="T28" fmla="*/ 17 w 23"/>
                  <a:gd name="T29" fmla="*/ 8 h 28"/>
                  <a:gd name="T30" fmla="*/ 17 w 23"/>
                  <a:gd name="T31" fmla="*/ 6 h 28"/>
                  <a:gd name="T32" fmla="*/ 19 w 23"/>
                  <a:gd name="T33" fmla="*/ 6 h 28"/>
                  <a:gd name="T34" fmla="*/ 19 w 23"/>
                  <a:gd name="T35" fmla="*/ 5 h 28"/>
                  <a:gd name="T36" fmla="*/ 22 w 23"/>
                  <a:gd name="T37" fmla="*/ 1 h 28"/>
                  <a:gd name="T38" fmla="*/ 20 w 23"/>
                  <a:gd name="T39" fmla="*/ 3 h 28"/>
                  <a:gd name="T40" fmla="*/ 21 w 23"/>
                  <a:gd name="T41" fmla="*/ 4 h 28"/>
                  <a:gd name="T42" fmla="*/ 18 w 23"/>
                  <a:gd name="T43" fmla="*/ 2 h 28"/>
                  <a:gd name="T44" fmla="*/ 17 w 23"/>
                  <a:gd name="T45" fmla="*/ 2 h 28"/>
                  <a:gd name="T46" fmla="*/ 16 w 23"/>
                  <a:gd name="T47" fmla="*/ 4 h 28"/>
                  <a:gd name="T48" fmla="*/ 15 w 23"/>
                  <a:gd name="T49" fmla="*/ 5 h 28"/>
                  <a:gd name="T50" fmla="*/ 14 w 23"/>
                  <a:gd name="T51" fmla="*/ 6 h 28"/>
                  <a:gd name="T52" fmla="*/ 13 w 23"/>
                  <a:gd name="T53" fmla="*/ 8 h 28"/>
                  <a:gd name="T54" fmla="*/ 13 w 23"/>
                  <a:gd name="T55" fmla="*/ 8 h 28"/>
                  <a:gd name="T56" fmla="*/ 12 w 23"/>
                  <a:gd name="T57" fmla="*/ 8 h 28"/>
                  <a:gd name="T58" fmla="*/ 12 w 23"/>
                  <a:gd name="T59" fmla="*/ 10 h 28"/>
                  <a:gd name="T60" fmla="*/ 11 w 23"/>
                  <a:gd name="T61" fmla="*/ 11 h 28"/>
                  <a:gd name="T62" fmla="*/ 10 w 23"/>
                  <a:gd name="T63" fmla="*/ 11 h 28"/>
                  <a:gd name="T64" fmla="*/ 9 w 23"/>
                  <a:gd name="T65" fmla="*/ 12 h 28"/>
                  <a:gd name="T66" fmla="*/ 9 w 23"/>
                  <a:gd name="T67" fmla="*/ 14 h 28"/>
                  <a:gd name="T68" fmla="*/ 8 w 23"/>
                  <a:gd name="T69" fmla="*/ 16 h 28"/>
                  <a:gd name="T70" fmla="*/ 7 w 23"/>
                  <a:gd name="T71" fmla="*/ 18 h 28"/>
                  <a:gd name="T72" fmla="*/ 6 w 23"/>
                  <a:gd name="T73" fmla="*/ 19 h 28"/>
                  <a:gd name="T74" fmla="*/ 4 w 23"/>
                  <a:gd name="T75" fmla="*/ 22 h 28"/>
                  <a:gd name="T76" fmla="*/ 6 w 23"/>
                  <a:gd name="T77" fmla="*/ 22 h 28"/>
                  <a:gd name="T78" fmla="*/ 3 w 23"/>
                  <a:gd name="T79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" h="28">
                    <a:moveTo>
                      <a:pt x="0" y="23"/>
                    </a:moveTo>
                    <a:cubicBezTo>
                      <a:pt x="0" y="24"/>
                      <a:pt x="0" y="25"/>
                      <a:pt x="0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2" y="28"/>
                      <a:pt x="3" y="28"/>
                    </a:cubicBezTo>
                    <a:cubicBezTo>
                      <a:pt x="3" y="27"/>
                      <a:pt x="2" y="25"/>
                      <a:pt x="3" y="25"/>
                    </a:cubicBezTo>
                    <a:cubicBezTo>
                      <a:pt x="3" y="25"/>
                      <a:pt x="3" y="25"/>
                      <a:pt x="4" y="26"/>
                    </a:cubicBezTo>
                    <a:cubicBezTo>
                      <a:pt x="4" y="25"/>
                      <a:pt x="3" y="24"/>
                      <a:pt x="3" y="23"/>
                    </a:cubicBezTo>
                    <a:cubicBezTo>
                      <a:pt x="7" y="27"/>
                      <a:pt x="3" y="21"/>
                      <a:pt x="6" y="23"/>
                    </a:cubicBezTo>
                    <a:cubicBezTo>
                      <a:pt x="6" y="22"/>
                      <a:pt x="7" y="22"/>
                      <a:pt x="7" y="21"/>
                    </a:cubicBezTo>
                    <a:cubicBezTo>
                      <a:pt x="8" y="22"/>
                      <a:pt x="7" y="20"/>
                      <a:pt x="8" y="21"/>
                    </a:cubicBezTo>
                    <a:cubicBezTo>
                      <a:pt x="6" y="19"/>
                      <a:pt x="11" y="21"/>
                      <a:pt x="8" y="18"/>
                    </a:cubicBezTo>
                    <a:cubicBezTo>
                      <a:pt x="9" y="18"/>
                      <a:pt x="8" y="18"/>
                      <a:pt x="9" y="18"/>
                    </a:cubicBezTo>
                    <a:cubicBezTo>
                      <a:pt x="10" y="18"/>
                      <a:pt x="9" y="18"/>
                      <a:pt x="9" y="18"/>
                    </a:cubicBezTo>
                    <a:cubicBezTo>
                      <a:pt x="10" y="19"/>
                      <a:pt x="9" y="17"/>
                      <a:pt x="10" y="18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10" y="15"/>
                      <a:pt x="10" y="16"/>
                      <a:pt x="12" y="17"/>
                    </a:cubicBezTo>
                    <a:cubicBezTo>
                      <a:pt x="11" y="15"/>
                      <a:pt x="12" y="16"/>
                      <a:pt x="11" y="14"/>
                    </a:cubicBezTo>
                    <a:cubicBezTo>
                      <a:pt x="11" y="14"/>
                      <a:pt x="10" y="15"/>
                      <a:pt x="10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12" y="12"/>
                      <a:pt x="9" y="12"/>
                      <a:pt x="11" y="13"/>
                    </a:cubicBezTo>
                    <a:cubicBezTo>
                      <a:pt x="12" y="14"/>
                      <a:pt x="11" y="14"/>
                      <a:pt x="12" y="15"/>
                    </a:cubicBezTo>
                    <a:cubicBezTo>
                      <a:pt x="13" y="15"/>
                      <a:pt x="13" y="14"/>
                      <a:pt x="13" y="13"/>
                    </a:cubicBezTo>
                    <a:cubicBezTo>
                      <a:pt x="14" y="12"/>
                      <a:pt x="14" y="13"/>
                      <a:pt x="14" y="13"/>
                    </a:cubicBezTo>
                    <a:cubicBezTo>
                      <a:pt x="16" y="13"/>
                      <a:pt x="13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0"/>
                      <a:pt x="17" y="11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8" y="11"/>
                      <a:pt x="15" y="7"/>
                      <a:pt x="17" y="8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6"/>
                    </a:cubicBezTo>
                    <a:cubicBezTo>
                      <a:pt x="16" y="6"/>
                      <a:pt x="18" y="8"/>
                      <a:pt x="18" y="9"/>
                    </a:cubicBezTo>
                    <a:cubicBezTo>
                      <a:pt x="18" y="8"/>
                      <a:pt x="19" y="7"/>
                      <a:pt x="19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18" y="5"/>
                      <a:pt x="19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4"/>
                      <a:pt x="22" y="1"/>
                    </a:cubicBezTo>
                    <a:cubicBezTo>
                      <a:pt x="22" y="1"/>
                      <a:pt x="20" y="0"/>
                      <a:pt x="19" y="0"/>
                    </a:cubicBezTo>
                    <a:cubicBezTo>
                      <a:pt x="19" y="1"/>
                      <a:pt x="20" y="2"/>
                      <a:pt x="20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4"/>
                      <a:pt x="21" y="4"/>
                    </a:cubicBezTo>
                    <a:cubicBezTo>
                      <a:pt x="21" y="5"/>
                      <a:pt x="20" y="3"/>
                      <a:pt x="20" y="4"/>
                    </a:cubicBezTo>
                    <a:cubicBezTo>
                      <a:pt x="19" y="3"/>
                      <a:pt x="19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7" y="3"/>
                      <a:pt x="17" y="2"/>
                    </a:cubicBezTo>
                    <a:cubicBezTo>
                      <a:pt x="18" y="4"/>
                      <a:pt x="16" y="3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5" y="5"/>
                      <a:pt x="17" y="7"/>
                      <a:pt x="16" y="7"/>
                    </a:cubicBezTo>
                    <a:cubicBezTo>
                      <a:pt x="15" y="6"/>
                      <a:pt x="15" y="7"/>
                      <a:pt x="14" y="6"/>
                    </a:cubicBezTo>
                    <a:cubicBezTo>
                      <a:pt x="15" y="7"/>
                      <a:pt x="13" y="7"/>
                      <a:pt x="14" y="8"/>
                    </a:cubicBezTo>
                    <a:cubicBezTo>
                      <a:pt x="14" y="9"/>
                      <a:pt x="14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3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3" y="12"/>
                    </a:cubicBezTo>
                    <a:cubicBezTo>
                      <a:pt x="13" y="12"/>
                      <a:pt x="12" y="11"/>
                      <a:pt x="11" y="11"/>
                    </a:cubicBezTo>
                    <a:cubicBezTo>
                      <a:pt x="12" y="13"/>
                      <a:pt x="11" y="11"/>
                      <a:pt x="11" y="12"/>
                    </a:cubicBezTo>
                    <a:cubicBezTo>
                      <a:pt x="10" y="11"/>
                      <a:pt x="11" y="12"/>
                      <a:pt x="10" y="11"/>
                    </a:cubicBezTo>
                    <a:cubicBezTo>
                      <a:pt x="9" y="10"/>
                      <a:pt x="10" y="12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4"/>
                      <a:pt x="8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5"/>
                      <a:pt x="7" y="17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5" y="17"/>
                      <a:pt x="6" y="19"/>
                    </a:cubicBezTo>
                    <a:cubicBezTo>
                      <a:pt x="6" y="20"/>
                      <a:pt x="5" y="18"/>
                      <a:pt x="4" y="18"/>
                    </a:cubicBezTo>
                    <a:cubicBezTo>
                      <a:pt x="5" y="21"/>
                      <a:pt x="1" y="19"/>
                      <a:pt x="4" y="22"/>
                    </a:cubicBezTo>
                    <a:cubicBezTo>
                      <a:pt x="4" y="22"/>
                      <a:pt x="5" y="22"/>
                      <a:pt x="5" y="21"/>
                    </a:cubicBezTo>
                    <a:cubicBezTo>
                      <a:pt x="5" y="21"/>
                      <a:pt x="6" y="22"/>
                      <a:pt x="6" y="22"/>
                    </a:cubicBezTo>
                    <a:cubicBezTo>
                      <a:pt x="6" y="23"/>
                      <a:pt x="4" y="22"/>
                      <a:pt x="4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20"/>
                      <a:pt x="3" y="25"/>
                      <a:pt x="0" y="2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7" name="Freeform 182"/>
              <p:cNvSpPr>
                <a:spLocks/>
              </p:cNvSpPr>
              <p:nvPr/>
            </p:nvSpPr>
            <p:spPr bwMode="auto">
              <a:xfrm>
                <a:off x="691" y="164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8" name="Freeform 183"/>
              <p:cNvSpPr>
                <a:spLocks/>
              </p:cNvSpPr>
              <p:nvPr/>
            </p:nvSpPr>
            <p:spPr bwMode="auto">
              <a:xfrm>
                <a:off x="694" y="165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9" name="Freeform 184"/>
              <p:cNvSpPr>
                <a:spLocks/>
              </p:cNvSpPr>
              <p:nvPr/>
            </p:nvSpPr>
            <p:spPr bwMode="auto">
              <a:xfrm>
                <a:off x="675" y="1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0" name="Freeform 185"/>
              <p:cNvSpPr>
                <a:spLocks/>
              </p:cNvSpPr>
              <p:nvPr/>
            </p:nvSpPr>
            <p:spPr bwMode="auto">
              <a:xfrm>
                <a:off x="675" y="167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1" name="Freeform 186"/>
              <p:cNvSpPr>
                <a:spLocks/>
              </p:cNvSpPr>
              <p:nvPr/>
            </p:nvSpPr>
            <p:spPr bwMode="auto">
              <a:xfrm>
                <a:off x="645" y="1675"/>
                <a:ext cx="38" cy="44"/>
              </a:xfrm>
              <a:custGeom>
                <a:avLst/>
                <a:gdLst>
                  <a:gd name="T0" fmla="*/ 2 w 14"/>
                  <a:gd name="T1" fmla="*/ 12 h 16"/>
                  <a:gd name="T2" fmla="*/ 3 w 14"/>
                  <a:gd name="T3" fmla="*/ 13 h 16"/>
                  <a:gd name="T4" fmla="*/ 1 w 14"/>
                  <a:gd name="T5" fmla="*/ 13 h 16"/>
                  <a:gd name="T6" fmla="*/ 3 w 14"/>
                  <a:gd name="T7" fmla="*/ 16 h 16"/>
                  <a:gd name="T8" fmla="*/ 7 w 14"/>
                  <a:gd name="T9" fmla="*/ 9 h 16"/>
                  <a:gd name="T10" fmla="*/ 7 w 14"/>
                  <a:gd name="T11" fmla="*/ 10 h 16"/>
                  <a:gd name="T12" fmla="*/ 8 w 14"/>
                  <a:gd name="T13" fmla="*/ 6 h 16"/>
                  <a:gd name="T14" fmla="*/ 10 w 14"/>
                  <a:gd name="T15" fmla="*/ 8 h 16"/>
                  <a:gd name="T16" fmla="*/ 11 w 14"/>
                  <a:gd name="T17" fmla="*/ 6 h 16"/>
                  <a:gd name="T18" fmla="*/ 10 w 14"/>
                  <a:gd name="T19" fmla="*/ 5 h 16"/>
                  <a:gd name="T20" fmla="*/ 11 w 14"/>
                  <a:gd name="T21" fmla="*/ 5 h 16"/>
                  <a:gd name="T22" fmla="*/ 10 w 14"/>
                  <a:gd name="T23" fmla="*/ 5 h 16"/>
                  <a:gd name="T24" fmla="*/ 11 w 14"/>
                  <a:gd name="T25" fmla="*/ 4 h 16"/>
                  <a:gd name="T26" fmla="*/ 11 w 14"/>
                  <a:gd name="T27" fmla="*/ 5 h 16"/>
                  <a:gd name="T28" fmla="*/ 11 w 14"/>
                  <a:gd name="T29" fmla="*/ 4 h 16"/>
                  <a:gd name="T30" fmla="*/ 12 w 14"/>
                  <a:gd name="T31" fmla="*/ 4 h 16"/>
                  <a:gd name="T32" fmla="*/ 12 w 14"/>
                  <a:gd name="T33" fmla="*/ 1 h 16"/>
                  <a:gd name="T34" fmla="*/ 12 w 14"/>
                  <a:gd name="T35" fmla="*/ 0 h 16"/>
                  <a:gd name="T36" fmla="*/ 11 w 14"/>
                  <a:gd name="T37" fmla="*/ 3 h 16"/>
                  <a:gd name="T38" fmla="*/ 11 w 14"/>
                  <a:gd name="T39" fmla="*/ 2 h 16"/>
                  <a:gd name="T40" fmla="*/ 11 w 14"/>
                  <a:gd name="T41" fmla="*/ 4 h 16"/>
                  <a:gd name="T42" fmla="*/ 10 w 14"/>
                  <a:gd name="T43" fmla="*/ 2 h 16"/>
                  <a:gd name="T44" fmla="*/ 8 w 14"/>
                  <a:gd name="T45" fmla="*/ 2 h 16"/>
                  <a:gd name="T46" fmla="*/ 8 w 14"/>
                  <a:gd name="T47" fmla="*/ 2 h 16"/>
                  <a:gd name="T48" fmla="*/ 7 w 14"/>
                  <a:gd name="T49" fmla="*/ 3 h 16"/>
                  <a:gd name="T50" fmla="*/ 8 w 14"/>
                  <a:gd name="T51" fmla="*/ 4 h 16"/>
                  <a:gd name="T52" fmla="*/ 10 w 14"/>
                  <a:gd name="T53" fmla="*/ 5 h 16"/>
                  <a:gd name="T54" fmla="*/ 9 w 14"/>
                  <a:gd name="T55" fmla="*/ 6 h 16"/>
                  <a:gd name="T56" fmla="*/ 8 w 14"/>
                  <a:gd name="T57" fmla="*/ 4 h 16"/>
                  <a:gd name="T58" fmla="*/ 8 w 14"/>
                  <a:gd name="T59" fmla="*/ 5 h 16"/>
                  <a:gd name="T60" fmla="*/ 7 w 14"/>
                  <a:gd name="T61" fmla="*/ 4 h 16"/>
                  <a:gd name="T62" fmla="*/ 8 w 14"/>
                  <a:gd name="T63" fmla="*/ 6 h 16"/>
                  <a:gd name="T64" fmla="*/ 6 w 14"/>
                  <a:gd name="T65" fmla="*/ 8 h 16"/>
                  <a:gd name="T66" fmla="*/ 5 w 14"/>
                  <a:gd name="T67" fmla="*/ 7 h 16"/>
                  <a:gd name="T68" fmla="*/ 6 w 14"/>
                  <a:gd name="T69" fmla="*/ 8 h 16"/>
                  <a:gd name="T70" fmla="*/ 4 w 14"/>
                  <a:gd name="T71" fmla="*/ 9 h 16"/>
                  <a:gd name="T72" fmla="*/ 4 w 14"/>
                  <a:gd name="T73" fmla="*/ 10 h 16"/>
                  <a:gd name="T74" fmla="*/ 3 w 14"/>
                  <a:gd name="T75" fmla="*/ 11 h 16"/>
                  <a:gd name="T76" fmla="*/ 3 w 14"/>
                  <a:gd name="T77" fmla="*/ 11 h 16"/>
                  <a:gd name="T78" fmla="*/ 3 w 14"/>
                  <a:gd name="T79" fmla="*/ 14 h 16"/>
                  <a:gd name="T80" fmla="*/ 2 w 14"/>
                  <a:gd name="T8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2" y="12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2" y="15"/>
                      <a:pt x="0" y="14"/>
                      <a:pt x="3" y="16"/>
                    </a:cubicBezTo>
                    <a:cubicBezTo>
                      <a:pt x="3" y="13"/>
                      <a:pt x="7" y="12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7"/>
                      <a:pt x="10" y="10"/>
                      <a:pt x="8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5"/>
                      <a:pt x="10" y="2"/>
                      <a:pt x="11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8" y="1"/>
                      <a:pt x="10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8" y="5"/>
                      <a:pt x="10" y="6"/>
                      <a:pt x="9" y="6"/>
                    </a:cubicBezTo>
                    <a:cubicBezTo>
                      <a:pt x="8" y="5"/>
                      <a:pt x="9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6" y="8"/>
                      <a:pt x="5" y="7"/>
                      <a:pt x="5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6" y="9"/>
                      <a:pt x="5" y="10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4" y="14"/>
                      <a:pt x="3" y="14"/>
                    </a:cubicBezTo>
                    <a:cubicBezTo>
                      <a:pt x="3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2" name="Freeform 187"/>
              <p:cNvSpPr>
                <a:spLocks/>
              </p:cNvSpPr>
              <p:nvPr/>
            </p:nvSpPr>
            <p:spPr bwMode="auto">
              <a:xfrm>
                <a:off x="645" y="1714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1 w 3"/>
                  <a:gd name="T3" fmla="*/ 0 h 3"/>
                  <a:gd name="T4" fmla="*/ 2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3" name="Freeform 188"/>
              <p:cNvSpPr>
                <a:spLocks/>
              </p:cNvSpPr>
              <p:nvPr/>
            </p:nvSpPr>
            <p:spPr bwMode="auto">
              <a:xfrm>
                <a:off x="634" y="1716"/>
                <a:ext cx="19" cy="19"/>
              </a:xfrm>
              <a:custGeom>
                <a:avLst/>
                <a:gdLst>
                  <a:gd name="T0" fmla="*/ 2 w 7"/>
                  <a:gd name="T1" fmla="*/ 5 h 7"/>
                  <a:gd name="T2" fmla="*/ 3 w 7"/>
                  <a:gd name="T3" fmla="*/ 6 h 7"/>
                  <a:gd name="T4" fmla="*/ 5 w 7"/>
                  <a:gd name="T5" fmla="*/ 4 h 7"/>
                  <a:gd name="T6" fmla="*/ 4 w 7"/>
                  <a:gd name="T7" fmla="*/ 2 h 7"/>
                  <a:gd name="T8" fmla="*/ 5 w 7"/>
                  <a:gd name="T9" fmla="*/ 2 h 7"/>
                  <a:gd name="T10" fmla="*/ 5 w 7"/>
                  <a:gd name="T11" fmla="*/ 1 h 7"/>
                  <a:gd name="T12" fmla="*/ 5 w 7"/>
                  <a:gd name="T13" fmla="*/ 1 h 7"/>
                  <a:gd name="T14" fmla="*/ 4 w 7"/>
                  <a:gd name="T15" fmla="*/ 1 h 7"/>
                  <a:gd name="T16" fmla="*/ 4 w 7"/>
                  <a:gd name="T17" fmla="*/ 2 h 7"/>
                  <a:gd name="T18" fmla="*/ 4 w 7"/>
                  <a:gd name="T19" fmla="*/ 1 h 7"/>
                  <a:gd name="T20" fmla="*/ 4 w 7"/>
                  <a:gd name="T21" fmla="*/ 3 h 7"/>
                  <a:gd name="T22" fmla="*/ 3 w 7"/>
                  <a:gd name="T23" fmla="*/ 2 h 7"/>
                  <a:gd name="T24" fmla="*/ 1 w 7"/>
                  <a:gd name="T25" fmla="*/ 3 h 7"/>
                  <a:gd name="T26" fmla="*/ 2 w 7"/>
                  <a:gd name="T27" fmla="*/ 3 h 7"/>
                  <a:gd name="T28" fmla="*/ 3 w 7"/>
                  <a:gd name="T29" fmla="*/ 4 h 7"/>
                  <a:gd name="T30" fmla="*/ 1 w 7"/>
                  <a:gd name="T31" fmla="*/ 3 h 7"/>
                  <a:gd name="T32" fmla="*/ 1 w 7"/>
                  <a:gd name="T33" fmla="*/ 5 h 7"/>
                  <a:gd name="T34" fmla="*/ 3 w 7"/>
                  <a:gd name="T35" fmla="*/ 7 h 7"/>
                  <a:gd name="T36" fmla="*/ 1 w 7"/>
                  <a:gd name="T37" fmla="*/ 6 h 7"/>
                  <a:gd name="T38" fmla="*/ 0 w 7"/>
                  <a:gd name="T39" fmla="*/ 6 h 7"/>
                  <a:gd name="T40" fmla="*/ 3 w 7"/>
                  <a:gd name="T41" fmla="*/ 7 h 7"/>
                  <a:gd name="T42" fmla="*/ 2 w 7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7">
                    <a:moveTo>
                      <a:pt x="2" y="5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3"/>
                      <a:pt x="5" y="4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2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5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4" y="5"/>
                      <a:pt x="2" y="3"/>
                      <a:pt x="1" y="3"/>
                    </a:cubicBezTo>
                    <a:cubicBezTo>
                      <a:pt x="2" y="4"/>
                      <a:pt x="2" y="6"/>
                      <a:pt x="1" y="5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5" y="7"/>
                      <a:pt x="1" y="6"/>
                      <a:pt x="2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4" name="Rectangle 189"/>
              <p:cNvSpPr>
                <a:spLocks noChangeArrowheads="1"/>
              </p:cNvSpPr>
              <p:nvPr/>
            </p:nvSpPr>
            <p:spPr bwMode="auto">
              <a:xfrm>
                <a:off x="642" y="173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5" name="Freeform 190"/>
              <p:cNvSpPr>
                <a:spLocks/>
              </p:cNvSpPr>
              <p:nvPr/>
            </p:nvSpPr>
            <p:spPr bwMode="auto">
              <a:xfrm>
                <a:off x="705" y="16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6" name="Freeform 191"/>
              <p:cNvSpPr>
                <a:spLocks/>
              </p:cNvSpPr>
              <p:nvPr/>
            </p:nvSpPr>
            <p:spPr bwMode="auto">
              <a:xfrm>
                <a:off x="697" y="1646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3 h 3"/>
                  <a:gd name="T4" fmla="*/ 5 w 5"/>
                  <a:gd name="T5" fmla="*/ 0 h 3"/>
                  <a:gd name="T6" fmla="*/ 2 w 5"/>
                  <a:gd name="T7" fmla="*/ 1 h 3"/>
                  <a:gd name="T8" fmla="*/ 3 w 5"/>
                  <a:gd name="T9" fmla="*/ 1 h 3"/>
                  <a:gd name="T10" fmla="*/ 1 w 5"/>
                  <a:gd name="T11" fmla="*/ 2 h 3"/>
                  <a:gd name="T12" fmla="*/ 2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1"/>
                      <a:pt x="3" y="2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0" y="3"/>
                      <a:pt x="2" y="2"/>
                      <a:pt x="2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7" name="Freeform 192"/>
              <p:cNvSpPr>
                <a:spLocks/>
              </p:cNvSpPr>
              <p:nvPr/>
            </p:nvSpPr>
            <p:spPr bwMode="auto">
              <a:xfrm>
                <a:off x="702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8" name="Freeform 193"/>
              <p:cNvSpPr>
                <a:spLocks/>
              </p:cNvSpPr>
              <p:nvPr/>
            </p:nvSpPr>
            <p:spPr bwMode="auto">
              <a:xfrm>
                <a:off x="705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9" name="Freeform 194"/>
              <p:cNvSpPr>
                <a:spLocks/>
              </p:cNvSpPr>
              <p:nvPr/>
            </p:nvSpPr>
            <p:spPr bwMode="auto">
              <a:xfrm>
                <a:off x="708" y="16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0" name="Freeform 195"/>
              <p:cNvSpPr>
                <a:spLocks/>
              </p:cNvSpPr>
              <p:nvPr/>
            </p:nvSpPr>
            <p:spPr bwMode="auto">
              <a:xfrm>
                <a:off x="702" y="1651"/>
                <a:ext cx="8" cy="5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2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2 h 2"/>
                  <a:gd name="T12" fmla="*/ 3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1" name="Freeform 196"/>
              <p:cNvSpPr>
                <a:spLocks/>
              </p:cNvSpPr>
              <p:nvPr/>
            </p:nvSpPr>
            <p:spPr bwMode="auto">
              <a:xfrm>
                <a:off x="708" y="16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2" name="Freeform 197"/>
              <p:cNvSpPr>
                <a:spLocks/>
              </p:cNvSpPr>
              <p:nvPr/>
            </p:nvSpPr>
            <p:spPr bwMode="auto">
              <a:xfrm>
                <a:off x="705" y="165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3" name="Freeform 198"/>
              <p:cNvSpPr>
                <a:spLocks/>
              </p:cNvSpPr>
              <p:nvPr/>
            </p:nvSpPr>
            <p:spPr bwMode="auto">
              <a:xfrm>
                <a:off x="702" y="1651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2"/>
                      <a:pt x="3" y="0"/>
                      <a:pt x="2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4" name="Freeform 199"/>
              <p:cNvSpPr>
                <a:spLocks/>
              </p:cNvSpPr>
              <p:nvPr/>
            </p:nvSpPr>
            <p:spPr bwMode="auto">
              <a:xfrm>
                <a:off x="700" y="166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5" name="Freeform 200"/>
              <p:cNvSpPr>
                <a:spLocks/>
              </p:cNvSpPr>
              <p:nvPr/>
            </p:nvSpPr>
            <p:spPr bwMode="auto">
              <a:xfrm>
                <a:off x="700" y="1656"/>
                <a:ext cx="10" cy="11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1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1 w 4"/>
                  <a:gd name="T15" fmla="*/ 1 h 4"/>
                  <a:gd name="T16" fmla="*/ 2 w 4"/>
                  <a:gd name="T17" fmla="*/ 1 h 4"/>
                  <a:gd name="T18" fmla="*/ 1 w 4"/>
                  <a:gd name="T19" fmla="*/ 2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4" y="0"/>
                      <a:pt x="3" y="1"/>
                      <a:pt x="4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3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6" name="Freeform 201"/>
              <p:cNvSpPr>
                <a:spLocks/>
              </p:cNvSpPr>
              <p:nvPr/>
            </p:nvSpPr>
            <p:spPr bwMode="auto">
              <a:xfrm>
                <a:off x="705" y="166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7" name="Freeform 202"/>
              <p:cNvSpPr>
                <a:spLocks/>
              </p:cNvSpPr>
              <p:nvPr/>
            </p:nvSpPr>
            <p:spPr bwMode="auto">
              <a:xfrm>
                <a:off x="702" y="1659"/>
                <a:ext cx="11" cy="11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1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2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0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8" name="Freeform 203"/>
              <p:cNvSpPr>
                <a:spLocks/>
              </p:cNvSpPr>
              <p:nvPr/>
            </p:nvSpPr>
            <p:spPr bwMode="auto">
              <a:xfrm>
                <a:off x="710" y="165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9" name="Freeform 204"/>
              <p:cNvSpPr>
                <a:spLocks/>
              </p:cNvSpPr>
              <p:nvPr/>
            </p:nvSpPr>
            <p:spPr bwMode="auto">
              <a:xfrm>
                <a:off x="708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7" name="Group 406"/>
            <p:cNvGrpSpPr>
              <a:grpSpLocks/>
            </p:cNvGrpSpPr>
            <p:nvPr/>
          </p:nvGrpSpPr>
          <p:grpSpPr bwMode="auto">
            <a:xfrm>
              <a:off x="653" y="1632"/>
              <a:ext cx="1446" cy="1624"/>
              <a:chOff x="653" y="1632"/>
              <a:chExt cx="1446" cy="1624"/>
            </a:xfrm>
          </p:grpSpPr>
          <p:sp>
            <p:nvSpPr>
              <p:cNvPr id="1310" name="Freeform 206"/>
              <p:cNvSpPr>
                <a:spLocks/>
              </p:cNvSpPr>
              <p:nvPr/>
            </p:nvSpPr>
            <p:spPr bwMode="auto">
              <a:xfrm>
                <a:off x="713" y="166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1" name="Freeform 207"/>
              <p:cNvSpPr>
                <a:spLocks/>
              </p:cNvSpPr>
              <p:nvPr/>
            </p:nvSpPr>
            <p:spPr bwMode="auto">
              <a:xfrm>
                <a:off x="705" y="1662"/>
                <a:ext cx="27" cy="24"/>
              </a:xfrm>
              <a:custGeom>
                <a:avLst/>
                <a:gdLst>
                  <a:gd name="T0" fmla="*/ 6 w 10"/>
                  <a:gd name="T1" fmla="*/ 9 h 9"/>
                  <a:gd name="T2" fmla="*/ 7 w 10"/>
                  <a:gd name="T3" fmla="*/ 8 h 9"/>
                  <a:gd name="T4" fmla="*/ 8 w 10"/>
                  <a:gd name="T5" fmla="*/ 7 h 9"/>
                  <a:gd name="T6" fmla="*/ 10 w 10"/>
                  <a:gd name="T7" fmla="*/ 6 h 9"/>
                  <a:gd name="T8" fmla="*/ 9 w 10"/>
                  <a:gd name="T9" fmla="*/ 6 h 9"/>
                  <a:gd name="T10" fmla="*/ 10 w 10"/>
                  <a:gd name="T11" fmla="*/ 5 h 9"/>
                  <a:gd name="T12" fmla="*/ 8 w 10"/>
                  <a:gd name="T13" fmla="*/ 5 h 9"/>
                  <a:gd name="T14" fmla="*/ 7 w 10"/>
                  <a:gd name="T15" fmla="*/ 4 h 9"/>
                  <a:gd name="T16" fmla="*/ 5 w 10"/>
                  <a:gd name="T17" fmla="*/ 1 h 9"/>
                  <a:gd name="T18" fmla="*/ 4 w 10"/>
                  <a:gd name="T19" fmla="*/ 3 h 9"/>
                  <a:gd name="T20" fmla="*/ 4 w 10"/>
                  <a:gd name="T21" fmla="*/ 2 h 9"/>
                  <a:gd name="T22" fmla="*/ 4 w 10"/>
                  <a:gd name="T23" fmla="*/ 2 h 9"/>
                  <a:gd name="T24" fmla="*/ 4 w 10"/>
                  <a:gd name="T25" fmla="*/ 1 h 9"/>
                  <a:gd name="T26" fmla="*/ 2 w 10"/>
                  <a:gd name="T27" fmla="*/ 2 h 9"/>
                  <a:gd name="T28" fmla="*/ 4 w 10"/>
                  <a:gd name="T29" fmla="*/ 0 h 9"/>
                  <a:gd name="T30" fmla="*/ 2 w 10"/>
                  <a:gd name="T31" fmla="*/ 1 h 9"/>
                  <a:gd name="T32" fmla="*/ 1 w 10"/>
                  <a:gd name="T33" fmla="*/ 2 h 9"/>
                  <a:gd name="T34" fmla="*/ 1 w 10"/>
                  <a:gd name="T35" fmla="*/ 3 h 9"/>
                  <a:gd name="T36" fmla="*/ 4 w 10"/>
                  <a:gd name="T37" fmla="*/ 3 h 9"/>
                  <a:gd name="T38" fmla="*/ 3 w 10"/>
                  <a:gd name="T39" fmla="*/ 4 h 9"/>
                  <a:gd name="T40" fmla="*/ 3 w 10"/>
                  <a:gd name="T41" fmla="*/ 5 h 9"/>
                  <a:gd name="T42" fmla="*/ 5 w 10"/>
                  <a:gd name="T43" fmla="*/ 4 h 9"/>
                  <a:gd name="T44" fmla="*/ 5 w 10"/>
                  <a:gd name="T45" fmla="*/ 5 h 9"/>
                  <a:gd name="T46" fmla="*/ 6 w 10"/>
                  <a:gd name="T47" fmla="*/ 4 h 9"/>
                  <a:gd name="T48" fmla="*/ 5 w 10"/>
                  <a:gd name="T49" fmla="*/ 6 h 9"/>
                  <a:gd name="T50" fmla="*/ 7 w 10"/>
                  <a:gd name="T51" fmla="*/ 4 h 9"/>
                  <a:gd name="T52" fmla="*/ 5 w 10"/>
                  <a:gd name="T53" fmla="*/ 7 h 9"/>
                  <a:gd name="T54" fmla="*/ 6 w 10"/>
                  <a:gd name="T55" fmla="*/ 6 h 9"/>
                  <a:gd name="T56" fmla="*/ 7 w 10"/>
                  <a:gd name="T57" fmla="*/ 5 h 9"/>
                  <a:gd name="T58" fmla="*/ 5 w 10"/>
                  <a:gd name="T59" fmla="*/ 7 h 9"/>
                  <a:gd name="T60" fmla="*/ 6 w 10"/>
                  <a:gd name="T61" fmla="*/ 7 h 9"/>
                  <a:gd name="T62" fmla="*/ 7 w 10"/>
                  <a:gd name="T63" fmla="*/ 6 h 9"/>
                  <a:gd name="T64" fmla="*/ 7 w 10"/>
                  <a:gd name="T65" fmla="*/ 7 h 9"/>
                  <a:gd name="T66" fmla="*/ 6 w 10"/>
                  <a:gd name="T67" fmla="*/ 8 h 9"/>
                  <a:gd name="T68" fmla="*/ 5 w 10"/>
                  <a:gd name="T69" fmla="*/ 9 h 9"/>
                  <a:gd name="T70" fmla="*/ 7 w 10"/>
                  <a:gd name="T71" fmla="*/ 7 h 9"/>
                  <a:gd name="T72" fmla="*/ 6 w 10"/>
                  <a:gd name="T7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8"/>
                      <a:pt x="8" y="7"/>
                    </a:cubicBezTo>
                    <a:cubicBezTo>
                      <a:pt x="9" y="7"/>
                      <a:pt x="9" y="7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3"/>
                      <a:pt x="5" y="3"/>
                      <a:pt x="5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4" y="1"/>
                      <a:pt x="4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0" y="4"/>
                      <a:pt x="3" y="3"/>
                      <a:pt x="4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4"/>
                      <a:pt x="3" y="5"/>
                    </a:cubicBezTo>
                    <a:cubicBezTo>
                      <a:pt x="4" y="4"/>
                      <a:pt x="3" y="6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5" y="8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7" y="7"/>
                      <a:pt x="7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9"/>
                      <a:pt x="6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2" name="Freeform 208"/>
              <p:cNvSpPr>
                <a:spLocks/>
              </p:cNvSpPr>
              <p:nvPr/>
            </p:nvSpPr>
            <p:spPr bwMode="auto">
              <a:xfrm>
                <a:off x="716" y="168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3" name="Freeform 209"/>
              <p:cNvSpPr>
                <a:spLocks/>
              </p:cNvSpPr>
              <p:nvPr/>
            </p:nvSpPr>
            <p:spPr bwMode="auto">
              <a:xfrm>
                <a:off x="721" y="16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4" name="Rectangle 210"/>
              <p:cNvSpPr>
                <a:spLocks noChangeArrowheads="1"/>
              </p:cNvSpPr>
              <p:nvPr/>
            </p:nvSpPr>
            <p:spPr bwMode="auto">
              <a:xfrm>
                <a:off x="727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5" name="Freeform 211"/>
              <p:cNvSpPr>
                <a:spLocks/>
              </p:cNvSpPr>
              <p:nvPr/>
            </p:nvSpPr>
            <p:spPr bwMode="auto">
              <a:xfrm>
                <a:off x="716" y="168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6" name="Freeform 212"/>
              <p:cNvSpPr>
                <a:spLocks/>
              </p:cNvSpPr>
              <p:nvPr/>
            </p:nvSpPr>
            <p:spPr bwMode="auto">
              <a:xfrm>
                <a:off x="713" y="16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7" name="Freeform 213"/>
              <p:cNvSpPr>
                <a:spLocks/>
              </p:cNvSpPr>
              <p:nvPr/>
            </p:nvSpPr>
            <p:spPr bwMode="auto">
              <a:xfrm>
                <a:off x="719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8" name="Freeform 214"/>
              <p:cNvSpPr>
                <a:spLocks/>
              </p:cNvSpPr>
              <p:nvPr/>
            </p:nvSpPr>
            <p:spPr bwMode="auto">
              <a:xfrm>
                <a:off x="724" y="1662"/>
                <a:ext cx="33" cy="30"/>
              </a:xfrm>
              <a:custGeom>
                <a:avLst/>
                <a:gdLst>
                  <a:gd name="T0" fmla="*/ 4 w 12"/>
                  <a:gd name="T1" fmla="*/ 8 h 11"/>
                  <a:gd name="T2" fmla="*/ 4 w 12"/>
                  <a:gd name="T3" fmla="*/ 10 h 11"/>
                  <a:gd name="T4" fmla="*/ 3 w 12"/>
                  <a:gd name="T5" fmla="*/ 10 h 11"/>
                  <a:gd name="T6" fmla="*/ 6 w 12"/>
                  <a:gd name="T7" fmla="*/ 8 h 11"/>
                  <a:gd name="T8" fmla="*/ 3 w 12"/>
                  <a:gd name="T9" fmla="*/ 8 h 11"/>
                  <a:gd name="T10" fmla="*/ 4 w 12"/>
                  <a:gd name="T11" fmla="*/ 7 h 11"/>
                  <a:gd name="T12" fmla="*/ 1 w 12"/>
                  <a:gd name="T13" fmla="*/ 9 h 11"/>
                  <a:gd name="T14" fmla="*/ 4 w 12"/>
                  <a:gd name="T15" fmla="*/ 6 h 11"/>
                  <a:gd name="T16" fmla="*/ 4 w 12"/>
                  <a:gd name="T17" fmla="*/ 6 h 11"/>
                  <a:gd name="T18" fmla="*/ 3 w 12"/>
                  <a:gd name="T19" fmla="*/ 6 h 11"/>
                  <a:gd name="T20" fmla="*/ 1 w 12"/>
                  <a:gd name="T21" fmla="*/ 8 h 11"/>
                  <a:gd name="T22" fmla="*/ 0 w 12"/>
                  <a:gd name="T23" fmla="*/ 9 h 11"/>
                  <a:gd name="T24" fmla="*/ 1 w 12"/>
                  <a:gd name="T25" fmla="*/ 8 h 11"/>
                  <a:gd name="T26" fmla="*/ 0 w 12"/>
                  <a:gd name="T27" fmla="*/ 9 h 11"/>
                  <a:gd name="T28" fmla="*/ 1 w 12"/>
                  <a:gd name="T29" fmla="*/ 9 h 11"/>
                  <a:gd name="T30" fmla="*/ 0 w 12"/>
                  <a:gd name="T31" fmla="*/ 10 h 11"/>
                  <a:gd name="T32" fmla="*/ 1 w 12"/>
                  <a:gd name="T33" fmla="*/ 9 h 11"/>
                  <a:gd name="T34" fmla="*/ 1 w 12"/>
                  <a:gd name="T35" fmla="*/ 9 h 11"/>
                  <a:gd name="T36" fmla="*/ 2 w 12"/>
                  <a:gd name="T37" fmla="*/ 9 h 11"/>
                  <a:gd name="T38" fmla="*/ 1 w 12"/>
                  <a:gd name="T39" fmla="*/ 10 h 11"/>
                  <a:gd name="T40" fmla="*/ 2 w 12"/>
                  <a:gd name="T41" fmla="*/ 9 h 11"/>
                  <a:gd name="T42" fmla="*/ 1 w 12"/>
                  <a:gd name="T43" fmla="*/ 11 h 11"/>
                  <a:gd name="T44" fmla="*/ 2 w 12"/>
                  <a:gd name="T45" fmla="*/ 10 h 11"/>
                  <a:gd name="T46" fmla="*/ 1 w 12"/>
                  <a:gd name="T47" fmla="*/ 10 h 11"/>
                  <a:gd name="T48" fmla="*/ 4 w 12"/>
                  <a:gd name="T49" fmla="*/ 9 h 11"/>
                  <a:gd name="T50" fmla="*/ 2 w 12"/>
                  <a:gd name="T51" fmla="*/ 11 h 11"/>
                  <a:gd name="T52" fmla="*/ 2 w 12"/>
                  <a:gd name="T53" fmla="*/ 11 h 11"/>
                  <a:gd name="T54" fmla="*/ 2 w 12"/>
                  <a:gd name="T55" fmla="*/ 11 h 11"/>
                  <a:gd name="T56" fmla="*/ 2 w 12"/>
                  <a:gd name="T57" fmla="*/ 11 h 11"/>
                  <a:gd name="T58" fmla="*/ 2 w 12"/>
                  <a:gd name="T59" fmla="*/ 11 h 11"/>
                  <a:gd name="T60" fmla="*/ 2 w 12"/>
                  <a:gd name="T61" fmla="*/ 11 h 11"/>
                  <a:gd name="T62" fmla="*/ 7 w 12"/>
                  <a:gd name="T63" fmla="*/ 5 h 11"/>
                  <a:gd name="T64" fmla="*/ 7 w 12"/>
                  <a:gd name="T65" fmla="*/ 5 h 11"/>
                  <a:gd name="T66" fmla="*/ 7 w 12"/>
                  <a:gd name="T67" fmla="*/ 5 h 11"/>
                  <a:gd name="T68" fmla="*/ 7 w 12"/>
                  <a:gd name="T69" fmla="*/ 5 h 11"/>
                  <a:gd name="T70" fmla="*/ 7 w 12"/>
                  <a:gd name="T71" fmla="*/ 5 h 11"/>
                  <a:gd name="T72" fmla="*/ 7 w 12"/>
                  <a:gd name="T73" fmla="*/ 5 h 11"/>
                  <a:gd name="T74" fmla="*/ 6 w 12"/>
                  <a:gd name="T75" fmla="*/ 5 h 11"/>
                  <a:gd name="T76" fmla="*/ 6 w 12"/>
                  <a:gd name="T77" fmla="*/ 5 h 11"/>
                  <a:gd name="T78" fmla="*/ 6 w 12"/>
                  <a:gd name="T79" fmla="*/ 5 h 11"/>
                  <a:gd name="T80" fmla="*/ 6 w 12"/>
                  <a:gd name="T81" fmla="*/ 6 h 11"/>
                  <a:gd name="T82" fmla="*/ 5 w 12"/>
                  <a:gd name="T83" fmla="*/ 6 h 11"/>
                  <a:gd name="T84" fmla="*/ 5 w 12"/>
                  <a:gd name="T85" fmla="*/ 7 h 11"/>
                  <a:gd name="T86" fmla="*/ 5 w 12"/>
                  <a:gd name="T87" fmla="*/ 6 h 11"/>
                  <a:gd name="T88" fmla="*/ 4 w 12"/>
                  <a:gd name="T89" fmla="*/ 8 h 11"/>
                  <a:gd name="T90" fmla="*/ 5 w 12"/>
                  <a:gd name="T91" fmla="*/ 7 h 11"/>
                  <a:gd name="T92" fmla="*/ 4 w 12"/>
                  <a:gd name="T9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1">
                    <a:moveTo>
                      <a:pt x="4" y="8"/>
                    </a:moveTo>
                    <a:cubicBezTo>
                      <a:pt x="3" y="10"/>
                      <a:pt x="4" y="9"/>
                      <a:pt x="4" y="10"/>
                    </a:cubicBezTo>
                    <a:cubicBezTo>
                      <a:pt x="4" y="10"/>
                      <a:pt x="8" y="4"/>
                      <a:pt x="3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7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1" y="10"/>
                      <a:pt x="1" y="9"/>
                    </a:cubicBezTo>
                    <a:cubicBezTo>
                      <a:pt x="3" y="8"/>
                      <a:pt x="2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7"/>
                      <a:pt x="3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8"/>
                      <a:pt x="0" y="9"/>
                      <a:pt x="1" y="8"/>
                    </a:cubicBezTo>
                    <a:cubicBezTo>
                      <a:pt x="0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0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3" y="10"/>
                      <a:pt x="1" y="11"/>
                      <a:pt x="1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3" y="10"/>
                      <a:pt x="4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2" y="0"/>
                      <a:pt x="5" y="8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7"/>
                      <a:pt x="7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4" y="8"/>
                      <a:pt x="4" y="9"/>
                      <a:pt x="4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9" name="Freeform 215"/>
              <p:cNvSpPr>
                <a:spLocks/>
              </p:cNvSpPr>
              <p:nvPr/>
            </p:nvSpPr>
            <p:spPr bwMode="auto">
              <a:xfrm>
                <a:off x="724" y="168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0" name="Freeform 216"/>
              <p:cNvSpPr>
                <a:spLocks/>
              </p:cNvSpPr>
              <p:nvPr/>
            </p:nvSpPr>
            <p:spPr bwMode="auto">
              <a:xfrm>
                <a:off x="721" y="1667"/>
                <a:ext cx="22" cy="17"/>
              </a:xfrm>
              <a:custGeom>
                <a:avLst/>
                <a:gdLst>
                  <a:gd name="T0" fmla="*/ 5 w 8"/>
                  <a:gd name="T1" fmla="*/ 4 h 6"/>
                  <a:gd name="T2" fmla="*/ 6 w 8"/>
                  <a:gd name="T3" fmla="*/ 2 h 6"/>
                  <a:gd name="T4" fmla="*/ 4 w 8"/>
                  <a:gd name="T5" fmla="*/ 5 h 6"/>
                  <a:gd name="T6" fmla="*/ 3 w 8"/>
                  <a:gd name="T7" fmla="*/ 5 h 6"/>
                  <a:gd name="T8" fmla="*/ 5 w 8"/>
                  <a:gd name="T9" fmla="*/ 3 h 6"/>
                  <a:gd name="T10" fmla="*/ 5 w 8"/>
                  <a:gd name="T11" fmla="*/ 2 h 6"/>
                  <a:gd name="T12" fmla="*/ 4 w 8"/>
                  <a:gd name="T13" fmla="*/ 4 h 6"/>
                  <a:gd name="T14" fmla="*/ 3 w 8"/>
                  <a:gd name="T15" fmla="*/ 4 h 6"/>
                  <a:gd name="T16" fmla="*/ 3 w 8"/>
                  <a:gd name="T17" fmla="*/ 4 h 6"/>
                  <a:gd name="T18" fmla="*/ 5 w 8"/>
                  <a:gd name="T19" fmla="*/ 2 h 6"/>
                  <a:gd name="T20" fmla="*/ 0 w 8"/>
                  <a:gd name="T21" fmla="*/ 5 h 6"/>
                  <a:gd name="T22" fmla="*/ 1 w 8"/>
                  <a:gd name="T23" fmla="*/ 5 h 6"/>
                  <a:gd name="T24" fmla="*/ 3 w 8"/>
                  <a:gd name="T25" fmla="*/ 3 h 6"/>
                  <a:gd name="T26" fmla="*/ 2 w 8"/>
                  <a:gd name="T27" fmla="*/ 4 h 6"/>
                  <a:gd name="T28" fmla="*/ 1 w 8"/>
                  <a:gd name="T29" fmla="*/ 5 h 6"/>
                  <a:gd name="T30" fmla="*/ 3 w 8"/>
                  <a:gd name="T31" fmla="*/ 6 h 6"/>
                  <a:gd name="T32" fmla="*/ 3 w 8"/>
                  <a:gd name="T33" fmla="*/ 6 h 6"/>
                  <a:gd name="T34" fmla="*/ 4 w 8"/>
                  <a:gd name="T35" fmla="*/ 5 h 6"/>
                  <a:gd name="T36" fmla="*/ 5 w 8"/>
                  <a:gd name="T37" fmla="*/ 3 h 6"/>
                  <a:gd name="T38" fmla="*/ 5 w 8"/>
                  <a:gd name="T39" fmla="*/ 4 h 6"/>
                  <a:gd name="T40" fmla="*/ 6 w 8"/>
                  <a:gd name="T41" fmla="*/ 2 h 6"/>
                  <a:gd name="T42" fmla="*/ 7 w 8"/>
                  <a:gd name="T43" fmla="*/ 2 h 6"/>
                  <a:gd name="T44" fmla="*/ 7 w 8"/>
                  <a:gd name="T45" fmla="*/ 1 h 6"/>
                  <a:gd name="T46" fmla="*/ 5 w 8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6">
                    <a:moveTo>
                      <a:pt x="5" y="4"/>
                    </a:moveTo>
                    <a:cubicBezTo>
                      <a:pt x="5" y="3"/>
                      <a:pt x="6" y="3"/>
                      <a:pt x="6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4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3" y="3"/>
                      <a:pt x="3" y="2"/>
                      <a:pt x="0" y="5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2" y="4"/>
                      <a:pt x="3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7" y="2"/>
                      <a:pt x="6" y="3"/>
                      <a:pt x="7" y="2"/>
                    </a:cubicBezTo>
                    <a:cubicBezTo>
                      <a:pt x="8" y="0"/>
                      <a:pt x="6" y="3"/>
                      <a:pt x="7" y="1"/>
                    </a:cubicBez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1" name="Rectangle 217"/>
              <p:cNvSpPr>
                <a:spLocks noChangeArrowheads="1"/>
              </p:cNvSpPr>
              <p:nvPr/>
            </p:nvSpPr>
            <p:spPr bwMode="auto">
              <a:xfrm>
                <a:off x="738" y="167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2" name="Freeform 218"/>
              <p:cNvSpPr>
                <a:spLocks/>
              </p:cNvSpPr>
              <p:nvPr/>
            </p:nvSpPr>
            <p:spPr bwMode="auto">
              <a:xfrm>
                <a:off x="730" y="168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3" name="Freeform 219"/>
              <p:cNvSpPr>
                <a:spLocks/>
              </p:cNvSpPr>
              <p:nvPr/>
            </p:nvSpPr>
            <p:spPr bwMode="auto">
              <a:xfrm>
                <a:off x="732" y="167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4" name="Freeform 220"/>
              <p:cNvSpPr>
                <a:spLocks/>
              </p:cNvSpPr>
              <p:nvPr/>
            </p:nvSpPr>
            <p:spPr bwMode="auto">
              <a:xfrm>
                <a:off x="719" y="1673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0 h 3"/>
                  <a:gd name="T6" fmla="*/ 2 w 4"/>
                  <a:gd name="T7" fmla="*/ 2 h 3"/>
                  <a:gd name="T8" fmla="*/ 2 w 4"/>
                  <a:gd name="T9" fmla="*/ 1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3"/>
                      <a:pt x="2" y="2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2"/>
                      <a:pt x="2" y="2"/>
                    </a:cubicBezTo>
                    <a:cubicBezTo>
                      <a:pt x="3" y="1"/>
                      <a:pt x="1" y="2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5" name="Freeform 221"/>
              <p:cNvSpPr>
                <a:spLocks/>
              </p:cNvSpPr>
              <p:nvPr/>
            </p:nvSpPr>
            <p:spPr bwMode="auto">
              <a:xfrm>
                <a:off x="708" y="1654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6 w 10"/>
                  <a:gd name="T3" fmla="*/ 5 h 8"/>
                  <a:gd name="T4" fmla="*/ 7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6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5 h 8"/>
                  <a:gd name="T18" fmla="*/ 4 w 10"/>
                  <a:gd name="T19" fmla="*/ 4 h 8"/>
                  <a:gd name="T20" fmla="*/ 5 w 10"/>
                  <a:gd name="T21" fmla="*/ 4 h 8"/>
                  <a:gd name="T22" fmla="*/ 4 w 10"/>
                  <a:gd name="T23" fmla="*/ 4 h 8"/>
                  <a:gd name="T24" fmla="*/ 6 w 10"/>
                  <a:gd name="T25" fmla="*/ 3 h 8"/>
                  <a:gd name="T26" fmla="*/ 5 w 10"/>
                  <a:gd name="T27" fmla="*/ 2 h 8"/>
                  <a:gd name="T28" fmla="*/ 6 w 10"/>
                  <a:gd name="T29" fmla="*/ 2 h 8"/>
                  <a:gd name="T30" fmla="*/ 4 w 10"/>
                  <a:gd name="T31" fmla="*/ 1 h 8"/>
                  <a:gd name="T32" fmla="*/ 5 w 10"/>
                  <a:gd name="T33" fmla="*/ 1 h 8"/>
                  <a:gd name="T34" fmla="*/ 2 w 10"/>
                  <a:gd name="T35" fmla="*/ 2 h 8"/>
                  <a:gd name="T36" fmla="*/ 2 w 10"/>
                  <a:gd name="T37" fmla="*/ 2 h 8"/>
                  <a:gd name="T38" fmla="*/ 4 w 10"/>
                  <a:gd name="T39" fmla="*/ 1 h 8"/>
                  <a:gd name="T40" fmla="*/ 3 w 10"/>
                  <a:gd name="T41" fmla="*/ 1 h 8"/>
                  <a:gd name="T42" fmla="*/ 5 w 10"/>
                  <a:gd name="T43" fmla="*/ 0 h 8"/>
                  <a:gd name="T44" fmla="*/ 2 w 10"/>
                  <a:gd name="T45" fmla="*/ 1 h 8"/>
                  <a:gd name="T46" fmla="*/ 2 w 10"/>
                  <a:gd name="T47" fmla="*/ 0 h 8"/>
                  <a:gd name="T48" fmla="*/ 0 w 10"/>
                  <a:gd name="T49" fmla="*/ 2 h 8"/>
                  <a:gd name="T50" fmla="*/ 1 w 10"/>
                  <a:gd name="T51" fmla="*/ 3 h 8"/>
                  <a:gd name="T52" fmla="*/ 3 w 10"/>
                  <a:gd name="T53" fmla="*/ 3 h 8"/>
                  <a:gd name="T54" fmla="*/ 1 w 10"/>
                  <a:gd name="T55" fmla="*/ 4 h 8"/>
                  <a:gd name="T56" fmla="*/ 3 w 10"/>
                  <a:gd name="T57" fmla="*/ 3 h 8"/>
                  <a:gd name="T58" fmla="*/ 2 w 10"/>
                  <a:gd name="T59" fmla="*/ 4 h 8"/>
                  <a:gd name="T60" fmla="*/ 3 w 10"/>
                  <a:gd name="T61" fmla="*/ 3 h 8"/>
                  <a:gd name="T62" fmla="*/ 1 w 10"/>
                  <a:gd name="T63" fmla="*/ 5 h 8"/>
                  <a:gd name="T64" fmla="*/ 4 w 10"/>
                  <a:gd name="T65" fmla="*/ 7 h 8"/>
                  <a:gd name="T66" fmla="*/ 5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8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5"/>
                      <a:pt x="6" y="4"/>
                    </a:cubicBezTo>
                    <a:cubicBezTo>
                      <a:pt x="6" y="5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5" y="4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4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1"/>
                      <a:pt x="2" y="2"/>
                    </a:cubicBezTo>
                    <a:cubicBezTo>
                      <a:pt x="5" y="1"/>
                      <a:pt x="1" y="3"/>
                      <a:pt x="2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5" y="0"/>
                      <a:pt x="3" y="1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1" y="3"/>
                    </a:cubicBezTo>
                    <a:cubicBezTo>
                      <a:pt x="3" y="2"/>
                      <a:pt x="1" y="4"/>
                      <a:pt x="3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5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8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7" y="8"/>
                      <a:pt x="7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6" name="Freeform 222"/>
              <p:cNvSpPr>
                <a:spLocks/>
              </p:cNvSpPr>
              <p:nvPr/>
            </p:nvSpPr>
            <p:spPr bwMode="auto">
              <a:xfrm>
                <a:off x="719" y="167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7" name="Freeform 223"/>
              <p:cNvSpPr>
                <a:spLocks/>
              </p:cNvSpPr>
              <p:nvPr/>
            </p:nvSpPr>
            <p:spPr bwMode="auto">
              <a:xfrm>
                <a:off x="713" y="16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8" name="Rectangle 224"/>
              <p:cNvSpPr>
                <a:spLocks noChangeArrowheads="1"/>
              </p:cNvSpPr>
              <p:nvPr/>
            </p:nvSpPr>
            <p:spPr bwMode="auto">
              <a:xfrm>
                <a:off x="724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9" name="Rectangle 225"/>
              <p:cNvSpPr>
                <a:spLocks noChangeArrowheads="1"/>
              </p:cNvSpPr>
              <p:nvPr/>
            </p:nvSpPr>
            <p:spPr bwMode="auto">
              <a:xfrm>
                <a:off x="730" y="167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0" name="Freeform 226"/>
              <p:cNvSpPr>
                <a:spLocks/>
              </p:cNvSpPr>
              <p:nvPr/>
            </p:nvSpPr>
            <p:spPr bwMode="auto">
              <a:xfrm>
                <a:off x="705" y="16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1" name="Freeform 227"/>
              <p:cNvSpPr>
                <a:spLocks/>
              </p:cNvSpPr>
              <p:nvPr/>
            </p:nvSpPr>
            <p:spPr bwMode="auto">
              <a:xfrm>
                <a:off x="710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2" name="Freeform 228"/>
              <p:cNvSpPr>
                <a:spLocks/>
              </p:cNvSpPr>
              <p:nvPr/>
            </p:nvSpPr>
            <p:spPr bwMode="auto">
              <a:xfrm>
                <a:off x="702" y="1648"/>
                <a:ext cx="38" cy="44"/>
              </a:xfrm>
              <a:custGeom>
                <a:avLst/>
                <a:gdLst>
                  <a:gd name="T0" fmla="*/ 8 w 14"/>
                  <a:gd name="T1" fmla="*/ 10 h 16"/>
                  <a:gd name="T2" fmla="*/ 7 w 14"/>
                  <a:gd name="T3" fmla="*/ 12 h 16"/>
                  <a:gd name="T4" fmla="*/ 7 w 14"/>
                  <a:gd name="T5" fmla="*/ 13 h 16"/>
                  <a:gd name="T6" fmla="*/ 8 w 14"/>
                  <a:gd name="T7" fmla="*/ 12 h 16"/>
                  <a:gd name="T8" fmla="*/ 12 w 14"/>
                  <a:gd name="T9" fmla="*/ 10 h 16"/>
                  <a:gd name="T10" fmla="*/ 11 w 14"/>
                  <a:gd name="T11" fmla="*/ 9 h 16"/>
                  <a:gd name="T12" fmla="*/ 9 w 14"/>
                  <a:gd name="T13" fmla="*/ 8 h 16"/>
                  <a:gd name="T14" fmla="*/ 10 w 14"/>
                  <a:gd name="T15" fmla="*/ 7 h 16"/>
                  <a:gd name="T16" fmla="*/ 8 w 14"/>
                  <a:gd name="T17" fmla="*/ 8 h 16"/>
                  <a:gd name="T18" fmla="*/ 8 w 14"/>
                  <a:gd name="T19" fmla="*/ 6 h 16"/>
                  <a:gd name="T20" fmla="*/ 5 w 14"/>
                  <a:gd name="T21" fmla="*/ 8 h 16"/>
                  <a:gd name="T22" fmla="*/ 9 w 14"/>
                  <a:gd name="T23" fmla="*/ 6 h 16"/>
                  <a:gd name="T24" fmla="*/ 8 w 14"/>
                  <a:gd name="T25" fmla="*/ 4 h 16"/>
                  <a:gd name="T26" fmla="*/ 7 w 14"/>
                  <a:gd name="T27" fmla="*/ 4 h 16"/>
                  <a:gd name="T28" fmla="*/ 5 w 14"/>
                  <a:gd name="T29" fmla="*/ 4 h 16"/>
                  <a:gd name="T30" fmla="*/ 2 w 14"/>
                  <a:gd name="T31" fmla="*/ 5 h 16"/>
                  <a:gd name="T32" fmla="*/ 6 w 14"/>
                  <a:gd name="T33" fmla="*/ 2 h 16"/>
                  <a:gd name="T34" fmla="*/ 5 w 14"/>
                  <a:gd name="T35" fmla="*/ 2 h 16"/>
                  <a:gd name="T36" fmla="*/ 4 w 14"/>
                  <a:gd name="T37" fmla="*/ 2 h 16"/>
                  <a:gd name="T38" fmla="*/ 3 w 14"/>
                  <a:gd name="T39" fmla="*/ 2 h 16"/>
                  <a:gd name="T40" fmla="*/ 3 w 14"/>
                  <a:gd name="T41" fmla="*/ 2 h 16"/>
                  <a:gd name="T42" fmla="*/ 4 w 14"/>
                  <a:gd name="T43" fmla="*/ 1 h 16"/>
                  <a:gd name="T44" fmla="*/ 1 w 14"/>
                  <a:gd name="T45" fmla="*/ 4 h 16"/>
                  <a:gd name="T46" fmla="*/ 1 w 14"/>
                  <a:gd name="T47" fmla="*/ 5 h 16"/>
                  <a:gd name="T48" fmla="*/ 2 w 14"/>
                  <a:gd name="T49" fmla="*/ 5 h 16"/>
                  <a:gd name="T50" fmla="*/ 2 w 14"/>
                  <a:gd name="T51" fmla="*/ 6 h 16"/>
                  <a:gd name="T52" fmla="*/ 3 w 14"/>
                  <a:gd name="T53" fmla="*/ 7 h 16"/>
                  <a:gd name="T54" fmla="*/ 4 w 14"/>
                  <a:gd name="T55" fmla="*/ 6 h 16"/>
                  <a:gd name="T56" fmla="*/ 3 w 14"/>
                  <a:gd name="T57" fmla="*/ 7 h 16"/>
                  <a:gd name="T58" fmla="*/ 4 w 14"/>
                  <a:gd name="T59" fmla="*/ 7 h 16"/>
                  <a:gd name="T60" fmla="*/ 4 w 14"/>
                  <a:gd name="T61" fmla="*/ 7 h 16"/>
                  <a:gd name="T62" fmla="*/ 5 w 14"/>
                  <a:gd name="T63" fmla="*/ 7 h 16"/>
                  <a:gd name="T64" fmla="*/ 4 w 14"/>
                  <a:gd name="T65" fmla="*/ 8 h 16"/>
                  <a:gd name="T66" fmla="*/ 5 w 14"/>
                  <a:gd name="T67" fmla="*/ 9 h 16"/>
                  <a:gd name="T68" fmla="*/ 6 w 14"/>
                  <a:gd name="T69" fmla="*/ 8 h 16"/>
                  <a:gd name="T70" fmla="*/ 7 w 14"/>
                  <a:gd name="T71" fmla="*/ 8 h 16"/>
                  <a:gd name="T72" fmla="*/ 9 w 14"/>
                  <a:gd name="T73" fmla="*/ 9 h 16"/>
                  <a:gd name="T74" fmla="*/ 9 w 14"/>
                  <a:gd name="T75" fmla="*/ 9 h 16"/>
                  <a:gd name="T76" fmla="*/ 10 w 14"/>
                  <a:gd name="T77" fmla="*/ 11 h 16"/>
                  <a:gd name="T78" fmla="*/ 11 w 14"/>
                  <a:gd name="T79" fmla="*/ 9 h 16"/>
                  <a:gd name="T80" fmla="*/ 9 w 14"/>
                  <a:gd name="T8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10" y="9"/>
                    </a:moveTo>
                    <a:cubicBezTo>
                      <a:pt x="10" y="9"/>
                      <a:pt x="9" y="9"/>
                      <a:pt x="8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7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3"/>
                      <a:pt x="9" y="11"/>
                      <a:pt x="9" y="11"/>
                    </a:cubicBezTo>
                    <a:cubicBezTo>
                      <a:pt x="9" y="11"/>
                      <a:pt x="9" y="12"/>
                      <a:pt x="8" y="12"/>
                    </a:cubicBezTo>
                    <a:cubicBezTo>
                      <a:pt x="8" y="13"/>
                      <a:pt x="10" y="11"/>
                      <a:pt x="10" y="11"/>
                    </a:cubicBezTo>
                    <a:cubicBezTo>
                      <a:pt x="10" y="12"/>
                      <a:pt x="6" y="16"/>
                      <a:pt x="12" y="10"/>
                    </a:cubicBezTo>
                    <a:cubicBezTo>
                      <a:pt x="11" y="10"/>
                      <a:pt x="10" y="10"/>
                      <a:pt x="12" y="9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9" y="9"/>
                      <a:pt x="13" y="6"/>
                      <a:pt x="9" y="8"/>
                    </a:cubicBezTo>
                    <a:cubicBezTo>
                      <a:pt x="10" y="7"/>
                      <a:pt x="9" y="8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8" y="8"/>
                      <a:pt x="10" y="7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8" y="7"/>
                      <a:pt x="8" y="7"/>
                      <a:pt x="10" y="5"/>
                    </a:cubicBezTo>
                    <a:cubicBezTo>
                      <a:pt x="8" y="7"/>
                      <a:pt x="9" y="6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6" y="6"/>
                      <a:pt x="5" y="8"/>
                      <a:pt x="6" y="7"/>
                    </a:cubicBezTo>
                    <a:cubicBezTo>
                      <a:pt x="7" y="6"/>
                      <a:pt x="7" y="6"/>
                      <a:pt x="9" y="6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6" y="6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7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2"/>
                      <a:pt x="4" y="5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5" y="3"/>
                      <a:pt x="6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0" y="3"/>
                      <a:pt x="3" y="2"/>
                      <a:pt x="3" y="2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1"/>
                      <a:pt x="3" y="3"/>
                      <a:pt x="4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2" y="4"/>
                      <a:pt x="1" y="5"/>
                    </a:cubicBezTo>
                    <a:cubicBezTo>
                      <a:pt x="3" y="4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6"/>
                      <a:pt x="4" y="5"/>
                      <a:pt x="3" y="7"/>
                    </a:cubicBezTo>
                    <a:cubicBezTo>
                      <a:pt x="4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5" y="6"/>
                      <a:pt x="4" y="7"/>
                    </a:cubicBezTo>
                    <a:cubicBezTo>
                      <a:pt x="5" y="7"/>
                      <a:pt x="5" y="7"/>
                      <a:pt x="7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7" y="6"/>
                      <a:pt x="5" y="7"/>
                      <a:pt x="6" y="7"/>
                    </a:cubicBezTo>
                    <a:cubicBezTo>
                      <a:pt x="5" y="8"/>
                      <a:pt x="6" y="7"/>
                      <a:pt x="4" y="8"/>
                    </a:cubicBezTo>
                    <a:cubicBezTo>
                      <a:pt x="4" y="9"/>
                      <a:pt x="6" y="7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6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8" y="9"/>
                      <a:pt x="10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0"/>
                      <a:pt x="9" y="9"/>
                    </a:cubicBezTo>
                    <a:cubicBezTo>
                      <a:pt x="9" y="9"/>
                      <a:pt x="8" y="10"/>
                      <a:pt x="7" y="10"/>
                    </a:cubicBezTo>
                    <a:cubicBezTo>
                      <a:pt x="10" y="10"/>
                      <a:pt x="6" y="12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2" y="10"/>
                      <a:pt x="10" y="10"/>
                      <a:pt x="11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4" y="6"/>
                      <a:pt x="8" y="13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3" name="Freeform 229"/>
              <p:cNvSpPr>
                <a:spLocks/>
              </p:cNvSpPr>
              <p:nvPr/>
            </p:nvSpPr>
            <p:spPr bwMode="auto">
              <a:xfrm>
                <a:off x="721" y="167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4" name="Rectangle 230"/>
              <p:cNvSpPr>
                <a:spLocks noChangeArrowheads="1"/>
              </p:cNvSpPr>
              <p:nvPr/>
            </p:nvSpPr>
            <p:spPr bwMode="auto">
              <a:xfrm>
                <a:off x="724" y="167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5" name="Freeform 231"/>
              <p:cNvSpPr>
                <a:spLocks/>
              </p:cNvSpPr>
              <p:nvPr/>
            </p:nvSpPr>
            <p:spPr bwMode="auto">
              <a:xfrm>
                <a:off x="727" y="167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6" name="Freeform 232"/>
              <p:cNvSpPr>
                <a:spLocks/>
              </p:cNvSpPr>
              <p:nvPr/>
            </p:nvSpPr>
            <p:spPr bwMode="auto">
              <a:xfrm>
                <a:off x="724" y="167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7" name="Freeform 233"/>
              <p:cNvSpPr>
                <a:spLocks/>
              </p:cNvSpPr>
              <p:nvPr/>
            </p:nvSpPr>
            <p:spPr bwMode="auto">
              <a:xfrm>
                <a:off x="700" y="1662"/>
                <a:ext cx="27" cy="22"/>
              </a:xfrm>
              <a:custGeom>
                <a:avLst/>
                <a:gdLst>
                  <a:gd name="T0" fmla="*/ 3 w 10"/>
                  <a:gd name="T1" fmla="*/ 1 h 8"/>
                  <a:gd name="T2" fmla="*/ 2 w 10"/>
                  <a:gd name="T3" fmla="*/ 1 h 8"/>
                  <a:gd name="T4" fmla="*/ 3 w 10"/>
                  <a:gd name="T5" fmla="*/ 0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4 h 8"/>
                  <a:gd name="T12" fmla="*/ 6 w 10"/>
                  <a:gd name="T13" fmla="*/ 4 h 8"/>
                  <a:gd name="T14" fmla="*/ 4 w 10"/>
                  <a:gd name="T15" fmla="*/ 5 h 8"/>
                  <a:gd name="T16" fmla="*/ 5 w 10"/>
                  <a:gd name="T17" fmla="*/ 6 h 8"/>
                  <a:gd name="T18" fmla="*/ 6 w 10"/>
                  <a:gd name="T19" fmla="*/ 5 h 8"/>
                  <a:gd name="T20" fmla="*/ 6 w 10"/>
                  <a:gd name="T21" fmla="*/ 5 h 8"/>
                  <a:gd name="T22" fmla="*/ 6 w 10"/>
                  <a:gd name="T23" fmla="*/ 5 h 8"/>
                  <a:gd name="T24" fmla="*/ 7 w 10"/>
                  <a:gd name="T25" fmla="*/ 5 h 8"/>
                  <a:gd name="T26" fmla="*/ 6 w 10"/>
                  <a:gd name="T27" fmla="*/ 6 h 8"/>
                  <a:gd name="T28" fmla="*/ 7 w 10"/>
                  <a:gd name="T29" fmla="*/ 5 h 8"/>
                  <a:gd name="T30" fmla="*/ 6 w 10"/>
                  <a:gd name="T31" fmla="*/ 6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8 w 10"/>
                  <a:gd name="T43" fmla="*/ 4 h 8"/>
                  <a:gd name="T44" fmla="*/ 9 w 10"/>
                  <a:gd name="T45" fmla="*/ 2 h 8"/>
                  <a:gd name="T46" fmla="*/ 9 w 10"/>
                  <a:gd name="T47" fmla="*/ 2 h 8"/>
                  <a:gd name="T48" fmla="*/ 8 w 10"/>
                  <a:gd name="T49" fmla="*/ 3 h 8"/>
                  <a:gd name="T50" fmla="*/ 8 w 10"/>
                  <a:gd name="T51" fmla="*/ 3 h 8"/>
                  <a:gd name="T52" fmla="*/ 6 w 10"/>
                  <a:gd name="T53" fmla="*/ 5 h 8"/>
                  <a:gd name="T54" fmla="*/ 6 w 10"/>
                  <a:gd name="T55" fmla="*/ 4 h 8"/>
                  <a:gd name="T56" fmla="*/ 7 w 10"/>
                  <a:gd name="T57" fmla="*/ 3 h 8"/>
                  <a:gd name="T58" fmla="*/ 6 w 10"/>
                  <a:gd name="T59" fmla="*/ 4 h 8"/>
                  <a:gd name="T60" fmla="*/ 8 w 10"/>
                  <a:gd name="T61" fmla="*/ 2 h 8"/>
                  <a:gd name="T62" fmla="*/ 6 w 10"/>
                  <a:gd name="T63" fmla="*/ 3 h 8"/>
                  <a:gd name="T64" fmla="*/ 5 w 10"/>
                  <a:gd name="T65" fmla="*/ 2 h 8"/>
                  <a:gd name="T66" fmla="*/ 6 w 10"/>
                  <a:gd name="T67" fmla="*/ 2 h 8"/>
                  <a:gd name="T68" fmla="*/ 5 w 10"/>
                  <a:gd name="T69" fmla="*/ 2 h 8"/>
                  <a:gd name="T70" fmla="*/ 5 w 10"/>
                  <a:gd name="T71" fmla="*/ 1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3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0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1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3"/>
                      <a:pt x="2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7" y="4"/>
                      <a:pt x="5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4"/>
                      <a:pt x="6" y="5"/>
                    </a:cubicBezTo>
                    <a:cubicBezTo>
                      <a:pt x="7" y="4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8" name="Freeform 234"/>
              <p:cNvSpPr>
                <a:spLocks/>
              </p:cNvSpPr>
              <p:nvPr/>
            </p:nvSpPr>
            <p:spPr bwMode="auto">
              <a:xfrm>
                <a:off x="700" y="1662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9" name="Freeform 235"/>
              <p:cNvSpPr>
                <a:spLocks/>
              </p:cNvSpPr>
              <p:nvPr/>
            </p:nvSpPr>
            <p:spPr bwMode="auto">
              <a:xfrm>
                <a:off x="689" y="1632"/>
                <a:ext cx="35" cy="33"/>
              </a:xfrm>
              <a:custGeom>
                <a:avLst/>
                <a:gdLst>
                  <a:gd name="T0" fmla="*/ 3 w 13"/>
                  <a:gd name="T1" fmla="*/ 5 h 12"/>
                  <a:gd name="T2" fmla="*/ 4 w 13"/>
                  <a:gd name="T3" fmla="*/ 2 h 12"/>
                  <a:gd name="T4" fmla="*/ 1 w 13"/>
                  <a:gd name="T5" fmla="*/ 6 h 12"/>
                  <a:gd name="T6" fmla="*/ 1 w 13"/>
                  <a:gd name="T7" fmla="*/ 7 h 12"/>
                  <a:gd name="T8" fmla="*/ 1 w 13"/>
                  <a:gd name="T9" fmla="*/ 7 h 12"/>
                  <a:gd name="T10" fmla="*/ 2 w 13"/>
                  <a:gd name="T11" fmla="*/ 10 h 12"/>
                  <a:gd name="T12" fmla="*/ 2 w 13"/>
                  <a:gd name="T13" fmla="*/ 10 h 12"/>
                  <a:gd name="T14" fmla="*/ 2 w 13"/>
                  <a:gd name="T15" fmla="*/ 10 h 12"/>
                  <a:gd name="T16" fmla="*/ 2 w 13"/>
                  <a:gd name="T17" fmla="*/ 10 h 12"/>
                  <a:gd name="T18" fmla="*/ 2 w 13"/>
                  <a:gd name="T19" fmla="*/ 10 h 12"/>
                  <a:gd name="T20" fmla="*/ 3 w 13"/>
                  <a:gd name="T21" fmla="*/ 11 h 12"/>
                  <a:gd name="T22" fmla="*/ 3 w 13"/>
                  <a:gd name="T23" fmla="*/ 11 h 12"/>
                  <a:gd name="T24" fmla="*/ 5 w 13"/>
                  <a:gd name="T25" fmla="*/ 11 h 12"/>
                  <a:gd name="T26" fmla="*/ 3 w 13"/>
                  <a:gd name="T27" fmla="*/ 12 h 12"/>
                  <a:gd name="T28" fmla="*/ 5 w 13"/>
                  <a:gd name="T29" fmla="*/ 11 h 12"/>
                  <a:gd name="T30" fmla="*/ 4 w 13"/>
                  <a:gd name="T31" fmla="*/ 11 h 12"/>
                  <a:gd name="T32" fmla="*/ 5 w 13"/>
                  <a:gd name="T33" fmla="*/ 11 h 12"/>
                  <a:gd name="T34" fmla="*/ 5 w 13"/>
                  <a:gd name="T35" fmla="*/ 11 h 12"/>
                  <a:gd name="T36" fmla="*/ 5 w 13"/>
                  <a:gd name="T37" fmla="*/ 10 h 12"/>
                  <a:gd name="T38" fmla="*/ 3 w 13"/>
                  <a:gd name="T39" fmla="*/ 11 h 12"/>
                  <a:gd name="T40" fmla="*/ 5 w 13"/>
                  <a:gd name="T41" fmla="*/ 10 h 12"/>
                  <a:gd name="T42" fmla="*/ 5 w 13"/>
                  <a:gd name="T43" fmla="*/ 9 h 12"/>
                  <a:gd name="T44" fmla="*/ 5 w 13"/>
                  <a:gd name="T45" fmla="*/ 9 h 12"/>
                  <a:gd name="T46" fmla="*/ 4 w 13"/>
                  <a:gd name="T47" fmla="*/ 10 h 12"/>
                  <a:gd name="T48" fmla="*/ 5 w 13"/>
                  <a:gd name="T49" fmla="*/ 9 h 12"/>
                  <a:gd name="T50" fmla="*/ 4 w 13"/>
                  <a:gd name="T51" fmla="*/ 9 h 12"/>
                  <a:gd name="T52" fmla="*/ 7 w 13"/>
                  <a:gd name="T53" fmla="*/ 4 h 12"/>
                  <a:gd name="T54" fmla="*/ 9 w 13"/>
                  <a:gd name="T55" fmla="*/ 6 h 12"/>
                  <a:gd name="T56" fmla="*/ 11 w 13"/>
                  <a:gd name="T57" fmla="*/ 5 h 12"/>
                  <a:gd name="T58" fmla="*/ 10 w 13"/>
                  <a:gd name="T59" fmla="*/ 6 h 12"/>
                  <a:gd name="T60" fmla="*/ 9 w 13"/>
                  <a:gd name="T61" fmla="*/ 6 h 12"/>
                  <a:gd name="T62" fmla="*/ 11 w 13"/>
                  <a:gd name="T63" fmla="*/ 3 h 12"/>
                  <a:gd name="T64" fmla="*/ 12 w 13"/>
                  <a:gd name="T65" fmla="*/ 5 h 12"/>
                  <a:gd name="T66" fmla="*/ 3 w 13"/>
                  <a:gd name="T6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" h="12">
                    <a:moveTo>
                      <a:pt x="3" y="5"/>
                    </a:moveTo>
                    <a:cubicBezTo>
                      <a:pt x="4" y="3"/>
                      <a:pt x="4" y="3"/>
                      <a:pt x="4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0" y="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4" y="11"/>
                      <a:pt x="5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1"/>
                      <a:pt x="3" y="12"/>
                      <a:pt x="5" y="11"/>
                    </a:cubicBezTo>
                    <a:cubicBezTo>
                      <a:pt x="5" y="11"/>
                      <a:pt x="4" y="12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3" y="12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2" y="10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3" y="2"/>
                      <a:pt x="7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10" y="5"/>
                      <a:pt x="12" y="5"/>
                      <a:pt x="11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1" y="4"/>
                      <a:pt x="11" y="3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0" y="7"/>
                      <a:pt x="11" y="0"/>
                      <a:pt x="3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0" name="Freeform 236"/>
              <p:cNvSpPr>
                <a:spLocks/>
              </p:cNvSpPr>
              <p:nvPr/>
            </p:nvSpPr>
            <p:spPr bwMode="auto">
              <a:xfrm>
                <a:off x="700" y="1635"/>
                <a:ext cx="13" cy="2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1" name="Freeform 237"/>
              <p:cNvSpPr>
                <a:spLocks/>
              </p:cNvSpPr>
              <p:nvPr/>
            </p:nvSpPr>
            <p:spPr bwMode="auto">
              <a:xfrm>
                <a:off x="672" y="168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2" name="Freeform 238"/>
              <p:cNvSpPr>
                <a:spLocks/>
              </p:cNvSpPr>
              <p:nvPr/>
            </p:nvSpPr>
            <p:spPr bwMode="auto">
              <a:xfrm>
                <a:off x="670" y="1684"/>
                <a:ext cx="8" cy="13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5 h 5"/>
                  <a:gd name="T4" fmla="*/ 3 w 3"/>
                  <a:gd name="T5" fmla="*/ 0 h 5"/>
                  <a:gd name="T6" fmla="*/ 1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0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2"/>
                      <a:pt x="2" y="3"/>
                      <a:pt x="3" y="0"/>
                    </a:cubicBezTo>
                    <a:cubicBezTo>
                      <a:pt x="2" y="1"/>
                      <a:pt x="1" y="1"/>
                      <a:pt x="1" y="3"/>
                    </a:cubicBezTo>
                    <a:cubicBezTo>
                      <a:pt x="1" y="3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3" name="Freeform 239"/>
              <p:cNvSpPr>
                <a:spLocks/>
              </p:cNvSpPr>
              <p:nvPr/>
            </p:nvSpPr>
            <p:spPr bwMode="auto">
              <a:xfrm>
                <a:off x="672" y="1689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4" name="Freeform 240"/>
              <p:cNvSpPr>
                <a:spLocks/>
              </p:cNvSpPr>
              <p:nvPr/>
            </p:nvSpPr>
            <p:spPr bwMode="auto">
              <a:xfrm>
                <a:off x="675" y="1686"/>
                <a:ext cx="3" cy="6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5" name="Freeform 241"/>
              <p:cNvSpPr>
                <a:spLocks/>
              </p:cNvSpPr>
              <p:nvPr/>
            </p:nvSpPr>
            <p:spPr bwMode="auto">
              <a:xfrm>
                <a:off x="678" y="16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6" name="Freeform 242"/>
              <p:cNvSpPr>
                <a:spLocks/>
              </p:cNvSpPr>
              <p:nvPr/>
            </p:nvSpPr>
            <p:spPr bwMode="auto">
              <a:xfrm>
                <a:off x="672" y="1689"/>
                <a:ext cx="9" cy="8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0 h 3"/>
                  <a:gd name="T4" fmla="*/ 2 w 3"/>
                  <a:gd name="T5" fmla="*/ 0 h 3"/>
                  <a:gd name="T6" fmla="*/ 1 w 3"/>
                  <a:gd name="T7" fmla="*/ 2 h 3"/>
                  <a:gd name="T8" fmla="*/ 1 w 3"/>
                  <a:gd name="T9" fmla="*/ 2 h 3"/>
                  <a:gd name="T10" fmla="*/ 0 w 3"/>
                  <a:gd name="T11" fmla="*/ 3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7" name="Freeform 243"/>
              <p:cNvSpPr>
                <a:spLocks/>
              </p:cNvSpPr>
              <p:nvPr/>
            </p:nvSpPr>
            <p:spPr bwMode="auto">
              <a:xfrm>
                <a:off x="678" y="16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8" name="Freeform 244"/>
              <p:cNvSpPr>
                <a:spLocks/>
              </p:cNvSpPr>
              <p:nvPr/>
            </p:nvSpPr>
            <p:spPr bwMode="auto">
              <a:xfrm>
                <a:off x="675" y="168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9" name="Freeform 245"/>
              <p:cNvSpPr>
                <a:spLocks/>
              </p:cNvSpPr>
              <p:nvPr/>
            </p:nvSpPr>
            <p:spPr bwMode="auto">
              <a:xfrm>
                <a:off x="672" y="1689"/>
                <a:ext cx="9" cy="11"/>
              </a:xfrm>
              <a:custGeom>
                <a:avLst/>
                <a:gdLst>
                  <a:gd name="T0" fmla="*/ 3 w 3"/>
                  <a:gd name="T1" fmla="*/ 1 h 4"/>
                  <a:gd name="T2" fmla="*/ 2 w 3"/>
                  <a:gd name="T3" fmla="*/ 2 h 4"/>
                  <a:gd name="T4" fmla="*/ 0 w 3"/>
                  <a:gd name="T5" fmla="*/ 4 h 4"/>
                  <a:gd name="T6" fmla="*/ 1 w 3"/>
                  <a:gd name="T7" fmla="*/ 3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0" name="Freeform 246"/>
              <p:cNvSpPr>
                <a:spLocks/>
              </p:cNvSpPr>
              <p:nvPr/>
            </p:nvSpPr>
            <p:spPr bwMode="auto">
              <a:xfrm>
                <a:off x="672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1" name="Freeform 247"/>
              <p:cNvSpPr>
                <a:spLocks/>
              </p:cNvSpPr>
              <p:nvPr/>
            </p:nvSpPr>
            <p:spPr bwMode="auto">
              <a:xfrm>
                <a:off x="670" y="1695"/>
                <a:ext cx="11" cy="10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2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2 w 4"/>
                  <a:gd name="T15" fmla="*/ 2 h 4"/>
                  <a:gd name="T16" fmla="*/ 2 w 4"/>
                  <a:gd name="T17" fmla="*/ 2 h 4"/>
                  <a:gd name="T18" fmla="*/ 1 w 4"/>
                  <a:gd name="T19" fmla="*/ 3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4" y="0"/>
                      <a:pt x="3" y="2"/>
                      <a:pt x="4" y="0"/>
                    </a:cubicBezTo>
                    <a:cubicBezTo>
                      <a:pt x="4" y="0"/>
                      <a:pt x="4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3" y="1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2" name="Freeform 248"/>
              <p:cNvSpPr>
                <a:spLocks/>
              </p:cNvSpPr>
              <p:nvPr/>
            </p:nvSpPr>
            <p:spPr bwMode="auto">
              <a:xfrm>
                <a:off x="675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3" name="Freeform 249"/>
              <p:cNvSpPr>
                <a:spLocks/>
              </p:cNvSpPr>
              <p:nvPr/>
            </p:nvSpPr>
            <p:spPr bwMode="auto">
              <a:xfrm>
                <a:off x="672" y="1697"/>
                <a:ext cx="11" cy="11"/>
              </a:xfrm>
              <a:custGeom>
                <a:avLst/>
                <a:gdLst>
                  <a:gd name="T0" fmla="*/ 4 w 4"/>
                  <a:gd name="T1" fmla="*/ 1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2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4" name="Freeform 250"/>
              <p:cNvSpPr>
                <a:spLocks/>
              </p:cNvSpPr>
              <p:nvPr/>
            </p:nvSpPr>
            <p:spPr bwMode="auto">
              <a:xfrm>
                <a:off x="681" y="169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5" name="Freeform 251"/>
              <p:cNvSpPr>
                <a:spLocks/>
              </p:cNvSpPr>
              <p:nvPr/>
            </p:nvSpPr>
            <p:spPr bwMode="auto">
              <a:xfrm>
                <a:off x="678" y="17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6" name="Freeform 252"/>
              <p:cNvSpPr>
                <a:spLocks/>
              </p:cNvSpPr>
              <p:nvPr/>
            </p:nvSpPr>
            <p:spPr bwMode="auto">
              <a:xfrm>
                <a:off x="683" y="170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7" name="Freeform 253"/>
              <p:cNvSpPr>
                <a:spLocks/>
              </p:cNvSpPr>
              <p:nvPr/>
            </p:nvSpPr>
            <p:spPr bwMode="auto">
              <a:xfrm>
                <a:off x="675" y="1700"/>
                <a:ext cx="33" cy="19"/>
              </a:xfrm>
              <a:custGeom>
                <a:avLst/>
                <a:gdLst>
                  <a:gd name="T0" fmla="*/ 10 w 12"/>
                  <a:gd name="T1" fmla="*/ 2 h 7"/>
                  <a:gd name="T2" fmla="*/ 10 w 12"/>
                  <a:gd name="T3" fmla="*/ 3 h 7"/>
                  <a:gd name="T4" fmla="*/ 8 w 12"/>
                  <a:gd name="T5" fmla="*/ 3 h 7"/>
                  <a:gd name="T6" fmla="*/ 7 w 12"/>
                  <a:gd name="T7" fmla="*/ 5 h 7"/>
                  <a:gd name="T8" fmla="*/ 8 w 12"/>
                  <a:gd name="T9" fmla="*/ 5 h 7"/>
                  <a:gd name="T10" fmla="*/ 7 w 12"/>
                  <a:gd name="T11" fmla="*/ 6 h 7"/>
                  <a:gd name="T12" fmla="*/ 7 w 12"/>
                  <a:gd name="T13" fmla="*/ 5 h 7"/>
                  <a:gd name="T14" fmla="*/ 6 w 12"/>
                  <a:gd name="T15" fmla="*/ 5 h 7"/>
                  <a:gd name="T16" fmla="*/ 5 w 12"/>
                  <a:gd name="T17" fmla="*/ 2 h 7"/>
                  <a:gd name="T18" fmla="*/ 3 w 12"/>
                  <a:gd name="T19" fmla="*/ 3 h 7"/>
                  <a:gd name="T20" fmla="*/ 4 w 12"/>
                  <a:gd name="T21" fmla="*/ 2 h 7"/>
                  <a:gd name="T22" fmla="*/ 4 w 12"/>
                  <a:gd name="T23" fmla="*/ 2 h 7"/>
                  <a:gd name="T24" fmla="*/ 4 w 12"/>
                  <a:gd name="T25" fmla="*/ 1 h 7"/>
                  <a:gd name="T26" fmla="*/ 2 w 12"/>
                  <a:gd name="T27" fmla="*/ 2 h 7"/>
                  <a:gd name="T28" fmla="*/ 4 w 12"/>
                  <a:gd name="T29" fmla="*/ 0 h 7"/>
                  <a:gd name="T30" fmla="*/ 2 w 12"/>
                  <a:gd name="T31" fmla="*/ 1 h 7"/>
                  <a:gd name="T32" fmla="*/ 1 w 12"/>
                  <a:gd name="T33" fmla="*/ 2 h 7"/>
                  <a:gd name="T34" fmla="*/ 0 w 12"/>
                  <a:gd name="T35" fmla="*/ 3 h 7"/>
                  <a:gd name="T36" fmla="*/ 4 w 12"/>
                  <a:gd name="T37" fmla="*/ 3 h 7"/>
                  <a:gd name="T38" fmla="*/ 3 w 12"/>
                  <a:gd name="T39" fmla="*/ 3 h 7"/>
                  <a:gd name="T40" fmla="*/ 2 w 12"/>
                  <a:gd name="T41" fmla="*/ 5 h 7"/>
                  <a:gd name="T42" fmla="*/ 5 w 12"/>
                  <a:gd name="T43" fmla="*/ 4 h 7"/>
                  <a:gd name="T44" fmla="*/ 4 w 12"/>
                  <a:gd name="T45" fmla="*/ 5 h 7"/>
                  <a:gd name="T46" fmla="*/ 5 w 12"/>
                  <a:gd name="T47" fmla="*/ 5 h 7"/>
                  <a:gd name="T48" fmla="*/ 4 w 12"/>
                  <a:gd name="T49" fmla="*/ 6 h 7"/>
                  <a:gd name="T50" fmla="*/ 6 w 12"/>
                  <a:gd name="T51" fmla="*/ 5 h 7"/>
                  <a:gd name="T52" fmla="*/ 3 w 12"/>
                  <a:gd name="T53" fmla="*/ 7 h 7"/>
                  <a:gd name="T54" fmla="*/ 4 w 12"/>
                  <a:gd name="T55" fmla="*/ 6 h 7"/>
                  <a:gd name="T56" fmla="*/ 5 w 12"/>
                  <a:gd name="T57" fmla="*/ 6 h 7"/>
                  <a:gd name="T58" fmla="*/ 3 w 12"/>
                  <a:gd name="T59" fmla="*/ 7 h 7"/>
                  <a:gd name="T60" fmla="*/ 5 w 12"/>
                  <a:gd name="T61" fmla="*/ 7 h 7"/>
                  <a:gd name="T62" fmla="*/ 6 w 12"/>
                  <a:gd name="T63" fmla="*/ 6 h 7"/>
                  <a:gd name="T64" fmla="*/ 6 w 12"/>
                  <a:gd name="T65" fmla="*/ 7 h 7"/>
                  <a:gd name="T66" fmla="*/ 9 w 12"/>
                  <a:gd name="T67" fmla="*/ 4 h 7"/>
                  <a:gd name="T68" fmla="*/ 11 w 12"/>
                  <a:gd name="T69" fmla="*/ 2 h 7"/>
                  <a:gd name="T70" fmla="*/ 11 w 12"/>
                  <a:gd name="T71" fmla="*/ 1 h 7"/>
                  <a:gd name="T72" fmla="*/ 9 w 12"/>
                  <a:gd name="T73" fmla="*/ 3 h 7"/>
                  <a:gd name="T74" fmla="*/ 10 w 12"/>
                  <a:gd name="T7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" h="7">
                    <a:moveTo>
                      <a:pt x="10" y="2"/>
                    </a:moveTo>
                    <a:cubicBezTo>
                      <a:pt x="10" y="2"/>
                      <a:pt x="9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4"/>
                      <a:pt x="8" y="4"/>
                      <a:pt x="7" y="5"/>
                    </a:cubicBezTo>
                    <a:cubicBezTo>
                      <a:pt x="7" y="5"/>
                      <a:pt x="8" y="4"/>
                      <a:pt x="8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5"/>
                      <a:pt x="6" y="7"/>
                      <a:pt x="7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4" y="1"/>
                      <a:pt x="4" y="1"/>
                    </a:cubicBezTo>
                    <a:cubicBezTo>
                      <a:pt x="4" y="1"/>
                      <a:pt x="2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0" y="3"/>
                      <a:pt x="2" y="2"/>
                      <a:pt x="0" y="3"/>
                    </a:cubicBezTo>
                    <a:cubicBezTo>
                      <a:pt x="0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2" y="5"/>
                    </a:cubicBezTo>
                    <a:cubicBezTo>
                      <a:pt x="4" y="4"/>
                      <a:pt x="2" y="6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3" y="7"/>
                      <a:pt x="6" y="6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12" y="2"/>
                      <a:pt x="8" y="5"/>
                      <a:pt x="9" y="4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8" name="Rectangle 254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9" name="Freeform 255"/>
              <p:cNvSpPr>
                <a:spLocks/>
              </p:cNvSpPr>
              <p:nvPr/>
            </p:nvSpPr>
            <p:spPr bwMode="auto">
              <a:xfrm>
                <a:off x="702" y="170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0" name="Freeform 256"/>
              <p:cNvSpPr>
                <a:spLocks/>
              </p:cNvSpPr>
              <p:nvPr/>
            </p:nvSpPr>
            <p:spPr bwMode="auto">
              <a:xfrm>
                <a:off x="694" y="1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1" name="Freeform 257"/>
              <p:cNvSpPr>
                <a:spLocks/>
              </p:cNvSpPr>
              <p:nvPr/>
            </p:nvSpPr>
            <p:spPr bwMode="auto">
              <a:xfrm>
                <a:off x="681" y="17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2" name="Freeform 258"/>
              <p:cNvSpPr>
                <a:spLocks/>
              </p:cNvSpPr>
              <p:nvPr/>
            </p:nvSpPr>
            <p:spPr bwMode="auto">
              <a:xfrm>
                <a:off x="681" y="171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3" name="Rectangle 259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4" name="Freeform 260"/>
              <p:cNvSpPr>
                <a:spLocks/>
              </p:cNvSpPr>
              <p:nvPr/>
            </p:nvSpPr>
            <p:spPr bwMode="auto">
              <a:xfrm>
                <a:off x="681" y="1697"/>
                <a:ext cx="21" cy="17"/>
              </a:xfrm>
              <a:custGeom>
                <a:avLst/>
                <a:gdLst>
                  <a:gd name="T0" fmla="*/ 1 w 8"/>
                  <a:gd name="T1" fmla="*/ 3 h 6"/>
                  <a:gd name="T2" fmla="*/ 1 w 8"/>
                  <a:gd name="T3" fmla="*/ 4 h 6"/>
                  <a:gd name="T4" fmla="*/ 4 w 8"/>
                  <a:gd name="T5" fmla="*/ 2 h 6"/>
                  <a:gd name="T6" fmla="*/ 2 w 8"/>
                  <a:gd name="T7" fmla="*/ 4 h 6"/>
                  <a:gd name="T8" fmla="*/ 5 w 8"/>
                  <a:gd name="T9" fmla="*/ 4 h 6"/>
                  <a:gd name="T10" fmla="*/ 4 w 8"/>
                  <a:gd name="T11" fmla="*/ 5 h 6"/>
                  <a:gd name="T12" fmla="*/ 7 w 8"/>
                  <a:gd name="T13" fmla="*/ 3 h 6"/>
                  <a:gd name="T14" fmla="*/ 4 w 8"/>
                  <a:gd name="T15" fmla="*/ 6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4 h 6"/>
                  <a:gd name="T22" fmla="*/ 8 w 8"/>
                  <a:gd name="T23" fmla="*/ 3 h 6"/>
                  <a:gd name="T24" fmla="*/ 7 w 8"/>
                  <a:gd name="T25" fmla="*/ 3 h 6"/>
                  <a:gd name="T26" fmla="*/ 7 w 8"/>
                  <a:gd name="T27" fmla="*/ 2 h 6"/>
                  <a:gd name="T28" fmla="*/ 7 w 8"/>
                  <a:gd name="T29" fmla="*/ 3 h 6"/>
                  <a:gd name="T30" fmla="*/ 8 w 8"/>
                  <a:gd name="T31" fmla="*/ 2 h 6"/>
                  <a:gd name="T32" fmla="*/ 7 w 8"/>
                  <a:gd name="T33" fmla="*/ 3 h 6"/>
                  <a:gd name="T34" fmla="*/ 7 w 8"/>
                  <a:gd name="T35" fmla="*/ 2 h 6"/>
                  <a:gd name="T36" fmla="*/ 5 w 8"/>
                  <a:gd name="T37" fmla="*/ 3 h 6"/>
                  <a:gd name="T38" fmla="*/ 7 w 8"/>
                  <a:gd name="T39" fmla="*/ 2 h 6"/>
                  <a:gd name="T40" fmla="*/ 6 w 8"/>
                  <a:gd name="T41" fmla="*/ 3 h 6"/>
                  <a:gd name="T42" fmla="*/ 7 w 8"/>
                  <a:gd name="T43" fmla="*/ 1 h 6"/>
                  <a:gd name="T44" fmla="*/ 6 w 8"/>
                  <a:gd name="T45" fmla="*/ 2 h 6"/>
                  <a:gd name="T46" fmla="*/ 7 w 8"/>
                  <a:gd name="T47" fmla="*/ 1 h 6"/>
                  <a:gd name="T48" fmla="*/ 4 w 8"/>
                  <a:gd name="T49" fmla="*/ 3 h 6"/>
                  <a:gd name="T50" fmla="*/ 6 w 8"/>
                  <a:gd name="T51" fmla="*/ 1 h 6"/>
                  <a:gd name="T52" fmla="*/ 5 w 8"/>
                  <a:gd name="T53" fmla="*/ 1 h 6"/>
                  <a:gd name="T54" fmla="*/ 5 w 8"/>
                  <a:gd name="T55" fmla="*/ 1 h 6"/>
                  <a:gd name="T56" fmla="*/ 4 w 8"/>
                  <a:gd name="T57" fmla="*/ 1 h 6"/>
                  <a:gd name="T58" fmla="*/ 4 w 8"/>
                  <a:gd name="T59" fmla="*/ 2 h 6"/>
                  <a:gd name="T60" fmla="*/ 3 w 8"/>
                  <a:gd name="T61" fmla="*/ 2 h 6"/>
                  <a:gd name="T62" fmla="*/ 4 w 8"/>
                  <a:gd name="T63" fmla="*/ 2 h 6"/>
                  <a:gd name="T64" fmla="*/ 2 w 8"/>
                  <a:gd name="T65" fmla="*/ 2 h 6"/>
                  <a:gd name="T66" fmla="*/ 3 w 8"/>
                  <a:gd name="T67" fmla="*/ 2 h 6"/>
                  <a:gd name="T68" fmla="*/ 1 w 8"/>
                  <a:gd name="T6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1" y="3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4" y="2"/>
                      <a:pt x="4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7" y="2"/>
                      <a:pt x="7" y="3"/>
                    </a:cubicBezTo>
                    <a:cubicBezTo>
                      <a:pt x="5" y="4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6" y="4"/>
                      <a:pt x="7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7" y="2"/>
                      <a:pt x="5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8" y="0"/>
                      <a:pt x="7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5" y="2"/>
                      <a:pt x="4" y="3"/>
                      <a:pt x="6" y="1"/>
                    </a:cubicBezTo>
                    <a:cubicBezTo>
                      <a:pt x="6" y="1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6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5" name="Freeform 261"/>
              <p:cNvSpPr>
                <a:spLocks/>
              </p:cNvSpPr>
              <p:nvPr/>
            </p:nvSpPr>
            <p:spPr bwMode="auto">
              <a:xfrm>
                <a:off x="700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6" name="Freeform 262"/>
              <p:cNvSpPr>
                <a:spLocks/>
              </p:cNvSpPr>
              <p:nvPr/>
            </p:nvSpPr>
            <p:spPr bwMode="auto">
              <a:xfrm>
                <a:off x="675" y="1692"/>
                <a:ext cx="25" cy="13"/>
              </a:xfrm>
              <a:custGeom>
                <a:avLst/>
                <a:gdLst>
                  <a:gd name="T0" fmla="*/ 5 w 9"/>
                  <a:gd name="T1" fmla="*/ 2 h 5"/>
                  <a:gd name="T2" fmla="*/ 6 w 9"/>
                  <a:gd name="T3" fmla="*/ 1 h 5"/>
                  <a:gd name="T4" fmla="*/ 4 w 9"/>
                  <a:gd name="T5" fmla="*/ 3 h 5"/>
                  <a:gd name="T6" fmla="*/ 3 w 9"/>
                  <a:gd name="T7" fmla="*/ 3 h 5"/>
                  <a:gd name="T8" fmla="*/ 5 w 9"/>
                  <a:gd name="T9" fmla="*/ 2 h 5"/>
                  <a:gd name="T10" fmla="*/ 6 w 9"/>
                  <a:gd name="T11" fmla="*/ 1 h 5"/>
                  <a:gd name="T12" fmla="*/ 4 w 9"/>
                  <a:gd name="T13" fmla="*/ 2 h 5"/>
                  <a:gd name="T14" fmla="*/ 3 w 9"/>
                  <a:gd name="T15" fmla="*/ 2 h 5"/>
                  <a:gd name="T16" fmla="*/ 4 w 9"/>
                  <a:gd name="T17" fmla="*/ 2 h 5"/>
                  <a:gd name="T18" fmla="*/ 5 w 9"/>
                  <a:gd name="T19" fmla="*/ 1 h 5"/>
                  <a:gd name="T20" fmla="*/ 0 w 9"/>
                  <a:gd name="T21" fmla="*/ 2 h 5"/>
                  <a:gd name="T22" fmla="*/ 1 w 9"/>
                  <a:gd name="T23" fmla="*/ 2 h 5"/>
                  <a:gd name="T24" fmla="*/ 3 w 9"/>
                  <a:gd name="T25" fmla="*/ 1 h 5"/>
                  <a:gd name="T26" fmla="*/ 2 w 9"/>
                  <a:gd name="T27" fmla="*/ 2 h 5"/>
                  <a:gd name="T28" fmla="*/ 1 w 9"/>
                  <a:gd name="T29" fmla="*/ 2 h 5"/>
                  <a:gd name="T30" fmla="*/ 2 w 9"/>
                  <a:gd name="T31" fmla="*/ 5 h 5"/>
                  <a:gd name="T32" fmla="*/ 2 w 9"/>
                  <a:gd name="T33" fmla="*/ 4 h 5"/>
                  <a:gd name="T34" fmla="*/ 4 w 9"/>
                  <a:gd name="T35" fmla="*/ 4 h 5"/>
                  <a:gd name="T36" fmla="*/ 5 w 9"/>
                  <a:gd name="T37" fmla="*/ 3 h 5"/>
                  <a:gd name="T38" fmla="*/ 5 w 9"/>
                  <a:gd name="T39" fmla="*/ 3 h 5"/>
                  <a:gd name="T40" fmla="*/ 7 w 9"/>
                  <a:gd name="T41" fmla="*/ 2 h 5"/>
                  <a:gd name="T42" fmla="*/ 8 w 9"/>
                  <a:gd name="T43" fmla="*/ 2 h 5"/>
                  <a:gd name="T44" fmla="*/ 8 w 9"/>
                  <a:gd name="T45" fmla="*/ 1 h 5"/>
                  <a:gd name="T46" fmla="*/ 5 w 9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5" y="2"/>
                    </a:moveTo>
                    <a:cubicBezTo>
                      <a:pt x="5" y="2"/>
                      <a:pt x="6" y="2"/>
                      <a:pt x="6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3" y="2"/>
                      <a:pt x="2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1"/>
                      <a:pt x="5" y="1"/>
                    </a:cubicBezTo>
                    <a:cubicBezTo>
                      <a:pt x="3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5" y="3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2"/>
                      <a:pt x="6" y="2"/>
                      <a:pt x="8" y="2"/>
                    </a:cubicBezTo>
                    <a:cubicBezTo>
                      <a:pt x="9" y="0"/>
                      <a:pt x="6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7" name="Freeform 263"/>
              <p:cNvSpPr>
                <a:spLocks/>
              </p:cNvSpPr>
              <p:nvPr/>
            </p:nvSpPr>
            <p:spPr bwMode="auto">
              <a:xfrm>
                <a:off x="689" y="1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8" name="Freeform 264"/>
              <p:cNvSpPr>
                <a:spLocks/>
              </p:cNvSpPr>
              <p:nvPr/>
            </p:nvSpPr>
            <p:spPr bwMode="auto">
              <a:xfrm>
                <a:off x="681" y="170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9" name="Freeform 265"/>
              <p:cNvSpPr>
                <a:spLocks/>
              </p:cNvSpPr>
              <p:nvPr/>
            </p:nvSpPr>
            <p:spPr bwMode="auto">
              <a:xfrm>
                <a:off x="689" y="16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0" name="Freeform 266"/>
              <p:cNvSpPr>
                <a:spLocks/>
              </p:cNvSpPr>
              <p:nvPr/>
            </p:nvSpPr>
            <p:spPr bwMode="auto">
              <a:xfrm>
                <a:off x="672" y="1692"/>
                <a:ext cx="14" cy="5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2 h 2"/>
                  <a:gd name="T4" fmla="*/ 5 w 5"/>
                  <a:gd name="T5" fmla="*/ 0 h 2"/>
                  <a:gd name="T6" fmla="*/ 2 w 5"/>
                  <a:gd name="T7" fmla="*/ 1 h 2"/>
                  <a:gd name="T8" fmla="*/ 2 w 5"/>
                  <a:gd name="T9" fmla="*/ 1 h 2"/>
                  <a:gd name="T10" fmla="*/ 0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1" name="Freeform 267"/>
              <p:cNvSpPr>
                <a:spLocks/>
              </p:cNvSpPr>
              <p:nvPr/>
            </p:nvSpPr>
            <p:spPr bwMode="auto">
              <a:xfrm>
                <a:off x="659" y="1678"/>
                <a:ext cx="41" cy="27"/>
              </a:xfrm>
              <a:custGeom>
                <a:avLst/>
                <a:gdLst>
                  <a:gd name="T0" fmla="*/ 9 w 15"/>
                  <a:gd name="T1" fmla="*/ 4 h 10"/>
                  <a:gd name="T2" fmla="*/ 7 w 15"/>
                  <a:gd name="T3" fmla="*/ 5 h 10"/>
                  <a:gd name="T4" fmla="*/ 6 w 15"/>
                  <a:gd name="T5" fmla="*/ 7 h 10"/>
                  <a:gd name="T6" fmla="*/ 7 w 15"/>
                  <a:gd name="T7" fmla="*/ 6 h 10"/>
                  <a:gd name="T8" fmla="*/ 7 w 15"/>
                  <a:gd name="T9" fmla="*/ 8 h 10"/>
                  <a:gd name="T10" fmla="*/ 9 w 15"/>
                  <a:gd name="T11" fmla="*/ 6 h 10"/>
                  <a:gd name="T12" fmla="*/ 9 w 15"/>
                  <a:gd name="T13" fmla="*/ 7 h 10"/>
                  <a:gd name="T14" fmla="*/ 9 w 15"/>
                  <a:gd name="T15" fmla="*/ 8 h 10"/>
                  <a:gd name="T16" fmla="*/ 10 w 15"/>
                  <a:gd name="T17" fmla="*/ 9 h 10"/>
                  <a:gd name="T18" fmla="*/ 11 w 15"/>
                  <a:gd name="T19" fmla="*/ 7 h 10"/>
                  <a:gd name="T20" fmla="*/ 10 w 15"/>
                  <a:gd name="T21" fmla="*/ 9 h 10"/>
                  <a:gd name="T22" fmla="*/ 10 w 15"/>
                  <a:gd name="T23" fmla="*/ 10 h 10"/>
                  <a:gd name="T24" fmla="*/ 12 w 15"/>
                  <a:gd name="T25" fmla="*/ 9 h 10"/>
                  <a:gd name="T26" fmla="*/ 12 w 15"/>
                  <a:gd name="T27" fmla="*/ 6 h 10"/>
                  <a:gd name="T28" fmla="*/ 12 w 15"/>
                  <a:gd name="T29" fmla="*/ 5 h 10"/>
                  <a:gd name="T30" fmla="*/ 12 w 15"/>
                  <a:gd name="T31" fmla="*/ 5 h 10"/>
                  <a:gd name="T32" fmla="*/ 12 w 15"/>
                  <a:gd name="T33" fmla="*/ 4 h 10"/>
                  <a:gd name="T34" fmla="*/ 8 w 15"/>
                  <a:gd name="T35" fmla="*/ 4 h 10"/>
                  <a:gd name="T36" fmla="*/ 9 w 15"/>
                  <a:gd name="T37" fmla="*/ 4 h 10"/>
                  <a:gd name="T38" fmla="*/ 7 w 15"/>
                  <a:gd name="T39" fmla="*/ 5 h 10"/>
                  <a:gd name="T40" fmla="*/ 7 w 15"/>
                  <a:gd name="T41" fmla="*/ 6 h 10"/>
                  <a:gd name="T42" fmla="*/ 11 w 15"/>
                  <a:gd name="T43" fmla="*/ 3 h 10"/>
                  <a:gd name="T44" fmla="*/ 11 w 15"/>
                  <a:gd name="T45" fmla="*/ 3 h 10"/>
                  <a:gd name="T46" fmla="*/ 11 w 15"/>
                  <a:gd name="T47" fmla="*/ 3 h 10"/>
                  <a:gd name="T48" fmla="*/ 5 w 15"/>
                  <a:gd name="T49" fmla="*/ 7 h 10"/>
                  <a:gd name="T50" fmla="*/ 5 w 15"/>
                  <a:gd name="T51" fmla="*/ 7 h 10"/>
                  <a:gd name="T52" fmla="*/ 5 w 15"/>
                  <a:gd name="T53" fmla="*/ 7 h 10"/>
                  <a:gd name="T54" fmla="*/ 5 w 15"/>
                  <a:gd name="T55" fmla="*/ 7 h 10"/>
                  <a:gd name="T56" fmla="*/ 5 w 15"/>
                  <a:gd name="T57" fmla="*/ 6 h 10"/>
                  <a:gd name="T58" fmla="*/ 11 w 15"/>
                  <a:gd name="T59" fmla="*/ 3 h 10"/>
                  <a:gd name="T60" fmla="*/ 11 w 15"/>
                  <a:gd name="T61" fmla="*/ 3 h 10"/>
                  <a:gd name="T62" fmla="*/ 11 w 15"/>
                  <a:gd name="T63" fmla="*/ 3 h 10"/>
                  <a:gd name="T64" fmla="*/ 10 w 15"/>
                  <a:gd name="T6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10"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3" y="7"/>
                      <a:pt x="8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7" y="5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8" y="7"/>
                      <a:pt x="7" y="6"/>
                      <a:pt x="7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8" y="8"/>
                      <a:pt x="9" y="6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9"/>
                      <a:pt x="9" y="9"/>
                      <a:pt x="11" y="7"/>
                    </a:cubicBezTo>
                    <a:cubicBezTo>
                      <a:pt x="9" y="10"/>
                      <a:pt x="12" y="7"/>
                      <a:pt x="12" y="8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10"/>
                      <a:pt x="11" y="9"/>
                      <a:pt x="10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4" y="8"/>
                      <a:pt x="14" y="7"/>
                    </a:cubicBezTo>
                    <a:cubicBezTo>
                      <a:pt x="13" y="7"/>
                      <a:pt x="12" y="7"/>
                      <a:pt x="12" y="6"/>
                    </a:cubicBezTo>
                    <a:cubicBezTo>
                      <a:pt x="11" y="7"/>
                      <a:pt x="12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6"/>
                      <a:pt x="11" y="7"/>
                    </a:cubicBezTo>
                    <a:cubicBezTo>
                      <a:pt x="10" y="7"/>
                      <a:pt x="11" y="6"/>
                      <a:pt x="12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4"/>
                      <a:pt x="8" y="5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11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7" y="5"/>
                      <a:pt x="6" y="5"/>
                    </a:cubicBezTo>
                    <a:cubicBezTo>
                      <a:pt x="7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5"/>
                      <a:pt x="7" y="6"/>
                    </a:cubicBezTo>
                    <a:cubicBezTo>
                      <a:pt x="8" y="5"/>
                      <a:pt x="9" y="5"/>
                      <a:pt x="10" y="4"/>
                    </a:cubicBezTo>
                    <a:cubicBezTo>
                      <a:pt x="8" y="4"/>
                      <a:pt x="13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0" y="1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7"/>
                      <a:pt x="15" y="0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2" name="Freeform 268"/>
              <p:cNvSpPr>
                <a:spLocks/>
              </p:cNvSpPr>
              <p:nvPr/>
            </p:nvSpPr>
            <p:spPr bwMode="auto">
              <a:xfrm>
                <a:off x="675" y="1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3" name="Freeform 269"/>
              <p:cNvSpPr>
                <a:spLocks/>
              </p:cNvSpPr>
              <p:nvPr/>
            </p:nvSpPr>
            <p:spPr bwMode="auto">
              <a:xfrm>
                <a:off x="691" y="170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4" name="Rectangle 270"/>
              <p:cNvSpPr>
                <a:spLocks noChangeArrowheads="1"/>
              </p:cNvSpPr>
              <p:nvPr/>
            </p:nvSpPr>
            <p:spPr bwMode="auto">
              <a:xfrm>
                <a:off x="678" y="169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5" name="Rectangle 271"/>
              <p:cNvSpPr>
                <a:spLocks noChangeArrowheads="1"/>
              </p:cNvSpPr>
              <p:nvPr/>
            </p:nvSpPr>
            <p:spPr bwMode="auto">
              <a:xfrm>
                <a:off x="686" y="169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6" name="Freeform 272"/>
              <p:cNvSpPr>
                <a:spLocks/>
              </p:cNvSpPr>
              <p:nvPr/>
            </p:nvSpPr>
            <p:spPr bwMode="auto">
              <a:xfrm>
                <a:off x="691" y="1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7" name="Freeform 273"/>
              <p:cNvSpPr>
                <a:spLocks/>
              </p:cNvSpPr>
              <p:nvPr/>
            </p:nvSpPr>
            <p:spPr bwMode="auto">
              <a:xfrm>
                <a:off x="694" y="17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8" name="Freeform 274"/>
              <p:cNvSpPr>
                <a:spLocks/>
              </p:cNvSpPr>
              <p:nvPr/>
            </p:nvSpPr>
            <p:spPr bwMode="auto">
              <a:xfrm>
                <a:off x="686" y="1697"/>
                <a:ext cx="30" cy="33"/>
              </a:xfrm>
              <a:custGeom>
                <a:avLst/>
                <a:gdLst>
                  <a:gd name="T0" fmla="*/ 2 w 11"/>
                  <a:gd name="T1" fmla="*/ 5 h 12"/>
                  <a:gd name="T2" fmla="*/ 0 w 11"/>
                  <a:gd name="T3" fmla="*/ 7 h 12"/>
                  <a:gd name="T4" fmla="*/ 0 w 11"/>
                  <a:gd name="T5" fmla="*/ 8 h 12"/>
                  <a:gd name="T6" fmla="*/ 1 w 11"/>
                  <a:gd name="T7" fmla="*/ 8 h 12"/>
                  <a:gd name="T8" fmla="*/ 3 w 11"/>
                  <a:gd name="T9" fmla="*/ 9 h 12"/>
                  <a:gd name="T10" fmla="*/ 4 w 11"/>
                  <a:gd name="T11" fmla="*/ 10 h 12"/>
                  <a:gd name="T12" fmla="*/ 6 w 11"/>
                  <a:gd name="T13" fmla="*/ 9 h 12"/>
                  <a:gd name="T14" fmla="*/ 6 w 11"/>
                  <a:gd name="T15" fmla="*/ 9 h 12"/>
                  <a:gd name="T16" fmla="*/ 7 w 11"/>
                  <a:gd name="T17" fmla="*/ 10 h 12"/>
                  <a:gd name="T18" fmla="*/ 6 w 11"/>
                  <a:gd name="T19" fmla="*/ 9 h 12"/>
                  <a:gd name="T20" fmla="*/ 6 w 11"/>
                  <a:gd name="T21" fmla="*/ 8 h 12"/>
                  <a:gd name="T22" fmla="*/ 7 w 11"/>
                  <a:gd name="T23" fmla="*/ 7 h 12"/>
                  <a:gd name="T24" fmla="*/ 6 w 11"/>
                  <a:gd name="T25" fmla="*/ 6 h 12"/>
                  <a:gd name="T26" fmla="*/ 6 w 11"/>
                  <a:gd name="T27" fmla="*/ 5 h 12"/>
                  <a:gd name="T28" fmla="*/ 5 w 11"/>
                  <a:gd name="T29" fmla="*/ 4 h 12"/>
                  <a:gd name="T30" fmla="*/ 4 w 11"/>
                  <a:gd name="T31" fmla="*/ 5 h 12"/>
                  <a:gd name="T32" fmla="*/ 5 w 11"/>
                  <a:gd name="T33" fmla="*/ 4 h 12"/>
                  <a:gd name="T34" fmla="*/ 4 w 11"/>
                  <a:gd name="T35" fmla="*/ 4 h 12"/>
                  <a:gd name="T36" fmla="*/ 3 w 11"/>
                  <a:gd name="T37" fmla="*/ 2 h 12"/>
                  <a:gd name="T38" fmla="*/ 3 w 11"/>
                  <a:gd name="T39" fmla="*/ 3 h 12"/>
                  <a:gd name="T40" fmla="*/ 4 w 11"/>
                  <a:gd name="T41" fmla="*/ 2 h 12"/>
                  <a:gd name="T42" fmla="*/ 2 w 11"/>
                  <a:gd name="T43" fmla="*/ 5 h 12"/>
                  <a:gd name="T44" fmla="*/ 1 w 11"/>
                  <a:gd name="T45" fmla="*/ 5 h 12"/>
                  <a:gd name="T46" fmla="*/ 2 w 11"/>
                  <a:gd name="T47" fmla="*/ 6 h 12"/>
                  <a:gd name="T48" fmla="*/ 2 w 11"/>
                  <a:gd name="T49" fmla="*/ 6 h 12"/>
                  <a:gd name="T50" fmla="*/ 3 w 11"/>
                  <a:gd name="T51" fmla="*/ 7 h 12"/>
                  <a:gd name="T52" fmla="*/ 4 w 11"/>
                  <a:gd name="T53" fmla="*/ 7 h 12"/>
                  <a:gd name="T54" fmla="*/ 3 w 11"/>
                  <a:gd name="T55" fmla="*/ 7 h 12"/>
                  <a:gd name="T56" fmla="*/ 3 w 11"/>
                  <a:gd name="T57" fmla="*/ 7 h 12"/>
                  <a:gd name="T58" fmla="*/ 4 w 11"/>
                  <a:gd name="T59" fmla="*/ 8 h 12"/>
                  <a:gd name="T60" fmla="*/ 5 w 11"/>
                  <a:gd name="T61" fmla="*/ 8 h 12"/>
                  <a:gd name="T62" fmla="*/ 3 w 11"/>
                  <a:gd name="T63" fmla="*/ 9 h 12"/>
                  <a:gd name="T64" fmla="*/ 4 w 11"/>
                  <a:gd name="T65" fmla="*/ 9 h 12"/>
                  <a:gd name="T66" fmla="*/ 5 w 11"/>
                  <a:gd name="T67" fmla="*/ 9 h 12"/>
                  <a:gd name="T68" fmla="*/ 7 w 11"/>
                  <a:gd name="T69" fmla="*/ 7 h 12"/>
                  <a:gd name="T70" fmla="*/ 6 w 11"/>
                  <a:gd name="T71" fmla="*/ 7 h 12"/>
                  <a:gd name="T72" fmla="*/ 5 w 11"/>
                  <a:gd name="T73" fmla="*/ 6 h 12"/>
                  <a:gd name="T74" fmla="*/ 4 w 11"/>
                  <a:gd name="T75" fmla="*/ 6 h 12"/>
                  <a:gd name="T76" fmla="*/ 3 w 11"/>
                  <a:gd name="T77" fmla="*/ 8 h 12"/>
                  <a:gd name="T78" fmla="*/ 4 w 11"/>
                  <a:gd name="T7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2">
                    <a:moveTo>
                      <a:pt x="3" y="4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0" y="8"/>
                      <a:pt x="0" y="8"/>
                    </a:cubicBezTo>
                    <a:cubicBezTo>
                      <a:pt x="0" y="8"/>
                      <a:pt x="2" y="6"/>
                      <a:pt x="2" y="7"/>
                    </a:cubicBezTo>
                    <a:cubicBezTo>
                      <a:pt x="2" y="7"/>
                      <a:pt x="2" y="7"/>
                      <a:pt x="1" y="8"/>
                    </a:cubicBezTo>
                    <a:cubicBezTo>
                      <a:pt x="1" y="8"/>
                      <a:pt x="3" y="6"/>
                      <a:pt x="3" y="6"/>
                    </a:cubicBezTo>
                    <a:cubicBezTo>
                      <a:pt x="0" y="11"/>
                      <a:pt x="5" y="5"/>
                      <a:pt x="3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3" y="9"/>
                      <a:pt x="4" y="8"/>
                      <a:pt x="4" y="10"/>
                    </a:cubicBezTo>
                    <a:cubicBezTo>
                      <a:pt x="5" y="7"/>
                      <a:pt x="4" y="12"/>
                      <a:pt x="6" y="8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7" y="8"/>
                      <a:pt x="6" y="9"/>
                    </a:cubicBezTo>
                    <a:cubicBezTo>
                      <a:pt x="6" y="10"/>
                      <a:pt x="7" y="8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9"/>
                      <a:pt x="9" y="7"/>
                      <a:pt x="7" y="8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8"/>
                      <a:pt x="5" y="9"/>
                      <a:pt x="4" y="8"/>
                    </a:cubicBezTo>
                    <a:cubicBezTo>
                      <a:pt x="6" y="8"/>
                      <a:pt x="4" y="9"/>
                      <a:pt x="6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9" y="6"/>
                      <a:pt x="6" y="7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4"/>
                      <a:pt x="4" y="6"/>
                      <a:pt x="5" y="4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6" y="4"/>
                      <a:pt x="7" y="4"/>
                    </a:cubicBezTo>
                    <a:cubicBezTo>
                      <a:pt x="6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3" y="5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5" y="0"/>
                      <a:pt x="3" y="2"/>
                    </a:cubicBezTo>
                    <a:cubicBezTo>
                      <a:pt x="3" y="2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2"/>
                      <a:pt x="3" y="3"/>
                      <a:pt x="4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3" y="4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3" y="6"/>
                      <a:pt x="4" y="6"/>
                      <a:pt x="3" y="7"/>
                    </a:cubicBezTo>
                    <a:cubicBezTo>
                      <a:pt x="4" y="6"/>
                      <a:pt x="3" y="7"/>
                      <a:pt x="4" y="6"/>
                    </a:cubicBezTo>
                    <a:cubicBezTo>
                      <a:pt x="5" y="6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5" y="7"/>
                      <a:pt x="4" y="8"/>
                    </a:cubicBezTo>
                    <a:cubicBezTo>
                      <a:pt x="5" y="7"/>
                      <a:pt x="5" y="8"/>
                      <a:pt x="7" y="7"/>
                    </a:cubicBezTo>
                    <a:cubicBezTo>
                      <a:pt x="6" y="7"/>
                      <a:pt x="5" y="8"/>
                      <a:pt x="5" y="8"/>
                    </a:cubicBezTo>
                    <a:cubicBezTo>
                      <a:pt x="6" y="7"/>
                      <a:pt x="4" y="8"/>
                      <a:pt x="6" y="8"/>
                    </a:cubicBezTo>
                    <a:cubicBezTo>
                      <a:pt x="4" y="8"/>
                      <a:pt x="5" y="8"/>
                      <a:pt x="3" y="9"/>
                    </a:cubicBezTo>
                    <a:cubicBezTo>
                      <a:pt x="3" y="9"/>
                      <a:pt x="5" y="8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6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1" y="4"/>
                      <a:pt x="7" y="7"/>
                      <a:pt x="8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5"/>
                      <a:pt x="7" y="6"/>
                      <a:pt x="5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5" y="6"/>
                    </a:cubicBezTo>
                    <a:cubicBezTo>
                      <a:pt x="5" y="7"/>
                      <a:pt x="6" y="5"/>
                      <a:pt x="6" y="5"/>
                    </a:cubicBezTo>
                    <a:cubicBezTo>
                      <a:pt x="4" y="7"/>
                      <a:pt x="6" y="3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2" y="7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9" name="Freeform 275"/>
              <p:cNvSpPr>
                <a:spLocks/>
              </p:cNvSpPr>
              <p:nvPr/>
            </p:nvSpPr>
            <p:spPr bwMode="auto">
              <a:xfrm>
                <a:off x="702" y="171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0" name="Rectangle 276"/>
              <p:cNvSpPr>
                <a:spLocks noChangeArrowheads="1"/>
              </p:cNvSpPr>
              <p:nvPr/>
            </p:nvSpPr>
            <p:spPr bwMode="auto">
              <a:xfrm>
                <a:off x="702" y="1714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1" name="Freeform 277"/>
              <p:cNvSpPr>
                <a:spLocks/>
              </p:cNvSpPr>
              <p:nvPr/>
            </p:nvSpPr>
            <p:spPr bwMode="auto">
              <a:xfrm>
                <a:off x="691" y="170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2" name="Rectangle 278"/>
              <p:cNvSpPr>
                <a:spLocks noChangeArrowheads="1"/>
              </p:cNvSpPr>
              <p:nvPr/>
            </p:nvSpPr>
            <p:spPr bwMode="auto">
              <a:xfrm>
                <a:off x="691" y="1708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3" name="Freeform 279"/>
              <p:cNvSpPr>
                <a:spLocks/>
              </p:cNvSpPr>
              <p:nvPr/>
            </p:nvSpPr>
            <p:spPr bwMode="auto">
              <a:xfrm>
                <a:off x="664" y="1697"/>
                <a:ext cx="27" cy="22"/>
              </a:xfrm>
              <a:custGeom>
                <a:avLst/>
                <a:gdLst>
                  <a:gd name="T0" fmla="*/ 4 w 10"/>
                  <a:gd name="T1" fmla="*/ 1 h 8"/>
                  <a:gd name="T2" fmla="*/ 2 w 10"/>
                  <a:gd name="T3" fmla="*/ 2 h 8"/>
                  <a:gd name="T4" fmla="*/ 3 w 10"/>
                  <a:gd name="T5" fmla="*/ 1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5 h 8"/>
                  <a:gd name="T12" fmla="*/ 6 w 10"/>
                  <a:gd name="T13" fmla="*/ 4 h 8"/>
                  <a:gd name="T14" fmla="*/ 4 w 10"/>
                  <a:gd name="T15" fmla="*/ 6 h 8"/>
                  <a:gd name="T16" fmla="*/ 6 w 10"/>
                  <a:gd name="T17" fmla="*/ 6 h 8"/>
                  <a:gd name="T18" fmla="*/ 6 w 10"/>
                  <a:gd name="T19" fmla="*/ 5 h 8"/>
                  <a:gd name="T20" fmla="*/ 6 w 10"/>
                  <a:gd name="T21" fmla="*/ 6 h 8"/>
                  <a:gd name="T22" fmla="*/ 6 w 10"/>
                  <a:gd name="T23" fmla="*/ 5 h 8"/>
                  <a:gd name="T24" fmla="*/ 7 w 10"/>
                  <a:gd name="T25" fmla="*/ 6 h 8"/>
                  <a:gd name="T26" fmla="*/ 6 w 10"/>
                  <a:gd name="T27" fmla="*/ 6 h 8"/>
                  <a:gd name="T28" fmla="*/ 7 w 10"/>
                  <a:gd name="T29" fmla="*/ 6 h 8"/>
                  <a:gd name="T30" fmla="*/ 6 w 10"/>
                  <a:gd name="T31" fmla="*/ 7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9 w 10"/>
                  <a:gd name="T43" fmla="*/ 4 h 8"/>
                  <a:gd name="T44" fmla="*/ 9 w 10"/>
                  <a:gd name="T45" fmla="*/ 3 h 8"/>
                  <a:gd name="T46" fmla="*/ 9 w 10"/>
                  <a:gd name="T47" fmla="*/ 3 h 8"/>
                  <a:gd name="T48" fmla="*/ 8 w 10"/>
                  <a:gd name="T49" fmla="*/ 3 h 8"/>
                  <a:gd name="T50" fmla="*/ 8 w 10"/>
                  <a:gd name="T51" fmla="*/ 4 h 8"/>
                  <a:gd name="T52" fmla="*/ 6 w 10"/>
                  <a:gd name="T53" fmla="*/ 5 h 8"/>
                  <a:gd name="T54" fmla="*/ 6 w 10"/>
                  <a:gd name="T55" fmla="*/ 5 h 8"/>
                  <a:gd name="T56" fmla="*/ 7 w 10"/>
                  <a:gd name="T57" fmla="*/ 4 h 8"/>
                  <a:gd name="T58" fmla="*/ 7 w 10"/>
                  <a:gd name="T59" fmla="*/ 4 h 8"/>
                  <a:gd name="T60" fmla="*/ 8 w 10"/>
                  <a:gd name="T61" fmla="*/ 2 h 8"/>
                  <a:gd name="T62" fmla="*/ 6 w 10"/>
                  <a:gd name="T63" fmla="*/ 4 h 8"/>
                  <a:gd name="T64" fmla="*/ 5 w 10"/>
                  <a:gd name="T65" fmla="*/ 3 h 8"/>
                  <a:gd name="T66" fmla="*/ 6 w 10"/>
                  <a:gd name="T67" fmla="*/ 2 h 8"/>
                  <a:gd name="T68" fmla="*/ 5 w 10"/>
                  <a:gd name="T69" fmla="*/ 3 h 8"/>
                  <a:gd name="T70" fmla="*/ 5 w 10"/>
                  <a:gd name="T71" fmla="*/ 2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4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2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2" y="7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7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6" y="6"/>
                      <a:pt x="7" y="6"/>
                      <a:pt x="6" y="6"/>
                    </a:cubicBezTo>
                    <a:cubicBezTo>
                      <a:pt x="6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7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10" y="4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5"/>
                      <a:pt x="7" y="5"/>
                    </a:cubicBezTo>
                    <a:cubicBezTo>
                      <a:pt x="8" y="4"/>
                      <a:pt x="8" y="5"/>
                      <a:pt x="9" y="4"/>
                    </a:cubicBezTo>
                    <a:cubicBezTo>
                      <a:pt x="10" y="2"/>
                      <a:pt x="7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7" y="3"/>
                      <a:pt x="6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4" name="Freeform 280"/>
              <p:cNvSpPr>
                <a:spLocks/>
              </p:cNvSpPr>
              <p:nvPr/>
            </p:nvSpPr>
            <p:spPr bwMode="auto">
              <a:xfrm>
                <a:off x="664" y="1697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5" name="Freeform 281"/>
              <p:cNvSpPr>
                <a:spLocks/>
              </p:cNvSpPr>
              <p:nvPr/>
            </p:nvSpPr>
            <p:spPr bwMode="auto">
              <a:xfrm>
                <a:off x="653" y="1678"/>
                <a:ext cx="19" cy="22"/>
              </a:xfrm>
              <a:custGeom>
                <a:avLst/>
                <a:gdLst>
                  <a:gd name="T0" fmla="*/ 3 w 7"/>
                  <a:gd name="T1" fmla="*/ 4 h 8"/>
                  <a:gd name="T2" fmla="*/ 2 w 7"/>
                  <a:gd name="T3" fmla="*/ 3 h 8"/>
                  <a:gd name="T4" fmla="*/ 2 w 7"/>
                  <a:gd name="T5" fmla="*/ 7 h 8"/>
                  <a:gd name="T6" fmla="*/ 4 w 7"/>
                  <a:gd name="T7" fmla="*/ 7 h 8"/>
                  <a:gd name="T8" fmla="*/ 3 w 7"/>
                  <a:gd name="T9" fmla="*/ 7 h 8"/>
                  <a:gd name="T10" fmla="*/ 5 w 7"/>
                  <a:gd name="T11" fmla="*/ 7 h 8"/>
                  <a:gd name="T12" fmla="*/ 4 w 7"/>
                  <a:gd name="T13" fmla="*/ 7 h 8"/>
                  <a:gd name="T14" fmla="*/ 5 w 7"/>
                  <a:gd name="T15" fmla="*/ 7 h 8"/>
                  <a:gd name="T16" fmla="*/ 5 w 7"/>
                  <a:gd name="T17" fmla="*/ 7 h 8"/>
                  <a:gd name="T18" fmla="*/ 6 w 7"/>
                  <a:gd name="T19" fmla="*/ 6 h 8"/>
                  <a:gd name="T20" fmla="*/ 3 w 7"/>
                  <a:gd name="T21" fmla="*/ 6 h 8"/>
                  <a:gd name="T22" fmla="*/ 5 w 7"/>
                  <a:gd name="T23" fmla="*/ 5 h 8"/>
                  <a:gd name="T24" fmla="*/ 5 w 7"/>
                  <a:gd name="T25" fmla="*/ 4 h 8"/>
                  <a:gd name="T26" fmla="*/ 5 w 7"/>
                  <a:gd name="T27" fmla="*/ 5 h 8"/>
                  <a:gd name="T28" fmla="*/ 4 w 7"/>
                  <a:gd name="T29" fmla="*/ 5 h 8"/>
                  <a:gd name="T30" fmla="*/ 5 w 7"/>
                  <a:gd name="T31" fmla="*/ 4 h 8"/>
                  <a:gd name="T32" fmla="*/ 4 w 7"/>
                  <a:gd name="T33" fmla="*/ 2 h 8"/>
                  <a:gd name="T34" fmla="*/ 2 w 7"/>
                  <a:gd name="T35" fmla="*/ 1 h 8"/>
                  <a:gd name="T36" fmla="*/ 4 w 7"/>
                  <a:gd name="T37" fmla="*/ 2 h 8"/>
                  <a:gd name="T38" fmla="*/ 4 w 7"/>
                  <a:gd name="T39" fmla="*/ 1 h 8"/>
                  <a:gd name="T40" fmla="*/ 1 w 7"/>
                  <a:gd name="T41" fmla="*/ 0 h 8"/>
                  <a:gd name="T42" fmla="*/ 3 w 7"/>
                  <a:gd name="T4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8">
                    <a:moveTo>
                      <a:pt x="3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3" y="6"/>
                      <a:pt x="2" y="7"/>
                    </a:cubicBezTo>
                    <a:cubicBezTo>
                      <a:pt x="2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8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3" y="7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5" y="5"/>
                      <a:pt x="5" y="4"/>
                    </a:cubicBezTo>
                    <a:cubicBezTo>
                      <a:pt x="4" y="4"/>
                      <a:pt x="3" y="2"/>
                      <a:pt x="4" y="2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6" name="Rectangle 282"/>
              <p:cNvSpPr>
                <a:spLocks noChangeArrowheads="1"/>
              </p:cNvSpPr>
              <p:nvPr/>
            </p:nvSpPr>
            <p:spPr bwMode="auto">
              <a:xfrm>
                <a:off x="659" y="168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7" name="Freeform 283"/>
              <p:cNvSpPr>
                <a:spLocks/>
              </p:cNvSpPr>
              <p:nvPr/>
            </p:nvSpPr>
            <p:spPr bwMode="auto">
              <a:xfrm>
                <a:off x="798" y="166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8" name="Freeform 284"/>
              <p:cNvSpPr>
                <a:spLocks/>
              </p:cNvSpPr>
              <p:nvPr/>
            </p:nvSpPr>
            <p:spPr bwMode="auto">
              <a:xfrm>
                <a:off x="787" y="1662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2 w 5"/>
                  <a:gd name="T7" fmla="*/ 1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3" y="2"/>
                      <a:pt x="5" y="2"/>
                    </a:cubicBezTo>
                    <a:cubicBezTo>
                      <a:pt x="5" y="2"/>
                      <a:pt x="4" y="1"/>
                      <a:pt x="2" y="1"/>
                    </a:cubicBezTo>
                    <a:cubicBezTo>
                      <a:pt x="2" y="1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9" name="Freeform 285"/>
              <p:cNvSpPr>
                <a:spLocks/>
              </p:cNvSpPr>
              <p:nvPr/>
            </p:nvSpPr>
            <p:spPr bwMode="auto">
              <a:xfrm>
                <a:off x="792" y="1665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0" name="Freeform 286"/>
              <p:cNvSpPr>
                <a:spLocks/>
              </p:cNvSpPr>
              <p:nvPr/>
            </p:nvSpPr>
            <p:spPr bwMode="auto">
              <a:xfrm>
                <a:off x="792" y="1665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1" name="Freeform 287"/>
              <p:cNvSpPr>
                <a:spLocks/>
              </p:cNvSpPr>
              <p:nvPr/>
            </p:nvSpPr>
            <p:spPr bwMode="auto">
              <a:xfrm>
                <a:off x="795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2" name="Freeform 288"/>
              <p:cNvSpPr>
                <a:spLocks/>
              </p:cNvSpPr>
              <p:nvPr/>
            </p:nvSpPr>
            <p:spPr bwMode="auto">
              <a:xfrm>
                <a:off x="787" y="1665"/>
                <a:ext cx="11" cy="5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2 h 2"/>
                  <a:gd name="T4" fmla="*/ 3 w 4"/>
                  <a:gd name="T5" fmla="*/ 2 h 2"/>
                  <a:gd name="T6" fmla="*/ 1 w 4"/>
                  <a:gd name="T7" fmla="*/ 1 h 2"/>
                  <a:gd name="T8" fmla="*/ 2 w 4"/>
                  <a:gd name="T9" fmla="*/ 1 h 2"/>
                  <a:gd name="T10" fmla="*/ 0 w 4"/>
                  <a:gd name="T11" fmla="*/ 0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3" name="Freeform 289"/>
              <p:cNvSpPr>
                <a:spLocks/>
              </p:cNvSpPr>
              <p:nvPr/>
            </p:nvSpPr>
            <p:spPr bwMode="auto">
              <a:xfrm>
                <a:off x="792" y="166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4" name="Freeform 290"/>
              <p:cNvSpPr>
                <a:spLocks/>
              </p:cNvSpPr>
              <p:nvPr/>
            </p:nvSpPr>
            <p:spPr bwMode="auto">
              <a:xfrm>
                <a:off x="792" y="166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5" name="Freeform 291"/>
              <p:cNvSpPr>
                <a:spLocks/>
              </p:cNvSpPr>
              <p:nvPr/>
            </p:nvSpPr>
            <p:spPr bwMode="auto">
              <a:xfrm>
                <a:off x="784" y="1665"/>
                <a:ext cx="11" cy="5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1 h 2"/>
                  <a:gd name="T4" fmla="*/ 0 w 4"/>
                  <a:gd name="T5" fmla="*/ 0 h 2"/>
                  <a:gd name="T6" fmla="*/ 1 w 4"/>
                  <a:gd name="T7" fmla="*/ 1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1"/>
                      <a:pt x="4" y="2"/>
                      <a:pt x="3" y="1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6" name="Freeform 292"/>
              <p:cNvSpPr>
                <a:spLocks/>
              </p:cNvSpPr>
              <p:nvPr/>
            </p:nvSpPr>
            <p:spPr bwMode="auto">
              <a:xfrm>
                <a:off x="781" y="16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7" name="Freeform 293"/>
              <p:cNvSpPr>
                <a:spLocks/>
              </p:cNvSpPr>
              <p:nvPr/>
            </p:nvSpPr>
            <p:spPr bwMode="auto">
              <a:xfrm>
                <a:off x="779" y="1665"/>
                <a:ext cx="10" cy="8"/>
              </a:xfrm>
              <a:custGeom>
                <a:avLst/>
                <a:gdLst>
                  <a:gd name="T0" fmla="*/ 3 w 4"/>
                  <a:gd name="T1" fmla="*/ 3 h 3"/>
                  <a:gd name="T2" fmla="*/ 2 w 4"/>
                  <a:gd name="T3" fmla="*/ 1 h 3"/>
                  <a:gd name="T4" fmla="*/ 3 w 4"/>
                  <a:gd name="T5" fmla="*/ 2 h 3"/>
                  <a:gd name="T6" fmla="*/ 3 w 4"/>
                  <a:gd name="T7" fmla="*/ 1 h 3"/>
                  <a:gd name="T8" fmla="*/ 4 w 4"/>
                  <a:gd name="T9" fmla="*/ 3 h 3"/>
                  <a:gd name="T10" fmla="*/ 3 w 4"/>
                  <a:gd name="T11" fmla="*/ 1 h 3"/>
                  <a:gd name="T12" fmla="*/ 4 w 4"/>
                  <a:gd name="T13" fmla="*/ 2 h 3"/>
                  <a:gd name="T14" fmla="*/ 2 w 4"/>
                  <a:gd name="T15" fmla="*/ 1 h 3"/>
                  <a:gd name="T16" fmla="*/ 2 w 4"/>
                  <a:gd name="T17" fmla="*/ 1 h 3"/>
                  <a:gd name="T18" fmla="*/ 1 w 4"/>
                  <a:gd name="T19" fmla="*/ 0 h 3"/>
                  <a:gd name="T20" fmla="*/ 0 w 4"/>
                  <a:gd name="T21" fmla="*/ 0 h 3"/>
                  <a:gd name="T22" fmla="*/ 3 w 4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3" y="1"/>
                    </a:cubicBezTo>
                    <a:cubicBezTo>
                      <a:pt x="4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4" y="2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8" name="Freeform 294"/>
              <p:cNvSpPr>
                <a:spLocks/>
              </p:cNvSpPr>
              <p:nvPr/>
            </p:nvSpPr>
            <p:spPr bwMode="auto">
              <a:xfrm>
                <a:off x="781" y="166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9" name="Freeform 295"/>
              <p:cNvSpPr>
                <a:spLocks/>
              </p:cNvSpPr>
              <p:nvPr/>
            </p:nvSpPr>
            <p:spPr bwMode="auto">
              <a:xfrm>
                <a:off x="776" y="1665"/>
                <a:ext cx="11" cy="10"/>
              </a:xfrm>
              <a:custGeom>
                <a:avLst/>
                <a:gdLst>
                  <a:gd name="T0" fmla="*/ 4 w 4"/>
                  <a:gd name="T1" fmla="*/ 4 h 4"/>
                  <a:gd name="T2" fmla="*/ 3 w 4"/>
                  <a:gd name="T3" fmla="*/ 3 h 4"/>
                  <a:gd name="T4" fmla="*/ 4 w 4"/>
                  <a:gd name="T5" fmla="*/ 3 h 4"/>
                  <a:gd name="T6" fmla="*/ 3 w 4"/>
                  <a:gd name="T7" fmla="*/ 2 h 4"/>
                  <a:gd name="T8" fmla="*/ 3 w 4"/>
                  <a:gd name="T9" fmla="*/ 3 h 4"/>
                  <a:gd name="T10" fmla="*/ 1 w 4"/>
                  <a:gd name="T11" fmla="*/ 1 h 4"/>
                  <a:gd name="T12" fmla="*/ 2 w 4"/>
                  <a:gd name="T13" fmla="*/ 2 h 4"/>
                  <a:gd name="T14" fmla="*/ 2 w 4"/>
                  <a:gd name="T15" fmla="*/ 2 h 4"/>
                  <a:gd name="T16" fmla="*/ 2 w 4"/>
                  <a:gd name="T17" fmla="*/ 3 h 4"/>
                  <a:gd name="T18" fmla="*/ 3 w 4"/>
                  <a:gd name="T19" fmla="*/ 3 h 4"/>
                  <a:gd name="T20" fmla="*/ 4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1" y="1"/>
                      <a:pt x="3" y="3"/>
                      <a:pt x="3" y="3"/>
                    </a:cubicBezTo>
                    <a:cubicBezTo>
                      <a:pt x="3" y="3"/>
                      <a:pt x="3" y="2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0" name="Freeform 296"/>
              <p:cNvSpPr>
                <a:spLocks/>
              </p:cNvSpPr>
              <p:nvPr/>
            </p:nvSpPr>
            <p:spPr bwMode="auto">
              <a:xfrm>
                <a:off x="787" y="167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1" name="Freeform 297"/>
              <p:cNvSpPr>
                <a:spLocks/>
              </p:cNvSpPr>
              <p:nvPr/>
            </p:nvSpPr>
            <p:spPr bwMode="auto">
              <a:xfrm>
                <a:off x="781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2" name="Freeform 298"/>
              <p:cNvSpPr>
                <a:spLocks/>
              </p:cNvSpPr>
              <p:nvPr/>
            </p:nvSpPr>
            <p:spPr bwMode="auto">
              <a:xfrm>
                <a:off x="784" y="167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3" name="Freeform 299"/>
              <p:cNvSpPr>
                <a:spLocks/>
              </p:cNvSpPr>
              <p:nvPr/>
            </p:nvSpPr>
            <p:spPr bwMode="auto">
              <a:xfrm>
                <a:off x="765" y="1670"/>
                <a:ext cx="24" cy="22"/>
              </a:xfrm>
              <a:custGeom>
                <a:avLst/>
                <a:gdLst>
                  <a:gd name="T0" fmla="*/ 0 w 9"/>
                  <a:gd name="T1" fmla="*/ 5 h 8"/>
                  <a:gd name="T2" fmla="*/ 1 w 9"/>
                  <a:gd name="T3" fmla="*/ 6 h 8"/>
                  <a:gd name="T4" fmla="*/ 2 w 9"/>
                  <a:gd name="T5" fmla="*/ 7 h 8"/>
                  <a:gd name="T6" fmla="*/ 4 w 9"/>
                  <a:gd name="T7" fmla="*/ 8 h 8"/>
                  <a:gd name="T8" fmla="*/ 4 w 9"/>
                  <a:gd name="T9" fmla="*/ 7 h 8"/>
                  <a:gd name="T10" fmla="*/ 4 w 9"/>
                  <a:gd name="T11" fmla="*/ 8 h 8"/>
                  <a:gd name="T12" fmla="*/ 5 w 9"/>
                  <a:gd name="T13" fmla="*/ 7 h 8"/>
                  <a:gd name="T14" fmla="*/ 5 w 9"/>
                  <a:gd name="T15" fmla="*/ 6 h 8"/>
                  <a:gd name="T16" fmla="*/ 7 w 9"/>
                  <a:gd name="T17" fmla="*/ 4 h 8"/>
                  <a:gd name="T18" fmla="*/ 6 w 9"/>
                  <a:gd name="T19" fmla="*/ 2 h 8"/>
                  <a:gd name="T20" fmla="*/ 7 w 9"/>
                  <a:gd name="T21" fmla="*/ 3 h 8"/>
                  <a:gd name="T22" fmla="*/ 7 w 9"/>
                  <a:gd name="T23" fmla="*/ 3 h 8"/>
                  <a:gd name="T24" fmla="*/ 8 w 9"/>
                  <a:gd name="T25" fmla="*/ 3 h 8"/>
                  <a:gd name="T26" fmla="*/ 6 w 9"/>
                  <a:gd name="T27" fmla="*/ 1 h 8"/>
                  <a:gd name="T28" fmla="*/ 8 w 9"/>
                  <a:gd name="T29" fmla="*/ 3 h 8"/>
                  <a:gd name="T30" fmla="*/ 7 w 9"/>
                  <a:gd name="T31" fmla="*/ 2 h 8"/>
                  <a:gd name="T32" fmla="*/ 5 w 9"/>
                  <a:gd name="T33" fmla="*/ 1 h 8"/>
                  <a:gd name="T34" fmla="*/ 5 w 9"/>
                  <a:gd name="T35" fmla="*/ 0 h 8"/>
                  <a:gd name="T36" fmla="*/ 6 w 9"/>
                  <a:gd name="T37" fmla="*/ 3 h 8"/>
                  <a:gd name="T38" fmla="*/ 5 w 9"/>
                  <a:gd name="T39" fmla="*/ 2 h 8"/>
                  <a:gd name="T40" fmla="*/ 3 w 9"/>
                  <a:gd name="T41" fmla="*/ 2 h 8"/>
                  <a:gd name="T42" fmla="*/ 4 w 9"/>
                  <a:gd name="T43" fmla="*/ 4 h 8"/>
                  <a:gd name="T44" fmla="*/ 4 w 9"/>
                  <a:gd name="T45" fmla="*/ 4 h 8"/>
                  <a:gd name="T46" fmla="*/ 4 w 9"/>
                  <a:gd name="T47" fmla="*/ 4 h 8"/>
                  <a:gd name="T48" fmla="*/ 3 w 9"/>
                  <a:gd name="T49" fmla="*/ 4 h 8"/>
                  <a:gd name="T50" fmla="*/ 5 w 9"/>
                  <a:gd name="T51" fmla="*/ 6 h 8"/>
                  <a:gd name="T52" fmla="*/ 2 w 9"/>
                  <a:gd name="T53" fmla="*/ 4 h 8"/>
                  <a:gd name="T54" fmla="*/ 3 w 9"/>
                  <a:gd name="T55" fmla="*/ 4 h 8"/>
                  <a:gd name="T56" fmla="*/ 4 w 9"/>
                  <a:gd name="T57" fmla="*/ 5 h 8"/>
                  <a:gd name="T58" fmla="*/ 2 w 9"/>
                  <a:gd name="T59" fmla="*/ 4 h 8"/>
                  <a:gd name="T60" fmla="*/ 3 w 9"/>
                  <a:gd name="T61" fmla="*/ 5 h 8"/>
                  <a:gd name="T62" fmla="*/ 4 w 9"/>
                  <a:gd name="T63" fmla="*/ 6 h 8"/>
                  <a:gd name="T64" fmla="*/ 3 w 9"/>
                  <a:gd name="T65" fmla="*/ 6 h 8"/>
                  <a:gd name="T66" fmla="*/ 1 w 9"/>
                  <a:gd name="T67" fmla="*/ 4 h 8"/>
                  <a:gd name="T68" fmla="*/ 0 w 9"/>
                  <a:gd name="T69" fmla="*/ 4 h 8"/>
                  <a:gd name="T70" fmla="*/ 2 w 9"/>
                  <a:gd name="T71" fmla="*/ 6 h 8"/>
                  <a:gd name="T72" fmla="*/ 0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2"/>
                      <a:pt x="7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4"/>
                      <a:pt x="7" y="3"/>
                      <a:pt x="8" y="3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7" y="3"/>
                      <a:pt x="6" y="1"/>
                      <a:pt x="8" y="3"/>
                    </a:cubicBezTo>
                    <a:cubicBezTo>
                      <a:pt x="9" y="3"/>
                      <a:pt x="6" y="1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0"/>
                      <a:pt x="6" y="1"/>
                      <a:pt x="5" y="0"/>
                    </a:cubicBezTo>
                    <a:cubicBezTo>
                      <a:pt x="4" y="0"/>
                      <a:pt x="6" y="2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3" y="2"/>
                    </a:cubicBezTo>
                    <a:cubicBezTo>
                      <a:pt x="4" y="3"/>
                      <a:pt x="2" y="2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4" y="6"/>
                      <a:pt x="3" y="4"/>
                      <a:pt x="2" y="4"/>
                    </a:cubicBezTo>
                    <a:cubicBezTo>
                      <a:pt x="1" y="4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2" y="6"/>
                      <a:pt x="3" y="6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4" name="Freeform 300"/>
              <p:cNvSpPr>
                <a:spLocks/>
              </p:cNvSpPr>
              <p:nvPr/>
            </p:nvSpPr>
            <p:spPr bwMode="auto">
              <a:xfrm>
                <a:off x="765" y="167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5" name="Freeform 301"/>
              <p:cNvSpPr>
                <a:spLocks/>
              </p:cNvSpPr>
              <p:nvPr/>
            </p:nvSpPr>
            <p:spPr bwMode="auto">
              <a:xfrm>
                <a:off x="765" y="16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6" name="Rectangle 302"/>
              <p:cNvSpPr>
                <a:spLocks noChangeArrowheads="1"/>
              </p:cNvSpPr>
              <p:nvPr/>
            </p:nvSpPr>
            <p:spPr bwMode="auto">
              <a:xfrm>
                <a:off x="779" y="168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7" name="Freeform 303"/>
              <p:cNvSpPr>
                <a:spLocks/>
              </p:cNvSpPr>
              <p:nvPr/>
            </p:nvSpPr>
            <p:spPr bwMode="auto">
              <a:xfrm>
                <a:off x="768" y="16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8" name="Freeform 304"/>
              <p:cNvSpPr>
                <a:spLocks/>
              </p:cNvSpPr>
              <p:nvPr/>
            </p:nvSpPr>
            <p:spPr bwMode="auto">
              <a:xfrm>
                <a:off x="770" y="167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9" name="Freeform 305"/>
              <p:cNvSpPr>
                <a:spLocks/>
              </p:cNvSpPr>
              <p:nvPr/>
            </p:nvSpPr>
            <p:spPr bwMode="auto">
              <a:xfrm>
                <a:off x="765" y="16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0" name="Freeform 306"/>
              <p:cNvSpPr>
                <a:spLocks/>
              </p:cNvSpPr>
              <p:nvPr/>
            </p:nvSpPr>
            <p:spPr bwMode="auto">
              <a:xfrm>
                <a:off x="759" y="1686"/>
                <a:ext cx="17" cy="17"/>
              </a:xfrm>
              <a:custGeom>
                <a:avLst/>
                <a:gdLst>
                  <a:gd name="T0" fmla="*/ 3 w 6"/>
                  <a:gd name="T1" fmla="*/ 6 h 6"/>
                  <a:gd name="T2" fmla="*/ 4 w 6"/>
                  <a:gd name="T3" fmla="*/ 6 h 6"/>
                  <a:gd name="T4" fmla="*/ 2 w 6"/>
                  <a:gd name="T5" fmla="*/ 3 h 6"/>
                  <a:gd name="T6" fmla="*/ 4 w 6"/>
                  <a:gd name="T7" fmla="*/ 5 h 6"/>
                  <a:gd name="T8" fmla="*/ 4 w 6"/>
                  <a:gd name="T9" fmla="*/ 3 h 6"/>
                  <a:gd name="T10" fmla="*/ 5 w 6"/>
                  <a:gd name="T11" fmla="*/ 3 h 6"/>
                  <a:gd name="T12" fmla="*/ 3 w 6"/>
                  <a:gd name="T13" fmla="*/ 1 h 6"/>
                  <a:gd name="T14" fmla="*/ 5 w 6"/>
                  <a:gd name="T15" fmla="*/ 3 h 6"/>
                  <a:gd name="T16" fmla="*/ 6 w 6"/>
                  <a:gd name="T17" fmla="*/ 4 h 6"/>
                  <a:gd name="T18" fmla="*/ 5 w 6"/>
                  <a:gd name="T19" fmla="*/ 2 h 6"/>
                  <a:gd name="T20" fmla="*/ 4 w 6"/>
                  <a:gd name="T21" fmla="*/ 1 h 6"/>
                  <a:gd name="T22" fmla="*/ 3 w 6"/>
                  <a:gd name="T23" fmla="*/ 0 h 6"/>
                  <a:gd name="T24" fmla="*/ 3 w 6"/>
                  <a:gd name="T25" fmla="*/ 1 h 6"/>
                  <a:gd name="T26" fmla="*/ 2 w 6"/>
                  <a:gd name="T27" fmla="*/ 0 h 6"/>
                  <a:gd name="T28" fmla="*/ 3 w 6"/>
                  <a:gd name="T29" fmla="*/ 1 h 6"/>
                  <a:gd name="T30" fmla="*/ 2 w 6"/>
                  <a:gd name="T31" fmla="*/ 0 h 6"/>
                  <a:gd name="T32" fmla="*/ 2 w 6"/>
                  <a:gd name="T33" fmla="*/ 1 h 6"/>
                  <a:gd name="T34" fmla="*/ 2 w 6"/>
                  <a:gd name="T35" fmla="*/ 1 h 6"/>
                  <a:gd name="T36" fmla="*/ 3 w 6"/>
                  <a:gd name="T37" fmla="*/ 2 h 6"/>
                  <a:gd name="T38" fmla="*/ 2 w 6"/>
                  <a:gd name="T39" fmla="*/ 1 h 6"/>
                  <a:gd name="T40" fmla="*/ 3 w 6"/>
                  <a:gd name="T41" fmla="*/ 2 h 6"/>
                  <a:gd name="T42" fmla="*/ 1 w 6"/>
                  <a:gd name="T43" fmla="*/ 1 h 6"/>
                  <a:gd name="T44" fmla="*/ 2 w 6"/>
                  <a:gd name="T45" fmla="*/ 2 h 6"/>
                  <a:gd name="T46" fmla="*/ 1 w 6"/>
                  <a:gd name="T47" fmla="*/ 1 h 6"/>
                  <a:gd name="T48" fmla="*/ 3 w 6"/>
                  <a:gd name="T49" fmla="*/ 3 h 6"/>
                  <a:gd name="T50" fmla="*/ 1 w 6"/>
                  <a:gd name="T51" fmla="*/ 2 h 6"/>
                  <a:gd name="T52" fmla="*/ 1 w 6"/>
                  <a:gd name="T53" fmla="*/ 2 h 6"/>
                  <a:gd name="T54" fmla="*/ 1 w 6"/>
                  <a:gd name="T55" fmla="*/ 2 h 6"/>
                  <a:gd name="T56" fmla="*/ 1 w 6"/>
                  <a:gd name="T57" fmla="*/ 3 h 6"/>
                  <a:gd name="T58" fmla="*/ 2 w 6"/>
                  <a:gd name="T59" fmla="*/ 3 h 6"/>
                  <a:gd name="T60" fmla="*/ 2 w 6"/>
                  <a:gd name="T61" fmla="*/ 4 h 6"/>
                  <a:gd name="T62" fmla="*/ 2 w 6"/>
                  <a:gd name="T63" fmla="*/ 4 h 6"/>
                  <a:gd name="T64" fmla="*/ 3 w 6"/>
                  <a:gd name="T65" fmla="*/ 5 h 6"/>
                  <a:gd name="T66" fmla="*/ 2 w 6"/>
                  <a:gd name="T67" fmla="*/ 4 h 6"/>
                  <a:gd name="T68" fmla="*/ 3 w 6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2" y="0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2"/>
                      <a:pt x="3" y="4"/>
                      <a:pt x="1" y="2"/>
                    </a:cubicBezTo>
                    <a:cubicBezTo>
                      <a:pt x="1" y="2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3" y="5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1" name="Freeform 307"/>
              <p:cNvSpPr>
                <a:spLocks/>
              </p:cNvSpPr>
              <p:nvPr/>
            </p:nvSpPr>
            <p:spPr bwMode="auto">
              <a:xfrm>
                <a:off x="765" y="168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2" name="Freeform 308"/>
              <p:cNvSpPr>
                <a:spLocks/>
              </p:cNvSpPr>
              <p:nvPr/>
            </p:nvSpPr>
            <p:spPr bwMode="auto">
              <a:xfrm>
                <a:off x="754" y="1689"/>
                <a:ext cx="14" cy="22"/>
              </a:xfrm>
              <a:custGeom>
                <a:avLst/>
                <a:gdLst>
                  <a:gd name="T0" fmla="*/ 3 w 5"/>
                  <a:gd name="T1" fmla="*/ 4 h 8"/>
                  <a:gd name="T2" fmla="*/ 1 w 5"/>
                  <a:gd name="T3" fmla="*/ 2 h 8"/>
                  <a:gd name="T4" fmla="*/ 4 w 5"/>
                  <a:gd name="T5" fmla="*/ 5 h 8"/>
                  <a:gd name="T6" fmla="*/ 4 w 5"/>
                  <a:gd name="T7" fmla="*/ 6 h 8"/>
                  <a:gd name="T8" fmla="*/ 2 w 5"/>
                  <a:gd name="T9" fmla="*/ 3 h 8"/>
                  <a:gd name="T10" fmla="*/ 1 w 5"/>
                  <a:gd name="T11" fmla="*/ 3 h 8"/>
                  <a:gd name="T12" fmla="*/ 3 w 5"/>
                  <a:gd name="T13" fmla="*/ 5 h 8"/>
                  <a:gd name="T14" fmla="*/ 3 w 5"/>
                  <a:gd name="T15" fmla="*/ 6 h 8"/>
                  <a:gd name="T16" fmla="*/ 3 w 5"/>
                  <a:gd name="T17" fmla="*/ 5 h 8"/>
                  <a:gd name="T18" fmla="*/ 1 w 5"/>
                  <a:gd name="T19" fmla="*/ 4 h 8"/>
                  <a:gd name="T20" fmla="*/ 4 w 5"/>
                  <a:gd name="T21" fmla="*/ 8 h 8"/>
                  <a:gd name="T22" fmla="*/ 4 w 5"/>
                  <a:gd name="T23" fmla="*/ 8 h 8"/>
                  <a:gd name="T24" fmla="*/ 3 w 5"/>
                  <a:gd name="T25" fmla="*/ 6 h 8"/>
                  <a:gd name="T26" fmla="*/ 3 w 5"/>
                  <a:gd name="T27" fmla="*/ 6 h 8"/>
                  <a:gd name="T28" fmla="*/ 4 w 5"/>
                  <a:gd name="T29" fmla="*/ 7 h 8"/>
                  <a:gd name="T30" fmla="*/ 5 w 5"/>
                  <a:gd name="T31" fmla="*/ 6 h 8"/>
                  <a:gd name="T32" fmla="*/ 5 w 5"/>
                  <a:gd name="T33" fmla="*/ 6 h 8"/>
                  <a:gd name="T34" fmla="*/ 4 w 5"/>
                  <a:gd name="T35" fmla="*/ 5 h 8"/>
                  <a:gd name="T36" fmla="*/ 3 w 5"/>
                  <a:gd name="T37" fmla="*/ 3 h 8"/>
                  <a:gd name="T38" fmla="*/ 3 w 5"/>
                  <a:gd name="T39" fmla="*/ 4 h 8"/>
                  <a:gd name="T40" fmla="*/ 2 w 5"/>
                  <a:gd name="T41" fmla="*/ 2 h 8"/>
                  <a:gd name="T42" fmla="*/ 1 w 5"/>
                  <a:gd name="T43" fmla="*/ 1 h 8"/>
                  <a:gd name="T44" fmla="*/ 1 w 5"/>
                  <a:gd name="T45" fmla="*/ 1 h 8"/>
                  <a:gd name="T46" fmla="*/ 3 w 5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5"/>
                      <a:pt x="2" y="6"/>
                      <a:pt x="4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2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3" name="Rectangle 309"/>
              <p:cNvSpPr>
                <a:spLocks noChangeArrowheads="1"/>
              </p:cNvSpPr>
              <p:nvPr/>
            </p:nvSpPr>
            <p:spPr bwMode="auto">
              <a:xfrm>
                <a:off x="762" y="1695"/>
                <a:ext cx="1" cy="2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4" name="Freeform 310"/>
              <p:cNvSpPr>
                <a:spLocks/>
              </p:cNvSpPr>
              <p:nvPr/>
            </p:nvSpPr>
            <p:spPr bwMode="auto">
              <a:xfrm>
                <a:off x="768" y="170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5" name="Freeform 311"/>
              <p:cNvSpPr>
                <a:spLocks/>
              </p:cNvSpPr>
              <p:nvPr/>
            </p:nvSpPr>
            <p:spPr bwMode="auto">
              <a:xfrm>
                <a:off x="757" y="17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6" name="Freeform 312"/>
              <p:cNvSpPr>
                <a:spLocks/>
              </p:cNvSpPr>
              <p:nvPr/>
            </p:nvSpPr>
            <p:spPr bwMode="auto">
              <a:xfrm>
                <a:off x="757" y="1703"/>
                <a:ext cx="8" cy="11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2 w 3"/>
                  <a:gd name="T7" fmla="*/ 3 h 4"/>
                  <a:gd name="T8" fmla="*/ 2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7" name="Freeform 313"/>
              <p:cNvSpPr>
                <a:spLocks/>
              </p:cNvSpPr>
              <p:nvPr/>
            </p:nvSpPr>
            <p:spPr bwMode="auto">
              <a:xfrm>
                <a:off x="740" y="1700"/>
                <a:ext cx="22" cy="27"/>
              </a:xfrm>
              <a:custGeom>
                <a:avLst/>
                <a:gdLst>
                  <a:gd name="T0" fmla="*/ 5 w 8"/>
                  <a:gd name="T1" fmla="*/ 2 h 10"/>
                  <a:gd name="T2" fmla="*/ 5 w 8"/>
                  <a:gd name="T3" fmla="*/ 3 h 10"/>
                  <a:gd name="T4" fmla="*/ 4 w 8"/>
                  <a:gd name="T5" fmla="*/ 2 h 10"/>
                  <a:gd name="T6" fmla="*/ 3 w 8"/>
                  <a:gd name="T7" fmla="*/ 2 h 10"/>
                  <a:gd name="T8" fmla="*/ 4 w 8"/>
                  <a:gd name="T9" fmla="*/ 2 h 10"/>
                  <a:gd name="T10" fmla="*/ 4 w 8"/>
                  <a:gd name="T11" fmla="*/ 3 h 10"/>
                  <a:gd name="T12" fmla="*/ 5 w 8"/>
                  <a:gd name="T13" fmla="*/ 4 h 10"/>
                  <a:gd name="T14" fmla="*/ 3 w 8"/>
                  <a:gd name="T15" fmla="*/ 3 h 10"/>
                  <a:gd name="T16" fmla="*/ 5 w 8"/>
                  <a:gd name="T17" fmla="*/ 5 h 10"/>
                  <a:gd name="T18" fmla="*/ 4 w 8"/>
                  <a:gd name="T19" fmla="*/ 5 h 10"/>
                  <a:gd name="T20" fmla="*/ 4 w 8"/>
                  <a:gd name="T21" fmla="*/ 5 h 10"/>
                  <a:gd name="T22" fmla="*/ 4 w 8"/>
                  <a:gd name="T23" fmla="*/ 5 h 10"/>
                  <a:gd name="T24" fmla="*/ 2 w 8"/>
                  <a:gd name="T25" fmla="*/ 4 h 10"/>
                  <a:gd name="T26" fmla="*/ 2 w 8"/>
                  <a:gd name="T27" fmla="*/ 4 h 10"/>
                  <a:gd name="T28" fmla="*/ 1 w 8"/>
                  <a:gd name="T29" fmla="*/ 4 h 10"/>
                  <a:gd name="T30" fmla="*/ 2 w 8"/>
                  <a:gd name="T31" fmla="*/ 6 h 10"/>
                  <a:gd name="T32" fmla="*/ 1 w 8"/>
                  <a:gd name="T33" fmla="*/ 5 h 10"/>
                  <a:gd name="T34" fmla="*/ 3 w 8"/>
                  <a:gd name="T35" fmla="*/ 7 h 10"/>
                  <a:gd name="T36" fmla="*/ 3 w 8"/>
                  <a:gd name="T37" fmla="*/ 7 h 10"/>
                  <a:gd name="T38" fmla="*/ 1 w 8"/>
                  <a:gd name="T39" fmla="*/ 6 h 10"/>
                  <a:gd name="T40" fmla="*/ 2 w 8"/>
                  <a:gd name="T41" fmla="*/ 7 h 10"/>
                  <a:gd name="T42" fmla="*/ 0 w 8"/>
                  <a:gd name="T43" fmla="*/ 6 h 10"/>
                  <a:gd name="T44" fmla="*/ 2 w 8"/>
                  <a:gd name="T45" fmla="*/ 8 h 10"/>
                  <a:gd name="T46" fmla="*/ 1 w 8"/>
                  <a:gd name="T47" fmla="*/ 8 h 10"/>
                  <a:gd name="T48" fmla="*/ 4 w 8"/>
                  <a:gd name="T49" fmla="*/ 10 h 10"/>
                  <a:gd name="T50" fmla="*/ 4 w 8"/>
                  <a:gd name="T51" fmla="*/ 8 h 10"/>
                  <a:gd name="T52" fmla="*/ 3 w 8"/>
                  <a:gd name="T53" fmla="*/ 7 h 10"/>
                  <a:gd name="T54" fmla="*/ 5 w 8"/>
                  <a:gd name="T55" fmla="*/ 8 h 10"/>
                  <a:gd name="T56" fmla="*/ 4 w 8"/>
                  <a:gd name="T57" fmla="*/ 6 h 10"/>
                  <a:gd name="T58" fmla="*/ 5 w 8"/>
                  <a:gd name="T59" fmla="*/ 7 h 10"/>
                  <a:gd name="T60" fmla="*/ 4 w 8"/>
                  <a:gd name="T61" fmla="*/ 6 h 10"/>
                  <a:gd name="T62" fmla="*/ 6 w 8"/>
                  <a:gd name="T63" fmla="*/ 8 h 10"/>
                  <a:gd name="T64" fmla="*/ 7 w 8"/>
                  <a:gd name="T65" fmla="*/ 5 h 10"/>
                  <a:gd name="T66" fmla="*/ 6 w 8"/>
                  <a:gd name="T67" fmla="*/ 4 h 10"/>
                  <a:gd name="T68" fmla="*/ 6 w 8"/>
                  <a:gd name="T69" fmla="*/ 3 h 10"/>
                  <a:gd name="T70" fmla="*/ 5 w 8"/>
                  <a:gd name="T71" fmla="*/ 2 h 10"/>
                  <a:gd name="T72" fmla="*/ 8 w 8"/>
                  <a:gd name="T73" fmla="*/ 4 h 10"/>
                  <a:gd name="T74" fmla="*/ 8 w 8"/>
                  <a:gd name="T75" fmla="*/ 4 h 10"/>
                  <a:gd name="T76" fmla="*/ 7 w 8"/>
                  <a:gd name="T77" fmla="*/ 4 h 10"/>
                  <a:gd name="T78" fmla="*/ 8 w 8"/>
                  <a:gd name="T79" fmla="*/ 4 h 10"/>
                  <a:gd name="T80" fmla="*/ 5 w 8"/>
                  <a:gd name="T81" fmla="*/ 1 h 10"/>
                  <a:gd name="T82" fmla="*/ 3 w 8"/>
                  <a:gd name="T83" fmla="*/ 1 h 10"/>
                  <a:gd name="T84" fmla="*/ 5 w 8"/>
                  <a:gd name="T8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4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5" y="4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4" y="4"/>
                      <a:pt x="5" y="5"/>
                    </a:cubicBezTo>
                    <a:cubicBezTo>
                      <a:pt x="4" y="4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3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5"/>
                      <a:pt x="3" y="7"/>
                    </a:cubicBezTo>
                    <a:cubicBezTo>
                      <a:pt x="1" y="5"/>
                      <a:pt x="4" y="8"/>
                      <a:pt x="3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0" y="6"/>
                      <a:pt x="1" y="7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5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4" y="1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6" y="4"/>
                      <a:pt x="3" y="0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8" name="Freeform 314"/>
              <p:cNvSpPr>
                <a:spLocks/>
              </p:cNvSpPr>
              <p:nvPr/>
            </p:nvSpPr>
            <p:spPr bwMode="auto">
              <a:xfrm>
                <a:off x="762" y="171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9" name="Freeform 315"/>
              <p:cNvSpPr>
                <a:spLocks/>
              </p:cNvSpPr>
              <p:nvPr/>
            </p:nvSpPr>
            <p:spPr bwMode="auto">
              <a:xfrm>
                <a:off x="743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0" name="Rectangle 316"/>
              <p:cNvSpPr>
                <a:spLocks noChangeArrowheads="1"/>
              </p:cNvSpPr>
              <p:nvPr/>
            </p:nvSpPr>
            <p:spPr bwMode="auto">
              <a:xfrm>
                <a:off x="762" y="1711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1" name="Freeform 317"/>
              <p:cNvSpPr>
                <a:spLocks/>
              </p:cNvSpPr>
              <p:nvPr/>
            </p:nvSpPr>
            <p:spPr bwMode="auto">
              <a:xfrm>
                <a:off x="754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2" name="Freeform 318"/>
              <p:cNvSpPr>
                <a:spLocks/>
              </p:cNvSpPr>
              <p:nvPr/>
            </p:nvSpPr>
            <p:spPr bwMode="auto">
              <a:xfrm>
                <a:off x="738" y="171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3" name="Freeform 319"/>
              <p:cNvSpPr>
                <a:spLocks/>
              </p:cNvSpPr>
              <p:nvPr/>
            </p:nvSpPr>
            <p:spPr bwMode="auto">
              <a:xfrm>
                <a:off x="732" y="17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4" name="Freeform 320"/>
              <p:cNvSpPr>
                <a:spLocks/>
              </p:cNvSpPr>
              <p:nvPr/>
            </p:nvSpPr>
            <p:spPr bwMode="auto">
              <a:xfrm>
                <a:off x="716" y="1719"/>
                <a:ext cx="33" cy="38"/>
              </a:xfrm>
              <a:custGeom>
                <a:avLst/>
                <a:gdLst>
                  <a:gd name="T0" fmla="*/ 3 w 12"/>
                  <a:gd name="T1" fmla="*/ 11 h 14"/>
                  <a:gd name="T2" fmla="*/ 4 w 12"/>
                  <a:gd name="T3" fmla="*/ 13 h 14"/>
                  <a:gd name="T4" fmla="*/ 5 w 12"/>
                  <a:gd name="T5" fmla="*/ 13 h 14"/>
                  <a:gd name="T6" fmla="*/ 5 w 12"/>
                  <a:gd name="T7" fmla="*/ 12 h 14"/>
                  <a:gd name="T8" fmla="*/ 6 w 12"/>
                  <a:gd name="T9" fmla="*/ 11 h 14"/>
                  <a:gd name="T10" fmla="*/ 7 w 12"/>
                  <a:gd name="T11" fmla="*/ 11 h 14"/>
                  <a:gd name="T12" fmla="*/ 6 w 12"/>
                  <a:gd name="T13" fmla="*/ 8 h 14"/>
                  <a:gd name="T14" fmla="*/ 7 w 12"/>
                  <a:gd name="T15" fmla="*/ 8 h 14"/>
                  <a:gd name="T16" fmla="*/ 8 w 12"/>
                  <a:gd name="T17" fmla="*/ 8 h 14"/>
                  <a:gd name="T18" fmla="*/ 6 w 12"/>
                  <a:gd name="T19" fmla="*/ 6 h 14"/>
                  <a:gd name="T20" fmla="*/ 6 w 12"/>
                  <a:gd name="T21" fmla="*/ 5 h 14"/>
                  <a:gd name="T22" fmla="*/ 7 w 12"/>
                  <a:gd name="T23" fmla="*/ 6 h 14"/>
                  <a:gd name="T24" fmla="*/ 8 w 12"/>
                  <a:gd name="T25" fmla="*/ 5 h 14"/>
                  <a:gd name="T26" fmla="*/ 9 w 12"/>
                  <a:gd name="T27" fmla="*/ 5 h 14"/>
                  <a:gd name="T28" fmla="*/ 9 w 12"/>
                  <a:gd name="T29" fmla="*/ 4 h 14"/>
                  <a:gd name="T30" fmla="*/ 8 w 12"/>
                  <a:gd name="T31" fmla="*/ 3 h 14"/>
                  <a:gd name="T32" fmla="*/ 9 w 12"/>
                  <a:gd name="T33" fmla="*/ 3 h 14"/>
                  <a:gd name="T34" fmla="*/ 9 w 12"/>
                  <a:gd name="T35" fmla="*/ 3 h 14"/>
                  <a:gd name="T36" fmla="*/ 11 w 12"/>
                  <a:gd name="T37" fmla="*/ 2 h 14"/>
                  <a:gd name="T38" fmla="*/ 10 w 12"/>
                  <a:gd name="T39" fmla="*/ 2 h 14"/>
                  <a:gd name="T40" fmla="*/ 11 w 12"/>
                  <a:gd name="T41" fmla="*/ 3 h 14"/>
                  <a:gd name="T42" fmla="*/ 8 w 12"/>
                  <a:gd name="T43" fmla="*/ 0 h 14"/>
                  <a:gd name="T44" fmla="*/ 7 w 12"/>
                  <a:gd name="T45" fmla="*/ 0 h 14"/>
                  <a:gd name="T46" fmla="*/ 7 w 12"/>
                  <a:gd name="T47" fmla="*/ 1 h 14"/>
                  <a:gd name="T48" fmla="*/ 6 w 12"/>
                  <a:gd name="T49" fmla="*/ 1 h 14"/>
                  <a:gd name="T50" fmla="*/ 6 w 12"/>
                  <a:gd name="T51" fmla="*/ 2 h 14"/>
                  <a:gd name="T52" fmla="*/ 6 w 12"/>
                  <a:gd name="T53" fmla="*/ 3 h 14"/>
                  <a:gd name="T54" fmla="*/ 6 w 12"/>
                  <a:gd name="T55" fmla="*/ 3 h 14"/>
                  <a:gd name="T56" fmla="*/ 5 w 12"/>
                  <a:gd name="T57" fmla="*/ 3 h 14"/>
                  <a:gd name="T58" fmla="*/ 5 w 12"/>
                  <a:gd name="T59" fmla="*/ 3 h 14"/>
                  <a:gd name="T60" fmla="*/ 6 w 12"/>
                  <a:gd name="T61" fmla="*/ 5 h 14"/>
                  <a:gd name="T62" fmla="*/ 4 w 12"/>
                  <a:gd name="T63" fmla="*/ 4 h 14"/>
                  <a:gd name="T64" fmla="*/ 4 w 12"/>
                  <a:gd name="T65" fmla="*/ 4 h 14"/>
                  <a:gd name="T66" fmla="*/ 5 w 12"/>
                  <a:gd name="T67" fmla="*/ 5 h 14"/>
                  <a:gd name="T68" fmla="*/ 5 w 12"/>
                  <a:gd name="T69" fmla="*/ 7 h 14"/>
                  <a:gd name="T70" fmla="*/ 5 w 12"/>
                  <a:gd name="T71" fmla="*/ 8 h 14"/>
                  <a:gd name="T72" fmla="*/ 4 w 12"/>
                  <a:gd name="T73" fmla="*/ 8 h 14"/>
                  <a:gd name="T74" fmla="*/ 4 w 12"/>
                  <a:gd name="T75" fmla="*/ 9 h 14"/>
                  <a:gd name="T76" fmla="*/ 5 w 12"/>
                  <a:gd name="T77" fmla="*/ 10 h 14"/>
                  <a:gd name="T78" fmla="*/ 3 w 12"/>
                  <a:gd name="T7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4">
                    <a:moveTo>
                      <a:pt x="2" y="9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5" y="13"/>
                      <a:pt x="5" y="13"/>
                    </a:cubicBezTo>
                    <a:cubicBezTo>
                      <a:pt x="5" y="13"/>
                      <a:pt x="3" y="11"/>
                      <a:pt x="4" y="11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2"/>
                      <a:pt x="4" y="10"/>
                      <a:pt x="3" y="10"/>
                    </a:cubicBezTo>
                    <a:cubicBezTo>
                      <a:pt x="8" y="14"/>
                      <a:pt x="3" y="8"/>
                      <a:pt x="6" y="11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6" y="11"/>
                      <a:pt x="6" y="9"/>
                      <a:pt x="7" y="11"/>
                    </a:cubicBezTo>
                    <a:cubicBezTo>
                      <a:pt x="4" y="8"/>
                      <a:pt x="8" y="11"/>
                      <a:pt x="5" y="8"/>
                    </a:cubicBezTo>
                    <a:cubicBezTo>
                      <a:pt x="7" y="9"/>
                      <a:pt x="5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5" y="7"/>
                      <a:pt x="7" y="8"/>
                    </a:cubicBezTo>
                    <a:cubicBezTo>
                      <a:pt x="7" y="8"/>
                      <a:pt x="6" y="8"/>
                      <a:pt x="5" y="7"/>
                    </a:cubicBezTo>
                    <a:cubicBezTo>
                      <a:pt x="6" y="7"/>
                      <a:pt x="6" y="7"/>
                      <a:pt x="8" y="8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6" y="5"/>
                      <a:pt x="4" y="4"/>
                      <a:pt x="6" y="5"/>
                    </a:cubicBezTo>
                    <a:cubicBezTo>
                      <a:pt x="7" y="6"/>
                      <a:pt x="6" y="6"/>
                      <a:pt x="7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9" y="7"/>
                      <a:pt x="7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6"/>
                      <a:pt x="7" y="3"/>
                      <a:pt x="9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9" y="4"/>
                      <a:pt x="10" y="5"/>
                    </a:cubicBezTo>
                    <a:cubicBezTo>
                      <a:pt x="9" y="4"/>
                      <a:pt x="10" y="4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8" y="2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2" y="4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11" y="4"/>
                      <a:pt x="9" y="2"/>
                      <a:pt x="10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2"/>
                      <a:pt x="6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6" y="2"/>
                      <a:pt x="7" y="3"/>
                      <a:pt x="6" y="2"/>
                    </a:cubicBezTo>
                    <a:cubicBezTo>
                      <a:pt x="7" y="3"/>
                      <a:pt x="6" y="2"/>
                      <a:pt x="7" y="3"/>
                    </a:cubicBezTo>
                    <a:cubicBezTo>
                      <a:pt x="7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4"/>
                      <a:pt x="5" y="3"/>
                    </a:cubicBezTo>
                    <a:cubicBezTo>
                      <a:pt x="6" y="4"/>
                      <a:pt x="6" y="4"/>
                      <a:pt x="7" y="6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7" y="6"/>
                      <a:pt x="5" y="4"/>
                      <a:pt x="6" y="5"/>
                    </a:cubicBezTo>
                    <a:cubicBezTo>
                      <a:pt x="5" y="4"/>
                      <a:pt x="5" y="5"/>
                      <a:pt x="4" y="4"/>
                    </a:cubicBezTo>
                    <a:cubicBezTo>
                      <a:pt x="4" y="3"/>
                      <a:pt x="5" y="5"/>
                      <a:pt x="5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4" y="9"/>
                      <a:pt x="1" y="7"/>
                      <a:pt x="4" y="9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7"/>
                      <a:pt x="4" y="12"/>
                      <a:pt x="2" y="9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5" name="Freeform 321"/>
              <p:cNvSpPr>
                <a:spLocks/>
              </p:cNvSpPr>
              <p:nvPr/>
            </p:nvSpPr>
            <p:spPr bwMode="auto">
              <a:xfrm>
                <a:off x="724" y="173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6" name="Rectangle 322"/>
              <p:cNvSpPr>
                <a:spLocks noChangeArrowheads="1"/>
              </p:cNvSpPr>
              <p:nvPr/>
            </p:nvSpPr>
            <p:spPr bwMode="auto">
              <a:xfrm>
                <a:off x="727" y="1738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7" name="Freeform 323"/>
              <p:cNvSpPr>
                <a:spLocks/>
              </p:cNvSpPr>
              <p:nvPr/>
            </p:nvSpPr>
            <p:spPr bwMode="auto">
              <a:xfrm>
                <a:off x="719" y="174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8" name="Rectangle 324"/>
              <p:cNvSpPr>
                <a:spLocks noChangeArrowheads="1"/>
              </p:cNvSpPr>
              <p:nvPr/>
            </p:nvSpPr>
            <p:spPr bwMode="auto">
              <a:xfrm>
                <a:off x="721" y="174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9" name="Freeform 325"/>
              <p:cNvSpPr>
                <a:spLocks/>
              </p:cNvSpPr>
              <p:nvPr/>
            </p:nvSpPr>
            <p:spPr bwMode="auto">
              <a:xfrm>
                <a:off x="710" y="1746"/>
                <a:ext cx="20" cy="25"/>
              </a:xfrm>
              <a:custGeom>
                <a:avLst/>
                <a:gdLst>
                  <a:gd name="T0" fmla="*/ 1 w 7"/>
                  <a:gd name="T1" fmla="*/ 6 h 9"/>
                  <a:gd name="T2" fmla="*/ 1 w 7"/>
                  <a:gd name="T3" fmla="*/ 8 h 9"/>
                  <a:gd name="T4" fmla="*/ 1 w 7"/>
                  <a:gd name="T5" fmla="*/ 7 h 9"/>
                  <a:gd name="T6" fmla="*/ 2 w 7"/>
                  <a:gd name="T7" fmla="*/ 9 h 9"/>
                  <a:gd name="T8" fmla="*/ 4 w 7"/>
                  <a:gd name="T9" fmla="*/ 6 h 9"/>
                  <a:gd name="T10" fmla="*/ 4 w 7"/>
                  <a:gd name="T11" fmla="*/ 7 h 9"/>
                  <a:gd name="T12" fmla="*/ 4 w 7"/>
                  <a:gd name="T13" fmla="*/ 4 h 9"/>
                  <a:gd name="T14" fmla="*/ 5 w 7"/>
                  <a:gd name="T15" fmla="*/ 6 h 9"/>
                  <a:gd name="T16" fmla="*/ 5 w 7"/>
                  <a:gd name="T17" fmla="*/ 5 h 9"/>
                  <a:gd name="T18" fmla="*/ 5 w 7"/>
                  <a:gd name="T19" fmla="*/ 4 h 9"/>
                  <a:gd name="T20" fmla="*/ 5 w 7"/>
                  <a:gd name="T21" fmla="*/ 5 h 9"/>
                  <a:gd name="T22" fmla="*/ 5 w 7"/>
                  <a:gd name="T23" fmla="*/ 4 h 9"/>
                  <a:gd name="T24" fmla="*/ 5 w 7"/>
                  <a:gd name="T25" fmla="*/ 4 h 9"/>
                  <a:gd name="T26" fmla="*/ 5 w 7"/>
                  <a:gd name="T27" fmla="*/ 4 h 9"/>
                  <a:gd name="T28" fmla="*/ 5 w 7"/>
                  <a:gd name="T29" fmla="*/ 3 h 9"/>
                  <a:gd name="T30" fmla="*/ 6 w 7"/>
                  <a:gd name="T31" fmla="*/ 4 h 9"/>
                  <a:gd name="T32" fmla="*/ 5 w 7"/>
                  <a:gd name="T33" fmla="*/ 2 h 9"/>
                  <a:gd name="T34" fmla="*/ 4 w 7"/>
                  <a:gd name="T35" fmla="*/ 1 h 9"/>
                  <a:gd name="T36" fmla="*/ 5 w 7"/>
                  <a:gd name="T37" fmla="*/ 3 h 9"/>
                  <a:gd name="T38" fmla="*/ 5 w 7"/>
                  <a:gd name="T39" fmla="*/ 3 h 9"/>
                  <a:gd name="T40" fmla="*/ 5 w 7"/>
                  <a:gd name="T41" fmla="*/ 3 h 9"/>
                  <a:gd name="T42" fmla="*/ 4 w 7"/>
                  <a:gd name="T43" fmla="*/ 2 h 9"/>
                  <a:gd name="T44" fmla="*/ 2 w 7"/>
                  <a:gd name="T45" fmla="*/ 2 h 9"/>
                  <a:gd name="T46" fmla="*/ 2 w 7"/>
                  <a:gd name="T47" fmla="*/ 1 h 9"/>
                  <a:gd name="T48" fmla="*/ 2 w 7"/>
                  <a:gd name="T49" fmla="*/ 2 h 9"/>
                  <a:gd name="T50" fmla="*/ 3 w 7"/>
                  <a:gd name="T51" fmla="*/ 3 h 9"/>
                  <a:gd name="T52" fmla="*/ 4 w 7"/>
                  <a:gd name="T53" fmla="*/ 4 h 9"/>
                  <a:gd name="T54" fmla="*/ 4 w 7"/>
                  <a:gd name="T55" fmla="*/ 4 h 9"/>
                  <a:gd name="T56" fmla="*/ 3 w 7"/>
                  <a:gd name="T57" fmla="*/ 3 h 9"/>
                  <a:gd name="T58" fmla="*/ 4 w 7"/>
                  <a:gd name="T59" fmla="*/ 4 h 9"/>
                  <a:gd name="T60" fmla="*/ 2 w 7"/>
                  <a:gd name="T61" fmla="*/ 2 h 9"/>
                  <a:gd name="T62" fmla="*/ 3 w 7"/>
                  <a:gd name="T63" fmla="*/ 4 h 9"/>
                  <a:gd name="T64" fmla="*/ 2 w 7"/>
                  <a:gd name="T65" fmla="*/ 5 h 9"/>
                  <a:gd name="T66" fmla="*/ 2 w 7"/>
                  <a:gd name="T67" fmla="*/ 4 h 9"/>
                  <a:gd name="T68" fmla="*/ 2 w 7"/>
                  <a:gd name="T69" fmla="*/ 5 h 9"/>
                  <a:gd name="T70" fmla="*/ 1 w 7"/>
                  <a:gd name="T71" fmla="*/ 5 h 9"/>
                  <a:gd name="T72" fmla="*/ 2 w 7"/>
                  <a:gd name="T73" fmla="*/ 6 h 9"/>
                  <a:gd name="T74" fmla="*/ 1 w 7"/>
                  <a:gd name="T75" fmla="*/ 6 h 9"/>
                  <a:gd name="T76" fmla="*/ 1 w 7"/>
                  <a:gd name="T77" fmla="*/ 6 h 9"/>
                  <a:gd name="T78" fmla="*/ 2 w 7"/>
                  <a:gd name="T79" fmla="*/ 8 h 9"/>
                  <a:gd name="T80" fmla="*/ 1 w 7"/>
                  <a:gd name="T8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0" y="7"/>
                      <a:pt x="2" y="9"/>
                    </a:cubicBezTo>
                    <a:cubicBezTo>
                      <a:pt x="2" y="8"/>
                      <a:pt x="4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5"/>
                      <a:pt x="6" y="8"/>
                      <a:pt x="4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3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5" y="3"/>
                      <a:pt x="7" y="5"/>
                      <a:pt x="5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5"/>
                      <a:pt x="4" y="2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4" y="4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5" y="5"/>
                      <a:pt x="4" y="4"/>
                    </a:cubicBezTo>
                    <a:cubicBezTo>
                      <a:pt x="3" y="4"/>
                      <a:pt x="4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8"/>
                      <a:pt x="2" y="8"/>
                    </a:cubicBezTo>
                    <a:cubicBezTo>
                      <a:pt x="1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0" name="Freeform 326"/>
              <p:cNvSpPr>
                <a:spLocks/>
              </p:cNvSpPr>
              <p:nvPr/>
            </p:nvSpPr>
            <p:spPr bwMode="auto">
              <a:xfrm>
                <a:off x="710" y="1768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1" name="Freeform 327"/>
              <p:cNvSpPr>
                <a:spLocks/>
              </p:cNvSpPr>
              <p:nvPr/>
            </p:nvSpPr>
            <p:spPr bwMode="auto">
              <a:xfrm>
                <a:off x="702" y="1765"/>
                <a:ext cx="14" cy="19"/>
              </a:xfrm>
              <a:custGeom>
                <a:avLst/>
                <a:gdLst>
                  <a:gd name="T0" fmla="*/ 2 w 5"/>
                  <a:gd name="T1" fmla="*/ 3 h 7"/>
                  <a:gd name="T2" fmla="*/ 2 w 5"/>
                  <a:gd name="T3" fmla="*/ 5 h 7"/>
                  <a:gd name="T4" fmla="*/ 4 w 5"/>
                  <a:gd name="T5" fmla="*/ 4 h 7"/>
                  <a:gd name="T6" fmla="*/ 3 w 5"/>
                  <a:gd name="T7" fmla="*/ 2 h 7"/>
                  <a:gd name="T8" fmla="*/ 4 w 5"/>
                  <a:gd name="T9" fmla="*/ 3 h 7"/>
                  <a:gd name="T10" fmla="*/ 4 w 5"/>
                  <a:gd name="T11" fmla="*/ 2 h 7"/>
                  <a:gd name="T12" fmla="*/ 4 w 5"/>
                  <a:gd name="T13" fmla="*/ 2 h 7"/>
                  <a:gd name="T14" fmla="*/ 3 w 5"/>
                  <a:gd name="T15" fmla="*/ 2 h 7"/>
                  <a:gd name="T16" fmla="*/ 3 w 5"/>
                  <a:gd name="T17" fmla="*/ 2 h 7"/>
                  <a:gd name="T18" fmla="*/ 3 w 5"/>
                  <a:gd name="T19" fmla="*/ 1 h 7"/>
                  <a:gd name="T20" fmla="*/ 3 w 5"/>
                  <a:gd name="T21" fmla="*/ 3 h 7"/>
                  <a:gd name="T22" fmla="*/ 2 w 5"/>
                  <a:gd name="T23" fmla="*/ 1 h 7"/>
                  <a:gd name="T24" fmla="*/ 1 w 5"/>
                  <a:gd name="T25" fmla="*/ 1 h 7"/>
                  <a:gd name="T26" fmla="*/ 2 w 5"/>
                  <a:gd name="T27" fmla="*/ 2 h 7"/>
                  <a:gd name="T28" fmla="*/ 2 w 5"/>
                  <a:gd name="T29" fmla="*/ 3 h 7"/>
                  <a:gd name="T30" fmla="*/ 1 w 5"/>
                  <a:gd name="T31" fmla="*/ 1 h 7"/>
                  <a:gd name="T32" fmla="*/ 0 w 5"/>
                  <a:gd name="T33" fmla="*/ 3 h 7"/>
                  <a:gd name="T34" fmla="*/ 1 w 5"/>
                  <a:gd name="T35" fmla="*/ 5 h 7"/>
                  <a:gd name="T36" fmla="*/ 1 w 5"/>
                  <a:gd name="T37" fmla="*/ 3 h 7"/>
                  <a:gd name="T38" fmla="*/ 0 w 5"/>
                  <a:gd name="T39" fmla="*/ 3 h 7"/>
                  <a:gd name="T40" fmla="*/ 1 w 5"/>
                  <a:gd name="T41" fmla="*/ 6 h 7"/>
                  <a:gd name="T42" fmla="*/ 2 w 5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5" y="3"/>
                      <a:pt x="4" y="2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4" y="4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2" y="3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1" y="4"/>
                      <a:pt x="2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2" name="Rectangle 328"/>
              <p:cNvSpPr>
                <a:spLocks noChangeArrowheads="1"/>
              </p:cNvSpPr>
              <p:nvPr/>
            </p:nvSpPr>
            <p:spPr bwMode="auto">
              <a:xfrm>
                <a:off x="708" y="177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3" name="Freeform 329"/>
              <p:cNvSpPr>
                <a:spLocks/>
              </p:cNvSpPr>
              <p:nvPr/>
            </p:nvSpPr>
            <p:spPr bwMode="auto">
              <a:xfrm>
                <a:off x="1244" y="2285"/>
                <a:ext cx="855" cy="971"/>
              </a:xfrm>
              <a:custGeom>
                <a:avLst/>
                <a:gdLst>
                  <a:gd name="T0" fmla="*/ 76 w 314"/>
                  <a:gd name="T1" fmla="*/ 0 h 357"/>
                  <a:gd name="T2" fmla="*/ 65 w 314"/>
                  <a:gd name="T3" fmla="*/ 33 h 357"/>
                  <a:gd name="T4" fmla="*/ 55 w 314"/>
                  <a:gd name="T5" fmla="*/ 75 h 357"/>
                  <a:gd name="T6" fmla="*/ 42 w 314"/>
                  <a:gd name="T7" fmla="*/ 142 h 357"/>
                  <a:gd name="T8" fmla="*/ 18 w 314"/>
                  <a:gd name="T9" fmla="*/ 247 h 357"/>
                  <a:gd name="T10" fmla="*/ 0 w 314"/>
                  <a:gd name="T11" fmla="*/ 357 h 357"/>
                  <a:gd name="T12" fmla="*/ 153 w 314"/>
                  <a:gd name="T13" fmla="*/ 357 h 357"/>
                  <a:gd name="T14" fmla="*/ 241 w 314"/>
                  <a:gd name="T15" fmla="*/ 357 h 357"/>
                  <a:gd name="T16" fmla="*/ 275 w 314"/>
                  <a:gd name="T17" fmla="*/ 357 h 357"/>
                  <a:gd name="T18" fmla="*/ 314 w 314"/>
                  <a:gd name="T19" fmla="*/ 357 h 357"/>
                  <a:gd name="T20" fmla="*/ 308 w 314"/>
                  <a:gd name="T21" fmla="*/ 325 h 357"/>
                  <a:gd name="T22" fmla="*/ 299 w 314"/>
                  <a:gd name="T23" fmla="*/ 297 h 357"/>
                  <a:gd name="T24" fmla="*/ 292 w 314"/>
                  <a:gd name="T25" fmla="*/ 267 h 357"/>
                  <a:gd name="T26" fmla="*/ 288 w 314"/>
                  <a:gd name="T27" fmla="*/ 222 h 357"/>
                  <a:gd name="T28" fmla="*/ 279 w 314"/>
                  <a:gd name="T29" fmla="*/ 177 h 357"/>
                  <a:gd name="T30" fmla="*/ 264 w 314"/>
                  <a:gd name="T31" fmla="*/ 100 h 357"/>
                  <a:gd name="T32" fmla="*/ 260 w 314"/>
                  <a:gd name="T33" fmla="*/ 62 h 357"/>
                  <a:gd name="T34" fmla="*/ 253 w 314"/>
                  <a:gd name="T35" fmla="*/ 27 h 357"/>
                  <a:gd name="T36" fmla="*/ 244 w 314"/>
                  <a:gd name="T37" fmla="*/ 6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4" h="357">
                    <a:moveTo>
                      <a:pt x="76" y="0"/>
                    </a:moveTo>
                    <a:cubicBezTo>
                      <a:pt x="71" y="8"/>
                      <a:pt x="68" y="23"/>
                      <a:pt x="65" y="33"/>
                    </a:cubicBezTo>
                    <a:cubicBezTo>
                      <a:pt x="62" y="47"/>
                      <a:pt x="58" y="61"/>
                      <a:pt x="55" y="75"/>
                    </a:cubicBezTo>
                    <a:cubicBezTo>
                      <a:pt x="51" y="97"/>
                      <a:pt x="48" y="120"/>
                      <a:pt x="42" y="142"/>
                    </a:cubicBezTo>
                    <a:cubicBezTo>
                      <a:pt x="31" y="175"/>
                      <a:pt x="26" y="212"/>
                      <a:pt x="18" y="247"/>
                    </a:cubicBezTo>
                    <a:cubicBezTo>
                      <a:pt x="10" y="284"/>
                      <a:pt x="1" y="320"/>
                      <a:pt x="0" y="357"/>
                    </a:cubicBezTo>
                    <a:cubicBezTo>
                      <a:pt x="51" y="357"/>
                      <a:pt x="102" y="357"/>
                      <a:pt x="153" y="357"/>
                    </a:cubicBezTo>
                    <a:cubicBezTo>
                      <a:pt x="182" y="357"/>
                      <a:pt x="212" y="357"/>
                      <a:pt x="241" y="357"/>
                    </a:cubicBezTo>
                    <a:cubicBezTo>
                      <a:pt x="253" y="357"/>
                      <a:pt x="264" y="357"/>
                      <a:pt x="275" y="357"/>
                    </a:cubicBezTo>
                    <a:cubicBezTo>
                      <a:pt x="285" y="357"/>
                      <a:pt x="307" y="357"/>
                      <a:pt x="314" y="357"/>
                    </a:cubicBezTo>
                    <a:cubicBezTo>
                      <a:pt x="310" y="347"/>
                      <a:pt x="311" y="335"/>
                      <a:pt x="308" y="325"/>
                    </a:cubicBezTo>
                    <a:cubicBezTo>
                      <a:pt x="305" y="316"/>
                      <a:pt x="302" y="306"/>
                      <a:pt x="299" y="297"/>
                    </a:cubicBezTo>
                    <a:cubicBezTo>
                      <a:pt x="297" y="287"/>
                      <a:pt x="294" y="277"/>
                      <a:pt x="292" y="267"/>
                    </a:cubicBezTo>
                    <a:cubicBezTo>
                      <a:pt x="289" y="252"/>
                      <a:pt x="289" y="237"/>
                      <a:pt x="288" y="222"/>
                    </a:cubicBezTo>
                    <a:cubicBezTo>
                      <a:pt x="286" y="207"/>
                      <a:pt x="282" y="192"/>
                      <a:pt x="279" y="177"/>
                    </a:cubicBezTo>
                    <a:cubicBezTo>
                      <a:pt x="273" y="151"/>
                      <a:pt x="269" y="125"/>
                      <a:pt x="264" y="100"/>
                    </a:cubicBezTo>
                    <a:cubicBezTo>
                      <a:pt x="262" y="87"/>
                      <a:pt x="264" y="75"/>
                      <a:pt x="260" y="62"/>
                    </a:cubicBezTo>
                    <a:cubicBezTo>
                      <a:pt x="256" y="51"/>
                      <a:pt x="256" y="39"/>
                      <a:pt x="253" y="27"/>
                    </a:cubicBezTo>
                    <a:cubicBezTo>
                      <a:pt x="252" y="18"/>
                      <a:pt x="247" y="13"/>
                      <a:pt x="244" y="6"/>
                    </a:cubicBezTo>
                  </a:path>
                </a:pathLst>
              </a:custGeom>
              <a:solidFill>
                <a:srgbClr val="BB9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4" name="Freeform 330"/>
              <p:cNvSpPr>
                <a:spLocks/>
              </p:cNvSpPr>
              <p:nvPr/>
            </p:nvSpPr>
            <p:spPr bwMode="auto">
              <a:xfrm>
                <a:off x="1266" y="313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5" name="Freeform 331"/>
              <p:cNvSpPr>
                <a:spLocks/>
              </p:cNvSpPr>
              <p:nvPr/>
            </p:nvSpPr>
            <p:spPr bwMode="auto">
              <a:xfrm>
                <a:off x="1263" y="3134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4 h 5"/>
                  <a:gd name="T4" fmla="*/ 2 w 2"/>
                  <a:gd name="T5" fmla="*/ 0 h 5"/>
                  <a:gd name="T6" fmla="*/ 0 w 2"/>
                  <a:gd name="T7" fmla="*/ 2 h 5"/>
                  <a:gd name="T8" fmla="*/ 2 w 2"/>
                  <a:gd name="T9" fmla="*/ 1 h 5"/>
                  <a:gd name="T10" fmla="*/ 0 w 2"/>
                  <a:gd name="T11" fmla="*/ 3 h 5"/>
                  <a:gd name="T12" fmla="*/ 1 w 2"/>
                  <a:gd name="T13" fmla="*/ 3 h 5"/>
                  <a:gd name="T14" fmla="*/ 1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6" name="Freeform 332"/>
              <p:cNvSpPr>
                <a:spLocks/>
              </p:cNvSpPr>
              <p:nvPr/>
            </p:nvSpPr>
            <p:spPr bwMode="auto">
              <a:xfrm>
                <a:off x="1269" y="313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7" name="Freeform 333"/>
              <p:cNvSpPr>
                <a:spLocks/>
              </p:cNvSpPr>
              <p:nvPr/>
            </p:nvSpPr>
            <p:spPr bwMode="auto">
              <a:xfrm>
                <a:off x="1269" y="3136"/>
                <a:ext cx="2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8" name="Freeform 334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9" name="Freeform 335"/>
              <p:cNvSpPr>
                <a:spLocks/>
              </p:cNvSpPr>
              <p:nvPr/>
            </p:nvSpPr>
            <p:spPr bwMode="auto">
              <a:xfrm>
                <a:off x="1271" y="3136"/>
                <a:ext cx="6" cy="11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1 h 4"/>
                  <a:gd name="T4" fmla="*/ 1 w 2"/>
                  <a:gd name="T5" fmla="*/ 1 h 4"/>
                  <a:gd name="T6" fmla="*/ 0 w 2"/>
                  <a:gd name="T7" fmla="*/ 3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1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0" name="Freeform 336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1" name="Freeform 337"/>
              <p:cNvSpPr>
                <a:spLocks/>
              </p:cNvSpPr>
              <p:nvPr/>
            </p:nvSpPr>
            <p:spPr bwMode="auto">
              <a:xfrm>
                <a:off x="1271" y="31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2" name="Freeform 338"/>
              <p:cNvSpPr>
                <a:spLocks/>
              </p:cNvSpPr>
              <p:nvPr/>
            </p:nvSpPr>
            <p:spPr bwMode="auto">
              <a:xfrm>
                <a:off x="1277" y="3139"/>
                <a:ext cx="2" cy="11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w 1"/>
                  <a:gd name="T5" fmla="*/ 4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3" name="Freeform 339"/>
              <p:cNvSpPr>
                <a:spLocks/>
              </p:cNvSpPr>
              <p:nvPr/>
            </p:nvSpPr>
            <p:spPr bwMode="auto">
              <a:xfrm>
                <a:off x="127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4" name="Freeform 340"/>
              <p:cNvSpPr>
                <a:spLocks/>
              </p:cNvSpPr>
              <p:nvPr/>
            </p:nvSpPr>
            <p:spPr bwMode="auto">
              <a:xfrm>
                <a:off x="1279" y="3142"/>
                <a:ext cx="9" cy="16"/>
              </a:xfrm>
              <a:custGeom>
                <a:avLst/>
                <a:gdLst>
                  <a:gd name="T0" fmla="*/ 3 w 3"/>
                  <a:gd name="T1" fmla="*/ 1 h 6"/>
                  <a:gd name="T2" fmla="*/ 2 w 3"/>
                  <a:gd name="T3" fmla="*/ 3 h 6"/>
                  <a:gd name="T4" fmla="*/ 2 w 3"/>
                  <a:gd name="T5" fmla="*/ 2 h 6"/>
                  <a:gd name="T6" fmla="*/ 1 w 3"/>
                  <a:gd name="T7" fmla="*/ 2 h 6"/>
                  <a:gd name="T8" fmla="*/ 2 w 3"/>
                  <a:gd name="T9" fmla="*/ 1 h 6"/>
                  <a:gd name="T10" fmla="*/ 0 w 3"/>
                  <a:gd name="T11" fmla="*/ 2 h 6"/>
                  <a:gd name="T12" fmla="*/ 0 w 3"/>
                  <a:gd name="T13" fmla="*/ 1 h 6"/>
                  <a:gd name="T14" fmla="*/ 0 w 3"/>
                  <a:gd name="T15" fmla="*/ 3 h 6"/>
                  <a:gd name="T16" fmla="*/ 1 w 3"/>
                  <a:gd name="T17" fmla="*/ 3 h 6"/>
                  <a:gd name="T18" fmla="*/ 0 w 3"/>
                  <a:gd name="T19" fmla="*/ 4 h 6"/>
                  <a:gd name="T20" fmla="*/ 2 w 3"/>
                  <a:gd name="T21" fmla="*/ 6 h 6"/>
                  <a:gd name="T22" fmla="*/ 3 w 3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1" y="0"/>
                      <a:pt x="2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1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2" y="6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5" name="Freeform 341"/>
              <p:cNvSpPr>
                <a:spLocks/>
              </p:cNvSpPr>
              <p:nvPr/>
            </p:nvSpPr>
            <p:spPr bwMode="auto">
              <a:xfrm>
                <a:off x="1288" y="3150"/>
                <a:ext cx="0" cy="5"/>
              </a:xfrm>
              <a:custGeom>
                <a:avLst/>
                <a:gdLst>
                  <a:gd name="T0" fmla="*/ 3 h 5"/>
                  <a:gd name="T1" fmla="*/ 5 h 5"/>
                  <a:gd name="T2" fmla="*/ 0 h 5"/>
                  <a:gd name="T3" fmla="*/ 3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6" name="Freeform 342"/>
              <p:cNvSpPr>
                <a:spLocks/>
              </p:cNvSpPr>
              <p:nvPr/>
            </p:nvSpPr>
            <p:spPr bwMode="auto">
              <a:xfrm>
                <a:off x="1288" y="3145"/>
                <a:ext cx="8" cy="16"/>
              </a:xfrm>
              <a:custGeom>
                <a:avLst/>
                <a:gdLst>
                  <a:gd name="T0" fmla="*/ 1 w 3"/>
                  <a:gd name="T1" fmla="*/ 0 h 6"/>
                  <a:gd name="T2" fmla="*/ 1 w 3"/>
                  <a:gd name="T3" fmla="*/ 1 h 6"/>
                  <a:gd name="T4" fmla="*/ 1 w 3"/>
                  <a:gd name="T5" fmla="*/ 0 h 6"/>
                  <a:gd name="T6" fmla="*/ 0 w 3"/>
                  <a:gd name="T7" fmla="*/ 2 h 6"/>
                  <a:gd name="T8" fmla="*/ 2 w 3"/>
                  <a:gd name="T9" fmla="*/ 1 h 6"/>
                  <a:gd name="T10" fmla="*/ 2 w 3"/>
                  <a:gd name="T11" fmla="*/ 4 h 6"/>
                  <a:gd name="T12" fmla="*/ 1 w 3"/>
                  <a:gd name="T13" fmla="*/ 3 h 6"/>
                  <a:gd name="T14" fmla="*/ 3 w 3"/>
                  <a:gd name="T15" fmla="*/ 3 h 6"/>
                  <a:gd name="T16" fmla="*/ 3 w 3"/>
                  <a:gd name="T17" fmla="*/ 2 h 6"/>
                  <a:gd name="T18" fmla="*/ 3 w 3"/>
                  <a:gd name="T19" fmla="*/ 2 h 6"/>
                  <a:gd name="T20" fmla="*/ 1 w 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4"/>
                      <a:pt x="1" y="2"/>
                      <a:pt x="2" y="1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6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7" name="Freeform 343"/>
              <p:cNvSpPr>
                <a:spLocks/>
              </p:cNvSpPr>
              <p:nvPr/>
            </p:nvSpPr>
            <p:spPr bwMode="auto">
              <a:xfrm>
                <a:off x="1288" y="3142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8" name="Freeform 344"/>
              <p:cNvSpPr>
                <a:spLocks/>
              </p:cNvSpPr>
              <p:nvPr/>
            </p:nvSpPr>
            <p:spPr bwMode="auto">
              <a:xfrm>
                <a:off x="1296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9" name="Freeform 345"/>
              <p:cNvSpPr>
                <a:spLocks/>
              </p:cNvSpPr>
              <p:nvPr/>
            </p:nvSpPr>
            <p:spPr bwMode="auto">
              <a:xfrm>
                <a:off x="1296" y="314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0" name="Freeform 346"/>
              <p:cNvSpPr>
                <a:spLocks/>
              </p:cNvSpPr>
              <p:nvPr/>
            </p:nvSpPr>
            <p:spPr bwMode="auto">
              <a:xfrm>
                <a:off x="1296" y="3123"/>
                <a:ext cx="46" cy="32"/>
              </a:xfrm>
              <a:custGeom>
                <a:avLst/>
                <a:gdLst>
                  <a:gd name="T0" fmla="*/ 17 w 17"/>
                  <a:gd name="T1" fmla="*/ 4 h 12"/>
                  <a:gd name="T2" fmla="*/ 16 w 17"/>
                  <a:gd name="T3" fmla="*/ 4 h 12"/>
                  <a:gd name="T4" fmla="*/ 15 w 17"/>
                  <a:gd name="T5" fmla="*/ 2 h 12"/>
                  <a:gd name="T6" fmla="*/ 14 w 17"/>
                  <a:gd name="T7" fmla="*/ 0 h 12"/>
                  <a:gd name="T8" fmla="*/ 13 w 17"/>
                  <a:gd name="T9" fmla="*/ 2 h 12"/>
                  <a:gd name="T10" fmla="*/ 12 w 17"/>
                  <a:gd name="T11" fmla="*/ 1 h 12"/>
                  <a:gd name="T12" fmla="*/ 11 w 17"/>
                  <a:gd name="T13" fmla="*/ 3 h 12"/>
                  <a:gd name="T14" fmla="*/ 10 w 17"/>
                  <a:gd name="T15" fmla="*/ 5 h 12"/>
                  <a:gd name="T16" fmla="*/ 4 w 17"/>
                  <a:gd name="T17" fmla="*/ 7 h 12"/>
                  <a:gd name="T18" fmla="*/ 4 w 17"/>
                  <a:gd name="T19" fmla="*/ 9 h 12"/>
                  <a:gd name="T20" fmla="*/ 3 w 17"/>
                  <a:gd name="T21" fmla="*/ 8 h 12"/>
                  <a:gd name="T22" fmla="*/ 4 w 17"/>
                  <a:gd name="T23" fmla="*/ 8 h 12"/>
                  <a:gd name="T24" fmla="*/ 2 w 17"/>
                  <a:gd name="T25" fmla="*/ 8 h 12"/>
                  <a:gd name="T26" fmla="*/ 2 w 17"/>
                  <a:gd name="T27" fmla="*/ 10 h 12"/>
                  <a:gd name="T28" fmla="*/ 1 w 17"/>
                  <a:gd name="T29" fmla="*/ 7 h 12"/>
                  <a:gd name="T30" fmla="*/ 0 w 17"/>
                  <a:gd name="T31" fmla="*/ 9 h 12"/>
                  <a:gd name="T32" fmla="*/ 1 w 17"/>
                  <a:gd name="T33" fmla="*/ 11 h 12"/>
                  <a:gd name="T34" fmla="*/ 1 w 17"/>
                  <a:gd name="T35" fmla="*/ 12 h 12"/>
                  <a:gd name="T36" fmla="*/ 5 w 17"/>
                  <a:gd name="T37" fmla="*/ 8 h 12"/>
                  <a:gd name="T38" fmla="*/ 5 w 17"/>
                  <a:gd name="T39" fmla="*/ 9 h 12"/>
                  <a:gd name="T40" fmla="*/ 9 w 17"/>
                  <a:gd name="T41" fmla="*/ 9 h 12"/>
                  <a:gd name="T42" fmla="*/ 9 w 17"/>
                  <a:gd name="T43" fmla="*/ 7 h 12"/>
                  <a:gd name="T44" fmla="*/ 9 w 17"/>
                  <a:gd name="T45" fmla="*/ 7 h 12"/>
                  <a:gd name="T46" fmla="*/ 9 w 17"/>
                  <a:gd name="T47" fmla="*/ 7 h 12"/>
                  <a:gd name="T48" fmla="*/ 10 w 17"/>
                  <a:gd name="T49" fmla="*/ 7 h 12"/>
                  <a:gd name="T50" fmla="*/ 9 w 17"/>
                  <a:gd name="T51" fmla="*/ 5 h 12"/>
                  <a:gd name="T52" fmla="*/ 13 w 17"/>
                  <a:gd name="T53" fmla="*/ 7 h 12"/>
                  <a:gd name="T54" fmla="*/ 12 w 17"/>
                  <a:gd name="T55" fmla="*/ 6 h 12"/>
                  <a:gd name="T56" fmla="*/ 11 w 17"/>
                  <a:gd name="T57" fmla="*/ 5 h 12"/>
                  <a:gd name="T58" fmla="*/ 13 w 17"/>
                  <a:gd name="T59" fmla="*/ 7 h 12"/>
                  <a:gd name="T60" fmla="*/ 13 w 17"/>
                  <a:gd name="T61" fmla="*/ 5 h 12"/>
                  <a:gd name="T62" fmla="*/ 12 w 17"/>
                  <a:gd name="T63" fmla="*/ 4 h 12"/>
                  <a:gd name="T64" fmla="*/ 14 w 17"/>
                  <a:gd name="T65" fmla="*/ 3 h 12"/>
                  <a:gd name="T66" fmla="*/ 15 w 17"/>
                  <a:gd name="T67" fmla="*/ 5 h 12"/>
                  <a:gd name="T68" fmla="*/ 16 w 17"/>
                  <a:gd name="T69" fmla="*/ 6 h 12"/>
                  <a:gd name="T70" fmla="*/ 15 w 17"/>
                  <a:gd name="T71" fmla="*/ 3 h 12"/>
                  <a:gd name="T72" fmla="*/ 17 w 17"/>
                  <a:gd name="T7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2">
                    <a:moveTo>
                      <a:pt x="17" y="4"/>
                    </a:moveTo>
                    <a:cubicBezTo>
                      <a:pt x="16" y="3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3" y="1"/>
                      <a:pt x="14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3"/>
                      <a:pt x="11" y="3"/>
                    </a:cubicBezTo>
                    <a:cubicBezTo>
                      <a:pt x="11" y="3"/>
                      <a:pt x="11" y="4"/>
                      <a:pt x="10" y="5"/>
                    </a:cubicBezTo>
                    <a:cubicBezTo>
                      <a:pt x="8" y="5"/>
                      <a:pt x="7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9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3" y="8"/>
                      <a:pt x="2" y="8"/>
                    </a:cubicBezTo>
                    <a:cubicBezTo>
                      <a:pt x="2" y="8"/>
                      <a:pt x="2" y="10"/>
                      <a:pt x="2" y="10"/>
                    </a:cubicBezTo>
                    <a:cubicBezTo>
                      <a:pt x="2" y="8"/>
                      <a:pt x="1" y="10"/>
                      <a:pt x="1" y="7"/>
                    </a:cubicBezTo>
                    <a:cubicBezTo>
                      <a:pt x="0" y="7"/>
                      <a:pt x="1" y="9"/>
                      <a:pt x="0" y="9"/>
                    </a:cubicBezTo>
                    <a:cubicBezTo>
                      <a:pt x="1" y="11"/>
                      <a:pt x="1" y="10"/>
                      <a:pt x="1" y="11"/>
                    </a:cubicBezTo>
                    <a:cubicBezTo>
                      <a:pt x="1" y="12"/>
                      <a:pt x="1" y="10"/>
                      <a:pt x="1" y="12"/>
                    </a:cubicBezTo>
                    <a:cubicBezTo>
                      <a:pt x="2" y="12"/>
                      <a:pt x="4" y="9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7" y="8"/>
                      <a:pt x="9" y="9"/>
                    </a:cubicBezTo>
                    <a:cubicBezTo>
                      <a:pt x="8" y="8"/>
                      <a:pt x="10" y="9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4" y="7"/>
                      <a:pt x="12" y="4"/>
                      <a:pt x="13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14" y="4"/>
                      <a:pt x="14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5"/>
                      <a:pt x="17" y="4"/>
                      <a:pt x="17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1" name="Freeform 347"/>
              <p:cNvSpPr>
                <a:spLocks/>
              </p:cNvSpPr>
              <p:nvPr/>
            </p:nvSpPr>
            <p:spPr bwMode="auto">
              <a:xfrm>
                <a:off x="1339" y="313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2" name="Freeform 348"/>
              <p:cNvSpPr>
                <a:spLocks/>
              </p:cNvSpPr>
              <p:nvPr/>
            </p:nvSpPr>
            <p:spPr bwMode="auto">
              <a:xfrm>
                <a:off x="1342" y="313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3" name="Rectangle 349"/>
              <p:cNvSpPr>
                <a:spLocks noChangeArrowheads="1"/>
              </p:cNvSpPr>
              <p:nvPr/>
            </p:nvSpPr>
            <p:spPr bwMode="auto">
              <a:xfrm>
                <a:off x="1326" y="313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4" name="Freeform 350"/>
              <p:cNvSpPr>
                <a:spLocks/>
              </p:cNvSpPr>
              <p:nvPr/>
            </p:nvSpPr>
            <p:spPr bwMode="auto">
              <a:xfrm>
                <a:off x="1331" y="31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5" name="Freeform 351"/>
              <p:cNvSpPr>
                <a:spLocks/>
              </p:cNvSpPr>
              <p:nvPr/>
            </p:nvSpPr>
            <p:spPr bwMode="auto">
              <a:xfrm>
                <a:off x="1320" y="314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6" name="Rectangle 352"/>
              <p:cNvSpPr>
                <a:spLocks noChangeArrowheads="1"/>
              </p:cNvSpPr>
              <p:nvPr/>
            </p:nvSpPr>
            <p:spPr bwMode="auto">
              <a:xfrm>
                <a:off x="1342" y="3136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7" name="Freeform 353"/>
              <p:cNvSpPr>
                <a:spLocks/>
              </p:cNvSpPr>
              <p:nvPr/>
            </p:nvSpPr>
            <p:spPr bwMode="auto">
              <a:xfrm>
                <a:off x="1334" y="3104"/>
                <a:ext cx="22" cy="27"/>
              </a:xfrm>
              <a:custGeom>
                <a:avLst/>
                <a:gdLst>
                  <a:gd name="T0" fmla="*/ 4 w 8"/>
                  <a:gd name="T1" fmla="*/ 1 h 10"/>
                  <a:gd name="T2" fmla="*/ 3 w 8"/>
                  <a:gd name="T3" fmla="*/ 2 h 10"/>
                  <a:gd name="T4" fmla="*/ 5 w 8"/>
                  <a:gd name="T5" fmla="*/ 4 h 10"/>
                  <a:gd name="T6" fmla="*/ 3 w 8"/>
                  <a:gd name="T7" fmla="*/ 3 h 10"/>
                  <a:gd name="T8" fmla="*/ 3 w 8"/>
                  <a:gd name="T9" fmla="*/ 6 h 10"/>
                  <a:gd name="T10" fmla="*/ 2 w 8"/>
                  <a:gd name="T11" fmla="*/ 5 h 10"/>
                  <a:gd name="T12" fmla="*/ 3 w 8"/>
                  <a:gd name="T13" fmla="*/ 8 h 10"/>
                  <a:gd name="T14" fmla="*/ 1 w 8"/>
                  <a:gd name="T15" fmla="*/ 6 h 10"/>
                  <a:gd name="T16" fmla="*/ 1 w 8"/>
                  <a:gd name="T17" fmla="*/ 6 h 10"/>
                  <a:gd name="T18" fmla="*/ 0 w 8"/>
                  <a:gd name="T19" fmla="*/ 7 h 10"/>
                  <a:gd name="T20" fmla="*/ 2 w 8"/>
                  <a:gd name="T21" fmla="*/ 9 h 10"/>
                  <a:gd name="T22" fmla="*/ 3 w 8"/>
                  <a:gd name="T23" fmla="*/ 10 h 10"/>
                  <a:gd name="T24" fmla="*/ 3 w 8"/>
                  <a:gd name="T25" fmla="*/ 9 h 10"/>
                  <a:gd name="T26" fmla="*/ 4 w 8"/>
                  <a:gd name="T27" fmla="*/ 9 h 10"/>
                  <a:gd name="T28" fmla="*/ 3 w 8"/>
                  <a:gd name="T29" fmla="*/ 8 h 10"/>
                  <a:gd name="T30" fmla="*/ 4 w 8"/>
                  <a:gd name="T31" fmla="*/ 9 h 10"/>
                  <a:gd name="T32" fmla="*/ 4 w 8"/>
                  <a:gd name="T33" fmla="*/ 8 h 10"/>
                  <a:gd name="T34" fmla="*/ 4 w 8"/>
                  <a:gd name="T35" fmla="*/ 8 h 10"/>
                  <a:gd name="T36" fmla="*/ 3 w 8"/>
                  <a:gd name="T37" fmla="*/ 7 h 10"/>
                  <a:gd name="T38" fmla="*/ 5 w 8"/>
                  <a:gd name="T39" fmla="*/ 8 h 10"/>
                  <a:gd name="T40" fmla="*/ 4 w 8"/>
                  <a:gd name="T41" fmla="*/ 7 h 10"/>
                  <a:gd name="T42" fmla="*/ 7 w 8"/>
                  <a:gd name="T43" fmla="*/ 6 h 10"/>
                  <a:gd name="T44" fmla="*/ 6 w 8"/>
                  <a:gd name="T45" fmla="*/ 6 h 10"/>
                  <a:gd name="T46" fmla="*/ 6 w 8"/>
                  <a:gd name="T47" fmla="*/ 7 h 10"/>
                  <a:gd name="T48" fmla="*/ 4 w 8"/>
                  <a:gd name="T49" fmla="*/ 5 h 10"/>
                  <a:gd name="T50" fmla="*/ 6 w 8"/>
                  <a:gd name="T51" fmla="*/ 6 h 10"/>
                  <a:gd name="T52" fmla="*/ 7 w 8"/>
                  <a:gd name="T53" fmla="*/ 4 h 10"/>
                  <a:gd name="T54" fmla="*/ 7 w 8"/>
                  <a:gd name="T55" fmla="*/ 4 h 10"/>
                  <a:gd name="T56" fmla="*/ 7 w 8"/>
                  <a:gd name="T57" fmla="*/ 3 h 10"/>
                  <a:gd name="T58" fmla="*/ 6 w 8"/>
                  <a:gd name="T59" fmla="*/ 3 h 10"/>
                  <a:gd name="T60" fmla="*/ 6 w 8"/>
                  <a:gd name="T61" fmla="*/ 2 h 10"/>
                  <a:gd name="T62" fmla="*/ 6 w 8"/>
                  <a:gd name="T63" fmla="*/ 3 h 10"/>
                  <a:gd name="T64" fmla="*/ 5 w 8"/>
                  <a:gd name="T65" fmla="*/ 1 h 10"/>
                  <a:gd name="T66" fmla="*/ 6 w 8"/>
                  <a:gd name="T67" fmla="*/ 2 h 10"/>
                  <a:gd name="T68" fmla="*/ 4 w 8"/>
                  <a:gd name="T6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0">
                    <a:moveTo>
                      <a:pt x="4" y="1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5" y="4"/>
                      <a:pt x="5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6"/>
                      <a:pt x="5" y="8"/>
                      <a:pt x="3" y="8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7"/>
                      <a:pt x="0" y="7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3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7" y="8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5"/>
                      <a:pt x="4" y="4"/>
                      <a:pt x="6" y="6"/>
                    </a:cubicBezTo>
                    <a:cubicBezTo>
                      <a:pt x="7" y="5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8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5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8" name="Freeform 354"/>
              <p:cNvSpPr>
                <a:spLocks/>
              </p:cNvSpPr>
              <p:nvPr/>
            </p:nvSpPr>
            <p:spPr bwMode="auto">
              <a:xfrm>
                <a:off x="1345" y="312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9" name="Freeform 355"/>
              <p:cNvSpPr>
                <a:spLocks/>
              </p:cNvSpPr>
              <p:nvPr/>
            </p:nvSpPr>
            <p:spPr bwMode="auto">
              <a:xfrm>
                <a:off x="1348" y="3087"/>
                <a:ext cx="16" cy="25"/>
              </a:xfrm>
              <a:custGeom>
                <a:avLst/>
                <a:gdLst>
                  <a:gd name="T0" fmla="*/ 3 w 6"/>
                  <a:gd name="T1" fmla="*/ 6 h 9"/>
                  <a:gd name="T2" fmla="*/ 4 w 6"/>
                  <a:gd name="T3" fmla="*/ 7 h 9"/>
                  <a:gd name="T4" fmla="*/ 2 w 6"/>
                  <a:gd name="T5" fmla="*/ 5 h 9"/>
                  <a:gd name="T6" fmla="*/ 1 w 6"/>
                  <a:gd name="T7" fmla="*/ 4 h 9"/>
                  <a:gd name="T8" fmla="*/ 4 w 6"/>
                  <a:gd name="T9" fmla="*/ 6 h 9"/>
                  <a:gd name="T10" fmla="*/ 5 w 6"/>
                  <a:gd name="T11" fmla="*/ 5 h 9"/>
                  <a:gd name="T12" fmla="*/ 3 w 6"/>
                  <a:gd name="T13" fmla="*/ 4 h 9"/>
                  <a:gd name="T14" fmla="*/ 2 w 6"/>
                  <a:gd name="T15" fmla="*/ 3 h 9"/>
                  <a:gd name="T16" fmla="*/ 3 w 6"/>
                  <a:gd name="T17" fmla="*/ 4 h 9"/>
                  <a:gd name="T18" fmla="*/ 5 w 6"/>
                  <a:gd name="T19" fmla="*/ 4 h 9"/>
                  <a:gd name="T20" fmla="*/ 1 w 6"/>
                  <a:gd name="T21" fmla="*/ 0 h 9"/>
                  <a:gd name="T22" fmla="*/ 1 w 6"/>
                  <a:gd name="T23" fmla="*/ 1 h 9"/>
                  <a:gd name="T24" fmla="*/ 3 w 6"/>
                  <a:gd name="T25" fmla="*/ 2 h 9"/>
                  <a:gd name="T26" fmla="*/ 2 w 6"/>
                  <a:gd name="T27" fmla="*/ 2 h 9"/>
                  <a:gd name="T28" fmla="*/ 2 w 6"/>
                  <a:gd name="T29" fmla="*/ 1 h 9"/>
                  <a:gd name="T30" fmla="*/ 0 w 6"/>
                  <a:gd name="T31" fmla="*/ 5 h 9"/>
                  <a:gd name="T32" fmla="*/ 0 w 6"/>
                  <a:gd name="T33" fmla="*/ 5 h 9"/>
                  <a:gd name="T34" fmla="*/ 1 w 6"/>
                  <a:gd name="T35" fmla="*/ 6 h 9"/>
                  <a:gd name="T36" fmla="*/ 3 w 6"/>
                  <a:gd name="T37" fmla="*/ 7 h 9"/>
                  <a:gd name="T38" fmla="*/ 2 w 6"/>
                  <a:gd name="T39" fmla="*/ 7 h 9"/>
                  <a:gd name="T40" fmla="*/ 4 w 6"/>
                  <a:gd name="T41" fmla="*/ 8 h 9"/>
                  <a:gd name="T42" fmla="*/ 4 w 6"/>
                  <a:gd name="T43" fmla="*/ 9 h 9"/>
                  <a:gd name="T44" fmla="*/ 5 w 6"/>
                  <a:gd name="T45" fmla="*/ 8 h 9"/>
                  <a:gd name="T46" fmla="*/ 3 w 6"/>
                  <a:gd name="T4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9">
                    <a:moveTo>
                      <a:pt x="3" y="6"/>
                    </a:moveTo>
                    <a:cubicBezTo>
                      <a:pt x="3" y="6"/>
                      <a:pt x="4" y="7"/>
                      <a:pt x="4" y="7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5"/>
                      <a:pt x="4" y="6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3" y="5"/>
                      <a:pt x="4" y="4"/>
                      <a:pt x="3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3" y="3"/>
                      <a:pt x="4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8"/>
                      <a:pt x="4" y="9"/>
                    </a:cubicBezTo>
                    <a:cubicBezTo>
                      <a:pt x="6" y="9"/>
                      <a:pt x="3" y="8"/>
                      <a:pt x="5" y="8"/>
                    </a:cubicBez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0" name="Freeform 356"/>
              <p:cNvSpPr>
                <a:spLocks/>
              </p:cNvSpPr>
              <p:nvPr/>
            </p:nvSpPr>
            <p:spPr bwMode="auto">
              <a:xfrm>
                <a:off x="1353" y="310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1" name="Freeform 357"/>
              <p:cNvSpPr>
                <a:spLocks/>
              </p:cNvSpPr>
              <p:nvPr/>
            </p:nvSpPr>
            <p:spPr bwMode="auto">
              <a:xfrm>
                <a:off x="1345" y="310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2" name="Freeform 358"/>
              <p:cNvSpPr>
                <a:spLocks/>
              </p:cNvSpPr>
              <p:nvPr/>
            </p:nvSpPr>
            <p:spPr bwMode="auto">
              <a:xfrm>
                <a:off x="1361" y="309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3" name="Freeform 359"/>
              <p:cNvSpPr>
                <a:spLocks/>
              </p:cNvSpPr>
              <p:nvPr/>
            </p:nvSpPr>
            <p:spPr bwMode="auto">
              <a:xfrm>
                <a:off x="1350" y="3085"/>
                <a:ext cx="11" cy="8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1 h 3"/>
                  <a:gd name="T8" fmla="*/ 2 w 4"/>
                  <a:gd name="T9" fmla="*/ 0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3" y="2"/>
                      <a:pt x="4" y="3"/>
                    </a:cubicBezTo>
                    <a:cubicBezTo>
                      <a:pt x="4" y="3"/>
                      <a:pt x="2" y="2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4" name="Freeform 360"/>
              <p:cNvSpPr>
                <a:spLocks/>
              </p:cNvSpPr>
              <p:nvPr/>
            </p:nvSpPr>
            <p:spPr bwMode="auto">
              <a:xfrm>
                <a:off x="1356" y="3047"/>
                <a:ext cx="24" cy="43"/>
              </a:xfrm>
              <a:custGeom>
                <a:avLst/>
                <a:gdLst>
                  <a:gd name="T0" fmla="*/ 4 w 9"/>
                  <a:gd name="T1" fmla="*/ 13 h 16"/>
                  <a:gd name="T2" fmla="*/ 4 w 9"/>
                  <a:gd name="T3" fmla="*/ 13 h 16"/>
                  <a:gd name="T4" fmla="*/ 4 w 9"/>
                  <a:gd name="T5" fmla="*/ 13 h 16"/>
                  <a:gd name="T6" fmla="*/ 6 w 9"/>
                  <a:gd name="T7" fmla="*/ 13 h 16"/>
                  <a:gd name="T8" fmla="*/ 5 w 9"/>
                  <a:gd name="T9" fmla="*/ 13 h 16"/>
                  <a:gd name="T10" fmla="*/ 5 w 9"/>
                  <a:gd name="T11" fmla="*/ 11 h 16"/>
                  <a:gd name="T12" fmla="*/ 3 w 9"/>
                  <a:gd name="T13" fmla="*/ 10 h 16"/>
                  <a:gd name="T14" fmla="*/ 6 w 9"/>
                  <a:gd name="T15" fmla="*/ 10 h 16"/>
                  <a:gd name="T16" fmla="*/ 3 w 9"/>
                  <a:gd name="T17" fmla="*/ 9 h 16"/>
                  <a:gd name="T18" fmla="*/ 4 w 9"/>
                  <a:gd name="T19" fmla="*/ 8 h 16"/>
                  <a:gd name="T20" fmla="*/ 5 w 9"/>
                  <a:gd name="T21" fmla="*/ 9 h 16"/>
                  <a:gd name="T22" fmla="*/ 5 w 9"/>
                  <a:gd name="T23" fmla="*/ 8 h 16"/>
                  <a:gd name="T24" fmla="*/ 6 w 9"/>
                  <a:gd name="T25" fmla="*/ 8 h 16"/>
                  <a:gd name="T26" fmla="*/ 7 w 9"/>
                  <a:gd name="T27" fmla="*/ 7 h 16"/>
                  <a:gd name="T28" fmla="*/ 8 w 9"/>
                  <a:gd name="T29" fmla="*/ 7 h 16"/>
                  <a:gd name="T30" fmla="*/ 7 w 9"/>
                  <a:gd name="T31" fmla="*/ 4 h 16"/>
                  <a:gd name="T32" fmla="*/ 8 w 9"/>
                  <a:gd name="T33" fmla="*/ 4 h 16"/>
                  <a:gd name="T34" fmla="*/ 5 w 9"/>
                  <a:gd name="T35" fmla="*/ 4 h 16"/>
                  <a:gd name="T36" fmla="*/ 5 w 9"/>
                  <a:gd name="T37" fmla="*/ 3 h 16"/>
                  <a:gd name="T38" fmla="*/ 7 w 9"/>
                  <a:gd name="T39" fmla="*/ 4 h 16"/>
                  <a:gd name="T40" fmla="*/ 7 w 9"/>
                  <a:gd name="T41" fmla="*/ 3 h 16"/>
                  <a:gd name="T42" fmla="*/ 9 w 9"/>
                  <a:gd name="T43" fmla="*/ 3 h 16"/>
                  <a:gd name="T44" fmla="*/ 6 w 9"/>
                  <a:gd name="T45" fmla="*/ 1 h 16"/>
                  <a:gd name="T46" fmla="*/ 7 w 9"/>
                  <a:gd name="T47" fmla="*/ 1 h 16"/>
                  <a:gd name="T48" fmla="*/ 4 w 9"/>
                  <a:gd name="T49" fmla="*/ 0 h 16"/>
                  <a:gd name="T50" fmla="*/ 3 w 9"/>
                  <a:gd name="T51" fmla="*/ 4 h 16"/>
                  <a:gd name="T52" fmla="*/ 5 w 9"/>
                  <a:gd name="T53" fmla="*/ 5 h 16"/>
                  <a:gd name="T54" fmla="*/ 3 w 9"/>
                  <a:gd name="T55" fmla="*/ 5 h 16"/>
                  <a:gd name="T56" fmla="*/ 5 w 9"/>
                  <a:gd name="T57" fmla="*/ 5 h 16"/>
                  <a:gd name="T58" fmla="*/ 3 w 9"/>
                  <a:gd name="T59" fmla="*/ 5 h 16"/>
                  <a:gd name="T60" fmla="*/ 4 w 9"/>
                  <a:gd name="T61" fmla="*/ 6 h 16"/>
                  <a:gd name="T62" fmla="*/ 2 w 9"/>
                  <a:gd name="T63" fmla="*/ 6 h 16"/>
                  <a:gd name="T64" fmla="*/ 1 w 9"/>
                  <a:gd name="T65" fmla="*/ 11 h 16"/>
                  <a:gd name="T66" fmla="*/ 3 w 9"/>
                  <a:gd name="T67" fmla="*/ 12 h 16"/>
                  <a:gd name="T68" fmla="*/ 2 w 9"/>
                  <a:gd name="T69" fmla="*/ 14 h 16"/>
                  <a:gd name="T70" fmla="*/ 3 w 9"/>
                  <a:gd name="T71" fmla="*/ 15 h 16"/>
                  <a:gd name="T72" fmla="*/ 0 w 9"/>
                  <a:gd name="T73" fmla="*/ 13 h 16"/>
                  <a:gd name="T74" fmla="*/ 0 w 9"/>
                  <a:gd name="T75" fmla="*/ 14 h 16"/>
                  <a:gd name="T76" fmla="*/ 1 w 9"/>
                  <a:gd name="T77" fmla="*/ 14 h 16"/>
                  <a:gd name="T78" fmla="*/ 0 w 9"/>
                  <a:gd name="T79" fmla="*/ 14 h 16"/>
                  <a:gd name="T80" fmla="*/ 4 w 9"/>
                  <a:gd name="T81" fmla="*/ 15 h 16"/>
                  <a:gd name="T82" fmla="*/ 6 w 9"/>
                  <a:gd name="T83" fmla="*/ 14 h 16"/>
                  <a:gd name="T84" fmla="*/ 4 w 9"/>
                  <a:gd name="T8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" h="16">
                    <a:moveTo>
                      <a:pt x="4" y="13"/>
                    </a:moveTo>
                    <a:cubicBezTo>
                      <a:pt x="4" y="13"/>
                      <a:pt x="3" y="13"/>
                      <a:pt x="4" y="13"/>
                    </a:cubicBezTo>
                    <a:cubicBezTo>
                      <a:pt x="4" y="13"/>
                      <a:pt x="5" y="13"/>
                      <a:pt x="4" y="13"/>
                    </a:cubicBezTo>
                    <a:cubicBezTo>
                      <a:pt x="6" y="14"/>
                      <a:pt x="4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4" y="12"/>
                      <a:pt x="5" y="11"/>
                    </a:cubicBezTo>
                    <a:cubicBezTo>
                      <a:pt x="4" y="11"/>
                      <a:pt x="4" y="11"/>
                      <a:pt x="3" y="10"/>
                    </a:cubicBezTo>
                    <a:cubicBezTo>
                      <a:pt x="5" y="10"/>
                      <a:pt x="5" y="11"/>
                      <a:pt x="6" y="10"/>
                    </a:cubicBezTo>
                    <a:cubicBezTo>
                      <a:pt x="6" y="10"/>
                      <a:pt x="4" y="10"/>
                      <a:pt x="3" y="9"/>
                    </a:cubicBezTo>
                    <a:cubicBezTo>
                      <a:pt x="5" y="9"/>
                      <a:pt x="3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5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7" y="5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5"/>
                      <a:pt x="5" y="4"/>
                    </a:cubicBezTo>
                    <a:cubicBezTo>
                      <a:pt x="8" y="4"/>
                      <a:pt x="4" y="3"/>
                      <a:pt x="5" y="3"/>
                    </a:cubicBezTo>
                    <a:cubicBezTo>
                      <a:pt x="7" y="3"/>
                      <a:pt x="6" y="4"/>
                      <a:pt x="7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7" y="2"/>
                      <a:pt x="9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3" y="4"/>
                    </a:cubicBezTo>
                    <a:cubicBezTo>
                      <a:pt x="5" y="5"/>
                      <a:pt x="3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5" y="6"/>
                      <a:pt x="4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3" y="10"/>
                      <a:pt x="1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5" y="14"/>
                      <a:pt x="2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4"/>
                      <a:pt x="1" y="14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1" y="15"/>
                      <a:pt x="2" y="15"/>
                      <a:pt x="4" y="15"/>
                    </a:cubicBezTo>
                    <a:cubicBezTo>
                      <a:pt x="2" y="13"/>
                      <a:pt x="6" y="16"/>
                      <a:pt x="6" y="14"/>
                    </a:cubicBezTo>
                    <a:cubicBezTo>
                      <a:pt x="5" y="13"/>
                      <a:pt x="4" y="14"/>
                      <a:pt x="4" y="1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5" name="Freeform 361"/>
              <p:cNvSpPr>
                <a:spLocks/>
              </p:cNvSpPr>
              <p:nvPr/>
            </p:nvSpPr>
            <p:spPr bwMode="auto">
              <a:xfrm>
                <a:off x="1356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6" name="Freeform 362"/>
              <p:cNvSpPr>
                <a:spLocks/>
              </p:cNvSpPr>
              <p:nvPr/>
            </p:nvSpPr>
            <p:spPr bwMode="auto">
              <a:xfrm>
                <a:off x="1372" y="304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7" name="Rectangle 363"/>
              <p:cNvSpPr>
                <a:spLocks noChangeArrowheads="1"/>
              </p:cNvSpPr>
              <p:nvPr/>
            </p:nvSpPr>
            <p:spPr bwMode="auto">
              <a:xfrm>
                <a:off x="1356" y="308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8" name="Rectangle 364"/>
              <p:cNvSpPr>
                <a:spLocks noChangeArrowheads="1"/>
              </p:cNvSpPr>
              <p:nvPr/>
            </p:nvSpPr>
            <p:spPr bwMode="auto">
              <a:xfrm>
                <a:off x="1364" y="3090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9" name="Freeform 365"/>
              <p:cNvSpPr>
                <a:spLocks/>
              </p:cNvSpPr>
              <p:nvPr/>
            </p:nvSpPr>
            <p:spPr bwMode="auto">
              <a:xfrm>
                <a:off x="1378" y="304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0" name="Freeform 366"/>
              <p:cNvSpPr>
                <a:spLocks/>
              </p:cNvSpPr>
              <p:nvPr/>
            </p:nvSpPr>
            <p:spPr bwMode="auto">
              <a:xfrm>
                <a:off x="1383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1" name="Freeform 367"/>
              <p:cNvSpPr>
                <a:spLocks/>
              </p:cNvSpPr>
              <p:nvPr/>
            </p:nvSpPr>
            <p:spPr bwMode="auto">
              <a:xfrm>
                <a:off x="1350" y="2987"/>
                <a:ext cx="36" cy="60"/>
              </a:xfrm>
              <a:custGeom>
                <a:avLst/>
                <a:gdLst>
                  <a:gd name="T0" fmla="*/ 1 w 13"/>
                  <a:gd name="T1" fmla="*/ 4 h 22"/>
                  <a:gd name="T2" fmla="*/ 0 w 13"/>
                  <a:gd name="T3" fmla="*/ 7 h 22"/>
                  <a:gd name="T4" fmla="*/ 1 w 13"/>
                  <a:gd name="T5" fmla="*/ 8 h 22"/>
                  <a:gd name="T6" fmla="*/ 2 w 13"/>
                  <a:gd name="T7" fmla="*/ 6 h 22"/>
                  <a:gd name="T8" fmla="*/ 5 w 13"/>
                  <a:gd name="T9" fmla="*/ 6 h 22"/>
                  <a:gd name="T10" fmla="*/ 7 w 13"/>
                  <a:gd name="T11" fmla="*/ 7 h 22"/>
                  <a:gd name="T12" fmla="*/ 8 w 13"/>
                  <a:gd name="T13" fmla="*/ 5 h 22"/>
                  <a:gd name="T14" fmla="*/ 7 w 13"/>
                  <a:gd name="T15" fmla="*/ 6 h 22"/>
                  <a:gd name="T16" fmla="*/ 7 w 13"/>
                  <a:gd name="T17" fmla="*/ 8 h 22"/>
                  <a:gd name="T18" fmla="*/ 10 w 13"/>
                  <a:gd name="T19" fmla="*/ 8 h 22"/>
                  <a:gd name="T20" fmla="*/ 10 w 13"/>
                  <a:gd name="T21" fmla="*/ 9 h 22"/>
                  <a:gd name="T22" fmla="*/ 9 w 13"/>
                  <a:gd name="T23" fmla="*/ 10 h 22"/>
                  <a:gd name="T24" fmla="*/ 9 w 13"/>
                  <a:gd name="T25" fmla="*/ 12 h 22"/>
                  <a:gd name="T26" fmla="*/ 8 w 13"/>
                  <a:gd name="T27" fmla="*/ 14 h 22"/>
                  <a:gd name="T28" fmla="*/ 9 w 13"/>
                  <a:gd name="T29" fmla="*/ 16 h 22"/>
                  <a:gd name="T30" fmla="*/ 10 w 13"/>
                  <a:gd name="T31" fmla="*/ 17 h 22"/>
                  <a:gd name="T32" fmla="*/ 8 w 13"/>
                  <a:gd name="T33" fmla="*/ 17 h 22"/>
                  <a:gd name="T34" fmla="*/ 9 w 13"/>
                  <a:gd name="T35" fmla="*/ 18 h 22"/>
                  <a:gd name="T36" fmla="*/ 8 w 13"/>
                  <a:gd name="T37" fmla="*/ 22 h 22"/>
                  <a:gd name="T38" fmla="*/ 9 w 13"/>
                  <a:gd name="T39" fmla="*/ 20 h 22"/>
                  <a:gd name="T40" fmla="*/ 8 w 13"/>
                  <a:gd name="T41" fmla="*/ 20 h 22"/>
                  <a:gd name="T42" fmla="*/ 11 w 13"/>
                  <a:gd name="T43" fmla="*/ 20 h 22"/>
                  <a:gd name="T44" fmla="*/ 12 w 13"/>
                  <a:gd name="T45" fmla="*/ 19 h 22"/>
                  <a:gd name="T46" fmla="*/ 12 w 13"/>
                  <a:gd name="T47" fmla="*/ 18 h 22"/>
                  <a:gd name="T48" fmla="*/ 12 w 13"/>
                  <a:gd name="T49" fmla="*/ 17 h 22"/>
                  <a:gd name="T50" fmla="*/ 13 w 13"/>
                  <a:gd name="T51" fmla="*/ 15 h 22"/>
                  <a:gd name="T52" fmla="*/ 12 w 13"/>
                  <a:gd name="T53" fmla="*/ 13 h 22"/>
                  <a:gd name="T54" fmla="*/ 12 w 13"/>
                  <a:gd name="T55" fmla="*/ 13 h 22"/>
                  <a:gd name="T56" fmla="*/ 12 w 13"/>
                  <a:gd name="T57" fmla="*/ 13 h 22"/>
                  <a:gd name="T58" fmla="*/ 12 w 13"/>
                  <a:gd name="T59" fmla="*/ 12 h 22"/>
                  <a:gd name="T60" fmla="*/ 11 w 13"/>
                  <a:gd name="T61" fmla="*/ 10 h 22"/>
                  <a:gd name="T62" fmla="*/ 13 w 13"/>
                  <a:gd name="T63" fmla="*/ 10 h 22"/>
                  <a:gd name="T64" fmla="*/ 13 w 13"/>
                  <a:gd name="T65" fmla="*/ 8 h 22"/>
                  <a:gd name="T66" fmla="*/ 11 w 13"/>
                  <a:gd name="T67" fmla="*/ 8 h 22"/>
                  <a:gd name="T68" fmla="*/ 10 w 13"/>
                  <a:gd name="T69" fmla="*/ 6 h 22"/>
                  <a:gd name="T70" fmla="*/ 8 w 13"/>
                  <a:gd name="T71" fmla="*/ 4 h 22"/>
                  <a:gd name="T72" fmla="*/ 7 w 13"/>
                  <a:gd name="T73" fmla="*/ 3 h 22"/>
                  <a:gd name="T74" fmla="*/ 5 w 13"/>
                  <a:gd name="T75" fmla="*/ 4 h 22"/>
                  <a:gd name="T76" fmla="*/ 6 w 13"/>
                  <a:gd name="T77" fmla="*/ 6 h 22"/>
                  <a:gd name="T78" fmla="*/ 4 w 13"/>
                  <a:gd name="T7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" h="22"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1" y="7"/>
                      <a:pt x="2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3" y="4"/>
                      <a:pt x="3" y="4"/>
                    </a:cubicBezTo>
                    <a:cubicBezTo>
                      <a:pt x="3" y="10"/>
                      <a:pt x="5" y="3"/>
                      <a:pt x="5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7"/>
                      <a:pt x="7" y="5"/>
                      <a:pt x="7" y="7"/>
                    </a:cubicBezTo>
                    <a:cubicBezTo>
                      <a:pt x="8" y="4"/>
                      <a:pt x="9" y="9"/>
                      <a:pt x="9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7" y="6"/>
                      <a:pt x="9" y="6"/>
                      <a:pt x="7" y="6"/>
                    </a:cubicBezTo>
                    <a:cubicBezTo>
                      <a:pt x="7" y="7"/>
                      <a:pt x="9" y="6"/>
                      <a:pt x="10" y="7"/>
                    </a:cubicBezTo>
                    <a:cubicBezTo>
                      <a:pt x="9" y="7"/>
                      <a:pt x="9" y="7"/>
                      <a:pt x="7" y="8"/>
                    </a:cubicBezTo>
                    <a:cubicBezTo>
                      <a:pt x="9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9"/>
                      <a:pt x="12" y="9"/>
                      <a:pt x="12" y="10"/>
                    </a:cubicBezTo>
                    <a:cubicBezTo>
                      <a:pt x="10" y="10"/>
                      <a:pt x="12" y="9"/>
                      <a:pt x="10" y="9"/>
                    </a:cubicBezTo>
                    <a:cubicBezTo>
                      <a:pt x="9" y="9"/>
                      <a:pt x="9" y="9"/>
                      <a:pt x="8" y="8"/>
                    </a:cubicBezTo>
                    <a:cubicBezTo>
                      <a:pt x="8" y="9"/>
                      <a:pt x="8" y="10"/>
                      <a:pt x="9" y="10"/>
                    </a:cubicBezTo>
                    <a:cubicBezTo>
                      <a:pt x="9" y="11"/>
                      <a:pt x="8" y="10"/>
                      <a:pt x="8" y="11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7" y="14"/>
                      <a:pt x="11" y="15"/>
                      <a:pt x="9" y="16"/>
                    </a:cubicBezTo>
                    <a:cubicBezTo>
                      <a:pt x="11" y="16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8" y="16"/>
                      <a:pt x="7" y="15"/>
                    </a:cubicBezTo>
                    <a:cubicBezTo>
                      <a:pt x="8" y="16"/>
                      <a:pt x="7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10" y="18"/>
                      <a:pt x="9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6" y="20"/>
                      <a:pt x="8" y="22"/>
                    </a:cubicBezTo>
                    <a:cubicBezTo>
                      <a:pt x="8" y="22"/>
                      <a:pt x="11" y="22"/>
                      <a:pt x="11" y="22"/>
                    </a:cubicBezTo>
                    <a:cubicBezTo>
                      <a:pt x="11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19"/>
                      <a:pt x="8" y="20"/>
                    </a:cubicBezTo>
                    <a:cubicBezTo>
                      <a:pt x="7" y="19"/>
                      <a:pt x="9" y="19"/>
                      <a:pt x="8" y="19"/>
                    </a:cubicBezTo>
                    <a:cubicBezTo>
                      <a:pt x="10" y="19"/>
                      <a:pt x="10" y="19"/>
                      <a:pt x="11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0" y="18"/>
                      <a:pt x="13" y="18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0" y="16"/>
                      <a:pt x="10" y="16"/>
                    </a:cubicBezTo>
                    <a:cubicBezTo>
                      <a:pt x="12" y="16"/>
                      <a:pt x="11" y="15"/>
                      <a:pt x="13" y="15"/>
                    </a:cubicBezTo>
                    <a:cubicBezTo>
                      <a:pt x="11" y="15"/>
                      <a:pt x="12" y="14"/>
                      <a:pt x="11" y="14"/>
                    </a:cubicBezTo>
                    <a:cubicBezTo>
                      <a:pt x="11" y="14"/>
                      <a:pt x="11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1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0" y="12"/>
                      <a:pt x="12" y="12"/>
                    </a:cubicBezTo>
                    <a:cubicBezTo>
                      <a:pt x="11" y="11"/>
                      <a:pt x="11" y="11"/>
                      <a:pt x="9" y="11"/>
                    </a:cubicBezTo>
                    <a:cubicBezTo>
                      <a:pt x="10" y="11"/>
                      <a:pt x="11" y="11"/>
                      <a:pt x="11" y="10"/>
                    </a:cubicBezTo>
                    <a:cubicBezTo>
                      <a:pt x="9" y="10"/>
                      <a:pt x="12" y="10"/>
                      <a:pt x="11" y="9"/>
                    </a:cubicBezTo>
                    <a:cubicBezTo>
                      <a:pt x="12" y="10"/>
                      <a:pt x="11" y="9"/>
                      <a:pt x="13" y="10"/>
                    </a:cubicBezTo>
                    <a:cubicBezTo>
                      <a:pt x="13" y="10"/>
                      <a:pt x="11" y="9"/>
                      <a:pt x="12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1" y="7"/>
                      <a:pt x="13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0" y="4"/>
                      <a:pt x="9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2"/>
                      <a:pt x="7" y="3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6" y="4"/>
                      <a:pt x="5" y="0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6"/>
                      <a:pt x="5" y="4"/>
                      <a:pt x="4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3" y="6"/>
                      <a:pt x="2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2" name="Freeform 368"/>
              <p:cNvSpPr>
                <a:spLocks/>
              </p:cNvSpPr>
              <p:nvPr/>
            </p:nvSpPr>
            <p:spPr bwMode="auto">
              <a:xfrm>
                <a:off x="1372" y="2989"/>
                <a:ext cx="8" cy="9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1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2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0" y="0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3" name="Freeform 369"/>
              <p:cNvSpPr>
                <a:spLocks/>
              </p:cNvSpPr>
              <p:nvPr/>
            </p:nvSpPr>
            <p:spPr bwMode="auto">
              <a:xfrm>
                <a:off x="1375" y="29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4" name="Freeform 370"/>
              <p:cNvSpPr>
                <a:spLocks/>
              </p:cNvSpPr>
              <p:nvPr/>
            </p:nvSpPr>
            <p:spPr bwMode="auto">
              <a:xfrm>
                <a:off x="1350" y="2992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5" name="Freeform 371"/>
              <p:cNvSpPr>
                <a:spLocks/>
              </p:cNvSpPr>
              <p:nvPr/>
            </p:nvSpPr>
            <p:spPr bwMode="auto">
              <a:xfrm>
                <a:off x="1350" y="29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6" name="Freeform 372"/>
              <p:cNvSpPr>
                <a:spLocks/>
              </p:cNvSpPr>
              <p:nvPr/>
            </p:nvSpPr>
            <p:spPr bwMode="auto">
              <a:xfrm>
                <a:off x="1309" y="2992"/>
                <a:ext cx="41" cy="22"/>
              </a:xfrm>
              <a:custGeom>
                <a:avLst/>
                <a:gdLst>
                  <a:gd name="T0" fmla="*/ 3 w 15"/>
                  <a:gd name="T1" fmla="*/ 3 h 8"/>
                  <a:gd name="T2" fmla="*/ 2 w 15"/>
                  <a:gd name="T3" fmla="*/ 4 h 8"/>
                  <a:gd name="T4" fmla="*/ 2 w 15"/>
                  <a:gd name="T5" fmla="*/ 3 h 8"/>
                  <a:gd name="T6" fmla="*/ 0 w 15"/>
                  <a:gd name="T7" fmla="*/ 6 h 8"/>
                  <a:gd name="T8" fmla="*/ 7 w 15"/>
                  <a:gd name="T9" fmla="*/ 5 h 8"/>
                  <a:gd name="T10" fmla="*/ 7 w 15"/>
                  <a:gd name="T11" fmla="*/ 6 h 8"/>
                  <a:gd name="T12" fmla="*/ 10 w 15"/>
                  <a:gd name="T13" fmla="*/ 4 h 8"/>
                  <a:gd name="T14" fmla="*/ 9 w 15"/>
                  <a:gd name="T15" fmla="*/ 6 h 8"/>
                  <a:gd name="T16" fmla="*/ 11 w 15"/>
                  <a:gd name="T17" fmla="*/ 5 h 8"/>
                  <a:gd name="T18" fmla="*/ 11 w 15"/>
                  <a:gd name="T19" fmla="*/ 4 h 8"/>
                  <a:gd name="T20" fmla="*/ 11 w 15"/>
                  <a:gd name="T21" fmla="*/ 5 h 8"/>
                  <a:gd name="T22" fmla="*/ 11 w 15"/>
                  <a:gd name="T23" fmla="*/ 4 h 8"/>
                  <a:gd name="T24" fmla="*/ 12 w 15"/>
                  <a:gd name="T25" fmla="*/ 4 h 8"/>
                  <a:gd name="T26" fmla="*/ 12 w 15"/>
                  <a:gd name="T27" fmla="*/ 5 h 8"/>
                  <a:gd name="T28" fmla="*/ 13 w 15"/>
                  <a:gd name="T29" fmla="*/ 4 h 8"/>
                  <a:gd name="T30" fmla="*/ 13 w 15"/>
                  <a:gd name="T31" fmla="*/ 5 h 8"/>
                  <a:gd name="T32" fmla="*/ 15 w 15"/>
                  <a:gd name="T33" fmla="*/ 3 h 8"/>
                  <a:gd name="T34" fmla="*/ 15 w 15"/>
                  <a:gd name="T35" fmla="*/ 2 h 8"/>
                  <a:gd name="T36" fmla="*/ 13 w 15"/>
                  <a:gd name="T37" fmla="*/ 3 h 8"/>
                  <a:gd name="T38" fmla="*/ 13 w 15"/>
                  <a:gd name="T39" fmla="*/ 3 h 8"/>
                  <a:gd name="T40" fmla="*/ 12 w 15"/>
                  <a:gd name="T41" fmla="*/ 4 h 8"/>
                  <a:gd name="T42" fmla="*/ 13 w 15"/>
                  <a:gd name="T43" fmla="*/ 2 h 8"/>
                  <a:gd name="T44" fmla="*/ 11 w 15"/>
                  <a:gd name="T45" fmla="*/ 1 h 8"/>
                  <a:gd name="T46" fmla="*/ 11 w 15"/>
                  <a:gd name="T47" fmla="*/ 1 h 8"/>
                  <a:gd name="T48" fmla="*/ 11 w 15"/>
                  <a:gd name="T49" fmla="*/ 1 h 8"/>
                  <a:gd name="T50" fmla="*/ 11 w 15"/>
                  <a:gd name="T51" fmla="*/ 2 h 8"/>
                  <a:gd name="T52" fmla="*/ 11 w 15"/>
                  <a:gd name="T53" fmla="*/ 4 h 8"/>
                  <a:gd name="T54" fmla="*/ 10 w 15"/>
                  <a:gd name="T55" fmla="*/ 4 h 8"/>
                  <a:gd name="T56" fmla="*/ 11 w 15"/>
                  <a:gd name="T57" fmla="*/ 2 h 8"/>
                  <a:gd name="T58" fmla="*/ 10 w 15"/>
                  <a:gd name="T59" fmla="*/ 3 h 8"/>
                  <a:gd name="T60" fmla="*/ 10 w 15"/>
                  <a:gd name="T61" fmla="*/ 1 h 8"/>
                  <a:gd name="T62" fmla="*/ 10 w 15"/>
                  <a:gd name="T63" fmla="*/ 3 h 8"/>
                  <a:gd name="T64" fmla="*/ 7 w 15"/>
                  <a:gd name="T65" fmla="*/ 3 h 8"/>
                  <a:gd name="T66" fmla="*/ 7 w 15"/>
                  <a:gd name="T67" fmla="*/ 2 h 8"/>
                  <a:gd name="T68" fmla="*/ 7 w 15"/>
                  <a:gd name="T69" fmla="*/ 3 h 8"/>
                  <a:gd name="T70" fmla="*/ 5 w 15"/>
                  <a:gd name="T71" fmla="*/ 3 h 8"/>
                  <a:gd name="T72" fmla="*/ 5 w 15"/>
                  <a:gd name="T73" fmla="*/ 4 h 8"/>
                  <a:gd name="T74" fmla="*/ 3 w 15"/>
                  <a:gd name="T75" fmla="*/ 3 h 8"/>
                  <a:gd name="T76" fmla="*/ 3 w 15"/>
                  <a:gd name="T77" fmla="*/ 3 h 8"/>
                  <a:gd name="T78" fmla="*/ 2 w 15"/>
                  <a:gd name="T79" fmla="*/ 5 h 8"/>
                  <a:gd name="T80" fmla="*/ 3 w 15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0" y="3"/>
                      <a:pt x="0" y="6"/>
                    </a:cubicBezTo>
                    <a:cubicBezTo>
                      <a:pt x="2" y="5"/>
                      <a:pt x="5" y="7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4"/>
                      <a:pt x="9" y="8"/>
                      <a:pt x="10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1" y="3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7"/>
                      <a:pt x="15" y="3"/>
                    </a:cubicBezTo>
                    <a:cubicBezTo>
                      <a:pt x="15" y="3"/>
                      <a:pt x="14" y="2"/>
                      <a:pt x="15" y="2"/>
                    </a:cubicBez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6"/>
                      <a:pt x="13" y="3"/>
                      <a:pt x="12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2" y="0"/>
                      <a:pt x="12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4"/>
                      <a:pt x="11" y="4"/>
                    </a:cubicBezTo>
                    <a:cubicBezTo>
                      <a:pt x="11" y="3"/>
                      <a:pt x="11" y="5"/>
                      <a:pt x="10" y="4"/>
                    </a:cubicBezTo>
                    <a:cubicBezTo>
                      <a:pt x="10" y="3"/>
                      <a:pt x="11" y="3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6"/>
                      <a:pt x="2" y="5"/>
                    </a:cubicBezTo>
                    <a:cubicBezTo>
                      <a:pt x="3" y="4"/>
                      <a:pt x="3" y="4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7" name="Freeform 373"/>
              <p:cNvSpPr>
                <a:spLocks/>
              </p:cNvSpPr>
              <p:nvPr/>
            </p:nvSpPr>
            <p:spPr bwMode="auto">
              <a:xfrm>
                <a:off x="1307" y="3000"/>
                <a:ext cx="2" cy="8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8" name="Freeform 374"/>
              <p:cNvSpPr>
                <a:spLocks/>
              </p:cNvSpPr>
              <p:nvPr/>
            </p:nvSpPr>
            <p:spPr bwMode="auto">
              <a:xfrm>
                <a:off x="1282" y="2995"/>
                <a:ext cx="25" cy="16"/>
              </a:xfrm>
              <a:custGeom>
                <a:avLst/>
                <a:gdLst>
                  <a:gd name="T0" fmla="*/ 4 w 9"/>
                  <a:gd name="T1" fmla="*/ 2 h 6"/>
                  <a:gd name="T2" fmla="*/ 3 w 9"/>
                  <a:gd name="T3" fmla="*/ 3 h 6"/>
                  <a:gd name="T4" fmla="*/ 7 w 9"/>
                  <a:gd name="T5" fmla="*/ 5 h 6"/>
                  <a:gd name="T6" fmla="*/ 8 w 9"/>
                  <a:gd name="T7" fmla="*/ 3 h 6"/>
                  <a:gd name="T8" fmla="*/ 8 w 9"/>
                  <a:gd name="T9" fmla="*/ 5 h 6"/>
                  <a:gd name="T10" fmla="*/ 9 w 9"/>
                  <a:gd name="T11" fmla="*/ 3 h 6"/>
                  <a:gd name="T12" fmla="*/ 9 w 9"/>
                  <a:gd name="T13" fmla="*/ 4 h 6"/>
                  <a:gd name="T14" fmla="*/ 9 w 9"/>
                  <a:gd name="T15" fmla="*/ 3 h 6"/>
                  <a:gd name="T16" fmla="*/ 8 w 9"/>
                  <a:gd name="T17" fmla="*/ 3 h 6"/>
                  <a:gd name="T18" fmla="*/ 9 w 9"/>
                  <a:gd name="T19" fmla="*/ 2 h 6"/>
                  <a:gd name="T20" fmla="*/ 7 w 9"/>
                  <a:gd name="T21" fmla="*/ 4 h 6"/>
                  <a:gd name="T22" fmla="*/ 7 w 9"/>
                  <a:gd name="T23" fmla="*/ 2 h 6"/>
                  <a:gd name="T24" fmla="*/ 6 w 9"/>
                  <a:gd name="T25" fmla="*/ 1 h 6"/>
                  <a:gd name="T26" fmla="*/ 6 w 9"/>
                  <a:gd name="T27" fmla="*/ 2 h 6"/>
                  <a:gd name="T28" fmla="*/ 6 w 9"/>
                  <a:gd name="T29" fmla="*/ 3 h 6"/>
                  <a:gd name="T30" fmla="*/ 6 w 9"/>
                  <a:gd name="T31" fmla="*/ 1 h 6"/>
                  <a:gd name="T32" fmla="*/ 3 w 9"/>
                  <a:gd name="T33" fmla="*/ 0 h 6"/>
                  <a:gd name="T34" fmla="*/ 1 w 9"/>
                  <a:gd name="T35" fmla="*/ 2 h 6"/>
                  <a:gd name="T36" fmla="*/ 2 w 9"/>
                  <a:gd name="T37" fmla="*/ 1 h 6"/>
                  <a:gd name="T38" fmla="*/ 2 w 9"/>
                  <a:gd name="T39" fmla="*/ 0 h 6"/>
                  <a:gd name="T40" fmla="*/ 0 w 9"/>
                  <a:gd name="T41" fmla="*/ 2 h 6"/>
                  <a:gd name="T42" fmla="*/ 4 w 9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6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7" y="4"/>
                      <a:pt x="7" y="5"/>
                    </a:cubicBezTo>
                    <a:cubicBezTo>
                      <a:pt x="7" y="6"/>
                      <a:pt x="8" y="4"/>
                      <a:pt x="8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5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4"/>
                      <a:pt x="6" y="2"/>
                      <a:pt x="6" y="1"/>
                    </a:cubicBezTo>
                    <a:cubicBezTo>
                      <a:pt x="5" y="2"/>
                      <a:pt x="3" y="2"/>
                      <a:pt x="3" y="0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4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9" name="Rectangle 375"/>
              <p:cNvSpPr>
                <a:spLocks noChangeArrowheads="1"/>
              </p:cNvSpPr>
              <p:nvPr/>
            </p:nvSpPr>
            <p:spPr bwMode="auto">
              <a:xfrm>
                <a:off x="1290" y="300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0" name="Freeform 376"/>
              <p:cNvSpPr>
                <a:spLocks/>
              </p:cNvSpPr>
              <p:nvPr/>
            </p:nvSpPr>
            <p:spPr bwMode="auto">
              <a:xfrm>
                <a:off x="1361" y="304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1" name="Freeform 377"/>
              <p:cNvSpPr>
                <a:spLocks/>
              </p:cNvSpPr>
              <p:nvPr/>
            </p:nvSpPr>
            <p:spPr bwMode="auto">
              <a:xfrm>
                <a:off x="1356" y="3033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0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3"/>
                      <a:pt x="2" y="5"/>
                    </a:cubicBezTo>
                    <a:cubicBezTo>
                      <a:pt x="2" y="5"/>
                      <a:pt x="1" y="4"/>
                      <a:pt x="1" y="2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2" name="Freeform 378"/>
              <p:cNvSpPr>
                <a:spLocks/>
              </p:cNvSpPr>
              <p:nvPr/>
            </p:nvSpPr>
            <p:spPr bwMode="auto">
              <a:xfrm>
                <a:off x="1356" y="3038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3" name="Freeform 379"/>
              <p:cNvSpPr>
                <a:spLocks/>
              </p:cNvSpPr>
              <p:nvPr/>
            </p:nvSpPr>
            <p:spPr bwMode="auto">
              <a:xfrm>
                <a:off x="1356" y="3041"/>
                <a:ext cx="2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4" name="Freeform 380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5" name="Freeform 381"/>
              <p:cNvSpPr>
                <a:spLocks/>
              </p:cNvSpPr>
              <p:nvPr/>
            </p:nvSpPr>
            <p:spPr bwMode="auto">
              <a:xfrm>
                <a:off x="1356" y="3036"/>
                <a:ext cx="2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1 h 4"/>
                  <a:gd name="T10" fmla="*/ 0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6" name="Freeform 382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7" name="Freeform 383"/>
              <p:cNvSpPr>
                <a:spLocks/>
              </p:cNvSpPr>
              <p:nvPr/>
            </p:nvSpPr>
            <p:spPr bwMode="auto">
              <a:xfrm>
                <a:off x="1358" y="304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8" name="Freeform 384"/>
              <p:cNvSpPr>
                <a:spLocks/>
              </p:cNvSpPr>
              <p:nvPr/>
            </p:nvSpPr>
            <p:spPr bwMode="auto">
              <a:xfrm>
                <a:off x="1353" y="3033"/>
                <a:ext cx="5" cy="14"/>
              </a:xfrm>
              <a:custGeom>
                <a:avLst/>
                <a:gdLst>
                  <a:gd name="T0" fmla="*/ 1 w 2"/>
                  <a:gd name="T1" fmla="*/ 4 h 5"/>
                  <a:gd name="T2" fmla="*/ 1 w 2"/>
                  <a:gd name="T3" fmla="*/ 3 h 5"/>
                  <a:gd name="T4" fmla="*/ 0 w 2"/>
                  <a:gd name="T5" fmla="*/ 0 h 5"/>
                  <a:gd name="T6" fmla="*/ 0 w 2"/>
                  <a:gd name="T7" fmla="*/ 1 h 5"/>
                  <a:gd name="T8" fmla="*/ 1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1" y="2"/>
                      <a:pt x="2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9" name="Freeform 385"/>
              <p:cNvSpPr>
                <a:spLocks/>
              </p:cNvSpPr>
              <p:nvPr/>
            </p:nvSpPr>
            <p:spPr bwMode="auto">
              <a:xfrm>
                <a:off x="1353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0" name="Freeform 386"/>
              <p:cNvSpPr>
                <a:spLocks/>
              </p:cNvSpPr>
              <p:nvPr/>
            </p:nvSpPr>
            <p:spPr bwMode="auto">
              <a:xfrm>
                <a:off x="1350" y="3028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3 h 5"/>
                  <a:gd name="T4" fmla="*/ 1 w 2"/>
                  <a:gd name="T5" fmla="*/ 4 h 5"/>
                  <a:gd name="T6" fmla="*/ 1 w 2"/>
                  <a:gd name="T7" fmla="*/ 3 h 5"/>
                  <a:gd name="T8" fmla="*/ 1 w 2"/>
                  <a:gd name="T9" fmla="*/ 5 h 5"/>
                  <a:gd name="T10" fmla="*/ 1 w 2"/>
                  <a:gd name="T11" fmla="*/ 4 h 5"/>
                  <a:gd name="T12" fmla="*/ 2 w 2"/>
                  <a:gd name="T13" fmla="*/ 5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0 h 5"/>
                  <a:gd name="T22" fmla="*/ 1 w 2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2" y="5"/>
                      <a:pt x="1" y="4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0" y="1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1" name="Freeform 387"/>
              <p:cNvSpPr>
                <a:spLocks/>
              </p:cNvSpPr>
              <p:nvPr/>
            </p:nvSpPr>
            <p:spPr bwMode="auto">
              <a:xfrm>
                <a:off x="1350" y="303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2" name="Freeform 388"/>
              <p:cNvSpPr>
                <a:spLocks/>
              </p:cNvSpPr>
              <p:nvPr/>
            </p:nvSpPr>
            <p:spPr bwMode="auto">
              <a:xfrm>
                <a:off x="1350" y="302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1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3" name="Freeform 389"/>
              <p:cNvSpPr>
                <a:spLocks/>
              </p:cNvSpPr>
              <p:nvPr/>
            </p:nvSpPr>
            <p:spPr bwMode="auto">
              <a:xfrm>
                <a:off x="1353" y="304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4" name="Freeform 390"/>
              <p:cNvSpPr>
                <a:spLocks/>
              </p:cNvSpPr>
              <p:nvPr/>
            </p:nvSpPr>
            <p:spPr bwMode="auto">
              <a:xfrm>
                <a:off x="1350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5" name="Freeform 391"/>
              <p:cNvSpPr>
                <a:spLocks/>
              </p:cNvSpPr>
              <p:nvPr/>
            </p:nvSpPr>
            <p:spPr bwMode="auto">
              <a:xfrm>
                <a:off x="1350" y="304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6" name="Freeform 392"/>
              <p:cNvSpPr>
                <a:spLocks/>
              </p:cNvSpPr>
              <p:nvPr/>
            </p:nvSpPr>
            <p:spPr bwMode="auto">
              <a:xfrm>
                <a:off x="1339" y="3030"/>
                <a:ext cx="14" cy="17"/>
              </a:xfrm>
              <a:custGeom>
                <a:avLst/>
                <a:gdLst>
                  <a:gd name="T0" fmla="*/ 0 w 5"/>
                  <a:gd name="T1" fmla="*/ 1 h 6"/>
                  <a:gd name="T2" fmla="*/ 1 w 5"/>
                  <a:gd name="T3" fmla="*/ 2 h 6"/>
                  <a:gd name="T4" fmla="*/ 1 w 5"/>
                  <a:gd name="T5" fmla="*/ 4 h 6"/>
                  <a:gd name="T6" fmla="*/ 1 w 5"/>
                  <a:gd name="T7" fmla="*/ 6 h 6"/>
                  <a:gd name="T8" fmla="*/ 1 w 5"/>
                  <a:gd name="T9" fmla="*/ 5 h 6"/>
                  <a:gd name="T10" fmla="*/ 1 w 5"/>
                  <a:gd name="T11" fmla="*/ 6 h 6"/>
                  <a:gd name="T12" fmla="*/ 2 w 5"/>
                  <a:gd name="T13" fmla="*/ 6 h 6"/>
                  <a:gd name="T14" fmla="*/ 2 w 5"/>
                  <a:gd name="T15" fmla="*/ 5 h 6"/>
                  <a:gd name="T16" fmla="*/ 4 w 5"/>
                  <a:gd name="T17" fmla="*/ 5 h 6"/>
                  <a:gd name="T18" fmla="*/ 3 w 5"/>
                  <a:gd name="T19" fmla="*/ 3 h 6"/>
                  <a:gd name="T20" fmla="*/ 4 w 5"/>
                  <a:gd name="T21" fmla="*/ 4 h 6"/>
                  <a:gd name="T22" fmla="*/ 4 w 5"/>
                  <a:gd name="T23" fmla="*/ 4 h 6"/>
                  <a:gd name="T24" fmla="*/ 4 w 5"/>
                  <a:gd name="T25" fmla="*/ 5 h 6"/>
                  <a:gd name="T26" fmla="*/ 4 w 5"/>
                  <a:gd name="T27" fmla="*/ 2 h 6"/>
                  <a:gd name="T28" fmla="*/ 4 w 5"/>
                  <a:gd name="T29" fmla="*/ 5 h 6"/>
                  <a:gd name="T30" fmla="*/ 4 w 5"/>
                  <a:gd name="T31" fmla="*/ 3 h 6"/>
                  <a:gd name="T32" fmla="*/ 4 w 5"/>
                  <a:gd name="T33" fmla="*/ 2 h 6"/>
                  <a:gd name="T34" fmla="*/ 4 w 5"/>
                  <a:gd name="T35" fmla="*/ 1 h 6"/>
                  <a:gd name="T36" fmla="*/ 3 w 5"/>
                  <a:gd name="T37" fmla="*/ 4 h 6"/>
                  <a:gd name="T38" fmla="*/ 3 w 5"/>
                  <a:gd name="T39" fmla="*/ 2 h 6"/>
                  <a:gd name="T40" fmla="*/ 2 w 5"/>
                  <a:gd name="T41" fmla="*/ 1 h 6"/>
                  <a:gd name="T42" fmla="*/ 2 w 5"/>
                  <a:gd name="T43" fmla="*/ 4 h 6"/>
                  <a:gd name="T44" fmla="*/ 2 w 5"/>
                  <a:gd name="T45" fmla="*/ 3 h 6"/>
                  <a:gd name="T46" fmla="*/ 2 w 5"/>
                  <a:gd name="T47" fmla="*/ 4 h 6"/>
                  <a:gd name="T48" fmla="*/ 2 w 5"/>
                  <a:gd name="T49" fmla="*/ 2 h 6"/>
                  <a:gd name="T50" fmla="*/ 2 w 5"/>
                  <a:gd name="T51" fmla="*/ 5 h 6"/>
                  <a:gd name="T52" fmla="*/ 1 w 5"/>
                  <a:gd name="T53" fmla="*/ 1 h 6"/>
                  <a:gd name="T54" fmla="*/ 2 w 5"/>
                  <a:gd name="T55" fmla="*/ 3 h 6"/>
                  <a:gd name="T56" fmla="*/ 2 w 5"/>
                  <a:gd name="T57" fmla="*/ 4 h 6"/>
                  <a:gd name="T58" fmla="*/ 1 w 5"/>
                  <a:gd name="T59" fmla="*/ 2 h 6"/>
                  <a:gd name="T60" fmla="*/ 1 w 5"/>
                  <a:gd name="T61" fmla="*/ 3 h 6"/>
                  <a:gd name="T62" fmla="*/ 1 w 5"/>
                  <a:gd name="T63" fmla="*/ 4 h 6"/>
                  <a:gd name="T64" fmla="*/ 1 w 5"/>
                  <a:gd name="T65" fmla="*/ 4 h 6"/>
                  <a:gd name="T66" fmla="*/ 1 w 5"/>
                  <a:gd name="T67" fmla="*/ 2 h 6"/>
                  <a:gd name="T68" fmla="*/ 1 w 5"/>
                  <a:gd name="T69" fmla="*/ 1 h 6"/>
                  <a:gd name="T70" fmla="*/ 1 w 5"/>
                  <a:gd name="T71" fmla="*/ 3 h 6"/>
                  <a:gd name="T72" fmla="*/ 0 w 5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3" y="4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5"/>
                      <a:pt x="4" y="2"/>
                      <a:pt x="4" y="5"/>
                    </a:cubicBezTo>
                    <a:cubicBezTo>
                      <a:pt x="5" y="6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3" y="1"/>
                      <a:pt x="4" y="2"/>
                      <a:pt x="4" y="1"/>
                    </a:cubicBezTo>
                    <a:cubicBezTo>
                      <a:pt x="3" y="0"/>
                      <a:pt x="3" y="3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1"/>
                    </a:cubicBezTo>
                    <a:cubicBezTo>
                      <a:pt x="2" y="3"/>
                      <a:pt x="2" y="1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2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4"/>
                      <a:pt x="1" y="2"/>
                      <a:pt x="1" y="2"/>
                    </a:cubicBezTo>
                    <a:cubicBezTo>
                      <a:pt x="1" y="1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7" name="Rectangle 393"/>
              <p:cNvSpPr>
                <a:spLocks noChangeArrowheads="1"/>
              </p:cNvSpPr>
              <p:nvPr/>
            </p:nvSpPr>
            <p:spPr bwMode="auto">
              <a:xfrm>
                <a:off x="1342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8" name="Freeform 394"/>
              <p:cNvSpPr>
                <a:spLocks/>
              </p:cNvSpPr>
              <p:nvPr/>
            </p:nvSpPr>
            <p:spPr bwMode="auto">
              <a:xfrm>
                <a:off x="1339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9" name="Rectangle 395"/>
              <p:cNvSpPr>
                <a:spLocks noChangeArrowheads="1"/>
              </p:cNvSpPr>
              <p:nvPr/>
            </p:nvSpPr>
            <p:spPr bwMode="auto">
              <a:xfrm>
                <a:off x="1345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0" name="Freeform 396"/>
              <p:cNvSpPr>
                <a:spLocks/>
              </p:cNvSpPr>
              <p:nvPr/>
            </p:nvSpPr>
            <p:spPr bwMode="auto">
              <a:xfrm>
                <a:off x="1342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1" name="Freeform 397"/>
              <p:cNvSpPr>
                <a:spLocks/>
              </p:cNvSpPr>
              <p:nvPr/>
            </p:nvSpPr>
            <p:spPr bwMode="auto">
              <a:xfrm>
                <a:off x="1345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2" name="Rectangle 398"/>
              <p:cNvSpPr>
                <a:spLocks noChangeArrowheads="1"/>
              </p:cNvSpPr>
              <p:nvPr/>
            </p:nvSpPr>
            <p:spPr bwMode="auto">
              <a:xfrm>
                <a:off x="1339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3" name="Freeform 399"/>
              <p:cNvSpPr>
                <a:spLocks/>
              </p:cNvSpPr>
              <p:nvPr/>
            </p:nvSpPr>
            <p:spPr bwMode="auto">
              <a:xfrm>
                <a:off x="1334" y="3030"/>
                <a:ext cx="8" cy="22"/>
              </a:xfrm>
              <a:custGeom>
                <a:avLst/>
                <a:gdLst>
                  <a:gd name="T0" fmla="*/ 1 w 3"/>
                  <a:gd name="T1" fmla="*/ 7 h 8"/>
                  <a:gd name="T2" fmla="*/ 1 w 3"/>
                  <a:gd name="T3" fmla="*/ 8 h 8"/>
                  <a:gd name="T4" fmla="*/ 1 w 3"/>
                  <a:gd name="T5" fmla="*/ 4 h 8"/>
                  <a:gd name="T6" fmla="*/ 1 w 3"/>
                  <a:gd name="T7" fmla="*/ 7 h 8"/>
                  <a:gd name="T8" fmla="*/ 2 w 3"/>
                  <a:gd name="T9" fmla="*/ 5 h 8"/>
                  <a:gd name="T10" fmla="*/ 2 w 3"/>
                  <a:gd name="T11" fmla="*/ 6 h 8"/>
                  <a:gd name="T12" fmla="*/ 2 w 3"/>
                  <a:gd name="T13" fmla="*/ 3 h 8"/>
                  <a:gd name="T14" fmla="*/ 2 w 3"/>
                  <a:gd name="T15" fmla="*/ 7 h 8"/>
                  <a:gd name="T16" fmla="*/ 2 w 3"/>
                  <a:gd name="T17" fmla="*/ 7 h 8"/>
                  <a:gd name="T18" fmla="*/ 3 w 3"/>
                  <a:gd name="T19" fmla="*/ 6 h 8"/>
                  <a:gd name="T20" fmla="*/ 2 w 3"/>
                  <a:gd name="T21" fmla="*/ 4 h 8"/>
                  <a:gd name="T22" fmla="*/ 2 w 3"/>
                  <a:gd name="T23" fmla="*/ 2 h 8"/>
                  <a:gd name="T24" fmla="*/ 2 w 3"/>
                  <a:gd name="T25" fmla="*/ 3 h 8"/>
                  <a:gd name="T26" fmla="*/ 2 w 3"/>
                  <a:gd name="T27" fmla="*/ 2 h 8"/>
                  <a:gd name="T28" fmla="*/ 2 w 3"/>
                  <a:gd name="T29" fmla="*/ 3 h 8"/>
                  <a:gd name="T30" fmla="*/ 2 w 3"/>
                  <a:gd name="T31" fmla="*/ 2 h 8"/>
                  <a:gd name="T32" fmla="*/ 2 w 3"/>
                  <a:gd name="T33" fmla="*/ 3 h 8"/>
                  <a:gd name="T34" fmla="*/ 2 w 3"/>
                  <a:gd name="T35" fmla="*/ 2 h 8"/>
                  <a:gd name="T36" fmla="*/ 2 w 3"/>
                  <a:gd name="T37" fmla="*/ 4 h 8"/>
                  <a:gd name="T38" fmla="*/ 2 w 3"/>
                  <a:gd name="T39" fmla="*/ 2 h 8"/>
                  <a:gd name="T40" fmla="*/ 2 w 3"/>
                  <a:gd name="T41" fmla="*/ 3 h 8"/>
                  <a:gd name="T42" fmla="*/ 1 w 3"/>
                  <a:gd name="T43" fmla="*/ 2 h 8"/>
                  <a:gd name="T44" fmla="*/ 1 w 3"/>
                  <a:gd name="T45" fmla="*/ 3 h 8"/>
                  <a:gd name="T46" fmla="*/ 1 w 3"/>
                  <a:gd name="T47" fmla="*/ 2 h 8"/>
                  <a:gd name="T48" fmla="*/ 1 w 3"/>
                  <a:gd name="T49" fmla="*/ 5 h 8"/>
                  <a:gd name="T50" fmla="*/ 1 w 3"/>
                  <a:gd name="T51" fmla="*/ 2 h 8"/>
                  <a:gd name="T52" fmla="*/ 1 w 3"/>
                  <a:gd name="T53" fmla="*/ 3 h 8"/>
                  <a:gd name="T54" fmla="*/ 1 w 3"/>
                  <a:gd name="T55" fmla="*/ 3 h 8"/>
                  <a:gd name="T56" fmla="*/ 1 w 3"/>
                  <a:gd name="T57" fmla="*/ 4 h 8"/>
                  <a:gd name="T58" fmla="*/ 1 w 3"/>
                  <a:gd name="T59" fmla="*/ 4 h 8"/>
                  <a:gd name="T60" fmla="*/ 1 w 3"/>
                  <a:gd name="T61" fmla="*/ 5 h 8"/>
                  <a:gd name="T62" fmla="*/ 1 w 3"/>
                  <a:gd name="T63" fmla="*/ 4 h 8"/>
                  <a:gd name="T64" fmla="*/ 0 w 3"/>
                  <a:gd name="T65" fmla="*/ 6 h 8"/>
                  <a:gd name="T66" fmla="*/ 1 w 3"/>
                  <a:gd name="T67" fmla="*/ 5 h 8"/>
                  <a:gd name="T68" fmla="*/ 1 w 3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1" y="7"/>
                      <a:pt x="1" y="4"/>
                      <a:pt x="1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2"/>
                      <a:pt x="2" y="3"/>
                    </a:cubicBezTo>
                    <a:cubicBezTo>
                      <a:pt x="2" y="5"/>
                      <a:pt x="2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0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4"/>
                      <a:pt x="1" y="5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7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4" name="Freeform 400"/>
              <p:cNvSpPr>
                <a:spLocks/>
              </p:cNvSpPr>
              <p:nvPr/>
            </p:nvSpPr>
            <p:spPr bwMode="auto">
              <a:xfrm>
                <a:off x="1339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5" name="Freeform 401"/>
              <p:cNvSpPr>
                <a:spLocks/>
              </p:cNvSpPr>
              <p:nvPr/>
            </p:nvSpPr>
            <p:spPr bwMode="auto">
              <a:xfrm>
                <a:off x="1331" y="3030"/>
                <a:ext cx="3" cy="25"/>
              </a:xfrm>
              <a:custGeom>
                <a:avLst/>
                <a:gdLst>
                  <a:gd name="T0" fmla="*/ 1 w 1"/>
                  <a:gd name="T1" fmla="*/ 4 h 9"/>
                  <a:gd name="T2" fmla="*/ 1 w 1"/>
                  <a:gd name="T3" fmla="*/ 3 h 9"/>
                  <a:gd name="T4" fmla="*/ 1 w 1"/>
                  <a:gd name="T5" fmla="*/ 6 h 9"/>
                  <a:gd name="T6" fmla="*/ 1 w 1"/>
                  <a:gd name="T7" fmla="*/ 7 h 9"/>
                  <a:gd name="T8" fmla="*/ 1 w 1"/>
                  <a:gd name="T9" fmla="*/ 4 h 9"/>
                  <a:gd name="T10" fmla="*/ 0 w 1"/>
                  <a:gd name="T11" fmla="*/ 3 h 9"/>
                  <a:gd name="T12" fmla="*/ 1 w 1"/>
                  <a:gd name="T13" fmla="*/ 5 h 9"/>
                  <a:gd name="T14" fmla="*/ 0 w 1"/>
                  <a:gd name="T15" fmla="*/ 6 h 9"/>
                  <a:gd name="T16" fmla="*/ 0 w 1"/>
                  <a:gd name="T17" fmla="*/ 6 h 9"/>
                  <a:gd name="T18" fmla="*/ 0 w 1"/>
                  <a:gd name="T19" fmla="*/ 3 h 9"/>
                  <a:gd name="T20" fmla="*/ 0 w 1"/>
                  <a:gd name="T21" fmla="*/ 9 h 9"/>
                  <a:gd name="T22" fmla="*/ 0 w 1"/>
                  <a:gd name="T23" fmla="*/ 8 h 9"/>
                  <a:gd name="T24" fmla="*/ 0 w 1"/>
                  <a:gd name="T25" fmla="*/ 6 h 9"/>
                  <a:gd name="T26" fmla="*/ 0 w 1"/>
                  <a:gd name="T27" fmla="*/ 7 h 9"/>
                  <a:gd name="T28" fmla="*/ 0 w 1"/>
                  <a:gd name="T29" fmla="*/ 8 h 9"/>
                  <a:gd name="T30" fmla="*/ 1 w 1"/>
                  <a:gd name="T31" fmla="*/ 8 h 9"/>
                  <a:gd name="T32" fmla="*/ 1 w 1"/>
                  <a:gd name="T33" fmla="*/ 8 h 9"/>
                  <a:gd name="T34" fmla="*/ 1 w 1"/>
                  <a:gd name="T35" fmla="*/ 6 h 9"/>
                  <a:gd name="T36" fmla="*/ 1 w 1"/>
                  <a:gd name="T37" fmla="*/ 4 h 9"/>
                  <a:gd name="T38" fmla="*/ 1 w 1"/>
                  <a:gd name="T39" fmla="*/ 5 h 9"/>
                  <a:gd name="T40" fmla="*/ 1 w 1"/>
                  <a:gd name="T41" fmla="*/ 3 h 9"/>
                  <a:gd name="T42" fmla="*/ 1 w 1"/>
                  <a:gd name="T43" fmla="*/ 2 h 9"/>
                  <a:gd name="T44" fmla="*/ 1 w 1"/>
                  <a:gd name="T45" fmla="*/ 1 h 9"/>
                  <a:gd name="T46" fmla="*/ 1 w 1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9">
                    <a:moveTo>
                      <a:pt x="1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4"/>
                      <a:pt x="0" y="5"/>
                      <a:pt x="0" y="3"/>
                    </a:cubicBezTo>
                    <a:cubicBezTo>
                      <a:pt x="0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0"/>
                      <a:pt x="1" y="3"/>
                      <a:pt x="1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6" name="Rectangle 402"/>
              <p:cNvSpPr>
                <a:spLocks noChangeArrowheads="1"/>
              </p:cNvSpPr>
              <p:nvPr/>
            </p:nvSpPr>
            <p:spPr bwMode="auto">
              <a:xfrm>
                <a:off x="1334" y="3038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7" name="Freeform 403"/>
              <p:cNvSpPr>
                <a:spLocks/>
              </p:cNvSpPr>
              <p:nvPr/>
            </p:nvSpPr>
            <p:spPr bwMode="auto">
              <a:xfrm>
                <a:off x="1334" y="304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8" name="Freeform 404"/>
              <p:cNvSpPr>
                <a:spLocks/>
              </p:cNvSpPr>
              <p:nvPr/>
            </p:nvSpPr>
            <p:spPr bwMode="auto">
              <a:xfrm>
                <a:off x="1331" y="303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9" name="Freeform 405"/>
              <p:cNvSpPr>
                <a:spLocks/>
              </p:cNvSpPr>
              <p:nvPr/>
            </p:nvSpPr>
            <p:spPr bwMode="auto">
              <a:xfrm>
                <a:off x="1328" y="304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8" name="Group 607"/>
            <p:cNvGrpSpPr>
              <a:grpSpLocks/>
            </p:cNvGrpSpPr>
            <p:nvPr/>
          </p:nvGrpSpPr>
          <p:grpSpPr bwMode="auto">
            <a:xfrm>
              <a:off x="926" y="897"/>
              <a:ext cx="1225" cy="2370"/>
              <a:chOff x="926" y="897"/>
              <a:chExt cx="1225" cy="2370"/>
            </a:xfrm>
          </p:grpSpPr>
          <p:sp>
            <p:nvSpPr>
              <p:cNvPr id="1110" name="Freeform 407"/>
              <p:cNvSpPr>
                <a:spLocks/>
              </p:cNvSpPr>
              <p:nvPr/>
            </p:nvSpPr>
            <p:spPr bwMode="auto">
              <a:xfrm>
                <a:off x="1318" y="3033"/>
                <a:ext cx="13" cy="19"/>
              </a:xfrm>
              <a:custGeom>
                <a:avLst/>
                <a:gdLst>
                  <a:gd name="T0" fmla="*/ 4 w 5"/>
                  <a:gd name="T1" fmla="*/ 3 h 7"/>
                  <a:gd name="T2" fmla="*/ 4 w 5"/>
                  <a:gd name="T3" fmla="*/ 4 h 7"/>
                  <a:gd name="T4" fmla="*/ 4 w 5"/>
                  <a:gd name="T5" fmla="*/ 3 h 7"/>
                  <a:gd name="T6" fmla="*/ 4 w 5"/>
                  <a:gd name="T7" fmla="*/ 2 h 7"/>
                  <a:gd name="T8" fmla="*/ 4 w 5"/>
                  <a:gd name="T9" fmla="*/ 3 h 7"/>
                  <a:gd name="T10" fmla="*/ 3 w 5"/>
                  <a:gd name="T11" fmla="*/ 3 h 7"/>
                  <a:gd name="T12" fmla="*/ 3 w 5"/>
                  <a:gd name="T13" fmla="*/ 5 h 7"/>
                  <a:gd name="T14" fmla="*/ 3 w 5"/>
                  <a:gd name="T15" fmla="*/ 2 h 7"/>
                  <a:gd name="T16" fmla="*/ 3 w 5"/>
                  <a:gd name="T17" fmla="*/ 6 h 7"/>
                  <a:gd name="T18" fmla="*/ 3 w 5"/>
                  <a:gd name="T19" fmla="*/ 5 h 7"/>
                  <a:gd name="T20" fmla="*/ 3 w 5"/>
                  <a:gd name="T21" fmla="*/ 4 h 7"/>
                  <a:gd name="T22" fmla="*/ 2 w 5"/>
                  <a:gd name="T23" fmla="*/ 4 h 7"/>
                  <a:gd name="T24" fmla="*/ 2 w 5"/>
                  <a:gd name="T25" fmla="*/ 3 h 7"/>
                  <a:gd name="T26" fmla="*/ 2 w 5"/>
                  <a:gd name="T27" fmla="*/ 3 h 7"/>
                  <a:gd name="T28" fmla="*/ 2 w 5"/>
                  <a:gd name="T29" fmla="*/ 2 h 7"/>
                  <a:gd name="T30" fmla="*/ 1 w 5"/>
                  <a:gd name="T31" fmla="*/ 3 h 7"/>
                  <a:gd name="T32" fmla="*/ 1 w 5"/>
                  <a:gd name="T33" fmla="*/ 2 h 7"/>
                  <a:gd name="T34" fmla="*/ 1 w 5"/>
                  <a:gd name="T35" fmla="*/ 5 h 7"/>
                  <a:gd name="T36" fmla="*/ 1 w 5"/>
                  <a:gd name="T37" fmla="*/ 5 h 7"/>
                  <a:gd name="T38" fmla="*/ 1 w 5"/>
                  <a:gd name="T39" fmla="*/ 3 h 7"/>
                  <a:gd name="T40" fmla="*/ 1 w 5"/>
                  <a:gd name="T41" fmla="*/ 4 h 7"/>
                  <a:gd name="T42" fmla="*/ 1 w 5"/>
                  <a:gd name="T43" fmla="*/ 2 h 7"/>
                  <a:gd name="T44" fmla="*/ 1 w 5"/>
                  <a:gd name="T45" fmla="*/ 5 h 7"/>
                  <a:gd name="T46" fmla="*/ 1 w 5"/>
                  <a:gd name="T47" fmla="*/ 4 h 7"/>
                  <a:gd name="T48" fmla="*/ 1 w 5"/>
                  <a:gd name="T49" fmla="*/ 7 h 7"/>
                  <a:gd name="T50" fmla="*/ 2 w 5"/>
                  <a:gd name="T51" fmla="*/ 7 h 7"/>
                  <a:gd name="T52" fmla="*/ 2 w 5"/>
                  <a:gd name="T53" fmla="*/ 5 h 7"/>
                  <a:gd name="T54" fmla="*/ 2 w 5"/>
                  <a:gd name="T55" fmla="*/ 7 h 7"/>
                  <a:gd name="T56" fmla="*/ 2 w 5"/>
                  <a:gd name="T57" fmla="*/ 5 h 7"/>
                  <a:gd name="T58" fmla="*/ 2 w 5"/>
                  <a:gd name="T59" fmla="*/ 7 h 7"/>
                  <a:gd name="T60" fmla="*/ 2 w 5"/>
                  <a:gd name="T61" fmla="*/ 5 h 7"/>
                  <a:gd name="T62" fmla="*/ 2 w 5"/>
                  <a:gd name="T63" fmla="*/ 7 h 7"/>
                  <a:gd name="T64" fmla="*/ 4 w 5"/>
                  <a:gd name="T65" fmla="*/ 7 h 7"/>
                  <a:gd name="T66" fmla="*/ 4 w 5"/>
                  <a:gd name="T67" fmla="*/ 5 h 7"/>
                  <a:gd name="T68" fmla="*/ 4 w 5"/>
                  <a:gd name="T69" fmla="*/ 5 h 7"/>
                  <a:gd name="T70" fmla="*/ 4 w 5"/>
                  <a:gd name="T71" fmla="*/ 4 h 7"/>
                  <a:gd name="T72" fmla="*/ 4 w 5"/>
                  <a:gd name="T73" fmla="*/ 7 h 7"/>
                  <a:gd name="T74" fmla="*/ 4 w 5"/>
                  <a:gd name="T75" fmla="*/ 6 h 7"/>
                  <a:gd name="T76" fmla="*/ 4 w 5"/>
                  <a:gd name="T77" fmla="*/ 6 h 7"/>
                  <a:gd name="T78" fmla="*/ 4 w 5"/>
                  <a:gd name="T79" fmla="*/ 6 h 7"/>
                  <a:gd name="T80" fmla="*/ 4 w 5"/>
                  <a:gd name="T81" fmla="*/ 3 h 7"/>
                  <a:gd name="T82" fmla="*/ 4 w 5"/>
                  <a:gd name="T83" fmla="*/ 1 h 7"/>
                  <a:gd name="T84" fmla="*/ 4 w 5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3"/>
                      <a:pt x="3" y="4"/>
                      <a:pt x="3" y="6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5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1" y="5"/>
                    </a:cubicBezTo>
                    <a:cubicBezTo>
                      <a:pt x="1" y="2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4"/>
                      <a:pt x="1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5"/>
                      <a:pt x="2" y="7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5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1" name="Freeform 408"/>
              <p:cNvSpPr>
                <a:spLocks/>
              </p:cNvSpPr>
              <p:nvPr/>
            </p:nvSpPr>
            <p:spPr bwMode="auto">
              <a:xfrm>
                <a:off x="1328" y="3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2" name="Freeform 409"/>
              <p:cNvSpPr>
                <a:spLocks/>
              </p:cNvSpPr>
              <p:nvPr/>
            </p:nvSpPr>
            <p:spPr bwMode="auto">
              <a:xfrm>
                <a:off x="1318" y="3044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3" name="Rectangle 410"/>
              <p:cNvSpPr>
                <a:spLocks noChangeArrowheads="1"/>
              </p:cNvSpPr>
              <p:nvPr/>
            </p:nvSpPr>
            <p:spPr bwMode="auto">
              <a:xfrm>
                <a:off x="1328" y="304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4" name="Rectangle 411"/>
              <p:cNvSpPr>
                <a:spLocks noChangeArrowheads="1"/>
              </p:cNvSpPr>
              <p:nvPr/>
            </p:nvSpPr>
            <p:spPr bwMode="auto">
              <a:xfrm>
                <a:off x="1328" y="304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5" name="Freeform 412"/>
              <p:cNvSpPr>
                <a:spLocks/>
              </p:cNvSpPr>
              <p:nvPr/>
            </p:nvSpPr>
            <p:spPr bwMode="auto">
              <a:xfrm>
                <a:off x="131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6" name="Freeform 413"/>
              <p:cNvSpPr>
                <a:spLocks/>
              </p:cNvSpPr>
              <p:nvPr/>
            </p:nvSpPr>
            <p:spPr bwMode="auto">
              <a:xfrm>
                <a:off x="1312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7" name="Freeform 414"/>
              <p:cNvSpPr>
                <a:spLocks/>
              </p:cNvSpPr>
              <p:nvPr/>
            </p:nvSpPr>
            <p:spPr bwMode="auto">
              <a:xfrm>
                <a:off x="1299" y="3036"/>
                <a:ext cx="19" cy="27"/>
              </a:xfrm>
              <a:custGeom>
                <a:avLst/>
                <a:gdLst>
                  <a:gd name="T0" fmla="*/ 1 w 7"/>
                  <a:gd name="T1" fmla="*/ 4 h 10"/>
                  <a:gd name="T2" fmla="*/ 0 w 7"/>
                  <a:gd name="T3" fmla="*/ 6 h 10"/>
                  <a:gd name="T4" fmla="*/ 0 w 7"/>
                  <a:gd name="T5" fmla="*/ 8 h 10"/>
                  <a:gd name="T6" fmla="*/ 1 w 7"/>
                  <a:gd name="T7" fmla="*/ 6 h 10"/>
                  <a:gd name="T8" fmla="*/ 2 w 7"/>
                  <a:gd name="T9" fmla="*/ 6 h 10"/>
                  <a:gd name="T10" fmla="*/ 2 w 7"/>
                  <a:gd name="T11" fmla="*/ 7 h 10"/>
                  <a:gd name="T12" fmla="*/ 3 w 7"/>
                  <a:gd name="T13" fmla="*/ 5 h 10"/>
                  <a:gd name="T14" fmla="*/ 3 w 7"/>
                  <a:gd name="T15" fmla="*/ 6 h 10"/>
                  <a:gd name="T16" fmla="*/ 3 w 7"/>
                  <a:gd name="T17" fmla="*/ 6 h 10"/>
                  <a:gd name="T18" fmla="*/ 4 w 7"/>
                  <a:gd name="T19" fmla="*/ 3 h 10"/>
                  <a:gd name="T20" fmla="*/ 4 w 7"/>
                  <a:gd name="T21" fmla="*/ 3 h 10"/>
                  <a:gd name="T22" fmla="*/ 4 w 7"/>
                  <a:gd name="T23" fmla="*/ 4 h 10"/>
                  <a:gd name="T24" fmla="*/ 5 w 7"/>
                  <a:gd name="T25" fmla="*/ 4 h 10"/>
                  <a:gd name="T26" fmla="*/ 5 w 7"/>
                  <a:gd name="T27" fmla="*/ 5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4 h 10"/>
                  <a:gd name="T34" fmla="*/ 6 w 7"/>
                  <a:gd name="T35" fmla="*/ 4 h 10"/>
                  <a:gd name="T36" fmla="*/ 7 w 7"/>
                  <a:gd name="T37" fmla="*/ 4 h 10"/>
                  <a:gd name="T38" fmla="*/ 7 w 7"/>
                  <a:gd name="T39" fmla="*/ 4 h 10"/>
                  <a:gd name="T40" fmla="*/ 7 w 7"/>
                  <a:gd name="T41" fmla="*/ 5 h 10"/>
                  <a:gd name="T42" fmla="*/ 7 w 7"/>
                  <a:gd name="T43" fmla="*/ 1 h 10"/>
                  <a:gd name="T44" fmla="*/ 7 w 7"/>
                  <a:gd name="T45" fmla="*/ 1 h 10"/>
                  <a:gd name="T46" fmla="*/ 6 w 7"/>
                  <a:gd name="T47" fmla="*/ 1 h 10"/>
                  <a:gd name="T48" fmla="*/ 6 w 7"/>
                  <a:gd name="T49" fmla="*/ 0 h 10"/>
                  <a:gd name="T50" fmla="*/ 6 w 7"/>
                  <a:gd name="T51" fmla="*/ 0 h 10"/>
                  <a:gd name="T52" fmla="*/ 5 w 7"/>
                  <a:gd name="T53" fmla="*/ 1 h 10"/>
                  <a:gd name="T54" fmla="*/ 5 w 7"/>
                  <a:gd name="T55" fmla="*/ 1 h 10"/>
                  <a:gd name="T56" fmla="*/ 5 w 7"/>
                  <a:gd name="T57" fmla="*/ 1 h 10"/>
                  <a:gd name="T58" fmla="*/ 5 w 7"/>
                  <a:gd name="T59" fmla="*/ 1 h 10"/>
                  <a:gd name="T60" fmla="*/ 4 w 7"/>
                  <a:gd name="T61" fmla="*/ 2 h 10"/>
                  <a:gd name="T62" fmla="*/ 4 w 7"/>
                  <a:gd name="T63" fmla="*/ 0 h 10"/>
                  <a:gd name="T64" fmla="*/ 4 w 7"/>
                  <a:gd name="T65" fmla="*/ 0 h 10"/>
                  <a:gd name="T66" fmla="*/ 4 w 7"/>
                  <a:gd name="T67" fmla="*/ 2 h 10"/>
                  <a:gd name="T68" fmla="*/ 3 w 7"/>
                  <a:gd name="T69" fmla="*/ 3 h 10"/>
                  <a:gd name="T70" fmla="*/ 3 w 7"/>
                  <a:gd name="T71" fmla="*/ 3 h 10"/>
                  <a:gd name="T72" fmla="*/ 2 w 7"/>
                  <a:gd name="T73" fmla="*/ 3 h 10"/>
                  <a:gd name="T74" fmla="*/ 2 w 7"/>
                  <a:gd name="T75" fmla="*/ 4 h 10"/>
                  <a:gd name="T76" fmla="*/ 2 w 7"/>
                  <a:gd name="T77" fmla="*/ 5 h 10"/>
                  <a:gd name="T78" fmla="*/ 2 w 7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10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0" y="7"/>
                      <a:pt x="0" y="8"/>
                    </a:cubicBezTo>
                    <a:cubicBezTo>
                      <a:pt x="1" y="7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10"/>
                      <a:pt x="2" y="2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5"/>
                      <a:pt x="2" y="7"/>
                    </a:cubicBezTo>
                    <a:cubicBezTo>
                      <a:pt x="3" y="4"/>
                      <a:pt x="2" y="8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4"/>
                      <a:pt x="3" y="6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4" y="4"/>
                      <a:pt x="3" y="4"/>
                      <a:pt x="3" y="6"/>
                    </a:cubicBezTo>
                    <a:cubicBezTo>
                      <a:pt x="4" y="4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3"/>
                      <a:pt x="4" y="1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2"/>
                      <a:pt x="6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5"/>
                      <a:pt x="6" y="6"/>
                    </a:cubicBezTo>
                    <a:cubicBezTo>
                      <a:pt x="6" y="5"/>
                      <a:pt x="6" y="6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7" y="6"/>
                      <a:pt x="7" y="3"/>
                      <a:pt x="7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1"/>
                      <a:pt x="6" y="3"/>
                      <a:pt x="6" y="3"/>
                    </a:cubicBezTo>
                    <a:cubicBezTo>
                      <a:pt x="6" y="1"/>
                      <a:pt x="6" y="2"/>
                      <a:pt x="6" y="0"/>
                    </a:cubicBezTo>
                    <a:cubicBezTo>
                      <a:pt x="6" y="2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3"/>
                      <a:pt x="5" y="1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1"/>
                      <a:pt x="4" y="2"/>
                      <a:pt x="4" y="0"/>
                    </a:cubicBezTo>
                    <a:cubicBezTo>
                      <a:pt x="4" y="0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1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2" y="4"/>
                      <a:pt x="2" y="0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6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8" name="Freeform 415"/>
              <p:cNvSpPr>
                <a:spLocks/>
              </p:cNvSpPr>
              <p:nvPr/>
            </p:nvSpPr>
            <p:spPr bwMode="auto">
              <a:xfrm>
                <a:off x="1307" y="30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9" name="Freeform 416"/>
              <p:cNvSpPr>
                <a:spLocks/>
              </p:cNvSpPr>
              <p:nvPr/>
            </p:nvSpPr>
            <p:spPr bwMode="auto">
              <a:xfrm>
                <a:off x="1307" y="304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0" name="Freeform 417"/>
              <p:cNvSpPr>
                <a:spLocks/>
              </p:cNvSpPr>
              <p:nvPr/>
            </p:nvSpPr>
            <p:spPr bwMode="auto">
              <a:xfrm>
                <a:off x="1301" y="3041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1" name="Freeform 418"/>
              <p:cNvSpPr>
                <a:spLocks/>
              </p:cNvSpPr>
              <p:nvPr/>
            </p:nvSpPr>
            <p:spPr bwMode="auto">
              <a:xfrm>
                <a:off x="1301" y="304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2" name="Freeform 419"/>
              <p:cNvSpPr>
                <a:spLocks/>
              </p:cNvSpPr>
              <p:nvPr/>
            </p:nvSpPr>
            <p:spPr bwMode="auto">
              <a:xfrm>
                <a:off x="1288" y="3038"/>
                <a:ext cx="11" cy="25"/>
              </a:xfrm>
              <a:custGeom>
                <a:avLst/>
                <a:gdLst>
                  <a:gd name="T0" fmla="*/ 1 w 4"/>
                  <a:gd name="T1" fmla="*/ 4 h 9"/>
                  <a:gd name="T2" fmla="*/ 1 w 4"/>
                  <a:gd name="T3" fmla="*/ 5 h 9"/>
                  <a:gd name="T4" fmla="*/ 1 w 4"/>
                  <a:gd name="T5" fmla="*/ 4 h 9"/>
                  <a:gd name="T6" fmla="*/ 0 w 4"/>
                  <a:gd name="T7" fmla="*/ 7 h 9"/>
                  <a:gd name="T8" fmla="*/ 2 w 4"/>
                  <a:gd name="T9" fmla="*/ 5 h 9"/>
                  <a:gd name="T10" fmla="*/ 2 w 4"/>
                  <a:gd name="T11" fmla="*/ 6 h 9"/>
                  <a:gd name="T12" fmla="*/ 3 w 4"/>
                  <a:gd name="T13" fmla="*/ 5 h 9"/>
                  <a:gd name="T14" fmla="*/ 2 w 4"/>
                  <a:gd name="T15" fmla="*/ 7 h 9"/>
                  <a:gd name="T16" fmla="*/ 3 w 4"/>
                  <a:gd name="T17" fmla="*/ 6 h 9"/>
                  <a:gd name="T18" fmla="*/ 3 w 4"/>
                  <a:gd name="T19" fmla="*/ 5 h 9"/>
                  <a:gd name="T20" fmla="*/ 3 w 4"/>
                  <a:gd name="T21" fmla="*/ 6 h 9"/>
                  <a:gd name="T22" fmla="*/ 3 w 4"/>
                  <a:gd name="T23" fmla="*/ 5 h 9"/>
                  <a:gd name="T24" fmla="*/ 4 w 4"/>
                  <a:gd name="T25" fmla="*/ 5 h 9"/>
                  <a:gd name="T26" fmla="*/ 3 w 4"/>
                  <a:gd name="T27" fmla="*/ 6 h 9"/>
                  <a:gd name="T28" fmla="*/ 4 w 4"/>
                  <a:gd name="T29" fmla="*/ 5 h 9"/>
                  <a:gd name="T30" fmla="*/ 3 w 4"/>
                  <a:gd name="T31" fmla="*/ 6 h 9"/>
                  <a:gd name="T32" fmla="*/ 4 w 4"/>
                  <a:gd name="T33" fmla="*/ 4 h 9"/>
                  <a:gd name="T34" fmla="*/ 4 w 4"/>
                  <a:gd name="T35" fmla="*/ 3 h 9"/>
                  <a:gd name="T36" fmla="*/ 4 w 4"/>
                  <a:gd name="T37" fmla="*/ 4 h 9"/>
                  <a:gd name="T38" fmla="*/ 4 w 4"/>
                  <a:gd name="T39" fmla="*/ 4 h 9"/>
                  <a:gd name="T40" fmla="*/ 4 w 4"/>
                  <a:gd name="T41" fmla="*/ 5 h 9"/>
                  <a:gd name="T42" fmla="*/ 4 w 4"/>
                  <a:gd name="T43" fmla="*/ 3 h 9"/>
                  <a:gd name="T44" fmla="*/ 4 w 4"/>
                  <a:gd name="T45" fmla="*/ 2 h 9"/>
                  <a:gd name="T46" fmla="*/ 4 w 4"/>
                  <a:gd name="T47" fmla="*/ 1 h 9"/>
                  <a:gd name="T48" fmla="*/ 4 w 4"/>
                  <a:gd name="T49" fmla="*/ 2 h 9"/>
                  <a:gd name="T50" fmla="*/ 4 w 4"/>
                  <a:gd name="T51" fmla="*/ 3 h 9"/>
                  <a:gd name="T52" fmla="*/ 3 w 4"/>
                  <a:gd name="T53" fmla="*/ 5 h 9"/>
                  <a:gd name="T54" fmla="*/ 3 w 4"/>
                  <a:gd name="T55" fmla="*/ 5 h 9"/>
                  <a:gd name="T56" fmla="*/ 3 w 4"/>
                  <a:gd name="T57" fmla="*/ 3 h 9"/>
                  <a:gd name="T58" fmla="*/ 3 w 4"/>
                  <a:gd name="T59" fmla="*/ 4 h 9"/>
                  <a:gd name="T60" fmla="*/ 3 w 4"/>
                  <a:gd name="T61" fmla="*/ 2 h 9"/>
                  <a:gd name="T62" fmla="*/ 3 w 4"/>
                  <a:gd name="T63" fmla="*/ 4 h 9"/>
                  <a:gd name="T64" fmla="*/ 2 w 4"/>
                  <a:gd name="T65" fmla="*/ 4 h 9"/>
                  <a:gd name="T66" fmla="*/ 3 w 4"/>
                  <a:gd name="T67" fmla="*/ 3 h 9"/>
                  <a:gd name="T68" fmla="*/ 2 w 4"/>
                  <a:gd name="T69" fmla="*/ 4 h 9"/>
                  <a:gd name="T70" fmla="*/ 2 w 4"/>
                  <a:gd name="T71" fmla="*/ 3 h 9"/>
                  <a:gd name="T72" fmla="*/ 2 w 4"/>
                  <a:gd name="T73" fmla="*/ 4 h 9"/>
                  <a:gd name="T74" fmla="*/ 1 w 4"/>
                  <a:gd name="T75" fmla="*/ 4 h 9"/>
                  <a:gd name="T76" fmla="*/ 1 w 4"/>
                  <a:gd name="T77" fmla="*/ 4 h 9"/>
                  <a:gd name="T78" fmla="*/ 1 w 4"/>
                  <a:gd name="T79" fmla="*/ 6 h 9"/>
                  <a:gd name="T80" fmla="*/ 1 w 4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4"/>
                    </a:cubicBezTo>
                    <a:cubicBezTo>
                      <a:pt x="0" y="6"/>
                      <a:pt x="0" y="4"/>
                      <a:pt x="0" y="7"/>
                    </a:cubicBezTo>
                    <a:cubicBezTo>
                      <a:pt x="1" y="6"/>
                      <a:pt x="1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2" y="9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4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5"/>
                      <a:pt x="4" y="7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4" y="3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3" y="4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7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3" name="Freeform 420"/>
              <p:cNvSpPr>
                <a:spLocks/>
              </p:cNvSpPr>
              <p:nvPr/>
            </p:nvSpPr>
            <p:spPr bwMode="auto">
              <a:xfrm>
                <a:off x="1288" y="3049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4" name="Freeform 421"/>
              <p:cNvSpPr>
                <a:spLocks/>
              </p:cNvSpPr>
              <p:nvPr/>
            </p:nvSpPr>
            <p:spPr bwMode="auto">
              <a:xfrm>
                <a:off x="1279" y="3047"/>
                <a:ext cx="9" cy="16"/>
              </a:xfrm>
              <a:custGeom>
                <a:avLst/>
                <a:gdLst>
                  <a:gd name="T0" fmla="*/ 1 w 3"/>
                  <a:gd name="T1" fmla="*/ 3 h 6"/>
                  <a:gd name="T2" fmla="*/ 1 w 3"/>
                  <a:gd name="T3" fmla="*/ 4 h 6"/>
                  <a:gd name="T4" fmla="*/ 2 w 3"/>
                  <a:gd name="T5" fmla="*/ 4 h 6"/>
                  <a:gd name="T6" fmla="*/ 3 w 3"/>
                  <a:gd name="T7" fmla="*/ 2 h 6"/>
                  <a:gd name="T8" fmla="*/ 2 w 3"/>
                  <a:gd name="T9" fmla="*/ 4 h 6"/>
                  <a:gd name="T10" fmla="*/ 3 w 3"/>
                  <a:gd name="T11" fmla="*/ 2 h 6"/>
                  <a:gd name="T12" fmla="*/ 3 w 3"/>
                  <a:gd name="T13" fmla="*/ 3 h 6"/>
                  <a:gd name="T14" fmla="*/ 3 w 3"/>
                  <a:gd name="T15" fmla="*/ 2 h 6"/>
                  <a:gd name="T16" fmla="*/ 3 w 3"/>
                  <a:gd name="T17" fmla="*/ 2 h 6"/>
                  <a:gd name="T18" fmla="*/ 3 w 3"/>
                  <a:gd name="T19" fmla="*/ 1 h 6"/>
                  <a:gd name="T20" fmla="*/ 2 w 3"/>
                  <a:gd name="T21" fmla="*/ 3 h 6"/>
                  <a:gd name="T22" fmla="*/ 3 w 3"/>
                  <a:gd name="T23" fmla="*/ 1 h 6"/>
                  <a:gd name="T24" fmla="*/ 2 w 3"/>
                  <a:gd name="T25" fmla="*/ 1 h 6"/>
                  <a:gd name="T26" fmla="*/ 2 w 3"/>
                  <a:gd name="T27" fmla="*/ 1 h 6"/>
                  <a:gd name="T28" fmla="*/ 2 w 3"/>
                  <a:gd name="T29" fmla="*/ 3 h 6"/>
                  <a:gd name="T30" fmla="*/ 2 w 3"/>
                  <a:gd name="T31" fmla="*/ 1 h 6"/>
                  <a:gd name="T32" fmla="*/ 1 w 3"/>
                  <a:gd name="T33" fmla="*/ 1 h 6"/>
                  <a:gd name="T34" fmla="*/ 0 w 3"/>
                  <a:gd name="T35" fmla="*/ 4 h 6"/>
                  <a:gd name="T36" fmla="*/ 1 w 3"/>
                  <a:gd name="T37" fmla="*/ 2 h 6"/>
                  <a:gd name="T38" fmla="*/ 1 w 3"/>
                  <a:gd name="T39" fmla="*/ 2 h 6"/>
                  <a:gd name="T40" fmla="*/ 0 w 3"/>
                  <a:gd name="T41" fmla="*/ 5 h 6"/>
                  <a:gd name="T42" fmla="*/ 1 w 3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5"/>
                      <a:pt x="2" y="3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5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4"/>
                      <a:pt x="2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5" name="Rectangle 422"/>
              <p:cNvSpPr>
                <a:spLocks noChangeArrowheads="1"/>
              </p:cNvSpPr>
              <p:nvPr/>
            </p:nvSpPr>
            <p:spPr bwMode="auto">
              <a:xfrm>
                <a:off x="1282" y="305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6" name="Freeform 423"/>
              <p:cNvSpPr>
                <a:spLocks/>
              </p:cNvSpPr>
              <p:nvPr/>
            </p:nvSpPr>
            <p:spPr bwMode="auto">
              <a:xfrm>
                <a:off x="1405" y="2279"/>
                <a:ext cx="547" cy="183"/>
              </a:xfrm>
              <a:custGeom>
                <a:avLst/>
                <a:gdLst>
                  <a:gd name="T0" fmla="*/ 19 w 201"/>
                  <a:gd name="T1" fmla="*/ 5 h 67"/>
                  <a:gd name="T2" fmla="*/ 11 w 201"/>
                  <a:gd name="T3" fmla="*/ 44 h 67"/>
                  <a:gd name="T4" fmla="*/ 33 w 201"/>
                  <a:gd name="T5" fmla="*/ 11 h 67"/>
                  <a:gd name="T6" fmla="*/ 43 w 201"/>
                  <a:gd name="T7" fmla="*/ 51 h 67"/>
                  <a:gd name="T8" fmla="*/ 66 w 201"/>
                  <a:gd name="T9" fmla="*/ 19 h 67"/>
                  <a:gd name="T10" fmla="*/ 82 w 201"/>
                  <a:gd name="T11" fmla="*/ 62 h 67"/>
                  <a:gd name="T12" fmla="*/ 110 w 201"/>
                  <a:gd name="T13" fmla="*/ 29 h 67"/>
                  <a:gd name="T14" fmla="*/ 129 w 201"/>
                  <a:gd name="T15" fmla="*/ 64 h 67"/>
                  <a:gd name="T16" fmla="*/ 147 w 201"/>
                  <a:gd name="T17" fmla="*/ 32 h 67"/>
                  <a:gd name="T18" fmla="*/ 169 w 201"/>
                  <a:gd name="T19" fmla="*/ 60 h 67"/>
                  <a:gd name="T20" fmla="*/ 178 w 201"/>
                  <a:gd name="T21" fmla="*/ 36 h 67"/>
                  <a:gd name="T22" fmla="*/ 197 w 201"/>
                  <a:gd name="T23" fmla="*/ 52 h 67"/>
                  <a:gd name="T24" fmla="*/ 195 w 201"/>
                  <a:gd name="T25" fmla="*/ 28 h 67"/>
                  <a:gd name="T26" fmla="*/ 182 w 201"/>
                  <a:gd name="T27" fmla="*/ 11 h 67"/>
                  <a:gd name="T28" fmla="*/ 156 w 201"/>
                  <a:gd name="T29" fmla="*/ 12 h 67"/>
                  <a:gd name="T30" fmla="*/ 96 w 201"/>
                  <a:gd name="T31" fmla="*/ 16 h 67"/>
                  <a:gd name="T32" fmla="*/ 49 w 201"/>
                  <a:gd name="T33" fmla="*/ 6 h 67"/>
                  <a:gd name="T34" fmla="*/ 19 w 201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1" h="67">
                    <a:moveTo>
                      <a:pt x="19" y="5"/>
                    </a:moveTo>
                    <a:cubicBezTo>
                      <a:pt x="14" y="9"/>
                      <a:pt x="0" y="43"/>
                      <a:pt x="11" y="44"/>
                    </a:cubicBezTo>
                    <a:cubicBezTo>
                      <a:pt x="20" y="44"/>
                      <a:pt x="30" y="18"/>
                      <a:pt x="33" y="11"/>
                    </a:cubicBezTo>
                    <a:cubicBezTo>
                      <a:pt x="33" y="21"/>
                      <a:pt x="29" y="50"/>
                      <a:pt x="43" y="51"/>
                    </a:cubicBezTo>
                    <a:cubicBezTo>
                      <a:pt x="54" y="52"/>
                      <a:pt x="67" y="29"/>
                      <a:pt x="66" y="19"/>
                    </a:cubicBezTo>
                    <a:cubicBezTo>
                      <a:pt x="68" y="32"/>
                      <a:pt x="66" y="57"/>
                      <a:pt x="82" y="62"/>
                    </a:cubicBezTo>
                    <a:cubicBezTo>
                      <a:pt x="100" y="67"/>
                      <a:pt x="106" y="40"/>
                      <a:pt x="110" y="29"/>
                    </a:cubicBezTo>
                    <a:cubicBezTo>
                      <a:pt x="105" y="39"/>
                      <a:pt x="116" y="63"/>
                      <a:pt x="129" y="64"/>
                    </a:cubicBezTo>
                    <a:cubicBezTo>
                      <a:pt x="143" y="66"/>
                      <a:pt x="148" y="42"/>
                      <a:pt x="147" y="32"/>
                    </a:cubicBezTo>
                    <a:cubicBezTo>
                      <a:pt x="149" y="41"/>
                      <a:pt x="155" y="63"/>
                      <a:pt x="169" y="60"/>
                    </a:cubicBezTo>
                    <a:cubicBezTo>
                      <a:pt x="178" y="58"/>
                      <a:pt x="181" y="43"/>
                      <a:pt x="178" y="36"/>
                    </a:cubicBezTo>
                    <a:cubicBezTo>
                      <a:pt x="180" y="42"/>
                      <a:pt x="187" y="62"/>
                      <a:pt x="197" y="52"/>
                    </a:cubicBezTo>
                    <a:cubicBezTo>
                      <a:pt x="201" y="48"/>
                      <a:pt x="196" y="33"/>
                      <a:pt x="195" y="28"/>
                    </a:cubicBezTo>
                    <a:cubicBezTo>
                      <a:pt x="192" y="19"/>
                      <a:pt x="191" y="13"/>
                      <a:pt x="182" y="11"/>
                    </a:cubicBezTo>
                    <a:cubicBezTo>
                      <a:pt x="174" y="9"/>
                      <a:pt x="163" y="11"/>
                      <a:pt x="156" y="12"/>
                    </a:cubicBezTo>
                    <a:cubicBezTo>
                      <a:pt x="136" y="14"/>
                      <a:pt x="116" y="18"/>
                      <a:pt x="96" y="16"/>
                    </a:cubicBezTo>
                    <a:cubicBezTo>
                      <a:pt x="80" y="15"/>
                      <a:pt x="65" y="7"/>
                      <a:pt x="49" y="6"/>
                    </a:cubicBezTo>
                    <a:cubicBezTo>
                      <a:pt x="42" y="5"/>
                      <a:pt x="21" y="3"/>
                      <a:pt x="19" y="0"/>
                    </a:cubicBezTo>
                  </a:path>
                </a:pathLst>
              </a:custGeom>
              <a:solidFill>
                <a:srgbClr val="8F5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7" name="Freeform 424"/>
              <p:cNvSpPr>
                <a:spLocks/>
              </p:cNvSpPr>
              <p:nvPr/>
            </p:nvSpPr>
            <p:spPr bwMode="auto">
              <a:xfrm>
                <a:off x="1936" y="2410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3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8" name="Freeform 425"/>
              <p:cNvSpPr>
                <a:spLocks/>
              </p:cNvSpPr>
              <p:nvPr/>
            </p:nvSpPr>
            <p:spPr bwMode="auto">
              <a:xfrm>
                <a:off x="1922" y="2410"/>
                <a:ext cx="14" cy="14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1 h 5"/>
                  <a:gd name="T4" fmla="*/ 4 w 5"/>
                  <a:gd name="T5" fmla="*/ 5 h 5"/>
                  <a:gd name="T6" fmla="*/ 4 w 5"/>
                  <a:gd name="T7" fmla="*/ 0 h 5"/>
                  <a:gd name="T8" fmla="*/ 3 w 5"/>
                  <a:gd name="T9" fmla="*/ 3 h 5"/>
                  <a:gd name="T10" fmla="*/ 2 w 5"/>
                  <a:gd name="T11" fmla="*/ 0 h 5"/>
                  <a:gd name="T12" fmla="*/ 2 w 5"/>
                  <a:gd name="T13" fmla="*/ 1 h 5"/>
                  <a:gd name="T14" fmla="*/ 1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2"/>
                      <a:pt x="1" y="1"/>
                    </a:cubicBezTo>
                    <a:cubicBezTo>
                      <a:pt x="2" y="4"/>
                      <a:pt x="0" y="4"/>
                      <a:pt x="4" y="5"/>
                    </a:cubicBezTo>
                    <a:cubicBezTo>
                      <a:pt x="5" y="3"/>
                      <a:pt x="5" y="1"/>
                      <a:pt x="4" y="0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1" y="0"/>
                      <a:pt x="3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9" name="Freeform 426"/>
              <p:cNvSpPr>
                <a:spLocks/>
              </p:cNvSpPr>
              <p:nvPr/>
            </p:nvSpPr>
            <p:spPr bwMode="auto">
              <a:xfrm>
                <a:off x="1922" y="241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0" name="Freeform 427"/>
              <p:cNvSpPr>
                <a:spLocks/>
              </p:cNvSpPr>
              <p:nvPr/>
            </p:nvSpPr>
            <p:spPr bwMode="auto">
              <a:xfrm>
                <a:off x="1917" y="2415"/>
                <a:ext cx="5" cy="6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1" name="Freeform 428"/>
              <p:cNvSpPr>
                <a:spLocks/>
              </p:cNvSpPr>
              <p:nvPr/>
            </p:nvSpPr>
            <p:spPr bwMode="auto">
              <a:xfrm>
                <a:off x="1911" y="24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2" name="Freeform 429"/>
              <p:cNvSpPr>
                <a:spLocks/>
              </p:cNvSpPr>
              <p:nvPr/>
            </p:nvSpPr>
            <p:spPr bwMode="auto">
              <a:xfrm>
                <a:off x="1906" y="2405"/>
                <a:ext cx="13" cy="8"/>
              </a:xfrm>
              <a:custGeom>
                <a:avLst/>
                <a:gdLst>
                  <a:gd name="T0" fmla="*/ 1 w 5"/>
                  <a:gd name="T1" fmla="*/ 1 h 3"/>
                  <a:gd name="T2" fmla="*/ 2 w 5"/>
                  <a:gd name="T3" fmla="*/ 2 h 3"/>
                  <a:gd name="T4" fmla="*/ 2 w 5"/>
                  <a:gd name="T5" fmla="*/ 2 h 3"/>
                  <a:gd name="T6" fmla="*/ 4 w 5"/>
                  <a:gd name="T7" fmla="*/ 2 h 3"/>
                  <a:gd name="T8" fmla="*/ 5 w 5"/>
                  <a:gd name="T9" fmla="*/ 3 h 3"/>
                  <a:gd name="T10" fmla="*/ 5 w 5"/>
                  <a:gd name="T11" fmla="*/ 1 h 3"/>
                  <a:gd name="T12" fmla="*/ 1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3" name="Freeform 430"/>
              <p:cNvSpPr>
                <a:spLocks/>
              </p:cNvSpPr>
              <p:nvPr/>
            </p:nvSpPr>
            <p:spPr bwMode="auto">
              <a:xfrm>
                <a:off x="1911" y="241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4" name="Freeform 431"/>
              <p:cNvSpPr>
                <a:spLocks/>
              </p:cNvSpPr>
              <p:nvPr/>
            </p:nvSpPr>
            <p:spPr bwMode="auto">
              <a:xfrm>
                <a:off x="1917" y="24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5" name="Freeform 432"/>
              <p:cNvSpPr>
                <a:spLocks/>
              </p:cNvSpPr>
              <p:nvPr/>
            </p:nvSpPr>
            <p:spPr bwMode="auto">
              <a:xfrm>
                <a:off x="1900" y="2391"/>
                <a:ext cx="8" cy="16"/>
              </a:xfrm>
              <a:custGeom>
                <a:avLst/>
                <a:gdLst>
                  <a:gd name="T0" fmla="*/ 0 w 3"/>
                  <a:gd name="T1" fmla="*/ 4 h 6"/>
                  <a:gd name="T2" fmla="*/ 3 w 3"/>
                  <a:gd name="T3" fmla="*/ 5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4"/>
                    </a:moveTo>
                    <a:cubicBezTo>
                      <a:pt x="2" y="2"/>
                      <a:pt x="2" y="6"/>
                      <a:pt x="3" y="5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6" name="Freeform 433"/>
              <p:cNvSpPr>
                <a:spLocks/>
              </p:cNvSpPr>
              <p:nvPr/>
            </p:nvSpPr>
            <p:spPr bwMode="auto">
              <a:xfrm>
                <a:off x="1898" y="23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7" name="Freeform 434"/>
              <p:cNvSpPr>
                <a:spLocks/>
              </p:cNvSpPr>
              <p:nvPr/>
            </p:nvSpPr>
            <p:spPr bwMode="auto">
              <a:xfrm>
                <a:off x="1873" y="2369"/>
                <a:ext cx="33" cy="41"/>
              </a:xfrm>
              <a:custGeom>
                <a:avLst/>
                <a:gdLst>
                  <a:gd name="T0" fmla="*/ 4 w 12"/>
                  <a:gd name="T1" fmla="*/ 15 h 15"/>
                  <a:gd name="T2" fmla="*/ 2 w 12"/>
                  <a:gd name="T3" fmla="*/ 11 h 15"/>
                  <a:gd name="T4" fmla="*/ 4 w 12"/>
                  <a:gd name="T5" fmla="*/ 13 h 15"/>
                  <a:gd name="T6" fmla="*/ 3 w 12"/>
                  <a:gd name="T7" fmla="*/ 9 h 15"/>
                  <a:gd name="T8" fmla="*/ 5 w 12"/>
                  <a:gd name="T9" fmla="*/ 11 h 15"/>
                  <a:gd name="T10" fmla="*/ 5 w 12"/>
                  <a:gd name="T11" fmla="*/ 9 h 15"/>
                  <a:gd name="T12" fmla="*/ 5 w 12"/>
                  <a:gd name="T13" fmla="*/ 9 h 15"/>
                  <a:gd name="T14" fmla="*/ 5 w 12"/>
                  <a:gd name="T15" fmla="*/ 9 h 15"/>
                  <a:gd name="T16" fmla="*/ 6 w 12"/>
                  <a:gd name="T17" fmla="*/ 7 h 15"/>
                  <a:gd name="T18" fmla="*/ 6 w 12"/>
                  <a:gd name="T19" fmla="*/ 7 h 15"/>
                  <a:gd name="T20" fmla="*/ 7 w 12"/>
                  <a:gd name="T21" fmla="*/ 7 h 15"/>
                  <a:gd name="T22" fmla="*/ 8 w 12"/>
                  <a:gd name="T23" fmla="*/ 7 h 15"/>
                  <a:gd name="T24" fmla="*/ 9 w 12"/>
                  <a:gd name="T25" fmla="*/ 9 h 15"/>
                  <a:gd name="T26" fmla="*/ 10 w 12"/>
                  <a:gd name="T27" fmla="*/ 7 h 15"/>
                  <a:gd name="T28" fmla="*/ 7 w 12"/>
                  <a:gd name="T29" fmla="*/ 6 h 15"/>
                  <a:gd name="T30" fmla="*/ 9 w 12"/>
                  <a:gd name="T31" fmla="*/ 5 h 15"/>
                  <a:gd name="T32" fmla="*/ 7 w 12"/>
                  <a:gd name="T33" fmla="*/ 4 h 15"/>
                  <a:gd name="T34" fmla="*/ 7 w 12"/>
                  <a:gd name="T35" fmla="*/ 4 h 15"/>
                  <a:gd name="T36" fmla="*/ 7 w 12"/>
                  <a:gd name="T37" fmla="*/ 4 h 15"/>
                  <a:gd name="T38" fmla="*/ 7 w 12"/>
                  <a:gd name="T39" fmla="*/ 4 h 15"/>
                  <a:gd name="T40" fmla="*/ 7 w 12"/>
                  <a:gd name="T41" fmla="*/ 4 h 15"/>
                  <a:gd name="T42" fmla="*/ 7 w 12"/>
                  <a:gd name="T43" fmla="*/ 4 h 15"/>
                  <a:gd name="T44" fmla="*/ 1 w 12"/>
                  <a:gd name="T45" fmla="*/ 9 h 15"/>
                  <a:gd name="T46" fmla="*/ 1 w 12"/>
                  <a:gd name="T47" fmla="*/ 9 h 15"/>
                  <a:gd name="T48" fmla="*/ 1 w 12"/>
                  <a:gd name="T49" fmla="*/ 9 h 15"/>
                  <a:gd name="T50" fmla="*/ 1 w 12"/>
                  <a:gd name="T51" fmla="*/ 9 h 15"/>
                  <a:gd name="T52" fmla="*/ 1 w 12"/>
                  <a:gd name="T53" fmla="*/ 9 h 15"/>
                  <a:gd name="T54" fmla="*/ 1 w 12"/>
                  <a:gd name="T55" fmla="*/ 9 h 15"/>
                  <a:gd name="T56" fmla="*/ 0 w 12"/>
                  <a:gd name="T57" fmla="*/ 12 h 15"/>
                  <a:gd name="T58" fmla="*/ 4 w 12"/>
                  <a:gd name="T5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1"/>
                      <a:pt x="3" y="11"/>
                      <a:pt x="3" y="9"/>
                    </a:cubicBezTo>
                    <a:cubicBezTo>
                      <a:pt x="5" y="9"/>
                      <a:pt x="3" y="12"/>
                      <a:pt x="5" y="11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3" y="10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7" y="7"/>
                      <a:pt x="7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2" y="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4"/>
                      <a:pt x="3" y="14"/>
                      <a:pt x="4" y="1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8" name="Freeform 435"/>
              <p:cNvSpPr>
                <a:spLocks/>
              </p:cNvSpPr>
              <p:nvPr/>
            </p:nvSpPr>
            <p:spPr bwMode="auto">
              <a:xfrm>
                <a:off x="1876" y="24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9" name="Freeform 436"/>
              <p:cNvSpPr>
                <a:spLocks/>
              </p:cNvSpPr>
              <p:nvPr/>
            </p:nvSpPr>
            <p:spPr bwMode="auto">
              <a:xfrm>
                <a:off x="1868" y="2413"/>
                <a:ext cx="16" cy="19"/>
              </a:xfrm>
              <a:custGeom>
                <a:avLst/>
                <a:gdLst>
                  <a:gd name="T0" fmla="*/ 5 w 6"/>
                  <a:gd name="T1" fmla="*/ 3 h 7"/>
                  <a:gd name="T2" fmla="*/ 5 w 6"/>
                  <a:gd name="T3" fmla="*/ 1 h 7"/>
                  <a:gd name="T4" fmla="*/ 6 w 6"/>
                  <a:gd name="T5" fmla="*/ 1 h 7"/>
                  <a:gd name="T6" fmla="*/ 4 w 6"/>
                  <a:gd name="T7" fmla="*/ 0 h 7"/>
                  <a:gd name="T8" fmla="*/ 4 w 6"/>
                  <a:gd name="T9" fmla="*/ 3 h 7"/>
                  <a:gd name="T10" fmla="*/ 1 w 6"/>
                  <a:gd name="T11" fmla="*/ 3 h 7"/>
                  <a:gd name="T12" fmla="*/ 2 w 6"/>
                  <a:gd name="T13" fmla="*/ 2 h 7"/>
                  <a:gd name="T14" fmla="*/ 1 w 6"/>
                  <a:gd name="T15" fmla="*/ 6 h 7"/>
                  <a:gd name="T16" fmla="*/ 2 w 6"/>
                  <a:gd name="T17" fmla="*/ 5 h 7"/>
                  <a:gd name="T18" fmla="*/ 2 w 6"/>
                  <a:gd name="T19" fmla="*/ 7 h 7"/>
                  <a:gd name="T20" fmla="*/ 5 w 6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6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5" y="6"/>
                      <a:pt x="5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0" name="Freeform 437"/>
              <p:cNvSpPr>
                <a:spLocks/>
              </p:cNvSpPr>
              <p:nvPr/>
            </p:nvSpPr>
            <p:spPr bwMode="auto">
              <a:xfrm>
                <a:off x="1884" y="24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1" name="Freeform 438"/>
              <p:cNvSpPr>
                <a:spLocks/>
              </p:cNvSpPr>
              <p:nvPr/>
            </p:nvSpPr>
            <p:spPr bwMode="auto">
              <a:xfrm>
                <a:off x="1870" y="2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2" name="Freeform 439"/>
              <p:cNvSpPr>
                <a:spLocks/>
              </p:cNvSpPr>
              <p:nvPr/>
            </p:nvSpPr>
            <p:spPr bwMode="auto">
              <a:xfrm>
                <a:off x="1876" y="243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3" name="Freeform 440"/>
              <p:cNvSpPr>
                <a:spLocks/>
              </p:cNvSpPr>
              <p:nvPr/>
            </p:nvSpPr>
            <p:spPr bwMode="auto">
              <a:xfrm>
                <a:off x="1780" y="2366"/>
                <a:ext cx="98" cy="82"/>
              </a:xfrm>
              <a:custGeom>
                <a:avLst/>
                <a:gdLst>
                  <a:gd name="T0" fmla="*/ 0 w 36"/>
                  <a:gd name="T1" fmla="*/ 8 h 30"/>
                  <a:gd name="T2" fmla="*/ 2 w 36"/>
                  <a:gd name="T3" fmla="*/ 7 h 30"/>
                  <a:gd name="T4" fmla="*/ 2 w 36"/>
                  <a:gd name="T5" fmla="*/ 9 h 30"/>
                  <a:gd name="T6" fmla="*/ 5 w 36"/>
                  <a:gd name="T7" fmla="*/ 10 h 30"/>
                  <a:gd name="T8" fmla="*/ 6 w 36"/>
                  <a:gd name="T9" fmla="*/ 6 h 30"/>
                  <a:gd name="T10" fmla="*/ 7 w 36"/>
                  <a:gd name="T11" fmla="*/ 7 h 30"/>
                  <a:gd name="T12" fmla="*/ 9 w 36"/>
                  <a:gd name="T13" fmla="*/ 4 h 30"/>
                  <a:gd name="T14" fmla="*/ 11 w 36"/>
                  <a:gd name="T15" fmla="*/ 7 h 30"/>
                  <a:gd name="T16" fmla="*/ 14 w 36"/>
                  <a:gd name="T17" fmla="*/ 11 h 30"/>
                  <a:gd name="T18" fmla="*/ 26 w 36"/>
                  <a:gd name="T19" fmla="*/ 28 h 30"/>
                  <a:gd name="T20" fmla="*/ 28 w 36"/>
                  <a:gd name="T21" fmla="*/ 26 h 30"/>
                  <a:gd name="T22" fmla="*/ 28 w 36"/>
                  <a:gd name="T23" fmla="*/ 28 h 30"/>
                  <a:gd name="T24" fmla="*/ 27 w 36"/>
                  <a:gd name="T25" fmla="*/ 28 h 30"/>
                  <a:gd name="T26" fmla="*/ 32 w 36"/>
                  <a:gd name="T27" fmla="*/ 29 h 30"/>
                  <a:gd name="T28" fmla="*/ 31 w 36"/>
                  <a:gd name="T29" fmla="*/ 26 h 30"/>
                  <a:gd name="T30" fmla="*/ 34 w 36"/>
                  <a:gd name="T31" fmla="*/ 27 h 30"/>
                  <a:gd name="T32" fmla="*/ 34 w 36"/>
                  <a:gd name="T33" fmla="*/ 25 h 30"/>
                  <a:gd name="T34" fmla="*/ 32 w 36"/>
                  <a:gd name="T35" fmla="*/ 25 h 30"/>
                  <a:gd name="T36" fmla="*/ 32 w 36"/>
                  <a:gd name="T37" fmla="*/ 24 h 30"/>
                  <a:gd name="T38" fmla="*/ 25 w 36"/>
                  <a:gd name="T39" fmla="*/ 25 h 30"/>
                  <a:gd name="T40" fmla="*/ 26 w 36"/>
                  <a:gd name="T41" fmla="*/ 25 h 30"/>
                  <a:gd name="T42" fmla="*/ 22 w 36"/>
                  <a:gd name="T43" fmla="*/ 19 h 30"/>
                  <a:gd name="T44" fmla="*/ 19 w 36"/>
                  <a:gd name="T45" fmla="*/ 18 h 30"/>
                  <a:gd name="T46" fmla="*/ 19 w 36"/>
                  <a:gd name="T47" fmla="*/ 16 h 30"/>
                  <a:gd name="T48" fmla="*/ 18 w 36"/>
                  <a:gd name="T49" fmla="*/ 16 h 30"/>
                  <a:gd name="T50" fmla="*/ 18 w 36"/>
                  <a:gd name="T51" fmla="*/ 13 h 30"/>
                  <a:gd name="T52" fmla="*/ 15 w 36"/>
                  <a:gd name="T53" fmla="*/ 14 h 30"/>
                  <a:gd name="T54" fmla="*/ 16 w 36"/>
                  <a:gd name="T55" fmla="*/ 8 h 30"/>
                  <a:gd name="T56" fmla="*/ 15 w 36"/>
                  <a:gd name="T57" fmla="*/ 9 h 30"/>
                  <a:gd name="T58" fmla="*/ 14 w 36"/>
                  <a:gd name="T59" fmla="*/ 9 h 30"/>
                  <a:gd name="T60" fmla="*/ 15 w 36"/>
                  <a:gd name="T61" fmla="*/ 7 h 30"/>
                  <a:gd name="T62" fmla="*/ 12 w 36"/>
                  <a:gd name="T63" fmla="*/ 4 h 30"/>
                  <a:gd name="T64" fmla="*/ 11 w 36"/>
                  <a:gd name="T65" fmla="*/ 5 h 30"/>
                  <a:gd name="T66" fmla="*/ 10 w 36"/>
                  <a:gd name="T67" fmla="*/ 2 h 30"/>
                  <a:gd name="T68" fmla="*/ 5 w 36"/>
                  <a:gd name="T69" fmla="*/ 5 h 30"/>
                  <a:gd name="T70" fmla="*/ 9 w 36"/>
                  <a:gd name="T71" fmla="*/ 0 h 30"/>
                  <a:gd name="T72" fmla="*/ 2 w 36"/>
                  <a:gd name="T73" fmla="*/ 2 h 30"/>
                  <a:gd name="T74" fmla="*/ 3 w 36"/>
                  <a:gd name="T75" fmla="*/ 7 h 30"/>
                  <a:gd name="T76" fmla="*/ 0 w 36"/>
                  <a:gd name="T7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" h="30">
                    <a:moveTo>
                      <a:pt x="0" y="8"/>
                    </a:moveTo>
                    <a:cubicBezTo>
                      <a:pt x="1" y="8"/>
                      <a:pt x="2" y="7"/>
                      <a:pt x="2" y="7"/>
                    </a:cubicBezTo>
                    <a:cubicBezTo>
                      <a:pt x="3" y="7"/>
                      <a:pt x="2" y="8"/>
                      <a:pt x="2" y="9"/>
                    </a:cubicBezTo>
                    <a:cubicBezTo>
                      <a:pt x="4" y="8"/>
                      <a:pt x="4" y="10"/>
                      <a:pt x="5" y="10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6"/>
                      <a:pt x="6" y="3"/>
                      <a:pt x="9" y="4"/>
                    </a:cubicBezTo>
                    <a:cubicBezTo>
                      <a:pt x="10" y="5"/>
                      <a:pt x="11" y="6"/>
                      <a:pt x="11" y="7"/>
                    </a:cubicBezTo>
                    <a:cubicBezTo>
                      <a:pt x="11" y="9"/>
                      <a:pt x="13" y="10"/>
                      <a:pt x="14" y="11"/>
                    </a:cubicBezTo>
                    <a:cubicBezTo>
                      <a:pt x="17" y="18"/>
                      <a:pt x="20" y="24"/>
                      <a:pt x="26" y="28"/>
                    </a:cubicBezTo>
                    <a:cubicBezTo>
                      <a:pt x="26" y="28"/>
                      <a:pt x="27" y="27"/>
                      <a:pt x="28" y="26"/>
                    </a:cubicBezTo>
                    <a:cubicBezTo>
                      <a:pt x="27" y="27"/>
                      <a:pt x="29" y="27"/>
                      <a:pt x="28" y="28"/>
                    </a:cubicBezTo>
                    <a:cubicBezTo>
                      <a:pt x="28" y="28"/>
                      <a:pt x="28" y="28"/>
                      <a:pt x="27" y="28"/>
                    </a:cubicBezTo>
                    <a:cubicBezTo>
                      <a:pt x="28" y="30"/>
                      <a:pt x="31" y="29"/>
                      <a:pt x="32" y="29"/>
                    </a:cubicBezTo>
                    <a:cubicBezTo>
                      <a:pt x="32" y="28"/>
                      <a:pt x="31" y="27"/>
                      <a:pt x="31" y="26"/>
                    </a:cubicBezTo>
                    <a:cubicBezTo>
                      <a:pt x="32" y="29"/>
                      <a:pt x="32" y="26"/>
                      <a:pt x="34" y="27"/>
                    </a:cubicBezTo>
                    <a:cubicBezTo>
                      <a:pt x="36" y="26"/>
                      <a:pt x="33" y="26"/>
                      <a:pt x="34" y="25"/>
                    </a:cubicBezTo>
                    <a:cubicBezTo>
                      <a:pt x="33" y="24"/>
                      <a:pt x="33" y="26"/>
                      <a:pt x="32" y="25"/>
                    </a:cubicBezTo>
                    <a:cubicBezTo>
                      <a:pt x="31" y="24"/>
                      <a:pt x="33" y="25"/>
                      <a:pt x="32" y="24"/>
                    </a:cubicBezTo>
                    <a:cubicBezTo>
                      <a:pt x="31" y="24"/>
                      <a:pt x="30" y="28"/>
                      <a:pt x="25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4" y="24"/>
                      <a:pt x="21" y="22"/>
                      <a:pt x="22" y="19"/>
                    </a:cubicBezTo>
                    <a:cubicBezTo>
                      <a:pt x="21" y="20"/>
                      <a:pt x="21" y="16"/>
                      <a:pt x="19" y="18"/>
                    </a:cubicBezTo>
                    <a:cubicBezTo>
                      <a:pt x="19" y="17"/>
                      <a:pt x="19" y="17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9" y="15"/>
                      <a:pt x="18" y="13"/>
                    </a:cubicBezTo>
                    <a:cubicBezTo>
                      <a:pt x="17" y="15"/>
                      <a:pt x="17" y="14"/>
                      <a:pt x="15" y="14"/>
                    </a:cubicBezTo>
                    <a:cubicBezTo>
                      <a:pt x="16" y="12"/>
                      <a:pt x="16" y="10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5" y="8"/>
                      <a:pt x="14" y="9"/>
                      <a:pt x="14" y="9"/>
                    </a:cubicBezTo>
                    <a:cubicBezTo>
                      <a:pt x="13" y="8"/>
                      <a:pt x="15" y="7"/>
                      <a:pt x="15" y="7"/>
                    </a:cubicBezTo>
                    <a:cubicBezTo>
                      <a:pt x="15" y="5"/>
                      <a:pt x="12" y="6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4" y="2"/>
                      <a:pt x="6" y="4"/>
                      <a:pt x="5" y="5"/>
                    </a:cubicBezTo>
                    <a:cubicBezTo>
                      <a:pt x="5" y="4"/>
                      <a:pt x="0" y="3"/>
                      <a:pt x="9" y="0"/>
                    </a:cubicBezTo>
                    <a:cubicBezTo>
                      <a:pt x="1" y="1"/>
                      <a:pt x="5" y="2"/>
                      <a:pt x="2" y="2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4" name="Freeform 441"/>
              <p:cNvSpPr>
                <a:spLocks/>
              </p:cNvSpPr>
              <p:nvPr/>
            </p:nvSpPr>
            <p:spPr bwMode="auto">
              <a:xfrm>
                <a:off x="1786" y="236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5" name="Freeform 442"/>
              <p:cNvSpPr>
                <a:spLocks/>
              </p:cNvSpPr>
              <p:nvPr/>
            </p:nvSpPr>
            <p:spPr bwMode="auto">
              <a:xfrm>
                <a:off x="1780" y="23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6" name="Rectangle 443"/>
              <p:cNvSpPr>
                <a:spLocks noChangeArrowheads="1"/>
              </p:cNvSpPr>
              <p:nvPr/>
            </p:nvSpPr>
            <p:spPr bwMode="auto">
              <a:xfrm>
                <a:off x="1810" y="238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7" name="Freeform 444"/>
              <p:cNvSpPr>
                <a:spLocks/>
              </p:cNvSpPr>
              <p:nvPr/>
            </p:nvSpPr>
            <p:spPr bwMode="auto">
              <a:xfrm>
                <a:off x="1824" y="238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8" name="Freeform 445"/>
              <p:cNvSpPr>
                <a:spLocks/>
              </p:cNvSpPr>
              <p:nvPr/>
            </p:nvSpPr>
            <p:spPr bwMode="auto">
              <a:xfrm>
                <a:off x="1838" y="241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9" name="Freeform 446"/>
              <p:cNvSpPr>
                <a:spLocks/>
              </p:cNvSpPr>
              <p:nvPr/>
            </p:nvSpPr>
            <p:spPr bwMode="auto">
              <a:xfrm>
                <a:off x="1783" y="2377"/>
                <a:ext cx="0" cy="6"/>
              </a:xfrm>
              <a:custGeom>
                <a:avLst/>
                <a:gdLst>
                  <a:gd name="T0" fmla="*/ 0 h 6"/>
                  <a:gd name="T1" fmla="*/ 3 h 6"/>
                  <a:gd name="T2" fmla="*/ 6 h 6"/>
                  <a:gd name="T3" fmla="*/ 0 h 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0" name="Freeform 447"/>
              <p:cNvSpPr>
                <a:spLocks/>
              </p:cNvSpPr>
              <p:nvPr/>
            </p:nvSpPr>
            <p:spPr bwMode="auto">
              <a:xfrm>
                <a:off x="1748" y="2394"/>
                <a:ext cx="41" cy="60"/>
              </a:xfrm>
              <a:custGeom>
                <a:avLst/>
                <a:gdLst>
                  <a:gd name="T0" fmla="*/ 2 w 15"/>
                  <a:gd name="T1" fmla="*/ 20 h 22"/>
                  <a:gd name="T2" fmla="*/ 7 w 15"/>
                  <a:gd name="T3" fmla="*/ 21 h 22"/>
                  <a:gd name="T4" fmla="*/ 8 w 15"/>
                  <a:gd name="T5" fmla="*/ 16 h 22"/>
                  <a:gd name="T6" fmla="*/ 10 w 15"/>
                  <a:gd name="T7" fmla="*/ 19 h 22"/>
                  <a:gd name="T8" fmla="*/ 12 w 15"/>
                  <a:gd name="T9" fmla="*/ 9 h 22"/>
                  <a:gd name="T10" fmla="*/ 13 w 15"/>
                  <a:gd name="T11" fmla="*/ 10 h 22"/>
                  <a:gd name="T12" fmla="*/ 11 w 15"/>
                  <a:gd name="T13" fmla="*/ 5 h 22"/>
                  <a:gd name="T14" fmla="*/ 15 w 15"/>
                  <a:gd name="T15" fmla="*/ 6 h 22"/>
                  <a:gd name="T16" fmla="*/ 15 w 15"/>
                  <a:gd name="T17" fmla="*/ 7 h 22"/>
                  <a:gd name="T18" fmla="*/ 15 w 15"/>
                  <a:gd name="T19" fmla="*/ 2 h 22"/>
                  <a:gd name="T20" fmla="*/ 14 w 15"/>
                  <a:gd name="T21" fmla="*/ 0 h 22"/>
                  <a:gd name="T22" fmla="*/ 12 w 15"/>
                  <a:gd name="T23" fmla="*/ 0 h 22"/>
                  <a:gd name="T24" fmla="*/ 12 w 15"/>
                  <a:gd name="T25" fmla="*/ 4 h 22"/>
                  <a:gd name="T26" fmla="*/ 11 w 15"/>
                  <a:gd name="T27" fmla="*/ 4 h 22"/>
                  <a:gd name="T28" fmla="*/ 11 w 15"/>
                  <a:gd name="T29" fmla="*/ 5 h 22"/>
                  <a:gd name="T30" fmla="*/ 10 w 15"/>
                  <a:gd name="T31" fmla="*/ 5 h 22"/>
                  <a:gd name="T32" fmla="*/ 10 w 15"/>
                  <a:gd name="T33" fmla="*/ 8 h 22"/>
                  <a:gd name="T34" fmla="*/ 10 w 15"/>
                  <a:gd name="T35" fmla="*/ 7 h 22"/>
                  <a:gd name="T36" fmla="*/ 11 w 15"/>
                  <a:gd name="T37" fmla="*/ 9 h 22"/>
                  <a:gd name="T38" fmla="*/ 9 w 15"/>
                  <a:gd name="T39" fmla="*/ 10 h 22"/>
                  <a:gd name="T40" fmla="*/ 10 w 15"/>
                  <a:gd name="T41" fmla="*/ 10 h 22"/>
                  <a:gd name="T42" fmla="*/ 7 w 15"/>
                  <a:gd name="T43" fmla="*/ 14 h 22"/>
                  <a:gd name="T44" fmla="*/ 7 w 15"/>
                  <a:gd name="T45" fmla="*/ 14 h 22"/>
                  <a:gd name="T46" fmla="*/ 8 w 15"/>
                  <a:gd name="T47" fmla="*/ 12 h 22"/>
                  <a:gd name="T48" fmla="*/ 10 w 15"/>
                  <a:gd name="T49" fmla="*/ 14 h 22"/>
                  <a:gd name="T50" fmla="*/ 7 w 15"/>
                  <a:gd name="T51" fmla="*/ 15 h 22"/>
                  <a:gd name="T52" fmla="*/ 5 w 15"/>
                  <a:gd name="T53" fmla="*/ 16 h 22"/>
                  <a:gd name="T54" fmla="*/ 5 w 15"/>
                  <a:gd name="T55" fmla="*/ 16 h 22"/>
                  <a:gd name="T56" fmla="*/ 3 w 15"/>
                  <a:gd name="T57" fmla="*/ 17 h 22"/>
                  <a:gd name="T58" fmla="*/ 4 w 15"/>
                  <a:gd name="T59" fmla="*/ 18 h 22"/>
                  <a:gd name="T60" fmla="*/ 3 w 15"/>
                  <a:gd name="T61" fmla="*/ 19 h 22"/>
                  <a:gd name="T62" fmla="*/ 3 w 15"/>
                  <a:gd name="T63" fmla="*/ 18 h 22"/>
                  <a:gd name="T64" fmla="*/ 0 w 15"/>
                  <a:gd name="T65" fmla="*/ 20 h 22"/>
                  <a:gd name="T66" fmla="*/ 3 w 15"/>
                  <a:gd name="T67" fmla="*/ 19 h 22"/>
                  <a:gd name="T68" fmla="*/ 2 w 15"/>
                  <a:gd name="T69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2">
                    <a:moveTo>
                      <a:pt x="2" y="20"/>
                    </a:moveTo>
                    <a:cubicBezTo>
                      <a:pt x="3" y="22"/>
                      <a:pt x="5" y="21"/>
                      <a:pt x="7" y="21"/>
                    </a:cubicBezTo>
                    <a:cubicBezTo>
                      <a:pt x="10" y="18"/>
                      <a:pt x="6" y="18"/>
                      <a:pt x="8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2" y="16"/>
                      <a:pt x="14" y="12"/>
                      <a:pt x="12" y="9"/>
                    </a:cubicBezTo>
                    <a:cubicBezTo>
                      <a:pt x="13" y="9"/>
                      <a:pt x="13" y="9"/>
                      <a:pt x="13" y="10"/>
                    </a:cubicBezTo>
                    <a:cubicBezTo>
                      <a:pt x="14" y="8"/>
                      <a:pt x="9" y="7"/>
                      <a:pt x="11" y="5"/>
                    </a:cubicBezTo>
                    <a:cubicBezTo>
                      <a:pt x="12" y="8"/>
                      <a:pt x="13" y="5"/>
                      <a:pt x="15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5"/>
                      <a:pt x="15" y="3"/>
                      <a:pt x="15" y="2"/>
                    </a:cubicBezTo>
                    <a:cubicBezTo>
                      <a:pt x="15" y="1"/>
                      <a:pt x="13" y="2"/>
                      <a:pt x="14" y="0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2"/>
                      <a:pt x="11" y="2"/>
                      <a:pt x="12" y="4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0" y="4"/>
                      <a:pt x="10" y="5"/>
                    </a:cubicBezTo>
                    <a:cubicBezTo>
                      <a:pt x="10" y="5"/>
                      <a:pt x="11" y="7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9" y="9"/>
                      <a:pt x="11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2"/>
                      <a:pt x="6" y="11"/>
                      <a:pt x="7" y="14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9" y="14"/>
                      <a:pt x="7" y="13"/>
                      <a:pt x="8" y="12"/>
                    </a:cubicBezTo>
                    <a:cubicBezTo>
                      <a:pt x="9" y="13"/>
                      <a:pt x="9" y="15"/>
                      <a:pt x="10" y="14"/>
                    </a:cubicBezTo>
                    <a:cubicBezTo>
                      <a:pt x="8" y="14"/>
                      <a:pt x="9" y="16"/>
                      <a:pt x="7" y="15"/>
                    </a:cubicBezTo>
                    <a:cubicBezTo>
                      <a:pt x="6" y="15"/>
                      <a:pt x="6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4" y="16"/>
                      <a:pt x="3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2" y="19"/>
                      <a:pt x="0" y="19"/>
                      <a:pt x="0" y="20"/>
                    </a:cubicBezTo>
                    <a:cubicBezTo>
                      <a:pt x="1" y="20"/>
                      <a:pt x="2" y="19"/>
                      <a:pt x="3" y="19"/>
                    </a:cubicBezTo>
                    <a:cubicBezTo>
                      <a:pt x="3" y="20"/>
                      <a:pt x="3" y="21"/>
                      <a:pt x="2" y="2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1" name="Freeform 448"/>
              <p:cNvSpPr>
                <a:spLocks/>
              </p:cNvSpPr>
              <p:nvPr/>
            </p:nvSpPr>
            <p:spPr bwMode="auto">
              <a:xfrm>
                <a:off x="1772" y="241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2" name="Freeform 449"/>
              <p:cNvSpPr>
                <a:spLocks/>
              </p:cNvSpPr>
              <p:nvPr/>
            </p:nvSpPr>
            <p:spPr bwMode="auto">
              <a:xfrm>
                <a:off x="1707" y="2402"/>
                <a:ext cx="41" cy="46"/>
              </a:xfrm>
              <a:custGeom>
                <a:avLst/>
                <a:gdLst>
                  <a:gd name="T0" fmla="*/ 10 w 15"/>
                  <a:gd name="T1" fmla="*/ 13 h 17"/>
                  <a:gd name="T2" fmla="*/ 11 w 15"/>
                  <a:gd name="T3" fmla="*/ 11 h 17"/>
                  <a:gd name="T4" fmla="*/ 9 w 15"/>
                  <a:gd name="T5" fmla="*/ 14 h 17"/>
                  <a:gd name="T6" fmla="*/ 7 w 15"/>
                  <a:gd name="T7" fmla="*/ 12 h 17"/>
                  <a:gd name="T8" fmla="*/ 9 w 15"/>
                  <a:gd name="T9" fmla="*/ 10 h 17"/>
                  <a:gd name="T10" fmla="*/ 8 w 15"/>
                  <a:gd name="T11" fmla="*/ 9 h 17"/>
                  <a:gd name="T12" fmla="*/ 7 w 15"/>
                  <a:gd name="T13" fmla="*/ 10 h 17"/>
                  <a:gd name="T14" fmla="*/ 4 w 15"/>
                  <a:gd name="T15" fmla="*/ 8 h 17"/>
                  <a:gd name="T16" fmla="*/ 6 w 15"/>
                  <a:gd name="T17" fmla="*/ 9 h 17"/>
                  <a:gd name="T18" fmla="*/ 7 w 15"/>
                  <a:gd name="T19" fmla="*/ 7 h 17"/>
                  <a:gd name="T20" fmla="*/ 0 w 15"/>
                  <a:gd name="T21" fmla="*/ 3 h 17"/>
                  <a:gd name="T22" fmla="*/ 1 w 15"/>
                  <a:gd name="T23" fmla="*/ 4 h 17"/>
                  <a:gd name="T24" fmla="*/ 3 w 15"/>
                  <a:gd name="T25" fmla="*/ 4 h 17"/>
                  <a:gd name="T26" fmla="*/ 3 w 15"/>
                  <a:gd name="T27" fmla="*/ 6 h 17"/>
                  <a:gd name="T28" fmla="*/ 2 w 15"/>
                  <a:gd name="T29" fmla="*/ 5 h 17"/>
                  <a:gd name="T30" fmla="*/ 11 w 15"/>
                  <a:gd name="T31" fmla="*/ 17 h 17"/>
                  <a:gd name="T32" fmla="*/ 9 w 15"/>
                  <a:gd name="T33" fmla="*/ 16 h 17"/>
                  <a:gd name="T34" fmla="*/ 12 w 15"/>
                  <a:gd name="T35" fmla="*/ 15 h 17"/>
                  <a:gd name="T36" fmla="*/ 12 w 15"/>
                  <a:gd name="T37" fmla="*/ 13 h 17"/>
                  <a:gd name="T38" fmla="*/ 12 w 15"/>
                  <a:gd name="T39" fmla="*/ 14 h 17"/>
                  <a:gd name="T40" fmla="*/ 13 w 15"/>
                  <a:gd name="T41" fmla="*/ 12 h 17"/>
                  <a:gd name="T42" fmla="*/ 15 w 15"/>
                  <a:gd name="T43" fmla="*/ 12 h 17"/>
                  <a:gd name="T44" fmla="*/ 12 w 15"/>
                  <a:gd name="T45" fmla="*/ 11 h 17"/>
                  <a:gd name="T46" fmla="*/ 10 w 15"/>
                  <a:gd name="T4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7">
                    <a:moveTo>
                      <a:pt x="10" y="13"/>
                    </a:moveTo>
                    <a:cubicBezTo>
                      <a:pt x="10" y="12"/>
                      <a:pt x="11" y="12"/>
                      <a:pt x="11" y="11"/>
                    </a:cubicBezTo>
                    <a:cubicBezTo>
                      <a:pt x="9" y="11"/>
                      <a:pt x="10" y="13"/>
                      <a:pt x="9" y="14"/>
                    </a:cubicBezTo>
                    <a:cubicBezTo>
                      <a:pt x="9" y="13"/>
                      <a:pt x="7" y="13"/>
                      <a:pt x="7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8" y="11"/>
                      <a:pt x="8" y="9"/>
                      <a:pt x="8" y="9"/>
                    </a:cubicBezTo>
                    <a:cubicBezTo>
                      <a:pt x="8" y="11"/>
                      <a:pt x="7" y="8"/>
                      <a:pt x="7" y="10"/>
                    </a:cubicBezTo>
                    <a:cubicBezTo>
                      <a:pt x="6" y="10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7" y="8"/>
                      <a:pt x="6" y="8"/>
                      <a:pt x="7" y="7"/>
                    </a:cubicBezTo>
                    <a:cubicBezTo>
                      <a:pt x="4" y="6"/>
                      <a:pt x="3" y="0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2"/>
                      <a:pt x="3" y="4"/>
                      <a:pt x="3" y="4"/>
                    </a:cubicBezTo>
                    <a:cubicBezTo>
                      <a:pt x="3" y="5"/>
                      <a:pt x="5" y="6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9"/>
                      <a:pt x="6" y="16"/>
                      <a:pt x="11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1" y="16"/>
                      <a:pt x="12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3" y="13"/>
                      <a:pt x="12" y="14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12"/>
                      <a:pt x="14" y="13"/>
                      <a:pt x="15" y="12"/>
                    </a:cubicBezTo>
                    <a:cubicBezTo>
                      <a:pt x="14" y="10"/>
                      <a:pt x="14" y="13"/>
                      <a:pt x="12" y="11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3" name="Freeform 450"/>
              <p:cNvSpPr>
                <a:spLocks/>
              </p:cNvSpPr>
              <p:nvPr/>
            </p:nvSpPr>
            <p:spPr bwMode="auto">
              <a:xfrm>
                <a:off x="1745" y="2440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4" name="Freeform 451"/>
              <p:cNvSpPr>
                <a:spLocks/>
              </p:cNvSpPr>
              <p:nvPr/>
            </p:nvSpPr>
            <p:spPr bwMode="auto">
              <a:xfrm>
                <a:off x="1740" y="2445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5" name="Freeform 452"/>
              <p:cNvSpPr>
                <a:spLocks/>
              </p:cNvSpPr>
              <p:nvPr/>
            </p:nvSpPr>
            <p:spPr bwMode="auto">
              <a:xfrm>
                <a:off x="1723" y="2413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6" name="Freeform 453"/>
              <p:cNvSpPr>
                <a:spLocks/>
              </p:cNvSpPr>
              <p:nvPr/>
            </p:nvSpPr>
            <p:spPr bwMode="auto">
              <a:xfrm>
                <a:off x="1704" y="2391"/>
                <a:ext cx="14" cy="19"/>
              </a:xfrm>
              <a:custGeom>
                <a:avLst/>
                <a:gdLst>
                  <a:gd name="T0" fmla="*/ 0 w 5"/>
                  <a:gd name="T1" fmla="*/ 0 h 7"/>
                  <a:gd name="T2" fmla="*/ 1 w 5"/>
                  <a:gd name="T3" fmla="*/ 6 h 7"/>
                  <a:gd name="T4" fmla="*/ 5 w 5"/>
                  <a:gd name="T5" fmla="*/ 5 h 7"/>
                  <a:gd name="T6" fmla="*/ 2 w 5"/>
                  <a:gd name="T7" fmla="*/ 3 h 7"/>
                  <a:gd name="T8" fmla="*/ 2 w 5"/>
                  <a:gd name="T9" fmla="*/ 0 h 7"/>
                  <a:gd name="T10" fmla="*/ 0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2" y="3"/>
                      <a:pt x="1" y="6"/>
                    </a:cubicBezTo>
                    <a:cubicBezTo>
                      <a:pt x="3" y="7"/>
                      <a:pt x="4" y="5"/>
                      <a:pt x="5" y="5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3" y="3"/>
                      <a:pt x="2" y="1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7" name="Freeform 454"/>
              <p:cNvSpPr>
                <a:spLocks/>
              </p:cNvSpPr>
              <p:nvPr/>
            </p:nvSpPr>
            <p:spPr bwMode="auto">
              <a:xfrm>
                <a:off x="1628" y="2358"/>
                <a:ext cx="95" cy="93"/>
              </a:xfrm>
              <a:custGeom>
                <a:avLst/>
                <a:gdLst>
                  <a:gd name="T0" fmla="*/ 31 w 35"/>
                  <a:gd name="T1" fmla="*/ 4 h 34"/>
                  <a:gd name="T2" fmla="*/ 26 w 35"/>
                  <a:gd name="T3" fmla="*/ 5 h 34"/>
                  <a:gd name="T4" fmla="*/ 27 w 35"/>
                  <a:gd name="T5" fmla="*/ 4 h 34"/>
                  <a:gd name="T6" fmla="*/ 24 w 35"/>
                  <a:gd name="T7" fmla="*/ 5 h 34"/>
                  <a:gd name="T8" fmla="*/ 25 w 35"/>
                  <a:gd name="T9" fmla="*/ 5 h 34"/>
                  <a:gd name="T10" fmla="*/ 23 w 35"/>
                  <a:gd name="T11" fmla="*/ 10 h 34"/>
                  <a:gd name="T12" fmla="*/ 24 w 35"/>
                  <a:gd name="T13" fmla="*/ 11 h 34"/>
                  <a:gd name="T14" fmla="*/ 20 w 35"/>
                  <a:gd name="T15" fmla="*/ 13 h 34"/>
                  <a:gd name="T16" fmla="*/ 23 w 35"/>
                  <a:gd name="T17" fmla="*/ 14 h 34"/>
                  <a:gd name="T18" fmla="*/ 20 w 35"/>
                  <a:gd name="T19" fmla="*/ 18 h 34"/>
                  <a:gd name="T20" fmla="*/ 20 w 35"/>
                  <a:gd name="T21" fmla="*/ 17 h 34"/>
                  <a:gd name="T22" fmla="*/ 19 w 35"/>
                  <a:gd name="T23" fmla="*/ 20 h 34"/>
                  <a:gd name="T24" fmla="*/ 17 w 35"/>
                  <a:gd name="T25" fmla="*/ 19 h 34"/>
                  <a:gd name="T26" fmla="*/ 15 w 35"/>
                  <a:gd name="T27" fmla="*/ 22 h 34"/>
                  <a:gd name="T28" fmla="*/ 15 w 35"/>
                  <a:gd name="T29" fmla="*/ 21 h 34"/>
                  <a:gd name="T30" fmla="*/ 11 w 35"/>
                  <a:gd name="T31" fmla="*/ 28 h 34"/>
                  <a:gd name="T32" fmla="*/ 9 w 35"/>
                  <a:gd name="T33" fmla="*/ 27 h 34"/>
                  <a:gd name="T34" fmla="*/ 12 w 35"/>
                  <a:gd name="T35" fmla="*/ 30 h 34"/>
                  <a:gd name="T36" fmla="*/ 9 w 35"/>
                  <a:gd name="T37" fmla="*/ 31 h 34"/>
                  <a:gd name="T38" fmla="*/ 8 w 35"/>
                  <a:gd name="T39" fmla="*/ 29 h 34"/>
                  <a:gd name="T40" fmla="*/ 7 w 35"/>
                  <a:gd name="T41" fmla="*/ 30 h 34"/>
                  <a:gd name="T42" fmla="*/ 6 w 35"/>
                  <a:gd name="T43" fmla="*/ 29 h 34"/>
                  <a:gd name="T44" fmla="*/ 3 w 35"/>
                  <a:gd name="T45" fmla="*/ 32 h 34"/>
                  <a:gd name="T46" fmla="*/ 1 w 35"/>
                  <a:gd name="T47" fmla="*/ 31 h 34"/>
                  <a:gd name="T48" fmla="*/ 2 w 35"/>
                  <a:gd name="T49" fmla="*/ 34 h 34"/>
                  <a:gd name="T50" fmla="*/ 14 w 35"/>
                  <a:gd name="T51" fmla="*/ 30 h 34"/>
                  <a:gd name="T52" fmla="*/ 15 w 35"/>
                  <a:gd name="T53" fmla="*/ 26 h 34"/>
                  <a:gd name="T54" fmla="*/ 17 w 35"/>
                  <a:gd name="T55" fmla="*/ 27 h 34"/>
                  <a:gd name="T56" fmla="*/ 15 w 35"/>
                  <a:gd name="T57" fmla="*/ 26 h 34"/>
                  <a:gd name="T58" fmla="*/ 18 w 35"/>
                  <a:gd name="T59" fmla="*/ 26 h 34"/>
                  <a:gd name="T60" fmla="*/ 17 w 35"/>
                  <a:gd name="T61" fmla="*/ 24 h 34"/>
                  <a:gd name="T62" fmla="*/ 20 w 35"/>
                  <a:gd name="T63" fmla="*/ 24 h 34"/>
                  <a:gd name="T64" fmla="*/ 28 w 35"/>
                  <a:gd name="T65" fmla="*/ 8 h 34"/>
                  <a:gd name="T66" fmla="*/ 27 w 35"/>
                  <a:gd name="T67" fmla="*/ 7 h 34"/>
                  <a:gd name="T68" fmla="*/ 30 w 35"/>
                  <a:gd name="T69" fmla="*/ 5 h 34"/>
                  <a:gd name="T70" fmla="*/ 30 w 35"/>
                  <a:gd name="T71" fmla="*/ 8 h 34"/>
                  <a:gd name="T72" fmla="*/ 32 w 35"/>
                  <a:gd name="T73" fmla="*/ 9 h 34"/>
                  <a:gd name="T74" fmla="*/ 29 w 35"/>
                  <a:gd name="T75" fmla="*/ 9 h 34"/>
                  <a:gd name="T76" fmla="*/ 29 w 35"/>
                  <a:gd name="T77" fmla="*/ 11 h 34"/>
                  <a:gd name="T78" fmla="*/ 30 w 35"/>
                  <a:gd name="T79" fmla="*/ 10 h 34"/>
                  <a:gd name="T80" fmla="*/ 30 w 35"/>
                  <a:gd name="T81" fmla="*/ 12 h 34"/>
                  <a:gd name="T82" fmla="*/ 33 w 35"/>
                  <a:gd name="T83" fmla="*/ 10 h 34"/>
                  <a:gd name="T84" fmla="*/ 33 w 35"/>
                  <a:gd name="T85" fmla="*/ 3 h 34"/>
                  <a:gd name="T86" fmla="*/ 33 w 35"/>
                  <a:gd name="T87" fmla="*/ 3 h 34"/>
                  <a:gd name="T88" fmla="*/ 33 w 35"/>
                  <a:gd name="T89" fmla="*/ 3 h 34"/>
                  <a:gd name="T90" fmla="*/ 33 w 35"/>
                  <a:gd name="T91" fmla="*/ 3 h 34"/>
                  <a:gd name="T92" fmla="*/ 33 w 35"/>
                  <a:gd name="T93" fmla="*/ 3 h 34"/>
                  <a:gd name="T94" fmla="*/ 33 w 35"/>
                  <a:gd name="T95" fmla="*/ 3 h 34"/>
                  <a:gd name="T96" fmla="*/ 27 w 35"/>
                  <a:gd name="T97" fmla="*/ 2 h 34"/>
                  <a:gd name="T98" fmla="*/ 27 w 35"/>
                  <a:gd name="T99" fmla="*/ 2 h 34"/>
                  <a:gd name="T100" fmla="*/ 27 w 35"/>
                  <a:gd name="T101" fmla="*/ 2 h 34"/>
                  <a:gd name="T102" fmla="*/ 27 w 35"/>
                  <a:gd name="T103" fmla="*/ 2 h 34"/>
                  <a:gd name="T104" fmla="*/ 27 w 35"/>
                  <a:gd name="T105" fmla="*/ 2 h 34"/>
                  <a:gd name="T106" fmla="*/ 27 w 35"/>
                  <a:gd name="T107" fmla="*/ 2 h 34"/>
                  <a:gd name="T108" fmla="*/ 27 w 35"/>
                  <a:gd name="T109" fmla="*/ 3 h 34"/>
                  <a:gd name="T110" fmla="*/ 32 w 35"/>
                  <a:gd name="T111" fmla="*/ 4 h 34"/>
                  <a:gd name="T112" fmla="*/ 31 w 35"/>
                  <a:gd name="T113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" h="34">
                    <a:moveTo>
                      <a:pt x="31" y="4"/>
                    </a:moveTo>
                    <a:cubicBezTo>
                      <a:pt x="24" y="2"/>
                      <a:pt x="29" y="6"/>
                      <a:pt x="26" y="5"/>
                    </a:cubicBezTo>
                    <a:cubicBezTo>
                      <a:pt x="26" y="5"/>
                      <a:pt x="26" y="4"/>
                      <a:pt x="27" y="4"/>
                    </a:cubicBezTo>
                    <a:cubicBezTo>
                      <a:pt x="25" y="3"/>
                      <a:pt x="26" y="5"/>
                      <a:pt x="24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7"/>
                      <a:pt x="25" y="7"/>
                      <a:pt x="23" y="10"/>
                    </a:cubicBezTo>
                    <a:cubicBezTo>
                      <a:pt x="23" y="11"/>
                      <a:pt x="22" y="11"/>
                      <a:pt x="24" y="11"/>
                    </a:cubicBezTo>
                    <a:cubicBezTo>
                      <a:pt x="21" y="12"/>
                      <a:pt x="22" y="12"/>
                      <a:pt x="20" y="13"/>
                    </a:cubicBezTo>
                    <a:cubicBezTo>
                      <a:pt x="20" y="13"/>
                      <a:pt x="22" y="13"/>
                      <a:pt x="23" y="14"/>
                    </a:cubicBezTo>
                    <a:cubicBezTo>
                      <a:pt x="20" y="16"/>
                      <a:pt x="22" y="17"/>
                      <a:pt x="20" y="18"/>
                    </a:cubicBezTo>
                    <a:cubicBezTo>
                      <a:pt x="20" y="18"/>
                      <a:pt x="19" y="18"/>
                      <a:pt x="20" y="17"/>
                    </a:cubicBezTo>
                    <a:cubicBezTo>
                      <a:pt x="18" y="16"/>
                      <a:pt x="19" y="19"/>
                      <a:pt x="19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4"/>
                      <a:pt x="12" y="26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30"/>
                      <a:pt x="12" y="27"/>
                      <a:pt x="12" y="30"/>
                    </a:cubicBezTo>
                    <a:cubicBezTo>
                      <a:pt x="10" y="27"/>
                      <a:pt x="11" y="31"/>
                      <a:pt x="9" y="31"/>
                    </a:cubicBezTo>
                    <a:cubicBezTo>
                      <a:pt x="7" y="30"/>
                      <a:pt x="10" y="30"/>
                      <a:pt x="8" y="29"/>
                    </a:cubicBezTo>
                    <a:cubicBezTo>
                      <a:pt x="9" y="30"/>
                      <a:pt x="8" y="30"/>
                      <a:pt x="7" y="30"/>
                    </a:cubicBezTo>
                    <a:cubicBezTo>
                      <a:pt x="7" y="29"/>
                      <a:pt x="6" y="30"/>
                      <a:pt x="6" y="29"/>
                    </a:cubicBezTo>
                    <a:cubicBezTo>
                      <a:pt x="5" y="30"/>
                      <a:pt x="4" y="31"/>
                      <a:pt x="3" y="32"/>
                    </a:cubicBezTo>
                    <a:cubicBezTo>
                      <a:pt x="3" y="31"/>
                      <a:pt x="2" y="31"/>
                      <a:pt x="1" y="31"/>
                    </a:cubicBezTo>
                    <a:cubicBezTo>
                      <a:pt x="3" y="31"/>
                      <a:pt x="0" y="33"/>
                      <a:pt x="2" y="34"/>
                    </a:cubicBezTo>
                    <a:cubicBezTo>
                      <a:pt x="6" y="34"/>
                      <a:pt x="11" y="32"/>
                      <a:pt x="14" y="30"/>
                    </a:cubicBezTo>
                    <a:cubicBezTo>
                      <a:pt x="13" y="28"/>
                      <a:pt x="16" y="28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5"/>
                      <a:pt x="16" y="27"/>
                      <a:pt x="15" y="26"/>
                    </a:cubicBezTo>
                    <a:cubicBezTo>
                      <a:pt x="16" y="25"/>
                      <a:pt x="17" y="25"/>
                      <a:pt x="18" y="26"/>
                    </a:cubicBezTo>
                    <a:cubicBezTo>
                      <a:pt x="19" y="24"/>
                      <a:pt x="17" y="25"/>
                      <a:pt x="17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19"/>
                      <a:pt x="23" y="11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9" y="7"/>
                      <a:pt x="26" y="4"/>
                      <a:pt x="30" y="5"/>
                    </a:cubicBezTo>
                    <a:cubicBezTo>
                      <a:pt x="31" y="6"/>
                      <a:pt x="32" y="7"/>
                      <a:pt x="30" y="8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0" y="10"/>
                      <a:pt x="29" y="9"/>
                    </a:cubicBezTo>
                    <a:cubicBezTo>
                      <a:pt x="29" y="10"/>
                      <a:pt x="29" y="11"/>
                      <a:pt x="29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1"/>
                      <a:pt x="31" y="12"/>
                      <a:pt x="30" y="12"/>
                    </a:cubicBezTo>
                    <a:cubicBezTo>
                      <a:pt x="31" y="14"/>
                      <a:pt x="32" y="11"/>
                      <a:pt x="33" y="10"/>
                    </a:cubicBezTo>
                    <a:cubicBezTo>
                      <a:pt x="30" y="8"/>
                      <a:pt x="35" y="6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0" y="0"/>
                      <a:pt x="29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3"/>
                      <a:pt x="24" y="1"/>
                      <a:pt x="32" y="4"/>
                    </a:cubicBez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8" name="Freeform 455"/>
              <p:cNvSpPr>
                <a:spLocks/>
              </p:cNvSpPr>
              <p:nvPr/>
            </p:nvSpPr>
            <p:spPr bwMode="auto">
              <a:xfrm>
                <a:off x="1704" y="23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9" name="Freeform 456"/>
              <p:cNvSpPr>
                <a:spLocks/>
              </p:cNvSpPr>
              <p:nvPr/>
            </p:nvSpPr>
            <p:spPr bwMode="auto">
              <a:xfrm>
                <a:off x="1628" y="24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0" name="Rectangle 457"/>
              <p:cNvSpPr>
                <a:spLocks noChangeArrowheads="1"/>
              </p:cNvSpPr>
              <p:nvPr/>
            </p:nvSpPr>
            <p:spPr bwMode="auto">
              <a:xfrm>
                <a:off x="1710" y="239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1" name="Freeform 458"/>
              <p:cNvSpPr>
                <a:spLocks/>
              </p:cNvSpPr>
              <p:nvPr/>
            </p:nvSpPr>
            <p:spPr bwMode="auto">
              <a:xfrm>
                <a:off x="1718" y="239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2" name="Freeform 459"/>
              <p:cNvSpPr>
                <a:spLocks/>
              </p:cNvSpPr>
              <p:nvPr/>
            </p:nvSpPr>
            <p:spPr bwMode="auto">
              <a:xfrm>
                <a:off x="1614" y="242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3" name="Freeform 460"/>
              <p:cNvSpPr>
                <a:spLocks/>
              </p:cNvSpPr>
              <p:nvPr/>
            </p:nvSpPr>
            <p:spPr bwMode="auto">
              <a:xfrm>
                <a:off x="1606" y="23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4" name="Freeform 461"/>
              <p:cNvSpPr>
                <a:spLocks/>
              </p:cNvSpPr>
              <p:nvPr/>
            </p:nvSpPr>
            <p:spPr bwMode="auto">
              <a:xfrm>
                <a:off x="1495" y="2337"/>
                <a:ext cx="130" cy="111"/>
              </a:xfrm>
              <a:custGeom>
                <a:avLst/>
                <a:gdLst>
                  <a:gd name="T0" fmla="*/ 3 w 48"/>
                  <a:gd name="T1" fmla="*/ 28 h 41"/>
                  <a:gd name="T2" fmla="*/ 0 w 48"/>
                  <a:gd name="T3" fmla="*/ 28 h 41"/>
                  <a:gd name="T4" fmla="*/ 2 w 48"/>
                  <a:gd name="T5" fmla="*/ 32 h 41"/>
                  <a:gd name="T6" fmla="*/ 7 w 48"/>
                  <a:gd name="T7" fmla="*/ 34 h 41"/>
                  <a:gd name="T8" fmla="*/ 19 w 48"/>
                  <a:gd name="T9" fmla="*/ 30 h 41"/>
                  <a:gd name="T10" fmla="*/ 24 w 48"/>
                  <a:gd name="T11" fmla="*/ 26 h 41"/>
                  <a:gd name="T12" fmla="*/ 28 w 48"/>
                  <a:gd name="T13" fmla="*/ 17 h 41"/>
                  <a:gd name="T14" fmla="*/ 29 w 48"/>
                  <a:gd name="T15" fmla="*/ 16 h 41"/>
                  <a:gd name="T16" fmla="*/ 32 w 48"/>
                  <a:gd name="T17" fmla="*/ 12 h 41"/>
                  <a:gd name="T18" fmla="*/ 30 w 48"/>
                  <a:gd name="T19" fmla="*/ 9 h 41"/>
                  <a:gd name="T20" fmla="*/ 33 w 48"/>
                  <a:gd name="T21" fmla="*/ 3 h 41"/>
                  <a:gd name="T22" fmla="*/ 30 w 48"/>
                  <a:gd name="T23" fmla="*/ 4 h 41"/>
                  <a:gd name="T24" fmla="*/ 30 w 48"/>
                  <a:gd name="T25" fmla="*/ 5 h 41"/>
                  <a:gd name="T26" fmla="*/ 32 w 48"/>
                  <a:gd name="T27" fmla="*/ 9 h 41"/>
                  <a:gd name="T28" fmla="*/ 35 w 48"/>
                  <a:gd name="T29" fmla="*/ 6 h 41"/>
                  <a:gd name="T30" fmla="*/ 37 w 48"/>
                  <a:gd name="T31" fmla="*/ 12 h 41"/>
                  <a:gd name="T32" fmla="*/ 37 w 48"/>
                  <a:gd name="T33" fmla="*/ 18 h 41"/>
                  <a:gd name="T34" fmla="*/ 38 w 48"/>
                  <a:gd name="T35" fmla="*/ 23 h 41"/>
                  <a:gd name="T36" fmla="*/ 40 w 48"/>
                  <a:gd name="T37" fmla="*/ 26 h 41"/>
                  <a:gd name="T38" fmla="*/ 39 w 48"/>
                  <a:gd name="T39" fmla="*/ 28 h 41"/>
                  <a:gd name="T40" fmla="*/ 40 w 48"/>
                  <a:gd name="T41" fmla="*/ 31 h 41"/>
                  <a:gd name="T42" fmla="*/ 48 w 48"/>
                  <a:gd name="T43" fmla="*/ 39 h 41"/>
                  <a:gd name="T44" fmla="*/ 43 w 48"/>
                  <a:gd name="T45" fmla="*/ 36 h 41"/>
                  <a:gd name="T46" fmla="*/ 42 w 48"/>
                  <a:gd name="T47" fmla="*/ 36 h 41"/>
                  <a:gd name="T48" fmla="*/ 44 w 48"/>
                  <a:gd name="T49" fmla="*/ 33 h 41"/>
                  <a:gd name="T50" fmla="*/ 44 w 48"/>
                  <a:gd name="T51" fmla="*/ 31 h 41"/>
                  <a:gd name="T52" fmla="*/ 42 w 48"/>
                  <a:gd name="T53" fmla="*/ 28 h 41"/>
                  <a:gd name="T54" fmla="*/ 42 w 48"/>
                  <a:gd name="T55" fmla="*/ 24 h 41"/>
                  <a:gd name="T56" fmla="*/ 42 w 48"/>
                  <a:gd name="T57" fmla="*/ 19 h 41"/>
                  <a:gd name="T58" fmla="*/ 40 w 48"/>
                  <a:gd name="T59" fmla="*/ 14 h 41"/>
                  <a:gd name="T60" fmla="*/ 40 w 48"/>
                  <a:gd name="T61" fmla="*/ 14 h 41"/>
                  <a:gd name="T62" fmla="*/ 40 w 48"/>
                  <a:gd name="T63" fmla="*/ 12 h 41"/>
                  <a:gd name="T64" fmla="*/ 39 w 48"/>
                  <a:gd name="T65" fmla="*/ 8 h 41"/>
                  <a:gd name="T66" fmla="*/ 36 w 48"/>
                  <a:gd name="T67" fmla="*/ 5 h 41"/>
                  <a:gd name="T68" fmla="*/ 35 w 48"/>
                  <a:gd name="T69" fmla="*/ 2 h 41"/>
                  <a:gd name="T70" fmla="*/ 33 w 48"/>
                  <a:gd name="T71" fmla="*/ 1 h 41"/>
                  <a:gd name="T72" fmla="*/ 33 w 48"/>
                  <a:gd name="T73" fmla="*/ 1 h 41"/>
                  <a:gd name="T74" fmla="*/ 33 w 48"/>
                  <a:gd name="T75" fmla="*/ 1 h 41"/>
                  <a:gd name="T76" fmla="*/ 28 w 48"/>
                  <a:gd name="T77" fmla="*/ 4 h 41"/>
                  <a:gd name="T78" fmla="*/ 28 w 48"/>
                  <a:gd name="T79" fmla="*/ 5 h 41"/>
                  <a:gd name="T80" fmla="*/ 29 w 48"/>
                  <a:gd name="T81" fmla="*/ 5 h 41"/>
                  <a:gd name="T82" fmla="*/ 28 w 48"/>
                  <a:gd name="T83" fmla="*/ 7 h 41"/>
                  <a:gd name="T84" fmla="*/ 29 w 48"/>
                  <a:gd name="T85" fmla="*/ 9 h 41"/>
                  <a:gd name="T86" fmla="*/ 27 w 48"/>
                  <a:gd name="T87" fmla="*/ 15 h 41"/>
                  <a:gd name="T88" fmla="*/ 23 w 48"/>
                  <a:gd name="T89" fmla="*/ 22 h 41"/>
                  <a:gd name="T90" fmla="*/ 21 w 48"/>
                  <a:gd name="T91" fmla="*/ 23 h 41"/>
                  <a:gd name="T92" fmla="*/ 15 w 48"/>
                  <a:gd name="T93" fmla="*/ 30 h 41"/>
                  <a:gd name="T94" fmla="*/ 19 w 48"/>
                  <a:gd name="T95" fmla="*/ 29 h 41"/>
                  <a:gd name="T96" fmla="*/ 14 w 48"/>
                  <a:gd name="T9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41">
                    <a:moveTo>
                      <a:pt x="7" y="29"/>
                    </a:moveTo>
                    <a:cubicBezTo>
                      <a:pt x="6" y="29"/>
                      <a:pt x="4" y="29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0" y="26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3" y="29"/>
                      <a:pt x="0" y="30"/>
                      <a:pt x="2" y="32"/>
                    </a:cubicBezTo>
                    <a:cubicBezTo>
                      <a:pt x="4" y="33"/>
                      <a:pt x="6" y="32"/>
                      <a:pt x="7" y="33"/>
                    </a:cubicBezTo>
                    <a:cubicBezTo>
                      <a:pt x="8" y="33"/>
                      <a:pt x="8" y="33"/>
                      <a:pt x="7" y="34"/>
                    </a:cubicBezTo>
                    <a:cubicBezTo>
                      <a:pt x="10" y="34"/>
                      <a:pt x="10" y="32"/>
                      <a:pt x="11" y="32"/>
                    </a:cubicBezTo>
                    <a:cubicBezTo>
                      <a:pt x="13" y="37"/>
                      <a:pt x="15" y="29"/>
                      <a:pt x="19" y="30"/>
                    </a:cubicBezTo>
                    <a:cubicBezTo>
                      <a:pt x="20" y="29"/>
                      <a:pt x="22" y="28"/>
                      <a:pt x="22" y="26"/>
                    </a:cubicBezTo>
                    <a:cubicBezTo>
                      <a:pt x="22" y="27"/>
                      <a:pt x="23" y="24"/>
                      <a:pt x="24" y="26"/>
                    </a:cubicBezTo>
                    <a:cubicBezTo>
                      <a:pt x="22" y="23"/>
                      <a:pt x="29" y="22"/>
                      <a:pt x="26" y="20"/>
                    </a:cubicBezTo>
                    <a:cubicBezTo>
                      <a:pt x="28" y="18"/>
                      <a:pt x="25" y="19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7" y="16"/>
                      <a:pt x="29" y="16"/>
                    </a:cubicBezTo>
                    <a:cubicBezTo>
                      <a:pt x="31" y="14"/>
                      <a:pt x="29" y="15"/>
                      <a:pt x="28" y="13"/>
                    </a:cubicBezTo>
                    <a:cubicBezTo>
                      <a:pt x="30" y="12"/>
                      <a:pt x="30" y="12"/>
                      <a:pt x="32" y="12"/>
                    </a:cubicBezTo>
                    <a:cubicBezTo>
                      <a:pt x="30" y="11"/>
                      <a:pt x="32" y="10"/>
                      <a:pt x="31" y="8"/>
                    </a:cubicBezTo>
                    <a:cubicBezTo>
                      <a:pt x="31" y="9"/>
                      <a:pt x="30" y="10"/>
                      <a:pt x="30" y="9"/>
                    </a:cubicBezTo>
                    <a:cubicBezTo>
                      <a:pt x="33" y="5"/>
                      <a:pt x="25" y="9"/>
                      <a:pt x="33" y="1"/>
                    </a:cubicBezTo>
                    <a:cubicBezTo>
                      <a:pt x="33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5" y="0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6"/>
                      <a:pt x="31" y="5"/>
                    </a:cubicBezTo>
                    <a:cubicBezTo>
                      <a:pt x="31" y="6"/>
                      <a:pt x="31" y="8"/>
                      <a:pt x="32" y="9"/>
                    </a:cubicBezTo>
                    <a:cubicBezTo>
                      <a:pt x="33" y="8"/>
                      <a:pt x="33" y="6"/>
                      <a:pt x="33" y="5"/>
                    </a:cubicBezTo>
                    <a:cubicBezTo>
                      <a:pt x="31" y="6"/>
                      <a:pt x="34" y="6"/>
                      <a:pt x="35" y="6"/>
                    </a:cubicBezTo>
                    <a:cubicBezTo>
                      <a:pt x="35" y="7"/>
                      <a:pt x="33" y="7"/>
                      <a:pt x="34" y="7"/>
                    </a:cubicBezTo>
                    <a:cubicBezTo>
                      <a:pt x="34" y="10"/>
                      <a:pt x="37" y="9"/>
                      <a:pt x="37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36" y="16"/>
                      <a:pt x="37" y="18"/>
                    </a:cubicBezTo>
                    <a:cubicBezTo>
                      <a:pt x="37" y="17"/>
                      <a:pt x="38" y="17"/>
                      <a:pt x="38" y="18"/>
                    </a:cubicBezTo>
                    <a:cubicBezTo>
                      <a:pt x="35" y="18"/>
                      <a:pt x="40" y="20"/>
                      <a:pt x="38" y="23"/>
                    </a:cubicBezTo>
                    <a:cubicBezTo>
                      <a:pt x="40" y="22"/>
                      <a:pt x="41" y="24"/>
                      <a:pt x="42" y="25"/>
                    </a:cubicBezTo>
                    <a:cubicBezTo>
                      <a:pt x="41" y="26"/>
                      <a:pt x="41" y="26"/>
                      <a:pt x="40" y="26"/>
                    </a:cubicBezTo>
                    <a:cubicBezTo>
                      <a:pt x="41" y="24"/>
                      <a:pt x="38" y="24"/>
                      <a:pt x="37" y="23"/>
                    </a:cubicBezTo>
                    <a:cubicBezTo>
                      <a:pt x="38" y="24"/>
                      <a:pt x="37" y="27"/>
                      <a:pt x="39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0"/>
                      <a:pt x="41" y="28"/>
                      <a:pt x="40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0" y="35"/>
                      <a:pt x="43" y="41"/>
                      <a:pt x="48" y="39"/>
                    </a:cubicBezTo>
                    <a:cubicBezTo>
                      <a:pt x="48" y="39"/>
                      <a:pt x="48" y="36"/>
                      <a:pt x="48" y="36"/>
                    </a:cubicBezTo>
                    <a:cubicBezTo>
                      <a:pt x="46" y="36"/>
                      <a:pt x="45" y="36"/>
                      <a:pt x="43" y="36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3" y="35"/>
                      <a:pt x="42" y="34"/>
                      <a:pt x="42" y="36"/>
                    </a:cubicBezTo>
                    <a:cubicBezTo>
                      <a:pt x="40" y="35"/>
                      <a:pt x="42" y="34"/>
                      <a:pt x="41" y="33"/>
                    </a:cubicBezTo>
                    <a:cubicBezTo>
                      <a:pt x="42" y="33"/>
                      <a:pt x="43" y="33"/>
                      <a:pt x="44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2"/>
                      <a:pt x="43" y="31"/>
                      <a:pt x="44" y="31"/>
                    </a:cubicBezTo>
                    <a:cubicBezTo>
                      <a:pt x="41" y="30"/>
                      <a:pt x="43" y="29"/>
                      <a:pt x="42" y="27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2" y="26"/>
                      <a:pt x="42" y="26"/>
                      <a:pt x="42" y="24"/>
                    </a:cubicBezTo>
                    <a:cubicBezTo>
                      <a:pt x="41" y="24"/>
                      <a:pt x="39" y="23"/>
                      <a:pt x="39" y="22"/>
                    </a:cubicBezTo>
                    <a:cubicBezTo>
                      <a:pt x="41" y="22"/>
                      <a:pt x="40" y="19"/>
                      <a:pt x="42" y="19"/>
                    </a:cubicBezTo>
                    <a:cubicBezTo>
                      <a:pt x="40" y="19"/>
                      <a:pt x="41" y="16"/>
                      <a:pt x="40" y="16"/>
                    </a:cubicBezTo>
                    <a:cubicBezTo>
                      <a:pt x="39" y="15"/>
                      <a:pt x="39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0" y="13"/>
                      <a:pt x="40" y="12"/>
                    </a:cubicBezTo>
                    <a:cubicBezTo>
                      <a:pt x="41" y="12"/>
                      <a:pt x="41" y="13"/>
                      <a:pt x="41" y="13"/>
                    </a:cubicBezTo>
                    <a:cubicBezTo>
                      <a:pt x="41" y="11"/>
                      <a:pt x="38" y="10"/>
                      <a:pt x="39" y="8"/>
                    </a:cubicBezTo>
                    <a:cubicBezTo>
                      <a:pt x="38" y="8"/>
                      <a:pt x="37" y="6"/>
                      <a:pt x="35" y="7"/>
                    </a:cubicBezTo>
                    <a:cubicBezTo>
                      <a:pt x="36" y="7"/>
                      <a:pt x="38" y="6"/>
                      <a:pt x="36" y="5"/>
                    </a:cubicBezTo>
                    <a:cubicBezTo>
                      <a:pt x="33" y="6"/>
                      <a:pt x="36" y="1"/>
                      <a:pt x="30" y="5"/>
                    </a:cubicBezTo>
                    <a:cubicBezTo>
                      <a:pt x="36" y="0"/>
                      <a:pt x="31" y="3"/>
                      <a:pt x="35" y="2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25" y="8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6"/>
                      <a:pt x="29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9" y="9"/>
                      <a:pt x="28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10"/>
                      <a:pt x="28" y="12"/>
                      <a:pt x="26" y="12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4" y="15"/>
                      <a:pt x="24" y="18"/>
                      <a:pt x="25" y="21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3" y="22"/>
                      <a:pt x="23" y="21"/>
                      <a:pt x="23" y="21"/>
                    </a:cubicBezTo>
                    <a:cubicBezTo>
                      <a:pt x="22" y="22"/>
                      <a:pt x="20" y="22"/>
                      <a:pt x="21" y="23"/>
                    </a:cubicBezTo>
                    <a:cubicBezTo>
                      <a:pt x="21" y="25"/>
                      <a:pt x="20" y="23"/>
                      <a:pt x="19" y="24"/>
                    </a:cubicBezTo>
                    <a:cubicBezTo>
                      <a:pt x="19" y="27"/>
                      <a:pt x="13" y="26"/>
                      <a:pt x="15" y="30"/>
                    </a:cubicBezTo>
                    <a:cubicBezTo>
                      <a:pt x="15" y="29"/>
                      <a:pt x="17" y="29"/>
                      <a:pt x="19" y="27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7" y="30"/>
                      <a:pt x="16" y="30"/>
                      <a:pt x="15" y="31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1" y="28"/>
                      <a:pt x="8" y="34"/>
                      <a:pt x="7" y="29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5" name="Freeform 462"/>
              <p:cNvSpPr>
                <a:spLocks/>
              </p:cNvSpPr>
              <p:nvPr/>
            </p:nvSpPr>
            <p:spPr bwMode="auto">
              <a:xfrm>
                <a:off x="1554" y="2388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6" name="Freeform 463"/>
              <p:cNvSpPr>
                <a:spLocks/>
              </p:cNvSpPr>
              <p:nvPr/>
            </p:nvSpPr>
            <p:spPr bwMode="auto">
              <a:xfrm>
                <a:off x="1557" y="239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7" name="Freeform 464"/>
              <p:cNvSpPr>
                <a:spLocks/>
              </p:cNvSpPr>
              <p:nvPr/>
            </p:nvSpPr>
            <p:spPr bwMode="auto">
              <a:xfrm>
                <a:off x="1503" y="240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8" name="Freeform 465"/>
              <p:cNvSpPr>
                <a:spLocks/>
              </p:cNvSpPr>
              <p:nvPr/>
            </p:nvSpPr>
            <p:spPr bwMode="auto">
              <a:xfrm>
                <a:off x="1500" y="24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9" name="Freeform 466"/>
              <p:cNvSpPr>
                <a:spLocks/>
              </p:cNvSpPr>
              <p:nvPr/>
            </p:nvSpPr>
            <p:spPr bwMode="auto">
              <a:xfrm>
                <a:off x="1476" y="2317"/>
                <a:ext cx="43" cy="90"/>
              </a:xfrm>
              <a:custGeom>
                <a:avLst/>
                <a:gdLst>
                  <a:gd name="T0" fmla="*/ 5 w 16"/>
                  <a:gd name="T1" fmla="*/ 4 h 33"/>
                  <a:gd name="T2" fmla="*/ 5 w 16"/>
                  <a:gd name="T3" fmla="*/ 6 h 33"/>
                  <a:gd name="T4" fmla="*/ 3 w 16"/>
                  <a:gd name="T5" fmla="*/ 7 h 33"/>
                  <a:gd name="T6" fmla="*/ 4 w 16"/>
                  <a:gd name="T7" fmla="*/ 11 h 33"/>
                  <a:gd name="T8" fmla="*/ 9 w 16"/>
                  <a:gd name="T9" fmla="*/ 2 h 33"/>
                  <a:gd name="T10" fmla="*/ 9 w 16"/>
                  <a:gd name="T11" fmla="*/ 2 h 33"/>
                  <a:gd name="T12" fmla="*/ 9 w 16"/>
                  <a:gd name="T13" fmla="*/ 2 h 33"/>
                  <a:gd name="T14" fmla="*/ 9 w 16"/>
                  <a:gd name="T15" fmla="*/ 2 h 33"/>
                  <a:gd name="T16" fmla="*/ 9 w 16"/>
                  <a:gd name="T17" fmla="*/ 2 h 33"/>
                  <a:gd name="T18" fmla="*/ 9 w 16"/>
                  <a:gd name="T19" fmla="*/ 2 h 33"/>
                  <a:gd name="T20" fmla="*/ 2 w 16"/>
                  <a:gd name="T21" fmla="*/ 1 h 33"/>
                  <a:gd name="T22" fmla="*/ 2 w 16"/>
                  <a:gd name="T23" fmla="*/ 1 h 33"/>
                  <a:gd name="T24" fmla="*/ 2 w 16"/>
                  <a:gd name="T25" fmla="*/ 1 h 33"/>
                  <a:gd name="T26" fmla="*/ 2 w 16"/>
                  <a:gd name="T27" fmla="*/ 1 h 33"/>
                  <a:gd name="T28" fmla="*/ 2 w 16"/>
                  <a:gd name="T29" fmla="*/ 2 h 33"/>
                  <a:gd name="T30" fmla="*/ 3 w 16"/>
                  <a:gd name="T31" fmla="*/ 4 h 33"/>
                  <a:gd name="T32" fmla="*/ 4 w 16"/>
                  <a:gd name="T33" fmla="*/ 10 h 33"/>
                  <a:gd name="T34" fmla="*/ 3 w 16"/>
                  <a:gd name="T35" fmla="*/ 8 h 33"/>
                  <a:gd name="T36" fmla="*/ 5 w 16"/>
                  <a:gd name="T37" fmla="*/ 17 h 33"/>
                  <a:gd name="T38" fmla="*/ 2 w 16"/>
                  <a:gd name="T39" fmla="*/ 16 h 33"/>
                  <a:gd name="T40" fmla="*/ 3 w 16"/>
                  <a:gd name="T41" fmla="*/ 21 h 33"/>
                  <a:gd name="T42" fmla="*/ 4 w 16"/>
                  <a:gd name="T43" fmla="*/ 21 h 33"/>
                  <a:gd name="T44" fmla="*/ 4 w 16"/>
                  <a:gd name="T45" fmla="*/ 22 h 33"/>
                  <a:gd name="T46" fmla="*/ 4 w 16"/>
                  <a:gd name="T47" fmla="*/ 22 h 33"/>
                  <a:gd name="T48" fmla="*/ 4 w 16"/>
                  <a:gd name="T49" fmla="*/ 26 h 33"/>
                  <a:gd name="T50" fmla="*/ 4 w 16"/>
                  <a:gd name="T51" fmla="*/ 25 h 33"/>
                  <a:gd name="T52" fmla="*/ 5 w 16"/>
                  <a:gd name="T53" fmla="*/ 27 h 33"/>
                  <a:gd name="T54" fmla="*/ 4 w 16"/>
                  <a:gd name="T55" fmla="*/ 27 h 33"/>
                  <a:gd name="T56" fmla="*/ 7 w 16"/>
                  <a:gd name="T57" fmla="*/ 33 h 33"/>
                  <a:gd name="T58" fmla="*/ 9 w 16"/>
                  <a:gd name="T59" fmla="*/ 33 h 33"/>
                  <a:gd name="T60" fmla="*/ 6 w 16"/>
                  <a:gd name="T61" fmla="*/ 28 h 33"/>
                  <a:gd name="T62" fmla="*/ 6 w 16"/>
                  <a:gd name="T63" fmla="*/ 29 h 33"/>
                  <a:gd name="T64" fmla="*/ 5 w 16"/>
                  <a:gd name="T65" fmla="*/ 25 h 33"/>
                  <a:gd name="T66" fmla="*/ 7 w 16"/>
                  <a:gd name="T67" fmla="*/ 27 h 33"/>
                  <a:gd name="T68" fmla="*/ 8 w 16"/>
                  <a:gd name="T69" fmla="*/ 22 h 33"/>
                  <a:gd name="T70" fmla="*/ 8 w 16"/>
                  <a:gd name="T71" fmla="*/ 22 h 33"/>
                  <a:gd name="T72" fmla="*/ 7 w 16"/>
                  <a:gd name="T73" fmla="*/ 20 h 33"/>
                  <a:gd name="T74" fmla="*/ 6 w 16"/>
                  <a:gd name="T75" fmla="*/ 22 h 33"/>
                  <a:gd name="T76" fmla="*/ 4 w 16"/>
                  <a:gd name="T77" fmla="*/ 21 h 33"/>
                  <a:gd name="T78" fmla="*/ 4 w 16"/>
                  <a:gd name="T79" fmla="*/ 19 h 33"/>
                  <a:gd name="T80" fmla="*/ 6 w 16"/>
                  <a:gd name="T81" fmla="*/ 20 h 33"/>
                  <a:gd name="T82" fmla="*/ 5 w 16"/>
                  <a:gd name="T83" fmla="*/ 19 h 33"/>
                  <a:gd name="T84" fmla="*/ 7 w 16"/>
                  <a:gd name="T85" fmla="*/ 17 h 33"/>
                  <a:gd name="T86" fmla="*/ 5 w 16"/>
                  <a:gd name="T87" fmla="*/ 17 h 33"/>
                  <a:gd name="T88" fmla="*/ 5 w 16"/>
                  <a:gd name="T89" fmla="*/ 8 h 33"/>
                  <a:gd name="T90" fmla="*/ 7 w 16"/>
                  <a:gd name="T91" fmla="*/ 9 h 33"/>
                  <a:gd name="T92" fmla="*/ 5 w 16"/>
                  <a:gd name="T93" fmla="*/ 7 h 33"/>
                  <a:gd name="T94" fmla="*/ 5 w 16"/>
                  <a:gd name="T95" fmla="*/ 2 h 33"/>
                  <a:gd name="T96" fmla="*/ 5 w 16"/>
                  <a:gd name="T97" fmla="*/ 3 h 33"/>
                  <a:gd name="T98" fmla="*/ 4 w 16"/>
                  <a:gd name="T99" fmla="*/ 1 h 33"/>
                  <a:gd name="T100" fmla="*/ 6 w 16"/>
                  <a:gd name="T101" fmla="*/ 2 h 33"/>
                  <a:gd name="T102" fmla="*/ 6 w 16"/>
                  <a:gd name="T103" fmla="*/ 2 h 33"/>
                  <a:gd name="T104" fmla="*/ 6 w 16"/>
                  <a:gd name="T105" fmla="*/ 6 h 33"/>
                  <a:gd name="T106" fmla="*/ 5 w 16"/>
                  <a:gd name="T10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" h="33">
                    <a:moveTo>
                      <a:pt x="5" y="4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9"/>
                      <a:pt x="3" y="7"/>
                    </a:cubicBezTo>
                    <a:cubicBezTo>
                      <a:pt x="4" y="9"/>
                      <a:pt x="1" y="11"/>
                      <a:pt x="4" y="11"/>
                    </a:cubicBezTo>
                    <a:cubicBezTo>
                      <a:pt x="5" y="8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6" y="2"/>
                      <a:pt x="0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6"/>
                      <a:pt x="3" y="8"/>
                      <a:pt x="4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2"/>
                      <a:pt x="1" y="13"/>
                      <a:pt x="5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5" y="19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3"/>
                      <a:pt x="5" y="24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3" y="25"/>
                      <a:pt x="5" y="26"/>
                      <a:pt x="5" y="27"/>
                    </a:cubicBezTo>
                    <a:cubicBezTo>
                      <a:pt x="4" y="28"/>
                      <a:pt x="4" y="27"/>
                      <a:pt x="4" y="27"/>
                    </a:cubicBezTo>
                    <a:cubicBezTo>
                      <a:pt x="5" y="30"/>
                      <a:pt x="3" y="32"/>
                      <a:pt x="7" y="33"/>
                    </a:cubicBezTo>
                    <a:cubicBezTo>
                      <a:pt x="8" y="33"/>
                      <a:pt x="8" y="32"/>
                      <a:pt x="9" y="33"/>
                    </a:cubicBezTo>
                    <a:cubicBezTo>
                      <a:pt x="8" y="31"/>
                      <a:pt x="7" y="30"/>
                      <a:pt x="6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3" y="28"/>
                      <a:pt x="6" y="28"/>
                      <a:pt x="5" y="25"/>
                    </a:cubicBezTo>
                    <a:cubicBezTo>
                      <a:pt x="6" y="26"/>
                      <a:pt x="6" y="27"/>
                      <a:pt x="7" y="27"/>
                    </a:cubicBezTo>
                    <a:cubicBezTo>
                      <a:pt x="9" y="25"/>
                      <a:pt x="5" y="24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1"/>
                      <a:pt x="7" y="20"/>
                    </a:cubicBezTo>
                    <a:cubicBezTo>
                      <a:pt x="7" y="21"/>
                      <a:pt x="7" y="21"/>
                      <a:pt x="6" y="22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6" y="20"/>
                      <a:pt x="4" y="20"/>
                      <a:pt x="4" y="19"/>
                    </a:cubicBezTo>
                    <a:cubicBezTo>
                      <a:pt x="6" y="18"/>
                      <a:pt x="5" y="19"/>
                      <a:pt x="6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7"/>
                      <a:pt x="7" y="17"/>
                      <a:pt x="7" y="17"/>
                    </a:cubicBezTo>
                    <a:cubicBezTo>
                      <a:pt x="6" y="16"/>
                      <a:pt x="7" y="17"/>
                      <a:pt x="5" y="17"/>
                    </a:cubicBezTo>
                    <a:cubicBezTo>
                      <a:pt x="7" y="15"/>
                      <a:pt x="7" y="10"/>
                      <a:pt x="5" y="8"/>
                    </a:cubicBezTo>
                    <a:cubicBezTo>
                      <a:pt x="6" y="8"/>
                      <a:pt x="7" y="8"/>
                      <a:pt x="7" y="9"/>
                    </a:cubicBezTo>
                    <a:cubicBezTo>
                      <a:pt x="7" y="9"/>
                      <a:pt x="6" y="7"/>
                      <a:pt x="5" y="7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11" y="0"/>
                      <a:pt x="4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5"/>
                      <a:pt x="6" y="6"/>
                    </a:cubicBezTo>
                    <a:cubicBezTo>
                      <a:pt x="6" y="5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0" name="Freeform 467"/>
              <p:cNvSpPr>
                <a:spLocks/>
              </p:cNvSpPr>
              <p:nvPr/>
            </p:nvSpPr>
            <p:spPr bwMode="auto">
              <a:xfrm>
                <a:off x="1478" y="2347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1" name="Freeform 468"/>
              <p:cNvSpPr>
                <a:spLocks/>
              </p:cNvSpPr>
              <p:nvPr/>
            </p:nvSpPr>
            <p:spPr bwMode="auto">
              <a:xfrm>
                <a:off x="1421" y="2353"/>
                <a:ext cx="65" cy="62"/>
              </a:xfrm>
              <a:custGeom>
                <a:avLst/>
                <a:gdLst>
                  <a:gd name="T0" fmla="*/ 13 w 24"/>
                  <a:gd name="T1" fmla="*/ 14 h 23"/>
                  <a:gd name="T2" fmla="*/ 14 w 24"/>
                  <a:gd name="T3" fmla="*/ 15 h 23"/>
                  <a:gd name="T4" fmla="*/ 21 w 24"/>
                  <a:gd name="T5" fmla="*/ 7 h 23"/>
                  <a:gd name="T6" fmla="*/ 20 w 24"/>
                  <a:gd name="T7" fmla="*/ 3 h 23"/>
                  <a:gd name="T8" fmla="*/ 22 w 24"/>
                  <a:gd name="T9" fmla="*/ 3 h 23"/>
                  <a:gd name="T10" fmla="*/ 22 w 24"/>
                  <a:gd name="T11" fmla="*/ 0 h 23"/>
                  <a:gd name="T12" fmla="*/ 21 w 24"/>
                  <a:gd name="T13" fmla="*/ 2 h 23"/>
                  <a:gd name="T14" fmla="*/ 21 w 24"/>
                  <a:gd name="T15" fmla="*/ 1 h 23"/>
                  <a:gd name="T16" fmla="*/ 20 w 24"/>
                  <a:gd name="T17" fmla="*/ 3 h 23"/>
                  <a:gd name="T18" fmla="*/ 20 w 24"/>
                  <a:gd name="T19" fmla="*/ 2 h 23"/>
                  <a:gd name="T20" fmla="*/ 19 w 24"/>
                  <a:gd name="T21" fmla="*/ 7 h 23"/>
                  <a:gd name="T22" fmla="*/ 18 w 24"/>
                  <a:gd name="T23" fmla="*/ 6 h 23"/>
                  <a:gd name="T24" fmla="*/ 15 w 24"/>
                  <a:gd name="T25" fmla="*/ 9 h 23"/>
                  <a:gd name="T26" fmla="*/ 15 w 24"/>
                  <a:gd name="T27" fmla="*/ 9 h 23"/>
                  <a:gd name="T28" fmla="*/ 17 w 24"/>
                  <a:gd name="T29" fmla="*/ 9 h 23"/>
                  <a:gd name="T30" fmla="*/ 14 w 24"/>
                  <a:gd name="T31" fmla="*/ 9 h 23"/>
                  <a:gd name="T32" fmla="*/ 8 w 24"/>
                  <a:gd name="T33" fmla="*/ 16 h 23"/>
                  <a:gd name="T34" fmla="*/ 5 w 24"/>
                  <a:gd name="T35" fmla="*/ 18 h 23"/>
                  <a:gd name="T36" fmla="*/ 6 w 24"/>
                  <a:gd name="T37" fmla="*/ 17 h 23"/>
                  <a:gd name="T38" fmla="*/ 3 w 24"/>
                  <a:gd name="T39" fmla="*/ 16 h 23"/>
                  <a:gd name="T40" fmla="*/ 0 w 24"/>
                  <a:gd name="T41" fmla="*/ 18 h 23"/>
                  <a:gd name="T42" fmla="*/ 13 w 24"/>
                  <a:gd name="T43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13" y="14"/>
                    </a:moveTo>
                    <a:cubicBezTo>
                      <a:pt x="13" y="14"/>
                      <a:pt x="14" y="14"/>
                      <a:pt x="14" y="15"/>
                    </a:cubicBezTo>
                    <a:cubicBezTo>
                      <a:pt x="17" y="12"/>
                      <a:pt x="19" y="8"/>
                      <a:pt x="21" y="7"/>
                    </a:cubicBezTo>
                    <a:cubicBezTo>
                      <a:pt x="22" y="6"/>
                      <a:pt x="20" y="5"/>
                      <a:pt x="20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4" y="1"/>
                      <a:pt x="22" y="0"/>
                    </a:cubicBezTo>
                    <a:cubicBezTo>
                      <a:pt x="21" y="0"/>
                      <a:pt x="22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7" y="3"/>
                      <a:pt x="21" y="5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13"/>
                      <a:pt x="16" y="8"/>
                      <a:pt x="14" y="9"/>
                    </a:cubicBezTo>
                    <a:cubicBezTo>
                      <a:pt x="14" y="12"/>
                      <a:pt x="11" y="17"/>
                      <a:pt x="8" y="16"/>
                    </a:cubicBezTo>
                    <a:cubicBezTo>
                      <a:pt x="9" y="16"/>
                      <a:pt x="8" y="19"/>
                      <a:pt x="5" y="18"/>
                    </a:cubicBezTo>
                    <a:cubicBezTo>
                      <a:pt x="4" y="18"/>
                      <a:pt x="6" y="17"/>
                      <a:pt x="6" y="17"/>
                    </a:cubicBezTo>
                    <a:cubicBezTo>
                      <a:pt x="5" y="17"/>
                      <a:pt x="4" y="16"/>
                      <a:pt x="3" y="16"/>
                    </a:cubicBezTo>
                    <a:cubicBezTo>
                      <a:pt x="4" y="17"/>
                      <a:pt x="3" y="19"/>
                      <a:pt x="0" y="18"/>
                    </a:cubicBezTo>
                    <a:cubicBezTo>
                      <a:pt x="8" y="23"/>
                      <a:pt x="12" y="15"/>
                      <a:pt x="13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2" name="Freeform 469"/>
              <p:cNvSpPr>
                <a:spLocks/>
              </p:cNvSpPr>
              <p:nvPr/>
            </p:nvSpPr>
            <p:spPr bwMode="auto">
              <a:xfrm>
                <a:off x="1456" y="239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3" name="Freeform 470"/>
              <p:cNvSpPr>
                <a:spLocks/>
              </p:cNvSpPr>
              <p:nvPr/>
            </p:nvSpPr>
            <p:spPr bwMode="auto">
              <a:xfrm>
                <a:off x="1435" y="1444"/>
                <a:ext cx="495" cy="890"/>
              </a:xfrm>
              <a:custGeom>
                <a:avLst/>
                <a:gdLst>
                  <a:gd name="T0" fmla="*/ 24 w 182"/>
                  <a:gd name="T1" fmla="*/ 92 h 327"/>
                  <a:gd name="T2" fmla="*/ 20 w 182"/>
                  <a:gd name="T3" fmla="*/ 153 h 327"/>
                  <a:gd name="T4" fmla="*/ 15 w 182"/>
                  <a:gd name="T5" fmla="*/ 208 h 327"/>
                  <a:gd name="T6" fmla="*/ 9 w 182"/>
                  <a:gd name="T7" fmla="*/ 264 h 327"/>
                  <a:gd name="T8" fmla="*/ 14 w 182"/>
                  <a:gd name="T9" fmla="*/ 311 h 327"/>
                  <a:gd name="T10" fmla="*/ 66 w 182"/>
                  <a:gd name="T11" fmla="*/ 321 h 327"/>
                  <a:gd name="T12" fmla="*/ 121 w 182"/>
                  <a:gd name="T13" fmla="*/ 326 h 327"/>
                  <a:gd name="T14" fmla="*/ 148 w 182"/>
                  <a:gd name="T15" fmla="*/ 323 h 327"/>
                  <a:gd name="T16" fmla="*/ 175 w 182"/>
                  <a:gd name="T17" fmla="*/ 319 h 327"/>
                  <a:gd name="T18" fmla="*/ 171 w 182"/>
                  <a:gd name="T19" fmla="*/ 269 h 327"/>
                  <a:gd name="T20" fmla="*/ 159 w 182"/>
                  <a:gd name="T21" fmla="*/ 51 h 327"/>
                  <a:gd name="T22" fmla="*/ 159 w 182"/>
                  <a:gd name="T23" fmla="*/ 15 h 327"/>
                  <a:gd name="T24" fmla="*/ 133 w 182"/>
                  <a:gd name="T25" fmla="*/ 8 h 327"/>
                  <a:gd name="T26" fmla="*/ 18 w 182"/>
                  <a:gd name="T27" fmla="*/ 74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2" h="327">
                    <a:moveTo>
                      <a:pt x="24" y="92"/>
                    </a:moveTo>
                    <a:cubicBezTo>
                      <a:pt x="19" y="111"/>
                      <a:pt x="22" y="133"/>
                      <a:pt x="20" y="153"/>
                    </a:cubicBezTo>
                    <a:cubicBezTo>
                      <a:pt x="19" y="171"/>
                      <a:pt x="16" y="190"/>
                      <a:pt x="15" y="208"/>
                    </a:cubicBezTo>
                    <a:cubicBezTo>
                      <a:pt x="13" y="227"/>
                      <a:pt x="11" y="246"/>
                      <a:pt x="9" y="264"/>
                    </a:cubicBezTo>
                    <a:cubicBezTo>
                      <a:pt x="8" y="279"/>
                      <a:pt x="0" y="304"/>
                      <a:pt x="14" y="311"/>
                    </a:cubicBezTo>
                    <a:cubicBezTo>
                      <a:pt x="29" y="318"/>
                      <a:pt x="50" y="318"/>
                      <a:pt x="66" y="321"/>
                    </a:cubicBezTo>
                    <a:cubicBezTo>
                      <a:pt x="84" y="325"/>
                      <a:pt x="103" y="327"/>
                      <a:pt x="121" y="326"/>
                    </a:cubicBezTo>
                    <a:cubicBezTo>
                      <a:pt x="130" y="325"/>
                      <a:pt x="139" y="323"/>
                      <a:pt x="148" y="323"/>
                    </a:cubicBezTo>
                    <a:cubicBezTo>
                      <a:pt x="153" y="322"/>
                      <a:pt x="172" y="322"/>
                      <a:pt x="175" y="319"/>
                    </a:cubicBezTo>
                    <a:cubicBezTo>
                      <a:pt x="182" y="313"/>
                      <a:pt x="172" y="279"/>
                      <a:pt x="171" y="269"/>
                    </a:cubicBezTo>
                    <a:cubicBezTo>
                      <a:pt x="165" y="197"/>
                      <a:pt x="159" y="124"/>
                      <a:pt x="159" y="51"/>
                    </a:cubicBezTo>
                    <a:cubicBezTo>
                      <a:pt x="159" y="39"/>
                      <a:pt x="161" y="26"/>
                      <a:pt x="159" y="15"/>
                    </a:cubicBezTo>
                    <a:cubicBezTo>
                      <a:pt x="157" y="0"/>
                      <a:pt x="145" y="1"/>
                      <a:pt x="133" y="8"/>
                    </a:cubicBezTo>
                    <a:cubicBezTo>
                      <a:pt x="96" y="32"/>
                      <a:pt x="59" y="59"/>
                      <a:pt x="18" y="74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4" name="Freeform 471"/>
              <p:cNvSpPr>
                <a:spLocks/>
              </p:cNvSpPr>
              <p:nvPr/>
            </p:nvSpPr>
            <p:spPr bwMode="auto">
              <a:xfrm>
                <a:off x="1759" y="1784"/>
                <a:ext cx="133" cy="321"/>
              </a:xfrm>
              <a:custGeom>
                <a:avLst/>
                <a:gdLst>
                  <a:gd name="T0" fmla="*/ 43 w 49"/>
                  <a:gd name="T1" fmla="*/ 0 h 118"/>
                  <a:gd name="T2" fmla="*/ 7 w 49"/>
                  <a:gd name="T3" fmla="*/ 27 h 118"/>
                  <a:gd name="T4" fmla="*/ 21 w 49"/>
                  <a:gd name="T5" fmla="*/ 73 h 118"/>
                  <a:gd name="T6" fmla="*/ 27 w 49"/>
                  <a:gd name="T7" fmla="*/ 105 h 118"/>
                  <a:gd name="T8" fmla="*/ 49 w 49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118">
                    <a:moveTo>
                      <a:pt x="43" y="0"/>
                    </a:moveTo>
                    <a:cubicBezTo>
                      <a:pt x="27" y="0"/>
                      <a:pt x="12" y="12"/>
                      <a:pt x="7" y="27"/>
                    </a:cubicBezTo>
                    <a:cubicBezTo>
                      <a:pt x="0" y="48"/>
                      <a:pt x="15" y="56"/>
                      <a:pt x="21" y="73"/>
                    </a:cubicBezTo>
                    <a:cubicBezTo>
                      <a:pt x="25" y="84"/>
                      <a:pt x="20" y="95"/>
                      <a:pt x="27" y="105"/>
                    </a:cubicBezTo>
                    <a:cubicBezTo>
                      <a:pt x="33" y="112"/>
                      <a:pt x="43" y="115"/>
                      <a:pt x="49" y="11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5" name="Freeform 472"/>
              <p:cNvSpPr>
                <a:spLocks/>
              </p:cNvSpPr>
              <p:nvPr/>
            </p:nvSpPr>
            <p:spPr bwMode="auto">
              <a:xfrm>
                <a:off x="1535" y="2092"/>
                <a:ext cx="199" cy="166"/>
              </a:xfrm>
              <a:custGeom>
                <a:avLst/>
                <a:gdLst>
                  <a:gd name="T0" fmla="*/ 23 w 73"/>
                  <a:gd name="T1" fmla="*/ 7 h 61"/>
                  <a:gd name="T2" fmla="*/ 9 w 73"/>
                  <a:gd name="T3" fmla="*/ 49 h 61"/>
                  <a:gd name="T4" fmla="*/ 53 w 73"/>
                  <a:gd name="T5" fmla="*/ 46 h 61"/>
                  <a:gd name="T6" fmla="*/ 32 w 73"/>
                  <a:gd name="T7" fmla="*/ 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61">
                    <a:moveTo>
                      <a:pt x="23" y="7"/>
                    </a:moveTo>
                    <a:cubicBezTo>
                      <a:pt x="10" y="12"/>
                      <a:pt x="0" y="37"/>
                      <a:pt x="9" y="49"/>
                    </a:cubicBezTo>
                    <a:cubicBezTo>
                      <a:pt x="18" y="61"/>
                      <a:pt x="42" y="55"/>
                      <a:pt x="53" y="46"/>
                    </a:cubicBezTo>
                    <a:cubicBezTo>
                      <a:pt x="73" y="30"/>
                      <a:pt x="54" y="0"/>
                      <a:pt x="32" y="2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6" name="Freeform 473"/>
              <p:cNvSpPr>
                <a:spLocks/>
              </p:cNvSpPr>
              <p:nvPr/>
            </p:nvSpPr>
            <p:spPr bwMode="auto">
              <a:xfrm>
                <a:off x="1489" y="1724"/>
                <a:ext cx="76" cy="185"/>
              </a:xfrm>
              <a:custGeom>
                <a:avLst/>
                <a:gdLst>
                  <a:gd name="T0" fmla="*/ 6 w 28"/>
                  <a:gd name="T1" fmla="*/ 10 h 68"/>
                  <a:gd name="T2" fmla="*/ 25 w 28"/>
                  <a:gd name="T3" fmla="*/ 43 h 68"/>
                  <a:gd name="T4" fmla="*/ 0 w 28"/>
                  <a:gd name="T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68">
                    <a:moveTo>
                      <a:pt x="6" y="10"/>
                    </a:moveTo>
                    <a:cubicBezTo>
                      <a:pt x="20" y="0"/>
                      <a:pt x="28" y="33"/>
                      <a:pt x="25" y="43"/>
                    </a:cubicBezTo>
                    <a:cubicBezTo>
                      <a:pt x="22" y="52"/>
                      <a:pt x="9" y="66"/>
                      <a:pt x="0" y="6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7" name="Freeform 474"/>
              <p:cNvSpPr>
                <a:spLocks/>
              </p:cNvSpPr>
              <p:nvPr/>
            </p:nvSpPr>
            <p:spPr bwMode="auto">
              <a:xfrm>
                <a:off x="1527" y="2560"/>
                <a:ext cx="221" cy="312"/>
              </a:xfrm>
              <a:custGeom>
                <a:avLst/>
                <a:gdLst>
                  <a:gd name="T0" fmla="*/ 16 w 81"/>
                  <a:gd name="T1" fmla="*/ 103 h 115"/>
                  <a:gd name="T2" fmla="*/ 63 w 81"/>
                  <a:gd name="T3" fmla="*/ 108 h 115"/>
                  <a:gd name="T4" fmla="*/ 77 w 81"/>
                  <a:gd name="T5" fmla="*/ 64 h 115"/>
                  <a:gd name="T6" fmla="*/ 81 w 81"/>
                  <a:gd name="T7" fmla="*/ 2 h 115"/>
                  <a:gd name="T8" fmla="*/ 1 w 81"/>
                  <a:gd name="T9" fmla="*/ 3 h 115"/>
                  <a:gd name="T10" fmla="*/ 11 w 81"/>
                  <a:gd name="T11" fmla="*/ 68 h 115"/>
                  <a:gd name="T12" fmla="*/ 15 w 81"/>
                  <a:gd name="T13" fmla="*/ 91 h 115"/>
                  <a:gd name="T14" fmla="*/ 16 w 81"/>
                  <a:gd name="T15" fmla="*/ 10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" h="115">
                    <a:moveTo>
                      <a:pt x="16" y="103"/>
                    </a:moveTo>
                    <a:cubicBezTo>
                      <a:pt x="21" y="115"/>
                      <a:pt x="53" y="112"/>
                      <a:pt x="63" y="108"/>
                    </a:cubicBezTo>
                    <a:cubicBezTo>
                      <a:pt x="79" y="103"/>
                      <a:pt x="76" y="77"/>
                      <a:pt x="77" y="64"/>
                    </a:cubicBezTo>
                    <a:cubicBezTo>
                      <a:pt x="79" y="44"/>
                      <a:pt x="77" y="21"/>
                      <a:pt x="81" y="2"/>
                    </a:cubicBezTo>
                    <a:cubicBezTo>
                      <a:pt x="55" y="0"/>
                      <a:pt x="28" y="1"/>
                      <a:pt x="1" y="3"/>
                    </a:cubicBezTo>
                    <a:cubicBezTo>
                      <a:pt x="0" y="24"/>
                      <a:pt x="8" y="47"/>
                      <a:pt x="11" y="68"/>
                    </a:cubicBezTo>
                    <a:cubicBezTo>
                      <a:pt x="12" y="76"/>
                      <a:pt x="14" y="84"/>
                      <a:pt x="15" y="91"/>
                    </a:cubicBezTo>
                    <a:cubicBezTo>
                      <a:pt x="15" y="94"/>
                      <a:pt x="14" y="100"/>
                      <a:pt x="16" y="103"/>
                    </a:cubicBezTo>
                    <a:close/>
                  </a:path>
                </a:pathLst>
              </a:custGeom>
              <a:solidFill>
                <a:srgbClr val="F39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8" name="Freeform 475"/>
              <p:cNvSpPr>
                <a:spLocks noEditPoints="1"/>
              </p:cNvSpPr>
              <p:nvPr/>
            </p:nvSpPr>
            <p:spPr bwMode="auto">
              <a:xfrm>
                <a:off x="1525" y="2557"/>
                <a:ext cx="228" cy="321"/>
              </a:xfrm>
              <a:custGeom>
                <a:avLst/>
                <a:gdLst>
                  <a:gd name="T0" fmla="*/ 2 w 84"/>
                  <a:gd name="T1" fmla="*/ 2 h 118"/>
                  <a:gd name="T2" fmla="*/ 1 w 84"/>
                  <a:gd name="T3" fmla="*/ 4 h 118"/>
                  <a:gd name="T4" fmla="*/ 6 w 84"/>
                  <a:gd name="T5" fmla="*/ 49 h 118"/>
                  <a:gd name="T6" fmla="*/ 10 w 84"/>
                  <a:gd name="T7" fmla="*/ 70 h 118"/>
                  <a:gd name="T8" fmla="*/ 12 w 84"/>
                  <a:gd name="T9" fmla="*/ 81 h 118"/>
                  <a:gd name="T10" fmla="*/ 14 w 84"/>
                  <a:gd name="T11" fmla="*/ 92 h 118"/>
                  <a:gd name="T12" fmla="*/ 14 w 84"/>
                  <a:gd name="T13" fmla="*/ 97 h 118"/>
                  <a:gd name="T14" fmla="*/ 15 w 84"/>
                  <a:gd name="T15" fmla="*/ 105 h 118"/>
                  <a:gd name="T16" fmla="*/ 15 w 84"/>
                  <a:gd name="T17" fmla="*/ 105 h 118"/>
                  <a:gd name="T18" fmla="*/ 64 w 84"/>
                  <a:gd name="T19" fmla="*/ 111 h 118"/>
                  <a:gd name="T20" fmla="*/ 79 w 84"/>
                  <a:gd name="T21" fmla="*/ 74 h 118"/>
                  <a:gd name="T22" fmla="*/ 80 w 84"/>
                  <a:gd name="T23" fmla="*/ 65 h 118"/>
                  <a:gd name="T24" fmla="*/ 81 w 84"/>
                  <a:gd name="T25" fmla="*/ 41 h 118"/>
                  <a:gd name="T26" fmla="*/ 84 w 84"/>
                  <a:gd name="T27" fmla="*/ 3 h 118"/>
                  <a:gd name="T28" fmla="*/ 84 w 84"/>
                  <a:gd name="T29" fmla="*/ 2 h 118"/>
                  <a:gd name="T30" fmla="*/ 83 w 84"/>
                  <a:gd name="T31" fmla="*/ 1 h 118"/>
                  <a:gd name="T32" fmla="*/ 2 w 84"/>
                  <a:gd name="T33" fmla="*/ 2 h 118"/>
                  <a:gd name="T34" fmla="*/ 80 w 84"/>
                  <a:gd name="T35" fmla="*/ 4 h 118"/>
                  <a:gd name="T36" fmla="*/ 78 w 84"/>
                  <a:gd name="T37" fmla="*/ 41 h 118"/>
                  <a:gd name="T38" fmla="*/ 77 w 84"/>
                  <a:gd name="T39" fmla="*/ 65 h 118"/>
                  <a:gd name="T40" fmla="*/ 76 w 84"/>
                  <a:gd name="T41" fmla="*/ 73 h 118"/>
                  <a:gd name="T42" fmla="*/ 63 w 84"/>
                  <a:gd name="T43" fmla="*/ 108 h 118"/>
                  <a:gd name="T44" fmla="*/ 18 w 84"/>
                  <a:gd name="T45" fmla="*/ 104 h 118"/>
                  <a:gd name="T46" fmla="*/ 18 w 84"/>
                  <a:gd name="T47" fmla="*/ 99 h 118"/>
                  <a:gd name="T48" fmla="*/ 18 w 84"/>
                  <a:gd name="T49" fmla="*/ 97 h 118"/>
                  <a:gd name="T50" fmla="*/ 18 w 84"/>
                  <a:gd name="T51" fmla="*/ 92 h 118"/>
                  <a:gd name="T52" fmla="*/ 15 w 84"/>
                  <a:gd name="T53" fmla="*/ 80 h 118"/>
                  <a:gd name="T54" fmla="*/ 13 w 84"/>
                  <a:gd name="T55" fmla="*/ 69 h 118"/>
                  <a:gd name="T56" fmla="*/ 9 w 84"/>
                  <a:gd name="T57" fmla="*/ 48 h 118"/>
                  <a:gd name="T58" fmla="*/ 4 w 84"/>
                  <a:gd name="T59" fmla="*/ 9 h 118"/>
                  <a:gd name="T60" fmla="*/ 4 w 84"/>
                  <a:gd name="T61" fmla="*/ 5 h 118"/>
                  <a:gd name="T62" fmla="*/ 80 w 84"/>
                  <a:gd name="T63" fmla="*/ 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4" h="118">
                    <a:moveTo>
                      <a:pt x="2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0" y="18"/>
                      <a:pt x="3" y="34"/>
                      <a:pt x="6" y="4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4" y="97"/>
                      <a:pt x="14" y="97"/>
                      <a:pt x="14" y="97"/>
                    </a:cubicBezTo>
                    <a:cubicBezTo>
                      <a:pt x="14" y="100"/>
                      <a:pt x="14" y="103"/>
                      <a:pt x="15" y="105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21" y="118"/>
                      <a:pt x="54" y="114"/>
                      <a:pt x="64" y="111"/>
                    </a:cubicBezTo>
                    <a:cubicBezTo>
                      <a:pt x="78" y="106"/>
                      <a:pt x="79" y="88"/>
                      <a:pt x="79" y="74"/>
                    </a:cubicBezTo>
                    <a:cubicBezTo>
                      <a:pt x="80" y="65"/>
                      <a:pt x="80" y="65"/>
                      <a:pt x="80" y="65"/>
                    </a:cubicBezTo>
                    <a:cubicBezTo>
                      <a:pt x="81" y="57"/>
                      <a:pt x="81" y="49"/>
                      <a:pt x="81" y="41"/>
                    </a:cubicBezTo>
                    <a:cubicBezTo>
                      <a:pt x="81" y="28"/>
                      <a:pt x="81" y="15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55" y="0"/>
                      <a:pt x="27" y="1"/>
                      <a:pt x="2" y="2"/>
                    </a:cubicBezTo>
                    <a:close/>
                    <a:moveTo>
                      <a:pt x="80" y="4"/>
                    </a:moveTo>
                    <a:cubicBezTo>
                      <a:pt x="78" y="16"/>
                      <a:pt x="78" y="29"/>
                      <a:pt x="78" y="41"/>
                    </a:cubicBezTo>
                    <a:cubicBezTo>
                      <a:pt x="77" y="49"/>
                      <a:pt x="77" y="57"/>
                      <a:pt x="77" y="65"/>
                    </a:cubicBezTo>
                    <a:cubicBezTo>
                      <a:pt x="76" y="73"/>
                      <a:pt x="76" y="73"/>
                      <a:pt x="76" y="73"/>
                    </a:cubicBezTo>
                    <a:cubicBezTo>
                      <a:pt x="76" y="87"/>
                      <a:pt x="75" y="104"/>
                      <a:pt x="63" y="108"/>
                    </a:cubicBezTo>
                    <a:cubicBezTo>
                      <a:pt x="54" y="111"/>
                      <a:pt x="23" y="114"/>
                      <a:pt x="18" y="104"/>
                    </a:cubicBezTo>
                    <a:cubicBezTo>
                      <a:pt x="18" y="103"/>
                      <a:pt x="18" y="101"/>
                      <a:pt x="18" y="99"/>
                    </a:cubicBezTo>
                    <a:cubicBezTo>
                      <a:pt x="18" y="98"/>
                      <a:pt x="18" y="97"/>
                      <a:pt x="18" y="97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7" y="35"/>
                      <a:pt x="4" y="22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27" y="4"/>
                      <a:pt x="55" y="3"/>
                      <a:pt x="8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9" name="Freeform 476"/>
              <p:cNvSpPr>
                <a:spLocks/>
              </p:cNvSpPr>
              <p:nvPr/>
            </p:nvSpPr>
            <p:spPr bwMode="auto">
              <a:xfrm>
                <a:off x="1636" y="2677"/>
                <a:ext cx="123" cy="190"/>
              </a:xfrm>
              <a:custGeom>
                <a:avLst/>
                <a:gdLst>
                  <a:gd name="T0" fmla="*/ 21 w 45"/>
                  <a:gd name="T1" fmla="*/ 0 h 70"/>
                  <a:gd name="T2" fmla="*/ 4 w 45"/>
                  <a:gd name="T3" fmla="*/ 34 h 70"/>
                  <a:gd name="T4" fmla="*/ 19 w 45"/>
                  <a:gd name="T5" fmla="*/ 63 h 70"/>
                  <a:gd name="T6" fmla="*/ 43 w 45"/>
                  <a:gd name="T7" fmla="*/ 31 h 70"/>
                  <a:gd name="T8" fmla="*/ 40 w 45"/>
                  <a:gd name="T9" fmla="*/ 13 h 70"/>
                  <a:gd name="T10" fmla="*/ 25 w 45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70">
                    <a:moveTo>
                      <a:pt x="21" y="0"/>
                    </a:moveTo>
                    <a:cubicBezTo>
                      <a:pt x="13" y="7"/>
                      <a:pt x="7" y="24"/>
                      <a:pt x="4" y="34"/>
                    </a:cubicBezTo>
                    <a:cubicBezTo>
                      <a:pt x="0" y="48"/>
                      <a:pt x="6" y="57"/>
                      <a:pt x="19" y="63"/>
                    </a:cubicBezTo>
                    <a:cubicBezTo>
                      <a:pt x="37" y="70"/>
                      <a:pt x="39" y="45"/>
                      <a:pt x="43" y="31"/>
                    </a:cubicBezTo>
                    <a:cubicBezTo>
                      <a:pt x="45" y="22"/>
                      <a:pt x="45" y="20"/>
                      <a:pt x="40" y="13"/>
                    </a:cubicBezTo>
                    <a:cubicBezTo>
                      <a:pt x="37" y="9"/>
                      <a:pt x="29" y="2"/>
                      <a:pt x="25" y="0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0" name="Freeform 477"/>
              <p:cNvSpPr>
                <a:spLocks/>
              </p:cNvSpPr>
              <p:nvPr/>
            </p:nvSpPr>
            <p:spPr bwMode="auto">
              <a:xfrm>
                <a:off x="969" y="1994"/>
                <a:ext cx="232" cy="103"/>
              </a:xfrm>
              <a:custGeom>
                <a:avLst/>
                <a:gdLst>
                  <a:gd name="T0" fmla="*/ 5 w 85"/>
                  <a:gd name="T1" fmla="*/ 23 h 38"/>
                  <a:gd name="T2" fmla="*/ 37 w 85"/>
                  <a:gd name="T3" fmla="*/ 1 h 38"/>
                  <a:gd name="T4" fmla="*/ 84 w 85"/>
                  <a:gd name="T5" fmla="*/ 7 h 38"/>
                  <a:gd name="T6" fmla="*/ 68 w 85"/>
                  <a:gd name="T7" fmla="*/ 33 h 38"/>
                  <a:gd name="T8" fmla="*/ 0 w 85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38">
                    <a:moveTo>
                      <a:pt x="5" y="23"/>
                    </a:moveTo>
                    <a:cubicBezTo>
                      <a:pt x="7" y="4"/>
                      <a:pt x="21" y="0"/>
                      <a:pt x="37" y="1"/>
                    </a:cubicBezTo>
                    <a:cubicBezTo>
                      <a:pt x="52" y="3"/>
                      <a:pt x="70" y="1"/>
                      <a:pt x="84" y="7"/>
                    </a:cubicBezTo>
                    <a:cubicBezTo>
                      <a:pt x="85" y="18"/>
                      <a:pt x="71" y="23"/>
                      <a:pt x="68" y="33"/>
                    </a:cubicBezTo>
                    <a:cubicBezTo>
                      <a:pt x="50" y="32"/>
                      <a:pt x="16" y="27"/>
                      <a:pt x="0" y="3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1" name="Freeform 478"/>
              <p:cNvSpPr>
                <a:spLocks/>
              </p:cNvSpPr>
              <p:nvPr/>
            </p:nvSpPr>
            <p:spPr bwMode="auto">
              <a:xfrm>
                <a:off x="1701" y="2478"/>
                <a:ext cx="420" cy="517"/>
              </a:xfrm>
              <a:custGeom>
                <a:avLst/>
                <a:gdLst>
                  <a:gd name="T0" fmla="*/ 91 w 154"/>
                  <a:gd name="T1" fmla="*/ 5 h 190"/>
                  <a:gd name="T2" fmla="*/ 93 w 154"/>
                  <a:gd name="T3" fmla="*/ 59 h 190"/>
                  <a:gd name="T4" fmla="*/ 104 w 154"/>
                  <a:gd name="T5" fmla="*/ 110 h 190"/>
                  <a:gd name="T6" fmla="*/ 23 w 154"/>
                  <a:gd name="T7" fmla="*/ 88 h 190"/>
                  <a:gd name="T8" fmla="*/ 22 w 154"/>
                  <a:gd name="T9" fmla="*/ 91 h 190"/>
                  <a:gd name="T10" fmla="*/ 2 w 154"/>
                  <a:gd name="T11" fmla="*/ 130 h 190"/>
                  <a:gd name="T12" fmla="*/ 12 w 154"/>
                  <a:gd name="T13" fmla="*/ 148 h 190"/>
                  <a:gd name="T14" fmla="*/ 32 w 154"/>
                  <a:gd name="T15" fmla="*/ 160 h 190"/>
                  <a:gd name="T16" fmla="*/ 127 w 154"/>
                  <a:gd name="T17" fmla="*/ 171 h 190"/>
                  <a:gd name="T18" fmla="*/ 154 w 154"/>
                  <a:gd name="T19" fmla="*/ 122 h 190"/>
                  <a:gd name="T20" fmla="*/ 131 w 154"/>
                  <a:gd name="T21" fmla="*/ 62 h 190"/>
                  <a:gd name="T22" fmla="*/ 149 w 154"/>
                  <a:gd name="T23" fmla="*/ 94 h 190"/>
                  <a:gd name="T24" fmla="*/ 118 w 154"/>
                  <a:gd name="T25" fmla="*/ 41 h 190"/>
                  <a:gd name="T26" fmla="*/ 137 w 154"/>
                  <a:gd name="T27" fmla="*/ 67 h 190"/>
                  <a:gd name="T28" fmla="*/ 114 w 154"/>
                  <a:gd name="T29" fmla="*/ 31 h 190"/>
                  <a:gd name="T30" fmla="*/ 93 w 154"/>
                  <a:gd name="T31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190">
                    <a:moveTo>
                      <a:pt x="91" y="5"/>
                    </a:moveTo>
                    <a:cubicBezTo>
                      <a:pt x="84" y="21"/>
                      <a:pt x="88" y="42"/>
                      <a:pt x="93" y="59"/>
                    </a:cubicBezTo>
                    <a:cubicBezTo>
                      <a:pt x="96" y="71"/>
                      <a:pt x="107" y="98"/>
                      <a:pt x="104" y="110"/>
                    </a:cubicBezTo>
                    <a:cubicBezTo>
                      <a:pt x="93" y="148"/>
                      <a:pt x="33" y="98"/>
                      <a:pt x="23" y="88"/>
                    </a:cubicBezTo>
                    <a:cubicBezTo>
                      <a:pt x="23" y="88"/>
                      <a:pt x="22" y="91"/>
                      <a:pt x="22" y="91"/>
                    </a:cubicBezTo>
                    <a:cubicBezTo>
                      <a:pt x="13" y="101"/>
                      <a:pt x="4" y="117"/>
                      <a:pt x="2" y="130"/>
                    </a:cubicBezTo>
                    <a:cubicBezTo>
                      <a:pt x="0" y="139"/>
                      <a:pt x="3" y="141"/>
                      <a:pt x="12" y="148"/>
                    </a:cubicBezTo>
                    <a:cubicBezTo>
                      <a:pt x="18" y="152"/>
                      <a:pt x="25" y="156"/>
                      <a:pt x="32" y="160"/>
                    </a:cubicBezTo>
                    <a:cubicBezTo>
                      <a:pt x="60" y="177"/>
                      <a:pt x="97" y="190"/>
                      <a:pt x="127" y="171"/>
                    </a:cubicBezTo>
                    <a:cubicBezTo>
                      <a:pt x="145" y="160"/>
                      <a:pt x="154" y="142"/>
                      <a:pt x="154" y="122"/>
                    </a:cubicBezTo>
                    <a:cubicBezTo>
                      <a:pt x="154" y="100"/>
                      <a:pt x="140" y="81"/>
                      <a:pt x="131" y="62"/>
                    </a:cubicBezTo>
                    <a:cubicBezTo>
                      <a:pt x="138" y="73"/>
                      <a:pt x="140" y="85"/>
                      <a:pt x="149" y="94"/>
                    </a:cubicBezTo>
                    <a:cubicBezTo>
                      <a:pt x="142" y="74"/>
                      <a:pt x="126" y="60"/>
                      <a:pt x="118" y="41"/>
                    </a:cubicBezTo>
                    <a:cubicBezTo>
                      <a:pt x="123" y="49"/>
                      <a:pt x="128" y="63"/>
                      <a:pt x="137" y="67"/>
                    </a:cubicBezTo>
                    <a:cubicBezTo>
                      <a:pt x="131" y="53"/>
                      <a:pt x="121" y="43"/>
                      <a:pt x="114" y="31"/>
                    </a:cubicBezTo>
                    <a:cubicBezTo>
                      <a:pt x="108" y="21"/>
                      <a:pt x="109" y="0"/>
                      <a:pt x="93" y="2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2" name="Freeform 479"/>
              <p:cNvSpPr>
                <a:spLocks/>
              </p:cNvSpPr>
              <p:nvPr/>
            </p:nvSpPr>
            <p:spPr bwMode="auto">
              <a:xfrm>
                <a:off x="942" y="2067"/>
                <a:ext cx="487" cy="536"/>
              </a:xfrm>
              <a:custGeom>
                <a:avLst/>
                <a:gdLst>
                  <a:gd name="T0" fmla="*/ 16 w 179"/>
                  <a:gd name="T1" fmla="*/ 0 h 197"/>
                  <a:gd name="T2" fmla="*/ 12 w 179"/>
                  <a:gd name="T3" fmla="*/ 107 h 197"/>
                  <a:gd name="T4" fmla="*/ 38 w 179"/>
                  <a:gd name="T5" fmla="*/ 154 h 197"/>
                  <a:gd name="T6" fmla="*/ 85 w 179"/>
                  <a:gd name="T7" fmla="*/ 178 h 197"/>
                  <a:gd name="T8" fmla="*/ 160 w 179"/>
                  <a:gd name="T9" fmla="*/ 185 h 197"/>
                  <a:gd name="T10" fmla="*/ 170 w 179"/>
                  <a:gd name="T11" fmla="*/ 150 h 197"/>
                  <a:gd name="T12" fmla="*/ 179 w 179"/>
                  <a:gd name="T13" fmla="*/ 112 h 197"/>
                  <a:gd name="T14" fmla="*/ 87 w 179"/>
                  <a:gd name="T15" fmla="*/ 95 h 197"/>
                  <a:gd name="T16" fmla="*/ 63 w 179"/>
                  <a:gd name="T17" fmla="*/ 52 h 197"/>
                  <a:gd name="T18" fmla="*/ 69 w 179"/>
                  <a:gd name="T19" fmla="*/ 26 h 197"/>
                  <a:gd name="T20" fmla="*/ 79 w 179"/>
                  <a:gd name="T21" fmla="*/ 5 h 197"/>
                  <a:gd name="T22" fmla="*/ 80 w 179"/>
                  <a:gd name="T23" fmla="*/ 3 h 197"/>
                  <a:gd name="T24" fmla="*/ 48 w 179"/>
                  <a:gd name="T25" fmla="*/ 1 h 197"/>
                  <a:gd name="T26" fmla="*/ 15 w 179"/>
                  <a:gd name="T27" fmla="*/ 1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7">
                    <a:moveTo>
                      <a:pt x="16" y="0"/>
                    </a:moveTo>
                    <a:cubicBezTo>
                      <a:pt x="0" y="32"/>
                      <a:pt x="1" y="73"/>
                      <a:pt x="12" y="107"/>
                    </a:cubicBezTo>
                    <a:cubicBezTo>
                      <a:pt x="17" y="123"/>
                      <a:pt x="26" y="142"/>
                      <a:pt x="38" y="154"/>
                    </a:cubicBezTo>
                    <a:cubicBezTo>
                      <a:pt x="50" y="165"/>
                      <a:pt x="70" y="171"/>
                      <a:pt x="85" y="178"/>
                    </a:cubicBezTo>
                    <a:cubicBezTo>
                      <a:pt x="99" y="184"/>
                      <a:pt x="145" y="197"/>
                      <a:pt x="160" y="185"/>
                    </a:cubicBezTo>
                    <a:cubicBezTo>
                      <a:pt x="167" y="179"/>
                      <a:pt x="168" y="159"/>
                      <a:pt x="170" y="150"/>
                    </a:cubicBezTo>
                    <a:cubicBezTo>
                      <a:pt x="173" y="137"/>
                      <a:pt x="176" y="124"/>
                      <a:pt x="179" y="112"/>
                    </a:cubicBezTo>
                    <a:cubicBezTo>
                      <a:pt x="158" y="129"/>
                      <a:pt x="107" y="104"/>
                      <a:pt x="87" y="95"/>
                    </a:cubicBezTo>
                    <a:cubicBezTo>
                      <a:pt x="68" y="86"/>
                      <a:pt x="59" y="73"/>
                      <a:pt x="63" y="52"/>
                    </a:cubicBezTo>
                    <a:cubicBezTo>
                      <a:pt x="64" y="44"/>
                      <a:pt x="67" y="34"/>
                      <a:pt x="69" y="26"/>
                    </a:cubicBezTo>
                    <a:cubicBezTo>
                      <a:pt x="71" y="22"/>
                      <a:pt x="80" y="9"/>
                      <a:pt x="79" y="5"/>
                    </a:cubicBezTo>
                    <a:cubicBezTo>
                      <a:pt x="79" y="5"/>
                      <a:pt x="80" y="4"/>
                      <a:pt x="80" y="3"/>
                    </a:cubicBezTo>
                    <a:cubicBezTo>
                      <a:pt x="71" y="0"/>
                      <a:pt x="58" y="2"/>
                      <a:pt x="48" y="1"/>
                    </a:cubicBezTo>
                    <a:cubicBezTo>
                      <a:pt x="37" y="0"/>
                      <a:pt x="26" y="0"/>
                      <a:pt x="15" y="1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3" name="Freeform 480"/>
              <p:cNvSpPr>
                <a:spLocks/>
              </p:cNvSpPr>
              <p:nvPr/>
            </p:nvSpPr>
            <p:spPr bwMode="auto">
              <a:xfrm>
                <a:off x="1448" y="1686"/>
                <a:ext cx="63" cy="599"/>
              </a:xfrm>
              <a:custGeom>
                <a:avLst/>
                <a:gdLst>
                  <a:gd name="T0" fmla="*/ 20 w 23"/>
                  <a:gd name="T1" fmla="*/ 0 h 220"/>
                  <a:gd name="T2" fmla="*/ 18 w 23"/>
                  <a:gd name="T3" fmla="*/ 2 h 220"/>
                  <a:gd name="T4" fmla="*/ 15 w 23"/>
                  <a:gd name="T5" fmla="*/ 53 h 220"/>
                  <a:gd name="T6" fmla="*/ 14 w 23"/>
                  <a:gd name="T7" fmla="*/ 70 h 220"/>
                  <a:gd name="T8" fmla="*/ 11 w 23"/>
                  <a:gd name="T9" fmla="*/ 100 h 220"/>
                  <a:gd name="T10" fmla="*/ 8 w 23"/>
                  <a:gd name="T11" fmla="*/ 147 h 220"/>
                  <a:gd name="T12" fmla="*/ 6 w 23"/>
                  <a:gd name="T13" fmla="*/ 161 h 220"/>
                  <a:gd name="T14" fmla="*/ 0 w 23"/>
                  <a:gd name="T15" fmla="*/ 218 h 220"/>
                  <a:gd name="T16" fmla="*/ 1 w 23"/>
                  <a:gd name="T17" fmla="*/ 219 h 220"/>
                  <a:gd name="T18" fmla="*/ 3 w 23"/>
                  <a:gd name="T19" fmla="*/ 218 h 220"/>
                  <a:gd name="T20" fmla="*/ 9 w 23"/>
                  <a:gd name="T21" fmla="*/ 161 h 220"/>
                  <a:gd name="T22" fmla="*/ 11 w 23"/>
                  <a:gd name="T23" fmla="*/ 148 h 220"/>
                  <a:gd name="T24" fmla="*/ 15 w 23"/>
                  <a:gd name="T25" fmla="*/ 101 h 220"/>
                  <a:gd name="T26" fmla="*/ 17 w 23"/>
                  <a:gd name="T27" fmla="*/ 70 h 220"/>
                  <a:gd name="T28" fmla="*/ 19 w 23"/>
                  <a:gd name="T29" fmla="*/ 54 h 220"/>
                  <a:gd name="T30" fmla="*/ 22 w 23"/>
                  <a:gd name="T31" fmla="*/ 2 h 220"/>
                  <a:gd name="T32" fmla="*/ 20 w 23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20">
                    <a:moveTo>
                      <a:pt x="20" y="0"/>
                    </a:moveTo>
                    <a:cubicBezTo>
                      <a:pt x="19" y="0"/>
                      <a:pt x="18" y="1"/>
                      <a:pt x="18" y="2"/>
                    </a:cubicBezTo>
                    <a:cubicBezTo>
                      <a:pt x="19" y="17"/>
                      <a:pt x="17" y="35"/>
                      <a:pt x="15" y="53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100"/>
                      <a:pt x="11" y="100"/>
                      <a:pt x="11" y="100"/>
                    </a:cubicBezTo>
                    <a:cubicBezTo>
                      <a:pt x="10" y="116"/>
                      <a:pt x="9" y="132"/>
                      <a:pt x="8" y="147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4" y="180"/>
                      <a:pt x="2" y="199"/>
                      <a:pt x="0" y="218"/>
                    </a:cubicBezTo>
                    <a:cubicBezTo>
                      <a:pt x="0" y="218"/>
                      <a:pt x="0" y="219"/>
                      <a:pt x="1" y="219"/>
                    </a:cubicBezTo>
                    <a:cubicBezTo>
                      <a:pt x="2" y="220"/>
                      <a:pt x="3" y="219"/>
                      <a:pt x="3" y="218"/>
                    </a:cubicBezTo>
                    <a:cubicBezTo>
                      <a:pt x="5" y="200"/>
                      <a:pt x="8" y="180"/>
                      <a:pt x="9" y="161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3" y="132"/>
                      <a:pt x="14" y="116"/>
                      <a:pt x="15" y="101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36"/>
                      <a:pt x="23" y="17"/>
                      <a:pt x="22" y="2"/>
                    </a:cubicBezTo>
                    <a:cubicBezTo>
                      <a:pt x="22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4" name="Freeform 481"/>
              <p:cNvSpPr>
                <a:spLocks/>
              </p:cNvSpPr>
              <p:nvPr/>
            </p:nvSpPr>
            <p:spPr bwMode="auto">
              <a:xfrm>
                <a:off x="1868" y="1512"/>
                <a:ext cx="57" cy="808"/>
              </a:xfrm>
              <a:custGeom>
                <a:avLst/>
                <a:gdLst>
                  <a:gd name="T0" fmla="*/ 0 w 21"/>
                  <a:gd name="T1" fmla="*/ 2 h 297"/>
                  <a:gd name="T2" fmla="*/ 6 w 21"/>
                  <a:gd name="T3" fmla="*/ 179 h 297"/>
                  <a:gd name="T4" fmla="*/ 7 w 21"/>
                  <a:gd name="T5" fmla="*/ 191 h 297"/>
                  <a:gd name="T6" fmla="*/ 12 w 21"/>
                  <a:gd name="T7" fmla="*/ 265 h 297"/>
                  <a:gd name="T8" fmla="*/ 13 w 21"/>
                  <a:gd name="T9" fmla="*/ 274 h 297"/>
                  <a:gd name="T10" fmla="*/ 18 w 21"/>
                  <a:gd name="T11" fmla="*/ 296 h 297"/>
                  <a:gd name="T12" fmla="*/ 20 w 21"/>
                  <a:gd name="T13" fmla="*/ 297 h 297"/>
                  <a:gd name="T14" fmla="*/ 21 w 21"/>
                  <a:gd name="T15" fmla="*/ 294 h 297"/>
                  <a:gd name="T16" fmla="*/ 16 w 21"/>
                  <a:gd name="T17" fmla="*/ 274 h 297"/>
                  <a:gd name="T18" fmla="*/ 16 w 21"/>
                  <a:gd name="T19" fmla="*/ 265 h 297"/>
                  <a:gd name="T20" fmla="*/ 10 w 21"/>
                  <a:gd name="T21" fmla="*/ 191 h 297"/>
                  <a:gd name="T22" fmla="*/ 9 w 21"/>
                  <a:gd name="T23" fmla="*/ 179 h 297"/>
                  <a:gd name="T24" fmla="*/ 3 w 21"/>
                  <a:gd name="T25" fmla="*/ 2 h 297"/>
                  <a:gd name="T26" fmla="*/ 1 w 21"/>
                  <a:gd name="T27" fmla="*/ 0 h 297"/>
                  <a:gd name="T28" fmla="*/ 0 w 21"/>
                  <a:gd name="T29" fmla="*/ 2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97">
                    <a:moveTo>
                      <a:pt x="0" y="2"/>
                    </a:moveTo>
                    <a:cubicBezTo>
                      <a:pt x="0" y="61"/>
                      <a:pt x="3" y="121"/>
                      <a:pt x="6" y="179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8" y="215"/>
                      <a:pt x="9" y="240"/>
                      <a:pt x="12" y="265"/>
                    </a:cubicBezTo>
                    <a:cubicBezTo>
                      <a:pt x="12" y="265"/>
                      <a:pt x="13" y="274"/>
                      <a:pt x="13" y="274"/>
                    </a:cubicBezTo>
                    <a:cubicBezTo>
                      <a:pt x="14" y="282"/>
                      <a:pt x="14" y="290"/>
                      <a:pt x="18" y="296"/>
                    </a:cubicBezTo>
                    <a:cubicBezTo>
                      <a:pt x="18" y="297"/>
                      <a:pt x="19" y="297"/>
                      <a:pt x="20" y="297"/>
                    </a:cubicBezTo>
                    <a:cubicBezTo>
                      <a:pt x="21" y="296"/>
                      <a:pt x="21" y="295"/>
                      <a:pt x="21" y="294"/>
                    </a:cubicBezTo>
                    <a:cubicBezTo>
                      <a:pt x="17" y="289"/>
                      <a:pt x="17" y="281"/>
                      <a:pt x="16" y="274"/>
                    </a:cubicBezTo>
                    <a:cubicBezTo>
                      <a:pt x="16" y="265"/>
                      <a:pt x="16" y="265"/>
                      <a:pt x="16" y="265"/>
                    </a:cubicBezTo>
                    <a:cubicBezTo>
                      <a:pt x="12" y="240"/>
                      <a:pt x="11" y="216"/>
                      <a:pt x="10" y="191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6" y="121"/>
                      <a:pt x="3" y="61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5" name="Freeform 482"/>
              <p:cNvSpPr>
                <a:spLocks/>
              </p:cNvSpPr>
              <p:nvPr/>
            </p:nvSpPr>
            <p:spPr bwMode="auto">
              <a:xfrm>
                <a:off x="1446" y="2274"/>
                <a:ext cx="476" cy="57"/>
              </a:xfrm>
              <a:custGeom>
                <a:avLst/>
                <a:gdLst>
                  <a:gd name="T0" fmla="*/ 1 w 175"/>
                  <a:gd name="T1" fmla="*/ 0 h 21"/>
                  <a:gd name="T2" fmla="*/ 1 w 175"/>
                  <a:gd name="T3" fmla="*/ 3 h 21"/>
                  <a:gd name="T4" fmla="*/ 38 w 175"/>
                  <a:gd name="T5" fmla="*/ 15 h 21"/>
                  <a:gd name="T6" fmla="*/ 46 w 175"/>
                  <a:gd name="T7" fmla="*/ 15 h 21"/>
                  <a:gd name="T8" fmla="*/ 105 w 175"/>
                  <a:gd name="T9" fmla="*/ 21 h 21"/>
                  <a:gd name="T10" fmla="*/ 148 w 175"/>
                  <a:gd name="T11" fmla="*/ 19 h 21"/>
                  <a:gd name="T12" fmla="*/ 157 w 175"/>
                  <a:gd name="T13" fmla="*/ 17 h 21"/>
                  <a:gd name="T14" fmla="*/ 173 w 175"/>
                  <a:gd name="T15" fmla="*/ 15 h 21"/>
                  <a:gd name="T16" fmla="*/ 175 w 175"/>
                  <a:gd name="T17" fmla="*/ 14 h 21"/>
                  <a:gd name="T18" fmla="*/ 173 w 175"/>
                  <a:gd name="T19" fmla="*/ 12 h 21"/>
                  <a:gd name="T20" fmla="*/ 156 w 175"/>
                  <a:gd name="T21" fmla="*/ 14 h 21"/>
                  <a:gd name="T22" fmla="*/ 148 w 175"/>
                  <a:gd name="T23" fmla="*/ 15 h 21"/>
                  <a:gd name="T24" fmla="*/ 105 w 175"/>
                  <a:gd name="T25" fmla="*/ 18 h 21"/>
                  <a:gd name="T26" fmla="*/ 47 w 175"/>
                  <a:gd name="T27" fmla="*/ 12 h 21"/>
                  <a:gd name="T28" fmla="*/ 39 w 175"/>
                  <a:gd name="T29" fmla="*/ 11 h 21"/>
                  <a:gd name="T30" fmla="*/ 4 w 175"/>
                  <a:gd name="T31" fmla="*/ 1 h 21"/>
                  <a:gd name="T32" fmla="*/ 1 w 17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21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6" y="11"/>
                      <a:pt x="25" y="13"/>
                      <a:pt x="38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64" y="18"/>
                      <a:pt x="84" y="21"/>
                      <a:pt x="105" y="21"/>
                    </a:cubicBezTo>
                    <a:cubicBezTo>
                      <a:pt x="117" y="21"/>
                      <a:pt x="133" y="21"/>
                      <a:pt x="148" y="19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62" y="16"/>
                      <a:pt x="168" y="15"/>
                      <a:pt x="173" y="15"/>
                    </a:cubicBezTo>
                    <a:cubicBezTo>
                      <a:pt x="174" y="15"/>
                      <a:pt x="175" y="15"/>
                      <a:pt x="175" y="14"/>
                    </a:cubicBezTo>
                    <a:cubicBezTo>
                      <a:pt x="175" y="13"/>
                      <a:pt x="174" y="12"/>
                      <a:pt x="173" y="12"/>
                    </a:cubicBezTo>
                    <a:cubicBezTo>
                      <a:pt x="167" y="11"/>
                      <a:pt x="162" y="13"/>
                      <a:pt x="156" y="14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32" y="18"/>
                      <a:pt x="117" y="18"/>
                      <a:pt x="105" y="18"/>
                    </a:cubicBezTo>
                    <a:cubicBezTo>
                      <a:pt x="85" y="18"/>
                      <a:pt x="65" y="15"/>
                      <a:pt x="47" y="12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7" y="10"/>
                      <a:pt x="8" y="8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6" name="Freeform 483"/>
              <p:cNvSpPr>
                <a:spLocks/>
              </p:cNvSpPr>
              <p:nvPr/>
            </p:nvSpPr>
            <p:spPr bwMode="auto">
              <a:xfrm>
                <a:off x="1244" y="2263"/>
                <a:ext cx="212" cy="1004"/>
              </a:xfrm>
              <a:custGeom>
                <a:avLst/>
                <a:gdLst>
                  <a:gd name="T0" fmla="*/ 75 w 78"/>
                  <a:gd name="T1" fmla="*/ 1 h 369"/>
                  <a:gd name="T2" fmla="*/ 70 w 78"/>
                  <a:gd name="T3" fmla="*/ 22 h 369"/>
                  <a:gd name="T4" fmla="*/ 65 w 78"/>
                  <a:gd name="T5" fmla="*/ 39 h 369"/>
                  <a:gd name="T6" fmla="*/ 57 w 78"/>
                  <a:gd name="T7" fmla="*/ 79 h 369"/>
                  <a:gd name="T8" fmla="*/ 54 w 78"/>
                  <a:gd name="T9" fmla="*/ 93 h 369"/>
                  <a:gd name="T10" fmla="*/ 41 w 78"/>
                  <a:gd name="T11" fmla="*/ 145 h 369"/>
                  <a:gd name="T12" fmla="*/ 29 w 78"/>
                  <a:gd name="T13" fmla="*/ 192 h 369"/>
                  <a:gd name="T14" fmla="*/ 21 w 78"/>
                  <a:gd name="T15" fmla="*/ 235 h 369"/>
                  <a:gd name="T16" fmla="*/ 13 w 78"/>
                  <a:gd name="T17" fmla="*/ 280 h 369"/>
                  <a:gd name="T18" fmla="*/ 5 w 78"/>
                  <a:gd name="T19" fmla="*/ 331 h 369"/>
                  <a:gd name="T20" fmla="*/ 3 w 78"/>
                  <a:gd name="T21" fmla="*/ 343 h 369"/>
                  <a:gd name="T22" fmla="*/ 1 w 78"/>
                  <a:gd name="T23" fmla="*/ 367 h 369"/>
                  <a:gd name="T24" fmla="*/ 3 w 78"/>
                  <a:gd name="T25" fmla="*/ 369 h 369"/>
                  <a:gd name="T26" fmla="*/ 4 w 78"/>
                  <a:gd name="T27" fmla="*/ 367 h 369"/>
                  <a:gd name="T28" fmla="*/ 7 w 78"/>
                  <a:gd name="T29" fmla="*/ 344 h 369"/>
                  <a:gd name="T30" fmla="*/ 9 w 78"/>
                  <a:gd name="T31" fmla="*/ 331 h 369"/>
                  <a:gd name="T32" fmla="*/ 16 w 78"/>
                  <a:gd name="T33" fmla="*/ 281 h 369"/>
                  <a:gd name="T34" fmla="*/ 25 w 78"/>
                  <a:gd name="T35" fmla="*/ 235 h 369"/>
                  <a:gd name="T36" fmla="*/ 32 w 78"/>
                  <a:gd name="T37" fmla="*/ 193 h 369"/>
                  <a:gd name="T38" fmla="*/ 44 w 78"/>
                  <a:gd name="T39" fmla="*/ 146 h 369"/>
                  <a:gd name="T40" fmla="*/ 57 w 78"/>
                  <a:gd name="T41" fmla="*/ 94 h 369"/>
                  <a:gd name="T42" fmla="*/ 60 w 78"/>
                  <a:gd name="T43" fmla="*/ 80 h 369"/>
                  <a:gd name="T44" fmla="*/ 69 w 78"/>
                  <a:gd name="T45" fmla="*/ 39 h 369"/>
                  <a:gd name="T46" fmla="*/ 73 w 78"/>
                  <a:gd name="T47" fmla="*/ 23 h 369"/>
                  <a:gd name="T48" fmla="*/ 78 w 78"/>
                  <a:gd name="T49" fmla="*/ 2 h 369"/>
                  <a:gd name="T50" fmla="*/ 76 w 78"/>
                  <a:gd name="T51" fmla="*/ 0 h 369"/>
                  <a:gd name="T52" fmla="*/ 75 w 78"/>
                  <a:gd name="T53" fmla="*/ 1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8" h="369">
                    <a:moveTo>
                      <a:pt x="75" y="1"/>
                    </a:moveTo>
                    <a:cubicBezTo>
                      <a:pt x="74" y="9"/>
                      <a:pt x="72" y="16"/>
                      <a:pt x="70" y="22"/>
                    </a:cubicBezTo>
                    <a:cubicBezTo>
                      <a:pt x="68" y="27"/>
                      <a:pt x="66" y="33"/>
                      <a:pt x="65" y="39"/>
                    </a:cubicBezTo>
                    <a:cubicBezTo>
                      <a:pt x="63" y="52"/>
                      <a:pt x="60" y="65"/>
                      <a:pt x="57" y="79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50" y="111"/>
                      <a:pt x="45" y="128"/>
                      <a:pt x="41" y="145"/>
                    </a:cubicBezTo>
                    <a:cubicBezTo>
                      <a:pt x="37" y="160"/>
                      <a:pt x="33" y="176"/>
                      <a:pt x="29" y="192"/>
                    </a:cubicBezTo>
                    <a:cubicBezTo>
                      <a:pt x="26" y="206"/>
                      <a:pt x="24" y="221"/>
                      <a:pt x="21" y="235"/>
                    </a:cubicBezTo>
                    <a:cubicBezTo>
                      <a:pt x="19" y="250"/>
                      <a:pt x="17" y="265"/>
                      <a:pt x="13" y="280"/>
                    </a:cubicBezTo>
                    <a:cubicBezTo>
                      <a:pt x="9" y="297"/>
                      <a:pt x="7" y="314"/>
                      <a:pt x="5" y="331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2" y="351"/>
                      <a:pt x="0" y="360"/>
                      <a:pt x="1" y="367"/>
                    </a:cubicBezTo>
                    <a:cubicBezTo>
                      <a:pt x="1" y="368"/>
                      <a:pt x="2" y="369"/>
                      <a:pt x="3" y="369"/>
                    </a:cubicBezTo>
                    <a:cubicBezTo>
                      <a:pt x="4" y="369"/>
                      <a:pt x="4" y="368"/>
                      <a:pt x="4" y="367"/>
                    </a:cubicBezTo>
                    <a:cubicBezTo>
                      <a:pt x="4" y="360"/>
                      <a:pt x="5" y="352"/>
                      <a:pt x="7" y="344"/>
                    </a:cubicBezTo>
                    <a:cubicBezTo>
                      <a:pt x="9" y="331"/>
                      <a:pt x="9" y="331"/>
                      <a:pt x="9" y="331"/>
                    </a:cubicBezTo>
                    <a:cubicBezTo>
                      <a:pt x="10" y="312"/>
                      <a:pt x="12" y="297"/>
                      <a:pt x="16" y="281"/>
                    </a:cubicBezTo>
                    <a:cubicBezTo>
                      <a:pt x="20" y="266"/>
                      <a:pt x="22" y="250"/>
                      <a:pt x="25" y="235"/>
                    </a:cubicBezTo>
                    <a:cubicBezTo>
                      <a:pt x="27" y="221"/>
                      <a:pt x="29" y="207"/>
                      <a:pt x="32" y="193"/>
                    </a:cubicBezTo>
                    <a:cubicBezTo>
                      <a:pt x="36" y="177"/>
                      <a:pt x="40" y="161"/>
                      <a:pt x="44" y="146"/>
                    </a:cubicBezTo>
                    <a:cubicBezTo>
                      <a:pt x="49" y="129"/>
                      <a:pt x="53" y="111"/>
                      <a:pt x="57" y="94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4" y="66"/>
                      <a:pt x="67" y="53"/>
                      <a:pt x="69" y="39"/>
                    </a:cubicBezTo>
                    <a:cubicBezTo>
                      <a:pt x="69" y="34"/>
                      <a:pt x="71" y="29"/>
                      <a:pt x="73" y="23"/>
                    </a:cubicBezTo>
                    <a:cubicBezTo>
                      <a:pt x="75" y="16"/>
                      <a:pt x="78" y="9"/>
                      <a:pt x="78" y="2"/>
                    </a:cubicBezTo>
                    <a:cubicBezTo>
                      <a:pt x="78" y="1"/>
                      <a:pt x="77" y="0"/>
                      <a:pt x="76" y="0"/>
                    </a:cubicBezTo>
                    <a:cubicBezTo>
                      <a:pt x="75" y="0"/>
                      <a:pt x="75" y="1"/>
                      <a:pt x="75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7" name="Freeform 484"/>
              <p:cNvSpPr>
                <a:spLocks/>
              </p:cNvSpPr>
              <p:nvPr/>
            </p:nvSpPr>
            <p:spPr bwMode="auto">
              <a:xfrm>
                <a:off x="1908" y="2304"/>
                <a:ext cx="58" cy="190"/>
              </a:xfrm>
              <a:custGeom>
                <a:avLst/>
                <a:gdLst>
                  <a:gd name="T0" fmla="*/ 0 w 21"/>
                  <a:gd name="T1" fmla="*/ 1 h 70"/>
                  <a:gd name="T2" fmla="*/ 1 w 21"/>
                  <a:gd name="T3" fmla="*/ 3 h 70"/>
                  <a:gd name="T4" fmla="*/ 9 w 21"/>
                  <a:gd name="T5" fmla="*/ 30 h 70"/>
                  <a:gd name="T6" fmla="*/ 11 w 21"/>
                  <a:gd name="T7" fmla="*/ 41 h 70"/>
                  <a:gd name="T8" fmla="*/ 13 w 21"/>
                  <a:gd name="T9" fmla="*/ 48 h 70"/>
                  <a:gd name="T10" fmla="*/ 18 w 21"/>
                  <a:gd name="T11" fmla="*/ 68 h 70"/>
                  <a:gd name="T12" fmla="*/ 20 w 21"/>
                  <a:gd name="T13" fmla="*/ 69 h 70"/>
                  <a:gd name="T14" fmla="*/ 21 w 21"/>
                  <a:gd name="T15" fmla="*/ 67 h 70"/>
                  <a:gd name="T16" fmla="*/ 16 w 21"/>
                  <a:gd name="T17" fmla="*/ 48 h 70"/>
                  <a:gd name="T18" fmla="*/ 14 w 21"/>
                  <a:gd name="T19" fmla="*/ 40 h 70"/>
                  <a:gd name="T20" fmla="*/ 12 w 21"/>
                  <a:gd name="T21" fmla="*/ 30 h 70"/>
                  <a:gd name="T22" fmla="*/ 3 w 21"/>
                  <a:gd name="T23" fmla="*/ 0 h 70"/>
                  <a:gd name="T24" fmla="*/ 0 w 21"/>
                  <a:gd name="T25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70">
                    <a:moveTo>
                      <a:pt x="0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6" y="8"/>
                      <a:pt x="8" y="20"/>
                      <a:pt x="9" y="3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4" y="56"/>
                      <a:pt x="16" y="64"/>
                      <a:pt x="18" y="68"/>
                    </a:cubicBezTo>
                    <a:cubicBezTo>
                      <a:pt x="18" y="69"/>
                      <a:pt x="19" y="70"/>
                      <a:pt x="20" y="69"/>
                    </a:cubicBezTo>
                    <a:cubicBezTo>
                      <a:pt x="21" y="69"/>
                      <a:pt x="21" y="68"/>
                      <a:pt x="21" y="67"/>
                    </a:cubicBezTo>
                    <a:cubicBezTo>
                      <a:pt x="19" y="63"/>
                      <a:pt x="18" y="55"/>
                      <a:pt x="16" y="48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1" y="19"/>
                      <a:pt x="9" y="6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8" name="Freeform 485"/>
              <p:cNvSpPr>
                <a:spLocks noEditPoints="1"/>
              </p:cNvSpPr>
              <p:nvPr/>
            </p:nvSpPr>
            <p:spPr bwMode="auto">
              <a:xfrm>
                <a:off x="1628" y="2478"/>
                <a:ext cx="523" cy="506"/>
              </a:xfrm>
              <a:custGeom>
                <a:avLst/>
                <a:gdLst>
                  <a:gd name="T0" fmla="*/ 125 w 192"/>
                  <a:gd name="T1" fmla="*/ 1 h 186"/>
                  <a:gd name="T2" fmla="*/ 124 w 192"/>
                  <a:gd name="T3" fmla="*/ 2 h 186"/>
                  <a:gd name="T4" fmla="*/ 116 w 192"/>
                  <a:gd name="T5" fmla="*/ 3 h 186"/>
                  <a:gd name="T6" fmla="*/ 115 w 192"/>
                  <a:gd name="T7" fmla="*/ 4 h 186"/>
                  <a:gd name="T8" fmla="*/ 121 w 192"/>
                  <a:gd name="T9" fmla="*/ 72 h 186"/>
                  <a:gd name="T10" fmla="*/ 127 w 192"/>
                  <a:gd name="T11" fmla="*/ 94 h 186"/>
                  <a:gd name="T12" fmla="*/ 124 w 192"/>
                  <a:gd name="T13" fmla="*/ 118 h 186"/>
                  <a:gd name="T14" fmla="*/ 95 w 192"/>
                  <a:gd name="T15" fmla="*/ 115 h 186"/>
                  <a:gd name="T16" fmla="*/ 91 w 192"/>
                  <a:gd name="T17" fmla="*/ 113 h 186"/>
                  <a:gd name="T18" fmla="*/ 40 w 192"/>
                  <a:gd name="T19" fmla="*/ 81 h 186"/>
                  <a:gd name="T20" fmla="*/ 37 w 192"/>
                  <a:gd name="T21" fmla="*/ 78 h 186"/>
                  <a:gd name="T22" fmla="*/ 24 w 192"/>
                  <a:gd name="T23" fmla="*/ 70 h 186"/>
                  <a:gd name="T24" fmla="*/ 9 w 192"/>
                  <a:gd name="T25" fmla="*/ 98 h 186"/>
                  <a:gd name="T26" fmla="*/ 8 w 192"/>
                  <a:gd name="T27" fmla="*/ 101 h 186"/>
                  <a:gd name="T28" fmla="*/ 7 w 192"/>
                  <a:gd name="T29" fmla="*/ 104 h 186"/>
                  <a:gd name="T30" fmla="*/ 11 w 192"/>
                  <a:gd name="T31" fmla="*/ 130 h 186"/>
                  <a:gd name="T32" fmla="*/ 54 w 192"/>
                  <a:gd name="T33" fmla="*/ 160 h 186"/>
                  <a:gd name="T34" fmla="*/ 151 w 192"/>
                  <a:gd name="T35" fmla="*/ 175 h 186"/>
                  <a:gd name="T36" fmla="*/ 182 w 192"/>
                  <a:gd name="T37" fmla="*/ 145 h 186"/>
                  <a:gd name="T38" fmla="*/ 158 w 192"/>
                  <a:gd name="T39" fmla="*/ 53 h 186"/>
                  <a:gd name="T40" fmla="*/ 153 w 192"/>
                  <a:gd name="T41" fmla="*/ 45 h 186"/>
                  <a:gd name="T42" fmla="*/ 142 w 192"/>
                  <a:gd name="T43" fmla="*/ 26 h 186"/>
                  <a:gd name="T44" fmla="*/ 141 w 192"/>
                  <a:gd name="T45" fmla="*/ 22 h 186"/>
                  <a:gd name="T46" fmla="*/ 125 w 192"/>
                  <a:gd name="T47" fmla="*/ 1 h 186"/>
                  <a:gd name="T48" fmla="*/ 124 w 192"/>
                  <a:gd name="T49" fmla="*/ 5 h 186"/>
                  <a:gd name="T50" fmla="*/ 126 w 192"/>
                  <a:gd name="T51" fmla="*/ 5 h 186"/>
                  <a:gd name="T52" fmla="*/ 126 w 192"/>
                  <a:gd name="T53" fmla="*/ 5 h 186"/>
                  <a:gd name="T54" fmla="*/ 137 w 192"/>
                  <a:gd name="T55" fmla="*/ 23 h 186"/>
                  <a:gd name="T56" fmla="*/ 139 w 192"/>
                  <a:gd name="T57" fmla="*/ 27 h 186"/>
                  <a:gd name="T58" fmla="*/ 151 w 192"/>
                  <a:gd name="T59" fmla="*/ 47 h 186"/>
                  <a:gd name="T60" fmla="*/ 155 w 192"/>
                  <a:gd name="T61" fmla="*/ 55 h 186"/>
                  <a:gd name="T62" fmla="*/ 181 w 192"/>
                  <a:gd name="T63" fmla="*/ 127 h 186"/>
                  <a:gd name="T64" fmla="*/ 179 w 192"/>
                  <a:gd name="T65" fmla="*/ 144 h 186"/>
                  <a:gd name="T66" fmla="*/ 149 w 192"/>
                  <a:gd name="T67" fmla="*/ 172 h 186"/>
                  <a:gd name="T68" fmla="*/ 56 w 192"/>
                  <a:gd name="T69" fmla="*/ 157 h 186"/>
                  <a:gd name="T70" fmla="*/ 14 w 192"/>
                  <a:gd name="T71" fmla="*/ 128 h 186"/>
                  <a:gd name="T72" fmla="*/ 10 w 192"/>
                  <a:gd name="T73" fmla="*/ 105 h 186"/>
                  <a:gd name="T74" fmla="*/ 11 w 192"/>
                  <a:gd name="T75" fmla="*/ 102 h 186"/>
                  <a:gd name="T76" fmla="*/ 12 w 192"/>
                  <a:gd name="T77" fmla="*/ 99 h 186"/>
                  <a:gd name="T78" fmla="*/ 24 w 192"/>
                  <a:gd name="T79" fmla="*/ 73 h 186"/>
                  <a:gd name="T80" fmla="*/ 35 w 192"/>
                  <a:gd name="T81" fmla="*/ 81 h 186"/>
                  <a:gd name="T82" fmla="*/ 38 w 192"/>
                  <a:gd name="T83" fmla="*/ 84 h 186"/>
                  <a:gd name="T84" fmla="*/ 90 w 192"/>
                  <a:gd name="T85" fmla="*/ 116 h 186"/>
                  <a:gd name="T86" fmla="*/ 93 w 192"/>
                  <a:gd name="T87" fmla="*/ 118 h 186"/>
                  <a:gd name="T88" fmla="*/ 126 w 192"/>
                  <a:gd name="T89" fmla="*/ 120 h 186"/>
                  <a:gd name="T90" fmla="*/ 132 w 192"/>
                  <a:gd name="T91" fmla="*/ 106 h 186"/>
                  <a:gd name="T92" fmla="*/ 130 w 192"/>
                  <a:gd name="T93" fmla="*/ 93 h 186"/>
                  <a:gd name="T94" fmla="*/ 125 w 192"/>
                  <a:gd name="T95" fmla="*/ 71 h 186"/>
                  <a:gd name="T96" fmla="*/ 116 w 192"/>
                  <a:gd name="T97" fmla="*/ 23 h 186"/>
                  <a:gd name="T98" fmla="*/ 118 w 192"/>
                  <a:gd name="T99" fmla="*/ 6 h 186"/>
                  <a:gd name="T100" fmla="*/ 124 w 192"/>
                  <a:gd name="T101" fmla="*/ 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186">
                    <a:moveTo>
                      <a:pt x="125" y="1"/>
                    </a:moveTo>
                    <a:cubicBezTo>
                      <a:pt x="124" y="1"/>
                      <a:pt x="124" y="2"/>
                      <a:pt x="124" y="2"/>
                    </a:cubicBezTo>
                    <a:cubicBezTo>
                      <a:pt x="122" y="1"/>
                      <a:pt x="119" y="1"/>
                      <a:pt x="116" y="3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09" y="27"/>
                      <a:pt x="115" y="50"/>
                      <a:pt x="121" y="72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9" y="103"/>
                      <a:pt x="131" y="112"/>
                      <a:pt x="124" y="118"/>
                    </a:cubicBezTo>
                    <a:cubicBezTo>
                      <a:pt x="116" y="125"/>
                      <a:pt x="105" y="119"/>
                      <a:pt x="95" y="115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75" y="106"/>
                      <a:pt x="58" y="96"/>
                      <a:pt x="40" y="81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2" y="73"/>
                      <a:pt x="27" y="69"/>
                      <a:pt x="24" y="70"/>
                    </a:cubicBezTo>
                    <a:cubicBezTo>
                      <a:pt x="19" y="70"/>
                      <a:pt x="14" y="81"/>
                      <a:pt x="9" y="98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4"/>
                      <a:pt x="7" y="104"/>
                      <a:pt x="7" y="104"/>
                    </a:cubicBezTo>
                    <a:cubicBezTo>
                      <a:pt x="3" y="115"/>
                      <a:pt x="0" y="121"/>
                      <a:pt x="11" y="130"/>
                    </a:cubicBezTo>
                    <a:cubicBezTo>
                      <a:pt x="25" y="142"/>
                      <a:pt x="40" y="152"/>
                      <a:pt x="54" y="160"/>
                    </a:cubicBezTo>
                    <a:cubicBezTo>
                      <a:pt x="88" y="180"/>
                      <a:pt x="124" y="186"/>
                      <a:pt x="151" y="175"/>
                    </a:cubicBezTo>
                    <a:cubicBezTo>
                      <a:pt x="167" y="169"/>
                      <a:pt x="177" y="159"/>
                      <a:pt x="182" y="145"/>
                    </a:cubicBezTo>
                    <a:cubicBezTo>
                      <a:pt x="192" y="115"/>
                      <a:pt x="171" y="75"/>
                      <a:pt x="158" y="53"/>
                    </a:cubicBezTo>
                    <a:cubicBezTo>
                      <a:pt x="153" y="45"/>
                      <a:pt x="153" y="45"/>
                      <a:pt x="153" y="45"/>
                    </a:cubicBezTo>
                    <a:cubicBezTo>
                      <a:pt x="149" y="39"/>
                      <a:pt x="146" y="33"/>
                      <a:pt x="142" y="26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37" y="13"/>
                      <a:pt x="132" y="0"/>
                      <a:pt x="125" y="1"/>
                    </a:cubicBezTo>
                    <a:close/>
                    <a:moveTo>
                      <a:pt x="124" y="5"/>
                    </a:moveTo>
                    <a:cubicBezTo>
                      <a:pt x="125" y="6"/>
                      <a:pt x="126" y="5"/>
                      <a:pt x="126" y="5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30" y="6"/>
                      <a:pt x="135" y="17"/>
                      <a:pt x="137" y="23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43" y="34"/>
                      <a:pt x="146" y="40"/>
                      <a:pt x="151" y="47"/>
                    </a:cubicBezTo>
                    <a:cubicBezTo>
                      <a:pt x="155" y="55"/>
                      <a:pt x="155" y="55"/>
                      <a:pt x="155" y="55"/>
                    </a:cubicBezTo>
                    <a:cubicBezTo>
                      <a:pt x="166" y="72"/>
                      <a:pt x="181" y="102"/>
                      <a:pt x="181" y="127"/>
                    </a:cubicBezTo>
                    <a:cubicBezTo>
                      <a:pt x="181" y="133"/>
                      <a:pt x="180" y="139"/>
                      <a:pt x="179" y="144"/>
                    </a:cubicBezTo>
                    <a:cubicBezTo>
                      <a:pt x="174" y="157"/>
                      <a:pt x="164" y="166"/>
                      <a:pt x="149" y="172"/>
                    </a:cubicBezTo>
                    <a:cubicBezTo>
                      <a:pt x="119" y="184"/>
                      <a:pt x="81" y="172"/>
                      <a:pt x="56" y="157"/>
                    </a:cubicBezTo>
                    <a:cubicBezTo>
                      <a:pt x="42" y="149"/>
                      <a:pt x="27" y="139"/>
                      <a:pt x="14" y="128"/>
                    </a:cubicBezTo>
                    <a:cubicBezTo>
                      <a:pt x="4" y="120"/>
                      <a:pt x="6" y="116"/>
                      <a:pt x="10" y="105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2"/>
                      <a:pt x="12" y="99"/>
                      <a:pt x="12" y="99"/>
                    </a:cubicBezTo>
                    <a:cubicBezTo>
                      <a:pt x="18" y="82"/>
                      <a:pt x="22" y="73"/>
                      <a:pt x="24" y="73"/>
                    </a:cubicBezTo>
                    <a:cubicBezTo>
                      <a:pt x="26" y="73"/>
                      <a:pt x="32" y="79"/>
                      <a:pt x="35" y="8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57" y="99"/>
                      <a:pt x="74" y="109"/>
                      <a:pt x="90" y="116"/>
                    </a:cubicBezTo>
                    <a:cubicBezTo>
                      <a:pt x="93" y="118"/>
                      <a:pt x="93" y="118"/>
                      <a:pt x="93" y="118"/>
                    </a:cubicBezTo>
                    <a:cubicBezTo>
                      <a:pt x="104" y="123"/>
                      <a:pt x="116" y="128"/>
                      <a:pt x="126" y="120"/>
                    </a:cubicBezTo>
                    <a:cubicBezTo>
                      <a:pt x="131" y="116"/>
                      <a:pt x="132" y="111"/>
                      <a:pt x="132" y="106"/>
                    </a:cubicBezTo>
                    <a:cubicBezTo>
                      <a:pt x="132" y="102"/>
                      <a:pt x="131" y="97"/>
                      <a:pt x="130" y="93"/>
                    </a:cubicBezTo>
                    <a:cubicBezTo>
                      <a:pt x="125" y="71"/>
                      <a:pt x="125" y="71"/>
                      <a:pt x="125" y="71"/>
                    </a:cubicBezTo>
                    <a:cubicBezTo>
                      <a:pt x="120" y="55"/>
                      <a:pt x="116" y="39"/>
                      <a:pt x="116" y="23"/>
                    </a:cubicBezTo>
                    <a:cubicBezTo>
                      <a:pt x="116" y="18"/>
                      <a:pt x="117" y="12"/>
                      <a:pt x="118" y="6"/>
                    </a:cubicBezTo>
                    <a:cubicBezTo>
                      <a:pt x="120" y="5"/>
                      <a:pt x="122" y="4"/>
                      <a:pt x="12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9" name="Freeform 486"/>
              <p:cNvSpPr>
                <a:spLocks/>
              </p:cNvSpPr>
              <p:nvPr/>
            </p:nvSpPr>
            <p:spPr bwMode="auto">
              <a:xfrm>
                <a:off x="1704" y="2717"/>
                <a:ext cx="63" cy="150"/>
              </a:xfrm>
              <a:custGeom>
                <a:avLst/>
                <a:gdLst>
                  <a:gd name="T0" fmla="*/ 17 w 23"/>
                  <a:gd name="T1" fmla="*/ 2 h 55"/>
                  <a:gd name="T2" fmla="*/ 13 w 23"/>
                  <a:gd name="T3" fmla="*/ 10 h 55"/>
                  <a:gd name="T4" fmla="*/ 0 w 23"/>
                  <a:gd name="T5" fmla="*/ 54 h 55"/>
                  <a:gd name="T6" fmla="*/ 2 w 23"/>
                  <a:gd name="T7" fmla="*/ 55 h 55"/>
                  <a:gd name="T8" fmla="*/ 4 w 23"/>
                  <a:gd name="T9" fmla="*/ 54 h 55"/>
                  <a:gd name="T10" fmla="*/ 4 w 23"/>
                  <a:gd name="T11" fmla="*/ 54 h 55"/>
                  <a:gd name="T12" fmla="*/ 4 w 23"/>
                  <a:gd name="T13" fmla="*/ 51 h 55"/>
                  <a:gd name="T14" fmla="*/ 16 w 23"/>
                  <a:gd name="T15" fmla="*/ 11 h 55"/>
                  <a:gd name="T16" fmla="*/ 19 w 23"/>
                  <a:gd name="T17" fmla="*/ 4 h 55"/>
                  <a:gd name="T18" fmla="*/ 20 w 23"/>
                  <a:gd name="T19" fmla="*/ 5 h 55"/>
                  <a:gd name="T20" fmla="*/ 22 w 23"/>
                  <a:gd name="T21" fmla="*/ 4 h 55"/>
                  <a:gd name="T22" fmla="*/ 21 w 23"/>
                  <a:gd name="T23" fmla="*/ 1 h 55"/>
                  <a:gd name="T24" fmla="*/ 21 w 23"/>
                  <a:gd name="T25" fmla="*/ 1 h 55"/>
                  <a:gd name="T26" fmla="*/ 18 w 23"/>
                  <a:gd name="T27" fmla="*/ 1 h 55"/>
                  <a:gd name="T28" fmla="*/ 17 w 23"/>
                  <a:gd name="T29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55">
                    <a:moveTo>
                      <a:pt x="17" y="2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7" y="24"/>
                      <a:pt x="0" y="40"/>
                      <a:pt x="0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3" y="55"/>
                      <a:pt x="4" y="55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2"/>
                      <a:pt x="4" y="51"/>
                    </a:cubicBezTo>
                    <a:cubicBezTo>
                      <a:pt x="4" y="39"/>
                      <a:pt x="10" y="24"/>
                      <a:pt x="16" y="11"/>
                    </a:cubicBezTo>
                    <a:cubicBezTo>
                      <a:pt x="16" y="11"/>
                      <a:pt x="19" y="6"/>
                      <a:pt x="19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1" y="5"/>
                      <a:pt x="22" y="4"/>
                      <a:pt x="22" y="4"/>
                    </a:cubicBezTo>
                    <a:cubicBezTo>
                      <a:pt x="23" y="3"/>
                      <a:pt x="22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0" name="Freeform 487"/>
              <p:cNvSpPr>
                <a:spLocks/>
              </p:cNvSpPr>
              <p:nvPr/>
            </p:nvSpPr>
            <p:spPr bwMode="auto">
              <a:xfrm>
                <a:off x="2028" y="2951"/>
                <a:ext cx="76" cy="310"/>
              </a:xfrm>
              <a:custGeom>
                <a:avLst/>
                <a:gdLst>
                  <a:gd name="T0" fmla="*/ 0 w 28"/>
                  <a:gd name="T1" fmla="*/ 2 h 114"/>
                  <a:gd name="T2" fmla="*/ 7 w 28"/>
                  <a:gd name="T3" fmla="*/ 46 h 114"/>
                  <a:gd name="T4" fmla="*/ 13 w 28"/>
                  <a:gd name="T5" fmla="*/ 69 h 114"/>
                  <a:gd name="T6" fmla="*/ 18 w 28"/>
                  <a:gd name="T7" fmla="*/ 87 h 114"/>
                  <a:gd name="T8" fmla="*/ 23 w 28"/>
                  <a:gd name="T9" fmla="*/ 108 h 114"/>
                  <a:gd name="T10" fmla="*/ 23 w 28"/>
                  <a:gd name="T11" fmla="*/ 109 h 114"/>
                  <a:gd name="T12" fmla="*/ 24 w 28"/>
                  <a:gd name="T13" fmla="*/ 112 h 114"/>
                  <a:gd name="T14" fmla="*/ 26 w 28"/>
                  <a:gd name="T15" fmla="*/ 114 h 114"/>
                  <a:gd name="T16" fmla="*/ 27 w 28"/>
                  <a:gd name="T17" fmla="*/ 114 h 114"/>
                  <a:gd name="T18" fmla="*/ 28 w 28"/>
                  <a:gd name="T19" fmla="*/ 112 h 114"/>
                  <a:gd name="T20" fmla="*/ 28 w 28"/>
                  <a:gd name="T21" fmla="*/ 112 h 114"/>
                  <a:gd name="T22" fmla="*/ 27 w 28"/>
                  <a:gd name="T23" fmla="*/ 111 h 114"/>
                  <a:gd name="T24" fmla="*/ 26 w 28"/>
                  <a:gd name="T25" fmla="*/ 108 h 114"/>
                  <a:gd name="T26" fmla="*/ 21 w 28"/>
                  <a:gd name="T27" fmla="*/ 86 h 114"/>
                  <a:gd name="T28" fmla="*/ 16 w 28"/>
                  <a:gd name="T29" fmla="*/ 68 h 114"/>
                  <a:gd name="T30" fmla="*/ 11 w 28"/>
                  <a:gd name="T31" fmla="*/ 45 h 114"/>
                  <a:gd name="T32" fmla="*/ 3 w 28"/>
                  <a:gd name="T33" fmla="*/ 2 h 114"/>
                  <a:gd name="T34" fmla="*/ 3 w 28"/>
                  <a:gd name="T35" fmla="*/ 2 h 114"/>
                  <a:gd name="T36" fmla="*/ 2 w 28"/>
                  <a:gd name="T37" fmla="*/ 0 h 114"/>
                  <a:gd name="T38" fmla="*/ 0 w 28"/>
                  <a:gd name="T39" fmla="*/ 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114">
                    <a:moveTo>
                      <a:pt x="0" y="2"/>
                    </a:moveTo>
                    <a:cubicBezTo>
                      <a:pt x="0" y="17"/>
                      <a:pt x="4" y="32"/>
                      <a:pt x="7" y="46"/>
                    </a:cubicBezTo>
                    <a:cubicBezTo>
                      <a:pt x="9" y="54"/>
                      <a:pt x="11" y="61"/>
                      <a:pt x="13" y="69"/>
                    </a:cubicBezTo>
                    <a:cubicBezTo>
                      <a:pt x="14" y="76"/>
                      <a:pt x="16" y="82"/>
                      <a:pt x="18" y="87"/>
                    </a:cubicBezTo>
                    <a:cubicBezTo>
                      <a:pt x="20" y="94"/>
                      <a:pt x="22" y="101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3"/>
                      <a:pt x="25" y="114"/>
                      <a:pt x="26" y="114"/>
                    </a:cubicBezTo>
                    <a:cubicBezTo>
                      <a:pt x="26" y="114"/>
                      <a:pt x="27" y="114"/>
                      <a:pt x="27" y="114"/>
                    </a:cubicBezTo>
                    <a:cubicBezTo>
                      <a:pt x="27" y="113"/>
                      <a:pt x="28" y="113"/>
                      <a:pt x="28" y="112"/>
                    </a:cubicBezTo>
                    <a:cubicBezTo>
                      <a:pt x="28" y="112"/>
                      <a:pt x="28" y="112"/>
                      <a:pt x="28" y="112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0"/>
                      <a:pt x="27" y="109"/>
                      <a:pt x="26" y="108"/>
                    </a:cubicBezTo>
                    <a:cubicBezTo>
                      <a:pt x="25" y="100"/>
                      <a:pt x="23" y="93"/>
                      <a:pt x="21" y="86"/>
                    </a:cubicBezTo>
                    <a:cubicBezTo>
                      <a:pt x="19" y="81"/>
                      <a:pt x="17" y="75"/>
                      <a:pt x="16" y="68"/>
                    </a:cubicBezTo>
                    <a:cubicBezTo>
                      <a:pt x="14" y="60"/>
                      <a:pt x="13" y="53"/>
                      <a:pt x="11" y="45"/>
                    </a:cubicBezTo>
                    <a:cubicBezTo>
                      <a:pt x="7" y="30"/>
                      <a:pt x="3" y="16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1" name="Freeform 488"/>
              <p:cNvSpPr>
                <a:spLocks/>
              </p:cNvSpPr>
              <p:nvPr/>
            </p:nvSpPr>
            <p:spPr bwMode="auto">
              <a:xfrm>
                <a:off x="926" y="1988"/>
                <a:ext cx="509" cy="596"/>
              </a:xfrm>
              <a:custGeom>
                <a:avLst/>
                <a:gdLst>
                  <a:gd name="T0" fmla="*/ 36 w 187"/>
                  <a:gd name="T1" fmla="*/ 1 h 219"/>
                  <a:gd name="T2" fmla="*/ 22 w 187"/>
                  <a:gd name="T3" fmla="*/ 20 h 219"/>
                  <a:gd name="T4" fmla="*/ 21 w 187"/>
                  <a:gd name="T5" fmla="*/ 24 h 219"/>
                  <a:gd name="T6" fmla="*/ 57 w 187"/>
                  <a:gd name="T7" fmla="*/ 190 h 219"/>
                  <a:gd name="T8" fmla="*/ 121 w 187"/>
                  <a:gd name="T9" fmla="*/ 215 h 219"/>
                  <a:gd name="T10" fmla="*/ 168 w 187"/>
                  <a:gd name="T11" fmla="*/ 217 h 219"/>
                  <a:gd name="T12" fmla="*/ 170 w 187"/>
                  <a:gd name="T13" fmla="*/ 215 h 219"/>
                  <a:gd name="T14" fmla="*/ 168 w 187"/>
                  <a:gd name="T15" fmla="*/ 213 h 219"/>
                  <a:gd name="T16" fmla="*/ 122 w 187"/>
                  <a:gd name="T17" fmla="*/ 212 h 219"/>
                  <a:gd name="T18" fmla="*/ 59 w 187"/>
                  <a:gd name="T19" fmla="*/ 187 h 219"/>
                  <a:gd name="T20" fmla="*/ 24 w 187"/>
                  <a:gd name="T21" fmla="*/ 25 h 219"/>
                  <a:gd name="T22" fmla="*/ 26 w 187"/>
                  <a:gd name="T23" fmla="*/ 21 h 219"/>
                  <a:gd name="T24" fmla="*/ 36 w 187"/>
                  <a:gd name="T25" fmla="*/ 4 h 219"/>
                  <a:gd name="T26" fmla="*/ 50 w 187"/>
                  <a:gd name="T27" fmla="*/ 6 h 219"/>
                  <a:gd name="T28" fmla="*/ 57 w 187"/>
                  <a:gd name="T29" fmla="*/ 7 h 219"/>
                  <a:gd name="T30" fmla="*/ 70 w 187"/>
                  <a:gd name="T31" fmla="*/ 7 h 219"/>
                  <a:gd name="T32" fmla="*/ 99 w 187"/>
                  <a:gd name="T33" fmla="*/ 10 h 219"/>
                  <a:gd name="T34" fmla="*/ 95 w 187"/>
                  <a:gd name="T35" fmla="*/ 17 h 219"/>
                  <a:gd name="T36" fmla="*/ 93 w 187"/>
                  <a:gd name="T37" fmla="*/ 20 h 219"/>
                  <a:gd name="T38" fmla="*/ 66 w 187"/>
                  <a:gd name="T39" fmla="*/ 86 h 219"/>
                  <a:gd name="T40" fmla="*/ 82 w 187"/>
                  <a:gd name="T41" fmla="*/ 118 h 219"/>
                  <a:gd name="T42" fmla="*/ 130 w 187"/>
                  <a:gd name="T43" fmla="*/ 142 h 219"/>
                  <a:gd name="T44" fmla="*/ 185 w 187"/>
                  <a:gd name="T45" fmla="*/ 145 h 219"/>
                  <a:gd name="T46" fmla="*/ 186 w 187"/>
                  <a:gd name="T47" fmla="*/ 143 h 219"/>
                  <a:gd name="T48" fmla="*/ 184 w 187"/>
                  <a:gd name="T49" fmla="*/ 142 h 219"/>
                  <a:gd name="T50" fmla="*/ 131 w 187"/>
                  <a:gd name="T51" fmla="*/ 139 h 219"/>
                  <a:gd name="T52" fmla="*/ 84 w 187"/>
                  <a:gd name="T53" fmla="*/ 115 h 219"/>
                  <a:gd name="T54" fmla="*/ 96 w 187"/>
                  <a:gd name="T55" fmla="*/ 22 h 219"/>
                  <a:gd name="T56" fmla="*/ 98 w 187"/>
                  <a:gd name="T57" fmla="*/ 19 h 219"/>
                  <a:gd name="T58" fmla="*/ 102 w 187"/>
                  <a:gd name="T59" fmla="*/ 10 h 219"/>
                  <a:gd name="T60" fmla="*/ 102 w 187"/>
                  <a:gd name="T61" fmla="*/ 8 h 219"/>
                  <a:gd name="T62" fmla="*/ 70 w 187"/>
                  <a:gd name="T63" fmla="*/ 4 h 219"/>
                  <a:gd name="T64" fmla="*/ 57 w 187"/>
                  <a:gd name="T65" fmla="*/ 4 h 219"/>
                  <a:gd name="T66" fmla="*/ 50 w 187"/>
                  <a:gd name="T67" fmla="*/ 2 h 219"/>
                  <a:gd name="T68" fmla="*/ 36 w 187"/>
                  <a:gd name="T69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7" h="219">
                    <a:moveTo>
                      <a:pt x="36" y="1"/>
                    </a:moveTo>
                    <a:cubicBezTo>
                      <a:pt x="28" y="3"/>
                      <a:pt x="25" y="12"/>
                      <a:pt x="22" y="20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83"/>
                      <a:pt x="6" y="159"/>
                      <a:pt x="57" y="190"/>
                    </a:cubicBezTo>
                    <a:cubicBezTo>
                      <a:pt x="79" y="204"/>
                      <a:pt x="101" y="212"/>
                      <a:pt x="121" y="215"/>
                    </a:cubicBezTo>
                    <a:cubicBezTo>
                      <a:pt x="136" y="217"/>
                      <a:pt x="156" y="219"/>
                      <a:pt x="168" y="217"/>
                    </a:cubicBezTo>
                    <a:cubicBezTo>
                      <a:pt x="169" y="217"/>
                      <a:pt x="170" y="216"/>
                      <a:pt x="170" y="215"/>
                    </a:cubicBezTo>
                    <a:cubicBezTo>
                      <a:pt x="169" y="214"/>
                      <a:pt x="169" y="213"/>
                      <a:pt x="168" y="213"/>
                    </a:cubicBezTo>
                    <a:cubicBezTo>
                      <a:pt x="156" y="215"/>
                      <a:pt x="136" y="214"/>
                      <a:pt x="122" y="212"/>
                    </a:cubicBezTo>
                    <a:cubicBezTo>
                      <a:pt x="102" y="209"/>
                      <a:pt x="80" y="200"/>
                      <a:pt x="59" y="187"/>
                    </a:cubicBezTo>
                    <a:cubicBezTo>
                      <a:pt x="9" y="157"/>
                      <a:pt x="3" y="83"/>
                      <a:pt x="24" y="25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8" y="14"/>
                      <a:pt x="30" y="5"/>
                      <a:pt x="36" y="4"/>
                    </a:cubicBezTo>
                    <a:cubicBezTo>
                      <a:pt x="40" y="4"/>
                      <a:pt x="45" y="5"/>
                      <a:pt x="50" y="6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60" y="7"/>
                      <a:pt x="65" y="7"/>
                      <a:pt x="70" y="7"/>
                    </a:cubicBezTo>
                    <a:cubicBezTo>
                      <a:pt x="80" y="7"/>
                      <a:pt x="92" y="7"/>
                      <a:pt x="99" y="10"/>
                    </a:cubicBezTo>
                    <a:cubicBezTo>
                      <a:pt x="98" y="13"/>
                      <a:pt x="96" y="15"/>
                      <a:pt x="95" y="17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82" y="38"/>
                      <a:pt x="66" y="63"/>
                      <a:pt x="66" y="86"/>
                    </a:cubicBezTo>
                    <a:cubicBezTo>
                      <a:pt x="66" y="98"/>
                      <a:pt x="71" y="109"/>
                      <a:pt x="82" y="118"/>
                    </a:cubicBezTo>
                    <a:cubicBezTo>
                      <a:pt x="95" y="128"/>
                      <a:pt x="114" y="138"/>
                      <a:pt x="130" y="142"/>
                    </a:cubicBezTo>
                    <a:cubicBezTo>
                      <a:pt x="136" y="144"/>
                      <a:pt x="167" y="152"/>
                      <a:pt x="185" y="145"/>
                    </a:cubicBezTo>
                    <a:cubicBezTo>
                      <a:pt x="186" y="144"/>
                      <a:pt x="187" y="143"/>
                      <a:pt x="186" y="143"/>
                    </a:cubicBezTo>
                    <a:cubicBezTo>
                      <a:pt x="186" y="142"/>
                      <a:pt x="185" y="141"/>
                      <a:pt x="184" y="142"/>
                    </a:cubicBezTo>
                    <a:cubicBezTo>
                      <a:pt x="170" y="147"/>
                      <a:pt x="147" y="144"/>
                      <a:pt x="131" y="139"/>
                    </a:cubicBezTo>
                    <a:cubicBezTo>
                      <a:pt x="115" y="135"/>
                      <a:pt x="97" y="125"/>
                      <a:pt x="84" y="115"/>
                    </a:cubicBezTo>
                    <a:cubicBezTo>
                      <a:pt x="53" y="91"/>
                      <a:pt x="80" y="48"/>
                      <a:pt x="96" y="22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9" y="16"/>
                      <a:pt x="101" y="13"/>
                      <a:pt x="102" y="10"/>
                    </a:cubicBezTo>
                    <a:cubicBezTo>
                      <a:pt x="103" y="10"/>
                      <a:pt x="103" y="9"/>
                      <a:pt x="102" y="8"/>
                    </a:cubicBezTo>
                    <a:cubicBezTo>
                      <a:pt x="95" y="3"/>
                      <a:pt x="82" y="3"/>
                      <a:pt x="70" y="4"/>
                    </a:cubicBezTo>
                    <a:cubicBezTo>
                      <a:pt x="65" y="4"/>
                      <a:pt x="61" y="4"/>
                      <a:pt x="57" y="4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5" y="1"/>
                      <a:pt x="40" y="0"/>
                      <a:pt x="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2" name="Freeform 489"/>
              <p:cNvSpPr>
                <a:spLocks/>
              </p:cNvSpPr>
              <p:nvPr/>
            </p:nvSpPr>
            <p:spPr bwMode="auto">
              <a:xfrm>
                <a:off x="985" y="2062"/>
                <a:ext cx="180" cy="24"/>
              </a:xfrm>
              <a:custGeom>
                <a:avLst/>
                <a:gdLst>
                  <a:gd name="T0" fmla="*/ 12 w 66"/>
                  <a:gd name="T1" fmla="*/ 1 h 9"/>
                  <a:gd name="T2" fmla="*/ 1 w 66"/>
                  <a:gd name="T3" fmla="*/ 1 h 9"/>
                  <a:gd name="T4" fmla="*/ 0 w 66"/>
                  <a:gd name="T5" fmla="*/ 3 h 9"/>
                  <a:gd name="T6" fmla="*/ 1 w 66"/>
                  <a:gd name="T7" fmla="*/ 4 h 9"/>
                  <a:gd name="T8" fmla="*/ 12 w 66"/>
                  <a:gd name="T9" fmla="*/ 4 h 9"/>
                  <a:gd name="T10" fmla="*/ 63 w 66"/>
                  <a:gd name="T11" fmla="*/ 9 h 9"/>
                  <a:gd name="T12" fmla="*/ 65 w 66"/>
                  <a:gd name="T13" fmla="*/ 8 h 9"/>
                  <a:gd name="T14" fmla="*/ 64 w 66"/>
                  <a:gd name="T15" fmla="*/ 5 h 9"/>
                  <a:gd name="T16" fmla="*/ 12 w 66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9">
                    <a:moveTo>
                      <a:pt x="1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8" y="4"/>
                      <a:pt x="49" y="4"/>
                      <a:pt x="63" y="9"/>
                    </a:cubicBezTo>
                    <a:cubicBezTo>
                      <a:pt x="64" y="9"/>
                      <a:pt x="65" y="8"/>
                      <a:pt x="65" y="8"/>
                    </a:cubicBezTo>
                    <a:cubicBezTo>
                      <a:pt x="66" y="7"/>
                      <a:pt x="65" y="6"/>
                      <a:pt x="64" y="5"/>
                    </a:cubicBezTo>
                    <a:cubicBezTo>
                      <a:pt x="50" y="0"/>
                      <a:pt x="29" y="1"/>
                      <a:pt x="1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3" name="Freeform 490"/>
              <p:cNvSpPr>
                <a:spLocks/>
              </p:cNvSpPr>
              <p:nvPr/>
            </p:nvSpPr>
            <p:spPr bwMode="auto">
              <a:xfrm>
                <a:off x="1083" y="897"/>
                <a:ext cx="962" cy="846"/>
              </a:xfrm>
              <a:custGeom>
                <a:avLst/>
                <a:gdLst>
                  <a:gd name="T0" fmla="*/ 100 w 353"/>
                  <a:gd name="T1" fmla="*/ 311 h 311"/>
                  <a:gd name="T2" fmla="*/ 74 w 353"/>
                  <a:gd name="T3" fmla="*/ 302 h 311"/>
                  <a:gd name="T4" fmla="*/ 60 w 353"/>
                  <a:gd name="T5" fmla="*/ 281 h 311"/>
                  <a:gd name="T6" fmla="*/ 39 w 353"/>
                  <a:gd name="T7" fmla="*/ 266 h 311"/>
                  <a:gd name="T8" fmla="*/ 23 w 353"/>
                  <a:gd name="T9" fmla="*/ 246 h 311"/>
                  <a:gd name="T10" fmla="*/ 7 w 353"/>
                  <a:gd name="T11" fmla="*/ 230 h 311"/>
                  <a:gd name="T12" fmla="*/ 10 w 353"/>
                  <a:gd name="T13" fmla="*/ 228 h 311"/>
                  <a:gd name="T14" fmla="*/ 8 w 353"/>
                  <a:gd name="T15" fmla="*/ 227 h 311"/>
                  <a:gd name="T16" fmla="*/ 5 w 353"/>
                  <a:gd name="T17" fmla="*/ 229 h 311"/>
                  <a:gd name="T18" fmla="*/ 5 w 353"/>
                  <a:gd name="T19" fmla="*/ 224 h 311"/>
                  <a:gd name="T20" fmla="*/ 20 w 353"/>
                  <a:gd name="T21" fmla="*/ 170 h 311"/>
                  <a:gd name="T22" fmla="*/ 62 w 353"/>
                  <a:gd name="T23" fmla="*/ 147 h 311"/>
                  <a:gd name="T24" fmla="*/ 115 w 353"/>
                  <a:gd name="T25" fmla="*/ 120 h 311"/>
                  <a:gd name="T26" fmla="*/ 165 w 353"/>
                  <a:gd name="T27" fmla="*/ 95 h 311"/>
                  <a:gd name="T28" fmla="*/ 140 w 353"/>
                  <a:gd name="T29" fmla="*/ 79 h 311"/>
                  <a:gd name="T30" fmla="*/ 125 w 353"/>
                  <a:gd name="T31" fmla="*/ 54 h 311"/>
                  <a:gd name="T32" fmla="*/ 153 w 353"/>
                  <a:gd name="T33" fmla="*/ 19 h 311"/>
                  <a:gd name="T34" fmla="*/ 167 w 353"/>
                  <a:gd name="T35" fmla="*/ 39 h 311"/>
                  <a:gd name="T36" fmla="*/ 186 w 353"/>
                  <a:gd name="T37" fmla="*/ 57 h 311"/>
                  <a:gd name="T38" fmla="*/ 243 w 353"/>
                  <a:gd name="T39" fmla="*/ 71 h 311"/>
                  <a:gd name="T40" fmla="*/ 294 w 353"/>
                  <a:gd name="T41" fmla="*/ 105 h 311"/>
                  <a:gd name="T42" fmla="*/ 307 w 353"/>
                  <a:gd name="T43" fmla="*/ 158 h 311"/>
                  <a:gd name="T44" fmla="*/ 325 w 353"/>
                  <a:gd name="T45" fmla="*/ 208 h 311"/>
                  <a:gd name="T46" fmla="*/ 352 w 353"/>
                  <a:gd name="T47" fmla="*/ 250 h 311"/>
                  <a:gd name="T48" fmla="*/ 314 w 353"/>
                  <a:gd name="T49" fmla="*/ 258 h 311"/>
                  <a:gd name="T50" fmla="*/ 287 w 353"/>
                  <a:gd name="T51" fmla="*/ 221 h 311"/>
                  <a:gd name="T52" fmla="*/ 271 w 353"/>
                  <a:gd name="T53" fmla="*/ 228 h 311"/>
                  <a:gd name="T54" fmla="*/ 258 w 353"/>
                  <a:gd name="T55" fmla="*/ 243 h 311"/>
                  <a:gd name="T56" fmla="*/ 225 w 353"/>
                  <a:gd name="T57" fmla="*/ 268 h 311"/>
                  <a:gd name="T58" fmla="*/ 216 w 353"/>
                  <a:gd name="T59" fmla="*/ 275 h 311"/>
                  <a:gd name="T60" fmla="*/ 194 w 353"/>
                  <a:gd name="T61" fmla="*/ 287 h 311"/>
                  <a:gd name="T62" fmla="*/ 159 w 353"/>
                  <a:gd name="T63" fmla="*/ 297 h 311"/>
                  <a:gd name="T64" fmla="*/ 147 w 353"/>
                  <a:gd name="T65" fmla="*/ 300 h 311"/>
                  <a:gd name="T66" fmla="*/ 132 w 353"/>
                  <a:gd name="T67" fmla="*/ 305 h 311"/>
                  <a:gd name="T68" fmla="*/ 135 w 353"/>
                  <a:gd name="T69" fmla="*/ 286 h 311"/>
                  <a:gd name="T70" fmla="*/ 133 w 353"/>
                  <a:gd name="T71" fmla="*/ 237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3" h="311">
                    <a:moveTo>
                      <a:pt x="100" y="311"/>
                    </a:moveTo>
                    <a:cubicBezTo>
                      <a:pt x="94" y="306"/>
                      <a:pt x="81" y="306"/>
                      <a:pt x="74" y="302"/>
                    </a:cubicBezTo>
                    <a:cubicBezTo>
                      <a:pt x="66" y="297"/>
                      <a:pt x="66" y="288"/>
                      <a:pt x="60" y="281"/>
                    </a:cubicBezTo>
                    <a:cubicBezTo>
                      <a:pt x="55" y="274"/>
                      <a:pt x="46" y="272"/>
                      <a:pt x="39" y="266"/>
                    </a:cubicBezTo>
                    <a:cubicBezTo>
                      <a:pt x="34" y="261"/>
                      <a:pt x="27" y="252"/>
                      <a:pt x="23" y="246"/>
                    </a:cubicBezTo>
                    <a:cubicBezTo>
                      <a:pt x="20" y="242"/>
                      <a:pt x="13" y="223"/>
                      <a:pt x="7" y="230"/>
                    </a:cubicBezTo>
                    <a:cubicBezTo>
                      <a:pt x="8" y="230"/>
                      <a:pt x="9" y="229"/>
                      <a:pt x="10" y="228"/>
                    </a:cubicBezTo>
                    <a:cubicBezTo>
                      <a:pt x="9" y="227"/>
                      <a:pt x="9" y="227"/>
                      <a:pt x="8" y="227"/>
                    </a:cubicBezTo>
                    <a:cubicBezTo>
                      <a:pt x="7" y="227"/>
                      <a:pt x="6" y="228"/>
                      <a:pt x="5" y="229"/>
                    </a:cubicBezTo>
                    <a:cubicBezTo>
                      <a:pt x="5" y="228"/>
                      <a:pt x="5" y="226"/>
                      <a:pt x="5" y="224"/>
                    </a:cubicBezTo>
                    <a:cubicBezTo>
                      <a:pt x="0" y="204"/>
                      <a:pt x="8" y="186"/>
                      <a:pt x="20" y="170"/>
                    </a:cubicBezTo>
                    <a:cubicBezTo>
                      <a:pt x="31" y="156"/>
                      <a:pt x="46" y="152"/>
                      <a:pt x="62" y="147"/>
                    </a:cubicBezTo>
                    <a:cubicBezTo>
                      <a:pt x="80" y="140"/>
                      <a:pt x="101" y="133"/>
                      <a:pt x="115" y="120"/>
                    </a:cubicBezTo>
                    <a:cubicBezTo>
                      <a:pt x="130" y="107"/>
                      <a:pt x="147" y="104"/>
                      <a:pt x="165" y="95"/>
                    </a:cubicBezTo>
                    <a:cubicBezTo>
                      <a:pt x="157" y="95"/>
                      <a:pt x="146" y="84"/>
                      <a:pt x="140" y="79"/>
                    </a:cubicBezTo>
                    <a:cubicBezTo>
                      <a:pt x="134" y="72"/>
                      <a:pt x="128" y="63"/>
                      <a:pt x="125" y="54"/>
                    </a:cubicBezTo>
                    <a:cubicBezTo>
                      <a:pt x="121" y="41"/>
                      <a:pt x="135" y="0"/>
                      <a:pt x="153" y="19"/>
                    </a:cubicBezTo>
                    <a:cubicBezTo>
                      <a:pt x="158" y="25"/>
                      <a:pt x="162" y="33"/>
                      <a:pt x="167" y="39"/>
                    </a:cubicBezTo>
                    <a:cubicBezTo>
                      <a:pt x="172" y="46"/>
                      <a:pt x="179" y="52"/>
                      <a:pt x="186" y="57"/>
                    </a:cubicBezTo>
                    <a:cubicBezTo>
                      <a:pt x="203" y="68"/>
                      <a:pt x="224" y="66"/>
                      <a:pt x="243" y="71"/>
                    </a:cubicBezTo>
                    <a:cubicBezTo>
                      <a:pt x="262" y="77"/>
                      <a:pt x="282" y="91"/>
                      <a:pt x="294" y="105"/>
                    </a:cubicBezTo>
                    <a:cubicBezTo>
                      <a:pt x="306" y="120"/>
                      <a:pt x="307" y="140"/>
                      <a:pt x="307" y="158"/>
                    </a:cubicBezTo>
                    <a:cubicBezTo>
                      <a:pt x="306" y="176"/>
                      <a:pt x="313" y="194"/>
                      <a:pt x="325" y="208"/>
                    </a:cubicBezTo>
                    <a:cubicBezTo>
                      <a:pt x="335" y="219"/>
                      <a:pt x="353" y="233"/>
                      <a:pt x="352" y="250"/>
                    </a:cubicBezTo>
                    <a:cubicBezTo>
                      <a:pt x="352" y="270"/>
                      <a:pt x="326" y="266"/>
                      <a:pt x="314" y="258"/>
                    </a:cubicBezTo>
                    <a:cubicBezTo>
                      <a:pt x="303" y="250"/>
                      <a:pt x="290" y="234"/>
                      <a:pt x="287" y="221"/>
                    </a:cubicBezTo>
                    <a:cubicBezTo>
                      <a:pt x="286" y="218"/>
                      <a:pt x="272" y="227"/>
                      <a:pt x="271" y="228"/>
                    </a:cubicBezTo>
                    <a:cubicBezTo>
                      <a:pt x="266" y="233"/>
                      <a:pt x="262" y="238"/>
                      <a:pt x="258" y="243"/>
                    </a:cubicBezTo>
                    <a:cubicBezTo>
                      <a:pt x="248" y="252"/>
                      <a:pt x="236" y="260"/>
                      <a:pt x="225" y="268"/>
                    </a:cubicBezTo>
                    <a:cubicBezTo>
                      <a:pt x="222" y="270"/>
                      <a:pt x="219" y="272"/>
                      <a:pt x="216" y="275"/>
                    </a:cubicBezTo>
                    <a:cubicBezTo>
                      <a:pt x="209" y="280"/>
                      <a:pt x="202" y="284"/>
                      <a:pt x="194" y="287"/>
                    </a:cubicBezTo>
                    <a:cubicBezTo>
                      <a:pt x="183" y="291"/>
                      <a:pt x="170" y="294"/>
                      <a:pt x="159" y="297"/>
                    </a:cubicBezTo>
                    <a:cubicBezTo>
                      <a:pt x="155" y="298"/>
                      <a:pt x="151" y="299"/>
                      <a:pt x="147" y="300"/>
                    </a:cubicBezTo>
                    <a:cubicBezTo>
                      <a:pt x="143" y="301"/>
                      <a:pt x="137" y="305"/>
                      <a:pt x="132" y="305"/>
                    </a:cubicBezTo>
                    <a:cubicBezTo>
                      <a:pt x="132" y="299"/>
                      <a:pt x="135" y="292"/>
                      <a:pt x="135" y="286"/>
                    </a:cubicBezTo>
                    <a:cubicBezTo>
                      <a:pt x="138" y="270"/>
                      <a:pt x="140" y="251"/>
                      <a:pt x="133" y="237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4" name="Freeform 491"/>
              <p:cNvSpPr>
                <a:spLocks/>
              </p:cNvSpPr>
              <p:nvPr/>
            </p:nvSpPr>
            <p:spPr bwMode="auto">
              <a:xfrm>
                <a:off x="1816" y="1512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5" name="Freeform 492"/>
              <p:cNvSpPr>
                <a:spLocks/>
              </p:cNvSpPr>
              <p:nvPr/>
            </p:nvSpPr>
            <p:spPr bwMode="auto">
              <a:xfrm>
                <a:off x="1427" y="925"/>
                <a:ext cx="106" cy="179"/>
              </a:xfrm>
              <a:custGeom>
                <a:avLst/>
                <a:gdLst>
                  <a:gd name="T0" fmla="*/ 39 w 39"/>
                  <a:gd name="T1" fmla="*/ 32 h 66"/>
                  <a:gd name="T2" fmla="*/ 29 w 39"/>
                  <a:gd name="T3" fmla="*/ 38 h 66"/>
                  <a:gd name="T4" fmla="*/ 20 w 39"/>
                  <a:gd name="T5" fmla="*/ 49 h 66"/>
                  <a:gd name="T6" fmla="*/ 13 w 39"/>
                  <a:gd name="T7" fmla="*/ 66 h 66"/>
                  <a:gd name="T8" fmla="*/ 1 w 39"/>
                  <a:gd name="T9" fmla="*/ 34 h 66"/>
                  <a:gd name="T10" fmla="*/ 11 w 39"/>
                  <a:gd name="T11" fmla="*/ 8 h 66"/>
                  <a:gd name="T12" fmla="*/ 31 w 39"/>
                  <a:gd name="T13" fmla="*/ 16 h 66"/>
                  <a:gd name="T14" fmla="*/ 33 w 39"/>
                  <a:gd name="T15" fmla="*/ 1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66">
                    <a:moveTo>
                      <a:pt x="39" y="32"/>
                    </a:moveTo>
                    <a:cubicBezTo>
                      <a:pt x="36" y="35"/>
                      <a:pt x="32" y="35"/>
                      <a:pt x="29" y="38"/>
                    </a:cubicBezTo>
                    <a:cubicBezTo>
                      <a:pt x="26" y="41"/>
                      <a:pt x="23" y="45"/>
                      <a:pt x="20" y="49"/>
                    </a:cubicBezTo>
                    <a:cubicBezTo>
                      <a:pt x="17" y="54"/>
                      <a:pt x="15" y="60"/>
                      <a:pt x="13" y="66"/>
                    </a:cubicBezTo>
                    <a:cubicBezTo>
                      <a:pt x="2" y="64"/>
                      <a:pt x="0" y="41"/>
                      <a:pt x="1" y="34"/>
                    </a:cubicBezTo>
                    <a:cubicBezTo>
                      <a:pt x="2" y="25"/>
                      <a:pt x="4" y="14"/>
                      <a:pt x="11" y="8"/>
                    </a:cubicBezTo>
                    <a:cubicBezTo>
                      <a:pt x="19" y="0"/>
                      <a:pt x="28" y="8"/>
                      <a:pt x="31" y="16"/>
                    </a:cubicBezTo>
                    <a:cubicBezTo>
                      <a:pt x="32" y="17"/>
                      <a:pt x="32" y="17"/>
                      <a:pt x="33" y="1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6" name="Freeform 493"/>
              <p:cNvSpPr>
                <a:spLocks/>
              </p:cNvSpPr>
              <p:nvPr/>
            </p:nvSpPr>
            <p:spPr bwMode="auto">
              <a:xfrm>
                <a:off x="1868" y="1493"/>
                <a:ext cx="187" cy="134"/>
              </a:xfrm>
              <a:custGeom>
                <a:avLst/>
                <a:gdLst>
                  <a:gd name="T0" fmla="*/ 5 w 69"/>
                  <a:gd name="T1" fmla="*/ 22 h 49"/>
                  <a:gd name="T2" fmla="*/ 26 w 69"/>
                  <a:gd name="T3" fmla="*/ 40 h 49"/>
                  <a:gd name="T4" fmla="*/ 53 w 69"/>
                  <a:gd name="T5" fmla="*/ 47 h 49"/>
                  <a:gd name="T6" fmla="*/ 61 w 69"/>
                  <a:gd name="T7" fmla="*/ 19 h 49"/>
                  <a:gd name="T8" fmla="*/ 50 w 69"/>
                  <a:gd name="T9" fmla="*/ 4 h 49"/>
                  <a:gd name="T10" fmla="*/ 30 w 69"/>
                  <a:gd name="T11" fmla="*/ 5 h 49"/>
                  <a:gd name="T12" fmla="*/ 0 w 69"/>
                  <a:gd name="T13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49">
                    <a:moveTo>
                      <a:pt x="5" y="22"/>
                    </a:moveTo>
                    <a:cubicBezTo>
                      <a:pt x="7" y="29"/>
                      <a:pt x="19" y="36"/>
                      <a:pt x="26" y="40"/>
                    </a:cubicBezTo>
                    <a:cubicBezTo>
                      <a:pt x="34" y="44"/>
                      <a:pt x="44" y="49"/>
                      <a:pt x="53" y="47"/>
                    </a:cubicBezTo>
                    <a:cubicBezTo>
                      <a:pt x="69" y="44"/>
                      <a:pt x="67" y="30"/>
                      <a:pt x="61" y="19"/>
                    </a:cubicBezTo>
                    <a:cubicBezTo>
                      <a:pt x="59" y="15"/>
                      <a:pt x="54" y="7"/>
                      <a:pt x="50" y="4"/>
                    </a:cubicBezTo>
                    <a:cubicBezTo>
                      <a:pt x="44" y="0"/>
                      <a:pt x="36" y="4"/>
                      <a:pt x="30" y="5"/>
                    </a:cubicBezTo>
                    <a:cubicBezTo>
                      <a:pt x="20" y="7"/>
                      <a:pt x="9" y="7"/>
                      <a:pt x="0" y="6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7" name="Line 494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8" name="Line 495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9" name="Freeform 496"/>
              <p:cNvSpPr>
                <a:spLocks/>
              </p:cNvSpPr>
              <p:nvPr/>
            </p:nvSpPr>
            <p:spPr bwMode="auto">
              <a:xfrm>
                <a:off x="1783" y="949"/>
                <a:ext cx="202" cy="191"/>
              </a:xfrm>
              <a:custGeom>
                <a:avLst/>
                <a:gdLst>
                  <a:gd name="T0" fmla="*/ 50 w 74"/>
                  <a:gd name="T1" fmla="*/ 26 h 70"/>
                  <a:gd name="T2" fmla="*/ 64 w 74"/>
                  <a:gd name="T3" fmla="*/ 9 h 70"/>
                  <a:gd name="T4" fmla="*/ 45 w 74"/>
                  <a:gd name="T5" fmla="*/ 16 h 70"/>
                  <a:gd name="T6" fmla="*/ 6 w 74"/>
                  <a:gd name="T7" fmla="*/ 60 h 70"/>
                  <a:gd name="T8" fmla="*/ 0 w 74"/>
                  <a:gd name="T9" fmla="*/ 65 h 70"/>
                  <a:gd name="T10" fmla="*/ 18 w 74"/>
                  <a:gd name="T11" fmla="*/ 67 h 70"/>
                  <a:gd name="T12" fmla="*/ 29 w 74"/>
                  <a:gd name="T13" fmla="*/ 54 h 70"/>
                  <a:gd name="T14" fmla="*/ 50 w 74"/>
                  <a:gd name="T15" fmla="*/ 2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70">
                    <a:moveTo>
                      <a:pt x="50" y="26"/>
                    </a:moveTo>
                    <a:cubicBezTo>
                      <a:pt x="54" y="22"/>
                      <a:pt x="74" y="19"/>
                      <a:pt x="64" y="9"/>
                    </a:cubicBezTo>
                    <a:cubicBezTo>
                      <a:pt x="56" y="0"/>
                      <a:pt x="48" y="8"/>
                      <a:pt x="45" y="16"/>
                    </a:cubicBezTo>
                    <a:cubicBezTo>
                      <a:pt x="38" y="35"/>
                      <a:pt x="20" y="47"/>
                      <a:pt x="6" y="60"/>
                    </a:cubicBezTo>
                    <a:cubicBezTo>
                      <a:pt x="4" y="62"/>
                      <a:pt x="2" y="63"/>
                      <a:pt x="0" y="65"/>
                    </a:cubicBezTo>
                    <a:cubicBezTo>
                      <a:pt x="5" y="67"/>
                      <a:pt x="13" y="70"/>
                      <a:pt x="18" y="67"/>
                    </a:cubicBezTo>
                    <a:cubicBezTo>
                      <a:pt x="22" y="65"/>
                      <a:pt x="26" y="58"/>
                      <a:pt x="29" y="54"/>
                    </a:cubicBezTo>
                    <a:cubicBezTo>
                      <a:pt x="35" y="46"/>
                      <a:pt x="41" y="31"/>
                      <a:pt x="50" y="26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0" name="Freeform 497"/>
              <p:cNvSpPr>
                <a:spLocks/>
              </p:cNvSpPr>
              <p:nvPr/>
            </p:nvSpPr>
            <p:spPr bwMode="auto">
              <a:xfrm>
                <a:off x="1911" y="1175"/>
                <a:ext cx="226" cy="133"/>
              </a:xfrm>
              <a:custGeom>
                <a:avLst/>
                <a:gdLst>
                  <a:gd name="T0" fmla="*/ 51 w 83"/>
                  <a:gd name="T1" fmla="*/ 25 h 49"/>
                  <a:gd name="T2" fmla="*/ 65 w 83"/>
                  <a:gd name="T3" fmla="*/ 22 h 49"/>
                  <a:gd name="T4" fmla="*/ 76 w 83"/>
                  <a:gd name="T5" fmla="*/ 18 h 49"/>
                  <a:gd name="T6" fmla="*/ 64 w 83"/>
                  <a:gd name="T7" fmla="*/ 7 h 49"/>
                  <a:gd name="T8" fmla="*/ 17 w 83"/>
                  <a:gd name="T9" fmla="*/ 28 h 49"/>
                  <a:gd name="T10" fmla="*/ 2 w 83"/>
                  <a:gd name="T11" fmla="*/ 31 h 49"/>
                  <a:gd name="T12" fmla="*/ 1 w 83"/>
                  <a:gd name="T13" fmla="*/ 49 h 49"/>
                  <a:gd name="T14" fmla="*/ 26 w 83"/>
                  <a:gd name="T15" fmla="*/ 36 h 49"/>
                  <a:gd name="T16" fmla="*/ 55 w 83"/>
                  <a:gd name="T17" fmla="*/ 2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49">
                    <a:moveTo>
                      <a:pt x="51" y="25"/>
                    </a:moveTo>
                    <a:cubicBezTo>
                      <a:pt x="55" y="25"/>
                      <a:pt x="60" y="22"/>
                      <a:pt x="65" y="22"/>
                    </a:cubicBezTo>
                    <a:cubicBezTo>
                      <a:pt x="70" y="22"/>
                      <a:pt x="73" y="22"/>
                      <a:pt x="76" y="18"/>
                    </a:cubicBezTo>
                    <a:cubicBezTo>
                      <a:pt x="83" y="6"/>
                      <a:pt x="73" y="0"/>
                      <a:pt x="64" y="7"/>
                    </a:cubicBezTo>
                    <a:cubicBezTo>
                      <a:pt x="50" y="18"/>
                      <a:pt x="33" y="23"/>
                      <a:pt x="17" y="28"/>
                    </a:cubicBezTo>
                    <a:cubicBezTo>
                      <a:pt x="13" y="29"/>
                      <a:pt x="5" y="29"/>
                      <a:pt x="2" y="31"/>
                    </a:cubicBezTo>
                    <a:cubicBezTo>
                      <a:pt x="0" y="34"/>
                      <a:pt x="1" y="45"/>
                      <a:pt x="1" y="49"/>
                    </a:cubicBezTo>
                    <a:cubicBezTo>
                      <a:pt x="9" y="48"/>
                      <a:pt x="19" y="40"/>
                      <a:pt x="26" y="36"/>
                    </a:cubicBezTo>
                    <a:cubicBezTo>
                      <a:pt x="36" y="31"/>
                      <a:pt x="45" y="27"/>
                      <a:pt x="55" y="23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1" name="Freeform 498"/>
              <p:cNvSpPr>
                <a:spLocks/>
              </p:cNvSpPr>
              <p:nvPr/>
            </p:nvSpPr>
            <p:spPr bwMode="auto">
              <a:xfrm>
                <a:off x="2058" y="1180"/>
                <a:ext cx="76" cy="63"/>
              </a:xfrm>
              <a:custGeom>
                <a:avLst/>
                <a:gdLst>
                  <a:gd name="T0" fmla="*/ 1 w 28"/>
                  <a:gd name="T1" fmla="*/ 21 h 23"/>
                  <a:gd name="T2" fmla="*/ 24 w 28"/>
                  <a:gd name="T3" fmla="*/ 7 h 23"/>
                  <a:gd name="T4" fmla="*/ 10 w 28"/>
                  <a:gd name="T5" fmla="*/ 2 h 23"/>
                  <a:gd name="T6" fmla="*/ 0 w 28"/>
                  <a:gd name="T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3">
                    <a:moveTo>
                      <a:pt x="1" y="21"/>
                    </a:moveTo>
                    <a:cubicBezTo>
                      <a:pt x="10" y="21"/>
                      <a:pt x="28" y="23"/>
                      <a:pt x="24" y="7"/>
                    </a:cubicBezTo>
                    <a:cubicBezTo>
                      <a:pt x="22" y="1"/>
                      <a:pt x="15" y="0"/>
                      <a:pt x="10" y="2"/>
                    </a:cubicBezTo>
                    <a:cubicBezTo>
                      <a:pt x="5" y="5"/>
                      <a:pt x="3" y="9"/>
                      <a:pt x="0" y="14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2" name="Freeform 499"/>
              <p:cNvSpPr>
                <a:spLocks/>
              </p:cNvSpPr>
              <p:nvPr/>
            </p:nvSpPr>
            <p:spPr bwMode="auto">
              <a:xfrm>
                <a:off x="1900" y="960"/>
                <a:ext cx="68" cy="65"/>
              </a:xfrm>
              <a:custGeom>
                <a:avLst/>
                <a:gdLst>
                  <a:gd name="T0" fmla="*/ 5 w 25"/>
                  <a:gd name="T1" fmla="*/ 24 h 24"/>
                  <a:gd name="T2" fmla="*/ 24 w 25"/>
                  <a:gd name="T3" fmla="*/ 10 h 24"/>
                  <a:gd name="T4" fmla="*/ 7 w 25"/>
                  <a:gd name="T5" fmla="*/ 2 h 24"/>
                  <a:gd name="T6" fmla="*/ 0 w 25"/>
                  <a:gd name="T7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5" y="24"/>
                    </a:moveTo>
                    <a:cubicBezTo>
                      <a:pt x="10" y="20"/>
                      <a:pt x="23" y="18"/>
                      <a:pt x="24" y="10"/>
                    </a:cubicBezTo>
                    <a:cubicBezTo>
                      <a:pt x="25" y="0"/>
                      <a:pt x="13" y="0"/>
                      <a:pt x="7" y="2"/>
                    </a:cubicBezTo>
                    <a:cubicBezTo>
                      <a:pt x="3" y="7"/>
                      <a:pt x="3" y="15"/>
                      <a:pt x="0" y="20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3" name="Freeform 500"/>
              <p:cNvSpPr>
                <a:spLocks/>
              </p:cNvSpPr>
              <p:nvPr/>
            </p:nvSpPr>
            <p:spPr bwMode="auto">
              <a:xfrm>
                <a:off x="1051" y="1278"/>
                <a:ext cx="435" cy="468"/>
              </a:xfrm>
              <a:custGeom>
                <a:avLst/>
                <a:gdLst>
                  <a:gd name="T0" fmla="*/ 159 w 160"/>
                  <a:gd name="T1" fmla="*/ 162 h 172"/>
                  <a:gd name="T2" fmla="*/ 109 w 160"/>
                  <a:gd name="T3" fmla="*/ 51 h 172"/>
                  <a:gd name="T4" fmla="*/ 41 w 160"/>
                  <a:gd name="T5" fmla="*/ 21 h 172"/>
                  <a:gd name="T6" fmla="*/ 58 w 160"/>
                  <a:gd name="T7" fmla="*/ 150 h 172"/>
                  <a:gd name="T8" fmla="*/ 154 w 160"/>
                  <a:gd name="T9" fmla="*/ 164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172">
                    <a:moveTo>
                      <a:pt x="159" y="162"/>
                    </a:moveTo>
                    <a:cubicBezTo>
                      <a:pt x="160" y="116"/>
                      <a:pt x="142" y="84"/>
                      <a:pt x="109" y="51"/>
                    </a:cubicBezTo>
                    <a:cubicBezTo>
                      <a:pt x="92" y="34"/>
                      <a:pt x="63" y="0"/>
                      <a:pt x="41" y="21"/>
                    </a:cubicBezTo>
                    <a:cubicBezTo>
                      <a:pt x="0" y="61"/>
                      <a:pt x="14" y="117"/>
                      <a:pt x="58" y="150"/>
                    </a:cubicBezTo>
                    <a:cubicBezTo>
                      <a:pt x="83" y="168"/>
                      <a:pt x="124" y="172"/>
                      <a:pt x="154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4" name="Freeform 501"/>
              <p:cNvSpPr>
                <a:spLocks/>
              </p:cNvSpPr>
              <p:nvPr/>
            </p:nvSpPr>
            <p:spPr bwMode="auto">
              <a:xfrm>
                <a:off x="1070" y="1142"/>
                <a:ext cx="471" cy="381"/>
              </a:xfrm>
              <a:custGeom>
                <a:avLst/>
                <a:gdLst>
                  <a:gd name="T0" fmla="*/ 172 w 173"/>
                  <a:gd name="T1" fmla="*/ 0 h 140"/>
                  <a:gd name="T2" fmla="*/ 173 w 173"/>
                  <a:gd name="T3" fmla="*/ 2 h 140"/>
                  <a:gd name="T4" fmla="*/ 152 w 173"/>
                  <a:gd name="T5" fmla="*/ 14 h 140"/>
                  <a:gd name="T6" fmla="*/ 140 w 173"/>
                  <a:gd name="T7" fmla="*/ 18 h 140"/>
                  <a:gd name="T8" fmla="*/ 121 w 173"/>
                  <a:gd name="T9" fmla="*/ 30 h 140"/>
                  <a:gd name="T10" fmla="*/ 109 w 173"/>
                  <a:gd name="T11" fmla="*/ 39 h 140"/>
                  <a:gd name="T12" fmla="*/ 90 w 173"/>
                  <a:gd name="T13" fmla="*/ 48 h 140"/>
                  <a:gd name="T14" fmla="*/ 75 w 173"/>
                  <a:gd name="T15" fmla="*/ 55 h 140"/>
                  <a:gd name="T16" fmla="*/ 58 w 173"/>
                  <a:gd name="T17" fmla="*/ 62 h 140"/>
                  <a:gd name="T18" fmla="*/ 40 w 173"/>
                  <a:gd name="T19" fmla="*/ 69 h 140"/>
                  <a:gd name="T20" fmla="*/ 12 w 173"/>
                  <a:gd name="T21" fmla="*/ 139 h 140"/>
                  <a:gd name="T22" fmla="*/ 12 w 173"/>
                  <a:gd name="T23" fmla="*/ 139 h 140"/>
                  <a:gd name="T24" fmla="*/ 10 w 173"/>
                  <a:gd name="T25" fmla="*/ 139 h 140"/>
                  <a:gd name="T26" fmla="*/ 39 w 173"/>
                  <a:gd name="T27" fmla="*/ 66 h 140"/>
                  <a:gd name="T28" fmla="*/ 57 w 173"/>
                  <a:gd name="T29" fmla="*/ 60 h 140"/>
                  <a:gd name="T30" fmla="*/ 74 w 173"/>
                  <a:gd name="T31" fmla="*/ 53 h 140"/>
                  <a:gd name="T32" fmla="*/ 89 w 173"/>
                  <a:gd name="T33" fmla="*/ 46 h 140"/>
                  <a:gd name="T34" fmla="*/ 107 w 173"/>
                  <a:gd name="T35" fmla="*/ 36 h 140"/>
                  <a:gd name="T36" fmla="*/ 120 w 173"/>
                  <a:gd name="T37" fmla="*/ 28 h 140"/>
                  <a:gd name="T38" fmla="*/ 139 w 173"/>
                  <a:gd name="T39" fmla="*/ 16 h 140"/>
                  <a:gd name="T40" fmla="*/ 151 w 173"/>
                  <a:gd name="T41" fmla="*/ 11 h 140"/>
                  <a:gd name="T42" fmla="*/ 171 w 173"/>
                  <a:gd name="T43" fmla="*/ 1 h 140"/>
                  <a:gd name="T44" fmla="*/ 172 w 173"/>
                  <a:gd name="T4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3" h="140">
                    <a:moveTo>
                      <a:pt x="172" y="0"/>
                    </a:moveTo>
                    <a:cubicBezTo>
                      <a:pt x="173" y="1"/>
                      <a:pt x="173" y="2"/>
                      <a:pt x="173" y="2"/>
                    </a:cubicBezTo>
                    <a:cubicBezTo>
                      <a:pt x="168" y="8"/>
                      <a:pt x="160" y="11"/>
                      <a:pt x="152" y="14"/>
                    </a:cubicBezTo>
                    <a:cubicBezTo>
                      <a:pt x="147" y="15"/>
                      <a:pt x="144" y="16"/>
                      <a:pt x="140" y="18"/>
                    </a:cubicBezTo>
                    <a:cubicBezTo>
                      <a:pt x="133" y="21"/>
                      <a:pt x="128" y="26"/>
                      <a:pt x="121" y="30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3" y="42"/>
                      <a:pt x="96" y="45"/>
                      <a:pt x="90" y="48"/>
                    </a:cubicBezTo>
                    <a:cubicBezTo>
                      <a:pt x="85" y="50"/>
                      <a:pt x="80" y="52"/>
                      <a:pt x="75" y="55"/>
                    </a:cubicBezTo>
                    <a:cubicBezTo>
                      <a:pt x="70" y="58"/>
                      <a:pt x="64" y="60"/>
                      <a:pt x="58" y="62"/>
                    </a:cubicBezTo>
                    <a:cubicBezTo>
                      <a:pt x="52" y="64"/>
                      <a:pt x="46" y="66"/>
                      <a:pt x="40" y="69"/>
                    </a:cubicBezTo>
                    <a:cubicBezTo>
                      <a:pt x="20" y="81"/>
                      <a:pt x="2" y="116"/>
                      <a:pt x="12" y="139"/>
                    </a:cubicBezTo>
                    <a:cubicBezTo>
                      <a:pt x="12" y="140"/>
                      <a:pt x="13" y="139"/>
                      <a:pt x="12" y="139"/>
                    </a:cubicBezTo>
                    <a:cubicBezTo>
                      <a:pt x="11" y="140"/>
                      <a:pt x="11" y="139"/>
                      <a:pt x="10" y="139"/>
                    </a:cubicBezTo>
                    <a:cubicBezTo>
                      <a:pt x="0" y="114"/>
                      <a:pt x="17" y="79"/>
                      <a:pt x="39" y="66"/>
                    </a:cubicBezTo>
                    <a:cubicBezTo>
                      <a:pt x="45" y="63"/>
                      <a:pt x="51" y="61"/>
                      <a:pt x="57" y="60"/>
                    </a:cubicBezTo>
                    <a:cubicBezTo>
                      <a:pt x="63" y="58"/>
                      <a:pt x="69" y="56"/>
                      <a:pt x="74" y="53"/>
                    </a:cubicBezTo>
                    <a:cubicBezTo>
                      <a:pt x="79" y="50"/>
                      <a:pt x="84" y="48"/>
                      <a:pt x="89" y="46"/>
                    </a:cubicBezTo>
                    <a:cubicBezTo>
                      <a:pt x="95" y="43"/>
                      <a:pt x="102" y="40"/>
                      <a:pt x="107" y="36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6" y="24"/>
                      <a:pt x="132" y="19"/>
                      <a:pt x="139" y="16"/>
                    </a:cubicBezTo>
                    <a:cubicBezTo>
                      <a:pt x="143" y="14"/>
                      <a:pt x="147" y="13"/>
                      <a:pt x="151" y="11"/>
                    </a:cubicBezTo>
                    <a:cubicBezTo>
                      <a:pt x="159" y="9"/>
                      <a:pt x="167" y="6"/>
                      <a:pt x="171" y="1"/>
                    </a:cubicBezTo>
                    <a:cubicBezTo>
                      <a:pt x="171" y="0"/>
                      <a:pt x="172" y="0"/>
                      <a:pt x="17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5" name="Freeform 502"/>
              <p:cNvSpPr>
                <a:spLocks/>
              </p:cNvSpPr>
              <p:nvPr/>
            </p:nvSpPr>
            <p:spPr bwMode="auto">
              <a:xfrm>
                <a:off x="1334" y="930"/>
                <a:ext cx="732" cy="819"/>
              </a:xfrm>
              <a:custGeom>
                <a:avLst/>
                <a:gdLst>
                  <a:gd name="T0" fmla="*/ 0 w 269"/>
                  <a:gd name="T1" fmla="*/ 295 h 301"/>
                  <a:gd name="T2" fmla="*/ 46 w 269"/>
                  <a:gd name="T3" fmla="*/ 292 h 301"/>
                  <a:gd name="T4" fmla="*/ 66 w 269"/>
                  <a:gd name="T5" fmla="*/ 285 h 301"/>
                  <a:gd name="T6" fmla="*/ 120 w 269"/>
                  <a:gd name="T7" fmla="*/ 263 h 301"/>
                  <a:gd name="T8" fmla="*/ 160 w 269"/>
                  <a:gd name="T9" fmla="*/ 234 h 301"/>
                  <a:gd name="T10" fmla="*/ 171 w 269"/>
                  <a:gd name="T11" fmla="*/ 224 h 301"/>
                  <a:gd name="T12" fmla="*/ 192 w 269"/>
                  <a:gd name="T13" fmla="*/ 205 h 301"/>
                  <a:gd name="T14" fmla="*/ 193 w 269"/>
                  <a:gd name="T15" fmla="*/ 205 h 301"/>
                  <a:gd name="T16" fmla="*/ 194 w 269"/>
                  <a:gd name="T17" fmla="*/ 206 h 301"/>
                  <a:gd name="T18" fmla="*/ 197 w 269"/>
                  <a:gd name="T19" fmla="*/ 215 h 301"/>
                  <a:gd name="T20" fmla="*/ 214 w 269"/>
                  <a:gd name="T21" fmla="*/ 241 h 301"/>
                  <a:gd name="T22" fmla="*/ 255 w 269"/>
                  <a:gd name="T23" fmla="*/ 248 h 301"/>
                  <a:gd name="T24" fmla="*/ 243 w 269"/>
                  <a:gd name="T25" fmla="*/ 209 h 301"/>
                  <a:gd name="T26" fmla="*/ 240 w 269"/>
                  <a:gd name="T27" fmla="*/ 206 h 301"/>
                  <a:gd name="T28" fmla="*/ 218 w 269"/>
                  <a:gd name="T29" fmla="*/ 171 h 301"/>
                  <a:gd name="T30" fmla="*/ 213 w 269"/>
                  <a:gd name="T31" fmla="*/ 140 h 301"/>
                  <a:gd name="T32" fmla="*/ 213 w 269"/>
                  <a:gd name="T33" fmla="*/ 134 h 301"/>
                  <a:gd name="T34" fmla="*/ 195 w 269"/>
                  <a:gd name="T35" fmla="*/ 90 h 301"/>
                  <a:gd name="T36" fmla="*/ 120 w 269"/>
                  <a:gd name="T37" fmla="*/ 55 h 301"/>
                  <a:gd name="T38" fmla="*/ 83 w 269"/>
                  <a:gd name="T39" fmla="*/ 40 h 301"/>
                  <a:gd name="T40" fmla="*/ 69 w 269"/>
                  <a:gd name="T41" fmla="*/ 23 h 301"/>
                  <a:gd name="T42" fmla="*/ 65 w 269"/>
                  <a:gd name="T43" fmla="*/ 16 h 301"/>
                  <a:gd name="T44" fmla="*/ 58 w 269"/>
                  <a:gd name="T45" fmla="*/ 5 h 301"/>
                  <a:gd name="T46" fmla="*/ 50 w 269"/>
                  <a:gd name="T47" fmla="*/ 4 h 301"/>
                  <a:gd name="T48" fmla="*/ 35 w 269"/>
                  <a:gd name="T49" fmla="*/ 27 h 301"/>
                  <a:gd name="T50" fmla="*/ 49 w 269"/>
                  <a:gd name="T51" fmla="*/ 66 h 301"/>
                  <a:gd name="T52" fmla="*/ 72 w 269"/>
                  <a:gd name="T53" fmla="*/ 79 h 301"/>
                  <a:gd name="T54" fmla="*/ 73 w 269"/>
                  <a:gd name="T55" fmla="*/ 80 h 301"/>
                  <a:gd name="T56" fmla="*/ 72 w 269"/>
                  <a:gd name="T57" fmla="*/ 82 h 301"/>
                  <a:gd name="T58" fmla="*/ 47 w 269"/>
                  <a:gd name="T59" fmla="*/ 67 h 301"/>
                  <a:gd name="T60" fmla="*/ 32 w 269"/>
                  <a:gd name="T61" fmla="*/ 27 h 301"/>
                  <a:gd name="T62" fmla="*/ 49 w 269"/>
                  <a:gd name="T63" fmla="*/ 2 h 301"/>
                  <a:gd name="T64" fmla="*/ 60 w 269"/>
                  <a:gd name="T65" fmla="*/ 3 h 301"/>
                  <a:gd name="T66" fmla="*/ 67 w 269"/>
                  <a:gd name="T67" fmla="*/ 15 h 301"/>
                  <a:gd name="T68" fmla="*/ 71 w 269"/>
                  <a:gd name="T69" fmla="*/ 22 h 301"/>
                  <a:gd name="T70" fmla="*/ 85 w 269"/>
                  <a:gd name="T71" fmla="*/ 38 h 301"/>
                  <a:gd name="T72" fmla="*/ 120 w 269"/>
                  <a:gd name="T73" fmla="*/ 53 h 301"/>
                  <a:gd name="T74" fmla="*/ 196 w 269"/>
                  <a:gd name="T75" fmla="*/ 88 h 301"/>
                  <a:gd name="T76" fmla="*/ 215 w 269"/>
                  <a:gd name="T77" fmla="*/ 134 h 301"/>
                  <a:gd name="T78" fmla="*/ 215 w 269"/>
                  <a:gd name="T79" fmla="*/ 140 h 301"/>
                  <a:gd name="T80" fmla="*/ 220 w 269"/>
                  <a:gd name="T81" fmla="*/ 170 h 301"/>
                  <a:gd name="T82" fmla="*/ 242 w 269"/>
                  <a:gd name="T83" fmla="*/ 204 h 301"/>
                  <a:gd name="T84" fmla="*/ 245 w 269"/>
                  <a:gd name="T85" fmla="*/ 208 h 301"/>
                  <a:gd name="T86" fmla="*/ 257 w 269"/>
                  <a:gd name="T87" fmla="*/ 250 h 301"/>
                  <a:gd name="T88" fmla="*/ 212 w 269"/>
                  <a:gd name="T89" fmla="*/ 243 h 301"/>
                  <a:gd name="T90" fmla="*/ 195 w 269"/>
                  <a:gd name="T91" fmla="*/ 216 h 301"/>
                  <a:gd name="T92" fmla="*/ 192 w 269"/>
                  <a:gd name="T93" fmla="*/ 208 h 301"/>
                  <a:gd name="T94" fmla="*/ 172 w 269"/>
                  <a:gd name="T95" fmla="*/ 225 h 301"/>
                  <a:gd name="T96" fmla="*/ 162 w 269"/>
                  <a:gd name="T97" fmla="*/ 236 h 301"/>
                  <a:gd name="T98" fmla="*/ 122 w 269"/>
                  <a:gd name="T99" fmla="*/ 265 h 301"/>
                  <a:gd name="T100" fmla="*/ 66 w 269"/>
                  <a:gd name="T101" fmla="*/ 287 h 301"/>
                  <a:gd name="T102" fmla="*/ 47 w 269"/>
                  <a:gd name="T103" fmla="*/ 294 h 301"/>
                  <a:gd name="T104" fmla="*/ 0 w 269"/>
                  <a:gd name="T105" fmla="*/ 29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9" h="301">
                    <a:moveTo>
                      <a:pt x="0" y="295"/>
                    </a:moveTo>
                    <a:cubicBezTo>
                      <a:pt x="15" y="298"/>
                      <a:pt x="32" y="296"/>
                      <a:pt x="46" y="292"/>
                    </a:cubicBezTo>
                    <a:cubicBezTo>
                      <a:pt x="66" y="285"/>
                      <a:pt x="66" y="285"/>
                      <a:pt x="66" y="285"/>
                    </a:cubicBezTo>
                    <a:cubicBezTo>
                      <a:pt x="85" y="279"/>
                      <a:pt x="103" y="273"/>
                      <a:pt x="120" y="263"/>
                    </a:cubicBezTo>
                    <a:cubicBezTo>
                      <a:pt x="134" y="255"/>
                      <a:pt x="148" y="245"/>
                      <a:pt x="160" y="234"/>
                    </a:cubicBezTo>
                    <a:cubicBezTo>
                      <a:pt x="164" y="231"/>
                      <a:pt x="167" y="227"/>
                      <a:pt x="171" y="224"/>
                    </a:cubicBezTo>
                    <a:cubicBezTo>
                      <a:pt x="177" y="216"/>
                      <a:pt x="184" y="209"/>
                      <a:pt x="192" y="205"/>
                    </a:cubicBezTo>
                    <a:cubicBezTo>
                      <a:pt x="192" y="205"/>
                      <a:pt x="193" y="205"/>
                      <a:pt x="193" y="205"/>
                    </a:cubicBezTo>
                    <a:cubicBezTo>
                      <a:pt x="193" y="205"/>
                      <a:pt x="194" y="205"/>
                      <a:pt x="194" y="206"/>
                    </a:cubicBezTo>
                    <a:cubicBezTo>
                      <a:pt x="197" y="215"/>
                      <a:pt x="197" y="215"/>
                      <a:pt x="197" y="215"/>
                    </a:cubicBezTo>
                    <a:cubicBezTo>
                      <a:pt x="201" y="225"/>
                      <a:pt x="204" y="234"/>
                      <a:pt x="214" y="241"/>
                    </a:cubicBezTo>
                    <a:cubicBezTo>
                      <a:pt x="223" y="249"/>
                      <a:pt x="246" y="258"/>
                      <a:pt x="255" y="248"/>
                    </a:cubicBezTo>
                    <a:cubicBezTo>
                      <a:pt x="266" y="238"/>
                      <a:pt x="252" y="220"/>
                      <a:pt x="243" y="209"/>
                    </a:cubicBezTo>
                    <a:cubicBezTo>
                      <a:pt x="240" y="206"/>
                      <a:pt x="240" y="206"/>
                      <a:pt x="240" y="206"/>
                    </a:cubicBezTo>
                    <a:cubicBezTo>
                      <a:pt x="231" y="193"/>
                      <a:pt x="223" y="182"/>
                      <a:pt x="218" y="171"/>
                    </a:cubicBezTo>
                    <a:cubicBezTo>
                      <a:pt x="213" y="161"/>
                      <a:pt x="213" y="150"/>
                      <a:pt x="213" y="140"/>
                    </a:cubicBezTo>
                    <a:cubicBezTo>
                      <a:pt x="213" y="134"/>
                      <a:pt x="213" y="134"/>
                      <a:pt x="213" y="134"/>
                    </a:cubicBezTo>
                    <a:cubicBezTo>
                      <a:pt x="212" y="118"/>
                      <a:pt x="206" y="102"/>
                      <a:pt x="195" y="90"/>
                    </a:cubicBezTo>
                    <a:cubicBezTo>
                      <a:pt x="175" y="69"/>
                      <a:pt x="151" y="58"/>
                      <a:pt x="120" y="55"/>
                    </a:cubicBezTo>
                    <a:cubicBezTo>
                      <a:pt x="106" y="54"/>
                      <a:pt x="94" y="49"/>
                      <a:pt x="83" y="40"/>
                    </a:cubicBezTo>
                    <a:cubicBezTo>
                      <a:pt x="78" y="35"/>
                      <a:pt x="73" y="30"/>
                      <a:pt x="69" y="23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2"/>
                      <a:pt x="61" y="8"/>
                      <a:pt x="58" y="5"/>
                    </a:cubicBezTo>
                    <a:cubicBezTo>
                      <a:pt x="56" y="3"/>
                      <a:pt x="53" y="3"/>
                      <a:pt x="50" y="4"/>
                    </a:cubicBezTo>
                    <a:cubicBezTo>
                      <a:pt x="43" y="7"/>
                      <a:pt x="36" y="20"/>
                      <a:pt x="35" y="27"/>
                    </a:cubicBezTo>
                    <a:cubicBezTo>
                      <a:pt x="32" y="41"/>
                      <a:pt x="37" y="53"/>
                      <a:pt x="49" y="66"/>
                    </a:cubicBezTo>
                    <a:cubicBezTo>
                      <a:pt x="56" y="72"/>
                      <a:pt x="65" y="79"/>
                      <a:pt x="72" y="79"/>
                    </a:cubicBezTo>
                    <a:cubicBezTo>
                      <a:pt x="73" y="79"/>
                      <a:pt x="73" y="80"/>
                      <a:pt x="73" y="80"/>
                    </a:cubicBezTo>
                    <a:cubicBezTo>
                      <a:pt x="73" y="81"/>
                      <a:pt x="73" y="82"/>
                      <a:pt x="72" y="82"/>
                    </a:cubicBezTo>
                    <a:cubicBezTo>
                      <a:pt x="62" y="82"/>
                      <a:pt x="51" y="71"/>
                      <a:pt x="47" y="67"/>
                    </a:cubicBezTo>
                    <a:cubicBezTo>
                      <a:pt x="34" y="55"/>
                      <a:pt x="30" y="41"/>
                      <a:pt x="32" y="27"/>
                    </a:cubicBezTo>
                    <a:cubicBezTo>
                      <a:pt x="34" y="20"/>
                      <a:pt x="40" y="5"/>
                      <a:pt x="49" y="2"/>
                    </a:cubicBezTo>
                    <a:cubicBezTo>
                      <a:pt x="53" y="0"/>
                      <a:pt x="56" y="1"/>
                      <a:pt x="60" y="3"/>
                    </a:cubicBezTo>
                    <a:cubicBezTo>
                      <a:pt x="63" y="6"/>
                      <a:pt x="65" y="11"/>
                      <a:pt x="67" y="15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5" y="28"/>
                      <a:pt x="80" y="33"/>
                      <a:pt x="85" y="38"/>
                    </a:cubicBezTo>
                    <a:cubicBezTo>
                      <a:pt x="96" y="47"/>
                      <a:pt x="107" y="52"/>
                      <a:pt x="120" y="53"/>
                    </a:cubicBezTo>
                    <a:cubicBezTo>
                      <a:pt x="152" y="55"/>
                      <a:pt x="176" y="67"/>
                      <a:pt x="196" y="88"/>
                    </a:cubicBezTo>
                    <a:cubicBezTo>
                      <a:pt x="208" y="101"/>
                      <a:pt x="215" y="117"/>
                      <a:pt x="215" y="134"/>
                    </a:cubicBezTo>
                    <a:cubicBezTo>
                      <a:pt x="215" y="140"/>
                      <a:pt x="215" y="140"/>
                      <a:pt x="215" y="140"/>
                    </a:cubicBezTo>
                    <a:cubicBezTo>
                      <a:pt x="215" y="150"/>
                      <a:pt x="215" y="160"/>
                      <a:pt x="220" y="170"/>
                    </a:cubicBezTo>
                    <a:cubicBezTo>
                      <a:pt x="226" y="181"/>
                      <a:pt x="233" y="192"/>
                      <a:pt x="242" y="204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54" y="219"/>
                      <a:pt x="269" y="238"/>
                      <a:pt x="257" y="250"/>
                    </a:cubicBezTo>
                    <a:cubicBezTo>
                      <a:pt x="246" y="262"/>
                      <a:pt x="221" y="250"/>
                      <a:pt x="212" y="243"/>
                    </a:cubicBezTo>
                    <a:cubicBezTo>
                      <a:pt x="202" y="235"/>
                      <a:pt x="199" y="226"/>
                      <a:pt x="195" y="216"/>
                    </a:cubicBezTo>
                    <a:cubicBezTo>
                      <a:pt x="195" y="216"/>
                      <a:pt x="193" y="210"/>
                      <a:pt x="192" y="208"/>
                    </a:cubicBezTo>
                    <a:cubicBezTo>
                      <a:pt x="185" y="212"/>
                      <a:pt x="179" y="219"/>
                      <a:pt x="172" y="225"/>
                    </a:cubicBezTo>
                    <a:cubicBezTo>
                      <a:pt x="169" y="229"/>
                      <a:pt x="166" y="233"/>
                      <a:pt x="162" y="236"/>
                    </a:cubicBezTo>
                    <a:cubicBezTo>
                      <a:pt x="149" y="247"/>
                      <a:pt x="136" y="257"/>
                      <a:pt x="122" y="265"/>
                    </a:cubicBezTo>
                    <a:cubicBezTo>
                      <a:pt x="104" y="275"/>
                      <a:pt x="85" y="282"/>
                      <a:pt x="66" y="287"/>
                    </a:cubicBezTo>
                    <a:cubicBezTo>
                      <a:pt x="47" y="294"/>
                      <a:pt x="47" y="294"/>
                      <a:pt x="47" y="294"/>
                    </a:cubicBezTo>
                    <a:cubicBezTo>
                      <a:pt x="33" y="299"/>
                      <a:pt x="16" y="301"/>
                      <a:pt x="0" y="298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6" name="Freeform 503"/>
              <p:cNvSpPr>
                <a:spLocks/>
              </p:cNvSpPr>
              <p:nvPr/>
            </p:nvSpPr>
            <p:spPr bwMode="auto">
              <a:xfrm>
                <a:off x="1132" y="1439"/>
                <a:ext cx="254" cy="236"/>
              </a:xfrm>
              <a:custGeom>
                <a:avLst/>
                <a:gdLst>
                  <a:gd name="T0" fmla="*/ 22 w 93"/>
                  <a:gd name="T1" fmla="*/ 0 h 87"/>
                  <a:gd name="T2" fmla="*/ 22 w 93"/>
                  <a:gd name="T3" fmla="*/ 2 h 87"/>
                  <a:gd name="T4" fmla="*/ 25 w 93"/>
                  <a:gd name="T5" fmla="*/ 66 h 87"/>
                  <a:gd name="T6" fmla="*/ 58 w 93"/>
                  <a:gd name="T7" fmla="*/ 84 h 87"/>
                  <a:gd name="T8" fmla="*/ 80 w 93"/>
                  <a:gd name="T9" fmla="*/ 82 h 87"/>
                  <a:gd name="T10" fmla="*/ 92 w 93"/>
                  <a:gd name="T11" fmla="*/ 80 h 87"/>
                  <a:gd name="T12" fmla="*/ 93 w 93"/>
                  <a:gd name="T13" fmla="*/ 81 h 87"/>
                  <a:gd name="T14" fmla="*/ 92 w 93"/>
                  <a:gd name="T15" fmla="*/ 83 h 87"/>
                  <a:gd name="T16" fmla="*/ 80 w 93"/>
                  <a:gd name="T17" fmla="*/ 85 h 87"/>
                  <a:gd name="T18" fmla="*/ 57 w 93"/>
                  <a:gd name="T19" fmla="*/ 86 h 87"/>
                  <a:gd name="T20" fmla="*/ 23 w 93"/>
                  <a:gd name="T21" fmla="*/ 68 h 87"/>
                  <a:gd name="T22" fmla="*/ 20 w 93"/>
                  <a:gd name="T23" fmla="*/ 1 h 87"/>
                  <a:gd name="T24" fmla="*/ 22 w 93"/>
                  <a:gd name="T2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87">
                    <a:moveTo>
                      <a:pt x="22" y="0"/>
                    </a:moveTo>
                    <a:cubicBezTo>
                      <a:pt x="22" y="1"/>
                      <a:pt x="23" y="2"/>
                      <a:pt x="22" y="2"/>
                    </a:cubicBezTo>
                    <a:cubicBezTo>
                      <a:pt x="11" y="22"/>
                      <a:pt x="3" y="45"/>
                      <a:pt x="25" y="66"/>
                    </a:cubicBezTo>
                    <a:cubicBezTo>
                      <a:pt x="35" y="76"/>
                      <a:pt x="45" y="81"/>
                      <a:pt x="58" y="84"/>
                    </a:cubicBezTo>
                    <a:cubicBezTo>
                      <a:pt x="65" y="85"/>
                      <a:pt x="73" y="83"/>
                      <a:pt x="80" y="82"/>
                    </a:cubicBezTo>
                    <a:cubicBezTo>
                      <a:pt x="84" y="81"/>
                      <a:pt x="88" y="81"/>
                      <a:pt x="92" y="80"/>
                    </a:cubicBezTo>
                    <a:cubicBezTo>
                      <a:pt x="93" y="80"/>
                      <a:pt x="93" y="81"/>
                      <a:pt x="93" y="81"/>
                    </a:cubicBezTo>
                    <a:cubicBezTo>
                      <a:pt x="93" y="82"/>
                      <a:pt x="93" y="83"/>
                      <a:pt x="92" y="83"/>
                    </a:cubicBezTo>
                    <a:cubicBezTo>
                      <a:pt x="88" y="83"/>
                      <a:pt x="84" y="84"/>
                      <a:pt x="80" y="85"/>
                    </a:cubicBezTo>
                    <a:cubicBezTo>
                      <a:pt x="73" y="86"/>
                      <a:pt x="65" y="87"/>
                      <a:pt x="57" y="86"/>
                    </a:cubicBezTo>
                    <a:cubicBezTo>
                      <a:pt x="44" y="84"/>
                      <a:pt x="34" y="78"/>
                      <a:pt x="23" y="68"/>
                    </a:cubicBezTo>
                    <a:cubicBezTo>
                      <a:pt x="0" y="46"/>
                      <a:pt x="9" y="21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7" name="Freeform 504"/>
              <p:cNvSpPr>
                <a:spLocks/>
              </p:cNvSpPr>
              <p:nvPr/>
            </p:nvSpPr>
            <p:spPr bwMode="auto">
              <a:xfrm>
                <a:off x="1386" y="1651"/>
                <a:ext cx="11" cy="19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1 h 7"/>
                  <a:gd name="T4" fmla="*/ 3 w 4"/>
                  <a:gd name="T5" fmla="*/ 1 h 7"/>
                  <a:gd name="T6" fmla="*/ 3 w 4"/>
                  <a:gd name="T7" fmla="*/ 1 h 7"/>
                  <a:gd name="T8" fmla="*/ 4 w 4"/>
                  <a:gd name="T9" fmla="*/ 2 h 7"/>
                  <a:gd name="T10" fmla="*/ 3 w 4"/>
                  <a:gd name="T11" fmla="*/ 5 h 7"/>
                  <a:gd name="T12" fmla="*/ 3 w 4"/>
                  <a:gd name="T13" fmla="*/ 6 h 7"/>
                  <a:gd name="T14" fmla="*/ 3 w 4"/>
                  <a:gd name="T15" fmla="*/ 6 h 7"/>
                  <a:gd name="T16" fmla="*/ 3 w 4"/>
                  <a:gd name="T17" fmla="*/ 6 h 7"/>
                  <a:gd name="T18" fmla="*/ 3 w 4"/>
                  <a:gd name="T19" fmla="*/ 6 h 7"/>
                  <a:gd name="T20" fmla="*/ 2 w 4"/>
                  <a:gd name="T21" fmla="*/ 7 h 7"/>
                  <a:gd name="T22" fmla="*/ 0 w 4"/>
                  <a:gd name="T23" fmla="*/ 6 h 7"/>
                  <a:gd name="T24" fmla="*/ 1 w 4"/>
                  <a:gd name="T25" fmla="*/ 5 h 7"/>
                  <a:gd name="T26" fmla="*/ 0 w 4"/>
                  <a:gd name="T27" fmla="*/ 1 h 7"/>
                  <a:gd name="T28" fmla="*/ 0 w 4"/>
                  <a:gd name="T29" fmla="*/ 1 h 7"/>
                  <a:gd name="T30" fmla="*/ 0 w 4"/>
                  <a:gd name="T31" fmla="*/ 1 h 7"/>
                  <a:gd name="T32" fmla="*/ 1 w 4"/>
                  <a:gd name="T33" fmla="*/ 0 h 7"/>
                  <a:gd name="T34" fmla="*/ 3 w 4"/>
                  <a:gd name="T3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8" name="Freeform 505"/>
              <p:cNvSpPr>
                <a:spLocks/>
              </p:cNvSpPr>
              <p:nvPr/>
            </p:nvSpPr>
            <p:spPr bwMode="auto">
              <a:xfrm>
                <a:off x="1184" y="1558"/>
                <a:ext cx="85" cy="55"/>
              </a:xfrm>
              <a:custGeom>
                <a:avLst/>
                <a:gdLst>
                  <a:gd name="T0" fmla="*/ 31 w 31"/>
                  <a:gd name="T1" fmla="*/ 1 h 20"/>
                  <a:gd name="T2" fmla="*/ 30 w 31"/>
                  <a:gd name="T3" fmla="*/ 3 h 20"/>
                  <a:gd name="T4" fmla="*/ 23 w 31"/>
                  <a:gd name="T5" fmla="*/ 7 h 20"/>
                  <a:gd name="T6" fmla="*/ 3 w 31"/>
                  <a:gd name="T7" fmla="*/ 19 h 20"/>
                  <a:gd name="T8" fmla="*/ 1 w 31"/>
                  <a:gd name="T9" fmla="*/ 19 h 20"/>
                  <a:gd name="T10" fmla="*/ 1 w 31"/>
                  <a:gd name="T11" fmla="*/ 17 h 20"/>
                  <a:gd name="T12" fmla="*/ 22 w 31"/>
                  <a:gd name="T13" fmla="*/ 4 h 20"/>
                  <a:gd name="T14" fmla="*/ 29 w 31"/>
                  <a:gd name="T15" fmla="*/ 1 h 20"/>
                  <a:gd name="T16" fmla="*/ 31 w 31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0">
                    <a:moveTo>
                      <a:pt x="31" y="1"/>
                    </a:moveTo>
                    <a:cubicBezTo>
                      <a:pt x="31" y="2"/>
                      <a:pt x="31" y="3"/>
                      <a:pt x="30" y="3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6" y="11"/>
                      <a:pt x="7" y="15"/>
                      <a:pt x="3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0" y="18"/>
                      <a:pt x="1" y="18"/>
                      <a:pt x="1" y="17"/>
                    </a:cubicBezTo>
                    <a:cubicBezTo>
                      <a:pt x="6" y="13"/>
                      <a:pt x="15" y="9"/>
                      <a:pt x="22" y="4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0" y="0"/>
                      <a:pt x="30" y="1"/>
                      <a:pt x="3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9" name="Freeform 506"/>
              <p:cNvSpPr>
                <a:spLocks/>
              </p:cNvSpPr>
              <p:nvPr/>
            </p:nvSpPr>
            <p:spPr bwMode="auto">
              <a:xfrm>
                <a:off x="1260" y="1515"/>
                <a:ext cx="55" cy="63"/>
              </a:xfrm>
              <a:custGeom>
                <a:avLst/>
                <a:gdLst>
                  <a:gd name="T0" fmla="*/ 1 w 20"/>
                  <a:gd name="T1" fmla="*/ 19 h 23"/>
                  <a:gd name="T2" fmla="*/ 20 w 20"/>
                  <a:gd name="T3" fmla="*/ 22 h 23"/>
                  <a:gd name="T4" fmla="*/ 5 w 20"/>
                  <a:gd name="T5" fmla="*/ 0 h 23"/>
                  <a:gd name="T6" fmla="*/ 2 w 20"/>
                  <a:gd name="T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" y="19"/>
                    </a:moveTo>
                    <a:cubicBezTo>
                      <a:pt x="8" y="19"/>
                      <a:pt x="14" y="23"/>
                      <a:pt x="20" y="22"/>
                    </a:cubicBezTo>
                    <a:cubicBezTo>
                      <a:pt x="16" y="15"/>
                      <a:pt x="10" y="7"/>
                      <a:pt x="5" y="0"/>
                    </a:cubicBezTo>
                    <a:cubicBezTo>
                      <a:pt x="0" y="2"/>
                      <a:pt x="1" y="14"/>
                      <a:pt x="2" y="19"/>
                    </a:cubicBezTo>
                  </a:path>
                </a:pathLst>
              </a:custGeom>
              <a:solidFill>
                <a:srgbClr val="937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0" name="Freeform 507"/>
              <p:cNvSpPr>
                <a:spLocks noEditPoints="1"/>
              </p:cNvSpPr>
              <p:nvPr/>
            </p:nvSpPr>
            <p:spPr bwMode="auto">
              <a:xfrm>
                <a:off x="1258" y="1510"/>
                <a:ext cx="62" cy="70"/>
              </a:xfrm>
              <a:custGeom>
                <a:avLst/>
                <a:gdLst>
                  <a:gd name="T0" fmla="*/ 6 w 23"/>
                  <a:gd name="T1" fmla="*/ 1 h 26"/>
                  <a:gd name="T2" fmla="*/ 2 w 23"/>
                  <a:gd name="T3" fmla="*/ 6 h 26"/>
                  <a:gd name="T4" fmla="*/ 2 w 23"/>
                  <a:gd name="T5" fmla="*/ 20 h 26"/>
                  <a:gd name="T6" fmla="*/ 1 w 23"/>
                  <a:gd name="T7" fmla="*/ 20 h 26"/>
                  <a:gd name="T8" fmla="*/ 1 w 23"/>
                  <a:gd name="T9" fmla="*/ 21 h 26"/>
                  <a:gd name="T10" fmla="*/ 2 w 23"/>
                  <a:gd name="T11" fmla="*/ 22 h 26"/>
                  <a:gd name="T12" fmla="*/ 3 w 23"/>
                  <a:gd name="T13" fmla="*/ 22 h 26"/>
                  <a:gd name="T14" fmla="*/ 3 w 23"/>
                  <a:gd name="T15" fmla="*/ 22 h 26"/>
                  <a:gd name="T16" fmla="*/ 10 w 23"/>
                  <a:gd name="T17" fmla="*/ 24 h 26"/>
                  <a:gd name="T18" fmla="*/ 22 w 23"/>
                  <a:gd name="T19" fmla="*/ 25 h 26"/>
                  <a:gd name="T20" fmla="*/ 23 w 23"/>
                  <a:gd name="T21" fmla="*/ 25 h 26"/>
                  <a:gd name="T22" fmla="*/ 23 w 23"/>
                  <a:gd name="T23" fmla="*/ 23 h 26"/>
                  <a:gd name="T24" fmla="*/ 12 w 23"/>
                  <a:gd name="T25" fmla="*/ 7 h 26"/>
                  <a:gd name="T26" fmla="*/ 7 w 23"/>
                  <a:gd name="T27" fmla="*/ 1 h 26"/>
                  <a:gd name="T28" fmla="*/ 6 w 23"/>
                  <a:gd name="T29" fmla="*/ 1 h 26"/>
                  <a:gd name="T30" fmla="*/ 19 w 23"/>
                  <a:gd name="T31" fmla="*/ 23 h 26"/>
                  <a:gd name="T32" fmla="*/ 11 w 23"/>
                  <a:gd name="T33" fmla="*/ 21 h 26"/>
                  <a:gd name="T34" fmla="*/ 4 w 23"/>
                  <a:gd name="T35" fmla="*/ 20 h 26"/>
                  <a:gd name="T36" fmla="*/ 4 w 23"/>
                  <a:gd name="T37" fmla="*/ 6 h 26"/>
                  <a:gd name="T38" fmla="*/ 6 w 23"/>
                  <a:gd name="T39" fmla="*/ 3 h 26"/>
                  <a:gd name="T40" fmla="*/ 10 w 23"/>
                  <a:gd name="T41" fmla="*/ 9 h 26"/>
                  <a:gd name="T42" fmla="*/ 19 w 23"/>
                  <a:gd name="T43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6">
                    <a:moveTo>
                      <a:pt x="6" y="1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0" y="10"/>
                      <a:pt x="1" y="16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2" y="22"/>
                      <a:pt x="2" y="22"/>
                    </a:cubicBezTo>
                    <a:cubicBezTo>
                      <a:pt x="2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2"/>
                      <a:pt x="8" y="23"/>
                      <a:pt x="10" y="24"/>
                    </a:cubicBezTo>
                    <a:cubicBezTo>
                      <a:pt x="14" y="25"/>
                      <a:pt x="18" y="26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19" y="18"/>
                      <a:pt x="15" y="13"/>
                      <a:pt x="12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1"/>
                    </a:cubicBezTo>
                    <a:close/>
                    <a:moveTo>
                      <a:pt x="19" y="23"/>
                    </a:moveTo>
                    <a:cubicBezTo>
                      <a:pt x="16" y="23"/>
                      <a:pt x="14" y="22"/>
                      <a:pt x="11" y="21"/>
                    </a:cubicBezTo>
                    <a:cubicBezTo>
                      <a:pt x="9" y="21"/>
                      <a:pt x="7" y="20"/>
                      <a:pt x="4" y="20"/>
                    </a:cubicBezTo>
                    <a:cubicBezTo>
                      <a:pt x="3" y="13"/>
                      <a:pt x="4" y="9"/>
                      <a:pt x="4" y="6"/>
                    </a:cubicBezTo>
                    <a:cubicBezTo>
                      <a:pt x="5" y="5"/>
                      <a:pt x="5" y="4"/>
                      <a:pt x="6" y="3"/>
                    </a:cubicBezTo>
                    <a:cubicBezTo>
                      <a:pt x="7" y="5"/>
                      <a:pt x="10" y="9"/>
                      <a:pt x="10" y="9"/>
                    </a:cubicBezTo>
                    <a:cubicBezTo>
                      <a:pt x="13" y="13"/>
                      <a:pt x="16" y="18"/>
                      <a:pt x="19" y="2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1" name="Freeform 508"/>
              <p:cNvSpPr>
                <a:spLocks/>
              </p:cNvSpPr>
              <p:nvPr/>
            </p:nvSpPr>
            <p:spPr bwMode="auto">
              <a:xfrm>
                <a:off x="1745" y="1390"/>
                <a:ext cx="41" cy="46"/>
              </a:xfrm>
              <a:custGeom>
                <a:avLst/>
                <a:gdLst>
                  <a:gd name="T0" fmla="*/ 12 w 15"/>
                  <a:gd name="T1" fmla="*/ 6 h 17"/>
                  <a:gd name="T2" fmla="*/ 13 w 15"/>
                  <a:gd name="T3" fmla="*/ 16 h 17"/>
                  <a:gd name="T4" fmla="*/ 11 w 15"/>
                  <a:gd name="T5" fmla="*/ 16 h 17"/>
                  <a:gd name="T6" fmla="*/ 11 w 15"/>
                  <a:gd name="T7" fmla="*/ 15 h 17"/>
                  <a:gd name="T8" fmla="*/ 10 w 15"/>
                  <a:gd name="T9" fmla="*/ 7 h 17"/>
                  <a:gd name="T10" fmla="*/ 2 w 15"/>
                  <a:gd name="T11" fmla="*/ 3 h 17"/>
                  <a:gd name="T12" fmla="*/ 0 w 15"/>
                  <a:gd name="T13" fmla="*/ 2 h 17"/>
                  <a:gd name="T14" fmla="*/ 2 w 15"/>
                  <a:gd name="T15" fmla="*/ 1 h 17"/>
                  <a:gd name="T16" fmla="*/ 12 w 15"/>
                  <a:gd name="T1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5" y="9"/>
                      <a:pt x="15" y="13"/>
                      <a:pt x="13" y="16"/>
                    </a:cubicBezTo>
                    <a:cubicBezTo>
                      <a:pt x="13" y="16"/>
                      <a:pt x="12" y="17"/>
                      <a:pt x="11" y="16"/>
                    </a:cubicBezTo>
                    <a:cubicBezTo>
                      <a:pt x="11" y="16"/>
                      <a:pt x="10" y="15"/>
                      <a:pt x="11" y="15"/>
                    </a:cubicBezTo>
                    <a:cubicBezTo>
                      <a:pt x="13" y="11"/>
                      <a:pt x="11" y="8"/>
                      <a:pt x="10" y="7"/>
                    </a:cubicBezTo>
                    <a:cubicBezTo>
                      <a:pt x="8" y="4"/>
                      <a:pt x="5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0"/>
                      <a:pt x="10" y="2"/>
                      <a:pt x="12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2" name="Freeform 509"/>
              <p:cNvSpPr>
                <a:spLocks/>
              </p:cNvSpPr>
              <p:nvPr/>
            </p:nvSpPr>
            <p:spPr bwMode="auto">
              <a:xfrm>
                <a:off x="1554" y="1180"/>
                <a:ext cx="36" cy="41"/>
              </a:xfrm>
              <a:custGeom>
                <a:avLst/>
                <a:gdLst>
                  <a:gd name="T0" fmla="*/ 11 w 13"/>
                  <a:gd name="T1" fmla="*/ 7 h 15"/>
                  <a:gd name="T2" fmla="*/ 12 w 13"/>
                  <a:gd name="T3" fmla="*/ 14 h 15"/>
                  <a:gd name="T4" fmla="*/ 10 w 13"/>
                  <a:gd name="T5" fmla="*/ 15 h 15"/>
                  <a:gd name="T6" fmla="*/ 9 w 13"/>
                  <a:gd name="T7" fmla="*/ 13 h 15"/>
                  <a:gd name="T8" fmla="*/ 9 w 13"/>
                  <a:gd name="T9" fmla="*/ 8 h 15"/>
                  <a:gd name="T10" fmla="*/ 2 w 13"/>
                  <a:gd name="T11" fmla="*/ 3 h 15"/>
                  <a:gd name="T12" fmla="*/ 1 w 13"/>
                  <a:gd name="T13" fmla="*/ 2 h 15"/>
                  <a:gd name="T14" fmla="*/ 2 w 13"/>
                  <a:gd name="T15" fmla="*/ 1 h 15"/>
                  <a:gd name="T16" fmla="*/ 11 w 13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11" y="7"/>
                    </a:moveTo>
                    <a:cubicBezTo>
                      <a:pt x="13" y="9"/>
                      <a:pt x="13" y="12"/>
                      <a:pt x="12" y="14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1"/>
                      <a:pt x="10" y="10"/>
                      <a:pt x="9" y="8"/>
                    </a:cubicBezTo>
                    <a:cubicBezTo>
                      <a:pt x="8" y="5"/>
                      <a:pt x="5" y="3"/>
                      <a:pt x="2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6" y="1"/>
                      <a:pt x="10" y="3"/>
                      <a:pt x="1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3" name="Freeform 510"/>
              <p:cNvSpPr>
                <a:spLocks/>
              </p:cNvSpPr>
              <p:nvPr/>
            </p:nvSpPr>
            <p:spPr bwMode="auto">
              <a:xfrm>
                <a:off x="1914" y="1178"/>
                <a:ext cx="220" cy="133"/>
              </a:xfrm>
              <a:custGeom>
                <a:avLst/>
                <a:gdLst>
                  <a:gd name="T0" fmla="*/ 77 w 81"/>
                  <a:gd name="T1" fmla="*/ 4 h 49"/>
                  <a:gd name="T2" fmla="*/ 74 w 81"/>
                  <a:gd name="T3" fmla="*/ 19 h 49"/>
                  <a:gd name="T4" fmla="*/ 62 w 81"/>
                  <a:gd name="T5" fmla="*/ 23 h 49"/>
                  <a:gd name="T6" fmla="*/ 58 w 81"/>
                  <a:gd name="T7" fmla="*/ 22 h 49"/>
                  <a:gd name="T8" fmla="*/ 40 w 81"/>
                  <a:gd name="T9" fmla="*/ 29 h 49"/>
                  <a:gd name="T10" fmla="*/ 34 w 81"/>
                  <a:gd name="T11" fmla="*/ 33 h 49"/>
                  <a:gd name="T12" fmla="*/ 25 w 81"/>
                  <a:gd name="T13" fmla="*/ 37 h 49"/>
                  <a:gd name="T14" fmla="*/ 2 w 81"/>
                  <a:gd name="T15" fmla="*/ 49 h 49"/>
                  <a:gd name="T16" fmla="*/ 0 w 81"/>
                  <a:gd name="T17" fmla="*/ 48 h 49"/>
                  <a:gd name="T18" fmla="*/ 1 w 81"/>
                  <a:gd name="T19" fmla="*/ 47 h 49"/>
                  <a:gd name="T20" fmla="*/ 24 w 81"/>
                  <a:gd name="T21" fmla="*/ 35 h 49"/>
                  <a:gd name="T22" fmla="*/ 33 w 81"/>
                  <a:gd name="T23" fmla="*/ 31 h 49"/>
                  <a:gd name="T24" fmla="*/ 39 w 81"/>
                  <a:gd name="T25" fmla="*/ 27 h 49"/>
                  <a:gd name="T26" fmla="*/ 58 w 81"/>
                  <a:gd name="T27" fmla="*/ 20 h 49"/>
                  <a:gd name="T28" fmla="*/ 63 w 81"/>
                  <a:gd name="T29" fmla="*/ 20 h 49"/>
                  <a:gd name="T30" fmla="*/ 72 w 81"/>
                  <a:gd name="T31" fmla="*/ 17 h 49"/>
                  <a:gd name="T32" fmla="*/ 75 w 81"/>
                  <a:gd name="T33" fmla="*/ 5 h 49"/>
                  <a:gd name="T34" fmla="*/ 69 w 81"/>
                  <a:gd name="T35" fmla="*/ 2 h 49"/>
                  <a:gd name="T36" fmla="*/ 54 w 81"/>
                  <a:gd name="T37" fmla="*/ 16 h 49"/>
                  <a:gd name="T38" fmla="*/ 53 w 81"/>
                  <a:gd name="T39" fmla="*/ 17 h 49"/>
                  <a:gd name="T40" fmla="*/ 33 w 81"/>
                  <a:gd name="T41" fmla="*/ 22 h 49"/>
                  <a:gd name="T42" fmla="*/ 26 w 81"/>
                  <a:gd name="T43" fmla="*/ 24 h 49"/>
                  <a:gd name="T44" fmla="*/ 22 w 81"/>
                  <a:gd name="T45" fmla="*/ 25 h 49"/>
                  <a:gd name="T46" fmla="*/ 2 w 81"/>
                  <a:gd name="T47" fmla="*/ 32 h 49"/>
                  <a:gd name="T48" fmla="*/ 0 w 81"/>
                  <a:gd name="T49" fmla="*/ 31 h 49"/>
                  <a:gd name="T50" fmla="*/ 0 w 81"/>
                  <a:gd name="T51" fmla="*/ 30 h 49"/>
                  <a:gd name="T52" fmla="*/ 1 w 81"/>
                  <a:gd name="T53" fmla="*/ 29 h 49"/>
                  <a:gd name="T54" fmla="*/ 21 w 81"/>
                  <a:gd name="T55" fmla="*/ 23 h 49"/>
                  <a:gd name="T56" fmla="*/ 25 w 81"/>
                  <a:gd name="T57" fmla="*/ 21 h 49"/>
                  <a:gd name="T58" fmla="*/ 32 w 81"/>
                  <a:gd name="T59" fmla="*/ 19 h 49"/>
                  <a:gd name="T60" fmla="*/ 52 w 81"/>
                  <a:gd name="T61" fmla="*/ 14 h 49"/>
                  <a:gd name="T62" fmla="*/ 69 w 81"/>
                  <a:gd name="T63" fmla="*/ 0 h 49"/>
                  <a:gd name="T64" fmla="*/ 77 w 81"/>
                  <a:gd name="T65" fmla="*/ 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1" h="49">
                    <a:moveTo>
                      <a:pt x="77" y="4"/>
                    </a:moveTo>
                    <a:cubicBezTo>
                      <a:pt x="81" y="9"/>
                      <a:pt x="78" y="15"/>
                      <a:pt x="74" y="19"/>
                    </a:cubicBezTo>
                    <a:cubicBezTo>
                      <a:pt x="69" y="24"/>
                      <a:pt x="66" y="23"/>
                      <a:pt x="62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4" y="22"/>
                      <a:pt x="46" y="26"/>
                      <a:pt x="40" y="29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17" y="40"/>
                      <a:pt x="9" y="44"/>
                      <a:pt x="2" y="49"/>
                    </a:cubicBezTo>
                    <a:cubicBezTo>
                      <a:pt x="2" y="49"/>
                      <a:pt x="1" y="49"/>
                      <a:pt x="0" y="48"/>
                    </a:cubicBezTo>
                    <a:cubicBezTo>
                      <a:pt x="0" y="48"/>
                      <a:pt x="0" y="47"/>
                      <a:pt x="1" y="47"/>
                    </a:cubicBezTo>
                    <a:cubicBezTo>
                      <a:pt x="8" y="42"/>
                      <a:pt x="16" y="38"/>
                      <a:pt x="24" y="35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6" y="24"/>
                      <a:pt x="53" y="20"/>
                      <a:pt x="58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7" y="21"/>
                      <a:pt x="69" y="21"/>
                      <a:pt x="72" y="17"/>
                    </a:cubicBezTo>
                    <a:cubicBezTo>
                      <a:pt x="74" y="16"/>
                      <a:pt x="79" y="10"/>
                      <a:pt x="75" y="5"/>
                    </a:cubicBezTo>
                    <a:cubicBezTo>
                      <a:pt x="73" y="3"/>
                      <a:pt x="71" y="2"/>
                      <a:pt x="69" y="2"/>
                    </a:cubicBezTo>
                    <a:cubicBezTo>
                      <a:pt x="64" y="3"/>
                      <a:pt x="58" y="10"/>
                      <a:pt x="54" y="16"/>
                    </a:cubicBezTo>
                    <a:cubicBezTo>
                      <a:pt x="54" y="17"/>
                      <a:pt x="54" y="17"/>
                      <a:pt x="53" y="17"/>
                    </a:cubicBezTo>
                    <a:cubicBezTo>
                      <a:pt x="47" y="17"/>
                      <a:pt x="40" y="19"/>
                      <a:pt x="33" y="2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5" y="27"/>
                      <a:pt x="8" y="29"/>
                      <a:pt x="2" y="32"/>
                    </a:cubicBezTo>
                    <a:cubicBezTo>
                      <a:pt x="1" y="32"/>
                      <a:pt x="0" y="32"/>
                      <a:pt x="0" y="31"/>
                    </a:cubicBezTo>
                    <a:cubicBezTo>
                      <a:pt x="0" y="31"/>
                      <a:pt x="0" y="31"/>
                      <a:pt x="0" y="30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7" y="26"/>
                      <a:pt x="14" y="25"/>
                      <a:pt x="21" y="2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32" y="19"/>
                      <a:pt x="32" y="19"/>
                    </a:cubicBezTo>
                    <a:cubicBezTo>
                      <a:pt x="39" y="17"/>
                      <a:pt x="46" y="15"/>
                      <a:pt x="52" y="14"/>
                    </a:cubicBezTo>
                    <a:cubicBezTo>
                      <a:pt x="55" y="11"/>
                      <a:pt x="61" y="0"/>
                      <a:pt x="69" y="0"/>
                    </a:cubicBezTo>
                    <a:cubicBezTo>
                      <a:pt x="72" y="0"/>
                      <a:pt x="74" y="1"/>
                      <a:pt x="77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4" name="Freeform 511"/>
              <p:cNvSpPr>
                <a:spLocks/>
              </p:cNvSpPr>
              <p:nvPr/>
            </p:nvSpPr>
            <p:spPr bwMode="auto">
              <a:xfrm>
                <a:off x="1797" y="960"/>
                <a:ext cx="171" cy="177"/>
              </a:xfrm>
              <a:custGeom>
                <a:avLst/>
                <a:gdLst>
                  <a:gd name="T0" fmla="*/ 61 w 63"/>
                  <a:gd name="T1" fmla="*/ 5 h 65"/>
                  <a:gd name="T2" fmla="*/ 60 w 63"/>
                  <a:gd name="T3" fmla="*/ 15 h 65"/>
                  <a:gd name="T4" fmla="*/ 51 w 63"/>
                  <a:gd name="T5" fmla="*/ 20 h 65"/>
                  <a:gd name="T6" fmla="*/ 47 w 63"/>
                  <a:gd name="T7" fmla="*/ 22 h 65"/>
                  <a:gd name="T8" fmla="*/ 40 w 63"/>
                  <a:gd name="T9" fmla="*/ 29 h 65"/>
                  <a:gd name="T10" fmla="*/ 38 w 63"/>
                  <a:gd name="T11" fmla="*/ 32 h 65"/>
                  <a:gd name="T12" fmla="*/ 32 w 63"/>
                  <a:gd name="T13" fmla="*/ 41 h 65"/>
                  <a:gd name="T14" fmla="*/ 10 w 63"/>
                  <a:gd name="T15" fmla="*/ 65 h 65"/>
                  <a:gd name="T16" fmla="*/ 9 w 63"/>
                  <a:gd name="T17" fmla="*/ 63 h 65"/>
                  <a:gd name="T18" fmla="*/ 11 w 63"/>
                  <a:gd name="T19" fmla="*/ 62 h 65"/>
                  <a:gd name="T20" fmla="*/ 29 w 63"/>
                  <a:gd name="T21" fmla="*/ 39 h 65"/>
                  <a:gd name="T22" fmla="*/ 36 w 63"/>
                  <a:gd name="T23" fmla="*/ 31 h 65"/>
                  <a:gd name="T24" fmla="*/ 38 w 63"/>
                  <a:gd name="T25" fmla="*/ 27 h 65"/>
                  <a:gd name="T26" fmla="*/ 45 w 63"/>
                  <a:gd name="T27" fmla="*/ 20 h 65"/>
                  <a:gd name="T28" fmla="*/ 50 w 63"/>
                  <a:gd name="T29" fmla="*/ 17 h 65"/>
                  <a:gd name="T30" fmla="*/ 58 w 63"/>
                  <a:gd name="T31" fmla="*/ 13 h 65"/>
                  <a:gd name="T32" fmla="*/ 59 w 63"/>
                  <a:gd name="T33" fmla="*/ 6 h 65"/>
                  <a:gd name="T34" fmla="*/ 51 w 63"/>
                  <a:gd name="T35" fmla="*/ 3 h 65"/>
                  <a:gd name="T36" fmla="*/ 43 w 63"/>
                  <a:gd name="T37" fmla="*/ 9 h 65"/>
                  <a:gd name="T38" fmla="*/ 41 w 63"/>
                  <a:gd name="T39" fmla="*/ 14 h 65"/>
                  <a:gd name="T40" fmla="*/ 38 w 63"/>
                  <a:gd name="T41" fmla="*/ 22 h 65"/>
                  <a:gd name="T42" fmla="*/ 29 w 63"/>
                  <a:gd name="T43" fmla="*/ 32 h 65"/>
                  <a:gd name="T44" fmla="*/ 25 w 63"/>
                  <a:gd name="T45" fmla="*/ 36 h 65"/>
                  <a:gd name="T46" fmla="*/ 21 w 63"/>
                  <a:gd name="T47" fmla="*/ 40 h 65"/>
                  <a:gd name="T48" fmla="*/ 2 w 63"/>
                  <a:gd name="T49" fmla="*/ 57 h 65"/>
                  <a:gd name="T50" fmla="*/ 1 w 63"/>
                  <a:gd name="T51" fmla="*/ 57 h 65"/>
                  <a:gd name="T52" fmla="*/ 1 w 63"/>
                  <a:gd name="T53" fmla="*/ 55 h 65"/>
                  <a:gd name="T54" fmla="*/ 19 w 63"/>
                  <a:gd name="T55" fmla="*/ 39 h 65"/>
                  <a:gd name="T56" fmla="*/ 23 w 63"/>
                  <a:gd name="T57" fmla="*/ 35 h 65"/>
                  <a:gd name="T58" fmla="*/ 27 w 63"/>
                  <a:gd name="T59" fmla="*/ 30 h 65"/>
                  <a:gd name="T60" fmla="*/ 36 w 63"/>
                  <a:gd name="T61" fmla="*/ 21 h 65"/>
                  <a:gd name="T62" fmla="*/ 39 w 63"/>
                  <a:gd name="T63" fmla="*/ 14 h 65"/>
                  <a:gd name="T64" fmla="*/ 40 w 63"/>
                  <a:gd name="T65" fmla="*/ 8 h 65"/>
                  <a:gd name="T66" fmla="*/ 51 w 63"/>
                  <a:gd name="T67" fmla="*/ 0 h 65"/>
                  <a:gd name="T68" fmla="*/ 61 w 63"/>
                  <a:gd name="T69" fmla="*/ 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65">
                    <a:moveTo>
                      <a:pt x="61" y="5"/>
                    </a:moveTo>
                    <a:cubicBezTo>
                      <a:pt x="62" y="6"/>
                      <a:pt x="63" y="10"/>
                      <a:pt x="60" y="15"/>
                    </a:cubicBezTo>
                    <a:cubicBezTo>
                      <a:pt x="58" y="18"/>
                      <a:pt x="54" y="19"/>
                      <a:pt x="51" y="20"/>
                    </a:cubicBezTo>
                    <a:cubicBezTo>
                      <a:pt x="50" y="20"/>
                      <a:pt x="48" y="21"/>
                      <a:pt x="47" y="22"/>
                    </a:cubicBezTo>
                    <a:cubicBezTo>
                      <a:pt x="44" y="23"/>
                      <a:pt x="42" y="26"/>
                      <a:pt x="40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0" y="57"/>
                      <a:pt x="14" y="65"/>
                      <a:pt x="10" y="65"/>
                    </a:cubicBezTo>
                    <a:cubicBezTo>
                      <a:pt x="10" y="65"/>
                      <a:pt x="9" y="64"/>
                      <a:pt x="9" y="63"/>
                    </a:cubicBezTo>
                    <a:cubicBezTo>
                      <a:pt x="9" y="63"/>
                      <a:pt x="10" y="62"/>
                      <a:pt x="11" y="62"/>
                    </a:cubicBezTo>
                    <a:cubicBezTo>
                      <a:pt x="14" y="62"/>
                      <a:pt x="24" y="47"/>
                      <a:pt x="29" y="39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0" y="24"/>
                      <a:pt x="42" y="21"/>
                      <a:pt x="45" y="20"/>
                    </a:cubicBezTo>
                    <a:cubicBezTo>
                      <a:pt x="47" y="19"/>
                      <a:pt x="49" y="18"/>
                      <a:pt x="50" y="17"/>
                    </a:cubicBezTo>
                    <a:cubicBezTo>
                      <a:pt x="53" y="16"/>
                      <a:pt x="56" y="15"/>
                      <a:pt x="58" y="13"/>
                    </a:cubicBezTo>
                    <a:cubicBezTo>
                      <a:pt x="59" y="11"/>
                      <a:pt x="60" y="8"/>
                      <a:pt x="59" y="6"/>
                    </a:cubicBezTo>
                    <a:cubicBezTo>
                      <a:pt x="57" y="4"/>
                      <a:pt x="54" y="2"/>
                      <a:pt x="51" y="3"/>
                    </a:cubicBezTo>
                    <a:cubicBezTo>
                      <a:pt x="47" y="3"/>
                      <a:pt x="44" y="5"/>
                      <a:pt x="43" y="9"/>
                    </a:cubicBezTo>
                    <a:cubicBezTo>
                      <a:pt x="42" y="11"/>
                      <a:pt x="41" y="13"/>
                      <a:pt x="41" y="14"/>
                    </a:cubicBezTo>
                    <a:cubicBezTo>
                      <a:pt x="41" y="17"/>
                      <a:pt x="40" y="19"/>
                      <a:pt x="38" y="22"/>
                    </a:cubicBezTo>
                    <a:cubicBezTo>
                      <a:pt x="35" y="26"/>
                      <a:pt x="32" y="29"/>
                      <a:pt x="29" y="3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5" y="47"/>
                      <a:pt x="8" y="54"/>
                      <a:pt x="2" y="57"/>
                    </a:cubicBezTo>
                    <a:cubicBezTo>
                      <a:pt x="2" y="58"/>
                      <a:pt x="1" y="58"/>
                      <a:pt x="1" y="57"/>
                    </a:cubicBezTo>
                    <a:cubicBezTo>
                      <a:pt x="0" y="56"/>
                      <a:pt x="1" y="56"/>
                      <a:pt x="1" y="55"/>
                    </a:cubicBezTo>
                    <a:cubicBezTo>
                      <a:pt x="7" y="52"/>
                      <a:pt x="14" y="45"/>
                      <a:pt x="19" y="39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0" y="27"/>
                      <a:pt x="33" y="24"/>
                      <a:pt x="36" y="21"/>
                    </a:cubicBezTo>
                    <a:cubicBezTo>
                      <a:pt x="38" y="18"/>
                      <a:pt x="38" y="16"/>
                      <a:pt x="39" y="14"/>
                    </a:cubicBezTo>
                    <a:cubicBezTo>
                      <a:pt x="39" y="12"/>
                      <a:pt x="39" y="10"/>
                      <a:pt x="40" y="8"/>
                    </a:cubicBezTo>
                    <a:cubicBezTo>
                      <a:pt x="42" y="3"/>
                      <a:pt x="46" y="0"/>
                      <a:pt x="51" y="0"/>
                    </a:cubicBezTo>
                    <a:cubicBezTo>
                      <a:pt x="55" y="0"/>
                      <a:pt x="59" y="2"/>
                      <a:pt x="6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5" name="Freeform 512"/>
              <p:cNvSpPr>
                <a:spLocks/>
              </p:cNvSpPr>
              <p:nvPr/>
            </p:nvSpPr>
            <p:spPr bwMode="auto">
              <a:xfrm>
                <a:off x="1568" y="1510"/>
                <a:ext cx="106" cy="130"/>
              </a:xfrm>
              <a:custGeom>
                <a:avLst/>
                <a:gdLst>
                  <a:gd name="T0" fmla="*/ 20 w 39"/>
                  <a:gd name="T1" fmla="*/ 7 h 48"/>
                  <a:gd name="T2" fmla="*/ 38 w 39"/>
                  <a:gd name="T3" fmla="*/ 34 h 48"/>
                  <a:gd name="T4" fmla="*/ 18 w 39"/>
                  <a:gd name="T5" fmla="*/ 37 h 48"/>
                  <a:gd name="T6" fmla="*/ 1 w 39"/>
                  <a:gd name="T7" fmla="*/ 9 h 48"/>
                  <a:gd name="T8" fmla="*/ 11 w 39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8">
                    <a:moveTo>
                      <a:pt x="20" y="7"/>
                    </a:moveTo>
                    <a:cubicBezTo>
                      <a:pt x="29" y="9"/>
                      <a:pt x="37" y="26"/>
                      <a:pt x="38" y="34"/>
                    </a:cubicBezTo>
                    <a:cubicBezTo>
                      <a:pt x="39" y="48"/>
                      <a:pt x="24" y="43"/>
                      <a:pt x="18" y="37"/>
                    </a:cubicBezTo>
                    <a:cubicBezTo>
                      <a:pt x="12" y="31"/>
                      <a:pt x="0" y="18"/>
                      <a:pt x="1" y="9"/>
                    </a:cubicBezTo>
                    <a:cubicBezTo>
                      <a:pt x="2" y="4"/>
                      <a:pt x="6" y="0"/>
                      <a:pt x="11" y="2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6" name="Freeform 513"/>
              <p:cNvSpPr>
                <a:spLocks/>
              </p:cNvSpPr>
              <p:nvPr/>
            </p:nvSpPr>
            <p:spPr bwMode="auto">
              <a:xfrm>
                <a:off x="1350" y="1243"/>
                <a:ext cx="104" cy="111"/>
              </a:xfrm>
              <a:custGeom>
                <a:avLst/>
                <a:gdLst>
                  <a:gd name="T0" fmla="*/ 15 w 38"/>
                  <a:gd name="T1" fmla="*/ 1 h 41"/>
                  <a:gd name="T2" fmla="*/ 35 w 38"/>
                  <a:gd name="T3" fmla="*/ 30 h 41"/>
                  <a:gd name="T4" fmla="*/ 10 w 38"/>
                  <a:gd name="T5" fmla="*/ 23 h 41"/>
                  <a:gd name="T6" fmla="*/ 2 w 38"/>
                  <a:gd name="T7" fmla="*/ 7 h 41"/>
                  <a:gd name="T8" fmla="*/ 13 w 38"/>
                  <a:gd name="T9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15" y="1"/>
                    </a:moveTo>
                    <a:cubicBezTo>
                      <a:pt x="22" y="5"/>
                      <a:pt x="38" y="20"/>
                      <a:pt x="35" y="30"/>
                    </a:cubicBezTo>
                    <a:cubicBezTo>
                      <a:pt x="31" y="41"/>
                      <a:pt x="14" y="27"/>
                      <a:pt x="10" y="23"/>
                    </a:cubicBezTo>
                    <a:cubicBezTo>
                      <a:pt x="6" y="19"/>
                      <a:pt x="0" y="13"/>
                      <a:pt x="2" y="7"/>
                    </a:cubicBezTo>
                    <a:cubicBezTo>
                      <a:pt x="3" y="3"/>
                      <a:pt x="9" y="0"/>
                      <a:pt x="13" y="1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7" name="Freeform 514"/>
              <p:cNvSpPr>
                <a:spLocks/>
              </p:cNvSpPr>
              <p:nvPr/>
            </p:nvSpPr>
            <p:spPr bwMode="auto">
              <a:xfrm>
                <a:off x="1587" y="1545"/>
                <a:ext cx="60" cy="54"/>
              </a:xfrm>
              <a:custGeom>
                <a:avLst/>
                <a:gdLst>
                  <a:gd name="T0" fmla="*/ 9 w 22"/>
                  <a:gd name="T1" fmla="*/ 1 h 20"/>
                  <a:gd name="T2" fmla="*/ 19 w 22"/>
                  <a:gd name="T3" fmla="*/ 10 h 20"/>
                  <a:gd name="T4" fmla="*/ 16 w 22"/>
                  <a:gd name="T5" fmla="*/ 18 h 20"/>
                  <a:gd name="T6" fmla="*/ 9 w 2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9" y="1"/>
                    </a:moveTo>
                    <a:cubicBezTo>
                      <a:pt x="13" y="2"/>
                      <a:pt x="17" y="6"/>
                      <a:pt x="19" y="10"/>
                    </a:cubicBezTo>
                    <a:cubicBezTo>
                      <a:pt x="20" y="13"/>
                      <a:pt x="22" y="20"/>
                      <a:pt x="16" y="18"/>
                    </a:cubicBezTo>
                    <a:cubicBezTo>
                      <a:pt x="13" y="17"/>
                      <a:pt x="0" y="0"/>
                      <a:pt x="9" y="2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8" name="Freeform 515"/>
              <p:cNvSpPr>
                <a:spLocks/>
              </p:cNvSpPr>
              <p:nvPr/>
            </p:nvSpPr>
            <p:spPr bwMode="auto">
              <a:xfrm>
                <a:off x="1375" y="1257"/>
                <a:ext cx="46" cy="57"/>
              </a:xfrm>
              <a:custGeom>
                <a:avLst/>
                <a:gdLst>
                  <a:gd name="T0" fmla="*/ 8 w 17"/>
                  <a:gd name="T1" fmla="*/ 5 h 21"/>
                  <a:gd name="T2" fmla="*/ 16 w 17"/>
                  <a:gd name="T3" fmla="*/ 16 h 21"/>
                  <a:gd name="T4" fmla="*/ 8 w 17"/>
                  <a:gd name="T5" fmla="*/ 16 h 21"/>
                  <a:gd name="T6" fmla="*/ 2 w 17"/>
                  <a:gd name="T7" fmla="*/ 4 h 21"/>
                  <a:gd name="T8" fmla="*/ 9 w 17"/>
                  <a:gd name="T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8" y="5"/>
                    </a:moveTo>
                    <a:cubicBezTo>
                      <a:pt x="11" y="7"/>
                      <a:pt x="17" y="12"/>
                      <a:pt x="16" y="16"/>
                    </a:cubicBezTo>
                    <a:cubicBezTo>
                      <a:pt x="15" y="21"/>
                      <a:pt x="11" y="18"/>
                      <a:pt x="8" y="16"/>
                    </a:cubicBezTo>
                    <a:cubicBezTo>
                      <a:pt x="6" y="14"/>
                      <a:pt x="0" y="8"/>
                      <a:pt x="2" y="4"/>
                    </a:cubicBezTo>
                    <a:cubicBezTo>
                      <a:pt x="3" y="0"/>
                      <a:pt x="6" y="5"/>
                      <a:pt x="9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9" name="Freeform 516"/>
              <p:cNvSpPr>
                <a:spLocks/>
              </p:cNvSpPr>
              <p:nvPr/>
            </p:nvSpPr>
            <p:spPr bwMode="auto">
              <a:xfrm>
                <a:off x="1092" y="1499"/>
                <a:ext cx="256" cy="244"/>
              </a:xfrm>
              <a:custGeom>
                <a:avLst/>
                <a:gdLst>
                  <a:gd name="T0" fmla="*/ 3 w 94"/>
                  <a:gd name="T1" fmla="*/ 1 h 90"/>
                  <a:gd name="T2" fmla="*/ 5 w 94"/>
                  <a:gd name="T3" fmla="*/ 10 h 90"/>
                  <a:gd name="T4" fmla="*/ 7 w 94"/>
                  <a:gd name="T5" fmla="*/ 15 h 90"/>
                  <a:gd name="T6" fmla="*/ 38 w 94"/>
                  <a:gd name="T7" fmla="*/ 61 h 90"/>
                  <a:gd name="T8" fmla="*/ 67 w 94"/>
                  <a:gd name="T9" fmla="*/ 79 h 90"/>
                  <a:gd name="T10" fmla="*/ 93 w 94"/>
                  <a:gd name="T11" fmla="*/ 87 h 90"/>
                  <a:gd name="T12" fmla="*/ 94 w 94"/>
                  <a:gd name="T13" fmla="*/ 88 h 90"/>
                  <a:gd name="T14" fmla="*/ 93 w 94"/>
                  <a:gd name="T15" fmla="*/ 89 h 90"/>
                  <a:gd name="T16" fmla="*/ 65 w 94"/>
                  <a:gd name="T17" fmla="*/ 81 h 90"/>
                  <a:gd name="T18" fmla="*/ 36 w 94"/>
                  <a:gd name="T19" fmla="*/ 63 h 90"/>
                  <a:gd name="T20" fmla="*/ 4 w 94"/>
                  <a:gd name="T21" fmla="*/ 16 h 90"/>
                  <a:gd name="T22" fmla="*/ 3 w 94"/>
                  <a:gd name="T23" fmla="*/ 11 h 90"/>
                  <a:gd name="T24" fmla="*/ 0 w 94"/>
                  <a:gd name="T25" fmla="*/ 2 h 90"/>
                  <a:gd name="T26" fmla="*/ 1 w 94"/>
                  <a:gd name="T27" fmla="*/ 1 h 90"/>
                  <a:gd name="T28" fmla="*/ 3 w 94"/>
                  <a:gd name="T29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90">
                    <a:moveTo>
                      <a:pt x="3" y="1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3" y="34"/>
                      <a:pt x="24" y="51"/>
                      <a:pt x="38" y="61"/>
                    </a:cubicBezTo>
                    <a:cubicBezTo>
                      <a:pt x="47" y="68"/>
                      <a:pt x="57" y="74"/>
                      <a:pt x="67" y="79"/>
                    </a:cubicBezTo>
                    <a:cubicBezTo>
                      <a:pt x="79" y="85"/>
                      <a:pt x="88" y="87"/>
                      <a:pt x="93" y="87"/>
                    </a:cubicBezTo>
                    <a:cubicBezTo>
                      <a:pt x="93" y="86"/>
                      <a:pt x="94" y="87"/>
                      <a:pt x="94" y="88"/>
                    </a:cubicBezTo>
                    <a:cubicBezTo>
                      <a:pt x="94" y="88"/>
                      <a:pt x="94" y="89"/>
                      <a:pt x="93" y="89"/>
                    </a:cubicBezTo>
                    <a:cubicBezTo>
                      <a:pt x="87" y="90"/>
                      <a:pt x="75" y="85"/>
                      <a:pt x="65" y="81"/>
                    </a:cubicBezTo>
                    <a:cubicBezTo>
                      <a:pt x="56" y="76"/>
                      <a:pt x="46" y="70"/>
                      <a:pt x="36" y="63"/>
                    </a:cubicBezTo>
                    <a:cubicBezTo>
                      <a:pt x="22" y="52"/>
                      <a:pt x="10" y="36"/>
                      <a:pt x="4" y="16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0" name="Freeform 517"/>
              <p:cNvSpPr>
                <a:spLocks/>
              </p:cNvSpPr>
              <p:nvPr/>
            </p:nvSpPr>
            <p:spPr bwMode="auto">
              <a:xfrm>
                <a:off x="1176" y="1436"/>
                <a:ext cx="30" cy="14"/>
              </a:xfrm>
              <a:custGeom>
                <a:avLst/>
                <a:gdLst>
                  <a:gd name="T0" fmla="*/ 10 w 11"/>
                  <a:gd name="T1" fmla="*/ 2 h 5"/>
                  <a:gd name="T2" fmla="*/ 11 w 11"/>
                  <a:gd name="T3" fmla="*/ 4 h 5"/>
                  <a:gd name="T4" fmla="*/ 9 w 11"/>
                  <a:gd name="T5" fmla="*/ 4 h 5"/>
                  <a:gd name="T6" fmla="*/ 2 w 11"/>
                  <a:gd name="T7" fmla="*/ 3 h 5"/>
                  <a:gd name="T8" fmla="*/ 1 w 11"/>
                  <a:gd name="T9" fmla="*/ 2 h 5"/>
                  <a:gd name="T10" fmla="*/ 1 w 11"/>
                  <a:gd name="T11" fmla="*/ 0 h 5"/>
                  <a:gd name="T12" fmla="*/ 10 w 11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0" y="2"/>
                    </a:move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8" y="4"/>
                      <a:pt x="4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4" y="0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1" name="Freeform 518"/>
              <p:cNvSpPr>
                <a:spLocks/>
              </p:cNvSpPr>
              <p:nvPr/>
            </p:nvSpPr>
            <p:spPr bwMode="auto">
              <a:xfrm>
                <a:off x="1674" y="1469"/>
                <a:ext cx="55" cy="62"/>
              </a:xfrm>
              <a:custGeom>
                <a:avLst/>
                <a:gdLst>
                  <a:gd name="T0" fmla="*/ 2 w 20"/>
                  <a:gd name="T1" fmla="*/ 0 h 23"/>
                  <a:gd name="T2" fmla="*/ 6 w 20"/>
                  <a:gd name="T3" fmla="*/ 2 h 23"/>
                  <a:gd name="T4" fmla="*/ 15 w 20"/>
                  <a:gd name="T5" fmla="*/ 7 h 23"/>
                  <a:gd name="T6" fmla="*/ 16 w 20"/>
                  <a:gd name="T7" fmla="*/ 7 h 23"/>
                  <a:gd name="T8" fmla="*/ 17 w 20"/>
                  <a:gd name="T9" fmla="*/ 7 h 23"/>
                  <a:gd name="T10" fmla="*/ 18 w 20"/>
                  <a:gd name="T11" fmla="*/ 8 h 23"/>
                  <a:gd name="T12" fmla="*/ 18 w 20"/>
                  <a:gd name="T13" fmla="*/ 8 h 23"/>
                  <a:gd name="T14" fmla="*/ 18 w 20"/>
                  <a:gd name="T15" fmla="*/ 8 h 23"/>
                  <a:gd name="T16" fmla="*/ 19 w 20"/>
                  <a:gd name="T17" fmla="*/ 9 h 23"/>
                  <a:gd name="T18" fmla="*/ 20 w 20"/>
                  <a:gd name="T19" fmla="*/ 10 h 23"/>
                  <a:gd name="T20" fmla="*/ 20 w 20"/>
                  <a:gd name="T21" fmla="*/ 10 h 23"/>
                  <a:gd name="T22" fmla="*/ 19 w 20"/>
                  <a:gd name="T23" fmla="*/ 11 h 23"/>
                  <a:gd name="T24" fmla="*/ 15 w 20"/>
                  <a:gd name="T25" fmla="*/ 10 h 23"/>
                  <a:gd name="T26" fmla="*/ 5 w 20"/>
                  <a:gd name="T27" fmla="*/ 5 h 23"/>
                  <a:gd name="T28" fmla="*/ 3 w 20"/>
                  <a:gd name="T29" fmla="*/ 4 h 23"/>
                  <a:gd name="T30" fmla="*/ 3 w 20"/>
                  <a:gd name="T31" fmla="*/ 4 h 23"/>
                  <a:gd name="T32" fmla="*/ 3 w 20"/>
                  <a:gd name="T33" fmla="*/ 11 h 23"/>
                  <a:gd name="T34" fmla="*/ 4 w 20"/>
                  <a:gd name="T35" fmla="*/ 17 h 23"/>
                  <a:gd name="T36" fmla="*/ 5 w 20"/>
                  <a:gd name="T37" fmla="*/ 18 h 23"/>
                  <a:gd name="T38" fmla="*/ 5 w 20"/>
                  <a:gd name="T39" fmla="*/ 18 h 23"/>
                  <a:gd name="T40" fmla="*/ 5 w 20"/>
                  <a:gd name="T41" fmla="*/ 18 h 23"/>
                  <a:gd name="T42" fmla="*/ 5 w 20"/>
                  <a:gd name="T43" fmla="*/ 20 h 23"/>
                  <a:gd name="T44" fmla="*/ 5 w 20"/>
                  <a:gd name="T45" fmla="*/ 21 h 23"/>
                  <a:gd name="T46" fmla="*/ 5 w 20"/>
                  <a:gd name="T47" fmla="*/ 22 h 23"/>
                  <a:gd name="T48" fmla="*/ 4 w 20"/>
                  <a:gd name="T49" fmla="*/ 23 h 23"/>
                  <a:gd name="T50" fmla="*/ 3 w 20"/>
                  <a:gd name="T51" fmla="*/ 23 h 23"/>
                  <a:gd name="T52" fmla="*/ 3 w 20"/>
                  <a:gd name="T53" fmla="*/ 23 h 23"/>
                  <a:gd name="T54" fmla="*/ 2 w 20"/>
                  <a:gd name="T55" fmla="*/ 22 h 23"/>
                  <a:gd name="T56" fmla="*/ 1 w 20"/>
                  <a:gd name="T57" fmla="*/ 12 h 23"/>
                  <a:gd name="T58" fmla="*/ 0 w 20"/>
                  <a:gd name="T59" fmla="*/ 6 h 23"/>
                  <a:gd name="T60" fmla="*/ 0 w 20"/>
                  <a:gd name="T61" fmla="*/ 5 h 23"/>
                  <a:gd name="T62" fmla="*/ 0 w 20"/>
                  <a:gd name="T63" fmla="*/ 5 h 23"/>
                  <a:gd name="T64" fmla="*/ 0 w 20"/>
                  <a:gd name="T65" fmla="*/ 6 h 23"/>
                  <a:gd name="T66" fmla="*/ 0 w 20"/>
                  <a:gd name="T67" fmla="*/ 5 h 23"/>
                  <a:gd name="T68" fmla="*/ 0 w 20"/>
                  <a:gd name="T69" fmla="*/ 5 h 23"/>
                  <a:gd name="T70" fmla="*/ 0 w 20"/>
                  <a:gd name="T71" fmla="*/ 4 h 23"/>
                  <a:gd name="T72" fmla="*/ 0 w 20"/>
                  <a:gd name="T73" fmla="*/ 3 h 23"/>
                  <a:gd name="T74" fmla="*/ 0 w 20"/>
                  <a:gd name="T75" fmla="*/ 2 h 23"/>
                  <a:gd name="T76" fmla="*/ 0 w 20"/>
                  <a:gd name="T77" fmla="*/ 2 h 23"/>
                  <a:gd name="T78" fmla="*/ 0 w 20"/>
                  <a:gd name="T79" fmla="*/ 2 h 23"/>
                  <a:gd name="T80" fmla="*/ 0 w 20"/>
                  <a:gd name="T81" fmla="*/ 2 h 23"/>
                  <a:gd name="T82" fmla="*/ 0 w 20"/>
                  <a:gd name="T83" fmla="*/ 2 h 23"/>
                  <a:gd name="T84" fmla="*/ 0 w 20"/>
                  <a:gd name="T85" fmla="*/ 1 h 23"/>
                  <a:gd name="T86" fmla="*/ 0 w 20"/>
                  <a:gd name="T87" fmla="*/ 0 h 23"/>
                  <a:gd name="T88" fmla="*/ 2 w 20"/>
                  <a:gd name="T8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" h="23">
                    <a:moveTo>
                      <a:pt x="2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12" y="6"/>
                      <a:pt x="15" y="7"/>
                    </a:cubicBezTo>
                    <a:cubicBezTo>
                      <a:pt x="15" y="7"/>
                      <a:pt x="16" y="7"/>
                      <a:pt x="16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8" y="11"/>
                      <a:pt x="16" y="11"/>
                      <a:pt x="15" y="10"/>
                    </a:cubicBezTo>
                    <a:cubicBezTo>
                      <a:pt x="12" y="10"/>
                      <a:pt x="8" y="7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3" y="9"/>
                      <a:pt x="3" y="11"/>
                    </a:cubicBezTo>
                    <a:cubicBezTo>
                      <a:pt x="4" y="13"/>
                      <a:pt x="4" y="15"/>
                      <a:pt x="4" y="17"/>
                    </a:cubicBezTo>
                    <a:cubicBezTo>
                      <a:pt x="4" y="17"/>
                      <a:pt x="5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2" y="22"/>
                      <a:pt x="2" y="22"/>
                    </a:cubicBezTo>
                    <a:cubicBezTo>
                      <a:pt x="1" y="18"/>
                      <a:pt x="1" y="15"/>
                      <a:pt x="1" y="12"/>
                    </a:cubicBezTo>
                    <a:cubicBezTo>
                      <a:pt x="1" y="10"/>
                      <a:pt x="1" y="8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2" name="Freeform 519"/>
              <p:cNvSpPr>
                <a:spLocks/>
              </p:cNvSpPr>
              <p:nvPr/>
            </p:nvSpPr>
            <p:spPr bwMode="auto">
              <a:xfrm>
                <a:off x="1446" y="1224"/>
                <a:ext cx="59" cy="43"/>
              </a:xfrm>
              <a:custGeom>
                <a:avLst/>
                <a:gdLst>
                  <a:gd name="T0" fmla="*/ 20 w 22"/>
                  <a:gd name="T1" fmla="*/ 5 h 16"/>
                  <a:gd name="T2" fmla="*/ 20 w 22"/>
                  <a:gd name="T3" fmla="*/ 15 h 16"/>
                  <a:gd name="T4" fmla="*/ 19 w 22"/>
                  <a:gd name="T5" fmla="*/ 14 h 16"/>
                  <a:gd name="T6" fmla="*/ 19 w 22"/>
                  <a:gd name="T7" fmla="*/ 9 h 16"/>
                  <a:gd name="T8" fmla="*/ 22 w 22"/>
                  <a:gd name="T9" fmla="*/ 15 h 16"/>
                  <a:gd name="T10" fmla="*/ 19 w 22"/>
                  <a:gd name="T11" fmla="*/ 15 h 16"/>
                  <a:gd name="T12" fmla="*/ 18 w 22"/>
                  <a:gd name="T13" fmla="*/ 13 h 16"/>
                  <a:gd name="T14" fmla="*/ 20 w 22"/>
                  <a:gd name="T15" fmla="*/ 13 h 16"/>
                  <a:gd name="T16" fmla="*/ 21 w 22"/>
                  <a:gd name="T17" fmla="*/ 14 h 16"/>
                  <a:gd name="T18" fmla="*/ 19 w 22"/>
                  <a:gd name="T19" fmla="*/ 15 h 16"/>
                  <a:gd name="T20" fmla="*/ 17 w 22"/>
                  <a:gd name="T21" fmla="*/ 12 h 16"/>
                  <a:gd name="T22" fmla="*/ 21 w 22"/>
                  <a:gd name="T23" fmla="*/ 14 h 16"/>
                  <a:gd name="T24" fmla="*/ 20 w 22"/>
                  <a:gd name="T25" fmla="*/ 16 h 16"/>
                  <a:gd name="T26" fmla="*/ 18 w 22"/>
                  <a:gd name="T27" fmla="*/ 14 h 16"/>
                  <a:gd name="T28" fmla="*/ 20 w 22"/>
                  <a:gd name="T29" fmla="*/ 13 h 16"/>
                  <a:gd name="T30" fmla="*/ 19 w 22"/>
                  <a:gd name="T31" fmla="*/ 15 h 16"/>
                  <a:gd name="T32" fmla="*/ 3 w 22"/>
                  <a:gd name="T33" fmla="*/ 10 h 16"/>
                  <a:gd name="T34" fmla="*/ 4 w 22"/>
                  <a:gd name="T35" fmla="*/ 8 h 16"/>
                  <a:gd name="T36" fmla="*/ 5 w 22"/>
                  <a:gd name="T37" fmla="*/ 10 h 16"/>
                  <a:gd name="T38" fmla="*/ 3 w 22"/>
                  <a:gd name="T39" fmla="*/ 11 h 16"/>
                  <a:gd name="T40" fmla="*/ 0 w 22"/>
                  <a:gd name="T41" fmla="*/ 9 h 16"/>
                  <a:gd name="T42" fmla="*/ 2 w 22"/>
                  <a:gd name="T43" fmla="*/ 7 h 16"/>
                  <a:gd name="T44" fmla="*/ 4 w 22"/>
                  <a:gd name="T45" fmla="*/ 8 h 16"/>
                  <a:gd name="T46" fmla="*/ 2 w 22"/>
                  <a:gd name="T47" fmla="*/ 11 h 16"/>
                  <a:gd name="T48" fmla="*/ 1 w 22"/>
                  <a:gd name="T49" fmla="*/ 7 h 16"/>
                  <a:gd name="T50" fmla="*/ 2 w 22"/>
                  <a:gd name="T51" fmla="*/ 9 h 16"/>
                  <a:gd name="T52" fmla="*/ 2 w 22"/>
                  <a:gd name="T53" fmla="*/ 9 h 16"/>
                  <a:gd name="T54" fmla="*/ 3 w 22"/>
                  <a:gd name="T55" fmla="*/ 10 h 16"/>
                  <a:gd name="T56" fmla="*/ 3 w 22"/>
                  <a:gd name="T57" fmla="*/ 8 h 16"/>
                  <a:gd name="T58" fmla="*/ 2 w 22"/>
                  <a:gd name="T59" fmla="*/ 9 h 16"/>
                  <a:gd name="T60" fmla="*/ 1 w 22"/>
                  <a:gd name="T61" fmla="*/ 9 h 16"/>
                  <a:gd name="T62" fmla="*/ 0 w 22"/>
                  <a:gd name="T63" fmla="*/ 7 h 16"/>
                  <a:gd name="T64" fmla="*/ 4 w 22"/>
                  <a:gd name="T65" fmla="*/ 8 h 16"/>
                  <a:gd name="T66" fmla="*/ 4 w 22"/>
                  <a:gd name="T67" fmla="*/ 8 h 16"/>
                  <a:gd name="T68" fmla="*/ 3 w 22"/>
                  <a:gd name="T69" fmla="*/ 10 h 16"/>
                  <a:gd name="T70" fmla="*/ 3 w 22"/>
                  <a:gd name="T71" fmla="*/ 10 h 16"/>
                  <a:gd name="T72" fmla="*/ 4 w 22"/>
                  <a:gd name="T73" fmla="*/ 8 h 16"/>
                  <a:gd name="T74" fmla="*/ 10 w 22"/>
                  <a:gd name="T75" fmla="*/ 10 h 16"/>
                  <a:gd name="T76" fmla="*/ 18 w 22"/>
                  <a:gd name="T77" fmla="*/ 14 h 16"/>
                  <a:gd name="T78" fmla="*/ 18 w 22"/>
                  <a:gd name="T79" fmla="*/ 15 h 16"/>
                  <a:gd name="T80" fmla="*/ 19 w 22"/>
                  <a:gd name="T81" fmla="*/ 13 h 16"/>
                  <a:gd name="T82" fmla="*/ 19 w 22"/>
                  <a:gd name="T83" fmla="*/ 14 h 16"/>
                  <a:gd name="T84" fmla="*/ 18 w 22"/>
                  <a:gd name="T85" fmla="*/ 14 h 16"/>
                  <a:gd name="T86" fmla="*/ 19 w 22"/>
                  <a:gd name="T87" fmla="*/ 12 h 16"/>
                  <a:gd name="T88" fmla="*/ 19 w 22"/>
                  <a:gd name="T89" fmla="*/ 13 h 16"/>
                  <a:gd name="T90" fmla="*/ 18 w 22"/>
                  <a:gd name="T91" fmla="*/ 13 h 16"/>
                  <a:gd name="T92" fmla="*/ 20 w 22"/>
                  <a:gd name="T93" fmla="*/ 12 h 16"/>
                  <a:gd name="T94" fmla="*/ 22 w 22"/>
                  <a:gd name="T95" fmla="*/ 14 h 16"/>
                  <a:gd name="T96" fmla="*/ 19 w 22"/>
                  <a:gd name="T97" fmla="*/ 15 h 16"/>
                  <a:gd name="T98" fmla="*/ 20 w 22"/>
                  <a:gd name="T99" fmla="*/ 12 h 16"/>
                  <a:gd name="T100" fmla="*/ 21 w 22"/>
                  <a:gd name="T101" fmla="*/ 13 h 16"/>
                  <a:gd name="T102" fmla="*/ 20 w 22"/>
                  <a:gd name="T103" fmla="*/ 13 h 16"/>
                  <a:gd name="T104" fmla="*/ 18 w 22"/>
                  <a:gd name="T105" fmla="*/ 5 h 16"/>
                  <a:gd name="T106" fmla="*/ 18 w 22"/>
                  <a:gd name="T107" fmla="*/ 0 h 16"/>
                  <a:gd name="T108" fmla="*/ 18 w 22"/>
                  <a:gd name="T10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16">
                    <a:moveTo>
                      <a:pt x="19" y="0"/>
                    </a:moveTo>
                    <a:cubicBezTo>
                      <a:pt x="19" y="1"/>
                      <a:pt x="20" y="3"/>
                      <a:pt x="20" y="5"/>
                    </a:cubicBezTo>
                    <a:cubicBezTo>
                      <a:pt x="21" y="8"/>
                      <a:pt x="21" y="11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2"/>
                      <a:pt x="18" y="11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20" y="9"/>
                      <a:pt x="20" y="10"/>
                    </a:cubicBezTo>
                    <a:cubicBezTo>
                      <a:pt x="21" y="11"/>
                      <a:pt x="21" y="13"/>
                      <a:pt x="22" y="15"/>
                    </a:cubicBezTo>
                    <a:cubicBezTo>
                      <a:pt x="22" y="15"/>
                      <a:pt x="21" y="16"/>
                      <a:pt x="21" y="16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20" y="14"/>
                      <a:pt x="20" y="13"/>
                      <a:pt x="20" y="13"/>
                    </a:cubicBezTo>
                    <a:cubicBezTo>
                      <a:pt x="20" y="12"/>
                      <a:pt x="20" y="13"/>
                      <a:pt x="20" y="12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2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1" y="14"/>
                    </a:cubicBezTo>
                    <a:cubicBezTo>
                      <a:pt x="22" y="15"/>
                      <a:pt x="22" y="15"/>
                      <a:pt x="21" y="16"/>
                    </a:cubicBezTo>
                    <a:cubicBezTo>
                      <a:pt x="21" y="16"/>
                      <a:pt x="20" y="16"/>
                      <a:pt x="20" y="16"/>
                    </a:cubicBezTo>
                    <a:cubicBezTo>
                      <a:pt x="19" y="16"/>
                      <a:pt x="19" y="15"/>
                      <a:pt x="18" y="15"/>
                    </a:cubicBezTo>
                    <a:cubicBezTo>
                      <a:pt x="18" y="15"/>
                      <a:pt x="17" y="14"/>
                      <a:pt x="18" y="14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6" y="15"/>
                      <a:pt x="12" y="14"/>
                      <a:pt x="9" y="12"/>
                    </a:cubicBezTo>
                    <a:cubicBezTo>
                      <a:pt x="7" y="12"/>
                      <a:pt x="5" y="11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2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8"/>
                      <a:pt x="8" y="9"/>
                      <a:pt x="10" y="10"/>
                    </a:cubicBezTo>
                    <a:cubicBezTo>
                      <a:pt x="13" y="11"/>
                      <a:pt x="17" y="13"/>
                      <a:pt x="19" y="13"/>
                    </a:cubicBezTo>
                    <a:cubicBezTo>
                      <a:pt x="19" y="13"/>
                      <a:pt x="18" y="13"/>
                      <a:pt x="18" y="14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19" y="15"/>
                      <a:pt x="20" y="15"/>
                      <a:pt x="20" y="14"/>
                    </a:cubicBezTo>
                    <a:cubicBezTo>
                      <a:pt x="20" y="14"/>
                      <a:pt x="20" y="13"/>
                      <a:pt x="19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9" y="15"/>
                      <a:pt x="19" y="15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21" y="14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9" y="14"/>
                      <a:pt x="18" y="14"/>
                      <a:pt x="19" y="15"/>
                    </a:cubicBezTo>
                    <a:cubicBezTo>
                      <a:pt x="19" y="15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9" y="11"/>
                    </a:cubicBezTo>
                    <a:cubicBezTo>
                      <a:pt x="19" y="11"/>
                      <a:pt x="20" y="12"/>
                      <a:pt x="20" y="12"/>
                    </a:cubicBezTo>
                    <a:cubicBezTo>
                      <a:pt x="20" y="12"/>
                      <a:pt x="21" y="13"/>
                      <a:pt x="21" y="13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4"/>
                      <a:pt x="19" y="12"/>
                      <a:pt x="18" y="11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11"/>
                      <a:pt x="21" y="12"/>
                      <a:pt x="21" y="13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0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1"/>
                      <a:pt x="18" y="8"/>
                      <a:pt x="18" y="5"/>
                    </a:cubicBezTo>
                    <a:cubicBezTo>
                      <a:pt x="17" y="4"/>
                      <a:pt x="17" y="2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3" name="Freeform 520"/>
              <p:cNvSpPr>
                <a:spLocks/>
              </p:cNvSpPr>
              <p:nvPr/>
            </p:nvSpPr>
            <p:spPr bwMode="auto">
              <a:xfrm>
                <a:off x="1380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4" name="Freeform 521"/>
              <p:cNvSpPr>
                <a:spLocks/>
              </p:cNvSpPr>
              <p:nvPr/>
            </p:nvSpPr>
            <p:spPr bwMode="auto">
              <a:xfrm>
                <a:off x="1380" y="3199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5" name="Freeform 522"/>
              <p:cNvSpPr>
                <a:spLocks/>
              </p:cNvSpPr>
              <p:nvPr/>
            </p:nvSpPr>
            <p:spPr bwMode="auto">
              <a:xfrm>
                <a:off x="1378" y="320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6" name="Freeform 523"/>
              <p:cNvSpPr>
                <a:spLocks/>
              </p:cNvSpPr>
              <p:nvPr/>
            </p:nvSpPr>
            <p:spPr bwMode="auto">
              <a:xfrm>
                <a:off x="1378" y="3204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7" name="Freeform 524"/>
              <p:cNvSpPr>
                <a:spLocks/>
              </p:cNvSpPr>
              <p:nvPr/>
            </p:nvSpPr>
            <p:spPr bwMode="auto">
              <a:xfrm>
                <a:off x="137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8" name="Freeform 525"/>
              <p:cNvSpPr>
                <a:spLocks/>
              </p:cNvSpPr>
              <p:nvPr/>
            </p:nvSpPr>
            <p:spPr bwMode="auto">
              <a:xfrm>
                <a:off x="1375" y="3202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9" name="Freeform 526"/>
              <p:cNvSpPr>
                <a:spLocks/>
              </p:cNvSpPr>
              <p:nvPr/>
            </p:nvSpPr>
            <p:spPr bwMode="auto">
              <a:xfrm>
                <a:off x="137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0" name="Rectangle 527"/>
              <p:cNvSpPr>
                <a:spLocks noChangeArrowheads="1"/>
              </p:cNvSpPr>
              <p:nvPr/>
            </p:nvSpPr>
            <p:spPr bwMode="auto">
              <a:xfrm>
                <a:off x="1378" y="3207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1" name="Freeform 528"/>
              <p:cNvSpPr>
                <a:spLocks/>
              </p:cNvSpPr>
              <p:nvPr/>
            </p:nvSpPr>
            <p:spPr bwMode="auto">
              <a:xfrm>
                <a:off x="1375" y="3199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2" name="Freeform 529"/>
              <p:cNvSpPr>
                <a:spLocks/>
              </p:cNvSpPr>
              <p:nvPr/>
            </p:nvSpPr>
            <p:spPr bwMode="auto">
              <a:xfrm>
                <a:off x="1372" y="319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3" name="Freeform 530"/>
              <p:cNvSpPr>
                <a:spLocks/>
              </p:cNvSpPr>
              <p:nvPr/>
            </p:nvSpPr>
            <p:spPr bwMode="auto">
              <a:xfrm>
                <a:off x="1369" y="3191"/>
                <a:ext cx="6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4 h 6"/>
                  <a:gd name="T6" fmla="*/ 1 w 2"/>
                  <a:gd name="T7" fmla="*/ 4 h 6"/>
                  <a:gd name="T8" fmla="*/ 1 w 2"/>
                  <a:gd name="T9" fmla="*/ 5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4" name="Freeform 531"/>
              <p:cNvSpPr>
                <a:spLocks/>
              </p:cNvSpPr>
              <p:nvPr/>
            </p:nvSpPr>
            <p:spPr bwMode="auto">
              <a:xfrm>
                <a:off x="1369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5" name="Freeform 532"/>
              <p:cNvSpPr>
                <a:spLocks/>
              </p:cNvSpPr>
              <p:nvPr/>
            </p:nvSpPr>
            <p:spPr bwMode="auto">
              <a:xfrm>
                <a:off x="1367" y="3191"/>
                <a:ext cx="2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6" name="Freeform 533"/>
              <p:cNvSpPr>
                <a:spLocks/>
              </p:cNvSpPr>
              <p:nvPr/>
            </p:nvSpPr>
            <p:spPr bwMode="auto">
              <a:xfrm>
                <a:off x="1369" y="32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7" name="Freeform 534"/>
              <p:cNvSpPr>
                <a:spLocks/>
              </p:cNvSpPr>
              <p:nvPr/>
            </p:nvSpPr>
            <p:spPr bwMode="auto">
              <a:xfrm>
                <a:off x="136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8" name="Freeform 535"/>
              <p:cNvSpPr>
                <a:spLocks/>
              </p:cNvSpPr>
              <p:nvPr/>
            </p:nvSpPr>
            <p:spPr bwMode="auto">
              <a:xfrm>
                <a:off x="1367" y="320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9" name="Freeform 536"/>
              <p:cNvSpPr>
                <a:spLocks/>
              </p:cNvSpPr>
              <p:nvPr/>
            </p:nvSpPr>
            <p:spPr bwMode="auto">
              <a:xfrm>
                <a:off x="1348" y="3193"/>
                <a:ext cx="19" cy="17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5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4 h 6"/>
                  <a:gd name="T26" fmla="*/ 6 w 7"/>
                  <a:gd name="T27" fmla="*/ 2 h 6"/>
                  <a:gd name="T28" fmla="*/ 6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2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3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2 h 6"/>
                  <a:gd name="T72" fmla="*/ 0 w 7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4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6" y="2"/>
                      <a:pt x="6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5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0" name="Rectangle 537"/>
              <p:cNvSpPr>
                <a:spLocks noChangeArrowheads="1"/>
              </p:cNvSpPr>
              <p:nvPr/>
            </p:nvSpPr>
            <p:spPr bwMode="auto">
              <a:xfrm>
                <a:off x="1350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1" name="Freeform 538"/>
              <p:cNvSpPr>
                <a:spLocks/>
              </p:cNvSpPr>
              <p:nvPr/>
            </p:nvSpPr>
            <p:spPr bwMode="auto">
              <a:xfrm>
                <a:off x="134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2" name="Rectangle 539"/>
              <p:cNvSpPr>
                <a:spLocks noChangeArrowheads="1"/>
              </p:cNvSpPr>
              <p:nvPr/>
            </p:nvSpPr>
            <p:spPr bwMode="auto">
              <a:xfrm>
                <a:off x="1350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3" name="Freeform 540"/>
              <p:cNvSpPr>
                <a:spLocks/>
              </p:cNvSpPr>
              <p:nvPr/>
            </p:nvSpPr>
            <p:spPr bwMode="auto">
              <a:xfrm>
                <a:off x="1353" y="3191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4" name="Freeform 541"/>
              <p:cNvSpPr>
                <a:spLocks/>
              </p:cNvSpPr>
              <p:nvPr/>
            </p:nvSpPr>
            <p:spPr bwMode="auto">
              <a:xfrm>
                <a:off x="1356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5" name="Rectangle 542"/>
              <p:cNvSpPr>
                <a:spLocks noChangeArrowheads="1"/>
              </p:cNvSpPr>
              <p:nvPr/>
            </p:nvSpPr>
            <p:spPr bwMode="auto">
              <a:xfrm>
                <a:off x="1348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6" name="Freeform 543"/>
              <p:cNvSpPr>
                <a:spLocks/>
              </p:cNvSpPr>
              <p:nvPr/>
            </p:nvSpPr>
            <p:spPr bwMode="auto">
              <a:xfrm>
                <a:off x="1334" y="3191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7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4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3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2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1 w 5"/>
                  <a:gd name="T55" fmla="*/ 2 h 8"/>
                  <a:gd name="T56" fmla="*/ 1 w 5"/>
                  <a:gd name="T57" fmla="*/ 3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7" name="Freeform 544"/>
              <p:cNvSpPr>
                <a:spLocks/>
              </p:cNvSpPr>
              <p:nvPr/>
            </p:nvSpPr>
            <p:spPr bwMode="auto">
              <a:xfrm>
                <a:off x="1342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8" name="Freeform 545"/>
              <p:cNvSpPr>
                <a:spLocks/>
              </p:cNvSpPr>
              <p:nvPr/>
            </p:nvSpPr>
            <p:spPr bwMode="auto">
              <a:xfrm>
                <a:off x="1326" y="3188"/>
                <a:ext cx="11" cy="27"/>
              </a:xfrm>
              <a:custGeom>
                <a:avLst/>
                <a:gdLst>
                  <a:gd name="T0" fmla="*/ 3 w 4"/>
                  <a:gd name="T1" fmla="*/ 5 h 10"/>
                  <a:gd name="T2" fmla="*/ 3 w 4"/>
                  <a:gd name="T3" fmla="*/ 3 h 10"/>
                  <a:gd name="T4" fmla="*/ 2 w 4"/>
                  <a:gd name="T5" fmla="*/ 7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4 h 10"/>
                  <a:gd name="T12" fmla="*/ 2 w 4"/>
                  <a:gd name="T13" fmla="*/ 6 h 10"/>
                  <a:gd name="T14" fmla="*/ 1 w 4"/>
                  <a:gd name="T15" fmla="*/ 7 h 10"/>
                  <a:gd name="T16" fmla="*/ 2 w 4"/>
                  <a:gd name="T17" fmla="*/ 6 h 10"/>
                  <a:gd name="T18" fmla="*/ 1 w 4"/>
                  <a:gd name="T19" fmla="*/ 4 h 10"/>
                  <a:gd name="T20" fmla="*/ 0 w 4"/>
                  <a:gd name="T21" fmla="*/ 9 h 10"/>
                  <a:gd name="T22" fmla="*/ 1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1 w 4"/>
                  <a:gd name="T29" fmla="*/ 8 h 10"/>
                  <a:gd name="T30" fmla="*/ 3 w 4"/>
                  <a:gd name="T31" fmla="*/ 8 h 10"/>
                  <a:gd name="T32" fmla="*/ 3 w 4"/>
                  <a:gd name="T33" fmla="*/ 8 h 10"/>
                  <a:gd name="T34" fmla="*/ 3 w 4"/>
                  <a:gd name="T35" fmla="*/ 7 h 10"/>
                  <a:gd name="T36" fmla="*/ 3 w 4"/>
                  <a:gd name="T37" fmla="*/ 5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2" y="4"/>
                      <a:pt x="3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9" name="Freeform 546"/>
              <p:cNvSpPr>
                <a:spLocks/>
              </p:cNvSpPr>
              <p:nvPr/>
            </p:nvSpPr>
            <p:spPr bwMode="auto">
              <a:xfrm>
                <a:off x="1334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0" name="Freeform 547"/>
              <p:cNvSpPr>
                <a:spLocks/>
              </p:cNvSpPr>
              <p:nvPr/>
            </p:nvSpPr>
            <p:spPr bwMode="auto">
              <a:xfrm>
                <a:off x="1334" y="3207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1" name="Freeform 548"/>
              <p:cNvSpPr>
                <a:spLocks/>
              </p:cNvSpPr>
              <p:nvPr/>
            </p:nvSpPr>
            <p:spPr bwMode="auto">
              <a:xfrm>
                <a:off x="1328" y="319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2" name="Freeform 549"/>
              <p:cNvSpPr>
                <a:spLocks/>
              </p:cNvSpPr>
              <p:nvPr/>
            </p:nvSpPr>
            <p:spPr bwMode="auto">
              <a:xfrm>
                <a:off x="1323" y="3202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3" name="Freeform 550"/>
              <p:cNvSpPr>
                <a:spLocks/>
              </p:cNvSpPr>
              <p:nvPr/>
            </p:nvSpPr>
            <p:spPr bwMode="auto">
              <a:xfrm>
                <a:off x="1312" y="3193"/>
                <a:ext cx="14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3 w 5"/>
                  <a:gd name="T5" fmla="*/ 2 h 11"/>
                  <a:gd name="T6" fmla="*/ 3 w 5"/>
                  <a:gd name="T7" fmla="*/ 1 h 11"/>
                  <a:gd name="T8" fmla="*/ 3 w 5"/>
                  <a:gd name="T9" fmla="*/ 2 h 11"/>
                  <a:gd name="T10" fmla="*/ 2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7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4 h 11"/>
                  <a:gd name="T36" fmla="*/ 3 w 5"/>
                  <a:gd name="T37" fmla="*/ 5 h 11"/>
                  <a:gd name="T38" fmla="*/ 3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2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4 h 11"/>
                  <a:gd name="T70" fmla="*/ 4 w 5"/>
                  <a:gd name="T71" fmla="*/ 3 h 11"/>
                  <a:gd name="T72" fmla="*/ 4 w 5"/>
                  <a:gd name="T73" fmla="*/ 6 h 11"/>
                  <a:gd name="T74" fmla="*/ 4 w 5"/>
                  <a:gd name="T75" fmla="*/ 6 h 11"/>
                  <a:gd name="T76" fmla="*/ 4 w 5"/>
                  <a:gd name="T77" fmla="*/ 5 h 11"/>
                  <a:gd name="T78" fmla="*/ 4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3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4"/>
                    </a:cubicBezTo>
                    <a:cubicBezTo>
                      <a:pt x="3" y="8"/>
                      <a:pt x="3" y="3"/>
                      <a:pt x="3" y="5"/>
                    </a:cubicBezTo>
                    <a:cubicBezTo>
                      <a:pt x="4" y="6"/>
                      <a:pt x="3" y="5"/>
                      <a:pt x="3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1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4" y="6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4" name="Freeform 551"/>
              <p:cNvSpPr>
                <a:spLocks/>
              </p:cNvSpPr>
              <p:nvPr/>
            </p:nvSpPr>
            <p:spPr bwMode="auto">
              <a:xfrm>
                <a:off x="1323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5" name="Freeform 552"/>
              <p:cNvSpPr>
                <a:spLocks/>
              </p:cNvSpPr>
              <p:nvPr/>
            </p:nvSpPr>
            <p:spPr bwMode="auto">
              <a:xfrm>
                <a:off x="1326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6" name="Rectangle 553"/>
              <p:cNvSpPr>
                <a:spLocks noChangeArrowheads="1"/>
              </p:cNvSpPr>
              <p:nvPr/>
            </p:nvSpPr>
            <p:spPr bwMode="auto">
              <a:xfrm>
                <a:off x="1323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7" name="Freeform 554"/>
              <p:cNvSpPr>
                <a:spLocks/>
              </p:cNvSpPr>
              <p:nvPr/>
            </p:nvSpPr>
            <p:spPr bwMode="auto">
              <a:xfrm>
                <a:off x="1326" y="319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8" name="Freeform 555"/>
              <p:cNvSpPr>
                <a:spLocks/>
              </p:cNvSpPr>
              <p:nvPr/>
            </p:nvSpPr>
            <p:spPr bwMode="auto">
              <a:xfrm>
                <a:off x="1328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9" name="Freeform 556"/>
              <p:cNvSpPr>
                <a:spLocks/>
              </p:cNvSpPr>
              <p:nvPr/>
            </p:nvSpPr>
            <p:spPr bwMode="auto">
              <a:xfrm>
                <a:off x="1337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0" name="Freeform 557"/>
              <p:cNvSpPr>
                <a:spLocks/>
              </p:cNvSpPr>
              <p:nvPr/>
            </p:nvSpPr>
            <p:spPr bwMode="auto">
              <a:xfrm>
                <a:off x="1326" y="3185"/>
                <a:ext cx="27" cy="33"/>
              </a:xfrm>
              <a:custGeom>
                <a:avLst/>
                <a:gdLst>
                  <a:gd name="T0" fmla="*/ 7 w 10"/>
                  <a:gd name="T1" fmla="*/ 6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8 h 12"/>
                  <a:gd name="T8" fmla="*/ 10 w 10"/>
                  <a:gd name="T9" fmla="*/ 8 h 12"/>
                  <a:gd name="T10" fmla="*/ 9 w 10"/>
                  <a:gd name="T11" fmla="*/ 3 h 12"/>
                  <a:gd name="T12" fmla="*/ 7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6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1 w 10"/>
                  <a:gd name="T35" fmla="*/ 7 h 12"/>
                  <a:gd name="T36" fmla="*/ 0 w 10"/>
                  <a:gd name="T37" fmla="*/ 7 h 12"/>
                  <a:gd name="T38" fmla="*/ 1 w 10"/>
                  <a:gd name="T39" fmla="*/ 7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0 h 12"/>
                  <a:gd name="T46" fmla="*/ 2 w 10"/>
                  <a:gd name="T47" fmla="*/ 10 h 12"/>
                  <a:gd name="T48" fmla="*/ 3 w 10"/>
                  <a:gd name="T49" fmla="*/ 10 h 12"/>
                  <a:gd name="T50" fmla="*/ 4 w 10"/>
                  <a:gd name="T51" fmla="*/ 10 h 12"/>
                  <a:gd name="T52" fmla="*/ 4 w 10"/>
                  <a:gd name="T53" fmla="*/ 9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9 h 12"/>
                  <a:gd name="T60" fmla="*/ 5 w 10"/>
                  <a:gd name="T61" fmla="*/ 8 h 12"/>
                  <a:gd name="T62" fmla="*/ 6 w 10"/>
                  <a:gd name="T63" fmla="*/ 10 h 12"/>
                  <a:gd name="T64" fmla="*/ 6 w 10"/>
                  <a:gd name="T65" fmla="*/ 10 h 12"/>
                  <a:gd name="T66" fmla="*/ 6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9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6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3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4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4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1" y="8"/>
                      <a:pt x="1" y="7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8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0"/>
                    </a:cubicBezTo>
                    <a:cubicBezTo>
                      <a:pt x="3" y="9"/>
                      <a:pt x="4" y="10"/>
                      <a:pt x="4" y="9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4" y="8"/>
                      <a:pt x="5" y="9"/>
                    </a:cubicBezTo>
                    <a:cubicBezTo>
                      <a:pt x="5" y="8"/>
                      <a:pt x="5" y="8"/>
                      <a:pt x="5" y="6"/>
                    </a:cubicBezTo>
                    <a:cubicBezTo>
                      <a:pt x="5" y="7"/>
                      <a:pt x="5" y="9"/>
                      <a:pt x="5" y="8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6" y="11"/>
                      <a:pt x="6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7"/>
                    </a:cubicBezTo>
                    <a:cubicBezTo>
                      <a:pt x="9" y="6"/>
                      <a:pt x="9" y="8"/>
                      <a:pt x="9" y="8"/>
                    </a:cubicBezTo>
                    <a:cubicBezTo>
                      <a:pt x="9" y="5"/>
                      <a:pt x="9" y="11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1" name="Freeform 558"/>
              <p:cNvSpPr>
                <a:spLocks/>
              </p:cNvSpPr>
              <p:nvPr/>
            </p:nvSpPr>
            <p:spPr bwMode="auto">
              <a:xfrm>
                <a:off x="134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2" name="Freeform 559"/>
              <p:cNvSpPr>
                <a:spLocks/>
              </p:cNvSpPr>
              <p:nvPr/>
            </p:nvSpPr>
            <p:spPr bwMode="auto">
              <a:xfrm>
                <a:off x="1348" y="320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3" name="Freeform 560"/>
              <p:cNvSpPr>
                <a:spLocks/>
              </p:cNvSpPr>
              <p:nvPr/>
            </p:nvSpPr>
            <p:spPr bwMode="auto">
              <a:xfrm>
                <a:off x="1345" y="319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4" name="Rectangle 561"/>
              <p:cNvSpPr>
                <a:spLocks noChangeArrowheads="1"/>
              </p:cNvSpPr>
              <p:nvPr/>
            </p:nvSpPr>
            <p:spPr bwMode="auto">
              <a:xfrm>
                <a:off x="1345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5" name="Freeform 562"/>
              <p:cNvSpPr>
                <a:spLocks/>
              </p:cNvSpPr>
              <p:nvPr/>
            </p:nvSpPr>
            <p:spPr bwMode="auto">
              <a:xfrm>
                <a:off x="1326" y="3196"/>
                <a:ext cx="19" cy="22"/>
              </a:xfrm>
              <a:custGeom>
                <a:avLst/>
                <a:gdLst>
                  <a:gd name="T0" fmla="*/ 1 w 7"/>
                  <a:gd name="T1" fmla="*/ 3 h 8"/>
                  <a:gd name="T2" fmla="*/ 1 w 7"/>
                  <a:gd name="T3" fmla="*/ 5 h 8"/>
                  <a:gd name="T4" fmla="*/ 0 w 7"/>
                  <a:gd name="T5" fmla="*/ 4 h 8"/>
                  <a:gd name="T6" fmla="*/ 0 w 7"/>
                  <a:gd name="T7" fmla="*/ 6 h 8"/>
                  <a:gd name="T8" fmla="*/ 3 w 7"/>
                  <a:gd name="T9" fmla="*/ 5 h 8"/>
                  <a:gd name="T10" fmla="*/ 3 w 7"/>
                  <a:gd name="T11" fmla="*/ 6 h 8"/>
                  <a:gd name="T12" fmla="*/ 4 w 7"/>
                  <a:gd name="T13" fmla="*/ 4 h 8"/>
                  <a:gd name="T14" fmla="*/ 4 w 7"/>
                  <a:gd name="T15" fmla="*/ 6 h 8"/>
                  <a:gd name="T16" fmla="*/ 5 w 7"/>
                  <a:gd name="T17" fmla="*/ 6 h 8"/>
                  <a:gd name="T18" fmla="*/ 5 w 7"/>
                  <a:gd name="T19" fmla="*/ 5 h 8"/>
                  <a:gd name="T20" fmla="*/ 5 w 7"/>
                  <a:gd name="T21" fmla="*/ 5 h 8"/>
                  <a:gd name="T22" fmla="*/ 5 w 7"/>
                  <a:gd name="T23" fmla="*/ 5 h 8"/>
                  <a:gd name="T24" fmla="*/ 6 w 7"/>
                  <a:gd name="T25" fmla="*/ 5 h 8"/>
                  <a:gd name="T26" fmla="*/ 6 w 7"/>
                  <a:gd name="T27" fmla="*/ 5 h 8"/>
                  <a:gd name="T28" fmla="*/ 6 w 7"/>
                  <a:gd name="T29" fmla="*/ 4 h 8"/>
                  <a:gd name="T30" fmla="*/ 6 w 7"/>
                  <a:gd name="T31" fmla="*/ 5 h 8"/>
                  <a:gd name="T32" fmla="*/ 7 w 7"/>
                  <a:gd name="T33" fmla="*/ 4 h 8"/>
                  <a:gd name="T34" fmla="*/ 7 w 7"/>
                  <a:gd name="T35" fmla="*/ 2 h 8"/>
                  <a:gd name="T36" fmla="*/ 6 w 7"/>
                  <a:gd name="T37" fmla="*/ 3 h 8"/>
                  <a:gd name="T38" fmla="*/ 6 w 7"/>
                  <a:gd name="T39" fmla="*/ 3 h 8"/>
                  <a:gd name="T40" fmla="*/ 6 w 7"/>
                  <a:gd name="T41" fmla="*/ 4 h 8"/>
                  <a:gd name="T42" fmla="*/ 6 w 7"/>
                  <a:gd name="T43" fmla="*/ 2 h 8"/>
                  <a:gd name="T44" fmla="*/ 5 w 7"/>
                  <a:gd name="T45" fmla="*/ 1 h 8"/>
                  <a:gd name="T46" fmla="*/ 5 w 7"/>
                  <a:gd name="T47" fmla="*/ 1 h 8"/>
                  <a:gd name="T48" fmla="*/ 5 w 7"/>
                  <a:gd name="T49" fmla="*/ 1 h 8"/>
                  <a:gd name="T50" fmla="*/ 5 w 7"/>
                  <a:gd name="T51" fmla="*/ 2 h 8"/>
                  <a:gd name="T52" fmla="*/ 5 w 7"/>
                  <a:gd name="T53" fmla="*/ 4 h 8"/>
                  <a:gd name="T54" fmla="*/ 5 w 7"/>
                  <a:gd name="T55" fmla="*/ 4 h 8"/>
                  <a:gd name="T56" fmla="*/ 5 w 7"/>
                  <a:gd name="T57" fmla="*/ 3 h 8"/>
                  <a:gd name="T58" fmla="*/ 5 w 7"/>
                  <a:gd name="T59" fmla="*/ 3 h 8"/>
                  <a:gd name="T60" fmla="*/ 4 w 7"/>
                  <a:gd name="T61" fmla="*/ 1 h 8"/>
                  <a:gd name="T62" fmla="*/ 4 w 7"/>
                  <a:gd name="T63" fmla="*/ 3 h 8"/>
                  <a:gd name="T64" fmla="*/ 3 w 7"/>
                  <a:gd name="T65" fmla="*/ 4 h 8"/>
                  <a:gd name="T66" fmla="*/ 3 w 7"/>
                  <a:gd name="T67" fmla="*/ 2 h 8"/>
                  <a:gd name="T68" fmla="*/ 3 w 7"/>
                  <a:gd name="T69" fmla="*/ 4 h 8"/>
                  <a:gd name="T70" fmla="*/ 2 w 7"/>
                  <a:gd name="T71" fmla="*/ 3 h 8"/>
                  <a:gd name="T72" fmla="*/ 2 w 7"/>
                  <a:gd name="T73" fmla="*/ 4 h 8"/>
                  <a:gd name="T74" fmla="*/ 1 w 7"/>
                  <a:gd name="T75" fmla="*/ 4 h 8"/>
                  <a:gd name="T76" fmla="*/ 1 w 7"/>
                  <a:gd name="T77" fmla="*/ 4 h 8"/>
                  <a:gd name="T78" fmla="*/ 1 w 7"/>
                  <a:gd name="T79" fmla="*/ 6 h 8"/>
                  <a:gd name="T80" fmla="*/ 1 w 7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5"/>
                      <a:pt x="0" y="4"/>
                      <a:pt x="0" y="6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8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4" y="1"/>
                    </a:cubicBezTo>
                    <a:cubicBezTo>
                      <a:pt x="4" y="2"/>
                      <a:pt x="5" y="2"/>
                      <a:pt x="4" y="3"/>
                    </a:cubicBezTo>
                    <a:cubicBezTo>
                      <a:pt x="4" y="2"/>
                      <a:pt x="3" y="2"/>
                      <a:pt x="3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6" name="Freeform 563"/>
              <p:cNvSpPr>
                <a:spLocks/>
              </p:cNvSpPr>
              <p:nvPr/>
            </p:nvSpPr>
            <p:spPr bwMode="auto">
              <a:xfrm>
                <a:off x="1323" y="3207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7" name="Freeform 564"/>
              <p:cNvSpPr>
                <a:spLocks/>
              </p:cNvSpPr>
              <p:nvPr/>
            </p:nvSpPr>
            <p:spPr bwMode="auto">
              <a:xfrm>
                <a:off x="1312" y="3204"/>
                <a:ext cx="11" cy="14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3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3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0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0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8" name="Rectangle 565"/>
              <p:cNvSpPr>
                <a:spLocks noChangeArrowheads="1"/>
              </p:cNvSpPr>
              <p:nvPr/>
            </p:nvSpPr>
            <p:spPr bwMode="auto">
              <a:xfrm>
                <a:off x="1315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9" name="Freeform 566"/>
              <p:cNvSpPr>
                <a:spLocks/>
              </p:cNvSpPr>
              <p:nvPr/>
            </p:nvSpPr>
            <p:spPr bwMode="auto">
              <a:xfrm>
                <a:off x="1533" y="320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0" name="Freeform 567"/>
              <p:cNvSpPr>
                <a:spLocks/>
              </p:cNvSpPr>
              <p:nvPr/>
            </p:nvSpPr>
            <p:spPr bwMode="auto">
              <a:xfrm>
                <a:off x="1533" y="3196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1" name="Freeform 568"/>
              <p:cNvSpPr>
                <a:spLocks/>
              </p:cNvSpPr>
              <p:nvPr/>
            </p:nvSpPr>
            <p:spPr bwMode="auto">
              <a:xfrm>
                <a:off x="1530" y="320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2" name="Freeform 569"/>
              <p:cNvSpPr>
                <a:spLocks/>
              </p:cNvSpPr>
              <p:nvPr/>
            </p:nvSpPr>
            <p:spPr bwMode="auto">
              <a:xfrm>
                <a:off x="1530" y="3202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3" name="Freeform 570"/>
              <p:cNvSpPr>
                <a:spLocks/>
              </p:cNvSpPr>
              <p:nvPr/>
            </p:nvSpPr>
            <p:spPr bwMode="auto">
              <a:xfrm>
                <a:off x="153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4" name="Freeform 571"/>
              <p:cNvSpPr>
                <a:spLocks/>
              </p:cNvSpPr>
              <p:nvPr/>
            </p:nvSpPr>
            <p:spPr bwMode="auto">
              <a:xfrm>
                <a:off x="1527" y="3199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5" name="Freeform 572"/>
              <p:cNvSpPr>
                <a:spLocks/>
              </p:cNvSpPr>
              <p:nvPr/>
            </p:nvSpPr>
            <p:spPr bwMode="auto">
              <a:xfrm>
                <a:off x="153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6" name="Rectangle 573"/>
              <p:cNvSpPr>
                <a:spLocks noChangeArrowheads="1"/>
              </p:cNvSpPr>
              <p:nvPr/>
            </p:nvSpPr>
            <p:spPr bwMode="auto">
              <a:xfrm>
                <a:off x="153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7" name="Freeform 574"/>
              <p:cNvSpPr>
                <a:spLocks/>
              </p:cNvSpPr>
              <p:nvPr/>
            </p:nvSpPr>
            <p:spPr bwMode="auto">
              <a:xfrm>
                <a:off x="1527" y="3196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8" name="Freeform 575"/>
              <p:cNvSpPr>
                <a:spLocks/>
              </p:cNvSpPr>
              <p:nvPr/>
            </p:nvSpPr>
            <p:spPr bwMode="auto">
              <a:xfrm>
                <a:off x="1527" y="319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9" name="Freeform 576"/>
              <p:cNvSpPr>
                <a:spLocks/>
              </p:cNvSpPr>
              <p:nvPr/>
            </p:nvSpPr>
            <p:spPr bwMode="auto">
              <a:xfrm>
                <a:off x="1522" y="3188"/>
                <a:ext cx="5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5 h 6"/>
                  <a:gd name="T6" fmla="*/ 1 w 2"/>
                  <a:gd name="T7" fmla="*/ 4 h 6"/>
                  <a:gd name="T8" fmla="*/ 1 w 2"/>
                  <a:gd name="T9" fmla="*/ 6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5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0" name="Freeform 577"/>
              <p:cNvSpPr>
                <a:spLocks/>
              </p:cNvSpPr>
              <p:nvPr/>
            </p:nvSpPr>
            <p:spPr bwMode="auto">
              <a:xfrm>
                <a:off x="1522" y="319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1" name="Freeform 578"/>
              <p:cNvSpPr>
                <a:spLocks/>
              </p:cNvSpPr>
              <p:nvPr/>
            </p:nvSpPr>
            <p:spPr bwMode="auto">
              <a:xfrm>
                <a:off x="1519" y="318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2" name="Freeform 579"/>
              <p:cNvSpPr>
                <a:spLocks/>
              </p:cNvSpPr>
              <p:nvPr/>
            </p:nvSpPr>
            <p:spPr bwMode="auto">
              <a:xfrm>
                <a:off x="152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3" name="Freeform 580"/>
              <p:cNvSpPr>
                <a:spLocks/>
              </p:cNvSpPr>
              <p:nvPr/>
            </p:nvSpPr>
            <p:spPr bwMode="auto">
              <a:xfrm>
                <a:off x="1519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4" name="Freeform 581"/>
              <p:cNvSpPr>
                <a:spLocks/>
              </p:cNvSpPr>
              <p:nvPr/>
            </p:nvSpPr>
            <p:spPr bwMode="auto">
              <a:xfrm>
                <a:off x="1519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5" name="Freeform 582"/>
              <p:cNvSpPr>
                <a:spLocks/>
              </p:cNvSpPr>
              <p:nvPr/>
            </p:nvSpPr>
            <p:spPr bwMode="auto">
              <a:xfrm>
                <a:off x="1500" y="3191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0 w 7"/>
                  <a:gd name="T3" fmla="*/ 2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6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5 h 6"/>
                  <a:gd name="T26" fmla="*/ 6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4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5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1" y="3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6" name="Rectangle 583"/>
              <p:cNvSpPr>
                <a:spLocks noChangeArrowheads="1"/>
              </p:cNvSpPr>
              <p:nvPr/>
            </p:nvSpPr>
            <p:spPr bwMode="auto">
              <a:xfrm>
                <a:off x="1503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7" name="Freeform 584"/>
              <p:cNvSpPr>
                <a:spLocks/>
              </p:cNvSpPr>
              <p:nvPr/>
            </p:nvSpPr>
            <p:spPr bwMode="auto">
              <a:xfrm>
                <a:off x="1500" y="319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8" name="Rectangle 585"/>
              <p:cNvSpPr>
                <a:spLocks noChangeArrowheads="1"/>
              </p:cNvSpPr>
              <p:nvPr/>
            </p:nvSpPr>
            <p:spPr bwMode="auto">
              <a:xfrm>
                <a:off x="1503" y="32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9" name="Freeform 586"/>
              <p:cNvSpPr>
                <a:spLocks/>
              </p:cNvSpPr>
              <p:nvPr/>
            </p:nvSpPr>
            <p:spPr bwMode="auto">
              <a:xfrm>
                <a:off x="1505" y="318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0" name="Freeform 587"/>
              <p:cNvSpPr>
                <a:spLocks/>
              </p:cNvSpPr>
              <p:nvPr/>
            </p:nvSpPr>
            <p:spPr bwMode="auto">
              <a:xfrm>
                <a:off x="1508" y="319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1" name="Rectangle 588"/>
              <p:cNvSpPr>
                <a:spLocks noChangeArrowheads="1"/>
              </p:cNvSpPr>
              <p:nvPr/>
            </p:nvSpPr>
            <p:spPr bwMode="auto">
              <a:xfrm>
                <a:off x="1500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2" name="Freeform 589"/>
              <p:cNvSpPr>
                <a:spLocks/>
              </p:cNvSpPr>
              <p:nvPr/>
            </p:nvSpPr>
            <p:spPr bwMode="auto">
              <a:xfrm>
                <a:off x="1486" y="3188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8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5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4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3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2 w 5"/>
                  <a:gd name="T55" fmla="*/ 2 h 8"/>
                  <a:gd name="T56" fmla="*/ 1 w 5"/>
                  <a:gd name="T57" fmla="*/ 4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3" name="Freeform 590"/>
              <p:cNvSpPr>
                <a:spLocks/>
              </p:cNvSpPr>
              <p:nvPr/>
            </p:nvSpPr>
            <p:spPr bwMode="auto">
              <a:xfrm>
                <a:off x="149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4" name="Freeform 591"/>
              <p:cNvSpPr>
                <a:spLocks/>
              </p:cNvSpPr>
              <p:nvPr/>
            </p:nvSpPr>
            <p:spPr bwMode="auto">
              <a:xfrm>
                <a:off x="1478" y="3188"/>
                <a:ext cx="11" cy="25"/>
              </a:xfrm>
              <a:custGeom>
                <a:avLst/>
                <a:gdLst>
                  <a:gd name="T0" fmla="*/ 3 w 4"/>
                  <a:gd name="T1" fmla="*/ 4 h 9"/>
                  <a:gd name="T2" fmla="*/ 3 w 4"/>
                  <a:gd name="T3" fmla="*/ 2 h 9"/>
                  <a:gd name="T4" fmla="*/ 2 w 4"/>
                  <a:gd name="T5" fmla="*/ 6 h 9"/>
                  <a:gd name="T6" fmla="*/ 2 w 4"/>
                  <a:gd name="T7" fmla="*/ 6 h 9"/>
                  <a:gd name="T8" fmla="*/ 2 w 4"/>
                  <a:gd name="T9" fmla="*/ 3 h 9"/>
                  <a:gd name="T10" fmla="*/ 2 w 4"/>
                  <a:gd name="T11" fmla="*/ 3 h 9"/>
                  <a:gd name="T12" fmla="*/ 2 w 4"/>
                  <a:gd name="T13" fmla="*/ 5 h 9"/>
                  <a:gd name="T14" fmla="*/ 1 w 4"/>
                  <a:gd name="T15" fmla="*/ 6 h 9"/>
                  <a:gd name="T16" fmla="*/ 2 w 4"/>
                  <a:gd name="T17" fmla="*/ 5 h 9"/>
                  <a:gd name="T18" fmla="*/ 2 w 4"/>
                  <a:gd name="T19" fmla="*/ 3 h 9"/>
                  <a:gd name="T20" fmla="*/ 0 w 4"/>
                  <a:gd name="T21" fmla="*/ 8 h 9"/>
                  <a:gd name="T22" fmla="*/ 1 w 4"/>
                  <a:gd name="T23" fmla="*/ 8 h 9"/>
                  <a:gd name="T24" fmla="*/ 1 w 4"/>
                  <a:gd name="T25" fmla="*/ 6 h 9"/>
                  <a:gd name="T26" fmla="*/ 1 w 4"/>
                  <a:gd name="T27" fmla="*/ 6 h 9"/>
                  <a:gd name="T28" fmla="*/ 1 w 4"/>
                  <a:gd name="T29" fmla="*/ 8 h 9"/>
                  <a:gd name="T30" fmla="*/ 3 w 4"/>
                  <a:gd name="T31" fmla="*/ 8 h 9"/>
                  <a:gd name="T32" fmla="*/ 3 w 4"/>
                  <a:gd name="T33" fmla="*/ 7 h 9"/>
                  <a:gd name="T34" fmla="*/ 3 w 4"/>
                  <a:gd name="T35" fmla="*/ 6 h 9"/>
                  <a:gd name="T36" fmla="*/ 3 w 4"/>
                  <a:gd name="T37" fmla="*/ 4 h 9"/>
                  <a:gd name="T38" fmla="*/ 3 w 4"/>
                  <a:gd name="T39" fmla="*/ 5 h 9"/>
                  <a:gd name="T40" fmla="*/ 3 w 4"/>
                  <a:gd name="T41" fmla="*/ 2 h 9"/>
                  <a:gd name="T42" fmla="*/ 4 w 4"/>
                  <a:gd name="T43" fmla="*/ 1 h 9"/>
                  <a:gd name="T44" fmla="*/ 3 w 4"/>
                  <a:gd name="T45" fmla="*/ 1 h 9"/>
                  <a:gd name="T46" fmla="*/ 3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3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3" y="4"/>
                      <a:pt x="2" y="6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3"/>
                    </a:cubicBezTo>
                    <a:cubicBezTo>
                      <a:pt x="1" y="5"/>
                      <a:pt x="0" y="5"/>
                      <a:pt x="0" y="8"/>
                    </a:cubicBezTo>
                    <a:cubicBezTo>
                      <a:pt x="0" y="9"/>
                      <a:pt x="1" y="8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2"/>
                      <a:pt x="3" y="3"/>
                      <a:pt x="4" y="1"/>
                    </a:cubicBezTo>
                    <a:cubicBezTo>
                      <a:pt x="3" y="0"/>
                      <a:pt x="3" y="3"/>
                      <a:pt x="3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5" name="Freeform 592"/>
              <p:cNvSpPr>
                <a:spLocks/>
              </p:cNvSpPr>
              <p:nvPr/>
            </p:nvSpPr>
            <p:spPr bwMode="auto">
              <a:xfrm>
                <a:off x="1486" y="319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6" name="Freeform 593"/>
              <p:cNvSpPr>
                <a:spLocks/>
              </p:cNvSpPr>
              <p:nvPr/>
            </p:nvSpPr>
            <p:spPr bwMode="auto">
              <a:xfrm>
                <a:off x="1486" y="3204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7" name="Freeform 594"/>
              <p:cNvSpPr>
                <a:spLocks/>
              </p:cNvSpPr>
              <p:nvPr/>
            </p:nvSpPr>
            <p:spPr bwMode="auto">
              <a:xfrm>
                <a:off x="1481" y="319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8" name="Freeform 595"/>
              <p:cNvSpPr>
                <a:spLocks/>
              </p:cNvSpPr>
              <p:nvPr/>
            </p:nvSpPr>
            <p:spPr bwMode="auto">
              <a:xfrm>
                <a:off x="1476" y="3199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5 h 5"/>
                  <a:gd name="T4" fmla="*/ 1 w 1"/>
                  <a:gd name="T5" fmla="*/ 1 h 5"/>
                  <a:gd name="T6" fmla="*/ 1 w 1"/>
                  <a:gd name="T7" fmla="*/ 3 h 5"/>
                  <a:gd name="T8" fmla="*/ 1 w 1"/>
                  <a:gd name="T9" fmla="*/ 3 h 5"/>
                  <a:gd name="T10" fmla="*/ 0 w 1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3"/>
                      <a:pt x="1" y="5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9" name="Freeform 596"/>
              <p:cNvSpPr>
                <a:spLocks/>
              </p:cNvSpPr>
              <p:nvPr/>
            </p:nvSpPr>
            <p:spPr bwMode="auto">
              <a:xfrm>
                <a:off x="1465" y="3191"/>
                <a:ext cx="13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4 w 5"/>
                  <a:gd name="T5" fmla="*/ 2 h 11"/>
                  <a:gd name="T6" fmla="*/ 3 w 5"/>
                  <a:gd name="T7" fmla="*/ 2 h 11"/>
                  <a:gd name="T8" fmla="*/ 3 w 5"/>
                  <a:gd name="T9" fmla="*/ 2 h 11"/>
                  <a:gd name="T10" fmla="*/ 3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4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3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3 h 11"/>
                  <a:gd name="T72" fmla="*/ 4 w 5"/>
                  <a:gd name="T73" fmla="*/ 7 h 11"/>
                  <a:gd name="T74" fmla="*/ 4 w 5"/>
                  <a:gd name="T75" fmla="*/ 6 h 11"/>
                  <a:gd name="T76" fmla="*/ 4 w 5"/>
                  <a:gd name="T77" fmla="*/ 5 h 11"/>
                  <a:gd name="T78" fmla="*/ 5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4" y="6"/>
                      <a:pt x="3" y="5"/>
                      <a:pt x="4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6"/>
                    </a:cubicBezTo>
                    <a:cubicBezTo>
                      <a:pt x="5" y="5"/>
                      <a:pt x="5" y="4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0" name="Freeform 597"/>
              <p:cNvSpPr>
                <a:spLocks/>
              </p:cNvSpPr>
              <p:nvPr/>
            </p:nvSpPr>
            <p:spPr bwMode="auto">
              <a:xfrm>
                <a:off x="1476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1" name="Freeform 598"/>
              <p:cNvSpPr>
                <a:spLocks/>
              </p:cNvSpPr>
              <p:nvPr/>
            </p:nvSpPr>
            <p:spPr bwMode="auto">
              <a:xfrm>
                <a:off x="1478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2" name="Rectangle 599"/>
              <p:cNvSpPr>
                <a:spLocks noChangeArrowheads="1"/>
              </p:cNvSpPr>
              <p:nvPr/>
            </p:nvSpPr>
            <p:spPr bwMode="auto">
              <a:xfrm>
                <a:off x="1478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3" name="Rectangle 600"/>
              <p:cNvSpPr>
                <a:spLocks noChangeArrowheads="1"/>
              </p:cNvSpPr>
              <p:nvPr/>
            </p:nvSpPr>
            <p:spPr bwMode="auto">
              <a:xfrm>
                <a:off x="1478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4" name="Freeform 601"/>
              <p:cNvSpPr>
                <a:spLocks/>
              </p:cNvSpPr>
              <p:nvPr/>
            </p:nvSpPr>
            <p:spPr bwMode="auto">
              <a:xfrm>
                <a:off x="1481" y="320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5" name="Freeform 602"/>
              <p:cNvSpPr>
                <a:spLocks/>
              </p:cNvSpPr>
              <p:nvPr/>
            </p:nvSpPr>
            <p:spPr bwMode="auto">
              <a:xfrm>
                <a:off x="148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6" name="Freeform 603"/>
              <p:cNvSpPr>
                <a:spLocks/>
              </p:cNvSpPr>
              <p:nvPr/>
            </p:nvSpPr>
            <p:spPr bwMode="auto">
              <a:xfrm>
                <a:off x="1478" y="3183"/>
                <a:ext cx="27" cy="32"/>
              </a:xfrm>
              <a:custGeom>
                <a:avLst/>
                <a:gdLst>
                  <a:gd name="T0" fmla="*/ 7 w 10"/>
                  <a:gd name="T1" fmla="*/ 7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9 h 12"/>
                  <a:gd name="T8" fmla="*/ 10 w 10"/>
                  <a:gd name="T9" fmla="*/ 8 h 12"/>
                  <a:gd name="T10" fmla="*/ 9 w 10"/>
                  <a:gd name="T11" fmla="*/ 3 h 12"/>
                  <a:gd name="T12" fmla="*/ 8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7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2 w 10"/>
                  <a:gd name="T35" fmla="*/ 7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1 h 12"/>
                  <a:gd name="T46" fmla="*/ 2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4 w 10"/>
                  <a:gd name="T53" fmla="*/ 10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10 h 12"/>
                  <a:gd name="T60" fmla="*/ 5 w 10"/>
                  <a:gd name="T61" fmla="*/ 9 h 12"/>
                  <a:gd name="T62" fmla="*/ 6 w 10"/>
                  <a:gd name="T63" fmla="*/ 10 h 12"/>
                  <a:gd name="T64" fmla="*/ 6 w 10"/>
                  <a:gd name="T65" fmla="*/ 10 h 12"/>
                  <a:gd name="T66" fmla="*/ 7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10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7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8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7" y="6"/>
                      <a:pt x="6" y="5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10"/>
                    </a:cubicBezTo>
                    <a:cubicBezTo>
                      <a:pt x="5" y="7"/>
                      <a:pt x="6" y="10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8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4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9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8"/>
                      <a:pt x="2" y="11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5" y="10"/>
                      <a:pt x="4" y="10"/>
                      <a:pt x="4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5" y="9"/>
                      <a:pt x="5" y="7"/>
                    </a:cubicBezTo>
                    <a:cubicBezTo>
                      <a:pt x="5" y="7"/>
                      <a:pt x="5" y="9"/>
                      <a:pt x="5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8"/>
                      <a:pt x="9" y="9"/>
                    </a:cubicBezTo>
                    <a:cubicBezTo>
                      <a:pt x="9" y="6"/>
                      <a:pt x="9" y="12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7" name="Freeform 604"/>
              <p:cNvSpPr>
                <a:spLocks/>
              </p:cNvSpPr>
              <p:nvPr/>
            </p:nvSpPr>
            <p:spPr bwMode="auto">
              <a:xfrm>
                <a:off x="150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8" name="Freeform 605"/>
              <p:cNvSpPr>
                <a:spLocks/>
              </p:cNvSpPr>
              <p:nvPr/>
            </p:nvSpPr>
            <p:spPr bwMode="auto">
              <a:xfrm>
                <a:off x="150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9" name="Freeform 606"/>
              <p:cNvSpPr>
                <a:spLocks/>
              </p:cNvSpPr>
              <p:nvPr/>
            </p:nvSpPr>
            <p:spPr bwMode="auto">
              <a:xfrm>
                <a:off x="149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9" name="Group 808"/>
            <p:cNvGrpSpPr>
              <a:grpSpLocks/>
            </p:cNvGrpSpPr>
            <p:nvPr/>
          </p:nvGrpSpPr>
          <p:grpSpPr bwMode="auto">
            <a:xfrm>
              <a:off x="1465" y="2987"/>
              <a:ext cx="550" cy="247"/>
              <a:chOff x="1465" y="2987"/>
              <a:chExt cx="550" cy="247"/>
            </a:xfrm>
          </p:grpSpPr>
          <p:sp>
            <p:nvSpPr>
              <p:cNvPr id="910" name="Rectangle 608"/>
              <p:cNvSpPr>
                <a:spLocks noChangeArrowheads="1"/>
              </p:cNvSpPr>
              <p:nvPr/>
            </p:nvSpPr>
            <p:spPr bwMode="auto">
              <a:xfrm>
                <a:off x="1497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1" name="Freeform 609"/>
              <p:cNvSpPr>
                <a:spLocks/>
              </p:cNvSpPr>
              <p:nvPr/>
            </p:nvSpPr>
            <p:spPr bwMode="auto">
              <a:xfrm>
                <a:off x="1478" y="3193"/>
                <a:ext cx="19" cy="25"/>
              </a:xfrm>
              <a:custGeom>
                <a:avLst/>
                <a:gdLst>
                  <a:gd name="T0" fmla="*/ 1 w 7"/>
                  <a:gd name="T1" fmla="*/ 4 h 9"/>
                  <a:gd name="T2" fmla="*/ 1 w 7"/>
                  <a:gd name="T3" fmla="*/ 5 h 9"/>
                  <a:gd name="T4" fmla="*/ 0 w 7"/>
                  <a:gd name="T5" fmla="*/ 4 h 9"/>
                  <a:gd name="T6" fmla="*/ 0 w 7"/>
                  <a:gd name="T7" fmla="*/ 6 h 9"/>
                  <a:gd name="T8" fmla="*/ 3 w 7"/>
                  <a:gd name="T9" fmla="*/ 5 h 9"/>
                  <a:gd name="T10" fmla="*/ 3 w 7"/>
                  <a:gd name="T11" fmla="*/ 6 h 9"/>
                  <a:gd name="T12" fmla="*/ 4 w 7"/>
                  <a:gd name="T13" fmla="*/ 4 h 9"/>
                  <a:gd name="T14" fmla="*/ 4 w 7"/>
                  <a:gd name="T15" fmla="*/ 7 h 9"/>
                  <a:gd name="T16" fmla="*/ 5 w 7"/>
                  <a:gd name="T17" fmla="*/ 6 h 9"/>
                  <a:gd name="T18" fmla="*/ 5 w 7"/>
                  <a:gd name="T19" fmla="*/ 5 h 9"/>
                  <a:gd name="T20" fmla="*/ 5 w 7"/>
                  <a:gd name="T21" fmla="*/ 5 h 9"/>
                  <a:gd name="T22" fmla="*/ 5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4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2 h 9"/>
                  <a:gd name="T36" fmla="*/ 6 w 7"/>
                  <a:gd name="T37" fmla="*/ 4 h 9"/>
                  <a:gd name="T38" fmla="*/ 6 w 7"/>
                  <a:gd name="T39" fmla="*/ 4 h 9"/>
                  <a:gd name="T40" fmla="*/ 6 w 7"/>
                  <a:gd name="T41" fmla="*/ 4 h 9"/>
                  <a:gd name="T42" fmla="*/ 6 w 7"/>
                  <a:gd name="T43" fmla="*/ 2 h 9"/>
                  <a:gd name="T44" fmla="*/ 5 w 7"/>
                  <a:gd name="T45" fmla="*/ 1 h 9"/>
                  <a:gd name="T46" fmla="*/ 5 w 7"/>
                  <a:gd name="T47" fmla="*/ 1 h 9"/>
                  <a:gd name="T48" fmla="*/ 5 w 7"/>
                  <a:gd name="T49" fmla="*/ 2 h 9"/>
                  <a:gd name="T50" fmla="*/ 5 w 7"/>
                  <a:gd name="T51" fmla="*/ 2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4 w 7"/>
                  <a:gd name="T63" fmla="*/ 4 h 9"/>
                  <a:gd name="T64" fmla="*/ 3 w 7"/>
                  <a:gd name="T65" fmla="*/ 4 h 9"/>
                  <a:gd name="T66" fmla="*/ 3 w 7"/>
                  <a:gd name="T67" fmla="*/ 3 h 9"/>
                  <a:gd name="T68" fmla="*/ 3 w 7"/>
                  <a:gd name="T69" fmla="*/ 4 h 9"/>
                  <a:gd name="T70" fmla="*/ 2 w 7"/>
                  <a:gd name="T71" fmla="*/ 3 h 9"/>
                  <a:gd name="T72" fmla="*/ 2 w 7"/>
                  <a:gd name="T73" fmla="*/ 4 h 9"/>
                  <a:gd name="T74" fmla="*/ 1 w 7"/>
                  <a:gd name="T75" fmla="*/ 4 h 9"/>
                  <a:gd name="T76" fmla="*/ 1 w 7"/>
                  <a:gd name="T77" fmla="*/ 4 h 9"/>
                  <a:gd name="T78" fmla="*/ 1 w 7"/>
                  <a:gd name="T79" fmla="*/ 6 h 9"/>
                  <a:gd name="T80" fmla="*/ 1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6"/>
                      <a:pt x="0" y="4"/>
                      <a:pt x="0" y="6"/>
                    </a:cubicBezTo>
                    <a:cubicBezTo>
                      <a:pt x="1" y="6"/>
                      <a:pt x="2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9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5"/>
                      <a:pt x="7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7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3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4" y="3"/>
                      <a:pt x="5" y="2"/>
                      <a:pt x="4" y="4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2" name="Freeform 610"/>
              <p:cNvSpPr>
                <a:spLocks/>
              </p:cNvSpPr>
              <p:nvPr/>
            </p:nvSpPr>
            <p:spPr bwMode="auto">
              <a:xfrm>
                <a:off x="1476" y="3204"/>
                <a:ext cx="2" cy="9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3" name="Freeform 611"/>
              <p:cNvSpPr>
                <a:spLocks/>
              </p:cNvSpPr>
              <p:nvPr/>
            </p:nvSpPr>
            <p:spPr bwMode="auto">
              <a:xfrm>
                <a:off x="1465" y="3202"/>
                <a:ext cx="11" cy="13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4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4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1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4" name="Rectangle 612"/>
              <p:cNvSpPr>
                <a:spLocks noChangeArrowheads="1"/>
              </p:cNvSpPr>
              <p:nvPr/>
            </p:nvSpPr>
            <p:spPr bwMode="auto">
              <a:xfrm>
                <a:off x="1467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5" name="Freeform 613"/>
              <p:cNvSpPr>
                <a:spLocks/>
              </p:cNvSpPr>
              <p:nvPr/>
            </p:nvSpPr>
            <p:spPr bwMode="auto">
              <a:xfrm>
                <a:off x="1677" y="321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6" name="Freeform 614"/>
              <p:cNvSpPr>
                <a:spLocks/>
              </p:cNvSpPr>
              <p:nvPr/>
            </p:nvSpPr>
            <p:spPr bwMode="auto">
              <a:xfrm>
                <a:off x="1674" y="3202"/>
                <a:ext cx="3" cy="1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1 h 6"/>
                  <a:gd name="T4" fmla="*/ 1 w 1"/>
                  <a:gd name="T5" fmla="*/ 6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2 h 6"/>
                  <a:gd name="T12" fmla="*/ 1 w 1"/>
                  <a:gd name="T13" fmla="*/ 2 h 6"/>
                  <a:gd name="T14" fmla="*/ 1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7" name="Freeform 615"/>
              <p:cNvSpPr>
                <a:spLocks/>
              </p:cNvSpPr>
              <p:nvPr/>
            </p:nvSpPr>
            <p:spPr bwMode="auto">
              <a:xfrm>
                <a:off x="1674" y="3207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8" name="Freeform 616"/>
              <p:cNvSpPr>
                <a:spLocks/>
              </p:cNvSpPr>
              <p:nvPr/>
            </p:nvSpPr>
            <p:spPr bwMode="auto">
              <a:xfrm>
                <a:off x="1674" y="3210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9" name="Freeform 617"/>
              <p:cNvSpPr>
                <a:spLocks/>
              </p:cNvSpPr>
              <p:nvPr/>
            </p:nvSpPr>
            <p:spPr bwMode="auto">
              <a:xfrm>
                <a:off x="1672" y="321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0" name="Freeform 618"/>
              <p:cNvSpPr>
                <a:spLocks/>
              </p:cNvSpPr>
              <p:nvPr/>
            </p:nvSpPr>
            <p:spPr bwMode="auto">
              <a:xfrm>
                <a:off x="1672" y="3204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1" name="Freeform 619"/>
              <p:cNvSpPr>
                <a:spLocks/>
              </p:cNvSpPr>
              <p:nvPr/>
            </p:nvSpPr>
            <p:spPr bwMode="auto">
              <a:xfrm>
                <a:off x="167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2" name="Freeform 620"/>
              <p:cNvSpPr>
                <a:spLocks/>
              </p:cNvSpPr>
              <p:nvPr/>
            </p:nvSpPr>
            <p:spPr bwMode="auto">
              <a:xfrm>
                <a:off x="1674" y="3210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3" name="Freeform 621"/>
              <p:cNvSpPr>
                <a:spLocks/>
              </p:cNvSpPr>
              <p:nvPr/>
            </p:nvSpPr>
            <p:spPr bwMode="auto">
              <a:xfrm>
                <a:off x="1672" y="3202"/>
                <a:ext cx="0" cy="13"/>
              </a:xfrm>
              <a:custGeom>
                <a:avLst/>
                <a:gdLst>
                  <a:gd name="T0" fmla="*/ 4 h 5"/>
                  <a:gd name="T1" fmla="*/ 3 h 5"/>
                  <a:gd name="T2" fmla="*/ 0 h 5"/>
                  <a:gd name="T3" fmla="*/ 1 h 5"/>
                  <a:gd name="T4" fmla="*/ 4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4"/>
                    </a:moveTo>
                    <a:cubicBezTo>
                      <a:pt x="0" y="2"/>
                      <a:pt x="0" y="5"/>
                      <a:pt x="0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4" name="Freeform 622"/>
              <p:cNvSpPr>
                <a:spLocks/>
              </p:cNvSpPr>
              <p:nvPr/>
            </p:nvSpPr>
            <p:spPr bwMode="auto">
              <a:xfrm>
                <a:off x="1669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5" name="Freeform 623"/>
              <p:cNvSpPr>
                <a:spLocks/>
              </p:cNvSpPr>
              <p:nvPr/>
            </p:nvSpPr>
            <p:spPr bwMode="auto">
              <a:xfrm>
                <a:off x="1666" y="3196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2 h 5"/>
                  <a:gd name="T4" fmla="*/ 1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3 h 5"/>
                  <a:gd name="T12" fmla="*/ 1 w 1"/>
                  <a:gd name="T13" fmla="*/ 5 h 5"/>
                  <a:gd name="T14" fmla="*/ 1 w 1"/>
                  <a:gd name="T15" fmla="*/ 2 h 5"/>
                  <a:gd name="T16" fmla="*/ 1 w 1"/>
                  <a:gd name="T17" fmla="*/ 3 h 5"/>
                  <a:gd name="T18" fmla="*/ 1 w 1"/>
                  <a:gd name="T19" fmla="*/ 1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5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6" name="Freeform 624"/>
              <p:cNvSpPr>
                <a:spLocks/>
              </p:cNvSpPr>
              <p:nvPr/>
            </p:nvSpPr>
            <p:spPr bwMode="auto">
              <a:xfrm>
                <a:off x="1666" y="319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7" name="Freeform 625"/>
              <p:cNvSpPr>
                <a:spLocks/>
              </p:cNvSpPr>
              <p:nvPr/>
            </p:nvSpPr>
            <p:spPr bwMode="auto">
              <a:xfrm>
                <a:off x="1663" y="3193"/>
                <a:ext cx="3" cy="17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6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1 w 1"/>
                  <a:gd name="T13" fmla="*/ 3 h 6"/>
                  <a:gd name="T14" fmla="*/ 0 w 1"/>
                  <a:gd name="T15" fmla="*/ 3 h 6"/>
                  <a:gd name="T16" fmla="*/ 0 w 1"/>
                  <a:gd name="T17" fmla="*/ 4 h 6"/>
                  <a:gd name="T18" fmla="*/ 0 w 1"/>
                  <a:gd name="T19" fmla="*/ 4 h 6"/>
                  <a:gd name="T20" fmla="*/ 1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8" name="Freeform 626"/>
              <p:cNvSpPr>
                <a:spLocks/>
              </p:cNvSpPr>
              <p:nvPr/>
            </p:nvSpPr>
            <p:spPr bwMode="auto">
              <a:xfrm>
                <a:off x="1666" y="32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9" name="Freeform 627"/>
              <p:cNvSpPr>
                <a:spLocks/>
              </p:cNvSpPr>
              <p:nvPr/>
            </p:nvSpPr>
            <p:spPr bwMode="auto">
              <a:xfrm>
                <a:off x="1663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0" name="Freeform 628"/>
              <p:cNvSpPr>
                <a:spLocks/>
              </p:cNvSpPr>
              <p:nvPr/>
            </p:nvSpPr>
            <p:spPr bwMode="auto">
              <a:xfrm>
                <a:off x="1663" y="3207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1" name="Freeform 629"/>
              <p:cNvSpPr>
                <a:spLocks/>
              </p:cNvSpPr>
              <p:nvPr/>
            </p:nvSpPr>
            <p:spPr bwMode="auto">
              <a:xfrm>
                <a:off x="1642" y="3196"/>
                <a:ext cx="21" cy="17"/>
              </a:xfrm>
              <a:custGeom>
                <a:avLst/>
                <a:gdLst>
                  <a:gd name="T0" fmla="*/ 1 w 8"/>
                  <a:gd name="T1" fmla="*/ 1 h 6"/>
                  <a:gd name="T2" fmla="*/ 1 w 8"/>
                  <a:gd name="T3" fmla="*/ 2 h 6"/>
                  <a:gd name="T4" fmla="*/ 0 w 8"/>
                  <a:gd name="T5" fmla="*/ 4 h 6"/>
                  <a:gd name="T6" fmla="*/ 0 w 8"/>
                  <a:gd name="T7" fmla="*/ 6 h 6"/>
                  <a:gd name="T8" fmla="*/ 1 w 8"/>
                  <a:gd name="T9" fmla="*/ 5 h 6"/>
                  <a:gd name="T10" fmla="*/ 1 w 8"/>
                  <a:gd name="T11" fmla="*/ 6 h 6"/>
                  <a:gd name="T12" fmla="*/ 2 w 8"/>
                  <a:gd name="T13" fmla="*/ 5 h 6"/>
                  <a:gd name="T14" fmla="*/ 3 w 8"/>
                  <a:gd name="T15" fmla="*/ 5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5 h 6"/>
                  <a:gd name="T22" fmla="*/ 6 w 8"/>
                  <a:gd name="T23" fmla="*/ 5 h 6"/>
                  <a:gd name="T24" fmla="*/ 7 w 8"/>
                  <a:gd name="T25" fmla="*/ 5 h 6"/>
                  <a:gd name="T26" fmla="*/ 7 w 8"/>
                  <a:gd name="T27" fmla="*/ 3 h 6"/>
                  <a:gd name="T28" fmla="*/ 7 w 8"/>
                  <a:gd name="T29" fmla="*/ 5 h 6"/>
                  <a:gd name="T30" fmla="*/ 8 w 8"/>
                  <a:gd name="T31" fmla="*/ 4 h 6"/>
                  <a:gd name="T32" fmla="*/ 7 w 8"/>
                  <a:gd name="T33" fmla="*/ 2 h 6"/>
                  <a:gd name="T34" fmla="*/ 8 w 8"/>
                  <a:gd name="T35" fmla="*/ 1 h 6"/>
                  <a:gd name="T36" fmla="*/ 6 w 8"/>
                  <a:gd name="T37" fmla="*/ 4 h 6"/>
                  <a:gd name="T38" fmla="*/ 6 w 8"/>
                  <a:gd name="T39" fmla="*/ 3 h 6"/>
                  <a:gd name="T40" fmla="*/ 5 w 8"/>
                  <a:gd name="T41" fmla="*/ 1 h 6"/>
                  <a:gd name="T42" fmla="*/ 4 w 8"/>
                  <a:gd name="T43" fmla="*/ 3 h 6"/>
                  <a:gd name="T44" fmla="*/ 4 w 8"/>
                  <a:gd name="T45" fmla="*/ 3 h 6"/>
                  <a:gd name="T46" fmla="*/ 4 w 8"/>
                  <a:gd name="T47" fmla="*/ 4 h 6"/>
                  <a:gd name="T48" fmla="*/ 3 w 8"/>
                  <a:gd name="T49" fmla="*/ 2 h 6"/>
                  <a:gd name="T50" fmla="*/ 3 w 8"/>
                  <a:gd name="T51" fmla="*/ 5 h 6"/>
                  <a:gd name="T52" fmla="*/ 3 w 8"/>
                  <a:gd name="T53" fmla="*/ 1 h 6"/>
                  <a:gd name="T54" fmla="*/ 3 w 8"/>
                  <a:gd name="T55" fmla="*/ 3 h 6"/>
                  <a:gd name="T56" fmla="*/ 3 w 8"/>
                  <a:gd name="T57" fmla="*/ 4 h 6"/>
                  <a:gd name="T58" fmla="*/ 3 w 8"/>
                  <a:gd name="T59" fmla="*/ 1 h 6"/>
                  <a:gd name="T60" fmla="*/ 2 w 8"/>
                  <a:gd name="T61" fmla="*/ 3 h 6"/>
                  <a:gd name="T62" fmla="*/ 2 w 8"/>
                  <a:gd name="T63" fmla="*/ 4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3 h 6"/>
                  <a:gd name="T72" fmla="*/ 1 w 8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7" y="4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5"/>
                      <a:pt x="7" y="3"/>
                      <a:pt x="7" y="5"/>
                    </a:cubicBezTo>
                    <a:cubicBezTo>
                      <a:pt x="8" y="6"/>
                      <a:pt x="7" y="3"/>
                      <a:pt x="8" y="4"/>
                    </a:cubicBezTo>
                    <a:cubicBezTo>
                      <a:pt x="8" y="2"/>
                      <a:pt x="7" y="3"/>
                      <a:pt x="7" y="2"/>
                    </a:cubicBezTo>
                    <a:cubicBezTo>
                      <a:pt x="7" y="1"/>
                      <a:pt x="8" y="2"/>
                      <a:pt x="8" y="1"/>
                    </a:cubicBezTo>
                    <a:cubicBezTo>
                      <a:pt x="7" y="0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1"/>
                    </a:cubicBezTo>
                    <a:cubicBezTo>
                      <a:pt x="5" y="3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3" y="2"/>
                    </a:cubicBezTo>
                    <a:cubicBezTo>
                      <a:pt x="4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2" name="Freeform 630"/>
              <p:cNvSpPr>
                <a:spLocks/>
              </p:cNvSpPr>
              <p:nvPr/>
            </p:nvSpPr>
            <p:spPr bwMode="auto">
              <a:xfrm>
                <a:off x="1644" y="319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3" name="Freeform 631"/>
              <p:cNvSpPr>
                <a:spLocks/>
              </p:cNvSpPr>
              <p:nvPr/>
            </p:nvSpPr>
            <p:spPr bwMode="auto">
              <a:xfrm>
                <a:off x="1644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4" name="Rectangle 632"/>
              <p:cNvSpPr>
                <a:spLocks noChangeArrowheads="1"/>
              </p:cNvSpPr>
              <p:nvPr/>
            </p:nvSpPr>
            <p:spPr bwMode="auto">
              <a:xfrm>
                <a:off x="1647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5" name="Freeform 633"/>
              <p:cNvSpPr>
                <a:spLocks/>
              </p:cNvSpPr>
              <p:nvPr/>
            </p:nvSpPr>
            <p:spPr bwMode="auto">
              <a:xfrm>
                <a:off x="1650" y="319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6" name="Freeform 634"/>
              <p:cNvSpPr>
                <a:spLocks/>
              </p:cNvSpPr>
              <p:nvPr/>
            </p:nvSpPr>
            <p:spPr bwMode="auto">
              <a:xfrm>
                <a:off x="1652" y="31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7" name="Freeform 635"/>
              <p:cNvSpPr>
                <a:spLocks/>
              </p:cNvSpPr>
              <p:nvPr/>
            </p:nvSpPr>
            <p:spPr bwMode="auto">
              <a:xfrm>
                <a:off x="1644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8" name="Freeform 636"/>
              <p:cNvSpPr>
                <a:spLocks/>
              </p:cNvSpPr>
              <p:nvPr/>
            </p:nvSpPr>
            <p:spPr bwMode="auto">
              <a:xfrm>
                <a:off x="1631" y="3196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2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6 h 8"/>
                  <a:gd name="T18" fmla="*/ 4 w 4"/>
                  <a:gd name="T19" fmla="*/ 5 h 8"/>
                  <a:gd name="T20" fmla="*/ 4 w 4"/>
                  <a:gd name="T21" fmla="*/ 3 h 8"/>
                  <a:gd name="T22" fmla="*/ 4 w 4"/>
                  <a:gd name="T23" fmla="*/ 1 h 8"/>
                  <a:gd name="T24" fmla="*/ 4 w 4"/>
                  <a:gd name="T25" fmla="*/ 3 h 8"/>
                  <a:gd name="T26" fmla="*/ 4 w 4"/>
                  <a:gd name="T27" fmla="*/ 1 h 8"/>
                  <a:gd name="T28" fmla="*/ 4 w 4"/>
                  <a:gd name="T29" fmla="*/ 2 h 8"/>
                  <a:gd name="T30" fmla="*/ 4 w 4"/>
                  <a:gd name="T31" fmla="*/ 1 h 8"/>
                  <a:gd name="T32" fmla="*/ 3 w 4"/>
                  <a:gd name="T33" fmla="*/ 2 h 8"/>
                  <a:gd name="T34" fmla="*/ 3 w 4"/>
                  <a:gd name="T35" fmla="*/ 2 h 8"/>
                  <a:gd name="T36" fmla="*/ 3 w 4"/>
                  <a:gd name="T37" fmla="*/ 3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2 h 8"/>
                  <a:gd name="T46" fmla="*/ 2 w 4"/>
                  <a:gd name="T47" fmla="*/ 1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2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3 h 8"/>
                  <a:gd name="T60" fmla="*/ 1 w 4"/>
                  <a:gd name="T61" fmla="*/ 4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4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6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1"/>
                      <a:pt x="4" y="3"/>
                    </a:cubicBezTo>
                    <a:cubicBezTo>
                      <a:pt x="3" y="4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9" name="Freeform 637"/>
              <p:cNvSpPr>
                <a:spLocks/>
              </p:cNvSpPr>
              <p:nvPr/>
            </p:nvSpPr>
            <p:spPr bwMode="auto">
              <a:xfrm>
                <a:off x="1639" y="319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0" name="Freeform 638"/>
              <p:cNvSpPr>
                <a:spLocks/>
              </p:cNvSpPr>
              <p:nvPr/>
            </p:nvSpPr>
            <p:spPr bwMode="auto">
              <a:xfrm>
                <a:off x="1623" y="3193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2 w 3"/>
                  <a:gd name="T11" fmla="*/ 3 h 9"/>
                  <a:gd name="T12" fmla="*/ 2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4 h 9"/>
                  <a:gd name="T20" fmla="*/ 0 w 3"/>
                  <a:gd name="T21" fmla="*/ 9 h 9"/>
                  <a:gd name="T22" fmla="*/ 0 w 3"/>
                  <a:gd name="T23" fmla="*/ 8 h 9"/>
                  <a:gd name="T24" fmla="*/ 1 w 3"/>
                  <a:gd name="T25" fmla="*/ 6 h 9"/>
                  <a:gd name="T26" fmla="*/ 1 w 3"/>
                  <a:gd name="T27" fmla="*/ 7 h 9"/>
                  <a:gd name="T28" fmla="*/ 1 w 3"/>
                  <a:gd name="T29" fmla="*/ 8 h 9"/>
                  <a:gd name="T30" fmla="*/ 3 w 3"/>
                  <a:gd name="T31" fmla="*/ 8 h 9"/>
                  <a:gd name="T32" fmla="*/ 2 w 3"/>
                  <a:gd name="T33" fmla="*/ 8 h 9"/>
                  <a:gd name="T34" fmla="*/ 3 w 3"/>
                  <a:gd name="T35" fmla="*/ 7 h 9"/>
                  <a:gd name="T36" fmla="*/ 3 w 3"/>
                  <a:gd name="T37" fmla="*/ 4 h 9"/>
                  <a:gd name="T38" fmla="*/ 3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3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3" y="4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5"/>
                      <a:pt x="1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5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1" name="Freeform 639"/>
              <p:cNvSpPr>
                <a:spLocks/>
              </p:cNvSpPr>
              <p:nvPr/>
            </p:nvSpPr>
            <p:spPr bwMode="auto">
              <a:xfrm>
                <a:off x="1631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2" name="Freeform 640"/>
              <p:cNvSpPr>
                <a:spLocks/>
              </p:cNvSpPr>
              <p:nvPr/>
            </p:nvSpPr>
            <p:spPr bwMode="auto">
              <a:xfrm>
                <a:off x="1631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3" name="Freeform 641"/>
              <p:cNvSpPr>
                <a:spLocks/>
              </p:cNvSpPr>
              <p:nvPr/>
            </p:nvSpPr>
            <p:spPr bwMode="auto">
              <a:xfrm>
                <a:off x="1625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4" name="Freeform 642"/>
              <p:cNvSpPr>
                <a:spLocks/>
              </p:cNvSpPr>
              <p:nvPr/>
            </p:nvSpPr>
            <p:spPr bwMode="auto">
              <a:xfrm>
                <a:off x="1620" y="3207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1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5" name="Freeform 643"/>
              <p:cNvSpPr>
                <a:spLocks/>
              </p:cNvSpPr>
              <p:nvPr/>
            </p:nvSpPr>
            <p:spPr bwMode="auto">
              <a:xfrm>
                <a:off x="1609" y="3196"/>
                <a:ext cx="14" cy="30"/>
              </a:xfrm>
              <a:custGeom>
                <a:avLst/>
                <a:gdLst>
                  <a:gd name="T0" fmla="*/ 3 w 5"/>
                  <a:gd name="T1" fmla="*/ 3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3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3 w 5"/>
                  <a:gd name="T39" fmla="*/ 7 h 11"/>
                  <a:gd name="T40" fmla="*/ 3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1 w 5"/>
                  <a:gd name="T59" fmla="*/ 4 h 11"/>
                  <a:gd name="T60" fmla="*/ 1 w 5"/>
                  <a:gd name="T61" fmla="*/ 5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1 h 11"/>
                  <a:gd name="T84" fmla="*/ 3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4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4" y="8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4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6" name="Freeform 644"/>
              <p:cNvSpPr>
                <a:spLocks/>
              </p:cNvSpPr>
              <p:nvPr/>
            </p:nvSpPr>
            <p:spPr bwMode="auto">
              <a:xfrm>
                <a:off x="1620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7" name="Freeform 645"/>
              <p:cNvSpPr>
                <a:spLocks/>
              </p:cNvSpPr>
              <p:nvPr/>
            </p:nvSpPr>
            <p:spPr bwMode="auto">
              <a:xfrm>
                <a:off x="1620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8" name="Rectangle 646"/>
              <p:cNvSpPr>
                <a:spLocks noChangeArrowheads="1"/>
              </p:cNvSpPr>
              <p:nvPr/>
            </p:nvSpPr>
            <p:spPr bwMode="auto">
              <a:xfrm>
                <a:off x="1620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9" name="Freeform 647"/>
              <p:cNvSpPr>
                <a:spLocks/>
              </p:cNvSpPr>
              <p:nvPr/>
            </p:nvSpPr>
            <p:spPr bwMode="auto">
              <a:xfrm>
                <a:off x="1623" y="32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0" name="Freeform 648"/>
              <p:cNvSpPr>
                <a:spLocks/>
              </p:cNvSpPr>
              <p:nvPr/>
            </p:nvSpPr>
            <p:spPr bwMode="auto">
              <a:xfrm>
                <a:off x="1625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1" name="Freeform 649"/>
              <p:cNvSpPr>
                <a:spLocks/>
              </p:cNvSpPr>
              <p:nvPr/>
            </p:nvSpPr>
            <p:spPr bwMode="auto">
              <a:xfrm>
                <a:off x="1633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2" name="Freeform 650"/>
              <p:cNvSpPr>
                <a:spLocks/>
              </p:cNvSpPr>
              <p:nvPr/>
            </p:nvSpPr>
            <p:spPr bwMode="auto">
              <a:xfrm>
                <a:off x="1620" y="3188"/>
                <a:ext cx="30" cy="35"/>
              </a:xfrm>
              <a:custGeom>
                <a:avLst/>
                <a:gdLst>
                  <a:gd name="T0" fmla="*/ 8 w 11"/>
                  <a:gd name="T1" fmla="*/ 7 h 13"/>
                  <a:gd name="T2" fmla="*/ 8 w 11"/>
                  <a:gd name="T3" fmla="*/ 9 h 13"/>
                  <a:gd name="T4" fmla="*/ 8 w 11"/>
                  <a:gd name="T5" fmla="*/ 10 h 13"/>
                  <a:gd name="T6" fmla="*/ 9 w 11"/>
                  <a:gd name="T7" fmla="*/ 9 h 13"/>
                  <a:gd name="T8" fmla="*/ 10 w 11"/>
                  <a:gd name="T9" fmla="*/ 9 h 13"/>
                  <a:gd name="T10" fmla="*/ 10 w 11"/>
                  <a:gd name="T11" fmla="*/ 4 h 13"/>
                  <a:gd name="T12" fmla="*/ 8 w 11"/>
                  <a:gd name="T13" fmla="*/ 6 h 13"/>
                  <a:gd name="T14" fmla="*/ 8 w 11"/>
                  <a:gd name="T15" fmla="*/ 5 h 13"/>
                  <a:gd name="T16" fmla="*/ 7 w 11"/>
                  <a:gd name="T17" fmla="*/ 5 h 13"/>
                  <a:gd name="T18" fmla="*/ 7 w 11"/>
                  <a:gd name="T19" fmla="*/ 8 h 13"/>
                  <a:gd name="T20" fmla="*/ 6 w 11"/>
                  <a:gd name="T21" fmla="*/ 8 h 13"/>
                  <a:gd name="T22" fmla="*/ 6 w 11"/>
                  <a:gd name="T23" fmla="*/ 7 h 13"/>
                  <a:gd name="T24" fmla="*/ 5 w 11"/>
                  <a:gd name="T25" fmla="*/ 7 h 13"/>
                  <a:gd name="T26" fmla="*/ 4 w 11"/>
                  <a:gd name="T27" fmla="*/ 6 h 13"/>
                  <a:gd name="T28" fmla="*/ 3 w 11"/>
                  <a:gd name="T29" fmla="*/ 7 h 13"/>
                  <a:gd name="T30" fmla="*/ 3 w 11"/>
                  <a:gd name="T31" fmla="*/ 9 h 13"/>
                  <a:gd name="T32" fmla="*/ 3 w 11"/>
                  <a:gd name="T33" fmla="*/ 7 h 13"/>
                  <a:gd name="T34" fmla="*/ 2 w 11"/>
                  <a:gd name="T35" fmla="*/ 8 h 13"/>
                  <a:gd name="T36" fmla="*/ 0 w 11"/>
                  <a:gd name="T37" fmla="*/ 8 h 13"/>
                  <a:gd name="T38" fmla="*/ 1 w 11"/>
                  <a:gd name="T39" fmla="*/ 8 h 13"/>
                  <a:gd name="T40" fmla="*/ 1 w 11"/>
                  <a:gd name="T41" fmla="*/ 7 h 13"/>
                  <a:gd name="T42" fmla="*/ 2 w 11"/>
                  <a:gd name="T43" fmla="*/ 11 h 13"/>
                  <a:gd name="T44" fmla="*/ 3 w 11"/>
                  <a:gd name="T45" fmla="*/ 11 h 13"/>
                  <a:gd name="T46" fmla="*/ 3 w 11"/>
                  <a:gd name="T47" fmla="*/ 11 h 13"/>
                  <a:gd name="T48" fmla="*/ 4 w 11"/>
                  <a:gd name="T49" fmla="*/ 11 h 13"/>
                  <a:gd name="T50" fmla="*/ 4 w 11"/>
                  <a:gd name="T51" fmla="*/ 11 h 13"/>
                  <a:gd name="T52" fmla="*/ 5 w 11"/>
                  <a:gd name="T53" fmla="*/ 10 h 13"/>
                  <a:gd name="T54" fmla="*/ 5 w 11"/>
                  <a:gd name="T55" fmla="*/ 10 h 13"/>
                  <a:gd name="T56" fmla="*/ 5 w 11"/>
                  <a:gd name="T57" fmla="*/ 10 h 13"/>
                  <a:gd name="T58" fmla="*/ 6 w 11"/>
                  <a:gd name="T59" fmla="*/ 10 h 13"/>
                  <a:gd name="T60" fmla="*/ 6 w 11"/>
                  <a:gd name="T61" fmla="*/ 9 h 13"/>
                  <a:gd name="T62" fmla="*/ 6 w 11"/>
                  <a:gd name="T63" fmla="*/ 11 h 13"/>
                  <a:gd name="T64" fmla="*/ 7 w 11"/>
                  <a:gd name="T65" fmla="*/ 11 h 13"/>
                  <a:gd name="T66" fmla="*/ 7 w 11"/>
                  <a:gd name="T67" fmla="*/ 9 h 13"/>
                  <a:gd name="T68" fmla="*/ 8 w 11"/>
                  <a:gd name="T69" fmla="*/ 8 h 13"/>
                  <a:gd name="T70" fmla="*/ 9 w 11"/>
                  <a:gd name="T71" fmla="*/ 7 h 13"/>
                  <a:gd name="T72" fmla="*/ 10 w 11"/>
                  <a:gd name="T73" fmla="*/ 8 h 13"/>
                  <a:gd name="T74" fmla="*/ 10 w 11"/>
                  <a:gd name="T75" fmla="*/ 5 h 13"/>
                  <a:gd name="T76" fmla="*/ 10 w 11"/>
                  <a:gd name="T77" fmla="*/ 6 h 13"/>
                  <a:gd name="T78" fmla="*/ 10 w 11"/>
                  <a:gd name="T79" fmla="*/ 8 h 13"/>
                  <a:gd name="T80" fmla="*/ 9 w 11"/>
                  <a:gd name="T8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10"/>
                      <a:pt x="8" y="10"/>
                    </a:cubicBezTo>
                    <a:cubicBezTo>
                      <a:pt x="8" y="10"/>
                      <a:pt x="9" y="7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3"/>
                      <a:pt x="10" y="5"/>
                      <a:pt x="10" y="9"/>
                    </a:cubicBezTo>
                    <a:cubicBezTo>
                      <a:pt x="10" y="0"/>
                      <a:pt x="10" y="6"/>
                      <a:pt x="10" y="6"/>
                    </a:cubicBezTo>
                    <a:cubicBezTo>
                      <a:pt x="10" y="4"/>
                      <a:pt x="9" y="5"/>
                      <a:pt x="10" y="4"/>
                    </a:cubicBezTo>
                    <a:cubicBezTo>
                      <a:pt x="9" y="7"/>
                      <a:pt x="9" y="2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7"/>
                      <a:pt x="8" y="5"/>
                    </a:cubicBezTo>
                    <a:cubicBezTo>
                      <a:pt x="8" y="5"/>
                      <a:pt x="8" y="6"/>
                      <a:pt x="8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8"/>
                      <a:pt x="7" y="10"/>
                      <a:pt x="7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6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3" y="7"/>
                      <a:pt x="3" y="6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3" y="9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5"/>
                      <a:pt x="0" y="8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0"/>
                      <a:pt x="3" y="11"/>
                    </a:cubicBezTo>
                    <a:cubicBezTo>
                      <a:pt x="3" y="9"/>
                      <a:pt x="3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6" y="10"/>
                    </a:cubicBezTo>
                    <a:cubicBezTo>
                      <a:pt x="6" y="9"/>
                      <a:pt x="6" y="9"/>
                      <a:pt x="6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10"/>
                      <a:pt x="7" y="9"/>
                    </a:cubicBezTo>
                    <a:cubicBezTo>
                      <a:pt x="6" y="10"/>
                      <a:pt x="7" y="9"/>
                      <a:pt x="6" y="11"/>
                    </a:cubicBezTo>
                    <a:cubicBezTo>
                      <a:pt x="7" y="11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10" y="7"/>
                      <a:pt x="10" y="9"/>
                      <a:pt x="10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1" y="7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2"/>
                      <a:pt x="10" y="6"/>
                      <a:pt x="10" y="8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9"/>
                      <a:pt x="9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3" name="Freeform 651"/>
              <p:cNvSpPr>
                <a:spLocks/>
              </p:cNvSpPr>
              <p:nvPr/>
            </p:nvSpPr>
            <p:spPr bwMode="auto">
              <a:xfrm>
                <a:off x="1644" y="3210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4" name="Freeform 652"/>
              <p:cNvSpPr>
                <a:spLocks/>
              </p:cNvSpPr>
              <p:nvPr/>
            </p:nvSpPr>
            <p:spPr bwMode="auto">
              <a:xfrm>
                <a:off x="1644" y="32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5" name="Freeform 653"/>
              <p:cNvSpPr>
                <a:spLocks/>
              </p:cNvSpPr>
              <p:nvPr/>
            </p:nvSpPr>
            <p:spPr bwMode="auto">
              <a:xfrm>
                <a:off x="164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6" name="Freeform 654"/>
              <p:cNvSpPr>
                <a:spLocks/>
              </p:cNvSpPr>
              <p:nvPr/>
            </p:nvSpPr>
            <p:spPr bwMode="auto">
              <a:xfrm>
                <a:off x="1642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7" name="Freeform 655"/>
              <p:cNvSpPr>
                <a:spLocks/>
              </p:cNvSpPr>
              <p:nvPr/>
            </p:nvSpPr>
            <p:spPr bwMode="auto">
              <a:xfrm>
                <a:off x="1620" y="3199"/>
                <a:ext cx="22" cy="24"/>
              </a:xfrm>
              <a:custGeom>
                <a:avLst/>
                <a:gdLst>
                  <a:gd name="T0" fmla="*/ 2 w 8"/>
                  <a:gd name="T1" fmla="*/ 4 h 9"/>
                  <a:gd name="T2" fmla="*/ 1 w 8"/>
                  <a:gd name="T3" fmla="*/ 6 h 9"/>
                  <a:gd name="T4" fmla="*/ 1 w 8"/>
                  <a:gd name="T5" fmla="*/ 4 h 9"/>
                  <a:gd name="T6" fmla="*/ 0 w 8"/>
                  <a:gd name="T7" fmla="*/ 7 h 9"/>
                  <a:gd name="T8" fmla="*/ 4 w 8"/>
                  <a:gd name="T9" fmla="*/ 6 h 9"/>
                  <a:gd name="T10" fmla="*/ 4 w 8"/>
                  <a:gd name="T11" fmla="*/ 7 h 9"/>
                  <a:gd name="T12" fmla="*/ 5 w 8"/>
                  <a:gd name="T13" fmla="*/ 5 h 9"/>
                  <a:gd name="T14" fmla="*/ 5 w 8"/>
                  <a:gd name="T15" fmla="*/ 7 h 9"/>
                  <a:gd name="T16" fmla="*/ 6 w 8"/>
                  <a:gd name="T17" fmla="*/ 6 h 9"/>
                  <a:gd name="T18" fmla="*/ 6 w 8"/>
                  <a:gd name="T19" fmla="*/ 5 h 9"/>
                  <a:gd name="T20" fmla="*/ 6 w 8"/>
                  <a:gd name="T21" fmla="*/ 6 h 9"/>
                  <a:gd name="T22" fmla="*/ 6 w 8"/>
                  <a:gd name="T23" fmla="*/ 5 h 9"/>
                  <a:gd name="T24" fmla="*/ 6 w 8"/>
                  <a:gd name="T25" fmla="*/ 5 h 9"/>
                  <a:gd name="T26" fmla="*/ 6 w 8"/>
                  <a:gd name="T27" fmla="*/ 6 h 9"/>
                  <a:gd name="T28" fmla="*/ 7 w 8"/>
                  <a:gd name="T29" fmla="*/ 5 h 9"/>
                  <a:gd name="T30" fmla="*/ 7 w 8"/>
                  <a:gd name="T31" fmla="*/ 6 h 9"/>
                  <a:gd name="T32" fmla="*/ 8 w 8"/>
                  <a:gd name="T33" fmla="*/ 4 h 9"/>
                  <a:gd name="T34" fmla="*/ 8 w 8"/>
                  <a:gd name="T35" fmla="*/ 3 h 9"/>
                  <a:gd name="T36" fmla="*/ 7 w 8"/>
                  <a:gd name="T37" fmla="*/ 4 h 9"/>
                  <a:gd name="T38" fmla="*/ 7 w 8"/>
                  <a:gd name="T39" fmla="*/ 4 h 9"/>
                  <a:gd name="T40" fmla="*/ 6 w 8"/>
                  <a:gd name="T41" fmla="*/ 5 h 9"/>
                  <a:gd name="T42" fmla="*/ 7 w 8"/>
                  <a:gd name="T43" fmla="*/ 3 h 9"/>
                  <a:gd name="T44" fmla="*/ 6 w 8"/>
                  <a:gd name="T45" fmla="*/ 2 h 9"/>
                  <a:gd name="T46" fmla="*/ 6 w 8"/>
                  <a:gd name="T47" fmla="*/ 1 h 9"/>
                  <a:gd name="T48" fmla="*/ 6 w 8"/>
                  <a:gd name="T49" fmla="*/ 2 h 9"/>
                  <a:gd name="T50" fmla="*/ 6 w 8"/>
                  <a:gd name="T51" fmla="*/ 3 h 9"/>
                  <a:gd name="T52" fmla="*/ 6 w 8"/>
                  <a:gd name="T53" fmla="*/ 5 h 9"/>
                  <a:gd name="T54" fmla="*/ 6 w 8"/>
                  <a:gd name="T55" fmla="*/ 5 h 9"/>
                  <a:gd name="T56" fmla="*/ 6 w 8"/>
                  <a:gd name="T57" fmla="*/ 3 h 9"/>
                  <a:gd name="T58" fmla="*/ 6 w 8"/>
                  <a:gd name="T59" fmla="*/ 4 h 9"/>
                  <a:gd name="T60" fmla="*/ 5 w 8"/>
                  <a:gd name="T61" fmla="*/ 2 h 9"/>
                  <a:gd name="T62" fmla="*/ 5 w 8"/>
                  <a:gd name="T63" fmla="*/ 4 h 9"/>
                  <a:gd name="T64" fmla="*/ 4 w 8"/>
                  <a:gd name="T65" fmla="*/ 4 h 9"/>
                  <a:gd name="T66" fmla="*/ 4 w 8"/>
                  <a:gd name="T67" fmla="*/ 3 h 9"/>
                  <a:gd name="T68" fmla="*/ 4 w 8"/>
                  <a:gd name="T69" fmla="*/ 4 h 9"/>
                  <a:gd name="T70" fmla="*/ 3 w 8"/>
                  <a:gd name="T71" fmla="*/ 4 h 9"/>
                  <a:gd name="T72" fmla="*/ 3 w 8"/>
                  <a:gd name="T73" fmla="*/ 5 h 9"/>
                  <a:gd name="T74" fmla="*/ 2 w 8"/>
                  <a:gd name="T75" fmla="*/ 4 h 9"/>
                  <a:gd name="T76" fmla="*/ 2 w 8"/>
                  <a:gd name="T77" fmla="*/ 4 h 9"/>
                  <a:gd name="T78" fmla="*/ 2 w 8"/>
                  <a:gd name="T79" fmla="*/ 6 h 9"/>
                  <a:gd name="T80" fmla="*/ 2 w 8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9">
                    <a:moveTo>
                      <a:pt x="2" y="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1" y="4"/>
                      <a:pt x="0" y="7"/>
                    </a:cubicBezTo>
                    <a:cubicBezTo>
                      <a:pt x="2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5"/>
                      <a:pt x="5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5"/>
                      <a:pt x="7" y="7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7"/>
                      <a:pt x="7" y="3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6"/>
                      <a:pt x="6" y="5"/>
                    </a:cubicBezTo>
                    <a:cubicBezTo>
                      <a:pt x="5" y="4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8" name="Freeform 656"/>
              <p:cNvSpPr>
                <a:spLocks/>
              </p:cNvSpPr>
              <p:nvPr/>
            </p:nvSpPr>
            <p:spPr bwMode="auto">
              <a:xfrm>
                <a:off x="1620" y="321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9" name="Freeform 657"/>
              <p:cNvSpPr>
                <a:spLocks/>
              </p:cNvSpPr>
              <p:nvPr/>
            </p:nvSpPr>
            <p:spPr bwMode="auto">
              <a:xfrm>
                <a:off x="1606" y="3207"/>
                <a:ext cx="14" cy="16"/>
              </a:xfrm>
              <a:custGeom>
                <a:avLst/>
                <a:gdLst>
                  <a:gd name="T0" fmla="*/ 3 w 5"/>
                  <a:gd name="T1" fmla="*/ 3 h 6"/>
                  <a:gd name="T2" fmla="*/ 2 w 5"/>
                  <a:gd name="T3" fmla="*/ 4 h 6"/>
                  <a:gd name="T4" fmla="*/ 4 w 5"/>
                  <a:gd name="T5" fmla="*/ 5 h 6"/>
                  <a:gd name="T6" fmla="*/ 5 w 5"/>
                  <a:gd name="T7" fmla="*/ 3 h 6"/>
                  <a:gd name="T8" fmla="*/ 4 w 5"/>
                  <a:gd name="T9" fmla="*/ 4 h 6"/>
                  <a:gd name="T10" fmla="*/ 5 w 5"/>
                  <a:gd name="T11" fmla="*/ 3 h 6"/>
                  <a:gd name="T12" fmla="*/ 5 w 5"/>
                  <a:gd name="T13" fmla="*/ 3 h 6"/>
                  <a:gd name="T14" fmla="*/ 5 w 5"/>
                  <a:gd name="T15" fmla="*/ 2 h 6"/>
                  <a:gd name="T16" fmla="*/ 5 w 5"/>
                  <a:gd name="T17" fmla="*/ 3 h 6"/>
                  <a:gd name="T18" fmla="*/ 5 w 5"/>
                  <a:gd name="T19" fmla="*/ 2 h 6"/>
                  <a:gd name="T20" fmla="*/ 4 w 5"/>
                  <a:gd name="T21" fmla="*/ 4 h 6"/>
                  <a:gd name="T22" fmla="*/ 4 w 5"/>
                  <a:gd name="T23" fmla="*/ 2 h 6"/>
                  <a:gd name="T24" fmla="*/ 4 w 5"/>
                  <a:gd name="T25" fmla="*/ 1 h 6"/>
                  <a:gd name="T26" fmla="*/ 4 w 5"/>
                  <a:gd name="T27" fmla="*/ 1 h 6"/>
                  <a:gd name="T28" fmla="*/ 3 w 5"/>
                  <a:gd name="T29" fmla="*/ 3 h 6"/>
                  <a:gd name="T30" fmla="*/ 4 w 5"/>
                  <a:gd name="T31" fmla="*/ 1 h 6"/>
                  <a:gd name="T32" fmla="*/ 2 w 5"/>
                  <a:gd name="T33" fmla="*/ 2 h 6"/>
                  <a:gd name="T34" fmla="*/ 1 w 5"/>
                  <a:gd name="T35" fmla="*/ 4 h 6"/>
                  <a:gd name="T36" fmla="*/ 2 w 5"/>
                  <a:gd name="T37" fmla="*/ 2 h 6"/>
                  <a:gd name="T38" fmla="*/ 2 w 5"/>
                  <a:gd name="T39" fmla="*/ 2 h 6"/>
                  <a:gd name="T40" fmla="*/ 0 w 5"/>
                  <a:gd name="T41" fmla="*/ 5 h 6"/>
                  <a:gd name="T42" fmla="*/ 3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5"/>
                      <a:pt x="5" y="3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6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0" name="Rectangle 658"/>
              <p:cNvSpPr>
                <a:spLocks noChangeArrowheads="1"/>
              </p:cNvSpPr>
              <p:nvPr/>
            </p:nvSpPr>
            <p:spPr bwMode="auto">
              <a:xfrm>
                <a:off x="1612" y="321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1" name="Freeform 659"/>
              <p:cNvSpPr>
                <a:spLocks/>
              </p:cNvSpPr>
              <p:nvPr/>
            </p:nvSpPr>
            <p:spPr bwMode="auto">
              <a:xfrm>
                <a:off x="1832" y="322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2" name="Freeform 660"/>
              <p:cNvSpPr>
                <a:spLocks/>
              </p:cNvSpPr>
              <p:nvPr/>
            </p:nvSpPr>
            <p:spPr bwMode="auto">
              <a:xfrm>
                <a:off x="1829" y="3213"/>
                <a:ext cx="3" cy="13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3" name="Freeform 661"/>
              <p:cNvSpPr>
                <a:spLocks/>
              </p:cNvSpPr>
              <p:nvPr/>
            </p:nvSpPr>
            <p:spPr bwMode="auto">
              <a:xfrm>
                <a:off x="1829" y="321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4" name="Freeform 662"/>
              <p:cNvSpPr>
                <a:spLocks/>
              </p:cNvSpPr>
              <p:nvPr/>
            </p:nvSpPr>
            <p:spPr bwMode="auto">
              <a:xfrm>
                <a:off x="1829" y="321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5" name="Freeform 663"/>
              <p:cNvSpPr>
                <a:spLocks/>
              </p:cNvSpPr>
              <p:nvPr/>
            </p:nvSpPr>
            <p:spPr bwMode="auto">
              <a:xfrm>
                <a:off x="1827" y="322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6" name="Freeform 664"/>
              <p:cNvSpPr>
                <a:spLocks/>
              </p:cNvSpPr>
              <p:nvPr/>
            </p:nvSpPr>
            <p:spPr bwMode="auto">
              <a:xfrm>
                <a:off x="1827" y="3213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2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7" name="Freeform 665"/>
              <p:cNvSpPr>
                <a:spLocks/>
              </p:cNvSpPr>
              <p:nvPr/>
            </p:nvSpPr>
            <p:spPr bwMode="auto">
              <a:xfrm>
                <a:off x="1827" y="322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8" name="Freeform 666"/>
              <p:cNvSpPr>
                <a:spLocks/>
              </p:cNvSpPr>
              <p:nvPr/>
            </p:nvSpPr>
            <p:spPr bwMode="auto">
              <a:xfrm>
                <a:off x="1829" y="3218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9" name="Freeform 667"/>
              <p:cNvSpPr>
                <a:spLocks/>
              </p:cNvSpPr>
              <p:nvPr/>
            </p:nvSpPr>
            <p:spPr bwMode="auto">
              <a:xfrm>
                <a:off x="1824" y="3213"/>
                <a:ext cx="3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0" name="Freeform 668"/>
              <p:cNvSpPr>
                <a:spLocks/>
              </p:cNvSpPr>
              <p:nvPr/>
            </p:nvSpPr>
            <p:spPr bwMode="auto">
              <a:xfrm>
                <a:off x="1824" y="320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1" name="Freeform 669"/>
              <p:cNvSpPr>
                <a:spLocks/>
              </p:cNvSpPr>
              <p:nvPr/>
            </p:nvSpPr>
            <p:spPr bwMode="auto">
              <a:xfrm>
                <a:off x="1821" y="3204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4 h 5"/>
                  <a:gd name="T12" fmla="*/ 1 w 1"/>
                  <a:gd name="T13" fmla="*/ 5 h 5"/>
                  <a:gd name="T14" fmla="*/ 1 w 1"/>
                  <a:gd name="T15" fmla="*/ 3 h 5"/>
                  <a:gd name="T16" fmla="*/ 1 w 1"/>
                  <a:gd name="T17" fmla="*/ 3 h 5"/>
                  <a:gd name="T18" fmla="*/ 1 w 1"/>
                  <a:gd name="T19" fmla="*/ 2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2" name="Freeform 670"/>
              <p:cNvSpPr>
                <a:spLocks/>
              </p:cNvSpPr>
              <p:nvPr/>
            </p:nvSpPr>
            <p:spPr bwMode="auto">
              <a:xfrm>
                <a:off x="1821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3" name="Freeform 671"/>
              <p:cNvSpPr>
                <a:spLocks/>
              </p:cNvSpPr>
              <p:nvPr/>
            </p:nvSpPr>
            <p:spPr bwMode="auto">
              <a:xfrm>
                <a:off x="1819" y="3204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0 w 1"/>
                  <a:gd name="T9" fmla="*/ 4 h 6"/>
                  <a:gd name="T10" fmla="*/ 0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4" name="Freeform 672"/>
              <p:cNvSpPr>
                <a:spLocks/>
              </p:cNvSpPr>
              <p:nvPr/>
            </p:nvSpPr>
            <p:spPr bwMode="auto">
              <a:xfrm>
                <a:off x="1821" y="321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5" name="Freeform 673"/>
              <p:cNvSpPr>
                <a:spLocks/>
              </p:cNvSpPr>
              <p:nvPr/>
            </p:nvSpPr>
            <p:spPr bwMode="auto">
              <a:xfrm>
                <a:off x="181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6" name="Freeform 674"/>
              <p:cNvSpPr>
                <a:spLocks/>
              </p:cNvSpPr>
              <p:nvPr/>
            </p:nvSpPr>
            <p:spPr bwMode="auto">
              <a:xfrm>
                <a:off x="1819" y="321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7" name="Freeform 675"/>
              <p:cNvSpPr>
                <a:spLocks/>
              </p:cNvSpPr>
              <p:nvPr/>
            </p:nvSpPr>
            <p:spPr bwMode="auto">
              <a:xfrm>
                <a:off x="1797" y="3207"/>
                <a:ext cx="22" cy="16"/>
              </a:xfrm>
              <a:custGeom>
                <a:avLst/>
                <a:gdLst>
                  <a:gd name="T0" fmla="*/ 1 w 8"/>
                  <a:gd name="T1" fmla="*/ 0 h 6"/>
                  <a:gd name="T2" fmla="*/ 1 w 8"/>
                  <a:gd name="T3" fmla="*/ 1 h 6"/>
                  <a:gd name="T4" fmla="*/ 0 w 8"/>
                  <a:gd name="T5" fmla="*/ 3 h 6"/>
                  <a:gd name="T6" fmla="*/ 0 w 8"/>
                  <a:gd name="T7" fmla="*/ 5 h 6"/>
                  <a:gd name="T8" fmla="*/ 1 w 8"/>
                  <a:gd name="T9" fmla="*/ 4 h 6"/>
                  <a:gd name="T10" fmla="*/ 1 w 8"/>
                  <a:gd name="T11" fmla="*/ 5 h 6"/>
                  <a:gd name="T12" fmla="*/ 2 w 8"/>
                  <a:gd name="T13" fmla="*/ 5 h 6"/>
                  <a:gd name="T14" fmla="*/ 3 w 8"/>
                  <a:gd name="T15" fmla="*/ 4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4 h 6"/>
                  <a:gd name="T22" fmla="*/ 6 w 8"/>
                  <a:gd name="T23" fmla="*/ 4 h 6"/>
                  <a:gd name="T24" fmla="*/ 7 w 8"/>
                  <a:gd name="T25" fmla="*/ 4 h 6"/>
                  <a:gd name="T26" fmla="*/ 7 w 8"/>
                  <a:gd name="T27" fmla="*/ 2 h 6"/>
                  <a:gd name="T28" fmla="*/ 7 w 8"/>
                  <a:gd name="T29" fmla="*/ 5 h 6"/>
                  <a:gd name="T30" fmla="*/ 8 w 8"/>
                  <a:gd name="T31" fmla="*/ 3 h 6"/>
                  <a:gd name="T32" fmla="*/ 7 w 8"/>
                  <a:gd name="T33" fmla="*/ 1 h 6"/>
                  <a:gd name="T34" fmla="*/ 8 w 8"/>
                  <a:gd name="T35" fmla="*/ 0 h 6"/>
                  <a:gd name="T36" fmla="*/ 6 w 8"/>
                  <a:gd name="T37" fmla="*/ 3 h 6"/>
                  <a:gd name="T38" fmla="*/ 6 w 8"/>
                  <a:gd name="T39" fmla="*/ 2 h 6"/>
                  <a:gd name="T40" fmla="*/ 4 w 8"/>
                  <a:gd name="T41" fmla="*/ 1 h 6"/>
                  <a:gd name="T42" fmla="*/ 4 w 8"/>
                  <a:gd name="T43" fmla="*/ 3 h 6"/>
                  <a:gd name="T44" fmla="*/ 4 w 8"/>
                  <a:gd name="T45" fmla="*/ 2 h 6"/>
                  <a:gd name="T46" fmla="*/ 4 w 8"/>
                  <a:gd name="T47" fmla="*/ 3 h 6"/>
                  <a:gd name="T48" fmla="*/ 3 w 8"/>
                  <a:gd name="T49" fmla="*/ 2 h 6"/>
                  <a:gd name="T50" fmla="*/ 3 w 8"/>
                  <a:gd name="T51" fmla="*/ 4 h 6"/>
                  <a:gd name="T52" fmla="*/ 3 w 8"/>
                  <a:gd name="T53" fmla="*/ 0 h 6"/>
                  <a:gd name="T54" fmla="*/ 3 w 8"/>
                  <a:gd name="T55" fmla="*/ 2 h 6"/>
                  <a:gd name="T56" fmla="*/ 2 w 8"/>
                  <a:gd name="T57" fmla="*/ 3 h 6"/>
                  <a:gd name="T58" fmla="*/ 2 w 8"/>
                  <a:gd name="T59" fmla="*/ 1 h 6"/>
                  <a:gd name="T60" fmla="*/ 2 w 8"/>
                  <a:gd name="T61" fmla="*/ 2 h 6"/>
                  <a:gd name="T62" fmla="*/ 2 w 8"/>
                  <a:gd name="T63" fmla="*/ 3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2 h 6"/>
                  <a:gd name="T72" fmla="*/ 1 w 8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7" y="4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8" y="2"/>
                      <a:pt x="7" y="2"/>
                      <a:pt x="7" y="1"/>
                    </a:cubicBezTo>
                    <a:cubicBezTo>
                      <a:pt x="7" y="0"/>
                      <a:pt x="8" y="2"/>
                      <a:pt x="8" y="0"/>
                    </a:cubicBezTo>
                    <a:cubicBezTo>
                      <a:pt x="7" y="0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1"/>
                    </a:cubicBezTo>
                    <a:cubicBezTo>
                      <a:pt x="4" y="2"/>
                      <a:pt x="4" y="0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4" y="1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0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2"/>
                      <a:pt x="1" y="3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8" name="Rectangle 676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9" name="Freeform 677"/>
              <p:cNvSpPr>
                <a:spLocks/>
              </p:cNvSpPr>
              <p:nvPr/>
            </p:nvSpPr>
            <p:spPr bwMode="auto">
              <a:xfrm>
                <a:off x="180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0" name="Rectangle 678"/>
              <p:cNvSpPr>
                <a:spLocks noChangeArrowheads="1"/>
              </p:cNvSpPr>
              <p:nvPr/>
            </p:nvSpPr>
            <p:spPr bwMode="auto">
              <a:xfrm>
                <a:off x="1802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1" name="Freeform 679"/>
              <p:cNvSpPr>
                <a:spLocks/>
              </p:cNvSpPr>
              <p:nvPr/>
            </p:nvSpPr>
            <p:spPr bwMode="auto">
              <a:xfrm>
                <a:off x="1802" y="320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2" name="Freeform 680"/>
              <p:cNvSpPr>
                <a:spLocks/>
              </p:cNvSpPr>
              <p:nvPr/>
            </p:nvSpPr>
            <p:spPr bwMode="auto">
              <a:xfrm>
                <a:off x="1808" y="320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3" name="Rectangle 681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4" name="Freeform 682"/>
              <p:cNvSpPr>
                <a:spLocks/>
              </p:cNvSpPr>
              <p:nvPr/>
            </p:nvSpPr>
            <p:spPr bwMode="auto">
              <a:xfrm>
                <a:off x="1786" y="3204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1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7 h 8"/>
                  <a:gd name="T18" fmla="*/ 4 w 4"/>
                  <a:gd name="T19" fmla="*/ 6 h 8"/>
                  <a:gd name="T20" fmla="*/ 4 w 4"/>
                  <a:gd name="T21" fmla="*/ 4 h 8"/>
                  <a:gd name="T22" fmla="*/ 4 w 4"/>
                  <a:gd name="T23" fmla="*/ 2 h 8"/>
                  <a:gd name="T24" fmla="*/ 4 w 4"/>
                  <a:gd name="T25" fmla="*/ 3 h 8"/>
                  <a:gd name="T26" fmla="*/ 4 w 4"/>
                  <a:gd name="T27" fmla="*/ 2 h 8"/>
                  <a:gd name="T28" fmla="*/ 4 w 4"/>
                  <a:gd name="T29" fmla="*/ 3 h 8"/>
                  <a:gd name="T30" fmla="*/ 4 w 4"/>
                  <a:gd name="T31" fmla="*/ 1 h 8"/>
                  <a:gd name="T32" fmla="*/ 3 w 4"/>
                  <a:gd name="T33" fmla="*/ 3 h 8"/>
                  <a:gd name="T34" fmla="*/ 3 w 4"/>
                  <a:gd name="T35" fmla="*/ 2 h 8"/>
                  <a:gd name="T36" fmla="*/ 3 w 4"/>
                  <a:gd name="T37" fmla="*/ 4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3 h 8"/>
                  <a:gd name="T46" fmla="*/ 2 w 4"/>
                  <a:gd name="T47" fmla="*/ 2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3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4 h 8"/>
                  <a:gd name="T60" fmla="*/ 1 w 4"/>
                  <a:gd name="T61" fmla="*/ 5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5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0" y="8"/>
                      <a:pt x="1" y="7"/>
                      <a:pt x="1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5" name="Freeform 683"/>
              <p:cNvSpPr>
                <a:spLocks/>
              </p:cNvSpPr>
              <p:nvPr/>
            </p:nvSpPr>
            <p:spPr bwMode="auto">
              <a:xfrm>
                <a:off x="1794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6" name="Freeform 684"/>
              <p:cNvSpPr>
                <a:spLocks/>
              </p:cNvSpPr>
              <p:nvPr/>
            </p:nvSpPr>
            <p:spPr bwMode="auto">
              <a:xfrm>
                <a:off x="1778" y="3202"/>
                <a:ext cx="8" cy="27"/>
              </a:xfrm>
              <a:custGeom>
                <a:avLst/>
                <a:gdLst>
                  <a:gd name="T0" fmla="*/ 2 w 3"/>
                  <a:gd name="T1" fmla="*/ 5 h 10"/>
                  <a:gd name="T2" fmla="*/ 2 w 3"/>
                  <a:gd name="T3" fmla="*/ 3 h 10"/>
                  <a:gd name="T4" fmla="*/ 2 w 3"/>
                  <a:gd name="T5" fmla="*/ 7 h 10"/>
                  <a:gd name="T6" fmla="*/ 2 w 3"/>
                  <a:gd name="T7" fmla="*/ 7 h 10"/>
                  <a:gd name="T8" fmla="*/ 2 w 3"/>
                  <a:gd name="T9" fmla="*/ 4 h 10"/>
                  <a:gd name="T10" fmla="*/ 2 w 3"/>
                  <a:gd name="T11" fmla="*/ 4 h 10"/>
                  <a:gd name="T12" fmla="*/ 2 w 3"/>
                  <a:gd name="T13" fmla="*/ 6 h 10"/>
                  <a:gd name="T14" fmla="*/ 1 w 3"/>
                  <a:gd name="T15" fmla="*/ 7 h 10"/>
                  <a:gd name="T16" fmla="*/ 1 w 3"/>
                  <a:gd name="T17" fmla="*/ 6 h 10"/>
                  <a:gd name="T18" fmla="*/ 1 w 3"/>
                  <a:gd name="T19" fmla="*/ 4 h 10"/>
                  <a:gd name="T20" fmla="*/ 0 w 3"/>
                  <a:gd name="T21" fmla="*/ 9 h 10"/>
                  <a:gd name="T22" fmla="*/ 0 w 3"/>
                  <a:gd name="T23" fmla="*/ 9 h 10"/>
                  <a:gd name="T24" fmla="*/ 0 w 3"/>
                  <a:gd name="T25" fmla="*/ 6 h 10"/>
                  <a:gd name="T26" fmla="*/ 1 w 3"/>
                  <a:gd name="T27" fmla="*/ 7 h 10"/>
                  <a:gd name="T28" fmla="*/ 0 w 3"/>
                  <a:gd name="T29" fmla="*/ 8 h 10"/>
                  <a:gd name="T30" fmla="*/ 3 w 3"/>
                  <a:gd name="T31" fmla="*/ 8 h 10"/>
                  <a:gd name="T32" fmla="*/ 2 w 3"/>
                  <a:gd name="T33" fmla="*/ 8 h 10"/>
                  <a:gd name="T34" fmla="*/ 3 w 3"/>
                  <a:gd name="T35" fmla="*/ 7 h 10"/>
                  <a:gd name="T36" fmla="*/ 3 w 3"/>
                  <a:gd name="T37" fmla="*/ 5 h 10"/>
                  <a:gd name="T38" fmla="*/ 3 w 3"/>
                  <a:gd name="T39" fmla="*/ 5 h 10"/>
                  <a:gd name="T40" fmla="*/ 3 w 3"/>
                  <a:gd name="T41" fmla="*/ 3 h 10"/>
                  <a:gd name="T42" fmla="*/ 3 w 3"/>
                  <a:gd name="T43" fmla="*/ 2 h 10"/>
                  <a:gd name="T44" fmla="*/ 3 w 3"/>
                  <a:gd name="T45" fmla="*/ 2 h 10"/>
                  <a:gd name="T46" fmla="*/ 2 w 3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0">
                    <a:moveTo>
                      <a:pt x="2" y="5"/>
                    </a:move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1" y="4"/>
                      <a:pt x="2" y="6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7" name="Freeform 685"/>
              <p:cNvSpPr>
                <a:spLocks/>
              </p:cNvSpPr>
              <p:nvPr/>
            </p:nvSpPr>
            <p:spPr bwMode="auto">
              <a:xfrm>
                <a:off x="1786" y="321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8" name="Freeform 686"/>
              <p:cNvSpPr>
                <a:spLocks/>
              </p:cNvSpPr>
              <p:nvPr/>
            </p:nvSpPr>
            <p:spPr bwMode="auto">
              <a:xfrm>
                <a:off x="1786" y="3221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9" name="Freeform 687"/>
              <p:cNvSpPr>
                <a:spLocks/>
              </p:cNvSpPr>
              <p:nvPr/>
            </p:nvSpPr>
            <p:spPr bwMode="auto">
              <a:xfrm>
                <a:off x="1780" y="32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0" name="Freeform 688"/>
              <p:cNvSpPr>
                <a:spLocks/>
              </p:cNvSpPr>
              <p:nvPr/>
            </p:nvSpPr>
            <p:spPr bwMode="auto">
              <a:xfrm>
                <a:off x="1775" y="321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1" name="Freeform 689"/>
              <p:cNvSpPr>
                <a:spLocks/>
              </p:cNvSpPr>
              <p:nvPr/>
            </p:nvSpPr>
            <p:spPr bwMode="auto">
              <a:xfrm>
                <a:off x="1764" y="3204"/>
                <a:ext cx="14" cy="30"/>
              </a:xfrm>
              <a:custGeom>
                <a:avLst/>
                <a:gdLst>
                  <a:gd name="T0" fmla="*/ 3 w 5"/>
                  <a:gd name="T1" fmla="*/ 4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4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5 h 11"/>
                  <a:gd name="T22" fmla="*/ 1 w 5"/>
                  <a:gd name="T23" fmla="*/ 7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2 w 5"/>
                  <a:gd name="T35" fmla="*/ 5 h 11"/>
                  <a:gd name="T36" fmla="*/ 3 w 5"/>
                  <a:gd name="T37" fmla="*/ 6 h 11"/>
                  <a:gd name="T38" fmla="*/ 3 w 5"/>
                  <a:gd name="T39" fmla="*/ 8 h 11"/>
                  <a:gd name="T40" fmla="*/ 3 w 5"/>
                  <a:gd name="T41" fmla="*/ 7 h 11"/>
                  <a:gd name="T42" fmla="*/ 4 w 5"/>
                  <a:gd name="T43" fmla="*/ 9 h 11"/>
                  <a:gd name="T44" fmla="*/ 4 w 5"/>
                  <a:gd name="T45" fmla="*/ 6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6 h 11"/>
                  <a:gd name="T54" fmla="*/ 1 w 5"/>
                  <a:gd name="T55" fmla="*/ 4 h 11"/>
                  <a:gd name="T56" fmla="*/ 2 w 5"/>
                  <a:gd name="T57" fmla="*/ 6 h 11"/>
                  <a:gd name="T58" fmla="*/ 1 w 5"/>
                  <a:gd name="T59" fmla="*/ 4 h 11"/>
                  <a:gd name="T60" fmla="*/ 1 w 5"/>
                  <a:gd name="T61" fmla="*/ 6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2 h 11"/>
                  <a:gd name="T84" fmla="*/ 3 w 5"/>
                  <a:gd name="T8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4"/>
                    </a:moveTo>
                    <a:cubicBezTo>
                      <a:pt x="3" y="4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2" y="5"/>
                    </a:cubicBezTo>
                    <a:cubicBezTo>
                      <a:pt x="3" y="8"/>
                      <a:pt x="3" y="4"/>
                      <a:pt x="3" y="6"/>
                    </a:cubicBezTo>
                    <a:cubicBezTo>
                      <a:pt x="3" y="7"/>
                      <a:pt x="3" y="6"/>
                      <a:pt x="3" y="8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8"/>
                      <a:pt x="4" y="7"/>
                      <a:pt x="4" y="9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2" y="6"/>
                      <a:pt x="2" y="4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4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6"/>
                      <a:pt x="4" y="0"/>
                      <a:pt x="4" y="2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2" name="Freeform 690"/>
              <p:cNvSpPr>
                <a:spLocks/>
              </p:cNvSpPr>
              <p:nvPr/>
            </p:nvSpPr>
            <p:spPr bwMode="auto">
              <a:xfrm>
                <a:off x="1775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3" name="Freeform 691"/>
              <p:cNvSpPr>
                <a:spLocks/>
              </p:cNvSpPr>
              <p:nvPr/>
            </p:nvSpPr>
            <p:spPr bwMode="auto">
              <a:xfrm>
                <a:off x="1775" y="32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4" name="Rectangle 692"/>
              <p:cNvSpPr>
                <a:spLocks noChangeArrowheads="1"/>
              </p:cNvSpPr>
              <p:nvPr/>
            </p:nvSpPr>
            <p:spPr bwMode="auto">
              <a:xfrm>
                <a:off x="1775" y="322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5" name="Freeform 693"/>
              <p:cNvSpPr>
                <a:spLocks/>
              </p:cNvSpPr>
              <p:nvPr/>
            </p:nvSpPr>
            <p:spPr bwMode="auto">
              <a:xfrm>
                <a:off x="1778" y="321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6" name="Freeform 694"/>
              <p:cNvSpPr>
                <a:spLocks/>
              </p:cNvSpPr>
              <p:nvPr/>
            </p:nvSpPr>
            <p:spPr bwMode="auto">
              <a:xfrm>
                <a:off x="1780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7" name="Freeform 695"/>
              <p:cNvSpPr>
                <a:spLocks/>
              </p:cNvSpPr>
              <p:nvPr/>
            </p:nvSpPr>
            <p:spPr bwMode="auto">
              <a:xfrm>
                <a:off x="1789" y="32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8" name="Freeform 696"/>
              <p:cNvSpPr>
                <a:spLocks/>
              </p:cNvSpPr>
              <p:nvPr/>
            </p:nvSpPr>
            <p:spPr bwMode="auto">
              <a:xfrm>
                <a:off x="1775" y="3199"/>
                <a:ext cx="30" cy="33"/>
              </a:xfrm>
              <a:custGeom>
                <a:avLst/>
                <a:gdLst>
                  <a:gd name="T0" fmla="*/ 8 w 11"/>
                  <a:gd name="T1" fmla="*/ 6 h 12"/>
                  <a:gd name="T2" fmla="*/ 8 w 11"/>
                  <a:gd name="T3" fmla="*/ 9 h 12"/>
                  <a:gd name="T4" fmla="*/ 8 w 11"/>
                  <a:gd name="T5" fmla="*/ 10 h 12"/>
                  <a:gd name="T6" fmla="*/ 9 w 11"/>
                  <a:gd name="T7" fmla="*/ 8 h 12"/>
                  <a:gd name="T8" fmla="*/ 10 w 11"/>
                  <a:gd name="T9" fmla="*/ 8 h 12"/>
                  <a:gd name="T10" fmla="*/ 9 w 11"/>
                  <a:gd name="T11" fmla="*/ 3 h 12"/>
                  <a:gd name="T12" fmla="*/ 8 w 11"/>
                  <a:gd name="T13" fmla="*/ 5 h 12"/>
                  <a:gd name="T14" fmla="*/ 8 w 11"/>
                  <a:gd name="T15" fmla="*/ 5 h 12"/>
                  <a:gd name="T16" fmla="*/ 7 w 11"/>
                  <a:gd name="T17" fmla="*/ 4 h 12"/>
                  <a:gd name="T18" fmla="*/ 7 w 11"/>
                  <a:gd name="T19" fmla="*/ 7 h 12"/>
                  <a:gd name="T20" fmla="*/ 6 w 11"/>
                  <a:gd name="T21" fmla="*/ 8 h 12"/>
                  <a:gd name="T22" fmla="*/ 6 w 11"/>
                  <a:gd name="T23" fmla="*/ 6 h 12"/>
                  <a:gd name="T24" fmla="*/ 5 w 11"/>
                  <a:gd name="T25" fmla="*/ 6 h 12"/>
                  <a:gd name="T26" fmla="*/ 4 w 11"/>
                  <a:gd name="T27" fmla="*/ 6 h 12"/>
                  <a:gd name="T28" fmla="*/ 3 w 11"/>
                  <a:gd name="T29" fmla="*/ 7 h 12"/>
                  <a:gd name="T30" fmla="*/ 3 w 11"/>
                  <a:gd name="T31" fmla="*/ 8 h 12"/>
                  <a:gd name="T32" fmla="*/ 3 w 11"/>
                  <a:gd name="T33" fmla="*/ 6 h 12"/>
                  <a:gd name="T34" fmla="*/ 2 w 11"/>
                  <a:gd name="T35" fmla="*/ 7 h 12"/>
                  <a:gd name="T36" fmla="*/ 0 w 11"/>
                  <a:gd name="T37" fmla="*/ 7 h 12"/>
                  <a:gd name="T38" fmla="*/ 1 w 11"/>
                  <a:gd name="T39" fmla="*/ 7 h 12"/>
                  <a:gd name="T40" fmla="*/ 1 w 11"/>
                  <a:gd name="T41" fmla="*/ 6 h 12"/>
                  <a:gd name="T42" fmla="*/ 2 w 11"/>
                  <a:gd name="T43" fmla="*/ 10 h 12"/>
                  <a:gd name="T44" fmla="*/ 2 w 11"/>
                  <a:gd name="T45" fmla="*/ 10 h 12"/>
                  <a:gd name="T46" fmla="*/ 3 w 11"/>
                  <a:gd name="T47" fmla="*/ 10 h 12"/>
                  <a:gd name="T48" fmla="*/ 4 w 11"/>
                  <a:gd name="T49" fmla="*/ 10 h 12"/>
                  <a:gd name="T50" fmla="*/ 4 w 11"/>
                  <a:gd name="T51" fmla="*/ 10 h 12"/>
                  <a:gd name="T52" fmla="*/ 5 w 11"/>
                  <a:gd name="T53" fmla="*/ 9 h 12"/>
                  <a:gd name="T54" fmla="*/ 5 w 11"/>
                  <a:gd name="T55" fmla="*/ 10 h 12"/>
                  <a:gd name="T56" fmla="*/ 5 w 11"/>
                  <a:gd name="T57" fmla="*/ 10 h 12"/>
                  <a:gd name="T58" fmla="*/ 6 w 11"/>
                  <a:gd name="T59" fmla="*/ 9 h 12"/>
                  <a:gd name="T60" fmla="*/ 6 w 11"/>
                  <a:gd name="T61" fmla="*/ 8 h 12"/>
                  <a:gd name="T62" fmla="*/ 6 w 11"/>
                  <a:gd name="T63" fmla="*/ 10 h 12"/>
                  <a:gd name="T64" fmla="*/ 7 w 11"/>
                  <a:gd name="T65" fmla="*/ 10 h 12"/>
                  <a:gd name="T66" fmla="*/ 7 w 11"/>
                  <a:gd name="T67" fmla="*/ 8 h 12"/>
                  <a:gd name="T68" fmla="*/ 8 w 11"/>
                  <a:gd name="T69" fmla="*/ 7 h 12"/>
                  <a:gd name="T70" fmla="*/ 9 w 11"/>
                  <a:gd name="T71" fmla="*/ 7 h 12"/>
                  <a:gd name="T72" fmla="*/ 9 w 11"/>
                  <a:gd name="T73" fmla="*/ 7 h 12"/>
                  <a:gd name="T74" fmla="*/ 10 w 11"/>
                  <a:gd name="T75" fmla="*/ 4 h 12"/>
                  <a:gd name="T76" fmla="*/ 10 w 11"/>
                  <a:gd name="T77" fmla="*/ 6 h 12"/>
                  <a:gd name="T78" fmla="*/ 10 w 11"/>
                  <a:gd name="T79" fmla="*/ 7 h 12"/>
                  <a:gd name="T80" fmla="*/ 9 w 11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2">
                    <a:moveTo>
                      <a:pt x="9" y="4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9"/>
                      <a:pt x="9" y="6"/>
                      <a:pt x="9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9"/>
                      <a:pt x="9" y="6"/>
                      <a:pt x="9" y="6"/>
                    </a:cubicBezTo>
                    <a:cubicBezTo>
                      <a:pt x="9" y="12"/>
                      <a:pt x="10" y="5"/>
                      <a:pt x="10" y="8"/>
                    </a:cubicBezTo>
                    <a:cubicBezTo>
                      <a:pt x="10" y="0"/>
                      <a:pt x="10" y="6"/>
                      <a:pt x="10" y="5"/>
                    </a:cubicBezTo>
                    <a:cubicBezTo>
                      <a:pt x="10" y="3"/>
                      <a:pt x="9" y="5"/>
                      <a:pt x="9" y="3"/>
                    </a:cubicBezTo>
                    <a:cubicBezTo>
                      <a:pt x="9" y="6"/>
                      <a:pt x="9" y="2"/>
                      <a:pt x="9" y="6"/>
                    </a:cubicBezTo>
                    <a:cubicBezTo>
                      <a:pt x="8" y="5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6"/>
                      <a:pt x="8" y="5"/>
                    </a:cubicBezTo>
                    <a:cubicBezTo>
                      <a:pt x="7" y="4"/>
                      <a:pt x="8" y="6"/>
                      <a:pt x="8" y="7"/>
                    </a:cubicBezTo>
                    <a:cubicBezTo>
                      <a:pt x="7" y="6"/>
                      <a:pt x="7" y="6"/>
                      <a:pt x="7" y="4"/>
                    </a:cubicBezTo>
                    <a:cubicBezTo>
                      <a:pt x="7" y="6"/>
                      <a:pt x="7" y="5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9"/>
                      <a:pt x="6" y="9"/>
                    </a:cubicBezTo>
                    <a:cubicBezTo>
                      <a:pt x="6" y="7"/>
                      <a:pt x="7" y="9"/>
                      <a:pt x="6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5" y="4"/>
                      <a:pt x="5" y="7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3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0" y="8"/>
                      <a:pt x="1" y="10"/>
                      <a:pt x="1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2" y="7"/>
                      <a:pt x="1" y="6"/>
                    </a:cubicBezTo>
                    <a:cubicBezTo>
                      <a:pt x="1" y="5"/>
                      <a:pt x="2" y="8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3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3" y="8"/>
                      <a:pt x="4" y="8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8"/>
                      <a:pt x="6" y="9"/>
                    </a:cubicBezTo>
                    <a:cubicBezTo>
                      <a:pt x="6" y="8"/>
                      <a:pt x="6" y="8"/>
                      <a:pt x="6" y="6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7" y="11"/>
                      <a:pt x="7" y="8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8" y="8"/>
                      <a:pt x="8" y="10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9"/>
                      <a:pt x="9" y="7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5"/>
                      <a:pt x="10" y="11"/>
                      <a:pt x="10" y="4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6"/>
                      <a:pt x="11" y="6"/>
                      <a:pt x="10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2"/>
                      <a:pt x="9" y="8"/>
                      <a:pt x="9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9" name="Freeform 697"/>
              <p:cNvSpPr>
                <a:spLocks/>
              </p:cNvSpPr>
              <p:nvPr/>
            </p:nvSpPr>
            <p:spPr bwMode="auto">
              <a:xfrm>
                <a:off x="1800" y="322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0" name="Freeform 698"/>
              <p:cNvSpPr>
                <a:spLocks/>
              </p:cNvSpPr>
              <p:nvPr/>
            </p:nvSpPr>
            <p:spPr bwMode="auto">
              <a:xfrm>
                <a:off x="1800" y="32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1" name="Freeform 699"/>
              <p:cNvSpPr>
                <a:spLocks/>
              </p:cNvSpPr>
              <p:nvPr/>
            </p:nvSpPr>
            <p:spPr bwMode="auto">
              <a:xfrm>
                <a:off x="1797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2" name="Rectangle 700"/>
              <p:cNvSpPr>
                <a:spLocks noChangeArrowheads="1"/>
              </p:cNvSpPr>
              <p:nvPr/>
            </p:nvSpPr>
            <p:spPr bwMode="auto">
              <a:xfrm>
                <a:off x="1797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3" name="Freeform 701"/>
              <p:cNvSpPr>
                <a:spLocks/>
              </p:cNvSpPr>
              <p:nvPr/>
            </p:nvSpPr>
            <p:spPr bwMode="auto">
              <a:xfrm>
                <a:off x="1775" y="3210"/>
                <a:ext cx="22" cy="22"/>
              </a:xfrm>
              <a:custGeom>
                <a:avLst/>
                <a:gdLst>
                  <a:gd name="T0" fmla="*/ 2 w 8"/>
                  <a:gd name="T1" fmla="*/ 3 h 8"/>
                  <a:gd name="T2" fmla="*/ 1 w 8"/>
                  <a:gd name="T3" fmla="*/ 5 h 8"/>
                  <a:gd name="T4" fmla="*/ 1 w 8"/>
                  <a:gd name="T5" fmla="*/ 4 h 8"/>
                  <a:gd name="T6" fmla="*/ 0 w 8"/>
                  <a:gd name="T7" fmla="*/ 6 h 8"/>
                  <a:gd name="T8" fmla="*/ 4 w 8"/>
                  <a:gd name="T9" fmla="*/ 5 h 8"/>
                  <a:gd name="T10" fmla="*/ 4 w 8"/>
                  <a:gd name="T11" fmla="*/ 6 h 8"/>
                  <a:gd name="T12" fmla="*/ 5 w 8"/>
                  <a:gd name="T13" fmla="*/ 4 h 8"/>
                  <a:gd name="T14" fmla="*/ 5 w 8"/>
                  <a:gd name="T15" fmla="*/ 6 h 8"/>
                  <a:gd name="T16" fmla="*/ 6 w 8"/>
                  <a:gd name="T17" fmla="*/ 5 h 8"/>
                  <a:gd name="T18" fmla="*/ 6 w 8"/>
                  <a:gd name="T19" fmla="*/ 5 h 8"/>
                  <a:gd name="T20" fmla="*/ 6 w 8"/>
                  <a:gd name="T21" fmla="*/ 5 h 8"/>
                  <a:gd name="T22" fmla="*/ 6 w 8"/>
                  <a:gd name="T23" fmla="*/ 5 h 8"/>
                  <a:gd name="T24" fmla="*/ 6 w 8"/>
                  <a:gd name="T25" fmla="*/ 4 h 8"/>
                  <a:gd name="T26" fmla="*/ 6 w 8"/>
                  <a:gd name="T27" fmla="*/ 5 h 8"/>
                  <a:gd name="T28" fmla="*/ 7 w 8"/>
                  <a:gd name="T29" fmla="*/ 4 h 8"/>
                  <a:gd name="T30" fmla="*/ 7 w 8"/>
                  <a:gd name="T31" fmla="*/ 5 h 8"/>
                  <a:gd name="T32" fmla="*/ 8 w 8"/>
                  <a:gd name="T33" fmla="*/ 4 h 8"/>
                  <a:gd name="T34" fmla="*/ 8 w 8"/>
                  <a:gd name="T35" fmla="*/ 2 h 8"/>
                  <a:gd name="T36" fmla="*/ 7 w 8"/>
                  <a:gd name="T37" fmla="*/ 3 h 8"/>
                  <a:gd name="T38" fmla="*/ 7 w 8"/>
                  <a:gd name="T39" fmla="*/ 3 h 8"/>
                  <a:gd name="T40" fmla="*/ 6 w 8"/>
                  <a:gd name="T41" fmla="*/ 4 h 8"/>
                  <a:gd name="T42" fmla="*/ 7 w 8"/>
                  <a:gd name="T43" fmla="*/ 2 h 8"/>
                  <a:gd name="T44" fmla="*/ 6 w 8"/>
                  <a:gd name="T45" fmla="*/ 1 h 8"/>
                  <a:gd name="T46" fmla="*/ 6 w 8"/>
                  <a:gd name="T47" fmla="*/ 1 h 8"/>
                  <a:gd name="T48" fmla="*/ 6 w 8"/>
                  <a:gd name="T49" fmla="*/ 1 h 8"/>
                  <a:gd name="T50" fmla="*/ 6 w 8"/>
                  <a:gd name="T51" fmla="*/ 2 h 8"/>
                  <a:gd name="T52" fmla="*/ 6 w 8"/>
                  <a:gd name="T53" fmla="*/ 4 h 8"/>
                  <a:gd name="T54" fmla="*/ 5 w 8"/>
                  <a:gd name="T55" fmla="*/ 4 h 8"/>
                  <a:gd name="T56" fmla="*/ 6 w 8"/>
                  <a:gd name="T57" fmla="*/ 3 h 8"/>
                  <a:gd name="T58" fmla="*/ 5 w 8"/>
                  <a:gd name="T59" fmla="*/ 3 h 8"/>
                  <a:gd name="T60" fmla="*/ 5 w 8"/>
                  <a:gd name="T61" fmla="*/ 1 h 8"/>
                  <a:gd name="T62" fmla="*/ 5 w 8"/>
                  <a:gd name="T63" fmla="*/ 3 h 8"/>
                  <a:gd name="T64" fmla="*/ 4 w 8"/>
                  <a:gd name="T65" fmla="*/ 4 h 8"/>
                  <a:gd name="T66" fmla="*/ 4 w 8"/>
                  <a:gd name="T67" fmla="*/ 2 h 8"/>
                  <a:gd name="T68" fmla="*/ 4 w 8"/>
                  <a:gd name="T69" fmla="*/ 4 h 8"/>
                  <a:gd name="T70" fmla="*/ 3 w 8"/>
                  <a:gd name="T71" fmla="*/ 3 h 8"/>
                  <a:gd name="T72" fmla="*/ 3 w 8"/>
                  <a:gd name="T73" fmla="*/ 4 h 8"/>
                  <a:gd name="T74" fmla="*/ 2 w 8"/>
                  <a:gd name="T75" fmla="*/ 4 h 8"/>
                  <a:gd name="T76" fmla="*/ 2 w 8"/>
                  <a:gd name="T77" fmla="*/ 4 h 8"/>
                  <a:gd name="T78" fmla="*/ 1 w 8"/>
                  <a:gd name="T79" fmla="*/ 6 h 8"/>
                  <a:gd name="T80" fmla="*/ 2 w 8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4"/>
                      <a:pt x="0" y="6"/>
                    </a:cubicBezTo>
                    <a:cubicBezTo>
                      <a:pt x="1" y="5"/>
                      <a:pt x="3" y="7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5" y="8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7"/>
                      <a:pt x="8" y="4"/>
                    </a:cubicBezTo>
                    <a:cubicBezTo>
                      <a:pt x="8" y="3"/>
                      <a:pt x="7" y="2"/>
                      <a:pt x="8" y="2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6"/>
                      <a:pt x="7" y="3"/>
                      <a:pt x="6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4"/>
                      <a:pt x="6" y="4"/>
                    </a:cubicBezTo>
                    <a:cubicBezTo>
                      <a:pt x="6" y="3"/>
                      <a:pt x="6" y="5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4" y="2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1" y="6"/>
                    </a:cubicBezTo>
                    <a:cubicBezTo>
                      <a:pt x="2" y="4"/>
                      <a:pt x="2" y="5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4" name="Freeform 702"/>
              <p:cNvSpPr>
                <a:spLocks/>
              </p:cNvSpPr>
              <p:nvPr/>
            </p:nvSpPr>
            <p:spPr bwMode="auto">
              <a:xfrm>
                <a:off x="1775" y="3221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5" name="Freeform 703"/>
              <p:cNvSpPr>
                <a:spLocks/>
              </p:cNvSpPr>
              <p:nvPr/>
            </p:nvSpPr>
            <p:spPr bwMode="auto">
              <a:xfrm>
                <a:off x="1761" y="3218"/>
                <a:ext cx="14" cy="14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3 h 5"/>
                  <a:gd name="T4" fmla="*/ 4 w 5"/>
                  <a:gd name="T5" fmla="*/ 4 h 5"/>
                  <a:gd name="T6" fmla="*/ 4 w 5"/>
                  <a:gd name="T7" fmla="*/ 2 h 5"/>
                  <a:gd name="T8" fmla="*/ 4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2 h 5"/>
                  <a:gd name="T18" fmla="*/ 5 w 5"/>
                  <a:gd name="T19" fmla="*/ 1 h 5"/>
                  <a:gd name="T20" fmla="*/ 4 w 5"/>
                  <a:gd name="T21" fmla="*/ 3 h 5"/>
                  <a:gd name="T22" fmla="*/ 4 w 5"/>
                  <a:gd name="T23" fmla="*/ 1 h 5"/>
                  <a:gd name="T24" fmla="*/ 4 w 5"/>
                  <a:gd name="T25" fmla="*/ 0 h 5"/>
                  <a:gd name="T26" fmla="*/ 4 w 5"/>
                  <a:gd name="T27" fmla="*/ 1 h 5"/>
                  <a:gd name="T28" fmla="*/ 3 w 5"/>
                  <a:gd name="T29" fmla="*/ 2 h 5"/>
                  <a:gd name="T30" fmla="*/ 3 w 5"/>
                  <a:gd name="T31" fmla="*/ 0 h 5"/>
                  <a:gd name="T32" fmla="*/ 2 w 5"/>
                  <a:gd name="T33" fmla="*/ 1 h 5"/>
                  <a:gd name="T34" fmla="*/ 1 w 5"/>
                  <a:gd name="T35" fmla="*/ 3 h 5"/>
                  <a:gd name="T36" fmla="*/ 2 w 5"/>
                  <a:gd name="T37" fmla="*/ 1 h 5"/>
                  <a:gd name="T38" fmla="*/ 2 w 5"/>
                  <a:gd name="T39" fmla="*/ 1 h 5"/>
                  <a:gd name="T40" fmla="*/ 0 w 5"/>
                  <a:gd name="T41" fmla="*/ 4 h 5"/>
                  <a:gd name="T42" fmla="*/ 2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2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4"/>
                      <a:pt x="4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4"/>
                      <a:pt x="4" y="1"/>
                      <a:pt x="3" y="0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" y="5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6" name="Rectangle 704"/>
              <p:cNvSpPr>
                <a:spLocks noChangeArrowheads="1"/>
              </p:cNvSpPr>
              <p:nvPr/>
            </p:nvSpPr>
            <p:spPr bwMode="auto">
              <a:xfrm>
                <a:off x="1767" y="3226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7" name="Freeform 705"/>
              <p:cNvSpPr>
                <a:spLocks/>
              </p:cNvSpPr>
              <p:nvPr/>
            </p:nvSpPr>
            <p:spPr bwMode="auto">
              <a:xfrm>
                <a:off x="2015" y="321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8" name="Freeform 706"/>
              <p:cNvSpPr>
                <a:spLocks/>
              </p:cNvSpPr>
              <p:nvPr/>
            </p:nvSpPr>
            <p:spPr bwMode="auto">
              <a:xfrm>
                <a:off x="2012" y="3204"/>
                <a:ext cx="3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 h 6"/>
                  <a:gd name="T4" fmla="*/ 0 w 1"/>
                  <a:gd name="T5" fmla="*/ 6 h 6"/>
                  <a:gd name="T6" fmla="*/ 1 w 1"/>
                  <a:gd name="T7" fmla="*/ 3 h 6"/>
                  <a:gd name="T8" fmla="*/ 0 w 1"/>
                  <a:gd name="T9" fmla="*/ 4 h 6"/>
                  <a:gd name="T10" fmla="*/ 1 w 1"/>
                  <a:gd name="T11" fmla="*/ 1 h 6"/>
                  <a:gd name="T12" fmla="*/ 0 w 1"/>
                  <a:gd name="T13" fmla="*/ 2 h 6"/>
                  <a:gd name="T14" fmla="*/ 0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3"/>
                      <a:pt x="0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9" name="Freeform 707"/>
              <p:cNvSpPr>
                <a:spLocks/>
              </p:cNvSpPr>
              <p:nvPr/>
            </p:nvSpPr>
            <p:spPr bwMode="auto">
              <a:xfrm>
                <a:off x="2012" y="321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0" name="Freeform 708"/>
              <p:cNvSpPr>
                <a:spLocks/>
              </p:cNvSpPr>
              <p:nvPr/>
            </p:nvSpPr>
            <p:spPr bwMode="auto">
              <a:xfrm>
                <a:off x="2012" y="321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1" name="Freeform 709"/>
              <p:cNvSpPr>
                <a:spLocks/>
              </p:cNvSpPr>
              <p:nvPr/>
            </p:nvSpPr>
            <p:spPr bwMode="auto">
              <a:xfrm>
                <a:off x="2009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2" name="Freeform 710"/>
              <p:cNvSpPr>
                <a:spLocks/>
              </p:cNvSpPr>
              <p:nvPr/>
            </p:nvSpPr>
            <p:spPr bwMode="auto">
              <a:xfrm>
                <a:off x="2009" y="3207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3" name="Freeform 711"/>
              <p:cNvSpPr>
                <a:spLocks/>
              </p:cNvSpPr>
              <p:nvPr/>
            </p:nvSpPr>
            <p:spPr bwMode="auto">
              <a:xfrm>
                <a:off x="2009" y="321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4" name="Freeform 712"/>
              <p:cNvSpPr>
                <a:spLocks/>
              </p:cNvSpPr>
              <p:nvPr/>
            </p:nvSpPr>
            <p:spPr bwMode="auto">
              <a:xfrm>
                <a:off x="2012" y="321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5" name="Freeform 713"/>
              <p:cNvSpPr>
                <a:spLocks/>
              </p:cNvSpPr>
              <p:nvPr/>
            </p:nvSpPr>
            <p:spPr bwMode="auto">
              <a:xfrm>
                <a:off x="2006" y="320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6" name="Freeform 714"/>
              <p:cNvSpPr>
                <a:spLocks/>
              </p:cNvSpPr>
              <p:nvPr/>
            </p:nvSpPr>
            <p:spPr bwMode="auto">
              <a:xfrm>
                <a:off x="2006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7" name="Freeform 715"/>
              <p:cNvSpPr>
                <a:spLocks/>
              </p:cNvSpPr>
              <p:nvPr/>
            </p:nvSpPr>
            <p:spPr bwMode="auto">
              <a:xfrm>
                <a:off x="2004" y="3196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0 w 1"/>
                  <a:gd name="T3" fmla="*/ 3 h 6"/>
                  <a:gd name="T4" fmla="*/ 0 w 1"/>
                  <a:gd name="T5" fmla="*/ 5 h 6"/>
                  <a:gd name="T6" fmla="*/ 1 w 1"/>
                  <a:gd name="T7" fmla="*/ 4 h 6"/>
                  <a:gd name="T8" fmla="*/ 0 w 1"/>
                  <a:gd name="T9" fmla="*/ 6 h 6"/>
                  <a:gd name="T10" fmla="*/ 1 w 1"/>
                  <a:gd name="T11" fmla="*/ 4 h 6"/>
                  <a:gd name="T12" fmla="*/ 1 w 1"/>
                  <a:gd name="T13" fmla="*/ 5 h 6"/>
                  <a:gd name="T14" fmla="*/ 1 w 1"/>
                  <a:gd name="T15" fmla="*/ 3 h 6"/>
                  <a:gd name="T16" fmla="*/ 1 w 1"/>
                  <a:gd name="T17" fmla="*/ 3 h 6"/>
                  <a:gd name="T18" fmla="*/ 1 w 1"/>
                  <a:gd name="T19" fmla="*/ 2 h 6"/>
                  <a:gd name="T20" fmla="*/ 0 w 1"/>
                  <a:gd name="T21" fmla="*/ 1 h 6"/>
                  <a:gd name="T22" fmla="*/ 0 w 1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6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5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0"/>
                      <a:pt x="0" y="1"/>
                    </a:cubicBezTo>
                    <a:cubicBezTo>
                      <a:pt x="0" y="1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8" name="Freeform 716"/>
              <p:cNvSpPr>
                <a:spLocks/>
              </p:cNvSpPr>
              <p:nvPr/>
            </p:nvSpPr>
            <p:spPr bwMode="auto">
              <a:xfrm>
                <a:off x="2004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9" name="Freeform 717"/>
              <p:cNvSpPr>
                <a:spLocks/>
              </p:cNvSpPr>
              <p:nvPr/>
            </p:nvSpPr>
            <p:spPr bwMode="auto">
              <a:xfrm>
                <a:off x="2001" y="3196"/>
                <a:ext cx="3" cy="17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0" name="Freeform 718"/>
              <p:cNvSpPr>
                <a:spLocks/>
              </p:cNvSpPr>
              <p:nvPr/>
            </p:nvSpPr>
            <p:spPr bwMode="auto">
              <a:xfrm>
                <a:off x="200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1" name="Freeform 719"/>
              <p:cNvSpPr>
                <a:spLocks/>
              </p:cNvSpPr>
              <p:nvPr/>
            </p:nvSpPr>
            <p:spPr bwMode="auto">
              <a:xfrm>
                <a:off x="2001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2" name="Freeform 720"/>
              <p:cNvSpPr>
                <a:spLocks/>
              </p:cNvSpPr>
              <p:nvPr/>
            </p:nvSpPr>
            <p:spPr bwMode="auto">
              <a:xfrm>
                <a:off x="1998" y="321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3" name="Freeform 721"/>
              <p:cNvSpPr>
                <a:spLocks/>
              </p:cNvSpPr>
              <p:nvPr/>
            </p:nvSpPr>
            <p:spPr bwMode="auto">
              <a:xfrm>
                <a:off x="1979" y="3199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1 w 7"/>
                  <a:gd name="T3" fmla="*/ 2 h 6"/>
                  <a:gd name="T4" fmla="*/ 0 w 7"/>
                  <a:gd name="T5" fmla="*/ 3 h 6"/>
                  <a:gd name="T6" fmla="*/ 0 w 7"/>
                  <a:gd name="T7" fmla="*/ 6 h 6"/>
                  <a:gd name="T8" fmla="*/ 1 w 7"/>
                  <a:gd name="T9" fmla="*/ 5 h 6"/>
                  <a:gd name="T10" fmla="*/ 1 w 7"/>
                  <a:gd name="T11" fmla="*/ 6 h 6"/>
                  <a:gd name="T12" fmla="*/ 2 w 7"/>
                  <a:gd name="T13" fmla="*/ 5 h 6"/>
                  <a:gd name="T14" fmla="*/ 3 w 7"/>
                  <a:gd name="T15" fmla="*/ 5 h 6"/>
                  <a:gd name="T16" fmla="*/ 6 w 7"/>
                  <a:gd name="T17" fmla="*/ 5 h 6"/>
                  <a:gd name="T18" fmla="*/ 6 w 7"/>
                  <a:gd name="T19" fmla="*/ 3 h 6"/>
                  <a:gd name="T20" fmla="*/ 6 w 7"/>
                  <a:gd name="T21" fmla="*/ 4 h 6"/>
                  <a:gd name="T22" fmla="*/ 6 w 7"/>
                  <a:gd name="T23" fmla="*/ 4 h 6"/>
                  <a:gd name="T24" fmla="*/ 7 w 7"/>
                  <a:gd name="T25" fmla="*/ 5 h 6"/>
                  <a:gd name="T26" fmla="*/ 7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2 h 6"/>
                  <a:gd name="T34" fmla="*/ 7 w 7"/>
                  <a:gd name="T35" fmla="*/ 1 h 6"/>
                  <a:gd name="T36" fmla="*/ 5 w 7"/>
                  <a:gd name="T37" fmla="*/ 4 h 6"/>
                  <a:gd name="T38" fmla="*/ 5 w 7"/>
                  <a:gd name="T39" fmla="*/ 2 h 6"/>
                  <a:gd name="T40" fmla="*/ 4 w 7"/>
                  <a:gd name="T41" fmla="*/ 1 h 6"/>
                  <a:gd name="T42" fmla="*/ 4 w 7"/>
                  <a:gd name="T43" fmla="*/ 3 h 6"/>
                  <a:gd name="T44" fmla="*/ 4 w 7"/>
                  <a:gd name="T45" fmla="*/ 3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5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2 w 7"/>
                  <a:gd name="T61" fmla="*/ 3 h 6"/>
                  <a:gd name="T62" fmla="*/ 2 w 7"/>
                  <a:gd name="T63" fmla="*/ 4 h 6"/>
                  <a:gd name="T64" fmla="*/ 1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1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4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6" y="4"/>
                      <a:pt x="7" y="5"/>
                    </a:cubicBezTo>
                    <a:cubicBezTo>
                      <a:pt x="7" y="5"/>
                      <a:pt x="7" y="3"/>
                      <a:pt x="7" y="2"/>
                    </a:cubicBezTo>
                    <a:cubicBezTo>
                      <a:pt x="7" y="5"/>
                      <a:pt x="7" y="2"/>
                      <a:pt x="7" y="5"/>
                    </a:cubicBezTo>
                    <a:cubicBezTo>
                      <a:pt x="7" y="6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0"/>
                      <a:pt x="6" y="3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4" name="Freeform 722"/>
              <p:cNvSpPr>
                <a:spLocks/>
              </p:cNvSpPr>
              <p:nvPr/>
            </p:nvSpPr>
            <p:spPr bwMode="auto">
              <a:xfrm>
                <a:off x="1982" y="31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5" name="Freeform 723"/>
              <p:cNvSpPr>
                <a:spLocks/>
              </p:cNvSpPr>
              <p:nvPr/>
            </p:nvSpPr>
            <p:spPr bwMode="auto">
              <a:xfrm>
                <a:off x="1979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6" name="Rectangle 724"/>
              <p:cNvSpPr>
                <a:spLocks noChangeArrowheads="1"/>
              </p:cNvSpPr>
              <p:nvPr/>
            </p:nvSpPr>
            <p:spPr bwMode="auto">
              <a:xfrm>
                <a:off x="1985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7" name="Freeform 725"/>
              <p:cNvSpPr>
                <a:spLocks/>
              </p:cNvSpPr>
              <p:nvPr/>
            </p:nvSpPr>
            <p:spPr bwMode="auto">
              <a:xfrm>
                <a:off x="1985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8" name="Freeform 726"/>
              <p:cNvSpPr>
                <a:spLocks/>
              </p:cNvSpPr>
              <p:nvPr/>
            </p:nvSpPr>
            <p:spPr bwMode="auto">
              <a:xfrm>
                <a:off x="1990" y="319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9" name="Rectangle 727"/>
              <p:cNvSpPr>
                <a:spLocks noChangeArrowheads="1"/>
              </p:cNvSpPr>
              <p:nvPr/>
            </p:nvSpPr>
            <p:spPr bwMode="auto">
              <a:xfrm>
                <a:off x="1982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0" name="Freeform 728"/>
              <p:cNvSpPr>
                <a:spLocks/>
              </p:cNvSpPr>
              <p:nvPr/>
            </p:nvSpPr>
            <p:spPr bwMode="auto">
              <a:xfrm>
                <a:off x="1968" y="3199"/>
                <a:ext cx="11" cy="19"/>
              </a:xfrm>
              <a:custGeom>
                <a:avLst/>
                <a:gdLst>
                  <a:gd name="T0" fmla="*/ 0 w 4"/>
                  <a:gd name="T1" fmla="*/ 6 h 7"/>
                  <a:gd name="T2" fmla="*/ 1 w 4"/>
                  <a:gd name="T3" fmla="*/ 7 h 7"/>
                  <a:gd name="T4" fmla="*/ 1 w 4"/>
                  <a:gd name="T5" fmla="*/ 3 h 7"/>
                  <a:gd name="T6" fmla="*/ 1 w 4"/>
                  <a:gd name="T7" fmla="*/ 7 h 7"/>
                  <a:gd name="T8" fmla="*/ 3 w 4"/>
                  <a:gd name="T9" fmla="*/ 4 h 7"/>
                  <a:gd name="T10" fmla="*/ 3 w 4"/>
                  <a:gd name="T11" fmla="*/ 6 h 7"/>
                  <a:gd name="T12" fmla="*/ 3 w 4"/>
                  <a:gd name="T13" fmla="*/ 2 h 7"/>
                  <a:gd name="T14" fmla="*/ 3 w 4"/>
                  <a:gd name="T15" fmla="*/ 6 h 7"/>
                  <a:gd name="T16" fmla="*/ 3 w 4"/>
                  <a:gd name="T17" fmla="*/ 6 h 7"/>
                  <a:gd name="T18" fmla="*/ 4 w 4"/>
                  <a:gd name="T19" fmla="*/ 5 h 7"/>
                  <a:gd name="T20" fmla="*/ 4 w 4"/>
                  <a:gd name="T21" fmla="*/ 3 h 7"/>
                  <a:gd name="T22" fmla="*/ 4 w 4"/>
                  <a:gd name="T23" fmla="*/ 1 h 7"/>
                  <a:gd name="T24" fmla="*/ 4 w 4"/>
                  <a:gd name="T25" fmla="*/ 3 h 7"/>
                  <a:gd name="T26" fmla="*/ 4 w 4"/>
                  <a:gd name="T27" fmla="*/ 1 h 7"/>
                  <a:gd name="T28" fmla="*/ 3 w 4"/>
                  <a:gd name="T29" fmla="*/ 2 h 7"/>
                  <a:gd name="T30" fmla="*/ 3 w 4"/>
                  <a:gd name="T31" fmla="*/ 1 h 7"/>
                  <a:gd name="T32" fmla="*/ 3 w 4"/>
                  <a:gd name="T33" fmla="*/ 2 h 7"/>
                  <a:gd name="T34" fmla="*/ 3 w 4"/>
                  <a:gd name="T35" fmla="*/ 2 h 7"/>
                  <a:gd name="T36" fmla="*/ 3 w 4"/>
                  <a:gd name="T37" fmla="*/ 3 h 7"/>
                  <a:gd name="T38" fmla="*/ 3 w 4"/>
                  <a:gd name="T39" fmla="*/ 2 h 7"/>
                  <a:gd name="T40" fmla="*/ 3 w 4"/>
                  <a:gd name="T41" fmla="*/ 3 h 7"/>
                  <a:gd name="T42" fmla="*/ 2 w 4"/>
                  <a:gd name="T43" fmla="*/ 1 h 7"/>
                  <a:gd name="T44" fmla="*/ 2 w 4"/>
                  <a:gd name="T45" fmla="*/ 2 h 7"/>
                  <a:gd name="T46" fmla="*/ 2 w 4"/>
                  <a:gd name="T47" fmla="*/ 1 h 7"/>
                  <a:gd name="T48" fmla="*/ 2 w 4"/>
                  <a:gd name="T49" fmla="*/ 4 h 7"/>
                  <a:gd name="T50" fmla="*/ 2 w 4"/>
                  <a:gd name="T51" fmla="*/ 2 h 7"/>
                  <a:gd name="T52" fmla="*/ 1 w 4"/>
                  <a:gd name="T53" fmla="*/ 2 h 7"/>
                  <a:gd name="T54" fmla="*/ 1 w 4"/>
                  <a:gd name="T55" fmla="*/ 2 h 7"/>
                  <a:gd name="T56" fmla="*/ 0 w 4"/>
                  <a:gd name="T57" fmla="*/ 3 h 7"/>
                  <a:gd name="T58" fmla="*/ 1 w 4"/>
                  <a:gd name="T59" fmla="*/ 3 h 7"/>
                  <a:gd name="T60" fmla="*/ 0 w 4"/>
                  <a:gd name="T61" fmla="*/ 4 h 7"/>
                  <a:gd name="T62" fmla="*/ 0 w 4"/>
                  <a:gd name="T63" fmla="*/ 4 h 7"/>
                  <a:gd name="T64" fmla="*/ 0 w 4"/>
                  <a:gd name="T65" fmla="*/ 5 h 7"/>
                  <a:gd name="T66" fmla="*/ 0 w 4"/>
                  <a:gd name="T67" fmla="*/ 4 h 7"/>
                  <a:gd name="T68" fmla="*/ 0 w 4"/>
                  <a:gd name="T6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7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1"/>
                      <a:pt x="3" y="2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1" name="Freeform 729"/>
              <p:cNvSpPr>
                <a:spLocks/>
              </p:cNvSpPr>
              <p:nvPr/>
            </p:nvSpPr>
            <p:spPr bwMode="auto">
              <a:xfrm>
                <a:off x="1976" y="320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2" name="Freeform 730"/>
              <p:cNvSpPr>
                <a:spLocks/>
              </p:cNvSpPr>
              <p:nvPr/>
            </p:nvSpPr>
            <p:spPr bwMode="auto">
              <a:xfrm>
                <a:off x="1960" y="3196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1 w 3"/>
                  <a:gd name="T11" fmla="*/ 3 h 9"/>
                  <a:gd name="T12" fmla="*/ 1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3 h 9"/>
                  <a:gd name="T20" fmla="*/ 0 w 3"/>
                  <a:gd name="T21" fmla="*/ 9 h 9"/>
                  <a:gd name="T22" fmla="*/ 0 w 3"/>
                  <a:gd name="T23" fmla="*/ 8 h 9"/>
                  <a:gd name="T24" fmla="*/ 0 w 3"/>
                  <a:gd name="T25" fmla="*/ 6 h 9"/>
                  <a:gd name="T26" fmla="*/ 0 w 3"/>
                  <a:gd name="T27" fmla="*/ 7 h 9"/>
                  <a:gd name="T28" fmla="*/ 0 w 3"/>
                  <a:gd name="T29" fmla="*/ 8 h 9"/>
                  <a:gd name="T30" fmla="*/ 2 w 3"/>
                  <a:gd name="T31" fmla="*/ 8 h 9"/>
                  <a:gd name="T32" fmla="*/ 2 w 3"/>
                  <a:gd name="T33" fmla="*/ 8 h 9"/>
                  <a:gd name="T34" fmla="*/ 2 w 3"/>
                  <a:gd name="T35" fmla="*/ 6 h 9"/>
                  <a:gd name="T36" fmla="*/ 2 w 3"/>
                  <a:gd name="T37" fmla="*/ 4 h 9"/>
                  <a:gd name="T38" fmla="*/ 2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2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4"/>
                      <a:pt x="1" y="5"/>
                    </a:cubicBezTo>
                    <a:cubicBezTo>
                      <a:pt x="1" y="6"/>
                      <a:pt x="1" y="7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4"/>
                      <a:pt x="1" y="5"/>
                      <a:pt x="1" y="3"/>
                    </a:cubicBezTo>
                    <a:cubicBezTo>
                      <a:pt x="1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7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2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3" name="Rectangle 731"/>
              <p:cNvSpPr>
                <a:spLocks noChangeArrowheads="1"/>
              </p:cNvSpPr>
              <p:nvPr/>
            </p:nvSpPr>
            <p:spPr bwMode="auto">
              <a:xfrm>
                <a:off x="1968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4" name="Freeform 732"/>
              <p:cNvSpPr>
                <a:spLocks/>
              </p:cNvSpPr>
              <p:nvPr/>
            </p:nvSpPr>
            <p:spPr bwMode="auto">
              <a:xfrm>
                <a:off x="1966" y="321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5" name="Freeform 733"/>
              <p:cNvSpPr>
                <a:spLocks/>
              </p:cNvSpPr>
              <p:nvPr/>
            </p:nvSpPr>
            <p:spPr bwMode="auto">
              <a:xfrm>
                <a:off x="1963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6" name="Freeform 734"/>
              <p:cNvSpPr>
                <a:spLocks/>
              </p:cNvSpPr>
              <p:nvPr/>
            </p:nvSpPr>
            <p:spPr bwMode="auto">
              <a:xfrm>
                <a:off x="1957" y="3210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3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ubicBezTo>
                      <a:pt x="0" y="1"/>
                      <a:pt x="0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7" name="Freeform 735"/>
              <p:cNvSpPr>
                <a:spLocks/>
              </p:cNvSpPr>
              <p:nvPr/>
            </p:nvSpPr>
            <p:spPr bwMode="auto">
              <a:xfrm>
                <a:off x="1947" y="3199"/>
                <a:ext cx="10" cy="30"/>
              </a:xfrm>
              <a:custGeom>
                <a:avLst/>
                <a:gdLst>
                  <a:gd name="T0" fmla="*/ 3 w 4"/>
                  <a:gd name="T1" fmla="*/ 3 h 11"/>
                  <a:gd name="T2" fmla="*/ 3 w 4"/>
                  <a:gd name="T3" fmla="*/ 4 h 11"/>
                  <a:gd name="T4" fmla="*/ 3 w 4"/>
                  <a:gd name="T5" fmla="*/ 3 h 11"/>
                  <a:gd name="T6" fmla="*/ 3 w 4"/>
                  <a:gd name="T7" fmla="*/ 2 h 11"/>
                  <a:gd name="T8" fmla="*/ 3 w 4"/>
                  <a:gd name="T9" fmla="*/ 3 h 11"/>
                  <a:gd name="T10" fmla="*/ 2 w 4"/>
                  <a:gd name="T11" fmla="*/ 3 h 11"/>
                  <a:gd name="T12" fmla="*/ 2 w 4"/>
                  <a:gd name="T13" fmla="*/ 5 h 11"/>
                  <a:gd name="T14" fmla="*/ 2 w 4"/>
                  <a:gd name="T15" fmla="*/ 2 h 11"/>
                  <a:gd name="T16" fmla="*/ 1 w 4"/>
                  <a:gd name="T17" fmla="*/ 6 h 11"/>
                  <a:gd name="T18" fmla="*/ 1 w 4"/>
                  <a:gd name="T19" fmla="*/ 4 h 11"/>
                  <a:gd name="T20" fmla="*/ 1 w 4"/>
                  <a:gd name="T21" fmla="*/ 4 h 11"/>
                  <a:gd name="T22" fmla="*/ 1 w 4"/>
                  <a:gd name="T23" fmla="*/ 6 h 11"/>
                  <a:gd name="T24" fmla="*/ 1 w 4"/>
                  <a:gd name="T25" fmla="*/ 8 h 11"/>
                  <a:gd name="T26" fmla="*/ 1 w 4"/>
                  <a:gd name="T27" fmla="*/ 8 h 11"/>
                  <a:gd name="T28" fmla="*/ 2 w 4"/>
                  <a:gd name="T29" fmla="*/ 9 h 11"/>
                  <a:gd name="T30" fmla="*/ 3 w 4"/>
                  <a:gd name="T31" fmla="*/ 7 h 11"/>
                  <a:gd name="T32" fmla="*/ 3 w 4"/>
                  <a:gd name="T33" fmla="*/ 8 h 11"/>
                  <a:gd name="T34" fmla="*/ 2 w 4"/>
                  <a:gd name="T35" fmla="*/ 5 h 11"/>
                  <a:gd name="T36" fmla="*/ 3 w 4"/>
                  <a:gd name="T37" fmla="*/ 5 h 11"/>
                  <a:gd name="T38" fmla="*/ 3 w 4"/>
                  <a:gd name="T39" fmla="*/ 7 h 11"/>
                  <a:gd name="T40" fmla="*/ 3 w 4"/>
                  <a:gd name="T41" fmla="*/ 6 h 11"/>
                  <a:gd name="T42" fmla="*/ 4 w 4"/>
                  <a:gd name="T43" fmla="*/ 8 h 11"/>
                  <a:gd name="T44" fmla="*/ 4 w 4"/>
                  <a:gd name="T45" fmla="*/ 5 h 11"/>
                  <a:gd name="T46" fmla="*/ 4 w 4"/>
                  <a:gd name="T47" fmla="*/ 6 h 11"/>
                  <a:gd name="T48" fmla="*/ 3 w 4"/>
                  <a:gd name="T49" fmla="*/ 3 h 11"/>
                  <a:gd name="T50" fmla="*/ 2 w 4"/>
                  <a:gd name="T51" fmla="*/ 3 h 11"/>
                  <a:gd name="T52" fmla="*/ 2 w 4"/>
                  <a:gd name="T53" fmla="*/ 5 h 11"/>
                  <a:gd name="T54" fmla="*/ 1 w 4"/>
                  <a:gd name="T55" fmla="*/ 3 h 11"/>
                  <a:gd name="T56" fmla="*/ 2 w 4"/>
                  <a:gd name="T57" fmla="*/ 5 h 11"/>
                  <a:gd name="T58" fmla="*/ 1 w 4"/>
                  <a:gd name="T59" fmla="*/ 3 h 11"/>
                  <a:gd name="T60" fmla="*/ 1 w 4"/>
                  <a:gd name="T61" fmla="*/ 5 h 11"/>
                  <a:gd name="T62" fmla="*/ 1 w 4"/>
                  <a:gd name="T63" fmla="*/ 3 h 11"/>
                  <a:gd name="T64" fmla="*/ 2 w 4"/>
                  <a:gd name="T65" fmla="*/ 6 h 11"/>
                  <a:gd name="T66" fmla="*/ 3 w 4"/>
                  <a:gd name="T67" fmla="*/ 5 h 11"/>
                  <a:gd name="T68" fmla="*/ 4 w 4"/>
                  <a:gd name="T69" fmla="*/ 5 h 11"/>
                  <a:gd name="T70" fmla="*/ 4 w 4"/>
                  <a:gd name="T71" fmla="*/ 4 h 11"/>
                  <a:gd name="T72" fmla="*/ 3 w 4"/>
                  <a:gd name="T73" fmla="*/ 7 h 11"/>
                  <a:gd name="T74" fmla="*/ 4 w 4"/>
                  <a:gd name="T75" fmla="*/ 6 h 11"/>
                  <a:gd name="T76" fmla="*/ 4 w 4"/>
                  <a:gd name="T77" fmla="*/ 6 h 11"/>
                  <a:gd name="T78" fmla="*/ 4 w 4"/>
                  <a:gd name="T79" fmla="*/ 6 h 11"/>
                  <a:gd name="T80" fmla="*/ 4 w 4"/>
                  <a:gd name="T81" fmla="*/ 3 h 11"/>
                  <a:gd name="T82" fmla="*/ 3 w 4"/>
                  <a:gd name="T83" fmla="*/ 1 h 11"/>
                  <a:gd name="T84" fmla="*/ 3 w 4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3"/>
                      <a:pt x="1" y="4"/>
                      <a:pt x="1" y="6"/>
                    </a:cubicBezTo>
                    <a:cubicBezTo>
                      <a:pt x="1" y="4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6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2" y="7"/>
                      <a:pt x="2" y="5"/>
                    </a:cubicBezTo>
                    <a:cubicBezTo>
                      <a:pt x="3" y="8"/>
                      <a:pt x="2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8"/>
                      <a:pt x="3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3" y="3"/>
                    </a:cubicBezTo>
                    <a:cubicBezTo>
                      <a:pt x="3" y="3"/>
                      <a:pt x="2" y="4"/>
                      <a:pt x="2" y="3"/>
                    </a:cubicBezTo>
                    <a:cubicBezTo>
                      <a:pt x="2" y="5"/>
                      <a:pt x="1" y="3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3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3" y="5"/>
                      <a:pt x="4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8" name="Freeform 736"/>
              <p:cNvSpPr>
                <a:spLocks/>
              </p:cNvSpPr>
              <p:nvPr/>
            </p:nvSpPr>
            <p:spPr bwMode="auto">
              <a:xfrm>
                <a:off x="1955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9" name="Freeform 737"/>
              <p:cNvSpPr>
                <a:spLocks/>
              </p:cNvSpPr>
              <p:nvPr/>
            </p:nvSpPr>
            <p:spPr bwMode="auto">
              <a:xfrm>
                <a:off x="1957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0" name="Rectangle 738"/>
              <p:cNvSpPr>
                <a:spLocks noChangeArrowheads="1"/>
              </p:cNvSpPr>
              <p:nvPr/>
            </p:nvSpPr>
            <p:spPr bwMode="auto">
              <a:xfrm>
                <a:off x="1957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1" name="Rectangle 739"/>
              <p:cNvSpPr>
                <a:spLocks noChangeArrowheads="1"/>
              </p:cNvSpPr>
              <p:nvPr/>
            </p:nvSpPr>
            <p:spPr bwMode="auto">
              <a:xfrm>
                <a:off x="1957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2" name="Freeform 740"/>
              <p:cNvSpPr>
                <a:spLocks/>
              </p:cNvSpPr>
              <p:nvPr/>
            </p:nvSpPr>
            <p:spPr bwMode="auto">
              <a:xfrm>
                <a:off x="1960" y="321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3" name="Freeform 741"/>
              <p:cNvSpPr>
                <a:spLocks/>
              </p:cNvSpPr>
              <p:nvPr/>
            </p:nvSpPr>
            <p:spPr bwMode="auto">
              <a:xfrm>
                <a:off x="1971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4" name="Freeform 742"/>
              <p:cNvSpPr>
                <a:spLocks/>
              </p:cNvSpPr>
              <p:nvPr/>
            </p:nvSpPr>
            <p:spPr bwMode="auto">
              <a:xfrm>
                <a:off x="1957" y="3191"/>
                <a:ext cx="28" cy="32"/>
              </a:xfrm>
              <a:custGeom>
                <a:avLst/>
                <a:gdLst>
                  <a:gd name="T0" fmla="*/ 8 w 10"/>
                  <a:gd name="T1" fmla="*/ 7 h 12"/>
                  <a:gd name="T2" fmla="*/ 7 w 10"/>
                  <a:gd name="T3" fmla="*/ 9 h 12"/>
                  <a:gd name="T4" fmla="*/ 8 w 10"/>
                  <a:gd name="T5" fmla="*/ 10 h 12"/>
                  <a:gd name="T6" fmla="*/ 9 w 10"/>
                  <a:gd name="T7" fmla="*/ 9 h 12"/>
                  <a:gd name="T8" fmla="*/ 10 w 10"/>
                  <a:gd name="T9" fmla="*/ 9 h 12"/>
                  <a:gd name="T10" fmla="*/ 9 w 10"/>
                  <a:gd name="T11" fmla="*/ 4 h 12"/>
                  <a:gd name="T12" fmla="*/ 8 w 10"/>
                  <a:gd name="T13" fmla="*/ 6 h 12"/>
                  <a:gd name="T14" fmla="*/ 8 w 10"/>
                  <a:gd name="T15" fmla="*/ 5 h 12"/>
                  <a:gd name="T16" fmla="*/ 7 w 10"/>
                  <a:gd name="T17" fmla="*/ 5 h 12"/>
                  <a:gd name="T18" fmla="*/ 7 w 10"/>
                  <a:gd name="T19" fmla="*/ 8 h 12"/>
                  <a:gd name="T20" fmla="*/ 6 w 10"/>
                  <a:gd name="T21" fmla="*/ 8 h 12"/>
                  <a:gd name="T22" fmla="*/ 6 w 10"/>
                  <a:gd name="T23" fmla="*/ 7 h 12"/>
                  <a:gd name="T24" fmla="*/ 5 w 10"/>
                  <a:gd name="T25" fmla="*/ 7 h 12"/>
                  <a:gd name="T26" fmla="*/ 4 w 10"/>
                  <a:gd name="T27" fmla="*/ 6 h 12"/>
                  <a:gd name="T28" fmla="*/ 3 w 10"/>
                  <a:gd name="T29" fmla="*/ 7 h 12"/>
                  <a:gd name="T30" fmla="*/ 3 w 10"/>
                  <a:gd name="T31" fmla="*/ 9 h 12"/>
                  <a:gd name="T32" fmla="*/ 2 w 10"/>
                  <a:gd name="T33" fmla="*/ 7 h 12"/>
                  <a:gd name="T34" fmla="*/ 2 w 10"/>
                  <a:gd name="T35" fmla="*/ 8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7 h 12"/>
                  <a:gd name="T42" fmla="*/ 2 w 10"/>
                  <a:gd name="T43" fmla="*/ 11 h 12"/>
                  <a:gd name="T44" fmla="*/ 2 w 10"/>
                  <a:gd name="T45" fmla="*/ 11 h 12"/>
                  <a:gd name="T46" fmla="*/ 3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5 w 10"/>
                  <a:gd name="T53" fmla="*/ 10 h 12"/>
                  <a:gd name="T54" fmla="*/ 5 w 10"/>
                  <a:gd name="T55" fmla="*/ 10 h 12"/>
                  <a:gd name="T56" fmla="*/ 5 w 10"/>
                  <a:gd name="T57" fmla="*/ 10 h 12"/>
                  <a:gd name="T58" fmla="*/ 5 w 10"/>
                  <a:gd name="T59" fmla="*/ 10 h 12"/>
                  <a:gd name="T60" fmla="*/ 6 w 10"/>
                  <a:gd name="T61" fmla="*/ 9 h 12"/>
                  <a:gd name="T62" fmla="*/ 6 w 10"/>
                  <a:gd name="T63" fmla="*/ 10 h 12"/>
                  <a:gd name="T64" fmla="*/ 7 w 10"/>
                  <a:gd name="T65" fmla="*/ 10 h 12"/>
                  <a:gd name="T66" fmla="*/ 7 w 10"/>
                  <a:gd name="T67" fmla="*/ 9 h 12"/>
                  <a:gd name="T68" fmla="*/ 8 w 10"/>
                  <a:gd name="T69" fmla="*/ 8 h 12"/>
                  <a:gd name="T70" fmla="*/ 9 w 10"/>
                  <a:gd name="T71" fmla="*/ 7 h 12"/>
                  <a:gd name="T72" fmla="*/ 9 w 10"/>
                  <a:gd name="T73" fmla="*/ 7 h 12"/>
                  <a:gd name="T74" fmla="*/ 10 w 10"/>
                  <a:gd name="T75" fmla="*/ 5 h 12"/>
                  <a:gd name="T76" fmla="*/ 10 w 10"/>
                  <a:gd name="T77" fmla="*/ 6 h 12"/>
                  <a:gd name="T78" fmla="*/ 10 w 10"/>
                  <a:gd name="T79" fmla="*/ 7 h 12"/>
                  <a:gd name="T80" fmla="*/ 8 w 10"/>
                  <a:gd name="T8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7" y="8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10"/>
                      <a:pt x="8" y="10"/>
                    </a:cubicBezTo>
                    <a:cubicBezTo>
                      <a:pt x="8" y="10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2"/>
                      <a:pt x="10" y="5"/>
                      <a:pt x="10" y="9"/>
                    </a:cubicBezTo>
                    <a:cubicBezTo>
                      <a:pt x="10" y="0"/>
                      <a:pt x="10" y="6"/>
                      <a:pt x="9" y="5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7"/>
                      <a:pt x="8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6" y="8"/>
                      <a:pt x="7" y="9"/>
                      <a:pt x="6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6"/>
                      <a:pt x="6" y="6"/>
                      <a:pt x="5" y="5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7"/>
                      <a:pt x="3" y="6"/>
                    </a:cubicBezTo>
                    <a:cubicBezTo>
                      <a:pt x="3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9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6"/>
                      <a:pt x="1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9"/>
                      <a:pt x="3" y="12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4" y="10"/>
                      <a:pt x="4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9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6" y="9"/>
                      <a:pt x="5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9"/>
                      <a:pt x="9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2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5" name="Freeform 743"/>
              <p:cNvSpPr>
                <a:spLocks/>
              </p:cNvSpPr>
              <p:nvPr/>
            </p:nvSpPr>
            <p:spPr bwMode="auto">
              <a:xfrm>
                <a:off x="1982" y="3213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6" name="Freeform 744"/>
              <p:cNvSpPr>
                <a:spLocks/>
              </p:cNvSpPr>
              <p:nvPr/>
            </p:nvSpPr>
            <p:spPr bwMode="auto">
              <a:xfrm>
                <a:off x="1982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7" name="Freeform 745"/>
              <p:cNvSpPr>
                <a:spLocks/>
              </p:cNvSpPr>
              <p:nvPr/>
            </p:nvSpPr>
            <p:spPr bwMode="auto">
              <a:xfrm>
                <a:off x="1976" y="320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8" name="Rectangle 746"/>
              <p:cNvSpPr>
                <a:spLocks noChangeArrowheads="1"/>
              </p:cNvSpPr>
              <p:nvPr/>
            </p:nvSpPr>
            <p:spPr bwMode="auto">
              <a:xfrm>
                <a:off x="1976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9" name="Freeform 747"/>
              <p:cNvSpPr>
                <a:spLocks/>
              </p:cNvSpPr>
              <p:nvPr/>
            </p:nvSpPr>
            <p:spPr bwMode="auto">
              <a:xfrm>
                <a:off x="1957" y="3202"/>
                <a:ext cx="19" cy="24"/>
              </a:xfrm>
              <a:custGeom>
                <a:avLst/>
                <a:gdLst>
                  <a:gd name="T0" fmla="*/ 2 w 7"/>
                  <a:gd name="T1" fmla="*/ 4 h 9"/>
                  <a:gd name="T2" fmla="*/ 1 w 7"/>
                  <a:gd name="T3" fmla="*/ 5 h 9"/>
                  <a:gd name="T4" fmla="*/ 1 w 7"/>
                  <a:gd name="T5" fmla="*/ 4 h 9"/>
                  <a:gd name="T6" fmla="*/ 0 w 7"/>
                  <a:gd name="T7" fmla="*/ 7 h 9"/>
                  <a:gd name="T8" fmla="*/ 4 w 7"/>
                  <a:gd name="T9" fmla="*/ 6 h 9"/>
                  <a:gd name="T10" fmla="*/ 4 w 7"/>
                  <a:gd name="T11" fmla="*/ 7 h 9"/>
                  <a:gd name="T12" fmla="*/ 5 w 7"/>
                  <a:gd name="T13" fmla="*/ 5 h 9"/>
                  <a:gd name="T14" fmla="*/ 5 w 7"/>
                  <a:gd name="T15" fmla="*/ 7 h 9"/>
                  <a:gd name="T16" fmla="*/ 6 w 7"/>
                  <a:gd name="T17" fmla="*/ 6 h 9"/>
                  <a:gd name="T18" fmla="*/ 6 w 7"/>
                  <a:gd name="T19" fmla="*/ 5 h 9"/>
                  <a:gd name="T20" fmla="*/ 6 w 7"/>
                  <a:gd name="T21" fmla="*/ 6 h 9"/>
                  <a:gd name="T22" fmla="*/ 6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5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3 h 9"/>
                  <a:gd name="T36" fmla="*/ 7 w 7"/>
                  <a:gd name="T37" fmla="*/ 4 h 9"/>
                  <a:gd name="T38" fmla="*/ 7 w 7"/>
                  <a:gd name="T39" fmla="*/ 4 h 9"/>
                  <a:gd name="T40" fmla="*/ 6 w 7"/>
                  <a:gd name="T41" fmla="*/ 4 h 9"/>
                  <a:gd name="T42" fmla="*/ 6 w 7"/>
                  <a:gd name="T43" fmla="*/ 3 h 9"/>
                  <a:gd name="T44" fmla="*/ 6 w 7"/>
                  <a:gd name="T45" fmla="*/ 1 h 9"/>
                  <a:gd name="T46" fmla="*/ 6 w 7"/>
                  <a:gd name="T47" fmla="*/ 1 h 9"/>
                  <a:gd name="T48" fmla="*/ 6 w 7"/>
                  <a:gd name="T49" fmla="*/ 2 h 9"/>
                  <a:gd name="T50" fmla="*/ 6 w 7"/>
                  <a:gd name="T51" fmla="*/ 3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5 w 7"/>
                  <a:gd name="T63" fmla="*/ 4 h 9"/>
                  <a:gd name="T64" fmla="*/ 4 w 7"/>
                  <a:gd name="T65" fmla="*/ 4 h 9"/>
                  <a:gd name="T66" fmla="*/ 4 w 7"/>
                  <a:gd name="T67" fmla="*/ 3 h 9"/>
                  <a:gd name="T68" fmla="*/ 4 w 7"/>
                  <a:gd name="T69" fmla="*/ 4 h 9"/>
                  <a:gd name="T70" fmla="*/ 3 w 7"/>
                  <a:gd name="T71" fmla="*/ 4 h 9"/>
                  <a:gd name="T72" fmla="*/ 3 w 7"/>
                  <a:gd name="T73" fmla="*/ 4 h 9"/>
                  <a:gd name="T74" fmla="*/ 2 w 7"/>
                  <a:gd name="T75" fmla="*/ 4 h 9"/>
                  <a:gd name="T76" fmla="*/ 2 w 7"/>
                  <a:gd name="T77" fmla="*/ 4 h 9"/>
                  <a:gd name="T78" fmla="*/ 1 w 7"/>
                  <a:gd name="T79" fmla="*/ 6 h 9"/>
                  <a:gd name="T80" fmla="*/ 2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1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7"/>
                      <a:pt x="7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0" name="Freeform 748"/>
              <p:cNvSpPr>
                <a:spLocks/>
              </p:cNvSpPr>
              <p:nvPr/>
            </p:nvSpPr>
            <p:spPr bwMode="auto">
              <a:xfrm>
                <a:off x="1957" y="3213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1" name="Freeform 749"/>
              <p:cNvSpPr>
                <a:spLocks/>
              </p:cNvSpPr>
              <p:nvPr/>
            </p:nvSpPr>
            <p:spPr bwMode="auto">
              <a:xfrm>
                <a:off x="1944" y="3210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4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5 w 5"/>
                  <a:gd name="T15" fmla="*/ 2 h 6"/>
                  <a:gd name="T16" fmla="*/ 4 w 5"/>
                  <a:gd name="T17" fmla="*/ 2 h 6"/>
                  <a:gd name="T18" fmla="*/ 5 w 5"/>
                  <a:gd name="T19" fmla="*/ 1 h 6"/>
                  <a:gd name="T20" fmla="*/ 3 w 5"/>
                  <a:gd name="T21" fmla="*/ 3 h 6"/>
                  <a:gd name="T22" fmla="*/ 4 w 5"/>
                  <a:gd name="T23" fmla="*/ 1 h 6"/>
                  <a:gd name="T24" fmla="*/ 3 w 5"/>
                  <a:gd name="T25" fmla="*/ 1 h 6"/>
                  <a:gd name="T26" fmla="*/ 3 w 5"/>
                  <a:gd name="T27" fmla="*/ 1 h 6"/>
                  <a:gd name="T28" fmla="*/ 3 w 5"/>
                  <a:gd name="T29" fmla="*/ 3 h 6"/>
                  <a:gd name="T30" fmla="*/ 3 w 5"/>
                  <a:gd name="T31" fmla="*/ 1 h 6"/>
                  <a:gd name="T32" fmla="*/ 2 w 5"/>
                  <a:gd name="T33" fmla="*/ 1 h 6"/>
                  <a:gd name="T34" fmla="*/ 1 w 5"/>
                  <a:gd name="T35" fmla="*/ 4 h 6"/>
                  <a:gd name="T36" fmla="*/ 1 w 5"/>
                  <a:gd name="T37" fmla="*/ 2 h 6"/>
                  <a:gd name="T38" fmla="*/ 1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4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3" y="2"/>
                      <a:pt x="3" y="1"/>
                    </a:cubicBezTo>
                    <a:cubicBezTo>
                      <a:pt x="3" y="2"/>
                      <a:pt x="2" y="3"/>
                      <a:pt x="2" y="1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2" name="Rectangle 750"/>
              <p:cNvSpPr>
                <a:spLocks noChangeArrowheads="1"/>
              </p:cNvSpPr>
              <p:nvPr/>
            </p:nvSpPr>
            <p:spPr bwMode="auto">
              <a:xfrm>
                <a:off x="1949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3" name="Freeform 751"/>
              <p:cNvSpPr>
                <a:spLocks/>
              </p:cNvSpPr>
              <p:nvPr/>
            </p:nvSpPr>
            <p:spPr bwMode="auto">
              <a:xfrm>
                <a:off x="1963" y="3017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4" name="Freeform 752"/>
              <p:cNvSpPr>
                <a:spLocks/>
              </p:cNvSpPr>
              <p:nvPr/>
            </p:nvSpPr>
            <p:spPr bwMode="auto">
              <a:xfrm>
                <a:off x="1955" y="3017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5 w 5"/>
                  <a:gd name="T5" fmla="*/ 1 h 3"/>
                  <a:gd name="T6" fmla="*/ 2 w 5"/>
                  <a:gd name="T7" fmla="*/ 1 h 3"/>
                  <a:gd name="T8" fmla="*/ 3 w 5"/>
                  <a:gd name="T9" fmla="*/ 2 h 3"/>
                  <a:gd name="T10" fmla="*/ 1 w 5"/>
                  <a:gd name="T11" fmla="*/ 1 h 3"/>
                  <a:gd name="T12" fmla="*/ 1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3" y="3"/>
                      <a:pt x="5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0" y="2"/>
                      <a:pt x="1" y="2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5" name="Freeform 753"/>
              <p:cNvSpPr>
                <a:spLocks/>
              </p:cNvSpPr>
              <p:nvPr/>
            </p:nvSpPr>
            <p:spPr bwMode="auto">
              <a:xfrm>
                <a:off x="1957" y="3025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6" name="Freeform 754"/>
              <p:cNvSpPr>
                <a:spLocks/>
              </p:cNvSpPr>
              <p:nvPr/>
            </p:nvSpPr>
            <p:spPr bwMode="auto">
              <a:xfrm>
                <a:off x="1960" y="3025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7" name="Freeform 755"/>
              <p:cNvSpPr>
                <a:spLocks/>
              </p:cNvSpPr>
              <p:nvPr/>
            </p:nvSpPr>
            <p:spPr bwMode="auto">
              <a:xfrm>
                <a:off x="1966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8" name="Freeform 756"/>
              <p:cNvSpPr>
                <a:spLocks/>
              </p:cNvSpPr>
              <p:nvPr/>
            </p:nvSpPr>
            <p:spPr bwMode="auto">
              <a:xfrm>
                <a:off x="1957" y="3030"/>
                <a:ext cx="11" cy="6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1 h 2"/>
                  <a:gd name="T4" fmla="*/ 3 w 4"/>
                  <a:gd name="T5" fmla="*/ 1 h 2"/>
                  <a:gd name="T6" fmla="*/ 1 w 4"/>
                  <a:gd name="T7" fmla="*/ 1 h 2"/>
                  <a:gd name="T8" fmla="*/ 1 w 4"/>
                  <a:gd name="T9" fmla="*/ 0 h 2"/>
                  <a:gd name="T10" fmla="*/ 0 w 4"/>
                  <a:gd name="T11" fmla="*/ 1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9" name="Freeform 757"/>
              <p:cNvSpPr>
                <a:spLocks/>
              </p:cNvSpPr>
              <p:nvPr/>
            </p:nvSpPr>
            <p:spPr bwMode="auto">
              <a:xfrm>
                <a:off x="1963" y="30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0" name="Freeform 758"/>
              <p:cNvSpPr>
                <a:spLocks/>
              </p:cNvSpPr>
              <p:nvPr/>
            </p:nvSpPr>
            <p:spPr bwMode="auto">
              <a:xfrm>
                <a:off x="1963" y="3028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1" name="Freeform 759"/>
              <p:cNvSpPr>
                <a:spLocks/>
              </p:cNvSpPr>
              <p:nvPr/>
            </p:nvSpPr>
            <p:spPr bwMode="auto">
              <a:xfrm>
                <a:off x="1955" y="3036"/>
                <a:ext cx="13" cy="5"/>
              </a:xfrm>
              <a:custGeom>
                <a:avLst/>
                <a:gdLst>
                  <a:gd name="T0" fmla="*/ 5 w 5"/>
                  <a:gd name="T1" fmla="*/ 1 h 2"/>
                  <a:gd name="T2" fmla="*/ 3 w 5"/>
                  <a:gd name="T3" fmla="*/ 0 h 2"/>
                  <a:gd name="T4" fmla="*/ 0 w 5"/>
                  <a:gd name="T5" fmla="*/ 2 h 2"/>
                  <a:gd name="T6" fmla="*/ 1 w 5"/>
                  <a:gd name="T7" fmla="*/ 2 h 2"/>
                  <a:gd name="T8" fmla="*/ 5 w 5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2" y="2"/>
                      <a:pt x="5" y="0"/>
                      <a:pt x="3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2" name="Freeform 760"/>
              <p:cNvSpPr>
                <a:spLocks/>
              </p:cNvSpPr>
              <p:nvPr/>
            </p:nvSpPr>
            <p:spPr bwMode="auto">
              <a:xfrm>
                <a:off x="1952" y="304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3" name="Freeform 761"/>
              <p:cNvSpPr>
                <a:spLocks/>
              </p:cNvSpPr>
              <p:nvPr/>
            </p:nvSpPr>
            <p:spPr bwMode="auto">
              <a:xfrm>
                <a:off x="1949" y="3044"/>
                <a:ext cx="17" cy="11"/>
              </a:xfrm>
              <a:custGeom>
                <a:avLst/>
                <a:gdLst>
                  <a:gd name="T0" fmla="*/ 5 w 6"/>
                  <a:gd name="T1" fmla="*/ 4 h 4"/>
                  <a:gd name="T2" fmla="*/ 3 w 6"/>
                  <a:gd name="T3" fmla="*/ 2 h 4"/>
                  <a:gd name="T4" fmla="*/ 5 w 6"/>
                  <a:gd name="T5" fmla="*/ 3 h 4"/>
                  <a:gd name="T6" fmla="*/ 4 w 6"/>
                  <a:gd name="T7" fmla="*/ 1 h 4"/>
                  <a:gd name="T8" fmla="*/ 6 w 6"/>
                  <a:gd name="T9" fmla="*/ 2 h 4"/>
                  <a:gd name="T10" fmla="*/ 4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3 w 6"/>
                  <a:gd name="T17" fmla="*/ 1 h 4"/>
                  <a:gd name="T18" fmla="*/ 2 w 6"/>
                  <a:gd name="T19" fmla="*/ 1 h 4"/>
                  <a:gd name="T20" fmla="*/ 0 w 6"/>
                  <a:gd name="T21" fmla="*/ 3 h 4"/>
                  <a:gd name="T22" fmla="*/ 5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3" y="2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5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4" y="3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4" name="Freeform 762"/>
              <p:cNvSpPr>
                <a:spLocks/>
              </p:cNvSpPr>
              <p:nvPr/>
            </p:nvSpPr>
            <p:spPr bwMode="auto">
              <a:xfrm>
                <a:off x="1955" y="305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5" name="Freeform 763"/>
              <p:cNvSpPr>
                <a:spLocks/>
              </p:cNvSpPr>
              <p:nvPr/>
            </p:nvSpPr>
            <p:spPr bwMode="auto">
              <a:xfrm>
                <a:off x="1949" y="3057"/>
                <a:ext cx="17" cy="9"/>
              </a:xfrm>
              <a:custGeom>
                <a:avLst/>
                <a:gdLst>
                  <a:gd name="T0" fmla="*/ 5 w 6"/>
                  <a:gd name="T1" fmla="*/ 1 h 3"/>
                  <a:gd name="T2" fmla="*/ 4 w 6"/>
                  <a:gd name="T3" fmla="*/ 0 h 3"/>
                  <a:gd name="T4" fmla="*/ 5 w 6"/>
                  <a:gd name="T5" fmla="*/ 0 h 3"/>
                  <a:gd name="T6" fmla="*/ 3 w 6"/>
                  <a:gd name="T7" fmla="*/ 0 h 3"/>
                  <a:gd name="T8" fmla="*/ 4 w 6"/>
                  <a:gd name="T9" fmla="*/ 1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1" y="0"/>
                      <a:pt x="4" y="1"/>
                      <a:pt x="4" y="1"/>
                    </a:cubicBezTo>
                    <a:cubicBezTo>
                      <a:pt x="3" y="3"/>
                      <a:pt x="3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6" name="Freeform 764"/>
              <p:cNvSpPr>
                <a:spLocks/>
              </p:cNvSpPr>
              <p:nvPr/>
            </p:nvSpPr>
            <p:spPr bwMode="auto">
              <a:xfrm>
                <a:off x="1963" y="30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7" name="Freeform 765"/>
              <p:cNvSpPr>
                <a:spLocks/>
              </p:cNvSpPr>
              <p:nvPr/>
            </p:nvSpPr>
            <p:spPr bwMode="auto">
              <a:xfrm>
                <a:off x="1955" y="306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8" name="Freeform 766"/>
              <p:cNvSpPr>
                <a:spLocks/>
              </p:cNvSpPr>
              <p:nvPr/>
            </p:nvSpPr>
            <p:spPr bwMode="auto">
              <a:xfrm>
                <a:off x="1963" y="306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9" name="Freeform 767"/>
              <p:cNvSpPr>
                <a:spLocks/>
              </p:cNvSpPr>
              <p:nvPr/>
            </p:nvSpPr>
            <p:spPr bwMode="auto">
              <a:xfrm>
                <a:off x="1927" y="3068"/>
                <a:ext cx="39" cy="57"/>
              </a:xfrm>
              <a:custGeom>
                <a:avLst/>
                <a:gdLst>
                  <a:gd name="T0" fmla="*/ 0 w 14"/>
                  <a:gd name="T1" fmla="*/ 17 h 21"/>
                  <a:gd name="T2" fmla="*/ 1 w 14"/>
                  <a:gd name="T3" fmla="*/ 18 h 21"/>
                  <a:gd name="T4" fmla="*/ 1 w 14"/>
                  <a:gd name="T5" fmla="*/ 19 h 21"/>
                  <a:gd name="T6" fmla="*/ 3 w 14"/>
                  <a:gd name="T7" fmla="*/ 21 h 21"/>
                  <a:gd name="T8" fmla="*/ 4 w 14"/>
                  <a:gd name="T9" fmla="*/ 19 h 21"/>
                  <a:gd name="T10" fmla="*/ 4 w 14"/>
                  <a:gd name="T11" fmla="*/ 20 h 21"/>
                  <a:gd name="T12" fmla="*/ 6 w 14"/>
                  <a:gd name="T13" fmla="*/ 17 h 21"/>
                  <a:gd name="T14" fmla="*/ 8 w 14"/>
                  <a:gd name="T15" fmla="*/ 15 h 21"/>
                  <a:gd name="T16" fmla="*/ 12 w 14"/>
                  <a:gd name="T17" fmla="*/ 6 h 21"/>
                  <a:gd name="T18" fmla="*/ 11 w 14"/>
                  <a:gd name="T19" fmla="*/ 5 h 21"/>
                  <a:gd name="T20" fmla="*/ 12 w 14"/>
                  <a:gd name="T21" fmla="*/ 4 h 21"/>
                  <a:gd name="T22" fmla="*/ 12 w 14"/>
                  <a:gd name="T23" fmla="*/ 5 h 21"/>
                  <a:gd name="T24" fmla="*/ 13 w 14"/>
                  <a:gd name="T25" fmla="*/ 2 h 21"/>
                  <a:gd name="T26" fmla="*/ 11 w 14"/>
                  <a:gd name="T27" fmla="*/ 2 h 21"/>
                  <a:gd name="T28" fmla="*/ 14 w 14"/>
                  <a:gd name="T29" fmla="*/ 1 h 21"/>
                  <a:gd name="T30" fmla="*/ 12 w 14"/>
                  <a:gd name="T31" fmla="*/ 0 h 21"/>
                  <a:gd name="T32" fmla="*/ 10 w 14"/>
                  <a:gd name="T33" fmla="*/ 1 h 21"/>
                  <a:gd name="T34" fmla="*/ 9 w 14"/>
                  <a:gd name="T35" fmla="*/ 0 h 21"/>
                  <a:gd name="T36" fmla="*/ 11 w 14"/>
                  <a:gd name="T37" fmla="*/ 6 h 21"/>
                  <a:gd name="T38" fmla="*/ 10 w 14"/>
                  <a:gd name="T39" fmla="*/ 6 h 21"/>
                  <a:gd name="T40" fmla="*/ 7 w 14"/>
                  <a:gd name="T41" fmla="*/ 9 h 21"/>
                  <a:gd name="T42" fmla="*/ 8 w 14"/>
                  <a:gd name="T43" fmla="*/ 11 h 21"/>
                  <a:gd name="T44" fmla="*/ 7 w 14"/>
                  <a:gd name="T45" fmla="*/ 11 h 21"/>
                  <a:gd name="T46" fmla="*/ 8 w 14"/>
                  <a:gd name="T47" fmla="*/ 12 h 21"/>
                  <a:gd name="T48" fmla="*/ 6 w 14"/>
                  <a:gd name="T49" fmla="*/ 12 h 21"/>
                  <a:gd name="T50" fmla="*/ 8 w 14"/>
                  <a:gd name="T51" fmla="*/ 14 h 21"/>
                  <a:gd name="T52" fmla="*/ 4 w 14"/>
                  <a:gd name="T53" fmla="*/ 13 h 21"/>
                  <a:gd name="T54" fmla="*/ 5 w 14"/>
                  <a:gd name="T55" fmla="*/ 14 h 21"/>
                  <a:gd name="T56" fmla="*/ 6 w 14"/>
                  <a:gd name="T57" fmla="*/ 15 h 21"/>
                  <a:gd name="T58" fmla="*/ 4 w 14"/>
                  <a:gd name="T59" fmla="*/ 14 h 21"/>
                  <a:gd name="T60" fmla="*/ 4 w 14"/>
                  <a:gd name="T61" fmla="*/ 16 h 21"/>
                  <a:gd name="T62" fmla="*/ 5 w 14"/>
                  <a:gd name="T63" fmla="*/ 17 h 21"/>
                  <a:gd name="T64" fmla="*/ 3 w 14"/>
                  <a:gd name="T65" fmla="*/ 18 h 21"/>
                  <a:gd name="T66" fmla="*/ 2 w 14"/>
                  <a:gd name="T67" fmla="*/ 16 h 21"/>
                  <a:gd name="T68" fmla="*/ 1 w 14"/>
                  <a:gd name="T69" fmla="*/ 15 h 21"/>
                  <a:gd name="T70" fmla="*/ 2 w 14"/>
                  <a:gd name="T71" fmla="*/ 18 h 21"/>
                  <a:gd name="T72" fmla="*/ 0 w 14"/>
                  <a:gd name="T7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1">
                    <a:moveTo>
                      <a:pt x="0" y="17"/>
                    </a:move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3" y="21"/>
                    </a:cubicBezTo>
                    <a:cubicBezTo>
                      <a:pt x="3" y="21"/>
                      <a:pt x="3" y="20"/>
                      <a:pt x="4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5" y="17"/>
                      <a:pt x="6" y="17"/>
                    </a:cubicBezTo>
                    <a:cubicBezTo>
                      <a:pt x="7" y="17"/>
                      <a:pt x="7" y="16"/>
                      <a:pt x="8" y="15"/>
                    </a:cubicBezTo>
                    <a:cubicBezTo>
                      <a:pt x="10" y="12"/>
                      <a:pt x="11" y="9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5"/>
                      <a:pt x="12" y="3"/>
                      <a:pt x="13" y="2"/>
                    </a:cubicBezTo>
                    <a:cubicBezTo>
                      <a:pt x="13" y="2"/>
                      <a:pt x="11" y="2"/>
                      <a:pt x="11" y="2"/>
                    </a:cubicBezTo>
                    <a:cubicBezTo>
                      <a:pt x="13" y="2"/>
                      <a:pt x="11" y="1"/>
                      <a:pt x="14" y="1"/>
                    </a:cubicBezTo>
                    <a:cubicBezTo>
                      <a:pt x="14" y="0"/>
                      <a:pt x="12" y="1"/>
                      <a:pt x="12" y="0"/>
                    </a:cubicBezTo>
                    <a:cubicBezTo>
                      <a:pt x="11" y="0"/>
                      <a:pt x="11" y="1"/>
                      <a:pt x="10" y="1"/>
                    </a:cubicBezTo>
                    <a:cubicBezTo>
                      <a:pt x="9" y="0"/>
                      <a:pt x="11" y="0"/>
                      <a:pt x="9" y="0"/>
                    </a:cubicBezTo>
                    <a:cubicBezTo>
                      <a:pt x="8" y="1"/>
                      <a:pt x="11" y="4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7" y="9"/>
                    </a:cubicBezTo>
                    <a:cubicBezTo>
                      <a:pt x="8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1"/>
                      <a:pt x="6" y="12"/>
                    </a:cubicBezTo>
                    <a:cubicBezTo>
                      <a:pt x="8" y="12"/>
                      <a:pt x="8" y="13"/>
                      <a:pt x="8" y="14"/>
                    </a:cubicBezTo>
                    <a:cubicBezTo>
                      <a:pt x="7" y="14"/>
                      <a:pt x="6" y="14"/>
                      <a:pt x="4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6" y="15"/>
                      <a:pt x="5" y="14"/>
                      <a:pt x="4" y="14"/>
                    </a:cubicBezTo>
                    <a:cubicBezTo>
                      <a:pt x="3" y="14"/>
                      <a:pt x="5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3" y="17"/>
                      <a:pt x="3" y="18"/>
                    </a:cubicBezTo>
                    <a:cubicBezTo>
                      <a:pt x="2" y="17"/>
                      <a:pt x="2" y="16"/>
                      <a:pt x="2" y="16"/>
                    </a:cubicBezTo>
                    <a:cubicBezTo>
                      <a:pt x="2" y="15"/>
                      <a:pt x="2" y="16"/>
                      <a:pt x="1" y="15"/>
                    </a:cubicBezTo>
                    <a:cubicBezTo>
                      <a:pt x="1" y="16"/>
                      <a:pt x="2" y="18"/>
                      <a:pt x="2" y="18"/>
                    </a:cubicBezTo>
                    <a:cubicBezTo>
                      <a:pt x="1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0" name="Rectangle 768"/>
              <p:cNvSpPr>
                <a:spLocks noChangeArrowheads="1"/>
              </p:cNvSpPr>
              <p:nvPr/>
            </p:nvSpPr>
            <p:spPr bwMode="auto">
              <a:xfrm>
                <a:off x="1930" y="310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1" name="Freeform 769"/>
              <p:cNvSpPr>
                <a:spLocks/>
              </p:cNvSpPr>
              <p:nvPr/>
            </p:nvSpPr>
            <p:spPr bwMode="auto">
              <a:xfrm>
                <a:off x="1927" y="31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2" name="Rectangle 770"/>
              <p:cNvSpPr>
                <a:spLocks noChangeArrowheads="1"/>
              </p:cNvSpPr>
              <p:nvPr/>
            </p:nvSpPr>
            <p:spPr bwMode="auto">
              <a:xfrm>
                <a:off x="1944" y="3115"/>
                <a:ext cx="3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3" name="Freeform 771"/>
              <p:cNvSpPr>
                <a:spLocks/>
              </p:cNvSpPr>
              <p:nvPr/>
            </p:nvSpPr>
            <p:spPr bwMode="auto">
              <a:xfrm>
                <a:off x="1936" y="310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4" name="Freeform 772"/>
              <p:cNvSpPr>
                <a:spLocks/>
              </p:cNvSpPr>
              <p:nvPr/>
            </p:nvSpPr>
            <p:spPr bwMode="auto">
              <a:xfrm>
                <a:off x="1944" y="30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5" name="Freeform 773"/>
              <p:cNvSpPr>
                <a:spLocks/>
              </p:cNvSpPr>
              <p:nvPr/>
            </p:nvSpPr>
            <p:spPr bwMode="auto">
              <a:xfrm>
                <a:off x="1927" y="311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6" name="Freeform 774"/>
              <p:cNvSpPr>
                <a:spLocks/>
              </p:cNvSpPr>
              <p:nvPr/>
            </p:nvSpPr>
            <p:spPr bwMode="auto">
              <a:xfrm>
                <a:off x="1898" y="3117"/>
                <a:ext cx="32" cy="28"/>
              </a:xfrm>
              <a:custGeom>
                <a:avLst/>
                <a:gdLst>
                  <a:gd name="T0" fmla="*/ 1 w 12"/>
                  <a:gd name="T1" fmla="*/ 8 h 10"/>
                  <a:gd name="T2" fmla="*/ 4 w 12"/>
                  <a:gd name="T3" fmla="*/ 9 h 10"/>
                  <a:gd name="T4" fmla="*/ 4 w 12"/>
                  <a:gd name="T5" fmla="*/ 5 h 10"/>
                  <a:gd name="T6" fmla="*/ 5 w 12"/>
                  <a:gd name="T7" fmla="*/ 8 h 10"/>
                  <a:gd name="T8" fmla="*/ 9 w 12"/>
                  <a:gd name="T9" fmla="*/ 5 h 10"/>
                  <a:gd name="T10" fmla="*/ 9 w 12"/>
                  <a:gd name="T11" fmla="*/ 6 h 10"/>
                  <a:gd name="T12" fmla="*/ 9 w 12"/>
                  <a:gd name="T13" fmla="*/ 2 h 10"/>
                  <a:gd name="T14" fmla="*/ 11 w 12"/>
                  <a:gd name="T15" fmla="*/ 5 h 10"/>
                  <a:gd name="T16" fmla="*/ 11 w 12"/>
                  <a:gd name="T17" fmla="*/ 6 h 10"/>
                  <a:gd name="T18" fmla="*/ 12 w 12"/>
                  <a:gd name="T19" fmla="*/ 3 h 10"/>
                  <a:gd name="T20" fmla="*/ 12 w 12"/>
                  <a:gd name="T21" fmla="*/ 1 h 10"/>
                  <a:gd name="T22" fmla="*/ 10 w 12"/>
                  <a:gd name="T23" fmla="*/ 0 h 10"/>
                  <a:gd name="T24" fmla="*/ 10 w 12"/>
                  <a:gd name="T25" fmla="*/ 2 h 10"/>
                  <a:gd name="T26" fmla="*/ 9 w 12"/>
                  <a:gd name="T27" fmla="*/ 1 h 10"/>
                  <a:gd name="T28" fmla="*/ 9 w 12"/>
                  <a:gd name="T29" fmla="*/ 2 h 10"/>
                  <a:gd name="T30" fmla="*/ 9 w 12"/>
                  <a:gd name="T31" fmla="*/ 1 h 10"/>
                  <a:gd name="T32" fmla="*/ 8 w 12"/>
                  <a:gd name="T33" fmla="*/ 2 h 10"/>
                  <a:gd name="T34" fmla="*/ 8 w 12"/>
                  <a:gd name="T35" fmla="*/ 2 h 10"/>
                  <a:gd name="T36" fmla="*/ 8 w 12"/>
                  <a:gd name="T37" fmla="*/ 4 h 10"/>
                  <a:gd name="T38" fmla="*/ 7 w 12"/>
                  <a:gd name="T39" fmla="*/ 2 h 10"/>
                  <a:gd name="T40" fmla="*/ 8 w 12"/>
                  <a:gd name="T41" fmla="*/ 3 h 10"/>
                  <a:gd name="T42" fmla="*/ 5 w 12"/>
                  <a:gd name="T43" fmla="*/ 3 h 10"/>
                  <a:gd name="T44" fmla="*/ 5 w 12"/>
                  <a:gd name="T45" fmla="*/ 4 h 10"/>
                  <a:gd name="T46" fmla="*/ 5 w 12"/>
                  <a:gd name="T47" fmla="*/ 2 h 10"/>
                  <a:gd name="T48" fmla="*/ 6 w 12"/>
                  <a:gd name="T49" fmla="*/ 5 h 10"/>
                  <a:gd name="T50" fmla="*/ 4 w 12"/>
                  <a:gd name="T51" fmla="*/ 3 h 10"/>
                  <a:gd name="T52" fmla="*/ 2 w 12"/>
                  <a:gd name="T53" fmla="*/ 4 h 10"/>
                  <a:gd name="T54" fmla="*/ 2 w 12"/>
                  <a:gd name="T55" fmla="*/ 4 h 10"/>
                  <a:gd name="T56" fmla="*/ 1 w 12"/>
                  <a:gd name="T57" fmla="*/ 5 h 10"/>
                  <a:gd name="T58" fmla="*/ 2 w 12"/>
                  <a:gd name="T59" fmla="*/ 6 h 10"/>
                  <a:gd name="T60" fmla="*/ 1 w 12"/>
                  <a:gd name="T61" fmla="*/ 7 h 10"/>
                  <a:gd name="T62" fmla="*/ 1 w 12"/>
                  <a:gd name="T63" fmla="*/ 6 h 10"/>
                  <a:gd name="T64" fmla="*/ 0 w 12"/>
                  <a:gd name="T65" fmla="*/ 8 h 10"/>
                  <a:gd name="T66" fmla="*/ 1 w 12"/>
                  <a:gd name="T67" fmla="*/ 7 h 10"/>
                  <a:gd name="T68" fmla="*/ 1 w 12"/>
                  <a:gd name="T6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0">
                    <a:moveTo>
                      <a:pt x="1" y="8"/>
                    </a:moveTo>
                    <a:cubicBezTo>
                      <a:pt x="2" y="10"/>
                      <a:pt x="3" y="9"/>
                      <a:pt x="4" y="9"/>
                    </a:cubicBezTo>
                    <a:cubicBezTo>
                      <a:pt x="5" y="8"/>
                      <a:pt x="3" y="6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9" y="7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5"/>
                      <a:pt x="8" y="2"/>
                      <a:pt x="9" y="2"/>
                    </a:cubicBezTo>
                    <a:cubicBezTo>
                      <a:pt x="9" y="4"/>
                      <a:pt x="10" y="3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3"/>
                      <a:pt x="12" y="3"/>
                    </a:cubicBezTo>
                    <a:cubicBezTo>
                      <a:pt x="12" y="3"/>
                      <a:pt x="11" y="2"/>
                      <a:pt x="12" y="1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9" y="1"/>
                      <a:pt x="10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7" y="2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5" y="1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5" y="4"/>
                      <a:pt x="5" y="6"/>
                      <a:pt x="4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2" y="9"/>
                      <a:pt x="1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7" name="Freeform 775"/>
              <p:cNvSpPr>
                <a:spLocks/>
              </p:cNvSpPr>
              <p:nvPr/>
            </p:nvSpPr>
            <p:spPr bwMode="auto">
              <a:xfrm>
                <a:off x="1919" y="312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8" name="Freeform 776"/>
              <p:cNvSpPr>
                <a:spLocks/>
              </p:cNvSpPr>
              <p:nvPr/>
            </p:nvSpPr>
            <p:spPr bwMode="auto">
              <a:xfrm>
                <a:off x="1868" y="3123"/>
                <a:ext cx="27" cy="22"/>
              </a:xfrm>
              <a:custGeom>
                <a:avLst/>
                <a:gdLst>
                  <a:gd name="T0" fmla="*/ 8 w 10"/>
                  <a:gd name="T1" fmla="*/ 4 h 8"/>
                  <a:gd name="T2" fmla="*/ 8 w 10"/>
                  <a:gd name="T3" fmla="*/ 3 h 8"/>
                  <a:gd name="T4" fmla="*/ 8 w 10"/>
                  <a:gd name="T5" fmla="*/ 6 h 8"/>
                  <a:gd name="T6" fmla="*/ 6 w 10"/>
                  <a:gd name="T7" fmla="*/ 6 h 8"/>
                  <a:gd name="T8" fmla="*/ 7 w 10"/>
                  <a:gd name="T9" fmla="*/ 3 h 8"/>
                  <a:gd name="T10" fmla="*/ 6 w 10"/>
                  <a:gd name="T11" fmla="*/ 3 h 8"/>
                  <a:gd name="T12" fmla="*/ 5 w 10"/>
                  <a:gd name="T13" fmla="*/ 5 h 8"/>
                  <a:gd name="T14" fmla="*/ 4 w 10"/>
                  <a:gd name="T15" fmla="*/ 6 h 8"/>
                  <a:gd name="T16" fmla="*/ 5 w 10"/>
                  <a:gd name="T17" fmla="*/ 5 h 8"/>
                  <a:gd name="T18" fmla="*/ 4 w 10"/>
                  <a:gd name="T19" fmla="*/ 3 h 8"/>
                  <a:gd name="T20" fmla="*/ 0 w 10"/>
                  <a:gd name="T21" fmla="*/ 7 h 8"/>
                  <a:gd name="T22" fmla="*/ 1 w 10"/>
                  <a:gd name="T23" fmla="*/ 7 h 8"/>
                  <a:gd name="T24" fmla="*/ 2 w 10"/>
                  <a:gd name="T25" fmla="*/ 5 h 8"/>
                  <a:gd name="T26" fmla="*/ 3 w 10"/>
                  <a:gd name="T27" fmla="*/ 6 h 8"/>
                  <a:gd name="T28" fmla="*/ 2 w 10"/>
                  <a:gd name="T29" fmla="*/ 7 h 8"/>
                  <a:gd name="T30" fmla="*/ 9 w 10"/>
                  <a:gd name="T31" fmla="*/ 8 h 8"/>
                  <a:gd name="T32" fmla="*/ 8 w 10"/>
                  <a:gd name="T33" fmla="*/ 8 h 8"/>
                  <a:gd name="T34" fmla="*/ 9 w 10"/>
                  <a:gd name="T35" fmla="*/ 6 h 8"/>
                  <a:gd name="T36" fmla="*/ 9 w 10"/>
                  <a:gd name="T37" fmla="*/ 4 h 8"/>
                  <a:gd name="T38" fmla="*/ 9 w 10"/>
                  <a:gd name="T39" fmla="*/ 5 h 8"/>
                  <a:gd name="T40" fmla="*/ 9 w 10"/>
                  <a:gd name="T41" fmla="*/ 2 h 8"/>
                  <a:gd name="T42" fmla="*/ 10 w 10"/>
                  <a:gd name="T43" fmla="*/ 1 h 8"/>
                  <a:gd name="T44" fmla="*/ 8 w 10"/>
                  <a:gd name="T45" fmla="*/ 1 h 8"/>
                  <a:gd name="T46" fmla="*/ 8 w 10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4"/>
                      <a:pt x="8" y="3"/>
                      <a:pt x="8" y="3"/>
                    </a:cubicBezTo>
                    <a:cubicBezTo>
                      <a:pt x="7" y="3"/>
                      <a:pt x="8" y="5"/>
                      <a:pt x="8" y="6"/>
                    </a:cubicBezTo>
                    <a:cubicBezTo>
                      <a:pt x="7" y="5"/>
                      <a:pt x="7" y="6"/>
                      <a:pt x="6" y="6"/>
                    </a:cubicBezTo>
                    <a:cubicBezTo>
                      <a:pt x="7" y="6"/>
                      <a:pt x="7" y="4"/>
                      <a:pt x="7" y="3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3" y="5"/>
                      <a:pt x="0" y="4"/>
                      <a:pt x="0" y="7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7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0"/>
                      <a:pt x="10" y="3"/>
                      <a:pt x="8" y="1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9" name="Freeform 777"/>
              <p:cNvSpPr>
                <a:spLocks/>
              </p:cNvSpPr>
              <p:nvPr/>
            </p:nvSpPr>
            <p:spPr bwMode="auto">
              <a:xfrm>
                <a:off x="1895" y="313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0" name="Freeform 778"/>
              <p:cNvSpPr>
                <a:spLocks/>
              </p:cNvSpPr>
              <p:nvPr/>
            </p:nvSpPr>
            <p:spPr bwMode="auto">
              <a:xfrm>
                <a:off x="1895" y="3139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1" name="Freeform 779"/>
              <p:cNvSpPr>
                <a:spLocks/>
              </p:cNvSpPr>
              <p:nvPr/>
            </p:nvSpPr>
            <p:spPr bwMode="auto">
              <a:xfrm>
                <a:off x="1876" y="31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2" name="Freeform 780"/>
              <p:cNvSpPr>
                <a:spLocks/>
              </p:cNvSpPr>
              <p:nvPr/>
            </p:nvSpPr>
            <p:spPr bwMode="auto">
              <a:xfrm>
                <a:off x="1859" y="3131"/>
                <a:ext cx="11" cy="14"/>
              </a:xfrm>
              <a:custGeom>
                <a:avLst/>
                <a:gdLst>
                  <a:gd name="T0" fmla="*/ 0 w 4"/>
                  <a:gd name="T1" fmla="*/ 4 h 5"/>
                  <a:gd name="T2" fmla="*/ 3 w 4"/>
                  <a:gd name="T3" fmla="*/ 5 h 5"/>
                  <a:gd name="T4" fmla="*/ 4 w 4"/>
                  <a:gd name="T5" fmla="*/ 1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2" y="3"/>
                      <a:pt x="3" y="5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0"/>
                      <a:pt x="3" y="3"/>
                      <a:pt x="2" y="3"/>
                    </a:cubicBezTo>
                    <a:cubicBezTo>
                      <a:pt x="2" y="2"/>
                      <a:pt x="1" y="3"/>
                      <a:pt x="1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3" name="Freeform 781"/>
              <p:cNvSpPr>
                <a:spLocks/>
              </p:cNvSpPr>
              <p:nvPr/>
            </p:nvSpPr>
            <p:spPr bwMode="auto">
              <a:xfrm>
                <a:off x="1810" y="3087"/>
                <a:ext cx="55" cy="49"/>
              </a:xfrm>
              <a:custGeom>
                <a:avLst/>
                <a:gdLst>
                  <a:gd name="T0" fmla="*/ 17 w 20"/>
                  <a:gd name="T1" fmla="*/ 14 h 18"/>
                  <a:gd name="T2" fmla="*/ 15 w 20"/>
                  <a:gd name="T3" fmla="*/ 14 h 18"/>
                  <a:gd name="T4" fmla="*/ 16 w 20"/>
                  <a:gd name="T5" fmla="*/ 13 h 18"/>
                  <a:gd name="T6" fmla="*/ 16 w 20"/>
                  <a:gd name="T7" fmla="*/ 12 h 18"/>
                  <a:gd name="T8" fmla="*/ 16 w 20"/>
                  <a:gd name="T9" fmla="*/ 13 h 18"/>
                  <a:gd name="T10" fmla="*/ 13 w 20"/>
                  <a:gd name="T11" fmla="*/ 12 h 18"/>
                  <a:gd name="T12" fmla="*/ 12 w 20"/>
                  <a:gd name="T13" fmla="*/ 13 h 18"/>
                  <a:gd name="T14" fmla="*/ 13 w 20"/>
                  <a:gd name="T15" fmla="*/ 10 h 18"/>
                  <a:gd name="T16" fmla="*/ 11 w 20"/>
                  <a:gd name="T17" fmla="*/ 13 h 18"/>
                  <a:gd name="T18" fmla="*/ 9 w 20"/>
                  <a:gd name="T19" fmla="*/ 11 h 18"/>
                  <a:gd name="T20" fmla="*/ 10 w 20"/>
                  <a:gd name="T21" fmla="*/ 11 h 18"/>
                  <a:gd name="T22" fmla="*/ 9 w 20"/>
                  <a:gd name="T23" fmla="*/ 10 h 18"/>
                  <a:gd name="T24" fmla="*/ 10 w 20"/>
                  <a:gd name="T25" fmla="*/ 9 h 18"/>
                  <a:gd name="T26" fmla="*/ 9 w 20"/>
                  <a:gd name="T27" fmla="*/ 7 h 18"/>
                  <a:gd name="T28" fmla="*/ 10 w 20"/>
                  <a:gd name="T29" fmla="*/ 7 h 18"/>
                  <a:gd name="T30" fmla="*/ 6 w 20"/>
                  <a:gd name="T31" fmla="*/ 5 h 18"/>
                  <a:gd name="T32" fmla="*/ 7 w 20"/>
                  <a:gd name="T33" fmla="*/ 4 h 18"/>
                  <a:gd name="T34" fmla="*/ 4 w 20"/>
                  <a:gd name="T35" fmla="*/ 6 h 18"/>
                  <a:gd name="T36" fmla="*/ 4 w 20"/>
                  <a:gd name="T37" fmla="*/ 4 h 18"/>
                  <a:gd name="T38" fmla="*/ 6 w 20"/>
                  <a:gd name="T39" fmla="*/ 3 h 18"/>
                  <a:gd name="T40" fmla="*/ 4 w 20"/>
                  <a:gd name="T41" fmla="*/ 3 h 18"/>
                  <a:gd name="T42" fmla="*/ 6 w 20"/>
                  <a:gd name="T43" fmla="*/ 2 h 18"/>
                  <a:gd name="T44" fmla="*/ 2 w 20"/>
                  <a:gd name="T45" fmla="*/ 2 h 18"/>
                  <a:gd name="T46" fmla="*/ 2 w 20"/>
                  <a:gd name="T47" fmla="*/ 0 h 18"/>
                  <a:gd name="T48" fmla="*/ 0 w 20"/>
                  <a:gd name="T49" fmla="*/ 2 h 18"/>
                  <a:gd name="T50" fmla="*/ 4 w 20"/>
                  <a:gd name="T51" fmla="*/ 7 h 18"/>
                  <a:gd name="T52" fmla="*/ 6 w 20"/>
                  <a:gd name="T53" fmla="*/ 8 h 18"/>
                  <a:gd name="T54" fmla="*/ 4 w 20"/>
                  <a:gd name="T55" fmla="*/ 9 h 18"/>
                  <a:gd name="T56" fmla="*/ 6 w 20"/>
                  <a:gd name="T57" fmla="*/ 8 h 18"/>
                  <a:gd name="T58" fmla="*/ 5 w 20"/>
                  <a:gd name="T59" fmla="*/ 10 h 18"/>
                  <a:gd name="T60" fmla="*/ 7 w 20"/>
                  <a:gd name="T61" fmla="*/ 9 h 18"/>
                  <a:gd name="T62" fmla="*/ 6 w 20"/>
                  <a:gd name="T63" fmla="*/ 11 h 18"/>
                  <a:gd name="T64" fmla="*/ 14 w 20"/>
                  <a:gd name="T65" fmla="*/ 16 h 18"/>
                  <a:gd name="T66" fmla="*/ 14 w 20"/>
                  <a:gd name="T67" fmla="*/ 15 h 18"/>
                  <a:gd name="T68" fmla="*/ 17 w 20"/>
                  <a:gd name="T69" fmla="*/ 16 h 18"/>
                  <a:gd name="T70" fmla="*/ 18 w 20"/>
                  <a:gd name="T71" fmla="*/ 15 h 18"/>
                  <a:gd name="T72" fmla="*/ 17 w 20"/>
                  <a:gd name="T73" fmla="*/ 18 h 18"/>
                  <a:gd name="T74" fmla="*/ 18 w 20"/>
                  <a:gd name="T75" fmla="*/ 18 h 18"/>
                  <a:gd name="T76" fmla="*/ 18 w 20"/>
                  <a:gd name="T77" fmla="*/ 17 h 18"/>
                  <a:gd name="T78" fmla="*/ 19 w 20"/>
                  <a:gd name="T79" fmla="*/ 18 h 18"/>
                  <a:gd name="T80" fmla="*/ 19 w 20"/>
                  <a:gd name="T81" fmla="*/ 15 h 18"/>
                  <a:gd name="T82" fmla="*/ 18 w 20"/>
                  <a:gd name="T83" fmla="*/ 12 h 18"/>
                  <a:gd name="T84" fmla="*/ 17 w 20"/>
                  <a:gd name="T85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8">
                    <a:moveTo>
                      <a:pt x="17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2"/>
                      <a:pt x="16" y="13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2"/>
                      <a:pt x="14" y="14"/>
                      <a:pt x="13" y="12"/>
                    </a:cubicBezTo>
                    <a:cubicBezTo>
                      <a:pt x="13" y="12"/>
                      <a:pt x="13" y="12"/>
                      <a:pt x="12" y="13"/>
                    </a:cubicBezTo>
                    <a:cubicBezTo>
                      <a:pt x="12" y="11"/>
                      <a:pt x="13" y="12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1" y="11"/>
                      <a:pt x="9" y="12"/>
                      <a:pt x="9" y="11"/>
                    </a:cubicBezTo>
                    <a:cubicBezTo>
                      <a:pt x="10" y="11"/>
                      <a:pt x="10" y="10"/>
                      <a:pt x="10" y="11"/>
                    </a:cubicBezTo>
                    <a:cubicBezTo>
                      <a:pt x="11" y="9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8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7"/>
                      <a:pt x="7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7" y="5"/>
                      <a:pt x="4" y="6"/>
                    </a:cubicBezTo>
                    <a:cubicBezTo>
                      <a:pt x="7" y="4"/>
                      <a:pt x="3" y="6"/>
                      <a:pt x="4" y="4"/>
                    </a:cubicBezTo>
                    <a:cubicBezTo>
                      <a:pt x="5" y="3"/>
                      <a:pt x="5" y="5"/>
                      <a:pt x="6" y="3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2"/>
                      <a:pt x="4" y="2"/>
                      <a:pt x="6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3" y="5"/>
                      <a:pt x="4" y="7"/>
                    </a:cubicBezTo>
                    <a:cubicBezTo>
                      <a:pt x="5" y="6"/>
                      <a:pt x="4" y="9"/>
                      <a:pt x="6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5" y="8"/>
                      <a:pt x="6" y="8"/>
                    </a:cubicBezTo>
                    <a:cubicBezTo>
                      <a:pt x="7" y="8"/>
                      <a:pt x="6" y="9"/>
                      <a:pt x="5" y="10"/>
                    </a:cubicBezTo>
                    <a:cubicBezTo>
                      <a:pt x="6" y="10"/>
                      <a:pt x="6" y="9"/>
                      <a:pt x="7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12" y="14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6"/>
                      <a:pt x="18" y="13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7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20" y="17"/>
                      <a:pt x="19" y="16"/>
                      <a:pt x="19" y="15"/>
                    </a:cubicBezTo>
                    <a:cubicBezTo>
                      <a:pt x="17" y="16"/>
                      <a:pt x="19" y="12"/>
                      <a:pt x="18" y="12"/>
                    </a:cubicBezTo>
                    <a:cubicBezTo>
                      <a:pt x="17" y="13"/>
                      <a:pt x="17" y="13"/>
                      <a:pt x="17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4" name="Freeform 782"/>
              <p:cNvSpPr>
                <a:spLocks/>
              </p:cNvSpPr>
              <p:nvPr/>
            </p:nvSpPr>
            <p:spPr bwMode="auto">
              <a:xfrm>
                <a:off x="1857" y="31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5" name="Freeform 783"/>
              <p:cNvSpPr>
                <a:spLocks/>
              </p:cNvSpPr>
              <p:nvPr/>
            </p:nvSpPr>
            <p:spPr bwMode="auto">
              <a:xfrm>
                <a:off x="1816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6" name="Rectangle 784"/>
              <p:cNvSpPr>
                <a:spLocks noChangeArrowheads="1"/>
              </p:cNvSpPr>
              <p:nvPr/>
            </p:nvSpPr>
            <p:spPr bwMode="auto">
              <a:xfrm>
                <a:off x="1862" y="313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7" name="Freeform 785"/>
              <p:cNvSpPr>
                <a:spLocks/>
              </p:cNvSpPr>
              <p:nvPr/>
            </p:nvSpPr>
            <p:spPr bwMode="auto">
              <a:xfrm>
                <a:off x="1865" y="312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8" name="Freeform 786"/>
              <p:cNvSpPr>
                <a:spLocks/>
              </p:cNvSpPr>
              <p:nvPr/>
            </p:nvSpPr>
            <p:spPr bwMode="auto">
              <a:xfrm>
                <a:off x="1816" y="307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9" name="Freeform 787"/>
              <p:cNvSpPr>
                <a:spLocks/>
              </p:cNvSpPr>
              <p:nvPr/>
            </p:nvSpPr>
            <p:spPr bwMode="auto">
              <a:xfrm>
                <a:off x="1816" y="30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0" name="Freeform 788"/>
              <p:cNvSpPr>
                <a:spLocks/>
              </p:cNvSpPr>
              <p:nvPr/>
            </p:nvSpPr>
            <p:spPr bwMode="auto">
              <a:xfrm>
                <a:off x="1800" y="2995"/>
                <a:ext cx="57" cy="92"/>
              </a:xfrm>
              <a:custGeom>
                <a:avLst/>
                <a:gdLst>
                  <a:gd name="T0" fmla="*/ 20 w 21"/>
                  <a:gd name="T1" fmla="*/ 5 h 34"/>
                  <a:gd name="T2" fmla="*/ 20 w 21"/>
                  <a:gd name="T3" fmla="*/ 3 h 34"/>
                  <a:gd name="T4" fmla="*/ 19 w 21"/>
                  <a:gd name="T5" fmla="*/ 2 h 34"/>
                  <a:gd name="T6" fmla="*/ 16 w 21"/>
                  <a:gd name="T7" fmla="*/ 4 h 34"/>
                  <a:gd name="T8" fmla="*/ 11 w 21"/>
                  <a:gd name="T9" fmla="*/ 5 h 34"/>
                  <a:gd name="T10" fmla="*/ 8 w 21"/>
                  <a:gd name="T11" fmla="*/ 5 h 34"/>
                  <a:gd name="T12" fmla="*/ 4 w 21"/>
                  <a:gd name="T13" fmla="*/ 7 h 34"/>
                  <a:gd name="T14" fmla="*/ 2 w 21"/>
                  <a:gd name="T15" fmla="*/ 8 h 34"/>
                  <a:gd name="T16" fmla="*/ 1 w 21"/>
                  <a:gd name="T17" fmla="*/ 10 h 34"/>
                  <a:gd name="T18" fmla="*/ 4 w 21"/>
                  <a:gd name="T19" fmla="*/ 12 h 34"/>
                  <a:gd name="T20" fmla="*/ 4 w 21"/>
                  <a:gd name="T21" fmla="*/ 14 h 34"/>
                  <a:gd name="T22" fmla="*/ 2 w 21"/>
                  <a:gd name="T23" fmla="*/ 16 h 34"/>
                  <a:gd name="T24" fmla="*/ 2 w 21"/>
                  <a:gd name="T25" fmla="*/ 18 h 34"/>
                  <a:gd name="T26" fmla="*/ 2 w 21"/>
                  <a:gd name="T27" fmla="*/ 22 h 34"/>
                  <a:gd name="T28" fmla="*/ 3 w 21"/>
                  <a:gd name="T29" fmla="*/ 24 h 34"/>
                  <a:gd name="T30" fmla="*/ 4 w 21"/>
                  <a:gd name="T31" fmla="*/ 26 h 34"/>
                  <a:gd name="T32" fmla="*/ 3 w 21"/>
                  <a:gd name="T33" fmla="*/ 26 h 34"/>
                  <a:gd name="T34" fmla="*/ 4 w 21"/>
                  <a:gd name="T35" fmla="*/ 28 h 34"/>
                  <a:gd name="T36" fmla="*/ 5 w 21"/>
                  <a:gd name="T37" fmla="*/ 34 h 34"/>
                  <a:gd name="T38" fmla="*/ 5 w 21"/>
                  <a:gd name="T39" fmla="*/ 31 h 34"/>
                  <a:gd name="T40" fmla="*/ 3 w 21"/>
                  <a:gd name="T41" fmla="*/ 31 h 34"/>
                  <a:gd name="T42" fmla="*/ 7 w 21"/>
                  <a:gd name="T43" fmla="*/ 29 h 34"/>
                  <a:gd name="T44" fmla="*/ 7 w 21"/>
                  <a:gd name="T45" fmla="*/ 28 h 34"/>
                  <a:gd name="T46" fmla="*/ 6 w 21"/>
                  <a:gd name="T47" fmla="*/ 26 h 34"/>
                  <a:gd name="T48" fmla="*/ 7 w 21"/>
                  <a:gd name="T49" fmla="*/ 25 h 34"/>
                  <a:gd name="T50" fmla="*/ 6 w 21"/>
                  <a:gd name="T51" fmla="*/ 22 h 34"/>
                  <a:gd name="T52" fmla="*/ 5 w 21"/>
                  <a:gd name="T53" fmla="*/ 20 h 34"/>
                  <a:gd name="T54" fmla="*/ 6 w 21"/>
                  <a:gd name="T55" fmla="*/ 20 h 34"/>
                  <a:gd name="T56" fmla="*/ 6 w 21"/>
                  <a:gd name="T57" fmla="*/ 19 h 34"/>
                  <a:gd name="T58" fmla="*/ 5 w 21"/>
                  <a:gd name="T59" fmla="*/ 17 h 34"/>
                  <a:gd name="T60" fmla="*/ 5 w 21"/>
                  <a:gd name="T61" fmla="*/ 15 h 34"/>
                  <a:gd name="T62" fmla="*/ 6 w 21"/>
                  <a:gd name="T63" fmla="*/ 15 h 34"/>
                  <a:gd name="T64" fmla="*/ 7 w 21"/>
                  <a:gd name="T65" fmla="*/ 13 h 34"/>
                  <a:gd name="T66" fmla="*/ 5 w 21"/>
                  <a:gd name="T67" fmla="*/ 11 h 34"/>
                  <a:gd name="T68" fmla="*/ 5 w 21"/>
                  <a:gd name="T69" fmla="*/ 8 h 34"/>
                  <a:gd name="T70" fmla="*/ 7 w 21"/>
                  <a:gd name="T71" fmla="*/ 8 h 34"/>
                  <a:gd name="T72" fmla="*/ 9 w 21"/>
                  <a:gd name="T73" fmla="*/ 8 h 34"/>
                  <a:gd name="T74" fmla="*/ 13 w 21"/>
                  <a:gd name="T75" fmla="*/ 7 h 34"/>
                  <a:gd name="T76" fmla="*/ 11 w 21"/>
                  <a:gd name="T77" fmla="*/ 5 h 34"/>
                  <a:gd name="T78" fmla="*/ 14 w 21"/>
                  <a:gd name="T7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" h="34">
                    <a:moveTo>
                      <a:pt x="18" y="8"/>
                    </a:moveTo>
                    <a:cubicBezTo>
                      <a:pt x="18" y="7"/>
                      <a:pt x="19" y="7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4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5"/>
                      <a:pt x="19" y="3"/>
                      <a:pt x="19" y="2"/>
                    </a:cubicBezTo>
                    <a:cubicBezTo>
                      <a:pt x="18" y="3"/>
                      <a:pt x="18" y="5"/>
                      <a:pt x="17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6"/>
                      <a:pt x="15" y="6"/>
                    </a:cubicBezTo>
                    <a:cubicBezTo>
                      <a:pt x="14" y="0"/>
                      <a:pt x="13" y="8"/>
                      <a:pt x="11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8"/>
                      <a:pt x="5" y="3"/>
                      <a:pt x="6" y="8"/>
                    </a:cubicBezTo>
                    <a:cubicBezTo>
                      <a:pt x="4" y="7"/>
                      <a:pt x="6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5" y="7"/>
                      <a:pt x="2" y="8"/>
                    </a:cubicBezTo>
                    <a:cubicBezTo>
                      <a:pt x="1" y="9"/>
                      <a:pt x="3" y="8"/>
                      <a:pt x="4" y="9"/>
                    </a:cubicBezTo>
                    <a:cubicBezTo>
                      <a:pt x="3" y="10"/>
                      <a:pt x="3" y="10"/>
                      <a:pt x="1" y="10"/>
                    </a:cubicBezTo>
                    <a:cubicBezTo>
                      <a:pt x="3" y="11"/>
                      <a:pt x="2" y="11"/>
                      <a:pt x="3" y="12"/>
                    </a:cubicBezTo>
                    <a:cubicBezTo>
                      <a:pt x="3" y="12"/>
                      <a:pt x="3" y="11"/>
                      <a:pt x="4" y="12"/>
                    </a:cubicBezTo>
                    <a:cubicBezTo>
                      <a:pt x="4" y="13"/>
                      <a:pt x="5" y="13"/>
                      <a:pt x="6" y="14"/>
                    </a:cubicBezTo>
                    <a:cubicBezTo>
                      <a:pt x="4" y="15"/>
                      <a:pt x="6" y="13"/>
                      <a:pt x="4" y="14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2" y="14"/>
                      <a:pt x="2" y="16"/>
                    </a:cubicBezTo>
                    <a:cubicBezTo>
                      <a:pt x="2" y="16"/>
                      <a:pt x="1" y="15"/>
                      <a:pt x="1" y="16"/>
                    </a:cubicBezTo>
                    <a:cubicBezTo>
                      <a:pt x="0" y="17"/>
                      <a:pt x="3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9"/>
                      <a:pt x="1" y="20"/>
                      <a:pt x="2" y="22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0" y="22"/>
                      <a:pt x="5" y="23"/>
                      <a:pt x="3" y="24"/>
                    </a:cubicBezTo>
                    <a:cubicBezTo>
                      <a:pt x="5" y="24"/>
                      <a:pt x="6" y="25"/>
                      <a:pt x="6" y="25"/>
                    </a:cubicBezTo>
                    <a:cubicBezTo>
                      <a:pt x="6" y="25"/>
                      <a:pt x="5" y="26"/>
                      <a:pt x="4" y="26"/>
                    </a:cubicBezTo>
                    <a:cubicBezTo>
                      <a:pt x="5" y="24"/>
                      <a:pt x="2" y="25"/>
                      <a:pt x="1" y="24"/>
                    </a:cubicBezTo>
                    <a:cubicBezTo>
                      <a:pt x="2" y="25"/>
                      <a:pt x="1" y="26"/>
                      <a:pt x="3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8"/>
                      <a:pt x="5" y="27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3" y="30"/>
                      <a:pt x="2" y="33"/>
                      <a:pt x="5" y="34"/>
                    </a:cubicBezTo>
                    <a:cubicBezTo>
                      <a:pt x="6" y="34"/>
                      <a:pt x="8" y="32"/>
                      <a:pt x="8" y="32"/>
                    </a:cubicBezTo>
                    <a:cubicBezTo>
                      <a:pt x="7" y="31"/>
                      <a:pt x="6" y="31"/>
                      <a:pt x="5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1"/>
                      <a:pt x="4" y="30"/>
                      <a:pt x="3" y="31"/>
                    </a:cubicBezTo>
                    <a:cubicBezTo>
                      <a:pt x="2" y="30"/>
                      <a:pt x="5" y="30"/>
                      <a:pt x="4" y="29"/>
                    </a:cubicBezTo>
                    <a:cubicBezTo>
                      <a:pt x="5" y="29"/>
                      <a:pt x="6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6" y="28"/>
                      <a:pt x="7" y="28"/>
                    </a:cubicBezTo>
                    <a:cubicBezTo>
                      <a:pt x="5" y="28"/>
                      <a:pt x="7" y="27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6" y="24"/>
                      <a:pt x="4" y="24"/>
                      <a:pt x="4" y="23"/>
                    </a:cubicBezTo>
                    <a:cubicBezTo>
                      <a:pt x="6" y="23"/>
                      <a:pt x="5" y="22"/>
                      <a:pt x="6" y="22"/>
                    </a:cubicBezTo>
                    <a:cubicBezTo>
                      <a:pt x="5" y="22"/>
                      <a:pt x="6" y="21"/>
                      <a:pt x="5" y="21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5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9"/>
                      <a:pt x="4" y="18"/>
                      <a:pt x="5" y="17"/>
                    </a:cubicBezTo>
                    <a:cubicBezTo>
                      <a:pt x="4" y="17"/>
                      <a:pt x="5" y="16"/>
                      <a:pt x="3" y="16"/>
                    </a:cubicBezTo>
                    <a:cubicBezTo>
                      <a:pt x="3" y="16"/>
                      <a:pt x="5" y="16"/>
                      <a:pt x="5" y="15"/>
                    </a:cubicBezTo>
                    <a:cubicBezTo>
                      <a:pt x="3" y="15"/>
                      <a:pt x="5" y="15"/>
                      <a:pt x="4" y="14"/>
                    </a:cubicBezTo>
                    <a:cubicBezTo>
                      <a:pt x="6" y="15"/>
                      <a:pt x="5" y="14"/>
                      <a:pt x="6" y="15"/>
                    </a:cubicBezTo>
                    <a:cubicBezTo>
                      <a:pt x="7" y="14"/>
                      <a:pt x="5" y="13"/>
                      <a:pt x="5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2"/>
                      <a:pt x="5" y="12"/>
                      <a:pt x="6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5" y="10"/>
                      <a:pt x="7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13"/>
                      <a:pt x="6" y="9"/>
                      <a:pt x="6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9" y="10"/>
                      <a:pt x="9" y="8"/>
                    </a:cubicBezTo>
                    <a:cubicBezTo>
                      <a:pt x="9" y="8"/>
                      <a:pt x="9" y="9"/>
                      <a:pt x="10" y="10"/>
                    </a:cubicBezTo>
                    <a:cubicBezTo>
                      <a:pt x="10" y="7"/>
                      <a:pt x="13" y="11"/>
                      <a:pt x="13" y="7"/>
                    </a:cubicBezTo>
                    <a:cubicBezTo>
                      <a:pt x="13" y="7"/>
                      <a:pt x="12" y="6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2" y="5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10"/>
                      <a:pt x="16" y="4"/>
                      <a:pt x="18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1" name="Freeform 789"/>
              <p:cNvSpPr>
                <a:spLocks/>
              </p:cNvSpPr>
              <p:nvPr/>
            </p:nvSpPr>
            <p:spPr bwMode="auto">
              <a:xfrm>
                <a:off x="1816" y="301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2" name="Freeform 790"/>
              <p:cNvSpPr>
                <a:spLocks/>
              </p:cNvSpPr>
              <p:nvPr/>
            </p:nvSpPr>
            <p:spPr bwMode="auto">
              <a:xfrm>
                <a:off x="1819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3" name="Freeform 791"/>
              <p:cNvSpPr>
                <a:spLocks/>
              </p:cNvSpPr>
              <p:nvPr/>
            </p:nvSpPr>
            <p:spPr bwMode="auto">
              <a:xfrm>
                <a:off x="1854" y="301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4" name="Rectangle 792"/>
              <p:cNvSpPr>
                <a:spLocks noChangeArrowheads="1"/>
              </p:cNvSpPr>
              <p:nvPr/>
            </p:nvSpPr>
            <p:spPr bwMode="auto">
              <a:xfrm>
                <a:off x="1857" y="301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5" name="Freeform 793"/>
              <p:cNvSpPr>
                <a:spLocks/>
              </p:cNvSpPr>
              <p:nvPr/>
            </p:nvSpPr>
            <p:spPr bwMode="auto">
              <a:xfrm>
                <a:off x="1857" y="2992"/>
                <a:ext cx="62" cy="25"/>
              </a:xfrm>
              <a:custGeom>
                <a:avLst/>
                <a:gdLst>
                  <a:gd name="T0" fmla="*/ 19 w 23"/>
                  <a:gd name="T1" fmla="*/ 4 h 9"/>
                  <a:gd name="T2" fmla="*/ 20 w 23"/>
                  <a:gd name="T3" fmla="*/ 2 h 9"/>
                  <a:gd name="T4" fmla="*/ 21 w 23"/>
                  <a:gd name="T5" fmla="*/ 4 h 9"/>
                  <a:gd name="T6" fmla="*/ 23 w 23"/>
                  <a:gd name="T7" fmla="*/ 1 h 9"/>
                  <a:gd name="T8" fmla="*/ 12 w 23"/>
                  <a:gd name="T9" fmla="*/ 3 h 9"/>
                  <a:gd name="T10" fmla="*/ 12 w 23"/>
                  <a:gd name="T11" fmla="*/ 2 h 9"/>
                  <a:gd name="T12" fmla="*/ 8 w 23"/>
                  <a:gd name="T13" fmla="*/ 4 h 9"/>
                  <a:gd name="T14" fmla="*/ 8 w 23"/>
                  <a:gd name="T15" fmla="*/ 2 h 9"/>
                  <a:gd name="T16" fmla="*/ 6 w 23"/>
                  <a:gd name="T17" fmla="*/ 3 h 9"/>
                  <a:gd name="T18" fmla="*/ 6 w 23"/>
                  <a:gd name="T19" fmla="*/ 4 h 9"/>
                  <a:gd name="T20" fmla="*/ 5 w 23"/>
                  <a:gd name="T21" fmla="*/ 3 h 9"/>
                  <a:gd name="T22" fmla="*/ 5 w 23"/>
                  <a:gd name="T23" fmla="*/ 4 h 9"/>
                  <a:gd name="T24" fmla="*/ 4 w 23"/>
                  <a:gd name="T25" fmla="*/ 4 h 9"/>
                  <a:gd name="T26" fmla="*/ 4 w 23"/>
                  <a:gd name="T27" fmla="*/ 3 h 9"/>
                  <a:gd name="T28" fmla="*/ 3 w 23"/>
                  <a:gd name="T29" fmla="*/ 4 h 9"/>
                  <a:gd name="T30" fmla="*/ 3 w 23"/>
                  <a:gd name="T31" fmla="*/ 3 h 9"/>
                  <a:gd name="T32" fmla="*/ 0 w 23"/>
                  <a:gd name="T33" fmla="*/ 5 h 9"/>
                  <a:gd name="T34" fmla="*/ 0 w 23"/>
                  <a:gd name="T35" fmla="*/ 6 h 9"/>
                  <a:gd name="T36" fmla="*/ 2 w 23"/>
                  <a:gd name="T37" fmla="*/ 5 h 9"/>
                  <a:gd name="T38" fmla="*/ 2 w 23"/>
                  <a:gd name="T39" fmla="*/ 5 h 9"/>
                  <a:gd name="T40" fmla="*/ 4 w 23"/>
                  <a:gd name="T41" fmla="*/ 4 h 9"/>
                  <a:gd name="T42" fmla="*/ 3 w 23"/>
                  <a:gd name="T43" fmla="*/ 6 h 9"/>
                  <a:gd name="T44" fmla="*/ 6 w 23"/>
                  <a:gd name="T45" fmla="*/ 7 h 9"/>
                  <a:gd name="T46" fmla="*/ 6 w 23"/>
                  <a:gd name="T47" fmla="*/ 7 h 9"/>
                  <a:gd name="T48" fmla="*/ 6 w 23"/>
                  <a:gd name="T49" fmla="*/ 7 h 9"/>
                  <a:gd name="T50" fmla="*/ 6 w 23"/>
                  <a:gd name="T51" fmla="*/ 6 h 9"/>
                  <a:gd name="T52" fmla="*/ 6 w 23"/>
                  <a:gd name="T53" fmla="*/ 4 h 9"/>
                  <a:gd name="T54" fmla="*/ 7 w 23"/>
                  <a:gd name="T55" fmla="*/ 4 h 9"/>
                  <a:gd name="T56" fmla="*/ 7 w 23"/>
                  <a:gd name="T57" fmla="*/ 6 h 9"/>
                  <a:gd name="T58" fmla="*/ 7 w 23"/>
                  <a:gd name="T59" fmla="*/ 5 h 9"/>
                  <a:gd name="T60" fmla="*/ 8 w 23"/>
                  <a:gd name="T61" fmla="*/ 7 h 9"/>
                  <a:gd name="T62" fmla="*/ 8 w 23"/>
                  <a:gd name="T63" fmla="*/ 5 h 9"/>
                  <a:gd name="T64" fmla="*/ 13 w 23"/>
                  <a:gd name="T65" fmla="*/ 4 h 9"/>
                  <a:gd name="T66" fmla="*/ 12 w 23"/>
                  <a:gd name="T67" fmla="*/ 5 h 9"/>
                  <a:gd name="T68" fmla="*/ 13 w 23"/>
                  <a:gd name="T69" fmla="*/ 4 h 9"/>
                  <a:gd name="T70" fmla="*/ 16 w 23"/>
                  <a:gd name="T71" fmla="*/ 5 h 9"/>
                  <a:gd name="T72" fmla="*/ 15 w 23"/>
                  <a:gd name="T73" fmla="*/ 4 h 9"/>
                  <a:gd name="T74" fmla="*/ 18 w 23"/>
                  <a:gd name="T75" fmla="*/ 4 h 9"/>
                  <a:gd name="T76" fmla="*/ 18 w 23"/>
                  <a:gd name="T77" fmla="*/ 4 h 9"/>
                  <a:gd name="T78" fmla="*/ 20 w 23"/>
                  <a:gd name="T79" fmla="*/ 2 h 9"/>
                  <a:gd name="T80" fmla="*/ 19 w 23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9">
                    <a:moveTo>
                      <a:pt x="19" y="4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2" y="2"/>
                      <a:pt x="21" y="4"/>
                    </a:cubicBezTo>
                    <a:cubicBezTo>
                      <a:pt x="22" y="2"/>
                      <a:pt x="23" y="3"/>
                      <a:pt x="23" y="1"/>
                    </a:cubicBezTo>
                    <a:cubicBezTo>
                      <a:pt x="20" y="2"/>
                      <a:pt x="15" y="0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9" y="0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2"/>
                      <a:pt x="3" y="6"/>
                      <a:pt x="4" y="4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9"/>
                      <a:pt x="5" y="4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7" y="5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9" y="6"/>
                      <a:pt x="8" y="6"/>
                      <a:pt x="8" y="5"/>
                    </a:cubicBezTo>
                    <a:cubicBezTo>
                      <a:pt x="9" y="6"/>
                      <a:pt x="11" y="6"/>
                      <a:pt x="13" y="4"/>
                    </a:cubicBezTo>
                    <a:cubicBezTo>
                      <a:pt x="12" y="5"/>
                      <a:pt x="13" y="6"/>
                      <a:pt x="12" y="5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2"/>
                      <a:pt x="17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4"/>
                      <a:pt x="19" y="1"/>
                      <a:pt x="20" y="2"/>
                    </a:cubicBezTo>
                    <a:cubicBezTo>
                      <a:pt x="19" y="3"/>
                      <a:pt x="19" y="3"/>
                      <a:pt x="19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6" name="Freeform 794"/>
              <p:cNvSpPr>
                <a:spLocks/>
              </p:cNvSpPr>
              <p:nvPr/>
            </p:nvSpPr>
            <p:spPr bwMode="auto">
              <a:xfrm>
                <a:off x="1919" y="2992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7" name="Freeform 795"/>
              <p:cNvSpPr>
                <a:spLocks/>
              </p:cNvSpPr>
              <p:nvPr/>
            </p:nvSpPr>
            <p:spPr bwMode="auto">
              <a:xfrm>
                <a:off x="1922" y="2987"/>
                <a:ext cx="30" cy="16"/>
              </a:xfrm>
              <a:custGeom>
                <a:avLst/>
                <a:gdLst>
                  <a:gd name="T0" fmla="*/ 7 w 11"/>
                  <a:gd name="T1" fmla="*/ 3 h 6"/>
                  <a:gd name="T2" fmla="*/ 8 w 11"/>
                  <a:gd name="T3" fmla="*/ 2 h 6"/>
                  <a:gd name="T4" fmla="*/ 3 w 11"/>
                  <a:gd name="T5" fmla="*/ 2 h 6"/>
                  <a:gd name="T6" fmla="*/ 2 w 11"/>
                  <a:gd name="T7" fmla="*/ 4 h 6"/>
                  <a:gd name="T8" fmla="*/ 1 w 11"/>
                  <a:gd name="T9" fmla="*/ 3 h 6"/>
                  <a:gd name="T10" fmla="*/ 0 w 11"/>
                  <a:gd name="T11" fmla="*/ 4 h 6"/>
                  <a:gd name="T12" fmla="*/ 1 w 11"/>
                  <a:gd name="T13" fmla="*/ 4 h 6"/>
                  <a:gd name="T14" fmla="*/ 1 w 11"/>
                  <a:gd name="T15" fmla="*/ 4 h 6"/>
                  <a:gd name="T16" fmla="*/ 2 w 11"/>
                  <a:gd name="T17" fmla="*/ 4 h 6"/>
                  <a:gd name="T18" fmla="*/ 1 w 11"/>
                  <a:gd name="T19" fmla="*/ 5 h 6"/>
                  <a:gd name="T20" fmla="*/ 3 w 11"/>
                  <a:gd name="T21" fmla="*/ 3 h 6"/>
                  <a:gd name="T22" fmla="*/ 3 w 11"/>
                  <a:gd name="T23" fmla="*/ 5 h 6"/>
                  <a:gd name="T24" fmla="*/ 5 w 11"/>
                  <a:gd name="T25" fmla="*/ 5 h 6"/>
                  <a:gd name="T26" fmla="*/ 5 w 11"/>
                  <a:gd name="T27" fmla="*/ 5 h 6"/>
                  <a:gd name="T28" fmla="*/ 5 w 11"/>
                  <a:gd name="T29" fmla="*/ 3 h 6"/>
                  <a:gd name="T30" fmla="*/ 6 w 11"/>
                  <a:gd name="T31" fmla="*/ 5 h 6"/>
                  <a:gd name="T32" fmla="*/ 10 w 11"/>
                  <a:gd name="T33" fmla="*/ 4 h 6"/>
                  <a:gd name="T34" fmla="*/ 10 w 11"/>
                  <a:gd name="T35" fmla="*/ 2 h 6"/>
                  <a:gd name="T36" fmla="*/ 10 w 11"/>
                  <a:gd name="T37" fmla="*/ 4 h 6"/>
                  <a:gd name="T38" fmla="*/ 11 w 11"/>
                  <a:gd name="T39" fmla="*/ 4 h 6"/>
                  <a:gd name="T40" fmla="*/ 11 w 11"/>
                  <a:gd name="T41" fmla="*/ 1 h 6"/>
                  <a:gd name="T42" fmla="*/ 7 w 1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6">
                    <a:moveTo>
                      <a:pt x="7" y="3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4" y="3"/>
                      <a:pt x="3" y="2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4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2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6" y="2"/>
                      <a:pt x="5" y="5"/>
                      <a:pt x="6" y="5"/>
                    </a:cubicBezTo>
                    <a:cubicBezTo>
                      <a:pt x="7" y="4"/>
                      <a:pt x="9" y="3"/>
                      <a:pt x="10" y="4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4"/>
                      <a:pt x="11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0" y="0"/>
                      <a:pt x="9" y="4"/>
                      <a:pt x="7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8" name="Rectangle 796"/>
              <p:cNvSpPr>
                <a:spLocks noChangeArrowheads="1"/>
              </p:cNvSpPr>
              <p:nvPr/>
            </p:nvSpPr>
            <p:spPr bwMode="auto">
              <a:xfrm>
                <a:off x="1944" y="2992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9" name="Freeform 797"/>
              <p:cNvSpPr>
                <a:spLocks/>
              </p:cNvSpPr>
              <p:nvPr/>
            </p:nvSpPr>
            <p:spPr bwMode="auto">
              <a:xfrm>
                <a:off x="2006" y="303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0" name="Freeform 798"/>
              <p:cNvSpPr>
                <a:spLocks/>
              </p:cNvSpPr>
              <p:nvPr/>
            </p:nvSpPr>
            <p:spPr bwMode="auto">
              <a:xfrm>
                <a:off x="2004" y="3025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1 h 5"/>
                  <a:gd name="T14" fmla="*/ 0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1" name="Freeform 799"/>
              <p:cNvSpPr>
                <a:spLocks/>
              </p:cNvSpPr>
              <p:nvPr/>
            </p:nvSpPr>
            <p:spPr bwMode="auto">
              <a:xfrm>
                <a:off x="2004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2" name="Freeform 800"/>
              <p:cNvSpPr>
                <a:spLocks/>
              </p:cNvSpPr>
              <p:nvPr/>
            </p:nvSpPr>
            <p:spPr bwMode="auto">
              <a:xfrm>
                <a:off x="2004" y="303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3" name="Freeform 801"/>
              <p:cNvSpPr>
                <a:spLocks/>
              </p:cNvSpPr>
              <p:nvPr/>
            </p:nvSpPr>
            <p:spPr bwMode="auto">
              <a:xfrm>
                <a:off x="2001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4" name="Freeform 802"/>
              <p:cNvSpPr>
                <a:spLocks/>
              </p:cNvSpPr>
              <p:nvPr/>
            </p:nvSpPr>
            <p:spPr bwMode="auto">
              <a:xfrm>
                <a:off x="2001" y="3028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0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5" name="Freeform 803"/>
              <p:cNvSpPr>
                <a:spLocks/>
              </p:cNvSpPr>
              <p:nvPr/>
            </p:nvSpPr>
            <p:spPr bwMode="auto">
              <a:xfrm>
                <a:off x="2001" y="303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6" name="Rectangle 804"/>
              <p:cNvSpPr>
                <a:spLocks noChangeArrowheads="1"/>
              </p:cNvSpPr>
              <p:nvPr/>
            </p:nvSpPr>
            <p:spPr bwMode="auto">
              <a:xfrm>
                <a:off x="200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7" name="Freeform 805"/>
              <p:cNvSpPr>
                <a:spLocks/>
              </p:cNvSpPr>
              <p:nvPr/>
            </p:nvSpPr>
            <p:spPr bwMode="auto">
              <a:xfrm>
                <a:off x="1998" y="302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8" name="Freeform 806"/>
              <p:cNvSpPr>
                <a:spLocks/>
              </p:cNvSpPr>
              <p:nvPr/>
            </p:nvSpPr>
            <p:spPr bwMode="auto">
              <a:xfrm>
                <a:off x="1996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9" name="Freeform 807"/>
              <p:cNvSpPr>
                <a:spLocks/>
              </p:cNvSpPr>
              <p:nvPr/>
            </p:nvSpPr>
            <p:spPr bwMode="auto">
              <a:xfrm>
                <a:off x="1990" y="3017"/>
                <a:ext cx="8" cy="1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3 h 6"/>
                  <a:gd name="T4" fmla="*/ 1 w 3"/>
                  <a:gd name="T5" fmla="*/ 5 h 6"/>
                  <a:gd name="T6" fmla="*/ 2 w 3"/>
                  <a:gd name="T7" fmla="*/ 4 h 6"/>
                  <a:gd name="T8" fmla="*/ 2 w 3"/>
                  <a:gd name="T9" fmla="*/ 6 h 6"/>
                  <a:gd name="T10" fmla="*/ 2 w 3"/>
                  <a:gd name="T11" fmla="*/ 4 h 6"/>
                  <a:gd name="T12" fmla="*/ 3 w 3"/>
                  <a:gd name="T13" fmla="*/ 5 h 6"/>
                  <a:gd name="T14" fmla="*/ 2 w 3"/>
                  <a:gd name="T15" fmla="*/ 3 h 6"/>
                  <a:gd name="T16" fmla="*/ 2 w 3"/>
                  <a:gd name="T17" fmla="*/ 3 h 6"/>
                  <a:gd name="T18" fmla="*/ 2 w 3"/>
                  <a:gd name="T19" fmla="*/ 2 h 6"/>
                  <a:gd name="T20" fmla="*/ 1 w 3"/>
                  <a:gd name="T21" fmla="*/ 1 h 6"/>
                  <a:gd name="T22" fmla="*/ 1 w 3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1" y="4"/>
                      <a:pt x="2" y="4"/>
                    </a:cubicBezTo>
                    <a:cubicBezTo>
                      <a:pt x="2" y="6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1" y="0"/>
                      <a:pt x="1" y="1"/>
                    </a:cubicBezTo>
                    <a:cubicBezTo>
                      <a:pt x="0" y="1"/>
                      <a:pt x="1" y="4"/>
                      <a:pt x="1" y="6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0" name="Group 1009"/>
            <p:cNvGrpSpPr>
              <a:grpSpLocks/>
            </p:cNvGrpSpPr>
            <p:nvPr/>
          </p:nvGrpSpPr>
          <p:grpSpPr bwMode="auto">
            <a:xfrm>
              <a:off x="1462" y="1760"/>
              <a:ext cx="531" cy="1336"/>
              <a:chOff x="1462" y="1760"/>
              <a:chExt cx="531" cy="1336"/>
            </a:xfrm>
          </p:grpSpPr>
          <p:sp>
            <p:nvSpPr>
              <p:cNvPr id="710" name="Freeform 809"/>
              <p:cNvSpPr>
                <a:spLocks/>
              </p:cNvSpPr>
              <p:nvPr/>
            </p:nvSpPr>
            <p:spPr bwMode="auto">
              <a:xfrm>
                <a:off x="1990" y="302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1" name="Freeform 810"/>
              <p:cNvSpPr>
                <a:spLocks/>
              </p:cNvSpPr>
              <p:nvPr/>
            </p:nvSpPr>
            <p:spPr bwMode="auto">
              <a:xfrm>
                <a:off x="1987" y="3019"/>
                <a:ext cx="3" cy="14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4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4 h 5"/>
                  <a:gd name="T10" fmla="*/ 0 w 1"/>
                  <a:gd name="T11" fmla="*/ 1 h 5"/>
                  <a:gd name="T12" fmla="*/ 1 w 1"/>
                  <a:gd name="T13" fmla="*/ 2 h 5"/>
                  <a:gd name="T14" fmla="*/ 0 w 1"/>
                  <a:gd name="T15" fmla="*/ 2 h 5"/>
                  <a:gd name="T16" fmla="*/ 0 w 1"/>
                  <a:gd name="T17" fmla="*/ 3 h 5"/>
                  <a:gd name="T18" fmla="*/ 0 w 1"/>
                  <a:gd name="T19" fmla="*/ 3 h 5"/>
                  <a:gd name="T20" fmla="*/ 1 w 1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2" name="Freeform 811"/>
              <p:cNvSpPr>
                <a:spLocks/>
              </p:cNvSpPr>
              <p:nvPr/>
            </p:nvSpPr>
            <p:spPr bwMode="auto">
              <a:xfrm>
                <a:off x="1990" y="303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3" name="Freeform 812"/>
              <p:cNvSpPr>
                <a:spLocks/>
              </p:cNvSpPr>
              <p:nvPr/>
            </p:nvSpPr>
            <p:spPr bwMode="auto">
              <a:xfrm>
                <a:off x="1987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4" name="Freeform 813"/>
              <p:cNvSpPr>
                <a:spLocks/>
              </p:cNvSpPr>
              <p:nvPr/>
            </p:nvSpPr>
            <p:spPr bwMode="auto">
              <a:xfrm>
                <a:off x="1987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5" name="Freeform 814"/>
              <p:cNvSpPr>
                <a:spLocks/>
              </p:cNvSpPr>
              <p:nvPr/>
            </p:nvSpPr>
            <p:spPr bwMode="auto">
              <a:xfrm>
                <a:off x="1957" y="3022"/>
                <a:ext cx="30" cy="19"/>
              </a:xfrm>
              <a:custGeom>
                <a:avLst/>
                <a:gdLst>
                  <a:gd name="T0" fmla="*/ 0 w 11"/>
                  <a:gd name="T1" fmla="*/ 2 h 7"/>
                  <a:gd name="T2" fmla="*/ 1 w 11"/>
                  <a:gd name="T3" fmla="*/ 3 h 7"/>
                  <a:gd name="T4" fmla="*/ 1 w 11"/>
                  <a:gd name="T5" fmla="*/ 4 h 7"/>
                  <a:gd name="T6" fmla="*/ 1 w 11"/>
                  <a:gd name="T7" fmla="*/ 7 h 7"/>
                  <a:gd name="T8" fmla="*/ 2 w 11"/>
                  <a:gd name="T9" fmla="*/ 5 h 7"/>
                  <a:gd name="T10" fmla="*/ 2 w 11"/>
                  <a:gd name="T11" fmla="*/ 7 h 7"/>
                  <a:gd name="T12" fmla="*/ 3 w 11"/>
                  <a:gd name="T13" fmla="*/ 6 h 7"/>
                  <a:gd name="T14" fmla="*/ 4 w 11"/>
                  <a:gd name="T15" fmla="*/ 5 h 7"/>
                  <a:gd name="T16" fmla="*/ 8 w 11"/>
                  <a:gd name="T17" fmla="*/ 5 h 7"/>
                  <a:gd name="T18" fmla="*/ 8 w 11"/>
                  <a:gd name="T19" fmla="*/ 3 h 7"/>
                  <a:gd name="T20" fmla="*/ 9 w 11"/>
                  <a:gd name="T21" fmla="*/ 4 h 7"/>
                  <a:gd name="T22" fmla="*/ 9 w 11"/>
                  <a:gd name="T23" fmla="*/ 4 h 7"/>
                  <a:gd name="T24" fmla="*/ 10 w 11"/>
                  <a:gd name="T25" fmla="*/ 5 h 7"/>
                  <a:gd name="T26" fmla="*/ 10 w 11"/>
                  <a:gd name="T27" fmla="*/ 2 h 7"/>
                  <a:gd name="T28" fmla="*/ 10 w 11"/>
                  <a:gd name="T29" fmla="*/ 5 h 7"/>
                  <a:gd name="T30" fmla="*/ 11 w 11"/>
                  <a:gd name="T31" fmla="*/ 3 h 7"/>
                  <a:gd name="T32" fmla="*/ 10 w 11"/>
                  <a:gd name="T33" fmla="*/ 1 h 7"/>
                  <a:gd name="T34" fmla="*/ 10 w 11"/>
                  <a:gd name="T35" fmla="*/ 0 h 7"/>
                  <a:gd name="T36" fmla="*/ 8 w 11"/>
                  <a:gd name="T37" fmla="*/ 3 h 7"/>
                  <a:gd name="T38" fmla="*/ 8 w 11"/>
                  <a:gd name="T39" fmla="*/ 2 h 7"/>
                  <a:gd name="T40" fmla="*/ 6 w 11"/>
                  <a:gd name="T41" fmla="*/ 1 h 7"/>
                  <a:gd name="T42" fmla="*/ 6 w 11"/>
                  <a:gd name="T43" fmla="*/ 3 h 7"/>
                  <a:gd name="T44" fmla="*/ 5 w 11"/>
                  <a:gd name="T45" fmla="*/ 3 h 7"/>
                  <a:gd name="T46" fmla="*/ 5 w 11"/>
                  <a:gd name="T47" fmla="*/ 4 h 7"/>
                  <a:gd name="T48" fmla="*/ 5 w 11"/>
                  <a:gd name="T49" fmla="*/ 2 h 7"/>
                  <a:gd name="T50" fmla="*/ 5 w 11"/>
                  <a:gd name="T51" fmla="*/ 5 h 7"/>
                  <a:gd name="T52" fmla="*/ 3 w 11"/>
                  <a:gd name="T53" fmla="*/ 1 h 7"/>
                  <a:gd name="T54" fmla="*/ 4 w 11"/>
                  <a:gd name="T55" fmla="*/ 3 h 7"/>
                  <a:gd name="T56" fmla="*/ 4 w 11"/>
                  <a:gd name="T57" fmla="*/ 4 h 7"/>
                  <a:gd name="T58" fmla="*/ 3 w 11"/>
                  <a:gd name="T59" fmla="*/ 2 h 7"/>
                  <a:gd name="T60" fmla="*/ 3 w 11"/>
                  <a:gd name="T61" fmla="*/ 3 h 7"/>
                  <a:gd name="T62" fmla="*/ 3 w 11"/>
                  <a:gd name="T63" fmla="*/ 4 h 7"/>
                  <a:gd name="T64" fmla="*/ 2 w 11"/>
                  <a:gd name="T65" fmla="*/ 4 h 7"/>
                  <a:gd name="T66" fmla="*/ 2 w 11"/>
                  <a:gd name="T67" fmla="*/ 2 h 7"/>
                  <a:gd name="T68" fmla="*/ 1 w 11"/>
                  <a:gd name="T69" fmla="*/ 1 h 7"/>
                  <a:gd name="T70" fmla="*/ 1 w 11"/>
                  <a:gd name="T71" fmla="*/ 4 h 7"/>
                  <a:gd name="T72" fmla="*/ 0 w 11"/>
                  <a:gd name="T7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6"/>
                      <a:pt x="9" y="4"/>
                      <a:pt x="10" y="5"/>
                    </a:cubicBezTo>
                    <a:cubicBezTo>
                      <a:pt x="10" y="4"/>
                      <a:pt x="9" y="2"/>
                      <a:pt x="10" y="2"/>
                    </a:cubicBezTo>
                    <a:cubicBezTo>
                      <a:pt x="10" y="4"/>
                      <a:pt x="10" y="2"/>
                      <a:pt x="10" y="5"/>
                    </a:cubicBezTo>
                    <a:cubicBezTo>
                      <a:pt x="11" y="5"/>
                      <a:pt x="10" y="3"/>
                      <a:pt x="11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0"/>
                      <a:pt x="10" y="2"/>
                      <a:pt x="10" y="0"/>
                    </a:cubicBezTo>
                    <a:cubicBezTo>
                      <a:pt x="9" y="0"/>
                      <a:pt x="9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6" y="1"/>
                    </a:cubicBezTo>
                    <a:cubicBezTo>
                      <a:pt x="6" y="2"/>
                      <a:pt x="5" y="1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4"/>
                      <a:pt x="4" y="3"/>
                      <a:pt x="3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4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6" name="Rectangle 815"/>
              <p:cNvSpPr>
                <a:spLocks noChangeArrowheads="1"/>
              </p:cNvSpPr>
              <p:nvPr/>
            </p:nvSpPr>
            <p:spPr bwMode="auto">
              <a:xfrm>
                <a:off x="1960" y="3022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7" name="Freeform 816"/>
              <p:cNvSpPr>
                <a:spLocks/>
              </p:cNvSpPr>
              <p:nvPr/>
            </p:nvSpPr>
            <p:spPr bwMode="auto">
              <a:xfrm>
                <a:off x="1957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8" name="Rectangle 817"/>
              <p:cNvSpPr>
                <a:spLocks noChangeArrowheads="1"/>
              </p:cNvSpPr>
              <p:nvPr/>
            </p:nvSpPr>
            <p:spPr bwMode="auto">
              <a:xfrm>
                <a:off x="1966" y="3038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9" name="Freeform 818"/>
              <p:cNvSpPr>
                <a:spLocks/>
              </p:cNvSpPr>
              <p:nvPr/>
            </p:nvSpPr>
            <p:spPr bwMode="auto">
              <a:xfrm>
                <a:off x="1966" y="302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0" name="Freeform 819"/>
              <p:cNvSpPr>
                <a:spLocks/>
              </p:cNvSpPr>
              <p:nvPr/>
            </p:nvSpPr>
            <p:spPr bwMode="auto">
              <a:xfrm>
                <a:off x="1971" y="30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1" name="Rectangle 820"/>
              <p:cNvSpPr>
                <a:spLocks noChangeArrowheads="1"/>
              </p:cNvSpPr>
              <p:nvPr/>
            </p:nvSpPr>
            <p:spPr bwMode="auto">
              <a:xfrm>
                <a:off x="1960" y="302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2" name="Freeform 821"/>
              <p:cNvSpPr>
                <a:spLocks/>
              </p:cNvSpPr>
              <p:nvPr/>
            </p:nvSpPr>
            <p:spPr bwMode="auto">
              <a:xfrm>
                <a:off x="1944" y="3025"/>
                <a:ext cx="16" cy="22"/>
              </a:xfrm>
              <a:custGeom>
                <a:avLst/>
                <a:gdLst>
                  <a:gd name="T0" fmla="*/ 1 w 6"/>
                  <a:gd name="T1" fmla="*/ 7 h 8"/>
                  <a:gd name="T2" fmla="*/ 2 w 6"/>
                  <a:gd name="T3" fmla="*/ 7 h 8"/>
                  <a:gd name="T4" fmla="*/ 2 w 6"/>
                  <a:gd name="T5" fmla="*/ 4 h 8"/>
                  <a:gd name="T6" fmla="*/ 2 w 6"/>
                  <a:gd name="T7" fmla="*/ 7 h 8"/>
                  <a:gd name="T8" fmla="*/ 4 w 6"/>
                  <a:gd name="T9" fmla="*/ 5 h 8"/>
                  <a:gd name="T10" fmla="*/ 4 w 6"/>
                  <a:gd name="T11" fmla="*/ 6 h 8"/>
                  <a:gd name="T12" fmla="*/ 4 w 6"/>
                  <a:gd name="T13" fmla="*/ 2 h 8"/>
                  <a:gd name="T14" fmla="*/ 5 w 6"/>
                  <a:gd name="T15" fmla="*/ 6 h 8"/>
                  <a:gd name="T16" fmla="*/ 5 w 6"/>
                  <a:gd name="T17" fmla="*/ 6 h 8"/>
                  <a:gd name="T18" fmla="*/ 6 w 6"/>
                  <a:gd name="T19" fmla="*/ 5 h 8"/>
                  <a:gd name="T20" fmla="*/ 5 w 6"/>
                  <a:gd name="T21" fmla="*/ 3 h 8"/>
                  <a:gd name="T22" fmla="*/ 5 w 6"/>
                  <a:gd name="T23" fmla="*/ 1 h 8"/>
                  <a:gd name="T24" fmla="*/ 5 w 6"/>
                  <a:gd name="T25" fmla="*/ 3 h 8"/>
                  <a:gd name="T26" fmla="*/ 4 w 6"/>
                  <a:gd name="T27" fmla="*/ 1 h 8"/>
                  <a:gd name="T28" fmla="*/ 4 w 6"/>
                  <a:gd name="T29" fmla="*/ 2 h 8"/>
                  <a:gd name="T30" fmla="*/ 4 w 6"/>
                  <a:gd name="T31" fmla="*/ 1 h 8"/>
                  <a:gd name="T32" fmla="*/ 4 w 6"/>
                  <a:gd name="T33" fmla="*/ 2 h 8"/>
                  <a:gd name="T34" fmla="*/ 4 w 6"/>
                  <a:gd name="T35" fmla="*/ 2 h 8"/>
                  <a:gd name="T36" fmla="*/ 4 w 6"/>
                  <a:gd name="T37" fmla="*/ 4 h 8"/>
                  <a:gd name="T38" fmla="*/ 3 w 6"/>
                  <a:gd name="T39" fmla="*/ 2 h 8"/>
                  <a:gd name="T40" fmla="*/ 3 w 6"/>
                  <a:gd name="T41" fmla="*/ 3 h 8"/>
                  <a:gd name="T42" fmla="*/ 2 w 6"/>
                  <a:gd name="T43" fmla="*/ 1 h 8"/>
                  <a:gd name="T44" fmla="*/ 2 w 6"/>
                  <a:gd name="T45" fmla="*/ 3 h 8"/>
                  <a:gd name="T46" fmla="*/ 3 w 6"/>
                  <a:gd name="T47" fmla="*/ 2 h 8"/>
                  <a:gd name="T48" fmla="*/ 3 w 6"/>
                  <a:gd name="T49" fmla="*/ 5 h 8"/>
                  <a:gd name="T50" fmla="*/ 2 w 6"/>
                  <a:gd name="T51" fmla="*/ 2 h 8"/>
                  <a:gd name="T52" fmla="*/ 1 w 6"/>
                  <a:gd name="T53" fmla="*/ 3 h 8"/>
                  <a:gd name="T54" fmla="*/ 1 w 6"/>
                  <a:gd name="T55" fmla="*/ 2 h 8"/>
                  <a:gd name="T56" fmla="*/ 1 w 6"/>
                  <a:gd name="T57" fmla="*/ 4 h 8"/>
                  <a:gd name="T58" fmla="*/ 1 w 6"/>
                  <a:gd name="T59" fmla="*/ 4 h 8"/>
                  <a:gd name="T60" fmla="*/ 1 w 6"/>
                  <a:gd name="T61" fmla="*/ 5 h 8"/>
                  <a:gd name="T62" fmla="*/ 1 w 6"/>
                  <a:gd name="T63" fmla="*/ 4 h 8"/>
                  <a:gd name="T64" fmla="*/ 0 w 6"/>
                  <a:gd name="T65" fmla="*/ 6 h 8"/>
                  <a:gd name="T66" fmla="*/ 1 w 6"/>
                  <a:gd name="T67" fmla="*/ 5 h 8"/>
                  <a:gd name="T68" fmla="*/ 1 w 6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1" y="8"/>
                      <a:pt x="1" y="7"/>
                      <a:pt x="2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4" y="2"/>
                      <a:pt x="4" y="2"/>
                    </a:cubicBezTo>
                    <a:cubicBezTo>
                      <a:pt x="4" y="4"/>
                      <a:pt x="5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5"/>
                      <a:pt x="6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2"/>
                      <a:pt x="5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3" name="Freeform 822"/>
              <p:cNvSpPr>
                <a:spLocks/>
              </p:cNvSpPr>
              <p:nvPr/>
            </p:nvSpPr>
            <p:spPr bwMode="auto">
              <a:xfrm>
                <a:off x="1955" y="302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4" name="Freeform 823"/>
              <p:cNvSpPr>
                <a:spLocks/>
              </p:cNvSpPr>
              <p:nvPr/>
            </p:nvSpPr>
            <p:spPr bwMode="auto">
              <a:xfrm>
                <a:off x="1933" y="3025"/>
                <a:ext cx="11" cy="27"/>
              </a:xfrm>
              <a:custGeom>
                <a:avLst/>
                <a:gdLst>
                  <a:gd name="T0" fmla="*/ 3 w 4"/>
                  <a:gd name="T1" fmla="*/ 4 h 10"/>
                  <a:gd name="T2" fmla="*/ 2 w 4"/>
                  <a:gd name="T3" fmla="*/ 3 h 10"/>
                  <a:gd name="T4" fmla="*/ 3 w 4"/>
                  <a:gd name="T5" fmla="*/ 6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3 h 10"/>
                  <a:gd name="T12" fmla="*/ 2 w 4"/>
                  <a:gd name="T13" fmla="*/ 5 h 10"/>
                  <a:gd name="T14" fmla="*/ 1 w 4"/>
                  <a:gd name="T15" fmla="*/ 6 h 10"/>
                  <a:gd name="T16" fmla="*/ 2 w 4"/>
                  <a:gd name="T17" fmla="*/ 6 h 10"/>
                  <a:gd name="T18" fmla="*/ 1 w 4"/>
                  <a:gd name="T19" fmla="*/ 4 h 10"/>
                  <a:gd name="T20" fmla="*/ 1 w 4"/>
                  <a:gd name="T21" fmla="*/ 9 h 10"/>
                  <a:gd name="T22" fmla="*/ 1 w 4"/>
                  <a:gd name="T23" fmla="*/ 9 h 10"/>
                  <a:gd name="T24" fmla="*/ 1 w 4"/>
                  <a:gd name="T25" fmla="*/ 6 h 10"/>
                  <a:gd name="T26" fmla="*/ 1 w 4"/>
                  <a:gd name="T27" fmla="*/ 7 h 10"/>
                  <a:gd name="T28" fmla="*/ 1 w 4"/>
                  <a:gd name="T29" fmla="*/ 8 h 10"/>
                  <a:gd name="T30" fmla="*/ 4 w 4"/>
                  <a:gd name="T31" fmla="*/ 8 h 10"/>
                  <a:gd name="T32" fmla="*/ 3 w 4"/>
                  <a:gd name="T33" fmla="*/ 8 h 10"/>
                  <a:gd name="T34" fmla="*/ 4 w 4"/>
                  <a:gd name="T35" fmla="*/ 6 h 10"/>
                  <a:gd name="T36" fmla="*/ 3 w 4"/>
                  <a:gd name="T37" fmla="*/ 4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4"/>
                    </a:moveTo>
                    <a:cubicBezTo>
                      <a:pt x="3" y="4"/>
                      <a:pt x="3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5"/>
                      <a:pt x="3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5" name="Rectangle 824"/>
              <p:cNvSpPr>
                <a:spLocks noChangeArrowheads="1"/>
              </p:cNvSpPr>
              <p:nvPr/>
            </p:nvSpPr>
            <p:spPr bwMode="auto">
              <a:xfrm>
                <a:off x="194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6" name="Freeform 825"/>
              <p:cNvSpPr>
                <a:spLocks/>
              </p:cNvSpPr>
              <p:nvPr/>
            </p:nvSpPr>
            <p:spPr bwMode="auto">
              <a:xfrm>
                <a:off x="1944" y="3041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7" name="Freeform 826"/>
              <p:cNvSpPr>
                <a:spLocks/>
              </p:cNvSpPr>
              <p:nvPr/>
            </p:nvSpPr>
            <p:spPr bwMode="auto">
              <a:xfrm>
                <a:off x="1933" y="303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8" name="Freeform 827"/>
              <p:cNvSpPr>
                <a:spLocks/>
              </p:cNvSpPr>
              <p:nvPr/>
            </p:nvSpPr>
            <p:spPr bwMode="auto">
              <a:xfrm>
                <a:off x="1930" y="3038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9" name="Freeform 828"/>
              <p:cNvSpPr>
                <a:spLocks/>
              </p:cNvSpPr>
              <p:nvPr/>
            </p:nvSpPr>
            <p:spPr bwMode="auto">
              <a:xfrm>
                <a:off x="1903" y="3030"/>
                <a:ext cx="27" cy="22"/>
              </a:xfrm>
              <a:custGeom>
                <a:avLst/>
                <a:gdLst>
                  <a:gd name="T0" fmla="*/ 8 w 10"/>
                  <a:gd name="T1" fmla="*/ 3 h 8"/>
                  <a:gd name="T2" fmla="*/ 8 w 10"/>
                  <a:gd name="T3" fmla="*/ 3 h 8"/>
                  <a:gd name="T4" fmla="*/ 8 w 10"/>
                  <a:gd name="T5" fmla="*/ 3 h 8"/>
                  <a:gd name="T6" fmla="*/ 7 w 10"/>
                  <a:gd name="T7" fmla="*/ 2 h 8"/>
                  <a:gd name="T8" fmla="*/ 8 w 10"/>
                  <a:gd name="T9" fmla="*/ 3 h 8"/>
                  <a:gd name="T10" fmla="*/ 7 w 10"/>
                  <a:gd name="T11" fmla="*/ 3 h 8"/>
                  <a:gd name="T12" fmla="*/ 7 w 10"/>
                  <a:gd name="T13" fmla="*/ 5 h 8"/>
                  <a:gd name="T14" fmla="*/ 6 w 10"/>
                  <a:gd name="T15" fmla="*/ 2 h 8"/>
                  <a:gd name="T16" fmla="*/ 6 w 10"/>
                  <a:gd name="T17" fmla="*/ 6 h 8"/>
                  <a:gd name="T18" fmla="*/ 5 w 10"/>
                  <a:gd name="T19" fmla="*/ 5 h 8"/>
                  <a:gd name="T20" fmla="*/ 5 w 10"/>
                  <a:gd name="T21" fmla="*/ 4 h 8"/>
                  <a:gd name="T22" fmla="*/ 5 w 10"/>
                  <a:gd name="T23" fmla="*/ 4 h 8"/>
                  <a:gd name="T24" fmla="*/ 5 w 10"/>
                  <a:gd name="T25" fmla="*/ 3 h 8"/>
                  <a:gd name="T26" fmla="*/ 4 w 10"/>
                  <a:gd name="T27" fmla="*/ 3 h 8"/>
                  <a:gd name="T28" fmla="*/ 4 w 10"/>
                  <a:gd name="T29" fmla="*/ 2 h 8"/>
                  <a:gd name="T30" fmla="*/ 2 w 10"/>
                  <a:gd name="T31" fmla="*/ 4 h 8"/>
                  <a:gd name="T32" fmla="*/ 2 w 10"/>
                  <a:gd name="T33" fmla="*/ 3 h 8"/>
                  <a:gd name="T34" fmla="*/ 2 w 10"/>
                  <a:gd name="T35" fmla="*/ 6 h 8"/>
                  <a:gd name="T36" fmla="*/ 2 w 10"/>
                  <a:gd name="T37" fmla="*/ 6 h 8"/>
                  <a:gd name="T38" fmla="*/ 2 w 10"/>
                  <a:gd name="T39" fmla="*/ 3 h 8"/>
                  <a:gd name="T40" fmla="*/ 1 w 10"/>
                  <a:gd name="T41" fmla="*/ 4 h 8"/>
                  <a:gd name="T42" fmla="*/ 1 w 10"/>
                  <a:gd name="T43" fmla="*/ 3 h 8"/>
                  <a:gd name="T44" fmla="*/ 1 w 10"/>
                  <a:gd name="T45" fmla="*/ 5 h 8"/>
                  <a:gd name="T46" fmla="*/ 0 w 10"/>
                  <a:gd name="T47" fmla="*/ 5 h 8"/>
                  <a:gd name="T48" fmla="*/ 1 w 10"/>
                  <a:gd name="T49" fmla="*/ 8 h 8"/>
                  <a:gd name="T50" fmla="*/ 3 w 10"/>
                  <a:gd name="T51" fmla="*/ 7 h 8"/>
                  <a:gd name="T52" fmla="*/ 3 w 10"/>
                  <a:gd name="T53" fmla="*/ 5 h 8"/>
                  <a:gd name="T54" fmla="*/ 4 w 10"/>
                  <a:gd name="T55" fmla="*/ 7 h 8"/>
                  <a:gd name="T56" fmla="*/ 3 w 10"/>
                  <a:gd name="T57" fmla="*/ 5 h 8"/>
                  <a:gd name="T58" fmla="*/ 4 w 10"/>
                  <a:gd name="T59" fmla="*/ 7 h 8"/>
                  <a:gd name="T60" fmla="*/ 4 w 10"/>
                  <a:gd name="T61" fmla="*/ 5 h 8"/>
                  <a:gd name="T62" fmla="*/ 5 w 10"/>
                  <a:gd name="T63" fmla="*/ 8 h 8"/>
                  <a:gd name="T64" fmla="*/ 8 w 10"/>
                  <a:gd name="T65" fmla="*/ 6 h 8"/>
                  <a:gd name="T66" fmla="*/ 8 w 10"/>
                  <a:gd name="T67" fmla="*/ 5 h 8"/>
                  <a:gd name="T68" fmla="*/ 9 w 10"/>
                  <a:gd name="T69" fmla="*/ 5 h 8"/>
                  <a:gd name="T70" fmla="*/ 9 w 10"/>
                  <a:gd name="T71" fmla="*/ 3 h 8"/>
                  <a:gd name="T72" fmla="*/ 10 w 10"/>
                  <a:gd name="T73" fmla="*/ 6 h 8"/>
                  <a:gd name="T74" fmla="*/ 10 w 10"/>
                  <a:gd name="T75" fmla="*/ 6 h 8"/>
                  <a:gd name="T76" fmla="*/ 10 w 10"/>
                  <a:gd name="T77" fmla="*/ 5 h 8"/>
                  <a:gd name="T78" fmla="*/ 10 w 10"/>
                  <a:gd name="T79" fmla="*/ 6 h 8"/>
                  <a:gd name="T80" fmla="*/ 9 w 10"/>
                  <a:gd name="T81" fmla="*/ 2 h 8"/>
                  <a:gd name="T82" fmla="*/ 8 w 10"/>
                  <a:gd name="T83" fmla="*/ 1 h 8"/>
                  <a:gd name="T84" fmla="*/ 8 w 10"/>
                  <a:gd name="T8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8" y="3"/>
                    </a:moveTo>
                    <a:cubicBezTo>
                      <a:pt x="8" y="3"/>
                      <a:pt x="8" y="4"/>
                      <a:pt x="8" y="3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8" y="1"/>
                      <a:pt x="8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8" y="4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6" y="4"/>
                      <a:pt x="6" y="6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3"/>
                      <a:pt x="2" y="6"/>
                    </a:cubicBezTo>
                    <a:cubicBezTo>
                      <a:pt x="2" y="3"/>
                      <a:pt x="2" y="7"/>
                      <a:pt x="2" y="6"/>
                    </a:cubicBezTo>
                    <a:cubicBezTo>
                      <a:pt x="1" y="4"/>
                      <a:pt x="2" y="5"/>
                      <a:pt x="2" y="3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1" y="7"/>
                      <a:pt x="2" y="6"/>
                      <a:pt x="3" y="7"/>
                    </a:cubicBezTo>
                    <a:cubicBezTo>
                      <a:pt x="3" y="5"/>
                      <a:pt x="3" y="7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7" y="5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8" y="2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5"/>
                      <a:pt x="8" y="0"/>
                      <a:pt x="8" y="1"/>
                    </a:cubicBezTo>
                    <a:cubicBezTo>
                      <a:pt x="8" y="2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0" name="Freeform 829"/>
              <p:cNvSpPr>
                <a:spLocks/>
              </p:cNvSpPr>
              <p:nvPr/>
            </p:nvSpPr>
            <p:spPr bwMode="auto">
              <a:xfrm>
                <a:off x="1930" y="304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1" name="Freeform 830"/>
              <p:cNvSpPr>
                <a:spLocks/>
              </p:cNvSpPr>
              <p:nvPr/>
            </p:nvSpPr>
            <p:spPr bwMode="auto">
              <a:xfrm>
                <a:off x="1903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2" name="Rectangle 831"/>
              <p:cNvSpPr>
                <a:spLocks noChangeArrowheads="1"/>
              </p:cNvSpPr>
              <p:nvPr/>
            </p:nvSpPr>
            <p:spPr bwMode="auto">
              <a:xfrm>
                <a:off x="1930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3" name="Freeform 832"/>
              <p:cNvSpPr>
                <a:spLocks/>
              </p:cNvSpPr>
              <p:nvPr/>
            </p:nvSpPr>
            <p:spPr bwMode="auto">
              <a:xfrm>
                <a:off x="1930" y="303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4" name="Freeform 833"/>
              <p:cNvSpPr>
                <a:spLocks/>
              </p:cNvSpPr>
              <p:nvPr/>
            </p:nvSpPr>
            <p:spPr bwMode="auto">
              <a:xfrm>
                <a:off x="189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5" name="Freeform 834"/>
              <p:cNvSpPr>
                <a:spLocks/>
              </p:cNvSpPr>
              <p:nvPr/>
            </p:nvSpPr>
            <p:spPr bwMode="auto">
              <a:xfrm>
                <a:off x="1887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6" name="Freeform 835"/>
              <p:cNvSpPr>
                <a:spLocks/>
              </p:cNvSpPr>
              <p:nvPr/>
            </p:nvSpPr>
            <p:spPr bwMode="auto">
              <a:xfrm>
                <a:off x="1854" y="3036"/>
                <a:ext cx="49" cy="30"/>
              </a:xfrm>
              <a:custGeom>
                <a:avLst/>
                <a:gdLst>
                  <a:gd name="T0" fmla="*/ 1 w 18"/>
                  <a:gd name="T1" fmla="*/ 6 h 11"/>
                  <a:gd name="T2" fmla="*/ 1 w 18"/>
                  <a:gd name="T3" fmla="*/ 8 h 11"/>
                  <a:gd name="T4" fmla="*/ 1 w 18"/>
                  <a:gd name="T5" fmla="*/ 9 h 11"/>
                  <a:gd name="T6" fmla="*/ 2 w 18"/>
                  <a:gd name="T7" fmla="*/ 8 h 11"/>
                  <a:gd name="T8" fmla="*/ 4 w 18"/>
                  <a:gd name="T9" fmla="*/ 8 h 11"/>
                  <a:gd name="T10" fmla="*/ 6 w 18"/>
                  <a:gd name="T11" fmla="*/ 8 h 11"/>
                  <a:gd name="T12" fmla="*/ 7 w 18"/>
                  <a:gd name="T13" fmla="*/ 6 h 11"/>
                  <a:gd name="T14" fmla="*/ 8 w 18"/>
                  <a:gd name="T15" fmla="*/ 7 h 11"/>
                  <a:gd name="T16" fmla="*/ 9 w 18"/>
                  <a:gd name="T17" fmla="*/ 7 h 11"/>
                  <a:gd name="T18" fmla="*/ 9 w 18"/>
                  <a:gd name="T19" fmla="*/ 4 h 11"/>
                  <a:gd name="T20" fmla="*/ 10 w 18"/>
                  <a:gd name="T21" fmla="*/ 4 h 11"/>
                  <a:gd name="T22" fmla="*/ 10 w 18"/>
                  <a:gd name="T23" fmla="*/ 5 h 11"/>
                  <a:gd name="T24" fmla="*/ 12 w 18"/>
                  <a:gd name="T25" fmla="*/ 5 h 11"/>
                  <a:gd name="T26" fmla="*/ 13 w 18"/>
                  <a:gd name="T27" fmla="*/ 5 h 11"/>
                  <a:gd name="T28" fmla="*/ 14 w 18"/>
                  <a:gd name="T29" fmla="*/ 4 h 11"/>
                  <a:gd name="T30" fmla="*/ 14 w 18"/>
                  <a:gd name="T31" fmla="*/ 3 h 11"/>
                  <a:gd name="T32" fmla="*/ 15 w 18"/>
                  <a:gd name="T33" fmla="*/ 5 h 11"/>
                  <a:gd name="T34" fmla="*/ 15 w 18"/>
                  <a:gd name="T35" fmla="*/ 4 h 11"/>
                  <a:gd name="T36" fmla="*/ 18 w 18"/>
                  <a:gd name="T37" fmla="*/ 4 h 11"/>
                  <a:gd name="T38" fmla="*/ 17 w 18"/>
                  <a:gd name="T39" fmla="*/ 4 h 11"/>
                  <a:gd name="T40" fmla="*/ 16 w 18"/>
                  <a:gd name="T41" fmla="*/ 5 h 11"/>
                  <a:gd name="T42" fmla="*/ 16 w 18"/>
                  <a:gd name="T43" fmla="*/ 1 h 11"/>
                  <a:gd name="T44" fmla="*/ 15 w 18"/>
                  <a:gd name="T45" fmla="*/ 1 h 11"/>
                  <a:gd name="T46" fmla="*/ 15 w 18"/>
                  <a:gd name="T47" fmla="*/ 1 h 11"/>
                  <a:gd name="T48" fmla="*/ 14 w 18"/>
                  <a:gd name="T49" fmla="*/ 1 h 11"/>
                  <a:gd name="T50" fmla="*/ 13 w 18"/>
                  <a:gd name="T51" fmla="*/ 1 h 11"/>
                  <a:gd name="T52" fmla="*/ 12 w 18"/>
                  <a:gd name="T53" fmla="*/ 2 h 11"/>
                  <a:gd name="T54" fmla="*/ 12 w 18"/>
                  <a:gd name="T55" fmla="*/ 1 h 11"/>
                  <a:gd name="T56" fmla="*/ 11 w 18"/>
                  <a:gd name="T57" fmla="*/ 1 h 11"/>
                  <a:gd name="T58" fmla="*/ 11 w 18"/>
                  <a:gd name="T59" fmla="*/ 2 h 11"/>
                  <a:gd name="T60" fmla="*/ 10 w 18"/>
                  <a:gd name="T61" fmla="*/ 3 h 11"/>
                  <a:gd name="T62" fmla="*/ 10 w 18"/>
                  <a:gd name="T63" fmla="*/ 1 h 11"/>
                  <a:gd name="T64" fmla="*/ 9 w 18"/>
                  <a:gd name="T65" fmla="*/ 1 h 11"/>
                  <a:gd name="T66" fmla="*/ 8 w 18"/>
                  <a:gd name="T67" fmla="*/ 3 h 11"/>
                  <a:gd name="T68" fmla="*/ 7 w 18"/>
                  <a:gd name="T69" fmla="*/ 4 h 11"/>
                  <a:gd name="T70" fmla="*/ 6 w 18"/>
                  <a:gd name="T71" fmla="*/ 5 h 11"/>
                  <a:gd name="T72" fmla="*/ 5 w 18"/>
                  <a:gd name="T73" fmla="*/ 5 h 11"/>
                  <a:gd name="T74" fmla="*/ 3 w 18"/>
                  <a:gd name="T75" fmla="*/ 5 h 11"/>
                  <a:gd name="T76" fmla="*/ 4 w 18"/>
                  <a:gd name="T77" fmla="*/ 7 h 11"/>
                  <a:gd name="T78" fmla="*/ 3 w 18"/>
                  <a:gd name="T7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11">
                    <a:moveTo>
                      <a:pt x="2" y="4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9"/>
                      <a:pt x="1" y="9"/>
                    </a:cubicBezTo>
                    <a:cubicBezTo>
                      <a:pt x="2" y="9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11"/>
                      <a:pt x="4" y="4"/>
                      <a:pt x="4" y="8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8"/>
                      <a:pt x="6" y="7"/>
                      <a:pt x="6" y="8"/>
                    </a:cubicBezTo>
                    <a:cubicBezTo>
                      <a:pt x="5" y="5"/>
                      <a:pt x="7" y="10"/>
                      <a:pt x="6" y="5"/>
                    </a:cubicBezTo>
                    <a:cubicBezTo>
                      <a:pt x="7" y="7"/>
                      <a:pt x="6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5"/>
                      <a:pt x="8" y="7"/>
                    </a:cubicBezTo>
                    <a:cubicBezTo>
                      <a:pt x="8" y="7"/>
                      <a:pt x="8" y="6"/>
                      <a:pt x="8" y="4"/>
                    </a:cubicBezTo>
                    <a:cubicBezTo>
                      <a:pt x="8" y="5"/>
                      <a:pt x="8" y="5"/>
                      <a:pt x="9" y="7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2"/>
                      <a:pt x="9" y="2"/>
                    </a:cubicBezTo>
                    <a:cubicBezTo>
                      <a:pt x="10" y="4"/>
                      <a:pt x="9" y="2"/>
                      <a:pt x="10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6"/>
                      <a:pt x="11" y="6"/>
                    </a:cubicBezTo>
                    <a:cubicBezTo>
                      <a:pt x="11" y="7"/>
                      <a:pt x="11" y="4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6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2"/>
                      <a:pt x="14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5"/>
                      <a:pt x="14" y="6"/>
                    </a:cubicBezTo>
                    <a:cubicBezTo>
                      <a:pt x="14" y="5"/>
                      <a:pt x="15" y="6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3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7"/>
                      <a:pt x="18" y="4"/>
                    </a:cubicBezTo>
                    <a:cubicBezTo>
                      <a:pt x="18" y="3"/>
                      <a:pt x="17" y="1"/>
                      <a:pt x="17" y="1"/>
                    </a:cubicBezTo>
                    <a:cubicBezTo>
                      <a:pt x="17" y="1"/>
                      <a:pt x="17" y="3"/>
                      <a:pt x="17" y="4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5"/>
                    </a:cubicBezTo>
                    <a:cubicBezTo>
                      <a:pt x="16" y="6"/>
                      <a:pt x="16" y="3"/>
                      <a:pt x="16" y="4"/>
                    </a:cubicBezTo>
                    <a:cubicBezTo>
                      <a:pt x="16" y="3"/>
                      <a:pt x="16" y="2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3"/>
                      <a:pt x="15" y="0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3"/>
                      <a:pt x="13" y="3"/>
                    </a:cubicBezTo>
                    <a:cubicBezTo>
                      <a:pt x="13" y="1"/>
                      <a:pt x="13" y="2"/>
                      <a:pt x="13" y="1"/>
                    </a:cubicBezTo>
                    <a:cubicBezTo>
                      <a:pt x="13" y="3"/>
                      <a:pt x="12" y="1"/>
                      <a:pt x="12" y="2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1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1" y="0"/>
                      <a:pt x="11" y="3"/>
                      <a:pt x="11" y="2"/>
                    </a:cubicBezTo>
                    <a:cubicBezTo>
                      <a:pt x="11" y="3"/>
                      <a:pt x="10" y="3"/>
                      <a:pt x="11" y="5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5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1"/>
                      <a:pt x="9" y="3"/>
                      <a:pt x="9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3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6"/>
                      <a:pt x="3" y="1"/>
                      <a:pt x="3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5" y="7"/>
                      <a:pt x="4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2"/>
                      <a:pt x="2" y="7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7" name="Freeform 836"/>
              <p:cNvSpPr>
                <a:spLocks/>
              </p:cNvSpPr>
              <p:nvPr/>
            </p:nvSpPr>
            <p:spPr bwMode="auto">
              <a:xfrm>
                <a:off x="1870" y="3041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8" name="Freeform 837"/>
              <p:cNvSpPr>
                <a:spLocks/>
              </p:cNvSpPr>
              <p:nvPr/>
            </p:nvSpPr>
            <p:spPr bwMode="auto">
              <a:xfrm>
                <a:off x="1870" y="304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9" name="Freeform 838"/>
              <p:cNvSpPr>
                <a:spLocks/>
              </p:cNvSpPr>
              <p:nvPr/>
            </p:nvSpPr>
            <p:spPr bwMode="auto">
              <a:xfrm>
                <a:off x="1854" y="3047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0" name="Freeform 839"/>
              <p:cNvSpPr>
                <a:spLocks/>
              </p:cNvSpPr>
              <p:nvPr/>
            </p:nvSpPr>
            <p:spPr bwMode="auto">
              <a:xfrm>
                <a:off x="1854" y="304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1" name="Freeform 840"/>
              <p:cNvSpPr>
                <a:spLocks/>
              </p:cNvSpPr>
              <p:nvPr/>
            </p:nvSpPr>
            <p:spPr bwMode="auto">
              <a:xfrm>
                <a:off x="1829" y="3047"/>
                <a:ext cx="25" cy="21"/>
              </a:xfrm>
              <a:custGeom>
                <a:avLst/>
                <a:gdLst>
                  <a:gd name="T0" fmla="*/ 2 w 9"/>
                  <a:gd name="T1" fmla="*/ 4 h 8"/>
                  <a:gd name="T2" fmla="*/ 1 w 9"/>
                  <a:gd name="T3" fmla="*/ 5 h 8"/>
                  <a:gd name="T4" fmla="*/ 1 w 9"/>
                  <a:gd name="T5" fmla="*/ 4 h 8"/>
                  <a:gd name="T6" fmla="*/ 0 w 9"/>
                  <a:gd name="T7" fmla="*/ 7 h 8"/>
                  <a:gd name="T8" fmla="*/ 5 w 9"/>
                  <a:gd name="T9" fmla="*/ 5 h 8"/>
                  <a:gd name="T10" fmla="*/ 5 w 9"/>
                  <a:gd name="T11" fmla="*/ 6 h 8"/>
                  <a:gd name="T12" fmla="*/ 6 w 9"/>
                  <a:gd name="T13" fmla="*/ 4 h 8"/>
                  <a:gd name="T14" fmla="*/ 6 w 9"/>
                  <a:gd name="T15" fmla="*/ 6 h 8"/>
                  <a:gd name="T16" fmla="*/ 7 w 9"/>
                  <a:gd name="T17" fmla="*/ 5 h 8"/>
                  <a:gd name="T18" fmla="*/ 7 w 9"/>
                  <a:gd name="T19" fmla="*/ 4 h 8"/>
                  <a:gd name="T20" fmla="*/ 7 w 9"/>
                  <a:gd name="T21" fmla="*/ 5 h 8"/>
                  <a:gd name="T22" fmla="*/ 7 w 9"/>
                  <a:gd name="T23" fmla="*/ 4 h 8"/>
                  <a:gd name="T24" fmla="*/ 8 w 9"/>
                  <a:gd name="T25" fmla="*/ 4 h 8"/>
                  <a:gd name="T26" fmla="*/ 8 w 9"/>
                  <a:gd name="T27" fmla="*/ 5 h 8"/>
                  <a:gd name="T28" fmla="*/ 8 w 9"/>
                  <a:gd name="T29" fmla="*/ 4 h 8"/>
                  <a:gd name="T30" fmla="*/ 8 w 9"/>
                  <a:gd name="T31" fmla="*/ 5 h 8"/>
                  <a:gd name="T32" fmla="*/ 9 w 9"/>
                  <a:gd name="T33" fmla="*/ 3 h 8"/>
                  <a:gd name="T34" fmla="*/ 9 w 9"/>
                  <a:gd name="T35" fmla="*/ 2 h 8"/>
                  <a:gd name="T36" fmla="*/ 8 w 9"/>
                  <a:gd name="T37" fmla="*/ 3 h 8"/>
                  <a:gd name="T38" fmla="*/ 9 w 9"/>
                  <a:gd name="T39" fmla="*/ 3 h 8"/>
                  <a:gd name="T40" fmla="*/ 8 w 9"/>
                  <a:gd name="T41" fmla="*/ 4 h 8"/>
                  <a:gd name="T42" fmla="*/ 8 w 9"/>
                  <a:gd name="T43" fmla="*/ 2 h 8"/>
                  <a:gd name="T44" fmla="*/ 7 w 9"/>
                  <a:gd name="T45" fmla="*/ 1 h 8"/>
                  <a:gd name="T46" fmla="*/ 7 w 9"/>
                  <a:gd name="T47" fmla="*/ 1 h 8"/>
                  <a:gd name="T48" fmla="*/ 7 w 9"/>
                  <a:gd name="T49" fmla="*/ 1 h 8"/>
                  <a:gd name="T50" fmla="*/ 7 w 9"/>
                  <a:gd name="T51" fmla="*/ 2 h 8"/>
                  <a:gd name="T52" fmla="*/ 7 w 9"/>
                  <a:gd name="T53" fmla="*/ 4 h 8"/>
                  <a:gd name="T54" fmla="*/ 7 w 9"/>
                  <a:gd name="T55" fmla="*/ 4 h 8"/>
                  <a:gd name="T56" fmla="*/ 7 w 9"/>
                  <a:gd name="T57" fmla="*/ 2 h 8"/>
                  <a:gd name="T58" fmla="*/ 7 w 9"/>
                  <a:gd name="T59" fmla="*/ 3 h 8"/>
                  <a:gd name="T60" fmla="*/ 6 w 9"/>
                  <a:gd name="T61" fmla="*/ 1 h 8"/>
                  <a:gd name="T62" fmla="*/ 6 w 9"/>
                  <a:gd name="T63" fmla="*/ 3 h 8"/>
                  <a:gd name="T64" fmla="*/ 4 w 9"/>
                  <a:gd name="T65" fmla="*/ 4 h 8"/>
                  <a:gd name="T66" fmla="*/ 5 w 9"/>
                  <a:gd name="T67" fmla="*/ 2 h 8"/>
                  <a:gd name="T68" fmla="*/ 4 w 9"/>
                  <a:gd name="T69" fmla="*/ 4 h 8"/>
                  <a:gd name="T70" fmla="*/ 3 w 9"/>
                  <a:gd name="T71" fmla="*/ 3 h 8"/>
                  <a:gd name="T72" fmla="*/ 3 w 9"/>
                  <a:gd name="T73" fmla="*/ 4 h 8"/>
                  <a:gd name="T74" fmla="*/ 2 w 9"/>
                  <a:gd name="T75" fmla="*/ 4 h 8"/>
                  <a:gd name="T76" fmla="*/ 2 w 9"/>
                  <a:gd name="T77" fmla="*/ 4 h 8"/>
                  <a:gd name="T78" fmla="*/ 2 w 9"/>
                  <a:gd name="T79" fmla="*/ 6 h 8"/>
                  <a:gd name="T80" fmla="*/ 2 w 9"/>
                  <a:gd name="T8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8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2" y="6"/>
                      <a:pt x="3" y="7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6" y="8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3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7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1"/>
                      <a:pt x="9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6"/>
                      <a:pt x="8" y="2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0"/>
                      <a:pt x="8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3"/>
                      <a:pt x="7" y="5"/>
                      <a:pt x="7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5" y="2"/>
                      <a:pt x="4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2" name="Freeform 841"/>
              <p:cNvSpPr>
                <a:spLocks/>
              </p:cNvSpPr>
              <p:nvPr/>
            </p:nvSpPr>
            <p:spPr bwMode="auto">
              <a:xfrm>
                <a:off x="1829" y="3057"/>
                <a:ext cx="0" cy="9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3" name="Freeform 842"/>
              <p:cNvSpPr>
                <a:spLocks/>
              </p:cNvSpPr>
              <p:nvPr/>
            </p:nvSpPr>
            <p:spPr bwMode="auto">
              <a:xfrm>
                <a:off x="1816" y="3055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5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4 w 5"/>
                  <a:gd name="T15" fmla="*/ 2 h 6"/>
                  <a:gd name="T16" fmla="*/ 4 w 5"/>
                  <a:gd name="T17" fmla="*/ 3 h 6"/>
                  <a:gd name="T18" fmla="*/ 4 w 5"/>
                  <a:gd name="T19" fmla="*/ 2 h 6"/>
                  <a:gd name="T20" fmla="*/ 3 w 5"/>
                  <a:gd name="T21" fmla="*/ 4 h 6"/>
                  <a:gd name="T22" fmla="*/ 3 w 5"/>
                  <a:gd name="T23" fmla="*/ 2 h 6"/>
                  <a:gd name="T24" fmla="*/ 3 w 5"/>
                  <a:gd name="T25" fmla="*/ 1 h 6"/>
                  <a:gd name="T26" fmla="*/ 3 w 5"/>
                  <a:gd name="T27" fmla="*/ 2 h 6"/>
                  <a:gd name="T28" fmla="*/ 3 w 5"/>
                  <a:gd name="T29" fmla="*/ 3 h 6"/>
                  <a:gd name="T30" fmla="*/ 2 w 5"/>
                  <a:gd name="T31" fmla="*/ 1 h 6"/>
                  <a:gd name="T32" fmla="*/ 1 w 5"/>
                  <a:gd name="T33" fmla="*/ 2 h 6"/>
                  <a:gd name="T34" fmla="*/ 0 w 5"/>
                  <a:gd name="T35" fmla="*/ 4 h 6"/>
                  <a:gd name="T36" fmla="*/ 1 w 5"/>
                  <a:gd name="T37" fmla="*/ 3 h 6"/>
                  <a:gd name="T38" fmla="*/ 0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5"/>
                      <a:pt x="3" y="2"/>
                      <a:pt x="2" y="1"/>
                    </a:cubicBezTo>
                    <a:cubicBezTo>
                      <a:pt x="2" y="2"/>
                      <a:pt x="1" y="4"/>
                      <a:pt x="1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0" y="6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4" name="Freeform 843"/>
              <p:cNvSpPr>
                <a:spLocks/>
              </p:cNvSpPr>
              <p:nvPr/>
            </p:nvSpPr>
            <p:spPr bwMode="auto">
              <a:xfrm>
                <a:off x="1819" y="306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5" name="Freeform 844"/>
              <p:cNvSpPr>
                <a:spLocks/>
              </p:cNvSpPr>
              <p:nvPr/>
            </p:nvSpPr>
            <p:spPr bwMode="auto">
              <a:xfrm>
                <a:off x="1587" y="1760"/>
                <a:ext cx="193" cy="204"/>
              </a:xfrm>
              <a:custGeom>
                <a:avLst/>
                <a:gdLst>
                  <a:gd name="T0" fmla="*/ 34 w 71"/>
                  <a:gd name="T1" fmla="*/ 5 h 75"/>
                  <a:gd name="T2" fmla="*/ 38 w 71"/>
                  <a:gd name="T3" fmla="*/ 53 h 75"/>
                  <a:gd name="T4" fmla="*/ 43 w 71"/>
                  <a:gd name="T5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34" y="5"/>
                    </a:moveTo>
                    <a:cubicBezTo>
                      <a:pt x="0" y="7"/>
                      <a:pt x="9" y="75"/>
                      <a:pt x="38" y="53"/>
                    </a:cubicBezTo>
                    <a:cubicBezTo>
                      <a:pt x="48" y="44"/>
                      <a:pt x="71" y="0"/>
                      <a:pt x="43" y="1"/>
                    </a:cubicBezTo>
                  </a:path>
                </a:pathLst>
              </a:custGeom>
              <a:solidFill>
                <a:srgbClr val="FFF1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6" name="Freeform 845"/>
              <p:cNvSpPr>
                <a:spLocks/>
              </p:cNvSpPr>
              <p:nvPr/>
            </p:nvSpPr>
            <p:spPr bwMode="auto">
              <a:xfrm>
                <a:off x="1533" y="2600"/>
                <a:ext cx="207" cy="19"/>
              </a:xfrm>
              <a:custGeom>
                <a:avLst/>
                <a:gdLst>
                  <a:gd name="T0" fmla="*/ 59 w 76"/>
                  <a:gd name="T1" fmla="*/ 1 h 7"/>
                  <a:gd name="T2" fmla="*/ 54 w 76"/>
                  <a:gd name="T3" fmla="*/ 1 h 7"/>
                  <a:gd name="T4" fmla="*/ 34 w 76"/>
                  <a:gd name="T5" fmla="*/ 2 h 7"/>
                  <a:gd name="T6" fmla="*/ 1 w 76"/>
                  <a:gd name="T7" fmla="*/ 2 h 7"/>
                  <a:gd name="T8" fmla="*/ 0 w 76"/>
                  <a:gd name="T9" fmla="*/ 6 h 7"/>
                  <a:gd name="T10" fmla="*/ 34 w 76"/>
                  <a:gd name="T11" fmla="*/ 6 h 7"/>
                  <a:gd name="T12" fmla="*/ 54 w 76"/>
                  <a:gd name="T13" fmla="*/ 5 h 7"/>
                  <a:gd name="T14" fmla="*/ 58 w 76"/>
                  <a:gd name="T15" fmla="*/ 5 h 7"/>
                  <a:gd name="T16" fmla="*/ 76 w 76"/>
                  <a:gd name="T17" fmla="*/ 4 h 7"/>
                  <a:gd name="T18" fmla="*/ 75 w 76"/>
                  <a:gd name="T19" fmla="*/ 0 h 7"/>
                  <a:gd name="T20" fmla="*/ 59 w 76"/>
                  <a:gd name="T2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7">
                    <a:moveTo>
                      <a:pt x="59" y="1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48" y="1"/>
                      <a:pt x="41" y="2"/>
                      <a:pt x="34" y="2"/>
                    </a:cubicBezTo>
                    <a:cubicBezTo>
                      <a:pt x="22" y="3"/>
                      <a:pt x="10" y="4"/>
                      <a:pt x="1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7"/>
                      <a:pt x="22" y="6"/>
                      <a:pt x="34" y="6"/>
                    </a:cubicBezTo>
                    <a:cubicBezTo>
                      <a:pt x="41" y="5"/>
                      <a:pt x="48" y="5"/>
                      <a:pt x="54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64" y="5"/>
                      <a:pt x="72" y="5"/>
                      <a:pt x="76" y="4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1" y="2"/>
                      <a:pt x="64" y="2"/>
                      <a:pt x="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7" name="Freeform 846"/>
              <p:cNvSpPr>
                <a:spLocks/>
              </p:cNvSpPr>
              <p:nvPr/>
            </p:nvSpPr>
            <p:spPr bwMode="auto">
              <a:xfrm>
                <a:off x="1568" y="2970"/>
                <a:ext cx="6" cy="0"/>
              </a:xfrm>
              <a:custGeom>
                <a:avLst/>
                <a:gdLst>
                  <a:gd name="T0" fmla="*/ 3 w 6"/>
                  <a:gd name="T1" fmla="*/ 0 w 6"/>
                  <a:gd name="T2" fmla="*/ 6 w 6"/>
                  <a:gd name="T3" fmla="*/ 3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3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8" name="Freeform 847"/>
              <p:cNvSpPr>
                <a:spLocks/>
              </p:cNvSpPr>
              <p:nvPr/>
            </p:nvSpPr>
            <p:spPr bwMode="auto">
              <a:xfrm>
                <a:off x="1563" y="296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9" name="Freeform 848"/>
              <p:cNvSpPr>
                <a:spLocks/>
              </p:cNvSpPr>
              <p:nvPr/>
            </p:nvSpPr>
            <p:spPr bwMode="auto">
              <a:xfrm>
                <a:off x="1565" y="296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0" name="Freeform 849"/>
              <p:cNvSpPr>
                <a:spLocks/>
              </p:cNvSpPr>
              <p:nvPr/>
            </p:nvSpPr>
            <p:spPr bwMode="auto">
              <a:xfrm>
                <a:off x="1565" y="296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1" name="Freeform 850"/>
              <p:cNvSpPr>
                <a:spLocks/>
              </p:cNvSpPr>
              <p:nvPr/>
            </p:nvSpPr>
            <p:spPr bwMode="auto">
              <a:xfrm>
                <a:off x="1563" y="297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2" name="Freeform 851"/>
              <p:cNvSpPr>
                <a:spLocks/>
              </p:cNvSpPr>
              <p:nvPr/>
            </p:nvSpPr>
            <p:spPr bwMode="auto">
              <a:xfrm>
                <a:off x="1563" y="2962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1"/>
                      <a:pt x="0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3" name="Freeform 852"/>
              <p:cNvSpPr>
                <a:spLocks/>
              </p:cNvSpPr>
              <p:nvPr/>
            </p:nvSpPr>
            <p:spPr bwMode="auto">
              <a:xfrm>
                <a:off x="1563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4" name="Freeform 853"/>
              <p:cNvSpPr>
                <a:spLocks/>
              </p:cNvSpPr>
              <p:nvPr/>
            </p:nvSpPr>
            <p:spPr bwMode="auto">
              <a:xfrm>
                <a:off x="1565" y="296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5" name="Freeform 854"/>
              <p:cNvSpPr>
                <a:spLocks/>
              </p:cNvSpPr>
              <p:nvPr/>
            </p:nvSpPr>
            <p:spPr bwMode="auto">
              <a:xfrm>
                <a:off x="1560" y="2960"/>
                <a:ext cx="3" cy="13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1" y="2"/>
                      <a:pt x="0" y="5"/>
                      <a:pt x="1" y="3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6" name="Freeform 855"/>
              <p:cNvSpPr>
                <a:spLocks/>
              </p:cNvSpPr>
              <p:nvPr/>
            </p:nvSpPr>
            <p:spPr bwMode="auto">
              <a:xfrm>
                <a:off x="1563" y="29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7" name="Freeform 856"/>
              <p:cNvSpPr>
                <a:spLocks/>
              </p:cNvSpPr>
              <p:nvPr/>
            </p:nvSpPr>
            <p:spPr bwMode="auto">
              <a:xfrm>
                <a:off x="1557" y="2957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3 h 4"/>
                  <a:gd name="T6" fmla="*/ 2 w 3"/>
                  <a:gd name="T7" fmla="*/ 2 h 4"/>
                  <a:gd name="T8" fmla="*/ 0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8" name="Rectangle 857"/>
              <p:cNvSpPr>
                <a:spLocks noChangeArrowheads="1"/>
              </p:cNvSpPr>
              <p:nvPr/>
            </p:nvSpPr>
            <p:spPr bwMode="auto">
              <a:xfrm>
                <a:off x="1560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9" name="Freeform 858"/>
              <p:cNvSpPr>
                <a:spLocks/>
              </p:cNvSpPr>
              <p:nvPr/>
            </p:nvSpPr>
            <p:spPr bwMode="auto">
              <a:xfrm>
                <a:off x="1554" y="2960"/>
                <a:ext cx="9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0" name="Freeform 859"/>
              <p:cNvSpPr>
                <a:spLocks/>
              </p:cNvSpPr>
              <p:nvPr/>
            </p:nvSpPr>
            <p:spPr bwMode="auto">
              <a:xfrm>
                <a:off x="1554" y="296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1" name="Rectangle 860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2" name="Freeform 861"/>
              <p:cNvSpPr>
                <a:spLocks/>
              </p:cNvSpPr>
              <p:nvPr/>
            </p:nvSpPr>
            <p:spPr bwMode="auto">
              <a:xfrm>
                <a:off x="1554" y="296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3" name="Freeform 862"/>
              <p:cNvSpPr>
                <a:spLocks/>
              </p:cNvSpPr>
              <p:nvPr/>
            </p:nvSpPr>
            <p:spPr bwMode="auto">
              <a:xfrm>
                <a:off x="1552" y="2946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3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0 h 15"/>
                  <a:gd name="T54" fmla="*/ 2 w 10"/>
                  <a:gd name="T55" fmla="*/ 10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4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6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2 h 15"/>
                  <a:gd name="T90" fmla="*/ 9 w 10"/>
                  <a:gd name="T91" fmla="*/ 4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9" y="3"/>
                      <a:pt x="9" y="3"/>
                    </a:cubicBezTo>
                    <a:cubicBezTo>
                      <a:pt x="9" y="2"/>
                      <a:pt x="9" y="3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1" y="5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4" name="Rectangle 863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5" name="Freeform 864"/>
              <p:cNvSpPr>
                <a:spLocks/>
              </p:cNvSpPr>
              <p:nvPr/>
            </p:nvSpPr>
            <p:spPr bwMode="auto">
              <a:xfrm>
                <a:off x="1579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6" name="Rectangle 865"/>
              <p:cNvSpPr>
                <a:spLocks noChangeArrowheads="1"/>
              </p:cNvSpPr>
              <p:nvPr/>
            </p:nvSpPr>
            <p:spPr bwMode="auto">
              <a:xfrm>
                <a:off x="1568" y="294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7" name="Freeform 866"/>
              <p:cNvSpPr>
                <a:spLocks/>
              </p:cNvSpPr>
              <p:nvPr/>
            </p:nvSpPr>
            <p:spPr bwMode="auto">
              <a:xfrm>
                <a:off x="1574" y="296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8" name="Freeform 867"/>
              <p:cNvSpPr>
                <a:spLocks/>
              </p:cNvSpPr>
              <p:nvPr/>
            </p:nvSpPr>
            <p:spPr bwMode="auto">
              <a:xfrm>
                <a:off x="1571" y="296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9" name="Rectangle 868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0" name="Freeform 869"/>
              <p:cNvSpPr>
                <a:spLocks/>
              </p:cNvSpPr>
              <p:nvPr/>
            </p:nvSpPr>
            <p:spPr bwMode="auto">
              <a:xfrm>
                <a:off x="1563" y="2938"/>
                <a:ext cx="21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4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6 h 7"/>
                  <a:gd name="T36" fmla="*/ 4 w 8"/>
                  <a:gd name="T37" fmla="*/ 3 h 7"/>
                  <a:gd name="T38" fmla="*/ 5 w 8"/>
                  <a:gd name="T39" fmla="*/ 3 h 7"/>
                  <a:gd name="T40" fmla="*/ 5 w 8"/>
                  <a:gd name="T41" fmla="*/ 3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3 h 7"/>
                  <a:gd name="T60" fmla="*/ 3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4" y="2"/>
                      <a:pt x="7" y="6"/>
                      <a:pt x="6" y="6"/>
                    </a:cubicBezTo>
                    <a:cubicBezTo>
                      <a:pt x="6" y="4"/>
                      <a:pt x="5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2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3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1" name="Freeform 870"/>
              <p:cNvSpPr>
                <a:spLocks/>
              </p:cNvSpPr>
              <p:nvPr/>
            </p:nvSpPr>
            <p:spPr bwMode="auto">
              <a:xfrm>
                <a:off x="1576" y="295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2" name="Freeform 871"/>
              <p:cNvSpPr>
                <a:spLocks/>
              </p:cNvSpPr>
              <p:nvPr/>
            </p:nvSpPr>
            <p:spPr bwMode="auto">
              <a:xfrm>
                <a:off x="1560" y="2938"/>
                <a:ext cx="14" cy="27"/>
              </a:xfrm>
              <a:custGeom>
                <a:avLst/>
                <a:gdLst>
                  <a:gd name="T0" fmla="*/ 3 w 5"/>
                  <a:gd name="T1" fmla="*/ 4 h 10"/>
                  <a:gd name="T2" fmla="*/ 1 w 5"/>
                  <a:gd name="T3" fmla="*/ 3 h 10"/>
                  <a:gd name="T4" fmla="*/ 3 w 5"/>
                  <a:gd name="T5" fmla="*/ 5 h 10"/>
                  <a:gd name="T6" fmla="*/ 3 w 5"/>
                  <a:gd name="T7" fmla="*/ 6 h 10"/>
                  <a:gd name="T8" fmla="*/ 2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6 h 10"/>
                  <a:gd name="T16" fmla="*/ 2 w 5"/>
                  <a:gd name="T17" fmla="*/ 6 h 10"/>
                  <a:gd name="T18" fmla="*/ 1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6 h 10"/>
                  <a:gd name="T32" fmla="*/ 4 w 5"/>
                  <a:gd name="T33" fmla="*/ 7 h 10"/>
                  <a:gd name="T34" fmla="*/ 4 w 5"/>
                  <a:gd name="T35" fmla="*/ 5 h 10"/>
                  <a:gd name="T36" fmla="*/ 3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3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3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10"/>
                      <a:pt x="2" y="9"/>
                      <a:pt x="2" y="9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3" name="Rectangle 872"/>
              <p:cNvSpPr>
                <a:spLocks noChangeArrowheads="1"/>
              </p:cNvSpPr>
              <p:nvPr/>
            </p:nvSpPr>
            <p:spPr bwMode="auto">
              <a:xfrm>
                <a:off x="1568" y="2943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4" name="Freeform 873"/>
              <p:cNvSpPr>
                <a:spLocks/>
              </p:cNvSpPr>
              <p:nvPr/>
            </p:nvSpPr>
            <p:spPr bwMode="auto">
              <a:xfrm>
                <a:off x="1571" y="2951"/>
                <a:ext cx="3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5" name="Freeform 874"/>
              <p:cNvSpPr>
                <a:spLocks/>
              </p:cNvSpPr>
              <p:nvPr/>
            </p:nvSpPr>
            <p:spPr bwMode="auto">
              <a:xfrm>
                <a:off x="1560" y="294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6" name="Freeform 875"/>
              <p:cNvSpPr>
                <a:spLocks/>
              </p:cNvSpPr>
              <p:nvPr/>
            </p:nvSpPr>
            <p:spPr bwMode="auto">
              <a:xfrm>
                <a:off x="1560" y="295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7" name="Freeform 876"/>
              <p:cNvSpPr>
                <a:spLocks/>
              </p:cNvSpPr>
              <p:nvPr/>
            </p:nvSpPr>
            <p:spPr bwMode="auto">
              <a:xfrm>
                <a:off x="1546" y="2943"/>
                <a:ext cx="17" cy="22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2 w 6"/>
                  <a:gd name="T9" fmla="*/ 4 h 8"/>
                  <a:gd name="T10" fmla="*/ 2 w 6"/>
                  <a:gd name="T11" fmla="*/ 6 h 8"/>
                  <a:gd name="T12" fmla="*/ 2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4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0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3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4 h 8"/>
                  <a:gd name="T72" fmla="*/ 5 w 6"/>
                  <a:gd name="T73" fmla="*/ 7 h 8"/>
                  <a:gd name="T74" fmla="*/ 5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3 h 8"/>
                  <a:gd name="T82" fmla="*/ 2 w 6"/>
                  <a:gd name="T83" fmla="*/ 2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6"/>
                    </a:cubicBezTo>
                    <a:cubicBezTo>
                      <a:pt x="2" y="7"/>
                      <a:pt x="3" y="5"/>
                      <a:pt x="2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4" y="8"/>
                      <a:pt x="3" y="6"/>
                      <a:pt x="2" y="6"/>
                    </a:cubicBezTo>
                    <a:cubicBezTo>
                      <a:pt x="4" y="5"/>
                      <a:pt x="1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2" y="2"/>
                      <a:pt x="4" y="2"/>
                      <a:pt x="3" y="2"/>
                    </a:cubicBezTo>
                    <a:cubicBezTo>
                      <a:pt x="5" y="3"/>
                      <a:pt x="3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2" y="3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3"/>
                    </a:cubicBezTo>
                    <a:cubicBezTo>
                      <a:pt x="4" y="6"/>
                      <a:pt x="2" y="1"/>
                      <a:pt x="2" y="2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8" name="Freeform 877"/>
              <p:cNvSpPr>
                <a:spLocks/>
              </p:cNvSpPr>
              <p:nvPr/>
            </p:nvSpPr>
            <p:spPr bwMode="auto">
              <a:xfrm>
                <a:off x="1560" y="296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9" name="Freeform 878"/>
              <p:cNvSpPr>
                <a:spLocks/>
              </p:cNvSpPr>
              <p:nvPr/>
            </p:nvSpPr>
            <p:spPr bwMode="auto">
              <a:xfrm>
                <a:off x="1554" y="294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0" name="Rectangle 879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1" name="Freeform 880"/>
              <p:cNvSpPr>
                <a:spLocks/>
              </p:cNvSpPr>
              <p:nvPr/>
            </p:nvSpPr>
            <p:spPr bwMode="auto">
              <a:xfrm>
                <a:off x="1557" y="295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2" name="Freeform 881"/>
              <p:cNvSpPr>
                <a:spLocks/>
              </p:cNvSpPr>
              <p:nvPr/>
            </p:nvSpPr>
            <p:spPr bwMode="auto">
              <a:xfrm>
                <a:off x="1549" y="294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3" name="Freeform 882"/>
              <p:cNvSpPr>
                <a:spLocks/>
              </p:cNvSpPr>
              <p:nvPr/>
            </p:nvSpPr>
            <p:spPr bwMode="auto">
              <a:xfrm>
                <a:off x="1554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4" name="Freeform 883"/>
              <p:cNvSpPr>
                <a:spLocks/>
              </p:cNvSpPr>
              <p:nvPr/>
            </p:nvSpPr>
            <p:spPr bwMode="auto">
              <a:xfrm>
                <a:off x="1546" y="2932"/>
                <a:ext cx="33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6 h 19"/>
                  <a:gd name="T10" fmla="*/ 9 w 12"/>
                  <a:gd name="T11" fmla="*/ 12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2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10 h 19"/>
                  <a:gd name="T26" fmla="*/ 7 w 12"/>
                  <a:gd name="T27" fmla="*/ 8 h 19"/>
                  <a:gd name="T28" fmla="*/ 7 w 12"/>
                  <a:gd name="T29" fmla="*/ 7 h 19"/>
                  <a:gd name="T30" fmla="*/ 5 w 12"/>
                  <a:gd name="T31" fmla="*/ 7 h 19"/>
                  <a:gd name="T32" fmla="*/ 2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3 w 12"/>
                  <a:gd name="T43" fmla="*/ 4 h 19"/>
                  <a:gd name="T44" fmla="*/ 3 w 12"/>
                  <a:gd name="T45" fmla="*/ 3 h 19"/>
                  <a:gd name="T46" fmla="*/ 1 w 12"/>
                  <a:gd name="T47" fmla="*/ 6 h 19"/>
                  <a:gd name="T48" fmla="*/ 0 w 12"/>
                  <a:gd name="T49" fmla="*/ 7 h 19"/>
                  <a:gd name="T50" fmla="*/ 1 w 12"/>
                  <a:gd name="T51" fmla="*/ 7 h 19"/>
                  <a:gd name="T52" fmla="*/ 1 w 12"/>
                  <a:gd name="T53" fmla="*/ 8 h 19"/>
                  <a:gd name="T54" fmla="*/ 2 w 12"/>
                  <a:gd name="T55" fmla="*/ 9 h 19"/>
                  <a:gd name="T56" fmla="*/ 3 w 12"/>
                  <a:gd name="T57" fmla="*/ 9 h 19"/>
                  <a:gd name="T58" fmla="*/ 3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5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7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8 w 12"/>
                  <a:gd name="T81" fmla="*/ 12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5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4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11" y="13"/>
                      <a:pt x="8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4"/>
                      <a:pt x="10" y="13"/>
                      <a:pt x="12" y="13"/>
                    </a:cubicBezTo>
                    <a:cubicBezTo>
                      <a:pt x="8" y="14"/>
                      <a:pt x="12" y="11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4" y="11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7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2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4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6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5" name="Freeform 884"/>
              <p:cNvSpPr>
                <a:spLocks/>
              </p:cNvSpPr>
              <p:nvPr/>
            </p:nvSpPr>
            <p:spPr bwMode="auto">
              <a:xfrm>
                <a:off x="1563" y="29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6" name="Rectangle 885"/>
              <p:cNvSpPr>
                <a:spLocks noChangeArrowheads="1"/>
              </p:cNvSpPr>
              <p:nvPr/>
            </p:nvSpPr>
            <p:spPr bwMode="auto">
              <a:xfrm>
                <a:off x="1565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7" name="Freeform 886"/>
              <p:cNvSpPr>
                <a:spLocks/>
              </p:cNvSpPr>
              <p:nvPr/>
            </p:nvSpPr>
            <p:spPr bwMode="auto">
              <a:xfrm>
                <a:off x="1557" y="296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8" name="Rectangle 887"/>
              <p:cNvSpPr>
                <a:spLocks noChangeArrowheads="1"/>
              </p:cNvSpPr>
              <p:nvPr/>
            </p:nvSpPr>
            <p:spPr bwMode="auto">
              <a:xfrm>
                <a:off x="1557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9" name="Freeform 888"/>
              <p:cNvSpPr>
                <a:spLocks/>
              </p:cNvSpPr>
              <p:nvPr/>
            </p:nvSpPr>
            <p:spPr bwMode="auto">
              <a:xfrm>
                <a:off x="1522" y="2954"/>
                <a:ext cx="35" cy="30"/>
              </a:xfrm>
              <a:custGeom>
                <a:avLst/>
                <a:gdLst>
                  <a:gd name="T0" fmla="*/ 6 w 13"/>
                  <a:gd name="T1" fmla="*/ 3 h 11"/>
                  <a:gd name="T2" fmla="*/ 5 w 13"/>
                  <a:gd name="T3" fmla="*/ 2 h 11"/>
                  <a:gd name="T4" fmla="*/ 6 w 13"/>
                  <a:gd name="T5" fmla="*/ 2 h 11"/>
                  <a:gd name="T6" fmla="*/ 3 w 13"/>
                  <a:gd name="T7" fmla="*/ 0 h 11"/>
                  <a:gd name="T8" fmla="*/ 7 w 13"/>
                  <a:gd name="T9" fmla="*/ 8 h 11"/>
                  <a:gd name="T10" fmla="*/ 4 w 13"/>
                  <a:gd name="T11" fmla="*/ 7 h 11"/>
                  <a:gd name="T12" fmla="*/ 9 w 13"/>
                  <a:gd name="T13" fmla="*/ 8 h 11"/>
                  <a:gd name="T14" fmla="*/ 9 w 13"/>
                  <a:gd name="T15" fmla="*/ 10 h 11"/>
                  <a:gd name="T16" fmla="*/ 10 w 13"/>
                  <a:gd name="T17" fmla="*/ 9 h 11"/>
                  <a:gd name="T18" fmla="*/ 10 w 13"/>
                  <a:gd name="T19" fmla="*/ 8 h 11"/>
                  <a:gd name="T20" fmla="*/ 11 w 13"/>
                  <a:gd name="T21" fmla="*/ 9 h 11"/>
                  <a:gd name="T22" fmla="*/ 11 w 13"/>
                  <a:gd name="T23" fmla="*/ 8 h 11"/>
                  <a:gd name="T24" fmla="*/ 11 w 13"/>
                  <a:gd name="T25" fmla="*/ 8 h 11"/>
                  <a:gd name="T26" fmla="*/ 11 w 13"/>
                  <a:gd name="T27" fmla="*/ 9 h 11"/>
                  <a:gd name="T28" fmla="*/ 12 w 13"/>
                  <a:gd name="T29" fmla="*/ 8 h 11"/>
                  <a:gd name="T30" fmla="*/ 12 w 13"/>
                  <a:gd name="T31" fmla="*/ 9 h 11"/>
                  <a:gd name="T32" fmla="*/ 13 w 13"/>
                  <a:gd name="T33" fmla="*/ 7 h 11"/>
                  <a:gd name="T34" fmla="*/ 13 w 13"/>
                  <a:gd name="T35" fmla="*/ 6 h 11"/>
                  <a:gd name="T36" fmla="*/ 12 w 13"/>
                  <a:gd name="T37" fmla="*/ 7 h 11"/>
                  <a:gd name="T38" fmla="*/ 12 w 13"/>
                  <a:gd name="T39" fmla="*/ 7 h 11"/>
                  <a:gd name="T40" fmla="*/ 11 w 13"/>
                  <a:gd name="T41" fmla="*/ 8 h 11"/>
                  <a:gd name="T42" fmla="*/ 12 w 13"/>
                  <a:gd name="T43" fmla="*/ 6 h 11"/>
                  <a:gd name="T44" fmla="*/ 11 w 13"/>
                  <a:gd name="T45" fmla="*/ 5 h 11"/>
                  <a:gd name="T46" fmla="*/ 11 w 13"/>
                  <a:gd name="T47" fmla="*/ 4 h 11"/>
                  <a:gd name="T48" fmla="*/ 10 w 13"/>
                  <a:gd name="T49" fmla="*/ 5 h 11"/>
                  <a:gd name="T50" fmla="*/ 11 w 13"/>
                  <a:gd name="T51" fmla="*/ 6 h 11"/>
                  <a:gd name="T52" fmla="*/ 10 w 13"/>
                  <a:gd name="T53" fmla="*/ 8 h 11"/>
                  <a:gd name="T54" fmla="*/ 10 w 13"/>
                  <a:gd name="T55" fmla="*/ 8 h 11"/>
                  <a:gd name="T56" fmla="*/ 10 w 13"/>
                  <a:gd name="T57" fmla="*/ 6 h 11"/>
                  <a:gd name="T58" fmla="*/ 10 w 13"/>
                  <a:gd name="T59" fmla="*/ 7 h 11"/>
                  <a:gd name="T60" fmla="*/ 10 w 13"/>
                  <a:gd name="T61" fmla="*/ 5 h 11"/>
                  <a:gd name="T62" fmla="*/ 10 w 13"/>
                  <a:gd name="T63" fmla="*/ 7 h 11"/>
                  <a:gd name="T64" fmla="*/ 6 w 13"/>
                  <a:gd name="T65" fmla="*/ 5 h 11"/>
                  <a:gd name="T66" fmla="*/ 8 w 13"/>
                  <a:gd name="T67" fmla="*/ 6 h 11"/>
                  <a:gd name="T68" fmla="*/ 6 w 13"/>
                  <a:gd name="T69" fmla="*/ 5 h 11"/>
                  <a:gd name="T70" fmla="*/ 7 w 13"/>
                  <a:gd name="T71" fmla="*/ 4 h 11"/>
                  <a:gd name="T72" fmla="*/ 6 w 13"/>
                  <a:gd name="T73" fmla="*/ 4 h 11"/>
                  <a:gd name="T74" fmla="*/ 6 w 13"/>
                  <a:gd name="T75" fmla="*/ 3 h 11"/>
                  <a:gd name="T76" fmla="*/ 6 w 13"/>
                  <a:gd name="T77" fmla="*/ 3 h 11"/>
                  <a:gd name="T78" fmla="*/ 4 w 13"/>
                  <a:gd name="T79" fmla="*/ 3 h 11"/>
                  <a:gd name="T80" fmla="*/ 6 w 13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1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5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7"/>
                    </a:cubicBezTo>
                    <a:cubicBezTo>
                      <a:pt x="11" y="10"/>
                      <a:pt x="8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8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1" y="3"/>
                      <a:pt x="11" y="8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0" name="Freeform 889"/>
              <p:cNvSpPr>
                <a:spLocks/>
              </p:cNvSpPr>
              <p:nvPr/>
            </p:nvSpPr>
            <p:spPr bwMode="auto">
              <a:xfrm>
                <a:off x="1530" y="2951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1" name="Freeform 890"/>
              <p:cNvSpPr>
                <a:spLocks/>
              </p:cNvSpPr>
              <p:nvPr/>
            </p:nvSpPr>
            <p:spPr bwMode="auto">
              <a:xfrm>
                <a:off x="1530" y="2938"/>
                <a:ext cx="35" cy="19"/>
              </a:xfrm>
              <a:custGeom>
                <a:avLst/>
                <a:gdLst>
                  <a:gd name="T0" fmla="*/ 10 w 13"/>
                  <a:gd name="T1" fmla="*/ 4 h 7"/>
                  <a:gd name="T2" fmla="*/ 11 w 13"/>
                  <a:gd name="T3" fmla="*/ 4 h 7"/>
                  <a:gd name="T4" fmla="*/ 6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1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7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6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2" name="Rectangle 891"/>
              <p:cNvSpPr>
                <a:spLocks noChangeArrowheads="1"/>
              </p:cNvSpPr>
              <p:nvPr/>
            </p:nvSpPr>
            <p:spPr bwMode="auto">
              <a:xfrm>
                <a:off x="1560" y="294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3" name="Freeform 892"/>
              <p:cNvSpPr>
                <a:spLocks/>
              </p:cNvSpPr>
              <p:nvPr/>
            </p:nvSpPr>
            <p:spPr bwMode="auto">
              <a:xfrm>
                <a:off x="1614" y="307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4" name="Freeform 893"/>
              <p:cNvSpPr>
                <a:spLocks/>
              </p:cNvSpPr>
              <p:nvPr/>
            </p:nvSpPr>
            <p:spPr bwMode="auto">
              <a:xfrm>
                <a:off x="1606" y="3071"/>
                <a:ext cx="11" cy="14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0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2 w 4"/>
                  <a:gd name="T13" fmla="*/ 1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4"/>
                      <a:pt x="2" y="3"/>
                      <a:pt x="3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2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5" name="Freeform 894"/>
              <p:cNvSpPr>
                <a:spLocks/>
              </p:cNvSpPr>
              <p:nvPr/>
            </p:nvSpPr>
            <p:spPr bwMode="auto">
              <a:xfrm>
                <a:off x="1612" y="307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6" name="Freeform 895"/>
              <p:cNvSpPr>
                <a:spLocks/>
              </p:cNvSpPr>
              <p:nvPr/>
            </p:nvSpPr>
            <p:spPr bwMode="auto">
              <a:xfrm>
                <a:off x="1612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7" name="Freeform 896"/>
              <p:cNvSpPr>
                <a:spLocks/>
              </p:cNvSpPr>
              <p:nvPr/>
            </p:nvSpPr>
            <p:spPr bwMode="auto">
              <a:xfrm>
                <a:off x="1609" y="307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8" name="Freeform 897"/>
              <p:cNvSpPr>
                <a:spLocks/>
              </p:cNvSpPr>
              <p:nvPr/>
            </p:nvSpPr>
            <p:spPr bwMode="auto">
              <a:xfrm>
                <a:off x="1606" y="3074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9" name="Freeform 898"/>
              <p:cNvSpPr>
                <a:spLocks/>
              </p:cNvSpPr>
              <p:nvPr/>
            </p:nvSpPr>
            <p:spPr bwMode="auto">
              <a:xfrm>
                <a:off x="1609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0" name="Freeform 899"/>
              <p:cNvSpPr>
                <a:spLocks/>
              </p:cNvSpPr>
              <p:nvPr/>
            </p:nvSpPr>
            <p:spPr bwMode="auto">
              <a:xfrm>
                <a:off x="1609" y="307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1" name="Freeform 900"/>
              <p:cNvSpPr>
                <a:spLocks/>
              </p:cNvSpPr>
              <p:nvPr/>
            </p:nvSpPr>
            <p:spPr bwMode="auto">
              <a:xfrm>
                <a:off x="1606" y="3071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4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2" name="Freeform 901"/>
              <p:cNvSpPr>
                <a:spLocks/>
              </p:cNvSpPr>
              <p:nvPr/>
            </p:nvSpPr>
            <p:spPr bwMode="auto">
              <a:xfrm>
                <a:off x="1609" y="30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3" name="Freeform 902"/>
              <p:cNvSpPr>
                <a:spLocks/>
              </p:cNvSpPr>
              <p:nvPr/>
            </p:nvSpPr>
            <p:spPr bwMode="auto">
              <a:xfrm>
                <a:off x="1603" y="3066"/>
                <a:ext cx="6" cy="10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2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3 h 4"/>
                  <a:gd name="T12" fmla="*/ 1 w 2"/>
                  <a:gd name="T13" fmla="*/ 4 h 4"/>
                  <a:gd name="T14" fmla="*/ 2 w 2"/>
                  <a:gd name="T15" fmla="*/ 2 h 4"/>
                  <a:gd name="T16" fmla="*/ 2 w 2"/>
                  <a:gd name="T17" fmla="*/ 2 h 4"/>
                  <a:gd name="T18" fmla="*/ 2 w 2"/>
                  <a:gd name="T19" fmla="*/ 1 h 4"/>
                  <a:gd name="T20" fmla="*/ 2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4" name="Rectangle 903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5" name="Freeform 904"/>
              <p:cNvSpPr>
                <a:spLocks/>
              </p:cNvSpPr>
              <p:nvPr/>
            </p:nvSpPr>
            <p:spPr bwMode="auto">
              <a:xfrm>
                <a:off x="1601" y="3068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6" name="Freeform 905"/>
              <p:cNvSpPr>
                <a:spLocks/>
              </p:cNvSpPr>
              <p:nvPr/>
            </p:nvSpPr>
            <p:spPr bwMode="auto">
              <a:xfrm>
                <a:off x="1601" y="307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7" name="Rectangle 906"/>
              <p:cNvSpPr>
                <a:spLocks noChangeArrowheads="1"/>
              </p:cNvSpPr>
              <p:nvPr/>
            </p:nvSpPr>
            <p:spPr bwMode="auto">
              <a:xfrm>
                <a:off x="1609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8" name="Freeform 907"/>
              <p:cNvSpPr>
                <a:spLocks/>
              </p:cNvSpPr>
              <p:nvPr/>
            </p:nvSpPr>
            <p:spPr bwMode="auto">
              <a:xfrm>
                <a:off x="1601" y="307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9" name="Freeform 908"/>
              <p:cNvSpPr>
                <a:spLocks/>
              </p:cNvSpPr>
              <p:nvPr/>
            </p:nvSpPr>
            <p:spPr bwMode="auto">
              <a:xfrm>
                <a:off x="1598" y="3055"/>
                <a:ext cx="27" cy="41"/>
              </a:xfrm>
              <a:custGeom>
                <a:avLst/>
                <a:gdLst>
                  <a:gd name="T0" fmla="*/ 10 w 10"/>
                  <a:gd name="T1" fmla="*/ 5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7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2 w 10"/>
                  <a:gd name="T23" fmla="*/ 6 h 15"/>
                  <a:gd name="T24" fmla="*/ 1 w 10"/>
                  <a:gd name="T25" fmla="*/ 6 h 15"/>
                  <a:gd name="T26" fmla="*/ 2 w 10"/>
                  <a:gd name="T27" fmla="*/ 9 h 15"/>
                  <a:gd name="T28" fmla="*/ 0 w 10"/>
                  <a:gd name="T29" fmla="*/ 7 h 15"/>
                  <a:gd name="T30" fmla="*/ 3 w 10"/>
                  <a:gd name="T31" fmla="*/ 6 h 15"/>
                  <a:gd name="T32" fmla="*/ 2 w 10"/>
                  <a:gd name="T33" fmla="*/ 10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2 w 10"/>
                  <a:gd name="T57" fmla="*/ 10 h 15"/>
                  <a:gd name="T58" fmla="*/ 3 w 10"/>
                  <a:gd name="T59" fmla="*/ 9 h 15"/>
                  <a:gd name="T60" fmla="*/ 3 w 10"/>
                  <a:gd name="T61" fmla="*/ 6 h 15"/>
                  <a:gd name="T62" fmla="*/ 4 w 10"/>
                  <a:gd name="T63" fmla="*/ 7 h 15"/>
                  <a:gd name="T64" fmla="*/ 6 w 10"/>
                  <a:gd name="T65" fmla="*/ 7 h 15"/>
                  <a:gd name="T66" fmla="*/ 5 w 10"/>
                  <a:gd name="T67" fmla="*/ 5 h 15"/>
                  <a:gd name="T68" fmla="*/ 6 w 10"/>
                  <a:gd name="T69" fmla="*/ 5 h 15"/>
                  <a:gd name="T70" fmla="*/ 6 w 10"/>
                  <a:gd name="T71" fmla="*/ 5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4 h 15"/>
                  <a:gd name="T86" fmla="*/ 7 w 10"/>
                  <a:gd name="T87" fmla="*/ 3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6 h 15"/>
                  <a:gd name="T94" fmla="*/ 9 w 10"/>
                  <a:gd name="T95" fmla="*/ 3 h 15"/>
                  <a:gd name="T96" fmla="*/ 10 w 10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3" y="8"/>
                      <a:pt x="5" y="3"/>
                      <a:pt x="2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5"/>
                      <a:pt x="8" y="5"/>
                    </a:cubicBezTo>
                    <a:cubicBezTo>
                      <a:pt x="9" y="5"/>
                      <a:pt x="7" y="3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5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0" name="Rectangle 909"/>
              <p:cNvSpPr>
                <a:spLocks noChangeArrowheads="1"/>
              </p:cNvSpPr>
              <p:nvPr/>
            </p:nvSpPr>
            <p:spPr bwMode="auto">
              <a:xfrm>
                <a:off x="1625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1" name="Freeform 910"/>
              <p:cNvSpPr>
                <a:spLocks/>
              </p:cNvSpPr>
              <p:nvPr/>
            </p:nvSpPr>
            <p:spPr bwMode="auto">
              <a:xfrm>
                <a:off x="162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2" name="Rectangle 911"/>
              <p:cNvSpPr>
                <a:spLocks noChangeArrowheads="1"/>
              </p:cNvSpPr>
              <p:nvPr/>
            </p:nvSpPr>
            <p:spPr bwMode="auto">
              <a:xfrm>
                <a:off x="1614" y="30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3" name="Freeform 912"/>
              <p:cNvSpPr>
                <a:spLocks/>
              </p:cNvSpPr>
              <p:nvPr/>
            </p:nvSpPr>
            <p:spPr bwMode="auto">
              <a:xfrm>
                <a:off x="1620" y="306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4" name="Freeform 913"/>
              <p:cNvSpPr>
                <a:spLocks/>
              </p:cNvSpPr>
              <p:nvPr/>
            </p:nvSpPr>
            <p:spPr bwMode="auto">
              <a:xfrm>
                <a:off x="1617" y="307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5" name="Rectangle 914"/>
              <p:cNvSpPr>
                <a:spLocks noChangeArrowheads="1"/>
              </p:cNvSpPr>
              <p:nvPr/>
            </p:nvSpPr>
            <p:spPr bwMode="auto">
              <a:xfrm>
                <a:off x="1625" y="3068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6" name="Freeform 915"/>
              <p:cNvSpPr>
                <a:spLocks/>
              </p:cNvSpPr>
              <p:nvPr/>
            </p:nvSpPr>
            <p:spPr bwMode="auto">
              <a:xfrm>
                <a:off x="1606" y="3047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5 h 7"/>
                  <a:gd name="T8" fmla="*/ 6 w 9"/>
                  <a:gd name="T9" fmla="*/ 4 h 7"/>
                  <a:gd name="T10" fmla="*/ 7 w 9"/>
                  <a:gd name="T11" fmla="*/ 3 h 7"/>
                  <a:gd name="T12" fmla="*/ 7 w 9"/>
                  <a:gd name="T13" fmla="*/ 6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4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6 h 7"/>
                  <a:gd name="T26" fmla="*/ 7 w 9"/>
                  <a:gd name="T27" fmla="*/ 7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6 h 7"/>
                  <a:gd name="T36" fmla="*/ 5 w 9"/>
                  <a:gd name="T37" fmla="*/ 3 h 7"/>
                  <a:gd name="T38" fmla="*/ 6 w 9"/>
                  <a:gd name="T39" fmla="*/ 3 h 7"/>
                  <a:gd name="T40" fmla="*/ 6 w 9"/>
                  <a:gd name="T41" fmla="*/ 3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3 h 7"/>
                  <a:gd name="T50" fmla="*/ 4 w 9"/>
                  <a:gd name="T51" fmla="*/ 1 h 7"/>
                  <a:gd name="T52" fmla="*/ 3 w 9"/>
                  <a:gd name="T53" fmla="*/ 2 h 7"/>
                  <a:gd name="T54" fmla="*/ 3 w 9"/>
                  <a:gd name="T55" fmla="*/ 2 h 7"/>
                  <a:gd name="T56" fmla="*/ 3 w 9"/>
                  <a:gd name="T57" fmla="*/ 3 h 7"/>
                  <a:gd name="T58" fmla="*/ 4 w 9"/>
                  <a:gd name="T59" fmla="*/ 3 h 7"/>
                  <a:gd name="T60" fmla="*/ 4 w 9"/>
                  <a:gd name="T61" fmla="*/ 4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4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5" y="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9" y="2"/>
                      <a:pt x="6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5" y="3"/>
                      <a:pt x="8" y="7"/>
                      <a:pt x="7" y="6"/>
                    </a:cubicBezTo>
                    <a:cubicBezTo>
                      <a:pt x="7" y="4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4"/>
                      <a:pt x="5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7" y="6"/>
                      <a:pt x="7" y="7"/>
                      <a:pt x="7" y="6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4" y="2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7" name="Freeform 916"/>
              <p:cNvSpPr>
                <a:spLocks/>
              </p:cNvSpPr>
              <p:nvPr/>
            </p:nvSpPr>
            <p:spPr bwMode="auto">
              <a:xfrm>
                <a:off x="1623" y="30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8" name="Freeform 917"/>
              <p:cNvSpPr>
                <a:spLocks/>
              </p:cNvSpPr>
              <p:nvPr/>
            </p:nvSpPr>
            <p:spPr bwMode="auto">
              <a:xfrm>
                <a:off x="1606" y="3047"/>
                <a:ext cx="14" cy="27"/>
              </a:xfrm>
              <a:custGeom>
                <a:avLst/>
                <a:gdLst>
                  <a:gd name="T0" fmla="*/ 2 w 5"/>
                  <a:gd name="T1" fmla="*/ 4 h 10"/>
                  <a:gd name="T2" fmla="*/ 1 w 5"/>
                  <a:gd name="T3" fmla="*/ 3 h 10"/>
                  <a:gd name="T4" fmla="*/ 3 w 5"/>
                  <a:gd name="T5" fmla="*/ 6 h 10"/>
                  <a:gd name="T6" fmla="*/ 3 w 5"/>
                  <a:gd name="T7" fmla="*/ 6 h 10"/>
                  <a:gd name="T8" fmla="*/ 1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7 h 10"/>
                  <a:gd name="T16" fmla="*/ 2 w 5"/>
                  <a:gd name="T17" fmla="*/ 6 h 10"/>
                  <a:gd name="T18" fmla="*/ 0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7 h 10"/>
                  <a:gd name="T32" fmla="*/ 4 w 5"/>
                  <a:gd name="T33" fmla="*/ 7 h 10"/>
                  <a:gd name="T34" fmla="*/ 4 w 5"/>
                  <a:gd name="T35" fmla="*/ 6 h 10"/>
                  <a:gd name="T36" fmla="*/ 2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2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2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2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9" name="Freeform 918"/>
              <p:cNvSpPr>
                <a:spLocks/>
              </p:cNvSpPr>
              <p:nvPr/>
            </p:nvSpPr>
            <p:spPr bwMode="auto">
              <a:xfrm>
                <a:off x="1614" y="305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0" name="Freeform 919"/>
              <p:cNvSpPr>
                <a:spLocks/>
              </p:cNvSpPr>
              <p:nvPr/>
            </p:nvSpPr>
            <p:spPr bwMode="auto">
              <a:xfrm>
                <a:off x="1617" y="306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1" name="Freeform 920"/>
              <p:cNvSpPr>
                <a:spLocks/>
              </p:cNvSpPr>
              <p:nvPr/>
            </p:nvSpPr>
            <p:spPr bwMode="auto">
              <a:xfrm>
                <a:off x="1606" y="305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2" name="Freeform 921"/>
              <p:cNvSpPr>
                <a:spLocks/>
              </p:cNvSpPr>
              <p:nvPr/>
            </p:nvSpPr>
            <p:spPr bwMode="auto">
              <a:xfrm>
                <a:off x="1606" y="3063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3" name="Freeform 922"/>
              <p:cNvSpPr>
                <a:spLocks/>
              </p:cNvSpPr>
              <p:nvPr/>
            </p:nvSpPr>
            <p:spPr bwMode="auto">
              <a:xfrm>
                <a:off x="1590" y="3052"/>
                <a:ext cx="16" cy="22"/>
              </a:xfrm>
              <a:custGeom>
                <a:avLst/>
                <a:gdLst>
                  <a:gd name="T0" fmla="*/ 4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3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7 h 8"/>
                  <a:gd name="T14" fmla="*/ 6 w 6"/>
                  <a:gd name="T15" fmla="*/ 8 h 8"/>
                  <a:gd name="T16" fmla="*/ 3 w 6"/>
                  <a:gd name="T17" fmla="*/ 6 h 8"/>
                  <a:gd name="T18" fmla="*/ 4 w 6"/>
                  <a:gd name="T19" fmla="*/ 5 h 8"/>
                  <a:gd name="T20" fmla="*/ 4 w 6"/>
                  <a:gd name="T21" fmla="*/ 5 h 8"/>
                  <a:gd name="T22" fmla="*/ 4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6 w 6"/>
                  <a:gd name="T33" fmla="*/ 3 h 8"/>
                  <a:gd name="T34" fmla="*/ 2 w 6"/>
                  <a:gd name="T35" fmla="*/ 3 h 8"/>
                  <a:gd name="T36" fmla="*/ 3 w 6"/>
                  <a:gd name="T37" fmla="*/ 2 h 8"/>
                  <a:gd name="T38" fmla="*/ 5 w 6"/>
                  <a:gd name="T39" fmla="*/ 3 h 8"/>
                  <a:gd name="T40" fmla="*/ 4 w 6"/>
                  <a:gd name="T41" fmla="*/ 2 h 8"/>
                  <a:gd name="T42" fmla="*/ 6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1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1 w 6"/>
                  <a:gd name="T59" fmla="*/ 4 h 8"/>
                  <a:gd name="T60" fmla="*/ 3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4 w 6"/>
                  <a:gd name="T67" fmla="*/ 7 h 8"/>
                  <a:gd name="T68" fmla="*/ 5 w 6"/>
                  <a:gd name="T69" fmla="*/ 6 h 8"/>
                  <a:gd name="T70" fmla="*/ 5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6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4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4" y="5"/>
                    </a:moveTo>
                    <a:cubicBezTo>
                      <a:pt x="4" y="5"/>
                      <a:pt x="4" y="6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4" y="4"/>
                      <a:pt x="3" y="6"/>
                    </a:cubicBezTo>
                    <a:cubicBezTo>
                      <a:pt x="2" y="8"/>
                      <a:pt x="4" y="5"/>
                      <a:pt x="3" y="7"/>
                    </a:cubicBezTo>
                    <a:cubicBezTo>
                      <a:pt x="5" y="6"/>
                      <a:pt x="6" y="6"/>
                      <a:pt x="6" y="8"/>
                    </a:cubicBezTo>
                    <a:cubicBezTo>
                      <a:pt x="5" y="8"/>
                      <a:pt x="4" y="7"/>
                      <a:pt x="3" y="6"/>
                    </a:cubicBezTo>
                    <a:cubicBezTo>
                      <a:pt x="4" y="5"/>
                      <a:pt x="2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4"/>
                      <a:pt x="3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3"/>
                      <a:pt x="5" y="3"/>
                      <a:pt x="2" y="3"/>
                    </a:cubicBezTo>
                    <a:cubicBezTo>
                      <a:pt x="6" y="3"/>
                      <a:pt x="1" y="2"/>
                      <a:pt x="3" y="2"/>
                    </a:cubicBezTo>
                    <a:cubicBezTo>
                      <a:pt x="4" y="2"/>
                      <a:pt x="3" y="3"/>
                      <a:pt x="5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3" y="3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7"/>
                      <a:pt x="6" y="8"/>
                    </a:cubicBezTo>
                    <a:cubicBezTo>
                      <a:pt x="6" y="7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3" y="2"/>
                      <a:pt x="3" y="3"/>
                    </a:cubicBezTo>
                    <a:cubicBezTo>
                      <a:pt x="3" y="4"/>
                      <a:pt x="3" y="4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4" name="Freeform 923"/>
              <p:cNvSpPr>
                <a:spLocks/>
              </p:cNvSpPr>
              <p:nvPr/>
            </p:nvSpPr>
            <p:spPr bwMode="auto">
              <a:xfrm>
                <a:off x="1606" y="30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5" name="Freeform 924"/>
              <p:cNvSpPr>
                <a:spLocks/>
              </p:cNvSpPr>
              <p:nvPr/>
            </p:nvSpPr>
            <p:spPr bwMode="auto">
              <a:xfrm>
                <a:off x="1601" y="30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6" name="Rectangle 925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7" name="Rectangle 926"/>
              <p:cNvSpPr>
                <a:spLocks noChangeArrowheads="1"/>
              </p:cNvSpPr>
              <p:nvPr/>
            </p:nvSpPr>
            <p:spPr bwMode="auto">
              <a:xfrm>
                <a:off x="1603" y="306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8" name="Freeform 927"/>
              <p:cNvSpPr>
                <a:spLocks/>
              </p:cNvSpPr>
              <p:nvPr/>
            </p:nvSpPr>
            <p:spPr bwMode="auto">
              <a:xfrm>
                <a:off x="1595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9" name="Freeform 928"/>
              <p:cNvSpPr>
                <a:spLocks/>
              </p:cNvSpPr>
              <p:nvPr/>
            </p:nvSpPr>
            <p:spPr bwMode="auto">
              <a:xfrm>
                <a:off x="1598" y="30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0" name="Freeform 929"/>
              <p:cNvSpPr>
                <a:spLocks/>
              </p:cNvSpPr>
              <p:nvPr/>
            </p:nvSpPr>
            <p:spPr bwMode="auto">
              <a:xfrm>
                <a:off x="1593" y="3041"/>
                <a:ext cx="32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6 h 20"/>
                  <a:gd name="T8" fmla="*/ 8 w 12"/>
                  <a:gd name="T9" fmla="*/ 16 h 20"/>
                  <a:gd name="T10" fmla="*/ 8 w 12"/>
                  <a:gd name="T11" fmla="*/ 12 h 20"/>
                  <a:gd name="T12" fmla="*/ 10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0 h 20"/>
                  <a:gd name="T22" fmla="*/ 4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7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3 w 12"/>
                  <a:gd name="T57" fmla="*/ 9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4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8 w 12"/>
                  <a:gd name="T75" fmla="*/ 13 h 20"/>
                  <a:gd name="T76" fmla="*/ 8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7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5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5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8" y="16"/>
                    </a:cubicBezTo>
                    <a:cubicBezTo>
                      <a:pt x="8" y="16"/>
                      <a:pt x="7" y="16"/>
                      <a:pt x="9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1"/>
                      <a:pt x="7" y="11"/>
                      <a:pt x="6" y="11"/>
                    </a:cubicBezTo>
                    <a:cubicBezTo>
                      <a:pt x="6" y="11"/>
                      <a:pt x="4" y="11"/>
                      <a:pt x="4" y="11"/>
                    </a:cubicBezTo>
                    <a:cubicBezTo>
                      <a:pt x="6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5" y="6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6"/>
                      <a:pt x="2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7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7" y="11"/>
                      <a:pt x="7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1" name="Freeform 930"/>
              <p:cNvSpPr>
                <a:spLocks/>
              </p:cNvSpPr>
              <p:nvPr/>
            </p:nvSpPr>
            <p:spPr bwMode="auto">
              <a:xfrm>
                <a:off x="1606" y="3076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2" name="Freeform 931"/>
              <p:cNvSpPr>
                <a:spLocks/>
              </p:cNvSpPr>
              <p:nvPr/>
            </p:nvSpPr>
            <p:spPr bwMode="auto">
              <a:xfrm>
                <a:off x="1609" y="307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3" name="Freeform 932"/>
              <p:cNvSpPr>
                <a:spLocks/>
              </p:cNvSpPr>
              <p:nvPr/>
            </p:nvSpPr>
            <p:spPr bwMode="auto">
              <a:xfrm>
                <a:off x="1603" y="307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4" name="Freeform 933"/>
              <p:cNvSpPr>
                <a:spLocks/>
              </p:cNvSpPr>
              <p:nvPr/>
            </p:nvSpPr>
            <p:spPr bwMode="auto">
              <a:xfrm>
                <a:off x="1603" y="307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5" name="Freeform 934"/>
              <p:cNvSpPr>
                <a:spLocks/>
              </p:cNvSpPr>
              <p:nvPr/>
            </p:nvSpPr>
            <p:spPr bwMode="auto">
              <a:xfrm>
                <a:off x="1568" y="3066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4 w 13"/>
                  <a:gd name="T3" fmla="*/ 2 h 10"/>
                  <a:gd name="T4" fmla="*/ 6 w 13"/>
                  <a:gd name="T5" fmla="*/ 1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7 h 10"/>
                  <a:gd name="T14" fmla="*/ 9 w 13"/>
                  <a:gd name="T15" fmla="*/ 9 h 10"/>
                  <a:gd name="T16" fmla="*/ 10 w 13"/>
                  <a:gd name="T17" fmla="*/ 8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7 h 10"/>
                  <a:gd name="T26" fmla="*/ 11 w 13"/>
                  <a:gd name="T27" fmla="*/ 8 h 10"/>
                  <a:gd name="T28" fmla="*/ 11 w 13"/>
                  <a:gd name="T29" fmla="*/ 7 h 10"/>
                  <a:gd name="T30" fmla="*/ 11 w 13"/>
                  <a:gd name="T31" fmla="*/ 8 h 10"/>
                  <a:gd name="T32" fmla="*/ 13 w 13"/>
                  <a:gd name="T33" fmla="*/ 6 h 10"/>
                  <a:gd name="T34" fmla="*/ 13 w 13"/>
                  <a:gd name="T35" fmla="*/ 5 h 10"/>
                  <a:gd name="T36" fmla="*/ 12 w 13"/>
                  <a:gd name="T37" fmla="*/ 6 h 10"/>
                  <a:gd name="T38" fmla="*/ 12 w 13"/>
                  <a:gd name="T39" fmla="*/ 6 h 10"/>
                  <a:gd name="T40" fmla="*/ 11 w 13"/>
                  <a:gd name="T41" fmla="*/ 7 h 10"/>
                  <a:gd name="T42" fmla="*/ 11 w 13"/>
                  <a:gd name="T43" fmla="*/ 5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4 h 10"/>
                  <a:gd name="T50" fmla="*/ 10 w 13"/>
                  <a:gd name="T51" fmla="*/ 5 h 10"/>
                  <a:gd name="T52" fmla="*/ 10 w 13"/>
                  <a:gd name="T53" fmla="*/ 7 h 10"/>
                  <a:gd name="T54" fmla="*/ 10 w 13"/>
                  <a:gd name="T55" fmla="*/ 7 h 10"/>
                  <a:gd name="T56" fmla="*/ 10 w 13"/>
                  <a:gd name="T57" fmla="*/ 6 h 10"/>
                  <a:gd name="T58" fmla="*/ 10 w 13"/>
                  <a:gd name="T59" fmla="*/ 6 h 10"/>
                  <a:gd name="T60" fmla="*/ 9 w 13"/>
                  <a:gd name="T61" fmla="*/ 4 h 10"/>
                  <a:gd name="T62" fmla="*/ 9 w 13"/>
                  <a:gd name="T63" fmla="*/ 6 h 10"/>
                  <a:gd name="T64" fmla="*/ 6 w 13"/>
                  <a:gd name="T65" fmla="*/ 5 h 10"/>
                  <a:gd name="T66" fmla="*/ 8 w 13"/>
                  <a:gd name="T67" fmla="*/ 5 h 10"/>
                  <a:gd name="T68" fmla="*/ 6 w 13"/>
                  <a:gd name="T69" fmla="*/ 5 h 10"/>
                  <a:gd name="T70" fmla="*/ 7 w 13"/>
                  <a:gd name="T71" fmla="*/ 3 h 10"/>
                  <a:gd name="T72" fmla="*/ 6 w 13"/>
                  <a:gd name="T73" fmla="*/ 4 h 10"/>
                  <a:gd name="T74" fmla="*/ 6 w 13"/>
                  <a:gd name="T75" fmla="*/ 2 h 10"/>
                  <a:gd name="T76" fmla="*/ 6 w 13"/>
                  <a:gd name="T77" fmla="*/ 2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1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1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3" y="6"/>
                    </a:cubicBezTo>
                    <a:cubicBezTo>
                      <a:pt x="13" y="6"/>
                      <a:pt x="12" y="5"/>
                      <a:pt x="13" y="5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9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4"/>
                      <a:pt x="9" y="7"/>
                      <a:pt x="6" y="5"/>
                    </a:cubicBezTo>
                    <a:cubicBezTo>
                      <a:pt x="7" y="3"/>
                      <a:pt x="7" y="5"/>
                      <a:pt x="8" y="5"/>
                    </a:cubicBezTo>
                    <a:cubicBezTo>
                      <a:pt x="8" y="5"/>
                      <a:pt x="7" y="4"/>
                      <a:pt x="6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6" name="Freeform 935"/>
              <p:cNvSpPr>
                <a:spLocks/>
              </p:cNvSpPr>
              <p:nvPr/>
            </p:nvSpPr>
            <p:spPr bwMode="auto">
              <a:xfrm>
                <a:off x="1576" y="3063"/>
                <a:ext cx="6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7" name="Freeform 936"/>
              <p:cNvSpPr>
                <a:spLocks/>
              </p:cNvSpPr>
              <p:nvPr/>
            </p:nvSpPr>
            <p:spPr bwMode="auto">
              <a:xfrm>
                <a:off x="1574" y="3047"/>
                <a:ext cx="38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3 w 14"/>
                  <a:gd name="T11" fmla="*/ 6 h 7"/>
                  <a:gd name="T12" fmla="*/ 2 w 14"/>
                  <a:gd name="T13" fmla="*/ 5 h 7"/>
                  <a:gd name="T14" fmla="*/ 3 w 14"/>
                  <a:gd name="T15" fmla="*/ 5 h 7"/>
                  <a:gd name="T16" fmla="*/ 3 w 14"/>
                  <a:gd name="T17" fmla="*/ 5 h 7"/>
                  <a:gd name="T18" fmla="*/ 4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6 h 7"/>
                  <a:gd name="T26" fmla="*/ 9 w 14"/>
                  <a:gd name="T27" fmla="*/ 5 h 7"/>
                  <a:gd name="T28" fmla="*/ 10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4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2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9" y="4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3"/>
                      <a:pt x="9" y="5"/>
                      <a:pt x="8" y="6"/>
                    </a:cubicBezTo>
                    <a:cubicBezTo>
                      <a:pt x="10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4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8" name="Freeform 937"/>
              <p:cNvSpPr>
                <a:spLocks/>
              </p:cNvSpPr>
              <p:nvPr/>
            </p:nvSpPr>
            <p:spPr bwMode="auto">
              <a:xfrm>
                <a:off x="1603" y="305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9" name="Freeform 938"/>
              <p:cNvSpPr>
                <a:spLocks/>
              </p:cNvSpPr>
              <p:nvPr/>
            </p:nvSpPr>
            <p:spPr bwMode="auto">
              <a:xfrm>
                <a:off x="1854" y="260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0" name="Freeform 939"/>
              <p:cNvSpPr>
                <a:spLocks/>
              </p:cNvSpPr>
              <p:nvPr/>
            </p:nvSpPr>
            <p:spPr bwMode="auto">
              <a:xfrm>
                <a:off x="1846" y="2595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4 h 5"/>
                  <a:gd name="T10" fmla="*/ 1 w 3"/>
                  <a:gd name="T11" fmla="*/ 3 h 5"/>
                  <a:gd name="T12" fmla="*/ 1 w 3"/>
                  <a:gd name="T13" fmla="*/ 2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4"/>
                      <a:pt x="1" y="4"/>
                      <a:pt x="3" y="5"/>
                    </a:cubicBezTo>
                    <a:cubicBezTo>
                      <a:pt x="3" y="5"/>
                      <a:pt x="2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1" name="Freeform 940"/>
              <p:cNvSpPr>
                <a:spLocks/>
              </p:cNvSpPr>
              <p:nvPr/>
            </p:nvSpPr>
            <p:spPr bwMode="auto">
              <a:xfrm>
                <a:off x="1849" y="260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2" name="Freeform 941"/>
              <p:cNvSpPr>
                <a:spLocks/>
              </p:cNvSpPr>
              <p:nvPr/>
            </p:nvSpPr>
            <p:spPr bwMode="auto">
              <a:xfrm>
                <a:off x="1849" y="2603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3" name="Freeform 942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4" name="Freeform 943"/>
              <p:cNvSpPr>
                <a:spLocks/>
              </p:cNvSpPr>
              <p:nvPr/>
            </p:nvSpPr>
            <p:spPr bwMode="auto">
              <a:xfrm>
                <a:off x="1846" y="259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5" name="Freeform 944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6" name="Freeform 945"/>
              <p:cNvSpPr>
                <a:spLocks/>
              </p:cNvSpPr>
              <p:nvPr/>
            </p:nvSpPr>
            <p:spPr bwMode="auto">
              <a:xfrm>
                <a:off x="1849" y="260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7" name="Freeform 946"/>
              <p:cNvSpPr>
                <a:spLocks/>
              </p:cNvSpPr>
              <p:nvPr/>
            </p:nvSpPr>
            <p:spPr bwMode="auto">
              <a:xfrm>
                <a:off x="1843" y="259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1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2"/>
                      <a:pt x="0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8" name="Freeform 947"/>
              <p:cNvSpPr>
                <a:spLocks/>
              </p:cNvSpPr>
              <p:nvPr/>
            </p:nvSpPr>
            <p:spPr bwMode="auto">
              <a:xfrm>
                <a:off x="1849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9" name="Freeform 948"/>
              <p:cNvSpPr>
                <a:spLocks/>
              </p:cNvSpPr>
              <p:nvPr/>
            </p:nvSpPr>
            <p:spPr bwMode="auto">
              <a:xfrm>
                <a:off x="1840" y="2592"/>
                <a:ext cx="9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2 h 4"/>
                  <a:gd name="T6" fmla="*/ 2 w 3"/>
                  <a:gd name="T7" fmla="*/ 2 h 4"/>
                  <a:gd name="T8" fmla="*/ 0 w 3"/>
                  <a:gd name="T9" fmla="*/ 3 h 4"/>
                  <a:gd name="T10" fmla="*/ 2 w 3"/>
                  <a:gd name="T11" fmla="*/ 2 h 4"/>
                  <a:gd name="T12" fmla="*/ 1 w 3"/>
                  <a:gd name="T13" fmla="*/ 3 h 4"/>
                  <a:gd name="T14" fmla="*/ 2 w 3"/>
                  <a:gd name="T15" fmla="*/ 1 h 4"/>
                  <a:gd name="T16" fmla="*/ 2 w 3"/>
                  <a:gd name="T17" fmla="*/ 1 h 4"/>
                  <a:gd name="T18" fmla="*/ 3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0" name="Rectangle 949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1" name="Freeform 950"/>
              <p:cNvSpPr>
                <a:spLocks/>
              </p:cNvSpPr>
              <p:nvPr/>
            </p:nvSpPr>
            <p:spPr bwMode="auto">
              <a:xfrm>
                <a:off x="1838" y="2595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0 h 2"/>
                  <a:gd name="T18" fmla="*/ 2 w 3"/>
                  <a:gd name="T19" fmla="*/ 1 h 2"/>
                  <a:gd name="T20" fmla="*/ 1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2" name="Freeform 951"/>
              <p:cNvSpPr>
                <a:spLocks/>
              </p:cNvSpPr>
              <p:nvPr/>
            </p:nvSpPr>
            <p:spPr bwMode="auto">
              <a:xfrm>
                <a:off x="1838" y="260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3" name="Rectangle 952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4" name="Freeform 953"/>
              <p:cNvSpPr>
                <a:spLocks/>
              </p:cNvSpPr>
              <p:nvPr/>
            </p:nvSpPr>
            <p:spPr bwMode="auto">
              <a:xfrm>
                <a:off x="1838" y="259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5" name="Freeform 954"/>
              <p:cNvSpPr>
                <a:spLocks/>
              </p:cNvSpPr>
              <p:nvPr/>
            </p:nvSpPr>
            <p:spPr bwMode="auto">
              <a:xfrm>
                <a:off x="1835" y="2581"/>
                <a:ext cx="27" cy="38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8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3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1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5 w 10"/>
                  <a:gd name="T35" fmla="*/ 6 h 14"/>
                  <a:gd name="T36" fmla="*/ 5 w 10"/>
                  <a:gd name="T37" fmla="*/ 6 h 14"/>
                  <a:gd name="T38" fmla="*/ 5 w 10"/>
                  <a:gd name="T39" fmla="*/ 6 h 14"/>
                  <a:gd name="T40" fmla="*/ 5 w 10"/>
                  <a:gd name="T41" fmla="*/ 6 h 14"/>
                  <a:gd name="T42" fmla="*/ 5 w 10"/>
                  <a:gd name="T43" fmla="*/ 6 h 14"/>
                  <a:gd name="T44" fmla="*/ 5 w 10"/>
                  <a:gd name="T45" fmla="*/ 6 h 14"/>
                  <a:gd name="T46" fmla="*/ 5 w 10"/>
                  <a:gd name="T47" fmla="*/ 6 h 14"/>
                  <a:gd name="T48" fmla="*/ 5 w 10"/>
                  <a:gd name="T49" fmla="*/ 6 h 14"/>
                  <a:gd name="T50" fmla="*/ 5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3 w 10"/>
                  <a:gd name="T57" fmla="*/ 10 h 14"/>
                  <a:gd name="T58" fmla="*/ 3 w 10"/>
                  <a:gd name="T59" fmla="*/ 9 h 14"/>
                  <a:gd name="T60" fmla="*/ 4 w 10"/>
                  <a:gd name="T61" fmla="*/ 6 h 14"/>
                  <a:gd name="T62" fmla="*/ 4 w 10"/>
                  <a:gd name="T63" fmla="*/ 7 h 14"/>
                  <a:gd name="T64" fmla="*/ 7 w 10"/>
                  <a:gd name="T65" fmla="*/ 6 h 14"/>
                  <a:gd name="T66" fmla="*/ 6 w 10"/>
                  <a:gd name="T67" fmla="*/ 4 h 14"/>
                  <a:gd name="T68" fmla="*/ 7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8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10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8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6"/>
                    </a:cubicBezTo>
                    <a:cubicBezTo>
                      <a:pt x="6" y="6"/>
                      <a:pt x="8" y="6"/>
                      <a:pt x="6" y="4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6" name="Freeform 955"/>
              <p:cNvSpPr>
                <a:spLocks/>
              </p:cNvSpPr>
              <p:nvPr/>
            </p:nvSpPr>
            <p:spPr bwMode="auto">
              <a:xfrm>
                <a:off x="1862" y="25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7" name="Freeform 956"/>
              <p:cNvSpPr>
                <a:spLocks/>
              </p:cNvSpPr>
              <p:nvPr/>
            </p:nvSpPr>
            <p:spPr bwMode="auto">
              <a:xfrm>
                <a:off x="1862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8" name="Rectangle 957"/>
              <p:cNvSpPr>
                <a:spLocks noChangeArrowheads="1"/>
              </p:cNvSpPr>
              <p:nvPr/>
            </p:nvSpPr>
            <p:spPr bwMode="auto">
              <a:xfrm>
                <a:off x="1851" y="2584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9" name="Freeform 958"/>
              <p:cNvSpPr>
                <a:spLocks/>
              </p:cNvSpPr>
              <p:nvPr/>
            </p:nvSpPr>
            <p:spPr bwMode="auto">
              <a:xfrm>
                <a:off x="1857" y="259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0" name="Freeform 959"/>
              <p:cNvSpPr>
                <a:spLocks/>
              </p:cNvSpPr>
              <p:nvPr/>
            </p:nvSpPr>
            <p:spPr bwMode="auto">
              <a:xfrm>
                <a:off x="1854" y="259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1" name="Rectangle 960"/>
              <p:cNvSpPr>
                <a:spLocks noChangeArrowheads="1"/>
              </p:cNvSpPr>
              <p:nvPr/>
            </p:nvSpPr>
            <p:spPr bwMode="auto">
              <a:xfrm>
                <a:off x="1862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2" name="Freeform 961"/>
              <p:cNvSpPr>
                <a:spLocks/>
              </p:cNvSpPr>
              <p:nvPr/>
            </p:nvSpPr>
            <p:spPr bwMode="auto">
              <a:xfrm>
                <a:off x="1846" y="2573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5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6 h 7"/>
                  <a:gd name="T28" fmla="*/ 6 w 8"/>
                  <a:gd name="T29" fmla="*/ 5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5 w 8"/>
                  <a:gd name="T41" fmla="*/ 2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3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3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6" y="5"/>
                    </a:cubicBezTo>
                    <a:cubicBezTo>
                      <a:pt x="6" y="3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4" y="1"/>
                      <a:pt x="5" y="3"/>
                      <a:pt x="3" y="0"/>
                    </a:cubicBezTo>
                    <a:cubicBezTo>
                      <a:pt x="2" y="1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3" name="Freeform 962"/>
              <p:cNvSpPr>
                <a:spLocks/>
              </p:cNvSpPr>
              <p:nvPr/>
            </p:nvSpPr>
            <p:spPr bwMode="auto">
              <a:xfrm>
                <a:off x="1859" y="258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4" name="Freeform 963"/>
              <p:cNvSpPr>
                <a:spLocks/>
              </p:cNvSpPr>
              <p:nvPr/>
            </p:nvSpPr>
            <p:spPr bwMode="auto">
              <a:xfrm>
                <a:off x="1843" y="2573"/>
                <a:ext cx="14" cy="25"/>
              </a:xfrm>
              <a:custGeom>
                <a:avLst/>
                <a:gdLst>
                  <a:gd name="T0" fmla="*/ 3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2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1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3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3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5" name="Rectangle 964"/>
              <p:cNvSpPr>
                <a:spLocks noChangeArrowheads="1"/>
              </p:cNvSpPr>
              <p:nvPr/>
            </p:nvSpPr>
            <p:spPr bwMode="auto">
              <a:xfrm>
                <a:off x="1851" y="257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6" name="Freeform 965"/>
              <p:cNvSpPr>
                <a:spLocks/>
              </p:cNvSpPr>
              <p:nvPr/>
            </p:nvSpPr>
            <p:spPr bwMode="auto">
              <a:xfrm>
                <a:off x="1854" y="258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7" name="Freeform 966"/>
              <p:cNvSpPr>
                <a:spLocks/>
              </p:cNvSpPr>
              <p:nvPr/>
            </p:nvSpPr>
            <p:spPr bwMode="auto">
              <a:xfrm>
                <a:off x="1843" y="258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8" name="Freeform 967"/>
              <p:cNvSpPr>
                <a:spLocks/>
              </p:cNvSpPr>
              <p:nvPr/>
            </p:nvSpPr>
            <p:spPr bwMode="auto">
              <a:xfrm>
                <a:off x="1843" y="2587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1 h 5"/>
                  <a:gd name="T6" fmla="*/ 1 w 2"/>
                  <a:gd name="T7" fmla="*/ 3 h 5"/>
                  <a:gd name="T8" fmla="*/ 1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ubicBezTo>
                      <a:pt x="0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9" name="Freeform 968"/>
              <p:cNvSpPr>
                <a:spLocks/>
              </p:cNvSpPr>
              <p:nvPr/>
            </p:nvSpPr>
            <p:spPr bwMode="auto">
              <a:xfrm>
                <a:off x="1829" y="2576"/>
                <a:ext cx="17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2 w 6"/>
                  <a:gd name="T7" fmla="*/ 4 h 9"/>
                  <a:gd name="T8" fmla="*/ 2 w 6"/>
                  <a:gd name="T9" fmla="*/ 5 h 9"/>
                  <a:gd name="T10" fmla="*/ 2 w 6"/>
                  <a:gd name="T11" fmla="*/ 7 h 9"/>
                  <a:gd name="T12" fmla="*/ 2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3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4 w 6"/>
                  <a:gd name="T27" fmla="*/ 4 h 9"/>
                  <a:gd name="T28" fmla="*/ 5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3 w 6"/>
                  <a:gd name="T41" fmla="*/ 3 h 9"/>
                  <a:gd name="T42" fmla="*/ 5 w 6"/>
                  <a:gd name="T43" fmla="*/ 3 h 9"/>
                  <a:gd name="T44" fmla="*/ 3 w 6"/>
                  <a:gd name="T45" fmla="*/ 2 h 9"/>
                  <a:gd name="T46" fmla="*/ 3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4 w 6"/>
                  <a:gd name="T69" fmla="*/ 6 h 9"/>
                  <a:gd name="T70" fmla="*/ 4 w 6"/>
                  <a:gd name="T71" fmla="*/ 5 h 9"/>
                  <a:gd name="T72" fmla="*/ 5 w 6"/>
                  <a:gd name="T73" fmla="*/ 8 h 9"/>
                  <a:gd name="T74" fmla="*/ 5 w 6"/>
                  <a:gd name="T75" fmla="*/ 8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2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2" y="7"/>
                    </a:cubicBezTo>
                    <a:cubicBezTo>
                      <a:pt x="2" y="8"/>
                      <a:pt x="3" y="6"/>
                      <a:pt x="2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4" y="8"/>
                      <a:pt x="3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4" y="3"/>
                      <a:pt x="3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8"/>
                    </a:cubicBezTo>
                    <a:cubicBezTo>
                      <a:pt x="5" y="8"/>
                      <a:pt x="6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4" y="7"/>
                      <a:pt x="2" y="2"/>
                      <a:pt x="2" y="3"/>
                    </a:cubicBezTo>
                    <a:cubicBezTo>
                      <a:pt x="2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0" name="Freeform 969"/>
              <p:cNvSpPr>
                <a:spLocks/>
              </p:cNvSpPr>
              <p:nvPr/>
            </p:nvSpPr>
            <p:spPr bwMode="auto">
              <a:xfrm>
                <a:off x="1843" y="25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1" name="Freeform 970"/>
              <p:cNvSpPr>
                <a:spLocks/>
              </p:cNvSpPr>
              <p:nvPr/>
            </p:nvSpPr>
            <p:spPr bwMode="auto">
              <a:xfrm>
                <a:off x="1838" y="2579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2" name="Rectangle 971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3" name="Freeform 972"/>
              <p:cNvSpPr>
                <a:spLocks/>
              </p:cNvSpPr>
              <p:nvPr/>
            </p:nvSpPr>
            <p:spPr bwMode="auto">
              <a:xfrm>
                <a:off x="1840" y="258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4" name="Freeform 973"/>
              <p:cNvSpPr>
                <a:spLocks/>
              </p:cNvSpPr>
              <p:nvPr/>
            </p:nvSpPr>
            <p:spPr bwMode="auto">
              <a:xfrm>
                <a:off x="1832" y="2581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5" name="Freeform 974"/>
              <p:cNvSpPr>
                <a:spLocks/>
              </p:cNvSpPr>
              <p:nvPr/>
            </p:nvSpPr>
            <p:spPr bwMode="auto">
              <a:xfrm>
                <a:off x="1838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6" name="Freeform 975"/>
              <p:cNvSpPr>
                <a:spLocks/>
              </p:cNvSpPr>
              <p:nvPr/>
            </p:nvSpPr>
            <p:spPr bwMode="auto">
              <a:xfrm>
                <a:off x="1829" y="2565"/>
                <a:ext cx="33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7 h 20"/>
                  <a:gd name="T8" fmla="*/ 8 w 12"/>
                  <a:gd name="T9" fmla="*/ 16 h 20"/>
                  <a:gd name="T10" fmla="*/ 9 w 12"/>
                  <a:gd name="T11" fmla="*/ 12 h 20"/>
                  <a:gd name="T12" fmla="*/ 10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1 h 20"/>
                  <a:gd name="T22" fmla="*/ 4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7 w 12"/>
                  <a:gd name="T29" fmla="*/ 8 h 20"/>
                  <a:gd name="T30" fmla="*/ 5 w 12"/>
                  <a:gd name="T31" fmla="*/ 8 h 20"/>
                  <a:gd name="T32" fmla="*/ 2 w 12"/>
                  <a:gd name="T33" fmla="*/ 8 h 20"/>
                  <a:gd name="T34" fmla="*/ 6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7 h 20"/>
                  <a:gd name="T42" fmla="*/ 3 w 12"/>
                  <a:gd name="T43" fmla="*/ 5 h 20"/>
                  <a:gd name="T44" fmla="*/ 3 w 12"/>
                  <a:gd name="T45" fmla="*/ 4 h 20"/>
                  <a:gd name="T46" fmla="*/ 1 w 12"/>
                  <a:gd name="T47" fmla="*/ 7 h 20"/>
                  <a:gd name="T48" fmla="*/ 1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2 w 12"/>
                  <a:gd name="T55" fmla="*/ 9 h 20"/>
                  <a:gd name="T56" fmla="*/ 3 w 12"/>
                  <a:gd name="T57" fmla="*/ 10 h 20"/>
                  <a:gd name="T58" fmla="*/ 3 w 12"/>
                  <a:gd name="T59" fmla="*/ 10 h 20"/>
                  <a:gd name="T60" fmla="*/ 3 w 12"/>
                  <a:gd name="T61" fmla="*/ 10 h 20"/>
                  <a:gd name="T62" fmla="*/ 4 w 12"/>
                  <a:gd name="T63" fmla="*/ 11 h 20"/>
                  <a:gd name="T64" fmla="*/ 5 w 12"/>
                  <a:gd name="T65" fmla="*/ 11 h 20"/>
                  <a:gd name="T66" fmla="*/ 3 w 12"/>
                  <a:gd name="T67" fmla="*/ 12 h 20"/>
                  <a:gd name="T68" fmla="*/ 4 w 12"/>
                  <a:gd name="T69" fmla="*/ 13 h 20"/>
                  <a:gd name="T70" fmla="*/ 6 w 12"/>
                  <a:gd name="T71" fmla="*/ 12 h 20"/>
                  <a:gd name="T72" fmla="*/ 7 w 12"/>
                  <a:gd name="T73" fmla="*/ 13 h 20"/>
                  <a:gd name="T74" fmla="*/ 8 w 12"/>
                  <a:gd name="T75" fmla="*/ 14 h 20"/>
                  <a:gd name="T76" fmla="*/ 8 w 12"/>
                  <a:gd name="T77" fmla="*/ 14 h 20"/>
                  <a:gd name="T78" fmla="*/ 9 w 12"/>
                  <a:gd name="T79" fmla="*/ 13 h 20"/>
                  <a:gd name="T80" fmla="*/ 8 w 12"/>
                  <a:gd name="T81" fmla="*/ 12 h 20"/>
                  <a:gd name="T82" fmla="*/ 8 w 12"/>
                  <a:gd name="T83" fmla="*/ 14 h 20"/>
                  <a:gd name="T84" fmla="*/ 7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5" y="13"/>
                      <a:pt x="5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8"/>
                      <a:pt x="5" y="18"/>
                    </a:cubicBezTo>
                    <a:cubicBezTo>
                      <a:pt x="5" y="18"/>
                      <a:pt x="5" y="15"/>
                      <a:pt x="6" y="15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7" y="20"/>
                      <a:pt x="7" y="13"/>
                      <a:pt x="8" y="16"/>
                    </a:cubicBezTo>
                    <a:cubicBezTo>
                      <a:pt x="8" y="16"/>
                      <a:pt x="8" y="16"/>
                      <a:pt x="9" y="16"/>
                    </a:cubicBezTo>
                    <a:cubicBezTo>
                      <a:pt x="11" y="14"/>
                      <a:pt x="8" y="11"/>
                      <a:pt x="9" y="12"/>
                    </a:cubicBezTo>
                    <a:cubicBezTo>
                      <a:pt x="8" y="14"/>
                      <a:pt x="10" y="9"/>
                      <a:pt x="7" y="16"/>
                    </a:cubicBezTo>
                    <a:cubicBezTo>
                      <a:pt x="7" y="17"/>
                      <a:pt x="11" y="15"/>
                      <a:pt x="10" y="15"/>
                    </a:cubicBezTo>
                    <a:cubicBezTo>
                      <a:pt x="11" y="15"/>
                      <a:pt x="10" y="14"/>
                      <a:pt x="12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8" y="13"/>
                      <a:pt x="9" y="12"/>
                    </a:cubicBezTo>
                    <a:cubicBezTo>
                      <a:pt x="9" y="11"/>
                      <a:pt x="8" y="12"/>
                      <a:pt x="7" y="12"/>
                    </a:cubicBezTo>
                    <a:cubicBezTo>
                      <a:pt x="7" y="12"/>
                      <a:pt x="8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1"/>
                      <a:pt x="5" y="12"/>
                      <a:pt x="4" y="12"/>
                    </a:cubicBezTo>
                    <a:cubicBezTo>
                      <a:pt x="6" y="10"/>
                      <a:pt x="4" y="12"/>
                      <a:pt x="6" y="11"/>
                    </a:cubicBezTo>
                    <a:cubicBezTo>
                      <a:pt x="7" y="11"/>
                      <a:pt x="7" y="11"/>
                      <a:pt x="8" y="10"/>
                    </a:cubicBezTo>
                    <a:cubicBezTo>
                      <a:pt x="8" y="10"/>
                      <a:pt x="8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9"/>
                      <a:pt x="7" y="7"/>
                      <a:pt x="6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6"/>
                      <a:pt x="3" y="8"/>
                      <a:pt x="4" y="7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5" y="6"/>
                      <a:pt x="6" y="6"/>
                    </a:cubicBezTo>
                    <a:cubicBezTo>
                      <a:pt x="5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3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2" y="0"/>
                      <a:pt x="2" y="5"/>
                    </a:cubicBezTo>
                    <a:cubicBezTo>
                      <a:pt x="3" y="4"/>
                      <a:pt x="5" y="7"/>
                      <a:pt x="4" y="7"/>
                    </a:cubicBezTo>
                    <a:cubicBezTo>
                      <a:pt x="2" y="5"/>
                      <a:pt x="3" y="3"/>
                      <a:pt x="2" y="6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2" y="8"/>
                      <a:pt x="3" y="7"/>
                      <a:pt x="4" y="8"/>
                    </a:cubicBezTo>
                    <a:cubicBezTo>
                      <a:pt x="2" y="9"/>
                      <a:pt x="3" y="9"/>
                      <a:pt x="2" y="9"/>
                    </a:cubicBezTo>
                    <a:cubicBezTo>
                      <a:pt x="3" y="9"/>
                      <a:pt x="3" y="10"/>
                      <a:pt x="3" y="9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5" y="9"/>
                      <a:pt x="4" y="11"/>
                    </a:cubicBezTo>
                    <a:cubicBezTo>
                      <a:pt x="4" y="10"/>
                      <a:pt x="5" y="11"/>
                      <a:pt x="6" y="9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4" y="12"/>
                      <a:pt x="5" y="11"/>
                      <a:pt x="3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6" y="12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6" y="13"/>
                      <a:pt x="5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7" y="14"/>
                      <a:pt x="9" y="13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5"/>
                      <a:pt x="7" y="14"/>
                    </a:cubicBezTo>
                    <a:cubicBezTo>
                      <a:pt x="6" y="12"/>
                      <a:pt x="10" y="13"/>
                      <a:pt x="9" y="13"/>
                    </a:cubicBezTo>
                    <a:cubicBezTo>
                      <a:pt x="7" y="16"/>
                      <a:pt x="8" y="17"/>
                      <a:pt x="6" y="15"/>
                    </a:cubicBezTo>
                    <a:cubicBezTo>
                      <a:pt x="8" y="11"/>
                      <a:pt x="8" y="13"/>
                      <a:pt x="8" y="12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7" y="14"/>
                      <a:pt x="8" y="15"/>
                      <a:pt x="8" y="14"/>
                    </a:cubicBezTo>
                    <a:cubicBezTo>
                      <a:pt x="9" y="13"/>
                      <a:pt x="10" y="15"/>
                      <a:pt x="8" y="16"/>
                    </a:cubicBezTo>
                    <a:cubicBezTo>
                      <a:pt x="7" y="16"/>
                      <a:pt x="7" y="14"/>
                      <a:pt x="7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0"/>
                      <a:pt x="6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7" name="Freeform 976"/>
              <p:cNvSpPr>
                <a:spLocks/>
              </p:cNvSpPr>
              <p:nvPr/>
            </p:nvSpPr>
            <p:spPr bwMode="auto">
              <a:xfrm>
                <a:off x="1846" y="260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8" name="Rectangle 977"/>
              <p:cNvSpPr>
                <a:spLocks noChangeArrowheads="1"/>
              </p:cNvSpPr>
              <p:nvPr/>
            </p:nvSpPr>
            <p:spPr bwMode="auto">
              <a:xfrm>
                <a:off x="1849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9" name="Freeform 978"/>
              <p:cNvSpPr>
                <a:spLocks/>
              </p:cNvSpPr>
              <p:nvPr/>
            </p:nvSpPr>
            <p:spPr bwMode="auto">
              <a:xfrm>
                <a:off x="1840" y="26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0" name="Rectangle 979"/>
              <p:cNvSpPr>
                <a:spLocks noChangeArrowheads="1"/>
              </p:cNvSpPr>
              <p:nvPr/>
            </p:nvSpPr>
            <p:spPr bwMode="auto">
              <a:xfrm>
                <a:off x="1840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1" name="Freeform 980"/>
              <p:cNvSpPr>
                <a:spLocks/>
              </p:cNvSpPr>
              <p:nvPr/>
            </p:nvSpPr>
            <p:spPr bwMode="auto">
              <a:xfrm>
                <a:off x="1805" y="2590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5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10 w 13"/>
                  <a:gd name="T13" fmla="*/ 8 h 10"/>
                  <a:gd name="T14" fmla="*/ 9 w 13"/>
                  <a:gd name="T15" fmla="*/ 10 h 10"/>
                  <a:gd name="T16" fmla="*/ 11 w 13"/>
                  <a:gd name="T17" fmla="*/ 9 h 10"/>
                  <a:gd name="T18" fmla="*/ 10 w 13"/>
                  <a:gd name="T19" fmla="*/ 8 h 10"/>
                  <a:gd name="T20" fmla="*/ 11 w 13"/>
                  <a:gd name="T21" fmla="*/ 8 h 10"/>
                  <a:gd name="T22" fmla="*/ 11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2 w 13"/>
                  <a:gd name="T29" fmla="*/ 8 h 10"/>
                  <a:gd name="T30" fmla="*/ 12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2 w 13"/>
                  <a:gd name="T43" fmla="*/ 5 h 10"/>
                  <a:gd name="T44" fmla="*/ 11 w 13"/>
                  <a:gd name="T45" fmla="*/ 4 h 10"/>
                  <a:gd name="T46" fmla="*/ 11 w 13"/>
                  <a:gd name="T47" fmla="*/ 4 h 10"/>
                  <a:gd name="T48" fmla="*/ 10 w 13"/>
                  <a:gd name="T49" fmla="*/ 5 h 10"/>
                  <a:gd name="T50" fmla="*/ 11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10 w 13"/>
                  <a:gd name="T61" fmla="*/ 5 h 10"/>
                  <a:gd name="T62" fmla="*/ 10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6"/>
                    </a:cubicBezTo>
                    <a:cubicBezTo>
                      <a:pt x="11" y="10"/>
                      <a:pt x="8" y="10"/>
                      <a:pt x="10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1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2" y="6"/>
                      <a:pt x="12" y="5"/>
                    </a:cubicBezTo>
                    <a:cubicBezTo>
                      <a:pt x="11" y="3"/>
                      <a:pt x="11" y="7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5"/>
                      <a:pt x="10" y="5"/>
                    </a:cubicBezTo>
                    <a:cubicBezTo>
                      <a:pt x="9" y="6"/>
                      <a:pt x="10" y="5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2" name="Freeform 981"/>
              <p:cNvSpPr>
                <a:spLocks/>
              </p:cNvSpPr>
              <p:nvPr/>
            </p:nvSpPr>
            <p:spPr bwMode="auto">
              <a:xfrm>
                <a:off x="1813" y="2587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3" name="Freeform 982"/>
              <p:cNvSpPr>
                <a:spLocks/>
              </p:cNvSpPr>
              <p:nvPr/>
            </p:nvSpPr>
            <p:spPr bwMode="auto">
              <a:xfrm>
                <a:off x="1813" y="2573"/>
                <a:ext cx="36" cy="17"/>
              </a:xfrm>
              <a:custGeom>
                <a:avLst/>
                <a:gdLst>
                  <a:gd name="T0" fmla="*/ 10 w 13"/>
                  <a:gd name="T1" fmla="*/ 4 h 6"/>
                  <a:gd name="T2" fmla="*/ 11 w 13"/>
                  <a:gd name="T3" fmla="*/ 3 h 6"/>
                  <a:gd name="T4" fmla="*/ 6 w 13"/>
                  <a:gd name="T5" fmla="*/ 0 h 6"/>
                  <a:gd name="T6" fmla="*/ 2 w 13"/>
                  <a:gd name="T7" fmla="*/ 4 h 6"/>
                  <a:gd name="T8" fmla="*/ 1 w 13"/>
                  <a:gd name="T9" fmla="*/ 4 h 6"/>
                  <a:gd name="T10" fmla="*/ 2 w 13"/>
                  <a:gd name="T11" fmla="*/ 5 h 6"/>
                  <a:gd name="T12" fmla="*/ 1 w 13"/>
                  <a:gd name="T13" fmla="*/ 4 h 6"/>
                  <a:gd name="T14" fmla="*/ 2 w 13"/>
                  <a:gd name="T15" fmla="*/ 5 h 6"/>
                  <a:gd name="T16" fmla="*/ 2 w 13"/>
                  <a:gd name="T17" fmla="*/ 4 h 6"/>
                  <a:gd name="T18" fmla="*/ 3 w 13"/>
                  <a:gd name="T19" fmla="*/ 5 h 6"/>
                  <a:gd name="T20" fmla="*/ 7 w 13"/>
                  <a:gd name="T21" fmla="*/ 2 h 6"/>
                  <a:gd name="T22" fmla="*/ 7 w 13"/>
                  <a:gd name="T23" fmla="*/ 4 h 6"/>
                  <a:gd name="T24" fmla="*/ 8 w 13"/>
                  <a:gd name="T25" fmla="*/ 5 h 6"/>
                  <a:gd name="T26" fmla="*/ 8 w 13"/>
                  <a:gd name="T27" fmla="*/ 4 h 6"/>
                  <a:gd name="T28" fmla="*/ 9 w 13"/>
                  <a:gd name="T29" fmla="*/ 3 h 6"/>
                  <a:gd name="T30" fmla="*/ 8 w 13"/>
                  <a:gd name="T31" fmla="*/ 5 h 6"/>
                  <a:gd name="T32" fmla="*/ 10 w 13"/>
                  <a:gd name="T33" fmla="*/ 6 h 6"/>
                  <a:gd name="T34" fmla="*/ 12 w 13"/>
                  <a:gd name="T35" fmla="*/ 5 h 6"/>
                  <a:gd name="T36" fmla="*/ 10 w 13"/>
                  <a:gd name="T37" fmla="*/ 6 h 6"/>
                  <a:gd name="T38" fmla="*/ 10 w 13"/>
                  <a:gd name="T39" fmla="*/ 6 h 6"/>
                  <a:gd name="T40" fmla="*/ 13 w 13"/>
                  <a:gd name="T41" fmla="*/ 5 h 6"/>
                  <a:gd name="T42" fmla="*/ 10 w 13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6" y="0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0" y="5"/>
                      <a:pt x="12" y="4"/>
                      <a:pt x="12" y="5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3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4" name="Freeform 983"/>
              <p:cNvSpPr>
                <a:spLocks/>
              </p:cNvSpPr>
              <p:nvPr/>
            </p:nvSpPr>
            <p:spPr bwMode="auto">
              <a:xfrm>
                <a:off x="1843" y="25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5" name="Freeform 984"/>
              <p:cNvSpPr>
                <a:spLocks/>
              </p:cNvSpPr>
              <p:nvPr/>
            </p:nvSpPr>
            <p:spPr bwMode="auto">
              <a:xfrm>
                <a:off x="1478" y="2541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6" name="Freeform 985"/>
              <p:cNvSpPr>
                <a:spLocks/>
              </p:cNvSpPr>
              <p:nvPr/>
            </p:nvSpPr>
            <p:spPr bwMode="auto">
              <a:xfrm>
                <a:off x="1470" y="253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1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7" name="Freeform 986"/>
              <p:cNvSpPr>
                <a:spLocks/>
              </p:cNvSpPr>
              <p:nvPr/>
            </p:nvSpPr>
            <p:spPr bwMode="auto">
              <a:xfrm>
                <a:off x="1476" y="25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8" name="Freeform 987"/>
              <p:cNvSpPr>
                <a:spLocks/>
              </p:cNvSpPr>
              <p:nvPr/>
            </p:nvSpPr>
            <p:spPr bwMode="auto">
              <a:xfrm>
                <a:off x="1473" y="2538"/>
                <a:ext cx="3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9" name="Freeform 988"/>
              <p:cNvSpPr>
                <a:spLocks/>
              </p:cNvSpPr>
              <p:nvPr/>
            </p:nvSpPr>
            <p:spPr bwMode="auto">
              <a:xfrm>
                <a:off x="1473" y="254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0" name="Freeform 989"/>
              <p:cNvSpPr>
                <a:spLocks/>
              </p:cNvSpPr>
              <p:nvPr/>
            </p:nvSpPr>
            <p:spPr bwMode="auto">
              <a:xfrm>
                <a:off x="1470" y="253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1" name="Freeform 990"/>
              <p:cNvSpPr>
                <a:spLocks/>
              </p:cNvSpPr>
              <p:nvPr/>
            </p:nvSpPr>
            <p:spPr bwMode="auto">
              <a:xfrm>
                <a:off x="1473" y="25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2" name="Rectangle 991"/>
              <p:cNvSpPr>
                <a:spLocks noChangeArrowheads="1"/>
              </p:cNvSpPr>
              <p:nvPr/>
            </p:nvSpPr>
            <p:spPr bwMode="auto">
              <a:xfrm>
                <a:off x="1473" y="2541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3" name="Freeform 992"/>
              <p:cNvSpPr>
                <a:spLocks/>
              </p:cNvSpPr>
              <p:nvPr/>
            </p:nvSpPr>
            <p:spPr bwMode="auto">
              <a:xfrm>
                <a:off x="1467" y="2532"/>
                <a:ext cx="6" cy="11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2 h 4"/>
                  <a:gd name="T4" fmla="*/ 2 w 2"/>
                  <a:gd name="T5" fmla="*/ 0 h 4"/>
                  <a:gd name="T6" fmla="*/ 1 w 2"/>
                  <a:gd name="T7" fmla="*/ 0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4" name="Freeform 993"/>
              <p:cNvSpPr>
                <a:spLocks/>
              </p:cNvSpPr>
              <p:nvPr/>
            </p:nvSpPr>
            <p:spPr bwMode="auto">
              <a:xfrm>
                <a:off x="1473" y="25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5" name="Freeform 994"/>
              <p:cNvSpPr>
                <a:spLocks/>
              </p:cNvSpPr>
              <p:nvPr/>
            </p:nvSpPr>
            <p:spPr bwMode="auto">
              <a:xfrm>
                <a:off x="1467" y="2527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2 h 4"/>
                  <a:gd name="T4" fmla="*/ 0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2 h 4"/>
                  <a:gd name="T12" fmla="*/ 1 w 2"/>
                  <a:gd name="T13" fmla="*/ 4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1 h 4"/>
                  <a:gd name="T20" fmla="*/ 1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6" name="Rectangle 995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7" name="Freeform 996"/>
              <p:cNvSpPr>
                <a:spLocks/>
              </p:cNvSpPr>
              <p:nvPr/>
            </p:nvSpPr>
            <p:spPr bwMode="auto">
              <a:xfrm>
                <a:off x="1465" y="2530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8" name="Freeform 997"/>
              <p:cNvSpPr>
                <a:spLocks/>
              </p:cNvSpPr>
              <p:nvPr/>
            </p:nvSpPr>
            <p:spPr bwMode="auto">
              <a:xfrm>
                <a:off x="1465" y="253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9" name="Rectangle 998"/>
              <p:cNvSpPr>
                <a:spLocks noChangeArrowheads="1"/>
              </p:cNvSpPr>
              <p:nvPr/>
            </p:nvSpPr>
            <p:spPr bwMode="auto">
              <a:xfrm>
                <a:off x="1473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0" name="Freeform 999"/>
              <p:cNvSpPr>
                <a:spLocks/>
              </p:cNvSpPr>
              <p:nvPr/>
            </p:nvSpPr>
            <p:spPr bwMode="auto">
              <a:xfrm>
                <a:off x="1465" y="25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1" name="Freeform 1000"/>
              <p:cNvSpPr>
                <a:spLocks/>
              </p:cNvSpPr>
              <p:nvPr/>
            </p:nvSpPr>
            <p:spPr bwMode="auto">
              <a:xfrm>
                <a:off x="1462" y="2516"/>
                <a:ext cx="24" cy="41"/>
              </a:xfrm>
              <a:custGeom>
                <a:avLst/>
                <a:gdLst>
                  <a:gd name="T0" fmla="*/ 9 w 9"/>
                  <a:gd name="T1" fmla="*/ 5 h 15"/>
                  <a:gd name="T2" fmla="*/ 9 w 9"/>
                  <a:gd name="T3" fmla="*/ 4 h 15"/>
                  <a:gd name="T4" fmla="*/ 8 w 9"/>
                  <a:gd name="T5" fmla="*/ 2 h 15"/>
                  <a:gd name="T6" fmla="*/ 7 w 9"/>
                  <a:gd name="T7" fmla="*/ 0 h 15"/>
                  <a:gd name="T8" fmla="*/ 7 w 9"/>
                  <a:gd name="T9" fmla="*/ 1 h 15"/>
                  <a:gd name="T10" fmla="*/ 7 w 9"/>
                  <a:gd name="T11" fmla="*/ 0 h 15"/>
                  <a:gd name="T12" fmla="*/ 6 w 9"/>
                  <a:gd name="T13" fmla="*/ 2 h 15"/>
                  <a:gd name="T14" fmla="*/ 5 w 9"/>
                  <a:gd name="T15" fmla="*/ 3 h 15"/>
                  <a:gd name="T16" fmla="*/ 2 w 9"/>
                  <a:gd name="T17" fmla="*/ 5 h 15"/>
                  <a:gd name="T18" fmla="*/ 3 w 9"/>
                  <a:gd name="T19" fmla="*/ 7 h 15"/>
                  <a:gd name="T20" fmla="*/ 2 w 9"/>
                  <a:gd name="T21" fmla="*/ 6 h 15"/>
                  <a:gd name="T22" fmla="*/ 2 w 9"/>
                  <a:gd name="T23" fmla="*/ 6 h 15"/>
                  <a:gd name="T24" fmla="*/ 1 w 9"/>
                  <a:gd name="T25" fmla="*/ 6 h 15"/>
                  <a:gd name="T26" fmla="*/ 2 w 9"/>
                  <a:gd name="T27" fmla="*/ 9 h 15"/>
                  <a:gd name="T28" fmla="*/ 0 w 9"/>
                  <a:gd name="T29" fmla="*/ 7 h 15"/>
                  <a:gd name="T30" fmla="*/ 2 w 9"/>
                  <a:gd name="T31" fmla="*/ 6 h 15"/>
                  <a:gd name="T32" fmla="*/ 1 w 9"/>
                  <a:gd name="T33" fmla="*/ 10 h 15"/>
                  <a:gd name="T34" fmla="*/ 4 w 9"/>
                  <a:gd name="T35" fmla="*/ 6 h 15"/>
                  <a:gd name="T36" fmla="*/ 4 w 9"/>
                  <a:gd name="T37" fmla="*/ 6 h 15"/>
                  <a:gd name="T38" fmla="*/ 4 w 9"/>
                  <a:gd name="T39" fmla="*/ 6 h 15"/>
                  <a:gd name="T40" fmla="*/ 4 w 9"/>
                  <a:gd name="T41" fmla="*/ 6 h 15"/>
                  <a:gd name="T42" fmla="*/ 4 w 9"/>
                  <a:gd name="T43" fmla="*/ 6 h 15"/>
                  <a:gd name="T44" fmla="*/ 4 w 9"/>
                  <a:gd name="T45" fmla="*/ 6 h 15"/>
                  <a:gd name="T46" fmla="*/ 4 w 9"/>
                  <a:gd name="T47" fmla="*/ 6 h 15"/>
                  <a:gd name="T48" fmla="*/ 4 w 9"/>
                  <a:gd name="T49" fmla="*/ 6 h 15"/>
                  <a:gd name="T50" fmla="*/ 4 w 9"/>
                  <a:gd name="T51" fmla="*/ 6 h 15"/>
                  <a:gd name="T52" fmla="*/ 2 w 9"/>
                  <a:gd name="T53" fmla="*/ 11 h 15"/>
                  <a:gd name="T54" fmla="*/ 2 w 9"/>
                  <a:gd name="T55" fmla="*/ 11 h 15"/>
                  <a:gd name="T56" fmla="*/ 2 w 9"/>
                  <a:gd name="T57" fmla="*/ 10 h 15"/>
                  <a:gd name="T58" fmla="*/ 2 w 9"/>
                  <a:gd name="T59" fmla="*/ 9 h 15"/>
                  <a:gd name="T60" fmla="*/ 3 w 9"/>
                  <a:gd name="T61" fmla="*/ 6 h 15"/>
                  <a:gd name="T62" fmla="*/ 4 w 9"/>
                  <a:gd name="T63" fmla="*/ 7 h 15"/>
                  <a:gd name="T64" fmla="*/ 6 w 9"/>
                  <a:gd name="T65" fmla="*/ 7 h 15"/>
                  <a:gd name="T66" fmla="*/ 5 w 9"/>
                  <a:gd name="T67" fmla="*/ 5 h 15"/>
                  <a:gd name="T68" fmla="*/ 6 w 9"/>
                  <a:gd name="T69" fmla="*/ 5 h 15"/>
                  <a:gd name="T70" fmla="*/ 5 w 9"/>
                  <a:gd name="T71" fmla="*/ 5 h 15"/>
                  <a:gd name="T72" fmla="*/ 7 w 9"/>
                  <a:gd name="T73" fmla="*/ 5 h 15"/>
                  <a:gd name="T74" fmla="*/ 5 w 9"/>
                  <a:gd name="T75" fmla="*/ 3 h 15"/>
                  <a:gd name="T76" fmla="*/ 8 w 9"/>
                  <a:gd name="T77" fmla="*/ 5 h 15"/>
                  <a:gd name="T78" fmla="*/ 7 w 9"/>
                  <a:gd name="T79" fmla="*/ 4 h 15"/>
                  <a:gd name="T80" fmla="*/ 6 w 9"/>
                  <a:gd name="T81" fmla="*/ 3 h 15"/>
                  <a:gd name="T82" fmla="*/ 8 w 9"/>
                  <a:gd name="T83" fmla="*/ 5 h 15"/>
                  <a:gd name="T84" fmla="*/ 7 w 9"/>
                  <a:gd name="T85" fmla="*/ 4 h 15"/>
                  <a:gd name="T86" fmla="*/ 7 w 9"/>
                  <a:gd name="T87" fmla="*/ 3 h 15"/>
                  <a:gd name="T88" fmla="*/ 8 w 9"/>
                  <a:gd name="T89" fmla="*/ 3 h 15"/>
                  <a:gd name="T90" fmla="*/ 9 w 9"/>
                  <a:gd name="T91" fmla="*/ 5 h 15"/>
                  <a:gd name="T92" fmla="*/ 9 w 9"/>
                  <a:gd name="T93" fmla="*/ 6 h 15"/>
                  <a:gd name="T94" fmla="*/ 8 w 9"/>
                  <a:gd name="T95" fmla="*/ 3 h 15"/>
                  <a:gd name="T96" fmla="*/ 9 w 9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5">
                    <a:moveTo>
                      <a:pt x="9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0" y="6"/>
                      <a:pt x="2" y="6"/>
                      <a:pt x="2" y="6"/>
                    </a:cubicBezTo>
                    <a:cubicBezTo>
                      <a:pt x="2" y="8"/>
                      <a:pt x="5" y="3"/>
                      <a:pt x="1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3"/>
                      <a:pt x="7" y="5"/>
                      <a:pt x="8" y="5"/>
                    </a:cubicBezTo>
                    <a:cubicBezTo>
                      <a:pt x="8" y="5"/>
                      <a:pt x="7" y="3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5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2" name="Rectangle 1001"/>
              <p:cNvSpPr>
                <a:spLocks noChangeArrowheads="1"/>
              </p:cNvSpPr>
              <p:nvPr/>
            </p:nvSpPr>
            <p:spPr bwMode="auto">
              <a:xfrm>
                <a:off x="1486" y="2532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3" name="Freeform 1002"/>
              <p:cNvSpPr>
                <a:spLocks/>
              </p:cNvSpPr>
              <p:nvPr/>
            </p:nvSpPr>
            <p:spPr bwMode="auto">
              <a:xfrm>
                <a:off x="1486" y="25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4" name="Rectangle 1003"/>
              <p:cNvSpPr>
                <a:spLocks noChangeArrowheads="1"/>
              </p:cNvSpPr>
              <p:nvPr/>
            </p:nvSpPr>
            <p:spPr bwMode="auto">
              <a:xfrm>
                <a:off x="1478" y="252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5" name="Freeform 1004"/>
              <p:cNvSpPr>
                <a:spLocks/>
              </p:cNvSpPr>
              <p:nvPr/>
            </p:nvSpPr>
            <p:spPr bwMode="auto">
              <a:xfrm>
                <a:off x="1484" y="253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6" name="Freeform 1005"/>
              <p:cNvSpPr>
                <a:spLocks/>
              </p:cNvSpPr>
              <p:nvPr/>
            </p:nvSpPr>
            <p:spPr bwMode="auto">
              <a:xfrm>
                <a:off x="1478" y="25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7" name="Freeform 1006"/>
              <p:cNvSpPr>
                <a:spLocks/>
              </p:cNvSpPr>
              <p:nvPr/>
            </p:nvSpPr>
            <p:spPr bwMode="auto">
              <a:xfrm>
                <a:off x="1486" y="253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8" name="Freeform 1007"/>
              <p:cNvSpPr>
                <a:spLocks/>
              </p:cNvSpPr>
              <p:nvPr/>
            </p:nvSpPr>
            <p:spPr bwMode="auto">
              <a:xfrm>
                <a:off x="1470" y="2508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7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4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7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6 w 8"/>
                  <a:gd name="T41" fmla="*/ 3 h 7"/>
                  <a:gd name="T42" fmla="*/ 3 w 8"/>
                  <a:gd name="T43" fmla="*/ 0 h 7"/>
                  <a:gd name="T44" fmla="*/ 4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2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7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7" y="7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9" name="Freeform 1008"/>
              <p:cNvSpPr>
                <a:spLocks/>
              </p:cNvSpPr>
              <p:nvPr/>
            </p:nvSpPr>
            <p:spPr bwMode="auto">
              <a:xfrm>
                <a:off x="1486" y="25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1" name="Group 1210"/>
            <p:cNvGrpSpPr>
              <a:grpSpLocks/>
            </p:cNvGrpSpPr>
            <p:nvPr/>
          </p:nvGrpSpPr>
          <p:grpSpPr bwMode="auto">
            <a:xfrm>
              <a:off x="337" y="2502"/>
              <a:ext cx="1438" cy="762"/>
              <a:chOff x="337" y="2502"/>
              <a:chExt cx="1438" cy="762"/>
            </a:xfrm>
          </p:grpSpPr>
          <p:sp>
            <p:nvSpPr>
              <p:cNvPr id="510" name="Freeform 1010"/>
              <p:cNvSpPr>
                <a:spLocks/>
              </p:cNvSpPr>
              <p:nvPr/>
            </p:nvSpPr>
            <p:spPr bwMode="auto">
              <a:xfrm>
                <a:off x="1470" y="2508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3 w 4"/>
                  <a:gd name="T5" fmla="*/ 6 h 10"/>
                  <a:gd name="T6" fmla="*/ 3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2 w 4"/>
                  <a:gd name="T15" fmla="*/ 7 h 10"/>
                  <a:gd name="T16" fmla="*/ 1 w 4"/>
                  <a:gd name="T17" fmla="*/ 6 h 10"/>
                  <a:gd name="T18" fmla="*/ 0 w 4"/>
                  <a:gd name="T19" fmla="*/ 4 h 10"/>
                  <a:gd name="T20" fmla="*/ 2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6 h 10"/>
                  <a:gd name="T36" fmla="*/ 2 w 4"/>
                  <a:gd name="T37" fmla="*/ 4 h 10"/>
                  <a:gd name="T38" fmla="*/ 3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1" name="Freeform 1011"/>
              <p:cNvSpPr>
                <a:spLocks/>
              </p:cNvSpPr>
              <p:nvPr/>
            </p:nvSpPr>
            <p:spPr bwMode="auto">
              <a:xfrm>
                <a:off x="1476" y="2516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2" name="Freeform 1012"/>
              <p:cNvSpPr>
                <a:spLocks/>
              </p:cNvSpPr>
              <p:nvPr/>
            </p:nvSpPr>
            <p:spPr bwMode="auto">
              <a:xfrm>
                <a:off x="1481" y="2524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3" name="Freeform 1013"/>
              <p:cNvSpPr>
                <a:spLocks/>
              </p:cNvSpPr>
              <p:nvPr/>
            </p:nvSpPr>
            <p:spPr bwMode="auto">
              <a:xfrm>
                <a:off x="1470" y="251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4" name="Freeform 1014"/>
              <p:cNvSpPr>
                <a:spLocks/>
              </p:cNvSpPr>
              <p:nvPr/>
            </p:nvSpPr>
            <p:spPr bwMode="auto">
              <a:xfrm>
                <a:off x="1467" y="2524"/>
                <a:ext cx="9" cy="11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4 h 4"/>
                  <a:gd name="T4" fmla="*/ 1 w 3"/>
                  <a:gd name="T5" fmla="*/ 0 h 4"/>
                  <a:gd name="T6" fmla="*/ 2 w 3"/>
                  <a:gd name="T7" fmla="*/ 3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5" name="Freeform 1015"/>
              <p:cNvSpPr>
                <a:spLocks/>
              </p:cNvSpPr>
              <p:nvPr/>
            </p:nvSpPr>
            <p:spPr bwMode="auto">
              <a:xfrm>
                <a:off x="1454" y="2513"/>
                <a:ext cx="16" cy="22"/>
              </a:xfrm>
              <a:custGeom>
                <a:avLst/>
                <a:gdLst>
                  <a:gd name="T0" fmla="*/ 3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4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7 h 8"/>
                  <a:gd name="T68" fmla="*/ 5 w 6"/>
                  <a:gd name="T69" fmla="*/ 6 h 8"/>
                  <a:gd name="T70" fmla="*/ 4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5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3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5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5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6"/>
                      <a:pt x="5" y="6"/>
                      <a:pt x="5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3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7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6" name="Freeform 1016"/>
              <p:cNvSpPr>
                <a:spLocks/>
              </p:cNvSpPr>
              <p:nvPr/>
            </p:nvSpPr>
            <p:spPr bwMode="auto">
              <a:xfrm>
                <a:off x="1470" y="25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7" name="Freeform 1017"/>
              <p:cNvSpPr>
                <a:spLocks/>
              </p:cNvSpPr>
              <p:nvPr/>
            </p:nvSpPr>
            <p:spPr bwMode="auto">
              <a:xfrm>
                <a:off x="1462" y="251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8" name="Rectangle 1018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9" name="Freeform 1019"/>
              <p:cNvSpPr>
                <a:spLocks/>
              </p:cNvSpPr>
              <p:nvPr/>
            </p:nvSpPr>
            <p:spPr bwMode="auto">
              <a:xfrm>
                <a:off x="1465" y="252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0" name="Freeform 1020"/>
              <p:cNvSpPr>
                <a:spLocks/>
              </p:cNvSpPr>
              <p:nvPr/>
            </p:nvSpPr>
            <p:spPr bwMode="auto">
              <a:xfrm>
                <a:off x="1459" y="25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1" name="Freeform 1021"/>
              <p:cNvSpPr>
                <a:spLocks/>
              </p:cNvSpPr>
              <p:nvPr/>
            </p:nvSpPr>
            <p:spPr bwMode="auto">
              <a:xfrm>
                <a:off x="1462" y="25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2" name="Freeform 1022"/>
              <p:cNvSpPr>
                <a:spLocks/>
              </p:cNvSpPr>
              <p:nvPr/>
            </p:nvSpPr>
            <p:spPr bwMode="auto">
              <a:xfrm>
                <a:off x="1456" y="2502"/>
                <a:ext cx="33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6 h 20"/>
                  <a:gd name="T4" fmla="*/ 4 w 12"/>
                  <a:gd name="T5" fmla="*/ 18 h 20"/>
                  <a:gd name="T6" fmla="*/ 5 w 12"/>
                  <a:gd name="T7" fmla="*/ 16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0 h 20"/>
                  <a:gd name="T22" fmla="*/ 3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6 w 12"/>
                  <a:gd name="T29" fmla="*/ 8 h 20"/>
                  <a:gd name="T30" fmla="*/ 4 w 12"/>
                  <a:gd name="T31" fmla="*/ 7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4 h 20"/>
                  <a:gd name="T40" fmla="*/ 3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2 w 12"/>
                  <a:gd name="T57" fmla="*/ 9 h 20"/>
                  <a:gd name="T58" fmla="*/ 2 w 12"/>
                  <a:gd name="T59" fmla="*/ 9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3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7 w 12"/>
                  <a:gd name="T75" fmla="*/ 13 h 20"/>
                  <a:gd name="T76" fmla="*/ 7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6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4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7" y="16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3"/>
                      <a:pt x="10" y="8"/>
                      <a:pt x="6" y="15"/>
                    </a:cubicBezTo>
                    <a:cubicBezTo>
                      <a:pt x="6" y="16"/>
                      <a:pt x="10" y="15"/>
                      <a:pt x="9" y="14"/>
                    </a:cubicBezTo>
                    <a:cubicBezTo>
                      <a:pt x="11" y="15"/>
                      <a:pt x="9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6" y="12"/>
                    </a:cubicBezTo>
                    <a:cubicBezTo>
                      <a:pt x="7" y="11"/>
                      <a:pt x="7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6" y="10"/>
                      <a:pt x="6" y="11"/>
                      <a:pt x="5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5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7" y="7"/>
                      <a:pt x="5" y="9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6"/>
                      <a:pt x="2" y="8"/>
                      <a:pt x="4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4" y="6"/>
                      <a:pt x="5" y="6"/>
                    </a:cubicBezTo>
                    <a:cubicBezTo>
                      <a:pt x="4" y="6"/>
                      <a:pt x="5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3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3" y="7"/>
                      <a:pt x="3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4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4" y="11"/>
                      <a:pt x="3" y="11"/>
                    </a:cubicBezTo>
                    <a:cubicBezTo>
                      <a:pt x="2" y="12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6" y="13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4"/>
                      <a:pt x="7" y="13"/>
                    </a:cubicBezTo>
                    <a:cubicBezTo>
                      <a:pt x="6" y="11"/>
                      <a:pt x="9" y="12"/>
                      <a:pt x="9" y="12"/>
                    </a:cubicBezTo>
                    <a:cubicBezTo>
                      <a:pt x="6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1"/>
                      <a:pt x="6" y="11"/>
                      <a:pt x="6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6" y="15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5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3" name="Freeform 1023"/>
              <p:cNvSpPr>
                <a:spLocks/>
              </p:cNvSpPr>
              <p:nvPr/>
            </p:nvSpPr>
            <p:spPr bwMode="auto">
              <a:xfrm>
                <a:off x="1470" y="253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4" name="Freeform 1024"/>
              <p:cNvSpPr>
                <a:spLocks/>
              </p:cNvSpPr>
              <p:nvPr/>
            </p:nvSpPr>
            <p:spPr bwMode="auto">
              <a:xfrm>
                <a:off x="1473" y="253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5" name="Freeform 1025"/>
              <p:cNvSpPr>
                <a:spLocks/>
              </p:cNvSpPr>
              <p:nvPr/>
            </p:nvSpPr>
            <p:spPr bwMode="auto">
              <a:xfrm>
                <a:off x="1465" y="253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6" name="Freeform 1026"/>
              <p:cNvSpPr>
                <a:spLocks/>
              </p:cNvSpPr>
              <p:nvPr/>
            </p:nvSpPr>
            <p:spPr bwMode="auto">
              <a:xfrm>
                <a:off x="1465" y="25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7" name="Freeform 1027"/>
              <p:cNvSpPr>
                <a:spLocks/>
              </p:cNvSpPr>
              <p:nvPr/>
            </p:nvSpPr>
            <p:spPr bwMode="auto">
              <a:xfrm>
                <a:off x="1432" y="2527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1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7 h 10"/>
                  <a:gd name="T14" fmla="*/ 9 w 12"/>
                  <a:gd name="T15" fmla="*/ 9 h 10"/>
                  <a:gd name="T16" fmla="*/ 10 w 12"/>
                  <a:gd name="T17" fmla="*/ 8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7 h 10"/>
                  <a:gd name="T26" fmla="*/ 11 w 12"/>
                  <a:gd name="T27" fmla="*/ 8 h 10"/>
                  <a:gd name="T28" fmla="*/ 11 w 12"/>
                  <a:gd name="T29" fmla="*/ 7 h 10"/>
                  <a:gd name="T30" fmla="*/ 11 w 12"/>
                  <a:gd name="T31" fmla="*/ 8 h 10"/>
                  <a:gd name="T32" fmla="*/ 12 w 12"/>
                  <a:gd name="T33" fmla="*/ 6 h 10"/>
                  <a:gd name="T34" fmla="*/ 12 w 12"/>
                  <a:gd name="T35" fmla="*/ 5 h 10"/>
                  <a:gd name="T36" fmla="*/ 11 w 12"/>
                  <a:gd name="T37" fmla="*/ 6 h 10"/>
                  <a:gd name="T38" fmla="*/ 11 w 12"/>
                  <a:gd name="T39" fmla="*/ 6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4 h 10"/>
                  <a:gd name="T50" fmla="*/ 10 w 12"/>
                  <a:gd name="T51" fmla="*/ 5 h 10"/>
                  <a:gd name="T52" fmla="*/ 10 w 12"/>
                  <a:gd name="T53" fmla="*/ 7 h 10"/>
                  <a:gd name="T54" fmla="*/ 9 w 12"/>
                  <a:gd name="T55" fmla="*/ 7 h 10"/>
                  <a:gd name="T56" fmla="*/ 10 w 12"/>
                  <a:gd name="T57" fmla="*/ 5 h 10"/>
                  <a:gd name="T58" fmla="*/ 9 w 12"/>
                  <a:gd name="T59" fmla="*/ 6 h 10"/>
                  <a:gd name="T60" fmla="*/ 9 w 12"/>
                  <a:gd name="T61" fmla="*/ 4 h 10"/>
                  <a:gd name="T62" fmla="*/ 9 w 12"/>
                  <a:gd name="T63" fmla="*/ 6 h 10"/>
                  <a:gd name="T64" fmla="*/ 6 w 12"/>
                  <a:gd name="T65" fmla="*/ 5 h 10"/>
                  <a:gd name="T66" fmla="*/ 7 w 12"/>
                  <a:gd name="T67" fmla="*/ 5 h 10"/>
                  <a:gd name="T68" fmla="*/ 6 w 12"/>
                  <a:gd name="T69" fmla="*/ 5 h 10"/>
                  <a:gd name="T70" fmla="*/ 6 w 12"/>
                  <a:gd name="T71" fmla="*/ 3 h 10"/>
                  <a:gd name="T72" fmla="*/ 5 w 12"/>
                  <a:gd name="T73" fmla="*/ 4 h 10"/>
                  <a:gd name="T74" fmla="*/ 5 w 12"/>
                  <a:gd name="T75" fmla="*/ 2 h 10"/>
                  <a:gd name="T76" fmla="*/ 5 w 12"/>
                  <a:gd name="T77" fmla="*/ 2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1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0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9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9" y="7"/>
                    </a:cubicBezTo>
                    <a:cubicBezTo>
                      <a:pt x="9" y="6"/>
                      <a:pt x="10" y="6"/>
                      <a:pt x="10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4"/>
                      <a:pt x="9" y="7"/>
                      <a:pt x="6" y="5"/>
                    </a:cubicBezTo>
                    <a:cubicBezTo>
                      <a:pt x="6" y="3"/>
                      <a:pt x="7" y="5"/>
                      <a:pt x="7" y="5"/>
                    </a:cubicBezTo>
                    <a:cubicBezTo>
                      <a:pt x="7" y="5"/>
                      <a:pt x="7" y="4"/>
                      <a:pt x="6" y="5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8" name="Freeform 1028"/>
              <p:cNvSpPr>
                <a:spLocks/>
              </p:cNvSpPr>
              <p:nvPr/>
            </p:nvSpPr>
            <p:spPr bwMode="auto">
              <a:xfrm>
                <a:off x="1437" y="2524"/>
                <a:ext cx="9" cy="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9" name="Freeform 1029"/>
              <p:cNvSpPr>
                <a:spLocks/>
              </p:cNvSpPr>
              <p:nvPr/>
            </p:nvSpPr>
            <p:spPr bwMode="auto">
              <a:xfrm>
                <a:off x="1437" y="2508"/>
                <a:ext cx="39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2 w 14"/>
                  <a:gd name="T11" fmla="*/ 6 h 7"/>
                  <a:gd name="T12" fmla="*/ 2 w 14"/>
                  <a:gd name="T13" fmla="*/ 5 h 7"/>
                  <a:gd name="T14" fmla="*/ 2 w 14"/>
                  <a:gd name="T15" fmla="*/ 5 h 7"/>
                  <a:gd name="T16" fmla="*/ 2 w 14"/>
                  <a:gd name="T17" fmla="*/ 5 h 7"/>
                  <a:gd name="T18" fmla="*/ 3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5 h 7"/>
                  <a:gd name="T26" fmla="*/ 8 w 14"/>
                  <a:gd name="T27" fmla="*/ 5 h 7"/>
                  <a:gd name="T28" fmla="*/ 9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3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1" y="3"/>
                      <a:pt x="8" y="5"/>
                      <a:pt x="8" y="6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0" y="7"/>
                      <a:pt x="11" y="7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0" name="Rectangle 1030"/>
              <p:cNvSpPr>
                <a:spLocks noChangeArrowheads="1"/>
              </p:cNvSpPr>
              <p:nvPr/>
            </p:nvSpPr>
            <p:spPr bwMode="auto">
              <a:xfrm>
                <a:off x="1467" y="251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1" name="Freeform 1031"/>
              <p:cNvSpPr>
                <a:spLocks/>
              </p:cNvSpPr>
              <p:nvPr/>
            </p:nvSpPr>
            <p:spPr bwMode="auto">
              <a:xfrm>
                <a:off x="1397" y="287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2" name="Freeform 1032"/>
              <p:cNvSpPr>
                <a:spLocks/>
              </p:cNvSpPr>
              <p:nvPr/>
            </p:nvSpPr>
            <p:spPr bwMode="auto">
              <a:xfrm>
                <a:off x="1388" y="2862"/>
                <a:ext cx="9" cy="1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3" name="Freeform 1033"/>
              <p:cNvSpPr>
                <a:spLocks/>
              </p:cNvSpPr>
              <p:nvPr/>
            </p:nvSpPr>
            <p:spPr bwMode="auto">
              <a:xfrm>
                <a:off x="1391" y="2864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4" name="Freeform 1034"/>
              <p:cNvSpPr>
                <a:spLocks/>
              </p:cNvSpPr>
              <p:nvPr/>
            </p:nvSpPr>
            <p:spPr bwMode="auto">
              <a:xfrm>
                <a:off x="1391" y="2867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5" name="Freeform 1035"/>
              <p:cNvSpPr>
                <a:spLocks/>
              </p:cNvSpPr>
              <p:nvPr/>
            </p:nvSpPr>
            <p:spPr bwMode="auto">
              <a:xfrm>
                <a:off x="1388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6" name="Freeform 1036"/>
              <p:cNvSpPr>
                <a:spLocks/>
              </p:cNvSpPr>
              <p:nvPr/>
            </p:nvSpPr>
            <p:spPr bwMode="auto">
              <a:xfrm>
                <a:off x="1388" y="2862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7" name="Freeform 1037"/>
              <p:cNvSpPr>
                <a:spLocks/>
              </p:cNvSpPr>
              <p:nvPr/>
            </p:nvSpPr>
            <p:spPr bwMode="auto">
              <a:xfrm>
                <a:off x="1388" y="2870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8" name="Freeform 1038"/>
              <p:cNvSpPr>
                <a:spLocks/>
              </p:cNvSpPr>
              <p:nvPr/>
            </p:nvSpPr>
            <p:spPr bwMode="auto">
              <a:xfrm>
                <a:off x="1391" y="286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9" name="Freeform 1039"/>
              <p:cNvSpPr>
                <a:spLocks/>
              </p:cNvSpPr>
              <p:nvPr/>
            </p:nvSpPr>
            <p:spPr bwMode="auto">
              <a:xfrm>
                <a:off x="1386" y="2862"/>
                <a:ext cx="2" cy="10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0" name="Freeform 1040"/>
              <p:cNvSpPr>
                <a:spLocks/>
              </p:cNvSpPr>
              <p:nvPr/>
            </p:nvSpPr>
            <p:spPr bwMode="auto">
              <a:xfrm>
                <a:off x="1391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1" name="Freeform 1041"/>
              <p:cNvSpPr>
                <a:spLocks/>
              </p:cNvSpPr>
              <p:nvPr/>
            </p:nvSpPr>
            <p:spPr bwMode="auto">
              <a:xfrm>
                <a:off x="1383" y="2856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2 h 4"/>
                  <a:gd name="T4" fmla="*/ 1 w 3"/>
                  <a:gd name="T5" fmla="*/ 3 h 4"/>
                  <a:gd name="T6" fmla="*/ 2 w 3"/>
                  <a:gd name="T7" fmla="*/ 2 h 4"/>
                  <a:gd name="T8" fmla="*/ 1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3 w 3"/>
                  <a:gd name="T19" fmla="*/ 1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2" y="2"/>
                      <a:pt x="1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2" name="Rectangle 1042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3" name="Freeform 1043"/>
              <p:cNvSpPr>
                <a:spLocks/>
              </p:cNvSpPr>
              <p:nvPr/>
            </p:nvSpPr>
            <p:spPr bwMode="auto">
              <a:xfrm>
                <a:off x="1383" y="2859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1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4" name="Freeform 1044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5" name="Freeform 1045"/>
              <p:cNvSpPr>
                <a:spLocks/>
              </p:cNvSpPr>
              <p:nvPr/>
            </p:nvSpPr>
            <p:spPr bwMode="auto">
              <a:xfrm>
                <a:off x="1388" y="2862"/>
                <a:ext cx="3" cy="0"/>
              </a:xfrm>
              <a:custGeom>
                <a:avLst/>
                <a:gdLst>
                  <a:gd name="T0" fmla="*/ 1 w 1"/>
                  <a:gd name="T1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6" name="Freeform 1046"/>
              <p:cNvSpPr>
                <a:spLocks/>
              </p:cNvSpPr>
              <p:nvPr/>
            </p:nvSpPr>
            <p:spPr bwMode="auto">
              <a:xfrm>
                <a:off x="1383" y="28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7" name="Freeform 1047"/>
              <p:cNvSpPr>
                <a:spLocks/>
              </p:cNvSpPr>
              <p:nvPr/>
            </p:nvSpPr>
            <p:spPr bwMode="auto">
              <a:xfrm>
                <a:off x="1378" y="2845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3 w 10"/>
                  <a:gd name="T17" fmla="*/ 5 h 15"/>
                  <a:gd name="T18" fmla="*/ 4 w 10"/>
                  <a:gd name="T19" fmla="*/ 7 h 15"/>
                  <a:gd name="T20" fmla="*/ 3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5 w 10"/>
                  <a:gd name="T35" fmla="*/ 6 h 15"/>
                  <a:gd name="T36" fmla="*/ 5 w 10"/>
                  <a:gd name="T37" fmla="*/ 6 h 15"/>
                  <a:gd name="T38" fmla="*/ 5 w 10"/>
                  <a:gd name="T39" fmla="*/ 6 h 15"/>
                  <a:gd name="T40" fmla="*/ 5 w 10"/>
                  <a:gd name="T41" fmla="*/ 6 h 15"/>
                  <a:gd name="T42" fmla="*/ 5 w 10"/>
                  <a:gd name="T43" fmla="*/ 6 h 15"/>
                  <a:gd name="T44" fmla="*/ 5 w 10"/>
                  <a:gd name="T45" fmla="*/ 6 h 15"/>
                  <a:gd name="T46" fmla="*/ 5 w 10"/>
                  <a:gd name="T47" fmla="*/ 6 h 15"/>
                  <a:gd name="T48" fmla="*/ 5 w 10"/>
                  <a:gd name="T49" fmla="*/ 6 h 15"/>
                  <a:gd name="T50" fmla="*/ 5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5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7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6 w 10"/>
                  <a:gd name="T75" fmla="*/ 3 h 15"/>
                  <a:gd name="T76" fmla="*/ 9 w 10"/>
                  <a:gd name="T77" fmla="*/ 5 h 15"/>
                  <a:gd name="T78" fmla="*/ 8 w 10"/>
                  <a:gd name="T79" fmla="*/ 4 h 15"/>
                  <a:gd name="T80" fmla="*/ 7 w 10"/>
                  <a:gd name="T81" fmla="*/ 3 h 15"/>
                  <a:gd name="T82" fmla="*/ 9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10" y="3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3"/>
                      <a:pt x="5" y="5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4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4" y="7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5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8" name="Rectangle 1048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9" name="Freeform 1049"/>
              <p:cNvSpPr>
                <a:spLocks/>
              </p:cNvSpPr>
              <p:nvPr/>
            </p:nvSpPr>
            <p:spPr bwMode="auto">
              <a:xfrm>
                <a:off x="1405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0" name="Freeform 1050"/>
              <p:cNvSpPr>
                <a:spLocks/>
              </p:cNvSpPr>
              <p:nvPr/>
            </p:nvSpPr>
            <p:spPr bwMode="auto">
              <a:xfrm>
                <a:off x="1394" y="285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1" name="Freeform 1051"/>
              <p:cNvSpPr>
                <a:spLocks/>
              </p:cNvSpPr>
              <p:nvPr/>
            </p:nvSpPr>
            <p:spPr bwMode="auto">
              <a:xfrm>
                <a:off x="1402" y="285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2" name="Freeform 1052"/>
              <p:cNvSpPr>
                <a:spLocks/>
              </p:cNvSpPr>
              <p:nvPr/>
            </p:nvSpPr>
            <p:spPr bwMode="auto">
              <a:xfrm>
                <a:off x="1397" y="286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3" name="Rectangle 1053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4" name="Freeform 1054"/>
              <p:cNvSpPr>
                <a:spLocks/>
              </p:cNvSpPr>
              <p:nvPr/>
            </p:nvSpPr>
            <p:spPr bwMode="auto">
              <a:xfrm>
                <a:off x="1388" y="2837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5 w 8"/>
                  <a:gd name="T41" fmla="*/ 3 h 7"/>
                  <a:gd name="T42" fmla="*/ 3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1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6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6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5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5" name="Freeform 1055"/>
              <p:cNvSpPr>
                <a:spLocks/>
              </p:cNvSpPr>
              <p:nvPr/>
            </p:nvSpPr>
            <p:spPr bwMode="auto">
              <a:xfrm>
                <a:off x="1405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6" name="Freeform 1056"/>
              <p:cNvSpPr>
                <a:spLocks/>
              </p:cNvSpPr>
              <p:nvPr/>
            </p:nvSpPr>
            <p:spPr bwMode="auto">
              <a:xfrm>
                <a:off x="1388" y="2837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2 w 4"/>
                  <a:gd name="T5" fmla="*/ 6 h 10"/>
                  <a:gd name="T6" fmla="*/ 2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1 w 4"/>
                  <a:gd name="T15" fmla="*/ 6 h 10"/>
                  <a:gd name="T16" fmla="*/ 1 w 4"/>
                  <a:gd name="T17" fmla="*/ 6 h 10"/>
                  <a:gd name="T18" fmla="*/ 0 w 4"/>
                  <a:gd name="T19" fmla="*/ 4 h 10"/>
                  <a:gd name="T20" fmla="*/ 1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5 h 10"/>
                  <a:gd name="T36" fmla="*/ 2 w 4"/>
                  <a:gd name="T37" fmla="*/ 4 h 10"/>
                  <a:gd name="T38" fmla="*/ 2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7" name="Freeform 1057"/>
              <p:cNvSpPr>
                <a:spLocks/>
              </p:cNvSpPr>
              <p:nvPr/>
            </p:nvSpPr>
            <p:spPr bwMode="auto">
              <a:xfrm>
                <a:off x="1394" y="284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8" name="Freeform 1058"/>
              <p:cNvSpPr>
                <a:spLocks/>
              </p:cNvSpPr>
              <p:nvPr/>
            </p:nvSpPr>
            <p:spPr bwMode="auto">
              <a:xfrm>
                <a:off x="1397" y="285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9" name="Freeform 1059"/>
              <p:cNvSpPr>
                <a:spLocks/>
              </p:cNvSpPr>
              <p:nvPr/>
            </p:nvSpPr>
            <p:spPr bwMode="auto">
              <a:xfrm>
                <a:off x="1388" y="284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0" name="Freeform 1060"/>
              <p:cNvSpPr>
                <a:spLocks/>
              </p:cNvSpPr>
              <p:nvPr/>
            </p:nvSpPr>
            <p:spPr bwMode="auto">
              <a:xfrm>
                <a:off x="1386" y="2853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1" name="Freeform 1061"/>
              <p:cNvSpPr>
                <a:spLocks/>
              </p:cNvSpPr>
              <p:nvPr/>
            </p:nvSpPr>
            <p:spPr bwMode="auto">
              <a:xfrm>
                <a:off x="1372" y="2843"/>
                <a:ext cx="16" cy="21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5 h 8"/>
                  <a:gd name="T72" fmla="*/ 5 w 6"/>
                  <a:gd name="T73" fmla="*/ 7 h 8"/>
                  <a:gd name="T74" fmla="*/ 6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4 h 8"/>
                  <a:gd name="T82" fmla="*/ 2 w 6"/>
                  <a:gd name="T83" fmla="*/ 3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8"/>
                      <a:pt x="4" y="6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3" y="3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6"/>
                      <a:pt x="2" y="1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2" name="Freeform 1062"/>
              <p:cNvSpPr>
                <a:spLocks/>
              </p:cNvSpPr>
              <p:nvPr/>
            </p:nvSpPr>
            <p:spPr bwMode="auto">
              <a:xfrm>
                <a:off x="1386" y="28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3" name="Freeform 1063"/>
              <p:cNvSpPr>
                <a:spLocks/>
              </p:cNvSpPr>
              <p:nvPr/>
            </p:nvSpPr>
            <p:spPr bwMode="auto">
              <a:xfrm>
                <a:off x="1380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4" name="Rectangle 1064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5" name="Freeform 1065"/>
              <p:cNvSpPr>
                <a:spLocks/>
              </p:cNvSpPr>
              <p:nvPr/>
            </p:nvSpPr>
            <p:spPr bwMode="auto">
              <a:xfrm>
                <a:off x="1383" y="285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6" name="Freeform 1066"/>
              <p:cNvSpPr>
                <a:spLocks/>
              </p:cNvSpPr>
              <p:nvPr/>
            </p:nvSpPr>
            <p:spPr bwMode="auto">
              <a:xfrm>
                <a:off x="1378" y="28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7" name="Freeform 1067"/>
              <p:cNvSpPr>
                <a:spLocks/>
              </p:cNvSpPr>
              <p:nvPr/>
            </p:nvSpPr>
            <p:spPr bwMode="auto">
              <a:xfrm>
                <a:off x="1380" y="28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8" name="Freeform 1068"/>
              <p:cNvSpPr>
                <a:spLocks/>
              </p:cNvSpPr>
              <p:nvPr/>
            </p:nvSpPr>
            <p:spPr bwMode="auto">
              <a:xfrm>
                <a:off x="1372" y="2832"/>
                <a:ext cx="35" cy="51"/>
              </a:xfrm>
              <a:custGeom>
                <a:avLst/>
                <a:gdLst>
                  <a:gd name="T0" fmla="*/ 5 w 13"/>
                  <a:gd name="T1" fmla="*/ 14 h 19"/>
                  <a:gd name="T2" fmla="*/ 4 w 13"/>
                  <a:gd name="T3" fmla="*/ 16 h 19"/>
                  <a:gd name="T4" fmla="*/ 5 w 13"/>
                  <a:gd name="T5" fmla="*/ 17 h 19"/>
                  <a:gd name="T6" fmla="*/ 6 w 13"/>
                  <a:gd name="T7" fmla="*/ 16 h 19"/>
                  <a:gd name="T8" fmla="*/ 8 w 13"/>
                  <a:gd name="T9" fmla="*/ 16 h 19"/>
                  <a:gd name="T10" fmla="*/ 9 w 13"/>
                  <a:gd name="T11" fmla="*/ 12 h 19"/>
                  <a:gd name="T12" fmla="*/ 10 w 13"/>
                  <a:gd name="T13" fmla="*/ 14 h 19"/>
                  <a:gd name="T14" fmla="*/ 9 w 13"/>
                  <a:gd name="T15" fmla="*/ 12 h 19"/>
                  <a:gd name="T16" fmla="*/ 10 w 13"/>
                  <a:gd name="T17" fmla="*/ 11 h 19"/>
                  <a:gd name="T18" fmla="*/ 7 w 13"/>
                  <a:gd name="T19" fmla="*/ 12 h 19"/>
                  <a:gd name="T20" fmla="*/ 7 w 13"/>
                  <a:gd name="T21" fmla="*/ 10 h 19"/>
                  <a:gd name="T22" fmla="*/ 4 w 13"/>
                  <a:gd name="T23" fmla="*/ 11 h 19"/>
                  <a:gd name="T24" fmla="*/ 8 w 13"/>
                  <a:gd name="T25" fmla="*/ 10 h 19"/>
                  <a:gd name="T26" fmla="*/ 8 w 13"/>
                  <a:gd name="T27" fmla="*/ 8 h 19"/>
                  <a:gd name="T28" fmla="*/ 7 w 13"/>
                  <a:gd name="T29" fmla="*/ 7 h 19"/>
                  <a:gd name="T30" fmla="*/ 5 w 13"/>
                  <a:gd name="T31" fmla="*/ 7 h 19"/>
                  <a:gd name="T32" fmla="*/ 2 w 13"/>
                  <a:gd name="T33" fmla="*/ 7 h 19"/>
                  <a:gd name="T34" fmla="*/ 6 w 13"/>
                  <a:gd name="T35" fmla="*/ 5 h 19"/>
                  <a:gd name="T36" fmla="*/ 6 w 13"/>
                  <a:gd name="T37" fmla="*/ 4 h 19"/>
                  <a:gd name="T38" fmla="*/ 4 w 13"/>
                  <a:gd name="T39" fmla="*/ 4 h 19"/>
                  <a:gd name="T40" fmla="*/ 4 w 13"/>
                  <a:gd name="T41" fmla="*/ 6 h 19"/>
                  <a:gd name="T42" fmla="*/ 3 w 13"/>
                  <a:gd name="T43" fmla="*/ 4 h 19"/>
                  <a:gd name="T44" fmla="*/ 4 w 13"/>
                  <a:gd name="T45" fmla="*/ 4 h 19"/>
                  <a:gd name="T46" fmla="*/ 1 w 13"/>
                  <a:gd name="T47" fmla="*/ 6 h 19"/>
                  <a:gd name="T48" fmla="*/ 1 w 13"/>
                  <a:gd name="T49" fmla="*/ 7 h 19"/>
                  <a:gd name="T50" fmla="*/ 1 w 13"/>
                  <a:gd name="T51" fmla="*/ 7 h 19"/>
                  <a:gd name="T52" fmla="*/ 1 w 13"/>
                  <a:gd name="T53" fmla="*/ 8 h 19"/>
                  <a:gd name="T54" fmla="*/ 2 w 13"/>
                  <a:gd name="T55" fmla="*/ 9 h 19"/>
                  <a:gd name="T56" fmla="*/ 3 w 13"/>
                  <a:gd name="T57" fmla="*/ 9 h 19"/>
                  <a:gd name="T58" fmla="*/ 3 w 13"/>
                  <a:gd name="T59" fmla="*/ 9 h 19"/>
                  <a:gd name="T60" fmla="*/ 3 w 13"/>
                  <a:gd name="T61" fmla="*/ 10 h 19"/>
                  <a:gd name="T62" fmla="*/ 4 w 13"/>
                  <a:gd name="T63" fmla="*/ 10 h 19"/>
                  <a:gd name="T64" fmla="*/ 5 w 13"/>
                  <a:gd name="T65" fmla="*/ 10 h 19"/>
                  <a:gd name="T66" fmla="*/ 4 w 13"/>
                  <a:gd name="T67" fmla="*/ 11 h 19"/>
                  <a:gd name="T68" fmla="*/ 4 w 13"/>
                  <a:gd name="T69" fmla="*/ 12 h 19"/>
                  <a:gd name="T70" fmla="*/ 6 w 13"/>
                  <a:gd name="T71" fmla="*/ 12 h 19"/>
                  <a:gd name="T72" fmla="*/ 7 w 13"/>
                  <a:gd name="T73" fmla="*/ 12 h 19"/>
                  <a:gd name="T74" fmla="*/ 8 w 13"/>
                  <a:gd name="T75" fmla="*/ 13 h 19"/>
                  <a:gd name="T76" fmla="*/ 8 w 13"/>
                  <a:gd name="T77" fmla="*/ 14 h 19"/>
                  <a:gd name="T78" fmla="*/ 9 w 13"/>
                  <a:gd name="T79" fmla="*/ 12 h 19"/>
                  <a:gd name="T80" fmla="*/ 8 w 13"/>
                  <a:gd name="T81" fmla="*/ 12 h 19"/>
                  <a:gd name="T82" fmla="*/ 8 w 13"/>
                  <a:gd name="T83" fmla="*/ 13 h 19"/>
                  <a:gd name="T84" fmla="*/ 7 w 13"/>
                  <a:gd name="T85" fmla="*/ 15 h 19"/>
                  <a:gd name="T86" fmla="*/ 5 w 13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19">
                    <a:moveTo>
                      <a:pt x="5" y="12"/>
                    </a:moveTo>
                    <a:cubicBezTo>
                      <a:pt x="5" y="12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6"/>
                      <a:pt x="8" y="16"/>
                      <a:pt x="9" y="15"/>
                    </a:cubicBezTo>
                    <a:cubicBezTo>
                      <a:pt x="11" y="14"/>
                      <a:pt x="9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2" y="14"/>
                    </a:cubicBezTo>
                    <a:cubicBezTo>
                      <a:pt x="8" y="14"/>
                      <a:pt x="13" y="11"/>
                      <a:pt x="9" y="12"/>
                    </a:cubicBezTo>
                    <a:cubicBezTo>
                      <a:pt x="9" y="11"/>
                      <a:pt x="8" y="12"/>
                      <a:pt x="9" y="12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8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5" y="12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8" y="9"/>
                      <a:pt x="8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7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5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5" y="6"/>
                      <a:pt x="6" y="5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2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3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1" y="7"/>
                      <a:pt x="2" y="7"/>
                      <a:pt x="1" y="8"/>
                    </a:cubicBezTo>
                    <a:cubicBezTo>
                      <a:pt x="2" y="8"/>
                      <a:pt x="4" y="7"/>
                      <a:pt x="4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4" y="10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5" y="11"/>
                      <a:pt x="6" y="10"/>
                    </a:cubicBezTo>
                    <a:cubicBezTo>
                      <a:pt x="4" y="11"/>
                      <a:pt x="5" y="11"/>
                      <a:pt x="4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6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4"/>
                      <a:pt x="7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7" y="15"/>
                      <a:pt x="9" y="16"/>
                      <a:pt x="7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8" y="15"/>
                      <a:pt x="8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9" name="Freeform 1069"/>
              <p:cNvSpPr>
                <a:spLocks/>
              </p:cNvSpPr>
              <p:nvPr/>
            </p:nvSpPr>
            <p:spPr bwMode="auto">
              <a:xfrm>
                <a:off x="1388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0" name="Rectangle 1070"/>
              <p:cNvSpPr>
                <a:spLocks noChangeArrowheads="1"/>
              </p:cNvSpPr>
              <p:nvPr/>
            </p:nvSpPr>
            <p:spPr bwMode="auto">
              <a:xfrm>
                <a:off x="1391" y="2867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1" name="Freeform 1071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2" name="Freeform 1072"/>
              <p:cNvSpPr>
                <a:spLocks/>
              </p:cNvSpPr>
              <p:nvPr/>
            </p:nvSpPr>
            <p:spPr bwMode="auto">
              <a:xfrm>
                <a:off x="1383" y="286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3" name="Freeform 1073"/>
              <p:cNvSpPr>
                <a:spLocks/>
              </p:cNvSpPr>
              <p:nvPr/>
            </p:nvSpPr>
            <p:spPr bwMode="auto">
              <a:xfrm>
                <a:off x="1350" y="2853"/>
                <a:ext cx="33" cy="30"/>
              </a:xfrm>
              <a:custGeom>
                <a:avLst/>
                <a:gdLst>
                  <a:gd name="T0" fmla="*/ 5 w 12"/>
                  <a:gd name="T1" fmla="*/ 3 h 11"/>
                  <a:gd name="T2" fmla="*/ 4 w 12"/>
                  <a:gd name="T3" fmla="*/ 2 h 11"/>
                  <a:gd name="T4" fmla="*/ 5 w 12"/>
                  <a:gd name="T5" fmla="*/ 2 h 11"/>
                  <a:gd name="T6" fmla="*/ 2 w 12"/>
                  <a:gd name="T7" fmla="*/ 0 h 11"/>
                  <a:gd name="T8" fmla="*/ 7 w 12"/>
                  <a:gd name="T9" fmla="*/ 8 h 11"/>
                  <a:gd name="T10" fmla="*/ 3 w 12"/>
                  <a:gd name="T11" fmla="*/ 7 h 11"/>
                  <a:gd name="T12" fmla="*/ 9 w 12"/>
                  <a:gd name="T13" fmla="*/ 8 h 11"/>
                  <a:gd name="T14" fmla="*/ 9 w 12"/>
                  <a:gd name="T15" fmla="*/ 10 h 11"/>
                  <a:gd name="T16" fmla="*/ 10 w 12"/>
                  <a:gd name="T17" fmla="*/ 9 h 11"/>
                  <a:gd name="T18" fmla="*/ 10 w 12"/>
                  <a:gd name="T19" fmla="*/ 8 h 11"/>
                  <a:gd name="T20" fmla="*/ 10 w 12"/>
                  <a:gd name="T21" fmla="*/ 9 h 11"/>
                  <a:gd name="T22" fmla="*/ 10 w 12"/>
                  <a:gd name="T23" fmla="*/ 8 h 11"/>
                  <a:gd name="T24" fmla="*/ 11 w 12"/>
                  <a:gd name="T25" fmla="*/ 8 h 11"/>
                  <a:gd name="T26" fmla="*/ 10 w 12"/>
                  <a:gd name="T27" fmla="*/ 9 h 11"/>
                  <a:gd name="T28" fmla="*/ 11 w 12"/>
                  <a:gd name="T29" fmla="*/ 8 h 11"/>
                  <a:gd name="T30" fmla="*/ 11 w 12"/>
                  <a:gd name="T31" fmla="*/ 9 h 11"/>
                  <a:gd name="T32" fmla="*/ 12 w 12"/>
                  <a:gd name="T33" fmla="*/ 7 h 11"/>
                  <a:gd name="T34" fmla="*/ 12 w 12"/>
                  <a:gd name="T35" fmla="*/ 6 h 11"/>
                  <a:gd name="T36" fmla="*/ 11 w 12"/>
                  <a:gd name="T37" fmla="*/ 7 h 11"/>
                  <a:gd name="T38" fmla="*/ 11 w 12"/>
                  <a:gd name="T39" fmla="*/ 7 h 11"/>
                  <a:gd name="T40" fmla="*/ 11 w 12"/>
                  <a:gd name="T41" fmla="*/ 8 h 11"/>
                  <a:gd name="T42" fmla="*/ 11 w 12"/>
                  <a:gd name="T43" fmla="*/ 6 h 11"/>
                  <a:gd name="T44" fmla="*/ 10 w 12"/>
                  <a:gd name="T45" fmla="*/ 5 h 11"/>
                  <a:gd name="T46" fmla="*/ 10 w 12"/>
                  <a:gd name="T47" fmla="*/ 5 h 11"/>
                  <a:gd name="T48" fmla="*/ 10 w 12"/>
                  <a:gd name="T49" fmla="*/ 5 h 11"/>
                  <a:gd name="T50" fmla="*/ 10 w 12"/>
                  <a:gd name="T51" fmla="*/ 6 h 11"/>
                  <a:gd name="T52" fmla="*/ 10 w 12"/>
                  <a:gd name="T53" fmla="*/ 8 h 11"/>
                  <a:gd name="T54" fmla="*/ 9 w 12"/>
                  <a:gd name="T55" fmla="*/ 8 h 11"/>
                  <a:gd name="T56" fmla="*/ 9 w 12"/>
                  <a:gd name="T57" fmla="*/ 6 h 11"/>
                  <a:gd name="T58" fmla="*/ 9 w 12"/>
                  <a:gd name="T59" fmla="*/ 7 h 11"/>
                  <a:gd name="T60" fmla="*/ 9 w 12"/>
                  <a:gd name="T61" fmla="*/ 5 h 11"/>
                  <a:gd name="T62" fmla="*/ 9 w 12"/>
                  <a:gd name="T63" fmla="*/ 7 h 11"/>
                  <a:gd name="T64" fmla="*/ 6 w 12"/>
                  <a:gd name="T65" fmla="*/ 6 h 11"/>
                  <a:gd name="T66" fmla="*/ 7 w 12"/>
                  <a:gd name="T67" fmla="*/ 6 h 11"/>
                  <a:gd name="T68" fmla="*/ 5 w 12"/>
                  <a:gd name="T69" fmla="*/ 5 h 11"/>
                  <a:gd name="T70" fmla="*/ 6 w 12"/>
                  <a:gd name="T71" fmla="*/ 4 h 11"/>
                  <a:gd name="T72" fmla="*/ 5 w 12"/>
                  <a:gd name="T73" fmla="*/ 4 h 11"/>
                  <a:gd name="T74" fmla="*/ 5 w 12"/>
                  <a:gd name="T75" fmla="*/ 3 h 11"/>
                  <a:gd name="T76" fmla="*/ 5 w 12"/>
                  <a:gd name="T77" fmla="*/ 3 h 11"/>
                  <a:gd name="T78" fmla="*/ 3 w 12"/>
                  <a:gd name="T79" fmla="*/ 3 h 11"/>
                  <a:gd name="T80" fmla="*/ 5 w 12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3" y="1"/>
                      <a:pt x="5" y="1"/>
                      <a:pt x="2" y="0"/>
                    </a:cubicBezTo>
                    <a:cubicBezTo>
                      <a:pt x="4" y="5"/>
                      <a:pt x="0" y="2"/>
                      <a:pt x="7" y="8"/>
                    </a:cubicBezTo>
                    <a:cubicBezTo>
                      <a:pt x="7" y="8"/>
                      <a:pt x="6" y="10"/>
                      <a:pt x="3" y="7"/>
                    </a:cubicBezTo>
                    <a:cubicBezTo>
                      <a:pt x="10" y="10"/>
                      <a:pt x="7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9"/>
                      <a:pt x="10" y="8"/>
                      <a:pt x="10" y="9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2" y="10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3"/>
                      <a:pt x="10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9" y="7"/>
                      <a:pt x="9" y="9"/>
                      <a:pt x="9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8" y="5"/>
                      <a:pt x="8" y="7"/>
                      <a:pt x="6" y="6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4" name="Freeform 1074"/>
              <p:cNvSpPr>
                <a:spLocks/>
              </p:cNvSpPr>
              <p:nvPr/>
            </p:nvSpPr>
            <p:spPr bwMode="auto">
              <a:xfrm>
                <a:off x="1356" y="2851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5" name="Freeform 1075"/>
              <p:cNvSpPr>
                <a:spLocks/>
              </p:cNvSpPr>
              <p:nvPr/>
            </p:nvSpPr>
            <p:spPr bwMode="auto">
              <a:xfrm>
                <a:off x="1356" y="2837"/>
                <a:ext cx="35" cy="19"/>
              </a:xfrm>
              <a:custGeom>
                <a:avLst/>
                <a:gdLst>
                  <a:gd name="T0" fmla="*/ 10 w 13"/>
                  <a:gd name="T1" fmla="*/ 5 h 7"/>
                  <a:gd name="T2" fmla="*/ 11 w 13"/>
                  <a:gd name="T3" fmla="*/ 4 h 7"/>
                  <a:gd name="T4" fmla="*/ 7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2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8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6" name="Rectangle 1076"/>
              <p:cNvSpPr>
                <a:spLocks noChangeArrowheads="1"/>
              </p:cNvSpPr>
              <p:nvPr/>
            </p:nvSpPr>
            <p:spPr bwMode="auto">
              <a:xfrm>
                <a:off x="1386" y="284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7" name="Freeform 1077"/>
              <p:cNvSpPr>
                <a:spLocks/>
              </p:cNvSpPr>
              <p:nvPr/>
            </p:nvSpPr>
            <p:spPr bwMode="auto">
              <a:xfrm>
                <a:off x="1486" y="276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8" name="Freeform 1078"/>
              <p:cNvSpPr>
                <a:spLocks/>
              </p:cNvSpPr>
              <p:nvPr/>
            </p:nvSpPr>
            <p:spPr bwMode="auto">
              <a:xfrm>
                <a:off x="1478" y="2753"/>
                <a:ext cx="11" cy="11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3 w 4"/>
                  <a:gd name="T5" fmla="*/ 4 h 4"/>
                  <a:gd name="T6" fmla="*/ 2 w 4"/>
                  <a:gd name="T7" fmla="*/ 2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3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9" name="Freeform 1079"/>
              <p:cNvSpPr>
                <a:spLocks/>
              </p:cNvSpPr>
              <p:nvPr/>
            </p:nvSpPr>
            <p:spPr bwMode="auto">
              <a:xfrm>
                <a:off x="1484" y="275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0" name="Freeform 1080"/>
              <p:cNvSpPr>
                <a:spLocks/>
              </p:cNvSpPr>
              <p:nvPr/>
            </p:nvSpPr>
            <p:spPr bwMode="auto">
              <a:xfrm>
                <a:off x="1484" y="2758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1" name="Freeform 1081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2" name="Freeform 1082"/>
              <p:cNvSpPr>
                <a:spLocks/>
              </p:cNvSpPr>
              <p:nvPr/>
            </p:nvSpPr>
            <p:spPr bwMode="auto">
              <a:xfrm>
                <a:off x="1478" y="2753"/>
                <a:ext cx="3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3" name="Freeform 1083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4" name="Freeform 1084"/>
              <p:cNvSpPr>
                <a:spLocks/>
              </p:cNvSpPr>
              <p:nvPr/>
            </p:nvSpPr>
            <p:spPr bwMode="auto">
              <a:xfrm>
                <a:off x="1481" y="275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5" name="Freeform 1085"/>
              <p:cNvSpPr>
                <a:spLocks/>
              </p:cNvSpPr>
              <p:nvPr/>
            </p:nvSpPr>
            <p:spPr bwMode="auto">
              <a:xfrm>
                <a:off x="1478" y="2750"/>
                <a:ext cx="3" cy="14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0" y="2"/>
                      <a:pt x="0" y="5"/>
                      <a:pt x="1" y="3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6" name="Freeform 1086"/>
              <p:cNvSpPr>
                <a:spLocks/>
              </p:cNvSpPr>
              <p:nvPr/>
            </p:nvSpPr>
            <p:spPr bwMode="auto">
              <a:xfrm>
                <a:off x="1481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7" name="Freeform 1087"/>
              <p:cNvSpPr>
                <a:spLocks/>
              </p:cNvSpPr>
              <p:nvPr/>
            </p:nvSpPr>
            <p:spPr bwMode="auto">
              <a:xfrm>
                <a:off x="1476" y="2747"/>
                <a:ext cx="5" cy="11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1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2 w 2"/>
                  <a:gd name="T17" fmla="*/ 1 h 4"/>
                  <a:gd name="T18" fmla="*/ 2 w 2"/>
                  <a:gd name="T19" fmla="*/ 0 h 4"/>
                  <a:gd name="T20" fmla="*/ 2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8" name="Rectangle 1088"/>
              <p:cNvSpPr>
                <a:spLocks noChangeArrowheads="1"/>
              </p:cNvSpPr>
              <p:nvPr/>
            </p:nvSpPr>
            <p:spPr bwMode="auto">
              <a:xfrm>
                <a:off x="1478" y="275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9" name="Freeform 1089"/>
              <p:cNvSpPr>
                <a:spLocks/>
              </p:cNvSpPr>
              <p:nvPr/>
            </p:nvSpPr>
            <p:spPr bwMode="auto">
              <a:xfrm>
                <a:off x="1473" y="2750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0" name="Freeform 1090"/>
              <p:cNvSpPr>
                <a:spLocks/>
              </p:cNvSpPr>
              <p:nvPr/>
            </p:nvSpPr>
            <p:spPr bwMode="auto">
              <a:xfrm>
                <a:off x="1473" y="275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1" name="Rectangle 1091"/>
              <p:cNvSpPr>
                <a:spLocks noChangeArrowheads="1"/>
              </p:cNvSpPr>
              <p:nvPr/>
            </p:nvSpPr>
            <p:spPr bwMode="auto">
              <a:xfrm>
                <a:off x="1481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2" name="Freeform 1092"/>
              <p:cNvSpPr>
                <a:spLocks/>
              </p:cNvSpPr>
              <p:nvPr/>
            </p:nvSpPr>
            <p:spPr bwMode="auto">
              <a:xfrm>
                <a:off x="1473" y="275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3" name="Freeform 1093"/>
              <p:cNvSpPr>
                <a:spLocks/>
              </p:cNvSpPr>
              <p:nvPr/>
            </p:nvSpPr>
            <p:spPr bwMode="auto">
              <a:xfrm>
                <a:off x="1470" y="2736"/>
                <a:ext cx="27" cy="39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7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2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0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4 w 10"/>
                  <a:gd name="T35" fmla="*/ 6 h 14"/>
                  <a:gd name="T36" fmla="*/ 4 w 10"/>
                  <a:gd name="T37" fmla="*/ 6 h 14"/>
                  <a:gd name="T38" fmla="*/ 4 w 10"/>
                  <a:gd name="T39" fmla="*/ 6 h 14"/>
                  <a:gd name="T40" fmla="*/ 4 w 10"/>
                  <a:gd name="T41" fmla="*/ 6 h 14"/>
                  <a:gd name="T42" fmla="*/ 4 w 10"/>
                  <a:gd name="T43" fmla="*/ 6 h 14"/>
                  <a:gd name="T44" fmla="*/ 4 w 10"/>
                  <a:gd name="T45" fmla="*/ 6 h 14"/>
                  <a:gd name="T46" fmla="*/ 4 w 10"/>
                  <a:gd name="T47" fmla="*/ 6 h 14"/>
                  <a:gd name="T48" fmla="*/ 4 w 10"/>
                  <a:gd name="T49" fmla="*/ 6 h 14"/>
                  <a:gd name="T50" fmla="*/ 4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2 w 10"/>
                  <a:gd name="T57" fmla="*/ 10 h 14"/>
                  <a:gd name="T58" fmla="*/ 3 w 10"/>
                  <a:gd name="T59" fmla="*/ 9 h 14"/>
                  <a:gd name="T60" fmla="*/ 3 w 10"/>
                  <a:gd name="T61" fmla="*/ 6 h 14"/>
                  <a:gd name="T62" fmla="*/ 4 w 10"/>
                  <a:gd name="T63" fmla="*/ 7 h 14"/>
                  <a:gd name="T64" fmla="*/ 6 w 10"/>
                  <a:gd name="T65" fmla="*/ 6 h 14"/>
                  <a:gd name="T66" fmla="*/ 5 w 10"/>
                  <a:gd name="T67" fmla="*/ 4 h 14"/>
                  <a:gd name="T68" fmla="*/ 6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7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9"/>
                      <a:pt x="0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5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4" name="Rectangle 1094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5" name="Freeform 1095"/>
              <p:cNvSpPr>
                <a:spLocks/>
              </p:cNvSpPr>
              <p:nvPr/>
            </p:nvSpPr>
            <p:spPr bwMode="auto">
              <a:xfrm>
                <a:off x="1497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6" name="Rectangle 1096"/>
              <p:cNvSpPr>
                <a:spLocks noChangeArrowheads="1"/>
              </p:cNvSpPr>
              <p:nvPr/>
            </p:nvSpPr>
            <p:spPr bwMode="auto">
              <a:xfrm>
                <a:off x="1486" y="273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7" name="Freeform 1097"/>
              <p:cNvSpPr>
                <a:spLocks/>
              </p:cNvSpPr>
              <p:nvPr/>
            </p:nvSpPr>
            <p:spPr bwMode="auto">
              <a:xfrm>
                <a:off x="1492" y="275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8" name="Freeform 1098"/>
              <p:cNvSpPr>
                <a:spLocks/>
              </p:cNvSpPr>
              <p:nvPr/>
            </p:nvSpPr>
            <p:spPr bwMode="auto">
              <a:xfrm>
                <a:off x="1489" y="275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9" name="Rectangle 1099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0" name="Freeform 1100"/>
              <p:cNvSpPr>
                <a:spLocks/>
              </p:cNvSpPr>
              <p:nvPr/>
            </p:nvSpPr>
            <p:spPr bwMode="auto">
              <a:xfrm>
                <a:off x="1478" y="2728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4 h 7"/>
                  <a:gd name="T8" fmla="*/ 6 w 9"/>
                  <a:gd name="T9" fmla="*/ 3 h 7"/>
                  <a:gd name="T10" fmla="*/ 7 w 9"/>
                  <a:gd name="T11" fmla="*/ 2 h 7"/>
                  <a:gd name="T12" fmla="*/ 7 w 9"/>
                  <a:gd name="T13" fmla="*/ 5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3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5 h 7"/>
                  <a:gd name="T26" fmla="*/ 7 w 9"/>
                  <a:gd name="T27" fmla="*/ 6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5 h 7"/>
                  <a:gd name="T36" fmla="*/ 5 w 9"/>
                  <a:gd name="T37" fmla="*/ 3 h 7"/>
                  <a:gd name="T38" fmla="*/ 6 w 9"/>
                  <a:gd name="T39" fmla="*/ 2 h 7"/>
                  <a:gd name="T40" fmla="*/ 6 w 9"/>
                  <a:gd name="T41" fmla="*/ 2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2 h 7"/>
                  <a:gd name="T50" fmla="*/ 4 w 9"/>
                  <a:gd name="T51" fmla="*/ 1 h 7"/>
                  <a:gd name="T52" fmla="*/ 3 w 9"/>
                  <a:gd name="T53" fmla="*/ 1 h 7"/>
                  <a:gd name="T54" fmla="*/ 3 w 9"/>
                  <a:gd name="T55" fmla="*/ 1 h 7"/>
                  <a:gd name="T56" fmla="*/ 3 w 9"/>
                  <a:gd name="T57" fmla="*/ 2 h 7"/>
                  <a:gd name="T58" fmla="*/ 4 w 9"/>
                  <a:gd name="T59" fmla="*/ 2 h 7"/>
                  <a:gd name="T60" fmla="*/ 4 w 9"/>
                  <a:gd name="T61" fmla="*/ 3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3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5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9" y="1"/>
                      <a:pt x="6" y="3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5" y="2"/>
                      <a:pt x="8" y="6"/>
                      <a:pt x="7" y="5"/>
                    </a:cubicBezTo>
                    <a:cubicBezTo>
                      <a:pt x="7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5" y="1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1" name="Freeform 1101"/>
              <p:cNvSpPr>
                <a:spLocks/>
              </p:cNvSpPr>
              <p:nvPr/>
            </p:nvSpPr>
            <p:spPr bwMode="auto">
              <a:xfrm>
                <a:off x="1495" y="274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2" name="Freeform 1102"/>
              <p:cNvSpPr>
                <a:spLocks/>
              </p:cNvSpPr>
              <p:nvPr/>
            </p:nvSpPr>
            <p:spPr bwMode="auto">
              <a:xfrm>
                <a:off x="1478" y="2728"/>
                <a:ext cx="14" cy="25"/>
              </a:xfrm>
              <a:custGeom>
                <a:avLst/>
                <a:gdLst>
                  <a:gd name="T0" fmla="*/ 2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1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0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2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2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3" name="Rectangle 1103"/>
              <p:cNvSpPr>
                <a:spLocks noChangeArrowheads="1"/>
              </p:cNvSpPr>
              <p:nvPr/>
            </p:nvSpPr>
            <p:spPr bwMode="auto">
              <a:xfrm>
                <a:off x="1486" y="2734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4" name="Freeform 1104"/>
              <p:cNvSpPr>
                <a:spLocks/>
              </p:cNvSpPr>
              <p:nvPr/>
            </p:nvSpPr>
            <p:spPr bwMode="auto">
              <a:xfrm>
                <a:off x="1489" y="27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5" name="Freeform 1105"/>
              <p:cNvSpPr>
                <a:spLocks/>
              </p:cNvSpPr>
              <p:nvPr/>
            </p:nvSpPr>
            <p:spPr bwMode="auto">
              <a:xfrm>
                <a:off x="1478" y="273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6" name="Freeform 1106"/>
              <p:cNvSpPr>
                <a:spLocks/>
              </p:cNvSpPr>
              <p:nvPr/>
            </p:nvSpPr>
            <p:spPr bwMode="auto">
              <a:xfrm>
                <a:off x="1478" y="2745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0 w 2"/>
                  <a:gd name="T9" fmla="*/ 2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0" y="2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7" name="Freeform 1107"/>
              <p:cNvSpPr>
                <a:spLocks/>
              </p:cNvSpPr>
              <p:nvPr/>
            </p:nvSpPr>
            <p:spPr bwMode="auto">
              <a:xfrm>
                <a:off x="1462" y="2731"/>
                <a:ext cx="16" cy="24"/>
              </a:xfrm>
              <a:custGeom>
                <a:avLst/>
                <a:gdLst>
                  <a:gd name="T0" fmla="*/ 4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6 w 6"/>
                  <a:gd name="T15" fmla="*/ 9 h 9"/>
                  <a:gd name="T16" fmla="*/ 3 w 6"/>
                  <a:gd name="T17" fmla="*/ 7 h 9"/>
                  <a:gd name="T18" fmla="*/ 4 w 6"/>
                  <a:gd name="T19" fmla="*/ 6 h 9"/>
                  <a:gd name="T20" fmla="*/ 4 w 6"/>
                  <a:gd name="T21" fmla="*/ 6 h 9"/>
                  <a:gd name="T22" fmla="*/ 4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6 w 6"/>
                  <a:gd name="T33" fmla="*/ 4 h 9"/>
                  <a:gd name="T34" fmla="*/ 2 w 6"/>
                  <a:gd name="T35" fmla="*/ 3 h 9"/>
                  <a:gd name="T36" fmla="*/ 3 w 6"/>
                  <a:gd name="T37" fmla="*/ 3 h 9"/>
                  <a:gd name="T38" fmla="*/ 5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1 w 6"/>
                  <a:gd name="T51" fmla="*/ 4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1 w 6"/>
                  <a:gd name="T59" fmla="*/ 5 h 9"/>
                  <a:gd name="T60" fmla="*/ 3 w 6"/>
                  <a:gd name="T61" fmla="*/ 5 h 9"/>
                  <a:gd name="T62" fmla="*/ 0 w 6"/>
                  <a:gd name="T63" fmla="*/ 6 h 9"/>
                  <a:gd name="T64" fmla="*/ 4 w 6"/>
                  <a:gd name="T65" fmla="*/ 8 h 9"/>
                  <a:gd name="T66" fmla="*/ 4 w 6"/>
                  <a:gd name="T67" fmla="*/ 7 h 9"/>
                  <a:gd name="T68" fmla="*/ 5 w 6"/>
                  <a:gd name="T69" fmla="*/ 6 h 9"/>
                  <a:gd name="T70" fmla="*/ 5 w 6"/>
                  <a:gd name="T71" fmla="*/ 5 h 9"/>
                  <a:gd name="T72" fmla="*/ 6 w 6"/>
                  <a:gd name="T73" fmla="*/ 8 h 9"/>
                  <a:gd name="T74" fmla="*/ 6 w 6"/>
                  <a:gd name="T75" fmla="*/ 8 h 9"/>
                  <a:gd name="T76" fmla="*/ 6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4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4" y="5"/>
                    </a:moveTo>
                    <a:cubicBezTo>
                      <a:pt x="4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3" y="7"/>
                    </a:cubicBezTo>
                    <a:cubicBezTo>
                      <a:pt x="2" y="8"/>
                      <a:pt x="4" y="6"/>
                      <a:pt x="3" y="7"/>
                    </a:cubicBezTo>
                    <a:cubicBezTo>
                      <a:pt x="5" y="6"/>
                      <a:pt x="6" y="7"/>
                      <a:pt x="6" y="9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4" y="6"/>
                      <a:pt x="2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3" y="6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5" y="4"/>
                      <a:pt x="2" y="3"/>
                    </a:cubicBezTo>
                    <a:cubicBezTo>
                      <a:pt x="6" y="4"/>
                      <a:pt x="1" y="3"/>
                      <a:pt x="3" y="3"/>
                    </a:cubicBezTo>
                    <a:cubicBezTo>
                      <a:pt x="4" y="3"/>
                      <a:pt x="3" y="3"/>
                      <a:pt x="5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3" y="4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1" y="5"/>
                      <a:pt x="1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4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6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3" y="2"/>
                      <a:pt x="3" y="3"/>
                    </a:cubicBezTo>
                    <a:cubicBezTo>
                      <a:pt x="3" y="4"/>
                      <a:pt x="3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8" name="Freeform 1108"/>
              <p:cNvSpPr>
                <a:spLocks/>
              </p:cNvSpPr>
              <p:nvPr/>
            </p:nvSpPr>
            <p:spPr bwMode="auto">
              <a:xfrm>
                <a:off x="1478" y="27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9" name="Freeform 1109"/>
              <p:cNvSpPr>
                <a:spLocks/>
              </p:cNvSpPr>
              <p:nvPr/>
            </p:nvSpPr>
            <p:spPr bwMode="auto">
              <a:xfrm>
                <a:off x="1473" y="273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0" name="Rectangle 1110"/>
              <p:cNvSpPr>
                <a:spLocks noChangeArrowheads="1"/>
              </p:cNvSpPr>
              <p:nvPr/>
            </p:nvSpPr>
            <p:spPr bwMode="auto">
              <a:xfrm>
                <a:off x="1478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1" name="Freeform 1111"/>
              <p:cNvSpPr>
                <a:spLocks/>
              </p:cNvSpPr>
              <p:nvPr/>
            </p:nvSpPr>
            <p:spPr bwMode="auto">
              <a:xfrm>
                <a:off x="1476" y="274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2" name="Freeform 1112"/>
              <p:cNvSpPr>
                <a:spLocks/>
              </p:cNvSpPr>
              <p:nvPr/>
            </p:nvSpPr>
            <p:spPr bwMode="auto">
              <a:xfrm>
                <a:off x="1467" y="273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3" name="Freeform 1113"/>
              <p:cNvSpPr>
                <a:spLocks/>
              </p:cNvSpPr>
              <p:nvPr/>
            </p:nvSpPr>
            <p:spPr bwMode="auto">
              <a:xfrm>
                <a:off x="1470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4" name="Freeform 1114"/>
              <p:cNvSpPr>
                <a:spLocks/>
              </p:cNvSpPr>
              <p:nvPr/>
            </p:nvSpPr>
            <p:spPr bwMode="auto">
              <a:xfrm>
                <a:off x="1465" y="2723"/>
                <a:ext cx="32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5 h 19"/>
                  <a:gd name="T10" fmla="*/ 8 w 12"/>
                  <a:gd name="T11" fmla="*/ 11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1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9 h 19"/>
                  <a:gd name="T26" fmla="*/ 7 w 12"/>
                  <a:gd name="T27" fmla="*/ 8 h 19"/>
                  <a:gd name="T28" fmla="*/ 7 w 12"/>
                  <a:gd name="T29" fmla="*/ 7 h 19"/>
                  <a:gd name="T30" fmla="*/ 4 w 12"/>
                  <a:gd name="T31" fmla="*/ 7 h 19"/>
                  <a:gd name="T32" fmla="*/ 1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2 w 12"/>
                  <a:gd name="T43" fmla="*/ 4 h 19"/>
                  <a:gd name="T44" fmla="*/ 3 w 12"/>
                  <a:gd name="T45" fmla="*/ 3 h 19"/>
                  <a:gd name="T46" fmla="*/ 0 w 12"/>
                  <a:gd name="T47" fmla="*/ 6 h 19"/>
                  <a:gd name="T48" fmla="*/ 0 w 12"/>
                  <a:gd name="T49" fmla="*/ 6 h 19"/>
                  <a:gd name="T50" fmla="*/ 1 w 12"/>
                  <a:gd name="T51" fmla="*/ 7 h 19"/>
                  <a:gd name="T52" fmla="*/ 1 w 12"/>
                  <a:gd name="T53" fmla="*/ 8 h 19"/>
                  <a:gd name="T54" fmla="*/ 1 w 12"/>
                  <a:gd name="T55" fmla="*/ 9 h 19"/>
                  <a:gd name="T56" fmla="*/ 3 w 12"/>
                  <a:gd name="T57" fmla="*/ 9 h 19"/>
                  <a:gd name="T58" fmla="*/ 2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4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6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7 w 12"/>
                  <a:gd name="T81" fmla="*/ 11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4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5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7"/>
                      <a:pt x="5" y="17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3"/>
                    </a:cubicBezTo>
                    <a:cubicBezTo>
                      <a:pt x="7" y="19"/>
                      <a:pt x="7" y="12"/>
                      <a:pt x="8" y="15"/>
                    </a:cubicBezTo>
                    <a:cubicBezTo>
                      <a:pt x="8" y="15"/>
                      <a:pt x="7" y="16"/>
                      <a:pt x="9" y="15"/>
                    </a:cubicBezTo>
                    <a:cubicBezTo>
                      <a:pt x="11" y="13"/>
                      <a:pt x="8" y="10"/>
                      <a:pt x="8" y="11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4"/>
                      <a:pt x="10" y="14"/>
                    </a:cubicBezTo>
                    <a:cubicBezTo>
                      <a:pt x="11" y="14"/>
                      <a:pt x="10" y="13"/>
                      <a:pt x="11" y="13"/>
                    </a:cubicBezTo>
                    <a:cubicBezTo>
                      <a:pt x="8" y="13"/>
                      <a:pt x="12" y="10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7" y="10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4" y="11"/>
                      <a:pt x="4" y="11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6" y="10"/>
                      <a:pt x="6" y="10"/>
                      <a:pt x="8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5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6" y="6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5"/>
                      <a:pt x="3" y="7"/>
                      <a:pt x="4" y="6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5"/>
                      <a:pt x="5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4"/>
                      <a:pt x="2" y="2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2" y="5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3" y="8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2" y="10"/>
                      <a:pt x="2" y="9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3" y="11"/>
                      <a:pt x="5" y="10"/>
                      <a:pt x="3" y="11"/>
                    </a:cubicBezTo>
                    <a:cubicBezTo>
                      <a:pt x="3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7" y="14"/>
                      <a:pt x="8" y="13"/>
                    </a:cubicBezTo>
                    <a:cubicBezTo>
                      <a:pt x="8" y="12"/>
                      <a:pt x="9" y="14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5" name="Freeform 1115"/>
              <p:cNvSpPr>
                <a:spLocks/>
              </p:cNvSpPr>
              <p:nvPr/>
            </p:nvSpPr>
            <p:spPr bwMode="auto">
              <a:xfrm>
                <a:off x="1478" y="2758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6" name="Rectangle 1116"/>
              <p:cNvSpPr>
                <a:spLocks noChangeArrowheads="1"/>
              </p:cNvSpPr>
              <p:nvPr/>
            </p:nvSpPr>
            <p:spPr bwMode="auto">
              <a:xfrm>
                <a:off x="1481" y="2758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7" name="Freeform 1117"/>
              <p:cNvSpPr>
                <a:spLocks/>
              </p:cNvSpPr>
              <p:nvPr/>
            </p:nvSpPr>
            <p:spPr bwMode="auto">
              <a:xfrm>
                <a:off x="1476" y="27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8" name="Rectangle 1118"/>
              <p:cNvSpPr>
                <a:spLocks noChangeArrowheads="1"/>
              </p:cNvSpPr>
              <p:nvPr/>
            </p:nvSpPr>
            <p:spPr bwMode="auto">
              <a:xfrm>
                <a:off x="1476" y="275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9" name="Freeform 1119"/>
              <p:cNvSpPr>
                <a:spLocks/>
              </p:cNvSpPr>
              <p:nvPr/>
            </p:nvSpPr>
            <p:spPr bwMode="auto">
              <a:xfrm>
                <a:off x="1440" y="2745"/>
                <a:ext cx="36" cy="27"/>
              </a:xfrm>
              <a:custGeom>
                <a:avLst/>
                <a:gdLst>
                  <a:gd name="T0" fmla="*/ 6 w 13"/>
                  <a:gd name="T1" fmla="*/ 3 h 10"/>
                  <a:gd name="T2" fmla="*/ 4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8 h 10"/>
                  <a:gd name="T14" fmla="*/ 9 w 13"/>
                  <a:gd name="T15" fmla="*/ 10 h 10"/>
                  <a:gd name="T16" fmla="*/ 10 w 13"/>
                  <a:gd name="T17" fmla="*/ 9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1 w 13"/>
                  <a:gd name="T29" fmla="*/ 8 h 10"/>
                  <a:gd name="T30" fmla="*/ 11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1 w 13"/>
                  <a:gd name="T43" fmla="*/ 6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5 h 10"/>
                  <a:gd name="T50" fmla="*/ 10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9 w 13"/>
                  <a:gd name="T61" fmla="*/ 5 h 10"/>
                  <a:gd name="T62" fmla="*/ 9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1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3" y="7"/>
                    </a:cubicBezTo>
                    <a:cubicBezTo>
                      <a:pt x="13" y="6"/>
                      <a:pt x="12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10" y="6"/>
                      <a:pt x="9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7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0" name="Freeform 1120"/>
              <p:cNvSpPr>
                <a:spLocks/>
              </p:cNvSpPr>
              <p:nvPr/>
            </p:nvSpPr>
            <p:spPr bwMode="auto">
              <a:xfrm>
                <a:off x="1448" y="2742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1" name="Freeform 1121"/>
              <p:cNvSpPr>
                <a:spLocks/>
              </p:cNvSpPr>
              <p:nvPr/>
            </p:nvSpPr>
            <p:spPr bwMode="auto">
              <a:xfrm>
                <a:off x="1446" y="2728"/>
                <a:ext cx="38" cy="17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3 w 14"/>
                  <a:gd name="T11" fmla="*/ 5 h 6"/>
                  <a:gd name="T12" fmla="*/ 2 w 14"/>
                  <a:gd name="T13" fmla="*/ 5 h 6"/>
                  <a:gd name="T14" fmla="*/ 3 w 14"/>
                  <a:gd name="T15" fmla="*/ 5 h 6"/>
                  <a:gd name="T16" fmla="*/ 3 w 14"/>
                  <a:gd name="T17" fmla="*/ 4 h 6"/>
                  <a:gd name="T18" fmla="*/ 4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9 w 14"/>
                  <a:gd name="T27" fmla="*/ 5 h 6"/>
                  <a:gd name="T28" fmla="*/ 10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4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2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1" y="3"/>
                      <a:pt x="9" y="4"/>
                      <a:pt x="8" y="5"/>
                    </a:cubicBezTo>
                    <a:cubicBezTo>
                      <a:pt x="10" y="4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5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2" name="Freeform 1122"/>
              <p:cNvSpPr>
                <a:spLocks/>
              </p:cNvSpPr>
              <p:nvPr/>
            </p:nvSpPr>
            <p:spPr bwMode="auto">
              <a:xfrm>
                <a:off x="1476" y="273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3" name="Freeform 1123"/>
              <p:cNvSpPr>
                <a:spLocks/>
              </p:cNvSpPr>
              <p:nvPr/>
            </p:nvSpPr>
            <p:spPr bwMode="auto">
              <a:xfrm>
                <a:off x="1761" y="298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4" name="Freeform 1124"/>
              <p:cNvSpPr>
                <a:spLocks/>
              </p:cNvSpPr>
              <p:nvPr/>
            </p:nvSpPr>
            <p:spPr bwMode="auto">
              <a:xfrm>
                <a:off x="1753" y="2979"/>
                <a:ext cx="11" cy="13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4 h 5"/>
                  <a:gd name="T10" fmla="*/ 1 w 4"/>
                  <a:gd name="T11" fmla="*/ 3 h 5"/>
                  <a:gd name="T12" fmla="*/ 2 w 4"/>
                  <a:gd name="T13" fmla="*/ 2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4" y="5"/>
                      <a:pt x="3" y="3"/>
                      <a:pt x="2" y="3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3"/>
                      <a:pt x="1" y="2"/>
                      <a:pt x="1" y="3"/>
                    </a:cubicBezTo>
                    <a:cubicBezTo>
                      <a:pt x="0" y="1"/>
                      <a:pt x="1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5" name="Freeform 1125"/>
              <p:cNvSpPr>
                <a:spLocks/>
              </p:cNvSpPr>
              <p:nvPr/>
            </p:nvSpPr>
            <p:spPr bwMode="auto">
              <a:xfrm>
                <a:off x="1759" y="2984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6" name="Freeform 1126"/>
              <p:cNvSpPr>
                <a:spLocks/>
              </p:cNvSpPr>
              <p:nvPr/>
            </p:nvSpPr>
            <p:spPr bwMode="auto">
              <a:xfrm>
                <a:off x="1756" y="2987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7" name="Freeform 1127"/>
              <p:cNvSpPr>
                <a:spLocks/>
              </p:cNvSpPr>
              <p:nvPr/>
            </p:nvSpPr>
            <p:spPr bwMode="auto">
              <a:xfrm>
                <a:off x="1756" y="29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8" name="Freeform 1128"/>
              <p:cNvSpPr>
                <a:spLocks/>
              </p:cNvSpPr>
              <p:nvPr/>
            </p:nvSpPr>
            <p:spPr bwMode="auto">
              <a:xfrm>
                <a:off x="1753" y="2981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9" name="Freeform 1129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0" name="Freeform 1130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1" name="Freeform 1131"/>
              <p:cNvSpPr>
                <a:spLocks/>
              </p:cNvSpPr>
              <p:nvPr/>
            </p:nvSpPr>
            <p:spPr bwMode="auto">
              <a:xfrm>
                <a:off x="1750" y="2979"/>
                <a:ext cx="6" cy="10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3 h 4"/>
                  <a:gd name="T4" fmla="*/ 2 w 2"/>
                  <a:gd name="T5" fmla="*/ 0 h 4"/>
                  <a:gd name="T6" fmla="*/ 1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2" name="Freeform 1132"/>
              <p:cNvSpPr>
                <a:spLocks/>
              </p:cNvSpPr>
              <p:nvPr/>
            </p:nvSpPr>
            <p:spPr bwMode="auto">
              <a:xfrm>
                <a:off x="1756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3" name="Freeform 1133"/>
              <p:cNvSpPr>
                <a:spLocks/>
              </p:cNvSpPr>
              <p:nvPr/>
            </p:nvSpPr>
            <p:spPr bwMode="auto">
              <a:xfrm>
                <a:off x="1750" y="2976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1 h 4"/>
                  <a:gd name="T4" fmla="*/ 0 w 2"/>
                  <a:gd name="T5" fmla="*/ 2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1 w 2"/>
                  <a:gd name="T17" fmla="*/ 1 h 4"/>
                  <a:gd name="T18" fmla="*/ 2 w 2"/>
                  <a:gd name="T19" fmla="*/ 0 h 4"/>
                  <a:gd name="T20" fmla="*/ 1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4" name="Rectangle 1134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5" name="Freeform 1135"/>
              <p:cNvSpPr>
                <a:spLocks/>
              </p:cNvSpPr>
              <p:nvPr/>
            </p:nvSpPr>
            <p:spPr bwMode="auto">
              <a:xfrm>
                <a:off x="1748" y="2979"/>
                <a:ext cx="8" cy="5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0 h 2"/>
                  <a:gd name="T8" fmla="*/ 1 w 3"/>
                  <a:gd name="T9" fmla="*/ 1 h 2"/>
                  <a:gd name="T10" fmla="*/ 3 w 3"/>
                  <a:gd name="T11" fmla="*/ 0 h 2"/>
                  <a:gd name="T12" fmla="*/ 2 w 3"/>
                  <a:gd name="T13" fmla="*/ 0 h 2"/>
                  <a:gd name="T14" fmla="*/ 3 w 3"/>
                  <a:gd name="T15" fmla="*/ 0 h 2"/>
                  <a:gd name="T16" fmla="*/ 2 w 3"/>
                  <a:gd name="T17" fmla="*/ 0 h 2"/>
                  <a:gd name="T18" fmla="*/ 2 w 3"/>
                  <a:gd name="T19" fmla="*/ 1 h 2"/>
                  <a:gd name="T20" fmla="*/ 0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6" name="Freeform 1136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7" name="Rectangle 1137"/>
              <p:cNvSpPr>
                <a:spLocks noChangeArrowheads="1"/>
              </p:cNvSpPr>
              <p:nvPr/>
            </p:nvSpPr>
            <p:spPr bwMode="auto">
              <a:xfrm>
                <a:off x="1756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8" name="Freeform 1138"/>
              <p:cNvSpPr>
                <a:spLocks/>
              </p:cNvSpPr>
              <p:nvPr/>
            </p:nvSpPr>
            <p:spPr bwMode="auto">
              <a:xfrm>
                <a:off x="1748" y="298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9" name="Freeform 1139"/>
              <p:cNvSpPr>
                <a:spLocks/>
              </p:cNvSpPr>
              <p:nvPr/>
            </p:nvSpPr>
            <p:spPr bwMode="auto">
              <a:xfrm>
                <a:off x="1745" y="2965"/>
                <a:ext cx="25" cy="38"/>
              </a:xfrm>
              <a:custGeom>
                <a:avLst/>
                <a:gdLst>
                  <a:gd name="T0" fmla="*/ 9 w 9"/>
                  <a:gd name="T1" fmla="*/ 4 h 14"/>
                  <a:gd name="T2" fmla="*/ 9 w 9"/>
                  <a:gd name="T3" fmla="*/ 3 h 14"/>
                  <a:gd name="T4" fmla="*/ 8 w 9"/>
                  <a:gd name="T5" fmla="*/ 2 h 14"/>
                  <a:gd name="T6" fmla="*/ 7 w 9"/>
                  <a:gd name="T7" fmla="*/ 0 h 14"/>
                  <a:gd name="T8" fmla="*/ 7 w 9"/>
                  <a:gd name="T9" fmla="*/ 1 h 14"/>
                  <a:gd name="T10" fmla="*/ 7 w 9"/>
                  <a:gd name="T11" fmla="*/ 0 h 14"/>
                  <a:gd name="T12" fmla="*/ 6 w 9"/>
                  <a:gd name="T13" fmla="*/ 1 h 14"/>
                  <a:gd name="T14" fmla="*/ 5 w 9"/>
                  <a:gd name="T15" fmla="*/ 2 h 14"/>
                  <a:gd name="T16" fmla="*/ 2 w 9"/>
                  <a:gd name="T17" fmla="*/ 5 h 14"/>
                  <a:gd name="T18" fmla="*/ 3 w 9"/>
                  <a:gd name="T19" fmla="*/ 7 h 14"/>
                  <a:gd name="T20" fmla="*/ 2 w 9"/>
                  <a:gd name="T21" fmla="*/ 6 h 14"/>
                  <a:gd name="T22" fmla="*/ 2 w 9"/>
                  <a:gd name="T23" fmla="*/ 6 h 14"/>
                  <a:gd name="T24" fmla="*/ 1 w 9"/>
                  <a:gd name="T25" fmla="*/ 6 h 14"/>
                  <a:gd name="T26" fmla="*/ 2 w 9"/>
                  <a:gd name="T27" fmla="*/ 8 h 14"/>
                  <a:gd name="T28" fmla="*/ 0 w 9"/>
                  <a:gd name="T29" fmla="*/ 6 h 14"/>
                  <a:gd name="T30" fmla="*/ 2 w 9"/>
                  <a:gd name="T31" fmla="*/ 6 h 14"/>
                  <a:gd name="T32" fmla="*/ 1 w 9"/>
                  <a:gd name="T33" fmla="*/ 9 h 14"/>
                  <a:gd name="T34" fmla="*/ 4 w 9"/>
                  <a:gd name="T35" fmla="*/ 6 h 14"/>
                  <a:gd name="T36" fmla="*/ 4 w 9"/>
                  <a:gd name="T37" fmla="*/ 6 h 14"/>
                  <a:gd name="T38" fmla="*/ 4 w 9"/>
                  <a:gd name="T39" fmla="*/ 6 h 14"/>
                  <a:gd name="T40" fmla="*/ 4 w 9"/>
                  <a:gd name="T41" fmla="*/ 6 h 14"/>
                  <a:gd name="T42" fmla="*/ 4 w 9"/>
                  <a:gd name="T43" fmla="*/ 6 h 14"/>
                  <a:gd name="T44" fmla="*/ 4 w 9"/>
                  <a:gd name="T45" fmla="*/ 6 h 14"/>
                  <a:gd name="T46" fmla="*/ 4 w 9"/>
                  <a:gd name="T47" fmla="*/ 6 h 14"/>
                  <a:gd name="T48" fmla="*/ 4 w 9"/>
                  <a:gd name="T49" fmla="*/ 6 h 14"/>
                  <a:gd name="T50" fmla="*/ 4 w 9"/>
                  <a:gd name="T51" fmla="*/ 6 h 14"/>
                  <a:gd name="T52" fmla="*/ 2 w 9"/>
                  <a:gd name="T53" fmla="*/ 10 h 14"/>
                  <a:gd name="T54" fmla="*/ 2 w 9"/>
                  <a:gd name="T55" fmla="*/ 10 h 14"/>
                  <a:gd name="T56" fmla="*/ 2 w 9"/>
                  <a:gd name="T57" fmla="*/ 10 h 14"/>
                  <a:gd name="T58" fmla="*/ 3 w 9"/>
                  <a:gd name="T59" fmla="*/ 9 h 14"/>
                  <a:gd name="T60" fmla="*/ 3 w 9"/>
                  <a:gd name="T61" fmla="*/ 6 h 14"/>
                  <a:gd name="T62" fmla="*/ 4 w 9"/>
                  <a:gd name="T63" fmla="*/ 7 h 14"/>
                  <a:gd name="T64" fmla="*/ 6 w 9"/>
                  <a:gd name="T65" fmla="*/ 6 h 14"/>
                  <a:gd name="T66" fmla="*/ 5 w 9"/>
                  <a:gd name="T67" fmla="*/ 4 h 14"/>
                  <a:gd name="T68" fmla="*/ 6 w 9"/>
                  <a:gd name="T69" fmla="*/ 5 h 14"/>
                  <a:gd name="T70" fmla="*/ 5 w 9"/>
                  <a:gd name="T71" fmla="*/ 4 h 14"/>
                  <a:gd name="T72" fmla="*/ 7 w 9"/>
                  <a:gd name="T73" fmla="*/ 5 h 14"/>
                  <a:gd name="T74" fmla="*/ 5 w 9"/>
                  <a:gd name="T75" fmla="*/ 3 h 14"/>
                  <a:gd name="T76" fmla="*/ 8 w 9"/>
                  <a:gd name="T77" fmla="*/ 5 h 14"/>
                  <a:gd name="T78" fmla="*/ 7 w 9"/>
                  <a:gd name="T79" fmla="*/ 4 h 14"/>
                  <a:gd name="T80" fmla="*/ 6 w 9"/>
                  <a:gd name="T81" fmla="*/ 3 h 14"/>
                  <a:gd name="T82" fmla="*/ 8 w 9"/>
                  <a:gd name="T83" fmla="*/ 5 h 14"/>
                  <a:gd name="T84" fmla="*/ 7 w 9"/>
                  <a:gd name="T85" fmla="*/ 3 h 14"/>
                  <a:gd name="T86" fmla="*/ 7 w 9"/>
                  <a:gd name="T87" fmla="*/ 2 h 14"/>
                  <a:gd name="T88" fmla="*/ 8 w 9"/>
                  <a:gd name="T89" fmla="*/ 2 h 14"/>
                  <a:gd name="T90" fmla="*/ 9 w 9"/>
                  <a:gd name="T91" fmla="*/ 4 h 14"/>
                  <a:gd name="T92" fmla="*/ 9 w 9"/>
                  <a:gd name="T93" fmla="*/ 5 h 14"/>
                  <a:gd name="T94" fmla="*/ 8 w 9"/>
                  <a:gd name="T95" fmla="*/ 2 h 14"/>
                  <a:gd name="T96" fmla="*/ 9 w 9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4">
                    <a:moveTo>
                      <a:pt x="9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2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7" y="2"/>
                      <a:pt x="6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8"/>
                      <a:pt x="0" y="6"/>
                    </a:cubicBezTo>
                    <a:cubicBezTo>
                      <a:pt x="0" y="5"/>
                      <a:pt x="2" y="6"/>
                      <a:pt x="2" y="6"/>
                    </a:cubicBezTo>
                    <a:cubicBezTo>
                      <a:pt x="3" y="7"/>
                      <a:pt x="5" y="2"/>
                      <a:pt x="1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8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0" name="Freeform 1140"/>
              <p:cNvSpPr>
                <a:spLocks/>
              </p:cNvSpPr>
              <p:nvPr/>
            </p:nvSpPr>
            <p:spPr bwMode="auto">
              <a:xfrm>
                <a:off x="1770" y="297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1" name="Freeform 1141"/>
              <p:cNvSpPr>
                <a:spLocks/>
              </p:cNvSpPr>
              <p:nvPr/>
            </p:nvSpPr>
            <p:spPr bwMode="auto">
              <a:xfrm>
                <a:off x="1770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2" name="Rectangle 1142"/>
              <p:cNvSpPr>
                <a:spLocks noChangeArrowheads="1"/>
              </p:cNvSpPr>
              <p:nvPr/>
            </p:nvSpPr>
            <p:spPr bwMode="auto">
              <a:xfrm>
                <a:off x="1761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3" name="Freeform 1143"/>
              <p:cNvSpPr>
                <a:spLocks/>
              </p:cNvSpPr>
              <p:nvPr/>
            </p:nvSpPr>
            <p:spPr bwMode="auto">
              <a:xfrm>
                <a:off x="1767" y="2979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4" name="Freeform 1144"/>
              <p:cNvSpPr>
                <a:spLocks/>
              </p:cNvSpPr>
              <p:nvPr/>
            </p:nvSpPr>
            <p:spPr bwMode="auto">
              <a:xfrm>
                <a:off x="1764" y="298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5" name="Freeform 1145"/>
              <p:cNvSpPr>
                <a:spLocks/>
              </p:cNvSpPr>
              <p:nvPr/>
            </p:nvSpPr>
            <p:spPr bwMode="auto">
              <a:xfrm>
                <a:off x="1770" y="2979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6" name="Freeform 1146"/>
              <p:cNvSpPr>
                <a:spLocks/>
              </p:cNvSpPr>
              <p:nvPr/>
            </p:nvSpPr>
            <p:spPr bwMode="auto">
              <a:xfrm>
                <a:off x="1753" y="2957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7 w 8"/>
                  <a:gd name="T13" fmla="*/ 5 h 7"/>
                  <a:gd name="T14" fmla="*/ 6 w 8"/>
                  <a:gd name="T15" fmla="*/ 2 h 7"/>
                  <a:gd name="T16" fmla="*/ 6 w 8"/>
                  <a:gd name="T17" fmla="*/ 2 h 7"/>
                  <a:gd name="T18" fmla="*/ 5 w 8"/>
                  <a:gd name="T19" fmla="*/ 3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7 w 8"/>
                  <a:gd name="T27" fmla="*/ 6 h 7"/>
                  <a:gd name="T28" fmla="*/ 7 w 8"/>
                  <a:gd name="T29" fmla="*/ 5 h 7"/>
                  <a:gd name="T30" fmla="*/ 7 w 8"/>
                  <a:gd name="T31" fmla="*/ 7 h 7"/>
                  <a:gd name="T32" fmla="*/ 6 w 8"/>
                  <a:gd name="T33" fmla="*/ 5 h 7"/>
                  <a:gd name="T34" fmla="*/ 6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6 w 8"/>
                  <a:gd name="T41" fmla="*/ 2 h 7"/>
                  <a:gd name="T42" fmla="*/ 3 w 8"/>
                  <a:gd name="T43" fmla="*/ 0 h 7"/>
                  <a:gd name="T44" fmla="*/ 4 w 8"/>
                  <a:gd name="T45" fmla="*/ 1 h 7"/>
                  <a:gd name="T46" fmla="*/ 3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3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4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3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7" y="5"/>
                    </a:cubicBezTo>
                    <a:cubicBezTo>
                      <a:pt x="6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7" y="6"/>
                      <a:pt x="6" y="5"/>
                    </a:cubicBezTo>
                    <a:cubicBezTo>
                      <a:pt x="7" y="6"/>
                      <a:pt x="6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4" y="1"/>
                      <a:pt x="5" y="2"/>
                      <a:pt x="3" y="0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7" name="Freeform 1147"/>
              <p:cNvSpPr>
                <a:spLocks/>
              </p:cNvSpPr>
              <p:nvPr/>
            </p:nvSpPr>
            <p:spPr bwMode="auto">
              <a:xfrm>
                <a:off x="1770" y="29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8" name="Freeform 1148"/>
              <p:cNvSpPr>
                <a:spLocks/>
              </p:cNvSpPr>
              <p:nvPr/>
            </p:nvSpPr>
            <p:spPr bwMode="auto">
              <a:xfrm>
                <a:off x="1753" y="2957"/>
                <a:ext cx="11" cy="24"/>
              </a:xfrm>
              <a:custGeom>
                <a:avLst/>
                <a:gdLst>
                  <a:gd name="T0" fmla="*/ 2 w 4"/>
                  <a:gd name="T1" fmla="*/ 4 h 9"/>
                  <a:gd name="T2" fmla="*/ 1 w 4"/>
                  <a:gd name="T3" fmla="*/ 2 h 9"/>
                  <a:gd name="T4" fmla="*/ 3 w 4"/>
                  <a:gd name="T5" fmla="*/ 5 h 9"/>
                  <a:gd name="T6" fmla="*/ 3 w 4"/>
                  <a:gd name="T7" fmla="*/ 6 h 9"/>
                  <a:gd name="T8" fmla="*/ 1 w 4"/>
                  <a:gd name="T9" fmla="*/ 3 h 9"/>
                  <a:gd name="T10" fmla="*/ 1 w 4"/>
                  <a:gd name="T11" fmla="*/ 3 h 9"/>
                  <a:gd name="T12" fmla="*/ 2 w 4"/>
                  <a:gd name="T13" fmla="*/ 5 h 9"/>
                  <a:gd name="T14" fmla="*/ 2 w 4"/>
                  <a:gd name="T15" fmla="*/ 6 h 9"/>
                  <a:gd name="T16" fmla="*/ 1 w 4"/>
                  <a:gd name="T17" fmla="*/ 5 h 9"/>
                  <a:gd name="T18" fmla="*/ 0 w 4"/>
                  <a:gd name="T19" fmla="*/ 4 h 9"/>
                  <a:gd name="T20" fmla="*/ 2 w 4"/>
                  <a:gd name="T21" fmla="*/ 9 h 9"/>
                  <a:gd name="T22" fmla="*/ 2 w 4"/>
                  <a:gd name="T23" fmla="*/ 8 h 9"/>
                  <a:gd name="T24" fmla="*/ 1 w 4"/>
                  <a:gd name="T25" fmla="*/ 6 h 9"/>
                  <a:gd name="T26" fmla="*/ 1 w 4"/>
                  <a:gd name="T27" fmla="*/ 7 h 9"/>
                  <a:gd name="T28" fmla="*/ 2 w 4"/>
                  <a:gd name="T29" fmla="*/ 8 h 9"/>
                  <a:gd name="T30" fmla="*/ 4 w 4"/>
                  <a:gd name="T31" fmla="*/ 6 h 9"/>
                  <a:gd name="T32" fmla="*/ 4 w 4"/>
                  <a:gd name="T33" fmla="*/ 6 h 9"/>
                  <a:gd name="T34" fmla="*/ 3 w 4"/>
                  <a:gd name="T35" fmla="*/ 5 h 9"/>
                  <a:gd name="T36" fmla="*/ 2 w 4"/>
                  <a:gd name="T37" fmla="*/ 3 h 9"/>
                  <a:gd name="T38" fmla="*/ 3 w 4"/>
                  <a:gd name="T39" fmla="*/ 4 h 9"/>
                  <a:gd name="T40" fmla="*/ 1 w 4"/>
                  <a:gd name="T41" fmla="*/ 2 h 9"/>
                  <a:gd name="T42" fmla="*/ 1 w 4"/>
                  <a:gd name="T43" fmla="*/ 1 h 9"/>
                  <a:gd name="T44" fmla="*/ 1 w 4"/>
                  <a:gd name="T45" fmla="*/ 1 h 9"/>
                  <a:gd name="T46" fmla="*/ 2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2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9" name="Freeform 1149"/>
              <p:cNvSpPr>
                <a:spLocks/>
              </p:cNvSpPr>
              <p:nvPr/>
            </p:nvSpPr>
            <p:spPr bwMode="auto">
              <a:xfrm>
                <a:off x="1759" y="296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0" name="Freeform 1150"/>
              <p:cNvSpPr>
                <a:spLocks/>
              </p:cNvSpPr>
              <p:nvPr/>
            </p:nvSpPr>
            <p:spPr bwMode="auto">
              <a:xfrm>
                <a:off x="1764" y="297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1" name="Freeform 1151"/>
              <p:cNvSpPr>
                <a:spLocks/>
              </p:cNvSpPr>
              <p:nvPr/>
            </p:nvSpPr>
            <p:spPr bwMode="auto">
              <a:xfrm>
                <a:off x="1753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2" name="Freeform 1152"/>
              <p:cNvSpPr>
                <a:spLocks/>
              </p:cNvSpPr>
              <p:nvPr/>
            </p:nvSpPr>
            <p:spPr bwMode="auto">
              <a:xfrm>
                <a:off x="1750" y="2970"/>
                <a:ext cx="9" cy="1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4 h 5"/>
                  <a:gd name="T4" fmla="*/ 1 w 3"/>
                  <a:gd name="T5" fmla="*/ 1 h 5"/>
                  <a:gd name="T6" fmla="*/ 2 w 3"/>
                  <a:gd name="T7" fmla="*/ 3 h 5"/>
                  <a:gd name="T8" fmla="*/ 1 w 3"/>
                  <a:gd name="T9" fmla="*/ 3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0" y="0"/>
                      <a:pt x="2" y="3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3" name="Freeform 1153"/>
              <p:cNvSpPr>
                <a:spLocks/>
              </p:cNvSpPr>
              <p:nvPr/>
            </p:nvSpPr>
            <p:spPr bwMode="auto">
              <a:xfrm>
                <a:off x="1737" y="2960"/>
                <a:ext cx="16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4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5 w 6"/>
                  <a:gd name="T69" fmla="*/ 6 h 9"/>
                  <a:gd name="T70" fmla="*/ 4 w 6"/>
                  <a:gd name="T71" fmla="*/ 5 h 9"/>
                  <a:gd name="T72" fmla="*/ 6 w 6"/>
                  <a:gd name="T73" fmla="*/ 8 h 9"/>
                  <a:gd name="T74" fmla="*/ 6 w 6"/>
                  <a:gd name="T75" fmla="*/ 7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7"/>
                    </a:cubicBezTo>
                    <a:cubicBezTo>
                      <a:pt x="2" y="8"/>
                      <a:pt x="3" y="6"/>
                      <a:pt x="3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5" y="8"/>
                      <a:pt x="4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4" y="5"/>
                      <a:pt x="4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4" name="Freeform 1154"/>
              <p:cNvSpPr>
                <a:spLocks/>
              </p:cNvSpPr>
              <p:nvPr/>
            </p:nvSpPr>
            <p:spPr bwMode="auto">
              <a:xfrm>
                <a:off x="1753" y="29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5" name="Freeform 1155"/>
              <p:cNvSpPr>
                <a:spLocks/>
              </p:cNvSpPr>
              <p:nvPr/>
            </p:nvSpPr>
            <p:spPr bwMode="auto">
              <a:xfrm>
                <a:off x="1745" y="296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6" name="Rectangle 1156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7" name="Freeform 1157"/>
              <p:cNvSpPr>
                <a:spLocks/>
              </p:cNvSpPr>
              <p:nvPr/>
            </p:nvSpPr>
            <p:spPr bwMode="auto">
              <a:xfrm>
                <a:off x="1748" y="297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8" name="Freeform 1158"/>
              <p:cNvSpPr>
                <a:spLocks/>
              </p:cNvSpPr>
              <p:nvPr/>
            </p:nvSpPr>
            <p:spPr bwMode="auto">
              <a:xfrm>
                <a:off x="1742" y="296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9" name="Freeform 1159"/>
              <p:cNvSpPr>
                <a:spLocks/>
              </p:cNvSpPr>
              <p:nvPr/>
            </p:nvSpPr>
            <p:spPr bwMode="auto">
              <a:xfrm>
                <a:off x="1745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0" name="Freeform 1160"/>
              <p:cNvSpPr>
                <a:spLocks/>
              </p:cNvSpPr>
              <p:nvPr/>
            </p:nvSpPr>
            <p:spPr bwMode="auto">
              <a:xfrm>
                <a:off x="1740" y="2949"/>
                <a:ext cx="32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4 w 12"/>
                  <a:gd name="T5" fmla="*/ 18 h 20"/>
                  <a:gd name="T6" fmla="*/ 5 w 12"/>
                  <a:gd name="T7" fmla="*/ 17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1 h 20"/>
                  <a:gd name="T22" fmla="*/ 3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6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3 w 12"/>
                  <a:gd name="T41" fmla="*/ 7 h 20"/>
                  <a:gd name="T42" fmla="*/ 2 w 12"/>
                  <a:gd name="T43" fmla="*/ 5 h 20"/>
                  <a:gd name="T44" fmla="*/ 3 w 12"/>
                  <a:gd name="T45" fmla="*/ 4 h 20"/>
                  <a:gd name="T46" fmla="*/ 0 w 12"/>
                  <a:gd name="T47" fmla="*/ 7 h 20"/>
                  <a:gd name="T48" fmla="*/ 0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1 w 12"/>
                  <a:gd name="T55" fmla="*/ 9 h 20"/>
                  <a:gd name="T56" fmla="*/ 2 w 12"/>
                  <a:gd name="T57" fmla="*/ 10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1 h 20"/>
                  <a:gd name="T64" fmla="*/ 4 w 12"/>
                  <a:gd name="T65" fmla="*/ 11 h 20"/>
                  <a:gd name="T66" fmla="*/ 3 w 12"/>
                  <a:gd name="T67" fmla="*/ 12 h 20"/>
                  <a:gd name="T68" fmla="*/ 3 w 12"/>
                  <a:gd name="T69" fmla="*/ 13 h 20"/>
                  <a:gd name="T70" fmla="*/ 5 w 12"/>
                  <a:gd name="T71" fmla="*/ 12 h 20"/>
                  <a:gd name="T72" fmla="*/ 6 w 12"/>
                  <a:gd name="T73" fmla="*/ 13 h 20"/>
                  <a:gd name="T74" fmla="*/ 7 w 12"/>
                  <a:gd name="T75" fmla="*/ 14 h 20"/>
                  <a:gd name="T76" fmla="*/ 7 w 12"/>
                  <a:gd name="T77" fmla="*/ 14 h 20"/>
                  <a:gd name="T78" fmla="*/ 9 w 12"/>
                  <a:gd name="T79" fmla="*/ 13 h 20"/>
                  <a:gd name="T80" fmla="*/ 7 w 12"/>
                  <a:gd name="T81" fmla="*/ 12 h 20"/>
                  <a:gd name="T82" fmla="*/ 8 w 12"/>
                  <a:gd name="T83" fmla="*/ 14 h 20"/>
                  <a:gd name="T84" fmla="*/ 6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4" y="13"/>
                      <a:pt x="4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5" y="18"/>
                      <a:pt x="5" y="15"/>
                      <a:pt x="5" y="15"/>
                    </a:cubicBezTo>
                    <a:cubicBezTo>
                      <a:pt x="5" y="15"/>
                      <a:pt x="5" y="16"/>
                      <a:pt x="5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6" y="20"/>
                      <a:pt x="7" y="13"/>
                      <a:pt x="7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4"/>
                      <a:pt x="10" y="9"/>
                      <a:pt x="6" y="16"/>
                    </a:cubicBezTo>
                    <a:cubicBezTo>
                      <a:pt x="6" y="17"/>
                      <a:pt x="10" y="15"/>
                      <a:pt x="9" y="15"/>
                    </a:cubicBezTo>
                    <a:cubicBezTo>
                      <a:pt x="11" y="15"/>
                      <a:pt x="10" y="14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7" y="13"/>
                      <a:pt x="9" y="11"/>
                    </a:cubicBezTo>
                    <a:cubicBezTo>
                      <a:pt x="9" y="11"/>
                      <a:pt x="8" y="12"/>
                      <a:pt x="6" y="12"/>
                    </a:cubicBezTo>
                    <a:cubicBezTo>
                      <a:pt x="7" y="12"/>
                      <a:pt x="7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6" y="11"/>
                      <a:pt x="6" y="12"/>
                    </a:cubicBezTo>
                    <a:cubicBezTo>
                      <a:pt x="6" y="11"/>
                      <a:pt x="4" y="12"/>
                      <a:pt x="3" y="12"/>
                    </a:cubicBezTo>
                    <a:cubicBezTo>
                      <a:pt x="5" y="10"/>
                      <a:pt x="4" y="12"/>
                      <a:pt x="5" y="11"/>
                    </a:cubicBezTo>
                    <a:cubicBezTo>
                      <a:pt x="6" y="11"/>
                      <a:pt x="6" y="11"/>
                      <a:pt x="8" y="10"/>
                    </a:cubicBezTo>
                    <a:cubicBezTo>
                      <a:pt x="8" y="10"/>
                      <a:pt x="7" y="10"/>
                      <a:pt x="6" y="10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6"/>
                      <a:pt x="2" y="8"/>
                      <a:pt x="4" y="7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4" y="6"/>
                      <a:pt x="5" y="6"/>
                    </a:cubicBezTo>
                    <a:cubicBezTo>
                      <a:pt x="4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5"/>
                    </a:cubicBezTo>
                    <a:cubicBezTo>
                      <a:pt x="3" y="4"/>
                      <a:pt x="5" y="7"/>
                      <a:pt x="3" y="7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3" y="7"/>
                      <a:pt x="3" y="8"/>
                    </a:cubicBezTo>
                    <a:cubicBezTo>
                      <a:pt x="1" y="9"/>
                      <a:pt x="2" y="9"/>
                      <a:pt x="1" y="9"/>
                    </a:cubicBezTo>
                    <a:cubicBezTo>
                      <a:pt x="3" y="9"/>
                      <a:pt x="2" y="10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1"/>
                      <a:pt x="4" y="9"/>
                      <a:pt x="3" y="11"/>
                    </a:cubicBezTo>
                    <a:cubicBezTo>
                      <a:pt x="4" y="10"/>
                      <a:pt x="4" y="11"/>
                      <a:pt x="6" y="9"/>
                    </a:cubicBezTo>
                    <a:cubicBezTo>
                      <a:pt x="5" y="10"/>
                      <a:pt x="4" y="11"/>
                      <a:pt x="4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2"/>
                      <a:pt x="4" y="11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4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4" y="14"/>
                      <a:pt x="6" y="14"/>
                      <a:pt x="8" y="13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5"/>
                      <a:pt x="7" y="14"/>
                    </a:cubicBezTo>
                    <a:cubicBezTo>
                      <a:pt x="6" y="12"/>
                      <a:pt x="9" y="13"/>
                      <a:pt x="9" y="13"/>
                    </a:cubicBezTo>
                    <a:cubicBezTo>
                      <a:pt x="6" y="16"/>
                      <a:pt x="8" y="17"/>
                      <a:pt x="6" y="15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6" y="12"/>
                      <a:pt x="7" y="14"/>
                    </a:cubicBezTo>
                    <a:cubicBezTo>
                      <a:pt x="7" y="14"/>
                      <a:pt x="7" y="15"/>
                      <a:pt x="8" y="14"/>
                    </a:cubicBezTo>
                    <a:cubicBezTo>
                      <a:pt x="8" y="13"/>
                      <a:pt x="9" y="15"/>
                      <a:pt x="8" y="16"/>
                    </a:cubicBezTo>
                    <a:cubicBezTo>
                      <a:pt x="7" y="16"/>
                      <a:pt x="7" y="14"/>
                      <a:pt x="6" y="15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0"/>
                      <a:pt x="5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1" name="Freeform 1161"/>
              <p:cNvSpPr>
                <a:spLocks/>
              </p:cNvSpPr>
              <p:nvPr/>
            </p:nvSpPr>
            <p:spPr bwMode="auto">
              <a:xfrm>
                <a:off x="1753" y="298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2" name="Freeform 1162"/>
              <p:cNvSpPr>
                <a:spLocks/>
              </p:cNvSpPr>
              <p:nvPr/>
            </p:nvSpPr>
            <p:spPr bwMode="auto">
              <a:xfrm>
                <a:off x="1756" y="29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3" name="Freeform 1163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4" name="Rectangle 1164"/>
              <p:cNvSpPr>
                <a:spLocks noChangeArrowheads="1"/>
              </p:cNvSpPr>
              <p:nvPr/>
            </p:nvSpPr>
            <p:spPr bwMode="auto">
              <a:xfrm>
                <a:off x="1748" y="2987"/>
                <a:ext cx="2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5" name="Freeform 1165"/>
              <p:cNvSpPr>
                <a:spLocks/>
              </p:cNvSpPr>
              <p:nvPr/>
            </p:nvSpPr>
            <p:spPr bwMode="auto">
              <a:xfrm>
                <a:off x="1715" y="2973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2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8 h 10"/>
                  <a:gd name="T14" fmla="*/ 9 w 12"/>
                  <a:gd name="T15" fmla="*/ 10 h 10"/>
                  <a:gd name="T16" fmla="*/ 10 w 12"/>
                  <a:gd name="T17" fmla="*/ 9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8 h 10"/>
                  <a:gd name="T26" fmla="*/ 11 w 12"/>
                  <a:gd name="T27" fmla="*/ 8 h 10"/>
                  <a:gd name="T28" fmla="*/ 11 w 12"/>
                  <a:gd name="T29" fmla="*/ 8 h 10"/>
                  <a:gd name="T30" fmla="*/ 11 w 12"/>
                  <a:gd name="T31" fmla="*/ 9 h 10"/>
                  <a:gd name="T32" fmla="*/ 12 w 12"/>
                  <a:gd name="T33" fmla="*/ 7 h 10"/>
                  <a:gd name="T34" fmla="*/ 12 w 12"/>
                  <a:gd name="T35" fmla="*/ 6 h 10"/>
                  <a:gd name="T36" fmla="*/ 11 w 12"/>
                  <a:gd name="T37" fmla="*/ 7 h 10"/>
                  <a:gd name="T38" fmla="*/ 11 w 12"/>
                  <a:gd name="T39" fmla="*/ 7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5 h 10"/>
                  <a:gd name="T50" fmla="*/ 10 w 12"/>
                  <a:gd name="T51" fmla="*/ 6 h 10"/>
                  <a:gd name="T52" fmla="*/ 10 w 12"/>
                  <a:gd name="T53" fmla="*/ 8 h 10"/>
                  <a:gd name="T54" fmla="*/ 9 w 12"/>
                  <a:gd name="T55" fmla="*/ 8 h 10"/>
                  <a:gd name="T56" fmla="*/ 10 w 12"/>
                  <a:gd name="T57" fmla="*/ 6 h 10"/>
                  <a:gd name="T58" fmla="*/ 9 w 12"/>
                  <a:gd name="T59" fmla="*/ 7 h 10"/>
                  <a:gd name="T60" fmla="*/ 9 w 12"/>
                  <a:gd name="T61" fmla="*/ 5 h 10"/>
                  <a:gd name="T62" fmla="*/ 9 w 12"/>
                  <a:gd name="T63" fmla="*/ 7 h 10"/>
                  <a:gd name="T64" fmla="*/ 6 w 12"/>
                  <a:gd name="T65" fmla="*/ 5 h 10"/>
                  <a:gd name="T66" fmla="*/ 7 w 12"/>
                  <a:gd name="T67" fmla="*/ 6 h 10"/>
                  <a:gd name="T68" fmla="*/ 6 w 12"/>
                  <a:gd name="T69" fmla="*/ 5 h 10"/>
                  <a:gd name="T70" fmla="*/ 6 w 12"/>
                  <a:gd name="T71" fmla="*/ 4 h 10"/>
                  <a:gd name="T72" fmla="*/ 5 w 12"/>
                  <a:gd name="T73" fmla="*/ 4 h 10"/>
                  <a:gd name="T74" fmla="*/ 5 w 12"/>
                  <a:gd name="T75" fmla="*/ 3 h 10"/>
                  <a:gd name="T76" fmla="*/ 5 w 12"/>
                  <a:gd name="T77" fmla="*/ 3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2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0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9" y="8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6"/>
                      <a:pt x="9" y="5"/>
                      <a:pt x="9" y="7"/>
                    </a:cubicBezTo>
                    <a:cubicBezTo>
                      <a:pt x="8" y="5"/>
                      <a:pt x="9" y="7"/>
                      <a:pt x="6" y="5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5" y="2"/>
                      <a:pt x="4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6" name="Freeform 1166"/>
              <p:cNvSpPr>
                <a:spLocks/>
              </p:cNvSpPr>
              <p:nvPr/>
            </p:nvSpPr>
            <p:spPr bwMode="auto">
              <a:xfrm>
                <a:off x="1721" y="2970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7" name="Freeform 1167"/>
              <p:cNvSpPr>
                <a:spLocks/>
              </p:cNvSpPr>
              <p:nvPr/>
            </p:nvSpPr>
            <p:spPr bwMode="auto">
              <a:xfrm>
                <a:off x="1721" y="2957"/>
                <a:ext cx="38" cy="16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2 w 14"/>
                  <a:gd name="T11" fmla="*/ 5 h 6"/>
                  <a:gd name="T12" fmla="*/ 2 w 14"/>
                  <a:gd name="T13" fmla="*/ 4 h 6"/>
                  <a:gd name="T14" fmla="*/ 3 w 14"/>
                  <a:gd name="T15" fmla="*/ 5 h 6"/>
                  <a:gd name="T16" fmla="*/ 3 w 14"/>
                  <a:gd name="T17" fmla="*/ 4 h 6"/>
                  <a:gd name="T18" fmla="*/ 3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8 w 14"/>
                  <a:gd name="T27" fmla="*/ 4 h 6"/>
                  <a:gd name="T28" fmla="*/ 9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3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0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9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11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1" y="5"/>
                      <a:pt x="12" y="4"/>
                      <a:pt x="12" y="5"/>
                    </a:cubicBezTo>
                    <a:cubicBezTo>
                      <a:pt x="12" y="5"/>
                      <a:pt x="11" y="5"/>
                      <a:pt x="11" y="6"/>
                    </a:cubicBezTo>
                    <a:cubicBezTo>
                      <a:pt x="11" y="6"/>
                      <a:pt x="10" y="6"/>
                      <a:pt x="11" y="6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8" name="Freeform 1168"/>
              <p:cNvSpPr>
                <a:spLocks/>
              </p:cNvSpPr>
              <p:nvPr/>
            </p:nvSpPr>
            <p:spPr bwMode="auto">
              <a:xfrm>
                <a:off x="1750" y="296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9" name="Freeform 1169"/>
              <p:cNvSpPr>
                <a:spLocks/>
              </p:cNvSpPr>
              <p:nvPr/>
            </p:nvSpPr>
            <p:spPr bwMode="auto">
              <a:xfrm>
                <a:off x="337" y="2587"/>
                <a:ext cx="1013" cy="677"/>
              </a:xfrm>
              <a:custGeom>
                <a:avLst/>
                <a:gdLst>
                  <a:gd name="T0" fmla="*/ 274 w 372"/>
                  <a:gd name="T1" fmla="*/ 167 h 249"/>
                  <a:gd name="T2" fmla="*/ 276 w 372"/>
                  <a:gd name="T3" fmla="*/ 139 h 249"/>
                  <a:gd name="T4" fmla="*/ 323 w 372"/>
                  <a:gd name="T5" fmla="*/ 107 h 249"/>
                  <a:gd name="T6" fmla="*/ 372 w 372"/>
                  <a:gd name="T7" fmla="*/ 74 h 249"/>
                  <a:gd name="T8" fmla="*/ 361 w 372"/>
                  <a:gd name="T9" fmla="*/ 60 h 249"/>
                  <a:gd name="T10" fmla="*/ 337 w 372"/>
                  <a:gd name="T11" fmla="*/ 73 h 249"/>
                  <a:gd name="T12" fmla="*/ 356 w 372"/>
                  <a:gd name="T13" fmla="*/ 65 h 249"/>
                  <a:gd name="T14" fmla="*/ 308 w 372"/>
                  <a:gd name="T15" fmla="*/ 84 h 249"/>
                  <a:gd name="T16" fmla="*/ 267 w 372"/>
                  <a:gd name="T17" fmla="*/ 105 h 249"/>
                  <a:gd name="T18" fmla="*/ 185 w 372"/>
                  <a:gd name="T19" fmla="*/ 108 h 249"/>
                  <a:gd name="T20" fmla="*/ 89 w 372"/>
                  <a:gd name="T21" fmla="*/ 80 h 249"/>
                  <a:gd name="T22" fmla="*/ 30 w 372"/>
                  <a:gd name="T23" fmla="*/ 0 h 249"/>
                  <a:gd name="T24" fmla="*/ 1 w 372"/>
                  <a:gd name="T25" fmla="*/ 14 h 249"/>
                  <a:gd name="T26" fmla="*/ 19 w 372"/>
                  <a:gd name="T27" fmla="*/ 50 h 249"/>
                  <a:gd name="T28" fmla="*/ 63 w 372"/>
                  <a:gd name="T29" fmla="*/ 124 h 249"/>
                  <a:gd name="T30" fmla="*/ 64 w 372"/>
                  <a:gd name="T31" fmla="*/ 174 h 249"/>
                  <a:gd name="T32" fmla="*/ 59 w 372"/>
                  <a:gd name="T33" fmla="*/ 212 h 249"/>
                  <a:gd name="T34" fmla="*/ 47 w 372"/>
                  <a:gd name="T35" fmla="*/ 247 h 249"/>
                  <a:gd name="T36" fmla="*/ 102 w 372"/>
                  <a:gd name="T37" fmla="*/ 245 h 249"/>
                  <a:gd name="T38" fmla="*/ 155 w 372"/>
                  <a:gd name="T39" fmla="*/ 246 h 249"/>
                  <a:gd name="T40" fmla="*/ 266 w 372"/>
                  <a:gd name="T41" fmla="*/ 247 h 249"/>
                  <a:gd name="T42" fmla="*/ 290 w 372"/>
                  <a:gd name="T43" fmla="*/ 247 h 249"/>
                  <a:gd name="T44" fmla="*/ 276 w 372"/>
                  <a:gd name="T45" fmla="*/ 195 h 249"/>
                  <a:gd name="T46" fmla="*/ 274 w 372"/>
                  <a:gd name="T47" fmla="*/ 16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2" h="249">
                    <a:moveTo>
                      <a:pt x="274" y="167"/>
                    </a:moveTo>
                    <a:cubicBezTo>
                      <a:pt x="271" y="155"/>
                      <a:pt x="275" y="150"/>
                      <a:pt x="276" y="139"/>
                    </a:cubicBezTo>
                    <a:cubicBezTo>
                      <a:pt x="292" y="131"/>
                      <a:pt x="308" y="118"/>
                      <a:pt x="323" y="107"/>
                    </a:cubicBezTo>
                    <a:cubicBezTo>
                      <a:pt x="339" y="96"/>
                      <a:pt x="356" y="86"/>
                      <a:pt x="372" y="74"/>
                    </a:cubicBezTo>
                    <a:cubicBezTo>
                      <a:pt x="368" y="69"/>
                      <a:pt x="364" y="65"/>
                      <a:pt x="361" y="60"/>
                    </a:cubicBezTo>
                    <a:cubicBezTo>
                      <a:pt x="353" y="63"/>
                      <a:pt x="343" y="67"/>
                      <a:pt x="337" y="73"/>
                    </a:cubicBezTo>
                    <a:cubicBezTo>
                      <a:pt x="343" y="70"/>
                      <a:pt x="349" y="66"/>
                      <a:pt x="356" y="65"/>
                    </a:cubicBezTo>
                    <a:cubicBezTo>
                      <a:pt x="342" y="73"/>
                      <a:pt x="324" y="77"/>
                      <a:pt x="308" y="84"/>
                    </a:cubicBezTo>
                    <a:cubicBezTo>
                      <a:pt x="294" y="91"/>
                      <a:pt x="281" y="100"/>
                      <a:pt x="267" y="105"/>
                    </a:cubicBezTo>
                    <a:cubicBezTo>
                      <a:pt x="242" y="114"/>
                      <a:pt x="212" y="111"/>
                      <a:pt x="185" y="108"/>
                    </a:cubicBezTo>
                    <a:cubicBezTo>
                      <a:pt x="154" y="103"/>
                      <a:pt x="114" y="100"/>
                      <a:pt x="89" y="80"/>
                    </a:cubicBezTo>
                    <a:cubicBezTo>
                      <a:pt x="63" y="58"/>
                      <a:pt x="47" y="27"/>
                      <a:pt x="30" y="0"/>
                    </a:cubicBezTo>
                    <a:cubicBezTo>
                      <a:pt x="23" y="5"/>
                      <a:pt x="3" y="7"/>
                      <a:pt x="1" y="14"/>
                    </a:cubicBezTo>
                    <a:cubicBezTo>
                      <a:pt x="0" y="19"/>
                      <a:pt x="16" y="44"/>
                      <a:pt x="19" y="50"/>
                    </a:cubicBezTo>
                    <a:cubicBezTo>
                      <a:pt x="33" y="75"/>
                      <a:pt x="49" y="99"/>
                      <a:pt x="63" y="124"/>
                    </a:cubicBezTo>
                    <a:cubicBezTo>
                      <a:pt x="71" y="140"/>
                      <a:pt x="69" y="158"/>
                      <a:pt x="64" y="174"/>
                    </a:cubicBezTo>
                    <a:cubicBezTo>
                      <a:pt x="61" y="187"/>
                      <a:pt x="61" y="199"/>
                      <a:pt x="59" y="212"/>
                    </a:cubicBezTo>
                    <a:cubicBezTo>
                      <a:pt x="58" y="227"/>
                      <a:pt x="51" y="234"/>
                      <a:pt x="47" y="247"/>
                    </a:cubicBezTo>
                    <a:cubicBezTo>
                      <a:pt x="65" y="248"/>
                      <a:pt x="83" y="245"/>
                      <a:pt x="102" y="245"/>
                    </a:cubicBezTo>
                    <a:cubicBezTo>
                      <a:pt x="121" y="245"/>
                      <a:pt x="138" y="246"/>
                      <a:pt x="155" y="246"/>
                    </a:cubicBezTo>
                    <a:cubicBezTo>
                      <a:pt x="191" y="246"/>
                      <a:pt x="229" y="249"/>
                      <a:pt x="266" y="247"/>
                    </a:cubicBezTo>
                    <a:cubicBezTo>
                      <a:pt x="274" y="247"/>
                      <a:pt x="282" y="247"/>
                      <a:pt x="290" y="247"/>
                    </a:cubicBezTo>
                    <a:cubicBezTo>
                      <a:pt x="282" y="232"/>
                      <a:pt x="278" y="212"/>
                      <a:pt x="276" y="195"/>
                    </a:cubicBezTo>
                    <a:cubicBezTo>
                      <a:pt x="275" y="186"/>
                      <a:pt x="276" y="176"/>
                      <a:pt x="274" y="167"/>
                    </a:cubicBezTo>
                    <a:close/>
                  </a:path>
                </a:pathLst>
              </a:custGeom>
              <a:solidFill>
                <a:srgbClr val="FF8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0" name="Freeform 1170"/>
              <p:cNvSpPr>
                <a:spLocks/>
              </p:cNvSpPr>
              <p:nvPr/>
            </p:nvSpPr>
            <p:spPr bwMode="auto">
              <a:xfrm>
                <a:off x="558" y="2837"/>
                <a:ext cx="542" cy="150"/>
              </a:xfrm>
              <a:custGeom>
                <a:avLst/>
                <a:gdLst>
                  <a:gd name="T0" fmla="*/ 16 w 199"/>
                  <a:gd name="T1" fmla="*/ 3 h 55"/>
                  <a:gd name="T2" fmla="*/ 6 w 199"/>
                  <a:gd name="T3" fmla="*/ 23 h 55"/>
                  <a:gd name="T4" fmla="*/ 34 w 199"/>
                  <a:gd name="T5" fmla="*/ 16 h 55"/>
                  <a:gd name="T6" fmla="*/ 61 w 199"/>
                  <a:gd name="T7" fmla="*/ 26 h 55"/>
                  <a:gd name="T8" fmla="*/ 92 w 199"/>
                  <a:gd name="T9" fmla="*/ 31 h 55"/>
                  <a:gd name="T10" fmla="*/ 122 w 199"/>
                  <a:gd name="T11" fmla="*/ 36 h 55"/>
                  <a:gd name="T12" fmla="*/ 134 w 199"/>
                  <a:gd name="T13" fmla="*/ 51 h 55"/>
                  <a:gd name="T14" fmla="*/ 148 w 199"/>
                  <a:gd name="T15" fmla="*/ 36 h 55"/>
                  <a:gd name="T16" fmla="*/ 161 w 199"/>
                  <a:gd name="T17" fmla="*/ 48 h 55"/>
                  <a:gd name="T18" fmla="*/ 171 w 199"/>
                  <a:gd name="T19" fmla="*/ 32 h 55"/>
                  <a:gd name="T20" fmla="*/ 189 w 199"/>
                  <a:gd name="T21" fmla="*/ 2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9" h="55">
                    <a:moveTo>
                      <a:pt x="16" y="3"/>
                    </a:moveTo>
                    <a:cubicBezTo>
                      <a:pt x="8" y="0"/>
                      <a:pt x="0" y="16"/>
                      <a:pt x="6" y="23"/>
                    </a:cubicBezTo>
                    <a:cubicBezTo>
                      <a:pt x="14" y="33"/>
                      <a:pt x="28" y="22"/>
                      <a:pt x="34" y="16"/>
                    </a:cubicBezTo>
                    <a:cubicBezTo>
                      <a:pt x="12" y="36"/>
                      <a:pt x="56" y="51"/>
                      <a:pt x="61" y="26"/>
                    </a:cubicBezTo>
                    <a:cubicBezTo>
                      <a:pt x="50" y="48"/>
                      <a:pt x="85" y="48"/>
                      <a:pt x="92" y="31"/>
                    </a:cubicBezTo>
                    <a:cubicBezTo>
                      <a:pt x="92" y="51"/>
                      <a:pt x="124" y="55"/>
                      <a:pt x="122" y="36"/>
                    </a:cubicBezTo>
                    <a:cubicBezTo>
                      <a:pt x="121" y="44"/>
                      <a:pt x="127" y="50"/>
                      <a:pt x="134" y="51"/>
                    </a:cubicBezTo>
                    <a:cubicBezTo>
                      <a:pt x="145" y="52"/>
                      <a:pt x="146" y="44"/>
                      <a:pt x="148" y="36"/>
                    </a:cubicBezTo>
                    <a:cubicBezTo>
                      <a:pt x="147" y="44"/>
                      <a:pt x="153" y="50"/>
                      <a:pt x="161" y="48"/>
                    </a:cubicBezTo>
                    <a:cubicBezTo>
                      <a:pt x="170" y="46"/>
                      <a:pt x="170" y="39"/>
                      <a:pt x="171" y="32"/>
                    </a:cubicBezTo>
                    <a:cubicBezTo>
                      <a:pt x="180" y="54"/>
                      <a:pt x="199" y="29"/>
                      <a:pt x="189" y="23"/>
                    </a:cubicBezTo>
                  </a:path>
                </a:pathLst>
              </a:custGeom>
              <a:solidFill>
                <a:srgbClr val="E55C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1" name="Freeform 1171"/>
              <p:cNvSpPr>
                <a:spLocks/>
              </p:cNvSpPr>
              <p:nvPr/>
            </p:nvSpPr>
            <p:spPr bwMode="auto">
              <a:xfrm>
                <a:off x="1075" y="29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2" name="Freeform 1172"/>
              <p:cNvSpPr>
                <a:spLocks/>
              </p:cNvSpPr>
              <p:nvPr/>
            </p:nvSpPr>
            <p:spPr bwMode="auto">
              <a:xfrm>
                <a:off x="1067" y="2913"/>
                <a:ext cx="14" cy="14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4 h 5"/>
                  <a:gd name="T4" fmla="*/ 5 w 5"/>
                  <a:gd name="T5" fmla="*/ 2 h 5"/>
                  <a:gd name="T6" fmla="*/ 1 w 5"/>
                  <a:gd name="T7" fmla="*/ 1 h 5"/>
                  <a:gd name="T8" fmla="*/ 3 w 5"/>
                  <a:gd name="T9" fmla="*/ 3 h 5"/>
                  <a:gd name="T10" fmla="*/ 0 w 5"/>
                  <a:gd name="T11" fmla="*/ 2 h 5"/>
                  <a:gd name="T12" fmla="*/ 1 w 5"/>
                  <a:gd name="T13" fmla="*/ 3 h 5"/>
                  <a:gd name="T14" fmla="*/ 0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3" y="5"/>
                      <a:pt x="5" y="2"/>
                    </a:cubicBezTo>
                    <a:cubicBezTo>
                      <a:pt x="4" y="2"/>
                      <a:pt x="2" y="0"/>
                      <a:pt x="1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2" y="3"/>
                      <a:pt x="2" y="2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3" name="Freeform 1173"/>
              <p:cNvSpPr>
                <a:spLocks/>
              </p:cNvSpPr>
              <p:nvPr/>
            </p:nvSpPr>
            <p:spPr bwMode="auto">
              <a:xfrm>
                <a:off x="1070" y="2924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4" name="Freeform 1174"/>
              <p:cNvSpPr>
                <a:spLocks/>
              </p:cNvSpPr>
              <p:nvPr/>
            </p:nvSpPr>
            <p:spPr bwMode="auto">
              <a:xfrm>
                <a:off x="1073" y="2927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5" name="Freeform 1175"/>
              <p:cNvSpPr>
                <a:spLocks/>
              </p:cNvSpPr>
              <p:nvPr/>
            </p:nvSpPr>
            <p:spPr bwMode="auto">
              <a:xfrm>
                <a:off x="1070" y="293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6" name="Freeform 1176"/>
              <p:cNvSpPr>
                <a:spLocks/>
              </p:cNvSpPr>
              <p:nvPr/>
            </p:nvSpPr>
            <p:spPr bwMode="auto">
              <a:xfrm>
                <a:off x="1064" y="2930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2 w 2"/>
                  <a:gd name="T5" fmla="*/ 3 h 4"/>
                  <a:gd name="T6" fmla="*/ 1 w 2"/>
                  <a:gd name="T7" fmla="*/ 1 h 4"/>
                  <a:gd name="T8" fmla="*/ 2 w 2"/>
                  <a:gd name="T9" fmla="*/ 0 h 4"/>
                  <a:gd name="T10" fmla="*/ 0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7" name="Freeform 1177"/>
              <p:cNvSpPr>
                <a:spLocks/>
              </p:cNvSpPr>
              <p:nvPr/>
            </p:nvSpPr>
            <p:spPr bwMode="auto">
              <a:xfrm>
                <a:off x="1070" y="29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8" name="Freeform 1178"/>
              <p:cNvSpPr>
                <a:spLocks/>
              </p:cNvSpPr>
              <p:nvPr/>
            </p:nvSpPr>
            <p:spPr bwMode="auto">
              <a:xfrm>
                <a:off x="1073" y="293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9" name="Freeform 1179"/>
              <p:cNvSpPr>
                <a:spLocks/>
              </p:cNvSpPr>
              <p:nvPr/>
            </p:nvSpPr>
            <p:spPr bwMode="auto">
              <a:xfrm>
                <a:off x="1056" y="2932"/>
                <a:ext cx="11" cy="11"/>
              </a:xfrm>
              <a:custGeom>
                <a:avLst/>
                <a:gdLst>
                  <a:gd name="T0" fmla="*/ 2 w 4"/>
                  <a:gd name="T1" fmla="*/ 4 h 4"/>
                  <a:gd name="T2" fmla="*/ 3 w 4"/>
                  <a:gd name="T3" fmla="*/ 2 h 4"/>
                  <a:gd name="T4" fmla="*/ 0 w 4"/>
                  <a:gd name="T5" fmla="*/ 0 h 4"/>
                  <a:gd name="T6" fmla="*/ 0 w 4"/>
                  <a:gd name="T7" fmla="*/ 1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2"/>
                      <a:pt x="4" y="3"/>
                      <a:pt x="3" y="2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0" name="Freeform 1180"/>
              <p:cNvSpPr>
                <a:spLocks/>
              </p:cNvSpPr>
              <p:nvPr/>
            </p:nvSpPr>
            <p:spPr bwMode="auto">
              <a:xfrm>
                <a:off x="1051" y="29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1" name="Freeform 1181"/>
              <p:cNvSpPr>
                <a:spLocks/>
              </p:cNvSpPr>
              <p:nvPr/>
            </p:nvSpPr>
            <p:spPr bwMode="auto">
              <a:xfrm>
                <a:off x="1037" y="2930"/>
                <a:ext cx="17" cy="16"/>
              </a:xfrm>
              <a:custGeom>
                <a:avLst/>
                <a:gdLst>
                  <a:gd name="T0" fmla="*/ 0 w 6"/>
                  <a:gd name="T1" fmla="*/ 5 h 6"/>
                  <a:gd name="T2" fmla="*/ 3 w 6"/>
                  <a:gd name="T3" fmla="*/ 3 h 6"/>
                  <a:gd name="T4" fmla="*/ 2 w 6"/>
                  <a:gd name="T5" fmla="*/ 5 h 6"/>
                  <a:gd name="T6" fmla="*/ 4 w 6"/>
                  <a:gd name="T7" fmla="*/ 4 h 6"/>
                  <a:gd name="T8" fmla="*/ 3 w 6"/>
                  <a:gd name="T9" fmla="*/ 6 h 6"/>
                  <a:gd name="T10" fmla="*/ 5 w 6"/>
                  <a:gd name="T11" fmla="*/ 3 h 6"/>
                  <a:gd name="T12" fmla="*/ 6 w 6"/>
                  <a:gd name="T13" fmla="*/ 4 h 6"/>
                  <a:gd name="T14" fmla="*/ 5 w 6"/>
                  <a:gd name="T15" fmla="*/ 2 h 6"/>
                  <a:gd name="T16" fmla="*/ 5 w 6"/>
                  <a:gd name="T17" fmla="*/ 3 h 6"/>
                  <a:gd name="T18" fmla="*/ 5 w 6"/>
                  <a:gd name="T19" fmla="*/ 1 h 6"/>
                  <a:gd name="T20" fmla="*/ 2 w 6"/>
                  <a:gd name="T21" fmla="*/ 0 h 6"/>
                  <a:gd name="T22" fmla="*/ 0 w 6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5"/>
                      <a:pt x="3" y="3"/>
                      <a:pt x="4" y="4"/>
                    </a:cubicBezTo>
                    <a:cubicBezTo>
                      <a:pt x="5" y="6"/>
                      <a:pt x="2" y="4"/>
                      <a:pt x="3" y="6"/>
                    </a:cubicBezTo>
                    <a:cubicBezTo>
                      <a:pt x="4" y="6"/>
                      <a:pt x="5" y="5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3" y="0"/>
                      <a:pt x="2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2" name="Freeform 1182"/>
              <p:cNvSpPr>
                <a:spLocks/>
              </p:cNvSpPr>
              <p:nvPr/>
            </p:nvSpPr>
            <p:spPr bwMode="auto">
              <a:xfrm>
                <a:off x="1037" y="293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3" name="Freeform 1183"/>
              <p:cNvSpPr>
                <a:spLocks/>
              </p:cNvSpPr>
              <p:nvPr/>
            </p:nvSpPr>
            <p:spPr bwMode="auto">
              <a:xfrm>
                <a:off x="1024" y="2927"/>
                <a:ext cx="10" cy="16"/>
              </a:xfrm>
              <a:custGeom>
                <a:avLst/>
                <a:gdLst>
                  <a:gd name="T0" fmla="*/ 2 w 4"/>
                  <a:gd name="T1" fmla="*/ 6 h 6"/>
                  <a:gd name="T2" fmla="*/ 4 w 4"/>
                  <a:gd name="T3" fmla="*/ 5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5 h 6"/>
                  <a:gd name="T10" fmla="*/ 3 w 4"/>
                  <a:gd name="T11" fmla="*/ 2 h 6"/>
                  <a:gd name="T12" fmla="*/ 3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0 w 4"/>
                  <a:gd name="T19" fmla="*/ 3 h 6"/>
                  <a:gd name="T20" fmla="*/ 2 w 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2"/>
                      <a:pt x="3" y="5"/>
                      <a:pt x="2" y="5"/>
                    </a:cubicBezTo>
                    <a:cubicBezTo>
                      <a:pt x="1" y="3"/>
                      <a:pt x="3" y="4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4" y="0"/>
                      <a:pt x="2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2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4" name="Freeform 1184"/>
              <p:cNvSpPr>
                <a:spLocks/>
              </p:cNvSpPr>
              <p:nvPr/>
            </p:nvSpPr>
            <p:spPr bwMode="auto">
              <a:xfrm>
                <a:off x="1034" y="294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5" name="Freeform 1185"/>
              <p:cNvSpPr>
                <a:spLocks/>
              </p:cNvSpPr>
              <p:nvPr/>
            </p:nvSpPr>
            <p:spPr bwMode="auto">
              <a:xfrm>
                <a:off x="1010" y="2930"/>
                <a:ext cx="35" cy="5"/>
              </a:xfrm>
              <a:custGeom>
                <a:avLst/>
                <a:gdLst>
                  <a:gd name="T0" fmla="*/ 0 w 13"/>
                  <a:gd name="T1" fmla="*/ 2 h 2"/>
                  <a:gd name="T2" fmla="*/ 0 w 13"/>
                  <a:gd name="T3" fmla="*/ 2 h 2"/>
                  <a:gd name="T4" fmla="*/ 0 w 13"/>
                  <a:gd name="T5" fmla="*/ 2 h 2"/>
                  <a:gd name="T6" fmla="*/ 0 w 13"/>
                  <a:gd name="T7" fmla="*/ 2 h 2"/>
                  <a:gd name="T8" fmla="*/ 6 w 13"/>
                  <a:gd name="T9" fmla="*/ 1 h 2"/>
                  <a:gd name="T10" fmla="*/ 6 w 13"/>
                  <a:gd name="T11" fmla="*/ 1 h 2"/>
                  <a:gd name="T12" fmla="*/ 6 w 13"/>
                  <a:gd name="T13" fmla="*/ 1 h 2"/>
                  <a:gd name="T14" fmla="*/ 6 w 13"/>
                  <a:gd name="T15" fmla="*/ 1 h 2"/>
                  <a:gd name="T16" fmla="*/ 6 w 13"/>
                  <a:gd name="T17" fmla="*/ 1 h 2"/>
                  <a:gd name="T18" fmla="*/ 6 w 13"/>
                  <a:gd name="T19" fmla="*/ 1 h 2"/>
                  <a:gd name="T20" fmla="*/ 6 w 13"/>
                  <a:gd name="T21" fmla="*/ 1 h 2"/>
                  <a:gd name="T22" fmla="*/ 6 w 13"/>
                  <a:gd name="T23" fmla="*/ 1 h 2"/>
                  <a:gd name="T24" fmla="*/ 6 w 13"/>
                  <a:gd name="T25" fmla="*/ 1 h 2"/>
                  <a:gd name="T26" fmla="*/ 6 w 13"/>
                  <a:gd name="T27" fmla="*/ 1 h 2"/>
                  <a:gd name="T28" fmla="*/ 6 w 13"/>
                  <a:gd name="T29" fmla="*/ 1 h 2"/>
                  <a:gd name="T30" fmla="*/ 6 w 13"/>
                  <a:gd name="T31" fmla="*/ 1 h 2"/>
                  <a:gd name="T32" fmla="*/ 6 w 13"/>
                  <a:gd name="T33" fmla="*/ 1 h 2"/>
                  <a:gd name="T34" fmla="*/ 6 w 13"/>
                  <a:gd name="T35" fmla="*/ 1 h 2"/>
                  <a:gd name="T36" fmla="*/ 6 w 13"/>
                  <a:gd name="T37" fmla="*/ 1 h 2"/>
                  <a:gd name="T38" fmla="*/ 6 w 13"/>
                  <a:gd name="T39" fmla="*/ 1 h 2"/>
                  <a:gd name="T40" fmla="*/ 6 w 13"/>
                  <a:gd name="T41" fmla="*/ 1 h 2"/>
                  <a:gd name="T42" fmla="*/ 6 w 13"/>
                  <a:gd name="T43" fmla="*/ 1 h 2"/>
                  <a:gd name="T44" fmla="*/ 6 w 13"/>
                  <a:gd name="T45" fmla="*/ 1 h 2"/>
                  <a:gd name="T46" fmla="*/ 0 w 13"/>
                  <a:gd name="T47" fmla="*/ 2 h 2"/>
                  <a:gd name="T48" fmla="*/ 0 w 13"/>
                  <a:gd name="T49" fmla="*/ 2 h 2"/>
                  <a:gd name="T50" fmla="*/ 0 w 13"/>
                  <a:gd name="T5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2" y="0"/>
                      <a:pt x="3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2"/>
                      <a:pt x="1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6" name="Freeform 1186"/>
              <p:cNvSpPr>
                <a:spLocks/>
              </p:cNvSpPr>
              <p:nvPr/>
            </p:nvSpPr>
            <p:spPr bwMode="auto">
              <a:xfrm>
                <a:off x="1013" y="2935"/>
                <a:ext cx="19" cy="3"/>
              </a:xfrm>
              <a:custGeom>
                <a:avLst/>
                <a:gdLst>
                  <a:gd name="T0" fmla="*/ 4 w 7"/>
                  <a:gd name="T1" fmla="*/ 1 h 1"/>
                  <a:gd name="T2" fmla="*/ 0 w 7"/>
                  <a:gd name="T3" fmla="*/ 1 h 1"/>
                  <a:gd name="T4" fmla="*/ 1 w 7"/>
                  <a:gd name="T5" fmla="*/ 1 h 1"/>
                  <a:gd name="T6" fmla="*/ 3 w 7"/>
                  <a:gd name="T7" fmla="*/ 1 h 1"/>
                  <a:gd name="T8" fmla="*/ 4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1"/>
                    </a:moveTo>
                    <a:cubicBezTo>
                      <a:pt x="3" y="1"/>
                      <a:pt x="7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7" name="Freeform 1187"/>
              <p:cNvSpPr>
                <a:spLocks/>
              </p:cNvSpPr>
              <p:nvPr/>
            </p:nvSpPr>
            <p:spPr bwMode="auto">
              <a:xfrm>
                <a:off x="936" y="2938"/>
                <a:ext cx="82" cy="41"/>
              </a:xfrm>
              <a:custGeom>
                <a:avLst/>
                <a:gdLst>
                  <a:gd name="T0" fmla="*/ 0 w 30"/>
                  <a:gd name="T1" fmla="*/ 11 h 15"/>
                  <a:gd name="T2" fmla="*/ 1 w 30"/>
                  <a:gd name="T3" fmla="*/ 11 h 15"/>
                  <a:gd name="T4" fmla="*/ 2 w 30"/>
                  <a:gd name="T5" fmla="*/ 13 h 15"/>
                  <a:gd name="T6" fmla="*/ 3 w 30"/>
                  <a:gd name="T7" fmla="*/ 15 h 15"/>
                  <a:gd name="T8" fmla="*/ 4 w 30"/>
                  <a:gd name="T9" fmla="*/ 12 h 15"/>
                  <a:gd name="T10" fmla="*/ 5 w 30"/>
                  <a:gd name="T11" fmla="*/ 12 h 15"/>
                  <a:gd name="T12" fmla="*/ 6 w 30"/>
                  <a:gd name="T13" fmla="*/ 6 h 15"/>
                  <a:gd name="T14" fmla="*/ 9 w 30"/>
                  <a:gd name="T15" fmla="*/ 8 h 15"/>
                  <a:gd name="T16" fmla="*/ 23 w 30"/>
                  <a:gd name="T17" fmla="*/ 8 h 15"/>
                  <a:gd name="T18" fmla="*/ 23 w 30"/>
                  <a:gd name="T19" fmla="*/ 6 h 15"/>
                  <a:gd name="T20" fmla="*/ 24 w 30"/>
                  <a:gd name="T21" fmla="*/ 6 h 15"/>
                  <a:gd name="T22" fmla="*/ 24 w 30"/>
                  <a:gd name="T23" fmla="*/ 7 h 15"/>
                  <a:gd name="T24" fmla="*/ 27 w 30"/>
                  <a:gd name="T25" fmla="*/ 4 h 15"/>
                  <a:gd name="T26" fmla="*/ 25 w 30"/>
                  <a:gd name="T27" fmla="*/ 3 h 15"/>
                  <a:gd name="T28" fmla="*/ 28 w 30"/>
                  <a:gd name="T29" fmla="*/ 3 h 15"/>
                  <a:gd name="T30" fmla="*/ 28 w 30"/>
                  <a:gd name="T31" fmla="*/ 1 h 15"/>
                  <a:gd name="T32" fmla="*/ 26 w 30"/>
                  <a:gd name="T33" fmla="*/ 1 h 15"/>
                  <a:gd name="T34" fmla="*/ 25 w 30"/>
                  <a:gd name="T35" fmla="*/ 0 h 15"/>
                  <a:gd name="T36" fmla="*/ 21 w 30"/>
                  <a:gd name="T37" fmla="*/ 7 h 15"/>
                  <a:gd name="T38" fmla="*/ 21 w 30"/>
                  <a:gd name="T39" fmla="*/ 6 h 15"/>
                  <a:gd name="T40" fmla="*/ 16 w 30"/>
                  <a:gd name="T41" fmla="*/ 7 h 15"/>
                  <a:gd name="T42" fmla="*/ 14 w 30"/>
                  <a:gd name="T43" fmla="*/ 9 h 15"/>
                  <a:gd name="T44" fmla="*/ 13 w 30"/>
                  <a:gd name="T45" fmla="*/ 8 h 15"/>
                  <a:gd name="T46" fmla="*/ 13 w 30"/>
                  <a:gd name="T47" fmla="*/ 9 h 15"/>
                  <a:gd name="T48" fmla="*/ 12 w 30"/>
                  <a:gd name="T49" fmla="*/ 7 h 15"/>
                  <a:gd name="T50" fmla="*/ 11 w 30"/>
                  <a:gd name="T51" fmla="*/ 9 h 15"/>
                  <a:gd name="T52" fmla="*/ 11 w 30"/>
                  <a:gd name="T53" fmla="*/ 4 h 15"/>
                  <a:gd name="T54" fmla="*/ 10 w 30"/>
                  <a:gd name="T55" fmla="*/ 6 h 15"/>
                  <a:gd name="T56" fmla="*/ 9 w 30"/>
                  <a:gd name="T57" fmla="*/ 6 h 15"/>
                  <a:gd name="T58" fmla="*/ 11 w 30"/>
                  <a:gd name="T59" fmla="*/ 4 h 15"/>
                  <a:gd name="T60" fmla="*/ 11 w 30"/>
                  <a:gd name="T61" fmla="*/ 4 h 15"/>
                  <a:gd name="T62" fmla="*/ 11 w 30"/>
                  <a:gd name="T63" fmla="*/ 4 h 15"/>
                  <a:gd name="T64" fmla="*/ 10 w 30"/>
                  <a:gd name="T65" fmla="*/ 4 h 15"/>
                  <a:gd name="T66" fmla="*/ 10 w 30"/>
                  <a:gd name="T67" fmla="*/ 4 h 15"/>
                  <a:gd name="T68" fmla="*/ 10 w 30"/>
                  <a:gd name="T69" fmla="*/ 4 h 15"/>
                  <a:gd name="T70" fmla="*/ 10 w 30"/>
                  <a:gd name="T71" fmla="*/ 4 h 15"/>
                  <a:gd name="T72" fmla="*/ 2 w 30"/>
                  <a:gd name="T73" fmla="*/ 5 h 15"/>
                  <a:gd name="T74" fmla="*/ 2 w 30"/>
                  <a:gd name="T75" fmla="*/ 5 h 15"/>
                  <a:gd name="T76" fmla="*/ 2 w 30"/>
                  <a:gd name="T77" fmla="*/ 5 h 15"/>
                  <a:gd name="T78" fmla="*/ 2 w 30"/>
                  <a:gd name="T79" fmla="*/ 5 h 15"/>
                  <a:gd name="T80" fmla="*/ 2 w 30"/>
                  <a:gd name="T81" fmla="*/ 5 h 15"/>
                  <a:gd name="T82" fmla="*/ 3 w 30"/>
                  <a:gd name="T83" fmla="*/ 6 h 15"/>
                  <a:gd name="T84" fmla="*/ 3 w 30"/>
                  <a:gd name="T85" fmla="*/ 7 h 15"/>
                  <a:gd name="T86" fmla="*/ 4 w 30"/>
                  <a:gd name="T87" fmla="*/ 7 h 15"/>
                  <a:gd name="T88" fmla="*/ 3 w 30"/>
                  <a:gd name="T89" fmla="*/ 11 h 15"/>
                  <a:gd name="T90" fmla="*/ 1 w 30"/>
                  <a:gd name="T91" fmla="*/ 8 h 15"/>
                  <a:gd name="T92" fmla="*/ 0 w 30"/>
                  <a:gd name="T93" fmla="*/ 9 h 15"/>
                  <a:gd name="T94" fmla="*/ 2 w 30"/>
                  <a:gd name="T95" fmla="*/ 12 h 15"/>
                  <a:gd name="T96" fmla="*/ 0 w 30"/>
                  <a:gd name="T9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15">
                    <a:moveTo>
                      <a:pt x="0" y="11"/>
                    </a:moveTo>
                    <a:cubicBezTo>
                      <a:pt x="0" y="12"/>
                      <a:pt x="1" y="12"/>
                      <a:pt x="1" y="11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3" y="13"/>
                      <a:pt x="2" y="14"/>
                      <a:pt x="3" y="15"/>
                    </a:cubicBezTo>
                    <a:cubicBezTo>
                      <a:pt x="4" y="14"/>
                      <a:pt x="3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0"/>
                      <a:pt x="5" y="8"/>
                      <a:pt x="6" y="6"/>
                    </a:cubicBezTo>
                    <a:cubicBezTo>
                      <a:pt x="7" y="4"/>
                      <a:pt x="8" y="7"/>
                      <a:pt x="9" y="8"/>
                    </a:cubicBezTo>
                    <a:cubicBezTo>
                      <a:pt x="12" y="12"/>
                      <a:pt x="18" y="10"/>
                      <a:pt x="23" y="8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4" y="5"/>
                      <a:pt x="24" y="6"/>
                    </a:cubicBezTo>
                    <a:cubicBezTo>
                      <a:pt x="24" y="6"/>
                      <a:pt x="24" y="7"/>
                      <a:pt x="24" y="7"/>
                    </a:cubicBezTo>
                    <a:cubicBezTo>
                      <a:pt x="26" y="8"/>
                      <a:pt x="26" y="5"/>
                      <a:pt x="27" y="4"/>
                    </a:cubicBezTo>
                    <a:cubicBezTo>
                      <a:pt x="27" y="4"/>
                      <a:pt x="25" y="3"/>
                      <a:pt x="25" y="3"/>
                    </a:cubicBezTo>
                    <a:cubicBezTo>
                      <a:pt x="27" y="4"/>
                      <a:pt x="26" y="2"/>
                      <a:pt x="28" y="3"/>
                    </a:cubicBezTo>
                    <a:cubicBezTo>
                      <a:pt x="30" y="2"/>
                      <a:pt x="27" y="2"/>
                      <a:pt x="28" y="1"/>
                    </a:cubicBezTo>
                    <a:cubicBezTo>
                      <a:pt x="27" y="0"/>
                      <a:pt x="27" y="1"/>
                      <a:pt x="26" y="1"/>
                    </a:cubicBezTo>
                    <a:cubicBezTo>
                      <a:pt x="25" y="0"/>
                      <a:pt x="26" y="0"/>
                      <a:pt x="25" y="0"/>
                    </a:cubicBezTo>
                    <a:cubicBezTo>
                      <a:pt x="24" y="1"/>
                      <a:pt x="24" y="5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8"/>
                      <a:pt x="17" y="9"/>
                      <a:pt x="16" y="7"/>
                    </a:cubicBezTo>
                    <a:cubicBezTo>
                      <a:pt x="16" y="8"/>
                      <a:pt x="14" y="6"/>
                      <a:pt x="14" y="9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3" y="7"/>
                      <a:pt x="12" y="7"/>
                    </a:cubicBezTo>
                    <a:cubicBezTo>
                      <a:pt x="12" y="8"/>
                      <a:pt x="11" y="8"/>
                      <a:pt x="11" y="9"/>
                    </a:cubicBezTo>
                    <a:cubicBezTo>
                      <a:pt x="10" y="7"/>
                      <a:pt x="11" y="6"/>
                      <a:pt x="11" y="4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8" y="3"/>
                      <a:pt x="0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3" y="9"/>
                      <a:pt x="3" y="11"/>
                    </a:cubicBezTo>
                    <a:cubicBezTo>
                      <a:pt x="1" y="11"/>
                      <a:pt x="2" y="9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10"/>
                      <a:pt x="2" y="11"/>
                      <a:pt x="2" y="12"/>
                    </a:cubicBezTo>
                    <a:cubicBezTo>
                      <a:pt x="1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8" name="Freeform 1188"/>
              <p:cNvSpPr>
                <a:spLocks/>
              </p:cNvSpPr>
              <p:nvPr/>
            </p:nvSpPr>
            <p:spPr bwMode="auto">
              <a:xfrm>
                <a:off x="936" y="296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9" name="Freeform 1189"/>
              <p:cNvSpPr>
                <a:spLocks/>
              </p:cNvSpPr>
              <p:nvPr/>
            </p:nvSpPr>
            <p:spPr bwMode="auto">
              <a:xfrm>
                <a:off x="936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0" name="Freeform 1190"/>
              <p:cNvSpPr>
                <a:spLocks/>
              </p:cNvSpPr>
              <p:nvPr/>
            </p:nvSpPr>
            <p:spPr bwMode="auto">
              <a:xfrm>
                <a:off x="953" y="295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1" name="Freeform 1191"/>
              <p:cNvSpPr>
                <a:spLocks/>
              </p:cNvSpPr>
              <p:nvPr/>
            </p:nvSpPr>
            <p:spPr bwMode="auto">
              <a:xfrm>
                <a:off x="966" y="29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2" name="Freeform 1192"/>
              <p:cNvSpPr>
                <a:spLocks/>
              </p:cNvSpPr>
              <p:nvPr/>
            </p:nvSpPr>
            <p:spPr bwMode="auto">
              <a:xfrm>
                <a:off x="975" y="29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3" name="Freeform 1193"/>
              <p:cNvSpPr>
                <a:spLocks/>
              </p:cNvSpPr>
              <p:nvPr/>
            </p:nvSpPr>
            <p:spPr bwMode="auto">
              <a:xfrm>
                <a:off x="936" y="296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4" name="Freeform 1194"/>
              <p:cNvSpPr>
                <a:spLocks/>
              </p:cNvSpPr>
              <p:nvPr/>
            </p:nvSpPr>
            <p:spPr bwMode="auto">
              <a:xfrm>
                <a:off x="890" y="2962"/>
                <a:ext cx="52" cy="27"/>
              </a:xfrm>
              <a:custGeom>
                <a:avLst/>
                <a:gdLst>
                  <a:gd name="T0" fmla="*/ 1 w 19"/>
                  <a:gd name="T1" fmla="*/ 3 h 10"/>
                  <a:gd name="T2" fmla="*/ 3 w 19"/>
                  <a:gd name="T3" fmla="*/ 6 h 10"/>
                  <a:gd name="T4" fmla="*/ 7 w 19"/>
                  <a:gd name="T5" fmla="*/ 5 h 10"/>
                  <a:gd name="T6" fmla="*/ 5 w 19"/>
                  <a:gd name="T7" fmla="*/ 7 h 10"/>
                  <a:gd name="T8" fmla="*/ 13 w 19"/>
                  <a:gd name="T9" fmla="*/ 7 h 10"/>
                  <a:gd name="T10" fmla="*/ 13 w 19"/>
                  <a:gd name="T11" fmla="*/ 8 h 10"/>
                  <a:gd name="T12" fmla="*/ 15 w 19"/>
                  <a:gd name="T13" fmla="*/ 5 h 10"/>
                  <a:gd name="T14" fmla="*/ 16 w 19"/>
                  <a:gd name="T15" fmla="*/ 9 h 10"/>
                  <a:gd name="T16" fmla="*/ 16 w 19"/>
                  <a:gd name="T17" fmla="*/ 9 h 10"/>
                  <a:gd name="T18" fmla="*/ 19 w 19"/>
                  <a:gd name="T19" fmla="*/ 6 h 10"/>
                  <a:gd name="T20" fmla="*/ 18 w 19"/>
                  <a:gd name="T21" fmla="*/ 5 h 10"/>
                  <a:gd name="T22" fmla="*/ 17 w 19"/>
                  <a:gd name="T23" fmla="*/ 3 h 10"/>
                  <a:gd name="T24" fmla="*/ 16 w 19"/>
                  <a:gd name="T25" fmla="*/ 5 h 10"/>
                  <a:gd name="T26" fmla="*/ 15 w 19"/>
                  <a:gd name="T27" fmla="*/ 4 h 10"/>
                  <a:gd name="T28" fmla="*/ 15 w 19"/>
                  <a:gd name="T29" fmla="*/ 5 h 10"/>
                  <a:gd name="T30" fmla="*/ 15 w 19"/>
                  <a:gd name="T31" fmla="*/ 4 h 10"/>
                  <a:gd name="T32" fmla="*/ 14 w 19"/>
                  <a:gd name="T33" fmla="*/ 5 h 10"/>
                  <a:gd name="T34" fmla="*/ 14 w 19"/>
                  <a:gd name="T35" fmla="*/ 4 h 10"/>
                  <a:gd name="T36" fmla="*/ 13 w 19"/>
                  <a:gd name="T37" fmla="*/ 6 h 10"/>
                  <a:gd name="T38" fmla="*/ 12 w 19"/>
                  <a:gd name="T39" fmla="*/ 4 h 10"/>
                  <a:gd name="T40" fmla="*/ 12 w 19"/>
                  <a:gd name="T41" fmla="*/ 5 h 10"/>
                  <a:gd name="T42" fmla="*/ 9 w 19"/>
                  <a:gd name="T43" fmla="*/ 3 h 10"/>
                  <a:gd name="T44" fmla="*/ 9 w 19"/>
                  <a:gd name="T45" fmla="*/ 4 h 10"/>
                  <a:gd name="T46" fmla="*/ 11 w 19"/>
                  <a:gd name="T47" fmla="*/ 3 h 10"/>
                  <a:gd name="T48" fmla="*/ 9 w 19"/>
                  <a:gd name="T49" fmla="*/ 6 h 10"/>
                  <a:gd name="T50" fmla="*/ 8 w 19"/>
                  <a:gd name="T51" fmla="*/ 3 h 10"/>
                  <a:gd name="T52" fmla="*/ 5 w 19"/>
                  <a:gd name="T53" fmla="*/ 2 h 10"/>
                  <a:gd name="T54" fmla="*/ 5 w 19"/>
                  <a:gd name="T55" fmla="*/ 2 h 10"/>
                  <a:gd name="T56" fmla="*/ 3 w 19"/>
                  <a:gd name="T57" fmla="*/ 1 h 10"/>
                  <a:gd name="T58" fmla="*/ 3 w 19"/>
                  <a:gd name="T59" fmla="*/ 2 h 10"/>
                  <a:gd name="T60" fmla="*/ 2 w 19"/>
                  <a:gd name="T61" fmla="*/ 2 h 10"/>
                  <a:gd name="T62" fmla="*/ 3 w 19"/>
                  <a:gd name="T63" fmla="*/ 2 h 10"/>
                  <a:gd name="T64" fmla="*/ 0 w 19"/>
                  <a:gd name="T65" fmla="*/ 2 h 10"/>
                  <a:gd name="T66" fmla="*/ 2 w 19"/>
                  <a:gd name="T67" fmla="*/ 2 h 10"/>
                  <a:gd name="T68" fmla="*/ 1 w 19"/>
                  <a:gd name="T6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0">
                    <a:moveTo>
                      <a:pt x="1" y="3"/>
                    </a:moveTo>
                    <a:cubicBezTo>
                      <a:pt x="0" y="5"/>
                      <a:pt x="2" y="5"/>
                      <a:pt x="3" y="6"/>
                    </a:cubicBezTo>
                    <a:cubicBezTo>
                      <a:pt x="6" y="7"/>
                      <a:pt x="5" y="4"/>
                      <a:pt x="7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8"/>
                      <a:pt x="11" y="10"/>
                      <a:pt x="13" y="7"/>
                    </a:cubicBezTo>
                    <a:cubicBezTo>
                      <a:pt x="13" y="7"/>
                      <a:pt x="14" y="8"/>
                      <a:pt x="13" y="8"/>
                    </a:cubicBezTo>
                    <a:cubicBezTo>
                      <a:pt x="14" y="8"/>
                      <a:pt x="14" y="4"/>
                      <a:pt x="15" y="5"/>
                    </a:cubicBezTo>
                    <a:cubicBezTo>
                      <a:pt x="14" y="7"/>
                      <a:pt x="16" y="7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8"/>
                      <a:pt x="18" y="6"/>
                      <a:pt x="19" y="6"/>
                    </a:cubicBezTo>
                    <a:cubicBezTo>
                      <a:pt x="18" y="6"/>
                      <a:pt x="17" y="5"/>
                      <a:pt x="18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4"/>
                      <a:pt x="16" y="4"/>
                      <a:pt x="16" y="5"/>
                    </a:cubicBezTo>
                    <a:cubicBezTo>
                      <a:pt x="15" y="4"/>
                      <a:pt x="16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5"/>
                      <a:pt x="13" y="4"/>
                      <a:pt x="13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2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5"/>
                      <a:pt x="10" y="3"/>
                      <a:pt x="11" y="3"/>
                    </a:cubicBezTo>
                    <a:cubicBezTo>
                      <a:pt x="10" y="4"/>
                      <a:pt x="9" y="5"/>
                      <a:pt x="9" y="6"/>
                    </a:cubicBezTo>
                    <a:cubicBezTo>
                      <a:pt x="9" y="5"/>
                      <a:pt x="7" y="6"/>
                      <a:pt x="8" y="3"/>
                    </a:cubicBezTo>
                    <a:cubicBezTo>
                      <a:pt x="7" y="2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5" name="Freeform 1195"/>
              <p:cNvSpPr>
                <a:spLocks/>
              </p:cNvSpPr>
              <p:nvPr/>
            </p:nvSpPr>
            <p:spPr bwMode="auto">
              <a:xfrm>
                <a:off x="928" y="29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6" name="Freeform 1196"/>
              <p:cNvSpPr>
                <a:spLocks/>
              </p:cNvSpPr>
              <p:nvPr/>
            </p:nvSpPr>
            <p:spPr bwMode="auto">
              <a:xfrm>
                <a:off x="852" y="2949"/>
                <a:ext cx="46" cy="21"/>
              </a:xfrm>
              <a:custGeom>
                <a:avLst/>
                <a:gdLst>
                  <a:gd name="T0" fmla="*/ 12 w 17"/>
                  <a:gd name="T1" fmla="*/ 2 h 8"/>
                  <a:gd name="T2" fmla="*/ 13 w 17"/>
                  <a:gd name="T3" fmla="*/ 0 h 8"/>
                  <a:gd name="T4" fmla="*/ 11 w 17"/>
                  <a:gd name="T5" fmla="*/ 2 h 8"/>
                  <a:gd name="T6" fmla="*/ 9 w 17"/>
                  <a:gd name="T7" fmla="*/ 2 h 8"/>
                  <a:gd name="T8" fmla="*/ 7 w 17"/>
                  <a:gd name="T9" fmla="*/ 0 h 8"/>
                  <a:gd name="T10" fmla="*/ 6 w 17"/>
                  <a:gd name="T11" fmla="*/ 0 h 8"/>
                  <a:gd name="T12" fmla="*/ 7 w 17"/>
                  <a:gd name="T13" fmla="*/ 2 h 8"/>
                  <a:gd name="T14" fmla="*/ 6 w 17"/>
                  <a:gd name="T15" fmla="*/ 4 h 8"/>
                  <a:gd name="T16" fmla="*/ 6 w 17"/>
                  <a:gd name="T17" fmla="*/ 3 h 8"/>
                  <a:gd name="T18" fmla="*/ 4 w 17"/>
                  <a:gd name="T19" fmla="*/ 1 h 8"/>
                  <a:gd name="T20" fmla="*/ 2 w 17"/>
                  <a:gd name="T21" fmla="*/ 8 h 8"/>
                  <a:gd name="T22" fmla="*/ 4 w 17"/>
                  <a:gd name="T23" fmla="*/ 7 h 8"/>
                  <a:gd name="T24" fmla="*/ 3 w 17"/>
                  <a:gd name="T25" fmla="*/ 5 h 8"/>
                  <a:gd name="T26" fmla="*/ 5 w 17"/>
                  <a:gd name="T27" fmla="*/ 5 h 8"/>
                  <a:gd name="T28" fmla="*/ 4 w 17"/>
                  <a:gd name="T29" fmla="*/ 6 h 8"/>
                  <a:gd name="T30" fmla="*/ 9 w 17"/>
                  <a:gd name="T31" fmla="*/ 4 h 8"/>
                  <a:gd name="T32" fmla="*/ 11 w 17"/>
                  <a:gd name="T33" fmla="*/ 3 h 8"/>
                  <a:gd name="T34" fmla="*/ 9 w 17"/>
                  <a:gd name="T35" fmla="*/ 3 h 8"/>
                  <a:gd name="T36" fmla="*/ 11 w 17"/>
                  <a:gd name="T37" fmla="*/ 6 h 8"/>
                  <a:gd name="T38" fmla="*/ 10 w 17"/>
                  <a:gd name="T39" fmla="*/ 4 h 8"/>
                  <a:gd name="T40" fmla="*/ 12 w 17"/>
                  <a:gd name="T41" fmla="*/ 5 h 8"/>
                  <a:gd name="T42" fmla="*/ 13 w 17"/>
                  <a:gd name="T43" fmla="*/ 3 h 8"/>
                  <a:gd name="T44" fmla="*/ 13 w 17"/>
                  <a:gd name="T45" fmla="*/ 4 h 8"/>
                  <a:gd name="T46" fmla="*/ 15 w 17"/>
                  <a:gd name="T47" fmla="*/ 2 h 8"/>
                  <a:gd name="T48" fmla="*/ 17 w 17"/>
                  <a:gd name="T49" fmla="*/ 3 h 8"/>
                  <a:gd name="T50" fmla="*/ 15 w 17"/>
                  <a:gd name="T51" fmla="*/ 1 h 8"/>
                  <a:gd name="T52" fmla="*/ 12 w 17"/>
                  <a:gd name="T5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8">
                    <a:moveTo>
                      <a:pt x="12" y="2"/>
                    </a:moveTo>
                    <a:cubicBezTo>
                      <a:pt x="12" y="1"/>
                      <a:pt x="13" y="1"/>
                      <a:pt x="13" y="0"/>
                    </a:cubicBezTo>
                    <a:cubicBezTo>
                      <a:pt x="12" y="0"/>
                      <a:pt x="12" y="2"/>
                      <a:pt x="11" y="2"/>
                    </a:cubicBezTo>
                    <a:cubicBezTo>
                      <a:pt x="11" y="1"/>
                      <a:pt x="9" y="1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8" y="0"/>
                      <a:pt x="5" y="1"/>
                      <a:pt x="7" y="2"/>
                    </a:cubicBezTo>
                    <a:cubicBezTo>
                      <a:pt x="8" y="3"/>
                      <a:pt x="7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3"/>
                      <a:pt x="4" y="1"/>
                    </a:cubicBezTo>
                    <a:cubicBezTo>
                      <a:pt x="5" y="4"/>
                      <a:pt x="0" y="5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2" y="7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8" y="5"/>
                      <a:pt x="9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5" y="2"/>
                      <a:pt x="10" y="3"/>
                      <a:pt x="9" y="3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3" y="4"/>
                    </a:cubicBezTo>
                    <a:cubicBezTo>
                      <a:pt x="14" y="4"/>
                      <a:pt x="14" y="3"/>
                      <a:pt x="15" y="2"/>
                    </a:cubicBezTo>
                    <a:cubicBezTo>
                      <a:pt x="16" y="3"/>
                      <a:pt x="15" y="4"/>
                      <a:pt x="17" y="3"/>
                    </a:cubicBezTo>
                    <a:cubicBezTo>
                      <a:pt x="17" y="1"/>
                      <a:pt x="15" y="3"/>
                      <a:pt x="15" y="1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7" name="Freeform 1197"/>
              <p:cNvSpPr>
                <a:spLocks/>
              </p:cNvSpPr>
              <p:nvPr/>
            </p:nvSpPr>
            <p:spPr bwMode="auto">
              <a:xfrm>
                <a:off x="890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8" name="Freeform 1198"/>
              <p:cNvSpPr>
                <a:spLocks/>
              </p:cNvSpPr>
              <p:nvPr/>
            </p:nvSpPr>
            <p:spPr bwMode="auto">
              <a:xfrm>
                <a:off x="882" y="2962"/>
                <a:ext cx="3" cy="6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9" name="Freeform 1199"/>
              <p:cNvSpPr>
                <a:spLocks/>
              </p:cNvSpPr>
              <p:nvPr/>
            </p:nvSpPr>
            <p:spPr bwMode="auto">
              <a:xfrm>
                <a:off x="860" y="295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0" name="Freeform 1200"/>
              <p:cNvSpPr>
                <a:spLocks/>
              </p:cNvSpPr>
              <p:nvPr/>
            </p:nvSpPr>
            <p:spPr bwMode="auto">
              <a:xfrm>
                <a:off x="844" y="2960"/>
                <a:ext cx="13" cy="13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4 h 5"/>
                  <a:gd name="T4" fmla="*/ 4 w 5"/>
                  <a:gd name="T5" fmla="*/ 1 h 5"/>
                  <a:gd name="T6" fmla="*/ 2 w 5"/>
                  <a:gd name="T7" fmla="*/ 3 h 5"/>
                  <a:gd name="T8" fmla="*/ 0 w 5"/>
                  <a:gd name="T9" fmla="*/ 4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5"/>
                      <a:pt x="2" y="4"/>
                      <a:pt x="5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0"/>
                      <a:pt x="3" y="3"/>
                      <a:pt x="2" y="3"/>
                    </a:cubicBezTo>
                    <a:cubicBezTo>
                      <a:pt x="2" y="2"/>
                      <a:pt x="1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1" name="Freeform 1201"/>
              <p:cNvSpPr>
                <a:spLocks/>
              </p:cNvSpPr>
              <p:nvPr/>
            </p:nvSpPr>
            <p:spPr bwMode="auto">
              <a:xfrm>
                <a:off x="768" y="2916"/>
                <a:ext cx="79" cy="54"/>
              </a:xfrm>
              <a:custGeom>
                <a:avLst/>
                <a:gdLst>
                  <a:gd name="T0" fmla="*/ 23 w 29"/>
                  <a:gd name="T1" fmla="*/ 15 h 20"/>
                  <a:gd name="T2" fmla="*/ 21 w 29"/>
                  <a:gd name="T3" fmla="*/ 15 h 20"/>
                  <a:gd name="T4" fmla="*/ 22 w 29"/>
                  <a:gd name="T5" fmla="*/ 15 h 20"/>
                  <a:gd name="T6" fmla="*/ 22 w 29"/>
                  <a:gd name="T7" fmla="*/ 13 h 20"/>
                  <a:gd name="T8" fmla="*/ 21 w 29"/>
                  <a:gd name="T9" fmla="*/ 14 h 20"/>
                  <a:gd name="T10" fmla="*/ 19 w 29"/>
                  <a:gd name="T11" fmla="*/ 12 h 20"/>
                  <a:gd name="T12" fmla="*/ 17 w 29"/>
                  <a:gd name="T13" fmla="*/ 13 h 20"/>
                  <a:gd name="T14" fmla="*/ 19 w 29"/>
                  <a:gd name="T15" fmla="*/ 9 h 20"/>
                  <a:gd name="T16" fmla="*/ 16 w 29"/>
                  <a:gd name="T17" fmla="*/ 11 h 20"/>
                  <a:gd name="T18" fmla="*/ 16 w 29"/>
                  <a:gd name="T19" fmla="*/ 7 h 20"/>
                  <a:gd name="T20" fmla="*/ 16 w 29"/>
                  <a:gd name="T21" fmla="*/ 8 h 20"/>
                  <a:gd name="T22" fmla="*/ 16 w 29"/>
                  <a:gd name="T23" fmla="*/ 6 h 20"/>
                  <a:gd name="T24" fmla="*/ 18 w 29"/>
                  <a:gd name="T25" fmla="*/ 6 h 20"/>
                  <a:gd name="T26" fmla="*/ 17 w 29"/>
                  <a:gd name="T27" fmla="*/ 4 h 20"/>
                  <a:gd name="T28" fmla="*/ 17 w 29"/>
                  <a:gd name="T29" fmla="*/ 3 h 20"/>
                  <a:gd name="T30" fmla="*/ 12 w 29"/>
                  <a:gd name="T31" fmla="*/ 2 h 20"/>
                  <a:gd name="T32" fmla="*/ 12 w 29"/>
                  <a:gd name="T33" fmla="*/ 1 h 20"/>
                  <a:gd name="T34" fmla="*/ 8 w 29"/>
                  <a:gd name="T35" fmla="*/ 6 h 20"/>
                  <a:gd name="T36" fmla="*/ 6 w 29"/>
                  <a:gd name="T37" fmla="*/ 5 h 20"/>
                  <a:gd name="T38" fmla="*/ 9 w 29"/>
                  <a:gd name="T39" fmla="*/ 8 h 20"/>
                  <a:gd name="T40" fmla="*/ 6 w 29"/>
                  <a:gd name="T41" fmla="*/ 9 h 20"/>
                  <a:gd name="T42" fmla="*/ 6 w 29"/>
                  <a:gd name="T43" fmla="*/ 7 h 20"/>
                  <a:gd name="T44" fmla="*/ 5 w 29"/>
                  <a:gd name="T45" fmla="*/ 8 h 20"/>
                  <a:gd name="T46" fmla="*/ 3 w 29"/>
                  <a:gd name="T47" fmla="*/ 7 h 20"/>
                  <a:gd name="T48" fmla="*/ 2 w 29"/>
                  <a:gd name="T49" fmla="*/ 11 h 20"/>
                  <a:gd name="T50" fmla="*/ 0 w 29"/>
                  <a:gd name="T51" fmla="*/ 11 h 20"/>
                  <a:gd name="T52" fmla="*/ 3 w 29"/>
                  <a:gd name="T53" fmla="*/ 13 h 20"/>
                  <a:gd name="T54" fmla="*/ 11 w 29"/>
                  <a:gd name="T55" fmla="*/ 8 h 20"/>
                  <a:gd name="T56" fmla="*/ 12 w 29"/>
                  <a:gd name="T57" fmla="*/ 5 h 20"/>
                  <a:gd name="T58" fmla="*/ 13 w 29"/>
                  <a:gd name="T59" fmla="*/ 7 h 20"/>
                  <a:gd name="T60" fmla="*/ 12 w 29"/>
                  <a:gd name="T61" fmla="*/ 5 h 20"/>
                  <a:gd name="T62" fmla="*/ 14 w 29"/>
                  <a:gd name="T63" fmla="*/ 6 h 20"/>
                  <a:gd name="T64" fmla="*/ 14 w 29"/>
                  <a:gd name="T65" fmla="*/ 4 h 20"/>
                  <a:gd name="T66" fmla="*/ 16 w 29"/>
                  <a:gd name="T67" fmla="*/ 5 h 20"/>
                  <a:gd name="T68" fmla="*/ 19 w 29"/>
                  <a:gd name="T69" fmla="*/ 17 h 20"/>
                  <a:gd name="T70" fmla="*/ 20 w 29"/>
                  <a:gd name="T71" fmla="*/ 16 h 20"/>
                  <a:gd name="T72" fmla="*/ 25 w 29"/>
                  <a:gd name="T73" fmla="*/ 18 h 20"/>
                  <a:gd name="T74" fmla="*/ 26 w 29"/>
                  <a:gd name="T75" fmla="*/ 17 h 20"/>
                  <a:gd name="T76" fmla="*/ 25 w 29"/>
                  <a:gd name="T77" fmla="*/ 20 h 20"/>
                  <a:gd name="T78" fmla="*/ 27 w 29"/>
                  <a:gd name="T79" fmla="*/ 20 h 20"/>
                  <a:gd name="T80" fmla="*/ 26 w 29"/>
                  <a:gd name="T81" fmla="*/ 19 h 20"/>
                  <a:gd name="T82" fmla="*/ 28 w 29"/>
                  <a:gd name="T83" fmla="*/ 20 h 20"/>
                  <a:gd name="T84" fmla="*/ 27 w 29"/>
                  <a:gd name="T85" fmla="*/ 16 h 20"/>
                  <a:gd name="T86" fmla="*/ 24 w 29"/>
                  <a:gd name="T87" fmla="*/ 13 h 20"/>
                  <a:gd name="T88" fmla="*/ 23 w 29"/>
                  <a:gd name="T8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0">
                    <a:moveTo>
                      <a:pt x="23" y="15"/>
                    </a:moveTo>
                    <a:cubicBezTo>
                      <a:pt x="23" y="15"/>
                      <a:pt x="21" y="16"/>
                      <a:pt x="21" y="15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3" y="13"/>
                      <a:pt x="22" y="15"/>
                      <a:pt x="22" y="13"/>
                    </a:cubicBezTo>
                    <a:cubicBezTo>
                      <a:pt x="22" y="14"/>
                      <a:pt x="22" y="14"/>
                      <a:pt x="21" y="14"/>
                    </a:cubicBezTo>
                    <a:cubicBezTo>
                      <a:pt x="21" y="13"/>
                      <a:pt x="20" y="14"/>
                      <a:pt x="19" y="12"/>
                    </a:cubicBezTo>
                    <a:cubicBezTo>
                      <a:pt x="18" y="12"/>
                      <a:pt x="18" y="12"/>
                      <a:pt x="17" y="13"/>
                    </a:cubicBezTo>
                    <a:cubicBezTo>
                      <a:pt x="18" y="11"/>
                      <a:pt x="18" y="11"/>
                      <a:pt x="19" y="9"/>
                    </a:cubicBezTo>
                    <a:cubicBezTo>
                      <a:pt x="18" y="10"/>
                      <a:pt x="17" y="11"/>
                      <a:pt x="16" y="11"/>
                    </a:cubicBezTo>
                    <a:cubicBezTo>
                      <a:pt x="16" y="8"/>
                      <a:pt x="14" y="9"/>
                      <a:pt x="16" y="7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8" y="7"/>
                      <a:pt x="16" y="7"/>
                      <a:pt x="16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0" y="0"/>
                      <a:pt x="14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3"/>
                      <a:pt x="9" y="4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8"/>
                      <a:pt x="9" y="4"/>
                      <a:pt x="9" y="8"/>
                    </a:cubicBezTo>
                    <a:cubicBezTo>
                      <a:pt x="7" y="5"/>
                      <a:pt x="8" y="9"/>
                      <a:pt x="6" y="9"/>
                    </a:cubicBezTo>
                    <a:cubicBezTo>
                      <a:pt x="5" y="8"/>
                      <a:pt x="7" y="7"/>
                      <a:pt x="6" y="7"/>
                    </a:cubicBezTo>
                    <a:cubicBezTo>
                      <a:pt x="6" y="8"/>
                      <a:pt x="5" y="7"/>
                      <a:pt x="5" y="8"/>
                    </a:cubicBezTo>
                    <a:cubicBezTo>
                      <a:pt x="4" y="7"/>
                      <a:pt x="4" y="9"/>
                      <a:pt x="3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2" y="10"/>
                      <a:pt x="1" y="13"/>
                      <a:pt x="3" y="13"/>
                    </a:cubicBezTo>
                    <a:cubicBezTo>
                      <a:pt x="5" y="12"/>
                      <a:pt x="8" y="9"/>
                      <a:pt x="11" y="8"/>
                    </a:cubicBezTo>
                    <a:cubicBezTo>
                      <a:pt x="10" y="6"/>
                      <a:pt x="12" y="7"/>
                      <a:pt x="12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2" y="6"/>
                      <a:pt x="12" y="5"/>
                    </a:cubicBezTo>
                    <a:cubicBezTo>
                      <a:pt x="12" y="4"/>
                      <a:pt x="14" y="5"/>
                      <a:pt x="14" y="6"/>
                    </a:cubicBezTo>
                    <a:cubicBezTo>
                      <a:pt x="15" y="5"/>
                      <a:pt x="14" y="5"/>
                      <a:pt x="14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0" y="6"/>
                      <a:pt x="17" y="14"/>
                      <a:pt x="19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2" y="18"/>
                      <a:pt x="24" y="15"/>
                      <a:pt x="25" y="18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5" y="17"/>
                      <a:pt x="26" y="19"/>
                      <a:pt x="25" y="20"/>
                    </a:cubicBezTo>
                    <a:cubicBezTo>
                      <a:pt x="26" y="19"/>
                      <a:pt x="26" y="20"/>
                      <a:pt x="27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8" y="19"/>
                      <a:pt x="28" y="20"/>
                    </a:cubicBezTo>
                    <a:cubicBezTo>
                      <a:pt x="29" y="18"/>
                      <a:pt x="27" y="17"/>
                      <a:pt x="27" y="16"/>
                    </a:cubicBezTo>
                    <a:cubicBezTo>
                      <a:pt x="24" y="18"/>
                      <a:pt x="25" y="13"/>
                      <a:pt x="24" y="13"/>
                    </a:cubicBezTo>
                    <a:cubicBezTo>
                      <a:pt x="23" y="14"/>
                      <a:pt x="23" y="15"/>
                      <a:pt x="23" y="1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2" name="Freeform 1202"/>
              <p:cNvSpPr>
                <a:spLocks/>
              </p:cNvSpPr>
              <p:nvPr/>
            </p:nvSpPr>
            <p:spPr bwMode="auto">
              <a:xfrm>
                <a:off x="836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3" name="Freeform 1203"/>
              <p:cNvSpPr>
                <a:spLocks/>
              </p:cNvSpPr>
              <p:nvPr/>
            </p:nvSpPr>
            <p:spPr bwMode="auto">
              <a:xfrm>
                <a:off x="768" y="294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4" name="Rectangle 1204"/>
              <p:cNvSpPr>
                <a:spLocks noChangeArrowheads="1"/>
              </p:cNvSpPr>
              <p:nvPr/>
            </p:nvSpPr>
            <p:spPr bwMode="auto">
              <a:xfrm>
                <a:off x="844" y="2970"/>
                <a:ext cx="1" cy="1"/>
              </a:xfrm>
              <a:prstGeom prst="rect">
                <a:avLst/>
              </a:pr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5" name="Freeform 1205"/>
              <p:cNvSpPr>
                <a:spLocks/>
              </p:cNvSpPr>
              <p:nvPr/>
            </p:nvSpPr>
            <p:spPr bwMode="auto">
              <a:xfrm>
                <a:off x="844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6" name="Freeform 1206"/>
              <p:cNvSpPr>
                <a:spLocks/>
              </p:cNvSpPr>
              <p:nvPr/>
            </p:nvSpPr>
            <p:spPr bwMode="auto">
              <a:xfrm>
                <a:off x="751" y="29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7" name="Freeform 1207"/>
              <p:cNvSpPr>
                <a:spLocks/>
              </p:cNvSpPr>
              <p:nvPr/>
            </p:nvSpPr>
            <p:spPr bwMode="auto">
              <a:xfrm>
                <a:off x="721" y="29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8" name="Freeform 1208"/>
              <p:cNvSpPr>
                <a:spLocks/>
              </p:cNvSpPr>
              <p:nvPr/>
            </p:nvSpPr>
            <p:spPr bwMode="auto">
              <a:xfrm>
                <a:off x="621" y="2894"/>
                <a:ext cx="144" cy="68"/>
              </a:xfrm>
              <a:custGeom>
                <a:avLst/>
                <a:gdLst>
                  <a:gd name="T0" fmla="*/ 4 w 53"/>
                  <a:gd name="T1" fmla="*/ 3 h 25"/>
                  <a:gd name="T2" fmla="*/ 2 w 53"/>
                  <a:gd name="T3" fmla="*/ 2 h 25"/>
                  <a:gd name="T4" fmla="*/ 1 w 53"/>
                  <a:gd name="T5" fmla="*/ 4 h 25"/>
                  <a:gd name="T6" fmla="*/ 3 w 53"/>
                  <a:gd name="T7" fmla="*/ 8 h 25"/>
                  <a:gd name="T8" fmla="*/ 6 w 53"/>
                  <a:gd name="T9" fmla="*/ 17 h 25"/>
                  <a:gd name="T10" fmla="*/ 11 w 53"/>
                  <a:gd name="T11" fmla="*/ 21 h 25"/>
                  <a:gd name="T12" fmla="*/ 19 w 53"/>
                  <a:gd name="T13" fmla="*/ 20 h 25"/>
                  <a:gd name="T14" fmla="*/ 21 w 53"/>
                  <a:gd name="T15" fmla="*/ 21 h 25"/>
                  <a:gd name="T16" fmla="*/ 25 w 53"/>
                  <a:gd name="T17" fmla="*/ 20 h 25"/>
                  <a:gd name="T18" fmla="*/ 25 w 53"/>
                  <a:gd name="T19" fmla="*/ 16 h 25"/>
                  <a:gd name="T20" fmla="*/ 28 w 53"/>
                  <a:gd name="T21" fmla="*/ 15 h 25"/>
                  <a:gd name="T22" fmla="*/ 31 w 53"/>
                  <a:gd name="T23" fmla="*/ 14 h 25"/>
                  <a:gd name="T24" fmla="*/ 33 w 53"/>
                  <a:gd name="T25" fmla="*/ 14 h 25"/>
                  <a:gd name="T26" fmla="*/ 34 w 53"/>
                  <a:gd name="T27" fmla="*/ 19 h 25"/>
                  <a:gd name="T28" fmla="*/ 38 w 53"/>
                  <a:gd name="T29" fmla="*/ 21 h 25"/>
                  <a:gd name="T30" fmla="*/ 41 w 53"/>
                  <a:gd name="T31" fmla="*/ 21 h 25"/>
                  <a:gd name="T32" fmla="*/ 41 w 53"/>
                  <a:gd name="T33" fmla="*/ 23 h 25"/>
                  <a:gd name="T34" fmla="*/ 44 w 53"/>
                  <a:gd name="T35" fmla="*/ 23 h 25"/>
                  <a:gd name="T36" fmla="*/ 53 w 53"/>
                  <a:gd name="T37" fmla="*/ 21 h 25"/>
                  <a:gd name="T38" fmla="*/ 49 w 53"/>
                  <a:gd name="T39" fmla="*/ 22 h 25"/>
                  <a:gd name="T40" fmla="*/ 48 w 53"/>
                  <a:gd name="T41" fmla="*/ 23 h 25"/>
                  <a:gd name="T42" fmla="*/ 46 w 53"/>
                  <a:gd name="T43" fmla="*/ 20 h 25"/>
                  <a:gd name="T44" fmla="*/ 45 w 53"/>
                  <a:gd name="T45" fmla="*/ 19 h 25"/>
                  <a:gd name="T46" fmla="*/ 42 w 53"/>
                  <a:gd name="T47" fmla="*/ 20 h 25"/>
                  <a:gd name="T48" fmla="*/ 41 w 53"/>
                  <a:gd name="T49" fmla="*/ 19 h 25"/>
                  <a:gd name="T50" fmla="*/ 39 w 53"/>
                  <a:gd name="T51" fmla="*/ 17 h 25"/>
                  <a:gd name="T52" fmla="*/ 37 w 53"/>
                  <a:gd name="T53" fmla="*/ 15 h 25"/>
                  <a:gd name="T54" fmla="*/ 37 w 53"/>
                  <a:gd name="T55" fmla="*/ 15 h 25"/>
                  <a:gd name="T56" fmla="*/ 37 w 53"/>
                  <a:gd name="T57" fmla="*/ 14 h 25"/>
                  <a:gd name="T58" fmla="*/ 36 w 53"/>
                  <a:gd name="T59" fmla="*/ 13 h 25"/>
                  <a:gd name="T60" fmla="*/ 35 w 53"/>
                  <a:gd name="T61" fmla="*/ 12 h 25"/>
                  <a:gd name="T62" fmla="*/ 36 w 53"/>
                  <a:gd name="T63" fmla="*/ 12 h 25"/>
                  <a:gd name="T64" fmla="*/ 36 w 53"/>
                  <a:gd name="T65" fmla="*/ 12 h 25"/>
                  <a:gd name="T66" fmla="*/ 31 w 53"/>
                  <a:gd name="T67" fmla="*/ 10 h 25"/>
                  <a:gd name="T68" fmla="*/ 31 w 53"/>
                  <a:gd name="T69" fmla="*/ 10 h 25"/>
                  <a:gd name="T70" fmla="*/ 31 w 53"/>
                  <a:gd name="T71" fmla="*/ 10 h 25"/>
                  <a:gd name="T72" fmla="*/ 29 w 53"/>
                  <a:gd name="T73" fmla="*/ 13 h 25"/>
                  <a:gd name="T74" fmla="*/ 27 w 53"/>
                  <a:gd name="T75" fmla="*/ 12 h 25"/>
                  <a:gd name="T76" fmla="*/ 25 w 53"/>
                  <a:gd name="T77" fmla="*/ 14 h 25"/>
                  <a:gd name="T78" fmla="*/ 24 w 53"/>
                  <a:gd name="T79" fmla="*/ 16 h 25"/>
                  <a:gd name="T80" fmla="*/ 20 w 53"/>
                  <a:gd name="T81" fmla="*/ 18 h 25"/>
                  <a:gd name="T82" fmla="*/ 14 w 53"/>
                  <a:gd name="T83" fmla="*/ 18 h 25"/>
                  <a:gd name="T84" fmla="*/ 13 w 53"/>
                  <a:gd name="T85" fmla="*/ 17 h 25"/>
                  <a:gd name="T86" fmla="*/ 7 w 53"/>
                  <a:gd name="T87" fmla="*/ 13 h 25"/>
                  <a:gd name="T88" fmla="*/ 7 w 53"/>
                  <a:gd name="T89" fmla="*/ 17 h 25"/>
                  <a:gd name="T90" fmla="*/ 8 w 53"/>
                  <a:gd name="T9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25">
                    <a:moveTo>
                      <a:pt x="7" y="6"/>
                    </a:moveTo>
                    <a:cubicBezTo>
                      <a:pt x="6" y="5"/>
                      <a:pt x="6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4" y="0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3"/>
                      <a:pt x="1" y="4"/>
                    </a:cubicBezTo>
                    <a:cubicBezTo>
                      <a:pt x="2" y="6"/>
                      <a:pt x="4" y="6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0" y="12"/>
                      <a:pt x="8" y="13"/>
                      <a:pt x="6" y="17"/>
                    </a:cubicBezTo>
                    <a:cubicBezTo>
                      <a:pt x="8" y="17"/>
                      <a:pt x="9" y="19"/>
                      <a:pt x="11" y="18"/>
                    </a:cubicBezTo>
                    <a:cubicBezTo>
                      <a:pt x="9" y="19"/>
                      <a:pt x="12" y="19"/>
                      <a:pt x="11" y="21"/>
                    </a:cubicBezTo>
                    <a:cubicBezTo>
                      <a:pt x="13" y="18"/>
                      <a:pt x="15" y="23"/>
                      <a:pt x="17" y="19"/>
                    </a:cubicBezTo>
                    <a:cubicBezTo>
                      <a:pt x="18" y="21"/>
                      <a:pt x="17" y="19"/>
                      <a:pt x="19" y="20"/>
                    </a:cubicBezTo>
                    <a:cubicBezTo>
                      <a:pt x="19" y="21"/>
                      <a:pt x="18" y="21"/>
                      <a:pt x="18" y="21"/>
                    </a:cubicBezTo>
                    <a:cubicBezTo>
                      <a:pt x="19" y="22"/>
                      <a:pt x="20" y="19"/>
                      <a:pt x="21" y="21"/>
                    </a:cubicBezTo>
                    <a:cubicBezTo>
                      <a:pt x="23" y="21"/>
                      <a:pt x="21" y="19"/>
                      <a:pt x="22" y="18"/>
                    </a:cubicBezTo>
                    <a:cubicBezTo>
                      <a:pt x="24" y="18"/>
                      <a:pt x="23" y="19"/>
                      <a:pt x="25" y="20"/>
                    </a:cubicBezTo>
                    <a:cubicBezTo>
                      <a:pt x="24" y="18"/>
                      <a:pt x="26" y="19"/>
                      <a:pt x="26" y="17"/>
                    </a:cubicBezTo>
                    <a:cubicBezTo>
                      <a:pt x="26" y="17"/>
                      <a:pt x="25" y="18"/>
                      <a:pt x="25" y="16"/>
                    </a:cubicBezTo>
                    <a:cubicBezTo>
                      <a:pt x="27" y="16"/>
                      <a:pt x="26" y="15"/>
                      <a:pt x="27" y="13"/>
                    </a:cubicBezTo>
                    <a:cubicBezTo>
                      <a:pt x="29" y="15"/>
                      <a:pt x="26" y="14"/>
                      <a:pt x="28" y="15"/>
                    </a:cubicBezTo>
                    <a:cubicBezTo>
                      <a:pt x="27" y="16"/>
                      <a:pt x="26" y="17"/>
                      <a:pt x="27" y="18"/>
                    </a:cubicBezTo>
                    <a:cubicBezTo>
                      <a:pt x="28" y="18"/>
                      <a:pt x="30" y="16"/>
                      <a:pt x="31" y="14"/>
                    </a:cubicBezTo>
                    <a:cubicBezTo>
                      <a:pt x="32" y="14"/>
                      <a:pt x="31" y="15"/>
                      <a:pt x="32" y="15"/>
                    </a:cubicBezTo>
                    <a:cubicBezTo>
                      <a:pt x="34" y="14"/>
                      <a:pt x="33" y="11"/>
                      <a:pt x="33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4" y="15"/>
                      <a:pt x="33" y="18"/>
                      <a:pt x="34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3" y="20"/>
                      <a:pt x="38" y="19"/>
                      <a:pt x="38" y="21"/>
                    </a:cubicBezTo>
                    <a:cubicBezTo>
                      <a:pt x="39" y="20"/>
                      <a:pt x="40" y="20"/>
                      <a:pt x="41" y="20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0" y="20"/>
                      <a:pt x="39" y="23"/>
                      <a:pt x="37" y="23"/>
                    </a:cubicBezTo>
                    <a:cubicBezTo>
                      <a:pt x="38" y="23"/>
                      <a:pt x="40" y="24"/>
                      <a:pt x="41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2" y="25"/>
                      <a:pt x="42" y="21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7" y="24"/>
                      <a:pt x="52" y="24"/>
                      <a:pt x="53" y="21"/>
                    </a:cubicBezTo>
                    <a:cubicBezTo>
                      <a:pt x="53" y="20"/>
                      <a:pt x="51" y="18"/>
                      <a:pt x="51" y="18"/>
                    </a:cubicBezTo>
                    <a:cubicBezTo>
                      <a:pt x="50" y="19"/>
                      <a:pt x="50" y="21"/>
                      <a:pt x="49" y="22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1"/>
                      <a:pt x="47" y="22"/>
                      <a:pt x="48" y="23"/>
                    </a:cubicBezTo>
                    <a:cubicBezTo>
                      <a:pt x="47" y="24"/>
                      <a:pt x="47" y="22"/>
                      <a:pt x="46" y="23"/>
                    </a:cubicBezTo>
                    <a:cubicBezTo>
                      <a:pt x="46" y="21"/>
                      <a:pt x="46" y="21"/>
                      <a:pt x="46" y="20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5" y="20"/>
                      <a:pt x="45" y="19"/>
                    </a:cubicBezTo>
                    <a:cubicBezTo>
                      <a:pt x="44" y="22"/>
                      <a:pt x="43" y="19"/>
                      <a:pt x="42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1" y="21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9" y="21"/>
                      <a:pt x="38" y="20"/>
                    </a:cubicBezTo>
                    <a:cubicBezTo>
                      <a:pt x="39" y="19"/>
                      <a:pt x="38" y="18"/>
                      <a:pt x="39" y="17"/>
                    </a:cubicBezTo>
                    <a:cubicBezTo>
                      <a:pt x="37" y="18"/>
                      <a:pt x="37" y="16"/>
                      <a:pt x="36" y="17"/>
                    </a:cubicBezTo>
                    <a:cubicBezTo>
                      <a:pt x="36" y="16"/>
                      <a:pt x="36" y="16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6" y="15"/>
                      <a:pt x="37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7" y="14"/>
                      <a:pt x="37" y="14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27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1"/>
                      <a:pt x="30" y="12"/>
                      <a:pt x="31" y="13"/>
                    </a:cubicBezTo>
                    <a:cubicBezTo>
                      <a:pt x="31" y="13"/>
                      <a:pt x="30" y="12"/>
                      <a:pt x="29" y="13"/>
                    </a:cubicBezTo>
                    <a:cubicBezTo>
                      <a:pt x="30" y="15"/>
                      <a:pt x="28" y="13"/>
                      <a:pt x="28" y="15"/>
                    </a:cubicBezTo>
                    <a:cubicBezTo>
                      <a:pt x="28" y="12"/>
                      <a:pt x="27" y="14"/>
                      <a:pt x="27" y="12"/>
                    </a:cubicBezTo>
                    <a:cubicBezTo>
                      <a:pt x="26" y="12"/>
                      <a:pt x="27" y="15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3" y="16"/>
                      <a:pt x="22" y="17"/>
                      <a:pt x="21" y="15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6"/>
                      <a:pt x="17" y="18"/>
                      <a:pt x="15" y="19"/>
                    </a:cubicBezTo>
                    <a:cubicBezTo>
                      <a:pt x="15" y="19"/>
                      <a:pt x="14" y="18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6"/>
                      <a:pt x="13" y="17"/>
                    </a:cubicBezTo>
                    <a:cubicBezTo>
                      <a:pt x="11" y="17"/>
                      <a:pt x="13" y="16"/>
                      <a:pt x="12" y="15"/>
                    </a:cubicBezTo>
                    <a:cubicBezTo>
                      <a:pt x="9" y="16"/>
                      <a:pt x="10" y="11"/>
                      <a:pt x="7" y="13"/>
                    </a:cubicBezTo>
                    <a:cubicBezTo>
                      <a:pt x="7" y="14"/>
                      <a:pt x="8" y="15"/>
                      <a:pt x="9" y="16"/>
                    </a:cubicBezTo>
                    <a:cubicBezTo>
                      <a:pt x="8" y="16"/>
                      <a:pt x="8" y="17"/>
                      <a:pt x="7" y="17"/>
                    </a:cubicBezTo>
                    <a:cubicBezTo>
                      <a:pt x="6" y="16"/>
                      <a:pt x="7" y="14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0"/>
                      <a:pt x="3" y="9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9" name="Freeform 1209"/>
              <p:cNvSpPr>
                <a:spLocks/>
              </p:cNvSpPr>
              <p:nvPr/>
            </p:nvSpPr>
            <p:spPr bwMode="auto">
              <a:xfrm>
                <a:off x="664" y="293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2" name="Group 1411"/>
            <p:cNvGrpSpPr>
              <a:grpSpLocks/>
            </p:cNvGrpSpPr>
            <p:nvPr/>
          </p:nvGrpSpPr>
          <p:grpSpPr bwMode="auto">
            <a:xfrm>
              <a:off x="316" y="2113"/>
              <a:ext cx="1081" cy="1148"/>
              <a:chOff x="316" y="2113"/>
              <a:chExt cx="1081" cy="1148"/>
            </a:xfrm>
          </p:grpSpPr>
          <p:sp>
            <p:nvSpPr>
              <p:cNvPr id="310" name="Freeform 1211"/>
              <p:cNvSpPr>
                <a:spLocks/>
              </p:cNvSpPr>
              <p:nvPr/>
            </p:nvSpPr>
            <p:spPr bwMode="auto">
              <a:xfrm>
                <a:off x="661" y="294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1" name="Freeform 1212"/>
              <p:cNvSpPr>
                <a:spLocks/>
              </p:cNvSpPr>
              <p:nvPr/>
            </p:nvSpPr>
            <p:spPr bwMode="auto">
              <a:xfrm>
                <a:off x="637" y="2897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2" name="Freeform 1213"/>
              <p:cNvSpPr>
                <a:spLocks/>
              </p:cNvSpPr>
              <p:nvPr/>
            </p:nvSpPr>
            <p:spPr bwMode="auto">
              <a:xfrm>
                <a:off x="634" y="28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3" name="Freeform 1214"/>
              <p:cNvSpPr>
                <a:spLocks/>
              </p:cNvSpPr>
              <p:nvPr/>
            </p:nvSpPr>
            <p:spPr bwMode="auto">
              <a:xfrm>
                <a:off x="553" y="2881"/>
                <a:ext cx="95" cy="38"/>
              </a:xfrm>
              <a:custGeom>
                <a:avLst/>
                <a:gdLst>
                  <a:gd name="T0" fmla="*/ 6 w 35"/>
                  <a:gd name="T1" fmla="*/ 6 h 14"/>
                  <a:gd name="T2" fmla="*/ 3 w 35"/>
                  <a:gd name="T3" fmla="*/ 6 h 14"/>
                  <a:gd name="T4" fmla="*/ 3 w 35"/>
                  <a:gd name="T5" fmla="*/ 3 h 14"/>
                  <a:gd name="T6" fmla="*/ 0 w 35"/>
                  <a:gd name="T7" fmla="*/ 1 h 14"/>
                  <a:gd name="T8" fmla="*/ 6 w 35"/>
                  <a:gd name="T9" fmla="*/ 11 h 14"/>
                  <a:gd name="T10" fmla="*/ 18 w 35"/>
                  <a:gd name="T11" fmla="*/ 11 h 14"/>
                  <a:gd name="T12" fmla="*/ 17 w 35"/>
                  <a:gd name="T13" fmla="*/ 13 h 14"/>
                  <a:gd name="T14" fmla="*/ 23 w 35"/>
                  <a:gd name="T15" fmla="*/ 8 h 14"/>
                  <a:gd name="T16" fmla="*/ 24 w 35"/>
                  <a:gd name="T17" fmla="*/ 10 h 14"/>
                  <a:gd name="T18" fmla="*/ 27 w 35"/>
                  <a:gd name="T19" fmla="*/ 7 h 14"/>
                  <a:gd name="T20" fmla="*/ 27 w 35"/>
                  <a:gd name="T21" fmla="*/ 7 h 14"/>
                  <a:gd name="T22" fmla="*/ 28 w 35"/>
                  <a:gd name="T23" fmla="*/ 6 h 14"/>
                  <a:gd name="T24" fmla="*/ 27 w 35"/>
                  <a:gd name="T25" fmla="*/ 6 h 14"/>
                  <a:gd name="T26" fmla="*/ 29 w 35"/>
                  <a:gd name="T27" fmla="*/ 5 h 14"/>
                  <a:gd name="T28" fmla="*/ 29 w 35"/>
                  <a:gd name="T29" fmla="*/ 6 h 14"/>
                  <a:gd name="T30" fmla="*/ 30 w 35"/>
                  <a:gd name="T31" fmla="*/ 4 h 14"/>
                  <a:gd name="T32" fmla="*/ 31 w 35"/>
                  <a:gd name="T33" fmla="*/ 5 h 14"/>
                  <a:gd name="T34" fmla="*/ 31 w 35"/>
                  <a:gd name="T35" fmla="*/ 5 h 14"/>
                  <a:gd name="T36" fmla="*/ 31 w 35"/>
                  <a:gd name="T37" fmla="*/ 5 h 14"/>
                  <a:gd name="T38" fmla="*/ 31 w 35"/>
                  <a:gd name="T39" fmla="*/ 5 h 14"/>
                  <a:gd name="T40" fmla="*/ 31 w 35"/>
                  <a:gd name="T41" fmla="*/ 5 h 14"/>
                  <a:gd name="T42" fmla="*/ 31 w 35"/>
                  <a:gd name="T43" fmla="*/ 5 h 14"/>
                  <a:gd name="T44" fmla="*/ 31 w 35"/>
                  <a:gd name="T45" fmla="*/ 5 h 14"/>
                  <a:gd name="T46" fmla="*/ 31 w 35"/>
                  <a:gd name="T47" fmla="*/ 5 h 14"/>
                  <a:gd name="T48" fmla="*/ 27 w 35"/>
                  <a:gd name="T49" fmla="*/ 2 h 14"/>
                  <a:gd name="T50" fmla="*/ 27 w 35"/>
                  <a:gd name="T51" fmla="*/ 2 h 14"/>
                  <a:gd name="T52" fmla="*/ 27 w 35"/>
                  <a:gd name="T53" fmla="*/ 2 h 14"/>
                  <a:gd name="T54" fmla="*/ 27 w 35"/>
                  <a:gd name="T55" fmla="*/ 2 h 14"/>
                  <a:gd name="T56" fmla="*/ 27 w 35"/>
                  <a:gd name="T57" fmla="*/ 3 h 14"/>
                  <a:gd name="T58" fmla="*/ 28 w 35"/>
                  <a:gd name="T59" fmla="*/ 6 h 14"/>
                  <a:gd name="T60" fmla="*/ 30 w 35"/>
                  <a:gd name="T61" fmla="*/ 6 h 14"/>
                  <a:gd name="T62" fmla="*/ 29 w 35"/>
                  <a:gd name="T63" fmla="*/ 2 h 14"/>
                  <a:gd name="T64" fmla="*/ 29 w 35"/>
                  <a:gd name="T65" fmla="*/ 2 h 14"/>
                  <a:gd name="T66" fmla="*/ 29 w 35"/>
                  <a:gd name="T67" fmla="*/ 4 h 14"/>
                  <a:gd name="T68" fmla="*/ 29 w 35"/>
                  <a:gd name="T69" fmla="*/ 2 h 14"/>
                  <a:gd name="T70" fmla="*/ 25 w 35"/>
                  <a:gd name="T71" fmla="*/ 3 h 14"/>
                  <a:gd name="T72" fmla="*/ 25 w 35"/>
                  <a:gd name="T73" fmla="*/ 3 h 14"/>
                  <a:gd name="T74" fmla="*/ 24 w 35"/>
                  <a:gd name="T75" fmla="*/ 4 h 14"/>
                  <a:gd name="T76" fmla="*/ 26 w 35"/>
                  <a:gd name="T77" fmla="*/ 4 h 14"/>
                  <a:gd name="T78" fmla="*/ 26 w 35"/>
                  <a:gd name="T79" fmla="*/ 7 h 14"/>
                  <a:gd name="T80" fmla="*/ 25 w 35"/>
                  <a:gd name="T81" fmla="*/ 7 h 14"/>
                  <a:gd name="T82" fmla="*/ 25 w 35"/>
                  <a:gd name="T83" fmla="*/ 5 h 14"/>
                  <a:gd name="T84" fmla="*/ 24 w 35"/>
                  <a:gd name="T85" fmla="*/ 7 h 14"/>
                  <a:gd name="T86" fmla="*/ 22 w 35"/>
                  <a:gd name="T87" fmla="*/ 6 h 14"/>
                  <a:gd name="T88" fmla="*/ 23 w 35"/>
                  <a:gd name="T89" fmla="*/ 7 h 14"/>
                  <a:gd name="T90" fmla="*/ 16 w 35"/>
                  <a:gd name="T91" fmla="*/ 10 h 14"/>
                  <a:gd name="T92" fmla="*/ 17 w 35"/>
                  <a:gd name="T93" fmla="*/ 9 h 14"/>
                  <a:gd name="T94" fmla="*/ 16 w 35"/>
                  <a:gd name="T95" fmla="*/ 11 h 14"/>
                  <a:gd name="T96" fmla="*/ 11 w 35"/>
                  <a:gd name="T97" fmla="*/ 10 h 14"/>
                  <a:gd name="T98" fmla="*/ 11 w 35"/>
                  <a:gd name="T99" fmla="*/ 11 h 14"/>
                  <a:gd name="T100" fmla="*/ 6 w 35"/>
                  <a:gd name="T101" fmla="*/ 8 h 14"/>
                  <a:gd name="T102" fmla="*/ 6 w 35"/>
                  <a:gd name="T103" fmla="*/ 8 h 14"/>
                  <a:gd name="T104" fmla="*/ 3 w 35"/>
                  <a:gd name="T105" fmla="*/ 7 h 14"/>
                  <a:gd name="T106" fmla="*/ 6 w 35"/>
                  <a:gd name="T10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14">
                    <a:moveTo>
                      <a:pt x="6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2" y="3"/>
                      <a:pt x="3" y="3"/>
                    </a:cubicBezTo>
                    <a:cubicBezTo>
                      <a:pt x="1" y="3"/>
                      <a:pt x="2" y="0"/>
                      <a:pt x="0" y="1"/>
                    </a:cubicBezTo>
                    <a:cubicBezTo>
                      <a:pt x="1" y="5"/>
                      <a:pt x="3" y="8"/>
                      <a:pt x="6" y="11"/>
                    </a:cubicBezTo>
                    <a:cubicBezTo>
                      <a:pt x="10" y="14"/>
                      <a:pt x="15" y="14"/>
                      <a:pt x="18" y="11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0"/>
                      <a:pt x="23" y="13"/>
                      <a:pt x="23" y="8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5" y="6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7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8" y="5"/>
                      <a:pt x="29" y="5"/>
                    </a:cubicBezTo>
                    <a:cubicBezTo>
                      <a:pt x="30" y="5"/>
                      <a:pt x="29" y="5"/>
                      <a:pt x="29" y="6"/>
                    </a:cubicBezTo>
                    <a:cubicBezTo>
                      <a:pt x="30" y="6"/>
                      <a:pt x="29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5" y="7"/>
                      <a:pt x="26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4"/>
                      <a:pt x="27" y="5"/>
                      <a:pt x="28" y="6"/>
                    </a:cubicBezTo>
                    <a:cubicBezTo>
                      <a:pt x="29" y="6"/>
                      <a:pt x="29" y="5"/>
                      <a:pt x="30" y="6"/>
                    </a:cubicBezTo>
                    <a:cubicBezTo>
                      <a:pt x="31" y="4"/>
                      <a:pt x="29" y="3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4" y="6"/>
                      <a:pt x="29" y="2"/>
                      <a:pt x="29" y="4"/>
                    </a:cubicBezTo>
                    <a:cubicBezTo>
                      <a:pt x="29" y="3"/>
                      <a:pt x="29" y="3"/>
                      <a:pt x="29" y="2"/>
                    </a:cubicBezTo>
                    <a:cubicBezTo>
                      <a:pt x="27" y="1"/>
                      <a:pt x="28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6" y="6"/>
                      <a:pt x="26" y="7"/>
                    </a:cubicBezTo>
                    <a:cubicBezTo>
                      <a:pt x="25" y="6"/>
                      <a:pt x="26" y="8"/>
                      <a:pt x="25" y="7"/>
                    </a:cubicBezTo>
                    <a:cubicBezTo>
                      <a:pt x="24" y="7"/>
                      <a:pt x="25" y="6"/>
                      <a:pt x="25" y="5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3" y="6"/>
                      <a:pt x="22" y="6"/>
                    </a:cubicBezTo>
                    <a:cubicBezTo>
                      <a:pt x="22" y="7"/>
                      <a:pt x="23" y="6"/>
                      <a:pt x="23" y="7"/>
                    </a:cubicBezTo>
                    <a:cubicBezTo>
                      <a:pt x="21" y="7"/>
                      <a:pt x="18" y="9"/>
                      <a:pt x="16" y="10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6" y="9"/>
                      <a:pt x="16" y="10"/>
                      <a:pt x="16" y="11"/>
                    </a:cubicBezTo>
                    <a:cubicBezTo>
                      <a:pt x="14" y="12"/>
                      <a:pt x="12" y="11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2"/>
                      <a:pt x="8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4" y="8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4" name="Freeform 1215"/>
              <p:cNvSpPr>
                <a:spLocks/>
              </p:cNvSpPr>
              <p:nvPr/>
            </p:nvSpPr>
            <p:spPr bwMode="auto">
              <a:xfrm>
                <a:off x="550" y="2878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5" name="Freeform 1216"/>
              <p:cNvSpPr>
                <a:spLocks/>
              </p:cNvSpPr>
              <p:nvPr/>
            </p:nvSpPr>
            <p:spPr bwMode="auto">
              <a:xfrm>
                <a:off x="550" y="2823"/>
                <a:ext cx="38" cy="55"/>
              </a:xfrm>
              <a:custGeom>
                <a:avLst/>
                <a:gdLst>
                  <a:gd name="T0" fmla="*/ 7 w 14"/>
                  <a:gd name="T1" fmla="*/ 6 h 20"/>
                  <a:gd name="T2" fmla="*/ 6 w 14"/>
                  <a:gd name="T3" fmla="*/ 5 h 20"/>
                  <a:gd name="T4" fmla="*/ 1 w 14"/>
                  <a:gd name="T5" fmla="*/ 13 h 20"/>
                  <a:gd name="T6" fmla="*/ 2 w 14"/>
                  <a:gd name="T7" fmla="*/ 16 h 20"/>
                  <a:gd name="T8" fmla="*/ 1 w 14"/>
                  <a:gd name="T9" fmla="*/ 16 h 20"/>
                  <a:gd name="T10" fmla="*/ 2 w 14"/>
                  <a:gd name="T11" fmla="*/ 19 h 20"/>
                  <a:gd name="T12" fmla="*/ 1 w 14"/>
                  <a:gd name="T13" fmla="*/ 18 h 20"/>
                  <a:gd name="T14" fmla="*/ 2 w 14"/>
                  <a:gd name="T15" fmla="*/ 18 h 20"/>
                  <a:gd name="T16" fmla="*/ 2 w 14"/>
                  <a:gd name="T17" fmla="*/ 16 h 20"/>
                  <a:gd name="T18" fmla="*/ 3 w 14"/>
                  <a:gd name="T19" fmla="*/ 17 h 20"/>
                  <a:gd name="T20" fmla="*/ 2 w 14"/>
                  <a:gd name="T21" fmla="*/ 12 h 20"/>
                  <a:gd name="T22" fmla="*/ 4 w 14"/>
                  <a:gd name="T23" fmla="*/ 13 h 20"/>
                  <a:gd name="T24" fmla="*/ 6 w 14"/>
                  <a:gd name="T25" fmla="*/ 10 h 20"/>
                  <a:gd name="T26" fmla="*/ 6 w 14"/>
                  <a:gd name="T27" fmla="*/ 10 h 20"/>
                  <a:gd name="T28" fmla="*/ 4 w 14"/>
                  <a:gd name="T29" fmla="*/ 10 h 20"/>
                  <a:gd name="T30" fmla="*/ 6 w 14"/>
                  <a:gd name="T31" fmla="*/ 10 h 20"/>
                  <a:gd name="T32" fmla="*/ 11 w 14"/>
                  <a:gd name="T33" fmla="*/ 4 h 20"/>
                  <a:gd name="T34" fmla="*/ 12 w 14"/>
                  <a:gd name="T35" fmla="*/ 1 h 20"/>
                  <a:gd name="T36" fmla="*/ 12 w 14"/>
                  <a:gd name="T37" fmla="*/ 3 h 20"/>
                  <a:gd name="T38" fmla="*/ 14 w 14"/>
                  <a:gd name="T39" fmla="*/ 3 h 20"/>
                  <a:gd name="T40" fmla="*/ 14 w 14"/>
                  <a:gd name="T41" fmla="*/ 0 h 20"/>
                  <a:gd name="T42" fmla="*/ 7 w 14"/>
                  <a:gd name="T4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20">
                    <a:moveTo>
                      <a:pt x="7" y="6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4" y="7"/>
                      <a:pt x="2" y="12"/>
                      <a:pt x="1" y="13"/>
                    </a:cubicBezTo>
                    <a:cubicBezTo>
                      <a:pt x="0" y="14"/>
                      <a:pt x="2" y="14"/>
                      <a:pt x="2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20"/>
                      <a:pt x="2" y="19"/>
                    </a:cubicBezTo>
                    <a:cubicBezTo>
                      <a:pt x="2" y="19"/>
                      <a:pt x="1" y="18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5"/>
                      <a:pt x="0" y="15"/>
                      <a:pt x="2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5" y="11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7"/>
                      <a:pt x="5" y="11"/>
                      <a:pt x="6" y="10"/>
                    </a:cubicBezTo>
                    <a:cubicBezTo>
                      <a:pt x="6" y="7"/>
                      <a:pt x="9" y="3"/>
                      <a:pt x="11" y="4"/>
                    </a:cubicBezTo>
                    <a:cubicBezTo>
                      <a:pt x="10" y="4"/>
                      <a:pt x="11" y="2"/>
                      <a:pt x="12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13" y="3"/>
                      <a:pt x="13" y="4"/>
                      <a:pt x="14" y="3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0" y="0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6" name="Freeform 1217"/>
              <p:cNvSpPr>
                <a:spLocks/>
              </p:cNvSpPr>
              <p:nvPr/>
            </p:nvSpPr>
            <p:spPr bwMode="auto">
              <a:xfrm>
                <a:off x="566" y="28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7" name="Freeform 1218"/>
              <p:cNvSpPr>
                <a:spLocks/>
              </p:cNvSpPr>
              <p:nvPr/>
            </p:nvSpPr>
            <p:spPr bwMode="auto">
              <a:xfrm>
                <a:off x="321" y="2530"/>
                <a:ext cx="95" cy="81"/>
              </a:xfrm>
              <a:custGeom>
                <a:avLst/>
                <a:gdLst>
                  <a:gd name="T0" fmla="*/ 10 w 35"/>
                  <a:gd name="T1" fmla="*/ 30 h 30"/>
                  <a:gd name="T2" fmla="*/ 3 w 35"/>
                  <a:gd name="T3" fmla="*/ 8 h 30"/>
                  <a:gd name="T4" fmla="*/ 11 w 35"/>
                  <a:gd name="T5" fmla="*/ 21 h 30"/>
                  <a:gd name="T6" fmla="*/ 8 w 35"/>
                  <a:gd name="T7" fmla="*/ 4 h 30"/>
                  <a:gd name="T8" fmla="*/ 17 w 35"/>
                  <a:gd name="T9" fmla="*/ 16 h 30"/>
                  <a:gd name="T10" fmla="*/ 16 w 35"/>
                  <a:gd name="T11" fmla="*/ 1 h 30"/>
                  <a:gd name="T12" fmla="*/ 23 w 35"/>
                  <a:gd name="T13" fmla="*/ 18 h 30"/>
                  <a:gd name="T14" fmla="*/ 22 w 35"/>
                  <a:gd name="T15" fmla="*/ 0 h 30"/>
                  <a:gd name="T16" fmla="*/ 35 w 35"/>
                  <a:gd name="T1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0">
                    <a:moveTo>
                      <a:pt x="10" y="30"/>
                    </a:moveTo>
                    <a:cubicBezTo>
                      <a:pt x="4" y="26"/>
                      <a:pt x="0" y="15"/>
                      <a:pt x="3" y="8"/>
                    </a:cubicBezTo>
                    <a:cubicBezTo>
                      <a:pt x="8" y="11"/>
                      <a:pt x="10" y="16"/>
                      <a:pt x="11" y="21"/>
                    </a:cubicBezTo>
                    <a:cubicBezTo>
                      <a:pt x="10" y="17"/>
                      <a:pt x="8" y="10"/>
                      <a:pt x="8" y="4"/>
                    </a:cubicBezTo>
                    <a:cubicBezTo>
                      <a:pt x="13" y="6"/>
                      <a:pt x="15" y="11"/>
                      <a:pt x="17" y="16"/>
                    </a:cubicBezTo>
                    <a:cubicBezTo>
                      <a:pt x="14" y="12"/>
                      <a:pt x="14" y="6"/>
                      <a:pt x="16" y="1"/>
                    </a:cubicBezTo>
                    <a:cubicBezTo>
                      <a:pt x="21" y="5"/>
                      <a:pt x="22" y="12"/>
                      <a:pt x="23" y="18"/>
                    </a:cubicBezTo>
                    <a:cubicBezTo>
                      <a:pt x="21" y="12"/>
                      <a:pt x="22" y="6"/>
                      <a:pt x="22" y="0"/>
                    </a:cubicBezTo>
                    <a:cubicBezTo>
                      <a:pt x="30" y="0"/>
                      <a:pt x="32" y="14"/>
                      <a:pt x="35" y="21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8" name="Freeform 1219"/>
              <p:cNvSpPr>
                <a:spLocks/>
              </p:cNvSpPr>
              <p:nvPr/>
            </p:nvSpPr>
            <p:spPr bwMode="auto">
              <a:xfrm>
                <a:off x="316" y="2524"/>
                <a:ext cx="106" cy="93"/>
              </a:xfrm>
              <a:custGeom>
                <a:avLst/>
                <a:gdLst>
                  <a:gd name="T0" fmla="*/ 22 w 39"/>
                  <a:gd name="T1" fmla="*/ 2 h 34"/>
                  <a:gd name="T2" fmla="*/ 22 w 39"/>
                  <a:gd name="T3" fmla="*/ 5 h 34"/>
                  <a:gd name="T4" fmla="*/ 19 w 39"/>
                  <a:gd name="T5" fmla="*/ 2 h 34"/>
                  <a:gd name="T6" fmla="*/ 18 w 39"/>
                  <a:gd name="T7" fmla="*/ 2 h 34"/>
                  <a:gd name="T8" fmla="*/ 17 w 39"/>
                  <a:gd name="T9" fmla="*/ 2 h 34"/>
                  <a:gd name="T10" fmla="*/ 15 w 39"/>
                  <a:gd name="T11" fmla="*/ 8 h 34"/>
                  <a:gd name="T12" fmla="*/ 10 w 39"/>
                  <a:gd name="T13" fmla="*/ 5 h 34"/>
                  <a:gd name="T14" fmla="*/ 9 w 39"/>
                  <a:gd name="T15" fmla="*/ 5 h 34"/>
                  <a:gd name="T16" fmla="*/ 8 w 39"/>
                  <a:gd name="T17" fmla="*/ 6 h 34"/>
                  <a:gd name="T18" fmla="*/ 8 w 39"/>
                  <a:gd name="T19" fmla="*/ 6 h 34"/>
                  <a:gd name="T20" fmla="*/ 9 w 39"/>
                  <a:gd name="T21" fmla="*/ 11 h 34"/>
                  <a:gd name="T22" fmla="*/ 6 w 39"/>
                  <a:gd name="T23" fmla="*/ 9 h 34"/>
                  <a:gd name="T24" fmla="*/ 5 w 39"/>
                  <a:gd name="T25" fmla="*/ 9 h 34"/>
                  <a:gd name="T26" fmla="*/ 4 w 39"/>
                  <a:gd name="T27" fmla="*/ 10 h 34"/>
                  <a:gd name="T28" fmla="*/ 11 w 39"/>
                  <a:gd name="T29" fmla="*/ 33 h 34"/>
                  <a:gd name="T30" fmla="*/ 14 w 39"/>
                  <a:gd name="T31" fmla="*/ 33 h 34"/>
                  <a:gd name="T32" fmla="*/ 14 w 39"/>
                  <a:gd name="T33" fmla="*/ 32 h 34"/>
                  <a:gd name="T34" fmla="*/ 13 w 39"/>
                  <a:gd name="T35" fmla="*/ 31 h 34"/>
                  <a:gd name="T36" fmla="*/ 6 w 39"/>
                  <a:gd name="T37" fmla="*/ 16 h 34"/>
                  <a:gd name="T38" fmla="*/ 6 w 39"/>
                  <a:gd name="T39" fmla="*/ 14 h 34"/>
                  <a:gd name="T40" fmla="*/ 12 w 39"/>
                  <a:gd name="T41" fmla="*/ 24 h 34"/>
                  <a:gd name="T42" fmla="*/ 12 w 39"/>
                  <a:gd name="T43" fmla="*/ 24 h 34"/>
                  <a:gd name="T44" fmla="*/ 14 w 39"/>
                  <a:gd name="T45" fmla="*/ 25 h 34"/>
                  <a:gd name="T46" fmla="*/ 15 w 39"/>
                  <a:gd name="T47" fmla="*/ 23 h 34"/>
                  <a:gd name="T48" fmla="*/ 15 w 39"/>
                  <a:gd name="T49" fmla="*/ 23 h 34"/>
                  <a:gd name="T50" fmla="*/ 15 w 39"/>
                  <a:gd name="T51" fmla="*/ 23 h 34"/>
                  <a:gd name="T52" fmla="*/ 15 w 39"/>
                  <a:gd name="T53" fmla="*/ 23 h 34"/>
                  <a:gd name="T54" fmla="*/ 14 w 39"/>
                  <a:gd name="T55" fmla="*/ 20 h 34"/>
                  <a:gd name="T56" fmla="*/ 12 w 39"/>
                  <a:gd name="T57" fmla="*/ 9 h 34"/>
                  <a:gd name="T58" fmla="*/ 15 w 39"/>
                  <a:gd name="T59" fmla="*/ 14 h 34"/>
                  <a:gd name="T60" fmla="*/ 18 w 39"/>
                  <a:gd name="T61" fmla="*/ 19 h 34"/>
                  <a:gd name="T62" fmla="*/ 18 w 39"/>
                  <a:gd name="T63" fmla="*/ 19 h 34"/>
                  <a:gd name="T64" fmla="*/ 18 w 39"/>
                  <a:gd name="T65" fmla="*/ 19 h 34"/>
                  <a:gd name="T66" fmla="*/ 18 w 39"/>
                  <a:gd name="T67" fmla="*/ 19 h 34"/>
                  <a:gd name="T68" fmla="*/ 20 w 39"/>
                  <a:gd name="T69" fmla="*/ 20 h 34"/>
                  <a:gd name="T70" fmla="*/ 21 w 39"/>
                  <a:gd name="T71" fmla="*/ 18 h 34"/>
                  <a:gd name="T72" fmla="*/ 21 w 39"/>
                  <a:gd name="T73" fmla="*/ 18 h 34"/>
                  <a:gd name="T74" fmla="*/ 19 w 39"/>
                  <a:gd name="T75" fmla="*/ 13 h 34"/>
                  <a:gd name="T76" fmla="*/ 18 w 39"/>
                  <a:gd name="T77" fmla="*/ 10 h 34"/>
                  <a:gd name="T78" fmla="*/ 19 w 39"/>
                  <a:gd name="T79" fmla="*/ 6 h 34"/>
                  <a:gd name="T80" fmla="*/ 23 w 39"/>
                  <a:gd name="T81" fmla="*/ 16 h 34"/>
                  <a:gd name="T82" fmla="*/ 24 w 39"/>
                  <a:gd name="T83" fmla="*/ 20 h 34"/>
                  <a:gd name="T84" fmla="*/ 24 w 39"/>
                  <a:gd name="T85" fmla="*/ 20 h 34"/>
                  <a:gd name="T86" fmla="*/ 24 w 39"/>
                  <a:gd name="T87" fmla="*/ 20 h 34"/>
                  <a:gd name="T88" fmla="*/ 26 w 39"/>
                  <a:gd name="T89" fmla="*/ 21 h 34"/>
                  <a:gd name="T90" fmla="*/ 27 w 39"/>
                  <a:gd name="T91" fmla="*/ 20 h 34"/>
                  <a:gd name="T92" fmla="*/ 27 w 39"/>
                  <a:gd name="T93" fmla="*/ 19 h 34"/>
                  <a:gd name="T94" fmla="*/ 27 w 39"/>
                  <a:gd name="T95" fmla="*/ 19 h 34"/>
                  <a:gd name="T96" fmla="*/ 25 w 39"/>
                  <a:gd name="T97" fmla="*/ 9 h 34"/>
                  <a:gd name="T98" fmla="*/ 26 w 39"/>
                  <a:gd name="T99" fmla="*/ 4 h 34"/>
                  <a:gd name="T100" fmla="*/ 33 w 39"/>
                  <a:gd name="T101" fmla="*/ 18 h 34"/>
                  <a:gd name="T102" fmla="*/ 35 w 39"/>
                  <a:gd name="T103" fmla="*/ 24 h 34"/>
                  <a:gd name="T104" fmla="*/ 37 w 39"/>
                  <a:gd name="T105" fmla="*/ 25 h 34"/>
                  <a:gd name="T106" fmla="*/ 38 w 39"/>
                  <a:gd name="T107" fmla="*/ 23 h 34"/>
                  <a:gd name="T108" fmla="*/ 36 w 39"/>
                  <a:gd name="T109" fmla="*/ 17 h 34"/>
                  <a:gd name="T110" fmla="*/ 24 w 39"/>
                  <a:gd name="T111" fmla="*/ 0 h 34"/>
                  <a:gd name="T112" fmla="*/ 22 w 39"/>
                  <a:gd name="T1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9" h="34">
                    <a:moveTo>
                      <a:pt x="22" y="2"/>
                    </a:moveTo>
                    <a:cubicBezTo>
                      <a:pt x="22" y="3"/>
                      <a:pt x="22" y="4"/>
                      <a:pt x="22" y="5"/>
                    </a:cubicBezTo>
                    <a:cubicBezTo>
                      <a:pt x="21" y="4"/>
                      <a:pt x="21" y="3"/>
                      <a:pt x="19" y="2"/>
                    </a:cubicBezTo>
                    <a:cubicBezTo>
                      <a:pt x="19" y="2"/>
                      <a:pt x="19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4"/>
                      <a:pt x="15" y="6"/>
                      <a:pt x="15" y="8"/>
                    </a:cubicBezTo>
                    <a:cubicBezTo>
                      <a:pt x="14" y="6"/>
                      <a:pt x="12" y="5"/>
                      <a:pt x="10" y="5"/>
                    </a:cubicBezTo>
                    <a:cubicBezTo>
                      <a:pt x="10" y="4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8"/>
                      <a:pt x="9" y="10"/>
                      <a:pt x="9" y="11"/>
                    </a:cubicBezTo>
                    <a:cubicBezTo>
                      <a:pt x="8" y="11"/>
                      <a:pt x="7" y="10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0" y="17"/>
                      <a:pt x="5" y="29"/>
                      <a:pt x="11" y="33"/>
                    </a:cubicBezTo>
                    <a:cubicBezTo>
                      <a:pt x="12" y="34"/>
                      <a:pt x="13" y="34"/>
                      <a:pt x="14" y="33"/>
                    </a:cubicBezTo>
                    <a:cubicBezTo>
                      <a:pt x="14" y="33"/>
                      <a:pt x="14" y="32"/>
                      <a:pt x="14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9" y="28"/>
                      <a:pt x="6" y="22"/>
                      <a:pt x="6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9" y="16"/>
                      <a:pt x="11" y="19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3" y="25"/>
                      <a:pt x="14" y="25"/>
                    </a:cubicBezTo>
                    <a:cubicBezTo>
                      <a:pt x="15" y="25"/>
                      <a:pt x="15" y="24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17"/>
                      <a:pt x="13" y="13"/>
                      <a:pt x="12" y="9"/>
                    </a:cubicBezTo>
                    <a:cubicBezTo>
                      <a:pt x="13" y="10"/>
                      <a:pt x="14" y="12"/>
                      <a:pt x="15" y="14"/>
                    </a:cubicBezTo>
                    <a:cubicBezTo>
                      <a:pt x="16" y="16"/>
                      <a:pt x="17" y="17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9" y="20"/>
                      <a:pt x="20" y="20"/>
                    </a:cubicBezTo>
                    <a:cubicBezTo>
                      <a:pt x="21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6"/>
                      <a:pt x="20" y="15"/>
                      <a:pt x="19" y="13"/>
                    </a:cubicBezTo>
                    <a:cubicBezTo>
                      <a:pt x="18" y="12"/>
                      <a:pt x="18" y="11"/>
                      <a:pt x="18" y="10"/>
                    </a:cubicBezTo>
                    <a:cubicBezTo>
                      <a:pt x="18" y="9"/>
                      <a:pt x="19" y="8"/>
                      <a:pt x="19" y="6"/>
                    </a:cubicBezTo>
                    <a:cubicBezTo>
                      <a:pt x="21" y="9"/>
                      <a:pt x="22" y="13"/>
                      <a:pt x="23" y="16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5" y="22"/>
                      <a:pt x="26" y="21"/>
                    </a:cubicBezTo>
                    <a:cubicBezTo>
                      <a:pt x="27" y="21"/>
                      <a:pt x="27" y="21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15"/>
                      <a:pt x="25" y="12"/>
                      <a:pt x="25" y="9"/>
                    </a:cubicBezTo>
                    <a:cubicBezTo>
                      <a:pt x="25" y="7"/>
                      <a:pt x="26" y="6"/>
                      <a:pt x="26" y="4"/>
                    </a:cubicBezTo>
                    <a:cubicBezTo>
                      <a:pt x="29" y="6"/>
                      <a:pt x="31" y="12"/>
                      <a:pt x="33" y="18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7" y="25"/>
                      <a:pt x="37" y="25"/>
                    </a:cubicBezTo>
                    <a:cubicBezTo>
                      <a:pt x="38" y="25"/>
                      <a:pt x="39" y="24"/>
                      <a:pt x="38" y="23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0"/>
                      <a:pt x="31" y="1"/>
                      <a:pt x="24" y="0"/>
                    </a:cubicBezTo>
                    <a:cubicBezTo>
                      <a:pt x="23" y="0"/>
                      <a:pt x="22" y="1"/>
                      <a:pt x="2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9" name="Freeform 1220"/>
              <p:cNvSpPr>
                <a:spLocks/>
              </p:cNvSpPr>
              <p:nvPr/>
            </p:nvSpPr>
            <p:spPr bwMode="auto">
              <a:xfrm>
                <a:off x="1312" y="2712"/>
                <a:ext cx="85" cy="76"/>
              </a:xfrm>
              <a:custGeom>
                <a:avLst/>
                <a:gdLst>
                  <a:gd name="T0" fmla="*/ 0 w 31"/>
                  <a:gd name="T1" fmla="*/ 15 h 28"/>
                  <a:gd name="T2" fmla="*/ 15 w 31"/>
                  <a:gd name="T3" fmla="*/ 3 h 28"/>
                  <a:gd name="T4" fmla="*/ 12 w 31"/>
                  <a:gd name="T5" fmla="*/ 11 h 28"/>
                  <a:gd name="T6" fmla="*/ 21 w 31"/>
                  <a:gd name="T7" fmla="*/ 7 h 28"/>
                  <a:gd name="T8" fmla="*/ 15 w 31"/>
                  <a:gd name="T9" fmla="*/ 15 h 28"/>
                  <a:gd name="T10" fmla="*/ 24 w 31"/>
                  <a:gd name="T11" fmla="*/ 11 h 28"/>
                  <a:gd name="T12" fmla="*/ 18 w 31"/>
                  <a:gd name="T13" fmla="*/ 18 h 28"/>
                  <a:gd name="T14" fmla="*/ 26 w 31"/>
                  <a:gd name="T15" fmla="*/ 19 h 28"/>
                  <a:gd name="T16" fmla="*/ 12 w 31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0" y="15"/>
                    </a:moveTo>
                    <a:cubicBezTo>
                      <a:pt x="3" y="10"/>
                      <a:pt x="10" y="5"/>
                      <a:pt x="15" y="3"/>
                    </a:cubicBezTo>
                    <a:cubicBezTo>
                      <a:pt x="25" y="0"/>
                      <a:pt x="14" y="9"/>
                      <a:pt x="12" y="11"/>
                    </a:cubicBezTo>
                    <a:cubicBezTo>
                      <a:pt x="15" y="10"/>
                      <a:pt x="17" y="7"/>
                      <a:pt x="21" y="7"/>
                    </a:cubicBezTo>
                    <a:cubicBezTo>
                      <a:pt x="22" y="10"/>
                      <a:pt x="17" y="14"/>
                      <a:pt x="15" y="15"/>
                    </a:cubicBezTo>
                    <a:cubicBezTo>
                      <a:pt x="16" y="14"/>
                      <a:pt x="22" y="9"/>
                      <a:pt x="24" y="11"/>
                    </a:cubicBezTo>
                    <a:cubicBezTo>
                      <a:pt x="27" y="13"/>
                      <a:pt x="19" y="17"/>
                      <a:pt x="18" y="18"/>
                    </a:cubicBezTo>
                    <a:cubicBezTo>
                      <a:pt x="21" y="15"/>
                      <a:pt x="31" y="12"/>
                      <a:pt x="26" y="19"/>
                    </a:cubicBezTo>
                    <a:cubicBezTo>
                      <a:pt x="22" y="23"/>
                      <a:pt x="15" y="25"/>
                      <a:pt x="12" y="28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0" name="Freeform 1221"/>
              <p:cNvSpPr>
                <a:spLocks/>
              </p:cNvSpPr>
              <p:nvPr/>
            </p:nvSpPr>
            <p:spPr bwMode="auto">
              <a:xfrm>
                <a:off x="1307" y="2712"/>
                <a:ext cx="84" cy="82"/>
              </a:xfrm>
              <a:custGeom>
                <a:avLst/>
                <a:gdLst>
                  <a:gd name="T0" fmla="*/ 17 w 31"/>
                  <a:gd name="T1" fmla="*/ 1 h 30"/>
                  <a:gd name="T2" fmla="*/ 1 w 31"/>
                  <a:gd name="T3" fmla="*/ 14 h 30"/>
                  <a:gd name="T4" fmla="*/ 2 w 31"/>
                  <a:gd name="T5" fmla="*/ 16 h 30"/>
                  <a:gd name="T6" fmla="*/ 4 w 31"/>
                  <a:gd name="T7" fmla="*/ 15 h 30"/>
                  <a:gd name="T8" fmla="*/ 18 w 31"/>
                  <a:gd name="T9" fmla="*/ 5 h 30"/>
                  <a:gd name="T10" fmla="*/ 18 w 31"/>
                  <a:gd name="T11" fmla="*/ 5 h 30"/>
                  <a:gd name="T12" fmla="*/ 12 w 31"/>
                  <a:gd name="T13" fmla="*/ 10 h 30"/>
                  <a:gd name="T14" fmla="*/ 12 w 31"/>
                  <a:gd name="T15" fmla="*/ 11 h 30"/>
                  <a:gd name="T16" fmla="*/ 12 w 31"/>
                  <a:gd name="T17" fmla="*/ 12 h 30"/>
                  <a:gd name="T18" fmla="*/ 14 w 31"/>
                  <a:gd name="T19" fmla="*/ 13 h 30"/>
                  <a:gd name="T20" fmla="*/ 17 w 31"/>
                  <a:gd name="T21" fmla="*/ 11 h 30"/>
                  <a:gd name="T22" fmla="*/ 21 w 31"/>
                  <a:gd name="T23" fmla="*/ 9 h 30"/>
                  <a:gd name="T24" fmla="*/ 19 w 31"/>
                  <a:gd name="T25" fmla="*/ 11 h 30"/>
                  <a:gd name="T26" fmla="*/ 16 w 31"/>
                  <a:gd name="T27" fmla="*/ 14 h 30"/>
                  <a:gd name="T28" fmla="*/ 15 w 31"/>
                  <a:gd name="T29" fmla="*/ 15 h 30"/>
                  <a:gd name="T30" fmla="*/ 15 w 31"/>
                  <a:gd name="T31" fmla="*/ 16 h 30"/>
                  <a:gd name="T32" fmla="*/ 17 w 31"/>
                  <a:gd name="T33" fmla="*/ 16 h 30"/>
                  <a:gd name="T34" fmla="*/ 22 w 31"/>
                  <a:gd name="T35" fmla="*/ 14 h 30"/>
                  <a:gd name="T36" fmla="*/ 25 w 31"/>
                  <a:gd name="T37" fmla="*/ 12 h 30"/>
                  <a:gd name="T38" fmla="*/ 20 w 31"/>
                  <a:gd name="T39" fmla="*/ 16 h 30"/>
                  <a:gd name="T40" fmla="*/ 19 w 31"/>
                  <a:gd name="T41" fmla="*/ 16 h 30"/>
                  <a:gd name="T42" fmla="*/ 19 w 31"/>
                  <a:gd name="T43" fmla="*/ 16 h 30"/>
                  <a:gd name="T44" fmla="*/ 19 w 31"/>
                  <a:gd name="T45" fmla="*/ 16 h 30"/>
                  <a:gd name="T46" fmla="*/ 18 w 31"/>
                  <a:gd name="T47" fmla="*/ 18 h 30"/>
                  <a:gd name="T48" fmla="*/ 19 w 31"/>
                  <a:gd name="T49" fmla="*/ 19 h 30"/>
                  <a:gd name="T50" fmla="*/ 21 w 31"/>
                  <a:gd name="T51" fmla="*/ 19 h 30"/>
                  <a:gd name="T52" fmla="*/ 21 w 31"/>
                  <a:gd name="T53" fmla="*/ 19 h 30"/>
                  <a:gd name="T54" fmla="*/ 28 w 31"/>
                  <a:gd name="T55" fmla="*/ 17 h 30"/>
                  <a:gd name="T56" fmla="*/ 27 w 31"/>
                  <a:gd name="T57" fmla="*/ 18 h 30"/>
                  <a:gd name="T58" fmla="*/ 19 w 31"/>
                  <a:gd name="T59" fmla="*/ 23 h 30"/>
                  <a:gd name="T60" fmla="*/ 13 w 31"/>
                  <a:gd name="T61" fmla="*/ 27 h 30"/>
                  <a:gd name="T62" fmla="*/ 12 w 31"/>
                  <a:gd name="T63" fmla="*/ 28 h 30"/>
                  <a:gd name="T64" fmla="*/ 13 w 31"/>
                  <a:gd name="T65" fmla="*/ 30 h 30"/>
                  <a:gd name="T66" fmla="*/ 15 w 31"/>
                  <a:gd name="T67" fmla="*/ 30 h 30"/>
                  <a:gd name="T68" fmla="*/ 21 w 31"/>
                  <a:gd name="T69" fmla="*/ 26 h 30"/>
                  <a:gd name="T70" fmla="*/ 29 w 31"/>
                  <a:gd name="T71" fmla="*/ 20 h 30"/>
                  <a:gd name="T72" fmla="*/ 31 w 31"/>
                  <a:gd name="T73" fmla="*/ 16 h 30"/>
                  <a:gd name="T74" fmla="*/ 30 w 31"/>
                  <a:gd name="T75" fmla="*/ 14 h 30"/>
                  <a:gd name="T76" fmla="*/ 28 w 31"/>
                  <a:gd name="T77" fmla="*/ 13 h 30"/>
                  <a:gd name="T78" fmla="*/ 28 w 31"/>
                  <a:gd name="T79" fmla="*/ 12 h 30"/>
                  <a:gd name="T80" fmla="*/ 28 w 31"/>
                  <a:gd name="T81" fmla="*/ 12 h 30"/>
                  <a:gd name="T82" fmla="*/ 27 w 31"/>
                  <a:gd name="T83" fmla="*/ 10 h 30"/>
                  <a:gd name="T84" fmla="*/ 25 w 31"/>
                  <a:gd name="T85" fmla="*/ 9 h 30"/>
                  <a:gd name="T86" fmla="*/ 25 w 31"/>
                  <a:gd name="T87" fmla="*/ 8 h 30"/>
                  <a:gd name="T88" fmla="*/ 25 w 31"/>
                  <a:gd name="T89" fmla="*/ 7 h 30"/>
                  <a:gd name="T90" fmla="*/ 24 w 31"/>
                  <a:gd name="T91" fmla="*/ 5 h 30"/>
                  <a:gd name="T92" fmla="*/ 22 w 31"/>
                  <a:gd name="T93" fmla="*/ 6 h 30"/>
                  <a:gd name="T94" fmla="*/ 23 w 31"/>
                  <a:gd name="T95" fmla="*/ 3 h 30"/>
                  <a:gd name="T96" fmla="*/ 22 w 31"/>
                  <a:gd name="T97" fmla="*/ 2 h 30"/>
                  <a:gd name="T98" fmla="*/ 17 w 31"/>
                  <a:gd name="T9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30">
                    <a:moveTo>
                      <a:pt x="17" y="1"/>
                    </a:moveTo>
                    <a:cubicBezTo>
                      <a:pt x="11" y="3"/>
                      <a:pt x="3" y="9"/>
                      <a:pt x="1" y="14"/>
                    </a:cubicBezTo>
                    <a:cubicBezTo>
                      <a:pt x="0" y="15"/>
                      <a:pt x="1" y="16"/>
                      <a:pt x="2" y="16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6" y="11"/>
                      <a:pt x="13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6"/>
                      <a:pt x="14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0"/>
                      <a:pt x="20" y="9"/>
                      <a:pt x="21" y="9"/>
                    </a:cubicBezTo>
                    <a:cubicBezTo>
                      <a:pt x="21" y="10"/>
                      <a:pt x="20" y="10"/>
                      <a:pt x="19" y="11"/>
                    </a:cubicBezTo>
                    <a:cubicBezTo>
                      <a:pt x="18" y="12"/>
                      <a:pt x="17" y="12"/>
                      <a:pt x="16" y="14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7" y="16"/>
                    </a:cubicBezTo>
                    <a:cubicBezTo>
                      <a:pt x="18" y="16"/>
                      <a:pt x="20" y="15"/>
                      <a:pt x="22" y="14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24" y="13"/>
                      <a:pt x="23" y="14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7"/>
                      <a:pt x="18" y="17"/>
                      <a:pt x="18" y="18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3" y="18"/>
                      <a:pt x="26" y="17"/>
                      <a:pt x="28" y="17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5" y="20"/>
                      <a:pt x="22" y="22"/>
                      <a:pt x="19" y="23"/>
                    </a:cubicBezTo>
                    <a:cubicBezTo>
                      <a:pt x="16" y="24"/>
                      <a:pt x="14" y="26"/>
                      <a:pt x="13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2" y="29"/>
                      <a:pt x="13" y="30"/>
                    </a:cubicBezTo>
                    <a:cubicBezTo>
                      <a:pt x="13" y="30"/>
                      <a:pt x="14" y="30"/>
                      <a:pt x="15" y="30"/>
                    </a:cubicBezTo>
                    <a:cubicBezTo>
                      <a:pt x="16" y="28"/>
                      <a:pt x="18" y="27"/>
                      <a:pt x="21" y="26"/>
                    </a:cubicBezTo>
                    <a:cubicBezTo>
                      <a:pt x="24" y="25"/>
                      <a:pt x="27" y="23"/>
                      <a:pt x="29" y="20"/>
                    </a:cubicBezTo>
                    <a:cubicBezTo>
                      <a:pt x="30" y="19"/>
                      <a:pt x="31" y="18"/>
                      <a:pt x="31" y="16"/>
                    </a:cubicBezTo>
                    <a:cubicBezTo>
                      <a:pt x="31" y="15"/>
                      <a:pt x="31" y="15"/>
                      <a:pt x="30" y="14"/>
                    </a:cubicBezTo>
                    <a:cubicBezTo>
                      <a:pt x="30" y="14"/>
                      <a:pt x="29" y="13"/>
                      <a:pt x="28" y="13"/>
                    </a:cubicBezTo>
                    <a:cubicBezTo>
                      <a:pt x="28" y="13"/>
                      <a:pt x="28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1"/>
                      <a:pt x="28" y="10"/>
                      <a:pt x="27" y="10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2" y="5"/>
                      <a:pt x="23" y="4"/>
                      <a:pt x="23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1" y="0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1" name="Freeform 1222"/>
              <p:cNvSpPr>
                <a:spLocks/>
              </p:cNvSpPr>
              <p:nvPr/>
            </p:nvSpPr>
            <p:spPr bwMode="auto">
              <a:xfrm>
                <a:off x="340" y="2581"/>
                <a:ext cx="251" cy="675"/>
              </a:xfrm>
              <a:custGeom>
                <a:avLst/>
                <a:gdLst>
                  <a:gd name="T0" fmla="*/ 26 w 92"/>
                  <a:gd name="T1" fmla="*/ 1 h 248"/>
                  <a:gd name="T2" fmla="*/ 9 w 92"/>
                  <a:gd name="T3" fmla="*/ 8 h 248"/>
                  <a:gd name="T4" fmla="*/ 2 w 92"/>
                  <a:gd name="T5" fmla="*/ 12 h 248"/>
                  <a:gd name="T6" fmla="*/ 1 w 92"/>
                  <a:gd name="T7" fmla="*/ 14 h 248"/>
                  <a:gd name="T8" fmla="*/ 28 w 92"/>
                  <a:gd name="T9" fmla="*/ 68 h 248"/>
                  <a:gd name="T10" fmla="*/ 35 w 92"/>
                  <a:gd name="T11" fmla="*/ 81 h 248"/>
                  <a:gd name="T12" fmla="*/ 45 w 92"/>
                  <a:gd name="T13" fmla="*/ 98 h 248"/>
                  <a:gd name="T14" fmla="*/ 67 w 92"/>
                  <a:gd name="T15" fmla="*/ 141 h 248"/>
                  <a:gd name="T16" fmla="*/ 62 w 92"/>
                  <a:gd name="T17" fmla="*/ 177 h 248"/>
                  <a:gd name="T18" fmla="*/ 58 w 92"/>
                  <a:gd name="T19" fmla="*/ 198 h 248"/>
                  <a:gd name="T20" fmla="*/ 47 w 92"/>
                  <a:gd name="T21" fmla="*/ 246 h 248"/>
                  <a:gd name="T22" fmla="*/ 47 w 92"/>
                  <a:gd name="T23" fmla="*/ 248 h 248"/>
                  <a:gd name="T24" fmla="*/ 50 w 92"/>
                  <a:gd name="T25" fmla="*/ 247 h 248"/>
                  <a:gd name="T26" fmla="*/ 61 w 92"/>
                  <a:gd name="T27" fmla="*/ 199 h 248"/>
                  <a:gd name="T28" fmla="*/ 65 w 92"/>
                  <a:gd name="T29" fmla="*/ 177 h 248"/>
                  <a:gd name="T30" fmla="*/ 71 w 92"/>
                  <a:gd name="T31" fmla="*/ 148 h 248"/>
                  <a:gd name="T32" fmla="*/ 70 w 92"/>
                  <a:gd name="T33" fmla="*/ 141 h 248"/>
                  <a:gd name="T34" fmla="*/ 48 w 92"/>
                  <a:gd name="T35" fmla="*/ 96 h 248"/>
                  <a:gd name="T36" fmla="*/ 38 w 92"/>
                  <a:gd name="T37" fmla="*/ 79 h 248"/>
                  <a:gd name="T38" fmla="*/ 31 w 92"/>
                  <a:gd name="T39" fmla="*/ 66 h 248"/>
                  <a:gd name="T40" fmla="*/ 5 w 92"/>
                  <a:gd name="T41" fmla="*/ 14 h 248"/>
                  <a:gd name="T42" fmla="*/ 10 w 92"/>
                  <a:gd name="T43" fmla="*/ 11 h 248"/>
                  <a:gd name="T44" fmla="*/ 26 w 92"/>
                  <a:gd name="T45" fmla="*/ 4 h 248"/>
                  <a:gd name="T46" fmla="*/ 46 w 92"/>
                  <a:gd name="T47" fmla="*/ 35 h 248"/>
                  <a:gd name="T48" fmla="*/ 55 w 92"/>
                  <a:gd name="T49" fmla="*/ 51 h 248"/>
                  <a:gd name="T50" fmla="*/ 70 w 92"/>
                  <a:gd name="T51" fmla="*/ 69 h 248"/>
                  <a:gd name="T52" fmla="*/ 88 w 92"/>
                  <a:gd name="T53" fmla="*/ 94 h 248"/>
                  <a:gd name="T54" fmla="*/ 91 w 92"/>
                  <a:gd name="T55" fmla="*/ 95 h 248"/>
                  <a:gd name="T56" fmla="*/ 91 w 92"/>
                  <a:gd name="T57" fmla="*/ 93 h 248"/>
                  <a:gd name="T58" fmla="*/ 73 w 92"/>
                  <a:gd name="T59" fmla="*/ 67 h 248"/>
                  <a:gd name="T60" fmla="*/ 58 w 92"/>
                  <a:gd name="T61" fmla="*/ 49 h 248"/>
                  <a:gd name="T62" fmla="*/ 49 w 92"/>
                  <a:gd name="T63" fmla="*/ 33 h 248"/>
                  <a:gd name="T64" fmla="*/ 28 w 92"/>
                  <a:gd name="T65" fmla="*/ 1 h 248"/>
                  <a:gd name="T66" fmla="*/ 26 w 92"/>
                  <a:gd name="T67" fmla="*/ 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2" h="248">
                    <a:moveTo>
                      <a:pt x="26" y="1"/>
                    </a:moveTo>
                    <a:cubicBezTo>
                      <a:pt x="20" y="3"/>
                      <a:pt x="14" y="6"/>
                      <a:pt x="9" y="8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0" y="13"/>
                      <a:pt x="1" y="14"/>
                    </a:cubicBezTo>
                    <a:cubicBezTo>
                      <a:pt x="8" y="32"/>
                      <a:pt x="18" y="50"/>
                      <a:pt x="28" y="68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54" y="112"/>
                      <a:pt x="64" y="128"/>
                      <a:pt x="67" y="141"/>
                    </a:cubicBezTo>
                    <a:cubicBezTo>
                      <a:pt x="69" y="151"/>
                      <a:pt x="65" y="164"/>
                      <a:pt x="62" y="177"/>
                    </a:cubicBezTo>
                    <a:cubicBezTo>
                      <a:pt x="60" y="184"/>
                      <a:pt x="58" y="192"/>
                      <a:pt x="58" y="198"/>
                    </a:cubicBezTo>
                    <a:cubicBezTo>
                      <a:pt x="57" y="206"/>
                      <a:pt x="54" y="234"/>
                      <a:pt x="47" y="246"/>
                    </a:cubicBezTo>
                    <a:cubicBezTo>
                      <a:pt x="46" y="246"/>
                      <a:pt x="46" y="247"/>
                      <a:pt x="47" y="248"/>
                    </a:cubicBezTo>
                    <a:cubicBezTo>
                      <a:pt x="48" y="248"/>
                      <a:pt x="49" y="248"/>
                      <a:pt x="50" y="247"/>
                    </a:cubicBezTo>
                    <a:cubicBezTo>
                      <a:pt x="57" y="235"/>
                      <a:pt x="60" y="207"/>
                      <a:pt x="61" y="199"/>
                    </a:cubicBezTo>
                    <a:cubicBezTo>
                      <a:pt x="62" y="192"/>
                      <a:pt x="63" y="185"/>
                      <a:pt x="65" y="177"/>
                    </a:cubicBezTo>
                    <a:cubicBezTo>
                      <a:pt x="68" y="167"/>
                      <a:pt x="71" y="157"/>
                      <a:pt x="71" y="148"/>
                    </a:cubicBezTo>
                    <a:cubicBezTo>
                      <a:pt x="71" y="145"/>
                      <a:pt x="70" y="143"/>
                      <a:pt x="70" y="141"/>
                    </a:cubicBezTo>
                    <a:cubicBezTo>
                      <a:pt x="67" y="127"/>
                      <a:pt x="57" y="111"/>
                      <a:pt x="48" y="96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21" y="49"/>
                      <a:pt x="12" y="32"/>
                      <a:pt x="5" y="14"/>
                    </a:cubicBezTo>
                    <a:cubicBezTo>
                      <a:pt x="6" y="13"/>
                      <a:pt x="10" y="11"/>
                      <a:pt x="10" y="11"/>
                    </a:cubicBezTo>
                    <a:cubicBezTo>
                      <a:pt x="15" y="9"/>
                      <a:pt x="21" y="6"/>
                      <a:pt x="26" y="4"/>
                    </a:cubicBezTo>
                    <a:cubicBezTo>
                      <a:pt x="34" y="13"/>
                      <a:pt x="40" y="24"/>
                      <a:pt x="46" y="35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60" y="57"/>
                      <a:pt x="65" y="63"/>
                      <a:pt x="70" y="69"/>
                    </a:cubicBezTo>
                    <a:cubicBezTo>
                      <a:pt x="77" y="77"/>
                      <a:pt x="84" y="85"/>
                      <a:pt x="88" y="94"/>
                    </a:cubicBezTo>
                    <a:cubicBezTo>
                      <a:pt x="89" y="95"/>
                      <a:pt x="90" y="95"/>
                      <a:pt x="91" y="95"/>
                    </a:cubicBezTo>
                    <a:cubicBezTo>
                      <a:pt x="92" y="94"/>
                      <a:pt x="92" y="93"/>
                      <a:pt x="91" y="93"/>
                    </a:cubicBezTo>
                    <a:cubicBezTo>
                      <a:pt x="87" y="84"/>
                      <a:pt x="80" y="75"/>
                      <a:pt x="73" y="67"/>
                    </a:cubicBezTo>
                    <a:cubicBezTo>
                      <a:pt x="67" y="61"/>
                      <a:pt x="62" y="55"/>
                      <a:pt x="58" y="49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3" y="23"/>
                      <a:pt x="36" y="11"/>
                      <a:pt x="28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2" name="Freeform 1223"/>
              <p:cNvSpPr>
                <a:spLocks/>
              </p:cNvSpPr>
              <p:nvPr/>
            </p:nvSpPr>
            <p:spPr bwMode="auto">
              <a:xfrm>
                <a:off x="1070" y="2750"/>
                <a:ext cx="280" cy="511"/>
              </a:xfrm>
              <a:custGeom>
                <a:avLst/>
                <a:gdLst>
                  <a:gd name="T0" fmla="*/ 90 w 103"/>
                  <a:gd name="T1" fmla="*/ 0 h 188"/>
                  <a:gd name="T2" fmla="*/ 19 w 103"/>
                  <a:gd name="T3" fmla="*/ 34 h 188"/>
                  <a:gd name="T4" fmla="*/ 18 w 103"/>
                  <a:gd name="T5" fmla="*/ 37 h 188"/>
                  <a:gd name="T6" fmla="*/ 21 w 103"/>
                  <a:gd name="T7" fmla="*/ 37 h 188"/>
                  <a:gd name="T8" fmla="*/ 90 w 103"/>
                  <a:gd name="T9" fmla="*/ 4 h 188"/>
                  <a:gd name="T10" fmla="*/ 96 w 103"/>
                  <a:gd name="T11" fmla="*/ 11 h 188"/>
                  <a:gd name="T12" fmla="*/ 99 w 103"/>
                  <a:gd name="T13" fmla="*/ 15 h 188"/>
                  <a:gd name="T14" fmla="*/ 56 w 103"/>
                  <a:gd name="T15" fmla="*/ 45 h 188"/>
                  <a:gd name="T16" fmla="*/ 26 w 103"/>
                  <a:gd name="T17" fmla="*/ 63 h 188"/>
                  <a:gd name="T18" fmla="*/ 23 w 103"/>
                  <a:gd name="T19" fmla="*/ 65 h 188"/>
                  <a:gd name="T20" fmla="*/ 0 w 103"/>
                  <a:gd name="T21" fmla="*/ 90 h 188"/>
                  <a:gd name="T22" fmla="*/ 0 w 103"/>
                  <a:gd name="T23" fmla="*/ 94 h 188"/>
                  <a:gd name="T24" fmla="*/ 2 w 103"/>
                  <a:gd name="T25" fmla="*/ 109 h 188"/>
                  <a:gd name="T26" fmla="*/ 4 w 103"/>
                  <a:gd name="T27" fmla="*/ 120 h 188"/>
                  <a:gd name="T28" fmla="*/ 5 w 103"/>
                  <a:gd name="T29" fmla="*/ 127 h 188"/>
                  <a:gd name="T30" fmla="*/ 6 w 103"/>
                  <a:gd name="T31" fmla="*/ 147 h 188"/>
                  <a:gd name="T32" fmla="*/ 8 w 103"/>
                  <a:gd name="T33" fmla="*/ 153 h 188"/>
                  <a:gd name="T34" fmla="*/ 19 w 103"/>
                  <a:gd name="T35" fmla="*/ 187 h 188"/>
                  <a:gd name="T36" fmla="*/ 21 w 103"/>
                  <a:gd name="T37" fmla="*/ 187 h 188"/>
                  <a:gd name="T38" fmla="*/ 21 w 103"/>
                  <a:gd name="T39" fmla="*/ 185 h 188"/>
                  <a:gd name="T40" fmla="*/ 11 w 103"/>
                  <a:gd name="T41" fmla="*/ 153 h 188"/>
                  <a:gd name="T42" fmla="*/ 10 w 103"/>
                  <a:gd name="T43" fmla="*/ 146 h 188"/>
                  <a:gd name="T44" fmla="*/ 8 w 103"/>
                  <a:gd name="T45" fmla="*/ 127 h 188"/>
                  <a:gd name="T46" fmla="*/ 8 w 103"/>
                  <a:gd name="T47" fmla="*/ 120 h 188"/>
                  <a:gd name="T48" fmla="*/ 6 w 103"/>
                  <a:gd name="T49" fmla="*/ 108 h 188"/>
                  <a:gd name="T50" fmla="*/ 4 w 103"/>
                  <a:gd name="T51" fmla="*/ 91 h 188"/>
                  <a:gd name="T52" fmla="*/ 25 w 103"/>
                  <a:gd name="T53" fmla="*/ 67 h 188"/>
                  <a:gd name="T54" fmla="*/ 28 w 103"/>
                  <a:gd name="T55" fmla="*/ 65 h 188"/>
                  <a:gd name="T56" fmla="*/ 57 w 103"/>
                  <a:gd name="T57" fmla="*/ 48 h 188"/>
                  <a:gd name="T58" fmla="*/ 102 w 103"/>
                  <a:gd name="T59" fmla="*/ 17 h 188"/>
                  <a:gd name="T60" fmla="*/ 102 w 103"/>
                  <a:gd name="T61" fmla="*/ 14 h 188"/>
                  <a:gd name="T62" fmla="*/ 98 w 103"/>
                  <a:gd name="T63" fmla="*/ 9 h 188"/>
                  <a:gd name="T64" fmla="*/ 92 w 103"/>
                  <a:gd name="T65" fmla="*/ 1 h 188"/>
                  <a:gd name="T66" fmla="*/ 90 w 103"/>
                  <a:gd name="T6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3" h="188">
                    <a:moveTo>
                      <a:pt x="90" y="0"/>
                    </a:moveTo>
                    <a:cubicBezTo>
                      <a:pt x="79" y="5"/>
                      <a:pt x="41" y="21"/>
                      <a:pt x="19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9" y="37"/>
                      <a:pt x="20" y="38"/>
                      <a:pt x="21" y="37"/>
                    </a:cubicBezTo>
                    <a:cubicBezTo>
                      <a:pt x="42" y="25"/>
                      <a:pt x="78" y="9"/>
                      <a:pt x="90" y="4"/>
                    </a:cubicBezTo>
                    <a:cubicBezTo>
                      <a:pt x="91" y="5"/>
                      <a:pt x="96" y="11"/>
                      <a:pt x="96" y="11"/>
                    </a:cubicBezTo>
                    <a:cubicBezTo>
                      <a:pt x="96" y="11"/>
                      <a:pt x="98" y="14"/>
                      <a:pt x="99" y="15"/>
                    </a:cubicBezTo>
                    <a:cubicBezTo>
                      <a:pt x="87" y="27"/>
                      <a:pt x="71" y="36"/>
                      <a:pt x="56" y="45"/>
                    </a:cubicBezTo>
                    <a:cubicBezTo>
                      <a:pt x="45" y="50"/>
                      <a:pt x="35" y="56"/>
                      <a:pt x="26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15" y="71"/>
                      <a:pt x="3" y="79"/>
                      <a:pt x="0" y="90"/>
                    </a:cubicBezTo>
                    <a:cubicBezTo>
                      <a:pt x="0" y="91"/>
                      <a:pt x="0" y="92"/>
                      <a:pt x="0" y="94"/>
                    </a:cubicBezTo>
                    <a:cubicBezTo>
                      <a:pt x="0" y="98"/>
                      <a:pt x="1" y="103"/>
                      <a:pt x="2" y="109"/>
                    </a:cubicBezTo>
                    <a:cubicBezTo>
                      <a:pt x="3" y="113"/>
                      <a:pt x="4" y="117"/>
                      <a:pt x="4" y="120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5" y="134"/>
                      <a:pt x="5" y="140"/>
                      <a:pt x="6" y="147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10" y="165"/>
                      <a:pt x="12" y="178"/>
                      <a:pt x="19" y="187"/>
                    </a:cubicBezTo>
                    <a:cubicBezTo>
                      <a:pt x="19" y="188"/>
                      <a:pt x="20" y="188"/>
                      <a:pt x="21" y="187"/>
                    </a:cubicBezTo>
                    <a:cubicBezTo>
                      <a:pt x="22" y="187"/>
                      <a:pt x="22" y="186"/>
                      <a:pt x="21" y="185"/>
                    </a:cubicBezTo>
                    <a:cubicBezTo>
                      <a:pt x="15" y="177"/>
                      <a:pt x="13" y="164"/>
                      <a:pt x="11" y="153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8" y="140"/>
                      <a:pt x="8" y="133"/>
                      <a:pt x="8" y="127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7" y="116"/>
                      <a:pt x="7" y="112"/>
                      <a:pt x="6" y="108"/>
                    </a:cubicBezTo>
                    <a:cubicBezTo>
                      <a:pt x="4" y="101"/>
                      <a:pt x="3" y="95"/>
                      <a:pt x="4" y="91"/>
                    </a:cubicBezTo>
                    <a:cubicBezTo>
                      <a:pt x="6" y="81"/>
                      <a:pt x="17" y="73"/>
                      <a:pt x="25" y="67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7" y="59"/>
                      <a:pt x="47" y="54"/>
                      <a:pt x="57" y="48"/>
                    </a:cubicBezTo>
                    <a:cubicBezTo>
                      <a:pt x="73" y="39"/>
                      <a:pt x="90" y="30"/>
                      <a:pt x="102" y="17"/>
                    </a:cubicBezTo>
                    <a:cubicBezTo>
                      <a:pt x="103" y="16"/>
                      <a:pt x="103" y="15"/>
                      <a:pt x="102" y="14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1" y="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3" name="Freeform 1224"/>
              <p:cNvSpPr>
                <a:spLocks/>
              </p:cNvSpPr>
              <p:nvPr/>
            </p:nvSpPr>
            <p:spPr bwMode="auto">
              <a:xfrm>
                <a:off x="520" y="2122"/>
                <a:ext cx="858" cy="821"/>
              </a:xfrm>
              <a:custGeom>
                <a:avLst/>
                <a:gdLst>
                  <a:gd name="T0" fmla="*/ 70 w 315"/>
                  <a:gd name="T1" fmla="*/ 148 h 302"/>
                  <a:gd name="T2" fmla="*/ 12 w 315"/>
                  <a:gd name="T3" fmla="*/ 242 h 302"/>
                  <a:gd name="T4" fmla="*/ 126 w 315"/>
                  <a:gd name="T5" fmla="*/ 293 h 302"/>
                  <a:gd name="T6" fmla="*/ 222 w 315"/>
                  <a:gd name="T7" fmla="*/ 267 h 302"/>
                  <a:gd name="T8" fmla="*/ 230 w 315"/>
                  <a:gd name="T9" fmla="*/ 228 h 302"/>
                  <a:gd name="T10" fmla="*/ 223 w 315"/>
                  <a:gd name="T11" fmla="*/ 192 h 302"/>
                  <a:gd name="T12" fmla="*/ 265 w 315"/>
                  <a:gd name="T13" fmla="*/ 115 h 302"/>
                  <a:gd name="T14" fmla="*/ 300 w 315"/>
                  <a:gd name="T15" fmla="*/ 60 h 302"/>
                  <a:gd name="T16" fmla="*/ 224 w 315"/>
                  <a:gd name="T17" fmla="*/ 95 h 302"/>
                  <a:gd name="T18" fmla="*/ 191 w 315"/>
                  <a:gd name="T19" fmla="*/ 187 h 302"/>
                  <a:gd name="T20" fmla="*/ 105 w 315"/>
                  <a:gd name="T21" fmla="*/ 155 h 302"/>
                  <a:gd name="T22" fmla="*/ 119 w 315"/>
                  <a:gd name="T23" fmla="*/ 108 h 302"/>
                  <a:gd name="T24" fmla="*/ 151 w 315"/>
                  <a:gd name="T25" fmla="*/ 49 h 302"/>
                  <a:gd name="T26" fmla="*/ 171 w 315"/>
                  <a:gd name="T27" fmla="*/ 14 h 302"/>
                  <a:gd name="T28" fmla="*/ 145 w 315"/>
                  <a:gd name="T29" fmla="*/ 1 h 302"/>
                  <a:gd name="T30" fmla="*/ 80 w 315"/>
                  <a:gd name="T31" fmla="*/ 86 h 302"/>
                  <a:gd name="T32" fmla="*/ 73 w 315"/>
                  <a:gd name="T33" fmla="*/ 127 h 302"/>
                  <a:gd name="T34" fmla="*/ 71 w 315"/>
                  <a:gd name="T35" fmla="*/ 141 h 302"/>
                  <a:gd name="T36" fmla="*/ 70 w 315"/>
                  <a:gd name="T37" fmla="*/ 15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5" h="302">
                    <a:moveTo>
                      <a:pt x="70" y="148"/>
                    </a:moveTo>
                    <a:cubicBezTo>
                      <a:pt x="34" y="153"/>
                      <a:pt x="0" y="209"/>
                      <a:pt x="12" y="242"/>
                    </a:cubicBezTo>
                    <a:cubicBezTo>
                      <a:pt x="26" y="282"/>
                      <a:pt x="91" y="290"/>
                      <a:pt x="126" y="293"/>
                    </a:cubicBezTo>
                    <a:cubicBezTo>
                      <a:pt x="159" y="296"/>
                      <a:pt x="202" y="302"/>
                      <a:pt x="222" y="267"/>
                    </a:cubicBezTo>
                    <a:cubicBezTo>
                      <a:pt x="227" y="258"/>
                      <a:pt x="230" y="239"/>
                      <a:pt x="230" y="228"/>
                    </a:cubicBezTo>
                    <a:cubicBezTo>
                      <a:pt x="230" y="215"/>
                      <a:pt x="222" y="205"/>
                      <a:pt x="223" y="192"/>
                    </a:cubicBezTo>
                    <a:cubicBezTo>
                      <a:pt x="225" y="165"/>
                      <a:pt x="248" y="134"/>
                      <a:pt x="265" y="115"/>
                    </a:cubicBezTo>
                    <a:cubicBezTo>
                      <a:pt x="276" y="103"/>
                      <a:pt x="315" y="81"/>
                      <a:pt x="300" y="60"/>
                    </a:cubicBezTo>
                    <a:cubicBezTo>
                      <a:pt x="279" y="33"/>
                      <a:pt x="235" y="80"/>
                      <a:pt x="224" y="95"/>
                    </a:cubicBezTo>
                    <a:cubicBezTo>
                      <a:pt x="208" y="118"/>
                      <a:pt x="188" y="157"/>
                      <a:pt x="191" y="187"/>
                    </a:cubicBezTo>
                    <a:cubicBezTo>
                      <a:pt x="166" y="167"/>
                      <a:pt x="134" y="164"/>
                      <a:pt x="105" y="155"/>
                    </a:cubicBezTo>
                    <a:cubicBezTo>
                      <a:pt x="103" y="141"/>
                      <a:pt x="114" y="121"/>
                      <a:pt x="119" y="108"/>
                    </a:cubicBezTo>
                    <a:cubicBezTo>
                      <a:pt x="127" y="87"/>
                      <a:pt x="137" y="67"/>
                      <a:pt x="151" y="49"/>
                    </a:cubicBezTo>
                    <a:cubicBezTo>
                      <a:pt x="158" y="39"/>
                      <a:pt x="173" y="27"/>
                      <a:pt x="171" y="14"/>
                    </a:cubicBezTo>
                    <a:cubicBezTo>
                      <a:pt x="169" y="1"/>
                      <a:pt x="157" y="0"/>
                      <a:pt x="145" y="1"/>
                    </a:cubicBezTo>
                    <a:cubicBezTo>
                      <a:pt x="108" y="7"/>
                      <a:pt x="88" y="54"/>
                      <a:pt x="80" y="86"/>
                    </a:cubicBezTo>
                    <a:cubicBezTo>
                      <a:pt x="76" y="100"/>
                      <a:pt x="75" y="113"/>
                      <a:pt x="73" y="127"/>
                    </a:cubicBezTo>
                    <a:cubicBezTo>
                      <a:pt x="72" y="132"/>
                      <a:pt x="72" y="136"/>
                      <a:pt x="71" y="141"/>
                    </a:cubicBezTo>
                    <a:cubicBezTo>
                      <a:pt x="70" y="146"/>
                      <a:pt x="68" y="151"/>
                      <a:pt x="70" y="150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4" name="Freeform 1225"/>
              <p:cNvSpPr>
                <a:spLocks noEditPoints="1"/>
              </p:cNvSpPr>
              <p:nvPr/>
            </p:nvSpPr>
            <p:spPr bwMode="auto">
              <a:xfrm>
                <a:off x="542" y="2113"/>
                <a:ext cx="833" cy="830"/>
              </a:xfrm>
              <a:custGeom>
                <a:avLst/>
                <a:gdLst>
                  <a:gd name="T0" fmla="*/ 70 w 306"/>
                  <a:gd name="T1" fmla="*/ 89 h 305"/>
                  <a:gd name="T2" fmla="*/ 63 w 306"/>
                  <a:gd name="T3" fmla="*/ 129 h 305"/>
                  <a:gd name="T4" fmla="*/ 61 w 306"/>
                  <a:gd name="T5" fmla="*/ 144 h 305"/>
                  <a:gd name="T6" fmla="*/ 60 w 306"/>
                  <a:gd name="T7" fmla="*/ 150 h 305"/>
                  <a:gd name="T8" fmla="*/ 0 w 306"/>
                  <a:gd name="T9" fmla="*/ 230 h 305"/>
                  <a:gd name="T10" fmla="*/ 118 w 306"/>
                  <a:gd name="T11" fmla="*/ 298 h 305"/>
                  <a:gd name="T12" fmla="*/ 215 w 306"/>
                  <a:gd name="T13" fmla="*/ 271 h 305"/>
                  <a:gd name="T14" fmla="*/ 220 w 306"/>
                  <a:gd name="T15" fmla="*/ 213 h 305"/>
                  <a:gd name="T16" fmla="*/ 258 w 306"/>
                  <a:gd name="T17" fmla="*/ 119 h 305"/>
                  <a:gd name="T18" fmla="*/ 293 w 306"/>
                  <a:gd name="T19" fmla="*/ 62 h 305"/>
                  <a:gd name="T20" fmla="*/ 215 w 306"/>
                  <a:gd name="T21" fmla="*/ 97 h 305"/>
                  <a:gd name="T22" fmla="*/ 182 w 306"/>
                  <a:gd name="T23" fmla="*/ 186 h 305"/>
                  <a:gd name="T24" fmla="*/ 98 w 306"/>
                  <a:gd name="T25" fmla="*/ 157 h 305"/>
                  <a:gd name="T26" fmla="*/ 108 w 306"/>
                  <a:gd name="T27" fmla="*/ 123 h 305"/>
                  <a:gd name="T28" fmla="*/ 144 w 306"/>
                  <a:gd name="T29" fmla="*/ 53 h 305"/>
                  <a:gd name="T30" fmla="*/ 165 w 306"/>
                  <a:gd name="T31" fmla="*/ 19 h 305"/>
                  <a:gd name="T32" fmla="*/ 137 w 306"/>
                  <a:gd name="T33" fmla="*/ 3 h 305"/>
                  <a:gd name="T34" fmla="*/ 65 w 306"/>
                  <a:gd name="T35" fmla="*/ 144 h 305"/>
                  <a:gd name="T36" fmla="*/ 67 w 306"/>
                  <a:gd name="T37" fmla="*/ 130 h 305"/>
                  <a:gd name="T38" fmla="*/ 73 w 306"/>
                  <a:gd name="T39" fmla="*/ 90 h 305"/>
                  <a:gd name="T40" fmla="*/ 161 w 306"/>
                  <a:gd name="T41" fmla="*/ 17 h 305"/>
                  <a:gd name="T42" fmla="*/ 141 w 306"/>
                  <a:gd name="T43" fmla="*/ 51 h 305"/>
                  <a:gd name="T44" fmla="*/ 105 w 306"/>
                  <a:gd name="T45" fmla="*/ 121 h 305"/>
                  <a:gd name="T46" fmla="*/ 96 w 306"/>
                  <a:gd name="T47" fmla="*/ 160 h 305"/>
                  <a:gd name="T48" fmla="*/ 182 w 306"/>
                  <a:gd name="T49" fmla="*/ 191 h 305"/>
                  <a:gd name="T50" fmla="*/ 185 w 306"/>
                  <a:gd name="T51" fmla="*/ 190 h 305"/>
                  <a:gd name="T52" fmla="*/ 275 w 306"/>
                  <a:gd name="T53" fmla="*/ 57 h 305"/>
                  <a:gd name="T54" fmla="*/ 267 w 306"/>
                  <a:gd name="T55" fmla="*/ 107 h 305"/>
                  <a:gd name="T56" fmla="*/ 213 w 306"/>
                  <a:gd name="T57" fmla="*/ 195 h 305"/>
                  <a:gd name="T58" fmla="*/ 220 w 306"/>
                  <a:gd name="T59" fmla="*/ 231 h 305"/>
                  <a:gd name="T60" fmla="*/ 125 w 306"/>
                  <a:gd name="T61" fmla="*/ 295 h 305"/>
                  <a:gd name="T62" fmla="*/ 5 w 306"/>
                  <a:gd name="T63" fmla="*/ 245 h 305"/>
                  <a:gd name="T64" fmla="*/ 16 w 306"/>
                  <a:gd name="T65" fmla="*/ 188 h 305"/>
                  <a:gd name="T66" fmla="*/ 60 w 306"/>
                  <a:gd name="T67" fmla="*/ 154 h 305"/>
                  <a:gd name="T68" fmla="*/ 64 w 306"/>
                  <a:gd name="T69" fmla="*/ 153 h 305"/>
                  <a:gd name="T70" fmla="*/ 63 w 306"/>
                  <a:gd name="T71" fmla="*/ 152 h 305"/>
                  <a:gd name="T72" fmla="*/ 64 w 306"/>
                  <a:gd name="T73" fmla="*/ 151 h 305"/>
                  <a:gd name="T74" fmla="*/ 64 w 306"/>
                  <a:gd name="T75" fmla="*/ 150 h 305"/>
                  <a:gd name="T76" fmla="*/ 182 w 306"/>
                  <a:gd name="T77" fmla="*/ 190 h 305"/>
                  <a:gd name="T78" fmla="*/ 182 w 306"/>
                  <a:gd name="T79" fmla="*/ 19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6" h="305">
                    <a:moveTo>
                      <a:pt x="137" y="3"/>
                    </a:moveTo>
                    <a:cubicBezTo>
                      <a:pt x="93" y="9"/>
                      <a:pt x="75" y="70"/>
                      <a:pt x="70" y="89"/>
                    </a:cubicBezTo>
                    <a:cubicBezTo>
                      <a:pt x="68" y="99"/>
                      <a:pt x="66" y="109"/>
                      <a:pt x="65" y="118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0" y="149"/>
                      <a:pt x="60" y="150"/>
                      <a:pt x="60" y="150"/>
                    </a:cubicBezTo>
                    <a:cubicBezTo>
                      <a:pt x="43" y="153"/>
                      <a:pt x="26" y="166"/>
                      <a:pt x="14" y="186"/>
                    </a:cubicBezTo>
                    <a:cubicBezTo>
                      <a:pt x="5" y="201"/>
                      <a:pt x="0" y="217"/>
                      <a:pt x="0" y="230"/>
                    </a:cubicBezTo>
                    <a:cubicBezTo>
                      <a:pt x="0" y="236"/>
                      <a:pt x="0" y="241"/>
                      <a:pt x="2" y="246"/>
                    </a:cubicBezTo>
                    <a:cubicBezTo>
                      <a:pt x="16" y="285"/>
                      <a:pt x="75" y="294"/>
                      <a:pt x="118" y="298"/>
                    </a:cubicBezTo>
                    <a:cubicBezTo>
                      <a:pt x="125" y="298"/>
                      <a:pt x="125" y="298"/>
                      <a:pt x="125" y="298"/>
                    </a:cubicBezTo>
                    <a:cubicBezTo>
                      <a:pt x="157" y="301"/>
                      <a:pt x="197" y="305"/>
                      <a:pt x="215" y="271"/>
                    </a:cubicBezTo>
                    <a:cubicBezTo>
                      <a:pt x="221" y="261"/>
                      <a:pt x="224" y="241"/>
                      <a:pt x="224" y="231"/>
                    </a:cubicBezTo>
                    <a:cubicBezTo>
                      <a:pt x="224" y="225"/>
                      <a:pt x="222" y="219"/>
                      <a:pt x="220" y="213"/>
                    </a:cubicBezTo>
                    <a:cubicBezTo>
                      <a:pt x="218" y="207"/>
                      <a:pt x="216" y="201"/>
                      <a:pt x="217" y="195"/>
                    </a:cubicBezTo>
                    <a:cubicBezTo>
                      <a:pt x="219" y="165"/>
                      <a:pt x="249" y="129"/>
                      <a:pt x="258" y="119"/>
                    </a:cubicBezTo>
                    <a:cubicBezTo>
                      <a:pt x="261" y="117"/>
                      <a:pt x="264" y="114"/>
                      <a:pt x="269" y="110"/>
                    </a:cubicBezTo>
                    <a:cubicBezTo>
                      <a:pt x="285" y="97"/>
                      <a:pt x="306" y="79"/>
                      <a:pt x="293" y="62"/>
                    </a:cubicBezTo>
                    <a:cubicBezTo>
                      <a:pt x="289" y="56"/>
                      <a:pt x="283" y="53"/>
                      <a:pt x="275" y="53"/>
                    </a:cubicBezTo>
                    <a:cubicBezTo>
                      <a:pt x="251" y="54"/>
                      <a:pt x="221" y="88"/>
                      <a:pt x="215" y="97"/>
                    </a:cubicBezTo>
                    <a:cubicBezTo>
                      <a:pt x="199" y="119"/>
                      <a:pt x="181" y="154"/>
                      <a:pt x="181" y="183"/>
                    </a:cubicBezTo>
                    <a:cubicBezTo>
                      <a:pt x="181" y="184"/>
                      <a:pt x="182" y="185"/>
                      <a:pt x="182" y="186"/>
                    </a:cubicBezTo>
                    <a:cubicBezTo>
                      <a:pt x="163" y="173"/>
                      <a:pt x="140" y="167"/>
                      <a:pt x="118" y="162"/>
                    </a:cubicBezTo>
                    <a:cubicBezTo>
                      <a:pt x="118" y="162"/>
                      <a:pt x="101" y="158"/>
                      <a:pt x="98" y="157"/>
                    </a:cubicBezTo>
                    <a:cubicBezTo>
                      <a:pt x="98" y="157"/>
                      <a:pt x="98" y="156"/>
                      <a:pt x="98" y="156"/>
                    </a:cubicBezTo>
                    <a:cubicBezTo>
                      <a:pt x="98" y="146"/>
                      <a:pt x="104" y="134"/>
                      <a:pt x="108" y="123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20" y="90"/>
                      <a:pt x="131" y="71"/>
                      <a:pt x="144" y="53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7" y="37"/>
                      <a:pt x="165" y="29"/>
                      <a:pt x="165" y="19"/>
                    </a:cubicBezTo>
                    <a:cubicBezTo>
                      <a:pt x="165" y="18"/>
                      <a:pt x="165" y="18"/>
                      <a:pt x="165" y="17"/>
                    </a:cubicBezTo>
                    <a:cubicBezTo>
                      <a:pt x="163" y="5"/>
                      <a:pt x="153" y="0"/>
                      <a:pt x="137" y="3"/>
                    </a:cubicBezTo>
                    <a:close/>
                    <a:moveTo>
                      <a:pt x="64" y="150"/>
                    </a:moveTo>
                    <a:cubicBezTo>
                      <a:pt x="65" y="144"/>
                      <a:pt x="65" y="144"/>
                      <a:pt x="65" y="144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19"/>
                      <a:pt x="68" y="119"/>
                    </a:cubicBezTo>
                    <a:cubicBezTo>
                      <a:pt x="70" y="109"/>
                      <a:pt x="71" y="99"/>
                      <a:pt x="73" y="90"/>
                    </a:cubicBezTo>
                    <a:cubicBezTo>
                      <a:pt x="78" y="72"/>
                      <a:pt x="96" y="12"/>
                      <a:pt x="137" y="6"/>
                    </a:cubicBezTo>
                    <a:cubicBezTo>
                      <a:pt x="147" y="4"/>
                      <a:pt x="159" y="5"/>
                      <a:pt x="161" y="17"/>
                    </a:cubicBezTo>
                    <a:cubicBezTo>
                      <a:pt x="163" y="26"/>
                      <a:pt x="155" y="35"/>
                      <a:pt x="148" y="43"/>
                    </a:cubicBezTo>
                    <a:cubicBezTo>
                      <a:pt x="141" y="51"/>
                      <a:pt x="141" y="51"/>
                      <a:pt x="141" y="51"/>
                    </a:cubicBezTo>
                    <a:cubicBezTo>
                      <a:pt x="128" y="69"/>
                      <a:pt x="117" y="89"/>
                      <a:pt x="109" y="110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0" y="134"/>
                      <a:pt x="94" y="148"/>
                      <a:pt x="95" y="159"/>
                    </a:cubicBezTo>
                    <a:cubicBezTo>
                      <a:pt x="95" y="159"/>
                      <a:pt x="96" y="160"/>
                      <a:pt x="96" y="160"/>
                    </a:cubicBezTo>
                    <a:cubicBezTo>
                      <a:pt x="117" y="165"/>
                      <a:pt x="117" y="165"/>
                      <a:pt x="117" y="165"/>
                    </a:cubicBezTo>
                    <a:cubicBezTo>
                      <a:pt x="140" y="171"/>
                      <a:pt x="163" y="176"/>
                      <a:pt x="182" y="191"/>
                    </a:cubicBezTo>
                    <a:cubicBezTo>
                      <a:pt x="183" y="192"/>
                      <a:pt x="184" y="192"/>
                      <a:pt x="184" y="191"/>
                    </a:cubicBezTo>
                    <a:cubicBezTo>
                      <a:pt x="185" y="191"/>
                      <a:pt x="185" y="190"/>
                      <a:pt x="185" y="190"/>
                    </a:cubicBezTo>
                    <a:cubicBezTo>
                      <a:pt x="182" y="163"/>
                      <a:pt x="199" y="125"/>
                      <a:pt x="218" y="99"/>
                    </a:cubicBezTo>
                    <a:cubicBezTo>
                      <a:pt x="226" y="88"/>
                      <a:pt x="254" y="57"/>
                      <a:pt x="275" y="57"/>
                    </a:cubicBezTo>
                    <a:cubicBezTo>
                      <a:pt x="282" y="57"/>
                      <a:pt x="286" y="59"/>
                      <a:pt x="290" y="64"/>
                    </a:cubicBezTo>
                    <a:cubicBezTo>
                      <a:pt x="301" y="79"/>
                      <a:pt x="281" y="95"/>
                      <a:pt x="267" y="107"/>
                    </a:cubicBezTo>
                    <a:cubicBezTo>
                      <a:pt x="262" y="111"/>
                      <a:pt x="258" y="114"/>
                      <a:pt x="256" y="117"/>
                    </a:cubicBezTo>
                    <a:cubicBezTo>
                      <a:pt x="246" y="127"/>
                      <a:pt x="216" y="163"/>
                      <a:pt x="213" y="195"/>
                    </a:cubicBezTo>
                    <a:cubicBezTo>
                      <a:pt x="213" y="202"/>
                      <a:pt x="215" y="208"/>
                      <a:pt x="217" y="214"/>
                    </a:cubicBezTo>
                    <a:cubicBezTo>
                      <a:pt x="219" y="220"/>
                      <a:pt x="220" y="225"/>
                      <a:pt x="220" y="231"/>
                    </a:cubicBezTo>
                    <a:cubicBezTo>
                      <a:pt x="220" y="242"/>
                      <a:pt x="217" y="261"/>
                      <a:pt x="212" y="269"/>
                    </a:cubicBezTo>
                    <a:cubicBezTo>
                      <a:pt x="195" y="301"/>
                      <a:pt x="156" y="298"/>
                      <a:pt x="125" y="295"/>
                    </a:cubicBezTo>
                    <a:cubicBezTo>
                      <a:pt x="118" y="294"/>
                      <a:pt x="118" y="294"/>
                      <a:pt x="118" y="294"/>
                    </a:cubicBezTo>
                    <a:cubicBezTo>
                      <a:pt x="76" y="291"/>
                      <a:pt x="19" y="282"/>
                      <a:pt x="5" y="245"/>
                    </a:cubicBezTo>
                    <a:cubicBezTo>
                      <a:pt x="4" y="240"/>
                      <a:pt x="3" y="236"/>
                      <a:pt x="3" y="230"/>
                    </a:cubicBezTo>
                    <a:cubicBezTo>
                      <a:pt x="3" y="217"/>
                      <a:pt x="8" y="202"/>
                      <a:pt x="16" y="188"/>
                    </a:cubicBezTo>
                    <a:cubicBezTo>
                      <a:pt x="28" y="169"/>
                      <a:pt x="45" y="156"/>
                      <a:pt x="60" y="153"/>
                    </a:cubicBezTo>
                    <a:cubicBezTo>
                      <a:pt x="60" y="154"/>
                      <a:pt x="60" y="154"/>
                      <a:pt x="60" y="154"/>
                    </a:cubicBezTo>
                    <a:cubicBezTo>
                      <a:pt x="61" y="154"/>
                      <a:pt x="61" y="155"/>
                      <a:pt x="63" y="154"/>
                    </a:cubicBezTo>
                    <a:cubicBezTo>
                      <a:pt x="63" y="154"/>
                      <a:pt x="64" y="153"/>
                      <a:pt x="64" y="153"/>
                    </a:cubicBezTo>
                    <a:cubicBezTo>
                      <a:pt x="64" y="153"/>
                      <a:pt x="64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4" y="152"/>
                      <a:pt x="64" y="152"/>
                      <a:pt x="64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64" y="151"/>
                      <a:pt x="63" y="151"/>
                      <a:pt x="63" y="151"/>
                    </a:cubicBezTo>
                    <a:cubicBezTo>
                      <a:pt x="63" y="150"/>
                      <a:pt x="64" y="150"/>
                      <a:pt x="64" y="150"/>
                    </a:cubicBezTo>
                    <a:close/>
                    <a:moveTo>
                      <a:pt x="182" y="190"/>
                    </a:move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5" name="Freeform 1226"/>
              <p:cNvSpPr>
                <a:spLocks/>
              </p:cNvSpPr>
              <p:nvPr/>
            </p:nvSpPr>
            <p:spPr bwMode="auto">
              <a:xfrm>
                <a:off x="762" y="2696"/>
                <a:ext cx="30" cy="65"/>
              </a:xfrm>
              <a:custGeom>
                <a:avLst/>
                <a:gdLst>
                  <a:gd name="T0" fmla="*/ 7 w 11"/>
                  <a:gd name="T1" fmla="*/ 2 h 24"/>
                  <a:gd name="T2" fmla="*/ 6 w 11"/>
                  <a:gd name="T3" fmla="*/ 5 h 24"/>
                  <a:gd name="T4" fmla="*/ 0 w 11"/>
                  <a:gd name="T5" fmla="*/ 22 h 24"/>
                  <a:gd name="T6" fmla="*/ 1 w 11"/>
                  <a:gd name="T7" fmla="*/ 24 h 24"/>
                  <a:gd name="T8" fmla="*/ 3 w 11"/>
                  <a:gd name="T9" fmla="*/ 23 h 24"/>
                  <a:gd name="T10" fmla="*/ 9 w 11"/>
                  <a:gd name="T11" fmla="*/ 6 h 24"/>
                  <a:gd name="T12" fmla="*/ 10 w 11"/>
                  <a:gd name="T13" fmla="*/ 3 h 24"/>
                  <a:gd name="T14" fmla="*/ 9 w 11"/>
                  <a:gd name="T15" fmla="*/ 1 h 24"/>
                  <a:gd name="T16" fmla="*/ 7 w 11"/>
                  <a:gd name="T1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7" y="2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3" y="11"/>
                      <a:pt x="1" y="16"/>
                      <a:pt x="0" y="22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4"/>
                      <a:pt x="3" y="23"/>
                    </a:cubicBezTo>
                    <a:cubicBezTo>
                      <a:pt x="4" y="17"/>
                      <a:pt x="7" y="12"/>
                      <a:pt x="9" y="6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6" name="Freeform 1227"/>
              <p:cNvSpPr>
                <a:spLocks/>
              </p:cNvSpPr>
              <p:nvPr/>
            </p:nvSpPr>
            <p:spPr bwMode="auto">
              <a:xfrm>
                <a:off x="721" y="2750"/>
                <a:ext cx="71" cy="38"/>
              </a:xfrm>
              <a:custGeom>
                <a:avLst/>
                <a:gdLst>
                  <a:gd name="T0" fmla="*/ 9 w 26"/>
                  <a:gd name="T1" fmla="*/ 13 h 14"/>
                  <a:gd name="T2" fmla="*/ 6 w 26"/>
                  <a:gd name="T3" fmla="*/ 2 h 14"/>
                  <a:gd name="T4" fmla="*/ 26 w 26"/>
                  <a:gd name="T5" fmla="*/ 6 h 14"/>
                  <a:gd name="T6" fmla="*/ 12 w 26"/>
                  <a:gd name="T7" fmla="*/ 14 h 14"/>
                  <a:gd name="T8" fmla="*/ 14 w 26"/>
                  <a:gd name="T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9" y="13"/>
                    </a:moveTo>
                    <a:cubicBezTo>
                      <a:pt x="4" y="12"/>
                      <a:pt x="0" y="6"/>
                      <a:pt x="6" y="2"/>
                    </a:cubicBezTo>
                    <a:cubicBezTo>
                      <a:pt x="11" y="0"/>
                      <a:pt x="22" y="4"/>
                      <a:pt x="26" y="6"/>
                    </a:cubicBezTo>
                    <a:cubicBezTo>
                      <a:pt x="23" y="10"/>
                      <a:pt x="18" y="13"/>
                      <a:pt x="12" y="14"/>
                    </a:cubicBezTo>
                    <a:cubicBezTo>
                      <a:pt x="10" y="14"/>
                      <a:pt x="13" y="13"/>
                      <a:pt x="14" y="13"/>
                    </a:cubicBezTo>
                  </a:path>
                </a:pathLst>
              </a:custGeom>
              <a:solidFill>
                <a:srgbClr val="E0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7" name="Freeform 1228"/>
              <p:cNvSpPr>
                <a:spLocks noEditPoints="1"/>
              </p:cNvSpPr>
              <p:nvPr/>
            </p:nvSpPr>
            <p:spPr bwMode="auto">
              <a:xfrm>
                <a:off x="724" y="2742"/>
                <a:ext cx="74" cy="52"/>
              </a:xfrm>
              <a:custGeom>
                <a:avLst/>
                <a:gdLst>
                  <a:gd name="T0" fmla="*/ 4 w 27"/>
                  <a:gd name="T1" fmla="*/ 4 h 19"/>
                  <a:gd name="T2" fmla="*/ 0 w 27"/>
                  <a:gd name="T3" fmla="*/ 11 h 19"/>
                  <a:gd name="T4" fmla="*/ 8 w 27"/>
                  <a:gd name="T5" fmla="*/ 17 h 19"/>
                  <a:gd name="T6" fmla="*/ 9 w 27"/>
                  <a:gd name="T7" fmla="*/ 17 h 19"/>
                  <a:gd name="T8" fmla="*/ 9 w 27"/>
                  <a:gd name="T9" fmla="*/ 17 h 19"/>
                  <a:gd name="T10" fmla="*/ 11 w 27"/>
                  <a:gd name="T11" fmla="*/ 19 h 19"/>
                  <a:gd name="T12" fmla="*/ 27 w 27"/>
                  <a:gd name="T13" fmla="*/ 10 h 19"/>
                  <a:gd name="T14" fmla="*/ 27 w 27"/>
                  <a:gd name="T15" fmla="*/ 8 h 19"/>
                  <a:gd name="T16" fmla="*/ 26 w 27"/>
                  <a:gd name="T17" fmla="*/ 7 h 19"/>
                  <a:gd name="T18" fmla="*/ 4 w 27"/>
                  <a:gd name="T19" fmla="*/ 4 h 19"/>
                  <a:gd name="T20" fmla="*/ 8 w 27"/>
                  <a:gd name="T21" fmla="*/ 14 h 19"/>
                  <a:gd name="T22" fmla="*/ 4 w 27"/>
                  <a:gd name="T23" fmla="*/ 10 h 19"/>
                  <a:gd name="T24" fmla="*/ 4 w 27"/>
                  <a:gd name="T25" fmla="*/ 10 h 19"/>
                  <a:gd name="T26" fmla="*/ 6 w 27"/>
                  <a:gd name="T27" fmla="*/ 7 h 19"/>
                  <a:gd name="T28" fmla="*/ 22 w 27"/>
                  <a:gd name="T29" fmla="*/ 9 h 19"/>
                  <a:gd name="T30" fmla="*/ 13 w 27"/>
                  <a:gd name="T31" fmla="*/ 14 h 19"/>
                  <a:gd name="T32" fmla="*/ 11 w 27"/>
                  <a:gd name="T33" fmla="*/ 14 h 19"/>
                  <a:gd name="T34" fmla="*/ 10 w 27"/>
                  <a:gd name="T35" fmla="*/ 15 h 19"/>
                  <a:gd name="T36" fmla="*/ 10 w 27"/>
                  <a:gd name="T37" fmla="*/ 15 h 19"/>
                  <a:gd name="T38" fmla="*/ 8 w 27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9">
                    <a:moveTo>
                      <a:pt x="4" y="4"/>
                    </a:move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4" y="17"/>
                      <a:pt x="8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9"/>
                      <a:pt x="11" y="19"/>
                    </a:cubicBezTo>
                    <a:cubicBezTo>
                      <a:pt x="18" y="17"/>
                      <a:pt x="23" y="14"/>
                      <a:pt x="27" y="10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7" y="8"/>
                      <a:pt x="27" y="7"/>
                      <a:pt x="26" y="7"/>
                    </a:cubicBezTo>
                    <a:cubicBezTo>
                      <a:pt x="23" y="6"/>
                      <a:pt x="10" y="0"/>
                      <a:pt x="4" y="4"/>
                    </a:cubicBezTo>
                    <a:close/>
                    <a:moveTo>
                      <a:pt x="8" y="14"/>
                    </a:moveTo>
                    <a:cubicBezTo>
                      <a:pt x="6" y="14"/>
                      <a:pt x="4" y="12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5" y="8"/>
                      <a:pt x="6" y="7"/>
                    </a:cubicBezTo>
                    <a:cubicBezTo>
                      <a:pt x="9" y="5"/>
                      <a:pt x="17" y="7"/>
                      <a:pt x="22" y="9"/>
                    </a:cubicBezTo>
                    <a:cubicBezTo>
                      <a:pt x="20" y="11"/>
                      <a:pt x="17" y="13"/>
                      <a:pt x="13" y="14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9" y="14"/>
                      <a:pt x="8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8" name="Freeform 1229"/>
              <p:cNvSpPr>
                <a:spLocks/>
              </p:cNvSpPr>
              <p:nvPr/>
            </p:nvSpPr>
            <p:spPr bwMode="auto">
              <a:xfrm>
                <a:off x="661" y="2783"/>
                <a:ext cx="101" cy="62"/>
              </a:xfrm>
              <a:custGeom>
                <a:avLst/>
                <a:gdLst>
                  <a:gd name="T0" fmla="*/ 34 w 37"/>
                  <a:gd name="T1" fmla="*/ 0 h 23"/>
                  <a:gd name="T2" fmla="*/ 32 w 37"/>
                  <a:gd name="T3" fmla="*/ 2 h 23"/>
                  <a:gd name="T4" fmla="*/ 25 w 37"/>
                  <a:gd name="T5" fmla="*/ 17 h 23"/>
                  <a:gd name="T6" fmla="*/ 6 w 37"/>
                  <a:gd name="T7" fmla="*/ 14 h 23"/>
                  <a:gd name="T8" fmla="*/ 5 w 37"/>
                  <a:gd name="T9" fmla="*/ 4 h 23"/>
                  <a:gd name="T10" fmla="*/ 5 w 37"/>
                  <a:gd name="T11" fmla="*/ 2 h 23"/>
                  <a:gd name="T12" fmla="*/ 2 w 37"/>
                  <a:gd name="T13" fmla="*/ 3 h 23"/>
                  <a:gd name="T14" fmla="*/ 4 w 37"/>
                  <a:gd name="T15" fmla="*/ 16 h 23"/>
                  <a:gd name="T16" fmla="*/ 26 w 37"/>
                  <a:gd name="T17" fmla="*/ 20 h 23"/>
                  <a:gd name="T18" fmla="*/ 36 w 37"/>
                  <a:gd name="T19" fmla="*/ 2 h 23"/>
                  <a:gd name="T20" fmla="*/ 34 w 3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3">
                    <a:moveTo>
                      <a:pt x="34" y="0"/>
                    </a:moveTo>
                    <a:cubicBezTo>
                      <a:pt x="33" y="0"/>
                      <a:pt x="32" y="1"/>
                      <a:pt x="32" y="2"/>
                    </a:cubicBezTo>
                    <a:cubicBezTo>
                      <a:pt x="33" y="12"/>
                      <a:pt x="29" y="15"/>
                      <a:pt x="25" y="17"/>
                    </a:cubicBezTo>
                    <a:cubicBezTo>
                      <a:pt x="19" y="20"/>
                      <a:pt x="10" y="18"/>
                      <a:pt x="6" y="14"/>
                    </a:cubicBezTo>
                    <a:cubicBezTo>
                      <a:pt x="5" y="12"/>
                      <a:pt x="3" y="9"/>
                      <a:pt x="5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0" y="7"/>
                      <a:pt x="0" y="12"/>
                      <a:pt x="4" y="16"/>
                    </a:cubicBezTo>
                    <a:cubicBezTo>
                      <a:pt x="9" y="21"/>
                      <a:pt x="19" y="23"/>
                      <a:pt x="26" y="20"/>
                    </a:cubicBezTo>
                    <a:cubicBezTo>
                      <a:pt x="30" y="19"/>
                      <a:pt x="37" y="14"/>
                      <a:pt x="36" y="2"/>
                    </a:cubicBezTo>
                    <a:cubicBezTo>
                      <a:pt x="36" y="1"/>
                      <a:pt x="35" y="0"/>
                      <a:pt x="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9" name="Freeform 1230"/>
              <p:cNvSpPr>
                <a:spLocks/>
              </p:cNvSpPr>
              <p:nvPr/>
            </p:nvSpPr>
            <p:spPr bwMode="auto">
              <a:xfrm>
                <a:off x="740" y="2799"/>
                <a:ext cx="142" cy="101"/>
              </a:xfrm>
              <a:custGeom>
                <a:avLst/>
                <a:gdLst>
                  <a:gd name="T0" fmla="*/ 4 w 52"/>
                  <a:gd name="T1" fmla="*/ 1 h 37"/>
                  <a:gd name="T2" fmla="*/ 1 w 52"/>
                  <a:gd name="T3" fmla="*/ 15 h 37"/>
                  <a:gd name="T4" fmla="*/ 1 w 52"/>
                  <a:gd name="T5" fmla="*/ 16 h 37"/>
                  <a:gd name="T6" fmla="*/ 51 w 52"/>
                  <a:gd name="T7" fmla="*/ 22 h 37"/>
                  <a:gd name="T8" fmla="*/ 51 w 52"/>
                  <a:gd name="T9" fmla="*/ 19 h 37"/>
                  <a:gd name="T10" fmla="*/ 49 w 52"/>
                  <a:gd name="T11" fmla="*/ 19 h 37"/>
                  <a:gd name="T12" fmla="*/ 4 w 52"/>
                  <a:gd name="T13" fmla="*/ 14 h 37"/>
                  <a:gd name="T14" fmla="*/ 4 w 52"/>
                  <a:gd name="T15" fmla="*/ 11 h 37"/>
                  <a:gd name="T16" fmla="*/ 6 w 52"/>
                  <a:gd name="T17" fmla="*/ 3 h 37"/>
                  <a:gd name="T18" fmla="*/ 7 w 52"/>
                  <a:gd name="T19" fmla="*/ 2 h 37"/>
                  <a:gd name="T20" fmla="*/ 6 w 52"/>
                  <a:gd name="T21" fmla="*/ 0 h 37"/>
                  <a:gd name="T22" fmla="*/ 4 w 52"/>
                  <a:gd name="T23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37">
                    <a:moveTo>
                      <a:pt x="4" y="1"/>
                    </a:moveTo>
                    <a:cubicBezTo>
                      <a:pt x="1" y="5"/>
                      <a:pt x="0" y="10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0" y="23"/>
                      <a:pt x="33" y="37"/>
                      <a:pt x="51" y="22"/>
                    </a:cubicBezTo>
                    <a:cubicBezTo>
                      <a:pt x="52" y="21"/>
                      <a:pt x="52" y="20"/>
                      <a:pt x="51" y="19"/>
                    </a:cubicBezTo>
                    <a:cubicBezTo>
                      <a:pt x="51" y="19"/>
                      <a:pt x="49" y="19"/>
                      <a:pt x="49" y="19"/>
                    </a:cubicBezTo>
                    <a:cubicBezTo>
                      <a:pt x="33" y="33"/>
                      <a:pt x="13" y="20"/>
                      <a:pt x="4" y="14"/>
                    </a:cubicBezTo>
                    <a:cubicBezTo>
                      <a:pt x="4" y="13"/>
                      <a:pt x="4" y="12"/>
                      <a:pt x="4" y="11"/>
                    </a:cubicBezTo>
                    <a:cubicBezTo>
                      <a:pt x="4" y="8"/>
                      <a:pt x="5" y="5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0" name="Freeform 1231"/>
              <p:cNvSpPr>
                <a:spLocks/>
              </p:cNvSpPr>
              <p:nvPr/>
            </p:nvSpPr>
            <p:spPr bwMode="auto">
              <a:xfrm>
                <a:off x="629" y="2652"/>
                <a:ext cx="60" cy="52"/>
              </a:xfrm>
              <a:custGeom>
                <a:avLst/>
                <a:gdLst>
                  <a:gd name="T0" fmla="*/ 11 w 22"/>
                  <a:gd name="T1" fmla="*/ 5 h 19"/>
                  <a:gd name="T2" fmla="*/ 18 w 22"/>
                  <a:gd name="T3" fmla="*/ 14 h 19"/>
                  <a:gd name="T4" fmla="*/ 10 w 22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1" y="5"/>
                    </a:moveTo>
                    <a:cubicBezTo>
                      <a:pt x="0" y="7"/>
                      <a:pt x="7" y="19"/>
                      <a:pt x="18" y="14"/>
                    </a:cubicBezTo>
                    <a:cubicBezTo>
                      <a:pt x="22" y="7"/>
                      <a:pt x="18" y="0"/>
                      <a:pt x="10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1" name="Freeform 1232"/>
              <p:cNvSpPr>
                <a:spLocks/>
              </p:cNvSpPr>
              <p:nvPr/>
            </p:nvSpPr>
            <p:spPr bwMode="auto">
              <a:xfrm>
                <a:off x="961" y="2723"/>
                <a:ext cx="57" cy="52"/>
              </a:xfrm>
              <a:custGeom>
                <a:avLst/>
                <a:gdLst>
                  <a:gd name="T0" fmla="*/ 11 w 21"/>
                  <a:gd name="T1" fmla="*/ 5 h 19"/>
                  <a:gd name="T2" fmla="*/ 18 w 21"/>
                  <a:gd name="T3" fmla="*/ 14 h 19"/>
                  <a:gd name="T4" fmla="*/ 9 w 21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11" y="5"/>
                    </a:moveTo>
                    <a:cubicBezTo>
                      <a:pt x="0" y="7"/>
                      <a:pt x="6" y="19"/>
                      <a:pt x="18" y="14"/>
                    </a:cubicBezTo>
                    <a:cubicBezTo>
                      <a:pt x="21" y="7"/>
                      <a:pt x="17" y="0"/>
                      <a:pt x="9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2" name="Freeform 1233"/>
              <p:cNvSpPr>
                <a:spLocks/>
              </p:cNvSpPr>
              <p:nvPr/>
            </p:nvSpPr>
            <p:spPr bwMode="auto">
              <a:xfrm>
                <a:off x="721" y="2826"/>
                <a:ext cx="47" cy="44"/>
              </a:xfrm>
              <a:custGeom>
                <a:avLst/>
                <a:gdLst>
                  <a:gd name="T0" fmla="*/ 7 w 17"/>
                  <a:gd name="T1" fmla="*/ 15 h 16"/>
                  <a:gd name="T2" fmla="*/ 14 w 17"/>
                  <a:gd name="T3" fmla="*/ 13 h 16"/>
                  <a:gd name="T4" fmla="*/ 17 w 17"/>
                  <a:gd name="T5" fmla="*/ 10 h 16"/>
                  <a:gd name="T6" fmla="*/ 13 w 17"/>
                  <a:gd name="T7" fmla="*/ 8 h 16"/>
                  <a:gd name="T8" fmla="*/ 10 w 17"/>
                  <a:gd name="T9" fmla="*/ 4 h 16"/>
                  <a:gd name="T10" fmla="*/ 7 w 17"/>
                  <a:gd name="T11" fmla="*/ 1 h 16"/>
                  <a:gd name="T12" fmla="*/ 4 w 17"/>
                  <a:gd name="T13" fmla="*/ 3 h 16"/>
                  <a:gd name="T14" fmla="*/ 0 w 17"/>
                  <a:gd name="T15" fmla="*/ 5 h 16"/>
                  <a:gd name="T16" fmla="*/ 0 w 17"/>
                  <a:gd name="T17" fmla="*/ 10 h 16"/>
                  <a:gd name="T18" fmla="*/ 7 w 17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7" y="15"/>
                    </a:moveTo>
                    <a:cubicBezTo>
                      <a:pt x="9" y="16"/>
                      <a:pt x="12" y="14"/>
                      <a:pt x="14" y="13"/>
                    </a:cubicBezTo>
                    <a:cubicBezTo>
                      <a:pt x="14" y="12"/>
                      <a:pt x="17" y="11"/>
                      <a:pt x="17" y="10"/>
                    </a:cubicBezTo>
                    <a:cubicBezTo>
                      <a:pt x="17" y="9"/>
                      <a:pt x="14" y="8"/>
                      <a:pt x="13" y="8"/>
                    </a:cubicBezTo>
                    <a:cubicBezTo>
                      <a:pt x="12" y="7"/>
                      <a:pt x="10" y="5"/>
                      <a:pt x="10" y="4"/>
                    </a:cubicBezTo>
                    <a:cubicBezTo>
                      <a:pt x="9" y="2"/>
                      <a:pt x="9" y="0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1" y="13"/>
                      <a:pt x="3" y="15"/>
                      <a:pt x="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3" name="Freeform 1234"/>
              <p:cNvSpPr>
                <a:spLocks noEditPoints="1"/>
              </p:cNvSpPr>
              <p:nvPr/>
            </p:nvSpPr>
            <p:spPr bwMode="auto">
              <a:xfrm>
                <a:off x="716" y="2826"/>
                <a:ext cx="54" cy="46"/>
              </a:xfrm>
              <a:custGeom>
                <a:avLst/>
                <a:gdLst>
                  <a:gd name="T0" fmla="*/ 7 w 20"/>
                  <a:gd name="T1" fmla="*/ 1 h 17"/>
                  <a:gd name="T2" fmla="*/ 5 w 20"/>
                  <a:gd name="T3" fmla="*/ 1 h 17"/>
                  <a:gd name="T4" fmla="*/ 4 w 20"/>
                  <a:gd name="T5" fmla="*/ 1 h 17"/>
                  <a:gd name="T6" fmla="*/ 0 w 20"/>
                  <a:gd name="T7" fmla="*/ 5 h 17"/>
                  <a:gd name="T8" fmla="*/ 0 w 20"/>
                  <a:gd name="T9" fmla="*/ 10 h 17"/>
                  <a:gd name="T10" fmla="*/ 8 w 20"/>
                  <a:gd name="T11" fmla="*/ 17 h 17"/>
                  <a:gd name="T12" fmla="*/ 8 w 20"/>
                  <a:gd name="T13" fmla="*/ 17 h 17"/>
                  <a:gd name="T14" fmla="*/ 17 w 20"/>
                  <a:gd name="T15" fmla="*/ 14 h 17"/>
                  <a:gd name="T16" fmla="*/ 18 w 20"/>
                  <a:gd name="T17" fmla="*/ 13 h 17"/>
                  <a:gd name="T18" fmla="*/ 20 w 20"/>
                  <a:gd name="T19" fmla="*/ 10 h 17"/>
                  <a:gd name="T20" fmla="*/ 17 w 20"/>
                  <a:gd name="T21" fmla="*/ 7 h 17"/>
                  <a:gd name="T22" fmla="*/ 16 w 20"/>
                  <a:gd name="T23" fmla="*/ 6 h 17"/>
                  <a:gd name="T24" fmla="*/ 13 w 20"/>
                  <a:gd name="T25" fmla="*/ 3 h 17"/>
                  <a:gd name="T26" fmla="*/ 13 w 20"/>
                  <a:gd name="T27" fmla="*/ 2 h 17"/>
                  <a:gd name="T28" fmla="*/ 11 w 20"/>
                  <a:gd name="T29" fmla="*/ 0 h 17"/>
                  <a:gd name="T30" fmla="*/ 8 w 20"/>
                  <a:gd name="T31" fmla="*/ 0 h 17"/>
                  <a:gd name="T32" fmla="*/ 7 w 20"/>
                  <a:gd name="T33" fmla="*/ 1 h 17"/>
                  <a:gd name="T34" fmla="*/ 5 w 20"/>
                  <a:gd name="T35" fmla="*/ 5 h 17"/>
                  <a:gd name="T36" fmla="*/ 6 w 20"/>
                  <a:gd name="T37" fmla="*/ 4 h 17"/>
                  <a:gd name="T38" fmla="*/ 8 w 20"/>
                  <a:gd name="T39" fmla="*/ 3 h 17"/>
                  <a:gd name="T40" fmla="*/ 9 w 20"/>
                  <a:gd name="T41" fmla="*/ 3 h 17"/>
                  <a:gd name="T42" fmla="*/ 9 w 20"/>
                  <a:gd name="T43" fmla="*/ 3 h 17"/>
                  <a:gd name="T44" fmla="*/ 10 w 20"/>
                  <a:gd name="T45" fmla="*/ 3 h 17"/>
                  <a:gd name="T46" fmla="*/ 10 w 20"/>
                  <a:gd name="T47" fmla="*/ 5 h 17"/>
                  <a:gd name="T48" fmla="*/ 14 w 20"/>
                  <a:gd name="T49" fmla="*/ 9 h 17"/>
                  <a:gd name="T50" fmla="*/ 16 w 20"/>
                  <a:gd name="T51" fmla="*/ 10 h 17"/>
                  <a:gd name="T52" fmla="*/ 16 w 20"/>
                  <a:gd name="T53" fmla="*/ 10 h 17"/>
                  <a:gd name="T54" fmla="*/ 16 w 20"/>
                  <a:gd name="T55" fmla="*/ 11 h 17"/>
                  <a:gd name="T56" fmla="*/ 15 w 20"/>
                  <a:gd name="T57" fmla="*/ 11 h 17"/>
                  <a:gd name="T58" fmla="*/ 9 w 20"/>
                  <a:gd name="T59" fmla="*/ 14 h 17"/>
                  <a:gd name="T60" fmla="*/ 9 w 20"/>
                  <a:gd name="T61" fmla="*/ 14 h 17"/>
                  <a:gd name="T62" fmla="*/ 4 w 20"/>
                  <a:gd name="T63" fmla="*/ 9 h 17"/>
                  <a:gd name="T64" fmla="*/ 3 w 20"/>
                  <a:gd name="T65" fmla="*/ 7 h 17"/>
                  <a:gd name="T66" fmla="*/ 4 w 20"/>
                  <a:gd name="T67" fmla="*/ 5 h 17"/>
                  <a:gd name="T68" fmla="*/ 4 w 20"/>
                  <a:gd name="T69" fmla="*/ 5 h 17"/>
                  <a:gd name="T70" fmla="*/ 5 w 20"/>
                  <a:gd name="T7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" h="17">
                    <a:moveTo>
                      <a:pt x="7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2"/>
                      <a:pt x="1" y="2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2" y="14"/>
                      <a:pt x="5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1" y="17"/>
                      <a:pt x="15" y="16"/>
                      <a:pt x="17" y="14"/>
                    </a:cubicBezTo>
                    <a:cubicBezTo>
                      <a:pt x="17" y="14"/>
                      <a:pt x="18" y="13"/>
                      <a:pt x="18" y="13"/>
                    </a:cubicBezTo>
                    <a:cubicBezTo>
                      <a:pt x="19" y="12"/>
                      <a:pt x="20" y="11"/>
                      <a:pt x="20" y="10"/>
                    </a:cubicBezTo>
                    <a:cubicBezTo>
                      <a:pt x="20" y="8"/>
                      <a:pt x="18" y="7"/>
                      <a:pt x="17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5"/>
                      <a:pt x="13" y="4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lose/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2" y="7"/>
                      <a:pt x="14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3"/>
                      <a:pt x="11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6" y="13"/>
                      <a:pt x="4" y="12"/>
                      <a:pt x="4" y="9"/>
                    </a:cubicBezTo>
                    <a:cubicBezTo>
                      <a:pt x="4" y="9"/>
                      <a:pt x="3" y="8"/>
                      <a:pt x="3" y="7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4" name="Freeform 1235"/>
              <p:cNvSpPr>
                <a:spLocks/>
              </p:cNvSpPr>
              <p:nvPr/>
            </p:nvSpPr>
            <p:spPr bwMode="auto">
              <a:xfrm>
                <a:off x="661" y="2590"/>
                <a:ext cx="55" cy="35"/>
              </a:xfrm>
              <a:custGeom>
                <a:avLst/>
                <a:gdLst>
                  <a:gd name="T0" fmla="*/ 1 w 20"/>
                  <a:gd name="T1" fmla="*/ 6 h 13"/>
                  <a:gd name="T2" fmla="*/ 1 w 20"/>
                  <a:gd name="T3" fmla="*/ 8 h 13"/>
                  <a:gd name="T4" fmla="*/ 4 w 20"/>
                  <a:gd name="T5" fmla="*/ 8 h 13"/>
                  <a:gd name="T6" fmla="*/ 11 w 20"/>
                  <a:gd name="T7" fmla="*/ 4 h 13"/>
                  <a:gd name="T8" fmla="*/ 17 w 20"/>
                  <a:gd name="T9" fmla="*/ 11 h 13"/>
                  <a:gd name="T10" fmla="*/ 18 w 20"/>
                  <a:gd name="T11" fmla="*/ 13 h 13"/>
                  <a:gd name="T12" fmla="*/ 20 w 20"/>
                  <a:gd name="T13" fmla="*/ 11 h 13"/>
                  <a:gd name="T14" fmla="*/ 12 w 20"/>
                  <a:gd name="T15" fmla="*/ 1 h 13"/>
                  <a:gd name="T16" fmla="*/ 1 w 20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1" y="6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6" y="5"/>
                      <a:pt x="9" y="3"/>
                      <a:pt x="11" y="4"/>
                    </a:cubicBezTo>
                    <a:cubicBezTo>
                      <a:pt x="14" y="5"/>
                      <a:pt x="16" y="8"/>
                      <a:pt x="17" y="11"/>
                    </a:cubicBezTo>
                    <a:cubicBezTo>
                      <a:pt x="17" y="12"/>
                      <a:pt x="17" y="13"/>
                      <a:pt x="18" y="13"/>
                    </a:cubicBezTo>
                    <a:cubicBezTo>
                      <a:pt x="19" y="12"/>
                      <a:pt x="20" y="12"/>
                      <a:pt x="20" y="11"/>
                    </a:cubicBezTo>
                    <a:cubicBezTo>
                      <a:pt x="19" y="6"/>
                      <a:pt x="16" y="2"/>
                      <a:pt x="12" y="1"/>
                    </a:cubicBezTo>
                    <a:cubicBezTo>
                      <a:pt x="8" y="0"/>
                      <a:pt x="4" y="2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5" name="Freeform 1236"/>
              <p:cNvSpPr>
                <a:spLocks/>
              </p:cNvSpPr>
              <p:nvPr/>
            </p:nvSpPr>
            <p:spPr bwMode="auto">
              <a:xfrm>
                <a:off x="985" y="2663"/>
                <a:ext cx="58" cy="33"/>
              </a:xfrm>
              <a:custGeom>
                <a:avLst/>
                <a:gdLst>
                  <a:gd name="T0" fmla="*/ 1 w 21"/>
                  <a:gd name="T1" fmla="*/ 4 h 12"/>
                  <a:gd name="T2" fmla="*/ 1 w 21"/>
                  <a:gd name="T3" fmla="*/ 7 h 12"/>
                  <a:gd name="T4" fmla="*/ 3 w 21"/>
                  <a:gd name="T5" fmla="*/ 7 h 12"/>
                  <a:gd name="T6" fmla="*/ 12 w 21"/>
                  <a:gd name="T7" fmla="*/ 5 h 12"/>
                  <a:gd name="T8" fmla="*/ 17 w 21"/>
                  <a:gd name="T9" fmla="*/ 10 h 12"/>
                  <a:gd name="T10" fmla="*/ 19 w 21"/>
                  <a:gd name="T11" fmla="*/ 12 h 12"/>
                  <a:gd name="T12" fmla="*/ 21 w 21"/>
                  <a:gd name="T13" fmla="*/ 9 h 12"/>
                  <a:gd name="T14" fmla="*/ 13 w 21"/>
                  <a:gd name="T15" fmla="*/ 1 h 12"/>
                  <a:gd name="T16" fmla="*/ 1 w 21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" y="4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5" y="4"/>
                      <a:pt x="9" y="4"/>
                      <a:pt x="12" y="5"/>
                    </a:cubicBezTo>
                    <a:cubicBezTo>
                      <a:pt x="15" y="5"/>
                      <a:pt x="17" y="7"/>
                      <a:pt x="17" y="10"/>
                    </a:cubicBezTo>
                    <a:cubicBezTo>
                      <a:pt x="18" y="11"/>
                      <a:pt x="19" y="12"/>
                      <a:pt x="19" y="12"/>
                    </a:cubicBezTo>
                    <a:cubicBezTo>
                      <a:pt x="20" y="11"/>
                      <a:pt x="21" y="10"/>
                      <a:pt x="21" y="9"/>
                    </a:cubicBezTo>
                    <a:cubicBezTo>
                      <a:pt x="20" y="6"/>
                      <a:pt x="17" y="3"/>
                      <a:pt x="13" y="1"/>
                    </a:cubicBezTo>
                    <a:cubicBezTo>
                      <a:pt x="9" y="0"/>
                      <a:pt x="4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6" name="Freeform 1237"/>
              <p:cNvSpPr>
                <a:spLocks/>
              </p:cNvSpPr>
              <p:nvPr/>
            </p:nvSpPr>
            <p:spPr bwMode="auto">
              <a:xfrm>
                <a:off x="751" y="2211"/>
                <a:ext cx="164" cy="324"/>
              </a:xfrm>
              <a:custGeom>
                <a:avLst/>
                <a:gdLst>
                  <a:gd name="T0" fmla="*/ 0 w 60"/>
                  <a:gd name="T1" fmla="*/ 119 h 119"/>
                  <a:gd name="T2" fmla="*/ 10 w 60"/>
                  <a:gd name="T3" fmla="*/ 57 h 119"/>
                  <a:gd name="T4" fmla="*/ 45 w 60"/>
                  <a:gd name="T5" fmla="*/ 0 h 119"/>
                  <a:gd name="T6" fmla="*/ 42 w 60"/>
                  <a:gd name="T7" fmla="*/ 22 h 119"/>
                  <a:gd name="T8" fmla="*/ 23 w 60"/>
                  <a:gd name="T9" fmla="*/ 61 h 119"/>
                  <a:gd name="T10" fmla="*/ 5 w 60"/>
                  <a:gd name="T11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119">
                    <a:moveTo>
                      <a:pt x="0" y="119"/>
                    </a:moveTo>
                    <a:cubicBezTo>
                      <a:pt x="6" y="100"/>
                      <a:pt x="3" y="77"/>
                      <a:pt x="10" y="57"/>
                    </a:cubicBezTo>
                    <a:cubicBezTo>
                      <a:pt x="14" y="46"/>
                      <a:pt x="29" y="1"/>
                      <a:pt x="45" y="0"/>
                    </a:cubicBezTo>
                    <a:cubicBezTo>
                      <a:pt x="60" y="0"/>
                      <a:pt x="45" y="16"/>
                      <a:pt x="42" y="22"/>
                    </a:cubicBezTo>
                    <a:cubicBezTo>
                      <a:pt x="35" y="34"/>
                      <a:pt x="29" y="48"/>
                      <a:pt x="23" y="61"/>
                    </a:cubicBezTo>
                    <a:cubicBezTo>
                      <a:pt x="15" y="80"/>
                      <a:pt x="8" y="102"/>
                      <a:pt x="5" y="119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7" name="Freeform 1238"/>
              <p:cNvSpPr>
                <a:spLocks/>
              </p:cNvSpPr>
              <p:nvPr/>
            </p:nvSpPr>
            <p:spPr bwMode="auto">
              <a:xfrm>
                <a:off x="1051" y="2342"/>
                <a:ext cx="193" cy="316"/>
              </a:xfrm>
              <a:custGeom>
                <a:avLst/>
                <a:gdLst>
                  <a:gd name="T0" fmla="*/ 8 w 71"/>
                  <a:gd name="T1" fmla="*/ 109 h 116"/>
                  <a:gd name="T2" fmla="*/ 68 w 71"/>
                  <a:gd name="T3" fmla="*/ 2 h 116"/>
                  <a:gd name="T4" fmla="*/ 55 w 71"/>
                  <a:gd name="T5" fmla="*/ 28 h 116"/>
                  <a:gd name="T6" fmla="*/ 33 w 71"/>
                  <a:gd name="T7" fmla="*/ 63 h 116"/>
                  <a:gd name="T8" fmla="*/ 12 w 71"/>
                  <a:gd name="T9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8" y="109"/>
                    </a:moveTo>
                    <a:cubicBezTo>
                      <a:pt x="0" y="106"/>
                      <a:pt x="35" y="0"/>
                      <a:pt x="68" y="2"/>
                    </a:cubicBezTo>
                    <a:cubicBezTo>
                      <a:pt x="71" y="13"/>
                      <a:pt x="61" y="20"/>
                      <a:pt x="55" y="28"/>
                    </a:cubicBezTo>
                    <a:cubicBezTo>
                      <a:pt x="46" y="39"/>
                      <a:pt x="39" y="51"/>
                      <a:pt x="33" y="63"/>
                    </a:cubicBezTo>
                    <a:cubicBezTo>
                      <a:pt x="24" y="80"/>
                      <a:pt x="15" y="98"/>
                      <a:pt x="12" y="116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8" name="Freeform 1239"/>
              <p:cNvSpPr>
                <a:spLocks/>
              </p:cNvSpPr>
              <p:nvPr/>
            </p:nvSpPr>
            <p:spPr bwMode="auto">
              <a:xfrm>
                <a:off x="517" y="2696"/>
                <a:ext cx="139" cy="81"/>
              </a:xfrm>
              <a:custGeom>
                <a:avLst/>
                <a:gdLst>
                  <a:gd name="T0" fmla="*/ 43 w 51"/>
                  <a:gd name="T1" fmla="*/ 12 h 30"/>
                  <a:gd name="T2" fmla="*/ 20 w 51"/>
                  <a:gd name="T3" fmla="*/ 23 h 30"/>
                  <a:gd name="T4" fmla="*/ 47 w 51"/>
                  <a:gd name="T5" fmla="*/ 24 h 30"/>
                  <a:gd name="T6" fmla="*/ 44 w 51"/>
                  <a:gd name="T7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43" y="12"/>
                    </a:moveTo>
                    <a:cubicBezTo>
                      <a:pt x="32" y="0"/>
                      <a:pt x="0" y="8"/>
                      <a:pt x="20" y="23"/>
                    </a:cubicBezTo>
                    <a:cubicBezTo>
                      <a:pt x="26" y="27"/>
                      <a:pt x="40" y="30"/>
                      <a:pt x="47" y="24"/>
                    </a:cubicBezTo>
                    <a:cubicBezTo>
                      <a:pt x="51" y="20"/>
                      <a:pt x="50" y="14"/>
                      <a:pt x="44" y="13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9" name="Freeform 1240"/>
              <p:cNvSpPr>
                <a:spLocks/>
              </p:cNvSpPr>
              <p:nvPr/>
            </p:nvSpPr>
            <p:spPr bwMode="auto">
              <a:xfrm>
                <a:off x="926" y="2799"/>
                <a:ext cx="152" cy="57"/>
              </a:xfrm>
              <a:custGeom>
                <a:avLst/>
                <a:gdLst>
                  <a:gd name="T0" fmla="*/ 41 w 56"/>
                  <a:gd name="T1" fmla="*/ 5 h 21"/>
                  <a:gd name="T2" fmla="*/ 11 w 56"/>
                  <a:gd name="T3" fmla="*/ 3 h 21"/>
                  <a:gd name="T4" fmla="*/ 12 w 56"/>
                  <a:gd name="T5" fmla="*/ 17 h 21"/>
                  <a:gd name="T6" fmla="*/ 45 w 56"/>
                  <a:gd name="T7" fmla="*/ 19 h 21"/>
                  <a:gd name="T8" fmla="*/ 45 w 56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1">
                    <a:moveTo>
                      <a:pt x="41" y="5"/>
                    </a:moveTo>
                    <a:cubicBezTo>
                      <a:pt x="33" y="1"/>
                      <a:pt x="20" y="0"/>
                      <a:pt x="11" y="3"/>
                    </a:cubicBezTo>
                    <a:cubicBezTo>
                      <a:pt x="0" y="6"/>
                      <a:pt x="2" y="13"/>
                      <a:pt x="12" y="17"/>
                    </a:cubicBezTo>
                    <a:cubicBezTo>
                      <a:pt x="21" y="21"/>
                      <a:pt x="35" y="21"/>
                      <a:pt x="45" y="19"/>
                    </a:cubicBezTo>
                    <a:cubicBezTo>
                      <a:pt x="56" y="17"/>
                      <a:pt x="54" y="11"/>
                      <a:pt x="45" y="7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0" name="Freeform 1241"/>
              <p:cNvSpPr>
                <a:spLocks/>
              </p:cNvSpPr>
              <p:nvPr/>
            </p:nvSpPr>
            <p:spPr bwMode="auto">
              <a:xfrm>
                <a:off x="580" y="2723"/>
                <a:ext cx="43" cy="32"/>
              </a:xfrm>
              <a:custGeom>
                <a:avLst/>
                <a:gdLst>
                  <a:gd name="T0" fmla="*/ 15 w 16"/>
                  <a:gd name="T1" fmla="*/ 6 h 12"/>
                  <a:gd name="T2" fmla="*/ 1 w 16"/>
                  <a:gd name="T3" fmla="*/ 6 h 12"/>
                  <a:gd name="T4" fmla="*/ 15 w 16"/>
                  <a:gd name="T5" fmla="*/ 11 h 12"/>
                  <a:gd name="T6" fmla="*/ 15 w 16"/>
                  <a:gd name="T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5" y="6"/>
                    </a:moveTo>
                    <a:cubicBezTo>
                      <a:pt x="12" y="3"/>
                      <a:pt x="3" y="0"/>
                      <a:pt x="1" y="6"/>
                    </a:cubicBezTo>
                    <a:cubicBezTo>
                      <a:pt x="0" y="11"/>
                      <a:pt x="12" y="12"/>
                      <a:pt x="15" y="11"/>
                    </a:cubicBezTo>
                    <a:cubicBezTo>
                      <a:pt x="16" y="9"/>
                      <a:pt x="15" y="7"/>
                      <a:pt x="15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1" name="Freeform 1242"/>
              <p:cNvSpPr>
                <a:spLocks/>
              </p:cNvSpPr>
              <p:nvPr/>
            </p:nvSpPr>
            <p:spPr bwMode="auto">
              <a:xfrm>
                <a:off x="980" y="2813"/>
                <a:ext cx="41" cy="30"/>
              </a:xfrm>
              <a:custGeom>
                <a:avLst/>
                <a:gdLst>
                  <a:gd name="T0" fmla="*/ 14 w 15"/>
                  <a:gd name="T1" fmla="*/ 5 h 11"/>
                  <a:gd name="T2" fmla="*/ 1 w 15"/>
                  <a:gd name="T3" fmla="*/ 5 h 11"/>
                  <a:gd name="T4" fmla="*/ 15 w 15"/>
                  <a:gd name="T5" fmla="*/ 11 h 11"/>
                  <a:gd name="T6" fmla="*/ 14 w 15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4" y="5"/>
                    </a:moveTo>
                    <a:cubicBezTo>
                      <a:pt x="12" y="2"/>
                      <a:pt x="2" y="0"/>
                      <a:pt x="1" y="5"/>
                    </a:cubicBezTo>
                    <a:cubicBezTo>
                      <a:pt x="0" y="10"/>
                      <a:pt x="11" y="11"/>
                      <a:pt x="15" y="11"/>
                    </a:cubicBezTo>
                    <a:cubicBezTo>
                      <a:pt x="15" y="9"/>
                      <a:pt x="15" y="7"/>
                      <a:pt x="14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2" name="Freeform 1243"/>
              <p:cNvSpPr>
                <a:spLocks/>
              </p:cNvSpPr>
              <p:nvPr/>
            </p:nvSpPr>
            <p:spPr bwMode="auto">
              <a:xfrm>
                <a:off x="637" y="302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3" name="Freeform 1244"/>
              <p:cNvSpPr>
                <a:spLocks/>
              </p:cNvSpPr>
              <p:nvPr/>
            </p:nvSpPr>
            <p:spPr bwMode="auto">
              <a:xfrm>
                <a:off x="629" y="3019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2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4" name="Freeform 1245"/>
              <p:cNvSpPr>
                <a:spLocks/>
              </p:cNvSpPr>
              <p:nvPr/>
            </p:nvSpPr>
            <p:spPr bwMode="auto">
              <a:xfrm>
                <a:off x="632" y="302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5" name="Freeform 1246"/>
              <p:cNvSpPr>
                <a:spLocks/>
              </p:cNvSpPr>
              <p:nvPr/>
            </p:nvSpPr>
            <p:spPr bwMode="auto">
              <a:xfrm>
                <a:off x="632" y="302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6" name="Freeform 1247"/>
              <p:cNvSpPr>
                <a:spLocks/>
              </p:cNvSpPr>
              <p:nvPr/>
            </p:nvSpPr>
            <p:spPr bwMode="auto">
              <a:xfrm>
                <a:off x="629" y="303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7" name="Freeform 1248"/>
              <p:cNvSpPr>
                <a:spLocks/>
              </p:cNvSpPr>
              <p:nvPr/>
            </p:nvSpPr>
            <p:spPr bwMode="auto">
              <a:xfrm>
                <a:off x="626" y="3025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8" name="Freeform 1249"/>
              <p:cNvSpPr>
                <a:spLocks/>
              </p:cNvSpPr>
              <p:nvPr/>
            </p:nvSpPr>
            <p:spPr bwMode="auto">
              <a:xfrm>
                <a:off x="629" y="30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9" name="Freeform 1250"/>
              <p:cNvSpPr>
                <a:spLocks/>
              </p:cNvSpPr>
              <p:nvPr/>
            </p:nvSpPr>
            <p:spPr bwMode="auto">
              <a:xfrm>
                <a:off x="632" y="302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0" name="Freeform 1251"/>
              <p:cNvSpPr>
                <a:spLocks/>
              </p:cNvSpPr>
              <p:nvPr/>
            </p:nvSpPr>
            <p:spPr bwMode="auto">
              <a:xfrm>
                <a:off x="623" y="3022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1" name="Freeform 1252"/>
              <p:cNvSpPr>
                <a:spLocks/>
              </p:cNvSpPr>
              <p:nvPr/>
            </p:nvSpPr>
            <p:spPr bwMode="auto">
              <a:xfrm>
                <a:off x="623" y="301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2" name="Freeform 1253"/>
              <p:cNvSpPr>
                <a:spLocks/>
              </p:cNvSpPr>
              <p:nvPr/>
            </p:nvSpPr>
            <p:spPr bwMode="auto">
              <a:xfrm>
                <a:off x="621" y="3022"/>
                <a:ext cx="2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1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3" name="Rectangle 1254"/>
              <p:cNvSpPr>
                <a:spLocks noChangeArrowheads="1"/>
              </p:cNvSpPr>
              <p:nvPr/>
            </p:nvSpPr>
            <p:spPr bwMode="auto">
              <a:xfrm>
                <a:off x="623" y="302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4" name="Freeform 1255"/>
              <p:cNvSpPr>
                <a:spLocks/>
              </p:cNvSpPr>
              <p:nvPr/>
            </p:nvSpPr>
            <p:spPr bwMode="auto">
              <a:xfrm>
                <a:off x="618" y="3025"/>
                <a:ext cx="14" cy="3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5" name="Freeform 1256"/>
              <p:cNvSpPr>
                <a:spLocks/>
              </p:cNvSpPr>
              <p:nvPr/>
            </p:nvSpPr>
            <p:spPr bwMode="auto">
              <a:xfrm>
                <a:off x="618" y="3028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6" name="Freeform 1257"/>
              <p:cNvSpPr>
                <a:spLocks/>
              </p:cNvSpPr>
              <p:nvPr/>
            </p:nvSpPr>
            <p:spPr bwMode="auto">
              <a:xfrm>
                <a:off x="626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7" name="Freeform 1258"/>
              <p:cNvSpPr>
                <a:spLocks/>
              </p:cNvSpPr>
              <p:nvPr/>
            </p:nvSpPr>
            <p:spPr bwMode="auto">
              <a:xfrm>
                <a:off x="618" y="302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8" name="Freeform 1259"/>
              <p:cNvSpPr>
                <a:spLocks/>
              </p:cNvSpPr>
              <p:nvPr/>
            </p:nvSpPr>
            <p:spPr bwMode="auto">
              <a:xfrm>
                <a:off x="615" y="3003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4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3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7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2" y="6"/>
                      <a:pt x="4" y="7"/>
                      <a:pt x="1" y="7"/>
                    </a:cubicBezTo>
                    <a:cubicBezTo>
                      <a:pt x="0" y="7"/>
                      <a:pt x="3" y="7"/>
                      <a:pt x="3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6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9" name="Freeform 1260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0" name="Freeform 1261"/>
              <p:cNvSpPr>
                <a:spLocks/>
              </p:cNvSpPr>
              <p:nvPr/>
            </p:nvSpPr>
            <p:spPr bwMode="auto">
              <a:xfrm>
                <a:off x="634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1" name="Rectangle 1262"/>
              <p:cNvSpPr>
                <a:spLocks noChangeArrowheads="1"/>
              </p:cNvSpPr>
              <p:nvPr/>
            </p:nvSpPr>
            <p:spPr bwMode="auto">
              <a:xfrm>
                <a:off x="634" y="300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2" name="Freeform 1263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3" name="Freeform 1264"/>
              <p:cNvSpPr>
                <a:spLocks/>
              </p:cNvSpPr>
              <p:nvPr/>
            </p:nvSpPr>
            <p:spPr bwMode="auto">
              <a:xfrm>
                <a:off x="632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4" name="Rectangle 1265"/>
              <p:cNvSpPr>
                <a:spLocks noChangeArrowheads="1"/>
              </p:cNvSpPr>
              <p:nvPr/>
            </p:nvSpPr>
            <p:spPr bwMode="auto">
              <a:xfrm>
                <a:off x="634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5" name="Freeform 1266"/>
              <p:cNvSpPr>
                <a:spLocks/>
              </p:cNvSpPr>
              <p:nvPr/>
            </p:nvSpPr>
            <p:spPr bwMode="auto">
              <a:xfrm>
                <a:off x="634" y="3008"/>
                <a:ext cx="22" cy="17"/>
              </a:xfrm>
              <a:custGeom>
                <a:avLst/>
                <a:gdLst>
                  <a:gd name="T0" fmla="*/ 7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0"/>
                      <a:pt x="2" y="4"/>
                      <a:pt x="2" y="3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4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6" name="Freeform 1267"/>
              <p:cNvSpPr>
                <a:spLocks/>
              </p:cNvSpPr>
              <p:nvPr/>
            </p:nvSpPr>
            <p:spPr bwMode="auto">
              <a:xfrm>
                <a:off x="637" y="301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7" name="Freeform 1268"/>
              <p:cNvSpPr>
                <a:spLocks/>
              </p:cNvSpPr>
              <p:nvPr/>
            </p:nvSpPr>
            <p:spPr bwMode="auto">
              <a:xfrm>
                <a:off x="634" y="3019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8" name="Rectangle 1269"/>
              <p:cNvSpPr>
                <a:spLocks noChangeArrowheads="1"/>
              </p:cNvSpPr>
              <p:nvPr/>
            </p:nvSpPr>
            <p:spPr bwMode="auto">
              <a:xfrm>
                <a:off x="642" y="3022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9" name="Freeform 1270"/>
              <p:cNvSpPr>
                <a:spLocks/>
              </p:cNvSpPr>
              <p:nvPr/>
            </p:nvSpPr>
            <p:spPr bwMode="auto">
              <a:xfrm>
                <a:off x="651" y="302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0" name="Freeform 1271"/>
              <p:cNvSpPr>
                <a:spLocks/>
              </p:cNvSpPr>
              <p:nvPr/>
            </p:nvSpPr>
            <p:spPr bwMode="auto">
              <a:xfrm>
                <a:off x="640" y="302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1" name="Freeform 1272"/>
              <p:cNvSpPr>
                <a:spLocks/>
              </p:cNvSpPr>
              <p:nvPr/>
            </p:nvSpPr>
            <p:spPr bwMode="auto">
              <a:xfrm>
                <a:off x="637" y="3033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2" name="Freeform 1273"/>
              <p:cNvSpPr>
                <a:spLocks/>
              </p:cNvSpPr>
              <p:nvPr/>
            </p:nvSpPr>
            <p:spPr bwMode="auto">
              <a:xfrm>
                <a:off x="604" y="3025"/>
                <a:ext cx="36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2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5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5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10" y="4"/>
                      <a:pt x="10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7" y="4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3" name="Freeform 1274"/>
              <p:cNvSpPr>
                <a:spLocks/>
              </p:cNvSpPr>
              <p:nvPr/>
            </p:nvSpPr>
            <p:spPr bwMode="auto">
              <a:xfrm>
                <a:off x="637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4" name="Freeform 1275"/>
              <p:cNvSpPr>
                <a:spLocks/>
              </p:cNvSpPr>
              <p:nvPr/>
            </p:nvSpPr>
            <p:spPr bwMode="auto">
              <a:xfrm>
                <a:off x="610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5" name="Rectangle 1276"/>
              <p:cNvSpPr>
                <a:spLocks noChangeArrowheads="1"/>
              </p:cNvSpPr>
              <p:nvPr/>
            </p:nvSpPr>
            <p:spPr bwMode="auto">
              <a:xfrm>
                <a:off x="640" y="304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6" name="Freeform 1277"/>
              <p:cNvSpPr>
                <a:spLocks/>
              </p:cNvSpPr>
              <p:nvPr/>
            </p:nvSpPr>
            <p:spPr bwMode="auto">
              <a:xfrm>
                <a:off x="634" y="3033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7" name="Freeform 1278"/>
              <p:cNvSpPr>
                <a:spLocks/>
              </p:cNvSpPr>
              <p:nvPr/>
            </p:nvSpPr>
            <p:spPr bwMode="auto">
              <a:xfrm>
                <a:off x="612" y="3022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8" name="Freeform 1279"/>
              <p:cNvSpPr>
                <a:spLocks/>
              </p:cNvSpPr>
              <p:nvPr/>
            </p:nvSpPr>
            <p:spPr bwMode="auto">
              <a:xfrm>
                <a:off x="621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9" name="Freeform 1280"/>
              <p:cNvSpPr>
                <a:spLocks/>
              </p:cNvSpPr>
              <p:nvPr/>
            </p:nvSpPr>
            <p:spPr bwMode="auto">
              <a:xfrm>
                <a:off x="602" y="2992"/>
                <a:ext cx="59" cy="33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10 h 12"/>
                  <a:gd name="T52" fmla="*/ 7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9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6" y="9"/>
                      <a:pt x="7" y="10"/>
                    </a:cubicBezTo>
                    <a:cubicBezTo>
                      <a:pt x="5" y="8"/>
                      <a:pt x="7" y="9"/>
                      <a:pt x="6" y="8"/>
                    </a:cubicBezTo>
                    <a:cubicBezTo>
                      <a:pt x="6" y="8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4" y="7"/>
                    </a:cubicBezTo>
                    <a:cubicBezTo>
                      <a:pt x="16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0" name="Freeform 1281"/>
              <p:cNvSpPr>
                <a:spLocks/>
              </p:cNvSpPr>
              <p:nvPr/>
            </p:nvSpPr>
            <p:spPr bwMode="auto">
              <a:xfrm>
                <a:off x="634" y="300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1" name="Freeform 1282"/>
              <p:cNvSpPr>
                <a:spLocks/>
              </p:cNvSpPr>
              <p:nvPr/>
            </p:nvSpPr>
            <p:spPr bwMode="auto">
              <a:xfrm>
                <a:off x="637" y="300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2" name="Freeform 1283"/>
              <p:cNvSpPr>
                <a:spLocks/>
              </p:cNvSpPr>
              <p:nvPr/>
            </p:nvSpPr>
            <p:spPr bwMode="auto">
              <a:xfrm>
                <a:off x="642" y="301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3" name="Rectangle 1284"/>
              <p:cNvSpPr>
                <a:spLocks noChangeArrowheads="1"/>
              </p:cNvSpPr>
              <p:nvPr/>
            </p:nvSpPr>
            <p:spPr bwMode="auto">
              <a:xfrm>
                <a:off x="645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4" name="Freeform 1285"/>
              <p:cNvSpPr>
                <a:spLocks/>
              </p:cNvSpPr>
              <p:nvPr/>
            </p:nvSpPr>
            <p:spPr bwMode="auto">
              <a:xfrm>
                <a:off x="607" y="3019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3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2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4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3 w 17"/>
                  <a:gd name="T53" fmla="*/ 4 h 9"/>
                  <a:gd name="T54" fmla="*/ 12 w 17"/>
                  <a:gd name="T55" fmla="*/ 5 h 9"/>
                  <a:gd name="T56" fmla="*/ 12 w 17"/>
                  <a:gd name="T57" fmla="*/ 3 h 9"/>
                  <a:gd name="T58" fmla="*/ 12 w 17"/>
                  <a:gd name="T59" fmla="*/ 4 h 9"/>
                  <a:gd name="T60" fmla="*/ 11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9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5 w 17"/>
                  <a:gd name="T75" fmla="*/ 3 h 9"/>
                  <a:gd name="T76" fmla="*/ 5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5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4" y="2"/>
                      <a:pt x="14" y="3"/>
                    </a:cubicBezTo>
                    <a:cubicBezTo>
                      <a:pt x="13" y="2"/>
                      <a:pt x="14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5" name="Freeform 1286"/>
              <p:cNvSpPr>
                <a:spLocks/>
              </p:cNvSpPr>
              <p:nvPr/>
            </p:nvSpPr>
            <p:spPr bwMode="auto">
              <a:xfrm>
                <a:off x="604" y="3022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6" name="Freeform 1287"/>
              <p:cNvSpPr>
                <a:spLocks/>
              </p:cNvSpPr>
              <p:nvPr/>
            </p:nvSpPr>
            <p:spPr bwMode="auto">
              <a:xfrm>
                <a:off x="602" y="2989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6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5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4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7" name="Rectangle 1288"/>
              <p:cNvSpPr>
                <a:spLocks noChangeArrowheads="1"/>
              </p:cNvSpPr>
              <p:nvPr/>
            </p:nvSpPr>
            <p:spPr bwMode="auto">
              <a:xfrm>
                <a:off x="618" y="299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8" name="Freeform 1289"/>
              <p:cNvSpPr>
                <a:spLocks/>
              </p:cNvSpPr>
              <p:nvPr/>
            </p:nvSpPr>
            <p:spPr bwMode="auto">
              <a:xfrm>
                <a:off x="787" y="318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9" name="Freeform 1290"/>
              <p:cNvSpPr>
                <a:spLocks/>
              </p:cNvSpPr>
              <p:nvPr/>
            </p:nvSpPr>
            <p:spPr bwMode="auto">
              <a:xfrm>
                <a:off x="779" y="3174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0" name="Freeform 1291"/>
              <p:cNvSpPr>
                <a:spLocks/>
              </p:cNvSpPr>
              <p:nvPr/>
            </p:nvSpPr>
            <p:spPr bwMode="auto">
              <a:xfrm>
                <a:off x="781" y="318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1" name="Freeform 1292"/>
              <p:cNvSpPr>
                <a:spLocks/>
              </p:cNvSpPr>
              <p:nvPr/>
            </p:nvSpPr>
            <p:spPr bwMode="auto">
              <a:xfrm>
                <a:off x="781" y="318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2" name="Freeform 1293"/>
              <p:cNvSpPr>
                <a:spLocks/>
              </p:cNvSpPr>
              <p:nvPr/>
            </p:nvSpPr>
            <p:spPr bwMode="auto">
              <a:xfrm>
                <a:off x="779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3" name="Freeform 1294"/>
              <p:cNvSpPr>
                <a:spLocks/>
              </p:cNvSpPr>
              <p:nvPr/>
            </p:nvSpPr>
            <p:spPr bwMode="auto">
              <a:xfrm>
                <a:off x="776" y="3180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4" name="Freeform 1295"/>
              <p:cNvSpPr>
                <a:spLocks/>
              </p:cNvSpPr>
              <p:nvPr/>
            </p:nvSpPr>
            <p:spPr bwMode="auto">
              <a:xfrm>
                <a:off x="779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5" name="Freeform 1296"/>
              <p:cNvSpPr>
                <a:spLocks/>
              </p:cNvSpPr>
              <p:nvPr/>
            </p:nvSpPr>
            <p:spPr bwMode="auto">
              <a:xfrm>
                <a:off x="779" y="318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6" name="Freeform 1297"/>
              <p:cNvSpPr>
                <a:spLocks/>
              </p:cNvSpPr>
              <p:nvPr/>
            </p:nvSpPr>
            <p:spPr bwMode="auto">
              <a:xfrm>
                <a:off x="773" y="317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7" name="Freeform 1298"/>
              <p:cNvSpPr>
                <a:spLocks/>
              </p:cNvSpPr>
              <p:nvPr/>
            </p:nvSpPr>
            <p:spPr bwMode="auto">
              <a:xfrm>
                <a:off x="773" y="317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8" name="Freeform 1299"/>
              <p:cNvSpPr>
                <a:spLocks/>
              </p:cNvSpPr>
              <p:nvPr/>
            </p:nvSpPr>
            <p:spPr bwMode="auto">
              <a:xfrm>
                <a:off x="770" y="3177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0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9" name="Rectangle 1300"/>
              <p:cNvSpPr>
                <a:spLocks noChangeArrowheads="1"/>
              </p:cNvSpPr>
              <p:nvPr/>
            </p:nvSpPr>
            <p:spPr bwMode="auto">
              <a:xfrm>
                <a:off x="770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0" name="Freeform 1301"/>
              <p:cNvSpPr>
                <a:spLocks/>
              </p:cNvSpPr>
              <p:nvPr/>
            </p:nvSpPr>
            <p:spPr bwMode="auto">
              <a:xfrm>
                <a:off x="768" y="3180"/>
                <a:ext cx="13" cy="3"/>
              </a:xfrm>
              <a:custGeom>
                <a:avLst/>
                <a:gdLst>
                  <a:gd name="T0" fmla="*/ 0 w 5"/>
                  <a:gd name="T1" fmla="*/ 1 h 1"/>
                  <a:gd name="T2" fmla="*/ 1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2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1" name="Freeform 1302"/>
              <p:cNvSpPr>
                <a:spLocks/>
              </p:cNvSpPr>
              <p:nvPr/>
            </p:nvSpPr>
            <p:spPr bwMode="auto">
              <a:xfrm>
                <a:off x="768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2" name="Freeform 1303"/>
              <p:cNvSpPr>
                <a:spLocks/>
              </p:cNvSpPr>
              <p:nvPr/>
            </p:nvSpPr>
            <p:spPr bwMode="auto">
              <a:xfrm>
                <a:off x="776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3" name="Freeform 1304"/>
              <p:cNvSpPr>
                <a:spLocks/>
              </p:cNvSpPr>
              <p:nvPr/>
            </p:nvSpPr>
            <p:spPr bwMode="auto">
              <a:xfrm>
                <a:off x="768" y="318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4" name="Freeform 1305"/>
              <p:cNvSpPr>
                <a:spLocks/>
              </p:cNvSpPr>
              <p:nvPr/>
            </p:nvSpPr>
            <p:spPr bwMode="auto">
              <a:xfrm>
                <a:off x="765" y="315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6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4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1" y="7"/>
                      <a:pt x="3" y="8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7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6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5" name="Freeform 1306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6" name="Freeform 1307"/>
              <p:cNvSpPr>
                <a:spLocks/>
              </p:cNvSpPr>
              <p:nvPr/>
            </p:nvSpPr>
            <p:spPr bwMode="auto">
              <a:xfrm>
                <a:off x="784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7" name="Rectangle 1308"/>
              <p:cNvSpPr>
                <a:spLocks noChangeArrowheads="1"/>
              </p:cNvSpPr>
              <p:nvPr/>
            </p:nvSpPr>
            <p:spPr bwMode="auto">
              <a:xfrm>
                <a:off x="784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8" name="Freeform 1309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9" name="Freeform 1310"/>
              <p:cNvSpPr>
                <a:spLocks/>
              </p:cNvSpPr>
              <p:nvPr/>
            </p:nvSpPr>
            <p:spPr bwMode="auto">
              <a:xfrm>
                <a:off x="781" y="3172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0" name="Rectangle 1311"/>
              <p:cNvSpPr>
                <a:spLocks noChangeArrowheads="1"/>
              </p:cNvSpPr>
              <p:nvPr/>
            </p:nvSpPr>
            <p:spPr bwMode="auto">
              <a:xfrm>
                <a:off x="784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1" name="Freeform 1312"/>
              <p:cNvSpPr>
                <a:spLocks/>
              </p:cNvSpPr>
              <p:nvPr/>
            </p:nvSpPr>
            <p:spPr bwMode="auto">
              <a:xfrm>
                <a:off x="784" y="3164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2" y="4"/>
                      <a:pt x="4" y="3"/>
                      <a:pt x="4" y="3"/>
                    </a:cubicBezTo>
                    <a:cubicBezTo>
                      <a:pt x="3" y="4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2" name="Freeform 1313"/>
              <p:cNvSpPr>
                <a:spLocks/>
              </p:cNvSpPr>
              <p:nvPr/>
            </p:nvSpPr>
            <p:spPr bwMode="auto">
              <a:xfrm>
                <a:off x="787" y="317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3" name="Freeform 1314"/>
              <p:cNvSpPr>
                <a:spLocks/>
              </p:cNvSpPr>
              <p:nvPr/>
            </p:nvSpPr>
            <p:spPr bwMode="auto">
              <a:xfrm>
                <a:off x="784" y="3174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4" name="Freeform 1315"/>
              <p:cNvSpPr>
                <a:spLocks/>
              </p:cNvSpPr>
              <p:nvPr/>
            </p:nvSpPr>
            <p:spPr bwMode="auto">
              <a:xfrm>
                <a:off x="792" y="317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5" name="Freeform 1316"/>
              <p:cNvSpPr>
                <a:spLocks/>
              </p:cNvSpPr>
              <p:nvPr/>
            </p:nvSpPr>
            <p:spPr bwMode="auto">
              <a:xfrm>
                <a:off x="80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6" name="Freeform 1317"/>
              <p:cNvSpPr>
                <a:spLocks/>
              </p:cNvSpPr>
              <p:nvPr/>
            </p:nvSpPr>
            <p:spPr bwMode="auto">
              <a:xfrm>
                <a:off x="787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7" name="Freeform 1318"/>
              <p:cNvSpPr>
                <a:spLocks/>
              </p:cNvSpPr>
              <p:nvPr/>
            </p:nvSpPr>
            <p:spPr bwMode="auto">
              <a:xfrm>
                <a:off x="787" y="3188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8" name="Freeform 1319"/>
              <p:cNvSpPr>
                <a:spLocks/>
              </p:cNvSpPr>
              <p:nvPr/>
            </p:nvSpPr>
            <p:spPr bwMode="auto">
              <a:xfrm>
                <a:off x="754" y="3180"/>
                <a:ext cx="35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3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4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6" y="5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3" y="4"/>
                      <a:pt x="2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9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9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9" name="Freeform 1320"/>
              <p:cNvSpPr>
                <a:spLocks/>
              </p:cNvSpPr>
              <p:nvPr/>
            </p:nvSpPr>
            <p:spPr bwMode="auto">
              <a:xfrm>
                <a:off x="787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0" name="Freeform 1321"/>
              <p:cNvSpPr>
                <a:spLocks/>
              </p:cNvSpPr>
              <p:nvPr/>
            </p:nvSpPr>
            <p:spPr bwMode="auto">
              <a:xfrm>
                <a:off x="759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1" name="Rectangle 1322"/>
              <p:cNvSpPr>
                <a:spLocks noChangeArrowheads="1"/>
              </p:cNvSpPr>
              <p:nvPr/>
            </p:nvSpPr>
            <p:spPr bwMode="auto">
              <a:xfrm>
                <a:off x="789" y="319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2" name="Rectangle 1323"/>
              <p:cNvSpPr>
                <a:spLocks noChangeArrowheads="1"/>
              </p:cNvSpPr>
              <p:nvPr/>
            </p:nvSpPr>
            <p:spPr bwMode="auto">
              <a:xfrm>
                <a:off x="784" y="318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3" name="Freeform 1324"/>
              <p:cNvSpPr>
                <a:spLocks/>
              </p:cNvSpPr>
              <p:nvPr/>
            </p:nvSpPr>
            <p:spPr bwMode="auto">
              <a:xfrm>
                <a:off x="762" y="317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4" name="Freeform 1325"/>
              <p:cNvSpPr>
                <a:spLocks/>
              </p:cNvSpPr>
              <p:nvPr/>
            </p:nvSpPr>
            <p:spPr bwMode="auto">
              <a:xfrm>
                <a:off x="768" y="317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5" name="Freeform 1326"/>
              <p:cNvSpPr>
                <a:spLocks/>
              </p:cNvSpPr>
              <p:nvPr/>
            </p:nvSpPr>
            <p:spPr bwMode="auto">
              <a:xfrm>
                <a:off x="751" y="3147"/>
                <a:ext cx="60" cy="36"/>
              </a:xfrm>
              <a:custGeom>
                <a:avLst/>
                <a:gdLst>
                  <a:gd name="T0" fmla="*/ 17 w 22"/>
                  <a:gd name="T1" fmla="*/ 10 h 13"/>
                  <a:gd name="T2" fmla="*/ 18 w 22"/>
                  <a:gd name="T3" fmla="*/ 11 h 13"/>
                  <a:gd name="T4" fmla="*/ 20 w 22"/>
                  <a:gd name="T5" fmla="*/ 10 h 13"/>
                  <a:gd name="T6" fmla="*/ 19 w 22"/>
                  <a:gd name="T7" fmla="*/ 8 h 13"/>
                  <a:gd name="T8" fmla="*/ 17 w 22"/>
                  <a:gd name="T9" fmla="*/ 4 h 13"/>
                  <a:gd name="T10" fmla="*/ 15 w 22"/>
                  <a:gd name="T11" fmla="*/ 2 h 13"/>
                  <a:gd name="T12" fmla="*/ 12 w 22"/>
                  <a:gd name="T13" fmla="*/ 4 h 13"/>
                  <a:gd name="T14" fmla="*/ 11 w 22"/>
                  <a:gd name="T15" fmla="*/ 3 h 13"/>
                  <a:gd name="T16" fmla="*/ 10 w 22"/>
                  <a:gd name="T17" fmla="*/ 3 h 13"/>
                  <a:gd name="T18" fmla="*/ 9 w 22"/>
                  <a:gd name="T19" fmla="*/ 6 h 13"/>
                  <a:gd name="T20" fmla="*/ 8 w 22"/>
                  <a:gd name="T21" fmla="*/ 6 h 13"/>
                  <a:gd name="T22" fmla="*/ 7 w 22"/>
                  <a:gd name="T23" fmla="*/ 5 h 13"/>
                  <a:gd name="T24" fmla="*/ 6 w 22"/>
                  <a:gd name="T25" fmla="*/ 5 h 13"/>
                  <a:gd name="T26" fmla="*/ 4 w 22"/>
                  <a:gd name="T27" fmla="*/ 6 h 13"/>
                  <a:gd name="T28" fmla="*/ 3 w 22"/>
                  <a:gd name="T29" fmla="*/ 7 h 13"/>
                  <a:gd name="T30" fmla="*/ 4 w 22"/>
                  <a:gd name="T31" fmla="*/ 9 h 13"/>
                  <a:gd name="T32" fmla="*/ 2 w 22"/>
                  <a:gd name="T33" fmla="*/ 8 h 13"/>
                  <a:gd name="T34" fmla="*/ 2 w 22"/>
                  <a:gd name="T35" fmla="*/ 9 h 13"/>
                  <a:gd name="T36" fmla="*/ 2 w 22"/>
                  <a:gd name="T37" fmla="*/ 13 h 13"/>
                  <a:gd name="T38" fmla="*/ 2 w 22"/>
                  <a:gd name="T39" fmla="*/ 11 h 13"/>
                  <a:gd name="T40" fmla="*/ 1 w 22"/>
                  <a:gd name="T41" fmla="*/ 11 h 13"/>
                  <a:gd name="T42" fmla="*/ 5 w 22"/>
                  <a:gd name="T43" fmla="*/ 11 h 13"/>
                  <a:gd name="T44" fmla="*/ 6 w 22"/>
                  <a:gd name="T45" fmla="*/ 11 h 13"/>
                  <a:gd name="T46" fmla="*/ 5 w 22"/>
                  <a:gd name="T47" fmla="*/ 10 h 13"/>
                  <a:gd name="T48" fmla="*/ 6 w 22"/>
                  <a:gd name="T49" fmla="*/ 10 h 13"/>
                  <a:gd name="T50" fmla="*/ 6 w 22"/>
                  <a:gd name="T51" fmla="*/ 10 h 13"/>
                  <a:gd name="T52" fmla="*/ 6 w 22"/>
                  <a:gd name="T53" fmla="*/ 9 h 13"/>
                  <a:gd name="T54" fmla="*/ 7 w 22"/>
                  <a:gd name="T55" fmla="*/ 9 h 13"/>
                  <a:gd name="T56" fmla="*/ 7 w 22"/>
                  <a:gd name="T57" fmla="*/ 9 h 13"/>
                  <a:gd name="T58" fmla="*/ 7 w 22"/>
                  <a:gd name="T59" fmla="*/ 8 h 13"/>
                  <a:gd name="T60" fmla="*/ 8 w 22"/>
                  <a:gd name="T61" fmla="*/ 7 h 13"/>
                  <a:gd name="T62" fmla="*/ 9 w 22"/>
                  <a:gd name="T63" fmla="*/ 9 h 13"/>
                  <a:gd name="T64" fmla="*/ 9 w 22"/>
                  <a:gd name="T65" fmla="*/ 8 h 13"/>
                  <a:gd name="T66" fmla="*/ 10 w 22"/>
                  <a:gd name="T67" fmla="*/ 7 h 13"/>
                  <a:gd name="T68" fmla="*/ 11 w 22"/>
                  <a:gd name="T69" fmla="*/ 6 h 13"/>
                  <a:gd name="T70" fmla="*/ 13 w 22"/>
                  <a:gd name="T71" fmla="*/ 5 h 13"/>
                  <a:gd name="T72" fmla="*/ 14 w 22"/>
                  <a:gd name="T73" fmla="*/ 6 h 13"/>
                  <a:gd name="T74" fmla="*/ 16 w 22"/>
                  <a:gd name="T75" fmla="*/ 7 h 13"/>
                  <a:gd name="T76" fmla="*/ 16 w 22"/>
                  <a:gd name="T77" fmla="*/ 4 h 13"/>
                  <a:gd name="T78" fmla="*/ 15 w 22"/>
                  <a:gd name="T7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3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10" y="5"/>
                      <a:pt x="9" y="4"/>
                      <a:pt x="9" y="5"/>
                    </a:cubicBezTo>
                    <a:cubicBezTo>
                      <a:pt x="9" y="5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3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1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4" y="10"/>
                      <a:pt x="7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6" name="Freeform 1327"/>
              <p:cNvSpPr>
                <a:spLocks/>
              </p:cNvSpPr>
              <p:nvPr/>
            </p:nvSpPr>
            <p:spPr bwMode="auto">
              <a:xfrm>
                <a:off x="784" y="316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7" name="Freeform 1328"/>
              <p:cNvSpPr>
                <a:spLocks/>
              </p:cNvSpPr>
              <p:nvPr/>
            </p:nvSpPr>
            <p:spPr bwMode="auto">
              <a:xfrm>
                <a:off x="784" y="3164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8" name="Freeform 1329"/>
              <p:cNvSpPr>
                <a:spLocks/>
              </p:cNvSpPr>
              <p:nvPr/>
            </p:nvSpPr>
            <p:spPr bwMode="auto">
              <a:xfrm>
                <a:off x="792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9" name="Rectangle 1330"/>
              <p:cNvSpPr>
                <a:spLocks noChangeArrowheads="1"/>
              </p:cNvSpPr>
              <p:nvPr/>
            </p:nvSpPr>
            <p:spPr bwMode="auto">
              <a:xfrm>
                <a:off x="795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0" name="Freeform 1331"/>
              <p:cNvSpPr>
                <a:spLocks/>
              </p:cNvSpPr>
              <p:nvPr/>
            </p:nvSpPr>
            <p:spPr bwMode="auto">
              <a:xfrm>
                <a:off x="757" y="3174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1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3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2 w 17"/>
                  <a:gd name="T53" fmla="*/ 5 h 9"/>
                  <a:gd name="T54" fmla="*/ 12 w 17"/>
                  <a:gd name="T55" fmla="*/ 5 h 9"/>
                  <a:gd name="T56" fmla="*/ 12 w 17"/>
                  <a:gd name="T57" fmla="*/ 3 h 9"/>
                  <a:gd name="T58" fmla="*/ 11 w 17"/>
                  <a:gd name="T59" fmla="*/ 4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5 h 9"/>
                  <a:gd name="T70" fmla="*/ 6 w 17"/>
                  <a:gd name="T71" fmla="*/ 4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5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3"/>
                      <a:pt x="3" y="2"/>
                    </a:cubicBezTo>
                    <a:cubicBezTo>
                      <a:pt x="1" y="3"/>
                      <a:pt x="1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11" y="9"/>
                      <a:pt x="11" y="5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3" y="2"/>
                      <a:pt x="14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2" y="3"/>
                      <a:pt x="12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0" y="2"/>
                    </a:cubicBezTo>
                    <a:cubicBezTo>
                      <a:pt x="10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1" name="Freeform 1332"/>
              <p:cNvSpPr>
                <a:spLocks/>
              </p:cNvSpPr>
              <p:nvPr/>
            </p:nvSpPr>
            <p:spPr bwMode="auto">
              <a:xfrm>
                <a:off x="754" y="317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2" name="Freeform 1333"/>
              <p:cNvSpPr>
                <a:spLocks/>
              </p:cNvSpPr>
              <p:nvPr/>
            </p:nvSpPr>
            <p:spPr bwMode="auto">
              <a:xfrm>
                <a:off x="751" y="314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7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7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3" name="Rectangle 1334"/>
              <p:cNvSpPr>
                <a:spLocks noChangeArrowheads="1"/>
              </p:cNvSpPr>
              <p:nvPr/>
            </p:nvSpPr>
            <p:spPr bwMode="auto">
              <a:xfrm>
                <a:off x="768" y="315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4" name="Freeform 1335"/>
              <p:cNvSpPr>
                <a:spLocks/>
              </p:cNvSpPr>
              <p:nvPr/>
            </p:nvSpPr>
            <p:spPr bwMode="auto">
              <a:xfrm>
                <a:off x="759" y="307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5" name="Freeform 1336"/>
              <p:cNvSpPr>
                <a:spLocks/>
              </p:cNvSpPr>
              <p:nvPr/>
            </p:nvSpPr>
            <p:spPr bwMode="auto">
              <a:xfrm>
                <a:off x="751" y="3071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6" name="Freeform 1337"/>
              <p:cNvSpPr>
                <a:spLocks/>
              </p:cNvSpPr>
              <p:nvPr/>
            </p:nvSpPr>
            <p:spPr bwMode="auto">
              <a:xfrm>
                <a:off x="754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7" name="Freeform 1338"/>
              <p:cNvSpPr>
                <a:spLocks/>
              </p:cNvSpPr>
              <p:nvPr/>
            </p:nvSpPr>
            <p:spPr bwMode="auto">
              <a:xfrm>
                <a:off x="751" y="3079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8" name="Freeform 1339"/>
              <p:cNvSpPr>
                <a:spLocks/>
              </p:cNvSpPr>
              <p:nvPr/>
            </p:nvSpPr>
            <p:spPr bwMode="auto">
              <a:xfrm>
                <a:off x="751" y="30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9" name="Freeform 1340"/>
              <p:cNvSpPr>
                <a:spLocks/>
              </p:cNvSpPr>
              <p:nvPr/>
            </p:nvSpPr>
            <p:spPr bwMode="auto">
              <a:xfrm>
                <a:off x="749" y="3076"/>
                <a:ext cx="2" cy="9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0" name="Freeform 1341"/>
              <p:cNvSpPr>
                <a:spLocks/>
              </p:cNvSpPr>
              <p:nvPr/>
            </p:nvSpPr>
            <p:spPr bwMode="auto">
              <a:xfrm>
                <a:off x="751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1" name="Freeform 1342"/>
              <p:cNvSpPr>
                <a:spLocks/>
              </p:cNvSpPr>
              <p:nvPr/>
            </p:nvSpPr>
            <p:spPr bwMode="auto">
              <a:xfrm>
                <a:off x="751" y="3079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2" name="Freeform 1343"/>
              <p:cNvSpPr>
                <a:spLocks/>
              </p:cNvSpPr>
              <p:nvPr/>
            </p:nvSpPr>
            <p:spPr bwMode="auto">
              <a:xfrm>
                <a:off x="746" y="307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3" name="Freeform 1344"/>
              <p:cNvSpPr>
                <a:spLocks/>
              </p:cNvSpPr>
              <p:nvPr/>
            </p:nvSpPr>
            <p:spPr bwMode="auto">
              <a:xfrm>
                <a:off x="746" y="307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4" name="Freeform 1345"/>
              <p:cNvSpPr>
                <a:spLocks/>
              </p:cNvSpPr>
              <p:nvPr/>
            </p:nvSpPr>
            <p:spPr bwMode="auto">
              <a:xfrm>
                <a:off x="743" y="3074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0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0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5" name="Rectangle 1346"/>
              <p:cNvSpPr>
                <a:spLocks noChangeArrowheads="1"/>
              </p:cNvSpPr>
              <p:nvPr/>
            </p:nvSpPr>
            <p:spPr bwMode="auto">
              <a:xfrm>
                <a:off x="743" y="307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6" name="Freeform 1347"/>
              <p:cNvSpPr>
                <a:spLocks/>
              </p:cNvSpPr>
              <p:nvPr/>
            </p:nvSpPr>
            <p:spPr bwMode="auto">
              <a:xfrm>
                <a:off x="740" y="3076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1 w 4"/>
                  <a:gd name="T9" fmla="*/ 0 h 1"/>
                  <a:gd name="T10" fmla="*/ 3 w 4"/>
                  <a:gd name="T11" fmla="*/ 0 h 1"/>
                  <a:gd name="T12" fmla="*/ 2 w 4"/>
                  <a:gd name="T13" fmla="*/ 0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7" name="Freeform 1348"/>
              <p:cNvSpPr>
                <a:spLocks/>
              </p:cNvSpPr>
              <p:nvPr/>
            </p:nvSpPr>
            <p:spPr bwMode="auto">
              <a:xfrm>
                <a:off x="740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8" name="Freeform 1349"/>
              <p:cNvSpPr>
                <a:spLocks/>
              </p:cNvSpPr>
              <p:nvPr/>
            </p:nvSpPr>
            <p:spPr bwMode="auto">
              <a:xfrm>
                <a:off x="749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9" name="Freeform 1350"/>
              <p:cNvSpPr>
                <a:spLocks/>
              </p:cNvSpPr>
              <p:nvPr/>
            </p:nvSpPr>
            <p:spPr bwMode="auto">
              <a:xfrm>
                <a:off x="740" y="307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0" name="Freeform 1351"/>
              <p:cNvSpPr>
                <a:spLocks/>
              </p:cNvSpPr>
              <p:nvPr/>
            </p:nvSpPr>
            <p:spPr bwMode="auto">
              <a:xfrm>
                <a:off x="738" y="3055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5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5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5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1" name="Freeform 1352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2" name="Freeform 1353"/>
              <p:cNvSpPr>
                <a:spLocks/>
              </p:cNvSpPr>
              <p:nvPr/>
            </p:nvSpPr>
            <p:spPr bwMode="auto">
              <a:xfrm>
                <a:off x="757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3" name="Rectangle 1354"/>
              <p:cNvSpPr>
                <a:spLocks noChangeArrowheads="1"/>
              </p:cNvSpPr>
              <p:nvPr/>
            </p:nvSpPr>
            <p:spPr bwMode="auto">
              <a:xfrm>
                <a:off x="757" y="305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4" name="Freeform 1355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5" name="Freeform 1356"/>
              <p:cNvSpPr>
                <a:spLocks/>
              </p:cNvSpPr>
              <p:nvPr/>
            </p:nvSpPr>
            <p:spPr bwMode="auto">
              <a:xfrm>
                <a:off x="754" y="30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6" name="Rectangle 1357"/>
              <p:cNvSpPr>
                <a:spLocks noChangeArrowheads="1"/>
              </p:cNvSpPr>
              <p:nvPr/>
            </p:nvSpPr>
            <p:spPr bwMode="auto">
              <a:xfrm>
                <a:off x="754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7" name="Freeform 1358"/>
              <p:cNvSpPr>
                <a:spLocks/>
              </p:cNvSpPr>
              <p:nvPr/>
            </p:nvSpPr>
            <p:spPr bwMode="auto">
              <a:xfrm>
                <a:off x="757" y="3060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1 h 6"/>
                  <a:gd name="T22" fmla="*/ 0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8" name="Freeform 1359"/>
              <p:cNvSpPr>
                <a:spLocks/>
              </p:cNvSpPr>
              <p:nvPr/>
            </p:nvSpPr>
            <p:spPr bwMode="auto">
              <a:xfrm>
                <a:off x="759" y="306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9" name="Freeform 1360"/>
              <p:cNvSpPr>
                <a:spLocks/>
              </p:cNvSpPr>
              <p:nvPr/>
            </p:nvSpPr>
            <p:spPr bwMode="auto">
              <a:xfrm>
                <a:off x="757" y="3071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5"/>
                      <a:pt x="1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0" name="Freeform 1361"/>
              <p:cNvSpPr>
                <a:spLocks/>
              </p:cNvSpPr>
              <p:nvPr/>
            </p:nvSpPr>
            <p:spPr bwMode="auto">
              <a:xfrm>
                <a:off x="765" y="3074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1" name="Freeform 1362"/>
              <p:cNvSpPr>
                <a:spLocks/>
              </p:cNvSpPr>
              <p:nvPr/>
            </p:nvSpPr>
            <p:spPr bwMode="auto">
              <a:xfrm>
                <a:off x="773" y="30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2" name="Freeform 1363"/>
              <p:cNvSpPr>
                <a:spLocks/>
              </p:cNvSpPr>
              <p:nvPr/>
            </p:nvSpPr>
            <p:spPr bwMode="auto">
              <a:xfrm>
                <a:off x="759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3" name="Freeform 1364"/>
              <p:cNvSpPr>
                <a:spLocks/>
              </p:cNvSpPr>
              <p:nvPr/>
            </p:nvSpPr>
            <p:spPr bwMode="auto">
              <a:xfrm>
                <a:off x="759" y="3085"/>
                <a:ext cx="9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0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4" name="Freeform 1365"/>
              <p:cNvSpPr>
                <a:spLocks/>
              </p:cNvSpPr>
              <p:nvPr/>
            </p:nvSpPr>
            <p:spPr bwMode="auto">
              <a:xfrm>
                <a:off x="724" y="3076"/>
                <a:ext cx="35" cy="22"/>
              </a:xfrm>
              <a:custGeom>
                <a:avLst/>
                <a:gdLst>
                  <a:gd name="T0" fmla="*/ 11 w 13"/>
                  <a:gd name="T1" fmla="*/ 4 h 8"/>
                  <a:gd name="T2" fmla="*/ 10 w 13"/>
                  <a:gd name="T3" fmla="*/ 4 h 8"/>
                  <a:gd name="T4" fmla="*/ 10 w 13"/>
                  <a:gd name="T5" fmla="*/ 3 h 8"/>
                  <a:gd name="T6" fmla="*/ 10 w 13"/>
                  <a:gd name="T7" fmla="*/ 2 h 8"/>
                  <a:gd name="T8" fmla="*/ 10 w 13"/>
                  <a:gd name="T9" fmla="*/ 3 h 8"/>
                  <a:gd name="T10" fmla="*/ 9 w 13"/>
                  <a:gd name="T11" fmla="*/ 4 h 8"/>
                  <a:gd name="T12" fmla="*/ 9 w 13"/>
                  <a:gd name="T13" fmla="*/ 5 h 8"/>
                  <a:gd name="T14" fmla="*/ 8 w 13"/>
                  <a:gd name="T15" fmla="*/ 3 h 8"/>
                  <a:gd name="T16" fmla="*/ 8 w 13"/>
                  <a:gd name="T17" fmla="*/ 6 h 8"/>
                  <a:gd name="T18" fmla="*/ 7 w 13"/>
                  <a:gd name="T19" fmla="*/ 5 h 8"/>
                  <a:gd name="T20" fmla="*/ 7 w 13"/>
                  <a:gd name="T21" fmla="*/ 5 h 8"/>
                  <a:gd name="T22" fmla="*/ 7 w 13"/>
                  <a:gd name="T23" fmla="*/ 5 h 8"/>
                  <a:gd name="T24" fmla="*/ 7 w 13"/>
                  <a:gd name="T25" fmla="*/ 3 h 8"/>
                  <a:gd name="T26" fmla="*/ 6 w 13"/>
                  <a:gd name="T27" fmla="*/ 3 h 8"/>
                  <a:gd name="T28" fmla="*/ 7 w 13"/>
                  <a:gd name="T29" fmla="*/ 2 h 8"/>
                  <a:gd name="T30" fmla="*/ 5 w 13"/>
                  <a:gd name="T31" fmla="*/ 2 h 8"/>
                  <a:gd name="T32" fmla="*/ 6 w 13"/>
                  <a:gd name="T33" fmla="*/ 2 h 8"/>
                  <a:gd name="T34" fmla="*/ 4 w 13"/>
                  <a:gd name="T35" fmla="*/ 4 h 8"/>
                  <a:gd name="T36" fmla="*/ 3 w 13"/>
                  <a:gd name="T37" fmla="*/ 3 h 8"/>
                  <a:gd name="T38" fmla="*/ 5 w 13"/>
                  <a:gd name="T39" fmla="*/ 2 h 8"/>
                  <a:gd name="T40" fmla="*/ 4 w 13"/>
                  <a:gd name="T41" fmla="*/ 2 h 8"/>
                  <a:gd name="T42" fmla="*/ 6 w 13"/>
                  <a:gd name="T43" fmla="*/ 1 h 8"/>
                  <a:gd name="T44" fmla="*/ 3 w 13"/>
                  <a:gd name="T45" fmla="*/ 1 h 8"/>
                  <a:gd name="T46" fmla="*/ 3 w 13"/>
                  <a:gd name="T47" fmla="*/ 1 h 8"/>
                  <a:gd name="T48" fmla="*/ 0 w 13"/>
                  <a:gd name="T49" fmla="*/ 2 h 8"/>
                  <a:gd name="T50" fmla="*/ 3 w 13"/>
                  <a:gd name="T51" fmla="*/ 5 h 8"/>
                  <a:gd name="T52" fmla="*/ 5 w 13"/>
                  <a:gd name="T53" fmla="*/ 5 h 8"/>
                  <a:gd name="T54" fmla="*/ 3 w 13"/>
                  <a:gd name="T55" fmla="*/ 6 h 8"/>
                  <a:gd name="T56" fmla="*/ 5 w 13"/>
                  <a:gd name="T57" fmla="*/ 5 h 8"/>
                  <a:gd name="T58" fmla="*/ 4 w 13"/>
                  <a:gd name="T59" fmla="*/ 6 h 8"/>
                  <a:gd name="T60" fmla="*/ 5 w 13"/>
                  <a:gd name="T61" fmla="*/ 5 h 8"/>
                  <a:gd name="T62" fmla="*/ 4 w 13"/>
                  <a:gd name="T63" fmla="*/ 7 h 8"/>
                  <a:gd name="T64" fmla="*/ 11 w 13"/>
                  <a:gd name="T65" fmla="*/ 7 h 8"/>
                  <a:gd name="T66" fmla="*/ 10 w 13"/>
                  <a:gd name="T67" fmla="*/ 6 h 8"/>
                  <a:gd name="T68" fmla="*/ 12 w 13"/>
                  <a:gd name="T69" fmla="*/ 5 h 8"/>
                  <a:gd name="T70" fmla="*/ 12 w 13"/>
                  <a:gd name="T71" fmla="*/ 4 h 8"/>
                  <a:gd name="T72" fmla="*/ 13 w 13"/>
                  <a:gd name="T73" fmla="*/ 7 h 8"/>
                  <a:gd name="T74" fmla="*/ 13 w 13"/>
                  <a:gd name="T75" fmla="*/ 6 h 8"/>
                  <a:gd name="T76" fmla="*/ 13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10 w 13"/>
                  <a:gd name="T83" fmla="*/ 2 h 8"/>
                  <a:gd name="T84" fmla="*/ 11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1" y="4"/>
                    </a:moveTo>
                    <a:cubicBezTo>
                      <a:pt x="10" y="4"/>
                      <a:pt x="10" y="5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4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7" y="5"/>
                      <a:pt x="7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4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6" y="2"/>
                      <a:pt x="4" y="4"/>
                    </a:cubicBezTo>
                    <a:cubicBezTo>
                      <a:pt x="6" y="2"/>
                      <a:pt x="3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5" y="1"/>
                      <a:pt x="4" y="2"/>
                      <a:pt x="6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3" y="4"/>
                      <a:pt x="3" y="5"/>
                    </a:cubicBezTo>
                    <a:cubicBezTo>
                      <a:pt x="4" y="4"/>
                      <a:pt x="3" y="6"/>
                      <a:pt x="5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5" y="7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8"/>
                      <a:pt x="9" y="6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0" y="2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3" y="6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4"/>
                      <a:pt x="12" y="4"/>
                      <a:pt x="11" y="3"/>
                    </a:cubicBezTo>
                    <a:cubicBezTo>
                      <a:pt x="12" y="5"/>
                      <a:pt x="10" y="0"/>
                      <a:pt x="10" y="2"/>
                    </a:cubicBezTo>
                    <a:cubicBezTo>
                      <a:pt x="10" y="3"/>
                      <a:pt x="10" y="3"/>
                      <a:pt x="1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5" name="Freeform 1366"/>
              <p:cNvSpPr>
                <a:spLocks/>
              </p:cNvSpPr>
              <p:nvPr/>
            </p:nvSpPr>
            <p:spPr bwMode="auto">
              <a:xfrm>
                <a:off x="759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6" name="Freeform 1367"/>
              <p:cNvSpPr>
                <a:spLocks/>
              </p:cNvSpPr>
              <p:nvPr/>
            </p:nvSpPr>
            <p:spPr bwMode="auto">
              <a:xfrm>
                <a:off x="732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7" name="Rectangle 1368"/>
              <p:cNvSpPr>
                <a:spLocks noChangeArrowheads="1"/>
              </p:cNvSpPr>
              <p:nvPr/>
            </p:nvSpPr>
            <p:spPr bwMode="auto">
              <a:xfrm>
                <a:off x="759" y="309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8" name="Rectangle 1369"/>
              <p:cNvSpPr>
                <a:spLocks noChangeArrowheads="1"/>
              </p:cNvSpPr>
              <p:nvPr/>
            </p:nvSpPr>
            <p:spPr bwMode="auto">
              <a:xfrm>
                <a:off x="757" y="3085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9" name="Freeform 1370"/>
              <p:cNvSpPr>
                <a:spLocks/>
              </p:cNvSpPr>
              <p:nvPr/>
            </p:nvSpPr>
            <p:spPr bwMode="auto">
              <a:xfrm>
                <a:off x="735" y="307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0" name="Freeform 1371"/>
              <p:cNvSpPr>
                <a:spLocks/>
              </p:cNvSpPr>
              <p:nvPr/>
            </p:nvSpPr>
            <p:spPr bwMode="auto">
              <a:xfrm>
                <a:off x="740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1" name="Freeform 1372"/>
              <p:cNvSpPr>
                <a:spLocks/>
              </p:cNvSpPr>
              <p:nvPr/>
            </p:nvSpPr>
            <p:spPr bwMode="auto">
              <a:xfrm>
                <a:off x="724" y="3044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9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5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10 h 12"/>
                  <a:gd name="T50" fmla="*/ 6 w 22"/>
                  <a:gd name="T51" fmla="*/ 10 h 12"/>
                  <a:gd name="T52" fmla="*/ 6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3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5" y="3"/>
                      <a:pt x="14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0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3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3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6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3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2" name="Freeform 1373"/>
              <p:cNvSpPr>
                <a:spLocks/>
              </p:cNvSpPr>
              <p:nvPr/>
            </p:nvSpPr>
            <p:spPr bwMode="auto">
              <a:xfrm>
                <a:off x="757" y="3060"/>
                <a:ext cx="0" cy="6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3" name="Freeform 1374"/>
              <p:cNvSpPr>
                <a:spLocks/>
              </p:cNvSpPr>
              <p:nvPr/>
            </p:nvSpPr>
            <p:spPr bwMode="auto">
              <a:xfrm>
                <a:off x="757" y="306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4" name="Freeform 1375"/>
              <p:cNvSpPr>
                <a:spLocks/>
              </p:cNvSpPr>
              <p:nvPr/>
            </p:nvSpPr>
            <p:spPr bwMode="auto">
              <a:xfrm>
                <a:off x="76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5" name="Rectangle 1376"/>
              <p:cNvSpPr>
                <a:spLocks noChangeArrowheads="1"/>
              </p:cNvSpPr>
              <p:nvPr/>
            </p:nvSpPr>
            <p:spPr bwMode="auto">
              <a:xfrm>
                <a:off x="765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6" name="Freeform 1377"/>
              <p:cNvSpPr>
                <a:spLocks/>
              </p:cNvSpPr>
              <p:nvPr/>
            </p:nvSpPr>
            <p:spPr bwMode="auto">
              <a:xfrm>
                <a:off x="727" y="3071"/>
                <a:ext cx="49" cy="25"/>
              </a:xfrm>
              <a:custGeom>
                <a:avLst/>
                <a:gdLst>
                  <a:gd name="T0" fmla="*/ 5 w 18"/>
                  <a:gd name="T1" fmla="*/ 3 h 9"/>
                  <a:gd name="T2" fmla="*/ 3 w 18"/>
                  <a:gd name="T3" fmla="*/ 4 h 9"/>
                  <a:gd name="T4" fmla="*/ 4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9 w 18"/>
                  <a:gd name="T11" fmla="*/ 7 h 9"/>
                  <a:gd name="T12" fmla="*/ 12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4 w 18"/>
                  <a:gd name="T19" fmla="*/ 5 h 9"/>
                  <a:gd name="T20" fmla="*/ 14 w 18"/>
                  <a:gd name="T21" fmla="*/ 5 h 9"/>
                  <a:gd name="T22" fmla="*/ 14 w 18"/>
                  <a:gd name="T23" fmla="*/ 4 h 9"/>
                  <a:gd name="T24" fmla="*/ 15 w 18"/>
                  <a:gd name="T25" fmla="*/ 4 h 9"/>
                  <a:gd name="T26" fmla="*/ 15 w 18"/>
                  <a:gd name="T27" fmla="*/ 4 h 9"/>
                  <a:gd name="T28" fmla="*/ 15 w 18"/>
                  <a:gd name="T29" fmla="*/ 3 h 9"/>
                  <a:gd name="T30" fmla="*/ 16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5 w 18"/>
                  <a:gd name="T37" fmla="*/ 2 h 9"/>
                  <a:gd name="T38" fmla="*/ 15 w 18"/>
                  <a:gd name="T39" fmla="*/ 2 h 9"/>
                  <a:gd name="T40" fmla="*/ 15 w 18"/>
                  <a:gd name="T41" fmla="*/ 3 h 9"/>
                  <a:gd name="T42" fmla="*/ 14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2 h 9"/>
                  <a:gd name="T50" fmla="*/ 13 w 18"/>
                  <a:gd name="T51" fmla="*/ 2 h 9"/>
                  <a:gd name="T52" fmla="*/ 13 w 18"/>
                  <a:gd name="T53" fmla="*/ 4 h 9"/>
                  <a:gd name="T54" fmla="*/ 13 w 18"/>
                  <a:gd name="T55" fmla="*/ 5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2 w 18"/>
                  <a:gd name="T63" fmla="*/ 4 h 9"/>
                  <a:gd name="T64" fmla="*/ 9 w 18"/>
                  <a:gd name="T65" fmla="*/ 4 h 9"/>
                  <a:gd name="T66" fmla="*/ 9 w 18"/>
                  <a:gd name="T67" fmla="*/ 3 h 9"/>
                  <a:gd name="T68" fmla="*/ 9 w 18"/>
                  <a:gd name="T69" fmla="*/ 4 h 9"/>
                  <a:gd name="T70" fmla="*/ 7 w 18"/>
                  <a:gd name="T71" fmla="*/ 3 h 9"/>
                  <a:gd name="T72" fmla="*/ 7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5 h 9"/>
                  <a:gd name="T80" fmla="*/ 5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2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9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4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5"/>
                      <a:pt x="15" y="3"/>
                      <a:pt x="15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3"/>
                      <a:pt x="18" y="3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7" name="Freeform 1378"/>
              <p:cNvSpPr>
                <a:spLocks/>
              </p:cNvSpPr>
              <p:nvPr/>
            </p:nvSpPr>
            <p:spPr bwMode="auto">
              <a:xfrm>
                <a:off x="727" y="3074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8" name="Freeform 1379"/>
              <p:cNvSpPr>
                <a:spLocks/>
              </p:cNvSpPr>
              <p:nvPr/>
            </p:nvSpPr>
            <p:spPr bwMode="auto">
              <a:xfrm>
                <a:off x="724" y="3041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5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9" name="Rectangle 1380"/>
              <p:cNvSpPr>
                <a:spLocks noChangeArrowheads="1"/>
              </p:cNvSpPr>
              <p:nvPr/>
            </p:nvSpPr>
            <p:spPr bwMode="auto">
              <a:xfrm>
                <a:off x="740" y="304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0" name="Freeform 1381"/>
              <p:cNvSpPr>
                <a:spLocks/>
              </p:cNvSpPr>
              <p:nvPr/>
            </p:nvSpPr>
            <p:spPr bwMode="auto">
              <a:xfrm>
                <a:off x="915" y="30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1" name="Freeform 1382"/>
              <p:cNvSpPr>
                <a:spLocks/>
              </p:cNvSpPr>
              <p:nvPr/>
            </p:nvSpPr>
            <p:spPr bwMode="auto">
              <a:xfrm>
                <a:off x="906" y="3085"/>
                <a:ext cx="9" cy="1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2" name="Freeform 1383"/>
              <p:cNvSpPr>
                <a:spLocks/>
              </p:cNvSpPr>
              <p:nvPr/>
            </p:nvSpPr>
            <p:spPr bwMode="auto">
              <a:xfrm>
                <a:off x="909" y="309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3" name="Freeform 1384"/>
              <p:cNvSpPr>
                <a:spLocks/>
              </p:cNvSpPr>
              <p:nvPr/>
            </p:nvSpPr>
            <p:spPr bwMode="auto">
              <a:xfrm>
                <a:off x="909" y="309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4" name="Freeform 1385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5" name="Freeform 1386"/>
              <p:cNvSpPr>
                <a:spLocks/>
              </p:cNvSpPr>
              <p:nvPr/>
            </p:nvSpPr>
            <p:spPr bwMode="auto">
              <a:xfrm>
                <a:off x="904" y="3087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6" name="Freeform 1387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7" name="Freeform 1388"/>
              <p:cNvSpPr>
                <a:spLocks/>
              </p:cNvSpPr>
              <p:nvPr/>
            </p:nvSpPr>
            <p:spPr bwMode="auto">
              <a:xfrm>
                <a:off x="906" y="3093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8" name="Freeform 1389"/>
              <p:cNvSpPr>
                <a:spLocks/>
              </p:cNvSpPr>
              <p:nvPr/>
            </p:nvSpPr>
            <p:spPr bwMode="auto">
              <a:xfrm>
                <a:off x="901" y="308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0 w 1"/>
                  <a:gd name="T5" fmla="*/ 0 h 4"/>
                  <a:gd name="T6" fmla="*/ 0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9" name="Freeform 1390"/>
              <p:cNvSpPr>
                <a:spLocks/>
              </p:cNvSpPr>
              <p:nvPr/>
            </p:nvSpPr>
            <p:spPr bwMode="auto">
              <a:xfrm>
                <a:off x="901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0" name="Freeform 1391"/>
              <p:cNvSpPr>
                <a:spLocks/>
              </p:cNvSpPr>
              <p:nvPr/>
            </p:nvSpPr>
            <p:spPr bwMode="auto">
              <a:xfrm>
                <a:off x="898" y="3085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2 h 4"/>
                  <a:gd name="T6" fmla="*/ 1 w 1"/>
                  <a:gd name="T7" fmla="*/ 2 h 4"/>
                  <a:gd name="T8" fmla="*/ 0 w 1"/>
                  <a:gd name="T9" fmla="*/ 3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0" y="4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1" name="Rectangle 1392"/>
              <p:cNvSpPr>
                <a:spLocks noChangeArrowheads="1"/>
              </p:cNvSpPr>
              <p:nvPr/>
            </p:nvSpPr>
            <p:spPr bwMode="auto">
              <a:xfrm>
                <a:off x="898" y="3090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2" name="Freeform 1393"/>
              <p:cNvSpPr>
                <a:spLocks/>
              </p:cNvSpPr>
              <p:nvPr/>
            </p:nvSpPr>
            <p:spPr bwMode="auto">
              <a:xfrm>
                <a:off x="896" y="3087"/>
                <a:ext cx="13" cy="6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1 h 2"/>
                  <a:gd name="T4" fmla="*/ 1 w 5"/>
                  <a:gd name="T5" fmla="*/ 2 h 2"/>
                  <a:gd name="T6" fmla="*/ 2 w 5"/>
                  <a:gd name="T7" fmla="*/ 1 h 2"/>
                  <a:gd name="T8" fmla="*/ 1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0 h 2"/>
                  <a:gd name="T16" fmla="*/ 2 w 5"/>
                  <a:gd name="T17" fmla="*/ 1 h 2"/>
                  <a:gd name="T18" fmla="*/ 2 w 5"/>
                  <a:gd name="T19" fmla="*/ 0 h 2"/>
                  <a:gd name="T20" fmla="*/ 0 w 5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0"/>
                      <a:pt x="5" y="1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3" name="Freeform 1394"/>
              <p:cNvSpPr>
                <a:spLocks/>
              </p:cNvSpPr>
              <p:nvPr/>
            </p:nvSpPr>
            <p:spPr bwMode="auto">
              <a:xfrm>
                <a:off x="896" y="309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4" name="Freeform 1395"/>
              <p:cNvSpPr>
                <a:spLocks/>
              </p:cNvSpPr>
              <p:nvPr/>
            </p:nvSpPr>
            <p:spPr bwMode="auto">
              <a:xfrm>
                <a:off x="904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5" name="Freeform 1396"/>
              <p:cNvSpPr>
                <a:spLocks/>
              </p:cNvSpPr>
              <p:nvPr/>
            </p:nvSpPr>
            <p:spPr bwMode="auto">
              <a:xfrm>
                <a:off x="896" y="308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6" name="Freeform 1397"/>
              <p:cNvSpPr>
                <a:spLocks/>
              </p:cNvSpPr>
              <p:nvPr/>
            </p:nvSpPr>
            <p:spPr bwMode="auto">
              <a:xfrm>
                <a:off x="893" y="306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6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6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4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7" name="Rectangle 1398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8" name="Freeform 1399"/>
              <p:cNvSpPr>
                <a:spLocks/>
              </p:cNvSpPr>
              <p:nvPr/>
            </p:nvSpPr>
            <p:spPr bwMode="auto">
              <a:xfrm>
                <a:off x="912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9" name="Rectangle 1400"/>
              <p:cNvSpPr>
                <a:spLocks noChangeArrowheads="1"/>
              </p:cNvSpPr>
              <p:nvPr/>
            </p:nvSpPr>
            <p:spPr bwMode="auto">
              <a:xfrm>
                <a:off x="912" y="306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0" name="Freeform 1401"/>
              <p:cNvSpPr>
                <a:spLocks/>
              </p:cNvSpPr>
              <p:nvPr/>
            </p:nvSpPr>
            <p:spPr bwMode="auto">
              <a:xfrm>
                <a:off x="912" y="307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1" name="Freeform 1402"/>
              <p:cNvSpPr>
                <a:spLocks/>
              </p:cNvSpPr>
              <p:nvPr/>
            </p:nvSpPr>
            <p:spPr bwMode="auto">
              <a:xfrm>
                <a:off x="909" y="308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2" name="Rectangle 1403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3" name="Freeform 1404"/>
              <p:cNvSpPr>
                <a:spLocks/>
              </p:cNvSpPr>
              <p:nvPr/>
            </p:nvSpPr>
            <p:spPr bwMode="auto">
              <a:xfrm>
                <a:off x="912" y="3071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5 h 6"/>
                  <a:gd name="T48" fmla="*/ 4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4" y="5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5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4" name="Freeform 1405"/>
              <p:cNvSpPr>
                <a:spLocks/>
              </p:cNvSpPr>
              <p:nvPr/>
            </p:nvSpPr>
            <p:spPr bwMode="auto">
              <a:xfrm>
                <a:off x="915" y="308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5" name="Freeform 1406"/>
              <p:cNvSpPr>
                <a:spLocks/>
              </p:cNvSpPr>
              <p:nvPr/>
            </p:nvSpPr>
            <p:spPr bwMode="auto">
              <a:xfrm>
                <a:off x="912" y="3082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2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3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6" name="Freeform 1407"/>
              <p:cNvSpPr>
                <a:spLocks/>
              </p:cNvSpPr>
              <p:nvPr/>
            </p:nvSpPr>
            <p:spPr bwMode="auto">
              <a:xfrm>
                <a:off x="920" y="30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7" name="Freeform 1408"/>
              <p:cNvSpPr>
                <a:spLocks/>
              </p:cNvSpPr>
              <p:nvPr/>
            </p:nvSpPr>
            <p:spPr bwMode="auto">
              <a:xfrm>
                <a:off x="928" y="309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8" name="Freeform 1409"/>
              <p:cNvSpPr>
                <a:spLocks/>
              </p:cNvSpPr>
              <p:nvPr/>
            </p:nvSpPr>
            <p:spPr bwMode="auto">
              <a:xfrm>
                <a:off x="915" y="309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9" name="Freeform 1410"/>
              <p:cNvSpPr>
                <a:spLocks/>
              </p:cNvSpPr>
              <p:nvPr/>
            </p:nvSpPr>
            <p:spPr bwMode="auto">
              <a:xfrm>
                <a:off x="915" y="3096"/>
                <a:ext cx="8" cy="13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3" name="Group 1612"/>
            <p:cNvGrpSpPr>
              <a:grpSpLocks/>
            </p:cNvGrpSpPr>
            <p:nvPr/>
          </p:nvGrpSpPr>
          <p:grpSpPr bwMode="auto">
            <a:xfrm>
              <a:off x="482" y="2794"/>
              <a:ext cx="569" cy="416"/>
              <a:chOff x="482" y="2794"/>
              <a:chExt cx="569" cy="416"/>
            </a:xfrm>
          </p:grpSpPr>
          <p:sp>
            <p:nvSpPr>
              <p:cNvPr id="110" name="Freeform 1412"/>
              <p:cNvSpPr>
                <a:spLocks/>
              </p:cNvSpPr>
              <p:nvPr/>
            </p:nvSpPr>
            <p:spPr bwMode="auto">
              <a:xfrm>
                <a:off x="882" y="3090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9 w 13"/>
                  <a:gd name="T3" fmla="*/ 4 h 7"/>
                  <a:gd name="T4" fmla="*/ 9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7 w 13"/>
                  <a:gd name="T15" fmla="*/ 2 h 7"/>
                  <a:gd name="T16" fmla="*/ 7 w 13"/>
                  <a:gd name="T17" fmla="*/ 6 h 7"/>
                  <a:gd name="T18" fmla="*/ 6 w 13"/>
                  <a:gd name="T19" fmla="*/ 4 h 7"/>
                  <a:gd name="T20" fmla="*/ 6 w 13"/>
                  <a:gd name="T21" fmla="*/ 4 h 7"/>
                  <a:gd name="T22" fmla="*/ 6 w 13"/>
                  <a:gd name="T23" fmla="*/ 4 h 7"/>
                  <a:gd name="T24" fmla="*/ 6 w 13"/>
                  <a:gd name="T25" fmla="*/ 2 h 7"/>
                  <a:gd name="T26" fmla="*/ 6 w 13"/>
                  <a:gd name="T27" fmla="*/ 2 h 7"/>
                  <a:gd name="T28" fmla="*/ 6 w 13"/>
                  <a:gd name="T29" fmla="*/ 2 h 7"/>
                  <a:gd name="T30" fmla="*/ 4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2 w 13"/>
                  <a:gd name="T37" fmla="*/ 2 h 7"/>
                  <a:gd name="T38" fmla="*/ 4 w 13"/>
                  <a:gd name="T39" fmla="*/ 1 h 7"/>
                  <a:gd name="T40" fmla="*/ 3 w 13"/>
                  <a:gd name="T41" fmla="*/ 2 h 7"/>
                  <a:gd name="T42" fmla="*/ 5 w 13"/>
                  <a:gd name="T43" fmla="*/ 0 h 7"/>
                  <a:gd name="T44" fmla="*/ 2 w 13"/>
                  <a:gd name="T45" fmla="*/ 1 h 7"/>
                  <a:gd name="T46" fmla="*/ 2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2 w 13"/>
                  <a:gd name="T55" fmla="*/ 6 h 7"/>
                  <a:gd name="T56" fmla="*/ 4 w 13"/>
                  <a:gd name="T57" fmla="*/ 4 h 7"/>
                  <a:gd name="T58" fmla="*/ 3 w 13"/>
                  <a:gd name="T59" fmla="*/ 6 h 7"/>
                  <a:gd name="T60" fmla="*/ 4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9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2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3"/>
                      <a:pt x="8" y="3"/>
                      <a:pt x="7" y="2"/>
                    </a:cubicBezTo>
                    <a:cubicBezTo>
                      <a:pt x="7" y="3"/>
                      <a:pt x="7" y="4"/>
                      <a:pt x="7" y="6"/>
                    </a:cubicBezTo>
                    <a:cubicBezTo>
                      <a:pt x="6" y="4"/>
                      <a:pt x="6" y="6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6" y="5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5" y="1"/>
                      <a:pt x="3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2"/>
                      <a:pt x="2" y="3"/>
                      <a:pt x="2" y="5"/>
                    </a:cubicBezTo>
                    <a:cubicBezTo>
                      <a:pt x="3" y="3"/>
                      <a:pt x="2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9" y="2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9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" name="Freeform 1413"/>
              <p:cNvSpPr>
                <a:spLocks/>
              </p:cNvSpPr>
              <p:nvPr/>
            </p:nvSpPr>
            <p:spPr bwMode="auto">
              <a:xfrm>
                <a:off x="915" y="31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" name="Freeform 1414"/>
              <p:cNvSpPr>
                <a:spLocks/>
              </p:cNvSpPr>
              <p:nvPr/>
            </p:nvSpPr>
            <p:spPr bwMode="auto">
              <a:xfrm>
                <a:off x="887" y="30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" name="Rectangle 1415"/>
              <p:cNvSpPr>
                <a:spLocks noChangeArrowheads="1"/>
              </p:cNvSpPr>
              <p:nvPr/>
            </p:nvSpPr>
            <p:spPr bwMode="auto">
              <a:xfrm>
                <a:off x="917" y="31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" name="Freeform 1416"/>
              <p:cNvSpPr>
                <a:spLocks/>
              </p:cNvSpPr>
              <p:nvPr/>
            </p:nvSpPr>
            <p:spPr bwMode="auto">
              <a:xfrm>
                <a:off x="912" y="309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" name="Freeform 1417"/>
              <p:cNvSpPr>
                <a:spLocks/>
              </p:cNvSpPr>
              <p:nvPr/>
            </p:nvSpPr>
            <p:spPr bwMode="auto">
              <a:xfrm>
                <a:off x="890" y="30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" name="Freeform 1418"/>
              <p:cNvSpPr>
                <a:spLocks/>
              </p:cNvSpPr>
              <p:nvPr/>
            </p:nvSpPr>
            <p:spPr bwMode="auto">
              <a:xfrm>
                <a:off x="896" y="307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" name="Freeform 1419"/>
              <p:cNvSpPr>
                <a:spLocks/>
              </p:cNvSpPr>
              <p:nvPr/>
            </p:nvSpPr>
            <p:spPr bwMode="auto">
              <a:xfrm>
                <a:off x="879" y="3057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6 h 12"/>
                  <a:gd name="T22" fmla="*/ 7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8 h 12"/>
                  <a:gd name="T60" fmla="*/ 8 w 22"/>
                  <a:gd name="T61" fmla="*/ 6 h 12"/>
                  <a:gd name="T62" fmla="*/ 9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10" y="5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9" y="8"/>
                    </a:cubicBezTo>
                    <a:cubicBezTo>
                      <a:pt x="9" y="9"/>
                      <a:pt x="9" y="6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1" y="8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5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" name="Freeform 1420"/>
              <p:cNvSpPr>
                <a:spLocks/>
              </p:cNvSpPr>
              <p:nvPr/>
            </p:nvSpPr>
            <p:spPr bwMode="auto">
              <a:xfrm>
                <a:off x="912" y="307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" name="Freeform 1421"/>
              <p:cNvSpPr>
                <a:spLocks/>
              </p:cNvSpPr>
              <p:nvPr/>
            </p:nvSpPr>
            <p:spPr bwMode="auto">
              <a:xfrm>
                <a:off x="912" y="307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" name="Freeform 1422"/>
              <p:cNvSpPr>
                <a:spLocks/>
              </p:cNvSpPr>
              <p:nvPr/>
            </p:nvSpPr>
            <p:spPr bwMode="auto">
              <a:xfrm>
                <a:off x="920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" name="Rectangle 1423"/>
              <p:cNvSpPr>
                <a:spLocks noChangeArrowheads="1"/>
              </p:cNvSpPr>
              <p:nvPr/>
            </p:nvSpPr>
            <p:spPr bwMode="auto">
              <a:xfrm>
                <a:off x="923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" name="Freeform 1424"/>
              <p:cNvSpPr>
                <a:spLocks/>
              </p:cNvSpPr>
              <p:nvPr/>
            </p:nvSpPr>
            <p:spPr bwMode="auto">
              <a:xfrm>
                <a:off x="885" y="3085"/>
                <a:ext cx="46" cy="24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3 h 9"/>
                  <a:gd name="T4" fmla="*/ 3 w 17"/>
                  <a:gd name="T5" fmla="*/ 2 h 9"/>
                  <a:gd name="T6" fmla="*/ 0 w 17"/>
                  <a:gd name="T7" fmla="*/ 2 h 9"/>
                  <a:gd name="T8" fmla="*/ 9 w 17"/>
                  <a:gd name="T9" fmla="*/ 5 h 9"/>
                  <a:gd name="T10" fmla="*/ 8 w 17"/>
                  <a:gd name="T11" fmla="*/ 6 h 9"/>
                  <a:gd name="T12" fmla="*/ 11 w 17"/>
                  <a:gd name="T13" fmla="*/ 4 h 9"/>
                  <a:gd name="T14" fmla="*/ 11 w 17"/>
                  <a:gd name="T15" fmla="*/ 6 h 9"/>
                  <a:gd name="T16" fmla="*/ 13 w 17"/>
                  <a:gd name="T17" fmla="*/ 5 h 9"/>
                  <a:gd name="T18" fmla="*/ 13 w 17"/>
                  <a:gd name="T19" fmla="*/ 4 h 9"/>
                  <a:gd name="T20" fmla="*/ 13 w 17"/>
                  <a:gd name="T21" fmla="*/ 4 h 9"/>
                  <a:gd name="T22" fmla="*/ 13 w 17"/>
                  <a:gd name="T23" fmla="*/ 4 h 9"/>
                  <a:gd name="T24" fmla="*/ 14 w 17"/>
                  <a:gd name="T25" fmla="*/ 3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3 h 9"/>
                  <a:gd name="T32" fmla="*/ 15 w 17"/>
                  <a:gd name="T33" fmla="*/ 0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1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1 h 9"/>
                  <a:gd name="T50" fmla="*/ 12 w 17"/>
                  <a:gd name="T51" fmla="*/ 2 h 9"/>
                  <a:gd name="T52" fmla="*/ 12 w 17"/>
                  <a:gd name="T53" fmla="*/ 4 h 9"/>
                  <a:gd name="T54" fmla="*/ 12 w 17"/>
                  <a:gd name="T55" fmla="*/ 4 h 9"/>
                  <a:gd name="T56" fmla="*/ 12 w 17"/>
                  <a:gd name="T57" fmla="*/ 2 h 9"/>
                  <a:gd name="T58" fmla="*/ 11 w 17"/>
                  <a:gd name="T59" fmla="*/ 3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1" y="3"/>
                      <a:pt x="1" y="1"/>
                      <a:pt x="0" y="2"/>
                    </a:cubicBezTo>
                    <a:cubicBezTo>
                      <a:pt x="2" y="4"/>
                      <a:pt x="5" y="8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9"/>
                      <a:pt x="1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2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7" y="3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4"/>
                      <a:pt x="13" y="1"/>
                      <a:pt x="14" y="3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1" y="0"/>
                      <a:pt x="13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2"/>
                      <a:pt x="10" y="2"/>
                    </a:cubicBezTo>
                    <a:cubicBezTo>
                      <a:pt x="10" y="3"/>
                      <a:pt x="11" y="2"/>
                      <a:pt x="11" y="4"/>
                    </a:cubicBezTo>
                    <a:cubicBezTo>
                      <a:pt x="10" y="2"/>
                      <a:pt x="9" y="3"/>
                      <a:pt x="8" y="4"/>
                    </a:cubicBezTo>
                    <a:cubicBezTo>
                      <a:pt x="8" y="4"/>
                      <a:pt x="8" y="2"/>
                      <a:pt x="8" y="3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5"/>
                      <a:pt x="2" y="4"/>
                    </a:cubicBezTo>
                    <a:cubicBezTo>
                      <a:pt x="3" y="3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" name="Freeform 1425"/>
              <p:cNvSpPr>
                <a:spLocks/>
              </p:cNvSpPr>
              <p:nvPr/>
            </p:nvSpPr>
            <p:spPr bwMode="auto">
              <a:xfrm>
                <a:off x="882" y="3085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" name="Freeform 1426"/>
              <p:cNvSpPr>
                <a:spLocks/>
              </p:cNvSpPr>
              <p:nvPr/>
            </p:nvSpPr>
            <p:spPr bwMode="auto">
              <a:xfrm>
                <a:off x="879" y="305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6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" name="Freeform 1427"/>
              <p:cNvSpPr>
                <a:spLocks/>
              </p:cNvSpPr>
              <p:nvPr/>
            </p:nvSpPr>
            <p:spPr bwMode="auto">
              <a:xfrm>
                <a:off x="896" y="306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" name="Freeform 1428"/>
              <p:cNvSpPr>
                <a:spLocks/>
              </p:cNvSpPr>
              <p:nvPr/>
            </p:nvSpPr>
            <p:spPr bwMode="auto">
              <a:xfrm>
                <a:off x="517" y="28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" name="Freeform 1429"/>
              <p:cNvSpPr>
                <a:spLocks/>
              </p:cNvSpPr>
              <p:nvPr/>
            </p:nvSpPr>
            <p:spPr bwMode="auto">
              <a:xfrm>
                <a:off x="512" y="2823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2 w 2"/>
                  <a:gd name="T7" fmla="*/ 1 h 4"/>
                  <a:gd name="T8" fmla="*/ 1 w 2"/>
                  <a:gd name="T9" fmla="*/ 3 h 4"/>
                  <a:gd name="T10" fmla="*/ 1 w 2"/>
                  <a:gd name="T11" fmla="*/ 0 h 4"/>
                  <a:gd name="T12" fmla="*/ 0 w 2"/>
                  <a:gd name="T13" fmla="*/ 1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2"/>
                      <a:pt x="2" y="4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" name="Freeform 1430"/>
              <p:cNvSpPr>
                <a:spLocks/>
              </p:cNvSpPr>
              <p:nvPr/>
            </p:nvSpPr>
            <p:spPr bwMode="auto">
              <a:xfrm>
                <a:off x="512" y="2826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" name="Freeform 1431"/>
              <p:cNvSpPr>
                <a:spLocks/>
              </p:cNvSpPr>
              <p:nvPr/>
            </p:nvSpPr>
            <p:spPr bwMode="auto">
              <a:xfrm>
                <a:off x="512" y="2829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" name="Freeform 1432"/>
              <p:cNvSpPr>
                <a:spLocks/>
              </p:cNvSpPr>
              <p:nvPr/>
            </p:nvSpPr>
            <p:spPr bwMode="auto">
              <a:xfrm>
                <a:off x="509" y="2834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" name="Freeform 1433"/>
              <p:cNvSpPr>
                <a:spLocks/>
              </p:cNvSpPr>
              <p:nvPr/>
            </p:nvSpPr>
            <p:spPr bwMode="auto">
              <a:xfrm>
                <a:off x="509" y="2826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" name="Freeform 1434"/>
              <p:cNvSpPr>
                <a:spLocks/>
              </p:cNvSpPr>
              <p:nvPr/>
            </p:nvSpPr>
            <p:spPr bwMode="auto">
              <a:xfrm>
                <a:off x="509" y="283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" name="Rectangle 1435"/>
              <p:cNvSpPr>
                <a:spLocks noChangeArrowheads="1"/>
              </p:cNvSpPr>
              <p:nvPr/>
            </p:nvSpPr>
            <p:spPr bwMode="auto">
              <a:xfrm>
                <a:off x="512" y="2832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" name="Freeform 1436"/>
              <p:cNvSpPr>
                <a:spLocks/>
              </p:cNvSpPr>
              <p:nvPr/>
            </p:nvSpPr>
            <p:spPr bwMode="auto">
              <a:xfrm>
                <a:off x="506" y="2823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" name="Freeform 1437"/>
              <p:cNvSpPr>
                <a:spLocks/>
              </p:cNvSpPr>
              <p:nvPr/>
            </p:nvSpPr>
            <p:spPr bwMode="auto">
              <a:xfrm>
                <a:off x="504" y="2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" name="Freeform 1438"/>
              <p:cNvSpPr>
                <a:spLocks/>
              </p:cNvSpPr>
              <p:nvPr/>
            </p:nvSpPr>
            <p:spPr bwMode="auto">
              <a:xfrm>
                <a:off x="501" y="2823"/>
                <a:ext cx="3" cy="9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" name="Rectangle 1439"/>
              <p:cNvSpPr>
                <a:spLocks noChangeArrowheads="1"/>
              </p:cNvSpPr>
              <p:nvPr/>
            </p:nvSpPr>
            <p:spPr bwMode="auto">
              <a:xfrm>
                <a:off x="504" y="282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" name="Freeform 1440"/>
              <p:cNvSpPr>
                <a:spLocks/>
              </p:cNvSpPr>
              <p:nvPr/>
            </p:nvSpPr>
            <p:spPr bwMode="auto">
              <a:xfrm>
                <a:off x="498" y="2826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0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" name="Freeform 1441"/>
              <p:cNvSpPr>
                <a:spLocks/>
              </p:cNvSpPr>
              <p:nvPr/>
            </p:nvSpPr>
            <p:spPr bwMode="auto">
              <a:xfrm>
                <a:off x="498" y="282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" name="Freeform 1442"/>
              <p:cNvSpPr>
                <a:spLocks/>
              </p:cNvSpPr>
              <p:nvPr/>
            </p:nvSpPr>
            <p:spPr bwMode="auto">
              <a:xfrm>
                <a:off x="506" y="282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" name="Freeform 1443"/>
              <p:cNvSpPr>
                <a:spLocks/>
              </p:cNvSpPr>
              <p:nvPr/>
            </p:nvSpPr>
            <p:spPr bwMode="auto">
              <a:xfrm>
                <a:off x="501" y="2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" name="Freeform 1444"/>
              <p:cNvSpPr>
                <a:spLocks/>
              </p:cNvSpPr>
              <p:nvPr/>
            </p:nvSpPr>
            <p:spPr bwMode="auto">
              <a:xfrm>
                <a:off x="498" y="2807"/>
                <a:ext cx="25" cy="19"/>
              </a:xfrm>
              <a:custGeom>
                <a:avLst/>
                <a:gdLst>
                  <a:gd name="T0" fmla="*/ 7 w 9"/>
                  <a:gd name="T1" fmla="*/ 4 h 7"/>
                  <a:gd name="T2" fmla="*/ 7 w 9"/>
                  <a:gd name="T3" fmla="*/ 3 h 7"/>
                  <a:gd name="T4" fmla="*/ 8 w 9"/>
                  <a:gd name="T5" fmla="*/ 2 h 7"/>
                  <a:gd name="T6" fmla="*/ 9 w 9"/>
                  <a:gd name="T7" fmla="*/ 0 h 7"/>
                  <a:gd name="T8" fmla="*/ 8 w 9"/>
                  <a:gd name="T9" fmla="*/ 1 h 7"/>
                  <a:gd name="T10" fmla="*/ 8 w 9"/>
                  <a:gd name="T11" fmla="*/ 0 h 7"/>
                  <a:gd name="T12" fmla="*/ 6 w 9"/>
                  <a:gd name="T13" fmla="*/ 0 h 7"/>
                  <a:gd name="T14" fmla="*/ 5 w 9"/>
                  <a:gd name="T15" fmla="*/ 1 h 7"/>
                  <a:gd name="T16" fmla="*/ 1 w 9"/>
                  <a:gd name="T17" fmla="*/ 4 h 7"/>
                  <a:gd name="T18" fmla="*/ 3 w 9"/>
                  <a:gd name="T19" fmla="*/ 5 h 7"/>
                  <a:gd name="T20" fmla="*/ 2 w 9"/>
                  <a:gd name="T21" fmla="*/ 5 h 7"/>
                  <a:gd name="T22" fmla="*/ 2 w 9"/>
                  <a:gd name="T23" fmla="*/ 5 h 7"/>
                  <a:gd name="T24" fmla="*/ 1 w 9"/>
                  <a:gd name="T25" fmla="*/ 6 h 7"/>
                  <a:gd name="T26" fmla="*/ 3 w 9"/>
                  <a:gd name="T27" fmla="*/ 6 h 7"/>
                  <a:gd name="T28" fmla="*/ 0 w 9"/>
                  <a:gd name="T29" fmla="*/ 6 h 7"/>
                  <a:gd name="T30" fmla="*/ 2 w 9"/>
                  <a:gd name="T31" fmla="*/ 7 h 7"/>
                  <a:gd name="T32" fmla="*/ 4 w 9"/>
                  <a:gd name="T33" fmla="*/ 7 h 7"/>
                  <a:gd name="T34" fmla="*/ 5 w 9"/>
                  <a:gd name="T35" fmla="*/ 7 h 7"/>
                  <a:gd name="T36" fmla="*/ 3 w 9"/>
                  <a:gd name="T37" fmla="*/ 4 h 7"/>
                  <a:gd name="T38" fmla="*/ 4 w 9"/>
                  <a:gd name="T39" fmla="*/ 5 h 7"/>
                  <a:gd name="T40" fmla="*/ 5 w 9"/>
                  <a:gd name="T41" fmla="*/ 5 h 7"/>
                  <a:gd name="T42" fmla="*/ 4 w 9"/>
                  <a:gd name="T43" fmla="*/ 3 h 7"/>
                  <a:gd name="T44" fmla="*/ 5 w 9"/>
                  <a:gd name="T45" fmla="*/ 3 h 7"/>
                  <a:gd name="T46" fmla="*/ 5 w 9"/>
                  <a:gd name="T47" fmla="*/ 3 h 7"/>
                  <a:gd name="T48" fmla="*/ 6 w 9"/>
                  <a:gd name="T49" fmla="*/ 3 h 7"/>
                  <a:gd name="T50" fmla="*/ 5 w 9"/>
                  <a:gd name="T51" fmla="*/ 1 h 7"/>
                  <a:gd name="T52" fmla="*/ 6 w 9"/>
                  <a:gd name="T53" fmla="*/ 4 h 7"/>
                  <a:gd name="T54" fmla="*/ 6 w 9"/>
                  <a:gd name="T55" fmla="*/ 3 h 7"/>
                  <a:gd name="T56" fmla="*/ 6 w 9"/>
                  <a:gd name="T57" fmla="*/ 2 h 7"/>
                  <a:gd name="T58" fmla="*/ 6 w 9"/>
                  <a:gd name="T59" fmla="*/ 4 h 7"/>
                  <a:gd name="T60" fmla="*/ 6 w 9"/>
                  <a:gd name="T61" fmla="*/ 3 h 7"/>
                  <a:gd name="T62" fmla="*/ 6 w 9"/>
                  <a:gd name="T63" fmla="*/ 1 h 7"/>
                  <a:gd name="T64" fmla="*/ 7 w 9"/>
                  <a:gd name="T65" fmla="*/ 2 h 7"/>
                  <a:gd name="T66" fmla="*/ 6 w 9"/>
                  <a:gd name="T67" fmla="*/ 4 h 7"/>
                  <a:gd name="T68" fmla="*/ 6 w 9"/>
                  <a:gd name="T69" fmla="*/ 5 h 7"/>
                  <a:gd name="T70" fmla="*/ 7 w 9"/>
                  <a:gd name="T71" fmla="*/ 3 h 7"/>
                  <a:gd name="T72" fmla="*/ 7 w 9"/>
                  <a:gd name="T7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7">
                    <a:moveTo>
                      <a:pt x="7" y="4"/>
                    </a:moveTo>
                    <a:cubicBezTo>
                      <a:pt x="7" y="4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7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4"/>
                      <a:pt x="6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4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" name="Rectangle 1445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" name="Freeform 1446"/>
              <p:cNvSpPr>
                <a:spLocks/>
              </p:cNvSpPr>
              <p:nvPr/>
            </p:nvSpPr>
            <p:spPr bwMode="auto">
              <a:xfrm>
                <a:off x="517" y="281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" name="Rectangle 1447"/>
              <p:cNvSpPr>
                <a:spLocks noChangeArrowheads="1"/>
              </p:cNvSpPr>
              <p:nvPr/>
            </p:nvSpPr>
            <p:spPr bwMode="auto">
              <a:xfrm>
                <a:off x="514" y="280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" name="Freeform 1448"/>
              <p:cNvSpPr>
                <a:spLocks/>
              </p:cNvSpPr>
              <p:nvPr/>
            </p:nvSpPr>
            <p:spPr bwMode="auto">
              <a:xfrm>
                <a:off x="514" y="28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" name="Freeform 1449"/>
              <p:cNvSpPr>
                <a:spLocks/>
              </p:cNvSpPr>
              <p:nvPr/>
            </p:nvSpPr>
            <p:spPr bwMode="auto">
              <a:xfrm>
                <a:off x="514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" name="Rectangle 1450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" name="Freeform 1451"/>
              <p:cNvSpPr>
                <a:spLocks/>
              </p:cNvSpPr>
              <p:nvPr/>
            </p:nvSpPr>
            <p:spPr bwMode="auto">
              <a:xfrm>
                <a:off x="514" y="2810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4"/>
                      <a:pt x="5" y="3"/>
                      <a:pt x="3" y="4"/>
                    </a:cubicBezTo>
                    <a:cubicBezTo>
                      <a:pt x="3" y="4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" name="Freeform 1452"/>
              <p:cNvSpPr>
                <a:spLocks/>
              </p:cNvSpPr>
              <p:nvPr/>
            </p:nvSpPr>
            <p:spPr bwMode="auto">
              <a:xfrm>
                <a:off x="520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" name="Freeform 1453"/>
              <p:cNvSpPr>
                <a:spLocks/>
              </p:cNvSpPr>
              <p:nvPr/>
            </p:nvSpPr>
            <p:spPr bwMode="auto">
              <a:xfrm>
                <a:off x="514" y="2821"/>
                <a:ext cx="20" cy="22"/>
              </a:xfrm>
              <a:custGeom>
                <a:avLst/>
                <a:gdLst>
                  <a:gd name="T0" fmla="*/ 4 w 7"/>
                  <a:gd name="T1" fmla="*/ 3 h 8"/>
                  <a:gd name="T2" fmla="*/ 2 w 7"/>
                  <a:gd name="T3" fmla="*/ 2 h 8"/>
                  <a:gd name="T4" fmla="*/ 5 w 7"/>
                  <a:gd name="T5" fmla="*/ 4 h 8"/>
                  <a:gd name="T6" fmla="*/ 5 w 7"/>
                  <a:gd name="T7" fmla="*/ 4 h 8"/>
                  <a:gd name="T8" fmla="*/ 3 w 7"/>
                  <a:gd name="T9" fmla="*/ 3 h 8"/>
                  <a:gd name="T10" fmla="*/ 3 w 7"/>
                  <a:gd name="T11" fmla="*/ 3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5 w 7"/>
                  <a:gd name="T23" fmla="*/ 7 h 8"/>
                  <a:gd name="T24" fmla="*/ 3 w 7"/>
                  <a:gd name="T25" fmla="*/ 6 h 8"/>
                  <a:gd name="T26" fmla="*/ 4 w 7"/>
                  <a:gd name="T27" fmla="*/ 6 h 8"/>
                  <a:gd name="T28" fmla="*/ 5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5 w 7"/>
                  <a:gd name="T39" fmla="*/ 2 h 8"/>
                  <a:gd name="T40" fmla="*/ 3 w 7"/>
                  <a:gd name="T41" fmla="*/ 1 h 8"/>
                  <a:gd name="T42" fmla="*/ 2 w 7"/>
                  <a:gd name="T43" fmla="*/ 1 h 8"/>
                  <a:gd name="T44" fmla="*/ 1 w 7"/>
                  <a:gd name="T45" fmla="*/ 1 h 8"/>
                  <a:gd name="T46" fmla="*/ 4 w 7"/>
                  <a:gd name="T4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" name="Freeform 1454"/>
              <p:cNvSpPr>
                <a:spLocks/>
              </p:cNvSpPr>
              <p:nvPr/>
            </p:nvSpPr>
            <p:spPr bwMode="auto">
              <a:xfrm>
                <a:off x="523" y="282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" name="Freeform 1455"/>
              <p:cNvSpPr>
                <a:spLocks/>
              </p:cNvSpPr>
              <p:nvPr/>
            </p:nvSpPr>
            <p:spPr bwMode="auto">
              <a:xfrm>
                <a:off x="531" y="2829"/>
                <a:ext cx="5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" name="Freeform 1456"/>
              <p:cNvSpPr>
                <a:spLocks/>
              </p:cNvSpPr>
              <p:nvPr/>
            </p:nvSpPr>
            <p:spPr bwMode="auto">
              <a:xfrm>
                <a:off x="520" y="282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" name="Freeform 1457"/>
              <p:cNvSpPr>
                <a:spLocks/>
              </p:cNvSpPr>
              <p:nvPr/>
            </p:nvSpPr>
            <p:spPr bwMode="auto">
              <a:xfrm>
                <a:off x="520" y="283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" name="Freeform 1458"/>
              <p:cNvSpPr>
                <a:spLocks/>
              </p:cNvSpPr>
              <p:nvPr/>
            </p:nvSpPr>
            <p:spPr bwMode="auto">
              <a:xfrm>
                <a:off x="485" y="282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3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4 h 7"/>
                  <a:gd name="T52" fmla="*/ 4 w 13"/>
                  <a:gd name="T53" fmla="*/ 4 h 7"/>
                  <a:gd name="T54" fmla="*/ 3 w 13"/>
                  <a:gd name="T55" fmla="*/ 5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6 h 7"/>
                  <a:gd name="T64" fmla="*/ 10 w 13"/>
                  <a:gd name="T65" fmla="*/ 6 h 7"/>
                  <a:gd name="T66" fmla="*/ 10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2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6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0" y="1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" name="Freeform 1459"/>
              <p:cNvSpPr>
                <a:spLocks/>
              </p:cNvSpPr>
              <p:nvPr/>
            </p:nvSpPr>
            <p:spPr bwMode="auto">
              <a:xfrm>
                <a:off x="517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" name="Freeform 1460"/>
              <p:cNvSpPr>
                <a:spLocks/>
              </p:cNvSpPr>
              <p:nvPr/>
            </p:nvSpPr>
            <p:spPr bwMode="auto">
              <a:xfrm>
                <a:off x="490" y="282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" name="Rectangle 1461"/>
              <p:cNvSpPr>
                <a:spLocks noChangeArrowheads="1"/>
              </p:cNvSpPr>
              <p:nvPr/>
            </p:nvSpPr>
            <p:spPr bwMode="auto">
              <a:xfrm>
                <a:off x="520" y="284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" name="Rectangle 1462"/>
              <p:cNvSpPr>
                <a:spLocks noChangeArrowheads="1"/>
              </p:cNvSpPr>
              <p:nvPr/>
            </p:nvSpPr>
            <p:spPr bwMode="auto">
              <a:xfrm>
                <a:off x="517" y="283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" name="Freeform 1463"/>
              <p:cNvSpPr>
                <a:spLocks/>
              </p:cNvSpPr>
              <p:nvPr/>
            </p:nvSpPr>
            <p:spPr bwMode="auto">
              <a:xfrm>
                <a:off x="493" y="282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" name="Freeform 1464"/>
              <p:cNvSpPr>
                <a:spLocks/>
              </p:cNvSpPr>
              <p:nvPr/>
            </p:nvSpPr>
            <p:spPr bwMode="auto">
              <a:xfrm>
                <a:off x="501" y="28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" name="Freeform 1465"/>
              <p:cNvSpPr>
                <a:spLocks/>
              </p:cNvSpPr>
              <p:nvPr/>
            </p:nvSpPr>
            <p:spPr bwMode="auto">
              <a:xfrm>
                <a:off x="482" y="2796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0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3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8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6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2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2"/>
                      <a:pt x="13" y="4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0" y="4"/>
                      <a:pt x="11" y="3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6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3" y="6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9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7"/>
                      <a:pt x="9" y="6"/>
                      <a:pt x="9" y="8"/>
                    </a:cubicBezTo>
                    <a:cubicBezTo>
                      <a:pt x="9" y="8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7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" name="Freeform 1466"/>
              <p:cNvSpPr>
                <a:spLocks/>
              </p:cNvSpPr>
              <p:nvPr/>
            </p:nvSpPr>
            <p:spPr bwMode="auto">
              <a:xfrm>
                <a:off x="51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" name="Freeform 1467"/>
              <p:cNvSpPr>
                <a:spLocks/>
              </p:cNvSpPr>
              <p:nvPr/>
            </p:nvSpPr>
            <p:spPr bwMode="auto">
              <a:xfrm>
                <a:off x="517" y="28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" name="Freeform 1468"/>
              <p:cNvSpPr>
                <a:spLocks/>
              </p:cNvSpPr>
              <p:nvPr/>
            </p:nvSpPr>
            <p:spPr bwMode="auto">
              <a:xfrm>
                <a:off x="523" y="28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" name="Freeform 1469"/>
              <p:cNvSpPr>
                <a:spLocks/>
              </p:cNvSpPr>
              <p:nvPr/>
            </p:nvSpPr>
            <p:spPr bwMode="auto">
              <a:xfrm>
                <a:off x="525" y="282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" name="Freeform 1470"/>
              <p:cNvSpPr>
                <a:spLocks/>
              </p:cNvSpPr>
              <p:nvPr/>
            </p:nvSpPr>
            <p:spPr bwMode="auto">
              <a:xfrm>
                <a:off x="487" y="2821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2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0 h 10"/>
                  <a:gd name="T36" fmla="*/ 15 w 18"/>
                  <a:gd name="T37" fmla="*/ 2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1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8 w 18"/>
                  <a:gd name="T65" fmla="*/ 5 h 10"/>
                  <a:gd name="T66" fmla="*/ 9 w 18"/>
                  <a:gd name="T67" fmla="*/ 3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0"/>
                    </a:cubicBezTo>
                    <a:cubicBezTo>
                      <a:pt x="14" y="0"/>
                      <a:pt x="14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5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3"/>
                      <a:pt x="8" y="5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" name="Freeform 1471"/>
              <p:cNvSpPr>
                <a:spLocks/>
              </p:cNvSpPr>
              <p:nvPr/>
            </p:nvSpPr>
            <p:spPr bwMode="auto">
              <a:xfrm>
                <a:off x="485" y="2823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" name="Freeform 1472"/>
              <p:cNvSpPr>
                <a:spLocks/>
              </p:cNvSpPr>
              <p:nvPr/>
            </p:nvSpPr>
            <p:spPr bwMode="auto">
              <a:xfrm>
                <a:off x="482" y="2794"/>
                <a:ext cx="24" cy="29"/>
              </a:xfrm>
              <a:custGeom>
                <a:avLst/>
                <a:gdLst>
                  <a:gd name="T0" fmla="*/ 7 w 9"/>
                  <a:gd name="T1" fmla="*/ 4 h 11"/>
                  <a:gd name="T2" fmla="*/ 6 w 9"/>
                  <a:gd name="T3" fmla="*/ 2 h 11"/>
                  <a:gd name="T4" fmla="*/ 1 w 9"/>
                  <a:gd name="T5" fmla="*/ 6 h 11"/>
                  <a:gd name="T6" fmla="*/ 2 w 9"/>
                  <a:gd name="T7" fmla="*/ 8 h 11"/>
                  <a:gd name="T8" fmla="*/ 1 w 9"/>
                  <a:gd name="T9" fmla="*/ 9 h 11"/>
                  <a:gd name="T10" fmla="*/ 3 w 9"/>
                  <a:gd name="T11" fmla="*/ 10 h 11"/>
                  <a:gd name="T12" fmla="*/ 2 w 9"/>
                  <a:gd name="T13" fmla="*/ 9 h 11"/>
                  <a:gd name="T14" fmla="*/ 3 w 9"/>
                  <a:gd name="T15" fmla="*/ 9 h 11"/>
                  <a:gd name="T16" fmla="*/ 2 w 9"/>
                  <a:gd name="T17" fmla="*/ 8 h 11"/>
                  <a:gd name="T18" fmla="*/ 3 w 9"/>
                  <a:gd name="T19" fmla="*/ 9 h 11"/>
                  <a:gd name="T20" fmla="*/ 3 w 9"/>
                  <a:gd name="T21" fmla="*/ 6 h 11"/>
                  <a:gd name="T22" fmla="*/ 4 w 9"/>
                  <a:gd name="T23" fmla="*/ 7 h 11"/>
                  <a:gd name="T24" fmla="*/ 6 w 9"/>
                  <a:gd name="T25" fmla="*/ 6 h 11"/>
                  <a:gd name="T26" fmla="*/ 6 w 9"/>
                  <a:gd name="T27" fmla="*/ 5 h 11"/>
                  <a:gd name="T28" fmla="*/ 5 w 9"/>
                  <a:gd name="T29" fmla="*/ 4 h 11"/>
                  <a:gd name="T30" fmla="*/ 6 w 9"/>
                  <a:gd name="T31" fmla="*/ 6 h 11"/>
                  <a:gd name="T32" fmla="*/ 9 w 9"/>
                  <a:gd name="T33" fmla="*/ 4 h 11"/>
                  <a:gd name="T34" fmla="*/ 9 w 9"/>
                  <a:gd name="T35" fmla="*/ 2 h 11"/>
                  <a:gd name="T36" fmla="*/ 9 w 9"/>
                  <a:gd name="T37" fmla="*/ 4 h 11"/>
                  <a:gd name="T38" fmla="*/ 9 w 9"/>
                  <a:gd name="T39" fmla="*/ 4 h 11"/>
                  <a:gd name="T40" fmla="*/ 9 w 9"/>
                  <a:gd name="T41" fmla="*/ 1 h 11"/>
                  <a:gd name="T42" fmla="*/ 7 w 9"/>
                  <a:gd name="T4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1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1"/>
                      <a:pt x="3" y="10"/>
                    </a:cubicBezTo>
                    <a:cubicBezTo>
                      <a:pt x="3" y="10"/>
                      <a:pt x="1" y="10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2"/>
                      <a:pt x="5" y="5"/>
                      <a:pt x="6" y="6"/>
                    </a:cubicBezTo>
                    <a:cubicBezTo>
                      <a:pt x="6" y="4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1" name="Freeform 1473"/>
              <p:cNvSpPr>
                <a:spLocks/>
              </p:cNvSpPr>
              <p:nvPr/>
            </p:nvSpPr>
            <p:spPr bwMode="auto">
              <a:xfrm>
                <a:off x="498" y="279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2" name="Freeform 1474"/>
              <p:cNvSpPr>
                <a:spLocks/>
              </p:cNvSpPr>
              <p:nvPr/>
            </p:nvSpPr>
            <p:spPr bwMode="auto">
              <a:xfrm>
                <a:off x="580" y="31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3" name="Freeform 1475"/>
              <p:cNvSpPr>
                <a:spLocks/>
              </p:cNvSpPr>
              <p:nvPr/>
            </p:nvSpPr>
            <p:spPr bwMode="auto">
              <a:xfrm>
                <a:off x="572" y="3185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1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" name="Freeform 1476"/>
              <p:cNvSpPr>
                <a:spLocks/>
              </p:cNvSpPr>
              <p:nvPr/>
            </p:nvSpPr>
            <p:spPr bwMode="auto">
              <a:xfrm>
                <a:off x="574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5" name="Freeform 1477"/>
              <p:cNvSpPr>
                <a:spLocks/>
              </p:cNvSpPr>
              <p:nvPr/>
            </p:nvSpPr>
            <p:spPr bwMode="auto">
              <a:xfrm>
                <a:off x="572" y="3191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6" name="Freeform 1478"/>
              <p:cNvSpPr>
                <a:spLocks/>
              </p:cNvSpPr>
              <p:nvPr/>
            </p:nvSpPr>
            <p:spPr bwMode="auto">
              <a:xfrm>
                <a:off x="572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7" name="Freeform 1479"/>
              <p:cNvSpPr>
                <a:spLocks/>
              </p:cNvSpPr>
              <p:nvPr/>
            </p:nvSpPr>
            <p:spPr bwMode="auto">
              <a:xfrm>
                <a:off x="569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8" name="Freeform 1480"/>
              <p:cNvSpPr>
                <a:spLocks/>
              </p:cNvSpPr>
              <p:nvPr/>
            </p:nvSpPr>
            <p:spPr bwMode="auto">
              <a:xfrm>
                <a:off x="572" y="319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9" name="Freeform 1481"/>
              <p:cNvSpPr>
                <a:spLocks/>
              </p:cNvSpPr>
              <p:nvPr/>
            </p:nvSpPr>
            <p:spPr bwMode="auto">
              <a:xfrm>
                <a:off x="572" y="319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0" name="Freeform 1482"/>
              <p:cNvSpPr>
                <a:spLocks/>
              </p:cNvSpPr>
              <p:nvPr/>
            </p:nvSpPr>
            <p:spPr bwMode="auto">
              <a:xfrm>
                <a:off x="566" y="3185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1" name="Freeform 1483"/>
              <p:cNvSpPr>
                <a:spLocks/>
              </p:cNvSpPr>
              <p:nvPr/>
            </p:nvSpPr>
            <p:spPr bwMode="auto">
              <a:xfrm>
                <a:off x="566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2" name="Freeform 1484"/>
              <p:cNvSpPr>
                <a:spLocks/>
              </p:cNvSpPr>
              <p:nvPr/>
            </p:nvSpPr>
            <p:spPr bwMode="auto">
              <a:xfrm>
                <a:off x="563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0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3" name="Rectangle 1485"/>
              <p:cNvSpPr>
                <a:spLocks noChangeArrowheads="1"/>
              </p:cNvSpPr>
              <p:nvPr/>
            </p:nvSpPr>
            <p:spPr bwMode="auto">
              <a:xfrm>
                <a:off x="563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4" name="Freeform 1486"/>
              <p:cNvSpPr>
                <a:spLocks/>
              </p:cNvSpPr>
              <p:nvPr/>
            </p:nvSpPr>
            <p:spPr bwMode="auto">
              <a:xfrm>
                <a:off x="561" y="3188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1 h 1"/>
                  <a:gd name="T8" fmla="*/ 1 w 4"/>
                  <a:gd name="T9" fmla="*/ 1 h 1"/>
                  <a:gd name="T10" fmla="*/ 3 w 4"/>
                  <a:gd name="T11" fmla="*/ 0 h 1"/>
                  <a:gd name="T12" fmla="*/ 2 w 4"/>
                  <a:gd name="T13" fmla="*/ 1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4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5" name="Freeform 1487"/>
              <p:cNvSpPr>
                <a:spLocks/>
              </p:cNvSpPr>
              <p:nvPr/>
            </p:nvSpPr>
            <p:spPr bwMode="auto">
              <a:xfrm>
                <a:off x="561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6" name="Freeform 1488"/>
              <p:cNvSpPr>
                <a:spLocks/>
              </p:cNvSpPr>
              <p:nvPr/>
            </p:nvSpPr>
            <p:spPr bwMode="auto">
              <a:xfrm>
                <a:off x="569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7" name="Freeform 1489"/>
              <p:cNvSpPr>
                <a:spLocks/>
              </p:cNvSpPr>
              <p:nvPr/>
            </p:nvSpPr>
            <p:spPr bwMode="auto">
              <a:xfrm>
                <a:off x="561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8" name="Freeform 1490"/>
              <p:cNvSpPr>
                <a:spLocks/>
              </p:cNvSpPr>
              <p:nvPr/>
            </p:nvSpPr>
            <p:spPr bwMode="auto">
              <a:xfrm>
                <a:off x="558" y="3169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5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6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5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1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1" y="6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7" y="4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9" name="Rectangle 1491"/>
              <p:cNvSpPr>
                <a:spLocks noChangeArrowheads="1"/>
              </p:cNvSpPr>
              <p:nvPr/>
            </p:nvSpPr>
            <p:spPr bwMode="auto">
              <a:xfrm>
                <a:off x="577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0" name="Freeform 1492"/>
              <p:cNvSpPr>
                <a:spLocks/>
              </p:cNvSpPr>
              <p:nvPr/>
            </p:nvSpPr>
            <p:spPr bwMode="auto">
              <a:xfrm>
                <a:off x="57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1" name="Rectangle 1493"/>
              <p:cNvSpPr>
                <a:spLocks noChangeArrowheads="1"/>
              </p:cNvSpPr>
              <p:nvPr/>
            </p:nvSpPr>
            <p:spPr bwMode="auto">
              <a:xfrm>
                <a:off x="574" y="3169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2" name="Freeform 1494"/>
              <p:cNvSpPr>
                <a:spLocks/>
              </p:cNvSpPr>
              <p:nvPr/>
            </p:nvSpPr>
            <p:spPr bwMode="auto">
              <a:xfrm>
                <a:off x="577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3" name="Freeform 1495"/>
              <p:cNvSpPr>
                <a:spLocks/>
              </p:cNvSpPr>
              <p:nvPr/>
            </p:nvSpPr>
            <p:spPr bwMode="auto">
              <a:xfrm>
                <a:off x="574" y="318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4" name="Freeform 1496"/>
              <p:cNvSpPr>
                <a:spLocks/>
              </p:cNvSpPr>
              <p:nvPr/>
            </p:nvSpPr>
            <p:spPr bwMode="auto">
              <a:xfrm>
                <a:off x="574" y="318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5" name="Freeform 1497"/>
              <p:cNvSpPr>
                <a:spLocks/>
              </p:cNvSpPr>
              <p:nvPr/>
            </p:nvSpPr>
            <p:spPr bwMode="auto">
              <a:xfrm>
                <a:off x="577" y="3172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2 h 6"/>
                  <a:gd name="T22" fmla="*/ 0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4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5"/>
                      <a:pt x="7" y="5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6" name="Freeform 1498"/>
              <p:cNvSpPr>
                <a:spLocks/>
              </p:cNvSpPr>
              <p:nvPr/>
            </p:nvSpPr>
            <p:spPr bwMode="auto">
              <a:xfrm>
                <a:off x="580" y="31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7" name="Freeform 1499"/>
              <p:cNvSpPr>
                <a:spLocks/>
              </p:cNvSpPr>
              <p:nvPr/>
            </p:nvSpPr>
            <p:spPr bwMode="auto">
              <a:xfrm>
                <a:off x="577" y="3183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1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2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1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8" name="Freeform 1500"/>
              <p:cNvSpPr>
                <a:spLocks/>
              </p:cNvSpPr>
              <p:nvPr/>
            </p:nvSpPr>
            <p:spPr bwMode="auto">
              <a:xfrm>
                <a:off x="585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9" name="Freeform 1501"/>
              <p:cNvSpPr>
                <a:spLocks/>
              </p:cNvSpPr>
              <p:nvPr/>
            </p:nvSpPr>
            <p:spPr bwMode="auto">
              <a:xfrm>
                <a:off x="593" y="319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0" name="Freeform 1502"/>
              <p:cNvSpPr>
                <a:spLocks/>
              </p:cNvSpPr>
              <p:nvPr/>
            </p:nvSpPr>
            <p:spPr bwMode="auto">
              <a:xfrm>
                <a:off x="580" y="31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1" name="Freeform 1503"/>
              <p:cNvSpPr>
                <a:spLocks/>
              </p:cNvSpPr>
              <p:nvPr/>
            </p:nvSpPr>
            <p:spPr bwMode="auto">
              <a:xfrm>
                <a:off x="580" y="3196"/>
                <a:ext cx="8" cy="14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0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2" name="Freeform 1504"/>
              <p:cNvSpPr>
                <a:spLocks/>
              </p:cNvSpPr>
              <p:nvPr/>
            </p:nvSpPr>
            <p:spPr bwMode="auto">
              <a:xfrm>
                <a:off x="544" y="3191"/>
                <a:ext cx="36" cy="19"/>
              </a:xfrm>
              <a:custGeom>
                <a:avLst/>
                <a:gdLst>
                  <a:gd name="T0" fmla="*/ 11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10 w 13"/>
                  <a:gd name="T7" fmla="*/ 2 h 7"/>
                  <a:gd name="T8" fmla="*/ 10 w 13"/>
                  <a:gd name="T9" fmla="*/ 3 h 7"/>
                  <a:gd name="T10" fmla="*/ 9 w 13"/>
                  <a:gd name="T11" fmla="*/ 3 h 7"/>
                  <a:gd name="T12" fmla="*/ 9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7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4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6 w 13"/>
                  <a:gd name="T43" fmla="*/ 0 h 7"/>
                  <a:gd name="T44" fmla="*/ 3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3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5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1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2 w 13"/>
                  <a:gd name="T71" fmla="*/ 3 h 7"/>
                  <a:gd name="T72" fmla="*/ 13 w 13"/>
                  <a:gd name="T73" fmla="*/ 6 h 7"/>
                  <a:gd name="T74" fmla="*/ 13 w 13"/>
                  <a:gd name="T75" fmla="*/ 5 h 7"/>
                  <a:gd name="T76" fmla="*/ 13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1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1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10" y="4"/>
                      <a:pt x="9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2"/>
                      <a:pt x="4" y="3"/>
                    </a:cubicBezTo>
                    <a:cubicBezTo>
                      <a:pt x="6" y="1"/>
                      <a:pt x="3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4" y="2"/>
                      <a:pt x="5" y="1"/>
                      <a:pt x="4" y="1"/>
                    </a:cubicBezTo>
                    <a:cubicBezTo>
                      <a:pt x="5" y="1"/>
                      <a:pt x="4" y="1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3" y="3"/>
                      <a:pt x="3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5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7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5"/>
                      <a:pt x="13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3" name="Freeform 1505"/>
              <p:cNvSpPr>
                <a:spLocks/>
              </p:cNvSpPr>
              <p:nvPr/>
            </p:nvSpPr>
            <p:spPr bwMode="auto">
              <a:xfrm>
                <a:off x="58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4" name="Freeform 1506"/>
              <p:cNvSpPr>
                <a:spLocks/>
              </p:cNvSpPr>
              <p:nvPr/>
            </p:nvSpPr>
            <p:spPr bwMode="auto">
              <a:xfrm>
                <a:off x="553" y="31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5" name="Rectangle 1507"/>
              <p:cNvSpPr>
                <a:spLocks noChangeArrowheads="1"/>
              </p:cNvSpPr>
              <p:nvPr/>
            </p:nvSpPr>
            <p:spPr bwMode="auto">
              <a:xfrm>
                <a:off x="580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6" name="Freeform 1508"/>
              <p:cNvSpPr>
                <a:spLocks/>
              </p:cNvSpPr>
              <p:nvPr/>
            </p:nvSpPr>
            <p:spPr bwMode="auto">
              <a:xfrm>
                <a:off x="577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7" name="Freeform 1509"/>
              <p:cNvSpPr>
                <a:spLocks/>
              </p:cNvSpPr>
              <p:nvPr/>
            </p:nvSpPr>
            <p:spPr bwMode="auto">
              <a:xfrm>
                <a:off x="555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8" name="Freeform 1510"/>
              <p:cNvSpPr>
                <a:spLocks/>
              </p:cNvSpPr>
              <p:nvPr/>
            </p:nvSpPr>
            <p:spPr bwMode="auto">
              <a:xfrm>
                <a:off x="561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9" name="Freeform 1511"/>
              <p:cNvSpPr>
                <a:spLocks/>
              </p:cNvSpPr>
              <p:nvPr/>
            </p:nvSpPr>
            <p:spPr bwMode="auto">
              <a:xfrm>
                <a:off x="544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5 h 12"/>
                  <a:gd name="T22" fmla="*/ 7 w 22"/>
                  <a:gd name="T23" fmla="*/ 4 h 12"/>
                  <a:gd name="T24" fmla="*/ 5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5 w 22"/>
                  <a:gd name="T45" fmla="*/ 10 h 12"/>
                  <a:gd name="T46" fmla="*/ 5 w 22"/>
                  <a:gd name="T47" fmla="*/ 9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7 h 12"/>
                  <a:gd name="T60" fmla="*/ 8 w 22"/>
                  <a:gd name="T61" fmla="*/ 6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3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0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0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5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6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11"/>
                      <a:pt x="2" y="12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9"/>
                      <a:pt x="3" y="10"/>
                      <a:pt x="2" y="9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6" y="10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5"/>
                      <a:pt x="7" y="7"/>
                      <a:pt x="8" y="6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8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7"/>
                      <a:pt x="13" y="5"/>
                    </a:cubicBezTo>
                    <a:cubicBezTo>
                      <a:pt x="14" y="5"/>
                      <a:pt x="13" y="6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4"/>
                      <a:pt x="16" y="3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0" name="Freeform 1512"/>
              <p:cNvSpPr>
                <a:spLocks/>
              </p:cNvSpPr>
              <p:nvPr/>
            </p:nvSpPr>
            <p:spPr bwMode="auto">
              <a:xfrm>
                <a:off x="577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1" name="Freeform 1513"/>
              <p:cNvSpPr>
                <a:spLocks/>
              </p:cNvSpPr>
              <p:nvPr/>
            </p:nvSpPr>
            <p:spPr bwMode="auto">
              <a:xfrm>
                <a:off x="577" y="317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2" name="Freeform 1514"/>
              <p:cNvSpPr>
                <a:spLocks/>
              </p:cNvSpPr>
              <p:nvPr/>
            </p:nvSpPr>
            <p:spPr bwMode="auto">
              <a:xfrm>
                <a:off x="585" y="318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3" name="Rectangle 1515"/>
              <p:cNvSpPr>
                <a:spLocks noChangeArrowheads="1"/>
              </p:cNvSpPr>
              <p:nvPr/>
            </p:nvSpPr>
            <p:spPr bwMode="auto">
              <a:xfrm>
                <a:off x="585" y="3183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4" name="Freeform 1516"/>
              <p:cNvSpPr>
                <a:spLocks/>
              </p:cNvSpPr>
              <p:nvPr/>
            </p:nvSpPr>
            <p:spPr bwMode="auto">
              <a:xfrm>
                <a:off x="547" y="3183"/>
                <a:ext cx="49" cy="27"/>
              </a:xfrm>
              <a:custGeom>
                <a:avLst/>
                <a:gdLst>
                  <a:gd name="T0" fmla="*/ 5 w 18"/>
                  <a:gd name="T1" fmla="*/ 3 h 10"/>
                  <a:gd name="T2" fmla="*/ 3 w 18"/>
                  <a:gd name="T3" fmla="*/ 4 h 10"/>
                  <a:gd name="T4" fmla="*/ 4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4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5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3 w 18"/>
                  <a:gd name="T51" fmla="*/ 3 h 10"/>
                  <a:gd name="T52" fmla="*/ 13 w 18"/>
                  <a:gd name="T53" fmla="*/ 5 h 10"/>
                  <a:gd name="T54" fmla="*/ 13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2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9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5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3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3" y="4"/>
                      <a:pt x="14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0"/>
                      <a:pt x="15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4"/>
                      <a:pt x="13" y="6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5" name="Freeform 1517"/>
              <p:cNvSpPr>
                <a:spLocks/>
              </p:cNvSpPr>
              <p:nvPr/>
            </p:nvSpPr>
            <p:spPr bwMode="auto">
              <a:xfrm>
                <a:off x="547" y="3185"/>
                <a:ext cx="6" cy="6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0 h 2"/>
                  <a:gd name="T6" fmla="*/ 0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6" name="Freeform 1518"/>
              <p:cNvSpPr>
                <a:spLocks/>
              </p:cNvSpPr>
              <p:nvPr/>
            </p:nvSpPr>
            <p:spPr bwMode="auto">
              <a:xfrm>
                <a:off x="544" y="3155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5 w 9"/>
                  <a:gd name="T25" fmla="*/ 6 h 12"/>
                  <a:gd name="T26" fmla="*/ 5 w 9"/>
                  <a:gd name="T27" fmla="*/ 6 h 12"/>
                  <a:gd name="T28" fmla="*/ 4 w 9"/>
                  <a:gd name="T29" fmla="*/ 4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5" y="6"/>
                    </a:cubicBezTo>
                    <a:cubicBezTo>
                      <a:pt x="5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8" y="1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7" name="Rectangle 1519"/>
              <p:cNvSpPr>
                <a:spLocks noChangeArrowheads="1"/>
              </p:cNvSpPr>
              <p:nvPr/>
            </p:nvSpPr>
            <p:spPr bwMode="auto">
              <a:xfrm>
                <a:off x="561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8" name="Freeform 1520"/>
              <p:cNvSpPr>
                <a:spLocks/>
              </p:cNvSpPr>
              <p:nvPr/>
            </p:nvSpPr>
            <p:spPr bwMode="auto">
              <a:xfrm>
                <a:off x="1005" y="319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9" name="Freeform 1521"/>
              <p:cNvSpPr>
                <a:spLocks/>
              </p:cNvSpPr>
              <p:nvPr/>
            </p:nvSpPr>
            <p:spPr bwMode="auto">
              <a:xfrm>
                <a:off x="999" y="3185"/>
                <a:ext cx="6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0 h 5"/>
                  <a:gd name="T4" fmla="*/ 2 w 2"/>
                  <a:gd name="T5" fmla="*/ 5 h 5"/>
                  <a:gd name="T6" fmla="*/ 2 w 2"/>
                  <a:gd name="T7" fmla="*/ 1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1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2" y="5"/>
                    </a:cubicBezTo>
                    <a:cubicBezTo>
                      <a:pt x="2" y="4"/>
                      <a:pt x="2" y="3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0" name="Freeform 1522"/>
              <p:cNvSpPr>
                <a:spLocks/>
              </p:cNvSpPr>
              <p:nvPr/>
            </p:nvSpPr>
            <p:spPr bwMode="auto">
              <a:xfrm>
                <a:off x="999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1" name="Freeform 1523"/>
              <p:cNvSpPr>
                <a:spLocks/>
              </p:cNvSpPr>
              <p:nvPr/>
            </p:nvSpPr>
            <p:spPr bwMode="auto">
              <a:xfrm>
                <a:off x="999" y="3191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2" name="Freeform 1524"/>
              <p:cNvSpPr>
                <a:spLocks/>
              </p:cNvSpPr>
              <p:nvPr/>
            </p:nvSpPr>
            <p:spPr bwMode="auto">
              <a:xfrm>
                <a:off x="996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3" name="Freeform 1525"/>
              <p:cNvSpPr>
                <a:spLocks/>
              </p:cNvSpPr>
              <p:nvPr/>
            </p:nvSpPr>
            <p:spPr bwMode="auto">
              <a:xfrm>
                <a:off x="996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4" name="Freeform 1526"/>
              <p:cNvSpPr>
                <a:spLocks/>
              </p:cNvSpPr>
              <p:nvPr/>
            </p:nvSpPr>
            <p:spPr bwMode="auto">
              <a:xfrm>
                <a:off x="996" y="31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5" name="Rectangle 1527"/>
              <p:cNvSpPr>
                <a:spLocks noChangeArrowheads="1"/>
              </p:cNvSpPr>
              <p:nvPr/>
            </p:nvSpPr>
            <p:spPr bwMode="auto">
              <a:xfrm>
                <a:off x="999" y="3193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6" name="Freeform 1528"/>
              <p:cNvSpPr>
                <a:spLocks/>
              </p:cNvSpPr>
              <p:nvPr/>
            </p:nvSpPr>
            <p:spPr bwMode="auto">
              <a:xfrm>
                <a:off x="994" y="3185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7" name="Freeform 1529"/>
              <p:cNvSpPr>
                <a:spLocks/>
              </p:cNvSpPr>
              <p:nvPr/>
            </p:nvSpPr>
            <p:spPr bwMode="auto">
              <a:xfrm>
                <a:off x="991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8" name="Freeform 1530"/>
              <p:cNvSpPr>
                <a:spLocks/>
              </p:cNvSpPr>
              <p:nvPr/>
            </p:nvSpPr>
            <p:spPr bwMode="auto">
              <a:xfrm>
                <a:off x="988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9" name="Rectangle 1531"/>
              <p:cNvSpPr>
                <a:spLocks noChangeArrowheads="1"/>
              </p:cNvSpPr>
              <p:nvPr/>
            </p:nvSpPr>
            <p:spPr bwMode="auto">
              <a:xfrm>
                <a:off x="991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0" name="Freeform 1532"/>
              <p:cNvSpPr>
                <a:spLocks/>
              </p:cNvSpPr>
              <p:nvPr/>
            </p:nvSpPr>
            <p:spPr bwMode="auto">
              <a:xfrm>
                <a:off x="985" y="3188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1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5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1" name="Freeform 1533"/>
              <p:cNvSpPr>
                <a:spLocks/>
              </p:cNvSpPr>
              <p:nvPr/>
            </p:nvSpPr>
            <p:spPr bwMode="auto">
              <a:xfrm>
                <a:off x="985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2" name="Freeform 1534"/>
              <p:cNvSpPr>
                <a:spLocks/>
              </p:cNvSpPr>
              <p:nvPr/>
            </p:nvSpPr>
            <p:spPr bwMode="auto">
              <a:xfrm>
                <a:off x="994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3" name="Freeform 1535"/>
              <p:cNvSpPr>
                <a:spLocks/>
              </p:cNvSpPr>
              <p:nvPr/>
            </p:nvSpPr>
            <p:spPr bwMode="auto">
              <a:xfrm>
                <a:off x="988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4" name="Freeform 1536"/>
              <p:cNvSpPr>
                <a:spLocks/>
              </p:cNvSpPr>
              <p:nvPr/>
            </p:nvSpPr>
            <p:spPr bwMode="auto">
              <a:xfrm>
                <a:off x="985" y="3169"/>
                <a:ext cx="25" cy="22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2 h 8"/>
                  <a:gd name="T6" fmla="*/ 9 w 9"/>
                  <a:gd name="T7" fmla="*/ 0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0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5 h 8"/>
                  <a:gd name="T20" fmla="*/ 2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6 h 8"/>
                  <a:gd name="T30" fmla="*/ 2 w 9"/>
                  <a:gd name="T31" fmla="*/ 7 h 8"/>
                  <a:gd name="T32" fmla="*/ 4 w 9"/>
                  <a:gd name="T33" fmla="*/ 7 h 8"/>
                  <a:gd name="T34" fmla="*/ 5 w 9"/>
                  <a:gd name="T35" fmla="*/ 7 h 8"/>
                  <a:gd name="T36" fmla="*/ 3 w 9"/>
                  <a:gd name="T37" fmla="*/ 4 h 8"/>
                  <a:gd name="T38" fmla="*/ 4 w 9"/>
                  <a:gd name="T39" fmla="*/ 5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3 h 8"/>
                  <a:gd name="T46" fmla="*/ 5 w 9"/>
                  <a:gd name="T47" fmla="*/ 3 h 8"/>
                  <a:gd name="T48" fmla="*/ 6 w 9"/>
                  <a:gd name="T49" fmla="*/ 4 h 8"/>
                  <a:gd name="T50" fmla="*/ 5 w 9"/>
                  <a:gd name="T51" fmla="*/ 1 h 8"/>
                  <a:gd name="T52" fmla="*/ 6 w 9"/>
                  <a:gd name="T53" fmla="*/ 4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4 h 8"/>
                  <a:gd name="T60" fmla="*/ 6 w 9"/>
                  <a:gd name="T61" fmla="*/ 3 h 8"/>
                  <a:gd name="T62" fmla="*/ 6 w 9"/>
                  <a:gd name="T63" fmla="*/ 1 h 8"/>
                  <a:gd name="T64" fmla="*/ 7 w 9"/>
                  <a:gd name="T65" fmla="*/ 2 h 8"/>
                  <a:gd name="T66" fmla="*/ 6 w 9"/>
                  <a:gd name="T67" fmla="*/ 4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5" name="Rectangle 1537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6" name="Freeform 1538"/>
              <p:cNvSpPr>
                <a:spLocks/>
              </p:cNvSpPr>
              <p:nvPr/>
            </p:nvSpPr>
            <p:spPr bwMode="auto">
              <a:xfrm>
                <a:off x="1005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7" name="Rectangle 1539"/>
              <p:cNvSpPr>
                <a:spLocks noChangeArrowheads="1"/>
              </p:cNvSpPr>
              <p:nvPr/>
            </p:nvSpPr>
            <p:spPr bwMode="auto">
              <a:xfrm>
                <a:off x="1002" y="316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8" name="Freeform 1540"/>
              <p:cNvSpPr>
                <a:spLocks/>
              </p:cNvSpPr>
              <p:nvPr/>
            </p:nvSpPr>
            <p:spPr bwMode="auto">
              <a:xfrm>
                <a:off x="1002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9" name="Freeform 1541"/>
              <p:cNvSpPr>
                <a:spLocks/>
              </p:cNvSpPr>
              <p:nvPr/>
            </p:nvSpPr>
            <p:spPr bwMode="auto">
              <a:xfrm>
                <a:off x="1002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0" name="Rectangle 1542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1" name="Freeform 1543"/>
              <p:cNvSpPr>
                <a:spLocks/>
              </p:cNvSpPr>
              <p:nvPr/>
            </p:nvSpPr>
            <p:spPr bwMode="auto">
              <a:xfrm>
                <a:off x="1002" y="3172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5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2" name="Freeform 1544"/>
              <p:cNvSpPr>
                <a:spLocks/>
              </p:cNvSpPr>
              <p:nvPr/>
            </p:nvSpPr>
            <p:spPr bwMode="auto">
              <a:xfrm>
                <a:off x="100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3" name="Freeform 1545"/>
              <p:cNvSpPr>
                <a:spLocks/>
              </p:cNvSpPr>
              <p:nvPr/>
            </p:nvSpPr>
            <p:spPr bwMode="auto">
              <a:xfrm>
                <a:off x="1002" y="3183"/>
                <a:ext cx="19" cy="24"/>
              </a:xfrm>
              <a:custGeom>
                <a:avLst/>
                <a:gdLst>
                  <a:gd name="T0" fmla="*/ 4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3 w 7"/>
                  <a:gd name="T9" fmla="*/ 3 h 9"/>
                  <a:gd name="T10" fmla="*/ 3 w 7"/>
                  <a:gd name="T11" fmla="*/ 3 h 9"/>
                  <a:gd name="T12" fmla="*/ 4 w 7"/>
                  <a:gd name="T13" fmla="*/ 4 h 9"/>
                  <a:gd name="T14" fmla="*/ 4 w 7"/>
                  <a:gd name="T15" fmla="*/ 5 h 9"/>
                  <a:gd name="T16" fmla="*/ 4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5 w 7"/>
                  <a:gd name="T23" fmla="*/ 8 h 9"/>
                  <a:gd name="T24" fmla="*/ 3 w 7"/>
                  <a:gd name="T25" fmla="*/ 6 h 9"/>
                  <a:gd name="T26" fmla="*/ 4 w 7"/>
                  <a:gd name="T27" fmla="*/ 6 h 9"/>
                  <a:gd name="T28" fmla="*/ 5 w 7"/>
                  <a:gd name="T29" fmla="*/ 7 h 9"/>
                  <a:gd name="T30" fmla="*/ 7 w 7"/>
                  <a:gd name="T31" fmla="*/ 4 h 9"/>
                  <a:gd name="T32" fmla="*/ 7 w 7"/>
                  <a:gd name="T33" fmla="*/ 4 h 9"/>
                  <a:gd name="T34" fmla="*/ 6 w 7"/>
                  <a:gd name="T35" fmla="*/ 3 h 9"/>
                  <a:gd name="T36" fmla="*/ 4 w 7"/>
                  <a:gd name="T37" fmla="*/ 2 h 9"/>
                  <a:gd name="T38" fmla="*/ 5 w 7"/>
                  <a:gd name="T39" fmla="*/ 2 h 9"/>
                  <a:gd name="T40" fmla="*/ 3 w 7"/>
                  <a:gd name="T41" fmla="*/ 1 h 9"/>
                  <a:gd name="T42" fmla="*/ 2 w 7"/>
                  <a:gd name="T43" fmla="*/ 1 h 9"/>
                  <a:gd name="T44" fmla="*/ 1 w 7"/>
                  <a:gd name="T45" fmla="*/ 1 h 9"/>
                  <a:gd name="T46" fmla="*/ 4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6" y="4"/>
                      <a:pt x="5" y="5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4" name="Freeform 1546"/>
              <p:cNvSpPr>
                <a:spLocks/>
              </p:cNvSpPr>
              <p:nvPr/>
            </p:nvSpPr>
            <p:spPr bwMode="auto">
              <a:xfrm>
                <a:off x="1010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5" name="Freeform 1547"/>
              <p:cNvSpPr>
                <a:spLocks/>
              </p:cNvSpPr>
              <p:nvPr/>
            </p:nvSpPr>
            <p:spPr bwMode="auto">
              <a:xfrm>
                <a:off x="1018" y="3191"/>
                <a:ext cx="6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6" name="Freeform 1548"/>
              <p:cNvSpPr>
                <a:spLocks/>
              </p:cNvSpPr>
              <p:nvPr/>
            </p:nvSpPr>
            <p:spPr bwMode="auto">
              <a:xfrm>
                <a:off x="1007" y="31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7" name="Freeform 1549"/>
              <p:cNvSpPr>
                <a:spLocks/>
              </p:cNvSpPr>
              <p:nvPr/>
            </p:nvSpPr>
            <p:spPr bwMode="auto">
              <a:xfrm>
                <a:off x="1007" y="3196"/>
                <a:ext cx="6" cy="1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1 w 2"/>
                  <a:gd name="T7" fmla="*/ 3 h 5"/>
                  <a:gd name="T8" fmla="*/ 0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8" name="Freeform 1550"/>
              <p:cNvSpPr>
                <a:spLocks/>
              </p:cNvSpPr>
              <p:nvPr/>
            </p:nvSpPr>
            <p:spPr bwMode="auto">
              <a:xfrm>
                <a:off x="972" y="3191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9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2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9" name="Freeform 1551"/>
              <p:cNvSpPr>
                <a:spLocks/>
              </p:cNvSpPr>
              <p:nvPr/>
            </p:nvSpPr>
            <p:spPr bwMode="auto">
              <a:xfrm>
                <a:off x="1005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0" name="Freeform 1552"/>
              <p:cNvSpPr>
                <a:spLocks/>
              </p:cNvSpPr>
              <p:nvPr/>
            </p:nvSpPr>
            <p:spPr bwMode="auto">
              <a:xfrm>
                <a:off x="977" y="3191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1" name="Rectangle 1553"/>
              <p:cNvSpPr>
                <a:spLocks noChangeArrowheads="1"/>
              </p:cNvSpPr>
              <p:nvPr/>
            </p:nvSpPr>
            <p:spPr bwMode="auto">
              <a:xfrm>
                <a:off x="1007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2" name="Freeform 1554"/>
              <p:cNvSpPr>
                <a:spLocks/>
              </p:cNvSpPr>
              <p:nvPr/>
            </p:nvSpPr>
            <p:spPr bwMode="auto">
              <a:xfrm>
                <a:off x="1005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3" name="Freeform 1555"/>
              <p:cNvSpPr>
                <a:spLocks/>
              </p:cNvSpPr>
              <p:nvPr/>
            </p:nvSpPr>
            <p:spPr bwMode="auto">
              <a:xfrm>
                <a:off x="980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4" name="Freeform 1556"/>
              <p:cNvSpPr>
                <a:spLocks/>
              </p:cNvSpPr>
              <p:nvPr/>
            </p:nvSpPr>
            <p:spPr bwMode="auto">
              <a:xfrm>
                <a:off x="988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5" name="Freeform 1557"/>
              <p:cNvSpPr>
                <a:spLocks/>
              </p:cNvSpPr>
              <p:nvPr/>
            </p:nvSpPr>
            <p:spPr bwMode="auto">
              <a:xfrm>
                <a:off x="969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1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7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8" y="3"/>
                      <a:pt x="7" y="3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10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6"/>
                      <a:pt x="9" y="8"/>
                    </a:cubicBezTo>
                    <a:cubicBezTo>
                      <a:pt x="9" y="9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8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4"/>
                      <a:pt x="16" y="4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6" name="Freeform 1558"/>
              <p:cNvSpPr>
                <a:spLocks/>
              </p:cNvSpPr>
              <p:nvPr/>
            </p:nvSpPr>
            <p:spPr bwMode="auto">
              <a:xfrm>
                <a:off x="1005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7" name="Freeform 1559"/>
              <p:cNvSpPr>
                <a:spLocks/>
              </p:cNvSpPr>
              <p:nvPr/>
            </p:nvSpPr>
            <p:spPr bwMode="auto">
              <a:xfrm>
                <a:off x="1005" y="317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8" name="Freeform 1560"/>
              <p:cNvSpPr>
                <a:spLocks/>
              </p:cNvSpPr>
              <p:nvPr/>
            </p:nvSpPr>
            <p:spPr bwMode="auto">
              <a:xfrm>
                <a:off x="101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9" name="Freeform 1561"/>
              <p:cNvSpPr>
                <a:spLocks/>
              </p:cNvSpPr>
              <p:nvPr/>
            </p:nvSpPr>
            <p:spPr bwMode="auto">
              <a:xfrm>
                <a:off x="1013" y="31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0" name="Freeform 1562"/>
              <p:cNvSpPr>
                <a:spLocks/>
              </p:cNvSpPr>
              <p:nvPr/>
            </p:nvSpPr>
            <p:spPr bwMode="auto">
              <a:xfrm>
                <a:off x="975" y="3183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6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1" name="Freeform 1563"/>
              <p:cNvSpPr>
                <a:spLocks/>
              </p:cNvSpPr>
              <p:nvPr/>
            </p:nvSpPr>
            <p:spPr bwMode="auto">
              <a:xfrm>
                <a:off x="972" y="318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2" name="Freeform 1564"/>
              <p:cNvSpPr>
                <a:spLocks/>
              </p:cNvSpPr>
              <p:nvPr/>
            </p:nvSpPr>
            <p:spPr bwMode="auto">
              <a:xfrm>
                <a:off x="969" y="3155"/>
                <a:ext cx="25" cy="33"/>
              </a:xfrm>
              <a:custGeom>
                <a:avLst/>
                <a:gdLst>
                  <a:gd name="T0" fmla="*/ 7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1 w 9"/>
                  <a:gd name="T9" fmla="*/ 9 h 12"/>
                  <a:gd name="T10" fmla="*/ 3 w 9"/>
                  <a:gd name="T11" fmla="*/ 11 h 12"/>
                  <a:gd name="T12" fmla="*/ 2 w 9"/>
                  <a:gd name="T13" fmla="*/ 10 h 12"/>
                  <a:gd name="T14" fmla="*/ 3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3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4 h 12"/>
                  <a:gd name="T30" fmla="*/ 6 w 9"/>
                  <a:gd name="T31" fmla="*/ 6 h 12"/>
                  <a:gd name="T32" fmla="*/ 9 w 9"/>
                  <a:gd name="T33" fmla="*/ 4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7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2"/>
                      <a:pt x="3" y="11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3" name="Freeform 1565"/>
              <p:cNvSpPr>
                <a:spLocks/>
              </p:cNvSpPr>
              <p:nvPr/>
            </p:nvSpPr>
            <p:spPr bwMode="auto">
              <a:xfrm>
                <a:off x="985" y="316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4" name="Freeform 1566"/>
              <p:cNvSpPr>
                <a:spLocks/>
              </p:cNvSpPr>
              <p:nvPr/>
            </p:nvSpPr>
            <p:spPr bwMode="auto">
              <a:xfrm>
                <a:off x="1026" y="302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5" name="Freeform 1567"/>
              <p:cNvSpPr>
                <a:spLocks/>
              </p:cNvSpPr>
              <p:nvPr/>
            </p:nvSpPr>
            <p:spPr bwMode="auto">
              <a:xfrm>
                <a:off x="1021" y="3014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2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6" name="Freeform 1568"/>
              <p:cNvSpPr>
                <a:spLocks/>
              </p:cNvSpPr>
              <p:nvPr/>
            </p:nvSpPr>
            <p:spPr bwMode="auto">
              <a:xfrm>
                <a:off x="1021" y="301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7" name="Freeform 1569"/>
              <p:cNvSpPr>
                <a:spLocks/>
              </p:cNvSpPr>
              <p:nvPr/>
            </p:nvSpPr>
            <p:spPr bwMode="auto">
              <a:xfrm>
                <a:off x="1021" y="3022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8" name="Freeform 1570"/>
              <p:cNvSpPr>
                <a:spLocks/>
              </p:cNvSpPr>
              <p:nvPr/>
            </p:nvSpPr>
            <p:spPr bwMode="auto">
              <a:xfrm>
                <a:off x="1018" y="302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9" name="Freeform 1571"/>
              <p:cNvSpPr>
                <a:spLocks/>
              </p:cNvSpPr>
              <p:nvPr/>
            </p:nvSpPr>
            <p:spPr bwMode="auto">
              <a:xfrm>
                <a:off x="1015" y="3017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3 h 4"/>
                  <a:gd name="T4" fmla="*/ 1 w 2"/>
                  <a:gd name="T5" fmla="*/ 3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2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0" name="Freeform 1572"/>
              <p:cNvSpPr>
                <a:spLocks/>
              </p:cNvSpPr>
              <p:nvPr/>
            </p:nvSpPr>
            <p:spPr bwMode="auto">
              <a:xfrm>
                <a:off x="1018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1" name="Freeform 1573"/>
              <p:cNvSpPr>
                <a:spLocks/>
              </p:cNvSpPr>
              <p:nvPr/>
            </p:nvSpPr>
            <p:spPr bwMode="auto">
              <a:xfrm>
                <a:off x="1021" y="302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2" name="Freeform 1574"/>
              <p:cNvSpPr>
                <a:spLocks/>
              </p:cNvSpPr>
              <p:nvPr/>
            </p:nvSpPr>
            <p:spPr bwMode="auto">
              <a:xfrm>
                <a:off x="1013" y="3017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2 h 4"/>
                  <a:gd name="T4" fmla="*/ 0 w 2"/>
                  <a:gd name="T5" fmla="*/ 0 h 4"/>
                  <a:gd name="T6" fmla="*/ 0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4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3" name="Freeform 1575"/>
              <p:cNvSpPr>
                <a:spLocks/>
              </p:cNvSpPr>
              <p:nvPr/>
            </p:nvSpPr>
            <p:spPr bwMode="auto">
              <a:xfrm>
                <a:off x="1013" y="30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4" name="Freeform 1576"/>
              <p:cNvSpPr>
                <a:spLocks/>
              </p:cNvSpPr>
              <p:nvPr/>
            </p:nvSpPr>
            <p:spPr bwMode="auto">
              <a:xfrm>
                <a:off x="1010" y="3014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2 h 4"/>
                  <a:gd name="T8" fmla="*/ 0 w 1"/>
                  <a:gd name="T9" fmla="*/ 4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5" name="Rectangle 1577"/>
              <p:cNvSpPr>
                <a:spLocks noChangeArrowheads="1"/>
              </p:cNvSpPr>
              <p:nvPr/>
            </p:nvSpPr>
            <p:spPr bwMode="auto">
              <a:xfrm>
                <a:off x="1013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6" name="Freeform 1578"/>
              <p:cNvSpPr>
                <a:spLocks/>
              </p:cNvSpPr>
              <p:nvPr/>
            </p:nvSpPr>
            <p:spPr bwMode="auto">
              <a:xfrm>
                <a:off x="1007" y="3019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0 h 1"/>
                  <a:gd name="T4" fmla="*/ 1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3 w 5"/>
                  <a:gd name="T11" fmla="*/ 0 h 1"/>
                  <a:gd name="T12" fmla="*/ 3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7" name="Freeform 1579"/>
              <p:cNvSpPr>
                <a:spLocks/>
              </p:cNvSpPr>
              <p:nvPr/>
            </p:nvSpPr>
            <p:spPr bwMode="auto">
              <a:xfrm>
                <a:off x="1007" y="302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8" name="Freeform 1580"/>
              <p:cNvSpPr>
                <a:spLocks/>
              </p:cNvSpPr>
              <p:nvPr/>
            </p:nvSpPr>
            <p:spPr bwMode="auto">
              <a:xfrm>
                <a:off x="1015" y="301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9" name="Freeform 1581"/>
              <p:cNvSpPr>
                <a:spLocks/>
              </p:cNvSpPr>
              <p:nvPr/>
            </p:nvSpPr>
            <p:spPr bwMode="auto">
              <a:xfrm>
                <a:off x="1007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0" name="Freeform 1582"/>
              <p:cNvSpPr>
                <a:spLocks/>
              </p:cNvSpPr>
              <p:nvPr/>
            </p:nvSpPr>
            <p:spPr bwMode="auto">
              <a:xfrm>
                <a:off x="1007" y="2998"/>
                <a:ext cx="25" cy="21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3 h 8"/>
                  <a:gd name="T6" fmla="*/ 9 w 9"/>
                  <a:gd name="T7" fmla="*/ 1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1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6 h 8"/>
                  <a:gd name="T20" fmla="*/ 1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7 h 8"/>
                  <a:gd name="T30" fmla="*/ 2 w 9"/>
                  <a:gd name="T31" fmla="*/ 7 h 8"/>
                  <a:gd name="T32" fmla="*/ 4 w 9"/>
                  <a:gd name="T33" fmla="*/ 7 h 8"/>
                  <a:gd name="T34" fmla="*/ 4 w 9"/>
                  <a:gd name="T35" fmla="*/ 8 h 8"/>
                  <a:gd name="T36" fmla="*/ 3 w 9"/>
                  <a:gd name="T37" fmla="*/ 5 h 8"/>
                  <a:gd name="T38" fmla="*/ 4 w 9"/>
                  <a:gd name="T39" fmla="*/ 6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4 h 8"/>
                  <a:gd name="T46" fmla="*/ 4 w 9"/>
                  <a:gd name="T47" fmla="*/ 3 h 8"/>
                  <a:gd name="T48" fmla="*/ 5 w 9"/>
                  <a:gd name="T49" fmla="*/ 4 h 8"/>
                  <a:gd name="T50" fmla="*/ 4 w 9"/>
                  <a:gd name="T51" fmla="*/ 2 h 8"/>
                  <a:gd name="T52" fmla="*/ 6 w 9"/>
                  <a:gd name="T53" fmla="*/ 5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5 h 8"/>
                  <a:gd name="T60" fmla="*/ 6 w 9"/>
                  <a:gd name="T61" fmla="*/ 3 h 8"/>
                  <a:gd name="T62" fmla="*/ 6 w 9"/>
                  <a:gd name="T63" fmla="*/ 2 h 8"/>
                  <a:gd name="T64" fmla="*/ 7 w 9"/>
                  <a:gd name="T65" fmla="*/ 3 h 8"/>
                  <a:gd name="T66" fmla="*/ 6 w 9"/>
                  <a:gd name="T67" fmla="*/ 5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9" y="0"/>
                      <a:pt x="8" y="2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2"/>
                      <a:pt x="6" y="1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0" y="7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5" y="8"/>
                      <a:pt x="3" y="8"/>
                      <a:pt x="4" y="8"/>
                    </a:cubicBezTo>
                    <a:cubicBezTo>
                      <a:pt x="5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4" y="4"/>
                      <a:pt x="6" y="5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5" y="3"/>
                      <a:pt x="6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4"/>
                      <a:pt x="6" y="5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1" name="Rectangle 1583"/>
              <p:cNvSpPr>
                <a:spLocks noChangeArrowheads="1"/>
              </p:cNvSpPr>
              <p:nvPr/>
            </p:nvSpPr>
            <p:spPr bwMode="auto">
              <a:xfrm>
                <a:off x="1024" y="301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2" name="Freeform 1584"/>
              <p:cNvSpPr>
                <a:spLocks/>
              </p:cNvSpPr>
              <p:nvPr/>
            </p:nvSpPr>
            <p:spPr bwMode="auto">
              <a:xfrm>
                <a:off x="1024" y="301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3" name="Rectangle 1585"/>
              <p:cNvSpPr>
                <a:spLocks noChangeArrowheads="1"/>
              </p:cNvSpPr>
              <p:nvPr/>
            </p:nvSpPr>
            <p:spPr bwMode="auto">
              <a:xfrm>
                <a:off x="1024" y="2998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4" name="Freeform 1586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5" name="Freeform 1587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6" name="Freeform 1588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7" name="Freeform 1589"/>
              <p:cNvSpPr>
                <a:spLocks/>
              </p:cNvSpPr>
              <p:nvPr/>
            </p:nvSpPr>
            <p:spPr bwMode="auto">
              <a:xfrm>
                <a:off x="1024" y="3000"/>
                <a:ext cx="21" cy="17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4 h 6"/>
                  <a:gd name="T8" fmla="*/ 4 w 8"/>
                  <a:gd name="T9" fmla="*/ 2 h 6"/>
                  <a:gd name="T10" fmla="*/ 5 w 8"/>
                  <a:gd name="T11" fmla="*/ 2 h 6"/>
                  <a:gd name="T12" fmla="*/ 2 w 8"/>
                  <a:gd name="T13" fmla="*/ 3 h 6"/>
                  <a:gd name="T14" fmla="*/ 5 w 8"/>
                  <a:gd name="T15" fmla="*/ 1 h 6"/>
                  <a:gd name="T16" fmla="*/ 5 w 8"/>
                  <a:gd name="T17" fmla="*/ 1 h 6"/>
                  <a:gd name="T18" fmla="*/ 3 w 8"/>
                  <a:gd name="T19" fmla="*/ 1 h 6"/>
                  <a:gd name="T20" fmla="*/ 2 w 8"/>
                  <a:gd name="T21" fmla="*/ 2 h 6"/>
                  <a:gd name="T22" fmla="*/ 1 w 8"/>
                  <a:gd name="T23" fmla="*/ 4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4 h 6"/>
                  <a:gd name="T42" fmla="*/ 2 w 8"/>
                  <a:gd name="T43" fmla="*/ 5 h 6"/>
                  <a:gd name="T44" fmla="*/ 3 w 8"/>
                  <a:gd name="T45" fmla="*/ 5 h 6"/>
                  <a:gd name="T46" fmla="*/ 2 w 8"/>
                  <a:gd name="T47" fmla="*/ 5 h 6"/>
                  <a:gd name="T48" fmla="*/ 5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6 h 6"/>
                  <a:gd name="T62" fmla="*/ 4 w 8"/>
                  <a:gd name="T63" fmla="*/ 6 h 6"/>
                  <a:gd name="T64" fmla="*/ 6 w 8"/>
                  <a:gd name="T65" fmla="*/ 6 h 6"/>
                  <a:gd name="T66" fmla="*/ 5 w 8"/>
                  <a:gd name="T67" fmla="*/ 6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6"/>
                      <a:pt x="7" y="5"/>
                      <a:pt x="8" y="4"/>
                    </a:cubicBezTo>
                    <a:cubicBezTo>
                      <a:pt x="7" y="4"/>
                      <a:pt x="5" y="5"/>
                      <a:pt x="4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3"/>
                      <a:pt x="1" y="4"/>
                      <a:pt x="2" y="3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2" y="5"/>
                    </a:cubicBezTo>
                    <a:cubicBezTo>
                      <a:pt x="2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6" y="6"/>
                      <a:pt x="7" y="6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8" name="Freeform 1590"/>
              <p:cNvSpPr>
                <a:spLocks/>
              </p:cNvSpPr>
              <p:nvPr/>
            </p:nvSpPr>
            <p:spPr bwMode="auto">
              <a:xfrm>
                <a:off x="1026" y="301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9" name="Freeform 1591"/>
              <p:cNvSpPr>
                <a:spLocks/>
              </p:cNvSpPr>
              <p:nvPr/>
            </p:nvSpPr>
            <p:spPr bwMode="auto">
              <a:xfrm>
                <a:off x="1024" y="3014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1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3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5 h 8"/>
                  <a:gd name="T28" fmla="*/ 4 w 7"/>
                  <a:gd name="T29" fmla="*/ 6 h 8"/>
                  <a:gd name="T30" fmla="*/ 7 w 7"/>
                  <a:gd name="T31" fmla="*/ 3 h 8"/>
                  <a:gd name="T32" fmla="*/ 7 w 7"/>
                  <a:gd name="T33" fmla="*/ 3 h 8"/>
                  <a:gd name="T34" fmla="*/ 6 w 7"/>
                  <a:gd name="T35" fmla="*/ 2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2 w 7"/>
                  <a:gd name="T43" fmla="*/ 0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3" y="2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4"/>
                      <a:pt x="2" y="5"/>
                      <a:pt x="4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0" name="Rectangle 1592"/>
              <p:cNvSpPr>
                <a:spLocks noChangeArrowheads="1"/>
              </p:cNvSpPr>
              <p:nvPr/>
            </p:nvSpPr>
            <p:spPr bwMode="auto">
              <a:xfrm>
                <a:off x="1032" y="3017"/>
                <a:ext cx="2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1" name="Freeform 1593"/>
              <p:cNvSpPr>
                <a:spLocks/>
              </p:cNvSpPr>
              <p:nvPr/>
            </p:nvSpPr>
            <p:spPr bwMode="auto">
              <a:xfrm>
                <a:off x="1040" y="3019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2" name="Freeform 1594"/>
              <p:cNvSpPr>
                <a:spLocks/>
              </p:cNvSpPr>
              <p:nvPr/>
            </p:nvSpPr>
            <p:spPr bwMode="auto">
              <a:xfrm>
                <a:off x="1029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3" name="Freeform 1595"/>
              <p:cNvSpPr>
                <a:spLocks/>
              </p:cNvSpPr>
              <p:nvPr/>
            </p:nvSpPr>
            <p:spPr bwMode="auto">
              <a:xfrm>
                <a:off x="1026" y="3028"/>
                <a:ext cx="8" cy="10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2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4" name="Freeform 1596"/>
              <p:cNvSpPr>
                <a:spLocks/>
              </p:cNvSpPr>
              <p:nvPr/>
            </p:nvSpPr>
            <p:spPr bwMode="auto">
              <a:xfrm>
                <a:off x="994" y="301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4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6 w 13"/>
                  <a:gd name="T19" fmla="*/ 5 h 7"/>
                  <a:gd name="T20" fmla="*/ 7 w 13"/>
                  <a:gd name="T21" fmla="*/ 5 h 7"/>
                  <a:gd name="T22" fmla="*/ 6 w 13"/>
                  <a:gd name="T23" fmla="*/ 4 h 7"/>
                  <a:gd name="T24" fmla="*/ 7 w 13"/>
                  <a:gd name="T25" fmla="*/ 3 h 7"/>
                  <a:gd name="T26" fmla="*/ 6 w 13"/>
                  <a:gd name="T27" fmla="*/ 3 h 7"/>
                  <a:gd name="T28" fmla="*/ 6 w 13"/>
                  <a:gd name="T29" fmla="*/ 2 h 7"/>
                  <a:gd name="T30" fmla="*/ 5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3 w 13"/>
                  <a:gd name="T37" fmla="*/ 3 h 7"/>
                  <a:gd name="T38" fmla="*/ 5 w 13"/>
                  <a:gd name="T39" fmla="*/ 2 h 7"/>
                  <a:gd name="T40" fmla="*/ 4 w 13"/>
                  <a:gd name="T41" fmla="*/ 2 h 7"/>
                  <a:gd name="T42" fmla="*/ 5 w 13"/>
                  <a:gd name="T43" fmla="*/ 1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2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5 h 7"/>
                  <a:gd name="T62" fmla="*/ 4 w 13"/>
                  <a:gd name="T63" fmla="*/ 7 h 7"/>
                  <a:gd name="T64" fmla="*/ 10 w 13"/>
                  <a:gd name="T65" fmla="*/ 7 h 7"/>
                  <a:gd name="T66" fmla="*/ 10 w 13"/>
                  <a:gd name="T67" fmla="*/ 5 h 7"/>
                  <a:gd name="T68" fmla="*/ 11 w 13"/>
                  <a:gd name="T69" fmla="*/ 5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6 h 7"/>
                  <a:gd name="T76" fmla="*/ 12 w 13"/>
                  <a:gd name="T77" fmla="*/ 5 h 7"/>
                  <a:gd name="T78" fmla="*/ 13 w 13"/>
                  <a:gd name="T79" fmla="*/ 6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6"/>
                      <a:pt x="6" y="5"/>
                    </a:cubicBezTo>
                    <a:cubicBezTo>
                      <a:pt x="6" y="5"/>
                      <a:pt x="7" y="4"/>
                      <a:pt x="7" y="5"/>
                    </a:cubicBezTo>
                    <a:cubicBezTo>
                      <a:pt x="7" y="3"/>
                      <a:pt x="6" y="5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5" y="1"/>
                      <a:pt x="3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6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5" name="Freeform 1597"/>
              <p:cNvSpPr>
                <a:spLocks/>
              </p:cNvSpPr>
              <p:nvPr/>
            </p:nvSpPr>
            <p:spPr bwMode="auto">
              <a:xfrm>
                <a:off x="1026" y="303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6" name="Freeform 1598"/>
              <p:cNvSpPr>
                <a:spLocks/>
              </p:cNvSpPr>
              <p:nvPr/>
            </p:nvSpPr>
            <p:spPr bwMode="auto">
              <a:xfrm>
                <a:off x="999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7" name="Rectangle 1599"/>
              <p:cNvSpPr>
                <a:spLocks noChangeArrowheads="1"/>
              </p:cNvSpPr>
              <p:nvPr/>
            </p:nvSpPr>
            <p:spPr bwMode="auto">
              <a:xfrm>
                <a:off x="1029" y="303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8" name="Freeform 1600"/>
              <p:cNvSpPr>
                <a:spLocks/>
              </p:cNvSpPr>
              <p:nvPr/>
            </p:nvSpPr>
            <p:spPr bwMode="auto">
              <a:xfrm>
                <a:off x="1024" y="302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9" name="Freeform 1601"/>
              <p:cNvSpPr>
                <a:spLocks/>
              </p:cNvSpPr>
              <p:nvPr/>
            </p:nvSpPr>
            <p:spPr bwMode="auto">
              <a:xfrm>
                <a:off x="1002" y="301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0" name="Freeform 1602"/>
              <p:cNvSpPr>
                <a:spLocks/>
              </p:cNvSpPr>
              <p:nvPr/>
            </p:nvSpPr>
            <p:spPr bwMode="auto">
              <a:xfrm>
                <a:off x="1010" y="30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1" name="Freeform 1603"/>
              <p:cNvSpPr>
                <a:spLocks/>
              </p:cNvSpPr>
              <p:nvPr/>
            </p:nvSpPr>
            <p:spPr bwMode="auto">
              <a:xfrm>
                <a:off x="991" y="2987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9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4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3 w 22"/>
                  <a:gd name="T39" fmla="*/ 11 h 12"/>
                  <a:gd name="T40" fmla="*/ 2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9 h 12"/>
                  <a:gd name="T56" fmla="*/ 7 w 22"/>
                  <a:gd name="T57" fmla="*/ 8 h 12"/>
                  <a:gd name="T58" fmla="*/ 8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20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7"/>
                      <a:pt x="17" y="7"/>
                      <a:pt x="17" y="7"/>
                    </a:cubicBezTo>
                    <a:cubicBezTo>
                      <a:pt x="22" y="4"/>
                      <a:pt x="15" y="6"/>
                      <a:pt x="17" y="4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5"/>
                      <a:pt x="11" y="3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10" y="7"/>
                      <a:pt x="9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4"/>
                      <a:pt x="5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2" y="10"/>
                    </a:cubicBezTo>
                    <a:cubicBezTo>
                      <a:pt x="1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9"/>
                      <a:pt x="6" y="8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7" y="6"/>
                      <a:pt x="8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6"/>
                    </a:cubicBezTo>
                    <a:cubicBezTo>
                      <a:pt x="14" y="5"/>
                      <a:pt x="14" y="7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4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2" name="Freeform 1604"/>
              <p:cNvSpPr>
                <a:spLocks/>
              </p:cNvSpPr>
              <p:nvPr/>
            </p:nvSpPr>
            <p:spPr bwMode="auto">
              <a:xfrm>
                <a:off x="1026" y="300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3" name="Freeform 1605"/>
              <p:cNvSpPr>
                <a:spLocks/>
              </p:cNvSpPr>
              <p:nvPr/>
            </p:nvSpPr>
            <p:spPr bwMode="auto">
              <a:xfrm>
                <a:off x="1026" y="30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4" name="Freeform 1606"/>
              <p:cNvSpPr>
                <a:spLocks/>
              </p:cNvSpPr>
              <p:nvPr/>
            </p:nvSpPr>
            <p:spPr bwMode="auto">
              <a:xfrm>
                <a:off x="1032" y="301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5" name="Freeform 1607"/>
              <p:cNvSpPr>
                <a:spLocks/>
              </p:cNvSpPr>
              <p:nvPr/>
            </p:nvSpPr>
            <p:spPr bwMode="auto">
              <a:xfrm>
                <a:off x="103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6" name="Freeform 1608"/>
              <p:cNvSpPr>
                <a:spLocks/>
              </p:cNvSpPr>
              <p:nvPr/>
            </p:nvSpPr>
            <p:spPr bwMode="auto">
              <a:xfrm>
                <a:off x="996" y="3014"/>
                <a:ext cx="49" cy="24"/>
              </a:xfrm>
              <a:custGeom>
                <a:avLst/>
                <a:gdLst>
                  <a:gd name="T0" fmla="*/ 4 w 18"/>
                  <a:gd name="T1" fmla="*/ 3 h 9"/>
                  <a:gd name="T2" fmla="*/ 3 w 18"/>
                  <a:gd name="T3" fmla="*/ 3 h 9"/>
                  <a:gd name="T4" fmla="*/ 3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8 w 18"/>
                  <a:gd name="T11" fmla="*/ 7 h 9"/>
                  <a:gd name="T12" fmla="*/ 11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3 w 18"/>
                  <a:gd name="T19" fmla="*/ 4 h 9"/>
                  <a:gd name="T20" fmla="*/ 14 w 18"/>
                  <a:gd name="T21" fmla="*/ 4 h 9"/>
                  <a:gd name="T22" fmla="*/ 14 w 18"/>
                  <a:gd name="T23" fmla="*/ 4 h 9"/>
                  <a:gd name="T24" fmla="*/ 14 w 18"/>
                  <a:gd name="T25" fmla="*/ 3 h 9"/>
                  <a:gd name="T26" fmla="*/ 14 w 18"/>
                  <a:gd name="T27" fmla="*/ 4 h 9"/>
                  <a:gd name="T28" fmla="*/ 15 w 18"/>
                  <a:gd name="T29" fmla="*/ 3 h 9"/>
                  <a:gd name="T30" fmla="*/ 15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4 w 18"/>
                  <a:gd name="T37" fmla="*/ 2 h 9"/>
                  <a:gd name="T38" fmla="*/ 14 w 18"/>
                  <a:gd name="T39" fmla="*/ 2 h 9"/>
                  <a:gd name="T40" fmla="*/ 14 w 18"/>
                  <a:gd name="T41" fmla="*/ 3 h 9"/>
                  <a:gd name="T42" fmla="*/ 13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1 h 9"/>
                  <a:gd name="T50" fmla="*/ 12 w 18"/>
                  <a:gd name="T51" fmla="*/ 2 h 9"/>
                  <a:gd name="T52" fmla="*/ 13 w 18"/>
                  <a:gd name="T53" fmla="*/ 4 h 9"/>
                  <a:gd name="T54" fmla="*/ 12 w 18"/>
                  <a:gd name="T55" fmla="*/ 4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1 w 18"/>
                  <a:gd name="T63" fmla="*/ 4 h 9"/>
                  <a:gd name="T64" fmla="*/ 8 w 18"/>
                  <a:gd name="T65" fmla="*/ 4 h 9"/>
                  <a:gd name="T66" fmla="*/ 9 w 18"/>
                  <a:gd name="T67" fmla="*/ 3 h 9"/>
                  <a:gd name="T68" fmla="*/ 8 w 18"/>
                  <a:gd name="T69" fmla="*/ 4 h 9"/>
                  <a:gd name="T70" fmla="*/ 7 w 18"/>
                  <a:gd name="T71" fmla="*/ 3 h 9"/>
                  <a:gd name="T72" fmla="*/ 6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4 h 9"/>
                  <a:gd name="T80" fmla="*/ 4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3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2"/>
                      <a:pt x="18" y="3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4"/>
                      <a:pt x="14" y="1"/>
                      <a:pt x="14" y="3"/>
                    </a:cubicBezTo>
                    <a:cubicBezTo>
                      <a:pt x="14" y="2"/>
                      <a:pt x="14" y="2"/>
                      <a:pt x="13" y="1"/>
                    </a:cubicBezTo>
                    <a:cubicBezTo>
                      <a:pt x="12" y="0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4" y="3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7" name="Freeform 1609"/>
              <p:cNvSpPr>
                <a:spLocks/>
              </p:cNvSpPr>
              <p:nvPr/>
            </p:nvSpPr>
            <p:spPr bwMode="auto">
              <a:xfrm>
                <a:off x="994" y="3017"/>
                <a:ext cx="8" cy="2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8" name="Freeform 1610"/>
              <p:cNvSpPr>
                <a:spLocks/>
              </p:cNvSpPr>
              <p:nvPr/>
            </p:nvSpPr>
            <p:spPr bwMode="auto">
              <a:xfrm>
                <a:off x="991" y="2984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2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3" y="11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8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6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8" y="3"/>
                      <a:pt x="8" y="5"/>
                    </a:cubicBezTo>
                    <a:cubicBezTo>
                      <a:pt x="8" y="4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9" name="Freeform 1611"/>
              <p:cNvSpPr>
                <a:spLocks/>
              </p:cNvSpPr>
              <p:nvPr/>
            </p:nvSpPr>
            <p:spPr bwMode="auto">
              <a:xfrm>
                <a:off x="1007" y="29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sp>
          <p:nvSpPr>
            <p:cNvPr id="14" name="Freeform 1613"/>
            <p:cNvSpPr>
              <a:spLocks/>
            </p:cNvSpPr>
            <p:nvPr/>
          </p:nvSpPr>
          <p:spPr bwMode="auto">
            <a:xfrm>
              <a:off x="460" y="2734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5" name="Freeform 1614"/>
            <p:cNvSpPr>
              <a:spLocks/>
            </p:cNvSpPr>
            <p:nvPr/>
          </p:nvSpPr>
          <p:spPr bwMode="auto">
            <a:xfrm>
              <a:off x="452" y="2726"/>
              <a:ext cx="8" cy="13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1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3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6" name="Freeform 1615"/>
            <p:cNvSpPr>
              <a:spLocks/>
            </p:cNvSpPr>
            <p:nvPr/>
          </p:nvSpPr>
          <p:spPr bwMode="auto">
            <a:xfrm>
              <a:off x="455" y="2731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7" name="Freeform 1616"/>
            <p:cNvSpPr>
              <a:spLocks/>
            </p:cNvSpPr>
            <p:nvPr/>
          </p:nvSpPr>
          <p:spPr bwMode="auto">
            <a:xfrm>
              <a:off x="455" y="2731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8" name="Freeform 1617"/>
            <p:cNvSpPr>
              <a:spLocks/>
            </p:cNvSpPr>
            <p:nvPr/>
          </p:nvSpPr>
          <p:spPr bwMode="auto">
            <a:xfrm>
              <a:off x="452" y="27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9" name="Freeform 1618"/>
            <p:cNvSpPr>
              <a:spLocks/>
            </p:cNvSpPr>
            <p:nvPr/>
          </p:nvSpPr>
          <p:spPr bwMode="auto">
            <a:xfrm>
              <a:off x="449" y="2728"/>
              <a:ext cx="3" cy="11"/>
            </a:xfrm>
            <a:custGeom>
              <a:avLst/>
              <a:gdLst>
                <a:gd name="T0" fmla="*/ 1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1 w 1"/>
                <a:gd name="T11" fmla="*/ 0 h 4"/>
                <a:gd name="T12" fmla="*/ 1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1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0" name="Freeform 1619"/>
            <p:cNvSpPr>
              <a:spLocks/>
            </p:cNvSpPr>
            <p:nvPr/>
          </p:nvSpPr>
          <p:spPr bwMode="auto">
            <a:xfrm>
              <a:off x="452" y="2734"/>
              <a:ext cx="0" cy="2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1" name="Rectangle 1620"/>
            <p:cNvSpPr>
              <a:spLocks noChangeArrowheads="1"/>
            </p:cNvSpPr>
            <p:nvPr/>
          </p:nvSpPr>
          <p:spPr bwMode="auto">
            <a:xfrm>
              <a:off x="455" y="2734"/>
              <a:ext cx="1" cy="2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2" name="Freeform 1621"/>
            <p:cNvSpPr>
              <a:spLocks/>
            </p:cNvSpPr>
            <p:nvPr/>
          </p:nvSpPr>
          <p:spPr bwMode="auto">
            <a:xfrm>
              <a:off x="446" y="2728"/>
              <a:ext cx="6" cy="11"/>
            </a:xfrm>
            <a:custGeom>
              <a:avLst/>
              <a:gdLst>
                <a:gd name="T0" fmla="*/ 1 w 2"/>
                <a:gd name="T1" fmla="*/ 4 h 4"/>
                <a:gd name="T2" fmla="*/ 1 w 2"/>
                <a:gd name="T3" fmla="*/ 2 h 4"/>
                <a:gd name="T4" fmla="*/ 0 w 2"/>
                <a:gd name="T5" fmla="*/ 0 h 4"/>
                <a:gd name="T6" fmla="*/ 0 w 2"/>
                <a:gd name="T7" fmla="*/ 0 h 4"/>
                <a:gd name="T8" fmla="*/ 1 w 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1" y="1"/>
                    <a:pt x="2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3" name="Freeform 1622"/>
            <p:cNvSpPr>
              <a:spLocks/>
            </p:cNvSpPr>
            <p:nvPr/>
          </p:nvSpPr>
          <p:spPr bwMode="auto">
            <a:xfrm>
              <a:off x="446" y="27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4" name="Freeform 1623"/>
            <p:cNvSpPr>
              <a:spLocks/>
            </p:cNvSpPr>
            <p:nvPr/>
          </p:nvSpPr>
          <p:spPr bwMode="auto">
            <a:xfrm>
              <a:off x="444" y="2726"/>
              <a:ext cx="2" cy="8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2 h 3"/>
                <a:gd name="T4" fmla="*/ 1 w 1"/>
                <a:gd name="T5" fmla="*/ 2 h 3"/>
                <a:gd name="T6" fmla="*/ 1 w 1"/>
                <a:gd name="T7" fmla="*/ 2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1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2 h 3"/>
                <a:gd name="T22" fmla="*/ 0 w 1"/>
                <a:gd name="T2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1"/>
                    <a:pt x="1" y="2"/>
                  </a:cubicBez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5" name="Rectangle 1624"/>
            <p:cNvSpPr>
              <a:spLocks noChangeArrowheads="1"/>
            </p:cNvSpPr>
            <p:nvPr/>
          </p:nvSpPr>
          <p:spPr bwMode="auto">
            <a:xfrm>
              <a:off x="446" y="273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6" name="Freeform 1625"/>
            <p:cNvSpPr>
              <a:spLocks/>
            </p:cNvSpPr>
            <p:nvPr/>
          </p:nvSpPr>
          <p:spPr bwMode="auto">
            <a:xfrm>
              <a:off x="441" y="2728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1 h 1"/>
                <a:gd name="T8" fmla="*/ 2 w 5"/>
                <a:gd name="T9" fmla="*/ 1 h 1"/>
                <a:gd name="T10" fmla="*/ 3 w 5"/>
                <a:gd name="T11" fmla="*/ 1 h 1"/>
                <a:gd name="T12" fmla="*/ 2 w 5"/>
                <a:gd name="T13" fmla="*/ 1 h 1"/>
                <a:gd name="T14" fmla="*/ 3 w 5"/>
                <a:gd name="T15" fmla="*/ 0 h 1"/>
                <a:gd name="T16" fmla="*/ 3 w 5"/>
                <a:gd name="T17" fmla="*/ 1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7" name="Freeform 1626"/>
            <p:cNvSpPr>
              <a:spLocks/>
            </p:cNvSpPr>
            <p:nvPr/>
          </p:nvSpPr>
          <p:spPr bwMode="auto">
            <a:xfrm>
              <a:off x="441" y="2734"/>
              <a:ext cx="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8" name="Freeform 1627"/>
            <p:cNvSpPr>
              <a:spLocks/>
            </p:cNvSpPr>
            <p:nvPr/>
          </p:nvSpPr>
          <p:spPr bwMode="auto">
            <a:xfrm>
              <a:off x="449" y="27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9" name="Freeform 1628"/>
            <p:cNvSpPr>
              <a:spLocks/>
            </p:cNvSpPr>
            <p:nvPr/>
          </p:nvSpPr>
          <p:spPr bwMode="auto">
            <a:xfrm>
              <a:off x="441" y="2728"/>
              <a:ext cx="3" cy="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0" name="Freeform 1629"/>
            <p:cNvSpPr>
              <a:spLocks/>
            </p:cNvSpPr>
            <p:nvPr/>
          </p:nvSpPr>
          <p:spPr bwMode="auto">
            <a:xfrm>
              <a:off x="438" y="2709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2 h 8"/>
                <a:gd name="T6" fmla="*/ 10 w 10"/>
                <a:gd name="T7" fmla="*/ 0 h 8"/>
                <a:gd name="T8" fmla="*/ 9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4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7 w 10"/>
                <a:gd name="T55" fmla="*/ 3 h 8"/>
                <a:gd name="T56" fmla="*/ 7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4" y="3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6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4"/>
                    <a:pt x="2" y="6"/>
                    <a:pt x="1" y="6"/>
                  </a:cubicBezTo>
                  <a:cubicBezTo>
                    <a:pt x="2" y="6"/>
                    <a:pt x="4" y="6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6" y="7"/>
                    <a:pt x="4" y="7"/>
                    <a:pt x="5" y="7"/>
                  </a:cubicBezTo>
                  <a:cubicBezTo>
                    <a:pt x="6" y="8"/>
                    <a:pt x="4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2"/>
                    <a:pt x="7" y="2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1" name="Rectangle 1630"/>
            <p:cNvSpPr>
              <a:spLocks noChangeArrowheads="1"/>
            </p:cNvSpPr>
            <p:nvPr/>
          </p:nvSpPr>
          <p:spPr bwMode="auto">
            <a:xfrm>
              <a:off x="457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2" name="Freeform 1631"/>
            <p:cNvSpPr>
              <a:spLocks/>
            </p:cNvSpPr>
            <p:nvPr/>
          </p:nvSpPr>
          <p:spPr bwMode="auto">
            <a:xfrm>
              <a:off x="457" y="27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3" name="Rectangle 1632"/>
            <p:cNvSpPr>
              <a:spLocks noChangeArrowheads="1"/>
            </p:cNvSpPr>
            <p:nvPr/>
          </p:nvSpPr>
          <p:spPr bwMode="auto">
            <a:xfrm>
              <a:off x="457" y="270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4" name="Freeform 1633"/>
            <p:cNvSpPr>
              <a:spLocks/>
            </p:cNvSpPr>
            <p:nvPr/>
          </p:nvSpPr>
          <p:spPr bwMode="auto">
            <a:xfrm>
              <a:off x="457" y="272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5" name="Freeform 1634"/>
            <p:cNvSpPr>
              <a:spLocks/>
            </p:cNvSpPr>
            <p:nvPr/>
          </p:nvSpPr>
          <p:spPr bwMode="auto">
            <a:xfrm>
              <a:off x="455" y="2723"/>
              <a:ext cx="2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6" name="Rectangle 1635"/>
            <p:cNvSpPr>
              <a:spLocks noChangeArrowheads="1"/>
            </p:cNvSpPr>
            <p:nvPr/>
          </p:nvSpPr>
          <p:spPr bwMode="auto">
            <a:xfrm>
              <a:off x="457" y="2723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7" name="Freeform 1636"/>
            <p:cNvSpPr>
              <a:spLocks/>
            </p:cNvSpPr>
            <p:nvPr/>
          </p:nvSpPr>
          <p:spPr bwMode="auto">
            <a:xfrm>
              <a:off x="457" y="2712"/>
              <a:ext cx="22" cy="16"/>
            </a:xfrm>
            <a:custGeom>
              <a:avLst/>
              <a:gdLst>
                <a:gd name="T0" fmla="*/ 7 w 8"/>
                <a:gd name="T1" fmla="*/ 6 h 6"/>
                <a:gd name="T2" fmla="*/ 8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5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2 w 8"/>
                <a:gd name="T43" fmla="*/ 5 h 6"/>
                <a:gd name="T44" fmla="*/ 3 w 8"/>
                <a:gd name="T45" fmla="*/ 4 h 6"/>
                <a:gd name="T46" fmla="*/ 2 w 8"/>
                <a:gd name="T47" fmla="*/ 5 h 6"/>
                <a:gd name="T48" fmla="*/ 5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4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6"/>
                  </a:moveTo>
                  <a:cubicBezTo>
                    <a:pt x="8" y="6"/>
                    <a:pt x="7" y="5"/>
                    <a:pt x="8" y="4"/>
                  </a:cubicBezTo>
                  <a:cubicBezTo>
                    <a:pt x="7" y="3"/>
                    <a:pt x="5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1"/>
                    <a:pt x="4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5" y="1"/>
                    <a:pt x="2" y="4"/>
                    <a:pt x="2" y="3"/>
                  </a:cubicBezTo>
                  <a:cubicBezTo>
                    <a:pt x="4" y="2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2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3" y="4"/>
                    <a:pt x="4" y="4"/>
                    <a:pt x="5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4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2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8" name="Freeform 1637"/>
            <p:cNvSpPr>
              <a:spLocks/>
            </p:cNvSpPr>
            <p:nvPr/>
          </p:nvSpPr>
          <p:spPr bwMode="auto">
            <a:xfrm>
              <a:off x="460" y="2723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9" name="Freeform 1638"/>
            <p:cNvSpPr>
              <a:spLocks/>
            </p:cNvSpPr>
            <p:nvPr/>
          </p:nvSpPr>
          <p:spPr bwMode="auto">
            <a:xfrm>
              <a:off x="457" y="2723"/>
              <a:ext cx="19" cy="24"/>
            </a:xfrm>
            <a:custGeom>
              <a:avLst/>
              <a:gdLst>
                <a:gd name="T0" fmla="*/ 4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3 w 7"/>
                <a:gd name="T9" fmla="*/ 3 h 9"/>
                <a:gd name="T10" fmla="*/ 2 w 7"/>
                <a:gd name="T11" fmla="*/ 3 h 9"/>
                <a:gd name="T12" fmla="*/ 4 w 7"/>
                <a:gd name="T13" fmla="*/ 4 h 9"/>
                <a:gd name="T14" fmla="*/ 4 w 7"/>
                <a:gd name="T15" fmla="*/ 5 h 9"/>
                <a:gd name="T16" fmla="*/ 4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4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7 w 7"/>
                <a:gd name="T33" fmla="*/ 4 h 9"/>
                <a:gd name="T34" fmla="*/ 6 w 7"/>
                <a:gd name="T35" fmla="*/ 3 h 9"/>
                <a:gd name="T36" fmla="*/ 4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2 w 7"/>
                <a:gd name="T43" fmla="*/ 1 h 9"/>
                <a:gd name="T44" fmla="*/ 1 w 7"/>
                <a:gd name="T45" fmla="*/ 1 h 9"/>
                <a:gd name="T46" fmla="*/ 4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4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4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4"/>
                    <a:pt x="4" y="4"/>
                  </a:cubicBezTo>
                  <a:cubicBezTo>
                    <a:pt x="5" y="5"/>
                    <a:pt x="5" y="6"/>
                    <a:pt x="4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0" y="0"/>
                    <a:pt x="3" y="2"/>
                    <a:pt x="1" y="1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0" name="Rectangle 1639"/>
            <p:cNvSpPr>
              <a:spLocks noChangeArrowheads="1"/>
            </p:cNvSpPr>
            <p:nvPr/>
          </p:nvSpPr>
          <p:spPr bwMode="auto">
            <a:xfrm>
              <a:off x="465" y="2728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1" name="Freeform 1640"/>
            <p:cNvSpPr>
              <a:spLocks/>
            </p:cNvSpPr>
            <p:nvPr/>
          </p:nvSpPr>
          <p:spPr bwMode="auto">
            <a:xfrm>
              <a:off x="474" y="2731"/>
              <a:ext cx="5" cy="0"/>
            </a:xfrm>
            <a:custGeom>
              <a:avLst/>
              <a:gdLst>
                <a:gd name="T0" fmla="*/ 2 w 2"/>
                <a:gd name="T1" fmla="*/ 1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2" name="Freeform 1641"/>
            <p:cNvSpPr>
              <a:spLocks/>
            </p:cNvSpPr>
            <p:nvPr/>
          </p:nvSpPr>
          <p:spPr bwMode="auto">
            <a:xfrm>
              <a:off x="463" y="2731"/>
              <a:ext cx="0" cy="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3" name="Freeform 1642"/>
            <p:cNvSpPr>
              <a:spLocks/>
            </p:cNvSpPr>
            <p:nvPr/>
          </p:nvSpPr>
          <p:spPr bwMode="auto">
            <a:xfrm>
              <a:off x="460" y="2736"/>
              <a:ext cx="8" cy="14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1 w 3"/>
                <a:gd name="T5" fmla="*/ 0 h 5"/>
                <a:gd name="T6" fmla="*/ 2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2" y="3"/>
                    <a:pt x="3" y="4"/>
                  </a:cubicBezTo>
                  <a:cubicBezTo>
                    <a:pt x="2" y="2"/>
                    <a:pt x="1" y="2"/>
                    <a:pt x="1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4" name="Freeform 1643"/>
            <p:cNvSpPr>
              <a:spLocks/>
            </p:cNvSpPr>
            <p:nvPr/>
          </p:nvSpPr>
          <p:spPr bwMode="auto">
            <a:xfrm>
              <a:off x="427" y="2731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9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9 w 13"/>
                <a:gd name="T9" fmla="*/ 3 h 7"/>
                <a:gd name="T10" fmla="*/ 8 w 13"/>
                <a:gd name="T11" fmla="*/ 3 h 7"/>
                <a:gd name="T12" fmla="*/ 8 w 13"/>
                <a:gd name="T13" fmla="*/ 5 h 7"/>
                <a:gd name="T14" fmla="*/ 7 w 13"/>
                <a:gd name="T15" fmla="*/ 2 h 7"/>
                <a:gd name="T16" fmla="*/ 7 w 13"/>
                <a:gd name="T17" fmla="*/ 6 h 7"/>
                <a:gd name="T18" fmla="*/ 6 w 13"/>
                <a:gd name="T19" fmla="*/ 4 h 7"/>
                <a:gd name="T20" fmla="*/ 7 w 13"/>
                <a:gd name="T21" fmla="*/ 4 h 7"/>
                <a:gd name="T22" fmla="*/ 6 w 13"/>
                <a:gd name="T23" fmla="*/ 4 h 7"/>
                <a:gd name="T24" fmla="*/ 7 w 13"/>
                <a:gd name="T25" fmla="*/ 2 h 7"/>
                <a:gd name="T26" fmla="*/ 6 w 13"/>
                <a:gd name="T27" fmla="*/ 2 h 7"/>
                <a:gd name="T28" fmla="*/ 6 w 13"/>
                <a:gd name="T29" fmla="*/ 2 h 7"/>
                <a:gd name="T30" fmla="*/ 5 w 13"/>
                <a:gd name="T31" fmla="*/ 2 h 7"/>
                <a:gd name="T32" fmla="*/ 5 w 13"/>
                <a:gd name="T33" fmla="*/ 1 h 7"/>
                <a:gd name="T34" fmla="*/ 3 w 13"/>
                <a:gd name="T35" fmla="*/ 3 h 7"/>
                <a:gd name="T36" fmla="*/ 3 w 13"/>
                <a:gd name="T37" fmla="*/ 2 h 7"/>
                <a:gd name="T38" fmla="*/ 4 w 13"/>
                <a:gd name="T39" fmla="*/ 1 h 7"/>
                <a:gd name="T40" fmla="*/ 3 w 13"/>
                <a:gd name="T41" fmla="*/ 2 h 7"/>
                <a:gd name="T42" fmla="*/ 5 w 13"/>
                <a:gd name="T43" fmla="*/ 0 h 7"/>
                <a:gd name="T44" fmla="*/ 2 w 13"/>
                <a:gd name="T45" fmla="*/ 1 h 7"/>
                <a:gd name="T46" fmla="*/ 3 w 13"/>
                <a:gd name="T47" fmla="*/ 0 h 7"/>
                <a:gd name="T48" fmla="*/ 0 w 13"/>
                <a:gd name="T49" fmla="*/ 1 h 7"/>
                <a:gd name="T50" fmla="*/ 2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3 w 13"/>
                <a:gd name="T59" fmla="*/ 6 h 7"/>
                <a:gd name="T60" fmla="*/ 5 w 13"/>
                <a:gd name="T61" fmla="*/ 4 h 7"/>
                <a:gd name="T62" fmla="*/ 4 w 13"/>
                <a:gd name="T63" fmla="*/ 7 h 7"/>
                <a:gd name="T64" fmla="*/ 10 w 13"/>
                <a:gd name="T65" fmla="*/ 6 h 7"/>
                <a:gd name="T66" fmla="*/ 10 w 13"/>
                <a:gd name="T67" fmla="*/ 5 h 7"/>
                <a:gd name="T68" fmla="*/ 11 w 13"/>
                <a:gd name="T69" fmla="*/ 4 h 7"/>
                <a:gd name="T70" fmla="*/ 11 w 13"/>
                <a:gd name="T71" fmla="*/ 3 h 7"/>
                <a:gd name="T72" fmla="*/ 12 w 13"/>
                <a:gd name="T73" fmla="*/ 6 h 7"/>
                <a:gd name="T74" fmla="*/ 13 w 13"/>
                <a:gd name="T75" fmla="*/ 5 h 7"/>
                <a:gd name="T76" fmla="*/ 12 w 13"/>
                <a:gd name="T77" fmla="*/ 5 h 7"/>
                <a:gd name="T78" fmla="*/ 13 w 13"/>
                <a:gd name="T79" fmla="*/ 5 h 7"/>
                <a:gd name="T80" fmla="*/ 11 w 13"/>
                <a:gd name="T81" fmla="*/ 2 h 7"/>
                <a:gd name="T82" fmla="*/ 9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9" y="1"/>
                    <a:pt x="9" y="3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8" y="3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7" y="3"/>
                    <a:pt x="7" y="4"/>
                    <a:pt x="7" y="6"/>
                  </a:cubicBezTo>
                  <a:cubicBezTo>
                    <a:pt x="7" y="4"/>
                    <a:pt x="6" y="6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2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5" y="2"/>
                    <a:pt x="3" y="3"/>
                  </a:cubicBezTo>
                  <a:cubicBezTo>
                    <a:pt x="5" y="1"/>
                    <a:pt x="2" y="3"/>
                    <a:pt x="3" y="2"/>
                  </a:cubicBezTo>
                  <a:cubicBezTo>
                    <a:pt x="4" y="1"/>
                    <a:pt x="3" y="2"/>
                    <a:pt x="4" y="1"/>
                  </a:cubicBezTo>
                  <a:cubicBezTo>
                    <a:pt x="3" y="2"/>
                    <a:pt x="4" y="1"/>
                    <a:pt x="3" y="2"/>
                  </a:cubicBezTo>
                  <a:cubicBezTo>
                    <a:pt x="5" y="1"/>
                    <a:pt x="3" y="1"/>
                    <a:pt x="5" y="0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1" y="2"/>
                    <a:pt x="2" y="3"/>
                    <a:pt x="2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8" y="5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2" y="6"/>
                    <a:pt x="13" y="6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3" y="5"/>
                  </a:cubicBezTo>
                  <a:cubicBezTo>
                    <a:pt x="13" y="4"/>
                    <a:pt x="11" y="3"/>
                    <a:pt x="11" y="2"/>
                  </a:cubicBezTo>
                  <a:cubicBezTo>
                    <a:pt x="11" y="5"/>
                    <a:pt x="9" y="0"/>
                    <a:pt x="9" y="1"/>
                  </a:cubicBezTo>
                  <a:cubicBezTo>
                    <a:pt x="9" y="2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5" name="Freeform 1644"/>
            <p:cNvSpPr>
              <a:spLocks/>
            </p:cNvSpPr>
            <p:nvPr/>
          </p:nvSpPr>
          <p:spPr bwMode="auto">
            <a:xfrm>
              <a:off x="460" y="27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6" name="Freeform 1645"/>
            <p:cNvSpPr>
              <a:spLocks/>
            </p:cNvSpPr>
            <p:nvPr/>
          </p:nvSpPr>
          <p:spPr bwMode="auto">
            <a:xfrm>
              <a:off x="433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7" name="Rectangle 1646"/>
            <p:cNvSpPr>
              <a:spLocks noChangeArrowheads="1"/>
            </p:cNvSpPr>
            <p:nvPr/>
          </p:nvSpPr>
          <p:spPr bwMode="auto">
            <a:xfrm>
              <a:off x="463" y="274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8" name="Freeform 1647"/>
            <p:cNvSpPr>
              <a:spLocks/>
            </p:cNvSpPr>
            <p:nvPr/>
          </p:nvSpPr>
          <p:spPr bwMode="auto">
            <a:xfrm>
              <a:off x="457" y="2736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0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3" name="Freeform 1648"/>
            <p:cNvSpPr>
              <a:spLocks/>
            </p:cNvSpPr>
            <p:nvPr/>
          </p:nvSpPr>
          <p:spPr bwMode="auto">
            <a:xfrm>
              <a:off x="435" y="2726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4" name="Freeform 1649"/>
            <p:cNvSpPr>
              <a:spLocks/>
            </p:cNvSpPr>
            <p:nvPr/>
          </p:nvSpPr>
          <p:spPr bwMode="auto">
            <a:xfrm>
              <a:off x="444" y="27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5" name="Freeform 1650"/>
            <p:cNvSpPr>
              <a:spLocks/>
            </p:cNvSpPr>
            <p:nvPr/>
          </p:nvSpPr>
          <p:spPr bwMode="auto">
            <a:xfrm>
              <a:off x="425" y="2698"/>
              <a:ext cx="60" cy="33"/>
            </a:xfrm>
            <a:custGeom>
              <a:avLst/>
              <a:gdLst>
                <a:gd name="T0" fmla="*/ 17 w 22"/>
                <a:gd name="T1" fmla="*/ 9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7 h 12"/>
                <a:gd name="T8" fmla="*/ 17 w 22"/>
                <a:gd name="T9" fmla="*/ 3 h 12"/>
                <a:gd name="T10" fmla="*/ 15 w 22"/>
                <a:gd name="T11" fmla="*/ 2 h 12"/>
                <a:gd name="T12" fmla="*/ 12 w 22"/>
                <a:gd name="T13" fmla="*/ 3 h 12"/>
                <a:gd name="T14" fmla="*/ 11 w 22"/>
                <a:gd name="T15" fmla="*/ 2 h 12"/>
                <a:gd name="T16" fmla="*/ 10 w 22"/>
                <a:gd name="T17" fmla="*/ 2 h 12"/>
                <a:gd name="T18" fmla="*/ 10 w 22"/>
                <a:gd name="T19" fmla="*/ 5 h 12"/>
                <a:gd name="T20" fmla="*/ 9 w 22"/>
                <a:gd name="T21" fmla="*/ 6 h 12"/>
                <a:gd name="T22" fmla="*/ 7 w 22"/>
                <a:gd name="T23" fmla="*/ 4 h 12"/>
                <a:gd name="T24" fmla="*/ 6 w 22"/>
                <a:gd name="T25" fmla="*/ 5 h 12"/>
                <a:gd name="T26" fmla="*/ 4 w 22"/>
                <a:gd name="T27" fmla="*/ 5 h 12"/>
                <a:gd name="T28" fmla="*/ 4 w 22"/>
                <a:gd name="T29" fmla="*/ 7 h 12"/>
                <a:gd name="T30" fmla="*/ 4 w 22"/>
                <a:gd name="T31" fmla="*/ 8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3 w 22"/>
                <a:gd name="T39" fmla="*/ 10 h 12"/>
                <a:gd name="T40" fmla="*/ 1 w 22"/>
                <a:gd name="T41" fmla="*/ 10 h 12"/>
                <a:gd name="T42" fmla="*/ 5 w 22"/>
                <a:gd name="T43" fmla="*/ 10 h 12"/>
                <a:gd name="T44" fmla="*/ 6 w 22"/>
                <a:gd name="T45" fmla="*/ 10 h 12"/>
                <a:gd name="T46" fmla="*/ 6 w 22"/>
                <a:gd name="T47" fmla="*/ 9 h 12"/>
                <a:gd name="T48" fmla="*/ 6 w 22"/>
                <a:gd name="T49" fmla="*/ 9 h 12"/>
                <a:gd name="T50" fmla="*/ 7 w 22"/>
                <a:gd name="T51" fmla="*/ 9 h 12"/>
                <a:gd name="T52" fmla="*/ 7 w 22"/>
                <a:gd name="T53" fmla="*/ 8 h 12"/>
                <a:gd name="T54" fmla="*/ 7 w 22"/>
                <a:gd name="T55" fmla="*/ 8 h 12"/>
                <a:gd name="T56" fmla="*/ 7 w 22"/>
                <a:gd name="T57" fmla="*/ 8 h 12"/>
                <a:gd name="T58" fmla="*/ 8 w 22"/>
                <a:gd name="T59" fmla="*/ 8 h 12"/>
                <a:gd name="T60" fmla="*/ 8 w 22"/>
                <a:gd name="T61" fmla="*/ 6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6 h 12"/>
                <a:gd name="T68" fmla="*/ 11 w 22"/>
                <a:gd name="T69" fmla="*/ 5 h 12"/>
                <a:gd name="T70" fmla="*/ 13 w 22"/>
                <a:gd name="T71" fmla="*/ 5 h 12"/>
                <a:gd name="T72" fmla="*/ 14 w 22"/>
                <a:gd name="T73" fmla="*/ 5 h 12"/>
                <a:gd name="T74" fmla="*/ 16 w 22"/>
                <a:gd name="T75" fmla="*/ 6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6" y="8"/>
                    <a:pt x="16" y="8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10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20" y="10"/>
                    <a:pt x="20" y="10"/>
                  </a:cubicBezTo>
                  <a:cubicBezTo>
                    <a:pt x="20" y="9"/>
                    <a:pt x="17" y="8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6"/>
                    <a:pt x="17" y="7"/>
                    <a:pt x="17" y="6"/>
                  </a:cubicBezTo>
                  <a:cubicBezTo>
                    <a:pt x="22" y="4"/>
                    <a:pt x="15" y="6"/>
                    <a:pt x="17" y="3"/>
                  </a:cubicBezTo>
                  <a:cubicBezTo>
                    <a:pt x="16" y="3"/>
                    <a:pt x="16" y="3"/>
                    <a:pt x="15" y="4"/>
                  </a:cubicBezTo>
                  <a:cubicBezTo>
                    <a:pt x="16" y="2"/>
                    <a:pt x="14" y="3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2" y="3"/>
                    <a:pt x="13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4"/>
                    <a:pt x="11" y="2"/>
                  </a:cubicBezTo>
                  <a:cubicBezTo>
                    <a:pt x="11" y="2"/>
                    <a:pt x="11" y="4"/>
                    <a:pt x="11" y="5"/>
                  </a:cubicBezTo>
                  <a:cubicBezTo>
                    <a:pt x="10" y="4"/>
                    <a:pt x="10" y="4"/>
                    <a:pt x="10" y="2"/>
                  </a:cubicBezTo>
                  <a:cubicBezTo>
                    <a:pt x="10" y="4"/>
                    <a:pt x="9" y="3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9" y="5"/>
                    <a:pt x="9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8" y="3"/>
                    <a:pt x="8" y="3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4"/>
                    <a:pt x="5" y="8"/>
                    <a:pt x="4" y="7"/>
                  </a:cubicBezTo>
                  <a:cubicBezTo>
                    <a:pt x="5" y="8"/>
                    <a:pt x="5" y="9"/>
                    <a:pt x="6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3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9"/>
                    <a:pt x="0" y="11"/>
                    <a:pt x="2" y="12"/>
                  </a:cubicBezTo>
                  <a:cubicBezTo>
                    <a:pt x="3" y="12"/>
                    <a:pt x="5" y="11"/>
                    <a:pt x="6" y="11"/>
                  </a:cubicBezTo>
                  <a:cubicBezTo>
                    <a:pt x="5" y="11"/>
                    <a:pt x="3" y="11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1" y="9"/>
                    <a:pt x="3" y="10"/>
                    <a:pt x="2" y="9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9"/>
                    <a:pt x="7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4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8"/>
                    <a:pt x="6" y="8"/>
                  </a:cubicBezTo>
                  <a:cubicBezTo>
                    <a:pt x="6" y="7"/>
                    <a:pt x="6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5"/>
                    <a:pt x="8" y="7"/>
                    <a:pt x="8" y="6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6"/>
                    <a:pt x="9" y="8"/>
                  </a:cubicBezTo>
                  <a:cubicBezTo>
                    <a:pt x="9" y="9"/>
                    <a:pt x="9" y="6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1" y="6"/>
                    <a:pt x="11" y="8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8"/>
                    <a:pt x="12" y="5"/>
                    <a:pt x="13" y="4"/>
                  </a:cubicBezTo>
                  <a:cubicBezTo>
                    <a:pt x="13" y="4"/>
                    <a:pt x="14" y="4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5"/>
                    <a:pt x="14" y="7"/>
                    <a:pt x="14" y="7"/>
                  </a:cubicBezTo>
                  <a:cubicBezTo>
                    <a:pt x="16" y="5"/>
                    <a:pt x="13" y="9"/>
                    <a:pt x="16" y="6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4"/>
                    <a:pt x="16" y="5"/>
                    <a:pt x="17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6" name="Freeform 1651"/>
            <p:cNvSpPr>
              <a:spLocks/>
            </p:cNvSpPr>
            <p:nvPr/>
          </p:nvSpPr>
          <p:spPr bwMode="auto">
            <a:xfrm>
              <a:off x="460" y="271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7" name="Freeform 1652"/>
            <p:cNvSpPr>
              <a:spLocks/>
            </p:cNvSpPr>
            <p:nvPr/>
          </p:nvSpPr>
          <p:spPr bwMode="auto">
            <a:xfrm>
              <a:off x="460" y="27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8" name="Freeform 1653"/>
            <p:cNvSpPr>
              <a:spLocks/>
            </p:cNvSpPr>
            <p:nvPr/>
          </p:nvSpPr>
          <p:spPr bwMode="auto">
            <a:xfrm>
              <a:off x="465" y="272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9" name="Rectangle 1654"/>
            <p:cNvSpPr>
              <a:spLocks noChangeArrowheads="1"/>
            </p:cNvSpPr>
            <p:nvPr/>
          </p:nvSpPr>
          <p:spPr bwMode="auto">
            <a:xfrm>
              <a:off x="468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0" name="Freeform 1655"/>
            <p:cNvSpPr>
              <a:spLocks/>
            </p:cNvSpPr>
            <p:nvPr/>
          </p:nvSpPr>
          <p:spPr bwMode="auto">
            <a:xfrm>
              <a:off x="430" y="2723"/>
              <a:ext cx="49" cy="27"/>
            </a:xfrm>
            <a:custGeom>
              <a:avLst/>
              <a:gdLst>
                <a:gd name="T0" fmla="*/ 4 w 18"/>
                <a:gd name="T1" fmla="*/ 3 h 10"/>
                <a:gd name="T2" fmla="*/ 3 w 18"/>
                <a:gd name="T3" fmla="*/ 4 h 10"/>
                <a:gd name="T4" fmla="*/ 3 w 18"/>
                <a:gd name="T5" fmla="*/ 3 h 10"/>
                <a:gd name="T6" fmla="*/ 0 w 18"/>
                <a:gd name="T7" fmla="*/ 3 h 10"/>
                <a:gd name="T8" fmla="*/ 9 w 18"/>
                <a:gd name="T9" fmla="*/ 6 h 10"/>
                <a:gd name="T10" fmla="*/ 8 w 18"/>
                <a:gd name="T11" fmla="*/ 7 h 10"/>
                <a:gd name="T12" fmla="*/ 11 w 18"/>
                <a:gd name="T13" fmla="*/ 5 h 10"/>
                <a:gd name="T14" fmla="*/ 12 w 18"/>
                <a:gd name="T15" fmla="*/ 7 h 10"/>
                <a:gd name="T16" fmla="*/ 14 w 18"/>
                <a:gd name="T17" fmla="*/ 6 h 10"/>
                <a:gd name="T18" fmla="*/ 13 w 18"/>
                <a:gd name="T19" fmla="*/ 5 h 10"/>
                <a:gd name="T20" fmla="*/ 14 w 18"/>
                <a:gd name="T21" fmla="*/ 5 h 10"/>
                <a:gd name="T22" fmla="*/ 13 w 18"/>
                <a:gd name="T23" fmla="*/ 5 h 10"/>
                <a:gd name="T24" fmla="*/ 14 w 18"/>
                <a:gd name="T25" fmla="*/ 4 h 10"/>
                <a:gd name="T26" fmla="*/ 14 w 18"/>
                <a:gd name="T27" fmla="*/ 5 h 10"/>
                <a:gd name="T28" fmla="*/ 15 w 18"/>
                <a:gd name="T29" fmla="*/ 3 h 10"/>
                <a:gd name="T30" fmla="*/ 15 w 18"/>
                <a:gd name="T31" fmla="*/ 4 h 10"/>
                <a:gd name="T32" fmla="*/ 16 w 18"/>
                <a:gd name="T33" fmla="*/ 1 h 10"/>
                <a:gd name="T34" fmla="*/ 14 w 18"/>
                <a:gd name="T35" fmla="*/ 1 h 10"/>
                <a:gd name="T36" fmla="*/ 14 w 18"/>
                <a:gd name="T37" fmla="*/ 3 h 10"/>
                <a:gd name="T38" fmla="*/ 14 w 18"/>
                <a:gd name="T39" fmla="*/ 2 h 10"/>
                <a:gd name="T40" fmla="*/ 14 w 18"/>
                <a:gd name="T41" fmla="*/ 4 h 10"/>
                <a:gd name="T42" fmla="*/ 13 w 18"/>
                <a:gd name="T43" fmla="*/ 2 h 10"/>
                <a:gd name="T44" fmla="*/ 12 w 18"/>
                <a:gd name="T45" fmla="*/ 2 h 10"/>
                <a:gd name="T46" fmla="*/ 12 w 18"/>
                <a:gd name="T47" fmla="*/ 2 h 10"/>
                <a:gd name="T48" fmla="*/ 11 w 18"/>
                <a:gd name="T49" fmla="*/ 2 h 10"/>
                <a:gd name="T50" fmla="*/ 12 w 18"/>
                <a:gd name="T51" fmla="*/ 3 h 10"/>
                <a:gd name="T52" fmla="*/ 13 w 18"/>
                <a:gd name="T53" fmla="*/ 5 h 10"/>
                <a:gd name="T54" fmla="*/ 12 w 18"/>
                <a:gd name="T55" fmla="*/ 5 h 10"/>
                <a:gd name="T56" fmla="*/ 12 w 18"/>
                <a:gd name="T57" fmla="*/ 3 h 10"/>
                <a:gd name="T58" fmla="*/ 12 w 18"/>
                <a:gd name="T59" fmla="*/ 4 h 10"/>
                <a:gd name="T60" fmla="*/ 11 w 18"/>
                <a:gd name="T61" fmla="*/ 3 h 10"/>
                <a:gd name="T62" fmla="*/ 11 w 18"/>
                <a:gd name="T63" fmla="*/ 4 h 10"/>
                <a:gd name="T64" fmla="*/ 8 w 18"/>
                <a:gd name="T65" fmla="*/ 5 h 10"/>
                <a:gd name="T66" fmla="*/ 9 w 18"/>
                <a:gd name="T67" fmla="*/ 4 h 10"/>
                <a:gd name="T68" fmla="*/ 8 w 18"/>
                <a:gd name="T69" fmla="*/ 5 h 10"/>
                <a:gd name="T70" fmla="*/ 7 w 18"/>
                <a:gd name="T71" fmla="*/ 4 h 10"/>
                <a:gd name="T72" fmla="*/ 6 w 18"/>
                <a:gd name="T73" fmla="*/ 5 h 10"/>
                <a:gd name="T74" fmla="*/ 5 w 18"/>
                <a:gd name="T75" fmla="*/ 4 h 10"/>
                <a:gd name="T76" fmla="*/ 5 w 18"/>
                <a:gd name="T77" fmla="*/ 4 h 10"/>
                <a:gd name="T78" fmla="*/ 3 w 18"/>
                <a:gd name="T79" fmla="*/ 5 h 10"/>
                <a:gd name="T80" fmla="*/ 4 w 18"/>
                <a:gd name="T8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10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3"/>
                  </a:cubicBezTo>
                  <a:cubicBezTo>
                    <a:pt x="1" y="4"/>
                    <a:pt x="2" y="2"/>
                    <a:pt x="0" y="3"/>
                  </a:cubicBezTo>
                  <a:cubicBezTo>
                    <a:pt x="2" y="5"/>
                    <a:pt x="5" y="9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10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8"/>
                    <a:pt x="12" y="4"/>
                    <a:pt x="14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5" y="5"/>
                    <a:pt x="14" y="4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8" y="4"/>
                    <a:pt x="16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3" y="0"/>
                    <a:pt x="14" y="1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4"/>
                  </a:cubicBezTo>
                  <a:cubicBezTo>
                    <a:pt x="13" y="3"/>
                    <a:pt x="14" y="2"/>
                    <a:pt x="13" y="2"/>
                  </a:cubicBezTo>
                  <a:cubicBezTo>
                    <a:pt x="11" y="1"/>
                    <a:pt x="14" y="4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4"/>
                    <a:pt x="13" y="5"/>
                  </a:cubicBezTo>
                  <a:cubicBezTo>
                    <a:pt x="12" y="4"/>
                    <a:pt x="13" y="6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5"/>
                    <a:pt x="11" y="3"/>
                    <a:pt x="11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9" y="5"/>
                    <a:pt x="8" y="3"/>
                    <a:pt x="9" y="4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6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6"/>
                    <a:pt x="3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1" name="Freeform 1656"/>
            <p:cNvSpPr>
              <a:spLocks/>
            </p:cNvSpPr>
            <p:nvPr/>
          </p:nvSpPr>
          <p:spPr bwMode="auto">
            <a:xfrm>
              <a:off x="427" y="2726"/>
              <a:ext cx="8" cy="5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1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2" name="Freeform 1657"/>
            <p:cNvSpPr>
              <a:spLocks/>
            </p:cNvSpPr>
            <p:nvPr/>
          </p:nvSpPr>
          <p:spPr bwMode="auto">
            <a:xfrm>
              <a:off x="425" y="2696"/>
              <a:ext cx="24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8 h 12"/>
                <a:gd name="T8" fmla="*/ 1 w 9"/>
                <a:gd name="T9" fmla="*/ 9 h 12"/>
                <a:gd name="T10" fmla="*/ 2 w 9"/>
                <a:gd name="T11" fmla="*/ 11 h 12"/>
                <a:gd name="T12" fmla="*/ 2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9 h 12"/>
                <a:gd name="T20" fmla="*/ 2 w 9"/>
                <a:gd name="T21" fmla="*/ 6 h 12"/>
                <a:gd name="T22" fmla="*/ 4 w 9"/>
                <a:gd name="T23" fmla="*/ 7 h 12"/>
                <a:gd name="T24" fmla="*/ 6 w 9"/>
                <a:gd name="T25" fmla="*/ 6 h 12"/>
                <a:gd name="T26" fmla="*/ 5 w 9"/>
                <a:gd name="T27" fmla="*/ 6 h 12"/>
                <a:gd name="T28" fmla="*/ 5 w 9"/>
                <a:gd name="T29" fmla="*/ 5 h 12"/>
                <a:gd name="T30" fmla="*/ 6 w 9"/>
                <a:gd name="T31" fmla="*/ 6 h 12"/>
                <a:gd name="T32" fmla="*/ 8 w 9"/>
                <a:gd name="T33" fmla="*/ 4 h 12"/>
                <a:gd name="T34" fmla="*/ 8 w 9"/>
                <a:gd name="T35" fmla="*/ 2 h 12"/>
                <a:gd name="T36" fmla="*/ 9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6"/>
                    <a:pt x="2" y="8"/>
                    <a:pt x="2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12"/>
                    <a:pt x="2" y="11"/>
                  </a:cubicBezTo>
                  <a:cubicBezTo>
                    <a:pt x="3" y="11"/>
                    <a:pt x="1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0" y="7"/>
                    <a:pt x="2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6"/>
                    <a:pt x="5" y="5"/>
                    <a:pt x="6" y="6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3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9" y="3"/>
                    <a:pt x="8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3" name="Freeform 1658"/>
            <p:cNvSpPr>
              <a:spLocks/>
            </p:cNvSpPr>
            <p:nvPr/>
          </p:nvSpPr>
          <p:spPr bwMode="auto">
            <a:xfrm>
              <a:off x="441" y="270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4" name="Freeform 1659"/>
            <p:cNvSpPr>
              <a:spLocks/>
            </p:cNvSpPr>
            <p:nvPr/>
          </p:nvSpPr>
          <p:spPr bwMode="auto">
            <a:xfrm>
              <a:off x="1217" y="2843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5" name="Freeform 1660"/>
            <p:cNvSpPr>
              <a:spLocks/>
            </p:cNvSpPr>
            <p:nvPr/>
          </p:nvSpPr>
          <p:spPr bwMode="auto">
            <a:xfrm>
              <a:off x="1209" y="283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2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2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6" name="Freeform 1661"/>
            <p:cNvSpPr>
              <a:spLocks/>
            </p:cNvSpPr>
            <p:nvPr/>
          </p:nvSpPr>
          <p:spPr bwMode="auto">
            <a:xfrm>
              <a:off x="1209" y="2840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7" name="Freeform 1662"/>
            <p:cNvSpPr>
              <a:spLocks/>
            </p:cNvSpPr>
            <p:nvPr/>
          </p:nvSpPr>
          <p:spPr bwMode="auto">
            <a:xfrm>
              <a:off x="1209" y="2843"/>
              <a:ext cx="2" cy="5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8" name="Freeform 1663"/>
            <p:cNvSpPr>
              <a:spLocks/>
            </p:cNvSpPr>
            <p:nvPr/>
          </p:nvSpPr>
          <p:spPr bwMode="auto">
            <a:xfrm>
              <a:off x="1209" y="2845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9" name="Freeform 1664"/>
            <p:cNvSpPr>
              <a:spLocks/>
            </p:cNvSpPr>
            <p:nvPr/>
          </p:nvSpPr>
          <p:spPr bwMode="auto">
            <a:xfrm>
              <a:off x="1206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1 w 1"/>
                <a:gd name="T5" fmla="*/ 3 h 4"/>
                <a:gd name="T6" fmla="*/ 0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1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0" name="Freeform 1665"/>
            <p:cNvSpPr>
              <a:spLocks/>
            </p:cNvSpPr>
            <p:nvPr/>
          </p:nvSpPr>
          <p:spPr bwMode="auto">
            <a:xfrm>
              <a:off x="1209" y="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1" name="Freeform 1666"/>
            <p:cNvSpPr>
              <a:spLocks/>
            </p:cNvSpPr>
            <p:nvPr/>
          </p:nvSpPr>
          <p:spPr bwMode="auto">
            <a:xfrm>
              <a:off x="1209" y="2843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2" name="Freeform 1667"/>
            <p:cNvSpPr>
              <a:spLocks/>
            </p:cNvSpPr>
            <p:nvPr/>
          </p:nvSpPr>
          <p:spPr bwMode="auto">
            <a:xfrm>
              <a:off x="1203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3" name="Freeform 1668"/>
            <p:cNvSpPr>
              <a:spLocks/>
            </p:cNvSpPr>
            <p:nvPr/>
          </p:nvSpPr>
          <p:spPr bwMode="auto">
            <a:xfrm>
              <a:off x="1203" y="283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4" name="Freeform 1669"/>
            <p:cNvSpPr>
              <a:spLocks/>
            </p:cNvSpPr>
            <p:nvPr/>
          </p:nvSpPr>
          <p:spPr bwMode="auto">
            <a:xfrm>
              <a:off x="1201" y="2834"/>
              <a:ext cx="2" cy="11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2 h 4"/>
                <a:gd name="T4" fmla="*/ 0 w 1"/>
                <a:gd name="T5" fmla="*/ 3 h 4"/>
                <a:gd name="T6" fmla="*/ 0 w 1"/>
                <a:gd name="T7" fmla="*/ 2 h 4"/>
                <a:gd name="T8" fmla="*/ 0 w 1"/>
                <a:gd name="T9" fmla="*/ 4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0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4"/>
                    <a:pt x="0" y="2"/>
                    <a:pt x="0" y="4"/>
                  </a:cubicBezTo>
                  <a:cubicBezTo>
                    <a:pt x="0" y="4"/>
                    <a:pt x="0" y="4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3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5" name="Rectangle 1670"/>
            <p:cNvSpPr>
              <a:spLocks noChangeArrowheads="1"/>
            </p:cNvSpPr>
            <p:nvPr/>
          </p:nvSpPr>
          <p:spPr bwMode="auto">
            <a:xfrm>
              <a:off x="1201" y="284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6" name="Freeform 1671"/>
            <p:cNvSpPr>
              <a:spLocks/>
            </p:cNvSpPr>
            <p:nvPr/>
          </p:nvSpPr>
          <p:spPr bwMode="auto">
            <a:xfrm>
              <a:off x="1198" y="2840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0 h 1"/>
                <a:gd name="T4" fmla="*/ 0 w 4"/>
                <a:gd name="T5" fmla="*/ 1 h 1"/>
                <a:gd name="T6" fmla="*/ 1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7" name="Freeform 1672"/>
            <p:cNvSpPr>
              <a:spLocks/>
            </p:cNvSpPr>
            <p:nvPr/>
          </p:nvSpPr>
          <p:spPr bwMode="auto">
            <a:xfrm>
              <a:off x="1198" y="284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8" name="Freeform 1673"/>
            <p:cNvSpPr>
              <a:spLocks/>
            </p:cNvSpPr>
            <p:nvPr/>
          </p:nvSpPr>
          <p:spPr bwMode="auto">
            <a:xfrm>
              <a:off x="1206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9" name="Freeform 1674"/>
            <p:cNvSpPr>
              <a:spLocks/>
            </p:cNvSpPr>
            <p:nvPr/>
          </p:nvSpPr>
          <p:spPr bwMode="auto">
            <a:xfrm>
              <a:off x="1198" y="2840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0" name="Freeform 1675"/>
            <p:cNvSpPr>
              <a:spLocks/>
            </p:cNvSpPr>
            <p:nvPr/>
          </p:nvSpPr>
          <p:spPr bwMode="auto">
            <a:xfrm>
              <a:off x="1195" y="2818"/>
              <a:ext cx="25" cy="22"/>
            </a:xfrm>
            <a:custGeom>
              <a:avLst/>
              <a:gdLst>
                <a:gd name="T0" fmla="*/ 7 w 9"/>
                <a:gd name="T1" fmla="*/ 5 h 8"/>
                <a:gd name="T2" fmla="*/ 7 w 9"/>
                <a:gd name="T3" fmla="*/ 4 h 8"/>
                <a:gd name="T4" fmla="*/ 8 w 9"/>
                <a:gd name="T5" fmla="*/ 3 h 8"/>
                <a:gd name="T6" fmla="*/ 9 w 9"/>
                <a:gd name="T7" fmla="*/ 1 h 8"/>
                <a:gd name="T8" fmla="*/ 8 w 9"/>
                <a:gd name="T9" fmla="*/ 1 h 8"/>
                <a:gd name="T10" fmla="*/ 8 w 9"/>
                <a:gd name="T11" fmla="*/ 0 h 8"/>
                <a:gd name="T12" fmla="*/ 6 w 9"/>
                <a:gd name="T13" fmla="*/ 1 h 8"/>
                <a:gd name="T14" fmla="*/ 5 w 9"/>
                <a:gd name="T15" fmla="*/ 1 h 8"/>
                <a:gd name="T16" fmla="*/ 1 w 9"/>
                <a:gd name="T17" fmla="*/ 4 h 8"/>
                <a:gd name="T18" fmla="*/ 3 w 9"/>
                <a:gd name="T19" fmla="*/ 6 h 8"/>
                <a:gd name="T20" fmla="*/ 2 w 9"/>
                <a:gd name="T21" fmla="*/ 5 h 8"/>
                <a:gd name="T22" fmla="*/ 2 w 9"/>
                <a:gd name="T23" fmla="*/ 5 h 8"/>
                <a:gd name="T24" fmla="*/ 1 w 9"/>
                <a:gd name="T25" fmla="*/ 6 h 8"/>
                <a:gd name="T26" fmla="*/ 3 w 9"/>
                <a:gd name="T27" fmla="*/ 7 h 8"/>
                <a:gd name="T28" fmla="*/ 1 w 9"/>
                <a:gd name="T29" fmla="*/ 7 h 8"/>
                <a:gd name="T30" fmla="*/ 2 w 9"/>
                <a:gd name="T31" fmla="*/ 7 h 8"/>
                <a:gd name="T32" fmla="*/ 4 w 9"/>
                <a:gd name="T33" fmla="*/ 7 h 8"/>
                <a:gd name="T34" fmla="*/ 5 w 9"/>
                <a:gd name="T35" fmla="*/ 8 h 8"/>
                <a:gd name="T36" fmla="*/ 3 w 9"/>
                <a:gd name="T37" fmla="*/ 5 h 8"/>
                <a:gd name="T38" fmla="*/ 4 w 9"/>
                <a:gd name="T39" fmla="*/ 5 h 8"/>
                <a:gd name="T40" fmla="*/ 6 w 9"/>
                <a:gd name="T41" fmla="*/ 5 h 8"/>
                <a:gd name="T42" fmla="*/ 5 w 9"/>
                <a:gd name="T43" fmla="*/ 3 h 8"/>
                <a:gd name="T44" fmla="*/ 5 w 9"/>
                <a:gd name="T45" fmla="*/ 4 h 8"/>
                <a:gd name="T46" fmla="*/ 5 w 9"/>
                <a:gd name="T47" fmla="*/ 3 h 8"/>
                <a:gd name="T48" fmla="*/ 6 w 9"/>
                <a:gd name="T49" fmla="*/ 4 h 8"/>
                <a:gd name="T50" fmla="*/ 5 w 9"/>
                <a:gd name="T51" fmla="*/ 2 h 8"/>
                <a:gd name="T52" fmla="*/ 7 w 9"/>
                <a:gd name="T53" fmla="*/ 5 h 8"/>
                <a:gd name="T54" fmla="*/ 6 w 9"/>
                <a:gd name="T55" fmla="*/ 3 h 8"/>
                <a:gd name="T56" fmla="*/ 6 w 9"/>
                <a:gd name="T57" fmla="*/ 2 h 8"/>
                <a:gd name="T58" fmla="*/ 7 w 9"/>
                <a:gd name="T59" fmla="*/ 5 h 8"/>
                <a:gd name="T60" fmla="*/ 7 w 9"/>
                <a:gd name="T61" fmla="*/ 3 h 8"/>
                <a:gd name="T62" fmla="*/ 7 w 9"/>
                <a:gd name="T63" fmla="*/ 2 h 8"/>
                <a:gd name="T64" fmla="*/ 7 w 9"/>
                <a:gd name="T65" fmla="*/ 3 h 8"/>
                <a:gd name="T66" fmla="*/ 7 w 9"/>
                <a:gd name="T67" fmla="*/ 5 h 8"/>
                <a:gd name="T68" fmla="*/ 7 w 9"/>
                <a:gd name="T69" fmla="*/ 5 h 8"/>
                <a:gd name="T70" fmla="*/ 8 w 9"/>
                <a:gd name="T71" fmla="*/ 3 h 8"/>
                <a:gd name="T72" fmla="*/ 7 w 9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" h="8">
                  <a:moveTo>
                    <a:pt x="7" y="5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8" y="2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2"/>
                    <a:pt x="6" y="1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3" y="3"/>
                    <a:pt x="1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8"/>
                    <a:pt x="3" y="7"/>
                    <a:pt x="4" y="7"/>
                  </a:cubicBezTo>
                  <a:cubicBezTo>
                    <a:pt x="5" y="8"/>
                    <a:pt x="3" y="7"/>
                    <a:pt x="5" y="8"/>
                  </a:cubicBezTo>
                  <a:cubicBezTo>
                    <a:pt x="5" y="8"/>
                    <a:pt x="3" y="6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4" y="4"/>
                    <a:pt x="6" y="5"/>
                  </a:cubicBezTo>
                  <a:cubicBezTo>
                    <a:pt x="5" y="4"/>
                    <a:pt x="6" y="5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2"/>
                    <a:pt x="6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1" name="Rectangle 1676"/>
            <p:cNvSpPr>
              <a:spLocks noChangeArrowheads="1"/>
            </p:cNvSpPr>
            <p:nvPr/>
          </p:nvSpPr>
          <p:spPr bwMode="auto">
            <a:xfrm>
              <a:off x="1214" y="283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2" name="Freeform 1677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3" name="Rectangle 1678"/>
            <p:cNvSpPr>
              <a:spLocks noChangeArrowheads="1"/>
            </p:cNvSpPr>
            <p:nvPr/>
          </p:nvSpPr>
          <p:spPr bwMode="auto">
            <a:xfrm>
              <a:off x="1211" y="2818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4" name="Freeform 1679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5" name="Freeform 1680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6" name="Freeform 1681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3"/>
                <a:gd name="T1" fmla="*/ 2 h 2"/>
                <a:gd name="T2" fmla="*/ 0 w 3"/>
                <a:gd name="T3" fmla="*/ 2 h 2"/>
                <a:gd name="T4" fmla="*/ 3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7" name="Freeform 1682"/>
            <p:cNvSpPr>
              <a:spLocks/>
            </p:cNvSpPr>
            <p:nvPr/>
          </p:nvSpPr>
          <p:spPr bwMode="auto">
            <a:xfrm>
              <a:off x="1214" y="282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4 h 6"/>
                <a:gd name="T8" fmla="*/ 3 w 8"/>
                <a:gd name="T9" fmla="*/ 2 h 6"/>
                <a:gd name="T10" fmla="*/ 4 w 8"/>
                <a:gd name="T11" fmla="*/ 2 h 6"/>
                <a:gd name="T12" fmla="*/ 2 w 8"/>
                <a:gd name="T13" fmla="*/ 3 h 6"/>
                <a:gd name="T14" fmla="*/ 4 w 8"/>
                <a:gd name="T15" fmla="*/ 1 h 6"/>
                <a:gd name="T16" fmla="*/ 4 w 8"/>
                <a:gd name="T17" fmla="*/ 1 h 6"/>
                <a:gd name="T18" fmla="*/ 3 w 8"/>
                <a:gd name="T19" fmla="*/ 1 h 6"/>
                <a:gd name="T20" fmla="*/ 1 w 8"/>
                <a:gd name="T21" fmla="*/ 2 h 6"/>
                <a:gd name="T22" fmla="*/ 0 w 8"/>
                <a:gd name="T23" fmla="*/ 4 h 6"/>
                <a:gd name="T24" fmla="*/ 1 w 8"/>
                <a:gd name="T25" fmla="*/ 3 h 6"/>
                <a:gd name="T26" fmla="*/ 1 w 8"/>
                <a:gd name="T27" fmla="*/ 4 h 6"/>
                <a:gd name="T28" fmla="*/ 1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1 w 8"/>
                <a:gd name="T35" fmla="*/ 4 h 6"/>
                <a:gd name="T36" fmla="*/ 3 w 8"/>
                <a:gd name="T37" fmla="*/ 3 h 6"/>
                <a:gd name="T38" fmla="*/ 1 w 8"/>
                <a:gd name="T39" fmla="*/ 4 h 6"/>
                <a:gd name="T40" fmla="*/ 2 w 8"/>
                <a:gd name="T41" fmla="*/ 4 h 6"/>
                <a:gd name="T42" fmla="*/ 1 w 8"/>
                <a:gd name="T43" fmla="*/ 5 h 6"/>
                <a:gd name="T44" fmla="*/ 2 w 8"/>
                <a:gd name="T45" fmla="*/ 5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2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3 w 8"/>
                <a:gd name="T59" fmla="*/ 5 h 6"/>
                <a:gd name="T60" fmla="*/ 4 w 8"/>
                <a:gd name="T61" fmla="*/ 6 h 6"/>
                <a:gd name="T62" fmla="*/ 4 w 8"/>
                <a:gd name="T63" fmla="*/ 6 h 6"/>
                <a:gd name="T64" fmla="*/ 6 w 8"/>
                <a:gd name="T65" fmla="*/ 6 h 6"/>
                <a:gd name="T66" fmla="*/ 4 w 8"/>
                <a:gd name="T67" fmla="*/ 6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4"/>
                    <a:pt x="4" y="5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3"/>
                    <a:pt x="0" y="4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1" y="4"/>
                    <a:pt x="3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4"/>
                    <a:pt x="1" y="5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3" y="4"/>
                    <a:pt x="4" y="4"/>
                    <a:pt x="2" y="5"/>
                  </a:cubicBezTo>
                  <a:cubicBezTo>
                    <a:pt x="2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8" name="Freeform 1683"/>
            <p:cNvSpPr>
              <a:spLocks/>
            </p:cNvSpPr>
            <p:nvPr/>
          </p:nvSpPr>
          <p:spPr bwMode="auto">
            <a:xfrm>
              <a:off x="1217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9" name="Freeform 1684"/>
            <p:cNvSpPr>
              <a:spLocks/>
            </p:cNvSpPr>
            <p:nvPr/>
          </p:nvSpPr>
          <p:spPr bwMode="auto">
            <a:xfrm>
              <a:off x="1211" y="2834"/>
              <a:ext cx="22" cy="22"/>
            </a:xfrm>
            <a:custGeom>
              <a:avLst/>
              <a:gdLst>
                <a:gd name="T0" fmla="*/ 4 w 8"/>
                <a:gd name="T1" fmla="*/ 2 h 8"/>
                <a:gd name="T2" fmla="*/ 3 w 8"/>
                <a:gd name="T3" fmla="*/ 1 h 8"/>
                <a:gd name="T4" fmla="*/ 5 w 8"/>
                <a:gd name="T5" fmla="*/ 3 h 8"/>
                <a:gd name="T6" fmla="*/ 6 w 8"/>
                <a:gd name="T7" fmla="*/ 4 h 8"/>
                <a:gd name="T8" fmla="*/ 3 w 8"/>
                <a:gd name="T9" fmla="*/ 2 h 8"/>
                <a:gd name="T10" fmla="*/ 3 w 8"/>
                <a:gd name="T11" fmla="*/ 2 h 8"/>
                <a:gd name="T12" fmla="*/ 4 w 8"/>
                <a:gd name="T13" fmla="*/ 3 h 8"/>
                <a:gd name="T14" fmla="*/ 4 w 8"/>
                <a:gd name="T15" fmla="*/ 5 h 8"/>
                <a:gd name="T16" fmla="*/ 4 w 8"/>
                <a:gd name="T17" fmla="*/ 4 h 8"/>
                <a:gd name="T18" fmla="*/ 2 w 8"/>
                <a:gd name="T19" fmla="*/ 3 h 8"/>
                <a:gd name="T20" fmla="*/ 5 w 8"/>
                <a:gd name="T21" fmla="*/ 8 h 8"/>
                <a:gd name="T22" fmla="*/ 5 w 8"/>
                <a:gd name="T23" fmla="*/ 7 h 8"/>
                <a:gd name="T24" fmla="*/ 3 w 8"/>
                <a:gd name="T25" fmla="*/ 5 h 8"/>
                <a:gd name="T26" fmla="*/ 4 w 8"/>
                <a:gd name="T27" fmla="*/ 5 h 8"/>
                <a:gd name="T28" fmla="*/ 5 w 8"/>
                <a:gd name="T29" fmla="*/ 6 h 8"/>
                <a:gd name="T30" fmla="*/ 8 w 8"/>
                <a:gd name="T31" fmla="*/ 3 h 8"/>
                <a:gd name="T32" fmla="*/ 7 w 8"/>
                <a:gd name="T33" fmla="*/ 3 h 8"/>
                <a:gd name="T34" fmla="*/ 6 w 8"/>
                <a:gd name="T35" fmla="*/ 2 h 8"/>
                <a:gd name="T36" fmla="*/ 4 w 8"/>
                <a:gd name="T37" fmla="*/ 2 h 8"/>
                <a:gd name="T38" fmla="*/ 5 w 8"/>
                <a:gd name="T39" fmla="*/ 2 h 8"/>
                <a:gd name="T40" fmla="*/ 3 w 8"/>
                <a:gd name="T41" fmla="*/ 1 h 8"/>
                <a:gd name="T42" fmla="*/ 2 w 8"/>
                <a:gd name="T43" fmla="*/ 0 h 8"/>
                <a:gd name="T44" fmla="*/ 2 w 8"/>
                <a:gd name="T45" fmla="*/ 1 h 8"/>
                <a:gd name="T46" fmla="*/ 4 w 8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" h="8">
                  <a:moveTo>
                    <a:pt x="4" y="2"/>
                  </a:moveTo>
                  <a:cubicBezTo>
                    <a:pt x="4" y="2"/>
                    <a:pt x="3" y="1"/>
                    <a:pt x="3" y="1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5" y="4"/>
                    <a:pt x="5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4" y="4"/>
                    <a:pt x="2" y="5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4" y="7"/>
                    <a:pt x="4" y="6"/>
                    <a:pt x="3" y="5"/>
                  </a:cubicBezTo>
                  <a:cubicBezTo>
                    <a:pt x="4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0" y="0"/>
                    <a:pt x="3" y="1"/>
                    <a:pt x="2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0" name="Freeform 1685"/>
            <p:cNvSpPr>
              <a:spLocks/>
            </p:cNvSpPr>
            <p:nvPr/>
          </p:nvSpPr>
          <p:spPr bwMode="auto">
            <a:xfrm>
              <a:off x="1222" y="283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1" name="Freeform 1686"/>
            <p:cNvSpPr>
              <a:spLocks/>
            </p:cNvSpPr>
            <p:nvPr/>
          </p:nvSpPr>
          <p:spPr bwMode="auto">
            <a:xfrm>
              <a:off x="1230" y="284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2" name="Freeform 1687"/>
            <p:cNvSpPr>
              <a:spLocks/>
            </p:cNvSpPr>
            <p:nvPr/>
          </p:nvSpPr>
          <p:spPr bwMode="auto">
            <a:xfrm>
              <a:off x="1217" y="2843"/>
              <a:ext cx="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3" name="Freeform 1688"/>
            <p:cNvSpPr>
              <a:spLocks/>
            </p:cNvSpPr>
            <p:nvPr/>
          </p:nvSpPr>
          <p:spPr bwMode="auto">
            <a:xfrm>
              <a:off x="1217" y="2848"/>
              <a:ext cx="5" cy="11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3 h 4"/>
                <a:gd name="T4" fmla="*/ 0 w 2"/>
                <a:gd name="T5" fmla="*/ 0 h 4"/>
                <a:gd name="T6" fmla="*/ 1 w 2"/>
                <a:gd name="T7" fmla="*/ 2 h 4"/>
                <a:gd name="T8" fmla="*/ 0 w 2"/>
                <a:gd name="T9" fmla="*/ 3 h 4"/>
                <a:gd name="T10" fmla="*/ 1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4"/>
                    <a:pt x="1" y="2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0" y="1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4" name="Freeform 1689"/>
            <p:cNvSpPr>
              <a:spLocks/>
            </p:cNvSpPr>
            <p:nvPr/>
          </p:nvSpPr>
          <p:spPr bwMode="auto">
            <a:xfrm>
              <a:off x="1181" y="2840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10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10 w 13"/>
                <a:gd name="T9" fmla="*/ 3 h 7"/>
                <a:gd name="T10" fmla="*/ 9 w 13"/>
                <a:gd name="T11" fmla="*/ 4 h 7"/>
                <a:gd name="T12" fmla="*/ 9 w 13"/>
                <a:gd name="T13" fmla="*/ 5 h 7"/>
                <a:gd name="T14" fmla="*/ 8 w 13"/>
                <a:gd name="T15" fmla="*/ 2 h 7"/>
                <a:gd name="T16" fmla="*/ 8 w 13"/>
                <a:gd name="T17" fmla="*/ 6 h 7"/>
                <a:gd name="T18" fmla="*/ 7 w 13"/>
                <a:gd name="T19" fmla="*/ 5 h 7"/>
                <a:gd name="T20" fmla="*/ 7 w 13"/>
                <a:gd name="T21" fmla="*/ 5 h 7"/>
                <a:gd name="T22" fmla="*/ 6 w 13"/>
                <a:gd name="T23" fmla="*/ 4 h 7"/>
                <a:gd name="T24" fmla="*/ 7 w 13"/>
                <a:gd name="T25" fmla="*/ 3 h 7"/>
                <a:gd name="T26" fmla="*/ 6 w 13"/>
                <a:gd name="T27" fmla="*/ 3 h 7"/>
                <a:gd name="T28" fmla="*/ 7 w 13"/>
                <a:gd name="T29" fmla="*/ 2 h 7"/>
                <a:gd name="T30" fmla="*/ 5 w 13"/>
                <a:gd name="T31" fmla="*/ 2 h 7"/>
                <a:gd name="T32" fmla="*/ 6 w 13"/>
                <a:gd name="T33" fmla="*/ 1 h 7"/>
                <a:gd name="T34" fmla="*/ 3 w 13"/>
                <a:gd name="T35" fmla="*/ 3 h 7"/>
                <a:gd name="T36" fmla="*/ 3 w 13"/>
                <a:gd name="T37" fmla="*/ 3 h 7"/>
                <a:gd name="T38" fmla="*/ 5 w 13"/>
                <a:gd name="T39" fmla="*/ 2 h 7"/>
                <a:gd name="T40" fmla="*/ 4 w 13"/>
                <a:gd name="T41" fmla="*/ 2 h 7"/>
                <a:gd name="T42" fmla="*/ 5 w 13"/>
                <a:gd name="T43" fmla="*/ 1 h 7"/>
                <a:gd name="T44" fmla="*/ 3 w 13"/>
                <a:gd name="T45" fmla="*/ 1 h 7"/>
                <a:gd name="T46" fmla="*/ 3 w 13"/>
                <a:gd name="T47" fmla="*/ 0 h 7"/>
                <a:gd name="T48" fmla="*/ 0 w 13"/>
                <a:gd name="T49" fmla="*/ 2 h 7"/>
                <a:gd name="T50" fmla="*/ 3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4 w 13"/>
                <a:gd name="T59" fmla="*/ 6 h 7"/>
                <a:gd name="T60" fmla="*/ 5 w 13"/>
                <a:gd name="T61" fmla="*/ 5 h 7"/>
                <a:gd name="T62" fmla="*/ 4 w 13"/>
                <a:gd name="T63" fmla="*/ 7 h 7"/>
                <a:gd name="T64" fmla="*/ 10 w 13"/>
                <a:gd name="T65" fmla="*/ 7 h 7"/>
                <a:gd name="T66" fmla="*/ 10 w 13"/>
                <a:gd name="T67" fmla="*/ 5 h 7"/>
                <a:gd name="T68" fmla="*/ 12 w 13"/>
                <a:gd name="T69" fmla="*/ 5 h 7"/>
                <a:gd name="T70" fmla="*/ 11 w 13"/>
                <a:gd name="T71" fmla="*/ 3 h 7"/>
                <a:gd name="T72" fmla="*/ 13 w 13"/>
                <a:gd name="T73" fmla="*/ 6 h 7"/>
                <a:gd name="T74" fmla="*/ 13 w 13"/>
                <a:gd name="T75" fmla="*/ 6 h 7"/>
                <a:gd name="T76" fmla="*/ 12 w 13"/>
                <a:gd name="T77" fmla="*/ 5 h 7"/>
                <a:gd name="T78" fmla="*/ 13 w 13"/>
                <a:gd name="T79" fmla="*/ 6 h 7"/>
                <a:gd name="T80" fmla="*/ 11 w 13"/>
                <a:gd name="T81" fmla="*/ 2 h 7"/>
                <a:gd name="T82" fmla="*/ 10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10" y="3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4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2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6"/>
                    <a:pt x="7" y="5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3"/>
                    <a:pt x="7" y="5"/>
                    <a:pt x="6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6" y="2"/>
                    <a:pt x="3" y="3"/>
                  </a:cubicBezTo>
                  <a:cubicBezTo>
                    <a:pt x="6" y="1"/>
                    <a:pt x="2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4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2" y="3"/>
                    <a:pt x="3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5" y="4"/>
                    <a:pt x="4" y="5"/>
                    <a:pt x="4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8" y="6"/>
                    <a:pt x="10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2" y="5"/>
                    <a:pt x="10" y="0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5" name="Freeform 1690"/>
            <p:cNvSpPr>
              <a:spLocks/>
            </p:cNvSpPr>
            <p:nvPr/>
          </p:nvSpPr>
          <p:spPr bwMode="auto">
            <a:xfrm>
              <a:off x="1217" y="2856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6" name="Freeform 1691"/>
            <p:cNvSpPr>
              <a:spLocks/>
            </p:cNvSpPr>
            <p:nvPr/>
          </p:nvSpPr>
          <p:spPr bwMode="auto">
            <a:xfrm>
              <a:off x="1190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7" name="Rectangle 1692"/>
            <p:cNvSpPr>
              <a:spLocks noChangeArrowheads="1"/>
            </p:cNvSpPr>
            <p:nvPr/>
          </p:nvSpPr>
          <p:spPr bwMode="auto">
            <a:xfrm>
              <a:off x="1217" y="285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8" name="Freeform 1693"/>
            <p:cNvSpPr>
              <a:spLocks/>
            </p:cNvSpPr>
            <p:nvPr/>
          </p:nvSpPr>
          <p:spPr bwMode="auto">
            <a:xfrm>
              <a:off x="1214" y="2845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9" name="Freeform 1694"/>
            <p:cNvSpPr>
              <a:spLocks/>
            </p:cNvSpPr>
            <p:nvPr/>
          </p:nvSpPr>
          <p:spPr bwMode="auto">
            <a:xfrm>
              <a:off x="1192" y="28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0" name="Freeform 1695"/>
            <p:cNvSpPr>
              <a:spLocks/>
            </p:cNvSpPr>
            <p:nvPr/>
          </p:nvSpPr>
          <p:spPr bwMode="auto">
            <a:xfrm>
              <a:off x="1198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1" name="Freeform 1696"/>
            <p:cNvSpPr>
              <a:spLocks/>
            </p:cNvSpPr>
            <p:nvPr/>
          </p:nvSpPr>
          <p:spPr bwMode="auto">
            <a:xfrm>
              <a:off x="1179" y="2807"/>
              <a:ext cx="62" cy="33"/>
            </a:xfrm>
            <a:custGeom>
              <a:avLst/>
              <a:gdLst>
                <a:gd name="T0" fmla="*/ 18 w 23"/>
                <a:gd name="T1" fmla="*/ 10 h 12"/>
                <a:gd name="T2" fmla="*/ 19 w 23"/>
                <a:gd name="T3" fmla="*/ 11 h 12"/>
                <a:gd name="T4" fmla="*/ 21 w 23"/>
                <a:gd name="T5" fmla="*/ 10 h 12"/>
                <a:gd name="T6" fmla="*/ 20 w 23"/>
                <a:gd name="T7" fmla="*/ 7 h 12"/>
                <a:gd name="T8" fmla="*/ 17 w 23"/>
                <a:gd name="T9" fmla="*/ 4 h 12"/>
                <a:gd name="T10" fmla="*/ 15 w 23"/>
                <a:gd name="T11" fmla="*/ 2 h 12"/>
                <a:gd name="T12" fmla="*/ 12 w 23"/>
                <a:gd name="T13" fmla="*/ 3 h 12"/>
                <a:gd name="T14" fmla="*/ 12 w 23"/>
                <a:gd name="T15" fmla="*/ 3 h 12"/>
                <a:gd name="T16" fmla="*/ 10 w 23"/>
                <a:gd name="T17" fmla="*/ 2 h 12"/>
                <a:gd name="T18" fmla="*/ 10 w 23"/>
                <a:gd name="T19" fmla="*/ 6 h 12"/>
                <a:gd name="T20" fmla="*/ 9 w 23"/>
                <a:gd name="T21" fmla="*/ 6 h 12"/>
                <a:gd name="T22" fmla="*/ 8 w 23"/>
                <a:gd name="T23" fmla="*/ 5 h 12"/>
                <a:gd name="T24" fmla="*/ 6 w 23"/>
                <a:gd name="T25" fmla="*/ 5 h 12"/>
                <a:gd name="T26" fmla="*/ 5 w 23"/>
                <a:gd name="T27" fmla="*/ 6 h 12"/>
                <a:gd name="T28" fmla="*/ 4 w 23"/>
                <a:gd name="T29" fmla="*/ 7 h 12"/>
                <a:gd name="T30" fmla="*/ 5 w 23"/>
                <a:gd name="T31" fmla="*/ 9 h 12"/>
                <a:gd name="T32" fmla="*/ 3 w 23"/>
                <a:gd name="T33" fmla="*/ 8 h 12"/>
                <a:gd name="T34" fmla="*/ 3 w 23"/>
                <a:gd name="T35" fmla="*/ 9 h 12"/>
                <a:gd name="T36" fmla="*/ 3 w 23"/>
                <a:gd name="T37" fmla="*/ 12 h 12"/>
                <a:gd name="T38" fmla="*/ 3 w 23"/>
                <a:gd name="T39" fmla="*/ 11 h 12"/>
                <a:gd name="T40" fmla="*/ 2 w 23"/>
                <a:gd name="T41" fmla="*/ 10 h 12"/>
                <a:gd name="T42" fmla="*/ 6 w 23"/>
                <a:gd name="T43" fmla="*/ 10 h 12"/>
                <a:gd name="T44" fmla="*/ 6 w 23"/>
                <a:gd name="T45" fmla="*/ 10 h 12"/>
                <a:gd name="T46" fmla="*/ 6 w 23"/>
                <a:gd name="T47" fmla="*/ 10 h 12"/>
                <a:gd name="T48" fmla="*/ 7 w 23"/>
                <a:gd name="T49" fmla="*/ 10 h 12"/>
                <a:gd name="T50" fmla="*/ 7 w 23"/>
                <a:gd name="T51" fmla="*/ 9 h 12"/>
                <a:gd name="T52" fmla="*/ 7 w 23"/>
                <a:gd name="T53" fmla="*/ 8 h 12"/>
                <a:gd name="T54" fmla="*/ 7 w 23"/>
                <a:gd name="T55" fmla="*/ 9 h 12"/>
                <a:gd name="T56" fmla="*/ 8 w 23"/>
                <a:gd name="T57" fmla="*/ 8 h 12"/>
                <a:gd name="T58" fmla="*/ 8 w 23"/>
                <a:gd name="T59" fmla="*/ 8 h 12"/>
                <a:gd name="T60" fmla="*/ 9 w 23"/>
                <a:gd name="T61" fmla="*/ 7 h 12"/>
                <a:gd name="T62" fmla="*/ 9 w 23"/>
                <a:gd name="T63" fmla="*/ 8 h 12"/>
                <a:gd name="T64" fmla="*/ 10 w 23"/>
                <a:gd name="T65" fmla="*/ 8 h 12"/>
                <a:gd name="T66" fmla="*/ 10 w 23"/>
                <a:gd name="T67" fmla="*/ 6 h 12"/>
                <a:gd name="T68" fmla="*/ 12 w 23"/>
                <a:gd name="T69" fmla="*/ 6 h 12"/>
                <a:gd name="T70" fmla="*/ 14 w 23"/>
                <a:gd name="T71" fmla="*/ 5 h 12"/>
                <a:gd name="T72" fmla="*/ 14 w 23"/>
                <a:gd name="T73" fmla="*/ 6 h 12"/>
                <a:gd name="T74" fmla="*/ 16 w 23"/>
                <a:gd name="T75" fmla="*/ 6 h 12"/>
                <a:gd name="T76" fmla="*/ 17 w 23"/>
                <a:gd name="T77" fmla="*/ 4 h 12"/>
                <a:gd name="T78" fmla="*/ 16 w 23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" h="12">
                  <a:moveTo>
                    <a:pt x="16" y="8"/>
                  </a:moveTo>
                  <a:cubicBezTo>
                    <a:pt x="16" y="8"/>
                    <a:pt x="17" y="9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9"/>
                    <a:pt x="20" y="11"/>
                    <a:pt x="21" y="10"/>
                  </a:cubicBezTo>
                  <a:cubicBezTo>
                    <a:pt x="21" y="9"/>
                    <a:pt x="18" y="8"/>
                    <a:pt x="19" y="8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0" y="7"/>
                    <a:pt x="18" y="7"/>
                    <a:pt x="18" y="7"/>
                  </a:cubicBezTo>
                  <a:cubicBezTo>
                    <a:pt x="23" y="4"/>
                    <a:pt x="15" y="6"/>
                    <a:pt x="17" y="4"/>
                  </a:cubicBezTo>
                  <a:cubicBezTo>
                    <a:pt x="17" y="3"/>
                    <a:pt x="16" y="3"/>
                    <a:pt x="15" y="4"/>
                  </a:cubicBezTo>
                  <a:cubicBezTo>
                    <a:pt x="16" y="3"/>
                    <a:pt x="15" y="4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3" y="3"/>
                    <a:pt x="13" y="4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2" y="2"/>
                    <a:pt x="12" y="5"/>
                    <a:pt x="12" y="3"/>
                  </a:cubicBezTo>
                  <a:cubicBezTo>
                    <a:pt x="11" y="2"/>
                    <a:pt x="12" y="4"/>
                    <a:pt x="11" y="5"/>
                  </a:cubicBezTo>
                  <a:cubicBezTo>
                    <a:pt x="11" y="5"/>
                    <a:pt x="11" y="4"/>
                    <a:pt x="10" y="2"/>
                  </a:cubicBezTo>
                  <a:cubicBezTo>
                    <a:pt x="10" y="4"/>
                    <a:pt x="10" y="3"/>
                    <a:pt x="10" y="4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9" y="5"/>
                    <a:pt x="10" y="7"/>
                    <a:pt x="9" y="8"/>
                  </a:cubicBezTo>
                  <a:cubicBezTo>
                    <a:pt x="9" y="6"/>
                    <a:pt x="10" y="7"/>
                    <a:pt x="9" y="6"/>
                  </a:cubicBezTo>
                  <a:cubicBezTo>
                    <a:pt x="9" y="5"/>
                    <a:pt x="10" y="5"/>
                    <a:pt x="10" y="3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5"/>
                    <a:pt x="8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4" y="4"/>
                    <a:pt x="6" y="8"/>
                    <a:pt x="4" y="7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3" y="7"/>
                    <a:pt x="3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5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0" y="12"/>
                    <a:pt x="3" y="12"/>
                  </a:cubicBezTo>
                  <a:cubicBezTo>
                    <a:pt x="4" y="12"/>
                    <a:pt x="6" y="11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3" y="10"/>
                    <a:pt x="2" y="10"/>
                  </a:cubicBezTo>
                  <a:cubicBezTo>
                    <a:pt x="1" y="10"/>
                    <a:pt x="3" y="10"/>
                    <a:pt x="3" y="10"/>
                  </a:cubicBezTo>
                  <a:cubicBezTo>
                    <a:pt x="4" y="10"/>
                    <a:pt x="4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4" y="9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9"/>
                    <a:pt x="7" y="8"/>
                  </a:cubicBezTo>
                  <a:cubicBezTo>
                    <a:pt x="6" y="7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8" y="7"/>
                    <a:pt x="8" y="7"/>
                    <a:pt x="8" y="5"/>
                  </a:cubicBezTo>
                  <a:cubicBezTo>
                    <a:pt x="8" y="6"/>
                    <a:pt x="8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10" y="9"/>
                    <a:pt x="9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8"/>
                    <a:pt x="13" y="6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6"/>
                    <a:pt x="14" y="7"/>
                    <a:pt x="14" y="6"/>
                  </a:cubicBezTo>
                  <a:cubicBezTo>
                    <a:pt x="15" y="5"/>
                    <a:pt x="14" y="7"/>
                    <a:pt x="14" y="7"/>
                  </a:cubicBezTo>
                  <a:cubicBezTo>
                    <a:pt x="16" y="5"/>
                    <a:pt x="14" y="9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7" y="4"/>
                    <a:pt x="17" y="4"/>
                  </a:cubicBezTo>
                  <a:cubicBezTo>
                    <a:pt x="17" y="4"/>
                    <a:pt x="17" y="6"/>
                    <a:pt x="18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8"/>
                    <a:pt x="19" y="7"/>
                    <a:pt x="16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2" name="Freeform 1697"/>
            <p:cNvSpPr>
              <a:spLocks/>
            </p:cNvSpPr>
            <p:nvPr/>
          </p:nvSpPr>
          <p:spPr bwMode="auto">
            <a:xfrm>
              <a:off x="1214" y="2823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3" name="Freeform 1698"/>
            <p:cNvSpPr>
              <a:spLocks/>
            </p:cNvSpPr>
            <p:nvPr/>
          </p:nvSpPr>
          <p:spPr bwMode="auto">
            <a:xfrm>
              <a:off x="1214" y="28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4" name="Freeform 1699"/>
            <p:cNvSpPr>
              <a:spLocks/>
            </p:cNvSpPr>
            <p:nvPr/>
          </p:nvSpPr>
          <p:spPr bwMode="auto">
            <a:xfrm>
              <a:off x="1220" y="2832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5" name="Freeform 1700"/>
            <p:cNvSpPr>
              <a:spLocks/>
            </p:cNvSpPr>
            <p:nvPr/>
          </p:nvSpPr>
          <p:spPr bwMode="auto">
            <a:xfrm>
              <a:off x="1222" y="2832"/>
              <a:ext cx="3" cy="2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3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6" name="Freeform 1701"/>
            <p:cNvSpPr>
              <a:spLocks/>
            </p:cNvSpPr>
            <p:nvPr/>
          </p:nvSpPr>
          <p:spPr bwMode="auto">
            <a:xfrm>
              <a:off x="1184" y="2834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3 h 9"/>
                <a:gd name="T4" fmla="*/ 3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4 h 9"/>
                <a:gd name="T20" fmla="*/ 14 w 18"/>
                <a:gd name="T21" fmla="*/ 4 h 9"/>
                <a:gd name="T22" fmla="*/ 14 w 18"/>
                <a:gd name="T23" fmla="*/ 4 h 9"/>
                <a:gd name="T24" fmla="*/ 15 w 18"/>
                <a:gd name="T25" fmla="*/ 3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1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4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4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3"/>
                    <a:pt x="3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3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2"/>
                    <a:pt x="18" y="3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4"/>
                    <a:pt x="14" y="1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4"/>
                    <a:pt x="13" y="4"/>
                  </a:cubicBezTo>
                  <a:cubicBezTo>
                    <a:pt x="12" y="3"/>
                    <a:pt x="13" y="5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1" y="3"/>
                    <a:pt x="11" y="2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8" y="5"/>
                    <a:pt x="7" y="4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3" y="5"/>
                    <a:pt x="3" y="4"/>
                  </a:cubicBezTo>
                  <a:cubicBezTo>
                    <a:pt x="4" y="3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7" name="Freeform 1702"/>
            <p:cNvSpPr>
              <a:spLocks/>
            </p:cNvSpPr>
            <p:nvPr/>
          </p:nvSpPr>
          <p:spPr bwMode="auto">
            <a:xfrm>
              <a:off x="1181" y="2834"/>
              <a:ext cx="9" cy="6"/>
            </a:xfrm>
            <a:custGeom>
              <a:avLst/>
              <a:gdLst>
                <a:gd name="T0" fmla="*/ 2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8" name="Freeform 1703"/>
            <p:cNvSpPr>
              <a:spLocks/>
            </p:cNvSpPr>
            <p:nvPr/>
          </p:nvSpPr>
          <p:spPr bwMode="auto">
            <a:xfrm>
              <a:off x="1181" y="2804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5 w 9"/>
                <a:gd name="T3" fmla="*/ 3 h 12"/>
                <a:gd name="T4" fmla="*/ 1 w 9"/>
                <a:gd name="T5" fmla="*/ 6 h 12"/>
                <a:gd name="T6" fmla="*/ 1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2 w 9"/>
                <a:gd name="T19" fmla="*/ 9 h 12"/>
                <a:gd name="T20" fmla="*/ 2 w 9"/>
                <a:gd name="T21" fmla="*/ 6 h 12"/>
                <a:gd name="T22" fmla="*/ 3 w 9"/>
                <a:gd name="T23" fmla="*/ 7 h 12"/>
                <a:gd name="T24" fmla="*/ 5 w 9"/>
                <a:gd name="T25" fmla="*/ 6 h 12"/>
                <a:gd name="T26" fmla="*/ 5 w 9"/>
                <a:gd name="T27" fmla="*/ 6 h 12"/>
                <a:gd name="T28" fmla="*/ 4 w 9"/>
                <a:gd name="T29" fmla="*/ 5 h 12"/>
                <a:gd name="T30" fmla="*/ 5 w 9"/>
                <a:gd name="T31" fmla="*/ 6 h 12"/>
                <a:gd name="T32" fmla="*/ 8 w 9"/>
                <a:gd name="T33" fmla="*/ 5 h 12"/>
                <a:gd name="T34" fmla="*/ 8 w 9"/>
                <a:gd name="T35" fmla="*/ 2 h 12"/>
                <a:gd name="T36" fmla="*/ 8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2" y="5"/>
                    <a:pt x="1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3"/>
                    <a:pt x="4" y="6"/>
                    <a:pt x="5" y="6"/>
                  </a:cubicBezTo>
                  <a:cubicBezTo>
                    <a:pt x="6" y="5"/>
                    <a:pt x="7" y="3"/>
                    <a:pt x="8" y="5"/>
                  </a:cubicBezTo>
                  <a:cubicBezTo>
                    <a:pt x="7" y="4"/>
                    <a:pt x="7" y="2"/>
                    <a:pt x="8" y="2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9" y="5"/>
                    <a:pt x="9" y="4"/>
                  </a:cubicBezTo>
                  <a:cubicBezTo>
                    <a:pt x="8" y="3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9" name="Freeform 1704"/>
            <p:cNvSpPr>
              <a:spLocks/>
            </p:cNvSpPr>
            <p:nvPr/>
          </p:nvSpPr>
          <p:spPr bwMode="auto">
            <a:xfrm>
              <a:off x="1195" y="2810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</p:grpSp>
      <p:pic>
        <p:nvPicPr>
          <p:cNvPr id="1710" name="图片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21245614">
            <a:off x="458408" y="352641"/>
            <a:ext cx="4374085" cy="1214399"/>
          </a:xfrm>
          <a:prstGeom prst="rect">
            <a:avLst/>
          </a:prstGeom>
        </p:spPr>
      </p:pic>
      <p:sp>
        <p:nvSpPr>
          <p:cNvPr id="1711" name="文本框 6"/>
          <p:cNvSpPr txBox="1"/>
          <p:nvPr/>
        </p:nvSpPr>
        <p:spPr>
          <a:xfrm rot="21149693">
            <a:off x="416862" y="512050"/>
            <a:ext cx="449524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400" b="1" i="0" u="none" strike="noStrike" kern="1200" cap="none" spc="0" normalizeH="0" baseline="0" noProof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CHUẨN</a:t>
            </a:r>
            <a:r>
              <a:rPr kumimoji="0" lang="en-US" altLang="zh-CN" sz="4400" b="1" i="0" u="none" strike="noStrike" kern="1200" cap="none" spc="0" normalizeH="0" noProof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 BỊ</a:t>
            </a:r>
            <a:endParaRPr kumimoji="0" lang="zh-CN" altLang="en-US" sz="4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字魂27号-布丁体" panose="00000500000000000000" pitchFamily="2" charset="-122"/>
              <a:cs typeface="Calibri" panose="020F0502020204030204" pitchFamily="34" charset="0"/>
            </a:endParaRPr>
          </a:p>
        </p:txBody>
      </p:sp>
      <p:pic>
        <p:nvPicPr>
          <p:cNvPr id="4" name="Picture 4" descr="Siêu rẻ chổi cỏ cán nhựa. chổi quét nhà cán nhựa. chổi đót bông cỏ chắc |  Dụng cụ vệ sinh | VinMarti.Com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98549" y="3434345"/>
            <a:ext cx="2689995" cy="26899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6" descr="Ky Hốt Rác Vĩ Hưng Nhỏ/Lớn | Lazada.vn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3174" y="2450077"/>
            <a:ext cx="3789409" cy="37894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12" name="Picture 2" descr="FirstSolar.com.vn » Khẩu trang y tế 4 lớp Huỳnh Gia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4770" y="896770"/>
            <a:ext cx="2084761" cy="15385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" name="Picture 8" descr="Tái Chế Thùng Rác Màu Xanh Lá Có - Miễn Phí vector hình ảnh trên Pixabay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26621" y="2522684"/>
            <a:ext cx="2261054" cy="37168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8354867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 flipH="1">
            <a:off x="-1" y="4912048"/>
            <a:ext cx="1551199" cy="2003456"/>
            <a:chOff x="316" y="897"/>
            <a:chExt cx="1835" cy="2370"/>
          </a:xfrm>
        </p:grpSpPr>
        <p:grpSp>
          <p:nvGrpSpPr>
            <p:cNvPr id="6" name="Group 205"/>
            <p:cNvGrpSpPr>
              <a:grpSpLocks/>
            </p:cNvGrpSpPr>
            <p:nvPr/>
          </p:nvGrpSpPr>
          <p:grpSpPr bwMode="auto">
            <a:xfrm>
              <a:off x="618" y="1602"/>
              <a:ext cx="504" cy="430"/>
              <a:chOff x="618" y="1602"/>
              <a:chExt cx="504" cy="430"/>
            </a:xfrm>
          </p:grpSpPr>
          <p:sp>
            <p:nvSpPr>
              <p:cNvPr id="1510" name="Freeform 5"/>
              <p:cNvSpPr>
                <a:spLocks/>
              </p:cNvSpPr>
              <p:nvPr/>
            </p:nvSpPr>
            <p:spPr bwMode="auto">
              <a:xfrm>
                <a:off x="1108" y="2007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3 w 11"/>
                  <a:gd name="T3" fmla="*/ 0 h 9"/>
                  <a:gd name="T4" fmla="*/ 0 w 11"/>
                  <a:gd name="T5" fmla="*/ 0 h 9"/>
                  <a:gd name="T6" fmla="*/ 11 w 11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1" name="Freeform 6"/>
              <p:cNvSpPr>
                <a:spLocks/>
              </p:cNvSpPr>
              <p:nvPr/>
            </p:nvSpPr>
            <p:spPr bwMode="auto">
              <a:xfrm>
                <a:off x="1067" y="1964"/>
                <a:ext cx="44" cy="43"/>
              </a:xfrm>
              <a:custGeom>
                <a:avLst/>
                <a:gdLst>
                  <a:gd name="T0" fmla="*/ 8 w 16"/>
                  <a:gd name="T1" fmla="*/ 4 h 16"/>
                  <a:gd name="T2" fmla="*/ 2 w 16"/>
                  <a:gd name="T3" fmla="*/ 0 h 16"/>
                  <a:gd name="T4" fmla="*/ 6 w 16"/>
                  <a:gd name="T5" fmla="*/ 10 h 16"/>
                  <a:gd name="T6" fmla="*/ 16 w 16"/>
                  <a:gd name="T7" fmla="*/ 14 h 16"/>
                  <a:gd name="T8" fmla="*/ 8 w 16"/>
                  <a:gd name="T9" fmla="*/ 9 h 16"/>
                  <a:gd name="T10" fmla="*/ 15 w 16"/>
                  <a:gd name="T11" fmla="*/ 12 h 16"/>
                  <a:gd name="T12" fmla="*/ 6 w 16"/>
                  <a:gd name="T13" fmla="*/ 5 h 16"/>
                  <a:gd name="T14" fmla="*/ 8 w 16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5"/>
                      <a:pt x="0" y="1"/>
                      <a:pt x="6" y="10"/>
                    </a:cubicBezTo>
                    <a:cubicBezTo>
                      <a:pt x="9" y="12"/>
                      <a:pt x="16" y="16"/>
                      <a:pt x="16" y="14"/>
                    </a:cubicBezTo>
                    <a:cubicBezTo>
                      <a:pt x="14" y="13"/>
                      <a:pt x="10" y="12"/>
                      <a:pt x="8" y="9"/>
                    </a:cubicBezTo>
                    <a:cubicBezTo>
                      <a:pt x="9" y="9"/>
                      <a:pt x="13" y="12"/>
                      <a:pt x="15" y="12"/>
                    </a:cubicBezTo>
                    <a:cubicBezTo>
                      <a:pt x="11" y="7"/>
                      <a:pt x="11" y="10"/>
                      <a:pt x="6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2" name="Freeform 7"/>
              <p:cNvSpPr>
                <a:spLocks/>
              </p:cNvSpPr>
              <p:nvPr/>
            </p:nvSpPr>
            <p:spPr bwMode="auto">
              <a:xfrm>
                <a:off x="1062" y="1964"/>
                <a:ext cx="11" cy="5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1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2"/>
                      <a:pt x="4" y="1"/>
                    </a:cubicBezTo>
                    <a:cubicBezTo>
                      <a:pt x="3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3" name="Freeform 8"/>
              <p:cNvSpPr>
                <a:spLocks/>
              </p:cNvSpPr>
              <p:nvPr/>
            </p:nvSpPr>
            <p:spPr bwMode="auto">
              <a:xfrm>
                <a:off x="1045" y="1953"/>
                <a:ext cx="14" cy="8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0 w 5"/>
                  <a:gd name="T5" fmla="*/ 0 h 3"/>
                  <a:gd name="T6" fmla="*/ 4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1" y="0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4" name="Freeform 9"/>
              <p:cNvSpPr>
                <a:spLocks/>
              </p:cNvSpPr>
              <p:nvPr/>
            </p:nvSpPr>
            <p:spPr bwMode="auto">
              <a:xfrm>
                <a:off x="1018" y="1928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5" name="Freeform 10"/>
              <p:cNvSpPr>
                <a:spLocks/>
              </p:cNvSpPr>
              <p:nvPr/>
            </p:nvSpPr>
            <p:spPr bwMode="auto">
              <a:xfrm>
                <a:off x="1005" y="1915"/>
                <a:ext cx="38" cy="27"/>
              </a:xfrm>
              <a:custGeom>
                <a:avLst/>
                <a:gdLst>
                  <a:gd name="T0" fmla="*/ 0 w 14"/>
                  <a:gd name="T1" fmla="*/ 0 h 10"/>
                  <a:gd name="T2" fmla="*/ 5 w 14"/>
                  <a:gd name="T3" fmla="*/ 5 h 10"/>
                  <a:gd name="T4" fmla="*/ 5 w 14"/>
                  <a:gd name="T5" fmla="*/ 4 h 10"/>
                  <a:gd name="T6" fmla="*/ 9 w 14"/>
                  <a:gd name="T7" fmla="*/ 5 h 10"/>
                  <a:gd name="T8" fmla="*/ 14 w 14"/>
                  <a:gd name="T9" fmla="*/ 10 h 10"/>
                  <a:gd name="T10" fmla="*/ 11 w 14"/>
                  <a:gd name="T11" fmla="*/ 6 h 10"/>
                  <a:gd name="T12" fmla="*/ 0 w 1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1" y="2"/>
                      <a:pt x="3" y="3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6" y="2"/>
                      <a:pt x="9" y="5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6" name="Freeform 11"/>
              <p:cNvSpPr>
                <a:spLocks/>
              </p:cNvSpPr>
              <p:nvPr/>
            </p:nvSpPr>
            <p:spPr bwMode="auto">
              <a:xfrm>
                <a:off x="1024" y="19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7" name="Freeform 12"/>
              <p:cNvSpPr>
                <a:spLocks/>
              </p:cNvSpPr>
              <p:nvPr/>
            </p:nvSpPr>
            <p:spPr bwMode="auto">
              <a:xfrm>
                <a:off x="1040" y="194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5 w 5"/>
                  <a:gd name="T5" fmla="*/ 0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8" name="Freeform 13"/>
              <p:cNvSpPr>
                <a:spLocks/>
              </p:cNvSpPr>
              <p:nvPr/>
            </p:nvSpPr>
            <p:spPr bwMode="auto">
              <a:xfrm>
                <a:off x="969" y="1874"/>
                <a:ext cx="33" cy="35"/>
              </a:xfrm>
              <a:custGeom>
                <a:avLst/>
                <a:gdLst>
                  <a:gd name="T0" fmla="*/ 2 w 12"/>
                  <a:gd name="T1" fmla="*/ 6 h 13"/>
                  <a:gd name="T2" fmla="*/ 12 w 12"/>
                  <a:gd name="T3" fmla="*/ 12 h 13"/>
                  <a:gd name="T4" fmla="*/ 7 w 12"/>
                  <a:gd name="T5" fmla="*/ 5 h 13"/>
                  <a:gd name="T6" fmla="*/ 2 w 12"/>
                  <a:gd name="T7" fmla="*/ 1 h 13"/>
                  <a:gd name="T8" fmla="*/ 2 w 12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6"/>
                    </a:moveTo>
                    <a:cubicBezTo>
                      <a:pt x="4" y="5"/>
                      <a:pt x="10" y="13"/>
                      <a:pt x="12" y="12"/>
                    </a:cubicBezTo>
                    <a:cubicBezTo>
                      <a:pt x="7" y="9"/>
                      <a:pt x="5" y="5"/>
                      <a:pt x="7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9" name="Freeform 14"/>
              <p:cNvSpPr>
                <a:spLocks/>
              </p:cNvSpPr>
              <p:nvPr/>
            </p:nvSpPr>
            <p:spPr bwMode="auto">
              <a:xfrm>
                <a:off x="956" y="1858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0" name="Freeform 15"/>
              <p:cNvSpPr>
                <a:spLocks/>
              </p:cNvSpPr>
              <p:nvPr/>
            </p:nvSpPr>
            <p:spPr bwMode="auto">
              <a:xfrm>
                <a:off x="890" y="1809"/>
                <a:ext cx="71" cy="62"/>
              </a:xfrm>
              <a:custGeom>
                <a:avLst/>
                <a:gdLst>
                  <a:gd name="T0" fmla="*/ 0 w 26"/>
                  <a:gd name="T1" fmla="*/ 1 h 23"/>
                  <a:gd name="T2" fmla="*/ 12 w 26"/>
                  <a:gd name="T3" fmla="*/ 9 h 23"/>
                  <a:gd name="T4" fmla="*/ 8 w 26"/>
                  <a:gd name="T5" fmla="*/ 7 h 23"/>
                  <a:gd name="T6" fmla="*/ 18 w 26"/>
                  <a:gd name="T7" fmla="*/ 15 h 23"/>
                  <a:gd name="T8" fmla="*/ 12 w 26"/>
                  <a:gd name="T9" fmla="*/ 12 h 23"/>
                  <a:gd name="T10" fmla="*/ 22 w 26"/>
                  <a:gd name="T11" fmla="*/ 19 h 23"/>
                  <a:gd name="T12" fmla="*/ 26 w 26"/>
                  <a:gd name="T13" fmla="*/ 23 h 23"/>
                  <a:gd name="T14" fmla="*/ 26 w 26"/>
                  <a:gd name="T15" fmla="*/ 20 h 23"/>
                  <a:gd name="T16" fmla="*/ 21 w 26"/>
                  <a:gd name="T17" fmla="*/ 17 h 23"/>
                  <a:gd name="T18" fmla="*/ 24 w 26"/>
                  <a:gd name="T19" fmla="*/ 18 h 23"/>
                  <a:gd name="T20" fmla="*/ 11 w 26"/>
                  <a:gd name="T21" fmla="*/ 5 h 23"/>
                  <a:gd name="T22" fmla="*/ 0 w 26"/>
                  <a:gd name="T2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0" y="1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0" y="8"/>
                      <a:pt x="10" y="9"/>
                      <a:pt x="8" y="7"/>
                    </a:cubicBezTo>
                    <a:cubicBezTo>
                      <a:pt x="12" y="12"/>
                      <a:pt x="14" y="11"/>
                      <a:pt x="18" y="15"/>
                    </a:cubicBezTo>
                    <a:cubicBezTo>
                      <a:pt x="18" y="17"/>
                      <a:pt x="10" y="9"/>
                      <a:pt x="12" y="12"/>
                    </a:cubicBezTo>
                    <a:cubicBezTo>
                      <a:pt x="14" y="14"/>
                      <a:pt x="19" y="18"/>
                      <a:pt x="22" y="1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4" y="18"/>
                      <a:pt x="21" y="19"/>
                      <a:pt x="21" y="17"/>
                    </a:cubicBezTo>
                    <a:cubicBezTo>
                      <a:pt x="21" y="15"/>
                      <a:pt x="23" y="17"/>
                      <a:pt x="24" y="18"/>
                    </a:cubicBezTo>
                    <a:cubicBezTo>
                      <a:pt x="21" y="16"/>
                      <a:pt x="17" y="10"/>
                      <a:pt x="11" y="5"/>
                    </a:cubicBezTo>
                    <a:cubicBezTo>
                      <a:pt x="5" y="0"/>
                      <a:pt x="4" y="3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1" name="Freeform 16"/>
              <p:cNvSpPr>
                <a:spLocks/>
              </p:cNvSpPr>
              <p:nvPr/>
            </p:nvSpPr>
            <p:spPr bwMode="auto">
              <a:xfrm>
                <a:off x="893" y="1801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2" name="Freeform 17"/>
              <p:cNvSpPr>
                <a:spLocks/>
              </p:cNvSpPr>
              <p:nvPr/>
            </p:nvSpPr>
            <p:spPr bwMode="auto">
              <a:xfrm>
                <a:off x="808" y="1746"/>
                <a:ext cx="74" cy="52"/>
              </a:xfrm>
              <a:custGeom>
                <a:avLst/>
                <a:gdLst>
                  <a:gd name="T0" fmla="*/ 18 w 27"/>
                  <a:gd name="T1" fmla="*/ 13 h 19"/>
                  <a:gd name="T2" fmla="*/ 24 w 27"/>
                  <a:gd name="T3" fmla="*/ 17 h 19"/>
                  <a:gd name="T4" fmla="*/ 25 w 27"/>
                  <a:gd name="T5" fmla="*/ 19 h 19"/>
                  <a:gd name="T6" fmla="*/ 27 w 27"/>
                  <a:gd name="T7" fmla="*/ 19 h 19"/>
                  <a:gd name="T8" fmla="*/ 17 w 27"/>
                  <a:gd name="T9" fmla="*/ 10 h 19"/>
                  <a:gd name="T10" fmla="*/ 17 w 27"/>
                  <a:gd name="T11" fmla="*/ 5 h 19"/>
                  <a:gd name="T12" fmla="*/ 21 w 27"/>
                  <a:gd name="T13" fmla="*/ 11 h 19"/>
                  <a:gd name="T14" fmla="*/ 15 w 27"/>
                  <a:gd name="T15" fmla="*/ 3 h 19"/>
                  <a:gd name="T16" fmla="*/ 13 w 27"/>
                  <a:gd name="T17" fmla="*/ 2 h 19"/>
                  <a:gd name="T18" fmla="*/ 12 w 27"/>
                  <a:gd name="T19" fmla="*/ 1 h 19"/>
                  <a:gd name="T20" fmla="*/ 12 w 27"/>
                  <a:gd name="T21" fmla="*/ 1 h 19"/>
                  <a:gd name="T22" fmla="*/ 6 w 27"/>
                  <a:gd name="T23" fmla="*/ 9 h 19"/>
                  <a:gd name="T24" fmla="*/ 6 w 27"/>
                  <a:gd name="T25" fmla="*/ 9 h 19"/>
                  <a:gd name="T26" fmla="*/ 6 w 27"/>
                  <a:gd name="T27" fmla="*/ 9 h 19"/>
                  <a:gd name="T28" fmla="*/ 6 w 27"/>
                  <a:gd name="T29" fmla="*/ 9 h 19"/>
                  <a:gd name="T30" fmla="*/ 6 w 27"/>
                  <a:gd name="T31" fmla="*/ 9 h 19"/>
                  <a:gd name="T32" fmla="*/ 6 w 27"/>
                  <a:gd name="T33" fmla="*/ 9 h 19"/>
                  <a:gd name="T34" fmla="*/ 7 w 27"/>
                  <a:gd name="T35" fmla="*/ 9 h 19"/>
                  <a:gd name="T36" fmla="*/ 8 w 27"/>
                  <a:gd name="T37" fmla="*/ 10 h 19"/>
                  <a:gd name="T38" fmla="*/ 11 w 27"/>
                  <a:gd name="T39" fmla="*/ 11 h 19"/>
                  <a:gd name="T40" fmla="*/ 8 w 27"/>
                  <a:gd name="T41" fmla="*/ 9 h 19"/>
                  <a:gd name="T42" fmla="*/ 12 w 27"/>
                  <a:gd name="T43" fmla="*/ 11 h 19"/>
                  <a:gd name="T44" fmla="*/ 10 w 27"/>
                  <a:gd name="T45" fmla="*/ 4 h 19"/>
                  <a:gd name="T46" fmla="*/ 18 w 27"/>
                  <a:gd name="T4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19">
                    <a:moveTo>
                      <a:pt x="18" y="13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8"/>
                      <a:pt x="24" y="18"/>
                      <a:pt x="25" y="19"/>
                    </a:cubicBezTo>
                    <a:cubicBezTo>
                      <a:pt x="25" y="18"/>
                      <a:pt x="27" y="19"/>
                      <a:pt x="27" y="19"/>
                    </a:cubicBezTo>
                    <a:cubicBezTo>
                      <a:pt x="26" y="15"/>
                      <a:pt x="20" y="13"/>
                      <a:pt x="17" y="10"/>
                    </a:cubicBezTo>
                    <a:cubicBezTo>
                      <a:pt x="10" y="2"/>
                      <a:pt x="18" y="10"/>
                      <a:pt x="17" y="5"/>
                    </a:cubicBezTo>
                    <a:cubicBezTo>
                      <a:pt x="19" y="8"/>
                      <a:pt x="18" y="8"/>
                      <a:pt x="21" y="11"/>
                    </a:cubicBezTo>
                    <a:cubicBezTo>
                      <a:pt x="20" y="8"/>
                      <a:pt x="17" y="5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0"/>
                      <a:pt x="0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0" y="11"/>
                      <a:pt x="10" y="10"/>
                      <a:pt x="8" y="9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8"/>
                      <a:pt x="7" y="8"/>
                      <a:pt x="10" y="4"/>
                    </a:cubicBezTo>
                    <a:cubicBezTo>
                      <a:pt x="12" y="7"/>
                      <a:pt x="14" y="9"/>
                      <a:pt x="18" y="1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3" name="Freeform 18"/>
              <p:cNvSpPr>
                <a:spLocks/>
              </p:cNvSpPr>
              <p:nvPr/>
            </p:nvSpPr>
            <p:spPr bwMode="auto">
              <a:xfrm>
                <a:off x="874" y="1798"/>
                <a:ext cx="8" cy="8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1"/>
                      <a:pt x="1" y="2"/>
                      <a:pt x="3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4" name="Freeform 19"/>
              <p:cNvSpPr>
                <a:spLocks/>
              </p:cNvSpPr>
              <p:nvPr/>
            </p:nvSpPr>
            <p:spPr bwMode="auto">
              <a:xfrm>
                <a:off x="838" y="1776"/>
                <a:ext cx="6" cy="6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5" name="Freeform 20"/>
              <p:cNvSpPr>
                <a:spLocks/>
              </p:cNvSpPr>
              <p:nvPr/>
            </p:nvSpPr>
            <p:spPr bwMode="auto">
              <a:xfrm>
                <a:off x="838" y="1768"/>
                <a:ext cx="11" cy="8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3 h 3"/>
                  <a:gd name="T4" fmla="*/ 3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6" name="Freeform 21"/>
              <p:cNvSpPr>
                <a:spLocks/>
              </p:cNvSpPr>
              <p:nvPr/>
            </p:nvSpPr>
            <p:spPr bwMode="auto">
              <a:xfrm>
                <a:off x="852" y="1779"/>
                <a:ext cx="270" cy="237"/>
              </a:xfrm>
              <a:custGeom>
                <a:avLst/>
                <a:gdLst>
                  <a:gd name="T0" fmla="*/ 46 w 99"/>
                  <a:gd name="T1" fmla="*/ 36 h 87"/>
                  <a:gd name="T2" fmla="*/ 51 w 99"/>
                  <a:gd name="T3" fmla="*/ 41 h 87"/>
                  <a:gd name="T4" fmla="*/ 43 w 99"/>
                  <a:gd name="T5" fmla="*/ 37 h 87"/>
                  <a:gd name="T6" fmla="*/ 43 w 99"/>
                  <a:gd name="T7" fmla="*/ 39 h 87"/>
                  <a:gd name="T8" fmla="*/ 55 w 99"/>
                  <a:gd name="T9" fmla="*/ 48 h 87"/>
                  <a:gd name="T10" fmla="*/ 55 w 99"/>
                  <a:gd name="T11" fmla="*/ 50 h 87"/>
                  <a:gd name="T12" fmla="*/ 77 w 99"/>
                  <a:gd name="T13" fmla="*/ 67 h 87"/>
                  <a:gd name="T14" fmla="*/ 93 w 99"/>
                  <a:gd name="T15" fmla="*/ 81 h 87"/>
                  <a:gd name="T16" fmla="*/ 93 w 99"/>
                  <a:gd name="T17" fmla="*/ 84 h 87"/>
                  <a:gd name="T18" fmla="*/ 89 w 99"/>
                  <a:gd name="T19" fmla="*/ 81 h 87"/>
                  <a:gd name="T20" fmla="*/ 82 w 99"/>
                  <a:gd name="T21" fmla="*/ 74 h 87"/>
                  <a:gd name="T22" fmla="*/ 67 w 99"/>
                  <a:gd name="T23" fmla="*/ 61 h 87"/>
                  <a:gd name="T24" fmla="*/ 37 w 99"/>
                  <a:gd name="T25" fmla="*/ 32 h 87"/>
                  <a:gd name="T26" fmla="*/ 32 w 99"/>
                  <a:gd name="T27" fmla="*/ 31 h 87"/>
                  <a:gd name="T28" fmla="*/ 29 w 99"/>
                  <a:gd name="T29" fmla="*/ 26 h 87"/>
                  <a:gd name="T30" fmla="*/ 32 w 99"/>
                  <a:gd name="T31" fmla="*/ 29 h 87"/>
                  <a:gd name="T32" fmla="*/ 16 w 99"/>
                  <a:gd name="T33" fmla="*/ 13 h 87"/>
                  <a:gd name="T34" fmla="*/ 14 w 99"/>
                  <a:gd name="T35" fmla="*/ 14 h 87"/>
                  <a:gd name="T36" fmla="*/ 8 w 99"/>
                  <a:gd name="T37" fmla="*/ 5 h 87"/>
                  <a:gd name="T38" fmla="*/ 1 w 99"/>
                  <a:gd name="T39" fmla="*/ 2 h 87"/>
                  <a:gd name="T40" fmla="*/ 7 w 99"/>
                  <a:gd name="T41" fmla="*/ 8 h 87"/>
                  <a:gd name="T42" fmla="*/ 1 w 99"/>
                  <a:gd name="T43" fmla="*/ 5 h 87"/>
                  <a:gd name="T44" fmla="*/ 41 w 99"/>
                  <a:gd name="T45" fmla="*/ 39 h 87"/>
                  <a:gd name="T46" fmla="*/ 39 w 99"/>
                  <a:gd name="T47" fmla="*/ 39 h 87"/>
                  <a:gd name="T48" fmla="*/ 62 w 99"/>
                  <a:gd name="T49" fmla="*/ 61 h 87"/>
                  <a:gd name="T50" fmla="*/ 73 w 99"/>
                  <a:gd name="T51" fmla="*/ 68 h 87"/>
                  <a:gd name="T52" fmla="*/ 77 w 99"/>
                  <a:gd name="T53" fmla="*/ 73 h 87"/>
                  <a:gd name="T54" fmla="*/ 78 w 99"/>
                  <a:gd name="T55" fmla="*/ 73 h 87"/>
                  <a:gd name="T56" fmla="*/ 85 w 99"/>
                  <a:gd name="T57" fmla="*/ 81 h 87"/>
                  <a:gd name="T58" fmla="*/ 88 w 99"/>
                  <a:gd name="T59" fmla="*/ 80 h 87"/>
                  <a:gd name="T60" fmla="*/ 91 w 99"/>
                  <a:gd name="T61" fmla="*/ 84 h 87"/>
                  <a:gd name="T62" fmla="*/ 93 w 99"/>
                  <a:gd name="T63" fmla="*/ 86 h 87"/>
                  <a:gd name="T64" fmla="*/ 93 w 99"/>
                  <a:gd name="T65" fmla="*/ 86 h 87"/>
                  <a:gd name="T66" fmla="*/ 93 w 99"/>
                  <a:gd name="T67" fmla="*/ 86 h 87"/>
                  <a:gd name="T68" fmla="*/ 93 w 99"/>
                  <a:gd name="T69" fmla="*/ 86 h 87"/>
                  <a:gd name="T70" fmla="*/ 96 w 99"/>
                  <a:gd name="T71" fmla="*/ 83 h 87"/>
                  <a:gd name="T72" fmla="*/ 96 w 99"/>
                  <a:gd name="T73" fmla="*/ 83 h 87"/>
                  <a:gd name="T74" fmla="*/ 96 w 99"/>
                  <a:gd name="T75" fmla="*/ 83 h 87"/>
                  <a:gd name="T76" fmla="*/ 96 w 99"/>
                  <a:gd name="T77" fmla="*/ 83 h 87"/>
                  <a:gd name="T78" fmla="*/ 96 w 99"/>
                  <a:gd name="T79" fmla="*/ 82 h 87"/>
                  <a:gd name="T80" fmla="*/ 96 w 99"/>
                  <a:gd name="T81" fmla="*/ 82 h 87"/>
                  <a:gd name="T82" fmla="*/ 95 w 99"/>
                  <a:gd name="T83" fmla="*/ 81 h 87"/>
                  <a:gd name="T84" fmla="*/ 90 w 99"/>
                  <a:gd name="T85" fmla="*/ 72 h 87"/>
                  <a:gd name="T86" fmla="*/ 91 w 99"/>
                  <a:gd name="T87" fmla="*/ 75 h 87"/>
                  <a:gd name="T88" fmla="*/ 87 w 99"/>
                  <a:gd name="T89" fmla="*/ 73 h 87"/>
                  <a:gd name="T90" fmla="*/ 86 w 99"/>
                  <a:gd name="T91" fmla="*/ 69 h 87"/>
                  <a:gd name="T92" fmla="*/ 74 w 99"/>
                  <a:gd name="T93" fmla="*/ 61 h 87"/>
                  <a:gd name="T94" fmla="*/ 74 w 99"/>
                  <a:gd name="T95" fmla="*/ 63 h 87"/>
                  <a:gd name="T96" fmla="*/ 59 w 99"/>
                  <a:gd name="T97" fmla="*/ 49 h 87"/>
                  <a:gd name="T98" fmla="*/ 67 w 99"/>
                  <a:gd name="T99" fmla="*/ 54 h 87"/>
                  <a:gd name="T100" fmla="*/ 63 w 99"/>
                  <a:gd name="T101" fmla="*/ 49 h 87"/>
                  <a:gd name="T102" fmla="*/ 52 w 99"/>
                  <a:gd name="T103" fmla="*/ 43 h 87"/>
                  <a:gd name="T104" fmla="*/ 46 w 99"/>
                  <a:gd name="T105" fmla="*/ 3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9" h="87">
                    <a:moveTo>
                      <a:pt x="46" y="36"/>
                    </a:moveTo>
                    <a:cubicBezTo>
                      <a:pt x="46" y="37"/>
                      <a:pt x="47" y="38"/>
                      <a:pt x="51" y="41"/>
                    </a:cubicBezTo>
                    <a:cubicBezTo>
                      <a:pt x="50" y="42"/>
                      <a:pt x="46" y="38"/>
                      <a:pt x="43" y="37"/>
                    </a:cubicBezTo>
                    <a:cubicBezTo>
                      <a:pt x="47" y="41"/>
                      <a:pt x="42" y="38"/>
                      <a:pt x="43" y="39"/>
                    </a:cubicBezTo>
                    <a:cubicBezTo>
                      <a:pt x="47" y="43"/>
                      <a:pt x="50" y="44"/>
                      <a:pt x="55" y="48"/>
                    </a:cubicBezTo>
                    <a:cubicBezTo>
                      <a:pt x="55" y="48"/>
                      <a:pt x="54" y="49"/>
                      <a:pt x="55" y="50"/>
                    </a:cubicBezTo>
                    <a:cubicBezTo>
                      <a:pt x="61" y="54"/>
                      <a:pt x="72" y="61"/>
                      <a:pt x="77" y="67"/>
                    </a:cubicBezTo>
                    <a:cubicBezTo>
                      <a:pt x="82" y="72"/>
                      <a:pt x="87" y="75"/>
                      <a:pt x="93" y="81"/>
                    </a:cubicBezTo>
                    <a:cubicBezTo>
                      <a:pt x="93" y="82"/>
                      <a:pt x="98" y="83"/>
                      <a:pt x="93" y="84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6" y="79"/>
                      <a:pt x="84" y="77"/>
                      <a:pt x="82" y="74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57" y="52"/>
                      <a:pt x="46" y="42"/>
                      <a:pt x="37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29"/>
                      <a:pt x="27" y="26"/>
                      <a:pt x="29" y="26"/>
                    </a:cubicBezTo>
                    <a:cubicBezTo>
                      <a:pt x="30" y="27"/>
                      <a:pt x="31" y="28"/>
                      <a:pt x="32" y="29"/>
                    </a:cubicBezTo>
                    <a:cubicBezTo>
                      <a:pt x="29" y="24"/>
                      <a:pt x="21" y="18"/>
                      <a:pt x="16" y="13"/>
                    </a:cubicBezTo>
                    <a:cubicBezTo>
                      <a:pt x="16" y="13"/>
                      <a:pt x="16" y="16"/>
                      <a:pt x="14" y="14"/>
                    </a:cubicBezTo>
                    <a:cubicBezTo>
                      <a:pt x="16" y="13"/>
                      <a:pt x="8" y="9"/>
                      <a:pt x="8" y="5"/>
                    </a:cubicBezTo>
                    <a:cubicBezTo>
                      <a:pt x="3" y="0"/>
                      <a:pt x="7" y="6"/>
                      <a:pt x="1" y="2"/>
                    </a:cubicBezTo>
                    <a:cubicBezTo>
                      <a:pt x="0" y="2"/>
                      <a:pt x="6" y="6"/>
                      <a:pt x="7" y="8"/>
                    </a:cubicBezTo>
                    <a:cubicBezTo>
                      <a:pt x="4" y="8"/>
                      <a:pt x="2" y="4"/>
                      <a:pt x="1" y="5"/>
                    </a:cubicBezTo>
                    <a:cubicBezTo>
                      <a:pt x="10" y="13"/>
                      <a:pt x="27" y="27"/>
                      <a:pt x="41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47" y="44"/>
                      <a:pt x="58" y="55"/>
                      <a:pt x="62" y="61"/>
                    </a:cubicBezTo>
                    <a:cubicBezTo>
                      <a:pt x="62" y="59"/>
                      <a:pt x="72" y="71"/>
                      <a:pt x="73" y="68"/>
                    </a:cubicBezTo>
                    <a:cubicBezTo>
                      <a:pt x="74" y="70"/>
                      <a:pt x="75" y="71"/>
                      <a:pt x="77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2" y="76"/>
                      <a:pt x="80" y="77"/>
                      <a:pt x="85" y="81"/>
                    </a:cubicBezTo>
                    <a:cubicBezTo>
                      <a:pt x="83" y="77"/>
                      <a:pt x="86" y="80"/>
                      <a:pt x="88" y="80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7"/>
                      <a:pt x="99" y="79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78"/>
                      <a:pt x="91" y="75"/>
                      <a:pt x="90" y="72"/>
                    </a:cubicBezTo>
                    <a:cubicBezTo>
                      <a:pt x="90" y="73"/>
                      <a:pt x="90" y="74"/>
                      <a:pt x="91" y="75"/>
                    </a:cubicBezTo>
                    <a:cubicBezTo>
                      <a:pt x="88" y="72"/>
                      <a:pt x="88" y="74"/>
                      <a:pt x="87" y="73"/>
                    </a:cubicBezTo>
                    <a:cubicBezTo>
                      <a:pt x="84" y="71"/>
                      <a:pt x="85" y="70"/>
                      <a:pt x="86" y="69"/>
                    </a:cubicBezTo>
                    <a:cubicBezTo>
                      <a:pt x="81" y="64"/>
                      <a:pt x="77" y="65"/>
                      <a:pt x="74" y="61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68" y="59"/>
                      <a:pt x="65" y="54"/>
                      <a:pt x="59" y="49"/>
                    </a:cubicBezTo>
                    <a:cubicBezTo>
                      <a:pt x="57" y="46"/>
                      <a:pt x="64" y="52"/>
                      <a:pt x="67" y="54"/>
                    </a:cubicBezTo>
                    <a:cubicBezTo>
                      <a:pt x="66" y="52"/>
                      <a:pt x="64" y="50"/>
                      <a:pt x="63" y="49"/>
                    </a:cubicBezTo>
                    <a:cubicBezTo>
                      <a:pt x="60" y="48"/>
                      <a:pt x="55" y="45"/>
                      <a:pt x="52" y="43"/>
                    </a:cubicBezTo>
                    <a:cubicBezTo>
                      <a:pt x="56" y="44"/>
                      <a:pt x="48" y="38"/>
                      <a:pt x="46" y="3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7" name="Freeform 22"/>
              <p:cNvSpPr>
                <a:spLocks/>
              </p:cNvSpPr>
              <p:nvPr/>
            </p:nvSpPr>
            <p:spPr bwMode="auto">
              <a:xfrm>
                <a:off x="1024" y="1912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8" name="Freeform 23"/>
              <p:cNvSpPr>
                <a:spLocks/>
              </p:cNvSpPr>
              <p:nvPr/>
            </p:nvSpPr>
            <p:spPr bwMode="auto">
              <a:xfrm>
                <a:off x="977" y="187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9" name="Freeform 24"/>
              <p:cNvSpPr>
                <a:spLocks/>
              </p:cNvSpPr>
              <p:nvPr/>
            </p:nvSpPr>
            <p:spPr bwMode="auto">
              <a:xfrm>
                <a:off x="1059" y="1958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3 w 5"/>
                  <a:gd name="T3" fmla="*/ 3 h 6"/>
                  <a:gd name="T4" fmla="*/ 0 w 5"/>
                  <a:gd name="T5" fmla="*/ 0 h 6"/>
                  <a:gd name="T6" fmla="*/ 5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0" name="Freeform 25"/>
              <p:cNvSpPr>
                <a:spLocks/>
              </p:cNvSpPr>
              <p:nvPr/>
            </p:nvSpPr>
            <p:spPr bwMode="auto">
              <a:xfrm>
                <a:off x="1086" y="1961"/>
                <a:ext cx="11" cy="14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3"/>
                      <a:pt x="4" y="5"/>
                    </a:cubicBezTo>
                    <a:cubicBezTo>
                      <a:pt x="4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1" name="Freeform 26"/>
              <p:cNvSpPr>
                <a:spLocks/>
              </p:cNvSpPr>
              <p:nvPr/>
            </p:nvSpPr>
            <p:spPr bwMode="auto">
              <a:xfrm>
                <a:off x="1034" y="1961"/>
                <a:ext cx="11" cy="8"/>
              </a:xfrm>
              <a:custGeom>
                <a:avLst/>
                <a:gdLst>
                  <a:gd name="T0" fmla="*/ 2 w 4"/>
                  <a:gd name="T1" fmla="*/ 1 h 3"/>
                  <a:gd name="T2" fmla="*/ 0 w 4"/>
                  <a:gd name="T3" fmla="*/ 1 h 3"/>
                  <a:gd name="T4" fmla="*/ 2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4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2" name="Freeform 27"/>
              <p:cNvSpPr>
                <a:spLocks/>
              </p:cNvSpPr>
              <p:nvPr/>
            </p:nvSpPr>
            <p:spPr bwMode="auto">
              <a:xfrm>
                <a:off x="988" y="1885"/>
                <a:ext cx="19" cy="14"/>
              </a:xfrm>
              <a:custGeom>
                <a:avLst/>
                <a:gdLst>
                  <a:gd name="T0" fmla="*/ 19 w 19"/>
                  <a:gd name="T1" fmla="*/ 14 h 14"/>
                  <a:gd name="T2" fmla="*/ 6 w 19"/>
                  <a:gd name="T3" fmla="*/ 3 h 14"/>
                  <a:gd name="T4" fmla="*/ 0 w 19"/>
                  <a:gd name="T5" fmla="*/ 0 h 14"/>
                  <a:gd name="T6" fmla="*/ 19 w 1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14"/>
                    </a:moveTo>
                    <a:lnTo>
                      <a:pt x="6" y="3"/>
                    </a:lnTo>
                    <a:lnTo>
                      <a:pt x="0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3" name="Freeform 28"/>
              <p:cNvSpPr>
                <a:spLocks/>
              </p:cNvSpPr>
              <p:nvPr/>
            </p:nvSpPr>
            <p:spPr bwMode="auto">
              <a:xfrm>
                <a:off x="857" y="1763"/>
                <a:ext cx="126" cy="127"/>
              </a:xfrm>
              <a:custGeom>
                <a:avLst/>
                <a:gdLst>
                  <a:gd name="T0" fmla="*/ 42 w 46"/>
                  <a:gd name="T1" fmla="*/ 42 h 47"/>
                  <a:gd name="T2" fmla="*/ 28 w 46"/>
                  <a:gd name="T3" fmla="*/ 28 h 47"/>
                  <a:gd name="T4" fmla="*/ 17 w 46"/>
                  <a:gd name="T5" fmla="*/ 22 h 47"/>
                  <a:gd name="T6" fmla="*/ 20 w 46"/>
                  <a:gd name="T7" fmla="*/ 21 h 47"/>
                  <a:gd name="T8" fmla="*/ 6 w 46"/>
                  <a:gd name="T9" fmla="*/ 9 h 47"/>
                  <a:gd name="T10" fmla="*/ 6 w 46"/>
                  <a:gd name="T11" fmla="*/ 13 h 47"/>
                  <a:gd name="T12" fmla="*/ 13 w 46"/>
                  <a:gd name="T13" fmla="*/ 18 h 47"/>
                  <a:gd name="T14" fmla="*/ 12 w 46"/>
                  <a:gd name="T15" fmla="*/ 19 h 47"/>
                  <a:gd name="T16" fmla="*/ 24 w 46"/>
                  <a:gd name="T17" fmla="*/ 26 h 47"/>
                  <a:gd name="T18" fmla="*/ 22 w 46"/>
                  <a:gd name="T19" fmla="*/ 29 h 47"/>
                  <a:gd name="T20" fmla="*/ 20 w 46"/>
                  <a:gd name="T21" fmla="*/ 28 h 47"/>
                  <a:gd name="T22" fmla="*/ 35 w 46"/>
                  <a:gd name="T23" fmla="*/ 40 h 47"/>
                  <a:gd name="T24" fmla="*/ 38 w 46"/>
                  <a:gd name="T25" fmla="*/ 40 h 47"/>
                  <a:gd name="T26" fmla="*/ 38 w 46"/>
                  <a:gd name="T27" fmla="*/ 38 h 47"/>
                  <a:gd name="T28" fmla="*/ 28 w 46"/>
                  <a:gd name="T29" fmla="*/ 31 h 47"/>
                  <a:gd name="T30" fmla="*/ 28 w 46"/>
                  <a:gd name="T31" fmla="*/ 29 h 47"/>
                  <a:gd name="T32" fmla="*/ 24 w 46"/>
                  <a:gd name="T33" fmla="*/ 26 h 47"/>
                  <a:gd name="T34" fmla="*/ 24 w 46"/>
                  <a:gd name="T35" fmla="*/ 24 h 47"/>
                  <a:gd name="T36" fmla="*/ 17 w 46"/>
                  <a:gd name="T37" fmla="*/ 19 h 47"/>
                  <a:gd name="T38" fmla="*/ 18 w 46"/>
                  <a:gd name="T39" fmla="*/ 20 h 47"/>
                  <a:gd name="T40" fmla="*/ 13 w 46"/>
                  <a:gd name="T41" fmla="*/ 16 h 47"/>
                  <a:gd name="T42" fmla="*/ 11 w 46"/>
                  <a:gd name="T43" fmla="*/ 12 h 47"/>
                  <a:gd name="T44" fmla="*/ 11 w 46"/>
                  <a:gd name="T45" fmla="*/ 14 h 47"/>
                  <a:gd name="T46" fmla="*/ 8 w 46"/>
                  <a:gd name="T47" fmla="*/ 9 h 47"/>
                  <a:gd name="T48" fmla="*/ 7 w 46"/>
                  <a:gd name="T49" fmla="*/ 7 h 47"/>
                  <a:gd name="T50" fmla="*/ 6 w 46"/>
                  <a:gd name="T51" fmla="*/ 6 h 47"/>
                  <a:gd name="T52" fmla="*/ 6 w 46"/>
                  <a:gd name="T53" fmla="*/ 6 h 47"/>
                  <a:gd name="T54" fmla="*/ 6 w 46"/>
                  <a:gd name="T55" fmla="*/ 5 h 47"/>
                  <a:gd name="T56" fmla="*/ 6 w 46"/>
                  <a:gd name="T57" fmla="*/ 5 h 47"/>
                  <a:gd name="T58" fmla="*/ 6 w 46"/>
                  <a:gd name="T59" fmla="*/ 5 h 47"/>
                  <a:gd name="T60" fmla="*/ 6 w 46"/>
                  <a:gd name="T61" fmla="*/ 5 h 47"/>
                  <a:gd name="T62" fmla="*/ 1 w 46"/>
                  <a:gd name="T63" fmla="*/ 12 h 47"/>
                  <a:gd name="T64" fmla="*/ 1 w 46"/>
                  <a:gd name="T65" fmla="*/ 12 h 47"/>
                  <a:gd name="T66" fmla="*/ 1 w 46"/>
                  <a:gd name="T67" fmla="*/ 12 h 47"/>
                  <a:gd name="T68" fmla="*/ 1 w 46"/>
                  <a:gd name="T69" fmla="*/ 12 h 47"/>
                  <a:gd name="T70" fmla="*/ 10 w 46"/>
                  <a:gd name="T71" fmla="*/ 19 h 47"/>
                  <a:gd name="T72" fmla="*/ 12 w 46"/>
                  <a:gd name="T73" fmla="*/ 19 h 47"/>
                  <a:gd name="T74" fmla="*/ 4 w 46"/>
                  <a:gd name="T75" fmla="*/ 14 h 47"/>
                  <a:gd name="T76" fmla="*/ 7 w 46"/>
                  <a:gd name="T77" fmla="*/ 12 h 47"/>
                  <a:gd name="T78" fmla="*/ 15 w 46"/>
                  <a:gd name="T79" fmla="*/ 22 h 47"/>
                  <a:gd name="T80" fmla="*/ 28 w 46"/>
                  <a:gd name="T81" fmla="*/ 34 h 47"/>
                  <a:gd name="T82" fmla="*/ 27 w 46"/>
                  <a:gd name="T83" fmla="*/ 34 h 47"/>
                  <a:gd name="T84" fmla="*/ 36 w 46"/>
                  <a:gd name="T85" fmla="*/ 41 h 47"/>
                  <a:gd name="T86" fmla="*/ 34 w 46"/>
                  <a:gd name="T87" fmla="*/ 38 h 47"/>
                  <a:gd name="T88" fmla="*/ 38 w 46"/>
                  <a:gd name="T89" fmla="*/ 40 h 47"/>
                  <a:gd name="T90" fmla="*/ 38 w 46"/>
                  <a:gd name="T91" fmla="*/ 41 h 47"/>
                  <a:gd name="T92" fmla="*/ 46 w 46"/>
                  <a:gd name="T93" fmla="*/ 47 h 47"/>
                  <a:gd name="T94" fmla="*/ 37 w 46"/>
                  <a:gd name="T95" fmla="*/ 40 h 47"/>
                  <a:gd name="T96" fmla="*/ 42 w 46"/>
                  <a:gd name="T97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47">
                    <a:moveTo>
                      <a:pt x="42" y="42"/>
                    </a:moveTo>
                    <a:cubicBezTo>
                      <a:pt x="39" y="37"/>
                      <a:pt x="33" y="32"/>
                      <a:pt x="28" y="28"/>
                    </a:cubicBezTo>
                    <a:cubicBezTo>
                      <a:pt x="19" y="20"/>
                      <a:pt x="25" y="29"/>
                      <a:pt x="17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6" y="17"/>
                      <a:pt x="11" y="12"/>
                      <a:pt x="6" y="9"/>
                    </a:cubicBezTo>
                    <a:cubicBezTo>
                      <a:pt x="0" y="5"/>
                      <a:pt x="4" y="12"/>
                      <a:pt x="6" y="13"/>
                    </a:cubicBezTo>
                    <a:cubicBezTo>
                      <a:pt x="9" y="15"/>
                      <a:pt x="11" y="17"/>
                      <a:pt x="13" y="18"/>
                    </a:cubicBezTo>
                    <a:cubicBezTo>
                      <a:pt x="13" y="19"/>
                      <a:pt x="14" y="21"/>
                      <a:pt x="12" y="19"/>
                    </a:cubicBezTo>
                    <a:cubicBezTo>
                      <a:pt x="17" y="24"/>
                      <a:pt x="17" y="18"/>
                      <a:pt x="24" y="26"/>
                    </a:cubicBezTo>
                    <a:cubicBezTo>
                      <a:pt x="16" y="21"/>
                      <a:pt x="25" y="29"/>
                      <a:pt x="22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5" y="32"/>
                      <a:pt x="32" y="37"/>
                      <a:pt x="35" y="40"/>
                    </a:cubicBezTo>
                    <a:cubicBezTo>
                      <a:pt x="36" y="39"/>
                      <a:pt x="34" y="36"/>
                      <a:pt x="38" y="40"/>
                    </a:cubicBezTo>
                    <a:cubicBezTo>
                      <a:pt x="36" y="38"/>
                      <a:pt x="38" y="38"/>
                      <a:pt x="38" y="38"/>
                    </a:cubicBezTo>
                    <a:cubicBezTo>
                      <a:pt x="33" y="34"/>
                      <a:pt x="31" y="32"/>
                      <a:pt x="28" y="31"/>
                    </a:cubicBezTo>
                    <a:cubicBezTo>
                      <a:pt x="27" y="28"/>
                      <a:pt x="30" y="32"/>
                      <a:pt x="28" y="29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4"/>
                      <a:pt x="28" y="28"/>
                      <a:pt x="24" y="24"/>
                    </a:cubicBezTo>
                    <a:cubicBezTo>
                      <a:pt x="23" y="24"/>
                      <a:pt x="20" y="22"/>
                      <a:pt x="17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18"/>
                      <a:pt x="13" y="14"/>
                      <a:pt x="13" y="16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2"/>
                      <a:pt x="9" y="10"/>
                      <a:pt x="8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0"/>
                      <a:pt x="0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4"/>
                      <a:pt x="6" y="16"/>
                      <a:pt x="10" y="19"/>
                    </a:cubicBezTo>
                    <a:cubicBezTo>
                      <a:pt x="8" y="17"/>
                      <a:pt x="11" y="18"/>
                      <a:pt x="12" y="19"/>
                    </a:cubicBezTo>
                    <a:cubicBezTo>
                      <a:pt x="9" y="15"/>
                      <a:pt x="7" y="15"/>
                      <a:pt x="4" y="14"/>
                    </a:cubicBezTo>
                    <a:cubicBezTo>
                      <a:pt x="4" y="12"/>
                      <a:pt x="10" y="15"/>
                      <a:pt x="7" y="12"/>
                    </a:cubicBezTo>
                    <a:cubicBezTo>
                      <a:pt x="10" y="16"/>
                      <a:pt x="15" y="19"/>
                      <a:pt x="15" y="22"/>
                    </a:cubicBezTo>
                    <a:cubicBezTo>
                      <a:pt x="20" y="28"/>
                      <a:pt x="23" y="28"/>
                      <a:pt x="28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33"/>
                      <a:pt x="31" y="39"/>
                      <a:pt x="36" y="41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6" y="39"/>
                      <a:pt x="38" y="40"/>
                    </a:cubicBezTo>
                    <a:cubicBezTo>
                      <a:pt x="37" y="40"/>
                      <a:pt x="37" y="40"/>
                      <a:pt x="38" y="41"/>
                    </a:cubicBezTo>
                    <a:cubicBezTo>
                      <a:pt x="39" y="41"/>
                      <a:pt x="45" y="46"/>
                      <a:pt x="46" y="47"/>
                    </a:cubicBezTo>
                    <a:cubicBezTo>
                      <a:pt x="44" y="44"/>
                      <a:pt x="40" y="42"/>
                      <a:pt x="37" y="40"/>
                    </a:cubicBezTo>
                    <a:cubicBezTo>
                      <a:pt x="39" y="40"/>
                      <a:pt x="39" y="39"/>
                      <a:pt x="42" y="4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4" name="Freeform 29"/>
              <p:cNvSpPr>
                <a:spLocks/>
              </p:cNvSpPr>
              <p:nvPr/>
            </p:nvSpPr>
            <p:spPr bwMode="auto">
              <a:xfrm>
                <a:off x="906" y="1817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5" name="Freeform 30"/>
              <p:cNvSpPr>
                <a:spLocks/>
              </p:cNvSpPr>
              <p:nvPr/>
            </p:nvSpPr>
            <p:spPr bwMode="auto">
              <a:xfrm>
                <a:off x="980" y="1904"/>
                <a:ext cx="142" cy="120"/>
              </a:xfrm>
              <a:custGeom>
                <a:avLst/>
                <a:gdLst>
                  <a:gd name="T0" fmla="*/ 18 w 52"/>
                  <a:gd name="T1" fmla="*/ 14 h 44"/>
                  <a:gd name="T2" fmla="*/ 19 w 52"/>
                  <a:gd name="T3" fmla="*/ 17 h 44"/>
                  <a:gd name="T4" fmla="*/ 21 w 52"/>
                  <a:gd name="T5" fmla="*/ 14 h 44"/>
                  <a:gd name="T6" fmla="*/ 28 w 52"/>
                  <a:gd name="T7" fmla="*/ 20 h 44"/>
                  <a:gd name="T8" fmla="*/ 26 w 52"/>
                  <a:gd name="T9" fmla="*/ 22 h 44"/>
                  <a:gd name="T10" fmla="*/ 32 w 52"/>
                  <a:gd name="T11" fmla="*/ 29 h 44"/>
                  <a:gd name="T12" fmla="*/ 33 w 52"/>
                  <a:gd name="T13" fmla="*/ 27 h 44"/>
                  <a:gd name="T14" fmla="*/ 41 w 52"/>
                  <a:gd name="T15" fmla="*/ 33 h 44"/>
                  <a:gd name="T16" fmla="*/ 37 w 52"/>
                  <a:gd name="T17" fmla="*/ 31 h 44"/>
                  <a:gd name="T18" fmla="*/ 40 w 52"/>
                  <a:gd name="T19" fmla="*/ 36 h 44"/>
                  <a:gd name="T20" fmla="*/ 46 w 52"/>
                  <a:gd name="T21" fmla="*/ 41 h 44"/>
                  <a:gd name="T22" fmla="*/ 50 w 52"/>
                  <a:gd name="T23" fmla="*/ 40 h 44"/>
                  <a:gd name="T24" fmla="*/ 48 w 52"/>
                  <a:gd name="T25" fmla="*/ 38 h 44"/>
                  <a:gd name="T26" fmla="*/ 44 w 52"/>
                  <a:gd name="T27" fmla="*/ 36 h 44"/>
                  <a:gd name="T28" fmla="*/ 37 w 52"/>
                  <a:gd name="T29" fmla="*/ 34 h 44"/>
                  <a:gd name="T30" fmla="*/ 43 w 52"/>
                  <a:gd name="T31" fmla="*/ 38 h 44"/>
                  <a:gd name="T32" fmla="*/ 45 w 52"/>
                  <a:gd name="T33" fmla="*/ 37 h 44"/>
                  <a:gd name="T34" fmla="*/ 48 w 52"/>
                  <a:gd name="T35" fmla="*/ 40 h 44"/>
                  <a:gd name="T36" fmla="*/ 48 w 52"/>
                  <a:gd name="T37" fmla="*/ 40 h 44"/>
                  <a:gd name="T38" fmla="*/ 49 w 52"/>
                  <a:gd name="T39" fmla="*/ 40 h 44"/>
                  <a:gd name="T40" fmla="*/ 47 w 52"/>
                  <a:gd name="T41" fmla="*/ 41 h 44"/>
                  <a:gd name="T42" fmla="*/ 45 w 52"/>
                  <a:gd name="T43" fmla="*/ 40 h 44"/>
                  <a:gd name="T44" fmla="*/ 47 w 52"/>
                  <a:gd name="T45" fmla="*/ 42 h 44"/>
                  <a:gd name="T46" fmla="*/ 48 w 52"/>
                  <a:gd name="T47" fmla="*/ 38 h 44"/>
                  <a:gd name="T48" fmla="*/ 43 w 52"/>
                  <a:gd name="T49" fmla="*/ 33 h 44"/>
                  <a:gd name="T50" fmla="*/ 33 w 52"/>
                  <a:gd name="T51" fmla="*/ 23 h 44"/>
                  <a:gd name="T52" fmla="*/ 12 w 52"/>
                  <a:gd name="T53" fmla="*/ 4 h 44"/>
                  <a:gd name="T54" fmla="*/ 18 w 52"/>
                  <a:gd name="T55" fmla="*/ 9 h 44"/>
                  <a:gd name="T56" fmla="*/ 12 w 52"/>
                  <a:gd name="T57" fmla="*/ 5 h 44"/>
                  <a:gd name="T58" fmla="*/ 13 w 52"/>
                  <a:gd name="T59" fmla="*/ 9 h 44"/>
                  <a:gd name="T60" fmla="*/ 10 w 52"/>
                  <a:gd name="T61" fmla="*/ 6 h 44"/>
                  <a:gd name="T62" fmla="*/ 9 w 52"/>
                  <a:gd name="T63" fmla="*/ 7 h 44"/>
                  <a:gd name="T64" fmla="*/ 0 w 52"/>
                  <a:gd name="T65" fmla="*/ 0 h 44"/>
                  <a:gd name="T66" fmla="*/ 14 w 52"/>
                  <a:gd name="T67" fmla="*/ 14 h 44"/>
                  <a:gd name="T68" fmla="*/ 18 w 52"/>
                  <a:gd name="T69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" h="44">
                    <a:moveTo>
                      <a:pt x="18" y="14"/>
                    </a:moveTo>
                    <a:cubicBezTo>
                      <a:pt x="21" y="17"/>
                      <a:pt x="16" y="14"/>
                      <a:pt x="19" y="17"/>
                    </a:cubicBezTo>
                    <a:cubicBezTo>
                      <a:pt x="23" y="20"/>
                      <a:pt x="17" y="12"/>
                      <a:pt x="21" y="14"/>
                    </a:cubicBezTo>
                    <a:cubicBezTo>
                      <a:pt x="22" y="17"/>
                      <a:pt x="27" y="19"/>
                      <a:pt x="28" y="20"/>
                    </a:cubicBezTo>
                    <a:cubicBezTo>
                      <a:pt x="26" y="19"/>
                      <a:pt x="25" y="21"/>
                      <a:pt x="26" y="22"/>
                    </a:cubicBezTo>
                    <a:cubicBezTo>
                      <a:pt x="27" y="23"/>
                      <a:pt x="30" y="26"/>
                      <a:pt x="32" y="29"/>
                    </a:cubicBezTo>
                    <a:cubicBezTo>
                      <a:pt x="27" y="23"/>
                      <a:pt x="37" y="32"/>
                      <a:pt x="33" y="27"/>
                    </a:cubicBezTo>
                    <a:cubicBezTo>
                      <a:pt x="34" y="26"/>
                      <a:pt x="39" y="31"/>
                      <a:pt x="41" y="33"/>
                    </a:cubicBezTo>
                    <a:cubicBezTo>
                      <a:pt x="40" y="34"/>
                      <a:pt x="39" y="32"/>
                      <a:pt x="37" y="31"/>
                    </a:cubicBezTo>
                    <a:cubicBezTo>
                      <a:pt x="35" y="31"/>
                      <a:pt x="40" y="35"/>
                      <a:pt x="40" y="36"/>
                    </a:cubicBezTo>
                    <a:cubicBezTo>
                      <a:pt x="41" y="37"/>
                      <a:pt x="44" y="39"/>
                      <a:pt x="46" y="41"/>
                    </a:cubicBezTo>
                    <a:cubicBezTo>
                      <a:pt x="47" y="40"/>
                      <a:pt x="45" y="44"/>
                      <a:pt x="50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39" y="33"/>
                      <a:pt x="36" y="31"/>
                      <a:pt x="37" y="34"/>
                    </a:cubicBezTo>
                    <a:cubicBezTo>
                      <a:pt x="38" y="36"/>
                      <a:pt x="41" y="37"/>
                      <a:pt x="43" y="38"/>
                    </a:cubicBezTo>
                    <a:cubicBezTo>
                      <a:pt x="37" y="33"/>
                      <a:pt x="44" y="37"/>
                      <a:pt x="45" y="37"/>
                    </a:cubicBezTo>
                    <a:cubicBezTo>
                      <a:pt x="46" y="38"/>
                      <a:pt x="47" y="39"/>
                      <a:pt x="48" y="40"/>
                    </a:cubicBezTo>
                    <a:cubicBezTo>
                      <a:pt x="48" y="42"/>
                      <a:pt x="47" y="39"/>
                      <a:pt x="48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7" y="43"/>
                      <a:pt x="48" y="41"/>
                      <a:pt x="47" y="41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52" y="38"/>
                      <a:pt x="47" y="39"/>
                      <a:pt x="48" y="38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0"/>
                      <a:pt x="37" y="27"/>
                      <a:pt x="33" y="23"/>
                    </a:cubicBezTo>
                    <a:cubicBezTo>
                      <a:pt x="26" y="17"/>
                      <a:pt x="19" y="10"/>
                      <a:pt x="12" y="4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4" y="7"/>
                      <a:pt x="12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7"/>
                      <a:pt x="10" y="6"/>
                      <a:pt x="10" y="6"/>
                    </a:cubicBezTo>
                    <a:cubicBezTo>
                      <a:pt x="8" y="4"/>
                      <a:pt x="8" y="6"/>
                      <a:pt x="9" y="7"/>
                    </a:cubicBezTo>
                    <a:cubicBezTo>
                      <a:pt x="4" y="4"/>
                      <a:pt x="4" y="2"/>
                      <a:pt x="0" y="0"/>
                    </a:cubicBezTo>
                    <a:cubicBezTo>
                      <a:pt x="6" y="8"/>
                      <a:pt x="7" y="5"/>
                      <a:pt x="14" y="14"/>
                    </a:cubicBezTo>
                    <a:lnTo>
                      <a:pt x="18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6" name="Freeform 31"/>
              <p:cNvSpPr>
                <a:spLocks/>
              </p:cNvSpPr>
              <p:nvPr/>
            </p:nvSpPr>
            <p:spPr bwMode="auto">
              <a:xfrm>
                <a:off x="983" y="1899"/>
                <a:ext cx="8" cy="8"/>
              </a:xfrm>
              <a:custGeom>
                <a:avLst/>
                <a:gdLst>
                  <a:gd name="T0" fmla="*/ 2 w 8"/>
                  <a:gd name="T1" fmla="*/ 5 h 8"/>
                  <a:gd name="T2" fmla="*/ 8 w 8"/>
                  <a:gd name="T3" fmla="*/ 8 h 8"/>
                  <a:gd name="T4" fmla="*/ 0 w 8"/>
                  <a:gd name="T5" fmla="*/ 0 h 8"/>
                  <a:gd name="T6" fmla="*/ 2 w 8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5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7" name="Freeform 32"/>
              <p:cNvSpPr>
                <a:spLocks/>
              </p:cNvSpPr>
              <p:nvPr/>
            </p:nvSpPr>
            <p:spPr bwMode="auto">
              <a:xfrm>
                <a:off x="996" y="1899"/>
                <a:ext cx="9" cy="10"/>
              </a:xfrm>
              <a:custGeom>
                <a:avLst/>
                <a:gdLst>
                  <a:gd name="T0" fmla="*/ 2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3" y="4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8" name="Freeform 33"/>
              <p:cNvSpPr>
                <a:spLocks/>
              </p:cNvSpPr>
              <p:nvPr/>
            </p:nvSpPr>
            <p:spPr bwMode="auto">
              <a:xfrm>
                <a:off x="1097" y="2007"/>
                <a:ext cx="22" cy="25"/>
              </a:xfrm>
              <a:custGeom>
                <a:avLst/>
                <a:gdLst>
                  <a:gd name="T0" fmla="*/ 1 w 8"/>
                  <a:gd name="T1" fmla="*/ 2 h 9"/>
                  <a:gd name="T2" fmla="*/ 3 w 8"/>
                  <a:gd name="T3" fmla="*/ 4 h 9"/>
                  <a:gd name="T4" fmla="*/ 4 w 8"/>
                  <a:gd name="T5" fmla="*/ 5 h 9"/>
                  <a:gd name="T6" fmla="*/ 4 w 8"/>
                  <a:gd name="T7" fmla="*/ 5 h 9"/>
                  <a:gd name="T8" fmla="*/ 4 w 8"/>
                  <a:gd name="T9" fmla="*/ 5 h 9"/>
                  <a:gd name="T10" fmla="*/ 4 w 8"/>
                  <a:gd name="T11" fmla="*/ 5 h 9"/>
                  <a:gd name="T12" fmla="*/ 4 w 8"/>
                  <a:gd name="T13" fmla="*/ 5 h 9"/>
                  <a:gd name="T14" fmla="*/ 4 w 8"/>
                  <a:gd name="T15" fmla="*/ 5 h 9"/>
                  <a:gd name="T16" fmla="*/ 8 w 8"/>
                  <a:gd name="T17" fmla="*/ 1 h 9"/>
                  <a:gd name="T18" fmla="*/ 8 w 8"/>
                  <a:gd name="T19" fmla="*/ 1 h 9"/>
                  <a:gd name="T20" fmla="*/ 8 w 8"/>
                  <a:gd name="T21" fmla="*/ 1 h 9"/>
                  <a:gd name="T22" fmla="*/ 8 w 8"/>
                  <a:gd name="T23" fmla="*/ 1 h 9"/>
                  <a:gd name="T24" fmla="*/ 7 w 8"/>
                  <a:gd name="T25" fmla="*/ 0 h 9"/>
                  <a:gd name="T26" fmla="*/ 6 w 8"/>
                  <a:gd name="T27" fmla="*/ 0 h 9"/>
                  <a:gd name="T28" fmla="*/ 7 w 8"/>
                  <a:gd name="T29" fmla="*/ 1 h 9"/>
                  <a:gd name="T30" fmla="*/ 7 w 8"/>
                  <a:gd name="T31" fmla="*/ 1 h 9"/>
                  <a:gd name="T32" fmla="*/ 7 w 8"/>
                  <a:gd name="T33" fmla="*/ 1 h 9"/>
                  <a:gd name="T34" fmla="*/ 7 w 8"/>
                  <a:gd name="T35" fmla="*/ 1 h 9"/>
                  <a:gd name="T36" fmla="*/ 7 w 8"/>
                  <a:gd name="T37" fmla="*/ 1 h 9"/>
                  <a:gd name="T38" fmla="*/ 7 w 8"/>
                  <a:gd name="T39" fmla="*/ 1 h 9"/>
                  <a:gd name="T40" fmla="*/ 4 w 8"/>
                  <a:gd name="T41" fmla="*/ 5 h 9"/>
                  <a:gd name="T42" fmla="*/ 4 w 8"/>
                  <a:gd name="T43" fmla="*/ 5 h 9"/>
                  <a:gd name="T44" fmla="*/ 4 w 8"/>
                  <a:gd name="T45" fmla="*/ 5 h 9"/>
                  <a:gd name="T46" fmla="*/ 4 w 8"/>
                  <a:gd name="T47" fmla="*/ 5 h 9"/>
                  <a:gd name="T48" fmla="*/ 4 w 8"/>
                  <a:gd name="T49" fmla="*/ 4 h 9"/>
                  <a:gd name="T50" fmla="*/ 4 w 8"/>
                  <a:gd name="T51" fmla="*/ 4 h 9"/>
                  <a:gd name="T52" fmla="*/ 3 w 8"/>
                  <a:gd name="T53" fmla="*/ 3 h 9"/>
                  <a:gd name="T54" fmla="*/ 1 w 8"/>
                  <a:gd name="T5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0" y="9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8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9" name="Freeform 34"/>
              <p:cNvSpPr>
                <a:spLocks/>
              </p:cNvSpPr>
              <p:nvPr/>
            </p:nvSpPr>
            <p:spPr bwMode="auto">
              <a:xfrm>
                <a:off x="1032" y="1953"/>
                <a:ext cx="54" cy="43"/>
              </a:xfrm>
              <a:custGeom>
                <a:avLst/>
                <a:gdLst>
                  <a:gd name="T0" fmla="*/ 0 w 20"/>
                  <a:gd name="T1" fmla="*/ 0 h 16"/>
                  <a:gd name="T2" fmla="*/ 15 w 20"/>
                  <a:gd name="T3" fmla="*/ 14 h 16"/>
                  <a:gd name="T4" fmla="*/ 18 w 20"/>
                  <a:gd name="T5" fmla="*/ 11 h 16"/>
                  <a:gd name="T6" fmla="*/ 10 w 20"/>
                  <a:gd name="T7" fmla="*/ 7 h 16"/>
                  <a:gd name="T8" fmla="*/ 1 w 20"/>
                  <a:gd name="T9" fmla="*/ 0 h 16"/>
                  <a:gd name="T10" fmla="*/ 0 w 20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6"/>
                      <a:pt x="9" y="7"/>
                      <a:pt x="15" y="14"/>
                    </a:cubicBezTo>
                    <a:cubicBezTo>
                      <a:pt x="20" y="16"/>
                      <a:pt x="16" y="11"/>
                      <a:pt x="18" y="11"/>
                    </a:cubicBezTo>
                    <a:cubicBezTo>
                      <a:pt x="15" y="8"/>
                      <a:pt x="13" y="10"/>
                      <a:pt x="10" y="7"/>
                    </a:cubicBezTo>
                    <a:cubicBezTo>
                      <a:pt x="9" y="5"/>
                      <a:pt x="4" y="3"/>
                      <a:pt x="1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0" name="Freeform 35"/>
              <p:cNvSpPr>
                <a:spLocks/>
              </p:cNvSpPr>
              <p:nvPr/>
            </p:nvSpPr>
            <p:spPr bwMode="auto">
              <a:xfrm>
                <a:off x="836" y="1771"/>
                <a:ext cx="218" cy="193"/>
              </a:xfrm>
              <a:custGeom>
                <a:avLst/>
                <a:gdLst>
                  <a:gd name="T0" fmla="*/ 53 w 80"/>
                  <a:gd name="T1" fmla="*/ 46 h 71"/>
                  <a:gd name="T2" fmla="*/ 45 w 80"/>
                  <a:gd name="T3" fmla="*/ 39 h 71"/>
                  <a:gd name="T4" fmla="*/ 49 w 80"/>
                  <a:gd name="T5" fmla="*/ 42 h 71"/>
                  <a:gd name="T6" fmla="*/ 44 w 80"/>
                  <a:gd name="T7" fmla="*/ 36 h 71"/>
                  <a:gd name="T8" fmla="*/ 44 w 80"/>
                  <a:gd name="T9" fmla="*/ 37 h 71"/>
                  <a:gd name="T10" fmla="*/ 30 w 80"/>
                  <a:gd name="T11" fmla="*/ 25 h 71"/>
                  <a:gd name="T12" fmla="*/ 26 w 80"/>
                  <a:gd name="T13" fmla="*/ 24 h 71"/>
                  <a:gd name="T14" fmla="*/ 19 w 80"/>
                  <a:gd name="T15" fmla="*/ 13 h 71"/>
                  <a:gd name="T16" fmla="*/ 19 w 80"/>
                  <a:gd name="T17" fmla="*/ 18 h 71"/>
                  <a:gd name="T18" fmla="*/ 5 w 80"/>
                  <a:gd name="T19" fmla="*/ 2 h 71"/>
                  <a:gd name="T20" fmla="*/ 8 w 80"/>
                  <a:gd name="T21" fmla="*/ 5 h 71"/>
                  <a:gd name="T22" fmla="*/ 5 w 80"/>
                  <a:gd name="T23" fmla="*/ 1 h 71"/>
                  <a:gd name="T24" fmla="*/ 4 w 80"/>
                  <a:gd name="T25" fmla="*/ 0 h 71"/>
                  <a:gd name="T26" fmla="*/ 3 w 80"/>
                  <a:gd name="T27" fmla="*/ 3 h 71"/>
                  <a:gd name="T28" fmla="*/ 6 w 80"/>
                  <a:gd name="T29" fmla="*/ 5 h 71"/>
                  <a:gd name="T30" fmla="*/ 5 w 80"/>
                  <a:gd name="T31" fmla="*/ 6 h 71"/>
                  <a:gd name="T32" fmla="*/ 18 w 80"/>
                  <a:gd name="T33" fmla="*/ 16 h 71"/>
                  <a:gd name="T34" fmla="*/ 16 w 80"/>
                  <a:gd name="T35" fmla="*/ 16 h 71"/>
                  <a:gd name="T36" fmla="*/ 41 w 80"/>
                  <a:gd name="T37" fmla="*/ 35 h 71"/>
                  <a:gd name="T38" fmla="*/ 44 w 80"/>
                  <a:gd name="T39" fmla="*/ 39 h 71"/>
                  <a:gd name="T40" fmla="*/ 44 w 80"/>
                  <a:gd name="T41" fmla="*/ 34 h 71"/>
                  <a:gd name="T42" fmla="*/ 54 w 80"/>
                  <a:gd name="T43" fmla="*/ 43 h 71"/>
                  <a:gd name="T44" fmla="*/ 50 w 80"/>
                  <a:gd name="T45" fmla="*/ 43 h 71"/>
                  <a:gd name="T46" fmla="*/ 56 w 80"/>
                  <a:gd name="T47" fmla="*/ 47 h 71"/>
                  <a:gd name="T48" fmla="*/ 59 w 80"/>
                  <a:gd name="T49" fmla="*/ 52 h 71"/>
                  <a:gd name="T50" fmla="*/ 71 w 80"/>
                  <a:gd name="T51" fmla="*/ 58 h 71"/>
                  <a:gd name="T52" fmla="*/ 78 w 80"/>
                  <a:gd name="T53" fmla="*/ 64 h 71"/>
                  <a:gd name="T54" fmla="*/ 75 w 80"/>
                  <a:gd name="T55" fmla="*/ 58 h 71"/>
                  <a:gd name="T56" fmla="*/ 40 w 80"/>
                  <a:gd name="T57" fmla="*/ 29 h 71"/>
                  <a:gd name="T58" fmla="*/ 30 w 80"/>
                  <a:gd name="T59" fmla="*/ 23 h 71"/>
                  <a:gd name="T60" fmla="*/ 30 w 80"/>
                  <a:gd name="T61" fmla="*/ 20 h 71"/>
                  <a:gd name="T62" fmla="*/ 29 w 80"/>
                  <a:gd name="T63" fmla="*/ 21 h 71"/>
                  <a:gd name="T64" fmla="*/ 24 w 80"/>
                  <a:gd name="T65" fmla="*/ 16 h 71"/>
                  <a:gd name="T66" fmla="*/ 20 w 80"/>
                  <a:gd name="T67" fmla="*/ 14 h 71"/>
                  <a:gd name="T68" fmla="*/ 18 w 80"/>
                  <a:gd name="T69" fmla="*/ 10 h 71"/>
                  <a:gd name="T70" fmla="*/ 4 w 80"/>
                  <a:gd name="T71" fmla="*/ 0 h 71"/>
                  <a:gd name="T72" fmla="*/ 15 w 80"/>
                  <a:gd name="T73" fmla="*/ 14 h 71"/>
                  <a:gd name="T74" fmla="*/ 42 w 80"/>
                  <a:gd name="T75" fmla="*/ 40 h 71"/>
                  <a:gd name="T76" fmla="*/ 41 w 80"/>
                  <a:gd name="T77" fmla="*/ 38 h 71"/>
                  <a:gd name="T78" fmla="*/ 62 w 80"/>
                  <a:gd name="T79" fmla="*/ 56 h 71"/>
                  <a:gd name="T80" fmla="*/ 66 w 80"/>
                  <a:gd name="T81" fmla="*/ 57 h 71"/>
                  <a:gd name="T82" fmla="*/ 63 w 80"/>
                  <a:gd name="T83" fmla="*/ 59 h 71"/>
                  <a:gd name="T84" fmla="*/ 70 w 80"/>
                  <a:gd name="T85" fmla="*/ 64 h 71"/>
                  <a:gd name="T86" fmla="*/ 66 w 80"/>
                  <a:gd name="T87" fmla="*/ 60 h 71"/>
                  <a:gd name="T88" fmla="*/ 73 w 80"/>
                  <a:gd name="T89" fmla="*/ 67 h 71"/>
                  <a:gd name="T90" fmla="*/ 70 w 80"/>
                  <a:gd name="T91" fmla="*/ 60 h 71"/>
                  <a:gd name="T92" fmla="*/ 54 w 80"/>
                  <a:gd name="T93" fmla="*/ 44 h 71"/>
                  <a:gd name="T94" fmla="*/ 53 w 80"/>
                  <a:gd name="T95" fmla="*/ 4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0" h="71">
                    <a:moveTo>
                      <a:pt x="53" y="46"/>
                    </a:moveTo>
                    <a:cubicBezTo>
                      <a:pt x="50" y="43"/>
                      <a:pt x="47" y="42"/>
                      <a:pt x="45" y="39"/>
                    </a:cubicBezTo>
                    <a:cubicBezTo>
                      <a:pt x="46" y="39"/>
                      <a:pt x="48" y="40"/>
                      <a:pt x="49" y="42"/>
                    </a:cubicBezTo>
                    <a:cubicBezTo>
                      <a:pt x="49" y="39"/>
                      <a:pt x="46" y="39"/>
                      <a:pt x="44" y="36"/>
                    </a:cubicBezTo>
                    <a:cubicBezTo>
                      <a:pt x="44" y="36"/>
                      <a:pt x="45" y="37"/>
                      <a:pt x="44" y="37"/>
                    </a:cubicBezTo>
                    <a:cubicBezTo>
                      <a:pt x="37" y="30"/>
                      <a:pt x="39" y="34"/>
                      <a:pt x="30" y="25"/>
                    </a:cubicBezTo>
                    <a:cubicBezTo>
                      <a:pt x="28" y="24"/>
                      <a:pt x="27" y="23"/>
                      <a:pt x="26" y="24"/>
                    </a:cubicBezTo>
                    <a:cubicBezTo>
                      <a:pt x="22" y="17"/>
                      <a:pt x="24" y="20"/>
                      <a:pt x="19" y="13"/>
                    </a:cubicBezTo>
                    <a:cubicBezTo>
                      <a:pt x="19" y="14"/>
                      <a:pt x="20" y="17"/>
                      <a:pt x="19" y="18"/>
                    </a:cubicBezTo>
                    <a:cubicBezTo>
                      <a:pt x="11" y="7"/>
                      <a:pt x="9" y="9"/>
                      <a:pt x="5" y="2"/>
                    </a:cubicBezTo>
                    <a:cubicBezTo>
                      <a:pt x="6" y="3"/>
                      <a:pt x="7" y="3"/>
                      <a:pt x="8" y="5"/>
                    </a:cubicBezTo>
                    <a:cubicBezTo>
                      <a:pt x="8" y="4"/>
                      <a:pt x="7" y="3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4"/>
                      <a:pt x="4" y="2"/>
                      <a:pt x="3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8"/>
                      <a:pt x="15" y="11"/>
                      <a:pt x="18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25" y="21"/>
                      <a:pt x="34" y="29"/>
                      <a:pt x="41" y="35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54" y="46"/>
                      <a:pt x="36" y="30"/>
                      <a:pt x="44" y="34"/>
                    </a:cubicBezTo>
                    <a:cubicBezTo>
                      <a:pt x="43" y="38"/>
                      <a:pt x="49" y="38"/>
                      <a:pt x="54" y="43"/>
                    </a:cubicBezTo>
                    <a:cubicBezTo>
                      <a:pt x="56" y="47"/>
                      <a:pt x="48" y="39"/>
                      <a:pt x="50" y="43"/>
                    </a:cubicBezTo>
                    <a:cubicBezTo>
                      <a:pt x="52" y="43"/>
                      <a:pt x="53" y="45"/>
                      <a:pt x="56" y="47"/>
                    </a:cubicBezTo>
                    <a:cubicBezTo>
                      <a:pt x="55" y="48"/>
                      <a:pt x="62" y="52"/>
                      <a:pt x="59" y="52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60"/>
                      <a:pt x="75" y="63"/>
                      <a:pt x="78" y="64"/>
                    </a:cubicBezTo>
                    <a:cubicBezTo>
                      <a:pt x="72" y="60"/>
                      <a:pt x="80" y="64"/>
                      <a:pt x="75" y="58"/>
                    </a:cubicBezTo>
                    <a:cubicBezTo>
                      <a:pt x="65" y="51"/>
                      <a:pt x="50" y="39"/>
                      <a:pt x="40" y="29"/>
                    </a:cubicBezTo>
                    <a:cubicBezTo>
                      <a:pt x="37" y="29"/>
                      <a:pt x="33" y="23"/>
                      <a:pt x="30" y="23"/>
                    </a:cubicBezTo>
                    <a:cubicBezTo>
                      <a:pt x="30" y="22"/>
                      <a:pt x="30" y="21"/>
                      <a:pt x="30" y="20"/>
                    </a:cubicBezTo>
                    <a:cubicBezTo>
                      <a:pt x="22" y="14"/>
                      <a:pt x="31" y="22"/>
                      <a:pt x="29" y="21"/>
                    </a:cubicBezTo>
                    <a:cubicBezTo>
                      <a:pt x="25" y="19"/>
                      <a:pt x="24" y="16"/>
                      <a:pt x="24" y="16"/>
                    </a:cubicBezTo>
                    <a:cubicBezTo>
                      <a:pt x="19" y="11"/>
                      <a:pt x="23" y="16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4" y="7"/>
                      <a:pt x="9" y="4"/>
                      <a:pt x="4" y="0"/>
                    </a:cubicBezTo>
                    <a:cubicBezTo>
                      <a:pt x="3" y="7"/>
                      <a:pt x="11" y="9"/>
                      <a:pt x="15" y="14"/>
                    </a:cubicBezTo>
                    <a:cubicBezTo>
                      <a:pt x="24" y="23"/>
                      <a:pt x="33" y="32"/>
                      <a:pt x="42" y="40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9" y="46"/>
                      <a:pt x="57" y="47"/>
                      <a:pt x="62" y="56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4" y="56"/>
                      <a:pt x="66" y="60"/>
                      <a:pt x="63" y="59"/>
                    </a:cubicBezTo>
                    <a:cubicBezTo>
                      <a:pt x="65" y="60"/>
                      <a:pt x="67" y="63"/>
                      <a:pt x="70" y="64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70" y="62"/>
                      <a:pt x="73" y="65"/>
                      <a:pt x="73" y="67"/>
                    </a:cubicBezTo>
                    <a:cubicBezTo>
                      <a:pt x="80" y="71"/>
                      <a:pt x="71" y="62"/>
                      <a:pt x="70" y="60"/>
                    </a:cubicBezTo>
                    <a:cubicBezTo>
                      <a:pt x="60" y="54"/>
                      <a:pt x="63" y="50"/>
                      <a:pt x="54" y="44"/>
                    </a:cubicBezTo>
                    <a:cubicBezTo>
                      <a:pt x="49" y="40"/>
                      <a:pt x="54" y="46"/>
                      <a:pt x="53" y="4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1" name="Freeform 36"/>
              <p:cNvSpPr>
                <a:spLocks/>
              </p:cNvSpPr>
              <p:nvPr/>
            </p:nvSpPr>
            <p:spPr bwMode="auto">
              <a:xfrm>
                <a:off x="1002" y="192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2" name="Freeform 37"/>
              <p:cNvSpPr>
                <a:spLocks/>
              </p:cNvSpPr>
              <p:nvPr/>
            </p:nvSpPr>
            <p:spPr bwMode="auto">
              <a:xfrm>
                <a:off x="1048" y="194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3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3" name="Rectangle 38"/>
              <p:cNvSpPr>
                <a:spLocks noChangeArrowheads="1"/>
              </p:cNvSpPr>
              <p:nvPr/>
            </p:nvSpPr>
            <p:spPr bwMode="auto">
              <a:xfrm>
                <a:off x="1034" y="1953"/>
                <a:ext cx="1" cy="1"/>
              </a:xfrm>
              <a:prstGeom prst="rect">
                <a:avLst/>
              </a:pr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4" name="Freeform 39"/>
              <p:cNvSpPr>
                <a:spLocks/>
              </p:cNvSpPr>
              <p:nvPr/>
            </p:nvSpPr>
            <p:spPr bwMode="auto">
              <a:xfrm>
                <a:off x="1045" y="194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0 w 6"/>
                  <a:gd name="T3" fmla="*/ 0 h 5"/>
                  <a:gd name="T4" fmla="*/ 0 w 6"/>
                  <a:gd name="T5" fmla="*/ 2 h 5"/>
                  <a:gd name="T6" fmla="*/ 6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5" name="Freeform 40"/>
              <p:cNvSpPr>
                <a:spLocks/>
              </p:cNvSpPr>
              <p:nvPr/>
            </p:nvSpPr>
            <p:spPr bwMode="auto">
              <a:xfrm>
                <a:off x="1108" y="199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6" name="Freeform 41"/>
              <p:cNvSpPr>
                <a:spLocks/>
              </p:cNvSpPr>
              <p:nvPr/>
            </p:nvSpPr>
            <p:spPr bwMode="auto">
              <a:xfrm>
                <a:off x="931" y="184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7" name="Freeform 42"/>
              <p:cNvSpPr>
                <a:spLocks/>
              </p:cNvSpPr>
              <p:nvPr/>
            </p:nvSpPr>
            <p:spPr bwMode="auto">
              <a:xfrm>
                <a:off x="833" y="1763"/>
                <a:ext cx="275" cy="244"/>
              </a:xfrm>
              <a:custGeom>
                <a:avLst/>
                <a:gdLst>
                  <a:gd name="T0" fmla="*/ 47 w 101"/>
                  <a:gd name="T1" fmla="*/ 48 h 90"/>
                  <a:gd name="T2" fmla="*/ 41 w 101"/>
                  <a:gd name="T3" fmla="*/ 46 h 90"/>
                  <a:gd name="T4" fmla="*/ 50 w 101"/>
                  <a:gd name="T5" fmla="*/ 54 h 90"/>
                  <a:gd name="T6" fmla="*/ 65 w 101"/>
                  <a:gd name="T7" fmla="*/ 64 h 90"/>
                  <a:gd name="T8" fmla="*/ 83 w 101"/>
                  <a:gd name="T9" fmla="*/ 78 h 90"/>
                  <a:gd name="T10" fmla="*/ 91 w 101"/>
                  <a:gd name="T11" fmla="*/ 85 h 90"/>
                  <a:gd name="T12" fmla="*/ 92 w 101"/>
                  <a:gd name="T13" fmla="*/ 83 h 90"/>
                  <a:gd name="T14" fmla="*/ 73 w 101"/>
                  <a:gd name="T15" fmla="*/ 68 h 90"/>
                  <a:gd name="T16" fmla="*/ 54 w 101"/>
                  <a:gd name="T17" fmla="*/ 50 h 90"/>
                  <a:gd name="T18" fmla="*/ 48 w 101"/>
                  <a:gd name="T19" fmla="*/ 43 h 90"/>
                  <a:gd name="T20" fmla="*/ 35 w 101"/>
                  <a:gd name="T21" fmla="*/ 32 h 90"/>
                  <a:gd name="T22" fmla="*/ 19 w 101"/>
                  <a:gd name="T23" fmla="*/ 16 h 90"/>
                  <a:gd name="T24" fmla="*/ 5 w 101"/>
                  <a:gd name="T25" fmla="*/ 10 h 90"/>
                  <a:gd name="T26" fmla="*/ 20 w 101"/>
                  <a:gd name="T27" fmla="*/ 16 h 90"/>
                  <a:gd name="T28" fmla="*/ 2 w 101"/>
                  <a:gd name="T29" fmla="*/ 3 h 90"/>
                  <a:gd name="T30" fmla="*/ 7 w 101"/>
                  <a:gd name="T31" fmla="*/ 10 h 90"/>
                  <a:gd name="T32" fmla="*/ 22 w 101"/>
                  <a:gd name="T33" fmla="*/ 22 h 90"/>
                  <a:gd name="T34" fmla="*/ 42 w 101"/>
                  <a:gd name="T35" fmla="*/ 37 h 90"/>
                  <a:gd name="T36" fmla="*/ 68 w 101"/>
                  <a:gd name="T37" fmla="*/ 57 h 90"/>
                  <a:gd name="T38" fmla="*/ 55 w 101"/>
                  <a:gd name="T39" fmla="*/ 52 h 90"/>
                  <a:gd name="T40" fmla="*/ 69 w 101"/>
                  <a:gd name="T41" fmla="*/ 64 h 90"/>
                  <a:gd name="T42" fmla="*/ 80 w 101"/>
                  <a:gd name="T43" fmla="*/ 72 h 90"/>
                  <a:gd name="T44" fmla="*/ 85 w 101"/>
                  <a:gd name="T45" fmla="*/ 71 h 90"/>
                  <a:gd name="T46" fmla="*/ 100 w 101"/>
                  <a:gd name="T47" fmla="*/ 87 h 90"/>
                  <a:gd name="T48" fmla="*/ 96 w 101"/>
                  <a:gd name="T49" fmla="*/ 85 h 90"/>
                  <a:gd name="T50" fmla="*/ 94 w 101"/>
                  <a:gd name="T51" fmla="*/ 78 h 90"/>
                  <a:gd name="T52" fmla="*/ 89 w 101"/>
                  <a:gd name="T53" fmla="*/ 74 h 90"/>
                  <a:gd name="T54" fmla="*/ 76 w 101"/>
                  <a:gd name="T55" fmla="*/ 64 h 90"/>
                  <a:gd name="T56" fmla="*/ 66 w 101"/>
                  <a:gd name="T57" fmla="*/ 54 h 90"/>
                  <a:gd name="T58" fmla="*/ 49 w 101"/>
                  <a:gd name="T59" fmla="*/ 39 h 90"/>
                  <a:gd name="T60" fmla="*/ 35 w 101"/>
                  <a:gd name="T61" fmla="*/ 28 h 90"/>
                  <a:gd name="T62" fmla="*/ 34 w 101"/>
                  <a:gd name="T63" fmla="*/ 27 h 90"/>
                  <a:gd name="T64" fmla="*/ 30 w 101"/>
                  <a:gd name="T65" fmla="*/ 23 h 90"/>
                  <a:gd name="T66" fmla="*/ 19 w 101"/>
                  <a:gd name="T67" fmla="*/ 14 h 90"/>
                  <a:gd name="T68" fmla="*/ 6 w 101"/>
                  <a:gd name="T69" fmla="*/ 5 h 90"/>
                  <a:gd name="T70" fmla="*/ 6 w 101"/>
                  <a:gd name="T71" fmla="*/ 9 h 90"/>
                  <a:gd name="T72" fmla="*/ 15 w 101"/>
                  <a:gd name="T73" fmla="*/ 17 h 90"/>
                  <a:gd name="T74" fmla="*/ 22 w 101"/>
                  <a:gd name="T75" fmla="*/ 23 h 90"/>
                  <a:gd name="T76" fmla="*/ 33 w 101"/>
                  <a:gd name="T77" fmla="*/ 35 h 90"/>
                  <a:gd name="T78" fmla="*/ 58 w 101"/>
                  <a:gd name="T79" fmla="*/ 55 h 90"/>
                  <a:gd name="T80" fmla="*/ 60 w 101"/>
                  <a:gd name="T81" fmla="*/ 59 h 90"/>
                  <a:gd name="T82" fmla="*/ 73 w 101"/>
                  <a:gd name="T83" fmla="*/ 72 h 90"/>
                  <a:gd name="T84" fmla="*/ 90 w 101"/>
                  <a:gd name="T85" fmla="*/ 85 h 90"/>
                  <a:gd name="T86" fmla="*/ 92 w 101"/>
                  <a:gd name="T87" fmla="*/ 82 h 90"/>
                  <a:gd name="T88" fmla="*/ 91 w 101"/>
                  <a:gd name="T89" fmla="*/ 84 h 90"/>
                  <a:gd name="T90" fmla="*/ 87 w 101"/>
                  <a:gd name="T91" fmla="*/ 79 h 90"/>
                  <a:gd name="T92" fmla="*/ 85 w 101"/>
                  <a:gd name="T93" fmla="*/ 78 h 90"/>
                  <a:gd name="T94" fmla="*/ 62 w 101"/>
                  <a:gd name="T95" fmla="*/ 5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" h="90">
                    <a:moveTo>
                      <a:pt x="62" y="56"/>
                    </a:moveTo>
                    <a:cubicBezTo>
                      <a:pt x="57" y="53"/>
                      <a:pt x="51" y="49"/>
                      <a:pt x="47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5" y="46"/>
                      <a:pt x="37" y="41"/>
                      <a:pt x="41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9" y="49"/>
                      <a:pt x="45" y="50"/>
                      <a:pt x="50" y="54"/>
                    </a:cubicBezTo>
                    <a:cubicBezTo>
                      <a:pt x="55" y="58"/>
                      <a:pt x="60" y="58"/>
                      <a:pt x="64" y="62"/>
                    </a:cubicBezTo>
                    <a:cubicBezTo>
                      <a:pt x="66" y="63"/>
                      <a:pt x="66" y="64"/>
                      <a:pt x="65" y="64"/>
                    </a:cubicBezTo>
                    <a:cubicBezTo>
                      <a:pt x="69" y="67"/>
                      <a:pt x="73" y="67"/>
                      <a:pt x="76" y="69"/>
                    </a:cubicBezTo>
                    <a:cubicBezTo>
                      <a:pt x="75" y="72"/>
                      <a:pt x="79" y="75"/>
                      <a:pt x="83" y="78"/>
                    </a:cubicBezTo>
                    <a:cubicBezTo>
                      <a:pt x="85" y="79"/>
                      <a:pt x="87" y="81"/>
                      <a:pt x="89" y="83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2" y="84"/>
                      <a:pt x="90" y="87"/>
                      <a:pt x="93" y="84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1" y="82"/>
                      <a:pt x="90" y="81"/>
                      <a:pt x="90" y="80"/>
                    </a:cubicBezTo>
                    <a:cubicBezTo>
                      <a:pt x="85" y="77"/>
                      <a:pt x="79" y="72"/>
                      <a:pt x="73" y="68"/>
                    </a:cubicBezTo>
                    <a:cubicBezTo>
                      <a:pt x="77" y="70"/>
                      <a:pt x="69" y="64"/>
                      <a:pt x="71" y="64"/>
                    </a:cubicBezTo>
                    <a:cubicBezTo>
                      <a:pt x="67" y="65"/>
                      <a:pt x="57" y="48"/>
                      <a:pt x="54" y="50"/>
                    </a:cubicBezTo>
                    <a:cubicBezTo>
                      <a:pt x="48" y="43"/>
                      <a:pt x="53" y="50"/>
                      <a:pt x="46" y="42"/>
                    </a:cubicBezTo>
                    <a:cubicBezTo>
                      <a:pt x="46" y="41"/>
                      <a:pt x="48" y="43"/>
                      <a:pt x="48" y="43"/>
                    </a:cubicBezTo>
                    <a:cubicBezTo>
                      <a:pt x="46" y="39"/>
                      <a:pt x="42" y="40"/>
                      <a:pt x="41" y="36"/>
                    </a:cubicBezTo>
                    <a:cubicBezTo>
                      <a:pt x="35" y="29"/>
                      <a:pt x="39" y="35"/>
                      <a:pt x="35" y="32"/>
                    </a:cubicBezTo>
                    <a:cubicBezTo>
                      <a:pt x="28" y="25"/>
                      <a:pt x="31" y="27"/>
                      <a:pt x="28" y="22"/>
                    </a:cubicBezTo>
                    <a:cubicBezTo>
                      <a:pt x="26" y="23"/>
                      <a:pt x="23" y="19"/>
                      <a:pt x="19" y="16"/>
                    </a:cubicBezTo>
                    <a:cubicBezTo>
                      <a:pt x="19" y="17"/>
                      <a:pt x="24" y="22"/>
                      <a:pt x="20" y="19"/>
                    </a:cubicBezTo>
                    <a:cubicBezTo>
                      <a:pt x="12" y="12"/>
                      <a:pt x="13" y="15"/>
                      <a:pt x="5" y="10"/>
                    </a:cubicBezTo>
                    <a:cubicBezTo>
                      <a:pt x="2" y="5"/>
                      <a:pt x="13" y="15"/>
                      <a:pt x="7" y="9"/>
                    </a:cubicBezTo>
                    <a:cubicBezTo>
                      <a:pt x="13" y="11"/>
                      <a:pt x="16" y="15"/>
                      <a:pt x="20" y="16"/>
                    </a:cubicBezTo>
                    <a:cubicBezTo>
                      <a:pt x="17" y="13"/>
                      <a:pt x="13" y="10"/>
                      <a:pt x="9" y="7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6"/>
                      <a:pt x="6" y="6"/>
                      <a:pt x="7" y="8"/>
                    </a:cubicBezTo>
                    <a:cubicBezTo>
                      <a:pt x="11" y="11"/>
                      <a:pt x="4" y="7"/>
                      <a:pt x="7" y="10"/>
                    </a:cubicBezTo>
                    <a:cubicBezTo>
                      <a:pt x="14" y="16"/>
                      <a:pt x="19" y="17"/>
                      <a:pt x="24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7" y="24"/>
                      <a:pt x="34" y="34"/>
                      <a:pt x="41" y="39"/>
                    </a:cubicBezTo>
                    <a:cubicBezTo>
                      <a:pt x="41" y="38"/>
                      <a:pt x="41" y="37"/>
                      <a:pt x="42" y="37"/>
                    </a:cubicBezTo>
                    <a:cubicBezTo>
                      <a:pt x="40" y="39"/>
                      <a:pt x="52" y="44"/>
                      <a:pt x="57" y="51"/>
                    </a:cubicBezTo>
                    <a:cubicBezTo>
                      <a:pt x="57" y="49"/>
                      <a:pt x="64" y="54"/>
                      <a:pt x="68" y="57"/>
                    </a:cubicBezTo>
                    <a:cubicBezTo>
                      <a:pt x="70" y="59"/>
                      <a:pt x="69" y="59"/>
                      <a:pt x="68" y="59"/>
                    </a:cubicBezTo>
                    <a:cubicBezTo>
                      <a:pt x="63" y="53"/>
                      <a:pt x="61" y="56"/>
                      <a:pt x="55" y="52"/>
                    </a:cubicBezTo>
                    <a:cubicBezTo>
                      <a:pt x="60" y="55"/>
                      <a:pt x="66" y="62"/>
                      <a:pt x="71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75" y="69"/>
                      <a:pt x="76" y="66"/>
                      <a:pt x="81" y="72"/>
                    </a:cubicBezTo>
                    <a:cubicBezTo>
                      <a:pt x="80" y="72"/>
                      <a:pt x="80" y="72"/>
                      <a:pt x="80" y="72"/>
                    </a:cubicBezTo>
                    <a:cubicBezTo>
                      <a:pt x="86" y="77"/>
                      <a:pt x="93" y="83"/>
                      <a:pt x="100" y="89"/>
                    </a:cubicBezTo>
                    <a:cubicBezTo>
                      <a:pt x="99" y="80"/>
                      <a:pt x="90" y="75"/>
                      <a:pt x="85" y="71"/>
                    </a:cubicBezTo>
                    <a:cubicBezTo>
                      <a:pt x="84" y="71"/>
                      <a:pt x="87" y="77"/>
                      <a:pt x="87" y="78"/>
                    </a:cubicBezTo>
                    <a:cubicBezTo>
                      <a:pt x="92" y="82"/>
                      <a:pt x="98" y="88"/>
                      <a:pt x="100" y="87"/>
                    </a:cubicBezTo>
                    <a:cubicBezTo>
                      <a:pt x="101" y="86"/>
                      <a:pt x="101" y="86"/>
                      <a:pt x="101" y="86"/>
                    </a:cubicBezTo>
                    <a:cubicBezTo>
                      <a:pt x="99" y="86"/>
                      <a:pt x="93" y="82"/>
                      <a:pt x="96" y="85"/>
                    </a:cubicBezTo>
                    <a:cubicBezTo>
                      <a:pt x="91" y="82"/>
                      <a:pt x="94" y="81"/>
                      <a:pt x="89" y="78"/>
                    </a:cubicBezTo>
                    <a:cubicBezTo>
                      <a:pt x="90" y="77"/>
                      <a:pt x="93" y="79"/>
                      <a:pt x="94" y="78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1" y="76"/>
                      <a:pt x="88" y="74"/>
                      <a:pt x="89" y="74"/>
                    </a:cubicBezTo>
                    <a:cubicBezTo>
                      <a:pt x="81" y="70"/>
                      <a:pt x="80" y="65"/>
                      <a:pt x="72" y="60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73" y="62"/>
                      <a:pt x="71" y="61"/>
                    </a:cubicBezTo>
                    <a:cubicBezTo>
                      <a:pt x="70" y="58"/>
                      <a:pt x="69" y="58"/>
                      <a:pt x="66" y="54"/>
                    </a:cubicBezTo>
                    <a:cubicBezTo>
                      <a:pt x="62" y="52"/>
                      <a:pt x="59" y="52"/>
                      <a:pt x="55" y="48"/>
                    </a:cubicBezTo>
                    <a:cubicBezTo>
                      <a:pt x="57" y="48"/>
                      <a:pt x="49" y="41"/>
                      <a:pt x="49" y="39"/>
                    </a:cubicBezTo>
                    <a:cubicBezTo>
                      <a:pt x="47" y="40"/>
                      <a:pt x="41" y="33"/>
                      <a:pt x="39" y="33"/>
                    </a:cubicBezTo>
                    <a:cubicBezTo>
                      <a:pt x="37" y="31"/>
                      <a:pt x="34" y="28"/>
                      <a:pt x="35" y="28"/>
                    </a:cubicBezTo>
                    <a:cubicBezTo>
                      <a:pt x="35" y="28"/>
                      <a:pt x="36" y="28"/>
                      <a:pt x="36" y="2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3" y="25"/>
                      <a:pt x="32" y="26"/>
                      <a:pt x="30" y="23"/>
                    </a:cubicBezTo>
                    <a:cubicBezTo>
                      <a:pt x="30" y="23"/>
                      <a:pt x="32" y="24"/>
                      <a:pt x="33" y="25"/>
                    </a:cubicBezTo>
                    <a:cubicBezTo>
                      <a:pt x="28" y="20"/>
                      <a:pt x="22" y="19"/>
                      <a:pt x="19" y="14"/>
                    </a:cubicBezTo>
                    <a:cubicBezTo>
                      <a:pt x="17" y="13"/>
                      <a:pt x="11" y="8"/>
                      <a:pt x="11" y="11"/>
                    </a:cubicBezTo>
                    <a:cubicBezTo>
                      <a:pt x="10" y="9"/>
                      <a:pt x="11" y="8"/>
                      <a:pt x="6" y="5"/>
                    </a:cubicBezTo>
                    <a:cubicBezTo>
                      <a:pt x="4" y="6"/>
                      <a:pt x="4" y="0"/>
                      <a:pt x="1" y="5"/>
                    </a:cubicBezTo>
                    <a:cubicBezTo>
                      <a:pt x="3" y="6"/>
                      <a:pt x="4" y="8"/>
                      <a:pt x="6" y="9"/>
                    </a:cubicBezTo>
                    <a:cubicBezTo>
                      <a:pt x="0" y="7"/>
                      <a:pt x="6" y="9"/>
                      <a:pt x="1" y="7"/>
                    </a:cubicBezTo>
                    <a:cubicBezTo>
                      <a:pt x="4" y="10"/>
                      <a:pt x="10" y="12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8" y="20"/>
                      <a:pt x="21" y="21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6" y="26"/>
                      <a:pt x="30" y="30"/>
                      <a:pt x="33" y="35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3" y="45"/>
                      <a:pt x="52" y="51"/>
                      <a:pt x="58" y="55"/>
                    </a:cubicBezTo>
                    <a:cubicBezTo>
                      <a:pt x="60" y="57"/>
                      <a:pt x="63" y="60"/>
                      <a:pt x="62" y="60"/>
                    </a:cubicBezTo>
                    <a:cubicBezTo>
                      <a:pt x="62" y="60"/>
                      <a:pt x="61" y="59"/>
                      <a:pt x="60" y="59"/>
                    </a:cubicBezTo>
                    <a:cubicBezTo>
                      <a:pt x="63" y="62"/>
                      <a:pt x="66" y="67"/>
                      <a:pt x="69" y="67"/>
                    </a:cubicBezTo>
                    <a:cubicBezTo>
                      <a:pt x="72" y="69"/>
                      <a:pt x="70" y="70"/>
                      <a:pt x="73" y="72"/>
                    </a:cubicBezTo>
                    <a:cubicBezTo>
                      <a:pt x="77" y="75"/>
                      <a:pt x="82" y="79"/>
                      <a:pt x="87" y="83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1" y="84"/>
                      <a:pt x="89" y="90"/>
                      <a:pt x="94" y="83"/>
                    </a:cubicBezTo>
                    <a:cubicBezTo>
                      <a:pt x="92" y="82"/>
                      <a:pt x="92" y="82"/>
                      <a:pt x="92" y="82"/>
                    </a:cubicBezTo>
                    <a:cubicBezTo>
                      <a:pt x="91" y="80"/>
                      <a:pt x="89" y="79"/>
                      <a:pt x="88" y="80"/>
                    </a:cubicBezTo>
                    <a:cubicBezTo>
                      <a:pt x="89" y="80"/>
                      <a:pt x="92" y="84"/>
                      <a:pt x="91" y="84"/>
                    </a:cubicBezTo>
                    <a:cubicBezTo>
                      <a:pt x="89" y="82"/>
                      <a:pt x="86" y="80"/>
                      <a:pt x="83" y="78"/>
                    </a:cubicBezTo>
                    <a:cubicBezTo>
                      <a:pt x="85" y="79"/>
                      <a:pt x="84" y="77"/>
                      <a:pt x="87" y="79"/>
                    </a:cubicBezTo>
                    <a:cubicBezTo>
                      <a:pt x="88" y="81"/>
                      <a:pt x="94" y="82"/>
                      <a:pt x="91" y="85"/>
                    </a:cubicBezTo>
                    <a:cubicBezTo>
                      <a:pt x="89" y="83"/>
                      <a:pt x="88" y="81"/>
                      <a:pt x="85" y="78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0" y="66"/>
                      <a:pt x="67" y="65"/>
                      <a:pt x="62" y="5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8" name="Freeform 43"/>
              <p:cNvSpPr>
                <a:spLocks/>
              </p:cNvSpPr>
              <p:nvPr/>
            </p:nvSpPr>
            <p:spPr bwMode="auto">
              <a:xfrm>
                <a:off x="980" y="1909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3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9" name="Freeform 44"/>
              <p:cNvSpPr>
                <a:spLocks/>
              </p:cNvSpPr>
              <p:nvPr/>
            </p:nvSpPr>
            <p:spPr bwMode="auto">
              <a:xfrm>
                <a:off x="988" y="1918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0" name="Freeform 45"/>
              <p:cNvSpPr>
                <a:spLocks/>
              </p:cNvSpPr>
              <p:nvPr/>
            </p:nvSpPr>
            <p:spPr bwMode="auto">
              <a:xfrm>
                <a:off x="945" y="1874"/>
                <a:ext cx="11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1"/>
                      <a:pt x="0" y="0"/>
                    </a:cubicBezTo>
                    <a:cubicBezTo>
                      <a:pt x="1" y="1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1" name="Freeform 46"/>
              <p:cNvSpPr>
                <a:spLocks/>
              </p:cNvSpPr>
              <p:nvPr/>
            </p:nvSpPr>
            <p:spPr bwMode="auto">
              <a:xfrm>
                <a:off x="942" y="1874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6 h 6"/>
                  <a:gd name="T4" fmla="*/ 5 w 5"/>
                  <a:gd name="T5" fmla="*/ 6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5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2" name="Freeform 47"/>
              <p:cNvSpPr>
                <a:spLocks/>
              </p:cNvSpPr>
              <p:nvPr/>
            </p:nvSpPr>
            <p:spPr bwMode="auto">
              <a:xfrm>
                <a:off x="819" y="1757"/>
                <a:ext cx="264" cy="229"/>
              </a:xfrm>
              <a:custGeom>
                <a:avLst/>
                <a:gdLst>
                  <a:gd name="T0" fmla="*/ 84 w 97"/>
                  <a:gd name="T1" fmla="*/ 70 h 84"/>
                  <a:gd name="T2" fmla="*/ 90 w 97"/>
                  <a:gd name="T3" fmla="*/ 75 h 84"/>
                  <a:gd name="T4" fmla="*/ 90 w 97"/>
                  <a:gd name="T5" fmla="*/ 75 h 84"/>
                  <a:gd name="T6" fmla="*/ 90 w 97"/>
                  <a:gd name="T7" fmla="*/ 75 h 84"/>
                  <a:gd name="T8" fmla="*/ 87 w 97"/>
                  <a:gd name="T9" fmla="*/ 80 h 84"/>
                  <a:gd name="T10" fmla="*/ 87 w 97"/>
                  <a:gd name="T11" fmla="*/ 80 h 84"/>
                  <a:gd name="T12" fmla="*/ 87 w 97"/>
                  <a:gd name="T13" fmla="*/ 80 h 84"/>
                  <a:gd name="T14" fmla="*/ 77 w 97"/>
                  <a:gd name="T15" fmla="*/ 74 h 84"/>
                  <a:gd name="T16" fmla="*/ 86 w 97"/>
                  <a:gd name="T17" fmla="*/ 81 h 84"/>
                  <a:gd name="T18" fmla="*/ 86 w 97"/>
                  <a:gd name="T19" fmla="*/ 81 h 84"/>
                  <a:gd name="T20" fmla="*/ 91 w 97"/>
                  <a:gd name="T21" fmla="*/ 74 h 84"/>
                  <a:gd name="T22" fmla="*/ 91 w 97"/>
                  <a:gd name="T23" fmla="*/ 74 h 84"/>
                  <a:gd name="T24" fmla="*/ 89 w 97"/>
                  <a:gd name="T25" fmla="*/ 72 h 84"/>
                  <a:gd name="T26" fmla="*/ 68 w 97"/>
                  <a:gd name="T27" fmla="*/ 56 h 84"/>
                  <a:gd name="T28" fmla="*/ 38 w 97"/>
                  <a:gd name="T29" fmla="*/ 30 h 84"/>
                  <a:gd name="T30" fmla="*/ 15 w 97"/>
                  <a:gd name="T31" fmla="*/ 10 h 84"/>
                  <a:gd name="T32" fmla="*/ 4 w 97"/>
                  <a:gd name="T33" fmla="*/ 5 h 84"/>
                  <a:gd name="T34" fmla="*/ 4 w 97"/>
                  <a:gd name="T35" fmla="*/ 5 h 84"/>
                  <a:gd name="T36" fmla="*/ 4 w 97"/>
                  <a:gd name="T37" fmla="*/ 5 h 84"/>
                  <a:gd name="T38" fmla="*/ 0 w 97"/>
                  <a:gd name="T39" fmla="*/ 9 h 84"/>
                  <a:gd name="T40" fmla="*/ 0 w 97"/>
                  <a:gd name="T41" fmla="*/ 9 h 84"/>
                  <a:gd name="T42" fmla="*/ 3 w 97"/>
                  <a:gd name="T43" fmla="*/ 12 h 84"/>
                  <a:gd name="T44" fmla="*/ 6 w 97"/>
                  <a:gd name="T45" fmla="*/ 15 h 84"/>
                  <a:gd name="T46" fmla="*/ 9 w 97"/>
                  <a:gd name="T47" fmla="*/ 18 h 84"/>
                  <a:gd name="T48" fmla="*/ 16 w 97"/>
                  <a:gd name="T49" fmla="*/ 23 h 84"/>
                  <a:gd name="T50" fmla="*/ 22 w 97"/>
                  <a:gd name="T51" fmla="*/ 30 h 84"/>
                  <a:gd name="T52" fmla="*/ 44 w 97"/>
                  <a:gd name="T53" fmla="*/ 43 h 84"/>
                  <a:gd name="T54" fmla="*/ 29 w 97"/>
                  <a:gd name="T55" fmla="*/ 33 h 84"/>
                  <a:gd name="T56" fmla="*/ 26 w 97"/>
                  <a:gd name="T57" fmla="*/ 29 h 84"/>
                  <a:gd name="T58" fmla="*/ 12 w 97"/>
                  <a:gd name="T59" fmla="*/ 15 h 84"/>
                  <a:gd name="T60" fmla="*/ 9 w 97"/>
                  <a:gd name="T61" fmla="*/ 15 h 84"/>
                  <a:gd name="T62" fmla="*/ 2 w 97"/>
                  <a:gd name="T63" fmla="*/ 11 h 84"/>
                  <a:gd name="T64" fmla="*/ 1 w 97"/>
                  <a:gd name="T65" fmla="*/ 9 h 84"/>
                  <a:gd name="T66" fmla="*/ 1 w 97"/>
                  <a:gd name="T67" fmla="*/ 9 h 84"/>
                  <a:gd name="T68" fmla="*/ 3 w 97"/>
                  <a:gd name="T69" fmla="*/ 5 h 84"/>
                  <a:gd name="T70" fmla="*/ 3 w 97"/>
                  <a:gd name="T71" fmla="*/ 5 h 84"/>
                  <a:gd name="T72" fmla="*/ 3 w 97"/>
                  <a:gd name="T73" fmla="*/ 5 h 84"/>
                  <a:gd name="T74" fmla="*/ 5 w 97"/>
                  <a:gd name="T75" fmla="*/ 6 h 84"/>
                  <a:gd name="T76" fmla="*/ 4 w 97"/>
                  <a:gd name="T77" fmla="*/ 10 h 84"/>
                  <a:gd name="T78" fmla="*/ 5 w 97"/>
                  <a:gd name="T79" fmla="*/ 7 h 84"/>
                  <a:gd name="T80" fmla="*/ 12 w 97"/>
                  <a:gd name="T81" fmla="*/ 11 h 84"/>
                  <a:gd name="T82" fmla="*/ 33 w 97"/>
                  <a:gd name="T83" fmla="*/ 32 h 84"/>
                  <a:gd name="T84" fmla="*/ 56 w 97"/>
                  <a:gd name="T85" fmla="*/ 49 h 84"/>
                  <a:gd name="T86" fmla="*/ 72 w 97"/>
                  <a:gd name="T87" fmla="*/ 62 h 84"/>
                  <a:gd name="T88" fmla="*/ 82 w 97"/>
                  <a:gd name="T89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84">
                    <a:moveTo>
                      <a:pt x="77" y="66"/>
                    </a:moveTo>
                    <a:cubicBezTo>
                      <a:pt x="84" y="70"/>
                      <a:pt x="84" y="70"/>
                      <a:pt x="84" y="70"/>
                    </a:cubicBezTo>
                    <a:cubicBezTo>
                      <a:pt x="85" y="71"/>
                      <a:pt x="87" y="73"/>
                      <a:pt x="89" y="74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84" y="84"/>
                      <a:pt x="89" y="78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8" y="78"/>
                      <a:pt x="85" y="82"/>
                      <a:pt x="90" y="76"/>
                    </a:cubicBezTo>
                    <a:cubicBezTo>
                      <a:pt x="81" y="81"/>
                      <a:pt x="76" y="68"/>
                      <a:pt x="77" y="74"/>
                    </a:cubicBezTo>
                    <a:cubicBezTo>
                      <a:pt x="85" y="80"/>
                      <a:pt x="85" y="80"/>
                      <a:pt x="85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97" y="67"/>
                      <a:pt x="89" y="77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0" y="65"/>
                      <a:pt x="74" y="60"/>
                      <a:pt x="68" y="56"/>
                    </a:cubicBezTo>
                    <a:cubicBezTo>
                      <a:pt x="57" y="46"/>
                      <a:pt x="45" y="36"/>
                      <a:pt x="33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5" y="22"/>
                      <a:pt x="24" y="16"/>
                      <a:pt x="12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8"/>
                      <a:pt x="9" y="6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7" y="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5" y="15"/>
                      <a:pt x="6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3" y="20"/>
                      <a:pt x="15" y="22"/>
                      <a:pt x="19" y="26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7" y="25"/>
                      <a:pt x="21" y="27"/>
                      <a:pt x="24" y="29"/>
                    </a:cubicBezTo>
                    <a:cubicBezTo>
                      <a:pt x="26" y="31"/>
                      <a:pt x="23" y="30"/>
                      <a:pt x="22" y="30"/>
                    </a:cubicBezTo>
                    <a:cubicBezTo>
                      <a:pt x="32" y="36"/>
                      <a:pt x="34" y="41"/>
                      <a:pt x="43" y="44"/>
                    </a:cubicBezTo>
                    <a:cubicBezTo>
                      <a:pt x="43" y="44"/>
                      <a:pt x="41" y="41"/>
                      <a:pt x="44" y="43"/>
                    </a:cubicBezTo>
                    <a:cubicBezTo>
                      <a:pt x="39" y="38"/>
                      <a:pt x="34" y="35"/>
                      <a:pt x="28" y="32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3" y="32"/>
                      <a:pt x="27" y="30"/>
                      <a:pt x="19" y="25"/>
                    </a:cubicBezTo>
                    <a:cubicBezTo>
                      <a:pt x="22" y="26"/>
                      <a:pt x="25" y="28"/>
                      <a:pt x="26" y="29"/>
                    </a:cubicBezTo>
                    <a:cubicBezTo>
                      <a:pt x="20" y="20"/>
                      <a:pt x="14" y="21"/>
                      <a:pt x="11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8" y="12"/>
                      <a:pt x="6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7" y="13"/>
                      <a:pt x="5" y="13"/>
                      <a:pt x="4" y="13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6" y="1"/>
                      <a:pt x="2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0" y="10"/>
                      <a:pt x="4" y="9"/>
                      <a:pt x="4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5"/>
                      <a:pt x="4" y="8"/>
                      <a:pt x="5" y="7"/>
                    </a:cubicBezTo>
                    <a:cubicBezTo>
                      <a:pt x="9" y="9"/>
                      <a:pt x="8" y="11"/>
                      <a:pt x="10" y="12"/>
                    </a:cubicBezTo>
                    <a:cubicBezTo>
                      <a:pt x="13" y="14"/>
                      <a:pt x="8" y="11"/>
                      <a:pt x="12" y="11"/>
                    </a:cubicBezTo>
                    <a:cubicBezTo>
                      <a:pt x="14" y="16"/>
                      <a:pt x="30" y="29"/>
                      <a:pt x="38" y="34"/>
                    </a:cubicBezTo>
                    <a:cubicBezTo>
                      <a:pt x="36" y="32"/>
                      <a:pt x="36" y="34"/>
                      <a:pt x="33" y="32"/>
                    </a:cubicBezTo>
                    <a:cubicBezTo>
                      <a:pt x="34" y="33"/>
                      <a:pt x="39" y="36"/>
                      <a:pt x="39" y="35"/>
                    </a:cubicBezTo>
                    <a:cubicBezTo>
                      <a:pt x="45" y="39"/>
                      <a:pt x="51" y="45"/>
                      <a:pt x="56" y="49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60" y="49"/>
                      <a:pt x="64" y="57"/>
                      <a:pt x="72" y="62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4" y="64"/>
                      <a:pt x="78" y="64"/>
                      <a:pt x="82" y="67"/>
                    </a:cubicBezTo>
                    <a:cubicBezTo>
                      <a:pt x="80" y="67"/>
                      <a:pt x="78" y="65"/>
                      <a:pt x="77" y="6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3" name="Freeform 48"/>
              <p:cNvSpPr>
                <a:spLocks/>
              </p:cNvSpPr>
              <p:nvPr/>
            </p:nvSpPr>
            <p:spPr bwMode="auto">
              <a:xfrm>
                <a:off x="1010" y="1942"/>
                <a:ext cx="19" cy="11"/>
              </a:xfrm>
              <a:custGeom>
                <a:avLst/>
                <a:gdLst>
                  <a:gd name="T0" fmla="*/ 3 w 7"/>
                  <a:gd name="T1" fmla="*/ 2 h 4"/>
                  <a:gd name="T2" fmla="*/ 7 w 7"/>
                  <a:gd name="T3" fmla="*/ 3 h 4"/>
                  <a:gd name="T4" fmla="*/ 0 w 7"/>
                  <a:gd name="T5" fmla="*/ 1 h 4"/>
                  <a:gd name="T6" fmla="*/ 5 w 7"/>
                  <a:gd name="T7" fmla="*/ 4 h 4"/>
                  <a:gd name="T8" fmla="*/ 3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3" y="2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0" y="0"/>
                      <a:pt x="0" y="1"/>
                    </a:cubicBezTo>
                    <a:cubicBezTo>
                      <a:pt x="2" y="2"/>
                      <a:pt x="4" y="4"/>
                      <a:pt x="5" y="4"/>
                    </a:cubicBezTo>
                    <a:cubicBezTo>
                      <a:pt x="4" y="3"/>
                      <a:pt x="5" y="3"/>
                      <a:pt x="3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4" name="Freeform 49"/>
              <p:cNvSpPr>
                <a:spLocks/>
              </p:cNvSpPr>
              <p:nvPr/>
            </p:nvSpPr>
            <p:spPr bwMode="auto">
              <a:xfrm>
                <a:off x="817" y="1795"/>
                <a:ext cx="193" cy="150"/>
              </a:xfrm>
              <a:custGeom>
                <a:avLst/>
                <a:gdLst>
                  <a:gd name="T0" fmla="*/ 25 w 71"/>
                  <a:gd name="T1" fmla="*/ 18 h 55"/>
                  <a:gd name="T2" fmla="*/ 23 w 71"/>
                  <a:gd name="T3" fmla="*/ 18 h 55"/>
                  <a:gd name="T4" fmla="*/ 50 w 71"/>
                  <a:gd name="T5" fmla="*/ 40 h 55"/>
                  <a:gd name="T6" fmla="*/ 60 w 71"/>
                  <a:gd name="T7" fmla="*/ 45 h 55"/>
                  <a:gd name="T8" fmla="*/ 61 w 71"/>
                  <a:gd name="T9" fmla="*/ 47 h 55"/>
                  <a:gd name="T10" fmla="*/ 70 w 71"/>
                  <a:gd name="T11" fmla="*/ 52 h 55"/>
                  <a:gd name="T12" fmla="*/ 65 w 71"/>
                  <a:gd name="T13" fmla="*/ 49 h 55"/>
                  <a:gd name="T14" fmla="*/ 66 w 71"/>
                  <a:gd name="T15" fmla="*/ 49 h 55"/>
                  <a:gd name="T16" fmla="*/ 61 w 71"/>
                  <a:gd name="T17" fmla="*/ 45 h 55"/>
                  <a:gd name="T18" fmla="*/ 63 w 71"/>
                  <a:gd name="T19" fmla="*/ 46 h 55"/>
                  <a:gd name="T20" fmla="*/ 49 w 71"/>
                  <a:gd name="T21" fmla="*/ 37 h 55"/>
                  <a:gd name="T22" fmla="*/ 51 w 71"/>
                  <a:gd name="T23" fmla="*/ 36 h 55"/>
                  <a:gd name="T24" fmla="*/ 38 w 71"/>
                  <a:gd name="T25" fmla="*/ 26 h 55"/>
                  <a:gd name="T26" fmla="*/ 39 w 71"/>
                  <a:gd name="T27" fmla="*/ 27 h 55"/>
                  <a:gd name="T28" fmla="*/ 40 w 71"/>
                  <a:gd name="T29" fmla="*/ 29 h 55"/>
                  <a:gd name="T30" fmla="*/ 36 w 71"/>
                  <a:gd name="T31" fmla="*/ 24 h 55"/>
                  <a:gd name="T32" fmla="*/ 12 w 71"/>
                  <a:gd name="T33" fmla="*/ 6 h 55"/>
                  <a:gd name="T34" fmla="*/ 5 w 71"/>
                  <a:gd name="T35" fmla="*/ 4 h 55"/>
                  <a:gd name="T36" fmla="*/ 8 w 71"/>
                  <a:gd name="T37" fmla="*/ 4 h 55"/>
                  <a:gd name="T38" fmla="*/ 4 w 71"/>
                  <a:gd name="T39" fmla="*/ 0 h 55"/>
                  <a:gd name="T40" fmla="*/ 0 w 71"/>
                  <a:gd name="T41" fmla="*/ 0 h 55"/>
                  <a:gd name="T42" fmla="*/ 25 w 71"/>
                  <a:gd name="T43" fmla="*/ 1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55">
                    <a:moveTo>
                      <a:pt x="25" y="18"/>
                    </a:moveTo>
                    <a:cubicBezTo>
                      <a:pt x="24" y="17"/>
                      <a:pt x="24" y="18"/>
                      <a:pt x="23" y="18"/>
                    </a:cubicBezTo>
                    <a:cubicBezTo>
                      <a:pt x="34" y="26"/>
                      <a:pt x="47" y="36"/>
                      <a:pt x="50" y="40"/>
                    </a:cubicBezTo>
                    <a:cubicBezTo>
                      <a:pt x="54" y="43"/>
                      <a:pt x="56" y="42"/>
                      <a:pt x="60" y="4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8"/>
                      <a:pt x="71" y="55"/>
                      <a:pt x="70" y="52"/>
                    </a:cubicBezTo>
                    <a:cubicBezTo>
                      <a:pt x="69" y="51"/>
                      <a:pt x="67" y="51"/>
                      <a:pt x="65" y="49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57" y="39"/>
                      <a:pt x="57" y="44"/>
                      <a:pt x="49" y="37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45" y="32"/>
                      <a:pt x="42" y="30"/>
                      <a:pt x="38" y="26"/>
                    </a:cubicBezTo>
                    <a:cubicBezTo>
                      <a:pt x="38" y="26"/>
                      <a:pt x="38" y="26"/>
                      <a:pt x="39" y="27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31" y="24"/>
                      <a:pt x="41" y="29"/>
                      <a:pt x="36" y="24"/>
                    </a:cubicBezTo>
                    <a:cubicBezTo>
                      <a:pt x="29" y="20"/>
                      <a:pt x="15" y="11"/>
                      <a:pt x="12" y="6"/>
                    </a:cubicBezTo>
                    <a:cubicBezTo>
                      <a:pt x="15" y="10"/>
                      <a:pt x="9" y="7"/>
                      <a:pt x="5" y="4"/>
                    </a:cubicBezTo>
                    <a:cubicBezTo>
                      <a:pt x="4" y="2"/>
                      <a:pt x="7" y="4"/>
                      <a:pt x="8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6" y="3"/>
                      <a:pt x="2" y="1"/>
                      <a:pt x="0" y="0"/>
                    </a:cubicBezTo>
                    <a:cubicBezTo>
                      <a:pt x="5" y="6"/>
                      <a:pt x="17" y="11"/>
                      <a:pt x="25" y="18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5" name="Freeform 50"/>
              <p:cNvSpPr>
                <a:spLocks/>
              </p:cNvSpPr>
              <p:nvPr/>
            </p:nvSpPr>
            <p:spPr bwMode="auto">
              <a:xfrm>
                <a:off x="868" y="1836"/>
                <a:ext cx="11" cy="8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2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6" name="Freeform 51"/>
              <p:cNvSpPr>
                <a:spLocks/>
              </p:cNvSpPr>
              <p:nvPr/>
            </p:nvSpPr>
            <p:spPr bwMode="auto">
              <a:xfrm>
                <a:off x="670" y="1643"/>
                <a:ext cx="223" cy="179"/>
              </a:xfrm>
              <a:custGeom>
                <a:avLst/>
                <a:gdLst>
                  <a:gd name="T0" fmla="*/ 54 w 82"/>
                  <a:gd name="T1" fmla="*/ 53 h 66"/>
                  <a:gd name="T2" fmla="*/ 45 w 82"/>
                  <a:gd name="T3" fmla="*/ 63 h 66"/>
                  <a:gd name="T4" fmla="*/ 29 w 82"/>
                  <a:gd name="T5" fmla="*/ 59 h 66"/>
                  <a:gd name="T6" fmla="*/ 0 w 82"/>
                  <a:gd name="T7" fmla="*/ 42 h 66"/>
                  <a:gd name="T8" fmla="*/ 38 w 82"/>
                  <a:gd name="T9" fmla="*/ 0 h 66"/>
                  <a:gd name="T10" fmla="*/ 49 w 82"/>
                  <a:gd name="T11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66">
                    <a:moveTo>
                      <a:pt x="54" y="53"/>
                    </a:moveTo>
                    <a:cubicBezTo>
                      <a:pt x="55" y="56"/>
                      <a:pt x="49" y="61"/>
                      <a:pt x="45" y="63"/>
                    </a:cubicBezTo>
                    <a:cubicBezTo>
                      <a:pt x="38" y="66"/>
                      <a:pt x="35" y="63"/>
                      <a:pt x="29" y="59"/>
                    </a:cubicBezTo>
                    <a:cubicBezTo>
                      <a:pt x="20" y="54"/>
                      <a:pt x="10" y="45"/>
                      <a:pt x="0" y="42"/>
                    </a:cubicBezTo>
                    <a:cubicBezTo>
                      <a:pt x="14" y="29"/>
                      <a:pt x="25" y="14"/>
                      <a:pt x="38" y="0"/>
                    </a:cubicBezTo>
                    <a:cubicBezTo>
                      <a:pt x="60" y="12"/>
                      <a:pt x="82" y="40"/>
                      <a:pt x="49" y="54"/>
                    </a:cubicBezTo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7" name="Freeform 52"/>
              <p:cNvSpPr>
                <a:spLocks/>
              </p:cNvSpPr>
              <p:nvPr/>
            </p:nvSpPr>
            <p:spPr bwMode="auto">
              <a:xfrm>
                <a:off x="803" y="178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8" name="Freeform 53"/>
              <p:cNvSpPr>
                <a:spLocks/>
              </p:cNvSpPr>
              <p:nvPr/>
            </p:nvSpPr>
            <p:spPr bwMode="auto">
              <a:xfrm>
                <a:off x="806" y="1784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3 h 5"/>
                  <a:gd name="T4" fmla="*/ 0 w 4"/>
                  <a:gd name="T5" fmla="*/ 0 h 5"/>
                  <a:gd name="T6" fmla="*/ 0 w 4"/>
                  <a:gd name="T7" fmla="*/ 3 h 5"/>
                  <a:gd name="T8" fmla="*/ 1 w 4"/>
                  <a:gd name="T9" fmla="*/ 2 h 5"/>
                  <a:gd name="T10" fmla="*/ 1 w 4"/>
                  <a:gd name="T11" fmla="*/ 4 h 5"/>
                  <a:gd name="T12" fmla="*/ 2 w 4"/>
                  <a:gd name="T13" fmla="*/ 3 h 5"/>
                  <a:gd name="T14" fmla="*/ 3 w 4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3" y="1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2" y="5"/>
                      <a:pt x="1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9" name="Freeform 54"/>
              <p:cNvSpPr>
                <a:spLocks/>
              </p:cNvSpPr>
              <p:nvPr/>
            </p:nvSpPr>
            <p:spPr bwMode="auto">
              <a:xfrm>
                <a:off x="814" y="178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0" name="Freeform 55"/>
              <p:cNvSpPr>
                <a:spLocks/>
              </p:cNvSpPr>
              <p:nvPr/>
            </p:nvSpPr>
            <p:spPr bwMode="auto">
              <a:xfrm>
                <a:off x="814" y="178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1" name="Freeform 56"/>
              <p:cNvSpPr>
                <a:spLocks/>
              </p:cNvSpPr>
              <p:nvPr/>
            </p:nvSpPr>
            <p:spPr bwMode="auto">
              <a:xfrm>
                <a:off x="819" y="17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2" name="Freeform 57"/>
              <p:cNvSpPr>
                <a:spLocks/>
              </p:cNvSpPr>
              <p:nvPr/>
            </p:nvSpPr>
            <p:spPr bwMode="auto">
              <a:xfrm>
                <a:off x="819" y="1779"/>
                <a:ext cx="6" cy="11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0 w 2"/>
                  <a:gd name="T5" fmla="*/ 1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  <a:gd name="T12" fmla="*/ 1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3" name="Freeform 58"/>
              <p:cNvSpPr>
                <a:spLocks/>
              </p:cNvSpPr>
              <p:nvPr/>
            </p:nvSpPr>
            <p:spPr bwMode="auto">
              <a:xfrm>
                <a:off x="819" y="17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4" name="Freeform 59"/>
              <p:cNvSpPr>
                <a:spLocks/>
              </p:cNvSpPr>
              <p:nvPr/>
            </p:nvSpPr>
            <p:spPr bwMode="auto">
              <a:xfrm>
                <a:off x="817" y="178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5" name="Freeform 60"/>
              <p:cNvSpPr>
                <a:spLocks/>
              </p:cNvSpPr>
              <p:nvPr/>
            </p:nvSpPr>
            <p:spPr bwMode="auto">
              <a:xfrm>
                <a:off x="822" y="1776"/>
                <a:ext cx="11" cy="11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2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2"/>
                      <a:pt x="0" y="1"/>
                      <a:pt x="1" y="2"/>
                    </a:cubicBezTo>
                    <a:cubicBezTo>
                      <a:pt x="2" y="2"/>
                      <a:pt x="3" y="2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6" name="Freeform 61"/>
              <p:cNvSpPr>
                <a:spLocks/>
              </p:cNvSpPr>
              <p:nvPr/>
            </p:nvSpPr>
            <p:spPr bwMode="auto">
              <a:xfrm>
                <a:off x="838" y="1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7" name="Freeform 62"/>
              <p:cNvSpPr>
                <a:spLocks/>
              </p:cNvSpPr>
              <p:nvPr/>
            </p:nvSpPr>
            <p:spPr bwMode="auto">
              <a:xfrm>
                <a:off x="833" y="1768"/>
                <a:ext cx="16" cy="1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3 h 6"/>
                  <a:gd name="T4" fmla="*/ 3 w 6"/>
                  <a:gd name="T5" fmla="*/ 1 h 6"/>
                  <a:gd name="T6" fmla="*/ 2 w 6"/>
                  <a:gd name="T7" fmla="*/ 3 h 6"/>
                  <a:gd name="T8" fmla="*/ 1 w 6"/>
                  <a:gd name="T9" fmla="*/ 1 h 6"/>
                  <a:gd name="T10" fmla="*/ 1 w 6"/>
                  <a:gd name="T11" fmla="*/ 4 h 6"/>
                  <a:gd name="T12" fmla="*/ 0 w 6"/>
                  <a:gd name="T13" fmla="*/ 4 h 6"/>
                  <a:gd name="T14" fmla="*/ 1 w 6"/>
                  <a:gd name="T15" fmla="*/ 5 h 6"/>
                  <a:gd name="T16" fmla="*/ 2 w 6"/>
                  <a:gd name="T17" fmla="*/ 4 h 6"/>
                  <a:gd name="T18" fmla="*/ 2 w 6"/>
                  <a:gd name="T19" fmla="*/ 6 h 6"/>
                  <a:gd name="T20" fmla="*/ 6 w 6"/>
                  <a:gd name="T21" fmla="*/ 4 h 6"/>
                  <a:gd name="T22" fmla="*/ 3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0" y="2"/>
                      <a:pt x="3" y="2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3"/>
                      <a:pt x="2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5"/>
                      <a:pt x="5" y="6"/>
                      <a:pt x="6" y="4"/>
                    </a:cubicBezTo>
                    <a:cubicBezTo>
                      <a:pt x="6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8" name="Freeform 63"/>
              <p:cNvSpPr>
                <a:spLocks/>
              </p:cNvSpPr>
              <p:nvPr/>
            </p:nvSpPr>
            <p:spPr bwMode="auto">
              <a:xfrm>
                <a:off x="847" y="177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9" name="Freeform 64"/>
              <p:cNvSpPr>
                <a:spLocks/>
              </p:cNvSpPr>
              <p:nvPr/>
            </p:nvSpPr>
            <p:spPr bwMode="auto">
              <a:xfrm>
                <a:off x="844" y="1757"/>
                <a:ext cx="16" cy="14"/>
              </a:xfrm>
              <a:custGeom>
                <a:avLst/>
                <a:gdLst>
                  <a:gd name="T0" fmla="*/ 0 w 6"/>
                  <a:gd name="T1" fmla="*/ 2 h 5"/>
                  <a:gd name="T2" fmla="*/ 1 w 6"/>
                  <a:gd name="T3" fmla="*/ 3 h 5"/>
                  <a:gd name="T4" fmla="*/ 0 w 6"/>
                  <a:gd name="T5" fmla="*/ 3 h 5"/>
                  <a:gd name="T6" fmla="*/ 1 w 6"/>
                  <a:gd name="T7" fmla="*/ 4 h 5"/>
                  <a:gd name="T8" fmla="*/ 1 w 6"/>
                  <a:gd name="T9" fmla="*/ 2 h 5"/>
                  <a:gd name="T10" fmla="*/ 4 w 6"/>
                  <a:gd name="T11" fmla="*/ 3 h 5"/>
                  <a:gd name="T12" fmla="*/ 3 w 6"/>
                  <a:gd name="T13" fmla="*/ 4 h 5"/>
                  <a:gd name="T14" fmla="*/ 4 w 6"/>
                  <a:gd name="T15" fmla="*/ 0 h 5"/>
                  <a:gd name="T16" fmla="*/ 4 w 6"/>
                  <a:gd name="T17" fmla="*/ 1 h 5"/>
                  <a:gd name="T18" fmla="*/ 3 w 6"/>
                  <a:gd name="T19" fmla="*/ 0 h 5"/>
                  <a:gd name="T20" fmla="*/ 0 w 6"/>
                  <a:gd name="T2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3" y="5"/>
                      <a:pt x="1" y="3"/>
                      <a:pt x="1" y="2"/>
                    </a:cubicBezTo>
                    <a:cubicBezTo>
                      <a:pt x="3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6" y="4"/>
                      <a:pt x="5" y="1"/>
                      <a:pt x="4" y="0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0" name="Freeform 65"/>
              <p:cNvSpPr>
                <a:spLocks/>
              </p:cNvSpPr>
              <p:nvPr/>
            </p:nvSpPr>
            <p:spPr bwMode="auto">
              <a:xfrm>
                <a:off x="841" y="176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1" name="Freeform 66"/>
              <p:cNvSpPr>
                <a:spLocks/>
              </p:cNvSpPr>
              <p:nvPr/>
            </p:nvSpPr>
            <p:spPr bwMode="auto">
              <a:xfrm>
                <a:off x="855" y="17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2" name="Freeform 67"/>
              <p:cNvSpPr>
                <a:spLocks/>
              </p:cNvSpPr>
              <p:nvPr/>
            </p:nvSpPr>
            <p:spPr bwMode="auto">
              <a:xfrm>
                <a:off x="847" y="17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3" name="Freeform 68"/>
              <p:cNvSpPr>
                <a:spLocks/>
              </p:cNvSpPr>
              <p:nvPr/>
            </p:nvSpPr>
            <p:spPr bwMode="auto">
              <a:xfrm>
                <a:off x="825" y="1675"/>
                <a:ext cx="38" cy="79"/>
              </a:xfrm>
              <a:custGeom>
                <a:avLst/>
                <a:gdLst>
                  <a:gd name="T0" fmla="*/ 4 w 14"/>
                  <a:gd name="T1" fmla="*/ 0 h 29"/>
                  <a:gd name="T2" fmla="*/ 3 w 14"/>
                  <a:gd name="T3" fmla="*/ 2 h 29"/>
                  <a:gd name="T4" fmla="*/ 2 w 14"/>
                  <a:gd name="T5" fmla="*/ 2 h 29"/>
                  <a:gd name="T6" fmla="*/ 0 w 14"/>
                  <a:gd name="T7" fmla="*/ 3 h 29"/>
                  <a:gd name="T8" fmla="*/ 2 w 14"/>
                  <a:gd name="T9" fmla="*/ 4 h 29"/>
                  <a:gd name="T10" fmla="*/ 1 w 14"/>
                  <a:gd name="T11" fmla="*/ 5 h 29"/>
                  <a:gd name="T12" fmla="*/ 4 w 14"/>
                  <a:gd name="T13" fmla="*/ 8 h 29"/>
                  <a:gd name="T14" fmla="*/ 6 w 14"/>
                  <a:gd name="T15" fmla="*/ 10 h 29"/>
                  <a:gd name="T16" fmla="*/ 9 w 14"/>
                  <a:gd name="T17" fmla="*/ 22 h 29"/>
                  <a:gd name="T18" fmla="*/ 12 w 14"/>
                  <a:gd name="T19" fmla="*/ 22 h 29"/>
                  <a:gd name="T20" fmla="*/ 10 w 14"/>
                  <a:gd name="T21" fmla="*/ 23 h 29"/>
                  <a:gd name="T22" fmla="*/ 10 w 14"/>
                  <a:gd name="T23" fmla="*/ 22 h 29"/>
                  <a:gd name="T24" fmla="*/ 9 w 14"/>
                  <a:gd name="T25" fmla="*/ 26 h 29"/>
                  <a:gd name="T26" fmla="*/ 12 w 14"/>
                  <a:gd name="T27" fmla="*/ 26 h 29"/>
                  <a:gd name="T28" fmla="*/ 9 w 14"/>
                  <a:gd name="T29" fmla="*/ 27 h 29"/>
                  <a:gd name="T30" fmla="*/ 10 w 14"/>
                  <a:gd name="T31" fmla="*/ 29 h 29"/>
                  <a:gd name="T32" fmla="*/ 12 w 14"/>
                  <a:gd name="T33" fmla="*/ 28 h 29"/>
                  <a:gd name="T34" fmla="*/ 13 w 14"/>
                  <a:gd name="T35" fmla="*/ 29 h 29"/>
                  <a:gd name="T36" fmla="*/ 11 w 14"/>
                  <a:gd name="T37" fmla="*/ 20 h 29"/>
                  <a:gd name="T38" fmla="*/ 12 w 14"/>
                  <a:gd name="T39" fmla="*/ 20 h 29"/>
                  <a:gd name="T40" fmla="*/ 12 w 14"/>
                  <a:gd name="T41" fmla="*/ 15 h 29"/>
                  <a:gd name="T42" fmla="*/ 9 w 14"/>
                  <a:gd name="T43" fmla="*/ 14 h 29"/>
                  <a:gd name="T44" fmla="*/ 10 w 14"/>
                  <a:gd name="T45" fmla="*/ 12 h 29"/>
                  <a:gd name="T46" fmla="*/ 9 w 14"/>
                  <a:gd name="T47" fmla="*/ 13 h 29"/>
                  <a:gd name="T48" fmla="*/ 9 w 14"/>
                  <a:gd name="T49" fmla="*/ 11 h 29"/>
                  <a:gd name="T50" fmla="*/ 7 w 14"/>
                  <a:gd name="T51" fmla="*/ 12 h 29"/>
                  <a:gd name="T52" fmla="*/ 9 w 14"/>
                  <a:gd name="T53" fmla="*/ 7 h 29"/>
                  <a:gd name="T54" fmla="*/ 8 w 14"/>
                  <a:gd name="T55" fmla="*/ 8 h 29"/>
                  <a:gd name="T56" fmla="*/ 6 w 14"/>
                  <a:gd name="T57" fmla="*/ 8 h 29"/>
                  <a:gd name="T58" fmla="*/ 8 w 14"/>
                  <a:gd name="T59" fmla="*/ 7 h 29"/>
                  <a:gd name="T60" fmla="*/ 6 w 14"/>
                  <a:gd name="T61" fmla="*/ 6 h 29"/>
                  <a:gd name="T62" fmla="*/ 5 w 14"/>
                  <a:gd name="T63" fmla="*/ 7 h 29"/>
                  <a:gd name="T64" fmla="*/ 4 w 14"/>
                  <a:gd name="T65" fmla="*/ 4 h 29"/>
                  <a:gd name="T66" fmla="*/ 6 w 14"/>
                  <a:gd name="T67" fmla="*/ 4 h 29"/>
                  <a:gd name="T68" fmla="*/ 6 w 14"/>
                  <a:gd name="T69" fmla="*/ 2 h 29"/>
                  <a:gd name="T70" fmla="*/ 3 w 14"/>
                  <a:gd name="T71" fmla="*/ 2 h 29"/>
                  <a:gd name="T72" fmla="*/ 4 w 14"/>
                  <a:gd name="T7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9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1" y="3"/>
                      <a:pt x="1" y="2"/>
                      <a:pt x="0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4" y="6"/>
                      <a:pt x="4" y="8"/>
                    </a:cubicBezTo>
                    <a:cubicBezTo>
                      <a:pt x="4" y="9"/>
                      <a:pt x="5" y="9"/>
                      <a:pt x="6" y="10"/>
                    </a:cubicBezTo>
                    <a:cubicBezTo>
                      <a:pt x="7" y="14"/>
                      <a:pt x="10" y="17"/>
                      <a:pt x="9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8" y="23"/>
                      <a:pt x="10" y="25"/>
                      <a:pt x="9" y="26"/>
                    </a:cubicBezTo>
                    <a:cubicBezTo>
                      <a:pt x="10" y="26"/>
                      <a:pt x="12" y="26"/>
                      <a:pt x="12" y="26"/>
                    </a:cubicBezTo>
                    <a:cubicBezTo>
                      <a:pt x="10" y="26"/>
                      <a:pt x="12" y="28"/>
                      <a:pt x="9" y="27"/>
                    </a:cubicBezTo>
                    <a:cubicBezTo>
                      <a:pt x="8" y="28"/>
                      <a:pt x="11" y="28"/>
                      <a:pt x="10" y="29"/>
                    </a:cubicBezTo>
                    <a:cubicBezTo>
                      <a:pt x="11" y="29"/>
                      <a:pt x="11" y="28"/>
                      <a:pt x="12" y="28"/>
                    </a:cubicBezTo>
                    <a:cubicBezTo>
                      <a:pt x="13" y="29"/>
                      <a:pt x="11" y="29"/>
                      <a:pt x="13" y="29"/>
                    </a:cubicBezTo>
                    <a:cubicBezTo>
                      <a:pt x="14" y="27"/>
                      <a:pt x="12" y="23"/>
                      <a:pt x="11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19"/>
                      <a:pt x="11" y="17"/>
                      <a:pt x="12" y="15"/>
                    </a:cubicBezTo>
                    <a:cubicBezTo>
                      <a:pt x="11" y="16"/>
                      <a:pt x="12" y="12"/>
                      <a:pt x="9" y="14"/>
                    </a:cubicBezTo>
                    <a:cubicBezTo>
                      <a:pt x="10" y="13"/>
                      <a:pt x="10" y="13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10" y="12"/>
                      <a:pt x="9" y="11"/>
                    </a:cubicBezTo>
                    <a:cubicBezTo>
                      <a:pt x="9" y="12"/>
                      <a:pt x="8" y="11"/>
                      <a:pt x="7" y="12"/>
                    </a:cubicBezTo>
                    <a:cubicBezTo>
                      <a:pt x="8" y="10"/>
                      <a:pt x="8" y="9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8" y="6"/>
                      <a:pt x="5" y="7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4" y="2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5" y="2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4" name="Rectangle 69"/>
              <p:cNvSpPr>
                <a:spLocks noChangeArrowheads="1"/>
              </p:cNvSpPr>
              <p:nvPr/>
            </p:nvSpPr>
            <p:spPr bwMode="auto">
              <a:xfrm>
                <a:off x="841" y="1681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5" name="Freeform 70"/>
              <p:cNvSpPr>
                <a:spLocks/>
              </p:cNvSpPr>
              <p:nvPr/>
            </p:nvSpPr>
            <p:spPr bwMode="auto">
              <a:xfrm>
                <a:off x="836" y="16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6" name="Rectangle 71"/>
              <p:cNvSpPr>
                <a:spLocks noChangeArrowheads="1"/>
              </p:cNvSpPr>
              <p:nvPr/>
            </p:nvSpPr>
            <p:spPr bwMode="auto">
              <a:xfrm>
                <a:off x="836" y="169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7" name="Freeform 72"/>
              <p:cNvSpPr>
                <a:spLocks/>
              </p:cNvSpPr>
              <p:nvPr/>
            </p:nvSpPr>
            <p:spPr bwMode="auto">
              <a:xfrm>
                <a:off x="849" y="16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8" name="Freeform 73"/>
              <p:cNvSpPr>
                <a:spLocks/>
              </p:cNvSpPr>
              <p:nvPr/>
            </p:nvSpPr>
            <p:spPr bwMode="auto">
              <a:xfrm>
                <a:off x="857" y="171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9" name="Freeform 74"/>
              <p:cNvSpPr>
                <a:spLocks/>
              </p:cNvSpPr>
              <p:nvPr/>
            </p:nvSpPr>
            <p:spPr bwMode="auto">
              <a:xfrm>
                <a:off x="836" y="167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0" name="Freeform 75"/>
              <p:cNvSpPr>
                <a:spLocks/>
              </p:cNvSpPr>
              <p:nvPr/>
            </p:nvSpPr>
            <p:spPr bwMode="auto">
              <a:xfrm>
                <a:off x="792" y="1648"/>
                <a:ext cx="41" cy="33"/>
              </a:xfrm>
              <a:custGeom>
                <a:avLst/>
                <a:gdLst>
                  <a:gd name="T0" fmla="*/ 1 w 15"/>
                  <a:gd name="T1" fmla="*/ 3 h 12"/>
                  <a:gd name="T2" fmla="*/ 2 w 15"/>
                  <a:gd name="T3" fmla="*/ 6 h 12"/>
                  <a:gd name="T4" fmla="*/ 6 w 15"/>
                  <a:gd name="T5" fmla="*/ 4 h 12"/>
                  <a:gd name="T6" fmla="*/ 4 w 15"/>
                  <a:gd name="T7" fmla="*/ 6 h 12"/>
                  <a:gd name="T8" fmla="*/ 9 w 15"/>
                  <a:gd name="T9" fmla="*/ 8 h 12"/>
                  <a:gd name="T10" fmla="*/ 8 w 15"/>
                  <a:gd name="T11" fmla="*/ 9 h 12"/>
                  <a:gd name="T12" fmla="*/ 12 w 15"/>
                  <a:gd name="T13" fmla="*/ 8 h 12"/>
                  <a:gd name="T14" fmla="*/ 9 w 15"/>
                  <a:gd name="T15" fmla="*/ 11 h 12"/>
                  <a:gd name="T16" fmla="*/ 9 w 15"/>
                  <a:gd name="T17" fmla="*/ 11 h 12"/>
                  <a:gd name="T18" fmla="*/ 12 w 15"/>
                  <a:gd name="T19" fmla="*/ 12 h 12"/>
                  <a:gd name="T20" fmla="*/ 13 w 15"/>
                  <a:gd name="T21" fmla="*/ 11 h 12"/>
                  <a:gd name="T22" fmla="*/ 15 w 15"/>
                  <a:gd name="T23" fmla="*/ 10 h 12"/>
                  <a:gd name="T24" fmla="*/ 12 w 15"/>
                  <a:gd name="T25" fmla="*/ 9 h 12"/>
                  <a:gd name="T26" fmla="*/ 13 w 15"/>
                  <a:gd name="T27" fmla="*/ 8 h 12"/>
                  <a:gd name="T28" fmla="*/ 12 w 15"/>
                  <a:gd name="T29" fmla="*/ 8 h 12"/>
                  <a:gd name="T30" fmla="*/ 13 w 15"/>
                  <a:gd name="T31" fmla="*/ 7 h 12"/>
                  <a:gd name="T32" fmla="*/ 11 w 15"/>
                  <a:gd name="T33" fmla="*/ 7 h 12"/>
                  <a:gd name="T34" fmla="*/ 11 w 15"/>
                  <a:gd name="T35" fmla="*/ 7 h 12"/>
                  <a:gd name="T36" fmla="*/ 10 w 15"/>
                  <a:gd name="T37" fmla="*/ 7 h 12"/>
                  <a:gd name="T38" fmla="*/ 10 w 15"/>
                  <a:gd name="T39" fmla="*/ 6 h 12"/>
                  <a:gd name="T40" fmla="*/ 10 w 15"/>
                  <a:gd name="T41" fmla="*/ 7 h 12"/>
                  <a:gd name="T42" fmla="*/ 8 w 15"/>
                  <a:gd name="T43" fmla="*/ 3 h 12"/>
                  <a:gd name="T44" fmla="*/ 7 w 15"/>
                  <a:gd name="T45" fmla="*/ 4 h 12"/>
                  <a:gd name="T46" fmla="*/ 9 w 15"/>
                  <a:gd name="T47" fmla="*/ 4 h 12"/>
                  <a:gd name="T48" fmla="*/ 7 w 15"/>
                  <a:gd name="T49" fmla="*/ 6 h 12"/>
                  <a:gd name="T50" fmla="*/ 7 w 15"/>
                  <a:gd name="T51" fmla="*/ 3 h 12"/>
                  <a:gd name="T52" fmla="*/ 5 w 15"/>
                  <a:gd name="T53" fmla="*/ 2 h 12"/>
                  <a:gd name="T54" fmla="*/ 5 w 15"/>
                  <a:gd name="T55" fmla="*/ 2 h 12"/>
                  <a:gd name="T56" fmla="*/ 3 w 15"/>
                  <a:gd name="T57" fmla="*/ 1 h 12"/>
                  <a:gd name="T58" fmla="*/ 3 w 15"/>
                  <a:gd name="T59" fmla="*/ 2 h 12"/>
                  <a:gd name="T60" fmla="*/ 2 w 15"/>
                  <a:gd name="T61" fmla="*/ 2 h 12"/>
                  <a:gd name="T62" fmla="*/ 3 w 15"/>
                  <a:gd name="T63" fmla="*/ 2 h 12"/>
                  <a:gd name="T64" fmla="*/ 0 w 15"/>
                  <a:gd name="T65" fmla="*/ 3 h 12"/>
                  <a:gd name="T66" fmla="*/ 2 w 15"/>
                  <a:gd name="T67" fmla="*/ 3 h 12"/>
                  <a:gd name="T68" fmla="*/ 1 w 15"/>
                  <a:gd name="T6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12">
                    <a:moveTo>
                      <a:pt x="1" y="3"/>
                    </a:moveTo>
                    <a:cubicBezTo>
                      <a:pt x="0" y="5"/>
                      <a:pt x="2" y="5"/>
                      <a:pt x="2" y="6"/>
                    </a:cubicBezTo>
                    <a:cubicBezTo>
                      <a:pt x="4" y="6"/>
                      <a:pt x="4" y="3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6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9" y="10"/>
                      <a:pt x="12" y="6"/>
                      <a:pt x="12" y="8"/>
                    </a:cubicBezTo>
                    <a:cubicBezTo>
                      <a:pt x="10" y="9"/>
                      <a:pt x="11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1" y="12"/>
                      <a:pt x="12" y="12"/>
                    </a:cubicBezTo>
                    <a:cubicBezTo>
                      <a:pt x="12" y="12"/>
                      <a:pt x="13" y="10"/>
                      <a:pt x="13" y="11"/>
                    </a:cubicBezTo>
                    <a:cubicBezTo>
                      <a:pt x="13" y="11"/>
                      <a:pt x="14" y="10"/>
                      <a:pt x="15" y="10"/>
                    </a:cubicBezTo>
                    <a:cubicBezTo>
                      <a:pt x="13" y="10"/>
                      <a:pt x="13" y="9"/>
                      <a:pt x="12" y="9"/>
                    </a:cubicBezTo>
                    <a:cubicBezTo>
                      <a:pt x="13" y="8"/>
                      <a:pt x="13" y="9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10" y="3"/>
                      <a:pt x="8" y="3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5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5"/>
                      <a:pt x="6" y="5"/>
                      <a:pt x="7" y="3"/>
                    </a:cubicBezTo>
                    <a:cubicBezTo>
                      <a:pt x="6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1" y="2"/>
                      <a:pt x="0" y="3"/>
                    </a:cubicBezTo>
                    <a:cubicBezTo>
                      <a:pt x="0" y="3"/>
                      <a:pt x="2" y="2"/>
                      <a:pt x="2" y="3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1" name="Freeform 76"/>
              <p:cNvSpPr>
                <a:spLocks/>
              </p:cNvSpPr>
              <p:nvPr/>
            </p:nvSpPr>
            <p:spPr bwMode="auto">
              <a:xfrm>
                <a:off x="822" y="166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2" name="Freeform 77"/>
              <p:cNvSpPr>
                <a:spLocks/>
              </p:cNvSpPr>
              <p:nvPr/>
            </p:nvSpPr>
            <p:spPr bwMode="auto">
              <a:xfrm>
                <a:off x="759" y="1637"/>
                <a:ext cx="41" cy="17"/>
              </a:xfrm>
              <a:custGeom>
                <a:avLst/>
                <a:gdLst>
                  <a:gd name="T0" fmla="*/ 10 w 15"/>
                  <a:gd name="T1" fmla="*/ 3 h 6"/>
                  <a:gd name="T2" fmla="*/ 11 w 15"/>
                  <a:gd name="T3" fmla="*/ 1 h 6"/>
                  <a:gd name="T4" fmla="*/ 9 w 15"/>
                  <a:gd name="T5" fmla="*/ 4 h 6"/>
                  <a:gd name="T6" fmla="*/ 8 w 15"/>
                  <a:gd name="T7" fmla="*/ 4 h 6"/>
                  <a:gd name="T8" fmla="*/ 9 w 15"/>
                  <a:gd name="T9" fmla="*/ 1 h 6"/>
                  <a:gd name="T10" fmla="*/ 8 w 15"/>
                  <a:gd name="T11" fmla="*/ 0 h 6"/>
                  <a:gd name="T12" fmla="*/ 7 w 15"/>
                  <a:gd name="T13" fmla="*/ 2 h 6"/>
                  <a:gd name="T14" fmla="*/ 6 w 15"/>
                  <a:gd name="T15" fmla="*/ 2 h 6"/>
                  <a:gd name="T16" fmla="*/ 7 w 15"/>
                  <a:gd name="T17" fmla="*/ 2 h 6"/>
                  <a:gd name="T18" fmla="*/ 7 w 15"/>
                  <a:gd name="T19" fmla="*/ 0 h 6"/>
                  <a:gd name="T20" fmla="*/ 5 w 15"/>
                  <a:gd name="T21" fmla="*/ 5 h 6"/>
                  <a:gd name="T22" fmla="*/ 5 w 15"/>
                  <a:gd name="T23" fmla="*/ 4 h 6"/>
                  <a:gd name="T24" fmla="*/ 4 w 15"/>
                  <a:gd name="T25" fmla="*/ 2 h 6"/>
                  <a:gd name="T26" fmla="*/ 5 w 15"/>
                  <a:gd name="T27" fmla="*/ 2 h 6"/>
                  <a:gd name="T28" fmla="*/ 5 w 15"/>
                  <a:gd name="T29" fmla="*/ 3 h 6"/>
                  <a:gd name="T30" fmla="*/ 10 w 15"/>
                  <a:gd name="T31" fmla="*/ 6 h 6"/>
                  <a:gd name="T32" fmla="*/ 9 w 15"/>
                  <a:gd name="T33" fmla="*/ 6 h 6"/>
                  <a:gd name="T34" fmla="*/ 11 w 15"/>
                  <a:gd name="T35" fmla="*/ 5 h 6"/>
                  <a:gd name="T36" fmla="*/ 11 w 15"/>
                  <a:gd name="T37" fmla="*/ 3 h 6"/>
                  <a:gd name="T38" fmla="*/ 11 w 15"/>
                  <a:gd name="T39" fmla="*/ 4 h 6"/>
                  <a:gd name="T40" fmla="*/ 13 w 15"/>
                  <a:gd name="T41" fmla="*/ 2 h 6"/>
                  <a:gd name="T42" fmla="*/ 15 w 15"/>
                  <a:gd name="T43" fmla="*/ 2 h 6"/>
                  <a:gd name="T44" fmla="*/ 12 w 15"/>
                  <a:gd name="T45" fmla="*/ 1 h 6"/>
                  <a:gd name="T46" fmla="*/ 10 w 15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6">
                    <a:moveTo>
                      <a:pt x="10" y="3"/>
                    </a:moveTo>
                    <a:cubicBezTo>
                      <a:pt x="10" y="2"/>
                      <a:pt x="11" y="2"/>
                      <a:pt x="11" y="1"/>
                    </a:cubicBezTo>
                    <a:cubicBezTo>
                      <a:pt x="10" y="2"/>
                      <a:pt x="10" y="3"/>
                      <a:pt x="9" y="4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3"/>
                      <a:pt x="9" y="2"/>
                      <a:pt x="9" y="1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7" y="0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7" y="1"/>
                      <a:pt x="6" y="1"/>
                      <a:pt x="7" y="0"/>
                    </a:cubicBezTo>
                    <a:cubicBezTo>
                      <a:pt x="0" y="1"/>
                      <a:pt x="4" y="4"/>
                      <a:pt x="5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8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4" y="2"/>
                      <a:pt x="13" y="3"/>
                      <a:pt x="15" y="2"/>
                    </a:cubicBezTo>
                    <a:cubicBezTo>
                      <a:pt x="14" y="0"/>
                      <a:pt x="13" y="3"/>
                      <a:pt x="12" y="1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3" name="Rectangle 78"/>
              <p:cNvSpPr>
                <a:spLocks noChangeArrowheads="1"/>
              </p:cNvSpPr>
              <p:nvPr/>
            </p:nvSpPr>
            <p:spPr bwMode="auto">
              <a:xfrm>
                <a:off x="795" y="1648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4" name="Freeform 79"/>
              <p:cNvSpPr>
                <a:spLocks/>
              </p:cNvSpPr>
              <p:nvPr/>
            </p:nvSpPr>
            <p:spPr bwMode="auto">
              <a:xfrm>
                <a:off x="787" y="165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5" name="Freeform 80"/>
              <p:cNvSpPr>
                <a:spLocks/>
              </p:cNvSpPr>
              <p:nvPr/>
            </p:nvSpPr>
            <p:spPr bwMode="auto">
              <a:xfrm>
                <a:off x="765" y="163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6" name="Freeform 81"/>
              <p:cNvSpPr>
                <a:spLocks/>
              </p:cNvSpPr>
              <p:nvPr/>
            </p:nvSpPr>
            <p:spPr bwMode="auto">
              <a:xfrm>
                <a:off x="762" y="1646"/>
                <a:ext cx="11" cy="13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1 w 4"/>
                  <a:gd name="T5" fmla="*/ 0 h 5"/>
                  <a:gd name="T6" fmla="*/ 2 w 4"/>
                  <a:gd name="T7" fmla="*/ 3 h 5"/>
                  <a:gd name="T8" fmla="*/ 1 w 4"/>
                  <a:gd name="T9" fmla="*/ 4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3" y="4"/>
                      <a:pt x="2" y="3"/>
                      <a:pt x="4" y="3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4"/>
                      <a:pt x="1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7" name="Freeform 82"/>
              <p:cNvSpPr>
                <a:spLocks/>
              </p:cNvSpPr>
              <p:nvPr/>
            </p:nvSpPr>
            <p:spPr bwMode="auto">
              <a:xfrm>
                <a:off x="713" y="1651"/>
                <a:ext cx="52" cy="63"/>
              </a:xfrm>
              <a:custGeom>
                <a:avLst/>
                <a:gdLst>
                  <a:gd name="T0" fmla="*/ 14 w 19"/>
                  <a:gd name="T1" fmla="*/ 3 h 23"/>
                  <a:gd name="T2" fmla="*/ 13 w 19"/>
                  <a:gd name="T3" fmla="*/ 4 h 23"/>
                  <a:gd name="T4" fmla="*/ 13 w 19"/>
                  <a:gd name="T5" fmla="*/ 3 h 23"/>
                  <a:gd name="T6" fmla="*/ 12 w 19"/>
                  <a:gd name="T7" fmla="*/ 4 h 23"/>
                  <a:gd name="T8" fmla="*/ 12 w 19"/>
                  <a:gd name="T9" fmla="*/ 4 h 23"/>
                  <a:gd name="T10" fmla="*/ 11 w 19"/>
                  <a:gd name="T11" fmla="*/ 6 h 23"/>
                  <a:gd name="T12" fmla="*/ 12 w 19"/>
                  <a:gd name="T13" fmla="*/ 8 h 23"/>
                  <a:gd name="T14" fmla="*/ 9 w 19"/>
                  <a:gd name="T15" fmla="*/ 7 h 23"/>
                  <a:gd name="T16" fmla="*/ 12 w 19"/>
                  <a:gd name="T17" fmla="*/ 9 h 23"/>
                  <a:gd name="T18" fmla="*/ 9 w 19"/>
                  <a:gd name="T19" fmla="*/ 11 h 23"/>
                  <a:gd name="T20" fmla="*/ 9 w 19"/>
                  <a:gd name="T21" fmla="*/ 10 h 23"/>
                  <a:gd name="T22" fmla="*/ 8 w 19"/>
                  <a:gd name="T23" fmla="*/ 11 h 23"/>
                  <a:gd name="T24" fmla="*/ 7 w 19"/>
                  <a:gd name="T25" fmla="*/ 10 h 23"/>
                  <a:gd name="T26" fmla="*/ 5 w 19"/>
                  <a:gd name="T27" fmla="*/ 12 h 23"/>
                  <a:gd name="T28" fmla="*/ 5 w 19"/>
                  <a:gd name="T29" fmla="*/ 11 h 23"/>
                  <a:gd name="T30" fmla="*/ 3 w 19"/>
                  <a:gd name="T31" fmla="*/ 16 h 23"/>
                  <a:gd name="T32" fmla="*/ 2 w 19"/>
                  <a:gd name="T33" fmla="*/ 16 h 23"/>
                  <a:gd name="T34" fmla="*/ 5 w 19"/>
                  <a:gd name="T35" fmla="*/ 17 h 23"/>
                  <a:gd name="T36" fmla="*/ 3 w 19"/>
                  <a:gd name="T37" fmla="*/ 19 h 23"/>
                  <a:gd name="T38" fmla="*/ 2 w 19"/>
                  <a:gd name="T39" fmla="*/ 17 h 23"/>
                  <a:gd name="T40" fmla="*/ 2 w 19"/>
                  <a:gd name="T41" fmla="*/ 18 h 23"/>
                  <a:gd name="T42" fmla="*/ 0 w 19"/>
                  <a:gd name="T43" fmla="*/ 18 h 23"/>
                  <a:gd name="T44" fmla="*/ 1 w 19"/>
                  <a:gd name="T45" fmla="*/ 21 h 23"/>
                  <a:gd name="T46" fmla="*/ 0 w 19"/>
                  <a:gd name="T47" fmla="*/ 21 h 23"/>
                  <a:gd name="T48" fmla="*/ 2 w 19"/>
                  <a:gd name="T49" fmla="*/ 23 h 23"/>
                  <a:gd name="T50" fmla="*/ 6 w 19"/>
                  <a:gd name="T51" fmla="*/ 18 h 23"/>
                  <a:gd name="T52" fmla="*/ 6 w 19"/>
                  <a:gd name="T53" fmla="*/ 15 h 23"/>
                  <a:gd name="T54" fmla="*/ 8 w 19"/>
                  <a:gd name="T55" fmla="*/ 16 h 23"/>
                  <a:gd name="T56" fmla="*/ 6 w 19"/>
                  <a:gd name="T57" fmla="*/ 15 h 23"/>
                  <a:gd name="T58" fmla="*/ 8 w 19"/>
                  <a:gd name="T59" fmla="*/ 15 h 23"/>
                  <a:gd name="T60" fmla="*/ 7 w 19"/>
                  <a:gd name="T61" fmla="*/ 14 h 23"/>
                  <a:gd name="T62" fmla="*/ 9 w 19"/>
                  <a:gd name="T63" fmla="*/ 15 h 23"/>
                  <a:gd name="T64" fmla="*/ 15 w 19"/>
                  <a:gd name="T65" fmla="*/ 6 h 23"/>
                  <a:gd name="T66" fmla="*/ 14 w 19"/>
                  <a:gd name="T67" fmla="*/ 6 h 23"/>
                  <a:gd name="T68" fmla="*/ 16 w 19"/>
                  <a:gd name="T69" fmla="*/ 3 h 23"/>
                  <a:gd name="T70" fmla="*/ 16 w 19"/>
                  <a:gd name="T71" fmla="*/ 1 h 23"/>
                  <a:gd name="T72" fmla="*/ 18 w 19"/>
                  <a:gd name="T73" fmla="*/ 4 h 23"/>
                  <a:gd name="T74" fmla="*/ 19 w 19"/>
                  <a:gd name="T75" fmla="*/ 2 h 23"/>
                  <a:gd name="T76" fmla="*/ 18 w 19"/>
                  <a:gd name="T77" fmla="*/ 2 h 23"/>
                  <a:gd name="T78" fmla="*/ 19 w 19"/>
                  <a:gd name="T79" fmla="*/ 2 h 23"/>
                  <a:gd name="T80" fmla="*/ 15 w 19"/>
                  <a:gd name="T81" fmla="*/ 0 h 23"/>
                  <a:gd name="T82" fmla="*/ 12 w 19"/>
                  <a:gd name="T83" fmla="*/ 2 h 23"/>
                  <a:gd name="T84" fmla="*/ 14 w 19"/>
                  <a:gd name="T8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3">
                    <a:moveTo>
                      <a:pt x="14" y="3"/>
                    </a:moveTo>
                    <a:cubicBezTo>
                      <a:pt x="14" y="3"/>
                      <a:pt x="14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2" y="2"/>
                      <a:pt x="13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5"/>
                      <a:pt x="13" y="6"/>
                      <a:pt x="11" y="6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9" y="8"/>
                      <a:pt x="11" y="8"/>
                      <a:pt x="12" y="9"/>
                    </a:cubicBezTo>
                    <a:cubicBezTo>
                      <a:pt x="9" y="9"/>
                      <a:pt x="11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7" y="9"/>
                      <a:pt x="9" y="11"/>
                      <a:pt x="8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2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3" y="14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3" y="15"/>
                      <a:pt x="5" y="17"/>
                    </a:cubicBezTo>
                    <a:cubicBezTo>
                      <a:pt x="2" y="15"/>
                      <a:pt x="5" y="19"/>
                      <a:pt x="3" y="19"/>
                    </a:cubicBezTo>
                    <a:cubicBezTo>
                      <a:pt x="2" y="18"/>
                      <a:pt x="3" y="17"/>
                      <a:pt x="2" y="17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7"/>
                      <a:pt x="1" y="19"/>
                      <a:pt x="0" y="18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0" y="21"/>
                      <a:pt x="1" y="23"/>
                      <a:pt x="2" y="23"/>
                    </a:cubicBezTo>
                    <a:cubicBezTo>
                      <a:pt x="3" y="21"/>
                      <a:pt x="4" y="19"/>
                      <a:pt x="6" y="18"/>
                    </a:cubicBezTo>
                    <a:cubicBezTo>
                      <a:pt x="5" y="16"/>
                      <a:pt x="7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7" y="16"/>
                      <a:pt x="6" y="15"/>
                    </a:cubicBezTo>
                    <a:cubicBezTo>
                      <a:pt x="6" y="14"/>
                      <a:pt x="8" y="15"/>
                      <a:pt x="8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2"/>
                      <a:pt x="12" y="8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5"/>
                      <a:pt x="13" y="2"/>
                      <a:pt x="16" y="3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8" y="3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8" y="1"/>
                      <a:pt x="19" y="2"/>
                    </a:cubicBezTo>
                    <a:cubicBezTo>
                      <a:pt x="19" y="0"/>
                      <a:pt x="17" y="1"/>
                      <a:pt x="15" y="0"/>
                    </a:cubicBezTo>
                    <a:cubicBezTo>
                      <a:pt x="16" y="3"/>
                      <a:pt x="12" y="0"/>
                      <a:pt x="12" y="2"/>
                    </a:cubicBezTo>
                    <a:cubicBezTo>
                      <a:pt x="12" y="3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8" name="Freeform 83"/>
              <p:cNvSpPr>
                <a:spLocks/>
              </p:cNvSpPr>
              <p:nvPr/>
            </p:nvSpPr>
            <p:spPr bwMode="auto">
              <a:xfrm>
                <a:off x="762" y="16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9" name="Freeform 84"/>
              <p:cNvSpPr>
                <a:spLocks/>
              </p:cNvSpPr>
              <p:nvPr/>
            </p:nvSpPr>
            <p:spPr bwMode="auto">
              <a:xfrm>
                <a:off x="710" y="170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0" name="Rectangle 85"/>
              <p:cNvSpPr>
                <a:spLocks noChangeArrowheads="1"/>
              </p:cNvSpPr>
              <p:nvPr/>
            </p:nvSpPr>
            <p:spPr bwMode="auto">
              <a:xfrm>
                <a:off x="765" y="165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1" name="Freeform 86"/>
              <p:cNvSpPr>
                <a:spLocks/>
              </p:cNvSpPr>
              <p:nvPr/>
            </p:nvSpPr>
            <p:spPr bwMode="auto">
              <a:xfrm>
                <a:off x="757" y="1648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2" name="Freeform 87"/>
              <p:cNvSpPr>
                <a:spLocks/>
              </p:cNvSpPr>
              <p:nvPr/>
            </p:nvSpPr>
            <p:spPr bwMode="auto">
              <a:xfrm>
                <a:off x="700" y="171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3" name="Freeform 88"/>
              <p:cNvSpPr>
                <a:spLocks/>
              </p:cNvSpPr>
              <p:nvPr/>
            </p:nvSpPr>
            <p:spPr bwMode="auto">
              <a:xfrm>
                <a:off x="678" y="1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4" name="Freeform 89"/>
              <p:cNvSpPr>
                <a:spLocks/>
              </p:cNvSpPr>
              <p:nvPr/>
            </p:nvSpPr>
            <p:spPr bwMode="auto">
              <a:xfrm>
                <a:off x="661" y="1708"/>
                <a:ext cx="71" cy="84"/>
              </a:xfrm>
              <a:custGeom>
                <a:avLst/>
                <a:gdLst>
                  <a:gd name="T0" fmla="*/ 25 w 26"/>
                  <a:gd name="T1" fmla="*/ 30 h 31"/>
                  <a:gd name="T2" fmla="*/ 26 w 26"/>
                  <a:gd name="T3" fmla="*/ 29 h 31"/>
                  <a:gd name="T4" fmla="*/ 26 w 26"/>
                  <a:gd name="T5" fmla="*/ 27 h 31"/>
                  <a:gd name="T6" fmla="*/ 23 w 26"/>
                  <a:gd name="T7" fmla="*/ 26 h 31"/>
                  <a:gd name="T8" fmla="*/ 18 w 26"/>
                  <a:gd name="T9" fmla="*/ 23 h 31"/>
                  <a:gd name="T10" fmla="*/ 15 w 26"/>
                  <a:gd name="T11" fmla="*/ 21 h 31"/>
                  <a:gd name="T12" fmla="*/ 10 w 26"/>
                  <a:gd name="T13" fmla="*/ 20 h 31"/>
                  <a:gd name="T14" fmla="*/ 9 w 26"/>
                  <a:gd name="T15" fmla="*/ 19 h 31"/>
                  <a:gd name="T16" fmla="*/ 7 w 26"/>
                  <a:gd name="T17" fmla="*/ 18 h 31"/>
                  <a:gd name="T18" fmla="*/ 5 w 26"/>
                  <a:gd name="T19" fmla="*/ 20 h 31"/>
                  <a:gd name="T20" fmla="*/ 3 w 26"/>
                  <a:gd name="T21" fmla="*/ 21 h 31"/>
                  <a:gd name="T22" fmla="*/ 2 w 26"/>
                  <a:gd name="T23" fmla="*/ 21 h 31"/>
                  <a:gd name="T24" fmla="*/ 2 w 26"/>
                  <a:gd name="T25" fmla="*/ 21 h 31"/>
                  <a:gd name="T26" fmla="*/ 1 w 26"/>
                  <a:gd name="T27" fmla="*/ 16 h 31"/>
                  <a:gd name="T28" fmla="*/ 1 w 26"/>
                  <a:gd name="T29" fmla="*/ 16 h 31"/>
                  <a:gd name="T30" fmla="*/ 1 w 26"/>
                  <a:gd name="T31" fmla="*/ 16 h 31"/>
                  <a:gd name="T32" fmla="*/ 3 w 26"/>
                  <a:gd name="T33" fmla="*/ 20 h 31"/>
                  <a:gd name="T34" fmla="*/ 5 w 26"/>
                  <a:gd name="T35" fmla="*/ 18 h 31"/>
                  <a:gd name="T36" fmla="*/ 4 w 26"/>
                  <a:gd name="T37" fmla="*/ 17 h 31"/>
                  <a:gd name="T38" fmla="*/ 7 w 26"/>
                  <a:gd name="T39" fmla="*/ 15 h 31"/>
                  <a:gd name="T40" fmla="*/ 9 w 26"/>
                  <a:gd name="T41" fmla="*/ 13 h 31"/>
                  <a:gd name="T42" fmla="*/ 11 w 26"/>
                  <a:gd name="T43" fmla="*/ 10 h 31"/>
                  <a:gd name="T44" fmla="*/ 11 w 26"/>
                  <a:gd name="T45" fmla="*/ 8 h 31"/>
                  <a:gd name="T46" fmla="*/ 13 w 26"/>
                  <a:gd name="T47" fmla="*/ 8 h 31"/>
                  <a:gd name="T48" fmla="*/ 14 w 26"/>
                  <a:gd name="T49" fmla="*/ 7 h 31"/>
                  <a:gd name="T50" fmla="*/ 19 w 26"/>
                  <a:gd name="T51" fmla="*/ 2 h 31"/>
                  <a:gd name="T52" fmla="*/ 16 w 26"/>
                  <a:gd name="T53" fmla="*/ 4 h 31"/>
                  <a:gd name="T54" fmla="*/ 16 w 26"/>
                  <a:gd name="T55" fmla="*/ 5 h 31"/>
                  <a:gd name="T56" fmla="*/ 13 w 26"/>
                  <a:gd name="T57" fmla="*/ 3 h 31"/>
                  <a:gd name="T58" fmla="*/ 12 w 26"/>
                  <a:gd name="T59" fmla="*/ 4 h 31"/>
                  <a:gd name="T60" fmla="*/ 11 w 26"/>
                  <a:gd name="T61" fmla="*/ 6 h 31"/>
                  <a:gd name="T62" fmla="*/ 9 w 26"/>
                  <a:gd name="T63" fmla="*/ 7 h 31"/>
                  <a:gd name="T64" fmla="*/ 7 w 26"/>
                  <a:gd name="T65" fmla="*/ 9 h 31"/>
                  <a:gd name="T66" fmla="*/ 6 w 26"/>
                  <a:gd name="T67" fmla="*/ 11 h 31"/>
                  <a:gd name="T68" fmla="*/ 5 w 26"/>
                  <a:gd name="T69" fmla="*/ 11 h 31"/>
                  <a:gd name="T70" fmla="*/ 5 w 26"/>
                  <a:gd name="T71" fmla="*/ 12 h 31"/>
                  <a:gd name="T72" fmla="*/ 4 w 26"/>
                  <a:gd name="T73" fmla="*/ 13 h 31"/>
                  <a:gd name="T74" fmla="*/ 3 w 26"/>
                  <a:gd name="T75" fmla="*/ 16 h 31"/>
                  <a:gd name="T76" fmla="*/ 1 w 26"/>
                  <a:gd name="T77" fmla="*/ 15 h 31"/>
                  <a:gd name="T78" fmla="*/ 1 w 26"/>
                  <a:gd name="T79" fmla="*/ 15 h 31"/>
                  <a:gd name="T80" fmla="*/ 1 w 26"/>
                  <a:gd name="T81" fmla="*/ 16 h 31"/>
                  <a:gd name="T82" fmla="*/ 1 w 26"/>
                  <a:gd name="T83" fmla="*/ 16 h 31"/>
                  <a:gd name="T84" fmla="*/ 2 w 26"/>
                  <a:gd name="T85" fmla="*/ 22 h 31"/>
                  <a:gd name="T86" fmla="*/ 2 w 26"/>
                  <a:gd name="T87" fmla="*/ 22 h 31"/>
                  <a:gd name="T88" fmla="*/ 2 w 26"/>
                  <a:gd name="T89" fmla="*/ 21 h 31"/>
                  <a:gd name="T90" fmla="*/ 3 w 26"/>
                  <a:gd name="T91" fmla="*/ 22 h 31"/>
                  <a:gd name="T92" fmla="*/ 5 w 26"/>
                  <a:gd name="T93" fmla="*/ 21 h 31"/>
                  <a:gd name="T94" fmla="*/ 8 w 26"/>
                  <a:gd name="T95" fmla="*/ 22 h 31"/>
                  <a:gd name="T96" fmla="*/ 12 w 26"/>
                  <a:gd name="T97" fmla="*/ 23 h 31"/>
                  <a:gd name="T98" fmla="*/ 13 w 26"/>
                  <a:gd name="T99" fmla="*/ 24 h 31"/>
                  <a:gd name="T100" fmla="*/ 18 w 26"/>
                  <a:gd name="T101" fmla="*/ 27 h 31"/>
                  <a:gd name="T102" fmla="*/ 17 w 26"/>
                  <a:gd name="T103" fmla="*/ 24 h 31"/>
                  <a:gd name="T104" fmla="*/ 18 w 26"/>
                  <a:gd name="T105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" h="31">
                    <a:moveTo>
                      <a:pt x="21" y="30"/>
                    </a:moveTo>
                    <a:cubicBezTo>
                      <a:pt x="22" y="31"/>
                      <a:pt x="23" y="31"/>
                      <a:pt x="25" y="30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1"/>
                      <a:pt x="26" y="30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4" y="30"/>
                      <a:pt x="26" y="28"/>
                      <a:pt x="26" y="27"/>
                    </a:cubicBezTo>
                    <a:cubicBezTo>
                      <a:pt x="25" y="27"/>
                      <a:pt x="23" y="29"/>
                      <a:pt x="22" y="28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2" y="26"/>
                      <a:pt x="21" y="27"/>
                      <a:pt x="20" y="27"/>
                    </a:cubicBezTo>
                    <a:cubicBezTo>
                      <a:pt x="23" y="22"/>
                      <a:pt x="17" y="27"/>
                      <a:pt x="18" y="23"/>
                    </a:cubicBezTo>
                    <a:cubicBezTo>
                      <a:pt x="17" y="23"/>
                      <a:pt x="16" y="22"/>
                      <a:pt x="15" y="23"/>
                    </a:cubicBezTo>
                    <a:cubicBezTo>
                      <a:pt x="16" y="22"/>
                      <a:pt x="14" y="22"/>
                      <a:pt x="15" y="21"/>
                    </a:cubicBezTo>
                    <a:cubicBezTo>
                      <a:pt x="13" y="24"/>
                      <a:pt x="13" y="18"/>
                      <a:pt x="11" y="22"/>
                    </a:cubicBezTo>
                    <a:cubicBezTo>
                      <a:pt x="11" y="20"/>
                      <a:pt x="11" y="22"/>
                      <a:pt x="10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1" y="19"/>
                      <a:pt x="9" y="21"/>
                      <a:pt x="9" y="19"/>
                    </a:cubicBezTo>
                    <a:cubicBezTo>
                      <a:pt x="8" y="18"/>
                      <a:pt x="9" y="20"/>
                      <a:pt x="8" y="21"/>
                    </a:cubicBezTo>
                    <a:cubicBezTo>
                      <a:pt x="7" y="20"/>
                      <a:pt x="7" y="20"/>
                      <a:pt x="7" y="18"/>
                    </a:cubicBezTo>
                    <a:cubicBezTo>
                      <a:pt x="6" y="19"/>
                      <a:pt x="6" y="18"/>
                      <a:pt x="5" y="19"/>
                    </a:cubicBezTo>
                    <a:cubicBezTo>
                      <a:pt x="5" y="19"/>
                      <a:pt x="6" y="20"/>
                      <a:pt x="5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1" y="13"/>
                      <a:pt x="3" y="20"/>
                    </a:cubicBezTo>
                    <a:cubicBezTo>
                      <a:pt x="3" y="20"/>
                      <a:pt x="3" y="21"/>
                      <a:pt x="3" y="19"/>
                    </a:cubicBezTo>
                    <a:cubicBezTo>
                      <a:pt x="4" y="19"/>
                      <a:pt x="4" y="19"/>
                      <a:pt x="5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4" y="17"/>
                      <a:pt x="4" y="17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7" y="17"/>
                      <a:pt x="5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9" y="14"/>
                      <a:pt x="9" y="13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10" y="14"/>
                      <a:pt x="9" y="10"/>
                      <a:pt x="11" y="10"/>
                    </a:cubicBezTo>
                    <a:cubicBezTo>
                      <a:pt x="10" y="9"/>
                      <a:pt x="10" y="7"/>
                      <a:pt x="10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12" y="10"/>
                      <a:pt x="12" y="11"/>
                    </a:cubicBezTo>
                    <a:cubicBezTo>
                      <a:pt x="12" y="10"/>
                      <a:pt x="13" y="10"/>
                      <a:pt x="13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9"/>
                      <a:pt x="12" y="7"/>
                      <a:pt x="14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9" y="5"/>
                      <a:pt x="19" y="2"/>
                    </a:cubicBezTo>
                    <a:cubicBezTo>
                      <a:pt x="18" y="1"/>
                      <a:pt x="16" y="1"/>
                      <a:pt x="15" y="0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5" y="5"/>
                      <a:pt x="16" y="5"/>
                    </a:cubicBezTo>
                    <a:cubicBezTo>
                      <a:pt x="17" y="6"/>
                      <a:pt x="15" y="5"/>
                      <a:pt x="15" y="6"/>
                    </a:cubicBezTo>
                    <a:cubicBezTo>
                      <a:pt x="14" y="5"/>
                      <a:pt x="14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3" y="6"/>
                      <a:pt x="10" y="5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1" y="7"/>
                      <a:pt x="11" y="7"/>
                    </a:cubicBezTo>
                    <a:cubicBezTo>
                      <a:pt x="10" y="6"/>
                      <a:pt x="10" y="7"/>
                      <a:pt x="9" y="7"/>
                    </a:cubicBezTo>
                    <a:cubicBezTo>
                      <a:pt x="9" y="8"/>
                      <a:pt x="10" y="9"/>
                      <a:pt x="10" y="10"/>
                    </a:cubicBezTo>
                    <a:cubicBezTo>
                      <a:pt x="8" y="8"/>
                      <a:pt x="8" y="10"/>
                      <a:pt x="7" y="9"/>
                    </a:cubicBezTo>
                    <a:cubicBezTo>
                      <a:pt x="8" y="10"/>
                      <a:pt x="6" y="10"/>
                      <a:pt x="7" y="11"/>
                    </a:cubicBezTo>
                    <a:cubicBezTo>
                      <a:pt x="7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2"/>
                      <a:pt x="5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4" y="11"/>
                      <a:pt x="5" y="14"/>
                      <a:pt x="4" y="13"/>
                    </a:cubicBezTo>
                    <a:cubicBezTo>
                      <a:pt x="4" y="14"/>
                      <a:pt x="3" y="15"/>
                      <a:pt x="5" y="16"/>
                    </a:cubicBezTo>
                    <a:cubicBezTo>
                      <a:pt x="4" y="16"/>
                      <a:pt x="3" y="15"/>
                      <a:pt x="3" y="16"/>
                    </a:cubicBezTo>
                    <a:cubicBezTo>
                      <a:pt x="4" y="18"/>
                      <a:pt x="1" y="13"/>
                      <a:pt x="3" y="20"/>
                    </a:cubicBezTo>
                    <a:cubicBezTo>
                      <a:pt x="1" y="12"/>
                      <a:pt x="2" y="18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4"/>
                      <a:pt x="3" y="27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6" y="22"/>
                      <a:pt x="6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4"/>
                      <a:pt x="10" y="23"/>
                      <a:pt x="12" y="22"/>
                    </a:cubicBezTo>
                    <a:cubicBezTo>
                      <a:pt x="12" y="22"/>
                      <a:pt x="13" y="23"/>
                      <a:pt x="12" y="23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6"/>
                      <a:pt x="13" y="24"/>
                    </a:cubicBezTo>
                    <a:cubicBezTo>
                      <a:pt x="14" y="24"/>
                      <a:pt x="13" y="26"/>
                      <a:pt x="13" y="26"/>
                    </a:cubicBezTo>
                    <a:cubicBezTo>
                      <a:pt x="16" y="25"/>
                      <a:pt x="15" y="30"/>
                      <a:pt x="18" y="27"/>
                    </a:cubicBezTo>
                    <a:cubicBezTo>
                      <a:pt x="18" y="26"/>
                      <a:pt x="17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6"/>
                      <a:pt x="19" y="26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31"/>
                      <a:pt x="22" y="27"/>
                      <a:pt x="21" y="3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5" name="Freeform 90"/>
              <p:cNvSpPr>
                <a:spLocks/>
              </p:cNvSpPr>
              <p:nvPr/>
            </p:nvSpPr>
            <p:spPr bwMode="auto">
              <a:xfrm>
                <a:off x="691" y="177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6" name="Freeform 91"/>
              <p:cNvSpPr>
                <a:spLocks/>
              </p:cNvSpPr>
              <p:nvPr/>
            </p:nvSpPr>
            <p:spPr bwMode="auto">
              <a:xfrm>
                <a:off x="691" y="177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7" name="Freeform 92"/>
              <p:cNvSpPr>
                <a:spLocks/>
              </p:cNvSpPr>
              <p:nvPr/>
            </p:nvSpPr>
            <p:spPr bwMode="auto">
              <a:xfrm>
                <a:off x="727" y="179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8" name="Rectangle 93"/>
              <p:cNvSpPr>
                <a:spLocks noChangeArrowheads="1"/>
              </p:cNvSpPr>
              <p:nvPr/>
            </p:nvSpPr>
            <p:spPr bwMode="auto">
              <a:xfrm>
                <a:off x="730" y="1792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9" name="Freeform 94"/>
              <p:cNvSpPr>
                <a:spLocks/>
              </p:cNvSpPr>
              <p:nvPr/>
            </p:nvSpPr>
            <p:spPr bwMode="auto">
              <a:xfrm>
                <a:off x="732" y="1784"/>
                <a:ext cx="57" cy="30"/>
              </a:xfrm>
              <a:custGeom>
                <a:avLst/>
                <a:gdLst>
                  <a:gd name="T0" fmla="*/ 18 w 21"/>
                  <a:gd name="T1" fmla="*/ 10 h 11"/>
                  <a:gd name="T2" fmla="*/ 19 w 21"/>
                  <a:gd name="T3" fmla="*/ 9 h 11"/>
                  <a:gd name="T4" fmla="*/ 20 w 21"/>
                  <a:gd name="T5" fmla="*/ 9 h 11"/>
                  <a:gd name="T6" fmla="*/ 20 w 21"/>
                  <a:gd name="T7" fmla="*/ 7 h 11"/>
                  <a:gd name="T8" fmla="*/ 12 w 21"/>
                  <a:gd name="T9" fmla="*/ 8 h 11"/>
                  <a:gd name="T10" fmla="*/ 13 w 21"/>
                  <a:gd name="T11" fmla="*/ 7 h 11"/>
                  <a:gd name="T12" fmla="*/ 8 w 21"/>
                  <a:gd name="T13" fmla="*/ 6 h 11"/>
                  <a:gd name="T14" fmla="*/ 9 w 21"/>
                  <a:gd name="T15" fmla="*/ 5 h 11"/>
                  <a:gd name="T16" fmla="*/ 7 w 21"/>
                  <a:gd name="T17" fmla="*/ 4 h 11"/>
                  <a:gd name="T18" fmla="*/ 6 w 21"/>
                  <a:gd name="T19" fmla="*/ 5 h 11"/>
                  <a:gd name="T20" fmla="*/ 6 w 21"/>
                  <a:gd name="T21" fmla="*/ 4 h 11"/>
                  <a:gd name="T22" fmla="*/ 6 w 21"/>
                  <a:gd name="T23" fmla="*/ 4 h 11"/>
                  <a:gd name="T24" fmla="*/ 4 w 21"/>
                  <a:gd name="T25" fmla="*/ 3 h 11"/>
                  <a:gd name="T26" fmla="*/ 5 w 21"/>
                  <a:gd name="T27" fmla="*/ 3 h 11"/>
                  <a:gd name="T28" fmla="*/ 4 w 21"/>
                  <a:gd name="T29" fmla="*/ 3 h 11"/>
                  <a:gd name="T30" fmla="*/ 4 w 21"/>
                  <a:gd name="T31" fmla="*/ 2 h 11"/>
                  <a:gd name="T32" fmla="*/ 0 w 21"/>
                  <a:gd name="T33" fmla="*/ 2 h 11"/>
                  <a:gd name="T34" fmla="*/ 0 w 21"/>
                  <a:gd name="T35" fmla="*/ 3 h 11"/>
                  <a:gd name="T36" fmla="*/ 3 w 21"/>
                  <a:gd name="T37" fmla="*/ 4 h 11"/>
                  <a:gd name="T38" fmla="*/ 2 w 21"/>
                  <a:gd name="T39" fmla="*/ 3 h 11"/>
                  <a:gd name="T40" fmla="*/ 4 w 21"/>
                  <a:gd name="T41" fmla="*/ 4 h 11"/>
                  <a:gd name="T42" fmla="*/ 2 w 21"/>
                  <a:gd name="T43" fmla="*/ 5 h 11"/>
                  <a:gd name="T44" fmla="*/ 4 w 21"/>
                  <a:gd name="T45" fmla="*/ 8 h 11"/>
                  <a:gd name="T46" fmla="*/ 4 w 21"/>
                  <a:gd name="T47" fmla="*/ 8 h 11"/>
                  <a:gd name="T48" fmla="*/ 5 w 21"/>
                  <a:gd name="T49" fmla="*/ 8 h 11"/>
                  <a:gd name="T50" fmla="*/ 5 w 21"/>
                  <a:gd name="T51" fmla="*/ 7 h 11"/>
                  <a:gd name="T52" fmla="*/ 7 w 21"/>
                  <a:gd name="T53" fmla="*/ 5 h 11"/>
                  <a:gd name="T54" fmla="*/ 7 w 21"/>
                  <a:gd name="T55" fmla="*/ 5 h 11"/>
                  <a:gd name="T56" fmla="*/ 6 w 21"/>
                  <a:gd name="T57" fmla="*/ 7 h 11"/>
                  <a:gd name="T58" fmla="*/ 7 w 21"/>
                  <a:gd name="T59" fmla="*/ 6 h 11"/>
                  <a:gd name="T60" fmla="*/ 7 w 21"/>
                  <a:gd name="T61" fmla="*/ 9 h 11"/>
                  <a:gd name="T62" fmla="*/ 8 w 21"/>
                  <a:gd name="T63" fmla="*/ 7 h 11"/>
                  <a:gd name="T64" fmla="*/ 12 w 21"/>
                  <a:gd name="T65" fmla="*/ 9 h 11"/>
                  <a:gd name="T66" fmla="*/ 11 w 21"/>
                  <a:gd name="T67" fmla="*/ 10 h 11"/>
                  <a:gd name="T68" fmla="*/ 12 w 21"/>
                  <a:gd name="T69" fmla="*/ 9 h 11"/>
                  <a:gd name="T70" fmla="*/ 15 w 21"/>
                  <a:gd name="T71" fmla="*/ 11 h 11"/>
                  <a:gd name="T72" fmla="*/ 15 w 21"/>
                  <a:gd name="T73" fmla="*/ 10 h 11"/>
                  <a:gd name="T74" fmla="*/ 17 w 21"/>
                  <a:gd name="T75" fmla="*/ 10 h 11"/>
                  <a:gd name="T76" fmla="*/ 17 w 21"/>
                  <a:gd name="T77" fmla="*/ 10 h 11"/>
                  <a:gd name="T78" fmla="*/ 18 w 21"/>
                  <a:gd name="T79" fmla="*/ 8 h 11"/>
                  <a:gd name="T80" fmla="*/ 18 w 21"/>
                  <a:gd name="T8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11">
                    <a:moveTo>
                      <a:pt x="18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20" y="8"/>
                      <a:pt x="20" y="9"/>
                    </a:cubicBezTo>
                    <a:cubicBezTo>
                      <a:pt x="20" y="8"/>
                      <a:pt x="21" y="9"/>
                      <a:pt x="20" y="7"/>
                    </a:cubicBezTo>
                    <a:cubicBezTo>
                      <a:pt x="18" y="8"/>
                      <a:pt x="16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2" y="3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6" y="6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2" y="2"/>
                      <a:pt x="3" y="0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2" y="4"/>
                      <a:pt x="4" y="4"/>
                    </a:cubicBezTo>
                    <a:cubicBezTo>
                      <a:pt x="3" y="5"/>
                      <a:pt x="3" y="4"/>
                      <a:pt x="2" y="5"/>
                    </a:cubicBezTo>
                    <a:cubicBezTo>
                      <a:pt x="2" y="8"/>
                      <a:pt x="5" y="4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7" y="5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7"/>
                      <a:pt x="6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8" y="8"/>
                      <a:pt x="7" y="8"/>
                      <a:pt x="8" y="7"/>
                    </a:cubicBezTo>
                    <a:cubicBezTo>
                      <a:pt x="8" y="9"/>
                      <a:pt x="10" y="10"/>
                      <a:pt x="12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4" y="9"/>
                      <a:pt x="14" y="10"/>
                      <a:pt x="15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8"/>
                      <a:pt x="16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0" name="Freeform 95"/>
              <p:cNvSpPr>
                <a:spLocks/>
              </p:cNvSpPr>
              <p:nvPr/>
            </p:nvSpPr>
            <p:spPr bwMode="auto">
              <a:xfrm>
                <a:off x="787" y="1801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0 h 2"/>
                  <a:gd name="T6" fmla="*/ 0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1" name="Freeform 96"/>
              <p:cNvSpPr>
                <a:spLocks/>
              </p:cNvSpPr>
              <p:nvPr/>
            </p:nvSpPr>
            <p:spPr bwMode="auto">
              <a:xfrm>
                <a:off x="787" y="1784"/>
                <a:ext cx="21" cy="22"/>
              </a:xfrm>
              <a:custGeom>
                <a:avLst/>
                <a:gdLst>
                  <a:gd name="T0" fmla="*/ 6 w 8"/>
                  <a:gd name="T1" fmla="*/ 2 h 8"/>
                  <a:gd name="T2" fmla="*/ 5 w 8"/>
                  <a:gd name="T3" fmla="*/ 1 h 8"/>
                  <a:gd name="T4" fmla="*/ 2 w 8"/>
                  <a:gd name="T5" fmla="*/ 4 h 8"/>
                  <a:gd name="T6" fmla="*/ 3 w 8"/>
                  <a:gd name="T7" fmla="*/ 6 h 8"/>
                  <a:gd name="T8" fmla="*/ 2 w 8"/>
                  <a:gd name="T9" fmla="*/ 5 h 8"/>
                  <a:gd name="T10" fmla="*/ 2 w 8"/>
                  <a:gd name="T11" fmla="*/ 7 h 8"/>
                  <a:gd name="T12" fmla="*/ 2 w 8"/>
                  <a:gd name="T13" fmla="*/ 6 h 8"/>
                  <a:gd name="T14" fmla="*/ 2 w 8"/>
                  <a:gd name="T15" fmla="*/ 7 h 8"/>
                  <a:gd name="T16" fmla="*/ 3 w 8"/>
                  <a:gd name="T17" fmla="*/ 6 h 8"/>
                  <a:gd name="T18" fmla="*/ 3 w 8"/>
                  <a:gd name="T19" fmla="*/ 7 h 8"/>
                  <a:gd name="T20" fmla="*/ 3 w 8"/>
                  <a:gd name="T21" fmla="*/ 4 h 8"/>
                  <a:gd name="T22" fmla="*/ 5 w 8"/>
                  <a:gd name="T23" fmla="*/ 6 h 8"/>
                  <a:gd name="T24" fmla="*/ 7 w 8"/>
                  <a:gd name="T25" fmla="*/ 5 h 8"/>
                  <a:gd name="T26" fmla="*/ 6 w 8"/>
                  <a:gd name="T27" fmla="*/ 5 h 8"/>
                  <a:gd name="T28" fmla="*/ 5 w 8"/>
                  <a:gd name="T29" fmla="*/ 4 h 8"/>
                  <a:gd name="T30" fmla="*/ 7 w 8"/>
                  <a:gd name="T31" fmla="*/ 5 h 8"/>
                  <a:gd name="T32" fmla="*/ 8 w 8"/>
                  <a:gd name="T33" fmla="*/ 2 h 8"/>
                  <a:gd name="T34" fmla="*/ 6 w 8"/>
                  <a:gd name="T35" fmla="*/ 1 h 8"/>
                  <a:gd name="T36" fmla="*/ 7 w 8"/>
                  <a:gd name="T37" fmla="*/ 1 h 8"/>
                  <a:gd name="T38" fmla="*/ 8 w 8"/>
                  <a:gd name="T39" fmla="*/ 1 h 8"/>
                  <a:gd name="T40" fmla="*/ 5 w 8"/>
                  <a:gd name="T41" fmla="*/ 1 h 8"/>
                  <a:gd name="T42" fmla="*/ 6 w 8"/>
                  <a:gd name="T4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3" y="4"/>
                      <a:pt x="2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0" y="5"/>
                      <a:pt x="2" y="7"/>
                    </a:cubicBezTo>
                    <a:cubicBezTo>
                      <a:pt x="2" y="7"/>
                      <a:pt x="1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2" y="5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7" y="5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7" y="5"/>
                    </a:cubicBezTo>
                    <a:cubicBezTo>
                      <a:pt x="6" y="3"/>
                      <a:pt x="7" y="1"/>
                      <a:pt x="8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5" y="1"/>
                    </a:cubicBezTo>
                    <a:cubicBezTo>
                      <a:pt x="3" y="0"/>
                      <a:pt x="8" y="1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2" name="Rectangle 97"/>
              <p:cNvSpPr>
                <a:spLocks noChangeArrowheads="1"/>
              </p:cNvSpPr>
              <p:nvPr/>
            </p:nvSpPr>
            <p:spPr bwMode="auto">
              <a:xfrm>
                <a:off x="800" y="178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3" name="Freeform 98"/>
              <p:cNvSpPr>
                <a:spLocks/>
              </p:cNvSpPr>
              <p:nvPr/>
            </p:nvSpPr>
            <p:spPr bwMode="auto">
              <a:xfrm>
                <a:off x="661" y="1746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4" name="Freeform 99"/>
              <p:cNvSpPr>
                <a:spLocks/>
              </p:cNvSpPr>
              <p:nvPr/>
            </p:nvSpPr>
            <p:spPr bwMode="auto">
              <a:xfrm>
                <a:off x="659" y="1746"/>
                <a:ext cx="8" cy="17"/>
              </a:xfrm>
              <a:custGeom>
                <a:avLst/>
                <a:gdLst>
                  <a:gd name="T0" fmla="*/ 1 w 3"/>
                  <a:gd name="T1" fmla="*/ 5 h 6"/>
                  <a:gd name="T2" fmla="*/ 3 w 3"/>
                  <a:gd name="T3" fmla="*/ 4 h 6"/>
                  <a:gd name="T4" fmla="*/ 1 w 3"/>
                  <a:gd name="T5" fmla="*/ 0 h 6"/>
                  <a:gd name="T6" fmla="*/ 0 w 3"/>
                  <a:gd name="T7" fmla="*/ 3 h 6"/>
                  <a:gd name="T8" fmla="*/ 1 w 3"/>
                  <a:gd name="T9" fmla="*/ 2 h 6"/>
                  <a:gd name="T10" fmla="*/ 0 w 3"/>
                  <a:gd name="T11" fmla="*/ 4 h 6"/>
                  <a:gd name="T12" fmla="*/ 1 w 3"/>
                  <a:gd name="T13" fmla="*/ 4 h 6"/>
                  <a:gd name="T14" fmla="*/ 1 w 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5"/>
                    </a:moveTo>
                    <a:cubicBezTo>
                      <a:pt x="1" y="5"/>
                      <a:pt x="1" y="6"/>
                      <a:pt x="3" y="4"/>
                    </a:cubicBezTo>
                    <a:cubicBezTo>
                      <a:pt x="0" y="2"/>
                      <a:pt x="2" y="2"/>
                      <a:pt x="1" y="0"/>
                    </a:cubicBezTo>
                    <a:cubicBezTo>
                      <a:pt x="1" y="0"/>
                      <a:pt x="1" y="1"/>
                      <a:pt x="0" y="3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5" name="Freeform 100"/>
              <p:cNvSpPr>
                <a:spLocks/>
              </p:cNvSpPr>
              <p:nvPr/>
            </p:nvSpPr>
            <p:spPr bwMode="auto">
              <a:xfrm>
                <a:off x="664" y="174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6" name="Freeform 101"/>
              <p:cNvSpPr>
                <a:spLocks/>
              </p:cNvSpPr>
              <p:nvPr/>
            </p:nvSpPr>
            <p:spPr bwMode="auto">
              <a:xfrm>
                <a:off x="659" y="1749"/>
                <a:ext cx="5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7" name="Freeform 102"/>
              <p:cNvSpPr>
                <a:spLocks/>
              </p:cNvSpPr>
              <p:nvPr/>
            </p:nvSpPr>
            <p:spPr bwMode="auto">
              <a:xfrm>
                <a:off x="659" y="1749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8" name="Freeform 103"/>
              <p:cNvSpPr>
                <a:spLocks/>
              </p:cNvSpPr>
              <p:nvPr/>
            </p:nvSpPr>
            <p:spPr bwMode="auto">
              <a:xfrm>
                <a:off x="659" y="1743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1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9" name="Freeform 104"/>
              <p:cNvSpPr>
                <a:spLocks/>
              </p:cNvSpPr>
              <p:nvPr/>
            </p:nvSpPr>
            <p:spPr bwMode="auto">
              <a:xfrm>
                <a:off x="661" y="17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0" name="Freeform 105"/>
              <p:cNvSpPr>
                <a:spLocks/>
              </p:cNvSpPr>
              <p:nvPr/>
            </p:nvSpPr>
            <p:spPr bwMode="auto">
              <a:xfrm>
                <a:off x="661" y="174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1" name="Freeform 106"/>
              <p:cNvSpPr>
                <a:spLocks/>
              </p:cNvSpPr>
              <p:nvPr/>
            </p:nvSpPr>
            <p:spPr bwMode="auto">
              <a:xfrm>
                <a:off x="659" y="1741"/>
                <a:ext cx="8" cy="8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0" y="3"/>
                      <a:pt x="1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2" name="Freeform 107"/>
              <p:cNvSpPr>
                <a:spLocks/>
              </p:cNvSpPr>
              <p:nvPr/>
            </p:nvSpPr>
            <p:spPr bwMode="auto">
              <a:xfrm>
                <a:off x="667" y="1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3" name="Freeform 108"/>
              <p:cNvSpPr>
                <a:spLocks/>
              </p:cNvSpPr>
              <p:nvPr/>
            </p:nvSpPr>
            <p:spPr bwMode="auto">
              <a:xfrm>
                <a:off x="659" y="1733"/>
                <a:ext cx="11" cy="10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2 h 4"/>
                  <a:gd name="T4" fmla="*/ 1 w 4"/>
                  <a:gd name="T5" fmla="*/ 3 h 4"/>
                  <a:gd name="T6" fmla="*/ 2 w 4"/>
                  <a:gd name="T7" fmla="*/ 3 h 4"/>
                  <a:gd name="T8" fmla="*/ 0 w 4"/>
                  <a:gd name="T9" fmla="*/ 4 h 4"/>
                  <a:gd name="T10" fmla="*/ 2 w 4"/>
                  <a:gd name="T11" fmla="*/ 3 h 4"/>
                  <a:gd name="T12" fmla="*/ 1 w 4"/>
                  <a:gd name="T13" fmla="*/ 4 h 4"/>
                  <a:gd name="T14" fmla="*/ 2 w 4"/>
                  <a:gd name="T15" fmla="*/ 2 h 4"/>
                  <a:gd name="T16" fmla="*/ 2 w 4"/>
                  <a:gd name="T17" fmla="*/ 2 h 4"/>
                  <a:gd name="T18" fmla="*/ 3 w 4"/>
                  <a:gd name="T19" fmla="*/ 1 h 4"/>
                  <a:gd name="T20" fmla="*/ 3 w 4"/>
                  <a:gd name="T21" fmla="*/ 0 h 4"/>
                  <a:gd name="T22" fmla="*/ 0 w 4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3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4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4" y="0"/>
                      <a:pt x="3" y="0"/>
                    </a:cubicBezTo>
                    <a:cubicBezTo>
                      <a:pt x="3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4" name="Freeform 109"/>
              <p:cNvSpPr>
                <a:spLocks/>
              </p:cNvSpPr>
              <p:nvPr/>
            </p:nvSpPr>
            <p:spPr bwMode="auto">
              <a:xfrm>
                <a:off x="661" y="173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5" name="Freeform 110"/>
              <p:cNvSpPr>
                <a:spLocks/>
              </p:cNvSpPr>
              <p:nvPr/>
            </p:nvSpPr>
            <p:spPr bwMode="auto">
              <a:xfrm>
                <a:off x="656" y="1730"/>
                <a:ext cx="11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3 h 4"/>
                  <a:gd name="T4" fmla="*/ 1 w 4"/>
                  <a:gd name="T5" fmla="*/ 4 h 4"/>
                  <a:gd name="T6" fmla="*/ 2 w 4"/>
                  <a:gd name="T7" fmla="*/ 3 h 4"/>
                  <a:gd name="T8" fmla="*/ 1 w 4"/>
                  <a:gd name="T9" fmla="*/ 3 h 4"/>
                  <a:gd name="T10" fmla="*/ 3 w 4"/>
                  <a:gd name="T11" fmla="*/ 1 h 4"/>
                  <a:gd name="T12" fmla="*/ 2 w 4"/>
                  <a:gd name="T13" fmla="*/ 1 h 4"/>
                  <a:gd name="T14" fmla="*/ 2 w 4"/>
                  <a:gd name="T15" fmla="*/ 1 h 4"/>
                  <a:gd name="T16" fmla="*/ 1 w 4"/>
                  <a:gd name="T17" fmla="*/ 2 h 4"/>
                  <a:gd name="T18" fmla="*/ 1 w 4"/>
                  <a:gd name="T19" fmla="*/ 2 h 4"/>
                  <a:gd name="T20" fmla="*/ 0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1"/>
                      <a:pt x="1" y="3"/>
                      <a:pt x="1" y="3"/>
                    </a:cubicBezTo>
                    <a:cubicBezTo>
                      <a:pt x="1" y="2"/>
                      <a:pt x="1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6" name="Freeform 111"/>
              <p:cNvSpPr>
                <a:spLocks/>
              </p:cNvSpPr>
              <p:nvPr/>
            </p:nvSpPr>
            <p:spPr bwMode="auto">
              <a:xfrm>
                <a:off x="656" y="174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7" name="Freeform 112"/>
              <p:cNvSpPr>
                <a:spLocks/>
              </p:cNvSpPr>
              <p:nvPr/>
            </p:nvSpPr>
            <p:spPr bwMode="auto">
              <a:xfrm>
                <a:off x="659" y="173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8" name="Freeform 113"/>
              <p:cNvSpPr>
                <a:spLocks/>
              </p:cNvSpPr>
              <p:nvPr/>
            </p:nvSpPr>
            <p:spPr bwMode="auto">
              <a:xfrm>
                <a:off x="656" y="173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9" name="Freeform 114"/>
              <p:cNvSpPr>
                <a:spLocks/>
              </p:cNvSpPr>
              <p:nvPr/>
            </p:nvSpPr>
            <p:spPr bwMode="auto">
              <a:xfrm>
                <a:off x="629" y="1722"/>
                <a:ext cx="32" cy="30"/>
              </a:xfrm>
              <a:custGeom>
                <a:avLst/>
                <a:gdLst>
                  <a:gd name="T0" fmla="*/ 3 w 12"/>
                  <a:gd name="T1" fmla="*/ 11 h 11"/>
                  <a:gd name="T2" fmla="*/ 4 w 12"/>
                  <a:gd name="T3" fmla="*/ 10 h 11"/>
                  <a:gd name="T4" fmla="*/ 5 w 12"/>
                  <a:gd name="T5" fmla="*/ 9 h 11"/>
                  <a:gd name="T6" fmla="*/ 7 w 12"/>
                  <a:gd name="T7" fmla="*/ 8 h 11"/>
                  <a:gd name="T8" fmla="*/ 6 w 12"/>
                  <a:gd name="T9" fmla="*/ 8 h 11"/>
                  <a:gd name="T10" fmla="*/ 7 w 12"/>
                  <a:gd name="T11" fmla="*/ 7 h 11"/>
                  <a:gd name="T12" fmla="*/ 6 w 12"/>
                  <a:gd name="T13" fmla="*/ 7 h 11"/>
                  <a:gd name="T14" fmla="*/ 5 w 12"/>
                  <a:gd name="T15" fmla="*/ 6 h 11"/>
                  <a:gd name="T16" fmla="*/ 8 w 12"/>
                  <a:gd name="T17" fmla="*/ 6 h 11"/>
                  <a:gd name="T18" fmla="*/ 9 w 12"/>
                  <a:gd name="T19" fmla="*/ 4 h 11"/>
                  <a:gd name="T20" fmla="*/ 8 w 12"/>
                  <a:gd name="T21" fmla="*/ 5 h 11"/>
                  <a:gd name="T22" fmla="*/ 8 w 12"/>
                  <a:gd name="T23" fmla="*/ 5 h 11"/>
                  <a:gd name="T24" fmla="*/ 9 w 12"/>
                  <a:gd name="T25" fmla="*/ 6 h 11"/>
                  <a:gd name="T26" fmla="*/ 10 w 12"/>
                  <a:gd name="T27" fmla="*/ 4 h 11"/>
                  <a:gd name="T28" fmla="*/ 9 w 12"/>
                  <a:gd name="T29" fmla="*/ 6 h 11"/>
                  <a:gd name="T30" fmla="*/ 10 w 12"/>
                  <a:gd name="T31" fmla="*/ 5 h 11"/>
                  <a:gd name="T32" fmla="*/ 11 w 12"/>
                  <a:gd name="T33" fmla="*/ 4 h 11"/>
                  <a:gd name="T34" fmla="*/ 12 w 12"/>
                  <a:gd name="T35" fmla="*/ 3 h 11"/>
                  <a:gd name="T36" fmla="*/ 8 w 12"/>
                  <a:gd name="T37" fmla="*/ 4 h 11"/>
                  <a:gd name="T38" fmla="*/ 9 w 12"/>
                  <a:gd name="T39" fmla="*/ 3 h 11"/>
                  <a:gd name="T40" fmla="*/ 9 w 12"/>
                  <a:gd name="T41" fmla="*/ 1 h 11"/>
                  <a:gd name="T42" fmla="*/ 7 w 12"/>
                  <a:gd name="T43" fmla="*/ 3 h 11"/>
                  <a:gd name="T44" fmla="*/ 7 w 12"/>
                  <a:gd name="T45" fmla="*/ 2 h 11"/>
                  <a:gd name="T46" fmla="*/ 6 w 12"/>
                  <a:gd name="T47" fmla="*/ 3 h 11"/>
                  <a:gd name="T48" fmla="*/ 2 w 12"/>
                  <a:gd name="T49" fmla="*/ 6 h 11"/>
                  <a:gd name="T50" fmla="*/ 5 w 12"/>
                  <a:gd name="T51" fmla="*/ 5 h 11"/>
                  <a:gd name="T52" fmla="*/ 1 w 12"/>
                  <a:gd name="T53" fmla="*/ 7 h 11"/>
                  <a:gd name="T54" fmla="*/ 3 w 12"/>
                  <a:gd name="T55" fmla="*/ 7 h 11"/>
                  <a:gd name="T56" fmla="*/ 4 w 12"/>
                  <a:gd name="T57" fmla="*/ 7 h 11"/>
                  <a:gd name="T58" fmla="*/ 2 w 12"/>
                  <a:gd name="T59" fmla="*/ 8 h 11"/>
                  <a:gd name="T60" fmla="*/ 3 w 12"/>
                  <a:gd name="T61" fmla="*/ 8 h 11"/>
                  <a:gd name="T62" fmla="*/ 5 w 12"/>
                  <a:gd name="T63" fmla="*/ 7 h 11"/>
                  <a:gd name="T64" fmla="*/ 4 w 12"/>
                  <a:gd name="T65" fmla="*/ 9 h 11"/>
                  <a:gd name="T66" fmla="*/ 2 w 12"/>
                  <a:gd name="T67" fmla="*/ 9 h 11"/>
                  <a:gd name="T68" fmla="*/ 1 w 12"/>
                  <a:gd name="T69" fmla="*/ 10 h 11"/>
                  <a:gd name="T70" fmla="*/ 4 w 12"/>
                  <a:gd name="T71" fmla="*/ 9 h 11"/>
                  <a:gd name="T72" fmla="*/ 3 w 12"/>
                  <a:gd name="T7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7"/>
                      <a:pt x="6" y="7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4"/>
                      <a:pt x="9" y="4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4"/>
                      <a:pt x="8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7" y="7"/>
                      <a:pt x="9" y="5"/>
                      <a:pt x="9" y="6"/>
                    </a:cubicBezTo>
                    <a:cubicBezTo>
                      <a:pt x="9" y="6"/>
                      <a:pt x="10" y="4"/>
                      <a:pt x="10" y="4"/>
                    </a:cubicBezTo>
                    <a:cubicBezTo>
                      <a:pt x="9" y="6"/>
                      <a:pt x="11" y="4"/>
                      <a:pt x="9" y="6"/>
                    </a:cubicBezTo>
                    <a:cubicBezTo>
                      <a:pt x="9" y="7"/>
                      <a:pt x="10" y="5"/>
                      <a:pt x="10" y="5"/>
                    </a:cubicBezTo>
                    <a:cubicBezTo>
                      <a:pt x="11" y="4"/>
                      <a:pt x="10" y="5"/>
                      <a:pt x="11" y="4"/>
                    </a:cubicBezTo>
                    <a:cubicBezTo>
                      <a:pt x="12" y="3"/>
                      <a:pt x="11" y="4"/>
                      <a:pt x="12" y="3"/>
                    </a:cubicBezTo>
                    <a:cubicBezTo>
                      <a:pt x="12" y="2"/>
                      <a:pt x="9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9" y="1"/>
                    </a:cubicBezTo>
                    <a:cubicBezTo>
                      <a:pt x="8" y="3"/>
                      <a:pt x="8" y="0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0" y="8"/>
                      <a:pt x="3" y="4"/>
                      <a:pt x="2" y="6"/>
                    </a:cubicBezTo>
                    <a:cubicBezTo>
                      <a:pt x="3" y="5"/>
                      <a:pt x="4" y="6"/>
                      <a:pt x="5" y="5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2" y="7"/>
                      <a:pt x="2" y="8"/>
                    </a:cubicBezTo>
                    <a:cubicBezTo>
                      <a:pt x="1" y="8"/>
                      <a:pt x="4" y="7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2" y="10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0" name="Rectangle 115"/>
              <p:cNvSpPr>
                <a:spLocks noChangeArrowheads="1"/>
              </p:cNvSpPr>
              <p:nvPr/>
            </p:nvSpPr>
            <p:spPr bwMode="auto">
              <a:xfrm>
                <a:off x="632" y="1749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1" name="Freeform 116"/>
              <p:cNvSpPr>
                <a:spLocks/>
              </p:cNvSpPr>
              <p:nvPr/>
            </p:nvSpPr>
            <p:spPr bwMode="auto">
              <a:xfrm>
                <a:off x="637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2" name="Rectangle 117"/>
              <p:cNvSpPr>
                <a:spLocks noChangeArrowheads="1"/>
              </p:cNvSpPr>
              <p:nvPr/>
            </p:nvSpPr>
            <p:spPr bwMode="auto">
              <a:xfrm>
                <a:off x="645" y="1741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3" name="Freeform 118"/>
              <p:cNvSpPr>
                <a:spLocks/>
              </p:cNvSpPr>
              <p:nvPr/>
            </p:nvSpPr>
            <p:spPr bwMode="auto">
              <a:xfrm>
                <a:off x="629" y="174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4" name="Freeform 119"/>
              <p:cNvSpPr>
                <a:spLocks/>
              </p:cNvSpPr>
              <p:nvPr/>
            </p:nvSpPr>
            <p:spPr bwMode="auto">
              <a:xfrm>
                <a:off x="651" y="172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5" name="Rectangle 120"/>
              <p:cNvSpPr>
                <a:spLocks noChangeArrowheads="1"/>
              </p:cNvSpPr>
              <p:nvPr/>
            </p:nvSpPr>
            <p:spPr bwMode="auto">
              <a:xfrm>
                <a:off x="634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6" name="Freeform 121"/>
              <p:cNvSpPr>
                <a:spLocks/>
              </p:cNvSpPr>
              <p:nvPr/>
            </p:nvSpPr>
            <p:spPr bwMode="auto">
              <a:xfrm>
                <a:off x="640" y="1743"/>
                <a:ext cx="19" cy="17"/>
              </a:xfrm>
              <a:custGeom>
                <a:avLst/>
                <a:gdLst>
                  <a:gd name="T0" fmla="*/ 6 w 7"/>
                  <a:gd name="T1" fmla="*/ 2 h 6"/>
                  <a:gd name="T2" fmla="*/ 6 w 7"/>
                  <a:gd name="T3" fmla="*/ 1 h 6"/>
                  <a:gd name="T4" fmla="*/ 4 w 7"/>
                  <a:gd name="T5" fmla="*/ 3 h 6"/>
                  <a:gd name="T6" fmla="*/ 5 w 7"/>
                  <a:gd name="T7" fmla="*/ 1 h 6"/>
                  <a:gd name="T8" fmla="*/ 3 w 7"/>
                  <a:gd name="T9" fmla="*/ 2 h 6"/>
                  <a:gd name="T10" fmla="*/ 4 w 7"/>
                  <a:gd name="T11" fmla="*/ 1 h 6"/>
                  <a:gd name="T12" fmla="*/ 1 w 7"/>
                  <a:gd name="T13" fmla="*/ 3 h 6"/>
                  <a:gd name="T14" fmla="*/ 4 w 7"/>
                  <a:gd name="T15" fmla="*/ 0 h 6"/>
                  <a:gd name="T16" fmla="*/ 4 w 7"/>
                  <a:gd name="T17" fmla="*/ 0 h 6"/>
                  <a:gd name="T18" fmla="*/ 3 w 7"/>
                  <a:gd name="T19" fmla="*/ 0 h 6"/>
                  <a:gd name="T20" fmla="*/ 1 w 7"/>
                  <a:gd name="T21" fmla="*/ 2 h 6"/>
                  <a:gd name="T22" fmla="*/ 0 w 7"/>
                  <a:gd name="T23" fmla="*/ 3 h 6"/>
                  <a:gd name="T24" fmla="*/ 1 w 7"/>
                  <a:gd name="T25" fmla="*/ 2 h 6"/>
                  <a:gd name="T26" fmla="*/ 0 w 7"/>
                  <a:gd name="T27" fmla="*/ 3 h 6"/>
                  <a:gd name="T28" fmla="*/ 1 w 7"/>
                  <a:gd name="T29" fmla="*/ 3 h 6"/>
                  <a:gd name="T30" fmla="*/ 0 w 7"/>
                  <a:gd name="T31" fmla="*/ 4 h 6"/>
                  <a:gd name="T32" fmla="*/ 1 w 7"/>
                  <a:gd name="T33" fmla="*/ 3 h 6"/>
                  <a:gd name="T34" fmla="*/ 1 w 7"/>
                  <a:gd name="T35" fmla="*/ 4 h 6"/>
                  <a:gd name="T36" fmla="*/ 2 w 7"/>
                  <a:gd name="T37" fmla="*/ 3 h 6"/>
                  <a:gd name="T38" fmla="*/ 1 w 7"/>
                  <a:gd name="T39" fmla="*/ 4 h 6"/>
                  <a:gd name="T40" fmla="*/ 2 w 7"/>
                  <a:gd name="T41" fmla="*/ 3 h 6"/>
                  <a:gd name="T42" fmla="*/ 2 w 7"/>
                  <a:gd name="T43" fmla="*/ 5 h 6"/>
                  <a:gd name="T44" fmla="*/ 3 w 7"/>
                  <a:gd name="T45" fmla="*/ 4 h 6"/>
                  <a:gd name="T46" fmla="*/ 1 w 7"/>
                  <a:gd name="T47" fmla="*/ 5 h 6"/>
                  <a:gd name="T48" fmla="*/ 4 w 7"/>
                  <a:gd name="T49" fmla="*/ 2 h 6"/>
                  <a:gd name="T50" fmla="*/ 2 w 7"/>
                  <a:gd name="T51" fmla="*/ 5 h 6"/>
                  <a:gd name="T52" fmla="*/ 3 w 7"/>
                  <a:gd name="T53" fmla="*/ 5 h 6"/>
                  <a:gd name="T54" fmla="*/ 3 w 7"/>
                  <a:gd name="T55" fmla="*/ 5 h 6"/>
                  <a:gd name="T56" fmla="*/ 4 w 7"/>
                  <a:gd name="T57" fmla="*/ 5 h 6"/>
                  <a:gd name="T58" fmla="*/ 4 w 7"/>
                  <a:gd name="T59" fmla="*/ 4 h 6"/>
                  <a:gd name="T60" fmla="*/ 5 w 7"/>
                  <a:gd name="T61" fmla="*/ 4 h 6"/>
                  <a:gd name="T62" fmla="*/ 5 w 7"/>
                  <a:gd name="T63" fmla="*/ 4 h 6"/>
                  <a:gd name="T64" fmla="*/ 6 w 7"/>
                  <a:gd name="T65" fmla="*/ 3 h 6"/>
                  <a:gd name="T66" fmla="*/ 5 w 7"/>
                  <a:gd name="T67" fmla="*/ 3 h 6"/>
                  <a:gd name="T68" fmla="*/ 6 w 7"/>
                  <a:gd name="T6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4" y="4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1" y="4"/>
                      <a:pt x="1" y="3"/>
                    </a:cubicBezTo>
                    <a:cubicBezTo>
                      <a:pt x="3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6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3" y="4"/>
                      <a:pt x="4" y="3"/>
                      <a:pt x="2" y="5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7" name="Freeform 122"/>
              <p:cNvSpPr>
                <a:spLocks/>
              </p:cNvSpPr>
              <p:nvPr/>
            </p:nvSpPr>
            <p:spPr bwMode="auto">
              <a:xfrm>
                <a:off x="640" y="175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8" name="Freeform 123"/>
              <p:cNvSpPr>
                <a:spLocks/>
              </p:cNvSpPr>
              <p:nvPr/>
            </p:nvSpPr>
            <p:spPr bwMode="auto">
              <a:xfrm>
                <a:off x="651" y="1741"/>
                <a:ext cx="19" cy="27"/>
              </a:xfrm>
              <a:custGeom>
                <a:avLst/>
                <a:gdLst>
                  <a:gd name="T0" fmla="*/ 2 w 7"/>
                  <a:gd name="T1" fmla="*/ 6 h 10"/>
                  <a:gd name="T2" fmla="*/ 2 w 7"/>
                  <a:gd name="T3" fmla="*/ 7 h 10"/>
                  <a:gd name="T4" fmla="*/ 3 w 7"/>
                  <a:gd name="T5" fmla="*/ 4 h 10"/>
                  <a:gd name="T6" fmla="*/ 3 w 7"/>
                  <a:gd name="T7" fmla="*/ 4 h 10"/>
                  <a:gd name="T8" fmla="*/ 2 w 7"/>
                  <a:gd name="T9" fmla="*/ 7 h 10"/>
                  <a:gd name="T10" fmla="*/ 3 w 7"/>
                  <a:gd name="T11" fmla="*/ 7 h 10"/>
                  <a:gd name="T12" fmla="*/ 3 w 7"/>
                  <a:gd name="T13" fmla="*/ 5 h 10"/>
                  <a:gd name="T14" fmla="*/ 4 w 7"/>
                  <a:gd name="T15" fmla="*/ 5 h 10"/>
                  <a:gd name="T16" fmla="*/ 3 w 7"/>
                  <a:gd name="T17" fmla="*/ 5 h 10"/>
                  <a:gd name="T18" fmla="*/ 3 w 7"/>
                  <a:gd name="T19" fmla="*/ 7 h 10"/>
                  <a:gd name="T20" fmla="*/ 4 w 7"/>
                  <a:gd name="T21" fmla="*/ 6 h 10"/>
                  <a:gd name="T22" fmla="*/ 5 w 7"/>
                  <a:gd name="T23" fmla="*/ 4 h 10"/>
                  <a:gd name="T24" fmla="*/ 2 w 7"/>
                  <a:gd name="T25" fmla="*/ 5 h 10"/>
                  <a:gd name="T26" fmla="*/ 2 w 7"/>
                  <a:gd name="T27" fmla="*/ 5 h 10"/>
                  <a:gd name="T28" fmla="*/ 4 w 7"/>
                  <a:gd name="T29" fmla="*/ 4 h 10"/>
                  <a:gd name="T30" fmla="*/ 4 w 7"/>
                  <a:gd name="T31" fmla="*/ 4 h 10"/>
                  <a:gd name="T32" fmla="*/ 3 w 7"/>
                  <a:gd name="T33" fmla="*/ 5 h 10"/>
                  <a:gd name="T34" fmla="*/ 3 w 7"/>
                  <a:gd name="T35" fmla="*/ 3 h 10"/>
                  <a:gd name="T36" fmla="*/ 3 w 7"/>
                  <a:gd name="T37" fmla="*/ 3 h 10"/>
                  <a:gd name="T38" fmla="*/ 2 w 7"/>
                  <a:gd name="T39" fmla="*/ 4 h 10"/>
                  <a:gd name="T40" fmla="*/ 2 w 7"/>
                  <a:gd name="T41" fmla="*/ 6 h 10"/>
                  <a:gd name="T42" fmla="*/ 2 w 7"/>
                  <a:gd name="T43" fmla="*/ 5 h 10"/>
                  <a:gd name="T44" fmla="*/ 1 w 7"/>
                  <a:gd name="T45" fmla="*/ 7 h 10"/>
                  <a:gd name="T46" fmla="*/ 0 w 7"/>
                  <a:gd name="T47" fmla="*/ 8 h 10"/>
                  <a:gd name="T48" fmla="*/ 1 w 7"/>
                  <a:gd name="T49" fmla="*/ 8 h 10"/>
                  <a:gd name="T50" fmla="*/ 2 w 7"/>
                  <a:gd name="T5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10">
                    <a:moveTo>
                      <a:pt x="2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3" y="6"/>
                      <a:pt x="2" y="7"/>
                      <a:pt x="3" y="7"/>
                    </a:cubicBezTo>
                    <a:cubicBezTo>
                      <a:pt x="3" y="6"/>
                      <a:pt x="3" y="7"/>
                      <a:pt x="3" y="5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2"/>
                      <a:pt x="4" y="5"/>
                      <a:pt x="5" y="4"/>
                    </a:cubicBezTo>
                    <a:cubicBezTo>
                      <a:pt x="4" y="4"/>
                      <a:pt x="3" y="4"/>
                      <a:pt x="2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8"/>
                    </a:cubicBezTo>
                    <a:cubicBezTo>
                      <a:pt x="0" y="10"/>
                      <a:pt x="1" y="7"/>
                      <a:pt x="1" y="8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9" name="Rectangle 124"/>
              <p:cNvSpPr>
                <a:spLocks noChangeArrowheads="1"/>
              </p:cNvSpPr>
              <p:nvPr/>
            </p:nvSpPr>
            <p:spPr bwMode="auto">
              <a:xfrm>
                <a:off x="653" y="175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0" name="Freeform 125"/>
              <p:cNvSpPr>
                <a:spLocks/>
              </p:cNvSpPr>
              <p:nvPr/>
            </p:nvSpPr>
            <p:spPr bwMode="auto">
              <a:xfrm>
                <a:off x="656" y="1746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1" name="Freeform 126"/>
              <p:cNvSpPr>
                <a:spLocks/>
              </p:cNvSpPr>
              <p:nvPr/>
            </p:nvSpPr>
            <p:spPr bwMode="auto">
              <a:xfrm>
                <a:off x="659" y="1741"/>
                <a:ext cx="19" cy="19"/>
              </a:xfrm>
              <a:custGeom>
                <a:avLst/>
                <a:gdLst>
                  <a:gd name="T0" fmla="*/ 0 w 7"/>
                  <a:gd name="T1" fmla="*/ 7 h 7"/>
                  <a:gd name="T2" fmla="*/ 1 w 7"/>
                  <a:gd name="T3" fmla="*/ 7 h 7"/>
                  <a:gd name="T4" fmla="*/ 1 w 7"/>
                  <a:gd name="T5" fmla="*/ 7 h 7"/>
                  <a:gd name="T6" fmla="*/ 1 w 7"/>
                  <a:gd name="T7" fmla="*/ 7 h 7"/>
                  <a:gd name="T8" fmla="*/ 1 w 7"/>
                  <a:gd name="T9" fmla="*/ 7 h 7"/>
                  <a:gd name="T10" fmla="*/ 1 w 7"/>
                  <a:gd name="T11" fmla="*/ 7 h 7"/>
                  <a:gd name="T12" fmla="*/ 1 w 7"/>
                  <a:gd name="T13" fmla="*/ 7 h 7"/>
                  <a:gd name="T14" fmla="*/ 4 w 7"/>
                  <a:gd name="T15" fmla="*/ 4 h 7"/>
                  <a:gd name="T16" fmla="*/ 4 w 7"/>
                  <a:gd name="T17" fmla="*/ 4 h 7"/>
                  <a:gd name="T18" fmla="*/ 4 w 7"/>
                  <a:gd name="T19" fmla="*/ 4 h 7"/>
                  <a:gd name="T20" fmla="*/ 4 w 7"/>
                  <a:gd name="T21" fmla="*/ 4 h 7"/>
                  <a:gd name="T22" fmla="*/ 4 w 7"/>
                  <a:gd name="T23" fmla="*/ 4 h 7"/>
                  <a:gd name="T24" fmla="*/ 4 w 7"/>
                  <a:gd name="T25" fmla="*/ 4 h 7"/>
                  <a:gd name="T26" fmla="*/ 4 w 7"/>
                  <a:gd name="T27" fmla="*/ 4 h 7"/>
                  <a:gd name="T28" fmla="*/ 1 w 7"/>
                  <a:gd name="T29" fmla="*/ 7 h 7"/>
                  <a:gd name="T30" fmla="*/ 0 w 7"/>
                  <a:gd name="T3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7" y="0"/>
                      <a:pt x="2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5"/>
                      <a:pt x="6" y="1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2" name="Freeform 127"/>
              <p:cNvSpPr>
                <a:spLocks/>
              </p:cNvSpPr>
              <p:nvPr/>
            </p:nvSpPr>
            <p:spPr bwMode="auto">
              <a:xfrm>
                <a:off x="653" y="1749"/>
                <a:ext cx="11" cy="5"/>
              </a:xfrm>
              <a:custGeom>
                <a:avLst/>
                <a:gdLst>
                  <a:gd name="T0" fmla="*/ 0 w 4"/>
                  <a:gd name="T1" fmla="*/ 2 h 2"/>
                  <a:gd name="T2" fmla="*/ 1 w 4"/>
                  <a:gd name="T3" fmla="*/ 2 h 2"/>
                  <a:gd name="T4" fmla="*/ 4 w 4"/>
                  <a:gd name="T5" fmla="*/ 0 h 2"/>
                  <a:gd name="T6" fmla="*/ 2 w 4"/>
                  <a:gd name="T7" fmla="*/ 1 h 2"/>
                  <a:gd name="T8" fmla="*/ 2 w 4"/>
                  <a:gd name="T9" fmla="*/ 1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3" name="Freeform 128"/>
              <p:cNvSpPr>
                <a:spLocks/>
              </p:cNvSpPr>
              <p:nvPr/>
            </p:nvSpPr>
            <p:spPr bwMode="auto">
              <a:xfrm>
                <a:off x="642" y="1730"/>
                <a:ext cx="28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5 h 8"/>
                  <a:gd name="T4" fmla="*/ 8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7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6 h 8"/>
                  <a:gd name="T18" fmla="*/ 5 w 10"/>
                  <a:gd name="T19" fmla="*/ 4 h 8"/>
                  <a:gd name="T20" fmla="*/ 5 w 10"/>
                  <a:gd name="T21" fmla="*/ 4 h 8"/>
                  <a:gd name="T22" fmla="*/ 5 w 10"/>
                  <a:gd name="T23" fmla="*/ 4 h 8"/>
                  <a:gd name="T24" fmla="*/ 6 w 10"/>
                  <a:gd name="T25" fmla="*/ 3 h 8"/>
                  <a:gd name="T26" fmla="*/ 6 w 10"/>
                  <a:gd name="T27" fmla="*/ 2 h 8"/>
                  <a:gd name="T28" fmla="*/ 6 w 10"/>
                  <a:gd name="T29" fmla="*/ 2 h 8"/>
                  <a:gd name="T30" fmla="*/ 4 w 10"/>
                  <a:gd name="T31" fmla="*/ 2 h 8"/>
                  <a:gd name="T32" fmla="*/ 5 w 10"/>
                  <a:gd name="T33" fmla="*/ 1 h 8"/>
                  <a:gd name="T34" fmla="*/ 3 w 10"/>
                  <a:gd name="T35" fmla="*/ 3 h 8"/>
                  <a:gd name="T36" fmla="*/ 3 w 10"/>
                  <a:gd name="T37" fmla="*/ 3 h 8"/>
                  <a:gd name="T38" fmla="*/ 4 w 10"/>
                  <a:gd name="T39" fmla="*/ 1 h 8"/>
                  <a:gd name="T40" fmla="*/ 3 w 10"/>
                  <a:gd name="T41" fmla="*/ 2 h 8"/>
                  <a:gd name="T42" fmla="*/ 4 w 10"/>
                  <a:gd name="T43" fmla="*/ 0 h 8"/>
                  <a:gd name="T44" fmla="*/ 2 w 10"/>
                  <a:gd name="T45" fmla="*/ 2 h 8"/>
                  <a:gd name="T46" fmla="*/ 2 w 10"/>
                  <a:gd name="T47" fmla="*/ 1 h 8"/>
                  <a:gd name="T48" fmla="*/ 0 w 10"/>
                  <a:gd name="T49" fmla="*/ 4 h 8"/>
                  <a:gd name="T50" fmla="*/ 2 w 10"/>
                  <a:gd name="T51" fmla="*/ 4 h 8"/>
                  <a:gd name="T52" fmla="*/ 3 w 10"/>
                  <a:gd name="T53" fmla="*/ 3 h 8"/>
                  <a:gd name="T54" fmla="*/ 2 w 10"/>
                  <a:gd name="T55" fmla="*/ 5 h 8"/>
                  <a:gd name="T56" fmla="*/ 3 w 10"/>
                  <a:gd name="T57" fmla="*/ 4 h 8"/>
                  <a:gd name="T58" fmla="*/ 2 w 10"/>
                  <a:gd name="T59" fmla="*/ 5 h 8"/>
                  <a:gd name="T60" fmla="*/ 4 w 10"/>
                  <a:gd name="T61" fmla="*/ 4 h 8"/>
                  <a:gd name="T62" fmla="*/ 2 w 10"/>
                  <a:gd name="T63" fmla="*/ 6 h 8"/>
                  <a:gd name="T64" fmla="*/ 5 w 10"/>
                  <a:gd name="T65" fmla="*/ 7 h 8"/>
                  <a:gd name="T66" fmla="*/ 6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7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6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5" y="5"/>
                      <a:pt x="4" y="6"/>
                    </a:cubicBezTo>
                    <a:cubicBezTo>
                      <a:pt x="6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3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0" y="4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3"/>
                      <a:pt x="2" y="5"/>
                      <a:pt x="3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5" y="5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9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6" y="7"/>
                      <a:pt x="6" y="8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4" name="Freeform 129"/>
              <p:cNvSpPr>
                <a:spLocks/>
              </p:cNvSpPr>
              <p:nvPr/>
            </p:nvSpPr>
            <p:spPr bwMode="auto">
              <a:xfrm>
                <a:off x="656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5" name="Freeform 130"/>
              <p:cNvSpPr>
                <a:spLocks/>
              </p:cNvSpPr>
              <p:nvPr/>
            </p:nvSpPr>
            <p:spPr bwMode="auto">
              <a:xfrm>
                <a:off x="648" y="1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6" name="Rectangle 131"/>
              <p:cNvSpPr>
                <a:spLocks noChangeArrowheads="1"/>
              </p:cNvSpPr>
              <p:nvPr/>
            </p:nvSpPr>
            <p:spPr bwMode="auto">
              <a:xfrm>
                <a:off x="659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7" name="Freeform 132"/>
              <p:cNvSpPr>
                <a:spLocks/>
              </p:cNvSpPr>
              <p:nvPr/>
            </p:nvSpPr>
            <p:spPr bwMode="auto">
              <a:xfrm>
                <a:off x="664" y="17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8" name="Freeform 133"/>
              <p:cNvSpPr>
                <a:spLocks/>
              </p:cNvSpPr>
              <p:nvPr/>
            </p:nvSpPr>
            <p:spPr bwMode="auto">
              <a:xfrm>
                <a:off x="648" y="17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9" name="Freeform 134"/>
              <p:cNvSpPr>
                <a:spLocks/>
              </p:cNvSpPr>
              <p:nvPr/>
            </p:nvSpPr>
            <p:spPr bwMode="auto">
              <a:xfrm>
                <a:off x="640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0" name="Freeform 135"/>
              <p:cNvSpPr>
                <a:spLocks/>
              </p:cNvSpPr>
              <p:nvPr/>
            </p:nvSpPr>
            <p:spPr bwMode="auto">
              <a:xfrm>
                <a:off x="618" y="1716"/>
                <a:ext cx="33" cy="33"/>
              </a:xfrm>
              <a:custGeom>
                <a:avLst/>
                <a:gdLst>
                  <a:gd name="T0" fmla="*/ 6 w 12"/>
                  <a:gd name="T1" fmla="*/ 10 h 12"/>
                  <a:gd name="T2" fmla="*/ 8 w 12"/>
                  <a:gd name="T3" fmla="*/ 8 h 12"/>
                  <a:gd name="T4" fmla="*/ 8 w 12"/>
                  <a:gd name="T5" fmla="*/ 7 h 12"/>
                  <a:gd name="T6" fmla="*/ 7 w 12"/>
                  <a:gd name="T7" fmla="*/ 8 h 12"/>
                  <a:gd name="T8" fmla="*/ 6 w 12"/>
                  <a:gd name="T9" fmla="*/ 7 h 12"/>
                  <a:gd name="T10" fmla="*/ 7 w 12"/>
                  <a:gd name="T11" fmla="*/ 7 h 12"/>
                  <a:gd name="T12" fmla="*/ 5 w 12"/>
                  <a:gd name="T13" fmla="*/ 7 h 12"/>
                  <a:gd name="T14" fmla="*/ 5 w 12"/>
                  <a:gd name="T15" fmla="*/ 7 h 12"/>
                  <a:gd name="T16" fmla="*/ 6 w 12"/>
                  <a:gd name="T17" fmla="*/ 7 h 12"/>
                  <a:gd name="T18" fmla="*/ 4 w 12"/>
                  <a:gd name="T19" fmla="*/ 4 h 12"/>
                  <a:gd name="T20" fmla="*/ 4 w 12"/>
                  <a:gd name="T21" fmla="*/ 4 h 12"/>
                  <a:gd name="T22" fmla="*/ 5 w 12"/>
                  <a:gd name="T23" fmla="*/ 5 h 12"/>
                  <a:gd name="T24" fmla="*/ 6 w 12"/>
                  <a:gd name="T25" fmla="*/ 5 h 12"/>
                  <a:gd name="T26" fmla="*/ 7 w 12"/>
                  <a:gd name="T27" fmla="*/ 6 h 12"/>
                  <a:gd name="T28" fmla="*/ 8 w 12"/>
                  <a:gd name="T29" fmla="*/ 5 h 12"/>
                  <a:gd name="T30" fmla="*/ 9 w 12"/>
                  <a:gd name="T31" fmla="*/ 4 h 12"/>
                  <a:gd name="T32" fmla="*/ 8 w 12"/>
                  <a:gd name="T33" fmla="*/ 6 h 12"/>
                  <a:gd name="T34" fmla="*/ 9 w 12"/>
                  <a:gd name="T35" fmla="*/ 6 h 12"/>
                  <a:gd name="T36" fmla="*/ 10 w 12"/>
                  <a:gd name="T37" fmla="*/ 7 h 12"/>
                  <a:gd name="T38" fmla="*/ 10 w 12"/>
                  <a:gd name="T39" fmla="*/ 6 h 12"/>
                  <a:gd name="T40" fmla="*/ 9 w 12"/>
                  <a:gd name="T41" fmla="*/ 7 h 12"/>
                  <a:gd name="T42" fmla="*/ 11 w 12"/>
                  <a:gd name="T43" fmla="*/ 3 h 12"/>
                  <a:gd name="T44" fmla="*/ 11 w 12"/>
                  <a:gd name="T45" fmla="*/ 3 h 12"/>
                  <a:gd name="T46" fmla="*/ 10 w 12"/>
                  <a:gd name="T47" fmla="*/ 3 h 12"/>
                  <a:gd name="T48" fmla="*/ 10 w 12"/>
                  <a:gd name="T49" fmla="*/ 2 h 12"/>
                  <a:gd name="T50" fmla="*/ 9 w 12"/>
                  <a:gd name="T51" fmla="*/ 1 h 12"/>
                  <a:gd name="T52" fmla="*/ 7 w 12"/>
                  <a:gd name="T53" fmla="*/ 2 h 12"/>
                  <a:gd name="T54" fmla="*/ 7 w 12"/>
                  <a:gd name="T55" fmla="*/ 1 h 12"/>
                  <a:gd name="T56" fmla="*/ 7 w 12"/>
                  <a:gd name="T57" fmla="*/ 1 h 12"/>
                  <a:gd name="T58" fmla="*/ 6 w 12"/>
                  <a:gd name="T59" fmla="*/ 2 h 12"/>
                  <a:gd name="T60" fmla="*/ 5 w 12"/>
                  <a:gd name="T61" fmla="*/ 3 h 12"/>
                  <a:gd name="T62" fmla="*/ 4 w 12"/>
                  <a:gd name="T63" fmla="*/ 1 h 12"/>
                  <a:gd name="T64" fmla="*/ 2 w 12"/>
                  <a:gd name="T65" fmla="*/ 2 h 12"/>
                  <a:gd name="T66" fmla="*/ 3 w 12"/>
                  <a:gd name="T67" fmla="*/ 4 h 12"/>
                  <a:gd name="T68" fmla="*/ 3 w 12"/>
                  <a:gd name="T69" fmla="*/ 6 h 12"/>
                  <a:gd name="T70" fmla="*/ 3 w 12"/>
                  <a:gd name="T71" fmla="*/ 7 h 12"/>
                  <a:gd name="T72" fmla="*/ 3 w 12"/>
                  <a:gd name="T73" fmla="*/ 8 h 12"/>
                  <a:gd name="T74" fmla="*/ 4 w 12"/>
                  <a:gd name="T75" fmla="*/ 9 h 12"/>
                  <a:gd name="T76" fmla="*/ 6 w 12"/>
                  <a:gd name="T77" fmla="*/ 8 h 12"/>
                  <a:gd name="T78" fmla="*/ 3 w 12"/>
                  <a:gd name="T7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2">
                    <a:moveTo>
                      <a:pt x="4" y="11"/>
                    </a:moveTo>
                    <a:cubicBezTo>
                      <a:pt x="5" y="11"/>
                      <a:pt x="5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7"/>
                      <a:pt x="8" y="7"/>
                    </a:cubicBezTo>
                    <a:cubicBezTo>
                      <a:pt x="8" y="7"/>
                      <a:pt x="6" y="9"/>
                      <a:pt x="6" y="9"/>
                    </a:cubicBezTo>
                    <a:cubicBezTo>
                      <a:pt x="6" y="9"/>
                      <a:pt x="7" y="8"/>
                      <a:pt x="7" y="8"/>
                    </a:cubicBezTo>
                    <a:cubicBezTo>
                      <a:pt x="7" y="7"/>
                      <a:pt x="5" y="9"/>
                      <a:pt x="5" y="9"/>
                    </a:cubicBezTo>
                    <a:cubicBezTo>
                      <a:pt x="9" y="5"/>
                      <a:pt x="4" y="10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6" y="7"/>
                      <a:pt x="5" y="7"/>
                      <a:pt x="7" y="7"/>
                    </a:cubicBezTo>
                    <a:cubicBezTo>
                      <a:pt x="3" y="7"/>
                      <a:pt x="8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4" y="6"/>
                      <a:pt x="5" y="7"/>
                    </a:cubicBezTo>
                    <a:cubicBezTo>
                      <a:pt x="6" y="7"/>
                      <a:pt x="4" y="6"/>
                      <a:pt x="3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4"/>
                      <a:pt x="3" y="3"/>
                      <a:pt x="4" y="2"/>
                    </a:cubicBezTo>
                    <a:cubicBezTo>
                      <a:pt x="5" y="4"/>
                      <a:pt x="3" y="2"/>
                      <a:pt x="4" y="4"/>
                    </a:cubicBezTo>
                    <a:cubicBezTo>
                      <a:pt x="5" y="5"/>
                      <a:pt x="4" y="5"/>
                      <a:pt x="5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7"/>
                      <a:pt x="6" y="4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6"/>
                      <a:pt x="7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6" y="7"/>
                      <a:pt x="8" y="3"/>
                      <a:pt x="8" y="5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8" y="6"/>
                      <a:pt x="7" y="6"/>
                    </a:cubicBezTo>
                    <a:cubicBezTo>
                      <a:pt x="8" y="6"/>
                      <a:pt x="8" y="7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4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7"/>
                      <a:pt x="8" y="8"/>
                      <a:pt x="10" y="7"/>
                    </a:cubicBezTo>
                    <a:cubicBezTo>
                      <a:pt x="11" y="6"/>
                      <a:pt x="12" y="5"/>
                      <a:pt x="12" y="4"/>
                    </a:cubicBezTo>
                    <a:cubicBezTo>
                      <a:pt x="12" y="4"/>
                      <a:pt x="10" y="5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6"/>
                      <a:pt x="9" y="7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1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9" y="2"/>
                      <a:pt x="8" y="4"/>
                      <a:pt x="8" y="4"/>
                    </a:cubicBezTo>
                    <a:cubicBezTo>
                      <a:pt x="9" y="2"/>
                      <a:pt x="8" y="3"/>
                      <a:pt x="9" y="1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3"/>
                      <a:pt x="6" y="2"/>
                    </a:cubicBezTo>
                    <a:cubicBezTo>
                      <a:pt x="6" y="3"/>
                      <a:pt x="5" y="3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4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1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8"/>
                      <a:pt x="3" y="8"/>
                    </a:cubicBezTo>
                    <a:cubicBezTo>
                      <a:pt x="4" y="8"/>
                      <a:pt x="2" y="8"/>
                      <a:pt x="2" y="9"/>
                    </a:cubicBezTo>
                    <a:cubicBezTo>
                      <a:pt x="4" y="8"/>
                      <a:pt x="1" y="11"/>
                      <a:pt x="4" y="9"/>
                    </a:cubicBezTo>
                    <a:cubicBezTo>
                      <a:pt x="4" y="9"/>
                      <a:pt x="5" y="8"/>
                      <a:pt x="4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7" y="8"/>
                      <a:pt x="4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1" name="Freeform 136"/>
              <p:cNvSpPr>
                <a:spLocks/>
              </p:cNvSpPr>
              <p:nvPr/>
            </p:nvSpPr>
            <p:spPr bwMode="auto">
              <a:xfrm>
                <a:off x="621" y="17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2" name="Freeform 137"/>
              <p:cNvSpPr>
                <a:spLocks/>
              </p:cNvSpPr>
              <p:nvPr/>
            </p:nvSpPr>
            <p:spPr bwMode="auto">
              <a:xfrm>
                <a:off x="623" y="17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3" name="Freeform 138"/>
              <p:cNvSpPr>
                <a:spLocks/>
              </p:cNvSpPr>
              <p:nvPr/>
            </p:nvSpPr>
            <p:spPr bwMode="auto">
              <a:xfrm>
                <a:off x="632" y="174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4" name="Freeform 139"/>
              <p:cNvSpPr>
                <a:spLocks/>
              </p:cNvSpPr>
              <p:nvPr/>
            </p:nvSpPr>
            <p:spPr bwMode="auto">
              <a:xfrm>
                <a:off x="634" y="174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5" name="Freeform 140"/>
              <p:cNvSpPr>
                <a:spLocks/>
              </p:cNvSpPr>
              <p:nvPr/>
            </p:nvSpPr>
            <p:spPr bwMode="auto">
              <a:xfrm>
                <a:off x="634" y="1733"/>
                <a:ext cx="22" cy="19"/>
              </a:xfrm>
              <a:custGeom>
                <a:avLst/>
                <a:gdLst>
                  <a:gd name="T0" fmla="*/ 6 w 8"/>
                  <a:gd name="T1" fmla="*/ 5 h 7"/>
                  <a:gd name="T2" fmla="*/ 7 w 8"/>
                  <a:gd name="T3" fmla="*/ 4 h 7"/>
                  <a:gd name="T4" fmla="*/ 7 w 8"/>
                  <a:gd name="T5" fmla="*/ 5 h 7"/>
                  <a:gd name="T6" fmla="*/ 8 w 8"/>
                  <a:gd name="T7" fmla="*/ 2 h 7"/>
                  <a:gd name="T8" fmla="*/ 5 w 8"/>
                  <a:gd name="T9" fmla="*/ 3 h 7"/>
                  <a:gd name="T10" fmla="*/ 5 w 8"/>
                  <a:gd name="T11" fmla="*/ 2 h 7"/>
                  <a:gd name="T12" fmla="*/ 3 w 8"/>
                  <a:gd name="T13" fmla="*/ 3 h 7"/>
                  <a:gd name="T14" fmla="*/ 4 w 8"/>
                  <a:gd name="T15" fmla="*/ 2 h 7"/>
                  <a:gd name="T16" fmla="*/ 3 w 8"/>
                  <a:gd name="T17" fmla="*/ 2 h 7"/>
                  <a:gd name="T18" fmla="*/ 3 w 8"/>
                  <a:gd name="T19" fmla="*/ 3 h 7"/>
                  <a:gd name="T20" fmla="*/ 3 w 8"/>
                  <a:gd name="T21" fmla="*/ 2 h 7"/>
                  <a:gd name="T22" fmla="*/ 3 w 8"/>
                  <a:gd name="T23" fmla="*/ 3 h 7"/>
                  <a:gd name="T24" fmla="*/ 3 w 8"/>
                  <a:gd name="T25" fmla="*/ 3 h 7"/>
                  <a:gd name="T26" fmla="*/ 3 w 8"/>
                  <a:gd name="T27" fmla="*/ 2 h 7"/>
                  <a:gd name="T28" fmla="*/ 2 w 8"/>
                  <a:gd name="T29" fmla="*/ 3 h 7"/>
                  <a:gd name="T30" fmla="*/ 3 w 8"/>
                  <a:gd name="T31" fmla="*/ 2 h 7"/>
                  <a:gd name="T32" fmla="*/ 1 w 8"/>
                  <a:gd name="T33" fmla="*/ 3 h 7"/>
                  <a:gd name="T34" fmla="*/ 0 w 8"/>
                  <a:gd name="T35" fmla="*/ 4 h 7"/>
                  <a:gd name="T36" fmla="*/ 2 w 8"/>
                  <a:gd name="T37" fmla="*/ 4 h 7"/>
                  <a:gd name="T38" fmla="*/ 2 w 8"/>
                  <a:gd name="T39" fmla="*/ 4 h 7"/>
                  <a:gd name="T40" fmla="*/ 2 w 8"/>
                  <a:gd name="T41" fmla="*/ 3 h 7"/>
                  <a:gd name="T42" fmla="*/ 1 w 8"/>
                  <a:gd name="T43" fmla="*/ 5 h 7"/>
                  <a:gd name="T44" fmla="*/ 1 w 8"/>
                  <a:gd name="T45" fmla="*/ 6 h 7"/>
                  <a:gd name="T46" fmla="*/ 1 w 8"/>
                  <a:gd name="T47" fmla="*/ 6 h 7"/>
                  <a:gd name="T48" fmla="*/ 2 w 8"/>
                  <a:gd name="T49" fmla="*/ 6 h 7"/>
                  <a:gd name="T50" fmla="*/ 2 w 8"/>
                  <a:gd name="T51" fmla="*/ 5 h 7"/>
                  <a:gd name="T52" fmla="*/ 3 w 8"/>
                  <a:gd name="T53" fmla="*/ 3 h 7"/>
                  <a:gd name="T54" fmla="*/ 3 w 8"/>
                  <a:gd name="T55" fmla="*/ 3 h 7"/>
                  <a:gd name="T56" fmla="*/ 2 w 8"/>
                  <a:gd name="T57" fmla="*/ 5 h 7"/>
                  <a:gd name="T58" fmla="*/ 3 w 8"/>
                  <a:gd name="T59" fmla="*/ 4 h 7"/>
                  <a:gd name="T60" fmla="*/ 2 w 8"/>
                  <a:gd name="T61" fmla="*/ 6 h 7"/>
                  <a:gd name="T62" fmla="*/ 3 w 8"/>
                  <a:gd name="T63" fmla="*/ 4 h 7"/>
                  <a:gd name="T64" fmla="*/ 4 w 8"/>
                  <a:gd name="T65" fmla="*/ 5 h 7"/>
                  <a:gd name="T66" fmla="*/ 4 w 8"/>
                  <a:gd name="T67" fmla="*/ 6 h 7"/>
                  <a:gd name="T68" fmla="*/ 4 w 8"/>
                  <a:gd name="T69" fmla="*/ 4 h 7"/>
                  <a:gd name="T70" fmla="*/ 5 w 8"/>
                  <a:gd name="T71" fmla="*/ 5 h 7"/>
                  <a:gd name="T72" fmla="*/ 5 w 8"/>
                  <a:gd name="T73" fmla="*/ 4 h 7"/>
                  <a:gd name="T74" fmla="*/ 6 w 8"/>
                  <a:gd name="T75" fmla="*/ 5 h 7"/>
                  <a:gd name="T76" fmla="*/ 6 w 8"/>
                  <a:gd name="T77" fmla="*/ 5 h 7"/>
                  <a:gd name="T78" fmla="*/ 7 w 8"/>
                  <a:gd name="T79" fmla="*/ 3 h 7"/>
                  <a:gd name="T80" fmla="*/ 6 w 8"/>
                  <a:gd name="T8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7">
                    <a:moveTo>
                      <a:pt x="6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7" y="5"/>
                    </a:cubicBezTo>
                    <a:cubicBezTo>
                      <a:pt x="7" y="3"/>
                      <a:pt x="7" y="5"/>
                      <a:pt x="8" y="2"/>
                    </a:cubicBezTo>
                    <a:cubicBezTo>
                      <a:pt x="7" y="3"/>
                      <a:pt x="6" y="1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5" y="0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3" y="1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1" y="4"/>
                      <a:pt x="2" y="3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0" y="7"/>
                      <a:pt x="2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3" y="5"/>
                      <a:pt x="2" y="5"/>
                      <a:pt x="3" y="4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2"/>
                      <a:pt x="7" y="3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6" name="Freeform 141"/>
              <p:cNvSpPr>
                <a:spLocks/>
              </p:cNvSpPr>
              <p:nvPr/>
            </p:nvSpPr>
            <p:spPr bwMode="auto">
              <a:xfrm>
                <a:off x="653" y="1738"/>
                <a:ext cx="3" cy="8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1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7" name="Freeform 142"/>
              <p:cNvSpPr>
                <a:spLocks/>
              </p:cNvSpPr>
              <p:nvPr/>
            </p:nvSpPr>
            <p:spPr bwMode="auto">
              <a:xfrm>
                <a:off x="656" y="1733"/>
                <a:ext cx="3" cy="16"/>
              </a:xfrm>
              <a:custGeom>
                <a:avLst/>
                <a:gdLst>
                  <a:gd name="T0" fmla="*/ 1 w 1"/>
                  <a:gd name="T1" fmla="*/ 3 h 6"/>
                  <a:gd name="T2" fmla="*/ 1 w 1"/>
                  <a:gd name="T3" fmla="*/ 2 h 6"/>
                  <a:gd name="T4" fmla="*/ 1 w 1"/>
                  <a:gd name="T5" fmla="*/ 1 h 6"/>
                  <a:gd name="T6" fmla="*/ 0 w 1"/>
                  <a:gd name="T7" fmla="*/ 4 h 6"/>
                  <a:gd name="T8" fmla="*/ 0 w 1"/>
                  <a:gd name="T9" fmla="*/ 2 h 6"/>
                  <a:gd name="T10" fmla="*/ 0 w 1"/>
                  <a:gd name="T11" fmla="*/ 4 h 6"/>
                  <a:gd name="T12" fmla="*/ 0 w 1"/>
                  <a:gd name="T13" fmla="*/ 3 h 6"/>
                  <a:gd name="T14" fmla="*/ 0 w 1"/>
                  <a:gd name="T15" fmla="*/ 4 h 6"/>
                  <a:gd name="T16" fmla="*/ 0 w 1"/>
                  <a:gd name="T17" fmla="*/ 4 h 6"/>
                  <a:gd name="T18" fmla="*/ 0 w 1"/>
                  <a:gd name="T19" fmla="*/ 5 h 6"/>
                  <a:gd name="T20" fmla="*/ 0 w 1"/>
                  <a:gd name="T21" fmla="*/ 3 h 6"/>
                  <a:gd name="T22" fmla="*/ 0 w 1"/>
                  <a:gd name="T23" fmla="*/ 5 h 6"/>
                  <a:gd name="T24" fmla="*/ 1 w 1"/>
                  <a:gd name="T25" fmla="*/ 5 h 6"/>
                  <a:gd name="T26" fmla="*/ 1 w 1"/>
                  <a:gd name="T27" fmla="*/ 5 h 6"/>
                  <a:gd name="T28" fmla="*/ 1 w 1"/>
                  <a:gd name="T29" fmla="*/ 3 h 6"/>
                  <a:gd name="T30" fmla="*/ 1 w 1"/>
                  <a:gd name="T31" fmla="*/ 5 h 6"/>
                  <a:gd name="T32" fmla="*/ 1 w 1"/>
                  <a:gd name="T33" fmla="*/ 4 h 6"/>
                  <a:gd name="T34" fmla="*/ 0 w 1"/>
                  <a:gd name="T35" fmla="*/ 2 h 6"/>
                  <a:gd name="T36" fmla="*/ 1 w 1"/>
                  <a:gd name="T37" fmla="*/ 4 h 6"/>
                  <a:gd name="T38" fmla="*/ 1 w 1"/>
                  <a:gd name="T39" fmla="*/ 4 h 6"/>
                  <a:gd name="T40" fmla="*/ 0 w 1"/>
                  <a:gd name="T41" fmla="*/ 1 h 6"/>
                  <a:gd name="T42" fmla="*/ 1 w 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" h="6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3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2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8" name="Rectangle 143"/>
              <p:cNvSpPr>
                <a:spLocks noChangeArrowheads="1"/>
              </p:cNvSpPr>
              <p:nvPr/>
            </p:nvSpPr>
            <p:spPr bwMode="auto">
              <a:xfrm>
                <a:off x="659" y="173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9" name="Freeform 144"/>
              <p:cNvSpPr>
                <a:spLocks/>
              </p:cNvSpPr>
              <p:nvPr/>
            </p:nvSpPr>
            <p:spPr bwMode="auto">
              <a:xfrm>
                <a:off x="735" y="16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0" name="Freeform 145"/>
              <p:cNvSpPr>
                <a:spLocks/>
              </p:cNvSpPr>
              <p:nvPr/>
            </p:nvSpPr>
            <p:spPr bwMode="auto">
              <a:xfrm>
                <a:off x="730" y="1610"/>
                <a:ext cx="10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4 h 4"/>
                  <a:gd name="T4" fmla="*/ 4 w 4"/>
                  <a:gd name="T5" fmla="*/ 0 h 4"/>
                  <a:gd name="T6" fmla="*/ 1 w 4"/>
                  <a:gd name="T7" fmla="*/ 1 h 4"/>
                  <a:gd name="T8" fmla="*/ 2 w 4"/>
                  <a:gd name="T9" fmla="*/ 1 h 4"/>
                  <a:gd name="T10" fmla="*/ 0 w 4"/>
                  <a:gd name="T11" fmla="*/ 2 h 4"/>
                  <a:gd name="T12" fmla="*/ 1 w 4"/>
                  <a:gd name="T13" fmla="*/ 3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3" y="2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1" name="Freeform 146"/>
              <p:cNvSpPr>
                <a:spLocks/>
              </p:cNvSpPr>
              <p:nvPr/>
            </p:nvSpPr>
            <p:spPr bwMode="auto">
              <a:xfrm>
                <a:off x="735" y="1616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2" name="Freeform 147"/>
              <p:cNvSpPr>
                <a:spLocks/>
              </p:cNvSpPr>
              <p:nvPr/>
            </p:nvSpPr>
            <p:spPr bwMode="auto">
              <a:xfrm>
                <a:off x="738" y="1616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3" name="Freeform 148"/>
              <p:cNvSpPr>
                <a:spLocks/>
              </p:cNvSpPr>
              <p:nvPr/>
            </p:nvSpPr>
            <p:spPr bwMode="auto">
              <a:xfrm>
                <a:off x="743" y="16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4" name="Freeform 149"/>
              <p:cNvSpPr>
                <a:spLocks/>
              </p:cNvSpPr>
              <p:nvPr/>
            </p:nvSpPr>
            <p:spPr bwMode="auto">
              <a:xfrm>
                <a:off x="738" y="1618"/>
                <a:ext cx="8" cy="6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0 h 2"/>
                  <a:gd name="T4" fmla="*/ 2 w 3"/>
                  <a:gd name="T5" fmla="*/ 0 h 2"/>
                  <a:gd name="T6" fmla="*/ 0 w 3"/>
                  <a:gd name="T7" fmla="*/ 1 h 2"/>
                  <a:gd name="T8" fmla="*/ 0 w 3"/>
                  <a:gd name="T9" fmla="*/ 1 h 2"/>
                  <a:gd name="T10" fmla="*/ 0 w 3"/>
                  <a:gd name="T11" fmla="*/ 2 h 2"/>
                  <a:gd name="T12" fmla="*/ 3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2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5" name="Freeform 150"/>
              <p:cNvSpPr>
                <a:spLocks/>
              </p:cNvSpPr>
              <p:nvPr/>
            </p:nvSpPr>
            <p:spPr bwMode="auto">
              <a:xfrm>
                <a:off x="740" y="161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6" name="Freeform 151"/>
              <p:cNvSpPr>
                <a:spLocks/>
              </p:cNvSpPr>
              <p:nvPr/>
            </p:nvSpPr>
            <p:spPr bwMode="auto">
              <a:xfrm>
                <a:off x="738" y="161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7" name="Freeform 152"/>
              <p:cNvSpPr>
                <a:spLocks/>
              </p:cNvSpPr>
              <p:nvPr/>
            </p:nvSpPr>
            <p:spPr bwMode="auto">
              <a:xfrm>
                <a:off x="740" y="1621"/>
                <a:ext cx="9" cy="8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8" name="Freeform 153"/>
              <p:cNvSpPr>
                <a:spLocks/>
              </p:cNvSpPr>
              <p:nvPr/>
            </p:nvSpPr>
            <p:spPr bwMode="auto">
              <a:xfrm>
                <a:off x="738" y="163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9" name="Freeform 154"/>
              <p:cNvSpPr>
                <a:spLocks/>
              </p:cNvSpPr>
              <p:nvPr/>
            </p:nvSpPr>
            <p:spPr bwMode="auto">
              <a:xfrm>
                <a:off x="735" y="1605"/>
                <a:ext cx="44" cy="35"/>
              </a:xfrm>
              <a:custGeom>
                <a:avLst/>
                <a:gdLst>
                  <a:gd name="T0" fmla="*/ 7 w 16"/>
                  <a:gd name="T1" fmla="*/ 8 h 13"/>
                  <a:gd name="T2" fmla="*/ 7 w 16"/>
                  <a:gd name="T3" fmla="*/ 8 h 13"/>
                  <a:gd name="T4" fmla="*/ 8 w 16"/>
                  <a:gd name="T5" fmla="*/ 8 h 13"/>
                  <a:gd name="T6" fmla="*/ 8 w 16"/>
                  <a:gd name="T7" fmla="*/ 8 h 13"/>
                  <a:gd name="T8" fmla="*/ 4 w 16"/>
                  <a:gd name="T9" fmla="*/ 11 h 13"/>
                  <a:gd name="T10" fmla="*/ 3 w 16"/>
                  <a:gd name="T11" fmla="*/ 11 h 13"/>
                  <a:gd name="T12" fmla="*/ 5 w 16"/>
                  <a:gd name="T13" fmla="*/ 10 h 13"/>
                  <a:gd name="T14" fmla="*/ 3 w 16"/>
                  <a:gd name="T15" fmla="*/ 10 h 13"/>
                  <a:gd name="T16" fmla="*/ 5 w 16"/>
                  <a:gd name="T17" fmla="*/ 9 h 13"/>
                  <a:gd name="T18" fmla="*/ 3 w 16"/>
                  <a:gd name="T19" fmla="*/ 9 h 13"/>
                  <a:gd name="T20" fmla="*/ 4 w 16"/>
                  <a:gd name="T21" fmla="*/ 8 h 13"/>
                  <a:gd name="T22" fmla="*/ 2 w 16"/>
                  <a:gd name="T23" fmla="*/ 10 h 13"/>
                  <a:gd name="T24" fmla="*/ 3 w 16"/>
                  <a:gd name="T25" fmla="*/ 10 h 13"/>
                  <a:gd name="T26" fmla="*/ 2 w 16"/>
                  <a:gd name="T27" fmla="*/ 11 h 13"/>
                  <a:gd name="T28" fmla="*/ 1 w 16"/>
                  <a:gd name="T29" fmla="*/ 12 h 13"/>
                  <a:gd name="T30" fmla="*/ 1 w 16"/>
                  <a:gd name="T31" fmla="*/ 12 h 13"/>
                  <a:gd name="T32" fmla="*/ 2 w 16"/>
                  <a:gd name="T33" fmla="*/ 12 h 13"/>
                  <a:gd name="T34" fmla="*/ 2 w 16"/>
                  <a:gd name="T35" fmla="*/ 12 h 13"/>
                  <a:gd name="T36" fmla="*/ 2 w 16"/>
                  <a:gd name="T37" fmla="*/ 12 h 13"/>
                  <a:gd name="T38" fmla="*/ 2 w 16"/>
                  <a:gd name="T39" fmla="*/ 12 h 13"/>
                  <a:gd name="T40" fmla="*/ 9 w 16"/>
                  <a:gd name="T41" fmla="*/ 5 h 13"/>
                  <a:gd name="T42" fmla="*/ 9 w 16"/>
                  <a:gd name="T43" fmla="*/ 5 h 13"/>
                  <a:gd name="T44" fmla="*/ 9 w 16"/>
                  <a:gd name="T45" fmla="*/ 5 h 13"/>
                  <a:gd name="T46" fmla="*/ 9 w 16"/>
                  <a:gd name="T47" fmla="*/ 5 h 13"/>
                  <a:gd name="T48" fmla="*/ 9 w 16"/>
                  <a:gd name="T49" fmla="*/ 5 h 13"/>
                  <a:gd name="T50" fmla="*/ 9 w 16"/>
                  <a:gd name="T51" fmla="*/ 6 h 13"/>
                  <a:gd name="T52" fmla="*/ 9 w 16"/>
                  <a:gd name="T53" fmla="*/ 6 h 13"/>
                  <a:gd name="T54" fmla="*/ 7 w 16"/>
                  <a:gd name="T5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" y="13"/>
                      <a:pt x="6" y="9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3" y="10"/>
                      <a:pt x="3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5" y="9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0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3"/>
                      <a:pt x="16" y="0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0" name="Freeform 155"/>
              <p:cNvSpPr>
                <a:spLocks/>
              </p:cNvSpPr>
              <p:nvPr/>
            </p:nvSpPr>
            <p:spPr bwMode="auto">
              <a:xfrm>
                <a:off x="757" y="16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1" name="Freeform 156"/>
              <p:cNvSpPr>
                <a:spLocks/>
              </p:cNvSpPr>
              <p:nvPr/>
            </p:nvSpPr>
            <p:spPr bwMode="auto">
              <a:xfrm>
                <a:off x="746" y="1613"/>
                <a:ext cx="11" cy="14"/>
              </a:xfrm>
              <a:custGeom>
                <a:avLst/>
                <a:gdLst>
                  <a:gd name="T0" fmla="*/ 1 w 4"/>
                  <a:gd name="T1" fmla="*/ 5 h 5"/>
                  <a:gd name="T2" fmla="*/ 3 w 4"/>
                  <a:gd name="T3" fmla="*/ 4 h 5"/>
                  <a:gd name="T4" fmla="*/ 2 w 4"/>
                  <a:gd name="T5" fmla="*/ 5 h 5"/>
                  <a:gd name="T6" fmla="*/ 3 w 4"/>
                  <a:gd name="T7" fmla="*/ 3 h 5"/>
                  <a:gd name="T8" fmla="*/ 2 w 4"/>
                  <a:gd name="T9" fmla="*/ 4 h 5"/>
                  <a:gd name="T10" fmla="*/ 3 w 4"/>
                  <a:gd name="T11" fmla="*/ 1 h 5"/>
                  <a:gd name="T12" fmla="*/ 3 w 4"/>
                  <a:gd name="T13" fmla="*/ 2 h 5"/>
                  <a:gd name="T14" fmla="*/ 1 w 4"/>
                  <a:gd name="T15" fmla="*/ 1 h 5"/>
                  <a:gd name="T16" fmla="*/ 1 w 4"/>
                  <a:gd name="T17" fmla="*/ 2 h 5"/>
                  <a:gd name="T18" fmla="*/ 1 w 4"/>
                  <a:gd name="T19" fmla="*/ 2 h 5"/>
                  <a:gd name="T20" fmla="*/ 1 w 4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2"/>
                      <a:pt x="2" y="4"/>
                      <a:pt x="2" y="4"/>
                    </a:cubicBezTo>
                    <a:cubicBezTo>
                      <a:pt x="1" y="2"/>
                      <a:pt x="2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2" name="Freeform 157"/>
              <p:cNvSpPr>
                <a:spLocks/>
              </p:cNvSpPr>
              <p:nvPr/>
            </p:nvSpPr>
            <p:spPr bwMode="auto">
              <a:xfrm>
                <a:off x="751" y="16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3" name="Freeform 158"/>
              <p:cNvSpPr>
                <a:spLocks/>
              </p:cNvSpPr>
              <p:nvPr/>
            </p:nvSpPr>
            <p:spPr bwMode="auto">
              <a:xfrm>
                <a:off x="749" y="16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4" name="Freeform 159"/>
              <p:cNvSpPr>
                <a:spLocks/>
              </p:cNvSpPr>
              <p:nvPr/>
            </p:nvSpPr>
            <p:spPr bwMode="auto">
              <a:xfrm>
                <a:off x="746" y="162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5" name="Freeform 160"/>
              <p:cNvSpPr>
                <a:spLocks/>
              </p:cNvSpPr>
              <p:nvPr/>
            </p:nvSpPr>
            <p:spPr bwMode="auto">
              <a:xfrm>
                <a:off x="732" y="1624"/>
                <a:ext cx="41" cy="30"/>
              </a:xfrm>
              <a:custGeom>
                <a:avLst/>
                <a:gdLst>
                  <a:gd name="T0" fmla="*/ 10 w 15"/>
                  <a:gd name="T1" fmla="*/ 0 h 11"/>
                  <a:gd name="T2" fmla="*/ 10 w 15"/>
                  <a:gd name="T3" fmla="*/ 1 h 11"/>
                  <a:gd name="T4" fmla="*/ 8 w 15"/>
                  <a:gd name="T5" fmla="*/ 2 h 11"/>
                  <a:gd name="T6" fmla="*/ 7 w 15"/>
                  <a:gd name="T7" fmla="*/ 3 h 11"/>
                  <a:gd name="T8" fmla="*/ 9 w 15"/>
                  <a:gd name="T9" fmla="*/ 4 h 11"/>
                  <a:gd name="T10" fmla="*/ 8 w 15"/>
                  <a:gd name="T11" fmla="*/ 5 h 11"/>
                  <a:gd name="T12" fmla="*/ 10 w 15"/>
                  <a:gd name="T13" fmla="*/ 6 h 11"/>
                  <a:gd name="T14" fmla="*/ 12 w 15"/>
                  <a:gd name="T15" fmla="*/ 7 h 11"/>
                  <a:gd name="T16" fmla="*/ 6 w 15"/>
                  <a:gd name="T17" fmla="*/ 4 h 11"/>
                  <a:gd name="T18" fmla="*/ 4 w 15"/>
                  <a:gd name="T19" fmla="*/ 5 h 11"/>
                  <a:gd name="T20" fmla="*/ 5 w 15"/>
                  <a:gd name="T21" fmla="*/ 4 h 11"/>
                  <a:gd name="T22" fmla="*/ 5 w 15"/>
                  <a:gd name="T23" fmla="*/ 4 h 11"/>
                  <a:gd name="T24" fmla="*/ 4 w 15"/>
                  <a:gd name="T25" fmla="*/ 2 h 11"/>
                  <a:gd name="T26" fmla="*/ 2 w 15"/>
                  <a:gd name="T27" fmla="*/ 4 h 11"/>
                  <a:gd name="T28" fmla="*/ 4 w 15"/>
                  <a:gd name="T29" fmla="*/ 1 h 11"/>
                  <a:gd name="T30" fmla="*/ 2 w 15"/>
                  <a:gd name="T31" fmla="*/ 2 h 11"/>
                  <a:gd name="T32" fmla="*/ 1 w 15"/>
                  <a:gd name="T33" fmla="*/ 4 h 11"/>
                  <a:gd name="T34" fmla="*/ 0 w 15"/>
                  <a:gd name="T35" fmla="*/ 4 h 11"/>
                  <a:gd name="T36" fmla="*/ 6 w 15"/>
                  <a:gd name="T37" fmla="*/ 6 h 11"/>
                  <a:gd name="T38" fmla="*/ 5 w 15"/>
                  <a:gd name="T39" fmla="*/ 6 h 11"/>
                  <a:gd name="T40" fmla="*/ 7 w 15"/>
                  <a:gd name="T41" fmla="*/ 10 h 11"/>
                  <a:gd name="T42" fmla="*/ 9 w 15"/>
                  <a:gd name="T43" fmla="*/ 9 h 11"/>
                  <a:gd name="T44" fmla="*/ 9 w 15"/>
                  <a:gd name="T45" fmla="*/ 10 h 11"/>
                  <a:gd name="T46" fmla="*/ 10 w 15"/>
                  <a:gd name="T47" fmla="*/ 9 h 11"/>
                  <a:gd name="T48" fmla="*/ 10 w 15"/>
                  <a:gd name="T49" fmla="*/ 11 h 11"/>
                  <a:gd name="T50" fmla="*/ 11 w 15"/>
                  <a:gd name="T51" fmla="*/ 9 h 11"/>
                  <a:gd name="T52" fmla="*/ 14 w 15"/>
                  <a:gd name="T53" fmla="*/ 4 h 11"/>
                  <a:gd name="T54" fmla="*/ 13 w 15"/>
                  <a:gd name="T55" fmla="*/ 5 h 11"/>
                  <a:gd name="T56" fmla="*/ 12 w 15"/>
                  <a:gd name="T57" fmla="*/ 6 h 11"/>
                  <a:gd name="T58" fmla="*/ 14 w 15"/>
                  <a:gd name="T59" fmla="*/ 4 h 11"/>
                  <a:gd name="T60" fmla="*/ 12 w 15"/>
                  <a:gd name="T61" fmla="*/ 4 h 11"/>
                  <a:gd name="T62" fmla="*/ 11 w 15"/>
                  <a:gd name="T63" fmla="*/ 5 h 11"/>
                  <a:gd name="T64" fmla="*/ 10 w 15"/>
                  <a:gd name="T65" fmla="*/ 3 h 11"/>
                  <a:gd name="T66" fmla="*/ 12 w 15"/>
                  <a:gd name="T67" fmla="*/ 2 h 11"/>
                  <a:gd name="T68" fmla="*/ 12 w 15"/>
                  <a:gd name="T69" fmla="*/ 1 h 11"/>
                  <a:gd name="T70" fmla="*/ 9 w 15"/>
                  <a:gd name="T71" fmla="*/ 2 h 11"/>
                  <a:gd name="T72" fmla="*/ 10 w 15"/>
                  <a:gd name="T7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" h="11">
                    <a:moveTo>
                      <a:pt x="10" y="0"/>
                    </a:moveTo>
                    <a:cubicBezTo>
                      <a:pt x="9" y="0"/>
                      <a:pt x="9" y="1"/>
                      <a:pt x="10" y="1"/>
                    </a:cubicBezTo>
                    <a:cubicBezTo>
                      <a:pt x="9" y="2"/>
                      <a:pt x="9" y="1"/>
                      <a:pt x="8" y="2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1" y="11"/>
                      <a:pt x="7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4" y="3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4" y="2"/>
                      <a:pt x="2" y="3"/>
                      <a:pt x="4" y="1"/>
                    </a:cubicBezTo>
                    <a:cubicBezTo>
                      <a:pt x="4" y="0"/>
                      <a:pt x="2" y="3"/>
                      <a:pt x="2" y="2"/>
                    </a:cubicBezTo>
                    <a:cubicBezTo>
                      <a:pt x="1" y="3"/>
                      <a:pt x="2" y="3"/>
                      <a:pt x="1" y="4"/>
                    </a:cubicBezTo>
                    <a:cubicBezTo>
                      <a:pt x="0" y="4"/>
                      <a:pt x="1" y="3"/>
                      <a:pt x="0" y="4"/>
                    </a:cubicBezTo>
                    <a:cubicBezTo>
                      <a:pt x="0" y="5"/>
                      <a:pt x="4" y="5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7" y="10"/>
                    </a:cubicBezTo>
                    <a:cubicBezTo>
                      <a:pt x="7" y="9"/>
                      <a:pt x="7" y="11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9" y="11"/>
                      <a:pt x="10" y="11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5" y="5"/>
                      <a:pt x="13" y="6"/>
                      <a:pt x="14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6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3" y="3"/>
                      <a:pt x="11" y="5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3"/>
                      <a:pt x="10" y="3"/>
                    </a:cubicBezTo>
                    <a:cubicBezTo>
                      <a:pt x="11" y="1"/>
                      <a:pt x="11" y="2"/>
                      <a:pt x="12" y="2"/>
                    </a:cubicBezTo>
                    <a:cubicBezTo>
                      <a:pt x="12" y="2"/>
                      <a:pt x="12" y="1"/>
                      <a:pt x="12" y="1"/>
                    </a:cubicBezTo>
                    <a:cubicBezTo>
                      <a:pt x="11" y="1"/>
                      <a:pt x="10" y="2"/>
                      <a:pt x="9" y="2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6" name="Freeform 161"/>
              <p:cNvSpPr>
                <a:spLocks/>
              </p:cNvSpPr>
              <p:nvPr/>
            </p:nvSpPr>
            <p:spPr bwMode="auto">
              <a:xfrm>
                <a:off x="765" y="16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7" name="Freeform 162"/>
              <p:cNvSpPr>
                <a:spLocks/>
              </p:cNvSpPr>
              <p:nvPr/>
            </p:nvSpPr>
            <p:spPr bwMode="auto">
              <a:xfrm>
                <a:off x="759" y="16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8" name="Rectangle 163"/>
              <p:cNvSpPr>
                <a:spLocks noChangeArrowheads="1"/>
              </p:cNvSpPr>
              <p:nvPr/>
            </p:nvSpPr>
            <p:spPr bwMode="auto">
              <a:xfrm>
                <a:off x="759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9" name="Freeform 164"/>
              <p:cNvSpPr>
                <a:spLocks/>
              </p:cNvSpPr>
              <p:nvPr/>
            </p:nvSpPr>
            <p:spPr bwMode="auto">
              <a:xfrm>
                <a:off x="770" y="163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0" name="Freeform 165"/>
              <p:cNvSpPr>
                <a:spLocks/>
              </p:cNvSpPr>
              <p:nvPr/>
            </p:nvSpPr>
            <p:spPr bwMode="auto">
              <a:xfrm>
                <a:off x="751" y="165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1" name="Rectangle 166"/>
              <p:cNvSpPr>
                <a:spLocks noChangeArrowheads="1"/>
              </p:cNvSpPr>
              <p:nvPr/>
            </p:nvSpPr>
            <p:spPr bwMode="auto">
              <a:xfrm>
                <a:off x="762" y="1624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2" name="Freeform 167"/>
              <p:cNvSpPr>
                <a:spLocks/>
              </p:cNvSpPr>
              <p:nvPr/>
            </p:nvSpPr>
            <p:spPr bwMode="auto">
              <a:xfrm>
                <a:off x="724" y="1616"/>
                <a:ext cx="33" cy="32"/>
              </a:xfrm>
              <a:custGeom>
                <a:avLst/>
                <a:gdLst>
                  <a:gd name="T0" fmla="*/ 10 w 12"/>
                  <a:gd name="T1" fmla="*/ 9 h 12"/>
                  <a:gd name="T2" fmla="*/ 9 w 12"/>
                  <a:gd name="T3" fmla="*/ 7 h 12"/>
                  <a:gd name="T4" fmla="*/ 6 w 12"/>
                  <a:gd name="T5" fmla="*/ 8 h 12"/>
                  <a:gd name="T6" fmla="*/ 9 w 12"/>
                  <a:gd name="T7" fmla="*/ 6 h 12"/>
                  <a:gd name="T8" fmla="*/ 7 w 12"/>
                  <a:gd name="T9" fmla="*/ 3 h 12"/>
                  <a:gd name="T10" fmla="*/ 7 w 12"/>
                  <a:gd name="T11" fmla="*/ 4 h 12"/>
                  <a:gd name="T12" fmla="*/ 9 w 12"/>
                  <a:gd name="T13" fmla="*/ 2 h 12"/>
                  <a:gd name="T14" fmla="*/ 8 w 12"/>
                  <a:gd name="T15" fmla="*/ 5 h 12"/>
                  <a:gd name="T16" fmla="*/ 7 w 12"/>
                  <a:gd name="T17" fmla="*/ 5 h 12"/>
                  <a:gd name="T18" fmla="*/ 9 w 12"/>
                  <a:gd name="T19" fmla="*/ 6 h 12"/>
                  <a:gd name="T20" fmla="*/ 11 w 12"/>
                  <a:gd name="T21" fmla="*/ 4 h 12"/>
                  <a:gd name="T22" fmla="*/ 12 w 12"/>
                  <a:gd name="T23" fmla="*/ 3 h 12"/>
                  <a:gd name="T24" fmla="*/ 10 w 12"/>
                  <a:gd name="T25" fmla="*/ 3 h 12"/>
                  <a:gd name="T26" fmla="*/ 11 w 12"/>
                  <a:gd name="T27" fmla="*/ 2 h 12"/>
                  <a:gd name="T28" fmla="*/ 10 w 12"/>
                  <a:gd name="T29" fmla="*/ 2 h 12"/>
                  <a:gd name="T30" fmla="*/ 10 w 12"/>
                  <a:gd name="T31" fmla="*/ 1 h 12"/>
                  <a:gd name="T32" fmla="*/ 9 w 12"/>
                  <a:gd name="T33" fmla="*/ 1 h 12"/>
                  <a:gd name="T34" fmla="*/ 9 w 12"/>
                  <a:gd name="T35" fmla="*/ 1 h 12"/>
                  <a:gd name="T36" fmla="*/ 8 w 12"/>
                  <a:gd name="T37" fmla="*/ 2 h 12"/>
                  <a:gd name="T38" fmla="*/ 3 w 12"/>
                  <a:gd name="T39" fmla="*/ 5 h 12"/>
                  <a:gd name="T40" fmla="*/ 4 w 12"/>
                  <a:gd name="T41" fmla="*/ 4 h 12"/>
                  <a:gd name="T42" fmla="*/ 3 w 12"/>
                  <a:gd name="T43" fmla="*/ 8 h 12"/>
                  <a:gd name="T44" fmla="*/ 4 w 12"/>
                  <a:gd name="T45" fmla="*/ 8 h 12"/>
                  <a:gd name="T46" fmla="*/ 3 w 12"/>
                  <a:gd name="T47" fmla="*/ 7 h 12"/>
                  <a:gd name="T48" fmla="*/ 6 w 12"/>
                  <a:gd name="T49" fmla="*/ 6 h 12"/>
                  <a:gd name="T50" fmla="*/ 4 w 12"/>
                  <a:gd name="T51" fmla="*/ 9 h 12"/>
                  <a:gd name="T52" fmla="*/ 6 w 12"/>
                  <a:gd name="T53" fmla="*/ 10 h 12"/>
                  <a:gd name="T54" fmla="*/ 5 w 12"/>
                  <a:gd name="T55" fmla="*/ 10 h 12"/>
                  <a:gd name="T56" fmla="*/ 7 w 12"/>
                  <a:gd name="T57" fmla="*/ 11 h 12"/>
                  <a:gd name="T58" fmla="*/ 7 w 12"/>
                  <a:gd name="T59" fmla="*/ 10 h 12"/>
                  <a:gd name="T60" fmla="*/ 8 w 12"/>
                  <a:gd name="T61" fmla="*/ 10 h 12"/>
                  <a:gd name="T62" fmla="*/ 8 w 12"/>
                  <a:gd name="T63" fmla="*/ 10 h 12"/>
                  <a:gd name="T64" fmla="*/ 10 w 12"/>
                  <a:gd name="T65" fmla="*/ 10 h 12"/>
                  <a:gd name="T66" fmla="*/ 8 w 12"/>
                  <a:gd name="T67" fmla="*/ 10 h 12"/>
                  <a:gd name="T68" fmla="*/ 10 w 12"/>
                  <a:gd name="T6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11" y="8"/>
                      <a:pt x="9" y="8"/>
                      <a:pt x="9" y="7"/>
                    </a:cubicBezTo>
                    <a:cubicBezTo>
                      <a:pt x="8" y="7"/>
                      <a:pt x="7" y="9"/>
                      <a:pt x="6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6" y="5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9" y="1"/>
                      <a:pt x="9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9" y="5"/>
                      <a:pt x="9" y="6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3"/>
                      <a:pt x="11" y="2"/>
                      <a:pt x="10" y="3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0"/>
                      <a:pt x="8" y="2"/>
                    </a:cubicBezTo>
                    <a:cubicBezTo>
                      <a:pt x="0" y="6"/>
                      <a:pt x="5" y="4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1" y="7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5" y="7"/>
                      <a:pt x="3" y="7"/>
                      <a:pt x="3" y="7"/>
                    </a:cubicBezTo>
                    <a:cubicBezTo>
                      <a:pt x="4" y="6"/>
                      <a:pt x="5" y="7"/>
                      <a:pt x="6" y="6"/>
                    </a:cubicBezTo>
                    <a:cubicBezTo>
                      <a:pt x="5" y="7"/>
                      <a:pt x="7" y="7"/>
                      <a:pt x="4" y="9"/>
                    </a:cubicBezTo>
                    <a:cubicBezTo>
                      <a:pt x="5" y="10"/>
                      <a:pt x="6" y="9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9"/>
                      <a:pt x="5" y="12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9" y="9"/>
                      <a:pt x="10" y="9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3" name="Freeform 168"/>
              <p:cNvSpPr>
                <a:spLocks/>
              </p:cNvSpPr>
              <p:nvPr/>
            </p:nvSpPr>
            <p:spPr bwMode="auto">
              <a:xfrm>
                <a:off x="749" y="16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4" name="Freeform 169"/>
              <p:cNvSpPr>
                <a:spLocks/>
              </p:cNvSpPr>
              <p:nvPr/>
            </p:nvSpPr>
            <p:spPr bwMode="auto">
              <a:xfrm>
                <a:off x="743" y="1637"/>
                <a:ext cx="30" cy="22"/>
              </a:xfrm>
              <a:custGeom>
                <a:avLst/>
                <a:gdLst>
                  <a:gd name="T0" fmla="*/ 4 w 11"/>
                  <a:gd name="T1" fmla="*/ 5 h 8"/>
                  <a:gd name="T2" fmla="*/ 4 w 11"/>
                  <a:gd name="T3" fmla="*/ 7 h 8"/>
                  <a:gd name="T4" fmla="*/ 5 w 11"/>
                  <a:gd name="T5" fmla="*/ 3 h 8"/>
                  <a:gd name="T6" fmla="*/ 6 w 11"/>
                  <a:gd name="T7" fmla="*/ 3 h 8"/>
                  <a:gd name="T8" fmla="*/ 5 w 11"/>
                  <a:gd name="T9" fmla="*/ 6 h 8"/>
                  <a:gd name="T10" fmla="*/ 7 w 11"/>
                  <a:gd name="T11" fmla="*/ 7 h 8"/>
                  <a:gd name="T12" fmla="*/ 7 w 11"/>
                  <a:gd name="T13" fmla="*/ 5 h 8"/>
                  <a:gd name="T14" fmla="*/ 8 w 11"/>
                  <a:gd name="T15" fmla="*/ 4 h 8"/>
                  <a:gd name="T16" fmla="*/ 7 w 11"/>
                  <a:gd name="T17" fmla="*/ 4 h 8"/>
                  <a:gd name="T18" fmla="*/ 8 w 11"/>
                  <a:gd name="T19" fmla="*/ 6 h 8"/>
                  <a:gd name="T20" fmla="*/ 9 w 11"/>
                  <a:gd name="T21" fmla="*/ 1 h 8"/>
                  <a:gd name="T22" fmla="*/ 9 w 11"/>
                  <a:gd name="T23" fmla="*/ 1 h 8"/>
                  <a:gd name="T24" fmla="*/ 10 w 11"/>
                  <a:gd name="T25" fmla="*/ 4 h 8"/>
                  <a:gd name="T26" fmla="*/ 9 w 11"/>
                  <a:gd name="T27" fmla="*/ 3 h 8"/>
                  <a:gd name="T28" fmla="*/ 9 w 11"/>
                  <a:gd name="T29" fmla="*/ 2 h 8"/>
                  <a:gd name="T30" fmla="*/ 5 w 11"/>
                  <a:gd name="T31" fmla="*/ 1 h 8"/>
                  <a:gd name="T32" fmla="*/ 5 w 11"/>
                  <a:gd name="T33" fmla="*/ 2 h 8"/>
                  <a:gd name="T34" fmla="*/ 4 w 11"/>
                  <a:gd name="T35" fmla="*/ 3 h 8"/>
                  <a:gd name="T36" fmla="*/ 3 w 11"/>
                  <a:gd name="T37" fmla="*/ 5 h 8"/>
                  <a:gd name="T38" fmla="*/ 3 w 11"/>
                  <a:gd name="T39" fmla="*/ 4 h 8"/>
                  <a:gd name="T40" fmla="*/ 2 w 11"/>
                  <a:gd name="T41" fmla="*/ 6 h 8"/>
                  <a:gd name="T42" fmla="*/ 0 w 11"/>
                  <a:gd name="T43" fmla="*/ 6 h 8"/>
                  <a:gd name="T44" fmla="*/ 3 w 11"/>
                  <a:gd name="T45" fmla="*/ 7 h 8"/>
                  <a:gd name="T46" fmla="*/ 4 w 11"/>
                  <a:gd name="T4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8">
                    <a:moveTo>
                      <a:pt x="4" y="5"/>
                    </a:moveTo>
                    <a:cubicBezTo>
                      <a:pt x="5" y="5"/>
                      <a:pt x="4" y="6"/>
                      <a:pt x="4" y="7"/>
                    </a:cubicBezTo>
                    <a:cubicBezTo>
                      <a:pt x="5" y="6"/>
                      <a:pt x="4" y="5"/>
                      <a:pt x="5" y="3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4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8" y="5"/>
                      <a:pt x="8" y="4"/>
                      <a:pt x="7" y="4"/>
                    </a:cubicBezTo>
                    <a:cubicBezTo>
                      <a:pt x="7" y="6"/>
                      <a:pt x="8" y="5"/>
                      <a:pt x="8" y="6"/>
                    </a:cubicBezTo>
                    <a:cubicBezTo>
                      <a:pt x="9" y="5"/>
                      <a:pt x="11" y="3"/>
                      <a:pt x="9" y="1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6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6"/>
                      <a:pt x="2" y="5"/>
                      <a:pt x="0" y="6"/>
                    </a:cubicBezTo>
                    <a:cubicBezTo>
                      <a:pt x="0" y="8"/>
                      <a:pt x="2" y="5"/>
                      <a:pt x="3" y="7"/>
                    </a:cubicBez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5" name="Rectangle 170"/>
              <p:cNvSpPr>
                <a:spLocks noChangeArrowheads="1"/>
              </p:cNvSpPr>
              <p:nvPr/>
            </p:nvSpPr>
            <p:spPr bwMode="auto">
              <a:xfrm>
                <a:off x="746" y="1648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6" name="Freeform 171"/>
              <p:cNvSpPr>
                <a:spLocks/>
              </p:cNvSpPr>
              <p:nvPr/>
            </p:nvSpPr>
            <p:spPr bwMode="auto">
              <a:xfrm>
                <a:off x="754" y="164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7" name="Freeform 172"/>
              <p:cNvSpPr>
                <a:spLocks/>
              </p:cNvSpPr>
              <p:nvPr/>
            </p:nvSpPr>
            <p:spPr bwMode="auto">
              <a:xfrm>
                <a:off x="768" y="16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8" name="Freeform 173"/>
              <p:cNvSpPr>
                <a:spLocks/>
              </p:cNvSpPr>
              <p:nvPr/>
            </p:nvSpPr>
            <p:spPr bwMode="auto">
              <a:xfrm>
                <a:off x="768" y="1637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 h 4"/>
                  <a:gd name="T4" fmla="*/ 2 w 3"/>
                  <a:gd name="T5" fmla="*/ 4 h 4"/>
                  <a:gd name="T6" fmla="*/ 1 w 3"/>
                  <a:gd name="T7" fmla="*/ 1 h 4"/>
                  <a:gd name="T8" fmla="*/ 2 w 3"/>
                  <a:gd name="T9" fmla="*/ 1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2"/>
                      <a:pt x="2" y="3"/>
                      <a:pt x="2" y="4"/>
                    </a:cubicBezTo>
                    <a:cubicBezTo>
                      <a:pt x="3" y="4"/>
                      <a:pt x="1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9" name="Freeform 174"/>
              <p:cNvSpPr>
                <a:spLocks/>
              </p:cNvSpPr>
              <p:nvPr/>
            </p:nvSpPr>
            <p:spPr bwMode="auto">
              <a:xfrm>
                <a:off x="732" y="1602"/>
                <a:ext cx="52" cy="41"/>
              </a:xfrm>
              <a:custGeom>
                <a:avLst/>
                <a:gdLst>
                  <a:gd name="T0" fmla="*/ 16 w 19"/>
                  <a:gd name="T1" fmla="*/ 11 h 15"/>
                  <a:gd name="T2" fmla="*/ 15 w 19"/>
                  <a:gd name="T3" fmla="*/ 10 h 15"/>
                  <a:gd name="T4" fmla="*/ 16 w 19"/>
                  <a:gd name="T5" fmla="*/ 10 h 15"/>
                  <a:gd name="T6" fmla="*/ 16 w 19"/>
                  <a:gd name="T7" fmla="*/ 9 h 15"/>
                  <a:gd name="T8" fmla="*/ 16 w 19"/>
                  <a:gd name="T9" fmla="*/ 9 h 15"/>
                  <a:gd name="T10" fmla="*/ 14 w 19"/>
                  <a:gd name="T11" fmla="*/ 8 h 15"/>
                  <a:gd name="T12" fmla="*/ 13 w 19"/>
                  <a:gd name="T13" fmla="*/ 9 h 15"/>
                  <a:gd name="T14" fmla="*/ 14 w 19"/>
                  <a:gd name="T15" fmla="*/ 6 h 15"/>
                  <a:gd name="T16" fmla="*/ 11 w 19"/>
                  <a:gd name="T17" fmla="*/ 9 h 15"/>
                  <a:gd name="T18" fmla="*/ 11 w 19"/>
                  <a:gd name="T19" fmla="*/ 7 h 15"/>
                  <a:gd name="T20" fmla="*/ 11 w 19"/>
                  <a:gd name="T21" fmla="*/ 7 h 15"/>
                  <a:gd name="T22" fmla="*/ 10 w 19"/>
                  <a:gd name="T23" fmla="*/ 6 h 15"/>
                  <a:gd name="T24" fmla="*/ 12 w 19"/>
                  <a:gd name="T25" fmla="*/ 5 h 15"/>
                  <a:gd name="T26" fmla="*/ 10 w 19"/>
                  <a:gd name="T27" fmla="*/ 4 h 15"/>
                  <a:gd name="T28" fmla="*/ 11 w 19"/>
                  <a:gd name="T29" fmla="*/ 4 h 15"/>
                  <a:gd name="T30" fmla="*/ 7 w 19"/>
                  <a:gd name="T31" fmla="*/ 2 h 15"/>
                  <a:gd name="T32" fmla="*/ 8 w 19"/>
                  <a:gd name="T33" fmla="*/ 1 h 15"/>
                  <a:gd name="T34" fmla="*/ 6 w 19"/>
                  <a:gd name="T35" fmla="*/ 4 h 15"/>
                  <a:gd name="T36" fmla="*/ 5 w 19"/>
                  <a:gd name="T37" fmla="*/ 3 h 15"/>
                  <a:gd name="T38" fmla="*/ 7 w 19"/>
                  <a:gd name="T39" fmla="*/ 2 h 15"/>
                  <a:gd name="T40" fmla="*/ 6 w 19"/>
                  <a:gd name="T41" fmla="*/ 2 h 15"/>
                  <a:gd name="T42" fmla="*/ 6 w 19"/>
                  <a:gd name="T43" fmla="*/ 0 h 15"/>
                  <a:gd name="T44" fmla="*/ 4 w 19"/>
                  <a:gd name="T45" fmla="*/ 1 h 15"/>
                  <a:gd name="T46" fmla="*/ 4 w 19"/>
                  <a:gd name="T47" fmla="*/ 1 h 15"/>
                  <a:gd name="T48" fmla="*/ 2 w 19"/>
                  <a:gd name="T49" fmla="*/ 1 h 15"/>
                  <a:gd name="T50" fmla="*/ 2 w 19"/>
                  <a:gd name="T51" fmla="*/ 3 h 15"/>
                  <a:gd name="T52" fmla="*/ 5 w 19"/>
                  <a:gd name="T53" fmla="*/ 6 h 15"/>
                  <a:gd name="T54" fmla="*/ 7 w 19"/>
                  <a:gd name="T55" fmla="*/ 5 h 15"/>
                  <a:gd name="T56" fmla="*/ 6 w 19"/>
                  <a:gd name="T57" fmla="*/ 7 h 15"/>
                  <a:gd name="T58" fmla="*/ 8 w 19"/>
                  <a:gd name="T59" fmla="*/ 5 h 15"/>
                  <a:gd name="T60" fmla="*/ 7 w 19"/>
                  <a:gd name="T61" fmla="*/ 7 h 15"/>
                  <a:gd name="T62" fmla="*/ 8 w 19"/>
                  <a:gd name="T63" fmla="*/ 6 h 15"/>
                  <a:gd name="T64" fmla="*/ 7 w 19"/>
                  <a:gd name="T65" fmla="*/ 8 h 15"/>
                  <a:gd name="T66" fmla="*/ 13 w 19"/>
                  <a:gd name="T67" fmla="*/ 12 h 15"/>
                  <a:gd name="T68" fmla="*/ 14 w 19"/>
                  <a:gd name="T69" fmla="*/ 11 h 15"/>
                  <a:gd name="T70" fmla="*/ 16 w 19"/>
                  <a:gd name="T71" fmla="*/ 13 h 15"/>
                  <a:gd name="T72" fmla="*/ 17 w 19"/>
                  <a:gd name="T73" fmla="*/ 12 h 15"/>
                  <a:gd name="T74" fmla="*/ 15 w 19"/>
                  <a:gd name="T75" fmla="*/ 14 h 15"/>
                  <a:gd name="T76" fmla="*/ 15 w 19"/>
                  <a:gd name="T77" fmla="*/ 13 h 15"/>
                  <a:gd name="T78" fmla="*/ 16 w 19"/>
                  <a:gd name="T79" fmla="*/ 14 h 15"/>
                  <a:gd name="T80" fmla="*/ 15 w 19"/>
                  <a:gd name="T81" fmla="*/ 14 h 15"/>
                  <a:gd name="T82" fmla="*/ 18 w 19"/>
                  <a:gd name="T83" fmla="*/ 15 h 15"/>
                  <a:gd name="T84" fmla="*/ 18 w 19"/>
                  <a:gd name="T85" fmla="*/ 9 h 15"/>
                  <a:gd name="T86" fmla="*/ 16 w 19"/>
                  <a:gd name="T8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" h="15">
                    <a:moveTo>
                      <a:pt x="16" y="11"/>
                    </a:moveTo>
                    <a:cubicBezTo>
                      <a:pt x="16" y="10"/>
                      <a:pt x="15" y="11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9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4" y="10"/>
                      <a:pt x="14" y="8"/>
                    </a:cubicBezTo>
                    <a:cubicBezTo>
                      <a:pt x="13" y="9"/>
                      <a:pt x="13" y="8"/>
                      <a:pt x="13" y="9"/>
                    </a:cubicBezTo>
                    <a:cubicBezTo>
                      <a:pt x="13" y="8"/>
                      <a:pt x="13" y="8"/>
                      <a:pt x="14" y="6"/>
                    </a:cubicBezTo>
                    <a:cubicBezTo>
                      <a:pt x="13" y="7"/>
                      <a:pt x="12" y="8"/>
                      <a:pt x="11" y="9"/>
                    </a:cubicBezTo>
                    <a:cubicBezTo>
                      <a:pt x="12" y="7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0" y="7"/>
                      <a:pt x="10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8" y="3"/>
                      <a:pt x="6" y="4"/>
                    </a:cubicBezTo>
                    <a:cubicBezTo>
                      <a:pt x="8" y="1"/>
                      <a:pt x="5" y="4"/>
                      <a:pt x="5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1"/>
                      <a:pt x="5" y="1"/>
                      <a:pt x="6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1"/>
                      <a:pt x="3" y="1"/>
                      <a:pt x="2" y="1"/>
                    </a:cubicBezTo>
                    <a:cubicBezTo>
                      <a:pt x="1" y="1"/>
                      <a:pt x="6" y="2"/>
                      <a:pt x="2" y="3"/>
                    </a:cubicBezTo>
                    <a:cubicBezTo>
                      <a:pt x="3" y="3"/>
                      <a:pt x="5" y="4"/>
                      <a:pt x="5" y="6"/>
                    </a:cubicBezTo>
                    <a:cubicBezTo>
                      <a:pt x="7" y="4"/>
                      <a:pt x="6" y="6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8" y="5"/>
                    </a:cubicBezTo>
                    <a:cubicBezTo>
                      <a:pt x="8" y="5"/>
                      <a:pt x="7" y="6"/>
                      <a:pt x="7" y="7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9"/>
                      <a:pt x="12" y="10"/>
                      <a:pt x="13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2"/>
                      <a:pt x="17" y="10"/>
                      <a:pt x="16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4"/>
                      <a:pt x="15" y="14"/>
                    </a:cubicBezTo>
                    <a:cubicBezTo>
                      <a:pt x="15" y="15"/>
                      <a:pt x="14" y="12"/>
                      <a:pt x="15" y="13"/>
                    </a:cubicBezTo>
                    <a:cubicBezTo>
                      <a:pt x="15" y="13"/>
                      <a:pt x="15" y="13"/>
                      <a:pt x="16" y="14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5"/>
                      <a:pt x="17" y="15"/>
                      <a:pt x="18" y="15"/>
                    </a:cubicBezTo>
                    <a:cubicBezTo>
                      <a:pt x="15" y="10"/>
                      <a:pt x="19" y="10"/>
                      <a:pt x="18" y="9"/>
                    </a:cubicBezTo>
                    <a:cubicBezTo>
                      <a:pt x="16" y="9"/>
                      <a:pt x="17" y="10"/>
                      <a:pt x="16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0" name="Freeform 175"/>
              <p:cNvSpPr>
                <a:spLocks/>
              </p:cNvSpPr>
              <p:nvPr/>
            </p:nvSpPr>
            <p:spPr bwMode="auto">
              <a:xfrm>
                <a:off x="770" y="1640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1" name="Freeform 176"/>
              <p:cNvSpPr>
                <a:spLocks/>
              </p:cNvSpPr>
              <p:nvPr/>
            </p:nvSpPr>
            <p:spPr bwMode="auto">
              <a:xfrm>
                <a:off x="738" y="160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2" name="Rectangle 177"/>
              <p:cNvSpPr>
                <a:spLocks noChangeArrowheads="1"/>
              </p:cNvSpPr>
              <p:nvPr/>
            </p:nvSpPr>
            <p:spPr bwMode="auto">
              <a:xfrm>
                <a:off x="773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3" name="Freeform 178"/>
              <p:cNvSpPr>
                <a:spLocks/>
              </p:cNvSpPr>
              <p:nvPr/>
            </p:nvSpPr>
            <p:spPr bwMode="auto">
              <a:xfrm>
                <a:off x="779" y="164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4" name="Freeform 179"/>
              <p:cNvSpPr>
                <a:spLocks/>
              </p:cNvSpPr>
              <p:nvPr/>
            </p:nvSpPr>
            <p:spPr bwMode="auto">
              <a:xfrm>
                <a:off x="730" y="16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5" name="Freeform 180"/>
              <p:cNvSpPr>
                <a:spLocks/>
              </p:cNvSpPr>
              <p:nvPr/>
            </p:nvSpPr>
            <p:spPr bwMode="auto">
              <a:xfrm>
                <a:off x="713" y="1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6" name="Freeform 181"/>
              <p:cNvSpPr>
                <a:spLocks/>
              </p:cNvSpPr>
              <p:nvPr/>
            </p:nvSpPr>
            <p:spPr bwMode="auto">
              <a:xfrm>
                <a:off x="678" y="1605"/>
                <a:ext cx="62" cy="76"/>
              </a:xfrm>
              <a:custGeom>
                <a:avLst/>
                <a:gdLst>
                  <a:gd name="T0" fmla="*/ 0 w 23"/>
                  <a:gd name="T1" fmla="*/ 26 h 28"/>
                  <a:gd name="T2" fmla="*/ 2 w 23"/>
                  <a:gd name="T3" fmla="*/ 28 h 28"/>
                  <a:gd name="T4" fmla="*/ 3 w 23"/>
                  <a:gd name="T5" fmla="*/ 28 h 28"/>
                  <a:gd name="T6" fmla="*/ 4 w 23"/>
                  <a:gd name="T7" fmla="*/ 26 h 28"/>
                  <a:gd name="T8" fmla="*/ 6 w 23"/>
                  <a:gd name="T9" fmla="*/ 23 h 28"/>
                  <a:gd name="T10" fmla="*/ 8 w 23"/>
                  <a:gd name="T11" fmla="*/ 21 h 28"/>
                  <a:gd name="T12" fmla="*/ 9 w 23"/>
                  <a:gd name="T13" fmla="*/ 18 h 28"/>
                  <a:gd name="T14" fmla="*/ 10 w 23"/>
                  <a:gd name="T15" fmla="*/ 18 h 28"/>
                  <a:gd name="T16" fmla="*/ 12 w 23"/>
                  <a:gd name="T17" fmla="*/ 17 h 28"/>
                  <a:gd name="T18" fmla="*/ 10 w 23"/>
                  <a:gd name="T19" fmla="*/ 14 h 28"/>
                  <a:gd name="T20" fmla="*/ 11 w 23"/>
                  <a:gd name="T21" fmla="*/ 13 h 28"/>
                  <a:gd name="T22" fmla="*/ 13 w 23"/>
                  <a:gd name="T23" fmla="*/ 13 h 28"/>
                  <a:gd name="T24" fmla="*/ 15 w 23"/>
                  <a:gd name="T25" fmla="*/ 11 h 28"/>
                  <a:gd name="T26" fmla="*/ 17 w 23"/>
                  <a:gd name="T27" fmla="*/ 10 h 28"/>
                  <a:gd name="T28" fmla="*/ 17 w 23"/>
                  <a:gd name="T29" fmla="*/ 8 h 28"/>
                  <a:gd name="T30" fmla="*/ 17 w 23"/>
                  <a:gd name="T31" fmla="*/ 6 h 28"/>
                  <a:gd name="T32" fmla="*/ 19 w 23"/>
                  <a:gd name="T33" fmla="*/ 6 h 28"/>
                  <a:gd name="T34" fmla="*/ 19 w 23"/>
                  <a:gd name="T35" fmla="*/ 5 h 28"/>
                  <a:gd name="T36" fmla="*/ 22 w 23"/>
                  <a:gd name="T37" fmla="*/ 1 h 28"/>
                  <a:gd name="T38" fmla="*/ 20 w 23"/>
                  <a:gd name="T39" fmla="*/ 3 h 28"/>
                  <a:gd name="T40" fmla="*/ 21 w 23"/>
                  <a:gd name="T41" fmla="*/ 4 h 28"/>
                  <a:gd name="T42" fmla="*/ 18 w 23"/>
                  <a:gd name="T43" fmla="*/ 2 h 28"/>
                  <a:gd name="T44" fmla="*/ 17 w 23"/>
                  <a:gd name="T45" fmla="*/ 2 h 28"/>
                  <a:gd name="T46" fmla="*/ 16 w 23"/>
                  <a:gd name="T47" fmla="*/ 4 h 28"/>
                  <a:gd name="T48" fmla="*/ 15 w 23"/>
                  <a:gd name="T49" fmla="*/ 5 h 28"/>
                  <a:gd name="T50" fmla="*/ 14 w 23"/>
                  <a:gd name="T51" fmla="*/ 6 h 28"/>
                  <a:gd name="T52" fmla="*/ 13 w 23"/>
                  <a:gd name="T53" fmla="*/ 8 h 28"/>
                  <a:gd name="T54" fmla="*/ 13 w 23"/>
                  <a:gd name="T55" fmla="*/ 8 h 28"/>
                  <a:gd name="T56" fmla="*/ 12 w 23"/>
                  <a:gd name="T57" fmla="*/ 8 h 28"/>
                  <a:gd name="T58" fmla="*/ 12 w 23"/>
                  <a:gd name="T59" fmla="*/ 10 h 28"/>
                  <a:gd name="T60" fmla="*/ 11 w 23"/>
                  <a:gd name="T61" fmla="*/ 11 h 28"/>
                  <a:gd name="T62" fmla="*/ 10 w 23"/>
                  <a:gd name="T63" fmla="*/ 11 h 28"/>
                  <a:gd name="T64" fmla="*/ 9 w 23"/>
                  <a:gd name="T65" fmla="*/ 12 h 28"/>
                  <a:gd name="T66" fmla="*/ 9 w 23"/>
                  <a:gd name="T67" fmla="*/ 14 h 28"/>
                  <a:gd name="T68" fmla="*/ 8 w 23"/>
                  <a:gd name="T69" fmla="*/ 16 h 28"/>
                  <a:gd name="T70" fmla="*/ 7 w 23"/>
                  <a:gd name="T71" fmla="*/ 18 h 28"/>
                  <a:gd name="T72" fmla="*/ 6 w 23"/>
                  <a:gd name="T73" fmla="*/ 19 h 28"/>
                  <a:gd name="T74" fmla="*/ 4 w 23"/>
                  <a:gd name="T75" fmla="*/ 22 h 28"/>
                  <a:gd name="T76" fmla="*/ 6 w 23"/>
                  <a:gd name="T77" fmla="*/ 22 h 28"/>
                  <a:gd name="T78" fmla="*/ 3 w 23"/>
                  <a:gd name="T79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" h="28">
                    <a:moveTo>
                      <a:pt x="0" y="23"/>
                    </a:moveTo>
                    <a:cubicBezTo>
                      <a:pt x="0" y="24"/>
                      <a:pt x="0" y="25"/>
                      <a:pt x="0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2" y="28"/>
                      <a:pt x="3" y="28"/>
                    </a:cubicBezTo>
                    <a:cubicBezTo>
                      <a:pt x="3" y="27"/>
                      <a:pt x="2" y="25"/>
                      <a:pt x="3" y="25"/>
                    </a:cubicBezTo>
                    <a:cubicBezTo>
                      <a:pt x="3" y="25"/>
                      <a:pt x="3" y="25"/>
                      <a:pt x="4" y="26"/>
                    </a:cubicBezTo>
                    <a:cubicBezTo>
                      <a:pt x="4" y="25"/>
                      <a:pt x="3" y="24"/>
                      <a:pt x="3" y="23"/>
                    </a:cubicBezTo>
                    <a:cubicBezTo>
                      <a:pt x="7" y="27"/>
                      <a:pt x="3" y="21"/>
                      <a:pt x="6" y="23"/>
                    </a:cubicBezTo>
                    <a:cubicBezTo>
                      <a:pt x="6" y="22"/>
                      <a:pt x="7" y="22"/>
                      <a:pt x="7" y="21"/>
                    </a:cubicBezTo>
                    <a:cubicBezTo>
                      <a:pt x="8" y="22"/>
                      <a:pt x="7" y="20"/>
                      <a:pt x="8" y="21"/>
                    </a:cubicBezTo>
                    <a:cubicBezTo>
                      <a:pt x="6" y="19"/>
                      <a:pt x="11" y="21"/>
                      <a:pt x="8" y="18"/>
                    </a:cubicBezTo>
                    <a:cubicBezTo>
                      <a:pt x="9" y="18"/>
                      <a:pt x="8" y="18"/>
                      <a:pt x="9" y="18"/>
                    </a:cubicBezTo>
                    <a:cubicBezTo>
                      <a:pt x="10" y="18"/>
                      <a:pt x="9" y="18"/>
                      <a:pt x="9" y="18"/>
                    </a:cubicBezTo>
                    <a:cubicBezTo>
                      <a:pt x="10" y="19"/>
                      <a:pt x="9" y="17"/>
                      <a:pt x="10" y="18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10" y="15"/>
                      <a:pt x="10" y="16"/>
                      <a:pt x="12" y="17"/>
                    </a:cubicBezTo>
                    <a:cubicBezTo>
                      <a:pt x="11" y="15"/>
                      <a:pt x="12" y="16"/>
                      <a:pt x="11" y="14"/>
                    </a:cubicBezTo>
                    <a:cubicBezTo>
                      <a:pt x="11" y="14"/>
                      <a:pt x="10" y="15"/>
                      <a:pt x="10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12" y="12"/>
                      <a:pt x="9" y="12"/>
                      <a:pt x="11" y="13"/>
                    </a:cubicBezTo>
                    <a:cubicBezTo>
                      <a:pt x="12" y="14"/>
                      <a:pt x="11" y="14"/>
                      <a:pt x="12" y="15"/>
                    </a:cubicBezTo>
                    <a:cubicBezTo>
                      <a:pt x="13" y="15"/>
                      <a:pt x="13" y="14"/>
                      <a:pt x="13" y="13"/>
                    </a:cubicBezTo>
                    <a:cubicBezTo>
                      <a:pt x="14" y="12"/>
                      <a:pt x="14" y="13"/>
                      <a:pt x="14" y="13"/>
                    </a:cubicBezTo>
                    <a:cubicBezTo>
                      <a:pt x="16" y="13"/>
                      <a:pt x="13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0"/>
                      <a:pt x="17" y="11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8" y="11"/>
                      <a:pt x="15" y="7"/>
                      <a:pt x="17" y="8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6"/>
                    </a:cubicBezTo>
                    <a:cubicBezTo>
                      <a:pt x="16" y="6"/>
                      <a:pt x="18" y="8"/>
                      <a:pt x="18" y="9"/>
                    </a:cubicBezTo>
                    <a:cubicBezTo>
                      <a:pt x="18" y="8"/>
                      <a:pt x="19" y="7"/>
                      <a:pt x="19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18" y="5"/>
                      <a:pt x="19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4"/>
                      <a:pt x="22" y="1"/>
                    </a:cubicBezTo>
                    <a:cubicBezTo>
                      <a:pt x="22" y="1"/>
                      <a:pt x="20" y="0"/>
                      <a:pt x="19" y="0"/>
                    </a:cubicBezTo>
                    <a:cubicBezTo>
                      <a:pt x="19" y="1"/>
                      <a:pt x="20" y="2"/>
                      <a:pt x="20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4"/>
                      <a:pt x="21" y="4"/>
                    </a:cubicBezTo>
                    <a:cubicBezTo>
                      <a:pt x="21" y="5"/>
                      <a:pt x="20" y="3"/>
                      <a:pt x="20" y="4"/>
                    </a:cubicBezTo>
                    <a:cubicBezTo>
                      <a:pt x="19" y="3"/>
                      <a:pt x="19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7" y="3"/>
                      <a:pt x="17" y="2"/>
                    </a:cubicBezTo>
                    <a:cubicBezTo>
                      <a:pt x="18" y="4"/>
                      <a:pt x="16" y="3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5" y="5"/>
                      <a:pt x="17" y="7"/>
                      <a:pt x="16" y="7"/>
                    </a:cubicBezTo>
                    <a:cubicBezTo>
                      <a:pt x="15" y="6"/>
                      <a:pt x="15" y="7"/>
                      <a:pt x="14" y="6"/>
                    </a:cubicBezTo>
                    <a:cubicBezTo>
                      <a:pt x="15" y="7"/>
                      <a:pt x="13" y="7"/>
                      <a:pt x="14" y="8"/>
                    </a:cubicBezTo>
                    <a:cubicBezTo>
                      <a:pt x="14" y="9"/>
                      <a:pt x="14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3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3" y="12"/>
                    </a:cubicBezTo>
                    <a:cubicBezTo>
                      <a:pt x="13" y="12"/>
                      <a:pt x="12" y="11"/>
                      <a:pt x="11" y="11"/>
                    </a:cubicBezTo>
                    <a:cubicBezTo>
                      <a:pt x="12" y="13"/>
                      <a:pt x="11" y="11"/>
                      <a:pt x="11" y="12"/>
                    </a:cubicBezTo>
                    <a:cubicBezTo>
                      <a:pt x="10" y="11"/>
                      <a:pt x="11" y="12"/>
                      <a:pt x="10" y="11"/>
                    </a:cubicBezTo>
                    <a:cubicBezTo>
                      <a:pt x="9" y="10"/>
                      <a:pt x="10" y="12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4"/>
                      <a:pt x="8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5"/>
                      <a:pt x="7" y="17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5" y="17"/>
                      <a:pt x="6" y="19"/>
                    </a:cubicBezTo>
                    <a:cubicBezTo>
                      <a:pt x="6" y="20"/>
                      <a:pt x="5" y="18"/>
                      <a:pt x="4" y="18"/>
                    </a:cubicBezTo>
                    <a:cubicBezTo>
                      <a:pt x="5" y="21"/>
                      <a:pt x="1" y="19"/>
                      <a:pt x="4" y="22"/>
                    </a:cubicBezTo>
                    <a:cubicBezTo>
                      <a:pt x="4" y="22"/>
                      <a:pt x="5" y="22"/>
                      <a:pt x="5" y="21"/>
                    </a:cubicBezTo>
                    <a:cubicBezTo>
                      <a:pt x="5" y="21"/>
                      <a:pt x="6" y="22"/>
                      <a:pt x="6" y="22"/>
                    </a:cubicBezTo>
                    <a:cubicBezTo>
                      <a:pt x="6" y="23"/>
                      <a:pt x="4" y="22"/>
                      <a:pt x="4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20"/>
                      <a:pt x="3" y="25"/>
                      <a:pt x="0" y="2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7" name="Freeform 182"/>
              <p:cNvSpPr>
                <a:spLocks/>
              </p:cNvSpPr>
              <p:nvPr/>
            </p:nvSpPr>
            <p:spPr bwMode="auto">
              <a:xfrm>
                <a:off x="691" y="164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8" name="Freeform 183"/>
              <p:cNvSpPr>
                <a:spLocks/>
              </p:cNvSpPr>
              <p:nvPr/>
            </p:nvSpPr>
            <p:spPr bwMode="auto">
              <a:xfrm>
                <a:off x="694" y="165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9" name="Freeform 184"/>
              <p:cNvSpPr>
                <a:spLocks/>
              </p:cNvSpPr>
              <p:nvPr/>
            </p:nvSpPr>
            <p:spPr bwMode="auto">
              <a:xfrm>
                <a:off x="675" y="1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0" name="Freeform 185"/>
              <p:cNvSpPr>
                <a:spLocks/>
              </p:cNvSpPr>
              <p:nvPr/>
            </p:nvSpPr>
            <p:spPr bwMode="auto">
              <a:xfrm>
                <a:off x="675" y="167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1" name="Freeform 186"/>
              <p:cNvSpPr>
                <a:spLocks/>
              </p:cNvSpPr>
              <p:nvPr/>
            </p:nvSpPr>
            <p:spPr bwMode="auto">
              <a:xfrm>
                <a:off x="645" y="1675"/>
                <a:ext cx="38" cy="44"/>
              </a:xfrm>
              <a:custGeom>
                <a:avLst/>
                <a:gdLst>
                  <a:gd name="T0" fmla="*/ 2 w 14"/>
                  <a:gd name="T1" fmla="*/ 12 h 16"/>
                  <a:gd name="T2" fmla="*/ 3 w 14"/>
                  <a:gd name="T3" fmla="*/ 13 h 16"/>
                  <a:gd name="T4" fmla="*/ 1 w 14"/>
                  <a:gd name="T5" fmla="*/ 13 h 16"/>
                  <a:gd name="T6" fmla="*/ 3 w 14"/>
                  <a:gd name="T7" fmla="*/ 16 h 16"/>
                  <a:gd name="T8" fmla="*/ 7 w 14"/>
                  <a:gd name="T9" fmla="*/ 9 h 16"/>
                  <a:gd name="T10" fmla="*/ 7 w 14"/>
                  <a:gd name="T11" fmla="*/ 10 h 16"/>
                  <a:gd name="T12" fmla="*/ 8 w 14"/>
                  <a:gd name="T13" fmla="*/ 6 h 16"/>
                  <a:gd name="T14" fmla="*/ 10 w 14"/>
                  <a:gd name="T15" fmla="*/ 8 h 16"/>
                  <a:gd name="T16" fmla="*/ 11 w 14"/>
                  <a:gd name="T17" fmla="*/ 6 h 16"/>
                  <a:gd name="T18" fmla="*/ 10 w 14"/>
                  <a:gd name="T19" fmla="*/ 5 h 16"/>
                  <a:gd name="T20" fmla="*/ 11 w 14"/>
                  <a:gd name="T21" fmla="*/ 5 h 16"/>
                  <a:gd name="T22" fmla="*/ 10 w 14"/>
                  <a:gd name="T23" fmla="*/ 5 h 16"/>
                  <a:gd name="T24" fmla="*/ 11 w 14"/>
                  <a:gd name="T25" fmla="*/ 4 h 16"/>
                  <a:gd name="T26" fmla="*/ 11 w 14"/>
                  <a:gd name="T27" fmla="*/ 5 h 16"/>
                  <a:gd name="T28" fmla="*/ 11 w 14"/>
                  <a:gd name="T29" fmla="*/ 4 h 16"/>
                  <a:gd name="T30" fmla="*/ 12 w 14"/>
                  <a:gd name="T31" fmla="*/ 4 h 16"/>
                  <a:gd name="T32" fmla="*/ 12 w 14"/>
                  <a:gd name="T33" fmla="*/ 1 h 16"/>
                  <a:gd name="T34" fmla="*/ 12 w 14"/>
                  <a:gd name="T35" fmla="*/ 0 h 16"/>
                  <a:gd name="T36" fmla="*/ 11 w 14"/>
                  <a:gd name="T37" fmla="*/ 3 h 16"/>
                  <a:gd name="T38" fmla="*/ 11 w 14"/>
                  <a:gd name="T39" fmla="*/ 2 h 16"/>
                  <a:gd name="T40" fmla="*/ 11 w 14"/>
                  <a:gd name="T41" fmla="*/ 4 h 16"/>
                  <a:gd name="T42" fmla="*/ 10 w 14"/>
                  <a:gd name="T43" fmla="*/ 2 h 16"/>
                  <a:gd name="T44" fmla="*/ 8 w 14"/>
                  <a:gd name="T45" fmla="*/ 2 h 16"/>
                  <a:gd name="T46" fmla="*/ 8 w 14"/>
                  <a:gd name="T47" fmla="*/ 2 h 16"/>
                  <a:gd name="T48" fmla="*/ 7 w 14"/>
                  <a:gd name="T49" fmla="*/ 3 h 16"/>
                  <a:gd name="T50" fmla="*/ 8 w 14"/>
                  <a:gd name="T51" fmla="*/ 4 h 16"/>
                  <a:gd name="T52" fmla="*/ 10 w 14"/>
                  <a:gd name="T53" fmla="*/ 5 h 16"/>
                  <a:gd name="T54" fmla="*/ 9 w 14"/>
                  <a:gd name="T55" fmla="*/ 6 h 16"/>
                  <a:gd name="T56" fmla="*/ 8 w 14"/>
                  <a:gd name="T57" fmla="*/ 4 h 16"/>
                  <a:gd name="T58" fmla="*/ 8 w 14"/>
                  <a:gd name="T59" fmla="*/ 5 h 16"/>
                  <a:gd name="T60" fmla="*/ 7 w 14"/>
                  <a:gd name="T61" fmla="*/ 4 h 16"/>
                  <a:gd name="T62" fmla="*/ 8 w 14"/>
                  <a:gd name="T63" fmla="*/ 6 h 16"/>
                  <a:gd name="T64" fmla="*/ 6 w 14"/>
                  <a:gd name="T65" fmla="*/ 8 h 16"/>
                  <a:gd name="T66" fmla="*/ 5 w 14"/>
                  <a:gd name="T67" fmla="*/ 7 h 16"/>
                  <a:gd name="T68" fmla="*/ 6 w 14"/>
                  <a:gd name="T69" fmla="*/ 8 h 16"/>
                  <a:gd name="T70" fmla="*/ 4 w 14"/>
                  <a:gd name="T71" fmla="*/ 9 h 16"/>
                  <a:gd name="T72" fmla="*/ 4 w 14"/>
                  <a:gd name="T73" fmla="*/ 10 h 16"/>
                  <a:gd name="T74" fmla="*/ 3 w 14"/>
                  <a:gd name="T75" fmla="*/ 11 h 16"/>
                  <a:gd name="T76" fmla="*/ 3 w 14"/>
                  <a:gd name="T77" fmla="*/ 11 h 16"/>
                  <a:gd name="T78" fmla="*/ 3 w 14"/>
                  <a:gd name="T79" fmla="*/ 14 h 16"/>
                  <a:gd name="T80" fmla="*/ 2 w 14"/>
                  <a:gd name="T8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2" y="12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2" y="15"/>
                      <a:pt x="0" y="14"/>
                      <a:pt x="3" y="16"/>
                    </a:cubicBezTo>
                    <a:cubicBezTo>
                      <a:pt x="3" y="13"/>
                      <a:pt x="7" y="12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7"/>
                      <a:pt x="10" y="10"/>
                      <a:pt x="8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5"/>
                      <a:pt x="10" y="2"/>
                      <a:pt x="11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8" y="1"/>
                      <a:pt x="10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8" y="5"/>
                      <a:pt x="10" y="6"/>
                      <a:pt x="9" y="6"/>
                    </a:cubicBezTo>
                    <a:cubicBezTo>
                      <a:pt x="8" y="5"/>
                      <a:pt x="9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6" y="8"/>
                      <a:pt x="5" y="7"/>
                      <a:pt x="5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6" y="9"/>
                      <a:pt x="5" y="10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4" y="14"/>
                      <a:pt x="3" y="14"/>
                    </a:cubicBezTo>
                    <a:cubicBezTo>
                      <a:pt x="3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2" name="Freeform 187"/>
              <p:cNvSpPr>
                <a:spLocks/>
              </p:cNvSpPr>
              <p:nvPr/>
            </p:nvSpPr>
            <p:spPr bwMode="auto">
              <a:xfrm>
                <a:off x="645" y="1714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1 w 3"/>
                  <a:gd name="T3" fmla="*/ 0 h 3"/>
                  <a:gd name="T4" fmla="*/ 2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3" name="Freeform 188"/>
              <p:cNvSpPr>
                <a:spLocks/>
              </p:cNvSpPr>
              <p:nvPr/>
            </p:nvSpPr>
            <p:spPr bwMode="auto">
              <a:xfrm>
                <a:off x="634" y="1716"/>
                <a:ext cx="19" cy="19"/>
              </a:xfrm>
              <a:custGeom>
                <a:avLst/>
                <a:gdLst>
                  <a:gd name="T0" fmla="*/ 2 w 7"/>
                  <a:gd name="T1" fmla="*/ 5 h 7"/>
                  <a:gd name="T2" fmla="*/ 3 w 7"/>
                  <a:gd name="T3" fmla="*/ 6 h 7"/>
                  <a:gd name="T4" fmla="*/ 5 w 7"/>
                  <a:gd name="T5" fmla="*/ 4 h 7"/>
                  <a:gd name="T6" fmla="*/ 4 w 7"/>
                  <a:gd name="T7" fmla="*/ 2 h 7"/>
                  <a:gd name="T8" fmla="*/ 5 w 7"/>
                  <a:gd name="T9" fmla="*/ 2 h 7"/>
                  <a:gd name="T10" fmla="*/ 5 w 7"/>
                  <a:gd name="T11" fmla="*/ 1 h 7"/>
                  <a:gd name="T12" fmla="*/ 5 w 7"/>
                  <a:gd name="T13" fmla="*/ 1 h 7"/>
                  <a:gd name="T14" fmla="*/ 4 w 7"/>
                  <a:gd name="T15" fmla="*/ 1 h 7"/>
                  <a:gd name="T16" fmla="*/ 4 w 7"/>
                  <a:gd name="T17" fmla="*/ 2 h 7"/>
                  <a:gd name="T18" fmla="*/ 4 w 7"/>
                  <a:gd name="T19" fmla="*/ 1 h 7"/>
                  <a:gd name="T20" fmla="*/ 4 w 7"/>
                  <a:gd name="T21" fmla="*/ 3 h 7"/>
                  <a:gd name="T22" fmla="*/ 3 w 7"/>
                  <a:gd name="T23" fmla="*/ 2 h 7"/>
                  <a:gd name="T24" fmla="*/ 1 w 7"/>
                  <a:gd name="T25" fmla="*/ 3 h 7"/>
                  <a:gd name="T26" fmla="*/ 2 w 7"/>
                  <a:gd name="T27" fmla="*/ 3 h 7"/>
                  <a:gd name="T28" fmla="*/ 3 w 7"/>
                  <a:gd name="T29" fmla="*/ 4 h 7"/>
                  <a:gd name="T30" fmla="*/ 1 w 7"/>
                  <a:gd name="T31" fmla="*/ 3 h 7"/>
                  <a:gd name="T32" fmla="*/ 1 w 7"/>
                  <a:gd name="T33" fmla="*/ 5 h 7"/>
                  <a:gd name="T34" fmla="*/ 3 w 7"/>
                  <a:gd name="T35" fmla="*/ 7 h 7"/>
                  <a:gd name="T36" fmla="*/ 1 w 7"/>
                  <a:gd name="T37" fmla="*/ 6 h 7"/>
                  <a:gd name="T38" fmla="*/ 0 w 7"/>
                  <a:gd name="T39" fmla="*/ 6 h 7"/>
                  <a:gd name="T40" fmla="*/ 3 w 7"/>
                  <a:gd name="T41" fmla="*/ 7 h 7"/>
                  <a:gd name="T42" fmla="*/ 2 w 7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7">
                    <a:moveTo>
                      <a:pt x="2" y="5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3"/>
                      <a:pt x="5" y="4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2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5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4" y="5"/>
                      <a:pt x="2" y="3"/>
                      <a:pt x="1" y="3"/>
                    </a:cubicBezTo>
                    <a:cubicBezTo>
                      <a:pt x="2" y="4"/>
                      <a:pt x="2" y="6"/>
                      <a:pt x="1" y="5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5" y="7"/>
                      <a:pt x="1" y="6"/>
                      <a:pt x="2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4" name="Rectangle 189"/>
              <p:cNvSpPr>
                <a:spLocks noChangeArrowheads="1"/>
              </p:cNvSpPr>
              <p:nvPr/>
            </p:nvSpPr>
            <p:spPr bwMode="auto">
              <a:xfrm>
                <a:off x="642" y="173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5" name="Freeform 190"/>
              <p:cNvSpPr>
                <a:spLocks/>
              </p:cNvSpPr>
              <p:nvPr/>
            </p:nvSpPr>
            <p:spPr bwMode="auto">
              <a:xfrm>
                <a:off x="705" y="16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6" name="Freeform 191"/>
              <p:cNvSpPr>
                <a:spLocks/>
              </p:cNvSpPr>
              <p:nvPr/>
            </p:nvSpPr>
            <p:spPr bwMode="auto">
              <a:xfrm>
                <a:off x="697" y="1646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3 h 3"/>
                  <a:gd name="T4" fmla="*/ 5 w 5"/>
                  <a:gd name="T5" fmla="*/ 0 h 3"/>
                  <a:gd name="T6" fmla="*/ 2 w 5"/>
                  <a:gd name="T7" fmla="*/ 1 h 3"/>
                  <a:gd name="T8" fmla="*/ 3 w 5"/>
                  <a:gd name="T9" fmla="*/ 1 h 3"/>
                  <a:gd name="T10" fmla="*/ 1 w 5"/>
                  <a:gd name="T11" fmla="*/ 2 h 3"/>
                  <a:gd name="T12" fmla="*/ 2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1"/>
                      <a:pt x="3" y="2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0" y="3"/>
                      <a:pt x="2" y="2"/>
                      <a:pt x="2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7" name="Freeform 192"/>
              <p:cNvSpPr>
                <a:spLocks/>
              </p:cNvSpPr>
              <p:nvPr/>
            </p:nvSpPr>
            <p:spPr bwMode="auto">
              <a:xfrm>
                <a:off x="702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8" name="Freeform 193"/>
              <p:cNvSpPr>
                <a:spLocks/>
              </p:cNvSpPr>
              <p:nvPr/>
            </p:nvSpPr>
            <p:spPr bwMode="auto">
              <a:xfrm>
                <a:off x="705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9" name="Freeform 194"/>
              <p:cNvSpPr>
                <a:spLocks/>
              </p:cNvSpPr>
              <p:nvPr/>
            </p:nvSpPr>
            <p:spPr bwMode="auto">
              <a:xfrm>
                <a:off x="708" y="16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0" name="Freeform 195"/>
              <p:cNvSpPr>
                <a:spLocks/>
              </p:cNvSpPr>
              <p:nvPr/>
            </p:nvSpPr>
            <p:spPr bwMode="auto">
              <a:xfrm>
                <a:off x="702" y="1651"/>
                <a:ext cx="8" cy="5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2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2 h 2"/>
                  <a:gd name="T12" fmla="*/ 3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1" name="Freeform 196"/>
              <p:cNvSpPr>
                <a:spLocks/>
              </p:cNvSpPr>
              <p:nvPr/>
            </p:nvSpPr>
            <p:spPr bwMode="auto">
              <a:xfrm>
                <a:off x="708" y="16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2" name="Freeform 197"/>
              <p:cNvSpPr>
                <a:spLocks/>
              </p:cNvSpPr>
              <p:nvPr/>
            </p:nvSpPr>
            <p:spPr bwMode="auto">
              <a:xfrm>
                <a:off x="705" y="165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3" name="Freeform 198"/>
              <p:cNvSpPr>
                <a:spLocks/>
              </p:cNvSpPr>
              <p:nvPr/>
            </p:nvSpPr>
            <p:spPr bwMode="auto">
              <a:xfrm>
                <a:off x="702" y="1651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2"/>
                      <a:pt x="3" y="0"/>
                      <a:pt x="2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4" name="Freeform 199"/>
              <p:cNvSpPr>
                <a:spLocks/>
              </p:cNvSpPr>
              <p:nvPr/>
            </p:nvSpPr>
            <p:spPr bwMode="auto">
              <a:xfrm>
                <a:off x="700" y="166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5" name="Freeform 200"/>
              <p:cNvSpPr>
                <a:spLocks/>
              </p:cNvSpPr>
              <p:nvPr/>
            </p:nvSpPr>
            <p:spPr bwMode="auto">
              <a:xfrm>
                <a:off x="700" y="1656"/>
                <a:ext cx="10" cy="11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1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1 w 4"/>
                  <a:gd name="T15" fmla="*/ 1 h 4"/>
                  <a:gd name="T16" fmla="*/ 2 w 4"/>
                  <a:gd name="T17" fmla="*/ 1 h 4"/>
                  <a:gd name="T18" fmla="*/ 1 w 4"/>
                  <a:gd name="T19" fmla="*/ 2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4" y="0"/>
                      <a:pt x="3" y="1"/>
                      <a:pt x="4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3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6" name="Freeform 201"/>
              <p:cNvSpPr>
                <a:spLocks/>
              </p:cNvSpPr>
              <p:nvPr/>
            </p:nvSpPr>
            <p:spPr bwMode="auto">
              <a:xfrm>
                <a:off x="705" y="166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7" name="Freeform 202"/>
              <p:cNvSpPr>
                <a:spLocks/>
              </p:cNvSpPr>
              <p:nvPr/>
            </p:nvSpPr>
            <p:spPr bwMode="auto">
              <a:xfrm>
                <a:off x="702" y="1659"/>
                <a:ext cx="11" cy="11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1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2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0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8" name="Freeform 203"/>
              <p:cNvSpPr>
                <a:spLocks/>
              </p:cNvSpPr>
              <p:nvPr/>
            </p:nvSpPr>
            <p:spPr bwMode="auto">
              <a:xfrm>
                <a:off x="710" y="165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9" name="Freeform 204"/>
              <p:cNvSpPr>
                <a:spLocks/>
              </p:cNvSpPr>
              <p:nvPr/>
            </p:nvSpPr>
            <p:spPr bwMode="auto">
              <a:xfrm>
                <a:off x="708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7" name="Group 406"/>
            <p:cNvGrpSpPr>
              <a:grpSpLocks/>
            </p:cNvGrpSpPr>
            <p:nvPr/>
          </p:nvGrpSpPr>
          <p:grpSpPr bwMode="auto">
            <a:xfrm>
              <a:off x="653" y="1632"/>
              <a:ext cx="1446" cy="1624"/>
              <a:chOff x="653" y="1632"/>
              <a:chExt cx="1446" cy="1624"/>
            </a:xfrm>
          </p:grpSpPr>
          <p:sp>
            <p:nvSpPr>
              <p:cNvPr id="1310" name="Freeform 206"/>
              <p:cNvSpPr>
                <a:spLocks/>
              </p:cNvSpPr>
              <p:nvPr/>
            </p:nvSpPr>
            <p:spPr bwMode="auto">
              <a:xfrm>
                <a:off x="713" y="166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1" name="Freeform 207"/>
              <p:cNvSpPr>
                <a:spLocks/>
              </p:cNvSpPr>
              <p:nvPr/>
            </p:nvSpPr>
            <p:spPr bwMode="auto">
              <a:xfrm>
                <a:off x="705" y="1662"/>
                <a:ext cx="27" cy="24"/>
              </a:xfrm>
              <a:custGeom>
                <a:avLst/>
                <a:gdLst>
                  <a:gd name="T0" fmla="*/ 6 w 10"/>
                  <a:gd name="T1" fmla="*/ 9 h 9"/>
                  <a:gd name="T2" fmla="*/ 7 w 10"/>
                  <a:gd name="T3" fmla="*/ 8 h 9"/>
                  <a:gd name="T4" fmla="*/ 8 w 10"/>
                  <a:gd name="T5" fmla="*/ 7 h 9"/>
                  <a:gd name="T6" fmla="*/ 10 w 10"/>
                  <a:gd name="T7" fmla="*/ 6 h 9"/>
                  <a:gd name="T8" fmla="*/ 9 w 10"/>
                  <a:gd name="T9" fmla="*/ 6 h 9"/>
                  <a:gd name="T10" fmla="*/ 10 w 10"/>
                  <a:gd name="T11" fmla="*/ 5 h 9"/>
                  <a:gd name="T12" fmla="*/ 8 w 10"/>
                  <a:gd name="T13" fmla="*/ 5 h 9"/>
                  <a:gd name="T14" fmla="*/ 7 w 10"/>
                  <a:gd name="T15" fmla="*/ 4 h 9"/>
                  <a:gd name="T16" fmla="*/ 5 w 10"/>
                  <a:gd name="T17" fmla="*/ 1 h 9"/>
                  <a:gd name="T18" fmla="*/ 4 w 10"/>
                  <a:gd name="T19" fmla="*/ 3 h 9"/>
                  <a:gd name="T20" fmla="*/ 4 w 10"/>
                  <a:gd name="T21" fmla="*/ 2 h 9"/>
                  <a:gd name="T22" fmla="*/ 4 w 10"/>
                  <a:gd name="T23" fmla="*/ 2 h 9"/>
                  <a:gd name="T24" fmla="*/ 4 w 10"/>
                  <a:gd name="T25" fmla="*/ 1 h 9"/>
                  <a:gd name="T26" fmla="*/ 2 w 10"/>
                  <a:gd name="T27" fmla="*/ 2 h 9"/>
                  <a:gd name="T28" fmla="*/ 4 w 10"/>
                  <a:gd name="T29" fmla="*/ 0 h 9"/>
                  <a:gd name="T30" fmla="*/ 2 w 10"/>
                  <a:gd name="T31" fmla="*/ 1 h 9"/>
                  <a:gd name="T32" fmla="*/ 1 w 10"/>
                  <a:gd name="T33" fmla="*/ 2 h 9"/>
                  <a:gd name="T34" fmla="*/ 1 w 10"/>
                  <a:gd name="T35" fmla="*/ 3 h 9"/>
                  <a:gd name="T36" fmla="*/ 4 w 10"/>
                  <a:gd name="T37" fmla="*/ 3 h 9"/>
                  <a:gd name="T38" fmla="*/ 3 w 10"/>
                  <a:gd name="T39" fmla="*/ 4 h 9"/>
                  <a:gd name="T40" fmla="*/ 3 w 10"/>
                  <a:gd name="T41" fmla="*/ 5 h 9"/>
                  <a:gd name="T42" fmla="*/ 5 w 10"/>
                  <a:gd name="T43" fmla="*/ 4 h 9"/>
                  <a:gd name="T44" fmla="*/ 5 w 10"/>
                  <a:gd name="T45" fmla="*/ 5 h 9"/>
                  <a:gd name="T46" fmla="*/ 6 w 10"/>
                  <a:gd name="T47" fmla="*/ 4 h 9"/>
                  <a:gd name="T48" fmla="*/ 5 w 10"/>
                  <a:gd name="T49" fmla="*/ 6 h 9"/>
                  <a:gd name="T50" fmla="*/ 7 w 10"/>
                  <a:gd name="T51" fmla="*/ 4 h 9"/>
                  <a:gd name="T52" fmla="*/ 5 w 10"/>
                  <a:gd name="T53" fmla="*/ 7 h 9"/>
                  <a:gd name="T54" fmla="*/ 6 w 10"/>
                  <a:gd name="T55" fmla="*/ 6 h 9"/>
                  <a:gd name="T56" fmla="*/ 7 w 10"/>
                  <a:gd name="T57" fmla="*/ 5 h 9"/>
                  <a:gd name="T58" fmla="*/ 5 w 10"/>
                  <a:gd name="T59" fmla="*/ 7 h 9"/>
                  <a:gd name="T60" fmla="*/ 6 w 10"/>
                  <a:gd name="T61" fmla="*/ 7 h 9"/>
                  <a:gd name="T62" fmla="*/ 7 w 10"/>
                  <a:gd name="T63" fmla="*/ 6 h 9"/>
                  <a:gd name="T64" fmla="*/ 7 w 10"/>
                  <a:gd name="T65" fmla="*/ 7 h 9"/>
                  <a:gd name="T66" fmla="*/ 6 w 10"/>
                  <a:gd name="T67" fmla="*/ 8 h 9"/>
                  <a:gd name="T68" fmla="*/ 5 w 10"/>
                  <a:gd name="T69" fmla="*/ 9 h 9"/>
                  <a:gd name="T70" fmla="*/ 7 w 10"/>
                  <a:gd name="T71" fmla="*/ 7 h 9"/>
                  <a:gd name="T72" fmla="*/ 6 w 10"/>
                  <a:gd name="T7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8"/>
                      <a:pt x="8" y="7"/>
                    </a:cubicBezTo>
                    <a:cubicBezTo>
                      <a:pt x="9" y="7"/>
                      <a:pt x="9" y="7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3"/>
                      <a:pt x="5" y="3"/>
                      <a:pt x="5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4" y="1"/>
                      <a:pt x="4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0" y="4"/>
                      <a:pt x="3" y="3"/>
                      <a:pt x="4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4"/>
                      <a:pt x="3" y="5"/>
                    </a:cubicBezTo>
                    <a:cubicBezTo>
                      <a:pt x="4" y="4"/>
                      <a:pt x="3" y="6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5" y="8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7" y="7"/>
                      <a:pt x="7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9"/>
                      <a:pt x="6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2" name="Freeform 208"/>
              <p:cNvSpPr>
                <a:spLocks/>
              </p:cNvSpPr>
              <p:nvPr/>
            </p:nvSpPr>
            <p:spPr bwMode="auto">
              <a:xfrm>
                <a:off x="716" y="168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3" name="Freeform 209"/>
              <p:cNvSpPr>
                <a:spLocks/>
              </p:cNvSpPr>
              <p:nvPr/>
            </p:nvSpPr>
            <p:spPr bwMode="auto">
              <a:xfrm>
                <a:off x="721" y="16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4" name="Rectangle 210"/>
              <p:cNvSpPr>
                <a:spLocks noChangeArrowheads="1"/>
              </p:cNvSpPr>
              <p:nvPr/>
            </p:nvSpPr>
            <p:spPr bwMode="auto">
              <a:xfrm>
                <a:off x="727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5" name="Freeform 211"/>
              <p:cNvSpPr>
                <a:spLocks/>
              </p:cNvSpPr>
              <p:nvPr/>
            </p:nvSpPr>
            <p:spPr bwMode="auto">
              <a:xfrm>
                <a:off x="716" y="168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6" name="Freeform 212"/>
              <p:cNvSpPr>
                <a:spLocks/>
              </p:cNvSpPr>
              <p:nvPr/>
            </p:nvSpPr>
            <p:spPr bwMode="auto">
              <a:xfrm>
                <a:off x="713" y="16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7" name="Freeform 213"/>
              <p:cNvSpPr>
                <a:spLocks/>
              </p:cNvSpPr>
              <p:nvPr/>
            </p:nvSpPr>
            <p:spPr bwMode="auto">
              <a:xfrm>
                <a:off x="719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8" name="Freeform 214"/>
              <p:cNvSpPr>
                <a:spLocks/>
              </p:cNvSpPr>
              <p:nvPr/>
            </p:nvSpPr>
            <p:spPr bwMode="auto">
              <a:xfrm>
                <a:off x="724" y="1662"/>
                <a:ext cx="33" cy="30"/>
              </a:xfrm>
              <a:custGeom>
                <a:avLst/>
                <a:gdLst>
                  <a:gd name="T0" fmla="*/ 4 w 12"/>
                  <a:gd name="T1" fmla="*/ 8 h 11"/>
                  <a:gd name="T2" fmla="*/ 4 w 12"/>
                  <a:gd name="T3" fmla="*/ 10 h 11"/>
                  <a:gd name="T4" fmla="*/ 3 w 12"/>
                  <a:gd name="T5" fmla="*/ 10 h 11"/>
                  <a:gd name="T6" fmla="*/ 6 w 12"/>
                  <a:gd name="T7" fmla="*/ 8 h 11"/>
                  <a:gd name="T8" fmla="*/ 3 w 12"/>
                  <a:gd name="T9" fmla="*/ 8 h 11"/>
                  <a:gd name="T10" fmla="*/ 4 w 12"/>
                  <a:gd name="T11" fmla="*/ 7 h 11"/>
                  <a:gd name="T12" fmla="*/ 1 w 12"/>
                  <a:gd name="T13" fmla="*/ 9 h 11"/>
                  <a:gd name="T14" fmla="*/ 4 w 12"/>
                  <a:gd name="T15" fmla="*/ 6 h 11"/>
                  <a:gd name="T16" fmla="*/ 4 w 12"/>
                  <a:gd name="T17" fmla="*/ 6 h 11"/>
                  <a:gd name="T18" fmla="*/ 3 w 12"/>
                  <a:gd name="T19" fmla="*/ 6 h 11"/>
                  <a:gd name="T20" fmla="*/ 1 w 12"/>
                  <a:gd name="T21" fmla="*/ 8 h 11"/>
                  <a:gd name="T22" fmla="*/ 0 w 12"/>
                  <a:gd name="T23" fmla="*/ 9 h 11"/>
                  <a:gd name="T24" fmla="*/ 1 w 12"/>
                  <a:gd name="T25" fmla="*/ 8 h 11"/>
                  <a:gd name="T26" fmla="*/ 0 w 12"/>
                  <a:gd name="T27" fmla="*/ 9 h 11"/>
                  <a:gd name="T28" fmla="*/ 1 w 12"/>
                  <a:gd name="T29" fmla="*/ 9 h 11"/>
                  <a:gd name="T30" fmla="*/ 0 w 12"/>
                  <a:gd name="T31" fmla="*/ 10 h 11"/>
                  <a:gd name="T32" fmla="*/ 1 w 12"/>
                  <a:gd name="T33" fmla="*/ 9 h 11"/>
                  <a:gd name="T34" fmla="*/ 1 w 12"/>
                  <a:gd name="T35" fmla="*/ 9 h 11"/>
                  <a:gd name="T36" fmla="*/ 2 w 12"/>
                  <a:gd name="T37" fmla="*/ 9 h 11"/>
                  <a:gd name="T38" fmla="*/ 1 w 12"/>
                  <a:gd name="T39" fmla="*/ 10 h 11"/>
                  <a:gd name="T40" fmla="*/ 2 w 12"/>
                  <a:gd name="T41" fmla="*/ 9 h 11"/>
                  <a:gd name="T42" fmla="*/ 1 w 12"/>
                  <a:gd name="T43" fmla="*/ 11 h 11"/>
                  <a:gd name="T44" fmla="*/ 2 w 12"/>
                  <a:gd name="T45" fmla="*/ 10 h 11"/>
                  <a:gd name="T46" fmla="*/ 1 w 12"/>
                  <a:gd name="T47" fmla="*/ 10 h 11"/>
                  <a:gd name="T48" fmla="*/ 4 w 12"/>
                  <a:gd name="T49" fmla="*/ 9 h 11"/>
                  <a:gd name="T50" fmla="*/ 2 w 12"/>
                  <a:gd name="T51" fmla="*/ 11 h 11"/>
                  <a:gd name="T52" fmla="*/ 2 w 12"/>
                  <a:gd name="T53" fmla="*/ 11 h 11"/>
                  <a:gd name="T54" fmla="*/ 2 w 12"/>
                  <a:gd name="T55" fmla="*/ 11 h 11"/>
                  <a:gd name="T56" fmla="*/ 2 w 12"/>
                  <a:gd name="T57" fmla="*/ 11 h 11"/>
                  <a:gd name="T58" fmla="*/ 2 w 12"/>
                  <a:gd name="T59" fmla="*/ 11 h 11"/>
                  <a:gd name="T60" fmla="*/ 2 w 12"/>
                  <a:gd name="T61" fmla="*/ 11 h 11"/>
                  <a:gd name="T62" fmla="*/ 7 w 12"/>
                  <a:gd name="T63" fmla="*/ 5 h 11"/>
                  <a:gd name="T64" fmla="*/ 7 w 12"/>
                  <a:gd name="T65" fmla="*/ 5 h 11"/>
                  <a:gd name="T66" fmla="*/ 7 w 12"/>
                  <a:gd name="T67" fmla="*/ 5 h 11"/>
                  <a:gd name="T68" fmla="*/ 7 w 12"/>
                  <a:gd name="T69" fmla="*/ 5 h 11"/>
                  <a:gd name="T70" fmla="*/ 7 w 12"/>
                  <a:gd name="T71" fmla="*/ 5 h 11"/>
                  <a:gd name="T72" fmla="*/ 7 w 12"/>
                  <a:gd name="T73" fmla="*/ 5 h 11"/>
                  <a:gd name="T74" fmla="*/ 6 w 12"/>
                  <a:gd name="T75" fmla="*/ 5 h 11"/>
                  <a:gd name="T76" fmla="*/ 6 w 12"/>
                  <a:gd name="T77" fmla="*/ 5 h 11"/>
                  <a:gd name="T78" fmla="*/ 6 w 12"/>
                  <a:gd name="T79" fmla="*/ 5 h 11"/>
                  <a:gd name="T80" fmla="*/ 6 w 12"/>
                  <a:gd name="T81" fmla="*/ 6 h 11"/>
                  <a:gd name="T82" fmla="*/ 5 w 12"/>
                  <a:gd name="T83" fmla="*/ 6 h 11"/>
                  <a:gd name="T84" fmla="*/ 5 w 12"/>
                  <a:gd name="T85" fmla="*/ 7 h 11"/>
                  <a:gd name="T86" fmla="*/ 5 w 12"/>
                  <a:gd name="T87" fmla="*/ 6 h 11"/>
                  <a:gd name="T88" fmla="*/ 4 w 12"/>
                  <a:gd name="T89" fmla="*/ 8 h 11"/>
                  <a:gd name="T90" fmla="*/ 5 w 12"/>
                  <a:gd name="T91" fmla="*/ 7 h 11"/>
                  <a:gd name="T92" fmla="*/ 4 w 12"/>
                  <a:gd name="T9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1">
                    <a:moveTo>
                      <a:pt x="4" y="8"/>
                    </a:moveTo>
                    <a:cubicBezTo>
                      <a:pt x="3" y="10"/>
                      <a:pt x="4" y="9"/>
                      <a:pt x="4" y="10"/>
                    </a:cubicBezTo>
                    <a:cubicBezTo>
                      <a:pt x="4" y="10"/>
                      <a:pt x="8" y="4"/>
                      <a:pt x="3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7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1" y="10"/>
                      <a:pt x="1" y="9"/>
                    </a:cubicBezTo>
                    <a:cubicBezTo>
                      <a:pt x="3" y="8"/>
                      <a:pt x="2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7"/>
                      <a:pt x="3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8"/>
                      <a:pt x="0" y="9"/>
                      <a:pt x="1" y="8"/>
                    </a:cubicBezTo>
                    <a:cubicBezTo>
                      <a:pt x="0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0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3" y="10"/>
                      <a:pt x="1" y="11"/>
                      <a:pt x="1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3" y="10"/>
                      <a:pt x="4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2" y="0"/>
                      <a:pt x="5" y="8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7"/>
                      <a:pt x="7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4" y="8"/>
                      <a:pt x="4" y="9"/>
                      <a:pt x="4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9" name="Freeform 215"/>
              <p:cNvSpPr>
                <a:spLocks/>
              </p:cNvSpPr>
              <p:nvPr/>
            </p:nvSpPr>
            <p:spPr bwMode="auto">
              <a:xfrm>
                <a:off x="724" y="168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0" name="Freeform 216"/>
              <p:cNvSpPr>
                <a:spLocks/>
              </p:cNvSpPr>
              <p:nvPr/>
            </p:nvSpPr>
            <p:spPr bwMode="auto">
              <a:xfrm>
                <a:off x="721" y="1667"/>
                <a:ext cx="22" cy="17"/>
              </a:xfrm>
              <a:custGeom>
                <a:avLst/>
                <a:gdLst>
                  <a:gd name="T0" fmla="*/ 5 w 8"/>
                  <a:gd name="T1" fmla="*/ 4 h 6"/>
                  <a:gd name="T2" fmla="*/ 6 w 8"/>
                  <a:gd name="T3" fmla="*/ 2 h 6"/>
                  <a:gd name="T4" fmla="*/ 4 w 8"/>
                  <a:gd name="T5" fmla="*/ 5 h 6"/>
                  <a:gd name="T6" fmla="*/ 3 w 8"/>
                  <a:gd name="T7" fmla="*/ 5 h 6"/>
                  <a:gd name="T8" fmla="*/ 5 w 8"/>
                  <a:gd name="T9" fmla="*/ 3 h 6"/>
                  <a:gd name="T10" fmla="*/ 5 w 8"/>
                  <a:gd name="T11" fmla="*/ 2 h 6"/>
                  <a:gd name="T12" fmla="*/ 4 w 8"/>
                  <a:gd name="T13" fmla="*/ 4 h 6"/>
                  <a:gd name="T14" fmla="*/ 3 w 8"/>
                  <a:gd name="T15" fmla="*/ 4 h 6"/>
                  <a:gd name="T16" fmla="*/ 3 w 8"/>
                  <a:gd name="T17" fmla="*/ 4 h 6"/>
                  <a:gd name="T18" fmla="*/ 5 w 8"/>
                  <a:gd name="T19" fmla="*/ 2 h 6"/>
                  <a:gd name="T20" fmla="*/ 0 w 8"/>
                  <a:gd name="T21" fmla="*/ 5 h 6"/>
                  <a:gd name="T22" fmla="*/ 1 w 8"/>
                  <a:gd name="T23" fmla="*/ 5 h 6"/>
                  <a:gd name="T24" fmla="*/ 3 w 8"/>
                  <a:gd name="T25" fmla="*/ 3 h 6"/>
                  <a:gd name="T26" fmla="*/ 2 w 8"/>
                  <a:gd name="T27" fmla="*/ 4 h 6"/>
                  <a:gd name="T28" fmla="*/ 1 w 8"/>
                  <a:gd name="T29" fmla="*/ 5 h 6"/>
                  <a:gd name="T30" fmla="*/ 3 w 8"/>
                  <a:gd name="T31" fmla="*/ 6 h 6"/>
                  <a:gd name="T32" fmla="*/ 3 w 8"/>
                  <a:gd name="T33" fmla="*/ 6 h 6"/>
                  <a:gd name="T34" fmla="*/ 4 w 8"/>
                  <a:gd name="T35" fmla="*/ 5 h 6"/>
                  <a:gd name="T36" fmla="*/ 5 w 8"/>
                  <a:gd name="T37" fmla="*/ 3 h 6"/>
                  <a:gd name="T38" fmla="*/ 5 w 8"/>
                  <a:gd name="T39" fmla="*/ 4 h 6"/>
                  <a:gd name="T40" fmla="*/ 6 w 8"/>
                  <a:gd name="T41" fmla="*/ 2 h 6"/>
                  <a:gd name="T42" fmla="*/ 7 w 8"/>
                  <a:gd name="T43" fmla="*/ 2 h 6"/>
                  <a:gd name="T44" fmla="*/ 7 w 8"/>
                  <a:gd name="T45" fmla="*/ 1 h 6"/>
                  <a:gd name="T46" fmla="*/ 5 w 8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6">
                    <a:moveTo>
                      <a:pt x="5" y="4"/>
                    </a:moveTo>
                    <a:cubicBezTo>
                      <a:pt x="5" y="3"/>
                      <a:pt x="6" y="3"/>
                      <a:pt x="6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4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3" y="3"/>
                      <a:pt x="3" y="2"/>
                      <a:pt x="0" y="5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2" y="4"/>
                      <a:pt x="3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7" y="2"/>
                      <a:pt x="6" y="3"/>
                      <a:pt x="7" y="2"/>
                    </a:cubicBezTo>
                    <a:cubicBezTo>
                      <a:pt x="8" y="0"/>
                      <a:pt x="6" y="3"/>
                      <a:pt x="7" y="1"/>
                    </a:cubicBez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1" name="Rectangle 217"/>
              <p:cNvSpPr>
                <a:spLocks noChangeArrowheads="1"/>
              </p:cNvSpPr>
              <p:nvPr/>
            </p:nvSpPr>
            <p:spPr bwMode="auto">
              <a:xfrm>
                <a:off x="738" y="167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2" name="Freeform 218"/>
              <p:cNvSpPr>
                <a:spLocks/>
              </p:cNvSpPr>
              <p:nvPr/>
            </p:nvSpPr>
            <p:spPr bwMode="auto">
              <a:xfrm>
                <a:off x="730" y="168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3" name="Freeform 219"/>
              <p:cNvSpPr>
                <a:spLocks/>
              </p:cNvSpPr>
              <p:nvPr/>
            </p:nvSpPr>
            <p:spPr bwMode="auto">
              <a:xfrm>
                <a:off x="732" y="167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4" name="Freeform 220"/>
              <p:cNvSpPr>
                <a:spLocks/>
              </p:cNvSpPr>
              <p:nvPr/>
            </p:nvSpPr>
            <p:spPr bwMode="auto">
              <a:xfrm>
                <a:off x="719" y="1673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0 h 3"/>
                  <a:gd name="T6" fmla="*/ 2 w 4"/>
                  <a:gd name="T7" fmla="*/ 2 h 3"/>
                  <a:gd name="T8" fmla="*/ 2 w 4"/>
                  <a:gd name="T9" fmla="*/ 1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3"/>
                      <a:pt x="2" y="2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2"/>
                      <a:pt x="2" y="2"/>
                    </a:cubicBezTo>
                    <a:cubicBezTo>
                      <a:pt x="3" y="1"/>
                      <a:pt x="1" y="2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5" name="Freeform 221"/>
              <p:cNvSpPr>
                <a:spLocks/>
              </p:cNvSpPr>
              <p:nvPr/>
            </p:nvSpPr>
            <p:spPr bwMode="auto">
              <a:xfrm>
                <a:off x="708" y="1654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6 w 10"/>
                  <a:gd name="T3" fmla="*/ 5 h 8"/>
                  <a:gd name="T4" fmla="*/ 7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6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5 h 8"/>
                  <a:gd name="T18" fmla="*/ 4 w 10"/>
                  <a:gd name="T19" fmla="*/ 4 h 8"/>
                  <a:gd name="T20" fmla="*/ 5 w 10"/>
                  <a:gd name="T21" fmla="*/ 4 h 8"/>
                  <a:gd name="T22" fmla="*/ 4 w 10"/>
                  <a:gd name="T23" fmla="*/ 4 h 8"/>
                  <a:gd name="T24" fmla="*/ 6 w 10"/>
                  <a:gd name="T25" fmla="*/ 3 h 8"/>
                  <a:gd name="T26" fmla="*/ 5 w 10"/>
                  <a:gd name="T27" fmla="*/ 2 h 8"/>
                  <a:gd name="T28" fmla="*/ 6 w 10"/>
                  <a:gd name="T29" fmla="*/ 2 h 8"/>
                  <a:gd name="T30" fmla="*/ 4 w 10"/>
                  <a:gd name="T31" fmla="*/ 1 h 8"/>
                  <a:gd name="T32" fmla="*/ 5 w 10"/>
                  <a:gd name="T33" fmla="*/ 1 h 8"/>
                  <a:gd name="T34" fmla="*/ 2 w 10"/>
                  <a:gd name="T35" fmla="*/ 2 h 8"/>
                  <a:gd name="T36" fmla="*/ 2 w 10"/>
                  <a:gd name="T37" fmla="*/ 2 h 8"/>
                  <a:gd name="T38" fmla="*/ 4 w 10"/>
                  <a:gd name="T39" fmla="*/ 1 h 8"/>
                  <a:gd name="T40" fmla="*/ 3 w 10"/>
                  <a:gd name="T41" fmla="*/ 1 h 8"/>
                  <a:gd name="T42" fmla="*/ 5 w 10"/>
                  <a:gd name="T43" fmla="*/ 0 h 8"/>
                  <a:gd name="T44" fmla="*/ 2 w 10"/>
                  <a:gd name="T45" fmla="*/ 1 h 8"/>
                  <a:gd name="T46" fmla="*/ 2 w 10"/>
                  <a:gd name="T47" fmla="*/ 0 h 8"/>
                  <a:gd name="T48" fmla="*/ 0 w 10"/>
                  <a:gd name="T49" fmla="*/ 2 h 8"/>
                  <a:gd name="T50" fmla="*/ 1 w 10"/>
                  <a:gd name="T51" fmla="*/ 3 h 8"/>
                  <a:gd name="T52" fmla="*/ 3 w 10"/>
                  <a:gd name="T53" fmla="*/ 3 h 8"/>
                  <a:gd name="T54" fmla="*/ 1 w 10"/>
                  <a:gd name="T55" fmla="*/ 4 h 8"/>
                  <a:gd name="T56" fmla="*/ 3 w 10"/>
                  <a:gd name="T57" fmla="*/ 3 h 8"/>
                  <a:gd name="T58" fmla="*/ 2 w 10"/>
                  <a:gd name="T59" fmla="*/ 4 h 8"/>
                  <a:gd name="T60" fmla="*/ 3 w 10"/>
                  <a:gd name="T61" fmla="*/ 3 h 8"/>
                  <a:gd name="T62" fmla="*/ 1 w 10"/>
                  <a:gd name="T63" fmla="*/ 5 h 8"/>
                  <a:gd name="T64" fmla="*/ 4 w 10"/>
                  <a:gd name="T65" fmla="*/ 7 h 8"/>
                  <a:gd name="T66" fmla="*/ 5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8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5"/>
                      <a:pt x="6" y="4"/>
                    </a:cubicBezTo>
                    <a:cubicBezTo>
                      <a:pt x="6" y="5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5" y="4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4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1"/>
                      <a:pt x="2" y="2"/>
                    </a:cubicBezTo>
                    <a:cubicBezTo>
                      <a:pt x="5" y="1"/>
                      <a:pt x="1" y="3"/>
                      <a:pt x="2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5" y="0"/>
                      <a:pt x="3" y="1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1" y="3"/>
                    </a:cubicBezTo>
                    <a:cubicBezTo>
                      <a:pt x="3" y="2"/>
                      <a:pt x="1" y="4"/>
                      <a:pt x="3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5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8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7" y="8"/>
                      <a:pt x="7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6" name="Freeform 222"/>
              <p:cNvSpPr>
                <a:spLocks/>
              </p:cNvSpPr>
              <p:nvPr/>
            </p:nvSpPr>
            <p:spPr bwMode="auto">
              <a:xfrm>
                <a:off x="719" y="167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7" name="Freeform 223"/>
              <p:cNvSpPr>
                <a:spLocks/>
              </p:cNvSpPr>
              <p:nvPr/>
            </p:nvSpPr>
            <p:spPr bwMode="auto">
              <a:xfrm>
                <a:off x="713" y="16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8" name="Rectangle 224"/>
              <p:cNvSpPr>
                <a:spLocks noChangeArrowheads="1"/>
              </p:cNvSpPr>
              <p:nvPr/>
            </p:nvSpPr>
            <p:spPr bwMode="auto">
              <a:xfrm>
                <a:off x="724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9" name="Rectangle 225"/>
              <p:cNvSpPr>
                <a:spLocks noChangeArrowheads="1"/>
              </p:cNvSpPr>
              <p:nvPr/>
            </p:nvSpPr>
            <p:spPr bwMode="auto">
              <a:xfrm>
                <a:off x="730" y="167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0" name="Freeform 226"/>
              <p:cNvSpPr>
                <a:spLocks/>
              </p:cNvSpPr>
              <p:nvPr/>
            </p:nvSpPr>
            <p:spPr bwMode="auto">
              <a:xfrm>
                <a:off x="705" y="16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1" name="Freeform 227"/>
              <p:cNvSpPr>
                <a:spLocks/>
              </p:cNvSpPr>
              <p:nvPr/>
            </p:nvSpPr>
            <p:spPr bwMode="auto">
              <a:xfrm>
                <a:off x="710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2" name="Freeform 228"/>
              <p:cNvSpPr>
                <a:spLocks/>
              </p:cNvSpPr>
              <p:nvPr/>
            </p:nvSpPr>
            <p:spPr bwMode="auto">
              <a:xfrm>
                <a:off x="702" y="1648"/>
                <a:ext cx="38" cy="44"/>
              </a:xfrm>
              <a:custGeom>
                <a:avLst/>
                <a:gdLst>
                  <a:gd name="T0" fmla="*/ 8 w 14"/>
                  <a:gd name="T1" fmla="*/ 10 h 16"/>
                  <a:gd name="T2" fmla="*/ 7 w 14"/>
                  <a:gd name="T3" fmla="*/ 12 h 16"/>
                  <a:gd name="T4" fmla="*/ 7 w 14"/>
                  <a:gd name="T5" fmla="*/ 13 h 16"/>
                  <a:gd name="T6" fmla="*/ 8 w 14"/>
                  <a:gd name="T7" fmla="*/ 12 h 16"/>
                  <a:gd name="T8" fmla="*/ 12 w 14"/>
                  <a:gd name="T9" fmla="*/ 10 h 16"/>
                  <a:gd name="T10" fmla="*/ 11 w 14"/>
                  <a:gd name="T11" fmla="*/ 9 h 16"/>
                  <a:gd name="T12" fmla="*/ 9 w 14"/>
                  <a:gd name="T13" fmla="*/ 8 h 16"/>
                  <a:gd name="T14" fmla="*/ 10 w 14"/>
                  <a:gd name="T15" fmla="*/ 7 h 16"/>
                  <a:gd name="T16" fmla="*/ 8 w 14"/>
                  <a:gd name="T17" fmla="*/ 8 h 16"/>
                  <a:gd name="T18" fmla="*/ 8 w 14"/>
                  <a:gd name="T19" fmla="*/ 6 h 16"/>
                  <a:gd name="T20" fmla="*/ 5 w 14"/>
                  <a:gd name="T21" fmla="*/ 8 h 16"/>
                  <a:gd name="T22" fmla="*/ 9 w 14"/>
                  <a:gd name="T23" fmla="*/ 6 h 16"/>
                  <a:gd name="T24" fmla="*/ 8 w 14"/>
                  <a:gd name="T25" fmla="*/ 4 h 16"/>
                  <a:gd name="T26" fmla="*/ 7 w 14"/>
                  <a:gd name="T27" fmla="*/ 4 h 16"/>
                  <a:gd name="T28" fmla="*/ 5 w 14"/>
                  <a:gd name="T29" fmla="*/ 4 h 16"/>
                  <a:gd name="T30" fmla="*/ 2 w 14"/>
                  <a:gd name="T31" fmla="*/ 5 h 16"/>
                  <a:gd name="T32" fmla="*/ 6 w 14"/>
                  <a:gd name="T33" fmla="*/ 2 h 16"/>
                  <a:gd name="T34" fmla="*/ 5 w 14"/>
                  <a:gd name="T35" fmla="*/ 2 h 16"/>
                  <a:gd name="T36" fmla="*/ 4 w 14"/>
                  <a:gd name="T37" fmla="*/ 2 h 16"/>
                  <a:gd name="T38" fmla="*/ 3 w 14"/>
                  <a:gd name="T39" fmla="*/ 2 h 16"/>
                  <a:gd name="T40" fmla="*/ 3 w 14"/>
                  <a:gd name="T41" fmla="*/ 2 h 16"/>
                  <a:gd name="T42" fmla="*/ 4 w 14"/>
                  <a:gd name="T43" fmla="*/ 1 h 16"/>
                  <a:gd name="T44" fmla="*/ 1 w 14"/>
                  <a:gd name="T45" fmla="*/ 4 h 16"/>
                  <a:gd name="T46" fmla="*/ 1 w 14"/>
                  <a:gd name="T47" fmla="*/ 5 h 16"/>
                  <a:gd name="T48" fmla="*/ 2 w 14"/>
                  <a:gd name="T49" fmla="*/ 5 h 16"/>
                  <a:gd name="T50" fmla="*/ 2 w 14"/>
                  <a:gd name="T51" fmla="*/ 6 h 16"/>
                  <a:gd name="T52" fmla="*/ 3 w 14"/>
                  <a:gd name="T53" fmla="*/ 7 h 16"/>
                  <a:gd name="T54" fmla="*/ 4 w 14"/>
                  <a:gd name="T55" fmla="*/ 6 h 16"/>
                  <a:gd name="T56" fmla="*/ 3 w 14"/>
                  <a:gd name="T57" fmla="*/ 7 h 16"/>
                  <a:gd name="T58" fmla="*/ 4 w 14"/>
                  <a:gd name="T59" fmla="*/ 7 h 16"/>
                  <a:gd name="T60" fmla="*/ 4 w 14"/>
                  <a:gd name="T61" fmla="*/ 7 h 16"/>
                  <a:gd name="T62" fmla="*/ 5 w 14"/>
                  <a:gd name="T63" fmla="*/ 7 h 16"/>
                  <a:gd name="T64" fmla="*/ 4 w 14"/>
                  <a:gd name="T65" fmla="*/ 8 h 16"/>
                  <a:gd name="T66" fmla="*/ 5 w 14"/>
                  <a:gd name="T67" fmla="*/ 9 h 16"/>
                  <a:gd name="T68" fmla="*/ 6 w 14"/>
                  <a:gd name="T69" fmla="*/ 8 h 16"/>
                  <a:gd name="T70" fmla="*/ 7 w 14"/>
                  <a:gd name="T71" fmla="*/ 8 h 16"/>
                  <a:gd name="T72" fmla="*/ 9 w 14"/>
                  <a:gd name="T73" fmla="*/ 9 h 16"/>
                  <a:gd name="T74" fmla="*/ 9 w 14"/>
                  <a:gd name="T75" fmla="*/ 9 h 16"/>
                  <a:gd name="T76" fmla="*/ 10 w 14"/>
                  <a:gd name="T77" fmla="*/ 11 h 16"/>
                  <a:gd name="T78" fmla="*/ 11 w 14"/>
                  <a:gd name="T79" fmla="*/ 9 h 16"/>
                  <a:gd name="T80" fmla="*/ 9 w 14"/>
                  <a:gd name="T8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10" y="9"/>
                    </a:moveTo>
                    <a:cubicBezTo>
                      <a:pt x="10" y="9"/>
                      <a:pt x="9" y="9"/>
                      <a:pt x="8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7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3"/>
                      <a:pt x="9" y="11"/>
                      <a:pt x="9" y="11"/>
                    </a:cubicBezTo>
                    <a:cubicBezTo>
                      <a:pt x="9" y="11"/>
                      <a:pt x="9" y="12"/>
                      <a:pt x="8" y="12"/>
                    </a:cubicBezTo>
                    <a:cubicBezTo>
                      <a:pt x="8" y="13"/>
                      <a:pt x="10" y="11"/>
                      <a:pt x="10" y="11"/>
                    </a:cubicBezTo>
                    <a:cubicBezTo>
                      <a:pt x="10" y="12"/>
                      <a:pt x="6" y="16"/>
                      <a:pt x="12" y="10"/>
                    </a:cubicBezTo>
                    <a:cubicBezTo>
                      <a:pt x="11" y="10"/>
                      <a:pt x="10" y="10"/>
                      <a:pt x="12" y="9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9" y="9"/>
                      <a:pt x="13" y="6"/>
                      <a:pt x="9" y="8"/>
                    </a:cubicBezTo>
                    <a:cubicBezTo>
                      <a:pt x="10" y="7"/>
                      <a:pt x="9" y="8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8" y="8"/>
                      <a:pt x="10" y="7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8" y="7"/>
                      <a:pt x="8" y="7"/>
                      <a:pt x="10" y="5"/>
                    </a:cubicBezTo>
                    <a:cubicBezTo>
                      <a:pt x="8" y="7"/>
                      <a:pt x="9" y="6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6" y="6"/>
                      <a:pt x="5" y="8"/>
                      <a:pt x="6" y="7"/>
                    </a:cubicBezTo>
                    <a:cubicBezTo>
                      <a:pt x="7" y="6"/>
                      <a:pt x="7" y="6"/>
                      <a:pt x="9" y="6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6" y="6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7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2"/>
                      <a:pt x="4" y="5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5" y="3"/>
                      <a:pt x="6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0" y="3"/>
                      <a:pt x="3" y="2"/>
                      <a:pt x="3" y="2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1"/>
                      <a:pt x="3" y="3"/>
                      <a:pt x="4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2" y="4"/>
                      <a:pt x="1" y="5"/>
                    </a:cubicBezTo>
                    <a:cubicBezTo>
                      <a:pt x="3" y="4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6"/>
                      <a:pt x="4" y="5"/>
                      <a:pt x="3" y="7"/>
                    </a:cubicBezTo>
                    <a:cubicBezTo>
                      <a:pt x="4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5" y="6"/>
                      <a:pt x="4" y="7"/>
                    </a:cubicBezTo>
                    <a:cubicBezTo>
                      <a:pt x="5" y="7"/>
                      <a:pt x="5" y="7"/>
                      <a:pt x="7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7" y="6"/>
                      <a:pt x="5" y="7"/>
                      <a:pt x="6" y="7"/>
                    </a:cubicBezTo>
                    <a:cubicBezTo>
                      <a:pt x="5" y="8"/>
                      <a:pt x="6" y="7"/>
                      <a:pt x="4" y="8"/>
                    </a:cubicBezTo>
                    <a:cubicBezTo>
                      <a:pt x="4" y="9"/>
                      <a:pt x="6" y="7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6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8" y="9"/>
                      <a:pt x="10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0"/>
                      <a:pt x="9" y="9"/>
                    </a:cubicBezTo>
                    <a:cubicBezTo>
                      <a:pt x="9" y="9"/>
                      <a:pt x="8" y="10"/>
                      <a:pt x="7" y="10"/>
                    </a:cubicBezTo>
                    <a:cubicBezTo>
                      <a:pt x="10" y="10"/>
                      <a:pt x="6" y="12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2" y="10"/>
                      <a:pt x="10" y="10"/>
                      <a:pt x="11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4" y="6"/>
                      <a:pt x="8" y="13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3" name="Freeform 229"/>
              <p:cNvSpPr>
                <a:spLocks/>
              </p:cNvSpPr>
              <p:nvPr/>
            </p:nvSpPr>
            <p:spPr bwMode="auto">
              <a:xfrm>
                <a:off x="721" y="167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4" name="Rectangle 230"/>
              <p:cNvSpPr>
                <a:spLocks noChangeArrowheads="1"/>
              </p:cNvSpPr>
              <p:nvPr/>
            </p:nvSpPr>
            <p:spPr bwMode="auto">
              <a:xfrm>
                <a:off x="724" y="167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5" name="Freeform 231"/>
              <p:cNvSpPr>
                <a:spLocks/>
              </p:cNvSpPr>
              <p:nvPr/>
            </p:nvSpPr>
            <p:spPr bwMode="auto">
              <a:xfrm>
                <a:off x="727" y="167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6" name="Freeform 232"/>
              <p:cNvSpPr>
                <a:spLocks/>
              </p:cNvSpPr>
              <p:nvPr/>
            </p:nvSpPr>
            <p:spPr bwMode="auto">
              <a:xfrm>
                <a:off x="724" y="167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7" name="Freeform 233"/>
              <p:cNvSpPr>
                <a:spLocks/>
              </p:cNvSpPr>
              <p:nvPr/>
            </p:nvSpPr>
            <p:spPr bwMode="auto">
              <a:xfrm>
                <a:off x="700" y="1662"/>
                <a:ext cx="27" cy="22"/>
              </a:xfrm>
              <a:custGeom>
                <a:avLst/>
                <a:gdLst>
                  <a:gd name="T0" fmla="*/ 3 w 10"/>
                  <a:gd name="T1" fmla="*/ 1 h 8"/>
                  <a:gd name="T2" fmla="*/ 2 w 10"/>
                  <a:gd name="T3" fmla="*/ 1 h 8"/>
                  <a:gd name="T4" fmla="*/ 3 w 10"/>
                  <a:gd name="T5" fmla="*/ 0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4 h 8"/>
                  <a:gd name="T12" fmla="*/ 6 w 10"/>
                  <a:gd name="T13" fmla="*/ 4 h 8"/>
                  <a:gd name="T14" fmla="*/ 4 w 10"/>
                  <a:gd name="T15" fmla="*/ 5 h 8"/>
                  <a:gd name="T16" fmla="*/ 5 w 10"/>
                  <a:gd name="T17" fmla="*/ 6 h 8"/>
                  <a:gd name="T18" fmla="*/ 6 w 10"/>
                  <a:gd name="T19" fmla="*/ 5 h 8"/>
                  <a:gd name="T20" fmla="*/ 6 w 10"/>
                  <a:gd name="T21" fmla="*/ 5 h 8"/>
                  <a:gd name="T22" fmla="*/ 6 w 10"/>
                  <a:gd name="T23" fmla="*/ 5 h 8"/>
                  <a:gd name="T24" fmla="*/ 7 w 10"/>
                  <a:gd name="T25" fmla="*/ 5 h 8"/>
                  <a:gd name="T26" fmla="*/ 6 w 10"/>
                  <a:gd name="T27" fmla="*/ 6 h 8"/>
                  <a:gd name="T28" fmla="*/ 7 w 10"/>
                  <a:gd name="T29" fmla="*/ 5 h 8"/>
                  <a:gd name="T30" fmla="*/ 6 w 10"/>
                  <a:gd name="T31" fmla="*/ 6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8 w 10"/>
                  <a:gd name="T43" fmla="*/ 4 h 8"/>
                  <a:gd name="T44" fmla="*/ 9 w 10"/>
                  <a:gd name="T45" fmla="*/ 2 h 8"/>
                  <a:gd name="T46" fmla="*/ 9 w 10"/>
                  <a:gd name="T47" fmla="*/ 2 h 8"/>
                  <a:gd name="T48" fmla="*/ 8 w 10"/>
                  <a:gd name="T49" fmla="*/ 3 h 8"/>
                  <a:gd name="T50" fmla="*/ 8 w 10"/>
                  <a:gd name="T51" fmla="*/ 3 h 8"/>
                  <a:gd name="T52" fmla="*/ 6 w 10"/>
                  <a:gd name="T53" fmla="*/ 5 h 8"/>
                  <a:gd name="T54" fmla="*/ 6 w 10"/>
                  <a:gd name="T55" fmla="*/ 4 h 8"/>
                  <a:gd name="T56" fmla="*/ 7 w 10"/>
                  <a:gd name="T57" fmla="*/ 3 h 8"/>
                  <a:gd name="T58" fmla="*/ 6 w 10"/>
                  <a:gd name="T59" fmla="*/ 4 h 8"/>
                  <a:gd name="T60" fmla="*/ 8 w 10"/>
                  <a:gd name="T61" fmla="*/ 2 h 8"/>
                  <a:gd name="T62" fmla="*/ 6 w 10"/>
                  <a:gd name="T63" fmla="*/ 3 h 8"/>
                  <a:gd name="T64" fmla="*/ 5 w 10"/>
                  <a:gd name="T65" fmla="*/ 2 h 8"/>
                  <a:gd name="T66" fmla="*/ 6 w 10"/>
                  <a:gd name="T67" fmla="*/ 2 h 8"/>
                  <a:gd name="T68" fmla="*/ 5 w 10"/>
                  <a:gd name="T69" fmla="*/ 2 h 8"/>
                  <a:gd name="T70" fmla="*/ 5 w 10"/>
                  <a:gd name="T71" fmla="*/ 1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3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0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1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3"/>
                      <a:pt x="2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7" y="4"/>
                      <a:pt x="5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4"/>
                      <a:pt x="6" y="5"/>
                    </a:cubicBezTo>
                    <a:cubicBezTo>
                      <a:pt x="7" y="4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8" name="Freeform 234"/>
              <p:cNvSpPr>
                <a:spLocks/>
              </p:cNvSpPr>
              <p:nvPr/>
            </p:nvSpPr>
            <p:spPr bwMode="auto">
              <a:xfrm>
                <a:off x="700" y="1662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9" name="Freeform 235"/>
              <p:cNvSpPr>
                <a:spLocks/>
              </p:cNvSpPr>
              <p:nvPr/>
            </p:nvSpPr>
            <p:spPr bwMode="auto">
              <a:xfrm>
                <a:off x="689" y="1632"/>
                <a:ext cx="35" cy="33"/>
              </a:xfrm>
              <a:custGeom>
                <a:avLst/>
                <a:gdLst>
                  <a:gd name="T0" fmla="*/ 3 w 13"/>
                  <a:gd name="T1" fmla="*/ 5 h 12"/>
                  <a:gd name="T2" fmla="*/ 4 w 13"/>
                  <a:gd name="T3" fmla="*/ 2 h 12"/>
                  <a:gd name="T4" fmla="*/ 1 w 13"/>
                  <a:gd name="T5" fmla="*/ 6 h 12"/>
                  <a:gd name="T6" fmla="*/ 1 w 13"/>
                  <a:gd name="T7" fmla="*/ 7 h 12"/>
                  <a:gd name="T8" fmla="*/ 1 w 13"/>
                  <a:gd name="T9" fmla="*/ 7 h 12"/>
                  <a:gd name="T10" fmla="*/ 2 w 13"/>
                  <a:gd name="T11" fmla="*/ 10 h 12"/>
                  <a:gd name="T12" fmla="*/ 2 w 13"/>
                  <a:gd name="T13" fmla="*/ 10 h 12"/>
                  <a:gd name="T14" fmla="*/ 2 w 13"/>
                  <a:gd name="T15" fmla="*/ 10 h 12"/>
                  <a:gd name="T16" fmla="*/ 2 w 13"/>
                  <a:gd name="T17" fmla="*/ 10 h 12"/>
                  <a:gd name="T18" fmla="*/ 2 w 13"/>
                  <a:gd name="T19" fmla="*/ 10 h 12"/>
                  <a:gd name="T20" fmla="*/ 3 w 13"/>
                  <a:gd name="T21" fmla="*/ 11 h 12"/>
                  <a:gd name="T22" fmla="*/ 3 w 13"/>
                  <a:gd name="T23" fmla="*/ 11 h 12"/>
                  <a:gd name="T24" fmla="*/ 5 w 13"/>
                  <a:gd name="T25" fmla="*/ 11 h 12"/>
                  <a:gd name="T26" fmla="*/ 3 w 13"/>
                  <a:gd name="T27" fmla="*/ 12 h 12"/>
                  <a:gd name="T28" fmla="*/ 5 w 13"/>
                  <a:gd name="T29" fmla="*/ 11 h 12"/>
                  <a:gd name="T30" fmla="*/ 4 w 13"/>
                  <a:gd name="T31" fmla="*/ 11 h 12"/>
                  <a:gd name="T32" fmla="*/ 5 w 13"/>
                  <a:gd name="T33" fmla="*/ 11 h 12"/>
                  <a:gd name="T34" fmla="*/ 5 w 13"/>
                  <a:gd name="T35" fmla="*/ 11 h 12"/>
                  <a:gd name="T36" fmla="*/ 5 w 13"/>
                  <a:gd name="T37" fmla="*/ 10 h 12"/>
                  <a:gd name="T38" fmla="*/ 3 w 13"/>
                  <a:gd name="T39" fmla="*/ 11 h 12"/>
                  <a:gd name="T40" fmla="*/ 5 w 13"/>
                  <a:gd name="T41" fmla="*/ 10 h 12"/>
                  <a:gd name="T42" fmla="*/ 5 w 13"/>
                  <a:gd name="T43" fmla="*/ 9 h 12"/>
                  <a:gd name="T44" fmla="*/ 5 w 13"/>
                  <a:gd name="T45" fmla="*/ 9 h 12"/>
                  <a:gd name="T46" fmla="*/ 4 w 13"/>
                  <a:gd name="T47" fmla="*/ 10 h 12"/>
                  <a:gd name="T48" fmla="*/ 5 w 13"/>
                  <a:gd name="T49" fmla="*/ 9 h 12"/>
                  <a:gd name="T50" fmla="*/ 4 w 13"/>
                  <a:gd name="T51" fmla="*/ 9 h 12"/>
                  <a:gd name="T52" fmla="*/ 7 w 13"/>
                  <a:gd name="T53" fmla="*/ 4 h 12"/>
                  <a:gd name="T54" fmla="*/ 9 w 13"/>
                  <a:gd name="T55" fmla="*/ 6 h 12"/>
                  <a:gd name="T56" fmla="*/ 11 w 13"/>
                  <a:gd name="T57" fmla="*/ 5 h 12"/>
                  <a:gd name="T58" fmla="*/ 10 w 13"/>
                  <a:gd name="T59" fmla="*/ 6 h 12"/>
                  <a:gd name="T60" fmla="*/ 9 w 13"/>
                  <a:gd name="T61" fmla="*/ 6 h 12"/>
                  <a:gd name="T62" fmla="*/ 11 w 13"/>
                  <a:gd name="T63" fmla="*/ 3 h 12"/>
                  <a:gd name="T64" fmla="*/ 12 w 13"/>
                  <a:gd name="T65" fmla="*/ 5 h 12"/>
                  <a:gd name="T66" fmla="*/ 3 w 13"/>
                  <a:gd name="T6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" h="12">
                    <a:moveTo>
                      <a:pt x="3" y="5"/>
                    </a:moveTo>
                    <a:cubicBezTo>
                      <a:pt x="4" y="3"/>
                      <a:pt x="4" y="3"/>
                      <a:pt x="4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0" y="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4" y="11"/>
                      <a:pt x="5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1"/>
                      <a:pt x="3" y="12"/>
                      <a:pt x="5" y="11"/>
                    </a:cubicBezTo>
                    <a:cubicBezTo>
                      <a:pt x="5" y="11"/>
                      <a:pt x="4" y="12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3" y="12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2" y="10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3" y="2"/>
                      <a:pt x="7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10" y="5"/>
                      <a:pt x="12" y="5"/>
                      <a:pt x="11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1" y="4"/>
                      <a:pt x="11" y="3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0" y="7"/>
                      <a:pt x="11" y="0"/>
                      <a:pt x="3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0" name="Freeform 236"/>
              <p:cNvSpPr>
                <a:spLocks/>
              </p:cNvSpPr>
              <p:nvPr/>
            </p:nvSpPr>
            <p:spPr bwMode="auto">
              <a:xfrm>
                <a:off x="700" y="1635"/>
                <a:ext cx="13" cy="2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1" name="Freeform 237"/>
              <p:cNvSpPr>
                <a:spLocks/>
              </p:cNvSpPr>
              <p:nvPr/>
            </p:nvSpPr>
            <p:spPr bwMode="auto">
              <a:xfrm>
                <a:off x="672" y="168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2" name="Freeform 238"/>
              <p:cNvSpPr>
                <a:spLocks/>
              </p:cNvSpPr>
              <p:nvPr/>
            </p:nvSpPr>
            <p:spPr bwMode="auto">
              <a:xfrm>
                <a:off x="670" y="1684"/>
                <a:ext cx="8" cy="13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5 h 5"/>
                  <a:gd name="T4" fmla="*/ 3 w 3"/>
                  <a:gd name="T5" fmla="*/ 0 h 5"/>
                  <a:gd name="T6" fmla="*/ 1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0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2"/>
                      <a:pt x="2" y="3"/>
                      <a:pt x="3" y="0"/>
                    </a:cubicBezTo>
                    <a:cubicBezTo>
                      <a:pt x="2" y="1"/>
                      <a:pt x="1" y="1"/>
                      <a:pt x="1" y="3"/>
                    </a:cubicBezTo>
                    <a:cubicBezTo>
                      <a:pt x="1" y="3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3" name="Freeform 239"/>
              <p:cNvSpPr>
                <a:spLocks/>
              </p:cNvSpPr>
              <p:nvPr/>
            </p:nvSpPr>
            <p:spPr bwMode="auto">
              <a:xfrm>
                <a:off x="672" y="1689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4" name="Freeform 240"/>
              <p:cNvSpPr>
                <a:spLocks/>
              </p:cNvSpPr>
              <p:nvPr/>
            </p:nvSpPr>
            <p:spPr bwMode="auto">
              <a:xfrm>
                <a:off x="675" y="1686"/>
                <a:ext cx="3" cy="6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5" name="Freeform 241"/>
              <p:cNvSpPr>
                <a:spLocks/>
              </p:cNvSpPr>
              <p:nvPr/>
            </p:nvSpPr>
            <p:spPr bwMode="auto">
              <a:xfrm>
                <a:off x="678" y="16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6" name="Freeform 242"/>
              <p:cNvSpPr>
                <a:spLocks/>
              </p:cNvSpPr>
              <p:nvPr/>
            </p:nvSpPr>
            <p:spPr bwMode="auto">
              <a:xfrm>
                <a:off x="672" y="1689"/>
                <a:ext cx="9" cy="8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0 h 3"/>
                  <a:gd name="T4" fmla="*/ 2 w 3"/>
                  <a:gd name="T5" fmla="*/ 0 h 3"/>
                  <a:gd name="T6" fmla="*/ 1 w 3"/>
                  <a:gd name="T7" fmla="*/ 2 h 3"/>
                  <a:gd name="T8" fmla="*/ 1 w 3"/>
                  <a:gd name="T9" fmla="*/ 2 h 3"/>
                  <a:gd name="T10" fmla="*/ 0 w 3"/>
                  <a:gd name="T11" fmla="*/ 3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7" name="Freeform 243"/>
              <p:cNvSpPr>
                <a:spLocks/>
              </p:cNvSpPr>
              <p:nvPr/>
            </p:nvSpPr>
            <p:spPr bwMode="auto">
              <a:xfrm>
                <a:off x="678" y="16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8" name="Freeform 244"/>
              <p:cNvSpPr>
                <a:spLocks/>
              </p:cNvSpPr>
              <p:nvPr/>
            </p:nvSpPr>
            <p:spPr bwMode="auto">
              <a:xfrm>
                <a:off x="675" y="168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9" name="Freeform 245"/>
              <p:cNvSpPr>
                <a:spLocks/>
              </p:cNvSpPr>
              <p:nvPr/>
            </p:nvSpPr>
            <p:spPr bwMode="auto">
              <a:xfrm>
                <a:off x="672" y="1689"/>
                <a:ext cx="9" cy="11"/>
              </a:xfrm>
              <a:custGeom>
                <a:avLst/>
                <a:gdLst>
                  <a:gd name="T0" fmla="*/ 3 w 3"/>
                  <a:gd name="T1" fmla="*/ 1 h 4"/>
                  <a:gd name="T2" fmla="*/ 2 w 3"/>
                  <a:gd name="T3" fmla="*/ 2 h 4"/>
                  <a:gd name="T4" fmla="*/ 0 w 3"/>
                  <a:gd name="T5" fmla="*/ 4 h 4"/>
                  <a:gd name="T6" fmla="*/ 1 w 3"/>
                  <a:gd name="T7" fmla="*/ 3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0" name="Freeform 246"/>
              <p:cNvSpPr>
                <a:spLocks/>
              </p:cNvSpPr>
              <p:nvPr/>
            </p:nvSpPr>
            <p:spPr bwMode="auto">
              <a:xfrm>
                <a:off x="672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1" name="Freeform 247"/>
              <p:cNvSpPr>
                <a:spLocks/>
              </p:cNvSpPr>
              <p:nvPr/>
            </p:nvSpPr>
            <p:spPr bwMode="auto">
              <a:xfrm>
                <a:off x="670" y="1695"/>
                <a:ext cx="11" cy="10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2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2 w 4"/>
                  <a:gd name="T15" fmla="*/ 2 h 4"/>
                  <a:gd name="T16" fmla="*/ 2 w 4"/>
                  <a:gd name="T17" fmla="*/ 2 h 4"/>
                  <a:gd name="T18" fmla="*/ 1 w 4"/>
                  <a:gd name="T19" fmla="*/ 3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4" y="0"/>
                      <a:pt x="3" y="2"/>
                      <a:pt x="4" y="0"/>
                    </a:cubicBezTo>
                    <a:cubicBezTo>
                      <a:pt x="4" y="0"/>
                      <a:pt x="4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3" y="1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2" name="Freeform 248"/>
              <p:cNvSpPr>
                <a:spLocks/>
              </p:cNvSpPr>
              <p:nvPr/>
            </p:nvSpPr>
            <p:spPr bwMode="auto">
              <a:xfrm>
                <a:off x="675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3" name="Freeform 249"/>
              <p:cNvSpPr>
                <a:spLocks/>
              </p:cNvSpPr>
              <p:nvPr/>
            </p:nvSpPr>
            <p:spPr bwMode="auto">
              <a:xfrm>
                <a:off x="672" y="1697"/>
                <a:ext cx="11" cy="11"/>
              </a:xfrm>
              <a:custGeom>
                <a:avLst/>
                <a:gdLst>
                  <a:gd name="T0" fmla="*/ 4 w 4"/>
                  <a:gd name="T1" fmla="*/ 1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2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4" name="Freeform 250"/>
              <p:cNvSpPr>
                <a:spLocks/>
              </p:cNvSpPr>
              <p:nvPr/>
            </p:nvSpPr>
            <p:spPr bwMode="auto">
              <a:xfrm>
                <a:off x="681" y="169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5" name="Freeform 251"/>
              <p:cNvSpPr>
                <a:spLocks/>
              </p:cNvSpPr>
              <p:nvPr/>
            </p:nvSpPr>
            <p:spPr bwMode="auto">
              <a:xfrm>
                <a:off x="678" y="17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6" name="Freeform 252"/>
              <p:cNvSpPr>
                <a:spLocks/>
              </p:cNvSpPr>
              <p:nvPr/>
            </p:nvSpPr>
            <p:spPr bwMode="auto">
              <a:xfrm>
                <a:off x="683" y="170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7" name="Freeform 253"/>
              <p:cNvSpPr>
                <a:spLocks/>
              </p:cNvSpPr>
              <p:nvPr/>
            </p:nvSpPr>
            <p:spPr bwMode="auto">
              <a:xfrm>
                <a:off x="675" y="1700"/>
                <a:ext cx="33" cy="19"/>
              </a:xfrm>
              <a:custGeom>
                <a:avLst/>
                <a:gdLst>
                  <a:gd name="T0" fmla="*/ 10 w 12"/>
                  <a:gd name="T1" fmla="*/ 2 h 7"/>
                  <a:gd name="T2" fmla="*/ 10 w 12"/>
                  <a:gd name="T3" fmla="*/ 3 h 7"/>
                  <a:gd name="T4" fmla="*/ 8 w 12"/>
                  <a:gd name="T5" fmla="*/ 3 h 7"/>
                  <a:gd name="T6" fmla="*/ 7 w 12"/>
                  <a:gd name="T7" fmla="*/ 5 h 7"/>
                  <a:gd name="T8" fmla="*/ 8 w 12"/>
                  <a:gd name="T9" fmla="*/ 5 h 7"/>
                  <a:gd name="T10" fmla="*/ 7 w 12"/>
                  <a:gd name="T11" fmla="*/ 6 h 7"/>
                  <a:gd name="T12" fmla="*/ 7 w 12"/>
                  <a:gd name="T13" fmla="*/ 5 h 7"/>
                  <a:gd name="T14" fmla="*/ 6 w 12"/>
                  <a:gd name="T15" fmla="*/ 5 h 7"/>
                  <a:gd name="T16" fmla="*/ 5 w 12"/>
                  <a:gd name="T17" fmla="*/ 2 h 7"/>
                  <a:gd name="T18" fmla="*/ 3 w 12"/>
                  <a:gd name="T19" fmla="*/ 3 h 7"/>
                  <a:gd name="T20" fmla="*/ 4 w 12"/>
                  <a:gd name="T21" fmla="*/ 2 h 7"/>
                  <a:gd name="T22" fmla="*/ 4 w 12"/>
                  <a:gd name="T23" fmla="*/ 2 h 7"/>
                  <a:gd name="T24" fmla="*/ 4 w 12"/>
                  <a:gd name="T25" fmla="*/ 1 h 7"/>
                  <a:gd name="T26" fmla="*/ 2 w 12"/>
                  <a:gd name="T27" fmla="*/ 2 h 7"/>
                  <a:gd name="T28" fmla="*/ 4 w 12"/>
                  <a:gd name="T29" fmla="*/ 0 h 7"/>
                  <a:gd name="T30" fmla="*/ 2 w 12"/>
                  <a:gd name="T31" fmla="*/ 1 h 7"/>
                  <a:gd name="T32" fmla="*/ 1 w 12"/>
                  <a:gd name="T33" fmla="*/ 2 h 7"/>
                  <a:gd name="T34" fmla="*/ 0 w 12"/>
                  <a:gd name="T35" fmla="*/ 3 h 7"/>
                  <a:gd name="T36" fmla="*/ 4 w 12"/>
                  <a:gd name="T37" fmla="*/ 3 h 7"/>
                  <a:gd name="T38" fmla="*/ 3 w 12"/>
                  <a:gd name="T39" fmla="*/ 3 h 7"/>
                  <a:gd name="T40" fmla="*/ 2 w 12"/>
                  <a:gd name="T41" fmla="*/ 5 h 7"/>
                  <a:gd name="T42" fmla="*/ 5 w 12"/>
                  <a:gd name="T43" fmla="*/ 4 h 7"/>
                  <a:gd name="T44" fmla="*/ 4 w 12"/>
                  <a:gd name="T45" fmla="*/ 5 h 7"/>
                  <a:gd name="T46" fmla="*/ 5 w 12"/>
                  <a:gd name="T47" fmla="*/ 5 h 7"/>
                  <a:gd name="T48" fmla="*/ 4 w 12"/>
                  <a:gd name="T49" fmla="*/ 6 h 7"/>
                  <a:gd name="T50" fmla="*/ 6 w 12"/>
                  <a:gd name="T51" fmla="*/ 5 h 7"/>
                  <a:gd name="T52" fmla="*/ 3 w 12"/>
                  <a:gd name="T53" fmla="*/ 7 h 7"/>
                  <a:gd name="T54" fmla="*/ 4 w 12"/>
                  <a:gd name="T55" fmla="*/ 6 h 7"/>
                  <a:gd name="T56" fmla="*/ 5 w 12"/>
                  <a:gd name="T57" fmla="*/ 6 h 7"/>
                  <a:gd name="T58" fmla="*/ 3 w 12"/>
                  <a:gd name="T59" fmla="*/ 7 h 7"/>
                  <a:gd name="T60" fmla="*/ 5 w 12"/>
                  <a:gd name="T61" fmla="*/ 7 h 7"/>
                  <a:gd name="T62" fmla="*/ 6 w 12"/>
                  <a:gd name="T63" fmla="*/ 6 h 7"/>
                  <a:gd name="T64" fmla="*/ 6 w 12"/>
                  <a:gd name="T65" fmla="*/ 7 h 7"/>
                  <a:gd name="T66" fmla="*/ 9 w 12"/>
                  <a:gd name="T67" fmla="*/ 4 h 7"/>
                  <a:gd name="T68" fmla="*/ 11 w 12"/>
                  <a:gd name="T69" fmla="*/ 2 h 7"/>
                  <a:gd name="T70" fmla="*/ 11 w 12"/>
                  <a:gd name="T71" fmla="*/ 1 h 7"/>
                  <a:gd name="T72" fmla="*/ 9 w 12"/>
                  <a:gd name="T73" fmla="*/ 3 h 7"/>
                  <a:gd name="T74" fmla="*/ 10 w 12"/>
                  <a:gd name="T7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" h="7">
                    <a:moveTo>
                      <a:pt x="10" y="2"/>
                    </a:moveTo>
                    <a:cubicBezTo>
                      <a:pt x="10" y="2"/>
                      <a:pt x="9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4"/>
                      <a:pt x="8" y="4"/>
                      <a:pt x="7" y="5"/>
                    </a:cubicBezTo>
                    <a:cubicBezTo>
                      <a:pt x="7" y="5"/>
                      <a:pt x="8" y="4"/>
                      <a:pt x="8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5"/>
                      <a:pt x="6" y="7"/>
                      <a:pt x="7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4" y="1"/>
                      <a:pt x="4" y="1"/>
                    </a:cubicBezTo>
                    <a:cubicBezTo>
                      <a:pt x="4" y="1"/>
                      <a:pt x="2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0" y="3"/>
                      <a:pt x="2" y="2"/>
                      <a:pt x="0" y="3"/>
                    </a:cubicBezTo>
                    <a:cubicBezTo>
                      <a:pt x="0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2" y="5"/>
                    </a:cubicBezTo>
                    <a:cubicBezTo>
                      <a:pt x="4" y="4"/>
                      <a:pt x="2" y="6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3" y="7"/>
                      <a:pt x="6" y="6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12" y="2"/>
                      <a:pt x="8" y="5"/>
                      <a:pt x="9" y="4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8" name="Rectangle 254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9" name="Freeform 255"/>
              <p:cNvSpPr>
                <a:spLocks/>
              </p:cNvSpPr>
              <p:nvPr/>
            </p:nvSpPr>
            <p:spPr bwMode="auto">
              <a:xfrm>
                <a:off x="702" y="170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0" name="Freeform 256"/>
              <p:cNvSpPr>
                <a:spLocks/>
              </p:cNvSpPr>
              <p:nvPr/>
            </p:nvSpPr>
            <p:spPr bwMode="auto">
              <a:xfrm>
                <a:off x="694" y="1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1" name="Freeform 257"/>
              <p:cNvSpPr>
                <a:spLocks/>
              </p:cNvSpPr>
              <p:nvPr/>
            </p:nvSpPr>
            <p:spPr bwMode="auto">
              <a:xfrm>
                <a:off x="681" y="17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2" name="Freeform 258"/>
              <p:cNvSpPr>
                <a:spLocks/>
              </p:cNvSpPr>
              <p:nvPr/>
            </p:nvSpPr>
            <p:spPr bwMode="auto">
              <a:xfrm>
                <a:off x="681" y="171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3" name="Rectangle 259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4" name="Freeform 260"/>
              <p:cNvSpPr>
                <a:spLocks/>
              </p:cNvSpPr>
              <p:nvPr/>
            </p:nvSpPr>
            <p:spPr bwMode="auto">
              <a:xfrm>
                <a:off x="681" y="1697"/>
                <a:ext cx="21" cy="17"/>
              </a:xfrm>
              <a:custGeom>
                <a:avLst/>
                <a:gdLst>
                  <a:gd name="T0" fmla="*/ 1 w 8"/>
                  <a:gd name="T1" fmla="*/ 3 h 6"/>
                  <a:gd name="T2" fmla="*/ 1 w 8"/>
                  <a:gd name="T3" fmla="*/ 4 h 6"/>
                  <a:gd name="T4" fmla="*/ 4 w 8"/>
                  <a:gd name="T5" fmla="*/ 2 h 6"/>
                  <a:gd name="T6" fmla="*/ 2 w 8"/>
                  <a:gd name="T7" fmla="*/ 4 h 6"/>
                  <a:gd name="T8" fmla="*/ 5 w 8"/>
                  <a:gd name="T9" fmla="*/ 4 h 6"/>
                  <a:gd name="T10" fmla="*/ 4 w 8"/>
                  <a:gd name="T11" fmla="*/ 5 h 6"/>
                  <a:gd name="T12" fmla="*/ 7 w 8"/>
                  <a:gd name="T13" fmla="*/ 3 h 6"/>
                  <a:gd name="T14" fmla="*/ 4 w 8"/>
                  <a:gd name="T15" fmla="*/ 6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4 h 6"/>
                  <a:gd name="T22" fmla="*/ 8 w 8"/>
                  <a:gd name="T23" fmla="*/ 3 h 6"/>
                  <a:gd name="T24" fmla="*/ 7 w 8"/>
                  <a:gd name="T25" fmla="*/ 3 h 6"/>
                  <a:gd name="T26" fmla="*/ 7 w 8"/>
                  <a:gd name="T27" fmla="*/ 2 h 6"/>
                  <a:gd name="T28" fmla="*/ 7 w 8"/>
                  <a:gd name="T29" fmla="*/ 3 h 6"/>
                  <a:gd name="T30" fmla="*/ 8 w 8"/>
                  <a:gd name="T31" fmla="*/ 2 h 6"/>
                  <a:gd name="T32" fmla="*/ 7 w 8"/>
                  <a:gd name="T33" fmla="*/ 3 h 6"/>
                  <a:gd name="T34" fmla="*/ 7 w 8"/>
                  <a:gd name="T35" fmla="*/ 2 h 6"/>
                  <a:gd name="T36" fmla="*/ 5 w 8"/>
                  <a:gd name="T37" fmla="*/ 3 h 6"/>
                  <a:gd name="T38" fmla="*/ 7 w 8"/>
                  <a:gd name="T39" fmla="*/ 2 h 6"/>
                  <a:gd name="T40" fmla="*/ 6 w 8"/>
                  <a:gd name="T41" fmla="*/ 3 h 6"/>
                  <a:gd name="T42" fmla="*/ 7 w 8"/>
                  <a:gd name="T43" fmla="*/ 1 h 6"/>
                  <a:gd name="T44" fmla="*/ 6 w 8"/>
                  <a:gd name="T45" fmla="*/ 2 h 6"/>
                  <a:gd name="T46" fmla="*/ 7 w 8"/>
                  <a:gd name="T47" fmla="*/ 1 h 6"/>
                  <a:gd name="T48" fmla="*/ 4 w 8"/>
                  <a:gd name="T49" fmla="*/ 3 h 6"/>
                  <a:gd name="T50" fmla="*/ 6 w 8"/>
                  <a:gd name="T51" fmla="*/ 1 h 6"/>
                  <a:gd name="T52" fmla="*/ 5 w 8"/>
                  <a:gd name="T53" fmla="*/ 1 h 6"/>
                  <a:gd name="T54" fmla="*/ 5 w 8"/>
                  <a:gd name="T55" fmla="*/ 1 h 6"/>
                  <a:gd name="T56" fmla="*/ 4 w 8"/>
                  <a:gd name="T57" fmla="*/ 1 h 6"/>
                  <a:gd name="T58" fmla="*/ 4 w 8"/>
                  <a:gd name="T59" fmla="*/ 2 h 6"/>
                  <a:gd name="T60" fmla="*/ 3 w 8"/>
                  <a:gd name="T61" fmla="*/ 2 h 6"/>
                  <a:gd name="T62" fmla="*/ 4 w 8"/>
                  <a:gd name="T63" fmla="*/ 2 h 6"/>
                  <a:gd name="T64" fmla="*/ 2 w 8"/>
                  <a:gd name="T65" fmla="*/ 2 h 6"/>
                  <a:gd name="T66" fmla="*/ 3 w 8"/>
                  <a:gd name="T67" fmla="*/ 2 h 6"/>
                  <a:gd name="T68" fmla="*/ 1 w 8"/>
                  <a:gd name="T6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1" y="3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4" y="2"/>
                      <a:pt x="4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7" y="2"/>
                      <a:pt x="7" y="3"/>
                    </a:cubicBezTo>
                    <a:cubicBezTo>
                      <a:pt x="5" y="4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6" y="4"/>
                      <a:pt x="7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7" y="2"/>
                      <a:pt x="5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8" y="0"/>
                      <a:pt x="7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5" y="2"/>
                      <a:pt x="4" y="3"/>
                      <a:pt x="6" y="1"/>
                    </a:cubicBezTo>
                    <a:cubicBezTo>
                      <a:pt x="6" y="1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6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5" name="Freeform 261"/>
              <p:cNvSpPr>
                <a:spLocks/>
              </p:cNvSpPr>
              <p:nvPr/>
            </p:nvSpPr>
            <p:spPr bwMode="auto">
              <a:xfrm>
                <a:off x="700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6" name="Freeform 262"/>
              <p:cNvSpPr>
                <a:spLocks/>
              </p:cNvSpPr>
              <p:nvPr/>
            </p:nvSpPr>
            <p:spPr bwMode="auto">
              <a:xfrm>
                <a:off x="675" y="1692"/>
                <a:ext cx="25" cy="13"/>
              </a:xfrm>
              <a:custGeom>
                <a:avLst/>
                <a:gdLst>
                  <a:gd name="T0" fmla="*/ 5 w 9"/>
                  <a:gd name="T1" fmla="*/ 2 h 5"/>
                  <a:gd name="T2" fmla="*/ 6 w 9"/>
                  <a:gd name="T3" fmla="*/ 1 h 5"/>
                  <a:gd name="T4" fmla="*/ 4 w 9"/>
                  <a:gd name="T5" fmla="*/ 3 h 5"/>
                  <a:gd name="T6" fmla="*/ 3 w 9"/>
                  <a:gd name="T7" fmla="*/ 3 h 5"/>
                  <a:gd name="T8" fmla="*/ 5 w 9"/>
                  <a:gd name="T9" fmla="*/ 2 h 5"/>
                  <a:gd name="T10" fmla="*/ 6 w 9"/>
                  <a:gd name="T11" fmla="*/ 1 h 5"/>
                  <a:gd name="T12" fmla="*/ 4 w 9"/>
                  <a:gd name="T13" fmla="*/ 2 h 5"/>
                  <a:gd name="T14" fmla="*/ 3 w 9"/>
                  <a:gd name="T15" fmla="*/ 2 h 5"/>
                  <a:gd name="T16" fmla="*/ 4 w 9"/>
                  <a:gd name="T17" fmla="*/ 2 h 5"/>
                  <a:gd name="T18" fmla="*/ 5 w 9"/>
                  <a:gd name="T19" fmla="*/ 1 h 5"/>
                  <a:gd name="T20" fmla="*/ 0 w 9"/>
                  <a:gd name="T21" fmla="*/ 2 h 5"/>
                  <a:gd name="T22" fmla="*/ 1 w 9"/>
                  <a:gd name="T23" fmla="*/ 2 h 5"/>
                  <a:gd name="T24" fmla="*/ 3 w 9"/>
                  <a:gd name="T25" fmla="*/ 1 h 5"/>
                  <a:gd name="T26" fmla="*/ 2 w 9"/>
                  <a:gd name="T27" fmla="*/ 2 h 5"/>
                  <a:gd name="T28" fmla="*/ 1 w 9"/>
                  <a:gd name="T29" fmla="*/ 2 h 5"/>
                  <a:gd name="T30" fmla="*/ 2 w 9"/>
                  <a:gd name="T31" fmla="*/ 5 h 5"/>
                  <a:gd name="T32" fmla="*/ 2 w 9"/>
                  <a:gd name="T33" fmla="*/ 4 h 5"/>
                  <a:gd name="T34" fmla="*/ 4 w 9"/>
                  <a:gd name="T35" fmla="*/ 4 h 5"/>
                  <a:gd name="T36" fmla="*/ 5 w 9"/>
                  <a:gd name="T37" fmla="*/ 3 h 5"/>
                  <a:gd name="T38" fmla="*/ 5 w 9"/>
                  <a:gd name="T39" fmla="*/ 3 h 5"/>
                  <a:gd name="T40" fmla="*/ 7 w 9"/>
                  <a:gd name="T41" fmla="*/ 2 h 5"/>
                  <a:gd name="T42" fmla="*/ 8 w 9"/>
                  <a:gd name="T43" fmla="*/ 2 h 5"/>
                  <a:gd name="T44" fmla="*/ 8 w 9"/>
                  <a:gd name="T45" fmla="*/ 1 h 5"/>
                  <a:gd name="T46" fmla="*/ 5 w 9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5" y="2"/>
                    </a:moveTo>
                    <a:cubicBezTo>
                      <a:pt x="5" y="2"/>
                      <a:pt x="6" y="2"/>
                      <a:pt x="6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3" y="2"/>
                      <a:pt x="2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1"/>
                      <a:pt x="5" y="1"/>
                    </a:cubicBezTo>
                    <a:cubicBezTo>
                      <a:pt x="3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5" y="3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2"/>
                      <a:pt x="6" y="2"/>
                      <a:pt x="8" y="2"/>
                    </a:cubicBezTo>
                    <a:cubicBezTo>
                      <a:pt x="9" y="0"/>
                      <a:pt x="6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7" name="Freeform 263"/>
              <p:cNvSpPr>
                <a:spLocks/>
              </p:cNvSpPr>
              <p:nvPr/>
            </p:nvSpPr>
            <p:spPr bwMode="auto">
              <a:xfrm>
                <a:off x="689" y="1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8" name="Freeform 264"/>
              <p:cNvSpPr>
                <a:spLocks/>
              </p:cNvSpPr>
              <p:nvPr/>
            </p:nvSpPr>
            <p:spPr bwMode="auto">
              <a:xfrm>
                <a:off x="681" y="170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9" name="Freeform 265"/>
              <p:cNvSpPr>
                <a:spLocks/>
              </p:cNvSpPr>
              <p:nvPr/>
            </p:nvSpPr>
            <p:spPr bwMode="auto">
              <a:xfrm>
                <a:off x="689" y="16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0" name="Freeform 266"/>
              <p:cNvSpPr>
                <a:spLocks/>
              </p:cNvSpPr>
              <p:nvPr/>
            </p:nvSpPr>
            <p:spPr bwMode="auto">
              <a:xfrm>
                <a:off x="672" y="1692"/>
                <a:ext cx="14" cy="5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2 h 2"/>
                  <a:gd name="T4" fmla="*/ 5 w 5"/>
                  <a:gd name="T5" fmla="*/ 0 h 2"/>
                  <a:gd name="T6" fmla="*/ 2 w 5"/>
                  <a:gd name="T7" fmla="*/ 1 h 2"/>
                  <a:gd name="T8" fmla="*/ 2 w 5"/>
                  <a:gd name="T9" fmla="*/ 1 h 2"/>
                  <a:gd name="T10" fmla="*/ 0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1" name="Freeform 267"/>
              <p:cNvSpPr>
                <a:spLocks/>
              </p:cNvSpPr>
              <p:nvPr/>
            </p:nvSpPr>
            <p:spPr bwMode="auto">
              <a:xfrm>
                <a:off x="659" y="1678"/>
                <a:ext cx="41" cy="27"/>
              </a:xfrm>
              <a:custGeom>
                <a:avLst/>
                <a:gdLst>
                  <a:gd name="T0" fmla="*/ 9 w 15"/>
                  <a:gd name="T1" fmla="*/ 4 h 10"/>
                  <a:gd name="T2" fmla="*/ 7 w 15"/>
                  <a:gd name="T3" fmla="*/ 5 h 10"/>
                  <a:gd name="T4" fmla="*/ 6 w 15"/>
                  <a:gd name="T5" fmla="*/ 7 h 10"/>
                  <a:gd name="T6" fmla="*/ 7 w 15"/>
                  <a:gd name="T7" fmla="*/ 6 h 10"/>
                  <a:gd name="T8" fmla="*/ 7 w 15"/>
                  <a:gd name="T9" fmla="*/ 8 h 10"/>
                  <a:gd name="T10" fmla="*/ 9 w 15"/>
                  <a:gd name="T11" fmla="*/ 6 h 10"/>
                  <a:gd name="T12" fmla="*/ 9 w 15"/>
                  <a:gd name="T13" fmla="*/ 7 h 10"/>
                  <a:gd name="T14" fmla="*/ 9 w 15"/>
                  <a:gd name="T15" fmla="*/ 8 h 10"/>
                  <a:gd name="T16" fmla="*/ 10 w 15"/>
                  <a:gd name="T17" fmla="*/ 9 h 10"/>
                  <a:gd name="T18" fmla="*/ 11 w 15"/>
                  <a:gd name="T19" fmla="*/ 7 h 10"/>
                  <a:gd name="T20" fmla="*/ 10 w 15"/>
                  <a:gd name="T21" fmla="*/ 9 h 10"/>
                  <a:gd name="T22" fmla="*/ 10 w 15"/>
                  <a:gd name="T23" fmla="*/ 10 h 10"/>
                  <a:gd name="T24" fmla="*/ 12 w 15"/>
                  <a:gd name="T25" fmla="*/ 9 h 10"/>
                  <a:gd name="T26" fmla="*/ 12 w 15"/>
                  <a:gd name="T27" fmla="*/ 6 h 10"/>
                  <a:gd name="T28" fmla="*/ 12 w 15"/>
                  <a:gd name="T29" fmla="*/ 5 h 10"/>
                  <a:gd name="T30" fmla="*/ 12 w 15"/>
                  <a:gd name="T31" fmla="*/ 5 h 10"/>
                  <a:gd name="T32" fmla="*/ 12 w 15"/>
                  <a:gd name="T33" fmla="*/ 4 h 10"/>
                  <a:gd name="T34" fmla="*/ 8 w 15"/>
                  <a:gd name="T35" fmla="*/ 4 h 10"/>
                  <a:gd name="T36" fmla="*/ 9 w 15"/>
                  <a:gd name="T37" fmla="*/ 4 h 10"/>
                  <a:gd name="T38" fmla="*/ 7 w 15"/>
                  <a:gd name="T39" fmla="*/ 5 h 10"/>
                  <a:gd name="T40" fmla="*/ 7 w 15"/>
                  <a:gd name="T41" fmla="*/ 6 h 10"/>
                  <a:gd name="T42" fmla="*/ 11 w 15"/>
                  <a:gd name="T43" fmla="*/ 3 h 10"/>
                  <a:gd name="T44" fmla="*/ 11 w 15"/>
                  <a:gd name="T45" fmla="*/ 3 h 10"/>
                  <a:gd name="T46" fmla="*/ 11 w 15"/>
                  <a:gd name="T47" fmla="*/ 3 h 10"/>
                  <a:gd name="T48" fmla="*/ 5 w 15"/>
                  <a:gd name="T49" fmla="*/ 7 h 10"/>
                  <a:gd name="T50" fmla="*/ 5 w 15"/>
                  <a:gd name="T51" fmla="*/ 7 h 10"/>
                  <a:gd name="T52" fmla="*/ 5 w 15"/>
                  <a:gd name="T53" fmla="*/ 7 h 10"/>
                  <a:gd name="T54" fmla="*/ 5 w 15"/>
                  <a:gd name="T55" fmla="*/ 7 h 10"/>
                  <a:gd name="T56" fmla="*/ 5 w 15"/>
                  <a:gd name="T57" fmla="*/ 6 h 10"/>
                  <a:gd name="T58" fmla="*/ 11 w 15"/>
                  <a:gd name="T59" fmla="*/ 3 h 10"/>
                  <a:gd name="T60" fmla="*/ 11 w 15"/>
                  <a:gd name="T61" fmla="*/ 3 h 10"/>
                  <a:gd name="T62" fmla="*/ 11 w 15"/>
                  <a:gd name="T63" fmla="*/ 3 h 10"/>
                  <a:gd name="T64" fmla="*/ 10 w 15"/>
                  <a:gd name="T6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10"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3" y="7"/>
                      <a:pt x="8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7" y="5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8" y="7"/>
                      <a:pt x="7" y="6"/>
                      <a:pt x="7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8" y="8"/>
                      <a:pt x="9" y="6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9"/>
                      <a:pt x="9" y="9"/>
                      <a:pt x="11" y="7"/>
                    </a:cubicBezTo>
                    <a:cubicBezTo>
                      <a:pt x="9" y="10"/>
                      <a:pt x="12" y="7"/>
                      <a:pt x="12" y="8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10"/>
                      <a:pt x="11" y="9"/>
                      <a:pt x="10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4" y="8"/>
                      <a:pt x="14" y="7"/>
                    </a:cubicBezTo>
                    <a:cubicBezTo>
                      <a:pt x="13" y="7"/>
                      <a:pt x="12" y="7"/>
                      <a:pt x="12" y="6"/>
                    </a:cubicBezTo>
                    <a:cubicBezTo>
                      <a:pt x="11" y="7"/>
                      <a:pt x="12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6"/>
                      <a:pt x="11" y="7"/>
                    </a:cubicBezTo>
                    <a:cubicBezTo>
                      <a:pt x="10" y="7"/>
                      <a:pt x="11" y="6"/>
                      <a:pt x="12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4"/>
                      <a:pt x="8" y="5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11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7" y="5"/>
                      <a:pt x="6" y="5"/>
                    </a:cubicBezTo>
                    <a:cubicBezTo>
                      <a:pt x="7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5"/>
                      <a:pt x="7" y="6"/>
                    </a:cubicBezTo>
                    <a:cubicBezTo>
                      <a:pt x="8" y="5"/>
                      <a:pt x="9" y="5"/>
                      <a:pt x="10" y="4"/>
                    </a:cubicBezTo>
                    <a:cubicBezTo>
                      <a:pt x="8" y="4"/>
                      <a:pt x="13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0" y="1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7"/>
                      <a:pt x="15" y="0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2" name="Freeform 268"/>
              <p:cNvSpPr>
                <a:spLocks/>
              </p:cNvSpPr>
              <p:nvPr/>
            </p:nvSpPr>
            <p:spPr bwMode="auto">
              <a:xfrm>
                <a:off x="675" y="1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3" name="Freeform 269"/>
              <p:cNvSpPr>
                <a:spLocks/>
              </p:cNvSpPr>
              <p:nvPr/>
            </p:nvSpPr>
            <p:spPr bwMode="auto">
              <a:xfrm>
                <a:off x="691" y="170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4" name="Rectangle 270"/>
              <p:cNvSpPr>
                <a:spLocks noChangeArrowheads="1"/>
              </p:cNvSpPr>
              <p:nvPr/>
            </p:nvSpPr>
            <p:spPr bwMode="auto">
              <a:xfrm>
                <a:off x="678" y="169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5" name="Rectangle 271"/>
              <p:cNvSpPr>
                <a:spLocks noChangeArrowheads="1"/>
              </p:cNvSpPr>
              <p:nvPr/>
            </p:nvSpPr>
            <p:spPr bwMode="auto">
              <a:xfrm>
                <a:off x="686" y="169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6" name="Freeform 272"/>
              <p:cNvSpPr>
                <a:spLocks/>
              </p:cNvSpPr>
              <p:nvPr/>
            </p:nvSpPr>
            <p:spPr bwMode="auto">
              <a:xfrm>
                <a:off x="691" y="1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7" name="Freeform 273"/>
              <p:cNvSpPr>
                <a:spLocks/>
              </p:cNvSpPr>
              <p:nvPr/>
            </p:nvSpPr>
            <p:spPr bwMode="auto">
              <a:xfrm>
                <a:off x="694" y="17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8" name="Freeform 274"/>
              <p:cNvSpPr>
                <a:spLocks/>
              </p:cNvSpPr>
              <p:nvPr/>
            </p:nvSpPr>
            <p:spPr bwMode="auto">
              <a:xfrm>
                <a:off x="686" y="1697"/>
                <a:ext cx="30" cy="33"/>
              </a:xfrm>
              <a:custGeom>
                <a:avLst/>
                <a:gdLst>
                  <a:gd name="T0" fmla="*/ 2 w 11"/>
                  <a:gd name="T1" fmla="*/ 5 h 12"/>
                  <a:gd name="T2" fmla="*/ 0 w 11"/>
                  <a:gd name="T3" fmla="*/ 7 h 12"/>
                  <a:gd name="T4" fmla="*/ 0 w 11"/>
                  <a:gd name="T5" fmla="*/ 8 h 12"/>
                  <a:gd name="T6" fmla="*/ 1 w 11"/>
                  <a:gd name="T7" fmla="*/ 8 h 12"/>
                  <a:gd name="T8" fmla="*/ 3 w 11"/>
                  <a:gd name="T9" fmla="*/ 9 h 12"/>
                  <a:gd name="T10" fmla="*/ 4 w 11"/>
                  <a:gd name="T11" fmla="*/ 10 h 12"/>
                  <a:gd name="T12" fmla="*/ 6 w 11"/>
                  <a:gd name="T13" fmla="*/ 9 h 12"/>
                  <a:gd name="T14" fmla="*/ 6 w 11"/>
                  <a:gd name="T15" fmla="*/ 9 h 12"/>
                  <a:gd name="T16" fmla="*/ 7 w 11"/>
                  <a:gd name="T17" fmla="*/ 10 h 12"/>
                  <a:gd name="T18" fmla="*/ 6 w 11"/>
                  <a:gd name="T19" fmla="*/ 9 h 12"/>
                  <a:gd name="T20" fmla="*/ 6 w 11"/>
                  <a:gd name="T21" fmla="*/ 8 h 12"/>
                  <a:gd name="T22" fmla="*/ 7 w 11"/>
                  <a:gd name="T23" fmla="*/ 7 h 12"/>
                  <a:gd name="T24" fmla="*/ 6 w 11"/>
                  <a:gd name="T25" fmla="*/ 6 h 12"/>
                  <a:gd name="T26" fmla="*/ 6 w 11"/>
                  <a:gd name="T27" fmla="*/ 5 h 12"/>
                  <a:gd name="T28" fmla="*/ 5 w 11"/>
                  <a:gd name="T29" fmla="*/ 4 h 12"/>
                  <a:gd name="T30" fmla="*/ 4 w 11"/>
                  <a:gd name="T31" fmla="*/ 5 h 12"/>
                  <a:gd name="T32" fmla="*/ 5 w 11"/>
                  <a:gd name="T33" fmla="*/ 4 h 12"/>
                  <a:gd name="T34" fmla="*/ 4 w 11"/>
                  <a:gd name="T35" fmla="*/ 4 h 12"/>
                  <a:gd name="T36" fmla="*/ 3 w 11"/>
                  <a:gd name="T37" fmla="*/ 2 h 12"/>
                  <a:gd name="T38" fmla="*/ 3 w 11"/>
                  <a:gd name="T39" fmla="*/ 3 h 12"/>
                  <a:gd name="T40" fmla="*/ 4 w 11"/>
                  <a:gd name="T41" fmla="*/ 2 h 12"/>
                  <a:gd name="T42" fmla="*/ 2 w 11"/>
                  <a:gd name="T43" fmla="*/ 5 h 12"/>
                  <a:gd name="T44" fmla="*/ 1 w 11"/>
                  <a:gd name="T45" fmla="*/ 5 h 12"/>
                  <a:gd name="T46" fmla="*/ 2 w 11"/>
                  <a:gd name="T47" fmla="*/ 6 h 12"/>
                  <a:gd name="T48" fmla="*/ 2 w 11"/>
                  <a:gd name="T49" fmla="*/ 6 h 12"/>
                  <a:gd name="T50" fmla="*/ 3 w 11"/>
                  <a:gd name="T51" fmla="*/ 7 h 12"/>
                  <a:gd name="T52" fmla="*/ 4 w 11"/>
                  <a:gd name="T53" fmla="*/ 7 h 12"/>
                  <a:gd name="T54" fmla="*/ 3 w 11"/>
                  <a:gd name="T55" fmla="*/ 7 h 12"/>
                  <a:gd name="T56" fmla="*/ 3 w 11"/>
                  <a:gd name="T57" fmla="*/ 7 h 12"/>
                  <a:gd name="T58" fmla="*/ 4 w 11"/>
                  <a:gd name="T59" fmla="*/ 8 h 12"/>
                  <a:gd name="T60" fmla="*/ 5 w 11"/>
                  <a:gd name="T61" fmla="*/ 8 h 12"/>
                  <a:gd name="T62" fmla="*/ 3 w 11"/>
                  <a:gd name="T63" fmla="*/ 9 h 12"/>
                  <a:gd name="T64" fmla="*/ 4 w 11"/>
                  <a:gd name="T65" fmla="*/ 9 h 12"/>
                  <a:gd name="T66" fmla="*/ 5 w 11"/>
                  <a:gd name="T67" fmla="*/ 9 h 12"/>
                  <a:gd name="T68" fmla="*/ 7 w 11"/>
                  <a:gd name="T69" fmla="*/ 7 h 12"/>
                  <a:gd name="T70" fmla="*/ 6 w 11"/>
                  <a:gd name="T71" fmla="*/ 7 h 12"/>
                  <a:gd name="T72" fmla="*/ 5 w 11"/>
                  <a:gd name="T73" fmla="*/ 6 h 12"/>
                  <a:gd name="T74" fmla="*/ 4 w 11"/>
                  <a:gd name="T75" fmla="*/ 6 h 12"/>
                  <a:gd name="T76" fmla="*/ 3 w 11"/>
                  <a:gd name="T77" fmla="*/ 8 h 12"/>
                  <a:gd name="T78" fmla="*/ 4 w 11"/>
                  <a:gd name="T7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2">
                    <a:moveTo>
                      <a:pt x="3" y="4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0" y="8"/>
                      <a:pt x="0" y="8"/>
                    </a:cubicBezTo>
                    <a:cubicBezTo>
                      <a:pt x="0" y="8"/>
                      <a:pt x="2" y="6"/>
                      <a:pt x="2" y="7"/>
                    </a:cubicBezTo>
                    <a:cubicBezTo>
                      <a:pt x="2" y="7"/>
                      <a:pt x="2" y="7"/>
                      <a:pt x="1" y="8"/>
                    </a:cubicBezTo>
                    <a:cubicBezTo>
                      <a:pt x="1" y="8"/>
                      <a:pt x="3" y="6"/>
                      <a:pt x="3" y="6"/>
                    </a:cubicBezTo>
                    <a:cubicBezTo>
                      <a:pt x="0" y="11"/>
                      <a:pt x="5" y="5"/>
                      <a:pt x="3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3" y="9"/>
                      <a:pt x="4" y="8"/>
                      <a:pt x="4" y="10"/>
                    </a:cubicBezTo>
                    <a:cubicBezTo>
                      <a:pt x="5" y="7"/>
                      <a:pt x="4" y="12"/>
                      <a:pt x="6" y="8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7" y="8"/>
                      <a:pt x="6" y="9"/>
                    </a:cubicBezTo>
                    <a:cubicBezTo>
                      <a:pt x="6" y="10"/>
                      <a:pt x="7" y="8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9"/>
                      <a:pt x="9" y="7"/>
                      <a:pt x="7" y="8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8"/>
                      <a:pt x="5" y="9"/>
                      <a:pt x="4" y="8"/>
                    </a:cubicBezTo>
                    <a:cubicBezTo>
                      <a:pt x="6" y="8"/>
                      <a:pt x="4" y="9"/>
                      <a:pt x="6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9" y="6"/>
                      <a:pt x="6" y="7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4"/>
                      <a:pt x="4" y="6"/>
                      <a:pt x="5" y="4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6" y="4"/>
                      <a:pt x="7" y="4"/>
                    </a:cubicBezTo>
                    <a:cubicBezTo>
                      <a:pt x="6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3" y="5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5" y="0"/>
                      <a:pt x="3" y="2"/>
                    </a:cubicBezTo>
                    <a:cubicBezTo>
                      <a:pt x="3" y="2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2"/>
                      <a:pt x="3" y="3"/>
                      <a:pt x="4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3" y="4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3" y="6"/>
                      <a:pt x="4" y="6"/>
                      <a:pt x="3" y="7"/>
                    </a:cubicBezTo>
                    <a:cubicBezTo>
                      <a:pt x="4" y="6"/>
                      <a:pt x="3" y="7"/>
                      <a:pt x="4" y="6"/>
                    </a:cubicBezTo>
                    <a:cubicBezTo>
                      <a:pt x="5" y="6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5" y="7"/>
                      <a:pt x="4" y="8"/>
                    </a:cubicBezTo>
                    <a:cubicBezTo>
                      <a:pt x="5" y="7"/>
                      <a:pt x="5" y="8"/>
                      <a:pt x="7" y="7"/>
                    </a:cubicBezTo>
                    <a:cubicBezTo>
                      <a:pt x="6" y="7"/>
                      <a:pt x="5" y="8"/>
                      <a:pt x="5" y="8"/>
                    </a:cubicBezTo>
                    <a:cubicBezTo>
                      <a:pt x="6" y="7"/>
                      <a:pt x="4" y="8"/>
                      <a:pt x="6" y="8"/>
                    </a:cubicBezTo>
                    <a:cubicBezTo>
                      <a:pt x="4" y="8"/>
                      <a:pt x="5" y="8"/>
                      <a:pt x="3" y="9"/>
                    </a:cubicBezTo>
                    <a:cubicBezTo>
                      <a:pt x="3" y="9"/>
                      <a:pt x="5" y="8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6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1" y="4"/>
                      <a:pt x="7" y="7"/>
                      <a:pt x="8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5"/>
                      <a:pt x="7" y="6"/>
                      <a:pt x="5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5" y="6"/>
                    </a:cubicBezTo>
                    <a:cubicBezTo>
                      <a:pt x="5" y="7"/>
                      <a:pt x="6" y="5"/>
                      <a:pt x="6" y="5"/>
                    </a:cubicBezTo>
                    <a:cubicBezTo>
                      <a:pt x="4" y="7"/>
                      <a:pt x="6" y="3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2" y="7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9" name="Freeform 275"/>
              <p:cNvSpPr>
                <a:spLocks/>
              </p:cNvSpPr>
              <p:nvPr/>
            </p:nvSpPr>
            <p:spPr bwMode="auto">
              <a:xfrm>
                <a:off x="702" y="171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0" name="Rectangle 276"/>
              <p:cNvSpPr>
                <a:spLocks noChangeArrowheads="1"/>
              </p:cNvSpPr>
              <p:nvPr/>
            </p:nvSpPr>
            <p:spPr bwMode="auto">
              <a:xfrm>
                <a:off x="702" y="1714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1" name="Freeform 277"/>
              <p:cNvSpPr>
                <a:spLocks/>
              </p:cNvSpPr>
              <p:nvPr/>
            </p:nvSpPr>
            <p:spPr bwMode="auto">
              <a:xfrm>
                <a:off x="691" y="170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2" name="Rectangle 278"/>
              <p:cNvSpPr>
                <a:spLocks noChangeArrowheads="1"/>
              </p:cNvSpPr>
              <p:nvPr/>
            </p:nvSpPr>
            <p:spPr bwMode="auto">
              <a:xfrm>
                <a:off x="691" y="1708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3" name="Freeform 279"/>
              <p:cNvSpPr>
                <a:spLocks/>
              </p:cNvSpPr>
              <p:nvPr/>
            </p:nvSpPr>
            <p:spPr bwMode="auto">
              <a:xfrm>
                <a:off x="664" y="1697"/>
                <a:ext cx="27" cy="22"/>
              </a:xfrm>
              <a:custGeom>
                <a:avLst/>
                <a:gdLst>
                  <a:gd name="T0" fmla="*/ 4 w 10"/>
                  <a:gd name="T1" fmla="*/ 1 h 8"/>
                  <a:gd name="T2" fmla="*/ 2 w 10"/>
                  <a:gd name="T3" fmla="*/ 2 h 8"/>
                  <a:gd name="T4" fmla="*/ 3 w 10"/>
                  <a:gd name="T5" fmla="*/ 1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5 h 8"/>
                  <a:gd name="T12" fmla="*/ 6 w 10"/>
                  <a:gd name="T13" fmla="*/ 4 h 8"/>
                  <a:gd name="T14" fmla="*/ 4 w 10"/>
                  <a:gd name="T15" fmla="*/ 6 h 8"/>
                  <a:gd name="T16" fmla="*/ 6 w 10"/>
                  <a:gd name="T17" fmla="*/ 6 h 8"/>
                  <a:gd name="T18" fmla="*/ 6 w 10"/>
                  <a:gd name="T19" fmla="*/ 5 h 8"/>
                  <a:gd name="T20" fmla="*/ 6 w 10"/>
                  <a:gd name="T21" fmla="*/ 6 h 8"/>
                  <a:gd name="T22" fmla="*/ 6 w 10"/>
                  <a:gd name="T23" fmla="*/ 5 h 8"/>
                  <a:gd name="T24" fmla="*/ 7 w 10"/>
                  <a:gd name="T25" fmla="*/ 6 h 8"/>
                  <a:gd name="T26" fmla="*/ 6 w 10"/>
                  <a:gd name="T27" fmla="*/ 6 h 8"/>
                  <a:gd name="T28" fmla="*/ 7 w 10"/>
                  <a:gd name="T29" fmla="*/ 6 h 8"/>
                  <a:gd name="T30" fmla="*/ 6 w 10"/>
                  <a:gd name="T31" fmla="*/ 7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9 w 10"/>
                  <a:gd name="T43" fmla="*/ 4 h 8"/>
                  <a:gd name="T44" fmla="*/ 9 w 10"/>
                  <a:gd name="T45" fmla="*/ 3 h 8"/>
                  <a:gd name="T46" fmla="*/ 9 w 10"/>
                  <a:gd name="T47" fmla="*/ 3 h 8"/>
                  <a:gd name="T48" fmla="*/ 8 w 10"/>
                  <a:gd name="T49" fmla="*/ 3 h 8"/>
                  <a:gd name="T50" fmla="*/ 8 w 10"/>
                  <a:gd name="T51" fmla="*/ 4 h 8"/>
                  <a:gd name="T52" fmla="*/ 6 w 10"/>
                  <a:gd name="T53" fmla="*/ 5 h 8"/>
                  <a:gd name="T54" fmla="*/ 6 w 10"/>
                  <a:gd name="T55" fmla="*/ 5 h 8"/>
                  <a:gd name="T56" fmla="*/ 7 w 10"/>
                  <a:gd name="T57" fmla="*/ 4 h 8"/>
                  <a:gd name="T58" fmla="*/ 7 w 10"/>
                  <a:gd name="T59" fmla="*/ 4 h 8"/>
                  <a:gd name="T60" fmla="*/ 8 w 10"/>
                  <a:gd name="T61" fmla="*/ 2 h 8"/>
                  <a:gd name="T62" fmla="*/ 6 w 10"/>
                  <a:gd name="T63" fmla="*/ 4 h 8"/>
                  <a:gd name="T64" fmla="*/ 5 w 10"/>
                  <a:gd name="T65" fmla="*/ 3 h 8"/>
                  <a:gd name="T66" fmla="*/ 6 w 10"/>
                  <a:gd name="T67" fmla="*/ 2 h 8"/>
                  <a:gd name="T68" fmla="*/ 5 w 10"/>
                  <a:gd name="T69" fmla="*/ 3 h 8"/>
                  <a:gd name="T70" fmla="*/ 5 w 10"/>
                  <a:gd name="T71" fmla="*/ 2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4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2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2" y="7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7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6" y="6"/>
                      <a:pt x="7" y="6"/>
                      <a:pt x="6" y="6"/>
                    </a:cubicBezTo>
                    <a:cubicBezTo>
                      <a:pt x="6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7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10" y="4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5"/>
                      <a:pt x="7" y="5"/>
                    </a:cubicBezTo>
                    <a:cubicBezTo>
                      <a:pt x="8" y="4"/>
                      <a:pt x="8" y="5"/>
                      <a:pt x="9" y="4"/>
                    </a:cubicBezTo>
                    <a:cubicBezTo>
                      <a:pt x="10" y="2"/>
                      <a:pt x="7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7" y="3"/>
                      <a:pt x="6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4" name="Freeform 280"/>
              <p:cNvSpPr>
                <a:spLocks/>
              </p:cNvSpPr>
              <p:nvPr/>
            </p:nvSpPr>
            <p:spPr bwMode="auto">
              <a:xfrm>
                <a:off x="664" y="1697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5" name="Freeform 281"/>
              <p:cNvSpPr>
                <a:spLocks/>
              </p:cNvSpPr>
              <p:nvPr/>
            </p:nvSpPr>
            <p:spPr bwMode="auto">
              <a:xfrm>
                <a:off x="653" y="1678"/>
                <a:ext cx="19" cy="22"/>
              </a:xfrm>
              <a:custGeom>
                <a:avLst/>
                <a:gdLst>
                  <a:gd name="T0" fmla="*/ 3 w 7"/>
                  <a:gd name="T1" fmla="*/ 4 h 8"/>
                  <a:gd name="T2" fmla="*/ 2 w 7"/>
                  <a:gd name="T3" fmla="*/ 3 h 8"/>
                  <a:gd name="T4" fmla="*/ 2 w 7"/>
                  <a:gd name="T5" fmla="*/ 7 h 8"/>
                  <a:gd name="T6" fmla="*/ 4 w 7"/>
                  <a:gd name="T7" fmla="*/ 7 h 8"/>
                  <a:gd name="T8" fmla="*/ 3 w 7"/>
                  <a:gd name="T9" fmla="*/ 7 h 8"/>
                  <a:gd name="T10" fmla="*/ 5 w 7"/>
                  <a:gd name="T11" fmla="*/ 7 h 8"/>
                  <a:gd name="T12" fmla="*/ 4 w 7"/>
                  <a:gd name="T13" fmla="*/ 7 h 8"/>
                  <a:gd name="T14" fmla="*/ 5 w 7"/>
                  <a:gd name="T15" fmla="*/ 7 h 8"/>
                  <a:gd name="T16" fmla="*/ 5 w 7"/>
                  <a:gd name="T17" fmla="*/ 7 h 8"/>
                  <a:gd name="T18" fmla="*/ 6 w 7"/>
                  <a:gd name="T19" fmla="*/ 6 h 8"/>
                  <a:gd name="T20" fmla="*/ 3 w 7"/>
                  <a:gd name="T21" fmla="*/ 6 h 8"/>
                  <a:gd name="T22" fmla="*/ 5 w 7"/>
                  <a:gd name="T23" fmla="*/ 5 h 8"/>
                  <a:gd name="T24" fmla="*/ 5 w 7"/>
                  <a:gd name="T25" fmla="*/ 4 h 8"/>
                  <a:gd name="T26" fmla="*/ 5 w 7"/>
                  <a:gd name="T27" fmla="*/ 5 h 8"/>
                  <a:gd name="T28" fmla="*/ 4 w 7"/>
                  <a:gd name="T29" fmla="*/ 5 h 8"/>
                  <a:gd name="T30" fmla="*/ 5 w 7"/>
                  <a:gd name="T31" fmla="*/ 4 h 8"/>
                  <a:gd name="T32" fmla="*/ 4 w 7"/>
                  <a:gd name="T33" fmla="*/ 2 h 8"/>
                  <a:gd name="T34" fmla="*/ 2 w 7"/>
                  <a:gd name="T35" fmla="*/ 1 h 8"/>
                  <a:gd name="T36" fmla="*/ 4 w 7"/>
                  <a:gd name="T37" fmla="*/ 2 h 8"/>
                  <a:gd name="T38" fmla="*/ 4 w 7"/>
                  <a:gd name="T39" fmla="*/ 1 h 8"/>
                  <a:gd name="T40" fmla="*/ 1 w 7"/>
                  <a:gd name="T41" fmla="*/ 0 h 8"/>
                  <a:gd name="T42" fmla="*/ 3 w 7"/>
                  <a:gd name="T4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8">
                    <a:moveTo>
                      <a:pt x="3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3" y="6"/>
                      <a:pt x="2" y="7"/>
                    </a:cubicBezTo>
                    <a:cubicBezTo>
                      <a:pt x="2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8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3" y="7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5" y="5"/>
                      <a:pt x="5" y="4"/>
                    </a:cubicBezTo>
                    <a:cubicBezTo>
                      <a:pt x="4" y="4"/>
                      <a:pt x="3" y="2"/>
                      <a:pt x="4" y="2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6" name="Rectangle 282"/>
              <p:cNvSpPr>
                <a:spLocks noChangeArrowheads="1"/>
              </p:cNvSpPr>
              <p:nvPr/>
            </p:nvSpPr>
            <p:spPr bwMode="auto">
              <a:xfrm>
                <a:off x="659" y="168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7" name="Freeform 283"/>
              <p:cNvSpPr>
                <a:spLocks/>
              </p:cNvSpPr>
              <p:nvPr/>
            </p:nvSpPr>
            <p:spPr bwMode="auto">
              <a:xfrm>
                <a:off x="798" y="166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8" name="Freeform 284"/>
              <p:cNvSpPr>
                <a:spLocks/>
              </p:cNvSpPr>
              <p:nvPr/>
            </p:nvSpPr>
            <p:spPr bwMode="auto">
              <a:xfrm>
                <a:off x="787" y="1662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2 w 5"/>
                  <a:gd name="T7" fmla="*/ 1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3" y="2"/>
                      <a:pt x="5" y="2"/>
                    </a:cubicBezTo>
                    <a:cubicBezTo>
                      <a:pt x="5" y="2"/>
                      <a:pt x="4" y="1"/>
                      <a:pt x="2" y="1"/>
                    </a:cubicBezTo>
                    <a:cubicBezTo>
                      <a:pt x="2" y="1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9" name="Freeform 285"/>
              <p:cNvSpPr>
                <a:spLocks/>
              </p:cNvSpPr>
              <p:nvPr/>
            </p:nvSpPr>
            <p:spPr bwMode="auto">
              <a:xfrm>
                <a:off x="792" y="1665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0" name="Freeform 286"/>
              <p:cNvSpPr>
                <a:spLocks/>
              </p:cNvSpPr>
              <p:nvPr/>
            </p:nvSpPr>
            <p:spPr bwMode="auto">
              <a:xfrm>
                <a:off x="792" y="1665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1" name="Freeform 287"/>
              <p:cNvSpPr>
                <a:spLocks/>
              </p:cNvSpPr>
              <p:nvPr/>
            </p:nvSpPr>
            <p:spPr bwMode="auto">
              <a:xfrm>
                <a:off x="795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2" name="Freeform 288"/>
              <p:cNvSpPr>
                <a:spLocks/>
              </p:cNvSpPr>
              <p:nvPr/>
            </p:nvSpPr>
            <p:spPr bwMode="auto">
              <a:xfrm>
                <a:off x="787" y="1665"/>
                <a:ext cx="11" cy="5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2 h 2"/>
                  <a:gd name="T4" fmla="*/ 3 w 4"/>
                  <a:gd name="T5" fmla="*/ 2 h 2"/>
                  <a:gd name="T6" fmla="*/ 1 w 4"/>
                  <a:gd name="T7" fmla="*/ 1 h 2"/>
                  <a:gd name="T8" fmla="*/ 2 w 4"/>
                  <a:gd name="T9" fmla="*/ 1 h 2"/>
                  <a:gd name="T10" fmla="*/ 0 w 4"/>
                  <a:gd name="T11" fmla="*/ 0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3" name="Freeform 289"/>
              <p:cNvSpPr>
                <a:spLocks/>
              </p:cNvSpPr>
              <p:nvPr/>
            </p:nvSpPr>
            <p:spPr bwMode="auto">
              <a:xfrm>
                <a:off x="792" y="166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4" name="Freeform 290"/>
              <p:cNvSpPr>
                <a:spLocks/>
              </p:cNvSpPr>
              <p:nvPr/>
            </p:nvSpPr>
            <p:spPr bwMode="auto">
              <a:xfrm>
                <a:off x="792" y="166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5" name="Freeform 291"/>
              <p:cNvSpPr>
                <a:spLocks/>
              </p:cNvSpPr>
              <p:nvPr/>
            </p:nvSpPr>
            <p:spPr bwMode="auto">
              <a:xfrm>
                <a:off x="784" y="1665"/>
                <a:ext cx="11" cy="5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1 h 2"/>
                  <a:gd name="T4" fmla="*/ 0 w 4"/>
                  <a:gd name="T5" fmla="*/ 0 h 2"/>
                  <a:gd name="T6" fmla="*/ 1 w 4"/>
                  <a:gd name="T7" fmla="*/ 1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1"/>
                      <a:pt x="4" y="2"/>
                      <a:pt x="3" y="1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6" name="Freeform 292"/>
              <p:cNvSpPr>
                <a:spLocks/>
              </p:cNvSpPr>
              <p:nvPr/>
            </p:nvSpPr>
            <p:spPr bwMode="auto">
              <a:xfrm>
                <a:off x="781" y="16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7" name="Freeform 293"/>
              <p:cNvSpPr>
                <a:spLocks/>
              </p:cNvSpPr>
              <p:nvPr/>
            </p:nvSpPr>
            <p:spPr bwMode="auto">
              <a:xfrm>
                <a:off x="779" y="1665"/>
                <a:ext cx="10" cy="8"/>
              </a:xfrm>
              <a:custGeom>
                <a:avLst/>
                <a:gdLst>
                  <a:gd name="T0" fmla="*/ 3 w 4"/>
                  <a:gd name="T1" fmla="*/ 3 h 3"/>
                  <a:gd name="T2" fmla="*/ 2 w 4"/>
                  <a:gd name="T3" fmla="*/ 1 h 3"/>
                  <a:gd name="T4" fmla="*/ 3 w 4"/>
                  <a:gd name="T5" fmla="*/ 2 h 3"/>
                  <a:gd name="T6" fmla="*/ 3 w 4"/>
                  <a:gd name="T7" fmla="*/ 1 h 3"/>
                  <a:gd name="T8" fmla="*/ 4 w 4"/>
                  <a:gd name="T9" fmla="*/ 3 h 3"/>
                  <a:gd name="T10" fmla="*/ 3 w 4"/>
                  <a:gd name="T11" fmla="*/ 1 h 3"/>
                  <a:gd name="T12" fmla="*/ 4 w 4"/>
                  <a:gd name="T13" fmla="*/ 2 h 3"/>
                  <a:gd name="T14" fmla="*/ 2 w 4"/>
                  <a:gd name="T15" fmla="*/ 1 h 3"/>
                  <a:gd name="T16" fmla="*/ 2 w 4"/>
                  <a:gd name="T17" fmla="*/ 1 h 3"/>
                  <a:gd name="T18" fmla="*/ 1 w 4"/>
                  <a:gd name="T19" fmla="*/ 0 h 3"/>
                  <a:gd name="T20" fmla="*/ 0 w 4"/>
                  <a:gd name="T21" fmla="*/ 0 h 3"/>
                  <a:gd name="T22" fmla="*/ 3 w 4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3" y="1"/>
                    </a:cubicBezTo>
                    <a:cubicBezTo>
                      <a:pt x="4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4" y="2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8" name="Freeform 294"/>
              <p:cNvSpPr>
                <a:spLocks/>
              </p:cNvSpPr>
              <p:nvPr/>
            </p:nvSpPr>
            <p:spPr bwMode="auto">
              <a:xfrm>
                <a:off x="781" y="166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9" name="Freeform 295"/>
              <p:cNvSpPr>
                <a:spLocks/>
              </p:cNvSpPr>
              <p:nvPr/>
            </p:nvSpPr>
            <p:spPr bwMode="auto">
              <a:xfrm>
                <a:off x="776" y="1665"/>
                <a:ext cx="11" cy="10"/>
              </a:xfrm>
              <a:custGeom>
                <a:avLst/>
                <a:gdLst>
                  <a:gd name="T0" fmla="*/ 4 w 4"/>
                  <a:gd name="T1" fmla="*/ 4 h 4"/>
                  <a:gd name="T2" fmla="*/ 3 w 4"/>
                  <a:gd name="T3" fmla="*/ 3 h 4"/>
                  <a:gd name="T4" fmla="*/ 4 w 4"/>
                  <a:gd name="T5" fmla="*/ 3 h 4"/>
                  <a:gd name="T6" fmla="*/ 3 w 4"/>
                  <a:gd name="T7" fmla="*/ 2 h 4"/>
                  <a:gd name="T8" fmla="*/ 3 w 4"/>
                  <a:gd name="T9" fmla="*/ 3 h 4"/>
                  <a:gd name="T10" fmla="*/ 1 w 4"/>
                  <a:gd name="T11" fmla="*/ 1 h 4"/>
                  <a:gd name="T12" fmla="*/ 2 w 4"/>
                  <a:gd name="T13" fmla="*/ 2 h 4"/>
                  <a:gd name="T14" fmla="*/ 2 w 4"/>
                  <a:gd name="T15" fmla="*/ 2 h 4"/>
                  <a:gd name="T16" fmla="*/ 2 w 4"/>
                  <a:gd name="T17" fmla="*/ 3 h 4"/>
                  <a:gd name="T18" fmla="*/ 3 w 4"/>
                  <a:gd name="T19" fmla="*/ 3 h 4"/>
                  <a:gd name="T20" fmla="*/ 4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1" y="1"/>
                      <a:pt x="3" y="3"/>
                      <a:pt x="3" y="3"/>
                    </a:cubicBezTo>
                    <a:cubicBezTo>
                      <a:pt x="3" y="3"/>
                      <a:pt x="3" y="2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0" name="Freeform 296"/>
              <p:cNvSpPr>
                <a:spLocks/>
              </p:cNvSpPr>
              <p:nvPr/>
            </p:nvSpPr>
            <p:spPr bwMode="auto">
              <a:xfrm>
                <a:off x="787" y="167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1" name="Freeform 297"/>
              <p:cNvSpPr>
                <a:spLocks/>
              </p:cNvSpPr>
              <p:nvPr/>
            </p:nvSpPr>
            <p:spPr bwMode="auto">
              <a:xfrm>
                <a:off x="781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2" name="Freeform 298"/>
              <p:cNvSpPr>
                <a:spLocks/>
              </p:cNvSpPr>
              <p:nvPr/>
            </p:nvSpPr>
            <p:spPr bwMode="auto">
              <a:xfrm>
                <a:off x="784" y="167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3" name="Freeform 299"/>
              <p:cNvSpPr>
                <a:spLocks/>
              </p:cNvSpPr>
              <p:nvPr/>
            </p:nvSpPr>
            <p:spPr bwMode="auto">
              <a:xfrm>
                <a:off x="765" y="1670"/>
                <a:ext cx="24" cy="22"/>
              </a:xfrm>
              <a:custGeom>
                <a:avLst/>
                <a:gdLst>
                  <a:gd name="T0" fmla="*/ 0 w 9"/>
                  <a:gd name="T1" fmla="*/ 5 h 8"/>
                  <a:gd name="T2" fmla="*/ 1 w 9"/>
                  <a:gd name="T3" fmla="*/ 6 h 8"/>
                  <a:gd name="T4" fmla="*/ 2 w 9"/>
                  <a:gd name="T5" fmla="*/ 7 h 8"/>
                  <a:gd name="T6" fmla="*/ 4 w 9"/>
                  <a:gd name="T7" fmla="*/ 8 h 8"/>
                  <a:gd name="T8" fmla="*/ 4 w 9"/>
                  <a:gd name="T9" fmla="*/ 7 h 8"/>
                  <a:gd name="T10" fmla="*/ 4 w 9"/>
                  <a:gd name="T11" fmla="*/ 8 h 8"/>
                  <a:gd name="T12" fmla="*/ 5 w 9"/>
                  <a:gd name="T13" fmla="*/ 7 h 8"/>
                  <a:gd name="T14" fmla="*/ 5 w 9"/>
                  <a:gd name="T15" fmla="*/ 6 h 8"/>
                  <a:gd name="T16" fmla="*/ 7 w 9"/>
                  <a:gd name="T17" fmla="*/ 4 h 8"/>
                  <a:gd name="T18" fmla="*/ 6 w 9"/>
                  <a:gd name="T19" fmla="*/ 2 h 8"/>
                  <a:gd name="T20" fmla="*/ 7 w 9"/>
                  <a:gd name="T21" fmla="*/ 3 h 8"/>
                  <a:gd name="T22" fmla="*/ 7 w 9"/>
                  <a:gd name="T23" fmla="*/ 3 h 8"/>
                  <a:gd name="T24" fmla="*/ 8 w 9"/>
                  <a:gd name="T25" fmla="*/ 3 h 8"/>
                  <a:gd name="T26" fmla="*/ 6 w 9"/>
                  <a:gd name="T27" fmla="*/ 1 h 8"/>
                  <a:gd name="T28" fmla="*/ 8 w 9"/>
                  <a:gd name="T29" fmla="*/ 3 h 8"/>
                  <a:gd name="T30" fmla="*/ 7 w 9"/>
                  <a:gd name="T31" fmla="*/ 2 h 8"/>
                  <a:gd name="T32" fmla="*/ 5 w 9"/>
                  <a:gd name="T33" fmla="*/ 1 h 8"/>
                  <a:gd name="T34" fmla="*/ 5 w 9"/>
                  <a:gd name="T35" fmla="*/ 0 h 8"/>
                  <a:gd name="T36" fmla="*/ 6 w 9"/>
                  <a:gd name="T37" fmla="*/ 3 h 8"/>
                  <a:gd name="T38" fmla="*/ 5 w 9"/>
                  <a:gd name="T39" fmla="*/ 2 h 8"/>
                  <a:gd name="T40" fmla="*/ 3 w 9"/>
                  <a:gd name="T41" fmla="*/ 2 h 8"/>
                  <a:gd name="T42" fmla="*/ 4 w 9"/>
                  <a:gd name="T43" fmla="*/ 4 h 8"/>
                  <a:gd name="T44" fmla="*/ 4 w 9"/>
                  <a:gd name="T45" fmla="*/ 4 h 8"/>
                  <a:gd name="T46" fmla="*/ 4 w 9"/>
                  <a:gd name="T47" fmla="*/ 4 h 8"/>
                  <a:gd name="T48" fmla="*/ 3 w 9"/>
                  <a:gd name="T49" fmla="*/ 4 h 8"/>
                  <a:gd name="T50" fmla="*/ 5 w 9"/>
                  <a:gd name="T51" fmla="*/ 6 h 8"/>
                  <a:gd name="T52" fmla="*/ 2 w 9"/>
                  <a:gd name="T53" fmla="*/ 4 h 8"/>
                  <a:gd name="T54" fmla="*/ 3 w 9"/>
                  <a:gd name="T55" fmla="*/ 4 h 8"/>
                  <a:gd name="T56" fmla="*/ 4 w 9"/>
                  <a:gd name="T57" fmla="*/ 5 h 8"/>
                  <a:gd name="T58" fmla="*/ 2 w 9"/>
                  <a:gd name="T59" fmla="*/ 4 h 8"/>
                  <a:gd name="T60" fmla="*/ 3 w 9"/>
                  <a:gd name="T61" fmla="*/ 5 h 8"/>
                  <a:gd name="T62" fmla="*/ 4 w 9"/>
                  <a:gd name="T63" fmla="*/ 6 h 8"/>
                  <a:gd name="T64" fmla="*/ 3 w 9"/>
                  <a:gd name="T65" fmla="*/ 6 h 8"/>
                  <a:gd name="T66" fmla="*/ 1 w 9"/>
                  <a:gd name="T67" fmla="*/ 4 h 8"/>
                  <a:gd name="T68" fmla="*/ 0 w 9"/>
                  <a:gd name="T69" fmla="*/ 4 h 8"/>
                  <a:gd name="T70" fmla="*/ 2 w 9"/>
                  <a:gd name="T71" fmla="*/ 6 h 8"/>
                  <a:gd name="T72" fmla="*/ 0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2"/>
                      <a:pt x="7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4"/>
                      <a:pt x="7" y="3"/>
                      <a:pt x="8" y="3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7" y="3"/>
                      <a:pt x="6" y="1"/>
                      <a:pt x="8" y="3"/>
                    </a:cubicBezTo>
                    <a:cubicBezTo>
                      <a:pt x="9" y="3"/>
                      <a:pt x="6" y="1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0"/>
                      <a:pt x="6" y="1"/>
                      <a:pt x="5" y="0"/>
                    </a:cubicBezTo>
                    <a:cubicBezTo>
                      <a:pt x="4" y="0"/>
                      <a:pt x="6" y="2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3" y="2"/>
                    </a:cubicBezTo>
                    <a:cubicBezTo>
                      <a:pt x="4" y="3"/>
                      <a:pt x="2" y="2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4" y="6"/>
                      <a:pt x="3" y="4"/>
                      <a:pt x="2" y="4"/>
                    </a:cubicBezTo>
                    <a:cubicBezTo>
                      <a:pt x="1" y="4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2" y="6"/>
                      <a:pt x="3" y="6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4" name="Freeform 300"/>
              <p:cNvSpPr>
                <a:spLocks/>
              </p:cNvSpPr>
              <p:nvPr/>
            </p:nvSpPr>
            <p:spPr bwMode="auto">
              <a:xfrm>
                <a:off x="765" y="167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5" name="Freeform 301"/>
              <p:cNvSpPr>
                <a:spLocks/>
              </p:cNvSpPr>
              <p:nvPr/>
            </p:nvSpPr>
            <p:spPr bwMode="auto">
              <a:xfrm>
                <a:off x="765" y="16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6" name="Rectangle 302"/>
              <p:cNvSpPr>
                <a:spLocks noChangeArrowheads="1"/>
              </p:cNvSpPr>
              <p:nvPr/>
            </p:nvSpPr>
            <p:spPr bwMode="auto">
              <a:xfrm>
                <a:off x="779" y="168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7" name="Freeform 303"/>
              <p:cNvSpPr>
                <a:spLocks/>
              </p:cNvSpPr>
              <p:nvPr/>
            </p:nvSpPr>
            <p:spPr bwMode="auto">
              <a:xfrm>
                <a:off x="768" y="16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8" name="Freeform 304"/>
              <p:cNvSpPr>
                <a:spLocks/>
              </p:cNvSpPr>
              <p:nvPr/>
            </p:nvSpPr>
            <p:spPr bwMode="auto">
              <a:xfrm>
                <a:off x="770" y="167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9" name="Freeform 305"/>
              <p:cNvSpPr>
                <a:spLocks/>
              </p:cNvSpPr>
              <p:nvPr/>
            </p:nvSpPr>
            <p:spPr bwMode="auto">
              <a:xfrm>
                <a:off x="765" y="16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0" name="Freeform 306"/>
              <p:cNvSpPr>
                <a:spLocks/>
              </p:cNvSpPr>
              <p:nvPr/>
            </p:nvSpPr>
            <p:spPr bwMode="auto">
              <a:xfrm>
                <a:off x="759" y="1686"/>
                <a:ext cx="17" cy="17"/>
              </a:xfrm>
              <a:custGeom>
                <a:avLst/>
                <a:gdLst>
                  <a:gd name="T0" fmla="*/ 3 w 6"/>
                  <a:gd name="T1" fmla="*/ 6 h 6"/>
                  <a:gd name="T2" fmla="*/ 4 w 6"/>
                  <a:gd name="T3" fmla="*/ 6 h 6"/>
                  <a:gd name="T4" fmla="*/ 2 w 6"/>
                  <a:gd name="T5" fmla="*/ 3 h 6"/>
                  <a:gd name="T6" fmla="*/ 4 w 6"/>
                  <a:gd name="T7" fmla="*/ 5 h 6"/>
                  <a:gd name="T8" fmla="*/ 4 w 6"/>
                  <a:gd name="T9" fmla="*/ 3 h 6"/>
                  <a:gd name="T10" fmla="*/ 5 w 6"/>
                  <a:gd name="T11" fmla="*/ 3 h 6"/>
                  <a:gd name="T12" fmla="*/ 3 w 6"/>
                  <a:gd name="T13" fmla="*/ 1 h 6"/>
                  <a:gd name="T14" fmla="*/ 5 w 6"/>
                  <a:gd name="T15" fmla="*/ 3 h 6"/>
                  <a:gd name="T16" fmla="*/ 6 w 6"/>
                  <a:gd name="T17" fmla="*/ 4 h 6"/>
                  <a:gd name="T18" fmla="*/ 5 w 6"/>
                  <a:gd name="T19" fmla="*/ 2 h 6"/>
                  <a:gd name="T20" fmla="*/ 4 w 6"/>
                  <a:gd name="T21" fmla="*/ 1 h 6"/>
                  <a:gd name="T22" fmla="*/ 3 w 6"/>
                  <a:gd name="T23" fmla="*/ 0 h 6"/>
                  <a:gd name="T24" fmla="*/ 3 w 6"/>
                  <a:gd name="T25" fmla="*/ 1 h 6"/>
                  <a:gd name="T26" fmla="*/ 2 w 6"/>
                  <a:gd name="T27" fmla="*/ 0 h 6"/>
                  <a:gd name="T28" fmla="*/ 3 w 6"/>
                  <a:gd name="T29" fmla="*/ 1 h 6"/>
                  <a:gd name="T30" fmla="*/ 2 w 6"/>
                  <a:gd name="T31" fmla="*/ 0 h 6"/>
                  <a:gd name="T32" fmla="*/ 2 w 6"/>
                  <a:gd name="T33" fmla="*/ 1 h 6"/>
                  <a:gd name="T34" fmla="*/ 2 w 6"/>
                  <a:gd name="T35" fmla="*/ 1 h 6"/>
                  <a:gd name="T36" fmla="*/ 3 w 6"/>
                  <a:gd name="T37" fmla="*/ 2 h 6"/>
                  <a:gd name="T38" fmla="*/ 2 w 6"/>
                  <a:gd name="T39" fmla="*/ 1 h 6"/>
                  <a:gd name="T40" fmla="*/ 3 w 6"/>
                  <a:gd name="T41" fmla="*/ 2 h 6"/>
                  <a:gd name="T42" fmla="*/ 1 w 6"/>
                  <a:gd name="T43" fmla="*/ 1 h 6"/>
                  <a:gd name="T44" fmla="*/ 2 w 6"/>
                  <a:gd name="T45" fmla="*/ 2 h 6"/>
                  <a:gd name="T46" fmla="*/ 1 w 6"/>
                  <a:gd name="T47" fmla="*/ 1 h 6"/>
                  <a:gd name="T48" fmla="*/ 3 w 6"/>
                  <a:gd name="T49" fmla="*/ 3 h 6"/>
                  <a:gd name="T50" fmla="*/ 1 w 6"/>
                  <a:gd name="T51" fmla="*/ 2 h 6"/>
                  <a:gd name="T52" fmla="*/ 1 w 6"/>
                  <a:gd name="T53" fmla="*/ 2 h 6"/>
                  <a:gd name="T54" fmla="*/ 1 w 6"/>
                  <a:gd name="T55" fmla="*/ 2 h 6"/>
                  <a:gd name="T56" fmla="*/ 1 w 6"/>
                  <a:gd name="T57" fmla="*/ 3 h 6"/>
                  <a:gd name="T58" fmla="*/ 2 w 6"/>
                  <a:gd name="T59" fmla="*/ 3 h 6"/>
                  <a:gd name="T60" fmla="*/ 2 w 6"/>
                  <a:gd name="T61" fmla="*/ 4 h 6"/>
                  <a:gd name="T62" fmla="*/ 2 w 6"/>
                  <a:gd name="T63" fmla="*/ 4 h 6"/>
                  <a:gd name="T64" fmla="*/ 3 w 6"/>
                  <a:gd name="T65" fmla="*/ 5 h 6"/>
                  <a:gd name="T66" fmla="*/ 2 w 6"/>
                  <a:gd name="T67" fmla="*/ 4 h 6"/>
                  <a:gd name="T68" fmla="*/ 3 w 6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2" y="0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2"/>
                      <a:pt x="3" y="4"/>
                      <a:pt x="1" y="2"/>
                    </a:cubicBezTo>
                    <a:cubicBezTo>
                      <a:pt x="1" y="2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3" y="5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1" name="Freeform 307"/>
              <p:cNvSpPr>
                <a:spLocks/>
              </p:cNvSpPr>
              <p:nvPr/>
            </p:nvSpPr>
            <p:spPr bwMode="auto">
              <a:xfrm>
                <a:off x="765" y="168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2" name="Freeform 308"/>
              <p:cNvSpPr>
                <a:spLocks/>
              </p:cNvSpPr>
              <p:nvPr/>
            </p:nvSpPr>
            <p:spPr bwMode="auto">
              <a:xfrm>
                <a:off x="754" y="1689"/>
                <a:ext cx="14" cy="22"/>
              </a:xfrm>
              <a:custGeom>
                <a:avLst/>
                <a:gdLst>
                  <a:gd name="T0" fmla="*/ 3 w 5"/>
                  <a:gd name="T1" fmla="*/ 4 h 8"/>
                  <a:gd name="T2" fmla="*/ 1 w 5"/>
                  <a:gd name="T3" fmla="*/ 2 h 8"/>
                  <a:gd name="T4" fmla="*/ 4 w 5"/>
                  <a:gd name="T5" fmla="*/ 5 h 8"/>
                  <a:gd name="T6" fmla="*/ 4 w 5"/>
                  <a:gd name="T7" fmla="*/ 6 h 8"/>
                  <a:gd name="T8" fmla="*/ 2 w 5"/>
                  <a:gd name="T9" fmla="*/ 3 h 8"/>
                  <a:gd name="T10" fmla="*/ 1 w 5"/>
                  <a:gd name="T11" fmla="*/ 3 h 8"/>
                  <a:gd name="T12" fmla="*/ 3 w 5"/>
                  <a:gd name="T13" fmla="*/ 5 h 8"/>
                  <a:gd name="T14" fmla="*/ 3 w 5"/>
                  <a:gd name="T15" fmla="*/ 6 h 8"/>
                  <a:gd name="T16" fmla="*/ 3 w 5"/>
                  <a:gd name="T17" fmla="*/ 5 h 8"/>
                  <a:gd name="T18" fmla="*/ 1 w 5"/>
                  <a:gd name="T19" fmla="*/ 4 h 8"/>
                  <a:gd name="T20" fmla="*/ 4 w 5"/>
                  <a:gd name="T21" fmla="*/ 8 h 8"/>
                  <a:gd name="T22" fmla="*/ 4 w 5"/>
                  <a:gd name="T23" fmla="*/ 8 h 8"/>
                  <a:gd name="T24" fmla="*/ 3 w 5"/>
                  <a:gd name="T25" fmla="*/ 6 h 8"/>
                  <a:gd name="T26" fmla="*/ 3 w 5"/>
                  <a:gd name="T27" fmla="*/ 6 h 8"/>
                  <a:gd name="T28" fmla="*/ 4 w 5"/>
                  <a:gd name="T29" fmla="*/ 7 h 8"/>
                  <a:gd name="T30" fmla="*/ 5 w 5"/>
                  <a:gd name="T31" fmla="*/ 6 h 8"/>
                  <a:gd name="T32" fmla="*/ 5 w 5"/>
                  <a:gd name="T33" fmla="*/ 6 h 8"/>
                  <a:gd name="T34" fmla="*/ 4 w 5"/>
                  <a:gd name="T35" fmla="*/ 5 h 8"/>
                  <a:gd name="T36" fmla="*/ 3 w 5"/>
                  <a:gd name="T37" fmla="*/ 3 h 8"/>
                  <a:gd name="T38" fmla="*/ 3 w 5"/>
                  <a:gd name="T39" fmla="*/ 4 h 8"/>
                  <a:gd name="T40" fmla="*/ 2 w 5"/>
                  <a:gd name="T41" fmla="*/ 2 h 8"/>
                  <a:gd name="T42" fmla="*/ 1 w 5"/>
                  <a:gd name="T43" fmla="*/ 1 h 8"/>
                  <a:gd name="T44" fmla="*/ 1 w 5"/>
                  <a:gd name="T45" fmla="*/ 1 h 8"/>
                  <a:gd name="T46" fmla="*/ 3 w 5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5"/>
                      <a:pt x="2" y="6"/>
                      <a:pt x="4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2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3" name="Rectangle 309"/>
              <p:cNvSpPr>
                <a:spLocks noChangeArrowheads="1"/>
              </p:cNvSpPr>
              <p:nvPr/>
            </p:nvSpPr>
            <p:spPr bwMode="auto">
              <a:xfrm>
                <a:off x="762" y="1695"/>
                <a:ext cx="1" cy="2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4" name="Freeform 310"/>
              <p:cNvSpPr>
                <a:spLocks/>
              </p:cNvSpPr>
              <p:nvPr/>
            </p:nvSpPr>
            <p:spPr bwMode="auto">
              <a:xfrm>
                <a:off x="768" y="170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5" name="Freeform 311"/>
              <p:cNvSpPr>
                <a:spLocks/>
              </p:cNvSpPr>
              <p:nvPr/>
            </p:nvSpPr>
            <p:spPr bwMode="auto">
              <a:xfrm>
                <a:off x="757" y="17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6" name="Freeform 312"/>
              <p:cNvSpPr>
                <a:spLocks/>
              </p:cNvSpPr>
              <p:nvPr/>
            </p:nvSpPr>
            <p:spPr bwMode="auto">
              <a:xfrm>
                <a:off x="757" y="1703"/>
                <a:ext cx="8" cy="11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2 w 3"/>
                  <a:gd name="T7" fmla="*/ 3 h 4"/>
                  <a:gd name="T8" fmla="*/ 2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7" name="Freeform 313"/>
              <p:cNvSpPr>
                <a:spLocks/>
              </p:cNvSpPr>
              <p:nvPr/>
            </p:nvSpPr>
            <p:spPr bwMode="auto">
              <a:xfrm>
                <a:off x="740" y="1700"/>
                <a:ext cx="22" cy="27"/>
              </a:xfrm>
              <a:custGeom>
                <a:avLst/>
                <a:gdLst>
                  <a:gd name="T0" fmla="*/ 5 w 8"/>
                  <a:gd name="T1" fmla="*/ 2 h 10"/>
                  <a:gd name="T2" fmla="*/ 5 w 8"/>
                  <a:gd name="T3" fmla="*/ 3 h 10"/>
                  <a:gd name="T4" fmla="*/ 4 w 8"/>
                  <a:gd name="T5" fmla="*/ 2 h 10"/>
                  <a:gd name="T6" fmla="*/ 3 w 8"/>
                  <a:gd name="T7" fmla="*/ 2 h 10"/>
                  <a:gd name="T8" fmla="*/ 4 w 8"/>
                  <a:gd name="T9" fmla="*/ 2 h 10"/>
                  <a:gd name="T10" fmla="*/ 4 w 8"/>
                  <a:gd name="T11" fmla="*/ 3 h 10"/>
                  <a:gd name="T12" fmla="*/ 5 w 8"/>
                  <a:gd name="T13" fmla="*/ 4 h 10"/>
                  <a:gd name="T14" fmla="*/ 3 w 8"/>
                  <a:gd name="T15" fmla="*/ 3 h 10"/>
                  <a:gd name="T16" fmla="*/ 5 w 8"/>
                  <a:gd name="T17" fmla="*/ 5 h 10"/>
                  <a:gd name="T18" fmla="*/ 4 w 8"/>
                  <a:gd name="T19" fmla="*/ 5 h 10"/>
                  <a:gd name="T20" fmla="*/ 4 w 8"/>
                  <a:gd name="T21" fmla="*/ 5 h 10"/>
                  <a:gd name="T22" fmla="*/ 4 w 8"/>
                  <a:gd name="T23" fmla="*/ 5 h 10"/>
                  <a:gd name="T24" fmla="*/ 2 w 8"/>
                  <a:gd name="T25" fmla="*/ 4 h 10"/>
                  <a:gd name="T26" fmla="*/ 2 w 8"/>
                  <a:gd name="T27" fmla="*/ 4 h 10"/>
                  <a:gd name="T28" fmla="*/ 1 w 8"/>
                  <a:gd name="T29" fmla="*/ 4 h 10"/>
                  <a:gd name="T30" fmla="*/ 2 w 8"/>
                  <a:gd name="T31" fmla="*/ 6 h 10"/>
                  <a:gd name="T32" fmla="*/ 1 w 8"/>
                  <a:gd name="T33" fmla="*/ 5 h 10"/>
                  <a:gd name="T34" fmla="*/ 3 w 8"/>
                  <a:gd name="T35" fmla="*/ 7 h 10"/>
                  <a:gd name="T36" fmla="*/ 3 w 8"/>
                  <a:gd name="T37" fmla="*/ 7 h 10"/>
                  <a:gd name="T38" fmla="*/ 1 w 8"/>
                  <a:gd name="T39" fmla="*/ 6 h 10"/>
                  <a:gd name="T40" fmla="*/ 2 w 8"/>
                  <a:gd name="T41" fmla="*/ 7 h 10"/>
                  <a:gd name="T42" fmla="*/ 0 w 8"/>
                  <a:gd name="T43" fmla="*/ 6 h 10"/>
                  <a:gd name="T44" fmla="*/ 2 w 8"/>
                  <a:gd name="T45" fmla="*/ 8 h 10"/>
                  <a:gd name="T46" fmla="*/ 1 w 8"/>
                  <a:gd name="T47" fmla="*/ 8 h 10"/>
                  <a:gd name="T48" fmla="*/ 4 w 8"/>
                  <a:gd name="T49" fmla="*/ 10 h 10"/>
                  <a:gd name="T50" fmla="*/ 4 w 8"/>
                  <a:gd name="T51" fmla="*/ 8 h 10"/>
                  <a:gd name="T52" fmla="*/ 3 w 8"/>
                  <a:gd name="T53" fmla="*/ 7 h 10"/>
                  <a:gd name="T54" fmla="*/ 5 w 8"/>
                  <a:gd name="T55" fmla="*/ 8 h 10"/>
                  <a:gd name="T56" fmla="*/ 4 w 8"/>
                  <a:gd name="T57" fmla="*/ 6 h 10"/>
                  <a:gd name="T58" fmla="*/ 5 w 8"/>
                  <a:gd name="T59" fmla="*/ 7 h 10"/>
                  <a:gd name="T60" fmla="*/ 4 w 8"/>
                  <a:gd name="T61" fmla="*/ 6 h 10"/>
                  <a:gd name="T62" fmla="*/ 6 w 8"/>
                  <a:gd name="T63" fmla="*/ 8 h 10"/>
                  <a:gd name="T64" fmla="*/ 7 w 8"/>
                  <a:gd name="T65" fmla="*/ 5 h 10"/>
                  <a:gd name="T66" fmla="*/ 6 w 8"/>
                  <a:gd name="T67" fmla="*/ 4 h 10"/>
                  <a:gd name="T68" fmla="*/ 6 w 8"/>
                  <a:gd name="T69" fmla="*/ 3 h 10"/>
                  <a:gd name="T70" fmla="*/ 5 w 8"/>
                  <a:gd name="T71" fmla="*/ 2 h 10"/>
                  <a:gd name="T72" fmla="*/ 8 w 8"/>
                  <a:gd name="T73" fmla="*/ 4 h 10"/>
                  <a:gd name="T74" fmla="*/ 8 w 8"/>
                  <a:gd name="T75" fmla="*/ 4 h 10"/>
                  <a:gd name="T76" fmla="*/ 7 w 8"/>
                  <a:gd name="T77" fmla="*/ 4 h 10"/>
                  <a:gd name="T78" fmla="*/ 8 w 8"/>
                  <a:gd name="T79" fmla="*/ 4 h 10"/>
                  <a:gd name="T80" fmla="*/ 5 w 8"/>
                  <a:gd name="T81" fmla="*/ 1 h 10"/>
                  <a:gd name="T82" fmla="*/ 3 w 8"/>
                  <a:gd name="T83" fmla="*/ 1 h 10"/>
                  <a:gd name="T84" fmla="*/ 5 w 8"/>
                  <a:gd name="T8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4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5" y="4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4" y="4"/>
                      <a:pt x="5" y="5"/>
                    </a:cubicBezTo>
                    <a:cubicBezTo>
                      <a:pt x="4" y="4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3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5"/>
                      <a:pt x="3" y="7"/>
                    </a:cubicBezTo>
                    <a:cubicBezTo>
                      <a:pt x="1" y="5"/>
                      <a:pt x="4" y="8"/>
                      <a:pt x="3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0" y="6"/>
                      <a:pt x="1" y="7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5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4" y="1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6" y="4"/>
                      <a:pt x="3" y="0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8" name="Freeform 314"/>
              <p:cNvSpPr>
                <a:spLocks/>
              </p:cNvSpPr>
              <p:nvPr/>
            </p:nvSpPr>
            <p:spPr bwMode="auto">
              <a:xfrm>
                <a:off x="762" y="171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9" name="Freeform 315"/>
              <p:cNvSpPr>
                <a:spLocks/>
              </p:cNvSpPr>
              <p:nvPr/>
            </p:nvSpPr>
            <p:spPr bwMode="auto">
              <a:xfrm>
                <a:off x="743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0" name="Rectangle 316"/>
              <p:cNvSpPr>
                <a:spLocks noChangeArrowheads="1"/>
              </p:cNvSpPr>
              <p:nvPr/>
            </p:nvSpPr>
            <p:spPr bwMode="auto">
              <a:xfrm>
                <a:off x="762" y="1711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1" name="Freeform 317"/>
              <p:cNvSpPr>
                <a:spLocks/>
              </p:cNvSpPr>
              <p:nvPr/>
            </p:nvSpPr>
            <p:spPr bwMode="auto">
              <a:xfrm>
                <a:off x="754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2" name="Freeform 318"/>
              <p:cNvSpPr>
                <a:spLocks/>
              </p:cNvSpPr>
              <p:nvPr/>
            </p:nvSpPr>
            <p:spPr bwMode="auto">
              <a:xfrm>
                <a:off x="738" y="171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3" name="Freeform 319"/>
              <p:cNvSpPr>
                <a:spLocks/>
              </p:cNvSpPr>
              <p:nvPr/>
            </p:nvSpPr>
            <p:spPr bwMode="auto">
              <a:xfrm>
                <a:off x="732" y="17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4" name="Freeform 320"/>
              <p:cNvSpPr>
                <a:spLocks/>
              </p:cNvSpPr>
              <p:nvPr/>
            </p:nvSpPr>
            <p:spPr bwMode="auto">
              <a:xfrm>
                <a:off x="716" y="1719"/>
                <a:ext cx="33" cy="38"/>
              </a:xfrm>
              <a:custGeom>
                <a:avLst/>
                <a:gdLst>
                  <a:gd name="T0" fmla="*/ 3 w 12"/>
                  <a:gd name="T1" fmla="*/ 11 h 14"/>
                  <a:gd name="T2" fmla="*/ 4 w 12"/>
                  <a:gd name="T3" fmla="*/ 13 h 14"/>
                  <a:gd name="T4" fmla="*/ 5 w 12"/>
                  <a:gd name="T5" fmla="*/ 13 h 14"/>
                  <a:gd name="T6" fmla="*/ 5 w 12"/>
                  <a:gd name="T7" fmla="*/ 12 h 14"/>
                  <a:gd name="T8" fmla="*/ 6 w 12"/>
                  <a:gd name="T9" fmla="*/ 11 h 14"/>
                  <a:gd name="T10" fmla="*/ 7 w 12"/>
                  <a:gd name="T11" fmla="*/ 11 h 14"/>
                  <a:gd name="T12" fmla="*/ 6 w 12"/>
                  <a:gd name="T13" fmla="*/ 8 h 14"/>
                  <a:gd name="T14" fmla="*/ 7 w 12"/>
                  <a:gd name="T15" fmla="*/ 8 h 14"/>
                  <a:gd name="T16" fmla="*/ 8 w 12"/>
                  <a:gd name="T17" fmla="*/ 8 h 14"/>
                  <a:gd name="T18" fmla="*/ 6 w 12"/>
                  <a:gd name="T19" fmla="*/ 6 h 14"/>
                  <a:gd name="T20" fmla="*/ 6 w 12"/>
                  <a:gd name="T21" fmla="*/ 5 h 14"/>
                  <a:gd name="T22" fmla="*/ 7 w 12"/>
                  <a:gd name="T23" fmla="*/ 6 h 14"/>
                  <a:gd name="T24" fmla="*/ 8 w 12"/>
                  <a:gd name="T25" fmla="*/ 5 h 14"/>
                  <a:gd name="T26" fmla="*/ 9 w 12"/>
                  <a:gd name="T27" fmla="*/ 5 h 14"/>
                  <a:gd name="T28" fmla="*/ 9 w 12"/>
                  <a:gd name="T29" fmla="*/ 4 h 14"/>
                  <a:gd name="T30" fmla="*/ 8 w 12"/>
                  <a:gd name="T31" fmla="*/ 3 h 14"/>
                  <a:gd name="T32" fmla="*/ 9 w 12"/>
                  <a:gd name="T33" fmla="*/ 3 h 14"/>
                  <a:gd name="T34" fmla="*/ 9 w 12"/>
                  <a:gd name="T35" fmla="*/ 3 h 14"/>
                  <a:gd name="T36" fmla="*/ 11 w 12"/>
                  <a:gd name="T37" fmla="*/ 2 h 14"/>
                  <a:gd name="T38" fmla="*/ 10 w 12"/>
                  <a:gd name="T39" fmla="*/ 2 h 14"/>
                  <a:gd name="T40" fmla="*/ 11 w 12"/>
                  <a:gd name="T41" fmla="*/ 3 h 14"/>
                  <a:gd name="T42" fmla="*/ 8 w 12"/>
                  <a:gd name="T43" fmla="*/ 0 h 14"/>
                  <a:gd name="T44" fmla="*/ 7 w 12"/>
                  <a:gd name="T45" fmla="*/ 0 h 14"/>
                  <a:gd name="T46" fmla="*/ 7 w 12"/>
                  <a:gd name="T47" fmla="*/ 1 h 14"/>
                  <a:gd name="T48" fmla="*/ 6 w 12"/>
                  <a:gd name="T49" fmla="*/ 1 h 14"/>
                  <a:gd name="T50" fmla="*/ 6 w 12"/>
                  <a:gd name="T51" fmla="*/ 2 h 14"/>
                  <a:gd name="T52" fmla="*/ 6 w 12"/>
                  <a:gd name="T53" fmla="*/ 3 h 14"/>
                  <a:gd name="T54" fmla="*/ 6 w 12"/>
                  <a:gd name="T55" fmla="*/ 3 h 14"/>
                  <a:gd name="T56" fmla="*/ 5 w 12"/>
                  <a:gd name="T57" fmla="*/ 3 h 14"/>
                  <a:gd name="T58" fmla="*/ 5 w 12"/>
                  <a:gd name="T59" fmla="*/ 3 h 14"/>
                  <a:gd name="T60" fmla="*/ 6 w 12"/>
                  <a:gd name="T61" fmla="*/ 5 h 14"/>
                  <a:gd name="T62" fmla="*/ 4 w 12"/>
                  <a:gd name="T63" fmla="*/ 4 h 14"/>
                  <a:gd name="T64" fmla="*/ 4 w 12"/>
                  <a:gd name="T65" fmla="*/ 4 h 14"/>
                  <a:gd name="T66" fmla="*/ 5 w 12"/>
                  <a:gd name="T67" fmla="*/ 5 h 14"/>
                  <a:gd name="T68" fmla="*/ 5 w 12"/>
                  <a:gd name="T69" fmla="*/ 7 h 14"/>
                  <a:gd name="T70" fmla="*/ 5 w 12"/>
                  <a:gd name="T71" fmla="*/ 8 h 14"/>
                  <a:gd name="T72" fmla="*/ 4 w 12"/>
                  <a:gd name="T73" fmla="*/ 8 h 14"/>
                  <a:gd name="T74" fmla="*/ 4 w 12"/>
                  <a:gd name="T75" fmla="*/ 9 h 14"/>
                  <a:gd name="T76" fmla="*/ 5 w 12"/>
                  <a:gd name="T77" fmla="*/ 10 h 14"/>
                  <a:gd name="T78" fmla="*/ 3 w 12"/>
                  <a:gd name="T7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4">
                    <a:moveTo>
                      <a:pt x="2" y="9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5" y="13"/>
                      <a:pt x="5" y="13"/>
                    </a:cubicBezTo>
                    <a:cubicBezTo>
                      <a:pt x="5" y="13"/>
                      <a:pt x="3" y="11"/>
                      <a:pt x="4" y="11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2"/>
                      <a:pt x="4" y="10"/>
                      <a:pt x="3" y="10"/>
                    </a:cubicBezTo>
                    <a:cubicBezTo>
                      <a:pt x="8" y="14"/>
                      <a:pt x="3" y="8"/>
                      <a:pt x="6" y="11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6" y="11"/>
                      <a:pt x="6" y="9"/>
                      <a:pt x="7" y="11"/>
                    </a:cubicBezTo>
                    <a:cubicBezTo>
                      <a:pt x="4" y="8"/>
                      <a:pt x="8" y="11"/>
                      <a:pt x="5" y="8"/>
                    </a:cubicBezTo>
                    <a:cubicBezTo>
                      <a:pt x="7" y="9"/>
                      <a:pt x="5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5" y="7"/>
                      <a:pt x="7" y="8"/>
                    </a:cubicBezTo>
                    <a:cubicBezTo>
                      <a:pt x="7" y="8"/>
                      <a:pt x="6" y="8"/>
                      <a:pt x="5" y="7"/>
                    </a:cubicBezTo>
                    <a:cubicBezTo>
                      <a:pt x="6" y="7"/>
                      <a:pt x="6" y="7"/>
                      <a:pt x="8" y="8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6" y="5"/>
                      <a:pt x="4" y="4"/>
                      <a:pt x="6" y="5"/>
                    </a:cubicBezTo>
                    <a:cubicBezTo>
                      <a:pt x="7" y="6"/>
                      <a:pt x="6" y="6"/>
                      <a:pt x="7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9" y="7"/>
                      <a:pt x="7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6"/>
                      <a:pt x="7" y="3"/>
                      <a:pt x="9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9" y="4"/>
                      <a:pt x="10" y="5"/>
                    </a:cubicBezTo>
                    <a:cubicBezTo>
                      <a:pt x="9" y="4"/>
                      <a:pt x="10" y="4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8" y="2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2" y="4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11" y="4"/>
                      <a:pt x="9" y="2"/>
                      <a:pt x="10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2"/>
                      <a:pt x="6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6" y="2"/>
                      <a:pt x="7" y="3"/>
                      <a:pt x="6" y="2"/>
                    </a:cubicBezTo>
                    <a:cubicBezTo>
                      <a:pt x="7" y="3"/>
                      <a:pt x="6" y="2"/>
                      <a:pt x="7" y="3"/>
                    </a:cubicBezTo>
                    <a:cubicBezTo>
                      <a:pt x="7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4"/>
                      <a:pt x="5" y="3"/>
                    </a:cubicBezTo>
                    <a:cubicBezTo>
                      <a:pt x="6" y="4"/>
                      <a:pt x="6" y="4"/>
                      <a:pt x="7" y="6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7" y="6"/>
                      <a:pt x="5" y="4"/>
                      <a:pt x="6" y="5"/>
                    </a:cubicBezTo>
                    <a:cubicBezTo>
                      <a:pt x="5" y="4"/>
                      <a:pt x="5" y="5"/>
                      <a:pt x="4" y="4"/>
                    </a:cubicBezTo>
                    <a:cubicBezTo>
                      <a:pt x="4" y="3"/>
                      <a:pt x="5" y="5"/>
                      <a:pt x="5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4" y="9"/>
                      <a:pt x="1" y="7"/>
                      <a:pt x="4" y="9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7"/>
                      <a:pt x="4" y="12"/>
                      <a:pt x="2" y="9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5" name="Freeform 321"/>
              <p:cNvSpPr>
                <a:spLocks/>
              </p:cNvSpPr>
              <p:nvPr/>
            </p:nvSpPr>
            <p:spPr bwMode="auto">
              <a:xfrm>
                <a:off x="724" y="173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6" name="Rectangle 322"/>
              <p:cNvSpPr>
                <a:spLocks noChangeArrowheads="1"/>
              </p:cNvSpPr>
              <p:nvPr/>
            </p:nvSpPr>
            <p:spPr bwMode="auto">
              <a:xfrm>
                <a:off x="727" y="1738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7" name="Freeform 323"/>
              <p:cNvSpPr>
                <a:spLocks/>
              </p:cNvSpPr>
              <p:nvPr/>
            </p:nvSpPr>
            <p:spPr bwMode="auto">
              <a:xfrm>
                <a:off x="719" y="174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8" name="Rectangle 324"/>
              <p:cNvSpPr>
                <a:spLocks noChangeArrowheads="1"/>
              </p:cNvSpPr>
              <p:nvPr/>
            </p:nvSpPr>
            <p:spPr bwMode="auto">
              <a:xfrm>
                <a:off x="721" y="174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9" name="Freeform 325"/>
              <p:cNvSpPr>
                <a:spLocks/>
              </p:cNvSpPr>
              <p:nvPr/>
            </p:nvSpPr>
            <p:spPr bwMode="auto">
              <a:xfrm>
                <a:off x="710" y="1746"/>
                <a:ext cx="20" cy="25"/>
              </a:xfrm>
              <a:custGeom>
                <a:avLst/>
                <a:gdLst>
                  <a:gd name="T0" fmla="*/ 1 w 7"/>
                  <a:gd name="T1" fmla="*/ 6 h 9"/>
                  <a:gd name="T2" fmla="*/ 1 w 7"/>
                  <a:gd name="T3" fmla="*/ 8 h 9"/>
                  <a:gd name="T4" fmla="*/ 1 w 7"/>
                  <a:gd name="T5" fmla="*/ 7 h 9"/>
                  <a:gd name="T6" fmla="*/ 2 w 7"/>
                  <a:gd name="T7" fmla="*/ 9 h 9"/>
                  <a:gd name="T8" fmla="*/ 4 w 7"/>
                  <a:gd name="T9" fmla="*/ 6 h 9"/>
                  <a:gd name="T10" fmla="*/ 4 w 7"/>
                  <a:gd name="T11" fmla="*/ 7 h 9"/>
                  <a:gd name="T12" fmla="*/ 4 w 7"/>
                  <a:gd name="T13" fmla="*/ 4 h 9"/>
                  <a:gd name="T14" fmla="*/ 5 w 7"/>
                  <a:gd name="T15" fmla="*/ 6 h 9"/>
                  <a:gd name="T16" fmla="*/ 5 w 7"/>
                  <a:gd name="T17" fmla="*/ 5 h 9"/>
                  <a:gd name="T18" fmla="*/ 5 w 7"/>
                  <a:gd name="T19" fmla="*/ 4 h 9"/>
                  <a:gd name="T20" fmla="*/ 5 w 7"/>
                  <a:gd name="T21" fmla="*/ 5 h 9"/>
                  <a:gd name="T22" fmla="*/ 5 w 7"/>
                  <a:gd name="T23" fmla="*/ 4 h 9"/>
                  <a:gd name="T24" fmla="*/ 5 w 7"/>
                  <a:gd name="T25" fmla="*/ 4 h 9"/>
                  <a:gd name="T26" fmla="*/ 5 w 7"/>
                  <a:gd name="T27" fmla="*/ 4 h 9"/>
                  <a:gd name="T28" fmla="*/ 5 w 7"/>
                  <a:gd name="T29" fmla="*/ 3 h 9"/>
                  <a:gd name="T30" fmla="*/ 6 w 7"/>
                  <a:gd name="T31" fmla="*/ 4 h 9"/>
                  <a:gd name="T32" fmla="*/ 5 w 7"/>
                  <a:gd name="T33" fmla="*/ 2 h 9"/>
                  <a:gd name="T34" fmla="*/ 4 w 7"/>
                  <a:gd name="T35" fmla="*/ 1 h 9"/>
                  <a:gd name="T36" fmla="*/ 5 w 7"/>
                  <a:gd name="T37" fmla="*/ 3 h 9"/>
                  <a:gd name="T38" fmla="*/ 5 w 7"/>
                  <a:gd name="T39" fmla="*/ 3 h 9"/>
                  <a:gd name="T40" fmla="*/ 5 w 7"/>
                  <a:gd name="T41" fmla="*/ 3 h 9"/>
                  <a:gd name="T42" fmla="*/ 4 w 7"/>
                  <a:gd name="T43" fmla="*/ 2 h 9"/>
                  <a:gd name="T44" fmla="*/ 2 w 7"/>
                  <a:gd name="T45" fmla="*/ 2 h 9"/>
                  <a:gd name="T46" fmla="*/ 2 w 7"/>
                  <a:gd name="T47" fmla="*/ 1 h 9"/>
                  <a:gd name="T48" fmla="*/ 2 w 7"/>
                  <a:gd name="T49" fmla="*/ 2 h 9"/>
                  <a:gd name="T50" fmla="*/ 3 w 7"/>
                  <a:gd name="T51" fmla="*/ 3 h 9"/>
                  <a:gd name="T52" fmla="*/ 4 w 7"/>
                  <a:gd name="T53" fmla="*/ 4 h 9"/>
                  <a:gd name="T54" fmla="*/ 4 w 7"/>
                  <a:gd name="T55" fmla="*/ 4 h 9"/>
                  <a:gd name="T56" fmla="*/ 3 w 7"/>
                  <a:gd name="T57" fmla="*/ 3 h 9"/>
                  <a:gd name="T58" fmla="*/ 4 w 7"/>
                  <a:gd name="T59" fmla="*/ 4 h 9"/>
                  <a:gd name="T60" fmla="*/ 2 w 7"/>
                  <a:gd name="T61" fmla="*/ 2 h 9"/>
                  <a:gd name="T62" fmla="*/ 3 w 7"/>
                  <a:gd name="T63" fmla="*/ 4 h 9"/>
                  <a:gd name="T64" fmla="*/ 2 w 7"/>
                  <a:gd name="T65" fmla="*/ 5 h 9"/>
                  <a:gd name="T66" fmla="*/ 2 w 7"/>
                  <a:gd name="T67" fmla="*/ 4 h 9"/>
                  <a:gd name="T68" fmla="*/ 2 w 7"/>
                  <a:gd name="T69" fmla="*/ 5 h 9"/>
                  <a:gd name="T70" fmla="*/ 1 w 7"/>
                  <a:gd name="T71" fmla="*/ 5 h 9"/>
                  <a:gd name="T72" fmla="*/ 2 w 7"/>
                  <a:gd name="T73" fmla="*/ 6 h 9"/>
                  <a:gd name="T74" fmla="*/ 1 w 7"/>
                  <a:gd name="T75" fmla="*/ 6 h 9"/>
                  <a:gd name="T76" fmla="*/ 1 w 7"/>
                  <a:gd name="T77" fmla="*/ 6 h 9"/>
                  <a:gd name="T78" fmla="*/ 2 w 7"/>
                  <a:gd name="T79" fmla="*/ 8 h 9"/>
                  <a:gd name="T80" fmla="*/ 1 w 7"/>
                  <a:gd name="T8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0" y="7"/>
                      <a:pt x="2" y="9"/>
                    </a:cubicBezTo>
                    <a:cubicBezTo>
                      <a:pt x="2" y="8"/>
                      <a:pt x="4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5"/>
                      <a:pt x="6" y="8"/>
                      <a:pt x="4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3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5" y="3"/>
                      <a:pt x="7" y="5"/>
                      <a:pt x="5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5"/>
                      <a:pt x="4" y="2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4" y="4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5" y="5"/>
                      <a:pt x="4" y="4"/>
                    </a:cubicBezTo>
                    <a:cubicBezTo>
                      <a:pt x="3" y="4"/>
                      <a:pt x="4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8"/>
                      <a:pt x="2" y="8"/>
                    </a:cubicBezTo>
                    <a:cubicBezTo>
                      <a:pt x="1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0" name="Freeform 326"/>
              <p:cNvSpPr>
                <a:spLocks/>
              </p:cNvSpPr>
              <p:nvPr/>
            </p:nvSpPr>
            <p:spPr bwMode="auto">
              <a:xfrm>
                <a:off x="710" y="1768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1" name="Freeform 327"/>
              <p:cNvSpPr>
                <a:spLocks/>
              </p:cNvSpPr>
              <p:nvPr/>
            </p:nvSpPr>
            <p:spPr bwMode="auto">
              <a:xfrm>
                <a:off x="702" y="1765"/>
                <a:ext cx="14" cy="19"/>
              </a:xfrm>
              <a:custGeom>
                <a:avLst/>
                <a:gdLst>
                  <a:gd name="T0" fmla="*/ 2 w 5"/>
                  <a:gd name="T1" fmla="*/ 3 h 7"/>
                  <a:gd name="T2" fmla="*/ 2 w 5"/>
                  <a:gd name="T3" fmla="*/ 5 h 7"/>
                  <a:gd name="T4" fmla="*/ 4 w 5"/>
                  <a:gd name="T5" fmla="*/ 4 h 7"/>
                  <a:gd name="T6" fmla="*/ 3 w 5"/>
                  <a:gd name="T7" fmla="*/ 2 h 7"/>
                  <a:gd name="T8" fmla="*/ 4 w 5"/>
                  <a:gd name="T9" fmla="*/ 3 h 7"/>
                  <a:gd name="T10" fmla="*/ 4 w 5"/>
                  <a:gd name="T11" fmla="*/ 2 h 7"/>
                  <a:gd name="T12" fmla="*/ 4 w 5"/>
                  <a:gd name="T13" fmla="*/ 2 h 7"/>
                  <a:gd name="T14" fmla="*/ 3 w 5"/>
                  <a:gd name="T15" fmla="*/ 2 h 7"/>
                  <a:gd name="T16" fmla="*/ 3 w 5"/>
                  <a:gd name="T17" fmla="*/ 2 h 7"/>
                  <a:gd name="T18" fmla="*/ 3 w 5"/>
                  <a:gd name="T19" fmla="*/ 1 h 7"/>
                  <a:gd name="T20" fmla="*/ 3 w 5"/>
                  <a:gd name="T21" fmla="*/ 3 h 7"/>
                  <a:gd name="T22" fmla="*/ 2 w 5"/>
                  <a:gd name="T23" fmla="*/ 1 h 7"/>
                  <a:gd name="T24" fmla="*/ 1 w 5"/>
                  <a:gd name="T25" fmla="*/ 1 h 7"/>
                  <a:gd name="T26" fmla="*/ 2 w 5"/>
                  <a:gd name="T27" fmla="*/ 2 h 7"/>
                  <a:gd name="T28" fmla="*/ 2 w 5"/>
                  <a:gd name="T29" fmla="*/ 3 h 7"/>
                  <a:gd name="T30" fmla="*/ 1 w 5"/>
                  <a:gd name="T31" fmla="*/ 1 h 7"/>
                  <a:gd name="T32" fmla="*/ 0 w 5"/>
                  <a:gd name="T33" fmla="*/ 3 h 7"/>
                  <a:gd name="T34" fmla="*/ 1 w 5"/>
                  <a:gd name="T35" fmla="*/ 5 h 7"/>
                  <a:gd name="T36" fmla="*/ 1 w 5"/>
                  <a:gd name="T37" fmla="*/ 3 h 7"/>
                  <a:gd name="T38" fmla="*/ 0 w 5"/>
                  <a:gd name="T39" fmla="*/ 3 h 7"/>
                  <a:gd name="T40" fmla="*/ 1 w 5"/>
                  <a:gd name="T41" fmla="*/ 6 h 7"/>
                  <a:gd name="T42" fmla="*/ 2 w 5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5" y="3"/>
                      <a:pt x="4" y="2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4" y="4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2" y="3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1" y="4"/>
                      <a:pt x="2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2" name="Rectangle 328"/>
              <p:cNvSpPr>
                <a:spLocks noChangeArrowheads="1"/>
              </p:cNvSpPr>
              <p:nvPr/>
            </p:nvSpPr>
            <p:spPr bwMode="auto">
              <a:xfrm>
                <a:off x="708" y="177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3" name="Freeform 329"/>
              <p:cNvSpPr>
                <a:spLocks/>
              </p:cNvSpPr>
              <p:nvPr/>
            </p:nvSpPr>
            <p:spPr bwMode="auto">
              <a:xfrm>
                <a:off x="1244" y="2285"/>
                <a:ext cx="855" cy="971"/>
              </a:xfrm>
              <a:custGeom>
                <a:avLst/>
                <a:gdLst>
                  <a:gd name="T0" fmla="*/ 76 w 314"/>
                  <a:gd name="T1" fmla="*/ 0 h 357"/>
                  <a:gd name="T2" fmla="*/ 65 w 314"/>
                  <a:gd name="T3" fmla="*/ 33 h 357"/>
                  <a:gd name="T4" fmla="*/ 55 w 314"/>
                  <a:gd name="T5" fmla="*/ 75 h 357"/>
                  <a:gd name="T6" fmla="*/ 42 w 314"/>
                  <a:gd name="T7" fmla="*/ 142 h 357"/>
                  <a:gd name="T8" fmla="*/ 18 w 314"/>
                  <a:gd name="T9" fmla="*/ 247 h 357"/>
                  <a:gd name="T10" fmla="*/ 0 w 314"/>
                  <a:gd name="T11" fmla="*/ 357 h 357"/>
                  <a:gd name="T12" fmla="*/ 153 w 314"/>
                  <a:gd name="T13" fmla="*/ 357 h 357"/>
                  <a:gd name="T14" fmla="*/ 241 w 314"/>
                  <a:gd name="T15" fmla="*/ 357 h 357"/>
                  <a:gd name="T16" fmla="*/ 275 w 314"/>
                  <a:gd name="T17" fmla="*/ 357 h 357"/>
                  <a:gd name="T18" fmla="*/ 314 w 314"/>
                  <a:gd name="T19" fmla="*/ 357 h 357"/>
                  <a:gd name="T20" fmla="*/ 308 w 314"/>
                  <a:gd name="T21" fmla="*/ 325 h 357"/>
                  <a:gd name="T22" fmla="*/ 299 w 314"/>
                  <a:gd name="T23" fmla="*/ 297 h 357"/>
                  <a:gd name="T24" fmla="*/ 292 w 314"/>
                  <a:gd name="T25" fmla="*/ 267 h 357"/>
                  <a:gd name="T26" fmla="*/ 288 w 314"/>
                  <a:gd name="T27" fmla="*/ 222 h 357"/>
                  <a:gd name="T28" fmla="*/ 279 w 314"/>
                  <a:gd name="T29" fmla="*/ 177 h 357"/>
                  <a:gd name="T30" fmla="*/ 264 w 314"/>
                  <a:gd name="T31" fmla="*/ 100 h 357"/>
                  <a:gd name="T32" fmla="*/ 260 w 314"/>
                  <a:gd name="T33" fmla="*/ 62 h 357"/>
                  <a:gd name="T34" fmla="*/ 253 w 314"/>
                  <a:gd name="T35" fmla="*/ 27 h 357"/>
                  <a:gd name="T36" fmla="*/ 244 w 314"/>
                  <a:gd name="T37" fmla="*/ 6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4" h="357">
                    <a:moveTo>
                      <a:pt x="76" y="0"/>
                    </a:moveTo>
                    <a:cubicBezTo>
                      <a:pt x="71" y="8"/>
                      <a:pt x="68" y="23"/>
                      <a:pt x="65" y="33"/>
                    </a:cubicBezTo>
                    <a:cubicBezTo>
                      <a:pt x="62" y="47"/>
                      <a:pt x="58" y="61"/>
                      <a:pt x="55" y="75"/>
                    </a:cubicBezTo>
                    <a:cubicBezTo>
                      <a:pt x="51" y="97"/>
                      <a:pt x="48" y="120"/>
                      <a:pt x="42" y="142"/>
                    </a:cubicBezTo>
                    <a:cubicBezTo>
                      <a:pt x="31" y="175"/>
                      <a:pt x="26" y="212"/>
                      <a:pt x="18" y="247"/>
                    </a:cubicBezTo>
                    <a:cubicBezTo>
                      <a:pt x="10" y="284"/>
                      <a:pt x="1" y="320"/>
                      <a:pt x="0" y="357"/>
                    </a:cubicBezTo>
                    <a:cubicBezTo>
                      <a:pt x="51" y="357"/>
                      <a:pt x="102" y="357"/>
                      <a:pt x="153" y="357"/>
                    </a:cubicBezTo>
                    <a:cubicBezTo>
                      <a:pt x="182" y="357"/>
                      <a:pt x="212" y="357"/>
                      <a:pt x="241" y="357"/>
                    </a:cubicBezTo>
                    <a:cubicBezTo>
                      <a:pt x="253" y="357"/>
                      <a:pt x="264" y="357"/>
                      <a:pt x="275" y="357"/>
                    </a:cubicBezTo>
                    <a:cubicBezTo>
                      <a:pt x="285" y="357"/>
                      <a:pt x="307" y="357"/>
                      <a:pt x="314" y="357"/>
                    </a:cubicBezTo>
                    <a:cubicBezTo>
                      <a:pt x="310" y="347"/>
                      <a:pt x="311" y="335"/>
                      <a:pt x="308" y="325"/>
                    </a:cubicBezTo>
                    <a:cubicBezTo>
                      <a:pt x="305" y="316"/>
                      <a:pt x="302" y="306"/>
                      <a:pt x="299" y="297"/>
                    </a:cubicBezTo>
                    <a:cubicBezTo>
                      <a:pt x="297" y="287"/>
                      <a:pt x="294" y="277"/>
                      <a:pt x="292" y="267"/>
                    </a:cubicBezTo>
                    <a:cubicBezTo>
                      <a:pt x="289" y="252"/>
                      <a:pt x="289" y="237"/>
                      <a:pt x="288" y="222"/>
                    </a:cubicBezTo>
                    <a:cubicBezTo>
                      <a:pt x="286" y="207"/>
                      <a:pt x="282" y="192"/>
                      <a:pt x="279" y="177"/>
                    </a:cubicBezTo>
                    <a:cubicBezTo>
                      <a:pt x="273" y="151"/>
                      <a:pt x="269" y="125"/>
                      <a:pt x="264" y="100"/>
                    </a:cubicBezTo>
                    <a:cubicBezTo>
                      <a:pt x="262" y="87"/>
                      <a:pt x="264" y="75"/>
                      <a:pt x="260" y="62"/>
                    </a:cubicBezTo>
                    <a:cubicBezTo>
                      <a:pt x="256" y="51"/>
                      <a:pt x="256" y="39"/>
                      <a:pt x="253" y="27"/>
                    </a:cubicBezTo>
                    <a:cubicBezTo>
                      <a:pt x="252" y="18"/>
                      <a:pt x="247" y="13"/>
                      <a:pt x="244" y="6"/>
                    </a:cubicBezTo>
                  </a:path>
                </a:pathLst>
              </a:custGeom>
              <a:solidFill>
                <a:srgbClr val="BB9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4" name="Freeform 330"/>
              <p:cNvSpPr>
                <a:spLocks/>
              </p:cNvSpPr>
              <p:nvPr/>
            </p:nvSpPr>
            <p:spPr bwMode="auto">
              <a:xfrm>
                <a:off x="1266" y="313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5" name="Freeform 331"/>
              <p:cNvSpPr>
                <a:spLocks/>
              </p:cNvSpPr>
              <p:nvPr/>
            </p:nvSpPr>
            <p:spPr bwMode="auto">
              <a:xfrm>
                <a:off x="1263" y="3134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4 h 5"/>
                  <a:gd name="T4" fmla="*/ 2 w 2"/>
                  <a:gd name="T5" fmla="*/ 0 h 5"/>
                  <a:gd name="T6" fmla="*/ 0 w 2"/>
                  <a:gd name="T7" fmla="*/ 2 h 5"/>
                  <a:gd name="T8" fmla="*/ 2 w 2"/>
                  <a:gd name="T9" fmla="*/ 1 h 5"/>
                  <a:gd name="T10" fmla="*/ 0 w 2"/>
                  <a:gd name="T11" fmla="*/ 3 h 5"/>
                  <a:gd name="T12" fmla="*/ 1 w 2"/>
                  <a:gd name="T13" fmla="*/ 3 h 5"/>
                  <a:gd name="T14" fmla="*/ 1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6" name="Freeform 332"/>
              <p:cNvSpPr>
                <a:spLocks/>
              </p:cNvSpPr>
              <p:nvPr/>
            </p:nvSpPr>
            <p:spPr bwMode="auto">
              <a:xfrm>
                <a:off x="1269" y="313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7" name="Freeform 333"/>
              <p:cNvSpPr>
                <a:spLocks/>
              </p:cNvSpPr>
              <p:nvPr/>
            </p:nvSpPr>
            <p:spPr bwMode="auto">
              <a:xfrm>
                <a:off x="1269" y="3136"/>
                <a:ext cx="2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8" name="Freeform 334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9" name="Freeform 335"/>
              <p:cNvSpPr>
                <a:spLocks/>
              </p:cNvSpPr>
              <p:nvPr/>
            </p:nvSpPr>
            <p:spPr bwMode="auto">
              <a:xfrm>
                <a:off x="1271" y="3136"/>
                <a:ext cx="6" cy="11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1 h 4"/>
                  <a:gd name="T4" fmla="*/ 1 w 2"/>
                  <a:gd name="T5" fmla="*/ 1 h 4"/>
                  <a:gd name="T6" fmla="*/ 0 w 2"/>
                  <a:gd name="T7" fmla="*/ 3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1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0" name="Freeform 336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1" name="Freeform 337"/>
              <p:cNvSpPr>
                <a:spLocks/>
              </p:cNvSpPr>
              <p:nvPr/>
            </p:nvSpPr>
            <p:spPr bwMode="auto">
              <a:xfrm>
                <a:off x="1271" y="31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2" name="Freeform 338"/>
              <p:cNvSpPr>
                <a:spLocks/>
              </p:cNvSpPr>
              <p:nvPr/>
            </p:nvSpPr>
            <p:spPr bwMode="auto">
              <a:xfrm>
                <a:off x="1277" y="3139"/>
                <a:ext cx="2" cy="11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w 1"/>
                  <a:gd name="T5" fmla="*/ 4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3" name="Freeform 339"/>
              <p:cNvSpPr>
                <a:spLocks/>
              </p:cNvSpPr>
              <p:nvPr/>
            </p:nvSpPr>
            <p:spPr bwMode="auto">
              <a:xfrm>
                <a:off x="127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4" name="Freeform 340"/>
              <p:cNvSpPr>
                <a:spLocks/>
              </p:cNvSpPr>
              <p:nvPr/>
            </p:nvSpPr>
            <p:spPr bwMode="auto">
              <a:xfrm>
                <a:off x="1279" y="3142"/>
                <a:ext cx="9" cy="16"/>
              </a:xfrm>
              <a:custGeom>
                <a:avLst/>
                <a:gdLst>
                  <a:gd name="T0" fmla="*/ 3 w 3"/>
                  <a:gd name="T1" fmla="*/ 1 h 6"/>
                  <a:gd name="T2" fmla="*/ 2 w 3"/>
                  <a:gd name="T3" fmla="*/ 3 h 6"/>
                  <a:gd name="T4" fmla="*/ 2 w 3"/>
                  <a:gd name="T5" fmla="*/ 2 h 6"/>
                  <a:gd name="T6" fmla="*/ 1 w 3"/>
                  <a:gd name="T7" fmla="*/ 2 h 6"/>
                  <a:gd name="T8" fmla="*/ 2 w 3"/>
                  <a:gd name="T9" fmla="*/ 1 h 6"/>
                  <a:gd name="T10" fmla="*/ 0 w 3"/>
                  <a:gd name="T11" fmla="*/ 2 h 6"/>
                  <a:gd name="T12" fmla="*/ 0 w 3"/>
                  <a:gd name="T13" fmla="*/ 1 h 6"/>
                  <a:gd name="T14" fmla="*/ 0 w 3"/>
                  <a:gd name="T15" fmla="*/ 3 h 6"/>
                  <a:gd name="T16" fmla="*/ 1 w 3"/>
                  <a:gd name="T17" fmla="*/ 3 h 6"/>
                  <a:gd name="T18" fmla="*/ 0 w 3"/>
                  <a:gd name="T19" fmla="*/ 4 h 6"/>
                  <a:gd name="T20" fmla="*/ 2 w 3"/>
                  <a:gd name="T21" fmla="*/ 6 h 6"/>
                  <a:gd name="T22" fmla="*/ 3 w 3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1" y="0"/>
                      <a:pt x="2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1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2" y="6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5" name="Freeform 341"/>
              <p:cNvSpPr>
                <a:spLocks/>
              </p:cNvSpPr>
              <p:nvPr/>
            </p:nvSpPr>
            <p:spPr bwMode="auto">
              <a:xfrm>
                <a:off x="1288" y="3150"/>
                <a:ext cx="0" cy="5"/>
              </a:xfrm>
              <a:custGeom>
                <a:avLst/>
                <a:gdLst>
                  <a:gd name="T0" fmla="*/ 3 h 5"/>
                  <a:gd name="T1" fmla="*/ 5 h 5"/>
                  <a:gd name="T2" fmla="*/ 0 h 5"/>
                  <a:gd name="T3" fmla="*/ 3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6" name="Freeform 342"/>
              <p:cNvSpPr>
                <a:spLocks/>
              </p:cNvSpPr>
              <p:nvPr/>
            </p:nvSpPr>
            <p:spPr bwMode="auto">
              <a:xfrm>
                <a:off x="1288" y="3145"/>
                <a:ext cx="8" cy="16"/>
              </a:xfrm>
              <a:custGeom>
                <a:avLst/>
                <a:gdLst>
                  <a:gd name="T0" fmla="*/ 1 w 3"/>
                  <a:gd name="T1" fmla="*/ 0 h 6"/>
                  <a:gd name="T2" fmla="*/ 1 w 3"/>
                  <a:gd name="T3" fmla="*/ 1 h 6"/>
                  <a:gd name="T4" fmla="*/ 1 w 3"/>
                  <a:gd name="T5" fmla="*/ 0 h 6"/>
                  <a:gd name="T6" fmla="*/ 0 w 3"/>
                  <a:gd name="T7" fmla="*/ 2 h 6"/>
                  <a:gd name="T8" fmla="*/ 2 w 3"/>
                  <a:gd name="T9" fmla="*/ 1 h 6"/>
                  <a:gd name="T10" fmla="*/ 2 w 3"/>
                  <a:gd name="T11" fmla="*/ 4 h 6"/>
                  <a:gd name="T12" fmla="*/ 1 w 3"/>
                  <a:gd name="T13" fmla="*/ 3 h 6"/>
                  <a:gd name="T14" fmla="*/ 3 w 3"/>
                  <a:gd name="T15" fmla="*/ 3 h 6"/>
                  <a:gd name="T16" fmla="*/ 3 w 3"/>
                  <a:gd name="T17" fmla="*/ 2 h 6"/>
                  <a:gd name="T18" fmla="*/ 3 w 3"/>
                  <a:gd name="T19" fmla="*/ 2 h 6"/>
                  <a:gd name="T20" fmla="*/ 1 w 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4"/>
                      <a:pt x="1" y="2"/>
                      <a:pt x="2" y="1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6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7" name="Freeform 343"/>
              <p:cNvSpPr>
                <a:spLocks/>
              </p:cNvSpPr>
              <p:nvPr/>
            </p:nvSpPr>
            <p:spPr bwMode="auto">
              <a:xfrm>
                <a:off x="1288" y="3142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8" name="Freeform 344"/>
              <p:cNvSpPr>
                <a:spLocks/>
              </p:cNvSpPr>
              <p:nvPr/>
            </p:nvSpPr>
            <p:spPr bwMode="auto">
              <a:xfrm>
                <a:off x="1296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9" name="Freeform 345"/>
              <p:cNvSpPr>
                <a:spLocks/>
              </p:cNvSpPr>
              <p:nvPr/>
            </p:nvSpPr>
            <p:spPr bwMode="auto">
              <a:xfrm>
                <a:off x="1296" y="314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0" name="Freeform 346"/>
              <p:cNvSpPr>
                <a:spLocks/>
              </p:cNvSpPr>
              <p:nvPr/>
            </p:nvSpPr>
            <p:spPr bwMode="auto">
              <a:xfrm>
                <a:off x="1296" y="3123"/>
                <a:ext cx="46" cy="32"/>
              </a:xfrm>
              <a:custGeom>
                <a:avLst/>
                <a:gdLst>
                  <a:gd name="T0" fmla="*/ 17 w 17"/>
                  <a:gd name="T1" fmla="*/ 4 h 12"/>
                  <a:gd name="T2" fmla="*/ 16 w 17"/>
                  <a:gd name="T3" fmla="*/ 4 h 12"/>
                  <a:gd name="T4" fmla="*/ 15 w 17"/>
                  <a:gd name="T5" fmla="*/ 2 h 12"/>
                  <a:gd name="T6" fmla="*/ 14 w 17"/>
                  <a:gd name="T7" fmla="*/ 0 h 12"/>
                  <a:gd name="T8" fmla="*/ 13 w 17"/>
                  <a:gd name="T9" fmla="*/ 2 h 12"/>
                  <a:gd name="T10" fmla="*/ 12 w 17"/>
                  <a:gd name="T11" fmla="*/ 1 h 12"/>
                  <a:gd name="T12" fmla="*/ 11 w 17"/>
                  <a:gd name="T13" fmla="*/ 3 h 12"/>
                  <a:gd name="T14" fmla="*/ 10 w 17"/>
                  <a:gd name="T15" fmla="*/ 5 h 12"/>
                  <a:gd name="T16" fmla="*/ 4 w 17"/>
                  <a:gd name="T17" fmla="*/ 7 h 12"/>
                  <a:gd name="T18" fmla="*/ 4 w 17"/>
                  <a:gd name="T19" fmla="*/ 9 h 12"/>
                  <a:gd name="T20" fmla="*/ 3 w 17"/>
                  <a:gd name="T21" fmla="*/ 8 h 12"/>
                  <a:gd name="T22" fmla="*/ 4 w 17"/>
                  <a:gd name="T23" fmla="*/ 8 h 12"/>
                  <a:gd name="T24" fmla="*/ 2 w 17"/>
                  <a:gd name="T25" fmla="*/ 8 h 12"/>
                  <a:gd name="T26" fmla="*/ 2 w 17"/>
                  <a:gd name="T27" fmla="*/ 10 h 12"/>
                  <a:gd name="T28" fmla="*/ 1 w 17"/>
                  <a:gd name="T29" fmla="*/ 7 h 12"/>
                  <a:gd name="T30" fmla="*/ 0 w 17"/>
                  <a:gd name="T31" fmla="*/ 9 h 12"/>
                  <a:gd name="T32" fmla="*/ 1 w 17"/>
                  <a:gd name="T33" fmla="*/ 11 h 12"/>
                  <a:gd name="T34" fmla="*/ 1 w 17"/>
                  <a:gd name="T35" fmla="*/ 12 h 12"/>
                  <a:gd name="T36" fmla="*/ 5 w 17"/>
                  <a:gd name="T37" fmla="*/ 8 h 12"/>
                  <a:gd name="T38" fmla="*/ 5 w 17"/>
                  <a:gd name="T39" fmla="*/ 9 h 12"/>
                  <a:gd name="T40" fmla="*/ 9 w 17"/>
                  <a:gd name="T41" fmla="*/ 9 h 12"/>
                  <a:gd name="T42" fmla="*/ 9 w 17"/>
                  <a:gd name="T43" fmla="*/ 7 h 12"/>
                  <a:gd name="T44" fmla="*/ 9 w 17"/>
                  <a:gd name="T45" fmla="*/ 7 h 12"/>
                  <a:gd name="T46" fmla="*/ 9 w 17"/>
                  <a:gd name="T47" fmla="*/ 7 h 12"/>
                  <a:gd name="T48" fmla="*/ 10 w 17"/>
                  <a:gd name="T49" fmla="*/ 7 h 12"/>
                  <a:gd name="T50" fmla="*/ 9 w 17"/>
                  <a:gd name="T51" fmla="*/ 5 h 12"/>
                  <a:gd name="T52" fmla="*/ 13 w 17"/>
                  <a:gd name="T53" fmla="*/ 7 h 12"/>
                  <a:gd name="T54" fmla="*/ 12 w 17"/>
                  <a:gd name="T55" fmla="*/ 6 h 12"/>
                  <a:gd name="T56" fmla="*/ 11 w 17"/>
                  <a:gd name="T57" fmla="*/ 5 h 12"/>
                  <a:gd name="T58" fmla="*/ 13 w 17"/>
                  <a:gd name="T59" fmla="*/ 7 h 12"/>
                  <a:gd name="T60" fmla="*/ 13 w 17"/>
                  <a:gd name="T61" fmla="*/ 5 h 12"/>
                  <a:gd name="T62" fmla="*/ 12 w 17"/>
                  <a:gd name="T63" fmla="*/ 4 h 12"/>
                  <a:gd name="T64" fmla="*/ 14 w 17"/>
                  <a:gd name="T65" fmla="*/ 3 h 12"/>
                  <a:gd name="T66" fmla="*/ 15 w 17"/>
                  <a:gd name="T67" fmla="*/ 5 h 12"/>
                  <a:gd name="T68" fmla="*/ 16 w 17"/>
                  <a:gd name="T69" fmla="*/ 6 h 12"/>
                  <a:gd name="T70" fmla="*/ 15 w 17"/>
                  <a:gd name="T71" fmla="*/ 3 h 12"/>
                  <a:gd name="T72" fmla="*/ 17 w 17"/>
                  <a:gd name="T7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2">
                    <a:moveTo>
                      <a:pt x="17" y="4"/>
                    </a:moveTo>
                    <a:cubicBezTo>
                      <a:pt x="16" y="3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3" y="1"/>
                      <a:pt x="14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3"/>
                      <a:pt x="11" y="3"/>
                    </a:cubicBezTo>
                    <a:cubicBezTo>
                      <a:pt x="11" y="3"/>
                      <a:pt x="11" y="4"/>
                      <a:pt x="10" y="5"/>
                    </a:cubicBezTo>
                    <a:cubicBezTo>
                      <a:pt x="8" y="5"/>
                      <a:pt x="7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9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3" y="8"/>
                      <a:pt x="2" y="8"/>
                    </a:cubicBezTo>
                    <a:cubicBezTo>
                      <a:pt x="2" y="8"/>
                      <a:pt x="2" y="10"/>
                      <a:pt x="2" y="10"/>
                    </a:cubicBezTo>
                    <a:cubicBezTo>
                      <a:pt x="2" y="8"/>
                      <a:pt x="1" y="10"/>
                      <a:pt x="1" y="7"/>
                    </a:cubicBezTo>
                    <a:cubicBezTo>
                      <a:pt x="0" y="7"/>
                      <a:pt x="1" y="9"/>
                      <a:pt x="0" y="9"/>
                    </a:cubicBezTo>
                    <a:cubicBezTo>
                      <a:pt x="1" y="11"/>
                      <a:pt x="1" y="10"/>
                      <a:pt x="1" y="11"/>
                    </a:cubicBezTo>
                    <a:cubicBezTo>
                      <a:pt x="1" y="12"/>
                      <a:pt x="1" y="10"/>
                      <a:pt x="1" y="12"/>
                    </a:cubicBezTo>
                    <a:cubicBezTo>
                      <a:pt x="2" y="12"/>
                      <a:pt x="4" y="9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7" y="8"/>
                      <a:pt x="9" y="9"/>
                    </a:cubicBezTo>
                    <a:cubicBezTo>
                      <a:pt x="8" y="8"/>
                      <a:pt x="10" y="9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4" y="7"/>
                      <a:pt x="12" y="4"/>
                      <a:pt x="13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14" y="4"/>
                      <a:pt x="14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5"/>
                      <a:pt x="17" y="4"/>
                      <a:pt x="17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1" name="Freeform 347"/>
              <p:cNvSpPr>
                <a:spLocks/>
              </p:cNvSpPr>
              <p:nvPr/>
            </p:nvSpPr>
            <p:spPr bwMode="auto">
              <a:xfrm>
                <a:off x="1339" y="313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2" name="Freeform 348"/>
              <p:cNvSpPr>
                <a:spLocks/>
              </p:cNvSpPr>
              <p:nvPr/>
            </p:nvSpPr>
            <p:spPr bwMode="auto">
              <a:xfrm>
                <a:off x="1342" y="313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3" name="Rectangle 349"/>
              <p:cNvSpPr>
                <a:spLocks noChangeArrowheads="1"/>
              </p:cNvSpPr>
              <p:nvPr/>
            </p:nvSpPr>
            <p:spPr bwMode="auto">
              <a:xfrm>
                <a:off x="1326" y="313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4" name="Freeform 350"/>
              <p:cNvSpPr>
                <a:spLocks/>
              </p:cNvSpPr>
              <p:nvPr/>
            </p:nvSpPr>
            <p:spPr bwMode="auto">
              <a:xfrm>
                <a:off x="1331" y="31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5" name="Freeform 351"/>
              <p:cNvSpPr>
                <a:spLocks/>
              </p:cNvSpPr>
              <p:nvPr/>
            </p:nvSpPr>
            <p:spPr bwMode="auto">
              <a:xfrm>
                <a:off x="1320" y="314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6" name="Rectangle 352"/>
              <p:cNvSpPr>
                <a:spLocks noChangeArrowheads="1"/>
              </p:cNvSpPr>
              <p:nvPr/>
            </p:nvSpPr>
            <p:spPr bwMode="auto">
              <a:xfrm>
                <a:off x="1342" y="3136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7" name="Freeform 353"/>
              <p:cNvSpPr>
                <a:spLocks/>
              </p:cNvSpPr>
              <p:nvPr/>
            </p:nvSpPr>
            <p:spPr bwMode="auto">
              <a:xfrm>
                <a:off x="1334" y="3104"/>
                <a:ext cx="22" cy="27"/>
              </a:xfrm>
              <a:custGeom>
                <a:avLst/>
                <a:gdLst>
                  <a:gd name="T0" fmla="*/ 4 w 8"/>
                  <a:gd name="T1" fmla="*/ 1 h 10"/>
                  <a:gd name="T2" fmla="*/ 3 w 8"/>
                  <a:gd name="T3" fmla="*/ 2 h 10"/>
                  <a:gd name="T4" fmla="*/ 5 w 8"/>
                  <a:gd name="T5" fmla="*/ 4 h 10"/>
                  <a:gd name="T6" fmla="*/ 3 w 8"/>
                  <a:gd name="T7" fmla="*/ 3 h 10"/>
                  <a:gd name="T8" fmla="*/ 3 w 8"/>
                  <a:gd name="T9" fmla="*/ 6 h 10"/>
                  <a:gd name="T10" fmla="*/ 2 w 8"/>
                  <a:gd name="T11" fmla="*/ 5 h 10"/>
                  <a:gd name="T12" fmla="*/ 3 w 8"/>
                  <a:gd name="T13" fmla="*/ 8 h 10"/>
                  <a:gd name="T14" fmla="*/ 1 w 8"/>
                  <a:gd name="T15" fmla="*/ 6 h 10"/>
                  <a:gd name="T16" fmla="*/ 1 w 8"/>
                  <a:gd name="T17" fmla="*/ 6 h 10"/>
                  <a:gd name="T18" fmla="*/ 0 w 8"/>
                  <a:gd name="T19" fmla="*/ 7 h 10"/>
                  <a:gd name="T20" fmla="*/ 2 w 8"/>
                  <a:gd name="T21" fmla="*/ 9 h 10"/>
                  <a:gd name="T22" fmla="*/ 3 w 8"/>
                  <a:gd name="T23" fmla="*/ 10 h 10"/>
                  <a:gd name="T24" fmla="*/ 3 w 8"/>
                  <a:gd name="T25" fmla="*/ 9 h 10"/>
                  <a:gd name="T26" fmla="*/ 4 w 8"/>
                  <a:gd name="T27" fmla="*/ 9 h 10"/>
                  <a:gd name="T28" fmla="*/ 3 w 8"/>
                  <a:gd name="T29" fmla="*/ 8 h 10"/>
                  <a:gd name="T30" fmla="*/ 4 w 8"/>
                  <a:gd name="T31" fmla="*/ 9 h 10"/>
                  <a:gd name="T32" fmla="*/ 4 w 8"/>
                  <a:gd name="T33" fmla="*/ 8 h 10"/>
                  <a:gd name="T34" fmla="*/ 4 w 8"/>
                  <a:gd name="T35" fmla="*/ 8 h 10"/>
                  <a:gd name="T36" fmla="*/ 3 w 8"/>
                  <a:gd name="T37" fmla="*/ 7 h 10"/>
                  <a:gd name="T38" fmla="*/ 5 w 8"/>
                  <a:gd name="T39" fmla="*/ 8 h 10"/>
                  <a:gd name="T40" fmla="*/ 4 w 8"/>
                  <a:gd name="T41" fmla="*/ 7 h 10"/>
                  <a:gd name="T42" fmla="*/ 7 w 8"/>
                  <a:gd name="T43" fmla="*/ 6 h 10"/>
                  <a:gd name="T44" fmla="*/ 6 w 8"/>
                  <a:gd name="T45" fmla="*/ 6 h 10"/>
                  <a:gd name="T46" fmla="*/ 6 w 8"/>
                  <a:gd name="T47" fmla="*/ 7 h 10"/>
                  <a:gd name="T48" fmla="*/ 4 w 8"/>
                  <a:gd name="T49" fmla="*/ 5 h 10"/>
                  <a:gd name="T50" fmla="*/ 6 w 8"/>
                  <a:gd name="T51" fmla="*/ 6 h 10"/>
                  <a:gd name="T52" fmla="*/ 7 w 8"/>
                  <a:gd name="T53" fmla="*/ 4 h 10"/>
                  <a:gd name="T54" fmla="*/ 7 w 8"/>
                  <a:gd name="T55" fmla="*/ 4 h 10"/>
                  <a:gd name="T56" fmla="*/ 7 w 8"/>
                  <a:gd name="T57" fmla="*/ 3 h 10"/>
                  <a:gd name="T58" fmla="*/ 6 w 8"/>
                  <a:gd name="T59" fmla="*/ 3 h 10"/>
                  <a:gd name="T60" fmla="*/ 6 w 8"/>
                  <a:gd name="T61" fmla="*/ 2 h 10"/>
                  <a:gd name="T62" fmla="*/ 6 w 8"/>
                  <a:gd name="T63" fmla="*/ 3 h 10"/>
                  <a:gd name="T64" fmla="*/ 5 w 8"/>
                  <a:gd name="T65" fmla="*/ 1 h 10"/>
                  <a:gd name="T66" fmla="*/ 6 w 8"/>
                  <a:gd name="T67" fmla="*/ 2 h 10"/>
                  <a:gd name="T68" fmla="*/ 4 w 8"/>
                  <a:gd name="T6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0">
                    <a:moveTo>
                      <a:pt x="4" y="1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5" y="4"/>
                      <a:pt x="5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6"/>
                      <a:pt x="5" y="8"/>
                      <a:pt x="3" y="8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7"/>
                      <a:pt x="0" y="7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3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7" y="8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5"/>
                      <a:pt x="4" y="4"/>
                      <a:pt x="6" y="6"/>
                    </a:cubicBezTo>
                    <a:cubicBezTo>
                      <a:pt x="7" y="5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8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5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8" name="Freeform 354"/>
              <p:cNvSpPr>
                <a:spLocks/>
              </p:cNvSpPr>
              <p:nvPr/>
            </p:nvSpPr>
            <p:spPr bwMode="auto">
              <a:xfrm>
                <a:off x="1345" y="312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9" name="Freeform 355"/>
              <p:cNvSpPr>
                <a:spLocks/>
              </p:cNvSpPr>
              <p:nvPr/>
            </p:nvSpPr>
            <p:spPr bwMode="auto">
              <a:xfrm>
                <a:off x="1348" y="3087"/>
                <a:ext cx="16" cy="25"/>
              </a:xfrm>
              <a:custGeom>
                <a:avLst/>
                <a:gdLst>
                  <a:gd name="T0" fmla="*/ 3 w 6"/>
                  <a:gd name="T1" fmla="*/ 6 h 9"/>
                  <a:gd name="T2" fmla="*/ 4 w 6"/>
                  <a:gd name="T3" fmla="*/ 7 h 9"/>
                  <a:gd name="T4" fmla="*/ 2 w 6"/>
                  <a:gd name="T5" fmla="*/ 5 h 9"/>
                  <a:gd name="T6" fmla="*/ 1 w 6"/>
                  <a:gd name="T7" fmla="*/ 4 h 9"/>
                  <a:gd name="T8" fmla="*/ 4 w 6"/>
                  <a:gd name="T9" fmla="*/ 6 h 9"/>
                  <a:gd name="T10" fmla="*/ 5 w 6"/>
                  <a:gd name="T11" fmla="*/ 5 h 9"/>
                  <a:gd name="T12" fmla="*/ 3 w 6"/>
                  <a:gd name="T13" fmla="*/ 4 h 9"/>
                  <a:gd name="T14" fmla="*/ 2 w 6"/>
                  <a:gd name="T15" fmla="*/ 3 h 9"/>
                  <a:gd name="T16" fmla="*/ 3 w 6"/>
                  <a:gd name="T17" fmla="*/ 4 h 9"/>
                  <a:gd name="T18" fmla="*/ 5 w 6"/>
                  <a:gd name="T19" fmla="*/ 4 h 9"/>
                  <a:gd name="T20" fmla="*/ 1 w 6"/>
                  <a:gd name="T21" fmla="*/ 0 h 9"/>
                  <a:gd name="T22" fmla="*/ 1 w 6"/>
                  <a:gd name="T23" fmla="*/ 1 h 9"/>
                  <a:gd name="T24" fmla="*/ 3 w 6"/>
                  <a:gd name="T25" fmla="*/ 2 h 9"/>
                  <a:gd name="T26" fmla="*/ 2 w 6"/>
                  <a:gd name="T27" fmla="*/ 2 h 9"/>
                  <a:gd name="T28" fmla="*/ 2 w 6"/>
                  <a:gd name="T29" fmla="*/ 1 h 9"/>
                  <a:gd name="T30" fmla="*/ 0 w 6"/>
                  <a:gd name="T31" fmla="*/ 5 h 9"/>
                  <a:gd name="T32" fmla="*/ 0 w 6"/>
                  <a:gd name="T33" fmla="*/ 5 h 9"/>
                  <a:gd name="T34" fmla="*/ 1 w 6"/>
                  <a:gd name="T35" fmla="*/ 6 h 9"/>
                  <a:gd name="T36" fmla="*/ 3 w 6"/>
                  <a:gd name="T37" fmla="*/ 7 h 9"/>
                  <a:gd name="T38" fmla="*/ 2 w 6"/>
                  <a:gd name="T39" fmla="*/ 7 h 9"/>
                  <a:gd name="T40" fmla="*/ 4 w 6"/>
                  <a:gd name="T41" fmla="*/ 8 h 9"/>
                  <a:gd name="T42" fmla="*/ 4 w 6"/>
                  <a:gd name="T43" fmla="*/ 9 h 9"/>
                  <a:gd name="T44" fmla="*/ 5 w 6"/>
                  <a:gd name="T45" fmla="*/ 8 h 9"/>
                  <a:gd name="T46" fmla="*/ 3 w 6"/>
                  <a:gd name="T4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9">
                    <a:moveTo>
                      <a:pt x="3" y="6"/>
                    </a:moveTo>
                    <a:cubicBezTo>
                      <a:pt x="3" y="6"/>
                      <a:pt x="4" y="7"/>
                      <a:pt x="4" y="7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5"/>
                      <a:pt x="4" y="6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3" y="5"/>
                      <a:pt x="4" y="4"/>
                      <a:pt x="3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3" y="3"/>
                      <a:pt x="4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8"/>
                      <a:pt x="4" y="9"/>
                    </a:cubicBezTo>
                    <a:cubicBezTo>
                      <a:pt x="6" y="9"/>
                      <a:pt x="3" y="8"/>
                      <a:pt x="5" y="8"/>
                    </a:cubicBez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0" name="Freeform 356"/>
              <p:cNvSpPr>
                <a:spLocks/>
              </p:cNvSpPr>
              <p:nvPr/>
            </p:nvSpPr>
            <p:spPr bwMode="auto">
              <a:xfrm>
                <a:off x="1353" y="310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1" name="Freeform 357"/>
              <p:cNvSpPr>
                <a:spLocks/>
              </p:cNvSpPr>
              <p:nvPr/>
            </p:nvSpPr>
            <p:spPr bwMode="auto">
              <a:xfrm>
                <a:off x="1345" y="310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2" name="Freeform 358"/>
              <p:cNvSpPr>
                <a:spLocks/>
              </p:cNvSpPr>
              <p:nvPr/>
            </p:nvSpPr>
            <p:spPr bwMode="auto">
              <a:xfrm>
                <a:off x="1361" y="309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3" name="Freeform 359"/>
              <p:cNvSpPr>
                <a:spLocks/>
              </p:cNvSpPr>
              <p:nvPr/>
            </p:nvSpPr>
            <p:spPr bwMode="auto">
              <a:xfrm>
                <a:off x="1350" y="3085"/>
                <a:ext cx="11" cy="8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1 h 3"/>
                  <a:gd name="T8" fmla="*/ 2 w 4"/>
                  <a:gd name="T9" fmla="*/ 0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3" y="2"/>
                      <a:pt x="4" y="3"/>
                    </a:cubicBezTo>
                    <a:cubicBezTo>
                      <a:pt x="4" y="3"/>
                      <a:pt x="2" y="2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4" name="Freeform 360"/>
              <p:cNvSpPr>
                <a:spLocks/>
              </p:cNvSpPr>
              <p:nvPr/>
            </p:nvSpPr>
            <p:spPr bwMode="auto">
              <a:xfrm>
                <a:off x="1356" y="3047"/>
                <a:ext cx="24" cy="43"/>
              </a:xfrm>
              <a:custGeom>
                <a:avLst/>
                <a:gdLst>
                  <a:gd name="T0" fmla="*/ 4 w 9"/>
                  <a:gd name="T1" fmla="*/ 13 h 16"/>
                  <a:gd name="T2" fmla="*/ 4 w 9"/>
                  <a:gd name="T3" fmla="*/ 13 h 16"/>
                  <a:gd name="T4" fmla="*/ 4 w 9"/>
                  <a:gd name="T5" fmla="*/ 13 h 16"/>
                  <a:gd name="T6" fmla="*/ 6 w 9"/>
                  <a:gd name="T7" fmla="*/ 13 h 16"/>
                  <a:gd name="T8" fmla="*/ 5 w 9"/>
                  <a:gd name="T9" fmla="*/ 13 h 16"/>
                  <a:gd name="T10" fmla="*/ 5 w 9"/>
                  <a:gd name="T11" fmla="*/ 11 h 16"/>
                  <a:gd name="T12" fmla="*/ 3 w 9"/>
                  <a:gd name="T13" fmla="*/ 10 h 16"/>
                  <a:gd name="T14" fmla="*/ 6 w 9"/>
                  <a:gd name="T15" fmla="*/ 10 h 16"/>
                  <a:gd name="T16" fmla="*/ 3 w 9"/>
                  <a:gd name="T17" fmla="*/ 9 h 16"/>
                  <a:gd name="T18" fmla="*/ 4 w 9"/>
                  <a:gd name="T19" fmla="*/ 8 h 16"/>
                  <a:gd name="T20" fmla="*/ 5 w 9"/>
                  <a:gd name="T21" fmla="*/ 9 h 16"/>
                  <a:gd name="T22" fmla="*/ 5 w 9"/>
                  <a:gd name="T23" fmla="*/ 8 h 16"/>
                  <a:gd name="T24" fmla="*/ 6 w 9"/>
                  <a:gd name="T25" fmla="*/ 8 h 16"/>
                  <a:gd name="T26" fmla="*/ 7 w 9"/>
                  <a:gd name="T27" fmla="*/ 7 h 16"/>
                  <a:gd name="T28" fmla="*/ 8 w 9"/>
                  <a:gd name="T29" fmla="*/ 7 h 16"/>
                  <a:gd name="T30" fmla="*/ 7 w 9"/>
                  <a:gd name="T31" fmla="*/ 4 h 16"/>
                  <a:gd name="T32" fmla="*/ 8 w 9"/>
                  <a:gd name="T33" fmla="*/ 4 h 16"/>
                  <a:gd name="T34" fmla="*/ 5 w 9"/>
                  <a:gd name="T35" fmla="*/ 4 h 16"/>
                  <a:gd name="T36" fmla="*/ 5 w 9"/>
                  <a:gd name="T37" fmla="*/ 3 h 16"/>
                  <a:gd name="T38" fmla="*/ 7 w 9"/>
                  <a:gd name="T39" fmla="*/ 4 h 16"/>
                  <a:gd name="T40" fmla="*/ 7 w 9"/>
                  <a:gd name="T41" fmla="*/ 3 h 16"/>
                  <a:gd name="T42" fmla="*/ 9 w 9"/>
                  <a:gd name="T43" fmla="*/ 3 h 16"/>
                  <a:gd name="T44" fmla="*/ 6 w 9"/>
                  <a:gd name="T45" fmla="*/ 1 h 16"/>
                  <a:gd name="T46" fmla="*/ 7 w 9"/>
                  <a:gd name="T47" fmla="*/ 1 h 16"/>
                  <a:gd name="T48" fmla="*/ 4 w 9"/>
                  <a:gd name="T49" fmla="*/ 0 h 16"/>
                  <a:gd name="T50" fmla="*/ 3 w 9"/>
                  <a:gd name="T51" fmla="*/ 4 h 16"/>
                  <a:gd name="T52" fmla="*/ 5 w 9"/>
                  <a:gd name="T53" fmla="*/ 5 h 16"/>
                  <a:gd name="T54" fmla="*/ 3 w 9"/>
                  <a:gd name="T55" fmla="*/ 5 h 16"/>
                  <a:gd name="T56" fmla="*/ 5 w 9"/>
                  <a:gd name="T57" fmla="*/ 5 h 16"/>
                  <a:gd name="T58" fmla="*/ 3 w 9"/>
                  <a:gd name="T59" fmla="*/ 5 h 16"/>
                  <a:gd name="T60" fmla="*/ 4 w 9"/>
                  <a:gd name="T61" fmla="*/ 6 h 16"/>
                  <a:gd name="T62" fmla="*/ 2 w 9"/>
                  <a:gd name="T63" fmla="*/ 6 h 16"/>
                  <a:gd name="T64" fmla="*/ 1 w 9"/>
                  <a:gd name="T65" fmla="*/ 11 h 16"/>
                  <a:gd name="T66" fmla="*/ 3 w 9"/>
                  <a:gd name="T67" fmla="*/ 12 h 16"/>
                  <a:gd name="T68" fmla="*/ 2 w 9"/>
                  <a:gd name="T69" fmla="*/ 14 h 16"/>
                  <a:gd name="T70" fmla="*/ 3 w 9"/>
                  <a:gd name="T71" fmla="*/ 15 h 16"/>
                  <a:gd name="T72" fmla="*/ 0 w 9"/>
                  <a:gd name="T73" fmla="*/ 13 h 16"/>
                  <a:gd name="T74" fmla="*/ 0 w 9"/>
                  <a:gd name="T75" fmla="*/ 14 h 16"/>
                  <a:gd name="T76" fmla="*/ 1 w 9"/>
                  <a:gd name="T77" fmla="*/ 14 h 16"/>
                  <a:gd name="T78" fmla="*/ 0 w 9"/>
                  <a:gd name="T79" fmla="*/ 14 h 16"/>
                  <a:gd name="T80" fmla="*/ 4 w 9"/>
                  <a:gd name="T81" fmla="*/ 15 h 16"/>
                  <a:gd name="T82" fmla="*/ 6 w 9"/>
                  <a:gd name="T83" fmla="*/ 14 h 16"/>
                  <a:gd name="T84" fmla="*/ 4 w 9"/>
                  <a:gd name="T8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" h="16">
                    <a:moveTo>
                      <a:pt x="4" y="13"/>
                    </a:moveTo>
                    <a:cubicBezTo>
                      <a:pt x="4" y="13"/>
                      <a:pt x="3" y="13"/>
                      <a:pt x="4" y="13"/>
                    </a:cubicBezTo>
                    <a:cubicBezTo>
                      <a:pt x="4" y="13"/>
                      <a:pt x="5" y="13"/>
                      <a:pt x="4" y="13"/>
                    </a:cubicBezTo>
                    <a:cubicBezTo>
                      <a:pt x="6" y="14"/>
                      <a:pt x="4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4" y="12"/>
                      <a:pt x="5" y="11"/>
                    </a:cubicBezTo>
                    <a:cubicBezTo>
                      <a:pt x="4" y="11"/>
                      <a:pt x="4" y="11"/>
                      <a:pt x="3" y="10"/>
                    </a:cubicBezTo>
                    <a:cubicBezTo>
                      <a:pt x="5" y="10"/>
                      <a:pt x="5" y="11"/>
                      <a:pt x="6" y="10"/>
                    </a:cubicBezTo>
                    <a:cubicBezTo>
                      <a:pt x="6" y="10"/>
                      <a:pt x="4" y="10"/>
                      <a:pt x="3" y="9"/>
                    </a:cubicBezTo>
                    <a:cubicBezTo>
                      <a:pt x="5" y="9"/>
                      <a:pt x="3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5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7" y="5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5"/>
                      <a:pt x="5" y="4"/>
                    </a:cubicBezTo>
                    <a:cubicBezTo>
                      <a:pt x="8" y="4"/>
                      <a:pt x="4" y="3"/>
                      <a:pt x="5" y="3"/>
                    </a:cubicBezTo>
                    <a:cubicBezTo>
                      <a:pt x="7" y="3"/>
                      <a:pt x="6" y="4"/>
                      <a:pt x="7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7" y="2"/>
                      <a:pt x="9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3" y="4"/>
                    </a:cubicBezTo>
                    <a:cubicBezTo>
                      <a:pt x="5" y="5"/>
                      <a:pt x="3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5" y="6"/>
                      <a:pt x="4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3" y="10"/>
                      <a:pt x="1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5" y="14"/>
                      <a:pt x="2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4"/>
                      <a:pt x="1" y="14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1" y="15"/>
                      <a:pt x="2" y="15"/>
                      <a:pt x="4" y="15"/>
                    </a:cubicBezTo>
                    <a:cubicBezTo>
                      <a:pt x="2" y="13"/>
                      <a:pt x="6" y="16"/>
                      <a:pt x="6" y="14"/>
                    </a:cubicBezTo>
                    <a:cubicBezTo>
                      <a:pt x="5" y="13"/>
                      <a:pt x="4" y="14"/>
                      <a:pt x="4" y="1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5" name="Freeform 361"/>
              <p:cNvSpPr>
                <a:spLocks/>
              </p:cNvSpPr>
              <p:nvPr/>
            </p:nvSpPr>
            <p:spPr bwMode="auto">
              <a:xfrm>
                <a:off x="1356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6" name="Freeform 362"/>
              <p:cNvSpPr>
                <a:spLocks/>
              </p:cNvSpPr>
              <p:nvPr/>
            </p:nvSpPr>
            <p:spPr bwMode="auto">
              <a:xfrm>
                <a:off x="1372" y="304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7" name="Rectangle 363"/>
              <p:cNvSpPr>
                <a:spLocks noChangeArrowheads="1"/>
              </p:cNvSpPr>
              <p:nvPr/>
            </p:nvSpPr>
            <p:spPr bwMode="auto">
              <a:xfrm>
                <a:off x="1356" y="308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8" name="Rectangle 364"/>
              <p:cNvSpPr>
                <a:spLocks noChangeArrowheads="1"/>
              </p:cNvSpPr>
              <p:nvPr/>
            </p:nvSpPr>
            <p:spPr bwMode="auto">
              <a:xfrm>
                <a:off x="1364" y="3090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9" name="Freeform 365"/>
              <p:cNvSpPr>
                <a:spLocks/>
              </p:cNvSpPr>
              <p:nvPr/>
            </p:nvSpPr>
            <p:spPr bwMode="auto">
              <a:xfrm>
                <a:off x="1378" y="304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0" name="Freeform 366"/>
              <p:cNvSpPr>
                <a:spLocks/>
              </p:cNvSpPr>
              <p:nvPr/>
            </p:nvSpPr>
            <p:spPr bwMode="auto">
              <a:xfrm>
                <a:off x="1383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1" name="Freeform 367"/>
              <p:cNvSpPr>
                <a:spLocks/>
              </p:cNvSpPr>
              <p:nvPr/>
            </p:nvSpPr>
            <p:spPr bwMode="auto">
              <a:xfrm>
                <a:off x="1350" y="2987"/>
                <a:ext cx="36" cy="60"/>
              </a:xfrm>
              <a:custGeom>
                <a:avLst/>
                <a:gdLst>
                  <a:gd name="T0" fmla="*/ 1 w 13"/>
                  <a:gd name="T1" fmla="*/ 4 h 22"/>
                  <a:gd name="T2" fmla="*/ 0 w 13"/>
                  <a:gd name="T3" fmla="*/ 7 h 22"/>
                  <a:gd name="T4" fmla="*/ 1 w 13"/>
                  <a:gd name="T5" fmla="*/ 8 h 22"/>
                  <a:gd name="T6" fmla="*/ 2 w 13"/>
                  <a:gd name="T7" fmla="*/ 6 h 22"/>
                  <a:gd name="T8" fmla="*/ 5 w 13"/>
                  <a:gd name="T9" fmla="*/ 6 h 22"/>
                  <a:gd name="T10" fmla="*/ 7 w 13"/>
                  <a:gd name="T11" fmla="*/ 7 h 22"/>
                  <a:gd name="T12" fmla="*/ 8 w 13"/>
                  <a:gd name="T13" fmla="*/ 5 h 22"/>
                  <a:gd name="T14" fmla="*/ 7 w 13"/>
                  <a:gd name="T15" fmla="*/ 6 h 22"/>
                  <a:gd name="T16" fmla="*/ 7 w 13"/>
                  <a:gd name="T17" fmla="*/ 8 h 22"/>
                  <a:gd name="T18" fmla="*/ 10 w 13"/>
                  <a:gd name="T19" fmla="*/ 8 h 22"/>
                  <a:gd name="T20" fmla="*/ 10 w 13"/>
                  <a:gd name="T21" fmla="*/ 9 h 22"/>
                  <a:gd name="T22" fmla="*/ 9 w 13"/>
                  <a:gd name="T23" fmla="*/ 10 h 22"/>
                  <a:gd name="T24" fmla="*/ 9 w 13"/>
                  <a:gd name="T25" fmla="*/ 12 h 22"/>
                  <a:gd name="T26" fmla="*/ 8 w 13"/>
                  <a:gd name="T27" fmla="*/ 14 h 22"/>
                  <a:gd name="T28" fmla="*/ 9 w 13"/>
                  <a:gd name="T29" fmla="*/ 16 h 22"/>
                  <a:gd name="T30" fmla="*/ 10 w 13"/>
                  <a:gd name="T31" fmla="*/ 17 h 22"/>
                  <a:gd name="T32" fmla="*/ 8 w 13"/>
                  <a:gd name="T33" fmla="*/ 17 h 22"/>
                  <a:gd name="T34" fmla="*/ 9 w 13"/>
                  <a:gd name="T35" fmla="*/ 18 h 22"/>
                  <a:gd name="T36" fmla="*/ 8 w 13"/>
                  <a:gd name="T37" fmla="*/ 22 h 22"/>
                  <a:gd name="T38" fmla="*/ 9 w 13"/>
                  <a:gd name="T39" fmla="*/ 20 h 22"/>
                  <a:gd name="T40" fmla="*/ 8 w 13"/>
                  <a:gd name="T41" fmla="*/ 20 h 22"/>
                  <a:gd name="T42" fmla="*/ 11 w 13"/>
                  <a:gd name="T43" fmla="*/ 20 h 22"/>
                  <a:gd name="T44" fmla="*/ 12 w 13"/>
                  <a:gd name="T45" fmla="*/ 19 h 22"/>
                  <a:gd name="T46" fmla="*/ 12 w 13"/>
                  <a:gd name="T47" fmla="*/ 18 h 22"/>
                  <a:gd name="T48" fmla="*/ 12 w 13"/>
                  <a:gd name="T49" fmla="*/ 17 h 22"/>
                  <a:gd name="T50" fmla="*/ 13 w 13"/>
                  <a:gd name="T51" fmla="*/ 15 h 22"/>
                  <a:gd name="T52" fmla="*/ 12 w 13"/>
                  <a:gd name="T53" fmla="*/ 13 h 22"/>
                  <a:gd name="T54" fmla="*/ 12 w 13"/>
                  <a:gd name="T55" fmla="*/ 13 h 22"/>
                  <a:gd name="T56" fmla="*/ 12 w 13"/>
                  <a:gd name="T57" fmla="*/ 13 h 22"/>
                  <a:gd name="T58" fmla="*/ 12 w 13"/>
                  <a:gd name="T59" fmla="*/ 12 h 22"/>
                  <a:gd name="T60" fmla="*/ 11 w 13"/>
                  <a:gd name="T61" fmla="*/ 10 h 22"/>
                  <a:gd name="T62" fmla="*/ 13 w 13"/>
                  <a:gd name="T63" fmla="*/ 10 h 22"/>
                  <a:gd name="T64" fmla="*/ 13 w 13"/>
                  <a:gd name="T65" fmla="*/ 8 h 22"/>
                  <a:gd name="T66" fmla="*/ 11 w 13"/>
                  <a:gd name="T67" fmla="*/ 8 h 22"/>
                  <a:gd name="T68" fmla="*/ 10 w 13"/>
                  <a:gd name="T69" fmla="*/ 6 h 22"/>
                  <a:gd name="T70" fmla="*/ 8 w 13"/>
                  <a:gd name="T71" fmla="*/ 4 h 22"/>
                  <a:gd name="T72" fmla="*/ 7 w 13"/>
                  <a:gd name="T73" fmla="*/ 3 h 22"/>
                  <a:gd name="T74" fmla="*/ 5 w 13"/>
                  <a:gd name="T75" fmla="*/ 4 h 22"/>
                  <a:gd name="T76" fmla="*/ 6 w 13"/>
                  <a:gd name="T77" fmla="*/ 6 h 22"/>
                  <a:gd name="T78" fmla="*/ 4 w 13"/>
                  <a:gd name="T7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" h="22"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1" y="7"/>
                      <a:pt x="2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3" y="4"/>
                      <a:pt x="3" y="4"/>
                    </a:cubicBezTo>
                    <a:cubicBezTo>
                      <a:pt x="3" y="10"/>
                      <a:pt x="5" y="3"/>
                      <a:pt x="5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7"/>
                      <a:pt x="7" y="5"/>
                      <a:pt x="7" y="7"/>
                    </a:cubicBezTo>
                    <a:cubicBezTo>
                      <a:pt x="8" y="4"/>
                      <a:pt x="9" y="9"/>
                      <a:pt x="9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7" y="6"/>
                      <a:pt x="9" y="6"/>
                      <a:pt x="7" y="6"/>
                    </a:cubicBezTo>
                    <a:cubicBezTo>
                      <a:pt x="7" y="7"/>
                      <a:pt x="9" y="6"/>
                      <a:pt x="10" y="7"/>
                    </a:cubicBezTo>
                    <a:cubicBezTo>
                      <a:pt x="9" y="7"/>
                      <a:pt x="9" y="7"/>
                      <a:pt x="7" y="8"/>
                    </a:cubicBezTo>
                    <a:cubicBezTo>
                      <a:pt x="9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9"/>
                      <a:pt x="12" y="9"/>
                      <a:pt x="12" y="10"/>
                    </a:cubicBezTo>
                    <a:cubicBezTo>
                      <a:pt x="10" y="10"/>
                      <a:pt x="12" y="9"/>
                      <a:pt x="10" y="9"/>
                    </a:cubicBezTo>
                    <a:cubicBezTo>
                      <a:pt x="9" y="9"/>
                      <a:pt x="9" y="9"/>
                      <a:pt x="8" y="8"/>
                    </a:cubicBezTo>
                    <a:cubicBezTo>
                      <a:pt x="8" y="9"/>
                      <a:pt x="8" y="10"/>
                      <a:pt x="9" y="10"/>
                    </a:cubicBezTo>
                    <a:cubicBezTo>
                      <a:pt x="9" y="11"/>
                      <a:pt x="8" y="10"/>
                      <a:pt x="8" y="11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7" y="14"/>
                      <a:pt x="11" y="15"/>
                      <a:pt x="9" y="16"/>
                    </a:cubicBezTo>
                    <a:cubicBezTo>
                      <a:pt x="11" y="16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8" y="16"/>
                      <a:pt x="7" y="15"/>
                    </a:cubicBezTo>
                    <a:cubicBezTo>
                      <a:pt x="8" y="16"/>
                      <a:pt x="7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10" y="18"/>
                      <a:pt x="9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6" y="20"/>
                      <a:pt x="8" y="22"/>
                    </a:cubicBezTo>
                    <a:cubicBezTo>
                      <a:pt x="8" y="22"/>
                      <a:pt x="11" y="22"/>
                      <a:pt x="11" y="22"/>
                    </a:cubicBezTo>
                    <a:cubicBezTo>
                      <a:pt x="11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19"/>
                      <a:pt x="8" y="20"/>
                    </a:cubicBezTo>
                    <a:cubicBezTo>
                      <a:pt x="7" y="19"/>
                      <a:pt x="9" y="19"/>
                      <a:pt x="8" y="19"/>
                    </a:cubicBezTo>
                    <a:cubicBezTo>
                      <a:pt x="10" y="19"/>
                      <a:pt x="10" y="19"/>
                      <a:pt x="11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0" y="18"/>
                      <a:pt x="13" y="18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0" y="16"/>
                      <a:pt x="10" y="16"/>
                    </a:cubicBezTo>
                    <a:cubicBezTo>
                      <a:pt x="12" y="16"/>
                      <a:pt x="11" y="15"/>
                      <a:pt x="13" y="15"/>
                    </a:cubicBezTo>
                    <a:cubicBezTo>
                      <a:pt x="11" y="15"/>
                      <a:pt x="12" y="14"/>
                      <a:pt x="11" y="14"/>
                    </a:cubicBezTo>
                    <a:cubicBezTo>
                      <a:pt x="11" y="14"/>
                      <a:pt x="11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1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0" y="12"/>
                      <a:pt x="12" y="12"/>
                    </a:cubicBezTo>
                    <a:cubicBezTo>
                      <a:pt x="11" y="11"/>
                      <a:pt x="11" y="11"/>
                      <a:pt x="9" y="11"/>
                    </a:cubicBezTo>
                    <a:cubicBezTo>
                      <a:pt x="10" y="11"/>
                      <a:pt x="11" y="11"/>
                      <a:pt x="11" y="10"/>
                    </a:cubicBezTo>
                    <a:cubicBezTo>
                      <a:pt x="9" y="10"/>
                      <a:pt x="12" y="10"/>
                      <a:pt x="11" y="9"/>
                    </a:cubicBezTo>
                    <a:cubicBezTo>
                      <a:pt x="12" y="10"/>
                      <a:pt x="11" y="9"/>
                      <a:pt x="13" y="10"/>
                    </a:cubicBezTo>
                    <a:cubicBezTo>
                      <a:pt x="13" y="10"/>
                      <a:pt x="11" y="9"/>
                      <a:pt x="12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1" y="7"/>
                      <a:pt x="13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0" y="4"/>
                      <a:pt x="9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2"/>
                      <a:pt x="7" y="3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6" y="4"/>
                      <a:pt x="5" y="0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6"/>
                      <a:pt x="5" y="4"/>
                      <a:pt x="4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3" y="6"/>
                      <a:pt x="2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2" name="Freeform 368"/>
              <p:cNvSpPr>
                <a:spLocks/>
              </p:cNvSpPr>
              <p:nvPr/>
            </p:nvSpPr>
            <p:spPr bwMode="auto">
              <a:xfrm>
                <a:off x="1372" y="2989"/>
                <a:ext cx="8" cy="9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1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2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0" y="0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3" name="Freeform 369"/>
              <p:cNvSpPr>
                <a:spLocks/>
              </p:cNvSpPr>
              <p:nvPr/>
            </p:nvSpPr>
            <p:spPr bwMode="auto">
              <a:xfrm>
                <a:off x="1375" y="29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4" name="Freeform 370"/>
              <p:cNvSpPr>
                <a:spLocks/>
              </p:cNvSpPr>
              <p:nvPr/>
            </p:nvSpPr>
            <p:spPr bwMode="auto">
              <a:xfrm>
                <a:off x="1350" y="2992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5" name="Freeform 371"/>
              <p:cNvSpPr>
                <a:spLocks/>
              </p:cNvSpPr>
              <p:nvPr/>
            </p:nvSpPr>
            <p:spPr bwMode="auto">
              <a:xfrm>
                <a:off x="1350" y="29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6" name="Freeform 372"/>
              <p:cNvSpPr>
                <a:spLocks/>
              </p:cNvSpPr>
              <p:nvPr/>
            </p:nvSpPr>
            <p:spPr bwMode="auto">
              <a:xfrm>
                <a:off x="1309" y="2992"/>
                <a:ext cx="41" cy="22"/>
              </a:xfrm>
              <a:custGeom>
                <a:avLst/>
                <a:gdLst>
                  <a:gd name="T0" fmla="*/ 3 w 15"/>
                  <a:gd name="T1" fmla="*/ 3 h 8"/>
                  <a:gd name="T2" fmla="*/ 2 w 15"/>
                  <a:gd name="T3" fmla="*/ 4 h 8"/>
                  <a:gd name="T4" fmla="*/ 2 w 15"/>
                  <a:gd name="T5" fmla="*/ 3 h 8"/>
                  <a:gd name="T6" fmla="*/ 0 w 15"/>
                  <a:gd name="T7" fmla="*/ 6 h 8"/>
                  <a:gd name="T8" fmla="*/ 7 w 15"/>
                  <a:gd name="T9" fmla="*/ 5 h 8"/>
                  <a:gd name="T10" fmla="*/ 7 w 15"/>
                  <a:gd name="T11" fmla="*/ 6 h 8"/>
                  <a:gd name="T12" fmla="*/ 10 w 15"/>
                  <a:gd name="T13" fmla="*/ 4 h 8"/>
                  <a:gd name="T14" fmla="*/ 9 w 15"/>
                  <a:gd name="T15" fmla="*/ 6 h 8"/>
                  <a:gd name="T16" fmla="*/ 11 w 15"/>
                  <a:gd name="T17" fmla="*/ 5 h 8"/>
                  <a:gd name="T18" fmla="*/ 11 w 15"/>
                  <a:gd name="T19" fmla="*/ 4 h 8"/>
                  <a:gd name="T20" fmla="*/ 11 w 15"/>
                  <a:gd name="T21" fmla="*/ 5 h 8"/>
                  <a:gd name="T22" fmla="*/ 11 w 15"/>
                  <a:gd name="T23" fmla="*/ 4 h 8"/>
                  <a:gd name="T24" fmla="*/ 12 w 15"/>
                  <a:gd name="T25" fmla="*/ 4 h 8"/>
                  <a:gd name="T26" fmla="*/ 12 w 15"/>
                  <a:gd name="T27" fmla="*/ 5 h 8"/>
                  <a:gd name="T28" fmla="*/ 13 w 15"/>
                  <a:gd name="T29" fmla="*/ 4 h 8"/>
                  <a:gd name="T30" fmla="*/ 13 w 15"/>
                  <a:gd name="T31" fmla="*/ 5 h 8"/>
                  <a:gd name="T32" fmla="*/ 15 w 15"/>
                  <a:gd name="T33" fmla="*/ 3 h 8"/>
                  <a:gd name="T34" fmla="*/ 15 w 15"/>
                  <a:gd name="T35" fmla="*/ 2 h 8"/>
                  <a:gd name="T36" fmla="*/ 13 w 15"/>
                  <a:gd name="T37" fmla="*/ 3 h 8"/>
                  <a:gd name="T38" fmla="*/ 13 w 15"/>
                  <a:gd name="T39" fmla="*/ 3 h 8"/>
                  <a:gd name="T40" fmla="*/ 12 w 15"/>
                  <a:gd name="T41" fmla="*/ 4 h 8"/>
                  <a:gd name="T42" fmla="*/ 13 w 15"/>
                  <a:gd name="T43" fmla="*/ 2 h 8"/>
                  <a:gd name="T44" fmla="*/ 11 w 15"/>
                  <a:gd name="T45" fmla="*/ 1 h 8"/>
                  <a:gd name="T46" fmla="*/ 11 w 15"/>
                  <a:gd name="T47" fmla="*/ 1 h 8"/>
                  <a:gd name="T48" fmla="*/ 11 w 15"/>
                  <a:gd name="T49" fmla="*/ 1 h 8"/>
                  <a:gd name="T50" fmla="*/ 11 w 15"/>
                  <a:gd name="T51" fmla="*/ 2 h 8"/>
                  <a:gd name="T52" fmla="*/ 11 w 15"/>
                  <a:gd name="T53" fmla="*/ 4 h 8"/>
                  <a:gd name="T54" fmla="*/ 10 w 15"/>
                  <a:gd name="T55" fmla="*/ 4 h 8"/>
                  <a:gd name="T56" fmla="*/ 11 w 15"/>
                  <a:gd name="T57" fmla="*/ 2 h 8"/>
                  <a:gd name="T58" fmla="*/ 10 w 15"/>
                  <a:gd name="T59" fmla="*/ 3 h 8"/>
                  <a:gd name="T60" fmla="*/ 10 w 15"/>
                  <a:gd name="T61" fmla="*/ 1 h 8"/>
                  <a:gd name="T62" fmla="*/ 10 w 15"/>
                  <a:gd name="T63" fmla="*/ 3 h 8"/>
                  <a:gd name="T64" fmla="*/ 7 w 15"/>
                  <a:gd name="T65" fmla="*/ 3 h 8"/>
                  <a:gd name="T66" fmla="*/ 7 w 15"/>
                  <a:gd name="T67" fmla="*/ 2 h 8"/>
                  <a:gd name="T68" fmla="*/ 7 w 15"/>
                  <a:gd name="T69" fmla="*/ 3 h 8"/>
                  <a:gd name="T70" fmla="*/ 5 w 15"/>
                  <a:gd name="T71" fmla="*/ 3 h 8"/>
                  <a:gd name="T72" fmla="*/ 5 w 15"/>
                  <a:gd name="T73" fmla="*/ 4 h 8"/>
                  <a:gd name="T74" fmla="*/ 3 w 15"/>
                  <a:gd name="T75" fmla="*/ 3 h 8"/>
                  <a:gd name="T76" fmla="*/ 3 w 15"/>
                  <a:gd name="T77" fmla="*/ 3 h 8"/>
                  <a:gd name="T78" fmla="*/ 2 w 15"/>
                  <a:gd name="T79" fmla="*/ 5 h 8"/>
                  <a:gd name="T80" fmla="*/ 3 w 15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0" y="3"/>
                      <a:pt x="0" y="6"/>
                    </a:cubicBezTo>
                    <a:cubicBezTo>
                      <a:pt x="2" y="5"/>
                      <a:pt x="5" y="7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4"/>
                      <a:pt x="9" y="8"/>
                      <a:pt x="10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1" y="3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7"/>
                      <a:pt x="15" y="3"/>
                    </a:cubicBezTo>
                    <a:cubicBezTo>
                      <a:pt x="15" y="3"/>
                      <a:pt x="14" y="2"/>
                      <a:pt x="15" y="2"/>
                    </a:cubicBez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6"/>
                      <a:pt x="13" y="3"/>
                      <a:pt x="12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2" y="0"/>
                      <a:pt x="12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4"/>
                      <a:pt x="11" y="4"/>
                    </a:cubicBezTo>
                    <a:cubicBezTo>
                      <a:pt x="11" y="3"/>
                      <a:pt x="11" y="5"/>
                      <a:pt x="10" y="4"/>
                    </a:cubicBezTo>
                    <a:cubicBezTo>
                      <a:pt x="10" y="3"/>
                      <a:pt x="11" y="3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6"/>
                      <a:pt x="2" y="5"/>
                    </a:cubicBezTo>
                    <a:cubicBezTo>
                      <a:pt x="3" y="4"/>
                      <a:pt x="3" y="4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7" name="Freeform 373"/>
              <p:cNvSpPr>
                <a:spLocks/>
              </p:cNvSpPr>
              <p:nvPr/>
            </p:nvSpPr>
            <p:spPr bwMode="auto">
              <a:xfrm>
                <a:off x="1307" y="3000"/>
                <a:ext cx="2" cy="8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8" name="Freeform 374"/>
              <p:cNvSpPr>
                <a:spLocks/>
              </p:cNvSpPr>
              <p:nvPr/>
            </p:nvSpPr>
            <p:spPr bwMode="auto">
              <a:xfrm>
                <a:off x="1282" y="2995"/>
                <a:ext cx="25" cy="16"/>
              </a:xfrm>
              <a:custGeom>
                <a:avLst/>
                <a:gdLst>
                  <a:gd name="T0" fmla="*/ 4 w 9"/>
                  <a:gd name="T1" fmla="*/ 2 h 6"/>
                  <a:gd name="T2" fmla="*/ 3 w 9"/>
                  <a:gd name="T3" fmla="*/ 3 h 6"/>
                  <a:gd name="T4" fmla="*/ 7 w 9"/>
                  <a:gd name="T5" fmla="*/ 5 h 6"/>
                  <a:gd name="T6" fmla="*/ 8 w 9"/>
                  <a:gd name="T7" fmla="*/ 3 h 6"/>
                  <a:gd name="T8" fmla="*/ 8 w 9"/>
                  <a:gd name="T9" fmla="*/ 5 h 6"/>
                  <a:gd name="T10" fmla="*/ 9 w 9"/>
                  <a:gd name="T11" fmla="*/ 3 h 6"/>
                  <a:gd name="T12" fmla="*/ 9 w 9"/>
                  <a:gd name="T13" fmla="*/ 4 h 6"/>
                  <a:gd name="T14" fmla="*/ 9 w 9"/>
                  <a:gd name="T15" fmla="*/ 3 h 6"/>
                  <a:gd name="T16" fmla="*/ 8 w 9"/>
                  <a:gd name="T17" fmla="*/ 3 h 6"/>
                  <a:gd name="T18" fmla="*/ 9 w 9"/>
                  <a:gd name="T19" fmla="*/ 2 h 6"/>
                  <a:gd name="T20" fmla="*/ 7 w 9"/>
                  <a:gd name="T21" fmla="*/ 4 h 6"/>
                  <a:gd name="T22" fmla="*/ 7 w 9"/>
                  <a:gd name="T23" fmla="*/ 2 h 6"/>
                  <a:gd name="T24" fmla="*/ 6 w 9"/>
                  <a:gd name="T25" fmla="*/ 1 h 6"/>
                  <a:gd name="T26" fmla="*/ 6 w 9"/>
                  <a:gd name="T27" fmla="*/ 2 h 6"/>
                  <a:gd name="T28" fmla="*/ 6 w 9"/>
                  <a:gd name="T29" fmla="*/ 3 h 6"/>
                  <a:gd name="T30" fmla="*/ 6 w 9"/>
                  <a:gd name="T31" fmla="*/ 1 h 6"/>
                  <a:gd name="T32" fmla="*/ 3 w 9"/>
                  <a:gd name="T33" fmla="*/ 0 h 6"/>
                  <a:gd name="T34" fmla="*/ 1 w 9"/>
                  <a:gd name="T35" fmla="*/ 2 h 6"/>
                  <a:gd name="T36" fmla="*/ 2 w 9"/>
                  <a:gd name="T37" fmla="*/ 1 h 6"/>
                  <a:gd name="T38" fmla="*/ 2 w 9"/>
                  <a:gd name="T39" fmla="*/ 0 h 6"/>
                  <a:gd name="T40" fmla="*/ 0 w 9"/>
                  <a:gd name="T41" fmla="*/ 2 h 6"/>
                  <a:gd name="T42" fmla="*/ 4 w 9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6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7" y="4"/>
                      <a:pt x="7" y="5"/>
                    </a:cubicBezTo>
                    <a:cubicBezTo>
                      <a:pt x="7" y="6"/>
                      <a:pt x="8" y="4"/>
                      <a:pt x="8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5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4"/>
                      <a:pt x="6" y="2"/>
                      <a:pt x="6" y="1"/>
                    </a:cubicBezTo>
                    <a:cubicBezTo>
                      <a:pt x="5" y="2"/>
                      <a:pt x="3" y="2"/>
                      <a:pt x="3" y="0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4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9" name="Rectangle 375"/>
              <p:cNvSpPr>
                <a:spLocks noChangeArrowheads="1"/>
              </p:cNvSpPr>
              <p:nvPr/>
            </p:nvSpPr>
            <p:spPr bwMode="auto">
              <a:xfrm>
                <a:off x="1290" y="300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0" name="Freeform 376"/>
              <p:cNvSpPr>
                <a:spLocks/>
              </p:cNvSpPr>
              <p:nvPr/>
            </p:nvSpPr>
            <p:spPr bwMode="auto">
              <a:xfrm>
                <a:off x="1361" y="304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1" name="Freeform 377"/>
              <p:cNvSpPr>
                <a:spLocks/>
              </p:cNvSpPr>
              <p:nvPr/>
            </p:nvSpPr>
            <p:spPr bwMode="auto">
              <a:xfrm>
                <a:off x="1356" y="3033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0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3"/>
                      <a:pt x="2" y="5"/>
                    </a:cubicBezTo>
                    <a:cubicBezTo>
                      <a:pt x="2" y="5"/>
                      <a:pt x="1" y="4"/>
                      <a:pt x="1" y="2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2" name="Freeform 378"/>
              <p:cNvSpPr>
                <a:spLocks/>
              </p:cNvSpPr>
              <p:nvPr/>
            </p:nvSpPr>
            <p:spPr bwMode="auto">
              <a:xfrm>
                <a:off x="1356" y="3038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3" name="Freeform 379"/>
              <p:cNvSpPr>
                <a:spLocks/>
              </p:cNvSpPr>
              <p:nvPr/>
            </p:nvSpPr>
            <p:spPr bwMode="auto">
              <a:xfrm>
                <a:off x="1356" y="3041"/>
                <a:ext cx="2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4" name="Freeform 380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5" name="Freeform 381"/>
              <p:cNvSpPr>
                <a:spLocks/>
              </p:cNvSpPr>
              <p:nvPr/>
            </p:nvSpPr>
            <p:spPr bwMode="auto">
              <a:xfrm>
                <a:off x="1356" y="3036"/>
                <a:ext cx="2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1 h 4"/>
                  <a:gd name="T10" fmla="*/ 0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6" name="Freeform 382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7" name="Freeform 383"/>
              <p:cNvSpPr>
                <a:spLocks/>
              </p:cNvSpPr>
              <p:nvPr/>
            </p:nvSpPr>
            <p:spPr bwMode="auto">
              <a:xfrm>
                <a:off x="1358" y="304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8" name="Freeform 384"/>
              <p:cNvSpPr>
                <a:spLocks/>
              </p:cNvSpPr>
              <p:nvPr/>
            </p:nvSpPr>
            <p:spPr bwMode="auto">
              <a:xfrm>
                <a:off x="1353" y="3033"/>
                <a:ext cx="5" cy="14"/>
              </a:xfrm>
              <a:custGeom>
                <a:avLst/>
                <a:gdLst>
                  <a:gd name="T0" fmla="*/ 1 w 2"/>
                  <a:gd name="T1" fmla="*/ 4 h 5"/>
                  <a:gd name="T2" fmla="*/ 1 w 2"/>
                  <a:gd name="T3" fmla="*/ 3 h 5"/>
                  <a:gd name="T4" fmla="*/ 0 w 2"/>
                  <a:gd name="T5" fmla="*/ 0 h 5"/>
                  <a:gd name="T6" fmla="*/ 0 w 2"/>
                  <a:gd name="T7" fmla="*/ 1 h 5"/>
                  <a:gd name="T8" fmla="*/ 1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1" y="2"/>
                      <a:pt x="2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9" name="Freeform 385"/>
              <p:cNvSpPr>
                <a:spLocks/>
              </p:cNvSpPr>
              <p:nvPr/>
            </p:nvSpPr>
            <p:spPr bwMode="auto">
              <a:xfrm>
                <a:off x="1353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0" name="Freeform 386"/>
              <p:cNvSpPr>
                <a:spLocks/>
              </p:cNvSpPr>
              <p:nvPr/>
            </p:nvSpPr>
            <p:spPr bwMode="auto">
              <a:xfrm>
                <a:off x="1350" y="3028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3 h 5"/>
                  <a:gd name="T4" fmla="*/ 1 w 2"/>
                  <a:gd name="T5" fmla="*/ 4 h 5"/>
                  <a:gd name="T6" fmla="*/ 1 w 2"/>
                  <a:gd name="T7" fmla="*/ 3 h 5"/>
                  <a:gd name="T8" fmla="*/ 1 w 2"/>
                  <a:gd name="T9" fmla="*/ 5 h 5"/>
                  <a:gd name="T10" fmla="*/ 1 w 2"/>
                  <a:gd name="T11" fmla="*/ 4 h 5"/>
                  <a:gd name="T12" fmla="*/ 2 w 2"/>
                  <a:gd name="T13" fmla="*/ 5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0 h 5"/>
                  <a:gd name="T22" fmla="*/ 1 w 2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2" y="5"/>
                      <a:pt x="1" y="4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0" y="1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1" name="Freeform 387"/>
              <p:cNvSpPr>
                <a:spLocks/>
              </p:cNvSpPr>
              <p:nvPr/>
            </p:nvSpPr>
            <p:spPr bwMode="auto">
              <a:xfrm>
                <a:off x="1350" y="303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2" name="Freeform 388"/>
              <p:cNvSpPr>
                <a:spLocks/>
              </p:cNvSpPr>
              <p:nvPr/>
            </p:nvSpPr>
            <p:spPr bwMode="auto">
              <a:xfrm>
                <a:off x="1350" y="302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1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3" name="Freeform 389"/>
              <p:cNvSpPr>
                <a:spLocks/>
              </p:cNvSpPr>
              <p:nvPr/>
            </p:nvSpPr>
            <p:spPr bwMode="auto">
              <a:xfrm>
                <a:off x="1353" y="304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4" name="Freeform 390"/>
              <p:cNvSpPr>
                <a:spLocks/>
              </p:cNvSpPr>
              <p:nvPr/>
            </p:nvSpPr>
            <p:spPr bwMode="auto">
              <a:xfrm>
                <a:off x="1350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5" name="Freeform 391"/>
              <p:cNvSpPr>
                <a:spLocks/>
              </p:cNvSpPr>
              <p:nvPr/>
            </p:nvSpPr>
            <p:spPr bwMode="auto">
              <a:xfrm>
                <a:off x="1350" y="304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6" name="Freeform 392"/>
              <p:cNvSpPr>
                <a:spLocks/>
              </p:cNvSpPr>
              <p:nvPr/>
            </p:nvSpPr>
            <p:spPr bwMode="auto">
              <a:xfrm>
                <a:off x="1339" y="3030"/>
                <a:ext cx="14" cy="17"/>
              </a:xfrm>
              <a:custGeom>
                <a:avLst/>
                <a:gdLst>
                  <a:gd name="T0" fmla="*/ 0 w 5"/>
                  <a:gd name="T1" fmla="*/ 1 h 6"/>
                  <a:gd name="T2" fmla="*/ 1 w 5"/>
                  <a:gd name="T3" fmla="*/ 2 h 6"/>
                  <a:gd name="T4" fmla="*/ 1 w 5"/>
                  <a:gd name="T5" fmla="*/ 4 h 6"/>
                  <a:gd name="T6" fmla="*/ 1 w 5"/>
                  <a:gd name="T7" fmla="*/ 6 h 6"/>
                  <a:gd name="T8" fmla="*/ 1 w 5"/>
                  <a:gd name="T9" fmla="*/ 5 h 6"/>
                  <a:gd name="T10" fmla="*/ 1 w 5"/>
                  <a:gd name="T11" fmla="*/ 6 h 6"/>
                  <a:gd name="T12" fmla="*/ 2 w 5"/>
                  <a:gd name="T13" fmla="*/ 6 h 6"/>
                  <a:gd name="T14" fmla="*/ 2 w 5"/>
                  <a:gd name="T15" fmla="*/ 5 h 6"/>
                  <a:gd name="T16" fmla="*/ 4 w 5"/>
                  <a:gd name="T17" fmla="*/ 5 h 6"/>
                  <a:gd name="T18" fmla="*/ 3 w 5"/>
                  <a:gd name="T19" fmla="*/ 3 h 6"/>
                  <a:gd name="T20" fmla="*/ 4 w 5"/>
                  <a:gd name="T21" fmla="*/ 4 h 6"/>
                  <a:gd name="T22" fmla="*/ 4 w 5"/>
                  <a:gd name="T23" fmla="*/ 4 h 6"/>
                  <a:gd name="T24" fmla="*/ 4 w 5"/>
                  <a:gd name="T25" fmla="*/ 5 h 6"/>
                  <a:gd name="T26" fmla="*/ 4 w 5"/>
                  <a:gd name="T27" fmla="*/ 2 h 6"/>
                  <a:gd name="T28" fmla="*/ 4 w 5"/>
                  <a:gd name="T29" fmla="*/ 5 h 6"/>
                  <a:gd name="T30" fmla="*/ 4 w 5"/>
                  <a:gd name="T31" fmla="*/ 3 h 6"/>
                  <a:gd name="T32" fmla="*/ 4 w 5"/>
                  <a:gd name="T33" fmla="*/ 2 h 6"/>
                  <a:gd name="T34" fmla="*/ 4 w 5"/>
                  <a:gd name="T35" fmla="*/ 1 h 6"/>
                  <a:gd name="T36" fmla="*/ 3 w 5"/>
                  <a:gd name="T37" fmla="*/ 4 h 6"/>
                  <a:gd name="T38" fmla="*/ 3 w 5"/>
                  <a:gd name="T39" fmla="*/ 2 h 6"/>
                  <a:gd name="T40" fmla="*/ 2 w 5"/>
                  <a:gd name="T41" fmla="*/ 1 h 6"/>
                  <a:gd name="T42" fmla="*/ 2 w 5"/>
                  <a:gd name="T43" fmla="*/ 4 h 6"/>
                  <a:gd name="T44" fmla="*/ 2 w 5"/>
                  <a:gd name="T45" fmla="*/ 3 h 6"/>
                  <a:gd name="T46" fmla="*/ 2 w 5"/>
                  <a:gd name="T47" fmla="*/ 4 h 6"/>
                  <a:gd name="T48" fmla="*/ 2 w 5"/>
                  <a:gd name="T49" fmla="*/ 2 h 6"/>
                  <a:gd name="T50" fmla="*/ 2 w 5"/>
                  <a:gd name="T51" fmla="*/ 5 h 6"/>
                  <a:gd name="T52" fmla="*/ 1 w 5"/>
                  <a:gd name="T53" fmla="*/ 1 h 6"/>
                  <a:gd name="T54" fmla="*/ 2 w 5"/>
                  <a:gd name="T55" fmla="*/ 3 h 6"/>
                  <a:gd name="T56" fmla="*/ 2 w 5"/>
                  <a:gd name="T57" fmla="*/ 4 h 6"/>
                  <a:gd name="T58" fmla="*/ 1 w 5"/>
                  <a:gd name="T59" fmla="*/ 2 h 6"/>
                  <a:gd name="T60" fmla="*/ 1 w 5"/>
                  <a:gd name="T61" fmla="*/ 3 h 6"/>
                  <a:gd name="T62" fmla="*/ 1 w 5"/>
                  <a:gd name="T63" fmla="*/ 4 h 6"/>
                  <a:gd name="T64" fmla="*/ 1 w 5"/>
                  <a:gd name="T65" fmla="*/ 4 h 6"/>
                  <a:gd name="T66" fmla="*/ 1 w 5"/>
                  <a:gd name="T67" fmla="*/ 2 h 6"/>
                  <a:gd name="T68" fmla="*/ 1 w 5"/>
                  <a:gd name="T69" fmla="*/ 1 h 6"/>
                  <a:gd name="T70" fmla="*/ 1 w 5"/>
                  <a:gd name="T71" fmla="*/ 3 h 6"/>
                  <a:gd name="T72" fmla="*/ 0 w 5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3" y="4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5"/>
                      <a:pt x="4" y="2"/>
                      <a:pt x="4" y="5"/>
                    </a:cubicBezTo>
                    <a:cubicBezTo>
                      <a:pt x="5" y="6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3" y="1"/>
                      <a:pt x="4" y="2"/>
                      <a:pt x="4" y="1"/>
                    </a:cubicBezTo>
                    <a:cubicBezTo>
                      <a:pt x="3" y="0"/>
                      <a:pt x="3" y="3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1"/>
                    </a:cubicBezTo>
                    <a:cubicBezTo>
                      <a:pt x="2" y="3"/>
                      <a:pt x="2" y="1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2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4"/>
                      <a:pt x="1" y="2"/>
                      <a:pt x="1" y="2"/>
                    </a:cubicBezTo>
                    <a:cubicBezTo>
                      <a:pt x="1" y="1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7" name="Rectangle 393"/>
              <p:cNvSpPr>
                <a:spLocks noChangeArrowheads="1"/>
              </p:cNvSpPr>
              <p:nvPr/>
            </p:nvSpPr>
            <p:spPr bwMode="auto">
              <a:xfrm>
                <a:off x="1342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8" name="Freeform 394"/>
              <p:cNvSpPr>
                <a:spLocks/>
              </p:cNvSpPr>
              <p:nvPr/>
            </p:nvSpPr>
            <p:spPr bwMode="auto">
              <a:xfrm>
                <a:off x="1339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9" name="Rectangle 395"/>
              <p:cNvSpPr>
                <a:spLocks noChangeArrowheads="1"/>
              </p:cNvSpPr>
              <p:nvPr/>
            </p:nvSpPr>
            <p:spPr bwMode="auto">
              <a:xfrm>
                <a:off x="1345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0" name="Freeform 396"/>
              <p:cNvSpPr>
                <a:spLocks/>
              </p:cNvSpPr>
              <p:nvPr/>
            </p:nvSpPr>
            <p:spPr bwMode="auto">
              <a:xfrm>
                <a:off x="1342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1" name="Freeform 397"/>
              <p:cNvSpPr>
                <a:spLocks/>
              </p:cNvSpPr>
              <p:nvPr/>
            </p:nvSpPr>
            <p:spPr bwMode="auto">
              <a:xfrm>
                <a:off x="1345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2" name="Rectangle 398"/>
              <p:cNvSpPr>
                <a:spLocks noChangeArrowheads="1"/>
              </p:cNvSpPr>
              <p:nvPr/>
            </p:nvSpPr>
            <p:spPr bwMode="auto">
              <a:xfrm>
                <a:off x="1339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3" name="Freeform 399"/>
              <p:cNvSpPr>
                <a:spLocks/>
              </p:cNvSpPr>
              <p:nvPr/>
            </p:nvSpPr>
            <p:spPr bwMode="auto">
              <a:xfrm>
                <a:off x="1334" y="3030"/>
                <a:ext cx="8" cy="22"/>
              </a:xfrm>
              <a:custGeom>
                <a:avLst/>
                <a:gdLst>
                  <a:gd name="T0" fmla="*/ 1 w 3"/>
                  <a:gd name="T1" fmla="*/ 7 h 8"/>
                  <a:gd name="T2" fmla="*/ 1 w 3"/>
                  <a:gd name="T3" fmla="*/ 8 h 8"/>
                  <a:gd name="T4" fmla="*/ 1 w 3"/>
                  <a:gd name="T5" fmla="*/ 4 h 8"/>
                  <a:gd name="T6" fmla="*/ 1 w 3"/>
                  <a:gd name="T7" fmla="*/ 7 h 8"/>
                  <a:gd name="T8" fmla="*/ 2 w 3"/>
                  <a:gd name="T9" fmla="*/ 5 h 8"/>
                  <a:gd name="T10" fmla="*/ 2 w 3"/>
                  <a:gd name="T11" fmla="*/ 6 h 8"/>
                  <a:gd name="T12" fmla="*/ 2 w 3"/>
                  <a:gd name="T13" fmla="*/ 3 h 8"/>
                  <a:gd name="T14" fmla="*/ 2 w 3"/>
                  <a:gd name="T15" fmla="*/ 7 h 8"/>
                  <a:gd name="T16" fmla="*/ 2 w 3"/>
                  <a:gd name="T17" fmla="*/ 7 h 8"/>
                  <a:gd name="T18" fmla="*/ 3 w 3"/>
                  <a:gd name="T19" fmla="*/ 6 h 8"/>
                  <a:gd name="T20" fmla="*/ 2 w 3"/>
                  <a:gd name="T21" fmla="*/ 4 h 8"/>
                  <a:gd name="T22" fmla="*/ 2 w 3"/>
                  <a:gd name="T23" fmla="*/ 2 h 8"/>
                  <a:gd name="T24" fmla="*/ 2 w 3"/>
                  <a:gd name="T25" fmla="*/ 3 h 8"/>
                  <a:gd name="T26" fmla="*/ 2 w 3"/>
                  <a:gd name="T27" fmla="*/ 2 h 8"/>
                  <a:gd name="T28" fmla="*/ 2 w 3"/>
                  <a:gd name="T29" fmla="*/ 3 h 8"/>
                  <a:gd name="T30" fmla="*/ 2 w 3"/>
                  <a:gd name="T31" fmla="*/ 2 h 8"/>
                  <a:gd name="T32" fmla="*/ 2 w 3"/>
                  <a:gd name="T33" fmla="*/ 3 h 8"/>
                  <a:gd name="T34" fmla="*/ 2 w 3"/>
                  <a:gd name="T35" fmla="*/ 2 h 8"/>
                  <a:gd name="T36" fmla="*/ 2 w 3"/>
                  <a:gd name="T37" fmla="*/ 4 h 8"/>
                  <a:gd name="T38" fmla="*/ 2 w 3"/>
                  <a:gd name="T39" fmla="*/ 2 h 8"/>
                  <a:gd name="T40" fmla="*/ 2 w 3"/>
                  <a:gd name="T41" fmla="*/ 3 h 8"/>
                  <a:gd name="T42" fmla="*/ 1 w 3"/>
                  <a:gd name="T43" fmla="*/ 2 h 8"/>
                  <a:gd name="T44" fmla="*/ 1 w 3"/>
                  <a:gd name="T45" fmla="*/ 3 h 8"/>
                  <a:gd name="T46" fmla="*/ 1 w 3"/>
                  <a:gd name="T47" fmla="*/ 2 h 8"/>
                  <a:gd name="T48" fmla="*/ 1 w 3"/>
                  <a:gd name="T49" fmla="*/ 5 h 8"/>
                  <a:gd name="T50" fmla="*/ 1 w 3"/>
                  <a:gd name="T51" fmla="*/ 2 h 8"/>
                  <a:gd name="T52" fmla="*/ 1 w 3"/>
                  <a:gd name="T53" fmla="*/ 3 h 8"/>
                  <a:gd name="T54" fmla="*/ 1 w 3"/>
                  <a:gd name="T55" fmla="*/ 3 h 8"/>
                  <a:gd name="T56" fmla="*/ 1 w 3"/>
                  <a:gd name="T57" fmla="*/ 4 h 8"/>
                  <a:gd name="T58" fmla="*/ 1 w 3"/>
                  <a:gd name="T59" fmla="*/ 4 h 8"/>
                  <a:gd name="T60" fmla="*/ 1 w 3"/>
                  <a:gd name="T61" fmla="*/ 5 h 8"/>
                  <a:gd name="T62" fmla="*/ 1 w 3"/>
                  <a:gd name="T63" fmla="*/ 4 h 8"/>
                  <a:gd name="T64" fmla="*/ 0 w 3"/>
                  <a:gd name="T65" fmla="*/ 6 h 8"/>
                  <a:gd name="T66" fmla="*/ 1 w 3"/>
                  <a:gd name="T67" fmla="*/ 5 h 8"/>
                  <a:gd name="T68" fmla="*/ 1 w 3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1" y="7"/>
                      <a:pt x="1" y="4"/>
                      <a:pt x="1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2"/>
                      <a:pt x="2" y="3"/>
                    </a:cubicBezTo>
                    <a:cubicBezTo>
                      <a:pt x="2" y="5"/>
                      <a:pt x="2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0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4"/>
                      <a:pt x="1" y="5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7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4" name="Freeform 400"/>
              <p:cNvSpPr>
                <a:spLocks/>
              </p:cNvSpPr>
              <p:nvPr/>
            </p:nvSpPr>
            <p:spPr bwMode="auto">
              <a:xfrm>
                <a:off x="1339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5" name="Freeform 401"/>
              <p:cNvSpPr>
                <a:spLocks/>
              </p:cNvSpPr>
              <p:nvPr/>
            </p:nvSpPr>
            <p:spPr bwMode="auto">
              <a:xfrm>
                <a:off x="1331" y="3030"/>
                <a:ext cx="3" cy="25"/>
              </a:xfrm>
              <a:custGeom>
                <a:avLst/>
                <a:gdLst>
                  <a:gd name="T0" fmla="*/ 1 w 1"/>
                  <a:gd name="T1" fmla="*/ 4 h 9"/>
                  <a:gd name="T2" fmla="*/ 1 w 1"/>
                  <a:gd name="T3" fmla="*/ 3 h 9"/>
                  <a:gd name="T4" fmla="*/ 1 w 1"/>
                  <a:gd name="T5" fmla="*/ 6 h 9"/>
                  <a:gd name="T6" fmla="*/ 1 w 1"/>
                  <a:gd name="T7" fmla="*/ 7 h 9"/>
                  <a:gd name="T8" fmla="*/ 1 w 1"/>
                  <a:gd name="T9" fmla="*/ 4 h 9"/>
                  <a:gd name="T10" fmla="*/ 0 w 1"/>
                  <a:gd name="T11" fmla="*/ 3 h 9"/>
                  <a:gd name="T12" fmla="*/ 1 w 1"/>
                  <a:gd name="T13" fmla="*/ 5 h 9"/>
                  <a:gd name="T14" fmla="*/ 0 w 1"/>
                  <a:gd name="T15" fmla="*/ 6 h 9"/>
                  <a:gd name="T16" fmla="*/ 0 w 1"/>
                  <a:gd name="T17" fmla="*/ 6 h 9"/>
                  <a:gd name="T18" fmla="*/ 0 w 1"/>
                  <a:gd name="T19" fmla="*/ 3 h 9"/>
                  <a:gd name="T20" fmla="*/ 0 w 1"/>
                  <a:gd name="T21" fmla="*/ 9 h 9"/>
                  <a:gd name="T22" fmla="*/ 0 w 1"/>
                  <a:gd name="T23" fmla="*/ 8 h 9"/>
                  <a:gd name="T24" fmla="*/ 0 w 1"/>
                  <a:gd name="T25" fmla="*/ 6 h 9"/>
                  <a:gd name="T26" fmla="*/ 0 w 1"/>
                  <a:gd name="T27" fmla="*/ 7 h 9"/>
                  <a:gd name="T28" fmla="*/ 0 w 1"/>
                  <a:gd name="T29" fmla="*/ 8 h 9"/>
                  <a:gd name="T30" fmla="*/ 1 w 1"/>
                  <a:gd name="T31" fmla="*/ 8 h 9"/>
                  <a:gd name="T32" fmla="*/ 1 w 1"/>
                  <a:gd name="T33" fmla="*/ 8 h 9"/>
                  <a:gd name="T34" fmla="*/ 1 w 1"/>
                  <a:gd name="T35" fmla="*/ 6 h 9"/>
                  <a:gd name="T36" fmla="*/ 1 w 1"/>
                  <a:gd name="T37" fmla="*/ 4 h 9"/>
                  <a:gd name="T38" fmla="*/ 1 w 1"/>
                  <a:gd name="T39" fmla="*/ 5 h 9"/>
                  <a:gd name="T40" fmla="*/ 1 w 1"/>
                  <a:gd name="T41" fmla="*/ 3 h 9"/>
                  <a:gd name="T42" fmla="*/ 1 w 1"/>
                  <a:gd name="T43" fmla="*/ 2 h 9"/>
                  <a:gd name="T44" fmla="*/ 1 w 1"/>
                  <a:gd name="T45" fmla="*/ 1 h 9"/>
                  <a:gd name="T46" fmla="*/ 1 w 1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9">
                    <a:moveTo>
                      <a:pt x="1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4"/>
                      <a:pt x="0" y="5"/>
                      <a:pt x="0" y="3"/>
                    </a:cubicBezTo>
                    <a:cubicBezTo>
                      <a:pt x="0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0"/>
                      <a:pt x="1" y="3"/>
                      <a:pt x="1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6" name="Rectangle 402"/>
              <p:cNvSpPr>
                <a:spLocks noChangeArrowheads="1"/>
              </p:cNvSpPr>
              <p:nvPr/>
            </p:nvSpPr>
            <p:spPr bwMode="auto">
              <a:xfrm>
                <a:off x="1334" y="3038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7" name="Freeform 403"/>
              <p:cNvSpPr>
                <a:spLocks/>
              </p:cNvSpPr>
              <p:nvPr/>
            </p:nvSpPr>
            <p:spPr bwMode="auto">
              <a:xfrm>
                <a:off x="1334" y="304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8" name="Freeform 404"/>
              <p:cNvSpPr>
                <a:spLocks/>
              </p:cNvSpPr>
              <p:nvPr/>
            </p:nvSpPr>
            <p:spPr bwMode="auto">
              <a:xfrm>
                <a:off x="1331" y="303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9" name="Freeform 405"/>
              <p:cNvSpPr>
                <a:spLocks/>
              </p:cNvSpPr>
              <p:nvPr/>
            </p:nvSpPr>
            <p:spPr bwMode="auto">
              <a:xfrm>
                <a:off x="1328" y="304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8" name="Group 607"/>
            <p:cNvGrpSpPr>
              <a:grpSpLocks/>
            </p:cNvGrpSpPr>
            <p:nvPr/>
          </p:nvGrpSpPr>
          <p:grpSpPr bwMode="auto">
            <a:xfrm>
              <a:off x="926" y="897"/>
              <a:ext cx="1225" cy="2370"/>
              <a:chOff x="926" y="897"/>
              <a:chExt cx="1225" cy="2370"/>
            </a:xfrm>
          </p:grpSpPr>
          <p:sp>
            <p:nvSpPr>
              <p:cNvPr id="1110" name="Freeform 407"/>
              <p:cNvSpPr>
                <a:spLocks/>
              </p:cNvSpPr>
              <p:nvPr/>
            </p:nvSpPr>
            <p:spPr bwMode="auto">
              <a:xfrm>
                <a:off x="1318" y="3033"/>
                <a:ext cx="13" cy="19"/>
              </a:xfrm>
              <a:custGeom>
                <a:avLst/>
                <a:gdLst>
                  <a:gd name="T0" fmla="*/ 4 w 5"/>
                  <a:gd name="T1" fmla="*/ 3 h 7"/>
                  <a:gd name="T2" fmla="*/ 4 w 5"/>
                  <a:gd name="T3" fmla="*/ 4 h 7"/>
                  <a:gd name="T4" fmla="*/ 4 w 5"/>
                  <a:gd name="T5" fmla="*/ 3 h 7"/>
                  <a:gd name="T6" fmla="*/ 4 w 5"/>
                  <a:gd name="T7" fmla="*/ 2 h 7"/>
                  <a:gd name="T8" fmla="*/ 4 w 5"/>
                  <a:gd name="T9" fmla="*/ 3 h 7"/>
                  <a:gd name="T10" fmla="*/ 3 w 5"/>
                  <a:gd name="T11" fmla="*/ 3 h 7"/>
                  <a:gd name="T12" fmla="*/ 3 w 5"/>
                  <a:gd name="T13" fmla="*/ 5 h 7"/>
                  <a:gd name="T14" fmla="*/ 3 w 5"/>
                  <a:gd name="T15" fmla="*/ 2 h 7"/>
                  <a:gd name="T16" fmla="*/ 3 w 5"/>
                  <a:gd name="T17" fmla="*/ 6 h 7"/>
                  <a:gd name="T18" fmla="*/ 3 w 5"/>
                  <a:gd name="T19" fmla="*/ 5 h 7"/>
                  <a:gd name="T20" fmla="*/ 3 w 5"/>
                  <a:gd name="T21" fmla="*/ 4 h 7"/>
                  <a:gd name="T22" fmla="*/ 2 w 5"/>
                  <a:gd name="T23" fmla="*/ 4 h 7"/>
                  <a:gd name="T24" fmla="*/ 2 w 5"/>
                  <a:gd name="T25" fmla="*/ 3 h 7"/>
                  <a:gd name="T26" fmla="*/ 2 w 5"/>
                  <a:gd name="T27" fmla="*/ 3 h 7"/>
                  <a:gd name="T28" fmla="*/ 2 w 5"/>
                  <a:gd name="T29" fmla="*/ 2 h 7"/>
                  <a:gd name="T30" fmla="*/ 1 w 5"/>
                  <a:gd name="T31" fmla="*/ 3 h 7"/>
                  <a:gd name="T32" fmla="*/ 1 w 5"/>
                  <a:gd name="T33" fmla="*/ 2 h 7"/>
                  <a:gd name="T34" fmla="*/ 1 w 5"/>
                  <a:gd name="T35" fmla="*/ 5 h 7"/>
                  <a:gd name="T36" fmla="*/ 1 w 5"/>
                  <a:gd name="T37" fmla="*/ 5 h 7"/>
                  <a:gd name="T38" fmla="*/ 1 w 5"/>
                  <a:gd name="T39" fmla="*/ 3 h 7"/>
                  <a:gd name="T40" fmla="*/ 1 w 5"/>
                  <a:gd name="T41" fmla="*/ 4 h 7"/>
                  <a:gd name="T42" fmla="*/ 1 w 5"/>
                  <a:gd name="T43" fmla="*/ 2 h 7"/>
                  <a:gd name="T44" fmla="*/ 1 w 5"/>
                  <a:gd name="T45" fmla="*/ 5 h 7"/>
                  <a:gd name="T46" fmla="*/ 1 w 5"/>
                  <a:gd name="T47" fmla="*/ 4 h 7"/>
                  <a:gd name="T48" fmla="*/ 1 w 5"/>
                  <a:gd name="T49" fmla="*/ 7 h 7"/>
                  <a:gd name="T50" fmla="*/ 2 w 5"/>
                  <a:gd name="T51" fmla="*/ 7 h 7"/>
                  <a:gd name="T52" fmla="*/ 2 w 5"/>
                  <a:gd name="T53" fmla="*/ 5 h 7"/>
                  <a:gd name="T54" fmla="*/ 2 w 5"/>
                  <a:gd name="T55" fmla="*/ 7 h 7"/>
                  <a:gd name="T56" fmla="*/ 2 w 5"/>
                  <a:gd name="T57" fmla="*/ 5 h 7"/>
                  <a:gd name="T58" fmla="*/ 2 w 5"/>
                  <a:gd name="T59" fmla="*/ 7 h 7"/>
                  <a:gd name="T60" fmla="*/ 2 w 5"/>
                  <a:gd name="T61" fmla="*/ 5 h 7"/>
                  <a:gd name="T62" fmla="*/ 2 w 5"/>
                  <a:gd name="T63" fmla="*/ 7 h 7"/>
                  <a:gd name="T64" fmla="*/ 4 w 5"/>
                  <a:gd name="T65" fmla="*/ 7 h 7"/>
                  <a:gd name="T66" fmla="*/ 4 w 5"/>
                  <a:gd name="T67" fmla="*/ 5 h 7"/>
                  <a:gd name="T68" fmla="*/ 4 w 5"/>
                  <a:gd name="T69" fmla="*/ 5 h 7"/>
                  <a:gd name="T70" fmla="*/ 4 w 5"/>
                  <a:gd name="T71" fmla="*/ 4 h 7"/>
                  <a:gd name="T72" fmla="*/ 4 w 5"/>
                  <a:gd name="T73" fmla="*/ 7 h 7"/>
                  <a:gd name="T74" fmla="*/ 4 w 5"/>
                  <a:gd name="T75" fmla="*/ 6 h 7"/>
                  <a:gd name="T76" fmla="*/ 4 w 5"/>
                  <a:gd name="T77" fmla="*/ 6 h 7"/>
                  <a:gd name="T78" fmla="*/ 4 w 5"/>
                  <a:gd name="T79" fmla="*/ 6 h 7"/>
                  <a:gd name="T80" fmla="*/ 4 w 5"/>
                  <a:gd name="T81" fmla="*/ 3 h 7"/>
                  <a:gd name="T82" fmla="*/ 4 w 5"/>
                  <a:gd name="T83" fmla="*/ 1 h 7"/>
                  <a:gd name="T84" fmla="*/ 4 w 5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3"/>
                      <a:pt x="3" y="4"/>
                      <a:pt x="3" y="6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5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1" y="5"/>
                    </a:cubicBezTo>
                    <a:cubicBezTo>
                      <a:pt x="1" y="2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4"/>
                      <a:pt x="1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5"/>
                      <a:pt x="2" y="7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5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1" name="Freeform 408"/>
              <p:cNvSpPr>
                <a:spLocks/>
              </p:cNvSpPr>
              <p:nvPr/>
            </p:nvSpPr>
            <p:spPr bwMode="auto">
              <a:xfrm>
                <a:off x="1328" y="3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2" name="Freeform 409"/>
              <p:cNvSpPr>
                <a:spLocks/>
              </p:cNvSpPr>
              <p:nvPr/>
            </p:nvSpPr>
            <p:spPr bwMode="auto">
              <a:xfrm>
                <a:off x="1318" y="3044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3" name="Rectangle 410"/>
              <p:cNvSpPr>
                <a:spLocks noChangeArrowheads="1"/>
              </p:cNvSpPr>
              <p:nvPr/>
            </p:nvSpPr>
            <p:spPr bwMode="auto">
              <a:xfrm>
                <a:off x="1328" y="304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4" name="Rectangle 411"/>
              <p:cNvSpPr>
                <a:spLocks noChangeArrowheads="1"/>
              </p:cNvSpPr>
              <p:nvPr/>
            </p:nvSpPr>
            <p:spPr bwMode="auto">
              <a:xfrm>
                <a:off x="1328" y="304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5" name="Freeform 412"/>
              <p:cNvSpPr>
                <a:spLocks/>
              </p:cNvSpPr>
              <p:nvPr/>
            </p:nvSpPr>
            <p:spPr bwMode="auto">
              <a:xfrm>
                <a:off x="131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6" name="Freeform 413"/>
              <p:cNvSpPr>
                <a:spLocks/>
              </p:cNvSpPr>
              <p:nvPr/>
            </p:nvSpPr>
            <p:spPr bwMode="auto">
              <a:xfrm>
                <a:off x="1312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7" name="Freeform 414"/>
              <p:cNvSpPr>
                <a:spLocks/>
              </p:cNvSpPr>
              <p:nvPr/>
            </p:nvSpPr>
            <p:spPr bwMode="auto">
              <a:xfrm>
                <a:off x="1299" y="3036"/>
                <a:ext cx="19" cy="27"/>
              </a:xfrm>
              <a:custGeom>
                <a:avLst/>
                <a:gdLst>
                  <a:gd name="T0" fmla="*/ 1 w 7"/>
                  <a:gd name="T1" fmla="*/ 4 h 10"/>
                  <a:gd name="T2" fmla="*/ 0 w 7"/>
                  <a:gd name="T3" fmla="*/ 6 h 10"/>
                  <a:gd name="T4" fmla="*/ 0 w 7"/>
                  <a:gd name="T5" fmla="*/ 8 h 10"/>
                  <a:gd name="T6" fmla="*/ 1 w 7"/>
                  <a:gd name="T7" fmla="*/ 6 h 10"/>
                  <a:gd name="T8" fmla="*/ 2 w 7"/>
                  <a:gd name="T9" fmla="*/ 6 h 10"/>
                  <a:gd name="T10" fmla="*/ 2 w 7"/>
                  <a:gd name="T11" fmla="*/ 7 h 10"/>
                  <a:gd name="T12" fmla="*/ 3 w 7"/>
                  <a:gd name="T13" fmla="*/ 5 h 10"/>
                  <a:gd name="T14" fmla="*/ 3 w 7"/>
                  <a:gd name="T15" fmla="*/ 6 h 10"/>
                  <a:gd name="T16" fmla="*/ 3 w 7"/>
                  <a:gd name="T17" fmla="*/ 6 h 10"/>
                  <a:gd name="T18" fmla="*/ 4 w 7"/>
                  <a:gd name="T19" fmla="*/ 3 h 10"/>
                  <a:gd name="T20" fmla="*/ 4 w 7"/>
                  <a:gd name="T21" fmla="*/ 3 h 10"/>
                  <a:gd name="T22" fmla="*/ 4 w 7"/>
                  <a:gd name="T23" fmla="*/ 4 h 10"/>
                  <a:gd name="T24" fmla="*/ 5 w 7"/>
                  <a:gd name="T25" fmla="*/ 4 h 10"/>
                  <a:gd name="T26" fmla="*/ 5 w 7"/>
                  <a:gd name="T27" fmla="*/ 5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4 h 10"/>
                  <a:gd name="T34" fmla="*/ 6 w 7"/>
                  <a:gd name="T35" fmla="*/ 4 h 10"/>
                  <a:gd name="T36" fmla="*/ 7 w 7"/>
                  <a:gd name="T37" fmla="*/ 4 h 10"/>
                  <a:gd name="T38" fmla="*/ 7 w 7"/>
                  <a:gd name="T39" fmla="*/ 4 h 10"/>
                  <a:gd name="T40" fmla="*/ 7 w 7"/>
                  <a:gd name="T41" fmla="*/ 5 h 10"/>
                  <a:gd name="T42" fmla="*/ 7 w 7"/>
                  <a:gd name="T43" fmla="*/ 1 h 10"/>
                  <a:gd name="T44" fmla="*/ 7 w 7"/>
                  <a:gd name="T45" fmla="*/ 1 h 10"/>
                  <a:gd name="T46" fmla="*/ 6 w 7"/>
                  <a:gd name="T47" fmla="*/ 1 h 10"/>
                  <a:gd name="T48" fmla="*/ 6 w 7"/>
                  <a:gd name="T49" fmla="*/ 0 h 10"/>
                  <a:gd name="T50" fmla="*/ 6 w 7"/>
                  <a:gd name="T51" fmla="*/ 0 h 10"/>
                  <a:gd name="T52" fmla="*/ 5 w 7"/>
                  <a:gd name="T53" fmla="*/ 1 h 10"/>
                  <a:gd name="T54" fmla="*/ 5 w 7"/>
                  <a:gd name="T55" fmla="*/ 1 h 10"/>
                  <a:gd name="T56" fmla="*/ 5 w 7"/>
                  <a:gd name="T57" fmla="*/ 1 h 10"/>
                  <a:gd name="T58" fmla="*/ 5 w 7"/>
                  <a:gd name="T59" fmla="*/ 1 h 10"/>
                  <a:gd name="T60" fmla="*/ 4 w 7"/>
                  <a:gd name="T61" fmla="*/ 2 h 10"/>
                  <a:gd name="T62" fmla="*/ 4 w 7"/>
                  <a:gd name="T63" fmla="*/ 0 h 10"/>
                  <a:gd name="T64" fmla="*/ 4 w 7"/>
                  <a:gd name="T65" fmla="*/ 0 h 10"/>
                  <a:gd name="T66" fmla="*/ 4 w 7"/>
                  <a:gd name="T67" fmla="*/ 2 h 10"/>
                  <a:gd name="T68" fmla="*/ 3 w 7"/>
                  <a:gd name="T69" fmla="*/ 3 h 10"/>
                  <a:gd name="T70" fmla="*/ 3 w 7"/>
                  <a:gd name="T71" fmla="*/ 3 h 10"/>
                  <a:gd name="T72" fmla="*/ 2 w 7"/>
                  <a:gd name="T73" fmla="*/ 3 h 10"/>
                  <a:gd name="T74" fmla="*/ 2 w 7"/>
                  <a:gd name="T75" fmla="*/ 4 h 10"/>
                  <a:gd name="T76" fmla="*/ 2 w 7"/>
                  <a:gd name="T77" fmla="*/ 5 h 10"/>
                  <a:gd name="T78" fmla="*/ 2 w 7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10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0" y="7"/>
                      <a:pt x="0" y="8"/>
                    </a:cubicBezTo>
                    <a:cubicBezTo>
                      <a:pt x="1" y="7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10"/>
                      <a:pt x="2" y="2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5"/>
                      <a:pt x="2" y="7"/>
                    </a:cubicBezTo>
                    <a:cubicBezTo>
                      <a:pt x="3" y="4"/>
                      <a:pt x="2" y="8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4"/>
                      <a:pt x="3" y="6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4" y="4"/>
                      <a:pt x="3" y="4"/>
                      <a:pt x="3" y="6"/>
                    </a:cubicBezTo>
                    <a:cubicBezTo>
                      <a:pt x="4" y="4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3"/>
                      <a:pt x="4" y="1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2"/>
                      <a:pt x="6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5"/>
                      <a:pt x="6" y="6"/>
                    </a:cubicBezTo>
                    <a:cubicBezTo>
                      <a:pt x="6" y="5"/>
                      <a:pt x="6" y="6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7" y="6"/>
                      <a:pt x="7" y="3"/>
                      <a:pt x="7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1"/>
                      <a:pt x="6" y="3"/>
                      <a:pt x="6" y="3"/>
                    </a:cubicBezTo>
                    <a:cubicBezTo>
                      <a:pt x="6" y="1"/>
                      <a:pt x="6" y="2"/>
                      <a:pt x="6" y="0"/>
                    </a:cubicBezTo>
                    <a:cubicBezTo>
                      <a:pt x="6" y="2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3"/>
                      <a:pt x="5" y="1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1"/>
                      <a:pt x="4" y="2"/>
                      <a:pt x="4" y="0"/>
                    </a:cubicBezTo>
                    <a:cubicBezTo>
                      <a:pt x="4" y="0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1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2" y="4"/>
                      <a:pt x="2" y="0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6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8" name="Freeform 415"/>
              <p:cNvSpPr>
                <a:spLocks/>
              </p:cNvSpPr>
              <p:nvPr/>
            </p:nvSpPr>
            <p:spPr bwMode="auto">
              <a:xfrm>
                <a:off x="1307" y="30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9" name="Freeform 416"/>
              <p:cNvSpPr>
                <a:spLocks/>
              </p:cNvSpPr>
              <p:nvPr/>
            </p:nvSpPr>
            <p:spPr bwMode="auto">
              <a:xfrm>
                <a:off x="1307" y="304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0" name="Freeform 417"/>
              <p:cNvSpPr>
                <a:spLocks/>
              </p:cNvSpPr>
              <p:nvPr/>
            </p:nvSpPr>
            <p:spPr bwMode="auto">
              <a:xfrm>
                <a:off x="1301" y="3041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1" name="Freeform 418"/>
              <p:cNvSpPr>
                <a:spLocks/>
              </p:cNvSpPr>
              <p:nvPr/>
            </p:nvSpPr>
            <p:spPr bwMode="auto">
              <a:xfrm>
                <a:off x="1301" y="304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2" name="Freeform 419"/>
              <p:cNvSpPr>
                <a:spLocks/>
              </p:cNvSpPr>
              <p:nvPr/>
            </p:nvSpPr>
            <p:spPr bwMode="auto">
              <a:xfrm>
                <a:off x="1288" y="3038"/>
                <a:ext cx="11" cy="25"/>
              </a:xfrm>
              <a:custGeom>
                <a:avLst/>
                <a:gdLst>
                  <a:gd name="T0" fmla="*/ 1 w 4"/>
                  <a:gd name="T1" fmla="*/ 4 h 9"/>
                  <a:gd name="T2" fmla="*/ 1 w 4"/>
                  <a:gd name="T3" fmla="*/ 5 h 9"/>
                  <a:gd name="T4" fmla="*/ 1 w 4"/>
                  <a:gd name="T5" fmla="*/ 4 h 9"/>
                  <a:gd name="T6" fmla="*/ 0 w 4"/>
                  <a:gd name="T7" fmla="*/ 7 h 9"/>
                  <a:gd name="T8" fmla="*/ 2 w 4"/>
                  <a:gd name="T9" fmla="*/ 5 h 9"/>
                  <a:gd name="T10" fmla="*/ 2 w 4"/>
                  <a:gd name="T11" fmla="*/ 6 h 9"/>
                  <a:gd name="T12" fmla="*/ 3 w 4"/>
                  <a:gd name="T13" fmla="*/ 5 h 9"/>
                  <a:gd name="T14" fmla="*/ 2 w 4"/>
                  <a:gd name="T15" fmla="*/ 7 h 9"/>
                  <a:gd name="T16" fmla="*/ 3 w 4"/>
                  <a:gd name="T17" fmla="*/ 6 h 9"/>
                  <a:gd name="T18" fmla="*/ 3 w 4"/>
                  <a:gd name="T19" fmla="*/ 5 h 9"/>
                  <a:gd name="T20" fmla="*/ 3 w 4"/>
                  <a:gd name="T21" fmla="*/ 6 h 9"/>
                  <a:gd name="T22" fmla="*/ 3 w 4"/>
                  <a:gd name="T23" fmla="*/ 5 h 9"/>
                  <a:gd name="T24" fmla="*/ 4 w 4"/>
                  <a:gd name="T25" fmla="*/ 5 h 9"/>
                  <a:gd name="T26" fmla="*/ 3 w 4"/>
                  <a:gd name="T27" fmla="*/ 6 h 9"/>
                  <a:gd name="T28" fmla="*/ 4 w 4"/>
                  <a:gd name="T29" fmla="*/ 5 h 9"/>
                  <a:gd name="T30" fmla="*/ 3 w 4"/>
                  <a:gd name="T31" fmla="*/ 6 h 9"/>
                  <a:gd name="T32" fmla="*/ 4 w 4"/>
                  <a:gd name="T33" fmla="*/ 4 h 9"/>
                  <a:gd name="T34" fmla="*/ 4 w 4"/>
                  <a:gd name="T35" fmla="*/ 3 h 9"/>
                  <a:gd name="T36" fmla="*/ 4 w 4"/>
                  <a:gd name="T37" fmla="*/ 4 h 9"/>
                  <a:gd name="T38" fmla="*/ 4 w 4"/>
                  <a:gd name="T39" fmla="*/ 4 h 9"/>
                  <a:gd name="T40" fmla="*/ 4 w 4"/>
                  <a:gd name="T41" fmla="*/ 5 h 9"/>
                  <a:gd name="T42" fmla="*/ 4 w 4"/>
                  <a:gd name="T43" fmla="*/ 3 h 9"/>
                  <a:gd name="T44" fmla="*/ 4 w 4"/>
                  <a:gd name="T45" fmla="*/ 2 h 9"/>
                  <a:gd name="T46" fmla="*/ 4 w 4"/>
                  <a:gd name="T47" fmla="*/ 1 h 9"/>
                  <a:gd name="T48" fmla="*/ 4 w 4"/>
                  <a:gd name="T49" fmla="*/ 2 h 9"/>
                  <a:gd name="T50" fmla="*/ 4 w 4"/>
                  <a:gd name="T51" fmla="*/ 3 h 9"/>
                  <a:gd name="T52" fmla="*/ 3 w 4"/>
                  <a:gd name="T53" fmla="*/ 5 h 9"/>
                  <a:gd name="T54" fmla="*/ 3 w 4"/>
                  <a:gd name="T55" fmla="*/ 5 h 9"/>
                  <a:gd name="T56" fmla="*/ 3 w 4"/>
                  <a:gd name="T57" fmla="*/ 3 h 9"/>
                  <a:gd name="T58" fmla="*/ 3 w 4"/>
                  <a:gd name="T59" fmla="*/ 4 h 9"/>
                  <a:gd name="T60" fmla="*/ 3 w 4"/>
                  <a:gd name="T61" fmla="*/ 2 h 9"/>
                  <a:gd name="T62" fmla="*/ 3 w 4"/>
                  <a:gd name="T63" fmla="*/ 4 h 9"/>
                  <a:gd name="T64" fmla="*/ 2 w 4"/>
                  <a:gd name="T65" fmla="*/ 4 h 9"/>
                  <a:gd name="T66" fmla="*/ 3 w 4"/>
                  <a:gd name="T67" fmla="*/ 3 h 9"/>
                  <a:gd name="T68" fmla="*/ 2 w 4"/>
                  <a:gd name="T69" fmla="*/ 4 h 9"/>
                  <a:gd name="T70" fmla="*/ 2 w 4"/>
                  <a:gd name="T71" fmla="*/ 3 h 9"/>
                  <a:gd name="T72" fmla="*/ 2 w 4"/>
                  <a:gd name="T73" fmla="*/ 4 h 9"/>
                  <a:gd name="T74" fmla="*/ 1 w 4"/>
                  <a:gd name="T75" fmla="*/ 4 h 9"/>
                  <a:gd name="T76" fmla="*/ 1 w 4"/>
                  <a:gd name="T77" fmla="*/ 4 h 9"/>
                  <a:gd name="T78" fmla="*/ 1 w 4"/>
                  <a:gd name="T79" fmla="*/ 6 h 9"/>
                  <a:gd name="T80" fmla="*/ 1 w 4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4"/>
                    </a:cubicBezTo>
                    <a:cubicBezTo>
                      <a:pt x="0" y="6"/>
                      <a:pt x="0" y="4"/>
                      <a:pt x="0" y="7"/>
                    </a:cubicBezTo>
                    <a:cubicBezTo>
                      <a:pt x="1" y="6"/>
                      <a:pt x="1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2" y="9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4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5"/>
                      <a:pt x="4" y="7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4" y="3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3" y="4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7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3" name="Freeform 420"/>
              <p:cNvSpPr>
                <a:spLocks/>
              </p:cNvSpPr>
              <p:nvPr/>
            </p:nvSpPr>
            <p:spPr bwMode="auto">
              <a:xfrm>
                <a:off x="1288" y="3049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4" name="Freeform 421"/>
              <p:cNvSpPr>
                <a:spLocks/>
              </p:cNvSpPr>
              <p:nvPr/>
            </p:nvSpPr>
            <p:spPr bwMode="auto">
              <a:xfrm>
                <a:off x="1279" y="3047"/>
                <a:ext cx="9" cy="16"/>
              </a:xfrm>
              <a:custGeom>
                <a:avLst/>
                <a:gdLst>
                  <a:gd name="T0" fmla="*/ 1 w 3"/>
                  <a:gd name="T1" fmla="*/ 3 h 6"/>
                  <a:gd name="T2" fmla="*/ 1 w 3"/>
                  <a:gd name="T3" fmla="*/ 4 h 6"/>
                  <a:gd name="T4" fmla="*/ 2 w 3"/>
                  <a:gd name="T5" fmla="*/ 4 h 6"/>
                  <a:gd name="T6" fmla="*/ 3 w 3"/>
                  <a:gd name="T7" fmla="*/ 2 h 6"/>
                  <a:gd name="T8" fmla="*/ 2 w 3"/>
                  <a:gd name="T9" fmla="*/ 4 h 6"/>
                  <a:gd name="T10" fmla="*/ 3 w 3"/>
                  <a:gd name="T11" fmla="*/ 2 h 6"/>
                  <a:gd name="T12" fmla="*/ 3 w 3"/>
                  <a:gd name="T13" fmla="*/ 3 h 6"/>
                  <a:gd name="T14" fmla="*/ 3 w 3"/>
                  <a:gd name="T15" fmla="*/ 2 h 6"/>
                  <a:gd name="T16" fmla="*/ 3 w 3"/>
                  <a:gd name="T17" fmla="*/ 2 h 6"/>
                  <a:gd name="T18" fmla="*/ 3 w 3"/>
                  <a:gd name="T19" fmla="*/ 1 h 6"/>
                  <a:gd name="T20" fmla="*/ 2 w 3"/>
                  <a:gd name="T21" fmla="*/ 3 h 6"/>
                  <a:gd name="T22" fmla="*/ 3 w 3"/>
                  <a:gd name="T23" fmla="*/ 1 h 6"/>
                  <a:gd name="T24" fmla="*/ 2 w 3"/>
                  <a:gd name="T25" fmla="*/ 1 h 6"/>
                  <a:gd name="T26" fmla="*/ 2 w 3"/>
                  <a:gd name="T27" fmla="*/ 1 h 6"/>
                  <a:gd name="T28" fmla="*/ 2 w 3"/>
                  <a:gd name="T29" fmla="*/ 3 h 6"/>
                  <a:gd name="T30" fmla="*/ 2 w 3"/>
                  <a:gd name="T31" fmla="*/ 1 h 6"/>
                  <a:gd name="T32" fmla="*/ 1 w 3"/>
                  <a:gd name="T33" fmla="*/ 1 h 6"/>
                  <a:gd name="T34" fmla="*/ 0 w 3"/>
                  <a:gd name="T35" fmla="*/ 4 h 6"/>
                  <a:gd name="T36" fmla="*/ 1 w 3"/>
                  <a:gd name="T37" fmla="*/ 2 h 6"/>
                  <a:gd name="T38" fmla="*/ 1 w 3"/>
                  <a:gd name="T39" fmla="*/ 2 h 6"/>
                  <a:gd name="T40" fmla="*/ 0 w 3"/>
                  <a:gd name="T41" fmla="*/ 5 h 6"/>
                  <a:gd name="T42" fmla="*/ 1 w 3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5"/>
                      <a:pt x="2" y="3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5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4"/>
                      <a:pt x="2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5" name="Rectangle 422"/>
              <p:cNvSpPr>
                <a:spLocks noChangeArrowheads="1"/>
              </p:cNvSpPr>
              <p:nvPr/>
            </p:nvSpPr>
            <p:spPr bwMode="auto">
              <a:xfrm>
                <a:off x="1282" y="305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6" name="Freeform 423"/>
              <p:cNvSpPr>
                <a:spLocks/>
              </p:cNvSpPr>
              <p:nvPr/>
            </p:nvSpPr>
            <p:spPr bwMode="auto">
              <a:xfrm>
                <a:off x="1405" y="2279"/>
                <a:ext cx="547" cy="183"/>
              </a:xfrm>
              <a:custGeom>
                <a:avLst/>
                <a:gdLst>
                  <a:gd name="T0" fmla="*/ 19 w 201"/>
                  <a:gd name="T1" fmla="*/ 5 h 67"/>
                  <a:gd name="T2" fmla="*/ 11 w 201"/>
                  <a:gd name="T3" fmla="*/ 44 h 67"/>
                  <a:gd name="T4" fmla="*/ 33 w 201"/>
                  <a:gd name="T5" fmla="*/ 11 h 67"/>
                  <a:gd name="T6" fmla="*/ 43 w 201"/>
                  <a:gd name="T7" fmla="*/ 51 h 67"/>
                  <a:gd name="T8" fmla="*/ 66 w 201"/>
                  <a:gd name="T9" fmla="*/ 19 h 67"/>
                  <a:gd name="T10" fmla="*/ 82 w 201"/>
                  <a:gd name="T11" fmla="*/ 62 h 67"/>
                  <a:gd name="T12" fmla="*/ 110 w 201"/>
                  <a:gd name="T13" fmla="*/ 29 h 67"/>
                  <a:gd name="T14" fmla="*/ 129 w 201"/>
                  <a:gd name="T15" fmla="*/ 64 h 67"/>
                  <a:gd name="T16" fmla="*/ 147 w 201"/>
                  <a:gd name="T17" fmla="*/ 32 h 67"/>
                  <a:gd name="T18" fmla="*/ 169 w 201"/>
                  <a:gd name="T19" fmla="*/ 60 h 67"/>
                  <a:gd name="T20" fmla="*/ 178 w 201"/>
                  <a:gd name="T21" fmla="*/ 36 h 67"/>
                  <a:gd name="T22" fmla="*/ 197 w 201"/>
                  <a:gd name="T23" fmla="*/ 52 h 67"/>
                  <a:gd name="T24" fmla="*/ 195 w 201"/>
                  <a:gd name="T25" fmla="*/ 28 h 67"/>
                  <a:gd name="T26" fmla="*/ 182 w 201"/>
                  <a:gd name="T27" fmla="*/ 11 h 67"/>
                  <a:gd name="T28" fmla="*/ 156 w 201"/>
                  <a:gd name="T29" fmla="*/ 12 h 67"/>
                  <a:gd name="T30" fmla="*/ 96 w 201"/>
                  <a:gd name="T31" fmla="*/ 16 h 67"/>
                  <a:gd name="T32" fmla="*/ 49 w 201"/>
                  <a:gd name="T33" fmla="*/ 6 h 67"/>
                  <a:gd name="T34" fmla="*/ 19 w 201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1" h="67">
                    <a:moveTo>
                      <a:pt x="19" y="5"/>
                    </a:moveTo>
                    <a:cubicBezTo>
                      <a:pt x="14" y="9"/>
                      <a:pt x="0" y="43"/>
                      <a:pt x="11" y="44"/>
                    </a:cubicBezTo>
                    <a:cubicBezTo>
                      <a:pt x="20" y="44"/>
                      <a:pt x="30" y="18"/>
                      <a:pt x="33" y="11"/>
                    </a:cubicBezTo>
                    <a:cubicBezTo>
                      <a:pt x="33" y="21"/>
                      <a:pt x="29" y="50"/>
                      <a:pt x="43" y="51"/>
                    </a:cubicBezTo>
                    <a:cubicBezTo>
                      <a:pt x="54" y="52"/>
                      <a:pt x="67" y="29"/>
                      <a:pt x="66" y="19"/>
                    </a:cubicBezTo>
                    <a:cubicBezTo>
                      <a:pt x="68" y="32"/>
                      <a:pt x="66" y="57"/>
                      <a:pt x="82" y="62"/>
                    </a:cubicBezTo>
                    <a:cubicBezTo>
                      <a:pt x="100" y="67"/>
                      <a:pt x="106" y="40"/>
                      <a:pt x="110" y="29"/>
                    </a:cubicBezTo>
                    <a:cubicBezTo>
                      <a:pt x="105" y="39"/>
                      <a:pt x="116" y="63"/>
                      <a:pt x="129" y="64"/>
                    </a:cubicBezTo>
                    <a:cubicBezTo>
                      <a:pt x="143" y="66"/>
                      <a:pt x="148" y="42"/>
                      <a:pt x="147" y="32"/>
                    </a:cubicBezTo>
                    <a:cubicBezTo>
                      <a:pt x="149" y="41"/>
                      <a:pt x="155" y="63"/>
                      <a:pt x="169" y="60"/>
                    </a:cubicBezTo>
                    <a:cubicBezTo>
                      <a:pt x="178" y="58"/>
                      <a:pt x="181" y="43"/>
                      <a:pt x="178" y="36"/>
                    </a:cubicBezTo>
                    <a:cubicBezTo>
                      <a:pt x="180" y="42"/>
                      <a:pt x="187" y="62"/>
                      <a:pt x="197" y="52"/>
                    </a:cubicBezTo>
                    <a:cubicBezTo>
                      <a:pt x="201" y="48"/>
                      <a:pt x="196" y="33"/>
                      <a:pt x="195" y="28"/>
                    </a:cubicBezTo>
                    <a:cubicBezTo>
                      <a:pt x="192" y="19"/>
                      <a:pt x="191" y="13"/>
                      <a:pt x="182" y="11"/>
                    </a:cubicBezTo>
                    <a:cubicBezTo>
                      <a:pt x="174" y="9"/>
                      <a:pt x="163" y="11"/>
                      <a:pt x="156" y="12"/>
                    </a:cubicBezTo>
                    <a:cubicBezTo>
                      <a:pt x="136" y="14"/>
                      <a:pt x="116" y="18"/>
                      <a:pt x="96" y="16"/>
                    </a:cubicBezTo>
                    <a:cubicBezTo>
                      <a:pt x="80" y="15"/>
                      <a:pt x="65" y="7"/>
                      <a:pt x="49" y="6"/>
                    </a:cubicBezTo>
                    <a:cubicBezTo>
                      <a:pt x="42" y="5"/>
                      <a:pt x="21" y="3"/>
                      <a:pt x="19" y="0"/>
                    </a:cubicBezTo>
                  </a:path>
                </a:pathLst>
              </a:custGeom>
              <a:solidFill>
                <a:srgbClr val="8F5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7" name="Freeform 424"/>
              <p:cNvSpPr>
                <a:spLocks/>
              </p:cNvSpPr>
              <p:nvPr/>
            </p:nvSpPr>
            <p:spPr bwMode="auto">
              <a:xfrm>
                <a:off x="1936" y="2410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3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8" name="Freeform 425"/>
              <p:cNvSpPr>
                <a:spLocks/>
              </p:cNvSpPr>
              <p:nvPr/>
            </p:nvSpPr>
            <p:spPr bwMode="auto">
              <a:xfrm>
                <a:off x="1922" y="2410"/>
                <a:ext cx="14" cy="14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1 h 5"/>
                  <a:gd name="T4" fmla="*/ 4 w 5"/>
                  <a:gd name="T5" fmla="*/ 5 h 5"/>
                  <a:gd name="T6" fmla="*/ 4 w 5"/>
                  <a:gd name="T7" fmla="*/ 0 h 5"/>
                  <a:gd name="T8" fmla="*/ 3 w 5"/>
                  <a:gd name="T9" fmla="*/ 3 h 5"/>
                  <a:gd name="T10" fmla="*/ 2 w 5"/>
                  <a:gd name="T11" fmla="*/ 0 h 5"/>
                  <a:gd name="T12" fmla="*/ 2 w 5"/>
                  <a:gd name="T13" fmla="*/ 1 h 5"/>
                  <a:gd name="T14" fmla="*/ 1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2"/>
                      <a:pt x="1" y="1"/>
                    </a:cubicBezTo>
                    <a:cubicBezTo>
                      <a:pt x="2" y="4"/>
                      <a:pt x="0" y="4"/>
                      <a:pt x="4" y="5"/>
                    </a:cubicBezTo>
                    <a:cubicBezTo>
                      <a:pt x="5" y="3"/>
                      <a:pt x="5" y="1"/>
                      <a:pt x="4" y="0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1" y="0"/>
                      <a:pt x="3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9" name="Freeform 426"/>
              <p:cNvSpPr>
                <a:spLocks/>
              </p:cNvSpPr>
              <p:nvPr/>
            </p:nvSpPr>
            <p:spPr bwMode="auto">
              <a:xfrm>
                <a:off x="1922" y="241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0" name="Freeform 427"/>
              <p:cNvSpPr>
                <a:spLocks/>
              </p:cNvSpPr>
              <p:nvPr/>
            </p:nvSpPr>
            <p:spPr bwMode="auto">
              <a:xfrm>
                <a:off x="1917" y="2415"/>
                <a:ext cx="5" cy="6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1" name="Freeform 428"/>
              <p:cNvSpPr>
                <a:spLocks/>
              </p:cNvSpPr>
              <p:nvPr/>
            </p:nvSpPr>
            <p:spPr bwMode="auto">
              <a:xfrm>
                <a:off x="1911" y="24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2" name="Freeform 429"/>
              <p:cNvSpPr>
                <a:spLocks/>
              </p:cNvSpPr>
              <p:nvPr/>
            </p:nvSpPr>
            <p:spPr bwMode="auto">
              <a:xfrm>
                <a:off x="1906" y="2405"/>
                <a:ext cx="13" cy="8"/>
              </a:xfrm>
              <a:custGeom>
                <a:avLst/>
                <a:gdLst>
                  <a:gd name="T0" fmla="*/ 1 w 5"/>
                  <a:gd name="T1" fmla="*/ 1 h 3"/>
                  <a:gd name="T2" fmla="*/ 2 w 5"/>
                  <a:gd name="T3" fmla="*/ 2 h 3"/>
                  <a:gd name="T4" fmla="*/ 2 w 5"/>
                  <a:gd name="T5" fmla="*/ 2 h 3"/>
                  <a:gd name="T6" fmla="*/ 4 w 5"/>
                  <a:gd name="T7" fmla="*/ 2 h 3"/>
                  <a:gd name="T8" fmla="*/ 5 w 5"/>
                  <a:gd name="T9" fmla="*/ 3 h 3"/>
                  <a:gd name="T10" fmla="*/ 5 w 5"/>
                  <a:gd name="T11" fmla="*/ 1 h 3"/>
                  <a:gd name="T12" fmla="*/ 1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3" name="Freeform 430"/>
              <p:cNvSpPr>
                <a:spLocks/>
              </p:cNvSpPr>
              <p:nvPr/>
            </p:nvSpPr>
            <p:spPr bwMode="auto">
              <a:xfrm>
                <a:off x="1911" y="241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4" name="Freeform 431"/>
              <p:cNvSpPr>
                <a:spLocks/>
              </p:cNvSpPr>
              <p:nvPr/>
            </p:nvSpPr>
            <p:spPr bwMode="auto">
              <a:xfrm>
                <a:off x="1917" y="24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5" name="Freeform 432"/>
              <p:cNvSpPr>
                <a:spLocks/>
              </p:cNvSpPr>
              <p:nvPr/>
            </p:nvSpPr>
            <p:spPr bwMode="auto">
              <a:xfrm>
                <a:off x="1900" y="2391"/>
                <a:ext cx="8" cy="16"/>
              </a:xfrm>
              <a:custGeom>
                <a:avLst/>
                <a:gdLst>
                  <a:gd name="T0" fmla="*/ 0 w 3"/>
                  <a:gd name="T1" fmla="*/ 4 h 6"/>
                  <a:gd name="T2" fmla="*/ 3 w 3"/>
                  <a:gd name="T3" fmla="*/ 5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4"/>
                    </a:moveTo>
                    <a:cubicBezTo>
                      <a:pt x="2" y="2"/>
                      <a:pt x="2" y="6"/>
                      <a:pt x="3" y="5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6" name="Freeform 433"/>
              <p:cNvSpPr>
                <a:spLocks/>
              </p:cNvSpPr>
              <p:nvPr/>
            </p:nvSpPr>
            <p:spPr bwMode="auto">
              <a:xfrm>
                <a:off x="1898" y="23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7" name="Freeform 434"/>
              <p:cNvSpPr>
                <a:spLocks/>
              </p:cNvSpPr>
              <p:nvPr/>
            </p:nvSpPr>
            <p:spPr bwMode="auto">
              <a:xfrm>
                <a:off x="1873" y="2369"/>
                <a:ext cx="33" cy="41"/>
              </a:xfrm>
              <a:custGeom>
                <a:avLst/>
                <a:gdLst>
                  <a:gd name="T0" fmla="*/ 4 w 12"/>
                  <a:gd name="T1" fmla="*/ 15 h 15"/>
                  <a:gd name="T2" fmla="*/ 2 w 12"/>
                  <a:gd name="T3" fmla="*/ 11 h 15"/>
                  <a:gd name="T4" fmla="*/ 4 w 12"/>
                  <a:gd name="T5" fmla="*/ 13 h 15"/>
                  <a:gd name="T6" fmla="*/ 3 w 12"/>
                  <a:gd name="T7" fmla="*/ 9 h 15"/>
                  <a:gd name="T8" fmla="*/ 5 w 12"/>
                  <a:gd name="T9" fmla="*/ 11 h 15"/>
                  <a:gd name="T10" fmla="*/ 5 w 12"/>
                  <a:gd name="T11" fmla="*/ 9 h 15"/>
                  <a:gd name="T12" fmla="*/ 5 w 12"/>
                  <a:gd name="T13" fmla="*/ 9 h 15"/>
                  <a:gd name="T14" fmla="*/ 5 w 12"/>
                  <a:gd name="T15" fmla="*/ 9 h 15"/>
                  <a:gd name="T16" fmla="*/ 6 w 12"/>
                  <a:gd name="T17" fmla="*/ 7 h 15"/>
                  <a:gd name="T18" fmla="*/ 6 w 12"/>
                  <a:gd name="T19" fmla="*/ 7 h 15"/>
                  <a:gd name="T20" fmla="*/ 7 w 12"/>
                  <a:gd name="T21" fmla="*/ 7 h 15"/>
                  <a:gd name="T22" fmla="*/ 8 w 12"/>
                  <a:gd name="T23" fmla="*/ 7 h 15"/>
                  <a:gd name="T24" fmla="*/ 9 w 12"/>
                  <a:gd name="T25" fmla="*/ 9 h 15"/>
                  <a:gd name="T26" fmla="*/ 10 w 12"/>
                  <a:gd name="T27" fmla="*/ 7 h 15"/>
                  <a:gd name="T28" fmla="*/ 7 w 12"/>
                  <a:gd name="T29" fmla="*/ 6 h 15"/>
                  <a:gd name="T30" fmla="*/ 9 w 12"/>
                  <a:gd name="T31" fmla="*/ 5 h 15"/>
                  <a:gd name="T32" fmla="*/ 7 w 12"/>
                  <a:gd name="T33" fmla="*/ 4 h 15"/>
                  <a:gd name="T34" fmla="*/ 7 w 12"/>
                  <a:gd name="T35" fmla="*/ 4 h 15"/>
                  <a:gd name="T36" fmla="*/ 7 w 12"/>
                  <a:gd name="T37" fmla="*/ 4 h 15"/>
                  <a:gd name="T38" fmla="*/ 7 w 12"/>
                  <a:gd name="T39" fmla="*/ 4 h 15"/>
                  <a:gd name="T40" fmla="*/ 7 w 12"/>
                  <a:gd name="T41" fmla="*/ 4 h 15"/>
                  <a:gd name="T42" fmla="*/ 7 w 12"/>
                  <a:gd name="T43" fmla="*/ 4 h 15"/>
                  <a:gd name="T44" fmla="*/ 1 w 12"/>
                  <a:gd name="T45" fmla="*/ 9 h 15"/>
                  <a:gd name="T46" fmla="*/ 1 w 12"/>
                  <a:gd name="T47" fmla="*/ 9 h 15"/>
                  <a:gd name="T48" fmla="*/ 1 w 12"/>
                  <a:gd name="T49" fmla="*/ 9 h 15"/>
                  <a:gd name="T50" fmla="*/ 1 w 12"/>
                  <a:gd name="T51" fmla="*/ 9 h 15"/>
                  <a:gd name="T52" fmla="*/ 1 w 12"/>
                  <a:gd name="T53" fmla="*/ 9 h 15"/>
                  <a:gd name="T54" fmla="*/ 1 w 12"/>
                  <a:gd name="T55" fmla="*/ 9 h 15"/>
                  <a:gd name="T56" fmla="*/ 0 w 12"/>
                  <a:gd name="T57" fmla="*/ 12 h 15"/>
                  <a:gd name="T58" fmla="*/ 4 w 12"/>
                  <a:gd name="T5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1"/>
                      <a:pt x="3" y="11"/>
                      <a:pt x="3" y="9"/>
                    </a:cubicBezTo>
                    <a:cubicBezTo>
                      <a:pt x="5" y="9"/>
                      <a:pt x="3" y="12"/>
                      <a:pt x="5" y="11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3" y="10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7" y="7"/>
                      <a:pt x="7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2" y="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4"/>
                      <a:pt x="3" y="14"/>
                      <a:pt x="4" y="1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8" name="Freeform 435"/>
              <p:cNvSpPr>
                <a:spLocks/>
              </p:cNvSpPr>
              <p:nvPr/>
            </p:nvSpPr>
            <p:spPr bwMode="auto">
              <a:xfrm>
                <a:off x="1876" y="24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9" name="Freeform 436"/>
              <p:cNvSpPr>
                <a:spLocks/>
              </p:cNvSpPr>
              <p:nvPr/>
            </p:nvSpPr>
            <p:spPr bwMode="auto">
              <a:xfrm>
                <a:off x="1868" y="2413"/>
                <a:ext cx="16" cy="19"/>
              </a:xfrm>
              <a:custGeom>
                <a:avLst/>
                <a:gdLst>
                  <a:gd name="T0" fmla="*/ 5 w 6"/>
                  <a:gd name="T1" fmla="*/ 3 h 7"/>
                  <a:gd name="T2" fmla="*/ 5 w 6"/>
                  <a:gd name="T3" fmla="*/ 1 h 7"/>
                  <a:gd name="T4" fmla="*/ 6 w 6"/>
                  <a:gd name="T5" fmla="*/ 1 h 7"/>
                  <a:gd name="T6" fmla="*/ 4 w 6"/>
                  <a:gd name="T7" fmla="*/ 0 h 7"/>
                  <a:gd name="T8" fmla="*/ 4 w 6"/>
                  <a:gd name="T9" fmla="*/ 3 h 7"/>
                  <a:gd name="T10" fmla="*/ 1 w 6"/>
                  <a:gd name="T11" fmla="*/ 3 h 7"/>
                  <a:gd name="T12" fmla="*/ 2 w 6"/>
                  <a:gd name="T13" fmla="*/ 2 h 7"/>
                  <a:gd name="T14" fmla="*/ 1 w 6"/>
                  <a:gd name="T15" fmla="*/ 6 h 7"/>
                  <a:gd name="T16" fmla="*/ 2 w 6"/>
                  <a:gd name="T17" fmla="*/ 5 h 7"/>
                  <a:gd name="T18" fmla="*/ 2 w 6"/>
                  <a:gd name="T19" fmla="*/ 7 h 7"/>
                  <a:gd name="T20" fmla="*/ 5 w 6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6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5" y="6"/>
                      <a:pt x="5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0" name="Freeform 437"/>
              <p:cNvSpPr>
                <a:spLocks/>
              </p:cNvSpPr>
              <p:nvPr/>
            </p:nvSpPr>
            <p:spPr bwMode="auto">
              <a:xfrm>
                <a:off x="1884" y="24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1" name="Freeform 438"/>
              <p:cNvSpPr>
                <a:spLocks/>
              </p:cNvSpPr>
              <p:nvPr/>
            </p:nvSpPr>
            <p:spPr bwMode="auto">
              <a:xfrm>
                <a:off x="1870" y="2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2" name="Freeform 439"/>
              <p:cNvSpPr>
                <a:spLocks/>
              </p:cNvSpPr>
              <p:nvPr/>
            </p:nvSpPr>
            <p:spPr bwMode="auto">
              <a:xfrm>
                <a:off x="1876" y="243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3" name="Freeform 440"/>
              <p:cNvSpPr>
                <a:spLocks/>
              </p:cNvSpPr>
              <p:nvPr/>
            </p:nvSpPr>
            <p:spPr bwMode="auto">
              <a:xfrm>
                <a:off x="1780" y="2366"/>
                <a:ext cx="98" cy="82"/>
              </a:xfrm>
              <a:custGeom>
                <a:avLst/>
                <a:gdLst>
                  <a:gd name="T0" fmla="*/ 0 w 36"/>
                  <a:gd name="T1" fmla="*/ 8 h 30"/>
                  <a:gd name="T2" fmla="*/ 2 w 36"/>
                  <a:gd name="T3" fmla="*/ 7 h 30"/>
                  <a:gd name="T4" fmla="*/ 2 w 36"/>
                  <a:gd name="T5" fmla="*/ 9 h 30"/>
                  <a:gd name="T6" fmla="*/ 5 w 36"/>
                  <a:gd name="T7" fmla="*/ 10 h 30"/>
                  <a:gd name="T8" fmla="*/ 6 w 36"/>
                  <a:gd name="T9" fmla="*/ 6 h 30"/>
                  <a:gd name="T10" fmla="*/ 7 w 36"/>
                  <a:gd name="T11" fmla="*/ 7 h 30"/>
                  <a:gd name="T12" fmla="*/ 9 w 36"/>
                  <a:gd name="T13" fmla="*/ 4 h 30"/>
                  <a:gd name="T14" fmla="*/ 11 w 36"/>
                  <a:gd name="T15" fmla="*/ 7 h 30"/>
                  <a:gd name="T16" fmla="*/ 14 w 36"/>
                  <a:gd name="T17" fmla="*/ 11 h 30"/>
                  <a:gd name="T18" fmla="*/ 26 w 36"/>
                  <a:gd name="T19" fmla="*/ 28 h 30"/>
                  <a:gd name="T20" fmla="*/ 28 w 36"/>
                  <a:gd name="T21" fmla="*/ 26 h 30"/>
                  <a:gd name="T22" fmla="*/ 28 w 36"/>
                  <a:gd name="T23" fmla="*/ 28 h 30"/>
                  <a:gd name="T24" fmla="*/ 27 w 36"/>
                  <a:gd name="T25" fmla="*/ 28 h 30"/>
                  <a:gd name="T26" fmla="*/ 32 w 36"/>
                  <a:gd name="T27" fmla="*/ 29 h 30"/>
                  <a:gd name="T28" fmla="*/ 31 w 36"/>
                  <a:gd name="T29" fmla="*/ 26 h 30"/>
                  <a:gd name="T30" fmla="*/ 34 w 36"/>
                  <a:gd name="T31" fmla="*/ 27 h 30"/>
                  <a:gd name="T32" fmla="*/ 34 w 36"/>
                  <a:gd name="T33" fmla="*/ 25 h 30"/>
                  <a:gd name="T34" fmla="*/ 32 w 36"/>
                  <a:gd name="T35" fmla="*/ 25 h 30"/>
                  <a:gd name="T36" fmla="*/ 32 w 36"/>
                  <a:gd name="T37" fmla="*/ 24 h 30"/>
                  <a:gd name="T38" fmla="*/ 25 w 36"/>
                  <a:gd name="T39" fmla="*/ 25 h 30"/>
                  <a:gd name="T40" fmla="*/ 26 w 36"/>
                  <a:gd name="T41" fmla="*/ 25 h 30"/>
                  <a:gd name="T42" fmla="*/ 22 w 36"/>
                  <a:gd name="T43" fmla="*/ 19 h 30"/>
                  <a:gd name="T44" fmla="*/ 19 w 36"/>
                  <a:gd name="T45" fmla="*/ 18 h 30"/>
                  <a:gd name="T46" fmla="*/ 19 w 36"/>
                  <a:gd name="T47" fmla="*/ 16 h 30"/>
                  <a:gd name="T48" fmla="*/ 18 w 36"/>
                  <a:gd name="T49" fmla="*/ 16 h 30"/>
                  <a:gd name="T50" fmla="*/ 18 w 36"/>
                  <a:gd name="T51" fmla="*/ 13 h 30"/>
                  <a:gd name="T52" fmla="*/ 15 w 36"/>
                  <a:gd name="T53" fmla="*/ 14 h 30"/>
                  <a:gd name="T54" fmla="*/ 16 w 36"/>
                  <a:gd name="T55" fmla="*/ 8 h 30"/>
                  <a:gd name="T56" fmla="*/ 15 w 36"/>
                  <a:gd name="T57" fmla="*/ 9 h 30"/>
                  <a:gd name="T58" fmla="*/ 14 w 36"/>
                  <a:gd name="T59" fmla="*/ 9 h 30"/>
                  <a:gd name="T60" fmla="*/ 15 w 36"/>
                  <a:gd name="T61" fmla="*/ 7 h 30"/>
                  <a:gd name="T62" fmla="*/ 12 w 36"/>
                  <a:gd name="T63" fmla="*/ 4 h 30"/>
                  <a:gd name="T64" fmla="*/ 11 w 36"/>
                  <a:gd name="T65" fmla="*/ 5 h 30"/>
                  <a:gd name="T66" fmla="*/ 10 w 36"/>
                  <a:gd name="T67" fmla="*/ 2 h 30"/>
                  <a:gd name="T68" fmla="*/ 5 w 36"/>
                  <a:gd name="T69" fmla="*/ 5 h 30"/>
                  <a:gd name="T70" fmla="*/ 9 w 36"/>
                  <a:gd name="T71" fmla="*/ 0 h 30"/>
                  <a:gd name="T72" fmla="*/ 2 w 36"/>
                  <a:gd name="T73" fmla="*/ 2 h 30"/>
                  <a:gd name="T74" fmla="*/ 3 w 36"/>
                  <a:gd name="T75" fmla="*/ 7 h 30"/>
                  <a:gd name="T76" fmla="*/ 0 w 36"/>
                  <a:gd name="T7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" h="30">
                    <a:moveTo>
                      <a:pt x="0" y="8"/>
                    </a:moveTo>
                    <a:cubicBezTo>
                      <a:pt x="1" y="8"/>
                      <a:pt x="2" y="7"/>
                      <a:pt x="2" y="7"/>
                    </a:cubicBezTo>
                    <a:cubicBezTo>
                      <a:pt x="3" y="7"/>
                      <a:pt x="2" y="8"/>
                      <a:pt x="2" y="9"/>
                    </a:cubicBezTo>
                    <a:cubicBezTo>
                      <a:pt x="4" y="8"/>
                      <a:pt x="4" y="10"/>
                      <a:pt x="5" y="10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6"/>
                      <a:pt x="6" y="3"/>
                      <a:pt x="9" y="4"/>
                    </a:cubicBezTo>
                    <a:cubicBezTo>
                      <a:pt x="10" y="5"/>
                      <a:pt x="11" y="6"/>
                      <a:pt x="11" y="7"/>
                    </a:cubicBezTo>
                    <a:cubicBezTo>
                      <a:pt x="11" y="9"/>
                      <a:pt x="13" y="10"/>
                      <a:pt x="14" y="11"/>
                    </a:cubicBezTo>
                    <a:cubicBezTo>
                      <a:pt x="17" y="18"/>
                      <a:pt x="20" y="24"/>
                      <a:pt x="26" y="28"/>
                    </a:cubicBezTo>
                    <a:cubicBezTo>
                      <a:pt x="26" y="28"/>
                      <a:pt x="27" y="27"/>
                      <a:pt x="28" y="26"/>
                    </a:cubicBezTo>
                    <a:cubicBezTo>
                      <a:pt x="27" y="27"/>
                      <a:pt x="29" y="27"/>
                      <a:pt x="28" y="28"/>
                    </a:cubicBezTo>
                    <a:cubicBezTo>
                      <a:pt x="28" y="28"/>
                      <a:pt x="28" y="28"/>
                      <a:pt x="27" y="28"/>
                    </a:cubicBezTo>
                    <a:cubicBezTo>
                      <a:pt x="28" y="30"/>
                      <a:pt x="31" y="29"/>
                      <a:pt x="32" y="29"/>
                    </a:cubicBezTo>
                    <a:cubicBezTo>
                      <a:pt x="32" y="28"/>
                      <a:pt x="31" y="27"/>
                      <a:pt x="31" y="26"/>
                    </a:cubicBezTo>
                    <a:cubicBezTo>
                      <a:pt x="32" y="29"/>
                      <a:pt x="32" y="26"/>
                      <a:pt x="34" y="27"/>
                    </a:cubicBezTo>
                    <a:cubicBezTo>
                      <a:pt x="36" y="26"/>
                      <a:pt x="33" y="26"/>
                      <a:pt x="34" y="25"/>
                    </a:cubicBezTo>
                    <a:cubicBezTo>
                      <a:pt x="33" y="24"/>
                      <a:pt x="33" y="26"/>
                      <a:pt x="32" y="25"/>
                    </a:cubicBezTo>
                    <a:cubicBezTo>
                      <a:pt x="31" y="24"/>
                      <a:pt x="33" y="25"/>
                      <a:pt x="32" y="24"/>
                    </a:cubicBezTo>
                    <a:cubicBezTo>
                      <a:pt x="31" y="24"/>
                      <a:pt x="30" y="28"/>
                      <a:pt x="25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4" y="24"/>
                      <a:pt x="21" y="22"/>
                      <a:pt x="22" y="19"/>
                    </a:cubicBezTo>
                    <a:cubicBezTo>
                      <a:pt x="21" y="20"/>
                      <a:pt x="21" y="16"/>
                      <a:pt x="19" y="18"/>
                    </a:cubicBezTo>
                    <a:cubicBezTo>
                      <a:pt x="19" y="17"/>
                      <a:pt x="19" y="17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9" y="15"/>
                      <a:pt x="18" y="13"/>
                    </a:cubicBezTo>
                    <a:cubicBezTo>
                      <a:pt x="17" y="15"/>
                      <a:pt x="17" y="14"/>
                      <a:pt x="15" y="14"/>
                    </a:cubicBezTo>
                    <a:cubicBezTo>
                      <a:pt x="16" y="12"/>
                      <a:pt x="16" y="10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5" y="8"/>
                      <a:pt x="14" y="9"/>
                      <a:pt x="14" y="9"/>
                    </a:cubicBezTo>
                    <a:cubicBezTo>
                      <a:pt x="13" y="8"/>
                      <a:pt x="15" y="7"/>
                      <a:pt x="15" y="7"/>
                    </a:cubicBezTo>
                    <a:cubicBezTo>
                      <a:pt x="15" y="5"/>
                      <a:pt x="12" y="6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4" y="2"/>
                      <a:pt x="6" y="4"/>
                      <a:pt x="5" y="5"/>
                    </a:cubicBezTo>
                    <a:cubicBezTo>
                      <a:pt x="5" y="4"/>
                      <a:pt x="0" y="3"/>
                      <a:pt x="9" y="0"/>
                    </a:cubicBezTo>
                    <a:cubicBezTo>
                      <a:pt x="1" y="1"/>
                      <a:pt x="5" y="2"/>
                      <a:pt x="2" y="2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4" name="Freeform 441"/>
              <p:cNvSpPr>
                <a:spLocks/>
              </p:cNvSpPr>
              <p:nvPr/>
            </p:nvSpPr>
            <p:spPr bwMode="auto">
              <a:xfrm>
                <a:off x="1786" y="236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5" name="Freeform 442"/>
              <p:cNvSpPr>
                <a:spLocks/>
              </p:cNvSpPr>
              <p:nvPr/>
            </p:nvSpPr>
            <p:spPr bwMode="auto">
              <a:xfrm>
                <a:off x="1780" y="23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6" name="Rectangle 443"/>
              <p:cNvSpPr>
                <a:spLocks noChangeArrowheads="1"/>
              </p:cNvSpPr>
              <p:nvPr/>
            </p:nvSpPr>
            <p:spPr bwMode="auto">
              <a:xfrm>
                <a:off x="1810" y="238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7" name="Freeform 444"/>
              <p:cNvSpPr>
                <a:spLocks/>
              </p:cNvSpPr>
              <p:nvPr/>
            </p:nvSpPr>
            <p:spPr bwMode="auto">
              <a:xfrm>
                <a:off x="1824" y="238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8" name="Freeform 445"/>
              <p:cNvSpPr>
                <a:spLocks/>
              </p:cNvSpPr>
              <p:nvPr/>
            </p:nvSpPr>
            <p:spPr bwMode="auto">
              <a:xfrm>
                <a:off x="1838" y="241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9" name="Freeform 446"/>
              <p:cNvSpPr>
                <a:spLocks/>
              </p:cNvSpPr>
              <p:nvPr/>
            </p:nvSpPr>
            <p:spPr bwMode="auto">
              <a:xfrm>
                <a:off x="1783" y="2377"/>
                <a:ext cx="0" cy="6"/>
              </a:xfrm>
              <a:custGeom>
                <a:avLst/>
                <a:gdLst>
                  <a:gd name="T0" fmla="*/ 0 h 6"/>
                  <a:gd name="T1" fmla="*/ 3 h 6"/>
                  <a:gd name="T2" fmla="*/ 6 h 6"/>
                  <a:gd name="T3" fmla="*/ 0 h 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0" name="Freeform 447"/>
              <p:cNvSpPr>
                <a:spLocks/>
              </p:cNvSpPr>
              <p:nvPr/>
            </p:nvSpPr>
            <p:spPr bwMode="auto">
              <a:xfrm>
                <a:off x="1748" y="2394"/>
                <a:ext cx="41" cy="60"/>
              </a:xfrm>
              <a:custGeom>
                <a:avLst/>
                <a:gdLst>
                  <a:gd name="T0" fmla="*/ 2 w 15"/>
                  <a:gd name="T1" fmla="*/ 20 h 22"/>
                  <a:gd name="T2" fmla="*/ 7 w 15"/>
                  <a:gd name="T3" fmla="*/ 21 h 22"/>
                  <a:gd name="T4" fmla="*/ 8 w 15"/>
                  <a:gd name="T5" fmla="*/ 16 h 22"/>
                  <a:gd name="T6" fmla="*/ 10 w 15"/>
                  <a:gd name="T7" fmla="*/ 19 h 22"/>
                  <a:gd name="T8" fmla="*/ 12 w 15"/>
                  <a:gd name="T9" fmla="*/ 9 h 22"/>
                  <a:gd name="T10" fmla="*/ 13 w 15"/>
                  <a:gd name="T11" fmla="*/ 10 h 22"/>
                  <a:gd name="T12" fmla="*/ 11 w 15"/>
                  <a:gd name="T13" fmla="*/ 5 h 22"/>
                  <a:gd name="T14" fmla="*/ 15 w 15"/>
                  <a:gd name="T15" fmla="*/ 6 h 22"/>
                  <a:gd name="T16" fmla="*/ 15 w 15"/>
                  <a:gd name="T17" fmla="*/ 7 h 22"/>
                  <a:gd name="T18" fmla="*/ 15 w 15"/>
                  <a:gd name="T19" fmla="*/ 2 h 22"/>
                  <a:gd name="T20" fmla="*/ 14 w 15"/>
                  <a:gd name="T21" fmla="*/ 0 h 22"/>
                  <a:gd name="T22" fmla="*/ 12 w 15"/>
                  <a:gd name="T23" fmla="*/ 0 h 22"/>
                  <a:gd name="T24" fmla="*/ 12 w 15"/>
                  <a:gd name="T25" fmla="*/ 4 h 22"/>
                  <a:gd name="T26" fmla="*/ 11 w 15"/>
                  <a:gd name="T27" fmla="*/ 4 h 22"/>
                  <a:gd name="T28" fmla="*/ 11 w 15"/>
                  <a:gd name="T29" fmla="*/ 5 h 22"/>
                  <a:gd name="T30" fmla="*/ 10 w 15"/>
                  <a:gd name="T31" fmla="*/ 5 h 22"/>
                  <a:gd name="T32" fmla="*/ 10 w 15"/>
                  <a:gd name="T33" fmla="*/ 8 h 22"/>
                  <a:gd name="T34" fmla="*/ 10 w 15"/>
                  <a:gd name="T35" fmla="*/ 7 h 22"/>
                  <a:gd name="T36" fmla="*/ 11 w 15"/>
                  <a:gd name="T37" fmla="*/ 9 h 22"/>
                  <a:gd name="T38" fmla="*/ 9 w 15"/>
                  <a:gd name="T39" fmla="*/ 10 h 22"/>
                  <a:gd name="T40" fmla="*/ 10 w 15"/>
                  <a:gd name="T41" fmla="*/ 10 h 22"/>
                  <a:gd name="T42" fmla="*/ 7 w 15"/>
                  <a:gd name="T43" fmla="*/ 14 h 22"/>
                  <a:gd name="T44" fmla="*/ 7 w 15"/>
                  <a:gd name="T45" fmla="*/ 14 h 22"/>
                  <a:gd name="T46" fmla="*/ 8 w 15"/>
                  <a:gd name="T47" fmla="*/ 12 h 22"/>
                  <a:gd name="T48" fmla="*/ 10 w 15"/>
                  <a:gd name="T49" fmla="*/ 14 h 22"/>
                  <a:gd name="T50" fmla="*/ 7 w 15"/>
                  <a:gd name="T51" fmla="*/ 15 h 22"/>
                  <a:gd name="T52" fmla="*/ 5 w 15"/>
                  <a:gd name="T53" fmla="*/ 16 h 22"/>
                  <a:gd name="T54" fmla="*/ 5 w 15"/>
                  <a:gd name="T55" fmla="*/ 16 h 22"/>
                  <a:gd name="T56" fmla="*/ 3 w 15"/>
                  <a:gd name="T57" fmla="*/ 17 h 22"/>
                  <a:gd name="T58" fmla="*/ 4 w 15"/>
                  <a:gd name="T59" fmla="*/ 18 h 22"/>
                  <a:gd name="T60" fmla="*/ 3 w 15"/>
                  <a:gd name="T61" fmla="*/ 19 h 22"/>
                  <a:gd name="T62" fmla="*/ 3 w 15"/>
                  <a:gd name="T63" fmla="*/ 18 h 22"/>
                  <a:gd name="T64" fmla="*/ 0 w 15"/>
                  <a:gd name="T65" fmla="*/ 20 h 22"/>
                  <a:gd name="T66" fmla="*/ 3 w 15"/>
                  <a:gd name="T67" fmla="*/ 19 h 22"/>
                  <a:gd name="T68" fmla="*/ 2 w 15"/>
                  <a:gd name="T69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2">
                    <a:moveTo>
                      <a:pt x="2" y="20"/>
                    </a:moveTo>
                    <a:cubicBezTo>
                      <a:pt x="3" y="22"/>
                      <a:pt x="5" y="21"/>
                      <a:pt x="7" y="21"/>
                    </a:cubicBezTo>
                    <a:cubicBezTo>
                      <a:pt x="10" y="18"/>
                      <a:pt x="6" y="18"/>
                      <a:pt x="8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2" y="16"/>
                      <a:pt x="14" y="12"/>
                      <a:pt x="12" y="9"/>
                    </a:cubicBezTo>
                    <a:cubicBezTo>
                      <a:pt x="13" y="9"/>
                      <a:pt x="13" y="9"/>
                      <a:pt x="13" y="10"/>
                    </a:cubicBezTo>
                    <a:cubicBezTo>
                      <a:pt x="14" y="8"/>
                      <a:pt x="9" y="7"/>
                      <a:pt x="11" y="5"/>
                    </a:cubicBezTo>
                    <a:cubicBezTo>
                      <a:pt x="12" y="8"/>
                      <a:pt x="13" y="5"/>
                      <a:pt x="15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5"/>
                      <a:pt x="15" y="3"/>
                      <a:pt x="15" y="2"/>
                    </a:cubicBezTo>
                    <a:cubicBezTo>
                      <a:pt x="15" y="1"/>
                      <a:pt x="13" y="2"/>
                      <a:pt x="14" y="0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2"/>
                      <a:pt x="11" y="2"/>
                      <a:pt x="12" y="4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0" y="4"/>
                      <a:pt x="10" y="5"/>
                    </a:cubicBezTo>
                    <a:cubicBezTo>
                      <a:pt x="10" y="5"/>
                      <a:pt x="11" y="7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9" y="9"/>
                      <a:pt x="11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2"/>
                      <a:pt x="6" y="11"/>
                      <a:pt x="7" y="14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9" y="14"/>
                      <a:pt x="7" y="13"/>
                      <a:pt x="8" y="12"/>
                    </a:cubicBezTo>
                    <a:cubicBezTo>
                      <a:pt x="9" y="13"/>
                      <a:pt x="9" y="15"/>
                      <a:pt x="10" y="14"/>
                    </a:cubicBezTo>
                    <a:cubicBezTo>
                      <a:pt x="8" y="14"/>
                      <a:pt x="9" y="16"/>
                      <a:pt x="7" y="15"/>
                    </a:cubicBezTo>
                    <a:cubicBezTo>
                      <a:pt x="6" y="15"/>
                      <a:pt x="6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4" y="16"/>
                      <a:pt x="3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2" y="19"/>
                      <a:pt x="0" y="19"/>
                      <a:pt x="0" y="20"/>
                    </a:cubicBezTo>
                    <a:cubicBezTo>
                      <a:pt x="1" y="20"/>
                      <a:pt x="2" y="19"/>
                      <a:pt x="3" y="19"/>
                    </a:cubicBezTo>
                    <a:cubicBezTo>
                      <a:pt x="3" y="20"/>
                      <a:pt x="3" y="21"/>
                      <a:pt x="2" y="2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1" name="Freeform 448"/>
              <p:cNvSpPr>
                <a:spLocks/>
              </p:cNvSpPr>
              <p:nvPr/>
            </p:nvSpPr>
            <p:spPr bwMode="auto">
              <a:xfrm>
                <a:off x="1772" y="241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2" name="Freeform 449"/>
              <p:cNvSpPr>
                <a:spLocks/>
              </p:cNvSpPr>
              <p:nvPr/>
            </p:nvSpPr>
            <p:spPr bwMode="auto">
              <a:xfrm>
                <a:off x="1707" y="2402"/>
                <a:ext cx="41" cy="46"/>
              </a:xfrm>
              <a:custGeom>
                <a:avLst/>
                <a:gdLst>
                  <a:gd name="T0" fmla="*/ 10 w 15"/>
                  <a:gd name="T1" fmla="*/ 13 h 17"/>
                  <a:gd name="T2" fmla="*/ 11 w 15"/>
                  <a:gd name="T3" fmla="*/ 11 h 17"/>
                  <a:gd name="T4" fmla="*/ 9 w 15"/>
                  <a:gd name="T5" fmla="*/ 14 h 17"/>
                  <a:gd name="T6" fmla="*/ 7 w 15"/>
                  <a:gd name="T7" fmla="*/ 12 h 17"/>
                  <a:gd name="T8" fmla="*/ 9 w 15"/>
                  <a:gd name="T9" fmla="*/ 10 h 17"/>
                  <a:gd name="T10" fmla="*/ 8 w 15"/>
                  <a:gd name="T11" fmla="*/ 9 h 17"/>
                  <a:gd name="T12" fmla="*/ 7 w 15"/>
                  <a:gd name="T13" fmla="*/ 10 h 17"/>
                  <a:gd name="T14" fmla="*/ 4 w 15"/>
                  <a:gd name="T15" fmla="*/ 8 h 17"/>
                  <a:gd name="T16" fmla="*/ 6 w 15"/>
                  <a:gd name="T17" fmla="*/ 9 h 17"/>
                  <a:gd name="T18" fmla="*/ 7 w 15"/>
                  <a:gd name="T19" fmla="*/ 7 h 17"/>
                  <a:gd name="T20" fmla="*/ 0 w 15"/>
                  <a:gd name="T21" fmla="*/ 3 h 17"/>
                  <a:gd name="T22" fmla="*/ 1 w 15"/>
                  <a:gd name="T23" fmla="*/ 4 h 17"/>
                  <a:gd name="T24" fmla="*/ 3 w 15"/>
                  <a:gd name="T25" fmla="*/ 4 h 17"/>
                  <a:gd name="T26" fmla="*/ 3 w 15"/>
                  <a:gd name="T27" fmla="*/ 6 h 17"/>
                  <a:gd name="T28" fmla="*/ 2 w 15"/>
                  <a:gd name="T29" fmla="*/ 5 h 17"/>
                  <a:gd name="T30" fmla="*/ 11 w 15"/>
                  <a:gd name="T31" fmla="*/ 17 h 17"/>
                  <a:gd name="T32" fmla="*/ 9 w 15"/>
                  <a:gd name="T33" fmla="*/ 16 h 17"/>
                  <a:gd name="T34" fmla="*/ 12 w 15"/>
                  <a:gd name="T35" fmla="*/ 15 h 17"/>
                  <a:gd name="T36" fmla="*/ 12 w 15"/>
                  <a:gd name="T37" fmla="*/ 13 h 17"/>
                  <a:gd name="T38" fmla="*/ 12 w 15"/>
                  <a:gd name="T39" fmla="*/ 14 h 17"/>
                  <a:gd name="T40" fmla="*/ 13 w 15"/>
                  <a:gd name="T41" fmla="*/ 12 h 17"/>
                  <a:gd name="T42" fmla="*/ 15 w 15"/>
                  <a:gd name="T43" fmla="*/ 12 h 17"/>
                  <a:gd name="T44" fmla="*/ 12 w 15"/>
                  <a:gd name="T45" fmla="*/ 11 h 17"/>
                  <a:gd name="T46" fmla="*/ 10 w 15"/>
                  <a:gd name="T4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7">
                    <a:moveTo>
                      <a:pt x="10" y="13"/>
                    </a:moveTo>
                    <a:cubicBezTo>
                      <a:pt x="10" y="12"/>
                      <a:pt x="11" y="12"/>
                      <a:pt x="11" y="11"/>
                    </a:cubicBezTo>
                    <a:cubicBezTo>
                      <a:pt x="9" y="11"/>
                      <a:pt x="10" y="13"/>
                      <a:pt x="9" y="14"/>
                    </a:cubicBezTo>
                    <a:cubicBezTo>
                      <a:pt x="9" y="13"/>
                      <a:pt x="7" y="13"/>
                      <a:pt x="7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8" y="11"/>
                      <a:pt x="8" y="9"/>
                      <a:pt x="8" y="9"/>
                    </a:cubicBezTo>
                    <a:cubicBezTo>
                      <a:pt x="8" y="11"/>
                      <a:pt x="7" y="8"/>
                      <a:pt x="7" y="10"/>
                    </a:cubicBezTo>
                    <a:cubicBezTo>
                      <a:pt x="6" y="10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7" y="8"/>
                      <a:pt x="6" y="8"/>
                      <a:pt x="7" y="7"/>
                    </a:cubicBezTo>
                    <a:cubicBezTo>
                      <a:pt x="4" y="6"/>
                      <a:pt x="3" y="0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2"/>
                      <a:pt x="3" y="4"/>
                      <a:pt x="3" y="4"/>
                    </a:cubicBezTo>
                    <a:cubicBezTo>
                      <a:pt x="3" y="5"/>
                      <a:pt x="5" y="6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9"/>
                      <a:pt x="6" y="16"/>
                      <a:pt x="11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1" y="16"/>
                      <a:pt x="12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3" y="13"/>
                      <a:pt x="12" y="14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12"/>
                      <a:pt x="14" y="13"/>
                      <a:pt x="15" y="12"/>
                    </a:cubicBezTo>
                    <a:cubicBezTo>
                      <a:pt x="14" y="10"/>
                      <a:pt x="14" y="13"/>
                      <a:pt x="12" y="11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3" name="Freeform 450"/>
              <p:cNvSpPr>
                <a:spLocks/>
              </p:cNvSpPr>
              <p:nvPr/>
            </p:nvSpPr>
            <p:spPr bwMode="auto">
              <a:xfrm>
                <a:off x="1745" y="2440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4" name="Freeform 451"/>
              <p:cNvSpPr>
                <a:spLocks/>
              </p:cNvSpPr>
              <p:nvPr/>
            </p:nvSpPr>
            <p:spPr bwMode="auto">
              <a:xfrm>
                <a:off x="1740" y="2445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5" name="Freeform 452"/>
              <p:cNvSpPr>
                <a:spLocks/>
              </p:cNvSpPr>
              <p:nvPr/>
            </p:nvSpPr>
            <p:spPr bwMode="auto">
              <a:xfrm>
                <a:off x="1723" y="2413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6" name="Freeform 453"/>
              <p:cNvSpPr>
                <a:spLocks/>
              </p:cNvSpPr>
              <p:nvPr/>
            </p:nvSpPr>
            <p:spPr bwMode="auto">
              <a:xfrm>
                <a:off x="1704" y="2391"/>
                <a:ext cx="14" cy="19"/>
              </a:xfrm>
              <a:custGeom>
                <a:avLst/>
                <a:gdLst>
                  <a:gd name="T0" fmla="*/ 0 w 5"/>
                  <a:gd name="T1" fmla="*/ 0 h 7"/>
                  <a:gd name="T2" fmla="*/ 1 w 5"/>
                  <a:gd name="T3" fmla="*/ 6 h 7"/>
                  <a:gd name="T4" fmla="*/ 5 w 5"/>
                  <a:gd name="T5" fmla="*/ 5 h 7"/>
                  <a:gd name="T6" fmla="*/ 2 w 5"/>
                  <a:gd name="T7" fmla="*/ 3 h 7"/>
                  <a:gd name="T8" fmla="*/ 2 w 5"/>
                  <a:gd name="T9" fmla="*/ 0 h 7"/>
                  <a:gd name="T10" fmla="*/ 0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2" y="3"/>
                      <a:pt x="1" y="6"/>
                    </a:cubicBezTo>
                    <a:cubicBezTo>
                      <a:pt x="3" y="7"/>
                      <a:pt x="4" y="5"/>
                      <a:pt x="5" y="5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3" y="3"/>
                      <a:pt x="2" y="1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7" name="Freeform 454"/>
              <p:cNvSpPr>
                <a:spLocks/>
              </p:cNvSpPr>
              <p:nvPr/>
            </p:nvSpPr>
            <p:spPr bwMode="auto">
              <a:xfrm>
                <a:off x="1628" y="2358"/>
                <a:ext cx="95" cy="93"/>
              </a:xfrm>
              <a:custGeom>
                <a:avLst/>
                <a:gdLst>
                  <a:gd name="T0" fmla="*/ 31 w 35"/>
                  <a:gd name="T1" fmla="*/ 4 h 34"/>
                  <a:gd name="T2" fmla="*/ 26 w 35"/>
                  <a:gd name="T3" fmla="*/ 5 h 34"/>
                  <a:gd name="T4" fmla="*/ 27 w 35"/>
                  <a:gd name="T5" fmla="*/ 4 h 34"/>
                  <a:gd name="T6" fmla="*/ 24 w 35"/>
                  <a:gd name="T7" fmla="*/ 5 h 34"/>
                  <a:gd name="T8" fmla="*/ 25 w 35"/>
                  <a:gd name="T9" fmla="*/ 5 h 34"/>
                  <a:gd name="T10" fmla="*/ 23 w 35"/>
                  <a:gd name="T11" fmla="*/ 10 h 34"/>
                  <a:gd name="T12" fmla="*/ 24 w 35"/>
                  <a:gd name="T13" fmla="*/ 11 h 34"/>
                  <a:gd name="T14" fmla="*/ 20 w 35"/>
                  <a:gd name="T15" fmla="*/ 13 h 34"/>
                  <a:gd name="T16" fmla="*/ 23 w 35"/>
                  <a:gd name="T17" fmla="*/ 14 h 34"/>
                  <a:gd name="T18" fmla="*/ 20 w 35"/>
                  <a:gd name="T19" fmla="*/ 18 h 34"/>
                  <a:gd name="T20" fmla="*/ 20 w 35"/>
                  <a:gd name="T21" fmla="*/ 17 h 34"/>
                  <a:gd name="T22" fmla="*/ 19 w 35"/>
                  <a:gd name="T23" fmla="*/ 20 h 34"/>
                  <a:gd name="T24" fmla="*/ 17 w 35"/>
                  <a:gd name="T25" fmla="*/ 19 h 34"/>
                  <a:gd name="T26" fmla="*/ 15 w 35"/>
                  <a:gd name="T27" fmla="*/ 22 h 34"/>
                  <a:gd name="T28" fmla="*/ 15 w 35"/>
                  <a:gd name="T29" fmla="*/ 21 h 34"/>
                  <a:gd name="T30" fmla="*/ 11 w 35"/>
                  <a:gd name="T31" fmla="*/ 28 h 34"/>
                  <a:gd name="T32" fmla="*/ 9 w 35"/>
                  <a:gd name="T33" fmla="*/ 27 h 34"/>
                  <a:gd name="T34" fmla="*/ 12 w 35"/>
                  <a:gd name="T35" fmla="*/ 30 h 34"/>
                  <a:gd name="T36" fmla="*/ 9 w 35"/>
                  <a:gd name="T37" fmla="*/ 31 h 34"/>
                  <a:gd name="T38" fmla="*/ 8 w 35"/>
                  <a:gd name="T39" fmla="*/ 29 h 34"/>
                  <a:gd name="T40" fmla="*/ 7 w 35"/>
                  <a:gd name="T41" fmla="*/ 30 h 34"/>
                  <a:gd name="T42" fmla="*/ 6 w 35"/>
                  <a:gd name="T43" fmla="*/ 29 h 34"/>
                  <a:gd name="T44" fmla="*/ 3 w 35"/>
                  <a:gd name="T45" fmla="*/ 32 h 34"/>
                  <a:gd name="T46" fmla="*/ 1 w 35"/>
                  <a:gd name="T47" fmla="*/ 31 h 34"/>
                  <a:gd name="T48" fmla="*/ 2 w 35"/>
                  <a:gd name="T49" fmla="*/ 34 h 34"/>
                  <a:gd name="T50" fmla="*/ 14 w 35"/>
                  <a:gd name="T51" fmla="*/ 30 h 34"/>
                  <a:gd name="T52" fmla="*/ 15 w 35"/>
                  <a:gd name="T53" fmla="*/ 26 h 34"/>
                  <a:gd name="T54" fmla="*/ 17 w 35"/>
                  <a:gd name="T55" fmla="*/ 27 h 34"/>
                  <a:gd name="T56" fmla="*/ 15 w 35"/>
                  <a:gd name="T57" fmla="*/ 26 h 34"/>
                  <a:gd name="T58" fmla="*/ 18 w 35"/>
                  <a:gd name="T59" fmla="*/ 26 h 34"/>
                  <a:gd name="T60" fmla="*/ 17 w 35"/>
                  <a:gd name="T61" fmla="*/ 24 h 34"/>
                  <a:gd name="T62" fmla="*/ 20 w 35"/>
                  <a:gd name="T63" fmla="*/ 24 h 34"/>
                  <a:gd name="T64" fmla="*/ 28 w 35"/>
                  <a:gd name="T65" fmla="*/ 8 h 34"/>
                  <a:gd name="T66" fmla="*/ 27 w 35"/>
                  <a:gd name="T67" fmla="*/ 7 h 34"/>
                  <a:gd name="T68" fmla="*/ 30 w 35"/>
                  <a:gd name="T69" fmla="*/ 5 h 34"/>
                  <a:gd name="T70" fmla="*/ 30 w 35"/>
                  <a:gd name="T71" fmla="*/ 8 h 34"/>
                  <a:gd name="T72" fmla="*/ 32 w 35"/>
                  <a:gd name="T73" fmla="*/ 9 h 34"/>
                  <a:gd name="T74" fmla="*/ 29 w 35"/>
                  <a:gd name="T75" fmla="*/ 9 h 34"/>
                  <a:gd name="T76" fmla="*/ 29 w 35"/>
                  <a:gd name="T77" fmla="*/ 11 h 34"/>
                  <a:gd name="T78" fmla="*/ 30 w 35"/>
                  <a:gd name="T79" fmla="*/ 10 h 34"/>
                  <a:gd name="T80" fmla="*/ 30 w 35"/>
                  <a:gd name="T81" fmla="*/ 12 h 34"/>
                  <a:gd name="T82" fmla="*/ 33 w 35"/>
                  <a:gd name="T83" fmla="*/ 10 h 34"/>
                  <a:gd name="T84" fmla="*/ 33 w 35"/>
                  <a:gd name="T85" fmla="*/ 3 h 34"/>
                  <a:gd name="T86" fmla="*/ 33 w 35"/>
                  <a:gd name="T87" fmla="*/ 3 h 34"/>
                  <a:gd name="T88" fmla="*/ 33 w 35"/>
                  <a:gd name="T89" fmla="*/ 3 h 34"/>
                  <a:gd name="T90" fmla="*/ 33 w 35"/>
                  <a:gd name="T91" fmla="*/ 3 h 34"/>
                  <a:gd name="T92" fmla="*/ 33 w 35"/>
                  <a:gd name="T93" fmla="*/ 3 h 34"/>
                  <a:gd name="T94" fmla="*/ 33 w 35"/>
                  <a:gd name="T95" fmla="*/ 3 h 34"/>
                  <a:gd name="T96" fmla="*/ 27 w 35"/>
                  <a:gd name="T97" fmla="*/ 2 h 34"/>
                  <a:gd name="T98" fmla="*/ 27 w 35"/>
                  <a:gd name="T99" fmla="*/ 2 h 34"/>
                  <a:gd name="T100" fmla="*/ 27 w 35"/>
                  <a:gd name="T101" fmla="*/ 2 h 34"/>
                  <a:gd name="T102" fmla="*/ 27 w 35"/>
                  <a:gd name="T103" fmla="*/ 2 h 34"/>
                  <a:gd name="T104" fmla="*/ 27 w 35"/>
                  <a:gd name="T105" fmla="*/ 2 h 34"/>
                  <a:gd name="T106" fmla="*/ 27 w 35"/>
                  <a:gd name="T107" fmla="*/ 2 h 34"/>
                  <a:gd name="T108" fmla="*/ 27 w 35"/>
                  <a:gd name="T109" fmla="*/ 3 h 34"/>
                  <a:gd name="T110" fmla="*/ 32 w 35"/>
                  <a:gd name="T111" fmla="*/ 4 h 34"/>
                  <a:gd name="T112" fmla="*/ 31 w 35"/>
                  <a:gd name="T113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" h="34">
                    <a:moveTo>
                      <a:pt x="31" y="4"/>
                    </a:moveTo>
                    <a:cubicBezTo>
                      <a:pt x="24" y="2"/>
                      <a:pt x="29" y="6"/>
                      <a:pt x="26" y="5"/>
                    </a:cubicBezTo>
                    <a:cubicBezTo>
                      <a:pt x="26" y="5"/>
                      <a:pt x="26" y="4"/>
                      <a:pt x="27" y="4"/>
                    </a:cubicBezTo>
                    <a:cubicBezTo>
                      <a:pt x="25" y="3"/>
                      <a:pt x="26" y="5"/>
                      <a:pt x="24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7"/>
                      <a:pt x="25" y="7"/>
                      <a:pt x="23" y="10"/>
                    </a:cubicBezTo>
                    <a:cubicBezTo>
                      <a:pt x="23" y="11"/>
                      <a:pt x="22" y="11"/>
                      <a:pt x="24" y="11"/>
                    </a:cubicBezTo>
                    <a:cubicBezTo>
                      <a:pt x="21" y="12"/>
                      <a:pt x="22" y="12"/>
                      <a:pt x="20" y="13"/>
                    </a:cubicBezTo>
                    <a:cubicBezTo>
                      <a:pt x="20" y="13"/>
                      <a:pt x="22" y="13"/>
                      <a:pt x="23" y="14"/>
                    </a:cubicBezTo>
                    <a:cubicBezTo>
                      <a:pt x="20" y="16"/>
                      <a:pt x="22" y="17"/>
                      <a:pt x="20" y="18"/>
                    </a:cubicBezTo>
                    <a:cubicBezTo>
                      <a:pt x="20" y="18"/>
                      <a:pt x="19" y="18"/>
                      <a:pt x="20" y="17"/>
                    </a:cubicBezTo>
                    <a:cubicBezTo>
                      <a:pt x="18" y="16"/>
                      <a:pt x="19" y="19"/>
                      <a:pt x="19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4"/>
                      <a:pt x="12" y="26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30"/>
                      <a:pt x="12" y="27"/>
                      <a:pt x="12" y="30"/>
                    </a:cubicBezTo>
                    <a:cubicBezTo>
                      <a:pt x="10" y="27"/>
                      <a:pt x="11" y="31"/>
                      <a:pt x="9" y="31"/>
                    </a:cubicBezTo>
                    <a:cubicBezTo>
                      <a:pt x="7" y="30"/>
                      <a:pt x="10" y="30"/>
                      <a:pt x="8" y="29"/>
                    </a:cubicBezTo>
                    <a:cubicBezTo>
                      <a:pt x="9" y="30"/>
                      <a:pt x="8" y="30"/>
                      <a:pt x="7" y="30"/>
                    </a:cubicBezTo>
                    <a:cubicBezTo>
                      <a:pt x="7" y="29"/>
                      <a:pt x="6" y="30"/>
                      <a:pt x="6" y="29"/>
                    </a:cubicBezTo>
                    <a:cubicBezTo>
                      <a:pt x="5" y="30"/>
                      <a:pt x="4" y="31"/>
                      <a:pt x="3" y="32"/>
                    </a:cubicBezTo>
                    <a:cubicBezTo>
                      <a:pt x="3" y="31"/>
                      <a:pt x="2" y="31"/>
                      <a:pt x="1" y="31"/>
                    </a:cubicBezTo>
                    <a:cubicBezTo>
                      <a:pt x="3" y="31"/>
                      <a:pt x="0" y="33"/>
                      <a:pt x="2" y="34"/>
                    </a:cubicBezTo>
                    <a:cubicBezTo>
                      <a:pt x="6" y="34"/>
                      <a:pt x="11" y="32"/>
                      <a:pt x="14" y="30"/>
                    </a:cubicBezTo>
                    <a:cubicBezTo>
                      <a:pt x="13" y="28"/>
                      <a:pt x="16" y="28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5"/>
                      <a:pt x="16" y="27"/>
                      <a:pt x="15" y="26"/>
                    </a:cubicBezTo>
                    <a:cubicBezTo>
                      <a:pt x="16" y="25"/>
                      <a:pt x="17" y="25"/>
                      <a:pt x="18" y="26"/>
                    </a:cubicBezTo>
                    <a:cubicBezTo>
                      <a:pt x="19" y="24"/>
                      <a:pt x="17" y="25"/>
                      <a:pt x="17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19"/>
                      <a:pt x="23" y="11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9" y="7"/>
                      <a:pt x="26" y="4"/>
                      <a:pt x="30" y="5"/>
                    </a:cubicBezTo>
                    <a:cubicBezTo>
                      <a:pt x="31" y="6"/>
                      <a:pt x="32" y="7"/>
                      <a:pt x="30" y="8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0" y="10"/>
                      <a:pt x="29" y="9"/>
                    </a:cubicBezTo>
                    <a:cubicBezTo>
                      <a:pt x="29" y="10"/>
                      <a:pt x="29" y="11"/>
                      <a:pt x="29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1"/>
                      <a:pt x="31" y="12"/>
                      <a:pt x="30" y="12"/>
                    </a:cubicBezTo>
                    <a:cubicBezTo>
                      <a:pt x="31" y="14"/>
                      <a:pt x="32" y="11"/>
                      <a:pt x="33" y="10"/>
                    </a:cubicBezTo>
                    <a:cubicBezTo>
                      <a:pt x="30" y="8"/>
                      <a:pt x="35" y="6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0" y="0"/>
                      <a:pt x="29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3"/>
                      <a:pt x="24" y="1"/>
                      <a:pt x="32" y="4"/>
                    </a:cubicBez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8" name="Freeform 455"/>
              <p:cNvSpPr>
                <a:spLocks/>
              </p:cNvSpPr>
              <p:nvPr/>
            </p:nvSpPr>
            <p:spPr bwMode="auto">
              <a:xfrm>
                <a:off x="1704" y="23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9" name="Freeform 456"/>
              <p:cNvSpPr>
                <a:spLocks/>
              </p:cNvSpPr>
              <p:nvPr/>
            </p:nvSpPr>
            <p:spPr bwMode="auto">
              <a:xfrm>
                <a:off x="1628" y="24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0" name="Rectangle 457"/>
              <p:cNvSpPr>
                <a:spLocks noChangeArrowheads="1"/>
              </p:cNvSpPr>
              <p:nvPr/>
            </p:nvSpPr>
            <p:spPr bwMode="auto">
              <a:xfrm>
                <a:off x="1710" y="239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1" name="Freeform 458"/>
              <p:cNvSpPr>
                <a:spLocks/>
              </p:cNvSpPr>
              <p:nvPr/>
            </p:nvSpPr>
            <p:spPr bwMode="auto">
              <a:xfrm>
                <a:off x="1718" y="239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2" name="Freeform 459"/>
              <p:cNvSpPr>
                <a:spLocks/>
              </p:cNvSpPr>
              <p:nvPr/>
            </p:nvSpPr>
            <p:spPr bwMode="auto">
              <a:xfrm>
                <a:off x="1614" y="242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3" name="Freeform 460"/>
              <p:cNvSpPr>
                <a:spLocks/>
              </p:cNvSpPr>
              <p:nvPr/>
            </p:nvSpPr>
            <p:spPr bwMode="auto">
              <a:xfrm>
                <a:off x="1606" y="23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4" name="Freeform 461"/>
              <p:cNvSpPr>
                <a:spLocks/>
              </p:cNvSpPr>
              <p:nvPr/>
            </p:nvSpPr>
            <p:spPr bwMode="auto">
              <a:xfrm>
                <a:off x="1495" y="2337"/>
                <a:ext cx="130" cy="111"/>
              </a:xfrm>
              <a:custGeom>
                <a:avLst/>
                <a:gdLst>
                  <a:gd name="T0" fmla="*/ 3 w 48"/>
                  <a:gd name="T1" fmla="*/ 28 h 41"/>
                  <a:gd name="T2" fmla="*/ 0 w 48"/>
                  <a:gd name="T3" fmla="*/ 28 h 41"/>
                  <a:gd name="T4" fmla="*/ 2 w 48"/>
                  <a:gd name="T5" fmla="*/ 32 h 41"/>
                  <a:gd name="T6" fmla="*/ 7 w 48"/>
                  <a:gd name="T7" fmla="*/ 34 h 41"/>
                  <a:gd name="T8" fmla="*/ 19 w 48"/>
                  <a:gd name="T9" fmla="*/ 30 h 41"/>
                  <a:gd name="T10" fmla="*/ 24 w 48"/>
                  <a:gd name="T11" fmla="*/ 26 h 41"/>
                  <a:gd name="T12" fmla="*/ 28 w 48"/>
                  <a:gd name="T13" fmla="*/ 17 h 41"/>
                  <a:gd name="T14" fmla="*/ 29 w 48"/>
                  <a:gd name="T15" fmla="*/ 16 h 41"/>
                  <a:gd name="T16" fmla="*/ 32 w 48"/>
                  <a:gd name="T17" fmla="*/ 12 h 41"/>
                  <a:gd name="T18" fmla="*/ 30 w 48"/>
                  <a:gd name="T19" fmla="*/ 9 h 41"/>
                  <a:gd name="T20" fmla="*/ 33 w 48"/>
                  <a:gd name="T21" fmla="*/ 3 h 41"/>
                  <a:gd name="T22" fmla="*/ 30 w 48"/>
                  <a:gd name="T23" fmla="*/ 4 h 41"/>
                  <a:gd name="T24" fmla="*/ 30 w 48"/>
                  <a:gd name="T25" fmla="*/ 5 h 41"/>
                  <a:gd name="T26" fmla="*/ 32 w 48"/>
                  <a:gd name="T27" fmla="*/ 9 h 41"/>
                  <a:gd name="T28" fmla="*/ 35 w 48"/>
                  <a:gd name="T29" fmla="*/ 6 h 41"/>
                  <a:gd name="T30" fmla="*/ 37 w 48"/>
                  <a:gd name="T31" fmla="*/ 12 h 41"/>
                  <a:gd name="T32" fmla="*/ 37 w 48"/>
                  <a:gd name="T33" fmla="*/ 18 h 41"/>
                  <a:gd name="T34" fmla="*/ 38 w 48"/>
                  <a:gd name="T35" fmla="*/ 23 h 41"/>
                  <a:gd name="T36" fmla="*/ 40 w 48"/>
                  <a:gd name="T37" fmla="*/ 26 h 41"/>
                  <a:gd name="T38" fmla="*/ 39 w 48"/>
                  <a:gd name="T39" fmla="*/ 28 h 41"/>
                  <a:gd name="T40" fmla="*/ 40 w 48"/>
                  <a:gd name="T41" fmla="*/ 31 h 41"/>
                  <a:gd name="T42" fmla="*/ 48 w 48"/>
                  <a:gd name="T43" fmla="*/ 39 h 41"/>
                  <a:gd name="T44" fmla="*/ 43 w 48"/>
                  <a:gd name="T45" fmla="*/ 36 h 41"/>
                  <a:gd name="T46" fmla="*/ 42 w 48"/>
                  <a:gd name="T47" fmla="*/ 36 h 41"/>
                  <a:gd name="T48" fmla="*/ 44 w 48"/>
                  <a:gd name="T49" fmla="*/ 33 h 41"/>
                  <a:gd name="T50" fmla="*/ 44 w 48"/>
                  <a:gd name="T51" fmla="*/ 31 h 41"/>
                  <a:gd name="T52" fmla="*/ 42 w 48"/>
                  <a:gd name="T53" fmla="*/ 28 h 41"/>
                  <a:gd name="T54" fmla="*/ 42 w 48"/>
                  <a:gd name="T55" fmla="*/ 24 h 41"/>
                  <a:gd name="T56" fmla="*/ 42 w 48"/>
                  <a:gd name="T57" fmla="*/ 19 h 41"/>
                  <a:gd name="T58" fmla="*/ 40 w 48"/>
                  <a:gd name="T59" fmla="*/ 14 h 41"/>
                  <a:gd name="T60" fmla="*/ 40 w 48"/>
                  <a:gd name="T61" fmla="*/ 14 h 41"/>
                  <a:gd name="T62" fmla="*/ 40 w 48"/>
                  <a:gd name="T63" fmla="*/ 12 h 41"/>
                  <a:gd name="T64" fmla="*/ 39 w 48"/>
                  <a:gd name="T65" fmla="*/ 8 h 41"/>
                  <a:gd name="T66" fmla="*/ 36 w 48"/>
                  <a:gd name="T67" fmla="*/ 5 h 41"/>
                  <a:gd name="T68" fmla="*/ 35 w 48"/>
                  <a:gd name="T69" fmla="*/ 2 h 41"/>
                  <a:gd name="T70" fmla="*/ 33 w 48"/>
                  <a:gd name="T71" fmla="*/ 1 h 41"/>
                  <a:gd name="T72" fmla="*/ 33 w 48"/>
                  <a:gd name="T73" fmla="*/ 1 h 41"/>
                  <a:gd name="T74" fmla="*/ 33 w 48"/>
                  <a:gd name="T75" fmla="*/ 1 h 41"/>
                  <a:gd name="T76" fmla="*/ 28 w 48"/>
                  <a:gd name="T77" fmla="*/ 4 h 41"/>
                  <a:gd name="T78" fmla="*/ 28 w 48"/>
                  <a:gd name="T79" fmla="*/ 5 h 41"/>
                  <a:gd name="T80" fmla="*/ 29 w 48"/>
                  <a:gd name="T81" fmla="*/ 5 h 41"/>
                  <a:gd name="T82" fmla="*/ 28 w 48"/>
                  <a:gd name="T83" fmla="*/ 7 h 41"/>
                  <a:gd name="T84" fmla="*/ 29 w 48"/>
                  <a:gd name="T85" fmla="*/ 9 h 41"/>
                  <a:gd name="T86" fmla="*/ 27 w 48"/>
                  <a:gd name="T87" fmla="*/ 15 h 41"/>
                  <a:gd name="T88" fmla="*/ 23 w 48"/>
                  <a:gd name="T89" fmla="*/ 22 h 41"/>
                  <a:gd name="T90" fmla="*/ 21 w 48"/>
                  <a:gd name="T91" fmla="*/ 23 h 41"/>
                  <a:gd name="T92" fmla="*/ 15 w 48"/>
                  <a:gd name="T93" fmla="*/ 30 h 41"/>
                  <a:gd name="T94" fmla="*/ 19 w 48"/>
                  <a:gd name="T95" fmla="*/ 29 h 41"/>
                  <a:gd name="T96" fmla="*/ 14 w 48"/>
                  <a:gd name="T9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41">
                    <a:moveTo>
                      <a:pt x="7" y="29"/>
                    </a:moveTo>
                    <a:cubicBezTo>
                      <a:pt x="6" y="29"/>
                      <a:pt x="4" y="29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0" y="26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3" y="29"/>
                      <a:pt x="0" y="30"/>
                      <a:pt x="2" y="32"/>
                    </a:cubicBezTo>
                    <a:cubicBezTo>
                      <a:pt x="4" y="33"/>
                      <a:pt x="6" y="32"/>
                      <a:pt x="7" y="33"/>
                    </a:cubicBezTo>
                    <a:cubicBezTo>
                      <a:pt x="8" y="33"/>
                      <a:pt x="8" y="33"/>
                      <a:pt x="7" y="34"/>
                    </a:cubicBezTo>
                    <a:cubicBezTo>
                      <a:pt x="10" y="34"/>
                      <a:pt x="10" y="32"/>
                      <a:pt x="11" y="32"/>
                    </a:cubicBezTo>
                    <a:cubicBezTo>
                      <a:pt x="13" y="37"/>
                      <a:pt x="15" y="29"/>
                      <a:pt x="19" y="30"/>
                    </a:cubicBezTo>
                    <a:cubicBezTo>
                      <a:pt x="20" y="29"/>
                      <a:pt x="22" y="28"/>
                      <a:pt x="22" y="26"/>
                    </a:cubicBezTo>
                    <a:cubicBezTo>
                      <a:pt x="22" y="27"/>
                      <a:pt x="23" y="24"/>
                      <a:pt x="24" y="26"/>
                    </a:cubicBezTo>
                    <a:cubicBezTo>
                      <a:pt x="22" y="23"/>
                      <a:pt x="29" y="22"/>
                      <a:pt x="26" y="20"/>
                    </a:cubicBezTo>
                    <a:cubicBezTo>
                      <a:pt x="28" y="18"/>
                      <a:pt x="25" y="19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7" y="16"/>
                      <a:pt x="29" y="16"/>
                    </a:cubicBezTo>
                    <a:cubicBezTo>
                      <a:pt x="31" y="14"/>
                      <a:pt x="29" y="15"/>
                      <a:pt x="28" y="13"/>
                    </a:cubicBezTo>
                    <a:cubicBezTo>
                      <a:pt x="30" y="12"/>
                      <a:pt x="30" y="12"/>
                      <a:pt x="32" y="12"/>
                    </a:cubicBezTo>
                    <a:cubicBezTo>
                      <a:pt x="30" y="11"/>
                      <a:pt x="32" y="10"/>
                      <a:pt x="31" y="8"/>
                    </a:cubicBezTo>
                    <a:cubicBezTo>
                      <a:pt x="31" y="9"/>
                      <a:pt x="30" y="10"/>
                      <a:pt x="30" y="9"/>
                    </a:cubicBezTo>
                    <a:cubicBezTo>
                      <a:pt x="33" y="5"/>
                      <a:pt x="25" y="9"/>
                      <a:pt x="33" y="1"/>
                    </a:cubicBezTo>
                    <a:cubicBezTo>
                      <a:pt x="33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5" y="0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6"/>
                      <a:pt x="31" y="5"/>
                    </a:cubicBezTo>
                    <a:cubicBezTo>
                      <a:pt x="31" y="6"/>
                      <a:pt x="31" y="8"/>
                      <a:pt x="32" y="9"/>
                    </a:cubicBezTo>
                    <a:cubicBezTo>
                      <a:pt x="33" y="8"/>
                      <a:pt x="33" y="6"/>
                      <a:pt x="33" y="5"/>
                    </a:cubicBezTo>
                    <a:cubicBezTo>
                      <a:pt x="31" y="6"/>
                      <a:pt x="34" y="6"/>
                      <a:pt x="35" y="6"/>
                    </a:cubicBezTo>
                    <a:cubicBezTo>
                      <a:pt x="35" y="7"/>
                      <a:pt x="33" y="7"/>
                      <a:pt x="34" y="7"/>
                    </a:cubicBezTo>
                    <a:cubicBezTo>
                      <a:pt x="34" y="10"/>
                      <a:pt x="37" y="9"/>
                      <a:pt x="37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36" y="16"/>
                      <a:pt x="37" y="18"/>
                    </a:cubicBezTo>
                    <a:cubicBezTo>
                      <a:pt x="37" y="17"/>
                      <a:pt x="38" y="17"/>
                      <a:pt x="38" y="18"/>
                    </a:cubicBezTo>
                    <a:cubicBezTo>
                      <a:pt x="35" y="18"/>
                      <a:pt x="40" y="20"/>
                      <a:pt x="38" y="23"/>
                    </a:cubicBezTo>
                    <a:cubicBezTo>
                      <a:pt x="40" y="22"/>
                      <a:pt x="41" y="24"/>
                      <a:pt x="42" y="25"/>
                    </a:cubicBezTo>
                    <a:cubicBezTo>
                      <a:pt x="41" y="26"/>
                      <a:pt x="41" y="26"/>
                      <a:pt x="40" y="26"/>
                    </a:cubicBezTo>
                    <a:cubicBezTo>
                      <a:pt x="41" y="24"/>
                      <a:pt x="38" y="24"/>
                      <a:pt x="37" y="23"/>
                    </a:cubicBezTo>
                    <a:cubicBezTo>
                      <a:pt x="38" y="24"/>
                      <a:pt x="37" y="27"/>
                      <a:pt x="39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0"/>
                      <a:pt x="41" y="28"/>
                      <a:pt x="40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0" y="35"/>
                      <a:pt x="43" y="41"/>
                      <a:pt x="48" y="39"/>
                    </a:cubicBezTo>
                    <a:cubicBezTo>
                      <a:pt x="48" y="39"/>
                      <a:pt x="48" y="36"/>
                      <a:pt x="48" y="36"/>
                    </a:cubicBezTo>
                    <a:cubicBezTo>
                      <a:pt x="46" y="36"/>
                      <a:pt x="45" y="36"/>
                      <a:pt x="43" y="36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3" y="35"/>
                      <a:pt x="42" y="34"/>
                      <a:pt x="42" y="36"/>
                    </a:cubicBezTo>
                    <a:cubicBezTo>
                      <a:pt x="40" y="35"/>
                      <a:pt x="42" y="34"/>
                      <a:pt x="41" y="33"/>
                    </a:cubicBezTo>
                    <a:cubicBezTo>
                      <a:pt x="42" y="33"/>
                      <a:pt x="43" y="33"/>
                      <a:pt x="44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2"/>
                      <a:pt x="43" y="31"/>
                      <a:pt x="44" y="31"/>
                    </a:cubicBezTo>
                    <a:cubicBezTo>
                      <a:pt x="41" y="30"/>
                      <a:pt x="43" y="29"/>
                      <a:pt x="42" y="27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2" y="26"/>
                      <a:pt x="42" y="26"/>
                      <a:pt x="42" y="24"/>
                    </a:cubicBezTo>
                    <a:cubicBezTo>
                      <a:pt x="41" y="24"/>
                      <a:pt x="39" y="23"/>
                      <a:pt x="39" y="22"/>
                    </a:cubicBezTo>
                    <a:cubicBezTo>
                      <a:pt x="41" y="22"/>
                      <a:pt x="40" y="19"/>
                      <a:pt x="42" y="19"/>
                    </a:cubicBezTo>
                    <a:cubicBezTo>
                      <a:pt x="40" y="19"/>
                      <a:pt x="41" y="16"/>
                      <a:pt x="40" y="16"/>
                    </a:cubicBezTo>
                    <a:cubicBezTo>
                      <a:pt x="39" y="15"/>
                      <a:pt x="39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0" y="13"/>
                      <a:pt x="40" y="12"/>
                    </a:cubicBezTo>
                    <a:cubicBezTo>
                      <a:pt x="41" y="12"/>
                      <a:pt x="41" y="13"/>
                      <a:pt x="41" y="13"/>
                    </a:cubicBezTo>
                    <a:cubicBezTo>
                      <a:pt x="41" y="11"/>
                      <a:pt x="38" y="10"/>
                      <a:pt x="39" y="8"/>
                    </a:cubicBezTo>
                    <a:cubicBezTo>
                      <a:pt x="38" y="8"/>
                      <a:pt x="37" y="6"/>
                      <a:pt x="35" y="7"/>
                    </a:cubicBezTo>
                    <a:cubicBezTo>
                      <a:pt x="36" y="7"/>
                      <a:pt x="38" y="6"/>
                      <a:pt x="36" y="5"/>
                    </a:cubicBezTo>
                    <a:cubicBezTo>
                      <a:pt x="33" y="6"/>
                      <a:pt x="36" y="1"/>
                      <a:pt x="30" y="5"/>
                    </a:cubicBezTo>
                    <a:cubicBezTo>
                      <a:pt x="36" y="0"/>
                      <a:pt x="31" y="3"/>
                      <a:pt x="35" y="2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25" y="8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6"/>
                      <a:pt x="29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9" y="9"/>
                      <a:pt x="28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10"/>
                      <a:pt x="28" y="12"/>
                      <a:pt x="26" y="12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4" y="15"/>
                      <a:pt x="24" y="18"/>
                      <a:pt x="25" y="21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3" y="22"/>
                      <a:pt x="23" y="21"/>
                      <a:pt x="23" y="21"/>
                    </a:cubicBezTo>
                    <a:cubicBezTo>
                      <a:pt x="22" y="22"/>
                      <a:pt x="20" y="22"/>
                      <a:pt x="21" y="23"/>
                    </a:cubicBezTo>
                    <a:cubicBezTo>
                      <a:pt x="21" y="25"/>
                      <a:pt x="20" y="23"/>
                      <a:pt x="19" y="24"/>
                    </a:cubicBezTo>
                    <a:cubicBezTo>
                      <a:pt x="19" y="27"/>
                      <a:pt x="13" y="26"/>
                      <a:pt x="15" y="30"/>
                    </a:cubicBezTo>
                    <a:cubicBezTo>
                      <a:pt x="15" y="29"/>
                      <a:pt x="17" y="29"/>
                      <a:pt x="19" y="27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7" y="30"/>
                      <a:pt x="16" y="30"/>
                      <a:pt x="15" y="31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1" y="28"/>
                      <a:pt x="8" y="34"/>
                      <a:pt x="7" y="29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5" name="Freeform 462"/>
              <p:cNvSpPr>
                <a:spLocks/>
              </p:cNvSpPr>
              <p:nvPr/>
            </p:nvSpPr>
            <p:spPr bwMode="auto">
              <a:xfrm>
                <a:off x="1554" y="2388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6" name="Freeform 463"/>
              <p:cNvSpPr>
                <a:spLocks/>
              </p:cNvSpPr>
              <p:nvPr/>
            </p:nvSpPr>
            <p:spPr bwMode="auto">
              <a:xfrm>
                <a:off x="1557" y="239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7" name="Freeform 464"/>
              <p:cNvSpPr>
                <a:spLocks/>
              </p:cNvSpPr>
              <p:nvPr/>
            </p:nvSpPr>
            <p:spPr bwMode="auto">
              <a:xfrm>
                <a:off x="1503" y="240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8" name="Freeform 465"/>
              <p:cNvSpPr>
                <a:spLocks/>
              </p:cNvSpPr>
              <p:nvPr/>
            </p:nvSpPr>
            <p:spPr bwMode="auto">
              <a:xfrm>
                <a:off x="1500" y="24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9" name="Freeform 466"/>
              <p:cNvSpPr>
                <a:spLocks/>
              </p:cNvSpPr>
              <p:nvPr/>
            </p:nvSpPr>
            <p:spPr bwMode="auto">
              <a:xfrm>
                <a:off x="1476" y="2317"/>
                <a:ext cx="43" cy="90"/>
              </a:xfrm>
              <a:custGeom>
                <a:avLst/>
                <a:gdLst>
                  <a:gd name="T0" fmla="*/ 5 w 16"/>
                  <a:gd name="T1" fmla="*/ 4 h 33"/>
                  <a:gd name="T2" fmla="*/ 5 w 16"/>
                  <a:gd name="T3" fmla="*/ 6 h 33"/>
                  <a:gd name="T4" fmla="*/ 3 w 16"/>
                  <a:gd name="T5" fmla="*/ 7 h 33"/>
                  <a:gd name="T6" fmla="*/ 4 w 16"/>
                  <a:gd name="T7" fmla="*/ 11 h 33"/>
                  <a:gd name="T8" fmla="*/ 9 w 16"/>
                  <a:gd name="T9" fmla="*/ 2 h 33"/>
                  <a:gd name="T10" fmla="*/ 9 w 16"/>
                  <a:gd name="T11" fmla="*/ 2 h 33"/>
                  <a:gd name="T12" fmla="*/ 9 w 16"/>
                  <a:gd name="T13" fmla="*/ 2 h 33"/>
                  <a:gd name="T14" fmla="*/ 9 w 16"/>
                  <a:gd name="T15" fmla="*/ 2 h 33"/>
                  <a:gd name="T16" fmla="*/ 9 w 16"/>
                  <a:gd name="T17" fmla="*/ 2 h 33"/>
                  <a:gd name="T18" fmla="*/ 9 w 16"/>
                  <a:gd name="T19" fmla="*/ 2 h 33"/>
                  <a:gd name="T20" fmla="*/ 2 w 16"/>
                  <a:gd name="T21" fmla="*/ 1 h 33"/>
                  <a:gd name="T22" fmla="*/ 2 w 16"/>
                  <a:gd name="T23" fmla="*/ 1 h 33"/>
                  <a:gd name="T24" fmla="*/ 2 w 16"/>
                  <a:gd name="T25" fmla="*/ 1 h 33"/>
                  <a:gd name="T26" fmla="*/ 2 w 16"/>
                  <a:gd name="T27" fmla="*/ 1 h 33"/>
                  <a:gd name="T28" fmla="*/ 2 w 16"/>
                  <a:gd name="T29" fmla="*/ 2 h 33"/>
                  <a:gd name="T30" fmla="*/ 3 w 16"/>
                  <a:gd name="T31" fmla="*/ 4 h 33"/>
                  <a:gd name="T32" fmla="*/ 4 w 16"/>
                  <a:gd name="T33" fmla="*/ 10 h 33"/>
                  <a:gd name="T34" fmla="*/ 3 w 16"/>
                  <a:gd name="T35" fmla="*/ 8 h 33"/>
                  <a:gd name="T36" fmla="*/ 5 w 16"/>
                  <a:gd name="T37" fmla="*/ 17 h 33"/>
                  <a:gd name="T38" fmla="*/ 2 w 16"/>
                  <a:gd name="T39" fmla="*/ 16 h 33"/>
                  <a:gd name="T40" fmla="*/ 3 w 16"/>
                  <a:gd name="T41" fmla="*/ 21 h 33"/>
                  <a:gd name="T42" fmla="*/ 4 w 16"/>
                  <a:gd name="T43" fmla="*/ 21 h 33"/>
                  <a:gd name="T44" fmla="*/ 4 w 16"/>
                  <a:gd name="T45" fmla="*/ 22 h 33"/>
                  <a:gd name="T46" fmla="*/ 4 w 16"/>
                  <a:gd name="T47" fmla="*/ 22 h 33"/>
                  <a:gd name="T48" fmla="*/ 4 w 16"/>
                  <a:gd name="T49" fmla="*/ 26 h 33"/>
                  <a:gd name="T50" fmla="*/ 4 w 16"/>
                  <a:gd name="T51" fmla="*/ 25 h 33"/>
                  <a:gd name="T52" fmla="*/ 5 w 16"/>
                  <a:gd name="T53" fmla="*/ 27 h 33"/>
                  <a:gd name="T54" fmla="*/ 4 w 16"/>
                  <a:gd name="T55" fmla="*/ 27 h 33"/>
                  <a:gd name="T56" fmla="*/ 7 w 16"/>
                  <a:gd name="T57" fmla="*/ 33 h 33"/>
                  <a:gd name="T58" fmla="*/ 9 w 16"/>
                  <a:gd name="T59" fmla="*/ 33 h 33"/>
                  <a:gd name="T60" fmla="*/ 6 w 16"/>
                  <a:gd name="T61" fmla="*/ 28 h 33"/>
                  <a:gd name="T62" fmla="*/ 6 w 16"/>
                  <a:gd name="T63" fmla="*/ 29 h 33"/>
                  <a:gd name="T64" fmla="*/ 5 w 16"/>
                  <a:gd name="T65" fmla="*/ 25 h 33"/>
                  <a:gd name="T66" fmla="*/ 7 w 16"/>
                  <a:gd name="T67" fmla="*/ 27 h 33"/>
                  <a:gd name="T68" fmla="*/ 8 w 16"/>
                  <a:gd name="T69" fmla="*/ 22 h 33"/>
                  <a:gd name="T70" fmla="*/ 8 w 16"/>
                  <a:gd name="T71" fmla="*/ 22 h 33"/>
                  <a:gd name="T72" fmla="*/ 7 w 16"/>
                  <a:gd name="T73" fmla="*/ 20 h 33"/>
                  <a:gd name="T74" fmla="*/ 6 w 16"/>
                  <a:gd name="T75" fmla="*/ 22 h 33"/>
                  <a:gd name="T76" fmla="*/ 4 w 16"/>
                  <a:gd name="T77" fmla="*/ 21 h 33"/>
                  <a:gd name="T78" fmla="*/ 4 w 16"/>
                  <a:gd name="T79" fmla="*/ 19 h 33"/>
                  <a:gd name="T80" fmla="*/ 6 w 16"/>
                  <a:gd name="T81" fmla="*/ 20 h 33"/>
                  <a:gd name="T82" fmla="*/ 5 w 16"/>
                  <a:gd name="T83" fmla="*/ 19 h 33"/>
                  <a:gd name="T84" fmla="*/ 7 w 16"/>
                  <a:gd name="T85" fmla="*/ 17 h 33"/>
                  <a:gd name="T86" fmla="*/ 5 w 16"/>
                  <a:gd name="T87" fmla="*/ 17 h 33"/>
                  <a:gd name="T88" fmla="*/ 5 w 16"/>
                  <a:gd name="T89" fmla="*/ 8 h 33"/>
                  <a:gd name="T90" fmla="*/ 7 w 16"/>
                  <a:gd name="T91" fmla="*/ 9 h 33"/>
                  <a:gd name="T92" fmla="*/ 5 w 16"/>
                  <a:gd name="T93" fmla="*/ 7 h 33"/>
                  <a:gd name="T94" fmla="*/ 5 w 16"/>
                  <a:gd name="T95" fmla="*/ 2 h 33"/>
                  <a:gd name="T96" fmla="*/ 5 w 16"/>
                  <a:gd name="T97" fmla="*/ 3 h 33"/>
                  <a:gd name="T98" fmla="*/ 4 w 16"/>
                  <a:gd name="T99" fmla="*/ 1 h 33"/>
                  <a:gd name="T100" fmla="*/ 6 w 16"/>
                  <a:gd name="T101" fmla="*/ 2 h 33"/>
                  <a:gd name="T102" fmla="*/ 6 w 16"/>
                  <a:gd name="T103" fmla="*/ 2 h 33"/>
                  <a:gd name="T104" fmla="*/ 6 w 16"/>
                  <a:gd name="T105" fmla="*/ 6 h 33"/>
                  <a:gd name="T106" fmla="*/ 5 w 16"/>
                  <a:gd name="T10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" h="33">
                    <a:moveTo>
                      <a:pt x="5" y="4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9"/>
                      <a:pt x="3" y="7"/>
                    </a:cubicBezTo>
                    <a:cubicBezTo>
                      <a:pt x="4" y="9"/>
                      <a:pt x="1" y="11"/>
                      <a:pt x="4" y="11"/>
                    </a:cubicBezTo>
                    <a:cubicBezTo>
                      <a:pt x="5" y="8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6" y="2"/>
                      <a:pt x="0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6"/>
                      <a:pt x="3" y="8"/>
                      <a:pt x="4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2"/>
                      <a:pt x="1" y="13"/>
                      <a:pt x="5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5" y="19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3"/>
                      <a:pt x="5" y="24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3" y="25"/>
                      <a:pt x="5" y="26"/>
                      <a:pt x="5" y="27"/>
                    </a:cubicBezTo>
                    <a:cubicBezTo>
                      <a:pt x="4" y="28"/>
                      <a:pt x="4" y="27"/>
                      <a:pt x="4" y="27"/>
                    </a:cubicBezTo>
                    <a:cubicBezTo>
                      <a:pt x="5" y="30"/>
                      <a:pt x="3" y="32"/>
                      <a:pt x="7" y="33"/>
                    </a:cubicBezTo>
                    <a:cubicBezTo>
                      <a:pt x="8" y="33"/>
                      <a:pt x="8" y="32"/>
                      <a:pt x="9" y="33"/>
                    </a:cubicBezTo>
                    <a:cubicBezTo>
                      <a:pt x="8" y="31"/>
                      <a:pt x="7" y="30"/>
                      <a:pt x="6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3" y="28"/>
                      <a:pt x="6" y="28"/>
                      <a:pt x="5" y="25"/>
                    </a:cubicBezTo>
                    <a:cubicBezTo>
                      <a:pt x="6" y="26"/>
                      <a:pt x="6" y="27"/>
                      <a:pt x="7" y="27"/>
                    </a:cubicBezTo>
                    <a:cubicBezTo>
                      <a:pt x="9" y="25"/>
                      <a:pt x="5" y="24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1"/>
                      <a:pt x="7" y="20"/>
                    </a:cubicBezTo>
                    <a:cubicBezTo>
                      <a:pt x="7" y="21"/>
                      <a:pt x="7" y="21"/>
                      <a:pt x="6" y="22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6" y="20"/>
                      <a:pt x="4" y="20"/>
                      <a:pt x="4" y="19"/>
                    </a:cubicBezTo>
                    <a:cubicBezTo>
                      <a:pt x="6" y="18"/>
                      <a:pt x="5" y="19"/>
                      <a:pt x="6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7"/>
                      <a:pt x="7" y="17"/>
                      <a:pt x="7" y="17"/>
                    </a:cubicBezTo>
                    <a:cubicBezTo>
                      <a:pt x="6" y="16"/>
                      <a:pt x="7" y="17"/>
                      <a:pt x="5" y="17"/>
                    </a:cubicBezTo>
                    <a:cubicBezTo>
                      <a:pt x="7" y="15"/>
                      <a:pt x="7" y="10"/>
                      <a:pt x="5" y="8"/>
                    </a:cubicBezTo>
                    <a:cubicBezTo>
                      <a:pt x="6" y="8"/>
                      <a:pt x="7" y="8"/>
                      <a:pt x="7" y="9"/>
                    </a:cubicBezTo>
                    <a:cubicBezTo>
                      <a:pt x="7" y="9"/>
                      <a:pt x="6" y="7"/>
                      <a:pt x="5" y="7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11" y="0"/>
                      <a:pt x="4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5"/>
                      <a:pt x="6" y="6"/>
                    </a:cubicBezTo>
                    <a:cubicBezTo>
                      <a:pt x="6" y="5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0" name="Freeform 467"/>
              <p:cNvSpPr>
                <a:spLocks/>
              </p:cNvSpPr>
              <p:nvPr/>
            </p:nvSpPr>
            <p:spPr bwMode="auto">
              <a:xfrm>
                <a:off x="1478" y="2347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1" name="Freeform 468"/>
              <p:cNvSpPr>
                <a:spLocks/>
              </p:cNvSpPr>
              <p:nvPr/>
            </p:nvSpPr>
            <p:spPr bwMode="auto">
              <a:xfrm>
                <a:off x="1421" y="2353"/>
                <a:ext cx="65" cy="62"/>
              </a:xfrm>
              <a:custGeom>
                <a:avLst/>
                <a:gdLst>
                  <a:gd name="T0" fmla="*/ 13 w 24"/>
                  <a:gd name="T1" fmla="*/ 14 h 23"/>
                  <a:gd name="T2" fmla="*/ 14 w 24"/>
                  <a:gd name="T3" fmla="*/ 15 h 23"/>
                  <a:gd name="T4" fmla="*/ 21 w 24"/>
                  <a:gd name="T5" fmla="*/ 7 h 23"/>
                  <a:gd name="T6" fmla="*/ 20 w 24"/>
                  <a:gd name="T7" fmla="*/ 3 h 23"/>
                  <a:gd name="T8" fmla="*/ 22 w 24"/>
                  <a:gd name="T9" fmla="*/ 3 h 23"/>
                  <a:gd name="T10" fmla="*/ 22 w 24"/>
                  <a:gd name="T11" fmla="*/ 0 h 23"/>
                  <a:gd name="T12" fmla="*/ 21 w 24"/>
                  <a:gd name="T13" fmla="*/ 2 h 23"/>
                  <a:gd name="T14" fmla="*/ 21 w 24"/>
                  <a:gd name="T15" fmla="*/ 1 h 23"/>
                  <a:gd name="T16" fmla="*/ 20 w 24"/>
                  <a:gd name="T17" fmla="*/ 3 h 23"/>
                  <a:gd name="T18" fmla="*/ 20 w 24"/>
                  <a:gd name="T19" fmla="*/ 2 h 23"/>
                  <a:gd name="T20" fmla="*/ 19 w 24"/>
                  <a:gd name="T21" fmla="*/ 7 h 23"/>
                  <a:gd name="T22" fmla="*/ 18 w 24"/>
                  <a:gd name="T23" fmla="*/ 6 h 23"/>
                  <a:gd name="T24" fmla="*/ 15 w 24"/>
                  <a:gd name="T25" fmla="*/ 9 h 23"/>
                  <a:gd name="T26" fmla="*/ 15 w 24"/>
                  <a:gd name="T27" fmla="*/ 9 h 23"/>
                  <a:gd name="T28" fmla="*/ 17 w 24"/>
                  <a:gd name="T29" fmla="*/ 9 h 23"/>
                  <a:gd name="T30" fmla="*/ 14 w 24"/>
                  <a:gd name="T31" fmla="*/ 9 h 23"/>
                  <a:gd name="T32" fmla="*/ 8 w 24"/>
                  <a:gd name="T33" fmla="*/ 16 h 23"/>
                  <a:gd name="T34" fmla="*/ 5 w 24"/>
                  <a:gd name="T35" fmla="*/ 18 h 23"/>
                  <a:gd name="T36" fmla="*/ 6 w 24"/>
                  <a:gd name="T37" fmla="*/ 17 h 23"/>
                  <a:gd name="T38" fmla="*/ 3 w 24"/>
                  <a:gd name="T39" fmla="*/ 16 h 23"/>
                  <a:gd name="T40" fmla="*/ 0 w 24"/>
                  <a:gd name="T41" fmla="*/ 18 h 23"/>
                  <a:gd name="T42" fmla="*/ 13 w 24"/>
                  <a:gd name="T43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13" y="14"/>
                    </a:moveTo>
                    <a:cubicBezTo>
                      <a:pt x="13" y="14"/>
                      <a:pt x="14" y="14"/>
                      <a:pt x="14" y="15"/>
                    </a:cubicBezTo>
                    <a:cubicBezTo>
                      <a:pt x="17" y="12"/>
                      <a:pt x="19" y="8"/>
                      <a:pt x="21" y="7"/>
                    </a:cubicBezTo>
                    <a:cubicBezTo>
                      <a:pt x="22" y="6"/>
                      <a:pt x="20" y="5"/>
                      <a:pt x="20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4" y="1"/>
                      <a:pt x="22" y="0"/>
                    </a:cubicBezTo>
                    <a:cubicBezTo>
                      <a:pt x="21" y="0"/>
                      <a:pt x="22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7" y="3"/>
                      <a:pt x="21" y="5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13"/>
                      <a:pt x="16" y="8"/>
                      <a:pt x="14" y="9"/>
                    </a:cubicBezTo>
                    <a:cubicBezTo>
                      <a:pt x="14" y="12"/>
                      <a:pt x="11" y="17"/>
                      <a:pt x="8" y="16"/>
                    </a:cubicBezTo>
                    <a:cubicBezTo>
                      <a:pt x="9" y="16"/>
                      <a:pt x="8" y="19"/>
                      <a:pt x="5" y="18"/>
                    </a:cubicBezTo>
                    <a:cubicBezTo>
                      <a:pt x="4" y="18"/>
                      <a:pt x="6" y="17"/>
                      <a:pt x="6" y="17"/>
                    </a:cubicBezTo>
                    <a:cubicBezTo>
                      <a:pt x="5" y="17"/>
                      <a:pt x="4" y="16"/>
                      <a:pt x="3" y="16"/>
                    </a:cubicBezTo>
                    <a:cubicBezTo>
                      <a:pt x="4" y="17"/>
                      <a:pt x="3" y="19"/>
                      <a:pt x="0" y="18"/>
                    </a:cubicBezTo>
                    <a:cubicBezTo>
                      <a:pt x="8" y="23"/>
                      <a:pt x="12" y="15"/>
                      <a:pt x="13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2" name="Freeform 469"/>
              <p:cNvSpPr>
                <a:spLocks/>
              </p:cNvSpPr>
              <p:nvPr/>
            </p:nvSpPr>
            <p:spPr bwMode="auto">
              <a:xfrm>
                <a:off x="1456" y="239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3" name="Freeform 470"/>
              <p:cNvSpPr>
                <a:spLocks/>
              </p:cNvSpPr>
              <p:nvPr/>
            </p:nvSpPr>
            <p:spPr bwMode="auto">
              <a:xfrm>
                <a:off x="1435" y="1444"/>
                <a:ext cx="495" cy="890"/>
              </a:xfrm>
              <a:custGeom>
                <a:avLst/>
                <a:gdLst>
                  <a:gd name="T0" fmla="*/ 24 w 182"/>
                  <a:gd name="T1" fmla="*/ 92 h 327"/>
                  <a:gd name="T2" fmla="*/ 20 w 182"/>
                  <a:gd name="T3" fmla="*/ 153 h 327"/>
                  <a:gd name="T4" fmla="*/ 15 w 182"/>
                  <a:gd name="T5" fmla="*/ 208 h 327"/>
                  <a:gd name="T6" fmla="*/ 9 w 182"/>
                  <a:gd name="T7" fmla="*/ 264 h 327"/>
                  <a:gd name="T8" fmla="*/ 14 w 182"/>
                  <a:gd name="T9" fmla="*/ 311 h 327"/>
                  <a:gd name="T10" fmla="*/ 66 w 182"/>
                  <a:gd name="T11" fmla="*/ 321 h 327"/>
                  <a:gd name="T12" fmla="*/ 121 w 182"/>
                  <a:gd name="T13" fmla="*/ 326 h 327"/>
                  <a:gd name="T14" fmla="*/ 148 w 182"/>
                  <a:gd name="T15" fmla="*/ 323 h 327"/>
                  <a:gd name="T16" fmla="*/ 175 w 182"/>
                  <a:gd name="T17" fmla="*/ 319 h 327"/>
                  <a:gd name="T18" fmla="*/ 171 w 182"/>
                  <a:gd name="T19" fmla="*/ 269 h 327"/>
                  <a:gd name="T20" fmla="*/ 159 w 182"/>
                  <a:gd name="T21" fmla="*/ 51 h 327"/>
                  <a:gd name="T22" fmla="*/ 159 w 182"/>
                  <a:gd name="T23" fmla="*/ 15 h 327"/>
                  <a:gd name="T24" fmla="*/ 133 w 182"/>
                  <a:gd name="T25" fmla="*/ 8 h 327"/>
                  <a:gd name="T26" fmla="*/ 18 w 182"/>
                  <a:gd name="T27" fmla="*/ 74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2" h="327">
                    <a:moveTo>
                      <a:pt x="24" y="92"/>
                    </a:moveTo>
                    <a:cubicBezTo>
                      <a:pt x="19" y="111"/>
                      <a:pt x="22" y="133"/>
                      <a:pt x="20" y="153"/>
                    </a:cubicBezTo>
                    <a:cubicBezTo>
                      <a:pt x="19" y="171"/>
                      <a:pt x="16" y="190"/>
                      <a:pt x="15" y="208"/>
                    </a:cubicBezTo>
                    <a:cubicBezTo>
                      <a:pt x="13" y="227"/>
                      <a:pt x="11" y="246"/>
                      <a:pt x="9" y="264"/>
                    </a:cubicBezTo>
                    <a:cubicBezTo>
                      <a:pt x="8" y="279"/>
                      <a:pt x="0" y="304"/>
                      <a:pt x="14" y="311"/>
                    </a:cubicBezTo>
                    <a:cubicBezTo>
                      <a:pt x="29" y="318"/>
                      <a:pt x="50" y="318"/>
                      <a:pt x="66" y="321"/>
                    </a:cubicBezTo>
                    <a:cubicBezTo>
                      <a:pt x="84" y="325"/>
                      <a:pt x="103" y="327"/>
                      <a:pt x="121" y="326"/>
                    </a:cubicBezTo>
                    <a:cubicBezTo>
                      <a:pt x="130" y="325"/>
                      <a:pt x="139" y="323"/>
                      <a:pt x="148" y="323"/>
                    </a:cubicBezTo>
                    <a:cubicBezTo>
                      <a:pt x="153" y="322"/>
                      <a:pt x="172" y="322"/>
                      <a:pt x="175" y="319"/>
                    </a:cubicBezTo>
                    <a:cubicBezTo>
                      <a:pt x="182" y="313"/>
                      <a:pt x="172" y="279"/>
                      <a:pt x="171" y="269"/>
                    </a:cubicBezTo>
                    <a:cubicBezTo>
                      <a:pt x="165" y="197"/>
                      <a:pt x="159" y="124"/>
                      <a:pt x="159" y="51"/>
                    </a:cubicBezTo>
                    <a:cubicBezTo>
                      <a:pt x="159" y="39"/>
                      <a:pt x="161" y="26"/>
                      <a:pt x="159" y="15"/>
                    </a:cubicBezTo>
                    <a:cubicBezTo>
                      <a:pt x="157" y="0"/>
                      <a:pt x="145" y="1"/>
                      <a:pt x="133" y="8"/>
                    </a:cubicBezTo>
                    <a:cubicBezTo>
                      <a:pt x="96" y="32"/>
                      <a:pt x="59" y="59"/>
                      <a:pt x="18" y="74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4" name="Freeform 471"/>
              <p:cNvSpPr>
                <a:spLocks/>
              </p:cNvSpPr>
              <p:nvPr/>
            </p:nvSpPr>
            <p:spPr bwMode="auto">
              <a:xfrm>
                <a:off x="1759" y="1784"/>
                <a:ext cx="133" cy="321"/>
              </a:xfrm>
              <a:custGeom>
                <a:avLst/>
                <a:gdLst>
                  <a:gd name="T0" fmla="*/ 43 w 49"/>
                  <a:gd name="T1" fmla="*/ 0 h 118"/>
                  <a:gd name="T2" fmla="*/ 7 w 49"/>
                  <a:gd name="T3" fmla="*/ 27 h 118"/>
                  <a:gd name="T4" fmla="*/ 21 w 49"/>
                  <a:gd name="T5" fmla="*/ 73 h 118"/>
                  <a:gd name="T6" fmla="*/ 27 w 49"/>
                  <a:gd name="T7" fmla="*/ 105 h 118"/>
                  <a:gd name="T8" fmla="*/ 49 w 49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118">
                    <a:moveTo>
                      <a:pt x="43" y="0"/>
                    </a:moveTo>
                    <a:cubicBezTo>
                      <a:pt x="27" y="0"/>
                      <a:pt x="12" y="12"/>
                      <a:pt x="7" y="27"/>
                    </a:cubicBezTo>
                    <a:cubicBezTo>
                      <a:pt x="0" y="48"/>
                      <a:pt x="15" y="56"/>
                      <a:pt x="21" y="73"/>
                    </a:cubicBezTo>
                    <a:cubicBezTo>
                      <a:pt x="25" y="84"/>
                      <a:pt x="20" y="95"/>
                      <a:pt x="27" y="105"/>
                    </a:cubicBezTo>
                    <a:cubicBezTo>
                      <a:pt x="33" y="112"/>
                      <a:pt x="43" y="115"/>
                      <a:pt x="49" y="11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5" name="Freeform 472"/>
              <p:cNvSpPr>
                <a:spLocks/>
              </p:cNvSpPr>
              <p:nvPr/>
            </p:nvSpPr>
            <p:spPr bwMode="auto">
              <a:xfrm>
                <a:off x="1535" y="2092"/>
                <a:ext cx="199" cy="166"/>
              </a:xfrm>
              <a:custGeom>
                <a:avLst/>
                <a:gdLst>
                  <a:gd name="T0" fmla="*/ 23 w 73"/>
                  <a:gd name="T1" fmla="*/ 7 h 61"/>
                  <a:gd name="T2" fmla="*/ 9 w 73"/>
                  <a:gd name="T3" fmla="*/ 49 h 61"/>
                  <a:gd name="T4" fmla="*/ 53 w 73"/>
                  <a:gd name="T5" fmla="*/ 46 h 61"/>
                  <a:gd name="T6" fmla="*/ 32 w 73"/>
                  <a:gd name="T7" fmla="*/ 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61">
                    <a:moveTo>
                      <a:pt x="23" y="7"/>
                    </a:moveTo>
                    <a:cubicBezTo>
                      <a:pt x="10" y="12"/>
                      <a:pt x="0" y="37"/>
                      <a:pt x="9" y="49"/>
                    </a:cubicBezTo>
                    <a:cubicBezTo>
                      <a:pt x="18" y="61"/>
                      <a:pt x="42" y="55"/>
                      <a:pt x="53" y="46"/>
                    </a:cubicBezTo>
                    <a:cubicBezTo>
                      <a:pt x="73" y="30"/>
                      <a:pt x="54" y="0"/>
                      <a:pt x="32" y="2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6" name="Freeform 473"/>
              <p:cNvSpPr>
                <a:spLocks/>
              </p:cNvSpPr>
              <p:nvPr/>
            </p:nvSpPr>
            <p:spPr bwMode="auto">
              <a:xfrm>
                <a:off x="1489" y="1724"/>
                <a:ext cx="76" cy="185"/>
              </a:xfrm>
              <a:custGeom>
                <a:avLst/>
                <a:gdLst>
                  <a:gd name="T0" fmla="*/ 6 w 28"/>
                  <a:gd name="T1" fmla="*/ 10 h 68"/>
                  <a:gd name="T2" fmla="*/ 25 w 28"/>
                  <a:gd name="T3" fmla="*/ 43 h 68"/>
                  <a:gd name="T4" fmla="*/ 0 w 28"/>
                  <a:gd name="T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68">
                    <a:moveTo>
                      <a:pt x="6" y="10"/>
                    </a:moveTo>
                    <a:cubicBezTo>
                      <a:pt x="20" y="0"/>
                      <a:pt x="28" y="33"/>
                      <a:pt x="25" y="43"/>
                    </a:cubicBezTo>
                    <a:cubicBezTo>
                      <a:pt x="22" y="52"/>
                      <a:pt x="9" y="66"/>
                      <a:pt x="0" y="6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7" name="Freeform 474"/>
              <p:cNvSpPr>
                <a:spLocks/>
              </p:cNvSpPr>
              <p:nvPr/>
            </p:nvSpPr>
            <p:spPr bwMode="auto">
              <a:xfrm>
                <a:off x="1527" y="2560"/>
                <a:ext cx="221" cy="312"/>
              </a:xfrm>
              <a:custGeom>
                <a:avLst/>
                <a:gdLst>
                  <a:gd name="T0" fmla="*/ 16 w 81"/>
                  <a:gd name="T1" fmla="*/ 103 h 115"/>
                  <a:gd name="T2" fmla="*/ 63 w 81"/>
                  <a:gd name="T3" fmla="*/ 108 h 115"/>
                  <a:gd name="T4" fmla="*/ 77 w 81"/>
                  <a:gd name="T5" fmla="*/ 64 h 115"/>
                  <a:gd name="T6" fmla="*/ 81 w 81"/>
                  <a:gd name="T7" fmla="*/ 2 h 115"/>
                  <a:gd name="T8" fmla="*/ 1 w 81"/>
                  <a:gd name="T9" fmla="*/ 3 h 115"/>
                  <a:gd name="T10" fmla="*/ 11 w 81"/>
                  <a:gd name="T11" fmla="*/ 68 h 115"/>
                  <a:gd name="T12" fmla="*/ 15 w 81"/>
                  <a:gd name="T13" fmla="*/ 91 h 115"/>
                  <a:gd name="T14" fmla="*/ 16 w 81"/>
                  <a:gd name="T15" fmla="*/ 10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" h="115">
                    <a:moveTo>
                      <a:pt x="16" y="103"/>
                    </a:moveTo>
                    <a:cubicBezTo>
                      <a:pt x="21" y="115"/>
                      <a:pt x="53" y="112"/>
                      <a:pt x="63" y="108"/>
                    </a:cubicBezTo>
                    <a:cubicBezTo>
                      <a:pt x="79" y="103"/>
                      <a:pt x="76" y="77"/>
                      <a:pt x="77" y="64"/>
                    </a:cubicBezTo>
                    <a:cubicBezTo>
                      <a:pt x="79" y="44"/>
                      <a:pt x="77" y="21"/>
                      <a:pt x="81" y="2"/>
                    </a:cubicBezTo>
                    <a:cubicBezTo>
                      <a:pt x="55" y="0"/>
                      <a:pt x="28" y="1"/>
                      <a:pt x="1" y="3"/>
                    </a:cubicBezTo>
                    <a:cubicBezTo>
                      <a:pt x="0" y="24"/>
                      <a:pt x="8" y="47"/>
                      <a:pt x="11" y="68"/>
                    </a:cubicBezTo>
                    <a:cubicBezTo>
                      <a:pt x="12" y="76"/>
                      <a:pt x="14" y="84"/>
                      <a:pt x="15" y="91"/>
                    </a:cubicBezTo>
                    <a:cubicBezTo>
                      <a:pt x="15" y="94"/>
                      <a:pt x="14" y="100"/>
                      <a:pt x="16" y="103"/>
                    </a:cubicBezTo>
                    <a:close/>
                  </a:path>
                </a:pathLst>
              </a:custGeom>
              <a:solidFill>
                <a:srgbClr val="F39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8" name="Freeform 475"/>
              <p:cNvSpPr>
                <a:spLocks noEditPoints="1"/>
              </p:cNvSpPr>
              <p:nvPr/>
            </p:nvSpPr>
            <p:spPr bwMode="auto">
              <a:xfrm>
                <a:off x="1525" y="2557"/>
                <a:ext cx="228" cy="321"/>
              </a:xfrm>
              <a:custGeom>
                <a:avLst/>
                <a:gdLst>
                  <a:gd name="T0" fmla="*/ 2 w 84"/>
                  <a:gd name="T1" fmla="*/ 2 h 118"/>
                  <a:gd name="T2" fmla="*/ 1 w 84"/>
                  <a:gd name="T3" fmla="*/ 4 h 118"/>
                  <a:gd name="T4" fmla="*/ 6 w 84"/>
                  <a:gd name="T5" fmla="*/ 49 h 118"/>
                  <a:gd name="T6" fmla="*/ 10 w 84"/>
                  <a:gd name="T7" fmla="*/ 70 h 118"/>
                  <a:gd name="T8" fmla="*/ 12 w 84"/>
                  <a:gd name="T9" fmla="*/ 81 h 118"/>
                  <a:gd name="T10" fmla="*/ 14 w 84"/>
                  <a:gd name="T11" fmla="*/ 92 h 118"/>
                  <a:gd name="T12" fmla="*/ 14 w 84"/>
                  <a:gd name="T13" fmla="*/ 97 h 118"/>
                  <a:gd name="T14" fmla="*/ 15 w 84"/>
                  <a:gd name="T15" fmla="*/ 105 h 118"/>
                  <a:gd name="T16" fmla="*/ 15 w 84"/>
                  <a:gd name="T17" fmla="*/ 105 h 118"/>
                  <a:gd name="T18" fmla="*/ 64 w 84"/>
                  <a:gd name="T19" fmla="*/ 111 h 118"/>
                  <a:gd name="T20" fmla="*/ 79 w 84"/>
                  <a:gd name="T21" fmla="*/ 74 h 118"/>
                  <a:gd name="T22" fmla="*/ 80 w 84"/>
                  <a:gd name="T23" fmla="*/ 65 h 118"/>
                  <a:gd name="T24" fmla="*/ 81 w 84"/>
                  <a:gd name="T25" fmla="*/ 41 h 118"/>
                  <a:gd name="T26" fmla="*/ 84 w 84"/>
                  <a:gd name="T27" fmla="*/ 3 h 118"/>
                  <a:gd name="T28" fmla="*/ 84 w 84"/>
                  <a:gd name="T29" fmla="*/ 2 h 118"/>
                  <a:gd name="T30" fmla="*/ 83 w 84"/>
                  <a:gd name="T31" fmla="*/ 1 h 118"/>
                  <a:gd name="T32" fmla="*/ 2 w 84"/>
                  <a:gd name="T33" fmla="*/ 2 h 118"/>
                  <a:gd name="T34" fmla="*/ 80 w 84"/>
                  <a:gd name="T35" fmla="*/ 4 h 118"/>
                  <a:gd name="T36" fmla="*/ 78 w 84"/>
                  <a:gd name="T37" fmla="*/ 41 h 118"/>
                  <a:gd name="T38" fmla="*/ 77 w 84"/>
                  <a:gd name="T39" fmla="*/ 65 h 118"/>
                  <a:gd name="T40" fmla="*/ 76 w 84"/>
                  <a:gd name="T41" fmla="*/ 73 h 118"/>
                  <a:gd name="T42" fmla="*/ 63 w 84"/>
                  <a:gd name="T43" fmla="*/ 108 h 118"/>
                  <a:gd name="T44" fmla="*/ 18 w 84"/>
                  <a:gd name="T45" fmla="*/ 104 h 118"/>
                  <a:gd name="T46" fmla="*/ 18 w 84"/>
                  <a:gd name="T47" fmla="*/ 99 h 118"/>
                  <a:gd name="T48" fmla="*/ 18 w 84"/>
                  <a:gd name="T49" fmla="*/ 97 h 118"/>
                  <a:gd name="T50" fmla="*/ 18 w 84"/>
                  <a:gd name="T51" fmla="*/ 92 h 118"/>
                  <a:gd name="T52" fmla="*/ 15 w 84"/>
                  <a:gd name="T53" fmla="*/ 80 h 118"/>
                  <a:gd name="T54" fmla="*/ 13 w 84"/>
                  <a:gd name="T55" fmla="*/ 69 h 118"/>
                  <a:gd name="T56" fmla="*/ 9 w 84"/>
                  <a:gd name="T57" fmla="*/ 48 h 118"/>
                  <a:gd name="T58" fmla="*/ 4 w 84"/>
                  <a:gd name="T59" fmla="*/ 9 h 118"/>
                  <a:gd name="T60" fmla="*/ 4 w 84"/>
                  <a:gd name="T61" fmla="*/ 5 h 118"/>
                  <a:gd name="T62" fmla="*/ 80 w 84"/>
                  <a:gd name="T63" fmla="*/ 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4" h="118">
                    <a:moveTo>
                      <a:pt x="2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0" y="18"/>
                      <a:pt x="3" y="34"/>
                      <a:pt x="6" y="4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4" y="97"/>
                      <a:pt x="14" y="97"/>
                      <a:pt x="14" y="97"/>
                    </a:cubicBezTo>
                    <a:cubicBezTo>
                      <a:pt x="14" y="100"/>
                      <a:pt x="14" y="103"/>
                      <a:pt x="15" y="105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21" y="118"/>
                      <a:pt x="54" y="114"/>
                      <a:pt x="64" y="111"/>
                    </a:cubicBezTo>
                    <a:cubicBezTo>
                      <a:pt x="78" y="106"/>
                      <a:pt x="79" y="88"/>
                      <a:pt x="79" y="74"/>
                    </a:cubicBezTo>
                    <a:cubicBezTo>
                      <a:pt x="80" y="65"/>
                      <a:pt x="80" y="65"/>
                      <a:pt x="80" y="65"/>
                    </a:cubicBezTo>
                    <a:cubicBezTo>
                      <a:pt x="81" y="57"/>
                      <a:pt x="81" y="49"/>
                      <a:pt x="81" y="41"/>
                    </a:cubicBezTo>
                    <a:cubicBezTo>
                      <a:pt x="81" y="28"/>
                      <a:pt x="81" y="15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55" y="0"/>
                      <a:pt x="27" y="1"/>
                      <a:pt x="2" y="2"/>
                    </a:cubicBezTo>
                    <a:close/>
                    <a:moveTo>
                      <a:pt x="80" y="4"/>
                    </a:moveTo>
                    <a:cubicBezTo>
                      <a:pt x="78" y="16"/>
                      <a:pt x="78" y="29"/>
                      <a:pt x="78" y="41"/>
                    </a:cubicBezTo>
                    <a:cubicBezTo>
                      <a:pt x="77" y="49"/>
                      <a:pt x="77" y="57"/>
                      <a:pt x="77" y="65"/>
                    </a:cubicBezTo>
                    <a:cubicBezTo>
                      <a:pt x="76" y="73"/>
                      <a:pt x="76" y="73"/>
                      <a:pt x="76" y="73"/>
                    </a:cubicBezTo>
                    <a:cubicBezTo>
                      <a:pt x="76" y="87"/>
                      <a:pt x="75" y="104"/>
                      <a:pt x="63" y="108"/>
                    </a:cubicBezTo>
                    <a:cubicBezTo>
                      <a:pt x="54" y="111"/>
                      <a:pt x="23" y="114"/>
                      <a:pt x="18" y="104"/>
                    </a:cubicBezTo>
                    <a:cubicBezTo>
                      <a:pt x="18" y="103"/>
                      <a:pt x="18" y="101"/>
                      <a:pt x="18" y="99"/>
                    </a:cubicBezTo>
                    <a:cubicBezTo>
                      <a:pt x="18" y="98"/>
                      <a:pt x="18" y="97"/>
                      <a:pt x="18" y="97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7" y="35"/>
                      <a:pt x="4" y="22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27" y="4"/>
                      <a:pt x="55" y="3"/>
                      <a:pt x="8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9" name="Freeform 476"/>
              <p:cNvSpPr>
                <a:spLocks/>
              </p:cNvSpPr>
              <p:nvPr/>
            </p:nvSpPr>
            <p:spPr bwMode="auto">
              <a:xfrm>
                <a:off x="1636" y="2677"/>
                <a:ext cx="123" cy="190"/>
              </a:xfrm>
              <a:custGeom>
                <a:avLst/>
                <a:gdLst>
                  <a:gd name="T0" fmla="*/ 21 w 45"/>
                  <a:gd name="T1" fmla="*/ 0 h 70"/>
                  <a:gd name="T2" fmla="*/ 4 w 45"/>
                  <a:gd name="T3" fmla="*/ 34 h 70"/>
                  <a:gd name="T4" fmla="*/ 19 w 45"/>
                  <a:gd name="T5" fmla="*/ 63 h 70"/>
                  <a:gd name="T6" fmla="*/ 43 w 45"/>
                  <a:gd name="T7" fmla="*/ 31 h 70"/>
                  <a:gd name="T8" fmla="*/ 40 w 45"/>
                  <a:gd name="T9" fmla="*/ 13 h 70"/>
                  <a:gd name="T10" fmla="*/ 25 w 45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70">
                    <a:moveTo>
                      <a:pt x="21" y="0"/>
                    </a:moveTo>
                    <a:cubicBezTo>
                      <a:pt x="13" y="7"/>
                      <a:pt x="7" y="24"/>
                      <a:pt x="4" y="34"/>
                    </a:cubicBezTo>
                    <a:cubicBezTo>
                      <a:pt x="0" y="48"/>
                      <a:pt x="6" y="57"/>
                      <a:pt x="19" y="63"/>
                    </a:cubicBezTo>
                    <a:cubicBezTo>
                      <a:pt x="37" y="70"/>
                      <a:pt x="39" y="45"/>
                      <a:pt x="43" y="31"/>
                    </a:cubicBezTo>
                    <a:cubicBezTo>
                      <a:pt x="45" y="22"/>
                      <a:pt x="45" y="20"/>
                      <a:pt x="40" y="13"/>
                    </a:cubicBezTo>
                    <a:cubicBezTo>
                      <a:pt x="37" y="9"/>
                      <a:pt x="29" y="2"/>
                      <a:pt x="25" y="0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0" name="Freeform 477"/>
              <p:cNvSpPr>
                <a:spLocks/>
              </p:cNvSpPr>
              <p:nvPr/>
            </p:nvSpPr>
            <p:spPr bwMode="auto">
              <a:xfrm>
                <a:off x="969" y="1994"/>
                <a:ext cx="232" cy="103"/>
              </a:xfrm>
              <a:custGeom>
                <a:avLst/>
                <a:gdLst>
                  <a:gd name="T0" fmla="*/ 5 w 85"/>
                  <a:gd name="T1" fmla="*/ 23 h 38"/>
                  <a:gd name="T2" fmla="*/ 37 w 85"/>
                  <a:gd name="T3" fmla="*/ 1 h 38"/>
                  <a:gd name="T4" fmla="*/ 84 w 85"/>
                  <a:gd name="T5" fmla="*/ 7 h 38"/>
                  <a:gd name="T6" fmla="*/ 68 w 85"/>
                  <a:gd name="T7" fmla="*/ 33 h 38"/>
                  <a:gd name="T8" fmla="*/ 0 w 85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38">
                    <a:moveTo>
                      <a:pt x="5" y="23"/>
                    </a:moveTo>
                    <a:cubicBezTo>
                      <a:pt x="7" y="4"/>
                      <a:pt x="21" y="0"/>
                      <a:pt x="37" y="1"/>
                    </a:cubicBezTo>
                    <a:cubicBezTo>
                      <a:pt x="52" y="3"/>
                      <a:pt x="70" y="1"/>
                      <a:pt x="84" y="7"/>
                    </a:cubicBezTo>
                    <a:cubicBezTo>
                      <a:pt x="85" y="18"/>
                      <a:pt x="71" y="23"/>
                      <a:pt x="68" y="33"/>
                    </a:cubicBezTo>
                    <a:cubicBezTo>
                      <a:pt x="50" y="32"/>
                      <a:pt x="16" y="27"/>
                      <a:pt x="0" y="3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1" name="Freeform 478"/>
              <p:cNvSpPr>
                <a:spLocks/>
              </p:cNvSpPr>
              <p:nvPr/>
            </p:nvSpPr>
            <p:spPr bwMode="auto">
              <a:xfrm>
                <a:off x="1701" y="2478"/>
                <a:ext cx="420" cy="517"/>
              </a:xfrm>
              <a:custGeom>
                <a:avLst/>
                <a:gdLst>
                  <a:gd name="T0" fmla="*/ 91 w 154"/>
                  <a:gd name="T1" fmla="*/ 5 h 190"/>
                  <a:gd name="T2" fmla="*/ 93 w 154"/>
                  <a:gd name="T3" fmla="*/ 59 h 190"/>
                  <a:gd name="T4" fmla="*/ 104 w 154"/>
                  <a:gd name="T5" fmla="*/ 110 h 190"/>
                  <a:gd name="T6" fmla="*/ 23 w 154"/>
                  <a:gd name="T7" fmla="*/ 88 h 190"/>
                  <a:gd name="T8" fmla="*/ 22 w 154"/>
                  <a:gd name="T9" fmla="*/ 91 h 190"/>
                  <a:gd name="T10" fmla="*/ 2 w 154"/>
                  <a:gd name="T11" fmla="*/ 130 h 190"/>
                  <a:gd name="T12" fmla="*/ 12 w 154"/>
                  <a:gd name="T13" fmla="*/ 148 h 190"/>
                  <a:gd name="T14" fmla="*/ 32 w 154"/>
                  <a:gd name="T15" fmla="*/ 160 h 190"/>
                  <a:gd name="T16" fmla="*/ 127 w 154"/>
                  <a:gd name="T17" fmla="*/ 171 h 190"/>
                  <a:gd name="T18" fmla="*/ 154 w 154"/>
                  <a:gd name="T19" fmla="*/ 122 h 190"/>
                  <a:gd name="T20" fmla="*/ 131 w 154"/>
                  <a:gd name="T21" fmla="*/ 62 h 190"/>
                  <a:gd name="T22" fmla="*/ 149 w 154"/>
                  <a:gd name="T23" fmla="*/ 94 h 190"/>
                  <a:gd name="T24" fmla="*/ 118 w 154"/>
                  <a:gd name="T25" fmla="*/ 41 h 190"/>
                  <a:gd name="T26" fmla="*/ 137 w 154"/>
                  <a:gd name="T27" fmla="*/ 67 h 190"/>
                  <a:gd name="T28" fmla="*/ 114 w 154"/>
                  <a:gd name="T29" fmla="*/ 31 h 190"/>
                  <a:gd name="T30" fmla="*/ 93 w 154"/>
                  <a:gd name="T31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190">
                    <a:moveTo>
                      <a:pt x="91" y="5"/>
                    </a:moveTo>
                    <a:cubicBezTo>
                      <a:pt x="84" y="21"/>
                      <a:pt x="88" y="42"/>
                      <a:pt x="93" y="59"/>
                    </a:cubicBezTo>
                    <a:cubicBezTo>
                      <a:pt x="96" y="71"/>
                      <a:pt x="107" y="98"/>
                      <a:pt x="104" y="110"/>
                    </a:cubicBezTo>
                    <a:cubicBezTo>
                      <a:pt x="93" y="148"/>
                      <a:pt x="33" y="98"/>
                      <a:pt x="23" y="88"/>
                    </a:cubicBezTo>
                    <a:cubicBezTo>
                      <a:pt x="23" y="88"/>
                      <a:pt x="22" y="91"/>
                      <a:pt x="22" y="91"/>
                    </a:cubicBezTo>
                    <a:cubicBezTo>
                      <a:pt x="13" y="101"/>
                      <a:pt x="4" y="117"/>
                      <a:pt x="2" y="130"/>
                    </a:cubicBezTo>
                    <a:cubicBezTo>
                      <a:pt x="0" y="139"/>
                      <a:pt x="3" y="141"/>
                      <a:pt x="12" y="148"/>
                    </a:cubicBezTo>
                    <a:cubicBezTo>
                      <a:pt x="18" y="152"/>
                      <a:pt x="25" y="156"/>
                      <a:pt x="32" y="160"/>
                    </a:cubicBezTo>
                    <a:cubicBezTo>
                      <a:pt x="60" y="177"/>
                      <a:pt x="97" y="190"/>
                      <a:pt x="127" y="171"/>
                    </a:cubicBezTo>
                    <a:cubicBezTo>
                      <a:pt x="145" y="160"/>
                      <a:pt x="154" y="142"/>
                      <a:pt x="154" y="122"/>
                    </a:cubicBezTo>
                    <a:cubicBezTo>
                      <a:pt x="154" y="100"/>
                      <a:pt x="140" y="81"/>
                      <a:pt x="131" y="62"/>
                    </a:cubicBezTo>
                    <a:cubicBezTo>
                      <a:pt x="138" y="73"/>
                      <a:pt x="140" y="85"/>
                      <a:pt x="149" y="94"/>
                    </a:cubicBezTo>
                    <a:cubicBezTo>
                      <a:pt x="142" y="74"/>
                      <a:pt x="126" y="60"/>
                      <a:pt x="118" y="41"/>
                    </a:cubicBezTo>
                    <a:cubicBezTo>
                      <a:pt x="123" y="49"/>
                      <a:pt x="128" y="63"/>
                      <a:pt x="137" y="67"/>
                    </a:cubicBezTo>
                    <a:cubicBezTo>
                      <a:pt x="131" y="53"/>
                      <a:pt x="121" y="43"/>
                      <a:pt x="114" y="31"/>
                    </a:cubicBezTo>
                    <a:cubicBezTo>
                      <a:pt x="108" y="21"/>
                      <a:pt x="109" y="0"/>
                      <a:pt x="93" y="2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2" name="Freeform 479"/>
              <p:cNvSpPr>
                <a:spLocks/>
              </p:cNvSpPr>
              <p:nvPr/>
            </p:nvSpPr>
            <p:spPr bwMode="auto">
              <a:xfrm>
                <a:off x="942" y="2067"/>
                <a:ext cx="487" cy="536"/>
              </a:xfrm>
              <a:custGeom>
                <a:avLst/>
                <a:gdLst>
                  <a:gd name="T0" fmla="*/ 16 w 179"/>
                  <a:gd name="T1" fmla="*/ 0 h 197"/>
                  <a:gd name="T2" fmla="*/ 12 w 179"/>
                  <a:gd name="T3" fmla="*/ 107 h 197"/>
                  <a:gd name="T4" fmla="*/ 38 w 179"/>
                  <a:gd name="T5" fmla="*/ 154 h 197"/>
                  <a:gd name="T6" fmla="*/ 85 w 179"/>
                  <a:gd name="T7" fmla="*/ 178 h 197"/>
                  <a:gd name="T8" fmla="*/ 160 w 179"/>
                  <a:gd name="T9" fmla="*/ 185 h 197"/>
                  <a:gd name="T10" fmla="*/ 170 w 179"/>
                  <a:gd name="T11" fmla="*/ 150 h 197"/>
                  <a:gd name="T12" fmla="*/ 179 w 179"/>
                  <a:gd name="T13" fmla="*/ 112 h 197"/>
                  <a:gd name="T14" fmla="*/ 87 w 179"/>
                  <a:gd name="T15" fmla="*/ 95 h 197"/>
                  <a:gd name="T16" fmla="*/ 63 w 179"/>
                  <a:gd name="T17" fmla="*/ 52 h 197"/>
                  <a:gd name="T18" fmla="*/ 69 w 179"/>
                  <a:gd name="T19" fmla="*/ 26 h 197"/>
                  <a:gd name="T20" fmla="*/ 79 w 179"/>
                  <a:gd name="T21" fmla="*/ 5 h 197"/>
                  <a:gd name="T22" fmla="*/ 80 w 179"/>
                  <a:gd name="T23" fmla="*/ 3 h 197"/>
                  <a:gd name="T24" fmla="*/ 48 w 179"/>
                  <a:gd name="T25" fmla="*/ 1 h 197"/>
                  <a:gd name="T26" fmla="*/ 15 w 179"/>
                  <a:gd name="T27" fmla="*/ 1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7">
                    <a:moveTo>
                      <a:pt x="16" y="0"/>
                    </a:moveTo>
                    <a:cubicBezTo>
                      <a:pt x="0" y="32"/>
                      <a:pt x="1" y="73"/>
                      <a:pt x="12" y="107"/>
                    </a:cubicBezTo>
                    <a:cubicBezTo>
                      <a:pt x="17" y="123"/>
                      <a:pt x="26" y="142"/>
                      <a:pt x="38" y="154"/>
                    </a:cubicBezTo>
                    <a:cubicBezTo>
                      <a:pt x="50" y="165"/>
                      <a:pt x="70" y="171"/>
                      <a:pt x="85" y="178"/>
                    </a:cubicBezTo>
                    <a:cubicBezTo>
                      <a:pt x="99" y="184"/>
                      <a:pt x="145" y="197"/>
                      <a:pt x="160" y="185"/>
                    </a:cubicBezTo>
                    <a:cubicBezTo>
                      <a:pt x="167" y="179"/>
                      <a:pt x="168" y="159"/>
                      <a:pt x="170" y="150"/>
                    </a:cubicBezTo>
                    <a:cubicBezTo>
                      <a:pt x="173" y="137"/>
                      <a:pt x="176" y="124"/>
                      <a:pt x="179" y="112"/>
                    </a:cubicBezTo>
                    <a:cubicBezTo>
                      <a:pt x="158" y="129"/>
                      <a:pt x="107" y="104"/>
                      <a:pt x="87" y="95"/>
                    </a:cubicBezTo>
                    <a:cubicBezTo>
                      <a:pt x="68" y="86"/>
                      <a:pt x="59" y="73"/>
                      <a:pt x="63" y="52"/>
                    </a:cubicBezTo>
                    <a:cubicBezTo>
                      <a:pt x="64" y="44"/>
                      <a:pt x="67" y="34"/>
                      <a:pt x="69" y="26"/>
                    </a:cubicBezTo>
                    <a:cubicBezTo>
                      <a:pt x="71" y="22"/>
                      <a:pt x="80" y="9"/>
                      <a:pt x="79" y="5"/>
                    </a:cubicBezTo>
                    <a:cubicBezTo>
                      <a:pt x="79" y="5"/>
                      <a:pt x="80" y="4"/>
                      <a:pt x="80" y="3"/>
                    </a:cubicBezTo>
                    <a:cubicBezTo>
                      <a:pt x="71" y="0"/>
                      <a:pt x="58" y="2"/>
                      <a:pt x="48" y="1"/>
                    </a:cubicBezTo>
                    <a:cubicBezTo>
                      <a:pt x="37" y="0"/>
                      <a:pt x="26" y="0"/>
                      <a:pt x="15" y="1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3" name="Freeform 480"/>
              <p:cNvSpPr>
                <a:spLocks/>
              </p:cNvSpPr>
              <p:nvPr/>
            </p:nvSpPr>
            <p:spPr bwMode="auto">
              <a:xfrm>
                <a:off x="1448" y="1686"/>
                <a:ext cx="63" cy="599"/>
              </a:xfrm>
              <a:custGeom>
                <a:avLst/>
                <a:gdLst>
                  <a:gd name="T0" fmla="*/ 20 w 23"/>
                  <a:gd name="T1" fmla="*/ 0 h 220"/>
                  <a:gd name="T2" fmla="*/ 18 w 23"/>
                  <a:gd name="T3" fmla="*/ 2 h 220"/>
                  <a:gd name="T4" fmla="*/ 15 w 23"/>
                  <a:gd name="T5" fmla="*/ 53 h 220"/>
                  <a:gd name="T6" fmla="*/ 14 w 23"/>
                  <a:gd name="T7" fmla="*/ 70 h 220"/>
                  <a:gd name="T8" fmla="*/ 11 w 23"/>
                  <a:gd name="T9" fmla="*/ 100 h 220"/>
                  <a:gd name="T10" fmla="*/ 8 w 23"/>
                  <a:gd name="T11" fmla="*/ 147 h 220"/>
                  <a:gd name="T12" fmla="*/ 6 w 23"/>
                  <a:gd name="T13" fmla="*/ 161 h 220"/>
                  <a:gd name="T14" fmla="*/ 0 w 23"/>
                  <a:gd name="T15" fmla="*/ 218 h 220"/>
                  <a:gd name="T16" fmla="*/ 1 w 23"/>
                  <a:gd name="T17" fmla="*/ 219 h 220"/>
                  <a:gd name="T18" fmla="*/ 3 w 23"/>
                  <a:gd name="T19" fmla="*/ 218 h 220"/>
                  <a:gd name="T20" fmla="*/ 9 w 23"/>
                  <a:gd name="T21" fmla="*/ 161 h 220"/>
                  <a:gd name="T22" fmla="*/ 11 w 23"/>
                  <a:gd name="T23" fmla="*/ 148 h 220"/>
                  <a:gd name="T24" fmla="*/ 15 w 23"/>
                  <a:gd name="T25" fmla="*/ 101 h 220"/>
                  <a:gd name="T26" fmla="*/ 17 w 23"/>
                  <a:gd name="T27" fmla="*/ 70 h 220"/>
                  <a:gd name="T28" fmla="*/ 19 w 23"/>
                  <a:gd name="T29" fmla="*/ 54 h 220"/>
                  <a:gd name="T30" fmla="*/ 22 w 23"/>
                  <a:gd name="T31" fmla="*/ 2 h 220"/>
                  <a:gd name="T32" fmla="*/ 20 w 23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20">
                    <a:moveTo>
                      <a:pt x="20" y="0"/>
                    </a:moveTo>
                    <a:cubicBezTo>
                      <a:pt x="19" y="0"/>
                      <a:pt x="18" y="1"/>
                      <a:pt x="18" y="2"/>
                    </a:cubicBezTo>
                    <a:cubicBezTo>
                      <a:pt x="19" y="17"/>
                      <a:pt x="17" y="35"/>
                      <a:pt x="15" y="53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100"/>
                      <a:pt x="11" y="100"/>
                      <a:pt x="11" y="100"/>
                    </a:cubicBezTo>
                    <a:cubicBezTo>
                      <a:pt x="10" y="116"/>
                      <a:pt x="9" y="132"/>
                      <a:pt x="8" y="147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4" y="180"/>
                      <a:pt x="2" y="199"/>
                      <a:pt x="0" y="218"/>
                    </a:cubicBezTo>
                    <a:cubicBezTo>
                      <a:pt x="0" y="218"/>
                      <a:pt x="0" y="219"/>
                      <a:pt x="1" y="219"/>
                    </a:cubicBezTo>
                    <a:cubicBezTo>
                      <a:pt x="2" y="220"/>
                      <a:pt x="3" y="219"/>
                      <a:pt x="3" y="218"/>
                    </a:cubicBezTo>
                    <a:cubicBezTo>
                      <a:pt x="5" y="200"/>
                      <a:pt x="8" y="180"/>
                      <a:pt x="9" y="161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3" y="132"/>
                      <a:pt x="14" y="116"/>
                      <a:pt x="15" y="101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36"/>
                      <a:pt x="23" y="17"/>
                      <a:pt x="22" y="2"/>
                    </a:cubicBezTo>
                    <a:cubicBezTo>
                      <a:pt x="22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4" name="Freeform 481"/>
              <p:cNvSpPr>
                <a:spLocks/>
              </p:cNvSpPr>
              <p:nvPr/>
            </p:nvSpPr>
            <p:spPr bwMode="auto">
              <a:xfrm>
                <a:off x="1868" y="1512"/>
                <a:ext cx="57" cy="808"/>
              </a:xfrm>
              <a:custGeom>
                <a:avLst/>
                <a:gdLst>
                  <a:gd name="T0" fmla="*/ 0 w 21"/>
                  <a:gd name="T1" fmla="*/ 2 h 297"/>
                  <a:gd name="T2" fmla="*/ 6 w 21"/>
                  <a:gd name="T3" fmla="*/ 179 h 297"/>
                  <a:gd name="T4" fmla="*/ 7 w 21"/>
                  <a:gd name="T5" fmla="*/ 191 h 297"/>
                  <a:gd name="T6" fmla="*/ 12 w 21"/>
                  <a:gd name="T7" fmla="*/ 265 h 297"/>
                  <a:gd name="T8" fmla="*/ 13 w 21"/>
                  <a:gd name="T9" fmla="*/ 274 h 297"/>
                  <a:gd name="T10" fmla="*/ 18 w 21"/>
                  <a:gd name="T11" fmla="*/ 296 h 297"/>
                  <a:gd name="T12" fmla="*/ 20 w 21"/>
                  <a:gd name="T13" fmla="*/ 297 h 297"/>
                  <a:gd name="T14" fmla="*/ 21 w 21"/>
                  <a:gd name="T15" fmla="*/ 294 h 297"/>
                  <a:gd name="T16" fmla="*/ 16 w 21"/>
                  <a:gd name="T17" fmla="*/ 274 h 297"/>
                  <a:gd name="T18" fmla="*/ 16 w 21"/>
                  <a:gd name="T19" fmla="*/ 265 h 297"/>
                  <a:gd name="T20" fmla="*/ 10 w 21"/>
                  <a:gd name="T21" fmla="*/ 191 h 297"/>
                  <a:gd name="T22" fmla="*/ 9 w 21"/>
                  <a:gd name="T23" fmla="*/ 179 h 297"/>
                  <a:gd name="T24" fmla="*/ 3 w 21"/>
                  <a:gd name="T25" fmla="*/ 2 h 297"/>
                  <a:gd name="T26" fmla="*/ 1 w 21"/>
                  <a:gd name="T27" fmla="*/ 0 h 297"/>
                  <a:gd name="T28" fmla="*/ 0 w 21"/>
                  <a:gd name="T29" fmla="*/ 2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97">
                    <a:moveTo>
                      <a:pt x="0" y="2"/>
                    </a:moveTo>
                    <a:cubicBezTo>
                      <a:pt x="0" y="61"/>
                      <a:pt x="3" y="121"/>
                      <a:pt x="6" y="179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8" y="215"/>
                      <a:pt x="9" y="240"/>
                      <a:pt x="12" y="265"/>
                    </a:cubicBezTo>
                    <a:cubicBezTo>
                      <a:pt x="12" y="265"/>
                      <a:pt x="13" y="274"/>
                      <a:pt x="13" y="274"/>
                    </a:cubicBezTo>
                    <a:cubicBezTo>
                      <a:pt x="14" y="282"/>
                      <a:pt x="14" y="290"/>
                      <a:pt x="18" y="296"/>
                    </a:cubicBezTo>
                    <a:cubicBezTo>
                      <a:pt x="18" y="297"/>
                      <a:pt x="19" y="297"/>
                      <a:pt x="20" y="297"/>
                    </a:cubicBezTo>
                    <a:cubicBezTo>
                      <a:pt x="21" y="296"/>
                      <a:pt x="21" y="295"/>
                      <a:pt x="21" y="294"/>
                    </a:cubicBezTo>
                    <a:cubicBezTo>
                      <a:pt x="17" y="289"/>
                      <a:pt x="17" y="281"/>
                      <a:pt x="16" y="274"/>
                    </a:cubicBezTo>
                    <a:cubicBezTo>
                      <a:pt x="16" y="265"/>
                      <a:pt x="16" y="265"/>
                      <a:pt x="16" y="265"/>
                    </a:cubicBezTo>
                    <a:cubicBezTo>
                      <a:pt x="12" y="240"/>
                      <a:pt x="11" y="216"/>
                      <a:pt x="10" y="191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6" y="121"/>
                      <a:pt x="3" y="61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5" name="Freeform 482"/>
              <p:cNvSpPr>
                <a:spLocks/>
              </p:cNvSpPr>
              <p:nvPr/>
            </p:nvSpPr>
            <p:spPr bwMode="auto">
              <a:xfrm>
                <a:off x="1446" y="2274"/>
                <a:ext cx="476" cy="57"/>
              </a:xfrm>
              <a:custGeom>
                <a:avLst/>
                <a:gdLst>
                  <a:gd name="T0" fmla="*/ 1 w 175"/>
                  <a:gd name="T1" fmla="*/ 0 h 21"/>
                  <a:gd name="T2" fmla="*/ 1 w 175"/>
                  <a:gd name="T3" fmla="*/ 3 h 21"/>
                  <a:gd name="T4" fmla="*/ 38 w 175"/>
                  <a:gd name="T5" fmla="*/ 15 h 21"/>
                  <a:gd name="T6" fmla="*/ 46 w 175"/>
                  <a:gd name="T7" fmla="*/ 15 h 21"/>
                  <a:gd name="T8" fmla="*/ 105 w 175"/>
                  <a:gd name="T9" fmla="*/ 21 h 21"/>
                  <a:gd name="T10" fmla="*/ 148 w 175"/>
                  <a:gd name="T11" fmla="*/ 19 h 21"/>
                  <a:gd name="T12" fmla="*/ 157 w 175"/>
                  <a:gd name="T13" fmla="*/ 17 h 21"/>
                  <a:gd name="T14" fmla="*/ 173 w 175"/>
                  <a:gd name="T15" fmla="*/ 15 h 21"/>
                  <a:gd name="T16" fmla="*/ 175 w 175"/>
                  <a:gd name="T17" fmla="*/ 14 h 21"/>
                  <a:gd name="T18" fmla="*/ 173 w 175"/>
                  <a:gd name="T19" fmla="*/ 12 h 21"/>
                  <a:gd name="T20" fmla="*/ 156 w 175"/>
                  <a:gd name="T21" fmla="*/ 14 h 21"/>
                  <a:gd name="T22" fmla="*/ 148 w 175"/>
                  <a:gd name="T23" fmla="*/ 15 h 21"/>
                  <a:gd name="T24" fmla="*/ 105 w 175"/>
                  <a:gd name="T25" fmla="*/ 18 h 21"/>
                  <a:gd name="T26" fmla="*/ 47 w 175"/>
                  <a:gd name="T27" fmla="*/ 12 h 21"/>
                  <a:gd name="T28" fmla="*/ 39 w 175"/>
                  <a:gd name="T29" fmla="*/ 11 h 21"/>
                  <a:gd name="T30" fmla="*/ 4 w 175"/>
                  <a:gd name="T31" fmla="*/ 1 h 21"/>
                  <a:gd name="T32" fmla="*/ 1 w 17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21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6" y="11"/>
                      <a:pt x="25" y="13"/>
                      <a:pt x="38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64" y="18"/>
                      <a:pt x="84" y="21"/>
                      <a:pt x="105" y="21"/>
                    </a:cubicBezTo>
                    <a:cubicBezTo>
                      <a:pt x="117" y="21"/>
                      <a:pt x="133" y="21"/>
                      <a:pt x="148" y="19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62" y="16"/>
                      <a:pt x="168" y="15"/>
                      <a:pt x="173" y="15"/>
                    </a:cubicBezTo>
                    <a:cubicBezTo>
                      <a:pt x="174" y="15"/>
                      <a:pt x="175" y="15"/>
                      <a:pt x="175" y="14"/>
                    </a:cubicBezTo>
                    <a:cubicBezTo>
                      <a:pt x="175" y="13"/>
                      <a:pt x="174" y="12"/>
                      <a:pt x="173" y="12"/>
                    </a:cubicBezTo>
                    <a:cubicBezTo>
                      <a:pt x="167" y="11"/>
                      <a:pt x="162" y="13"/>
                      <a:pt x="156" y="14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32" y="18"/>
                      <a:pt x="117" y="18"/>
                      <a:pt x="105" y="18"/>
                    </a:cubicBezTo>
                    <a:cubicBezTo>
                      <a:pt x="85" y="18"/>
                      <a:pt x="65" y="15"/>
                      <a:pt x="47" y="12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7" y="10"/>
                      <a:pt x="8" y="8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6" name="Freeform 483"/>
              <p:cNvSpPr>
                <a:spLocks/>
              </p:cNvSpPr>
              <p:nvPr/>
            </p:nvSpPr>
            <p:spPr bwMode="auto">
              <a:xfrm>
                <a:off x="1244" y="2263"/>
                <a:ext cx="212" cy="1004"/>
              </a:xfrm>
              <a:custGeom>
                <a:avLst/>
                <a:gdLst>
                  <a:gd name="T0" fmla="*/ 75 w 78"/>
                  <a:gd name="T1" fmla="*/ 1 h 369"/>
                  <a:gd name="T2" fmla="*/ 70 w 78"/>
                  <a:gd name="T3" fmla="*/ 22 h 369"/>
                  <a:gd name="T4" fmla="*/ 65 w 78"/>
                  <a:gd name="T5" fmla="*/ 39 h 369"/>
                  <a:gd name="T6" fmla="*/ 57 w 78"/>
                  <a:gd name="T7" fmla="*/ 79 h 369"/>
                  <a:gd name="T8" fmla="*/ 54 w 78"/>
                  <a:gd name="T9" fmla="*/ 93 h 369"/>
                  <a:gd name="T10" fmla="*/ 41 w 78"/>
                  <a:gd name="T11" fmla="*/ 145 h 369"/>
                  <a:gd name="T12" fmla="*/ 29 w 78"/>
                  <a:gd name="T13" fmla="*/ 192 h 369"/>
                  <a:gd name="T14" fmla="*/ 21 w 78"/>
                  <a:gd name="T15" fmla="*/ 235 h 369"/>
                  <a:gd name="T16" fmla="*/ 13 w 78"/>
                  <a:gd name="T17" fmla="*/ 280 h 369"/>
                  <a:gd name="T18" fmla="*/ 5 w 78"/>
                  <a:gd name="T19" fmla="*/ 331 h 369"/>
                  <a:gd name="T20" fmla="*/ 3 w 78"/>
                  <a:gd name="T21" fmla="*/ 343 h 369"/>
                  <a:gd name="T22" fmla="*/ 1 w 78"/>
                  <a:gd name="T23" fmla="*/ 367 h 369"/>
                  <a:gd name="T24" fmla="*/ 3 w 78"/>
                  <a:gd name="T25" fmla="*/ 369 h 369"/>
                  <a:gd name="T26" fmla="*/ 4 w 78"/>
                  <a:gd name="T27" fmla="*/ 367 h 369"/>
                  <a:gd name="T28" fmla="*/ 7 w 78"/>
                  <a:gd name="T29" fmla="*/ 344 h 369"/>
                  <a:gd name="T30" fmla="*/ 9 w 78"/>
                  <a:gd name="T31" fmla="*/ 331 h 369"/>
                  <a:gd name="T32" fmla="*/ 16 w 78"/>
                  <a:gd name="T33" fmla="*/ 281 h 369"/>
                  <a:gd name="T34" fmla="*/ 25 w 78"/>
                  <a:gd name="T35" fmla="*/ 235 h 369"/>
                  <a:gd name="T36" fmla="*/ 32 w 78"/>
                  <a:gd name="T37" fmla="*/ 193 h 369"/>
                  <a:gd name="T38" fmla="*/ 44 w 78"/>
                  <a:gd name="T39" fmla="*/ 146 h 369"/>
                  <a:gd name="T40" fmla="*/ 57 w 78"/>
                  <a:gd name="T41" fmla="*/ 94 h 369"/>
                  <a:gd name="T42" fmla="*/ 60 w 78"/>
                  <a:gd name="T43" fmla="*/ 80 h 369"/>
                  <a:gd name="T44" fmla="*/ 69 w 78"/>
                  <a:gd name="T45" fmla="*/ 39 h 369"/>
                  <a:gd name="T46" fmla="*/ 73 w 78"/>
                  <a:gd name="T47" fmla="*/ 23 h 369"/>
                  <a:gd name="T48" fmla="*/ 78 w 78"/>
                  <a:gd name="T49" fmla="*/ 2 h 369"/>
                  <a:gd name="T50" fmla="*/ 76 w 78"/>
                  <a:gd name="T51" fmla="*/ 0 h 369"/>
                  <a:gd name="T52" fmla="*/ 75 w 78"/>
                  <a:gd name="T53" fmla="*/ 1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8" h="369">
                    <a:moveTo>
                      <a:pt x="75" y="1"/>
                    </a:moveTo>
                    <a:cubicBezTo>
                      <a:pt x="74" y="9"/>
                      <a:pt x="72" y="16"/>
                      <a:pt x="70" y="22"/>
                    </a:cubicBezTo>
                    <a:cubicBezTo>
                      <a:pt x="68" y="27"/>
                      <a:pt x="66" y="33"/>
                      <a:pt x="65" y="39"/>
                    </a:cubicBezTo>
                    <a:cubicBezTo>
                      <a:pt x="63" y="52"/>
                      <a:pt x="60" y="65"/>
                      <a:pt x="57" y="79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50" y="111"/>
                      <a:pt x="45" y="128"/>
                      <a:pt x="41" y="145"/>
                    </a:cubicBezTo>
                    <a:cubicBezTo>
                      <a:pt x="37" y="160"/>
                      <a:pt x="33" y="176"/>
                      <a:pt x="29" y="192"/>
                    </a:cubicBezTo>
                    <a:cubicBezTo>
                      <a:pt x="26" y="206"/>
                      <a:pt x="24" y="221"/>
                      <a:pt x="21" y="235"/>
                    </a:cubicBezTo>
                    <a:cubicBezTo>
                      <a:pt x="19" y="250"/>
                      <a:pt x="17" y="265"/>
                      <a:pt x="13" y="280"/>
                    </a:cubicBezTo>
                    <a:cubicBezTo>
                      <a:pt x="9" y="297"/>
                      <a:pt x="7" y="314"/>
                      <a:pt x="5" y="331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2" y="351"/>
                      <a:pt x="0" y="360"/>
                      <a:pt x="1" y="367"/>
                    </a:cubicBezTo>
                    <a:cubicBezTo>
                      <a:pt x="1" y="368"/>
                      <a:pt x="2" y="369"/>
                      <a:pt x="3" y="369"/>
                    </a:cubicBezTo>
                    <a:cubicBezTo>
                      <a:pt x="4" y="369"/>
                      <a:pt x="4" y="368"/>
                      <a:pt x="4" y="367"/>
                    </a:cubicBezTo>
                    <a:cubicBezTo>
                      <a:pt x="4" y="360"/>
                      <a:pt x="5" y="352"/>
                      <a:pt x="7" y="344"/>
                    </a:cubicBezTo>
                    <a:cubicBezTo>
                      <a:pt x="9" y="331"/>
                      <a:pt x="9" y="331"/>
                      <a:pt x="9" y="331"/>
                    </a:cubicBezTo>
                    <a:cubicBezTo>
                      <a:pt x="10" y="312"/>
                      <a:pt x="12" y="297"/>
                      <a:pt x="16" y="281"/>
                    </a:cubicBezTo>
                    <a:cubicBezTo>
                      <a:pt x="20" y="266"/>
                      <a:pt x="22" y="250"/>
                      <a:pt x="25" y="235"/>
                    </a:cubicBezTo>
                    <a:cubicBezTo>
                      <a:pt x="27" y="221"/>
                      <a:pt x="29" y="207"/>
                      <a:pt x="32" y="193"/>
                    </a:cubicBezTo>
                    <a:cubicBezTo>
                      <a:pt x="36" y="177"/>
                      <a:pt x="40" y="161"/>
                      <a:pt x="44" y="146"/>
                    </a:cubicBezTo>
                    <a:cubicBezTo>
                      <a:pt x="49" y="129"/>
                      <a:pt x="53" y="111"/>
                      <a:pt x="57" y="94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4" y="66"/>
                      <a:pt x="67" y="53"/>
                      <a:pt x="69" y="39"/>
                    </a:cubicBezTo>
                    <a:cubicBezTo>
                      <a:pt x="69" y="34"/>
                      <a:pt x="71" y="29"/>
                      <a:pt x="73" y="23"/>
                    </a:cubicBezTo>
                    <a:cubicBezTo>
                      <a:pt x="75" y="16"/>
                      <a:pt x="78" y="9"/>
                      <a:pt x="78" y="2"/>
                    </a:cubicBezTo>
                    <a:cubicBezTo>
                      <a:pt x="78" y="1"/>
                      <a:pt x="77" y="0"/>
                      <a:pt x="76" y="0"/>
                    </a:cubicBezTo>
                    <a:cubicBezTo>
                      <a:pt x="75" y="0"/>
                      <a:pt x="75" y="1"/>
                      <a:pt x="75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7" name="Freeform 484"/>
              <p:cNvSpPr>
                <a:spLocks/>
              </p:cNvSpPr>
              <p:nvPr/>
            </p:nvSpPr>
            <p:spPr bwMode="auto">
              <a:xfrm>
                <a:off x="1908" y="2304"/>
                <a:ext cx="58" cy="190"/>
              </a:xfrm>
              <a:custGeom>
                <a:avLst/>
                <a:gdLst>
                  <a:gd name="T0" fmla="*/ 0 w 21"/>
                  <a:gd name="T1" fmla="*/ 1 h 70"/>
                  <a:gd name="T2" fmla="*/ 1 w 21"/>
                  <a:gd name="T3" fmla="*/ 3 h 70"/>
                  <a:gd name="T4" fmla="*/ 9 w 21"/>
                  <a:gd name="T5" fmla="*/ 30 h 70"/>
                  <a:gd name="T6" fmla="*/ 11 w 21"/>
                  <a:gd name="T7" fmla="*/ 41 h 70"/>
                  <a:gd name="T8" fmla="*/ 13 w 21"/>
                  <a:gd name="T9" fmla="*/ 48 h 70"/>
                  <a:gd name="T10" fmla="*/ 18 w 21"/>
                  <a:gd name="T11" fmla="*/ 68 h 70"/>
                  <a:gd name="T12" fmla="*/ 20 w 21"/>
                  <a:gd name="T13" fmla="*/ 69 h 70"/>
                  <a:gd name="T14" fmla="*/ 21 w 21"/>
                  <a:gd name="T15" fmla="*/ 67 h 70"/>
                  <a:gd name="T16" fmla="*/ 16 w 21"/>
                  <a:gd name="T17" fmla="*/ 48 h 70"/>
                  <a:gd name="T18" fmla="*/ 14 w 21"/>
                  <a:gd name="T19" fmla="*/ 40 h 70"/>
                  <a:gd name="T20" fmla="*/ 12 w 21"/>
                  <a:gd name="T21" fmla="*/ 30 h 70"/>
                  <a:gd name="T22" fmla="*/ 3 w 21"/>
                  <a:gd name="T23" fmla="*/ 0 h 70"/>
                  <a:gd name="T24" fmla="*/ 0 w 21"/>
                  <a:gd name="T25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70">
                    <a:moveTo>
                      <a:pt x="0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6" y="8"/>
                      <a:pt x="8" y="20"/>
                      <a:pt x="9" y="3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4" y="56"/>
                      <a:pt x="16" y="64"/>
                      <a:pt x="18" y="68"/>
                    </a:cubicBezTo>
                    <a:cubicBezTo>
                      <a:pt x="18" y="69"/>
                      <a:pt x="19" y="70"/>
                      <a:pt x="20" y="69"/>
                    </a:cubicBezTo>
                    <a:cubicBezTo>
                      <a:pt x="21" y="69"/>
                      <a:pt x="21" y="68"/>
                      <a:pt x="21" y="67"/>
                    </a:cubicBezTo>
                    <a:cubicBezTo>
                      <a:pt x="19" y="63"/>
                      <a:pt x="18" y="55"/>
                      <a:pt x="16" y="48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1" y="19"/>
                      <a:pt x="9" y="6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8" name="Freeform 485"/>
              <p:cNvSpPr>
                <a:spLocks noEditPoints="1"/>
              </p:cNvSpPr>
              <p:nvPr/>
            </p:nvSpPr>
            <p:spPr bwMode="auto">
              <a:xfrm>
                <a:off x="1628" y="2478"/>
                <a:ext cx="523" cy="506"/>
              </a:xfrm>
              <a:custGeom>
                <a:avLst/>
                <a:gdLst>
                  <a:gd name="T0" fmla="*/ 125 w 192"/>
                  <a:gd name="T1" fmla="*/ 1 h 186"/>
                  <a:gd name="T2" fmla="*/ 124 w 192"/>
                  <a:gd name="T3" fmla="*/ 2 h 186"/>
                  <a:gd name="T4" fmla="*/ 116 w 192"/>
                  <a:gd name="T5" fmla="*/ 3 h 186"/>
                  <a:gd name="T6" fmla="*/ 115 w 192"/>
                  <a:gd name="T7" fmla="*/ 4 h 186"/>
                  <a:gd name="T8" fmla="*/ 121 w 192"/>
                  <a:gd name="T9" fmla="*/ 72 h 186"/>
                  <a:gd name="T10" fmla="*/ 127 w 192"/>
                  <a:gd name="T11" fmla="*/ 94 h 186"/>
                  <a:gd name="T12" fmla="*/ 124 w 192"/>
                  <a:gd name="T13" fmla="*/ 118 h 186"/>
                  <a:gd name="T14" fmla="*/ 95 w 192"/>
                  <a:gd name="T15" fmla="*/ 115 h 186"/>
                  <a:gd name="T16" fmla="*/ 91 w 192"/>
                  <a:gd name="T17" fmla="*/ 113 h 186"/>
                  <a:gd name="T18" fmla="*/ 40 w 192"/>
                  <a:gd name="T19" fmla="*/ 81 h 186"/>
                  <a:gd name="T20" fmla="*/ 37 w 192"/>
                  <a:gd name="T21" fmla="*/ 78 h 186"/>
                  <a:gd name="T22" fmla="*/ 24 w 192"/>
                  <a:gd name="T23" fmla="*/ 70 h 186"/>
                  <a:gd name="T24" fmla="*/ 9 w 192"/>
                  <a:gd name="T25" fmla="*/ 98 h 186"/>
                  <a:gd name="T26" fmla="*/ 8 w 192"/>
                  <a:gd name="T27" fmla="*/ 101 h 186"/>
                  <a:gd name="T28" fmla="*/ 7 w 192"/>
                  <a:gd name="T29" fmla="*/ 104 h 186"/>
                  <a:gd name="T30" fmla="*/ 11 w 192"/>
                  <a:gd name="T31" fmla="*/ 130 h 186"/>
                  <a:gd name="T32" fmla="*/ 54 w 192"/>
                  <a:gd name="T33" fmla="*/ 160 h 186"/>
                  <a:gd name="T34" fmla="*/ 151 w 192"/>
                  <a:gd name="T35" fmla="*/ 175 h 186"/>
                  <a:gd name="T36" fmla="*/ 182 w 192"/>
                  <a:gd name="T37" fmla="*/ 145 h 186"/>
                  <a:gd name="T38" fmla="*/ 158 w 192"/>
                  <a:gd name="T39" fmla="*/ 53 h 186"/>
                  <a:gd name="T40" fmla="*/ 153 w 192"/>
                  <a:gd name="T41" fmla="*/ 45 h 186"/>
                  <a:gd name="T42" fmla="*/ 142 w 192"/>
                  <a:gd name="T43" fmla="*/ 26 h 186"/>
                  <a:gd name="T44" fmla="*/ 141 w 192"/>
                  <a:gd name="T45" fmla="*/ 22 h 186"/>
                  <a:gd name="T46" fmla="*/ 125 w 192"/>
                  <a:gd name="T47" fmla="*/ 1 h 186"/>
                  <a:gd name="T48" fmla="*/ 124 w 192"/>
                  <a:gd name="T49" fmla="*/ 5 h 186"/>
                  <a:gd name="T50" fmla="*/ 126 w 192"/>
                  <a:gd name="T51" fmla="*/ 5 h 186"/>
                  <a:gd name="T52" fmla="*/ 126 w 192"/>
                  <a:gd name="T53" fmla="*/ 5 h 186"/>
                  <a:gd name="T54" fmla="*/ 137 w 192"/>
                  <a:gd name="T55" fmla="*/ 23 h 186"/>
                  <a:gd name="T56" fmla="*/ 139 w 192"/>
                  <a:gd name="T57" fmla="*/ 27 h 186"/>
                  <a:gd name="T58" fmla="*/ 151 w 192"/>
                  <a:gd name="T59" fmla="*/ 47 h 186"/>
                  <a:gd name="T60" fmla="*/ 155 w 192"/>
                  <a:gd name="T61" fmla="*/ 55 h 186"/>
                  <a:gd name="T62" fmla="*/ 181 w 192"/>
                  <a:gd name="T63" fmla="*/ 127 h 186"/>
                  <a:gd name="T64" fmla="*/ 179 w 192"/>
                  <a:gd name="T65" fmla="*/ 144 h 186"/>
                  <a:gd name="T66" fmla="*/ 149 w 192"/>
                  <a:gd name="T67" fmla="*/ 172 h 186"/>
                  <a:gd name="T68" fmla="*/ 56 w 192"/>
                  <a:gd name="T69" fmla="*/ 157 h 186"/>
                  <a:gd name="T70" fmla="*/ 14 w 192"/>
                  <a:gd name="T71" fmla="*/ 128 h 186"/>
                  <a:gd name="T72" fmla="*/ 10 w 192"/>
                  <a:gd name="T73" fmla="*/ 105 h 186"/>
                  <a:gd name="T74" fmla="*/ 11 w 192"/>
                  <a:gd name="T75" fmla="*/ 102 h 186"/>
                  <a:gd name="T76" fmla="*/ 12 w 192"/>
                  <a:gd name="T77" fmla="*/ 99 h 186"/>
                  <a:gd name="T78" fmla="*/ 24 w 192"/>
                  <a:gd name="T79" fmla="*/ 73 h 186"/>
                  <a:gd name="T80" fmla="*/ 35 w 192"/>
                  <a:gd name="T81" fmla="*/ 81 h 186"/>
                  <a:gd name="T82" fmla="*/ 38 w 192"/>
                  <a:gd name="T83" fmla="*/ 84 h 186"/>
                  <a:gd name="T84" fmla="*/ 90 w 192"/>
                  <a:gd name="T85" fmla="*/ 116 h 186"/>
                  <a:gd name="T86" fmla="*/ 93 w 192"/>
                  <a:gd name="T87" fmla="*/ 118 h 186"/>
                  <a:gd name="T88" fmla="*/ 126 w 192"/>
                  <a:gd name="T89" fmla="*/ 120 h 186"/>
                  <a:gd name="T90" fmla="*/ 132 w 192"/>
                  <a:gd name="T91" fmla="*/ 106 h 186"/>
                  <a:gd name="T92" fmla="*/ 130 w 192"/>
                  <a:gd name="T93" fmla="*/ 93 h 186"/>
                  <a:gd name="T94" fmla="*/ 125 w 192"/>
                  <a:gd name="T95" fmla="*/ 71 h 186"/>
                  <a:gd name="T96" fmla="*/ 116 w 192"/>
                  <a:gd name="T97" fmla="*/ 23 h 186"/>
                  <a:gd name="T98" fmla="*/ 118 w 192"/>
                  <a:gd name="T99" fmla="*/ 6 h 186"/>
                  <a:gd name="T100" fmla="*/ 124 w 192"/>
                  <a:gd name="T101" fmla="*/ 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186">
                    <a:moveTo>
                      <a:pt x="125" y="1"/>
                    </a:moveTo>
                    <a:cubicBezTo>
                      <a:pt x="124" y="1"/>
                      <a:pt x="124" y="2"/>
                      <a:pt x="124" y="2"/>
                    </a:cubicBezTo>
                    <a:cubicBezTo>
                      <a:pt x="122" y="1"/>
                      <a:pt x="119" y="1"/>
                      <a:pt x="116" y="3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09" y="27"/>
                      <a:pt x="115" y="50"/>
                      <a:pt x="121" y="72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9" y="103"/>
                      <a:pt x="131" y="112"/>
                      <a:pt x="124" y="118"/>
                    </a:cubicBezTo>
                    <a:cubicBezTo>
                      <a:pt x="116" y="125"/>
                      <a:pt x="105" y="119"/>
                      <a:pt x="95" y="115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75" y="106"/>
                      <a:pt x="58" y="96"/>
                      <a:pt x="40" y="81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2" y="73"/>
                      <a:pt x="27" y="69"/>
                      <a:pt x="24" y="70"/>
                    </a:cubicBezTo>
                    <a:cubicBezTo>
                      <a:pt x="19" y="70"/>
                      <a:pt x="14" y="81"/>
                      <a:pt x="9" y="98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4"/>
                      <a:pt x="7" y="104"/>
                      <a:pt x="7" y="104"/>
                    </a:cubicBezTo>
                    <a:cubicBezTo>
                      <a:pt x="3" y="115"/>
                      <a:pt x="0" y="121"/>
                      <a:pt x="11" y="130"/>
                    </a:cubicBezTo>
                    <a:cubicBezTo>
                      <a:pt x="25" y="142"/>
                      <a:pt x="40" y="152"/>
                      <a:pt x="54" y="160"/>
                    </a:cubicBezTo>
                    <a:cubicBezTo>
                      <a:pt x="88" y="180"/>
                      <a:pt x="124" y="186"/>
                      <a:pt x="151" y="175"/>
                    </a:cubicBezTo>
                    <a:cubicBezTo>
                      <a:pt x="167" y="169"/>
                      <a:pt x="177" y="159"/>
                      <a:pt x="182" y="145"/>
                    </a:cubicBezTo>
                    <a:cubicBezTo>
                      <a:pt x="192" y="115"/>
                      <a:pt x="171" y="75"/>
                      <a:pt x="158" y="53"/>
                    </a:cubicBezTo>
                    <a:cubicBezTo>
                      <a:pt x="153" y="45"/>
                      <a:pt x="153" y="45"/>
                      <a:pt x="153" y="45"/>
                    </a:cubicBezTo>
                    <a:cubicBezTo>
                      <a:pt x="149" y="39"/>
                      <a:pt x="146" y="33"/>
                      <a:pt x="142" y="26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37" y="13"/>
                      <a:pt x="132" y="0"/>
                      <a:pt x="125" y="1"/>
                    </a:cubicBezTo>
                    <a:close/>
                    <a:moveTo>
                      <a:pt x="124" y="5"/>
                    </a:moveTo>
                    <a:cubicBezTo>
                      <a:pt x="125" y="6"/>
                      <a:pt x="126" y="5"/>
                      <a:pt x="126" y="5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30" y="6"/>
                      <a:pt x="135" y="17"/>
                      <a:pt x="137" y="23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43" y="34"/>
                      <a:pt x="146" y="40"/>
                      <a:pt x="151" y="47"/>
                    </a:cubicBezTo>
                    <a:cubicBezTo>
                      <a:pt x="155" y="55"/>
                      <a:pt x="155" y="55"/>
                      <a:pt x="155" y="55"/>
                    </a:cubicBezTo>
                    <a:cubicBezTo>
                      <a:pt x="166" y="72"/>
                      <a:pt x="181" y="102"/>
                      <a:pt x="181" y="127"/>
                    </a:cubicBezTo>
                    <a:cubicBezTo>
                      <a:pt x="181" y="133"/>
                      <a:pt x="180" y="139"/>
                      <a:pt x="179" y="144"/>
                    </a:cubicBezTo>
                    <a:cubicBezTo>
                      <a:pt x="174" y="157"/>
                      <a:pt x="164" y="166"/>
                      <a:pt x="149" y="172"/>
                    </a:cubicBezTo>
                    <a:cubicBezTo>
                      <a:pt x="119" y="184"/>
                      <a:pt x="81" y="172"/>
                      <a:pt x="56" y="157"/>
                    </a:cubicBezTo>
                    <a:cubicBezTo>
                      <a:pt x="42" y="149"/>
                      <a:pt x="27" y="139"/>
                      <a:pt x="14" y="128"/>
                    </a:cubicBezTo>
                    <a:cubicBezTo>
                      <a:pt x="4" y="120"/>
                      <a:pt x="6" y="116"/>
                      <a:pt x="10" y="105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2"/>
                      <a:pt x="12" y="99"/>
                      <a:pt x="12" y="99"/>
                    </a:cubicBezTo>
                    <a:cubicBezTo>
                      <a:pt x="18" y="82"/>
                      <a:pt x="22" y="73"/>
                      <a:pt x="24" y="73"/>
                    </a:cubicBezTo>
                    <a:cubicBezTo>
                      <a:pt x="26" y="73"/>
                      <a:pt x="32" y="79"/>
                      <a:pt x="35" y="8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57" y="99"/>
                      <a:pt x="74" y="109"/>
                      <a:pt x="90" y="116"/>
                    </a:cubicBezTo>
                    <a:cubicBezTo>
                      <a:pt x="93" y="118"/>
                      <a:pt x="93" y="118"/>
                      <a:pt x="93" y="118"/>
                    </a:cubicBezTo>
                    <a:cubicBezTo>
                      <a:pt x="104" y="123"/>
                      <a:pt x="116" y="128"/>
                      <a:pt x="126" y="120"/>
                    </a:cubicBezTo>
                    <a:cubicBezTo>
                      <a:pt x="131" y="116"/>
                      <a:pt x="132" y="111"/>
                      <a:pt x="132" y="106"/>
                    </a:cubicBezTo>
                    <a:cubicBezTo>
                      <a:pt x="132" y="102"/>
                      <a:pt x="131" y="97"/>
                      <a:pt x="130" y="93"/>
                    </a:cubicBezTo>
                    <a:cubicBezTo>
                      <a:pt x="125" y="71"/>
                      <a:pt x="125" y="71"/>
                      <a:pt x="125" y="71"/>
                    </a:cubicBezTo>
                    <a:cubicBezTo>
                      <a:pt x="120" y="55"/>
                      <a:pt x="116" y="39"/>
                      <a:pt x="116" y="23"/>
                    </a:cubicBezTo>
                    <a:cubicBezTo>
                      <a:pt x="116" y="18"/>
                      <a:pt x="117" y="12"/>
                      <a:pt x="118" y="6"/>
                    </a:cubicBezTo>
                    <a:cubicBezTo>
                      <a:pt x="120" y="5"/>
                      <a:pt x="122" y="4"/>
                      <a:pt x="12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9" name="Freeform 486"/>
              <p:cNvSpPr>
                <a:spLocks/>
              </p:cNvSpPr>
              <p:nvPr/>
            </p:nvSpPr>
            <p:spPr bwMode="auto">
              <a:xfrm>
                <a:off x="1704" y="2717"/>
                <a:ext cx="63" cy="150"/>
              </a:xfrm>
              <a:custGeom>
                <a:avLst/>
                <a:gdLst>
                  <a:gd name="T0" fmla="*/ 17 w 23"/>
                  <a:gd name="T1" fmla="*/ 2 h 55"/>
                  <a:gd name="T2" fmla="*/ 13 w 23"/>
                  <a:gd name="T3" fmla="*/ 10 h 55"/>
                  <a:gd name="T4" fmla="*/ 0 w 23"/>
                  <a:gd name="T5" fmla="*/ 54 h 55"/>
                  <a:gd name="T6" fmla="*/ 2 w 23"/>
                  <a:gd name="T7" fmla="*/ 55 h 55"/>
                  <a:gd name="T8" fmla="*/ 4 w 23"/>
                  <a:gd name="T9" fmla="*/ 54 h 55"/>
                  <a:gd name="T10" fmla="*/ 4 w 23"/>
                  <a:gd name="T11" fmla="*/ 54 h 55"/>
                  <a:gd name="T12" fmla="*/ 4 w 23"/>
                  <a:gd name="T13" fmla="*/ 51 h 55"/>
                  <a:gd name="T14" fmla="*/ 16 w 23"/>
                  <a:gd name="T15" fmla="*/ 11 h 55"/>
                  <a:gd name="T16" fmla="*/ 19 w 23"/>
                  <a:gd name="T17" fmla="*/ 4 h 55"/>
                  <a:gd name="T18" fmla="*/ 20 w 23"/>
                  <a:gd name="T19" fmla="*/ 5 h 55"/>
                  <a:gd name="T20" fmla="*/ 22 w 23"/>
                  <a:gd name="T21" fmla="*/ 4 h 55"/>
                  <a:gd name="T22" fmla="*/ 21 w 23"/>
                  <a:gd name="T23" fmla="*/ 1 h 55"/>
                  <a:gd name="T24" fmla="*/ 21 w 23"/>
                  <a:gd name="T25" fmla="*/ 1 h 55"/>
                  <a:gd name="T26" fmla="*/ 18 w 23"/>
                  <a:gd name="T27" fmla="*/ 1 h 55"/>
                  <a:gd name="T28" fmla="*/ 17 w 23"/>
                  <a:gd name="T29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55">
                    <a:moveTo>
                      <a:pt x="17" y="2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7" y="24"/>
                      <a:pt x="0" y="40"/>
                      <a:pt x="0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3" y="55"/>
                      <a:pt x="4" y="55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2"/>
                      <a:pt x="4" y="51"/>
                    </a:cubicBezTo>
                    <a:cubicBezTo>
                      <a:pt x="4" y="39"/>
                      <a:pt x="10" y="24"/>
                      <a:pt x="16" y="11"/>
                    </a:cubicBezTo>
                    <a:cubicBezTo>
                      <a:pt x="16" y="11"/>
                      <a:pt x="19" y="6"/>
                      <a:pt x="19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1" y="5"/>
                      <a:pt x="22" y="4"/>
                      <a:pt x="22" y="4"/>
                    </a:cubicBezTo>
                    <a:cubicBezTo>
                      <a:pt x="23" y="3"/>
                      <a:pt x="22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0" name="Freeform 487"/>
              <p:cNvSpPr>
                <a:spLocks/>
              </p:cNvSpPr>
              <p:nvPr/>
            </p:nvSpPr>
            <p:spPr bwMode="auto">
              <a:xfrm>
                <a:off x="2028" y="2951"/>
                <a:ext cx="76" cy="310"/>
              </a:xfrm>
              <a:custGeom>
                <a:avLst/>
                <a:gdLst>
                  <a:gd name="T0" fmla="*/ 0 w 28"/>
                  <a:gd name="T1" fmla="*/ 2 h 114"/>
                  <a:gd name="T2" fmla="*/ 7 w 28"/>
                  <a:gd name="T3" fmla="*/ 46 h 114"/>
                  <a:gd name="T4" fmla="*/ 13 w 28"/>
                  <a:gd name="T5" fmla="*/ 69 h 114"/>
                  <a:gd name="T6" fmla="*/ 18 w 28"/>
                  <a:gd name="T7" fmla="*/ 87 h 114"/>
                  <a:gd name="T8" fmla="*/ 23 w 28"/>
                  <a:gd name="T9" fmla="*/ 108 h 114"/>
                  <a:gd name="T10" fmla="*/ 23 w 28"/>
                  <a:gd name="T11" fmla="*/ 109 h 114"/>
                  <a:gd name="T12" fmla="*/ 24 w 28"/>
                  <a:gd name="T13" fmla="*/ 112 h 114"/>
                  <a:gd name="T14" fmla="*/ 26 w 28"/>
                  <a:gd name="T15" fmla="*/ 114 h 114"/>
                  <a:gd name="T16" fmla="*/ 27 w 28"/>
                  <a:gd name="T17" fmla="*/ 114 h 114"/>
                  <a:gd name="T18" fmla="*/ 28 w 28"/>
                  <a:gd name="T19" fmla="*/ 112 h 114"/>
                  <a:gd name="T20" fmla="*/ 28 w 28"/>
                  <a:gd name="T21" fmla="*/ 112 h 114"/>
                  <a:gd name="T22" fmla="*/ 27 w 28"/>
                  <a:gd name="T23" fmla="*/ 111 h 114"/>
                  <a:gd name="T24" fmla="*/ 26 w 28"/>
                  <a:gd name="T25" fmla="*/ 108 h 114"/>
                  <a:gd name="T26" fmla="*/ 21 w 28"/>
                  <a:gd name="T27" fmla="*/ 86 h 114"/>
                  <a:gd name="T28" fmla="*/ 16 w 28"/>
                  <a:gd name="T29" fmla="*/ 68 h 114"/>
                  <a:gd name="T30" fmla="*/ 11 w 28"/>
                  <a:gd name="T31" fmla="*/ 45 h 114"/>
                  <a:gd name="T32" fmla="*/ 3 w 28"/>
                  <a:gd name="T33" fmla="*/ 2 h 114"/>
                  <a:gd name="T34" fmla="*/ 3 w 28"/>
                  <a:gd name="T35" fmla="*/ 2 h 114"/>
                  <a:gd name="T36" fmla="*/ 2 w 28"/>
                  <a:gd name="T37" fmla="*/ 0 h 114"/>
                  <a:gd name="T38" fmla="*/ 0 w 28"/>
                  <a:gd name="T39" fmla="*/ 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114">
                    <a:moveTo>
                      <a:pt x="0" y="2"/>
                    </a:moveTo>
                    <a:cubicBezTo>
                      <a:pt x="0" y="17"/>
                      <a:pt x="4" y="32"/>
                      <a:pt x="7" y="46"/>
                    </a:cubicBezTo>
                    <a:cubicBezTo>
                      <a:pt x="9" y="54"/>
                      <a:pt x="11" y="61"/>
                      <a:pt x="13" y="69"/>
                    </a:cubicBezTo>
                    <a:cubicBezTo>
                      <a:pt x="14" y="76"/>
                      <a:pt x="16" y="82"/>
                      <a:pt x="18" y="87"/>
                    </a:cubicBezTo>
                    <a:cubicBezTo>
                      <a:pt x="20" y="94"/>
                      <a:pt x="22" y="101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3"/>
                      <a:pt x="25" y="114"/>
                      <a:pt x="26" y="114"/>
                    </a:cubicBezTo>
                    <a:cubicBezTo>
                      <a:pt x="26" y="114"/>
                      <a:pt x="27" y="114"/>
                      <a:pt x="27" y="114"/>
                    </a:cubicBezTo>
                    <a:cubicBezTo>
                      <a:pt x="27" y="113"/>
                      <a:pt x="28" y="113"/>
                      <a:pt x="28" y="112"/>
                    </a:cubicBezTo>
                    <a:cubicBezTo>
                      <a:pt x="28" y="112"/>
                      <a:pt x="28" y="112"/>
                      <a:pt x="28" y="112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0"/>
                      <a:pt x="27" y="109"/>
                      <a:pt x="26" y="108"/>
                    </a:cubicBezTo>
                    <a:cubicBezTo>
                      <a:pt x="25" y="100"/>
                      <a:pt x="23" y="93"/>
                      <a:pt x="21" y="86"/>
                    </a:cubicBezTo>
                    <a:cubicBezTo>
                      <a:pt x="19" y="81"/>
                      <a:pt x="17" y="75"/>
                      <a:pt x="16" y="68"/>
                    </a:cubicBezTo>
                    <a:cubicBezTo>
                      <a:pt x="14" y="60"/>
                      <a:pt x="13" y="53"/>
                      <a:pt x="11" y="45"/>
                    </a:cubicBezTo>
                    <a:cubicBezTo>
                      <a:pt x="7" y="30"/>
                      <a:pt x="3" y="16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1" name="Freeform 488"/>
              <p:cNvSpPr>
                <a:spLocks/>
              </p:cNvSpPr>
              <p:nvPr/>
            </p:nvSpPr>
            <p:spPr bwMode="auto">
              <a:xfrm>
                <a:off x="926" y="1988"/>
                <a:ext cx="509" cy="596"/>
              </a:xfrm>
              <a:custGeom>
                <a:avLst/>
                <a:gdLst>
                  <a:gd name="T0" fmla="*/ 36 w 187"/>
                  <a:gd name="T1" fmla="*/ 1 h 219"/>
                  <a:gd name="T2" fmla="*/ 22 w 187"/>
                  <a:gd name="T3" fmla="*/ 20 h 219"/>
                  <a:gd name="T4" fmla="*/ 21 w 187"/>
                  <a:gd name="T5" fmla="*/ 24 h 219"/>
                  <a:gd name="T6" fmla="*/ 57 w 187"/>
                  <a:gd name="T7" fmla="*/ 190 h 219"/>
                  <a:gd name="T8" fmla="*/ 121 w 187"/>
                  <a:gd name="T9" fmla="*/ 215 h 219"/>
                  <a:gd name="T10" fmla="*/ 168 w 187"/>
                  <a:gd name="T11" fmla="*/ 217 h 219"/>
                  <a:gd name="T12" fmla="*/ 170 w 187"/>
                  <a:gd name="T13" fmla="*/ 215 h 219"/>
                  <a:gd name="T14" fmla="*/ 168 w 187"/>
                  <a:gd name="T15" fmla="*/ 213 h 219"/>
                  <a:gd name="T16" fmla="*/ 122 w 187"/>
                  <a:gd name="T17" fmla="*/ 212 h 219"/>
                  <a:gd name="T18" fmla="*/ 59 w 187"/>
                  <a:gd name="T19" fmla="*/ 187 h 219"/>
                  <a:gd name="T20" fmla="*/ 24 w 187"/>
                  <a:gd name="T21" fmla="*/ 25 h 219"/>
                  <a:gd name="T22" fmla="*/ 26 w 187"/>
                  <a:gd name="T23" fmla="*/ 21 h 219"/>
                  <a:gd name="T24" fmla="*/ 36 w 187"/>
                  <a:gd name="T25" fmla="*/ 4 h 219"/>
                  <a:gd name="T26" fmla="*/ 50 w 187"/>
                  <a:gd name="T27" fmla="*/ 6 h 219"/>
                  <a:gd name="T28" fmla="*/ 57 w 187"/>
                  <a:gd name="T29" fmla="*/ 7 h 219"/>
                  <a:gd name="T30" fmla="*/ 70 w 187"/>
                  <a:gd name="T31" fmla="*/ 7 h 219"/>
                  <a:gd name="T32" fmla="*/ 99 w 187"/>
                  <a:gd name="T33" fmla="*/ 10 h 219"/>
                  <a:gd name="T34" fmla="*/ 95 w 187"/>
                  <a:gd name="T35" fmla="*/ 17 h 219"/>
                  <a:gd name="T36" fmla="*/ 93 w 187"/>
                  <a:gd name="T37" fmla="*/ 20 h 219"/>
                  <a:gd name="T38" fmla="*/ 66 w 187"/>
                  <a:gd name="T39" fmla="*/ 86 h 219"/>
                  <a:gd name="T40" fmla="*/ 82 w 187"/>
                  <a:gd name="T41" fmla="*/ 118 h 219"/>
                  <a:gd name="T42" fmla="*/ 130 w 187"/>
                  <a:gd name="T43" fmla="*/ 142 h 219"/>
                  <a:gd name="T44" fmla="*/ 185 w 187"/>
                  <a:gd name="T45" fmla="*/ 145 h 219"/>
                  <a:gd name="T46" fmla="*/ 186 w 187"/>
                  <a:gd name="T47" fmla="*/ 143 h 219"/>
                  <a:gd name="T48" fmla="*/ 184 w 187"/>
                  <a:gd name="T49" fmla="*/ 142 h 219"/>
                  <a:gd name="T50" fmla="*/ 131 w 187"/>
                  <a:gd name="T51" fmla="*/ 139 h 219"/>
                  <a:gd name="T52" fmla="*/ 84 w 187"/>
                  <a:gd name="T53" fmla="*/ 115 h 219"/>
                  <a:gd name="T54" fmla="*/ 96 w 187"/>
                  <a:gd name="T55" fmla="*/ 22 h 219"/>
                  <a:gd name="T56" fmla="*/ 98 w 187"/>
                  <a:gd name="T57" fmla="*/ 19 h 219"/>
                  <a:gd name="T58" fmla="*/ 102 w 187"/>
                  <a:gd name="T59" fmla="*/ 10 h 219"/>
                  <a:gd name="T60" fmla="*/ 102 w 187"/>
                  <a:gd name="T61" fmla="*/ 8 h 219"/>
                  <a:gd name="T62" fmla="*/ 70 w 187"/>
                  <a:gd name="T63" fmla="*/ 4 h 219"/>
                  <a:gd name="T64" fmla="*/ 57 w 187"/>
                  <a:gd name="T65" fmla="*/ 4 h 219"/>
                  <a:gd name="T66" fmla="*/ 50 w 187"/>
                  <a:gd name="T67" fmla="*/ 2 h 219"/>
                  <a:gd name="T68" fmla="*/ 36 w 187"/>
                  <a:gd name="T69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7" h="219">
                    <a:moveTo>
                      <a:pt x="36" y="1"/>
                    </a:moveTo>
                    <a:cubicBezTo>
                      <a:pt x="28" y="3"/>
                      <a:pt x="25" y="12"/>
                      <a:pt x="22" y="20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83"/>
                      <a:pt x="6" y="159"/>
                      <a:pt x="57" y="190"/>
                    </a:cubicBezTo>
                    <a:cubicBezTo>
                      <a:pt x="79" y="204"/>
                      <a:pt x="101" y="212"/>
                      <a:pt x="121" y="215"/>
                    </a:cubicBezTo>
                    <a:cubicBezTo>
                      <a:pt x="136" y="217"/>
                      <a:pt x="156" y="219"/>
                      <a:pt x="168" y="217"/>
                    </a:cubicBezTo>
                    <a:cubicBezTo>
                      <a:pt x="169" y="217"/>
                      <a:pt x="170" y="216"/>
                      <a:pt x="170" y="215"/>
                    </a:cubicBezTo>
                    <a:cubicBezTo>
                      <a:pt x="169" y="214"/>
                      <a:pt x="169" y="213"/>
                      <a:pt x="168" y="213"/>
                    </a:cubicBezTo>
                    <a:cubicBezTo>
                      <a:pt x="156" y="215"/>
                      <a:pt x="136" y="214"/>
                      <a:pt x="122" y="212"/>
                    </a:cubicBezTo>
                    <a:cubicBezTo>
                      <a:pt x="102" y="209"/>
                      <a:pt x="80" y="200"/>
                      <a:pt x="59" y="187"/>
                    </a:cubicBezTo>
                    <a:cubicBezTo>
                      <a:pt x="9" y="157"/>
                      <a:pt x="3" y="83"/>
                      <a:pt x="24" y="25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8" y="14"/>
                      <a:pt x="30" y="5"/>
                      <a:pt x="36" y="4"/>
                    </a:cubicBezTo>
                    <a:cubicBezTo>
                      <a:pt x="40" y="4"/>
                      <a:pt x="45" y="5"/>
                      <a:pt x="50" y="6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60" y="7"/>
                      <a:pt x="65" y="7"/>
                      <a:pt x="70" y="7"/>
                    </a:cubicBezTo>
                    <a:cubicBezTo>
                      <a:pt x="80" y="7"/>
                      <a:pt x="92" y="7"/>
                      <a:pt x="99" y="10"/>
                    </a:cubicBezTo>
                    <a:cubicBezTo>
                      <a:pt x="98" y="13"/>
                      <a:pt x="96" y="15"/>
                      <a:pt x="95" y="17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82" y="38"/>
                      <a:pt x="66" y="63"/>
                      <a:pt x="66" y="86"/>
                    </a:cubicBezTo>
                    <a:cubicBezTo>
                      <a:pt x="66" y="98"/>
                      <a:pt x="71" y="109"/>
                      <a:pt x="82" y="118"/>
                    </a:cubicBezTo>
                    <a:cubicBezTo>
                      <a:pt x="95" y="128"/>
                      <a:pt x="114" y="138"/>
                      <a:pt x="130" y="142"/>
                    </a:cubicBezTo>
                    <a:cubicBezTo>
                      <a:pt x="136" y="144"/>
                      <a:pt x="167" y="152"/>
                      <a:pt x="185" y="145"/>
                    </a:cubicBezTo>
                    <a:cubicBezTo>
                      <a:pt x="186" y="144"/>
                      <a:pt x="187" y="143"/>
                      <a:pt x="186" y="143"/>
                    </a:cubicBezTo>
                    <a:cubicBezTo>
                      <a:pt x="186" y="142"/>
                      <a:pt x="185" y="141"/>
                      <a:pt x="184" y="142"/>
                    </a:cubicBezTo>
                    <a:cubicBezTo>
                      <a:pt x="170" y="147"/>
                      <a:pt x="147" y="144"/>
                      <a:pt x="131" y="139"/>
                    </a:cubicBezTo>
                    <a:cubicBezTo>
                      <a:pt x="115" y="135"/>
                      <a:pt x="97" y="125"/>
                      <a:pt x="84" y="115"/>
                    </a:cubicBezTo>
                    <a:cubicBezTo>
                      <a:pt x="53" y="91"/>
                      <a:pt x="80" y="48"/>
                      <a:pt x="96" y="22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9" y="16"/>
                      <a:pt x="101" y="13"/>
                      <a:pt x="102" y="10"/>
                    </a:cubicBezTo>
                    <a:cubicBezTo>
                      <a:pt x="103" y="10"/>
                      <a:pt x="103" y="9"/>
                      <a:pt x="102" y="8"/>
                    </a:cubicBezTo>
                    <a:cubicBezTo>
                      <a:pt x="95" y="3"/>
                      <a:pt x="82" y="3"/>
                      <a:pt x="70" y="4"/>
                    </a:cubicBezTo>
                    <a:cubicBezTo>
                      <a:pt x="65" y="4"/>
                      <a:pt x="61" y="4"/>
                      <a:pt x="57" y="4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5" y="1"/>
                      <a:pt x="40" y="0"/>
                      <a:pt x="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2" name="Freeform 489"/>
              <p:cNvSpPr>
                <a:spLocks/>
              </p:cNvSpPr>
              <p:nvPr/>
            </p:nvSpPr>
            <p:spPr bwMode="auto">
              <a:xfrm>
                <a:off x="985" y="2062"/>
                <a:ext cx="180" cy="24"/>
              </a:xfrm>
              <a:custGeom>
                <a:avLst/>
                <a:gdLst>
                  <a:gd name="T0" fmla="*/ 12 w 66"/>
                  <a:gd name="T1" fmla="*/ 1 h 9"/>
                  <a:gd name="T2" fmla="*/ 1 w 66"/>
                  <a:gd name="T3" fmla="*/ 1 h 9"/>
                  <a:gd name="T4" fmla="*/ 0 w 66"/>
                  <a:gd name="T5" fmla="*/ 3 h 9"/>
                  <a:gd name="T6" fmla="*/ 1 w 66"/>
                  <a:gd name="T7" fmla="*/ 4 h 9"/>
                  <a:gd name="T8" fmla="*/ 12 w 66"/>
                  <a:gd name="T9" fmla="*/ 4 h 9"/>
                  <a:gd name="T10" fmla="*/ 63 w 66"/>
                  <a:gd name="T11" fmla="*/ 9 h 9"/>
                  <a:gd name="T12" fmla="*/ 65 w 66"/>
                  <a:gd name="T13" fmla="*/ 8 h 9"/>
                  <a:gd name="T14" fmla="*/ 64 w 66"/>
                  <a:gd name="T15" fmla="*/ 5 h 9"/>
                  <a:gd name="T16" fmla="*/ 12 w 66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9">
                    <a:moveTo>
                      <a:pt x="1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8" y="4"/>
                      <a:pt x="49" y="4"/>
                      <a:pt x="63" y="9"/>
                    </a:cubicBezTo>
                    <a:cubicBezTo>
                      <a:pt x="64" y="9"/>
                      <a:pt x="65" y="8"/>
                      <a:pt x="65" y="8"/>
                    </a:cubicBezTo>
                    <a:cubicBezTo>
                      <a:pt x="66" y="7"/>
                      <a:pt x="65" y="6"/>
                      <a:pt x="64" y="5"/>
                    </a:cubicBezTo>
                    <a:cubicBezTo>
                      <a:pt x="50" y="0"/>
                      <a:pt x="29" y="1"/>
                      <a:pt x="1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3" name="Freeform 490"/>
              <p:cNvSpPr>
                <a:spLocks/>
              </p:cNvSpPr>
              <p:nvPr/>
            </p:nvSpPr>
            <p:spPr bwMode="auto">
              <a:xfrm>
                <a:off x="1083" y="897"/>
                <a:ext cx="962" cy="846"/>
              </a:xfrm>
              <a:custGeom>
                <a:avLst/>
                <a:gdLst>
                  <a:gd name="T0" fmla="*/ 100 w 353"/>
                  <a:gd name="T1" fmla="*/ 311 h 311"/>
                  <a:gd name="T2" fmla="*/ 74 w 353"/>
                  <a:gd name="T3" fmla="*/ 302 h 311"/>
                  <a:gd name="T4" fmla="*/ 60 w 353"/>
                  <a:gd name="T5" fmla="*/ 281 h 311"/>
                  <a:gd name="T6" fmla="*/ 39 w 353"/>
                  <a:gd name="T7" fmla="*/ 266 h 311"/>
                  <a:gd name="T8" fmla="*/ 23 w 353"/>
                  <a:gd name="T9" fmla="*/ 246 h 311"/>
                  <a:gd name="T10" fmla="*/ 7 w 353"/>
                  <a:gd name="T11" fmla="*/ 230 h 311"/>
                  <a:gd name="T12" fmla="*/ 10 w 353"/>
                  <a:gd name="T13" fmla="*/ 228 h 311"/>
                  <a:gd name="T14" fmla="*/ 8 w 353"/>
                  <a:gd name="T15" fmla="*/ 227 h 311"/>
                  <a:gd name="T16" fmla="*/ 5 w 353"/>
                  <a:gd name="T17" fmla="*/ 229 h 311"/>
                  <a:gd name="T18" fmla="*/ 5 w 353"/>
                  <a:gd name="T19" fmla="*/ 224 h 311"/>
                  <a:gd name="T20" fmla="*/ 20 w 353"/>
                  <a:gd name="T21" fmla="*/ 170 h 311"/>
                  <a:gd name="T22" fmla="*/ 62 w 353"/>
                  <a:gd name="T23" fmla="*/ 147 h 311"/>
                  <a:gd name="T24" fmla="*/ 115 w 353"/>
                  <a:gd name="T25" fmla="*/ 120 h 311"/>
                  <a:gd name="T26" fmla="*/ 165 w 353"/>
                  <a:gd name="T27" fmla="*/ 95 h 311"/>
                  <a:gd name="T28" fmla="*/ 140 w 353"/>
                  <a:gd name="T29" fmla="*/ 79 h 311"/>
                  <a:gd name="T30" fmla="*/ 125 w 353"/>
                  <a:gd name="T31" fmla="*/ 54 h 311"/>
                  <a:gd name="T32" fmla="*/ 153 w 353"/>
                  <a:gd name="T33" fmla="*/ 19 h 311"/>
                  <a:gd name="T34" fmla="*/ 167 w 353"/>
                  <a:gd name="T35" fmla="*/ 39 h 311"/>
                  <a:gd name="T36" fmla="*/ 186 w 353"/>
                  <a:gd name="T37" fmla="*/ 57 h 311"/>
                  <a:gd name="T38" fmla="*/ 243 w 353"/>
                  <a:gd name="T39" fmla="*/ 71 h 311"/>
                  <a:gd name="T40" fmla="*/ 294 w 353"/>
                  <a:gd name="T41" fmla="*/ 105 h 311"/>
                  <a:gd name="T42" fmla="*/ 307 w 353"/>
                  <a:gd name="T43" fmla="*/ 158 h 311"/>
                  <a:gd name="T44" fmla="*/ 325 w 353"/>
                  <a:gd name="T45" fmla="*/ 208 h 311"/>
                  <a:gd name="T46" fmla="*/ 352 w 353"/>
                  <a:gd name="T47" fmla="*/ 250 h 311"/>
                  <a:gd name="T48" fmla="*/ 314 w 353"/>
                  <a:gd name="T49" fmla="*/ 258 h 311"/>
                  <a:gd name="T50" fmla="*/ 287 w 353"/>
                  <a:gd name="T51" fmla="*/ 221 h 311"/>
                  <a:gd name="T52" fmla="*/ 271 w 353"/>
                  <a:gd name="T53" fmla="*/ 228 h 311"/>
                  <a:gd name="T54" fmla="*/ 258 w 353"/>
                  <a:gd name="T55" fmla="*/ 243 h 311"/>
                  <a:gd name="T56" fmla="*/ 225 w 353"/>
                  <a:gd name="T57" fmla="*/ 268 h 311"/>
                  <a:gd name="T58" fmla="*/ 216 w 353"/>
                  <a:gd name="T59" fmla="*/ 275 h 311"/>
                  <a:gd name="T60" fmla="*/ 194 w 353"/>
                  <a:gd name="T61" fmla="*/ 287 h 311"/>
                  <a:gd name="T62" fmla="*/ 159 w 353"/>
                  <a:gd name="T63" fmla="*/ 297 h 311"/>
                  <a:gd name="T64" fmla="*/ 147 w 353"/>
                  <a:gd name="T65" fmla="*/ 300 h 311"/>
                  <a:gd name="T66" fmla="*/ 132 w 353"/>
                  <a:gd name="T67" fmla="*/ 305 h 311"/>
                  <a:gd name="T68" fmla="*/ 135 w 353"/>
                  <a:gd name="T69" fmla="*/ 286 h 311"/>
                  <a:gd name="T70" fmla="*/ 133 w 353"/>
                  <a:gd name="T71" fmla="*/ 237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3" h="311">
                    <a:moveTo>
                      <a:pt x="100" y="311"/>
                    </a:moveTo>
                    <a:cubicBezTo>
                      <a:pt x="94" y="306"/>
                      <a:pt x="81" y="306"/>
                      <a:pt x="74" y="302"/>
                    </a:cubicBezTo>
                    <a:cubicBezTo>
                      <a:pt x="66" y="297"/>
                      <a:pt x="66" y="288"/>
                      <a:pt x="60" y="281"/>
                    </a:cubicBezTo>
                    <a:cubicBezTo>
                      <a:pt x="55" y="274"/>
                      <a:pt x="46" y="272"/>
                      <a:pt x="39" y="266"/>
                    </a:cubicBezTo>
                    <a:cubicBezTo>
                      <a:pt x="34" y="261"/>
                      <a:pt x="27" y="252"/>
                      <a:pt x="23" y="246"/>
                    </a:cubicBezTo>
                    <a:cubicBezTo>
                      <a:pt x="20" y="242"/>
                      <a:pt x="13" y="223"/>
                      <a:pt x="7" y="230"/>
                    </a:cubicBezTo>
                    <a:cubicBezTo>
                      <a:pt x="8" y="230"/>
                      <a:pt x="9" y="229"/>
                      <a:pt x="10" y="228"/>
                    </a:cubicBezTo>
                    <a:cubicBezTo>
                      <a:pt x="9" y="227"/>
                      <a:pt x="9" y="227"/>
                      <a:pt x="8" y="227"/>
                    </a:cubicBezTo>
                    <a:cubicBezTo>
                      <a:pt x="7" y="227"/>
                      <a:pt x="6" y="228"/>
                      <a:pt x="5" y="229"/>
                    </a:cubicBezTo>
                    <a:cubicBezTo>
                      <a:pt x="5" y="228"/>
                      <a:pt x="5" y="226"/>
                      <a:pt x="5" y="224"/>
                    </a:cubicBezTo>
                    <a:cubicBezTo>
                      <a:pt x="0" y="204"/>
                      <a:pt x="8" y="186"/>
                      <a:pt x="20" y="170"/>
                    </a:cubicBezTo>
                    <a:cubicBezTo>
                      <a:pt x="31" y="156"/>
                      <a:pt x="46" y="152"/>
                      <a:pt x="62" y="147"/>
                    </a:cubicBezTo>
                    <a:cubicBezTo>
                      <a:pt x="80" y="140"/>
                      <a:pt x="101" y="133"/>
                      <a:pt x="115" y="120"/>
                    </a:cubicBezTo>
                    <a:cubicBezTo>
                      <a:pt x="130" y="107"/>
                      <a:pt x="147" y="104"/>
                      <a:pt x="165" y="95"/>
                    </a:cubicBezTo>
                    <a:cubicBezTo>
                      <a:pt x="157" y="95"/>
                      <a:pt x="146" y="84"/>
                      <a:pt x="140" y="79"/>
                    </a:cubicBezTo>
                    <a:cubicBezTo>
                      <a:pt x="134" y="72"/>
                      <a:pt x="128" y="63"/>
                      <a:pt x="125" y="54"/>
                    </a:cubicBezTo>
                    <a:cubicBezTo>
                      <a:pt x="121" y="41"/>
                      <a:pt x="135" y="0"/>
                      <a:pt x="153" y="19"/>
                    </a:cubicBezTo>
                    <a:cubicBezTo>
                      <a:pt x="158" y="25"/>
                      <a:pt x="162" y="33"/>
                      <a:pt x="167" y="39"/>
                    </a:cubicBezTo>
                    <a:cubicBezTo>
                      <a:pt x="172" y="46"/>
                      <a:pt x="179" y="52"/>
                      <a:pt x="186" y="57"/>
                    </a:cubicBezTo>
                    <a:cubicBezTo>
                      <a:pt x="203" y="68"/>
                      <a:pt x="224" y="66"/>
                      <a:pt x="243" y="71"/>
                    </a:cubicBezTo>
                    <a:cubicBezTo>
                      <a:pt x="262" y="77"/>
                      <a:pt x="282" y="91"/>
                      <a:pt x="294" y="105"/>
                    </a:cubicBezTo>
                    <a:cubicBezTo>
                      <a:pt x="306" y="120"/>
                      <a:pt x="307" y="140"/>
                      <a:pt x="307" y="158"/>
                    </a:cubicBezTo>
                    <a:cubicBezTo>
                      <a:pt x="306" y="176"/>
                      <a:pt x="313" y="194"/>
                      <a:pt x="325" y="208"/>
                    </a:cubicBezTo>
                    <a:cubicBezTo>
                      <a:pt x="335" y="219"/>
                      <a:pt x="353" y="233"/>
                      <a:pt x="352" y="250"/>
                    </a:cubicBezTo>
                    <a:cubicBezTo>
                      <a:pt x="352" y="270"/>
                      <a:pt x="326" y="266"/>
                      <a:pt x="314" y="258"/>
                    </a:cubicBezTo>
                    <a:cubicBezTo>
                      <a:pt x="303" y="250"/>
                      <a:pt x="290" y="234"/>
                      <a:pt x="287" y="221"/>
                    </a:cubicBezTo>
                    <a:cubicBezTo>
                      <a:pt x="286" y="218"/>
                      <a:pt x="272" y="227"/>
                      <a:pt x="271" y="228"/>
                    </a:cubicBezTo>
                    <a:cubicBezTo>
                      <a:pt x="266" y="233"/>
                      <a:pt x="262" y="238"/>
                      <a:pt x="258" y="243"/>
                    </a:cubicBezTo>
                    <a:cubicBezTo>
                      <a:pt x="248" y="252"/>
                      <a:pt x="236" y="260"/>
                      <a:pt x="225" y="268"/>
                    </a:cubicBezTo>
                    <a:cubicBezTo>
                      <a:pt x="222" y="270"/>
                      <a:pt x="219" y="272"/>
                      <a:pt x="216" y="275"/>
                    </a:cubicBezTo>
                    <a:cubicBezTo>
                      <a:pt x="209" y="280"/>
                      <a:pt x="202" y="284"/>
                      <a:pt x="194" y="287"/>
                    </a:cubicBezTo>
                    <a:cubicBezTo>
                      <a:pt x="183" y="291"/>
                      <a:pt x="170" y="294"/>
                      <a:pt x="159" y="297"/>
                    </a:cubicBezTo>
                    <a:cubicBezTo>
                      <a:pt x="155" y="298"/>
                      <a:pt x="151" y="299"/>
                      <a:pt x="147" y="300"/>
                    </a:cubicBezTo>
                    <a:cubicBezTo>
                      <a:pt x="143" y="301"/>
                      <a:pt x="137" y="305"/>
                      <a:pt x="132" y="305"/>
                    </a:cubicBezTo>
                    <a:cubicBezTo>
                      <a:pt x="132" y="299"/>
                      <a:pt x="135" y="292"/>
                      <a:pt x="135" y="286"/>
                    </a:cubicBezTo>
                    <a:cubicBezTo>
                      <a:pt x="138" y="270"/>
                      <a:pt x="140" y="251"/>
                      <a:pt x="133" y="237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4" name="Freeform 491"/>
              <p:cNvSpPr>
                <a:spLocks/>
              </p:cNvSpPr>
              <p:nvPr/>
            </p:nvSpPr>
            <p:spPr bwMode="auto">
              <a:xfrm>
                <a:off x="1816" y="1512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5" name="Freeform 492"/>
              <p:cNvSpPr>
                <a:spLocks/>
              </p:cNvSpPr>
              <p:nvPr/>
            </p:nvSpPr>
            <p:spPr bwMode="auto">
              <a:xfrm>
                <a:off x="1427" y="925"/>
                <a:ext cx="106" cy="179"/>
              </a:xfrm>
              <a:custGeom>
                <a:avLst/>
                <a:gdLst>
                  <a:gd name="T0" fmla="*/ 39 w 39"/>
                  <a:gd name="T1" fmla="*/ 32 h 66"/>
                  <a:gd name="T2" fmla="*/ 29 w 39"/>
                  <a:gd name="T3" fmla="*/ 38 h 66"/>
                  <a:gd name="T4" fmla="*/ 20 w 39"/>
                  <a:gd name="T5" fmla="*/ 49 h 66"/>
                  <a:gd name="T6" fmla="*/ 13 w 39"/>
                  <a:gd name="T7" fmla="*/ 66 h 66"/>
                  <a:gd name="T8" fmla="*/ 1 w 39"/>
                  <a:gd name="T9" fmla="*/ 34 h 66"/>
                  <a:gd name="T10" fmla="*/ 11 w 39"/>
                  <a:gd name="T11" fmla="*/ 8 h 66"/>
                  <a:gd name="T12" fmla="*/ 31 w 39"/>
                  <a:gd name="T13" fmla="*/ 16 h 66"/>
                  <a:gd name="T14" fmla="*/ 33 w 39"/>
                  <a:gd name="T15" fmla="*/ 1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66">
                    <a:moveTo>
                      <a:pt x="39" y="32"/>
                    </a:moveTo>
                    <a:cubicBezTo>
                      <a:pt x="36" y="35"/>
                      <a:pt x="32" y="35"/>
                      <a:pt x="29" y="38"/>
                    </a:cubicBezTo>
                    <a:cubicBezTo>
                      <a:pt x="26" y="41"/>
                      <a:pt x="23" y="45"/>
                      <a:pt x="20" y="49"/>
                    </a:cubicBezTo>
                    <a:cubicBezTo>
                      <a:pt x="17" y="54"/>
                      <a:pt x="15" y="60"/>
                      <a:pt x="13" y="66"/>
                    </a:cubicBezTo>
                    <a:cubicBezTo>
                      <a:pt x="2" y="64"/>
                      <a:pt x="0" y="41"/>
                      <a:pt x="1" y="34"/>
                    </a:cubicBezTo>
                    <a:cubicBezTo>
                      <a:pt x="2" y="25"/>
                      <a:pt x="4" y="14"/>
                      <a:pt x="11" y="8"/>
                    </a:cubicBezTo>
                    <a:cubicBezTo>
                      <a:pt x="19" y="0"/>
                      <a:pt x="28" y="8"/>
                      <a:pt x="31" y="16"/>
                    </a:cubicBezTo>
                    <a:cubicBezTo>
                      <a:pt x="32" y="17"/>
                      <a:pt x="32" y="17"/>
                      <a:pt x="33" y="1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6" name="Freeform 493"/>
              <p:cNvSpPr>
                <a:spLocks/>
              </p:cNvSpPr>
              <p:nvPr/>
            </p:nvSpPr>
            <p:spPr bwMode="auto">
              <a:xfrm>
                <a:off x="1868" y="1493"/>
                <a:ext cx="187" cy="134"/>
              </a:xfrm>
              <a:custGeom>
                <a:avLst/>
                <a:gdLst>
                  <a:gd name="T0" fmla="*/ 5 w 69"/>
                  <a:gd name="T1" fmla="*/ 22 h 49"/>
                  <a:gd name="T2" fmla="*/ 26 w 69"/>
                  <a:gd name="T3" fmla="*/ 40 h 49"/>
                  <a:gd name="T4" fmla="*/ 53 w 69"/>
                  <a:gd name="T5" fmla="*/ 47 h 49"/>
                  <a:gd name="T6" fmla="*/ 61 w 69"/>
                  <a:gd name="T7" fmla="*/ 19 h 49"/>
                  <a:gd name="T8" fmla="*/ 50 w 69"/>
                  <a:gd name="T9" fmla="*/ 4 h 49"/>
                  <a:gd name="T10" fmla="*/ 30 w 69"/>
                  <a:gd name="T11" fmla="*/ 5 h 49"/>
                  <a:gd name="T12" fmla="*/ 0 w 69"/>
                  <a:gd name="T13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49">
                    <a:moveTo>
                      <a:pt x="5" y="22"/>
                    </a:moveTo>
                    <a:cubicBezTo>
                      <a:pt x="7" y="29"/>
                      <a:pt x="19" y="36"/>
                      <a:pt x="26" y="40"/>
                    </a:cubicBezTo>
                    <a:cubicBezTo>
                      <a:pt x="34" y="44"/>
                      <a:pt x="44" y="49"/>
                      <a:pt x="53" y="47"/>
                    </a:cubicBezTo>
                    <a:cubicBezTo>
                      <a:pt x="69" y="44"/>
                      <a:pt x="67" y="30"/>
                      <a:pt x="61" y="19"/>
                    </a:cubicBezTo>
                    <a:cubicBezTo>
                      <a:pt x="59" y="15"/>
                      <a:pt x="54" y="7"/>
                      <a:pt x="50" y="4"/>
                    </a:cubicBezTo>
                    <a:cubicBezTo>
                      <a:pt x="44" y="0"/>
                      <a:pt x="36" y="4"/>
                      <a:pt x="30" y="5"/>
                    </a:cubicBezTo>
                    <a:cubicBezTo>
                      <a:pt x="20" y="7"/>
                      <a:pt x="9" y="7"/>
                      <a:pt x="0" y="6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7" name="Line 494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8" name="Line 495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9" name="Freeform 496"/>
              <p:cNvSpPr>
                <a:spLocks/>
              </p:cNvSpPr>
              <p:nvPr/>
            </p:nvSpPr>
            <p:spPr bwMode="auto">
              <a:xfrm>
                <a:off x="1783" y="949"/>
                <a:ext cx="202" cy="191"/>
              </a:xfrm>
              <a:custGeom>
                <a:avLst/>
                <a:gdLst>
                  <a:gd name="T0" fmla="*/ 50 w 74"/>
                  <a:gd name="T1" fmla="*/ 26 h 70"/>
                  <a:gd name="T2" fmla="*/ 64 w 74"/>
                  <a:gd name="T3" fmla="*/ 9 h 70"/>
                  <a:gd name="T4" fmla="*/ 45 w 74"/>
                  <a:gd name="T5" fmla="*/ 16 h 70"/>
                  <a:gd name="T6" fmla="*/ 6 w 74"/>
                  <a:gd name="T7" fmla="*/ 60 h 70"/>
                  <a:gd name="T8" fmla="*/ 0 w 74"/>
                  <a:gd name="T9" fmla="*/ 65 h 70"/>
                  <a:gd name="T10" fmla="*/ 18 w 74"/>
                  <a:gd name="T11" fmla="*/ 67 h 70"/>
                  <a:gd name="T12" fmla="*/ 29 w 74"/>
                  <a:gd name="T13" fmla="*/ 54 h 70"/>
                  <a:gd name="T14" fmla="*/ 50 w 74"/>
                  <a:gd name="T15" fmla="*/ 2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70">
                    <a:moveTo>
                      <a:pt x="50" y="26"/>
                    </a:moveTo>
                    <a:cubicBezTo>
                      <a:pt x="54" y="22"/>
                      <a:pt x="74" y="19"/>
                      <a:pt x="64" y="9"/>
                    </a:cubicBezTo>
                    <a:cubicBezTo>
                      <a:pt x="56" y="0"/>
                      <a:pt x="48" y="8"/>
                      <a:pt x="45" y="16"/>
                    </a:cubicBezTo>
                    <a:cubicBezTo>
                      <a:pt x="38" y="35"/>
                      <a:pt x="20" y="47"/>
                      <a:pt x="6" y="60"/>
                    </a:cubicBezTo>
                    <a:cubicBezTo>
                      <a:pt x="4" y="62"/>
                      <a:pt x="2" y="63"/>
                      <a:pt x="0" y="65"/>
                    </a:cubicBezTo>
                    <a:cubicBezTo>
                      <a:pt x="5" y="67"/>
                      <a:pt x="13" y="70"/>
                      <a:pt x="18" y="67"/>
                    </a:cubicBezTo>
                    <a:cubicBezTo>
                      <a:pt x="22" y="65"/>
                      <a:pt x="26" y="58"/>
                      <a:pt x="29" y="54"/>
                    </a:cubicBezTo>
                    <a:cubicBezTo>
                      <a:pt x="35" y="46"/>
                      <a:pt x="41" y="31"/>
                      <a:pt x="50" y="26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0" name="Freeform 497"/>
              <p:cNvSpPr>
                <a:spLocks/>
              </p:cNvSpPr>
              <p:nvPr/>
            </p:nvSpPr>
            <p:spPr bwMode="auto">
              <a:xfrm>
                <a:off x="1911" y="1175"/>
                <a:ext cx="226" cy="133"/>
              </a:xfrm>
              <a:custGeom>
                <a:avLst/>
                <a:gdLst>
                  <a:gd name="T0" fmla="*/ 51 w 83"/>
                  <a:gd name="T1" fmla="*/ 25 h 49"/>
                  <a:gd name="T2" fmla="*/ 65 w 83"/>
                  <a:gd name="T3" fmla="*/ 22 h 49"/>
                  <a:gd name="T4" fmla="*/ 76 w 83"/>
                  <a:gd name="T5" fmla="*/ 18 h 49"/>
                  <a:gd name="T6" fmla="*/ 64 w 83"/>
                  <a:gd name="T7" fmla="*/ 7 h 49"/>
                  <a:gd name="T8" fmla="*/ 17 w 83"/>
                  <a:gd name="T9" fmla="*/ 28 h 49"/>
                  <a:gd name="T10" fmla="*/ 2 w 83"/>
                  <a:gd name="T11" fmla="*/ 31 h 49"/>
                  <a:gd name="T12" fmla="*/ 1 w 83"/>
                  <a:gd name="T13" fmla="*/ 49 h 49"/>
                  <a:gd name="T14" fmla="*/ 26 w 83"/>
                  <a:gd name="T15" fmla="*/ 36 h 49"/>
                  <a:gd name="T16" fmla="*/ 55 w 83"/>
                  <a:gd name="T17" fmla="*/ 2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49">
                    <a:moveTo>
                      <a:pt x="51" y="25"/>
                    </a:moveTo>
                    <a:cubicBezTo>
                      <a:pt x="55" y="25"/>
                      <a:pt x="60" y="22"/>
                      <a:pt x="65" y="22"/>
                    </a:cubicBezTo>
                    <a:cubicBezTo>
                      <a:pt x="70" y="22"/>
                      <a:pt x="73" y="22"/>
                      <a:pt x="76" y="18"/>
                    </a:cubicBezTo>
                    <a:cubicBezTo>
                      <a:pt x="83" y="6"/>
                      <a:pt x="73" y="0"/>
                      <a:pt x="64" y="7"/>
                    </a:cubicBezTo>
                    <a:cubicBezTo>
                      <a:pt x="50" y="18"/>
                      <a:pt x="33" y="23"/>
                      <a:pt x="17" y="28"/>
                    </a:cubicBezTo>
                    <a:cubicBezTo>
                      <a:pt x="13" y="29"/>
                      <a:pt x="5" y="29"/>
                      <a:pt x="2" y="31"/>
                    </a:cubicBezTo>
                    <a:cubicBezTo>
                      <a:pt x="0" y="34"/>
                      <a:pt x="1" y="45"/>
                      <a:pt x="1" y="49"/>
                    </a:cubicBezTo>
                    <a:cubicBezTo>
                      <a:pt x="9" y="48"/>
                      <a:pt x="19" y="40"/>
                      <a:pt x="26" y="36"/>
                    </a:cubicBezTo>
                    <a:cubicBezTo>
                      <a:pt x="36" y="31"/>
                      <a:pt x="45" y="27"/>
                      <a:pt x="55" y="23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1" name="Freeform 498"/>
              <p:cNvSpPr>
                <a:spLocks/>
              </p:cNvSpPr>
              <p:nvPr/>
            </p:nvSpPr>
            <p:spPr bwMode="auto">
              <a:xfrm>
                <a:off x="2058" y="1180"/>
                <a:ext cx="76" cy="63"/>
              </a:xfrm>
              <a:custGeom>
                <a:avLst/>
                <a:gdLst>
                  <a:gd name="T0" fmla="*/ 1 w 28"/>
                  <a:gd name="T1" fmla="*/ 21 h 23"/>
                  <a:gd name="T2" fmla="*/ 24 w 28"/>
                  <a:gd name="T3" fmla="*/ 7 h 23"/>
                  <a:gd name="T4" fmla="*/ 10 w 28"/>
                  <a:gd name="T5" fmla="*/ 2 h 23"/>
                  <a:gd name="T6" fmla="*/ 0 w 28"/>
                  <a:gd name="T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3">
                    <a:moveTo>
                      <a:pt x="1" y="21"/>
                    </a:moveTo>
                    <a:cubicBezTo>
                      <a:pt x="10" y="21"/>
                      <a:pt x="28" y="23"/>
                      <a:pt x="24" y="7"/>
                    </a:cubicBezTo>
                    <a:cubicBezTo>
                      <a:pt x="22" y="1"/>
                      <a:pt x="15" y="0"/>
                      <a:pt x="10" y="2"/>
                    </a:cubicBezTo>
                    <a:cubicBezTo>
                      <a:pt x="5" y="5"/>
                      <a:pt x="3" y="9"/>
                      <a:pt x="0" y="14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2" name="Freeform 499"/>
              <p:cNvSpPr>
                <a:spLocks/>
              </p:cNvSpPr>
              <p:nvPr/>
            </p:nvSpPr>
            <p:spPr bwMode="auto">
              <a:xfrm>
                <a:off x="1900" y="960"/>
                <a:ext cx="68" cy="65"/>
              </a:xfrm>
              <a:custGeom>
                <a:avLst/>
                <a:gdLst>
                  <a:gd name="T0" fmla="*/ 5 w 25"/>
                  <a:gd name="T1" fmla="*/ 24 h 24"/>
                  <a:gd name="T2" fmla="*/ 24 w 25"/>
                  <a:gd name="T3" fmla="*/ 10 h 24"/>
                  <a:gd name="T4" fmla="*/ 7 w 25"/>
                  <a:gd name="T5" fmla="*/ 2 h 24"/>
                  <a:gd name="T6" fmla="*/ 0 w 25"/>
                  <a:gd name="T7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5" y="24"/>
                    </a:moveTo>
                    <a:cubicBezTo>
                      <a:pt x="10" y="20"/>
                      <a:pt x="23" y="18"/>
                      <a:pt x="24" y="10"/>
                    </a:cubicBezTo>
                    <a:cubicBezTo>
                      <a:pt x="25" y="0"/>
                      <a:pt x="13" y="0"/>
                      <a:pt x="7" y="2"/>
                    </a:cubicBezTo>
                    <a:cubicBezTo>
                      <a:pt x="3" y="7"/>
                      <a:pt x="3" y="15"/>
                      <a:pt x="0" y="20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3" name="Freeform 500"/>
              <p:cNvSpPr>
                <a:spLocks/>
              </p:cNvSpPr>
              <p:nvPr/>
            </p:nvSpPr>
            <p:spPr bwMode="auto">
              <a:xfrm>
                <a:off x="1051" y="1278"/>
                <a:ext cx="435" cy="468"/>
              </a:xfrm>
              <a:custGeom>
                <a:avLst/>
                <a:gdLst>
                  <a:gd name="T0" fmla="*/ 159 w 160"/>
                  <a:gd name="T1" fmla="*/ 162 h 172"/>
                  <a:gd name="T2" fmla="*/ 109 w 160"/>
                  <a:gd name="T3" fmla="*/ 51 h 172"/>
                  <a:gd name="T4" fmla="*/ 41 w 160"/>
                  <a:gd name="T5" fmla="*/ 21 h 172"/>
                  <a:gd name="T6" fmla="*/ 58 w 160"/>
                  <a:gd name="T7" fmla="*/ 150 h 172"/>
                  <a:gd name="T8" fmla="*/ 154 w 160"/>
                  <a:gd name="T9" fmla="*/ 164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172">
                    <a:moveTo>
                      <a:pt x="159" y="162"/>
                    </a:moveTo>
                    <a:cubicBezTo>
                      <a:pt x="160" y="116"/>
                      <a:pt x="142" y="84"/>
                      <a:pt x="109" y="51"/>
                    </a:cubicBezTo>
                    <a:cubicBezTo>
                      <a:pt x="92" y="34"/>
                      <a:pt x="63" y="0"/>
                      <a:pt x="41" y="21"/>
                    </a:cubicBezTo>
                    <a:cubicBezTo>
                      <a:pt x="0" y="61"/>
                      <a:pt x="14" y="117"/>
                      <a:pt x="58" y="150"/>
                    </a:cubicBezTo>
                    <a:cubicBezTo>
                      <a:pt x="83" y="168"/>
                      <a:pt x="124" y="172"/>
                      <a:pt x="154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4" name="Freeform 501"/>
              <p:cNvSpPr>
                <a:spLocks/>
              </p:cNvSpPr>
              <p:nvPr/>
            </p:nvSpPr>
            <p:spPr bwMode="auto">
              <a:xfrm>
                <a:off x="1070" y="1142"/>
                <a:ext cx="471" cy="381"/>
              </a:xfrm>
              <a:custGeom>
                <a:avLst/>
                <a:gdLst>
                  <a:gd name="T0" fmla="*/ 172 w 173"/>
                  <a:gd name="T1" fmla="*/ 0 h 140"/>
                  <a:gd name="T2" fmla="*/ 173 w 173"/>
                  <a:gd name="T3" fmla="*/ 2 h 140"/>
                  <a:gd name="T4" fmla="*/ 152 w 173"/>
                  <a:gd name="T5" fmla="*/ 14 h 140"/>
                  <a:gd name="T6" fmla="*/ 140 w 173"/>
                  <a:gd name="T7" fmla="*/ 18 h 140"/>
                  <a:gd name="T8" fmla="*/ 121 w 173"/>
                  <a:gd name="T9" fmla="*/ 30 h 140"/>
                  <a:gd name="T10" fmla="*/ 109 w 173"/>
                  <a:gd name="T11" fmla="*/ 39 h 140"/>
                  <a:gd name="T12" fmla="*/ 90 w 173"/>
                  <a:gd name="T13" fmla="*/ 48 h 140"/>
                  <a:gd name="T14" fmla="*/ 75 w 173"/>
                  <a:gd name="T15" fmla="*/ 55 h 140"/>
                  <a:gd name="T16" fmla="*/ 58 w 173"/>
                  <a:gd name="T17" fmla="*/ 62 h 140"/>
                  <a:gd name="T18" fmla="*/ 40 w 173"/>
                  <a:gd name="T19" fmla="*/ 69 h 140"/>
                  <a:gd name="T20" fmla="*/ 12 w 173"/>
                  <a:gd name="T21" fmla="*/ 139 h 140"/>
                  <a:gd name="T22" fmla="*/ 12 w 173"/>
                  <a:gd name="T23" fmla="*/ 139 h 140"/>
                  <a:gd name="T24" fmla="*/ 10 w 173"/>
                  <a:gd name="T25" fmla="*/ 139 h 140"/>
                  <a:gd name="T26" fmla="*/ 39 w 173"/>
                  <a:gd name="T27" fmla="*/ 66 h 140"/>
                  <a:gd name="T28" fmla="*/ 57 w 173"/>
                  <a:gd name="T29" fmla="*/ 60 h 140"/>
                  <a:gd name="T30" fmla="*/ 74 w 173"/>
                  <a:gd name="T31" fmla="*/ 53 h 140"/>
                  <a:gd name="T32" fmla="*/ 89 w 173"/>
                  <a:gd name="T33" fmla="*/ 46 h 140"/>
                  <a:gd name="T34" fmla="*/ 107 w 173"/>
                  <a:gd name="T35" fmla="*/ 36 h 140"/>
                  <a:gd name="T36" fmla="*/ 120 w 173"/>
                  <a:gd name="T37" fmla="*/ 28 h 140"/>
                  <a:gd name="T38" fmla="*/ 139 w 173"/>
                  <a:gd name="T39" fmla="*/ 16 h 140"/>
                  <a:gd name="T40" fmla="*/ 151 w 173"/>
                  <a:gd name="T41" fmla="*/ 11 h 140"/>
                  <a:gd name="T42" fmla="*/ 171 w 173"/>
                  <a:gd name="T43" fmla="*/ 1 h 140"/>
                  <a:gd name="T44" fmla="*/ 172 w 173"/>
                  <a:gd name="T4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3" h="140">
                    <a:moveTo>
                      <a:pt x="172" y="0"/>
                    </a:moveTo>
                    <a:cubicBezTo>
                      <a:pt x="173" y="1"/>
                      <a:pt x="173" y="2"/>
                      <a:pt x="173" y="2"/>
                    </a:cubicBezTo>
                    <a:cubicBezTo>
                      <a:pt x="168" y="8"/>
                      <a:pt x="160" y="11"/>
                      <a:pt x="152" y="14"/>
                    </a:cubicBezTo>
                    <a:cubicBezTo>
                      <a:pt x="147" y="15"/>
                      <a:pt x="144" y="16"/>
                      <a:pt x="140" y="18"/>
                    </a:cubicBezTo>
                    <a:cubicBezTo>
                      <a:pt x="133" y="21"/>
                      <a:pt x="128" y="26"/>
                      <a:pt x="121" y="30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3" y="42"/>
                      <a:pt x="96" y="45"/>
                      <a:pt x="90" y="48"/>
                    </a:cubicBezTo>
                    <a:cubicBezTo>
                      <a:pt x="85" y="50"/>
                      <a:pt x="80" y="52"/>
                      <a:pt x="75" y="55"/>
                    </a:cubicBezTo>
                    <a:cubicBezTo>
                      <a:pt x="70" y="58"/>
                      <a:pt x="64" y="60"/>
                      <a:pt x="58" y="62"/>
                    </a:cubicBezTo>
                    <a:cubicBezTo>
                      <a:pt x="52" y="64"/>
                      <a:pt x="46" y="66"/>
                      <a:pt x="40" y="69"/>
                    </a:cubicBezTo>
                    <a:cubicBezTo>
                      <a:pt x="20" y="81"/>
                      <a:pt x="2" y="116"/>
                      <a:pt x="12" y="139"/>
                    </a:cubicBezTo>
                    <a:cubicBezTo>
                      <a:pt x="12" y="140"/>
                      <a:pt x="13" y="139"/>
                      <a:pt x="12" y="139"/>
                    </a:cubicBezTo>
                    <a:cubicBezTo>
                      <a:pt x="11" y="140"/>
                      <a:pt x="11" y="139"/>
                      <a:pt x="10" y="139"/>
                    </a:cubicBezTo>
                    <a:cubicBezTo>
                      <a:pt x="0" y="114"/>
                      <a:pt x="17" y="79"/>
                      <a:pt x="39" y="66"/>
                    </a:cubicBezTo>
                    <a:cubicBezTo>
                      <a:pt x="45" y="63"/>
                      <a:pt x="51" y="61"/>
                      <a:pt x="57" y="60"/>
                    </a:cubicBezTo>
                    <a:cubicBezTo>
                      <a:pt x="63" y="58"/>
                      <a:pt x="69" y="56"/>
                      <a:pt x="74" y="53"/>
                    </a:cubicBezTo>
                    <a:cubicBezTo>
                      <a:pt x="79" y="50"/>
                      <a:pt x="84" y="48"/>
                      <a:pt x="89" y="46"/>
                    </a:cubicBezTo>
                    <a:cubicBezTo>
                      <a:pt x="95" y="43"/>
                      <a:pt x="102" y="40"/>
                      <a:pt x="107" y="36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6" y="24"/>
                      <a:pt x="132" y="19"/>
                      <a:pt x="139" y="16"/>
                    </a:cubicBezTo>
                    <a:cubicBezTo>
                      <a:pt x="143" y="14"/>
                      <a:pt x="147" y="13"/>
                      <a:pt x="151" y="11"/>
                    </a:cubicBezTo>
                    <a:cubicBezTo>
                      <a:pt x="159" y="9"/>
                      <a:pt x="167" y="6"/>
                      <a:pt x="171" y="1"/>
                    </a:cubicBezTo>
                    <a:cubicBezTo>
                      <a:pt x="171" y="0"/>
                      <a:pt x="172" y="0"/>
                      <a:pt x="17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5" name="Freeform 502"/>
              <p:cNvSpPr>
                <a:spLocks/>
              </p:cNvSpPr>
              <p:nvPr/>
            </p:nvSpPr>
            <p:spPr bwMode="auto">
              <a:xfrm>
                <a:off x="1334" y="930"/>
                <a:ext cx="732" cy="819"/>
              </a:xfrm>
              <a:custGeom>
                <a:avLst/>
                <a:gdLst>
                  <a:gd name="T0" fmla="*/ 0 w 269"/>
                  <a:gd name="T1" fmla="*/ 295 h 301"/>
                  <a:gd name="T2" fmla="*/ 46 w 269"/>
                  <a:gd name="T3" fmla="*/ 292 h 301"/>
                  <a:gd name="T4" fmla="*/ 66 w 269"/>
                  <a:gd name="T5" fmla="*/ 285 h 301"/>
                  <a:gd name="T6" fmla="*/ 120 w 269"/>
                  <a:gd name="T7" fmla="*/ 263 h 301"/>
                  <a:gd name="T8" fmla="*/ 160 w 269"/>
                  <a:gd name="T9" fmla="*/ 234 h 301"/>
                  <a:gd name="T10" fmla="*/ 171 w 269"/>
                  <a:gd name="T11" fmla="*/ 224 h 301"/>
                  <a:gd name="T12" fmla="*/ 192 w 269"/>
                  <a:gd name="T13" fmla="*/ 205 h 301"/>
                  <a:gd name="T14" fmla="*/ 193 w 269"/>
                  <a:gd name="T15" fmla="*/ 205 h 301"/>
                  <a:gd name="T16" fmla="*/ 194 w 269"/>
                  <a:gd name="T17" fmla="*/ 206 h 301"/>
                  <a:gd name="T18" fmla="*/ 197 w 269"/>
                  <a:gd name="T19" fmla="*/ 215 h 301"/>
                  <a:gd name="T20" fmla="*/ 214 w 269"/>
                  <a:gd name="T21" fmla="*/ 241 h 301"/>
                  <a:gd name="T22" fmla="*/ 255 w 269"/>
                  <a:gd name="T23" fmla="*/ 248 h 301"/>
                  <a:gd name="T24" fmla="*/ 243 w 269"/>
                  <a:gd name="T25" fmla="*/ 209 h 301"/>
                  <a:gd name="T26" fmla="*/ 240 w 269"/>
                  <a:gd name="T27" fmla="*/ 206 h 301"/>
                  <a:gd name="T28" fmla="*/ 218 w 269"/>
                  <a:gd name="T29" fmla="*/ 171 h 301"/>
                  <a:gd name="T30" fmla="*/ 213 w 269"/>
                  <a:gd name="T31" fmla="*/ 140 h 301"/>
                  <a:gd name="T32" fmla="*/ 213 w 269"/>
                  <a:gd name="T33" fmla="*/ 134 h 301"/>
                  <a:gd name="T34" fmla="*/ 195 w 269"/>
                  <a:gd name="T35" fmla="*/ 90 h 301"/>
                  <a:gd name="T36" fmla="*/ 120 w 269"/>
                  <a:gd name="T37" fmla="*/ 55 h 301"/>
                  <a:gd name="T38" fmla="*/ 83 w 269"/>
                  <a:gd name="T39" fmla="*/ 40 h 301"/>
                  <a:gd name="T40" fmla="*/ 69 w 269"/>
                  <a:gd name="T41" fmla="*/ 23 h 301"/>
                  <a:gd name="T42" fmla="*/ 65 w 269"/>
                  <a:gd name="T43" fmla="*/ 16 h 301"/>
                  <a:gd name="T44" fmla="*/ 58 w 269"/>
                  <a:gd name="T45" fmla="*/ 5 h 301"/>
                  <a:gd name="T46" fmla="*/ 50 w 269"/>
                  <a:gd name="T47" fmla="*/ 4 h 301"/>
                  <a:gd name="T48" fmla="*/ 35 w 269"/>
                  <a:gd name="T49" fmla="*/ 27 h 301"/>
                  <a:gd name="T50" fmla="*/ 49 w 269"/>
                  <a:gd name="T51" fmla="*/ 66 h 301"/>
                  <a:gd name="T52" fmla="*/ 72 w 269"/>
                  <a:gd name="T53" fmla="*/ 79 h 301"/>
                  <a:gd name="T54" fmla="*/ 73 w 269"/>
                  <a:gd name="T55" fmla="*/ 80 h 301"/>
                  <a:gd name="T56" fmla="*/ 72 w 269"/>
                  <a:gd name="T57" fmla="*/ 82 h 301"/>
                  <a:gd name="T58" fmla="*/ 47 w 269"/>
                  <a:gd name="T59" fmla="*/ 67 h 301"/>
                  <a:gd name="T60" fmla="*/ 32 w 269"/>
                  <a:gd name="T61" fmla="*/ 27 h 301"/>
                  <a:gd name="T62" fmla="*/ 49 w 269"/>
                  <a:gd name="T63" fmla="*/ 2 h 301"/>
                  <a:gd name="T64" fmla="*/ 60 w 269"/>
                  <a:gd name="T65" fmla="*/ 3 h 301"/>
                  <a:gd name="T66" fmla="*/ 67 w 269"/>
                  <a:gd name="T67" fmla="*/ 15 h 301"/>
                  <a:gd name="T68" fmla="*/ 71 w 269"/>
                  <a:gd name="T69" fmla="*/ 22 h 301"/>
                  <a:gd name="T70" fmla="*/ 85 w 269"/>
                  <a:gd name="T71" fmla="*/ 38 h 301"/>
                  <a:gd name="T72" fmla="*/ 120 w 269"/>
                  <a:gd name="T73" fmla="*/ 53 h 301"/>
                  <a:gd name="T74" fmla="*/ 196 w 269"/>
                  <a:gd name="T75" fmla="*/ 88 h 301"/>
                  <a:gd name="T76" fmla="*/ 215 w 269"/>
                  <a:gd name="T77" fmla="*/ 134 h 301"/>
                  <a:gd name="T78" fmla="*/ 215 w 269"/>
                  <a:gd name="T79" fmla="*/ 140 h 301"/>
                  <a:gd name="T80" fmla="*/ 220 w 269"/>
                  <a:gd name="T81" fmla="*/ 170 h 301"/>
                  <a:gd name="T82" fmla="*/ 242 w 269"/>
                  <a:gd name="T83" fmla="*/ 204 h 301"/>
                  <a:gd name="T84" fmla="*/ 245 w 269"/>
                  <a:gd name="T85" fmla="*/ 208 h 301"/>
                  <a:gd name="T86" fmla="*/ 257 w 269"/>
                  <a:gd name="T87" fmla="*/ 250 h 301"/>
                  <a:gd name="T88" fmla="*/ 212 w 269"/>
                  <a:gd name="T89" fmla="*/ 243 h 301"/>
                  <a:gd name="T90" fmla="*/ 195 w 269"/>
                  <a:gd name="T91" fmla="*/ 216 h 301"/>
                  <a:gd name="T92" fmla="*/ 192 w 269"/>
                  <a:gd name="T93" fmla="*/ 208 h 301"/>
                  <a:gd name="T94" fmla="*/ 172 w 269"/>
                  <a:gd name="T95" fmla="*/ 225 h 301"/>
                  <a:gd name="T96" fmla="*/ 162 w 269"/>
                  <a:gd name="T97" fmla="*/ 236 h 301"/>
                  <a:gd name="T98" fmla="*/ 122 w 269"/>
                  <a:gd name="T99" fmla="*/ 265 h 301"/>
                  <a:gd name="T100" fmla="*/ 66 w 269"/>
                  <a:gd name="T101" fmla="*/ 287 h 301"/>
                  <a:gd name="T102" fmla="*/ 47 w 269"/>
                  <a:gd name="T103" fmla="*/ 294 h 301"/>
                  <a:gd name="T104" fmla="*/ 0 w 269"/>
                  <a:gd name="T105" fmla="*/ 29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9" h="301">
                    <a:moveTo>
                      <a:pt x="0" y="295"/>
                    </a:moveTo>
                    <a:cubicBezTo>
                      <a:pt x="15" y="298"/>
                      <a:pt x="32" y="296"/>
                      <a:pt x="46" y="292"/>
                    </a:cubicBezTo>
                    <a:cubicBezTo>
                      <a:pt x="66" y="285"/>
                      <a:pt x="66" y="285"/>
                      <a:pt x="66" y="285"/>
                    </a:cubicBezTo>
                    <a:cubicBezTo>
                      <a:pt x="85" y="279"/>
                      <a:pt x="103" y="273"/>
                      <a:pt x="120" y="263"/>
                    </a:cubicBezTo>
                    <a:cubicBezTo>
                      <a:pt x="134" y="255"/>
                      <a:pt x="148" y="245"/>
                      <a:pt x="160" y="234"/>
                    </a:cubicBezTo>
                    <a:cubicBezTo>
                      <a:pt x="164" y="231"/>
                      <a:pt x="167" y="227"/>
                      <a:pt x="171" y="224"/>
                    </a:cubicBezTo>
                    <a:cubicBezTo>
                      <a:pt x="177" y="216"/>
                      <a:pt x="184" y="209"/>
                      <a:pt x="192" y="205"/>
                    </a:cubicBezTo>
                    <a:cubicBezTo>
                      <a:pt x="192" y="205"/>
                      <a:pt x="193" y="205"/>
                      <a:pt x="193" y="205"/>
                    </a:cubicBezTo>
                    <a:cubicBezTo>
                      <a:pt x="193" y="205"/>
                      <a:pt x="194" y="205"/>
                      <a:pt x="194" y="206"/>
                    </a:cubicBezTo>
                    <a:cubicBezTo>
                      <a:pt x="197" y="215"/>
                      <a:pt x="197" y="215"/>
                      <a:pt x="197" y="215"/>
                    </a:cubicBezTo>
                    <a:cubicBezTo>
                      <a:pt x="201" y="225"/>
                      <a:pt x="204" y="234"/>
                      <a:pt x="214" y="241"/>
                    </a:cubicBezTo>
                    <a:cubicBezTo>
                      <a:pt x="223" y="249"/>
                      <a:pt x="246" y="258"/>
                      <a:pt x="255" y="248"/>
                    </a:cubicBezTo>
                    <a:cubicBezTo>
                      <a:pt x="266" y="238"/>
                      <a:pt x="252" y="220"/>
                      <a:pt x="243" y="209"/>
                    </a:cubicBezTo>
                    <a:cubicBezTo>
                      <a:pt x="240" y="206"/>
                      <a:pt x="240" y="206"/>
                      <a:pt x="240" y="206"/>
                    </a:cubicBezTo>
                    <a:cubicBezTo>
                      <a:pt x="231" y="193"/>
                      <a:pt x="223" y="182"/>
                      <a:pt x="218" y="171"/>
                    </a:cubicBezTo>
                    <a:cubicBezTo>
                      <a:pt x="213" y="161"/>
                      <a:pt x="213" y="150"/>
                      <a:pt x="213" y="140"/>
                    </a:cubicBezTo>
                    <a:cubicBezTo>
                      <a:pt x="213" y="134"/>
                      <a:pt x="213" y="134"/>
                      <a:pt x="213" y="134"/>
                    </a:cubicBezTo>
                    <a:cubicBezTo>
                      <a:pt x="212" y="118"/>
                      <a:pt x="206" y="102"/>
                      <a:pt x="195" y="90"/>
                    </a:cubicBezTo>
                    <a:cubicBezTo>
                      <a:pt x="175" y="69"/>
                      <a:pt x="151" y="58"/>
                      <a:pt x="120" y="55"/>
                    </a:cubicBezTo>
                    <a:cubicBezTo>
                      <a:pt x="106" y="54"/>
                      <a:pt x="94" y="49"/>
                      <a:pt x="83" y="40"/>
                    </a:cubicBezTo>
                    <a:cubicBezTo>
                      <a:pt x="78" y="35"/>
                      <a:pt x="73" y="30"/>
                      <a:pt x="69" y="23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2"/>
                      <a:pt x="61" y="8"/>
                      <a:pt x="58" y="5"/>
                    </a:cubicBezTo>
                    <a:cubicBezTo>
                      <a:pt x="56" y="3"/>
                      <a:pt x="53" y="3"/>
                      <a:pt x="50" y="4"/>
                    </a:cubicBezTo>
                    <a:cubicBezTo>
                      <a:pt x="43" y="7"/>
                      <a:pt x="36" y="20"/>
                      <a:pt x="35" y="27"/>
                    </a:cubicBezTo>
                    <a:cubicBezTo>
                      <a:pt x="32" y="41"/>
                      <a:pt x="37" y="53"/>
                      <a:pt x="49" y="66"/>
                    </a:cubicBezTo>
                    <a:cubicBezTo>
                      <a:pt x="56" y="72"/>
                      <a:pt x="65" y="79"/>
                      <a:pt x="72" y="79"/>
                    </a:cubicBezTo>
                    <a:cubicBezTo>
                      <a:pt x="73" y="79"/>
                      <a:pt x="73" y="80"/>
                      <a:pt x="73" y="80"/>
                    </a:cubicBezTo>
                    <a:cubicBezTo>
                      <a:pt x="73" y="81"/>
                      <a:pt x="73" y="82"/>
                      <a:pt x="72" y="82"/>
                    </a:cubicBezTo>
                    <a:cubicBezTo>
                      <a:pt x="62" y="82"/>
                      <a:pt x="51" y="71"/>
                      <a:pt x="47" y="67"/>
                    </a:cubicBezTo>
                    <a:cubicBezTo>
                      <a:pt x="34" y="55"/>
                      <a:pt x="30" y="41"/>
                      <a:pt x="32" y="27"/>
                    </a:cubicBezTo>
                    <a:cubicBezTo>
                      <a:pt x="34" y="20"/>
                      <a:pt x="40" y="5"/>
                      <a:pt x="49" y="2"/>
                    </a:cubicBezTo>
                    <a:cubicBezTo>
                      <a:pt x="53" y="0"/>
                      <a:pt x="56" y="1"/>
                      <a:pt x="60" y="3"/>
                    </a:cubicBezTo>
                    <a:cubicBezTo>
                      <a:pt x="63" y="6"/>
                      <a:pt x="65" y="11"/>
                      <a:pt x="67" y="15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5" y="28"/>
                      <a:pt x="80" y="33"/>
                      <a:pt x="85" y="38"/>
                    </a:cubicBezTo>
                    <a:cubicBezTo>
                      <a:pt x="96" y="47"/>
                      <a:pt x="107" y="52"/>
                      <a:pt x="120" y="53"/>
                    </a:cubicBezTo>
                    <a:cubicBezTo>
                      <a:pt x="152" y="55"/>
                      <a:pt x="176" y="67"/>
                      <a:pt x="196" y="88"/>
                    </a:cubicBezTo>
                    <a:cubicBezTo>
                      <a:pt x="208" y="101"/>
                      <a:pt x="215" y="117"/>
                      <a:pt x="215" y="134"/>
                    </a:cubicBezTo>
                    <a:cubicBezTo>
                      <a:pt x="215" y="140"/>
                      <a:pt x="215" y="140"/>
                      <a:pt x="215" y="140"/>
                    </a:cubicBezTo>
                    <a:cubicBezTo>
                      <a:pt x="215" y="150"/>
                      <a:pt x="215" y="160"/>
                      <a:pt x="220" y="170"/>
                    </a:cubicBezTo>
                    <a:cubicBezTo>
                      <a:pt x="226" y="181"/>
                      <a:pt x="233" y="192"/>
                      <a:pt x="242" y="204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54" y="219"/>
                      <a:pt x="269" y="238"/>
                      <a:pt x="257" y="250"/>
                    </a:cubicBezTo>
                    <a:cubicBezTo>
                      <a:pt x="246" y="262"/>
                      <a:pt x="221" y="250"/>
                      <a:pt x="212" y="243"/>
                    </a:cubicBezTo>
                    <a:cubicBezTo>
                      <a:pt x="202" y="235"/>
                      <a:pt x="199" y="226"/>
                      <a:pt x="195" y="216"/>
                    </a:cubicBezTo>
                    <a:cubicBezTo>
                      <a:pt x="195" y="216"/>
                      <a:pt x="193" y="210"/>
                      <a:pt x="192" y="208"/>
                    </a:cubicBezTo>
                    <a:cubicBezTo>
                      <a:pt x="185" y="212"/>
                      <a:pt x="179" y="219"/>
                      <a:pt x="172" y="225"/>
                    </a:cubicBezTo>
                    <a:cubicBezTo>
                      <a:pt x="169" y="229"/>
                      <a:pt x="166" y="233"/>
                      <a:pt x="162" y="236"/>
                    </a:cubicBezTo>
                    <a:cubicBezTo>
                      <a:pt x="149" y="247"/>
                      <a:pt x="136" y="257"/>
                      <a:pt x="122" y="265"/>
                    </a:cubicBezTo>
                    <a:cubicBezTo>
                      <a:pt x="104" y="275"/>
                      <a:pt x="85" y="282"/>
                      <a:pt x="66" y="287"/>
                    </a:cubicBezTo>
                    <a:cubicBezTo>
                      <a:pt x="47" y="294"/>
                      <a:pt x="47" y="294"/>
                      <a:pt x="47" y="294"/>
                    </a:cubicBezTo>
                    <a:cubicBezTo>
                      <a:pt x="33" y="299"/>
                      <a:pt x="16" y="301"/>
                      <a:pt x="0" y="298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6" name="Freeform 503"/>
              <p:cNvSpPr>
                <a:spLocks/>
              </p:cNvSpPr>
              <p:nvPr/>
            </p:nvSpPr>
            <p:spPr bwMode="auto">
              <a:xfrm>
                <a:off x="1132" y="1439"/>
                <a:ext cx="254" cy="236"/>
              </a:xfrm>
              <a:custGeom>
                <a:avLst/>
                <a:gdLst>
                  <a:gd name="T0" fmla="*/ 22 w 93"/>
                  <a:gd name="T1" fmla="*/ 0 h 87"/>
                  <a:gd name="T2" fmla="*/ 22 w 93"/>
                  <a:gd name="T3" fmla="*/ 2 h 87"/>
                  <a:gd name="T4" fmla="*/ 25 w 93"/>
                  <a:gd name="T5" fmla="*/ 66 h 87"/>
                  <a:gd name="T6" fmla="*/ 58 w 93"/>
                  <a:gd name="T7" fmla="*/ 84 h 87"/>
                  <a:gd name="T8" fmla="*/ 80 w 93"/>
                  <a:gd name="T9" fmla="*/ 82 h 87"/>
                  <a:gd name="T10" fmla="*/ 92 w 93"/>
                  <a:gd name="T11" fmla="*/ 80 h 87"/>
                  <a:gd name="T12" fmla="*/ 93 w 93"/>
                  <a:gd name="T13" fmla="*/ 81 h 87"/>
                  <a:gd name="T14" fmla="*/ 92 w 93"/>
                  <a:gd name="T15" fmla="*/ 83 h 87"/>
                  <a:gd name="T16" fmla="*/ 80 w 93"/>
                  <a:gd name="T17" fmla="*/ 85 h 87"/>
                  <a:gd name="T18" fmla="*/ 57 w 93"/>
                  <a:gd name="T19" fmla="*/ 86 h 87"/>
                  <a:gd name="T20" fmla="*/ 23 w 93"/>
                  <a:gd name="T21" fmla="*/ 68 h 87"/>
                  <a:gd name="T22" fmla="*/ 20 w 93"/>
                  <a:gd name="T23" fmla="*/ 1 h 87"/>
                  <a:gd name="T24" fmla="*/ 22 w 93"/>
                  <a:gd name="T2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87">
                    <a:moveTo>
                      <a:pt x="22" y="0"/>
                    </a:moveTo>
                    <a:cubicBezTo>
                      <a:pt x="22" y="1"/>
                      <a:pt x="23" y="2"/>
                      <a:pt x="22" y="2"/>
                    </a:cubicBezTo>
                    <a:cubicBezTo>
                      <a:pt x="11" y="22"/>
                      <a:pt x="3" y="45"/>
                      <a:pt x="25" y="66"/>
                    </a:cubicBezTo>
                    <a:cubicBezTo>
                      <a:pt x="35" y="76"/>
                      <a:pt x="45" y="81"/>
                      <a:pt x="58" y="84"/>
                    </a:cubicBezTo>
                    <a:cubicBezTo>
                      <a:pt x="65" y="85"/>
                      <a:pt x="73" y="83"/>
                      <a:pt x="80" y="82"/>
                    </a:cubicBezTo>
                    <a:cubicBezTo>
                      <a:pt x="84" y="81"/>
                      <a:pt x="88" y="81"/>
                      <a:pt x="92" y="80"/>
                    </a:cubicBezTo>
                    <a:cubicBezTo>
                      <a:pt x="93" y="80"/>
                      <a:pt x="93" y="81"/>
                      <a:pt x="93" y="81"/>
                    </a:cubicBezTo>
                    <a:cubicBezTo>
                      <a:pt x="93" y="82"/>
                      <a:pt x="93" y="83"/>
                      <a:pt x="92" y="83"/>
                    </a:cubicBezTo>
                    <a:cubicBezTo>
                      <a:pt x="88" y="83"/>
                      <a:pt x="84" y="84"/>
                      <a:pt x="80" y="85"/>
                    </a:cubicBezTo>
                    <a:cubicBezTo>
                      <a:pt x="73" y="86"/>
                      <a:pt x="65" y="87"/>
                      <a:pt x="57" y="86"/>
                    </a:cubicBezTo>
                    <a:cubicBezTo>
                      <a:pt x="44" y="84"/>
                      <a:pt x="34" y="78"/>
                      <a:pt x="23" y="68"/>
                    </a:cubicBezTo>
                    <a:cubicBezTo>
                      <a:pt x="0" y="46"/>
                      <a:pt x="9" y="21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7" name="Freeform 504"/>
              <p:cNvSpPr>
                <a:spLocks/>
              </p:cNvSpPr>
              <p:nvPr/>
            </p:nvSpPr>
            <p:spPr bwMode="auto">
              <a:xfrm>
                <a:off x="1386" y="1651"/>
                <a:ext cx="11" cy="19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1 h 7"/>
                  <a:gd name="T4" fmla="*/ 3 w 4"/>
                  <a:gd name="T5" fmla="*/ 1 h 7"/>
                  <a:gd name="T6" fmla="*/ 3 w 4"/>
                  <a:gd name="T7" fmla="*/ 1 h 7"/>
                  <a:gd name="T8" fmla="*/ 4 w 4"/>
                  <a:gd name="T9" fmla="*/ 2 h 7"/>
                  <a:gd name="T10" fmla="*/ 3 w 4"/>
                  <a:gd name="T11" fmla="*/ 5 h 7"/>
                  <a:gd name="T12" fmla="*/ 3 w 4"/>
                  <a:gd name="T13" fmla="*/ 6 h 7"/>
                  <a:gd name="T14" fmla="*/ 3 w 4"/>
                  <a:gd name="T15" fmla="*/ 6 h 7"/>
                  <a:gd name="T16" fmla="*/ 3 w 4"/>
                  <a:gd name="T17" fmla="*/ 6 h 7"/>
                  <a:gd name="T18" fmla="*/ 3 w 4"/>
                  <a:gd name="T19" fmla="*/ 6 h 7"/>
                  <a:gd name="T20" fmla="*/ 2 w 4"/>
                  <a:gd name="T21" fmla="*/ 7 h 7"/>
                  <a:gd name="T22" fmla="*/ 0 w 4"/>
                  <a:gd name="T23" fmla="*/ 6 h 7"/>
                  <a:gd name="T24" fmla="*/ 1 w 4"/>
                  <a:gd name="T25" fmla="*/ 5 h 7"/>
                  <a:gd name="T26" fmla="*/ 0 w 4"/>
                  <a:gd name="T27" fmla="*/ 1 h 7"/>
                  <a:gd name="T28" fmla="*/ 0 w 4"/>
                  <a:gd name="T29" fmla="*/ 1 h 7"/>
                  <a:gd name="T30" fmla="*/ 0 w 4"/>
                  <a:gd name="T31" fmla="*/ 1 h 7"/>
                  <a:gd name="T32" fmla="*/ 1 w 4"/>
                  <a:gd name="T33" fmla="*/ 0 h 7"/>
                  <a:gd name="T34" fmla="*/ 3 w 4"/>
                  <a:gd name="T3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8" name="Freeform 505"/>
              <p:cNvSpPr>
                <a:spLocks/>
              </p:cNvSpPr>
              <p:nvPr/>
            </p:nvSpPr>
            <p:spPr bwMode="auto">
              <a:xfrm>
                <a:off x="1184" y="1558"/>
                <a:ext cx="85" cy="55"/>
              </a:xfrm>
              <a:custGeom>
                <a:avLst/>
                <a:gdLst>
                  <a:gd name="T0" fmla="*/ 31 w 31"/>
                  <a:gd name="T1" fmla="*/ 1 h 20"/>
                  <a:gd name="T2" fmla="*/ 30 w 31"/>
                  <a:gd name="T3" fmla="*/ 3 h 20"/>
                  <a:gd name="T4" fmla="*/ 23 w 31"/>
                  <a:gd name="T5" fmla="*/ 7 h 20"/>
                  <a:gd name="T6" fmla="*/ 3 w 31"/>
                  <a:gd name="T7" fmla="*/ 19 h 20"/>
                  <a:gd name="T8" fmla="*/ 1 w 31"/>
                  <a:gd name="T9" fmla="*/ 19 h 20"/>
                  <a:gd name="T10" fmla="*/ 1 w 31"/>
                  <a:gd name="T11" fmla="*/ 17 h 20"/>
                  <a:gd name="T12" fmla="*/ 22 w 31"/>
                  <a:gd name="T13" fmla="*/ 4 h 20"/>
                  <a:gd name="T14" fmla="*/ 29 w 31"/>
                  <a:gd name="T15" fmla="*/ 1 h 20"/>
                  <a:gd name="T16" fmla="*/ 31 w 31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0">
                    <a:moveTo>
                      <a:pt x="31" y="1"/>
                    </a:moveTo>
                    <a:cubicBezTo>
                      <a:pt x="31" y="2"/>
                      <a:pt x="31" y="3"/>
                      <a:pt x="30" y="3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6" y="11"/>
                      <a:pt x="7" y="15"/>
                      <a:pt x="3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0" y="18"/>
                      <a:pt x="1" y="18"/>
                      <a:pt x="1" y="17"/>
                    </a:cubicBezTo>
                    <a:cubicBezTo>
                      <a:pt x="6" y="13"/>
                      <a:pt x="15" y="9"/>
                      <a:pt x="22" y="4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0" y="0"/>
                      <a:pt x="30" y="1"/>
                      <a:pt x="3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9" name="Freeform 506"/>
              <p:cNvSpPr>
                <a:spLocks/>
              </p:cNvSpPr>
              <p:nvPr/>
            </p:nvSpPr>
            <p:spPr bwMode="auto">
              <a:xfrm>
                <a:off x="1260" y="1515"/>
                <a:ext cx="55" cy="63"/>
              </a:xfrm>
              <a:custGeom>
                <a:avLst/>
                <a:gdLst>
                  <a:gd name="T0" fmla="*/ 1 w 20"/>
                  <a:gd name="T1" fmla="*/ 19 h 23"/>
                  <a:gd name="T2" fmla="*/ 20 w 20"/>
                  <a:gd name="T3" fmla="*/ 22 h 23"/>
                  <a:gd name="T4" fmla="*/ 5 w 20"/>
                  <a:gd name="T5" fmla="*/ 0 h 23"/>
                  <a:gd name="T6" fmla="*/ 2 w 20"/>
                  <a:gd name="T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" y="19"/>
                    </a:moveTo>
                    <a:cubicBezTo>
                      <a:pt x="8" y="19"/>
                      <a:pt x="14" y="23"/>
                      <a:pt x="20" y="22"/>
                    </a:cubicBezTo>
                    <a:cubicBezTo>
                      <a:pt x="16" y="15"/>
                      <a:pt x="10" y="7"/>
                      <a:pt x="5" y="0"/>
                    </a:cubicBezTo>
                    <a:cubicBezTo>
                      <a:pt x="0" y="2"/>
                      <a:pt x="1" y="14"/>
                      <a:pt x="2" y="19"/>
                    </a:cubicBezTo>
                  </a:path>
                </a:pathLst>
              </a:custGeom>
              <a:solidFill>
                <a:srgbClr val="937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0" name="Freeform 507"/>
              <p:cNvSpPr>
                <a:spLocks noEditPoints="1"/>
              </p:cNvSpPr>
              <p:nvPr/>
            </p:nvSpPr>
            <p:spPr bwMode="auto">
              <a:xfrm>
                <a:off x="1258" y="1510"/>
                <a:ext cx="62" cy="70"/>
              </a:xfrm>
              <a:custGeom>
                <a:avLst/>
                <a:gdLst>
                  <a:gd name="T0" fmla="*/ 6 w 23"/>
                  <a:gd name="T1" fmla="*/ 1 h 26"/>
                  <a:gd name="T2" fmla="*/ 2 w 23"/>
                  <a:gd name="T3" fmla="*/ 6 h 26"/>
                  <a:gd name="T4" fmla="*/ 2 w 23"/>
                  <a:gd name="T5" fmla="*/ 20 h 26"/>
                  <a:gd name="T6" fmla="*/ 1 w 23"/>
                  <a:gd name="T7" fmla="*/ 20 h 26"/>
                  <a:gd name="T8" fmla="*/ 1 w 23"/>
                  <a:gd name="T9" fmla="*/ 21 h 26"/>
                  <a:gd name="T10" fmla="*/ 2 w 23"/>
                  <a:gd name="T11" fmla="*/ 22 h 26"/>
                  <a:gd name="T12" fmla="*/ 3 w 23"/>
                  <a:gd name="T13" fmla="*/ 22 h 26"/>
                  <a:gd name="T14" fmla="*/ 3 w 23"/>
                  <a:gd name="T15" fmla="*/ 22 h 26"/>
                  <a:gd name="T16" fmla="*/ 10 w 23"/>
                  <a:gd name="T17" fmla="*/ 24 h 26"/>
                  <a:gd name="T18" fmla="*/ 22 w 23"/>
                  <a:gd name="T19" fmla="*/ 25 h 26"/>
                  <a:gd name="T20" fmla="*/ 23 w 23"/>
                  <a:gd name="T21" fmla="*/ 25 h 26"/>
                  <a:gd name="T22" fmla="*/ 23 w 23"/>
                  <a:gd name="T23" fmla="*/ 23 h 26"/>
                  <a:gd name="T24" fmla="*/ 12 w 23"/>
                  <a:gd name="T25" fmla="*/ 7 h 26"/>
                  <a:gd name="T26" fmla="*/ 7 w 23"/>
                  <a:gd name="T27" fmla="*/ 1 h 26"/>
                  <a:gd name="T28" fmla="*/ 6 w 23"/>
                  <a:gd name="T29" fmla="*/ 1 h 26"/>
                  <a:gd name="T30" fmla="*/ 19 w 23"/>
                  <a:gd name="T31" fmla="*/ 23 h 26"/>
                  <a:gd name="T32" fmla="*/ 11 w 23"/>
                  <a:gd name="T33" fmla="*/ 21 h 26"/>
                  <a:gd name="T34" fmla="*/ 4 w 23"/>
                  <a:gd name="T35" fmla="*/ 20 h 26"/>
                  <a:gd name="T36" fmla="*/ 4 w 23"/>
                  <a:gd name="T37" fmla="*/ 6 h 26"/>
                  <a:gd name="T38" fmla="*/ 6 w 23"/>
                  <a:gd name="T39" fmla="*/ 3 h 26"/>
                  <a:gd name="T40" fmla="*/ 10 w 23"/>
                  <a:gd name="T41" fmla="*/ 9 h 26"/>
                  <a:gd name="T42" fmla="*/ 19 w 23"/>
                  <a:gd name="T43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6">
                    <a:moveTo>
                      <a:pt x="6" y="1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0" y="10"/>
                      <a:pt x="1" y="16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2" y="22"/>
                      <a:pt x="2" y="22"/>
                    </a:cubicBezTo>
                    <a:cubicBezTo>
                      <a:pt x="2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2"/>
                      <a:pt x="8" y="23"/>
                      <a:pt x="10" y="24"/>
                    </a:cubicBezTo>
                    <a:cubicBezTo>
                      <a:pt x="14" y="25"/>
                      <a:pt x="18" y="26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19" y="18"/>
                      <a:pt x="15" y="13"/>
                      <a:pt x="12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1"/>
                    </a:cubicBezTo>
                    <a:close/>
                    <a:moveTo>
                      <a:pt x="19" y="23"/>
                    </a:moveTo>
                    <a:cubicBezTo>
                      <a:pt x="16" y="23"/>
                      <a:pt x="14" y="22"/>
                      <a:pt x="11" y="21"/>
                    </a:cubicBezTo>
                    <a:cubicBezTo>
                      <a:pt x="9" y="21"/>
                      <a:pt x="7" y="20"/>
                      <a:pt x="4" y="20"/>
                    </a:cubicBezTo>
                    <a:cubicBezTo>
                      <a:pt x="3" y="13"/>
                      <a:pt x="4" y="9"/>
                      <a:pt x="4" y="6"/>
                    </a:cubicBezTo>
                    <a:cubicBezTo>
                      <a:pt x="5" y="5"/>
                      <a:pt x="5" y="4"/>
                      <a:pt x="6" y="3"/>
                    </a:cubicBezTo>
                    <a:cubicBezTo>
                      <a:pt x="7" y="5"/>
                      <a:pt x="10" y="9"/>
                      <a:pt x="10" y="9"/>
                    </a:cubicBezTo>
                    <a:cubicBezTo>
                      <a:pt x="13" y="13"/>
                      <a:pt x="16" y="18"/>
                      <a:pt x="19" y="2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1" name="Freeform 508"/>
              <p:cNvSpPr>
                <a:spLocks/>
              </p:cNvSpPr>
              <p:nvPr/>
            </p:nvSpPr>
            <p:spPr bwMode="auto">
              <a:xfrm>
                <a:off x="1745" y="1390"/>
                <a:ext cx="41" cy="46"/>
              </a:xfrm>
              <a:custGeom>
                <a:avLst/>
                <a:gdLst>
                  <a:gd name="T0" fmla="*/ 12 w 15"/>
                  <a:gd name="T1" fmla="*/ 6 h 17"/>
                  <a:gd name="T2" fmla="*/ 13 w 15"/>
                  <a:gd name="T3" fmla="*/ 16 h 17"/>
                  <a:gd name="T4" fmla="*/ 11 w 15"/>
                  <a:gd name="T5" fmla="*/ 16 h 17"/>
                  <a:gd name="T6" fmla="*/ 11 w 15"/>
                  <a:gd name="T7" fmla="*/ 15 h 17"/>
                  <a:gd name="T8" fmla="*/ 10 w 15"/>
                  <a:gd name="T9" fmla="*/ 7 h 17"/>
                  <a:gd name="T10" fmla="*/ 2 w 15"/>
                  <a:gd name="T11" fmla="*/ 3 h 17"/>
                  <a:gd name="T12" fmla="*/ 0 w 15"/>
                  <a:gd name="T13" fmla="*/ 2 h 17"/>
                  <a:gd name="T14" fmla="*/ 2 w 15"/>
                  <a:gd name="T15" fmla="*/ 1 h 17"/>
                  <a:gd name="T16" fmla="*/ 12 w 15"/>
                  <a:gd name="T1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5" y="9"/>
                      <a:pt x="15" y="13"/>
                      <a:pt x="13" y="16"/>
                    </a:cubicBezTo>
                    <a:cubicBezTo>
                      <a:pt x="13" y="16"/>
                      <a:pt x="12" y="17"/>
                      <a:pt x="11" y="16"/>
                    </a:cubicBezTo>
                    <a:cubicBezTo>
                      <a:pt x="11" y="16"/>
                      <a:pt x="10" y="15"/>
                      <a:pt x="11" y="15"/>
                    </a:cubicBezTo>
                    <a:cubicBezTo>
                      <a:pt x="13" y="11"/>
                      <a:pt x="11" y="8"/>
                      <a:pt x="10" y="7"/>
                    </a:cubicBezTo>
                    <a:cubicBezTo>
                      <a:pt x="8" y="4"/>
                      <a:pt x="5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0"/>
                      <a:pt x="10" y="2"/>
                      <a:pt x="12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2" name="Freeform 509"/>
              <p:cNvSpPr>
                <a:spLocks/>
              </p:cNvSpPr>
              <p:nvPr/>
            </p:nvSpPr>
            <p:spPr bwMode="auto">
              <a:xfrm>
                <a:off x="1554" y="1180"/>
                <a:ext cx="36" cy="41"/>
              </a:xfrm>
              <a:custGeom>
                <a:avLst/>
                <a:gdLst>
                  <a:gd name="T0" fmla="*/ 11 w 13"/>
                  <a:gd name="T1" fmla="*/ 7 h 15"/>
                  <a:gd name="T2" fmla="*/ 12 w 13"/>
                  <a:gd name="T3" fmla="*/ 14 h 15"/>
                  <a:gd name="T4" fmla="*/ 10 w 13"/>
                  <a:gd name="T5" fmla="*/ 15 h 15"/>
                  <a:gd name="T6" fmla="*/ 9 w 13"/>
                  <a:gd name="T7" fmla="*/ 13 h 15"/>
                  <a:gd name="T8" fmla="*/ 9 w 13"/>
                  <a:gd name="T9" fmla="*/ 8 h 15"/>
                  <a:gd name="T10" fmla="*/ 2 w 13"/>
                  <a:gd name="T11" fmla="*/ 3 h 15"/>
                  <a:gd name="T12" fmla="*/ 1 w 13"/>
                  <a:gd name="T13" fmla="*/ 2 h 15"/>
                  <a:gd name="T14" fmla="*/ 2 w 13"/>
                  <a:gd name="T15" fmla="*/ 1 h 15"/>
                  <a:gd name="T16" fmla="*/ 11 w 13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11" y="7"/>
                    </a:moveTo>
                    <a:cubicBezTo>
                      <a:pt x="13" y="9"/>
                      <a:pt x="13" y="12"/>
                      <a:pt x="12" y="14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1"/>
                      <a:pt x="10" y="10"/>
                      <a:pt x="9" y="8"/>
                    </a:cubicBezTo>
                    <a:cubicBezTo>
                      <a:pt x="8" y="5"/>
                      <a:pt x="5" y="3"/>
                      <a:pt x="2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6" y="1"/>
                      <a:pt x="10" y="3"/>
                      <a:pt x="1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3" name="Freeform 510"/>
              <p:cNvSpPr>
                <a:spLocks/>
              </p:cNvSpPr>
              <p:nvPr/>
            </p:nvSpPr>
            <p:spPr bwMode="auto">
              <a:xfrm>
                <a:off x="1914" y="1178"/>
                <a:ext cx="220" cy="133"/>
              </a:xfrm>
              <a:custGeom>
                <a:avLst/>
                <a:gdLst>
                  <a:gd name="T0" fmla="*/ 77 w 81"/>
                  <a:gd name="T1" fmla="*/ 4 h 49"/>
                  <a:gd name="T2" fmla="*/ 74 w 81"/>
                  <a:gd name="T3" fmla="*/ 19 h 49"/>
                  <a:gd name="T4" fmla="*/ 62 w 81"/>
                  <a:gd name="T5" fmla="*/ 23 h 49"/>
                  <a:gd name="T6" fmla="*/ 58 w 81"/>
                  <a:gd name="T7" fmla="*/ 22 h 49"/>
                  <a:gd name="T8" fmla="*/ 40 w 81"/>
                  <a:gd name="T9" fmla="*/ 29 h 49"/>
                  <a:gd name="T10" fmla="*/ 34 w 81"/>
                  <a:gd name="T11" fmla="*/ 33 h 49"/>
                  <a:gd name="T12" fmla="*/ 25 w 81"/>
                  <a:gd name="T13" fmla="*/ 37 h 49"/>
                  <a:gd name="T14" fmla="*/ 2 w 81"/>
                  <a:gd name="T15" fmla="*/ 49 h 49"/>
                  <a:gd name="T16" fmla="*/ 0 w 81"/>
                  <a:gd name="T17" fmla="*/ 48 h 49"/>
                  <a:gd name="T18" fmla="*/ 1 w 81"/>
                  <a:gd name="T19" fmla="*/ 47 h 49"/>
                  <a:gd name="T20" fmla="*/ 24 w 81"/>
                  <a:gd name="T21" fmla="*/ 35 h 49"/>
                  <a:gd name="T22" fmla="*/ 33 w 81"/>
                  <a:gd name="T23" fmla="*/ 31 h 49"/>
                  <a:gd name="T24" fmla="*/ 39 w 81"/>
                  <a:gd name="T25" fmla="*/ 27 h 49"/>
                  <a:gd name="T26" fmla="*/ 58 w 81"/>
                  <a:gd name="T27" fmla="*/ 20 h 49"/>
                  <a:gd name="T28" fmla="*/ 63 w 81"/>
                  <a:gd name="T29" fmla="*/ 20 h 49"/>
                  <a:gd name="T30" fmla="*/ 72 w 81"/>
                  <a:gd name="T31" fmla="*/ 17 h 49"/>
                  <a:gd name="T32" fmla="*/ 75 w 81"/>
                  <a:gd name="T33" fmla="*/ 5 h 49"/>
                  <a:gd name="T34" fmla="*/ 69 w 81"/>
                  <a:gd name="T35" fmla="*/ 2 h 49"/>
                  <a:gd name="T36" fmla="*/ 54 w 81"/>
                  <a:gd name="T37" fmla="*/ 16 h 49"/>
                  <a:gd name="T38" fmla="*/ 53 w 81"/>
                  <a:gd name="T39" fmla="*/ 17 h 49"/>
                  <a:gd name="T40" fmla="*/ 33 w 81"/>
                  <a:gd name="T41" fmla="*/ 22 h 49"/>
                  <a:gd name="T42" fmla="*/ 26 w 81"/>
                  <a:gd name="T43" fmla="*/ 24 h 49"/>
                  <a:gd name="T44" fmla="*/ 22 w 81"/>
                  <a:gd name="T45" fmla="*/ 25 h 49"/>
                  <a:gd name="T46" fmla="*/ 2 w 81"/>
                  <a:gd name="T47" fmla="*/ 32 h 49"/>
                  <a:gd name="T48" fmla="*/ 0 w 81"/>
                  <a:gd name="T49" fmla="*/ 31 h 49"/>
                  <a:gd name="T50" fmla="*/ 0 w 81"/>
                  <a:gd name="T51" fmla="*/ 30 h 49"/>
                  <a:gd name="T52" fmla="*/ 1 w 81"/>
                  <a:gd name="T53" fmla="*/ 29 h 49"/>
                  <a:gd name="T54" fmla="*/ 21 w 81"/>
                  <a:gd name="T55" fmla="*/ 23 h 49"/>
                  <a:gd name="T56" fmla="*/ 25 w 81"/>
                  <a:gd name="T57" fmla="*/ 21 h 49"/>
                  <a:gd name="T58" fmla="*/ 32 w 81"/>
                  <a:gd name="T59" fmla="*/ 19 h 49"/>
                  <a:gd name="T60" fmla="*/ 52 w 81"/>
                  <a:gd name="T61" fmla="*/ 14 h 49"/>
                  <a:gd name="T62" fmla="*/ 69 w 81"/>
                  <a:gd name="T63" fmla="*/ 0 h 49"/>
                  <a:gd name="T64" fmla="*/ 77 w 81"/>
                  <a:gd name="T65" fmla="*/ 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1" h="49">
                    <a:moveTo>
                      <a:pt x="77" y="4"/>
                    </a:moveTo>
                    <a:cubicBezTo>
                      <a:pt x="81" y="9"/>
                      <a:pt x="78" y="15"/>
                      <a:pt x="74" y="19"/>
                    </a:cubicBezTo>
                    <a:cubicBezTo>
                      <a:pt x="69" y="24"/>
                      <a:pt x="66" y="23"/>
                      <a:pt x="62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4" y="22"/>
                      <a:pt x="46" y="26"/>
                      <a:pt x="40" y="29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17" y="40"/>
                      <a:pt x="9" y="44"/>
                      <a:pt x="2" y="49"/>
                    </a:cubicBezTo>
                    <a:cubicBezTo>
                      <a:pt x="2" y="49"/>
                      <a:pt x="1" y="49"/>
                      <a:pt x="0" y="48"/>
                    </a:cubicBezTo>
                    <a:cubicBezTo>
                      <a:pt x="0" y="48"/>
                      <a:pt x="0" y="47"/>
                      <a:pt x="1" y="47"/>
                    </a:cubicBezTo>
                    <a:cubicBezTo>
                      <a:pt x="8" y="42"/>
                      <a:pt x="16" y="38"/>
                      <a:pt x="24" y="35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6" y="24"/>
                      <a:pt x="53" y="20"/>
                      <a:pt x="58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7" y="21"/>
                      <a:pt x="69" y="21"/>
                      <a:pt x="72" y="17"/>
                    </a:cubicBezTo>
                    <a:cubicBezTo>
                      <a:pt x="74" y="16"/>
                      <a:pt x="79" y="10"/>
                      <a:pt x="75" y="5"/>
                    </a:cubicBezTo>
                    <a:cubicBezTo>
                      <a:pt x="73" y="3"/>
                      <a:pt x="71" y="2"/>
                      <a:pt x="69" y="2"/>
                    </a:cubicBezTo>
                    <a:cubicBezTo>
                      <a:pt x="64" y="3"/>
                      <a:pt x="58" y="10"/>
                      <a:pt x="54" y="16"/>
                    </a:cubicBezTo>
                    <a:cubicBezTo>
                      <a:pt x="54" y="17"/>
                      <a:pt x="54" y="17"/>
                      <a:pt x="53" y="17"/>
                    </a:cubicBezTo>
                    <a:cubicBezTo>
                      <a:pt x="47" y="17"/>
                      <a:pt x="40" y="19"/>
                      <a:pt x="33" y="2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5" y="27"/>
                      <a:pt x="8" y="29"/>
                      <a:pt x="2" y="32"/>
                    </a:cubicBezTo>
                    <a:cubicBezTo>
                      <a:pt x="1" y="32"/>
                      <a:pt x="0" y="32"/>
                      <a:pt x="0" y="31"/>
                    </a:cubicBezTo>
                    <a:cubicBezTo>
                      <a:pt x="0" y="31"/>
                      <a:pt x="0" y="31"/>
                      <a:pt x="0" y="30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7" y="26"/>
                      <a:pt x="14" y="25"/>
                      <a:pt x="21" y="2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32" y="19"/>
                      <a:pt x="32" y="19"/>
                    </a:cubicBezTo>
                    <a:cubicBezTo>
                      <a:pt x="39" y="17"/>
                      <a:pt x="46" y="15"/>
                      <a:pt x="52" y="14"/>
                    </a:cubicBezTo>
                    <a:cubicBezTo>
                      <a:pt x="55" y="11"/>
                      <a:pt x="61" y="0"/>
                      <a:pt x="69" y="0"/>
                    </a:cubicBezTo>
                    <a:cubicBezTo>
                      <a:pt x="72" y="0"/>
                      <a:pt x="74" y="1"/>
                      <a:pt x="77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4" name="Freeform 511"/>
              <p:cNvSpPr>
                <a:spLocks/>
              </p:cNvSpPr>
              <p:nvPr/>
            </p:nvSpPr>
            <p:spPr bwMode="auto">
              <a:xfrm>
                <a:off x="1797" y="960"/>
                <a:ext cx="171" cy="177"/>
              </a:xfrm>
              <a:custGeom>
                <a:avLst/>
                <a:gdLst>
                  <a:gd name="T0" fmla="*/ 61 w 63"/>
                  <a:gd name="T1" fmla="*/ 5 h 65"/>
                  <a:gd name="T2" fmla="*/ 60 w 63"/>
                  <a:gd name="T3" fmla="*/ 15 h 65"/>
                  <a:gd name="T4" fmla="*/ 51 w 63"/>
                  <a:gd name="T5" fmla="*/ 20 h 65"/>
                  <a:gd name="T6" fmla="*/ 47 w 63"/>
                  <a:gd name="T7" fmla="*/ 22 h 65"/>
                  <a:gd name="T8" fmla="*/ 40 w 63"/>
                  <a:gd name="T9" fmla="*/ 29 h 65"/>
                  <a:gd name="T10" fmla="*/ 38 w 63"/>
                  <a:gd name="T11" fmla="*/ 32 h 65"/>
                  <a:gd name="T12" fmla="*/ 32 w 63"/>
                  <a:gd name="T13" fmla="*/ 41 h 65"/>
                  <a:gd name="T14" fmla="*/ 10 w 63"/>
                  <a:gd name="T15" fmla="*/ 65 h 65"/>
                  <a:gd name="T16" fmla="*/ 9 w 63"/>
                  <a:gd name="T17" fmla="*/ 63 h 65"/>
                  <a:gd name="T18" fmla="*/ 11 w 63"/>
                  <a:gd name="T19" fmla="*/ 62 h 65"/>
                  <a:gd name="T20" fmla="*/ 29 w 63"/>
                  <a:gd name="T21" fmla="*/ 39 h 65"/>
                  <a:gd name="T22" fmla="*/ 36 w 63"/>
                  <a:gd name="T23" fmla="*/ 31 h 65"/>
                  <a:gd name="T24" fmla="*/ 38 w 63"/>
                  <a:gd name="T25" fmla="*/ 27 h 65"/>
                  <a:gd name="T26" fmla="*/ 45 w 63"/>
                  <a:gd name="T27" fmla="*/ 20 h 65"/>
                  <a:gd name="T28" fmla="*/ 50 w 63"/>
                  <a:gd name="T29" fmla="*/ 17 h 65"/>
                  <a:gd name="T30" fmla="*/ 58 w 63"/>
                  <a:gd name="T31" fmla="*/ 13 h 65"/>
                  <a:gd name="T32" fmla="*/ 59 w 63"/>
                  <a:gd name="T33" fmla="*/ 6 h 65"/>
                  <a:gd name="T34" fmla="*/ 51 w 63"/>
                  <a:gd name="T35" fmla="*/ 3 h 65"/>
                  <a:gd name="T36" fmla="*/ 43 w 63"/>
                  <a:gd name="T37" fmla="*/ 9 h 65"/>
                  <a:gd name="T38" fmla="*/ 41 w 63"/>
                  <a:gd name="T39" fmla="*/ 14 h 65"/>
                  <a:gd name="T40" fmla="*/ 38 w 63"/>
                  <a:gd name="T41" fmla="*/ 22 h 65"/>
                  <a:gd name="T42" fmla="*/ 29 w 63"/>
                  <a:gd name="T43" fmla="*/ 32 h 65"/>
                  <a:gd name="T44" fmla="*/ 25 w 63"/>
                  <a:gd name="T45" fmla="*/ 36 h 65"/>
                  <a:gd name="T46" fmla="*/ 21 w 63"/>
                  <a:gd name="T47" fmla="*/ 40 h 65"/>
                  <a:gd name="T48" fmla="*/ 2 w 63"/>
                  <a:gd name="T49" fmla="*/ 57 h 65"/>
                  <a:gd name="T50" fmla="*/ 1 w 63"/>
                  <a:gd name="T51" fmla="*/ 57 h 65"/>
                  <a:gd name="T52" fmla="*/ 1 w 63"/>
                  <a:gd name="T53" fmla="*/ 55 h 65"/>
                  <a:gd name="T54" fmla="*/ 19 w 63"/>
                  <a:gd name="T55" fmla="*/ 39 h 65"/>
                  <a:gd name="T56" fmla="*/ 23 w 63"/>
                  <a:gd name="T57" fmla="*/ 35 h 65"/>
                  <a:gd name="T58" fmla="*/ 27 w 63"/>
                  <a:gd name="T59" fmla="*/ 30 h 65"/>
                  <a:gd name="T60" fmla="*/ 36 w 63"/>
                  <a:gd name="T61" fmla="*/ 21 h 65"/>
                  <a:gd name="T62" fmla="*/ 39 w 63"/>
                  <a:gd name="T63" fmla="*/ 14 h 65"/>
                  <a:gd name="T64" fmla="*/ 40 w 63"/>
                  <a:gd name="T65" fmla="*/ 8 h 65"/>
                  <a:gd name="T66" fmla="*/ 51 w 63"/>
                  <a:gd name="T67" fmla="*/ 0 h 65"/>
                  <a:gd name="T68" fmla="*/ 61 w 63"/>
                  <a:gd name="T69" fmla="*/ 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65">
                    <a:moveTo>
                      <a:pt x="61" y="5"/>
                    </a:moveTo>
                    <a:cubicBezTo>
                      <a:pt x="62" y="6"/>
                      <a:pt x="63" y="10"/>
                      <a:pt x="60" y="15"/>
                    </a:cubicBezTo>
                    <a:cubicBezTo>
                      <a:pt x="58" y="18"/>
                      <a:pt x="54" y="19"/>
                      <a:pt x="51" y="20"/>
                    </a:cubicBezTo>
                    <a:cubicBezTo>
                      <a:pt x="50" y="20"/>
                      <a:pt x="48" y="21"/>
                      <a:pt x="47" y="22"/>
                    </a:cubicBezTo>
                    <a:cubicBezTo>
                      <a:pt x="44" y="23"/>
                      <a:pt x="42" y="26"/>
                      <a:pt x="40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0" y="57"/>
                      <a:pt x="14" y="65"/>
                      <a:pt x="10" y="65"/>
                    </a:cubicBezTo>
                    <a:cubicBezTo>
                      <a:pt x="10" y="65"/>
                      <a:pt x="9" y="64"/>
                      <a:pt x="9" y="63"/>
                    </a:cubicBezTo>
                    <a:cubicBezTo>
                      <a:pt x="9" y="63"/>
                      <a:pt x="10" y="62"/>
                      <a:pt x="11" y="62"/>
                    </a:cubicBezTo>
                    <a:cubicBezTo>
                      <a:pt x="14" y="62"/>
                      <a:pt x="24" y="47"/>
                      <a:pt x="29" y="39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0" y="24"/>
                      <a:pt x="42" y="21"/>
                      <a:pt x="45" y="20"/>
                    </a:cubicBezTo>
                    <a:cubicBezTo>
                      <a:pt x="47" y="19"/>
                      <a:pt x="49" y="18"/>
                      <a:pt x="50" y="17"/>
                    </a:cubicBezTo>
                    <a:cubicBezTo>
                      <a:pt x="53" y="16"/>
                      <a:pt x="56" y="15"/>
                      <a:pt x="58" y="13"/>
                    </a:cubicBezTo>
                    <a:cubicBezTo>
                      <a:pt x="59" y="11"/>
                      <a:pt x="60" y="8"/>
                      <a:pt x="59" y="6"/>
                    </a:cubicBezTo>
                    <a:cubicBezTo>
                      <a:pt x="57" y="4"/>
                      <a:pt x="54" y="2"/>
                      <a:pt x="51" y="3"/>
                    </a:cubicBezTo>
                    <a:cubicBezTo>
                      <a:pt x="47" y="3"/>
                      <a:pt x="44" y="5"/>
                      <a:pt x="43" y="9"/>
                    </a:cubicBezTo>
                    <a:cubicBezTo>
                      <a:pt x="42" y="11"/>
                      <a:pt x="41" y="13"/>
                      <a:pt x="41" y="14"/>
                    </a:cubicBezTo>
                    <a:cubicBezTo>
                      <a:pt x="41" y="17"/>
                      <a:pt x="40" y="19"/>
                      <a:pt x="38" y="22"/>
                    </a:cubicBezTo>
                    <a:cubicBezTo>
                      <a:pt x="35" y="26"/>
                      <a:pt x="32" y="29"/>
                      <a:pt x="29" y="3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5" y="47"/>
                      <a:pt x="8" y="54"/>
                      <a:pt x="2" y="57"/>
                    </a:cubicBezTo>
                    <a:cubicBezTo>
                      <a:pt x="2" y="58"/>
                      <a:pt x="1" y="58"/>
                      <a:pt x="1" y="57"/>
                    </a:cubicBezTo>
                    <a:cubicBezTo>
                      <a:pt x="0" y="56"/>
                      <a:pt x="1" y="56"/>
                      <a:pt x="1" y="55"/>
                    </a:cubicBezTo>
                    <a:cubicBezTo>
                      <a:pt x="7" y="52"/>
                      <a:pt x="14" y="45"/>
                      <a:pt x="19" y="39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0" y="27"/>
                      <a:pt x="33" y="24"/>
                      <a:pt x="36" y="21"/>
                    </a:cubicBezTo>
                    <a:cubicBezTo>
                      <a:pt x="38" y="18"/>
                      <a:pt x="38" y="16"/>
                      <a:pt x="39" y="14"/>
                    </a:cubicBezTo>
                    <a:cubicBezTo>
                      <a:pt x="39" y="12"/>
                      <a:pt x="39" y="10"/>
                      <a:pt x="40" y="8"/>
                    </a:cubicBezTo>
                    <a:cubicBezTo>
                      <a:pt x="42" y="3"/>
                      <a:pt x="46" y="0"/>
                      <a:pt x="51" y="0"/>
                    </a:cubicBezTo>
                    <a:cubicBezTo>
                      <a:pt x="55" y="0"/>
                      <a:pt x="59" y="2"/>
                      <a:pt x="6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5" name="Freeform 512"/>
              <p:cNvSpPr>
                <a:spLocks/>
              </p:cNvSpPr>
              <p:nvPr/>
            </p:nvSpPr>
            <p:spPr bwMode="auto">
              <a:xfrm>
                <a:off x="1568" y="1510"/>
                <a:ext cx="106" cy="130"/>
              </a:xfrm>
              <a:custGeom>
                <a:avLst/>
                <a:gdLst>
                  <a:gd name="T0" fmla="*/ 20 w 39"/>
                  <a:gd name="T1" fmla="*/ 7 h 48"/>
                  <a:gd name="T2" fmla="*/ 38 w 39"/>
                  <a:gd name="T3" fmla="*/ 34 h 48"/>
                  <a:gd name="T4" fmla="*/ 18 w 39"/>
                  <a:gd name="T5" fmla="*/ 37 h 48"/>
                  <a:gd name="T6" fmla="*/ 1 w 39"/>
                  <a:gd name="T7" fmla="*/ 9 h 48"/>
                  <a:gd name="T8" fmla="*/ 11 w 39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8">
                    <a:moveTo>
                      <a:pt x="20" y="7"/>
                    </a:moveTo>
                    <a:cubicBezTo>
                      <a:pt x="29" y="9"/>
                      <a:pt x="37" y="26"/>
                      <a:pt x="38" y="34"/>
                    </a:cubicBezTo>
                    <a:cubicBezTo>
                      <a:pt x="39" y="48"/>
                      <a:pt x="24" y="43"/>
                      <a:pt x="18" y="37"/>
                    </a:cubicBezTo>
                    <a:cubicBezTo>
                      <a:pt x="12" y="31"/>
                      <a:pt x="0" y="18"/>
                      <a:pt x="1" y="9"/>
                    </a:cubicBezTo>
                    <a:cubicBezTo>
                      <a:pt x="2" y="4"/>
                      <a:pt x="6" y="0"/>
                      <a:pt x="11" y="2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6" name="Freeform 513"/>
              <p:cNvSpPr>
                <a:spLocks/>
              </p:cNvSpPr>
              <p:nvPr/>
            </p:nvSpPr>
            <p:spPr bwMode="auto">
              <a:xfrm>
                <a:off x="1350" y="1243"/>
                <a:ext cx="104" cy="111"/>
              </a:xfrm>
              <a:custGeom>
                <a:avLst/>
                <a:gdLst>
                  <a:gd name="T0" fmla="*/ 15 w 38"/>
                  <a:gd name="T1" fmla="*/ 1 h 41"/>
                  <a:gd name="T2" fmla="*/ 35 w 38"/>
                  <a:gd name="T3" fmla="*/ 30 h 41"/>
                  <a:gd name="T4" fmla="*/ 10 w 38"/>
                  <a:gd name="T5" fmla="*/ 23 h 41"/>
                  <a:gd name="T6" fmla="*/ 2 w 38"/>
                  <a:gd name="T7" fmla="*/ 7 h 41"/>
                  <a:gd name="T8" fmla="*/ 13 w 38"/>
                  <a:gd name="T9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15" y="1"/>
                    </a:moveTo>
                    <a:cubicBezTo>
                      <a:pt x="22" y="5"/>
                      <a:pt x="38" y="20"/>
                      <a:pt x="35" y="30"/>
                    </a:cubicBezTo>
                    <a:cubicBezTo>
                      <a:pt x="31" y="41"/>
                      <a:pt x="14" y="27"/>
                      <a:pt x="10" y="23"/>
                    </a:cubicBezTo>
                    <a:cubicBezTo>
                      <a:pt x="6" y="19"/>
                      <a:pt x="0" y="13"/>
                      <a:pt x="2" y="7"/>
                    </a:cubicBezTo>
                    <a:cubicBezTo>
                      <a:pt x="3" y="3"/>
                      <a:pt x="9" y="0"/>
                      <a:pt x="13" y="1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7" name="Freeform 514"/>
              <p:cNvSpPr>
                <a:spLocks/>
              </p:cNvSpPr>
              <p:nvPr/>
            </p:nvSpPr>
            <p:spPr bwMode="auto">
              <a:xfrm>
                <a:off x="1587" y="1545"/>
                <a:ext cx="60" cy="54"/>
              </a:xfrm>
              <a:custGeom>
                <a:avLst/>
                <a:gdLst>
                  <a:gd name="T0" fmla="*/ 9 w 22"/>
                  <a:gd name="T1" fmla="*/ 1 h 20"/>
                  <a:gd name="T2" fmla="*/ 19 w 22"/>
                  <a:gd name="T3" fmla="*/ 10 h 20"/>
                  <a:gd name="T4" fmla="*/ 16 w 22"/>
                  <a:gd name="T5" fmla="*/ 18 h 20"/>
                  <a:gd name="T6" fmla="*/ 9 w 2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9" y="1"/>
                    </a:moveTo>
                    <a:cubicBezTo>
                      <a:pt x="13" y="2"/>
                      <a:pt x="17" y="6"/>
                      <a:pt x="19" y="10"/>
                    </a:cubicBezTo>
                    <a:cubicBezTo>
                      <a:pt x="20" y="13"/>
                      <a:pt x="22" y="20"/>
                      <a:pt x="16" y="18"/>
                    </a:cubicBezTo>
                    <a:cubicBezTo>
                      <a:pt x="13" y="17"/>
                      <a:pt x="0" y="0"/>
                      <a:pt x="9" y="2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8" name="Freeform 515"/>
              <p:cNvSpPr>
                <a:spLocks/>
              </p:cNvSpPr>
              <p:nvPr/>
            </p:nvSpPr>
            <p:spPr bwMode="auto">
              <a:xfrm>
                <a:off x="1375" y="1257"/>
                <a:ext cx="46" cy="57"/>
              </a:xfrm>
              <a:custGeom>
                <a:avLst/>
                <a:gdLst>
                  <a:gd name="T0" fmla="*/ 8 w 17"/>
                  <a:gd name="T1" fmla="*/ 5 h 21"/>
                  <a:gd name="T2" fmla="*/ 16 w 17"/>
                  <a:gd name="T3" fmla="*/ 16 h 21"/>
                  <a:gd name="T4" fmla="*/ 8 w 17"/>
                  <a:gd name="T5" fmla="*/ 16 h 21"/>
                  <a:gd name="T6" fmla="*/ 2 w 17"/>
                  <a:gd name="T7" fmla="*/ 4 h 21"/>
                  <a:gd name="T8" fmla="*/ 9 w 17"/>
                  <a:gd name="T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8" y="5"/>
                    </a:moveTo>
                    <a:cubicBezTo>
                      <a:pt x="11" y="7"/>
                      <a:pt x="17" y="12"/>
                      <a:pt x="16" y="16"/>
                    </a:cubicBezTo>
                    <a:cubicBezTo>
                      <a:pt x="15" y="21"/>
                      <a:pt x="11" y="18"/>
                      <a:pt x="8" y="16"/>
                    </a:cubicBezTo>
                    <a:cubicBezTo>
                      <a:pt x="6" y="14"/>
                      <a:pt x="0" y="8"/>
                      <a:pt x="2" y="4"/>
                    </a:cubicBezTo>
                    <a:cubicBezTo>
                      <a:pt x="3" y="0"/>
                      <a:pt x="6" y="5"/>
                      <a:pt x="9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9" name="Freeform 516"/>
              <p:cNvSpPr>
                <a:spLocks/>
              </p:cNvSpPr>
              <p:nvPr/>
            </p:nvSpPr>
            <p:spPr bwMode="auto">
              <a:xfrm>
                <a:off x="1092" y="1499"/>
                <a:ext cx="256" cy="244"/>
              </a:xfrm>
              <a:custGeom>
                <a:avLst/>
                <a:gdLst>
                  <a:gd name="T0" fmla="*/ 3 w 94"/>
                  <a:gd name="T1" fmla="*/ 1 h 90"/>
                  <a:gd name="T2" fmla="*/ 5 w 94"/>
                  <a:gd name="T3" fmla="*/ 10 h 90"/>
                  <a:gd name="T4" fmla="*/ 7 w 94"/>
                  <a:gd name="T5" fmla="*/ 15 h 90"/>
                  <a:gd name="T6" fmla="*/ 38 w 94"/>
                  <a:gd name="T7" fmla="*/ 61 h 90"/>
                  <a:gd name="T8" fmla="*/ 67 w 94"/>
                  <a:gd name="T9" fmla="*/ 79 h 90"/>
                  <a:gd name="T10" fmla="*/ 93 w 94"/>
                  <a:gd name="T11" fmla="*/ 87 h 90"/>
                  <a:gd name="T12" fmla="*/ 94 w 94"/>
                  <a:gd name="T13" fmla="*/ 88 h 90"/>
                  <a:gd name="T14" fmla="*/ 93 w 94"/>
                  <a:gd name="T15" fmla="*/ 89 h 90"/>
                  <a:gd name="T16" fmla="*/ 65 w 94"/>
                  <a:gd name="T17" fmla="*/ 81 h 90"/>
                  <a:gd name="T18" fmla="*/ 36 w 94"/>
                  <a:gd name="T19" fmla="*/ 63 h 90"/>
                  <a:gd name="T20" fmla="*/ 4 w 94"/>
                  <a:gd name="T21" fmla="*/ 16 h 90"/>
                  <a:gd name="T22" fmla="*/ 3 w 94"/>
                  <a:gd name="T23" fmla="*/ 11 h 90"/>
                  <a:gd name="T24" fmla="*/ 0 w 94"/>
                  <a:gd name="T25" fmla="*/ 2 h 90"/>
                  <a:gd name="T26" fmla="*/ 1 w 94"/>
                  <a:gd name="T27" fmla="*/ 1 h 90"/>
                  <a:gd name="T28" fmla="*/ 3 w 94"/>
                  <a:gd name="T29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90">
                    <a:moveTo>
                      <a:pt x="3" y="1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3" y="34"/>
                      <a:pt x="24" y="51"/>
                      <a:pt x="38" y="61"/>
                    </a:cubicBezTo>
                    <a:cubicBezTo>
                      <a:pt x="47" y="68"/>
                      <a:pt x="57" y="74"/>
                      <a:pt x="67" y="79"/>
                    </a:cubicBezTo>
                    <a:cubicBezTo>
                      <a:pt x="79" y="85"/>
                      <a:pt x="88" y="87"/>
                      <a:pt x="93" y="87"/>
                    </a:cubicBezTo>
                    <a:cubicBezTo>
                      <a:pt x="93" y="86"/>
                      <a:pt x="94" y="87"/>
                      <a:pt x="94" y="88"/>
                    </a:cubicBezTo>
                    <a:cubicBezTo>
                      <a:pt x="94" y="88"/>
                      <a:pt x="94" y="89"/>
                      <a:pt x="93" y="89"/>
                    </a:cubicBezTo>
                    <a:cubicBezTo>
                      <a:pt x="87" y="90"/>
                      <a:pt x="75" y="85"/>
                      <a:pt x="65" y="81"/>
                    </a:cubicBezTo>
                    <a:cubicBezTo>
                      <a:pt x="56" y="76"/>
                      <a:pt x="46" y="70"/>
                      <a:pt x="36" y="63"/>
                    </a:cubicBezTo>
                    <a:cubicBezTo>
                      <a:pt x="22" y="52"/>
                      <a:pt x="10" y="36"/>
                      <a:pt x="4" y="16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0" name="Freeform 517"/>
              <p:cNvSpPr>
                <a:spLocks/>
              </p:cNvSpPr>
              <p:nvPr/>
            </p:nvSpPr>
            <p:spPr bwMode="auto">
              <a:xfrm>
                <a:off x="1176" y="1436"/>
                <a:ext cx="30" cy="14"/>
              </a:xfrm>
              <a:custGeom>
                <a:avLst/>
                <a:gdLst>
                  <a:gd name="T0" fmla="*/ 10 w 11"/>
                  <a:gd name="T1" fmla="*/ 2 h 5"/>
                  <a:gd name="T2" fmla="*/ 11 w 11"/>
                  <a:gd name="T3" fmla="*/ 4 h 5"/>
                  <a:gd name="T4" fmla="*/ 9 w 11"/>
                  <a:gd name="T5" fmla="*/ 4 h 5"/>
                  <a:gd name="T6" fmla="*/ 2 w 11"/>
                  <a:gd name="T7" fmla="*/ 3 h 5"/>
                  <a:gd name="T8" fmla="*/ 1 w 11"/>
                  <a:gd name="T9" fmla="*/ 2 h 5"/>
                  <a:gd name="T10" fmla="*/ 1 w 11"/>
                  <a:gd name="T11" fmla="*/ 0 h 5"/>
                  <a:gd name="T12" fmla="*/ 10 w 11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0" y="2"/>
                    </a:move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8" y="4"/>
                      <a:pt x="4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4" y="0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1" name="Freeform 518"/>
              <p:cNvSpPr>
                <a:spLocks/>
              </p:cNvSpPr>
              <p:nvPr/>
            </p:nvSpPr>
            <p:spPr bwMode="auto">
              <a:xfrm>
                <a:off x="1674" y="1469"/>
                <a:ext cx="55" cy="62"/>
              </a:xfrm>
              <a:custGeom>
                <a:avLst/>
                <a:gdLst>
                  <a:gd name="T0" fmla="*/ 2 w 20"/>
                  <a:gd name="T1" fmla="*/ 0 h 23"/>
                  <a:gd name="T2" fmla="*/ 6 w 20"/>
                  <a:gd name="T3" fmla="*/ 2 h 23"/>
                  <a:gd name="T4" fmla="*/ 15 w 20"/>
                  <a:gd name="T5" fmla="*/ 7 h 23"/>
                  <a:gd name="T6" fmla="*/ 16 w 20"/>
                  <a:gd name="T7" fmla="*/ 7 h 23"/>
                  <a:gd name="T8" fmla="*/ 17 w 20"/>
                  <a:gd name="T9" fmla="*/ 7 h 23"/>
                  <a:gd name="T10" fmla="*/ 18 w 20"/>
                  <a:gd name="T11" fmla="*/ 8 h 23"/>
                  <a:gd name="T12" fmla="*/ 18 w 20"/>
                  <a:gd name="T13" fmla="*/ 8 h 23"/>
                  <a:gd name="T14" fmla="*/ 18 w 20"/>
                  <a:gd name="T15" fmla="*/ 8 h 23"/>
                  <a:gd name="T16" fmla="*/ 19 w 20"/>
                  <a:gd name="T17" fmla="*/ 9 h 23"/>
                  <a:gd name="T18" fmla="*/ 20 w 20"/>
                  <a:gd name="T19" fmla="*/ 10 h 23"/>
                  <a:gd name="T20" fmla="*/ 20 w 20"/>
                  <a:gd name="T21" fmla="*/ 10 h 23"/>
                  <a:gd name="T22" fmla="*/ 19 w 20"/>
                  <a:gd name="T23" fmla="*/ 11 h 23"/>
                  <a:gd name="T24" fmla="*/ 15 w 20"/>
                  <a:gd name="T25" fmla="*/ 10 h 23"/>
                  <a:gd name="T26" fmla="*/ 5 w 20"/>
                  <a:gd name="T27" fmla="*/ 5 h 23"/>
                  <a:gd name="T28" fmla="*/ 3 w 20"/>
                  <a:gd name="T29" fmla="*/ 4 h 23"/>
                  <a:gd name="T30" fmla="*/ 3 w 20"/>
                  <a:gd name="T31" fmla="*/ 4 h 23"/>
                  <a:gd name="T32" fmla="*/ 3 w 20"/>
                  <a:gd name="T33" fmla="*/ 11 h 23"/>
                  <a:gd name="T34" fmla="*/ 4 w 20"/>
                  <a:gd name="T35" fmla="*/ 17 h 23"/>
                  <a:gd name="T36" fmla="*/ 5 w 20"/>
                  <a:gd name="T37" fmla="*/ 18 h 23"/>
                  <a:gd name="T38" fmla="*/ 5 w 20"/>
                  <a:gd name="T39" fmla="*/ 18 h 23"/>
                  <a:gd name="T40" fmla="*/ 5 w 20"/>
                  <a:gd name="T41" fmla="*/ 18 h 23"/>
                  <a:gd name="T42" fmla="*/ 5 w 20"/>
                  <a:gd name="T43" fmla="*/ 20 h 23"/>
                  <a:gd name="T44" fmla="*/ 5 w 20"/>
                  <a:gd name="T45" fmla="*/ 21 h 23"/>
                  <a:gd name="T46" fmla="*/ 5 w 20"/>
                  <a:gd name="T47" fmla="*/ 22 h 23"/>
                  <a:gd name="T48" fmla="*/ 4 w 20"/>
                  <a:gd name="T49" fmla="*/ 23 h 23"/>
                  <a:gd name="T50" fmla="*/ 3 w 20"/>
                  <a:gd name="T51" fmla="*/ 23 h 23"/>
                  <a:gd name="T52" fmla="*/ 3 w 20"/>
                  <a:gd name="T53" fmla="*/ 23 h 23"/>
                  <a:gd name="T54" fmla="*/ 2 w 20"/>
                  <a:gd name="T55" fmla="*/ 22 h 23"/>
                  <a:gd name="T56" fmla="*/ 1 w 20"/>
                  <a:gd name="T57" fmla="*/ 12 h 23"/>
                  <a:gd name="T58" fmla="*/ 0 w 20"/>
                  <a:gd name="T59" fmla="*/ 6 h 23"/>
                  <a:gd name="T60" fmla="*/ 0 w 20"/>
                  <a:gd name="T61" fmla="*/ 5 h 23"/>
                  <a:gd name="T62" fmla="*/ 0 w 20"/>
                  <a:gd name="T63" fmla="*/ 5 h 23"/>
                  <a:gd name="T64" fmla="*/ 0 w 20"/>
                  <a:gd name="T65" fmla="*/ 6 h 23"/>
                  <a:gd name="T66" fmla="*/ 0 w 20"/>
                  <a:gd name="T67" fmla="*/ 5 h 23"/>
                  <a:gd name="T68" fmla="*/ 0 w 20"/>
                  <a:gd name="T69" fmla="*/ 5 h 23"/>
                  <a:gd name="T70" fmla="*/ 0 w 20"/>
                  <a:gd name="T71" fmla="*/ 4 h 23"/>
                  <a:gd name="T72" fmla="*/ 0 w 20"/>
                  <a:gd name="T73" fmla="*/ 3 h 23"/>
                  <a:gd name="T74" fmla="*/ 0 w 20"/>
                  <a:gd name="T75" fmla="*/ 2 h 23"/>
                  <a:gd name="T76" fmla="*/ 0 w 20"/>
                  <a:gd name="T77" fmla="*/ 2 h 23"/>
                  <a:gd name="T78" fmla="*/ 0 w 20"/>
                  <a:gd name="T79" fmla="*/ 2 h 23"/>
                  <a:gd name="T80" fmla="*/ 0 w 20"/>
                  <a:gd name="T81" fmla="*/ 2 h 23"/>
                  <a:gd name="T82" fmla="*/ 0 w 20"/>
                  <a:gd name="T83" fmla="*/ 2 h 23"/>
                  <a:gd name="T84" fmla="*/ 0 w 20"/>
                  <a:gd name="T85" fmla="*/ 1 h 23"/>
                  <a:gd name="T86" fmla="*/ 0 w 20"/>
                  <a:gd name="T87" fmla="*/ 0 h 23"/>
                  <a:gd name="T88" fmla="*/ 2 w 20"/>
                  <a:gd name="T8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" h="23">
                    <a:moveTo>
                      <a:pt x="2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12" y="6"/>
                      <a:pt x="15" y="7"/>
                    </a:cubicBezTo>
                    <a:cubicBezTo>
                      <a:pt x="15" y="7"/>
                      <a:pt x="16" y="7"/>
                      <a:pt x="16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8" y="11"/>
                      <a:pt x="16" y="11"/>
                      <a:pt x="15" y="10"/>
                    </a:cubicBezTo>
                    <a:cubicBezTo>
                      <a:pt x="12" y="10"/>
                      <a:pt x="8" y="7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3" y="9"/>
                      <a:pt x="3" y="11"/>
                    </a:cubicBezTo>
                    <a:cubicBezTo>
                      <a:pt x="4" y="13"/>
                      <a:pt x="4" y="15"/>
                      <a:pt x="4" y="17"/>
                    </a:cubicBezTo>
                    <a:cubicBezTo>
                      <a:pt x="4" y="17"/>
                      <a:pt x="5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2" y="22"/>
                      <a:pt x="2" y="22"/>
                    </a:cubicBezTo>
                    <a:cubicBezTo>
                      <a:pt x="1" y="18"/>
                      <a:pt x="1" y="15"/>
                      <a:pt x="1" y="12"/>
                    </a:cubicBezTo>
                    <a:cubicBezTo>
                      <a:pt x="1" y="10"/>
                      <a:pt x="1" y="8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2" name="Freeform 519"/>
              <p:cNvSpPr>
                <a:spLocks/>
              </p:cNvSpPr>
              <p:nvPr/>
            </p:nvSpPr>
            <p:spPr bwMode="auto">
              <a:xfrm>
                <a:off x="1446" y="1224"/>
                <a:ext cx="59" cy="43"/>
              </a:xfrm>
              <a:custGeom>
                <a:avLst/>
                <a:gdLst>
                  <a:gd name="T0" fmla="*/ 20 w 22"/>
                  <a:gd name="T1" fmla="*/ 5 h 16"/>
                  <a:gd name="T2" fmla="*/ 20 w 22"/>
                  <a:gd name="T3" fmla="*/ 15 h 16"/>
                  <a:gd name="T4" fmla="*/ 19 w 22"/>
                  <a:gd name="T5" fmla="*/ 14 h 16"/>
                  <a:gd name="T6" fmla="*/ 19 w 22"/>
                  <a:gd name="T7" fmla="*/ 9 h 16"/>
                  <a:gd name="T8" fmla="*/ 22 w 22"/>
                  <a:gd name="T9" fmla="*/ 15 h 16"/>
                  <a:gd name="T10" fmla="*/ 19 w 22"/>
                  <a:gd name="T11" fmla="*/ 15 h 16"/>
                  <a:gd name="T12" fmla="*/ 18 w 22"/>
                  <a:gd name="T13" fmla="*/ 13 h 16"/>
                  <a:gd name="T14" fmla="*/ 20 w 22"/>
                  <a:gd name="T15" fmla="*/ 13 h 16"/>
                  <a:gd name="T16" fmla="*/ 21 w 22"/>
                  <a:gd name="T17" fmla="*/ 14 h 16"/>
                  <a:gd name="T18" fmla="*/ 19 w 22"/>
                  <a:gd name="T19" fmla="*/ 15 h 16"/>
                  <a:gd name="T20" fmla="*/ 17 w 22"/>
                  <a:gd name="T21" fmla="*/ 12 h 16"/>
                  <a:gd name="T22" fmla="*/ 21 w 22"/>
                  <a:gd name="T23" fmla="*/ 14 h 16"/>
                  <a:gd name="T24" fmla="*/ 20 w 22"/>
                  <a:gd name="T25" fmla="*/ 16 h 16"/>
                  <a:gd name="T26" fmla="*/ 18 w 22"/>
                  <a:gd name="T27" fmla="*/ 14 h 16"/>
                  <a:gd name="T28" fmla="*/ 20 w 22"/>
                  <a:gd name="T29" fmla="*/ 13 h 16"/>
                  <a:gd name="T30" fmla="*/ 19 w 22"/>
                  <a:gd name="T31" fmla="*/ 15 h 16"/>
                  <a:gd name="T32" fmla="*/ 3 w 22"/>
                  <a:gd name="T33" fmla="*/ 10 h 16"/>
                  <a:gd name="T34" fmla="*/ 4 w 22"/>
                  <a:gd name="T35" fmla="*/ 8 h 16"/>
                  <a:gd name="T36" fmla="*/ 5 w 22"/>
                  <a:gd name="T37" fmla="*/ 10 h 16"/>
                  <a:gd name="T38" fmla="*/ 3 w 22"/>
                  <a:gd name="T39" fmla="*/ 11 h 16"/>
                  <a:gd name="T40" fmla="*/ 0 w 22"/>
                  <a:gd name="T41" fmla="*/ 9 h 16"/>
                  <a:gd name="T42" fmla="*/ 2 w 22"/>
                  <a:gd name="T43" fmla="*/ 7 h 16"/>
                  <a:gd name="T44" fmla="*/ 4 w 22"/>
                  <a:gd name="T45" fmla="*/ 8 h 16"/>
                  <a:gd name="T46" fmla="*/ 2 w 22"/>
                  <a:gd name="T47" fmla="*/ 11 h 16"/>
                  <a:gd name="T48" fmla="*/ 1 w 22"/>
                  <a:gd name="T49" fmla="*/ 7 h 16"/>
                  <a:gd name="T50" fmla="*/ 2 w 22"/>
                  <a:gd name="T51" fmla="*/ 9 h 16"/>
                  <a:gd name="T52" fmla="*/ 2 w 22"/>
                  <a:gd name="T53" fmla="*/ 9 h 16"/>
                  <a:gd name="T54" fmla="*/ 3 w 22"/>
                  <a:gd name="T55" fmla="*/ 10 h 16"/>
                  <a:gd name="T56" fmla="*/ 3 w 22"/>
                  <a:gd name="T57" fmla="*/ 8 h 16"/>
                  <a:gd name="T58" fmla="*/ 2 w 22"/>
                  <a:gd name="T59" fmla="*/ 9 h 16"/>
                  <a:gd name="T60" fmla="*/ 1 w 22"/>
                  <a:gd name="T61" fmla="*/ 9 h 16"/>
                  <a:gd name="T62" fmla="*/ 0 w 22"/>
                  <a:gd name="T63" fmla="*/ 7 h 16"/>
                  <a:gd name="T64" fmla="*/ 4 w 22"/>
                  <a:gd name="T65" fmla="*/ 8 h 16"/>
                  <a:gd name="T66" fmla="*/ 4 w 22"/>
                  <a:gd name="T67" fmla="*/ 8 h 16"/>
                  <a:gd name="T68" fmla="*/ 3 w 22"/>
                  <a:gd name="T69" fmla="*/ 10 h 16"/>
                  <a:gd name="T70" fmla="*/ 3 w 22"/>
                  <a:gd name="T71" fmla="*/ 10 h 16"/>
                  <a:gd name="T72" fmla="*/ 4 w 22"/>
                  <a:gd name="T73" fmla="*/ 8 h 16"/>
                  <a:gd name="T74" fmla="*/ 10 w 22"/>
                  <a:gd name="T75" fmla="*/ 10 h 16"/>
                  <a:gd name="T76" fmla="*/ 18 w 22"/>
                  <a:gd name="T77" fmla="*/ 14 h 16"/>
                  <a:gd name="T78" fmla="*/ 18 w 22"/>
                  <a:gd name="T79" fmla="*/ 15 h 16"/>
                  <a:gd name="T80" fmla="*/ 19 w 22"/>
                  <a:gd name="T81" fmla="*/ 13 h 16"/>
                  <a:gd name="T82" fmla="*/ 19 w 22"/>
                  <a:gd name="T83" fmla="*/ 14 h 16"/>
                  <a:gd name="T84" fmla="*/ 18 w 22"/>
                  <a:gd name="T85" fmla="*/ 14 h 16"/>
                  <a:gd name="T86" fmla="*/ 19 w 22"/>
                  <a:gd name="T87" fmla="*/ 12 h 16"/>
                  <a:gd name="T88" fmla="*/ 19 w 22"/>
                  <a:gd name="T89" fmla="*/ 13 h 16"/>
                  <a:gd name="T90" fmla="*/ 18 w 22"/>
                  <a:gd name="T91" fmla="*/ 13 h 16"/>
                  <a:gd name="T92" fmla="*/ 20 w 22"/>
                  <a:gd name="T93" fmla="*/ 12 h 16"/>
                  <a:gd name="T94" fmla="*/ 22 w 22"/>
                  <a:gd name="T95" fmla="*/ 14 h 16"/>
                  <a:gd name="T96" fmla="*/ 19 w 22"/>
                  <a:gd name="T97" fmla="*/ 15 h 16"/>
                  <a:gd name="T98" fmla="*/ 20 w 22"/>
                  <a:gd name="T99" fmla="*/ 12 h 16"/>
                  <a:gd name="T100" fmla="*/ 21 w 22"/>
                  <a:gd name="T101" fmla="*/ 13 h 16"/>
                  <a:gd name="T102" fmla="*/ 20 w 22"/>
                  <a:gd name="T103" fmla="*/ 13 h 16"/>
                  <a:gd name="T104" fmla="*/ 18 w 22"/>
                  <a:gd name="T105" fmla="*/ 5 h 16"/>
                  <a:gd name="T106" fmla="*/ 18 w 22"/>
                  <a:gd name="T107" fmla="*/ 0 h 16"/>
                  <a:gd name="T108" fmla="*/ 18 w 22"/>
                  <a:gd name="T10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16">
                    <a:moveTo>
                      <a:pt x="19" y="0"/>
                    </a:moveTo>
                    <a:cubicBezTo>
                      <a:pt x="19" y="1"/>
                      <a:pt x="20" y="3"/>
                      <a:pt x="20" y="5"/>
                    </a:cubicBezTo>
                    <a:cubicBezTo>
                      <a:pt x="21" y="8"/>
                      <a:pt x="21" y="11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2"/>
                      <a:pt x="18" y="11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20" y="9"/>
                      <a:pt x="20" y="10"/>
                    </a:cubicBezTo>
                    <a:cubicBezTo>
                      <a:pt x="21" y="11"/>
                      <a:pt x="21" y="13"/>
                      <a:pt x="22" y="15"/>
                    </a:cubicBezTo>
                    <a:cubicBezTo>
                      <a:pt x="22" y="15"/>
                      <a:pt x="21" y="16"/>
                      <a:pt x="21" y="16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20" y="14"/>
                      <a:pt x="20" y="13"/>
                      <a:pt x="20" y="13"/>
                    </a:cubicBezTo>
                    <a:cubicBezTo>
                      <a:pt x="20" y="12"/>
                      <a:pt x="20" y="13"/>
                      <a:pt x="20" y="12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2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1" y="14"/>
                    </a:cubicBezTo>
                    <a:cubicBezTo>
                      <a:pt x="22" y="15"/>
                      <a:pt x="22" y="15"/>
                      <a:pt x="21" y="16"/>
                    </a:cubicBezTo>
                    <a:cubicBezTo>
                      <a:pt x="21" y="16"/>
                      <a:pt x="20" y="16"/>
                      <a:pt x="20" y="16"/>
                    </a:cubicBezTo>
                    <a:cubicBezTo>
                      <a:pt x="19" y="16"/>
                      <a:pt x="19" y="15"/>
                      <a:pt x="18" y="15"/>
                    </a:cubicBezTo>
                    <a:cubicBezTo>
                      <a:pt x="18" y="15"/>
                      <a:pt x="17" y="14"/>
                      <a:pt x="18" y="14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6" y="15"/>
                      <a:pt x="12" y="14"/>
                      <a:pt x="9" y="12"/>
                    </a:cubicBezTo>
                    <a:cubicBezTo>
                      <a:pt x="7" y="12"/>
                      <a:pt x="5" y="11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2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8"/>
                      <a:pt x="8" y="9"/>
                      <a:pt x="10" y="10"/>
                    </a:cubicBezTo>
                    <a:cubicBezTo>
                      <a:pt x="13" y="11"/>
                      <a:pt x="17" y="13"/>
                      <a:pt x="19" y="13"/>
                    </a:cubicBezTo>
                    <a:cubicBezTo>
                      <a:pt x="19" y="13"/>
                      <a:pt x="18" y="13"/>
                      <a:pt x="18" y="14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19" y="15"/>
                      <a:pt x="20" y="15"/>
                      <a:pt x="20" y="14"/>
                    </a:cubicBezTo>
                    <a:cubicBezTo>
                      <a:pt x="20" y="14"/>
                      <a:pt x="20" y="13"/>
                      <a:pt x="19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9" y="15"/>
                      <a:pt x="19" y="15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21" y="14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9" y="14"/>
                      <a:pt x="18" y="14"/>
                      <a:pt x="19" y="15"/>
                    </a:cubicBezTo>
                    <a:cubicBezTo>
                      <a:pt x="19" y="15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9" y="11"/>
                    </a:cubicBezTo>
                    <a:cubicBezTo>
                      <a:pt x="19" y="11"/>
                      <a:pt x="20" y="12"/>
                      <a:pt x="20" y="12"/>
                    </a:cubicBezTo>
                    <a:cubicBezTo>
                      <a:pt x="20" y="12"/>
                      <a:pt x="21" y="13"/>
                      <a:pt x="21" y="13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4"/>
                      <a:pt x="19" y="12"/>
                      <a:pt x="18" y="11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11"/>
                      <a:pt x="21" y="12"/>
                      <a:pt x="21" y="13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0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1"/>
                      <a:pt x="18" y="8"/>
                      <a:pt x="18" y="5"/>
                    </a:cubicBezTo>
                    <a:cubicBezTo>
                      <a:pt x="17" y="4"/>
                      <a:pt x="17" y="2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3" name="Freeform 520"/>
              <p:cNvSpPr>
                <a:spLocks/>
              </p:cNvSpPr>
              <p:nvPr/>
            </p:nvSpPr>
            <p:spPr bwMode="auto">
              <a:xfrm>
                <a:off x="1380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4" name="Freeform 521"/>
              <p:cNvSpPr>
                <a:spLocks/>
              </p:cNvSpPr>
              <p:nvPr/>
            </p:nvSpPr>
            <p:spPr bwMode="auto">
              <a:xfrm>
                <a:off x="1380" y="3199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5" name="Freeform 522"/>
              <p:cNvSpPr>
                <a:spLocks/>
              </p:cNvSpPr>
              <p:nvPr/>
            </p:nvSpPr>
            <p:spPr bwMode="auto">
              <a:xfrm>
                <a:off x="1378" y="320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6" name="Freeform 523"/>
              <p:cNvSpPr>
                <a:spLocks/>
              </p:cNvSpPr>
              <p:nvPr/>
            </p:nvSpPr>
            <p:spPr bwMode="auto">
              <a:xfrm>
                <a:off x="1378" y="3204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7" name="Freeform 524"/>
              <p:cNvSpPr>
                <a:spLocks/>
              </p:cNvSpPr>
              <p:nvPr/>
            </p:nvSpPr>
            <p:spPr bwMode="auto">
              <a:xfrm>
                <a:off x="137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8" name="Freeform 525"/>
              <p:cNvSpPr>
                <a:spLocks/>
              </p:cNvSpPr>
              <p:nvPr/>
            </p:nvSpPr>
            <p:spPr bwMode="auto">
              <a:xfrm>
                <a:off x="1375" y="3202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9" name="Freeform 526"/>
              <p:cNvSpPr>
                <a:spLocks/>
              </p:cNvSpPr>
              <p:nvPr/>
            </p:nvSpPr>
            <p:spPr bwMode="auto">
              <a:xfrm>
                <a:off x="137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0" name="Rectangle 527"/>
              <p:cNvSpPr>
                <a:spLocks noChangeArrowheads="1"/>
              </p:cNvSpPr>
              <p:nvPr/>
            </p:nvSpPr>
            <p:spPr bwMode="auto">
              <a:xfrm>
                <a:off x="1378" y="3207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1" name="Freeform 528"/>
              <p:cNvSpPr>
                <a:spLocks/>
              </p:cNvSpPr>
              <p:nvPr/>
            </p:nvSpPr>
            <p:spPr bwMode="auto">
              <a:xfrm>
                <a:off x="1375" y="3199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2" name="Freeform 529"/>
              <p:cNvSpPr>
                <a:spLocks/>
              </p:cNvSpPr>
              <p:nvPr/>
            </p:nvSpPr>
            <p:spPr bwMode="auto">
              <a:xfrm>
                <a:off x="1372" y="319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3" name="Freeform 530"/>
              <p:cNvSpPr>
                <a:spLocks/>
              </p:cNvSpPr>
              <p:nvPr/>
            </p:nvSpPr>
            <p:spPr bwMode="auto">
              <a:xfrm>
                <a:off x="1369" y="3191"/>
                <a:ext cx="6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4 h 6"/>
                  <a:gd name="T6" fmla="*/ 1 w 2"/>
                  <a:gd name="T7" fmla="*/ 4 h 6"/>
                  <a:gd name="T8" fmla="*/ 1 w 2"/>
                  <a:gd name="T9" fmla="*/ 5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4" name="Freeform 531"/>
              <p:cNvSpPr>
                <a:spLocks/>
              </p:cNvSpPr>
              <p:nvPr/>
            </p:nvSpPr>
            <p:spPr bwMode="auto">
              <a:xfrm>
                <a:off x="1369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5" name="Freeform 532"/>
              <p:cNvSpPr>
                <a:spLocks/>
              </p:cNvSpPr>
              <p:nvPr/>
            </p:nvSpPr>
            <p:spPr bwMode="auto">
              <a:xfrm>
                <a:off x="1367" y="3191"/>
                <a:ext cx="2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6" name="Freeform 533"/>
              <p:cNvSpPr>
                <a:spLocks/>
              </p:cNvSpPr>
              <p:nvPr/>
            </p:nvSpPr>
            <p:spPr bwMode="auto">
              <a:xfrm>
                <a:off x="1369" y="32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7" name="Freeform 534"/>
              <p:cNvSpPr>
                <a:spLocks/>
              </p:cNvSpPr>
              <p:nvPr/>
            </p:nvSpPr>
            <p:spPr bwMode="auto">
              <a:xfrm>
                <a:off x="136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8" name="Freeform 535"/>
              <p:cNvSpPr>
                <a:spLocks/>
              </p:cNvSpPr>
              <p:nvPr/>
            </p:nvSpPr>
            <p:spPr bwMode="auto">
              <a:xfrm>
                <a:off x="1367" y="320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9" name="Freeform 536"/>
              <p:cNvSpPr>
                <a:spLocks/>
              </p:cNvSpPr>
              <p:nvPr/>
            </p:nvSpPr>
            <p:spPr bwMode="auto">
              <a:xfrm>
                <a:off x="1348" y="3193"/>
                <a:ext cx="19" cy="17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5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4 h 6"/>
                  <a:gd name="T26" fmla="*/ 6 w 7"/>
                  <a:gd name="T27" fmla="*/ 2 h 6"/>
                  <a:gd name="T28" fmla="*/ 6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2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3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2 h 6"/>
                  <a:gd name="T72" fmla="*/ 0 w 7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4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6" y="2"/>
                      <a:pt x="6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5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0" name="Rectangle 537"/>
              <p:cNvSpPr>
                <a:spLocks noChangeArrowheads="1"/>
              </p:cNvSpPr>
              <p:nvPr/>
            </p:nvSpPr>
            <p:spPr bwMode="auto">
              <a:xfrm>
                <a:off x="1350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1" name="Freeform 538"/>
              <p:cNvSpPr>
                <a:spLocks/>
              </p:cNvSpPr>
              <p:nvPr/>
            </p:nvSpPr>
            <p:spPr bwMode="auto">
              <a:xfrm>
                <a:off x="134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2" name="Rectangle 539"/>
              <p:cNvSpPr>
                <a:spLocks noChangeArrowheads="1"/>
              </p:cNvSpPr>
              <p:nvPr/>
            </p:nvSpPr>
            <p:spPr bwMode="auto">
              <a:xfrm>
                <a:off x="1350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3" name="Freeform 540"/>
              <p:cNvSpPr>
                <a:spLocks/>
              </p:cNvSpPr>
              <p:nvPr/>
            </p:nvSpPr>
            <p:spPr bwMode="auto">
              <a:xfrm>
                <a:off x="1353" y="3191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4" name="Freeform 541"/>
              <p:cNvSpPr>
                <a:spLocks/>
              </p:cNvSpPr>
              <p:nvPr/>
            </p:nvSpPr>
            <p:spPr bwMode="auto">
              <a:xfrm>
                <a:off x="1356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5" name="Rectangle 542"/>
              <p:cNvSpPr>
                <a:spLocks noChangeArrowheads="1"/>
              </p:cNvSpPr>
              <p:nvPr/>
            </p:nvSpPr>
            <p:spPr bwMode="auto">
              <a:xfrm>
                <a:off x="1348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6" name="Freeform 543"/>
              <p:cNvSpPr>
                <a:spLocks/>
              </p:cNvSpPr>
              <p:nvPr/>
            </p:nvSpPr>
            <p:spPr bwMode="auto">
              <a:xfrm>
                <a:off x="1334" y="3191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7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4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3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2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1 w 5"/>
                  <a:gd name="T55" fmla="*/ 2 h 8"/>
                  <a:gd name="T56" fmla="*/ 1 w 5"/>
                  <a:gd name="T57" fmla="*/ 3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7" name="Freeform 544"/>
              <p:cNvSpPr>
                <a:spLocks/>
              </p:cNvSpPr>
              <p:nvPr/>
            </p:nvSpPr>
            <p:spPr bwMode="auto">
              <a:xfrm>
                <a:off x="1342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8" name="Freeform 545"/>
              <p:cNvSpPr>
                <a:spLocks/>
              </p:cNvSpPr>
              <p:nvPr/>
            </p:nvSpPr>
            <p:spPr bwMode="auto">
              <a:xfrm>
                <a:off x="1326" y="3188"/>
                <a:ext cx="11" cy="27"/>
              </a:xfrm>
              <a:custGeom>
                <a:avLst/>
                <a:gdLst>
                  <a:gd name="T0" fmla="*/ 3 w 4"/>
                  <a:gd name="T1" fmla="*/ 5 h 10"/>
                  <a:gd name="T2" fmla="*/ 3 w 4"/>
                  <a:gd name="T3" fmla="*/ 3 h 10"/>
                  <a:gd name="T4" fmla="*/ 2 w 4"/>
                  <a:gd name="T5" fmla="*/ 7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4 h 10"/>
                  <a:gd name="T12" fmla="*/ 2 w 4"/>
                  <a:gd name="T13" fmla="*/ 6 h 10"/>
                  <a:gd name="T14" fmla="*/ 1 w 4"/>
                  <a:gd name="T15" fmla="*/ 7 h 10"/>
                  <a:gd name="T16" fmla="*/ 2 w 4"/>
                  <a:gd name="T17" fmla="*/ 6 h 10"/>
                  <a:gd name="T18" fmla="*/ 1 w 4"/>
                  <a:gd name="T19" fmla="*/ 4 h 10"/>
                  <a:gd name="T20" fmla="*/ 0 w 4"/>
                  <a:gd name="T21" fmla="*/ 9 h 10"/>
                  <a:gd name="T22" fmla="*/ 1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1 w 4"/>
                  <a:gd name="T29" fmla="*/ 8 h 10"/>
                  <a:gd name="T30" fmla="*/ 3 w 4"/>
                  <a:gd name="T31" fmla="*/ 8 h 10"/>
                  <a:gd name="T32" fmla="*/ 3 w 4"/>
                  <a:gd name="T33" fmla="*/ 8 h 10"/>
                  <a:gd name="T34" fmla="*/ 3 w 4"/>
                  <a:gd name="T35" fmla="*/ 7 h 10"/>
                  <a:gd name="T36" fmla="*/ 3 w 4"/>
                  <a:gd name="T37" fmla="*/ 5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2" y="4"/>
                      <a:pt x="3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9" name="Freeform 546"/>
              <p:cNvSpPr>
                <a:spLocks/>
              </p:cNvSpPr>
              <p:nvPr/>
            </p:nvSpPr>
            <p:spPr bwMode="auto">
              <a:xfrm>
                <a:off x="1334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0" name="Freeform 547"/>
              <p:cNvSpPr>
                <a:spLocks/>
              </p:cNvSpPr>
              <p:nvPr/>
            </p:nvSpPr>
            <p:spPr bwMode="auto">
              <a:xfrm>
                <a:off x="1334" y="3207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1" name="Freeform 548"/>
              <p:cNvSpPr>
                <a:spLocks/>
              </p:cNvSpPr>
              <p:nvPr/>
            </p:nvSpPr>
            <p:spPr bwMode="auto">
              <a:xfrm>
                <a:off x="1328" y="319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2" name="Freeform 549"/>
              <p:cNvSpPr>
                <a:spLocks/>
              </p:cNvSpPr>
              <p:nvPr/>
            </p:nvSpPr>
            <p:spPr bwMode="auto">
              <a:xfrm>
                <a:off x="1323" y="3202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3" name="Freeform 550"/>
              <p:cNvSpPr>
                <a:spLocks/>
              </p:cNvSpPr>
              <p:nvPr/>
            </p:nvSpPr>
            <p:spPr bwMode="auto">
              <a:xfrm>
                <a:off x="1312" y="3193"/>
                <a:ext cx="14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3 w 5"/>
                  <a:gd name="T5" fmla="*/ 2 h 11"/>
                  <a:gd name="T6" fmla="*/ 3 w 5"/>
                  <a:gd name="T7" fmla="*/ 1 h 11"/>
                  <a:gd name="T8" fmla="*/ 3 w 5"/>
                  <a:gd name="T9" fmla="*/ 2 h 11"/>
                  <a:gd name="T10" fmla="*/ 2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7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4 h 11"/>
                  <a:gd name="T36" fmla="*/ 3 w 5"/>
                  <a:gd name="T37" fmla="*/ 5 h 11"/>
                  <a:gd name="T38" fmla="*/ 3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2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4 h 11"/>
                  <a:gd name="T70" fmla="*/ 4 w 5"/>
                  <a:gd name="T71" fmla="*/ 3 h 11"/>
                  <a:gd name="T72" fmla="*/ 4 w 5"/>
                  <a:gd name="T73" fmla="*/ 6 h 11"/>
                  <a:gd name="T74" fmla="*/ 4 w 5"/>
                  <a:gd name="T75" fmla="*/ 6 h 11"/>
                  <a:gd name="T76" fmla="*/ 4 w 5"/>
                  <a:gd name="T77" fmla="*/ 5 h 11"/>
                  <a:gd name="T78" fmla="*/ 4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3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4"/>
                    </a:cubicBezTo>
                    <a:cubicBezTo>
                      <a:pt x="3" y="8"/>
                      <a:pt x="3" y="3"/>
                      <a:pt x="3" y="5"/>
                    </a:cubicBezTo>
                    <a:cubicBezTo>
                      <a:pt x="4" y="6"/>
                      <a:pt x="3" y="5"/>
                      <a:pt x="3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1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4" y="6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4" name="Freeform 551"/>
              <p:cNvSpPr>
                <a:spLocks/>
              </p:cNvSpPr>
              <p:nvPr/>
            </p:nvSpPr>
            <p:spPr bwMode="auto">
              <a:xfrm>
                <a:off x="1323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5" name="Freeform 552"/>
              <p:cNvSpPr>
                <a:spLocks/>
              </p:cNvSpPr>
              <p:nvPr/>
            </p:nvSpPr>
            <p:spPr bwMode="auto">
              <a:xfrm>
                <a:off x="1326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6" name="Rectangle 553"/>
              <p:cNvSpPr>
                <a:spLocks noChangeArrowheads="1"/>
              </p:cNvSpPr>
              <p:nvPr/>
            </p:nvSpPr>
            <p:spPr bwMode="auto">
              <a:xfrm>
                <a:off x="1323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7" name="Freeform 554"/>
              <p:cNvSpPr>
                <a:spLocks/>
              </p:cNvSpPr>
              <p:nvPr/>
            </p:nvSpPr>
            <p:spPr bwMode="auto">
              <a:xfrm>
                <a:off x="1326" y="319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8" name="Freeform 555"/>
              <p:cNvSpPr>
                <a:spLocks/>
              </p:cNvSpPr>
              <p:nvPr/>
            </p:nvSpPr>
            <p:spPr bwMode="auto">
              <a:xfrm>
                <a:off x="1328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9" name="Freeform 556"/>
              <p:cNvSpPr>
                <a:spLocks/>
              </p:cNvSpPr>
              <p:nvPr/>
            </p:nvSpPr>
            <p:spPr bwMode="auto">
              <a:xfrm>
                <a:off x="1337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0" name="Freeform 557"/>
              <p:cNvSpPr>
                <a:spLocks/>
              </p:cNvSpPr>
              <p:nvPr/>
            </p:nvSpPr>
            <p:spPr bwMode="auto">
              <a:xfrm>
                <a:off x="1326" y="3185"/>
                <a:ext cx="27" cy="33"/>
              </a:xfrm>
              <a:custGeom>
                <a:avLst/>
                <a:gdLst>
                  <a:gd name="T0" fmla="*/ 7 w 10"/>
                  <a:gd name="T1" fmla="*/ 6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8 h 12"/>
                  <a:gd name="T8" fmla="*/ 10 w 10"/>
                  <a:gd name="T9" fmla="*/ 8 h 12"/>
                  <a:gd name="T10" fmla="*/ 9 w 10"/>
                  <a:gd name="T11" fmla="*/ 3 h 12"/>
                  <a:gd name="T12" fmla="*/ 7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6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1 w 10"/>
                  <a:gd name="T35" fmla="*/ 7 h 12"/>
                  <a:gd name="T36" fmla="*/ 0 w 10"/>
                  <a:gd name="T37" fmla="*/ 7 h 12"/>
                  <a:gd name="T38" fmla="*/ 1 w 10"/>
                  <a:gd name="T39" fmla="*/ 7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0 h 12"/>
                  <a:gd name="T46" fmla="*/ 2 w 10"/>
                  <a:gd name="T47" fmla="*/ 10 h 12"/>
                  <a:gd name="T48" fmla="*/ 3 w 10"/>
                  <a:gd name="T49" fmla="*/ 10 h 12"/>
                  <a:gd name="T50" fmla="*/ 4 w 10"/>
                  <a:gd name="T51" fmla="*/ 10 h 12"/>
                  <a:gd name="T52" fmla="*/ 4 w 10"/>
                  <a:gd name="T53" fmla="*/ 9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9 h 12"/>
                  <a:gd name="T60" fmla="*/ 5 w 10"/>
                  <a:gd name="T61" fmla="*/ 8 h 12"/>
                  <a:gd name="T62" fmla="*/ 6 w 10"/>
                  <a:gd name="T63" fmla="*/ 10 h 12"/>
                  <a:gd name="T64" fmla="*/ 6 w 10"/>
                  <a:gd name="T65" fmla="*/ 10 h 12"/>
                  <a:gd name="T66" fmla="*/ 6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9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6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3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4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4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1" y="8"/>
                      <a:pt x="1" y="7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8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0"/>
                    </a:cubicBezTo>
                    <a:cubicBezTo>
                      <a:pt x="3" y="9"/>
                      <a:pt x="4" y="10"/>
                      <a:pt x="4" y="9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4" y="8"/>
                      <a:pt x="5" y="9"/>
                    </a:cubicBezTo>
                    <a:cubicBezTo>
                      <a:pt x="5" y="8"/>
                      <a:pt x="5" y="8"/>
                      <a:pt x="5" y="6"/>
                    </a:cubicBezTo>
                    <a:cubicBezTo>
                      <a:pt x="5" y="7"/>
                      <a:pt x="5" y="9"/>
                      <a:pt x="5" y="8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6" y="11"/>
                      <a:pt x="6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7"/>
                    </a:cubicBezTo>
                    <a:cubicBezTo>
                      <a:pt x="9" y="6"/>
                      <a:pt x="9" y="8"/>
                      <a:pt x="9" y="8"/>
                    </a:cubicBezTo>
                    <a:cubicBezTo>
                      <a:pt x="9" y="5"/>
                      <a:pt x="9" y="11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1" name="Freeform 558"/>
              <p:cNvSpPr>
                <a:spLocks/>
              </p:cNvSpPr>
              <p:nvPr/>
            </p:nvSpPr>
            <p:spPr bwMode="auto">
              <a:xfrm>
                <a:off x="134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2" name="Freeform 559"/>
              <p:cNvSpPr>
                <a:spLocks/>
              </p:cNvSpPr>
              <p:nvPr/>
            </p:nvSpPr>
            <p:spPr bwMode="auto">
              <a:xfrm>
                <a:off x="1348" y="320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3" name="Freeform 560"/>
              <p:cNvSpPr>
                <a:spLocks/>
              </p:cNvSpPr>
              <p:nvPr/>
            </p:nvSpPr>
            <p:spPr bwMode="auto">
              <a:xfrm>
                <a:off x="1345" y="319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4" name="Rectangle 561"/>
              <p:cNvSpPr>
                <a:spLocks noChangeArrowheads="1"/>
              </p:cNvSpPr>
              <p:nvPr/>
            </p:nvSpPr>
            <p:spPr bwMode="auto">
              <a:xfrm>
                <a:off x="1345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5" name="Freeform 562"/>
              <p:cNvSpPr>
                <a:spLocks/>
              </p:cNvSpPr>
              <p:nvPr/>
            </p:nvSpPr>
            <p:spPr bwMode="auto">
              <a:xfrm>
                <a:off x="1326" y="3196"/>
                <a:ext cx="19" cy="22"/>
              </a:xfrm>
              <a:custGeom>
                <a:avLst/>
                <a:gdLst>
                  <a:gd name="T0" fmla="*/ 1 w 7"/>
                  <a:gd name="T1" fmla="*/ 3 h 8"/>
                  <a:gd name="T2" fmla="*/ 1 w 7"/>
                  <a:gd name="T3" fmla="*/ 5 h 8"/>
                  <a:gd name="T4" fmla="*/ 0 w 7"/>
                  <a:gd name="T5" fmla="*/ 4 h 8"/>
                  <a:gd name="T6" fmla="*/ 0 w 7"/>
                  <a:gd name="T7" fmla="*/ 6 h 8"/>
                  <a:gd name="T8" fmla="*/ 3 w 7"/>
                  <a:gd name="T9" fmla="*/ 5 h 8"/>
                  <a:gd name="T10" fmla="*/ 3 w 7"/>
                  <a:gd name="T11" fmla="*/ 6 h 8"/>
                  <a:gd name="T12" fmla="*/ 4 w 7"/>
                  <a:gd name="T13" fmla="*/ 4 h 8"/>
                  <a:gd name="T14" fmla="*/ 4 w 7"/>
                  <a:gd name="T15" fmla="*/ 6 h 8"/>
                  <a:gd name="T16" fmla="*/ 5 w 7"/>
                  <a:gd name="T17" fmla="*/ 6 h 8"/>
                  <a:gd name="T18" fmla="*/ 5 w 7"/>
                  <a:gd name="T19" fmla="*/ 5 h 8"/>
                  <a:gd name="T20" fmla="*/ 5 w 7"/>
                  <a:gd name="T21" fmla="*/ 5 h 8"/>
                  <a:gd name="T22" fmla="*/ 5 w 7"/>
                  <a:gd name="T23" fmla="*/ 5 h 8"/>
                  <a:gd name="T24" fmla="*/ 6 w 7"/>
                  <a:gd name="T25" fmla="*/ 5 h 8"/>
                  <a:gd name="T26" fmla="*/ 6 w 7"/>
                  <a:gd name="T27" fmla="*/ 5 h 8"/>
                  <a:gd name="T28" fmla="*/ 6 w 7"/>
                  <a:gd name="T29" fmla="*/ 4 h 8"/>
                  <a:gd name="T30" fmla="*/ 6 w 7"/>
                  <a:gd name="T31" fmla="*/ 5 h 8"/>
                  <a:gd name="T32" fmla="*/ 7 w 7"/>
                  <a:gd name="T33" fmla="*/ 4 h 8"/>
                  <a:gd name="T34" fmla="*/ 7 w 7"/>
                  <a:gd name="T35" fmla="*/ 2 h 8"/>
                  <a:gd name="T36" fmla="*/ 6 w 7"/>
                  <a:gd name="T37" fmla="*/ 3 h 8"/>
                  <a:gd name="T38" fmla="*/ 6 w 7"/>
                  <a:gd name="T39" fmla="*/ 3 h 8"/>
                  <a:gd name="T40" fmla="*/ 6 w 7"/>
                  <a:gd name="T41" fmla="*/ 4 h 8"/>
                  <a:gd name="T42" fmla="*/ 6 w 7"/>
                  <a:gd name="T43" fmla="*/ 2 h 8"/>
                  <a:gd name="T44" fmla="*/ 5 w 7"/>
                  <a:gd name="T45" fmla="*/ 1 h 8"/>
                  <a:gd name="T46" fmla="*/ 5 w 7"/>
                  <a:gd name="T47" fmla="*/ 1 h 8"/>
                  <a:gd name="T48" fmla="*/ 5 w 7"/>
                  <a:gd name="T49" fmla="*/ 1 h 8"/>
                  <a:gd name="T50" fmla="*/ 5 w 7"/>
                  <a:gd name="T51" fmla="*/ 2 h 8"/>
                  <a:gd name="T52" fmla="*/ 5 w 7"/>
                  <a:gd name="T53" fmla="*/ 4 h 8"/>
                  <a:gd name="T54" fmla="*/ 5 w 7"/>
                  <a:gd name="T55" fmla="*/ 4 h 8"/>
                  <a:gd name="T56" fmla="*/ 5 w 7"/>
                  <a:gd name="T57" fmla="*/ 3 h 8"/>
                  <a:gd name="T58" fmla="*/ 5 w 7"/>
                  <a:gd name="T59" fmla="*/ 3 h 8"/>
                  <a:gd name="T60" fmla="*/ 4 w 7"/>
                  <a:gd name="T61" fmla="*/ 1 h 8"/>
                  <a:gd name="T62" fmla="*/ 4 w 7"/>
                  <a:gd name="T63" fmla="*/ 3 h 8"/>
                  <a:gd name="T64" fmla="*/ 3 w 7"/>
                  <a:gd name="T65" fmla="*/ 4 h 8"/>
                  <a:gd name="T66" fmla="*/ 3 w 7"/>
                  <a:gd name="T67" fmla="*/ 2 h 8"/>
                  <a:gd name="T68" fmla="*/ 3 w 7"/>
                  <a:gd name="T69" fmla="*/ 4 h 8"/>
                  <a:gd name="T70" fmla="*/ 2 w 7"/>
                  <a:gd name="T71" fmla="*/ 3 h 8"/>
                  <a:gd name="T72" fmla="*/ 2 w 7"/>
                  <a:gd name="T73" fmla="*/ 4 h 8"/>
                  <a:gd name="T74" fmla="*/ 1 w 7"/>
                  <a:gd name="T75" fmla="*/ 4 h 8"/>
                  <a:gd name="T76" fmla="*/ 1 w 7"/>
                  <a:gd name="T77" fmla="*/ 4 h 8"/>
                  <a:gd name="T78" fmla="*/ 1 w 7"/>
                  <a:gd name="T79" fmla="*/ 6 h 8"/>
                  <a:gd name="T80" fmla="*/ 1 w 7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5"/>
                      <a:pt x="0" y="4"/>
                      <a:pt x="0" y="6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8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4" y="1"/>
                    </a:cubicBezTo>
                    <a:cubicBezTo>
                      <a:pt x="4" y="2"/>
                      <a:pt x="5" y="2"/>
                      <a:pt x="4" y="3"/>
                    </a:cubicBezTo>
                    <a:cubicBezTo>
                      <a:pt x="4" y="2"/>
                      <a:pt x="3" y="2"/>
                      <a:pt x="3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6" name="Freeform 563"/>
              <p:cNvSpPr>
                <a:spLocks/>
              </p:cNvSpPr>
              <p:nvPr/>
            </p:nvSpPr>
            <p:spPr bwMode="auto">
              <a:xfrm>
                <a:off x="1323" y="3207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7" name="Freeform 564"/>
              <p:cNvSpPr>
                <a:spLocks/>
              </p:cNvSpPr>
              <p:nvPr/>
            </p:nvSpPr>
            <p:spPr bwMode="auto">
              <a:xfrm>
                <a:off x="1312" y="3204"/>
                <a:ext cx="11" cy="14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3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3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0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0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8" name="Rectangle 565"/>
              <p:cNvSpPr>
                <a:spLocks noChangeArrowheads="1"/>
              </p:cNvSpPr>
              <p:nvPr/>
            </p:nvSpPr>
            <p:spPr bwMode="auto">
              <a:xfrm>
                <a:off x="1315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9" name="Freeform 566"/>
              <p:cNvSpPr>
                <a:spLocks/>
              </p:cNvSpPr>
              <p:nvPr/>
            </p:nvSpPr>
            <p:spPr bwMode="auto">
              <a:xfrm>
                <a:off x="1533" y="320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0" name="Freeform 567"/>
              <p:cNvSpPr>
                <a:spLocks/>
              </p:cNvSpPr>
              <p:nvPr/>
            </p:nvSpPr>
            <p:spPr bwMode="auto">
              <a:xfrm>
                <a:off x="1533" y="3196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1" name="Freeform 568"/>
              <p:cNvSpPr>
                <a:spLocks/>
              </p:cNvSpPr>
              <p:nvPr/>
            </p:nvSpPr>
            <p:spPr bwMode="auto">
              <a:xfrm>
                <a:off x="1530" y="320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2" name="Freeform 569"/>
              <p:cNvSpPr>
                <a:spLocks/>
              </p:cNvSpPr>
              <p:nvPr/>
            </p:nvSpPr>
            <p:spPr bwMode="auto">
              <a:xfrm>
                <a:off x="1530" y="3202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3" name="Freeform 570"/>
              <p:cNvSpPr>
                <a:spLocks/>
              </p:cNvSpPr>
              <p:nvPr/>
            </p:nvSpPr>
            <p:spPr bwMode="auto">
              <a:xfrm>
                <a:off x="153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4" name="Freeform 571"/>
              <p:cNvSpPr>
                <a:spLocks/>
              </p:cNvSpPr>
              <p:nvPr/>
            </p:nvSpPr>
            <p:spPr bwMode="auto">
              <a:xfrm>
                <a:off x="1527" y="3199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5" name="Freeform 572"/>
              <p:cNvSpPr>
                <a:spLocks/>
              </p:cNvSpPr>
              <p:nvPr/>
            </p:nvSpPr>
            <p:spPr bwMode="auto">
              <a:xfrm>
                <a:off x="153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6" name="Rectangle 573"/>
              <p:cNvSpPr>
                <a:spLocks noChangeArrowheads="1"/>
              </p:cNvSpPr>
              <p:nvPr/>
            </p:nvSpPr>
            <p:spPr bwMode="auto">
              <a:xfrm>
                <a:off x="153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7" name="Freeform 574"/>
              <p:cNvSpPr>
                <a:spLocks/>
              </p:cNvSpPr>
              <p:nvPr/>
            </p:nvSpPr>
            <p:spPr bwMode="auto">
              <a:xfrm>
                <a:off x="1527" y="3196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8" name="Freeform 575"/>
              <p:cNvSpPr>
                <a:spLocks/>
              </p:cNvSpPr>
              <p:nvPr/>
            </p:nvSpPr>
            <p:spPr bwMode="auto">
              <a:xfrm>
                <a:off x="1527" y="319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9" name="Freeform 576"/>
              <p:cNvSpPr>
                <a:spLocks/>
              </p:cNvSpPr>
              <p:nvPr/>
            </p:nvSpPr>
            <p:spPr bwMode="auto">
              <a:xfrm>
                <a:off x="1522" y="3188"/>
                <a:ext cx="5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5 h 6"/>
                  <a:gd name="T6" fmla="*/ 1 w 2"/>
                  <a:gd name="T7" fmla="*/ 4 h 6"/>
                  <a:gd name="T8" fmla="*/ 1 w 2"/>
                  <a:gd name="T9" fmla="*/ 6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5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0" name="Freeform 577"/>
              <p:cNvSpPr>
                <a:spLocks/>
              </p:cNvSpPr>
              <p:nvPr/>
            </p:nvSpPr>
            <p:spPr bwMode="auto">
              <a:xfrm>
                <a:off x="1522" y="319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1" name="Freeform 578"/>
              <p:cNvSpPr>
                <a:spLocks/>
              </p:cNvSpPr>
              <p:nvPr/>
            </p:nvSpPr>
            <p:spPr bwMode="auto">
              <a:xfrm>
                <a:off x="1519" y="318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2" name="Freeform 579"/>
              <p:cNvSpPr>
                <a:spLocks/>
              </p:cNvSpPr>
              <p:nvPr/>
            </p:nvSpPr>
            <p:spPr bwMode="auto">
              <a:xfrm>
                <a:off x="152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3" name="Freeform 580"/>
              <p:cNvSpPr>
                <a:spLocks/>
              </p:cNvSpPr>
              <p:nvPr/>
            </p:nvSpPr>
            <p:spPr bwMode="auto">
              <a:xfrm>
                <a:off x="1519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4" name="Freeform 581"/>
              <p:cNvSpPr>
                <a:spLocks/>
              </p:cNvSpPr>
              <p:nvPr/>
            </p:nvSpPr>
            <p:spPr bwMode="auto">
              <a:xfrm>
                <a:off x="1519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5" name="Freeform 582"/>
              <p:cNvSpPr>
                <a:spLocks/>
              </p:cNvSpPr>
              <p:nvPr/>
            </p:nvSpPr>
            <p:spPr bwMode="auto">
              <a:xfrm>
                <a:off x="1500" y="3191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0 w 7"/>
                  <a:gd name="T3" fmla="*/ 2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6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5 h 6"/>
                  <a:gd name="T26" fmla="*/ 6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4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5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1" y="3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6" name="Rectangle 583"/>
              <p:cNvSpPr>
                <a:spLocks noChangeArrowheads="1"/>
              </p:cNvSpPr>
              <p:nvPr/>
            </p:nvSpPr>
            <p:spPr bwMode="auto">
              <a:xfrm>
                <a:off x="1503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7" name="Freeform 584"/>
              <p:cNvSpPr>
                <a:spLocks/>
              </p:cNvSpPr>
              <p:nvPr/>
            </p:nvSpPr>
            <p:spPr bwMode="auto">
              <a:xfrm>
                <a:off x="1500" y="319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8" name="Rectangle 585"/>
              <p:cNvSpPr>
                <a:spLocks noChangeArrowheads="1"/>
              </p:cNvSpPr>
              <p:nvPr/>
            </p:nvSpPr>
            <p:spPr bwMode="auto">
              <a:xfrm>
                <a:off x="1503" y="32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9" name="Freeform 586"/>
              <p:cNvSpPr>
                <a:spLocks/>
              </p:cNvSpPr>
              <p:nvPr/>
            </p:nvSpPr>
            <p:spPr bwMode="auto">
              <a:xfrm>
                <a:off x="1505" y="318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0" name="Freeform 587"/>
              <p:cNvSpPr>
                <a:spLocks/>
              </p:cNvSpPr>
              <p:nvPr/>
            </p:nvSpPr>
            <p:spPr bwMode="auto">
              <a:xfrm>
                <a:off x="1508" y="319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1" name="Rectangle 588"/>
              <p:cNvSpPr>
                <a:spLocks noChangeArrowheads="1"/>
              </p:cNvSpPr>
              <p:nvPr/>
            </p:nvSpPr>
            <p:spPr bwMode="auto">
              <a:xfrm>
                <a:off x="1500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2" name="Freeform 589"/>
              <p:cNvSpPr>
                <a:spLocks/>
              </p:cNvSpPr>
              <p:nvPr/>
            </p:nvSpPr>
            <p:spPr bwMode="auto">
              <a:xfrm>
                <a:off x="1486" y="3188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8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5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4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3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2 w 5"/>
                  <a:gd name="T55" fmla="*/ 2 h 8"/>
                  <a:gd name="T56" fmla="*/ 1 w 5"/>
                  <a:gd name="T57" fmla="*/ 4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3" name="Freeform 590"/>
              <p:cNvSpPr>
                <a:spLocks/>
              </p:cNvSpPr>
              <p:nvPr/>
            </p:nvSpPr>
            <p:spPr bwMode="auto">
              <a:xfrm>
                <a:off x="149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4" name="Freeform 591"/>
              <p:cNvSpPr>
                <a:spLocks/>
              </p:cNvSpPr>
              <p:nvPr/>
            </p:nvSpPr>
            <p:spPr bwMode="auto">
              <a:xfrm>
                <a:off x="1478" y="3188"/>
                <a:ext cx="11" cy="25"/>
              </a:xfrm>
              <a:custGeom>
                <a:avLst/>
                <a:gdLst>
                  <a:gd name="T0" fmla="*/ 3 w 4"/>
                  <a:gd name="T1" fmla="*/ 4 h 9"/>
                  <a:gd name="T2" fmla="*/ 3 w 4"/>
                  <a:gd name="T3" fmla="*/ 2 h 9"/>
                  <a:gd name="T4" fmla="*/ 2 w 4"/>
                  <a:gd name="T5" fmla="*/ 6 h 9"/>
                  <a:gd name="T6" fmla="*/ 2 w 4"/>
                  <a:gd name="T7" fmla="*/ 6 h 9"/>
                  <a:gd name="T8" fmla="*/ 2 w 4"/>
                  <a:gd name="T9" fmla="*/ 3 h 9"/>
                  <a:gd name="T10" fmla="*/ 2 w 4"/>
                  <a:gd name="T11" fmla="*/ 3 h 9"/>
                  <a:gd name="T12" fmla="*/ 2 w 4"/>
                  <a:gd name="T13" fmla="*/ 5 h 9"/>
                  <a:gd name="T14" fmla="*/ 1 w 4"/>
                  <a:gd name="T15" fmla="*/ 6 h 9"/>
                  <a:gd name="T16" fmla="*/ 2 w 4"/>
                  <a:gd name="T17" fmla="*/ 5 h 9"/>
                  <a:gd name="T18" fmla="*/ 2 w 4"/>
                  <a:gd name="T19" fmla="*/ 3 h 9"/>
                  <a:gd name="T20" fmla="*/ 0 w 4"/>
                  <a:gd name="T21" fmla="*/ 8 h 9"/>
                  <a:gd name="T22" fmla="*/ 1 w 4"/>
                  <a:gd name="T23" fmla="*/ 8 h 9"/>
                  <a:gd name="T24" fmla="*/ 1 w 4"/>
                  <a:gd name="T25" fmla="*/ 6 h 9"/>
                  <a:gd name="T26" fmla="*/ 1 w 4"/>
                  <a:gd name="T27" fmla="*/ 6 h 9"/>
                  <a:gd name="T28" fmla="*/ 1 w 4"/>
                  <a:gd name="T29" fmla="*/ 8 h 9"/>
                  <a:gd name="T30" fmla="*/ 3 w 4"/>
                  <a:gd name="T31" fmla="*/ 8 h 9"/>
                  <a:gd name="T32" fmla="*/ 3 w 4"/>
                  <a:gd name="T33" fmla="*/ 7 h 9"/>
                  <a:gd name="T34" fmla="*/ 3 w 4"/>
                  <a:gd name="T35" fmla="*/ 6 h 9"/>
                  <a:gd name="T36" fmla="*/ 3 w 4"/>
                  <a:gd name="T37" fmla="*/ 4 h 9"/>
                  <a:gd name="T38" fmla="*/ 3 w 4"/>
                  <a:gd name="T39" fmla="*/ 5 h 9"/>
                  <a:gd name="T40" fmla="*/ 3 w 4"/>
                  <a:gd name="T41" fmla="*/ 2 h 9"/>
                  <a:gd name="T42" fmla="*/ 4 w 4"/>
                  <a:gd name="T43" fmla="*/ 1 h 9"/>
                  <a:gd name="T44" fmla="*/ 3 w 4"/>
                  <a:gd name="T45" fmla="*/ 1 h 9"/>
                  <a:gd name="T46" fmla="*/ 3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3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3" y="4"/>
                      <a:pt x="2" y="6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3"/>
                    </a:cubicBezTo>
                    <a:cubicBezTo>
                      <a:pt x="1" y="5"/>
                      <a:pt x="0" y="5"/>
                      <a:pt x="0" y="8"/>
                    </a:cubicBezTo>
                    <a:cubicBezTo>
                      <a:pt x="0" y="9"/>
                      <a:pt x="1" y="8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2"/>
                      <a:pt x="3" y="3"/>
                      <a:pt x="4" y="1"/>
                    </a:cubicBezTo>
                    <a:cubicBezTo>
                      <a:pt x="3" y="0"/>
                      <a:pt x="3" y="3"/>
                      <a:pt x="3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5" name="Freeform 592"/>
              <p:cNvSpPr>
                <a:spLocks/>
              </p:cNvSpPr>
              <p:nvPr/>
            </p:nvSpPr>
            <p:spPr bwMode="auto">
              <a:xfrm>
                <a:off x="1486" y="319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6" name="Freeform 593"/>
              <p:cNvSpPr>
                <a:spLocks/>
              </p:cNvSpPr>
              <p:nvPr/>
            </p:nvSpPr>
            <p:spPr bwMode="auto">
              <a:xfrm>
                <a:off x="1486" y="3204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7" name="Freeform 594"/>
              <p:cNvSpPr>
                <a:spLocks/>
              </p:cNvSpPr>
              <p:nvPr/>
            </p:nvSpPr>
            <p:spPr bwMode="auto">
              <a:xfrm>
                <a:off x="1481" y="319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8" name="Freeform 595"/>
              <p:cNvSpPr>
                <a:spLocks/>
              </p:cNvSpPr>
              <p:nvPr/>
            </p:nvSpPr>
            <p:spPr bwMode="auto">
              <a:xfrm>
                <a:off x="1476" y="3199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5 h 5"/>
                  <a:gd name="T4" fmla="*/ 1 w 1"/>
                  <a:gd name="T5" fmla="*/ 1 h 5"/>
                  <a:gd name="T6" fmla="*/ 1 w 1"/>
                  <a:gd name="T7" fmla="*/ 3 h 5"/>
                  <a:gd name="T8" fmla="*/ 1 w 1"/>
                  <a:gd name="T9" fmla="*/ 3 h 5"/>
                  <a:gd name="T10" fmla="*/ 0 w 1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3"/>
                      <a:pt x="1" y="5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9" name="Freeform 596"/>
              <p:cNvSpPr>
                <a:spLocks/>
              </p:cNvSpPr>
              <p:nvPr/>
            </p:nvSpPr>
            <p:spPr bwMode="auto">
              <a:xfrm>
                <a:off x="1465" y="3191"/>
                <a:ext cx="13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4 w 5"/>
                  <a:gd name="T5" fmla="*/ 2 h 11"/>
                  <a:gd name="T6" fmla="*/ 3 w 5"/>
                  <a:gd name="T7" fmla="*/ 2 h 11"/>
                  <a:gd name="T8" fmla="*/ 3 w 5"/>
                  <a:gd name="T9" fmla="*/ 2 h 11"/>
                  <a:gd name="T10" fmla="*/ 3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4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3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3 h 11"/>
                  <a:gd name="T72" fmla="*/ 4 w 5"/>
                  <a:gd name="T73" fmla="*/ 7 h 11"/>
                  <a:gd name="T74" fmla="*/ 4 w 5"/>
                  <a:gd name="T75" fmla="*/ 6 h 11"/>
                  <a:gd name="T76" fmla="*/ 4 w 5"/>
                  <a:gd name="T77" fmla="*/ 5 h 11"/>
                  <a:gd name="T78" fmla="*/ 5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4" y="6"/>
                      <a:pt x="3" y="5"/>
                      <a:pt x="4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6"/>
                    </a:cubicBezTo>
                    <a:cubicBezTo>
                      <a:pt x="5" y="5"/>
                      <a:pt x="5" y="4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0" name="Freeform 597"/>
              <p:cNvSpPr>
                <a:spLocks/>
              </p:cNvSpPr>
              <p:nvPr/>
            </p:nvSpPr>
            <p:spPr bwMode="auto">
              <a:xfrm>
                <a:off x="1476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1" name="Freeform 598"/>
              <p:cNvSpPr>
                <a:spLocks/>
              </p:cNvSpPr>
              <p:nvPr/>
            </p:nvSpPr>
            <p:spPr bwMode="auto">
              <a:xfrm>
                <a:off x="1478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2" name="Rectangle 599"/>
              <p:cNvSpPr>
                <a:spLocks noChangeArrowheads="1"/>
              </p:cNvSpPr>
              <p:nvPr/>
            </p:nvSpPr>
            <p:spPr bwMode="auto">
              <a:xfrm>
                <a:off x="1478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3" name="Rectangle 600"/>
              <p:cNvSpPr>
                <a:spLocks noChangeArrowheads="1"/>
              </p:cNvSpPr>
              <p:nvPr/>
            </p:nvSpPr>
            <p:spPr bwMode="auto">
              <a:xfrm>
                <a:off x="1478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4" name="Freeform 601"/>
              <p:cNvSpPr>
                <a:spLocks/>
              </p:cNvSpPr>
              <p:nvPr/>
            </p:nvSpPr>
            <p:spPr bwMode="auto">
              <a:xfrm>
                <a:off x="1481" y="320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5" name="Freeform 602"/>
              <p:cNvSpPr>
                <a:spLocks/>
              </p:cNvSpPr>
              <p:nvPr/>
            </p:nvSpPr>
            <p:spPr bwMode="auto">
              <a:xfrm>
                <a:off x="148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6" name="Freeform 603"/>
              <p:cNvSpPr>
                <a:spLocks/>
              </p:cNvSpPr>
              <p:nvPr/>
            </p:nvSpPr>
            <p:spPr bwMode="auto">
              <a:xfrm>
                <a:off x="1478" y="3183"/>
                <a:ext cx="27" cy="32"/>
              </a:xfrm>
              <a:custGeom>
                <a:avLst/>
                <a:gdLst>
                  <a:gd name="T0" fmla="*/ 7 w 10"/>
                  <a:gd name="T1" fmla="*/ 7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9 h 12"/>
                  <a:gd name="T8" fmla="*/ 10 w 10"/>
                  <a:gd name="T9" fmla="*/ 8 h 12"/>
                  <a:gd name="T10" fmla="*/ 9 w 10"/>
                  <a:gd name="T11" fmla="*/ 3 h 12"/>
                  <a:gd name="T12" fmla="*/ 8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7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2 w 10"/>
                  <a:gd name="T35" fmla="*/ 7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1 h 12"/>
                  <a:gd name="T46" fmla="*/ 2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4 w 10"/>
                  <a:gd name="T53" fmla="*/ 10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10 h 12"/>
                  <a:gd name="T60" fmla="*/ 5 w 10"/>
                  <a:gd name="T61" fmla="*/ 9 h 12"/>
                  <a:gd name="T62" fmla="*/ 6 w 10"/>
                  <a:gd name="T63" fmla="*/ 10 h 12"/>
                  <a:gd name="T64" fmla="*/ 6 w 10"/>
                  <a:gd name="T65" fmla="*/ 10 h 12"/>
                  <a:gd name="T66" fmla="*/ 7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10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7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8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7" y="6"/>
                      <a:pt x="6" y="5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10"/>
                    </a:cubicBezTo>
                    <a:cubicBezTo>
                      <a:pt x="5" y="7"/>
                      <a:pt x="6" y="10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8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4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9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8"/>
                      <a:pt x="2" y="11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5" y="10"/>
                      <a:pt x="4" y="10"/>
                      <a:pt x="4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5" y="9"/>
                      <a:pt x="5" y="7"/>
                    </a:cubicBezTo>
                    <a:cubicBezTo>
                      <a:pt x="5" y="7"/>
                      <a:pt x="5" y="9"/>
                      <a:pt x="5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8"/>
                      <a:pt x="9" y="9"/>
                    </a:cubicBezTo>
                    <a:cubicBezTo>
                      <a:pt x="9" y="6"/>
                      <a:pt x="9" y="12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7" name="Freeform 604"/>
              <p:cNvSpPr>
                <a:spLocks/>
              </p:cNvSpPr>
              <p:nvPr/>
            </p:nvSpPr>
            <p:spPr bwMode="auto">
              <a:xfrm>
                <a:off x="150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8" name="Freeform 605"/>
              <p:cNvSpPr>
                <a:spLocks/>
              </p:cNvSpPr>
              <p:nvPr/>
            </p:nvSpPr>
            <p:spPr bwMode="auto">
              <a:xfrm>
                <a:off x="150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9" name="Freeform 606"/>
              <p:cNvSpPr>
                <a:spLocks/>
              </p:cNvSpPr>
              <p:nvPr/>
            </p:nvSpPr>
            <p:spPr bwMode="auto">
              <a:xfrm>
                <a:off x="149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9" name="Group 808"/>
            <p:cNvGrpSpPr>
              <a:grpSpLocks/>
            </p:cNvGrpSpPr>
            <p:nvPr/>
          </p:nvGrpSpPr>
          <p:grpSpPr bwMode="auto">
            <a:xfrm>
              <a:off x="1465" y="2987"/>
              <a:ext cx="550" cy="247"/>
              <a:chOff x="1465" y="2987"/>
              <a:chExt cx="550" cy="247"/>
            </a:xfrm>
          </p:grpSpPr>
          <p:sp>
            <p:nvSpPr>
              <p:cNvPr id="910" name="Rectangle 608"/>
              <p:cNvSpPr>
                <a:spLocks noChangeArrowheads="1"/>
              </p:cNvSpPr>
              <p:nvPr/>
            </p:nvSpPr>
            <p:spPr bwMode="auto">
              <a:xfrm>
                <a:off x="1497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1" name="Freeform 609"/>
              <p:cNvSpPr>
                <a:spLocks/>
              </p:cNvSpPr>
              <p:nvPr/>
            </p:nvSpPr>
            <p:spPr bwMode="auto">
              <a:xfrm>
                <a:off x="1478" y="3193"/>
                <a:ext cx="19" cy="25"/>
              </a:xfrm>
              <a:custGeom>
                <a:avLst/>
                <a:gdLst>
                  <a:gd name="T0" fmla="*/ 1 w 7"/>
                  <a:gd name="T1" fmla="*/ 4 h 9"/>
                  <a:gd name="T2" fmla="*/ 1 w 7"/>
                  <a:gd name="T3" fmla="*/ 5 h 9"/>
                  <a:gd name="T4" fmla="*/ 0 w 7"/>
                  <a:gd name="T5" fmla="*/ 4 h 9"/>
                  <a:gd name="T6" fmla="*/ 0 w 7"/>
                  <a:gd name="T7" fmla="*/ 6 h 9"/>
                  <a:gd name="T8" fmla="*/ 3 w 7"/>
                  <a:gd name="T9" fmla="*/ 5 h 9"/>
                  <a:gd name="T10" fmla="*/ 3 w 7"/>
                  <a:gd name="T11" fmla="*/ 6 h 9"/>
                  <a:gd name="T12" fmla="*/ 4 w 7"/>
                  <a:gd name="T13" fmla="*/ 4 h 9"/>
                  <a:gd name="T14" fmla="*/ 4 w 7"/>
                  <a:gd name="T15" fmla="*/ 7 h 9"/>
                  <a:gd name="T16" fmla="*/ 5 w 7"/>
                  <a:gd name="T17" fmla="*/ 6 h 9"/>
                  <a:gd name="T18" fmla="*/ 5 w 7"/>
                  <a:gd name="T19" fmla="*/ 5 h 9"/>
                  <a:gd name="T20" fmla="*/ 5 w 7"/>
                  <a:gd name="T21" fmla="*/ 5 h 9"/>
                  <a:gd name="T22" fmla="*/ 5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4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2 h 9"/>
                  <a:gd name="T36" fmla="*/ 6 w 7"/>
                  <a:gd name="T37" fmla="*/ 4 h 9"/>
                  <a:gd name="T38" fmla="*/ 6 w 7"/>
                  <a:gd name="T39" fmla="*/ 4 h 9"/>
                  <a:gd name="T40" fmla="*/ 6 w 7"/>
                  <a:gd name="T41" fmla="*/ 4 h 9"/>
                  <a:gd name="T42" fmla="*/ 6 w 7"/>
                  <a:gd name="T43" fmla="*/ 2 h 9"/>
                  <a:gd name="T44" fmla="*/ 5 w 7"/>
                  <a:gd name="T45" fmla="*/ 1 h 9"/>
                  <a:gd name="T46" fmla="*/ 5 w 7"/>
                  <a:gd name="T47" fmla="*/ 1 h 9"/>
                  <a:gd name="T48" fmla="*/ 5 w 7"/>
                  <a:gd name="T49" fmla="*/ 2 h 9"/>
                  <a:gd name="T50" fmla="*/ 5 w 7"/>
                  <a:gd name="T51" fmla="*/ 2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4 w 7"/>
                  <a:gd name="T63" fmla="*/ 4 h 9"/>
                  <a:gd name="T64" fmla="*/ 3 w 7"/>
                  <a:gd name="T65" fmla="*/ 4 h 9"/>
                  <a:gd name="T66" fmla="*/ 3 w 7"/>
                  <a:gd name="T67" fmla="*/ 3 h 9"/>
                  <a:gd name="T68" fmla="*/ 3 w 7"/>
                  <a:gd name="T69" fmla="*/ 4 h 9"/>
                  <a:gd name="T70" fmla="*/ 2 w 7"/>
                  <a:gd name="T71" fmla="*/ 3 h 9"/>
                  <a:gd name="T72" fmla="*/ 2 w 7"/>
                  <a:gd name="T73" fmla="*/ 4 h 9"/>
                  <a:gd name="T74" fmla="*/ 1 w 7"/>
                  <a:gd name="T75" fmla="*/ 4 h 9"/>
                  <a:gd name="T76" fmla="*/ 1 w 7"/>
                  <a:gd name="T77" fmla="*/ 4 h 9"/>
                  <a:gd name="T78" fmla="*/ 1 w 7"/>
                  <a:gd name="T79" fmla="*/ 6 h 9"/>
                  <a:gd name="T80" fmla="*/ 1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6"/>
                      <a:pt x="0" y="4"/>
                      <a:pt x="0" y="6"/>
                    </a:cubicBezTo>
                    <a:cubicBezTo>
                      <a:pt x="1" y="6"/>
                      <a:pt x="2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9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5"/>
                      <a:pt x="7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7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3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4" y="3"/>
                      <a:pt x="5" y="2"/>
                      <a:pt x="4" y="4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2" name="Freeform 610"/>
              <p:cNvSpPr>
                <a:spLocks/>
              </p:cNvSpPr>
              <p:nvPr/>
            </p:nvSpPr>
            <p:spPr bwMode="auto">
              <a:xfrm>
                <a:off x="1476" y="3204"/>
                <a:ext cx="2" cy="9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3" name="Freeform 611"/>
              <p:cNvSpPr>
                <a:spLocks/>
              </p:cNvSpPr>
              <p:nvPr/>
            </p:nvSpPr>
            <p:spPr bwMode="auto">
              <a:xfrm>
                <a:off x="1465" y="3202"/>
                <a:ext cx="11" cy="13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4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4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1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4" name="Rectangle 612"/>
              <p:cNvSpPr>
                <a:spLocks noChangeArrowheads="1"/>
              </p:cNvSpPr>
              <p:nvPr/>
            </p:nvSpPr>
            <p:spPr bwMode="auto">
              <a:xfrm>
                <a:off x="1467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5" name="Freeform 613"/>
              <p:cNvSpPr>
                <a:spLocks/>
              </p:cNvSpPr>
              <p:nvPr/>
            </p:nvSpPr>
            <p:spPr bwMode="auto">
              <a:xfrm>
                <a:off x="1677" y="321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6" name="Freeform 614"/>
              <p:cNvSpPr>
                <a:spLocks/>
              </p:cNvSpPr>
              <p:nvPr/>
            </p:nvSpPr>
            <p:spPr bwMode="auto">
              <a:xfrm>
                <a:off x="1674" y="3202"/>
                <a:ext cx="3" cy="1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1 h 6"/>
                  <a:gd name="T4" fmla="*/ 1 w 1"/>
                  <a:gd name="T5" fmla="*/ 6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2 h 6"/>
                  <a:gd name="T12" fmla="*/ 1 w 1"/>
                  <a:gd name="T13" fmla="*/ 2 h 6"/>
                  <a:gd name="T14" fmla="*/ 1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7" name="Freeform 615"/>
              <p:cNvSpPr>
                <a:spLocks/>
              </p:cNvSpPr>
              <p:nvPr/>
            </p:nvSpPr>
            <p:spPr bwMode="auto">
              <a:xfrm>
                <a:off x="1674" y="3207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8" name="Freeform 616"/>
              <p:cNvSpPr>
                <a:spLocks/>
              </p:cNvSpPr>
              <p:nvPr/>
            </p:nvSpPr>
            <p:spPr bwMode="auto">
              <a:xfrm>
                <a:off x="1674" y="3210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9" name="Freeform 617"/>
              <p:cNvSpPr>
                <a:spLocks/>
              </p:cNvSpPr>
              <p:nvPr/>
            </p:nvSpPr>
            <p:spPr bwMode="auto">
              <a:xfrm>
                <a:off x="1672" y="321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0" name="Freeform 618"/>
              <p:cNvSpPr>
                <a:spLocks/>
              </p:cNvSpPr>
              <p:nvPr/>
            </p:nvSpPr>
            <p:spPr bwMode="auto">
              <a:xfrm>
                <a:off x="1672" y="3204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1" name="Freeform 619"/>
              <p:cNvSpPr>
                <a:spLocks/>
              </p:cNvSpPr>
              <p:nvPr/>
            </p:nvSpPr>
            <p:spPr bwMode="auto">
              <a:xfrm>
                <a:off x="167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2" name="Freeform 620"/>
              <p:cNvSpPr>
                <a:spLocks/>
              </p:cNvSpPr>
              <p:nvPr/>
            </p:nvSpPr>
            <p:spPr bwMode="auto">
              <a:xfrm>
                <a:off x="1674" y="3210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3" name="Freeform 621"/>
              <p:cNvSpPr>
                <a:spLocks/>
              </p:cNvSpPr>
              <p:nvPr/>
            </p:nvSpPr>
            <p:spPr bwMode="auto">
              <a:xfrm>
                <a:off x="1672" y="3202"/>
                <a:ext cx="0" cy="13"/>
              </a:xfrm>
              <a:custGeom>
                <a:avLst/>
                <a:gdLst>
                  <a:gd name="T0" fmla="*/ 4 h 5"/>
                  <a:gd name="T1" fmla="*/ 3 h 5"/>
                  <a:gd name="T2" fmla="*/ 0 h 5"/>
                  <a:gd name="T3" fmla="*/ 1 h 5"/>
                  <a:gd name="T4" fmla="*/ 4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4"/>
                    </a:moveTo>
                    <a:cubicBezTo>
                      <a:pt x="0" y="2"/>
                      <a:pt x="0" y="5"/>
                      <a:pt x="0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4" name="Freeform 622"/>
              <p:cNvSpPr>
                <a:spLocks/>
              </p:cNvSpPr>
              <p:nvPr/>
            </p:nvSpPr>
            <p:spPr bwMode="auto">
              <a:xfrm>
                <a:off x="1669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5" name="Freeform 623"/>
              <p:cNvSpPr>
                <a:spLocks/>
              </p:cNvSpPr>
              <p:nvPr/>
            </p:nvSpPr>
            <p:spPr bwMode="auto">
              <a:xfrm>
                <a:off x="1666" y="3196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2 h 5"/>
                  <a:gd name="T4" fmla="*/ 1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3 h 5"/>
                  <a:gd name="T12" fmla="*/ 1 w 1"/>
                  <a:gd name="T13" fmla="*/ 5 h 5"/>
                  <a:gd name="T14" fmla="*/ 1 w 1"/>
                  <a:gd name="T15" fmla="*/ 2 h 5"/>
                  <a:gd name="T16" fmla="*/ 1 w 1"/>
                  <a:gd name="T17" fmla="*/ 3 h 5"/>
                  <a:gd name="T18" fmla="*/ 1 w 1"/>
                  <a:gd name="T19" fmla="*/ 1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5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6" name="Freeform 624"/>
              <p:cNvSpPr>
                <a:spLocks/>
              </p:cNvSpPr>
              <p:nvPr/>
            </p:nvSpPr>
            <p:spPr bwMode="auto">
              <a:xfrm>
                <a:off x="1666" y="319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7" name="Freeform 625"/>
              <p:cNvSpPr>
                <a:spLocks/>
              </p:cNvSpPr>
              <p:nvPr/>
            </p:nvSpPr>
            <p:spPr bwMode="auto">
              <a:xfrm>
                <a:off x="1663" y="3193"/>
                <a:ext cx="3" cy="17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6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1 w 1"/>
                  <a:gd name="T13" fmla="*/ 3 h 6"/>
                  <a:gd name="T14" fmla="*/ 0 w 1"/>
                  <a:gd name="T15" fmla="*/ 3 h 6"/>
                  <a:gd name="T16" fmla="*/ 0 w 1"/>
                  <a:gd name="T17" fmla="*/ 4 h 6"/>
                  <a:gd name="T18" fmla="*/ 0 w 1"/>
                  <a:gd name="T19" fmla="*/ 4 h 6"/>
                  <a:gd name="T20" fmla="*/ 1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8" name="Freeform 626"/>
              <p:cNvSpPr>
                <a:spLocks/>
              </p:cNvSpPr>
              <p:nvPr/>
            </p:nvSpPr>
            <p:spPr bwMode="auto">
              <a:xfrm>
                <a:off x="1666" y="32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9" name="Freeform 627"/>
              <p:cNvSpPr>
                <a:spLocks/>
              </p:cNvSpPr>
              <p:nvPr/>
            </p:nvSpPr>
            <p:spPr bwMode="auto">
              <a:xfrm>
                <a:off x="1663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0" name="Freeform 628"/>
              <p:cNvSpPr>
                <a:spLocks/>
              </p:cNvSpPr>
              <p:nvPr/>
            </p:nvSpPr>
            <p:spPr bwMode="auto">
              <a:xfrm>
                <a:off x="1663" y="3207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1" name="Freeform 629"/>
              <p:cNvSpPr>
                <a:spLocks/>
              </p:cNvSpPr>
              <p:nvPr/>
            </p:nvSpPr>
            <p:spPr bwMode="auto">
              <a:xfrm>
                <a:off x="1642" y="3196"/>
                <a:ext cx="21" cy="17"/>
              </a:xfrm>
              <a:custGeom>
                <a:avLst/>
                <a:gdLst>
                  <a:gd name="T0" fmla="*/ 1 w 8"/>
                  <a:gd name="T1" fmla="*/ 1 h 6"/>
                  <a:gd name="T2" fmla="*/ 1 w 8"/>
                  <a:gd name="T3" fmla="*/ 2 h 6"/>
                  <a:gd name="T4" fmla="*/ 0 w 8"/>
                  <a:gd name="T5" fmla="*/ 4 h 6"/>
                  <a:gd name="T6" fmla="*/ 0 w 8"/>
                  <a:gd name="T7" fmla="*/ 6 h 6"/>
                  <a:gd name="T8" fmla="*/ 1 w 8"/>
                  <a:gd name="T9" fmla="*/ 5 h 6"/>
                  <a:gd name="T10" fmla="*/ 1 w 8"/>
                  <a:gd name="T11" fmla="*/ 6 h 6"/>
                  <a:gd name="T12" fmla="*/ 2 w 8"/>
                  <a:gd name="T13" fmla="*/ 5 h 6"/>
                  <a:gd name="T14" fmla="*/ 3 w 8"/>
                  <a:gd name="T15" fmla="*/ 5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5 h 6"/>
                  <a:gd name="T22" fmla="*/ 6 w 8"/>
                  <a:gd name="T23" fmla="*/ 5 h 6"/>
                  <a:gd name="T24" fmla="*/ 7 w 8"/>
                  <a:gd name="T25" fmla="*/ 5 h 6"/>
                  <a:gd name="T26" fmla="*/ 7 w 8"/>
                  <a:gd name="T27" fmla="*/ 3 h 6"/>
                  <a:gd name="T28" fmla="*/ 7 w 8"/>
                  <a:gd name="T29" fmla="*/ 5 h 6"/>
                  <a:gd name="T30" fmla="*/ 8 w 8"/>
                  <a:gd name="T31" fmla="*/ 4 h 6"/>
                  <a:gd name="T32" fmla="*/ 7 w 8"/>
                  <a:gd name="T33" fmla="*/ 2 h 6"/>
                  <a:gd name="T34" fmla="*/ 8 w 8"/>
                  <a:gd name="T35" fmla="*/ 1 h 6"/>
                  <a:gd name="T36" fmla="*/ 6 w 8"/>
                  <a:gd name="T37" fmla="*/ 4 h 6"/>
                  <a:gd name="T38" fmla="*/ 6 w 8"/>
                  <a:gd name="T39" fmla="*/ 3 h 6"/>
                  <a:gd name="T40" fmla="*/ 5 w 8"/>
                  <a:gd name="T41" fmla="*/ 1 h 6"/>
                  <a:gd name="T42" fmla="*/ 4 w 8"/>
                  <a:gd name="T43" fmla="*/ 3 h 6"/>
                  <a:gd name="T44" fmla="*/ 4 w 8"/>
                  <a:gd name="T45" fmla="*/ 3 h 6"/>
                  <a:gd name="T46" fmla="*/ 4 w 8"/>
                  <a:gd name="T47" fmla="*/ 4 h 6"/>
                  <a:gd name="T48" fmla="*/ 3 w 8"/>
                  <a:gd name="T49" fmla="*/ 2 h 6"/>
                  <a:gd name="T50" fmla="*/ 3 w 8"/>
                  <a:gd name="T51" fmla="*/ 5 h 6"/>
                  <a:gd name="T52" fmla="*/ 3 w 8"/>
                  <a:gd name="T53" fmla="*/ 1 h 6"/>
                  <a:gd name="T54" fmla="*/ 3 w 8"/>
                  <a:gd name="T55" fmla="*/ 3 h 6"/>
                  <a:gd name="T56" fmla="*/ 3 w 8"/>
                  <a:gd name="T57" fmla="*/ 4 h 6"/>
                  <a:gd name="T58" fmla="*/ 3 w 8"/>
                  <a:gd name="T59" fmla="*/ 1 h 6"/>
                  <a:gd name="T60" fmla="*/ 2 w 8"/>
                  <a:gd name="T61" fmla="*/ 3 h 6"/>
                  <a:gd name="T62" fmla="*/ 2 w 8"/>
                  <a:gd name="T63" fmla="*/ 4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3 h 6"/>
                  <a:gd name="T72" fmla="*/ 1 w 8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7" y="4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5"/>
                      <a:pt x="7" y="3"/>
                      <a:pt x="7" y="5"/>
                    </a:cubicBezTo>
                    <a:cubicBezTo>
                      <a:pt x="8" y="6"/>
                      <a:pt x="7" y="3"/>
                      <a:pt x="8" y="4"/>
                    </a:cubicBezTo>
                    <a:cubicBezTo>
                      <a:pt x="8" y="2"/>
                      <a:pt x="7" y="3"/>
                      <a:pt x="7" y="2"/>
                    </a:cubicBezTo>
                    <a:cubicBezTo>
                      <a:pt x="7" y="1"/>
                      <a:pt x="8" y="2"/>
                      <a:pt x="8" y="1"/>
                    </a:cubicBezTo>
                    <a:cubicBezTo>
                      <a:pt x="7" y="0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1"/>
                    </a:cubicBezTo>
                    <a:cubicBezTo>
                      <a:pt x="5" y="3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3" y="2"/>
                    </a:cubicBezTo>
                    <a:cubicBezTo>
                      <a:pt x="4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2" name="Freeform 630"/>
              <p:cNvSpPr>
                <a:spLocks/>
              </p:cNvSpPr>
              <p:nvPr/>
            </p:nvSpPr>
            <p:spPr bwMode="auto">
              <a:xfrm>
                <a:off x="1644" y="319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3" name="Freeform 631"/>
              <p:cNvSpPr>
                <a:spLocks/>
              </p:cNvSpPr>
              <p:nvPr/>
            </p:nvSpPr>
            <p:spPr bwMode="auto">
              <a:xfrm>
                <a:off x="1644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4" name="Rectangle 632"/>
              <p:cNvSpPr>
                <a:spLocks noChangeArrowheads="1"/>
              </p:cNvSpPr>
              <p:nvPr/>
            </p:nvSpPr>
            <p:spPr bwMode="auto">
              <a:xfrm>
                <a:off x="1647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5" name="Freeform 633"/>
              <p:cNvSpPr>
                <a:spLocks/>
              </p:cNvSpPr>
              <p:nvPr/>
            </p:nvSpPr>
            <p:spPr bwMode="auto">
              <a:xfrm>
                <a:off x="1650" y="319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6" name="Freeform 634"/>
              <p:cNvSpPr>
                <a:spLocks/>
              </p:cNvSpPr>
              <p:nvPr/>
            </p:nvSpPr>
            <p:spPr bwMode="auto">
              <a:xfrm>
                <a:off x="1652" y="31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7" name="Freeform 635"/>
              <p:cNvSpPr>
                <a:spLocks/>
              </p:cNvSpPr>
              <p:nvPr/>
            </p:nvSpPr>
            <p:spPr bwMode="auto">
              <a:xfrm>
                <a:off x="1644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8" name="Freeform 636"/>
              <p:cNvSpPr>
                <a:spLocks/>
              </p:cNvSpPr>
              <p:nvPr/>
            </p:nvSpPr>
            <p:spPr bwMode="auto">
              <a:xfrm>
                <a:off x="1631" y="3196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2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6 h 8"/>
                  <a:gd name="T18" fmla="*/ 4 w 4"/>
                  <a:gd name="T19" fmla="*/ 5 h 8"/>
                  <a:gd name="T20" fmla="*/ 4 w 4"/>
                  <a:gd name="T21" fmla="*/ 3 h 8"/>
                  <a:gd name="T22" fmla="*/ 4 w 4"/>
                  <a:gd name="T23" fmla="*/ 1 h 8"/>
                  <a:gd name="T24" fmla="*/ 4 w 4"/>
                  <a:gd name="T25" fmla="*/ 3 h 8"/>
                  <a:gd name="T26" fmla="*/ 4 w 4"/>
                  <a:gd name="T27" fmla="*/ 1 h 8"/>
                  <a:gd name="T28" fmla="*/ 4 w 4"/>
                  <a:gd name="T29" fmla="*/ 2 h 8"/>
                  <a:gd name="T30" fmla="*/ 4 w 4"/>
                  <a:gd name="T31" fmla="*/ 1 h 8"/>
                  <a:gd name="T32" fmla="*/ 3 w 4"/>
                  <a:gd name="T33" fmla="*/ 2 h 8"/>
                  <a:gd name="T34" fmla="*/ 3 w 4"/>
                  <a:gd name="T35" fmla="*/ 2 h 8"/>
                  <a:gd name="T36" fmla="*/ 3 w 4"/>
                  <a:gd name="T37" fmla="*/ 3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2 h 8"/>
                  <a:gd name="T46" fmla="*/ 2 w 4"/>
                  <a:gd name="T47" fmla="*/ 1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2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3 h 8"/>
                  <a:gd name="T60" fmla="*/ 1 w 4"/>
                  <a:gd name="T61" fmla="*/ 4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4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6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1"/>
                      <a:pt x="4" y="3"/>
                    </a:cubicBezTo>
                    <a:cubicBezTo>
                      <a:pt x="3" y="4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9" name="Freeform 637"/>
              <p:cNvSpPr>
                <a:spLocks/>
              </p:cNvSpPr>
              <p:nvPr/>
            </p:nvSpPr>
            <p:spPr bwMode="auto">
              <a:xfrm>
                <a:off x="1639" y="319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0" name="Freeform 638"/>
              <p:cNvSpPr>
                <a:spLocks/>
              </p:cNvSpPr>
              <p:nvPr/>
            </p:nvSpPr>
            <p:spPr bwMode="auto">
              <a:xfrm>
                <a:off x="1623" y="3193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2 w 3"/>
                  <a:gd name="T11" fmla="*/ 3 h 9"/>
                  <a:gd name="T12" fmla="*/ 2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4 h 9"/>
                  <a:gd name="T20" fmla="*/ 0 w 3"/>
                  <a:gd name="T21" fmla="*/ 9 h 9"/>
                  <a:gd name="T22" fmla="*/ 0 w 3"/>
                  <a:gd name="T23" fmla="*/ 8 h 9"/>
                  <a:gd name="T24" fmla="*/ 1 w 3"/>
                  <a:gd name="T25" fmla="*/ 6 h 9"/>
                  <a:gd name="T26" fmla="*/ 1 w 3"/>
                  <a:gd name="T27" fmla="*/ 7 h 9"/>
                  <a:gd name="T28" fmla="*/ 1 w 3"/>
                  <a:gd name="T29" fmla="*/ 8 h 9"/>
                  <a:gd name="T30" fmla="*/ 3 w 3"/>
                  <a:gd name="T31" fmla="*/ 8 h 9"/>
                  <a:gd name="T32" fmla="*/ 2 w 3"/>
                  <a:gd name="T33" fmla="*/ 8 h 9"/>
                  <a:gd name="T34" fmla="*/ 3 w 3"/>
                  <a:gd name="T35" fmla="*/ 7 h 9"/>
                  <a:gd name="T36" fmla="*/ 3 w 3"/>
                  <a:gd name="T37" fmla="*/ 4 h 9"/>
                  <a:gd name="T38" fmla="*/ 3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3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3" y="4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5"/>
                      <a:pt x="1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5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1" name="Freeform 639"/>
              <p:cNvSpPr>
                <a:spLocks/>
              </p:cNvSpPr>
              <p:nvPr/>
            </p:nvSpPr>
            <p:spPr bwMode="auto">
              <a:xfrm>
                <a:off x="1631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2" name="Freeform 640"/>
              <p:cNvSpPr>
                <a:spLocks/>
              </p:cNvSpPr>
              <p:nvPr/>
            </p:nvSpPr>
            <p:spPr bwMode="auto">
              <a:xfrm>
                <a:off x="1631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3" name="Freeform 641"/>
              <p:cNvSpPr>
                <a:spLocks/>
              </p:cNvSpPr>
              <p:nvPr/>
            </p:nvSpPr>
            <p:spPr bwMode="auto">
              <a:xfrm>
                <a:off x="1625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4" name="Freeform 642"/>
              <p:cNvSpPr>
                <a:spLocks/>
              </p:cNvSpPr>
              <p:nvPr/>
            </p:nvSpPr>
            <p:spPr bwMode="auto">
              <a:xfrm>
                <a:off x="1620" y="3207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1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5" name="Freeform 643"/>
              <p:cNvSpPr>
                <a:spLocks/>
              </p:cNvSpPr>
              <p:nvPr/>
            </p:nvSpPr>
            <p:spPr bwMode="auto">
              <a:xfrm>
                <a:off x="1609" y="3196"/>
                <a:ext cx="14" cy="30"/>
              </a:xfrm>
              <a:custGeom>
                <a:avLst/>
                <a:gdLst>
                  <a:gd name="T0" fmla="*/ 3 w 5"/>
                  <a:gd name="T1" fmla="*/ 3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3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3 w 5"/>
                  <a:gd name="T39" fmla="*/ 7 h 11"/>
                  <a:gd name="T40" fmla="*/ 3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1 w 5"/>
                  <a:gd name="T59" fmla="*/ 4 h 11"/>
                  <a:gd name="T60" fmla="*/ 1 w 5"/>
                  <a:gd name="T61" fmla="*/ 5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1 h 11"/>
                  <a:gd name="T84" fmla="*/ 3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4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4" y="8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4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6" name="Freeform 644"/>
              <p:cNvSpPr>
                <a:spLocks/>
              </p:cNvSpPr>
              <p:nvPr/>
            </p:nvSpPr>
            <p:spPr bwMode="auto">
              <a:xfrm>
                <a:off x="1620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7" name="Freeform 645"/>
              <p:cNvSpPr>
                <a:spLocks/>
              </p:cNvSpPr>
              <p:nvPr/>
            </p:nvSpPr>
            <p:spPr bwMode="auto">
              <a:xfrm>
                <a:off x="1620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8" name="Rectangle 646"/>
              <p:cNvSpPr>
                <a:spLocks noChangeArrowheads="1"/>
              </p:cNvSpPr>
              <p:nvPr/>
            </p:nvSpPr>
            <p:spPr bwMode="auto">
              <a:xfrm>
                <a:off x="1620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9" name="Freeform 647"/>
              <p:cNvSpPr>
                <a:spLocks/>
              </p:cNvSpPr>
              <p:nvPr/>
            </p:nvSpPr>
            <p:spPr bwMode="auto">
              <a:xfrm>
                <a:off x="1623" y="32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0" name="Freeform 648"/>
              <p:cNvSpPr>
                <a:spLocks/>
              </p:cNvSpPr>
              <p:nvPr/>
            </p:nvSpPr>
            <p:spPr bwMode="auto">
              <a:xfrm>
                <a:off x="1625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1" name="Freeform 649"/>
              <p:cNvSpPr>
                <a:spLocks/>
              </p:cNvSpPr>
              <p:nvPr/>
            </p:nvSpPr>
            <p:spPr bwMode="auto">
              <a:xfrm>
                <a:off x="1633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2" name="Freeform 650"/>
              <p:cNvSpPr>
                <a:spLocks/>
              </p:cNvSpPr>
              <p:nvPr/>
            </p:nvSpPr>
            <p:spPr bwMode="auto">
              <a:xfrm>
                <a:off x="1620" y="3188"/>
                <a:ext cx="30" cy="35"/>
              </a:xfrm>
              <a:custGeom>
                <a:avLst/>
                <a:gdLst>
                  <a:gd name="T0" fmla="*/ 8 w 11"/>
                  <a:gd name="T1" fmla="*/ 7 h 13"/>
                  <a:gd name="T2" fmla="*/ 8 w 11"/>
                  <a:gd name="T3" fmla="*/ 9 h 13"/>
                  <a:gd name="T4" fmla="*/ 8 w 11"/>
                  <a:gd name="T5" fmla="*/ 10 h 13"/>
                  <a:gd name="T6" fmla="*/ 9 w 11"/>
                  <a:gd name="T7" fmla="*/ 9 h 13"/>
                  <a:gd name="T8" fmla="*/ 10 w 11"/>
                  <a:gd name="T9" fmla="*/ 9 h 13"/>
                  <a:gd name="T10" fmla="*/ 10 w 11"/>
                  <a:gd name="T11" fmla="*/ 4 h 13"/>
                  <a:gd name="T12" fmla="*/ 8 w 11"/>
                  <a:gd name="T13" fmla="*/ 6 h 13"/>
                  <a:gd name="T14" fmla="*/ 8 w 11"/>
                  <a:gd name="T15" fmla="*/ 5 h 13"/>
                  <a:gd name="T16" fmla="*/ 7 w 11"/>
                  <a:gd name="T17" fmla="*/ 5 h 13"/>
                  <a:gd name="T18" fmla="*/ 7 w 11"/>
                  <a:gd name="T19" fmla="*/ 8 h 13"/>
                  <a:gd name="T20" fmla="*/ 6 w 11"/>
                  <a:gd name="T21" fmla="*/ 8 h 13"/>
                  <a:gd name="T22" fmla="*/ 6 w 11"/>
                  <a:gd name="T23" fmla="*/ 7 h 13"/>
                  <a:gd name="T24" fmla="*/ 5 w 11"/>
                  <a:gd name="T25" fmla="*/ 7 h 13"/>
                  <a:gd name="T26" fmla="*/ 4 w 11"/>
                  <a:gd name="T27" fmla="*/ 6 h 13"/>
                  <a:gd name="T28" fmla="*/ 3 w 11"/>
                  <a:gd name="T29" fmla="*/ 7 h 13"/>
                  <a:gd name="T30" fmla="*/ 3 w 11"/>
                  <a:gd name="T31" fmla="*/ 9 h 13"/>
                  <a:gd name="T32" fmla="*/ 3 w 11"/>
                  <a:gd name="T33" fmla="*/ 7 h 13"/>
                  <a:gd name="T34" fmla="*/ 2 w 11"/>
                  <a:gd name="T35" fmla="*/ 8 h 13"/>
                  <a:gd name="T36" fmla="*/ 0 w 11"/>
                  <a:gd name="T37" fmla="*/ 8 h 13"/>
                  <a:gd name="T38" fmla="*/ 1 w 11"/>
                  <a:gd name="T39" fmla="*/ 8 h 13"/>
                  <a:gd name="T40" fmla="*/ 1 w 11"/>
                  <a:gd name="T41" fmla="*/ 7 h 13"/>
                  <a:gd name="T42" fmla="*/ 2 w 11"/>
                  <a:gd name="T43" fmla="*/ 11 h 13"/>
                  <a:gd name="T44" fmla="*/ 3 w 11"/>
                  <a:gd name="T45" fmla="*/ 11 h 13"/>
                  <a:gd name="T46" fmla="*/ 3 w 11"/>
                  <a:gd name="T47" fmla="*/ 11 h 13"/>
                  <a:gd name="T48" fmla="*/ 4 w 11"/>
                  <a:gd name="T49" fmla="*/ 11 h 13"/>
                  <a:gd name="T50" fmla="*/ 4 w 11"/>
                  <a:gd name="T51" fmla="*/ 11 h 13"/>
                  <a:gd name="T52" fmla="*/ 5 w 11"/>
                  <a:gd name="T53" fmla="*/ 10 h 13"/>
                  <a:gd name="T54" fmla="*/ 5 w 11"/>
                  <a:gd name="T55" fmla="*/ 10 h 13"/>
                  <a:gd name="T56" fmla="*/ 5 w 11"/>
                  <a:gd name="T57" fmla="*/ 10 h 13"/>
                  <a:gd name="T58" fmla="*/ 6 w 11"/>
                  <a:gd name="T59" fmla="*/ 10 h 13"/>
                  <a:gd name="T60" fmla="*/ 6 w 11"/>
                  <a:gd name="T61" fmla="*/ 9 h 13"/>
                  <a:gd name="T62" fmla="*/ 6 w 11"/>
                  <a:gd name="T63" fmla="*/ 11 h 13"/>
                  <a:gd name="T64" fmla="*/ 7 w 11"/>
                  <a:gd name="T65" fmla="*/ 11 h 13"/>
                  <a:gd name="T66" fmla="*/ 7 w 11"/>
                  <a:gd name="T67" fmla="*/ 9 h 13"/>
                  <a:gd name="T68" fmla="*/ 8 w 11"/>
                  <a:gd name="T69" fmla="*/ 8 h 13"/>
                  <a:gd name="T70" fmla="*/ 9 w 11"/>
                  <a:gd name="T71" fmla="*/ 7 h 13"/>
                  <a:gd name="T72" fmla="*/ 10 w 11"/>
                  <a:gd name="T73" fmla="*/ 8 h 13"/>
                  <a:gd name="T74" fmla="*/ 10 w 11"/>
                  <a:gd name="T75" fmla="*/ 5 h 13"/>
                  <a:gd name="T76" fmla="*/ 10 w 11"/>
                  <a:gd name="T77" fmla="*/ 6 h 13"/>
                  <a:gd name="T78" fmla="*/ 10 w 11"/>
                  <a:gd name="T79" fmla="*/ 8 h 13"/>
                  <a:gd name="T80" fmla="*/ 9 w 11"/>
                  <a:gd name="T8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10"/>
                      <a:pt x="8" y="10"/>
                    </a:cubicBezTo>
                    <a:cubicBezTo>
                      <a:pt x="8" y="10"/>
                      <a:pt x="9" y="7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3"/>
                      <a:pt x="10" y="5"/>
                      <a:pt x="10" y="9"/>
                    </a:cubicBezTo>
                    <a:cubicBezTo>
                      <a:pt x="10" y="0"/>
                      <a:pt x="10" y="6"/>
                      <a:pt x="10" y="6"/>
                    </a:cubicBezTo>
                    <a:cubicBezTo>
                      <a:pt x="10" y="4"/>
                      <a:pt x="9" y="5"/>
                      <a:pt x="10" y="4"/>
                    </a:cubicBezTo>
                    <a:cubicBezTo>
                      <a:pt x="9" y="7"/>
                      <a:pt x="9" y="2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7"/>
                      <a:pt x="8" y="5"/>
                    </a:cubicBezTo>
                    <a:cubicBezTo>
                      <a:pt x="8" y="5"/>
                      <a:pt x="8" y="6"/>
                      <a:pt x="8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8"/>
                      <a:pt x="7" y="10"/>
                      <a:pt x="7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6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3" y="7"/>
                      <a:pt x="3" y="6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3" y="9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5"/>
                      <a:pt x="0" y="8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0"/>
                      <a:pt x="3" y="11"/>
                    </a:cubicBezTo>
                    <a:cubicBezTo>
                      <a:pt x="3" y="9"/>
                      <a:pt x="3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6" y="10"/>
                    </a:cubicBezTo>
                    <a:cubicBezTo>
                      <a:pt x="6" y="9"/>
                      <a:pt x="6" y="9"/>
                      <a:pt x="6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10"/>
                      <a:pt x="7" y="9"/>
                    </a:cubicBezTo>
                    <a:cubicBezTo>
                      <a:pt x="6" y="10"/>
                      <a:pt x="7" y="9"/>
                      <a:pt x="6" y="11"/>
                    </a:cubicBezTo>
                    <a:cubicBezTo>
                      <a:pt x="7" y="11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10" y="7"/>
                      <a:pt x="10" y="9"/>
                      <a:pt x="10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1" y="7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2"/>
                      <a:pt x="10" y="6"/>
                      <a:pt x="10" y="8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9"/>
                      <a:pt x="9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3" name="Freeform 651"/>
              <p:cNvSpPr>
                <a:spLocks/>
              </p:cNvSpPr>
              <p:nvPr/>
            </p:nvSpPr>
            <p:spPr bwMode="auto">
              <a:xfrm>
                <a:off x="1644" y="3210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4" name="Freeform 652"/>
              <p:cNvSpPr>
                <a:spLocks/>
              </p:cNvSpPr>
              <p:nvPr/>
            </p:nvSpPr>
            <p:spPr bwMode="auto">
              <a:xfrm>
                <a:off x="1644" y="32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5" name="Freeform 653"/>
              <p:cNvSpPr>
                <a:spLocks/>
              </p:cNvSpPr>
              <p:nvPr/>
            </p:nvSpPr>
            <p:spPr bwMode="auto">
              <a:xfrm>
                <a:off x="164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6" name="Freeform 654"/>
              <p:cNvSpPr>
                <a:spLocks/>
              </p:cNvSpPr>
              <p:nvPr/>
            </p:nvSpPr>
            <p:spPr bwMode="auto">
              <a:xfrm>
                <a:off x="1642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7" name="Freeform 655"/>
              <p:cNvSpPr>
                <a:spLocks/>
              </p:cNvSpPr>
              <p:nvPr/>
            </p:nvSpPr>
            <p:spPr bwMode="auto">
              <a:xfrm>
                <a:off x="1620" y="3199"/>
                <a:ext cx="22" cy="24"/>
              </a:xfrm>
              <a:custGeom>
                <a:avLst/>
                <a:gdLst>
                  <a:gd name="T0" fmla="*/ 2 w 8"/>
                  <a:gd name="T1" fmla="*/ 4 h 9"/>
                  <a:gd name="T2" fmla="*/ 1 w 8"/>
                  <a:gd name="T3" fmla="*/ 6 h 9"/>
                  <a:gd name="T4" fmla="*/ 1 w 8"/>
                  <a:gd name="T5" fmla="*/ 4 h 9"/>
                  <a:gd name="T6" fmla="*/ 0 w 8"/>
                  <a:gd name="T7" fmla="*/ 7 h 9"/>
                  <a:gd name="T8" fmla="*/ 4 w 8"/>
                  <a:gd name="T9" fmla="*/ 6 h 9"/>
                  <a:gd name="T10" fmla="*/ 4 w 8"/>
                  <a:gd name="T11" fmla="*/ 7 h 9"/>
                  <a:gd name="T12" fmla="*/ 5 w 8"/>
                  <a:gd name="T13" fmla="*/ 5 h 9"/>
                  <a:gd name="T14" fmla="*/ 5 w 8"/>
                  <a:gd name="T15" fmla="*/ 7 h 9"/>
                  <a:gd name="T16" fmla="*/ 6 w 8"/>
                  <a:gd name="T17" fmla="*/ 6 h 9"/>
                  <a:gd name="T18" fmla="*/ 6 w 8"/>
                  <a:gd name="T19" fmla="*/ 5 h 9"/>
                  <a:gd name="T20" fmla="*/ 6 w 8"/>
                  <a:gd name="T21" fmla="*/ 6 h 9"/>
                  <a:gd name="T22" fmla="*/ 6 w 8"/>
                  <a:gd name="T23" fmla="*/ 5 h 9"/>
                  <a:gd name="T24" fmla="*/ 6 w 8"/>
                  <a:gd name="T25" fmla="*/ 5 h 9"/>
                  <a:gd name="T26" fmla="*/ 6 w 8"/>
                  <a:gd name="T27" fmla="*/ 6 h 9"/>
                  <a:gd name="T28" fmla="*/ 7 w 8"/>
                  <a:gd name="T29" fmla="*/ 5 h 9"/>
                  <a:gd name="T30" fmla="*/ 7 w 8"/>
                  <a:gd name="T31" fmla="*/ 6 h 9"/>
                  <a:gd name="T32" fmla="*/ 8 w 8"/>
                  <a:gd name="T33" fmla="*/ 4 h 9"/>
                  <a:gd name="T34" fmla="*/ 8 w 8"/>
                  <a:gd name="T35" fmla="*/ 3 h 9"/>
                  <a:gd name="T36" fmla="*/ 7 w 8"/>
                  <a:gd name="T37" fmla="*/ 4 h 9"/>
                  <a:gd name="T38" fmla="*/ 7 w 8"/>
                  <a:gd name="T39" fmla="*/ 4 h 9"/>
                  <a:gd name="T40" fmla="*/ 6 w 8"/>
                  <a:gd name="T41" fmla="*/ 5 h 9"/>
                  <a:gd name="T42" fmla="*/ 7 w 8"/>
                  <a:gd name="T43" fmla="*/ 3 h 9"/>
                  <a:gd name="T44" fmla="*/ 6 w 8"/>
                  <a:gd name="T45" fmla="*/ 2 h 9"/>
                  <a:gd name="T46" fmla="*/ 6 w 8"/>
                  <a:gd name="T47" fmla="*/ 1 h 9"/>
                  <a:gd name="T48" fmla="*/ 6 w 8"/>
                  <a:gd name="T49" fmla="*/ 2 h 9"/>
                  <a:gd name="T50" fmla="*/ 6 w 8"/>
                  <a:gd name="T51" fmla="*/ 3 h 9"/>
                  <a:gd name="T52" fmla="*/ 6 w 8"/>
                  <a:gd name="T53" fmla="*/ 5 h 9"/>
                  <a:gd name="T54" fmla="*/ 6 w 8"/>
                  <a:gd name="T55" fmla="*/ 5 h 9"/>
                  <a:gd name="T56" fmla="*/ 6 w 8"/>
                  <a:gd name="T57" fmla="*/ 3 h 9"/>
                  <a:gd name="T58" fmla="*/ 6 w 8"/>
                  <a:gd name="T59" fmla="*/ 4 h 9"/>
                  <a:gd name="T60" fmla="*/ 5 w 8"/>
                  <a:gd name="T61" fmla="*/ 2 h 9"/>
                  <a:gd name="T62" fmla="*/ 5 w 8"/>
                  <a:gd name="T63" fmla="*/ 4 h 9"/>
                  <a:gd name="T64" fmla="*/ 4 w 8"/>
                  <a:gd name="T65" fmla="*/ 4 h 9"/>
                  <a:gd name="T66" fmla="*/ 4 w 8"/>
                  <a:gd name="T67" fmla="*/ 3 h 9"/>
                  <a:gd name="T68" fmla="*/ 4 w 8"/>
                  <a:gd name="T69" fmla="*/ 4 h 9"/>
                  <a:gd name="T70" fmla="*/ 3 w 8"/>
                  <a:gd name="T71" fmla="*/ 4 h 9"/>
                  <a:gd name="T72" fmla="*/ 3 w 8"/>
                  <a:gd name="T73" fmla="*/ 5 h 9"/>
                  <a:gd name="T74" fmla="*/ 2 w 8"/>
                  <a:gd name="T75" fmla="*/ 4 h 9"/>
                  <a:gd name="T76" fmla="*/ 2 w 8"/>
                  <a:gd name="T77" fmla="*/ 4 h 9"/>
                  <a:gd name="T78" fmla="*/ 2 w 8"/>
                  <a:gd name="T79" fmla="*/ 6 h 9"/>
                  <a:gd name="T80" fmla="*/ 2 w 8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9">
                    <a:moveTo>
                      <a:pt x="2" y="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1" y="4"/>
                      <a:pt x="0" y="7"/>
                    </a:cubicBezTo>
                    <a:cubicBezTo>
                      <a:pt x="2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5"/>
                      <a:pt x="5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5"/>
                      <a:pt x="7" y="7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7"/>
                      <a:pt x="7" y="3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6"/>
                      <a:pt x="6" y="5"/>
                    </a:cubicBezTo>
                    <a:cubicBezTo>
                      <a:pt x="5" y="4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8" name="Freeform 656"/>
              <p:cNvSpPr>
                <a:spLocks/>
              </p:cNvSpPr>
              <p:nvPr/>
            </p:nvSpPr>
            <p:spPr bwMode="auto">
              <a:xfrm>
                <a:off x="1620" y="321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9" name="Freeform 657"/>
              <p:cNvSpPr>
                <a:spLocks/>
              </p:cNvSpPr>
              <p:nvPr/>
            </p:nvSpPr>
            <p:spPr bwMode="auto">
              <a:xfrm>
                <a:off x="1606" y="3207"/>
                <a:ext cx="14" cy="16"/>
              </a:xfrm>
              <a:custGeom>
                <a:avLst/>
                <a:gdLst>
                  <a:gd name="T0" fmla="*/ 3 w 5"/>
                  <a:gd name="T1" fmla="*/ 3 h 6"/>
                  <a:gd name="T2" fmla="*/ 2 w 5"/>
                  <a:gd name="T3" fmla="*/ 4 h 6"/>
                  <a:gd name="T4" fmla="*/ 4 w 5"/>
                  <a:gd name="T5" fmla="*/ 5 h 6"/>
                  <a:gd name="T6" fmla="*/ 5 w 5"/>
                  <a:gd name="T7" fmla="*/ 3 h 6"/>
                  <a:gd name="T8" fmla="*/ 4 w 5"/>
                  <a:gd name="T9" fmla="*/ 4 h 6"/>
                  <a:gd name="T10" fmla="*/ 5 w 5"/>
                  <a:gd name="T11" fmla="*/ 3 h 6"/>
                  <a:gd name="T12" fmla="*/ 5 w 5"/>
                  <a:gd name="T13" fmla="*/ 3 h 6"/>
                  <a:gd name="T14" fmla="*/ 5 w 5"/>
                  <a:gd name="T15" fmla="*/ 2 h 6"/>
                  <a:gd name="T16" fmla="*/ 5 w 5"/>
                  <a:gd name="T17" fmla="*/ 3 h 6"/>
                  <a:gd name="T18" fmla="*/ 5 w 5"/>
                  <a:gd name="T19" fmla="*/ 2 h 6"/>
                  <a:gd name="T20" fmla="*/ 4 w 5"/>
                  <a:gd name="T21" fmla="*/ 4 h 6"/>
                  <a:gd name="T22" fmla="*/ 4 w 5"/>
                  <a:gd name="T23" fmla="*/ 2 h 6"/>
                  <a:gd name="T24" fmla="*/ 4 w 5"/>
                  <a:gd name="T25" fmla="*/ 1 h 6"/>
                  <a:gd name="T26" fmla="*/ 4 w 5"/>
                  <a:gd name="T27" fmla="*/ 1 h 6"/>
                  <a:gd name="T28" fmla="*/ 3 w 5"/>
                  <a:gd name="T29" fmla="*/ 3 h 6"/>
                  <a:gd name="T30" fmla="*/ 4 w 5"/>
                  <a:gd name="T31" fmla="*/ 1 h 6"/>
                  <a:gd name="T32" fmla="*/ 2 w 5"/>
                  <a:gd name="T33" fmla="*/ 2 h 6"/>
                  <a:gd name="T34" fmla="*/ 1 w 5"/>
                  <a:gd name="T35" fmla="*/ 4 h 6"/>
                  <a:gd name="T36" fmla="*/ 2 w 5"/>
                  <a:gd name="T37" fmla="*/ 2 h 6"/>
                  <a:gd name="T38" fmla="*/ 2 w 5"/>
                  <a:gd name="T39" fmla="*/ 2 h 6"/>
                  <a:gd name="T40" fmla="*/ 0 w 5"/>
                  <a:gd name="T41" fmla="*/ 5 h 6"/>
                  <a:gd name="T42" fmla="*/ 3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5"/>
                      <a:pt x="5" y="3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6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0" name="Rectangle 658"/>
              <p:cNvSpPr>
                <a:spLocks noChangeArrowheads="1"/>
              </p:cNvSpPr>
              <p:nvPr/>
            </p:nvSpPr>
            <p:spPr bwMode="auto">
              <a:xfrm>
                <a:off x="1612" y="321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1" name="Freeform 659"/>
              <p:cNvSpPr>
                <a:spLocks/>
              </p:cNvSpPr>
              <p:nvPr/>
            </p:nvSpPr>
            <p:spPr bwMode="auto">
              <a:xfrm>
                <a:off x="1832" y="322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2" name="Freeform 660"/>
              <p:cNvSpPr>
                <a:spLocks/>
              </p:cNvSpPr>
              <p:nvPr/>
            </p:nvSpPr>
            <p:spPr bwMode="auto">
              <a:xfrm>
                <a:off x="1829" y="3213"/>
                <a:ext cx="3" cy="13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3" name="Freeform 661"/>
              <p:cNvSpPr>
                <a:spLocks/>
              </p:cNvSpPr>
              <p:nvPr/>
            </p:nvSpPr>
            <p:spPr bwMode="auto">
              <a:xfrm>
                <a:off x="1829" y="321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4" name="Freeform 662"/>
              <p:cNvSpPr>
                <a:spLocks/>
              </p:cNvSpPr>
              <p:nvPr/>
            </p:nvSpPr>
            <p:spPr bwMode="auto">
              <a:xfrm>
                <a:off x="1829" y="321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5" name="Freeform 663"/>
              <p:cNvSpPr>
                <a:spLocks/>
              </p:cNvSpPr>
              <p:nvPr/>
            </p:nvSpPr>
            <p:spPr bwMode="auto">
              <a:xfrm>
                <a:off x="1827" y="322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6" name="Freeform 664"/>
              <p:cNvSpPr>
                <a:spLocks/>
              </p:cNvSpPr>
              <p:nvPr/>
            </p:nvSpPr>
            <p:spPr bwMode="auto">
              <a:xfrm>
                <a:off x="1827" y="3213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2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7" name="Freeform 665"/>
              <p:cNvSpPr>
                <a:spLocks/>
              </p:cNvSpPr>
              <p:nvPr/>
            </p:nvSpPr>
            <p:spPr bwMode="auto">
              <a:xfrm>
                <a:off x="1827" y="322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8" name="Freeform 666"/>
              <p:cNvSpPr>
                <a:spLocks/>
              </p:cNvSpPr>
              <p:nvPr/>
            </p:nvSpPr>
            <p:spPr bwMode="auto">
              <a:xfrm>
                <a:off x="1829" y="3218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9" name="Freeform 667"/>
              <p:cNvSpPr>
                <a:spLocks/>
              </p:cNvSpPr>
              <p:nvPr/>
            </p:nvSpPr>
            <p:spPr bwMode="auto">
              <a:xfrm>
                <a:off x="1824" y="3213"/>
                <a:ext cx="3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0" name="Freeform 668"/>
              <p:cNvSpPr>
                <a:spLocks/>
              </p:cNvSpPr>
              <p:nvPr/>
            </p:nvSpPr>
            <p:spPr bwMode="auto">
              <a:xfrm>
                <a:off x="1824" y="320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1" name="Freeform 669"/>
              <p:cNvSpPr>
                <a:spLocks/>
              </p:cNvSpPr>
              <p:nvPr/>
            </p:nvSpPr>
            <p:spPr bwMode="auto">
              <a:xfrm>
                <a:off x="1821" y="3204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4 h 5"/>
                  <a:gd name="T12" fmla="*/ 1 w 1"/>
                  <a:gd name="T13" fmla="*/ 5 h 5"/>
                  <a:gd name="T14" fmla="*/ 1 w 1"/>
                  <a:gd name="T15" fmla="*/ 3 h 5"/>
                  <a:gd name="T16" fmla="*/ 1 w 1"/>
                  <a:gd name="T17" fmla="*/ 3 h 5"/>
                  <a:gd name="T18" fmla="*/ 1 w 1"/>
                  <a:gd name="T19" fmla="*/ 2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2" name="Freeform 670"/>
              <p:cNvSpPr>
                <a:spLocks/>
              </p:cNvSpPr>
              <p:nvPr/>
            </p:nvSpPr>
            <p:spPr bwMode="auto">
              <a:xfrm>
                <a:off x="1821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3" name="Freeform 671"/>
              <p:cNvSpPr>
                <a:spLocks/>
              </p:cNvSpPr>
              <p:nvPr/>
            </p:nvSpPr>
            <p:spPr bwMode="auto">
              <a:xfrm>
                <a:off x="1819" y="3204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0 w 1"/>
                  <a:gd name="T9" fmla="*/ 4 h 6"/>
                  <a:gd name="T10" fmla="*/ 0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4" name="Freeform 672"/>
              <p:cNvSpPr>
                <a:spLocks/>
              </p:cNvSpPr>
              <p:nvPr/>
            </p:nvSpPr>
            <p:spPr bwMode="auto">
              <a:xfrm>
                <a:off x="1821" y="321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5" name="Freeform 673"/>
              <p:cNvSpPr>
                <a:spLocks/>
              </p:cNvSpPr>
              <p:nvPr/>
            </p:nvSpPr>
            <p:spPr bwMode="auto">
              <a:xfrm>
                <a:off x="181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6" name="Freeform 674"/>
              <p:cNvSpPr>
                <a:spLocks/>
              </p:cNvSpPr>
              <p:nvPr/>
            </p:nvSpPr>
            <p:spPr bwMode="auto">
              <a:xfrm>
                <a:off x="1819" y="321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7" name="Freeform 675"/>
              <p:cNvSpPr>
                <a:spLocks/>
              </p:cNvSpPr>
              <p:nvPr/>
            </p:nvSpPr>
            <p:spPr bwMode="auto">
              <a:xfrm>
                <a:off x="1797" y="3207"/>
                <a:ext cx="22" cy="16"/>
              </a:xfrm>
              <a:custGeom>
                <a:avLst/>
                <a:gdLst>
                  <a:gd name="T0" fmla="*/ 1 w 8"/>
                  <a:gd name="T1" fmla="*/ 0 h 6"/>
                  <a:gd name="T2" fmla="*/ 1 w 8"/>
                  <a:gd name="T3" fmla="*/ 1 h 6"/>
                  <a:gd name="T4" fmla="*/ 0 w 8"/>
                  <a:gd name="T5" fmla="*/ 3 h 6"/>
                  <a:gd name="T6" fmla="*/ 0 w 8"/>
                  <a:gd name="T7" fmla="*/ 5 h 6"/>
                  <a:gd name="T8" fmla="*/ 1 w 8"/>
                  <a:gd name="T9" fmla="*/ 4 h 6"/>
                  <a:gd name="T10" fmla="*/ 1 w 8"/>
                  <a:gd name="T11" fmla="*/ 5 h 6"/>
                  <a:gd name="T12" fmla="*/ 2 w 8"/>
                  <a:gd name="T13" fmla="*/ 5 h 6"/>
                  <a:gd name="T14" fmla="*/ 3 w 8"/>
                  <a:gd name="T15" fmla="*/ 4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4 h 6"/>
                  <a:gd name="T22" fmla="*/ 6 w 8"/>
                  <a:gd name="T23" fmla="*/ 4 h 6"/>
                  <a:gd name="T24" fmla="*/ 7 w 8"/>
                  <a:gd name="T25" fmla="*/ 4 h 6"/>
                  <a:gd name="T26" fmla="*/ 7 w 8"/>
                  <a:gd name="T27" fmla="*/ 2 h 6"/>
                  <a:gd name="T28" fmla="*/ 7 w 8"/>
                  <a:gd name="T29" fmla="*/ 5 h 6"/>
                  <a:gd name="T30" fmla="*/ 8 w 8"/>
                  <a:gd name="T31" fmla="*/ 3 h 6"/>
                  <a:gd name="T32" fmla="*/ 7 w 8"/>
                  <a:gd name="T33" fmla="*/ 1 h 6"/>
                  <a:gd name="T34" fmla="*/ 8 w 8"/>
                  <a:gd name="T35" fmla="*/ 0 h 6"/>
                  <a:gd name="T36" fmla="*/ 6 w 8"/>
                  <a:gd name="T37" fmla="*/ 3 h 6"/>
                  <a:gd name="T38" fmla="*/ 6 w 8"/>
                  <a:gd name="T39" fmla="*/ 2 h 6"/>
                  <a:gd name="T40" fmla="*/ 4 w 8"/>
                  <a:gd name="T41" fmla="*/ 1 h 6"/>
                  <a:gd name="T42" fmla="*/ 4 w 8"/>
                  <a:gd name="T43" fmla="*/ 3 h 6"/>
                  <a:gd name="T44" fmla="*/ 4 w 8"/>
                  <a:gd name="T45" fmla="*/ 2 h 6"/>
                  <a:gd name="T46" fmla="*/ 4 w 8"/>
                  <a:gd name="T47" fmla="*/ 3 h 6"/>
                  <a:gd name="T48" fmla="*/ 3 w 8"/>
                  <a:gd name="T49" fmla="*/ 2 h 6"/>
                  <a:gd name="T50" fmla="*/ 3 w 8"/>
                  <a:gd name="T51" fmla="*/ 4 h 6"/>
                  <a:gd name="T52" fmla="*/ 3 w 8"/>
                  <a:gd name="T53" fmla="*/ 0 h 6"/>
                  <a:gd name="T54" fmla="*/ 3 w 8"/>
                  <a:gd name="T55" fmla="*/ 2 h 6"/>
                  <a:gd name="T56" fmla="*/ 2 w 8"/>
                  <a:gd name="T57" fmla="*/ 3 h 6"/>
                  <a:gd name="T58" fmla="*/ 2 w 8"/>
                  <a:gd name="T59" fmla="*/ 1 h 6"/>
                  <a:gd name="T60" fmla="*/ 2 w 8"/>
                  <a:gd name="T61" fmla="*/ 2 h 6"/>
                  <a:gd name="T62" fmla="*/ 2 w 8"/>
                  <a:gd name="T63" fmla="*/ 3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2 h 6"/>
                  <a:gd name="T72" fmla="*/ 1 w 8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7" y="4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8" y="2"/>
                      <a:pt x="7" y="2"/>
                      <a:pt x="7" y="1"/>
                    </a:cubicBezTo>
                    <a:cubicBezTo>
                      <a:pt x="7" y="0"/>
                      <a:pt x="8" y="2"/>
                      <a:pt x="8" y="0"/>
                    </a:cubicBezTo>
                    <a:cubicBezTo>
                      <a:pt x="7" y="0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1"/>
                    </a:cubicBezTo>
                    <a:cubicBezTo>
                      <a:pt x="4" y="2"/>
                      <a:pt x="4" y="0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4" y="1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0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2"/>
                      <a:pt x="1" y="3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8" name="Rectangle 676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9" name="Freeform 677"/>
              <p:cNvSpPr>
                <a:spLocks/>
              </p:cNvSpPr>
              <p:nvPr/>
            </p:nvSpPr>
            <p:spPr bwMode="auto">
              <a:xfrm>
                <a:off x="180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0" name="Rectangle 678"/>
              <p:cNvSpPr>
                <a:spLocks noChangeArrowheads="1"/>
              </p:cNvSpPr>
              <p:nvPr/>
            </p:nvSpPr>
            <p:spPr bwMode="auto">
              <a:xfrm>
                <a:off x="1802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1" name="Freeform 679"/>
              <p:cNvSpPr>
                <a:spLocks/>
              </p:cNvSpPr>
              <p:nvPr/>
            </p:nvSpPr>
            <p:spPr bwMode="auto">
              <a:xfrm>
                <a:off x="1802" y="320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2" name="Freeform 680"/>
              <p:cNvSpPr>
                <a:spLocks/>
              </p:cNvSpPr>
              <p:nvPr/>
            </p:nvSpPr>
            <p:spPr bwMode="auto">
              <a:xfrm>
                <a:off x="1808" y="320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3" name="Rectangle 681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4" name="Freeform 682"/>
              <p:cNvSpPr>
                <a:spLocks/>
              </p:cNvSpPr>
              <p:nvPr/>
            </p:nvSpPr>
            <p:spPr bwMode="auto">
              <a:xfrm>
                <a:off x="1786" y="3204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1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7 h 8"/>
                  <a:gd name="T18" fmla="*/ 4 w 4"/>
                  <a:gd name="T19" fmla="*/ 6 h 8"/>
                  <a:gd name="T20" fmla="*/ 4 w 4"/>
                  <a:gd name="T21" fmla="*/ 4 h 8"/>
                  <a:gd name="T22" fmla="*/ 4 w 4"/>
                  <a:gd name="T23" fmla="*/ 2 h 8"/>
                  <a:gd name="T24" fmla="*/ 4 w 4"/>
                  <a:gd name="T25" fmla="*/ 3 h 8"/>
                  <a:gd name="T26" fmla="*/ 4 w 4"/>
                  <a:gd name="T27" fmla="*/ 2 h 8"/>
                  <a:gd name="T28" fmla="*/ 4 w 4"/>
                  <a:gd name="T29" fmla="*/ 3 h 8"/>
                  <a:gd name="T30" fmla="*/ 4 w 4"/>
                  <a:gd name="T31" fmla="*/ 1 h 8"/>
                  <a:gd name="T32" fmla="*/ 3 w 4"/>
                  <a:gd name="T33" fmla="*/ 3 h 8"/>
                  <a:gd name="T34" fmla="*/ 3 w 4"/>
                  <a:gd name="T35" fmla="*/ 2 h 8"/>
                  <a:gd name="T36" fmla="*/ 3 w 4"/>
                  <a:gd name="T37" fmla="*/ 4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3 h 8"/>
                  <a:gd name="T46" fmla="*/ 2 w 4"/>
                  <a:gd name="T47" fmla="*/ 2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3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4 h 8"/>
                  <a:gd name="T60" fmla="*/ 1 w 4"/>
                  <a:gd name="T61" fmla="*/ 5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5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0" y="8"/>
                      <a:pt x="1" y="7"/>
                      <a:pt x="1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5" name="Freeform 683"/>
              <p:cNvSpPr>
                <a:spLocks/>
              </p:cNvSpPr>
              <p:nvPr/>
            </p:nvSpPr>
            <p:spPr bwMode="auto">
              <a:xfrm>
                <a:off x="1794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6" name="Freeform 684"/>
              <p:cNvSpPr>
                <a:spLocks/>
              </p:cNvSpPr>
              <p:nvPr/>
            </p:nvSpPr>
            <p:spPr bwMode="auto">
              <a:xfrm>
                <a:off x="1778" y="3202"/>
                <a:ext cx="8" cy="27"/>
              </a:xfrm>
              <a:custGeom>
                <a:avLst/>
                <a:gdLst>
                  <a:gd name="T0" fmla="*/ 2 w 3"/>
                  <a:gd name="T1" fmla="*/ 5 h 10"/>
                  <a:gd name="T2" fmla="*/ 2 w 3"/>
                  <a:gd name="T3" fmla="*/ 3 h 10"/>
                  <a:gd name="T4" fmla="*/ 2 w 3"/>
                  <a:gd name="T5" fmla="*/ 7 h 10"/>
                  <a:gd name="T6" fmla="*/ 2 w 3"/>
                  <a:gd name="T7" fmla="*/ 7 h 10"/>
                  <a:gd name="T8" fmla="*/ 2 w 3"/>
                  <a:gd name="T9" fmla="*/ 4 h 10"/>
                  <a:gd name="T10" fmla="*/ 2 w 3"/>
                  <a:gd name="T11" fmla="*/ 4 h 10"/>
                  <a:gd name="T12" fmla="*/ 2 w 3"/>
                  <a:gd name="T13" fmla="*/ 6 h 10"/>
                  <a:gd name="T14" fmla="*/ 1 w 3"/>
                  <a:gd name="T15" fmla="*/ 7 h 10"/>
                  <a:gd name="T16" fmla="*/ 1 w 3"/>
                  <a:gd name="T17" fmla="*/ 6 h 10"/>
                  <a:gd name="T18" fmla="*/ 1 w 3"/>
                  <a:gd name="T19" fmla="*/ 4 h 10"/>
                  <a:gd name="T20" fmla="*/ 0 w 3"/>
                  <a:gd name="T21" fmla="*/ 9 h 10"/>
                  <a:gd name="T22" fmla="*/ 0 w 3"/>
                  <a:gd name="T23" fmla="*/ 9 h 10"/>
                  <a:gd name="T24" fmla="*/ 0 w 3"/>
                  <a:gd name="T25" fmla="*/ 6 h 10"/>
                  <a:gd name="T26" fmla="*/ 1 w 3"/>
                  <a:gd name="T27" fmla="*/ 7 h 10"/>
                  <a:gd name="T28" fmla="*/ 0 w 3"/>
                  <a:gd name="T29" fmla="*/ 8 h 10"/>
                  <a:gd name="T30" fmla="*/ 3 w 3"/>
                  <a:gd name="T31" fmla="*/ 8 h 10"/>
                  <a:gd name="T32" fmla="*/ 2 w 3"/>
                  <a:gd name="T33" fmla="*/ 8 h 10"/>
                  <a:gd name="T34" fmla="*/ 3 w 3"/>
                  <a:gd name="T35" fmla="*/ 7 h 10"/>
                  <a:gd name="T36" fmla="*/ 3 w 3"/>
                  <a:gd name="T37" fmla="*/ 5 h 10"/>
                  <a:gd name="T38" fmla="*/ 3 w 3"/>
                  <a:gd name="T39" fmla="*/ 5 h 10"/>
                  <a:gd name="T40" fmla="*/ 3 w 3"/>
                  <a:gd name="T41" fmla="*/ 3 h 10"/>
                  <a:gd name="T42" fmla="*/ 3 w 3"/>
                  <a:gd name="T43" fmla="*/ 2 h 10"/>
                  <a:gd name="T44" fmla="*/ 3 w 3"/>
                  <a:gd name="T45" fmla="*/ 2 h 10"/>
                  <a:gd name="T46" fmla="*/ 2 w 3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0">
                    <a:moveTo>
                      <a:pt x="2" y="5"/>
                    </a:move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1" y="4"/>
                      <a:pt x="2" y="6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7" name="Freeform 685"/>
              <p:cNvSpPr>
                <a:spLocks/>
              </p:cNvSpPr>
              <p:nvPr/>
            </p:nvSpPr>
            <p:spPr bwMode="auto">
              <a:xfrm>
                <a:off x="1786" y="321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8" name="Freeform 686"/>
              <p:cNvSpPr>
                <a:spLocks/>
              </p:cNvSpPr>
              <p:nvPr/>
            </p:nvSpPr>
            <p:spPr bwMode="auto">
              <a:xfrm>
                <a:off x="1786" y="3221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9" name="Freeform 687"/>
              <p:cNvSpPr>
                <a:spLocks/>
              </p:cNvSpPr>
              <p:nvPr/>
            </p:nvSpPr>
            <p:spPr bwMode="auto">
              <a:xfrm>
                <a:off x="1780" y="32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0" name="Freeform 688"/>
              <p:cNvSpPr>
                <a:spLocks/>
              </p:cNvSpPr>
              <p:nvPr/>
            </p:nvSpPr>
            <p:spPr bwMode="auto">
              <a:xfrm>
                <a:off x="1775" y="321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1" name="Freeform 689"/>
              <p:cNvSpPr>
                <a:spLocks/>
              </p:cNvSpPr>
              <p:nvPr/>
            </p:nvSpPr>
            <p:spPr bwMode="auto">
              <a:xfrm>
                <a:off x="1764" y="3204"/>
                <a:ext cx="14" cy="30"/>
              </a:xfrm>
              <a:custGeom>
                <a:avLst/>
                <a:gdLst>
                  <a:gd name="T0" fmla="*/ 3 w 5"/>
                  <a:gd name="T1" fmla="*/ 4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4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5 h 11"/>
                  <a:gd name="T22" fmla="*/ 1 w 5"/>
                  <a:gd name="T23" fmla="*/ 7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2 w 5"/>
                  <a:gd name="T35" fmla="*/ 5 h 11"/>
                  <a:gd name="T36" fmla="*/ 3 w 5"/>
                  <a:gd name="T37" fmla="*/ 6 h 11"/>
                  <a:gd name="T38" fmla="*/ 3 w 5"/>
                  <a:gd name="T39" fmla="*/ 8 h 11"/>
                  <a:gd name="T40" fmla="*/ 3 w 5"/>
                  <a:gd name="T41" fmla="*/ 7 h 11"/>
                  <a:gd name="T42" fmla="*/ 4 w 5"/>
                  <a:gd name="T43" fmla="*/ 9 h 11"/>
                  <a:gd name="T44" fmla="*/ 4 w 5"/>
                  <a:gd name="T45" fmla="*/ 6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6 h 11"/>
                  <a:gd name="T54" fmla="*/ 1 w 5"/>
                  <a:gd name="T55" fmla="*/ 4 h 11"/>
                  <a:gd name="T56" fmla="*/ 2 w 5"/>
                  <a:gd name="T57" fmla="*/ 6 h 11"/>
                  <a:gd name="T58" fmla="*/ 1 w 5"/>
                  <a:gd name="T59" fmla="*/ 4 h 11"/>
                  <a:gd name="T60" fmla="*/ 1 w 5"/>
                  <a:gd name="T61" fmla="*/ 6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2 h 11"/>
                  <a:gd name="T84" fmla="*/ 3 w 5"/>
                  <a:gd name="T8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4"/>
                    </a:moveTo>
                    <a:cubicBezTo>
                      <a:pt x="3" y="4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2" y="5"/>
                    </a:cubicBezTo>
                    <a:cubicBezTo>
                      <a:pt x="3" y="8"/>
                      <a:pt x="3" y="4"/>
                      <a:pt x="3" y="6"/>
                    </a:cubicBezTo>
                    <a:cubicBezTo>
                      <a:pt x="3" y="7"/>
                      <a:pt x="3" y="6"/>
                      <a:pt x="3" y="8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8"/>
                      <a:pt x="4" y="7"/>
                      <a:pt x="4" y="9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2" y="6"/>
                      <a:pt x="2" y="4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4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6"/>
                      <a:pt x="4" y="0"/>
                      <a:pt x="4" y="2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2" name="Freeform 690"/>
              <p:cNvSpPr>
                <a:spLocks/>
              </p:cNvSpPr>
              <p:nvPr/>
            </p:nvSpPr>
            <p:spPr bwMode="auto">
              <a:xfrm>
                <a:off x="1775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3" name="Freeform 691"/>
              <p:cNvSpPr>
                <a:spLocks/>
              </p:cNvSpPr>
              <p:nvPr/>
            </p:nvSpPr>
            <p:spPr bwMode="auto">
              <a:xfrm>
                <a:off x="1775" y="32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4" name="Rectangle 692"/>
              <p:cNvSpPr>
                <a:spLocks noChangeArrowheads="1"/>
              </p:cNvSpPr>
              <p:nvPr/>
            </p:nvSpPr>
            <p:spPr bwMode="auto">
              <a:xfrm>
                <a:off x="1775" y="322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5" name="Freeform 693"/>
              <p:cNvSpPr>
                <a:spLocks/>
              </p:cNvSpPr>
              <p:nvPr/>
            </p:nvSpPr>
            <p:spPr bwMode="auto">
              <a:xfrm>
                <a:off x="1778" y="321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6" name="Freeform 694"/>
              <p:cNvSpPr>
                <a:spLocks/>
              </p:cNvSpPr>
              <p:nvPr/>
            </p:nvSpPr>
            <p:spPr bwMode="auto">
              <a:xfrm>
                <a:off x="1780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7" name="Freeform 695"/>
              <p:cNvSpPr>
                <a:spLocks/>
              </p:cNvSpPr>
              <p:nvPr/>
            </p:nvSpPr>
            <p:spPr bwMode="auto">
              <a:xfrm>
                <a:off x="1789" y="32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8" name="Freeform 696"/>
              <p:cNvSpPr>
                <a:spLocks/>
              </p:cNvSpPr>
              <p:nvPr/>
            </p:nvSpPr>
            <p:spPr bwMode="auto">
              <a:xfrm>
                <a:off x="1775" y="3199"/>
                <a:ext cx="30" cy="33"/>
              </a:xfrm>
              <a:custGeom>
                <a:avLst/>
                <a:gdLst>
                  <a:gd name="T0" fmla="*/ 8 w 11"/>
                  <a:gd name="T1" fmla="*/ 6 h 12"/>
                  <a:gd name="T2" fmla="*/ 8 w 11"/>
                  <a:gd name="T3" fmla="*/ 9 h 12"/>
                  <a:gd name="T4" fmla="*/ 8 w 11"/>
                  <a:gd name="T5" fmla="*/ 10 h 12"/>
                  <a:gd name="T6" fmla="*/ 9 w 11"/>
                  <a:gd name="T7" fmla="*/ 8 h 12"/>
                  <a:gd name="T8" fmla="*/ 10 w 11"/>
                  <a:gd name="T9" fmla="*/ 8 h 12"/>
                  <a:gd name="T10" fmla="*/ 9 w 11"/>
                  <a:gd name="T11" fmla="*/ 3 h 12"/>
                  <a:gd name="T12" fmla="*/ 8 w 11"/>
                  <a:gd name="T13" fmla="*/ 5 h 12"/>
                  <a:gd name="T14" fmla="*/ 8 w 11"/>
                  <a:gd name="T15" fmla="*/ 5 h 12"/>
                  <a:gd name="T16" fmla="*/ 7 w 11"/>
                  <a:gd name="T17" fmla="*/ 4 h 12"/>
                  <a:gd name="T18" fmla="*/ 7 w 11"/>
                  <a:gd name="T19" fmla="*/ 7 h 12"/>
                  <a:gd name="T20" fmla="*/ 6 w 11"/>
                  <a:gd name="T21" fmla="*/ 8 h 12"/>
                  <a:gd name="T22" fmla="*/ 6 w 11"/>
                  <a:gd name="T23" fmla="*/ 6 h 12"/>
                  <a:gd name="T24" fmla="*/ 5 w 11"/>
                  <a:gd name="T25" fmla="*/ 6 h 12"/>
                  <a:gd name="T26" fmla="*/ 4 w 11"/>
                  <a:gd name="T27" fmla="*/ 6 h 12"/>
                  <a:gd name="T28" fmla="*/ 3 w 11"/>
                  <a:gd name="T29" fmla="*/ 7 h 12"/>
                  <a:gd name="T30" fmla="*/ 3 w 11"/>
                  <a:gd name="T31" fmla="*/ 8 h 12"/>
                  <a:gd name="T32" fmla="*/ 3 w 11"/>
                  <a:gd name="T33" fmla="*/ 6 h 12"/>
                  <a:gd name="T34" fmla="*/ 2 w 11"/>
                  <a:gd name="T35" fmla="*/ 7 h 12"/>
                  <a:gd name="T36" fmla="*/ 0 w 11"/>
                  <a:gd name="T37" fmla="*/ 7 h 12"/>
                  <a:gd name="T38" fmla="*/ 1 w 11"/>
                  <a:gd name="T39" fmla="*/ 7 h 12"/>
                  <a:gd name="T40" fmla="*/ 1 w 11"/>
                  <a:gd name="T41" fmla="*/ 6 h 12"/>
                  <a:gd name="T42" fmla="*/ 2 w 11"/>
                  <a:gd name="T43" fmla="*/ 10 h 12"/>
                  <a:gd name="T44" fmla="*/ 2 w 11"/>
                  <a:gd name="T45" fmla="*/ 10 h 12"/>
                  <a:gd name="T46" fmla="*/ 3 w 11"/>
                  <a:gd name="T47" fmla="*/ 10 h 12"/>
                  <a:gd name="T48" fmla="*/ 4 w 11"/>
                  <a:gd name="T49" fmla="*/ 10 h 12"/>
                  <a:gd name="T50" fmla="*/ 4 w 11"/>
                  <a:gd name="T51" fmla="*/ 10 h 12"/>
                  <a:gd name="T52" fmla="*/ 5 w 11"/>
                  <a:gd name="T53" fmla="*/ 9 h 12"/>
                  <a:gd name="T54" fmla="*/ 5 w 11"/>
                  <a:gd name="T55" fmla="*/ 10 h 12"/>
                  <a:gd name="T56" fmla="*/ 5 w 11"/>
                  <a:gd name="T57" fmla="*/ 10 h 12"/>
                  <a:gd name="T58" fmla="*/ 6 w 11"/>
                  <a:gd name="T59" fmla="*/ 9 h 12"/>
                  <a:gd name="T60" fmla="*/ 6 w 11"/>
                  <a:gd name="T61" fmla="*/ 8 h 12"/>
                  <a:gd name="T62" fmla="*/ 6 w 11"/>
                  <a:gd name="T63" fmla="*/ 10 h 12"/>
                  <a:gd name="T64" fmla="*/ 7 w 11"/>
                  <a:gd name="T65" fmla="*/ 10 h 12"/>
                  <a:gd name="T66" fmla="*/ 7 w 11"/>
                  <a:gd name="T67" fmla="*/ 8 h 12"/>
                  <a:gd name="T68" fmla="*/ 8 w 11"/>
                  <a:gd name="T69" fmla="*/ 7 h 12"/>
                  <a:gd name="T70" fmla="*/ 9 w 11"/>
                  <a:gd name="T71" fmla="*/ 7 h 12"/>
                  <a:gd name="T72" fmla="*/ 9 w 11"/>
                  <a:gd name="T73" fmla="*/ 7 h 12"/>
                  <a:gd name="T74" fmla="*/ 10 w 11"/>
                  <a:gd name="T75" fmla="*/ 4 h 12"/>
                  <a:gd name="T76" fmla="*/ 10 w 11"/>
                  <a:gd name="T77" fmla="*/ 6 h 12"/>
                  <a:gd name="T78" fmla="*/ 10 w 11"/>
                  <a:gd name="T79" fmla="*/ 7 h 12"/>
                  <a:gd name="T80" fmla="*/ 9 w 11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2">
                    <a:moveTo>
                      <a:pt x="9" y="4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9"/>
                      <a:pt x="9" y="6"/>
                      <a:pt x="9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9"/>
                      <a:pt x="9" y="6"/>
                      <a:pt x="9" y="6"/>
                    </a:cubicBezTo>
                    <a:cubicBezTo>
                      <a:pt x="9" y="12"/>
                      <a:pt x="10" y="5"/>
                      <a:pt x="10" y="8"/>
                    </a:cubicBezTo>
                    <a:cubicBezTo>
                      <a:pt x="10" y="0"/>
                      <a:pt x="10" y="6"/>
                      <a:pt x="10" y="5"/>
                    </a:cubicBezTo>
                    <a:cubicBezTo>
                      <a:pt x="10" y="3"/>
                      <a:pt x="9" y="5"/>
                      <a:pt x="9" y="3"/>
                    </a:cubicBezTo>
                    <a:cubicBezTo>
                      <a:pt x="9" y="6"/>
                      <a:pt x="9" y="2"/>
                      <a:pt x="9" y="6"/>
                    </a:cubicBezTo>
                    <a:cubicBezTo>
                      <a:pt x="8" y="5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6"/>
                      <a:pt x="8" y="5"/>
                    </a:cubicBezTo>
                    <a:cubicBezTo>
                      <a:pt x="7" y="4"/>
                      <a:pt x="8" y="6"/>
                      <a:pt x="8" y="7"/>
                    </a:cubicBezTo>
                    <a:cubicBezTo>
                      <a:pt x="7" y="6"/>
                      <a:pt x="7" y="6"/>
                      <a:pt x="7" y="4"/>
                    </a:cubicBezTo>
                    <a:cubicBezTo>
                      <a:pt x="7" y="6"/>
                      <a:pt x="7" y="5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9"/>
                      <a:pt x="6" y="9"/>
                    </a:cubicBezTo>
                    <a:cubicBezTo>
                      <a:pt x="6" y="7"/>
                      <a:pt x="7" y="9"/>
                      <a:pt x="6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5" y="4"/>
                      <a:pt x="5" y="7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3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0" y="8"/>
                      <a:pt x="1" y="10"/>
                      <a:pt x="1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2" y="7"/>
                      <a:pt x="1" y="6"/>
                    </a:cubicBezTo>
                    <a:cubicBezTo>
                      <a:pt x="1" y="5"/>
                      <a:pt x="2" y="8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3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3" y="8"/>
                      <a:pt x="4" y="8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8"/>
                      <a:pt x="6" y="9"/>
                    </a:cubicBezTo>
                    <a:cubicBezTo>
                      <a:pt x="6" y="8"/>
                      <a:pt x="6" y="8"/>
                      <a:pt x="6" y="6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7" y="11"/>
                      <a:pt x="7" y="8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8" y="8"/>
                      <a:pt x="8" y="10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9"/>
                      <a:pt x="9" y="7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5"/>
                      <a:pt x="10" y="11"/>
                      <a:pt x="10" y="4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6"/>
                      <a:pt x="11" y="6"/>
                      <a:pt x="10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2"/>
                      <a:pt x="9" y="8"/>
                      <a:pt x="9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9" name="Freeform 697"/>
              <p:cNvSpPr>
                <a:spLocks/>
              </p:cNvSpPr>
              <p:nvPr/>
            </p:nvSpPr>
            <p:spPr bwMode="auto">
              <a:xfrm>
                <a:off x="1800" y="322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0" name="Freeform 698"/>
              <p:cNvSpPr>
                <a:spLocks/>
              </p:cNvSpPr>
              <p:nvPr/>
            </p:nvSpPr>
            <p:spPr bwMode="auto">
              <a:xfrm>
                <a:off x="1800" y="32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1" name="Freeform 699"/>
              <p:cNvSpPr>
                <a:spLocks/>
              </p:cNvSpPr>
              <p:nvPr/>
            </p:nvSpPr>
            <p:spPr bwMode="auto">
              <a:xfrm>
                <a:off x="1797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2" name="Rectangle 700"/>
              <p:cNvSpPr>
                <a:spLocks noChangeArrowheads="1"/>
              </p:cNvSpPr>
              <p:nvPr/>
            </p:nvSpPr>
            <p:spPr bwMode="auto">
              <a:xfrm>
                <a:off x="1797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3" name="Freeform 701"/>
              <p:cNvSpPr>
                <a:spLocks/>
              </p:cNvSpPr>
              <p:nvPr/>
            </p:nvSpPr>
            <p:spPr bwMode="auto">
              <a:xfrm>
                <a:off x="1775" y="3210"/>
                <a:ext cx="22" cy="22"/>
              </a:xfrm>
              <a:custGeom>
                <a:avLst/>
                <a:gdLst>
                  <a:gd name="T0" fmla="*/ 2 w 8"/>
                  <a:gd name="T1" fmla="*/ 3 h 8"/>
                  <a:gd name="T2" fmla="*/ 1 w 8"/>
                  <a:gd name="T3" fmla="*/ 5 h 8"/>
                  <a:gd name="T4" fmla="*/ 1 w 8"/>
                  <a:gd name="T5" fmla="*/ 4 h 8"/>
                  <a:gd name="T6" fmla="*/ 0 w 8"/>
                  <a:gd name="T7" fmla="*/ 6 h 8"/>
                  <a:gd name="T8" fmla="*/ 4 w 8"/>
                  <a:gd name="T9" fmla="*/ 5 h 8"/>
                  <a:gd name="T10" fmla="*/ 4 w 8"/>
                  <a:gd name="T11" fmla="*/ 6 h 8"/>
                  <a:gd name="T12" fmla="*/ 5 w 8"/>
                  <a:gd name="T13" fmla="*/ 4 h 8"/>
                  <a:gd name="T14" fmla="*/ 5 w 8"/>
                  <a:gd name="T15" fmla="*/ 6 h 8"/>
                  <a:gd name="T16" fmla="*/ 6 w 8"/>
                  <a:gd name="T17" fmla="*/ 5 h 8"/>
                  <a:gd name="T18" fmla="*/ 6 w 8"/>
                  <a:gd name="T19" fmla="*/ 5 h 8"/>
                  <a:gd name="T20" fmla="*/ 6 w 8"/>
                  <a:gd name="T21" fmla="*/ 5 h 8"/>
                  <a:gd name="T22" fmla="*/ 6 w 8"/>
                  <a:gd name="T23" fmla="*/ 5 h 8"/>
                  <a:gd name="T24" fmla="*/ 6 w 8"/>
                  <a:gd name="T25" fmla="*/ 4 h 8"/>
                  <a:gd name="T26" fmla="*/ 6 w 8"/>
                  <a:gd name="T27" fmla="*/ 5 h 8"/>
                  <a:gd name="T28" fmla="*/ 7 w 8"/>
                  <a:gd name="T29" fmla="*/ 4 h 8"/>
                  <a:gd name="T30" fmla="*/ 7 w 8"/>
                  <a:gd name="T31" fmla="*/ 5 h 8"/>
                  <a:gd name="T32" fmla="*/ 8 w 8"/>
                  <a:gd name="T33" fmla="*/ 4 h 8"/>
                  <a:gd name="T34" fmla="*/ 8 w 8"/>
                  <a:gd name="T35" fmla="*/ 2 h 8"/>
                  <a:gd name="T36" fmla="*/ 7 w 8"/>
                  <a:gd name="T37" fmla="*/ 3 h 8"/>
                  <a:gd name="T38" fmla="*/ 7 w 8"/>
                  <a:gd name="T39" fmla="*/ 3 h 8"/>
                  <a:gd name="T40" fmla="*/ 6 w 8"/>
                  <a:gd name="T41" fmla="*/ 4 h 8"/>
                  <a:gd name="T42" fmla="*/ 7 w 8"/>
                  <a:gd name="T43" fmla="*/ 2 h 8"/>
                  <a:gd name="T44" fmla="*/ 6 w 8"/>
                  <a:gd name="T45" fmla="*/ 1 h 8"/>
                  <a:gd name="T46" fmla="*/ 6 w 8"/>
                  <a:gd name="T47" fmla="*/ 1 h 8"/>
                  <a:gd name="T48" fmla="*/ 6 w 8"/>
                  <a:gd name="T49" fmla="*/ 1 h 8"/>
                  <a:gd name="T50" fmla="*/ 6 w 8"/>
                  <a:gd name="T51" fmla="*/ 2 h 8"/>
                  <a:gd name="T52" fmla="*/ 6 w 8"/>
                  <a:gd name="T53" fmla="*/ 4 h 8"/>
                  <a:gd name="T54" fmla="*/ 5 w 8"/>
                  <a:gd name="T55" fmla="*/ 4 h 8"/>
                  <a:gd name="T56" fmla="*/ 6 w 8"/>
                  <a:gd name="T57" fmla="*/ 3 h 8"/>
                  <a:gd name="T58" fmla="*/ 5 w 8"/>
                  <a:gd name="T59" fmla="*/ 3 h 8"/>
                  <a:gd name="T60" fmla="*/ 5 w 8"/>
                  <a:gd name="T61" fmla="*/ 1 h 8"/>
                  <a:gd name="T62" fmla="*/ 5 w 8"/>
                  <a:gd name="T63" fmla="*/ 3 h 8"/>
                  <a:gd name="T64" fmla="*/ 4 w 8"/>
                  <a:gd name="T65" fmla="*/ 4 h 8"/>
                  <a:gd name="T66" fmla="*/ 4 w 8"/>
                  <a:gd name="T67" fmla="*/ 2 h 8"/>
                  <a:gd name="T68" fmla="*/ 4 w 8"/>
                  <a:gd name="T69" fmla="*/ 4 h 8"/>
                  <a:gd name="T70" fmla="*/ 3 w 8"/>
                  <a:gd name="T71" fmla="*/ 3 h 8"/>
                  <a:gd name="T72" fmla="*/ 3 w 8"/>
                  <a:gd name="T73" fmla="*/ 4 h 8"/>
                  <a:gd name="T74" fmla="*/ 2 w 8"/>
                  <a:gd name="T75" fmla="*/ 4 h 8"/>
                  <a:gd name="T76" fmla="*/ 2 w 8"/>
                  <a:gd name="T77" fmla="*/ 4 h 8"/>
                  <a:gd name="T78" fmla="*/ 1 w 8"/>
                  <a:gd name="T79" fmla="*/ 6 h 8"/>
                  <a:gd name="T80" fmla="*/ 2 w 8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4"/>
                      <a:pt x="0" y="6"/>
                    </a:cubicBezTo>
                    <a:cubicBezTo>
                      <a:pt x="1" y="5"/>
                      <a:pt x="3" y="7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5" y="8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7"/>
                      <a:pt x="8" y="4"/>
                    </a:cubicBezTo>
                    <a:cubicBezTo>
                      <a:pt x="8" y="3"/>
                      <a:pt x="7" y="2"/>
                      <a:pt x="8" y="2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6"/>
                      <a:pt x="7" y="3"/>
                      <a:pt x="6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4"/>
                      <a:pt x="6" y="4"/>
                    </a:cubicBezTo>
                    <a:cubicBezTo>
                      <a:pt x="6" y="3"/>
                      <a:pt x="6" y="5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4" y="2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1" y="6"/>
                    </a:cubicBezTo>
                    <a:cubicBezTo>
                      <a:pt x="2" y="4"/>
                      <a:pt x="2" y="5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4" name="Freeform 702"/>
              <p:cNvSpPr>
                <a:spLocks/>
              </p:cNvSpPr>
              <p:nvPr/>
            </p:nvSpPr>
            <p:spPr bwMode="auto">
              <a:xfrm>
                <a:off x="1775" y="3221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5" name="Freeform 703"/>
              <p:cNvSpPr>
                <a:spLocks/>
              </p:cNvSpPr>
              <p:nvPr/>
            </p:nvSpPr>
            <p:spPr bwMode="auto">
              <a:xfrm>
                <a:off x="1761" y="3218"/>
                <a:ext cx="14" cy="14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3 h 5"/>
                  <a:gd name="T4" fmla="*/ 4 w 5"/>
                  <a:gd name="T5" fmla="*/ 4 h 5"/>
                  <a:gd name="T6" fmla="*/ 4 w 5"/>
                  <a:gd name="T7" fmla="*/ 2 h 5"/>
                  <a:gd name="T8" fmla="*/ 4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2 h 5"/>
                  <a:gd name="T18" fmla="*/ 5 w 5"/>
                  <a:gd name="T19" fmla="*/ 1 h 5"/>
                  <a:gd name="T20" fmla="*/ 4 w 5"/>
                  <a:gd name="T21" fmla="*/ 3 h 5"/>
                  <a:gd name="T22" fmla="*/ 4 w 5"/>
                  <a:gd name="T23" fmla="*/ 1 h 5"/>
                  <a:gd name="T24" fmla="*/ 4 w 5"/>
                  <a:gd name="T25" fmla="*/ 0 h 5"/>
                  <a:gd name="T26" fmla="*/ 4 w 5"/>
                  <a:gd name="T27" fmla="*/ 1 h 5"/>
                  <a:gd name="T28" fmla="*/ 3 w 5"/>
                  <a:gd name="T29" fmla="*/ 2 h 5"/>
                  <a:gd name="T30" fmla="*/ 3 w 5"/>
                  <a:gd name="T31" fmla="*/ 0 h 5"/>
                  <a:gd name="T32" fmla="*/ 2 w 5"/>
                  <a:gd name="T33" fmla="*/ 1 h 5"/>
                  <a:gd name="T34" fmla="*/ 1 w 5"/>
                  <a:gd name="T35" fmla="*/ 3 h 5"/>
                  <a:gd name="T36" fmla="*/ 2 w 5"/>
                  <a:gd name="T37" fmla="*/ 1 h 5"/>
                  <a:gd name="T38" fmla="*/ 2 w 5"/>
                  <a:gd name="T39" fmla="*/ 1 h 5"/>
                  <a:gd name="T40" fmla="*/ 0 w 5"/>
                  <a:gd name="T41" fmla="*/ 4 h 5"/>
                  <a:gd name="T42" fmla="*/ 2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2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4"/>
                      <a:pt x="4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4"/>
                      <a:pt x="4" y="1"/>
                      <a:pt x="3" y="0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" y="5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6" name="Rectangle 704"/>
              <p:cNvSpPr>
                <a:spLocks noChangeArrowheads="1"/>
              </p:cNvSpPr>
              <p:nvPr/>
            </p:nvSpPr>
            <p:spPr bwMode="auto">
              <a:xfrm>
                <a:off x="1767" y="3226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7" name="Freeform 705"/>
              <p:cNvSpPr>
                <a:spLocks/>
              </p:cNvSpPr>
              <p:nvPr/>
            </p:nvSpPr>
            <p:spPr bwMode="auto">
              <a:xfrm>
                <a:off x="2015" y="321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8" name="Freeform 706"/>
              <p:cNvSpPr>
                <a:spLocks/>
              </p:cNvSpPr>
              <p:nvPr/>
            </p:nvSpPr>
            <p:spPr bwMode="auto">
              <a:xfrm>
                <a:off x="2012" y="3204"/>
                <a:ext cx="3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 h 6"/>
                  <a:gd name="T4" fmla="*/ 0 w 1"/>
                  <a:gd name="T5" fmla="*/ 6 h 6"/>
                  <a:gd name="T6" fmla="*/ 1 w 1"/>
                  <a:gd name="T7" fmla="*/ 3 h 6"/>
                  <a:gd name="T8" fmla="*/ 0 w 1"/>
                  <a:gd name="T9" fmla="*/ 4 h 6"/>
                  <a:gd name="T10" fmla="*/ 1 w 1"/>
                  <a:gd name="T11" fmla="*/ 1 h 6"/>
                  <a:gd name="T12" fmla="*/ 0 w 1"/>
                  <a:gd name="T13" fmla="*/ 2 h 6"/>
                  <a:gd name="T14" fmla="*/ 0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3"/>
                      <a:pt x="0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9" name="Freeform 707"/>
              <p:cNvSpPr>
                <a:spLocks/>
              </p:cNvSpPr>
              <p:nvPr/>
            </p:nvSpPr>
            <p:spPr bwMode="auto">
              <a:xfrm>
                <a:off x="2012" y="321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0" name="Freeform 708"/>
              <p:cNvSpPr>
                <a:spLocks/>
              </p:cNvSpPr>
              <p:nvPr/>
            </p:nvSpPr>
            <p:spPr bwMode="auto">
              <a:xfrm>
                <a:off x="2012" y="321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1" name="Freeform 709"/>
              <p:cNvSpPr>
                <a:spLocks/>
              </p:cNvSpPr>
              <p:nvPr/>
            </p:nvSpPr>
            <p:spPr bwMode="auto">
              <a:xfrm>
                <a:off x="2009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2" name="Freeform 710"/>
              <p:cNvSpPr>
                <a:spLocks/>
              </p:cNvSpPr>
              <p:nvPr/>
            </p:nvSpPr>
            <p:spPr bwMode="auto">
              <a:xfrm>
                <a:off x="2009" y="3207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3" name="Freeform 711"/>
              <p:cNvSpPr>
                <a:spLocks/>
              </p:cNvSpPr>
              <p:nvPr/>
            </p:nvSpPr>
            <p:spPr bwMode="auto">
              <a:xfrm>
                <a:off x="2009" y="321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4" name="Freeform 712"/>
              <p:cNvSpPr>
                <a:spLocks/>
              </p:cNvSpPr>
              <p:nvPr/>
            </p:nvSpPr>
            <p:spPr bwMode="auto">
              <a:xfrm>
                <a:off x="2012" y="321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5" name="Freeform 713"/>
              <p:cNvSpPr>
                <a:spLocks/>
              </p:cNvSpPr>
              <p:nvPr/>
            </p:nvSpPr>
            <p:spPr bwMode="auto">
              <a:xfrm>
                <a:off x="2006" y="320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6" name="Freeform 714"/>
              <p:cNvSpPr>
                <a:spLocks/>
              </p:cNvSpPr>
              <p:nvPr/>
            </p:nvSpPr>
            <p:spPr bwMode="auto">
              <a:xfrm>
                <a:off x="2006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7" name="Freeform 715"/>
              <p:cNvSpPr>
                <a:spLocks/>
              </p:cNvSpPr>
              <p:nvPr/>
            </p:nvSpPr>
            <p:spPr bwMode="auto">
              <a:xfrm>
                <a:off x="2004" y="3196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0 w 1"/>
                  <a:gd name="T3" fmla="*/ 3 h 6"/>
                  <a:gd name="T4" fmla="*/ 0 w 1"/>
                  <a:gd name="T5" fmla="*/ 5 h 6"/>
                  <a:gd name="T6" fmla="*/ 1 w 1"/>
                  <a:gd name="T7" fmla="*/ 4 h 6"/>
                  <a:gd name="T8" fmla="*/ 0 w 1"/>
                  <a:gd name="T9" fmla="*/ 6 h 6"/>
                  <a:gd name="T10" fmla="*/ 1 w 1"/>
                  <a:gd name="T11" fmla="*/ 4 h 6"/>
                  <a:gd name="T12" fmla="*/ 1 w 1"/>
                  <a:gd name="T13" fmla="*/ 5 h 6"/>
                  <a:gd name="T14" fmla="*/ 1 w 1"/>
                  <a:gd name="T15" fmla="*/ 3 h 6"/>
                  <a:gd name="T16" fmla="*/ 1 w 1"/>
                  <a:gd name="T17" fmla="*/ 3 h 6"/>
                  <a:gd name="T18" fmla="*/ 1 w 1"/>
                  <a:gd name="T19" fmla="*/ 2 h 6"/>
                  <a:gd name="T20" fmla="*/ 0 w 1"/>
                  <a:gd name="T21" fmla="*/ 1 h 6"/>
                  <a:gd name="T22" fmla="*/ 0 w 1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6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5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0"/>
                      <a:pt x="0" y="1"/>
                    </a:cubicBezTo>
                    <a:cubicBezTo>
                      <a:pt x="0" y="1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8" name="Freeform 716"/>
              <p:cNvSpPr>
                <a:spLocks/>
              </p:cNvSpPr>
              <p:nvPr/>
            </p:nvSpPr>
            <p:spPr bwMode="auto">
              <a:xfrm>
                <a:off x="2004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9" name="Freeform 717"/>
              <p:cNvSpPr>
                <a:spLocks/>
              </p:cNvSpPr>
              <p:nvPr/>
            </p:nvSpPr>
            <p:spPr bwMode="auto">
              <a:xfrm>
                <a:off x="2001" y="3196"/>
                <a:ext cx="3" cy="17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0" name="Freeform 718"/>
              <p:cNvSpPr>
                <a:spLocks/>
              </p:cNvSpPr>
              <p:nvPr/>
            </p:nvSpPr>
            <p:spPr bwMode="auto">
              <a:xfrm>
                <a:off x="200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1" name="Freeform 719"/>
              <p:cNvSpPr>
                <a:spLocks/>
              </p:cNvSpPr>
              <p:nvPr/>
            </p:nvSpPr>
            <p:spPr bwMode="auto">
              <a:xfrm>
                <a:off x="2001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2" name="Freeform 720"/>
              <p:cNvSpPr>
                <a:spLocks/>
              </p:cNvSpPr>
              <p:nvPr/>
            </p:nvSpPr>
            <p:spPr bwMode="auto">
              <a:xfrm>
                <a:off x="1998" y="321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3" name="Freeform 721"/>
              <p:cNvSpPr>
                <a:spLocks/>
              </p:cNvSpPr>
              <p:nvPr/>
            </p:nvSpPr>
            <p:spPr bwMode="auto">
              <a:xfrm>
                <a:off x="1979" y="3199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1 w 7"/>
                  <a:gd name="T3" fmla="*/ 2 h 6"/>
                  <a:gd name="T4" fmla="*/ 0 w 7"/>
                  <a:gd name="T5" fmla="*/ 3 h 6"/>
                  <a:gd name="T6" fmla="*/ 0 w 7"/>
                  <a:gd name="T7" fmla="*/ 6 h 6"/>
                  <a:gd name="T8" fmla="*/ 1 w 7"/>
                  <a:gd name="T9" fmla="*/ 5 h 6"/>
                  <a:gd name="T10" fmla="*/ 1 w 7"/>
                  <a:gd name="T11" fmla="*/ 6 h 6"/>
                  <a:gd name="T12" fmla="*/ 2 w 7"/>
                  <a:gd name="T13" fmla="*/ 5 h 6"/>
                  <a:gd name="T14" fmla="*/ 3 w 7"/>
                  <a:gd name="T15" fmla="*/ 5 h 6"/>
                  <a:gd name="T16" fmla="*/ 6 w 7"/>
                  <a:gd name="T17" fmla="*/ 5 h 6"/>
                  <a:gd name="T18" fmla="*/ 6 w 7"/>
                  <a:gd name="T19" fmla="*/ 3 h 6"/>
                  <a:gd name="T20" fmla="*/ 6 w 7"/>
                  <a:gd name="T21" fmla="*/ 4 h 6"/>
                  <a:gd name="T22" fmla="*/ 6 w 7"/>
                  <a:gd name="T23" fmla="*/ 4 h 6"/>
                  <a:gd name="T24" fmla="*/ 7 w 7"/>
                  <a:gd name="T25" fmla="*/ 5 h 6"/>
                  <a:gd name="T26" fmla="*/ 7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2 h 6"/>
                  <a:gd name="T34" fmla="*/ 7 w 7"/>
                  <a:gd name="T35" fmla="*/ 1 h 6"/>
                  <a:gd name="T36" fmla="*/ 5 w 7"/>
                  <a:gd name="T37" fmla="*/ 4 h 6"/>
                  <a:gd name="T38" fmla="*/ 5 w 7"/>
                  <a:gd name="T39" fmla="*/ 2 h 6"/>
                  <a:gd name="T40" fmla="*/ 4 w 7"/>
                  <a:gd name="T41" fmla="*/ 1 h 6"/>
                  <a:gd name="T42" fmla="*/ 4 w 7"/>
                  <a:gd name="T43" fmla="*/ 3 h 6"/>
                  <a:gd name="T44" fmla="*/ 4 w 7"/>
                  <a:gd name="T45" fmla="*/ 3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5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2 w 7"/>
                  <a:gd name="T61" fmla="*/ 3 h 6"/>
                  <a:gd name="T62" fmla="*/ 2 w 7"/>
                  <a:gd name="T63" fmla="*/ 4 h 6"/>
                  <a:gd name="T64" fmla="*/ 1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1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4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6" y="4"/>
                      <a:pt x="7" y="5"/>
                    </a:cubicBezTo>
                    <a:cubicBezTo>
                      <a:pt x="7" y="5"/>
                      <a:pt x="7" y="3"/>
                      <a:pt x="7" y="2"/>
                    </a:cubicBezTo>
                    <a:cubicBezTo>
                      <a:pt x="7" y="5"/>
                      <a:pt x="7" y="2"/>
                      <a:pt x="7" y="5"/>
                    </a:cubicBezTo>
                    <a:cubicBezTo>
                      <a:pt x="7" y="6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0"/>
                      <a:pt x="6" y="3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4" name="Freeform 722"/>
              <p:cNvSpPr>
                <a:spLocks/>
              </p:cNvSpPr>
              <p:nvPr/>
            </p:nvSpPr>
            <p:spPr bwMode="auto">
              <a:xfrm>
                <a:off x="1982" y="31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5" name="Freeform 723"/>
              <p:cNvSpPr>
                <a:spLocks/>
              </p:cNvSpPr>
              <p:nvPr/>
            </p:nvSpPr>
            <p:spPr bwMode="auto">
              <a:xfrm>
                <a:off x="1979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6" name="Rectangle 724"/>
              <p:cNvSpPr>
                <a:spLocks noChangeArrowheads="1"/>
              </p:cNvSpPr>
              <p:nvPr/>
            </p:nvSpPr>
            <p:spPr bwMode="auto">
              <a:xfrm>
                <a:off x="1985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7" name="Freeform 725"/>
              <p:cNvSpPr>
                <a:spLocks/>
              </p:cNvSpPr>
              <p:nvPr/>
            </p:nvSpPr>
            <p:spPr bwMode="auto">
              <a:xfrm>
                <a:off x="1985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8" name="Freeform 726"/>
              <p:cNvSpPr>
                <a:spLocks/>
              </p:cNvSpPr>
              <p:nvPr/>
            </p:nvSpPr>
            <p:spPr bwMode="auto">
              <a:xfrm>
                <a:off x="1990" y="319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9" name="Rectangle 727"/>
              <p:cNvSpPr>
                <a:spLocks noChangeArrowheads="1"/>
              </p:cNvSpPr>
              <p:nvPr/>
            </p:nvSpPr>
            <p:spPr bwMode="auto">
              <a:xfrm>
                <a:off x="1982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0" name="Freeform 728"/>
              <p:cNvSpPr>
                <a:spLocks/>
              </p:cNvSpPr>
              <p:nvPr/>
            </p:nvSpPr>
            <p:spPr bwMode="auto">
              <a:xfrm>
                <a:off x="1968" y="3199"/>
                <a:ext cx="11" cy="19"/>
              </a:xfrm>
              <a:custGeom>
                <a:avLst/>
                <a:gdLst>
                  <a:gd name="T0" fmla="*/ 0 w 4"/>
                  <a:gd name="T1" fmla="*/ 6 h 7"/>
                  <a:gd name="T2" fmla="*/ 1 w 4"/>
                  <a:gd name="T3" fmla="*/ 7 h 7"/>
                  <a:gd name="T4" fmla="*/ 1 w 4"/>
                  <a:gd name="T5" fmla="*/ 3 h 7"/>
                  <a:gd name="T6" fmla="*/ 1 w 4"/>
                  <a:gd name="T7" fmla="*/ 7 h 7"/>
                  <a:gd name="T8" fmla="*/ 3 w 4"/>
                  <a:gd name="T9" fmla="*/ 4 h 7"/>
                  <a:gd name="T10" fmla="*/ 3 w 4"/>
                  <a:gd name="T11" fmla="*/ 6 h 7"/>
                  <a:gd name="T12" fmla="*/ 3 w 4"/>
                  <a:gd name="T13" fmla="*/ 2 h 7"/>
                  <a:gd name="T14" fmla="*/ 3 w 4"/>
                  <a:gd name="T15" fmla="*/ 6 h 7"/>
                  <a:gd name="T16" fmla="*/ 3 w 4"/>
                  <a:gd name="T17" fmla="*/ 6 h 7"/>
                  <a:gd name="T18" fmla="*/ 4 w 4"/>
                  <a:gd name="T19" fmla="*/ 5 h 7"/>
                  <a:gd name="T20" fmla="*/ 4 w 4"/>
                  <a:gd name="T21" fmla="*/ 3 h 7"/>
                  <a:gd name="T22" fmla="*/ 4 w 4"/>
                  <a:gd name="T23" fmla="*/ 1 h 7"/>
                  <a:gd name="T24" fmla="*/ 4 w 4"/>
                  <a:gd name="T25" fmla="*/ 3 h 7"/>
                  <a:gd name="T26" fmla="*/ 4 w 4"/>
                  <a:gd name="T27" fmla="*/ 1 h 7"/>
                  <a:gd name="T28" fmla="*/ 3 w 4"/>
                  <a:gd name="T29" fmla="*/ 2 h 7"/>
                  <a:gd name="T30" fmla="*/ 3 w 4"/>
                  <a:gd name="T31" fmla="*/ 1 h 7"/>
                  <a:gd name="T32" fmla="*/ 3 w 4"/>
                  <a:gd name="T33" fmla="*/ 2 h 7"/>
                  <a:gd name="T34" fmla="*/ 3 w 4"/>
                  <a:gd name="T35" fmla="*/ 2 h 7"/>
                  <a:gd name="T36" fmla="*/ 3 w 4"/>
                  <a:gd name="T37" fmla="*/ 3 h 7"/>
                  <a:gd name="T38" fmla="*/ 3 w 4"/>
                  <a:gd name="T39" fmla="*/ 2 h 7"/>
                  <a:gd name="T40" fmla="*/ 3 w 4"/>
                  <a:gd name="T41" fmla="*/ 3 h 7"/>
                  <a:gd name="T42" fmla="*/ 2 w 4"/>
                  <a:gd name="T43" fmla="*/ 1 h 7"/>
                  <a:gd name="T44" fmla="*/ 2 w 4"/>
                  <a:gd name="T45" fmla="*/ 2 h 7"/>
                  <a:gd name="T46" fmla="*/ 2 w 4"/>
                  <a:gd name="T47" fmla="*/ 1 h 7"/>
                  <a:gd name="T48" fmla="*/ 2 w 4"/>
                  <a:gd name="T49" fmla="*/ 4 h 7"/>
                  <a:gd name="T50" fmla="*/ 2 w 4"/>
                  <a:gd name="T51" fmla="*/ 2 h 7"/>
                  <a:gd name="T52" fmla="*/ 1 w 4"/>
                  <a:gd name="T53" fmla="*/ 2 h 7"/>
                  <a:gd name="T54" fmla="*/ 1 w 4"/>
                  <a:gd name="T55" fmla="*/ 2 h 7"/>
                  <a:gd name="T56" fmla="*/ 0 w 4"/>
                  <a:gd name="T57" fmla="*/ 3 h 7"/>
                  <a:gd name="T58" fmla="*/ 1 w 4"/>
                  <a:gd name="T59" fmla="*/ 3 h 7"/>
                  <a:gd name="T60" fmla="*/ 0 w 4"/>
                  <a:gd name="T61" fmla="*/ 4 h 7"/>
                  <a:gd name="T62" fmla="*/ 0 w 4"/>
                  <a:gd name="T63" fmla="*/ 4 h 7"/>
                  <a:gd name="T64" fmla="*/ 0 w 4"/>
                  <a:gd name="T65" fmla="*/ 5 h 7"/>
                  <a:gd name="T66" fmla="*/ 0 w 4"/>
                  <a:gd name="T67" fmla="*/ 4 h 7"/>
                  <a:gd name="T68" fmla="*/ 0 w 4"/>
                  <a:gd name="T6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7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1"/>
                      <a:pt x="3" y="2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1" name="Freeform 729"/>
              <p:cNvSpPr>
                <a:spLocks/>
              </p:cNvSpPr>
              <p:nvPr/>
            </p:nvSpPr>
            <p:spPr bwMode="auto">
              <a:xfrm>
                <a:off x="1976" y="320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2" name="Freeform 730"/>
              <p:cNvSpPr>
                <a:spLocks/>
              </p:cNvSpPr>
              <p:nvPr/>
            </p:nvSpPr>
            <p:spPr bwMode="auto">
              <a:xfrm>
                <a:off x="1960" y="3196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1 w 3"/>
                  <a:gd name="T11" fmla="*/ 3 h 9"/>
                  <a:gd name="T12" fmla="*/ 1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3 h 9"/>
                  <a:gd name="T20" fmla="*/ 0 w 3"/>
                  <a:gd name="T21" fmla="*/ 9 h 9"/>
                  <a:gd name="T22" fmla="*/ 0 w 3"/>
                  <a:gd name="T23" fmla="*/ 8 h 9"/>
                  <a:gd name="T24" fmla="*/ 0 w 3"/>
                  <a:gd name="T25" fmla="*/ 6 h 9"/>
                  <a:gd name="T26" fmla="*/ 0 w 3"/>
                  <a:gd name="T27" fmla="*/ 7 h 9"/>
                  <a:gd name="T28" fmla="*/ 0 w 3"/>
                  <a:gd name="T29" fmla="*/ 8 h 9"/>
                  <a:gd name="T30" fmla="*/ 2 w 3"/>
                  <a:gd name="T31" fmla="*/ 8 h 9"/>
                  <a:gd name="T32" fmla="*/ 2 w 3"/>
                  <a:gd name="T33" fmla="*/ 8 h 9"/>
                  <a:gd name="T34" fmla="*/ 2 w 3"/>
                  <a:gd name="T35" fmla="*/ 6 h 9"/>
                  <a:gd name="T36" fmla="*/ 2 w 3"/>
                  <a:gd name="T37" fmla="*/ 4 h 9"/>
                  <a:gd name="T38" fmla="*/ 2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2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4"/>
                      <a:pt x="1" y="5"/>
                    </a:cubicBezTo>
                    <a:cubicBezTo>
                      <a:pt x="1" y="6"/>
                      <a:pt x="1" y="7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4"/>
                      <a:pt x="1" y="5"/>
                      <a:pt x="1" y="3"/>
                    </a:cubicBezTo>
                    <a:cubicBezTo>
                      <a:pt x="1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7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2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3" name="Rectangle 731"/>
              <p:cNvSpPr>
                <a:spLocks noChangeArrowheads="1"/>
              </p:cNvSpPr>
              <p:nvPr/>
            </p:nvSpPr>
            <p:spPr bwMode="auto">
              <a:xfrm>
                <a:off x="1968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4" name="Freeform 732"/>
              <p:cNvSpPr>
                <a:spLocks/>
              </p:cNvSpPr>
              <p:nvPr/>
            </p:nvSpPr>
            <p:spPr bwMode="auto">
              <a:xfrm>
                <a:off x="1966" y="321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5" name="Freeform 733"/>
              <p:cNvSpPr>
                <a:spLocks/>
              </p:cNvSpPr>
              <p:nvPr/>
            </p:nvSpPr>
            <p:spPr bwMode="auto">
              <a:xfrm>
                <a:off x="1963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6" name="Freeform 734"/>
              <p:cNvSpPr>
                <a:spLocks/>
              </p:cNvSpPr>
              <p:nvPr/>
            </p:nvSpPr>
            <p:spPr bwMode="auto">
              <a:xfrm>
                <a:off x="1957" y="3210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3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ubicBezTo>
                      <a:pt x="0" y="1"/>
                      <a:pt x="0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7" name="Freeform 735"/>
              <p:cNvSpPr>
                <a:spLocks/>
              </p:cNvSpPr>
              <p:nvPr/>
            </p:nvSpPr>
            <p:spPr bwMode="auto">
              <a:xfrm>
                <a:off x="1947" y="3199"/>
                <a:ext cx="10" cy="30"/>
              </a:xfrm>
              <a:custGeom>
                <a:avLst/>
                <a:gdLst>
                  <a:gd name="T0" fmla="*/ 3 w 4"/>
                  <a:gd name="T1" fmla="*/ 3 h 11"/>
                  <a:gd name="T2" fmla="*/ 3 w 4"/>
                  <a:gd name="T3" fmla="*/ 4 h 11"/>
                  <a:gd name="T4" fmla="*/ 3 w 4"/>
                  <a:gd name="T5" fmla="*/ 3 h 11"/>
                  <a:gd name="T6" fmla="*/ 3 w 4"/>
                  <a:gd name="T7" fmla="*/ 2 h 11"/>
                  <a:gd name="T8" fmla="*/ 3 w 4"/>
                  <a:gd name="T9" fmla="*/ 3 h 11"/>
                  <a:gd name="T10" fmla="*/ 2 w 4"/>
                  <a:gd name="T11" fmla="*/ 3 h 11"/>
                  <a:gd name="T12" fmla="*/ 2 w 4"/>
                  <a:gd name="T13" fmla="*/ 5 h 11"/>
                  <a:gd name="T14" fmla="*/ 2 w 4"/>
                  <a:gd name="T15" fmla="*/ 2 h 11"/>
                  <a:gd name="T16" fmla="*/ 1 w 4"/>
                  <a:gd name="T17" fmla="*/ 6 h 11"/>
                  <a:gd name="T18" fmla="*/ 1 w 4"/>
                  <a:gd name="T19" fmla="*/ 4 h 11"/>
                  <a:gd name="T20" fmla="*/ 1 w 4"/>
                  <a:gd name="T21" fmla="*/ 4 h 11"/>
                  <a:gd name="T22" fmla="*/ 1 w 4"/>
                  <a:gd name="T23" fmla="*/ 6 h 11"/>
                  <a:gd name="T24" fmla="*/ 1 w 4"/>
                  <a:gd name="T25" fmla="*/ 8 h 11"/>
                  <a:gd name="T26" fmla="*/ 1 w 4"/>
                  <a:gd name="T27" fmla="*/ 8 h 11"/>
                  <a:gd name="T28" fmla="*/ 2 w 4"/>
                  <a:gd name="T29" fmla="*/ 9 h 11"/>
                  <a:gd name="T30" fmla="*/ 3 w 4"/>
                  <a:gd name="T31" fmla="*/ 7 h 11"/>
                  <a:gd name="T32" fmla="*/ 3 w 4"/>
                  <a:gd name="T33" fmla="*/ 8 h 11"/>
                  <a:gd name="T34" fmla="*/ 2 w 4"/>
                  <a:gd name="T35" fmla="*/ 5 h 11"/>
                  <a:gd name="T36" fmla="*/ 3 w 4"/>
                  <a:gd name="T37" fmla="*/ 5 h 11"/>
                  <a:gd name="T38" fmla="*/ 3 w 4"/>
                  <a:gd name="T39" fmla="*/ 7 h 11"/>
                  <a:gd name="T40" fmla="*/ 3 w 4"/>
                  <a:gd name="T41" fmla="*/ 6 h 11"/>
                  <a:gd name="T42" fmla="*/ 4 w 4"/>
                  <a:gd name="T43" fmla="*/ 8 h 11"/>
                  <a:gd name="T44" fmla="*/ 4 w 4"/>
                  <a:gd name="T45" fmla="*/ 5 h 11"/>
                  <a:gd name="T46" fmla="*/ 4 w 4"/>
                  <a:gd name="T47" fmla="*/ 6 h 11"/>
                  <a:gd name="T48" fmla="*/ 3 w 4"/>
                  <a:gd name="T49" fmla="*/ 3 h 11"/>
                  <a:gd name="T50" fmla="*/ 2 w 4"/>
                  <a:gd name="T51" fmla="*/ 3 h 11"/>
                  <a:gd name="T52" fmla="*/ 2 w 4"/>
                  <a:gd name="T53" fmla="*/ 5 h 11"/>
                  <a:gd name="T54" fmla="*/ 1 w 4"/>
                  <a:gd name="T55" fmla="*/ 3 h 11"/>
                  <a:gd name="T56" fmla="*/ 2 w 4"/>
                  <a:gd name="T57" fmla="*/ 5 h 11"/>
                  <a:gd name="T58" fmla="*/ 1 w 4"/>
                  <a:gd name="T59" fmla="*/ 3 h 11"/>
                  <a:gd name="T60" fmla="*/ 1 w 4"/>
                  <a:gd name="T61" fmla="*/ 5 h 11"/>
                  <a:gd name="T62" fmla="*/ 1 w 4"/>
                  <a:gd name="T63" fmla="*/ 3 h 11"/>
                  <a:gd name="T64" fmla="*/ 2 w 4"/>
                  <a:gd name="T65" fmla="*/ 6 h 11"/>
                  <a:gd name="T66" fmla="*/ 3 w 4"/>
                  <a:gd name="T67" fmla="*/ 5 h 11"/>
                  <a:gd name="T68" fmla="*/ 4 w 4"/>
                  <a:gd name="T69" fmla="*/ 5 h 11"/>
                  <a:gd name="T70" fmla="*/ 4 w 4"/>
                  <a:gd name="T71" fmla="*/ 4 h 11"/>
                  <a:gd name="T72" fmla="*/ 3 w 4"/>
                  <a:gd name="T73" fmla="*/ 7 h 11"/>
                  <a:gd name="T74" fmla="*/ 4 w 4"/>
                  <a:gd name="T75" fmla="*/ 6 h 11"/>
                  <a:gd name="T76" fmla="*/ 4 w 4"/>
                  <a:gd name="T77" fmla="*/ 6 h 11"/>
                  <a:gd name="T78" fmla="*/ 4 w 4"/>
                  <a:gd name="T79" fmla="*/ 6 h 11"/>
                  <a:gd name="T80" fmla="*/ 4 w 4"/>
                  <a:gd name="T81" fmla="*/ 3 h 11"/>
                  <a:gd name="T82" fmla="*/ 3 w 4"/>
                  <a:gd name="T83" fmla="*/ 1 h 11"/>
                  <a:gd name="T84" fmla="*/ 3 w 4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3"/>
                      <a:pt x="1" y="4"/>
                      <a:pt x="1" y="6"/>
                    </a:cubicBezTo>
                    <a:cubicBezTo>
                      <a:pt x="1" y="4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6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2" y="7"/>
                      <a:pt x="2" y="5"/>
                    </a:cubicBezTo>
                    <a:cubicBezTo>
                      <a:pt x="3" y="8"/>
                      <a:pt x="2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8"/>
                      <a:pt x="3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3" y="3"/>
                    </a:cubicBezTo>
                    <a:cubicBezTo>
                      <a:pt x="3" y="3"/>
                      <a:pt x="2" y="4"/>
                      <a:pt x="2" y="3"/>
                    </a:cubicBezTo>
                    <a:cubicBezTo>
                      <a:pt x="2" y="5"/>
                      <a:pt x="1" y="3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3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3" y="5"/>
                      <a:pt x="4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8" name="Freeform 736"/>
              <p:cNvSpPr>
                <a:spLocks/>
              </p:cNvSpPr>
              <p:nvPr/>
            </p:nvSpPr>
            <p:spPr bwMode="auto">
              <a:xfrm>
                <a:off x="1955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9" name="Freeform 737"/>
              <p:cNvSpPr>
                <a:spLocks/>
              </p:cNvSpPr>
              <p:nvPr/>
            </p:nvSpPr>
            <p:spPr bwMode="auto">
              <a:xfrm>
                <a:off x="1957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0" name="Rectangle 738"/>
              <p:cNvSpPr>
                <a:spLocks noChangeArrowheads="1"/>
              </p:cNvSpPr>
              <p:nvPr/>
            </p:nvSpPr>
            <p:spPr bwMode="auto">
              <a:xfrm>
                <a:off x="1957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1" name="Rectangle 739"/>
              <p:cNvSpPr>
                <a:spLocks noChangeArrowheads="1"/>
              </p:cNvSpPr>
              <p:nvPr/>
            </p:nvSpPr>
            <p:spPr bwMode="auto">
              <a:xfrm>
                <a:off x="1957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2" name="Freeform 740"/>
              <p:cNvSpPr>
                <a:spLocks/>
              </p:cNvSpPr>
              <p:nvPr/>
            </p:nvSpPr>
            <p:spPr bwMode="auto">
              <a:xfrm>
                <a:off x="1960" y="321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3" name="Freeform 741"/>
              <p:cNvSpPr>
                <a:spLocks/>
              </p:cNvSpPr>
              <p:nvPr/>
            </p:nvSpPr>
            <p:spPr bwMode="auto">
              <a:xfrm>
                <a:off x="1971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4" name="Freeform 742"/>
              <p:cNvSpPr>
                <a:spLocks/>
              </p:cNvSpPr>
              <p:nvPr/>
            </p:nvSpPr>
            <p:spPr bwMode="auto">
              <a:xfrm>
                <a:off x="1957" y="3191"/>
                <a:ext cx="28" cy="32"/>
              </a:xfrm>
              <a:custGeom>
                <a:avLst/>
                <a:gdLst>
                  <a:gd name="T0" fmla="*/ 8 w 10"/>
                  <a:gd name="T1" fmla="*/ 7 h 12"/>
                  <a:gd name="T2" fmla="*/ 7 w 10"/>
                  <a:gd name="T3" fmla="*/ 9 h 12"/>
                  <a:gd name="T4" fmla="*/ 8 w 10"/>
                  <a:gd name="T5" fmla="*/ 10 h 12"/>
                  <a:gd name="T6" fmla="*/ 9 w 10"/>
                  <a:gd name="T7" fmla="*/ 9 h 12"/>
                  <a:gd name="T8" fmla="*/ 10 w 10"/>
                  <a:gd name="T9" fmla="*/ 9 h 12"/>
                  <a:gd name="T10" fmla="*/ 9 w 10"/>
                  <a:gd name="T11" fmla="*/ 4 h 12"/>
                  <a:gd name="T12" fmla="*/ 8 w 10"/>
                  <a:gd name="T13" fmla="*/ 6 h 12"/>
                  <a:gd name="T14" fmla="*/ 8 w 10"/>
                  <a:gd name="T15" fmla="*/ 5 h 12"/>
                  <a:gd name="T16" fmla="*/ 7 w 10"/>
                  <a:gd name="T17" fmla="*/ 5 h 12"/>
                  <a:gd name="T18" fmla="*/ 7 w 10"/>
                  <a:gd name="T19" fmla="*/ 8 h 12"/>
                  <a:gd name="T20" fmla="*/ 6 w 10"/>
                  <a:gd name="T21" fmla="*/ 8 h 12"/>
                  <a:gd name="T22" fmla="*/ 6 w 10"/>
                  <a:gd name="T23" fmla="*/ 7 h 12"/>
                  <a:gd name="T24" fmla="*/ 5 w 10"/>
                  <a:gd name="T25" fmla="*/ 7 h 12"/>
                  <a:gd name="T26" fmla="*/ 4 w 10"/>
                  <a:gd name="T27" fmla="*/ 6 h 12"/>
                  <a:gd name="T28" fmla="*/ 3 w 10"/>
                  <a:gd name="T29" fmla="*/ 7 h 12"/>
                  <a:gd name="T30" fmla="*/ 3 w 10"/>
                  <a:gd name="T31" fmla="*/ 9 h 12"/>
                  <a:gd name="T32" fmla="*/ 2 w 10"/>
                  <a:gd name="T33" fmla="*/ 7 h 12"/>
                  <a:gd name="T34" fmla="*/ 2 w 10"/>
                  <a:gd name="T35" fmla="*/ 8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7 h 12"/>
                  <a:gd name="T42" fmla="*/ 2 w 10"/>
                  <a:gd name="T43" fmla="*/ 11 h 12"/>
                  <a:gd name="T44" fmla="*/ 2 w 10"/>
                  <a:gd name="T45" fmla="*/ 11 h 12"/>
                  <a:gd name="T46" fmla="*/ 3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5 w 10"/>
                  <a:gd name="T53" fmla="*/ 10 h 12"/>
                  <a:gd name="T54" fmla="*/ 5 w 10"/>
                  <a:gd name="T55" fmla="*/ 10 h 12"/>
                  <a:gd name="T56" fmla="*/ 5 w 10"/>
                  <a:gd name="T57" fmla="*/ 10 h 12"/>
                  <a:gd name="T58" fmla="*/ 5 w 10"/>
                  <a:gd name="T59" fmla="*/ 10 h 12"/>
                  <a:gd name="T60" fmla="*/ 6 w 10"/>
                  <a:gd name="T61" fmla="*/ 9 h 12"/>
                  <a:gd name="T62" fmla="*/ 6 w 10"/>
                  <a:gd name="T63" fmla="*/ 10 h 12"/>
                  <a:gd name="T64" fmla="*/ 7 w 10"/>
                  <a:gd name="T65" fmla="*/ 10 h 12"/>
                  <a:gd name="T66" fmla="*/ 7 w 10"/>
                  <a:gd name="T67" fmla="*/ 9 h 12"/>
                  <a:gd name="T68" fmla="*/ 8 w 10"/>
                  <a:gd name="T69" fmla="*/ 8 h 12"/>
                  <a:gd name="T70" fmla="*/ 9 w 10"/>
                  <a:gd name="T71" fmla="*/ 7 h 12"/>
                  <a:gd name="T72" fmla="*/ 9 w 10"/>
                  <a:gd name="T73" fmla="*/ 7 h 12"/>
                  <a:gd name="T74" fmla="*/ 10 w 10"/>
                  <a:gd name="T75" fmla="*/ 5 h 12"/>
                  <a:gd name="T76" fmla="*/ 10 w 10"/>
                  <a:gd name="T77" fmla="*/ 6 h 12"/>
                  <a:gd name="T78" fmla="*/ 10 w 10"/>
                  <a:gd name="T79" fmla="*/ 7 h 12"/>
                  <a:gd name="T80" fmla="*/ 8 w 10"/>
                  <a:gd name="T8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7" y="8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10"/>
                      <a:pt x="8" y="10"/>
                    </a:cubicBezTo>
                    <a:cubicBezTo>
                      <a:pt x="8" y="10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2"/>
                      <a:pt x="10" y="5"/>
                      <a:pt x="10" y="9"/>
                    </a:cubicBezTo>
                    <a:cubicBezTo>
                      <a:pt x="10" y="0"/>
                      <a:pt x="10" y="6"/>
                      <a:pt x="9" y="5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7"/>
                      <a:pt x="8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6" y="8"/>
                      <a:pt x="7" y="9"/>
                      <a:pt x="6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6"/>
                      <a:pt x="6" y="6"/>
                      <a:pt x="5" y="5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7"/>
                      <a:pt x="3" y="6"/>
                    </a:cubicBezTo>
                    <a:cubicBezTo>
                      <a:pt x="3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9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6"/>
                      <a:pt x="1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9"/>
                      <a:pt x="3" y="12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4" y="10"/>
                      <a:pt x="4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9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6" y="9"/>
                      <a:pt x="5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9"/>
                      <a:pt x="9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2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5" name="Freeform 743"/>
              <p:cNvSpPr>
                <a:spLocks/>
              </p:cNvSpPr>
              <p:nvPr/>
            </p:nvSpPr>
            <p:spPr bwMode="auto">
              <a:xfrm>
                <a:off x="1982" y="3213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6" name="Freeform 744"/>
              <p:cNvSpPr>
                <a:spLocks/>
              </p:cNvSpPr>
              <p:nvPr/>
            </p:nvSpPr>
            <p:spPr bwMode="auto">
              <a:xfrm>
                <a:off x="1982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7" name="Freeform 745"/>
              <p:cNvSpPr>
                <a:spLocks/>
              </p:cNvSpPr>
              <p:nvPr/>
            </p:nvSpPr>
            <p:spPr bwMode="auto">
              <a:xfrm>
                <a:off x="1976" y="320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8" name="Rectangle 746"/>
              <p:cNvSpPr>
                <a:spLocks noChangeArrowheads="1"/>
              </p:cNvSpPr>
              <p:nvPr/>
            </p:nvSpPr>
            <p:spPr bwMode="auto">
              <a:xfrm>
                <a:off x="1976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9" name="Freeform 747"/>
              <p:cNvSpPr>
                <a:spLocks/>
              </p:cNvSpPr>
              <p:nvPr/>
            </p:nvSpPr>
            <p:spPr bwMode="auto">
              <a:xfrm>
                <a:off x="1957" y="3202"/>
                <a:ext cx="19" cy="24"/>
              </a:xfrm>
              <a:custGeom>
                <a:avLst/>
                <a:gdLst>
                  <a:gd name="T0" fmla="*/ 2 w 7"/>
                  <a:gd name="T1" fmla="*/ 4 h 9"/>
                  <a:gd name="T2" fmla="*/ 1 w 7"/>
                  <a:gd name="T3" fmla="*/ 5 h 9"/>
                  <a:gd name="T4" fmla="*/ 1 w 7"/>
                  <a:gd name="T5" fmla="*/ 4 h 9"/>
                  <a:gd name="T6" fmla="*/ 0 w 7"/>
                  <a:gd name="T7" fmla="*/ 7 h 9"/>
                  <a:gd name="T8" fmla="*/ 4 w 7"/>
                  <a:gd name="T9" fmla="*/ 6 h 9"/>
                  <a:gd name="T10" fmla="*/ 4 w 7"/>
                  <a:gd name="T11" fmla="*/ 7 h 9"/>
                  <a:gd name="T12" fmla="*/ 5 w 7"/>
                  <a:gd name="T13" fmla="*/ 5 h 9"/>
                  <a:gd name="T14" fmla="*/ 5 w 7"/>
                  <a:gd name="T15" fmla="*/ 7 h 9"/>
                  <a:gd name="T16" fmla="*/ 6 w 7"/>
                  <a:gd name="T17" fmla="*/ 6 h 9"/>
                  <a:gd name="T18" fmla="*/ 6 w 7"/>
                  <a:gd name="T19" fmla="*/ 5 h 9"/>
                  <a:gd name="T20" fmla="*/ 6 w 7"/>
                  <a:gd name="T21" fmla="*/ 6 h 9"/>
                  <a:gd name="T22" fmla="*/ 6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5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3 h 9"/>
                  <a:gd name="T36" fmla="*/ 7 w 7"/>
                  <a:gd name="T37" fmla="*/ 4 h 9"/>
                  <a:gd name="T38" fmla="*/ 7 w 7"/>
                  <a:gd name="T39" fmla="*/ 4 h 9"/>
                  <a:gd name="T40" fmla="*/ 6 w 7"/>
                  <a:gd name="T41" fmla="*/ 4 h 9"/>
                  <a:gd name="T42" fmla="*/ 6 w 7"/>
                  <a:gd name="T43" fmla="*/ 3 h 9"/>
                  <a:gd name="T44" fmla="*/ 6 w 7"/>
                  <a:gd name="T45" fmla="*/ 1 h 9"/>
                  <a:gd name="T46" fmla="*/ 6 w 7"/>
                  <a:gd name="T47" fmla="*/ 1 h 9"/>
                  <a:gd name="T48" fmla="*/ 6 w 7"/>
                  <a:gd name="T49" fmla="*/ 2 h 9"/>
                  <a:gd name="T50" fmla="*/ 6 w 7"/>
                  <a:gd name="T51" fmla="*/ 3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5 w 7"/>
                  <a:gd name="T63" fmla="*/ 4 h 9"/>
                  <a:gd name="T64" fmla="*/ 4 w 7"/>
                  <a:gd name="T65" fmla="*/ 4 h 9"/>
                  <a:gd name="T66" fmla="*/ 4 w 7"/>
                  <a:gd name="T67" fmla="*/ 3 h 9"/>
                  <a:gd name="T68" fmla="*/ 4 w 7"/>
                  <a:gd name="T69" fmla="*/ 4 h 9"/>
                  <a:gd name="T70" fmla="*/ 3 w 7"/>
                  <a:gd name="T71" fmla="*/ 4 h 9"/>
                  <a:gd name="T72" fmla="*/ 3 w 7"/>
                  <a:gd name="T73" fmla="*/ 4 h 9"/>
                  <a:gd name="T74" fmla="*/ 2 w 7"/>
                  <a:gd name="T75" fmla="*/ 4 h 9"/>
                  <a:gd name="T76" fmla="*/ 2 w 7"/>
                  <a:gd name="T77" fmla="*/ 4 h 9"/>
                  <a:gd name="T78" fmla="*/ 1 w 7"/>
                  <a:gd name="T79" fmla="*/ 6 h 9"/>
                  <a:gd name="T80" fmla="*/ 2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1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7"/>
                      <a:pt x="7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0" name="Freeform 748"/>
              <p:cNvSpPr>
                <a:spLocks/>
              </p:cNvSpPr>
              <p:nvPr/>
            </p:nvSpPr>
            <p:spPr bwMode="auto">
              <a:xfrm>
                <a:off x="1957" y="3213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1" name="Freeform 749"/>
              <p:cNvSpPr>
                <a:spLocks/>
              </p:cNvSpPr>
              <p:nvPr/>
            </p:nvSpPr>
            <p:spPr bwMode="auto">
              <a:xfrm>
                <a:off x="1944" y="3210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4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5 w 5"/>
                  <a:gd name="T15" fmla="*/ 2 h 6"/>
                  <a:gd name="T16" fmla="*/ 4 w 5"/>
                  <a:gd name="T17" fmla="*/ 2 h 6"/>
                  <a:gd name="T18" fmla="*/ 5 w 5"/>
                  <a:gd name="T19" fmla="*/ 1 h 6"/>
                  <a:gd name="T20" fmla="*/ 3 w 5"/>
                  <a:gd name="T21" fmla="*/ 3 h 6"/>
                  <a:gd name="T22" fmla="*/ 4 w 5"/>
                  <a:gd name="T23" fmla="*/ 1 h 6"/>
                  <a:gd name="T24" fmla="*/ 3 w 5"/>
                  <a:gd name="T25" fmla="*/ 1 h 6"/>
                  <a:gd name="T26" fmla="*/ 3 w 5"/>
                  <a:gd name="T27" fmla="*/ 1 h 6"/>
                  <a:gd name="T28" fmla="*/ 3 w 5"/>
                  <a:gd name="T29" fmla="*/ 3 h 6"/>
                  <a:gd name="T30" fmla="*/ 3 w 5"/>
                  <a:gd name="T31" fmla="*/ 1 h 6"/>
                  <a:gd name="T32" fmla="*/ 2 w 5"/>
                  <a:gd name="T33" fmla="*/ 1 h 6"/>
                  <a:gd name="T34" fmla="*/ 1 w 5"/>
                  <a:gd name="T35" fmla="*/ 4 h 6"/>
                  <a:gd name="T36" fmla="*/ 1 w 5"/>
                  <a:gd name="T37" fmla="*/ 2 h 6"/>
                  <a:gd name="T38" fmla="*/ 1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4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3" y="2"/>
                      <a:pt x="3" y="1"/>
                    </a:cubicBezTo>
                    <a:cubicBezTo>
                      <a:pt x="3" y="2"/>
                      <a:pt x="2" y="3"/>
                      <a:pt x="2" y="1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2" name="Rectangle 750"/>
              <p:cNvSpPr>
                <a:spLocks noChangeArrowheads="1"/>
              </p:cNvSpPr>
              <p:nvPr/>
            </p:nvSpPr>
            <p:spPr bwMode="auto">
              <a:xfrm>
                <a:off x="1949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3" name="Freeform 751"/>
              <p:cNvSpPr>
                <a:spLocks/>
              </p:cNvSpPr>
              <p:nvPr/>
            </p:nvSpPr>
            <p:spPr bwMode="auto">
              <a:xfrm>
                <a:off x="1963" y="3017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4" name="Freeform 752"/>
              <p:cNvSpPr>
                <a:spLocks/>
              </p:cNvSpPr>
              <p:nvPr/>
            </p:nvSpPr>
            <p:spPr bwMode="auto">
              <a:xfrm>
                <a:off x="1955" y="3017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5 w 5"/>
                  <a:gd name="T5" fmla="*/ 1 h 3"/>
                  <a:gd name="T6" fmla="*/ 2 w 5"/>
                  <a:gd name="T7" fmla="*/ 1 h 3"/>
                  <a:gd name="T8" fmla="*/ 3 w 5"/>
                  <a:gd name="T9" fmla="*/ 2 h 3"/>
                  <a:gd name="T10" fmla="*/ 1 w 5"/>
                  <a:gd name="T11" fmla="*/ 1 h 3"/>
                  <a:gd name="T12" fmla="*/ 1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3" y="3"/>
                      <a:pt x="5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0" y="2"/>
                      <a:pt x="1" y="2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5" name="Freeform 753"/>
              <p:cNvSpPr>
                <a:spLocks/>
              </p:cNvSpPr>
              <p:nvPr/>
            </p:nvSpPr>
            <p:spPr bwMode="auto">
              <a:xfrm>
                <a:off x="1957" y="3025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6" name="Freeform 754"/>
              <p:cNvSpPr>
                <a:spLocks/>
              </p:cNvSpPr>
              <p:nvPr/>
            </p:nvSpPr>
            <p:spPr bwMode="auto">
              <a:xfrm>
                <a:off x="1960" y="3025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7" name="Freeform 755"/>
              <p:cNvSpPr>
                <a:spLocks/>
              </p:cNvSpPr>
              <p:nvPr/>
            </p:nvSpPr>
            <p:spPr bwMode="auto">
              <a:xfrm>
                <a:off x="1966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8" name="Freeform 756"/>
              <p:cNvSpPr>
                <a:spLocks/>
              </p:cNvSpPr>
              <p:nvPr/>
            </p:nvSpPr>
            <p:spPr bwMode="auto">
              <a:xfrm>
                <a:off x="1957" y="3030"/>
                <a:ext cx="11" cy="6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1 h 2"/>
                  <a:gd name="T4" fmla="*/ 3 w 4"/>
                  <a:gd name="T5" fmla="*/ 1 h 2"/>
                  <a:gd name="T6" fmla="*/ 1 w 4"/>
                  <a:gd name="T7" fmla="*/ 1 h 2"/>
                  <a:gd name="T8" fmla="*/ 1 w 4"/>
                  <a:gd name="T9" fmla="*/ 0 h 2"/>
                  <a:gd name="T10" fmla="*/ 0 w 4"/>
                  <a:gd name="T11" fmla="*/ 1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9" name="Freeform 757"/>
              <p:cNvSpPr>
                <a:spLocks/>
              </p:cNvSpPr>
              <p:nvPr/>
            </p:nvSpPr>
            <p:spPr bwMode="auto">
              <a:xfrm>
                <a:off x="1963" y="30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0" name="Freeform 758"/>
              <p:cNvSpPr>
                <a:spLocks/>
              </p:cNvSpPr>
              <p:nvPr/>
            </p:nvSpPr>
            <p:spPr bwMode="auto">
              <a:xfrm>
                <a:off x="1963" y="3028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1" name="Freeform 759"/>
              <p:cNvSpPr>
                <a:spLocks/>
              </p:cNvSpPr>
              <p:nvPr/>
            </p:nvSpPr>
            <p:spPr bwMode="auto">
              <a:xfrm>
                <a:off x="1955" y="3036"/>
                <a:ext cx="13" cy="5"/>
              </a:xfrm>
              <a:custGeom>
                <a:avLst/>
                <a:gdLst>
                  <a:gd name="T0" fmla="*/ 5 w 5"/>
                  <a:gd name="T1" fmla="*/ 1 h 2"/>
                  <a:gd name="T2" fmla="*/ 3 w 5"/>
                  <a:gd name="T3" fmla="*/ 0 h 2"/>
                  <a:gd name="T4" fmla="*/ 0 w 5"/>
                  <a:gd name="T5" fmla="*/ 2 h 2"/>
                  <a:gd name="T6" fmla="*/ 1 w 5"/>
                  <a:gd name="T7" fmla="*/ 2 h 2"/>
                  <a:gd name="T8" fmla="*/ 5 w 5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2" y="2"/>
                      <a:pt x="5" y="0"/>
                      <a:pt x="3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2" name="Freeform 760"/>
              <p:cNvSpPr>
                <a:spLocks/>
              </p:cNvSpPr>
              <p:nvPr/>
            </p:nvSpPr>
            <p:spPr bwMode="auto">
              <a:xfrm>
                <a:off x="1952" y="304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3" name="Freeform 761"/>
              <p:cNvSpPr>
                <a:spLocks/>
              </p:cNvSpPr>
              <p:nvPr/>
            </p:nvSpPr>
            <p:spPr bwMode="auto">
              <a:xfrm>
                <a:off x="1949" y="3044"/>
                <a:ext cx="17" cy="11"/>
              </a:xfrm>
              <a:custGeom>
                <a:avLst/>
                <a:gdLst>
                  <a:gd name="T0" fmla="*/ 5 w 6"/>
                  <a:gd name="T1" fmla="*/ 4 h 4"/>
                  <a:gd name="T2" fmla="*/ 3 w 6"/>
                  <a:gd name="T3" fmla="*/ 2 h 4"/>
                  <a:gd name="T4" fmla="*/ 5 w 6"/>
                  <a:gd name="T5" fmla="*/ 3 h 4"/>
                  <a:gd name="T6" fmla="*/ 4 w 6"/>
                  <a:gd name="T7" fmla="*/ 1 h 4"/>
                  <a:gd name="T8" fmla="*/ 6 w 6"/>
                  <a:gd name="T9" fmla="*/ 2 h 4"/>
                  <a:gd name="T10" fmla="*/ 4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3 w 6"/>
                  <a:gd name="T17" fmla="*/ 1 h 4"/>
                  <a:gd name="T18" fmla="*/ 2 w 6"/>
                  <a:gd name="T19" fmla="*/ 1 h 4"/>
                  <a:gd name="T20" fmla="*/ 0 w 6"/>
                  <a:gd name="T21" fmla="*/ 3 h 4"/>
                  <a:gd name="T22" fmla="*/ 5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3" y="2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5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4" y="3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4" name="Freeform 762"/>
              <p:cNvSpPr>
                <a:spLocks/>
              </p:cNvSpPr>
              <p:nvPr/>
            </p:nvSpPr>
            <p:spPr bwMode="auto">
              <a:xfrm>
                <a:off x="1955" y="305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5" name="Freeform 763"/>
              <p:cNvSpPr>
                <a:spLocks/>
              </p:cNvSpPr>
              <p:nvPr/>
            </p:nvSpPr>
            <p:spPr bwMode="auto">
              <a:xfrm>
                <a:off x="1949" y="3057"/>
                <a:ext cx="17" cy="9"/>
              </a:xfrm>
              <a:custGeom>
                <a:avLst/>
                <a:gdLst>
                  <a:gd name="T0" fmla="*/ 5 w 6"/>
                  <a:gd name="T1" fmla="*/ 1 h 3"/>
                  <a:gd name="T2" fmla="*/ 4 w 6"/>
                  <a:gd name="T3" fmla="*/ 0 h 3"/>
                  <a:gd name="T4" fmla="*/ 5 w 6"/>
                  <a:gd name="T5" fmla="*/ 0 h 3"/>
                  <a:gd name="T6" fmla="*/ 3 w 6"/>
                  <a:gd name="T7" fmla="*/ 0 h 3"/>
                  <a:gd name="T8" fmla="*/ 4 w 6"/>
                  <a:gd name="T9" fmla="*/ 1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1" y="0"/>
                      <a:pt x="4" y="1"/>
                      <a:pt x="4" y="1"/>
                    </a:cubicBezTo>
                    <a:cubicBezTo>
                      <a:pt x="3" y="3"/>
                      <a:pt x="3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6" name="Freeform 764"/>
              <p:cNvSpPr>
                <a:spLocks/>
              </p:cNvSpPr>
              <p:nvPr/>
            </p:nvSpPr>
            <p:spPr bwMode="auto">
              <a:xfrm>
                <a:off x="1963" y="30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7" name="Freeform 765"/>
              <p:cNvSpPr>
                <a:spLocks/>
              </p:cNvSpPr>
              <p:nvPr/>
            </p:nvSpPr>
            <p:spPr bwMode="auto">
              <a:xfrm>
                <a:off x="1955" y="306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8" name="Freeform 766"/>
              <p:cNvSpPr>
                <a:spLocks/>
              </p:cNvSpPr>
              <p:nvPr/>
            </p:nvSpPr>
            <p:spPr bwMode="auto">
              <a:xfrm>
                <a:off x="1963" y="306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9" name="Freeform 767"/>
              <p:cNvSpPr>
                <a:spLocks/>
              </p:cNvSpPr>
              <p:nvPr/>
            </p:nvSpPr>
            <p:spPr bwMode="auto">
              <a:xfrm>
                <a:off x="1927" y="3068"/>
                <a:ext cx="39" cy="57"/>
              </a:xfrm>
              <a:custGeom>
                <a:avLst/>
                <a:gdLst>
                  <a:gd name="T0" fmla="*/ 0 w 14"/>
                  <a:gd name="T1" fmla="*/ 17 h 21"/>
                  <a:gd name="T2" fmla="*/ 1 w 14"/>
                  <a:gd name="T3" fmla="*/ 18 h 21"/>
                  <a:gd name="T4" fmla="*/ 1 w 14"/>
                  <a:gd name="T5" fmla="*/ 19 h 21"/>
                  <a:gd name="T6" fmla="*/ 3 w 14"/>
                  <a:gd name="T7" fmla="*/ 21 h 21"/>
                  <a:gd name="T8" fmla="*/ 4 w 14"/>
                  <a:gd name="T9" fmla="*/ 19 h 21"/>
                  <a:gd name="T10" fmla="*/ 4 w 14"/>
                  <a:gd name="T11" fmla="*/ 20 h 21"/>
                  <a:gd name="T12" fmla="*/ 6 w 14"/>
                  <a:gd name="T13" fmla="*/ 17 h 21"/>
                  <a:gd name="T14" fmla="*/ 8 w 14"/>
                  <a:gd name="T15" fmla="*/ 15 h 21"/>
                  <a:gd name="T16" fmla="*/ 12 w 14"/>
                  <a:gd name="T17" fmla="*/ 6 h 21"/>
                  <a:gd name="T18" fmla="*/ 11 w 14"/>
                  <a:gd name="T19" fmla="*/ 5 h 21"/>
                  <a:gd name="T20" fmla="*/ 12 w 14"/>
                  <a:gd name="T21" fmla="*/ 4 h 21"/>
                  <a:gd name="T22" fmla="*/ 12 w 14"/>
                  <a:gd name="T23" fmla="*/ 5 h 21"/>
                  <a:gd name="T24" fmla="*/ 13 w 14"/>
                  <a:gd name="T25" fmla="*/ 2 h 21"/>
                  <a:gd name="T26" fmla="*/ 11 w 14"/>
                  <a:gd name="T27" fmla="*/ 2 h 21"/>
                  <a:gd name="T28" fmla="*/ 14 w 14"/>
                  <a:gd name="T29" fmla="*/ 1 h 21"/>
                  <a:gd name="T30" fmla="*/ 12 w 14"/>
                  <a:gd name="T31" fmla="*/ 0 h 21"/>
                  <a:gd name="T32" fmla="*/ 10 w 14"/>
                  <a:gd name="T33" fmla="*/ 1 h 21"/>
                  <a:gd name="T34" fmla="*/ 9 w 14"/>
                  <a:gd name="T35" fmla="*/ 0 h 21"/>
                  <a:gd name="T36" fmla="*/ 11 w 14"/>
                  <a:gd name="T37" fmla="*/ 6 h 21"/>
                  <a:gd name="T38" fmla="*/ 10 w 14"/>
                  <a:gd name="T39" fmla="*/ 6 h 21"/>
                  <a:gd name="T40" fmla="*/ 7 w 14"/>
                  <a:gd name="T41" fmla="*/ 9 h 21"/>
                  <a:gd name="T42" fmla="*/ 8 w 14"/>
                  <a:gd name="T43" fmla="*/ 11 h 21"/>
                  <a:gd name="T44" fmla="*/ 7 w 14"/>
                  <a:gd name="T45" fmla="*/ 11 h 21"/>
                  <a:gd name="T46" fmla="*/ 8 w 14"/>
                  <a:gd name="T47" fmla="*/ 12 h 21"/>
                  <a:gd name="T48" fmla="*/ 6 w 14"/>
                  <a:gd name="T49" fmla="*/ 12 h 21"/>
                  <a:gd name="T50" fmla="*/ 8 w 14"/>
                  <a:gd name="T51" fmla="*/ 14 h 21"/>
                  <a:gd name="T52" fmla="*/ 4 w 14"/>
                  <a:gd name="T53" fmla="*/ 13 h 21"/>
                  <a:gd name="T54" fmla="*/ 5 w 14"/>
                  <a:gd name="T55" fmla="*/ 14 h 21"/>
                  <a:gd name="T56" fmla="*/ 6 w 14"/>
                  <a:gd name="T57" fmla="*/ 15 h 21"/>
                  <a:gd name="T58" fmla="*/ 4 w 14"/>
                  <a:gd name="T59" fmla="*/ 14 h 21"/>
                  <a:gd name="T60" fmla="*/ 4 w 14"/>
                  <a:gd name="T61" fmla="*/ 16 h 21"/>
                  <a:gd name="T62" fmla="*/ 5 w 14"/>
                  <a:gd name="T63" fmla="*/ 17 h 21"/>
                  <a:gd name="T64" fmla="*/ 3 w 14"/>
                  <a:gd name="T65" fmla="*/ 18 h 21"/>
                  <a:gd name="T66" fmla="*/ 2 w 14"/>
                  <a:gd name="T67" fmla="*/ 16 h 21"/>
                  <a:gd name="T68" fmla="*/ 1 w 14"/>
                  <a:gd name="T69" fmla="*/ 15 h 21"/>
                  <a:gd name="T70" fmla="*/ 2 w 14"/>
                  <a:gd name="T71" fmla="*/ 18 h 21"/>
                  <a:gd name="T72" fmla="*/ 0 w 14"/>
                  <a:gd name="T7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1">
                    <a:moveTo>
                      <a:pt x="0" y="17"/>
                    </a:move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3" y="21"/>
                    </a:cubicBezTo>
                    <a:cubicBezTo>
                      <a:pt x="3" y="21"/>
                      <a:pt x="3" y="20"/>
                      <a:pt x="4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5" y="17"/>
                      <a:pt x="6" y="17"/>
                    </a:cubicBezTo>
                    <a:cubicBezTo>
                      <a:pt x="7" y="17"/>
                      <a:pt x="7" y="16"/>
                      <a:pt x="8" y="15"/>
                    </a:cubicBezTo>
                    <a:cubicBezTo>
                      <a:pt x="10" y="12"/>
                      <a:pt x="11" y="9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5"/>
                      <a:pt x="12" y="3"/>
                      <a:pt x="13" y="2"/>
                    </a:cubicBezTo>
                    <a:cubicBezTo>
                      <a:pt x="13" y="2"/>
                      <a:pt x="11" y="2"/>
                      <a:pt x="11" y="2"/>
                    </a:cubicBezTo>
                    <a:cubicBezTo>
                      <a:pt x="13" y="2"/>
                      <a:pt x="11" y="1"/>
                      <a:pt x="14" y="1"/>
                    </a:cubicBezTo>
                    <a:cubicBezTo>
                      <a:pt x="14" y="0"/>
                      <a:pt x="12" y="1"/>
                      <a:pt x="12" y="0"/>
                    </a:cubicBezTo>
                    <a:cubicBezTo>
                      <a:pt x="11" y="0"/>
                      <a:pt x="11" y="1"/>
                      <a:pt x="10" y="1"/>
                    </a:cubicBezTo>
                    <a:cubicBezTo>
                      <a:pt x="9" y="0"/>
                      <a:pt x="11" y="0"/>
                      <a:pt x="9" y="0"/>
                    </a:cubicBezTo>
                    <a:cubicBezTo>
                      <a:pt x="8" y="1"/>
                      <a:pt x="11" y="4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7" y="9"/>
                    </a:cubicBezTo>
                    <a:cubicBezTo>
                      <a:pt x="8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1"/>
                      <a:pt x="6" y="12"/>
                    </a:cubicBezTo>
                    <a:cubicBezTo>
                      <a:pt x="8" y="12"/>
                      <a:pt x="8" y="13"/>
                      <a:pt x="8" y="14"/>
                    </a:cubicBezTo>
                    <a:cubicBezTo>
                      <a:pt x="7" y="14"/>
                      <a:pt x="6" y="14"/>
                      <a:pt x="4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6" y="15"/>
                      <a:pt x="5" y="14"/>
                      <a:pt x="4" y="14"/>
                    </a:cubicBezTo>
                    <a:cubicBezTo>
                      <a:pt x="3" y="14"/>
                      <a:pt x="5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3" y="17"/>
                      <a:pt x="3" y="18"/>
                    </a:cubicBezTo>
                    <a:cubicBezTo>
                      <a:pt x="2" y="17"/>
                      <a:pt x="2" y="16"/>
                      <a:pt x="2" y="16"/>
                    </a:cubicBezTo>
                    <a:cubicBezTo>
                      <a:pt x="2" y="15"/>
                      <a:pt x="2" y="16"/>
                      <a:pt x="1" y="15"/>
                    </a:cubicBezTo>
                    <a:cubicBezTo>
                      <a:pt x="1" y="16"/>
                      <a:pt x="2" y="18"/>
                      <a:pt x="2" y="18"/>
                    </a:cubicBezTo>
                    <a:cubicBezTo>
                      <a:pt x="1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0" name="Rectangle 768"/>
              <p:cNvSpPr>
                <a:spLocks noChangeArrowheads="1"/>
              </p:cNvSpPr>
              <p:nvPr/>
            </p:nvSpPr>
            <p:spPr bwMode="auto">
              <a:xfrm>
                <a:off x="1930" y="310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1" name="Freeform 769"/>
              <p:cNvSpPr>
                <a:spLocks/>
              </p:cNvSpPr>
              <p:nvPr/>
            </p:nvSpPr>
            <p:spPr bwMode="auto">
              <a:xfrm>
                <a:off x="1927" y="31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2" name="Rectangle 770"/>
              <p:cNvSpPr>
                <a:spLocks noChangeArrowheads="1"/>
              </p:cNvSpPr>
              <p:nvPr/>
            </p:nvSpPr>
            <p:spPr bwMode="auto">
              <a:xfrm>
                <a:off x="1944" y="3115"/>
                <a:ext cx="3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3" name="Freeform 771"/>
              <p:cNvSpPr>
                <a:spLocks/>
              </p:cNvSpPr>
              <p:nvPr/>
            </p:nvSpPr>
            <p:spPr bwMode="auto">
              <a:xfrm>
                <a:off x="1936" y="310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4" name="Freeform 772"/>
              <p:cNvSpPr>
                <a:spLocks/>
              </p:cNvSpPr>
              <p:nvPr/>
            </p:nvSpPr>
            <p:spPr bwMode="auto">
              <a:xfrm>
                <a:off x="1944" y="30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5" name="Freeform 773"/>
              <p:cNvSpPr>
                <a:spLocks/>
              </p:cNvSpPr>
              <p:nvPr/>
            </p:nvSpPr>
            <p:spPr bwMode="auto">
              <a:xfrm>
                <a:off x="1927" y="311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6" name="Freeform 774"/>
              <p:cNvSpPr>
                <a:spLocks/>
              </p:cNvSpPr>
              <p:nvPr/>
            </p:nvSpPr>
            <p:spPr bwMode="auto">
              <a:xfrm>
                <a:off x="1898" y="3117"/>
                <a:ext cx="32" cy="28"/>
              </a:xfrm>
              <a:custGeom>
                <a:avLst/>
                <a:gdLst>
                  <a:gd name="T0" fmla="*/ 1 w 12"/>
                  <a:gd name="T1" fmla="*/ 8 h 10"/>
                  <a:gd name="T2" fmla="*/ 4 w 12"/>
                  <a:gd name="T3" fmla="*/ 9 h 10"/>
                  <a:gd name="T4" fmla="*/ 4 w 12"/>
                  <a:gd name="T5" fmla="*/ 5 h 10"/>
                  <a:gd name="T6" fmla="*/ 5 w 12"/>
                  <a:gd name="T7" fmla="*/ 8 h 10"/>
                  <a:gd name="T8" fmla="*/ 9 w 12"/>
                  <a:gd name="T9" fmla="*/ 5 h 10"/>
                  <a:gd name="T10" fmla="*/ 9 w 12"/>
                  <a:gd name="T11" fmla="*/ 6 h 10"/>
                  <a:gd name="T12" fmla="*/ 9 w 12"/>
                  <a:gd name="T13" fmla="*/ 2 h 10"/>
                  <a:gd name="T14" fmla="*/ 11 w 12"/>
                  <a:gd name="T15" fmla="*/ 5 h 10"/>
                  <a:gd name="T16" fmla="*/ 11 w 12"/>
                  <a:gd name="T17" fmla="*/ 6 h 10"/>
                  <a:gd name="T18" fmla="*/ 12 w 12"/>
                  <a:gd name="T19" fmla="*/ 3 h 10"/>
                  <a:gd name="T20" fmla="*/ 12 w 12"/>
                  <a:gd name="T21" fmla="*/ 1 h 10"/>
                  <a:gd name="T22" fmla="*/ 10 w 12"/>
                  <a:gd name="T23" fmla="*/ 0 h 10"/>
                  <a:gd name="T24" fmla="*/ 10 w 12"/>
                  <a:gd name="T25" fmla="*/ 2 h 10"/>
                  <a:gd name="T26" fmla="*/ 9 w 12"/>
                  <a:gd name="T27" fmla="*/ 1 h 10"/>
                  <a:gd name="T28" fmla="*/ 9 w 12"/>
                  <a:gd name="T29" fmla="*/ 2 h 10"/>
                  <a:gd name="T30" fmla="*/ 9 w 12"/>
                  <a:gd name="T31" fmla="*/ 1 h 10"/>
                  <a:gd name="T32" fmla="*/ 8 w 12"/>
                  <a:gd name="T33" fmla="*/ 2 h 10"/>
                  <a:gd name="T34" fmla="*/ 8 w 12"/>
                  <a:gd name="T35" fmla="*/ 2 h 10"/>
                  <a:gd name="T36" fmla="*/ 8 w 12"/>
                  <a:gd name="T37" fmla="*/ 4 h 10"/>
                  <a:gd name="T38" fmla="*/ 7 w 12"/>
                  <a:gd name="T39" fmla="*/ 2 h 10"/>
                  <a:gd name="T40" fmla="*/ 8 w 12"/>
                  <a:gd name="T41" fmla="*/ 3 h 10"/>
                  <a:gd name="T42" fmla="*/ 5 w 12"/>
                  <a:gd name="T43" fmla="*/ 3 h 10"/>
                  <a:gd name="T44" fmla="*/ 5 w 12"/>
                  <a:gd name="T45" fmla="*/ 4 h 10"/>
                  <a:gd name="T46" fmla="*/ 5 w 12"/>
                  <a:gd name="T47" fmla="*/ 2 h 10"/>
                  <a:gd name="T48" fmla="*/ 6 w 12"/>
                  <a:gd name="T49" fmla="*/ 5 h 10"/>
                  <a:gd name="T50" fmla="*/ 4 w 12"/>
                  <a:gd name="T51" fmla="*/ 3 h 10"/>
                  <a:gd name="T52" fmla="*/ 2 w 12"/>
                  <a:gd name="T53" fmla="*/ 4 h 10"/>
                  <a:gd name="T54" fmla="*/ 2 w 12"/>
                  <a:gd name="T55" fmla="*/ 4 h 10"/>
                  <a:gd name="T56" fmla="*/ 1 w 12"/>
                  <a:gd name="T57" fmla="*/ 5 h 10"/>
                  <a:gd name="T58" fmla="*/ 2 w 12"/>
                  <a:gd name="T59" fmla="*/ 6 h 10"/>
                  <a:gd name="T60" fmla="*/ 1 w 12"/>
                  <a:gd name="T61" fmla="*/ 7 h 10"/>
                  <a:gd name="T62" fmla="*/ 1 w 12"/>
                  <a:gd name="T63" fmla="*/ 6 h 10"/>
                  <a:gd name="T64" fmla="*/ 0 w 12"/>
                  <a:gd name="T65" fmla="*/ 8 h 10"/>
                  <a:gd name="T66" fmla="*/ 1 w 12"/>
                  <a:gd name="T67" fmla="*/ 7 h 10"/>
                  <a:gd name="T68" fmla="*/ 1 w 12"/>
                  <a:gd name="T6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0">
                    <a:moveTo>
                      <a:pt x="1" y="8"/>
                    </a:moveTo>
                    <a:cubicBezTo>
                      <a:pt x="2" y="10"/>
                      <a:pt x="3" y="9"/>
                      <a:pt x="4" y="9"/>
                    </a:cubicBezTo>
                    <a:cubicBezTo>
                      <a:pt x="5" y="8"/>
                      <a:pt x="3" y="6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9" y="7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5"/>
                      <a:pt x="8" y="2"/>
                      <a:pt x="9" y="2"/>
                    </a:cubicBezTo>
                    <a:cubicBezTo>
                      <a:pt x="9" y="4"/>
                      <a:pt x="10" y="3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3"/>
                      <a:pt x="12" y="3"/>
                    </a:cubicBezTo>
                    <a:cubicBezTo>
                      <a:pt x="12" y="3"/>
                      <a:pt x="11" y="2"/>
                      <a:pt x="12" y="1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9" y="1"/>
                      <a:pt x="10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7" y="2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5" y="1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5" y="4"/>
                      <a:pt x="5" y="6"/>
                      <a:pt x="4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2" y="9"/>
                      <a:pt x="1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7" name="Freeform 775"/>
              <p:cNvSpPr>
                <a:spLocks/>
              </p:cNvSpPr>
              <p:nvPr/>
            </p:nvSpPr>
            <p:spPr bwMode="auto">
              <a:xfrm>
                <a:off x="1919" y="312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8" name="Freeform 776"/>
              <p:cNvSpPr>
                <a:spLocks/>
              </p:cNvSpPr>
              <p:nvPr/>
            </p:nvSpPr>
            <p:spPr bwMode="auto">
              <a:xfrm>
                <a:off x="1868" y="3123"/>
                <a:ext cx="27" cy="22"/>
              </a:xfrm>
              <a:custGeom>
                <a:avLst/>
                <a:gdLst>
                  <a:gd name="T0" fmla="*/ 8 w 10"/>
                  <a:gd name="T1" fmla="*/ 4 h 8"/>
                  <a:gd name="T2" fmla="*/ 8 w 10"/>
                  <a:gd name="T3" fmla="*/ 3 h 8"/>
                  <a:gd name="T4" fmla="*/ 8 w 10"/>
                  <a:gd name="T5" fmla="*/ 6 h 8"/>
                  <a:gd name="T6" fmla="*/ 6 w 10"/>
                  <a:gd name="T7" fmla="*/ 6 h 8"/>
                  <a:gd name="T8" fmla="*/ 7 w 10"/>
                  <a:gd name="T9" fmla="*/ 3 h 8"/>
                  <a:gd name="T10" fmla="*/ 6 w 10"/>
                  <a:gd name="T11" fmla="*/ 3 h 8"/>
                  <a:gd name="T12" fmla="*/ 5 w 10"/>
                  <a:gd name="T13" fmla="*/ 5 h 8"/>
                  <a:gd name="T14" fmla="*/ 4 w 10"/>
                  <a:gd name="T15" fmla="*/ 6 h 8"/>
                  <a:gd name="T16" fmla="*/ 5 w 10"/>
                  <a:gd name="T17" fmla="*/ 5 h 8"/>
                  <a:gd name="T18" fmla="*/ 4 w 10"/>
                  <a:gd name="T19" fmla="*/ 3 h 8"/>
                  <a:gd name="T20" fmla="*/ 0 w 10"/>
                  <a:gd name="T21" fmla="*/ 7 h 8"/>
                  <a:gd name="T22" fmla="*/ 1 w 10"/>
                  <a:gd name="T23" fmla="*/ 7 h 8"/>
                  <a:gd name="T24" fmla="*/ 2 w 10"/>
                  <a:gd name="T25" fmla="*/ 5 h 8"/>
                  <a:gd name="T26" fmla="*/ 3 w 10"/>
                  <a:gd name="T27" fmla="*/ 6 h 8"/>
                  <a:gd name="T28" fmla="*/ 2 w 10"/>
                  <a:gd name="T29" fmla="*/ 7 h 8"/>
                  <a:gd name="T30" fmla="*/ 9 w 10"/>
                  <a:gd name="T31" fmla="*/ 8 h 8"/>
                  <a:gd name="T32" fmla="*/ 8 w 10"/>
                  <a:gd name="T33" fmla="*/ 8 h 8"/>
                  <a:gd name="T34" fmla="*/ 9 w 10"/>
                  <a:gd name="T35" fmla="*/ 6 h 8"/>
                  <a:gd name="T36" fmla="*/ 9 w 10"/>
                  <a:gd name="T37" fmla="*/ 4 h 8"/>
                  <a:gd name="T38" fmla="*/ 9 w 10"/>
                  <a:gd name="T39" fmla="*/ 5 h 8"/>
                  <a:gd name="T40" fmla="*/ 9 w 10"/>
                  <a:gd name="T41" fmla="*/ 2 h 8"/>
                  <a:gd name="T42" fmla="*/ 10 w 10"/>
                  <a:gd name="T43" fmla="*/ 1 h 8"/>
                  <a:gd name="T44" fmla="*/ 8 w 10"/>
                  <a:gd name="T45" fmla="*/ 1 h 8"/>
                  <a:gd name="T46" fmla="*/ 8 w 10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4"/>
                      <a:pt x="8" y="3"/>
                      <a:pt x="8" y="3"/>
                    </a:cubicBezTo>
                    <a:cubicBezTo>
                      <a:pt x="7" y="3"/>
                      <a:pt x="8" y="5"/>
                      <a:pt x="8" y="6"/>
                    </a:cubicBezTo>
                    <a:cubicBezTo>
                      <a:pt x="7" y="5"/>
                      <a:pt x="7" y="6"/>
                      <a:pt x="6" y="6"/>
                    </a:cubicBezTo>
                    <a:cubicBezTo>
                      <a:pt x="7" y="6"/>
                      <a:pt x="7" y="4"/>
                      <a:pt x="7" y="3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3" y="5"/>
                      <a:pt x="0" y="4"/>
                      <a:pt x="0" y="7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7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0"/>
                      <a:pt x="10" y="3"/>
                      <a:pt x="8" y="1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9" name="Freeform 777"/>
              <p:cNvSpPr>
                <a:spLocks/>
              </p:cNvSpPr>
              <p:nvPr/>
            </p:nvSpPr>
            <p:spPr bwMode="auto">
              <a:xfrm>
                <a:off x="1895" y="313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0" name="Freeform 778"/>
              <p:cNvSpPr>
                <a:spLocks/>
              </p:cNvSpPr>
              <p:nvPr/>
            </p:nvSpPr>
            <p:spPr bwMode="auto">
              <a:xfrm>
                <a:off x="1895" y="3139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1" name="Freeform 779"/>
              <p:cNvSpPr>
                <a:spLocks/>
              </p:cNvSpPr>
              <p:nvPr/>
            </p:nvSpPr>
            <p:spPr bwMode="auto">
              <a:xfrm>
                <a:off x="1876" y="31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2" name="Freeform 780"/>
              <p:cNvSpPr>
                <a:spLocks/>
              </p:cNvSpPr>
              <p:nvPr/>
            </p:nvSpPr>
            <p:spPr bwMode="auto">
              <a:xfrm>
                <a:off x="1859" y="3131"/>
                <a:ext cx="11" cy="14"/>
              </a:xfrm>
              <a:custGeom>
                <a:avLst/>
                <a:gdLst>
                  <a:gd name="T0" fmla="*/ 0 w 4"/>
                  <a:gd name="T1" fmla="*/ 4 h 5"/>
                  <a:gd name="T2" fmla="*/ 3 w 4"/>
                  <a:gd name="T3" fmla="*/ 5 h 5"/>
                  <a:gd name="T4" fmla="*/ 4 w 4"/>
                  <a:gd name="T5" fmla="*/ 1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2" y="3"/>
                      <a:pt x="3" y="5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0"/>
                      <a:pt x="3" y="3"/>
                      <a:pt x="2" y="3"/>
                    </a:cubicBezTo>
                    <a:cubicBezTo>
                      <a:pt x="2" y="2"/>
                      <a:pt x="1" y="3"/>
                      <a:pt x="1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3" name="Freeform 781"/>
              <p:cNvSpPr>
                <a:spLocks/>
              </p:cNvSpPr>
              <p:nvPr/>
            </p:nvSpPr>
            <p:spPr bwMode="auto">
              <a:xfrm>
                <a:off x="1810" y="3087"/>
                <a:ext cx="55" cy="49"/>
              </a:xfrm>
              <a:custGeom>
                <a:avLst/>
                <a:gdLst>
                  <a:gd name="T0" fmla="*/ 17 w 20"/>
                  <a:gd name="T1" fmla="*/ 14 h 18"/>
                  <a:gd name="T2" fmla="*/ 15 w 20"/>
                  <a:gd name="T3" fmla="*/ 14 h 18"/>
                  <a:gd name="T4" fmla="*/ 16 w 20"/>
                  <a:gd name="T5" fmla="*/ 13 h 18"/>
                  <a:gd name="T6" fmla="*/ 16 w 20"/>
                  <a:gd name="T7" fmla="*/ 12 h 18"/>
                  <a:gd name="T8" fmla="*/ 16 w 20"/>
                  <a:gd name="T9" fmla="*/ 13 h 18"/>
                  <a:gd name="T10" fmla="*/ 13 w 20"/>
                  <a:gd name="T11" fmla="*/ 12 h 18"/>
                  <a:gd name="T12" fmla="*/ 12 w 20"/>
                  <a:gd name="T13" fmla="*/ 13 h 18"/>
                  <a:gd name="T14" fmla="*/ 13 w 20"/>
                  <a:gd name="T15" fmla="*/ 10 h 18"/>
                  <a:gd name="T16" fmla="*/ 11 w 20"/>
                  <a:gd name="T17" fmla="*/ 13 h 18"/>
                  <a:gd name="T18" fmla="*/ 9 w 20"/>
                  <a:gd name="T19" fmla="*/ 11 h 18"/>
                  <a:gd name="T20" fmla="*/ 10 w 20"/>
                  <a:gd name="T21" fmla="*/ 11 h 18"/>
                  <a:gd name="T22" fmla="*/ 9 w 20"/>
                  <a:gd name="T23" fmla="*/ 10 h 18"/>
                  <a:gd name="T24" fmla="*/ 10 w 20"/>
                  <a:gd name="T25" fmla="*/ 9 h 18"/>
                  <a:gd name="T26" fmla="*/ 9 w 20"/>
                  <a:gd name="T27" fmla="*/ 7 h 18"/>
                  <a:gd name="T28" fmla="*/ 10 w 20"/>
                  <a:gd name="T29" fmla="*/ 7 h 18"/>
                  <a:gd name="T30" fmla="*/ 6 w 20"/>
                  <a:gd name="T31" fmla="*/ 5 h 18"/>
                  <a:gd name="T32" fmla="*/ 7 w 20"/>
                  <a:gd name="T33" fmla="*/ 4 h 18"/>
                  <a:gd name="T34" fmla="*/ 4 w 20"/>
                  <a:gd name="T35" fmla="*/ 6 h 18"/>
                  <a:gd name="T36" fmla="*/ 4 w 20"/>
                  <a:gd name="T37" fmla="*/ 4 h 18"/>
                  <a:gd name="T38" fmla="*/ 6 w 20"/>
                  <a:gd name="T39" fmla="*/ 3 h 18"/>
                  <a:gd name="T40" fmla="*/ 4 w 20"/>
                  <a:gd name="T41" fmla="*/ 3 h 18"/>
                  <a:gd name="T42" fmla="*/ 6 w 20"/>
                  <a:gd name="T43" fmla="*/ 2 h 18"/>
                  <a:gd name="T44" fmla="*/ 2 w 20"/>
                  <a:gd name="T45" fmla="*/ 2 h 18"/>
                  <a:gd name="T46" fmla="*/ 2 w 20"/>
                  <a:gd name="T47" fmla="*/ 0 h 18"/>
                  <a:gd name="T48" fmla="*/ 0 w 20"/>
                  <a:gd name="T49" fmla="*/ 2 h 18"/>
                  <a:gd name="T50" fmla="*/ 4 w 20"/>
                  <a:gd name="T51" fmla="*/ 7 h 18"/>
                  <a:gd name="T52" fmla="*/ 6 w 20"/>
                  <a:gd name="T53" fmla="*/ 8 h 18"/>
                  <a:gd name="T54" fmla="*/ 4 w 20"/>
                  <a:gd name="T55" fmla="*/ 9 h 18"/>
                  <a:gd name="T56" fmla="*/ 6 w 20"/>
                  <a:gd name="T57" fmla="*/ 8 h 18"/>
                  <a:gd name="T58" fmla="*/ 5 w 20"/>
                  <a:gd name="T59" fmla="*/ 10 h 18"/>
                  <a:gd name="T60" fmla="*/ 7 w 20"/>
                  <a:gd name="T61" fmla="*/ 9 h 18"/>
                  <a:gd name="T62" fmla="*/ 6 w 20"/>
                  <a:gd name="T63" fmla="*/ 11 h 18"/>
                  <a:gd name="T64" fmla="*/ 14 w 20"/>
                  <a:gd name="T65" fmla="*/ 16 h 18"/>
                  <a:gd name="T66" fmla="*/ 14 w 20"/>
                  <a:gd name="T67" fmla="*/ 15 h 18"/>
                  <a:gd name="T68" fmla="*/ 17 w 20"/>
                  <a:gd name="T69" fmla="*/ 16 h 18"/>
                  <a:gd name="T70" fmla="*/ 18 w 20"/>
                  <a:gd name="T71" fmla="*/ 15 h 18"/>
                  <a:gd name="T72" fmla="*/ 17 w 20"/>
                  <a:gd name="T73" fmla="*/ 18 h 18"/>
                  <a:gd name="T74" fmla="*/ 18 w 20"/>
                  <a:gd name="T75" fmla="*/ 18 h 18"/>
                  <a:gd name="T76" fmla="*/ 18 w 20"/>
                  <a:gd name="T77" fmla="*/ 17 h 18"/>
                  <a:gd name="T78" fmla="*/ 19 w 20"/>
                  <a:gd name="T79" fmla="*/ 18 h 18"/>
                  <a:gd name="T80" fmla="*/ 19 w 20"/>
                  <a:gd name="T81" fmla="*/ 15 h 18"/>
                  <a:gd name="T82" fmla="*/ 18 w 20"/>
                  <a:gd name="T83" fmla="*/ 12 h 18"/>
                  <a:gd name="T84" fmla="*/ 17 w 20"/>
                  <a:gd name="T85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8">
                    <a:moveTo>
                      <a:pt x="17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2"/>
                      <a:pt x="16" y="13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2"/>
                      <a:pt x="14" y="14"/>
                      <a:pt x="13" y="12"/>
                    </a:cubicBezTo>
                    <a:cubicBezTo>
                      <a:pt x="13" y="12"/>
                      <a:pt x="13" y="12"/>
                      <a:pt x="12" y="13"/>
                    </a:cubicBezTo>
                    <a:cubicBezTo>
                      <a:pt x="12" y="11"/>
                      <a:pt x="13" y="12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1" y="11"/>
                      <a:pt x="9" y="12"/>
                      <a:pt x="9" y="11"/>
                    </a:cubicBezTo>
                    <a:cubicBezTo>
                      <a:pt x="10" y="11"/>
                      <a:pt x="10" y="10"/>
                      <a:pt x="10" y="11"/>
                    </a:cubicBezTo>
                    <a:cubicBezTo>
                      <a:pt x="11" y="9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8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7"/>
                      <a:pt x="7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7" y="5"/>
                      <a:pt x="4" y="6"/>
                    </a:cubicBezTo>
                    <a:cubicBezTo>
                      <a:pt x="7" y="4"/>
                      <a:pt x="3" y="6"/>
                      <a:pt x="4" y="4"/>
                    </a:cubicBezTo>
                    <a:cubicBezTo>
                      <a:pt x="5" y="3"/>
                      <a:pt x="5" y="5"/>
                      <a:pt x="6" y="3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2"/>
                      <a:pt x="4" y="2"/>
                      <a:pt x="6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3" y="5"/>
                      <a:pt x="4" y="7"/>
                    </a:cubicBezTo>
                    <a:cubicBezTo>
                      <a:pt x="5" y="6"/>
                      <a:pt x="4" y="9"/>
                      <a:pt x="6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5" y="8"/>
                      <a:pt x="6" y="8"/>
                    </a:cubicBezTo>
                    <a:cubicBezTo>
                      <a:pt x="7" y="8"/>
                      <a:pt x="6" y="9"/>
                      <a:pt x="5" y="10"/>
                    </a:cubicBezTo>
                    <a:cubicBezTo>
                      <a:pt x="6" y="10"/>
                      <a:pt x="6" y="9"/>
                      <a:pt x="7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12" y="14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6"/>
                      <a:pt x="18" y="13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7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20" y="17"/>
                      <a:pt x="19" y="16"/>
                      <a:pt x="19" y="15"/>
                    </a:cubicBezTo>
                    <a:cubicBezTo>
                      <a:pt x="17" y="16"/>
                      <a:pt x="19" y="12"/>
                      <a:pt x="18" y="12"/>
                    </a:cubicBezTo>
                    <a:cubicBezTo>
                      <a:pt x="17" y="13"/>
                      <a:pt x="17" y="13"/>
                      <a:pt x="17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4" name="Freeform 782"/>
              <p:cNvSpPr>
                <a:spLocks/>
              </p:cNvSpPr>
              <p:nvPr/>
            </p:nvSpPr>
            <p:spPr bwMode="auto">
              <a:xfrm>
                <a:off x="1857" y="31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5" name="Freeform 783"/>
              <p:cNvSpPr>
                <a:spLocks/>
              </p:cNvSpPr>
              <p:nvPr/>
            </p:nvSpPr>
            <p:spPr bwMode="auto">
              <a:xfrm>
                <a:off x="1816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6" name="Rectangle 784"/>
              <p:cNvSpPr>
                <a:spLocks noChangeArrowheads="1"/>
              </p:cNvSpPr>
              <p:nvPr/>
            </p:nvSpPr>
            <p:spPr bwMode="auto">
              <a:xfrm>
                <a:off x="1862" y="313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7" name="Freeform 785"/>
              <p:cNvSpPr>
                <a:spLocks/>
              </p:cNvSpPr>
              <p:nvPr/>
            </p:nvSpPr>
            <p:spPr bwMode="auto">
              <a:xfrm>
                <a:off x="1865" y="312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8" name="Freeform 786"/>
              <p:cNvSpPr>
                <a:spLocks/>
              </p:cNvSpPr>
              <p:nvPr/>
            </p:nvSpPr>
            <p:spPr bwMode="auto">
              <a:xfrm>
                <a:off x="1816" y="307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9" name="Freeform 787"/>
              <p:cNvSpPr>
                <a:spLocks/>
              </p:cNvSpPr>
              <p:nvPr/>
            </p:nvSpPr>
            <p:spPr bwMode="auto">
              <a:xfrm>
                <a:off x="1816" y="30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0" name="Freeform 788"/>
              <p:cNvSpPr>
                <a:spLocks/>
              </p:cNvSpPr>
              <p:nvPr/>
            </p:nvSpPr>
            <p:spPr bwMode="auto">
              <a:xfrm>
                <a:off x="1800" y="2995"/>
                <a:ext cx="57" cy="92"/>
              </a:xfrm>
              <a:custGeom>
                <a:avLst/>
                <a:gdLst>
                  <a:gd name="T0" fmla="*/ 20 w 21"/>
                  <a:gd name="T1" fmla="*/ 5 h 34"/>
                  <a:gd name="T2" fmla="*/ 20 w 21"/>
                  <a:gd name="T3" fmla="*/ 3 h 34"/>
                  <a:gd name="T4" fmla="*/ 19 w 21"/>
                  <a:gd name="T5" fmla="*/ 2 h 34"/>
                  <a:gd name="T6" fmla="*/ 16 w 21"/>
                  <a:gd name="T7" fmla="*/ 4 h 34"/>
                  <a:gd name="T8" fmla="*/ 11 w 21"/>
                  <a:gd name="T9" fmla="*/ 5 h 34"/>
                  <a:gd name="T10" fmla="*/ 8 w 21"/>
                  <a:gd name="T11" fmla="*/ 5 h 34"/>
                  <a:gd name="T12" fmla="*/ 4 w 21"/>
                  <a:gd name="T13" fmla="*/ 7 h 34"/>
                  <a:gd name="T14" fmla="*/ 2 w 21"/>
                  <a:gd name="T15" fmla="*/ 8 h 34"/>
                  <a:gd name="T16" fmla="*/ 1 w 21"/>
                  <a:gd name="T17" fmla="*/ 10 h 34"/>
                  <a:gd name="T18" fmla="*/ 4 w 21"/>
                  <a:gd name="T19" fmla="*/ 12 h 34"/>
                  <a:gd name="T20" fmla="*/ 4 w 21"/>
                  <a:gd name="T21" fmla="*/ 14 h 34"/>
                  <a:gd name="T22" fmla="*/ 2 w 21"/>
                  <a:gd name="T23" fmla="*/ 16 h 34"/>
                  <a:gd name="T24" fmla="*/ 2 w 21"/>
                  <a:gd name="T25" fmla="*/ 18 h 34"/>
                  <a:gd name="T26" fmla="*/ 2 w 21"/>
                  <a:gd name="T27" fmla="*/ 22 h 34"/>
                  <a:gd name="T28" fmla="*/ 3 w 21"/>
                  <a:gd name="T29" fmla="*/ 24 h 34"/>
                  <a:gd name="T30" fmla="*/ 4 w 21"/>
                  <a:gd name="T31" fmla="*/ 26 h 34"/>
                  <a:gd name="T32" fmla="*/ 3 w 21"/>
                  <a:gd name="T33" fmla="*/ 26 h 34"/>
                  <a:gd name="T34" fmla="*/ 4 w 21"/>
                  <a:gd name="T35" fmla="*/ 28 h 34"/>
                  <a:gd name="T36" fmla="*/ 5 w 21"/>
                  <a:gd name="T37" fmla="*/ 34 h 34"/>
                  <a:gd name="T38" fmla="*/ 5 w 21"/>
                  <a:gd name="T39" fmla="*/ 31 h 34"/>
                  <a:gd name="T40" fmla="*/ 3 w 21"/>
                  <a:gd name="T41" fmla="*/ 31 h 34"/>
                  <a:gd name="T42" fmla="*/ 7 w 21"/>
                  <a:gd name="T43" fmla="*/ 29 h 34"/>
                  <a:gd name="T44" fmla="*/ 7 w 21"/>
                  <a:gd name="T45" fmla="*/ 28 h 34"/>
                  <a:gd name="T46" fmla="*/ 6 w 21"/>
                  <a:gd name="T47" fmla="*/ 26 h 34"/>
                  <a:gd name="T48" fmla="*/ 7 w 21"/>
                  <a:gd name="T49" fmla="*/ 25 h 34"/>
                  <a:gd name="T50" fmla="*/ 6 w 21"/>
                  <a:gd name="T51" fmla="*/ 22 h 34"/>
                  <a:gd name="T52" fmla="*/ 5 w 21"/>
                  <a:gd name="T53" fmla="*/ 20 h 34"/>
                  <a:gd name="T54" fmla="*/ 6 w 21"/>
                  <a:gd name="T55" fmla="*/ 20 h 34"/>
                  <a:gd name="T56" fmla="*/ 6 w 21"/>
                  <a:gd name="T57" fmla="*/ 19 h 34"/>
                  <a:gd name="T58" fmla="*/ 5 w 21"/>
                  <a:gd name="T59" fmla="*/ 17 h 34"/>
                  <a:gd name="T60" fmla="*/ 5 w 21"/>
                  <a:gd name="T61" fmla="*/ 15 h 34"/>
                  <a:gd name="T62" fmla="*/ 6 w 21"/>
                  <a:gd name="T63" fmla="*/ 15 h 34"/>
                  <a:gd name="T64" fmla="*/ 7 w 21"/>
                  <a:gd name="T65" fmla="*/ 13 h 34"/>
                  <a:gd name="T66" fmla="*/ 5 w 21"/>
                  <a:gd name="T67" fmla="*/ 11 h 34"/>
                  <a:gd name="T68" fmla="*/ 5 w 21"/>
                  <a:gd name="T69" fmla="*/ 8 h 34"/>
                  <a:gd name="T70" fmla="*/ 7 w 21"/>
                  <a:gd name="T71" fmla="*/ 8 h 34"/>
                  <a:gd name="T72" fmla="*/ 9 w 21"/>
                  <a:gd name="T73" fmla="*/ 8 h 34"/>
                  <a:gd name="T74" fmla="*/ 13 w 21"/>
                  <a:gd name="T75" fmla="*/ 7 h 34"/>
                  <a:gd name="T76" fmla="*/ 11 w 21"/>
                  <a:gd name="T77" fmla="*/ 5 h 34"/>
                  <a:gd name="T78" fmla="*/ 14 w 21"/>
                  <a:gd name="T7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" h="34">
                    <a:moveTo>
                      <a:pt x="18" y="8"/>
                    </a:moveTo>
                    <a:cubicBezTo>
                      <a:pt x="18" y="7"/>
                      <a:pt x="19" y="7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4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5"/>
                      <a:pt x="19" y="3"/>
                      <a:pt x="19" y="2"/>
                    </a:cubicBezTo>
                    <a:cubicBezTo>
                      <a:pt x="18" y="3"/>
                      <a:pt x="18" y="5"/>
                      <a:pt x="17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6"/>
                      <a:pt x="15" y="6"/>
                    </a:cubicBezTo>
                    <a:cubicBezTo>
                      <a:pt x="14" y="0"/>
                      <a:pt x="13" y="8"/>
                      <a:pt x="11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8"/>
                      <a:pt x="5" y="3"/>
                      <a:pt x="6" y="8"/>
                    </a:cubicBezTo>
                    <a:cubicBezTo>
                      <a:pt x="4" y="7"/>
                      <a:pt x="6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5" y="7"/>
                      <a:pt x="2" y="8"/>
                    </a:cubicBezTo>
                    <a:cubicBezTo>
                      <a:pt x="1" y="9"/>
                      <a:pt x="3" y="8"/>
                      <a:pt x="4" y="9"/>
                    </a:cubicBezTo>
                    <a:cubicBezTo>
                      <a:pt x="3" y="10"/>
                      <a:pt x="3" y="10"/>
                      <a:pt x="1" y="10"/>
                    </a:cubicBezTo>
                    <a:cubicBezTo>
                      <a:pt x="3" y="11"/>
                      <a:pt x="2" y="11"/>
                      <a:pt x="3" y="12"/>
                    </a:cubicBezTo>
                    <a:cubicBezTo>
                      <a:pt x="3" y="12"/>
                      <a:pt x="3" y="11"/>
                      <a:pt x="4" y="12"/>
                    </a:cubicBezTo>
                    <a:cubicBezTo>
                      <a:pt x="4" y="13"/>
                      <a:pt x="5" y="13"/>
                      <a:pt x="6" y="14"/>
                    </a:cubicBezTo>
                    <a:cubicBezTo>
                      <a:pt x="4" y="15"/>
                      <a:pt x="6" y="13"/>
                      <a:pt x="4" y="14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2" y="14"/>
                      <a:pt x="2" y="16"/>
                    </a:cubicBezTo>
                    <a:cubicBezTo>
                      <a:pt x="2" y="16"/>
                      <a:pt x="1" y="15"/>
                      <a:pt x="1" y="16"/>
                    </a:cubicBezTo>
                    <a:cubicBezTo>
                      <a:pt x="0" y="17"/>
                      <a:pt x="3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9"/>
                      <a:pt x="1" y="20"/>
                      <a:pt x="2" y="22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0" y="22"/>
                      <a:pt x="5" y="23"/>
                      <a:pt x="3" y="24"/>
                    </a:cubicBezTo>
                    <a:cubicBezTo>
                      <a:pt x="5" y="24"/>
                      <a:pt x="6" y="25"/>
                      <a:pt x="6" y="25"/>
                    </a:cubicBezTo>
                    <a:cubicBezTo>
                      <a:pt x="6" y="25"/>
                      <a:pt x="5" y="26"/>
                      <a:pt x="4" y="26"/>
                    </a:cubicBezTo>
                    <a:cubicBezTo>
                      <a:pt x="5" y="24"/>
                      <a:pt x="2" y="25"/>
                      <a:pt x="1" y="24"/>
                    </a:cubicBezTo>
                    <a:cubicBezTo>
                      <a:pt x="2" y="25"/>
                      <a:pt x="1" y="26"/>
                      <a:pt x="3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8"/>
                      <a:pt x="5" y="27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3" y="30"/>
                      <a:pt x="2" y="33"/>
                      <a:pt x="5" y="34"/>
                    </a:cubicBezTo>
                    <a:cubicBezTo>
                      <a:pt x="6" y="34"/>
                      <a:pt x="8" y="32"/>
                      <a:pt x="8" y="32"/>
                    </a:cubicBezTo>
                    <a:cubicBezTo>
                      <a:pt x="7" y="31"/>
                      <a:pt x="6" y="31"/>
                      <a:pt x="5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1"/>
                      <a:pt x="4" y="30"/>
                      <a:pt x="3" y="31"/>
                    </a:cubicBezTo>
                    <a:cubicBezTo>
                      <a:pt x="2" y="30"/>
                      <a:pt x="5" y="30"/>
                      <a:pt x="4" y="29"/>
                    </a:cubicBezTo>
                    <a:cubicBezTo>
                      <a:pt x="5" y="29"/>
                      <a:pt x="6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6" y="28"/>
                      <a:pt x="7" y="28"/>
                    </a:cubicBezTo>
                    <a:cubicBezTo>
                      <a:pt x="5" y="28"/>
                      <a:pt x="7" y="27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6" y="24"/>
                      <a:pt x="4" y="24"/>
                      <a:pt x="4" y="23"/>
                    </a:cubicBezTo>
                    <a:cubicBezTo>
                      <a:pt x="6" y="23"/>
                      <a:pt x="5" y="22"/>
                      <a:pt x="6" y="22"/>
                    </a:cubicBezTo>
                    <a:cubicBezTo>
                      <a:pt x="5" y="22"/>
                      <a:pt x="6" y="21"/>
                      <a:pt x="5" y="21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5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9"/>
                      <a:pt x="4" y="18"/>
                      <a:pt x="5" y="17"/>
                    </a:cubicBezTo>
                    <a:cubicBezTo>
                      <a:pt x="4" y="17"/>
                      <a:pt x="5" y="16"/>
                      <a:pt x="3" y="16"/>
                    </a:cubicBezTo>
                    <a:cubicBezTo>
                      <a:pt x="3" y="16"/>
                      <a:pt x="5" y="16"/>
                      <a:pt x="5" y="15"/>
                    </a:cubicBezTo>
                    <a:cubicBezTo>
                      <a:pt x="3" y="15"/>
                      <a:pt x="5" y="15"/>
                      <a:pt x="4" y="14"/>
                    </a:cubicBezTo>
                    <a:cubicBezTo>
                      <a:pt x="6" y="15"/>
                      <a:pt x="5" y="14"/>
                      <a:pt x="6" y="15"/>
                    </a:cubicBezTo>
                    <a:cubicBezTo>
                      <a:pt x="7" y="14"/>
                      <a:pt x="5" y="13"/>
                      <a:pt x="5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2"/>
                      <a:pt x="5" y="12"/>
                      <a:pt x="6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5" y="10"/>
                      <a:pt x="7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13"/>
                      <a:pt x="6" y="9"/>
                      <a:pt x="6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9" y="10"/>
                      <a:pt x="9" y="8"/>
                    </a:cubicBezTo>
                    <a:cubicBezTo>
                      <a:pt x="9" y="8"/>
                      <a:pt x="9" y="9"/>
                      <a:pt x="10" y="10"/>
                    </a:cubicBezTo>
                    <a:cubicBezTo>
                      <a:pt x="10" y="7"/>
                      <a:pt x="13" y="11"/>
                      <a:pt x="13" y="7"/>
                    </a:cubicBezTo>
                    <a:cubicBezTo>
                      <a:pt x="13" y="7"/>
                      <a:pt x="12" y="6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2" y="5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10"/>
                      <a:pt x="16" y="4"/>
                      <a:pt x="18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1" name="Freeform 789"/>
              <p:cNvSpPr>
                <a:spLocks/>
              </p:cNvSpPr>
              <p:nvPr/>
            </p:nvSpPr>
            <p:spPr bwMode="auto">
              <a:xfrm>
                <a:off x="1816" y="301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2" name="Freeform 790"/>
              <p:cNvSpPr>
                <a:spLocks/>
              </p:cNvSpPr>
              <p:nvPr/>
            </p:nvSpPr>
            <p:spPr bwMode="auto">
              <a:xfrm>
                <a:off x="1819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3" name="Freeform 791"/>
              <p:cNvSpPr>
                <a:spLocks/>
              </p:cNvSpPr>
              <p:nvPr/>
            </p:nvSpPr>
            <p:spPr bwMode="auto">
              <a:xfrm>
                <a:off x="1854" y="301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4" name="Rectangle 792"/>
              <p:cNvSpPr>
                <a:spLocks noChangeArrowheads="1"/>
              </p:cNvSpPr>
              <p:nvPr/>
            </p:nvSpPr>
            <p:spPr bwMode="auto">
              <a:xfrm>
                <a:off x="1857" y="301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5" name="Freeform 793"/>
              <p:cNvSpPr>
                <a:spLocks/>
              </p:cNvSpPr>
              <p:nvPr/>
            </p:nvSpPr>
            <p:spPr bwMode="auto">
              <a:xfrm>
                <a:off x="1857" y="2992"/>
                <a:ext cx="62" cy="25"/>
              </a:xfrm>
              <a:custGeom>
                <a:avLst/>
                <a:gdLst>
                  <a:gd name="T0" fmla="*/ 19 w 23"/>
                  <a:gd name="T1" fmla="*/ 4 h 9"/>
                  <a:gd name="T2" fmla="*/ 20 w 23"/>
                  <a:gd name="T3" fmla="*/ 2 h 9"/>
                  <a:gd name="T4" fmla="*/ 21 w 23"/>
                  <a:gd name="T5" fmla="*/ 4 h 9"/>
                  <a:gd name="T6" fmla="*/ 23 w 23"/>
                  <a:gd name="T7" fmla="*/ 1 h 9"/>
                  <a:gd name="T8" fmla="*/ 12 w 23"/>
                  <a:gd name="T9" fmla="*/ 3 h 9"/>
                  <a:gd name="T10" fmla="*/ 12 w 23"/>
                  <a:gd name="T11" fmla="*/ 2 h 9"/>
                  <a:gd name="T12" fmla="*/ 8 w 23"/>
                  <a:gd name="T13" fmla="*/ 4 h 9"/>
                  <a:gd name="T14" fmla="*/ 8 w 23"/>
                  <a:gd name="T15" fmla="*/ 2 h 9"/>
                  <a:gd name="T16" fmla="*/ 6 w 23"/>
                  <a:gd name="T17" fmla="*/ 3 h 9"/>
                  <a:gd name="T18" fmla="*/ 6 w 23"/>
                  <a:gd name="T19" fmla="*/ 4 h 9"/>
                  <a:gd name="T20" fmla="*/ 5 w 23"/>
                  <a:gd name="T21" fmla="*/ 3 h 9"/>
                  <a:gd name="T22" fmla="*/ 5 w 23"/>
                  <a:gd name="T23" fmla="*/ 4 h 9"/>
                  <a:gd name="T24" fmla="*/ 4 w 23"/>
                  <a:gd name="T25" fmla="*/ 4 h 9"/>
                  <a:gd name="T26" fmla="*/ 4 w 23"/>
                  <a:gd name="T27" fmla="*/ 3 h 9"/>
                  <a:gd name="T28" fmla="*/ 3 w 23"/>
                  <a:gd name="T29" fmla="*/ 4 h 9"/>
                  <a:gd name="T30" fmla="*/ 3 w 23"/>
                  <a:gd name="T31" fmla="*/ 3 h 9"/>
                  <a:gd name="T32" fmla="*/ 0 w 23"/>
                  <a:gd name="T33" fmla="*/ 5 h 9"/>
                  <a:gd name="T34" fmla="*/ 0 w 23"/>
                  <a:gd name="T35" fmla="*/ 6 h 9"/>
                  <a:gd name="T36" fmla="*/ 2 w 23"/>
                  <a:gd name="T37" fmla="*/ 5 h 9"/>
                  <a:gd name="T38" fmla="*/ 2 w 23"/>
                  <a:gd name="T39" fmla="*/ 5 h 9"/>
                  <a:gd name="T40" fmla="*/ 4 w 23"/>
                  <a:gd name="T41" fmla="*/ 4 h 9"/>
                  <a:gd name="T42" fmla="*/ 3 w 23"/>
                  <a:gd name="T43" fmla="*/ 6 h 9"/>
                  <a:gd name="T44" fmla="*/ 6 w 23"/>
                  <a:gd name="T45" fmla="*/ 7 h 9"/>
                  <a:gd name="T46" fmla="*/ 6 w 23"/>
                  <a:gd name="T47" fmla="*/ 7 h 9"/>
                  <a:gd name="T48" fmla="*/ 6 w 23"/>
                  <a:gd name="T49" fmla="*/ 7 h 9"/>
                  <a:gd name="T50" fmla="*/ 6 w 23"/>
                  <a:gd name="T51" fmla="*/ 6 h 9"/>
                  <a:gd name="T52" fmla="*/ 6 w 23"/>
                  <a:gd name="T53" fmla="*/ 4 h 9"/>
                  <a:gd name="T54" fmla="*/ 7 w 23"/>
                  <a:gd name="T55" fmla="*/ 4 h 9"/>
                  <a:gd name="T56" fmla="*/ 7 w 23"/>
                  <a:gd name="T57" fmla="*/ 6 h 9"/>
                  <a:gd name="T58" fmla="*/ 7 w 23"/>
                  <a:gd name="T59" fmla="*/ 5 h 9"/>
                  <a:gd name="T60" fmla="*/ 8 w 23"/>
                  <a:gd name="T61" fmla="*/ 7 h 9"/>
                  <a:gd name="T62" fmla="*/ 8 w 23"/>
                  <a:gd name="T63" fmla="*/ 5 h 9"/>
                  <a:gd name="T64" fmla="*/ 13 w 23"/>
                  <a:gd name="T65" fmla="*/ 4 h 9"/>
                  <a:gd name="T66" fmla="*/ 12 w 23"/>
                  <a:gd name="T67" fmla="*/ 5 h 9"/>
                  <a:gd name="T68" fmla="*/ 13 w 23"/>
                  <a:gd name="T69" fmla="*/ 4 h 9"/>
                  <a:gd name="T70" fmla="*/ 16 w 23"/>
                  <a:gd name="T71" fmla="*/ 5 h 9"/>
                  <a:gd name="T72" fmla="*/ 15 w 23"/>
                  <a:gd name="T73" fmla="*/ 4 h 9"/>
                  <a:gd name="T74" fmla="*/ 18 w 23"/>
                  <a:gd name="T75" fmla="*/ 4 h 9"/>
                  <a:gd name="T76" fmla="*/ 18 w 23"/>
                  <a:gd name="T77" fmla="*/ 4 h 9"/>
                  <a:gd name="T78" fmla="*/ 20 w 23"/>
                  <a:gd name="T79" fmla="*/ 2 h 9"/>
                  <a:gd name="T80" fmla="*/ 19 w 23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9">
                    <a:moveTo>
                      <a:pt x="19" y="4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2" y="2"/>
                      <a:pt x="21" y="4"/>
                    </a:cubicBezTo>
                    <a:cubicBezTo>
                      <a:pt x="22" y="2"/>
                      <a:pt x="23" y="3"/>
                      <a:pt x="23" y="1"/>
                    </a:cubicBezTo>
                    <a:cubicBezTo>
                      <a:pt x="20" y="2"/>
                      <a:pt x="15" y="0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9" y="0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2"/>
                      <a:pt x="3" y="6"/>
                      <a:pt x="4" y="4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9"/>
                      <a:pt x="5" y="4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7" y="5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9" y="6"/>
                      <a:pt x="8" y="6"/>
                      <a:pt x="8" y="5"/>
                    </a:cubicBezTo>
                    <a:cubicBezTo>
                      <a:pt x="9" y="6"/>
                      <a:pt x="11" y="6"/>
                      <a:pt x="13" y="4"/>
                    </a:cubicBezTo>
                    <a:cubicBezTo>
                      <a:pt x="12" y="5"/>
                      <a:pt x="13" y="6"/>
                      <a:pt x="12" y="5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2"/>
                      <a:pt x="17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4"/>
                      <a:pt x="19" y="1"/>
                      <a:pt x="20" y="2"/>
                    </a:cubicBezTo>
                    <a:cubicBezTo>
                      <a:pt x="19" y="3"/>
                      <a:pt x="19" y="3"/>
                      <a:pt x="19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6" name="Freeform 794"/>
              <p:cNvSpPr>
                <a:spLocks/>
              </p:cNvSpPr>
              <p:nvPr/>
            </p:nvSpPr>
            <p:spPr bwMode="auto">
              <a:xfrm>
                <a:off x="1919" y="2992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7" name="Freeform 795"/>
              <p:cNvSpPr>
                <a:spLocks/>
              </p:cNvSpPr>
              <p:nvPr/>
            </p:nvSpPr>
            <p:spPr bwMode="auto">
              <a:xfrm>
                <a:off x="1922" y="2987"/>
                <a:ext cx="30" cy="16"/>
              </a:xfrm>
              <a:custGeom>
                <a:avLst/>
                <a:gdLst>
                  <a:gd name="T0" fmla="*/ 7 w 11"/>
                  <a:gd name="T1" fmla="*/ 3 h 6"/>
                  <a:gd name="T2" fmla="*/ 8 w 11"/>
                  <a:gd name="T3" fmla="*/ 2 h 6"/>
                  <a:gd name="T4" fmla="*/ 3 w 11"/>
                  <a:gd name="T5" fmla="*/ 2 h 6"/>
                  <a:gd name="T6" fmla="*/ 2 w 11"/>
                  <a:gd name="T7" fmla="*/ 4 h 6"/>
                  <a:gd name="T8" fmla="*/ 1 w 11"/>
                  <a:gd name="T9" fmla="*/ 3 h 6"/>
                  <a:gd name="T10" fmla="*/ 0 w 11"/>
                  <a:gd name="T11" fmla="*/ 4 h 6"/>
                  <a:gd name="T12" fmla="*/ 1 w 11"/>
                  <a:gd name="T13" fmla="*/ 4 h 6"/>
                  <a:gd name="T14" fmla="*/ 1 w 11"/>
                  <a:gd name="T15" fmla="*/ 4 h 6"/>
                  <a:gd name="T16" fmla="*/ 2 w 11"/>
                  <a:gd name="T17" fmla="*/ 4 h 6"/>
                  <a:gd name="T18" fmla="*/ 1 w 11"/>
                  <a:gd name="T19" fmla="*/ 5 h 6"/>
                  <a:gd name="T20" fmla="*/ 3 w 11"/>
                  <a:gd name="T21" fmla="*/ 3 h 6"/>
                  <a:gd name="T22" fmla="*/ 3 w 11"/>
                  <a:gd name="T23" fmla="*/ 5 h 6"/>
                  <a:gd name="T24" fmla="*/ 5 w 11"/>
                  <a:gd name="T25" fmla="*/ 5 h 6"/>
                  <a:gd name="T26" fmla="*/ 5 w 11"/>
                  <a:gd name="T27" fmla="*/ 5 h 6"/>
                  <a:gd name="T28" fmla="*/ 5 w 11"/>
                  <a:gd name="T29" fmla="*/ 3 h 6"/>
                  <a:gd name="T30" fmla="*/ 6 w 11"/>
                  <a:gd name="T31" fmla="*/ 5 h 6"/>
                  <a:gd name="T32" fmla="*/ 10 w 11"/>
                  <a:gd name="T33" fmla="*/ 4 h 6"/>
                  <a:gd name="T34" fmla="*/ 10 w 11"/>
                  <a:gd name="T35" fmla="*/ 2 h 6"/>
                  <a:gd name="T36" fmla="*/ 10 w 11"/>
                  <a:gd name="T37" fmla="*/ 4 h 6"/>
                  <a:gd name="T38" fmla="*/ 11 w 11"/>
                  <a:gd name="T39" fmla="*/ 4 h 6"/>
                  <a:gd name="T40" fmla="*/ 11 w 11"/>
                  <a:gd name="T41" fmla="*/ 1 h 6"/>
                  <a:gd name="T42" fmla="*/ 7 w 1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6">
                    <a:moveTo>
                      <a:pt x="7" y="3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4" y="3"/>
                      <a:pt x="3" y="2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4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2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6" y="2"/>
                      <a:pt x="5" y="5"/>
                      <a:pt x="6" y="5"/>
                    </a:cubicBezTo>
                    <a:cubicBezTo>
                      <a:pt x="7" y="4"/>
                      <a:pt x="9" y="3"/>
                      <a:pt x="10" y="4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4"/>
                      <a:pt x="11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0" y="0"/>
                      <a:pt x="9" y="4"/>
                      <a:pt x="7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8" name="Rectangle 796"/>
              <p:cNvSpPr>
                <a:spLocks noChangeArrowheads="1"/>
              </p:cNvSpPr>
              <p:nvPr/>
            </p:nvSpPr>
            <p:spPr bwMode="auto">
              <a:xfrm>
                <a:off x="1944" y="2992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9" name="Freeform 797"/>
              <p:cNvSpPr>
                <a:spLocks/>
              </p:cNvSpPr>
              <p:nvPr/>
            </p:nvSpPr>
            <p:spPr bwMode="auto">
              <a:xfrm>
                <a:off x="2006" y="303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0" name="Freeform 798"/>
              <p:cNvSpPr>
                <a:spLocks/>
              </p:cNvSpPr>
              <p:nvPr/>
            </p:nvSpPr>
            <p:spPr bwMode="auto">
              <a:xfrm>
                <a:off x="2004" y="3025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1 h 5"/>
                  <a:gd name="T14" fmla="*/ 0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1" name="Freeform 799"/>
              <p:cNvSpPr>
                <a:spLocks/>
              </p:cNvSpPr>
              <p:nvPr/>
            </p:nvSpPr>
            <p:spPr bwMode="auto">
              <a:xfrm>
                <a:off x="2004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2" name="Freeform 800"/>
              <p:cNvSpPr>
                <a:spLocks/>
              </p:cNvSpPr>
              <p:nvPr/>
            </p:nvSpPr>
            <p:spPr bwMode="auto">
              <a:xfrm>
                <a:off x="2004" y="303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3" name="Freeform 801"/>
              <p:cNvSpPr>
                <a:spLocks/>
              </p:cNvSpPr>
              <p:nvPr/>
            </p:nvSpPr>
            <p:spPr bwMode="auto">
              <a:xfrm>
                <a:off x="2001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4" name="Freeform 802"/>
              <p:cNvSpPr>
                <a:spLocks/>
              </p:cNvSpPr>
              <p:nvPr/>
            </p:nvSpPr>
            <p:spPr bwMode="auto">
              <a:xfrm>
                <a:off x="2001" y="3028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0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5" name="Freeform 803"/>
              <p:cNvSpPr>
                <a:spLocks/>
              </p:cNvSpPr>
              <p:nvPr/>
            </p:nvSpPr>
            <p:spPr bwMode="auto">
              <a:xfrm>
                <a:off x="2001" y="303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6" name="Rectangle 804"/>
              <p:cNvSpPr>
                <a:spLocks noChangeArrowheads="1"/>
              </p:cNvSpPr>
              <p:nvPr/>
            </p:nvSpPr>
            <p:spPr bwMode="auto">
              <a:xfrm>
                <a:off x="200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7" name="Freeform 805"/>
              <p:cNvSpPr>
                <a:spLocks/>
              </p:cNvSpPr>
              <p:nvPr/>
            </p:nvSpPr>
            <p:spPr bwMode="auto">
              <a:xfrm>
                <a:off x="1998" y="302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8" name="Freeform 806"/>
              <p:cNvSpPr>
                <a:spLocks/>
              </p:cNvSpPr>
              <p:nvPr/>
            </p:nvSpPr>
            <p:spPr bwMode="auto">
              <a:xfrm>
                <a:off x="1996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9" name="Freeform 807"/>
              <p:cNvSpPr>
                <a:spLocks/>
              </p:cNvSpPr>
              <p:nvPr/>
            </p:nvSpPr>
            <p:spPr bwMode="auto">
              <a:xfrm>
                <a:off x="1990" y="3017"/>
                <a:ext cx="8" cy="1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3 h 6"/>
                  <a:gd name="T4" fmla="*/ 1 w 3"/>
                  <a:gd name="T5" fmla="*/ 5 h 6"/>
                  <a:gd name="T6" fmla="*/ 2 w 3"/>
                  <a:gd name="T7" fmla="*/ 4 h 6"/>
                  <a:gd name="T8" fmla="*/ 2 w 3"/>
                  <a:gd name="T9" fmla="*/ 6 h 6"/>
                  <a:gd name="T10" fmla="*/ 2 w 3"/>
                  <a:gd name="T11" fmla="*/ 4 h 6"/>
                  <a:gd name="T12" fmla="*/ 3 w 3"/>
                  <a:gd name="T13" fmla="*/ 5 h 6"/>
                  <a:gd name="T14" fmla="*/ 2 w 3"/>
                  <a:gd name="T15" fmla="*/ 3 h 6"/>
                  <a:gd name="T16" fmla="*/ 2 w 3"/>
                  <a:gd name="T17" fmla="*/ 3 h 6"/>
                  <a:gd name="T18" fmla="*/ 2 w 3"/>
                  <a:gd name="T19" fmla="*/ 2 h 6"/>
                  <a:gd name="T20" fmla="*/ 1 w 3"/>
                  <a:gd name="T21" fmla="*/ 1 h 6"/>
                  <a:gd name="T22" fmla="*/ 1 w 3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1" y="4"/>
                      <a:pt x="2" y="4"/>
                    </a:cubicBezTo>
                    <a:cubicBezTo>
                      <a:pt x="2" y="6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1" y="0"/>
                      <a:pt x="1" y="1"/>
                    </a:cubicBezTo>
                    <a:cubicBezTo>
                      <a:pt x="0" y="1"/>
                      <a:pt x="1" y="4"/>
                      <a:pt x="1" y="6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0" name="Group 1009"/>
            <p:cNvGrpSpPr>
              <a:grpSpLocks/>
            </p:cNvGrpSpPr>
            <p:nvPr/>
          </p:nvGrpSpPr>
          <p:grpSpPr bwMode="auto">
            <a:xfrm>
              <a:off x="1462" y="1760"/>
              <a:ext cx="531" cy="1336"/>
              <a:chOff x="1462" y="1760"/>
              <a:chExt cx="531" cy="1336"/>
            </a:xfrm>
          </p:grpSpPr>
          <p:sp>
            <p:nvSpPr>
              <p:cNvPr id="710" name="Freeform 809"/>
              <p:cNvSpPr>
                <a:spLocks/>
              </p:cNvSpPr>
              <p:nvPr/>
            </p:nvSpPr>
            <p:spPr bwMode="auto">
              <a:xfrm>
                <a:off x="1990" y="302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1" name="Freeform 810"/>
              <p:cNvSpPr>
                <a:spLocks/>
              </p:cNvSpPr>
              <p:nvPr/>
            </p:nvSpPr>
            <p:spPr bwMode="auto">
              <a:xfrm>
                <a:off x="1987" y="3019"/>
                <a:ext cx="3" cy="14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4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4 h 5"/>
                  <a:gd name="T10" fmla="*/ 0 w 1"/>
                  <a:gd name="T11" fmla="*/ 1 h 5"/>
                  <a:gd name="T12" fmla="*/ 1 w 1"/>
                  <a:gd name="T13" fmla="*/ 2 h 5"/>
                  <a:gd name="T14" fmla="*/ 0 w 1"/>
                  <a:gd name="T15" fmla="*/ 2 h 5"/>
                  <a:gd name="T16" fmla="*/ 0 w 1"/>
                  <a:gd name="T17" fmla="*/ 3 h 5"/>
                  <a:gd name="T18" fmla="*/ 0 w 1"/>
                  <a:gd name="T19" fmla="*/ 3 h 5"/>
                  <a:gd name="T20" fmla="*/ 1 w 1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2" name="Freeform 811"/>
              <p:cNvSpPr>
                <a:spLocks/>
              </p:cNvSpPr>
              <p:nvPr/>
            </p:nvSpPr>
            <p:spPr bwMode="auto">
              <a:xfrm>
                <a:off x="1990" y="303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3" name="Freeform 812"/>
              <p:cNvSpPr>
                <a:spLocks/>
              </p:cNvSpPr>
              <p:nvPr/>
            </p:nvSpPr>
            <p:spPr bwMode="auto">
              <a:xfrm>
                <a:off x="1987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4" name="Freeform 813"/>
              <p:cNvSpPr>
                <a:spLocks/>
              </p:cNvSpPr>
              <p:nvPr/>
            </p:nvSpPr>
            <p:spPr bwMode="auto">
              <a:xfrm>
                <a:off x="1987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5" name="Freeform 814"/>
              <p:cNvSpPr>
                <a:spLocks/>
              </p:cNvSpPr>
              <p:nvPr/>
            </p:nvSpPr>
            <p:spPr bwMode="auto">
              <a:xfrm>
                <a:off x="1957" y="3022"/>
                <a:ext cx="30" cy="19"/>
              </a:xfrm>
              <a:custGeom>
                <a:avLst/>
                <a:gdLst>
                  <a:gd name="T0" fmla="*/ 0 w 11"/>
                  <a:gd name="T1" fmla="*/ 2 h 7"/>
                  <a:gd name="T2" fmla="*/ 1 w 11"/>
                  <a:gd name="T3" fmla="*/ 3 h 7"/>
                  <a:gd name="T4" fmla="*/ 1 w 11"/>
                  <a:gd name="T5" fmla="*/ 4 h 7"/>
                  <a:gd name="T6" fmla="*/ 1 w 11"/>
                  <a:gd name="T7" fmla="*/ 7 h 7"/>
                  <a:gd name="T8" fmla="*/ 2 w 11"/>
                  <a:gd name="T9" fmla="*/ 5 h 7"/>
                  <a:gd name="T10" fmla="*/ 2 w 11"/>
                  <a:gd name="T11" fmla="*/ 7 h 7"/>
                  <a:gd name="T12" fmla="*/ 3 w 11"/>
                  <a:gd name="T13" fmla="*/ 6 h 7"/>
                  <a:gd name="T14" fmla="*/ 4 w 11"/>
                  <a:gd name="T15" fmla="*/ 5 h 7"/>
                  <a:gd name="T16" fmla="*/ 8 w 11"/>
                  <a:gd name="T17" fmla="*/ 5 h 7"/>
                  <a:gd name="T18" fmla="*/ 8 w 11"/>
                  <a:gd name="T19" fmla="*/ 3 h 7"/>
                  <a:gd name="T20" fmla="*/ 9 w 11"/>
                  <a:gd name="T21" fmla="*/ 4 h 7"/>
                  <a:gd name="T22" fmla="*/ 9 w 11"/>
                  <a:gd name="T23" fmla="*/ 4 h 7"/>
                  <a:gd name="T24" fmla="*/ 10 w 11"/>
                  <a:gd name="T25" fmla="*/ 5 h 7"/>
                  <a:gd name="T26" fmla="*/ 10 w 11"/>
                  <a:gd name="T27" fmla="*/ 2 h 7"/>
                  <a:gd name="T28" fmla="*/ 10 w 11"/>
                  <a:gd name="T29" fmla="*/ 5 h 7"/>
                  <a:gd name="T30" fmla="*/ 11 w 11"/>
                  <a:gd name="T31" fmla="*/ 3 h 7"/>
                  <a:gd name="T32" fmla="*/ 10 w 11"/>
                  <a:gd name="T33" fmla="*/ 1 h 7"/>
                  <a:gd name="T34" fmla="*/ 10 w 11"/>
                  <a:gd name="T35" fmla="*/ 0 h 7"/>
                  <a:gd name="T36" fmla="*/ 8 w 11"/>
                  <a:gd name="T37" fmla="*/ 3 h 7"/>
                  <a:gd name="T38" fmla="*/ 8 w 11"/>
                  <a:gd name="T39" fmla="*/ 2 h 7"/>
                  <a:gd name="T40" fmla="*/ 6 w 11"/>
                  <a:gd name="T41" fmla="*/ 1 h 7"/>
                  <a:gd name="T42" fmla="*/ 6 w 11"/>
                  <a:gd name="T43" fmla="*/ 3 h 7"/>
                  <a:gd name="T44" fmla="*/ 5 w 11"/>
                  <a:gd name="T45" fmla="*/ 3 h 7"/>
                  <a:gd name="T46" fmla="*/ 5 w 11"/>
                  <a:gd name="T47" fmla="*/ 4 h 7"/>
                  <a:gd name="T48" fmla="*/ 5 w 11"/>
                  <a:gd name="T49" fmla="*/ 2 h 7"/>
                  <a:gd name="T50" fmla="*/ 5 w 11"/>
                  <a:gd name="T51" fmla="*/ 5 h 7"/>
                  <a:gd name="T52" fmla="*/ 3 w 11"/>
                  <a:gd name="T53" fmla="*/ 1 h 7"/>
                  <a:gd name="T54" fmla="*/ 4 w 11"/>
                  <a:gd name="T55" fmla="*/ 3 h 7"/>
                  <a:gd name="T56" fmla="*/ 4 w 11"/>
                  <a:gd name="T57" fmla="*/ 4 h 7"/>
                  <a:gd name="T58" fmla="*/ 3 w 11"/>
                  <a:gd name="T59" fmla="*/ 2 h 7"/>
                  <a:gd name="T60" fmla="*/ 3 w 11"/>
                  <a:gd name="T61" fmla="*/ 3 h 7"/>
                  <a:gd name="T62" fmla="*/ 3 w 11"/>
                  <a:gd name="T63" fmla="*/ 4 h 7"/>
                  <a:gd name="T64" fmla="*/ 2 w 11"/>
                  <a:gd name="T65" fmla="*/ 4 h 7"/>
                  <a:gd name="T66" fmla="*/ 2 w 11"/>
                  <a:gd name="T67" fmla="*/ 2 h 7"/>
                  <a:gd name="T68" fmla="*/ 1 w 11"/>
                  <a:gd name="T69" fmla="*/ 1 h 7"/>
                  <a:gd name="T70" fmla="*/ 1 w 11"/>
                  <a:gd name="T71" fmla="*/ 4 h 7"/>
                  <a:gd name="T72" fmla="*/ 0 w 11"/>
                  <a:gd name="T7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6"/>
                      <a:pt x="9" y="4"/>
                      <a:pt x="10" y="5"/>
                    </a:cubicBezTo>
                    <a:cubicBezTo>
                      <a:pt x="10" y="4"/>
                      <a:pt x="9" y="2"/>
                      <a:pt x="10" y="2"/>
                    </a:cubicBezTo>
                    <a:cubicBezTo>
                      <a:pt x="10" y="4"/>
                      <a:pt x="10" y="2"/>
                      <a:pt x="10" y="5"/>
                    </a:cubicBezTo>
                    <a:cubicBezTo>
                      <a:pt x="11" y="5"/>
                      <a:pt x="10" y="3"/>
                      <a:pt x="11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0"/>
                      <a:pt x="10" y="2"/>
                      <a:pt x="10" y="0"/>
                    </a:cubicBezTo>
                    <a:cubicBezTo>
                      <a:pt x="9" y="0"/>
                      <a:pt x="9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6" y="1"/>
                    </a:cubicBezTo>
                    <a:cubicBezTo>
                      <a:pt x="6" y="2"/>
                      <a:pt x="5" y="1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4"/>
                      <a:pt x="4" y="3"/>
                      <a:pt x="3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4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6" name="Rectangle 815"/>
              <p:cNvSpPr>
                <a:spLocks noChangeArrowheads="1"/>
              </p:cNvSpPr>
              <p:nvPr/>
            </p:nvSpPr>
            <p:spPr bwMode="auto">
              <a:xfrm>
                <a:off x="1960" y="3022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7" name="Freeform 816"/>
              <p:cNvSpPr>
                <a:spLocks/>
              </p:cNvSpPr>
              <p:nvPr/>
            </p:nvSpPr>
            <p:spPr bwMode="auto">
              <a:xfrm>
                <a:off x="1957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8" name="Rectangle 817"/>
              <p:cNvSpPr>
                <a:spLocks noChangeArrowheads="1"/>
              </p:cNvSpPr>
              <p:nvPr/>
            </p:nvSpPr>
            <p:spPr bwMode="auto">
              <a:xfrm>
                <a:off x="1966" y="3038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9" name="Freeform 818"/>
              <p:cNvSpPr>
                <a:spLocks/>
              </p:cNvSpPr>
              <p:nvPr/>
            </p:nvSpPr>
            <p:spPr bwMode="auto">
              <a:xfrm>
                <a:off x="1966" y="302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0" name="Freeform 819"/>
              <p:cNvSpPr>
                <a:spLocks/>
              </p:cNvSpPr>
              <p:nvPr/>
            </p:nvSpPr>
            <p:spPr bwMode="auto">
              <a:xfrm>
                <a:off x="1971" y="30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1" name="Rectangle 820"/>
              <p:cNvSpPr>
                <a:spLocks noChangeArrowheads="1"/>
              </p:cNvSpPr>
              <p:nvPr/>
            </p:nvSpPr>
            <p:spPr bwMode="auto">
              <a:xfrm>
                <a:off x="1960" y="302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2" name="Freeform 821"/>
              <p:cNvSpPr>
                <a:spLocks/>
              </p:cNvSpPr>
              <p:nvPr/>
            </p:nvSpPr>
            <p:spPr bwMode="auto">
              <a:xfrm>
                <a:off x="1944" y="3025"/>
                <a:ext cx="16" cy="22"/>
              </a:xfrm>
              <a:custGeom>
                <a:avLst/>
                <a:gdLst>
                  <a:gd name="T0" fmla="*/ 1 w 6"/>
                  <a:gd name="T1" fmla="*/ 7 h 8"/>
                  <a:gd name="T2" fmla="*/ 2 w 6"/>
                  <a:gd name="T3" fmla="*/ 7 h 8"/>
                  <a:gd name="T4" fmla="*/ 2 w 6"/>
                  <a:gd name="T5" fmla="*/ 4 h 8"/>
                  <a:gd name="T6" fmla="*/ 2 w 6"/>
                  <a:gd name="T7" fmla="*/ 7 h 8"/>
                  <a:gd name="T8" fmla="*/ 4 w 6"/>
                  <a:gd name="T9" fmla="*/ 5 h 8"/>
                  <a:gd name="T10" fmla="*/ 4 w 6"/>
                  <a:gd name="T11" fmla="*/ 6 h 8"/>
                  <a:gd name="T12" fmla="*/ 4 w 6"/>
                  <a:gd name="T13" fmla="*/ 2 h 8"/>
                  <a:gd name="T14" fmla="*/ 5 w 6"/>
                  <a:gd name="T15" fmla="*/ 6 h 8"/>
                  <a:gd name="T16" fmla="*/ 5 w 6"/>
                  <a:gd name="T17" fmla="*/ 6 h 8"/>
                  <a:gd name="T18" fmla="*/ 6 w 6"/>
                  <a:gd name="T19" fmla="*/ 5 h 8"/>
                  <a:gd name="T20" fmla="*/ 5 w 6"/>
                  <a:gd name="T21" fmla="*/ 3 h 8"/>
                  <a:gd name="T22" fmla="*/ 5 w 6"/>
                  <a:gd name="T23" fmla="*/ 1 h 8"/>
                  <a:gd name="T24" fmla="*/ 5 w 6"/>
                  <a:gd name="T25" fmla="*/ 3 h 8"/>
                  <a:gd name="T26" fmla="*/ 4 w 6"/>
                  <a:gd name="T27" fmla="*/ 1 h 8"/>
                  <a:gd name="T28" fmla="*/ 4 w 6"/>
                  <a:gd name="T29" fmla="*/ 2 h 8"/>
                  <a:gd name="T30" fmla="*/ 4 w 6"/>
                  <a:gd name="T31" fmla="*/ 1 h 8"/>
                  <a:gd name="T32" fmla="*/ 4 w 6"/>
                  <a:gd name="T33" fmla="*/ 2 h 8"/>
                  <a:gd name="T34" fmla="*/ 4 w 6"/>
                  <a:gd name="T35" fmla="*/ 2 h 8"/>
                  <a:gd name="T36" fmla="*/ 4 w 6"/>
                  <a:gd name="T37" fmla="*/ 4 h 8"/>
                  <a:gd name="T38" fmla="*/ 3 w 6"/>
                  <a:gd name="T39" fmla="*/ 2 h 8"/>
                  <a:gd name="T40" fmla="*/ 3 w 6"/>
                  <a:gd name="T41" fmla="*/ 3 h 8"/>
                  <a:gd name="T42" fmla="*/ 2 w 6"/>
                  <a:gd name="T43" fmla="*/ 1 h 8"/>
                  <a:gd name="T44" fmla="*/ 2 w 6"/>
                  <a:gd name="T45" fmla="*/ 3 h 8"/>
                  <a:gd name="T46" fmla="*/ 3 w 6"/>
                  <a:gd name="T47" fmla="*/ 2 h 8"/>
                  <a:gd name="T48" fmla="*/ 3 w 6"/>
                  <a:gd name="T49" fmla="*/ 5 h 8"/>
                  <a:gd name="T50" fmla="*/ 2 w 6"/>
                  <a:gd name="T51" fmla="*/ 2 h 8"/>
                  <a:gd name="T52" fmla="*/ 1 w 6"/>
                  <a:gd name="T53" fmla="*/ 3 h 8"/>
                  <a:gd name="T54" fmla="*/ 1 w 6"/>
                  <a:gd name="T55" fmla="*/ 2 h 8"/>
                  <a:gd name="T56" fmla="*/ 1 w 6"/>
                  <a:gd name="T57" fmla="*/ 4 h 8"/>
                  <a:gd name="T58" fmla="*/ 1 w 6"/>
                  <a:gd name="T59" fmla="*/ 4 h 8"/>
                  <a:gd name="T60" fmla="*/ 1 w 6"/>
                  <a:gd name="T61" fmla="*/ 5 h 8"/>
                  <a:gd name="T62" fmla="*/ 1 w 6"/>
                  <a:gd name="T63" fmla="*/ 4 h 8"/>
                  <a:gd name="T64" fmla="*/ 0 w 6"/>
                  <a:gd name="T65" fmla="*/ 6 h 8"/>
                  <a:gd name="T66" fmla="*/ 1 w 6"/>
                  <a:gd name="T67" fmla="*/ 5 h 8"/>
                  <a:gd name="T68" fmla="*/ 1 w 6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1" y="8"/>
                      <a:pt x="1" y="7"/>
                      <a:pt x="2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4" y="2"/>
                      <a:pt x="4" y="2"/>
                    </a:cubicBezTo>
                    <a:cubicBezTo>
                      <a:pt x="4" y="4"/>
                      <a:pt x="5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5"/>
                      <a:pt x="6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2"/>
                      <a:pt x="5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3" name="Freeform 822"/>
              <p:cNvSpPr>
                <a:spLocks/>
              </p:cNvSpPr>
              <p:nvPr/>
            </p:nvSpPr>
            <p:spPr bwMode="auto">
              <a:xfrm>
                <a:off x="1955" y="302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4" name="Freeform 823"/>
              <p:cNvSpPr>
                <a:spLocks/>
              </p:cNvSpPr>
              <p:nvPr/>
            </p:nvSpPr>
            <p:spPr bwMode="auto">
              <a:xfrm>
                <a:off x="1933" y="3025"/>
                <a:ext cx="11" cy="27"/>
              </a:xfrm>
              <a:custGeom>
                <a:avLst/>
                <a:gdLst>
                  <a:gd name="T0" fmla="*/ 3 w 4"/>
                  <a:gd name="T1" fmla="*/ 4 h 10"/>
                  <a:gd name="T2" fmla="*/ 2 w 4"/>
                  <a:gd name="T3" fmla="*/ 3 h 10"/>
                  <a:gd name="T4" fmla="*/ 3 w 4"/>
                  <a:gd name="T5" fmla="*/ 6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3 h 10"/>
                  <a:gd name="T12" fmla="*/ 2 w 4"/>
                  <a:gd name="T13" fmla="*/ 5 h 10"/>
                  <a:gd name="T14" fmla="*/ 1 w 4"/>
                  <a:gd name="T15" fmla="*/ 6 h 10"/>
                  <a:gd name="T16" fmla="*/ 2 w 4"/>
                  <a:gd name="T17" fmla="*/ 6 h 10"/>
                  <a:gd name="T18" fmla="*/ 1 w 4"/>
                  <a:gd name="T19" fmla="*/ 4 h 10"/>
                  <a:gd name="T20" fmla="*/ 1 w 4"/>
                  <a:gd name="T21" fmla="*/ 9 h 10"/>
                  <a:gd name="T22" fmla="*/ 1 w 4"/>
                  <a:gd name="T23" fmla="*/ 9 h 10"/>
                  <a:gd name="T24" fmla="*/ 1 w 4"/>
                  <a:gd name="T25" fmla="*/ 6 h 10"/>
                  <a:gd name="T26" fmla="*/ 1 w 4"/>
                  <a:gd name="T27" fmla="*/ 7 h 10"/>
                  <a:gd name="T28" fmla="*/ 1 w 4"/>
                  <a:gd name="T29" fmla="*/ 8 h 10"/>
                  <a:gd name="T30" fmla="*/ 4 w 4"/>
                  <a:gd name="T31" fmla="*/ 8 h 10"/>
                  <a:gd name="T32" fmla="*/ 3 w 4"/>
                  <a:gd name="T33" fmla="*/ 8 h 10"/>
                  <a:gd name="T34" fmla="*/ 4 w 4"/>
                  <a:gd name="T35" fmla="*/ 6 h 10"/>
                  <a:gd name="T36" fmla="*/ 3 w 4"/>
                  <a:gd name="T37" fmla="*/ 4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4"/>
                    </a:moveTo>
                    <a:cubicBezTo>
                      <a:pt x="3" y="4"/>
                      <a:pt x="3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5"/>
                      <a:pt x="3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5" name="Rectangle 824"/>
              <p:cNvSpPr>
                <a:spLocks noChangeArrowheads="1"/>
              </p:cNvSpPr>
              <p:nvPr/>
            </p:nvSpPr>
            <p:spPr bwMode="auto">
              <a:xfrm>
                <a:off x="194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6" name="Freeform 825"/>
              <p:cNvSpPr>
                <a:spLocks/>
              </p:cNvSpPr>
              <p:nvPr/>
            </p:nvSpPr>
            <p:spPr bwMode="auto">
              <a:xfrm>
                <a:off x="1944" y="3041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7" name="Freeform 826"/>
              <p:cNvSpPr>
                <a:spLocks/>
              </p:cNvSpPr>
              <p:nvPr/>
            </p:nvSpPr>
            <p:spPr bwMode="auto">
              <a:xfrm>
                <a:off x="1933" y="303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8" name="Freeform 827"/>
              <p:cNvSpPr>
                <a:spLocks/>
              </p:cNvSpPr>
              <p:nvPr/>
            </p:nvSpPr>
            <p:spPr bwMode="auto">
              <a:xfrm>
                <a:off x="1930" y="3038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9" name="Freeform 828"/>
              <p:cNvSpPr>
                <a:spLocks/>
              </p:cNvSpPr>
              <p:nvPr/>
            </p:nvSpPr>
            <p:spPr bwMode="auto">
              <a:xfrm>
                <a:off x="1903" y="3030"/>
                <a:ext cx="27" cy="22"/>
              </a:xfrm>
              <a:custGeom>
                <a:avLst/>
                <a:gdLst>
                  <a:gd name="T0" fmla="*/ 8 w 10"/>
                  <a:gd name="T1" fmla="*/ 3 h 8"/>
                  <a:gd name="T2" fmla="*/ 8 w 10"/>
                  <a:gd name="T3" fmla="*/ 3 h 8"/>
                  <a:gd name="T4" fmla="*/ 8 w 10"/>
                  <a:gd name="T5" fmla="*/ 3 h 8"/>
                  <a:gd name="T6" fmla="*/ 7 w 10"/>
                  <a:gd name="T7" fmla="*/ 2 h 8"/>
                  <a:gd name="T8" fmla="*/ 8 w 10"/>
                  <a:gd name="T9" fmla="*/ 3 h 8"/>
                  <a:gd name="T10" fmla="*/ 7 w 10"/>
                  <a:gd name="T11" fmla="*/ 3 h 8"/>
                  <a:gd name="T12" fmla="*/ 7 w 10"/>
                  <a:gd name="T13" fmla="*/ 5 h 8"/>
                  <a:gd name="T14" fmla="*/ 6 w 10"/>
                  <a:gd name="T15" fmla="*/ 2 h 8"/>
                  <a:gd name="T16" fmla="*/ 6 w 10"/>
                  <a:gd name="T17" fmla="*/ 6 h 8"/>
                  <a:gd name="T18" fmla="*/ 5 w 10"/>
                  <a:gd name="T19" fmla="*/ 5 h 8"/>
                  <a:gd name="T20" fmla="*/ 5 w 10"/>
                  <a:gd name="T21" fmla="*/ 4 h 8"/>
                  <a:gd name="T22" fmla="*/ 5 w 10"/>
                  <a:gd name="T23" fmla="*/ 4 h 8"/>
                  <a:gd name="T24" fmla="*/ 5 w 10"/>
                  <a:gd name="T25" fmla="*/ 3 h 8"/>
                  <a:gd name="T26" fmla="*/ 4 w 10"/>
                  <a:gd name="T27" fmla="*/ 3 h 8"/>
                  <a:gd name="T28" fmla="*/ 4 w 10"/>
                  <a:gd name="T29" fmla="*/ 2 h 8"/>
                  <a:gd name="T30" fmla="*/ 2 w 10"/>
                  <a:gd name="T31" fmla="*/ 4 h 8"/>
                  <a:gd name="T32" fmla="*/ 2 w 10"/>
                  <a:gd name="T33" fmla="*/ 3 h 8"/>
                  <a:gd name="T34" fmla="*/ 2 w 10"/>
                  <a:gd name="T35" fmla="*/ 6 h 8"/>
                  <a:gd name="T36" fmla="*/ 2 w 10"/>
                  <a:gd name="T37" fmla="*/ 6 h 8"/>
                  <a:gd name="T38" fmla="*/ 2 w 10"/>
                  <a:gd name="T39" fmla="*/ 3 h 8"/>
                  <a:gd name="T40" fmla="*/ 1 w 10"/>
                  <a:gd name="T41" fmla="*/ 4 h 8"/>
                  <a:gd name="T42" fmla="*/ 1 w 10"/>
                  <a:gd name="T43" fmla="*/ 3 h 8"/>
                  <a:gd name="T44" fmla="*/ 1 w 10"/>
                  <a:gd name="T45" fmla="*/ 5 h 8"/>
                  <a:gd name="T46" fmla="*/ 0 w 10"/>
                  <a:gd name="T47" fmla="*/ 5 h 8"/>
                  <a:gd name="T48" fmla="*/ 1 w 10"/>
                  <a:gd name="T49" fmla="*/ 8 h 8"/>
                  <a:gd name="T50" fmla="*/ 3 w 10"/>
                  <a:gd name="T51" fmla="*/ 7 h 8"/>
                  <a:gd name="T52" fmla="*/ 3 w 10"/>
                  <a:gd name="T53" fmla="*/ 5 h 8"/>
                  <a:gd name="T54" fmla="*/ 4 w 10"/>
                  <a:gd name="T55" fmla="*/ 7 h 8"/>
                  <a:gd name="T56" fmla="*/ 3 w 10"/>
                  <a:gd name="T57" fmla="*/ 5 h 8"/>
                  <a:gd name="T58" fmla="*/ 4 w 10"/>
                  <a:gd name="T59" fmla="*/ 7 h 8"/>
                  <a:gd name="T60" fmla="*/ 4 w 10"/>
                  <a:gd name="T61" fmla="*/ 5 h 8"/>
                  <a:gd name="T62" fmla="*/ 5 w 10"/>
                  <a:gd name="T63" fmla="*/ 8 h 8"/>
                  <a:gd name="T64" fmla="*/ 8 w 10"/>
                  <a:gd name="T65" fmla="*/ 6 h 8"/>
                  <a:gd name="T66" fmla="*/ 8 w 10"/>
                  <a:gd name="T67" fmla="*/ 5 h 8"/>
                  <a:gd name="T68" fmla="*/ 9 w 10"/>
                  <a:gd name="T69" fmla="*/ 5 h 8"/>
                  <a:gd name="T70" fmla="*/ 9 w 10"/>
                  <a:gd name="T71" fmla="*/ 3 h 8"/>
                  <a:gd name="T72" fmla="*/ 10 w 10"/>
                  <a:gd name="T73" fmla="*/ 6 h 8"/>
                  <a:gd name="T74" fmla="*/ 10 w 10"/>
                  <a:gd name="T75" fmla="*/ 6 h 8"/>
                  <a:gd name="T76" fmla="*/ 10 w 10"/>
                  <a:gd name="T77" fmla="*/ 5 h 8"/>
                  <a:gd name="T78" fmla="*/ 10 w 10"/>
                  <a:gd name="T79" fmla="*/ 6 h 8"/>
                  <a:gd name="T80" fmla="*/ 9 w 10"/>
                  <a:gd name="T81" fmla="*/ 2 h 8"/>
                  <a:gd name="T82" fmla="*/ 8 w 10"/>
                  <a:gd name="T83" fmla="*/ 1 h 8"/>
                  <a:gd name="T84" fmla="*/ 8 w 10"/>
                  <a:gd name="T8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8" y="3"/>
                    </a:moveTo>
                    <a:cubicBezTo>
                      <a:pt x="8" y="3"/>
                      <a:pt x="8" y="4"/>
                      <a:pt x="8" y="3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8" y="1"/>
                      <a:pt x="8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8" y="4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6" y="4"/>
                      <a:pt x="6" y="6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3"/>
                      <a:pt x="2" y="6"/>
                    </a:cubicBezTo>
                    <a:cubicBezTo>
                      <a:pt x="2" y="3"/>
                      <a:pt x="2" y="7"/>
                      <a:pt x="2" y="6"/>
                    </a:cubicBezTo>
                    <a:cubicBezTo>
                      <a:pt x="1" y="4"/>
                      <a:pt x="2" y="5"/>
                      <a:pt x="2" y="3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1" y="7"/>
                      <a:pt x="2" y="6"/>
                      <a:pt x="3" y="7"/>
                    </a:cubicBezTo>
                    <a:cubicBezTo>
                      <a:pt x="3" y="5"/>
                      <a:pt x="3" y="7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7" y="5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8" y="2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5"/>
                      <a:pt x="8" y="0"/>
                      <a:pt x="8" y="1"/>
                    </a:cubicBezTo>
                    <a:cubicBezTo>
                      <a:pt x="8" y="2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0" name="Freeform 829"/>
              <p:cNvSpPr>
                <a:spLocks/>
              </p:cNvSpPr>
              <p:nvPr/>
            </p:nvSpPr>
            <p:spPr bwMode="auto">
              <a:xfrm>
                <a:off x="1930" y="304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1" name="Freeform 830"/>
              <p:cNvSpPr>
                <a:spLocks/>
              </p:cNvSpPr>
              <p:nvPr/>
            </p:nvSpPr>
            <p:spPr bwMode="auto">
              <a:xfrm>
                <a:off x="1903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2" name="Rectangle 831"/>
              <p:cNvSpPr>
                <a:spLocks noChangeArrowheads="1"/>
              </p:cNvSpPr>
              <p:nvPr/>
            </p:nvSpPr>
            <p:spPr bwMode="auto">
              <a:xfrm>
                <a:off x="1930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3" name="Freeform 832"/>
              <p:cNvSpPr>
                <a:spLocks/>
              </p:cNvSpPr>
              <p:nvPr/>
            </p:nvSpPr>
            <p:spPr bwMode="auto">
              <a:xfrm>
                <a:off x="1930" y="303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4" name="Freeform 833"/>
              <p:cNvSpPr>
                <a:spLocks/>
              </p:cNvSpPr>
              <p:nvPr/>
            </p:nvSpPr>
            <p:spPr bwMode="auto">
              <a:xfrm>
                <a:off x="189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5" name="Freeform 834"/>
              <p:cNvSpPr>
                <a:spLocks/>
              </p:cNvSpPr>
              <p:nvPr/>
            </p:nvSpPr>
            <p:spPr bwMode="auto">
              <a:xfrm>
                <a:off x="1887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6" name="Freeform 835"/>
              <p:cNvSpPr>
                <a:spLocks/>
              </p:cNvSpPr>
              <p:nvPr/>
            </p:nvSpPr>
            <p:spPr bwMode="auto">
              <a:xfrm>
                <a:off x="1854" y="3036"/>
                <a:ext cx="49" cy="30"/>
              </a:xfrm>
              <a:custGeom>
                <a:avLst/>
                <a:gdLst>
                  <a:gd name="T0" fmla="*/ 1 w 18"/>
                  <a:gd name="T1" fmla="*/ 6 h 11"/>
                  <a:gd name="T2" fmla="*/ 1 w 18"/>
                  <a:gd name="T3" fmla="*/ 8 h 11"/>
                  <a:gd name="T4" fmla="*/ 1 w 18"/>
                  <a:gd name="T5" fmla="*/ 9 h 11"/>
                  <a:gd name="T6" fmla="*/ 2 w 18"/>
                  <a:gd name="T7" fmla="*/ 8 h 11"/>
                  <a:gd name="T8" fmla="*/ 4 w 18"/>
                  <a:gd name="T9" fmla="*/ 8 h 11"/>
                  <a:gd name="T10" fmla="*/ 6 w 18"/>
                  <a:gd name="T11" fmla="*/ 8 h 11"/>
                  <a:gd name="T12" fmla="*/ 7 w 18"/>
                  <a:gd name="T13" fmla="*/ 6 h 11"/>
                  <a:gd name="T14" fmla="*/ 8 w 18"/>
                  <a:gd name="T15" fmla="*/ 7 h 11"/>
                  <a:gd name="T16" fmla="*/ 9 w 18"/>
                  <a:gd name="T17" fmla="*/ 7 h 11"/>
                  <a:gd name="T18" fmla="*/ 9 w 18"/>
                  <a:gd name="T19" fmla="*/ 4 h 11"/>
                  <a:gd name="T20" fmla="*/ 10 w 18"/>
                  <a:gd name="T21" fmla="*/ 4 h 11"/>
                  <a:gd name="T22" fmla="*/ 10 w 18"/>
                  <a:gd name="T23" fmla="*/ 5 h 11"/>
                  <a:gd name="T24" fmla="*/ 12 w 18"/>
                  <a:gd name="T25" fmla="*/ 5 h 11"/>
                  <a:gd name="T26" fmla="*/ 13 w 18"/>
                  <a:gd name="T27" fmla="*/ 5 h 11"/>
                  <a:gd name="T28" fmla="*/ 14 w 18"/>
                  <a:gd name="T29" fmla="*/ 4 h 11"/>
                  <a:gd name="T30" fmla="*/ 14 w 18"/>
                  <a:gd name="T31" fmla="*/ 3 h 11"/>
                  <a:gd name="T32" fmla="*/ 15 w 18"/>
                  <a:gd name="T33" fmla="*/ 5 h 11"/>
                  <a:gd name="T34" fmla="*/ 15 w 18"/>
                  <a:gd name="T35" fmla="*/ 4 h 11"/>
                  <a:gd name="T36" fmla="*/ 18 w 18"/>
                  <a:gd name="T37" fmla="*/ 4 h 11"/>
                  <a:gd name="T38" fmla="*/ 17 w 18"/>
                  <a:gd name="T39" fmla="*/ 4 h 11"/>
                  <a:gd name="T40" fmla="*/ 16 w 18"/>
                  <a:gd name="T41" fmla="*/ 5 h 11"/>
                  <a:gd name="T42" fmla="*/ 16 w 18"/>
                  <a:gd name="T43" fmla="*/ 1 h 11"/>
                  <a:gd name="T44" fmla="*/ 15 w 18"/>
                  <a:gd name="T45" fmla="*/ 1 h 11"/>
                  <a:gd name="T46" fmla="*/ 15 w 18"/>
                  <a:gd name="T47" fmla="*/ 1 h 11"/>
                  <a:gd name="T48" fmla="*/ 14 w 18"/>
                  <a:gd name="T49" fmla="*/ 1 h 11"/>
                  <a:gd name="T50" fmla="*/ 13 w 18"/>
                  <a:gd name="T51" fmla="*/ 1 h 11"/>
                  <a:gd name="T52" fmla="*/ 12 w 18"/>
                  <a:gd name="T53" fmla="*/ 2 h 11"/>
                  <a:gd name="T54" fmla="*/ 12 w 18"/>
                  <a:gd name="T55" fmla="*/ 1 h 11"/>
                  <a:gd name="T56" fmla="*/ 11 w 18"/>
                  <a:gd name="T57" fmla="*/ 1 h 11"/>
                  <a:gd name="T58" fmla="*/ 11 w 18"/>
                  <a:gd name="T59" fmla="*/ 2 h 11"/>
                  <a:gd name="T60" fmla="*/ 10 w 18"/>
                  <a:gd name="T61" fmla="*/ 3 h 11"/>
                  <a:gd name="T62" fmla="*/ 10 w 18"/>
                  <a:gd name="T63" fmla="*/ 1 h 11"/>
                  <a:gd name="T64" fmla="*/ 9 w 18"/>
                  <a:gd name="T65" fmla="*/ 1 h 11"/>
                  <a:gd name="T66" fmla="*/ 8 w 18"/>
                  <a:gd name="T67" fmla="*/ 3 h 11"/>
                  <a:gd name="T68" fmla="*/ 7 w 18"/>
                  <a:gd name="T69" fmla="*/ 4 h 11"/>
                  <a:gd name="T70" fmla="*/ 6 w 18"/>
                  <a:gd name="T71" fmla="*/ 5 h 11"/>
                  <a:gd name="T72" fmla="*/ 5 w 18"/>
                  <a:gd name="T73" fmla="*/ 5 h 11"/>
                  <a:gd name="T74" fmla="*/ 3 w 18"/>
                  <a:gd name="T75" fmla="*/ 5 h 11"/>
                  <a:gd name="T76" fmla="*/ 4 w 18"/>
                  <a:gd name="T77" fmla="*/ 7 h 11"/>
                  <a:gd name="T78" fmla="*/ 3 w 18"/>
                  <a:gd name="T7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11">
                    <a:moveTo>
                      <a:pt x="2" y="4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9"/>
                      <a:pt x="1" y="9"/>
                    </a:cubicBezTo>
                    <a:cubicBezTo>
                      <a:pt x="2" y="9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11"/>
                      <a:pt x="4" y="4"/>
                      <a:pt x="4" y="8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8"/>
                      <a:pt x="6" y="7"/>
                      <a:pt x="6" y="8"/>
                    </a:cubicBezTo>
                    <a:cubicBezTo>
                      <a:pt x="5" y="5"/>
                      <a:pt x="7" y="10"/>
                      <a:pt x="6" y="5"/>
                    </a:cubicBezTo>
                    <a:cubicBezTo>
                      <a:pt x="7" y="7"/>
                      <a:pt x="6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5"/>
                      <a:pt x="8" y="7"/>
                    </a:cubicBezTo>
                    <a:cubicBezTo>
                      <a:pt x="8" y="7"/>
                      <a:pt x="8" y="6"/>
                      <a:pt x="8" y="4"/>
                    </a:cubicBezTo>
                    <a:cubicBezTo>
                      <a:pt x="8" y="5"/>
                      <a:pt x="8" y="5"/>
                      <a:pt x="9" y="7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2"/>
                      <a:pt x="9" y="2"/>
                    </a:cubicBezTo>
                    <a:cubicBezTo>
                      <a:pt x="10" y="4"/>
                      <a:pt x="9" y="2"/>
                      <a:pt x="10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6"/>
                      <a:pt x="11" y="6"/>
                    </a:cubicBezTo>
                    <a:cubicBezTo>
                      <a:pt x="11" y="7"/>
                      <a:pt x="11" y="4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6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2"/>
                      <a:pt x="14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5"/>
                      <a:pt x="14" y="6"/>
                    </a:cubicBezTo>
                    <a:cubicBezTo>
                      <a:pt x="14" y="5"/>
                      <a:pt x="15" y="6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3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7"/>
                      <a:pt x="18" y="4"/>
                    </a:cubicBezTo>
                    <a:cubicBezTo>
                      <a:pt x="18" y="3"/>
                      <a:pt x="17" y="1"/>
                      <a:pt x="17" y="1"/>
                    </a:cubicBezTo>
                    <a:cubicBezTo>
                      <a:pt x="17" y="1"/>
                      <a:pt x="17" y="3"/>
                      <a:pt x="17" y="4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5"/>
                    </a:cubicBezTo>
                    <a:cubicBezTo>
                      <a:pt x="16" y="6"/>
                      <a:pt x="16" y="3"/>
                      <a:pt x="16" y="4"/>
                    </a:cubicBezTo>
                    <a:cubicBezTo>
                      <a:pt x="16" y="3"/>
                      <a:pt x="16" y="2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3"/>
                      <a:pt x="15" y="0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3"/>
                      <a:pt x="13" y="3"/>
                    </a:cubicBezTo>
                    <a:cubicBezTo>
                      <a:pt x="13" y="1"/>
                      <a:pt x="13" y="2"/>
                      <a:pt x="13" y="1"/>
                    </a:cubicBezTo>
                    <a:cubicBezTo>
                      <a:pt x="13" y="3"/>
                      <a:pt x="12" y="1"/>
                      <a:pt x="12" y="2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1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1" y="0"/>
                      <a:pt x="11" y="3"/>
                      <a:pt x="11" y="2"/>
                    </a:cubicBezTo>
                    <a:cubicBezTo>
                      <a:pt x="11" y="3"/>
                      <a:pt x="10" y="3"/>
                      <a:pt x="11" y="5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5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1"/>
                      <a:pt x="9" y="3"/>
                      <a:pt x="9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3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6"/>
                      <a:pt x="3" y="1"/>
                      <a:pt x="3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5" y="7"/>
                      <a:pt x="4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2"/>
                      <a:pt x="2" y="7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7" name="Freeform 836"/>
              <p:cNvSpPr>
                <a:spLocks/>
              </p:cNvSpPr>
              <p:nvPr/>
            </p:nvSpPr>
            <p:spPr bwMode="auto">
              <a:xfrm>
                <a:off x="1870" y="3041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8" name="Freeform 837"/>
              <p:cNvSpPr>
                <a:spLocks/>
              </p:cNvSpPr>
              <p:nvPr/>
            </p:nvSpPr>
            <p:spPr bwMode="auto">
              <a:xfrm>
                <a:off x="1870" y="304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9" name="Freeform 838"/>
              <p:cNvSpPr>
                <a:spLocks/>
              </p:cNvSpPr>
              <p:nvPr/>
            </p:nvSpPr>
            <p:spPr bwMode="auto">
              <a:xfrm>
                <a:off x="1854" y="3047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0" name="Freeform 839"/>
              <p:cNvSpPr>
                <a:spLocks/>
              </p:cNvSpPr>
              <p:nvPr/>
            </p:nvSpPr>
            <p:spPr bwMode="auto">
              <a:xfrm>
                <a:off x="1854" y="304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1" name="Freeform 840"/>
              <p:cNvSpPr>
                <a:spLocks/>
              </p:cNvSpPr>
              <p:nvPr/>
            </p:nvSpPr>
            <p:spPr bwMode="auto">
              <a:xfrm>
                <a:off x="1829" y="3047"/>
                <a:ext cx="25" cy="21"/>
              </a:xfrm>
              <a:custGeom>
                <a:avLst/>
                <a:gdLst>
                  <a:gd name="T0" fmla="*/ 2 w 9"/>
                  <a:gd name="T1" fmla="*/ 4 h 8"/>
                  <a:gd name="T2" fmla="*/ 1 w 9"/>
                  <a:gd name="T3" fmla="*/ 5 h 8"/>
                  <a:gd name="T4" fmla="*/ 1 w 9"/>
                  <a:gd name="T5" fmla="*/ 4 h 8"/>
                  <a:gd name="T6" fmla="*/ 0 w 9"/>
                  <a:gd name="T7" fmla="*/ 7 h 8"/>
                  <a:gd name="T8" fmla="*/ 5 w 9"/>
                  <a:gd name="T9" fmla="*/ 5 h 8"/>
                  <a:gd name="T10" fmla="*/ 5 w 9"/>
                  <a:gd name="T11" fmla="*/ 6 h 8"/>
                  <a:gd name="T12" fmla="*/ 6 w 9"/>
                  <a:gd name="T13" fmla="*/ 4 h 8"/>
                  <a:gd name="T14" fmla="*/ 6 w 9"/>
                  <a:gd name="T15" fmla="*/ 6 h 8"/>
                  <a:gd name="T16" fmla="*/ 7 w 9"/>
                  <a:gd name="T17" fmla="*/ 5 h 8"/>
                  <a:gd name="T18" fmla="*/ 7 w 9"/>
                  <a:gd name="T19" fmla="*/ 4 h 8"/>
                  <a:gd name="T20" fmla="*/ 7 w 9"/>
                  <a:gd name="T21" fmla="*/ 5 h 8"/>
                  <a:gd name="T22" fmla="*/ 7 w 9"/>
                  <a:gd name="T23" fmla="*/ 4 h 8"/>
                  <a:gd name="T24" fmla="*/ 8 w 9"/>
                  <a:gd name="T25" fmla="*/ 4 h 8"/>
                  <a:gd name="T26" fmla="*/ 8 w 9"/>
                  <a:gd name="T27" fmla="*/ 5 h 8"/>
                  <a:gd name="T28" fmla="*/ 8 w 9"/>
                  <a:gd name="T29" fmla="*/ 4 h 8"/>
                  <a:gd name="T30" fmla="*/ 8 w 9"/>
                  <a:gd name="T31" fmla="*/ 5 h 8"/>
                  <a:gd name="T32" fmla="*/ 9 w 9"/>
                  <a:gd name="T33" fmla="*/ 3 h 8"/>
                  <a:gd name="T34" fmla="*/ 9 w 9"/>
                  <a:gd name="T35" fmla="*/ 2 h 8"/>
                  <a:gd name="T36" fmla="*/ 8 w 9"/>
                  <a:gd name="T37" fmla="*/ 3 h 8"/>
                  <a:gd name="T38" fmla="*/ 9 w 9"/>
                  <a:gd name="T39" fmla="*/ 3 h 8"/>
                  <a:gd name="T40" fmla="*/ 8 w 9"/>
                  <a:gd name="T41" fmla="*/ 4 h 8"/>
                  <a:gd name="T42" fmla="*/ 8 w 9"/>
                  <a:gd name="T43" fmla="*/ 2 h 8"/>
                  <a:gd name="T44" fmla="*/ 7 w 9"/>
                  <a:gd name="T45" fmla="*/ 1 h 8"/>
                  <a:gd name="T46" fmla="*/ 7 w 9"/>
                  <a:gd name="T47" fmla="*/ 1 h 8"/>
                  <a:gd name="T48" fmla="*/ 7 w 9"/>
                  <a:gd name="T49" fmla="*/ 1 h 8"/>
                  <a:gd name="T50" fmla="*/ 7 w 9"/>
                  <a:gd name="T51" fmla="*/ 2 h 8"/>
                  <a:gd name="T52" fmla="*/ 7 w 9"/>
                  <a:gd name="T53" fmla="*/ 4 h 8"/>
                  <a:gd name="T54" fmla="*/ 7 w 9"/>
                  <a:gd name="T55" fmla="*/ 4 h 8"/>
                  <a:gd name="T56" fmla="*/ 7 w 9"/>
                  <a:gd name="T57" fmla="*/ 2 h 8"/>
                  <a:gd name="T58" fmla="*/ 7 w 9"/>
                  <a:gd name="T59" fmla="*/ 3 h 8"/>
                  <a:gd name="T60" fmla="*/ 6 w 9"/>
                  <a:gd name="T61" fmla="*/ 1 h 8"/>
                  <a:gd name="T62" fmla="*/ 6 w 9"/>
                  <a:gd name="T63" fmla="*/ 3 h 8"/>
                  <a:gd name="T64" fmla="*/ 4 w 9"/>
                  <a:gd name="T65" fmla="*/ 4 h 8"/>
                  <a:gd name="T66" fmla="*/ 5 w 9"/>
                  <a:gd name="T67" fmla="*/ 2 h 8"/>
                  <a:gd name="T68" fmla="*/ 4 w 9"/>
                  <a:gd name="T69" fmla="*/ 4 h 8"/>
                  <a:gd name="T70" fmla="*/ 3 w 9"/>
                  <a:gd name="T71" fmla="*/ 3 h 8"/>
                  <a:gd name="T72" fmla="*/ 3 w 9"/>
                  <a:gd name="T73" fmla="*/ 4 h 8"/>
                  <a:gd name="T74" fmla="*/ 2 w 9"/>
                  <a:gd name="T75" fmla="*/ 4 h 8"/>
                  <a:gd name="T76" fmla="*/ 2 w 9"/>
                  <a:gd name="T77" fmla="*/ 4 h 8"/>
                  <a:gd name="T78" fmla="*/ 2 w 9"/>
                  <a:gd name="T79" fmla="*/ 6 h 8"/>
                  <a:gd name="T80" fmla="*/ 2 w 9"/>
                  <a:gd name="T8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8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2" y="6"/>
                      <a:pt x="3" y="7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6" y="8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3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7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1"/>
                      <a:pt x="9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6"/>
                      <a:pt x="8" y="2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0"/>
                      <a:pt x="8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3"/>
                      <a:pt x="7" y="5"/>
                      <a:pt x="7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5" y="2"/>
                      <a:pt x="4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2" name="Freeform 841"/>
              <p:cNvSpPr>
                <a:spLocks/>
              </p:cNvSpPr>
              <p:nvPr/>
            </p:nvSpPr>
            <p:spPr bwMode="auto">
              <a:xfrm>
                <a:off x="1829" y="3057"/>
                <a:ext cx="0" cy="9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3" name="Freeform 842"/>
              <p:cNvSpPr>
                <a:spLocks/>
              </p:cNvSpPr>
              <p:nvPr/>
            </p:nvSpPr>
            <p:spPr bwMode="auto">
              <a:xfrm>
                <a:off x="1816" y="3055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5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4 w 5"/>
                  <a:gd name="T15" fmla="*/ 2 h 6"/>
                  <a:gd name="T16" fmla="*/ 4 w 5"/>
                  <a:gd name="T17" fmla="*/ 3 h 6"/>
                  <a:gd name="T18" fmla="*/ 4 w 5"/>
                  <a:gd name="T19" fmla="*/ 2 h 6"/>
                  <a:gd name="T20" fmla="*/ 3 w 5"/>
                  <a:gd name="T21" fmla="*/ 4 h 6"/>
                  <a:gd name="T22" fmla="*/ 3 w 5"/>
                  <a:gd name="T23" fmla="*/ 2 h 6"/>
                  <a:gd name="T24" fmla="*/ 3 w 5"/>
                  <a:gd name="T25" fmla="*/ 1 h 6"/>
                  <a:gd name="T26" fmla="*/ 3 w 5"/>
                  <a:gd name="T27" fmla="*/ 2 h 6"/>
                  <a:gd name="T28" fmla="*/ 3 w 5"/>
                  <a:gd name="T29" fmla="*/ 3 h 6"/>
                  <a:gd name="T30" fmla="*/ 2 w 5"/>
                  <a:gd name="T31" fmla="*/ 1 h 6"/>
                  <a:gd name="T32" fmla="*/ 1 w 5"/>
                  <a:gd name="T33" fmla="*/ 2 h 6"/>
                  <a:gd name="T34" fmla="*/ 0 w 5"/>
                  <a:gd name="T35" fmla="*/ 4 h 6"/>
                  <a:gd name="T36" fmla="*/ 1 w 5"/>
                  <a:gd name="T37" fmla="*/ 3 h 6"/>
                  <a:gd name="T38" fmla="*/ 0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5"/>
                      <a:pt x="3" y="2"/>
                      <a:pt x="2" y="1"/>
                    </a:cubicBezTo>
                    <a:cubicBezTo>
                      <a:pt x="2" y="2"/>
                      <a:pt x="1" y="4"/>
                      <a:pt x="1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0" y="6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4" name="Freeform 843"/>
              <p:cNvSpPr>
                <a:spLocks/>
              </p:cNvSpPr>
              <p:nvPr/>
            </p:nvSpPr>
            <p:spPr bwMode="auto">
              <a:xfrm>
                <a:off x="1819" y="306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5" name="Freeform 844"/>
              <p:cNvSpPr>
                <a:spLocks/>
              </p:cNvSpPr>
              <p:nvPr/>
            </p:nvSpPr>
            <p:spPr bwMode="auto">
              <a:xfrm>
                <a:off x="1587" y="1760"/>
                <a:ext cx="193" cy="204"/>
              </a:xfrm>
              <a:custGeom>
                <a:avLst/>
                <a:gdLst>
                  <a:gd name="T0" fmla="*/ 34 w 71"/>
                  <a:gd name="T1" fmla="*/ 5 h 75"/>
                  <a:gd name="T2" fmla="*/ 38 w 71"/>
                  <a:gd name="T3" fmla="*/ 53 h 75"/>
                  <a:gd name="T4" fmla="*/ 43 w 71"/>
                  <a:gd name="T5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34" y="5"/>
                    </a:moveTo>
                    <a:cubicBezTo>
                      <a:pt x="0" y="7"/>
                      <a:pt x="9" y="75"/>
                      <a:pt x="38" y="53"/>
                    </a:cubicBezTo>
                    <a:cubicBezTo>
                      <a:pt x="48" y="44"/>
                      <a:pt x="71" y="0"/>
                      <a:pt x="43" y="1"/>
                    </a:cubicBezTo>
                  </a:path>
                </a:pathLst>
              </a:custGeom>
              <a:solidFill>
                <a:srgbClr val="FFF1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6" name="Freeform 845"/>
              <p:cNvSpPr>
                <a:spLocks/>
              </p:cNvSpPr>
              <p:nvPr/>
            </p:nvSpPr>
            <p:spPr bwMode="auto">
              <a:xfrm>
                <a:off x="1533" y="2600"/>
                <a:ext cx="207" cy="19"/>
              </a:xfrm>
              <a:custGeom>
                <a:avLst/>
                <a:gdLst>
                  <a:gd name="T0" fmla="*/ 59 w 76"/>
                  <a:gd name="T1" fmla="*/ 1 h 7"/>
                  <a:gd name="T2" fmla="*/ 54 w 76"/>
                  <a:gd name="T3" fmla="*/ 1 h 7"/>
                  <a:gd name="T4" fmla="*/ 34 w 76"/>
                  <a:gd name="T5" fmla="*/ 2 h 7"/>
                  <a:gd name="T6" fmla="*/ 1 w 76"/>
                  <a:gd name="T7" fmla="*/ 2 h 7"/>
                  <a:gd name="T8" fmla="*/ 0 w 76"/>
                  <a:gd name="T9" fmla="*/ 6 h 7"/>
                  <a:gd name="T10" fmla="*/ 34 w 76"/>
                  <a:gd name="T11" fmla="*/ 6 h 7"/>
                  <a:gd name="T12" fmla="*/ 54 w 76"/>
                  <a:gd name="T13" fmla="*/ 5 h 7"/>
                  <a:gd name="T14" fmla="*/ 58 w 76"/>
                  <a:gd name="T15" fmla="*/ 5 h 7"/>
                  <a:gd name="T16" fmla="*/ 76 w 76"/>
                  <a:gd name="T17" fmla="*/ 4 h 7"/>
                  <a:gd name="T18" fmla="*/ 75 w 76"/>
                  <a:gd name="T19" fmla="*/ 0 h 7"/>
                  <a:gd name="T20" fmla="*/ 59 w 76"/>
                  <a:gd name="T2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7">
                    <a:moveTo>
                      <a:pt x="59" y="1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48" y="1"/>
                      <a:pt x="41" y="2"/>
                      <a:pt x="34" y="2"/>
                    </a:cubicBezTo>
                    <a:cubicBezTo>
                      <a:pt x="22" y="3"/>
                      <a:pt x="10" y="4"/>
                      <a:pt x="1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7"/>
                      <a:pt x="22" y="6"/>
                      <a:pt x="34" y="6"/>
                    </a:cubicBezTo>
                    <a:cubicBezTo>
                      <a:pt x="41" y="5"/>
                      <a:pt x="48" y="5"/>
                      <a:pt x="54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64" y="5"/>
                      <a:pt x="72" y="5"/>
                      <a:pt x="76" y="4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1" y="2"/>
                      <a:pt x="64" y="2"/>
                      <a:pt x="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7" name="Freeform 846"/>
              <p:cNvSpPr>
                <a:spLocks/>
              </p:cNvSpPr>
              <p:nvPr/>
            </p:nvSpPr>
            <p:spPr bwMode="auto">
              <a:xfrm>
                <a:off x="1568" y="2970"/>
                <a:ext cx="6" cy="0"/>
              </a:xfrm>
              <a:custGeom>
                <a:avLst/>
                <a:gdLst>
                  <a:gd name="T0" fmla="*/ 3 w 6"/>
                  <a:gd name="T1" fmla="*/ 0 w 6"/>
                  <a:gd name="T2" fmla="*/ 6 w 6"/>
                  <a:gd name="T3" fmla="*/ 3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3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8" name="Freeform 847"/>
              <p:cNvSpPr>
                <a:spLocks/>
              </p:cNvSpPr>
              <p:nvPr/>
            </p:nvSpPr>
            <p:spPr bwMode="auto">
              <a:xfrm>
                <a:off x="1563" y="296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9" name="Freeform 848"/>
              <p:cNvSpPr>
                <a:spLocks/>
              </p:cNvSpPr>
              <p:nvPr/>
            </p:nvSpPr>
            <p:spPr bwMode="auto">
              <a:xfrm>
                <a:off x="1565" y="296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0" name="Freeform 849"/>
              <p:cNvSpPr>
                <a:spLocks/>
              </p:cNvSpPr>
              <p:nvPr/>
            </p:nvSpPr>
            <p:spPr bwMode="auto">
              <a:xfrm>
                <a:off x="1565" y="296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1" name="Freeform 850"/>
              <p:cNvSpPr>
                <a:spLocks/>
              </p:cNvSpPr>
              <p:nvPr/>
            </p:nvSpPr>
            <p:spPr bwMode="auto">
              <a:xfrm>
                <a:off x="1563" y="297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2" name="Freeform 851"/>
              <p:cNvSpPr>
                <a:spLocks/>
              </p:cNvSpPr>
              <p:nvPr/>
            </p:nvSpPr>
            <p:spPr bwMode="auto">
              <a:xfrm>
                <a:off x="1563" y="2962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1"/>
                      <a:pt x="0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3" name="Freeform 852"/>
              <p:cNvSpPr>
                <a:spLocks/>
              </p:cNvSpPr>
              <p:nvPr/>
            </p:nvSpPr>
            <p:spPr bwMode="auto">
              <a:xfrm>
                <a:off x="1563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4" name="Freeform 853"/>
              <p:cNvSpPr>
                <a:spLocks/>
              </p:cNvSpPr>
              <p:nvPr/>
            </p:nvSpPr>
            <p:spPr bwMode="auto">
              <a:xfrm>
                <a:off x="1565" y="296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5" name="Freeform 854"/>
              <p:cNvSpPr>
                <a:spLocks/>
              </p:cNvSpPr>
              <p:nvPr/>
            </p:nvSpPr>
            <p:spPr bwMode="auto">
              <a:xfrm>
                <a:off x="1560" y="2960"/>
                <a:ext cx="3" cy="13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1" y="2"/>
                      <a:pt x="0" y="5"/>
                      <a:pt x="1" y="3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6" name="Freeform 855"/>
              <p:cNvSpPr>
                <a:spLocks/>
              </p:cNvSpPr>
              <p:nvPr/>
            </p:nvSpPr>
            <p:spPr bwMode="auto">
              <a:xfrm>
                <a:off x="1563" y="29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7" name="Freeform 856"/>
              <p:cNvSpPr>
                <a:spLocks/>
              </p:cNvSpPr>
              <p:nvPr/>
            </p:nvSpPr>
            <p:spPr bwMode="auto">
              <a:xfrm>
                <a:off x="1557" y="2957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3 h 4"/>
                  <a:gd name="T6" fmla="*/ 2 w 3"/>
                  <a:gd name="T7" fmla="*/ 2 h 4"/>
                  <a:gd name="T8" fmla="*/ 0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8" name="Rectangle 857"/>
              <p:cNvSpPr>
                <a:spLocks noChangeArrowheads="1"/>
              </p:cNvSpPr>
              <p:nvPr/>
            </p:nvSpPr>
            <p:spPr bwMode="auto">
              <a:xfrm>
                <a:off x="1560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9" name="Freeform 858"/>
              <p:cNvSpPr>
                <a:spLocks/>
              </p:cNvSpPr>
              <p:nvPr/>
            </p:nvSpPr>
            <p:spPr bwMode="auto">
              <a:xfrm>
                <a:off x="1554" y="2960"/>
                <a:ext cx="9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0" name="Freeform 859"/>
              <p:cNvSpPr>
                <a:spLocks/>
              </p:cNvSpPr>
              <p:nvPr/>
            </p:nvSpPr>
            <p:spPr bwMode="auto">
              <a:xfrm>
                <a:off x="1554" y="296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1" name="Rectangle 860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2" name="Freeform 861"/>
              <p:cNvSpPr>
                <a:spLocks/>
              </p:cNvSpPr>
              <p:nvPr/>
            </p:nvSpPr>
            <p:spPr bwMode="auto">
              <a:xfrm>
                <a:off x="1554" y="296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3" name="Freeform 862"/>
              <p:cNvSpPr>
                <a:spLocks/>
              </p:cNvSpPr>
              <p:nvPr/>
            </p:nvSpPr>
            <p:spPr bwMode="auto">
              <a:xfrm>
                <a:off x="1552" y="2946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3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0 h 15"/>
                  <a:gd name="T54" fmla="*/ 2 w 10"/>
                  <a:gd name="T55" fmla="*/ 10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4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6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2 h 15"/>
                  <a:gd name="T90" fmla="*/ 9 w 10"/>
                  <a:gd name="T91" fmla="*/ 4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9" y="3"/>
                      <a:pt x="9" y="3"/>
                    </a:cubicBezTo>
                    <a:cubicBezTo>
                      <a:pt x="9" y="2"/>
                      <a:pt x="9" y="3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1" y="5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4" name="Rectangle 863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5" name="Freeform 864"/>
              <p:cNvSpPr>
                <a:spLocks/>
              </p:cNvSpPr>
              <p:nvPr/>
            </p:nvSpPr>
            <p:spPr bwMode="auto">
              <a:xfrm>
                <a:off x="1579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6" name="Rectangle 865"/>
              <p:cNvSpPr>
                <a:spLocks noChangeArrowheads="1"/>
              </p:cNvSpPr>
              <p:nvPr/>
            </p:nvSpPr>
            <p:spPr bwMode="auto">
              <a:xfrm>
                <a:off x="1568" y="294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7" name="Freeform 866"/>
              <p:cNvSpPr>
                <a:spLocks/>
              </p:cNvSpPr>
              <p:nvPr/>
            </p:nvSpPr>
            <p:spPr bwMode="auto">
              <a:xfrm>
                <a:off x="1574" y="296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8" name="Freeform 867"/>
              <p:cNvSpPr>
                <a:spLocks/>
              </p:cNvSpPr>
              <p:nvPr/>
            </p:nvSpPr>
            <p:spPr bwMode="auto">
              <a:xfrm>
                <a:off x="1571" y="296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9" name="Rectangle 868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0" name="Freeform 869"/>
              <p:cNvSpPr>
                <a:spLocks/>
              </p:cNvSpPr>
              <p:nvPr/>
            </p:nvSpPr>
            <p:spPr bwMode="auto">
              <a:xfrm>
                <a:off x="1563" y="2938"/>
                <a:ext cx="21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4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6 h 7"/>
                  <a:gd name="T36" fmla="*/ 4 w 8"/>
                  <a:gd name="T37" fmla="*/ 3 h 7"/>
                  <a:gd name="T38" fmla="*/ 5 w 8"/>
                  <a:gd name="T39" fmla="*/ 3 h 7"/>
                  <a:gd name="T40" fmla="*/ 5 w 8"/>
                  <a:gd name="T41" fmla="*/ 3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3 h 7"/>
                  <a:gd name="T60" fmla="*/ 3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4" y="2"/>
                      <a:pt x="7" y="6"/>
                      <a:pt x="6" y="6"/>
                    </a:cubicBezTo>
                    <a:cubicBezTo>
                      <a:pt x="6" y="4"/>
                      <a:pt x="5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2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3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1" name="Freeform 870"/>
              <p:cNvSpPr>
                <a:spLocks/>
              </p:cNvSpPr>
              <p:nvPr/>
            </p:nvSpPr>
            <p:spPr bwMode="auto">
              <a:xfrm>
                <a:off x="1576" y="295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2" name="Freeform 871"/>
              <p:cNvSpPr>
                <a:spLocks/>
              </p:cNvSpPr>
              <p:nvPr/>
            </p:nvSpPr>
            <p:spPr bwMode="auto">
              <a:xfrm>
                <a:off x="1560" y="2938"/>
                <a:ext cx="14" cy="27"/>
              </a:xfrm>
              <a:custGeom>
                <a:avLst/>
                <a:gdLst>
                  <a:gd name="T0" fmla="*/ 3 w 5"/>
                  <a:gd name="T1" fmla="*/ 4 h 10"/>
                  <a:gd name="T2" fmla="*/ 1 w 5"/>
                  <a:gd name="T3" fmla="*/ 3 h 10"/>
                  <a:gd name="T4" fmla="*/ 3 w 5"/>
                  <a:gd name="T5" fmla="*/ 5 h 10"/>
                  <a:gd name="T6" fmla="*/ 3 w 5"/>
                  <a:gd name="T7" fmla="*/ 6 h 10"/>
                  <a:gd name="T8" fmla="*/ 2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6 h 10"/>
                  <a:gd name="T16" fmla="*/ 2 w 5"/>
                  <a:gd name="T17" fmla="*/ 6 h 10"/>
                  <a:gd name="T18" fmla="*/ 1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6 h 10"/>
                  <a:gd name="T32" fmla="*/ 4 w 5"/>
                  <a:gd name="T33" fmla="*/ 7 h 10"/>
                  <a:gd name="T34" fmla="*/ 4 w 5"/>
                  <a:gd name="T35" fmla="*/ 5 h 10"/>
                  <a:gd name="T36" fmla="*/ 3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3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3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10"/>
                      <a:pt x="2" y="9"/>
                      <a:pt x="2" y="9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3" name="Rectangle 872"/>
              <p:cNvSpPr>
                <a:spLocks noChangeArrowheads="1"/>
              </p:cNvSpPr>
              <p:nvPr/>
            </p:nvSpPr>
            <p:spPr bwMode="auto">
              <a:xfrm>
                <a:off x="1568" y="2943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4" name="Freeform 873"/>
              <p:cNvSpPr>
                <a:spLocks/>
              </p:cNvSpPr>
              <p:nvPr/>
            </p:nvSpPr>
            <p:spPr bwMode="auto">
              <a:xfrm>
                <a:off x="1571" y="2951"/>
                <a:ext cx="3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5" name="Freeform 874"/>
              <p:cNvSpPr>
                <a:spLocks/>
              </p:cNvSpPr>
              <p:nvPr/>
            </p:nvSpPr>
            <p:spPr bwMode="auto">
              <a:xfrm>
                <a:off x="1560" y="294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6" name="Freeform 875"/>
              <p:cNvSpPr>
                <a:spLocks/>
              </p:cNvSpPr>
              <p:nvPr/>
            </p:nvSpPr>
            <p:spPr bwMode="auto">
              <a:xfrm>
                <a:off x="1560" y="295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7" name="Freeform 876"/>
              <p:cNvSpPr>
                <a:spLocks/>
              </p:cNvSpPr>
              <p:nvPr/>
            </p:nvSpPr>
            <p:spPr bwMode="auto">
              <a:xfrm>
                <a:off x="1546" y="2943"/>
                <a:ext cx="17" cy="22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2 w 6"/>
                  <a:gd name="T9" fmla="*/ 4 h 8"/>
                  <a:gd name="T10" fmla="*/ 2 w 6"/>
                  <a:gd name="T11" fmla="*/ 6 h 8"/>
                  <a:gd name="T12" fmla="*/ 2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4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0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3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4 h 8"/>
                  <a:gd name="T72" fmla="*/ 5 w 6"/>
                  <a:gd name="T73" fmla="*/ 7 h 8"/>
                  <a:gd name="T74" fmla="*/ 5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3 h 8"/>
                  <a:gd name="T82" fmla="*/ 2 w 6"/>
                  <a:gd name="T83" fmla="*/ 2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6"/>
                    </a:cubicBezTo>
                    <a:cubicBezTo>
                      <a:pt x="2" y="7"/>
                      <a:pt x="3" y="5"/>
                      <a:pt x="2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4" y="8"/>
                      <a:pt x="3" y="6"/>
                      <a:pt x="2" y="6"/>
                    </a:cubicBezTo>
                    <a:cubicBezTo>
                      <a:pt x="4" y="5"/>
                      <a:pt x="1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2" y="2"/>
                      <a:pt x="4" y="2"/>
                      <a:pt x="3" y="2"/>
                    </a:cubicBezTo>
                    <a:cubicBezTo>
                      <a:pt x="5" y="3"/>
                      <a:pt x="3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2" y="3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3"/>
                    </a:cubicBezTo>
                    <a:cubicBezTo>
                      <a:pt x="4" y="6"/>
                      <a:pt x="2" y="1"/>
                      <a:pt x="2" y="2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8" name="Freeform 877"/>
              <p:cNvSpPr>
                <a:spLocks/>
              </p:cNvSpPr>
              <p:nvPr/>
            </p:nvSpPr>
            <p:spPr bwMode="auto">
              <a:xfrm>
                <a:off x="1560" y="296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9" name="Freeform 878"/>
              <p:cNvSpPr>
                <a:spLocks/>
              </p:cNvSpPr>
              <p:nvPr/>
            </p:nvSpPr>
            <p:spPr bwMode="auto">
              <a:xfrm>
                <a:off x="1554" y="294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0" name="Rectangle 879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1" name="Freeform 880"/>
              <p:cNvSpPr>
                <a:spLocks/>
              </p:cNvSpPr>
              <p:nvPr/>
            </p:nvSpPr>
            <p:spPr bwMode="auto">
              <a:xfrm>
                <a:off x="1557" y="295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2" name="Freeform 881"/>
              <p:cNvSpPr>
                <a:spLocks/>
              </p:cNvSpPr>
              <p:nvPr/>
            </p:nvSpPr>
            <p:spPr bwMode="auto">
              <a:xfrm>
                <a:off x="1549" y="294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3" name="Freeform 882"/>
              <p:cNvSpPr>
                <a:spLocks/>
              </p:cNvSpPr>
              <p:nvPr/>
            </p:nvSpPr>
            <p:spPr bwMode="auto">
              <a:xfrm>
                <a:off x="1554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4" name="Freeform 883"/>
              <p:cNvSpPr>
                <a:spLocks/>
              </p:cNvSpPr>
              <p:nvPr/>
            </p:nvSpPr>
            <p:spPr bwMode="auto">
              <a:xfrm>
                <a:off x="1546" y="2932"/>
                <a:ext cx="33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6 h 19"/>
                  <a:gd name="T10" fmla="*/ 9 w 12"/>
                  <a:gd name="T11" fmla="*/ 12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2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10 h 19"/>
                  <a:gd name="T26" fmla="*/ 7 w 12"/>
                  <a:gd name="T27" fmla="*/ 8 h 19"/>
                  <a:gd name="T28" fmla="*/ 7 w 12"/>
                  <a:gd name="T29" fmla="*/ 7 h 19"/>
                  <a:gd name="T30" fmla="*/ 5 w 12"/>
                  <a:gd name="T31" fmla="*/ 7 h 19"/>
                  <a:gd name="T32" fmla="*/ 2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3 w 12"/>
                  <a:gd name="T43" fmla="*/ 4 h 19"/>
                  <a:gd name="T44" fmla="*/ 3 w 12"/>
                  <a:gd name="T45" fmla="*/ 3 h 19"/>
                  <a:gd name="T46" fmla="*/ 1 w 12"/>
                  <a:gd name="T47" fmla="*/ 6 h 19"/>
                  <a:gd name="T48" fmla="*/ 0 w 12"/>
                  <a:gd name="T49" fmla="*/ 7 h 19"/>
                  <a:gd name="T50" fmla="*/ 1 w 12"/>
                  <a:gd name="T51" fmla="*/ 7 h 19"/>
                  <a:gd name="T52" fmla="*/ 1 w 12"/>
                  <a:gd name="T53" fmla="*/ 8 h 19"/>
                  <a:gd name="T54" fmla="*/ 2 w 12"/>
                  <a:gd name="T55" fmla="*/ 9 h 19"/>
                  <a:gd name="T56" fmla="*/ 3 w 12"/>
                  <a:gd name="T57" fmla="*/ 9 h 19"/>
                  <a:gd name="T58" fmla="*/ 3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5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7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8 w 12"/>
                  <a:gd name="T81" fmla="*/ 12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5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4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11" y="13"/>
                      <a:pt x="8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4"/>
                      <a:pt x="10" y="13"/>
                      <a:pt x="12" y="13"/>
                    </a:cubicBezTo>
                    <a:cubicBezTo>
                      <a:pt x="8" y="14"/>
                      <a:pt x="12" y="11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4" y="11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7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2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4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6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5" name="Freeform 884"/>
              <p:cNvSpPr>
                <a:spLocks/>
              </p:cNvSpPr>
              <p:nvPr/>
            </p:nvSpPr>
            <p:spPr bwMode="auto">
              <a:xfrm>
                <a:off x="1563" y="29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6" name="Rectangle 885"/>
              <p:cNvSpPr>
                <a:spLocks noChangeArrowheads="1"/>
              </p:cNvSpPr>
              <p:nvPr/>
            </p:nvSpPr>
            <p:spPr bwMode="auto">
              <a:xfrm>
                <a:off x="1565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7" name="Freeform 886"/>
              <p:cNvSpPr>
                <a:spLocks/>
              </p:cNvSpPr>
              <p:nvPr/>
            </p:nvSpPr>
            <p:spPr bwMode="auto">
              <a:xfrm>
                <a:off x="1557" y="296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8" name="Rectangle 887"/>
              <p:cNvSpPr>
                <a:spLocks noChangeArrowheads="1"/>
              </p:cNvSpPr>
              <p:nvPr/>
            </p:nvSpPr>
            <p:spPr bwMode="auto">
              <a:xfrm>
                <a:off x="1557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9" name="Freeform 888"/>
              <p:cNvSpPr>
                <a:spLocks/>
              </p:cNvSpPr>
              <p:nvPr/>
            </p:nvSpPr>
            <p:spPr bwMode="auto">
              <a:xfrm>
                <a:off x="1522" y="2954"/>
                <a:ext cx="35" cy="30"/>
              </a:xfrm>
              <a:custGeom>
                <a:avLst/>
                <a:gdLst>
                  <a:gd name="T0" fmla="*/ 6 w 13"/>
                  <a:gd name="T1" fmla="*/ 3 h 11"/>
                  <a:gd name="T2" fmla="*/ 5 w 13"/>
                  <a:gd name="T3" fmla="*/ 2 h 11"/>
                  <a:gd name="T4" fmla="*/ 6 w 13"/>
                  <a:gd name="T5" fmla="*/ 2 h 11"/>
                  <a:gd name="T6" fmla="*/ 3 w 13"/>
                  <a:gd name="T7" fmla="*/ 0 h 11"/>
                  <a:gd name="T8" fmla="*/ 7 w 13"/>
                  <a:gd name="T9" fmla="*/ 8 h 11"/>
                  <a:gd name="T10" fmla="*/ 4 w 13"/>
                  <a:gd name="T11" fmla="*/ 7 h 11"/>
                  <a:gd name="T12" fmla="*/ 9 w 13"/>
                  <a:gd name="T13" fmla="*/ 8 h 11"/>
                  <a:gd name="T14" fmla="*/ 9 w 13"/>
                  <a:gd name="T15" fmla="*/ 10 h 11"/>
                  <a:gd name="T16" fmla="*/ 10 w 13"/>
                  <a:gd name="T17" fmla="*/ 9 h 11"/>
                  <a:gd name="T18" fmla="*/ 10 w 13"/>
                  <a:gd name="T19" fmla="*/ 8 h 11"/>
                  <a:gd name="T20" fmla="*/ 11 w 13"/>
                  <a:gd name="T21" fmla="*/ 9 h 11"/>
                  <a:gd name="T22" fmla="*/ 11 w 13"/>
                  <a:gd name="T23" fmla="*/ 8 h 11"/>
                  <a:gd name="T24" fmla="*/ 11 w 13"/>
                  <a:gd name="T25" fmla="*/ 8 h 11"/>
                  <a:gd name="T26" fmla="*/ 11 w 13"/>
                  <a:gd name="T27" fmla="*/ 9 h 11"/>
                  <a:gd name="T28" fmla="*/ 12 w 13"/>
                  <a:gd name="T29" fmla="*/ 8 h 11"/>
                  <a:gd name="T30" fmla="*/ 12 w 13"/>
                  <a:gd name="T31" fmla="*/ 9 h 11"/>
                  <a:gd name="T32" fmla="*/ 13 w 13"/>
                  <a:gd name="T33" fmla="*/ 7 h 11"/>
                  <a:gd name="T34" fmla="*/ 13 w 13"/>
                  <a:gd name="T35" fmla="*/ 6 h 11"/>
                  <a:gd name="T36" fmla="*/ 12 w 13"/>
                  <a:gd name="T37" fmla="*/ 7 h 11"/>
                  <a:gd name="T38" fmla="*/ 12 w 13"/>
                  <a:gd name="T39" fmla="*/ 7 h 11"/>
                  <a:gd name="T40" fmla="*/ 11 w 13"/>
                  <a:gd name="T41" fmla="*/ 8 h 11"/>
                  <a:gd name="T42" fmla="*/ 12 w 13"/>
                  <a:gd name="T43" fmla="*/ 6 h 11"/>
                  <a:gd name="T44" fmla="*/ 11 w 13"/>
                  <a:gd name="T45" fmla="*/ 5 h 11"/>
                  <a:gd name="T46" fmla="*/ 11 w 13"/>
                  <a:gd name="T47" fmla="*/ 4 h 11"/>
                  <a:gd name="T48" fmla="*/ 10 w 13"/>
                  <a:gd name="T49" fmla="*/ 5 h 11"/>
                  <a:gd name="T50" fmla="*/ 11 w 13"/>
                  <a:gd name="T51" fmla="*/ 6 h 11"/>
                  <a:gd name="T52" fmla="*/ 10 w 13"/>
                  <a:gd name="T53" fmla="*/ 8 h 11"/>
                  <a:gd name="T54" fmla="*/ 10 w 13"/>
                  <a:gd name="T55" fmla="*/ 8 h 11"/>
                  <a:gd name="T56" fmla="*/ 10 w 13"/>
                  <a:gd name="T57" fmla="*/ 6 h 11"/>
                  <a:gd name="T58" fmla="*/ 10 w 13"/>
                  <a:gd name="T59" fmla="*/ 7 h 11"/>
                  <a:gd name="T60" fmla="*/ 10 w 13"/>
                  <a:gd name="T61" fmla="*/ 5 h 11"/>
                  <a:gd name="T62" fmla="*/ 10 w 13"/>
                  <a:gd name="T63" fmla="*/ 7 h 11"/>
                  <a:gd name="T64" fmla="*/ 6 w 13"/>
                  <a:gd name="T65" fmla="*/ 5 h 11"/>
                  <a:gd name="T66" fmla="*/ 8 w 13"/>
                  <a:gd name="T67" fmla="*/ 6 h 11"/>
                  <a:gd name="T68" fmla="*/ 6 w 13"/>
                  <a:gd name="T69" fmla="*/ 5 h 11"/>
                  <a:gd name="T70" fmla="*/ 7 w 13"/>
                  <a:gd name="T71" fmla="*/ 4 h 11"/>
                  <a:gd name="T72" fmla="*/ 6 w 13"/>
                  <a:gd name="T73" fmla="*/ 4 h 11"/>
                  <a:gd name="T74" fmla="*/ 6 w 13"/>
                  <a:gd name="T75" fmla="*/ 3 h 11"/>
                  <a:gd name="T76" fmla="*/ 6 w 13"/>
                  <a:gd name="T77" fmla="*/ 3 h 11"/>
                  <a:gd name="T78" fmla="*/ 4 w 13"/>
                  <a:gd name="T79" fmla="*/ 3 h 11"/>
                  <a:gd name="T80" fmla="*/ 6 w 13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1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5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7"/>
                    </a:cubicBezTo>
                    <a:cubicBezTo>
                      <a:pt x="11" y="10"/>
                      <a:pt x="8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8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1" y="3"/>
                      <a:pt x="11" y="8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0" name="Freeform 889"/>
              <p:cNvSpPr>
                <a:spLocks/>
              </p:cNvSpPr>
              <p:nvPr/>
            </p:nvSpPr>
            <p:spPr bwMode="auto">
              <a:xfrm>
                <a:off x="1530" y="2951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1" name="Freeform 890"/>
              <p:cNvSpPr>
                <a:spLocks/>
              </p:cNvSpPr>
              <p:nvPr/>
            </p:nvSpPr>
            <p:spPr bwMode="auto">
              <a:xfrm>
                <a:off x="1530" y="2938"/>
                <a:ext cx="35" cy="19"/>
              </a:xfrm>
              <a:custGeom>
                <a:avLst/>
                <a:gdLst>
                  <a:gd name="T0" fmla="*/ 10 w 13"/>
                  <a:gd name="T1" fmla="*/ 4 h 7"/>
                  <a:gd name="T2" fmla="*/ 11 w 13"/>
                  <a:gd name="T3" fmla="*/ 4 h 7"/>
                  <a:gd name="T4" fmla="*/ 6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1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7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6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2" name="Rectangle 891"/>
              <p:cNvSpPr>
                <a:spLocks noChangeArrowheads="1"/>
              </p:cNvSpPr>
              <p:nvPr/>
            </p:nvSpPr>
            <p:spPr bwMode="auto">
              <a:xfrm>
                <a:off x="1560" y="294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3" name="Freeform 892"/>
              <p:cNvSpPr>
                <a:spLocks/>
              </p:cNvSpPr>
              <p:nvPr/>
            </p:nvSpPr>
            <p:spPr bwMode="auto">
              <a:xfrm>
                <a:off x="1614" y="307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4" name="Freeform 893"/>
              <p:cNvSpPr>
                <a:spLocks/>
              </p:cNvSpPr>
              <p:nvPr/>
            </p:nvSpPr>
            <p:spPr bwMode="auto">
              <a:xfrm>
                <a:off x="1606" y="3071"/>
                <a:ext cx="11" cy="14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0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2 w 4"/>
                  <a:gd name="T13" fmla="*/ 1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4"/>
                      <a:pt x="2" y="3"/>
                      <a:pt x="3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2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5" name="Freeform 894"/>
              <p:cNvSpPr>
                <a:spLocks/>
              </p:cNvSpPr>
              <p:nvPr/>
            </p:nvSpPr>
            <p:spPr bwMode="auto">
              <a:xfrm>
                <a:off x="1612" y="307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6" name="Freeform 895"/>
              <p:cNvSpPr>
                <a:spLocks/>
              </p:cNvSpPr>
              <p:nvPr/>
            </p:nvSpPr>
            <p:spPr bwMode="auto">
              <a:xfrm>
                <a:off x="1612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7" name="Freeform 896"/>
              <p:cNvSpPr>
                <a:spLocks/>
              </p:cNvSpPr>
              <p:nvPr/>
            </p:nvSpPr>
            <p:spPr bwMode="auto">
              <a:xfrm>
                <a:off x="1609" y="307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8" name="Freeform 897"/>
              <p:cNvSpPr>
                <a:spLocks/>
              </p:cNvSpPr>
              <p:nvPr/>
            </p:nvSpPr>
            <p:spPr bwMode="auto">
              <a:xfrm>
                <a:off x="1606" y="3074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9" name="Freeform 898"/>
              <p:cNvSpPr>
                <a:spLocks/>
              </p:cNvSpPr>
              <p:nvPr/>
            </p:nvSpPr>
            <p:spPr bwMode="auto">
              <a:xfrm>
                <a:off x="1609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0" name="Freeform 899"/>
              <p:cNvSpPr>
                <a:spLocks/>
              </p:cNvSpPr>
              <p:nvPr/>
            </p:nvSpPr>
            <p:spPr bwMode="auto">
              <a:xfrm>
                <a:off x="1609" y="307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1" name="Freeform 900"/>
              <p:cNvSpPr>
                <a:spLocks/>
              </p:cNvSpPr>
              <p:nvPr/>
            </p:nvSpPr>
            <p:spPr bwMode="auto">
              <a:xfrm>
                <a:off x="1606" y="3071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4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2" name="Freeform 901"/>
              <p:cNvSpPr>
                <a:spLocks/>
              </p:cNvSpPr>
              <p:nvPr/>
            </p:nvSpPr>
            <p:spPr bwMode="auto">
              <a:xfrm>
                <a:off x="1609" y="30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3" name="Freeform 902"/>
              <p:cNvSpPr>
                <a:spLocks/>
              </p:cNvSpPr>
              <p:nvPr/>
            </p:nvSpPr>
            <p:spPr bwMode="auto">
              <a:xfrm>
                <a:off x="1603" y="3066"/>
                <a:ext cx="6" cy="10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2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3 h 4"/>
                  <a:gd name="T12" fmla="*/ 1 w 2"/>
                  <a:gd name="T13" fmla="*/ 4 h 4"/>
                  <a:gd name="T14" fmla="*/ 2 w 2"/>
                  <a:gd name="T15" fmla="*/ 2 h 4"/>
                  <a:gd name="T16" fmla="*/ 2 w 2"/>
                  <a:gd name="T17" fmla="*/ 2 h 4"/>
                  <a:gd name="T18" fmla="*/ 2 w 2"/>
                  <a:gd name="T19" fmla="*/ 1 h 4"/>
                  <a:gd name="T20" fmla="*/ 2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4" name="Rectangle 903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5" name="Freeform 904"/>
              <p:cNvSpPr>
                <a:spLocks/>
              </p:cNvSpPr>
              <p:nvPr/>
            </p:nvSpPr>
            <p:spPr bwMode="auto">
              <a:xfrm>
                <a:off x="1601" y="3068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6" name="Freeform 905"/>
              <p:cNvSpPr>
                <a:spLocks/>
              </p:cNvSpPr>
              <p:nvPr/>
            </p:nvSpPr>
            <p:spPr bwMode="auto">
              <a:xfrm>
                <a:off x="1601" y="307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7" name="Rectangle 906"/>
              <p:cNvSpPr>
                <a:spLocks noChangeArrowheads="1"/>
              </p:cNvSpPr>
              <p:nvPr/>
            </p:nvSpPr>
            <p:spPr bwMode="auto">
              <a:xfrm>
                <a:off x="1609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8" name="Freeform 907"/>
              <p:cNvSpPr>
                <a:spLocks/>
              </p:cNvSpPr>
              <p:nvPr/>
            </p:nvSpPr>
            <p:spPr bwMode="auto">
              <a:xfrm>
                <a:off x="1601" y="307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9" name="Freeform 908"/>
              <p:cNvSpPr>
                <a:spLocks/>
              </p:cNvSpPr>
              <p:nvPr/>
            </p:nvSpPr>
            <p:spPr bwMode="auto">
              <a:xfrm>
                <a:off x="1598" y="3055"/>
                <a:ext cx="27" cy="41"/>
              </a:xfrm>
              <a:custGeom>
                <a:avLst/>
                <a:gdLst>
                  <a:gd name="T0" fmla="*/ 10 w 10"/>
                  <a:gd name="T1" fmla="*/ 5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7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2 w 10"/>
                  <a:gd name="T23" fmla="*/ 6 h 15"/>
                  <a:gd name="T24" fmla="*/ 1 w 10"/>
                  <a:gd name="T25" fmla="*/ 6 h 15"/>
                  <a:gd name="T26" fmla="*/ 2 w 10"/>
                  <a:gd name="T27" fmla="*/ 9 h 15"/>
                  <a:gd name="T28" fmla="*/ 0 w 10"/>
                  <a:gd name="T29" fmla="*/ 7 h 15"/>
                  <a:gd name="T30" fmla="*/ 3 w 10"/>
                  <a:gd name="T31" fmla="*/ 6 h 15"/>
                  <a:gd name="T32" fmla="*/ 2 w 10"/>
                  <a:gd name="T33" fmla="*/ 10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2 w 10"/>
                  <a:gd name="T57" fmla="*/ 10 h 15"/>
                  <a:gd name="T58" fmla="*/ 3 w 10"/>
                  <a:gd name="T59" fmla="*/ 9 h 15"/>
                  <a:gd name="T60" fmla="*/ 3 w 10"/>
                  <a:gd name="T61" fmla="*/ 6 h 15"/>
                  <a:gd name="T62" fmla="*/ 4 w 10"/>
                  <a:gd name="T63" fmla="*/ 7 h 15"/>
                  <a:gd name="T64" fmla="*/ 6 w 10"/>
                  <a:gd name="T65" fmla="*/ 7 h 15"/>
                  <a:gd name="T66" fmla="*/ 5 w 10"/>
                  <a:gd name="T67" fmla="*/ 5 h 15"/>
                  <a:gd name="T68" fmla="*/ 6 w 10"/>
                  <a:gd name="T69" fmla="*/ 5 h 15"/>
                  <a:gd name="T70" fmla="*/ 6 w 10"/>
                  <a:gd name="T71" fmla="*/ 5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4 h 15"/>
                  <a:gd name="T86" fmla="*/ 7 w 10"/>
                  <a:gd name="T87" fmla="*/ 3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6 h 15"/>
                  <a:gd name="T94" fmla="*/ 9 w 10"/>
                  <a:gd name="T95" fmla="*/ 3 h 15"/>
                  <a:gd name="T96" fmla="*/ 10 w 10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3" y="8"/>
                      <a:pt x="5" y="3"/>
                      <a:pt x="2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5"/>
                      <a:pt x="8" y="5"/>
                    </a:cubicBezTo>
                    <a:cubicBezTo>
                      <a:pt x="9" y="5"/>
                      <a:pt x="7" y="3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5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0" name="Rectangle 909"/>
              <p:cNvSpPr>
                <a:spLocks noChangeArrowheads="1"/>
              </p:cNvSpPr>
              <p:nvPr/>
            </p:nvSpPr>
            <p:spPr bwMode="auto">
              <a:xfrm>
                <a:off x="1625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1" name="Freeform 910"/>
              <p:cNvSpPr>
                <a:spLocks/>
              </p:cNvSpPr>
              <p:nvPr/>
            </p:nvSpPr>
            <p:spPr bwMode="auto">
              <a:xfrm>
                <a:off x="162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2" name="Rectangle 911"/>
              <p:cNvSpPr>
                <a:spLocks noChangeArrowheads="1"/>
              </p:cNvSpPr>
              <p:nvPr/>
            </p:nvSpPr>
            <p:spPr bwMode="auto">
              <a:xfrm>
                <a:off x="1614" y="30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3" name="Freeform 912"/>
              <p:cNvSpPr>
                <a:spLocks/>
              </p:cNvSpPr>
              <p:nvPr/>
            </p:nvSpPr>
            <p:spPr bwMode="auto">
              <a:xfrm>
                <a:off x="1620" y="306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4" name="Freeform 913"/>
              <p:cNvSpPr>
                <a:spLocks/>
              </p:cNvSpPr>
              <p:nvPr/>
            </p:nvSpPr>
            <p:spPr bwMode="auto">
              <a:xfrm>
                <a:off x="1617" y="307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5" name="Rectangle 914"/>
              <p:cNvSpPr>
                <a:spLocks noChangeArrowheads="1"/>
              </p:cNvSpPr>
              <p:nvPr/>
            </p:nvSpPr>
            <p:spPr bwMode="auto">
              <a:xfrm>
                <a:off x="1625" y="3068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6" name="Freeform 915"/>
              <p:cNvSpPr>
                <a:spLocks/>
              </p:cNvSpPr>
              <p:nvPr/>
            </p:nvSpPr>
            <p:spPr bwMode="auto">
              <a:xfrm>
                <a:off x="1606" y="3047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5 h 7"/>
                  <a:gd name="T8" fmla="*/ 6 w 9"/>
                  <a:gd name="T9" fmla="*/ 4 h 7"/>
                  <a:gd name="T10" fmla="*/ 7 w 9"/>
                  <a:gd name="T11" fmla="*/ 3 h 7"/>
                  <a:gd name="T12" fmla="*/ 7 w 9"/>
                  <a:gd name="T13" fmla="*/ 6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4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6 h 7"/>
                  <a:gd name="T26" fmla="*/ 7 w 9"/>
                  <a:gd name="T27" fmla="*/ 7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6 h 7"/>
                  <a:gd name="T36" fmla="*/ 5 w 9"/>
                  <a:gd name="T37" fmla="*/ 3 h 7"/>
                  <a:gd name="T38" fmla="*/ 6 w 9"/>
                  <a:gd name="T39" fmla="*/ 3 h 7"/>
                  <a:gd name="T40" fmla="*/ 6 w 9"/>
                  <a:gd name="T41" fmla="*/ 3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3 h 7"/>
                  <a:gd name="T50" fmla="*/ 4 w 9"/>
                  <a:gd name="T51" fmla="*/ 1 h 7"/>
                  <a:gd name="T52" fmla="*/ 3 w 9"/>
                  <a:gd name="T53" fmla="*/ 2 h 7"/>
                  <a:gd name="T54" fmla="*/ 3 w 9"/>
                  <a:gd name="T55" fmla="*/ 2 h 7"/>
                  <a:gd name="T56" fmla="*/ 3 w 9"/>
                  <a:gd name="T57" fmla="*/ 3 h 7"/>
                  <a:gd name="T58" fmla="*/ 4 w 9"/>
                  <a:gd name="T59" fmla="*/ 3 h 7"/>
                  <a:gd name="T60" fmla="*/ 4 w 9"/>
                  <a:gd name="T61" fmla="*/ 4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4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5" y="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9" y="2"/>
                      <a:pt x="6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5" y="3"/>
                      <a:pt x="8" y="7"/>
                      <a:pt x="7" y="6"/>
                    </a:cubicBezTo>
                    <a:cubicBezTo>
                      <a:pt x="7" y="4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4"/>
                      <a:pt x="5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7" y="6"/>
                      <a:pt x="7" y="7"/>
                      <a:pt x="7" y="6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4" y="2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7" name="Freeform 916"/>
              <p:cNvSpPr>
                <a:spLocks/>
              </p:cNvSpPr>
              <p:nvPr/>
            </p:nvSpPr>
            <p:spPr bwMode="auto">
              <a:xfrm>
                <a:off x="1623" y="30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8" name="Freeform 917"/>
              <p:cNvSpPr>
                <a:spLocks/>
              </p:cNvSpPr>
              <p:nvPr/>
            </p:nvSpPr>
            <p:spPr bwMode="auto">
              <a:xfrm>
                <a:off x="1606" y="3047"/>
                <a:ext cx="14" cy="27"/>
              </a:xfrm>
              <a:custGeom>
                <a:avLst/>
                <a:gdLst>
                  <a:gd name="T0" fmla="*/ 2 w 5"/>
                  <a:gd name="T1" fmla="*/ 4 h 10"/>
                  <a:gd name="T2" fmla="*/ 1 w 5"/>
                  <a:gd name="T3" fmla="*/ 3 h 10"/>
                  <a:gd name="T4" fmla="*/ 3 w 5"/>
                  <a:gd name="T5" fmla="*/ 6 h 10"/>
                  <a:gd name="T6" fmla="*/ 3 w 5"/>
                  <a:gd name="T7" fmla="*/ 6 h 10"/>
                  <a:gd name="T8" fmla="*/ 1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7 h 10"/>
                  <a:gd name="T16" fmla="*/ 2 w 5"/>
                  <a:gd name="T17" fmla="*/ 6 h 10"/>
                  <a:gd name="T18" fmla="*/ 0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7 h 10"/>
                  <a:gd name="T32" fmla="*/ 4 w 5"/>
                  <a:gd name="T33" fmla="*/ 7 h 10"/>
                  <a:gd name="T34" fmla="*/ 4 w 5"/>
                  <a:gd name="T35" fmla="*/ 6 h 10"/>
                  <a:gd name="T36" fmla="*/ 2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2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2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2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9" name="Freeform 918"/>
              <p:cNvSpPr>
                <a:spLocks/>
              </p:cNvSpPr>
              <p:nvPr/>
            </p:nvSpPr>
            <p:spPr bwMode="auto">
              <a:xfrm>
                <a:off x="1614" y="305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0" name="Freeform 919"/>
              <p:cNvSpPr>
                <a:spLocks/>
              </p:cNvSpPr>
              <p:nvPr/>
            </p:nvSpPr>
            <p:spPr bwMode="auto">
              <a:xfrm>
                <a:off x="1617" y="306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1" name="Freeform 920"/>
              <p:cNvSpPr>
                <a:spLocks/>
              </p:cNvSpPr>
              <p:nvPr/>
            </p:nvSpPr>
            <p:spPr bwMode="auto">
              <a:xfrm>
                <a:off x="1606" y="305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2" name="Freeform 921"/>
              <p:cNvSpPr>
                <a:spLocks/>
              </p:cNvSpPr>
              <p:nvPr/>
            </p:nvSpPr>
            <p:spPr bwMode="auto">
              <a:xfrm>
                <a:off x="1606" y="3063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3" name="Freeform 922"/>
              <p:cNvSpPr>
                <a:spLocks/>
              </p:cNvSpPr>
              <p:nvPr/>
            </p:nvSpPr>
            <p:spPr bwMode="auto">
              <a:xfrm>
                <a:off x="1590" y="3052"/>
                <a:ext cx="16" cy="22"/>
              </a:xfrm>
              <a:custGeom>
                <a:avLst/>
                <a:gdLst>
                  <a:gd name="T0" fmla="*/ 4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3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7 h 8"/>
                  <a:gd name="T14" fmla="*/ 6 w 6"/>
                  <a:gd name="T15" fmla="*/ 8 h 8"/>
                  <a:gd name="T16" fmla="*/ 3 w 6"/>
                  <a:gd name="T17" fmla="*/ 6 h 8"/>
                  <a:gd name="T18" fmla="*/ 4 w 6"/>
                  <a:gd name="T19" fmla="*/ 5 h 8"/>
                  <a:gd name="T20" fmla="*/ 4 w 6"/>
                  <a:gd name="T21" fmla="*/ 5 h 8"/>
                  <a:gd name="T22" fmla="*/ 4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6 w 6"/>
                  <a:gd name="T33" fmla="*/ 3 h 8"/>
                  <a:gd name="T34" fmla="*/ 2 w 6"/>
                  <a:gd name="T35" fmla="*/ 3 h 8"/>
                  <a:gd name="T36" fmla="*/ 3 w 6"/>
                  <a:gd name="T37" fmla="*/ 2 h 8"/>
                  <a:gd name="T38" fmla="*/ 5 w 6"/>
                  <a:gd name="T39" fmla="*/ 3 h 8"/>
                  <a:gd name="T40" fmla="*/ 4 w 6"/>
                  <a:gd name="T41" fmla="*/ 2 h 8"/>
                  <a:gd name="T42" fmla="*/ 6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1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1 w 6"/>
                  <a:gd name="T59" fmla="*/ 4 h 8"/>
                  <a:gd name="T60" fmla="*/ 3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4 w 6"/>
                  <a:gd name="T67" fmla="*/ 7 h 8"/>
                  <a:gd name="T68" fmla="*/ 5 w 6"/>
                  <a:gd name="T69" fmla="*/ 6 h 8"/>
                  <a:gd name="T70" fmla="*/ 5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6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4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4" y="5"/>
                    </a:moveTo>
                    <a:cubicBezTo>
                      <a:pt x="4" y="5"/>
                      <a:pt x="4" y="6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4" y="4"/>
                      <a:pt x="3" y="6"/>
                    </a:cubicBezTo>
                    <a:cubicBezTo>
                      <a:pt x="2" y="8"/>
                      <a:pt x="4" y="5"/>
                      <a:pt x="3" y="7"/>
                    </a:cubicBezTo>
                    <a:cubicBezTo>
                      <a:pt x="5" y="6"/>
                      <a:pt x="6" y="6"/>
                      <a:pt x="6" y="8"/>
                    </a:cubicBezTo>
                    <a:cubicBezTo>
                      <a:pt x="5" y="8"/>
                      <a:pt x="4" y="7"/>
                      <a:pt x="3" y="6"/>
                    </a:cubicBezTo>
                    <a:cubicBezTo>
                      <a:pt x="4" y="5"/>
                      <a:pt x="2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4"/>
                      <a:pt x="3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3"/>
                      <a:pt x="5" y="3"/>
                      <a:pt x="2" y="3"/>
                    </a:cubicBezTo>
                    <a:cubicBezTo>
                      <a:pt x="6" y="3"/>
                      <a:pt x="1" y="2"/>
                      <a:pt x="3" y="2"/>
                    </a:cubicBezTo>
                    <a:cubicBezTo>
                      <a:pt x="4" y="2"/>
                      <a:pt x="3" y="3"/>
                      <a:pt x="5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3" y="3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7"/>
                      <a:pt x="6" y="8"/>
                    </a:cubicBezTo>
                    <a:cubicBezTo>
                      <a:pt x="6" y="7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3" y="2"/>
                      <a:pt x="3" y="3"/>
                    </a:cubicBezTo>
                    <a:cubicBezTo>
                      <a:pt x="3" y="4"/>
                      <a:pt x="3" y="4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4" name="Freeform 923"/>
              <p:cNvSpPr>
                <a:spLocks/>
              </p:cNvSpPr>
              <p:nvPr/>
            </p:nvSpPr>
            <p:spPr bwMode="auto">
              <a:xfrm>
                <a:off x="1606" y="30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5" name="Freeform 924"/>
              <p:cNvSpPr>
                <a:spLocks/>
              </p:cNvSpPr>
              <p:nvPr/>
            </p:nvSpPr>
            <p:spPr bwMode="auto">
              <a:xfrm>
                <a:off x="1601" y="30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6" name="Rectangle 925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7" name="Rectangle 926"/>
              <p:cNvSpPr>
                <a:spLocks noChangeArrowheads="1"/>
              </p:cNvSpPr>
              <p:nvPr/>
            </p:nvSpPr>
            <p:spPr bwMode="auto">
              <a:xfrm>
                <a:off x="1603" y="306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8" name="Freeform 927"/>
              <p:cNvSpPr>
                <a:spLocks/>
              </p:cNvSpPr>
              <p:nvPr/>
            </p:nvSpPr>
            <p:spPr bwMode="auto">
              <a:xfrm>
                <a:off x="1595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9" name="Freeform 928"/>
              <p:cNvSpPr>
                <a:spLocks/>
              </p:cNvSpPr>
              <p:nvPr/>
            </p:nvSpPr>
            <p:spPr bwMode="auto">
              <a:xfrm>
                <a:off x="1598" y="30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0" name="Freeform 929"/>
              <p:cNvSpPr>
                <a:spLocks/>
              </p:cNvSpPr>
              <p:nvPr/>
            </p:nvSpPr>
            <p:spPr bwMode="auto">
              <a:xfrm>
                <a:off x="1593" y="3041"/>
                <a:ext cx="32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6 h 20"/>
                  <a:gd name="T8" fmla="*/ 8 w 12"/>
                  <a:gd name="T9" fmla="*/ 16 h 20"/>
                  <a:gd name="T10" fmla="*/ 8 w 12"/>
                  <a:gd name="T11" fmla="*/ 12 h 20"/>
                  <a:gd name="T12" fmla="*/ 10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0 h 20"/>
                  <a:gd name="T22" fmla="*/ 4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7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3 w 12"/>
                  <a:gd name="T57" fmla="*/ 9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4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8 w 12"/>
                  <a:gd name="T75" fmla="*/ 13 h 20"/>
                  <a:gd name="T76" fmla="*/ 8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7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5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5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8" y="16"/>
                    </a:cubicBezTo>
                    <a:cubicBezTo>
                      <a:pt x="8" y="16"/>
                      <a:pt x="7" y="16"/>
                      <a:pt x="9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1"/>
                      <a:pt x="7" y="11"/>
                      <a:pt x="6" y="11"/>
                    </a:cubicBezTo>
                    <a:cubicBezTo>
                      <a:pt x="6" y="11"/>
                      <a:pt x="4" y="11"/>
                      <a:pt x="4" y="11"/>
                    </a:cubicBezTo>
                    <a:cubicBezTo>
                      <a:pt x="6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5" y="6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6"/>
                      <a:pt x="2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7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7" y="11"/>
                      <a:pt x="7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1" name="Freeform 930"/>
              <p:cNvSpPr>
                <a:spLocks/>
              </p:cNvSpPr>
              <p:nvPr/>
            </p:nvSpPr>
            <p:spPr bwMode="auto">
              <a:xfrm>
                <a:off x="1606" y="3076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2" name="Freeform 931"/>
              <p:cNvSpPr>
                <a:spLocks/>
              </p:cNvSpPr>
              <p:nvPr/>
            </p:nvSpPr>
            <p:spPr bwMode="auto">
              <a:xfrm>
                <a:off x="1609" y="307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3" name="Freeform 932"/>
              <p:cNvSpPr>
                <a:spLocks/>
              </p:cNvSpPr>
              <p:nvPr/>
            </p:nvSpPr>
            <p:spPr bwMode="auto">
              <a:xfrm>
                <a:off x="1603" y="307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4" name="Freeform 933"/>
              <p:cNvSpPr>
                <a:spLocks/>
              </p:cNvSpPr>
              <p:nvPr/>
            </p:nvSpPr>
            <p:spPr bwMode="auto">
              <a:xfrm>
                <a:off x="1603" y="307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5" name="Freeform 934"/>
              <p:cNvSpPr>
                <a:spLocks/>
              </p:cNvSpPr>
              <p:nvPr/>
            </p:nvSpPr>
            <p:spPr bwMode="auto">
              <a:xfrm>
                <a:off x="1568" y="3066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4 w 13"/>
                  <a:gd name="T3" fmla="*/ 2 h 10"/>
                  <a:gd name="T4" fmla="*/ 6 w 13"/>
                  <a:gd name="T5" fmla="*/ 1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7 h 10"/>
                  <a:gd name="T14" fmla="*/ 9 w 13"/>
                  <a:gd name="T15" fmla="*/ 9 h 10"/>
                  <a:gd name="T16" fmla="*/ 10 w 13"/>
                  <a:gd name="T17" fmla="*/ 8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7 h 10"/>
                  <a:gd name="T26" fmla="*/ 11 w 13"/>
                  <a:gd name="T27" fmla="*/ 8 h 10"/>
                  <a:gd name="T28" fmla="*/ 11 w 13"/>
                  <a:gd name="T29" fmla="*/ 7 h 10"/>
                  <a:gd name="T30" fmla="*/ 11 w 13"/>
                  <a:gd name="T31" fmla="*/ 8 h 10"/>
                  <a:gd name="T32" fmla="*/ 13 w 13"/>
                  <a:gd name="T33" fmla="*/ 6 h 10"/>
                  <a:gd name="T34" fmla="*/ 13 w 13"/>
                  <a:gd name="T35" fmla="*/ 5 h 10"/>
                  <a:gd name="T36" fmla="*/ 12 w 13"/>
                  <a:gd name="T37" fmla="*/ 6 h 10"/>
                  <a:gd name="T38" fmla="*/ 12 w 13"/>
                  <a:gd name="T39" fmla="*/ 6 h 10"/>
                  <a:gd name="T40" fmla="*/ 11 w 13"/>
                  <a:gd name="T41" fmla="*/ 7 h 10"/>
                  <a:gd name="T42" fmla="*/ 11 w 13"/>
                  <a:gd name="T43" fmla="*/ 5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4 h 10"/>
                  <a:gd name="T50" fmla="*/ 10 w 13"/>
                  <a:gd name="T51" fmla="*/ 5 h 10"/>
                  <a:gd name="T52" fmla="*/ 10 w 13"/>
                  <a:gd name="T53" fmla="*/ 7 h 10"/>
                  <a:gd name="T54" fmla="*/ 10 w 13"/>
                  <a:gd name="T55" fmla="*/ 7 h 10"/>
                  <a:gd name="T56" fmla="*/ 10 w 13"/>
                  <a:gd name="T57" fmla="*/ 6 h 10"/>
                  <a:gd name="T58" fmla="*/ 10 w 13"/>
                  <a:gd name="T59" fmla="*/ 6 h 10"/>
                  <a:gd name="T60" fmla="*/ 9 w 13"/>
                  <a:gd name="T61" fmla="*/ 4 h 10"/>
                  <a:gd name="T62" fmla="*/ 9 w 13"/>
                  <a:gd name="T63" fmla="*/ 6 h 10"/>
                  <a:gd name="T64" fmla="*/ 6 w 13"/>
                  <a:gd name="T65" fmla="*/ 5 h 10"/>
                  <a:gd name="T66" fmla="*/ 8 w 13"/>
                  <a:gd name="T67" fmla="*/ 5 h 10"/>
                  <a:gd name="T68" fmla="*/ 6 w 13"/>
                  <a:gd name="T69" fmla="*/ 5 h 10"/>
                  <a:gd name="T70" fmla="*/ 7 w 13"/>
                  <a:gd name="T71" fmla="*/ 3 h 10"/>
                  <a:gd name="T72" fmla="*/ 6 w 13"/>
                  <a:gd name="T73" fmla="*/ 4 h 10"/>
                  <a:gd name="T74" fmla="*/ 6 w 13"/>
                  <a:gd name="T75" fmla="*/ 2 h 10"/>
                  <a:gd name="T76" fmla="*/ 6 w 13"/>
                  <a:gd name="T77" fmla="*/ 2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1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1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3" y="6"/>
                    </a:cubicBezTo>
                    <a:cubicBezTo>
                      <a:pt x="13" y="6"/>
                      <a:pt x="12" y="5"/>
                      <a:pt x="13" y="5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9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4"/>
                      <a:pt x="9" y="7"/>
                      <a:pt x="6" y="5"/>
                    </a:cubicBezTo>
                    <a:cubicBezTo>
                      <a:pt x="7" y="3"/>
                      <a:pt x="7" y="5"/>
                      <a:pt x="8" y="5"/>
                    </a:cubicBezTo>
                    <a:cubicBezTo>
                      <a:pt x="8" y="5"/>
                      <a:pt x="7" y="4"/>
                      <a:pt x="6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6" name="Freeform 935"/>
              <p:cNvSpPr>
                <a:spLocks/>
              </p:cNvSpPr>
              <p:nvPr/>
            </p:nvSpPr>
            <p:spPr bwMode="auto">
              <a:xfrm>
                <a:off x="1576" y="3063"/>
                <a:ext cx="6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7" name="Freeform 936"/>
              <p:cNvSpPr>
                <a:spLocks/>
              </p:cNvSpPr>
              <p:nvPr/>
            </p:nvSpPr>
            <p:spPr bwMode="auto">
              <a:xfrm>
                <a:off x="1574" y="3047"/>
                <a:ext cx="38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3 w 14"/>
                  <a:gd name="T11" fmla="*/ 6 h 7"/>
                  <a:gd name="T12" fmla="*/ 2 w 14"/>
                  <a:gd name="T13" fmla="*/ 5 h 7"/>
                  <a:gd name="T14" fmla="*/ 3 w 14"/>
                  <a:gd name="T15" fmla="*/ 5 h 7"/>
                  <a:gd name="T16" fmla="*/ 3 w 14"/>
                  <a:gd name="T17" fmla="*/ 5 h 7"/>
                  <a:gd name="T18" fmla="*/ 4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6 h 7"/>
                  <a:gd name="T26" fmla="*/ 9 w 14"/>
                  <a:gd name="T27" fmla="*/ 5 h 7"/>
                  <a:gd name="T28" fmla="*/ 10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4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2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9" y="4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3"/>
                      <a:pt x="9" y="5"/>
                      <a:pt x="8" y="6"/>
                    </a:cubicBezTo>
                    <a:cubicBezTo>
                      <a:pt x="10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4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8" name="Freeform 937"/>
              <p:cNvSpPr>
                <a:spLocks/>
              </p:cNvSpPr>
              <p:nvPr/>
            </p:nvSpPr>
            <p:spPr bwMode="auto">
              <a:xfrm>
                <a:off x="1603" y="305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9" name="Freeform 938"/>
              <p:cNvSpPr>
                <a:spLocks/>
              </p:cNvSpPr>
              <p:nvPr/>
            </p:nvSpPr>
            <p:spPr bwMode="auto">
              <a:xfrm>
                <a:off x="1854" y="260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0" name="Freeform 939"/>
              <p:cNvSpPr>
                <a:spLocks/>
              </p:cNvSpPr>
              <p:nvPr/>
            </p:nvSpPr>
            <p:spPr bwMode="auto">
              <a:xfrm>
                <a:off x="1846" y="2595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4 h 5"/>
                  <a:gd name="T10" fmla="*/ 1 w 3"/>
                  <a:gd name="T11" fmla="*/ 3 h 5"/>
                  <a:gd name="T12" fmla="*/ 1 w 3"/>
                  <a:gd name="T13" fmla="*/ 2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4"/>
                      <a:pt x="1" y="4"/>
                      <a:pt x="3" y="5"/>
                    </a:cubicBezTo>
                    <a:cubicBezTo>
                      <a:pt x="3" y="5"/>
                      <a:pt x="2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1" name="Freeform 940"/>
              <p:cNvSpPr>
                <a:spLocks/>
              </p:cNvSpPr>
              <p:nvPr/>
            </p:nvSpPr>
            <p:spPr bwMode="auto">
              <a:xfrm>
                <a:off x="1849" y="260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2" name="Freeform 941"/>
              <p:cNvSpPr>
                <a:spLocks/>
              </p:cNvSpPr>
              <p:nvPr/>
            </p:nvSpPr>
            <p:spPr bwMode="auto">
              <a:xfrm>
                <a:off x="1849" y="2603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3" name="Freeform 942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4" name="Freeform 943"/>
              <p:cNvSpPr>
                <a:spLocks/>
              </p:cNvSpPr>
              <p:nvPr/>
            </p:nvSpPr>
            <p:spPr bwMode="auto">
              <a:xfrm>
                <a:off x="1846" y="259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5" name="Freeform 944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6" name="Freeform 945"/>
              <p:cNvSpPr>
                <a:spLocks/>
              </p:cNvSpPr>
              <p:nvPr/>
            </p:nvSpPr>
            <p:spPr bwMode="auto">
              <a:xfrm>
                <a:off x="1849" y="260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7" name="Freeform 946"/>
              <p:cNvSpPr>
                <a:spLocks/>
              </p:cNvSpPr>
              <p:nvPr/>
            </p:nvSpPr>
            <p:spPr bwMode="auto">
              <a:xfrm>
                <a:off x="1843" y="259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1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2"/>
                      <a:pt x="0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8" name="Freeform 947"/>
              <p:cNvSpPr>
                <a:spLocks/>
              </p:cNvSpPr>
              <p:nvPr/>
            </p:nvSpPr>
            <p:spPr bwMode="auto">
              <a:xfrm>
                <a:off x="1849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9" name="Freeform 948"/>
              <p:cNvSpPr>
                <a:spLocks/>
              </p:cNvSpPr>
              <p:nvPr/>
            </p:nvSpPr>
            <p:spPr bwMode="auto">
              <a:xfrm>
                <a:off x="1840" y="2592"/>
                <a:ext cx="9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2 h 4"/>
                  <a:gd name="T6" fmla="*/ 2 w 3"/>
                  <a:gd name="T7" fmla="*/ 2 h 4"/>
                  <a:gd name="T8" fmla="*/ 0 w 3"/>
                  <a:gd name="T9" fmla="*/ 3 h 4"/>
                  <a:gd name="T10" fmla="*/ 2 w 3"/>
                  <a:gd name="T11" fmla="*/ 2 h 4"/>
                  <a:gd name="T12" fmla="*/ 1 w 3"/>
                  <a:gd name="T13" fmla="*/ 3 h 4"/>
                  <a:gd name="T14" fmla="*/ 2 w 3"/>
                  <a:gd name="T15" fmla="*/ 1 h 4"/>
                  <a:gd name="T16" fmla="*/ 2 w 3"/>
                  <a:gd name="T17" fmla="*/ 1 h 4"/>
                  <a:gd name="T18" fmla="*/ 3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0" name="Rectangle 949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1" name="Freeform 950"/>
              <p:cNvSpPr>
                <a:spLocks/>
              </p:cNvSpPr>
              <p:nvPr/>
            </p:nvSpPr>
            <p:spPr bwMode="auto">
              <a:xfrm>
                <a:off x="1838" y="2595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0 h 2"/>
                  <a:gd name="T18" fmla="*/ 2 w 3"/>
                  <a:gd name="T19" fmla="*/ 1 h 2"/>
                  <a:gd name="T20" fmla="*/ 1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2" name="Freeform 951"/>
              <p:cNvSpPr>
                <a:spLocks/>
              </p:cNvSpPr>
              <p:nvPr/>
            </p:nvSpPr>
            <p:spPr bwMode="auto">
              <a:xfrm>
                <a:off x="1838" y="260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3" name="Rectangle 952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4" name="Freeform 953"/>
              <p:cNvSpPr>
                <a:spLocks/>
              </p:cNvSpPr>
              <p:nvPr/>
            </p:nvSpPr>
            <p:spPr bwMode="auto">
              <a:xfrm>
                <a:off x="1838" y="259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5" name="Freeform 954"/>
              <p:cNvSpPr>
                <a:spLocks/>
              </p:cNvSpPr>
              <p:nvPr/>
            </p:nvSpPr>
            <p:spPr bwMode="auto">
              <a:xfrm>
                <a:off x="1835" y="2581"/>
                <a:ext cx="27" cy="38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8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3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1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5 w 10"/>
                  <a:gd name="T35" fmla="*/ 6 h 14"/>
                  <a:gd name="T36" fmla="*/ 5 w 10"/>
                  <a:gd name="T37" fmla="*/ 6 h 14"/>
                  <a:gd name="T38" fmla="*/ 5 w 10"/>
                  <a:gd name="T39" fmla="*/ 6 h 14"/>
                  <a:gd name="T40" fmla="*/ 5 w 10"/>
                  <a:gd name="T41" fmla="*/ 6 h 14"/>
                  <a:gd name="T42" fmla="*/ 5 w 10"/>
                  <a:gd name="T43" fmla="*/ 6 h 14"/>
                  <a:gd name="T44" fmla="*/ 5 w 10"/>
                  <a:gd name="T45" fmla="*/ 6 h 14"/>
                  <a:gd name="T46" fmla="*/ 5 w 10"/>
                  <a:gd name="T47" fmla="*/ 6 h 14"/>
                  <a:gd name="T48" fmla="*/ 5 w 10"/>
                  <a:gd name="T49" fmla="*/ 6 h 14"/>
                  <a:gd name="T50" fmla="*/ 5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3 w 10"/>
                  <a:gd name="T57" fmla="*/ 10 h 14"/>
                  <a:gd name="T58" fmla="*/ 3 w 10"/>
                  <a:gd name="T59" fmla="*/ 9 h 14"/>
                  <a:gd name="T60" fmla="*/ 4 w 10"/>
                  <a:gd name="T61" fmla="*/ 6 h 14"/>
                  <a:gd name="T62" fmla="*/ 4 w 10"/>
                  <a:gd name="T63" fmla="*/ 7 h 14"/>
                  <a:gd name="T64" fmla="*/ 7 w 10"/>
                  <a:gd name="T65" fmla="*/ 6 h 14"/>
                  <a:gd name="T66" fmla="*/ 6 w 10"/>
                  <a:gd name="T67" fmla="*/ 4 h 14"/>
                  <a:gd name="T68" fmla="*/ 7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8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10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8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6"/>
                    </a:cubicBezTo>
                    <a:cubicBezTo>
                      <a:pt x="6" y="6"/>
                      <a:pt x="8" y="6"/>
                      <a:pt x="6" y="4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6" name="Freeform 955"/>
              <p:cNvSpPr>
                <a:spLocks/>
              </p:cNvSpPr>
              <p:nvPr/>
            </p:nvSpPr>
            <p:spPr bwMode="auto">
              <a:xfrm>
                <a:off x="1862" y="25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7" name="Freeform 956"/>
              <p:cNvSpPr>
                <a:spLocks/>
              </p:cNvSpPr>
              <p:nvPr/>
            </p:nvSpPr>
            <p:spPr bwMode="auto">
              <a:xfrm>
                <a:off x="1862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8" name="Rectangle 957"/>
              <p:cNvSpPr>
                <a:spLocks noChangeArrowheads="1"/>
              </p:cNvSpPr>
              <p:nvPr/>
            </p:nvSpPr>
            <p:spPr bwMode="auto">
              <a:xfrm>
                <a:off x="1851" y="2584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9" name="Freeform 958"/>
              <p:cNvSpPr>
                <a:spLocks/>
              </p:cNvSpPr>
              <p:nvPr/>
            </p:nvSpPr>
            <p:spPr bwMode="auto">
              <a:xfrm>
                <a:off x="1857" y="259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0" name="Freeform 959"/>
              <p:cNvSpPr>
                <a:spLocks/>
              </p:cNvSpPr>
              <p:nvPr/>
            </p:nvSpPr>
            <p:spPr bwMode="auto">
              <a:xfrm>
                <a:off x="1854" y="259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1" name="Rectangle 960"/>
              <p:cNvSpPr>
                <a:spLocks noChangeArrowheads="1"/>
              </p:cNvSpPr>
              <p:nvPr/>
            </p:nvSpPr>
            <p:spPr bwMode="auto">
              <a:xfrm>
                <a:off x="1862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2" name="Freeform 961"/>
              <p:cNvSpPr>
                <a:spLocks/>
              </p:cNvSpPr>
              <p:nvPr/>
            </p:nvSpPr>
            <p:spPr bwMode="auto">
              <a:xfrm>
                <a:off x="1846" y="2573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5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6 h 7"/>
                  <a:gd name="T28" fmla="*/ 6 w 8"/>
                  <a:gd name="T29" fmla="*/ 5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5 w 8"/>
                  <a:gd name="T41" fmla="*/ 2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3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3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6" y="5"/>
                    </a:cubicBezTo>
                    <a:cubicBezTo>
                      <a:pt x="6" y="3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4" y="1"/>
                      <a:pt x="5" y="3"/>
                      <a:pt x="3" y="0"/>
                    </a:cubicBezTo>
                    <a:cubicBezTo>
                      <a:pt x="2" y="1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3" name="Freeform 962"/>
              <p:cNvSpPr>
                <a:spLocks/>
              </p:cNvSpPr>
              <p:nvPr/>
            </p:nvSpPr>
            <p:spPr bwMode="auto">
              <a:xfrm>
                <a:off x="1859" y="258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4" name="Freeform 963"/>
              <p:cNvSpPr>
                <a:spLocks/>
              </p:cNvSpPr>
              <p:nvPr/>
            </p:nvSpPr>
            <p:spPr bwMode="auto">
              <a:xfrm>
                <a:off x="1843" y="2573"/>
                <a:ext cx="14" cy="25"/>
              </a:xfrm>
              <a:custGeom>
                <a:avLst/>
                <a:gdLst>
                  <a:gd name="T0" fmla="*/ 3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2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1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3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3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5" name="Rectangle 964"/>
              <p:cNvSpPr>
                <a:spLocks noChangeArrowheads="1"/>
              </p:cNvSpPr>
              <p:nvPr/>
            </p:nvSpPr>
            <p:spPr bwMode="auto">
              <a:xfrm>
                <a:off x="1851" y="257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6" name="Freeform 965"/>
              <p:cNvSpPr>
                <a:spLocks/>
              </p:cNvSpPr>
              <p:nvPr/>
            </p:nvSpPr>
            <p:spPr bwMode="auto">
              <a:xfrm>
                <a:off x="1854" y="258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7" name="Freeform 966"/>
              <p:cNvSpPr>
                <a:spLocks/>
              </p:cNvSpPr>
              <p:nvPr/>
            </p:nvSpPr>
            <p:spPr bwMode="auto">
              <a:xfrm>
                <a:off x="1843" y="258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8" name="Freeform 967"/>
              <p:cNvSpPr>
                <a:spLocks/>
              </p:cNvSpPr>
              <p:nvPr/>
            </p:nvSpPr>
            <p:spPr bwMode="auto">
              <a:xfrm>
                <a:off x="1843" y="2587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1 h 5"/>
                  <a:gd name="T6" fmla="*/ 1 w 2"/>
                  <a:gd name="T7" fmla="*/ 3 h 5"/>
                  <a:gd name="T8" fmla="*/ 1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ubicBezTo>
                      <a:pt x="0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9" name="Freeform 968"/>
              <p:cNvSpPr>
                <a:spLocks/>
              </p:cNvSpPr>
              <p:nvPr/>
            </p:nvSpPr>
            <p:spPr bwMode="auto">
              <a:xfrm>
                <a:off x="1829" y="2576"/>
                <a:ext cx="17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2 w 6"/>
                  <a:gd name="T7" fmla="*/ 4 h 9"/>
                  <a:gd name="T8" fmla="*/ 2 w 6"/>
                  <a:gd name="T9" fmla="*/ 5 h 9"/>
                  <a:gd name="T10" fmla="*/ 2 w 6"/>
                  <a:gd name="T11" fmla="*/ 7 h 9"/>
                  <a:gd name="T12" fmla="*/ 2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3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4 w 6"/>
                  <a:gd name="T27" fmla="*/ 4 h 9"/>
                  <a:gd name="T28" fmla="*/ 5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3 w 6"/>
                  <a:gd name="T41" fmla="*/ 3 h 9"/>
                  <a:gd name="T42" fmla="*/ 5 w 6"/>
                  <a:gd name="T43" fmla="*/ 3 h 9"/>
                  <a:gd name="T44" fmla="*/ 3 w 6"/>
                  <a:gd name="T45" fmla="*/ 2 h 9"/>
                  <a:gd name="T46" fmla="*/ 3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4 w 6"/>
                  <a:gd name="T69" fmla="*/ 6 h 9"/>
                  <a:gd name="T70" fmla="*/ 4 w 6"/>
                  <a:gd name="T71" fmla="*/ 5 h 9"/>
                  <a:gd name="T72" fmla="*/ 5 w 6"/>
                  <a:gd name="T73" fmla="*/ 8 h 9"/>
                  <a:gd name="T74" fmla="*/ 5 w 6"/>
                  <a:gd name="T75" fmla="*/ 8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2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2" y="7"/>
                    </a:cubicBezTo>
                    <a:cubicBezTo>
                      <a:pt x="2" y="8"/>
                      <a:pt x="3" y="6"/>
                      <a:pt x="2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4" y="8"/>
                      <a:pt x="3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4" y="3"/>
                      <a:pt x="3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8"/>
                    </a:cubicBezTo>
                    <a:cubicBezTo>
                      <a:pt x="5" y="8"/>
                      <a:pt x="6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4" y="7"/>
                      <a:pt x="2" y="2"/>
                      <a:pt x="2" y="3"/>
                    </a:cubicBezTo>
                    <a:cubicBezTo>
                      <a:pt x="2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0" name="Freeform 969"/>
              <p:cNvSpPr>
                <a:spLocks/>
              </p:cNvSpPr>
              <p:nvPr/>
            </p:nvSpPr>
            <p:spPr bwMode="auto">
              <a:xfrm>
                <a:off x="1843" y="25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1" name="Freeform 970"/>
              <p:cNvSpPr>
                <a:spLocks/>
              </p:cNvSpPr>
              <p:nvPr/>
            </p:nvSpPr>
            <p:spPr bwMode="auto">
              <a:xfrm>
                <a:off x="1838" y="2579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2" name="Rectangle 971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3" name="Freeform 972"/>
              <p:cNvSpPr>
                <a:spLocks/>
              </p:cNvSpPr>
              <p:nvPr/>
            </p:nvSpPr>
            <p:spPr bwMode="auto">
              <a:xfrm>
                <a:off x="1840" y="258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4" name="Freeform 973"/>
              <p:cNvSpPr>
                <a:spLocks/>
              </p:cNvSpPr>
              <p:nvPr/>
            </p:nvSpPr>
            <p:spPr bwMode="auto">
              <a:xfrm>
                <a:off x="1832" y="2581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5" name="Freeform 974"/>
              <p:cNvSpPr>
                <a:spLocks/>
              </p:cNvSpPr>
              <p:nvPr/>
            </p:nvSpPr>
            <p:spPr bwMode="auto">
              <a:xfrm>
                <a:off x="1838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6" name="Freeform 975"/>
              <p:cNvSpPr>
                <a:spLocks/>
              </p:cNvSpPr>
              <p:nvPr/>
            </p:nvSpPr>
            <p:spPr bwMode="auto">
              <a:xfrm>
                <a:off x="1829" y="2565"/>
                <a:ext cx="33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7 h 20"/>
                  <a:gd name="T8" fmla="*/ 8 w 12"/>
                  <a:gd name="T9" fmla="*/ 16 h 20"/>
                  <a:gd name="T10" fmla="*/ 9 w 12"/>
                  <a:gd name="T11" fmla="*/ 12 h 20"/>
                  <a:gd name="T12" fmla="*/ 10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1 h 20"/>
                  <a:gd name="T22" fmla="*/ 4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7 w 12"/>
                  <a:gd name="T29" fmla="*/ 8 h 20"/>
                  <a:gd name="T30" fmla="*/ 5 w 12"/>
                  <a:gd name="T31" fmla="*/ 8 h 20"/>
                  <a:gd name="T32" fmla="*/ 2 w 12"/>
                  <a:gd name="T33" fmla="*/ 8 h 20"/>
                  <a:gd name="T34" fmla="*/ 6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7 h 20"/>
                  <a:gd name="T42" fmla="*/ 3 w 12"/>
                  <a:gd name="T43" fmla="*/ 5 h 20"/>
                  <a:gd name="T44" fmla="*/ 3 w 12"/>
                  <a:gd name="T45" fmla="*/ 4 h 20"/>
                  <a:gd name="T46" fmla="*/ 1 w 12"/>
                  <a:gd name="T47" fmla="*/ 7 h 20"/>
                  <a:gd name="T48" fmla="*/ 1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2 w 12"/>
                  <a:gd name="T55" fmla="*/ 9 h 20"/>
                  <a:gd name="T56" fmla="*/ 3 w 12"/>
                  <a:gd name="T57" fmla="*/ 10 h 20"/>
                  <a:gd name="T58" fmla="*/ 3 w 12"/>
                  <a:gd name="T59" fmla="*/ 10 h 20"/>
                  <a:gd name="T60" fmla="*/ 3 w 12"/>
                  <a:gd name="T61" fmla="*/ 10 h 20"/>
                  <a:gd name="T62" fmla="*/ 4 w 12"/>
                  <a:gd name="T63" fmla="*/ 11 h 20"/>
                  <a:gd name="T64" fmla="*/ 5 w 12"/>
                  <a:gd name="T65" fmla="*/ 11 h 20"/>
                  <a:gd name="T66" fmla="*/ 3 w 12"/>
                  <a:gd name="T67" fmla="*/ 12 h 20"/>
                  <a:gd name="T68" fmla="*/ 4 w 12"/>
                  <a:gd name="T69" fmla="*/ 13 h 20"/>
                  <a:gd name="T70" fmla="*/ 6 w 12"/>
                  <a:gd name="T71" fmla="*/ 12 h 20"/>
                  <a:gd name="T72" fmla="*/ 7 w 12"/>
                  <a:gd name="T73" fmla="*/ 13 h 20"/>
                  <a:gd name="T74" fmla="*/ 8 w 12"/>
                  <a:gd name="T75" fmla="*/ 14 h 20"/>
                  <a:gd name="T76" fmla="*/ 8 w 12"/>
                  <a:gd name="T77" fmla="*/ 14 h 20"/>
                  <a:gd name="T78" fmla="*/ 9 w 12"/>
                  <a:gd name="T79" fmla="*/ 13 h 20"/>
                  <a:gd name="T80" fmla="*/ 8 w 12"/>
                  <a:gd name="T81" fmla="*/ 12 h 20"/>
                  <a:gd name="T82" fmla="*/ 8 w 12"/>
                  <a:gd name="T83" fmla="*/ 14 h 20"/>
                  <a:gd name="T84" fmla="*/ 7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5" y="13"/>
                      <a:pt x="5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8"/>
                      <a:pt x="5" y="18"/>
                    </a:cubicBezTo>
                    <a:cubicBezTo>
                      <a:pt x="5" y="18"/>
                      <a:pt x="5" y="15"/>
                      <a:pt x="6" y="15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7" y="20"/>
                      <a:pt x="7" y="13"/>
                      <a:pt x="8" y="16"/>
                    </a:cubicBezTo>
                    <a:cubicBezTo>
                      <a:pt x="8" y="16"/>
                      <a:pt x="8" y="16"/>
                      <a:pt x="9" y="16"/>
                    </a:cubicBezTo>
                    <a:cubicBezTo>
                      <a:pt x="11" y="14"/>
                      <a:pt x="8" y="11"/>
                      <a:pt x="9" y="12"/>
                    </a:cubicBezTo>
                    <a:cubicBezTo>
                      <a:pt x="8" y="14"/>
                      <a:pt x="10" y="9"/>
                      <a:pt x="7" y="16"/>
                    </a:cubicBezTo>
                    <a:cubicBezTo>
                      <a:pt x="7" y="17"/>
                      <a:pt x="11" y="15"/>
                      <a:pt x="10" y="15"/>
                    </a:cubicBezTo>
                    <a:cubicBezTo>
                      <a:pt x="11" y="15"/>
                      <a:pt x="10" y="14"/>
                      <a:pt x="12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8" y="13"/>
                      <a:pt x="9" y="12"/>
                    </a:cubicBezTo>
                    <a:cubicBezTo>
                      <a:pt x="9" y="11"/>
                      <a:pt x="8" y="12"/>
                      <a:pt x="7" y="12"/>
                    </a:cubicBezTo>
                    <a:cubicBezTo>
                      <a:pt x="7" y="12"/>
                      <a:pt x="8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1"/>
                      <a:pt x="5" y="12"/>
                      <a:pt x="4" y="12"/>
                    </a:cubicBezTo>
                    <a:cubicBezTo>
                      <a:pt x="6" y="10"/>
                      <a:pt x="4" y="12"/>
                      <a:pt x="6" y="11"/>
                    </a:cubicBezTo>
                    <a:cubicBezTo>
                      <a:pt x="7" y="11"/>
                      <a:pt x="7" y="11"/>
                      <a:pt x="8" y="10"/>
                    </a:cubicBezTo>
                    <a:cubicBezTo>
                      <a:pt x="8" y="10"/>
                      <a:pt x="8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9"/>
                      <a:pt x="7" y="7"/>
                      <a:pt x="6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6"/>
                      <a:pt x="3" y="8"/>
                      <a:pt x="4" y="7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5" y="6"/>
                      <a:pt x="6" y="6"/>
                    </a:cubicBezTo>
                    <a:cubicBezTo>
                      <a:pt x="5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3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2" y="0"/>
                      <a:pt x="2" y="5"/>
                    </a:cubicBezTo>
                    <a:cubicBezTo>
                      <a:pt x="3" y="4"/>
                      <a:pt x="5" y="7"/>
                      <a:pt x="4" y="7"/>
                    </a:cubicBezTo>
                    <a:cubicBezTo>
                      <a:pt x="2" y="5"/>
                      <a:pt x="3" y="3"/>
                      <a:pt x="2" y="6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2" y="8"/>
                      <a:pt x="3" y="7"/>
                      <a:pt x="4" y="8"/>
                    </a:cubicBezTo>
                    <a:cubicBezTo>
                      <a:pt x="2" y="9"/>
                      <a:pt x="3" y="9"/>
                      <a:pt x="2" y="9"/>
                    </a:cubicBezTo>
                    <a:cubicBezTo>
                      <a:pt x="3" y="9"/>
                      <a:pt x="3" y="10"/>
                      <a:pt x="3" y="9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5" y="9"/>
                      <a:pt x="4" y="11"/>
                    </a:cubicBezTo>
                    <a:cubicBezTo>
                      <a:pt x="4" y="10"/>
                      <a:pt x="5" y="11"/>
                      <a:pt x="6" y="9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4" y="12"/>
                      <a:pt x="5" y="11"/>
                      <a:pt x="3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6" y="12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6" y="13"/>
                      <a:pt x="5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7" y="14"/>
                      <a:pt x="9" y="13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5"/>
                      <a:pt x="7" y="14"/>
                    </a:cubicBezTo>
                    <a:cubicBezTo>
                      <a:pt x="6" y="12"/>
                      <a:pt x="10" y="13"/>
                      <a:pt x="9" y="13"/>
                    </a:cubicBezTo>
                    <a:cubicBezTo>
                      <a:pt x="7" y="16"/>
                      <a:pt x="8" y="17"/>
                      <a:pt x="6" y="15"/>
                    </a:cubicBezTo>
                    <a:cubicBezTo>
                      <a:pt x="8" y="11"/>
                      <a:pt x="8" y="13"/>
                      <a:pt x="8" y="12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7" y="14"/>
                      <a:pt x="8" y="15"/>
                      <a:pt x="8" y="14"/>
                    </a:cubicBezTo>
                    <a:cubicBezTo>
                      <a:pt x="9" y="13"/>
                      <a:pt x="10" y="15"/>
                      <a:pt x="8" y="16"/>
                    </a:cubicBezTo>
                    <a:cubicBezTo>
                      <a:pt x="7" y="16"/>
                      <a:pt x="7" y="14"/>
                      <a:pt x="7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0"/>
                      <a:pt x="6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7" name="Freeform 976"/>
              <p:cNvSpPr>
                <a:spLocks/>
              </p:cNvSpPr>
              <p:nvPr/>
            </p:nvSpPr>
            <p:spPr bwMode="auto">
              <a:xfrm>
                <a:off x="1846" y="260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8" name="Rectangle 977"/>
              <p:cNvSpPr>
                <a:spLocks noChangeArrowheads="1"/>
              </p:cNvSpPr>
              <p:nvPr/>
            </p:nvSpPr>
            <p:spPr bwMode="auto">
              <a:xfrm>
                <a:off x="1849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9" name="Freeform 978"/>
              <p:cNvSpPr>
                <a:spLocks/>
              </p:cNvSpPr>
              <p:nvPr/>
            </p:nvSpPr>
            <p:spPr bwMode="auto">
              <a:xfrm>
                <a:off x="1840" y="26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0" name="Rectangle 979"/>
              <p:cNvSpPr>
                <a:spLocks noChangeArrowheads="1"/>
              </p:cNvSpPr>
              <p:nvPr/>
            </p:nvSpPr>
            <p:spPr bwMode="auto">
              <a:xfrm>
                <a:off x="1840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1" name="Freeform 980"/>
              <p:cNvSpPr>
                <a:spLocks/>
              </p:cNvSpPr>
              <p:nvPr/>
            </p:nvSpPr>
            <p:spPr bwMode="auto">
              <a:xfrm>
                <a:off x="1805" y="2590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5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10 w 13"/>
                  <a:gd name="T13" fmla="*/ 8 h 10"/>
                  <a:gd name="T14" fmla="*/ 9 w 13"/>
                  <a:gd name="T15" fmla="*/ 10 h 10"/>
                  <a:gd name="T16" fmla="*/ 11 w 13"/>
                  <a:gd name="T17" fmla="*/ 9 h 10"/>
                  <a:gd name="T18" fmla="*/ 10 w 13"/>
                  <a:gd name="T19" fmla="*/ 8 h 10"/>
                  <a:gd name="T20" fmla="*/ 11 w 13"/>
                  <a:gd name="T21" fmla="*/ 8 h 10"/>
                  <a:gd name="T22" fmla="*/ 11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2 w 13"/>
                  <a:gd name="T29" fmla="*/ 8 h 10"/>
                  <a:gd name="T30" fmla="*/ 12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2 w 13"/>
                  <a:gd name="T43" fmla="*/ 5 h 10"/>
                  <a:gd name="T44" fmla="*/ 11 w 13"/>
                  <a:gd name="T45" fmla="*/ 4 h 10"/>
                  <a:gd name="T46" fmla="*/ 11 w 13"/>
                  <a:gd name="T47" fmla="*/ 4 h 10"/>
                  <a:gd name="T48" fmla="*/ 10 w 13"/>
                  <a:gd name="T49" fmla="*/ 5 h 10"/>
                  <a:gd name="T50" fmla="*/ 11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10 w 13"/>
                  <a:gd name="T61" fmla="*/ 5 h 10"/>
                  <a:gd name="T62" fmla="*/ 10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6"/>
                    </a:cubicBezTo>
                    <a:cubicBezTo>
                      <a:pt x="11" y="10"/>
                      <a:pt x="8" y="10"/>
                      <a:pt x="10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1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2" y="6"/>
                      <a:pt x="12" y="5"/>
                    </a:cubicBezTo>
                    <a:cubicBezTo>
                      <a:pt x="11" y="3"/>
                      <a:pt x="11" y="7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5"/>
                      <a:pt x="10" y="5"/>
                    </a:cubicBezTo>
                    <a:cubicBezTo>
                      <a:pt x="9" y="6"/>
                      <a:pt x="10" y="5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2" name="Freeform 981"/>
              <p:cNvSpPr>
                <a:spLocks/>
              </p:cNvSpPr>
              <p:nvPr/>
            </p:nvSpPr>
            <p:spPr bwMode="auto">
              <a:xfrm>
                <a:off x="1813" y="2587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3" name="Freeform 982"/>
              <p:cNvSpPr>
                <a:spLocks/>
              </p:cNvSpPr>
              <p:nvPr/>
            </p:nvSpPr>
            <p:spPr bwMode="auto">
              <a:xfrm>
                <a:off x="1813" y="2573"/>
                <a:ext cx="36" cy="17"/>
              </a:xfrm>
              <a:custGeom>
                <a:avLst/>
                <a:gdLst>
                  <a:gd name="T0" fmla="*/ 10 w 13"/>
                  <a:gd name="T1" fmla="*/ 4 h 6"/>
                  <a:gd name="T2" fmla="*/ 11 w 13"/>
                  <a:gd name="T3" fmla="*/ 3 h 6"/>
                  <a:gd name="T4" fmla="*/ 6 w 13"/>
                  <a:gd name="T5" fmla="*/ 0 h 6"/>
                  <a:gd name="T6" fmla="*/ 2 w 13"/>
                  <a:gd name="T7" fmla="*/ 4 h 6"/>
                  <a:gd name="T8" fmla="*/ 1 w 13"/>
                  <a:gd name="T9" fmla="*/ 4 h 6"/>
                  <a:gd name="T10" fmla="*/ 2 w 13"/>
                  <a:gd name="T11" fmla="*/ 5 h 6"/>
                  <a:gd name="T12" fmla="*/ 1 w 13"/>
                  <a:gd name="T13" fmla="*/ 4 h 6"/>
                  <a:gd name="T14" fmla="*/ 2 w 13"/>
                  <a:gd name="T15" fmla="*/ 5 h 6"/>
                  <a:gd name="T16" fmla="*/ 2 w 13"/>
                  <a:gd name="T17" fmla="*/ 4 h 6"/>
                  <a:gd name="T18" fmla="*/ 3 w 13"/>
                  <a:gd name="T19" fmla="*/ 5 h 6"/>
                  <a:gd name="T20" fmla="*/ 7 w 13"/>
                  <a:gd name="T21" fmla="*/ 2 h 6"/>
                  <a:gd name="T22" fmla="*/ 7 w 13"/>
                  <a:gd name="T23" fmla="*/ 4 h 6"/>
                  <a:gd name="T24" fmla="*/ 8 w 13"/>
                  <a:gd name="T25" fmla="*/ 5 h 6"/>
                  <a:gd name="T26" fmla="*/ 8 w 13"/>
                  <a:gd name="T27" fmla="*/ 4 h 6"/>
                  <a:gd name="T28" fmla="*/ 9 w 13"/>
                  <a:gd name="T29" fmla="*/ 3 h 6"/>
                  <a:gd name="T30" fmla="*/ 8 w 13"/>
                  <a:gd name="T31" fmla="*/ 5 h 6"/>
                  <a:gd name="T32" fmla="*/ 10 w 13"/>
                  <a:gd name="T33" fmla="*/ 6 h 6"/>
                  <a:gd name="T34" fmla="*/ 12 w 13"/>
                  <a:gd name="T35" fmla="*/ 5 h 6"/>
                  <a:gd name="T36" fmla="*/ 10 w 13"/>
                  <a:gd name="T37" fmla="*/ 6 h 6"/>
                  <a:gd name="T38" fmla="*/ 10 w 13"/>
                  <a:gd name="T39" fmla="*/ 6 h 6"/>
                  <a:gd name="T40" fmla="*/ 13 w 13"/>
                  <a:gd name="T41" fmla="*/ 5 h 6"/>
                  <a:gd name="T42" fmla="*/ 10 w 13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6" y="0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0" y="5"/>
                      <a:pt x="12" y="4"/>
                      <a:pt x="12" y="5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3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4" name="Freeform 983"/>
              <p:cNvSpPr>
                <a:spLocks/>
              </p:cNvSpPr>
              <p:nvPr/>
            </p:nvSpPr>
            <p:spPr bwMode="auto">
              <a:xfrm>
                <a:off x="1843" y="25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5" name="Freeform 984"/>
              <p:cNvSpPr>
                <a:spLocks/>
              </p:cNvSpPr>
              <p:nvPr/>
            </p:nvSpPr>
            <p:spPr bwMode="auto">
              <a:xfrm>
                <a:off x="1478" y="2541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6" name="Freeform 985"/>
              <p:cNvSpPr>
                <a:spLocks/>
              </p:cNvSpPr>
              <p:nvPr/>
            </p:nvSpPr>
            <p:spPr bwMode="auto">
              <a:xfrm>
                <a:off x="1470" y="253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1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7" name="Freeform 986"/>
              <p:cNvSpPr>
                <a:spLocks/>
              </p:cNvSpPr>
              <p:nvPr/>
            </p:nvSpPr>
            <p:spPr bwMode="auto">
              <a:xfrm>
                <a:off x="1476" y="25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8" name="Freeform 987"/>
              <p:cNvSpPr>
                <a:spLocks/>
              </p:cNvSpPr>
              <p:nvPr/>
            </p:nvSpPr>
            <p:spPr bwMode="auto">
              <a:xfrm>
                <a:off x="1473" y="2538"/>
                <a:ext cx="3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9" name="Freeform 988"/>
              <p:cNvSpPr>
                <a:spLocks/>
              </p:cNvSpPr>
              <p:nvPr/>
            </p:nvSpPr>
            <p:spPr bwMode="auto">
              <a:xfrm>
                <a:off x="1473" y="254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0" name="Freeform 989"/>
              <p:cNvSpPr>
                <a:spLocks/>
              </p:cNvSpPr>
              <p:nvPr/>
            </p:nvSpPr>
            <p:spPr bwMode="auto">
              <a:xfrm>
                <a:off x="1470" y="253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1" name="Freeform 990"/>
              <p:cNvSpPr>
                <a:spLocks/>
              </p:cNvSpPr>
              <p:nvPr/>
            </p:nvSpPr>
            <p:spPr bwMode="auto">
              <a:xfrm>
                <a:off x="1473" y="25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2" name="Rectangle 991"/>
              <p:cNvSpPr>
                <a:spLocks noChangeArrowheads="1"/>
              </p:cNvSpPr>
              <p:nvPr/>
            </p:nvSpPr>
            <p:spPr bwMode="auto">
              <a:xfrm>
                <a:off x="1473" y="2541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3" name="Freeform 992"/>
              <p:cNvSpPr>
                <a:spLocks/>
              </p:cNvSpPr>
              <p:nvPr/>
            </p:nvSpPr>
            <p:spPr bwMode="auto">
              <a:xfrm>
                <a:off x="1467" y="2532"/>
                <a:ext cx="6" cy="11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2 h 4"/>
                  <a:gd name="T4" fmla="*/ 2 w 2"/>
                  <a:gd name="T5" fmla="*/ 0 h 4"/>
                  <a:gd name="T6" fmla="*/ 1 w 2"/>
                  <a:gd name="T7" fmla="*/ 0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4" name="Freeform 993"/>
              <p:cNvSpPr>
                <a:spLocks/>
              </p:cNvSpPr>
              <p:nvPr/>
            </p:nvSpPr>
            <p:spPr bwMode="auto">
              <a:xfrm>
                <a:off x="1473" y="25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5" name="Freeform 994"/>
              <p:cNvSpPr>
                <a:spLocks/>
              </p:cNvSpPr>
              <p:nvPr/>
            </p:nvSpPr>
            <p:spPr bwMode="auto">
              <a:xfrm>
                <a:off x="1467" y="2527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2 h 4"/>
                  <a:gd name="T4" fmla="*/ 0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2 h 4"/>
                  <a:gd name="T12" fmla="*/ 1 w 2"/>
                  <a:gd name="T13" fmla="*/ 4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1 h 4"/>
                  <a:gd name="T20" fmla="*/ 1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6" name="Rectangle 995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7" name="Freeform 996"/>
              <p:cNvSpPr>
                <a:spLocks/>
              </p:cNvSpPr>
              <p:nvPr/>
            </p:nvSpPr>
            <p:spPr bwMode="auto">
              <a:xfrm>
                <a:off x="1465" y="2530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8" name="Freeform 997"/>
              <p:cNvSpPr>
                <a:spLocks/>
              </p:cNvSpPr>
              <p:nvPr/>
            </p:nvSpPr>
            <p:spPr bwMode="auto">
              <a:xfrm>
                <a:off x="1465" y="253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9" name="Rectangle 998"/>
              <p:cNvSpPr>
                <a:spLocks noChangeArrowheads="1"/>
              </p:cNvSpPr>
              <p:nvPr/>
            </p:nvSpPr>
            <p:spPr bwMode="auto">
              <a:xfrm>
                <a:off x="1473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0" name="Freeform 999"/>
              <p:cNvSpPr>
                <a:spLocks/>
              </p:cNvSpPr>
              <p:nvPr/>
            </p:nvSpPr>
            <p:spPr bwMode="auto">
              <a:xfrm>
                <a:off x="1465" y="25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1" name="Freeform 1000"/>
              <p:cNvSpPr>
                <a:spLocks/>
              </p:cNvSpPr>
              <p:nvPr/>
            </p:nvSpPr>
            <p:spPr bwMode="auto">
              <a:xfrm>
                <a:off x="1462" y="2516"/>
                <a:ext cx="24" cy="41"/>
              </a:xfrm>
              <a:custGeom>
                <a:avLst/>
                <a:gdLst>
                  <a:gd name="T0" fmla="*/ 9 w 9"/>
                  <a:gd name="T1" fmla="*/ 5 h 15"/>
                  <a:gd name="T2" fmla="*/ 9 w 9"/>
                  <a:gd name="T3" fmla="*/ 4 h 15"/>
                  <a:gd name="T4" fmla="*/ 8 w 9"/>
                  <a:gd name="T5" fmla="*/ 2 h 15"/>
                  <a:gd name="T6" fmla="*/ 7 w 9"/>
                  <a:gd name="T7" fmla="*/ 0 h 15"/>
                  <a:gd name="T8" fmla="*/ 7 w 9"/>
                  <a:gd name="T9" fmla="*/ 1 h 15"/>
                  <a:gd name="T10" fmla="*/ 7 w 9"/>
                  <a:gd name="T11" fmla="*/ 0 h 15"/>
                  <a:gd name="T12" fmla="*/ 6 w 9"/>
                  <a:gd name="T13" fmla="*/ 2 h 15"/>
                  <a:gd name="T14" fmla="*/ 5 w 9"/>
                  <a:gd name="T15" fmla="*/ 3 h 15"/>
                  <a:gd name="T16" fmla="*/ 2 w 9"/>
                  <a:gd name="T17" fmla="*/ 5 h 15"/>
                  <a:gd name="T18" fmla="*/ 3 w 9"/>
                  <a:gd name="T19" fmla="*/ 7 h 15"/>
                  <a:gd name="T20" fmla="*/ 2 w 9"/>
                  <a:gd name="T21" fmla="*/ 6 h 15"/>
                  <a:gd name="T22" fmla="*/ 2 w 9"/>
                  <a:gd name="T23" fmla="*/ 6 h 15"/>
                  <a:gd name="T24" fmla="*/ 1 w 9"/>
                  <a:gd name="T25" fmla="*/ 6 h 15"/>
                  <a:gd name="T26" fmla="*/ 2 w 9"/>
                  <a:gd name="T27" fmla="*/ 9 h 15"/>
                  <a:gd name="T28" fmla="*/ 0 w 9"/>
                  <a:gd name="T29" fmla="*/ 7 h 15"/>
                  <a:gd name="T30" fmla="*/ 2 w 9"/>
                  <a:gd name="T31" fmla="*/ 6 h 15"/>
                  <a:gd name="T32" fmla="*/ 1 w 9"/>
                  <a:gd name="T33" fmla="*/ 10 h 15"/>
                  <a:gd name="T34" fmla="*/ 4 w 9"/>
                  <a:gd name="T35" fmla="*/ 6 h 15"/>
                  <a:gd name="T36" fmla="*/ 4 w 9"/>
                  <a:gd name="T37" fmla="*/ 6 h 15"/>
                  <a:gd name="T38" fmla="*/ 4 w 9"/>
                  <a:gd name="T39" fmla="*/ 6 h 15"/>
                  <a:gd name="T40" fmla="*/ 4 w 9"/>
                  <a:gd name="T41" fmla="*/ 6 h 15"/>
                  <a:gd name="T42" fmla="*/ 4 w 9"/>
                  <a:gd name="T43" fmla="*/ 6 h 15"/>
                  <a:gd name="T44" fmla="*/ 4 w 9"/>
                  <a:gd name="T45" fmla="*/ 6 h 15"/>
                  <a:gd name="T46" fmla="*/ 4 w 9"/>
                  <a:gd name="T47" fmla="*/ 6 h 15"/>
                  <a:gd name="T48" fmla="*/ 4 w 9"/>
                  <a:gd name="T49" fmla="*/ 6 h 15"/>
                  <a:gd name="T50" fmla="*/ 4 w 9"/>
                  <a:gd name="T51" fmla="*/ 6 h 15"/>
                  <a:gd name="T52" fmla="*/ 2 w 9"/>
                  <a:gd name="T53" fmla="*/ 11 h 15"/>
                  <a:gd name="T54" fmla="*/ 2 w 9"/>
                  <a:gd name="T55" fmla="*/ 11 h 15"/>
                  <a:gd name="T56" fmla="*/ 2 w 9"/>
                  <a:gd name="T57" fmla="*/ 10 h 15"/>
                  <a:gd name="T58" fmla="*/ 2 w 9"/>
                  <a:gd name="T59" fmla="*/ 9 h 15"/>
                  <a:gd name="T60" fmla="*/ 3 w 9"/>
                  <a:gd name="T61" fmla="*/ 6 h 15"/>
                  <a:gd name="T62" fmla="*/ 4 w 9"/>
                  <a:gd name="T63" fmla="*/ 7 h 15"/>
                  <a:gd name="T64" fmla="*/ 6 w 9"/>
                  <a:gd name="T65" fmla="*/ 7 h 15"/>
                  <a:gd name="T66" fmla="*/ 5 w 9"/>
                  <a:gd name="T67" fmla="*/ 5 h 15"/>
                  <a:gd name="T68" fmla="*/ 6 w 9"/>
                  <a:gd name="T69" fmla="*/ 5 h 15"/>
                  <a:gd name="T70" fmla="*/ 5 w 9"/>
                  <a:gd name="T71" fmla="*/ 5 h 15"/>
                  <a:gd name="T72" fmla="*/ 7 w 9"/>
                  <a:gd name="T73" fmla="*/ 5 h 15"/>
                  <a:gd name="T74" fmla="*/ 5 w 9"/>
                  <a:gd name="T75" fmla="*/ 3 h 15"/>
                  <a:gd name="T76" fmla="*/ 8 w 9"/>
                  <a:gd name="T77" fmla="*/ 5 h 15"/>
                  <a:gd name="T78" fmla="*/ 7 w 9"/>
                  <a:gd name="T79" fmla="*/ 4 h 15"/>
                  <a:gd name="T80" fmla="*/ 6 w 9"/>
                  <a:gd name="T81" fmla="*/ 3 h 15"/>
                  <a:gd name="T82" fmla="*/ 8 w 9"/>
                  <a:gd name="T83" fmla="*/ 5 h 15"/>
                  <a:gd name="T84" fmla="*/ 7 w 9"/>
                  <a:gd name="T85" fmla="*/ 4 h 15"/>
                  <a:gd name="T86" fmla="*/ 7 w 9"/>
                  <a:gd name="T87" fmla="*/ 3 h 15"/>
                  <a:gd name="T88" fmla="*/ 8 w 9"/>
                  <a:gd name="T89" fmla="*/ 3 h 15"/>
                  <a:gd name="T90" fmla="*/ 9 w 9"/>
                  <a:gd name="T91" fmla="*/ 5 h 15"/>
                  <a:gd name="T92" fmla="*/ 9 w 9"/>
                  <a:gd name="T93" fmla="*/ 6 h 15"/>
                  <a:gd name="T94" fmla="*/ 8 w 9"/>
                  <a:gd name="T95" fmla="*/ 3 h 15"/>
                  <a:gd name="T96" fmla="*/ 9 w 9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5">
                    <a:moveTo>
                      <a:pt x="9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0" y="6"/>
                      <a:pt x="2" y="6"/>
                      <a:pt x="2" y="6"/>
                    </a:cubicBezTo>
                    <a:cubicBezTo>
                      <a:pt x="2" y="8"/>
                      <a:pt x="5" y="3"/>
                      <a:pt x="1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3"/>
                      <a:pt x="7" y="5"/>
                      <a:pt x="8" y="5"/>
                    </a:cubicBezTo>
                    <a:cubicBezTo>
                      <a:pt x="8" y="5"/>
                      <a:pt x="7" y="3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5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2" name="Rectangle 1001"/>
              <p:cNvSpPr>
                <a:spLocks noChangeArrowheads="1"/>
              </p:cNvSpPr>
              <p:nvPr/>
            </p:nvSpPr>
            <p:spPr bwMode="auto">
              <a:xfrm>
                <a:off x="1486" y="2532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3" name="Freeform 1002"/>
              <p:cNvSpPr>
                <a:spLocks/>
              </p:cNvSpPr>
              <p:nvPr/>
            </p:nvSpPr>
            <p:spPr bwMode="auto">
              <a:xfrm>
                <a:off x="1486" y="25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4" name="Rectangle 1003"/>
              <p:cNvSpPr>
                <a:spLocks noChangeArrowheads="1"/>
              </p:cNvSpPr>
              <p:nvPr/>
            </p:nvSpPr>
            <p:spPr bwMode="auto">
              <a:xfrm>
                <a:off x="1478" y="252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5" name="Freeform 1004"/>
              <p:cNvSpPr>
                <a:spLocks/>
              </p:cNvSpPr>
              <p:nvPr/>
            </p:nvSpPr>
            <p:spPr bwMode="auto">
              <a:xfrm>
                <a:off x="1484" y="253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6" name="Freeform 1005"/>
              <p:cNvSpPr>
                <a:spLocks/>
              </p:cNvSpPr>
              <p:nvPr/>
            </p:nvSpPr>
            <p:spPr bwMode="auto">
              <a:xfrm>
                <a:off x="1478" y="25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7" name="Freeform 1006"/>
              <p:cNvSpPr>
                <a:spLocks/>
              </p:cNvSpPr>
              <p:nvPr/>
            </p:nvSpPr>
            <p:spPr bwMode="auto">
              <a:xfrm>
                <a:off x="1486" y="253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8" name="Freeform 1007"/>
              <p:cNvSpPr>
                <a:spLocks/>
              </p:cNvSpPr>
              <p:nvPr/>
            </p:nvSpPr>
            <p:spPr bwMode="auto">
              <a:xfrm>
                <a:off x="1470" y="2508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7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4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7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6 w 8"/>
                  <a:gd name="T41" fmla="*/ 3 h 7"/>
                  <a:gd name="T42" fmla="*/ 3 w 8"/>
                  <a:gd name="T43" fmla="*/ 0 h 7"/>
                  <a:gd name="T44" fmla="*/ 4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2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7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7" y="7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9" name="Freeform 1008"/>
              <p:cNvSpPr>
                <a:spLocks/>
              </p:cNvSpPr>
              <p:nvPr/>
            </p:nvSpPr>
            <p:spPr bwMode="auto">
              <a:xfrm>
                <a:off x="1486" y="25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1" name="Group 1210"/>
            <p:cNvGrpSpPr>
              <a:grpSpLocks/>
            </p:cNvGrpSpPr>
            <p:nvPr/>
          </p:nvGrpSpPr>
          <p:grpSpPr bwMode="auto">
            <a:xfrm>
              <a:off x="337" y="2502"/>
              <a:ext cx="1438" cy="762"/>
              <a:chOff x="337" y="2502"/>
              <a:chExt cx="1438" cy="762"/>
            </a:xfrm>
          </p:grpSpPr>
          <p:sp>
            <p:nvSpPr>
              <p:cNvPr id="510" name="Freeform 1010"/>
              <p:cNvSpPr>
                <a:spLocks/>
              </p:cNvSpPr>
              <p:nvPr/>
            </p:nvSpPr>
            <p:spPr bwMode="auto">
              <a:xfrm>
                <a:off x="1470" y="2508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3 w 4"/>
                  <a:gd name="T5" fmla="*/ 6 h 10"/>
                  <a:gd name="T6" fmla="*/ 3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2 w 4"/>
                  <a:gd name="T15" fmla="*/ 7 h 10"/>
                  <a:gd name="T16" fmla="*/ 1 w 4"/>
                  <a:gd name="T17" fmla="*/ 6 h 10"/>
                  <a:gd name="T18" fmla="*/ 0 w 4"/>
                  <a:gd name="T19" fmla="*/ 4 h 10"/>
                  <a:gd name="T20" fmla="*/ 2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6 h 10"/>
                  <a:gd name="T36" fmla="*/ 2 w 4"/>
                  <a:gd name="T37" fmla="*/ 4 h 10"/>
                  <a:gd name="T38" fmla="*/ 3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1" name="Freeform 1011"/>
              <p:cNvSpPr>
                <a:spLocks/>
              </p:cNvSpPr>
              <p:nvPr/>
            </p:nvSpPr>
            <p:spPr bwMode="auto">
              <a:xfrm>
                <a:off x="1476" y="2516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2" name="Freeform 1012"/>
              <p:cNvSpPr>
                <a:spLocks/>
              </p:cNvSpPr>
              <p:nvPr/>
            </p:nvSpPr>
            <p:spPr bwMode="auto">
              <a:xfrm>
                <a:off x="1481" y="2524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3" name="Freeform 1013"/>
              <p:cNvSpPr>
                <a:spLocks/>
              </p:cNvSpPr>
              <p:nvPr/>
            </p:nvSpPr>
            <p:spPr bwMode="auto">
              <a:xfrm>
                <a:off x="1470" y="251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4" name="Freeform 1014"/>
              <p:cNvSpPr>
                <a:spLocks/>
              </p:cNvSpPr>
              <p:nvPr/>
            </p:nvSpPr>
            <p:spPr bwMode="auto">
              <a:xfrm>
                <a:off x="1467" y="2524"/>
                <a:ext cx="9" cy="11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4 h 4"/>
                  <a:gd name="T4" fmla="*/ 1 w 3"/>
                  <a:gd name="T5" fmla="*/ 0 h 4"/>
                  <a:gd name="T6" fmla="*/ 2 w 3"/>
                  <a:gd name="T7" fmla="*/ 3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5" name="Freeform 1015"/>
              <p:cNvSpPr>
                <a:spLocks/>
              </p:cNvSpPr>
              <p:nvPr/>
            </p:nvSpPr>
            <p:spPr bwMode="auto">
              <a:xfrm>
                <a:off x="1454" y="2513"/>
                <a:ext cx="16" cy="22"/>
              </a:xfrm>
              <a:custGeom>
                <a:avLst/>
                <a:gdLst>
                  <a:gd name="T0" fmla="*/ 3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4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7 h 8"/>
                  <a:gd name="T68" fmla="*/ 5 w 6"/>
                  <a:gd name="T69" fmla="*/ 6 h 8"/>
                  <a:gd name="T70" fmla="*/ 4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5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3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5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5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6"/>
                      <a:pt x="5" y="6"/>
                      <a:pt x="5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3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7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6" name="Freeform 1016"/>
              <p:cNvSpPr>
                <a:spLocks/>
              </p:cNvSpPr>
              <p:nvPr/>
            </p:nvSpPr>
            <p:spPr bwMode="auto">
              <a:xfrm>
                <a:off x="1470" y="25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7" name="Freeform 1017"/>
              <p:cNvSpPr>
                <a:spLocks/>
              </p:cNvSpPr>
              <p:nvPr/>
            </p:nvSpPr>
            <p:spPr bwMode="auto">
              <a:xfrm>
                <a:off x="1462" y="251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8" name="Rectangle 1018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9" name="Freeform 1019"/>
              <p:cNvSpPr>
                <a:spLocks/>
              </p:cNvSpPr>
              <p:nvPr/>
            </p:nvSpPr>
            <p:spPr bwMode="auto">
              <a:xfrm>
                <a:off x="1465" y="252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0" name="Freeform 1020"/>
              <p:cNvSpPr>
                <a:spLocks/>
              </p:cNvSpPr>
              <p:nvPr/>
            </p:nvSpPr>
            <p:spPr bwMode="auto">
              <a:xfrm>
                <a:off x="1459" y="25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1" name="Freeform 1021"/>
              <p:cNvSpPr>
                <a:spLocks/>
              </p:cNvSpPr>
              <p:nvPr/>
            </p:nvSpPr>
            <p:spPr bwMode="auto">
              <a:xfrm>
                <a:off x="1462" y="25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2" name="Freeform 1022"/>
              <p:cNvSpPr>
                <a:spLocks/>
              </p:cNvSpPr>
              <p:nvPr/>
            </p:nvSpPr>
            <p:spPr bwMode="auto">
              <a:xfrm>
                <a:off x="1456" y="2502"/>
                <a:ext cx="33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6 h 20"/>
                  <a:gd name="T4" fmla="*/ 4 w 12"/>
                  <a:gd name="T5" fmla="*/ 18 h 20"/>
                  <a:gd name="T6" fmla="*/ 5 w 12"/>
                  <a:gd name="T7" fmla="*/ 16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0 h 20"/>
                  <a:gd name="T22" fmla="*/ 3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6 w 12"/>
                  <a:gd name="T29" fmla="*/ 8 h 20"/>
                  <a:gd name="T30" fmla="*/ 4 w 12"/>
                  <a:gd name="T31" fmla="*/ 7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4 h 20"/>
                  <a:gd name="T40" fmla="*/ 3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2 w 12"/>
                  <a:gd name="T57" fmla="*/ 9 h 20"/>
                  <a:gd name="T58" fmla="*/ 2 w 12"/>
                  <a:gd name="T59" fmla="*/ 9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3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7 w 12"/>
                  <a:gd name="T75" fmla="*/ 13 h 20"/>
                  <a:gd name="T76" fmla="*/ 7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6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4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7" y="16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3"/>
                      <a:pt x="10" y="8"/>
                      <a:pt x="6" y="15"/>
                    </a:cubicBezTo>
                    <a:cubicBezTo>
                      <a:pt x="6" y="16"/>
                      <a:pt x="10" y="15"/>
                      <a:pt x="9" y="14"/>
                    </a:cubicBezTo>
                    <a:cubicBezTo>
                      <a:pt x="11" y="15"/>
                      <a:pt x="9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6" y="12"/>
                    </a:cubicBezTo>
                    <a:cubicBezTo>
                      <a:pt x="7" y="11"/>
                      <a:pt x="7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6" y="10"/>
                      <a:pt x="6" y="11"/>
                      <a:pt x="5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5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7" y="7"/>
                      <a:pt x="5" y="9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6"/>
                      <a:pt x="2" y="8"/>
                      <a:pt x="4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4" y="6"/>
                      <a:pt x="5" y="6"/>
                    </a:cubicBezTo>
                    <a:cubicBezTo>
                      <a:pt x="4" y="6"/>
                      <a:pt x="5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3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3" y="7"/>
                      <a:pt x="3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4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4" y="11"/>
                      <a:pt x="3" y="11"/>
                    </a:cubicBezTo>
                    <a:cubicBezTo>
                      <a:pt x="2" y="12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6" y="13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4"/>
                      <a:pt x="7" y="13"/>
                    </a:cubicBezTo>
                    <a:cubicBezTo>
                      <a:pt x="6" y="11"/>
                      <a:pt x="9" y="12"/>
                      <a:pt x="9" y="12"/>
                    </a:cubicBezTo>
                    <a:cubicBezTo>
                      <a:pt x="6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1"/>
                      <a:pt x="6" y="11"/>
                      <a:pt x="6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6" y="15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5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3" name="Freeform 1023"/>
              <p:cNvSpPr>
                <a:spLocks/>
              </p:cNvSpPr>
              <p:nvPr/>
            </p:nvSpPr>
            <p:spPr bwMode="auto">
              <a:xfrm>
                <a:off x="1470" y="253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4" name="Freeform 1024"/>
              <p:cNvSpPr>
                <a:spLocks/>
              </p:cNvSpPr>
              <p:nvPr/>
            </p:nvSpPr>
            <p:spPr bwMode="auto">
              <a:xfrm>
                <a:off x="1473" y="253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5" name="Freeform 1025"/>
              <p:cNvSpPr>
                <a:spLocks/>
              </p:cNvSpPr>
              <p:nvPr/>
            </p:nvSpPr>
            <p:spPr bwMode="auto">
              <a:xfrm>
                <a:off x="1465" y="253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6" name="Freeform 1026"/>
              <p:cNvSpPr>
                <a:spLocks/>
              </p:cNvSpPr>
              <p:nvPr/>
            </p:nvSpPr>
            <p:spPr bwMode="auto">
              <a:xfrm>
                <a:off x="1465" y="25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7" name="Freeform 1027"/>
              <p:cNvSpPr>
                <a:spLocks/>
              </p:cNvSpPr>
              <p:nvPr/>
            </p:nvSpPr>
            <p:spPr bwMode="auto">
              <a:xfrm>
                <a:off x="1432" y="2527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1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7 h 10"/>
                  <a:gd name="T14" fmla="*/ 9 w 12"/>
                  <a:gd name="T15" fmla="*/ 9 h 10"/>
                  <a:gd name="T16" fmla="*/ 10 w 12"/>
                  <a:gd name="T17" fmla="*/ 8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7 h 10"/>
                  <a:gd name="T26" fmla="*/ 11 w 12"/>
                  <a:gd name="T27" fmla="*/ 8 h 10"/>
                  <a:gd name="T28" fmla="*/ 11 w 12"/>
                  <a:gd name="T29" fmla="*/ 7 h 10"/>
                  <a:gd name="T30" fmla="*/ 11 w 12"/>
                  <a:gd name="T31" fmla="*/ 8 h 10"/>
                  <a:gd name="T32" fmla="*/ 12 w 12"/>
                  <a:gd name="T33" fmla="*/ 6 h 10"/>
                  <a:gd name="T34" fmla="*/ 12 w 12"/>
                  <a:gd name="T35" fmla="*/ 5 h 10"/>
                  <a:gd name="T36" fmla="*/ 11 w 12"/>
                  <a:gd name="T37" fmla="*/ 6 h 10"/>
                  <a:gd name="T38" fmla="*/ 11 w 12"/>
                  <a:gd name="T39" fmla="*/ 6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4 h 10"/>
                  <a:gd name="T50" fmla="*/ 10 w 12"/>
                  <a:gd name="T51" fmla="*/ 5 h 10"/>
                  <a:gd name="T52" fmla="*/ 10 w 12"/>
                  <a:gd name="T53" fmla="*/ 7 h 10"/>
                  <a:gd name="T54" fmla="*/ 9 w 12"/>
                  <a:gd name="T55" fmla="*/ 7 h 10"/>
                  <a:gd name="T56" fmla="*/ 10 w 12"/>
                  <a:gd name="T57" fmla="*/ 5 h 10"/>
                  <a:gd name="T58" fmla="*/ 9 w 12"/>
                  <a:gd name="T59" fmla="*/ 6 h 10"/>
                  <a:gd name="T60" fmla="*/ 9 w 12"/>
                  <a:gd name="T61" fmla="*/ 4 h 10"/>
                  <a:gd name="T62" fmla="*/ 9 w 12"/>
                  <a:gd name="T63" fmla="*/ 6 h 10"/>
                  <a:gd name="T64" fmla="*/ 6 w 12"/>
                  <a:gd name="T65" fmla="*/ 5 h 10"/>
                  <a:gd name="T66" fmla="*/ 7 w 12"/>
                  <a:gd name="T67" fmla="*/ 5 h 10"/>
                  <a:gd name="T68" fmla="*/ 6 w 12"/>
                  <a:gd name="T69" fmla="*/ 5 h 10"/>
                  <a:gd name="T70" fmla="*/ 6 w 12"/>
                  <a:gd name="T71" fmla="*/ 3 h 10"/>
                  <a:gd name="T72" fmla="*/ 5 w 12"/>
                  <a:gd name="T73" fmla="*/ 4 h 10"/>
                  <a:gd name="T74" fmla="*/ 5 w 12"/>
                  <a:gd name="T75" fmla="*/ 2 h 10"/>
                  <a:gd name="T76" fmla="*/ 5 w 12"/>
                  <a:gd name="T77" fmla="*/ 2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1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0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9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9" y="7"/>
                    </a:cubicBezTo>
                    <a:cubicBezTo>
                      <a:pt x="9" y="6"/>
                      <a:pt x="10" y="6"/>
                      <a:pt x="10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4"/>
                      <a:pt x="9" y="7"/>
                      <a:pt x="6" y="5"/>
                    </a:cubicBezTo>
                    <a:cubicBezTo>
                      <a:pt x="6" y="3"/>
                      <a:pt x="7" y="5"/>
                      <a:pt x="7" y="5"/>
                    </a:cubicBezTo>
                    <a:cubicBezTo>
                      <a:pt x="7" y="5"/>
                      <a:pt x="7" y="4"/>
                      <a:pt x="6" y="5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8" name="Freeform 1028"/>
              <p:cNvSpPr>
                <a:spLocks/>
              </p:cNvSpPr>
              <p:nvPr/>
            </p:nvSpPr>
            <p:spPr bwMode="auto">
              <a:xfrm>
                <a:off x="1437" y="2524"/>
                <a:ext cx="9" cy="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9" name="Freeform 1029"/>
              <p:cNvSpPr>
                <a:spLocks/>
              </p:cNvSpPr>
              <p:nvPr/>
            </p:nvSpPr>
            <p:spPr bwMode="auto">
              <a:xfrm>
                <a:off x="1437" y="2508"/>
                <a:ext cx="39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2 w 14"/>
                  <a:gd name="T11" fmla="*/ 6 h 7"/>
                  <a:gd name="T12" fmla="*/ 2 w 14"/>
                  <a:gd name="T13" fmla="*/ 5 h 7"/>
                  <a:gd name="T14" fmla="*/ 2 w 14"/>
                  <a:gd name="T15" fmla="*/ 5 h 7"/>
                  <a:gd name="T16" fmla="*/ 2 w 14"/>
                  <a:gd name="T17" fmla="*/ 5 h 7"/>
                  <a:gd name="T18" fmla="*/ 3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5 h 7"/>
                  <a:gd name="T26" fmla="*/ 8 w 14"/>
                  <a:gd name="T27" fmla="*/ 5 h 7"/>
                  <a:gd name="T28" fmla="*/ 9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3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1" y="3"/>
                      <a:pt x="8" y="5"/>
                      <a:pt x="8" y="6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0" y="7"/>
                      <a:pt x="11" y="7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0" name="Rectangle 1030"/>
              <p:cNvSpPr>
                <a:spLocks noChangeArrowheads="1"/>
              </p:cNvSpPr>
              <p:nvPr/>
            </p:nvSpPr>
            <p:spPr bwMode="auto">
              <a:xfrm>
                <a:off x="1467" y="251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1" name="Freeform 1031"/>
              <p:cNvSpPr>
                <a:spLocks/>
              </p:cNvSpPr>
              <p:nvPr/>
            </p:nvSpPr>
            <p:spPr bwMode="auto">
              <a:xfrm>
                <a:off x="1397" y="287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2" name="Freeform 1032"/>
              <p:cNvSpPr>
                <a:spLocks/>
              </p:cNvSpPr>
              <p:nvPr/>
            </p:nvSpPr>
            <p:spPr bwMode="auto">
              <a:xfrm>
                <a:off x="1388" y="2862"/>
                <a:ext cx="9" cy="1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3" name="Freeform 1033"/>
              <p:cNvSpPr>
                <a:spLocks/>
              </p:cNvSpPr>
              <p:nvPr/>
            </p:nvSpPr>
            <p:spPr bwMode="auto">
              <a:xfrm>
                <a:off x="1391" y="2864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4" name="Freeform 1034"/>
              <p:cNvSpPr>
                <a:spLocks/>
              </p:cNvSpPr>
              <p:nvPr/>
            </p:nvSpPr>
            <p:spPr bwMode="auto">
              <a:xfrm>
                <a:off x="1391" y="2867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5" name="Freeform 1035"/>
              <p:cNvSpPr>
                <a:spLocks/>
              </p:cNvSpPr>
              <p:nvPr/>
            </p:nvSpPr>
            <p:spPr bwMode="auto">
              <a:xfrm>
                <a:off x="1388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6" name="Freeform 1036"/>
              <p:cNvSpPr>
                <a:spLocks/>
              </p:cNvSpPr>
              <p:nvPr/>
            </p:nvSpPr>
            <p:spPr bwMode="auto">
              <a:xfrm>
                <a:off x="1388" y="2862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7" name="Freeform 1037"/>
              <p:cNvSpPr>
                <a:spLocks/>
              </p:cNvSpPr>
              <p:nvPr/>
            </p:nvSpPr>
            <p:spPr bwMode="auto">
              <a:xfrm>
                <a:off x="1388" y="2870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8" name="Freeform 1038"/>
              <p:cNvSpPr>
                <a:spLocks/>
              </p:cNvSpPr>
              <p:nvPr/>
            </p:nvSpPr>
            <p:spPr bwMode="auto">
              <a:xfrm>
                <a:off x="1391" y="286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9" name="Freeform 1039"/>
              <p:cNvSpPr>
                <a:spLocks/>
              </p:cNvSpPr>
              <p:nvPr/>
            </p:nvSpPr>
            <p:spPr bwMode="auto">
              <a:xfrm>
                <a:off x="1386" y="2862"/>
                <a:ext cx="2" cy="10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0" name="Freeform 1040"/>
              <p:cNvSpPr>
                <a:spLocks/>
              </p:cNvSpPr>
              <p:nvPr/>
            </p:nvSpPr>
            <p:spPr bwMode="auto">
              <a:xfrm>
                <a:off x="1391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1" name="Freeform 1041"/>
              <p:cNvSpPr>
                <a:spLocks/>
              </p:cNvSpPr>
              <p:nvPr/>
            </p:nvSpPr>
            <p:spPr bwMode="auto">
              <a:xfrm>
                <a:off x="1383" y="2856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2 h 4"/>
                  <a:gd name="T4" fmla="*/ 1 w 3"/>
                  <a:gd name="T5" fmla="*/ 3 h 4"/>
                  <a:gd name="T6" fmla="*/ 2 w 3"/>
                  <a:gd name="T7" fmla="*/ 2 h 4"/>
                  <a:gd name="T8" fmla="*/ 1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3 w 3"/>
                  <a:gd name="T19" fmla="*/ 1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2" y="2"/>
                      <a:pt x="1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2" name="Rectangle 1042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3" name="Freeform 1043"/>
              <p:cNvSpPr>
                <a:spLocks/>
              </p:cNvSpPr>
              <p:nvPr/>
            </p:nvSpPr>
            <p:spPr bwMode="auto">
              <a:xfrm>
                <a:off x="1383" y="2859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1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4" name="Freeform 1044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5" name="Freeform 1045"/>
              <p:cNvSpPr>
                <a:spLocks/>
              </p:cNvSpPr>
              <p:nvPr/>
            </p:nvSpPr>
            <p:spPr bwMode="auto">
              <a:xfrm>
                <a:off x="1388" y="2862"/>
                <a:ext cx="3" cy="0"/>
              </a:xfrm>
              <a:custGeom>
                <a:avLst/>
                <a:gdLst>
                  <a:gd name="T0" fmla="*/ 1 w 1"/>
                  <a:gd name="T1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6" name="Freeform 1046"/>
              <p:cNvSpPr>
                <a:spLocks/>
              </p:cNvSpPr>
              <p:nvPr/>
            </p:nvSpPr>
            <p:spPr bwMode="auto">
              <a:xfrm>
                <a:off x="1383" y="28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7" name="Freeform 1047"/>
              <p:cNvSpPr>
                <a:spLocks/>
              </p:cNvSpPr>
              <p:nvPr/>
            </p:nvSpPr>
            <p:spPr bwMode="auto">
              <a:xfrm>
                <a:off x="1378" y="2845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3 w 10"/>
                  <a:gd name="T17" fmla="*/ 5 h 15"/>
                  <a:gd name="T18" fmla="*/ 4 w 10"/>
                  <a:gd name="T19" fmla="*/ 7 h 15"/>
                  <a:gd name="T20" fmla="*/ 3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5 w 10"/>
                  <a:gd name="T35" fmla="*/ 6 h 15"/>
                  <a:gd name="T36" fmla="*/ 5 w 10"/>
                  <a:gd name="T37" fmla="*/ 6 h 15"/>
                  <a:gd name="T38" fmla="*/ 5 w 10"/>
                  <a:gd name="T39" fmla="*/ 6 h 15"/>
                  <a:gd name="T40" fmla="*/ 5 w 10"/>
                  <a:gd name="T41" fmla="*/ 6 h 15"/>
                  <a:gd name="T42" fmla="*/ 5 w 10"/>
                  <a:gd name="T43" fmla="*/ 6 h 15"/>
                  <a:gd name="T44" fmla="*/ 5 w 10"/>
                  <a:gd name="T45" fmla="*/ 6 h 15"/>
                  <a:gd name="T46" fmla="*/ 5 w 10"/>
                  <a:gd name="T47" fmla="*/ 6 h 15"/>
                  <a:gd name="T48" fmla="*/ 5 w 10"/>
                  <a:gd name="T49" fmla="*/ 6 h 15"/>
                  <a:gd name="T50" fmla="*/ 5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5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7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6 w 10"/>
                  <a:gd name="T75" fmla="*/ 3 h 15"/>
                  <a:gd name="T76" fmla="*/ 9 w 10"/>
                  <a:gd name="T77" fmla="*/ 5 h 15"/>
                  <a:gd name="T78" fmla="*/ 8 w 10"/>
                  <a:gd name="T79" fmla="*/ 4 h 15"/>
                  <a:gd name="T80" fmla="*/ 7 w 10"/>
                  <a:gd name="T81" fmla="*/ 3 h 15"/>
                  <a:gd name="T82" fmla="*/ 9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10" y="3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3"/>
                      <a:pt x="5" y="5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4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4" y="7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5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8" name="Rectangle 1048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9" name="Freeform 1049"/>
              <p:cNvSpPr>
                <a:spLocks/>
              </p:cNvSpPr>
              <p:nvPr/>
            </p:nvSpPr>
            <p:spPr bwMode="auto">
              <a:xfrm>
                <a:off x="1405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0" name="Freeform 1050"/>
              <p:cNvSpPr>
                <a:spLocks/>
              </p:cNvSpPr>
              <p:nvPr/>
            </p:nvSpPr>
            <p:spPr bwMode="auto">
              <a:xfrm>
                <a:off x="1394" y="285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1" name="Freeform 1051"/>
              <p:cNvSpPr>
                <a:spLocks/>
              </p:cNvSpPr>
              <p:nvPr/>
            </p:nvSpPr>
            <p:spPr bwMode="auto">
              <a:xfrm>
                <a:off x="1402" y="285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2" name="Freeform 1052"/>
              <p:cNvSpPr>
                <a:spLocks/>
              </p:cNvSpPr>
              <p:nvPr/>
            </p:nvSpPr>
            <p:spPr bwMode="auto">
              <a:xfrm>
                <a:off x="1397" y="286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3" name="Rectangle 1053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4" name="Freeform 1054"/>
              <p:cNvSpPr>
                <a:spLocks/>
              </p:cNvSpPr>
              <p:nvPr/>
            </p:nvSpPr>
            <p:spPr bwMode="auto">
              <a:xfrm>
                <a:off x="1388" y="2837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5 w 8"/>
                  <a:gd name="T41" fmla="*/ 3 h 7"/>
                  <a:gd name="T42" fmla="*/ 3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1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6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6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5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5" name="Freeform 1055"/>
              <p:cNvSpPr>
                <a:spLocks/>
              </p:cNvSpPr>
              <p:nvPr/>
            </p:nvSpPr>
            <p:spPr bwMode="auto">
              <a:xfrm>
                <a:off x="1405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6" name="Freeform 1056"/>
              <p:cNvSpPr>
                <a:spLocks/>
              </p:cNvSpPr>
              <p:nvPr/>
            </p:nvSpPr>
            <p:spPr bwMode="auto">
              <a:xfrm>
                <a:off x="1388" y="2837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2 w 4"/>
                  <a:gd name="T5" fmla="*/ 6 h 10"/>
                  <a:gd name="T6" fmla="*/ 2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1 w 4"/>
                  <a:gd name="T15" fmla="*/ 6 h 10"/>
                  <a:gd name="T16" fmla="*/ 1 w 4"/>
                  <a:gd name="T17" fmla="*/ 6 h 10"/>
                  <a:gd name="T18" fmla="*/ 0 w 4"/>
                  <a:gd name="T19" fmla="*/ 4 h 10"/>
                  <a:gd name="T20" fmla="*/ 1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5 h 10"/>
                  <a:gd name="T36" fmla="*/ 2 w 4"/>
                  <a:gd name="T37" fmla="*/ 4 h 10"/>
                  <a:gd name="T38" fmla="*/ 2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7" name="Freeform 1057"/>
              <p:cNvSpPr>
                <a:spLocks/>
              </p:cNvSpPr>
              <p:nvPr/>
            </p:nvSpPr>
            <p:spPr bwMode="auto">
              <a:xfrm>
                <a:off x="1394" y="284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8" name="Freeform 1058"/>
              <p:cNvSpPr>
                <a:spLocks/>
              </p:cNvSpPr>
              <p:nvPr/>
            </p:nvSpPr>
            <p:spPr bwMode="auto">
              <a:xfrm>
                <a:off x="1397" y="285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9" name="Freeform 1059"/>
              <p:cNvSpPr>
                <a:spLocks/>
              </p:cNvSpPr>
              <p:nvPr/>
            </p:nvSpPr>
            <p:spPr bwMode="auto">
              <a:xfrm>
                <a:off x="1388" y="284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0" name="Freeform 1060"/>
              <p:cNvSpPr>
                <a:spLocks/>
              </p:cNvSpPr>
              <p:nvPr/>
            </p:nvSpPr>
            <p:spPr bwMode="auto">
              <a:xfrm>
                <a:off x="1386" y="2853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1" name="Freeform 1061"/>
              <p:cNvSpPr>
                <a:spLocks/>
              </p:cNvSpPr>
              <p:nvPr/>
            </p:nvSpPr>
            <p:spPr bwMode="auto">
              <a:xfrm>
                <a:off x="1372" y="2843"/>
                <a:ext cx="16" cy="21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5 h 8"/>
                  <a:gd name="T72" fmla="*/ 5 w 6"/>
                  <a:gd name="T73" fmla="*/ 7 h 8"/>
                  <a:gd name="T74" fmla="*/ 6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4 h 8"/>
                  <a:gd name="T82" fmla="*/ 2 w 6"/>
                  <a:gd name="T83" fmla="*/ 3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8"/>
                      <a:pt x="4" y="6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3" y="3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6"/>
                      <a:pt x="2" y="1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2" name="Freeform 1062"/>
              <p:cNvSpPr>
                <a:spLocks/>
              </p:cNvSpPr>
              <p:nvPr/>
            </p:nvSpPr>
            <p:spPr bwMode="auto">
              <a:xfrm>
                <a:off x="1386" y="28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3" name="Freeform 1063"/>
              <p:cNvSpPr>
                <a:spLocks/>
              </p:cNvSpPr>
              <p:nvPr/>
            </p:nvSpPr>
            <p:spPr bwMode="auto">
              <a:xfrm>
                <a:off x="1380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4" name="Rectangle 1064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5" name="Freeform 1065"/>
              <p:cNvSpPr>
                <a:spLocks/>
              </p:cNvSpPr>
              <p:nvPr/>
            </p:nvSpPr>
            <p:spPr bwMode="auto">
              <a:xfrm>
                <a:off x="1383" y="285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6" name="Freeform 1066"/>
              <p:cNvSpPr>
                <a:spLocks/>
              </p:cNvSpPr>
              <p:nvPr/>
            </p:nvSpPr>
            <p:spPr bwMode="auto">
              <a:xfrm>
                <a:off x="1378" y="28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7" name="Freeform 1067"/>
              <p:cNvSpPr>
                <a:spLocks/>
              </p:cNvSpPr>
              <p:nvPr/>
            </p:nvSpPr>
            <p:spPr bwMode="auto">
              <a:xfrm>
                <a:off x="1380" y="28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8" name="Freeform 1068"/>
              <p:cNvSpPr>
                <a:spLocks/>
              </p:cNvSpPr>
              <p:nvPr/>
            </p:nvSpPr>
            <p:spPr bwMode="auto">
              <a:xfrm>
                <a:off x="1372" y="2832"/>
                <a:ext cx="35" cy="51"/>
              </a:xfrm>
              <a:custGeom>
                <a:avLst/>
                <a:gdLst>
                  <a:gd name="T0" fmla="*/ 5 w 13"/>
                  <a:gd name="T1" fmla="*/ 14 h 19"/>
                  <a:gd name="T2" fmla="*/ 4 w 13"/>
                  <a:gd name="T3" fmla="*/ 16 h 19"/>
                  <a:gd name="T4" fmla="*/ 5 w 13"/>
                  <a:gd name="T5" fmla="*/ 17 h 19"/>
                  <a:gd name="T6" fmla="*/ 6 w 13"/>
                  <a:gd name="T7" fmla="*/ 16 h 19"/>
                  <a:gd name="T8" fmla="*/ 8 w 13"/>
                  <a:gd name="T9" fmla="*/ 16 h 19"/>
                  <a:gd name="T10" fmla="*/ 9 w 13"/>
                  <a:gd name="T11" fmla="*/ 12 h 19"/>
                  <a:gd name="T12" fmla="*/ 10 w 13"/>
                  <a:gd name="T13" fmla="*/ 14 h 19"/>
                  <a:gd name="T14" fmla="*/ 9 w 13"/>
                  <a:gd name="T15" fmla="*/ 12 h 19"/>
                  <a:gd name="T16" fmla="*/ 10 w 13"/>
                  <a:gd name="T17" fmla="*/ 11 h 19"/>
                  <a:gd name="T18" fmla="*/ 7 w 13"/>
                  <a:gd name="T19" fmla="*/ 12 h 19"/>
                  <a:gd name="T20" fmla="*/ 7 w 13"/>
                  <a:gd name="T21" fmla="*/ 10 h 19"/>
                  <a:gd name="T22" fmla="*/ 4 w 13"/>
                  <a:gd name="T23" fmla="*/ 11 h 19"/>
                  <a:gd name="T24" fmla="*/ 8 w 13"/>
                  <a:gd name="T25" fmla="*/ 10 h 19"/>
                  <a:gd name="T26" fmla="*/ 8 w 13"/>
                  <a:gd name="T27" fmla="*/ 8 h 19"/>
                  <a:gd name="T28" fmla="*/ 7 w 13"/>
                  <a:gd name="T29" fmla="*/ 7 h 19"/>
                  <a:gd name="T30" fmla="*/ 5 w 13"/>
                  <a:gd name="T31" fmla="*/ 7 h 19"/>
                  <a:gd name="T32" fmla="*/ 2 w 13"/>
                  <a:gd name="T33" fmla="*/ 7 h 19"/>
                  <a:gd name="T34" fmla="*/ 6 w 13"/>
                  <a:gd name="T35" fmla="*/ 5 h 19"/>
                  <a:gd name="T36" fmla="*/ 6 w 13"/>
                  <a:gd name="T37" fmla="*/ 4 h 19"/>
                  <a:gd name="T38" fmla="*/ 4 w 13"/>
                  <a:gd name="T39" fmla="*/ 4 h 19"/>
                  <a:gd name="T40" fmla="*/ 4 w 13"/>
                  <a:gd name="T41" fmla="*/ 6 h 19"/>
                  <a:gd name="T42" fmla="*/ 3 w 13"/>
                  <a:gd name="T43" fmla="*/ 4 h 19"/>
                  <a:gd name="T44" fmla="*/ 4 w 13"/>
                  <a:gd name="T45" fmla="*/ 4 h 19"/>
                  <a:gd name="T46" fmla="*/ 1 w 13"/>
                  <a:gd name="T47" fmla="*/ 6 h 19"/>
                  <a:gd name="T48" fmla="*/ 1 w 13"/>
                  <a:gd name="T49" fmla="*/ 7 h 19"/>
                  <a:gd name="T50" fmla="*/ 1 w 13"/>
                  <a:gd name="T51" fmla="*/ 7 h 19"/>
                  <a:gd name="T52" fmla="*/ 1 w 13"/>
                  <a:gd name="T53" fmla="*/ 8 h 19"/>
                  <a:gd name="T54" fmla="*/ 2 w 13"/>
                  <a:gd name="T55" fmla="*/ 9 h 19"/>
                  <a:gd name="T56" fmla="*/ 3 w 13"/>
                  <a:gd name="T57" fmla="*/ 9 h 19"/>
                  <a:gd name="T58" fmla="*/ 3 w 13"/>
                  <a:gd name="T59" fmla="*/ 9 h 19"/>
                  <a:gd name="T60" fmla="*/ 3 w 13"/>
                  <a:gd name="T61" fmla="*/ 10 h 19"/>
                  <a:gd name="T62" fmla="*/ 4 w 13"/>
                  <a:gd name="T63" fmla="*/ 10 h 19"/>
                  <a:gd name="T64" fmla="*/ 5 w 13"/>
                  <a:gd name="T65" fmla="*/ 10 h 19"/>
                  <a:gd name="T66" fmla="*/ 4 w 13"/>
                  <a:gd name="T67" fmla="*/ 11 h 19"/>
                  <a:gd name="T68" fmla="*/ 4 w 13"/>
                  <a:gd name="T69" fmla="*/ 12 h 19"/>
                  <a:gd name="T70" fmla="*/ 6 w 13"/>
                  <a:gd name="T71" fmla="*/ 12 h 19"/>
                  <a:gd name="T72" fmla="*/ 7 w 13"/>
                  <a:gd name="T73" fmla="*/ 12 h 19"/>
                  <a:gd name="T74" fmla="*/ 8 w 13"/>
                  <a:gd name="T75" fmla="*/ 13 h 19"/>
                  <a:gd name="T76" fmla="*/ 8 w 13"/>
                  <a:gd name="T77" fmla="*/ 14 h 19"/>
                  <a:gd name="T78" fmla="*/ 9 w 13"/>
                  <a:gd name="T79" fmla="*/ 12 h 19"/>
                  <a:gd name="T80" fmla="*/ 8 w 13"/>
                  <a:gd name="T81" fmla="*/ 12 h 19"/>
                  <a:gd name="T82" fmla="*/ 8 w 13"/>
                  <a:gd name="T83" fmla="*/ 13 h 19"/>
                  <a:gd name="T84" fmla="*/ 7 w 13"/>
                  <a:gd name="T85" fmla="*/ 15 h 19"/>
                  <a:gd name="T86" fmla="*/ 5 w 13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19">
                    <a:moveTo>
                      <a:pt x="5" y="12"/>
                    </a:moveTo>
                    <a:cubicBezTo>
                      <a:pt x="5" y="12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6"/>
                      <a:pt x="8" y="16"/>
                      <a:pt x="9" y="15"/>
                    </a:cubicBezTo>
                    <a:cubicBezTo>
                      <a:pt x="11" y="14"/>
                      <a:pt x="9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2" y="14"/>
                    </a:cubicBezTo>
                    <a:cubicBezTo>
                      <a:pt x="8" y="14"/>
                      <a:pt x="13" y="11"/>
                      <a:pt x="9" y="12"/>
                    </a:cubicBezTo>
                    <a:cubicBezTo>
                      <a:pt x="9" y="11"/>
                      <a:pt x="8" y="12"/>
                      <a:pt x="9" y="12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8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5" y="12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8" y="9"/>
                      <a:pt x="8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7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5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5" y="6"/>
                      <a:pt x="6" y="5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2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3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1" y="7"/>
                      <a:pt x="2" y="7"/>
                      <a:pt x="1" y="8"/>
                    </a:cubicBezTo>
                    <a:cubicBezTo>
                      <a:pt x="2" y="8"/>
                      <a:pt x="4" y="7"/>
                      <a:pt x="4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4" y="10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5" y="11"/>
                      <a:pt x="6" y="10"/>
                    </a:cubicBezTo>
                    <a:cubicBezTo>
                      <a:pt x="4" y="11"/>
                      <a:pt x="5" y="11"/>
                      <a:pt x="4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6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4"/>
                      <a:pt x="7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7" y="15"/>
                      <a:pt x="9" y="16"/>
                      <a:pt x="7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8" y="15"/>
                      <a:pt x="8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9" name="Freeform 1069"/>
              <p:cNvSpPr>
                <a:spLocks/>
              </p:cNvSpPr>
              <p:nvPr/>
            </p:nvSpPr>
            <p:spPr bwMode="auto">
              <a:xfrm>
                <a:off x="1388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0" name="Rectangle 1070"/>
              <p:cNvSpPr>
                <a:spLocks noChangeArrowheads="1"/>
              </p:cNvSpPr>
              <p:nvPr/>
            </p:nvSpPr>
            <p:spPr bwMode="auto">
              <a:xfrm>
                <a:off x="1391" y="2867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1" name="Freeform 1071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2" name="Freeform 1072"/>
              <p:cNvSpPr>
                <a:spLocks/>
              </p:cNvSpPr>
              <p:nvPr/>
            </p:nvSpPr>
            <p:spPr bwMode="auto">
              <a:xfrm>
                <a:off x="1383" y="286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3" name="Freeform 1073"/>
              <p:cNvSpPr>
                <a:spLocks/>
              </p:cNvSpPr>
              <p:nvPr/>
            </p:nvSpPr>
            <p:spPr bwMode="auto">
              <a:xfrm>
                <a:off x="1350" y="2853"/>
                <a:ext cx="33" cy="30"/>
              </a:xfrm>
              <a:custGeom>
                <a:avLst/>
                <a:gdLst>
                  <a:gd name="T0" fmla="*/ 5 w 12"/>
                  <a:gd name="T1" fmla="*/ 3 h 11"/>
                  <a:gd name="T2" fmla="*/ 4 w 12"/>
                  <a:gd name="T3" fmla="*/ 2 h 11"/>
                  <a:gd name="T4" fmla="*/ 5 w 12"/>
                  <a:gd name="T5" fmla="*/ 2 h 11"/>
                  <a:gd name="T6" fmla="*/ 2 w 12"/>
                  <a:gd name="T7" fmla="*/ 0 h 11"/>
                  <a:gd name="T8" fmla="*/ 7 w 12"/>
                  <a:gd name="T9" fmla="*/ 8 h 11"/>
                  <a:gd name="T10" fmla="*/ 3 w 12"/>
                  <a:gd name="T11" fmla="*/ 7 h 11"/>
                  <a:gd name="T12" fmla="*/ 9 w 12"/>
                  <a:gd name="T13" fmla="*/ 8 h 11"/>
                  <a:gd name="T14" fmla="*/ 9 w 12"/>
                  <a:gd name="T15" fmla="*/ 10 h 11"/>
                  <a:gd name="T16" fmla="*/ 10 w 12"/>
                  <a:gd name="T17" fmla="*/ 9 h 11"/>
                  <a:gd name="T18" fmla="*/ 10 w 12"/>
                  <a:gd name="T19" fmla="*/ 8 h 11"/>
                  <a:gd name="T20" fmla="*/ 10 w 12"/>
                  <a:gd name="T21" fmla="*/ 9 h 11"/>
                  <a:gd name="T22" fmla="*/ 10 w 12"/>
                  <a:gd name="T23" fmla="*/ 8 h 11"/>
                  <a:gd name="T24" fmla="*/ 11 w 12"/>
                  <a:gd name="T25" fmla="*/ 8 h 11"/>
                  <a:gd name="T26" fmla="*/ 10 w 12"/>
                  <a:gd name="T27" fmla="*/ 9 h 11"/>
                  <a:gd name="T28" fmla="*/ 11 w 12"/>
                  <a:gd name="T29" fmla="*/ 8 h 11"/>
                  <a:gd name="T30" fmla="*/ 11 w 12"/>
                  <a:gd name="T31" fmla="*/ 9 h 11"/>
                  <a:gd name="T32" fmla="*/ 12 w 12"/>
                  <a:gd name="T33" fmla="*/ 7 h 11"/>
                  <a:gd name="T34" fmla="*/ 12 w 12"/>
                  <a:gd name="T35" fmla="*/ 6 h 11"/>
                  <a:gd name="T36" fmla="*/ 11 w 12"/>
                  <a:gd name="T37" fmla="*/ 7 h 11"/>
                  <a:gd name="T38" fmla="*/ 11 w 12"/>
                  <a:gd name="T39" fmla="*/ 7 h 11"/>
                  <a:gd name="T40" fmla="*/ 11 w 12"/>
                  <a:gd name="T41" fmla="*/ 8 h 11"/>
                  <a:gd name="T42" fmla="*/ 11 w 12"/>
                  <a:gd name="T43" fmla="*/ 6 h 11"/>
                  <a:gd name="T44" fmla="*/ 10 w 12"/>
                  <a:gd name="T45" fmla="*/ 5 h 11"/>
                  <a:gd name="T46" fmla="*/ 10 w 12"/>
                  <a:gd name="T47" fmla="*/ 5 h 11"/>
                  <a:gd name="T48" fmla="*/ 10 w 12"/>
                  <a:gd name="T49" fmla="*/ 5 h 11"/>
                  <a:gd name="T50" fmla="*/ 10 w 12"/>
                  <a:gd name="T51" fmla="*/ 6 h 11"/>
                  <a:gd name="T52" fmla="*/ 10 w 12"/>
                  <a:gd name="T53" fmla="*/ 8 h 11"/>
                  <a:gd name="T54" fmla="*/ 9 w 12"/>
                  <a:gd name="T55" fmla="*/ 8 h 11"/>
                  <a:gd name="T56" fmla="*/ 9 w 12"/>
                  <a:gd name="T57" fmla="*/ 6 h 11"/>
                  <a:gd name="T58" fmla="*/ 9 w 12"/>
                  <a:gd name="T59" fmla="*/ 7 h 11"/>
                  <a:gd name="T60" fmla="*/ 9 w 12"/>
                  <a:gd name="T61" fmla="*/ 5 h 11"/>
                  <a:gd name="T62" fmla="*/ 9 w 12"/>
                  <a:gd name="T63" fmla="*/ 7 h 11"/>
                  <a:gd name="T64" fmla="*/ 6 w 12"/>
                  <a:gd name="T65" fmla="*/ 6 h 11"/>
                  <a:gd name="T66" fmla="*/ 7 w 12"/>
                  <a:gd name="T67" fmla="*/ 6 h 11"/>
                  <a:gd name="T68" fmla="*/ 5 w 12"/>
                  <a:gd name="T69" fmla="*/ 5 h 11"/>
                  <a:gd name="T70" fmla="*/ 6 w 12"/>
                  <a:gd name="T71" fmla="*/ 4 h 11"/>
                  <a:gd name="T72" fmla="*/ 5 w 12"/>
                  <a:gd name="T73" fmla="*/ 4 h 11"/>
                  <a:gd name="T74" fmla="*/ 5 w 12"/>
                  <a:gd name="T75" fmla="*/ 3 h 11"/>
                  <a:gd name="T76" fmla="*/ 5 w 12"/>
                  <a:gd name="T77" fmla="*/ 3 h 11"/>
                  <a:gd name="T78" fmla="*/ 3 w 12"/>
                  <a:gd name="T79" fmla="*/ 3 h 11"/>
                  <a:gd name="T80" fmla="*/ 5 w 12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3" y="1"/>
                      <a:pt x="5" y="1"/>
                      <a:pt x="2" y="0"/>
                    </a:cubicBezTo>
                    <a:cubicBezTo>
                      <a:pt x="4" y="5"/>
                      <a:pt x="0" y="2"/>
                      <a:pt x="7" y="8"/>
                    </a:cubicBezTo>
                    <a:cubicBezTo>
                      <a:pt x="7" y="8"/>
                      <a:pt x="6" y="10"/>
                      <a:pt x="3" y="7"/>
                    </a:cubicBezTo>
                    <a:cubicBezTo>
                      <a:pt x="10" y="10"/>
                      <a:pt x="7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9"/>
                      <a:pt x="10" y="8"/>
                      <a:pt x="10" y="9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2" y="10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3"/>
                      <a:pt x="10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9" y="7"/>
                      <a:pt x="9" y="9"/>
                      <a:pt x="9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8" y="5"/>
                      <a:pt x="8" y="7"/>
                      <a:pt x="6" y="6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4" name="Freeform 1074"/>
              <p:cNvSpPr>
                <a:spLocks/>
              </p:cNvSpPr>
              <p:nvPr/>
            </p:nvSpPr>
            <p:spPr bwMode="auto">
              <a:xfrm>
                <a:off x="1356" y="2851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5" name="Freeform 1075"/>
              <p:cNvSpPr>
                <a:spLocks/>
              </p:cNvSpPr>
              <p:nvPr/>
            </p:nvSpPr>
            <p:spPr bwMode="auto">
              <a:xfrm>
                <a:off x="1356" y="2837"/>
                <a:ext cx="35" cy="19"/>
              </a:xfrm>
              <a:custGeom>
                <a:avLst/>
                <a:gdLst>
                  <a:gd name="T0" fmla="*/ 10 w 13"/>
                  <a:gd name="T1" fmla="*/ 5 h 7"/>
                  <a:gd name="T2" fmla="*/ 11 w 13"/>
                  <a:gd name="T3" fmla="*/ 4 h 7"/>
                  <a:gd name="T4" fmla="*/ 7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2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8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6" name="Rectangle 1076"/>
              <p:cNvSpPr>
                <a:spLocks noChangeArrowheads="1"/>
              </p:cNvSpPr>
              <p:nvPr/>
            </p:nvSpPr>
            <p:spPr bwMode="auto">
              <a:xfrm>
                <a:off x="1386" y="284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7" name="Freeform 1077"/>
              <p:cNvSpPr>
                <a:spLocks/>
              </p:cNvSpPr>
              <p:nvPr/>
            </p:nvSpPr>
            <p:spPr bwMode="auto">
              <a:xfrm>
                <a:off x="1486" y="276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8" name="Freeform 1078"/>
              <p:cNvSpPr>
                <a:spLocks/>
              </p:cNvSpPr>
              <p:nvPr/>
            </p:nvSpPr>
            <p:spPr bwMode="auto">
              <a:xfrm>
                <a:off x="1478" y="2753"/>
                <a:ext cx="11" cy="11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3 w 4"/>
                  <a:gd name="T5" fmla="*/ 4 h 4"/>
                  <a:gd name="T6" fmla="*/ 2 w 4"/>
                  <a:gd name="T7" fmla="*/ 2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3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9" name="Freeform 1079"/>
              <p:cNvSpPr>
                <a:spLocks/>
              </p:cNvSpPr>
              <p:nvPr/>
            </p:nvSpPr>
            <p:spPr bwMode="auto">
              <a:xfrm>
                <a:off x="1484" y="275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0" name="Freeform 1080"/>
              <p:cNvSpPr>
                <a:spLocks/>
              </p:cNvSpPr>
              <p:nvPr/>
            </p:nvSpPr>
            <p:spPr bwMode="auto">
              <a:xfrm>
                <a:off x="1484" y="2758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1" name="Freeform 1081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2" name="Freeform 1082"/>
              <p:cNvSpPr>
                <a:spLocks/>
              </p:cNvSpPr>
              <p:nvPr/>
            </p:nvSpPr>
            <p:spPr bwMode="auto">
              <a:xfrm>
                <a:off x="1478" y="2753"/>
                <a:ext cx="3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3" name="Freeform 1083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4" name="Freeform 1084"/>
              <p:cNvSpPr>
                <a:spLocks/>
              </p:cNvSpPr>
              <p:nvPr/>
            </p:nvSpPr>
            <p:spPr bwMode="auto">
              <a:xfrm>
                <a:off x="1481" y="275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5" name="Freeform 1085"/>
              <p:cNvSpPr>
                <a:spLocks/>
              </p:cNvSpPr>
              <p:nvPr/>
            </p:nvSpPr>
            <p:spPr bwMode="auto">
              <a:xfrm>
                <a:off x="1478" y="2750"/>
                <a:ext cx="3" cy="14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0" y="2"/>
                      <a:pt x="0" y="5"/>
                      <a:pt x="1" y="3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6" name="Freeform 1086"/>
              <p:cNvSpPr>
                <a:spLocks/>
              </p:cNvSpPr>
              <p:nvPr/>
            </p:nvSpPr>
            <p:spPr bwMode="auto">
              <a:xfrm>
                <a:off x="1481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7" name="Freeform 1087"/>
              <p:cNvSpPr>
                <a:spLocks/>
              </p:cNvSpPr>
              <p:nvPr/>
            </p:nvSpPr>
            <p:spPr bwMode="auto">
              <a:xfrm>
                <a:off x="1476" y="2747"/>
                <a:ext cx="5" cy="11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1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2 w 2"/>
                  <a:gd name="T17" fmla="*/ 1 h 4"/>
                  <a:gd name="T18" fmla="*/ 2 w 2"/>
                  <a:gd name="T19" fmla="*/ 0 h 4"/>
                  <a:gd name="T20" fmla="*/ 2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8" name="Rectangle 1088"/>
              <p:cNvSpPr>
                <a:spLocks noChangeArrowheads="1"/>
              </p:cNvSpPr>
              <p:nvPr/>
            </p:nvSpPr>
            <p:spPr bwMode="auto">
              <a:xfrm>
                <a:off x="1478" y="275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9" name="Freeform 1089"/>
              <p:cNvSpPr>
                <a:spLocks/>
              </p:cNvSpPr>
              <p:nvPr/>
            </p:nvSpPr>
            <p:spPr bwMode="auto">
              <a:xfrm>
                <a:off x="1473" y="2750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0" name="Freeform 1090"/>
              <p:cNvSpPr>
                <a:spLocks/>
              </p:cNvSpPr>
              <p:nvPr/>
            </p:nvSpPr>
            <p:spPr bwMode="auto">
              <a:xfrm>
                <a:off x="1473" y="275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1" name="Rectangle 1091"/>
              <p:cNvSpPr>
                <a:spLocks noChangeArrowheads="1"/>
              </p:cNvSpPr>
              <p:nvPr/>
            </p:nvSpPr>
            <p:spPr bwMode="auto">
              <a:xfrm>
                <a:off x="1481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2" name="Freeform 1092"/>
              <p:cNvSpPr>
                <a:spLocks/>
              </p:cNvSpPr>
              <p:nvPr/>
            </p:nvSpPr>
            <p:spPr bwMode="auto">
              <a:xfrm>
                <a:off x="1473" y="275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3" name="Freeform 1093"/>
              <p:cNvSpPr>
                <a:spLocks/>
              </p:cNvSpPr>
              <p:nvPr/>
            </p:nvSpPr>
            <p:spPr bwMode="auto">
              <a:xfrm>
                <a:off x="1470" y="2736"/>
                <a:ext cx="27" cy="39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7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2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0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4 w 10"/>
                  <a:gd name="T35" fmla="*/ 6 h 14"/>
                  <a:gd name="T36" fmla="*/ 4 w 10"/>
                  <a:gd name="T37" fmla="*/ 6 h 14"/>
                  <a:gd name="T38" fmla="*/ 4 w 10"/>
                  <a:gd name="T39" fmla="*/ 6 h 14"/>
                  <a:gd name="T40" fmla="*/ 4 w 10"/>
                  <a:gd name="T41" fmla="*/ 6 h 14"/>
                  <a:gd name="T42" fmla="*/ 4 w 10"/>
                  <a:gd name="T43" fmla="*/ 6 h 14"/>
                  <a:gd name="T44" fmla="*/ 4 w 10"/>
                  <a:gd name="T45" fmla="*/ 6 h 14"/>
                  <a:gd name="T46" fmla="*/ 4 w 10"/>
                  <a:gd name="T47" fmla="*/ 6 h 14"/>
                  <a:gd name="T48" fmla="*/ 4 w 10"/>
                  <a:gd name="T49" fmla="*/ 6 h 14"/>
                  <a:gd name="T50" fmla="*/ 4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2 w 10"/>
                  <a:gd name="T57" fmla="*/ 10 h 14"/>
                  <a:gd name="T58" fmla="*/ 3 w 10"/>
                  <a:gd name="T59" fmla="*/ 9 h 14"/>
                  <a:gd name="T60" fmla="*/ 3 w 10"/>
                  <a:gd name="T61" fmla="*/ 6 h 14"/>
                  <a:gd name="T62" fmla="*/ 4 w 10"/>
                  <a:gd name="T63" fmla="*/ 7 h 14"/>
                  <a:gd name="T64" fmla="*/ 6 w 10"/>
                  <a:gd name="T65" fmla="*/ 6 h 14"/>
                  <a:gd name="T66" fmla="*/ 5 w 10"/>
                  <a:gd name="T67" fmla="*/ 4 h 14"/>
                  <a:gd name="T68" fmla="*/ 6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7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9"/>
                      <a:pt x="0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5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4" name="Rectangle 1094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5" name="Freeform 1095"/>
              <p:cNvSpPr>
                <a:spLocks/>
              </p:cNvSpPr>
              <p:nvPr/>
            </p:nvSpPr>
            <p:spPr bwMode="auto">
              <a:xfrm>
                <a:off x="1497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6" name="Rectangle 1096"/>
              <p:cNvSpPr>
                <a:spLocks noChangeArrowheads="1"/>
              </p:cNvSpPr>
              <p:nvPr/>
            </p:nvSpPr>
            <p:spPr bwMode="auto">
              <a:xfrm>
                <a:off x="1486" y="273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7" name="Freeform 1097"/>
              <p:cNvSpPr>
                <a:spLocks/>
              </p:cNvSpPr>
              <p:nvPr/>
            </p:nvSpPr>
            <p:spPr bwMode="auto">
              <a:xfrm>
                <a:off x="1492" y="275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8" name="Freeform 1098"/>
              <p:cNvSpPr>
                <a:spLocks/>
              </p:cNvSpPr>
              <p:nvPr/>
            </p:nvSpPr>
            <p:spPr bwMode="auto">
              <a:xfrm>
                <a:off x="1489" y="275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9" name="Rectangle 1099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0" name="Freeform 1100"/>
              <p:cNvSpPr>
                <a:spLocks/>
              </p:cNvSpPr>
              <p:nvPr/>
            </p:nvSpPr>
            <p:spPr bwMode="auto">
              <a:xfrm>
                <a:off x="1478" y="2728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4 h 7"/>
                  <a:gd name="T8" fmla="*/ 6 w 9"/>
                  <a:gd name="T9" fmla="*/ 3 h 7"/>
                  <a:gd name="T10" fmla="*/ 7 w 9"/>
                  <a:gd name="T11" fmla="*/ 2 h 7"/>
                  <a:gd name="T12" fmla="*/ 7 w 9"/>
                  <a:gd name="T13" fmla="*/ 5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3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5 h 7"/>
                  <a:gd name="T26" fmla="*/ 7 w 9"/>
                  <a:gd name="T27" fmla="*/ 6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5 h 7"/>
                  <a:gd name="T36" fmla="*/ 5 w 9"/>
                  <a:gd name="T37" fmla="*/ 3 h 7"/>
                  <a:gd name="T38" fmla="*/ 6 w 9"/>
                  <a:gd name="T39" fmla="*/ 2 h 7"/>
                  <a:gd name="T40" fmla="*/ 6 w 9"/>
                  <a:gd name="T41" fmla="*/ 2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2 h 7"/>
                  <a:gd name="T50" fmla="*/ 4 w 9"/>
                  <a:gd name="T51" fmla="*/ 1 h 7"/>
                  <a:gd name="T52" fmla="*/ 3 w 9"/>
                  <a:gd name="T53" fmla="*/ 1 h 7"/>
                  <a:gd name="T54" fmla="*/ 3 w 9"/>
                  <a:gd name="T55" fmla="*/ 1 h 7"/>
                  <a:gd name="T56" fmla="*/ 3 w 9"/>
                  <a:gd name="T57" fmla="*/ 2 h 7"/>
                  <a:gd name="T58" fmla="*/ 4 w 9"/>
                  <a:gd name="T59" fmla="*/ 2 h 7"/>
                  <a:gd name="T60" fmla="*/ 4 w 9"/>
                  <a:gd name="T61" fmla="*/ 3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3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5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9" y="1"/>
                      <a:pt x="6" y="3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5" y="2"/>
                      <a:pt x="8" y="6"/>
                      <a:pt x="7" y="5"/>
                    </a:cubicBezTo>
                    <a:cubicBezTo>
                      <a:pt x="7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5" y="1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1" name="Freeform 1101"/>
              <p:cNvSpPr>
                <a:spLocks/>
              </p:cNvSpPr>
              <p:nvPr/>
            </p:nvSpPr>
            <p:spPr bwMode="auto">
              <a:xfrm>
                <a:off x="1495" y="274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2" name="Freeform 1102"/>
              <p:cNvSpPr>
                <a:spLocks/>
              </p:cNvSpPr>
              <p:nvPr/>
            </p:nvSpPr>
            <p:spPr bwMode="auto">
              <a:xfrm>
                <a:off x="1478" y="2728"/>
                <a:ext cx="14" cy="25"/>
              </a:xfrm>
              <a:custGeom>
                <a:avLst/>
                <a:gdLst>
                  <a:gd name="T0" fmla="*/ 2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1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0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2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2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3" name="Rectangle 1103"/>
              <p:cNvSpPr>
                <a:spLocks noChangeArrowheads="1"/>
              </p:cNvSpPr>
              <p:nvPr/>
            </p:nvSpPr>
            <p:spPr bwMode="auto">
              <a:xfrm>
                <a:off x="1486" y="2734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4" name="Freeform 1104"/>
              <p:cNvSpPr>
                <a:spLocks/>
              </p:cNvSpPr>
              <p:nvPr/>
            </p:nvSpPr>
            <p:spPr bwMode="auto">
              <a:xfrm>
                <a:off x="1489" y="27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5" name="Freeform 1105"/>
              <p:cNvSpPr>
                <a:spLocks/>
              </p:cNvSpPr>
              <p:nvPr/>
            </p:nvSpPr>
            <p:spPr bwMode="auto">
              <a:xfrm>
                <a:off x="1478" y="273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6" name="Freeform 1106"/>
              <p:cNvSpPr>
                <a:spLocks/>
              </p:cNvSpPr>
              <p:nvPr/>
            </p:nvSpPr>
            <p:spPr bwMode="auto">
              <a:xfrm>
                <a:off x="1478" y="2745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0 w 2"/>
                  <a:gd name="T9" fmla="*/ 2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0" y="2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7" name="Freeform 1107"/>
              <p:cNvSpPr>
                <a:spLocks/>
              </p:cNvSpPr>
              <p:nvPr/>
            </p:nvSpPr>
            <p:spPr bwMode="auto">
              <a:xfrm>
                <a:off x="1462" y="2731"/>
                <a:ext cx="16" cy="24"/>
              </a:xfrm>
              <a:custGeom>
                <a:avLst/>
                <a:gdLst>
                  <a:gd name="T0" fmla="*/ 4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6 w 6"/>
                  <a:gd name="T15" fmla="*/ 9 h 9"/>
                  <a:gd name="T16" fmla="*/ 3 w 6"/>
                  <a:gd name="T17" fmla="*/ 7 h 9"/>
                  <a:gd name="T18" fmla="*/ 4 w 6"/>
                  <a:gd name="T19" fmla="*/ 6 h 9"/>
                  <a:gd name="T20" fmla="*/ 4 w 6"/>
                  <a:gd name="T21" fmla="*/ 6 h 9"/>
                  <a:gd name="T22" fmla="*/ 4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6 w 6"/>
                  <a:gd name="T33" fmla="*/ 4 h 9"/>
                  <a:gd name="T34" fmla="*/ 2 w 6"/>
                  <a:gd name="T35" fmla="*/ 3 h 9"/>
                  <a:gd name="T36" fmla="*/ 3 w 6"/>
                  <a:gd name="T37" fmla="*/ 3 h 9"/>
                  <a:gd name="T38" fmla="*/ 5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1 w 6"/>
                  <a:gd name="T51" fmla="*/ 4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1 w 6"/>
                  <a:gd name="T59" fmla="*/ 5 h 9"/>
                  <a:gd name="T60" fmla="*/ 3 w 6"/>
                  <a:gd name="T61" fmla="*/ 5 h 9"/>
                  <a:gd name="T62" fmla="*/ 0 w 6"/>
                  <a:gd name="T63" fmla="*/ 6 h 9"/>
                  <a:gd name="T64" fmla="*/ 4 w 6"/>
                  <a:gd name="T65" fmla="*/ 8 h 9"/>
                  <a:gd name="T66" fmla="*/ 4 w 6"/>
                  <a:gd name="T67" fmla="*/ 7 h 9"/>
                  <a:gd name="T68" fmla="*/ 5 w 6"/>
                  <a:gd name="T69" fmla="*/ 6 h 9"/>
                  <a:gd name="T70" fmla="*/ 5 w 6"/>
                  <a:gd name="T71" fmla="*/ 5 h 9"/>
                  <a:gd name="T72" fmla="*/ 6 w 6"/>
                  <a:gd name="T73" fmla="*/ 8 h 9"/>
                  <a:gd name="T74" fmla="*/ 6 w 6"/>
                  <a:gd name="T75" fmla="*/ 8 h 9"/>
                  <a:gd name="T76" fmla="*/ 6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4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4" y="5"/>
                    </a:moveTo>
                    <a:cubicBezTo>
                      <a:pt x="4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3" y="7"/>
                    </a:cubicBezTo>
                    <a:cubicBezTo>
                      <a:pt x="2" y="8"/>
                      <a:pt x="4" y="6"/>
                      <a:pt x="3" y="7"/>
                    </a:cubicBezTo>
                    <a:cubicBezTo>
                      <a:pt x="5" y="6"/>
                      <a:pt x="6" y="7"/>
                      <a:pt x="6" y="9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4" y="6"/>
                      <a:pt x="2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3" y="6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5" y="4"/>
                      <a:pt x="2" y="3"/>
                    </a:cubicBezTo>
                    <a:cubicBezTo>
                      <a:pt x="6" y="4"/>
                      <a:pt x="1" y="3"/>
                      <a:pt x="3" y="3"/>
                    </a:cubicBezTo>
                    <a:cubicBezTo>
                      <a:pt x="4" y="3"/>
                      <a:pt x="3" y="3"/>
                      <a:pt x="5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3" y="4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1" y="5"/>
                      <a:pt x="1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4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6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3" y="2"/>
                      <a:pt x="3" y="3"/>
                    </a:cubicBezTo>
                    <a:cubicBezTo>
                      <a:pt x="3" y="4"/>
                      <a:pt x="3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8" name="Freeform 1108"/>
              <p:cNvSpPr>
                <a:spLocks/>
              </p:cNvSpPr>
              <p:nvPr/>
            </p:nvSpPr>
            <p:spPr bwMode="auto">
              <a:xfrm>
                <a:off x="1478" y="27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9" name="Freeform 1109"/>
              <p:cNvSpPr>
                <a:spLocks/>
              </p:cNvSpPr>
              <p:nvPr/>
            </p:nvSpPr>
            <p:spPr bwMode="auto">
              <a:xfrm>
                <a:off x="1473" y="273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0" name="Rectangle 1110"/>
              <p:cNvSpPr>
                <a:spLocks noChangeArrowheads="1"/>
              </p:cNvSpPr>
              <p:nvPr/>
            </p:nvSpPr>
            <p:spPr bwMode="auto">
              <a:xfrm>
                <a:off x="1478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1" name="Freeform 1111"/>
              <p:cNvSpPr>
                <a:spLocks/>
              </p:cNvSpPr>
              <p:nvPr/>
            </p:nvSpPr>
            <p:spPr bwMode="auto">
              <a:xfrm>
                <a:off x="1476" y="274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2" name="Freeform 1112"/>
              <p:cNvSpPr>
                <a:spLocks/>
              </p:cNvSpPr>
              <p:nvPr/>
            </p:nvSpPr>
            <p:spPr bwMode="auto">
              <a:xfrm>
                <a:off x="1467" y="273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3" name="Freeform 1113"/>
              <p:cNvSpPr>
                <a:spLocks/>
              </p:cNvSpPr>
              <p:nvPr/>
            </p:nvSpPr>
            <p:spPr bwMode="auto">
              <a:xfrm>
                <a:off x="1470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4" name="Freeform 1114"/>
              <p:cNvSpPr>
                <a:spLocks/>
              </p:cNvSpPr>
              <p:nvPr/>
            </p:nvSpPr>
            <p:spPr bwMode="auto">
              <a:xfrm>
                <a:off x="1465" y="2723"/>
                <a:ext cx="32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5 h 19"/>
                  <a:gd name="T10" fmla="*/ 8 w 12"/>
                  <a:gd name="T11" fmla="*/ 11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1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9 h 19"/>
                  <a:gd name="T26" fmla="*/ 7 w 12"/>
                  <a:gd name="T27" fmla="*/ 8 h 19"/>
                  <a:gd name="T28" fmla="*/ 7 w 12"/>
                  <a:gd name="T29" fmla="*/ 7 h 19"/>
                  <a:gd name="T30" fmla="*/ 4 w 12"/>
                  <a:gd name="T31" fmla="*/ 7 h 19"/>
                  <a:gd name="T32" fmla="*/ 1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2 w 12"/>
                  <a:gd name="T43" fmla="*/ 4 h 19"/>
                  <a:gd name="T44" fmla="*/ 3 w 12"/>
                  <a:gd name="T45" fmla="*/ 3 h 19"/>
                  <a:gd name="T46" fmla="*/ 0 w 12"/>
                  <a:gd name="T47" fmla="*/ 6 h 19"/>
                  <a:gd name="T48" fmla="*/ 0 w 12"/>
                  <a:gd name="T49" fmla="*/ 6 h 19"/>
                  <a:gd name="T50" fmla="*/ 1 w 12"/>
                  <a:gd name="T51" fmla="*/ 7 h 19"/>
                  <a:gd name="T52" fmla="*/ 1 w 12"/>
                  <a:gd name="T53" fmla="*/ 8 h 19"/>
                  <a:gd name="T54" fmla="*/ 1 w 12"/>
                  <a:gd name="T55" fmla="*/ 9 h 19"/>
                  <a:gd name="T56" fmla="*/ 3 w 12"/>
                  <a:gd name="T57" fmla="*/ 9 h 19"/>
                  <a:gd name="T58" fmla="*/ 2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4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6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7 w 12"/>
                  <a:gd name="T81" fmla="*/ 11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4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5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7"/>
                      <a:pt x="5" y="17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3"/>
                    </a:cubicBezTo>
                    <a:cubicBezTo>
                      <a:pt x="7" y="19"/>
                      <a:pt x="7" y="12"/>
                      <a:pt x="8" y="15"/>
                    </a:cubicBezTo>
                    <a:cubicBezTo>
                      <a:pt x="8" y="15"/>
                      <a:pt x="7" y="16"/>
                      <a:pt x="9" y="15"/>
                    </a:cubicBezTo>
                    <a:cubicBezTo>
                      <a:pt x="11" y="13"/>
                      <a:pt x="8" y="10"/>
                      <a:pt x="8" y="11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4"/>
                      <a:pt x="10" y="14"/>
                    </a:cubicBezTo>
                    <a:cubicBezTo>
                      <a:pt x="11" y="14"/>
                      <a:pt x="10" y="13"/>
                      <a:pt x="11" y="13"/>
                    </a:cubicBezTo>
                    <a:cubicBezTo>
                      <a:pt x="8" y="13"/>
                      <a:pt x="12" y="10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7" y="10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4" y="11"/>
                      <a:pt x="4" y="11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6" y="10"/>
                      <a:pt x="6" y="10"/>
                      <a:pt x="8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5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6" y="6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5"/>
                      <a:pt x="3" y="7"/>
                      <a:pt x="4" y="6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5"/>
                      <a:pt x="5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4"/>
                      <a:pt x="2" y="2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2" y="5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3" y="8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2" y="10"/>
                      <a:pt x="2" y="9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3" y="11"/>
                      <a:pt x="5" y="10"/>
                      <a:pt x="3" y="11"/>
                    </a:cubicBezTo>
                    <a:cubicBezTo>
                      <a:pt x="3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7" y="14"/>
                      <a:pt x="8" y="13"/>
                    </a:cubicBezTo>
                    <a:cubicBezTo>
                      <a:pt x="8" y="12"/>
                      <a:pt x="9" y="14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5" name="Freeform 1115"/>
              <p:cNvSpPr>
                <a:spLocks/>
              </p:cNvSpPr>
              <p:nvPr/>
            </p:nvSpPr>
            <p:spPr bwMode="auto">
              <a:xfrm>
                <a:off x="1478" y="2758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6" name="Rectangle 1116"/>
              <p:cNvSpPr>
                <a:spLocks noChangeArrowheads="1"/>
              </p:cNvSpPr>
              <p:nvPr/>
            </p:nvSpPr>
            <p:spPr bwMode="auto">
              <a:xfrm>
                <a:off x="1481" y="2758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7" name="Freeform 1117"/>
              <p:cNvSpPr>
                <a:spLocks/>
              </p:cNvSpPr>
              <p:nvPr/>
            </p:nvSpPr>
            <p:spPr bwMode="auto">
              <a:xfrm>
                <a:off x="1476" y="27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8" name="Rectangle 1118"/>
              <p:cNvSpPr>
                <a:spLocks noChangeArrowheads="1"/>
              </p:cNvSpPr>
              <p:nvPr/>
            </p:nvSpPr>
            <p:spPr bwMode="auto">
              <a:xfrm>
                <a:off x="1476" y="275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9" name="Freeform 1119"/>
              <p:cNvSpPr>
                <a:spLocks/>
              </p:cNvSpPr>
              <p:nvPr/>
            </p:nvSpPr>
            <p:spPr bwMode="auto">
              <a:xfrm>
                <a:off x="1440" y="2745"/>
                <a:ext cx="36" cy="27"/>
              </a:xfrm>
              <a:custGeom>
                <a:avLst/>
                <a:gdLst>
                  <a:gd name="T0" fmla="*/ 6 w 13"/>
                  <a:gd name="T1" fmla="*/ 3 h 10"/>
                  <a:gd name="T2" fmla="*/ 4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8 h 10"/>
                  <a:gd name="T14" fmla="*/ 9 w 13"/>
                  <a:gd name="T15" fmla="*/ 10 h 10"/>
                  <a:gd name="T16" fmla="*/ 10 w 13"/>
                  <a:gd name="T17" fmla="*/ 9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1 w 13"/>
                  <a:gd name="T29" fmla="*/ 8 h 10"/>
                  <a:gd name="T30" fmla="*/ 11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1 w 13"/>
                  <a:gd name="T43" fmla="*/ 6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5 h 10"/>
                  <a:gd name="T50" fmla="*/ 10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9 w 13"/>
                  <a:gd name="T61" fmla="*/ 5 h 10"/>
                  <a:gd name="T62" fmla="*/ 9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1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3" y="7"/>
                    </a:cubicBezTo>
                    <a:cubicBezTo>
                      <a:pt x="13" y="6"/>
                      <a:pt x="12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10" y="6"/>
                      <a:pt x="9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7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0" name="Freeform 1120"/>
              <p:cNvSpPr>
                <a:spLocks/>
              </p:cNvSpPr>
              <p:nvPr/>
            </p:nvSpPr>
            <p:spPr bwMode="auto">
              <a:xfrm>
                <a:off x="1448" y="2742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1" name="Freeform 1121"/>
              <p:cNvSpPr>
                <a:spLocks/>
              </p:cNvSpPr>
              <p:nvPr/>
            </p:nvSpPr>
            <p:spPr bwMode="auto">
              <a:xfrm>
                <a:off x="1446" y="2728"/>
                <a:ext cx="38" cy="17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3 w 14"/>
                  <a:gd name="T11" fmla="*/ 5 h 6"/>
                  <a:gd name="T12" fmla="*/ 2 w 14"/>
                  <a:gd name="T13" fmla="*/ 5 h 6"/>
                  <a:gd name="T14" fmla="*/ 3 w 14"/>
                  <a:gd name="T15" fmla="*/ 5 h 6"/>
                  <a:gd name="T16" fmla="*/ 3 w 14"/>
                  <a:gd name="T17" fmla="*/ 4 h 6"/>
                  <a:gd name="T18" fmla="*/ 4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9 w 14"/>
                  <a:gd name="T27" fmla="*/ 5 h 6"/>
                  <a:gd name="T28" fmla="*/ 10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4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2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1" y="3"/>
                      <a:pt x="9" y="4"/>
                      <a:pt x="8" y="5"/>
                    </a:cubicBezTo>
                    <a:cubicBezTo>
                      <a:pt x="10" y="4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5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2" name="Freeform 1122"/>
              <p:cNvSpPr>
                <a:spLocks/>
              </p:cNvSpPr>
              <p:nvPr/>
            </p:nvSpPr>
            <p:spPr bwMode="auto">
              <a:xfrm>
                <a:off x="1476" y="273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3" name="Freeform 1123"/>
              <p:cNvSpPr>
                <a:spLocks/>
              </p:cNvSpPr>
              <p:nvPr/>
            </p:nvSpPr>
            <p:spPr bwMode="auto">
              <a:xfrm>
                <a:off x="1761" y="298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4" name="Freeform 1124"/>
              <p:cNvSpPr>
                <a:spLocks/>
              </p:cNvSpPr>
              <p:nvPr/>
            </p:nvSpPr>
            <p:spPr bwMode="auto">
              <a:xfrm>
                <a:off x="1753" y="2979"/>
                <a:ext cx="11" cy="13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4 h 5"/>
                  <a:gd name="T10" fmla="*/ 1 w 4"/>
                  <a:gd name="T11" fmla="*/ 3 h 5"/>
                  <a:gd name="T12" fmla="*/ 2 w 4"/>
                  <a:gd name="T13" fmla="*/ 2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4" y="5"/>
                      <a:pt x="3" y="3"/>
                      <a:pt x="2" y="3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3"/>
                      <a:pt x="1" y="2"/>
                      <a:pt x="1" y="3"/>
                    </a:cubicBezTo>
                    <a:cubicBezTo>
                      <a:pt x="0" y="1"/>
                      <a:pt x="1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5" name="Freeform 1125"/>
              <p:cNvSpPr>
                <a:spLocks/>
              </p:cNvSpPr>
              <p:nvPr/>
            </p:nvSpPr>
            <p:spPr bwMode="auto">
              <a:xfrm>
                <a:off x="1759" y="2984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6" name="Freeform 1126"/>
              <p:cNvSpPr>
                <a:spLocks/>
              </p:cNvSpPr>
              <p:nvPr/>
            </p:nvSpPr>
            <p:spPr bwMode="auto">
              <a:xfrm>
                <a:off x="1756" y="2987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7" name="Freeform 1127"/>
              <p:cNvSpPr>
                <a:spLocks/>
              </p:cNvSpPr>
              <p:nvPr/>
            </p:nvSpPr>
            <p:spPr bwMode="auto">
              <a:xfrm>
                <a:off x="1756" y="29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8" name="Freeform 1128"/>
              <p:cNvSpPr>
                <a:spLocks/>
              </p:cNvSpPr>
              <p:nvPr/>
            </p:nvSpPr>
            <p:spPr bwMode="auto">
              <a:xfrm>
                <a:off x="1753" y="2981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9" name="Freeform 1129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0" name="Freeform 1130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1" name="Freeform 1131"/>
              <p:cNvSpPr>
                <a:spLocks/>
              </p:cNvSpPr>
              <p:nvPr/>
            </p:nvSpPr>
            <p:spPr bwMode="auto">
              <a:xfrm>
                <a:off x="1750" y="2979"/>
                <a:ext cx="6" cy="10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3 h 4"/>
                  <a:gd name="T4" fmla="*/ 2 w 2"/>
                  <a:gd name="T5" fmla="*/ 0 h 4"/>
                  <a:gd name="T6" fmla="*/ 1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2" name="Freeform 1132"/>
              <p:cNvSpPr>
                <a:spLocks/>
              </p:cNvSpPr>
              <p:nvPr/>
            </p:nvSpPr>
            <p:spPr bwMode="auto">
              <a:xfrm>
                <a:off x="1756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3" name="Freeform 1133"/>
              <p:cNvSpPr>
                <a:spLocks/>
              </p:cNvSpPr>
              <p:nvPr/>
            </p:nvSpPr>
            <p:spPr bwMode="auto">
              <a:xfrm>
                <a:off x="1750" y="2976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1 h 4"/>
                  <a:gd name="T4" fmla="*/ 0 w 2"/>
                  <a:gd name="T5" fmla="*/ 2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1 w 2"/>
                  <a:gd name="T17" fmla="*/ 1 h 4"/>
                  <a:gd name="T18" fmla="*/ 2 w 2"/>
                  <a:gd name="T19" fmla="*/ 0 h 4"/>
                  <a:gd name="T20" fmla="*/ 1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4" name="Rectangle 1134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5" name="Freeform 1135"/>
              <p:cNvSpPr>
                <a:spLocks/>
              </p:cNvSpPr>
              <p:nvPr/>
            </p:nvSpPr>
            <p:spPr bwMode="auto">
              <a:xfrm>
                <a:off x="1748" y="2979"/>
                <a:ext cx="8" cy="5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0 h 2"/>
                  <a:gd name="T8" fmla="*/ 1 w 3"/>
                  <a:gd name="T9" fmla="*/ 1 h 2"/>
                  <a:gd name="T10" fmla="*/ 3 w 3"/>
                  <a:gd name="T11" fmla="*/ 0 h 2"/>
                  <a:gd name="T12" fmla="*/ 2 w 3"/>
                  <a:gd name="T13" fmla="*/ 0 h 2"/>
                  <a:gd name="T14" fmla="*/ 3 w 3"/>
                  <a:gd name="T15" fmla="*/ 0 h 2"/>
                  <a:gd name="T16" fmla="*/ 2 w 3"/>
                  <a:gd name="T17" fmla="*/ 0 h 2"/>
                  <a:gd name="T18" fmla="*/ 2 w 3"/>
                  <a:gd name="T19" fmla="*/ 1 h 2"/>
                  <a:gd name="T20" fmla="*/ 0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6" name="Freeform 1136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7" name="Rectangle 1137"/>
              <p:cNvSpPr>
                <a:spLocks noChangeArrowheads="1"/>
              </p:cNvSpPr>
              <p:nvPr/>
            </p:nvSpPr>
            <p:spPr bwMode="auto">
              <a:xfrm>
                <a:off x="1756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8" name="Freeform 1138"/>
              <p:cNvSpPr>
                <a:spLocks/>
              </p:cNvSpPr>
              <p:nvPr/>
            </p:nvSpPr>
            <p:spPr bwMode="auto">
              <a:xfrm>
                <a:off x="1748" y="298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9" name="Freeform 1139"/>
              <p:cNvSpPr>
                <a:spLocks/>
              </p:cNvSpPr>
              <p:nvPr/>
            </p:nvSpPr>
            <p:spPr bwMode="auto">
              <a:xfrm>
                <a:off x="1745" y="2965"/>
                <a:ext cx="25" cy="38"/>
              </a:xfrm>
              <a:custGeom>
                <a:avLst/>
                <a:gdLst>
                  <a:gd name="T0" fmla="*/ 9 w 9"/>
                  <a:gd name="T1" fmla="*/ 4 h 14"/>
                  <a:gd name="T2" fmla="*/ 9 w 9"/>
                  <a:gd name="T3" fmla="*/ 3 h 14"/>
                  <a:gd name="T4" fmla="*/ 8 w 9"/>
                  <a:gd name="T5" fmla="*/ 2 h 14"/>
                  <a:gd name="T6" fmla="*/ 7 w 9"/>
                  <a:gd name="T7" fmla="*/ 0 h 14"/>
                  <a:gd name="T8" fmla="*/ 7 w 9"/>
                  <a:gd name="T9" fmla="*/ 1 h 14"/>
                  <a:gd name="T10" fmla="*/ 7 w 9"/>
                  <a:gd name="T11" fmla="*/ 0 h 14"/>
                  <a:gd name="T12" fmla="*/ 6 w 9"/>
                  <a:gd name="T13" fmla="*/ 1 h 14"/>
                  <a:gd name="T14" fmla="*/ 5 w 9"/>
                  <a:gd name="T15" fmla="*/ 2 h 14"/>
                  <a:gd name="T16" fmla="*/ 2 w 9"/>
                  <a:gd name="T17" fmla="*/ 5 h 14"/>
                  <a:gd name="T18" fmla="*/ 3 w 9"/>
                  <a:gd name="T19" fmla="*/ 7 h 14"/>
                  <a:gd name="T20" fmla="*/ 2 w 9"/>
                  <a:gd name="T21" fmla="*/ 6 h 14"/>
                  <a:gd name="T22" fmla="*/ 2 w 9"/>
                  <a:gd name="T23" fmla="*/ 6 h 14"/>
                  <a:gd name="T24" fmla="*/ 1 w 9"/>
                  <a:gd name="T25" fmla="*/ 6 h 14"/>
                  <a:gd name="T26" fmla="*/ 2 w 9"/>
                  <a:gd name="T27" fmla="*/ 8 h 14"/>
                  <a:gd name="T28" fmla="*/ 0 w 9"/>
                  <a:gd name="T29" fmla="*/ 6 h 14"/>
                  <a:gd name="T30" fmla="*/ 2 w 9"/>
                  <a:gd name="T31" fmla="*/ 6 h 14"/>
                  <a:gd name="T32" fmla="*/ 1 w 9"/>
                  <a:gd name="T33" fmla="*/ 9 h 14"/>
                  <a:gd name="T34" fmla="*/ 4 w 9"/>
                  <a:gd name="T35" fmla="*/ 6 h 14"/>
                  <a:gd name="T36" fmla="*/ 4 w 9"/>
                  <a:gd name="T37" fmla="*/ 6 h 14"/>
                  <a:gd name="T38" fmla="*/ 4 w 9"/>
                  <a:gd name="T39" fmla="*/ 6 h 14"/>
                  <a:gd name="T40" fmla="*/ 4 w 9"/>
                  <a:gd name="T41" fmla="*/ 6 h 14"/>
                  <a:gd name="T42" fmla="*/ 4 w 9"/>
                  <a:gd name="T43" fmla="*/ 6 h 14"/>
                  <a:gd name="T44" fmla="*/ 4 w 9"/>
                  <a:gd name="T45" fmla="*/ 6 h 14"/>
                  <a:gd name="T46" fmla="*/ 4 w 9"/>
                  <a:gd name="T47" fmla="*/ 6 h 14"/>
                  <a:gd name="T48" fmla="*/ 4 w 9"/>
                  <a:gd name="T49" fmla="*/ 6 h 14"/>
                  <a:gd name="T50" fmla="*/ 4 w 9"/>
                  <a:gd name="T51" fmla="*/ 6 h 14"/>
                  <a:gd name="T52" fmla="*/ 2 w 9"/>
                  <a:gd name="T53" fmla="*/ 10 h 14"/>
                  <a:gd name="T54" fmla="*/ 2 w 9"/>
                  <a:gd name="T55" fmla="*/ 10 h 14"/>
                  <a:gd name="T56" fmla="*/ 2 w 9"/>
                  <a:gd name="T57" fmla="*/ 10 h 14"/>
                  <a:gd name="T58" fmla="*/ 3 w 9"/>
                  <a:gd name="T59" fmla="*/ 9 h 14"/>
                  <a:gd name="T60" fmla="*/ 3 w 9"/>
                  <a:gd name="T61" fmla="*/ 6 h 14"/>
                  <a:gd name="T62" fmla="*/ 4 w 9"/>
                  <a:gd name="T63" fmla="*/ 7 h 14"/>
                  <a:gd name="T64" fmla="*/ 6 w 9"/>
                  <a:gd name="T65" fmla="*/ 6 h 14"/>
                  <a:gd name="T66" fmla="*/ 5 w 9"/>
                  <a:gd name="T67" fmla="*/ 4 h 14"/>
                  <a:gd name="T68" fmla="*/ 6 w 9"/>
                  <a:gd name="T69" fmla="*/ 5 h 14"/>
                  <a:gd name="T70" fmla="*/ 5 w 9"/>
                  <a:gd name="T71" fmla="*/ 4 h 14"/>
                  <a:gd name="T72" fmla="*/ 7 w 9"/>
                  <a:gd name="T73" fmla="*/ 5 h 14"/>
                  <a:gd name="T74" fmla="*/ 5 w 9"/>
                  <a:gd name="T75" fmla="*/ 3 h 14"/>
                  <a:gd name="T76" fmla="*/ 8 w 9"/>
                  <a:gd name="T77" fmla="*/ 5 h 14"/>
                  <a:gd name="T78" fmla="*/ 7 w 9"/>
                  <a:gd name="T79" fmla="*/ 4 h 14"/>
                  <a:gd name="T80" fmla="*/ 6 w 9"/>
                  <a:gd name="T81" fmla="*/ 3 h 14"/>
                  <a:gd name="T82" fmla="*/ 8 w 9"/>
                  <a:gd name="T83" fmla="*/ 5 h 14"/>
                  <a:gd name="T84" fmla="*/ 7 w 9"/>
                  <a:gd name="T85" fmla="*/ 3 h 14"/>
                  <a:gd name="T86" fmla="*/ 7 w 9"/>
                  <a:gd name="T87" fmla="*/ 2 h 14"/>
                  <a:gd name="T88" fmla="*/ 8 w 9"/>
                  <a:gd name="T89" fmla="*/ 2 h 14"/>
                  <a:gd name="T90" fmla="*/ 9 w 9"/>
                  <a:gd name="T91" fmla="*/ 4 h 14"/>
                  <a:gd name="T92" fmla="*/ 9 w 9"/>
                  <a:gd name="T93" fmla="*/ 5 h 14"/>
                  <a:gd name="T94" fmla="*/ 8 w 9"/>
                  <a:gd name="T95" fmla="*/ 2 h 14"/>
                  <a:gd name="T96" fmla="*/ 9 w 9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4">
                    <a:moveTo>
                      <a:pt x="9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2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7" y="2"/>
                      <a:pt x="6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8"/>
                      <a:pt x="0" y="6"/>
                    </a:cubicBezTo>
                    <a:cubicBezTo>
                      <a:pt x="0" y="5"/>
                      <a:pt x="2" y="6"/>
                      <a:pt x="2" y="6"/>
                    </a:cubicBezTo>
                    <a:cubicBezTo>
                      <a:pt x="3" y="7"/>
                      <a:pt x="5" y="2"/>
                      <a:pt x="1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8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0" name="Freeform 1140"/>
              <p:cNvSpPr>
                <a:spLocks/>
              </p:cNvSpPr>
              <p:nvPr/>
            </p:nvSpPr>
            <p:spPr bwMode="auto">
              <a:xfrm>
                <a:off x="1770" y="297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1" name="Freeform 1141"/>
              <p:cNvSpPr>
                <a:spLocks/>
              </p:cNvSpPr>
              <p:nvPr/>
            </p:nvSpPr>
            <p:spPr bwMode="auto">
              <a:xfrm>
                <a:off x="1770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2" name="Rectangle 1142"/>
              <p:cNvSpPr>
                <a:spLocks noChangeArrowheads="1"/>
              </p:cNvSpPr>
              <p:nvPr/>
            </p:nvSpPr>
            <p:spPr bwMode="auto">
              <a:xfrm>
                <a:off x="1761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3" name="Freeform 1143"/>
              <p:cNvSpPr>
                <a:spLocks/>
              </p:cNvSpPr>
              <p:nvPr/>
            </p:nvSpPr>
            <p:spPr bwMode="auto">
              <a:xfrm>
                <a:off x="1767" y="2979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4" name="Freeform 1144"/>
              <p:cNvSpPr>
                <a:spLocks/>
              </p:cNvSpPr>
              <p:nvPr/>
            </p:nvSpPr>
            <p:spPr bwMode="auto">
              <a:xfrm>
                <a:off x="1764" y="298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5" name="Freeform 1145"/>
              <p:cNvSpPr>
                <a:spLocks/>
              </p:cNvSpPr>
              <p:nvPr/>
            </p:nvSpPr>
            <p:spPr bwMode="auto">
              <a:xfrm>
                <a:off x="1770" y="2979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6" name="Freeform 1146"/>
              <p:cNvSpPr>
                <a:spLocks/>
              </p:cNvSpPr>
              <p:nvPr/>
            </p:nvSpPr>
            <p:spPr bwMode="auto">
              <a:xfrm>
                <a:off x="1753" y="2957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7 w 8"/>
                  <a:gd name="T13" fmla="*/ 5 h 7"/>
                  <a:gd name="T14" fmla="*/ 6 w 8"/>
                  <a:gd name="T15" fmla="*/ 2 h 7"/>
                  <a:gd name="T16" fmla="*/ 6 w 8"/>
                  <a:gd name="T17" fmla="*/ 2 h 7"/>
                  <a:gd name="T18" fmla="*/ 5 w 8"/>
                  <a:gd name="T19" fmla="*/ 3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7 w 8"/>
                  <a:gd name="T27" fmla="*/ 6 h 7"/>
                  <a:gd name="T28" fmla="*/ 7 w 8"/>
                  <a:gd name="T29" fmla="*/ 5 h 7"/>
                  <a:gd name="T30" fmla="*/ 7 w 8"/>
                  <a:gd name="T31" fmla="*/ 7 h 7"/>
                  <a:gd name="T32" fmla="*/ 6 w 8"/>
                  <a:gd name="T33" fmla="*/ 5 h 7"/>
                  <a:gd name="T34" fmla="*/ 6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6 w 8"/>
                  <a:gd name="T41" fmla="*/ 2 h 7"/>
                  <a:gd name="T42" fmla="*/ 3 w 8"/>
                  <a:gd name="T43" fmla="*/ 0 h 7"/>
                  <a:gd name="T44" fmla="*/ 4 w 8"/>
                  <a:gd name="T45" fmla="*/ 1 h 7"/>
                  <a:gd name="T46" fmla="*/ 3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3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4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3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7" y="5"/>
                    </a:cubicBezTo>
                    <a:cubicBezTo>
                      <a:pt x="6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7" y="6"/>
                      <a:pt x="6" y="5"/>
                    </a:cubicBezTo>
                    <a:cubicBezTo>
                      <a:pt x="7" y="6"/>
                      <a:pt x="6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4" y="1"/>
                      <a:pt x="5" y="2"/>
                      <a:pt x="3" y="0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7" name="Freeform 1147"/>
              <p:cNvSpPr>
                <a:spLocks/>
              </p:cNvSpPr>
              <p:nvPr/>
            </p:nvSpPr>
            <p:spPr bwMode="auto">
              <a:xfrm>
                <a:off x="1770" y="29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8" name="Freeform 1148"/>
              <p:cNvSpPr>
                <a:spLocks/>
              </p:cNvSpPr>
              <p:nvPr/>
            </p:nvSpPr>
            <p:spPr bwMode="auto">
              <a:xfrm>
                <a:off x="1753" y="2957"/>
                <a:ext cx="11" cy="24"/>
              </a:xfrm>
              <a:custGeom>
                <a:avLst/>
                <a:gdLst>
                  <a:gd name="T0" fmla="*/ 2 w 4"/>
                  <a:gd name="T1" fmla="*/ 4 h 9"/>
                  <a:gd name="T2" fmla="*/ 1 w 4"/>
                  <a:gd name="T3" fmla="*/ 2 h 9"/>
                  <a:gd name="T4" fmla="*/ 3 w 4"/>
                  <a:gd name="T5" fmla="*/ 5 h 9"/>
                  <a:gd name="T6" fmla="*/ 3 w 4"/>
                  <a:gd name="T7" fmla="*/ 6 h 9"/>
                  <a:gd name="T8" fmla="*/ 1 w 4"/>
                  <a:gd name="T9" fmla="*/ 3 h 9"/>
                  <a:gd name="T10" fmla="*/ 1 w 4"/>
                  <a:gd name="T11" fmla="*/ 3 h 9"/>
                  <a:gd name="T12" fmla="*/ 2 w 4"/>
                  <a:gd name="T13" fmla="*/ 5 h 9"/>
                  <a:gd name="T14" fmla="*/ 2 w 4"/>
                  <a:gd name="T15" fmla="*/ 6 h 9"/>
                  <a:gd name="T16" fmla="*/ 1 w 4"/>
                  <a:gd name="T17" fmla="*/ 5 h 9"/>
                  <a:gd name="T18" fmla="*/ 0 w 4"/>
                  <a:gd name="T19" fmla="*/ 4 h 9"/>
                  <a:gd name="T20" fmla="*/ 2 w 4"/>
                  <a:gd name="T21" fmla="*/ 9 h 9"/>
                  <a:gd name="T22" fmla="*/ 2 w 4"/>
                  <a:gd name="T23" fmla="*/ 8 h 9"/>
                  <a:gd name="T24" fmla="*/ 1 w 4"/>
                  <a:gd name="T25" fmla="*/ 6 h 9"/>
                  <a:gd name="T26" fmla="*/ 1 w 4"/>
                  <a:gd name="T27" fmla="*/ 7 h 9"/>
                  <a:gd name="T28" fmla="*/ 2 w 4"/>
                  <a:gd name="T29" fmla="*/ 8 h 9"/>
                  <a:gd name="T30" fmla="*/ 4 w 4"/>
                  <a:gd name="T31" fmla="*/ 6 h 9"/>
                  <a:gd name="T32" fmla="*/ 4 w 4"/>
                  <a:gd name="T33" fmla="*/ 6 h 9"/>
                  <a:gd name="T34" fmla="*/ 3 w 4"/>
                  <a:gd name="T35" fmla="*/ 5 h 9"/>
                  <a:gd name="T36" fmla="*/ 2 w 4"/>
                  <a:gd name="T37" fmla="*/ 3 h 9"/>
                  <a:gd name="T38" fmla="*/ 3 w 4"/>
                  <a:gd name="T39" fmla="*/ 4 h 9"/>
                  <a:gd name="T40" fmla="*/ 1 w 4"/>
                  <a:gd name="T41" fmla="*/ 2 h 9"/>
                  <a:gd name="T42" fmla="*/ 1 w 4"/>
                  <a:gd name="T43" fmla="*/ 1 h 9"/>
                  <a:gd name="T44" fmla="*/ 1 w 4"/>
                  <a:gd name="T45" fmla="*/ 1 h 9"/>
                  <a:gd name="T46" fmla="*/ 2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2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9" name="Freeform 1149"/>
              <p:cNvSpPr>
                <a:spLocks/>
              </p:cNvSpPr>
              <p:nvPr/>
            </p:nvSpPr>
            <p:spPr bwMode="auto">
              <a:xfrm>
                <a:off x="1759" y="296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0" name="Freeform 1150"/>
              <p:cNvSpPr>
                <a:spLocks/>
              </p:cNvSpPr>
              <p:nvPr/>
            </p:nvSpPr>
            <p:spPr bwMode="auto">
              <a:xfrm>
                <a:off x="1764" y="297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1" name="Freeform 1151"/>
              <p:cNvSpPr>
                <a:spLocks/>
              </p:cNvSpPr>
              <p:nvPr/>
            </p:nvSpPr>
            <p:spPr bwMode="auto">
              <a:xfrm>
                <a:off x="1753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2" name="Freeform 1152"/>
              <p:cNvSpPr>
                <a:spLocks/>
              </p:cNvSpPr>
              <p:nvPr/>
            </p:nvSpPr>
            <p:spPr bwMode="auto">
              <a:xfrm>
                <a:off x="1750" y="2970"/>
                <a:ext cx="9" cy="1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4 h 5"/>
                  <a:gd name="T4" fmla="*/ 1 w 3"/>
                  <a:gd name="T5" fmla="*/ 1 h 5"/>
                  <a:gd name="T6" fmla="*/ 2 w 3"/>
                  <a:gd name="T7" fmla="*/ 3 h 5"/>
                  <a:gd name="T8" fmla="*/ 1 w 3"/>
                  <a:gd name="T9" fmla="*/ 3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0" y="0"/>
                      <a:pt x="2" y="3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3" name="Freeform 1153"/>
              <p:cNvSpPr>
                <a:spLocks/>
              </p:cNvSpPr>
              <p:nvPr/>
            </p:nvSpPr>
            <p:spPr bwMode="auto">
              <a:xfrm>
                <a:off x="1737" y="2960"/>
                <a:ext cx="16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4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5 w 6"/>
                  <a:gd name="T69" fmla="*/ 6 h 9"/>
                  <a:gd name="T70" fmla="*/ 4 w 6"/>
                  <a:gd name="T71" fmla="*/ 5 h 9"/>
                  <a:gd name="T72" fmla="*/ 6 w 6"/>
                  <a:gd name="T73" fmla="*/ 8 h 9"/>
                  <a:gd name="T74" fmla="*/ 6 w 6"/>
                  <a:gd name="T75" fmla="*/ 7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7"/>
                    </a:cubicBezTo>
                    <a:cubicBezTo>
                      <a:pt x="2" y="8"/>
                      <a:pt x="3" y="6"/>
                      <a:pt x="3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5" y="8"/>
                      <a:pt x="4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4" y="5"/>
                      <a:pt x="4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4" name="Freeform 1154"/>
              <p:cNvSpPr>
                <a:spLocks/>
              </p:cNvSpPr>
              <p:nvPr/>
            </p:nvSpPr>
            <p:spPr bwMode="auto">
              <a:xfrm>
                <a:off x="1753" y="29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5" name="Freeform 1155"/>
              <p:cNvSpPr>
                <a:spLocks/>
              </p:cNvSpPr>
              <p:nvPr/>
            </p:nvSpPr>
            <p:spPr bwMode="auto">
              <a:xfrm>
                <a:off x="1745" y="296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6" name="Rectangle 1156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7" name="Freeform 1157"/>
              <p:cNvSpPr>
                <a:spLocks/>
              </p:cNvSpPr>
              <p:nvPr/>
            </p:nvSpPr>
            <p:spPr bwMode="auto">
              <a:xfrm>
                <a:off x="1748" y="297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8" name="Freeform 1158"/>
              <p:cNvSpPr>
                <a:spLocks/>
              </p:cNvSpPr>
              <p:nvPr/>
            </p:nvSpPr>
            <p:spPr bwMode="auto">
              <a:xfrm>
                <a:off x="1742" y="296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9" name="Freeform 1159"/>
              <p:cNvSpPr>
                <a:spLocks/>
              </p:cNvSpPr>
              <p:nvPr/>
            </p:nvSpPr>
            <p:spPr bwMode="auto">
              <a:xfrm>
                <a:off x="1745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0" name="Freeform 1160"/>
              <p:cNvSpPr>
                <a:spLocks/>
              </p:cNvSpPr>
              <p:nvPr/>
            </p:nvSpPr>
            <p:spPr bwMode="auto">
              <a:xfrm>
                <a:off x="1740" y="2949"/>
                <a:ext cx="32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4 w 12"/>
                  <a:gd name="T5" fmla="*/ 18 h 20"/>
                  <a:gd name="T6" fmla="*/ 5 w 12"/>
                  <a:gd name="T7" fmla="*/ 17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1 h 20"/>
                  <a:gd name="T22" fmla="*/ 3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6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3 w 12"/>
                  <a:gd name="T41" fmla="*/ 7 h 20"/>
                  <a:gd name="T42" fmla="*/ 2 w 12"/>
                  <a:gd name="T43" fmla="*/ 5 h 20"/>
                  <a:gd name="T44" fmla="*/ 3 w 12"/>
                  <a:gd name="T45" fmla="*/ 4 h 20"/>
                  <a:gd name="T46" fmla="*/ 0 w 12"/>
                  <a:gd name="T47" fmla="*/ 7 h 20"/>
                  <a:gd name="T48" fmla="*/ 0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1 w 12"/>
                  <a:gd name="T55" fmla="*/ 9 h 20"/>
                  <a:gd name="T56" fmla="*/ 2 w 12"/>
                  <a:gd name="T57" fmla="*/ 10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1 h 20"/>
                  <a:gd name="T64" fmla="*/ 4 w 12"/>
                  <a:gd name="T65" fmla="*/ 11 h 20"/>
                  <a:gd name="T66" fmla="*/ 3 w 12"/>
                  <a:gd name="T67" fmla="*/ 12 h 20"/>
                  <a:gd name="T68" fmla="*/ 3 w 12"/>
                  <a:gd name="T69" fmla="*/ 13 h 20"/>
                  <a:gd name="T70" fmla="*/ 5 w 12"/>
                  <a:gd name="T71" fmla="*/ 12 h 20"/>
                  <a:gd name="T72" fmla="*/ 6 w 12"/>
                  <a:gd name="T73" fmla="*/ 13 h 20"/>
                  <a:gd name="T74" fmla="*/ 7 w 12"/>
                  <a:gd name="T75" fmla="*/ 14 h 20"/>
                  <a:gd name="T76" fmla="*/ 7 w 12"/>
                  <a:gd name="T77" fmla="*/ 14 h 20"/>
                  <a:gd name="T78" fmla="*/ 9 w 12"/>
                  <a:gd name="T79" fmla="*/ 13 h 20"/>
                  <a:gd name="T80" fmla="*/ 7 w 12"/>
                  <a:gd name="T81" fmla="*/ 12 h 20"/>
                  <a:gd name="T82" fmla="*/ 8 w 12"/>
                  <a:gd name="T83" fmla="*/ 14 h 20"/>
                  <a:gd name="T84" fmla="*/ 6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4" y="13"/>
                      <a:pt x="4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5" y="18"/>
                      <a:pt x="5" y="15"/>
                      <a:pt x="5" y="15"/>
                    </a:cubicBezTo>
                    <a:cubicBezTo>
                      <a:pt x="5" y="15"/>
                      <a:pt x="5" y="16"/>
                      <a:pt x="5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6" y="20"/>
                      <a:pt x="7" y="13"/>
                      <a:pt x="7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4"/>
                      <a:pt x="10" y="9"/>
                      <a:pt x="6" y="16"/>
                    </a:cubicBezTo>
                    <a:cubicBezTo>
                      <a:pt x="6" y="17"/>
                      <a:pt x="10" y="15"/>
                      <a:pt x="9" y="15"/>
                    </a:cubicBezTo>
                    <a:cubicBezTo>
                      <a:pt x="11" y="15"/>
                      <a:pt x="10" y="14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7" y="13"/>
                      <a:pt x="9" y="11"/>
                    </a:cubicBezTo>
                    <a:cubicBezTo>
                      <a:pt x="9" y="11"/>
                      <a:pt x="8" y="12"/>
                      <a:pt x="6" y="12"/>
                    </a:cubicBezTo>
                    <a:cubicBezTo>
                      <a:pt x="7" y="12"/>
                      <a:pt x="7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6" y="11"/>
                      <a:pt x="6" y="12"/>
                    </a:cubicBezTo>
                    <a:cubicBezTo>
                      <a:pt x="6" y="11"/>
                      <a:pt x="4" y="12"/>
                      <a:pt x="3" y="12"/>
                    </a:cubicBezTo>
                    <a:cubicBezTo>
                      <a:pt x="5" y="10"/>
                      <a:pt x="4" y="12"/>
                      <a:pt x="5" y="11"/>
                    </a:cubicBezTo>
                    <a:cubicBezTo>
                      <a:pt x="6" y="11"/>
                      <a:pt x="6" y="11"/>
                      <a:pt x="8" y="10"/>
                    </a:cubicBezTo>
                    <a:cubicBezTo>
                      <a:pt x="8" y="10"/>
                      <a:pt x="7" y="10"/>
                      <a:pt x="6" y="10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6"/>
                      <a:pt x="2" y="8"/>
                      <a:pt x="4" y="7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4" y="6"/>
                      <a:pt x="5" y="6"/>
                    </a:cubicBezTo>
                    <a:cubicBezTo>
                      <a:pt x="4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5"/>
                    </a:cubicBezTo>
                    <a:cubicBezTo>
                      <a:pt x="3" y="4"/>
                      <a:pt x="5" y="7"/>
                      <a:pt x="3" y="7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3" y="7"/>
                      <a:pt x="3" y="8"/>
                    </a:cubicBezTo>
                    <a:cubicBezTo>
                      <a:pt x="1" y="9"/>
                      <a:pt x="2" y="9"/>
                      <a:pt x="1" y="9"/>
                    </a:cubicBezTo>
                    <a:cubicBezTo>
                      <a:pt x="3" y="9"/>
                      <a:pt x="2" y="10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1"/>
                      <a:pt x="4" y="9"/>
                      <a:pt x="3" y="11"/>
                    </a:cubicBezTo>
                    <a:cubicBezTo>
                      <a:pt x="4" y="10"/>
                      <a:pt x="4" y="11"/>
                      <a:pt x="6" y="9"/>
                    </a:cubicBezTo>
                    <a:cubicBezTo>
                      <a:pt x="5" y="10"/>
                      <a:pt x="4" y="11"/>
                      <a:pt x="4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2"/>
                      <a:pt x="4" y="11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4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4" y="14"/>
                      <a:pt x="6" y="14"/>
                      <a:pt x="8" y="13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5"/>
                      <a:pt x="7" y="14"/>
                    </a:cubicBezTo>
                    <a:cubicBezTo>
                      <a:pt x="6" y="12"/>
                      <a:pt x="9" y="13"/>
                      <a:pt x="9" y="13"/>
                    </a:cubicBezTo>
                    <a:cubicBezTo>
                      <a:pt x="6" y="16"/>
                      <a:pt x="8" y="17"/>
                      <a:pt x="6" y="15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6" y="12"/>
                      <a:pt x="7" y="14"/>
                    </a:cubicBezTo>
                    <a:cubicBezTo>
                      <a:pt x="7" y="14"/>
                      <a:pt x="7" y="15"/>
                      <a:pt x="8" y="14"/>
                    </a:cubicBezTo>
                    <a:cubicBezTo>
                      <a:pt x="8" y="13"/>
                      <a:pt x="9" y="15"/>
                      <a:pt x="8" y="16"/>
                    </a:cubicBezTo>
                    <a:cubicBezTo>
                      <a:pt x="7" y="16"/>
                      <a:pt x="7" y="14"/>
                      <a:pt x="6" y="15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0"/>
                      <a:pt x="5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1" name="Freeform 1161"/>
              <p:cNvSpPr>
                <a:spLocks/>
              </p:cNvSpPr>
              <p:nvPr/>
            </p:nvSpPr>
            <p:spPr bwMode="auto">
              <a:xfrm>
                <a:off x="1753" y="298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2" name="Freeform 1162"/>
              <p:cNvSpPr>
                <a:spLocks/>
              </p:cNvSpPr>
              <p:nvPr/>
            </p:nvSpPr>
            <p:spPr bwMode="auto">
              <a:xfrm>
                <a:off x="1756" y="29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3" name="Freeform 1163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4" name="Rectangle 1164"/>
              <p:cNvSpPr>
                <a:spLocks noChangeArrowheads="1"/>
              </p:cNvSpPr>
              <p:nvPr/>
            </p:nvSpPr>
            <p:spPr bwMode="auto">
              <a:xfrm>
                <a:off x="1748" y="2987"/>
                <a:ext cx="2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5" name="Freeform 1165"/>
              <p:cNvSpPr>
                <a:spLocks/>
              </p:cNvSpPr>
              <p:nvPr/>
            </p:nvSpPr>
            <p:spPr bwMode="auto">
              <a:xfrm>
                <a:off x="1715" y="2973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2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8 h 10"/>
                  <a:gd name="T14" fmla="*/ 9 w 12"/>
                  <a:gd name="T15" fmla="*/ 10 h 10"/>
                  <a:gd name="T16" fmla="*/ 10 w 12"/>
                  <a:gd name="T17" fmla="*/ 9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8 h 10"/>
                  <a:gd name="T26" fmla="*/ 11 w 12"/>
                  <a:gd name="T27" fmla="*/ 8 h 10"/>
                  <a:gd name="T28" fmla="*/ 11 w 12"/>
                  <a:gd name="T29" fmla="*/ 8 h 10"/>
                  <a:gd name="T30" fmla="*/ 11 w 12"/>
                  <a:gd name="T31" fmla="*/ 9 h 10"/>
                  <a:gd name="T32" fmla="*/ 12 w 12"/>
                  <a:gd name="T33" fmla="*/ 7 h 10"/>
                  <a:gd name="T34" fmla="*/ 12 w 12"/>
                  <a:gd name="T35" fmla="*/ 6 h 10"/>
                  <a:gd name="T36" fmla="*/ 11 w 12"/>
                  <a:gd name="T37" fmla="*/ 7 h 10"/>
                  <a:gd name="T38" fmla="*/ 11 w 12"/>
                  <a:gd name="T39" fmla="*/ 7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5 h 10"/>
                  <a:gd name="T50" fmla="*/ 10 w 12"/>
                  <a:gd name="T51" fmla="*/ 6 h 10"/>
                  <a:gd name="T52" fmla="*/ 10 w 12"/>
                  <a:gd name="T53" fmla="*/ 8 h 10"/>
                  <a:gd name="T54" fmla="*/ 9 w 12"/>
                  <a:gd name="T55" fmla="*/ 8 h 10"/>
                  <a:gd name="T56" fmla="*/ 10 w 12"/>
                  <a:gd name="T57" fmla="*/ 6 h 10"/>
                  <a:gd name="T58" fmla="*/ 9 w 12"/>
                  <a:gd name="T59" fmla="*/ 7 h 10"/>
                  <a:gd name="T60" fmla="*/ 9 w 12"/>
                  <a:gd name="T61" fmla="*/ 5 h 10"/>
                  <a:gd name="T62" fmla="*/ 9 w 12"/>
                  <a:gd name="T63" fmla="*/ 7 h 10"/>
                  <a:gd name="T64" fmla="*/ 6 w 12"/>
                  <a:gd name="T65" fmla="*/ 5 h 10"/>
                  <a:gd name="T66" fmla="*/ 7 w 12"/>
                  <a:gd name="T67" fmla="*/ 6 h 10"/>
                  <a:gd name="T68" fmla="*/ 6 w 12"/>
                  <a:gd name="T69" fmla="*/ 5 h 10"/>
                  <a:gd name="T70" fmla="*/ 6 w 12"/>
                  <a:gd name="T71" fmla="*/ 4 h 10"/>
                  <a:gd name="T72" fmla="*/ 5 w 12"/>
                  <a:gd name="T73" fmla="*/ 4 h 10"/>
                  <a:gd name="T74" fmla="*/ 5 w 12"/>
                  <a:gd name="T75" fmla="*/ 3 h 10"/>
                  <a:gd name="T76" fmla="*/ 5 w 12"/>
                  <a:gd name="T77" fmla="*/ 3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2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0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9" y="8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6"/>
                      <a:pt x="9" y="5"/>
                      <a:pt x="9" y="7"/>
                    </a:cubicBezTo>
                    <a:cubicBezTo>
                      <a:pt x="8" y="5"/>
                      <a:pt x="9" y="7"/>
                      <a:pt x="6" y="5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5" y="2"/>
                      <a:pt x="4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6" name="Freeform 1166"/>
              <p:cNvSpPr>
                <a:spLocks/>
              </p:cNvSpPr>
              <p:nvPr/>
            </p:nvSpPr>
            <p:spPr bwMode="auto">
              <a:xfrm>
                <a:off x="1721" y="2970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7" name="Freeform 1167"/>
              <p:cNvSpPr>
                <a:spLocks/>
              </p:cNvSpPr>
              <p:nvPr/>
            </p:nvSpPr>
            <p:spPr bwMode="auto">
              <a:xfrm>
                <a:off x="1721" y="2957"/>
                <a:ext cx="38" cy="16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2 w 14"/>
                  <a:gd name="T11" fmla="*/ 5 h 6"/>
                  <a:gd name="T12" fmla="*/ 2 w 14"/>
                  <a:gd name="T13" fmla="*/ 4 h 6"/>
                  <a:gd name="T14" fmla="*/ 3 w 14"/>
                  <a:gd name="T15" fmla="*/ 5 h 6"/>
                  <a:gd name="T16" fmla="*/ 3 w 14"/>
                  <a:gd name="T17" fmla="*/ 4 h 6"/>
                  <a:gd name="T18" fmla="*/ 3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8 w 14"/>
                  <a:gd name="T27" fmla="*/ 4 h 6"/>
                  <a:gd name="T28" fmla="*/ 9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3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0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9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11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1" y="5"/>
                      <a:pt x="12" y="4"/>
                      <a:pt x="12" y="5"/>
                    </a:cubicBezTo>
                    <a:cubicBezTo>
                      <a:pt x="12" y="5"/>
                      <a:pt x="11" y="5"/>
                      <a:pt x="11" y="6"/>
                    </a:cubicBezTo>
                    <a:cubicBezTo>
                      <a:pt x="11" y="6"/>
                      <a:pt x="10" y="6"/>
                      <a:pt x="11" y="6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8" name="Freeform 1168"/>
              <p:cNvSpPr>
                <a:spLocks/>
              </p:cNvSpPr>
              <p:nvPr/>
            </p:nvSpPr>
            <p:spPr bwMode="auto">
              <a:xfrm>
                <a:off x="1750" y="296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9" name="Freeform 1169"/>
              <p:cNvSpPr>
                <a:spLocks/>
              </p:cNvSpPr>
              <p:nvPr/>
            </p:nvSpPr>
            <p:spPr bwMode="auto">
              <a:xfrm>
                <a:off x="337" y="2587"/>
                <a:ext cx="1013" cy="677"/>
              </a:xfrm>
              <a:custGeom>
                <a:avLst/>
                <a:gdLst>
                  <a:gd name="T0" fmla="*/ 274 w 372"/>
                  <a:gd name="T1" fmla="*/ 167 h 249"/>
                  <a:gd name="T2" fmla="*/ 276 w 372"/>
                  <a:gd name="T3" fmla="*/ 139 h 249"/>
                  <a:gd name="T4" fmla="*/ 323 w 372"/>
                  <a:gd name="T5" fmla="*/ 107 h 249"/>
                  <a:gd name="T6" fmla="*/ 372 w 372"/>
                  <a:gd name="T7" fmla="*/ 74 h 249"/>
                  <a:gd name="T8" fmla="*/ 361 w 372"/>
                  <a:gd name="T9" fmla="*/ 60 h 249"/>
                  <a:gd name="T10" fmla="*/ 337 w 372"/>
                  <a:gd name="T11" fmla="*/ 73 h 249"/>
                  <a:gd name="T12" fmla="*/ 356 w 372"/>
                  <a:gd name="T13" fmla="*/ 65 h 249"/>
                  <a:gd name="T14" fmla="*/ 308 w 372"/>
                  <a:gd name="T15" fmla="*/ 84 h 249"/>
                  <a:gd name="T16" fmla="*/ 267 w 372"/>
                  <a:gd name="T17" fmla="*/ 105 h 249"/>
                  <a:gd name="T18" fmla="*/ 185 w 372"/>
                  <a:gd name="T19" fmla="*/ 108 h 249"/>
                  <a:gd name="T20" fmla="*/ 89 w 372"/>
                  <a:gd name="T21" fmla="*/ 80 h 249"/>
                  <a:gd name="T22" fmla="*/ 30 w 372"/>
                  <a:gd name="T23" fmla="*/ 0 h 249"/>
                  <a:gd name="T24" fmla="*/ 1 w 372"/>
                  <a:gd name="T25" fmla="*/ 14 h 249"/>
                  <a:gd name="T26" fmla="*/ 19 w 372"/>
                  <a:gd name="T27" fmla="*/ 50 h 249"/>
                  <a:gd name="T28" fmla="*/ 63 w 372"/>
                  <a:gd name="T29" fmla="*/ 124 h 249"/>
                  <a:gd name="T30" fmla="*/ 64 w 372"/>
                  <a:gd name="T31" fmla="*/ 174 h 249"/>
                  <a:gd name="T32" fmla="*/ 59 w 372"/>
                  <a:gd name="T33" fmla="*/ 212 h 249"/>
                  <a:gd name="T34" fmla="*/ 47 w 372"/>
                  <a:gd name="T35" fmla="*/ 247 h 249"/>
                  <a:gd name="T36" fmla="*/ 102 w 372"/>
                  <a:gd name="T37" fmla="*/ 245 h 249"/>
                  <a:gd name="T38" fmla="*/ 155 w 372"/>
                  <a:gd name="T39" fmla="*/ 246 h 249"/>
                  <a:gd name="T40" fmla="*/ 266 w 372"/>
                  <a:gd name="T41" fmla="*/ 247 h 249"/>
                  <a:gd name="T42" fmla="*/ 290 w 372"/>
                  <a:gd name="T43" fmla="*/ 247 h 249"/>
                  <a:gd name="T44" fmla="*/ 276 w 372"/>
                  <a:gd name="T45" fmla="*/ 195 h 249"/>
                  <a:gd name="T46" fmla="*/ 274 w 372"/>
                  <a:gd name="T47" fmla="*/ 16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2" h="249">
                    <a:moveTo>
                      <a:pt x="274" y="167"/>
                    </a:moveTo>
                    <a:cubicBezTo>
                      <a:pt x="271" y="155"/>
                      <a:pt x="275" y="150"/>
                      <a:pt x="276" y="139"/>
                    </a:cubicBezTo>
                    <a:cubicBezTo>
                      <a:pt x="292" y="131"/>
                      <a:pt x="308" y="118"/>
                      <a:pt x="323" y="107"/>
                    </a:cubicBezTo>
                    <a:cubicBezTo>
                      <a:pt x="339" y="96"/>
                      <a:pt x="356" y="86"/>
                      <a:pt x="372" y="74"/>
                    </a:cubicBezTo>
                    <a:cubicBezTo>
                      <a:pt x="368" y="69"/>
                      <a:pt x="364" y="65"/>
                      <a:pt x="361" y="60"/>
                    </a:cubicBezTo>
                    <a:cubicBezTo>
                      <a:pt x="353" y="63"/>
                      <a:pt x="343" y="67"/>
                      <a:pt x="337" y="73"/>
                    </a:cubicBezTo>
                    <a:cubicBezTo>
                      <a:pt x="343" y="70"/>
                      <a:pt x="349" y="66"/>
                      <a:pt x="356" y="65"/>
                    </a:cubicBezTo>
                    <a:cubicBezTo>
                      <a:pt x="342" y="73"/>
                      <a:pt x="324" y="77"/>
                      <a:pt x="308" y="84"/>
                    </a:cubicBezTo>
                    <a:cubicBezTo>
                      <a:pt x="294" y="91"/>
                      <a:pt x="281" y="100"/>
                      <a:pt x="267" y="105"/>
                    </a:cubicBezTo>
                    <a:cubicBezTo>
                      <a:pt x="242" y="114"/>
                      <a:pt x="212" y="111"/>
                      <a:pt x="185" y="108"/>
                    </a:cubicBezTo>
                    <a:cubicBezTo>
                      <a:pt x="154" y="103"/>
                      <a:pt x="114" y="100"/>
                      <a:pt x="89" y="80"/>
                    </a:cubicBezTo>
                    <a:cubicBezTo>
                      <a:pt x="63" y="58"/>
                      <a:pt x="47" y="27"/>
                      <a:pt x="30" y="0"/>
                    </a:cubicBezTo>
                    <a:cubicBezTo>
                      <a:pt x="23" y="5"/>
                      <a:pt x="3" y="7"/>
                      <a:pt x="1" y="14"/>
                    </a:cubicBezTo>
                    <a:cubicBezTo>
                      <a:pt x="0" y="19"/>
                      <a:pt x="16" y="44"/>
                      <a:pt x="19" y="50"/>
                    </a:cubicBezTo>
                    <a:cubicBezTo>
                      <a:pt x="33" y="75"/>
                      <a:pt x="49" y="99"/>
                      <a:pt x="63" y="124"/>
                    </a:cubicBezTo>
                    <a:cubicBezTo>
                      <a:pt x="71" y="140"/>
                      <a:pt x="69" y="158"/>
                      <a:pt x="64" y="174"/>
                    </a:cubicBezTo>
                    <a:cubicBezTo>
                      <a:pt x="61" y="187"/>
                      <a:pt x="61" y="199"/>
                      <a:pt x="59" y="212"/>
                    </a:cubicBezTo>
                    <a:cubicBezTo>
                      <a:pt x="58" y="227"/>
                      <a:pt x="51" y="234"/>
                      <a:pt x="47" y="247"/>
                    </a:cubicBezTo>
                    <a:cubicBezTo>
                      <a:pt x="65" y="248"/>
                      <a:pt x="83" y="245"/>
                      <a:pt x="102" y="245"/>
                    </a:cubicBezTo>
                    <a:cubicBezTo>
                      <a:pt x="121" y="245"/>
                      <a:pt x="138" y="246"/>
                      <a:pt x="155" y="246"/>
                    </a:cubicBezTo>
                    <a:cubicBezTo>
                      <a:pt x="191" y="246"/>
                      <a:pt x="229" y="249"/>
                      <a:pt x="266" y="247"/>
                    </a:cubicBezTo>
                    <a:cubicBezTo>
                      <a:pt x="274" y="247"/>
                      <a:pt x="282" y="247"/>
                      <a:pt x="290" y="247"/>
                    </a:cubicBezTo>
                    <a:cubicBezTo>
                      <a:pt x="282" y="232"/>
                      <a:pt x="278" y="212"/>
                      <a:pt x="276" y="195"/>
                    </a:cubicBezTo>
                    <a:cubicBezTo>
                      <a:pt x="275" y="186"/>
                      <a:pt x="276" y="176"/>
                      <a:pt x="274" y="167"/>
                    </a:cubicBezTo>
                    <a:close/>
                  </a:path>
                </a:pathLst>
              </a:custGeom>
              <a:solidFill>
                <a:srgbClr val="FF8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0" name="Freeform 1170"/>
              <p:cNvSpPr>
                <a:spLocks/>
              </p:cNvSpPr>
              <p:nvPr/>
            </p:nvSpPr>
            <p:spPr bwMode="auto">
              <a:xfrm>
                <a:off x="558" y="2837"/>
                <a:ext cx="542" cy="150"/>
              </a:xfrm>
              <a:custGeom>
                <a:avLst/>
                <a:gdLst>
                  <a:gd name="T0" fmla="*/ 16 w 199"/>
                  <a:gd name="T1" fmla="*/ 3 h 55"/>
                  <a:gd name="T2" fmla="*/ 6 w 199"/>
                  <a:gd name="T3" fmla="*/ 23 h 55"/>
                  <a:gd name="T4" fmla="*/ 34 w 199"/>
                  <a:gd name="T5" fmla="*/ 16 h 55"/>
                  <a:gd name="T6" fmla="*/ 61 w 199"/>
                  <a:gd name="T7" fmla="*/ 26 h 55"/>
                  <a:gd name="T8" fmla="*/ 92 w 199"/>
                  <a:gd name="T9" fmla="*/ 31 h 55"/>
                  <a:gd name="T10" fmla="*/ 122 w 199"/>
                  <a:gd name="T11" fmla="*/ 36 h 55"/>
                  <a:gd name="T12" fmla="*/ 134 w 199"/>
                  <a:gd name="T13" fmla="*/ 51 h 55"/>
                  <a:gd name="T14" fmla="*/ 148 w 199"/>
                  <a:gd name="T15" fmla="*/ 36 h 55"/>
                  <a:gd name="T16" fmla="*/ 161 w 199"/>
                  <a:gd name="T17" fmla="*/ 48 h 55"/>
                  <a:gd name="T18" fmla="*/ 171 w 199"/>
                  <a:gd name="T19" fmla="*/ 32 h 55"/>
                  <a:gd name="T20" fmla="*/ 189 w 199"/>
                  <a:gd name="T21" fmla="*/ 2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9" h="55">
                    <a:moveTo>
                      <a:pt x="16" y="3"/>
                    </a:moveTo>
                    <a:cubicBezTo>
                      <a:pt x="8" y="0"/>
                      <a:pt x="0" y="16"/>
                      <a:pt x="6" y="23"/>
                    </a:cubicBezTo>
                    <a:cubicBezTo>
                      <a:pt x="14" y="33"/>
                      <a:pt x="28" y="22"/>
                      <a:pt x="34" y="16"/>
                    </a:cubicBezTo>
                    <a:cubicBezTo>
                      <a:pt x="12" y="36"/>
                      <a:pt x="56" y="51"/>
                      <a:pt x="61" y="26"/>
                    </a:cubicBezTo>
                    <a:cubicBezTo>
                      <a:pt x="50" y="48"/>
                      <a:pt x="85" y="48"/>
                      <a:pt x="92" y="31"/>
                    </a:cubicBezTo>
                    <a:cubicBezTo>
                      <a:pt x="92" y="51"/>
                      <a:pt x="124" y="55"/>
                      <a:pt x="122" y="36"/>
                    </a:cubicBezTo>
                    <a:cubicBezTo>
                      <a:pt x="121" y="44"/>
                      <a:pt x="127" y="50"/>
                      <a:pt x="134" y="51"/>
                    </a:cubicBezTo>
                    <a:cubicBezTo>
                      <a:pt x="145" y="52"/>
                      <a:pt x="146" y="44"/>
                      <a:pt x="148" y="36"/>
                    </a:cubicBezTo>
                    <a:cubicBezTo>
                      <a:pt x="147" y="44"/>
                      <a:pt x="153" y="50"/>
                      <a:pt x="161" y="48"/>
                    </a:cubicBezTo>
                    <a:cubicBezTo>
                      <a:pt x="170" y="46"/>
                      <a:pt x="170" y="39"/>
                      <a:pt x="171" y="32"/>
                    </a:cubicBezTo>
                    <a:cubicBezTo>
                      <a:pt x="180" y="54"/>
                      <a:pt x="199" y="29"/>
                      <a:pt x="189" y="23"/>
                    </a:cubicBezTo>
                  </a:path>
                </a:pathLst>
              </a:custGeom>
              <a:solidFill>
                <a:srgbClr val="E55C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1" name="Freeform 1171"/>
              <p:cNvSpPr>
                <a:spLocks/>
              </p:cNvSpPr>
              <p:nvPr/>
            </p:nvSpPr>
            <p:spPr bwMode="auto">
              <a:xfrm>
                <a:off x="1075" y="29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2" name="Freeform 1172"/>
              <p:cNvSpPr>
                <a:spLocks/>
              </p:cNvSpPr>
              <p:nvPr/>
            </p:nvSpPr>
            <p:spPr bwMode="auto">
              <a:xfrm>
                <a:off x="1067" y="2913"/>
                <a:ext cx="14" cy="14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4 h 5"/>
                  <a:gd name="T4" fmla="*/ 5 w 5"/>
                  <a:gd name="T5" fmla="*/ 2 h 5"/>
                  <a:gd name="T6" fmla="*/ 1 w 5"/>
                  <a:gd name="T7" fmla="*/ 1 h 5"/>
                  <a:gd name="T8" fmla="*/ 3 w 5"/>
                  <a:gd name="T9" fmla="*/ 3 h 5"/>
                  <a:gd name="T10" fmla="*/ 0 w 5"/>
                  <a:gd name="T11" fmla="*/ 2 h 5"/>
                  <a:gd name="T12" fmla="*/ 1 w 5"/>
                  <a:gd name="T13" fmla="*/ 3 h 5"/>
                  <a:gd name="T14" fmla="*/ 0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3" y="5"/>
                      <a:pt x="5" y="2"/>
                    </a:cubicBezTo>
                    <a:cubicBezTo>
                      <a:pt x="4" y="2"/>
                      <a:pt x="2" y="0"/>
                      <a:pt x="1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2" y="3"/>
                      <a:pt x="2" y="2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3" name="Freeform 1173"/>
              <p:cNvSpPr>
                <a:spLocks/>
              </p:cNvSpPr>
              <p:nvPr/>
            </p:nvSpPr>
            <p:spPr bwMode="auto">
              <a:xfrm>
                <a:off x="1070" y="2924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4" name="Freeform 1174"/>
              <p:cNvSpPr>
                <a:spLocks/>
              </p:cNvSpPr>
              <p:nvPr/>
            </p:nvSpPr>
            <p:spPr bwMode="auto">
              <a:xfrm>
                <a:off x="1073" y="2927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5" name="Freeform 1175"/>
              <p:cNvSpPr>
                <a:spLocks/>
              </p:cNvSpPr>
              <p:nvPr/>
            </p:nvSpPr>
            <p:spPr bwMode="auto">
              <a:xfrm>
                <a:off x="1070" y="293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6" name="Freeform 1176"/>
              <p:cNvSpPr>
                <a:spLocks/>
              </p:cNvSpPr>
              <p:nvPr/>
            </p:nvSpPr>
            <p:spPr bwMode="auto">
              <a:xfrm>
                <a:off x="1064" y="2930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2 w 2"/>
                  <a:gd name="T5" fmla="*/ 3 h 4"/>
                  <a:gd name="T6" fmla="*/ 1 w 2"/>
                  <a:gd name="T7" fmla="*/ 1 h 4"/>
                  <a:gd name="T8" fmla="*/ 2 w 2"/>
                  <a:gd name="T9" fmla="*/ 0 h 4"/>
                  <a:gd name="T10" fmla="*/ 0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7" name="Freeform 1177"/>
              <p:cNvSpPr>
                <a:spLocks/>
              </p:cNvSpPr>
              <p:nvPr/>
            </p:nvSpPr>
            <p:spPr bwMode="auto">
              <a:xfrm>
                <a:off x="1070" y="29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8" name="Freeform 1178"/>
              <p:cNvSpPr>
                <a:spLocks/>
              </p:cNvSpPr>
              <p:nvPr/>
            </p:nvSpPr>
            <p:spPr bwMode="auto">
              <a:xfrm>
                <a:off x="1073" y="293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9" name="Freeform 1179"/>
              <p:cNvSpPr>
                <a:spLocks/>
              </p:cNvSpPr>
              <p:nvPr/>
            </p:nvSpPr>
            <p:spPr bwMode="auto">
              <a:xfrm>
                <a:off x="1056" y="2932"/>
                <a:ext cx="11" cy="11"/>
              </a:xfrm>
              <a:custGeom>
                <a:avLst/>
                <a:gdLst>
                  <a:gd name="T0" fmla="*/ 2 w 4"/>
                  <a:gd name="T1" fmla="*/ 4 h 4"/>
                  <a:gd name="T2" fmla="*/ 3 w 4"/>
                  <a:gd name="T3" fmla="*/ 2 h 4"/>
                  <a:gd name="T4" fmla="*/ 0 w 4"/>
                  <a:gd name="T5" fmla="*/ 0 h 4"/>
                  <a:gd name="T6" fmla="*/ 0 w 4"/>
                  <a:gd name="T7" fmla="*/ 1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2"/>
                      <a:pt x="4" y="3"/>
                      <a:pt x="3" y="2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0" name="Freeform 1180"/>
              <p:cNvSpPr>
                <a:spLocks/>
              </p:cNvSpPr>
              <p:nvPr/>
            </p:nvSpPr>
            <p:spPr bwMode="auto">
              <a:xfrm>
                <a:off x="1051" y="29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1" name="Freeform 1181"/>
              <p:cNvSpPr>
                <a:spLocks/>
              </p:cNvSpPr>
              <p:nvPr/>
            </p:nvSpPr>
            <p:spPr bwMode="auto">
              <a:xfrm>
                <a:off x="1037" y="2930"/>
                <a:ext cx="17" cy="16"/>
              </a:xfrm>
              <a:custGeom>
                <a:avLst/>
                <a:gdLst>
                  <a:gd name="T0" fmla="*/ 0 w 6"/>
                  <a:gd name="T1" fmla="*/ 5 h 6"/>
                  <a:gd name="T2" fmla="*/ 3 w 6"/>
                  <a:gd name="T3" fmla="*/ 3 h 6"/>
                  <a:gd name="T4" fmla="*/ 2 w 6"/>
                  <a:gd name="T5" fmla="*/ 5 h 6"/>
                  <a:gd name="T6" fmla="*/ 4 w 6"/>
                  <a:gd name="T7" fmla="*/ 4 h 6"/>
                  <a:gd name="T8" fmla="*/ 3 w 6"/>
                  <a:gd name="T9" fmla="*/ 6 h 6"/>
                  <a:gd name="T10" fmla="*/ 5 w 6"/>
                  <a:gd name="T11" fmla="*/ 3 h 6"/>
                  <a:gd name="T12" fmla="*/ 6 w 6"/>
                  <a:gd name="T13" fmla="*/ 4 h 6"/>
                  <a:gd name="T14" fmla="*/ 5 w 6"/>
                  <a:gd name="T15" fmla="*/ 2 h 6"/>
                  <a:gd name="T16" fmla="*/ 5 w 6"/>
                  <a:gd name="T17" fmla="*/ 3 h 6"/>
                  <a:gd name="T18" fmla="*/ 5 w 6"/>
                  <a:gd name="T19" fmla="*/ 1 h 6"/>
                  <a:gd name="T20" fmla="*/ 2 w 6"/>
                  <a:gd name="T21" fmla="*/ 0 h 6"/>
                  <a:gd name="T22" fmla="*/ 0 w 6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5"/>
                      <a:pt x="3" y="3"/>
                      <a:pt x="4" y="4"/>
                    </a:cubicBezTo>
                    <a:cubicBezTo>
                      <a:pt x="5" y="6"/>
                      <a:pt x="2" y="4"/>
                      <a:pt x="3" y="6"/>
                    </a:cubicBezTo>
                    <a:cubicBezTo>
                      <a:pt x="4" y="6"/>
                      <a:pt x="5" y="5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3" y="0"/>
                      <a:pt x="2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2" name="Freeform 1182"/>
              <p:cNvSpPr>
                <a:spLocks/>
              </p:cNvSpPr>
              <p:nvPr/>
            </p:nvSpPr>
            <p:spPr bwMode="auto">
              <a:xfrm>
                <a:off x="1037" y="293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3" name="Freeform 1183"/>
              <p:cNvSpPr>
                <a:spLocks/>
              </p:cNvSpPr>
              <p:nvPr/>
            </p:nvSpPr>
            <p:spPr bwMode="auto">
              <a:xfrm>
                <a:off x="1024" y="2927"/>
                <a:ext cx="10" cy="16"/>
              </a:xfrm>
              <a:custGeom>
                <a:avLst/>
                <a:gdLst>
                  <a:gd name="T0" fmla="*/ 2 w 4"/>
                  <a:gd name="T1" fmla="*/ 6 h 6"/>
                  <a:gd name="T2" fmla="*/ 4 w 4"/>
                  <a:gd name="T3" fmla="*/ 5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5 h 6"/>
                  <a:gd name="T10" fmla="*/ 3 w 4"/>
                  <a:gd name="T11" fmla="*/ 2 h 6"/>
                  <a:gd name="T12" fmla="*/ 3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0 w 4"/>
                  <a:gd name="T19" fmla="*/ 3 h 6"/>
                  <a:gd name="T20" fmla="*/ 2 w 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2"/>
                      <a:pt x="3" y="5"/>
                      <a:pt x="2" y="5"/>
                    </a:cubicBezTo>
                    <a:cubicBezTo>
                      <a:pt x="1" y="3"/>
                      <a:pt x="3" y="4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4" y="0"/>
                      <a:pt x="2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2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4" name="Freeform 1184"/>
              <p:cNvSpPr>
                <a:spLocks/>
              </p:cNvSpPr>
              <p:nvPr/>
            </p:nvSpPr>
            <p:spPr bwMode="auto">
              <a:xfrm>
                <a:off x="1034" y="294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5" name="Freeform 1185"/>
              <p:cNvSpPr>
                <a:spLocks/>
              </p:cNvSpPr>
              <p:nvPr/>
            </p:nvSpPr>
            <p:spPr bwMode="auto">
              <a:xfrm>
                <a:off x="1010" y="2930"/>
                <a:ext cx="35" cy="5"/>
              </a:xfrm>
              <a:custGeom>
                <a:avLst/>
                <a:gdLst>
                  <a:gd name="T0" fmla="*/ 0 w 13"/>
                  <a:gd name="T1" fmla="*/ 2 h 2"/>
                  <a:gd name="T2" fmla="*/ 0 w 13"/>
                  <a:gd name="T3" fmla="*/ 2 h 2"/>
                  <a:gd name="T4" fmla="*/ 0 w 13"/>
                  <a:gd name="T5" fmla="*/ 2 h 2"/>
                  <a:gd name="T6" fmla="*/ 0 w 13"/>
                  <a:gd name="T7" fmla="*/ 2 h 2"/>
                  <a:gd name="T8" fmla="*/ 6 w 13"/>
                  <a:gd name="T9" fmla="*/ 1 h 2"/>
                  <a:gd name="T10" fmla="*/ 6 w 13"/>
                  <a:gd name="T11" fmla="*/ 1 h 2"/>
                  <a:gd name="T12" fmla="*/ 6 w 13"/>
                  <a:gd name="T13" fmla="*/ 1 h 2"/>
                  <a:gd name="T14" fmla="*/ 6 w 13"/>
                  <a:gd name="T15" fmla="*/ 1 h 2"/>
                  <a:gd name="T16" fmla="*/ 6 w 13"/>
                  <a:gd name="T17" fmla="*/ 1 h 2"/>
                  <a:gd name="T18" fmla="*/ 6 w 13"/>
                  <a:gd name="T19" fmla="*/ 1 h 2"/>
                  <a:gd name="T20" fmla="*/ 6 w 13"/>
                  <a:gd name="T21" fmla="*/ 1 h 2"/>
                  <a:gd name="T22" fmla="*/ 6 w 13"/>
                  <a:gd name="T23" fmla="*/ 1 h 2"/>
                  <a:gd name="T24" fmla="*/ 6 w 13"/>
                  <a:gd name="T25" fmla="*/ 1 h 2"/>
                  <a:gd name="T26" fmla="*/ 6 w 13"/>
                  <a:gd name="T27" fmla="*/ 1 h 2"/>
                  <a:gd name="T28" fmla="*/ 6 w 13"/>
                  <a:gd name="T29" fmla="*/ 1 h 2"/>
                  <a:gd name="T30" fmla="*/ 6 w 13"/>
                  <a:gd name="T31" fmla="*/ 1 h 2"/>
                  <a:gd name="T32" fmla="*/ 6 w 13"/>
                  <a:gd name="T33" fmla="*/ 1 h 2"/>
                  <a:gd name="T34" fmla="*/ 6 w 13"/>
                  <a:gd name="T35" fmla="*/ 1 h 2"/>
                  <a:gd name="T36" fmla="*/ 6 w 13"/>
                  <a:gd name="T37" fmla="*/ 1 h 2"/>
                  <a:gd name="T38" fmla="*/ 6 w 13"/>
                  <a:gd name="T39" fmla="*/ 1 h 2"/>
                  <a:gd name="T40" fmla="*/ 6 w 13"/>
                  <a:gd name="T41" fmla="*/ 1 h 2"/>
                  <a:gd name="T42" fmla="*/ 6 w 13"/>
                  <a:gd name="T43" fmla="*/ 1 h 2"/>
                  <a:gd name="T44" fmla="*/ 6 w 13"/>
                  <a:gd name="T45" fmla="*/ 1 h 2"/>
                  <a:gd name="T46" fmla="*/ 0 w 13"/>
                  <a:gd name="T47" fmla="*/ 2 h 2"/>
                  <a:gd name="T48" fmla="*/ 0 w 13"/>
                  <a:gd name="T49" fmla="*/ 2 h 2"/>
                  <a:gd name="T50" fmla="*/ 0 w 13"/>
                  <a:gd name="T5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2" y="0"/>
                      <a:pt x="3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2"/>
                      <a:pt x="1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6" name="Freeform 1186"/>
              <p:cNvSpPr>
                <a:spLocks/>
              </p:cNvSpPr>
              <p:nvPr/>
            </p:nvSpPr>
            <p:spPr bwMode="auto">
              <a:xfrm>
                <a:off x="1013" y="2935"/>
                <a:ext cx="19" cy="3"/>
              </a:xfrm>
              <a:custGeom>
                <a:avLst/>
                <a:gdLst>
                  <a:gd name="T0" fmla="*/ 4 w 7"/>
                  <a:gd name="T1" fmla="*/ 1 h 1"/>
                  <a:gd name="T2" fmla="*/ 0 w 7"/>
                  <a:gd name="T3" fmla="*/ 1 h 1"/>
                  <a:gd name="T4" fmla="*/ 1 w 7"/>
                  <a:gd name="T5" fmla="*/ 1 h 1"/>
                  <a:gd name="T6" fmla="*/ 3 w 7"/>
                  <a:gd name="T7" fmla="*/ 1 h 1"/>
                  <a:gd name="T8" fmla="*/ 4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1"/>
                    </a:moveTo>
                    <a:cubicBezTo>
                      <a:pt x="3" y="1"/>
                      <a:pt x="7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7" name="Freeform 1187"/>
              <p:cNvSpPr>
                <a:spLocks/>
              </p:cNvSpPr>
              <p:nvPr/>
            </p:nvSpPr>
            <p:spPr bwMode="auto">
              <a:xfrm>
                <a:off x="936" y="2938"/>
                <a:ext cx="82" cy="41"/>
              </a:xfrm>
              <a:custGeom>
                <a:avLst/>
                <a:gdLst>
                  <a:gd name="T0" fmla="*/ 0 w 30"/>
                  <a:gd name="T1" fmla="*/ 11 h 15"/>
                  <a:gd name="T2" fmla="*/ 1 w 30"/>
                  <a:gd name="T3" fmla="*/ 11 h 15"/>
                  <a:gd name="T4" fmla="*/ 2 w 30"/>
                  <a:gd name="T5" fmla="*/ 13 h 15"/>
                  <a:gd name="T6" fmla="*/ 3 w 30"/>
                  <a:gd name="T7" fmla="*/ 15 h 15"/>
                  <a:gd name="T8" fmla="*/ 4 w 30"/>
                  <a:gd name="T9" fmla="*/ 12 h 15"/>
                  <a:gd name="T10" fmla="*/ 5 w 30"/>
                  <a:gd name="T11" fmla="*/ 12 h 15"/>
                  <a:gd name="T12" fmla="*/ 6 w 30"/>
                  <a:gd name="T13" fmla="*/ 6 h 15"/>
                  <a:gd name="T14" fmla="*/ 9 w 30"/>
                  <a:gd name="T15" fmla="*/ 8 h 15"/>
                  <a:gd name="T16" fmla="*/ 23 w 30"/>
                  <a:gd name="T17" fmla="*/ 8 h 15"/>
                  <a:gd name="T18" fmla="*/ 23 w 30"/>
                  <a:gd name="T19" fmla="*/ 6 h 15"/>
                  <a:gd name="T20" fmla="*/ 24 w 30"/>
                  <a:gd name="T21" fmla="*/ 6 h 15"/>
                  <a:gd name="T22" fmla="*/ 24 w 30"/>
                  <a:gd name="T23" fmla="*/ 7 h 15"/>
                  <a:gd name="T24" fmla="*/ 27 w 30"/>
                  <a:gd name="T25" fmla="*/ 4 h 15"/>
                  <a:gd name="T26" fmla="*/ 25 w 30"/>
                  <a:gd name="T27" fmla="*/ 3 h 15"/>
                  <a:gd name="T28" fmla="*/ 28 w 30"/>
                  <a:gd name="T29" fmla="*/ 3 h 15"/>
                  <a:gd name="T30" fmla="*/ 28 w 30"/>
                  <a:gd name="T31" fmla="*/ 1 h 15"/>
                  <a:gd name="T32" fmla="*/ 26 w 30"/>
                  <a:gd name="T33" fmla="*/ 1 h 15"/>
                  <a:gd name="T34" fmla="*/ 25 w 30"/>
                  <a:gd name="T35" fmla="*/ 0 h 15"/>
                  <a:gd name="T36" fmla="*/ 21 w 30"/>
                  <a:gd name="T37" fmla="*/ 7 h 15"/>
                  <a:gd name="T38" fmla="*/ 21 w 30"/>
                  <a:gd name="T39" fmla="*/ 6 h 15"/>
                  <a:gd name="T40" fmla="*/ 16 w 30"/>
                  <a:gd name="T41" fmla="*/ 7 h 15"/>
                  <a:gd name="T42" fmla="*/ 14 w 30"/>
                  <a:gd name="T43" fmla="*/ 9 h 15"/>
                  <a:gd name="T44" fmla="*/ 13 w 30"/>
                  <a:gd name="T45" fmla="*/ 8 h 15"/>
                  <a:gd name="T46" fmla="*/ 13 w 30"/>
                  <a:gd name="T47" fmla="*/ 9 h 15"/>
                  <a:gd name="T48" fmla="*/ 12 w 30"/>
                  <a:gd name="T49" fmla="*/ 7 h 15"/>
                  <a:gd name="T50" fmla="*/ 11 w 30"/>
                  <a:gd name="T51" fmla="*/ 9 h 15"/>
                  <a:gd name="T52" fmla="*/ 11 w 30"/>
                  <a:gd name="T53" fmla="*/ 4 h 15"/>
                  <a:gd name="T54" fmla="*/ 10 w 30"/>
                  <a:gd name="T55" fmla="*/ 6 h 15"/>
                  <a:gd name="T56" fmla="*/ 9 w 30"/>
                  <a:gd name="T57" fmla="*/ 6 h 15"/>
                  <a:gd name="T58" fmla="*/ 11 w 30"/>
                  <a:gd name="T59" fmla="*/ 4 h 15"/>
                  <a:gd name="T60" fmla="*/ 11 w 30"/>
                  <a:gd name="T61" fmla="*/ 4 h 15"/>
                  <a:gd name="T62" fmla="*/ 11 w 30"/>
                  <a:gd name="T63" fmla="*/ 4 h 15"/>
                  <a:gd name="T64" fmla="*/ 10 w 30"/>
                  <a:gd name="T65" fmla="*/ 4 h 15"/>
                  <a:gd name="T66" fmla="*/ 10 w 30"/>
                  <a:gd name="T67" fmla="*/ 4 h 15"/>
                  <a:gd name="T68" fmla="*/ 10 w 30"/>
                  <a:gd name="T69" fmla="*/ 4 h 15"/>
                  <a:gd name="T70" fmla="*/ 10 w 30"/>
                  <a:gd name="T71" fmla="*/ 4 h 15"/>
                  <a:gd name="T72" fmla="*/ 2 w 30"/>
                  <a:gd name="T73" fmla="*/ 5 h 15"/>
                  <a:gd name="T74" fmla="*/ 2 w 30"/>
                  <a:gd name="T75" fmla="*/ 5 h 15"/>
                  <a:gd name="T76" fmla="*/ 2 w 30"/>
                  <a:gd name="T77" fmla="*/ 5 h 15"/>
                  <a:gd name="T78" fmla="*/ 2 w 30"/>
                  <a:gd name="T79" fmla="*/ 5 h 15"/>
                  <a:gd name="T80" fmla="*/ 2 w 30"/>
                  <a:gd name="T81" fmla="*/ 5 h 15"/>
                  <a:gd name="T82" fmla="*/ 3 w 30"/>
                  <a:gd name="T83" fmla="*/ 6 h 15"/>
                  <a:gd name="T84" fmla="*/ 3 w 30"/>
                  <a:gd name="T85" fmla="*/ 7 h 15"/>
                  <a:gd name="T86" fmla="*/ 4 w 30"/>
                  <a:gd name="T87" fmla="*/ 7 h 15"/>
                  <a:gd name="T88" fmla="*/ 3 w 30"/>
                  <a:gd name="T89" fmla="*/ 11 h 15"/>
                  <a:gd name="T90" fmla="*/ 1 w 30"/>
                  <a:gd name="T91" fmla="*/ 8 h 15"/>
                  <a:gd name="T92" fmla="*/ 0 w 30"/>
                  <a:gd name="T93" fmla="*/ 9 h 15"/>
                  <a:gd name="T94" fmla="*/ 2 w 30"/>
                  <a:gd name="T95" fmla="*/ 12 h 15"/>
                  <a:gd name="T96" fmla="*/ 0 w 30"/>
                  <a:gd name="T9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15">
                    <a:moveTo>
                      <a:pt x="0" y="11"/>
                    </a:moveTo>
                    <a:cubicBezTo>
                      <a:pt x="0" y="12"/>
                      <a:pt x="1" y="12"/>
                      <a:pt x="1" y="11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3" y="13"/>
                      <a:pt x="2" y="14"/>
                      <a:pt x="3" y="15"/>
                    </a:cubicBezTo>
                    <a:cubicBezTo>
                      <a:pt x="4" y="14"/>
                      <a:pt x="3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0"/>
                      <a:pt x="5" y="8"/>
                      <a:pt x="6" y="6"/>
                    </a:cubicBezTo>
                    <a:cubicBezTo>
                      <a:pt x="7" y="4"/>
                      <a:pt x="8" y="7"/>
                      <a:pt x="9" y="8"/>
                    </a:cubicBezTo>
                    <a:cubicBezTo>
                      <a:pt x="12" y="12"/>
                      <a:pt x="18" y="10"/>
                      <a:pt x="23" y="8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4" y="5"/>
                      <a:pt x="24" y="6"/>
                    </a:cubicBezTo>
                    <a:cubicBezTo>
                      <a:pt x="24" y="6"/>
                      <a:pt x="24" y="7"/>
                      <a:pt x="24" y="7"/>
                    </a:cubicBezTo>
                    <a:cubicBezTo>
                      <a:pt x="26" y="8"/>
                      <a:pt x="26" y="5"/>
                      <a:pt x="27" y="4"/>
                    </a:cubicBezTo>
                    <a:cubicBezTo>
                      <a:pt x="27" y="4"/>
                      <a:pt x="25" y="3"/>
                      <a:pt x="25" y="3"/>
                    </a:cubicBezTo>
                    <a:cubicBezTo>
                      <a:pt x="27" y="4"/>
                      <a:pt x="26" y="2"/>
                      <a:pt x="28" y="3"/>
                    </a:cubicBezTo>
                    <a:cubicBezTo>
                      <a:pt x="30" y="2"/>
                      <a:pt x="27" y="2"/>
                      <a:pt x="28" y="1"/>
                    </a:cubicBezTo>
                    <a:cubicBezTo>
                      <a:pt x="27" y="0"/>
                      <a:pt x="27" y="1"/>
                      <a:pt x="26" y="1"/>
                    </a:cubicBezTo>
                    <a:cubicBezTo>
                      <a:pt x="25" y="0"/>
                      <a:pt x="26" y="0"/>
                      <a:pt x="25" y="0"/>
                    </a:cubicBezTo>
                    <a:cubicBezTo>
                      <a:pt x="24" y="1"/>
                      <a:pt x="24" y="5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8"/>
                      <a:pt x="17" y="9"/>
                      <a:pt x="16" y="7"/>
                    </a:cubicBezTo>
                    <a:cubicBezTo>
                      <a:pt x="16" y="8"/>
                      <a:pt x="14" y="6"/>
                      <a:pt x="14" y="9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3" y="7"/>
                      <a:pt x="12" y="7"/>
                    </a:cubicBezTo>
                    <a:cubicBezTo>
                      <a:pt x="12" y="8"/>
                      <a:pt x="11" y="8"/>
                      <a:pt x="11" y="9"/>
                    </a:cubicBezTo>
                    <a:cubicBezTo>
                      <a:pt x="10" y="7"/>
                      <a:pt x="11" y="6"/>
                      <a:pt x="11" y="4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8" y="3"/>
                      <a:pt x="0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3" y="9"/>
                      <a:pt x="3" y="11"/>
                    </a:cubicBezTo>
                    <a:cubicBezTo>
                      <a:pt x="1" y="11"/>
                      <a:pt x="2" y="9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10"/>
                      <a:pt x="2" y="11"/>
                      <a:pt x="2" y="12"/>
                    </a:cubicBezTo>
                    <a:cubicBezTo>
                      <a:pt x="1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8" name="Freeform 1188"/>
              <p:cNvSpPr>
                <a:spLocks/>
              </p:cNvSpPr>
              <p:nvPr/>
            </p:nvSpPr>
            <p:spPr bwMode="auto">
              <a:xfrm>
                <a:off x="936" y="296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9" name="Freeform 1189"/>
              <p:cNvSpPr>
                <a:spLocks/>
              </p:cNvSpPr>
              <p:nvPr/>
            </p:nvSpPr>
            <p:spPr bwMode="auto">
              <a:xfrm>
                <a:off x="936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0" name="Freeform 1190"/>
              <p:cNvSpPr>
                <a:spLocks/>
              </p:cNvSpPr>
              <p:nvPr/>
            </p:nvSpPr>
            <p:spPr bwMode="auto">
              <a:xfrm>
                <a:off x="953" y="295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1" name="Freeform 1191"/>
              <p:cNvSpPr>
                <a:spLocks/>
              </p:cNvSpPr>
              <p:nvPr/>
            </p:nvSpPr>
            <p:spPr bwMode="auto">
              <a:xfrm>
                <a:off x="966" y="29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2" name="Freeform 1192"/>
              <p:cNvSpPr>
                <a:spLocks/>
              </p:cNvSpPr>
              <p:nvPr/>
            </p:nvSpPr>
            <p:spPr bwMode="auto">
              <a:xfrm>
                <a:off x="975" y="29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3" name="Freeform 1193"/>
              <p:cNvSpPr>
                <a:spLocks/>
              </p:cNvSpPr>
              <p:nvPr/>
            </p:nvSpPr>
            <p:spPr bwMode="auto">
              <a:xfrm>
                <a:off x="936" y="296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4" name="Freeform 1194"/>
              <p:cNvSpPr>
                <a:spLocks/>
              </p:cNvSpPr>
              <p:nvPr/>
            </p:nvSpPr>
            <p:spPr bwMode="auto">
              <a:xfrm>
                <a:off x="890" y="2962"/>
                <a:ext cx="52" cy="27"/>
              </a:xfrm>
              <a:custGeom>
                <a:avLst/>
                <a:gdLst>
                  <a:gd name="T0" fmla="*/ 1 w 19"/>
                  <a:gd name="T1" fmla="*/ 3 h 10"/>
                  <a:gd name="T2" fmla="*/ 3 w 19"/>
                  <a:gd name="T3" fmla="*/ 6 h 10"/>
                  <a:gd name="T4" fmla="*/ 7 w 19"/>
                  <a:gd name="T5" fmla="*/ 5 h 10"/>
                  <a:gd name="T6" fmla="*/ 5 w 19"/>
                  <a:gd name="T7" fmla="*/ 7 h 10"/>
                  <a:gd name="T8" fmla="*/ 13 w 19"/>
                  <a:gd name="T9" fmla="*/ 7 h 10"/>
                  <a:gd name="T10" fmla="*/ 13 w 19"/>
                  <a:gd name="T11" fmla="*/ 8 h 10"/>
                  <a:gd name="T12" fmla="*/ 15 w 19"/>
                  <a:gd name="T13" fmla="*/ 5 h 10"/>
                  <a:gd name="T14" fmla="*/ 16 w 19"/>
                  <a:gd name="T15" fmla="*/ 9 h 10"/>
                  <a:gd name="T16" fmla="*/ 16 w 19"/>
                  <a:gd name="T17" fmla="*/ 9 h 10"/>
                  <a:gd name="T18" fmla="*/ 19 w 19"/>
                  <a:gd name="T19" fmla="*/ 6 h 10"/>
                  <a:gd name="T20" fmla="*/ 18 w 19"/>
                  <a:gd name="T21" fmla="*/ 5 h 10"/>
                  <a:gd name="T22" fmla="*/ 17 w 19"/>
                  <a:gd name="T23" fmla="*/ 3 h 10"/>
                  <a:gd name="T24" fmla="*/ 16 w 19"/>
                  <a:gd name="T25" fmla="*/ 5 h 10"/>
                  <a:gd name="T26" fmla="*/ 15 w 19"/>
                  <a:gd name="T27" fmla="*/ 4 h 10"/>
                  <a:gd name="T28" fmla="*/ 15 w 19"/>
                  <a:gd name="T29" fmla="*/ 5 h 10"/>
                  <a:gd name="T30" fmla="*/ 15 w 19"/>
                  <a:gd name="T31" fmla="*/ 4 h 10"/>
                  <a:gd name="T32" fmla="*/ 14 w 19"/>
                  <a:gd name="T33" fmla="*/ 5 h 10"/>
                  <a:gd name="T34" fmla="*/ 14 w 19"/>
                  <a:gd name="T35" fmla="*/ 4 h 10"/>
                  <a:gd name="T36" fmla="*/ 13 w 19"/>
                  <a:gd name="T37" fmla="*/ 6 h 10"/>
                  <a:gd name="T38" fmla="*/ 12 w 19"/>
                  <a:gd name="T39" fmla="*/ 4 h 10"/>
                  <a:gd name="T40" fmla="*/ 12 w 19"/>
                  <a:gd name="T41" fmla="*/ 5 h 10"/>
                  <a:gd name="T42" fmla="*/ 9 w 19"/>
                  <a:gd name="T43" fmla="*/ 3 h 10"/>
                  <a:gd name="T44" fmla="*/ 9 w 19"/>
                  <a:gd name="T45" fmla="*/ 4 h 10"/>
                  <a:gd name="T46" fmla="*/ 11 w 19"/>
                  <a:gd name="T47" fmla="*/ 3 h 10"/>
                  <a:gd name="T48" fmla="*/ 9 w 19"/>
                  <a:gd name="T49" fmla="*/ 6 h 10"/>
                  <a:gd name="T50" fmla="*/ 8 w 19"/>
                  <a:gd name="T51" fmla="*/ 3 h 10"/>
                  <a:gd name="T52" fmla="*/ 5 w 19"/>
                  <a:gd name="T53" fmla="*/ 2 h 10"/>
                  <a:gd name="T54" fmla="*/ 5 w 19"/>
                  <a:gd name="T55" fmla="*/ 2 h 10"/>
                  <a:gd name="T56" fmla="*/ 3 w 19"/>
                  <a:gd name="T57" fmla="*/ 1 h 10"/>
                  <a:gd name="T58" fmla="*/ 3 w 19"/>
                  <a:gd name="T59" fmla="*/ 2 h 10"/>
                  <a:gd name="T60" fmla="*/ 2 w 19"/>
                  <a:gd name="T61" fmla="*/ 2 h 10"/>
                  <a:gd name="T62" fmla="*/ 3 w 19"/>
                  <a:gd name="T63" fmla="*/ 2 h 10"/>
                  <a:gd name="T64" fmla="*/ 0 w 19"/>
                  <a:gd name="T65" fmla="*/ 2 h 10"/>
                  <a:gd name="T66" fmla="*/ 2 w 19"/>
                  <a:gd name="T67" fmla="*/ 2 h 10"/>
                  <a:gd name="T68" fmla="*/ 1 w 19"/>
                  <a:gd name="T6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0">
                    <a:moveTo>
                      <a:pt x="1" y="3"/>
                    </a:moveTo>
                    <a:cubicBezTo>
                      <a:pt x="0" y="5"/>
                      <a:pt x="2" y="5"/>
                      <a:pt x="3" y="6"/>
                    </a:cubicBezTo>
                    <a:cubicBezTo>
                      <a:pt x="6" y="7"/>
                      <a:pt x="5" y="4"/>
                      <a:pt x="7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8"/>
                      <a:pt x="11" y="10"/>
                      <a:pt x="13" y="7"/>
                    </a:cubicBezTo>
                    <a:cubicBezTo>
                      <a:pt x="13" y="7"/>
                      <a:pt x="14" y="8"/>
                      <a:pt x="13" y="8"/>
                    </a:cubicBezTo>
                    <a:cubicBezTo>
                      <a:pt x="14" y="8"/>
                      <a:pt x="14" y="4"/>
                      <a:pt x="15" y="5"/>
                    </a:cubicBezTo>
                    <a:cubicBezTo>
                      <a:pt x="14" y="7"/>
                      <a:pt x="16" y="7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8"/>
                      <a:pt x="18" y="6"/>
                      <a:pt x="19" y="6"/>
                    </a:cubicBezTo>
                    <a:cubicBezTo>
                      <a:pt x="18" y="6"/>
                      <a:pt x="17" y="5"/>
                      <a:pt x="18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4"/>
                      <a:pt x="16" y="4"/>
                      <a:pt x="16" y="5"/>
                    </a:cubicBezTo>
                    <a:cubicBezTo>
                      <a:pt x="15" y="4"/>
                      <a:pt x="16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5"/>
                      <a:pt x="13" y="4"/>
                      <a:pt x="13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2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5"/>
                      <a:pt x="10" y="3"/>
                      <a:pt x="11" y="3"/>
                    </a:cubicBezTo>
                    <a:cubicBezTo>
                      <a:pt x="10" y="4"/>
                      <a:pt x="9" y="5"/>
                      <a:pt x="9" y="6"/>
                    </a:cubicBezTo>
                    <a:cubicBezTo>
                      <a:pt x="9" y="5"/>
                      <a:pt x="7" y="6"/>
                      <a:pt x="8" y="3"/>
                    </a:cubicBezTo>
                    <a:cubicBezTo>
                      <a:pt x="7" y="2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5" name="Freeform 1195"/>
              <p:cNvSpPr>
                <a:spLocks/>
              </p:cNvSpPr>
              <p:nvPr/>
            </p:nvSpPr>
            <p:spPr bwMode="auto">
              <a:xfrm>
                <a:off x="928" y="29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6" name="Freeform 1196"/>
              <p:cNvSpPr>
                <a:spLocks/>
              </p:cNvSpPr>
              <p:nvPr/>
            </p:nvSpPr>
            <p:spPr bwMode="auto">
              <a:xfrm>
                <a:off x="852" y="2949"/>
                <a:ext cx="46" cy="21"/>
              </a:xfrm>
              <a:custGeom>
                <a:avLst/>
                <a:gdLst>
                  <a:gd name="T0" fmla="*/ 12 w 17"/>
                  <a:gd name="T1" fmla="*/ 2 h 8"/>
                  <a:gd name="T2" fmla="*/ 13 w 17"/>
                  <a:gd name="T3" fmla="*/ 0 h 8"/>
                  <a:gd name="T4" fmla="*/ 11 w 17"/>
                  <a:gd name="T5" fmla="*/ 2 h 8"/>
                  <a:gd name="T6" fmla="*/ 9 w 17"/>
                  <a:gd name="T7" fmla="*/ 2 h 8"/>
                  <a:gd name="T8" fmla="*/ 7 w 17"/>
                  <a:gd name="T9" fmla="*/ 0 h 8"/>
                  <a:gd name="T10" fmla="*/ 6 w 17"/>
                  <a:gd name="T11" fmla="*/ 0 h 8"/>
                  <a:gd name="T12" fmla="*/ 7 w 17"/>
                  <a:gd name="T13" fmla="*/ 2 h 8"/>
                  <a:gd name="T14" fmla="*/ 6 w 17"/>
                  <a:gd name="T15" fmla="*/ 4 h 8"/>
                  <a:gd name="T16" fmla="*/ 6 w 17"/>
                  <a:gd name="T17" fmla="*/ 3 h 8"/>
                  <a:gd name="T18" fmla="*/ 4 w 17"/>
                  <a:gd name="T19" fmla="*/ 1 h 8"/>
                  <a:gd name="T20" fmla="*/ 2 w 17"/>
                  <a:gd name="T21" fmla="*/ 8 h 8"/>
                  <a:gd name="T22" fmla="*/ 4 w 17"/>
                  <a:gd name="T23" fmla="*/ 7 h 8"/>
                  <a:gd name="T24" fmla="*/ 3 w 17"/>
                  <a:gd name="T25" fmla="*/ 5 h 8"/>
                  <a:gd name="T26" fmla="*/ 5 w 17"/>
                  <a:gd name="T27" fmla="*/ 5 h 8"/>
                  <a:gd name="T28" fmla="*/ 4 w 17"/>
                  <a:gd name="T29" fmla="*/ 6 h 8"/>
                  <a:gd name="T30" fmla="*/ 9 w 17"/>
                  <a:gd name="T31" fmla="*/ 4 h 8"/>
                  <a:gd name="T32" fmla="*/ 11 w 17"/>
                  <a:gd name="T33" fmla="*/ 3 h 8"/>
                  <a:gd name="T34" fmla="*/ 9 w 17"/>
                  <a:gd name="T35" fmla="*/ 3 h 8"/>
                  <a:gd name="T36" fmla="*/ 11 w 17"/>
                  <a:gd name="T37" fmla="*/ 6 h 8"/>
                  <a:gd name="T38" fmla="*/ 10 w 17"/>
                  <a:gd name="T39" fmla="*/ 4 h 8"/>
                  <a:gd name="T40" fmla="*/ 12 w 17"/>
                  <a:gd name="T41" fmla="*/ 5 h 8"/>
                  <a:gd name="T42" fmla="*/ 13 w 17"/>
                  <a:gd name="T43" fmla="*/ 3 h 8"/>
                  <a:gd name="T44" fmla="*/ 13 w 17"/>
                  <a:gd name="T45" fmla="*/ 4 h 8"/>
                  <a:gd name="T46" fmla="*/ 15 w 17"/>
                  <a:gd name="T47" fmla="*/ 2 h 8"/>
                  <a:gd name="T48" fmla="*/ 17 w 17"/>
                  <a:gd name="T49" fmla="*/ 3 h 8"/>
                  <a:gd name="T50" fmla="*/ 15 w 17"/>
                  <a:gd name="T51" fmla="*/ 1 h 8"/>
                  <a:gd name="T52" fmla="*/ 12 w 17"/>
                  <a:gd name="T5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8">
                    <a:moveTo>
                      <a:pt x="12" y="2"/>
                    </a:moveTo>
                    <a:cubicBezTo>
                      <a:pt x="12" y="1"/>
                      <a:pt x="13" y="1"/>
                      <a:pt x="13" y="0"/>
                    </a:cubicBezTo>
                    <a:cubicBezTo>
                      <a:pt x="12" y="0"/>
                      <a:pt x="12" y="2"/>
                      <a:pt x="11" y="2"/>
                    </a:cubicBezTo>
                    <a:cubicBezTo>
                      <a:pt x="11" y="1"/>
                      <a:pt x="9" y="1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8" y="0"/>
                      <a:pt x="5" y="1"/>
                      <a:pt x="7" y="2"/>
                    </a:cubicBezTo>
                    <a:cubicBezTo>
                      <a:pt x="8" y="3"/>
                      <a:pt x="7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3"/>
                      <a:pt x="4" y="1"/>
                    </a:cubicBezTo>
                    <a:cubicBezTo>
                      <a:pt x="5" y="4"/>
                      <a:pt x="0" y="5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2" y="7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8" y="5"/>
                      <a:pt x="9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5" y="2"/>
                      <a:pt x="10" y="3"/>
                      <a:pt x="9" y="3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3" y="4"/>
                    </a:cubicBezTo>
                    <a:cubicBezTo>
                      <a:pt x="14" y="4"/>
                      <a:pt x="14" y="3"/>
                      <a:pt x="15" y="2"/>
                    </a:cubicBezTo>
                    <a:cubicBezTo>
                      <a:pt x="16" y="3"/>
                      <a:pt x="15" y="4"/>
                      <a:pt x="17" y="3"/>
                    </a:cubicBezTo>
                    <a:cubicBezTo>
                      <a:pt x="17" y="1"/>
                      <a:pt x="15" y="3"/>
                      <a:pt x="15" y="1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7" name="Freeform 1197"/>
              <p:cNvSpPr>
                <a:spLocks/>
              </p:cNvSpPr>
              <p:nvPr/>
            </p:nvSpPr>
            <p:spPr bwMode="auto">
              <a:xfrm>
                <a:off x="890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8" name="Freeform 1198"/>
              <p:cNvSpPr>
                <a:spLocks/>
              </p:cNvSpPr>
              <p:nvPr/>
            </p:nvSpPr>
            <p:spPr bwMode="auto">
              <a:xfrm>
                <a:off x="882" y="2962"/>
                <a:ext cx="3" cy="6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9" name="Freeform 1199"/>
              <p:cNvSpPr>
                <a:spLocks/>
              </p:cNvSpPr>
              <p:nvPr/>
            </p:nvSpPr>
            <p:spPr bwMode="auto">
              <a:xfrm>
                <a:off x="860" y="295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0" name="Freeform 1200"/>
              <p:cNvSpPr>
                <a:spLocks/>
              </p:cNvSpPr>
              <p:nvPr/>
            </p:nvSpPr>
            <p:spPr bwMode="auto">
              <a:xfrm>
                <a:off x="844" y="2960"/>
                <a:ext cx="13" cy="13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4 h 5"/>
                  <a:gd name="T4" fmla="*/ 4 w 5"/>
                  <a:gd name="T5" fmla="*/ 1 h 5"/>
                  <a:gd name="T6" fmla="*/ 2 w 5"/>
                  <a:gd name="T7" fmla="*/ 3 h 5"/>
                  <a:gd name="T8" fmla="*/ 0 w 5"/>
                  <a:gd name="T9" fmla="*/ 4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5"/>
                      <a:pt x="2" y="4"/>
                      <a:pt x="5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0"/>
                      <a:pt x="3" y="3"/>
                      <a:pt x="2" y="3"/>
                    </a:cubicBezTo>
                    <a:cubicBezTo>
                      <a:pt x="2" y="2"/>
                      <a:pt x="1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1" name="Freeform 1201"/>
              <p:cNvSpPr>
                <a:spLocks/>
              </p:cNvSpPr>
              <p:nvPr/>
            </p:nvSpPr>
            <p:spPr bwMode="auto">
              <a:xfrm>
                <a:off x="768" y="2916"/>
                <a:ext cx="79" cy="54"/>
              </a:xfrm>
              <a:custGeom>
                <a:avLst/>
                <a:gdLst>
                  <a:gd name="T0" fmla="*/ 23 w 29"/>
                  <a:gd name="T1" fmla="*/ 15 h 20"/>
                  <a:gd name="T2" fmla="*/ 21 w 29"/>
                  <a:gd name="T3" fmla="*/ 15 h 20"/>
                  <a:gd name="T4" fmla="*/ 22 w 29"/>
                  <a:gd name="T5" fmla="*/ 15 h 20"/>
                  <a:gd name="T6" fmla="*/ 22 w 29"/>
                  <a:gd name="T7" fmla="*/ 13 h 20"/>
                  <a:gd name="T8" fmla="*/ 21 w 29"/>
                  <a:gd name="T9" fmla="*/ 14 h 20"/>
                  <a:gd name="T10" fmla="*/ 19 w 29"/>
                  <a:gd name="T11" fmla="*/ 12 h 20"/>
                  <a:gd name="T12" fmla="*/ 17 w 29"/>
                  <a:gd name="T13" fmla="*/ 13 h 20"/>
                  <a:gd name="T14" fmla="*/ 19 w 29"/>
                  <a:gd name="T15" fmla="*/ 9 h 20"/>
                  <a:gd name="T16" fmla="*/ 16 w 29"/>
                  <a:gd name="T17" fmla="*/ 11 h 20"/>
                  <a:gd name="T18" fmla="*/ 16 w 29"/>
                  <a:gd name="T19" fmla="*/ 7 h 20"/>
                  <a:gd name="T20" fmla="*/ 16 w 29"/>
                  <a:gd name="T21" fmla="*/ 8 h 20"/>
                  <a:gd name="T22" fmla="*/ 16 w 29"/>
                  <a:gd name="T23" fmla="*/ 6 h 20"/>
                  <a:gd name="T24" fmla="*/ 18 w 29"/>
                  <a:gd name="T25" fmla="*/ 6 h 20"/>
                  <a:gd name="T26" fmla="*/ 17 w 29"/>
                  <a:gd name="T27" fmla="*/ 4 h 20"/>
                  <a:gd name="T28" fmla="*/ 17 w 29"/>
                  <a:gd name="T29" fmla="*/ 3 h 20"/>
                  <a:gd name="T30" fmla="*/ 12 w 29"/>
                  <a:gd name="T31" fmla="*/ 2 h 20"/>
                  <a:gd name="T32" fmla="*/ 12 w 29"/>
                  <a:gd name="T33" fmla="*/ 1 h 20"/>
                  <a:gd name="T34" fmla="*/ 8 w 29"/>
                  <a:gd name="T35" fmla="*/ 6 h 20"/>
                  <a:gd name="T36" fmla="*/ 6 w 29"/>
                  <a:gd name="T37" fmla="*/ 5 h 20"/>
                  <a:gd name="T38" fmla="*/ 9 w 29"/>
                  <a:gd name="T39" fmla="*/ 8 h 20"/>
                  <a:gd name="T40" fmla="*/ 6 w 29"/>
                  <a:gd name="T41" fmla="*/ 9 h 20"/>
                  <a:gd name="T42" fmla="*/ 6 w 29"/>
                  <a:gd name="T43" fmla="*/ 7 h 20"/>
                  <a:gd name="T44" fmla="*/ 5 w 29"/>
                  <a:gd name="T45" fmla="*/ 8 h 20"/>
                  <a:gd name="T46" fmla="*/ 3 w 29"/>
                  <a:gd name="T47" fmla="*/ 7 h 20"/>
                  <a:gd name="T48" fmla="*/ 2 w 29"/>
                  <a:gd name="T49" fmla="*/ 11 h 20"/>
                  <a:gd name="T50" fmla="*/ 0 w 29"/>
                  <a:gd name="T51" fmla="*/ 11 h 20"/>
                  <a:gd name="T52" fmla="*/ 3 w 29"/>
                  <a:gd name="T53" fmla="*/ 13 h 20"/>
                  <a:gd name="T54" fmla="*/ 11 w 29"/>
                  <a:gd name="T55" fmla="*/ 8 h 20"/>
                  <a:gd name="T56" fmla="*/ 12 w 29"/>
                  <a:gd name="T57" fmla="*/ 5 h 20"/>
                  <a:gd name="T58" fmla="*/ 13 w 29"/>
                  <a:gd name="T59" fmla="*/ 7 h 20"/>
                  <a:gd name="T60" fmla="*/ 12 w 29"/>
                  <a:gd name="T61" fmla="*/ 5 h 20"/>
                  <a:gd name="T62" fmla="*/ 14 w 29"/>
                  <a:gd name="T63" fmla="*/ 6 h 20"/>
                  <a:gd name="T64" fmla="*/ 14 w 29"/>
                  <a:gd name="T65" fmla="*/ 4 h 20"/>
                  <a:gd name="T66" fmla="*/ 16 w 29"/>
                  <a:gd name="T67" fmla="*/ 5 h 20"/>
                  <a:gd name="T68" fmla="*/ 19 w 29"/>
                  <a:gd name="T69" fmla="*/ 17 h 20"/>
                  <a:gd name="T70" fmla="*/ 20 w 29"/>
                  <a:gd name="T71" fmla="*/ 16 h 20"/>
                  <a:gd name="T72" fmla="*/ 25 w 29"/>
                  <a:gd name="T73" fmla="*/ 18 h 20"/>
                  <a:gd name="T74" fmla="*/ 26 w 29"/>
                  <a:gd name="T75" fmla="*/ 17 h 20"/>
                  <a:gd name="T76" fmla="*/ 25 w 29"/>
                  <a:gd name="T77" fmla="*/ 20 h 20"/>
                  <a:gd name="T78" fmla="*/ 27 w 29"/>
                  <a:gd name="T79" fmla="*/ 20 h 20"/>
                  <a:gd name="T80" fmla="*/ 26 w 29"/>
                  <a:gd name="T81" fmla="*/ 19 h 20"/>
                  <a:gd name="T82" fmla="*/ 28 w 29"/>
                  <a:gd name="T83" fmla="*/ 20 h 20"/>
                  <a:gd name="T84" fmla="*/ 27 w 29"/>
                  <a:gd name="T85" fmla="*/ 16 h 20"/>
                  <a:gd name="T86" fmla="*/ 24 w 29"/>
                  <a:gd name="T87" fmla="*/ 13 h 20"/>
                  <a:gd name="T88" fmla="*/ 23 w 29"/>
                  <a:gd name="T8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0">
                    <a:moveTo>
                      <a:pt x="23" y="15"/>
                    </a:moveTo>
                    <a:cubicBezTo>
                      <a:pt x="23" y="15"/>
                      <a:pt x="21" y="16"/>
                      <a:pt x="21" y="15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3" y="13"/>
                      <a:pt x="22" y="15"/>
                      <a:pt x="22" y="13"/>
                    </a:cubicBezTo>
                    <a:cubicBezTo>
                      <a:pt x="22" y="14"/>
                      <a:pt x="22" y="14"/>
                      <a:pt x="21" y="14"/>
                    </a:cubicBezTo>
                    <a:cubicBezTo>
                      <a:pt x="21" y="13"/>
                      <a:pt x="20" y="14"/>
                      <a:pt x="19" y="12"/>
                    </a:cubicBezTo>
                    <a:cubicBezTo>
                      <a:pt x="18" y="12"/>
                      <a:pt x="18" y="12"/>
                      <a:pt x="17" y="13"/>
                    </a:cubicBezTo>
                    <a:cubicBezTo>
                      <a:pt x="18" y="11"/>
                      <a:pt x="18" y="11"/>
                      <a:pt x="19" y="9"/>
                    </a:cubicBezTo>
                    <a:cubicBezTo>
                      <a:pt x="18" y="10"/>
                      <a:pt x="17" y="11"/>
                      <a:pt x="16" y="11"/>
                    </a:cubicBezTo>
                    <a:cubicBezTo>
                      <a:pt x="16" y="8"/>
                      <a:pt x="14" y="9"/>
                      <a:pt x="16" y="7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8" y="7"/>
                      <a:pt x="16" y="7"/>
                      <a:pt x="16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0" y="0"/>
                      <a:pt x="14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3"/>
                      <a:pt x="9" y="4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8"/>
                      <a:pt x="9" y="4"/>
                      <a:pt x="9" y="8"/>
                    </a:cubicBezTo>
                    <a:cubicBezTo>
                      <a:pt x="7" y="5"/>
                      <a:pt x="8" y="9"/>
                      <a:pt x="6" y="9"/>
                    </a:cubicBezTo>
                    <a:cubicBezTo>
                      <a:pt x="5" y="8"/>
                      <a:pt x="7" y="7"/>
                      <a:pt x="6" y="7"/>
                    </a:cubicBezTo>
                    <a:cubicBezTo>
                      <a:pt x="6" y="8"/>
                      <a:pt x="5" y="7"/>
                      <a:pt x="5" y="8"/>
                    </a:cubicBezTo>
                    <a:cubicBezTo>
                      <a:pt x="4" y="7"/>
                      <a:pt x="4" y="9"/>
                      <a:pt x="3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2" y="10"/>
                      <a:pt x="1" y="13"/>
                      <a:pt x="3" y="13"/>
                    </a:cubicBezTo>
                    <a:cubicBezTo>
                      <a:pt x="5" y="12"/>
                      <a:pt x="8" y="9"/>
                      <a:pt x="11" y="8"/>
                    </a:cubicBezTo>
                    <a:cubicBezTo>
                      <a:pt x="10" y="6"/>
                      <a:pt x="12" y="7"/>
                      <a:pt x="12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2" y="6"/>
                      <a:pt x="12" y="5"/>
                    </a:cubicBezTo>
                    <a:cubicBezTo>
                      <a:pt x="12" y="4"/>
                      <a:pt x="14" y="5"/>
                      <a:pt x="14" y="6"/>
                    </a:cubicBezTo>
                    <a:cubicBezTo>
                      <a:pt x="15" y="5"/>
                      <a:pt x="14" y="5"/>
                      <a:pt x="14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0" y="6"/>
                      <a:pt x="17" y="14"/>
                      <a:pt x="19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2" y="18"/>
                      <a:pt x="24" y="15"/>
                      <a:pt x="25" y="18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5" y="17"/>
                      <a:pt x="26" y="19"/>
                      <a:pt x="25" y="20"/>
                    </a:cubicBezTo>
                    <a:cubicBezTo>
                      <a:pt x="26" y="19"/>
                      <a:pt x="26" y="20"/>
                      <a:pt x="27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8" y="19"/>
                      <a:pt x="28" y="20"/>
                    </a:cubicBezTo>
                    <a:cubicBezTo>
                      <a:pt x="29" y="18"/>
                      <a:pt x="27" y="17"/>
                      <a:pt x="27" y="16"/>
                    </a:cubicBezTo>
                    <a:cubicBezTo>
                      <a:pt x="24" y="18"/>
                      <a:pt x="25" y="13"/>
                      <a:pt x="24" y="13"/>
                    </a:cubicBezTo>
                    <a:cubicBezTo>
                      <a:pt x="23" y="14"/>
                      <a:pt x="23" y="15"/>
                      <a:pt x="23" y="1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2" name="Freeform 1202"/>
              <p:cNvSpPr>
                <a:spLocks/>
              </p:cNvSpPr>
              <p:nvPr/>
            </p:nvSpPr>
            <p:spPr bwMode="auto">
              <a:xfrm>
                <a:off x="836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3" name="Freeform 1203"/>
              <p:cNvSpPr>
                <a:spLocks/>
              </p:cNvSpPr>
              <p:nvPr/>
            </p:nvSpPr>
            <p:spPr bwMode="auto">
              <a:xfrm>
                <a:off x="768" y="294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4" name="Rectangle 1204"/>
              <p:cNvSpPr>
                <a:spLocks noChangeArrowheads="1"/>
              </p:cNvSpPr>
              <p:nvPr/>
            </p:nvSpPr>
            <p:spPr bwMode="auto">
              <a:xfrm>
                <a:off x="844" y="2970"/>
                <a:ext cx="1" cy="1"/>
              </a:xfrm>
              <a:prstGeom prst="rect">
                <a:avLst/>
              </a:pr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5" name="Freeform 1205"/>
              <p:cNvSpPr>
                <a:spLocks/>
              </p:cNvSpPr>
              <p:nvPr/>
            </p:nvSpPr>
            <p:spPr bwMode="auto">
              <a:xfrm>
                <a:off x="844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6" name="Freeform 1206"/>
              <p:cNvSpPr>
                <a:spLocks/>
              </p:cNvSpPr>
              <p:nvPr/>
            </p:nvSpPr>
            <p:spPr bwMode="auto">
              <a:xfrm>
                <a:off x="751" y="29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7" name="Freeform 1207"/>
              <p:cNvSpPr>
                <a:spLocks/>
              </p:cNvSpPr>
              <p:nvPr/>
            </p:nvSpPr>
            <p:spPr bwMode="auto">
              <a:xfrm>
                <a:off x="721" y="29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8" name="Freeform 1208"/>
              <p:cNvSpPr>
                <a:spLocks/>
              </p:cNvSpPr>
              <p:nvPr/>
            </p:nvSpPr>
            <p:spPr bwMode="auto">
              <a:xfrm>
                <a:off x="621" y="2894"/>
                <a:ext cx="144" cy="68"/>
              </a:xfrm>
              <a:custGeom>
                <a:avLst/>
                <a:gdLst>
                  <a:gd name="T0" fmla="*/ 4 w 53"/>
                  <a:gd name="T1" fmla="*/ 3 h 25"/>
                  <a:gd name="T2" fmla="*/ 2 w 53"/>
                  <a:gd name="T3" fmla="*/ 2 h 25"/>
                  <a:gd name="T4" fmla="*/ 1 w 53"/>
                  <a:gd name="T5" fmla="*/ 4 h 25"/>
                  <a:gd name="T6" fmla="*/ 3 w 53"/>
                  <a:gd name="T7" fmla="*/ 8 h 25"/>
                  <a:gd name="T8" fmla="*/ 6 w 53"/>
                  <a:gd name="T9" fmla="*/ 17 h 25"/>
                  <a:gd name="T10" fmla="*/ 11 w 53"/>
                  <a:gd name="T11" fmla="*/ 21 h 25"/>
                  <a:gd name="T12" fmla="*/ 19 w 53"/>
                  <a:gd name="T13" fmla="*/ 20 h 25"/>
                  <a:gd name="T14" fmla="*/ 21 w 53"/>
                  <a:gd name="T15" fmla="*/ 21 h 25"/>
                  <a:gd name="T16" fmla="*/ 25 w 53"/>
                  <a:gd name="T17" fmla="*/ 20 h 25"/>
                  <a:gd name="T18" fmla="*/ 25 w 53"/>
                  <a:gd name="T19" fmla="*/ 16 h 25"/>
                  <a:gd name="T20" fmla="*/ 28 w 53"/>
                  <a:gd name="T21" fmla="*/ 15 h 25"/>
                  <a:gd name="T22" fmla="*/ 31 w 53"/>
                  <a:gd name="T23" fmla="*/ 14 h 25"/>
                  <a:gd name="T24" fmla="*/ 33 w 53"/>
                  <a:gd name="T25" fmla="*/ 14 h 25"/>
                  <a:gd name="T26" fmla="*/ 34 w 53"/>
                  <a:gd name="T27" fmla="*/ 19 h 25"/>
                  <a:gd name="T28" fmla="*/ 38 w 53"/>
                  <a:gd name="T29" fmla="*/ 21 h 25"/>
                  <a:gd name="T30" fmla="*/ 41 w 53"/>
                  <a:gd name="T31" fmla="*/ 21 h 25"/>
                  <a:gd name="T32" fmla="*/ 41 w 53"/>
                  <a:gd name="T33" fmla="*/ 23 h 25"/>
                  <a:gd name="T34" fmla="*/ 44 w 53"/>
                  <a:gd name="T35" fmla="*/ 23 h 25"/>
                  <a:gd name="T36" fmla="*/ 53 w 53"/>
                  <a:gd name="T37" fmla="*/ 21 h 25"/>
                  <a:gd name="T38" fmla="*/ 49 w 53"/>
                  <a:gd name="T39" fmla="*/ 22 h 25"/>
                  <a:gd name="T40" fmla="*/ 48 w 53"/>
                  <a:gd name="T41" fmla="*/ 23 h 25"/>
                  <a:gd name="T42" fmla="*/ 46 w 53"/>
                  <a:gd name="T43" fmla="*/ 20 h 25"/>
                  <a:gd name="T44" fmla="*/ 45 w 53"/>
                  <a:gd name="T45" fmla="*/ 19 h 25"/>
                  <a:gd name="T46" fmla="*/ 42 w 53"/>
                  <a:gd name="T47" fmla="*/ 20 h 25"/>
                  <a:gd name="T48" fmla="*/ 41 w 53"/>
                  <a:gd name="T49" fmla="*/ 19 h 25"/>
                  <a:gd name="T50" fmla="*/ 39 w 53"/>
                  <a:gd name="T51" fmla="*/ 17 h 25"/>
                  <a:gd name="T52" fmla="*/ 37 w 53"/>
                  <a:gd name="T53" fmla="*/ 15 h 25"/>
                  <a:gd name="T54" fmla="*/ 37 w 53"/>
                  <a:gd name="T55" fmla="*/ 15 h 25"/>
                  <a:gd name="T56" fmla="*/ 37 w 53"/>
                  <a:gd name="T57" fmla="*/ 14 h 25"/>
                  <a:gd name="T58" fmla="*/ 36 w 53"/>
                  <a:gd name="T59" fmla="*/ 13 h 25"/>
                  <a:gd name="T60" fmla="*/ 35 w 53"/>
                  <a:gd name="T61" fmla="*/ 12 h 25"/>
                  <a:gd name="T62" fmla="*/ 36 w 53"/>
                  <a:gd name="T63" fmla="*/ 12 h 25"/>
                  <a:gd name="T64" fmla="*/ 36 w 53"/>
                  <a:gd name="T65" fmla="*/ 12 h 25"/>
                  <a:gd name="T66" fmla="*/ 31 w 53"/>
                  <a:gd name="T67" fmla="*/ 10 h 25"/>
                  <a:gd name="T68" fmla="*/ 31 w 53"/>
                  <a:gd name="T69" fmla="*/ 10 h 25"/>
                  <a:gd name="T70" fmla="*/ 31 w 53"/>
                  <a:gd name="T71" fmla="*/ 10 h 25"/>
                  <a:gd name="T72" fmla="*/ 29 w 53"/>
                  <a:gd name="T73" fmla="*/ 13 h 25"/>
                  <a:gd name="T74" fmla="*/ 27 w 53"/>
                  <a:gd name="T75" fmla="*/ 12 h 25"/>
                  <a:gd name="T76" fmla="*/ 25 w 53"/>
                  <a:gd name="T77" fmla="*/ 14 h 25"/>
                  <a:gd name="T78" fmla="*/ 24 w 53"/>
                  <a:gd name="T79" fmla="*/ 16 h 25"/>
                  <a:gd name="T80" fmla="*/ 20 w 53"/>
                  <a:gd name="T81" fmla="*/ 18 h 25"/>
                  <a:gd name="T82" fmla="*/ 14 w 53"/>
                  <a:gd name="T83" fmla="*/ 18 h 25"/>
                  <a:gd name="T84" fmla="*/ 13 w 53"/>
                  <a:gd name="T85" fmla="*/ 17 h 25"/>
                  <a:gd name="T86" fmla="*/ 7 w 53"/>
                  <a:gd name="T87" fmla="*/ 13 h 25"/>
                  <a:gd name="T88" fmla="*/ 7 w 53"/>
                  <a:gd name="T89" fmla="*/ 17 h 25"/>
                  <a:gd name="T90" fmla="*/ 8 w 53"/>
                  <a:gd name="T9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25">
                    <a:moveTo>
                      <a:pt x="7" y="6"/>
                    </a:moveTo>
                    <a:cubicBezTo>
                      <a:pt x="6" y="5"/>
                      <a:pt x="6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4" y="0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3"/>
                      <a:pt x="1" y="4"/>
                    </a:cubicBezTo>
                    <a:cubicBezTo>
                      <a:pt x="2" y="6"/>
                      <a:pt x="4" y="6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0" y="12"/>
                      <a:pt x="8" y="13"/>
                      <a:pt x="6" y="17"/>
                    </a:cubicBezTo>
                    <a:cubicBezTo>
                      <a:pt x="8" y="17"/>
                      <a:pt x="9" y="19"/>
                      <a:pt x="11" y="18"/>
                    </a:cubicBezTo>
                    <a:cubicBezTo>
                      <a:pt x="9" y="19"/>
                      <a:pt x="12" y="19"/>
                      <a:pt x="11" y="21"/>
                    </a:cubicBezTo>
                    <a:cubicBezTo>
                      <a:pt x="13" y="18"/>
                      <a:pt x="15" y="23"/>
                      <a:pt x="17" y="19"/>
                    </a:cubicBezTo>
                    <a:cubicBezTo>
                      <a:pt x="18" y="21"/>
                      <a:pt x="17" y="19"/>
                      <a:pt x="19" y="20"/>
                    </a:cubicBezTo>
                    <a:cubicBezTo>
                      <a:pt x="19" y="21"/>
                      <a:pt x="18" y="21"/>
                      <a:pt x="18" y="21"/>
                    </a:cubicBezTo>
                    <a:cubicBezTo>
                      <a:pt x="19" y="22"/>
                      <a:pt x="20" y="19"/>
                      <a:pt x="21" y="21"/>
                    </a:cubicBezTo>
                    <a:cubicBezTo>
                      <a:pt x="23" y="21"/>
                      <a:pt x="21" y="19"/>
                      <a:pt x="22" y="18"/>
                    </a:cubicBezTo>
                    <a:cubicBezTo>
                      <a:pt x="24" y="18"/>
                      <a:pt x="23" y="19"/>
                      <a:pt x="25" y="20"/>
                    </a:cubicBezTo>
                    <a:cubicBezTo>
                      <a:pt x="24" y="18"/>
                      <a:pt x="26" y="19"/>
                      <a:pt x="26" y="17"/>
                    </a:cubicBezTo>
                    <a:cubicBezTo>
                      <a:pt x="26" y="17"/>
                      <a:pt x="25" y="18"/>
                      <a:pt x="25" y="16"/>
                    </a:cubicBezTo>
                    <a:cubicBezTo>
                      <a:pt x="27" y="16"/>
                      <a:pt x="26" y="15"/>
                      <a:pt x="27" y="13"/>
                    </a:cubicBezTo>
                    <a:cubicBezTo>
                      <a:pt x="29" y="15"/>
                      <a:pt x="26" y="14"/>
                      <a:pt x="28" y="15"/>
                    </a:cubicBezTo>
                    <a:cubicBezTo>
                      <a:pt x="27" y="16"/>
                      <a:pt x="26" y="17"/>
                      <a:pt x="27" y="18"/>
                    </a:cubicBezTo>
                    <a:cubicBezTo>
                      <a:pt x="28" y="18"/>
                      <a:pt x="30" y="16"/>
                      <a:pt x="31" y="14"/>
                    </a:cubicBezTo>
                    <a:cubicBezTo>
                      <a:pt x="32" y="14"/>
                      <a:pt x="31" y="15"/>
                      <a:pt x="32" y="15"/>
                    </a:cubicBezTo>
                    <a:cubicBezTo>
                      <a:pt x="34" y="14"/>
                      <a:pt x="33" y="11"/>
                      <a:pt x="33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4" y="15"/>
                      <a:pt x="33" y="18"/>
                      <a:pt x="34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3" y="20"/>
                      <a:pt x="38" y="19"/>
                      <a:pt x="38" y="21"/>
                    </a:cubicBezTo>
                    <a:cubicBezTo>
                      <a:pt x="39" y="20"/>
                      <a:pt x="40" y="20"/>
                      <a:pt x="41" y="20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0" y="20"/>
                      <a:pt x="39" y="23"/>
                      <a:pt x="37" y="23"/>
                    </a:cubicBezTo>
                    <a:cubicBezTo>
                      <a:pt x="38" y="23"/>
                      <a:pt x="40" y="24"/>
                      <a:pt x="41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2" y="25"/>
                      <a:pt x="42" y="21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7" y="24"/>
                      <a:pt x="52" y="24"/>
                      <a:pt x="53" y="21"/>
                    </a:cubicBezTo>
                    <a:cubicBezTo>
                      <a:pt x="53" y="20"/>
                      <a:pt x="51" y="18"/>
                      <a:pt x="51" y="18"/>
                    </a:cubicBezTo>
                    <a:cubicBezTo>
                      <a:pt x="50" y="19"/>
                      <a:pt x="50" y="21"/>
                      <a:pt x="49" y="22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1"/>
                      <a:pt x="47" y="22"/>
                      <a:pt x="48" y="23"/>
                    </a:cubicBezTo>
                    <a:cubicBezTo>
                      <a:pt x="47" y="24"/>
                      <a:pt x="47" y="22"/>
                      <a:pt x="46" y="23"/>
                    </a:cubicBezTo>
                    <a:cubicBezTo>
                      <a:pt x="46" y="21"/>
                      <a:pt x="46" y="21"/>
                      <a:pt x="46" y="20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5" y="20"/>
                      <a:pt x="45" y="19"/>
                    </a:cubicBezTo>
                    <a:cubicBezTo>
                      <a:pt x="44" y="22"/>
                      <a:pt x="43" y="19"/>
                      <a:pt x="42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1" y="21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9" y="21"/>
                      <a:pt x="38" y="20"/>
                    </a:cubicBezTo>
                    <a:cubicBezTo>
                      <a:pt x="39" y="19"/>
                      <a:pt x="38" y="18"/>
                      <a:pt x="39" y="17"/>
                    </a:cubicBezTo>
                    <a:cubicBezTo>
                      <a:pt x="37" y="18"/>
                      <a:pt x="37" y="16"/>
                      <a:pt x="36" y="17"/>
                    </a:cubicBezTo>
                    <a:cubicBezTo>
                      <a:pt x="36" y="16"/>
                      <a:pt x="36" y="16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6" y="15"/>
                      <a:pt x="37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7" y="14"/>
                      <a:pt x="37" y="14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27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1"/>
                      <a:pt x="30" y="12"/>
                      <a:pt x="31" y="13"/>
                    </a:cubicBezTo>
                    <a:cubicBezTo>
                      <a:pt x="31" y="13"/>
                      <a:pt x="30" y="12"/>
                      <a:pt x="29" y="13"/>
                    </a:cubicBezTo>
                    <a:cubicBezTo>
                      <a:pt x="30" y="15"/>
                      <a:pt x="28" y="13"/>
                      <a:pt x="28" y="15"/>
                    </a:cubicBezTo>
                    <a:cubicBezTo>
                      <a:pt x="28" y="12"/>
                      <a:pt x="27" y="14"/>
                      <a:pt x="27" y="12"/>
                    </a:cubicBezTo>
                    <a:cubicBezTo>
                      <a:pt x="26" y="12"/>
                      <a:pt x="27" y="15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3" y="16"/>
                      <a:pt x="22" y="17"/>
                      <a:pt x="21" y="15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6"/>
                      <a:pt x="17" y="18"/>
                      <a:pt x="15" y="19"/>
                    </a:cubicBezTo>
                    <a:cubicBezTo>
                      <a:pt x="15" y="19"/>
                      <a:pt x="14" y="18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6"/>
                      <a:pt x="13" y="17"/>
                    </a:cubicBezTo>
                    <a:cubicBezTo>
                      <a:pt x="11" y="17"/>
                      <a:pt x="13" y="16"/>
                      <a:pt x="12" y="15"/>
                    </a:cubicBezTo>
                    <a:cubicBezTo>
                      <a:pt x="9" y="16"/>
                      <a:pt x="10" y="11"/>
                      <a:pt x="7" y="13"/>
                    </a:cubicBezTo>
                    <a:cubicBezTo>
                      <a:pt x="7" y="14"/>
                      <a:pt x="8" y="15"/>
                      <a:pt x="9" y="16"/>
                    </a:cubicBezTo>
                    <a:cubicBezTo>
                      <a:pt x="8" y="16"/>
                      <a:pt x="8" y="17"/>
                      <a:pt x="7" y="17"/>
                    </a:cubicBezTo>
                    <a:cubicBezTo>
                      <a:pt x="6" y="16"/>
                      <a:pt x="7" y="14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0"/>
                      <a:pt x="3" y="9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9" name="Freeform 1209"/>
              <p:cNvSpPr>
                <a:spLocks/>
              </p:cNvSpPr>
              <p:nvPr/>
            </p:nvSpPr>
            <p:spPr bwMode="auto">
              <a:xfrm>
                <a:off x="664" y="293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2" name="Group 1411"/>
            <p:cNvGrpSpPr>
              <a:grpSpLocks/>
            </p:cNvGrpSpPr>
            <p:nvPr/>
          </p:nvGrpSpPr>
          <p:grpSpPr bwMode="auto">
            <a:xfrm>
              <a:off x="316" y="2113"/>
              <a:ext cx="1081" cy="1148"/>
              <a:chOff x="316" y="2113"/>
              <a:chExt cx="1081" cy="1148"/>
            </a:xfrm>
          </p:grpSpPr>
          <p:sp>
            <p:nvSpPr>
              <p:cNvPr id="310" name="Freeform 1211"/>
              <p:cNvSpPr>
                <a:spLocks/>
              </p:cNvSpPr>
              <p:nvPr/>
            </p:nvSpPr>
            <p:spPr bwMode="auto">
              <a:xfrm>
                <a:off x="661" y="294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1" name="Freeform 1212"/>
              <p:cNvSpPr>
                <a:spLocks/>
              </p:cNvSpPr>
              <p:nvPr/>
            </p:nvSpPr>
            <p:spPr bwMode="auto">
              <a:xfrm>
                <a:off x="637" y="2897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2" name="Freeform 1213"/>
              <p:cNvSpPr>
                <a:spLocks/>
              </p:cNvSpPr>
              <p:nvPr/>
            </p:nvSpPr>
            <p:spPr bwMode="auto">
              <a:xfrm>
                <a:off x="634" y="28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3" name="Freeform 1214"/>
              <p:cNvSpPr>
                <a:spLocks/>
              </p:cNvSpPr>
              <p:nvPr/>
            </p:nvSpPr>
            <p:spPr bwMode="auto">
              <a:xfrm>
                <a:off x="553" y="2881"/>
                <a:ext cx="95" cy="38"/>
              </a:xfrm>
              <a:custGeom>
                <a:avLst/>
                <a:gdLst>
                  <a:gd name="T0" fmla="*/ 6 w 35"/>
                  <a:gd name="T1" fmla="*/ 6 h 14"/>
                  <a:gd name="T2" fmla="*/ 3 w 35"/>
                  <a:gd name="T3" fmla="*/ 6 h 14"/>
                  <a:gd name="T4" fmla="*/ 3 w 35"/>
                  <a:gd name="T5" fmla="*/ 3 h 14"/>
                  <a:gd name="T6" fmla="*/ 0 w 35"/>
                  <a:gd name="T7" fmla="*/ 1 h 14"/>
                  <a:gd name="T8" fmla="*/ 6 w 35"/>
                  <a:gd name="T9" fmla="*/ 11 h 14"/>
                  <a:gd name="T10" fmla="*/ 18 w 35"/>
                  <a:gd name="T11" fmla="*/ 11 h 14"/>
                  <a:gd name="T12" fmla="*/ 17 w 35"/>
                  <a:gd name="T13" fmla="*/ 13 h 14"/>
                  <a:gd name="T14" fmla="*/ 23 w 35"/>
                  <a:gd name="T15" fmla="*/ 8 h 14"/>
                  <a:gd name="T16" fmla="*/ 24 w 35"/>
                  <a:gd name="T17" fmla="*/ 10 h 14"/>
                  <a:gd name="T18" fmla="*/ 27 w 35"/>
                  <a:gd name="T19" fmla="*/ 7 h 14"/>
                  <a:gd name="T20" fmla="*/ 27 w 35"/>
                  <a:gd name="T21" fmla="*/ 7 h 14"/>
                  <a:gd name="T22" fmla="*/ 28 w 35"/>
                  <a:gd name="T23" fmla="*/ 6 h 14"/>
                  <a:gd name="T24" fmla="*/ 27 w 35"/>
                  <a:gd name="T25" fmla="*/ 6 h 14"/>
                  <a:gd name="T26" fmla="*/ 29 w 35"/>
                  <a:gd name="T27" fmla="*/ 5 h 14"/>
                  <a:gd name="T28" fmla="*/ 29 w 35"/>
                  <a:gd name="T29" fmla="*/ 6 h 14"/>
                  <a:gd name="T30" fmla="*/ 30 w 35"/>
                  <a:gd name="T31" fmla="*/ 4 h 14"/>
                  <a:gd name="T32" fmla="*/ 31 w 35"/>
                  <a:gd name="T33" fmla="*/ 5 h 14"/>
                  <a:gd name="T34" fmla="*/ 31 w 35"/>
                  <a:gd name="T35" fmla="*/ 5 h 14"/>
                  <a:gd name="T36" fmla="*/ 31 w 35"/>
                  <a:gd name="T37" fmla="*/ 5 h 14"/>
                  <a:gd name="T38" fmla="*/ 31 w 35"/>
                  <a:gd name="T39" fmla="*/ 5 h 14"/>
                  <a:gd name="T40" fmla="*/ 31 w 35"/>
                  <a:gd name="T41" fmla="*/ 5 h 14"/>
                  <a:gd name="T42" fmla="*/ 31 w 35"/>
                  <a:gd name="T43" fmla="*/ 5 h 14"/>
                  <a:gd name="T44" fmla="*/ 31 w 35"/>
                  <a:gd name="T45" fmla="*/ 5 h 14"/>
                  <a:gd name="T46" fmla="*/ 31 w 35"/>
                  <a:gd name="T47" fmla="*/ 5 h 14"/>
                  <a:gd name="T48" fmla="*/ 27 w 35"/>
                  <a:gd name="T49" fmla="*/ 2 h 14"/>
                  <a:gd name="T50" fmla="*/ 27 w 35"/>
                  <a:gd name="T51" fmla="*/ 2 h 14"/>
                  <a:gd name="T52" fmla="*/ 27 w 35"/>
                  <a:gd name="T53" fmla="*/ 2 h 14"/>
                  <a:gd name="T54" fmla="*/ 27 w 35"/>
                  <a:gd name="T55" fmla="*/ 2 h 14"/>
                  <a:gd name="T56" fmla="*/ 27 w 35"/>
                  <a:gd name="T57" fmla="*/ 3 h 14"/>
                  <a:gd name="T58" fmla="*/ 28 w 35"/>
                  <a:gd name="T59" fmla="*/ 6 h 14"/>
                  <a:gd name="T60" fmla="*/ 30 w 35"/>
                  <a:gd name="T61" fmla="*/ 6 h 14"/>
                  <a:gd name="T62" fmla="*/ 29 w 35"/>
                  <a:gd name="T63" fmla="*/ 2 h 14"/>
                  <a:gd name="T64" fmla="*/ 29 w 35"/>
                  <a:gd name="T65" fmla="*/ 2 h 14"/>
                  <a:gd name="T66" fmla="*/ 29 w 35"/>
                  <a:gd name="T67" fmla="*/ 4 h 14"/>
                  <a:gd name="T68" fmla="*/ 29 w 35"/>
                  <a:gd name="T69" fmla="*/ 2 h 14"/>
                  <a:gd name="T70" fmla="*/ 25 w 35"/>
                  <a:gd name="T71" fmla="*/ 3 h 14"/>
                  <a:gd name="T72" fmla="*/ 25 w 35"/>
                  <a:gd name="T73" fmla="*/ 3 h 14"/>
                  <a:gd name="T74" fmla="*/ 24 w 35"/>
                  <a:gd name="T75" fmla="*/ 4 h 14"/>
                  <a:gd name="T76" fmla="*/ 26 w 35"/>
                  <a:gd name="T77" fmla="*/ 4 h 14"/>
                  <a:gd name="T78" fmla="*/ 26 w 35"/>
                  <a:gd name="T79" fmla="*/ 7 h 14"/>
                  <a:gd name="T80" fmla="*/ 25 w 35"/>
                  <a:gd name="T81" fmla="*/ 7 h 14"/>
                  <a:gd name="T82" fmla="*/ 25 w 35"/>
                  <a:gd name="T83" fmla="*/ 5 h 14"/>
                  <a:gd name="T84" fmla="*/ 24 w 35"/>
                  <a:gd name="T85" fmla="*/ 7 h 14"/>
                  <a:gd name="T86" fmla="*/ 22 w 35"/>
                  <a:gd name="T87" fmla="*/ 6 h 14"/>
                  <a:gd name="T88" fmla="*/ 23 w 35"/>
                  <a:gd name="T89" fmla="*/ 7 h 14"/>
                  <a:gd name="T90" fmla="*/ 16 w 35"/>
                  <a:gd name="T91" fmla="*/ 10 h 14"/>
                  <a:gd name="T92" fmla="*/ 17 w 35"/>
                  <a:gd name="T93" fmla="*/ 9 h 14"/>
                  <a:gd name="T94" fmla="*/ 16 w 35"/>
                  <a:gd name="T95" fmla="*/ 11 h 14"/>
                  <a:gd name="T96" fmla="*/ 11 w 35"/>
                  <a:gd name="T97" fmla="*/ 10 h 14"/>
                  <a:gd name="T98" fmla="*/ 11 w 35"/>
                  <a:gd name="T99" fmla="*/ 11 h 14"/>
                  <a:gd name="T100" fmla="*/ 6 w 35"/>
                  <a:gd name="T101" fmla="*/ 8 h 14"/>
                  <a:gd name="T102" fmla="*/ 6 w 35"/>
                  <a:gd name="T103" fmla="*/ 8 h 14"/>
                  <a:gd name="T104" fmla="*/ 3 w 35"/>
                  <a:gd name="T105" fmla="*/ 7 h 14"/>
                  <a:gd name="T106" fmla="*/ 6 w 35"/>
                  <a:gd name="T10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14">
                    <a:moveTo>
                      <a:pt x="6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2" y="3"/>
                      <a:pt x="3" y="3"/>
                    </a:cubicBezTo>
                    <a:cubicBezTo>
                      <a:pt x="1" y="3"/>
                      <a:pt x="2" y="0"/>
                      <a:pt x="0" y="1"/>
                    </a:cubicBezTo>
                    <a:cubicBezTo>
                      <a:pt x="1" y="5"/>
                      <a:pt x="3" y="8"/>
                      <a:pt x="6" y="11"/>
                    </a:cubicBezTo>
                    <a:cubicBezTo>
                      <a:pt x="10" y="14"/>
                      <a:pt x="15" y="14"/>
                      <a:pt x="18" y="11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0"/>
                      <a:pt x="23" y="13"/>
                      <a:pt x="23" y="8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5" y="6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7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8" y="5"/>
                      <a:pt x="29" y="5"/>
                    </a:cubicBezTo>
                    <a:cubicBezTo>
                      <a:pt x="30" y="5"/>
                      <a:pt x="29" y="5"/>
                      <a:pt x="29" y="6"/>
                    </a:cubicBezTo>
                    <a:cubicBezTo>
                      <a:pt x="30" y="6"/>
                      <a:pt x="29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5" y="7"/>
                      <a:pt x="26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4"/>
                      <a:pt x="27" y="5"/>
                      <a:pt x="28" y="6"/>
                    </a:cubicBezTo>
                    <a:cubicBezTo>
                      <a:pt x="29" y="6"/>
                      <a:pt x="29" y="5"/>
                      <a:pt x="30" y="6"/>
                    </a:cubicBezTo>
                    <a:cubicBezTo>
                      <a:pt x="31" y="4"/>
                      <a:pt x="29" y="3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4" y="6"/>
                      <a:pt x="29" y="2"/>
                      <a:pt x="29" y="4"/>
                    </a:cubicBezTo>
                    <a:cubicBezTo>
                      <a:pt x="29" y="3"/>
                      <a:pt x="29" y="3"/>
                      <a:pt x="29" y="2"/>
                    </a:cubicBezTo>
                    <a:cubicBezTo>
                      <a:pt x="27" y="1"/>
                      <a:pt x="28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6" y="6"/>
                      <a:pt x="26" y="7"/>
                    </a:cubicBezTo>
                    <a:cubicBezTo>
                      <a:pt x="25" y="6"/>
                      <a:pt x="26" y="8"/>
                      <a:pt x="25" y="7"/>
                    </a:cubicBezTo>
                    <a:cubicBezTo>
                      <a:pt x="24" y="7"/>
                      <a:pt x="25" y="6"/>
                      <a:pt x="25" y="5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3" y="6"/>
                      <a:pt x="22" y="6"/>
                    </a:cubicBezTo>
                    <a:cubicBezTo>
                      <a:pt x="22" y="7"/>
                      <a:pt x="23" y="6"/>
                      <a:pt x="23" y="7"/>
                    </a:cubicBezTo>
                    <a:cubicBezTo>
                      <a:pt x="21" y="7"/>
                      <a:pt x="18" y="9"/>
                      <a:pt x="16" y="10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6" y="9"/>
                      <a:pt x="16" y="10"/>
                      <a:pt x="16" y="11"/>
                    </a:cubicBezTo>
                    <a:cubicBezTo>
                      <a:pt x="14" y="12"/>
                      <a:pt x="12" y="11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2"/>
                      <a:pt x="8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4" y="8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4" name="Freeform 1215"/>
              <p:cNvSpPr>
                <a:spLocks/>
              </p:cNvSpPr>
              <p:nvPr/>
            </p:nvSpPr>
            <p:spPr bwMode="auto">
              <a:xfrm>
                <a:off x="550" y="2878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5" name="Freeform 1216"/>
              <p:cNvSpPr>
                <a:spLocks/>
              </p:cNvSpPr>
              <p:nvPr/>
            </p:nvSpPr>
            <p:spPr bwMode="auto">
              <a:xfrm>
                <a:off x="550" y="2823"/>
                <a:ext cx="38" cy="55"/>
              </a:xfrm>
              <a:custGeom>
                <a:avLst/>
                <a:gdLst>
                  <a:gd name="T0" fmla="*/ 7 w 14"/>
                  <a:gd name="T1" fmla="*/ 6 h 20"/>
                  <a:gd name="T2" fmla="*/ 6 w 14"/>
                  <a:gd name="T3" fmla="*/ 5 h 20"/>
                  <a:gd name="T4" fmla="*/ 1 w 14"/>
                  <a:gd name="T5" fmla="*/ 13 h 20"/>
                  <a:gd name="T6" fmla="*/ 2 w 14"/>
                  <a:gd name="T7" fmla="*/ 16 h 20"/>
                  <a:gd name="T8" fmla="*/ 1 w 14"/>
                  <a:gd name="T9" fmla="*/ 16 h 20"/>
                  <a:gd name="T10" fmla="*/ 2 w 14"/>
                  <a:gd name="T11" fmla="*/ 19 h 20"/>
                  <a:gd name="T12" fmla="*/ 1 w 14"/>
                  <a:gd name="T13" fmla="*/ 18 h 20"/>
                  <a:gd name="T14" fmla="*/ 2 w 14"/>
                  <a:gd name="T15" fmla="*/ 18 h 20"/>
                  <a:gd name="T16" fmla="*/ 2 w 14"/>
                  <a:gd name="T17" fmla="*/ 16 h 20"/>
                  <a:gd name="T18" fmla="*/ 3 w 14"/>
                  <a:gd name="T19" fmla="*/ 17 h 20"/>
                  <a:gd name="T20" fmla="*/ 2 w 14"/>
                  <a:gd name="T21" fmla="*/ 12 h 20"/>
                  <a:gd name="T22" fmla="*/ 4 w 14"/>
                  <a:gd name="T23" fmla="*/ 13 h 20"/>
                  <a:gd name="T24" fmla="*/ 6 w 14"/>
                  <a:gd name="T25" fmla="*/ 10 h 20"/>
                  <a:gd name="T26" fmla="*/ 6 w 14"/>
                  <a:gd name="T27" fmla="*/ 10 h 20"/>
                  <a:gd name="T28" fmla="*/ 4 w 14"/>
                  <a:gd name="T29" fmla="*/ 10 h 20"/>
                  <a:gd name="T30" fmla="*/ 6 w 14"/>
                  <a:gd name="T31" fmla="*/ 10 h 20"/>
                  <a:gd name="T32" fmla="*/ 11 w 14"/>
                  <a:gd name="T33" fmla="*/ 4 h 20"/>
                  <a:gd name="T34" fmla="*/ 12 w 14"/>
                  <a:gd name="T35" fmla="*/ 1 h 20"/>
                  <a:gd name="T36" fmla="*/ 12 w 14"/>
                  <a:gd name="T37" fmla="*/ 3 h 20"/>
                  <a:gd name="T38" fmla="*/ 14 w 14"/>
                  <a:gd name="T39" fmla="*/ 3 h 20"/>
                  <a:gd name="T40" fmla="*/ 14 w 14"/>
                  <a:gd name="T41" fmla="*/ 0 h 20"/>
                  <a:gd name="T42" fmla="*/ 7 w 14"/>
                  <a:gd name="T4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20">
                    <a:moveTo>
                      <a:pt x="7" y="6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4" y="7"/>
                      <a:pt x="2" y="12"/>
                      <a:pt x="1" y="13"/>
                    </a:cubicBezTo>
                    <a:cubicBezTo>
                      <a:pt x="0" y="14"/>
                      <a:pt x="2" y="14"/>
                      <a:pt x="2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20"/>
                      <a:pt x="2" y="19"/>
                    </a:cubicBezTo>
                    <a:cubicBezTo>
                      <a:pt x="2" y="19"/>
                      <a:pt x="1" y="18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5"/>
                      <a:pt x="0" y="15"/>
                      <a:pt x="2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5" y="11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7"/>
                      <a:pt x="5" y="11"/>
                      <a:pt x="6" y="10"/>
                    </a:cubicBezTo>
                    <a:cubicBezTo>
                      <a:pt x="6" y="7"/>
                      <a:pt x="9" y="3"/>
                      <a:pt x="11" y="4"/>
                    </a:cubicBezTo>
                    <a:cubicBezTo>
                      <a:pt x="10" y="4"/>
                      <a:pt x="11" y="2"/>
                      <a:pt x="12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13" y="3"/>
                      <a:pt x="13" y="4"/>
                      <a:pt x="14" y="3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0" y="0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6" name="Freeform 1217"/>
              <p:cNvSpPr>
                <a:spLocks/>
              </p:cNvSpPr>
              <p:nvPr/>
            </p:nvSpPr>
            <p:spPr bwMode="auto">
              <a:xfrm>
                <a:off x="566" y="28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7" name="Freeform 1218"/>
              <p:cNvSpPr>
                <a:spLocks/>
              </p:cNvSpPr>
              <p:nvPr/>
            </p:nvSpPr>
            <p:spPr bwMode="auto">
              <a:xfrm>
                <a:off x="321" y="2530"/>
                <a:ext cx="95" cy="81"/>
              </a:xfrm>
              <a:custGeom>
                <a:avLst/>
                <a:gdLst>
                  <a:gd name="T0" fmla="*/ 10 w 35"/>
                  <a:gd name="T1" fmla="*/ 30 h 30"/>
                  <a:gd name="T2" fmla="*/ 3 w 35"/>
                  <a:gd name="T3" fmla="*/ 8 h 30"/>
                  <a:gd name="T4" fmla="*/ 11 w 35"/>
                  <a:gd name="T5" fmla="*/ 21 h 30"/>
                  <a:gd name="T6" fmla="*/ 8 w 35"/>
                  <a:gd name="T7" fmla="*/ 4 h 30"/>
                  <a:gd name="T8" fmla="*/ 17 w 35"/>
                  <a:gd name="T9" fmla="*/ 16 h 30"/>
                  <a:gd name="T10" fmla="*/ 16 w 35"/>
                  <a:gd name="T11" fmla="*/ 1 h 30"/>
                  <a:gd name="T12" fmla="*/ 23 w 35"/>
                  <a:gd name="T13" fmla="*/ 18 h 30"/>
                  <a:gd name="T14" fmla="*/ 22 w 35"/>
                  <a:gd name="T15" fmla="*/ 0 h 30"/>
                  <a:gd name="T16" fmla="*/ 35 w 35"/>
                  <a:gd name="T1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0">
                    <a:moveTo>
                      <a:pt x="10" y="30"/>
                    </a:moveTo>
                    <a:cubicBezTo>
                      <a:pt x="4" y="26"/>
                      <a:pt x="0" y="15"/>
                      <a:pt x="3" y="8"/>
                    </a:cubicBezTo>
                    <a:cubicBezTo>
                      <a:pt x="8" y="11"/>
                      <a:pt x="10" y="16"/>
                      <a:pt x="11" y="21"/>
                    </a:cubicBezTo>
                    <a:cubicBezTo>
                      <a:pt x="10" y="17"/>
                      <a:pt x="8" y="10"/>
                      <a:pt x="8" y="4"/>
                    </a:cubicBezTo>
                    <a:cubicBezTo>
                      <a:pt x="13" y="6"/>
                      <a:pt x="15" y="11"/>
                      <a:pt x="17" y="16"/>
                    </a:cubicBezTo>
                    <a:cubicBezTo>
                      <a:pt x="14" y="12"/>
                      <a:pt x="14" y="6"/>
                      <a:pt x="16" y="1"/>
                    </a:cubicBezTo>
                    <a:cubicBezTo>
                      <a:pt x="21" y="5"/>
                      <a:pt x="22" y="12"/>
                      <a:pt x="23" y="18"/>
                    </a:cubicBezTo>
                    <a:cubicBezTo>
                      <a:pt x="21" y="12"/>
                      <a:pt x="22" y="6"/>
                      <a:pt x="22" y="0"/>
                    </a:cubicBezTo>
                    <a:cubicBezTo>
                      <a:pt x="30" y="0"/>
                      <a:pt x="32" y="14"/>
                      <a:pt x="35" y="21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8" name="Freeform 1219"/>
              <p:cNvSpPr>
                <a:spLocks/>
              </p:cNvSpPr>
              <p:nvPr/>
            </p:nvSpPr>
            <p:spPr bwMode="auto">
              <a:xfrm>
                <a:off x="316" y="2524"/>
                <a:ext cx="106" cy="93"/>
              </a:xfrm>
              <a:custGeom>
                <a:avLst/>
                <a:gdLst>
                  <a:gd name="T0" fmla="*/ 22 w 39"/>
                  <a:gd name="T1" fmla="*/ 2 h 34"/>
                  <a:gd name="T2" fmla="*/ 22 w 39"/>
                  <a:gd name="T3" fmla="*/ 5 h 34"/>
                  <a:gd name="T4" fmla="*/ 19 w 39"/>
                  <a:gd name="T5" fmla="*/ 2 h 34"/>
                  <a:gd name="T6" fmla="*/ 18 w 39"/>
                  <a:gd name="T7" fmla="*/ 2 h 34"/>
                  <a:gd name="T8" fmla="*/ 17 w 39"/>
                  <a:gd name="T9" fmla="*/ 2 h 34"/>
                  <a:gd name="T10" fmla="*/ 15 w 39"/>
                  <a:gd name="T11" fmla="*/ 8 h 34"/>
                  <a:gd name="T12" fmla="*/ 10 w 39"/>
                  <a:gd name="T13" fmla="*/ 5 h 34"/>
                  <a:gd name="T14" fmla="*/ 9 w 39"/>
                  <a:gd name="T15" fmla="*/ 5 h 34"/>
                  <a:gd name="T16" fmla="*/ 8 w 39"/>
                  <a:gd name="T17" fmla="*/ 6 h 34"/>
                  <a:gd name="T18" fmla="*/ 8 w 39"/>
                  <a:gd name="T19" fmla="*/ 6 h 34"/>
                  <a:gd name="T20" fmla="*/ 9 w 39"/>
                  <a:gd name="T21" fmla="*/ 11 h 34"/>
                  <a:gd name="T22" fmla="*/ 6 w 39"/>
                  <a:gd name="T23" fmla="*/ 9 h 34"/>
                  <a:gd name="T24" fmla="*/ 5 w 39"/>
                  <a:gd name="T25" fmla="*/ 9 h 34"/>
                  <a:gd name="T26" fmla="*/ 4 w 39"/>
                  <a:gd name="T27" fmla="*/ 10 h 34"/>
                  <a:gd name="T28" fmla="*/ 11 w 39"/>
                  <a:gd name="T29" fmla="*/ 33 h 34"/>
                  <a:gd name="T30" fmla="*/ 14 w 39"/>
                  <a:gd name="T31" fmla="*/ 33 h 34"/>
                  <a:gd name="T32" fmla="*/ 14 w 39"/>
                  <a:gd name="T33" fmla="*/ 32 h 34"/>
                  <a:gd name="T34" fmla="*/ 13 w 39"/>
                  <a:gd name="T35" fmla="*/ 31 h 34"/>
                  <a:gd name="T36" fmla="*/ 6 w 39"/>
                  <a:gd name="T37" fmla="*/ 16 h 34"/>
                  <a:gd name="T38" fmla="*/ 6 w 39"/>
                  <a:gd name="T39" fmla="*/ 14 h 34"/>
                  <a:gd name="T40" fmla="*/ 12 w 39"/>
                  <a:gd name="T41" fmla="*/ 24 h 34"/>
                  <a:gd name="T42" fmla="*/ 12 w 39"/>
                  <a:gd name="T43" fmla="*/ 24 h 34"/>
                  <a:gd name="T44" fmla="*/ 14 w 39"/>
                  <a:gd name="T45" fmla="*/ 25 h 34"/>
                  <a:gd name="T46" fmla="*/ 15 w 39"/>
                  <a:gd name="T47" fmla="*/ 23 h 34"/>
                  <a:gd name="T48" fmla="*/ 15 w 39"/>
                  <a:gd name="T49" fmla="*/ 23 h 34"/>
                  <a:gd name="T50" fmla="*/ 15 w 39"/>
                  <a:gd name="T51" fmla="*/ 23 h 34"/>
                  <a:gd name="T52" fmla="*/ 15 w 39"/>
                  <a:gd name="T53" fmla="*/ 23 h 34"/>
                  <a:gd name="T54" fmla="*/ 14 w 39"/>
                  <a:gd name="T55" fmla="*/ 20 h 34"/>
                  <a:gd name="T56" fmla="*/ 12 w 39"/>
                  <a:gd name="T57" fmla="*/ 9 h 34"/>
                  <a:gd name="T58" fmla="*/ 15 w 39"/>
                  <a:gd name="T59" fmla="*/ 14 h 34"/>
                  <a:gd name="T60" fmla="*/ 18 w 39"/>
                  <a:gd name="T61" fmla="*/ 19 h 34"/>
                  <a:gd name="T62" fmla="*/ 18 w 39"/>
                  <a:gd name="T63" fmla="*/ 19 h 34"/>
                  <a:gd name="T64" fmla="*/ 18 w 39"/>
                  <a:gd name="T65" fmla="*/ 19 h 34"/>
                  <a:gd name="T66" fmla="*/ 18 w 39"/>
                  <a:gd name="T67" fmla="*/ 19 h 34"/>
                  <a:gd name="T68" fmla="*/ 20 w 39"/>
                  <a:gd name="T69" fmla="*/ 20 h 34"/>
                  <a:gd name="T70" fmla="*/ 21 w 39"/>
                  <a:gd name="T71" fmla="*/ 18 h 34"/>
                  <a:gd name="T72" fmla="*/ 21 w 39"/>
                  <a:gd name="T73" fmla="*/ 18 h 34"/>
                  <a:gd name="T74" fmla="*/ 19 w 39"/>
                  <a:gd name="T75" fmla="*/ 13 h 34"/>
                  <a:gd name="T76" fmla="*/ 18 w 39"/>
                  <a:gd name="T77" fmla="*/ 10 h 34"/>
                  <a:gd name="T78" fmla="*/ 19 w 39"/>
                  <a:gd name="T79" fmla="*/ 6 h 34"/>
                  <a:gd name="T80" fmla="*/ 23 w 39"/>
                  <a:gd name="T81" fmla="*/ 16 h 34"/>
                  <a:gd name="T82" fmla="*/ 24 w 39"/>
                  <a:gd name="T83" fmla="*/ 20 h 34"/>
                  <a:gd name="T84" fmla="*/ 24 w 39"/>
                  <a:gd name="T85" fmla="*/ 20 h 34"/>
                  <a:gd name="T86" fmla="*/ 24 w 39"/>
                  <a:gd name="T87" fmla="*/ 20 h 34"/>
                  <a:gd name="T88" fmla="*/ 26 w 39"/>
                  <a:gd name="T89" fmla="*/ 21 h 34"/>
                  <a:gd name="T90" fmla="*/ 27 w 39"/>
                  <a:gd name="T91" fmla="*/ 20 h 34"/>
                  <a:gd name="T92" fmla="*/ 27 w 39"/>
                  <a:gd name="T93" fmla="*/ 19 h 34"/>
                  <a:gd name="T94" fmla="*/ 27 w 39"/>
                  <a:gd name="T95" fmla="*/ 19 h 34"/>
                  <a:gd name="T96" fmla="*/ 25 w 39"/>
                  <a:gd name="T97" fmla="*/ 9 h 34"/>
                  <a:gd name="T98" fmla="*/ 26 w 39"/>
                  <a:gd name="T99" fmla="*/ 4 h 34"/>
                  <a:gd name="T100" fmla="*/ 33 w 39"/>
                  <a:gd name="T101" fmla="*/ 18 h 34"/>
                  <a:gd name="T102" fmla="*/ 35 w 39"/>
                  <a:gd name="T103" fmla="*/ 24 h 34"/>
                  <a:gd name="T104" fmla="*/ 37 w 39"/>
                  <a:gd name="T105" fmla="*/ 25 h 34"/>
                  <a:gd name="T106" fmla="*/ 38 w 39"/>
                  <a:gd name="T107" fmla="*/ 23 h 34"/>
                  <a:gd name="T108" fmla="*/ 36 w 39"/>
                  <a:gd name="T109" fmla="*/ 17 h 34"/>
                  <a:gd name="T110" fmla="*/ 24 w 39"/>
                  <a:gd name="T111" fmla="*/ 0 h 34"/>
                  <a:gd name="T112" fmla="*/ 22 w 39"/>
                  <a:gd name="T1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9" h="34">
                    <a:moveTo>
                      <a:pt x="22" y="2"/>
                    </a:moveTo>
                    <a:cubicBezTo>
                      <a:pt x="22" y="3"/>
                      <a:pt x="22" y="4"/>
                      <a:pt x="22" y="5"/>
                    </a:cubicBezTo>
                    <a:cubicBezTo>
                      <a:pt x="21" y="4"/>
                      <a:pt x="21" y="3"/>
                      <a:pt x="19" y="2"/>
                    </a:cubicBezTo>
                    <a:cubicBezTo>
                      <a:pt x="19" y="2"/>
                      <a:pt x="19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4"/>
                      <a:pt x="15" y="6"/>
                      <a:pt x="15" y="8"/>
                    </a:cubicBezTo>
                    <a:cubicBezTo>
                      <a:pt x="14" y="6"/>
                      <a:pt x="12" y="5"/>
                      <a:pt x="10" y="5"/>
                    </a:cubicBezTo>
                    <a:cubicBezTo>
                      <a:pt x="10" y="4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8"/>
                      <a:pt x="9" y="10"/>
                      <a:pt x="9" y="11"/>
                    </a:cubicBezTo>
                    <a:cubicBezTo>
                      <a:pt x="8" y="11"/>
                      <a:pt x="7" y="10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0" y="17"/>
                      <a:pt x="5" y="29"/>
                      <a:pt x="11" y="33"/>
                    </a:cubicBezTo>
                    <a:cubicBezTo>
                      <a:pt x="12" y="34"/>
                      <a:pt x="13" y="34"/>
                      <a:pt x="14" y="33"/>
                    </a:cubicBezTo>
                    <a:cubicBezTo>
                      <a:pt x="14" y="33"/>
                      <a:pt x="14" y="32"/>
                      <a:pt x="14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9" y="28"/>
                      <a:pt x="6" y="22"/>
                      <a:pt x="6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9" y="16"/>
                      <a:pt x="11" y="19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3" y="25"/>
                      <a:pt x="14" y="25"/>
                    </a:cubicBezTo>
                    <a:cubicBezTo>
                      <a:pt x="15" y="25"/>
                      <a:pt x="15" y="24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17"/>
                      <a:pt x="13" y="13"/>
                      <a:pt x="12" y="9"/>
                    </a:cubicBezTo>
                    <a:cubicBezTo>
                      <a:pt x="13" y="10"/>
                      <a:pt x="14" y="12"/>
                      <a:pt x="15" y="14"/>
                    </a:cubicBezTo>
                    <a:cubicBezTo>
                      <a:pt x="16" y="16"/>
                      <a:pt x="17" y="17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9" y="20"/>
                      <a:pt x="20" y="20"/>
                    </a:cubicBezTo>
                    <a:cubicBezTo>
                      <a:pt x="21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6"/>
                      <a:pt x="20" y="15"/>
                      <a:pt x="19" y="13"/>
                    </a:cubicBezTo>
                    <a:cubicBezTo>
                      <a:pt x="18" y="12"/>
                      <a:pt x="18" y="11"/>
                      <a:pt x="18" y="10"/>
                    </a:cubicBezTo>
                    <a:cubicBezTo>
                      <a:pt x="18" y="9"/>
                      <a:pt x="19" y="8"/>
                      <a:pt x="19" y="6"/>
                    </a:cubicBezTo>
                    <a:cubicBezTo>
                      <a:pt x="21" y="9"/>
                      <a:pt x="22" y="13"/>
                      <a:pt x="23" y="16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5" y="22"/>
                      <a:pt x="26" y="21"/>
                    </a:cubicBezTo>
                    <a:cubicBezTo>
                      <a:pt x="27" y="21"/>
                      <a:pt x="27" y="21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15"/>
                      <a:pt x="25" y="12"/>
                      <a:pt x="25" y="9"/>
                    </a:cubicBezTo>
                    <a:cubicBezTo>
                      <a:pt x="25" y="7"/>
                      <a:pt x="26" y="6"/>
                      <a:pt x="26" y="4"/>
                    </a:cubicBezTo>
                    <a:cubicBezTo>
                      <a:pt x="29" y="6"/>
                      <a:pt x="31" y="12"/>
                      <a:pt x="33" y="18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7" y="25"/>
                      <a:pt x="37" y="25"/>
                    </a:cubicBezTo>
                    <a:cubicBezTo>
                      <a:pt x="38" y="25"/>
                      <a:pt x="39" y="24"/>
                      <a:pt x="38" y="23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0"/>
                      <a:pt x="31" y="1"/>
                      <a:pt x="24" y="0"/>
                    </a:cubicBezTo>
                    <a:cubicBezTo>
                      <a:pt x="23" y="0"/>
                      <a:pt x="22" y="1"/>
                      <a:pt x="2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9" name="Freeform 1220"/>
              <p:cNvSpPr>
                <a:spLocks/>
              </p:cNvSpPr>
              <p:nvPr/>
            </p:nvSpPr>
            <p:spPr bwMode="auto">
              <a:xfrm>
                <a:off x="1312" y="2712"/>
                <a:ext cx="85" cy="76"/>
              </a:xfrm>
              <a:custGeom>
                <a:avLst/>
                <a:gdLst>
                  <a:gd name="T0" fmla="*/ 0 w 31"/>
                  <a:gd name="T1" fmla="*/ 15 h 28"/>
                  <a:gd name="T2" fmla="*/ 15 w 31"/>
                  <a:gd name="T3" fmla="*/ 3 h 28"/>
                  <a:gd name="T4" fmla="*/ 12 w 31"/>
                  <a:gd name="T5" fmla="*/ 11 h 28"/>
                  <a:gd name="T6" fmla="*/ 21 w 31"/>
                  <a:gd name="T7" fmla="*/ 7 h 28"/>
                  <a:gd name="T8" fmla="*/ 15 w 31"/>
                  <a:gd name="T9" fmla="*/ 15 h 28"/>
                  <a:gd name="T10" fmla="*/ 24 w 31"/>
                  <a:gd name="T11" fmla="*/ 11 h 28"/>
                  <a:gd name="T12" fmla="*/ 18 w 31"/>
                  <a:gd name="T13" fmla="*/ 18 h 28"/>
                  <a:gd name="T14" fmla="*/ 26 w 31"/>
                  <a:gd name="T15" fmla="*/ 19 h 28"/>
                  <a:gd name="T16" fmla="*/ 12 w 31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0" y="15"/>
                    </a:moveTo>
                    <a:cubicBezTo>
                      <a:pt x="3" y="10"/>
                      <a:pt x="10" y="5"/>
                      <a:pt x="15" y="3"/>
                    </a:cubicBezTo>
                    <a:cubicBezTo>
                      <a:pt x="25" y="0"/>
                      <a:pt x="14" y="9"/>
                      <a:pt x="12" y="11"/>
                    </a:cubicBezTo>
                    <a:cubicBezTo>
                      <a:pt x="15" y="10"/>
                      <a:pt x="17" y="7"/>
                      <a:pt x="21" y="7"/>
                    </a:cubicBezTo>
                    <a:cubicBezTo>
                      <a:pt x="22" y="10"/>
                      <a:pt x="17" y="14"/>
                      <a:pt x="15" y="15"/>
                    </a:cubicBezTo>
                    <a:cubicBezTo>
                      <a:pt x="16" y="14"/>
                      <a:pt x="22" y="9"/>
                      <a:pt x="24" y="11"/>
                    </a:cubicBezTo>
                    <a:cubicBezTo>
                      <a:pt x="27" y="13"/>
                      <a:pt x="19" y="17"/>
                      <a:pt x="18" y="18"/>
                    </a:cubicBezTo>
                    <a:cubicBezTo>
                      <a:pt x="21" y="15"/>
                      <a:pt x="31" y="12"/>
                      <a:pt x="26" y="19"/>
                    </a:cubicBezTo>
                    <a:cubicBezTo>
                      <a:pt x="22" y="23"/>
                      <a:pt x="15" y="25"/>
                      <a:pt x="12" y="28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0" name="Freeform 1221"/>
              <p:cNvSpPr>
                <a:spLocks/>
              </p:cNvSpPr>
              <p:nvPr/>
            </p:nvSpPr>
            <p:spPr bwMode="auto">
              <a:xfrm>
                <a:off x="1307" y="2712"/>
                <a:ext cx="84" cy="82"/>
              </a:xfrm>
              <a:custGeom>
                <a:avLst/>
                <a:gdLst>
                  <a:gd name="T0" fmla="*/ 17 w 31"/>
                  <a:gd name="T1" fmla="*/ 1 h 30"/>
                  <a:gd name="T2" fmla="*/ 1 w 31"/>
                  <a:gd name="T3" fmla="*/ 14 h 30"/>
                  <a:gd name="T4" fmla="*/ 2 w 31"/>
                  <a:gd name="T5" fmla="*/ 16 h 30"/>
                  <a:gd name="T6" fmla="*/ 4 w 31"/>
                  <a:gd name="T7" fmla="*/ 15 h 30"/>
                  <a:gd name="T8" fmla="*/ 18 w 31"/>
                  <a:gd name="T9" fmla="*/ 5 h 30"/>
                  <a:gd name="T10" fmla="*/ 18 w 31"/>
                  <a:gd name="T11" fmla="*/ 5 h 30"/>
                  <a:gd name="T12" fmla="*/ 12 w 31"/>
                  <a:gd name="T13" fmla="*/ 10 h 30"/>
                  <a:gd name="T14" fmla="*/ 12 w 31"/>
                  <a:gd name="T15" fmla="*/ 11 h 30"/>
                  <a:gd name="T16" fmla="*/ 12 w 31"/>
                  <a:gd name="T17" fmla="*/ 12 h 30"/>
                  <a:gd name="T18" fmla="*/ 14 w 31"/>
                  <a:gd name="T19" fmla="*/ 13 h 30"/>
                  <a:gd name="T20" fmla="*/ 17 w 31"/>
                  <a:gd name="T21" fmla="*/ 11 h 30"/>
                  <a:gd name="T22" fmla="*/ 21 w 31"/>
                  <a:gd name="T23" fmla="*/ 9 h 30"/>
                  <a:gd name="T24" fmla="*/ 19 w 31"/>
                  <a:gd name="T25" fmla="*/ 11 h 30"/>
                  <a:gd name="T26" fmla="*/ 16 w 31"/>
                  <a:gd name="T27" fmla="*/ 14 h 30"/>
                  <a:gd name="T28" fmla="*/ 15 w 31"/>
                  <a:gd name="T29" fmla="*/ 15 h 30"/>
                  <a:gd name="T30" fmla="*/ 15 w 31"/>
                  <a:gd name="T31" fmla="*/ 16 h 30"/>
                  <a:gd name="T32" fmla="*/ 17 w 31"/>
                  <a:gd name="T33" fmla="*/ 16 h 30"/>
                  <a:gd name="T34" fmla="*/ 22 w 31"/>
                  <a:gd name="T35" fmla="*/ 14 h 30"/>
                  <a:gd name="T36" fmla="*/ 25 w 31"/>
                  <a:gd name="T37" fmla="*/ 12 h 30"/>
                  <a:gd name="T38" fmla="*/ 20 w 31"/>
                  <a:gd name="T39" fmla="*/ 16 h 30"/>
                  <a:gd name="T40" fmla="*/ 19 w 31"/>
                  <a:gd name="T41" fmla="*/ 16 h 30"/>
                  <a:gd name="T42" fmla="*/ 19 w 31"/>
                  <a:gd name="T43" fmla="*/ 16 h 30"/>
                  <a:gd name="T44" fmla="*/ 19 w 31"/>
                  <a:gd name="T45" fmla="*/ 16 h 30"/>
                  <a:gd name="T46" fmla="*/ 18 w 31"/>
                  <a:gd name="T47" fmla="*/ 18 h 30"/>
                  <a:gd name="T48" fmla="*/ 19 w 31"/>
                  <a:gd name="T49" fmla="*/ 19 h 30"/>
                  <a:gd name="T50" fmla="*/ 21 w 31"/>
                  <a:gd name="T51" fmla="*/ 19 h 30"/>
                  <a:gd name="T52" fmla="*/ 21 w 31"/>
                  <a:gd name="T53" fmla="*/ 19 h 30"/>
                  <a:gd name="T54" fmla="*/ 28 w 31"/>
                  <a:gd name="T55" fmla="*/ 17 h 30"/>
                  <a:gd name="T56" fmla="*/ 27 w 31"/>
                  <a:gd name="T57" fmla="*/ 18 h 30"/>
                  <a:gd name="T58" fmla="*/ 19 w 31"/>
                  <a:gd name="T59" fmla="*/ 23 h 30"/>
                  <a:gd name="T60" fmla="*/ 13 w 31"/>
                  <a:gd name="T61" fmla="*/ 27 h 30"/>
                  <a:gd name="T62" fmla="*/ 12 w 31"/>
                  <a:gd name="T63" fmla="*/ 28 h 30"/>
                  <a:gd name="T64" fmla="*/ 13 w 31"/>
                  <a:gd name="T65" fmla="*/ 30 h 30"/>
                  <a:gd name="T66" fmla="*/ 15 w 31"/>
                  <a:gd name="T67" fmla="*/ 30 h 30"/>
                  <a:gd name="T68" fmla="*/ 21 w 31"/>
                  <a:gd name="T69" fmla="*/ 26 h 30"/>
                  <a:gd name="T70" fmla="*/ 29 w 31"/>
                  <a:gd name="T71" fmla="*/ 20 h 30"/>
                  <a:gd name="T72" fmla="*/ 31 w 31"/>
                  <a:gd name="T73" fmla="*/ 16 h 30"/>
                  <a:gd name="T74" fmla="*/ 30 w 31"/>
                  <a:gd name="T75" fmla="*/ 14 h 30"/>
                  <a:gd name="T76" fmla="*/ 28 w 31"/>
                  <a:gd name="T77" fmla="*/ 13 h 30"/>
                  <a:gd name="T78" fmla="*/ 28 w 31"/>
                  <a:gd name="T79" fmla="*/ 12 h 30"/>
                  <a:gd name="T80" fmla="*/ 28 w 31"/>
                  <a:gd name="T81" fmla="*/ 12 h 30"/>
                  <a:gd name="T82" fmla="*/ 27 w 31"/>
                  <a:gd name="T83" fmla="*/ 10 h 30"/>
                  <a:gd name="T84" fmla="*/ 25 w 31"/>
                  <a:gd name="T85" fmla="*/ 9 h 30"/>
                  <a:gd name="T86" fmla="*/ 25 w 31"/>
                  <a:gd name="T87" fmla="*/ 8 h 30"/>
                  <a:gd name="T88" fmla="*/ 25 w 31"/>
                  <a:gd name="T89" fmla="*/ 7 h 30"/>
                  <a:gd name="T90" fmla="*/ 24 w 31"/>
                  <a:gd name="T91" fmla="*/ 5 h 30"/>
                  <a:gd name="T92" fmla="*/ 22 w 31"/>
                  <a:gd name="T93" fmla="*/ 6 h 30"/>
                  <a:gd name="T94" fmla="*/ 23 w 31"/>
                  <a:gd name="T95" fmla="*/ 3 h 30"/>
                  <a:gd name="T96" fmla="*/ 22 w 31"/>
                  <a:gd name="T97" fmla="*/ 2 h 30"/>
                  <a:gd name="T98" fmla="*/ 17 w 31"/>
                  <a:gd name="T9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30">
                    <a:moveTo>
                      <a:pt x="17" y="1"/>
                    </a:moveTo>
                    <a:cubicBezTo>
                      <a:pt x="11" y="3"/>
                      <a:pt x="3" y="9"/>
                      <a:pt x="1" y="14"/>
                    </a:cubicBezTo>
                    <a:cubicBezTo>
                      <a:pt x="0" y="15"/>
                      <a:pt x="1" y="16"/>
                      <a:pt x="2" y="16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6" y="11"/>
                      <a:pt x="13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6"/>
                      <a:pt x="14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0"/>
                      <a:pt x="20" y="9"/>
                      <a:pt x="21" y="9"/>
                    </a:cubicBezTo>
                    <a:cubicBezTo>
                      <a:pt x="21" y="10"/>
                      <a:pt x="20" y="10"/>
                      <a:pt x="19" y="11"/>
                    </a:cubicBezTo>
                    <a:cubicBezTo>
                      <a:pt x="18" y="12"/>
                      <a:pt x="17" y="12"/>
                      <a:pt x="16" y="14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7" y="16"/>
                    </a:cubicBezTo>
                    <a:cubicBezTo>
                      <a:pt x="18" y="16"/>
                      <a:pt x="20" y="15"/>
                      <a:pt x="22" y="14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24" y="13"/>
                      <a:pt x="23" y="14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7"/>
                      <a:pt x="18" y="17"/>
                      <a:pt x="18" y="18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3" y="18"/>
                      <a:pt x="26" y="17"/>
                      <a:pt x="28" y="17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5" y="20"/>
                      <a:pt x="22" y="22"/>
                      <a:pt x="19" y="23"/>
                    </a:cubicBezTo>
                    <a:cubicBezTo>
                      <a:pt x="16" y="24"/>
                      <a:pt x="14" y="26"/>
                      <a:pt x="13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2" y="29"/>
                      <a:pt x="13" y="30"/>
                    </a:cubicBezTo>
                    <a:cubicBezTo>
                      <a:pt x="13" y="30"/>
                      <a:pt x="14" y="30"/>
                      <a:pt x="15" y="30"/>
                    </a:cubicBezTo>
                    <a:cubicBezTo>
                      <a:pt x="16" y="28"/>
                      <a:pt x="18" y="27"/>
                      <a:pt x="21" y="26"/>
                    </a:cubicBezTo>
                    <a:cubicBezTo>
                      <a:pt x="24" y="25"/>
                      <a:pt x="27" y="23"/>
                      <a:pt x="29" y="20"/>
                    </a:cubicBezTo>
                    <a:cubicBezTo>
                      <a:pt x="30" y="19"/>
                      <a:pt x="31" y="18"/>
                      <a:pt x="31" y="16"/>
                    </a:cubicBezTo>
                    <a:cubicBezTo>
                      <a:pt x="31" y="15"/>
                      <a:pt x="31" y="15"/>
                      <a:pt x="30" y="14"/>
                    </a:cubicBezTo>
                    <a:cubicBezTo>
                      <a:pt x="30" y="14"/>
                      <a:pt x="29" y="13"/>
                      <a:pt x="28" y="13"/>
                    </a:cubicBezTo>
                    <a:cubicBezTo>
                      <a:pt x="28" y="13"/>
                      <a:pt x="28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1"/>
                      <a:pt x="28" y="10"/>
                      <a:pt x="27" y="10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2" y="5"/>
                      <a:pt x="23" y="4"/>
                      <a:pt x="23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1" y="0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1" name="Freeform 1222"/>
              <p:cNvSpPr>
                <a:spLocks/>
              </p:cNvSpPr>
              <p:nvPr/>
            </p:nvSpPr>
            <p:spPr bwMode="auto">
              <a:xfrm>
                <a:off x="340" y="2581"/>
                <a:ext cx="251" cy="675"/>
              </a:xfrm>
              <a:custGeom>
                <a:avLst/>
                <a:gdLst>
                  <a:gd name="T0" fmla="*/ 26 w 92"/>
                  <a:gd name="T1" fmla="*/ 1 h 248"/>
                  <a:gd name="T2" fmla="*/ 9 w 92"/>
                  <a:gd name="T3" fmla="*/ 8 h 248"/>
                  <a:gd name="T4" fmla="*/ 2 w 92"/>
                  <a:gd name="T5" fmla="*/ 12 h 248"/>
                  <a:gd name="T6" fmla="*/ 1 w 92"/>
                  <a:gd name="T7" fmla="*/ 14 h 248"/>
                  <a:gd name="T8" fmla="*/ 28 w 92"/>
                  <a:gd name="T9" fmla="*/ 68 h 248"/>
                  <a:gd name="T10" fmla="*/ 35 w 92"/>
                  <a:gd name="T11" fmla="*/ 81 h 248"/>
                  <a:gd name="T12" fmla="*/ 45 w 92"/>
                  <a:gd name="T13" fmla="*/ 98 h 248"/>
                  <a:gd name="T14" fmla="*/ 67 w 92"/>
                  <a:gd name="T15" fmla="*/ 141 h 248"/>
                  <a:gd name="T16" fmla="*/ 62 w 92"/>
                  <a:gd name="T17" fmla="*/ 177 h 248"/>
                  <a:gd name="T18" fmla="*/ 58 w 92"/>
                  <a:gd name="T19" fmla="*/ 198 h 248"/>
                  <a:gd name="T20" fmla="*/ 47 w 92"/>
                  <a:gd name="T21" fmla="*/ 246 h 248"/>
                  <a:gd name="T22" fmla="*/ 47 w 92"/>
                  <a:gd name="T23" fmla="*/ 248 h 248"/>
                  <a:gd name="T24" fmla="*/ 50 w 92"/>
                  <a:gd name="T25" fmla="*/ 247 h 248"/>
                  <a:gd name="T26" fmla="*/ 61 w 92"/>
                  <a:gd name="T27" fmla="*/ 199 h 248"/>
                  <a:gd name="T28" fmla="*/ 65 w 92"/>
                  <a:gd name="T29" fmla="*/ 177 h 248"/>
                  <a:gd name="T30" fmla="*/ 71 w 92"/>
                  <a:gd name="T31" fmla="*/ 148 h 248"/>
                  <a:gd name="T32" fmla="*/ 70 w 92"/>
                  <a:gd name="T33" fmla="*/ 141 h 248"/>
                  <a:gd name="T34" fmla="*/ 48 w 92"/>
                  <a:gd name="T35" fmla="*/ 96 h 248"/>
                  <a:gd name="T36" fmla="*/ 38 w 92"/>
                  <a:gd name="T37" fmla="*/ 79 h 248"/>
                  <a:gd name="T38" fmla="*/ 31 w 92"/>
                  <a:gd name="T39" fmla="*/ 66 h 248"/>
                  <a:gd name="T40" fmla="*/ 5 w 92"/>
                  <a:gd name="T41" fmla="*/ 14 h 248"/>
                  <a:gd name="T42" fmla="*/ 10 w 92"/>
                  <a:gd name="T43" fmla="*/ 11 h 248"/>
                  <a:gd name="T44" fmla="*/ 26 w 92"/>
                  <a:gd name="T45" fmla="*/ 4 h 248"/>
                  <a:gd name="T46" fmla="*/ 46 w 92"/>
                  <a:gd name="T47" fmla="*/ 35 h 248"/>
                  <a:gd name="T48" fmla="*/ 55 w 92"/>
                  <a:gd name="T49" fmla="*/ 51 h 248"/>
                  <a:gd name="T50" fmla="*/ 70 w 92"/>
                  <a:gd name="T51" fmla="*/ 69 h 248"/>
                  <a:gd name="T52" fmla="*/ 88 w 92"/>
                  <a:gd name="T53" fmla="*/ 94 h 248"/>
                  <a:gd name="T54" fmla="*/ 91 w 92"/>
                  <a:gd name="T55" fmla="*/ 95 h 248"/>
                  <a:gd name="T56" fmla="*/ 91 w 92"/>
                  <a:gd name="T57" fmla="*/ 93 h 248"/>
                  <a:gd name="T58" fmla="*/ 73 w 92"/>
                  <a:gd name="T59" fmla="*/ 67 h 248"/>
                  <a:gd name="T60" fmla="*/ 58 w 92"/>
                  <a:gd name="T61" fmla="*/ 49 h 248"/>
                  <a:gd name="T62" fmla="*/ 49 w 92"/>
                  <a:gd name="T63" fmla="*/ 33 h 248"/>
                  <a:gd name="T64" fmla="*/ 28 w 92"/>
                  <a:gd name="T65" fmla="*/ 1 h 248"/>
                  <a:gd name="T66" fmla="*/ 26 w 92"/>
                  <a:gd name="T67" fmla="*/ 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2" h="248">
                    <a:moveTo>
                      <a:pt x="26" y="1"/>
                    </a:moveTo>
                    <a:cubicBezTo>
                      <a:pt x="20" y="3"/>
                      <a:pt x="14" y="6"/>
                      <a:pt x="9" y="8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0" y="13"/>
                      <a:pt x="1" y="14"/>
                    </a:cubicBezTo>
                    <a:cubicBezTo>
                      <a:pt x="8" y="32"/>
                      <a:pt x="18" y="50"/>
                      <a:pt x="28" y="68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54" y="112"/>
                      <a:pt x="64" y="128"/>
                      <a:pt x="67" y="141"/>
                    </a:cubicBezTo>
                    <a:cubicBezTo>
                      <a:pt x="69" y="151"/>
                      <a:pt x="65" y="164"/>
                      <a:pt x="62" y="177"/>
                    </a:cubicBezTo>
                    <a:cubicBezTo>
                      <a:pt x="60" y="184"/>
                      <a:pt x="58" y="192"/>
                      <a:pt x="58" y="198"/>
                    </a:cubicBezTo>
                    <a:cubicBezTo>
                      <a:pt x="57" y="206"/>
                      <a:pt x="54" y="234"/>
                      <a:pt x="47" y="246"/>
                    </a:cubicBezTo>
                    <a:cubicBezTo>
                      <a:pt x="46" y="246"/>
                      <a:pt x="46" y="247"/>
                      <a:pt x="47" y="248"/>
                    </a:cubicBezTo>
                    <a:cubicBezTo>
                      <a:pt x="48" y="248"/>
                      <a:pt x="49" y="248"/>
                      <a:pt x="50" y="247"/>
                    </a:cubicBezTo>
                    <a:cubicBezTo>
                      <a:pt x="57" y="235"/>
                      <a:pt x="60" y="207"/>
                      <a:pt x="61" y="199"/>
                    </a:cubicBezTo>
                    <a:cubicBezTo>
                      <a:pt x="62" y="192"/>
                      <a:pt x="63" y="185"/>
                      <a:pt x="65" y="177"/>
                    </a:cubicBezTo>
                    <a:cubicBezTo>
                      <a:pt x="68" y="167"/>
                      <a:pt x="71" y="157"/>
                      <a:pt x="71" y="148"/>
                    </a:cubicBezTo>
                    <a:cubicBezTo>
                      <a:pt x="71" y="145"/>
                      <a:pt x="70" y="143"/>
                      <a:pt x="70" y="141"/>
                    </a:cubicBezTo>
                    <a:cubicBezTo>
                      <a:pt x="67" y="127"/>
                      <a:pt x="57" y="111"/>
                      <a:pt x="48" y="96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21" y="49"/>
                      <a:pt x="12" y="32"/>
                      <a:pt x="5" y="14"/>
                    </a:cubicBezTo>
                    <a:cubicBezTo>
                      <a:pt x="6" y="13"/>
                      <a:pt x="10" y="11"/>
                      <a:pt x="10" y="11"/>
                    </a:cubicBezTo>
                    <a:cubicBezTo>
                      <a:pt x="15" y="9"/>
                      <a:pt x="21" y="6"/>
                      <a:pt x="26" y="4"/>
                    </a:cubicBezTo>
                    <a:cubicBezTo>
                      <a:pt x="34" y="13"/>
                      <a:pt x="40" y="24"/>
                      <a:pt x="46" y="35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60" y="57"/>
                      <a:pt x="65" y="63"/>
                      <a:pt x="70" y="69"/>
                    </a:cubicBezTo>
                    <a:cubicBezTo>
                      <a:pt x="77" y="77"/>
                      <a:pt x="84" y="85"/>
                      <a:pt x="88" y="94"/>
                    </a:cubicBezTo>
                    <a:cubicBezTo>
                      <a:pt x="89" y="95"/>
                      <a:pt x="90" y="95"/>
                      <a:pt x="91" y="95"/>
                    </a:cubicBezTo>
                    <a:cubicBezTo>
                      <a:pt x="92" y="94"/>
                      <a:pt x="92" y="93"/>
                      <a:pt x="91" y="93"/>
                    </a:cubicBezTo>
                    <a:cubicBezTo>
                      <a:pt x="87" y="84"/>
                      <a:pt x="80" y="75"/>
                      <a:pt x="73" y="67"/>
                    </a:cubicBezTo>
                    <a:cubicBezTo>
                      <a:pt x="67" y="61"/>
                      <a:pt x="62" y="55"/>
                      <a:pt x="58" y="49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3" y="23"/>
                      <a:pt x="36" y="11"/>
                      <a:pt x="28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2" name="Freeform 1223"/>
              <p:cNvSpPr>
                <a:spLocks/>
              </p:cNvSpPr>
              <p:nvPr/>
            </p:nvSpPr>
            <p:spPr bwMode="auto">
              <a:xfrm>
                <a:off x="1070" y="2750"/>
                <a:ext cx="280" cy="511"/>
              </a:xfrm>
              <a:custGeom>
                <a:avLst/>
                <a:gdLst>
                  <a:gd name="T0" fmla="*/ 90 w 103"/>
                  <a:gd name="T1" fmla="*/ 0 h 188"/>
                  <a:gd name="T2" fmla="*/ 19 w 103"/>
                  <a:gd name="T3" fmla="*/ 34 h 188"/>
                  <a:gd name="T4" fmla="*/ 18 w 103"/>
                  <a:gd name="T5" fmla="*/ 37 h 188"/>
                  <a:gd name="T6" fmla="*/ 21 w 103"/>
                  <a:gd name="T7" fmla="*/ 37 h 188"/>
                  <a:gd name="T8" fmla="*/ 90 w 103"/>
                  <a:gd name="T9" fmla="*/ 4 h 188"/>
                  <a:gd name="T10" fmla="*/ 96 w 103"/>
                  <a:gd name="T11" fmla="*/ 11 h 188"/>
                  <a:gd name="T12" fmla="*/ 99 w 103"/>
                  <a:gd name="T13" fmla="*/ 15 h 188"/>
                  <a:gd name="T14" fmla="*/ 56 w 103"/>
                  <a:gd name="T15" fmla="*/ 45 h 188"/>
                  <a:gd name="T16" fmla="*/ 26 w 103"/>
                  <a:gd name="T17" fmla="*/ 63 h 188"/>
                  <a:gd name="T18" fmla="*/ 23 w 103"/>
                  <a:gd name="T19" fmla="*/ 65 h 188"/>
                  <a:gd name="T20" fmla="*/ 0 w 103"/>
                  <a:gd name="T21" fmla="*/ 90 h 188"/>
                  <a:gd name="T22" fmla="*/ 0 w 103"/>
                  <a:gd name="T23" fmla="*/ 94 h 188"/>
                  <a:gd name="T24" fmla="*/ 2 w 103"/>
                  <a:gd name="T25" fmla="*/ 109 h 188"/>
                  <a:gd name="T26" fmla="*/ 4 w 103"/>
                  <a:gd name="T27" fmla="*/ 120 h 188"/>
                  <a:gd name="T28" fmla="*/ 5 w 103"/>
                  <a:gd name="T29" fmla="*/ 127 h 188"/>
                  <a:gd name="T30" fmla="*/ 6 w 103"/>
                  <a:gd name="T31" fmla="*/ 147 h 188"/>
                  <a:gd name="T32" fmla="*/ 8 w 103"/>
                  <a:gd name="T33" fmla="*/ 153 h 188"/>
                  <a:gd name="T34" fmla="*/ 19 w 103"/>
                  <a:gd name="T35" fmla="*/ 187 h 188"/>
                  <a:gd name="T36" fmla="*/ 21 w 103"/>
                  <a:gd name="T37" fmla="*/ 187 h 188"/>
                  <a:gd name="T38" fmla="*/ 21 w 103"/>
                  <a:gd name="T39" fmla="*/ 185 h 188"/>
                  <a:gd name="T40" fmla="*/ 11 w 103"/>
                  <a:gd name="T41" fmla="*/ 153 h 188"/>
                  <a:gd name="T42" fmla="*/ 10 w 103"/>
                  <a:gd name="T43" fmla="*/ 146 h 188"/>
                  <a:gd name="T44" fmla="*/ 8 w 103"/>
                  <a:gd name="T45" fmla="*/ 127 h 188"/>
                  <a:gd name="T46" fmla="*/ 8 w 103"/>
                  <a:gd name="T47" fmla="*/ 120 h 188"/>
                  <a:gd name="T48" fmla="*/ 6 w 103"/>
                  <a:gd name="T49" fmla="*/ 108 h 188"/>
                  <a:gd name="T50" fmla="*/ 4 w 103"/>
                  <a:gd name="T51" fmla="*/ 91 h 188"/>
                  <a:gd name="T52" fmla="*/ 25 w 103"/>
                  <a:gd name="T53" fmla="*/ 67 h 188"/>
                  <a:gd name="T54" fmla="*/ 28 w 103"/>
                  <a:gd name="T55" fmla="*/ 65 h 188"/>
                  <a:gd name="T56" fmla="*/ 57 w 103"/>
                  <a:gd name="T57" fmla="*/ 48 h 188"/>
                  <a:gd name="T58" fmla="*/ 102 w 103"/>
                  <a:gd name="T59" fmla="*/ 17 h 188"/>
                  <a:gd name="T60" fmla="*/ 102 w 103"/>
                  <a:gd name="T61" fmla="*/ 14 h 188"/>
                  <a:gd name="T62" fmla="*/ 98 w 103"/>
                  <a:gd name="T63" fmla="*/ 9 h 188"/>
                  <a:gd name="T64" fmla="*/ 92 w 103"/>
                  <a:gd name="T65" fmla="*/ 1 h 188"/>
                  <a:gd name="T66" fmla="*/ 90 w 103"/>
                  <a:gd name="T6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3" h="188">
                    <a:moveTo>
                      <a:pt x="90" y="0"/>
                    </a:moveTo>
                    <a:cubicBezTo>
                      <a:pt x="79" y="5"/>
                      <a:pt x="41" y="21"/>
                      <a:pt x="19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9" y="37"/>
                      <a:pt x="20" y="38"/>
                      <a:pt x="21" y="37"/>
                    </a:cubicBezTo>
                    <a:cubicBezTo>
                      <a:pt x="42" y="25"/>
                      <a:pt x="78" y="9"/>
                      <a:pt x="90" y="4"/>
                    </a:cubicBezTo>
                    <a:cubicBezTo>
                      <a:pt x="91" y="5"/>
                      <a:pt x="96" y="11"/>
                      <a:pt x="96" y="11"/>
                    </a:cubicBezTo>
                    <a:cubicBezTo>
                      <a:pt x="96" y="11"/>
                      <a:pt x="98" y="14"/>
                      <a:pt x="99" y="15"/>
                    </a:cubicBezTo>
                    <a:cubicBezTo>
                      <a:pt x="87" y="27"/>
                      <a:pt x="71" y="36"/>
                      <a:pt x="56" y="45"/>
                    </a:cubicBezTo>
                    <a:cubicBezTo>
                      <a:pt x="45" y="50"/>
                      <a:pt x="35" y="56"/>
                      <a:pt x="26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15" y="71"/>
                      <a:pt x="3" y="79"/>
                      <a:pt x="0" y="90"/>
                    </a:cubicBezTo>
                    <a:cubicBezTo>
                      <a:pt x="0" y="91"/>
                      <a:pt x="0" y="92"/>
                      <a:pt x="0" y="94"/>
                    </a:cubicBezTo>
                    <a:cubicBezTo>
                      <a:pt x="0" y="98"/>
                      <a:pt x="1" y="103"/>
                      <a:pt x="2" y="109"/>
                    </a:cubicBezTo>
                    <a:cubicBezTo>
                      <a:pt x="3" y="113"/>
                      <a:pt x="4" y="117"/>
                      <a:pt x="4" y="120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5" y="134"/>
                      <a:pt x="5" y="140"/>
                      <a:pt x="6" y="147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10" y="165"/>
                      <a:pt x="12" y="178"/>
                      <a:pt x="19" y="187"/>
                    </a:cubicBezTo>
                    <a:cubicBezTo>
                      <a:pt x="19" y="188"/>
                      <a:pt x="20" y="188"/>
                      <a:pt x="21" y="187"/>
                    </a:cubicBezTo>
                    <a:cubicBezTo>
                      <a:pt x="22" y="187"/>
                      <a:pt x="22" y="186"/>
                      <a:pt x="21" y="185"/>
                    </a:cubicBezTo>
                    <a:cubicBezTo>
                      <a:pt x="15" y="177"/>
                      <a:pt x="13" y="164"/>
                      <a:pt x="11" y="153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8" y="140"/>
                      <a:pt x="8" y="133"/>
                      <a:pt x="8" y="127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7" y="116"/>
                      <a:pt x="7" y="112"/>
                      <a:pt x="6" y="108"/>
                    </a:cubicBezTo>
                    <a:cubicBezTo>
                      <a:pt x="4" y="101"/>
                      <a:pt x="3" y="95"/>
                      <a:pt x="4" y="91"/>
                    </a:cubicBezTo>
                    <a:cubicBezTo>
                      <a:pt x="6" y="81"/>
                      <a:pt x="17" y="73"/>
                      <a:pt x="25" y="67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7" y="59"/>
                      <a:pt x="47" y="54"/>
                      <a:pt x="57" y="48"/>
                    </a:cubicBezTo>
                    <a:cubicBezTo>
                      <a:pt x="73" y="39"/>
                      <a:pt x="90" y="30"/>
                      <a:pt x="102" y="17"/>
                    </a:cubicBezTo>
                    <a:cubicBezTo>
                      <a:pt x="103" y="16"/>
                      <a:pt x="103" y="15"/>
                      <a:pt x="102" y="14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1" y="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3" name="Freeform 1224"/>
              <p:cNvSpPr>
                <a:spLocks/>
              </p:cNvSpPr>
              <p:nvPr/>
            </p:nvSpPr>
            <p:spPr bwMode="auto">
              <a:xfrm>
                <a:off x="520" y="2122"/>
                <a:ext cx="858" cy="821"/>
              </a:xfrm>
              <a:custGeom>
                <a:avLst/>
                <a:gdLst>
                  <a:gd name="T0" fmla="*/ 70 w 315"/>
                  <a:gd name="T1" fmla="*/ 148 h 302"/>
                  <a:gd name="T2" fmla="*/ 12 w 315"/>
                  <a:gd name="T3" fmla="*/ 242 h 302"/>
                  <a:gd name="T4" fmla="*/ 126 w 315"/>
                  <a:gd name="T5" fmla="*/ 293 h 302"/>
                  <a:gd name="T6" fmla="*/ 222 w 315"/>
                  <a:gd name="T7" fmla="*/ 267 h 302"/>
                  <a:gd name="T8" fmla="*/ 230 w 315"/>
                  <a:gd name="T9" fmla="*/ 228 h 302"/>
                  <a:gd name="T10" fmla="*/ 223 w 315"/>
                  <a:gd name="T11" fmla="*/ 192 h 302"/>
                  <a:gd name="T12" fmla="*/ 265 w 315"/>
                  <a:gd name="T13" fmla="*/ 115 h 302"/>
                  <a:gd name="T14" fmla="*/ 300 w 315"/>
                  <a:gd name="T15" fmla="*/ 60 h 302"/>
                  <a:gd name="T16" fmla="*/ 224 w 315"/>
                  <a:gd name="T17" fmla="*/ 95 h 302"/>
                  <a:gd name="T18" fmla="*/ 191 w 315"/>
                  <a:gd name="T19" fmla="*/ 187 h 302"/>
                  <a:gd name="T20" fmla="*/ 105 w 315"/>
                  <a:gd name="T21" fmla="*/ 155 h 302"/>
                  <a:gd name="T22" fmla="*/ 119 w 315"/>
                  <a:gd name="T23" fmla="*/ 108 h 302"/>
                  <a:gd name="T24" fmla="*/ 151 w 315"/>
                  <a:gd name="T25" fmla="*/ 49 h 302"/>
                  <a:gd name="T26" fmla="*/ 171 w 315"/>
                  <a:gd name="T27" fmla="*/ 14 h 302"/>
                  <a:gd name="T28" fmla="*/ 145 w 315"/>
                  <a:gd name="T29" fmla="*/ 1 h 302"/>
                  <a:gd name="T30" fmla="*/ 80 w 315"/>
                  <a:gd name="T31" fmla="*/ 86 h 302"/>
                  <a:gd name="T32" fmla="*/ 73 w 315"/>
                  <a:gd name="T33" fmla="*/ 127 h 302"/>
                  <a:gd name="T34" fmla="*/ 71 w 315"/>
                  <a:gd name="T35" fmla="*/ 141 h 302"/>
                  <a:gd name="T36" fmla="*/ 70 w 315"/>
                  <a:gd name="T37" fmla="*/ 15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5" h="302">
                    <a:moveTo>
                      <a:pt x="70" y="148"/>
                    </a:moveTo>
                    <a:cubicBezTo>
                      <a:pt x="34" y="153"/>
                      <a:pt x="0" y="209"/>
                      <a:pt x="12" y="242"/>
                    </a:cubicBezTo>
                    <a:cubicBezTo>
                      <a:pt x="26" y="282"/>
                      <a:pt x="91" y="290"/>
                      <a:pt x="126" y="293"/>
                    </a:cubicBezTo>
                    <a:cubicBezTo>
                      <a:pt x="159" y="296"/>
                      <a:pt x="202" y="302"/>
                      <a:pt x="222" y="267"/>
                    </a:cubicBezTo>
                    <a:cubicBezTo>
                      <a:pt x="227" y="258"/>
                      <a:pt x="230" y="239"/>
                      <a:pt x="230" y="228"/>
                    </a:cubicBezTo>
                    <a:cubicBezTo>
                      <a:pt x="230" y="215"/>
                      <a:pt x="222" y="205"/>
                      <a:pt x="223" y="192"/>
                    </a:cubicBezTo>
                    <a:cubicBezTo>
                      <a:pt x="225" y="165"/>
                      <a:pt x="248" y="134"/>
                      <a:pt x="265" y="115"/>
                    </a:cubicBezTo>
                    <a:cubicBezTo>
                      <a:pt x="276" y="103"/>
                      <a:pt x="315" y="81"/>
                      <a:pt x="300" y="60"/>
                    </a:cubicBezTo>
                    <a:cubicBezTo>
                      <a:pt x="279" y="33"/>
                      <a:pt x="235" y="80"/>
                      <a:pt x="224" y="95"/>
                    </a:cubicBezTo>
                    <a:cubicBezTo>
                      <a:pt x="208" y="118"/>
                      <a:pt x="188" y="157"/>
                      <a:pt x="191" y="187"/>
                    </a:cubicBezTo>
                    <a:cubicBezTo>
                      <a:pt x="166" y="167"/>
                      <a:pt x="134" y="164"/>
                      <a:pt x="105" y="155"/>
                    </a:cubicBezTo>
                    <a:cubicBezTo>
                      <a:pt x="103" y="141"/>
                      <a:pt x="114" y="121"/>
                      <a:pt x="119" y="108"/>
                    </a:cubicBezTo>
                    <a:cubicBezTo>
                      <a:pt x="127" y="87"/>
                      <a:pt x="137" y="67"/>
                      <a:pt x="151" y="49"/>
                    </a:cubicBezTo>
                    <a:cubicBezTo>
                      <a:pt x="158" y="39"/>
                      <a:pt x="173" y="27"/>
                      <a:pt x="171" y="14"/>
                    </a:cubicBezTo>
                    <a:cubicBezTo>
                      <a:pt x="169" y="1"/>
                      <a:pt x="157" y="0"/>
                      <a:pt x="145" y="1"/>
                    </a:cubicBezTo>
                    <a:cubicBezTo>
                      <a:pt x="108" y="7"/>
                      <a:pt x="88" y="54"/>
                      <a:pt x="80" y="86"/>
                    </a:cubicBezTo>
                    <a:cubicBezTo>
                      <a:pt x="76" y="100"/>
                      <a:pt x="75" y="113"/>
                      <a:pt x="73" y="127"/>
                    </a:cubicBezTo>
                    <a:cubicBezTo>
                      <a:pt x="72" y="132"/>
                      <a:pt x="72" y="136"/>
                      <a:pt x="71" y="141"/>
                    </a:cubicBezTo>
                    <a:cubicBezTo>
                      <a:pt x="70" y="146"/>
                      <a:pt x="68" y="151"/>
                      <a:pt x="70" y="150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4" name="Freeform 1225"/>
              <p:cNvSpPr>
                <a:spLocks noEditPoints="1"/>
              </p:cNvSpPr>
              <p:nvPr/>
            </p:nvSpPr>
            <p:spPr bwMode="auto">
              <a:xfrm>
                <a:off x="542" y="2113"/>
                <a:ext cx="833" cy="830"/>
              </a:xfrm>
              <a:custGeom>
                <a:avLst/>
                <a:gdLst>
                  <a:gd name="T0" fmla="*/ 70 w 306"/>
                  <a:gd name="T1" fmla="*/ 89 h 305"/>
                  <a:gd name="T2" fmla="*/ 63 w 306"/>
                  <a:gd name="T3" fmla="*/ 129 h 305"/>
                  <a:gd name="T4" fmla="*/ 61 w 306"/>
                  <a:gd name="T5" fmla="*/ 144 h 305"/>
                  <a:gd name="T6" fmla="*/ 60 w 306"/>
                  <a:gd name="T7" fmla="*/ 150 h 305"/>
                  <a:gd name="T8" fmla="*/ 0 w 306"/>
                  <a:gd name="T9" fmla="*/ 230 h 305"/>
                  <a:gd name="T10" fmla="*/ 118 w 306"/>
                  <a:gd name="T11" fmla="*/ 298 h 305"/>
                  <a:gd name="T12" fmla="*/ 215 w 306"/>
                  <a:gd name="T13" fmla="*/ 271 h 305"/>
                  <a:gd name="T14" fmla="*/ 220 w 306"/>
                  <a:gd name="T15" fmla="*/ 213 h 305"/>
                  <a:gd name="T16" fmla="*/ 258 w 306"/>
                  <a:gd name="T17" fmla="*/ 119 h 305"/>
                  <a:gd name="T18" fmla="*/ 293 w 306"/>
                  <a:gd name="T19" fmla="*/ 62 h 305"/>
                  <a:gd name="T20" fmla="*/ 215 w 306"/>
                  <a:gd name="T21" fmla="*/ 97 h 305"/>
                  <a:gd name="T22" fmla="*/ 182 w 306"/>
                  <a:gd name="T23" fmla="*/ 186 h 305"/>
                  <a:gd name="T24" fmla="*/ 98 w 306"/>
                  <a:gd name="T25" fmla="*/ 157 h 305"/>
                  <a:gd name="T26" fmla="*/ 108 w 306"/>
                  <a:gd name="T27" fmla="*/ 123 h 305"/>
                  <a:gd name="T28" fmla="*/ 144 w 306"/>
                  <a:gd name="T29" fmla="*/ 53 h 305"/>
                  <a:gd name="T30" fmla="*/ 165 w 306"/>
                  <a:gd name="T31" fmla="*/ 19 h 305"/>
                  <a:gd name="T32" fmla="*/ 137 w 306"/>
                  <a:gd name="T33" fmla="*/ 3 h 305"/>
                  <a:gd name="T34" fmla="*/ 65 w 306"/>
                  <a:gd name="T35" fmla="*/ 144 h 305"/>
                  <a:gd name="T36" fmla="*/ 67 w 306"/>
                  <a:gd name="T37" fmla="*/ 130 h 305"/>
                  <a:gd name="T38" fmla="*/ 73 w 306"/>
                  <a:gd name="T39" fmla="*/ 90 h 305"/>
                  <a:gd name="T40" fmla="*/ 161 w 306"/>
                  <a:gd name="T41" fmla="*/ 17 h 305"/>
                  <a:gd name="T42" fmla="*/ 141 w 306"/>
                  <a:gd name="T43" fmla="*/ 51 h 305"/>
                  <a:gd name="T44" fmla="*/ 105 w 306"/>
                  <a:gd name="T45" fmla="*/ 121 h 305"/>
                  <a:gd name="T46" fmla="*/ 96 w 306"/>
                  <a:gd name="T47" fmla="*/ 160 h 305"/>
                  <a:gd name="T48" fmla="*/ 182 w 306"/>
                  <a:gd name="T49" fmla="*/ 191 h 305"/>
                  <a:gd name="T50" fmla="*/ 185 w 306"/>
                  <a:gd name="T51" fmla="*/ 190 h 305"/>
                  <a:gd name="T52" fmla="*/ 275 w 306"/>
                  <a:gd name="T53" fmla="*/ 57 h 305"/>
                  <a:gd name="T54" fmla="*/ 267 w 306"/>
                  <a:gd name="T55" fmla="*/ 107 h 305"/>
                  <a:gd name="T56" fmla="*/ 213 w 306"/>
                  <a:gd name="T57" fmla="*/ 195 h 305"/>
                  <a:gd name="T58" fmla="*/ 220 w 306"/>
                  <a:gd name="T59" fmla="*/ 231 h 305"/>
                  <a:gd name="T60" fmla="*/ 125 w 306"/>
                  <a:gd name="T61" fmla="*/ 295 h 305"/>
                  <a:gd name="T62" fmla="*/ 5 w 306"/>
                  <a:gd name="T63" fmla="*/ 245 h 305"/>
                  <a:gd name="T64" fmla="*/ 16 w 306"/>
                  <a:gd name="T65" fmla="*/ 188 h 305"/>
                  <a:gd name="T66" fmla="*/ 60 w 306"/>
                  <a:gd name="T67" fmla="*/ 154 h 305"/>
                  <a:gd name="T68" fmla="*/ 64 w 306"/>
                  <a:gd name="T69" fmla="*/ 153 h 305"/>
                  <a:gd name="T70" fmla="*/ 63 w 306"/>
                  <a:gd name="T71" fmla="*/ 152 h 305"/>
                  <a:gd name="T72" fmla="*/ 64 w 306"/>
                  <a:gd name="T73" fmla="*/ 151 h 305"/>
                  <a:gd name="T74" fmla="*/ 64 w 306"/>
                  <a:gd name="T75" fmla="*/ 150 h 305"/>
                  <a:gd name="T76" fmla="*/ 182 w 306"/>
                  <a:gd name="T77" fmla="*/ 190 h 305"/>
                  <a:gd name="T78" fmla="*/ 182 w 306"/>
                  <a:gd name="T79" fmla="*/ 19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6" h="305">
                    <a:moveTo>
                      <a:pt x="137" y="3"/>
                    </a:moveTo>
                    <a:cubicBezTo>
                      <a:pt x="93" y="9"/>
                      <a:pt x="75" y="70"/>
                      <a:pt x="70" y="89"/>
                    </a:cubicBezTo>
                    <a:cubicBezTo>
                      <a:pt x="68" y="99"/>
                      <a:pt x="66" y="109"/>
                      <a:pt x="65" y="118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0" y="149"/>
                      <a:pt x="60" y="150"/>
                      <a:pt x="60" y="150"/>
                    </a:cubicBezTo>
                    <a:cubicBezTo>
                      <a:pt x="43" y="153"/>
                      <a:pt x="26" y="166"/>
                      <a:pt x="14" y="186"/>
                    </a:cubicBezTo>
                    <a:cubicBezTo>
                      <a:pt x="5" y="201"/>
                      <a:pt x="0" y="217"/>
                      <a:pt x="0" y="230"/>
                    </a:cubicBezTo>
                    <a:cubicBezTo>
                      <a:pt x="0" y="236"/>
                      <a:pt x="0" y="241"/>
                      <a:pt x="2" y="246"/>
                    </a:cubicBezTo>
                    <a:cubicBezTo>
                      <a:pt x="16" y="285"/>
                      <a:pt x="75" y="294"/>
                      <a:pt x="118" y="298"/>
                    </a:cubicBezTo>
                    <a:cubicBezTo>
                      <a:pt x="125" y="298"/>
                      <a:pt x="125" y="298"/>
                      <a:pt x="125" y="298"/>
                    </a:cubicBezTo>
                    <a:cubicBezTo>
                      <a:pt x="157" y="301"/>
                      <a:pt x="197" y="305"/>
                      <a:pt x="215" y="271"/>
                    </a:cubicBezTo>
                    <a:cubicBezTo>
                      <a:pt x="221" y="261"/>
                      <a:pt x="224" y="241"/>
                      <a:pt x="224" y="231"/>
                    </a:cubicBezTo>
                    <a:cubicBezTo>
                      <a:pt x="224" y="225"/>
                      <a:pt x="222" y="219"/>
                      <a:pt x="220" y="213"/>
                    </a:cubicBezTo>
                    <a:cubicBezTo>
                      <a:pt x="218" y="207"/>
                      <a:pt x="216" y="201"/>
                      <a:pt x="217" y="195"/>
                    </a:cubicBezTo>
                    <a:cubicBezTo>
                      <a:pt x="219" y="165"/>
                      <a:pt x="249" y="129"/>
                      <a:pt x="258" y="119"/>
                    </a:cubicBezTo>
                    <a:cubicBezTo>
                      <a:pt x="261" y="117"/>
                      <a:pt x="264" y="114"/>
                      <a:pt x="269" y="110"/>
                    </a:cubicBezTo>
                    <a:cubicBezTo>
                      <a:pt x="285" y="97"/>
                      <a:pt x="306" y="79"/>
                      <a:pt x="293" y="62"/>
                    </a:cubicBezTo>
                    <a:cubicBezTo>
                      <a:pt x="289" y="56"/>
                      <a:pt x="283" y="53"/>
                      <a:pt x="275" y="53"/>
                    </a:cubicBezTo>
                    <a:cubicBezTo>
                      <a:pt x="251" y="54"/>
                      <a:pt x="221" y="88"/>
                      <a:pt x="215" y="97"/>
                    </a:cubicBezTo>
                    <a:cubicBezTo>
                      <a:pt x="199" y="119"/>
                      <a:pt x="181" y="154"/>
                      <a:pt x="181" y="183"/>
                    </a:cubicBezTo>
                    <a:cubicBezTo>
                      <a:pt x="181" y="184"/>
                      <a:pt x="182" y="185"/>
                      <a:pt x="182" y="186"/>
                    </a:cubicBezTo>
                    <a:cubicBezTo>
                      <a:pt x="163" y="173"/>
                      <a:pt x="140" y="167"/>
                      <a:pt x="118" y="162"/>
                    </a:cubicBezTo>
                    <a:cubicBezTo>
                      <a:pt x="118" y="162"/>
                      <a:pt x="101" y="158"/>
                      <a:pt x="98" y="157"/>
                    </a:cubicBezTo>
                    <a:cubicBezTo>
                      <a:pt x="98" y="157"/>
                      <a:pt x="98" y="156"/>
                      <a:pt x="98" y="156"/>
                    </a:cubicBezTo>
                    <a:cubicBezTo>
                      <a:pt x="98" y="146"/>
                      <a:pt x="104" y="134"/>
                      <a:pt x="108" y="123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20" y="90"/>
                      <a:pt x="131" y="71"/>
                      <a:pt x="144" y="53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7" y="37"/>
                      <a:pt x="165" y="29"/>
                      <a:pt x="165" y="19"/>
                    </a:cubicBezTo>
                    <a:cubicBezTo>
                      <a:pt x="165" y="18"/>
                      <a:pt x="165" y="18"/>
                      <a:pt x="165" y="17"/>
                    </a:cubicBezTo>
                    <a:cubicBezTo>
                      <a:pt x="163" y="5"/>
                      <a:pt x="153" y="0"/>
                      <a:pt x="137" y="3"/>
                    </a:cubicBezTo>
                    <a:close/>
                    <a:moveTo>
                      <a:pt x="64" y="150"/>
                    </a:moveTo>
                    <a:cubicBezTo>
                      <a:pt x="65" y="144"/>
                      <a:pt x="65" y="144"/>
                      <a:pt x="65" y="144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19"/>
                      <a:pt x="68" y="119"/>
                    </a:cubicBezTo>
                    <a:cubicBezTo>
                      <a:pt x="70" y="109"/>
                      <a:pt x="71" y="99"/>
                      <a:pt x="73" y="90"/>
                    </a:cubicBezTo>
                    <a:cubicBezTo>
                      <a:pt x="78" y="72"/>
                      <a:pt x="96" y="12"/>
                      <a:pt x="137" y="6"/>
                    </a:cubicBezTo>
                    <a:cubicBezTo>
                      <a:pt x="147" y="4"/>
                      <a:pt x="159" y="5"/>
                      <a:pt x="161" y="17"/>
                    </a:cubicBezTo>
                    <a:cubicBezTo>
                      <a:pt x="163" y="26"/>
                      <a:pt x="155" y="35"/>
                      <a:pt x="148" y="43"/>
                    </a:cubicBezTo>
                    <a:cubicBezTo>
                      <a:pt x="141" y="51"/>
                      <a:pt x="141" y="51"/>
                      <a:pt x="141" y="51"/>
                    </a:cubicBezTo>
                    <a:cubicBezTo>
                      <a:pt x="128" y="69"/>
                      <a:pt x="117" y="89"/>
                      <a:pt x="109" y="110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0" y="134"/>
                      <a:pt x="94" y="148"/>
                      <a:pt x="95" y="159"/>
                    </a:cubicBezTo>
                    <a:cubicBezTo>
                      <a:pt x="95" y="159"/>
                      <a:pt x="96" y="160"/>
                      <a:pt x="96" y="160"/>
                    </a:cubicBezTo>
                    <a:cubicBezTo>
                      <a:pt x="117" y="165"/>
                      <a:pt x="117" y="165"/>
                      <a:pt x="117" y="165"/>
                    </a:cubicBezTo>
                    <a:cubicBezTo>
                      <a:pt x="140" y="171"/>
                      <a:pt x="163" y="176"/>
                      <a:pt x="182" y="191"/>
                    </a:cubicBezTo>
                    <a:cubicBezTo>
                      <a:pt x="183" y="192"/>
                      <a:pt x="184" y="192"/>
                      <a:pt x="184" y="191"/>
                    </a:cubicBezTo>
                    <a:cubicBezTo>
                      <a:pt x="185" y="191"/>
                      <a:pt x="185" y="190"/>
                      <a:pt x="185" y="190"/>
                    </a:cubicBezTo>
                    <a:cubicBezTo>
                      <a:pt x="182" y="163"/>
                      <a:pt x="199" y="125"/>
                      <a:pt x="218" y="99"/>
                    </a:cubicBezTo>
                    <a:cubicBezTo>
                      <a:pt x="226" y="88"/>
                      <a:pt x="254" y="57"/>
                      <a:pt x="275" y="57"/>
                    </a:cubicBezTo>
                    <a:cubicBezTo>
                      <a:pt x="282" y="57"/>
                      <a:pt x="286" y="59"/>
                      <a:pt x="290" y="64"/>
                    </a:cubicBezTo>
                    <a:cubicBezTo>
                      <a:pt x="301" y="79"/>
                      <a:pt x="281" y="95"/>
                      <a:pt x="267" y="107"/>
                    </a:cubicBezTo>
                    <a:cubicBezTo>
                      <a:pt x="262" y="111"/>
                      <a:pt x="258" y="114"/>
                      <a:pt x="256" y="117"/>
                    </a:cubicBezTo>
                    <a:cubicBezTo>
                      <a:pt x="246" y="127"/>
                      <a:pt x="216" y="163"/>
                      <a:pt x="213" y="195"/>
                    </a:cubicBezTo>
                    <a:cubicBezTo>
                      <a:pt x="213" y="202"/>
                      <a:pt x="215" y="208"/>
                      <a:pt x="217" y="214"/>
                    </a:cubicBezTo>
                    <a:cubicBezTo>
                      <a:pt x="219" y="220"/>
                      <a:pt x="220" y="225"/>
                      <a:pt x="220" y="231"/>
                    </a:cubicBezTo>
                    <a:cubicBezTo>
                      <a:pt x="220" y="242"/>
                      <a:pt x="217" y="261"/>
                      <a:pt x="212" y="269"/>
                    </a:cubicBezTo>
                    <a:cubicBezTo>
                      <a:pt x="195" y="301"/>
                      <a:pt x="156" y="298"/>
                      <a:pt x="125" y="295"/>
                    </a:cubicBezTo>
                    <a:cubicBezTo>
                      <a:pt x="118" y="294"/>
                      <a:pt x="118" y="294"/>
                      <a:pt x="118" y="294"/>
                    </a:cubicBezTo>
                    <a:cubicBezTo>
                      <a:pt x="76" y="291"/>
                      <a:pt x="19" y="282"/>
                      <a:pt x="5" y="245"/>
                    </a:cubicBezTo>
                    <a:cubicBezTo>
                      <a:pt x="4" y="240"/>
                      <a:pt x="3" y="236"/>
                      <a:pt x="3" y="230"/>
                    </a:cubicBezTo>
                    <a:cubicBezTo>
                      <a:pt x="3" y="217"/>
                      <a:pt x="8" y="202"/>
                      <a:pt x="16" y="188"/>
                    </a:cubicBezTo>
                    <a:cubicBezTo>
                      <a:pt x="28" y="169"/>
                      <a:pt x="45" y="156"/>
                      <a:pt x="60" y="153"/>
                    </a:cubicBezTo>
                    <a:cubicBezTo>
                      <a:pt x="60" y="154"/>
                      <a:pt x="60" y="154"/>
                      <a:pt x="60" y="154"/>
                    </a:cubicBezTo>
                    <a:cubicBezTo>
                      <a:pt x="61" y="154"/>
                      <a:pt x="61" y="155"/>
                      <a:pt x="63" y="154"/>
                    </a:cubicBezTo>
                    <a:cubicBezTo>
                      <a:pt x="63" y="154"/>
                      <a:pt x="64" y="153"/>
                      <a:pt x="64" y="153"/>
                    </a:cubicBezTo>
                    <a:cubicBezTo>
                      <a:pt x="64" y="153"/>
                      <a:pt x="64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4" y="152"/>
                      <a:pt x="64" y="152"/>
                      <a:pt x="64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64" y="151"/>
                      <a:pt x="63" y="151"/>
                      <a:pt x="63" y="151"/>
                    </a:cubicBezTo>
                    <a:cubicBezTo>
                      <a:pt x="63" y="150"/>
                      <a:pt x="64" y="150"/>
                      <a:pt x="64" y="150"/>
                    </a:cubicBezTo>
                    <a:close/>
                    <a:moveTo>
                      <a:pt x="182" y="190"/>
                    </a:move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5" name="Freeform 1226"/>
              <p:cNvSpPr>
                <a:spLocks/>
              </p:cNvSpPr>
              <p:nvPr/>
            </p:nvSpPr>
            <p:spPr bwMode="auto">
              <a:xfrm>
                <a:off x="762" y="2696"/>
                <a:ext cx="30" cy="65"/>
              </a:xfrm>
              <a:custGeom>
                <a:avLst/>
                <a:gdLst>
                  <a:gd name="T0" fmla="*/ 7 w 11"/>
                  <a:gd name="T1" fmla="*/ 2 h 24"/>
                  <a:gd name="T2" fmla="*/ 6 w 11"/>
                  <a:gd name="T3" fmla="*/ 5 h 24"/>
                  <a:gd name="T4" fmla="*/ 0 w 11"/>
                  <a:gd name="T5" fmla="*/ 22 h 24"/>
                  <a:gd name="T6" fmla="*/ 1 w 11"/>
                  <a:gd name="T7" fmla="*/ 24 h 24"/>
                  <a:gd name="T8" fmla="*/ 3 w 11"/>
                  <a:gd name="T9" fmla="*/ 23 h 24"/>
                  <a:gd name="T10" fmla="*/ 9 w 11"/>
                  <a:gd name="T11" fmla="*/ 6 h 24"/>
                  <a:gd name="T12" fmla="*/ 10 w 11"/>
                  <a:gd name="T13" fmla="*/ 3 h 24"/>
                  <a:gd name="T14" fmla="*/ 9 w 11"/>
                  <a:gd name="T15" fmla="*/ 1 h 24"/>
                  <a:gd name="T16" fmla="*/ 7 w 11"/>
                  <a:gd name="T1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7" y="2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3" y="11"/>
                      <a:pt x="1" y="16"/>
                      <a:pt x="0" y="22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4"/>
                      <a:pt x="3" y="23"/>
                    </a:cubicBezTo>
                    <a:cubicBezTo>
                      <a:pt x="4" y="17"/>
                      <a:pt x="7" y="12"/>
                      <a:pt x="9" y="6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6" name="Freeform 1227"/>
              <p:cNvSpPr>
                <a:spLocks/>
              </p:cNvSpPr>
              <p:nvPr/>
            </p:nvSpPr>
            <p:spPr bwMode="auto">
              <a:xfrm>
                <a:off x="721" y="2750"/>
                <a:ext cx="71" cy="38"/>
              </a:xfrm>
              <a:custGeom>
                <a:avLst/>
                <a:gdLst>
                  <a:gd name="T0" fmla="*/ 9 w 26"/>
                  <a:gd name="T1" fmla="*/ 13 h 14"/>
                  <a:gd name="T2" fmla="*/ 6 w 26"/>
                  <a:gd name="T3" fmla="*/ 2 h 14"/>
                  <a:gd name="T4" fmla="*/ 26 w 26"/>
                  <a:gd name="T5" fmla="*/ 6 h 14"/>
                  <a:gd name="T6" fmla="*/ 12 w 26"/>
                  <a:gd name="T7" fmla="*/ 14 h 14"/>
                  <a:gd name="T8" fmla="*/ 14 w 26"/>
                  <a:gd name="T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9" y="13"/>
                    </a:moveTo>
                    <a:cubicBezTo>
                      <a:pt x="4" y="12"/>
                      <a:pt x="0" y="6"/>
                      <a:pt x="6" y="2"/>
                    </a:cubicBezTo>
                    <a:cubicBezTo>
                      <a:pt x="11" y="0"/>
                      <a:pt x="22" y="4"/>
                      <a:pt x="26" y="6"/>
                    </a:cubicBezTo>
                    <a:cubicBezTo>
                      <a:pt x="23" y="10"/>
                      <a:pt x="18" y="13"/>
                      <a:pt x="12" y="14"/>
                    </a:cubicBezTo>
                    <a:cubicBezTo>
                      <a:pt x="10" y="14"/>
                      <a:pt x="13" y="13"/>
                      <a:pt x="14" y="13"/>
                    </a:cubicBezTo>
                  </a:path>
                </a:pathLst>
              </a:custGeom>
              <a:solidFill>
                <a:srgbClr val="E0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7" name="Freeform 1228"/>
              <p:cNvSpPr>
                <a:spLocks noEditPoints="1"/>
              </p:cNvSpPr>
              <p:nvPr/>
            </p:nvSpPr>
            <p:spPr bwMode="auto">
              <a:xfrm>
                <a:off x="724" y="2742"/>
                <a:ext cx="74" cy="52"/>
              </a:xfrm>
              <a:custGeom>
                <a:avLst/>
                <a:gdLst>
                  <a:gd name="T0" fmla="*/ 4 w 27"/>
                  <a:gd name="T1" fmla="*/ 4 h 19"/>
                  <a:gd name="T2" fmla="*/ 0 w 27"/>
                  <a:gd name="T3" fmla="*/ 11 h 19"/>
                  <a:gd name="T4" fmla="*/ 8 w 27"/>
                  <a:gd name="T5" fmla="*/ 17 h 19"/>
                  <a:gd name="T6" fmla="*/ 9 w 27"/>
                  <a:gd name="T7" fmla="*/ 17 h 19"/>
                  <a:gd name="T8" fmla="*/ 9 w 27"/>
                  <a:gd name="T9" fmla="*/ 17 h 19"/>
                  <a:gd name="T10" fmla="*/ 11 w 27"/>
                  <a:gd name="T11" fmla="*/ 19 h 19"/>
                  <a:gd name="T12" fmla="*/ 27 w 27"/>
                  <a:gd name="T13" fmla="*/ 10 h 19"/>
                  <a:gd name="T14" fmla="*/ 27 w 27"/>
                  <a:gd name="T15" fmla="*/ 8 h 19"/>
                  <a:gd name="T16" fmla="*/ 26 w 27"/>
                  <a:gd name="T17" fmla="*/ 7 h 19"/>
                  <a:gd name="T18" fmla="*/ 4 w 27"/>
                  <a:gd name="T19" fmla="*/ 4 h 19"/>
                  <a:gd name="T20" fmla="*/ 8 w 27"/>
                  <a:gd name="T21" fmla="*/ 14 h 19"/>
                  <a:gd name="T22" fmla="*/ 4 w 27"/>
                  <a:gd name="T23" fmla="*/ 10 h 19"/>
                  <a:gd name="T24" fmla="*/ 4 w 27"/>
                  <a:gd name="T25" fmla="*/ 10 h 19"/>
                  <a:gd name="T26" fmla="*/ 6 w 27"/>
                  <a:gd name="T27" fmla="*/ 7 h 19"/>
                  <a:gd name="T28" fmla="*/ 22 w 27"/>
                  <a:gd name="T29" fmla="*/ 9 h 19"/>
                  <a:gd name="T30" fmla="*/ 13 w 27"/>
                  <a:gd name="T31" fmla="*/ 14 h 19"/>
                  <a:gd name="T32" fmla="*/ 11 w 27"/>
                  <a:gd name="T33" fmla="*/ 14 h 19"/>
                  <a:gd name="T34" fmla="*/ 10 w 27"/>
                  <a:gd name="T35" fmla="*/ 15 h 19"/>
                  <a:gd name="T36" fmla="*/ 10 w 27"/>
                  <a:gd name="T37" fmla="*/ 15 h 19"/>
                  <a:gd name="T38" fmla="*/ 8 w 27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9">
                    <a:moveTo>
                      <a:pt x="4" y="4"/>
                    </a:move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4" y="17"/>
                      <a:pt x="8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9"/>
                      <a:pt x="11" y="19"/>
                    </a:cubicBezTo>
                    <a:cubicBezTo>
                      <a:pt x="18" y="17"/>
                      <a:pt x="23" y="14"/>
                      <a:pt x="27" y="10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7" y="8"/>
                      <a:pt x="27" y="7"/>
                      <a:pt x="26" y="7"/>
                    </a:cubicBezTo>
                    <a:cubicBezTo>
                      <a:pt x="23" y="6"/>
                      <a:pt x="10" y="0"/>
                      <a:pt x="4" y="4"/>
                    </a:cubicBezTo>
                    <a:close/>
                    <a:moveTo>
                      <a:pt x="8" y="14"/>
                    </a:moveTo>
                    <a:cubicBezTo>
                      <a:pt x="6" y="14"/>
                      <a:pt x="4" y="12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5" y="8"/>
                      <a:pt x="6" y="7"/>
                    </a:cubicBezTo>
                    <a:cubicBezTo>
                      <a:pt x="9" y="5"/>
                      <a:pt x="17" y="7"/>
                      <a:pt x="22" y="9"/>
                    </a:cubicBezTo>
                    <a:cubicBezTo>
                      <a:pt x="20" y="11"/>
                      <a:pt x="17" y="13"/>
                      <a:pt x="13" y="14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9" y="14"/>
                      <a:pt x="8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8" name="Freeform 1229"/>
              <p:cNvSpPr>
                <a:spLocks/>
              </p:cNvSpPr>
              <p:nvPr/>
            </p:nvSpPr>
            <p:spPr bwMode="auto">
              <a:xfrm>
                <a:off x="661" y="2783"/>
                <a:ext cx="101" cy="62"/>
              </a:xfrm>
              <a:custGeom>
                <a:avLst/>
                <a:gdLst>
                  <a:gd name="T0" fmla="*/ 34 w 37"/>
                  <a:gd name="T1" fmla="*/ 0 h 23"/>
                  <a:gd name="T2" fmla="*/ 32 w 37"/>
                  <a:gd name="T3" fmla="*/ 2 h 23"/>
                  <a:gd name="T4" fmla="*/ 25 w 37"/>
                  <a:gd name="T5" fmla="*/ 17 h 23"/>
                  <a:gd name="T6" fmla="*/ 6 w 37"/>
                  <a:gd name="T7" fmla="*/ 14 h 23"/>
                  <a:gd name="T8" fmla="*/ 5 w 37"/>
                  <a:gd name="T9" fmla="*/ 4 h 23"/>
                  <a:gd name="T10" fmla="*/ 5 w 37"/>
                  <a:gd name="T11" fmla="*/ 2 h 23"/>
                  <a:gd name="T12" fmla="*/ 2 w 37"/>
                  <a:gd name="T13" fmla="*/ 3 h 23"/>
                  <a:gd name="T14" fmla="*/ 4 w 37"/>
                  <a:gd name="T15" fmla="*/ 16 h 23"/>
                  <a:gd name="T16" fmla="*/ 26 w 37"/>
                  <a:gd name="T17" fmla="*/ 20 h 23"/>
                  <a:gd name="T18" fmla="*/ 36 w 37"/>
                  <a:gd name="T19" fmla="*/ 2 h 23"/>
                  <a:gd name="T20" fmla="*/ 34 w 3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3">
                    <a:moveTo>
                      <a:pt x="34" y="0"/>
                    </a:moveTo>
                    <a:cubicBezTo>
                      <a:pt x="33" y="0"/>
                      <a:pt x="32" y="1"/>
                      <a:pt x="32" y="2"/>
                    </a:cubicBezTo>
                    <a:cubicBezTo>
                      <a:pt x="33" y="12"/>
                      <a:pt x="29" y="15"/>
                      <a:pt x="25" y="17"/>
                    </a:cubicBezTo>
                    <a:cubicBezTo>
                      <a:pt x="19" y="20"/>
                      <a:pt x="10" y="18"/>
                      <a:pt x="6" y="14"/>
                    </a:cubicBezTo>
                    <a:cubicBezTo>
                      <a:pt x="5" y="12"/>
                      <a:pt x="3" y="9"/>
                      <a:pt x="5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0" y="7"/>
                      <a:pt x="0" y="12"/>
                      <a:pt x="4" y="16"/>
                    </a:cubicBezTo>
                    <a:cubicBezTo>
                      <a:pt x="9" y="21"/>
                      <a:pt x="19" y="23"/>
                      <a:pt x="26" y="20"/>
                    </a:cubicBezTo>
                    <a:cubicBezTo>
                      <a:pt x="30" y="19"/>
                      <a:pt x="37" y="14"/>
                      <a:pt x="36" y="2"/>
                    </a:cubicBezTo>
                    <a:cubicBezTo>
                      <a:pt x="36" y="1"/>
                      <a:pt x="35" y="0"/>
                      <a:pt x="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9" name="Freeform 1230"/>
              <p:cNvSpPr>
                <a:spLocks/>
              </p:cNvSpPr>
              <p:nvPr/>
            </p:nvSpPr>
            <p:spPr bwMode="auto">
              <a:xfrm>
                <a:off x="740" y="2799"/>
                <a:ext cx="142" cy="101"/>
              </a:xfrm>
              <a:custGeom>
                <a:avLst/>
                <a:gdLst>
                  <a:gd name="T0" fmla="*/ 4 w 52"/>
                  <a:gd name="T1" fmla="*/ 1 h 37"/>
                  <a:gd name="T2" fmla="*/ 1 w 52"/>
                  <a:gd name="T3" fmla="*/ 15 h 37"/>
                  <a:gd name="T4" fmla="*/ 1 w 52"/>
                  <a:gd name="T5" fmla="*/ 16 h 37"/>
                  <a:gd name="T6" fmla="*/ 51 w 52"/>
                  <a:gd name="T7" fmla="*/ 22 h 37"/>
                  <a:gd name="T8" fmla="*/ 51 w 52"/>
                  <a:gd name="T9" fmla="*/ 19 h 37"/>
                  <a:gd name="T10" fmla="*/ 49 w 52"/>
                  <a:gd name="T11" fmla="*/ 19 h 37"/>
                  <a:gd name="T12" fmla="*/ 4 w 52"/>
                  <a:gd name="T13" fmla="*/ 14 h 37"/>
                  <a:gd name="T14" fmla="*/ 4 w 52"/>
                  <a:gd name="T15" fmla="*/ 11 h 37"/>
                  <a:gd name="T16" fmla="*/ 6 w 52"/>
                  <a:gd name="T17" fmla="*/ 3 h 37"/>
                  <a:gd name="T18" fmla="*/ 7 w 52"/>
                  <a:gd name="T19" fmla="*/ 2 h 37"/>
                  <a:gd name="T20" fmla="*/ 6 w 52"/>
                  <a:gd name="T21" fmla="*/ 0 h 37"/>
                  <a:gd name="T22" fmla="*/ 4 w 52"/>
                  <a:gd name="T23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37">
                    <a:moveTo>
                      <a:pt x="4" y="1"/>
                    </a:moveTo>
                    <a:cubicBezTo>
                      <a:pt x="1" y="5"/>
                      <a:pt x="0" y="10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0" y="23"/>
                      <a:pt x="33" y="37"/>
                      <a:pt x="51" y="22"/>
                    </a:cubicBezTo>
                    <a:cubicBezTo>
                      <a:pt x="52" y="21"/>
                      <a:pt x="52" y="20"/>
                      <a:pt x="51" y="19"/>
                    </a:cubicBezTo>
                    <a:cubicBezTo>
                      <a:pt x="51" y="19"/>
                      <a:pt x="49" y="19"/>
                      <a:pt x="49" y="19"/>
                    </a:cubicBezTo>
                    <a:cubicBezTo>
                      <a:pt x="33" y="33"/>
                      <a:pt x="13" y="20"/>
                      <a:pt x="4" y="14"/>
                    </a:cubicBezTo>
                    <a:cubicBezTo>
                      <a:pt x="4" y="13"/>
                      <a:pt x="4" y="12"/>
                      <a:pt x="4" y="11"/>
                    </a:cubicBezTo>
                    <a:cubicBezTo>
                      <a:pt x="4" y="8"/>
                      <a:pt x="5" y="5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0" name="Freeform 1231"/>
              <p:cNvSpPr>
                <a:spLocks/>
              </p:cNvSpPr>
              <p:nvPr/>
            </p:nvSpPr>
            <p:spPr bwMode="auto">
              <a:xfrm>
                <a:off x="629" y="2652"/>
                <a:ext cx="60" cy="52"/>
              </a:xfrm>
              <a:custGeom>
                <a:avLst/>
                <a:gdLst>
                  <a:gd name="T0" fmla="*/ 11 w 22"/>
                  <a:gd name="T1" fmla="*/ 5 h 19"/>
                  <a:gd name="T2" fmla="*/ 18 w 22"/>
                  <a:gd name="T3" fmla="*/ 14 h 19"/>
                  <a:gd name="T4" fmla="*/ 10 w 22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1" y="5"/>
                    </a:moveTo>
                    <a:cubicBezTo>
                      <a:pt x="0" y="7"/>
                      <a:pt x="7" y="19"/>
                      <a:pt x="18" y="14"/>
                    </a:cubicBezTo>
                    <a:cubicBezTo>
                      <a:pt x="22" y="7"/>
                      <a:pt x="18" y="0"/>
                      <a:pt x="10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1" name="Freeform 1232"/>
              <p:cNvSpPr>
                <a:spLocks/>
              </p:cNvSpPr>
              <p:nvPr/>
            </p:nvSpPr>
            <p:spPr bwMode="auto">
              <a:xfrm>
                <a:off x="961" y="2723"/>
                <a:ext cx="57" cy="52"/>
              </a:xfrm>
              <a:custGeom>
                <a:avLst/>
                <a:gdLst>
                  <a:gd name="T0" fmla="*/ 11 w 21"/>
                  <a:gd name="T1" fmla="*/ 5 h 19"/>
                  <a:gd name="T2" fmla="*/ 18 w 21"/>
                  <a:gd name="T3" fmla="*/ 14 h 19"/>
                  <a:gd name="T4" fmla="*/ 9 w 21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11" y="5"/>
                    </a:moveTo>
                    <a:cubicBezTo>
                      <a:pt x="0" y="7"/>
                      <a:pt x="6" y="19"/>
                      <a:pt x="18" y="14"/>
                    </a:cubicBezTo>
                    <a:cubicBezTo>
                      <a:pt x="21" y="7"/>
                      <a:pt x="17" y="0"/>
                      <a:pt x="9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2" name="Freeform 1233"/>
              <p:cNvSpPr>
                <a:spLocks/>
              </p:cNvSpPr>
              <p:nvPr/>
            </p:nvSpPr>
            <p:spPr bwMode="auto">
              <a:xfrm>
                <a:off x="721" y="2826"/>
                <a:ext cx="47" cy="44"/>
              </a:xfrm>
              <a:custGeom>
                <a:avLst/>
                <a:gdLst>
                  <a:gd name="T0" fmla="*/ 7 w 17"/>
                  <a:gd name="T1" fmla="*/ 15 h 16"/>
                  <a:gd name="T2" fmla="*/ 14 w 17"/>
                  <a:gd name="T3" fmla="*/ 13 h 16"/>
                  <a:gd name="T4" fmla="*/ 17 w 17"/>
                  <a:gd name="T5" fmla="*/ 10 h 16"/>
                  <a:gd name="T6" fmla="*/ 13 w 17"/>
                  <a:gd name="T7" fmla="*/ 8 h 16"/>
                  <a:gd name="T8" fmla="*/ 10 w 17"/>
                  <a:gd name="T9" fmla="*/ 4 h 16"/>
                  <a:gd name="T10" fmla="*/ 7 w 17"/>
                  <a:gd name="T11" fmla="*/ 1 h 16"/>
                  <a:gd name="T12" fmla="*/ 4 w 17"/>
                  <a:gd name="T13" fmla="*/ 3 h 16"/>
                  <a:gd name="T14" fmla="*/ 0 w 17"/>
                  <a:gd name="T15" fmla="*/ 5 h 16"/>
                  <a:gd name="T16" fmla="*/ 0 w 17"/>
                  <a:gd name="T17" fmla="*/ 10 h 16"/>
                  <a:gd name="T18" fmla="*/ 7 w 17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7" y="15"/>
                    </a:moveTo>
                    <a:cubicBezTo>
                      <a:pt x="9" y="16"/>
                      <a:pt x="12" y="14"/>
                      <a:pt x="14" y="13"/>
                    </a:cubicBezTo>
                    <a:cubicBezTo>
                      <a:pt x="14" y="12"/>
                      <a:pt x="17" y="11"/>
                      <a:pt x="17" y="10"/>
                    </a:cubicBezTo>
                    <a:cubicBezTo>
                      <a:pt x="17" y="9"/>
                      <a:pt x="14" y="8"/>
                      <a:pt x="13" y="8"/>
                    </a:cubicBezTo>
                    <a:cubicBezTo>
                      <a:pt x="12" y="7"/>
                      <a:pt x="10" y="5"/>
                      <a:pt x="10" y="4"/>
                    </a:cubicBezTo>
                    <a:cubicBezTo>
                      <a:pt x="9" y="2"/>
                      <a:pt x="9" y="0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1" y="13"/>
                      <a:pt x="3" y="15"/>
                      <a:pt x="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3" name="Freeform 1234"/>
              <p:cNvSpPr>
                <a:spLocks noEditPoints="1"/>
              </p:cNvSpPr>
              <p:nvPr/>
            </p:nvSpPr>
            <p:spPr bwMode="auto">
              <a:xfrm>
                <a:off x="716" y="2826"/>
                <a:ext cx="54" cy="46"/>
              </a:xfrm>
              <a:custGeom>
                <a:avLst/>
                <a:gdLst>
                  <a:gd name="T0" fmla="*/ 7 w 20"/>
                  <a:gd name="T1" fmla="*/ 1 h 17"/>
                  <a:gd name="T2" fmla="*/ 5 w 20"/>
                  <a:gd name="T3" fmla="*/ 1 h 17"/>
                  <a:gd name="T4" fmla="*/ 4 w 20"/>
                  <a:gd name="T5" fmla="*/ 1 h 17"/>
                  <a:gd name="T6" fmla="*/ 0 w 20"/>
                  <a:gd name="T7" fmla="*/ 5 h 17"/>
                  <a:gd name="T8" fmla="*/ 0 w 20"/>
                  <a:gd name="T9" fmla="*/ 10 h 17"/>
                  <a:gd name="T10" fmla="*/ 8 w 20"/>
                  <a:gd name="T11" fmla="*/ 17 h 17"/>
                  <a:gd name="T12" fmla="*/ 8 w 20"/>
                  <a:gd name="T13" fmla="*/ 17 h 17"/>
                  <a:gd name="T14" fmla="*/ 17 w 20"/>
                  <a:gd name="T15" fmla="*/ 14 h 17"/>
                  <a:gd name="T16" fmla="*/ 18 w 20"/>
                  <a:gd name="T17" fmla="*/ 13 h 17"/>
                  <a:gd name="T18" fmla="*/ 20 w 20"/>
                  <a:gd name="T19" fmla="*/ 10 h 17"/>
                  <a:gd name="T20" fmla="*/ 17 w 20"/>
                  <a:gd name="T21" fmla="*/ 7 h 17"/>
                  <a:gd name="T22" fmla="*/ 16 w 20"/>
                  <a:gd name="T23" fmla="*/ 6 h 17"/>
                  <a:gd name="T24" fmla="*/ 13 w 20"/>
                  <a:gd name="T25" fmla="*/ 3 h 17"/>
                  <a:gd name="T26" fmla="*/ 13 w 20"/>
                  <a:gd name="T27" fmla="*/ 2 h 17"/>
                  <a:gd name="T28" fmla="*/ 11 w 20"/>
                  <a:gd name="T29" fmla="*/ 0 h 17"/>
                  <a:gd name="T30" fmla="*/ 8 w 20"/>
                  <a:gd name="T31" fmla="*/ 0 h 17"/>
                  <a:gd name="T32" fmla="*/ 7 w 20"/>
                  <a:gd name="T33" fmla="*/ 1 h 17"/>
                  <a:gd name="T34" fmla="*/ 5 w 20"/>
                  <a:gd name="T35" fmla="*/ 5 h 17"/>
                  <a:gd name="T36" fmla="*/ 6 w 20"/>
                  <a:gd name="T37" fmla="*/ 4 h 17"/>
                  <a:gd name="T38" fmla="*/ 8 w 20"/>
                  <a:gd name="T39" fmla="*/ 3 h 17"/>
                  <a:gd name="T40" fmla="*/ 9 w 20"/>
                  <a:gd name="T41" fmla="*/ 3 h 17"/>
                  <a:gd name="T42" fmla="*/ 9 w 20"/>
                  <a:gd name="T43" fmla="*/ 3 h 17"/>
                  <a:gd name="T44" fmla="*/ 10 w 20"/>
                  <a:gd name="T45" fmla="*/ 3 h 17"/>
                  <a:gd name="T46" fmla="*/ 10 w 20"/>
                  <a:gd name="T47" fmla="*/ 5 h 17"/>
                  <a:gd name="T48" fmla="*/ 14 w 20"/>
                  <a:gd name="T49" fmla="*/ 9 h 17"/>
                  <a:gd name="T50" fmla="*/ 16 w 20"/>
                  <a:gd name="T51" fmla="*/ 10 h 17"/>
                  <a:gd name="T52" fmla="*/ 16 w 20"/>
                  <a:gd name="T53" fmla="*/ 10 h 17"/>
                  <a:gd name="T54" fmla="*/ 16 w 20"/>
                  <a:gd name="T55" fmla="*/ 11 h 17"/>
                  <a:gd name="T56" fmla="*/ 15 w 20"/>
                  <a:gd name="T57" fmla="*/ 11 h 17"/>
                  <a:gd name="T58" fmla="*/ 9 w 20"/>
                  <a:gd name="T59" fmla="*/ 14 h 17"/>
                  <a:gd name="T60" fmla="*/ 9 w 20"/>
                  <a:gd name="T61" fmla="*/ 14 h 17"/>
                  <a:gd name="T62" fmla="*/ 4 w 20"/>
                  <a:gd name="T63" fmla="*/ 9 h 17"/>
                  <a:gd name="T64" fmla="*/ 3 w 20"/>
                  <a:gd name="T65" fmla="*/ 7 h 17"/>
                  <a:gd name="T66" fmla="*/ 4 w 20"/>
                  <a:gd name="T67" fmla="*/ 5 h 17"/>
                  <a:gd name="T68" fmla="*/ 4 w 20"/>
                  <a:gd name="T69" fmla="*/ 5 h 17"/>
                  <a:gd name="T70" fmla="*/ 5 w 20"/>
                  <a:gd name="T7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" h="17">
                    <a:moveTo>
                      <a:pt x="7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2"/>
                      <a:pt x="1" y="2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2" y="14"/>
                      <a:pt x="5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1" y="17"/>
                      <a:pt x="15" y="16"/>
                      <a:pt x="17" y="14"/>
                    </a:cubicBezTo>
                    <a:cubicBezTo>
                      <a:pt x="17" y="14"/>
                      <a:pt x="18" y="13"/>
                      <a:pt x="18" y="13"/>
                    </a:cubicBezTo>
                    <a:cubicBezTo>
                      <a:pt x="19" y="12"/>
                      <a:pt x="20" y="11"/>
                      <a:pt x="20" y="10"/>
                    </a:cubicBezTo>
                    <a:cubicBezTo>
                      <a:pt x="20" y="8"/>
                      <a:pt x="18" y="7"/>
                      <a:pt x="17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5"/>
                      <a:pt x="13" y="4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lose/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2" y="7"/>
                      <a:pt x="14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3"/>
                      <a:pt x="11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6" y="13"/>
                      <a:pt x="4" y="12"/>
                      <a:pt x="4" y="9"/>
                    </a:cubicBezTo>
                    <a:cubicBezTo>
                      <a:pt x="4" y="9"/>
                      <a:pt x="3" y="8"/>
                      <a:pt x="3" y="7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4" name="Freeform 1235"/>
              <p:cNvSpPr>
                <a:spLocks/>
              </p:cNvSpPr>
              <p:nvPr/>
            </p:nvSpPr>
            <p:spPr bwMode="auto">
              <a:xfrm>
                <a:off x="661" y="2590"/>
                <a:ext cx="55" cy="35"/>
              </a:xfrm>
              <a:custGeom>
                <a:avLst/>
                <a:gdLst>
                  <a:gd name="T0" fmla="*/ 1 w 20"/>
                  <a:gd name="T1" fmla="*/ 6 h 13"/>
                  <a:gd name="T2" fmla="*/ 1 w 20"/>
                  <a:gd name="T3" fmla="*/ 8 h 13"/>
                  <a:gd name="T4" fmla="*/ 4 w 20"/>
                  <a:gd name="T5" fmla="*/ 8 h 13"/>
                  <a:gd name="T6" fmla="*/ 11 w 20"/>
                  <a:gd name="T7" fmla="*/ 4 h 13"/>
                  <a:gd name="T8" fmla="*/ 17 w 20"/>
                  <a:gd name="T9" fmla="*/ 11 h 13"/>
                  <a:gd name="T10" fmla="*/ 18 w 20"/>
                  <a:gd name="T11" fmla="*/ 13 h 13"/>
                  <a:gd name="T12" fmla="*/ 20 w 20"/>
                  <a:gd name="T13" fmla="*/ 11 h 13"/>
                  <a:gd name="T14" fmla="*/ 12 w 20"/>
                  <a:gd name="T15" fmla="*/ 1 h 13"/>
                  <a:gd name="T16" fmla="*/ 1 w 20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1" y="6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6" y="5"/>
                      <a:pt x="9" y="3"/>
                      <a:pt x="11" y="4"/>
                    </a:cubicBezTo>
                    <a:cubicBezTo>
                      <a:pt x="14" y="5"/>
                      <a:pt x="16" y="8"/>
                      <a:pt x="17" y="11"/>
                    </a:cubicBezTo>
                    <a:cubicBezTo>
                      <a:pt x="17" y="12"/>
                      <a:pt x="17" y="13"/>
                      <a:pt x="18" y="13"/>
                    </a:cubicBezTo>
                    <a:cubicBezTo>
                      <a:pt x="19" y="12"/>
                      <a:pt x="20" y="12"/>
                      <a:pt x="20" y="11"/>
                    </a:cubicBezTo>
                    <a:cubicBezTo>
                      <a:pt x="19" y="6"/>
                      <a:pt x="16" y="2"/>
                      <a:pt x="12" y="1"/>
                    </a:cubicBezTo>
                    <a:cubicBezTo>
                      <a:pt x="8" y="0"/>
                      <a:pt x="4" y="2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5" name="Freeform 1236"/>
              <p:cNvSpPr>
                <a:spLocks/>
              </p:cNvSpPr>
              <p:nvPr/>
            </p:nvSpPr>
            <p:spPr bwMode="auto">
              <a:xfrm>
                <a:off x="985" y="2663"/>
                <a:ext cx="58" cy="33"/>
              </a:xfrm>
              <a:custGeom>
                <a:avLst/>
                <a:gdLst>
                  <a:gd name="T0" fmla="*/ 1 w 21"/>
                  <a:gd name="T1" fmla="*/ 4 h 12"/>
                  <a:gd name="T2" fmla="*/ 1 w 21"/>
                  <a:gd name="T3" fmla="*/ 7 h 12"/>
                  <a:gd name="T4" fmla="*/ 3 w 21"/>
                  <a:gd name="T5" fmla="*/ 7 h 12"/>
                  <a:gd name="T6" fmla="*/ 12 w 21"/>
                  <a:gd name="T7" fmla="*/ 5 h 12"/>
                  <a:gd name="T8" fmla="*/ 17 w 21"/>
                  <a:gd name="T9" fmla="*/ 10 h 12"/>
                  <a:gd name="T10" fmla="*/ 19 w 21"/>
                  <a:gd name="T11" fmla="*/ 12 h 12"/>
                  <a:gd name="T12" fmla="*/ 21 w 21"/>
                  <a:gd name="T13" fmla="*/ 9 h 12"/>
                  <a:gd name="T14" fmla="*/ 13 w 21"/>
                  <a:gd name="T15" fmla="*/ 1 h 12"/>
                  <a:gd name="T16" fmla="*/ 1 w 21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" y="4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5" y="4"/>
                      <a:pt x="9" y="4"/>
                      <a:pt x="12" y="5"/>
                    </a:cubicBezTo>
                    <a:cubicBezTo>
                      <a:pt x="15" y="5"/>
                      <a:pt x="17" y="7"/>
                      <a:pt x="17" y="10"/>
                    </a:cubicBezTo>
                    <a:cubicBezTo>
                      <a:pt x="18" y="11"/>
                      <a:pt x="19" y="12"/>
                      <a:pt x="19" y="12"/>
                    </a:cubicBezTo>
                    <a:cubicBezTo>
                      <a:pt x="20" y="11"/>
                      <a:pt x="21" y="10"/>
                      <a:pt x="21" y="9"/>
                    </a:cubicBezTo>
                    <a:cubicBezTo>
                      <a:pt x="20" y="6"/>
                      <a:pt x="17" y="3"/>
                      <a:pt x="13" y="1"/>
                    </a:cubicBezTo>
                    <a:cubicBezTo>
                      <a:pt x="9" y="0"/>
                      <a:pt x="4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6" name="Freeform 1237"/>
              <p:cNvSpPr>
                <a:spLocks/>
              </p:cNvSpPr>
              <p:nvPr/>
            </p:nvSpPr>
            <p:spPr bwMode="auto">
              <a:xfrm>
                <a:off x="751" y="2211"/>
                <a:ext cx="164" cy="324"/>
              </a:xfrm>
              <a:custGeom>
                <a:avLst/>
                <a:gdLst>
                  <a:gd name="T0" fmla="*/ 0 w 60"/>
                  <a:gd name="T1" fmla="*/ 119 h 119"/>
                  <a:gd name="T2" fmla="*/ 10 w 60"/>
                  <a:gd name="T3" fmla="*/ 57 h 119"/>
                  <a:gd name="T4" fmla="*/ 45 w 60"/>
                  <a:gd name="T5" fmla="*/ 0 h 119"/>
                  <a:gd name="T6" fmla="*/ 42 w 60"/>
                  <a:gd name="T7" fmla="*/ 22 h 119"/>
                  <a:gd name="T8" fmla="*/ 23 w 60"/>
                  <a:gd name="T9" fmla="*/ 61 h 119"/>
                  <a:gd name="T10" fmla="*/ 5 w 60"/>
                  <a:gd name="T11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119">
                    <a:moveTo>
                      <a:pt x="0" y="119"/>
                    </a:moveTo>
                    <a:cubicBezTo>
                      <a:pt x="6" y="100"/>
                      <a:pt x="3" y="77"/>
                      <a:pt x="10" y="57"/>
                    </a:cubicBezTo>
                    <a:cubicBezTo>
                      <a:pt x="14" y="46"/>
                      <a:pt x="29" y="1"/>
                      <a:pt x="45" y="0"/>
                    </a:cubicBezTo>
                    <a:cubicBezTo>
                      <a:pt x="60" y="0"/>
                      <a:pt x="45" y="16"/>
                      <a:pt x="42" y="22"/>
                    </a:cubicBezTo>
                    <a:cubicBezTo>
                      <a:pt x="35" y="34"/>
                      <a:pt x="29" y="48"/>
                      <a:pt x="23" y="61"/>
                    </a:cubicBezTo>
                    <a:cubicBezTo>
                      <a:pt x="15" y="80"/>
                      <a:pt x="8" y="102"/>
                      <a:pt x="5" y="119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7" name="Freeform 1238"/>
              <p:cNvSpPr>
                <a:spLocks/>
              </p:cNvSpPr>
              <p:nvPr/>
            </p:nvSpPr>
            <p:spPr bwMode="auto">
              <a:xfrm>
                <a:off x="1051" y="2342"/>
                <a:ext cx="193" cy="316"/>
              </a:xfrm>
              <a:custGeom>
                <a:avLst/>
                <a:gdLst>
                  <a:gd name="T0" fmla="*/ 8 w 71"/>
                  <a:gd name="T1" fmla="*/ 109 h 116"/>
                  <a:gd name="T2" fmla="*/ 68 w 71"/>
                  <a:gd name="T3" fmla="*/ 2 h 116"/>
                  <a:gd name="T4" fmla="*/ 55 w 71"/>
                  <a:gd name="T5" fmla="*/ 28 h 116"/>
                  <a:gd name="T6" fmla="*/ 33 w 71"/>
                  <a:gd name="T7" fmla="*/ 63 h 116"/>
                  <a:gd name="T8" fmla="*/ 12 w 71"/>
                  <a:gd name="T9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8" y="109"/>
                    </a:moveTo>
                    <a:cubicBezTo>
                      <a:pt x="0" y="106"/>
                      <a:pt x="35" y="0"/>
                      <a:pt x="68" y="2"/>
                    </a:cubicBezTo>
                    <a:cubicBezTo>
                      <a:pt x="71" y="13"/>
                      <a:pt x="61" y="20"/>
                      <a:pt x="55" y="28"/>
                    </a:cubicBezTo>
                    <a:cubicBezTo>
                      <a:pt x="46" y="39"/>
                      <a:pt x="39" y="51"/>
                      <a:pt x="33" y="63"/>
                    </a:cubicBezTo>
                    <a:cubicBezTo>
                      <a:pt x="24" y="80"/>
                      <a:pt x="15" y="98"/>
                      <a:pt x="12" y="116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8" name="Freeform 1239"/>
              <p:cNvSpPr>
                <a:spLocks/>
              </p:cNvSpPr>
              <p:nvPr/>
            </p:nvSpPr>
            <p:spPr bwMode="auto">
              <a:xfrm>
                <a:off x="517" y="2696"/>
                <a:ext cx="139" cy="81"/>
              </a:xfrm>
              <a:custGeom>
                <a:avLst/>
                <a:gdLst>
                  <a:gd name="T0" fmla="*/ 43 w 51"/>
                  <a:gd name="T1" fmla="*/ 12 h 30"/>
                  <a:gd name="T2" fmla="*/ 20 w 51"/>
                  <a:gd name="T3" fmla="*/ 23 h 30"/>
                  <a:gd name="T4" fmla="*/ 47 w 51"/>
                  <a:gd name="T5" fmla="*/ 24 h 30"/>
                  <a:gd name="T6" fmla="*/ 44 w 51"/>
                  <a:gd name="T7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43" y="12"/>
                    </a:moveTo>
                    <a:cubicBezTo>
                      <a:pt x="32" y="0"/>
                      <a:pt x="0" y="8"/>
                      <a:pt x="20" y="23"/>
                    </a:cubicBezTo>
                    <a:cubicBezTo>
                      <a:pt x="26" y="27"/>
                      <a:pt x="40" y="30"/>
                      <a:pt x="47" y="24"/>
                    </a:cubicBezTo>
                    <a:cubicBezTo>
                      <a:pt x="51" y="20"/>
                      <a:pt x="50" y="14"/>
                      <a:pt x="44" y="13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9" name="Freeform 1240"/>
              <p:cNvSpPr>
                <a:spLocks/>
              </p:cNvSpPr>
              <p:nvPr/>
            </p:nvSpPr>
            <p:spPr bwMode="auto">
              <a:xfrm>
                <a:off x="926" y="2799"/>
                <a:ext cx="152" cy="57"/>
              </a:xfrm>
              <a:custGeom>
                <a:avLst/>
                <a:gdLst>
                  <a:gd name="T0" fmla="*/ 41 w 56"/>
                  <a:gd name="T1" fmla="*/ 5 h 21"/>
                  <a:gd name="T2" fmla="*/ 11 w 56"/>
                  <a:gd name="T3" fmla="*/ 3 h 21"/>
                  <a:gd name="T4" fmla="*/ 12 w 56"/>
                  <a:gd name="T5" fmla="*/ 17 h 21"/>
                  <a:gd name="T6" fmla="*/ 45 w 56"/>
                  <a:gd name="T7" fmla="*/ 19 h 21"/>
                  <a:gd name="T8" fmla="*/ 45 w 56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1">
                    <a:moveTo>
                      <a:pt x="41" y="5"/>
                    </a:moveTo>
                    <a:cubicBezTo>
                      <a:pt x="33" y="1"/>
                      <a:pt x="20" y="0"/>
                      <a:pt x="11" y="3"/>
                    </a:cubicBezTo>
                    <a:cubicBezTo>
                      <a:pt x="0" y="6"/>
                      <a:pt x="2" y="13"/>
                      <a:pt x="12" y="17"/>
                    </a:cubicBezTo>
                    <a:cubicBezTo>
                      <a:pt x="21" y="21"/>
                      <a:pt x="35" y="21"/>
                      <a:pt x="45" y="19"/>
                    </a:cubicBezTo>
                    <a:cubicBezTo>
                      <a:pt x="56" y="17"/>
                      <a:pt x="54" y="11"/>
                      <a:pt x="45" y="7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0" name="Freeform 1241"/>
              <p:cNvSpPr>
                <a:spLocks/>
              </p:cNvSpPr>
              <p:nvPr/>
            </p:nvSpPr>
            <p:spPr bwMode="auto">
              <a:xfrm>
                <a:off x="580" y="2723"/>
                <a:ext cx="43" cy="32"/>
              </a:xfrm>
              <a:custGeom>
                <a:avLst/>
                <a:gdLst>
                  <a:gd name="T0" fmla="*/ 15 w 16"/>
                  <a:gd name="T1" fmla="*/ 6 h 12"/>
                  <a:gd name="T2" fmla="*/ 1 w 16"/>
                  <a:gd name="T3" fmla="*/ 6 h 12"/>
                  <a:gd name="T4" fmla="*/ 15 w 16"/>
                  <a:gd name="T5" fmla="*/ 11 h 12"/>
                  <a:gd name="T6" fmla="*/ 15 w 16"/>
                  <a:gd name="T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5" y="6"/>
                    </a:moveTo>
                    <a:cubicBezTo>
                      <a:pt x="12" y="3"/>
                      <a:pt x="3" y="0"/>
                      <a:pt x="1" y="6"/>
                    </a:cubicBezTo>
                    <a:cubicBezTo>
                      <a:pt x="0" y="11"/>
                      <a:pt x="12" y="12"/>
                      <a:pt x="15" y="11"/>
                    </a:cubicBezTo>
                    <a:cubicBezTo>
                      <a:pt x="16" y="9"/>
                      <a:pt x="15" y="7"/>
                      <a:pt x="15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1" name="Freeform 1242"/>
              <p:cNvSpPr>
                <a:spLocks/>
              </p:cNvSpPr>
              <p:nvPr/>
            </p:nvSpPr>
            <p:spPr bwMode="auto">
              <a:xfrm>
                <a:off x="980" y="2813"/>
                <a:ext cx="41" cy="30"/>
              </a:xfrm>
              <a:custGeom>
                <a:avLst/>
                <a:gdLst>
                  <a:gd name="T0" fmla="*/ 14 w 15"/>
                  <a:gd name="T1" fmla="*/ 5 h 11"/>
                  <a:gd name="T2" fmla="*/ 1 w 15"/>
                  <a:gd name="T3" fmla="*/ 5 h 11"/>
                  <a:gd name="T4" fmla="*/ 15 w 15"/>
                  <a:gd name="T5" fmla="*/ 11 h 11"/>
                  <a:gd name="T6" fmla="*/ 14 w 15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4" y="5"/>
                    </a:moveTo>
                    <a:cubicBezTo>
                      <a:pt x="12" y="2"/>
                      <a:pt x="2" y="0"/>
                      <a:pt x="1" y="5"/>
                    </a:cubicBezTo>
                    <a:cubicBezTo>
                      <a:pt x="0" y="10"/>
                      <a:pt x="11" y="11"/>
                      <a:pt x="15" y="11"/>
                    </a:cubicBezTo>
                    <a:cubicBezTo>
                      <a:pt x="15" y="9"/>
                      <a:pt x="15" y="7"/>
                      <a:pt x="14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2" name="Freeform 1243"/>
              <p:cNvSpPr>
                <a:spLocks/>
              </p:cNvSpPr>
              <p:nvPr/>
            </p:nvSpPr>
            <p:spPr bwMode="auto">
              <a:xfrm>
                <a:off x="637" y="302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3" name="Freeform 1244"/>
              <p:cNvSpPr>
                <a:spLocks/>
              </p:cNvSpPr>
              <p:nvPr/>
            </p:nvSpPr>
            <p:spPr bwMode="auto">
              <a:xfrm>
                <a:off x="629" y="3019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2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4" name="Freeform 1245"/>
              <p:cNvSpPr>
                <a:spLocks/>
              </p:cNvSpPr>
              <p:nvPr/>
            </p:nvSpPr>
            <p:spPr bwMode="auto">
              <a:xfrm>
                <a:off x="632" y="302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5" name="Freeform 1246"/>
              <p:cNvSpPr>
                <a:spLocks/>
              </p:cNvSpPr>
              <p:nvPr/>
            </p:nvSpPr>
            <p:spPr bwMode="auto">
              <a:xfrm>
                <a:off x="632" y="302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6" name="Freeform 1247"/>
              <p:cNvSpPr>
                <a:spLocks/>
              </p:cNvSpPr>
              <p:nvPr/>
            </p:nvSpPr>
            <p:spPr bwMode="auto">
              <a:xfrm>
                <a:off x="629" y="303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7" name="Freeform 1248"/>
              <p:cNvSpPr>
                <a:spLocks/>
              </p:cNvSpPr>
              <p:nvPr/>
            </p:nvSpPr>
            <p:spPr bwMode="auto">
              <a:xfrm>
                <a:off x="626" y="3025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8" name="Freeform 1249"/>
              <p:cNvSpPr>
                <a:spLocks/>
              </p:cNvSpPr>
              <p:nvPr/>
            </p:nvSpPr>
            <p:spPr bwMode="auto">
              <a:xfrm>
                <a:off x="629" y="30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9" name="Freeform 1250"/>
              <p:cNvSpPr>
                <a:spLocks/>
              </p:cNvSpPr>
              <p:nvPr/>
            </p:nvSpPr>
            <p:spPr bwMode="auto">
              <a:xfrm>
                <a:off x="632" y="302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0" name="Freeform 1251"/>
              <p:cNvSpPr>
                <a:spLocks/>
              </p:cNvSpPr>
              <p:nvPr/>
            </p:nvSpPr>
            <p:spPr bwMode="auto">
              <a:xfrm>
                <a:off x="623" y="3022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1" name="Freeform 1252"/>
              <p:cNvSpPr>
                <a:spLocks/>
              </p:cNvSpPr>
              <p:nvPr/>
            </p:nvSpPr>
            <p:spPr bwMode="auto">
              <a:xfrm>
                <a:off x="623" y="301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2" name="Freeform 1253"/>
              <p:cNvSpPr>
                <a:spLocks/>
              </p:cNvSpPr>
              <p:nvPr/>
            </p:nvSpPr>
            <p:spPr bwMode="auto">
              <a:xfrm>
                <a:off x="621" y="3022"/>
                <a:ext cx="2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1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3" name="Rectangle 1254"/>
              <p:cNvSpPr>
                <a:spLocks noChangeArrowheads="1"/>
              </p:cNvSpPr>
              <p:nvPr/>
            </p:nvSpPr>
            <p:spPr bwMode="auto">
              <a:xfrm>
                <a:off x="623" y="302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4" name="Freeform 1255"/>
              <p:cNvSpPr>
                <a:spLocks/>
              </p:cNvSpPr>
              <p:nvPr/>
            </p:nvSpPr>
            <p:spPr bwMode="auto">
              <a:xfrm>
                <a:off x="618" y="3025"/>
                <a:ext cx="14" cy="3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5" name="Freeform 1256"/>
              <p:cNvSpPr>
                <a:spLocks/>
              </p:cNvSpPr>
              <p:nvPr/>
            </p:nvSpPr>
            <p:spPr bwMode="auto">
              <a:xfrm>
                <a:off x="618" y="3028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6" name="Freeform 1257"/>
              <p:cNvSpPr>
                <a:spLocks/>
              </p:cNvSpPr>
              <p:nvPr/>
            </p:nvSpPr>
            <p:spPr bwMode="auto">
              <a:xfrm>
                <a:off x="626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7" name="Freeform 1258"/>
              <p:cNvSpPr>
                <a:spLocks/>
              </p:cNvSpPr>
              <p:nvPr/>
            </p:nvSpPr>
            <p:spPr bwMode="auto">
              <a:xfrm>
                <a:off x="618" y="302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8" name="Freeform 1259"/>
              <p:cNvSpPr>
                <a:spLocks/>
              </p:cNvSpPr>
              <p:nvPr/>
            </p:nvSpPr>
            <p:spPr bwMode="auto">
              <a:xfrm>
                <a:off x="615" y="3003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4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3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7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2" y="6"/>
                      <a:pt x="4" y="7"/>
                      <a:pt x="1" y="7"/>
                    </a:cubicBezTo>
                    <a:cubicBezTo>
                      <a:pt x="0" y="7"/>
                      <a:pt x="3" y="7"/>
                      <a:pt x="3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6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9" name="Freeform 1260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0" name="Freeform 1261"/>
              <p:cNvSpPr>
                <a:spLocks/>
              </p:cNvSpPr>
              <p:nvPr/>
            </p:nvSpPr>
            <p:spPr bwMode="auto">
              <a:xfrm>
                <a:off x="634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1" name="Rectangle 1262"/>
              <p:cNvSpPr>
                <a:spLocks noChangeArrowheads="1"/>
              </p:cNvSpPr>
              <p:nvPr/>
            </p:nvSpPr>
            <p:spPr bwMode="auto">
              <a:xfrm>
                <a:off x="634" y="300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2" name="Freeform 1263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3" name="Freeform 1264"/>
              <p:cNvSpPr>
                <a:spLocks/>
              </p:cNvSpPr>
              <p:nvPr/>
            </p:nvSpPr>
            <p:spPr bwMode="auto">
              <a:xfrm>
                <a:off x="632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4" name="Rectangle 1265"/>
              <p:cNvSpPr>
                <a:spLocks noChangeArrowheads="1"/>
              </p:cNvSpPr>
              <p:nvPr/>
            </p:nvSpPr>
            <p:spPr bwMode="auto">
              <a:xfrm>
                <a:off x="634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5" name="Freeform 1266"/>
              <p:cNvSpPr>
                <a:spLocks/>
              </p:cNvSpPr>
              <p:nvPr/>
            </p:nvSpPr>
            <p:spPr bwMode="auto">
              <a:xfrm>
                <a:off x="634" y="3008"/>
                <a:ext cx="22" cy="17"/>
              </a:xfrm>
              <a:custGeom>
                <a:avLst/>
                <a:gdLst>
                  <a:gd name="T0" fmla="*/ 7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0"/>
                      <a:pt x="2" y="4"/>
                      <a:pt x="2" y="3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4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6" name="Freeform 1267"/>
              <p:cNvSpPr>
                <a:spLocks/>
              </p:cNvSpPr>
              <p:nvPr/>
            </p:nvSpPr>
            <p:spPr bwMode="auto">
              <a:xfrm>
                <a:off x="637" y="301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7" name="Freeform 1268"/>
              <p:cNvSpPr>
                <a:spLocks/>
              </p:cNvSpPr>
              <p:nvPr/>
            </p:nvSpPr>
            <p:spPr bwMode="auto">
              <a:xfrm>
                <a:off x="634" y="3019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8" name="Rectangle 1269"/>
              <p:cNvSpPr>
                <a:spLocks noChangeArrowheads="1"/>
              </p:cNvSpPr>
              <p:nvPr/>
            </p:nvSpPr>
            <p:spPr bwMode="auto">
              <a:xfrm>
                <a:off x="642" y="3022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9" name="Freeform 1270"/>
              <p:cNvSpPr>
                <a:spLocks/>
              </p:cNvSpPr>
              <p:nvPr/>
            </p:nvSpPr>
            <p:spPr bwMode="auto">
              <a:xfrm>
                <a:off x="651" y="302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0" name="Freeform 1271"/>
              <p:cNvSpPr>
                <a:spLocks/>
              </p:cNvSpPr>
              <p:nvPr/>
            </p:nvSpPr>
            <p:spPr bwMode="auto">
              <a:xfrm>
                <a:off x="640" y="302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1" name="Freeform 1272"/>
              <p:cNvSpPr>
                <a:spLocks/>
              </p:cNvSpPr>
              <p:nvPr/>
            </p:nvSpPr>
            <p:spPr bwMode="auto">
              <a:xfrm>
                <a:off x="637" y="3033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2" name="Freeform 1273"/>
              <p:cNvSpPr>
                <a:spLocks/>
              </p:cNvSpPr>
              <p:nvPr/>
            </p:nvSpPr>
            <p:spPr bwMode="auto">
              <a:xfrm>
                <a:off x="604" y="3025"/>
                <a:ext cx="36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2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5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5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10" y="4"/>
                      <a:pt x="10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7" y="4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3" name="Freeform 1274"/>
              <p:cNvSpPr>
                <a:spLocks/>
              </p:cNvSpPr>
              <p:nvPr/>
            </p:nvSpPr>
            <p:spPr bwMode="auto">
              <a:xfrm>
                <a:off x="637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4" name="Freeform 1275"/>
              <p:cNvSpPr>
                <a:spLocks/>
              </p:cNvSpPr>
              <p:nvPr/>
            </p:nvSpPr>
            <p:spPr bwMode="auto">
              <a:xfrm>
                <a:off x="610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5" name="Rectangle 1276"/>
              <p:cNvSpPr>
                <a:spLocks noChangeArrowheads="1"/>
              </p:cNvSpPr>
              <p:nvPr/>
            </p:nvSpPr>
            <p:spPr bwMode="auto">
              <a:xfrm>
                <a:off x="640" y="304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6" name="Freeform 1277"/>
              <p:cNvSpPr>
                <a:spLocks/>
              </p:cNvSpPr>
              <p:nvPr/>
            </p:nvSpPr>
            <p:spPr bwMode="auto">
              <a:xfrm>
                <a:off x="634" y="3033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7" name="Freeform 1278"/>
              <p:cNvSpPr>
                <a:spLocks/>
              </p:cNvSpPr>
              <p:nvPr/>
            </p:nvSpPr>
            <p:spPr bwMode="auto">
              <a:xfrm>
                <a:off x="612" y="3022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8" name="Freeform 1279"/>
              <p:cNvSpPr>
                <a:spLocks/>
              </p:cNvSpPr>
              <p:nvPr/>
            </p:nvSpPr>
            <p:spPr bwMode="auto">
              <a:xfrm>
                <a:off x="621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9" name="Freeform 1280"/>
              <p:cNvSpPr>
                <a:spLocks/>
              </p:cNvSpPr>
              <p:nvPr/>
            </p:nvSpPr>
            <p:spPr bwMode="auto">
              <a:xfrm>
                <a:off x="602" y="2992"/>
                <a:ext cx="59" cy="33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10 h 12"/>
                  <a:gd name="T52" fmla="*/ 7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9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6" y="9"/>
                      <a:pt x="7" y="10"/>
                    </a:cubicBezTo>
                    <a:cubicBezTo>
                      <a:pt x="5" y="8"/>
                      <a:pt x="7" y="9"/>
                      <a:pt x="6" y="8"/>
                    </a:cubicBezTo>
                    <a:cubicBezTo>
                      <a:pt x="6" y="8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4" y="7"/>
                    </a:cubicBezTo>
                    <a:cubicBezTo>
                      <a:pt x="16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0" name="Freeform 1281"/>
              <p:cNvSpPr>
                <a:spLocks/>
              </p:cNvSpPr>
              <p:nvPr/>
            </p:nvSpPr>
            <p:spPr bwMode="auto">
              <a:xfrm>
                <a:off x="634" y="300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1" name="Freeform 1282"/>
              <p:cNvSpPr>
                <a:spLocks/>
              </p:cNvSpPr>
              <p:nvPr/>
            </p:nvSpPr>
            <p:spPr bwMode="auto">
              <a:xfrm>
                <a:off x="637" y="300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2" name="Freeform 1283"/>
              <p:cNvSpPr>
                <a:spLocks/>
              </p:cNvSpPr>
              <p:nvPr/>
            </p:nvSpPr>
            <p:spPr bwMode="auto">
              <a:xfrm>
                <a:off x="642" y="301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3" name="Rectangle 1284"/>
              <p:cNvSpPr>
                <a:spLocks noChangeArrowheads="1"/>
              </p:cNvSpPr>
              <p:nvPr/>
            </p:nvSpPr>
            <p:spPr bwMode="auto">
              <a:xfrm>
                <a:off x="645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4" name="Freeform 1285"/>
              <p:cNvSpPr>
                <a:spLocks/>
              </p:cNvSpPr>
              <p:nvPr/>
            </p:nvSpPr>
            <p:spPr bwMode="auto">
              <a:xfrm>
                <a:off x="607" y="3019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3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2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4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3 w 17"/>
                  <a:gd name="T53" fmla="*/ 4 h 9"/>
                  <a:gd name="T54" fmla="*/ 12 w 17"/>
                  <a:gd name="T55" fmla="*/ 5 h 9"/>
                  <a:gd name="T56" fmla="*/ 12 w 17"/>
                  <a:gd name="T57" fmla="*/ 3 h 9"/>
                  <a:gd name="T58" fmla="*/ 12 w 17"/>
                  <a:gd name="T59" fmla="*/ 4 h 9"/>
                  <a:gd name="T60" fmla="*/ 11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9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5 w 17"/>
                  <a:gd name="T75" fmla="*/ 3 h 9"/>
                  <a:gd name="T76" fmla="*/ 5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5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4" y="2"/>
                      <a:pt x="14" y="3"/>
                    </a:cubicBezTo>
                    <a:cubicBezTo>
                      <a:pt x="13" y="2"/>
                      <a:pt x="14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5" name="Freeform 1286"/>
              <p:cNvSpPr>
                <a:spLocks/>
              </p:cNvSpPr>
              <p:nvPr/>
            </p:nvSpPr>
            <p:spPr bwMode="auto">
              <a:xfrm>
                <a:off x="604" y="3022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6" name="Freeform 1287"/>
              <p:cNvSpPr>
                <a:spLocks/>
              </p:cNvSpPr>
              <p:nvPr/>
            </p:nvSpPr>
            <p:spPr bwMode="auto">
              <a:xfrm>
                <a:off x="602" y="2989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6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5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4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7" name="Rectangle 1288"/>
              <p:cNvSpPr>
                <a:spLocks noChangeArrowheads="1"/>
              </p:cNvSpPr>
              <p:nvPr/>
            </p:nvSpPr>
            <p:spPr bwMode="auto">
              <a:xfrm>
                <a:off x="618" y="299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8" name="Freeform 1289"/>
              <p:cNvSpPr>
                <a:spLocks/>
              </p:cNvSpPr>
              <p:nvPr/>
            </p:nvSpPr>
            <p:spPr bwMode="auto">
              <a:xfrm>
                <a:off x="787" y="318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9" name="Freeform 1290"/>
              <p:cNvSpPr>
                <a:spLocks/>
              </p:cNvSpPr>
              <p:nvPr/>
            </p:nvSpPr>
            <p:spPr bwMode="auto">
              <a:xfrm>
                <a:off x="779" y="3174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0" name="Freeform 1291"/>
              <p:cNvSpPr>
                <a:spLocks/>
              </p:cNvSpPr>
              <p:nvPr/>
            </p:nvSpPr>
            <p:spPr bwMode="auto">
              <a:xfrm>
                <a:off x="781" y="318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1" name="Freeform 1292"/>
              <p:cNvSpPr>
                <a:spLocks/>
              </p:cNvSpPr>
              <p:nvPr/>
            </p:nvSpPr>
            <p:spPr bwMode="auto">
              <a:xfrm>
                <a:off x="781" y="318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2" name="Freeform 1293"/>
              <p:cNvSpPr>
                <a:spLocks/>
              </p:cNvSpPr>
              <p:nvPr/>
            </p:nvSpPr>
            <p:spPr bwMode="auto">
              <a:xfrm>
                <a:off x="779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3" name="Freeform 1294"/>
              <p:cNvSpPr>
                <a:spLocks/>
              </p:cNvSpPr>
              <p:nvPr/>
            </p:nvSpPr>
            <p:spPr bwMode="auto">
              <a:xfrm>
                <a:off x="776" y="3180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4" name="Freeform 1295"/>
              <p:cNvSpPr>
                <a:spLocks/>
              </p:cNvSpPr>
              <p:nvPr/>
            </p:nvSpPr>
            <p:spPr bwMode="auto">
              <a:xfrm>
                <a:off x="779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5" name="Freeform 1296"/>
              <p:cNvSpPr>
                <a:spLocks/>
              </p:cNvSpPr>
              <p:nvPr/>
            </p:nvSpPr>
            <p:spPr bwMode="auto">
              <a:xfrm>
                <a:off x="779" y="318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6" name="Freeform 1297"/>
              <p:cNvSpPr>
                <a:spLocks/>
              </p:cNvSpPr>
              <p:nvPr/>
            </p:nvSpPr>
            <p:spPr bwMode="auto">
              <a:xfrm>
                <a:off x="773" y="317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7" name="Freeform 1298"/>
              <p:cNvSpPr>
                <a:spLocks/>
              </p:cNvSpPr>
              <p:nvPr/>
            </p:nvSpPr>
            <p:spPr bwMode="auto">
              <a:xfrm>
                <a:off x="773" y="317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8" name="Freeform 1299"/>
              <p:cNvSpPr>
                <a:spLocks/>
              </p:cNvSpPr>
              <p:nvPr/>
            </p:nvSpPr>
            <p:spPr bwMode="auto">
              <a:xfrm>
                <a:off x="770" y="3177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0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9" name="Rectangle 1300"/>
              <p:cNvSpPr>
                <a:spLocks noChangeArrowheads="1"/>
              </p:cNvSpPr>
              <p:nvPr/>
            </p:nvSpPr>
            <p:spPr bwMode="auto">
              <a:xfrm>
                <a:off x="770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0" name="Freeform 1301"/>
              <p:cNvSpPr>
                <a:spLocks/>
              </p:cNvSpPr>
              <p:nvPr/>
            </p:nvSpPr>
            <p:spPr bwMode="auto">
              <a:xfrm>
                <a:off x="768" y="3180"/>
                <a:ext cx="13" cy="3"/>
              </a:xfrm>
              <a:custGeom>
                <a:avLst/>
                <a:gdLst>
                  <a:gd name="T0" fmla="*/ 0 w 5"/>
                  <a:gd name="T1" fmla="*/ 1 h 1"/>
                  <a:gd name="T2" fmla="*/ 1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2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1" name="Freeform 1302"/>
              <p:cNvSpPr>
                <a:spLocks/>
              </p:cNvSpPr>
              <p:nvPr/>
            </p:nvSpPr>
            <p:spPr bwMode="auto">
              <a:xfrm>
                <a:off x="768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2" name="Freeform 1303"/>
              <p:cNvSpPr>
                <a:spLocks/>
              </p:cNvSpPr>
              <p:nvPr/>
            </p:nvSpPr>
            <p:spPr bwMode="auto">
              <a:xfrm>
                <a:off x="776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3" name="Freeform 1304"/>
              <p:cNvSpPr>
                <a:spLocks/>
              </p:cNvSpPr>
              <p:nvPr/>
            </p:nvSpPr>
            <p:spPr bwMode="auto">
              <a:xfrm>
                <a:off x="768" y="318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4" name="Freeform 1305"/>
              <p:cNvSpPr>
                <a:spLocks/>
              </p:cNvSpPr>
              <p:nvPr/>
            </p:nvSpPr>
            <p:spPr bwMode="auto">
              <a:xfrm>
                <a:off x="765" y="315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6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4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1" y="7"/>
                      <a:pt x="3" y="8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7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6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5" name="Freeform 1306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6" name="Freeform 1307"/>
              <p:cNvSpPr>
                <a:spLocks/>
              </p:cNvSpPr>
              <p:nvPr/>
            </p:nvSpPr>
            <p:spPr bwMode="auto">
              <a:xfrm>
                <a:off x="784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7" name="Rectangle 1308"/>
              <p:cNvSpPr>
                <a:spLocks noChangeArrowheads="1"/>
              </p:cNvSpPr>
              <p:nvPr/>
            </p:nvSpPr>
            <p:spPr bwMode="auto">
              <a:xfrm>
                <a:off x="784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8" name="Freeform 1309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9" name="Freeform 1310"/>
              <p:cNvSpPr>
                <a:spLocks/>
              </p:cNvSpPr>
              <p:nvPr/>
            </p:nvSpPr>
            <p:spPr bwMode="auto">
              <a:xfrm>
                <a:off x="781" y="3172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0" name="Rectangle 1311"/>
              <p:cNvSpPr>
                <a:spLocks noChangeArrowheads="1"/>
              </p:cNvSpPr>
              <p:nvPr/>
            </p:nvSpPr>
            <p:spPr bwMode="auto">
              <a:xfrm>
                <a:off x="784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1" name="Freeform 1312"/>
              <p:cNvSpPr>
                <a:spLocks/>
              </p:cNvSpPr>
              <p:nvPr/>
            </p:nvSpPr>
            <p:spPr bwMode="auto">
              <a:xfrm>
                <a:off x="784" y="3164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2" y="4"/>
                      <a:pt x="4" y="3"/>
                      <a:pt x="4" y="3"/>
                    </a:cubicBezTo>
                    <a:cubicBezTo>
                      <a:pt x="3" y="4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2" name="Freeform 1313"/>
              <p:cNvSpPr>
                <a:spLocks/>
              </p:cNvSpPr>
              <p:nvPr/>
            </p:nvSpPr>
            <p:spPr bwMode="auto">
              <a:xfrm>
                <a:off x="787" y="317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3" name="Freeform 1314"/>
              <p:cNvSpPr>
                <a:spLocks/>
              </p:cNvSpPr>
              <p:nvPr/>
            </p:nvSpPr>
            <p:spPr bwMode="auto">
              <a:xfrm>
                <a:off x="784" y="3174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4" name="Freeform 1315"/>
              <p:cNvSpPr>
                <a:spLocks/>
              </p:cNvSpPr>
              <p:nvPr/>
            </p:nvSpPr>
            <p:spPr bwMode="auto">
              <a:xfrm>
                <a:off x="792" y="317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5" name="Freeform 1316"/>
              <p:cNvSpPr>
                <a:spLocks/>
              </p:cNvSpPr>
              <p:nvPr/>
            </p:nvSpPr>
            <p:spPr bwMode="auto">
              <a:xfrm>
                <a:off x="80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6" name="Freeform 1317"/>
              <p:cNvSpPr>
                <a:spLocks/>
              </p:cNvSpPr>
              <p:nvPr/>
            </p:nvSpPr>
            <p:spPr bwMode="auto">
              <a:xfrm>
                <a:off x="787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7" name="Freeform 1318"/>
              <p:cNvSpPr>
                <a:spLocks/>
              </p:cNvSpPr>
              <p:nvPr/>
            </p:nvSpPr>
            <p:spPr bwMode="auto">
              <a:xfrm>
                <a:off x="787" y="3188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8" name="Freeform 1319"/>
              <p:cNvSpPr>
                <a:spLocks/>
              </p:cNvSpPr>
              <p:nvPr/>
            </p:nvSpPr>
            <p:spPr bwMode="auto">
              <a:xfrm>
                <a:off x="754" y="3180"/>
                <a:ext cx="35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3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4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6" y="5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3" y="4"/>
                      <a:pt x="2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9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9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9" name="Freeform 1320"/>
              <p:cNvSpPr>
                <a:spLocks/>
              </p:cNvSpPr>
              <p:nvPr/>
            </p:nvSpPr>
            <p:spPr bwMode="auto">
              <a:xfrm>
                <a:off x="787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0" name="Freeform 1321"/>
              <p:cNvSpPr>
                <a:spLocks/>
              </p:cNvSpPr>
              <p:nvPr/>
            </p:nvSpPr>
            <p:spPr bwMode="auto">
              <a:xfrm>
                <a:off x="759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1" name="Rectangle 1322"/>
              <p:cNvSpPr>
                <a:spLocks noChangeArrowheads="1"/>
              </p:cNvSpPr>
              <p:nvPr/>
            </p:nvSpPr>
            <p:spPr bwMode="auto">
              <a:xfrm>
                <a:off x="789" y="319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2" name="Rectangle 1323"/>
              <p:cNvSpPr>
                <a:spLocks noChangeArrowheads="1"/>
              </p:cNvSpPr>
              <p:nvPr/>
            </p:nvSpPr>
            <p:spPr bwMode="auto">
              <a:xfrm>
                <a:off x="784" y="318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3" name="Freeform 1324"/>
              <p:cNvSpPr>
                <a:spLocks/>
              </p:cNvSpPr>
              <p:nvPr/>
            </p:nvSpPr>
            <p:spPr bwMode="auto">
              <a:xfrm>
                <a:off x="762" y="317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4" name="Freeform 1325"/>
              <p:cNvSpPr>
                <a:spLocks/>
              </p:cNvSpPr>
              <p:nvPr/>
            </p:nvSpPr>
            <p:spPr bwMode="auto">
              <a:xfrm>
                <a:off x="768" y="317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5" name="Freeform 1326"/>
              <p:cNvSpPr>
                <a:spLocks/>
              </p:cNvSpPr>
              <p:nvPr/>
            </p:nvSpPr>
            <p:spPr bwMode="auto">
              <a:xfrm>
                <a:off x="751" y="3147"/>
                <a:ext cx="60" cy="36"/>
              </a:xfrm>
              <a:custGeom>
                <a:avLst/>
                <a:gdLst>
                  <a:gd name="T0" fmla="*/ 17 w 22"/>
                  <a:gd name="T1" fmla="*/ 10 h 13"/>
                  <a:gd name="T2" fmla="*/ 18 w 22"/>
                  <a:gd name="T3" fmla="*/ 11 h 13"/>
                  <a:gd name="T4" fmla="*/ 20 w 22"/>
                  <a:gd name="T5" fmla="*/ 10 h 13"/>
                  <a:gd name="T6" fmla="*/ 19 w 22"/>
                  <a:gd name="T7" fmla="*/ 8 h 13"/>
                  <a:gd name="T8" fmla="*/ 17 w 22"/>
                  <a:gd name="T9" fmla="*/ 4 h 13"/>
                  <a:gd name="T10" fmla="*/ 15 w 22"/>
                  <a:gd name="T11" fmla="*/ 2 h 13"/>
                  <a:gd name="T12" fmla="*/ 12 w 22"/>
                  <a:gd name="T13" fmla="*/ 4 h 13"/>
                  <a:gd name="T14" fmla="*/ 11 w 22"/>
                  <a:gd name="T15" fmla="*/ 3 h 13"/>
                  <a:gd name="T16" fmla="*/ 10 w 22"/>
                  <a:gd name="T17" fmla="*/ 3 h 13"/>
                  <a:gd name="T18" fmla="*/ 9 w 22"/>
                  <a:gd name="T19" fmla="*/ 6 h 13"/>
                  <a:gd name="T20" fmla="*/ 8 w 22"/>
                  <a:gd name="T21" fmla="*/ 6 h 13"/>
                  <a:gd name="T22" fmla="*/ 7 w 22"/>
                  <a:gd name="T23" fmla="*/ 5 h 13"/>
                  <a:gd name="T24" fmla="*/ 6 w 22"/>
                  <a:gd name="T25" fmla="*/ 5 h 13"/>
                  <a:gd name="T26" fmla="*/ 4 w 22"/>
                  <a:gd name="T27" fmla="*/ 6 h 13"/>
                  <a:gd name="T28" fmla="*/ 3 w 22"/>
                  <a:gd name="T29" fmla="*/ 7 h 13"/>
                  <a:gd name="T30" fmla="*/ 4 w 22"/>
                  <a:gd name="T31" fmla="*/ 9 h 13"/>
                  <a:gd name="T32" fmla="*/ 2 w 22"/>
                  <a:gd name="T33" fmla="*/ 8 h 13"/>
                  <a:gd name="T34" fmla="*/ 2 w 22"/>
                  <a:gd name="T35" fmla="*/ 9 h 13"/>
                  <a:gd name="T36" fmla="*/ 2 w 22"/>
                  <a:gd name="T37" fmla="*/ 13 h 13"/>
                  <a:gd name="T38" fmla="*/ 2 w 22"/>
                  <a:gd name="T39" fmla="*/ 11 h 13"/>
                  <a:gd name="T40" fmla="*/ 1 w 22"/>
                  <a:gd name="T41" fmla="*/ 11 h 13"/>
                  <a:gd name="T42" fmla="*/ 5 w 22"/>
                  <a:gd name="T43" fmla="*/ 11 h 13"/>
                  <a:gd name="T44" fmla="*/ 6 w 22"/>
                  <a:gd name="T45" fmla="*/ 11 h 13"/>
                  <a:gd name="T46" fmla="*/ 5 w 22"/>
                  <a:gd name="T47" fmla="*/ 10 h 13"/>
                  <a:gd name="T48" fmla="*/ 6 w 22"/>
                  <a:gd name="T49" fmla="*/ 10 h 13"/>
                  <a:gd name="T50" fmla="*/ 6 w 22"/>
                  <a:gd name="T51" fmla="*/ 10 h 13"/>
                  <a:gd name="T52" fmla="*/ 6 w 22"/>
                  <a:gd name="T53" fmla="*/ 9 h 13"/>
                  <a:gd name="T54" fmla="*/ 7 w 22"/>
                  <a:gd name="T55" fmla="*/ 9 h 13"/>
                  <a:gd name="T56" fmla="*/ 7 w 22"/>
                  <a:gd name="T57" fmla="*/ 9 h 13"/>
                  <a:gd name="T58" fmla="*/ 7 w 22"/>
                  <a:gd name="T59" fmla="*/ 8 h 13"/>
                  <a:gd name="T60" fmla="*/ 8 w 22"/>
                  <a:gd name="T61" fmla="*/ 7 h 13"/>
                  <a:gd name="T62" fmla="*/ 9 w 22"/>
                  <a:gd name="T63" fmla="*/ 9 h 13"/>
                  <a:gd name="T64" fmla="*/ 9 w 22"/>
                  <a:gd name="T65" fmla="*/ 8 h 13"/>
                  <a:gd name="T66" fmla="*/ 10 w 22"/>
                  <a:gd name="T67" fmla="*/ 7 h 13"/>
                  <a:gd name="T68" fmla="*/ 11 w 22"/>
                  <a:gd name="T69" fmla="*/ 6 h 13"/>
                  <a:gd name="T70" fmla="*/ 13 w 22"/>
                  <a:gd name="T71" fmla="*/ 5 h 13"/>
                  <a:gd name="T72" fmla="*/ 14 w 22"/>
                  <a:gd name="T73" fmla="*/ 6 h 13"/>
                  <a:gd name="T74" fmla="*/ 16 w 22"/>
                  <a:gd name="T75" fmla="*/ 7 h 13"/>
                  <a:gd name="T76" fmla="*/ 16 w 22"/>
                  <a:gd name="T77" fmla="*/ 4 h 13"/>
                  <a:gd name="T78" fmla="*/ 15 w 22"/>
                  <a:gd name="T7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3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10" y="5"/>
                      <a:pt x="9" y="4"/>
                      <a:pt x="9" y="5"/>
                    </a:cubicBezTo>
                    <a:cubicBezTo>
                      <a:pt x="9" y="5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3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1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4" y="10"/>
                      <a:pt x="7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6" name="Freeform 1327"/>
              <p:cNvSpPr>
                <a:spLocks/>
              </p:cNvSpPr>
              <p:nvPr/>
            </p:nvSpPr>
            <p:spPr bwMode="auto">
              <a:xfrm>
                <a:off x="784" y="316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7" name="Freeform 1328"/>
              <p:cNvSpPr>
                <a:spLocks/>
              </p:cNvSpPr>
              <p:nvPr/>
            </p:nvSpPr>
            <p:spPr bwMode="auto">
              <a:xfrm>
                <a:off x="784" y="3164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8" name="Freeform 1329"/>
              <p:cNvSpPr>
                <a:spLocks/>
              </p:cNvSpPr>
              <p:nvPr/>
            </p:nvSpPr>
            <p:spPr bwMode="auto">
              <a:xfrm>
                <a:off x="792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9" name="Rectangle 1330"/>
              <p:cNvSpPr>
                <a:spLocks noChangeArrowheads="1"/>
              </p:cNvSpPr>
              <p:nvPr/>
            </p:nvSpPr>
            <p:spPr bwMode="auto">
              <a:xfrm>
                <a:off x="795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0" name="Freeform 1331"/>
              <p:cNvSpPr>
                <a:spLocks/>
              </p:cNvSpPr>
              <p:nvPr/>
            </p:nvSpPr>
            <p:spPr bwMode="auto">
              <a:xfrm>
                <a:off x="757" y="3174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1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3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2 w 17"/>
                  <a:gd name="T53" fmla="*/ 5 h 9"/>
                  <a:gd name="T54" fmla="*/ 12 w 17"/>
                  <a:gd name="T55" fmla="*/ 5 h 9"/>
                  <a:gd name="T56" fmla="*/ 12 w 17"/>
                  <a:gd name="T57" fmla="*/ 3 h 9"/>
                  <a:gd name="T58" fmla="*/ 11 w 17"/>
                  <a:gd name="T59" fmla="*/ 4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5 h 9"/>
                  <a:gd name="T70" fmla="*/ 6 w 17"/>
                  <a:gd name="T71" fmla="*/ 4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5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3"/>
                      <a:pt x="3" y="2"/>
                    </a:cubicBezTo>
                    <a:cubicBezTo>
                      <a:pt x="1" y="3"/>
                      <a:pt x="1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11" y="9"/>
                      <a:pt x="11" y="5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3" y="2"/>
                      <a:pt x="14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2" y="3"/>
                      <a:pt x="12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0" y="2"/>
                    </a:cubicBezTo>
                    <a:cubicBezTo>
                      <a:pt x="10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1" name="Freeform 1332"/>
              <p:cNvSpPr>
                <a:spLocks/>
              </p:cNvSpPr>
              <p:nvPr/>
            </p:nvSpPr>
            <p:spPr bwMode="auto">
              <a:xfrm>
                <a:off x="754" y="317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2" name="Freeform 1333"/>
              <p:cNvSpPr>
                <a:spLocks/>
              </p:cNvSpPr>
              <p:nvPr/>
            </p:nvSpPr>
            <p:spPr bwMode="auto">
              <a:xfrm>
                <a:off x="751" y="314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7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7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3" name="Rectangle 1334"/>
              <p:cNvSpPr>
                <a:spLocks noChangeArrowheads="1"/>
              </p:cNvSpPr>
              <p:nvPr/>
            </p:nvSpPr>
            <p:spPr bwMode="auto">
              <a:xfrm>
                <a:off x="768" y="315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4" name="Freeform 1335"/>
              <p:cNvSpPr>
                <a:spLocks/>
              </p:cNvSpPr>
              <p:nvPr/>
            </p:nvSpPr>
            <p:spPr bwMode="auto">
              <a:xfrm>
                <a:off x="759" y="307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5" name="Freeform 1336"/>
              <p:cNvSpPr>
                <a:spLocks/>
              </p:cNvSpPr>
              <p:nvPr/>
            </p:nvSpPr>
            <p:spPr bwMode="auto">
              <a:xfrm>
                <a:off x="751" y="3071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6" name="Freeform 1337"/>
              <p:cNvSpPr>
                <a:spLocks/>
              </p:cNvSpPr>
              <p:nvPr/>
            </p:nvSpPr>
            <p:spPr bwMode="auto">
              <a:xfrm>
                <a:off x="754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7" name="Freeform 1338"/>
              <p:cNvSpPr>
                <a:spLocks/>
              </p:cNvSpPr>
              <p:nvPr/>
            </p:nvSpPr>
            <p:spPr bwMode="auto">
              <a:xfrm>
                <a:off x="751" y="3079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8" name="Freeform 1339"/>
              <p:cNvSpPr>
                <a:spLocks/>
              </p:cNvSpPr>
              <p:nvPr/>
            </p:nvSpPr>
            <p:spPr bwMode="auto">
              <a:xfrm>
                <a:off x="751" y="30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9" name="Freeform 1340"/>
              <p:cNvSpPr>
                <a:spLocks/>
              </p:cNvSpPr>
              <p:nvPr/>
            </p:nvSpPr>
            <p:spPr bwMode="auto">
              <a:xfrm>
                <a:off x="749" y="3076"/>
                <a:ext cx="2" cy="9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0" name="Freeform 1341"/>
              <p:cNvSpPr>
                <a:spLocks/>
              </p:cNvSpPr>
              <p:nvPr/>
            </p:nvSpPr>
            <p:spPr bwMode="auto">
              <a:xfrm>
                <a:off x="751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1" name="Freeform 1342"/>
              <p:cNvSpPr>
                <a:spLocks/>
              </p:cNvSpPr>
              <p:nvPr/>
            </p:nvSpPr>
            <p:spPr bwMode="auto">
              <a:xfrm>
                <a:off x="751" y="3079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2" name="Freeform 1343"/>
              <p:cNvSpPr>
                <a:spLocks/>
              </p:cNvSpPr>
              <p:nvPr/>
            </p:nvSpPr>
            <p:spPr bwMode="auto">
              <a:xfrm>
                <a:off x="746" y="307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3" name="Freeform 1344"/>
              <p:cNvSpPr>
                <a:spLocks/>
              </p:cNvSpPr>
              <p:nvPr/>
            </p:nvSpPr>
            <p:spPr bwMode="auto">
              <a:xfrm>
                <a:off x="746" y="307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4" name="Freeform 1345"/>
              <p:cNvSpPr>
                <a:spLocks/>
              </p:cNvSpPr>
              <p:nvPr/>
            </p:nvSpPr>
            <p:spPr bwMode="auto">
              <a:xfrm>
                <a:off x="743" y="3074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0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0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5" name="Rectangle 1346"/>
              <p:cNvSpPr>
                <a:spLocks noChangeArrowheads="1"/>
              </p:cNvSpPr>
              <p:nvPr/>
            </p:nvSpPr>
            <p:spPr bwMode="auto">
              <a:xfrm>
                <a:off x="743" y="307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6" name="Freeform 1347"/>
              <p:cNvSpPr>
                <a:spLocks/>
              </p:cNvSpPr>
              <p:nvPr/>
            </p:nvSpPr>
            <p:spPr bwMode="auto">
              <a:xfrm>
                <a:off x="740" y="3076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1 w 4"/>
                  <a:gd name="T9" fmla="*/ 0 h 1"/>
                  <a:gd name="T10" fmla="*/ 3 w 4"/>
                  <a:gd name="T11" fmla="*/ 0 h 1"/>
                  <a:gd name="T12" fmla="*/ 2 w 4"/>
                  <a:gd name="T13" fmla="*/ 0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7" name="Freeform 1348"/>
              <p:cNvSpPr>
                <a:spLocks/>
              </p:cNvSpPr>
              <p:nvPr/>
            </p:nvSpPr>
            <p:spPr bwMode="auto">
              <a:xfrm>
                <a:off x="740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8" name="Freeform 1349"/>
              <p:cNvSpPr>
                <a:spLocks/>
              </p:cNvSpPr>
              <p:nvPr/>
            </p:nvSpPr>
            <p:spPr bwMode="auto">
              <a:xfrm>
                <a:off x="749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9" name="Freeform 1350"/>
              <p:cNvSpPr>
                <a:spLocks/>
              </p:cNvSpPr>
              <p:nvPr/>
            </p:nvSpPr>
            <p:spPr bwMode="auto">
              <a:xfrm>
                <a:off x="740" y="307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0" name="Freeform 1351"/>
              <p:cNvSpPr>
                <a:spLocks/>
              </p:cNvSpPr>
              <p:nvPr/>
            </p:nvSpPr>
            <p:spPr bwMode="auto">
              <a:xfrm>
                <a:off x="738" y="3055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5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5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5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1" name="Freeform 1352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2" name="Freeform 1353"/>
              <p:cNvSpPr>
                <a:spLocks/>
              </p:cNvSpPr>
              <p:nvPr/>
            </p:nvSpPr>
            <p:spPr bwMode="auto">
              <a:xfrm>
                <a:off x="757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3" name="Rectangle 1354"/>
              <p:cNvSpPr>
                <a:spLocks noChangeArrowheads="1"/>
              </p:cNvSpPr>
              <p:nvPr/>
            </p:nvSpPr>
            <p:spPr bwMode="auto">
              <a:xfrm>
                <a:off x="757" y="305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4" name="Freeform 1355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5" name="Freeform 1356"/>
              <p:cNvSpPr>
                <a:spLocks/>
              </p:cNvSpPr>
              <p:nvPr/>
            </p:nvSpPr>
            <p:spPr bwMode="auto">
              <a:xfrm>
                <a:off x="754" y="30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6" name="Rectangle 1357"/>
              <p:cNvSpPr>
                <a:spLocks noChangeArrowheads="1"/>
              </p:cNvSpPr>
              <p:nvPr/>
            </p:nvSpPr>
            <p:spPr bwMode="auto">
              <a:xfrm>
                <a:off x="754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7" name="Freeform 1358"/>
              <p:cNvSpPr>
                <a:spLocks/>
              </p:cNvSpPr>
              <p:nvPr/>
            </p:nvSpPr>
            <p:spPr bwMode="auto">
              <a:xfrm>
                <a:off x="757" y="3060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1 h 6"/>
                  <a:gd name="T22" fmla="*/ 0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8" name="Freeform 1359"/>
              <p:cNvSpPr>
                <a:spLocks/>
              </p:cNvSpPr>
              <p:nvPr/>
            </p:nvSpPr>
            <p:spPr bwMode="auto">
              <a:xfrm>
                <a:off x="759" y="306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9" name="Freeform 1360"/>
              <p:cNvSpPr>
                <a:spLocks/>
              </p:cNvSpPr>
              <p:nvPr/>
            </p:nvSpPr>
            <p:spPr bwMode="auto">
              <a:xfrm>
                <a:off x="757" y="3071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5"/>
                      <a:pt x="1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0" name="Freeform 1361"/>
              <p:cNvSpPr>
                <a:spLocks/>
              </p:cNvSpPr>
              <p:nvPr/>
            </p:nvSpPr>
            <p:spPr bwMode="auto">
              <a:xfrm>
                <a:off x="765" y="3074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1" name="Freeform 1362"/>
              <p:cNvSpPr>
                <a:spLocks/>
              </p:cNvSpPr>
              <p:nvPr/>
            </p:nvSpPr>
            <p:spPr bwMode="auto">
              <a:xfrm>
                <a:off x="773" y="30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2" name="Freeform 1363"/>
              <p:cNvSpPr>
                <a:spLocks/>
              </p:cNvSpPr>
              <p:nvPr/>
            </p:nvSpPr>
            <p:spPr bwMode="auto">
              <a:xfrm>
                <a:off x="759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3" name="Freeform 1364"/>
              <p:cNvSpPr>
                <a:spLocks/>
              </p:cNvSpPr>
              <p:nvPr/>
            </p:nvSpPr>
            <p:spPr bwMode="auto">
              <a:xfrm>
                <a:off x="759" y="3085"/>
                <a:ext cx="9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0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4" name="Freeform 1365"/>
              <p:cNvSpPr>
                <a:spLocks/>
              </p:cNvSpPr>
              <p:nvPr/>
            </p:nvSpPr>
            <p:spPr bwMode="auto">
              <a:xfrm>
                <a:off x="724" y="3076"/>
                <a:ext cx="35" cy="22"/>
              </a:xfrm>
              <a:custGeom>
                <a:avLst/>
                <a:gdLst>
                  <a:gd name="T0" fmla="*/ 11 w 13"/>
                  <a:gd name="T1" fmla="*/ 4 h 8"/>
                  <a:gd name="T2" fmla="*/ 10 w 13"/>
                  <a:gd name="T3" fmla="*/ 4 h 8"/>
                  <a:gd name="T4" fmla="*/ 10 w 13"/>
                  <a:gd name="T5" fmla="*/ 3 h 8"/>
                  <a:gd name="T6" fmla="*/ 10 w 13"/>
                  <a:gd name="T7" fmla="*/ 2 h 8"/>
                  <a:gd name="T8" fmla="*/ 10 w 13"/>
                  <a:gd name="T9" fmla="*/ 3 h 8"/>
                  <a:gd name="T10" fmla="*/ 9 w 13"/>
                  <a:gd name="T11" fmla="*/ 4 h 8"/>
                  <a:gd name="T12" fmla="*/ 9 w 13"/>
                  <a:gd name="T13" fmla="*/ 5 h 8"/>
                  <a:gd name="T14" fmla="*/ 8 w 13"/>
                  <a:gd name="T15" fmla="*/ 3 h 8"/>
                  <a:gd name="T16" fmla="*/ 8 w 13"/>
                  <a:gd name="T17" fmla="*/ 6 h 8"/>
                  <a:gd name="T18" fmla="*/ 7 w 13"/>
                  <a:gd name="T19" fmla="*/ 5 h 8"/>
                  <a:gd name="T20" fmla="*/ 7 w 13"/>
                  <a:gd name="T21" fmla="*/ 5 h 8"/>
                  <a:gd name="T22" fmla="*/ 7 w 13"/>
                  <a:gd name="T23" fmla="*/ 5 h 8"/>
                  <a:gd name="T24" fmla="*/ 7 w 13"/>
                  <a:gd name="T25" fmla="*/ 3 h 8"/>
                  <a:gd name="T26" fmla="*/ 6 w 13"/>
                  <a:gd name="T27" fmla="*/ 3 h 8"/>
                  <a:gd name="T28" fmla="*/ 7 w 13"/>
                  <a:gd name="T29" fmla="*/ 2 h 8"/>
                  <a:gd name="T30" fmla="*/ 5 w 13"/>
                  <a:gd name="T31" fmla="*/ 2 h 8"/>
                  <a:gd name="T32" fmla="*/ 6 w 13"/>
                  <a:gd name="T33" fmla="*/ 2 h 8"/>
                  <a:gd name="T34" fmla="*/ 4 w 13"/>
                  <a:gd name="T35" fmla="*/ 4 h 8"/>
                  <a:gd name="T36" fmla="*/ 3 w 13"/>
                  <a:gd name="T37" fmla="*/ 3 h 8"/>
                  <a:gd name="T38" fmla="*/ 5 w 13"/>
                  <a:gd name="T39" fmla="*/ 2 h 8"/>
                  <a:gd name="T40" fmla="*/ 4 w 13"/>
                  <a:gd name="T41" fmla="*/ 2 h 8"/>
                  <a:gd name="T42" fmla="*/ 6 w 13"/>
                  <a:gd name="T43" fmla="*/ 1 h 8"/>
                  <a:gd name="T44" fmla="*/ 3 w 13"/>
                  <a:gd name="T45" fmla="*/ 1 h 8"/>
                  <a:gd name="T46" fmla="*/ 3 w 13"/>
                  <a:gd name="T47" fmla="*/ 1 h 8"/>
                  <a:gd name="T48" fmla="*/ 0 w 13"/>
                  <a:gd name="T49" fmla="*/ 2 h 8"/>
                  <a:gd name="T50" fmla="*/ 3 w 13"/>
                  <a:gd name="T51" fmla="*/ 5 h 8"/>
                  <a:gd name="T52" fmla="*/ 5 w 13"/>
                  <a:gd name="T53" fmla="*/ 5 h 8"/>
                  <a:gd name="T54" fmla="*/ 3 w 13"/>
                  <a:gd name="T55" fmla="*/ 6 h 8"/>
                  <a:gd name="T56" fmla="*/ 5 w 13"/>
                  <a:gd name="T57" fmla="*/ 5 h 8"/>
                  <a:gd name="T58" fmla="*/ 4 w 13"/>
                  <a:gd name="T59" fmla="*/ 6 h 8"/>
                  <a:gd name="T60" fmla="*/ 5 w 13"/>
                  <a:gd name="T61" fmla="*/ 5 h 8"/>
                  <a:gd name="T62" fmla="*/ 4 w 13"/>
                  <a:gd name="T63" fmla="*/ 7 h 8"/>
                  <a:gd name="T64" fmla="*/ 11 w 13"/>
                  <a:gd name="T65" fmla="*/ 7 h 8"/>
                  <a:gd name="T66" fmla="*/ 10 w 13"/>
                  <a:gd name="T67" fmla="*/ 6 h 8"/>
                  <a:gd name="T68" fmla="*/ 12 w 13"/>
                  <a:gd name="T69" fmla="*/ 5 h 8"/>
                  <a:gd name="T70" fmla="*/ 12 w 13"/>
                  <a:gd name="T71" fmla="*/ 4 h 8"/>
                  <a:gd name="T72" fmla="*/ 13 w 13"/>
                  <a:gd name="T73" fmla="*/ 7 h 8"/>
                  <a:gd name="T74" fmla="*/ 13 w 13"/>
                  <a:gd name="T75" fmla="*/ 6 h 8"/>
                  <a:gd name="T76" fmla="*/ 13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10 w 13"/>
                  <a:gd name="T83" fmla="*/ 2 h 8"/>
                  <a:gd name="T84" fmla="*/ 11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1" y="4"/>
                    </a:moveTo>
                    <a:cubicBezTo>
                      <a:pt x="10" y="4"/>
                      <a:pt x="10" y="5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4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7" y="5"/>
                      <a:pt x="7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4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6" y="2"/>
                      <a:pt x="4" y="4"/>
                    </a:cubicBezTo>
                    <a:cubicBezTo>
                      <a:pt x="6" y="2"/>
                      <a:pt x="3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5" y="1"/>
                      <a:pt x="4" y="2"/>
                      <a:pt x="6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3" y="4"/>
                      <a:pt x="3" y="5"/>
                    </a:cubicBezTo>
                    <a:cubicBezTo>
                      <a:pt x="4" y="4"/>
                      <a:pt x="3" y="6"/>
                      <a:pt x="5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5" y="7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8"/>
                      <a:pt x="9" y="6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0" y="2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3" y="6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4"/>
                      <a:pt x="12" y="4"/>
                      <a:pt x="11" y="3"/>
                    </a:cubicBezTo>
                    <a:cubicBezTo>
                      <a:pt x="12" y="5"/>
                      <a:pt x="10" y="0"/>
                      <a:pt x="10" y="2"/>
                    </a:cubicBezTo>
                    <a:cubicBezTo>
                      <a:pt x="10" y="3"/>
                      <a:pt x="10" y="3"/>
                      <a:pt x="1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5" name="Freeform 1366"/>
              <p:cNvSpPr>
                <a:spLocks/>
              </p:cNvSpPr>
              <p:nvPr/>
            </p:nvSpPr>
            <p:spPr bwMode="auto">
              <a:xfrm>
                <a:off x="759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6" name="Freeform 1367"/>
              <p:cNvSpPr>
                <a:spLocks/>
              </p:cNvSpPr>
              <p:nvPr/>
            </p:nvSpPr>
            <p:spPr bwMode="auto">
              <a:xfrm>
                <a:off x="732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7" name="Rectangle 1368"/>
              <p:cNvSpPr>
                <a:spLocks noChangeArrowheads="1"/>
              </p:cNvSpPr>
              <p:nvPr/>
            </p:nvSpPr>
            <p:spPr bwMode="auto">
              <a:xfrm>
                <a:off x="759" y="309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8" name="Rectangle 1369"/>
              <p:cNvSpPr>
                <a:spLocks noChangeArrowheads="1"/>
              </p:cNvSpPr>
              <p:nvPr/>
            </p:nvSpPr>
            <p:spPr bwMode="auto">
              <a:xfrm>
                <a:off x="757" y="3085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9" name="Freeform 1370"/>
              <p:cNvSpPr>
                <a:spLocks/>
              </p:cNvSpPr>
              <p:nvPr/>
            </p:nvSpPr>
            <p:spPr bwMode="auto">
              <a:xfrm>
                <a:off x="735" y="307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0" name="Freeform 1371"/>
              <p:cNvSpPr>
                <a:spLocks/>
              </p:cNvSpPr>
              <p:nvPr/>
            </p:nvSpPr>
            <p:spPr bwMode="auto">
              <a:xfrm>
                <a:off x="740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1" name="Freeform 1372"/>
              <p:cNvSpPr>
                <a:spLocks/>
              </p:cNvSpPr>
              <p:nvPr/>
            </p:nvSpPr>
            <p:spPr bwMode="auto">
              <a:xfrm>
                <a:off x="724" y="3044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9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5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10 h 12"/>
                  <a:gd name="T50" fmla="*/ 6 w 22"/>
                  <a:gd name="T51" fmla="*/ 10 h 12"/>
                  <a:gd name="T52" fmla="*/ 6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3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5" y="3"/>
                      <a:pt x="14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0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3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3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6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3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2" name="Freeform 1373"/>
              <p:cNvSpPr>
                <a:spLocks/>
              </p:cNvSpPr>
              <p:nvPr/>
            </p:nvSpPr>
            <p:spPr bwMode="auto">
              <a:xfrm>
                <a:off x="757" y="3060"/>
                <a:ext cx="0" cy="6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3" name="Freeform 1374"/>
              <p:cNvSpPr>
                <a:spLocks/>
              </p:cNvSpPr>
              <p:nvPr/>
            </p:nvSpPr>
            <p:spPr bwMode="auto">
              <a:xfrm>
                <a:off x="757" y="306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4" name="Freeform 1375"/>
              <p:cNvSpPr>
                <a:spLocks/>
              </p:cNvSpPr>
              <p:nvPr/>
            </p:nvSpPr>
            <p:spPr bwMode="auto">
              <a:xfrm>
                <a:off x="76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5" name="Rectangle 1376"/>
              <p:cNvSpPr>
                <a:spLocks noChangeArrowheads="1"/>
              </p:cNvSpPr>
              <p:nvPr/>
            </p:nvSpPr>
            <p:spPr bwMode="auto">
              <a:xfrm>
                <a:off x="765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6" name="Freeform 1377"/>
              <p:cNvSpPr>
                <a:spLocks/>
              </p:cNvSpPr>
              <p:nvPr/>
            </p:nvSpPr>
            <p:spPr bwMode="auto">
              <a:xfrm>
                <a:off x="727" y="3071"/>
                <a:ext cx="49" cy="25"/>
              </a:xfrm>
              <a:custGeom>
                <a:avLst/>
                <a:gdLst>
                  <a:gd name="T0" fmla="*/ 5 w 18"/>
                  <a:gd name="T1" fmla="*/ 3 h 9"/>
                  <a:gd name="T2" fmla="*/ 3 w 18"/>
                  <a:gd name="T3" fmla="*/ 4 h 9"/>
                  <a:gd name="T4" fmla="*/ 4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9 w 18"/>
                  <a:gd name="T11" fmla="*/ 7 h 9"/>
                  <a:gd name="T12" fmla="*/ 12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4 w 18"/>
                  <a:gd name="T19" fmla="*/ 5 h 9"/>
                  <a:gd name="T20" fmla="*/ 14 w 18"/>
                  <a:gd name="T21" fmla="*/ 5 h 9"/>
                  <a:gd name="T22" fmla="*/ 14 w 18"/>
                  <a:gd name="T23" fmla="*/ 4 h 9"/>
                  <a:gd name="T24" fmla="*/ 15 w 18"/>
                  <a:gd name="T25" fmla="*/ 4 h 9"/>
                  <a:gd name="T26" fmla="*/ 15 w 18"/>
                  <a:gd name="T27" fmla="*/ 4 h 9"/>
                  <a:gd name="T28" fmla="*/ 15 w 18"/>
                  <a:gd name="T29" fmla="*/ 3 h 9"/>
                  <a:gd name="T30" fmla="*/ 16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5 w 18"/>
                  <a:gd name="T37" fmla="*/ 2 h 9"/>
                  <a:gd name="T38" fmla="*/ 15 w 18"/>
                  <a:gd name="T39" fmla="*/ 2 h 9"/>
                  <a:gd name="T40" fmla="*/ 15 w 18"/>
                  <a:gd name="T41" fmla="*/ 3 h 9"/>
                  <a:gd name="T42" fmla="*/ 14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2 h 9"/>
                  <a:gd name="T50" fmla="*/ 13 w 18"/>
                  <a:gd name="T51" fmla="*/ 2 h 9"/>
                  <a:gd name="T52" fmla="*/ 13 w 18"/>
                  <a:gd name="T53" fmla="*/ 4 h 9"/>
                  <a:gd name="T54" fmla="*/ 13 w 18"/>
                  <a:gd name="T55" fmla="*/ 5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2 w 18"/>
                  <a:gd name="T63" fmla="*/ 4 h 9"/>
                  <a:gd name="T64" fmla="*/ 9 w 18"/>
                  <a:gd name="T65" fmla="*/ 4 h 9"/>
                  <a:gd name="T66" fmla="*/ 9 w 18"/>
                  <a:gd name="T67" fmla="*/ 3 h 9"/>
                  <a:gd name="T68" fmla="*/ 9 w 18"/>
                  <a:gd name="T69" fmla="*/ 4 h 9"/>
                  <a:gd name="T70" fmla="*/ 7 w 18"/>
                  <a:gd name="T71" fmla="*/ 3 h 9"/>
                  <a:gd name="T72" fmla="*/ 7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5 h 9"/>
                  <a:gd name="T80" fmla="*/ 5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2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9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4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5"/>
                      <a:pt x="15" y="3"/>
                      <a:pt x="15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3"/>
                      <a:pt x="18" y="3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7" name="Freeform 1378"/>
              <p:cNvSpPr>
                <a:spLocks/>
              </p:cNvSpPr>
              <p:nvPr/>
            </p:nvSpPr>
            <p:spPr bwMode="auto">
              <a:xfrm>
                <a:off x="727" y="3074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8" name="Freeform 1379"/>
              <p:cNvSpPr>
                <a:spLocks/>
              </p:cNvSpPr>
              <p:nvPr/>
            </p:nvSpPr>
            <p:spPr bwMode="auto">
              <a:xfrm>
                <a:off x="724" y="3041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5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9" name="Rectangle 1380"/>
              <p:cNvSpPr>
                <a:spLocks noChangeArrowheads="1"/>
              </p:cNvSpPr>
              <p:nvPr/>
            </p:nvSpPr>
            <p:spPr bwMode="auto">
              <a:xfrm>
                <a:off x="740" y="304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0" name="Freeform 1381"/>
              <p:cNvSpPr>
                <a:spLocks/>
              </p:cNvSpPr>
              <p:nvPr/>
            </p:nvSpPr>
            <p:spPr bwMode="auto">
              <a:xfrm>
                <a:off x="915" y="30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1" name="Freeform 1382"/>
              <p:cNvSpPr>
                <a:spLocks/>
              </p:cNvSpPr>
              <p:nvPr/>
            </p:nvSpPr>
            <p:spPr bwMode="auto">
              <a:xfrm>
                <a:off x="906" y="3085"/>
                <a:ext cx="9" cy="1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2" name="Freeform 1383"/>
              <p:cNvSpPr>
                <a:spLocks/>
              </p:cNvSpPr>
              <p:nvPr/>
            </p:nvSpPr>
            <p:spPr bwMode="auto">
              <a:xfrm>
                <a:off x="909" y="309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3" name="Freeform 1384"/>
              <p:cNvSpPr>
                <a:spLocks/>
              </p:cNvSpPr>
              <p:nvPr/>
            </p:nvSpPr>
            <p:spPr bwMode="auto">
              <a:xfrm>
                <a:off x="909" y="309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4" name="Freeform 1385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5" name="Freeform 1386"/>
              <p:cNvSpPr>
                <a:spLocks/>
              </p:cNvSpPr>
              <p:nvPr/>
            </p:nvSpPr>
            <p:spPr bwMode="auto">
              <a:xfrm>
                <a:off x="904" y="3087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6" name="Freeform 1387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7" name="Freeform 1388"/>
              <p:cNvSpPr>
                <a:spLocks/>
              </p:cNvSpPr>
              <p:nvPr/>
            </p:nvSpPr>
            <p:spPr bwMode="auto">
              <a:xfrm>
                <a:off x="906" y="3093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8" name="Freeform 1389"/>
              <p:cNvSpPr>
                <a:spLocks/>
              </p:cNvSpPr>
              <p:nvPr/>
            </p:nvSpPr>
            <p:spPr bwMode="auto">
              <a:xfrm>
                <a:off x="901" y="308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0 w 1"/>
                  <a:gd name="T5" fmla="*/ 0 h 4"/>
                  <a:gd name="T6" fmla="*/ 0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9" name="Freeform 1390"/>
              <p:cNvSpPr>
                <a:spLocks/>
              </p:cNvSpPr>
              <p:nvPr/>
            </p:nvSpPr>
            <p:spPr bwMode="auto">
              <a:xfrm>
                <a:off x="901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0" name="Freeform 1391"/>
              <p:cNvSpPr>
                <a:spLocks/>
              </p:cNvSpPr>
              <p:nvPr/>
            </p:nvSpPr>
            <p:spPr bwMode="auto">
              <a:xfrm>
                <a:off x="898" y="3085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2 h 4"/>
                  <a:gd name="T6" fmla="*/ 1 w 1"/>
                  <a:gd name="T7" fmla="*/ 2 h 4"/>
                  <a:gd name="T8" fmla="*/ 0 w 1"/>
                  <a:gd name="T9" fmla="*/ 3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0" y="4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1" name="Rectangle 1392"/>
              <p:cNvSpPr>
                <a:spLocks noChangeArrowheads="1"/>
              </p:cNvSpPr>
              <p:nvPr/>
            </p:nvSpPr>
            <p:spPr bwMode="auto">
              <a:xfrm>
                <a:off x="898" y="3090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2" name="Freeform 1393"/>
              <p:cNvSpPr>
                <a:spLocks/>
              </p:cNvSpPr>
              <p:nvPr/>
            </p:nvSpPr>
            <p:spPr bwMode="auto">
              <a:xfrm>
                <a:off x="896" y="3087"/>
                <a:ext cx="13" cy="6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1 h 2"/>
                  <a:gd name="T4" fmla="*/ 1 w 5"/>
                  <a:gd name="T5" fmla="*/ 2 h 2"/>
                  <a:gd name="T6" fmla="*/ 2 w 5"/>
                  <a:gd name="T7" fmla="*/ 1 h 2"/>
                  <a:gd name="T8" fmla="*/ 1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0 h 2"/>
                  <a:gd name="T16" fmla="*/ 2 w 5"/>
                  <a:gd name="T17" fmla="*/ 1 h 2"/>
                  <a:gd name="T18" fmla="*/ 2 w 5"/>
                  <a:gd name="T19" fmla="*/ 0 h 2"/>
                  <a:gd name="T20" fmla="*/ 0 w 5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0"/>
                      <a:pt x="5" y="1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3" name="Freeform 1394"/>
              <p:cNvSpPr>
                <a:spLocks/>
              </p:cNvSpPr>
              <p:nvPr/>
            </p:nvSpPr>
            <p:spPr bwMode="auto">
              <a:xfrm>
                <a:off x="896" y="309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4" name="Freeform 1395"/>
              <p:cNvSpPr>
                <a:spLocks/>
              </p:cNvSpPr>
              <p:nvPr/>
            </p:nvSpPr>
            <p:spPr bwMode="auto">
              <a:xfrm>
                <a:off x="904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5" name="Freeform 1396"/>
              <p:cNvSpPr>
                <a:spLocks/>
              </p:cNvSpPr>
              <p:nvPr/>
            </p:nvSpPr>
            <p:spPr bwMode="auto">
              <a:xfrm>
                <a:off x="896" y="308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6" name="Freeform 1397"/>
              <p:cNvSpPr>
                <a:spLocks/>
              </p:cNvSpPr>
              <p:nvPr/>
            </p:nvSpPr>
            <p:spPr bwMode="auto">
              <a:xfrm>
                <a:off x="893" y="306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6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6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4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7" name="Rectangle 1398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8" name="Freeform 1399"/>
              <p:cNvSpPr>
                <a:spLocks/>
              </p:cNvSpPr>
              <p:nvPr/>
            </p:nvSpPr>
            <p:spPr bwMode="auto">
              <a:xfrm>
                <a:off x="912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9" name="Rectangle 1400"/>
              <p:cNvSpPr>
                <a:spLocks noChangeArrowheads="1"/>
              </p:cNvSpPr>
              <p:nvPr/>
            </p:nvSpPr>
            <p:spPr bwMode="auto">
              <a:xfrm>
                <a:off x="912" y="306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0" name="Freeform 1401"/>
              <p:cNvSpPr>
                <a:spLocks/>
              </p:cNvSpPr>
              <p:nvPr/>
            </p:nvSpPr>
            <p:spPr bwMode="auto">
              <a:xfrm>
                <a:off x="912" y="307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1" name="Freeform 1402"/>
              <p:cNvSpPr>
                <a:spLocks/>
              </p:cNvSpPr>
              <p:nvPr/>
            </p:nvSpPr>
            <p:spPr bwMode="auto">
              <a:xfrm>
                <a:off x="909" y="308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2" name="Rectangle 1403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3" name="Freeform 1404"/>
              <p:cNvSpPr>
                <a:spLocks/>
              </p:cNvSpPr>
              <p:nvPr/>
            </p:nvSpPr>
            <p:spPr bwMode="auto">
              <a:xfrm>
                <a:off x="912" y="3071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5 h 6"/>
                  <a:gd name="T48" fmla="*/ 4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4" y="5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5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4" name="Freeform 1405"/>
              <p:cNvSpPr>
                <a:spLocks/>
              </p:cNvSpPr>
              <p:nvPr/>
            </p:nvSpPr>
            <p:spPr bwMode="auto">
              <a:xfrm>
                <a:off x="915" y="308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5" name="Freeform 1406"/>
              <p:cNvSpPr>
                <a:spLocks/>
              </p:cNvSpPr>
              <p:nvPr/>
            </p:nvSpPr>
            <p:spPr bwMode="auto">
              <a:xfrm>
                <a:off x="912" y="3082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2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3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6" name="Freeform 1407"/>
              <p:cNvSpPr>
                <a:spLocks/>
              </p:cNvSpPr>
              <p:nvPr/>
            </p:nvSpPr>
            <p:spPr bwMode="auto">
              <a:xfrm>
                <a:off x="920" y="30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7" name="Freeform 1408"/>
              <p:cNvSpPr>
                <a:spLocks/>
              </p:cNvSpPr>
              <p:nvPr/>
            </p:nvSpPr>
            <p:spPr bwMode="auto">
              <a:xfrm>
                <a:off x="928" y="309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8" name="Freeform 1409"/>
              <p:cNvSpPr>
                <a:spLocks/>
              </p:cNvSpPr>
              <p:nvPr/>
            </p:nvSpPr>
            <p:spPr bwMode="auto">
              <a:xfrm>
                <a:off x="915" y="309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9" name="Freeform 1410"/>
              <p:cNvSpPr>
                <a:spLocks/>
              </p:cNvSpPr>
              <p:nvPr/>
            </p:nvSpPr>
            <p:spPr bwMode="auto">
              <a:xfrm>
                <a:off x="915" y="3096"/>
                <a:ext cx="8" cy="13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3" name="Group 1612"/>
            <p:cNvGrpSpPr>
              <a:grpSpLocks/>
            </p:cNvGrpSpPr>
            <p:nvPr/>
          </p:nvGrpSpPr>
          <p:grpSpPr bwMode="auto">
            <a:xfrm>
              <a:off x="482" y="2794"/>
              <a:ext cx="569" cy="416"/>
              <a:chOff x="482" y="2794"/>
              <a:chExt cx="569" cy="416"/>
            </a:xfrm>
          </p:grpSpPr>
          <p:sp>
            <p:nvSpPr>
              <p:cNvPr id="110" name="Freeform 1412"/>
              <p:cNvSpPr>
                <a:spLocks/>
              </p:cNvSpPr>
              <p:nvPr/>
            </p:nvSpPr>
            <p:spPr bwMode="auto">
              <a:xfrm>
                <a:off x="882" y="3090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9 w 13"/>
                  <a:gd name="T3" fmla="*/ 4 h 7"/>
                  <a:gd name="T4" fmla="*/ 9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7 w 13"/>
                  <a:gd name="T15" fmla="*/ 2 h 7"/>
                  <a:gd name="T16" fmla="*/ 7 w 13"/>
                  <a:gd name="T17" fmla="*/ 6 h 7"/>
                  <a:gd name="T18" fmla="*/ 6 w 13"/>
                  <a:gd name="T19" fmla="*/ 4 h 7"/>
                  <a:gd name="T20" fmla="*/ 6 w 13"/>
                  <a:gd name="T21" fmla="*/ 4 h 7"/>
                  <a:gd name="T22" fmla="*/ 6 w 13"/>
                  <a:gd name="T23" fmla="*/ 4 h 7"/>
                  <a:gd name="T24" fmla="*/ 6 w 13"/>
                  <a:gd name="T25" fmla="*/ 2 h 7"/>
                  <a:gd name="T26" fmla="*/ 6 w 13"/>
                  <a:gd name="T27" fmla="*/ 2 h 7"/>
                  <a:gd name="T28" fmla="*/ 6 w 13"/>
                  <a:gd name="T29" fmla="*/ 2 h 7"/>
                  <a:gd name="T30" fmla="*/ 4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2 w 13"/>
                  <a:gd name="T37" fmla="*/ 2 h 7"/>
                  <a:gd name="T38" fmla="*/ 4 w 13"/>
                  <a:gd name="T39" fmla="*/ 1 h 7"/>
                  <a:gd name="T40" fmla="*/ 3 w 13"/>
                  <a:gd name="T41" fmla="*/ 2 h 7"/>
                  <a:gd name="T42" fmla="*/ 5 w 13"/>
                  <a:gd name="T43" fmla="*/ 0 h 7"/>
                  <a:gd name="T44" fmla="*/ 2 w 13"/>
                  <a:gd name="T45" fmla="*/ 1 h 7"/>
                  <a:gd name="T46" fmla="*/ 2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2 w 13"/>
                  <a:gd name="T55" fmla="*/ 6 h 7"/>
                  <a:gd name="T56" fmla="*/ 4 w 13"/>
                  <a:gd name="T57" fmla="*/ 4 h 7"/>
                  <a:gd name="T58" fmla="*/ 3 w 13"/>
                  <a:gd name="T59" fmla="*/ 6 h 7"/>
                  <a:gd name="T60" fmla="*/ 4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9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2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3"/>
                      <a:pt x="8" y="3"/>
                      <a:pt x="7" y="2"/>
                    </a:cubicBezTo>
                    <a:cubicBezTo>
                      <a:pt x="7" y="3"/>
                      <a:pt x="7" y="4"/>
                      <a:pt x="7" y="6"/>
                    </a:cubicBezTo>
                    <a:cubicBezTo>
                      <a:pt x="6" y="4"/>
                      <a:pt x="6" y="6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6" y="5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5" y="1"/>
                      <a:pt x="3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2"/>
                      <a:pt x="2" y="3"/>
                      <a:pt x="2" y="5"/>
                    </a:cubicBezTo>
                    <a:cubicBezTo>
                      <a:pt x="3" y="3"/>
                      <a:pt x="2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9" y="2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9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" name="Freeform 1413"/>
              <p:cNvSpPr>
                <a:spLocks/>
              </p:cNvSpPr>
              <p:nvPr/>
            </p:nvSpPr>
            <p:spPr bwMode="auto">
              <a:xfrm>
                <a:off x="915" y="31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" name="Freeform 1414"/>
              <p:cNvSpPr>
                <a:spLocks/>
              </p:cNvSpPr>
              <p:nvPr/>
            </p:nvSpPr>
            <p:spPr bwMode="auto">
              <a:xfrm>
                <a:off x="887" y="30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" name="Rectangle 1415"/>
              <p:cNvSpPr>
                <a:spLocks noChangeArrowheads="1"/>
              </p:cNvSpPr>
              <p:nvPr/>
            </p:nvSpPr>
            <p:spPr bwMode="auto">
              <a:xfrm>
                <a:off x="917" y="31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" name="Freeform 1416"/>
              <p:cNvSpPr>
                <a:spLocks/>
              </p:cNvSpPr>
              <p:nvPr/>
            </p:nvSpPr>
            <p:spPr bwMode="auto">
              <a:xfrm>
                <a:off x="912" y="309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" name="Freeform 1417"/>
              <p:cNvSpPr>
                <a:spLocks/>
              </p:cNvSpPr>
              <p:nvPr/>
            </p:nvSpPr>
            <p:spPr bwMode="auto">
              <a:xfrm>
                <a:off x="890" y="30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" name="Freeform 1418"/>
              <p:cNvSpPr>
                <a:spLocks/>
              </p:cNvSpPr>
              <p:nvPr/>
            </p:nvSpPr>
            <p:spPr bwMode="auto">
              <a:xfrm>
                <a:off x="896" y="307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" name="Freeform 1419"/>
              <p:cNvSpPr>
                <a:spLocks/>
              </p:cNvSpPr>
              <p:nvPr/>
            </p:nvSpPr>
            <p:spPr bwMode="auto">
              <a:xfrm>
                <a:off x="879" y="3057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6 h 12"/>
                  <a:gd name="T22" fmla="*/ 7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8 h 12"/>
                  <a:gd name="T60" fmla="*/ 8 w 22"/>
                  <a:gd name="T61" fmla="*/ 6 h 12"/>
                  <a:gd name="T62" fmla="*/ 9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10" y="5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9" y="8"/>
                    </a:cubicBezTo>
                    <a:cubicBezTo>
                      <a:pt x="9" y="9"/>
                      <a:pt x="9" y="6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1" y="8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5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" name="Freeform 1420"/>
              <p:cNvSpPr>
                <a:spLocks/>
              </p:cNvSpPr>
              <p:nvPr/>
            </p:nvSpPr>
            <p:spPr bwMode="auto">
              <a:xfrm>
                <a:off x="912" y="307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" name="Freeform 1421"/>
              <p:cNvSpPr>
                <a:spLocks/>
              </p:cNvSpPr>
              <p:nvPr/>
            </p:nvSpPr>
            <p:spPr bwMode="auto">
              <a:xfrm>
                <a:off x="912" y="307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" name="Freeform 1422"/>
              <p:cNvSpPr>
                <a:spLocks/>
              </p:cNvSpPr>
              <p:nvPr/>
            </p:nvSpPr>
            <p:spPr bwMode="auto">
              <a:xfrm>
                <a:off x="920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" name="Rectangle 1423"/>
              <p:cNvSpPr>
                <a:spLocks noChangeArrowheads="1"/>
              </p:cNvSpPr>
              <p:nvPr/>
            </p:nvSpPr>
            <p:spPr bwMode="auto">
              <a:xfrm>
                <a:off x="923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" name="Freeform 1424"/>
              <p:cNvSpPr>
                <a:spLocks/>
              </p:cNvSpPr>
              <p:nvPr/>
            </p:nvSpPr>
            <p:spPr bwMode="auto">
              <a:xfrm>
                <a:off x="885" y="3085"/>
                <a:ext cx="46" cy="24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3 h 9"/>
                  <a:gd name="T4" fmla="*/ 3 w 17"/>
                  <a:gd name="T5" fmla="*/ 2 h 9"/>
                  <a:gd name="T6" fmla="*/ 0 w 17"/>
                  <a:gd name="T7" fmla="*/ 2 h 9"/>
                  <a:gd name="T8" fmla="*/ 9 w 17"/>
                  <a:gd name="T9" fmla="*/ 5 h 9"/>
                  <a:gd name="T10" fmla="*/ 8 w 17"/>
                  <a:gd name="T11" fmla="*/ 6 h 9"/>
                  <a:gd name="T12" fmla="*/ 11 w 17"/>
                  <a:gd name="T13" fmla="*/ 4 h 9"/>
                  <a:gd name="T14" fmla="*/ 11 w 17"/>
                  <a:gd name="T15" fmla="*/ 6 h 9"/>
                  <a:gd name="T16" fmla="*/ 13 w 17"/>
                  <a:gd name="T17" fmla="*/ 5 h 9"/>
                  <a:gd name="T18" fmla="*/ 13 w 17"/>
                  <a:gd name="T19" fmla="*/ 4 h 9"/>
                  <a:gd name="T20" fmla="*/ 13 w 17"/>
                  <a:gd name="T21" fmla="*/ 4 h 9"/>
                  <a:gd name="T22" fmla="*/ 13 w 17"/>
                  <a:gd name="T23" fmla="*/ 4 h 9"/>
                  <a:gd name="T24" fmla="*/ 14 w 17"/>
                  <a:gd name="T25" fmla="*/ 3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3 h 9"/>
                  <a:gd name="T32" fmla="*/ 15 w 17"/>
                  <a:gd name="T33" fmla="*/ 0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1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1 h 9"/>
                  <a:gd name="T50" fmla="*/ 12 w 17"/>
                  <a:gd name="T51" fmla="*/ 2 h 9"/>
                  <a:gd name="T52" fmla="*/ 12 w 17"/>
                  <a:gd name="T53" fmla="*/ 4 h 9"/>
                  <a:gd name="T54" fmla="*/ 12 w 17"/>
                  <a:gd name="T55" fmla="*/ 4 h 9"/>
                  <a:gd name="T56" fmla="*/ 12 w 17"/>
                  <a:gd name="T57" fmla="*/ 2 h 9"/>
                  <a:gd name="T58" fmla="*/ 11 w 17"/>
                  <a:gd name="T59" fmla="*/ 3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1" y="3"/>
                      <a:pt x="1" y="1"/>
                      <a:pt x="0" y="2"/>
                    </a:cubicBezTo>
                    <a:cubicBezTo>
                      <a:pt x="2" y="4"/>
                      <a:pt x="5" y="8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9"/>
                      <a:pt x="1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2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7" y="3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4"/>
                      <a:pt x="13" y="1"/>
                      <a:pt x="14" y="3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1" y="0"/>
                      <a:pt x="13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2"/>
                      <a:pt x="10" y="2"/>
                    </a:cubicBezTo>
                    <a:cubicBezTo>
                      <a:pt x="10" y="3"/>
                      <a:pt x="11" y="2"/>
                      <a:pt x="11" y="4"/>
                    </a:cubicBezTo>
                    <a:cubicBezTo>
                      <a:pt x="10" y="2"/>
                      <a:pt x="9" y="3"/>
                      <a:pt x="8" y="4"/>
                    </a:cubicBezTo>
                    <a:cubicBezTo>
                      <a:pt x="8" y="4"/>
                      <a:pt x="8" y="2"/>
                      <a:pt x="8" y="3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5"/>
                      <a:pt x="2" y="4"/>
                    </a:cubicBezTo>
                    <a:cubicBezTo>
                      <a:pt x="3" y="3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" name="Freeform 1425"/>
              <p:cNvSpPr>
                <a:spLocks/>
              </p:cNvSpPr>
              <p:nvPr/>
            </p:nvSpPr>
            <p:spPr bwMode="auto">
              <a:xfrm>
                <a:off x="882" y="3085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" name="Freeform 1426"/>
              <p:cNvSpPr>
                <a:spLocks/>
              </p:cNvSpPr>
              <p:nvPr/>
            </p:nvSpPr>
            <p:spPr bwMode="auto">
              <a:xfrm>
                <a:off x="879" y="305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6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" name="Freeform 1427"/>
              <p:cNvSpPr>
                <a:spLocks/>
              </p:cNvSpPr>
              <p:nvPr/>
            </p:nvSpPr>
            <p:spPr bwMode="auto">
              <a:xfrm>
                <a:off x="896" y="306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" name="Freeform 1428"/>
              <p:cNvSpPr>
                <a:spLocks/>
              </p:cNvSpPr>
              <p:nvPr/>
            </p:nvSpPr>
            <p:spPr bwMode="auto">
              <a:xfrm>
                <a:off x="517" y="28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" name="Freeform 1429"/>
              <p:cNvSpPr>
                <a:spLocks/>
              </p:cNvSpPr>
              <p:nvPr/>
            </p:nvSpPr>
            <p:spPr bwMode="auto">
              <a:xfrm>
                <a:off x="512" y="2823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2 w 2"/>
                  <a:gd name="T7" fmla="*/ 1 h 4"/>
                  <a:gd name="T8" fmla="*/ 1 w 2"/>
                  <a:gd name="T9" fmla="*/ 3 h 4"/>
                  <a:gd name="T10" fmla="*/ 1 w 2"/>
                  <a:gd name="T11" fmla="*/ 0 h 4"/>
                  <a:gd name="T12" fmla="*/ 0 w 2"/>
                  <a:gd name="T13" fmla="*/ 1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2"/>
                      <a:pt x="2" y="4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" name="Freeform 1430"/>
              <p:cNvSpPr>
                <a:spLocks/>
              </p:cNvSpPr>
              <p:nvPr/>
            </p:nvSpPr>
            <p:spPr bwMode="auto">
              <a:xfrm>
                <a:off x="512" y="2826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" name="Freeform 1431"/>
              <p:cNvSpPr>
                <a:spLocks/>
              </p:cNvSpPr>
              <p:nvPr/>
            </p:nvSpPr>
            <p:spPr bwMode="auto">
              <a:xfrm>
                <a:off x="512" y="2829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" name="Freeform 1432"/>
              <p:cNvSpPr>
                <a:spLocks/>
              </p:cNvSpPr>
              <p:nvPr/>
            </p:nvSpPr>
            <p:spPr bwMode="auto">
              <a:xfrm>
                <a:off x="509" y="2834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" name="Freeform 1433"/>
              <p:cNvSpPr>
                <a:spLocks/>
              </p:cNvSpPr>
              <p:nvPr/>
            </p:nvSpPr>
            <p:spPr bwMode="auto">
              <a:xfrm>
                <a:off x="509" y="2826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" name="Freeform 1434"/>
              <p:cNvSpPr>
                <a:spLocks/>
              </p:cNvSpPr>
              <p:nvPr/>
            </p:nvSpPr>
            <p:spPr bwMode="auto">
              <a:xfrm>
                <a:off x="509" y="283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" name="Rectangle 1435"/>
              <p:cNvSpPr>
                <a:spLocks noChangeArrowheads="1"/>
              </p:cNvSpPr>
              <p:nvPr/>
            </p:nvSpPr>
            <p:spPr bwMode="auto">
              <a:xfrm>
                <a:off x="512" y="2832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" name="Freeform 1436"/>
              <p:cNvSpPr>
                <a:spLocks/>
              </p:cNvSpPr>
              <p:nvPr/>
            </p:nvSpPr>
            <p:spPr bwMode="auto">
              <a:xfrm>
                <a:off x="506" y="2823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" name="Freeform 1437"/>
              <p:cNvSpPr>
                <a:spLocks/>
              </p:cNvSpPr>
              <p:nvPr/>
            </p:nvSpPr>
            <p:spPr bwMode="auto">
              <a:xfrm>
                <a:off x="504" y="2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" name="Freeform 1438"/>
              <p:cNvSpPr>
                <a:spLocks/>
              </p:cNvSpPr>
              <p:nvPr/>
            </p:nvSpPr>
            <p:spPr bwMode="auto">
              <a:xfrm>
                <a:off x="501" y="2823"/>
                <a:ext cx="3" cy="9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" name="Rectangle 1439"/>
              <p:cNvSpPr>
                <a:spLocks noChangeArrowheads="1"/>
              </p:cNvSpPr>
              <p:nvPr/>
            </p:nvSpPr>
            <p:spPr bwMode="auto">
              <a:xfrm>
                <a:off x="504" y="282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" name="Freeform 1440"/>
              <p:cNvSpPr>
                <a:spLocks/>
              </p:cNvSpPr>
              <p:nvPr/>
            </p:nvSpPr>
            <p:spPr bwMode="auto">
              <a:xfrm>
                <a:off x="498" y="2826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0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" name="Freeform 1441"/>
              <p:cNvSpPr>
                <a:spLocks/>
              </p:cNvSpPr>
              <p:nvPr/>
            </p:nvSpPr>
            <p:spPr bwMode="auto">
              <a:xfrm>
                <a:off x="498" y="282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" name="Freeform 1442"/>
              <p:cNvSpPr>
                <a:spLocks/>
              </p:cNvSpPr>
              <p:nvPr/>
            </p:nvSpPr>
            <p:spPr bwMode="auto">
              <a:xfrm>
                <a:off x="506" y="282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" name="Freeform 1443"/>
              <p:cNvSpPr>
                <a:spLocks/>
              </p:cNvSpPr>
              <p:nvPr/>
            </p:nvSpPr>
            <p:spPr bwMode="auto">
              <a:xfrm>
                <a:off x="501" y="2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" name="Freeform 1444"/>
              <p:cNvSpPr>
                <a:spLocks/>
              </p:cNvSpPr>
              <p:nvPr/>
            </p:nvSpPr>
            <p:spPr bwMode="auto">
              <a:xfrm>
                <a:off x="498" y="2807"/>
                <a:ext cx="25" cy="19"/>
              </a:xfrm>
              <a:custGeom>
                <a:avLst/>
                <a:gdLst>
                  <a:gd name="T0" fmla="*/ 7 w 9"/>
                  <a:gd name="T1" fmla="*/ 4 h 7"/>
                  <a:gd name="T2" fmla="*/ 7 w 9"/>
                  <a:gd name="T3" fmla="*/ 3 h 7"/>
                  <a:gd name="T4" fmla="*/ 8 w 9"/>
                  <a:gd name="T5" fmla="*/ 2 h 7"/>
                  <a:gd name="T6" fmla="*/ 9 w 9"/>
                  <a:gd name="T7" fmla="*/ 0 h 7"/>
                  <a:gd name="T8" fmla="*/ 8 w 9"/>
                  <a:gd name="T9" fmla="*/ 1 h 7"/>
                  <a:gd name="T10" fmla="*/ 8 w 9"/>
                  <a:gd name="T11" fmla="*/ 0 h 7"/>
                  <a:gd name="T12" fmla="*/ 6 w 9"/>
                  <a:gd name="T13" fmla="*/ 0 h 7"/>
                  <a:gd name="T14" fmla="*/ 5 w 9"/>
                  <a:gd name="T15" fmla="*/ 1 h 7"/>
                  <a:gd name="T16" fmla="*/ 1 w 9"/>
                  <a:gd name="T17" fmla="*/ 4 h 7"/>
                  <a:gd name="T18" fmla="*/ 3 w 9"/>
                  <a:gd name="T19" fmla="*/ 5 h 7"/>
                  <a:gd name="T20" fmla="*/ 2 w 9"/>
                  <a:gd name="T21" fmla="*/ 5 h 7"/>
                  <a:gd name="T22" fmla="*/ 2 w 9"/>
                  <a:gd name="T23" fmla="*/ 5 h 7"/>
                  <a:gd name="T24" fmla="*/ 1 w 9"/>
                  <a:gd name="T25" fmla="*/ 6 h 7"/>
                  <a:gd name="T26" fmla="*/ 3 w 9"/>
                  <a:gd name="T27" fmla="*/ 6 h 7"/>
                  <a:gd name="T28" fmla="*/ 0 w 9"/>
                  <a:gd name="T29" fmla="*/ 6 h 7"/>
                  <a:gd name="T30" fmla="*/ 2 w 9"/>
                  <a:gd name="T31" fmla="*/ 7 h 7"/>
                  <a:gd name="T32" fmla="*/ 4 w 9"/>
                  <a:gd name="T33" fmla="*/ 7 h 7"/>
                  <a:gd name="T34" fmla="*/ 5 w 9"/>
                  <a:gd name="T35" fmla="*/ 7 h 7"/>
                  <a:gd name="T36" fmla="*/ 3 w 9"/>
                  <a:gd name="T37" fmla="*/ 4 h 7"/>
                  <a:gd name="T38" fmla="*/ 4 w 9"/>
                  <a:gd name="T39" fmla="*/ 5 h 7"/>
                  <a:gd name="T40" fmla="*/ 5 w 9"/>
                  <a:gd name="T41" fmla="*/ 5 h 7"/>
                  <a:gd name="T42" fmla="*/ 4 w 9"/>
                  <a:gd name="T43" fmla="*/ 3 h 7"/>
                  <a:gd name="T44" fmla="*/ 5 w 9"/>
                  <a:gd name="T45" fmla="*/ 3 h 7"/>
                  <a:gd name="T46" fmla="*/ 5 w 9"/>
                  <a:gd name="T47" fmla="*/ 3 h 7"/>
                  <a:gd name="T48" fmla="*/ 6 w 9"/>
                  <a:gd name="T49" fmla="*/ 3 h 7"/>
                  <a:gd name="T50" fmla="*/ 5 w 9"/>
                  <a:gd name="T51" fmla="*/ 1 h 7"/>
                  <a:gd name="T52" fmla="*/ 6 w 9"/>
                  <a:gd name="T53" fmla="*/ 4 h 7"/>
                  <a:gd name="T54" fmla="*/ 6 w 9"/>
                  <a:gd name="T55" fmla="*/ 3 h 7"/>
                  <a:gd name="T56" fmla="*/ 6 w 9"/>
                  <a:gd name="T57" fmla="*/ 2 h 7"/>
                  <a:gd name="T58" fmla="*/ 6 w 9"/>
                  <a:gd name="T59" fmla="*/ 4 h 7"/>
                  <a:gd name="T60" fmla="*/ 6 w 9"/>
                  <a:gd name="T61" fmla="*/ 3 h 7"/>
                  <a:gd name="T62" fmla="*/ 6 w 9"/>
                  <a:gd name="T63" fmla="*/ 1 h 7"/>
                  <a:gd name="T64" fmla="*/ 7 w 9"/>
                  <a:gd name="T65" fmla="*/ 2 h 7"/>
                  <a:gd name="T66" fmla="*/ 6 w 9"/>
                  <a:gd name="T67" fmla="*/ 4 h 7"/>
                  <a:gd name="T68" fmla="*/ 6 w 9"/>
                  <a:gd name="T69" fmla="*/ 5 h 7"/>
                  <a:gd name="T70" fmla="*/ 7 w 9"/>
                  <a:gd name="T71" fmla="*/ 3 h 7"/>
                  <a:gd name="T72" fmla="*/ 7 w 9"/>
                  <a:gd name="T7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7">
                    <a:moveTo>
                      <a:pt x="7" y="4"/>
                    </a:moveTo>
                    <a:cubicBezTo>
                      <a:pt x="7" y="4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7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4"/>
                      <a:pt x="6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4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" name="Rectangle 1445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" name="Freeform 1446"/>
              <p:cNvSpPr>
                <a:spLocks/>
              </p:cNvSpPr>
              <p:nvPr/>
            </p:nvSpPr>
            <p:spPr bwMode="auto">
              <a:xfrm>
                <a:off x="517" y="281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" name="Rectangle 1447"/>
              <p:cNvSpPr>
                <a:spLocks noChangeArrowheads="1"/>
              </p:cNvSpPr>
              <p:nvPr/>
            </p:nvSpPr>
            <p:spPr bwMode="auto">
              <a:xfrm>
                <a:off x="514" y="280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" name="Freeform 1448"/>
              <p:cNvSpPr>
                <a:spLocks/>
              </p:cNvSpPr>
              <p:nvPr/>
            </p:nvSpPr>
            <p:spPr bwMode="auto">
              <a:xfrm>
                <a:off x="514" y="28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" name="Freeform 1449"/>
              <p:cNvSpPr>
                <a:spLocks/>
              </p:cNvSpPr>
              <p:nvPr/>
            </p:nvSpPr>
            <p:spPr bwMode="auto">
              <a:xfrm>
                <a:off x="514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" name="Rectangle 1450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" name="Freeform 1451"/>
              <p:cNvSpPr>
                <a:spLocks/>
              </p:cNvSpPr>
              <p:nvPr/>
            </p:nvSpPr>
            <p:spPr bwMode="auto">
              <a:xfrm>
                <a:off x="514" y="2810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4"/>
                      <a:pt x="5" y="3"/>
                      <a:pt x="3" y="4"/>
                    </a:cubicBezTo>
                    <a:cubicBezTo>
                      <a:pt x="3" y="4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" name="Freeform 1452"/>
              <p:cNvSpPr>
                <a:spLocks/>
              </p:cNvSpPr>
              <p:nvPr/>
            </p:nvSpPr>
            <p:spPr bwMode="auto">
              <a:xfrm>
                <a:off x="520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" name="Freeform 1453"/>
              <p:cNvSpPr>
                <a:spLocks/>
              </p:cNvSpPr>
              <p:nvPr/>
            </p:nvSpPr>
            <p:spPr bwMode="auto">
              <a:xfrm>
                <a:off x="514" y="2821"/>
                <a:ext cx="20" cy="22"/>
              </a:xfrm>
              <a:custGeom>
                <a:avLst/>
                <a:gdLst>
                  <a:gd name="T0" fmla="*/ 4 w 7"/>
                  <a:gd name="T1" fmla="*/ 3 h 8"/>
                  <a:gd name="T2" fmla="*/ 2 w 7"/>
                  <a:gd name="T3" fmla="*/ 2 h 8"/>
                  <a:gd name="T4" fmla="*/ 5 w 7"/>
                  <a:gd name="T5" fmla="*/ 4 h 8"/>
                  <a:gd name="T6" fmla="*/ 5 w 7"/>
                  <a:gd name="T7" fmla="*/ 4 h 8"/>
                  <a:gd name="T8" fmla="*/ 3 w 7"/>
                  <a:gd name="T9" fmla="*/ 3 h 8"/>
                  <a:gd name="T10" fmla="*/ 3 w 7"/>
                  <a:gd name="T11" fmla="*/ 3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5 w 7"/>
                  <a:gd name="T23" fmla="*/ 7 h 8"/>
                  <a:gd name="T24" fmla="*/ 3 w 7"/>
                  <a:gd name="T25" fmla="*/ 6 h 8"/>
                  <a:gd name="T26" fmla="*/ 4 w 7"/>
                  <a:gd name="T27" fmla="*/ 6 h 8"/>
                  <a:gd name="T28" fmla="*/ 5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5 w 7"/>
                  <a:gd name="T39" fmla="*/ 2 h 8"/>
                  <a:gd name="T40" fmla="*/ 3 w 7"/>
                  <a:gd name="T41" fmla="*/ 1 h 8"/>
                  <a:gd name="T42" fmla="*/ 2 w 7"/>
                  <a:gd name="T43" fmla="*/ 1 h 8"/>
                  <a:gd name="T44" fmla="*/ 1 w 7"/>
                  <a:gd name="T45" fmla="*/ 1 h 8"/>
                  <a:gd name="T46" fmla="*/ 4 w 7"/>
                  <a:gd name="T4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" name="Freeform 1454"/>
              <p:cNvSpPr>
                <a:spLocks/>
              </p:cNvSpPr>
              <p:nvPr/>
            </p:nvSpPr>
            <p:spPr bwMode="auto">
              <a:xfrm>
                <a:off x="523" y="282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" name="Freeform 1455"/>
              <p:cNvSpPr>
                <a:spLocks/>
              </p:cNvSpPr>
              <p:nvPr/>
            </p:nvSpPr>
            <p:spPr bwMode="auto">
              <a:xfrm>
                <a:off x="531" y="2829"/>
                <a:ext cx="5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" name="Freeform 1456"/>
              <p:cNvSpPr>
                <a:spLocks/>
              </p:cNvSpPr>
              <p:nvPr/>
            </p:nvSpPr>
            <p:spPr bwMode="auto">
              <a:xfrm>
                <a:off x="520" y="282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" name="Freeform 1457"/>
              <p:cNvSpPr>
                <a:spLocks/>
              </p:cNvSpPr>
              <p:nvPr/>
            </p:nvSpPr>
            <p:spPr bwMode="auto">
              <a:xfrm>
                <a:off x="520" y="283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" name="Freeform 1458"/>
              <p:cNvSpPr>
                <a:spLocks/>
              </p:cNvSpPr>
              <p:nvPr/>
            </p:nvSpPr>
            <p:spPr bwMode="auto">
              <a:xfrm>
                <a:off x="485" y="282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3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4 h 7"/>
                  <a:gd name="T52" fmla="*/ 4 w 13"/>
                  <a:gd name="T53" fmla="*/ 4 h 7"/>
                  <a:gd name="T54" fmla="*/ 3 w 13"/>
                  <a:gd name="T55" fmla="*/ 5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6 h 7"/>
                  <a:gd name="T64" fmla="*/ 10 w 13"/>
                  <a:gd name="T65" fmla="*/ 6 h 7"/>
                  <a:gd name="T66" fmla="*/ 10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2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6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0" y="1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" name="Freeform 1459"/>
              <p:cNvSpPr>
                <a:spLocks/>
              </p:cNvSpPr>
              <p:nvPr/>
            </p:nvSpPr>
            <p:spPr bwMode="auto">
              <a:xfrm>
                <a:off x="517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" name="Freeform 1460"/>
              <p:cNvSpPr>
                <a:spLocks/>
              </p:cNvSpPr>
              <p:nvPr/>
            </p:nvSpPr>
            <p:spPr bwMode="auto">
              <a:xfrm>
                <a:off x="490" y="282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" name="Rectangle 1461"/>
              <p:cNvSpPr>
                <a:spLocks noChangeArrowheads="1"/>
              </p:cNvSpPr>
              <p:nvPr/>
            </p:nvSpPr>
            <p:spPr bwMode="auto">
              <a:xfrm>
                <a:off x="520" y="284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" name="Rectangle 1462"/>
              <p:cNvSpPr>
                <a:spLocks noChangeArrowheads="1"/>
              </p:cNvSpPr>
              <p:nvPr/>
            </p:nvSpPr>
            <p:spPr bwMode="auto">
              <a:xfrm>
                <a:off x="517" y="283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" name="Freeform 1463"/>
              <p:cNvSpPr>
                <a:spLocks/>
              </p:cNvSpPr>
              <p:nvPr/>
            </p:nvSpPr>
            <p:spPr bwMode="auto">
              <a:xfrm>
                <a:off x="493" y="282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" name="Freeform 1464"/>
              <p:cNvSpPr>
                <a:spLocks/>
              </p:cNvSpPr>
              <p:nvPr/>
            </p:nvSpPr>
            <p:spPr bwMode="auto">
              <a:xfrm>
                <a:off x="501" y="28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" name="Freeform 1465"/>
              <p:cNvSpPr>
                <a:spLocks/>
              </p:cNvSpPr>
              <p:nvPr/>
            </p:nvSpPr>
            <p:spPr bwMode="auto">
              <a:xfrm>
                <a:off x="482" y="2796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0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3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8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6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2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2"/>
                      <a:pt x="13" y="4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0" y="4"/>
                      <a:pt x="11" y="3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6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3" y="6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9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7"/>
                      <a:pt x="9" y="6"/>
                      <a:pt x="9" y="8"/>
                    </a:cubicBezTo>
                    <a:cubicBezTo>
                      <a:pt x="9" y="8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7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" name="Freeform 1466"/>
              <p:cNvSpPr>
                <a:spLocks/>
              </p:cNvSpPr>
              <p:nvPr/>
            </p:nvSpPr>
            <p:spPr bwMode="auto">
              <a:xfrm>
                <a:off x="51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" name="Freeform 1467"/>
              <p:cNvSpPr>
                <a:spLocks/>
              </p:cNvSpPr>
              <p:nvPr/>
            </p:nvSpPr>
            <p:spPr bwMode="auto">
              <a:xfrm>
                <a:off x="517" y="28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" name="Freeform 1468"/>
              <p:cNvSpPr>
                <a:spLocks/>
              </p:cNvSpPr>
              <p:nvPr/>
            </p:nvSpPr>
            <p:spPr bwMode="auto">
              <a:xfrm>
                <a:off x="523" y="28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" name="Freeform 1469"/>
              <p:cNvSpPr>
                <a:spLocks/>
              </p:cNvSpPr>
              <p:nvPr/>
            </p:nvSpPr>
            <p:spPr bwMode="auto">
              <a:xfrm>
                <a:off x="525" y="282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" name="Freeform 1470"/>
              <p:cNvSpPr>
                <a:spLocks/>
              </p:cNvSpPr>
              <p:nvPr/>
            </p:nvSpPr>
            <p:spPr bwMode="auto">
              <a:xfrm>
                <a:off x="487" y="2821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2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0 h 10"/>
                  <a:gd name="T36" fmla="*/ 15 w 18"/>
                  <a:gd name="T37" fmla="*/ 2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1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8 w 18"/>
                  <a:gd name="T65" fmla="*/ 5 h 10"/>
                  <a:gd name="T66" fmla="*/ 9 w 18"/>
                  <a:gd name="T67" fmla="*/ 3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0"/>
                    </a:cubicBezTo>
                    <a:cubicBezTo>
                      <a:pt x="14" y="0"/>
                      <a:pt x="14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5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3"/>
                      <a:pt x="8" y="5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" name="Freeform 1471"/>
              <p:cNvSpPr>
                <a:spLocks/>
              </p:cNvSpPr>
              <p:nvPr/>
            </p:nvSpPr>
            <p:spPr bwMode="auto">
              <a:xfrm>
                <a:off x="485" y="2823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" name="Freeform 1472"/>
              <p:cNvSpPr>
                <a:spLocks/>
              </p:cNvSpPr>
              <p:nvPr/>
            </p:nvSpPr>
            <p:spPr bwMode="auto">
              <a:xfrm>
                <a:off x="482" y="2794"/>
                <a:ext cx="24" cy="29"/>
              </a:xfrm>
              <a:custGeom>
                <a:avLst/>
                <a:gdLst>
                  <a:gd name="T0" fmla="*/ 7 w 9"/>
                  <a:gd name="T1" fmla="*/ 4 h 11"/>
                  <a:gd name="T2" fmla="*/ 6 w 9"/>
                  <a:gd name="T3" fmla="*/ 2 h 11"/>
                  <a:gd name="T4" fmla="*/ 1 w 9"/>
                  <a:gd name="T5" fmla="*/ 6 h 11"/>
                  <a:gd name="T6" fmla="*/ 2 w 9"/>
                  <a:gd name="T7" fmla="*/ 8 h 11"/>
                  <a:gd name="T8" fmla="*/ 1 w 9"/>
                  <a:gd name="T9" fmla="*/ 9 h 11"/>
                  <a:gd name="T10" fmla="*/ 3 w 9"/>
                  <a:gd name="T11" fmla="*/ 10 h 11"/>
                  <a:gd name="T12" fmla="*/ 2 w 9"/>
                  <a:gd name="T13" fmla="*/ 9 h 11"/>
                  <a:gd name="T14" fmla="*/ 3 w 9"/>
                  <a:gd name="T15" fmla="*/ 9 h 11"/>
                  <a:gd name="T16" fmla="*/ 2 w 9"/>
                  <a:gd name="T17" fmla="*/ 8 h 11"/>
                  <a:gd name="T18" fmla="*/ 3 w 9"/>
                  <a:gd name="T19" fmla="*/ 9 h 11"/>
                  <a:gd name="T20" fmla="*/ 3 w 9"/>
                  <a:gd name="T21" fmla="*/ 6 h 11"/>
                  <a:gd name="T22" fmla="*/ 4 w 9"/>
                  <a:gd name="T23" fmla="*/ 7 h 11"/>
                  <a:gd name="T24" fmla="*/ 6 w 9"/>
                  <a:gd name="T25" fmla="*/ 6 h 11"/>
                  <a:gd name="T26" fmla="*/ 6 w 9"/>
                  <a:gd name="T27" fmla="*/ 5 h 11"/>
                  <a:gd name="T28" fmla="*/ 5 w 9"/>
                  <a:gd name="T29" fmla="*/ 4 h 11"/>
                  <a:gd name="T30" fmla="*/ 6 w 9"/>
                  <a:gd name="T31" fmla="*/ 6 h 11"/>
                  <a:gd name="T32" fmla="*/ 9 w 9"/>
                  <a:gd name="T33" fmla="*/ 4 h 11"/>
                  <a:gd name="T34" fmla="*/ 9 w 9"/>
                  <a:gd name="T35" fmla="*/ 2 h 11"/>
                  <a:gd name="T36" fmla="*/ 9 w 9"/>
                  <a:gd name="T37" fmla="*/ 4 h 11"/>
                  <a:gd name="T38" fmla="*/ 9 w 9"/>
                  <a:gd name="T39" fmla="*/ 4 h 11"/>
                  <a:gd name="T40" fmla="*/ 9 w 9"/>
                  <a:gd name="T41" fmla="*/ 1 h 11"/>
                  <a:gd name="T42" fmla="*/ 7 w 9"/>
                  <a:gd name="T4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1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1"/>
                      <a:pt x="3" y="10"/>
                    </a:cubicBezTo>
                    <a:cubicBezTo>
                      <a:pt x="3" y="10"/>
                      <a:pt x="1" y="10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2"/>
                      <a:pt x="5" y="5"/>
                      <a:pt x="6" y="6"/>
                    </a:cubicBezTo>
                    <a:cubicBezTo>
                      <a:pt x="6" y="4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1" name="Freeform 1473"/>
              <p:cNvSpPr>
                <a:spLocks/>
              </p:cNvSpPr>
              <p:nvPr/>
            </p:nvSpPr>
            <p:spPr bwMode="auto">
              <a:xfrm>
                <a:off x="498" y="279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2" name="Freeform 1474"/>
              <p:cNvSpPr>
                <a:spLocks/>
              </p:cNvSpPr>
              <p:nvPr/>
            </p:nvSpPr>
            <p:spPr bwMode="auto">
              <a:xfrm>
                <a:off x="580" y="31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3" name="Freeform 1475"/>
              <p:cNvSpPr>
                <a:spLocks/>
              </p:cNvSpPr>
              <p:nvPr/>
            </p:nvSpPr>
            <p:spPr bwMode="auto">
              <a:xfrm>
                <a:off x="572" y="3185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1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" name="Freeform 1476"/>
              <p:cNvSpPr>
                <a:spLocks/>
              </p:cNvSpPr>
              <p:nvPr/>
            </p:nvSpPr>
            <p:spPr bwMode="auto">
              <a:xfrm>
                <a:off x="574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5" name="Freeform 1477"/>
              <p:cNvSpPr>
                <a:spLocks/>
              </p:cNvSpPr>
              <p:nvPr/>
            </p:nvSpPr>
            <p:spPr bwMode="auto">
              <a:xfrm>
                <a:off x="572" y="3191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6" name="Freeform 1478"/>
              <p:cNvSpPr>
                <a:spLocks/>
              </p:cNvSpPr>
              <p:nvPr/>
            </p:nvSpPr>
            <p:spPr bwMode="auto">
              <a:xfrm>
                <a:off x="572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7" name="Freeform 1479"/>
              <p:cNvSpPr>
                <a:spLocks/>
              </p:cNvSpPr>
              <p:nvPr/>
            </p:nvSpPr>
            <p:spPr bwMode="auto">
              <a:xfrm>
                <a:off x="569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8" name="Freeform 1480"/>
              <p:cNvSpPr>
                <a:spLocks/>
              </p:cNvSpPr>
              <p:nvPr/>
            </p:nvSpPr>
            <p:spPr bwMode="auto">
              <a:xfrm>
                <a:off x="572" y="319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9" name="Freeform 1481"/>
              <p:cNvSpPr>
                <a:spLocks/>
              </p:cNvSpPr>
              <p:nvPr/>
            </p:nvSpPr>
            <p:spPr bwMode="auto">
              <a:xfrm>
                <a:off x="572" y="319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0" name="Freeform 1482"/>
              <p:cNvSpPr>
                <a:spLocks/>
              </p:cNvSpPr>
              <p:nvPr/>
            </p:nvSpPr>
            <p:spPr bwMode="auto">
              <a:xfrm>
                <a:off x="566" y="3185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1" name="Freeform 1483"/>
              <p:cNvSpPr>
                <a:spLocks/>
              </p:cNvSpPr>
              <p:nvPr/>
            </p:nvSpPr>
            <p:spPr bwMode="auto">
              <a:xfrm>
                <a:off x="566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2" name="Freeform 1484"/>
              <p:cNvSpPr>
                <a:spLocks/>
              </p:cNvSpPr>
              <p:nvPr/>
            </p:nvSpPr>
            <p:spPr bwMode="auto">
              <a:xfrm>
                <a:off x="563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0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3" name="Rectangle 1485"/>
              <p:cNvSpPr>
                <a:spLocks noChangeArrowheads="1"/>
              </p:cNvSpPr>
              <p:nvPr/>
            </p:nvSpPr>
            <p:spPr bwMode="auto">
              <a:xfrm>
                <a:off x="563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4" name="Freeform 1486"/>
              <p:cNvSpPr>
                <a:spLocks/>
              </p:cNvSpPr>
              <p:nvPr/>
            </p:nvSpPr>
            <p:spPr bwMode="auto">
              <a:xfrm>
                <a:off x="561" y="3188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1 h 1"/>
                  <a:gd name="T8" fmla="*/ 1 w 4"/>
                  <a:gd name="T9" fmla="*/ 1 h 1"/>
                  <a:gd name="T10" fmla="*/ 3 w 4"/>
                  <a:gd name="T11" fmla="*/ 0 h 1"/>
                  <a:gd name="T12" fmla="*/ 2 w 4"/>
                  <a:gd name="T13" fmla="*/ 1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4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5" name="Freeform 1487"/>
              <p:cNvSpPr>
                <a:spLocks/>
              </p:cNvSpPr>
              <p:nvPr/>
            </p:nvSpPr>
            <p:spPr bwMode="auto">
              <a:xfrm>
                <a:off x="561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6" name="Freeform 1488"/>
              <p:cNvSpPr>
                <a:spLocks/>
              </p:cNvSpPr>
              <p:nvPr/>
            </p:nvSpPr>
            <p:spPr bwMode="auto">
              <a:xfrm>
                <a:off x="569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7" name="Freeform 1489"/>
              <p:cNvSpPr>
                <a:spLocks/>
              </p:cNvSpPr>
              <p:nvPr/>
            </p:nvSpPr>
            <p:spPr bwMode="auto">
              <a:xfrm>
                <a:off x="561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8" name="Freeform 1490"/>
              <p:cNvSpPr>
                <a:spLocks/>
              </p:cNvSpPr>
              <p:nvPr/>
            </p:nvSpPr>
            <p:spPr bwMode="auto">
              <a:xfrm>
                <a:off x="558" y="3169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5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6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5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1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1" y="6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7" y="4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9" name="Rectangle 1491"/>
              <p:cNvSpPr>
                <a:spLocks noChangeArrowheads="1"/>
              </p:cNvSpPr>
              <p:nvPr/>
            </p:nvSpPr>
            <p:spPr bwMode="auto">
              <a:xfrm>
                <a:off x="577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0" name="Freeform 1492"/>
              <p:cNvSpPr>
                <a:spLocks/>
              </p:cNvSpPr>
              <p:nvPr/>
            </p:nvSpPr>
            <p:spPr bwMode="auto">
              <a:xfrm>
                <a:off x="57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1" name="Rectangle 1493"/>
              <p:cNvSpPr>
                <a:spLocks noChangeArrowheads="1"/>
              </p:cNvSpPr>
              <p:nvPr/>
            </p:nvSpPr>
            <p:spPr bwMode="auto">
              <a:xfrm>
                <a:off x="574" y="3169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2" name="Freeform 1494"/>
              <p:cNvSpPr>
                <a:spLocks/>
              </p:cNvSpPr>
              <p:nvPr/>
            </p:nvSpPr>
            <p:spPr bwMode="auto">
              <a:xfrm>
                <a:off x="577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3" name="Freeform 1495"/>
              <p:cNvSpPr>
                <a:spLocks/>
              </p:cNvSpPr>
              <p:nvPr/>
            </p:nvSpPr>
            <p:spPr bwMode="auto">
              <a:xfrm>
                <a:off x="574" y="318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4" name="Freeform 1496"/>
              <p:cNvSpPr>
                <a:spLocks/>
              </p:cNvSpPr>
              <p:nvPr/>
            </p:nvSpPr>
            <p:spPr bwMode="auto">
              <a:xfrm>
                <a:off x="574" y="318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5" name="Freeform 1497"/>
              <p:cNvSpPr>
                <a:spLocks/>
              </p:cNvSpPr>
              <p:nvPr/>
            </p:nvSpPr>
            <p:spPr bwMode="auto">
              <a:xfrm>
                <a:off x="577" y="3172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2 h 6"/>
                  <a:gd name="T22" fmla="*/ 0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4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5"/>
                      <a:pt x="7" y="5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6" name="Freeform 1498"/>
              <p:cNvSpPr>
                <a:spLocks/>
              </p:cNvSpPr>
              <p:nvPr/>
            </p:nvSpPr>
            <p:spPr bwMode="auto">
              <a:xfrm>
                <a:off x="580" y="31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7" name="Freeform 1499"/>
              <p:cNvSpPr>
                <a:spLocks/>
              </p:cNvSpPr>
              <p:nvPr/>
            </p:nvSpPr>
            <p:spPr bwMode="auto">
              <a:xfrm>
                <a:off x="577" y="3183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1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2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1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8" name="Freeform 1500"/>
              <p:cNvSpPr>
                <a:spLocks/>
              </p:cNvSpPr>
              <p:nvPr/>
            </p:nvSpPr>
            <p:spPr bwMode="auto">
              <a:xfrm>
                <a:off x="585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9" name="Freeform 1501"/>
              <p:cNvSpPr>
                <a:spLocks/>
              </p:cNvSpPr>
              <p:nvPr/>
            </p:nvSpPr>
            <p:spPr bwMode="auto">
              <a:xfrm>
                <a:off x="593" y="319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0" name="Freeform 1502"/>
              <p:cNvSpPr>
                <a:spLocks/>
              </p:cNvSpPr>
              <p:nvPr/>
            </p:nvSpPr>
            <p:spPr bwMode="auto">
              <a:xfrm>
                <a:off x="580" y="31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1" name="Freeform 1503"/>
              <p:cNvSpPr>
                <a:spLocks/>
              </p:cNvSpPr>
              <p:nvPr/>
            </p:nvSpPr>
            <p:spPr bwMode="auto">
              <a:xfrm>
                <a:off x="580" y="3196"/>
                <a:ext cx="8" cy="14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0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2" name="Freeform 1504"/>
              <p:cNvSpPr>
                <a:spLocks/>
              </p:cNvSpPr>
              <p:nvPr/>
            </p:nvSpPr>
            <p:spPr bwMode="auto">
              <a:xfrm>
                <a:off x="544" y="3191"/>
                <a:ext cx="36" cy="19"/>
              </a:xfrm>
              <a:custGeom>
                <a:avLst/>
                <a:gdLst>
                  <a:gd name="T0" fmla="*/ 11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10 w 13"/>
                  <a:gd name="T7" fmla="*/ 2 h 7"/>
                  <a:gd name="T8" fmla="*/ 10 w 13"/>
                  <a:gd name="T9" fmla="*/ 3 h 7"/>
                  <a:gd name="T10" fmla="*/ 9 w 13"/>
                  <a:gd name="T11" fmla="*/ 3 h 7"/>
                  <a:gd name="T12" fmla="*/ 9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7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4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6 w 13"/>
                  <a:gd name="T43" fmla="*/ 0 h 7"/>
                  <a:gd name="T44" fmla="*/ 3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3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5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1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2 w 13"/>
                  <a:gd name="T71" fmla="*/ 3 h 7"/>
                  <a:gd name="T72" fmla="*/ 13 w 13"/>
                  <a:gd name="T73" fmla="*/ 6 h 7"/>
                  <a:gd name="T74" fmla="*/ 13 w 13"/>
                  <a:gd name="T75" fmla="*/ 5 h 7"/>
                  <a:gd name="T76" fmla="*/ 13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1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1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10" y="4"/>
                      <a:pt x="9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2"/>
                      <a:pt x="4" y="3"/>
                    </a:cubicBezTo>
                    <a:cubicBezTo>
                      <a:pt x="6" y="1"/>
                      <a:pt x="3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4" y="2"/>
                      <a:pt x="5" y="1"/>
                      <a:pt x="4" y="1"/>
                    </a:cubicBezTo>
                    <a:cubicBezTo>
                      <a:pt x="5" y="1"/>
                      <a:pt x="4" y="1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3" y="3"/>
                      <a:pt x="3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5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7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5"/>
                      <a:pt x="13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3" name="Freeform 1505"/>
              <p:cNvSpPr>
                <a:spLocks/>
              </p:cNvSpPr>
              <p:nvPr/>
            </p:nvSpPr>
            <p:spPr bwMode="auto">
              <a:xfrm>
                <a:off x="58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4" name="Freeform 1506"/>
              <p:cNvSpPr>
                <a:spLocks/>
              </p:cNvSpPr>
              <p:nvPr/>
            </p:nvSpPr>
            <p:spPr bwMode="auto">
              <a:xfrm>
                <a:off x="553" y="31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5" name="Rectangle 1507"/>
              <p:cNvSpPr>
                <a:spLocks noChangeArrowheads="1"/>
              </p:cNvSpPr>
              <p:nvPr/>
            </p:nvSpPr>
            <p:spPr bwMode="auto">
              <a:xfrm>
                <a:off x="580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6" name="Freeform 1508"/>
              <p:cNvSpPr>
                <a:spLocks/>
              </p:cNvSpPr>
              <p:nvPr/>
            </p:nvSpPr>
            <p:spPr bwMode="auto">
              <a:xfrm>
                <a:off x="577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7" name="Freeform 1509"/>
              <p:cNvSpPr>
                <a:spLocks/>
              </p:cNvSpPr>
              <p:nvPr/>
            </p:nvSpPr>
            <p:spPr bwMode="auto">
              <a:xfrm>
                <a:off x="555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8" name="Freeform 1510"/>
              <p:cNvSpPr>
                <a:spLocks/>
              </p:cNvSpPr>
              <p:nvPr/>
            </p:nvSpPr>
            <p:spPr bwMode="auto">
              <a:xfrm>
                <a:off x="561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9" name="Freeform 1511"/>
              <p:cNvSpPr>
                <a:spLocks/>
              </p:cNvSpPr>
              <p:nvPr/>
            </p:nvSpPr>
            <p:spPr bwMode="auto">
              <a:xfrm>
                <a:off x="544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5 h 12"/>
                  <a:gd name="T22" fmla="*/ 7 w 22"/>
                  <a:gd name="T23" fmla="*/ 4 h 12"/>
                  <a:gd name="T24" fmla="*/ 5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5 w 22"/>
                  <a:gd name="T45" fmla="*/ 10 h 12"/>
                  <a:gd name="T46" fmla="*/ 5 w 22"/>
                  <a:gd name="T47" fmla="*/ 9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7 h 12"/>
                  <a:gd name="T60" fmla="*/ 8 w 22"/>
                  <a:gd name="T61" fmla="*/ 6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3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0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0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5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6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11"/>
                      <a:pt x="2" y="12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9"/>
                      <a:pt x="3" y="10"/>
                      <a:pt x="2" y="9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6" y="10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5"/>
                      <a:pt x="7" y="7"/>
                      <a:pt x="8" y="6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8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7"/>
                      <a:pt x="13" y="5"/>
                    </a:cubicBezTo>
                    <a:cubicBezTo>
                      <a:pt x="14" y="5"/>
                      <a:pt x="13" y="6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4"/>
                      <a:pt x="16" y="3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0" name="Freeform 1512"/>
              <p:cNvSpPr>
                <a:spLocks/>
              </p:cNvSpPr>
              <p:nvPr/>
            </p:nvSpPr>
            <p:spPr bwMode="auto">
              <a:xfrm>
                <a:off x="577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1" name="Freeform 1513"/>
              <p:cNvSpPr>
                <a:spLocks/>
              </p:cNvSpPr>
              <p:nvPr/>
            </p:nvSpPr>
            <p:spPr bwMode="auto">
              <a:xfrm>
                <a:off x="577" y="317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2" name="Freeform 1514"/>
              <p:cNvSpPr>
                <a:spLocks/>
              </p:cNvSpPr>
              <p:nvPr/>
            </p:nvSpPr>
            <p:spPr bwMode="auto">
              <a:xfrm>
                <a:off x="585" y="318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3" name="Rectangle 1515"/>
              <p:cNvSpPr>
                <a:spLocks noChangeArrowheads="1"/>
              </p:cNvSpPr>
              <p:nvPr/>
            </p:nvSpPr>
            <p:spPr bwMode="auto">
              <a:xfrm>
                <a:off x="585" y="3183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4" name="Freeform 1516"/>
              <p:cNvSpPr>
                <a:spLocks/>
              </p:cNvSpPr>
              <p:nvPr/>
            </p:nvSpPr>
            <p:spPr bwMode="auto">
              <a:xfrm>
                <a:off x="547" y="3183"/>
                <a:ext cx="49" cy="27"/>
              </a:xfrm>
              <a:custGeom>
                <a:avLst/>
                <a:gdLst>
                  <a:gd name="T0" fmla="*/ 5 w 18"/>
                  <a:gd name="T1" fmla="*/ 3 h 10"/>
                  <a:gd name="T2" fmla="*/ 3 w 18"/>
                  <a:gd name="T3" fmla="*/ 4 h 10"/>
                  <a:gd name="T4" fmla="*/ 4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4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5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3 w 18"/>
                  <a:gd name="T51" fmla="*/ 3 h 10"/>
                  <a:gd name="T52" fmla="*/ 13 w 18"/>
                  <a:gd name="T53" fmla="*/ 5 h 10"/>
                  <a:gd name="T54" fmla="*/ 13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2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9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5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3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3" y="4"/>
                      <a:pt x="14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0"/>
                      <a:pt x="15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4"/>
                      <a:pt x="13" y="6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5" name="Freeform 1517"/>
              <p:cNvSpPr>
                <a:spLocks/>
              </p:cNvSpPr>
              <p:nvPr/>
            </p:nvSpPr>
            <p:spPr bwMode="auto">
              <a:xfrm>
                <a:off x="547" y="3185"/>
                <a:ext cx="6" cy="6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0 h 2"/>
                  <a:gd name="T6" fmla="*/ 0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6" name="Freeform 1518"/>
              <p:cNvSpPr>
                <a:spLocks/>
              </p:cNvSpPr>
              <p:nvPr/>
            </p:nvSpPr>
            <p:spPr bwMode="auto">
              <a:xfrm>
                <a:off x="544" y="3155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5 w 9"/>
                  <a:gd name="T25" fmla="*/ 6 h 12"/>
                  <a:gd name="T26" fmla="*/ 5 w 9"/>
                  <a:gd name="T27" fmla="*/ 6 h 12"/>
                  <a:gd name="T28" fmla="*/ 4 w 9"/>
                  <a:gd name="T29" fmla="*/ 4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5" y="6"/>
                    </a:cubicBezTo>
                    <a:cubicBezTo>
                      <a:pt x="5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8" y="1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7" name="Rectangle 1519"/>
              <p:cNvSpPr>
                <a:spLocks noChangeArrowheads="1"/>
              </p:cNvSpPr>
              <p:nvPr/>
            </p:nvSpPr>
            <p:spPr bwMode="auto">
              <a:xfrm>
                <a:off x="561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8" name="Freeform 1520"/>
              <p:cNvSpPr>
                <a:spLocks/>
              </p:cNvSpPr>
              <p:nvPr/>
            </p:nvSpPr>
            <p:spPr bwMode="auto">
              <a:xfrm>
                <a:off x="1005" y="319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9" name="Freeform 1521"/>
              <p:cNvSpPr>
                <a:spLocks/>
              </p:cNvSpPr>
              <p:nvPr/>
            </p:nvSpPr>
            <p:spPr bwMode="auto">
              <a:xfrm>
                <a:off x="999" y="3185"/>
                <a:ext cx="6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0 h 5"/>
                  <a:gd name="T4" fmla="*/ 2 w 2"/>
                  <a:gd name="T5" fmla="*/ 5 h 5"/>
                  <a:gd name="T6" fmla="*/ 2 w 2"/>
                  <a:gd name="T7" fmla="*/ 1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1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2" y="5"/>
                    </a:cubicBezTo>
                    <a:cubicBezTo>
                      <a:pt x="2" y="4"/>
                      <a:pt x="2" y="3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0" name="Freeform 1522"/>
              <p:cNvSpPr>
                <a:spLocks/>
              </p:cNvSpPr>
              <p:nvPr/>
            </p:nvSpPr>
            <p:spPr bwMode="auto">
              <a:xfrm>
                <a:off x="999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1" name="Freeform 1523"/>
              <p:cNvSpPr>
                <a:spLocks/>
              </p:cNvSpPr>
              <p:nvPr/>
            </p:nvSpPr>
            <p:spPr bwMode="auto">
              <a:xfrm>
                <a:off x="999" y="3191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2" name="Freeform 1524"/>
              <p:cNvSpPr>
                <a:spLocks/>
              </p:cNvSpPr>
              <p:nvPr/>
            </p:nvSpPr>
            <p:spPr bwMode="auto">
              <a:xfrm>
                <a:off x="996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3" name="Freeform 1525"/>
              <p:cNvSpPr>
                <a:spLocks/>
              </p:cNvSpPr>
              <p:nvPr/>
            </p:nvSpPr>
            <p:spPr bwMode="auto">
              <a:xfrm>
                <a:off x="996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4" name="Freeform 1526"/>
              <p:cNvSpPr>
                <a:spLocks/>
              </p:cNvSpPr>
              <p:nvPr/>
            </p:nvSpPr>
            <p:spPr bwMode="auto">
              <a:xfrm>
                <a:off x="996" y="31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5" name="Rectangle 1527"/>
              <p:cNvSpPr>
                <a:spLocks noChangeArrowheads="1"/>
              </p:cNvSpPr>
              <p:nvPr/>
            </p:nvSpPr>
            <p:spPr bwMode="auto">
              <a:xfrm>
                <a:off x="999" y="3193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6" name="Freeform 1528"/>
              <p:cNvSpPr>
                <a:spLocks/>
              </p:cNvSpPr>
              <p:nvPr/>
            </p:nvSpPr>
            <p:spPr bwMode="auto">
              <a:xfrm>
                <a:off x="994" y="3185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7" name="Freeform 1529"/>
              <p:cNvSpPr>
                <a:spLocks/>
              </p:cNvSpPr>
              <p:nvPr/>
            </p:nvSpPr>
            <p:spPr bwMode="auto">
              <a:xfrm>
                <a:off x="991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8" name="Freeform 1530"/>
              <p:cNvSpPr>
                <a:spLocks/>
              </p:cNvSpPr>
              <p:nvPr/>
            </p:nvSpPr>
            <p:spPr bwMode="auto">
              <a:xfrm>
                <a:off x="988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9" name="Rectangle 1531"/>
              <p:cNvSpPr>
                <a:spLocks noChangeArrowheads="1"/>
              </p:cNvSpPr>
              <p:nvPr/>
            </p:nvSpPr>
            <p:spPr bwMode="auto">
              <a:xfrm>
                <a:off x="991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0" name="Freeform 1532"/>
              <p:cNvSpPr>
                <a:spLocks/>
              </p:cNvSpPr>
              <p:nvPr/>
            </p:nvSpPr>
            <p:spPr bwMode="auto">
              <a:xfrm>
                <a:off x="985" y="3188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1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5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1" name="Freeform 1533"/>
              <p:cNvSpPr>
                <a:spLocks/>
              </p:cNvSpPr>
              <p:nvPr/>
            </p:nvSpPr>
            <p:spPr bwMode="auto">
              <a:xfrm>
                <a:off x="985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2" name="Freeform 1534"/>
              <p:cNvSpPr>
                <a:spLocks/>
              </p:cNvSpPr>
              <p:nvPr/>
            </p:nvSpPr>
            <p:spPr bwMode="auto">
              <a:xfrm>
                <a:off x="994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3" name="Freeform 1535"/>
              <p:cNvSpPr>
                <a:spLocks/>
              </p:cNvSpPr>
              <p:nvPr/>
            </p:nvSpPr>
            <p:spPr bwMode="auto">
              <a:xfrm>
                <a:off x="988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4" name="Freeform 1536"/>
              <p:cNvSpPr>
                <a:spLocks/>
              </p:cNvSpPr>
              <p:nvPr/>
            </p:nvSpPr>
            <p:spPr bwMode="auto">
              <a:xfrm>
                <a:off x="985" y="3169"/>
                <a:ext cx="25" cy="22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2 h 8"/>
                  <a:gd name="T6" fmla="*/ 9 w 9"/>
                  <a:gd name="T7" fmla="*/ 0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0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5 h 8"/>
                  <a:gd name="T20" fmla="*/ 2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6 h 8"/>
                  <a:gd name="T30" fmla="*/ 2 w 9"/>
                  <a:gd name="T31" fmla="*/ 7 h 8"/>
                  <a:gd name="T32" fmla="*/ 4 w 9"/>
                  <a:gd name="T33" fmla="*/ 7 h 8"/>
                  <a:gd name="T34" fmla="*/ 5 w 9"/>
                  <a:gd name="T35" fmla="*/ 7 h 8"/>
                  <a:gd name="T36" fmla="*/ 3 w 9"/>
                  <a:gd name="T37" fmla="*/ 4 h 8"/>
                  <a:gd name="T38" fmla="*/ 4 w 9"/>
                  <a:gd name="T39" fmla="*/ 5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3 h 8"/>
                  <a:gd name="T46" fmla="*/ 5 w 9"/>
                  <a:gd name="T47" fmla="*/ 3 h 8"/>
                  <a:gd name="T48" fmla="*/ 6 w 9"/>
                  <a:gd name="T49" fmla="*/ 4 h 8"/>
                  <a:gd name="T50" fmla="*/ 5 w 9"/>
                  <a:gd name="T51" fmla="*/ 1 h 8"/>
                  <a:gd name="T52" fmla="*/ 6 w 9"/>
                  <a:gd name="T53" fmla="*/ 4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4 h 8"/>
                  <a:gd name="T60" fmla="*/ 6 w 9"/>
                  <a:gd name="T61" fmla="*/ 3 h 8"/>
                  <a:gd name="T62" fmla="*/ 6 w 9"/>
                  <a:gd name="T63" fmla="*/ 1 h 8"/>
                  <a:gd name="T64" fmla="*/ 7 w 9"/>
                  <a:gd name="T65" fmla="*/ 2 h 8"/>
                  <a:gd name="T66" fmla="*/ 6 w 9"/>
                  <a:gd name="T67" fmla="*/ 4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5" name="Rectangle 1537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6" name="Freeform 1538"/>
              <p:cNvSpPr>
                <a:spLocks/>
              </p:cNvSpPr>
              <p:nvPr/>
            </p:nvSpPr>
            <p:spPr bwMode="auto">
              <a:xfrm>
                <a:off x="1005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7" name="Rectangle 1539"/>
              <p:cNvSpPr>
                <a:spLocks noChangeArrowheads="1"/>
              </p:cNvSpPr>
              <p:nvPr/>
            </p:nvSpPr>
            <p:spPr bwMode="auto">
              <a:xfrm>
                <a:off x="1002" y="316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8" name="Freeform 1540"/>
              <p:cNvSpPr>
                <a:spLocks/>
              </p:cNvSpPr>
              <p:nvPr/>
            </p:nvSpPr>
            <p:spPr bwMode="auto">
              <a:xfrm>
                <a:off x="1002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9" name="Freeform 1541"/>
              <p:cNvSpPr>
                <a:spLocks/>
              </p:cNvSpPr>
              <p:nvPr/>
            </p:nvSpPr>
            <p:spPr bwMode="auto">
              <a:xfrm>
                <a:off x="1002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0" name="Rectangle 1542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1" name="Freeform 1543"/>
              <p:cNvSpPr>
                <a:spLocks/>
              </p:cNvSpPr>
              <p:nvPr/>
            </p:nvSpPr>
            <p:spPr bwMode="auto">
              <a:xfrm>
                <a:off x="1002" y="3172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5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2" name="Freeform 1544"/>
              <p:cNvSpPr>
                <a:spLocks/>
              </p:cNvSpPr>
              <p:nvPr/>
            </p:nvSpPr>
            <p:spPr bwMode="auto">
              <a:xfrm>
                <a:off x="100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3" name="Freeform 1545"/>
              <p:cNvSpPr>
                <a:spLocks/>
              </p:cNvSpPr>
              <p:nvPr/>
            </p:nvSpPr>
            <p:spPr bwMode="auto">
              <a:xfrm>
                <a:off x="1002" y="3183"/>
                <a:ext cx="19" cy="24"/>
              </a:xfrm>
              <a:custGeom>
                <a:avLst/>
                <a:gdLst>
                  <a:gd name="T0" fmla="*/ 4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3 w 7"/>
                  <a:gd name="T9" fmla="*/ 3 h 9"/>
                  <a:gd name="T10" fmla="*/ 3 w 7"/>
                  <a:gd name="T11" fmla="*/ 3 h 9"/>
                  <a:gd name="T12" fmla="*/ 4 w 7"/>
                  <a:gd name="T13" fmla="*/ 4 h 9"/>
                  <a:gd name="T14" fmla="*/ 4 w 7"/>
                  <a:gd name="T15" fmla="*/ 5 h 9"/>
                  <a:gd name="T16" fmla="*/ 4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5 w 7"/>
                  <a:gd name="T23" fmla="*/ 8 h 9"/>
                  <a:gd name="T24" fmla="*/ 3 w 7"/>
                  <a:gd name="T25" fmla="*/ 6 h 9"/>
                  <a:gd name="T26" fmla="*/ 4 w 7"/>
                  <a:gd name="T27" fmla="*/ 6 h 9"/>
                  <a:gd name="T28" fmla="*/ 5 w 7"/>
                  <a:gd name="T29" fmla="*/ 7 h 9"/>
                  <a:gd name="T30" fmla="*/ 7 w 7"/>
                  <a:gd name="T31" fmla="*/ 4 h 9"/>
                  <a:gd name="T32" fmla="*/ 7 w 7"/>
                  <a:gd name="T33" fmla="*/ 4 h 9"/>
                  <a:gd name="T34" fmla="*/ 6 w 7"/>
                  <a:gd name="T35" fmla="*/ 3 h 9"/>
                  <a:gd name="T36" fmla="*/ 4 w 7"/>
                  <a:gd name="T37" fmla="*/ 2 h 9"/>
                  <a:gd name="T38" fmla="*/ 5 w 7"/>
                  <a:gd name="T39" fmla="*/ 2 h 9"/>
                  <a:gd name="T40" fmla="*/ 3 w 7"/>
                  <a:gd name="T41" fmla="*/ 1 h 9"/>
                  <a:gd name="T42" fmla="*/ 2 w 7"/>
                  <a:gd name="T43" fmla="*/ 1 h 9"/>
                  <a:gd name="T44" fmla="*/ 1 w 7"/>
                  <a:gd name="T45" fmla="*/ 1 h 9"/>
                  <a:gd name="T46" fmla="*/ 4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6" y="4"/>
                      <a:pt x="5" y="5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4" name="Freeform 1546"/>
              <p:cNvSpPr>
                <a:spLocks/>
              </p:cNvSpPr>
              <p:nvPr/>
            </p:nvSpPr>
            <p:spPr bwMode="auto">
              <a:xfrm>
                <a:off x="1010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5" name="Freeform 1547"/>
              <p:cNvSpPr>
                <a:spLocks/>
              </p:cNvSpPr>
              <p:nvPr/>
            </p:nvSpPr>
            <p:spPr bwMode="auto">
              <a:xfrm>
                <a:off x="1018" y="3191"/>
                <a:ext cx="6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6" name="Freeform 1548"/>
              <p:cNvSpPr>
                <a:spLocks/>
              </p:cNvSpPr>
              <p:nvPr/>
            </p:nvSpPr>
            <p:spPr bwMode="auto">
              <a:xfrm>
                <a:off x="1007" y="31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7" name="Freeform 1549"/>
              <p:cNvSpPr>
                <a:spLocks/>
              </p:cNvSpPr>
              <p:nvPr/>
            </p:nvSpPr>
            <p:spPr bwMode="auto">
              <a:xfrm>
                <a:off x="1007" y="3196"/>
                <a:ext cx="6" cy="1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1 w 2"/>
                  <a:gd name="T7" fmla="*/ 3 h 5"/>
                  <a:gd name="T8" fmla="*/ 0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8" name="Freeform 1550"/>
              <p:cNvSpPr>
                <a:spLocks/>
              </p:cNvSpPr>
              <p:nvPr/>
            </p:nvSpPr>
            <p:spPr bwMode="auto">
              <a:xfrm>
                <a:off x="972" y="3191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9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2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9" name="Freeform 1551"/>
              <p:cNvSpPr>
                <a:spLocks/>
              </p:cNvSpPr>
              <p:nvPr/>
            </p:nvSpPr>
            <p:spPr bwMode="auto">
              <a:xfrm>
                <a:off x="1005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0" name="Freeform 1552"/>
              <p:cNvSpPr>
                <a:spLocks/>
              </p:cNvSpPr>
              <p:nvPr/>
            </p:nvSpPr>
            <p:spPr bwMode="auto">
              <a:xfrm>
                <a:off x="977" y="3191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1" name="Rectangle 1553"/>
              <p:cNvSpPr>
                <a:spLocks noChangeArrowheads="1"/>
              </p:cNvSpPr>
              <p:nvPr/>
            </p:nvSpPr>
            <p:spPr bwMode="auto">
              <a:xfrm>
                <a:off x="1007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2" name="Freeform 1554"/>
              <p:cNvSpPr>
                <a:spLocks/>
              </p:cNvSpPr>
              <p:nvPr/>
            </p:nvSpPr>
            <p:spPr bwMode="auto">
              <a:xfrm>
                <a:off x="1005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3" name="Freeform 1555"/>
              <p:cNvSpPr>
                <a:spLocks/>
              </p:cNvSpPr>
              <p:nvPr/>
            </p:nvSpPr>
            <p:spPr bwMode="auto">
              <a:xfrm>
                <a:off x="980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4" name="Freeform 1556"/>
              <p:cNvSpPr>
                <a:spLocks/>
              </p:cNvSpPr>
              <p:nvPr/>
            </p:nvSpPr>
            <p:spPr bwMode="auto">
              <a:xfrm>
                <a:off x="988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5" name="Freeform 1557"/>
              <p:cNvSpPr>
                <a:spLocks/>
              </p:cNvSpPr>
              <p:nvPr/>
            </p:nvSpPr>
            <p:spPr bwMode="auto">
              <a:xfrm>
                <a:off x="969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1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7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8" y="3"/>
                      <a:pt x="7" y="3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10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6"/>
                      <a:pt x="9" y="8"/>
                    </a:cubicBezTo>
                    <a:cubicBezTo>
                      <a:pt x="9" y="9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8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4"/>
                      <a:pt x="16" y="4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6" name="Freeform 1558"/>
              <p:cNvSpPr>
                <a:spLocks/>
              </p:cNvSpPr>
              <p:nvPr/>
            </p:nvSpPr>
            <p:spPr bwMode="auto">
              <a:xfrm>
                <a:off x="1005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7" name="Freeform 1559"/>
              <p:cNvSpPr>
                <a:spLocks/>
              </p:cNvSpPr>
              <p:nvPr/>
            </p:nvSpPr>
            <p:spPr bwMode="auto">
              <a:xfrm>
                <a:off x="1005" y="317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8" name="Freeform 1560"/>
              <p:cNvSpPr>
                <a:spLocks/>
              </p:cNvSpPr>
              <p:nvPr/>
            </p:nvSpPr>
            <p:spPr bwMode="auto">
              <a:xfrm>
                <a:off x="101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9" name="Freeform 1561"/>
              <p:cNvSpPr>
                <a:spLocks/>
              </p:cNvSpPr>
              <p:nvPr/>
            </p:nvSpPr>
            <p:spPr bwMode="auto">
              <a:xfrm>
                <a:off x="1013" y="31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0" name="Freeform 1562"/>
              <p:cNvSpPr>
                <a:spLocks/>
              </p:cNvSpPr>
              <p:nvPr/>
            </p:nvSpPr>
            <p:spPr bwMode="auto">
              <a:xfrm>
                <a:off x="975" y="3183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6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1" name="Freeform 1563"/>
              <p:cNvSpPr>
                <a:spLocks/>
              </p:cNvSpPr>
              <p:nvPr/>
            </p:nvSpPr>
            <p:spPr bwMode="auto">
              <a:xfrm>
                <a:off x="972" y="318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2" name="Freeform 1564"/>
              <p:cNvSpPr>
                <a:spLocks/>
              </p:cNvSpPr>
              <p:nvPr/>
            </p:nvSpPr>
            <p:spPr bwMode="auto">
              <a:xfrm>
                <a:off x="969" y="3155"/>
                <a:ext cx="25" cy="33"/>
              </a:xfrm>
              <a:custGeom>
                <a:avLst/>
                <a:gdLst>
                  <a:gd name="T0" fmla="*/ 7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1 w 9"/>
                  <a:gd name="T9" fmla="*/ 9 h 12"/>
                  <a:gd name="T10" fmla="*/ 3 w 9"/>
                  <a:gd name="T11" fmla="*/ 11 h 12"/>
                  <a:gd name="T12" fmla="*/ 2 w 9"/>
                  <a:gd name="T13" fmla="*/ 10 h 12"/>
                  <a:gd name="T14" fmla="*/ 3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3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4 h 12"/>
                  <a:gd name="T30" fmla="*/ 6 w 9"/>
                  <a:gd name="T31" fmla="*/ 6 h 12"/>
                  <a:gd name="T32" fmla="*/ 9 w 9"/>
                  <a:gd name="T33" fmla="*/ 4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7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2"/>
                      <a:pt x="3" y="11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3" name="Freeform 1565"/>
              <p:cNvSpPr>
                <a:spLocks/>
              </p:cNvSpPr>
              <p:nvPr/>
            </p:nvSpPr>
            <p:spPr bwMode="auto">
              <a:xfrm>
                <a:off x="985" y="316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4" name="Freeform 1566"/>
              <p:cNvSpPr>
                <a:spLocks/>
              </p:cNvSpPr>
              <p:nvPr/>
            </p:nvSpPr>
            <p:spPr bwMode="auto">
              <a:xfrm>
                <a:off x="1026" y="302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5" name="Freeform 1567"/>
              <p:cNvSpPr>
                <a:spLocks/>
              </p:cNvSpPr>
              <p:nvPr/>
            </p:nvSpPr>
            <p:spPr bwMode="auto">
              <a:xfrm>
                <a:off x="1021" y="3014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2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6" name="Freeform 1568"/>
              <p:cNvSpPr>
                <a:spLocks/>
              </p:cNvSpPr>
              <p:nvPr/>
            </p:nvSpPr>
            <p:spPr bwMode="auto">
              <a:xfrm>
                <a:off x="1021" y="301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7" name="Freeform 1569"/>
              <p:cNvSpPr>
                <a:spLocks/>
              </p:cNvSpPr>
              <p:nvPr/>
            </p:nvSpPr>
            <p:spPr bwMode="auto">
              <a:xfrm>
                <a:off x="1021" y="3022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8" name="Freeform 1570"/>
              <p:cNvSpPr>
                <a:spLocks/>
              </p:cNvSpPr>
              <p:nvPr/>
            </p:nvSpPr>
            <p:spPr bwMode="auto">
              <a:xfrm>
                <a:off x="1018" y="302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9" name="Freeform 1571"/>
              <p:cNvSpPr>
                <a:spLocks/>
              </p:cNvSpPr>
              <p:nvPr/>
            </p:nvSpPr>
            <p:spPr bwMode="auto">
              <a:xfrm>
                <a:off x="1015" y="3017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3 h 4"/>
                  <a:gd name="T4" fmla="*/ 1 w 2"/>
                  <a:gd name="T5" fmla="*/ 3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2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0" name="Freeform 1572"/>
              <p:cNvSpPr>
                <a:spLocks/>
              </p:cNvSpPr>
              <p:nvPr/>
            </p:nvSpPr>
            <p:spPr bwMode="auto">
              <a:xfrm>
                <a:off x="1018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1" name="Freeform 1573"/>
              <p:cNvSpPr>
                <a:spLocks/>
              </p:cNvSpPr>
              <p:nvPr/>
            </p:nvSpPr>
            <p:spPr bwMode="auto">
              <a:xfrm>
                <a:off x="1021" y="302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2" name="Freeform 1574"/>
              <p:cNvSpPr>
                <a:spLocks/>
              </p:cNvSpPr>
              <p:nvPr/>
            </p:nvSpPr>
            <p:spPr bwMode="auto">
              <a:xfrm>
                <a:off x="1013" y="3017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2 h 4"/>
                  <a:gd name="T4" fmla="*/ 0 w 2"/>
                  <a:gd name="T5" fmla="*/ 0 h 4"/>
                  <a:gd name="T6" fmla="*/ 0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4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3" name="Freeform 1575"/>
              <p:cNvSpPr>
                <a:spLocks/>
              </p:cNvSpPr>
              <p:nvPr/>
            </p:nvSpPr>
            <p:spPr bwMode="auto">
              <a:xfrm>
                <a:off x="1013" y="30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4" name="Freeform 1576"/>
              <p:cNvSpPr>
                <a:spLocks/>
              </p:cNvSpPr>
              <p:nvPr/>
            </p:nvSpPr>
            <p:spPr bwMode="auto">
              <a:xfrm>
                <a:off x="1010" y="3014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2 h 4"/>
                  <a:gd name="T8" fmla="*/ 0 w 1"/>
                  <a:gd name="T9" fmla="*/ 4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5" name="Rectangle 1577"/>
              <p:cNvSpPr>
                <a:spLocks noChangeArrowheads="1"/>
              </p:cNvSpPr>
              <p:nvPr/>
            </p:nvSpPr>
            <p:spPr bwMode="auto">
              <a:xfrm>
                <a:off x="1013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6" name="Freeform 1578"/>
              <p:cNvSpPr>
                <a:spLocks/>
              </p:cNvSpPr>
              <p:nvPr/>
            </p:nvSpPr>
            <p:spPr bwMode="auto">
              <a:xfrm>
                <a:off x="1007" y="3019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0 h 1"/>
                  <a:gd name="T4" fmla="*/ 1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3 w 5"/>
                  <a:gd name="T11" fmla="*/ 0 h 1"/>
                  <a:gd name="T12" fmla="*/ 3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7" name="Freeform 1579"/>
              <p:cNvSpPr>
                <a:spLocks/>
              </p:cNvSpPr>
              <p:nvPr/>
            </p:nvSpPr>
            <p:spPr bwMode="auto">
              <a:xfrm>
                <a:off x="1007" y="302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8" name="Freeform 1580"/>
              <p:cNvSpPr>
                <a:spLocks/>
              </p:cNvSpPr>
              <p:nvPr/>
            </p:nvSpPr>
            <p:spPr bwMode="auto">
              <a:xfrm>
                <a:off x="1015" y="301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9" name="Freeform 1581"/>
              <p:cNvSpPr>
                <a:spLocks/>
              </p:cNvSpPr>
              <p:nvPr/>
            </p:nvSpPr>
            <p:spPr bwMode="auto">
              <a:xfrm>
                <a:off x="1007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0" name="Freeform 1582"/>
              <p:cNvSpPr>
                <a:spLocks/>
              </p:cNvSpPr>
              <p:nvPr/>
            </p:nvSpPr>
            <p:spPr bwMode="auto">
              <a:xfrm>
                <a:off x="1007" y="2998"/>
                <a:ext cx="25" cy="21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3 h 8"/>
                  <a:gd name="T6" fmla="*/ 9 w 9"/>
                  <a:gd name="T7" fmla="*/ 1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1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6 h 8"/>
                  <a:gd name="T20" fmla="*/ 1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7 h 8"/>
                  <a:gd name="T30" fmla="*/ 2 w 9"/>
                  <a:gd name="T31" fmla="*/ 7 h 8"/>
                  <a:gd name="T32" fmla="*/ 4 w 9"/>
                  <a:gd name="T33" fmla="*/ 7 h 8"/>
                  <a:gd name="T34" fmla="*/ 4 w 9"/>
                  <a:gd name="T35" fmla="*/ 8 h 8"/>
                  <a:gd name="T36" fmla="*/ 3 w 9"/>
                  <a:gd name="T37" fmla="*/ 5 h 8"/>
                  <a:gd name="T38" fmla="*/ 4 w 9"/>
                  <a:gd name="T39" fmla="*/ 6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4 h 8"/>
                  <a:gd name="T46" fmla="*/ 4 w 9"/>
                  <a:gd name="T47" fmla="*/ 3 h 8"/>
                  <a:gd name="T48" fmla="*/ 5 w 9"/>
                  <a:gd name="T49" fmla="*/ 4 h 8"/>
                  <a:gd name="T50" fmla="*/ 4 w 9"/>
                  <a:gd name="T51" fmla="*/ 2 h 8"/>
                  <a:gd name="T52" fmla="*/ 6 w 9"/>
                  <a:gd name="T53" fmla="*/ 5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5 h 8"/>
                  <a:gd name="T60" fmla="*/ 6 w 9"/>
                  <a:gd name="T61" fmla="*/ 3 h 8"/>
                  <a:gd name="T62" fmla="*/ 6 w 9"/>
                  <a:gd name="T63" fmla="*/ 2 h 8"/>
                  <a:gd name="T64" fmla="*/ 7 w 9"/>
                  <a:gd name="T65" fmla="*/ 3 h 8"/>
                  <a:gd name="T66" fmla="*/ 6 w 9"/>
                  <a:gd name="T67" fmla="*/ 5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9" y="0"/>
                      <a:pt x="8" y="2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2"/>
                      <a:pt x="6" y="1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0" y="7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5" y="8"/>
                      <a:pt x="3" y="8"/>
                      <a:pt x="4" y="8"/>
                    </a:cubicBezTo>
                    <a:cubicBezTo>
                      <a:pt x="5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4" y="4"/>
                      <a:pt x="6" y="5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5" y="3"/>
                      <a:pt x="6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4"/>
                      <a:pt x="6" y="5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1" name="Rectangle 1583"/>
              <p:cNvSpPr>
                <a:spLocks noChangeArrowheads="1"/>
              </p:cNvSpPr>
              <p:nvPr/>
            </p:nvSpPr>
            <p:spPr bwMode="auto">
              <a:xfrm>
                <a:off x="1024" y="301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2" name="Freeform 1584"/>
              <p:cNvSpPr>
                <a:spLocks/>
              </p:cNvSpPr>
              <p:nvPr/>
            </p:nvSpPr>
            <p:spPr bwMode="auto">
              <a:xfrm>
                <a:off x="1024" y="301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3" name="Rectangle 1585"/>
              <p:cNvSpPr>
                <a:spLocks noChangeArrowheads="1"/>
              </p:cNvSpPr>
              <p:nvPr/>
            </p:nvSpPr>
            <p:spPr bwMode="auto">
              <a:xfrm>
                <a:off x="1024" y="2998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4" name="Freeform 1586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5" name="Freeform 1587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6" name="Freeform 1588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7" name="Freeform 1589"/>
              <p:cNvSpPr>
                <a:spLocks/>
              </p:cNvSpPr>
              <p:nvPr/>
            </p:nvSpPr>
            <p:spPr bwMode="auto">
              <a:xfrm>
                <a:off x="1024" y="3000"/>
                <a:ext cx="21" cy="17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4 h 6"/>
                  <a:gd name="T8" fmla="*/ 4 w 8"/>
                  <a:gd name="T9" fmla="*/ 2 h 6"/>
                  <a:gd name="T10" fmla="*/ 5 w 8"/>
                  <a:gd name="T11" fmla="*/ 2 h 6"/>
                  <a:gd name="T12" fmla="*/ 2 w 8"/>
                  <a:gd name="T13" fmla="*/ 3 h 6"/>
                  <a:gd name="T14" fmla="*/ 5 w 8"/>
                  <a:gd name="T15" fmla="*/ 1 h 6"/>
                  <a:gd name="T16" fmla="*/ 5 w 8"/>
                  <a:gd name="T17" fmla="*/ 1 h 6"/>
                  <a:gd name="T18" fmla="*/ 3 w 8"/>
                  <a:gd name="T19" fmla="*/ 1 h 6"/>
                  <a:gd name="T20" fmla="*/ 2 w 8"/>
                  <a:gd name="T21" fmla="*/ 2 h 6"/>
                  <a:gd name="T22" fmla="*/ 1 w 8"/>
                  <a:gd name="T23" fmla="*/ 4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4 h 6"/>
                  <a:gd name="T42" fmla="*/ 2 w 8"/>
                  <a:gd name="T43" fmla="*/ 5 h 6"/>
                  <a:gd name="T44" fmla="*/ 3 w 8"/>
                  <a:gd name="T45" fmla="*/ 5 h 6"/>
                  <a:gd name="T46" fmla="*/ 2 w 8"/>
                  <a:gd name="T47" fmla="*/ 5 h 6"/>
                  <a:gd name="T48" fmla="*/ 5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6 h 6"/>
                  <a:gd name="T62" fmla="*/ 4 w 8"/>
                  <a:gd name="T63" fmla="*/ 6 h 6"/>
                  <a:gd name="T64" fmla="*/ 6 w 8"/>
                  <a:gd name="T65" fmla="*/ 6 h 6"/>
                  <a:gd name="T66" fmla="*/ 5 w 8"/>
                  <a:gd name="T67" fmla="*/ 6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6"/>
                      <a:pt x="7" y="5"/>
                      <a:pt x="8" y="4"/>
                    </a:cubicBezTo>
                    <a:cubicBezTo>
                      <a:pt x="7" y="4"/>
                      <a:pt x="5" y="5"/>
                      <a:pt x="4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3"/>
                      <a:pt x="1" y="4"/>
                      <a:pt x="2" y="3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2" y="5"/>
                    </a:cubicBezTo>
                    <a:cubicBezTo>
                      <a:pt x="2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6" y="6"/>
                      <a:pt x="7" y="6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8" name="Freeform 1590"/>
              <p:cNvSpPr>
                <a:spLocks/>
              </p:cNvSpPr>
              <p:nvPr/>
            </p:nvSpPr>
            <p:spPr bwMode="auto">
              <a:xfrm>
                <a:off x="1026" y="301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9" name="Freeform 1591"/>
              <p:cNvSpPr>
                <a:spLocks/>
              </p:cNvSpPr>
              <p:nvPr/>
            </p:nvSpPr>
            <p:spPr bwMode="auto">
              <a:xfrm>
                <a:off x="1024" y="3014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1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3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5 h 8"/>
                  <a:gd name="T28" fmla="*/ 4 w 7"/>
                  <a:gd name="T29" fmla="*/ 6 h 8"/>
                  <a:gd name="T30" fmla="*/ 7 w 7"/>
                  <a:gd name="T31" fmla="*/ 3 h 8"/>
                  <a:gd name="T32" fmla="*/ 7 w 7"/>
                  <a:gd name="T33" fmla="*/ 3 h 8"/>
                  <a:gd name="T34" fmla="*/ 6 w 7"/>
                  <a:gd name="T35" fmla="*/ 2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2 w 7"/>
                  <a:gd name="T43" fmla="*/ 0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3" y="2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4"/>
                      <a:pt x="2" y="5"/>
                      <a:pt x="4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0" name="Rectangle 1592"/>
              <p:cNvSpPr>
                <a:spLocks noChangeArrowheads="1"/>
              </p:cNvSpPr>
              <p:nvPr/>
            </p:nvSpPr>
            <p:spPr bwMode="auto">
              <a:xfrm>
                <a:off x="1032" y="3017"/>
                <a:ext cx="2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1" name="Freeform 1593"/>
              <p:cNvSpPr>
                <a:spLocks/>
              </p:cNvSpPr>
              <p:nvPr/>
            </p:nvSpPr>
            <p:spPr bwMode="auto">
              <a:xfrm>
                <a:off x="1040" y="3019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2" name="Freeform 1594"/>
              <p:cNvSpPr>
                <a:spLocks/>
              </p:cNvSpPr>
              <p:nvPr/>
            </p:nvSpPr>
            <p:spPr bwMode="auto">
              <a:xfrm>
                <a:off x="1029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3" name="Freeform 1595"/>
              <p:cNvSpPr>
                <a:spLocks/>
              </p:cNvSpPr>
              <p:nvPr/>
            </p:nvSpPr>
            <p:spPr bwMode="auto">
              <a:xfrm>
                <a:off x="1026" y="3028"/>
                <a:ext cx="8" cy="10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2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4" name="Freeform 1596"/>
              <p:cNvSpPr>
                <a:spLocks/>
              </p:cNvSpPr>
              <p:nvPr/>
            </p:nvSpPr>
            <p:spPr bwMode="auto">
              <a:xfrm>
                <a:off x="994" y="301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4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6 w 13"/>
                  <a:gd name="T19" fmla="*/ 5 h 7"/>
                  <a:gd name="T20" fmla="*/ 7 w 13"/>
                  <a:gd name="T21" fmla="*/ 5 h 7"/>
                  <a:gd name="T22" fmla="*/ 6 w 13"/>
                  <a:gd name="T23" fmla="*/ 4 h 7"/>
                  <a:gd name="T24" fmla="*/ 7 w 13"/>
                  <a:gd name="T25" fmla="*/ 3 h 7"/>
                  <a:gd name="T26" fmla="*/ 6 w 13"/>
                  <a:gd name="T27" fmla="*/ 3 h 7"/>
                  <a:gd name="T28" fmla="*/ 6 w 13"/>
                  <a:gd name="T29" fmla="*/ 2 h 7"/>
                  <a:gd name="T30" fmla="*/ 5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3 w 13"/>
                  <a:gd name="T37" fmla="*/ 3 h 7"/>
                  <a:gd name="T38" fmla="*/ 5 w 13"/>
                  <a:gd name="T39" fmla="*/ 2 h 7"/>
                  <a:gd name="T40" fmla="*/ 4 w 13"/>
                  <a:gd name="T41" fmla="*/ 2 h 7"/>
                  <a:gd name="T42" fmla="*/ 5 w 13"/>
                  <a:gd name="T43" fmla="*/ 1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2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5 h 7"/>
                  <a:gd name="T62" fmla="*/ 4 w 13"/>
                  <a:gd name="T63" fmla="*/ 7 h 7"/>
                  <a:gd name="T64" fmla="*/ 10 w 13"/>
                  <a:gd name="T65" fmla="*/ 7 h 7"/>
                  <a:gd name="T66" fmla="*/ 10 w 13"/>
                  <a:gd name="T67" fmla="*/ 5 h 7"/>
                  <a:gd name="T68" fmla="*/ 11 w 13"/>
                  <a:gd name="T69" fmla="*/ 5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6 h 7"/>
                  <a:gd name="T76" fmla="*/ 12 w 13"/>
                  <a:gd name="T77" fmla="*/ 5 h 7"/>
                  <a:gd name="T78" fmla="*/ 13 w 13"/>
                  <a:gd name="T79" fmla="*/ 6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6"/>
                      <a:pt x="6" y="5"/>
                    </a:cubicBezTo>
                    <a:cubicBezTo>
                      <a:pt x="6" y="5"/>
                      <a:pt x="7" y="4"/>
                      <a:pt x="7" y="5"/>
                    </a:cubicBezTo>
                    <a:cubicBezTo>
                      <a:pt x="7" y="3"/>
                      <a:pt x="6" y="5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5" y="1"/>
                      <a:pt x="3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6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5" name="Freeform 1597"/>
              <p:cNvSpPr>
                <a:spLocks/>
              </p:cNvSpPr>
              <p:nvPr/>
            </p:nvSpPr>
            <p:spPr bwMode="auto">
              <a:xfrm>
                <a:off x="1026" y="303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6" name="Freeform 1598"/>
              <p:cNvSpPr>
                <a:spLocks/>
              </p:cNvSpPr>
              <p:nvPr/>
            </p:nvSpPr>
            <p:spPr bwMode="auto">
              <a:xfrm>
                <a:off x="999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7" name="Rectangle 1599"/>
              <p:cNvSpPr>
                <a:spLocks noChangeArrowheads="1"/>
              </p:cNvSpPr>
              <p:nvPr/>
            </p:nvSpPr>
            <p:spPr bwMode="auto">
              <a:xfrm>
                <a:off x="1029" y="303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8" name="Freeform 1600"/>
              <p:cNvSpPr>
                <a:spLocks/>
              </p:cNvSpPr>
              <p:nvPr/>
            </p:nvSpPr>
            <p:spPr bwMode="auto">
              <a:xfrm>
                <a:off x="1024" y="302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9" name="Freeform 1601"/>
              <p:cNvSpPr>
                <a:spLocks/>
              </p:cNvSpPr>
              <p:nvPr/>
            </p:nvSpPr>
            <p:spPr bwMode="auto">
              <a:xfrm>
                <a:off x="1002" y="301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0" name="Freeform 1602"/>
              <p:cNvSpPr>
                <a:spLocks/>
              </p:cNvSpPr>
              <p:nvPr/>
            </p:nvSpPr>
            <p:spPr bwMode="auto">
              <a:xfrm>
                <a:off x="1010" y="30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1" name="Freeform 1603"/>
              <p:cNvSpPr>
                <a:spLocks/>
              </p:cNvSpPr>
              <p:nvPr/>
            </p:nvSpPr>
            <p:spPr bwMode="auto">
              <a:xfrm>
                <a:off x="991" y="2987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9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4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3 w 22"/>
                  <a:gd name="T39" fmla="*/ 11 h 12"/>
                  <a:gd name="T40" fmla="*/ 2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9 h 12"/>
                  <a:gd name="T56" fmla="*/ 7 w 22"/>
                  <a:gd name="T57" fmla="*/ 8 h 12"/>
                  <a:gd name="T58" fmla="*/ 8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20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7"/>
                      <a:pt x="17" y="7"/>
                      <a:pt x="17" y="7"/>
                    </a:cubicBezTo>
                    <a:cubicBezTo>
                      <a:pt x="22" y="4"/>
                      <a:pt x="15" y="6"/>
                      <a:pt x="17" y="4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5"/>
                      <a:pt x="11" y="3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10" y="7"/>
                      <a:pt x="9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4"/>
                      <a:pt x="5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2" y="10"/>
                    </a:cubicBezTo>
                    <a:cubicBezTo>
                      <a:pt x="1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9"/>
                      <a:pt x="6" y="8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7" y="6"/>
                      <a:pt x="8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6"/>
                    </a:cubicBezTo>
                    <a:cubicBezTo>
                      <a:pt x="14" y="5"/>
                      <a:pt x="14" y="7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4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2" name="Freeform 1604"/>
              <p:cNvSpPr>
                <a:spLocks/>
              </p:cNvSpPr>
              <p:nvPr/>
            </p:nvSpPr>
            <p:spPr bwMode="auto">
              <a:xfrm>
                <a:off x="1026" y="300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3" name="Freeform 1605"/>
              <p:cNvSpPr>
                <a:spLocks/>
              </p:cNvSpPr>
              <p:nvPr/>
            </p:nvSpPr>
            <p:spPr bwMode="auto">
              <a:xfrm>
                <a:off x="1026" y="30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4" name="Freeform 1606"/>
              <p:cNvSpPr>
                <a:spLocks/>
              </p:cNvSpPr>
              <p:nvPr/>
            </p:nvSpPr>
            <p:spPr bwMode="auto">
              <a:xfrm>
                <a:off x="1032" y="301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5" name="Freeform 1607"/>
              <p:cNvSpPr>
                <a:spLocks/>
              </p:cNvSpPr>
              <p:nvPr/>
            </p:nvSpPr>
            <p:spPr bwMode="auto">
              <a:xfrm>
                <a:off x="103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6" name="Freeform 1608"/>
              <p:cNvSpPr>
                <a:spLocks/>
              </p:cNvSpPr>
              <p:nvPr/>
            </p:nvSpPr>
            <p:spPr bwMode="auto">
              <a:xfrm>
                <a:off x="996" y="3014"/>
                <a:ext cx="49" cy="24"/>
              </a:xfrm>
              <a:custGeom>
                <a:avLst/>
                <a:gdLst>
                  <a:gd name="T0" fmla="*/ 4 w 18"/>
                  <a:gd name="T1" fmla="*/ 3 h 9"/>
                  <a:gd name="T2" fmla="*/ 3 w 18"/>
                  <a:gd name="T3" fmla="*/ 3 h 9"/>
                  <a:gd name="T4" fmla="*/ 3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8 w 18"/>
                  <a:gd name="T11" fmla="*/ 7 h 9"/>
                  <a:gd name="T12" fmla="*/ 11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3 w 18"/>
                  <a:gd name="T19" fmla="*/ 4 h 9"/>
                  <a:gd name="T20" fmla="*/ 14 w 18"/>
                  <a:gd name="T21" fmla="*/ 4 h 9"/>
                  <a:gd name="T22" fmla="*/ 14 w 18"/>
                  <a:gd name="T23" fmla="*/ 4 h 9"/>
                  <a:gd name="T24" fmla="*/ 14 w 18"/>
                  <a:gd name="T25" fmla="*/ 3 h 9"/>
                  <a:gd name="T26" fmla="*/ 14 w 18"/>
                  <a:gd name="T27" fmla="*/ 4 h 9"/>
                  <a:gd name="T28" fmla="*/ 15 w 18"/>
                  <a:gd name="T29" fmla="*/ 3 h 9"/>
                  <a:gd name="T30" fmla="*/ 15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4 w 18"/>
                  <a:gd name="T37" fmla="*/ 2 h 9"/>
                  <a:gd name="T38" fmla="*/ 14 w 18"/>
                  <a:gd name="T39" fmla="*/ 2 h 9"/>
                  <a:gd name="T40" fmla="*/ 14 w 18"/>
                  <a:gd name="T41" fmla="*/ 3 h 9"/>
                  <a:gd name="T42" fmla="*/ 13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1 h 9"/>
                  <a:gd name="T50" fmla="*/ 12 w 18"/>
                  <a:gd name="T51" fmla="*/ 2 h 9"/>
                  <a:gd name="T52" fmla="*/ 13 w 18"/>
                  <a:gd name="T53" fmla="*/ 4 h 9"/>
                  <a:gd name="T54" fmla="*/ 12 w 18"/>
                  <a:gd name="T55" fmla="*/ 4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1 w 18"/>
                  <a:gd name="T63" fmla="*/ 4 h 9"/>
                  <a:gd name="T64" fmla="*/ 8 w 18"/>
                  <a:gd name="T65" fmla="*/ 4 h 9"/>
                  <a:gd name="T66" fmla="*/ 9 w 18"/>
                  <a:gd name="T67" fmla="*/ 3 h 9"/>
                  <a:gd name="T68" fmla="*/ 8 w 18"/>
                  <a:gd name="T69" fmla="*/ 4 h 9"/>
                  <a:gd name="T70" fmla="*/ 7 w 18"/>
                  <a:gd name="T71" fmla="*/ 3 h 9"/>
                  <a:gd name="T72" fmla="*/ 6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4 h 9"/>
                  <a:gd name="T80" fmla="*/ 4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3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2"/>
                      <a:pt x="18" y="3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4"/>
                      <a:pt x="14" y="1"/>
                      <a:pt x="14" y="3"/>
                    </a:cubicBezTo>
                    <a:cubicBezTo>
                      <a:pt x="14" y="2"/>
                      <a:pt x="14" y="2"/>
                      <a:pt x="13" y="1"/>
                    </a:cubicBezTo>
                    <a:cubicBezTo>
                      <a:pt x="12" y="0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4" y="3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7" name="Freeform 1609"/>
              <p:cNvSpPr>
                <a:spLocks/>
              </p:cNvSpPr>
              <p:nvPr/>
            </p:nvSpPr>
            <p:spPr bwMode="auto">
              <a:xfrm>
                <a:off x="994" y="3017"/>
                <a:ext cx="8" cy="2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8" name="Freeform 1610"/>
              <p:cNvSpPr>
                <a:spLocks/>
              </p:cNvSpPr>
              <p:nvPr/>
            </p:nvSpPr>
            <p:spPr bwMode="auto">
              <a:xfrm>
                <a:off x="991" y="2984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2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3" y="11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8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6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8" y="3"/>
                      <a:pt x="8" y="5"/>
                    </a:cubicBezTo>
                    <a:cubicBezTo>
                      <a:pt x="8" y="4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9" name="Freeform 1611"/>
              <p:cNvSpPr>
                <a:spLocks/>
              </p:cNvSpPr>
              <p:nvPr/>
            </p:nvSpPr>
            <p:spPr bwMode="auto">
              <a:xfrm>
                <a:off x="1007" y="29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sp>
          <p:nvSpPr>
            <p:cNvPr id="14" name="Freeform 1613"/>
            <p:cNvSpPr>
              <a:spLocks/>
            </p:cNvSpPr>
            <p:nvPr/>
          </p:nvSpPr>
          <p:spPr bwMode="auto">
            <a:xfrm>
              <a:off x="460" y="2734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5" name="Freeform 1614"/>
            <p:cNvSpPr>
              <a:spLocks/>
            </p:cNvSpPr>
            <p:nvPr/>
          </p:nvSpPr>
          <p:spPr bwMode="auto">
            <a:xfrm>
              <a:off x="452" y="2726"/>
              <a:ext cx="8" cy="13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1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3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6" name="Freeform 1615"/>
            <p:cNvSpPr>
              <a:spLocks/>
            </p:cNvSpPr>
            <p:nvPr/>
          </p:nvSpPr>
          <p:spPr bwMode="auto">
            <a:xfrm>
              <a:off x="455" y="2731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7" name="Freeform 1616"/>
            <p:cNvSpPr>
              <a:spLocks/>
            </p:cNvSpPr>
            <p:nvPr/>
          </p:nvSpPr>
          <p:spPr bwMode="auto">
            <a:xfrm>
              <a:off x="455" y="2731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8" name="Freeform 1617"/>
            <p:cNvSpPr>
              <a:spLocks/>
            </p:cNvSpPr>
            <p:nvPr/>
          </p:nvSpPr>
          <p:spPr bwMode="auto">
            <a:xfrm>
              <a:off x="452" y="27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9" name="Freeform 1618"/>
            <p:cNvSpPr>
              <a:spLocks/>
            </p:cNvSpPr>
            <p:nvPr/>
          </p:nvSpPr>
          <p:spPr bwMode="auto">
            <a:xfrm>
              <a:off x="449" y="2728"/>
              <a:ext cx="3" cy="11"/>
            </a:xfrm>
            <a:custGeom>
              <a:avLst/>
              <a:gdLst>
                <a:gd name="T0" fmla="*/ 1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1 w 1"/>
                <a:gd name="T11" fmla="*/ 0 h 4"/>
                <a:gd name="T12" fmla="*/ 1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1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0" name="Freeform 1619"/>
            <p:cNvSpPr>
              <a:spLocks/>
            </p:cNvSpPr>
            <p:nvPr/>
          </p:nvSpPr>
          <p:spPr bwMode="auto">
            <a:xfrm>
              <a:off x="452" y="2734"/>
              <a:ext cx="0" cy="2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1" name="Rectangle 1620"/>
            <p:cNvSpPr>
              <a:spLocks noChangeArrowheads="1"/>
            </p:cNvSpPr>
            <p:nvPr/>
          </p:nvSpPr>
          <p:spPr bwMode="auto">
            <a:xfrm>
              <a:off x="455" y="2734"/>
              <a:ext cx="1" cy="2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2" name="Freeform 1621"/>
            <p:cNvSpPr>
              <a:spLocks/>
            </p:cNvSpPr>
            <p:nvPr/>
          </p:nvSpPr>
          <p:spPr bwMode="auto">
            <a:xfrm>
              <a:off x="446" y="2728"/>
              <a:ext cx="6" cy="11"/>
            </a:xfrm>
            <a:custGeom>
              <a:avLst/>
              <a:gdLst>
                <a:gd name="T0" fmla="*/ 1 w 2"/>
                <a:gd name="T1" fmla="*/ 4 h 4"/>
                <a:gd name="T2" fmla="*/ 1 w 2"/>
                <a:gd name="T3" fmla="*/ 2 h 4"/>
                <a:gd name="T4" fmla="*/ 0 w 2"/>
                <a:gd name="T5" fmla="*/ 0 h 4"/>
                <a:gd name="T6" fmla="*/ 0 w 2"/>
                <a:gd name="T7" fmla="*/ 0 h 4"/>
                <a:gd name="T8" fmla="*/ 1 w 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1" y="1"/>
                    <a:pt x="2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3" name="Freeform 1622"/>
            <p:cNvSpPr>
              <a:spLocks/>
            </p:cNvSpPr>
            <p:nvPr/>
          </p:nvSpPr>
          <p:spPr bwMode="auto">
            <a:xfrm>
              <a:off x="446" y="27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4" name="Freeform 1623"/>
            <p:cNvSpPr>
              <a:spLocks/>
            </p:cNvSpPr>
            <p:nvPr/>
          </p:nvSpPr>
          <p:spPr bwMode="auto">
            <a:xfrm>
              <a:off x="444" y="2726"/>
              <a:ext cx="2" cy="8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2 h 3"/>
                <a:gd name="T4" fmla="*/ 1 w 1"/>
                <a:gd name="T5" fmla="*/ 2 h 3"/>
                <a:gd name="T6" fmla="*/ 1 w 1"/>
                <a:gd name="T7" fmla="*/ 2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1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2 h 3"/>
                <a:gd name="T22" fmla="*/ 0 w 1"/>
                <a:gd name="T2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1"/>
                    <a:pt x="1" y="2"/>
                  </a:cubicBez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5" name="Rectangle 1624"/>
            <p:cNvSpPr>
              <a:spLocks noChangeArrowheads="1"/>
            </p:cNvSpPr>
            <p:nvPr/>
          </p:nvSpPr>
          <p:spPr bwMode="auto">
            <a:xfrm>
              <a:off x="446" y="273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6" name="Freeform 1625"/>
            <p:cNvSpPr>
              <a:spLocks/>
            </p:cNvSpPr>
            <p:nvPr/>
          </p:nvSpPr>
          <p:spPr bwMode="auto">
            <a:xfrm>
              <a:off x="441" y="2728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1 h 1"/>
                <a:gd name="T8" fmla="*/ 2 w 5"/>
                <a:gd name="T9" fmla="*/ 1 h 1"/>
                <a:gd name="T10" fmla="*/ 3 w 5"/>
                <a:gd name="T11" fmla="*/ 1 h 1"/>
                <a:gd name="T12" fmla="*/ 2 w 5"/>
                <a:gd name="T13" fmla="*/ 1 h 1"/>
                <a:gd name="T14" fmla="*/ 3 w 5"/>
                <a:gd name="T15" fmla="*/ 0 h 1"/>
                <a:gd name="T16" fmla="*/ 3 w 5"/>
                <a:gd name="T17" fmla="*/ 1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7" name="Freeform 1626"/>
            <p:cNvSpPr>
              <a:spLocks/>
            </p:cNvSpPr>
            <p:nvPr/>
          </p:nvSpPr>
          <p:spPr bwMode="auto">
            <a:xfrm>
              <a:off x="441" y="2734"/>
              <a:ext cx="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8" name="Freeform 1627"/>
            <p:cNvSpPr>
              <a:spLocks/>
            </p:cNvSpPr>
            <p:nvPr/>
          </p:nvSpPr>
          <p:spPr bwMode="auto">
            <a:xfrm>
              <a:off x="449" y="27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9" name="Freeform 1628"/>
            <p:cNvSpPr>
              <a:spLocks/>
            </p:cNvSpPr>
            <p:nvPr/>
          </p:nvSpPr>
          <p:spPr bwMode="auto">
            <a:xfrm>
              <a:off x="441" y="2728"/>
              <a:ext cx="3" cy="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0" name="Freeform 1629"/>
            <p:cNvSpPr>
              <a:spLocks/>
            </p:cNvSpPr>
            <p:nvPr/>
          </p:nvSpPr>
          <p:spPr bwMode="auto">
            <a:xfrm>
              <a:off x="438" y="2709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2 h 8"/>
                <a:gd name="T6" fmla="*/ 10 w 10"/>
                <a:gd name="T7" fmla="*/ 0 h 8"/>
                <a:gd name="T8" fmla="*/ 9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4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7 w 10"/>
                <a:gd name="T55" fmla="*/ 3 h 8"/>
                <a:gd name="T56" fmla="*/ 7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4" y="3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6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4"/>
                    <a:pt x="2" y="6"/>
                    <a:pt x="1" y="6"/>
                  </a:cubicBezTo>
                  <a:cubicBezTo>
                    <a:pt x="2" y="6"/>
                    <a:pt x="4" y="6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6" y="7"/>
                    <a:pt x="4" y="7"/>
                    <a:pt x="5" y="7"/>
                  </a:cubicBezTo>
                  <a:cubicBezTo>
                    <a:pt x="6" y="8"/>
                    <a:pt x="4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2"/>
                    <a:pt x="7" y="2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1" name="Rectangle 1630"/>
            <p:cNvSpPr>
              <a:spLocks noChangeArrowheads="1"/>
            </p:cNvSpPr>
            <p:nvPr/>
          </p:nvSpPr>
          <p:spPr bwMode="auto">
            <a:xfrm>
              <a:off x="457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2" name="Freeform 1631"/>
            <p:cNvSpPr>
              <a:spLocks/>
            </p:cNvSpPr>
            <p:nvPr/>
          </p:nvSpPr>
          <p:spPr bwMode="auto">
            <a:xfrm>
              <a:off x="457" y="27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3" name="Rectangle 1632"/>
            <p:cNvSpPr>
              <a:spLocks noChangeArrowheads="1"/>
            </p:cNvSpPr>
            <p:nvPr/>
          </p:nvSpPr>
          <p:spPr bwMode="auto">
            <a:xfrm>
              <a:off x="457" y="270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4" name="Freeform 1633"/>
            <p:cNvSpPr>
              <a:spLocks/>
            </p:cNvSpPr>
            <p:nvPr/>
          </p:nvSpPr>
          <p:spPr bwMode="auto">
            <a:xfrm>
              <a:off x="457" y="272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5" name="Freeform 1634"/>
            <p:cNvSpPr>
              <a:spLocks/>
            </p:cNvSpPr>
            <p:nvPr/>
          </p:nvSpPr>
          <p:spPr bwMode="auto">
            <a:xfrm>
              <a:off x="455" y="2723"/>
              <a:ext cx="2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6" name="Rectangle 1635"/>
            <p:cNvSpPr>
              <a:spLocks noChangeArrowheads="1"/>
            </p:cNvSpPr>
            <p:nvPr/>
          </p:nvSpPr>
          <p:spPr bwMode="auto">
            <a:xfrm>
              <a:off x="457" y="2723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7" name="Freeform 1636"/>
            <p:cNvSpPr>
              <a:spLocks/>
            </p:cNvSpPr>
            <p:nvPr/>
          </p:nvSpPr>
          <p:spPr bwMode="auto">
            <a:xfrm>
              <a:off x="457" y="2712"/>
              <a:ext cx="22" cy="16"/>
            </a:xfrm>
            <a:custGeom>
              <a:avLst/>
              <a:gdLst>
                <a:gd name="T0" fmla="*/ 7 w 8"/>
                <a:gd name="T1" fmla="*/ 6 h 6"/>
                <a:gd name="T2" fmla="*/ 8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5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2 w 8"/>
                <a:gd name="T43" fmla="*/ 5 h 6"/>
                <a:gd name="T44" fmla="*/ 3 w 8"/>
                <a:gd name="T45" fmla="*/ 4 h 6"/>
                <a:gd name="T46" fmla="*/ 2 w 8"/>
                <a:gd name="T47" fmla="*/ 5 h 6"/>
                <a:gd name="T48" fmla="*/ 5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4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6"/>
                  </a:moveTo>
                  <a:cubicBezTo>
                    <a:pt x="8" y="6"/>
                    <a:pt x="7" y="5"/>
                    <a:pt x="8" y="4"/>
                  </a:cubicBezTo>
                  <a:cubicBezTo>
                    <a:pt x="7" y="3"/>
                    <a:pt x="5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1"/>
                    <a:pt x="4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5" y="1"/>
                    <a:pt x="2" y="4"/>
                    <a:pt x="2" y="3"/>
                  </a:cubicBezTo>
                  <a:cubicBezTo>
                    <a:pt x="4" y="2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2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3" y="4"/>
                    <a:pt x="4" y="4"/>
                    <a:pt x="5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4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2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8" name="Freeform 1637"/>
            <p:cNvSpPr>
              <a:spLocks/>
            </p:cNvSpPr>
            <p:nvPr/>
          </p:nvSpPr>
          <p:spPr bwMode="auto">
            <a:xfrm>
              <a:off x="460" y="2723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9" name="Freeform 1638"/>
            <p:cNvSpPr>
              <a:spLocks/>
            </p:cNvSpPr>
            <p:nvPr/>
          </p:nvSpPr>
          <p:spPr bwMode="auto">
            <a:xfrm>
              <a:off x="457" y="2723"/>
              <a:ext cx="19" cy="24"/>
            </a:xfrm>
            <a:custGeom>
              <a:avLst/>
              <a:gdLst>
                <a:gd name="T0" fmla="*/ 4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3 w 7"/>
                <a:gd name="T9" fmla="*/ 3 h 9"/>
                <a:gd name="T10" fmla="*/ 2 w 7"/>
                <a:gd name="T11" fmla="*/ 3 h 9"/>
                <a:gd name="T12" fmla="*/ 4 w 7"/>
                <a:gd name="T13" fmla="*/ 4 h 9"/>
                <a:gd name="T14" fmla="*/ 4 w 7"/>
                <a:gd name="T15" fmla="*/ 5 h 9"/>
                <a:gd name="T16" fmla="*/ 4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4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7 w 7"/>
                <a:gd name="T33" fmla="*/ 4 h 9"/>
                <a:gd name="T34" fmla="*/ 6 w 7"/>
                <a:gd name="T35" fmla="*/ 3 h 9"/>
                <a:gd name="T36" fmla="*/ 4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2 w 7"/>
                <a:gd name="T43" fmla="*/ 1 h 9"/>
                <a:gd name="T44" fmla="*/ 1 w 7"/>
                <a:gd name="T45" fmla="*/ 1 h 9"/>
                <a:gd name="T46" fmla="*/ 4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4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4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4"/>
                    <a:pt x="4" y="4"/>
                  </a:cubicBezTo>
                  <a:cubicBezTo>
                    <a:pt x="5" y="5"/>
                    <a:pt x="5" y="6"/>
                    <a:pt x="4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0" y="0"/>
                    <a:pt x="3" y="2"/>
                    <a:pt x="1" y="1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0" name="Rectangle 1639"/>
            <p:cNvSpPr>
              <a:spLocks noChangeArrowheads="1"/>
            </p:cNvSpPr>
            <p:nvPr/>
          </p:nvSpPr>
          <p:spPr bwMode="auto">
            <a:xfrm>
              <a:off x="465" y="2728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1" name="Freeform 1640"/>
            <p:cNvSpPr>
              <a:spLocks/>
            </p:cNvSpPr>
            <p:nvPr/>
          </p:nvSpPr>
          <p:spPr bwMode="auto">
            <a:xfrm>
              <a:off x="474" y="2731"/>
              <a:ext cx="5" cy="0"/>
            </a:xfrm>
            <a:custGeom>
              <a:avLst/>
              <a:gdLst>
                <a:gd name="T0" fmla="*/ 2 w 2"/>
                <a:gd name="T1" fmla="*/ 1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2" name="Freeform 1641"/>
            <p:cNvSpPr>
              <a:spLocks/>
            </p:cNvSpPr>
            <p:nvPr/>
          </p:nvSpPr>
          <p:spPr bwMode="auto">
            <a:xfrm>
              <a:off x="463" y="2731"/>
              <a:ext cx="0" cy="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3" name="Freeform 1642"/>
            <p:cNvSpPr>
              <a:spLocks/>
            </p:cNvSpPr>
            <p:nvPr/>
          </p:nvSpPr>
          <p:spPr bwMode="auto">
            <a:xfrm>
              <a:off x="460" y="2736"/>
              <a:ext cx="8" cy="14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1 w 3"/>
                <a:gd name="T5" fmla="*/ 0 h 5"/>
                <a:gd name="T6" fmla="*/ 2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2" y="3"/>
                    <a:pt x="3" y="4"/>
                  </a:cubicBezTo>
                  <a:cubicBezTo>
                    <a:pt x="2" y="2"/>
                    <a:pt x="1" y="2"/>
                    <a:pt x="1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4" name="Freeform 1643"/>
            <p:cNvSpPr>
              <a:spLocks/>
            </p:cNvSpPr>
            <p:nvPr/>
          </p:nvSpPr>
          <p:spPr bwMode="auto">
            <a:xfrm>
              <a:off x="427" y="2731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9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9 w 13"/>
                <a:gd name="T9" fmla="*/ 3 h 7"/>
                <a:gd name="T10" fmla="*/ 8 w 13"/>
                <a:gd name="T11" fmla="*/ 3 h 7"/>
                <a:gd name="T12" fmla="*/ 8 w 13"/>
                <a:gd name="T13" fmla="*/ 5 h 7"/>
                <a:gd name="T14" fmla="*/ 7 w 13"/>
                <a:gd name="T15" fmla="*/ 2 h 7"/>
                <a:gd name="T16" fmla="*/ 7 w 13"/>
                <a:gd name="T17" fmla="*/ 6 h 7"/>
                <a:gd name="T18" fmla="*/ 6 w 13"/>
                <a:gd name="T19" fmla="*/ 4 h 7"/>
                <a:gd name="T20" fmla="*/ 7 w 13"/>
                <a:gd name="T21" fmla="*/ 4 h 7"/>
                <a:gd name="T22" fmla="*/ 6 w 13"/>
                <a:gd name="T23" fmla="*/ 4 h 7"/>
                <a:gd name="T24" fmla="*/ 7 w 13"/>
                <a:gd name="T25" fmla="*/ 2 h 7"/>
                <a:gd name="T26" fmla="*/ 6 w 13"/>
                <a:gd name="T27" fmla="*/ 2 h 7"/>
                <a:gd name="T28" fmla="*/ 6 w 13"/>
                <a:gd name="T29" fmla="*/ 2 h 7"/>
                <a:gd name="T30" fmla="*/ 5 w 13"/>
                <a:gd name="T31" fmla="*/ 2 h 7"/>
                <a:gd name="T32" fmla="*/ 5 w 13"/>
                <a:gd name="T33" fmla="*/ 1 h 7"/>
                <a:gd name="T34" fmla="*/ 3 w 13"/>
                <a:gd name="T35" fmla="*/ 3 h 7"/>
                <a:gd name="T36" fmla="*/ 3 w 13"/>
                <a:gd name="T37" fmla="*/ 2 h 7"/>
                <a:gd name="T38" fmla="*/ 4 w 13"/>
                <a:gd name="T39" fmla="*/ 1 h 7"/>
                <a:gd name="T40" fmla="*/ 3 w 13"/>
                <a:gd name="T41" fmla="*/ 2 h 7"/>
                <a:gd name="T42" fmla="*/ 5 w 13"/>
                <a:gd name="T43" fmla="*/ 0 h 7"/>
                <a:gd name="T44" fmla="*/ 2 w 13"/>
                <a:gd name="T45" fmla="*/ 1 h 7"/>
                <a:gd name="T46" fmla="*/ 3 w 13"/>
                <a:gd name="T47" fmla="*/ 0 h 7"/>
                <a:gd name="T48" fmla="*/ 0 w 13"/>
                <a:gd name="T49" fmla="*/ 1 h 7"/>
                <a:gd name="T50" fmla="*/ 2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3 w 13"/>
                <a:gd name="T59" fmla="*/ 6 h 7"/>
                <a:gd name="T60" fmla="*/ 5 w 13"/>
                <a:gd name="T61" fmla="*/ 4 h 7"/>
                <a:gd name="T62" fmla="*/ 4 w 13"/>
                <a:gd name="T63" fmla="*/ 7 h 7"/>
                <a:gd name="T64" fmla="*/ 10 w 13"/>
                <a:gd name="T65" fmla="*/ 6 h 7"/>
                <a:gd name="T66" fmla="*/ 10 w 13"/>
                <a:gd name="T67" fmla="*/ 5 h 7"/>
                <a:gd name="T68" fmla="*/ 11 w 13"/>
                <a:gd name="T69" fmla="*/ 4 h 7"/>
                <a:gd name="T70" fmla="*/ 11 w 13"/>
                <a:gd name="T71" fmla="*/ 3 h 7"/>
                <a:gd name="T72" fmla="*/ 12 w 13"/>
                <a:gd name="T73" fmla="*/ 6 h 7"/>
                <a:gd name="T74" fmla="*/ 13 w 13"/>
                <a:gd name="T75" fmla="*/ 5 h 7"/>
                <a:gd name="T76" fmla="*/ 12 w 13"/>
                <a:gd name="T77" fmla="*/ 5 h 7"/>
                <a:gd name="T78" fmla="*/ 13 w 13"/>
                <a:gd name="T79" fmla="*/ 5 h 7"/>
                <a:gd name="T80" fmla="*/ 11 w 13"/>
                <a:gd name="T81" fmla="*/ 2 h 7"/>
                <a:gd name="T82" fmla="*/ 9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9" y="1"/>
                    <a:pt x="9" y="3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8" y="3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7" y="3"/>
                    <a:pt x="7" y="4"/>
                    <a:pt x="7" y="6"/>
                  </a:cubicBezTo>
                  <a:cubicBezTo>
                    <a:pt x="7" y="4"/>
                    <a:pt x="6" y="6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2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5" y="2"/>
                    <a:pt x="3" y="3"/>
                  </a:cubicBezTo>
                  <a:cubicBezTo>
                    <a:pt x="5" y="1"/>
                    <a:pt x="2" y="3"/>
                    <a:pt x="3" y="2"/>
                  </a:cubicBezTo>
                  <a:cubicBezTo>
                    <a:pt x="4" y="1"/>
                    <a:pt x="3" y="2"/>
                    <a:pt x="4" y="1"/>
                  </a:cubicBezTo>
                  <a:cubicBezTo>
                    <a:pt x="3" y="2"/>
                    <a:pt x="4" y="1"/>
                    <a:pt x="3" y="2"/>
                  </a:cubicBezTo>
                  <a:cubicBezTo>
                    <a:pt x="5" y="1"/>
                    <a:pt x="3" y="1"/>
                    <a:pt x="5" y="0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1" y="2"/>
                    <a:pt x="2" y="3"/>
                    <a:pt x="2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8" y="5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2" y="6"/>
                    <a:pt x="13" y="6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3" y="5"/>
                  </a:cubicBezTo>
                  <a:cubicBezTo>
                    <a:pt x="13" y="4"/>
                    <a:pt x="11" y="3"/>
                    <a:pt x="11" y="2"/>
                  </a:cubicBezTo>
                  <a:cubicBezTo>
                    <a:pt x="11" y="5"/>
                    <a:pt x="9" y="0"/>
                    <a:pt x="9" y="1"/>
                  </a:cubicBezTo>
                  <a:cubicBezTo>
                    <a:pt x="9" y="2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5" name="Freeform 1644"/>
            <p:cNvSpPr>
              <a:spLocks/>
            </p:cNvSpPr>
            <p:nvPr/>
          </p:nvSpPr>
          <p:spPr bwMode="auto">
            <a:xfrm>
              <a:off x="460" y="27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6" name="Freeform 1645"/>
            <p:cNvSpPr>
              <a:spLocks/>
            </p:cNvSpPr>
            <p:nvPr/>
          </p:nvSpPr>
          <p:spPr bwMode="auto">
            <a:xfrm>
              <a:off x="433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7" name="Rectangle 1646"/>
            <p:cNvSpPr>
              <a:spLocks noChangeArrowheads="1"/>
            </p:cNvSpPr>
            <p:nvPr/>
          </p:nvSpPr>
          <p:spPr bwMode="auto">
            <a:xfrm>
              <a:off x="463" y="274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8" name="Freeform 1647"/>
            <p:cNvSpPr>
              <a:spLocks/>
            </p:cNvSpPr>
            <p:nvPr/>
          </p:nvSpPr>
          <p:spPr bwMode="auto">
            <a:xfrm>
              <a:off x="457" y="2736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0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3" name="Freeform 1648"/>
            <p:cNvSpPr>
              <a:spLocks/>
            </p:cNvSpPr>
            <p:nvPr/>
          </p:nvSpPr>
          <p:spPr bwMode="auto">
            <a:xfrm>
              <a:off x="435" y="2726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4" name="Freeform 1649"/>
            <p:cNvSpPr>
              <a:spLocks/>
            </p:cNvSpPr>
            <p:nvPr/>
          </p:nvSpPr>
          <p:spPr bwMode="auto">
            <a:xfrm>
              <a:off x="444" y="27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5" name="Freeform 1650"/>
            <p:cNvSpPr>
              <a:spLocks/>
            </p:cNvSpPr>
            <p:nvPr/>
          </p:nvSpPr>
          <p:spPr bwMode="auto">
            <a:xfrm>
              <a:off x="425" y="2698"/>
              <a:ext cx="60" cy="33"/>
            </a:xfrm>
            <a:custGeom>
              <a:avLst/>
              <a:gdLst>
                <a:gd name="T0" fmla="*/ 17 w 22"/>
                <a:gd name="T1" fmla="*/ 9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7 h 12"/>
                <a:gd name="T8" fmla="*/ 17 w 22"/>
                <a:gd name="T9" fmla="*/ 3 h 12"/>
                <a:gd name="T10" fmla="*/ 15 w 22"/>
                <a:gd name="T11" fmla="*/ 2 h 12"/>
                <a:gd name="T12" fmla="*/ 12 w 22"/>
                <a:gd name="T13" fmla="*/ 3 h 12"/>
                <a:gd name="T14" fmla="*/ 11 w 22"/>
                <a:gd name="T15" fmla="*/ 2 h 12"/>
                <a:gd name="T16" fmla="*/ 10 w 22"/>
                <a:gd name="T17" fmla="*/ 2 h 12"/>
                <a:gd name="T18" fmla="*/ 10 w 22"/>
                <a:gd name="T19" fmla="*/ 5 h 12"/>
                <a:gd name="T20" fmla="*/ 9 w 22"/>
                <a:gd name="T21" fmla="*/ 6 h 12"/>
                <a:gd name="T22" fmla="*/ 7 w 22"/>
                <a:gd name="T23" fmla="*/ 4 h 12"/>
                <a:gd name="T24" fmla="*/ 6 w 22"/>
                <a:gd name="T25" fmla="*/ 5 h 12"/>
                <a:gd name="T26" fmla="*/ 4 w 22"/>
                <a:gd name="T27" fmla="*/ 5 h 12"/>
                <a:gd name="T28" fmla="*/ 4 w 22"/>
                <a:gd name="T29" fmla="*/ 7 h 12"/>
                <a:gd name="T30" fmla="*/ 4 w 22"/>
                <a:gd name="T31" fmla="*/ 8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3 w 22"/>
                <a:gd name="T39" fmla="*/ 10 h 12"/>
                <a:gd name="T40" fmla="*/ 1 w 22"/>
                <a:gd name="T41" fmla="*/ 10 h 12"/>
                <a:gd name="T42" fmla="*/ 5 w 22"/>
                <a:gd name="T43" fmla="*/ 10 h 12"/>
                <a:gd name="T44" fmla="*/ 6 w 22"/>
                <a:gd name="T45" fmla="*/ 10 h 12"/>
                <a:gd name="T46" fmla="*/ 6 w 22"/>
                <a:gd name="T47" fmla="*/ 9 h 12"/>
                <a:gd name="T48" fmla="*/ 6 w 22"/>
                <a:gd name="T49" fmla="*/ 9 h 12"/>
                <a:gd name="T50" fmla="*/ 7 w 22"/>
                <a:gd name="T51" fmla="*/ 9 h 12"/>
                <a:gd name="T52" fmla="*/ 7 w 22"/>
                <a:gd name="T53" fmla="*/ 8 h 12"/>
                <a:gd name="T54" fmla="*/ 7 w 22"/>
                <a:gd name="T55" fmla="*/ 8 h 12"/>
                <a:gd name="T56" fmla="*/ 7 w 22"/>
                <a:gd name="T57" fmla="*/ 8 h 12"/>
                <a:gd name="T58" fmla="*/ 8 w 22"/>
                <a:gd name="T59" fmla="*/ 8 h 12"/>
                <a:gd name="T60" fmla="*/ 8 w 22"/>
                <a:gd name="T61" fmla="*/ 6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6 h 12"/>
                <a:gd name="T68" fmla="*/ 11 w 22"/>
                <a:gd name="T69" fmla="*/ 5 h 12"/>
                <a:gd name="T70" fmla="*/ 13 w 22"/>
                <a:gd name="T71" fmla="*/ 5 h 12"/>
                <a:gd name="T72" fmla="*/ 14 w 22"/>
                <a:gd name="T73" fmla="*/ 5 h 12"/>
                <a:gd name="T74" fmla="*/ 16 w 22"/>
                <a:gd name="T75" fmla="*/ 6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6" y="8"/>
                    <a:pt x="16" y="8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10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20" y="10"/>
                    <a:pt x="20" y="10"/>
                  </a:cubicBezTo>
                  <a:cubicBezTo>
                    <a:pt x="20" y="9"/>
                    <a:pt x="17" y="8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6"/>
                    <a:pt x="17" y="7"/>
                    <a:pt x="17" y="6"/>
                  </a:cubicBezTo>
                  <a:cubicBezTo>
                    <a:pt x="22" y="4"/>
                    <a:pt x="15" y="6"/>
                    <a:pt x="17" y="3"/>
                  </a:cubicBezTo>
                  <a:cubicBezTo>
                    <a:pt x="16" y="3"/>
                    <a:pt x="16" y="3"/>
                    <a:pt x="15" y="4"/>
                  </a:cubicBezTo>
                  <a:cubicBezTo>
                    <a:pt x="16" y="2"/>
                    <a:pt x="14" y="3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2" y="3"/>
                    <a:pt x="13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4"/>
                    <a:pt x="11" y="2"/>
                  </a:cubicBezTo>
                  <a:cubicBezTo>
                    <a:pt x="11" y="2"/>
                    <a:pt x="11" y="4"/>
                    <a:pt x="11" y="5"/>
                  </a:cubicBezTo>
                  <a:cubicBezTo>
                    <a:pt x="10" y="4"/>
                    <a:pt x="10" y="4"/>
                    <a:pt x="10" y="2"/>
                  </a:cubicBezTo>
                  <a:cubicBezTo>
                    <a:pt x="10" y="4"/>
                    <a:pt x="9" y="3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9" y="5"/>
                    <a:pt x="9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8" y="3"/>
                    <a:pt x="8" y="3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4"/>
                    <a:pt x="5" y="8"/>
                    <a:pt x="4" y="7"/>
                  </a:cubicBezTo>
                  <a:cubicBezTo>
                    <a:pt x="5" y="8"/>
                    <a:pt x="5" y="9"/>
                    <a:pt x="6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3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9"/>
                    <a:pt x="0" y="11"/>
                    <a:pt x="2" y="12"/>
                  </a:cubicBezTo>
                  <a:cubicBezTo>
                    <a:pt x="3" y="12"/>
                    <a:pt x="5" y="11"/>
                    <a:pt x="6" y="11"/>
                  </a:cubicBezTo>
                  <a:cubicBezTo>
                    <a:pt x="5" y="11"/>
                    <a:pt x="3" y="11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1" y="9"/>
                    <a:pt x="3" y="10"/>
                    <a:pt x="2" y="9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9"/>
                    <a:pt x="7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4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8"/>
                    <a:pt x="6" y="8"/>
                  </a:cubicBezTo>
                  <a:cubicBezTo>
                    <a:pt x="6" y="7"/>
                    <a:pt x="6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5"/>
                    <a:pt x="8" y="7"/>
                    <a:pt x="8" y="6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6"/>
                    <a:pt x="9" y="8"/>
                  </a:cubicBezTo>
                  <a:cubicBezTo>
                    <a:pt x="9" y="9"/>
                    <a:pt x="9" y="6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1" y="6"/>
                    <a:pt x="11" y="8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8"/>
                    <a:pt x="12" y="5"/>
                    <a:pt x="13" y="4"/>
                  </a:cubicBezTo>
                  <a:cubicBezTo>
                    <a:pt x="13" y="4"/>
                    <a:pt x="14" y="4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5"/>
                    <a:pt x="14" y="7"/>
                    <a:pt x="14" y="7"/>
                  </a:cubicBezTo>
                  <a:cubicBezTo>
                    <a:pt x="16" y="5"/>
                    <a:pt x="13" y="9"/>
                    <a:pt x="16" y="6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4"/>
                    <a:pt x="16" y="5"/>
                    <a:pt x="17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6" name="Freeform 1651"/>
            <p:cNvSpPr>
              <a:spLocks/>
            </p:cNvSpPr>
            <p:nvPr/>
          </p:nvSpPr>
          <p:spPr bwMode="auto">
            <a:xfrm>
              <a:off x="460" y="271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7" name="Freeform 1652"/>
            <p:cNvSpPr>
              <a:spLocks/>
            </p:cNvSpPr>
            <p:nvPr/>
          </p:nvSpPr>
          <p:spPr bwMode="auto">
            <a:xfrm>
              <a:off x="460" y="27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8" name="Freeform 1653"/>
            <p:cNvSpPr>
              <a:spLocks/>
            </p:cNvSpPr>
            <p:nvPr/>
          </p:nvSpPr>
          <p:spPr bwMode="auto">
            <a:xfrm>
              <a:off x="465" y="272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9" name="Rectangle 1654"/>
            <p:cNvSpPr>
              <a:spLocks noChangeArrowheads="1"/>
            </p:cNvSpPr>
            <p:nvPr/>
          </p:nvSpPr>
          <p:spPr bwMode="auto">
            <a:xfrm>
              <a:off x="468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0" name="Freeform 1655"/>
            <p:cNvSpPr>
              <a:spLocks/>
            </p:cNvSpPr>
            <p:nvPr/>
          </p:nvSpPr>
          <p:spPr bwMode="auto">
            <a:xfrm>
              <a:off x="430" y="2723"/>
              <a:ext cx="49" cy="27"/>
            </a:xfrm>
            <a:custGeom>
              <a:avLst/>
              <a:gdLst>
                <a:gd name="T0" fmla="*/ 4 w 18"/>
                <a:gd name="T1" fmla="*/ 3 h 10"/>
                <a:gd name="T2" fmla="*/ 3 w 18"/>
                <a:gd name="T3" fmla="*/ 4 h 10"/>
                <a:gd name="T4" fmla="*/ 3 w 18"/>
                <a:gd name="T5" fmla="*/ 3 h 10"/>
                <a:gd name="T6" fmla="*/ 0 w 18"/>
                <a:gd name="T7" fmla="*/ 3 h 10"/>
                <a:gd name="T8" fmla="*/ 9 w 18"/>
                <a:gd name="T9" fmla="*/ 6 h 10"/>
                <a:gd name="T10" fmla="*/ 8 w 18"/>
                <a:gd name="T11" fmla="*/ 7 h 10"/>
                <a:gd name="T12" fmla="*/ 11 w 18"/>
                <a:gd name="T13" fmla="*/ 5 h 10"/>
                <a:gd name="T14" fmla="*/ 12 w 18"/>
                <a:gd name="T15" fmla="*/ 7 h 10"/>
                <a:gd name="T16" fmla="*/ 14 w 18"/>
                <a:gd name="T17" fmla="*/ 6 h 10"/>
                <a:gd name="T18" fmla="*/ 13 w 18"/>
                <a:gd name="T19" fmla="*/ 5 h 10"/>
                <a:gd name="T20" fmla="*/ 14 w 18"/>
                <a:gd name="T21" fmla="*/ 5 h 10"/>
                <a:gd name="T22" fmla="*/ 13 w 18"/>
                <a:gd name="T23" fmla="*/ 5 h 10"/>
                <a:gd name="T24" fmla="*/ 14 w 18"/>
                <a:gd name="T25" fmla="*/ 4 h 10"/>
                <a:gd name="T26" fmla="*/ 14 w 18"/>
                <a:gd name="T27" fmla="*/ 5 h 10"/>
                <a:gd name="T28" fmla="*/ 15 w 18"/>
                <a:gd name="T29" fmla="*/ 3 h 10"/>
                <a:gd name="T30" fmla="*/ 15 w 18"/>
                <a:gd name="T31" fmla="*/ 4 h 10"/>
                <a:gd name="T32" fmla="*/ 16 w 18"/>
                <a:gd name="T33" fmla="*/ 1 h 10"/>
                <a:gd name="T34" fmla="*/ 14 w 18"/>
                <a:gd name="T35" fmla="*/ 1 h 10"/>
                <a:gd name="T36" fmla="*/ 14 w 18"/>
                <a:gd name="T37" fmla="*/ 3 h 10"/>
                <a:gd name="T38" fmla="*/ 14 w 18"/>
                <a:gd name="T39" fmla="*/ 2 h 10"/>
                <a:gd name="T40" fmla="*/ 14 w 18"/>
                <a:gd name="T41" fmla="*/ 4 h 10"/>
                <a:gd name="T42" fmla="*/ 13 w 18"/>
                <a:gd name="T43" fmla="*/ 2 h 10"/>
                <a:gd name="T44" fmla="*/ 12 w 18"/>
                <a:gd name="T45" fmla="*/ 2 h 10"/>
                <a:gd name="T46" fmla="*/ 12 w 18"/>
                <a:gd name="T47" fmla="*/ 2 h 10"/>
                <a:gd name="T48" fmla="*/ 11 w 18"/>
                <a:gd name="T49" fmla="*/ 2 h 10"/>
                <a:gd name="T50" fmla="*/ 12 w 18"/>
                <a:gd name="T51" fmla="*/ 3 h 10"/>
                <a:gd name="T52" fmla="*/ 13 w 18"/>
                <a:gd name="T53" fmla="*/ 5 h 10"/>
                <a:gd name="T54" fmla="*/ 12 w 18"/>
                <a:gd name="T55" fmla="*/ 5 h 10"/>
                <a:gd name="T56" fmla="*/ 12 w 18"/>
                <a:gd name="T57" fmla="*/ 3 h 10"/>
                <a:gd name="T58" fmla="*/ 12 w 18"/>
                <a:gd name="T59" fmla="*/ 4 h 10"/>
                <a:gd name="T60" fmla="*/ 11 w 18"/>
                <a:gd name="T61" fmla="*/ 3 h 10"/>
                <a:gd name="T62" fmla="*/ 11 w 18"/>
                <a:gd name="T63" fmla="*/ 4 h 10"/>
                <a:gd name="T64" fmla="*/ 8 w 18"/>
                <a:gd name="T65" fmla="*/ 5 h 10"/>
                <a:gd name="T66" fmla="*/ 9 w 18"/>
                <a:gd name="T67" fmla="*/ 4 h 10"/>
                <a:gd name="T68" fmla="*/ 8 w 18"/>
                <a:gd name="T69" fmla="*/ 5 h 10"/>
                <a:gd name="T70" fmla="*/ 7 w 18"/>
                <a:gd name="T71" fmla="*/ 4 h 10"/>
                <a:gd name="T72" fmla="*/ 6 w 18"/>
                <a:gd name="T73" fmla="*/ 5 h 10"/>
                <a:gd name="T74" fmla="*/ 5 w 18"/>
                <a:gd name="T75" fmla="*/ 4 h 10"/>
                <a:gd name="T76" fmla="*/ 5 w 18"/>
                <a:gd name="T77" fmla="*/ 4 h 10"/>
                <a:gd name="T78" fmla="*/ 3 w 18"/>
                <a:gd name="T79" fmla="*/ 5 h 10"/>
                <a:gd name="T80" fmla="*/ 4 w 18"/>
                <a:gd name="T8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10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3"/>
                  </a:cubicBezTo>
                  <a:cubicBezTo>
                    <a:pt x="1" y="4"/>
                    <a:pt x="2" y="2"/>
                    <a:pt x="0" y="3"/>
                  </a:cubicBezTo>
                  <a:cubicBezTo>
                    <a:pt x="2" y="5"/>
                    <a:pt x="5" y="9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10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8"/>
                    <a:pt x="12" y="4"/>
                    <a:pt x="14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5" y="5"/>
                    <a:pt x="14" y="4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8" y="4"/>
                    <a:pt x="16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3" y="0"/>
                    <a:pt x="14" y="1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4"/>
                  </a:cubicBezTo>
                  <a:cubicBezTo>
                    <a:pt x="13" y="3"/>
                    <a:pt x="14" y="2"/>
                    <a:pt x="13" y="2"/>
                  </a:cubicBezTo>
                  <a:cubicBezTo>
                    <a:pt x="11" y="1"/>
                    <a:pt x="14" y="4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4"/>
                    <a:pt x="13" y="5"/>
                  </a:cubicBezTo>
                  <a:cubicBezTo>
                    <a:pt x="12" y="4"/>
                    <a:pt x="13" y="6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5"/>
                    <a:pt x="11" y="3"/>
                    <a:pt x="11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9" y="5"/>
                    <a:pt x="8" y="3"/>
                    <a:pt x="9" y="4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6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6"/>
                    <a:pt x="3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1" name="Freeform 1656"/>
            <p:cNvSpPr>
              <a:spLocks/>
            </p:cNvSpPr>
            <p:nvPr/>
          </p:nvSpPr>
          <p:spPr bwMode="auto">
            <a:xfrm>
              <a:off x="427" y="2726"/>
              <a:ext cx="8" cy="5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1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2" name="Freeform 1657"/>
            <p:cNvSpPr>
              <a:spLocks/>
            </p:cNvSpPr>
            <p:nvPr/>
          </p:nvSpPr>
          <p:spPr bwMode="auto">
            <a:xfrm>
              <a:off x="425" y="2696"/>
              <a:ext cx="24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8 h 12"/>
                <a:gd name="T8" fmla="*/ 1 w 9"/>
                <a:gd name="T9" fmla="*/ 9 h 12"/>
                <a:gd name="T10" fmla="*/ 2 w 9"/>
                <a:gd name="T11" fmla="*/ 11 h 12"/>
                <a:gd name="T12" fmla="*/ 2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9 h 12"/>
                <a:gd name="T20" fmla="*/ 2 w 9"/>
                <a:gd name="T21" fmla="*/ 6 h 12"/>
                <a:gd name="T22" fmla="*/ 4 w 9"/>
                <a:gd name="T23" fmla="*/ 7 h 12"/>
                <a:gd name="T24" fmla="*/ 6 w 9"/>
                <a:gd name="T25" fmla="*/ 6 h 12"/>
                <a:gd name="T26" fmla="*/ 5 w 9"/>
                <a:gd name="T27" fmla="*/ 6 h 12"/>
                <a:gd name="T28" fmla="*/ 5 w 9"/>
                <a:gd name="T29" fmla="*/ 5 h 12"/>
                <a:gd name="T30" fmla="*/ 6 w 9"/>
                <a:gd name="T31" fmla="*/ 6 h 12"/>
                <a:gd name="T32" fmla="*/ 8 w 9"/>
                <a:gd name="T33" fmla="*/ 4 h 12"/>
                <a:gd name="T34" fmla="*/ 8 w 9"/>
                <a:gd name="T35" fmla="*/ 2 h 12"/>
                <a:gd name="T36" fmla="*/ 9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6"/>
                    <a:pt x="2" y="8"/>
                    <a:pt x="2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12"/>
                    <a:pt x="2" y="11"/>
                  </a:cubicBezTo>
                  <a:cubicBezTo>
                    <a:pt x="3" y="11"/>
                    <a:pt x="1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0" y="7"/>
                    <a:pt x="2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6"/>
                    <a:pt x="5" y="5"/>
                    <a:pt x="6" y="6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3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9" y="3"/>
                    <a:pt x="8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3" name="Freeform 1658"/>
            <p:cNvSpPr>
              <a:spLocks/>
            </p:cNvSpPr>
            <p:nvPr/>
          </p:nvSpPr>
          <p:spPr bwMode="auto">
            <a:xfrm>
              <a:off x="441" y="270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4" name="Freeform 1659"/>
            <p:cNvSpPr>
              <a:spLocks/>
            </p:cNvSpPr>
            <p:nvPr/>
          </p:nvSpPr>
          <p:spPr bwMode="auto">
            <a:xfrm>
              <a:off x="1217" y="2843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5" name="Freeform 1660"/>
            <p:cNvSpPr>
              <a:spLocks/>
            </p:cNvSpPr>
            <p:nvPr/>
          </p:nvSpPr>
          <p:spPr bwMode="auto">
            <a:xfrm>
              <a:off x="1209" y="283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2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2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6" name="Freeform 1661"/>
            <p:cNvSpPr>
              <a:spLocks/>
            </p:cNvSpPr>
            <p:nvPr/>
          </p:nvSpPr>
          <p:spPr bwMode="auto">
            <a:xfrm>
              <a:off x="1209" y="2840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7" name="Freeform 1662"/>
            <p:cNvSpPr>
              <a:spLocks/>
            </p:cNvSpPr>
            <p:nvPr/>
          </p:nvSpPr>
          <p:spPr bwMode="auto">
            <a:xfrm>
              <a:off x="1209" y="2843"/>
              <a:ext cx="2" cy="5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8" name="Freeform 1663"/>
            <p:cNvSpPr>
              <a:spLocks/>
            </p:cNvSpPr>
            <p:nvPr/>
          </p:nvSpPr>
          <p:spPr bwMode="auto">
            <a:xfrm>
              <a:off x="1209" y="2845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9" name="Freeform 1664"/>
            <p:cNvSpPr>
              <a:spLocks/>
            </p:cNvSpPr>
            <p:nvPr/>
          </p:nvSpPr>
          <p:spPr bwMode="auto">
            <a:xfrm>
              <a:off x="1206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1 w 1"/>
                <a:gd name="T5" fmla="*/ 3 h 4"/>
                <a:gd name="T6" fmla="*/ 0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1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0" name="Freeform 1665"/>
            <p:cNvSpPr>
              <a:spLocks/>
            </p:cNvSpPr>
            <p:nvPr/>
          </p:nvSpPr>
          <p:spPr bwMode="auto">
            <a:xfrm>
              <a:off x="1209" y="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1" name="Freeform 1666"/>
            <p:cNvSpPr>
              <a:spLocks/>
            </p:cNvSpPr>
            <p:nvPr/>
          </p:nvSpPr>
          <p:spPr bwMode="auto">
            <a:xfrm>
              <a:off x="1209" y="2843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2" name="Freeform 1667"/>
            <p:cNvSpPr>
              <a:spLocks/>
            </p:cNvSpPr>
            <p:nvPr/>
          </p:nvSpPr>
          <p:spPr bwMode="auto">
            <a:xfrm>
              <a:off x="1203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3" name="Freeform 1668"/>
            <p:cNvSpPr>
              <a:spLocks/>
            </p:cNvSpPr>
            <p:nvPr/>
          </p:nvSpPr>
          <p:spPr bwMode="auto">
            <a:xfrm>
              <a:off x="1203" y="283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4" name="Freeform 1669"/>
            <p:cNvSpPr>
              <a:spLocks/>
            </p:cNvSpPr>
            <p:nvPr/>
          </p:nvSpPr>
          <p:spPr bwMode="auto">
            <a:xfrm>
              <a:off x="1201" y="2834"/>
              <a:ext cx="2" cy="11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2 h 4"/>
                <a:gd name="T4" fmla="*/ 0 w 1"/>
                <a:gd name="T5" fmla="*/ 3 h 4"/>
                <a:gd name="T6" fmla="*/ 0 w 1"/>
                <a:gd name="T7" fmla="*/ 2 h 4"/>
                <a:gd name="T8" fmla="*/ 0 w 1"/>
                <a:gd name="T9" fmla="*/ 4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0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4"/>
                    <a:pt x="0" y="2"/>
                    <a:pt x="0" y="4"/>
                  </a:cubicBezTo>
                  <a:cubicBezTo>
                    <a:pt x="0" y="4"/>
                    <a:pt x="0" y="4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3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5" name="Rectangle 1670"/>
            <p:cNvSpPr>
              <a:spLocks noChangeArrowheads="1"/>
            </p:cNvSpPr>
            <p:nvPr/>
          </p:nvSpPr>
          <p:spPr bwMode="auto">
            <a:xfrm>
              <a:off x="1201" y="284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6" name="Freeform 1671"/>
            <p:cNvSpPr>
              <a:spLocks/>
            </p:cNvSpPr>
            <p:nvPr/>
          </p:nvSpPr>
          <p:spPr bwMode="auto">
            <a:xfrm>
              <a:off x="1198" y="2840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0 h 1"/>
                <a:gd name="T4" fmla="*/ 0 w 4"/>
                <a:gd name="T5" fmla="*/ 1 h 1"/>
                <a:gd name="T6" fmla="*/ 1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7" name="Freeform 1672"/>
            <p:cNvSpPr>
              <a:spLocks/>
            </p:cNvSpPr>
            <p:nvPr/>
          </p:nvSpPr>
          <p:spPr bwMode="auto">
            <a:xfrm>
              <a:off x="1198" y="284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8" name="Freeform 1673"/>
            <p:cNvSpPr>
              <a:spLocks/>
            </p:cNvSpPr>
            <p:nvPr/>
          </p:nvSpPr>
          <p:spPr bwMode="auto">
            <a:xfrm>
              <a:off x="1206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9" name="Freeform 1674"/>
            <p:cNvSpPr>
              <a:spLocks/>
            </p:cNvSpPr>
            <p:nvPr/>
          </p:nvSpPr>
          <p:spPr bwMode="auto">
            <a:xfrm>
              <a:off x="1198" y="2840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0" name="Freeform 1675"/>
            <p:cNvSpPr>
              <a:spLocks/>
            </p:cNvSpPr>
            <p:nvPr/>
          </p:nvSpPr>
          <p:spPr bwMode="auto">
            <a:xfrm>
              <a:off x="1195" y="2818"/>
              <a:ext cx="25" cy="22"/>
            </a:xfrm>
            <a:custGeom>
              <a:avLst/>
              <a:gdLst>
                <a:gd name="T0" fmla="*/ 7 w 9"/>
                <a:gd name="T1" fmla="*/ 5 h 8"/>
                <a:gd name="T2" fmla="*/ 7 w 9"/>
                <a:gd name="T3" fmla="*/ 4 h 8"/>
                <a:gd name="T4" fmla="*/ 8 w 9"/>
                <a:gd name="T5" fmla="*/ 3 h 8"/>
                <a:gd name="T6" fmla="*/ 9 w 9"/>
                <a:gd name="T7" fmla="*/ 1 h 8"/>
                <a:gd name="T8" fmla="*/ 8 w 9"/>
                <a:gd name="T9" fmla="*/ 1 h 8"/>
                <a:gd name="T10" fmla="*/ 8 w 9"/>
                <a:gd name="T11" fmla="*/ 0 h 8"/>
                <a:gd name="T12" fmla="*/ 6 w 9"/>
                <a:gd name="T13" fmla="*/ 1 h 8"/>
                <a:gd name="T14" fmla="*/ 5 w 9"/>
                <a:gd name="T15" fmla="*/ 1 h 8"/>
                <a:gd name="T16" fmla="*/ 1 w 9"/>
                <a:gd name="T17" fmla="*/ 4 h 8"/>
                <a:gd name="T18" fmla="*/ 3 w 9"/>
                <a:gd name="T19" fmla="*/ 6 h 8"/>
                <a:gd name="T20" fmla="*/ 2 w 9"/>
                <a:gd name="T21" fmla="*/ 5 h 8"/>
                <a:gd name="T22" fmla="*/ 2 w 9"/>
                <a:gd name="T23" fmla="*/ 5 h 8"/>
                <a:gd name="T24" fmla="*/ 1 w 9"/>
                <a:gd name="T25" fmla="*/ 6 h 8"/>
                <a:gd name="T26" fmla="*/ 3 w 9"/>
                <a:gd name="T27" fmla="*/ 7 h 8"/>
                <a:gd name="T28" fmla="*/ 1 w 9"/>
                <a:gd name="T29" fmla="*/ 7 h 8"/>
                <a:gd name="T30" fmla="*/ 2 w 9"/>
                <a:gd name="T31" fmla="*/ 7 h 8"/>
                <a:gd name="T32" fmla="*/ 4 w 9"/>
                <a:gd name="T33" fmla="*/ 7 h 8"/>
                <a:gd name="T34" fmla="*/ 5 w 9"/>
                <a:gd name="T35" fmla="*/ 8 h 8"/>
                <a:gd name="T36" fmla="*/ 3 w 9"/>
                <a:gd name="T37" fmla="*/ 5 h 8"/>
                <a:gd name="T38" fmla="*/ 4 w 9"/>
                <a:gd name="T39" fmla="*/ 5 h 8"/>
                <a:gd name="T40" fmla="*/ 6 w 9"/>
                <a:gd name="T41" fmla="*/ 5 h 8"/>
                <a:gd name="T42" fmla="*/ 5 w 9"/>
                <a:gd name="T43" fmla="*/ 3 h 8"/>
                <a:gd name="T44" fmla="*/ 5 w 9"/>
                <a:gd name="T45" fmla="*/ 4 h 8"/>
                <a:gd name="T46" fmla="*/ 5 w 9"/>
                <a:gd name="T47" fmla="*/ 3 h 8"/>
                <a:gd name="T48" fmla="*/ 6 w 9"/>
                <a:gd name="T49" fmla="*/ 4 h 8"/>
                <a:gd name="T50" fmla="*/ 5 w 9"/>
                <a:gd name="T51" fmla="*/ 2 h 8"/>
                <a:gd name="T52" fmla="*/ 7 w 9"/>
                <a:gd name="T53" fmla="*/ 5 h 8"/>
                <a:gd name="T54" fmla="*/ 6 w 9"/>
                <a:gd name="T55" fmla="*/ 3 h 8"/>
                <a:gd name="T56" fmla="*/ 6 w 9"/>
                <a:gd name="T57" fmla="*/ 2 h 8"/>
                <a:gd name="T58" fmla="*/ 7 w 9"/>
                <a:gd name="T59" fmla="*/ 5 h 8"/>
                <a:gd name="T60" fmla="*/ 7 w 9"/>
                <a:gd name="T61" fmla="*/ 3 h 8"/>
                <a:gd name="T62" fmla="*/ 7 w 9"/>
                <a:gd name="T63" fmla="*/ 2 h 8"/>
                <a:gd name="T64" fmla="*/ 7 w 9"/>
                <a:gd name="T65" fmla="*/ 3 h 8"/>
                <a:gd name="T66" fmla="*/ 7 w 9"/>
                <a:gd name="T67" fmla="*/ 5 h 8"/>
                <a:gd name="T68" fmla="*/ 7 w 9"/>
                <a:gd name="T69" fmla="*/ 5 h 8"/>
                <a:gd name="T70" fmla="*/ 8 w 9"/>
                <a:gd name="T71" fmla="*/ 3 h 8"/>
                <a:gd name="T72" fmla="*/ 7 w 9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" h="8">
                  <a:moveTo>
                    <a:pt x="7" y="5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8" y="2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2"/>
                    <a:pt x="6" y="1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3" y="3"/>
                    <a:pt x="1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8"/>
                    <a:pt x="3" y="7"/>
                    <a:pt x="4" y="7"/>
                  </a:cubicBezTo>
                  <a:cubicBezTo>
                    <a:pt x="5" y="8"/>
                    <a:pt x="3" y="7"/>
                    <a:pt x="5" y="8"/>
                  </a:cubicBezTo>
                  <a:cubicBezTo>
                    <a:pt x="5" y="8"/>
                    <a:pt x="3" y="6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4" y="4"/>
                    <a:pt x="6" y="5"/>
                  </a:cubicBezTo>
                  <a:cubicBezTo>
                    <a:pt x="5" y="4"/>
                    <a:pt x="6" y="5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2"/>
                    <a:pt x="6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1" name="Rectangle 1676"/>
            <p:cNvSpPr>
              <a:spLocks noChangeArrowheads="1"/>
            </p:cNvSpPr>
            <p:nvPr/>
          </p:nvSpPr>
          <p:spPr bwMode="auto">
            <a:xfrm>
              <a:off x="1214" y="283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2" name="Freeform 1677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3" name="Rectangle 1678"/>
            <p:cNvSpPr>
              <a:spLocks noChangeArrowheads="1"/>
            </p:cNvSpPr>
            <p:nvPr/>
          </p:nvSpPr>
          <p:spPr bwMode="auto">
            <a:xfrm>
              <a:off x="1211" y="2818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4" name="Freeform 1679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5" name="Freeform 1680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6" name="Freeform 1681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3"/>
                <a:gd name="T1" fmla="*/ 2 h 2"/>
                <a:gd name="T2" fmla="*/ 0 w 3"/>
                <a:gd name="T3" fmla="*/ 2 h 2"/>
                <a:gd name="T4" fmla="*/ 3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7" name="Freeform 1682"/>
            <p:cNvSpPr>
              <a:spLocks/>
            </p:cNvSpPr>
            <p:nvPr/>
          </p:nvSpPr>
          <p:spPr bwMode="auto">
            <a:xfrm>
              <a:off x="1214" y="282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4 h 6"/>
                <a:gd name="T8" fmla="*/ 3 w 8"/>
                <a:gd name="T9" fmla="*/ 2 h 6"/>
                <a:gd name="T10" fmla="*/ 4 w 8"/>
                <a:gd name="T11" fmla="*/ 2 h 6"/>
                <a:gd name="T12" fmla="*/ 2 w 8"/>
                <a:gd name="T13" fmla="*/ 3 h 6"/>
                <a:gd name="T14" fmla="*/ 4 w 8"/>
                <a:gd name="T15" fmla="*/ 1 h 6"/>
                <a:gd name="T16" fmla="*/ 4 w 8"/>
                <a:gd name="T17" fmla="*/ 1 h 6"/>
                <a:gd name="T18" fmla="*/ 3 w 8"/>
                <a:gd name="T19" fmla="*/ 1 h 6"/>
                <a:gd name="T20" fmla="*/ 1 w 8"/>
                <a:gd name="T21" fmla="*/ 2 h 6"/>
                <a:gd name="T22" fmla="*/ 0 w 8"/>
                <a:gd name="T23" fmla="*/ 4 h 6"/>
                <a:gd name="T24" fmla="*/ 1 w 8"/>
                <a:gd name="T25" fmla="*/ 3 h 6"/>
                <a:gd name="T26" fmla="*/ 1 w 8"/>
                <a:gd name="T27" fmla="*/ 4 h 6"/>
                <a:gd name="T28" fmla="*/ 1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1 w 8"/>
                <a:gd name="T35" fmla="*/ 4 h 6"/>
                <a:gd name="T36" fmla="*/ 3 w 8"/>
                <a:gd name="T37" fmla="*/ 3 h 6"/>
                <a:gd name="T38" fmla="*/ 1 w 8"/>
                <a:gd name="T39" fmla="*/ 4 h 6"/>
                <a:gd name="T40" fmla="*/ 2 w 8"/>
                <a:gd name="T41" fmla="*/ 4 h 6"/>
                <a:gd name="T42" fmla="*/ 1 w 8"/>
                <a:gd name="T43" fmla="*/ 5 h 6"/>
                <a:gd name="T44" fmla="*/ 2 w 8"/>
                <a:gd name="T45" fmla="*/ 5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2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3 w 8"/>
                <a:gd name="T59" fmla="*/ 5 h 6"/>
                <a:gd name="T60" fmla="*/ 4 w 8"/>
                <a:gd name="T61" fmla="*/ 6 h 6"/>
                <a:gd name="T62" fmla="*/ 4 w 8"/>
                <a:gd name="T63" fmla="*/ 6 h 6"/>
                <a:gd name="T64" fmla="*/ 6 w 8"/>
                <a:gd name="T65" fmla="*/ 6 h 6"/>
                <a:gd name="T66" fmla="*/ 4 w 8"/>
                <a:gd name="T67" fmla="*/ 6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4"/>
                    <a:pt x="4" y="5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3"/>
                    <a:pt x="0" y="4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1" y="4"/>
                    <a:pt x="3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4"/>
                    <a:pt x="1" y="5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3" y="4"/>
                    <a:pt x="4" y="4"/>
                    <a:pt x="2" y="5"/>
                  </a:cubicBezTo>
                  <a:cubicBezTo>
                    <a:pt x="2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8" name="Freeform 1683"/>
            <p:cNvSpPr>
              <a:spLocks/>
            </p:cNvSpPr>
            <p:nvPr/>
          </p:nvSpPr>
          <p:spPr bwMode="auto">
            <a:xfrm>
              <a:off x="1217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9" name="Freeform 1684"/>
            <p:cNvSpPr>
              <a:spLocks/>
            </p:cNvSpPr>
            <p:nvPr/>
          </p:nvSpPr>
          <p:spPr bwMode="auto">
            <a:xfrm>
              <a:off x="1211" y="2834"/>
              <a:ext cx="22" cy="22"/>
            </a:xfrm>
            <a:custGeom>
              <a:avLst/>
              <a:gdLst>
                <a:gd name="T0" fmla="*/ 4 w 8"/>
                <a:gd name="T1" fmla="*/ 2 h 8"/>
                <a:gd name="T2" fmla="*/ 3 w 8"/>
                <a:gd name="T3" fmla="*/ 1 h 8"/>
                <a:gd name="T4" fmla="*/ 5 w 8"/>
                <a:gd name="T5" fmla="*/ 3 h 8"/>
                <a:gd name="T6" fmla="*/ 6 w 8"/>
                <a:gd name="T7" fmla="*/ 4 h 8"/>
                <a:gd name="T8" fmla="*/ 3 w 8"/>
                <a:gd name="T9" fmla="*/ 2 h 8"/>
                <a:gd name="T10" fmla="*/ 3 w 8"/>
                <a:gd name="T11" fmla="*/ 2 h 8"/>
                <a:gd name="T12" fmla="*/ 4 w 8"/>
                <a:gd name="T13" fmla="*/ 3 h 8"/>
                <a:gd name="T14" fmla="*/ 4 w 8"/>
                <a:gd name="T15" fmla="*/ 5 h 8"/>
                <a:gd name="T16" fmla="*/ 4 w 8"/>
                <a:gd name="T17" fmla="*/ 4 h 8"/>
                <a:gd name="T18" fmla="*/ 2 w 8"/>
                <a:gd name="T19" fmla="*/ 3 h 8"/>
                <a:gd name="T20" fmla="*/ 5 w 8"/>
                <a:gd name="T21" fmla="*/ 8 h 8"/>
                <a:gd name="T22" fmla="*/ 5 w 8"/>
                <a:gd name="T23" fmla="*/ 7 h 8"/>
                <a:gd name="T24" fmla="*/ 3 w 8"/>
                <a:gd name="T25" fmla="*/ 5 h 8"/>
                <a:gd name="T26" fmla="*/ 4 w 8"/>
                <a:gd name="T27" fmla="*/ 5 h 8"/>
                <a:gd name="T28" fmla="*/ 5 w 8"/>
                <a:gd name="T29" fmla="*/ 6 h 8"/>
                <a:gd name="T30" fmla="*/ 8 w 8"/>
                <a:gd name="T31" fmla="*/ 3 h 8"/>
                <a:gd name="T32" fmla="*/ 7 w 8"/>
                <a:gd name="T33" fmla="*/ 3 h 8"/>
                <a:gd name="T34" fmla="*/ 6 w 8"/>
                <a:gd name="T35" fmla="*/ 2 h 8"/>
                <a:gd name="T36" fmla="*/ 4 w 8"/>
                <a:gd name="T37" fmla="*/ 2 h 8"/>
                <a:gd name="T38" fmla="*/ 5 w 8"/>
                <a:gd name="T39" fmla="*/ 2 h 8"/>
                <a:gd name="T40" fmla="*/ 3 w 8"/>
                <a:gd name="T41" fmla="*/ 1 h 8"/>
                <a:gd name="T42" fmla="*/ 2 w 8"/>
                <a:gd name="T43" fmla="*/ 0 h 8"/>
                <a:gd name="T44" fmla="*/ 2 w 8"/>
                <a:gd name="T45" fmla="*/ 1 h 8"/>
                <a:gd name="T46" fmla="*/ 4 w 8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" h="8">
                  <a:moveTo>
                    <a:pt x="4" y="2"/>
                  </a:moveTo>
                  <a:cubicBezTo>
                    <a:pt x="4" y="2"/>
                    <a:pt x="3" y="1"/>
                    <a:pt x="3" y="1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5" y="4"/>
                    <a:pt x="5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4" y="4"/>
                    <a:pt x="2" y="5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4" y="7"/>
                    <a:pt x="4" y="6"/>
                    <a:pt x="3" y="5"/>
                  </a:cubicBezTo>
                  <a:cubicBezTo>
                    <a:pt x="4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0" y="0"/>
                    <a:pt x="3" y="1"/>
                    <a:pt x="2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0" name="Freeform 1685"/>
            <p:cNvSpPr>
              <a:spLocks/>
            </p:cNvSpPr>
            <p:nvPr/>
          </p:nvSpPr>
          <p:spPr bwMode="auto">
            <a:xfrm>
              <a:off x="1222" y="283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1" name="Freeform 1686"/>
            <p:cNvSpPr>
              <a:spLocks/>
            </p:cNvSpPr>
            <p:nvPr/>
          </p:nvSpPr>
          <p:spPr bwMode="auto">
            <a:xfrm>
              <a:off x="1230" y="284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2" name="Freeform 1687"/>
            <p:cNvSpPr>
              <a:spLocks/>
            </p:cNvSpPr>
            <p:nvPr/>
          </p:nvSpPr>
          <p:spPr bwMode="auto">
            <a:xfrm>
              <a:off x="1217" y="2843"/>
              <a:ext cx="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3" name="Freeform 1688"/>
            <p:cNvSpPr>
              <a:spLocks/>
            </p:cNvSpPr>
            <p:nvPr/>
          </p:nvSpPr>
          <p:spPr bwMode="auto">
            <a:xfrm>
              <a:off x="1217" y="2848"/>
              <a:ext cx="5" cy="11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3 h 4"/>
                <a:gd name="T4" fmla="*/ 0 w 2"/>
                <a:gd name="T5" fmla="*/ 0 h 4"/>
                <a:gd name="T6" fmla="*/ 1 w 2"/>
                <a:gd name="T7" fmla="*/ 2 h 4"/>
                <a:gd name="T8" fmla="*/ 0 w 2"/>
                <a:gd name="T9" fmla="*/ 3 h 4"/>
                <a:gd name="T10" fmla="*/ 1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4"/>
                    <a:pt x="1" y="2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0" y="1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4" name="Freeform 1689"/>
            <p:cNvSpPr>
              <a:spLocks/>
            </p:cNvSpPr>
            <p:nvPr/>
          </p:nvSpPr>
          <p:spPr bwMode="auto">
            <a:xfrm>
              <a:off x="1181" y="2840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10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10 w 13"/>
                <a:gd name="T9" fmla="*/ 3 h 7"/>
                <a:gd name="T10" fmla="*/ 9 w 13"/>
                <a:gd name="T11" fmla="*/ 4 h 7"/>
                <a:gd name="T12" fmla="*/ 9 w 13"/>
                <a:gd name="T13" fmla="*/ 5 h 7"/>
                <a:gd name="T14" fmla="*/ 8 w 13"/>
                <a:gd name="T15" fmla="*/ 2 h 7"/>
                <a:gd name="T16" fmla="*/ 8 w 13"/>
                <a:gd name="T17" fmla="*/ 6 h 7"/>
                <a:gd name="T18" fmla="*/ 7 w 13"/>
                <a:gd name="T19" fmla="*/ 5 h 7"/>
                <a:gd name="T20" fmla="*/ 7 w 13"/>
                <a:gd name="T21" fmla="*/ 5 h 7"/>
                <a:gd name="T22" fmla="*/ 6 w 13"/>
                <a:gd name="T23" fmla="*/ 4 h 7"/>
                <a:gd name="T24" fmla="*/ 7 w 13"/>
                <a:gd name="T25" fmla="*/ 3 h 7"/>
                <a:gd name="T26" fmla="*/ 6 w 13"/>
                <a:gd name="T27" fmla="*/ 3 h 7"/>
                <a:gd name="T28" fmla="*/ 7 w 13"/>
                <a:gd name="T29" fmla="*/ 2 h 7"/>
                <a:gd name="T30" fmla="*/ 5 w 13"/>
                <a:gd name="T31" fmla="*/ 2 h 7"/>
                <a:gd name="T32" fmla="*/ 6 w 13"/>
                <a:gd name="T33" fmla="*/ 1 h 7"/>
                <a:gd name="T34" fmla="*/ 3 w 13"/>
                <a:gd name="T35" fmla="*/ 3 h 7"/>
                <a:gd name="T36" fmla="*/ 3 w 13"/>
                <a:gd name="T37" fmla="*/ 3 h 7"/>
                <a:gd name="T38" fmla="*/ 5 w 13"/>
                <a:gd name="T39" fmla="*/ 2 h 7"/>
                <a:gd name="T40" fmla="*/ 4 w 13"/>
                <a:gd name="T41" fmla="*/ 2 h 7"/>
                <a:gd name="T42" fmla="*/ 5 w 13"/>
                <a:gd name="T43" fmla="*/ 1 h 7"/>
                <a:gd name="T44" fmla="*/ 3 w 13"/>
                <a:gd name="T45" fmla="*/ 1 h 7"/>
                <a:gd name="T46" fmla="*/ 3 w 13"/>
                <a:gd name="T47" fmla="*/ 0 h 7"/>
                <a:gd name="T48" fmla="*/ 0 w 13"/>
                <a:gd name="T49" fmla="*/ 2 h 7"/>
                <a:gd name="T50" fmla="*/ 3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4 w 13"/>
                <a:gd name="T59" fmla="*/ 6 h 7"/>
                <a:gd name="T60" fmla="*/ 5 w 13"/>
                <a:gd name="T61" fmla="*/ 5 h 7"/>
                <a:gd name="T62" fmla="*/ 4 w 13"/>
                <a:gd name="T63" fmla="*/ 7 h 7"/>
                <a:gd name="T64" fmla="*/ 10 w 13"/>
                <a:gd name="T65" fmla="*/ 7 h 7"/>
                <a:gd name="T66" fmla="*/ 10 w 13"/>
                <a:gd name="T67" fmla="*/ 5 h 7"/>
                <a:gd name="T68" fmla="*/ 12 w 13"/>
                <a:gd name="T69" fmla="*/ 5 h 7"/>
                <a:gd name="T70" fmla="*/ 11 w 13"/>
                <a:gd name="T71" fmla="*/ 3 h 7"/>
                <a:gd name="T72" fmla="*/ 13 w 13"/>
                <a:gd name="T73" fmla="*/ 6 h 7"/>
                <a:gd name="T74" fmla="*/ 13 w 13"/>
                <a:gd name="T75" fmla="*/ 6 h 7"/>
                <a:gd name="T76" fmla="*/ 12 w 13"/>
                <a:gd name="T77" fmla="*/ 5 h 7"/>
                <a:gd name="T78" fmla="*/ 13 w 13"/>
                <a:gd name="T79" fmla="*/ 6 h 7"/>
                <a:gd name="T80" fmla="*/ 11 w 13"/>
                <a:gd name="T81" fmla="*/ 2 h 7"/>
                <a:gd name="T82" fmla="*/ 10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10" y="3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4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2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6"/>
                    <a:pt x="7" y="5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3"/>
                    <a:pt x="7" y="5"/>
                    <a:pt x="6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6" y="2"/>
                    <a:pt x="3" y="3"/>
                  </a:cubicBezTo>
                  <a:cubicBezTo>
                    <a:pt x="6" y="1"/>
                    <a:pt x="2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4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2" y="3"/>
                    <a:pt x="3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5" y="4"/>
                    <a:pt x="4" y="5"/>
                    <a:pt x="4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8" y="6"/>
                    <a:pt x="10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2" y="5"/>
                    <a:pt x="10" y="0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5" name="Freeform 1690"/>
            <p:cNvSpPr>
              <a:spLocks/>
            </p:cNvSpPr>
            <p:nvPr/>
          </p:nvSpPr>
          <p:spPr bwMode="auto">
            <a:xfrm>
              <a:off x="1217" y="2856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6" name="Freeform 1691"/>
            <p:cNvSpPr>
              <a:spLocks/>
            </p:cNvSpPr>
            <p:nvPr/>
          </p:nvSpPr>
          <p:spPr bwMode="auto">
            <a:xfrm>
              <a:off x="1190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7" name="Rectangle 1692"/>
            <p:cNvSpPr>
              <a:spLocks noChangeArrowheads="1"/>
            </p:cNvSpPr>
            <p:nvPr/>
          </p:nvSpPr>
          <p:spPr bwMode="auto">
            <a:xfrm>
              <a:off x="1217" y="285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8" name="Freeform 1693"/>
            <p:cNvSpPr>
              <a:spLocks/>
            </p:cNvSpPr>
            <p:nvPr/>
          </p:nvSpPr>
          <p:spPr bwMode="auto">
            <a:xfrm>
              <a:off x="1214" y="2845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9" name="Freeform 1694"/>
            <p:cNvSpPr>
              <a:spLocks/>
            </p:cNvSpPr>
            <p:nvPr/>
          </p:nvSpPr>
          <p:spPr bwMode="auto">
            <a:xfrm>
              <a:off x="1192" y="28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0" name="Freeform 1695"/>
            <p:cNvSpPr>
              <a:spLocks/>
            </p:cNvSpPr>
            <p:nvPr/>
          </p:nvSpPr>
          <p:spPr bwMode="auto">
            <a:xfrm>
              <a:off x="1198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1" name="Freeform 1696"/>
            <p:cNvSpPr>
              <a:spLocks/>
            </p:cNvSpPr>
            <p:nvPr/>
          </p:nvSpPr>
          <p:spPr bwMode="auto">
            <a:xfrm>
              <a:off x="1179" y="2807"/>
              <a:ext cx="62" cy="33"/>
            </a:xfrm>
            <a:custGeom>
              <a:avLst/>
              <a:gdLst>
                <a:gd name="T0" fmla="*/ 18 w 23"/>
                <a:gd name="T1" fmla="*/ 10 h 12"/>
                <a:gd name="T2" fmla="*/ 19 w 23"/>
                <a:gd name="T3" fmla="*/ 11 h 12"/>
                <a:gd name="T4" fmla="*/ 21 w 23"/>
                <a:gd name="T5" fmla="*/ 10 h 12"/>
                <a:gd name="T6" fmla="*/ 20 w 23"/>
                <a:gd name="T7" fmla="*/ 7 h 12"/>
                <a:gd name="T8" fmla="*/ 17 w 23"/>
                <a:gd name="T9" fmla="*/ 4 h 12"/>
                <a:gd name="T10" fmla="*/ 15 w 23"/>
                <a:gd name="T11" fmla="*/ 2 h 12"/>
                <a:gd name="T12" fmla="*/ 12 w 23"/>
                <a:gd name="T13" fmla="*/ 3 h 12"/>
                <a:gd name="T14" fmla="*/ 12 w 23"/>
                <a:gd name="T15" fmla="*/ 3 h 12"/>
                <a:gd name="T16" fmla="*/ 10 w 23"/>
                <a:gd name="T17" fmla="*/ 2 h 12"/>
                <a:gd name="T18" fmla="*/ 10 w 23"/>
                <a:gd name="T19" fmla="*/ 6 h 12"/>
                <a:gd name="T20" fmla="*/ 9 w 23"/>
                <a:gd name="T21" fmla="*/ 6 h 12"/>
                <a:gd name="T22" fmla="*/ 8 w 23"/>
                <a:gd name="T23" fmla="*/ 5 h 12"/>
                <a:gd name="T24" fmla="*/ 6 w 23"/>
                <a:gd name="T25" fmla="*/ 5 h 12"/>
                <a:gd name="T26" fmla="*/ 5 w 23"/>
                <a:gd name="T27" fmla="*/ 6 h 12"/>
                <a:gd name="T28" fmla="*/ 4 w 23"/>
                <a:gd name="T29" fmla="*/ 7 h 12"/>
                <a:gd name="T30" fmla="*/ 5 w 23"/>
                <a:gd name="T31" fmla="*/ 9 h 12"/>
                <a:gd name="T32" fmla="*/ 3 w 23"/>
                <a:gd name="T33" fmla="*/ 8 h 12"/>
                <a:gd name="T34" fmla="*/ 3 w 23"/>
                <a:gd name="T35" fmla="*/ 9 h 12"/>
                <a:gd name="T36" fmla="*/ 3 w 23"/>
                <a:gd name="T37" fmla="*/ 12 h 12"/>
                <a:gd name="T38" fmla="*/ 3 w 23"/>
                <a:gd name="T39" fmla="*/ 11 h 12"/>
                <a:gd name="T40" fmla="*/ 2 w 23"/>
                <a:gd name="T41" fmla="*/ 10 h 12"/>
                <a:gd name="T42" fmla="*/ 6 w 23"/>
                <a:gd name="T43" fmla="*/ 10 h 12"/>
                <a:gd name="T44" fmla="*/ 6 w 23"/>
                <a:gd name="T45" fmla="*/ 10 h 12"/>
                <a:gd name="T46" fmla="*/ 6 w 23"/>
                <a:gd name="T47" fmla="*/ 10 h 12"/>
                <a:gd name="T48" fmla="*/ 7 w 23"/>
                <a:gd name="T49" fmla="*/ 10 h 12"/>
                <a:gd name="T50" fmla="*/ 7 w 23"/>
                <a:gd name="T51" fmla="*/ 9 h 12"/>
                <a:gd name="T52" fmla="*/ 7 w 23"/>
                <a:gd name="T53" fmla="*/ 8 h 12"/>
                <a:gd name="T54" fmla="*/ 7 w 23"/>
                <a:gd name="T55" fmla="*/ 9 h 12"/>
                <a:gd name="T56" fmla="*/ 8 w 23"/>
                <a:gd name="T57" fmla="*/ 8 h 12"/>
                <a:gd name="T58" fmla="*/ 8 w 23"/>
                <a:gd name="T59" fmla="*/ 8 h 12"/>
                <a:gd name="T60" fmla="*/ 9 w 23"/>
                <a:gd name="T61" fmla="*/ 7 h 12"/>
                <a:gd name="T62" fmla="*/ 9 w 23"/>
                <a:gd name="T63" fmla="*/ 8 h 12"/>
                <a:gd name="T64" fmla="*/ 10 w 23"/>
                <a:gd name="T65" fmla="*/ 8 h 12"/>
                <a:gd name="T66" fmla="*/ 10 w 23"/>
                <a:gd name="T67" fmla="*/ 6 h 12"/>
                <a:gd name="T68" fmla="*/ 12 w 23"/>
                <a:gd name="T69" fmla="*/ 6 h 12"/>
                <a:gd name="T70" fmla="*/ 14 w 23"/>
                <a:gd name="T71" fmla="*/ 5 h 12"/>
                <a:gd name="T72" fmla="*/ 14 w 23"/>
                <a:gd name="T73" fmla="*/ 6 h 12"/>
                <a:gd name="T74" fmla="*/ 16 w 23"/>
                <a:gd name="T75" fmla="*/ 6 h 12"/>
                <a:gd name="T76" fmla="*/ 17 w 23"/>
                <a:gd name="T77" fmla="*/ 4 h 12"/>
                <a:gd name="T78" fmla="*/ 16 w 23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" h="12">
                  <a:moveTo>
                    <a:pt x="16" y="8"/>
                  </a:moveTo>
                  <a:cubicBezTo>
                    <a:pt x="16" y="8"/>
                    <a:pt x="17" y="9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9"/>
                    <a:pt x="20" y="11"/>
                    <a:pt x="21" y="10"/>
                  </a:cubicBezTo>
                  <a:cubicBezTo>
                    <a:pt x="21" y="9"/>
                    <a:pt x="18" y="8"/>
                    <a:pt x="19" y="8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0" y="7"/>
                    <a:pt x="18" y="7"/>
                    <a:pt x="18" y="7"/>
                  </a:cubicBezTo>
                  <a:cubicBezTo>
                    <a:pt x="23" y="4"/>
                    <a:pt x="15" y="6"/>
                    <a:pt x="17" y="4"/>
                  </a:cubicBezTo>
                  <a:cubicBezTo>
                    <a:pt x="17" y="3"/>
                    <a:pt x="16" y="3"/>
                    <a:pt x="15" y="4"/>
                  </a:cubicBezTo>
                  <a:cubicBezTo>
                    <a:pt x="16" y="3"/>
                    <a:pt x="15" y="4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3" y="3"/>
                    <a:pt x="13" y="4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2" y="2"/>
                    <a:pt x="12" y="5"/>
                    <a:pt x="12" y="3"/>
                  </a:cubicBezTo>
                  <a:cubicBezTo>
                    <a:pt x="11" y="2"/>
                    <a:pt x="12" y="4"/>
                    <a:pt x="11" y="5"/>
                  </a:cubicBezTo>
                  <a:cubicBezTo>
                    <a:pt x="11" y="5"/>
                    <a:pt x="11" y="4"/>
                    <a:pt x="10" y="2"/>
                  </a:cubicBezTo>
                  <a:cubicBezTo>
                    <a:pt x="10" y="4"/>
                    <a:pt x="10" y="3"/>
                    <a:pt x="10" y="4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9" y="5"/>
                    <a:pt x="10" y="7"/>
                    <a:pt x="9" y="8"/>
                  </a:cubicBezTo>
                  <a:cubicBezTo>
                    <a:pt x="9" y="6"/>
                    <a:pt x="10" y="7"/>
                    <a:pt x="9" y="6"/>
                  </a:cubicBezTo>
                  <a:cubicBezTo>
                    <a:pt x="9" y="5"/>
                    <a:pt x="10" y="5"/>
                    <a:pt x="10" y="3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5"/>
                    <a:pt x="8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4" y="4"/>
                    <a:pt x="6" y="8"/>
                    <a:pt x="4" y="7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3" y="7"/>
                    <a:pt x="3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5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0" y="12"/>
                    <a:pt x="3" y="12"/>
                  </a:cubicBezTo>
                  <a:cubicBezTo>
                    <a:pt x="4" y="12"/>
                    <a:pt x="6" y="11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3" y="10"/>
                    <a:pt x="2" y="10"/>
                  </a:cubicBezTo>
                  <a:cubicBezTo>
                    <a:pt x="1" y="10"/>
                    <a:pt x="3" y="10"/>
                    <a:pt x="3" y="10"/>
                  </a:cubicBezTo>
                  <a:cubicBezTo>
                    <a:pt x="4" y="10"/>
                    <a:pt x="4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4" y="9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9"/>
                    <a:pt x="7" y="8"/>
                  </a:cubicBezTo>
                  <a:cubicBezTo>
                    <a:pt x="6" y="7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8" y="7"/>
                    <a:pt x="8" y="7"/>
                    <a:pt x="8" y="5"/>
                  </a:cubicBezTo>
                  <a:cubicBezTo>
                    <a:pt x="8" y="6"/>
                    <a:pt x="8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10" y="9"/>
                    <a:pt x="9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8"/>
                    <a:pt x="13" y="6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6"/>
                    <a:pt x="14" y="7"/>
                    <a:pt x="14" y="6"/>
                  </a:cubicBezTo>
                  <a:cubicBezTo>
                    <a:pt x="15" y="5"/>
                    <a:pt x="14" y="7"/>
                    <a:pt x="14" y="7"/>
                  </a:cubicBezTo>
                  <a:cubicBezTo>
                    <a:pt x="16" y="5"/>
                    <a:pt x="14" y="9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7" y="4"/>
                    <a:pt x="17" y="4"/>
                  </a:cubicBezTo>
                  <a:cubicBezTo>
                    <a:pt x="17" y="4"/>
                    <a:pt x="17" y="6"/>
                    <a:pt x="18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8"/>
                    <a:pt x="19" y="7"/>
                    <a:pt x="16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2" name="Freeform 1697"/>
            <p:cNvSpPr>
              <a:spLocks/>
            </p:cNvSpPr>
            <p:nvPr/>
          </p:nvSpPr>
          <p:spPr bwMode="auto">
            <a:xfrm>
              <a:off x="1214" y="2823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3" name="Freeform 1698"/>
            <p:cNvSpPr>
              <a:spLocks/>
            </p:cNvSpPr>
            <p:nvPr/>
          </p:nvSpPr>
          <p:spPr bwMode="auto">
            <a:xfrm>
              <a:off x="1214" y="28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4" name="Freeform 1699"/>
            <p:cNvSpPr>
              <a:spLocks/>
            </p:cNvSpPr>
            <p:nvPr/>
          </p:nvSpPr>
          <p:spPr bwMode="auto">
            <a:xfrm>
              <a:off x="1220" y="2832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5" name="Freeform 1700"/>
            <p:cNvSpPr>
              <a:spLocks/>
            </p:cNvSpPr>
            <p:nvPr/>
          </p:nvSpPr>
          <p:spPr bwMode="auto">
            <a:xfrm>
              <a:off x="1222" y="2832"/>
              <a:ext cx="3" cy="2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3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6" name="Freeform 1701"/>
            <p:cNvSpPr>
              <a:spLocks/>
            </p:cNvSpPr>
            <p:nvPr/>
          </p:nvSpPr>
          <p:spPr bwMode="auto">
            <a:xfrm>
              <a:off x="1184" y="2834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3 h 9"/>
                <a:gd name="T4" fmla="*/ 3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4 h 9"/>
                <a:gd name="T20" fmla="*/ 14 w 18"/>
                <a:gd name="T21" fmla="*/ 4 h 9"/>
                <a:gd name="T22" fmla="*/ 14 w 18"/>
                <a:gd name="T23" fmla="*/ 4 h 9"/>
                <a:gd name="T24" fmla="*/ 15 w 18"/>
                <a:gd name="T25" fmla="*/ 3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1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4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4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3"/>
                    <a:pt x="3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3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2"/>
                    <a:pt x="18" y="3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4"/>
                    <a:pt x="14" y="1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4"/>
                    <a:pt x="13" y="4"/>
                  </a:cubicBezTo>
                  <a:cubicBezTo>
                    <a:pt x="12" y="3"/>
                    <a:pt x="13" y="5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1" y="3"/>
                    <a:pt x="11" y="2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8" y="5"/>
                    <a:pt x="7" y="4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3" y="5"/>
                    <a:pt x="3" y="4"/>
                  </a:cubicBezTo>
                  <a:cubicBezTo>
                    <a:pt x="4" y="3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7" name="Freeform 1702"/>
            <p:cNvSpPr>
              <a:spLocks/>
            </p:cNvSpPr>
            <p:nvPr/>
          </p:nvSpPr>
          <p:spPr bwMode="auto">
            <a:xfrm>
              <a:off x="1181" y="2834"/>
              <a:ext cx="9" cy="6"/>
            </a:xfrm>
            <a:custGeom>
              <a:avLst/>
              <a:gdLst>
                <a:gd name="T0" fmla="*/ 2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8" name="Freeform 1703"/>
            <p:cNvSpPr>
              <a:spLocks/>
            </p:cNvSpPr>
            <p:nvPr/>
          </p:nvSpPr>
          <p:spPr bwMode="auto">
            <a:xfrm>
              <a:off x="1181" y="2804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5 w 9"/>
                <a:gd name="T3" fmla="*/ 3 h 12"/>
                <a:gd name="T4" fmla="*/ 1 w 9"/>
                <a:gd name="T5" fmla="*/ 6 h 12"/>
                <a:gd name="T6" fmla="*/ 1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2 w 9"/>
                <a:gd name="T19" fmla="*/ 9 h 12"/>
                <a:gd name="T20" fmla="*/ 2 w 9"/>
                <a:gd name="T21" fmla="*/ 6 h 12"/>
                <a:gd name="T22" fmla="*/ 3 w 9"/>
                <a:gd name="T23" fmla="*/ 7 h 12"/>
                <a:gd name="T24" fmla="*/ 5 w 9"/>
                <a:gd name="T25" fmla="*/ 6 h 12"/>
                <a:gd name="T26" fmla="*/ 5 w 9"/>
                <a:gd name="T27" fmla="*/ 6 h 12"/>
                <a:gd name="T28" fmla="*/ 4 w 9"/>
                <a:gd name="T29" fmla="*/ 5 h 12"/>
                <a:gd name="T30" fmla="*/ 5 w 9"/>
                <a:gd name="T31" fmla="*/ 6 h 12"/>
                <a:gd name="T32" fmla="*/ 8 w 9"/>
                <a:gd name="T33" fmla="*/ 5 h 12"/>
                <a:gd name="T34" fmla="*/ 8 w 9"/>
                <a:gd name="T35" fmla="*/ 2 h 12"/>
                <a:gd name="T36" fmla="*/ 8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2" y="5"/>
                    <a:pt x="1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3"/>
                    <a:pt x="4" y="6"/>
                    <a:pt x="5" y="6"/>
                  </a:cubicBezTo>
                  <a:cubicBezTo>
                    <a:pt x="6" y="5"/>
                    <a:pt x="7" y="3"/>
                    <a:pt x="8" y="5"/>
                  </a:cubicBezTo>
                  <a:cubicBezTo>
                    <a:pt x="7" y="4"/>
                    <a:pt x="7" y="2"/>
                    <a:pt x="8" y="2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9" y="5"/>
                    <a:pt x="9" y="4"/>
                  </a:cubicBezTo>
                  <a:cubicBezTo>
                    <a:pt x="8" y="3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9" name="Freeform 1704"/>
            <p:cNvSpPr>
              <a:spLocks/>
            </p:cNvSpPr>
            <p:nvPr/>
          </p:nvSpPr>
          <p:spPr bwMode="auto">
            <a:xfrm>
              <a:off x="1195" y="2810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</p:grpSp>
      <p:pic>
        <p:nvPicPr>
          <p:cNvPr id="1710" name="图片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21245614">
            <a:off x="458408" y="352641"/>
            <a:ext cx="4374085" cy="1214399"/>
          </a:xfrm>
          <a:prstGeom prst="rect">
            <a:avLst/>
          </a:prstGeom>
        </p:spPr>
      </p:pic>
      <p:sp>
        <p:nvSpPr>
          <p:cNvPr id="1711" name="文本框 6"/>
          <p:cNvSpPr txBox="1"/>
          <p:nvPr/>
        </p:nvSpPr>
        <p:spPr>
          <a:xfrm rot="21149693">
            <a:off x="416862" y="512050"/>
            <a:ext cx="449524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400" b="1" i="0" u="none" strike="noStrike" kern="1200" cap="none" spc="0" normalizeH="0" baseline="0" noProof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THỰC</a:t>
            </a:r>
            <a:r>
              <a:rPr kumimoji="0" lang="en-US" altLang="zh-CN" sz="4400" b="1" i="0" u="none" strike="noStrike" kern="1200" cap="none" spc="0" normalizeH="0" noProof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 HIỆN</a:t>
            </a:r>
            <a:endParaRPr kumimoji="0" lang="zh-CN" altLang="en-US" sz="4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字魂27号-布丁体" panose="00000500000000000000" pitchFamily="2" charset="-122"/>
              <a:cs typeface="Calibri" panose="020F0502020204030204" pitchFamily="34" charset="0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24816" y="1662733"/>
            <a:ext cx="1998097" cy="3288207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9756" y="1788873"/>
            <a:ext cx="1900281" cy="3162067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907885" y="1788873"/>
            <a:ext cx="2087577" cy="3162067"/>
          </a:xfrm>
          <a:prstGeom prst="rect">
            <a:avLst/>
          </a:prstGeom>
        </p:spPr>
      </p:pic>
      <p:sp>
        <p:nvSpPr>
          <p:cNvPr id="1713" name="TextBox 1712">
            <a:extLst>
              <a:ext uri="{FF2B5EF4-FFF2-40B4-BE49-F238E27FC236}">
                <a16:creationId xmlns:a16="http://schemas.microsoft.com/office/drawing/2014/main" id="{BC9A495B-77E8-4089-B016-8E8369507F8E}"/>
              </a:ext>
            </a:extLst>
          </p:cNvPr>
          <p:cNvSpPr txBox="1"/>
          <p:nvPr/>
        </p:nvSpPr>
        <p:spPr>
          <a:xfrm>
            <a:off x="1768943" y="5126468"/>
            <a:ext cx="1831884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Calibri" panose="020F0502020204030204" pitchFamily="34" charset="0"/>
              </a:rPr>
              <a:t>1. </a:t>
            </a:r>
            <a:r>
              <a:rPr lang="en-US" sz="2800" dirty="0" err="1">
                <a:latin typeface="Calibri" panose="020F0502020204030204" pitchFamily="34" charset="0"/>
              </a:rPr>
              <a:t>Quét</a:t>
            </a:r>
            <a:r>
              <a:rPr lang="en-US" sz="2800" dirty="0">
                <a:latin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</a:rPr>
              <a:t>rác</a:t>
            </a:r>
            <a:r>
              <a:rPr lang="en-US" sz="2800" dirty="0">
                <a:latin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</a:rPr>
              <a:t>từ</a:t>
            </a:r>
            <a:r>
              <a:rPr lang="en-US" sz="2800" dirty="0">
                <a:latin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</a:rPr>
              <a:t>trong</a:t>
            </a:r>
            <a:r>
              <a:rPr lang="en-US" sz="2800" dirty="0">
                <a:latin typeface="Calibri" panose="020F0502020204030204" pitchFamily="34" charset="0"/>
              </a:rPr>
              <a:t> ra </a:t>
            </a:r>
            <a:r>
              <a:rPr lang="en-US" sz="2800" dirty="0" err="1">
                <a:latin typeface="Calibri" panose="020F0502020204030204" pitchFamily="34" charset="0"/>
              </a:rPr>
              <a:t>ngoài</a:t>
            </a:r>
            <a:r>
              <a:rPr lang="en-US" sz="2800" dirty="0">
                <a:latin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</a:rPr>
              <a:t>nhà</a:t>
            </a:r>
            <a:endParaRPr lang="en-US" sz="2800" dirty="0">
              <a:latin typeface="Calibri" panose="020F0502020204030204" pitchFamily="34" charset="0"/>
            </a:endParaRPr>
          </a:p>
        </p:txBody>
      </p:sp>
      <p:sp>
        <p:nvSpPr>
          <p:cNvPr id="1714" name="TextBox 1713">
            <a:extLst>
              <a:ext uri="{FF2B5EF4-FFF2-40B4-BE49-F238E27FC236}">
                <a16:creationId xmlns:a16="http://schemas.microsoft.com/office/drawing/2014/main" id="{EDDC33BD-E409-453F-818F-7B2564613391}"/>
              </a:ext>
            </a:extLst>
          </p:cNvPr>
          <p:cNvSpPr txBox="1"/>
          <p:nvPr/>
        </p:nvSpPr>
        <p:spPr>
          <a:xfrm>
            <a:off x="5400890" y="5168045"/>
            <a:ext cx="18318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Calibri" panose="020F0502020204030204" pitchFamily="34" charset="0"/>
              </a:rPr>
              <a:t>2. </a:t>
            </a:r>
            <a:r>
              <a:rPr lang="en-US" sz="2800" dirty="0" err="1">
                <a:latin typeface="Calibri" panose="020F0502020204030204" pitchFamily="34" charset="0"/>
              </a:rPr>
              <a:t>Hót</a:t>
            </a:r>
            <a:r>
              <a:rPr lang="en-US" sz="2800" dirty="0">
                <a:latin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</a:rPr>
              <a:t>rác</a:t>
            </a:r>
            <a:endParaRPr lang="en-US" sz="2800" dirty="0">
              <a:latin typeface="Calibri" panose="020F0502020204030204" pitchFamily="34" charset="0"/>
            </a:endParaRPr>
          </a:p>
        </p:txBody>
      </p:sp>
      <p:sp>
        <p:nvSpPr>
          <p:cNvPr id="1715" name="TextBox 1714">
            <a:extLst>
              <a:ext uri="{FF2B5EF4-FFF2-40B4-BE49-F238E27FC236}">
                <a16:creationId xmlns:a16="http://schemas.microsoft.com/office/drawing/2014/main" id="{4B0340A6-9478-48C2-A763-CB53C65F1483}"/>
              </a:ext>
            </a:extLst>
          </p:cNvPr>
          <p:cNvSpPr txBox="1"/>
          <p:nvPr/>
        </p:nvSpPr>
        <p:spPr>
          <a:xfrm>
            <a:off x="9035731" y="5126468"/>
            <a:ext cx="1831884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Calibri" panose="020F0502020204030204" pitchFamily="34" charset="0"/>
              </a:rPr>
              <a:t>3. </a:t>
            </a:r>
            <a:r>
              <a:rPr lang="en-US" sz="2800" dirty="0" err="1">
                <a:latin typeface="Calibri" panose="020F0502020204030204" pitchFamily="34" charset="0"/>
              </a:rPr>
              <a:t>Đổ</a:t>
            </a:r>
            <a:r>
              <a:rPr lang="en-US" sz="2800" dirty="0">
                <a:latin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</a:rPr>
              <a:t>rác</a:t>
            </a:r>
            <a:r>
              <a:rPr lang="en-US" sz="2800" dirty="0">
                <a:latin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</a:rPr>
              <a:t>vào</a:t>
            </a:r>
            <a:r>
              <a:rPr lang="en-US" sz="2800" dirty="0">
                <a:latin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</a:rPr>
              <a:t>thùng</a:t>
            </a:r>
            <a:endParaRPr lang="en-US" sz="2800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867438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500"/>
                                        <p:tgtEl>
                                          <p:spTgt spid="1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500"/>
                                        <p:tgtEl>
                                          <p:spTgt spid="1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6" dur="500"/>
                                        <p:tgtEl>
                                          <p:spTgt spid="1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3" grpId="0"/>
      <p:bldP spid="1714" grpId="0"/>
      <p:bldP spid="1715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 flipH="1">
            <a:off x="0" y="3278777"/>
            <a:ext cx="2815778" cy="3636727"/>
            <a:chOff x="316" y="897"/>
            <a:chExt cx="1835" cy="2370"/>
          </a:xfrm>
        </p:grpSpPr>
        <p:grpSp>
          <p:nvGrpSpPr>
            <p:cNvPr id="6" name="Group 205"/>
            <p:cNvGrpSpPr>
              <a:grpSpLocks/>
            </p:cNvGrpSpPr>
            <p:nvPr/>
          </p:nvGrpSpPr>
          <p:grpSpPr bwMode="auto">
            <a:xfrm>
              <a:off x="618" y="1602"/>
              <a:ext cx="504" cy="430"/>
              <a:chOff x="618" y="1602"/>
              <a:chExt cx="504" cy="430"/>
            </a:xfrm>
          </p:grpSpPr>
          <p:sp>
            <p:nvSpPr>
              <p:cNvPr id="1510" name="Freeform 5"/>
              <p:cNvSpPr>
                <a:spLocks/>
              </p:cNvSpPr>
              <p:nvPr/>
            </p:nvSpPr>
            <p:spPr bwMode="auto">
              <a:xfrm>
                <a:off x="1108" y="2007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3 w 11"/>
                  <a:gd name="T3" fmla="*/ 0 h 9"/>
                  <a:gd name="T4" fmla="*/ 0 w 11"/>
                  <a:gd name="T5" fmla="*/ 0 h 9"/>
                  <a:gd name="T6" fmla="*/ 11 w 11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1" name="Freeform 6"/>
              <p:cNvSpPr>
                <a:spLocks/>
              </p:cNvSpPr>
              <p:nvPr/>
            </p:nvSpPr>
            <p:spPr bwMode="auto">
              <a:xfrm>
                <a:off x="1067" y="1964"/>
                <a:ext cx="44" cy="43"/>
              </a:xfrm>
              <a:custGeom>
                <a:avLst/>
                <a:gdLst>
                  <a:gd name="T0" fmla="*/ 8 w 16"/>
                  <a:gd name="T1" fmla="*/ 4 h 16"/>
                  <a:gd name="T2" fmla="*/ 2 w 16"/>
                  <a:gd name="T3" fmla="*/ 0 h 16"/>
                  <a:gd name="T4" fmla="*/ 6 w 16"/>
                  <a:gd name="T5" fmla="*/ 10 h 16"/>
                  <a:gd name="T6" fmla="*/ 16 w 16"/>
                  <a:gd name="T7" fmla="*/ 14 h 16"/>
                  <a:gd name="T8" fmla="*/ 8 w 16"/>
                  <a:gd name="T9" fmla="*/ 9 h 16"/>
                  <a:gd name="T10" fmla="*/ 15 w 16"/>
                  <a:gd name="T11" fmla="*/ 12 h 16"/>
                  <a:gd name="T12" fmla="*/ 6 w 16"/>
                  <a:gd name="T13" fmla="*/ 5 h 16"/>
                  <a:gd name="T14" fmla="*/ 8 w 16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5"/>
                      <a:pt x="0" y="1"/>
                      <a:pt x="6" y="10"/>
                    </a:cubicBezTo>
                    <a:cubicBezTo>
                      <a:pt x="9" y="12"/>
                      <a:pt x="16" y="16"/>
                      <a:pt x="16" y="14"/>
                    </a:cubicBezTo>
                    <a:cubicBezTo>
                      <a:pt x="14" y="13"/>
                      <a:pt x="10" y="12"/>
                      <a:pt x="8" y="9"/>
                    </a:cubicBezTo>
                    <a:cubicBezTo>
                      <a:pt x="9" y="9"/>
                      <a:pt x="13" y="12"/>
                      <a:pt x="15" y="12"/>
                    </a:cubicBezTo>
                    <a:cubicBezTo>
                      <a:pt x="11" y="7"/>
                      <a:pt x="11" y="10"/>
                      <a:pt x="6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2" name="Freeform 7"/>
              <p:cNvSpPr>
                <a:spLocks/>
              </p:cNvSpPr>
              <p:nvPr/>
            </p:nvSpPr>
            <p:spPr bwMode="auto">
              <a:xfrm>
                <a:off x="1062" y="1964"/>
                <a:ext cx="11" cy="5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1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2"/>
                      <a:pt x="4" y="1"/>
                    </a:cubicBezTo>
                    <a:cubicBezTo>
                      <a:pt x="3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3" name="Freeform 8"/>
              <p:cNvSpPr>
                <a:spLocks/>
              </p:cNvSpPr>
              <p:nvPr/>
            </p:nvSpPr>
            <p:spPr bwMode="auto">
              <a:xfrm>
                <a:off x="1045" y="1953"/>
                <a:ext cx="14" cy="8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0 w 5"/>
                  <a:gd name="T5" fmla="*/ 0 h 3"/>
                  <a:gd name="T6" fmla="*/ 4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1" y="0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4" name="Freeform 9"/>
              <p:cNvSpPr>
                <a:spLocks/>
              </p:cNvSpPr>
              <p:nvPr/>
            </p:nvSpPr>
            <p:spPr bwMode="auto">
              <a:xfrm>
                <a:off x="1018" y="1928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5" name="Freeform 10"/>
              <p:cNvSpPr>
                <a:spLocks/>
              </p:cNvSpPr>
              <p:nvPr/>
            </p:nvSpPr>
            <p:spPr bwMode="auto">
              <a:xfrm>
                <a:off x="1005" y="1915"/>
                <a:ext cx="38" cy="27"/>
              </a:xfrm>
              <a:custGeom>
                <a:avLst/>
                <a:gdLst>
                  <a:gd name="T0" fmla="*/ 0 w 14"/>
                  <a:gd name="T1" fmla="*/ 0 h 10"/>
                  <a:gd name="T2" fmla="*/ 5 w 14"/>
                  <a:gd name="T3" fmla="*/ 5 h 10"/>
                  <a:gd name="T4" fmla="*/ 5 w 14"/>
                  <a:gd name="T5" fmla="*/ 4 h 10"/>
                  <a:gd name="T6" fmla="*/ 9 w 14"/>
                  <a:gd name="T7" fmla="*/ 5 h 10"/>
                  <a:gd name="T8" fmla="*/ 14 w 14"/>
                  <a:gd name="T9" fmla="*/ 10 h 10"/>
                  <a:gd name="T10" fmla="*/ 11 w 14"/>
                  <a:gd name="T11" fmla="*/ 6 h 10"/>
                  <a:gd name="T12" fmla="*/ 0 w 1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1" y="2"/>
                      <a:pt x="3" y="3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6" y="2"/>
                      <a:pt x="9" y="5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6" name="Freeform 11"/>
              <p:cNvSpPr>
                <a:spLocks/>
              </p:cNvSpPr>
              <p:nvPr/>
            </p:nvSpPr>
            <p:spPr bwMode="auto">
              <a:xfrm>
                <a:off x="1024" y="19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7" name="Freeform 12"/>
              <p:cNvSpPr>
                <a:spLocks/>
              </p:cNvSpPr>
              <p:nvPr/>
            </p:nvSpPr>
            <p:spPr bwMode="auto">
              <a:xfrm>
                <a:off x="1040" y="194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5 w 5"/>
                  <a:gd name="T5" fmla="*/ 0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8" name="Freeform 13"/>
              <p:cNvSpPr>
                <a:spLocks/>
              </p:cNvSpPr>
              <p:nvPr/>
            </p:nvSpPr>
            <p:spPr bwMode="auto">
              <a:xfrm>
                <a:off x="969" y="1874"/>
                <a:ext cx="33" cy="35"/>
              </a:xfrm>
              <a:custGeom>
                <a:avLst/>
                <a:gdLst>
                  <a:gd name="T0" fmla="*/ 2 w 12"/>
                  <a:gd name="T1" fmla="*/ 6 h 13"/>
                  <a:gd name="T2" fmla="*/ 12 w 12"/>
                  <a:gd name="T3" fmla="*/ 12 h 13"/>
                  <a:gd name="T4" fmla="*/ 7 w 12"/>
                  <a:gd name="T5" fmla="*/ 5 h 13"/>
                  <a:gd name="T6" fmla="*/ 2 w 12"/>
                  <a:gd name="T7" fmla="*/ 1 h 13"/>
                  <a:gd name="T8" fmla="*/ 2 w 12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6"/>
                    </a:moveTo>
                    <a:cubicBezTo>
                      <a:pt x="4" y="5"/>
                      <a:pt x="10" y="13"/>
                      <a:pt x="12" y="12"/>
                    </a:cubicBezTo>
                    <a:cubicBezTo>
                      <a:pt x="7" y="9"/>
                      <a:pt x="5" y="5"/>
                      <a:pt x="7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9" name="Freeform 14"/>
              <p:cNvSpPr>
                <a:spLocks/>
              </p:cNvSpPr>
              <p:nvPr/>
            </p:nvSpPr>
            <p:spPr bwMode="auto">
              <a:xfrm>
                <a:off x="956" y="1858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0" name="Freeform 15"/>
              <p:cNvSpPr>
                <a:spLocks/>
              </p:cNvSpPr>
              <p:nvPr/>
            </p:nvSpPr>
            <p:spPr bwMode="auto">
              <a:xfrm>
                <a:off x="890" y="1809"/>
                <a:ext cx="71" cy="62"/>
              </a:xfrm>
              <a:custGeom>
                <a:avLst/>
                <a:gdLst>
                  <a:gd name="T0" fmla="*/ 0 w 26"/>
                  <a:gd name="T1" fmla="*/ 1 h 23"/>
                  <a:gd name="T2" fmla="*/ 12 w 26"/>
                  <a:gd name="T3" fmla="*/ 9 h 23"/>
                  <a:gd name="T4" fmla="*/ 8 w 26"/>
                  <a:gd name="T5" fmla="*/ 7 h 23"/>
                  <a:gd name="T6" fmla="*/ 18 w 26"/>
                  <a:gd name="T7" fmla="*/ 15 h 23"/>
                  <a:gd name="T8" fmla="*/ 12 w 26"/>
                  <a:gd name="T9" fmla="*/ 12 h 23"/>
                  <a:gd name="T10" fmla="*/ 22 w 26"/>
                  <a:gd name="T11" fmla="*/ 19 h 23"/>
                  <a:gd name="T12" fmla="*/ 26 w 26"/>
                  <a:gd name="T13" fmla="*/ 23 h 23"/>
                  <a:gd name="T14" fmla="*/ 26 w 26"/>
                  <a:gd name="T15" fmla="*/ 20 h 23"/>
                  <a:gd name="T16" fmla="*/ 21 w 26"/>
                  <a:gd name="T17" fmla="*/ 17 h 23"/>
                  <a:gd name="T18" fmla="*/ 24 w 26"/>
                  <a:gd name="T19" fmla="*/ 18 h 23"/>
                  <a:gd name="T20" fmla="*/ 11 w 26"/>
                  <a:gd name="T21" fmla="*/ 5 h 23"/>
                  <a:gd name="T22" fmla="*/ 0 w 26"/>
                  <a:gd name="T2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0" y="1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0" y="8"/>
                      <a:pt x="10" y="9"/>
                      <a:pt x="8" y="7"/>
                    </a:cubicBezTo>
                    <a:cubicBezTo>
                      <a:pt x="12" y="12"/>
                      <a:pt x="14" y="11"/>
                      <a:pt x="18" y="15"/>
                    </a:cubicBezTo>
                    <a:cubicBezTo>
                      <a:pt x="18" y="17"/>
                      <a:pt x="10" y="9"/>
                      <a:pt x="12" y="12"/>
                    </a:cubicBezTo>
                    <a:cubicBezTo>
                      <a:pt x="14" y="14"/>
                      <a:pt x="19" y="18"/>
                      <a:pt x="22" y="1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4" y="18"/>
                      <a:pt x="21" y="19"/>
                      <a:pt x="21" y="17"/>
                    </a:cubicBezTo>
                    <a:cubicBezTo>
                      <a:pt x="21" y="15"/>
                      <a:pt x="23" y="17"/>
                      <a:pt x="24" y="18"/>
                    </a:cubicBezTo>
                    <a:cubicBezTo>
                      <a:pt x="21" y="16"/>
                      <a:pt x="17" y="10"/>
                      <a:pt x="11" y="5"/>
                    </a:cubicBezTo>
                    <a:cubicBezTo>
                      <a:pt x="5" y="0"/>
                      <a:pt x="4" y="3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1" name="Freeform 16"/>
              <p:cNvSpPr>
                <a:spLocks/>
              </p:cNvSpPr>
              <p:nvPr/>
            </p:nvSpPr>
            <p:spPr bwMode="auto">
              <a:xfrm>
                <a:off x="893" y="1801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2" name="Freeform 17"/>
              <p:cNvSpPr>
                <a:spLocks/>
              </p:cNvSpPr>
              <p:nvPr/>
            </p:nvSpPr>
            <p:spPr bwMode="auto">
              <a:xfrm>
                <a:off x="808" y="1746"/>
                <a:ext cx="74" cy="52"/>
              </a:xfrm>
              <a:custGeom>
                <a:avLst/>
                <a:gdLst>
                  <a:gd name="T0" fmla="*/ 18 w 27"/>
                  <a:gd name="T1" fmla="*/ 13 h 19"/>
                  <a:gd name="T2" fmla="*/ 24 w 27"/>
                  <a:gd name="T3" fmla="*/ 17 h 19"/>
                  <a:gd name="T4" fmla="*/ 25 w 27"/>
                  <a:gd name="T5" fmla="*/ 19 h 19"/>
                  <a:gd name="T6" fmla="*/ 27 w 27"/>
                  <a:gd name="T7" fmla="*/ 19 h 19"/>
                  <a:gd name="T8" fmla="*/ 17 w 27"/>
                  <a:gd name="T9" fmla="*/ 10 h 19"/>
                  <a:gd name="T10" fmla="*/ 17 w 27"/>
                  <a:gd name="T11" fmla="*/ 5 h 19"/>
                  <a:gd name="T12" fmla="*/ 21 w 27"/>
                  <a:gd name="T13" fmla="*/ 11 h 19"/>
                  <a:gd name="T14" fmla="*/ 15 w 27"/>
                  <a:gd name="T15" fmla="*/ 3 h 19"/>
                  <a:gd name="T16" fmla="*/ 13 w 27"/>
                  <a:gd name="T17" fmla="*/ 2 h 19"/>
                  <a:gd name="T18" fmla="*/ 12 w 27"/>
                  <a:gd name="T19" fmla="*/ 1 h 19"/>
                  <a:gd name="T20" fmla="*/ 12 w 27"/>
                  <a:gd name="T21" fmla="*/ 1 h 19"/>
                  <a:gd name="T22" fmla="*/ 6 w 27"/>
                  <a:gd name="T23" fmla="*/ 9 h 19"/>
                  <a:gd name="T24" fmla="*/ 6 w 27"/>
                  <a:gd name="T25" fmla="*/ 9 h 19"/>
                  <a:gd name="T26" fmla="*/ 6 w 27"/>
                  <a:gd name="T27" fmla="*/ 9 h 19"/>
                  <a:gd name="T28" fmla="*/ 6 w 27"/>
                  <a:gd name="T29" fmla="*/ 9 h 19"/>
                  <a:gd name="T30" fmla="*/ 6 w 27"/>
                  <a:gd name="T31" fmla="*/ 9 h 19"/>
                  <a:gd name="T32" fmla="*/ 6 w 27"/>
                  <a:gd name="T33" fmla="*/ 9 h 19"/>
                  <a:gd name="T34" fmla="*/ 7 w 27"/>
                  <a:gd name="T35" fmla="*/ 9 h 19"/>
                  <a:gd name="T36" fmla="*/ 8 w 27"/>
                  <a:gd name="T37" fmla="*/ 10 h 19"/>
                  <a:gd name="T38" fmla="*/ 11 w 27"/>
                  <a:gd name="T39" fmla="*/ 11 h 19"/>
                  <a:gd name="T40" fmla="*/ 8 w 27"/>
                  <a:gd name="T41" fmla="*/ 9 h 19"/>
                  <a:gd name="T42" fmla="*/ 12 w 27"/>
                  <a:gd name="T43" fmla="*/ 11 h 19"/>
                  <a:gd name="T44" fmla="*/ 10 w 27"/>
                  <a:gd name="T45" fmla="*/ 4 h 19"/>
                  <a:gd name="T46" fmla="*/ 18 w 27"/>
                  <a:gd name="T4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19">
                    <a:moveTo>
                      <a:pt x="18" y="13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8"/>
                      <a:pt x="24" y="18"/>
                      <a:pt x="25" y="19"/>
                    </a:cubicBezTo>
                    <a:cubicBezTo>
                      <a:pt x="25" y="18"/>
                      <a:pt x="27" y="19"/>
                      <a:pt x="27" y="19"/>
                    </a:cubicBezTo>
                    <a:cubicBezTo>
                      <a:pt x="26" y="15"/>
                      <a:pt x="20" y="13"/>
                      <a:pt x="17" y="10"/>
                    </a:cubicBezTo>
                    <a:cubicBezTo>
                      <a:pt x="10" y="2"/>
                      <a:pt x="18" y="10"/>
                      <a:pt x="17" y="5"/>
                    </a:cubicBezTo>
                    <a:cubicBezTo>
                      <a:pt x="19" y="8"/>
                      <a:pt x="18" y="8"/>
                      <a:pt x="21" y="11"/>
                    </a:cubicBezTo>
                    <a:cubicBezTo>
                      <a:pt x="20" y="8"/>
                      <a:pt x="17" y="5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0"/>
                      <a:pt x="0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0" y="11"/>
                      <a:pt x="10" y="10"/>
                      <a:pt x="8" y="9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8"/>
                      <a:pt x="7" y="8"/>
                      <a:pt x="10" y="4"/>
                    </a:cubicBezTo>
                    <a:cubicBezTo>
                      <a:pt x="12" y="7"/>
                      <a:pt x="14" y="9"/>
                      <a:pt x="18" y="1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3" name="Freeform 18"/>
              <p:cNvSpPr>
                <a:spLocks/>
              </p:cNvSpPr>
              <p:nvPr/>
            </p:nvSpPr>
            <p:spPr bwMode="auto">
              <a:xfrm>
                <a:off x="874" y="1798"/>
                <a:ext cx="8" cy="8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1"/>
                      <a:pt x="1" y="2"/>
                      <a:pt x="3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4" name="Freeform 19"/>
              <p:cNvSpPr>
                <a:spLocks/>
              </p:cNvSpPr>
              <p:nvPr/>
            </p:nvSpPr>
            <p:spPr bwMode="auto">
              <a:xfrm>
                <a:off x="838" y="1776"/>
                <a:ext cx="6" cy="6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5" name="Freeform 20"/>
              <p:cNvSpPr>
                <a:spLocks/>
              </p:cNvSpPr>
              <p:nvPr/>
            </p:nvSpPr>
            <p:spPr bwMode="auto">
              <a:xfrm>
                <a:off x="838" y="1768"/>
                <a:ext cx="11" cy="8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3 h 3"/>
                  <a:gd name="T4" fmla="*/ 3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6" name="Freeform 21"/>
              <p:cNvSpPr>
                <a:spLocks/>
              </p:cNvSpPr>
              <p:nvPr/>
            </p:nvSpPr>
            <p:spPr bwMode="auto">
              <a:xfrm>
                <a:off x="852" y="1779"/>
                <a:ext cx="270" cy="237"/>
              </a:xfrm>
              <a:custGeom>
                <a:avLst/>
                <a:gdLst>
                  <a:gd name="T0" fmla="*/ 46 w 99"/>
                  <a:gd name="T1" fmla="*/ 36 h 87"/>
                  <a:gd name="T2" fmla="*/ 51 w 99"/>
                  <a:gd name="T3" fmla="*/ 41 h 87"/>
                  <a:gd name="T4" fmla="*/ 43 w 99"/>
                  <a:gd name="T5" fmla="*/ 37 h 87"/>
                  <a:gd name="T6" fmla="*/ 43 w 99"/>
                  <a:gd name="T7" fmla="*/ 39 h 87"/>
                  <a:gd name="T8" fmla="*/ 55 w 99"/>
                  <a:gd name="T9" fmla="*/ 48 h 87"/>
                  <a:gd name="T10" fmla="*/ 55 w 99"/>
                  <a:gd name="T11" fmla="*/ 50 h 87"/>
                  <a:gd name="T12" fmla="*/ 77 w 99"/>
                  <a:gd name="T13" fmla="*/ 67 h 87"/>
                  <a:gd name="T14" fmla="*/ 93 w 99"/>
                  <a:gd name="T15" fmla="*/ 81 h 87"/>
                  <a:gd name="T16" fmla="*/ 93 w 99"/>
                  <a:gd name="T17" fmla="*/ 84 h 87"/>
                  <a:gd name="T18" fmla="*/ 89 w 99"/>
                  <a:gd name="T19" fmla="*/ 81 h 87"/>
                  <a:gd name="T20" fmla="*/ 82 w 99"/>
                  <a:gd name="T21" fmla="*/ 74 h 87"/>
                  <a:gd name="T22" fmla="*/ 67 w 99"/>
                  <a:gd name="T23" fmla="*/ 61 h 87"/>
                  <a:gd name="T24" fmla="*/ 37 w 99"/>
                  <a:gd name="T25" fmla="*/ 32 h 87"/>
                  <a:gd name="T26" fmla="*/ 32 w 99"/>
                  <a:gd name="T27" fmla="*/ 31 h 87"/>
                  <a:gd name="T28" fmla="*/ 29 w 99"/>
                  <a:gd name="T29" fmla="*/ 26 h 87"/>
                  <a:gd name="T30" fmla="*/ 32 w 99"/>
                  <a:gd name="T31" fmla="*/ 29 h 87"/>
                  <a:gd name="T32" fmla="*/ 16 w 99"/>
                  <a:gd name="T33" fmla="*/ 13 h 87"/>
                  <a:gd name="T34" fmla="*/ 14 w 99"/>
                  <a:gd name="T35" fmla="*/ 14 h 87"/>
                  <a:gd name="T36" fmla="*/ 8 w 99"/>
                  <a:gd name="T37" fmla="*/ 5 h 87"/>
                  <a:gd name="T38" fmla="*/ 1 w 99"/>
                  <a:gd name="T39" fmla="*/ 2 h 87"/>
                  <a:gd name="T40" fmla="*/ 7 w 99"/>
                  <a:gd name="T41" fmla="*/ 8 h 87"/>
                  <a:gd name="T42" fmla="*/ 1 w 99"/>
                  <a:gd name="T43" fmla="*/ 5 h 87"/>
                  <a:gd name="T44" fmla="*/ 41 w 99"/>
                  <a:gd name="T45" fmla="*/ 39 h 87"/>
                  <a:gd name="T46" fmla="*/ 39 w 99"/>
                  <a:gd name="T47" fmla="*/ 39 h 87"/>
                  <a:gd name="T48" fmla="*/ 62 w 99"/>
                  <a:gd name="T49" fmla="*/ 61 h 87"/>
                  <a:gd name="T50" fmla="*/ 73 w 99"/>
                  <a:gd name="T51" fmla="*/ 68 h 87"/>
                  <a:gd name="T52" fmla="*/ 77 w 99"/>
                  <a:gd name="T53" fmla="*/ 73 h 87"/>
                  <a:gd name="T54" fmla="*/ 78 w 99"/>
                  <a:gd name="T55" fmla="*/ 73 h 87"/>
                  <a:gd name="T56" fmla="*/ 85 w 99"/>
                  <a:gd name="T57" fmla="*/ 81 h 87"/>
                  <a:gd name="T58" fmla="*/ 88 w 99"/>
                  <a:gd name="T59" fmla="*/ 80 h 87"/>
                  <a:gd name="T60" fmla="*/ 91 w 99"/>
                  <a:gd name="T61" fmla="*/ 84 h 87"/>
                  <a:gd name="T62" fmla="*/ 93 w 99"/>
                  <a:gd name="T63" fmla="*/ 86 h 87"/>
                  <a:gd name="T64" fmla="*/ 93 w 99"/>
                  <a:gd name="T65" fmla="*/ 86 h 87"/>
                  <a:gd name="T66" fmla="*/ 93 w 99"/>
                  <a:gd name="T67" fmla="*/ 86 h 87"/>
                  <a:gd name="T68" fmla="*/ 93 w 99"/>
                  <a:gd name="T69" fmla="*/ 86 h 87"/>
                  <a:gd name="T70" fmla="*/ 96 w 99"/>
                  <a:gd name="T71" fmla="*/ 83 h 87"/>
                  <a:gd name="T72" fmla="*/ 96 w 99"/>
                  <a:gd name="T73" fmla="*/ 83 h 87"/>
                  <a:gd name="T74" fmla="*/ 96 w 99"/>
                  <a:gd name="T75" fmla="*/ 83 h 87"/>
                  <a:gd name="T76" fmla="*/ 96 w 99"/>
                  <a:gd name="T77" fmla="*/ 83 h 87"/>
                  <a:gd name="T78" fmla="*/ 96 w 99"/>
                  <a:gd name="T79" fmla="*/ 82 h 87"/>
                  <a:gd name="T80" fmla="*/ 96 w 99"/>
                  <a:gd name="T81" fmla="*/ 82 h 87"/>
                  <a:gd name="T82" fmla="*/ 95 w 99"/>
                  <a:gd name="T83" fmla="*/ 81 h 87"/>
                  <a:gd name="T84" fmla="*/ 90 w 99"/>
                  <a:gd name="T85" fmla="*/ 72 h 87"/>
                  <a:gd name="T86" fmla="*/ 91 w 99"/>
                  <a:gd name="T87" fmla="*/ 75 h 87"/>
                  <a:gd name="T88" fmla="*/ 87 w 99"/>
                  <a:gd name="T89" fmla="*/ 73 h 87"/>
                  <a:gd name="T90" fmla="*/ 86 w 99"/>
                  <a:gd name="T91" fmla="*/ 69 h 87"/>
                  <a:gd name="T92" fmla="*/ 74 w 99"/>
                  <a:gd name="T93" fmla="*/ 61 h 87"/>
                  <a:gd name="T94" fmla="*/ 74 w 99"/>
                  <a:gd name="T95" fmla="*/ 63 h 87"/>
                  <a:gd name="T96" fmla="*/ 59 w 99"/>
                  <a:gd name="T97" fmla="*/ 49 h 87"/>
                  <a:gd name="T98" fmla="*/ 67 w 99"/>
                  <a:gd name="T99" fmla="*/ 54 h 87"/>
                  <a:gd name="T100" fmla="*/ 63 w 99"/>
                  <a:gd name="T101" fmla="*/ 49 h 87"/>
                  <a:gd name="T102" fmla="*/ 52 w 99"/>
                  <a:gd name="T103" fmla="*/ 43 h 87"/>
                  <a:gd name="T104" fmla="*/ 46 w 99"/>
                  <a:gd name="T105" fmla="*/ 3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9" h="87">
                    <a:moveTo>
                      <a:pt x="46" y="36"/>
                    </a:moveTo>
                    <a:cubicBezTo>
                      <a:pt x="46" y="37"/>
                      <a:pt x="47" y="38"/>
                      <a:pt x="51" y="41"/>
                    </a:cubicBezTo>
                    <a:cubicBezTo>
                      <a:pt x="50" y="42"/>
                      <a:pt x="46" y="38"/>
                      <a:pt x="43" y="37"/>
                    </a:cubicBezTo>
                    <a:cubicBezTo>
                      <a:pt x="47" y="41"/>
                      <a:pt x="42" y="38"/>
                      <a:pt x="43" y="39"/>
                    </a:cubicBezTo>
                    <a:cubicBezTo>
                      <a:pt x="47" y="43"/>
                      <a:pt x="50" y="44"/>
                      <a:pt x="55" y="48"/>
                    </a:cubicBezTo>
                    <a:cubicBezTo>
                      <a:pt x="55" y="48"/>
                      <a:pt x="54" y="49"/>
                      <a:pt x="55" y="50"/>
                    </a:cubicBezTo>
                    <a:cubicBezTo>
                      <a:pt x="61" y="54"/>
                      <a:pt x="72" y="61"/>
                      <a:pt x="77" y="67"/>
                    </a:cubicBezTo>
                    <a:cubicBezTo>
                      <a:pt x="82" y="72"/>
                      <a:pt x="87" y="75"/>
                      <a:pt x="93" y="81"/>
                    </a:cubicBezTo>
                    <a:cubicBezTo>
                      <a:pt x="93" y="82"/>
                      <a:pt x="98" y="83"/>
                      <a:pt x="93" y="84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6" y="79"/>
                      <a:pt x="84" y="77"/>
                      <a:pt x="82" y="74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57" y="52"/>
                      <a:pt x="46" y="42"/>
                      <a:pt x="37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29"/>
                      <a:pt x="27" y="26"/>
                      <a:pt x="29" y="26"/>
                    </a:cubicBezTo>
                    <a:cubicBezTo>
                      <a:pt x="30" y="27"/>
                      <a:pt x="31" y="28"/>
                      <a:pt x="32" y="29"/>
                    </a:cubicBezTo>
                    <a:cubicBezTo>
                      <a:pt x="29" y="24"/>
                      <a:pt x="21" y="18"/>
                      <a:pt x="16" y="13"/>
                    </a:cubicBezTo>
                    <a:cubicBezTo>
                      <a:pt x="16" y="13"/>
                      <a:pt x="16" y="16"/>
                      <a:pt x="14" y="14"/>
                    </a:cubicBezTo>
                    <a:cubicBezTo>
                      <a:pt x="16" y="13"/>
                      <a:pt x="8" y="9"/>
                      <a:pt x="8" y="5"/>
                    </a:cubicBezTo>
                    <a:cubicBezTo>
                      <a:pt x="3" y="0"/>
                      <a:pt x="7" y="6"/>
                      <a:pt x="1" y="2"/>
                    </a:cubicBezTo>
                    <a:cubicBezTo>
                      <a:pt x="0" y="2"/>
                      <a:pt x="6" y="6"/>
                      <a:pt x="7" y="8"/>
                    </a:cubicBezTo>
                    <a:cubicBezTo>
                      <a:pt x="4" y="8"/>
                      <a:pt x="2" y="4"/>
                      <a:pt x="1" y="5"/>
                    </a:cubicBezTo>
                    <a:cubicBezTo>
                      <a:pt x="10" y="13"/>
                      <a:pt x="27" y="27"/>
                      <a:pt x="41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47" y="44"/>
                      <a:pt x="58" y="55"/>
                      <a:pt x="62" y="61"/>
                    </a:cubicBezTo>
                    <a:cubicBezTo>
                      <a:pt x="62" y="59"/>
                      <a:pt x="72" y="71"/>
                      <a:pt x="73" y="68"/>
                    </a:cubicBezTo>
                    <a:cubicBezTo>
                      <a:pt x="74" y="70"/>
                      <a:pt x="75" y="71"/>
                      <a:pt x="77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2" y="76"/>
                      <a:pt x="80" y="77"/>
                      <a:pt x="85" y="81"/>
                    </a:cubicBezTo>
                    <a:cubicBezTo>
                      <a:pt x="83" y="77"/>
                      <a:pt x="86" y="80"/>
                      <a:pt x="88" y="80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7"/>
                      <a:pt x="99" y="79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78"/>
                      <a:pt x="91" y="75"/>
                      <a:pt x="90" y="72"/>
                    </a:cubicBezTo>
                    <a:cubicBezTo>
                      <a:pt x="90" y="73"/>
                      <a:pt x="90" y="74"/>
                      <a:pt x="91" y="75"/>
                    </a:cubicBezTo>
                    <a:cubicBezTo>
                      <a:pt x="88" y="72"/>
                      <a:pt x="88" y="74"/>
                      <a:pt x="87" y="73"/>
                    </a:cubicBezTo>
                    <a:cubicBezTo>
                      <a:pt x="84" y="71"/>
                      <a:pt x="85" y="70"/>
                      <a:pt x="86" y="69"/>
                    </a:cubicBezTo>
                    <a:cubicBezTo>
                      <a:pt x="81" y="64"/>
                      <a:pt x="77" y="65"/>
                      <a:pt x="74" y="61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68" y="59"/>
                      <a:pt x="65" y="54"/>
                      <a:pt x="59" y="49"/>
                    </a:cubicBezTo>
                    <a:cubicBezTo>
                      <a:pt x="57" y="46"/>
                      <a:pt x="64" y="52"/>
                      <a:pt x="67" y="54"/>
                    </a:cubicBezTo>
                    <a:cubicBezTo>
                      <a:pt x="66" y="52"/>
                      <a:pt x="64" y="50"/>
                      <a:pt x="63" y="49"/>
                    </a:cubicBezTo>
                    <a:cubicBezTo>
                      <a:pt x="60" y="48"/>
                      <a:pt x="55" y="45"/>
                      <a:pt x="52" y="43"/>
                    </a:cubicBezTo>
                    <a:cubicBezTo>
                      <a:pt x="56" y="44"/>
                      <a:pt x="48" y="38"/>
                      <a:pt x="46" y="3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7" name="Freeform 22"/>
              <p:cNvSpPr>
                <a:spLocks/>
              </p:cNvSpPr>
              <p:nvPr/>
            </p:nvSpPr>
            <p:spPr bwMode="auto">
              <a:xfrm>
                <a:off x="1024" y="1912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8" name="Freeform 23"/>
              <p:cNvSpPr>
                <a:spLocks/>
              </p:cNvSpPr>
              <p:nvPr/>
            </p:nvSpPr>
            <p:spPr bwMode="auto">
              <a:xfrm>
                <a:off x="977" y="187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9" name="Freeform 24"/>
              <p:cNvSpPr>
                <a:spLocks/>
              </p:cNvSpPr>
              <p:nvPr/>
            </p:nvSpPr>
            <p:spPr bwMode="auto">
              <a:xfrm>
                <a:off x="1059" y="1958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3 w 5"/>
                  <a:gd name="T3" fmla="*/ 3 h 6"/>
                  <a:gd name="T4" fmla="*/ 0 w 5"/>
                  <a:gd name="T5" fmla="*/ 0 h 6"/>
                  <a:gd name="T6" fmla="*/ 5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0" name="Freeform 25"/>
              <p:cNvSpPr>
                <a:spLocks/>
              </p:cNvSpPr>
              <p:nvPr/>
            </p:nvSpPr>
            <p:spPr bwMode="auto">
              <a:xfrm>
                <a:off x="1086" y="1961"/>
                <a:ext cx="11" cy="14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3"/>
                      <a:pt x="4" y="5"/>
                    </a:cubicBezTo>
                    <a:cubicBezTo>
                      <a:pt x="4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1" name="Freeform 26"/>
              <p:cNvSpPr>
                <a:spLocks/>
              </p:cNvSpPr>
              <p:nvPr/>
            </p:nvSpPr>
            <p:spPr bwMode="auto">
              <a:xfrm>
                <a:off x="1034" y="1961"/>
                <a:ext cx="11" cy="8"/>
              </a:xfrm>
              <a:custGeom>
                <a:avLst/>
                <a:gdLst>
                  <a:gd name="T0" fmla="*/ 2 w 4"/>
                  <a:gd name="T1" fmla="*/ 1 h 3"/>
                  <a:gd name="T2" fmla="*/ 0 w 4"/>
                  <a:gd name="T3" fmla="*/ 1 h 3"/>
                  <a:gd name="T4" fmla="*/ 2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4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2" name="Freeform 27"/>
              <p:cNvSpPr>
                <a:spLocks/>
              </p:cNvSpPr>
              <p:nvPr/>
            </p:nvSpPr>
            <p:spPr bwMode="auto">
              <a:xfrm>
                <a:off x="988" y="1885"/>
                <a:ext cx="19" cy="14"/>
              </a:xfrm>
              <a:custGeom>
                <a:avLst/>
                <a:gdLst>
                  <a:gd name="T0" fmla="*/ 19 w 19"/>
                  <a:gd name="T1" fmla="*/ 14 h 14"/>
                  <a:gd name="T2" fmla="*/ 6 w 19"/>
                  <a:gd name="T3" fmla="*/ 3 h 14"/>
                  <a:gd name="T4" fmla="*/ 0 w 19"/>
                  <a:gd name="T5" fmla="*/ 0 h 14"/>
                  <a:gd name="T6" fmla="*/ 19 w 1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14"/>
                    </a:moveTo>
                    <a:lnTo>
                      <a:pt x="6" y="3"/>
                    </a:lnTo>
                    <a:lnTo>
                      <a:pt x="0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3" name="Freeform 28"/>
              <p:cNvSpPr>
                <a:spLocks/>
              </p:cNvSpPr>
              <p:nvPr/>
            </p:nvSpPr>
            <p:spPr bwMode="auto">
              <a:xfrm>
                <a:off x="857" y="1763"/>
                <a:ext cx="126" cy="127"/>
              </a:xfrm>
              <a:custGeom>
                <a:avLst/>
                <a:gdLst>
                  <a:gd name="T0" fmla="*/ 42 w 46"/>
                  <a:gd name="T1" fmla="*/ 42 h 47"/>
                  <a:gd name="T2" fmla="*/ 28 w 46"/>
                  <a:gd name="T3" fmla="*/ 28 h 47"/>
                  <a:gd name="T4" fmla="*/ 17 w 46"/>
                  <a:gd name="T5" fmla="*/ 22 h 47"/>
                  <a:gd name="T6" fmla="*/ 20 w 46"/>
                  <a:gd name="T7" fmla="*/ 21 h 47"/>
                  <a:gd name="T8" fmla="*/ 6 w 46"/>
                  <a:gd name="T9" fmla="*/ 9 h 47"/>
                  <a:gd name="T10" fmla="*/ 6 w 46"/>
                  <a:gd name="T11" fmla="*/ 13 h 47"/>
                  <a:gd name="T12" fmla="*/ 13 w 46"/>
                  <a:gd name="T13" fmla="*/ 18 h 47"/>
                  <a:gd name="T14" fmla="*/ 12 w 46"/>
                  <a:gd name="T15" fmla="*/ 19 h 47"/>
                  <a:gd name="T16" fmla="*/ 24 w 46"/>
                  <a:gd name="T17" fmla="*/ 26 h 47"/>
                  <a:gd name="T18" fmla="*/ 22 w 46"/>
                  <a:gd name="T19" fmla="*/ 29 h 47"/>
                  <a:gd name="T20" fmla="*/ 20 w 46"/>
                  <a:gd name="T21" fmla="*/ 28 h 47"/>
                  <a:gd name="T22" fmla="*/ 35 w 46"/>
                  <a:gd name="T23" fmla="*/ 40 h 47"/>
                  <a:gd name="T24" fmla="*/ 38 w 46"/>
                  <a:gd name="T25" fmla="*/ 40 h 47"/>
                  <a:gd name="T26" fmla="*/ 38 w 46"/>
                  <a:gd name="T27" fmla="*/ 38 h 47"/>
                  <a:gd name="T28" fmla="*/ 28 w 46"/>
                  <a:gd name="T29" fmla="*/ 31 h 47"/>
                  <a:gd name="T30" fmla="*/ 28 w 46"/>
                  <a:gd name="T31" fmla="*/ 29 h 47"/>
                  <a:gd name="T32" fmla="*/ 24 w 46"/>
                  <a:gd name="T33" fmla="*/ 26 h 47"/>
                  <a:gd name="T34" fmla="*/ 24 w 46"/>
                  <a:gd name="T35" fmla="*/ 24 h 47"/>
                  <a:gd name="T36" fmla="*/ 17 w 46"/>
                  <a:gd name="T37" fmla="*/ 19 h 47"/>
                  <a:gd name="T38" fmla="*/ 18 w 46"/>
                  <a:gd name="T39" fmla="*/ 20 h 47"/>
                  <a:gd name="T40" fmla="*/ 13 w 46"/>
                  <a:gd name="T41" fmla="*/ 16 h 47"/>
                  <a:gd name="T42" fmla="*/ 11 w 46"/>
                  <a:gd name="T43" fmla="*/ 12 h 47"/>
                  <a:gd name="T44" fmla="*/ 11 w 46"/>
                  <a:gd name="T45" fmla="*/ 14 h 47"/>
                  <a:gd name="T46" fmla="*/ 8 w 46"/>
                  <a:gd name="T47" fmla="*/ 9 h 47"/>
                  <a:gd name="T48" fmla="*/ 7 w 46"/>
                  <a:gd name="T49" fmla="*/ 7 h 47"/>
                  <a:gd name="T50" fmla="*/ 6 w 46"/>
                  <a:gd name="T51" fmla="*/ 6 h 47"/>
                  <a:gd name="T52" fmla="*/ 6 w 46"/>
                  <a:gd name="T53" fmla="*/ 6 h 47"/>
                  <a:gd name="T54" fmla="*/ 6 w 46"/>
                  <a:gd name="T55" fmla="*/ 5 h 47"/>
                  <a:gd name="T56" fmla="*/ 6 w 46"/>
                  <a:gd name="T57" fmla="*/ 5 h 47"/>
                  <a:gd name="T58" fmla="*/ 6 w 46"/>
                  <a:gd name="T59" fmla="*/ 5 h 47"/>
                  <a:gd name="T60" fmla="*/ 6 w 46"/>
                  <a:gd name="T61" fmla="*/ 5 h 47"/>
                  <a:gd name="T62" fmla="*/ 1 w 46"/>
                  <a:gd name="T63" fmla="*/ 12 h 47"/>
                  <a:gd name="T64" fmla="*/ 1 w 46"/>
                  <a:gd name="T65" fmla="*/ 12 h 47"/>
                  <a:gd name="T66" fmla="*/ 1 w 46"/>
                  <a:gd name="T67" fmla="*/ 12 h 47"/>
                  <a:gd name="T68" fmla="*/ 1 w 46"/>
                  <a:gd name="T69" fmla="*/ 12 h 47"/>
                  <a:gd name="T70" fmla="*/ 10 w 46"/>
                  <a:gd name="T71" fmla="*/ 19 h 47"/>
                  <a:gd name="T72" fmla="*/ 12 w 46"/>
                  <a:gd name="T73" fmla="*/ 19 h 47"/>
                  <a:gd name="T74" fmla="*/ 4 w 46"/>
                  <a:gd name="T75" fmla="*/ 14 h 47"/>
                  <a:gd name="T76" fmla="*/ 7 w 46"/>
                  <a:gd name="T77" fmla="*/ 12 h 47"/>
                  <a:gd name="T78" fmla="*/ 15 w 46"/>
                  <a:gd name="T79" fmla="*/ 22 h 47"/>
                  <a:gd name="T80" fmla="*/ 28 w 46"/>
                  <a:gd name="T81" fmla="*/ 34 h 47"/>
                  <a:gd name="T82" fmla="*/ 27 w 46"/>
                  <a:gd name="T83" fmla="*/ 34 h 47"/>
                  <a:gd name="T84" fmla="*/ 36 w 46"/>
                  <a:gd name="T85" fmla="*/ 41 h 47"/>
                  <a:gd name="T86" fmla="*/ 34 w 46"/>
                  <a:gd name="T87" fmla="*/ 38 h 47"/>
                  <a:gd name="T88" fmla="*/ 38 w 46"/>
                  <a:gd name="T89" fmla="*/ 40 h 47"/>
                  <a:gd name="T90" fmla="*/ 38 w 46"/>
                  <a:gd name="T91" fmla="*/ 41 h 47"/>
                  <a:gd name="T92" fmla="*/ 46 w 46"/>
                  <a:gd name="T93" fmla="*/ 47 h 47"/>
                  <a:gd name="T94" fmla="*/ 37 w 46"/>
                  <a:gd name="T95" fmla="*/ 40 h 47"/>
                  <a:gd name="T96" fmla="*/ 42 w 46"/>
                  <a:gd name="T97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47">
                    <a:moveTo>
                      <a:pt x="42" y="42"/>
                    </a:moveTo>
                    <a:cubicBezTo>
                      <a:pt x="39" y="37"/>
                      <a:pt x="33" y="32"/>
                      <a:pt x="28" y="28"/>
                    </a:cubicBezTo>
                    <a:cubicBezTo>
                      <a:pt x="19" y="20"/>
                      <a:pt x="25" y="29"/>
                      <a:pt x="17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6" y="17"/>
                      <a:pt x="11" y="12"/>
                      <a:pt x="6" y="9"/>
                    </a:cubicBezTo>
                    <a:cubicBezTo>
                      <a:pt x="0" y="5"/>
                      <a:pt x="4" y="12"/>
                      <a:pt x="6" y="13"/>
                    </a:cubicBezTo>
                    <a:cubicBezTo>
                      <a:pt x="9" y="15"/>
                      <a:pt x="11" y="17"/>
                      <a:pt x="13" y="18"/>
                    </a:cubicBezTo>
                    <a:cubicBezTo>
                      <a:pt x="13" y="19"/>
                      <a:pt x="14" y="21"/>
                      <a:pt x="12" y="19"/>
                    </a:cubicBezTo>
                    <a:cubicBezTo>
                      <a:pt x="17" y="24"/>
                      <a:pt x="17" y="18"/>
                      <a:pt x="24" y="26"/>
                    </a:cubicBezTo>
                    <a:cubicBezTo>
                      <a:pt x="16" y="21"/>
                      <a:pt x="25" y="29"/>
                      <a:pt x="22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5" y="32"/>
                      <a:pt x="32" y="37"/>
                      <a:pt x="35" y="40"/>
                    </a:cubicBezTo>
                    <a:cubicBezTo>
                      <a:pt x="36" y="39"/>
                      <a:pt x="34" y="36"/>
                      <a:pt x="38" y="40"/>
                    </a:cubicBezTo>
                    <a:cubicBezTo>
                      <a:pt x="36" y="38"/>
                      <a:pt x="38" y="38"/>
                      <a:pt x="38" y="38"/>
                    </a:cubicBezTo>
                    <a:cubicBezTo>
                      <a:pt x="33" y="34"/>
                      <a:pt x="31" y="32"/>
                      <a:pt x="28" y="31"/>
                    </a:cubicBezTo>
                    <a:cubicBezTo>
                      <a:pt x="27" y="28"/>
                      <a:pt x="30" y="32"/>
                      <a:pt x="28" y="29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4"/>
                      <a:pt x="28" y="28"/>
                      <a:pt x="24" y="24"/>
                    </a:cubicBezTo>
                    <a:cubicBezTo>
                      <a:pt x="23" y="24"/>
                      <a:pt x="20" y="22"/>
                      <a:pt x="17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18"/>
                      <a:pt x="13" y="14"/>
                      <a:pt x="13" y="16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2"/>
                      <a:pt x="9" y="10"/>
                      <a:pt x="8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0"/>
                      <a:pt x="0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4"/>
                      <a:pt x="6" y="16"/>
                      <a:pt x="10" y="19"/>
                    </a:cubicBezTo>
                    <a:cubicBezTo>
                      <a:pt x="8" y="17"/>
                      <a:pt x="11" y="18"/>
                      <a:pt x="12" y="19"/>
                    </a:cubicBezTo>
                    <a:cubicBezTo>
                      <a:pt x="9" y="15"/>
                      <a:pt x="7" y="15"/>
                      <a:pt x="4" y="14"/>
                    </a:cubicBezTo>
                    <a:cubicBezTo>
                      <a:pt x="4" y="12"/>
                      <a:pt x="10" y="15"/>
                      <a:pt x="7" y="12"/>
                    </a:cubicBezTo>
                    <a:cubicBezTo>
                      <a:pt x="10" y="16"/>
                      <a:pt x="15" y="19"/>
                      <a:pt x="15" y="22"/>
                    </a:cubicBezTo>
                    <a:cubicBezTo>
                      <a:pt x="20" y="28"/>
                      <a:pt x="23" y="28"/>
                      <a:pt x="28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33"/>
                      <a:pt x="31" y="39"/>
                      <a:pt x="36" y="41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6" y="39"/>
                      <a:pt x="38" y="40"/>
                    </a:cubicBezTo>
                    <a:cubicBezTo>
                      <a:pt x="37" y="40"/>
                      <a:pt x="37" y="40"/>
                      <a:pt x="38" y="41"/>
                    </a:cubicBezTo>
                    <a:cubicBezTo>
                      <a:pt x="39" y="41"/>
                      <a:pt x="45" y="46"/>
                      <a:pt x="46" y="47"/>
                    </a:cubicBezTo>
                    <a:cubicBezTo>
                      <a:pt x="44" y="44"/>
                      <a:pt x="40" y="42"/>
                      <a:pt x="37" y="40"/>
                    </a:cubicBezTo>
                    <a:cubicBezTo>
                      <a:pt x="39" y="40"/>
                      <a:pt x="39" y="39"/>
                      <a:pt x="42" y="4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4" name="Freeform 29"/>
              <p:cNvSpPr>
                <a:spLocks/>
              </p:cNvSpPr>
              <p:nvPr/>
            </p:nvSpPr>
            <p:spPr bwMode="auto">
              <a:xfrm>
                <a:off x="906" y="1817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5" name="Freeform 30"/>
              <p:cNvSpPr>
                <a:spLocks/>
              </p:cNvSpPr>
              <p:nvPr/>
            </p:nvSpPr>
            <p:spPr bwMode="auto">
              <a:xfrm>
                <a:off x="980" y="1904"/>
                <a:ext cx="142" cy="120"/>
              </a:xfrm>
              <a:custGeom>
                <a:avLst/>
                <a:gdLst>
                  <a:gd name="T0" fmla="*/ 18 w 52"/>
                  <a:gd name="T1" fmla="*/ 14 h 44"/>
                  <a:gd name="T2" fmla="*/ 19 w 52"/>
                  <a:gd name="T3" fmla="*/ 17 h 44"/>
                  <a:gd name="T4" fmla="*/ 21 w 52"/>
                  <a:gd name="T5" fmla="*/ 14 h 44"/>
                  <a:gd name="T6" fmla="*/ 28 w 52"/>
                  <a:gd name="T7" fmla="*/ 20 h 44"/>
                  <a:gd name="T8" fmla="*/ 26 w 52"/>
                  <a:gd name="T9" fmla="*/ 22 h 44"/>
                  <a:gd name="T10" fmla="*/ 32 w 52"/>
                  <a:gd name="T11" fmla="*/ 29 h 44"/>
                  <a:gd name="T12" fmla="*/ 33 w 52"/>
                  <a:gd name="T13" fmla="*/ 27 h 44"/>
                  <a:gd name="T14" fmla="*/ 41 w 52"/>
                  <a:gd name="T15" fmla="*/ 33 h 44"/>
                  <a:gd name="T16" fmla="*/ 37 w 52"/>
                  <a:gd name="T17" fmla="*/ 31 h 44"/>
                  <a:gd name="T18" fmla="*/ 40 w 52"/>
                  <a:gd name="T19" fmla="*/ 36 h 44"/>
                  <a:gd name="T20" fmla="*/ 46 w 52"/>
                  <a:gd name="T21" fmla="*/ 41 h 44"/>
                  <a:gd name="T22" fmla="*/ 50 w 52"/>
                  <a:gd name="T23" fmla="*/ 40 h 44"/>
                  <a:gd name="T24" fmla="*/ 48 w 52"/>
                  <a:gd name="T25" fmla="*/ 38 h 44"/>
                  <a:gd name="T26" fmla="*/ 44 w 52"/>
                  <a:gd name="T27" fmla="*/ 36 h 44"/>
                  <a:gd name="T28" fmla="*/ 37 w 52"/>
                  <a:gd name="T29" fmla="*/ 34 h 44"/>
                  <a:gd name="T30" fmla="*/ 43 w 52"/>
                  <a:gd name="T31" fmla="*/ 38 h 44"/>
                  <a:gd name="T32" fmla="*/ 45 w 52"/>
                  <a:gd name="T33" fmla="*/ 37 h 44"/>
                  <a:gd name="T34" fmla="*/ 48 w 52"/>
                  <a:gd name="T35" fmla="*/ 40 h 44"/>
                  <a:gd name="T36" fmla="*/ 48 w 52"/>
                  <a:gd name="T37" fmla="*/ 40 h 44"/>
                  <a:gd name="T38" fmla="*/ 49 w 52"/>
                  <a:gd name="T39" fmla="*/ 40 h 44"/>
                  <a:gd name="T40" fmla="*/ 47 w 52"/>
                  <a:gd name="T41" fmla="*/ 41 h 44"/>
                  <a:gd name="T42" fmla="*/ 45 w 52"/>
                  <a:gd name="T43" fmla="*/ 40 h 44"/>
                  <a:gd name="T44" fmla="*/ 47 w 52"/>
                  <a:gd name="T45" fmla="*/ 42 h 44"/>
                  <a:gd name="T46" fmla="*/ 48 w 52"/>
                  <a:gd name="T47" fmla="*/ 38 h 44"/>
                  <a:gd name="T48" fmla="*/ 43 w 52"/>
                  <a:gd name="T49" fmla="*/ 33 h 44"/>
                  <a:gd name="T50" fmla="*/ 33 w 52"/>
                  <a:gd name="T51" fmla="*/ 23 h 44"/>
                  <a:gd name="T52" fmla="*/ 12 w 52"/>
                  <a:gd name="T53" fmla="*/ 4 h 44"/>
                  <a:gd name="T54" fmla="*/ 18 w 52"/>
                  <a:gd name="T55" fmla="*/ 9 h 44"/>
                  <a:gd name="T56" fmla="*/ 12 w 52"/>
                  <a:gd name="T57" fmla="*/ 5 h 44"/>
                  <a:gd name="T58" fmla="*/ 13 w 52"/>
                  <a:gd name="T59" fmla="*/ 9 h 44"/>
                  <a:gd name="T60" fmla="*/ 10 w 52"/>
                  <a:gd name="T61" fmla="*/ 6 h 44"/>
                  <a:gd name="T62" fmla="*/ 9 w 52"/>
                  <a:gd name="T63" fmla="*/ 7 h 44"/>
                  <a:gd name="T64" fmla="*/ 0 w 52"/>
                  <a:gd name="T65" fmla="*/ 0 h 44"/>
                  <a:gd name="T66" fmla="*/ 14 w 52"/>
                  <a:gd name="T67" fmla="*/ 14 h 44"/>
                  <a:gd name="T68" fmla="*/ 18 w 52"/>
                  <a:gd name="T69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" h="44">
                    <a:moveTo>
                      <a:pt x="18" y="14"/>
                    </a:moveTo>
                    <a:cubicBezTo>
                      <a:pt x="21" y="17"/>
                      <a:pt x="16" y="14"/>
                      <a:pt x="19" y="17"/>
                    </a:cubicBezTo>
                    <a:cubicBezTo>
                      <a:pt x="23" y="20"/>
                      <a:pt x="17" y="12"/>
                      <a:pt x="21" y="14"/>
                    </a:cubicBezTo>
                    <a:cubicBezTo>
                      <a:pt x="22" y="17"/>
                      <a:pt x="27" y="19"/>
                      <a:pt x="28" y="20"/>
                    </a:cubicBezTo>
                    <a:cubicBezTo>
                      <a:pt x="26" y="19"/>
                      <a:pt x="25" y="21"/>
                      <a:pt x="26" y="22"/>
                    </a:cubicBezTo>
                    <a:cubicBezTo>
                      <a:pt x="27" y="23"/>
                      <a:pt x="30" y="26"/>
                      <a:pt x="32" y="29"/>
                    </a:cubicBezTo>
                    <a:cubicBezTo>
                      <a:pt x="27" y="23"/>
                      <a:pt x="37" y="32"/>
                      <a:pt x="33" y="27"/>
                    </a:cubicBezTo>
                    <a:cubicBezTo>
                      <a:pt x="34" y="26"/>
                      <a:pt x="39" y="31"/>
                      <a:pt x="41" y="33"/>
                    </a:cubicBezTo>
                    <a:cubicBezTo>
                      <a:pt x="40" y="34"/>
                      <a:pt x="39" y="32"/>
                      <a:pt x="37" y="31"/>
                    </a:cubicBezTo>
                    <a:cubicBezTo>
                      <a:pt x="35" y="31"/>
                      <a:pt x="40" y="35"/>
                      <a:pt x="40" y="36"/>
                    </a:cubicBezTo>
                    <a:cubicBezTo>
                      <a:pt x="41" y="37"/>
                      <a:pt x="44" y="39"/>
                      <a:pt x="46" y="41"/>
                    </a:cubicBezTo>
                    <a:cubicBezTo>
                      <a:pt x="47" y="40"/>
                      <a:pt x="45" y="44"/>
                      <a:pt x="50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39" y="33"/>
                      <a:pt x="36" y="31"/>
                      <a:pt x="37" y="34"/>
                    </a:cubicBezTo>
                    <a:cubicBezTo>
                      <a:pt x="38" y="36"/>
                      <a:pt x="41" y="37"/>
                      <a:pt x="43" y="38"/>
                    </a:cubicBezTo>
                    <a:cubicBezTo>
                      <a:pt x="37" y="33"/>
                      <a:pt x="44" y="37"/>
                      <a:pt x="45" y="37"/>
                    </a:cubicBezTo>
                    <a:cubicBezTo>
                      <a:pt x="46" y="38"/>
                      <a:pt x="47" y="39"/>
                      <a:pt x="48" y="40"/>
                    </a:cubicBezTo>
                    <a:cubicBezTo>
                      <a:pt x="48" y="42"/>
                      <a:pt x="47" y="39"/>
                      <a:pt x="48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7" y="43"/>
                      <a:pt x="48" y="41"/>
                      <a:pt x="47" y="41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52" y="38"/>
                      <a:pt x="47" y="39"/>
                      <a:pt x="48" y="38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0"/>
                      <a:pt x="37" y="27"/>
                      <a:pt x="33" y="23"/>
                    </a:cubicBezTo>
                    <a:cubicBezTo>
                      <a:pt x="26" y="17"/>
                      <a:pt x="19" y="10"/>
                      <a:pt x="12" y="4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4" y="7"/>
                      <a:pt x="12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7"/>
                      <a:pt x="10" y="6"/>
                      <a:pt x="10" y="6"/>
                    </a:cubicBezTo>
                    <a:cubicBezTo>
                      <a:pt x="8" y="4"/>
                      <a:pt x="8" y="6"/>
                      <a:pt x="9" y="7"/>
                    </a:cubicBezTo>
                    <a:cubicBezTo>
                      <a:pt x="4" y="4"/>
                      <a:pt x="4" y="2"/>
                      <a:pt x="0" y="0"/>
                    </a:cubicBezTo>
                    <a:cubicBezTo>
                      <a:pt x="6" y="8"/>
                      <a:pt x="7" y="5"/>
                      <a:pt x="14" y="14"/>
                    </a:cubicBezTo>
                    <a:lnTo>
                      <a:pt x="18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6" name="Freeform 31"/>
              <p:cNvSpPr>
                <a:spLocks/>
              </p:cNvSpPr>
              <p:nvPr/>
            </p:nvSpPr>
            <p:spPr bwMode="auto">
              <a:xfrm>
                <a:off x="983" y="1899"/>
                <a:ext cx="8" cy="8"/>
              </a:xfrm>
              <a:custGeom>
                <a:avLst/>
                <a:gdLst>
                  <a:gd name="T0" fmla="*/ 2 w 8"/>
                  <a:gd name="T1" fmla="*/ 5 h 8"/>
                  <a:gd name="T2" fmla="*/ 8 w 8"/>
                  <a:gd name="T3" fmla="*/ 8 h 8"/>
                  <a:gd name="T4" fmla="*/ 0 w 8"/>
                  <a:gd name="T5" fmla="*/ 0 h 8"/>
                  <a:gd name="T6" fmla="*/ 2 w 8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5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7" name="Freeform 32"/>
              <p:cNvSpPr>
                <a:spLocks/>
              </p:cNvSpPr>
              <p:nvPr/>
            </p:nvSpPr>
            <p:spPr bwMode="auto">
              <a:xfrm>
                <a:off x="996" y="1899"/>
                <a:ext cx="9" cy="10"/>
              </a:xfrm>
              <a:custGeom>
                <a:avLst/>
                <a:gdLst>
                  <a:gd name="T0" fmla="*/ 2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3" y="4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8" name="Freeform 33"/>
              <p:cNvSpPr>
                <a:spLocks/>
              </p:cNvSpPr>
              <p:nvPr/>
            </p:nvSpPr>
            <p:spPr bwMode="auto">
              <a:xfrm>
                <a:off x="1097" y="2007"/>
                <a:ext cx="22" cy="25"/>
              </a:xfrm>
              <a:custGeom>
                <a:avLst/>
                <a:gdLst>
                  <a:gd name="T0" fmla="*/ 1 w 8"/>
                  <a:gd name="T1" fmla="*/ 2 h 9"/>
                  <a:gd name="T2" fmla="*/ 3 w 8"/>
                  <a:gd name="T3" fmla="*/ 4 h 9"/>
                  <a:gd name="T4" fmla="*/ 4 w 8"/>
                  <a:gd name="T5" fmla="*/ 5 h 9"/>
                  <a:gd name="T6" fmla="*/ 4 w 8"/>
                  <a:gd name="T7" fmla="*/ 5 h 9"/>
                  <a:gd name="T8" fmla="*/ 4 w 8"/>
                  <a:gd name="T9" fmla="*/ 5 h 9"/>
                  <a:gd name="T10" fmla="*/ 4 w 8"/>
                  <a:gd name="T11" fmla="*/ 5 h 9"/>
                  <a:gd name="T12" fmla="*/ 4 w 8"/>
                  <a:gd name="T13" fmla="*/ 5 h 9"/>
                  <a:gd name="T14" fmla="*/ 4 w 8"/>
                  <a:gd name="T15" fmla="*/ 5 h 9"/>
                  <a:gd name="T16" fmla="*/ 8 w 8"/>
                  <a:gd name="T17" fmla="*/ 1 h 9"/>
                  <a:gd name="T18" fmla="*/ 8 w 8"/>
                  <a:gd name="T19" fmla="*/ 1 h 9"/>
                  <a:gd name="T20" fmla="*/ 8 w 8"/>
                  <a:gd name="T21" fmla="*/ 1 h 9"/>
                  <a:gd name="T22" fmla="*/ 8 w 8"/>
                  <a:gd name="T23" fmla="*/ 1 h 9"/>
                  <a:gd name="T24" fmla="*/ 7 w 8"/>
                  <a:gd name="T25" fmla="*/ 0 h 9"/>
                  <a:gd name="T26" fmla="*/ 6 w 8"/>
                  <a:gd name="T27" fmla="*/ 0 h 9"/>
                  <a:gd name="T28" fmla="*/ 7 w 8"/>
                  <a:gd name="T29" fmla="*/ 1 h 9"/>
                  <a:gd name="T30" fmla="*/ 7 w 8"/>
                  <a:gd name="T31" fmla="*/ 1 h 9"/>
                  <a:gd name="T32" fmla="*/ 7 w 8"/>
                  <a:gd name="T33" fmla="*/ 1 h 9"/>
                  <a:gd name="T34" fmla="*/ 7 w 8"/>
                  <a:gd name="T35" fmla="*/ 1 h 9"/>
                  <a:gd name="T36" fmla="*/ 7 w 8"/>
                  <a:gd name="T37" fmla="*/ 1 h 9"/>
                  <a:gd name="T38" fmla="*/ 7 w 8"/>
                  <a:gd name="T39" fmla="*/ 1 h 9"/>
                  <a:gd name="T40" fmla="*/ 4 w 8"/>
                  <a:gd name="T41" fmla="*/ 5 h 9"/>
                  <a:gd name="T42" fmla="*/ 4 w 8"/>
                  <a:gd name="T43" fmla="*/ 5 h 9"/>
                  <a:gd name="T44" fmla="*/ 4 w 8"/>
                  <a:gd name="T45" fmla="*/ 5 h 9"/>
                  <a:gd name="T46" fmla="*/ 4 w 8"/>
                  <a:gd name="T47" fmla="*/ 5 h 9"/>
                  <a:gd name="T48" fmla="*/ 4 w 8"/>
                  <a:gd name="T49" fmla="*/ 4 h 9"/>
                  <a:gd name="T50" fmla="*/ 4 w 8"/>
                  <a:gd name="T51" fmla="*/ 4 h 9"/>
                  <a:gd name="T52" fmla="*/ 3 w 8"/>
                  <a:gd name="T53" fmla="*/ 3 h 9"/>
                  <a:gd name="T54" fmla="*/ 1 w 8"/>
                  <a:gd name="T5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0" y="9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8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9" name="Freeform 34"/>
              <p:cNvSpPr>
                <a:spLocks/>
              </p:cNvSpPr>
              <p:nvPr/>
            </p:nvSpPr>
            <p:spPr bwMode="auto">
              <a:xfrm>
                <a:off x="1032" y="1953"/>
                <a:ext cx="54" cy="43"/>
              </a:xfrm>
              <a:custGeom>
                <a:avLst/>
                <a:gdLst>
                  <a:gd name="T0" fmla="*/ 0 w 20"/>
                  <a:gd name="T1" fmla="*/ 0 h 16"/>
                  <a:gd name="T2" fmla="*/ 15 w 20"/>
                  <a:gd name="T3" fmla="*/ 14 h 16"/>
                  <a:gd name="T4" fmla="*/ 18 w 20"/>
                  <a:gd name="T5" fmla="*/ 11 h 16"/>
                  <a:gd name="T6" fmla="*/ 10 w 20"/>
                  <a:gd name="T7" fmla="*/ 7 h 16"/>
                  <a:gd name="T8" fmla="*/ 1 w 20"/>
                  <a:gd name="T9" fmla="*/ 0 h 16"/>
                  <a:gd name="T10" fmla="*/ 0 w 20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6"/>
                      <a:pt x="9" y="7"/>
                      <a:pt x="15" y="14"/>
                    </a:cubicBezTo>
                    <a:cubicBezTo>
                      <a:pt x="20" y="16"/>
                      <a:pt x="16" y="11"/>
                      <a:pt x="18" y="11"/>
                    </a:cubicBezTo>
                    <a:cubicBezTo>
                      <a:pt x="15" y="8"/>
                      <a:pt x="13" y="10"/>
                      <a:pt x="10" y="7"/>
                    </a:cubicBezTo>
                    <a:cubicBezTo>
                      <a:pt x="9" y="5"/>
                      <a:pt x="4" y="3"/>
                      <a:pt x="1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0" name="Freeform 35"/>
              <p:cNvSpPr>
                <a:spLocks/>
              </p:cNvSpPr>
              <p:nvPr/>
            </p:nvSpPr>
            <p:spPr bwMode="auto">
              <a:xfrm>
                <a:off x="836" y="1771"/>
                <a:ext cx="218" cy="193"/>
              </a:xfrm>
              <a:custGeom>
                <a:avLst/>
                <a:gdLst>
                  <a:gd name="T0" fmla="*/ 53 w 80"/>
                  <a:gd name="T1" fmla="*/ 46 h 71"/>
                  <a:gd name="T2" fmla="*/ 45 w 80"/>
                  <a:gd name="T3" fmla="*/ 39 h 71"/>
                  <a:gd name="T4" fmla="*/ 49 w 80"/>
                  <a:gd name="T5" fmla="*/ 42 h 71"/>
                  <a:gd name="T6" fmla="*/ 44 w 80"/>
                  <a:gd name="T7" fmla="*/ 36 h 71"/>
                  <a:gd name="T8" fmla="*/ 44 w 80"/>
                  <a:gd name="T9" fmla="*/ 37 h 71"/>
                  <a:gd name="T10" fmla="*/ 30 w 80"/>
                  <a:gd name="T11" fmla="*/ 25 h 71"/>
                  <a:gd name="T12" fmla="*/ 26 w 80"/>
                  <a:gd name="T13" fmla="*/ 24 h 71"/>
                  <a:gd name="T14" fmla="*/ 19 w 80"/>
                  <a:gd name="T15" fmla="*/ 13 h 71"/>
                  <a:gd name="T16" fmla="*/ 19 w 80"/>
                  <a:gd name="T17" fmla="*/ 18 h 71"/>
                  <a:gd name="T18" fmla="*/ 5 w 80"/>
                  <a:gd name="T19" fmla="*/ 2 h 71"/>
                  <a:gd name="T20" fmla="*/ 8 w 80"/>
                  <a:gd name="T21" fmla="*/ 5 h 71"/>
                  <a:gd name="T22" fmla="*/ 5 w 80"/>
                  <a:gd name="T23" fmla="*/ 1 h 71"/>
                  <a:gd name="T24" fmla="*/ 4 w 80"/>
                  <a:gd name="T25" fmla="*/ 0 h 71"/>
                  <a:gd name="T26" fmla="*/ 3 w 80"/>
                  <a:gd name="T27" fmla="*/ 3 h 71"/>
                  <a:gd name="T28" fmla="*/ 6 w 80"/>
                  <a:gd name="T29" fmla="*/ 5 h 71"/>
                  <a:gd name="T30" fmla="*/ 5 w 80"/>
                  <a:gd name="T31" fmla="*/ 6 h 71"/>
                  <a:gd name="T32" fmla="*/ 18 w 80"/>
                  <a:gd name="T33" fmla="*/ 16 h 71"/>
                  <a:gd name="T34" fmla="*/ 16 w 80"/>
                  <a:gd name="T35" fmla="*/ 16 h 71"/>
                  <a:gd name="T36" fmla="*/ 41 w 80"/>
                  <a:gd name="T37" fmla="*/ 35 h 71"/>
                  <a:gd name="T38" fmla="*/ 44 w 80"/>
                  <a:gd name="T39" fmla="*/ 39 h 71"/>
                  <a:gd name="T40" fmla="*/ 44 w 80"/>
                  <a:gd name="T41" fmla="*/ 34 h 71"/>
                  <a:gd name="T42" fmla="*/ 54 w 80"/>
                  <a:gd name="T43" fmla="*/ 43 h 71"/>
                  <a:gd name="T44" fmla="*/ 50 w 80"/>
                  <a:gd name="T45" fmla="*/ 43 h 71"/>
                  <a:gd name="T46" fmla="*/ 56 w 80"/>
                  <a:gd name="T47" fmla="*/ 47 h 71"/>
                  <a:gd name="T48" fmla="*/ 59 w 80"/>
                  <a:gd name="T49" fmla="*/ 52 h 71"/>
                  <a:gd name="T50" fmla="*/ 71 w 80"/>
                  <a:gd name="T51" fmla="*/ 58 h 71"/>
                  <a:gd name="T52" fmla="*/ 78 w 80"/>
                  <a:gd name="T53" fmla="*/ 64 h 71"/>
                  <a:gd name="T54" fmla="*/ 75 w 80"/>
                  <a:gd name="T55" fmla="*/ 58 h 71"/>
                  <a:gd name="T56" fmla="*/ 40 w 80"/>
                  <a:gd name="T57" fmla="*/ 29 h 71"/>
                  <a:gd name="T58" fmla="*/ 30 w 80"/>
                  <a:gd name="T59" fmla="*/ 23 h 71"/>
                  <a:gd name="T60" fmla="*/ 30 w 80"/>
                  <a:gd name="T61" fmla="*/ 20 h 71"/>
                  <a:gd name="T62" fmla="*/ 29 w 80"/>
                  <a:gd name="T63" fmla="*/ 21 h 71"/>
                  <a:gd name="T64" fmla="*/ 24 w 80"/>
                  <a:gd name="T65" fmla="*/ 16 h 71"/>
                  <a:gd name="T66" fmla="*/ 20 w 80"/>
                  <a:gd name="T67" fmla="*/ 14 h 71"/>
                  <a:gd name="T68" fmla="*/ 18 w 80"/>
                  <a:gd name="T69" fmla="*/ 10 h 71"/>
                  <a:gd name="T70" fmla="*/ 4 w 80"/>
                  <a:gd name="T71" fmla="*/ 0 h 71"/>
                  <a:gd name="T72" fmla="*/ 15 w 80"/>
                  <a:gd name="T73" fmla="*/ 14 h 71"/>
                  <a:gd name="T74" fmla="*/ 42 w 80"/>
                  <a:gd name="T75" fmla="*/ 40 h 71"/>
                  <a:gd name="T76" fmla="*/ 41 w 80"/>
                  <a:gd name="T77" fmla="*/ 38 h 71"/>
                  <a:gd name="T78" fmla="*/ 62 w 80"/>
                  <a:gd name="T79" fmla="*/ 56 h 71"/>
                  <a:gd name="T80" fmla="*/ 66 w 80"/>
                  <a:gd name="T81" fmla="*/ 57 h 71"/>
                  <a:gd name="T82" fmla="*/ 63 w 80"/>
                  <a:gd name="T83" fmla="*/ 59 h 71"/>
                  <a:gd name="T84" fmla="*/ 70 w 80"/>
                  <a:gd name="T85" fmla="*/ 64 h 71"/>
                  <a:gd name="T86" fmla="*/ 66 w 80"/>
                  <a:gd name="T87" fmla="*/ 60 h 71"/>
                  <a:gd name="T88" fmla="*/ 73 w 80"/>
                  <a:gd name="T89" fmla="*/ 67 h 71"/>
                  <a:gd name="T90" fmla="*/ 70 w 80"/>
                  <a:gd name="T91" fmla="*/ 60 h 71"/>
                  <a:gd name="T92" fmla="*/ 54 w 80"/>
                  <a:gd name="T93" fmla="*/ 44 h 71"/>
                  <a:gd name="T94" fmla="*/ 53 w 80"/>
                  <a:gd name="T95" fmla="*/ 4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0" h="71">
                    <a:moveTo>
                      <a:pt x="53" y="46"/>
                    </a:moveTo>
                    <a:cubicBezTo>
                      <a:pt x="50" y="43"/>
                      <a:pt x="47" y="42"/>
                      <a:pt x="45" y="39"/>
                    </a:cubicBezTo>
                    <a:cubicBezTo>
                      <a:pt x="46" y="39"/>
                      <a:pt x="48" y="40"/>
                      <a:pt x="49" y="42"/>
                    </a:cubicBezTo>
                    <a:cubicBezTo>
                      <a:pt x="49" y="39"/>
                      <a:pt x="46" y="39"/>
                      <a:pt x="44" y="36"/>
                    </a:cubicBezTo>
                    <a:cubicBezTo>
                      <a:pt x="44" y="36"/>
                      <a:pt x="45" y="37"/>
                      <a:pt x="44" y="37"/>
                    </a:cubicBezTo>
                    <a:cubicBezTo>
                      <a:pt x="37" y="30"/>
                      <a:pt x="39" y="34"/>
                      <a:pt x="30" y="25"/>
                    </a:cubicBezTo>
                    <a:cubicBezTo>
                      <a:pt x="28" y="24"/>
                      <a:pt x="27" y="23"/>
                      <a:pt x="26" y="24"/>
                    </a:cubicBezTo>
                    <a:cubicBezTo>
                      <a:pt x="22" y="17"/>
                      <a:pt x="24" y="20"/>
                      <a:pt x="19" y="13"/>
                    </a:cubicBezTo>
                    <a:cubicBezTo>
                      <a:pt x="19" y="14"/>
                      <a:pt x="20" y="17"/>
                      <a:pt x="19" y="18"/>
                    </a:cubicBezTo>
                    <a:cubicBezTo>
                      <a:pt x="11" y="7"/>
                      <a:pt x="9" y="9"/>
                      <a:pt x="5" y="2"/>
                    </a:cubicBezTo>
                    <a:cubicBezTo>
                      <a:pt x="6" y="3"/>
                      <a:pt x="7" y="3"/>
                      <a:pt x="8" y="5"/>
                    </a:cubicBezTo>
                    <a:cubicBezTo>
                      <a:pt x="8" y="4"/>
                      <a:pt x="7" y="3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4"/>
                      <a:pt x="4" y="2"/>
                      <a:pt x="3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8"/>
                      <a:pt x="15" y="11"/>
                      <a:pt x="18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25" y="21"/>
                      <a:pt x="34" y="29"/>
                      <a:pt x="41" y="35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54" y="46"/>
                      <a:pt x="36" y="30"/>
                      <a:pt x="44" y="34"/>
                    </a:cubicBezTo>
                    <a:cubicBezTo>
                      <a:pt x="43" y="38"/>
                      <a:pt x="49" y="38"/>
                      <a:pt x="54" y="43"/>
                    </a:cubicBezTo>
                    <a:cubicBezTo>
                      <a:pt x="56" y="47"/>
                      <a:pt x="48" y="39"/>
                      <a:pt x="50" y="43"/>
                    </a:cubicBezTo>
                    <a:cubicBezTo>
                      <a:pt x="52" y="43"/>
                      <a:pt x="53" y="45"/>
                      <a:pt x="56" y="47"/>
                    </a:cubicBezTo>
                    <a:cubicBezTo>
                      <a:pt x="55" y="48"/>
                      <a:pt x="62" y="52"/>
                      <a:pt x="59" y="52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60"/>
                      <a:pt x="75" y="63"/>
                      <a:pt x="78" y="64"/>
                    </a:cubicBezTo>
                    <a:cubicBezTo>
                      <a:pt x="72" y="60"/>
                      <a:pt x="80" y="64"/>
                      <a:pt x="75" y="58"/>
                    </a:cubicBezTo>
                    <a:cubicBezTo>
                      <a:pt x="65" y="51"/>
                      <a:pt x="50" y="39"/>
                      <a:pt x="40" y="29"/>
                    </a:cubicBezTo>
                    <a:cubicBezTo>
                      <a:pt x="37" y="29"/>
                      <a:pt x="33" y="23"/>
                      <a:pt x="30" y="23"/>
                    </a:cubicBezTo>
                    <a:cubicBezTo>
                      <a:pt x="30" y="22"/>
                      <a:pt x="30" y="21"/>
                      <a:pt x="30" y="20"/>
                    </a:cubicBezTo>
                    <a:cubicBezTo>
                      <a:pt x="22" y="14"/>
                      <a:pt x="31" y="22"/>
                      <a:pt x="29" y="21"/>
                    </a:cubicBezTo>
                    <a:cubicBezTo>
                      <a:pt x="25" y="19"/>
                      <a:pt x="24" y="16"/>
                      <a:pt x="24" y="16"/>
                    </a:cubicBezTo>
                    <a:cubicBezTo>
                      <a:pt x="19" y="11"/>
                      <a:pt x="23" y="16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4" y="7"/>
                      <a:pt x="9" y="4"/>
                      <a:pt x="4" y="0"/>
                    </a:cubicBezTo>
                    <a:cubicBezTo>
                      <a:pt x="3" y="7"/>
                      <a:pt x="11" y="9"/>
                      <a:pt x="15" y="14"/>
                    </a:cubicBezTo>
                    <a:cubicBezTo>
                      <a:pt x="24" y="23"/>
                      <a:pt x="33" y="32"/>
                      <a:pt x="42" y="40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9" y="46"/>
                      <a:pt x="57" y="47"/>
                      <a:pt x="62" y="56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4" y="56"/>
                      <a:pt x="66" y="60"/>
                      <a:pt x="63" y="59"/>
                    </a:cubicBezTo>
                    <a:cubicBezTo>
                      <a:pt x="65" y="60"/>
                      <a:pt x="67" y="63"/>
                      <a:pt x="70" y="64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70" y="62"/>
                      <a:pt x="73" y="65"/>
                      <a:pt x="73" y="67"/>
                    </a:cubicBezTo>
                    <a:cubicBezTo>
                      <a:pt x="80" y="71"/>
                      <a:pt x="71" y="62"/>
                      <a:pt x="70" y="60"/>
                    </a:cubicBezTo>
                    <a:cubicBezTo>
                      <a:pt x="60" y="54"/>
                      <a:pt x="63" y="50"/>
                      <a:pt x="54" y="44"/>
                    </a:cubicBezTo>
                    <a:cubicBezTo>
                      <a:pt x="49" y="40"/>
                      <a:pt x="54" y="46"/>
                      <a:pt x="53" y="4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1" name="Freeform 36"/>
              <p:cNvSpPr>
                <a:spLocks/>
              </p:cNvSpPr>
              <p:nvPr/>
            </p:nvSpPr>
            <p:spPr bwMode="auto">
              <a:xfrm>
                <a:off x="1002" y="192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2" name="Freeform 37"/>
              <p:cNvSpPr>
                <a:spLocks/>
              </p:cNvSpPr>
              <p:nvPr/>
            </p:nvSpPr>
            <p:spPr bwMode="auto">
              <a:xfrm>
                <a:off x="1048" y="194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3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3" name="Rectangle 38"/>
              <p:cNvSpPr>
                <a:spLocks noChangeArrowheads="1"/>
              </p:cNvSpPr>
              <p:nvPr/>
            </p:nvSpPr>
            <p:spPr bwMode="auto">
              <a:xfrm>
                <a:off x="1034" y="1953"/>
                <a:ext cx="1" cy="1"/>
              </a:xfrm>
              <a:prstGeom prst="rect">
                <a:avLst/>
              </a:pr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4" name="Freeform 39"/>
              <p:cNvSpPr>
                <a:spLocks/>
              </p:cNvSpPr>
              <p:nvPr/>
            </p:nvSpPr>
            <p:spPr bwMode="auto">
              <a:xfrm>
                <a:off x="1045" y="194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0 w 6"/>
                  <a:gd name="T3" fmla="*/ 0 h 5"/>
                  <a:gd name="T4" fmla="*/ 0 w 6"/>
                  <a:gd name="T5" fmla="*/ 2 h 5"/>
                  <a:gd name="T6" fmla="*/ 6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5" name="Freeform 40"/>
              <p:cNvSpPr>
                <a:spLocks/>
              </p:cNvSpPr>
              <p:nvPr/>
            </p:nvSpPr>
            <p:spPr bwMode="auto">
              <a:xfrm>
                <a:off x="1108" y="199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6" name="Freeform 41"/>
              <p:cNvSpPr>
                <a:spLocks/>
              </p:cNvSpPr>
              <p:nvPr/>
            </p:nvSpPr>
            <p:spPr bwMode="auto">
              <a:xfrm>
                <a:off x="931" y="184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7" name="Freeform 42"/>
              <p:cNvSpPr>
                <a:spLocks/>
              </p:cNvSpPr>
              <p:nvPr/>
            </p:nvSpPr>
            <p:spPr bwMode="auto">
              <a:xfrm>
                <a:off x="833" y="1763"/>
                <a:ext cx="275" cy="244"/>
              </a:xfrm>
              <a:custGeom>
                <a:avLst/>
                <a:gdLst>
                  <a:gd name="T0" fmla="*/ 47 w 101"/>
                  <a:gd name="T1" fmla="*/ 48 h 90"/>
                  <a:gd name="T2" fmla="*/ 41 w 101"/>
                  <a:gd name="T3" fmla="*/ 46 h 90"/>
                  <a:gd name="T4" fmla="*/ 50 w 101"/>
                  <a:gd name="T5" fmla="*/ 54 h 90"/>
                  <a:gd name="T6" fmla="*/ 65 w 101"/>
                  <a:gd name="T7" fmla="*/ 64 h 90"/>
                  <a:gd name="T8" fmla="*/ 83 w 101"/>
                  <a:gd name="T9" fmla="*/ 78 h 90"/>
                  <a:gd name="T10" fmla="*/ 91 w 101"/>
                  <a:gd name="T11" fmla="*/ 85 h 90"/>
                  <a:gd name="T12" fmla="*/ 92 w 101"/>
                  <a:gd name="T13" fmla="*/ 83 h 90"/>
                  <a:gd name="T14" fmla="*/ 73 w 101"/>
                  <a:gd name="T15" fmla="*/ 68 h 90"/>
                  <a:gd name="T16" fmla="*/ 54 w 101"/>
                  <a:gd name="T17" fmla="*/ 50 h 90"/>
                  <a:gd name="T18" fmla="*/ 48 w 101"/>
                  <a:gd name="T19" fmla="*/ 43 h 90"/>
                  <a:gd name="T20" fmla="*/ 35 w 101"/>
                  <a:gd name="T21" fmla="*/ 32 h 90"/>
                  <a:gd name="T22" fmla="*/ 19 w 101"/>
                  <a:gd name="T23" fmla="*/ 16 h 90"/>
                  <a:gd name="T24" fmla="*/ 5 w 101"/>
                  <a:gd name="T25" fmla="*/ 10 h 90"/>
                  <a:gd name="T26" fmla="*/ 20 w 101"/>
                  <a:gd name="T27" fmla="*/ 16 h 90"/>
                  <a:gd name="T28" fmla="*/ 2 w 101"/>
                  <a:gd name="T29" fmla="*/ 3 h 90"/>
                  <a:gd name="T30" fmla="*/ 7 w 101"/>
                  <a:gd name="T31" fmla="*/ 10 h 90"/>
                  <a:gd name="T32" fmla="*/ 22 w 101"/>
                  <a:gd name="T33" fmla="*/ 22 h 90"/>
                  <a:gd name="T34" fmla="*/ 42 w 101"/>
                  <a:gd name="T35" fmla="*/ 37 h 90"/>
                  <a:gd name="T36" fmla="*/ 68 w 101"/>
                  <a:gd name="T37" fmla="*/ 57 h 90"/>
                  <a:gd name="T38" fmla="*/ 55 w 101"/>
                  <a:gd name="T39" fmla="*/ 52 h 90"/>
                  <a:gd name="T40" fmla="*/ 69 w 101"/>
                  <a:gd name="T41" fmla="*/ 64 h 90"/>
                  <a:gd name="T42" fmla="*/ 80 w 101"/>
                  <a:gd name="T43" fmla="*/ 72 h 90"/>
                  <a:gd name="T44" fmla="*/ 85 w 101"/>
                  <a:gd name="T45" fmla="*/ 71 h 90"/>
                  <a:gd name="T46" fmla="*/ 100 w 101"/>
                  <a:gd name="T47" fmla="*/ 87 h 90"/>
                  <a:gd name="T48" fmla="*/ 96 w 101"/>
                  <a:gd name="T49" fmla="*/ 85 h 90"/>
                  <a:gd name="T50" fmla="*/ 94 w 101"/>
                  <a:gd name="T51" fmla="*/ 78 h 90"/>
                  <a:gd name="T52" fmla="*/ 89 w 101"/>
                  <a:gd name="T53" fmla="*/ 74 h 90"/>
                  <a:gd name="T54" fmla="*/ 76 w 101"/>
                  <a:gd name="T55" fmla="*/ 64 h 90"/>
                  <a:gd name="T56" fmla="*/ 66 w 101"/>
                  <a:gd name="T57" fmla="*/ 54 h 90"/>
                  <a:gd name="T58" fmla="*/ 49 w 101"/>
                  <a:gd name="T59" fmla="*/ 39 h 90"/>
                  <a:gd name="T60" fmla="*/ 35 w 101"/>
                  <a:gd name="T61" fmla="*/ 28 h 90"/>
                  <a:gd name="T62" fmla="*/ 34 w 101"/>
                  <a:gd name="T63" fmla="*/ 27 h 90"/>
                  <a:gd name="T64" fmla="*/ 30 w 101"/>
                  <a:gd name="T65" fmla="*/ 23 h 90"/>
                  <a:gd name="T66" fmla="*/ 19 w 101"/>
                  <a:gd name="T67" fmla="*/ 14 h 90"/>
                  <a:gd name="T68" fmla="*/ 6 w 101"/>
                  <a:gd name="T69" fmla="*/ 5 h 90"/>
                  <a:gd name="T70" fmla="*/ 6 w 101"/>
                  <a:gd name="T71" fmla="*/ 9 h 90"/>
                  <a:gd name="T72" fmla="*/ 15 w 101"/>
                  <a:gd name="T73" fmla="*/ 17 h 90"/>
                  <a:gd name="T74" fmla="*/ 22 w 101"/>
                  <a:gd name="T75" fmla="*/ 23 h 90"/>
                  <a:gd name="T76" fmla="*/ 33 w 101"/>
                  <a:gd name="T77" fmla="*/ 35 h 90"/>
                  <a:gd name="T78" fmla="*/ 58 w 101"/>
                  <a:gd name="T79" fmla="*/ 55 h 90"/>
                  <a:gd name="T80" fmla="*/ 60 w 101"/>
                  <a:gd name="T81" fmla="*/ 59 h 90"/>
                  <a:gd name="T82" fmla="*/ 73 w 101"/>
                  <a:gd name="T83" fmla="*/ 72 h 90"/>
                  <a:gd name="T84" fmla="*/ 90 w 101"/>
                  <a:gd name="T85" fmla="*/ 85 h 90"/>
                  <a:gd name="T86" fmla="*/ 92 w 101"/>
                  <a:gd name="T87" fmla="*/ 82 h 90"/>
                  <a:gd name="T88" fmla="*/ 91 w 101"/>
                  <a:gd name="T89" fmla="*/ 84 h 90"/>
                  <a:gd name="T90" fmla="*/ 87 w 101"/>
                  <a:gd name="T91" fmla="*/ 79 h 90"/>
                  <a:gd name="T92" fmla="*/ 85 w 101"/>
                  <a:gd name="T93" fmla="*/ 78 h 90"/>
                  <a:gd name="T94" fmla="*/ 62 w 101"/>
                  <a:gd name="T95" fmla="*/ 5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" h="90">
                    <a:moveTo>
                      <a:pt x="62" y="56"/>
                    </a:moveTo>
                    <a:cubicBezTo>
                      <a:pt x="57" y="53"/>
                      <a:pt x="51" y="49"/>
                      <a:pt x="47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5" y="46"/>
                      <a:pt x="37" y="41"/>
                      <a:pt x="41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9" y="49"/>
                      <a:pt x="45" y="50"/>
                      <a:pt x="50" y="54"/>
                    </a:cubicBezTo>
                    <a:cubicBezTo>
                      <a:pt x="55" y="58"/>
                      <a:pt x="60" y="58"/>
                      <a:pt x="64" y="62"/>
                    </a:cubicBezTo>
                    <a:cubicBezTo>
                      <a:pt x="66" y="63"/>
                      <a:pt x="66" y="64"/>
                      <a:pt x="65" y="64"/>
                    </a:cubicBezTo>
                    <a:cubicBezTo>
                      <a:pt x="69" y="67"/>
                      <a:pt x="73" y="67"/>
                      <a:pt x="76" y="69"/>
                    </a:cubicBezTo>
                    <a:cubicBezTo>
                      <a:pt x="75" y="72"/>
                      <a:pt x="79" y="75"/>
                      <a:pt x="83" y="78"/>
                    </a:cubicBezTo>
                    <a:cubicBezTo>
                      <a:pt x="85" y="79"/>
                      <a:pt x="87" y="81"/>
                      <a:pt x="89" y="83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2" y="84"/>
                      <a:pt x="90" y="87"/>
                      <a:pt x="93" y="84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1" y="82"/>
                      <a:pt x="90" y="81"/>
                      <a:pt x="90" y="80"/>
                    </a:cubicBezTo>
                    <a:cubicBezTo>
                      <a:pt x="85" y="77"/>
                      <a:pt x="79" y="72"/>
                      <a:pt x="73" y="68"/>
                    </a:cubicBezTo>
                    <a:cubicBezTo>
                      <a:pt x="77" y="70"/>
                      <a:pt x="69" y="64"/>
                      <a:pt x="71" y="64"/>
                    </a:cubicBezTo>
                    <a:cubicBezTo>
                      <a:pt x="67" y="65"/>
                      <a:pt x="57" y="48"/>
                      <a:pt x="54" y="50"/>
                    </a:cubicBezTo>
                    <a:cubicBezTo>
                      <a:pt x="48" y="43"/>
                      <a:pt x="53" y="50"/>
                      <a:pt x="46" y="42"/>
                    </a:cubicBezTo>
                    <a:cubicBezTo>
                      <a:pt x="46" y="41"/>
                      <a:pt x="48" y="43"/>
                      <a:pt x="48" y="43"/>
                    </a:cubicBezTo>
                    <a:cubicBezTo>
                      <a:pt x="46" y="39"/>
                      <a:pt x="42" y="40"/>
                      <a:pt x="41" y="36"/>
                    </a:cubicBezTo>
                    <a:cubicBezTo>
                      <a:pt x="35" y="29"/>
                      <a:pt x="39" y="35"/>
                      <a:pt x="35" y="32"/>
                    </a:cubicBezTo>
                    <a:cubicBezTo>
                      <a:pt x="28" y="25"/>
                      <a:pt x="31" y="27"/>
                      <a:pt x="28" y="22"/>
                    </a:cubicBezTo>
                    <a:cubicBezTo>
                      <a:pt x="26" y="23"/>
                      <a:pt x="23" y="19"/>
                      <a:pt x="19" y="16"/>
                    </a:cubicBezTo>
                    <a:cubicBezTo>
                      <a:pt x="19" y="17"/>
                      <a:pt x="24" y="22"/>
                      <a:pt x="20" y="19"/>
                    </a:cubicBezTo>
                    <a:cubicBezTo>
                      <a:pt x="12" y="12"/>
                      <a:pt x="13" y="15"/>
                      <a:pt x="5" y="10"/>
                    </a:cubicBezTo>
                    <a:cubicBezTo>
                      <a:pt x="2" y="5"/>
                      <a:pt x="13" y="15"/>
                      <a:pt x="7" y="9"/>
                    </a:cubicBezTo>
                    <a:cubicBezTo>
                      <a:pt x="13" y="11"/>
                      <a:pt x="16" y="15"/>
                      <a:pt x="20" y="16"/>
                    </a:cubicBezTo>
                    <a:cubicBezTo>
                      <a:pt x="17" y="13"/>
                      <a:pt x="13" y="10"/>
                      <a:pt x="9" y="7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6"/>
                      <a:pt x="6" y="6"/>
                      <a:pt x="7" y="8"/>
                    </a:cubicBezTo>
                    <a:cubicBezTo>
                      <a:pt x="11" y="11"/>
                      <a:pt x="4" y="7"/>
                      <a:pt x="7" y="10"/>
                    </a:cubicBezTo>
                    <a:cubicBezTo>
                      <a:pt x="14" y="16"/>
                      <a:pt x="19" y="17"/>
                      <a:pt x="24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7" y="24"/>
                      <a:pt x="34" y="34"/>
                      <a:pt x="41" y="39"/>
                    </a:cubicBezTo>
                    <a:cubicBezTo>
                      <a:pt x="41" y="38"/>
                      <a:pt x="41" y="37"/>
                      <a:pt x="42" y="37"/>
                    </a:cubicBezTo>
                    <a:cubicBezTo>
                      <a:pt x="40" y="39"/>
                      <a:pt x="52" y="44"/>
                      <a:pt x="57" y="51"/>
                    </a:cubicBezTo>
                    <a:cubicBezTo>
                      <a:pt x="57" y="49"/>
                      <a:pt x="64" y="54"/>
                      <a:pt x="68" y="57"/>
                    </a:cubicBezTo>
                    <a:cubicBezTo>
                      <a:pt x="70" y="59"/>
                      <a:pt x="69" y="59"/>
                      <a:pt x="68" y="59"/>
                    </a:cubicBezTo>
                    <a:cubicBezTo>
                      <a:pt x="63" y="53"/>
                      <a:pt x="61" y="56"/>
                      <a:pt x="55" y="52"/>
                    </a:cubicBezTo>
                    <a:cubicBezTo>
                      <a:pt x="60" y="55"/>
                      <a:pt x="66" y="62"/>
                      <a:pt x="71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75" y="69"/>
                      <a:pt x="76" y="66"/>
                      <a:pt x="81" y="72"/>
                    </a:cubicBezTo>
                    <a:cubicBezTo>
                      <a:pt x="80" y="72"/>
                      <a:pt x="80" y="72"/>
                      <a:pt x="80" y="72"/>
                    </a:cubicBezTo>
                    <a:cubicBezTo>
                      <a:pt x="86" y="77"/>
                      <a:pt x="93" y="83"/>
                      <a:pt x="100" y="89"/>
                    </a:cubicBezTo>
                    <a:cubicBezTo>
                      <a:pt x="99" y="80"/>
                      <a:pt x="90" y="75"/>
                      <a:pt x="85" y="71"/>
                    </a:cubicBezTo>
                    <a:cubicBezTo>
                      <a:pt x="84" y="71"/>
                      <a:pt x="87" y="77"/>
                      <a:pt x="87" y="78"/>
                    </a:cubicBezTo>
                    <a:cubicBezTo>
                      <a:pt x="92" y="82"/>
                      <a:pt x="98" y="88"/>
                      <a:pt x="100" y="87"/>
                    </a:cubicBezTo>
                    <a:cubicBezTo>
                      <a:pt x="101" y="86"/>
                      <a:pt x="101" y="86"/>
                      <a:pt x="101" y="86"/>
                    </a:cubicBezTo>
                    <a:cubicBezTo>
                      <a:pt x="99" y="86"/>
                      <a:pt x="93" y="82"/>
                      <a:pt x="96" y="85"/>
                    </a:cubicBezTo>
                    <a:cubicBezTo>
                      <a:pt x="91" y="82"/>
                      <a:pt x="94" y="81"/>
                      <a:pt x="89" y="78"/>
                    </a:cubicBezTo>
                    <a:cubicBezTo>
                      <a:pt x="90" y="77"/>
                      <a:pt x="93" y="79"/>
                      <a:pt x="94" y="78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1" y="76"/>
                      <a:pt x="88" y="74"/>
                      <a:pt x="89" y="74"/>
                    </a:cubicBezTo>
                    <a:cubicBezTo>
                      <a:pt x="81" y="70"/>
                      <a:pt x="80" y="65"/>
                      <a:pt x="72" y="60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73" y="62"/>
                      <a:pt x="71" y="61"/>
                    </a:cubicBezTo>
                    <a:cubicBezTo>
                      <a:pt x="70" y="58"/>
                      <a:pt x="69" y="58"/>
                      <a:pt x="66" y="54"/>
                    </a:cubicBezTo>
                    <a:cubicBezTo>
                      <a:pt x="62" y="52"/>
                      <a:pt x="59" y="52"/>
                      <a:pt x="55" y="48"/>
                    </a:cubicBezTo>
                    <a:cubicBezTo>
                      <a:pt x="57" y="48"/>
                      <a:pt x="49" y="41"/>
                      <a:pt x="49" y="39"/>
                    </a:cubicBezTo>
                    <a:cubicBezTo>
                      <a:pt x="47" y="40"/>
                      <a:pt x="41" y="33"/>
                      <a:pt x="39" y="33"/>
                    </a:cubicBezTo>
                    <a:cubicBezTo>
                      <a:pt x="37" y="31"/>
                      <a:pt x="34" y="28"/>
                      <a:pt x="35" y="28"/>
                    </a:cubicBezTo>
                    <a:cubicBezTo>
                      <a:pt x="35" y="28"/>
                      <a:pt x="36" y="28"/>
                      <a:pt x="36" y="2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3" y="25"/>
                      <a:pt x="32" y="26"/>
                      <a:pt x="30" y="23"/>
                    </a:cubicBezTo>
                    <a:cubicBezTo>
                      <a:pt x="30" y="23"/>
                      <a:pt x="32" y="24"/>
                      <a:pt x="33" y="25"/>
                    </a:cubicBezTo>
                    <a:cubicBezTo>
                      <a:pt x="28" y="20"/>
                      <a:pt x="22" y="19"/>
                      <a:pt x="19" y="14"/>
                    </a:cubicBezTo>
                    <a:cubicBezTo>
                      <a:pt x="17" y="13"/>
                      <a:pt x="11" y="8"/>
                      <a:pt x="11" y="11"/>
                    </a:cubicBezTo>
                    <a:cubicBezTo>
                      <a:pt x="10" y="9"/>
                      <a:pt x="11" y="8"/>
                      <a:pt x="6" y="5"/>
                    </a:cubicBezTo>
                    <a:cubicBezTo>
                      <a:pt x="4" y="6"/>
                      <a:pt x="4" y="0"/>
                      <a:pt x="1" y="5"/>
                    </a:cubicBezTo>
                    <a:cubicBezTo>
                      <a:pt x="3" y="6"/>
                      <a:pt x="4" y="8"/>
                      <a:pt x="6" y="9"/>
                    </a:cubicBezTo>
                    <a:cubicBezTo>
                      <a:pt x="0" y="7"/>
                      <a:pt x="6" y="9"/>
                      <a:pt x="1" y="7"/>
                    </a:cubicBezTo>
                    <a:cubicBezTo>
                      <a:pt x="4" y="10"/>
                      <a:pt x="10" y="12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8" y="20"/>
                      <a:pt x="21" y="21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6" y="26"/>
                      <a:pt x="30" y="30"/>
                      <a:pt x="33" y="35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3" y="45"/>
                      <a:pt x="52" y="51"/>
                      <a:pt x="58" y="55"/>
                    </a:cubicBezTo>
                    <a:cubicBezTo>
                      <a:pt x="60" y="57"/>
                      <a:pt x="63" y="60"/>
                      <a:pt x="62" y="60"/>
                    </a:cubicBezTo>
                    <a:cubicBezTo>
                      <a:pt x="62" y="60"/>
                      <a:pt x="61" y="59"/>
                      <a:pt x="60" y="59"/>
                    </a:cubicBezTo>
                    <a:cubicBezTo>
                      <a:pt x="63" y="62"/>
                      <a:pt x="66" y="67"/>
                      <a:pt x="69" y="67"/>
                    </a:cubicBezTo>
                    <a:cubicBezTo>
                      <a:pt x="72" y="69"/>
                      <a:pt x="70" y="70"/>
                      <a:pt x="73" y="72"/>
                    </a:cubicBezTo>
                    <a:cubicBezTo>
                      <a:pt x="77" y="75"/>
                      <a:pt x="82" y="79"/>
                      <a:pt x="87" y="83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1" y="84"/>
                      <a:pt x="89" y="90"/>
                      <a:pt x="94" y="83"/>
                    </a:cubicBezTo>
                    <a:cubicBezTo>
                      <a:pt x="92" y="82"/>
                      <a:pt x="92" y="82"/>
                      <a:pt x="92" y="82"/>
                    </a:cubicBezTo>
                    <a:cubicBezTo>
                      <a:pt x="91" y="80"/>
                      <a:pt x="89" y="79"/>
                      <a:pt x="88" y="80"/>
                    </a:cubicBezTo>
                    <a:cubicBezTo>
                      <a:pt x="89" y="80"/>
                      <a:pt x="92" y="84"/>
                      <a:pt x="91" y="84"/>
                    </a:cubicBezTo>
                    <a:cubicBezTo>
                      <a:pt x="89" y="82"/>
                      <a:pt x="86" y="80"/>
                      <a:pt x="83" y="78"/>
                    </a:cubicBezTo>
                    <a:cubicBezTo>
                      <a:pt x="85" y="79"/>
                      <a:pt x="84" y="77"/>
                      <a:pt x="87" y="79"/>
                    </a:cubicBezTo>
                    <a:cubicBezTo>
                      <a:pt x="88" y="81"/>
                      <a:pt x="94" y="82"/>
                      <a:pt x="91" y="85"/>
                    </a:cubicBezTo>
                    <a:cubicBezTo>
                      <a:pt x="89" y="83"/>
                      <a:pt x="88" y="81"/>
                      <a:pt x="85" y="78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0" y="66"/>
                      <a:pt x="67" y="65"/>
                      <a:pt x="62" y="5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8" name="Freeform 43"/>
              <p:cNvSpPr>
                <a:spLocks/>
              </p:cNvSpPr>
              <p:nvPr/>
            </p:nvSpPr>
            <p:spPr bwMode="auto">
              <a:xfrm>
                <a:off x="980" y="1909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3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9" name="Freeform 44"/>
              <p:cNvSpPr>
                <a:spLocks/>
              </p:cNvSpPr>
              <p:nvPr/>
            </p:nvSpPr>
            <p:spPr bwMode="auto">
              <a:xfrm>
                <a:off x="988" y="1918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0" name="Freeform 45"/>
              <p:cNvSpPr>
                <a:spLocks/>
              </p:cNvSpPr>
              <p:nvPr/>
            </p:nvSpPr>
            <p:spPr bwMode="auto">
              <a:xfrm>
                <a:off x="945" y="1874"/>
                <a:ext cx="11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1"/>
                      <a:pt x="0" y="0"/>
                    </a:cubicBezTo>
                    <a:cubicBezTo>
                      <a:pt x="1" y="1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1" name="Freeform 46"/>
              <p:cNvSpPr>
                <a:spLocks/>
              </p:cNvSpPr>
              <p:nvPr/>
            </p:nvSpPr>
            <p:spPr bwMode="auto">
              <a:xfrm>
                <a:off x="942" y="1874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6 h 6"/>
                  <a:gd name="T4" fmla="*/ 5 w 5"/>
                  <a:gd name="T5" fmla="*/ 6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5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2" name="Freeform 47"/>
              <p:cNvSpPr>
                <a:spLocks/>
              </p:cNvSpPr>
              <p:nvPr/>
            </p:nvSpPr>
            <p:spPr bwMode="auto">
              <a:xfrm>
                <a:off x="819" y="1757"/>
                <a:ext cx="264" cy="229"/>
              </a:xfrm>
              <a:custGeom>
                <a:avLst/>
                <a:gdLst>
                  <a:gd name="T0" fmla="*/ 84 w 97"/>
                  <a:gd name="T1" fmla="*/ 70 h 84"/>
                  <a:gd name="T2" fmla="*/ 90 w 97"/>
                  <a:gd name="T3" fmla="*/ 75 h 84"/>
                  <a:gd name="T4" fmla="*/ 90 w 97"/>
                  <a:gd name="T5" fmla="*/ 75 h 84"/>
                  <a:gd name="T6" fmla="*/ 90 w 97"/>
                  <a:gd name="T7" fmla="*/ 75 h 84"/>
                  <a:gd name="T8" fmla="*/ 87 w 97"/>
                  <a:gd name="T9" fmla="*/ 80 h 84"/>
                  <a:gd name="T10" fmla="*/ 87 w 97"/>
                  <a:gd name="T11" fmla="*/ 80 h 84"/>
                  <a:gd name="T12" fmla="*/ 87 w 97"/>
                  <a:gd name="T13" fmla="*/ 80 h 84"/>
                  <a:gd name="T14" fmla="*/ 77 w 97"/>
                  <a:gd name="T15" fmla="*/ 74 h 84"/>
                  <a:gd name="T16" fmla="*/ 86 w 97"/>
                  <a:gd name="T17" fmla="*/ 81 h 84"/>
                  <a:gd name="T18" fmla="*/ 86 w 97"/>
                  <a:gd name="T19" fmla="*/ 81 h 84"/>
                  <a:gd name="T20" fmla="*/ 91 w 97"/>
                  <a:gd name="T21" fmla="*/ 74 h 84"/>
                  <a:gd name="T22" fmla="*/ 91 w 97"/>
                  <a:gd name="T23" fmla="*/ 74 h 84"/>
                  <a:gd name="T24" fmla="*/ 89 w 97"/>
                  <a:gd name="T25" fmla="*/ 72 h 84"/>
                  <a:gd name="T26" fmla="*/ 68 w 97"/>
                  <a:gd name="T27" fmla="*/ 56 h 84"/>
                  <a:gd name="T28" fmla="*/ 38 w 97"/>
                  <a:gd name="T29" fmla="*/ 30 h 84"/>
                  <a:gd name="T30" fmla="*/ 15 w 97"/>
                  <a:gd name="T31" fmla="*/ 10 h 84"/>
                  <a:gd name="T32" fmla="*/ 4 w 97"/>
                  <a:gd name="T33" fmla="*/ 5 h 84"/>
                  <a:gd name="T34" fmla="*/ 4 w 97"/>
                  <a:gd name="T35" fmla="*/ 5 h 84"/>
                  <a:gd name="T36" fmla="*/ 4 w 97"/>
                  <a:gd name="T37" fmla="*/ 5 h 84"/>
                  <a:gd name="T38" fmla="*/ 0 w 97"/>
                  <a:gd name="T39" fmla="*/ 9 h 84"/>
                  <a:gd name="T40" fmla="*/ 0 w 97"/>
                  <a:gd name="T41" fmla="*/ 9 h 84"/>
                  <a:gd name="T42" fmla="*/ 3 w 97"/>
                  <a:gd name="T43" fmla="*/ 12 h 84"/>
                  <a:gd name="T44" fmla="*/ 6 w 97"/>
                  <a:gd name="T45" fmla="*/ 15 h 84"/>
                  <a:gd name="T46" fmla="*/ 9 w 97"/>
                  <a:gd name="T47" fmla="*/ 18 h 84"/>
                  <a:gd name="T48" fmla="*/ 16 w 97"/>
                  <a:gd name="T49" fmla="*/ 23 h 84"/>
                  <a:gd name="T50" fmla="*/ 22 w 97"/>
                  <a:gd name="T51" fmla="*/ 30 h 84"/>
                  <a:gd name="T52" fmla="*/ 44 w 97"/>
                  <a:gd name="T53" fmla="*/ 43 h 84"/>
                  <a:gd name="T54" fmla="*/ 29 w 97"/>
                  <a:gd name="T55" fmla="*/ 33 h 84"/>
                  <a:gd name="T56" fmla="*/ 26 w 97"/>
                  <a:gd name="T57" fmla="*/ 29 h 84"/>
                  <a:gd name="T58" fmla="*/ 12 w 97"/>
                  <a:gd name="T59" fmla="*/ 15 h 84"/>
                  <a:gd name="T60" fmla="*/ 9 w 97"/>
                  <a:gd name="T61" fmla="*/ 15 h 84"/>
                  <a:gd name="T62" fmla="*/ 2 w 97"/>
                  <a:gd name="T63" fmla="*/ 11 h 84"/>
                  <a:gd name="T64" fmla="*/ 1 w 97"/>
                  <a:gd name="T65" fmla="*/ 9 h 84"/>
                  <a:gd name="T66" fmla="*/ 1 w 97"/>
                  <a:gd name="T67" fmla="*/ 9 h 84"/>
                  <a:gd name="T68" fmla="*/ 3 w 97"/>
                  <a:gd name="T69" fmla="*/ 5 h 84"/>
                  <a:gd name="T70" fmla="*/ 3 w 97"/>
                  <a:gd name="T71" fmla="*/ 5 h 84"/>
                  <a:gd name="T72" fmla="*/ 3 w 97"/>
                  <a:gd name="T73" fmla="*/ 5 h 84"/>
                  <a:gd name="T74" fmla="*/ 5 w 97"/>
                  <a:gd name="T75" fmla="*/ 6 h 84"/>
                  <a:gd name="T76" fmla="*/ 4 w 97"/>
                  <a:gd name="T77" fmla="*/ 10 h 84"/>
                  <a:gd name="T78" fmla="*/ 5 w 97"/>
                  <a:gd name="T79" fmla="*/ 7 h 84"/>
                  <a:gd name="T80" fmla="*/ 12 w 97"/>
                  <a:gd name="T81" fmla="*/ 11 h 84"/>
                  <a:gd name="T82" fmla="*/ 33 w 97"/>
                  <a:gd name="T83" fmla="*/ 32 h 84"/>
                  <a:gd name="T84" fmla="*/ 56 w 97"/>
                  <a:gd name="T85" fmla="*/ 49 h 84"/>
                  <a:gd name="T86" fmla="*/ 72 w 97"/>
                  <a:gd name="T87" fmla="*/ 62 h 84"/>
                  <a:gd name="T88" fmla="*/ 82 w 97"/>
                  <a:gd name="T89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84">
                    <a:moveTo>
                      <a:pt x="77" y="66"/>
                    </a:moveTo>
                    <a:cubicBezTo>
                      <a:pt x="84" y="70"/>
                      <a:pt x="84" y="70"/>
                      <a:pt x="84" y="70"/>
                    </a:cubicBezTo>
                    <a:cubicBezTo>
                      <a:pt x="85" y="71"/>
                      <a:pt x="87" y="73"/>
                      <a:pt x="89" y="74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84" y="84"/>
                      <a:pt x="89" y="78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8" y="78"/>
                      <a:pt x="85" y="82"/>
                      <a:pt x="90" y="76"/>
                    </a:cubicBezTo>
                    <a:cubicBezTo>
                      <a:pt x="81" y="81"/>
                      <a:pt x="76" y="68"/>
                      <a:pt x="77" y="74"/>
                    </a:cubicBezTo>
                    <a:cubicBezTo>
                      <a:pt x="85" y="80"/>
                      <a:pt x="85" y="80"/>
                      <a:pt x="85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97" y="67"/>
                      <a:pt x="89" y="77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0" y="65"/>
                      <a:pt x="74" y="60"/>
                      <a:pt x="68" y="56"/>
                    </a:cubicBezTo>
                    <a:cubicBezTo>
                      <a:pt x="57" y="46"/>
                      <a:pt x="45" y="36"/>
                      <a:pt x="33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5" y="22"/>
                      <a:pt x="24" y="16"/>
                      <a:pt x="12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8"/>
                      <a:pt x="9" y="6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7" y="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5" y="15"/>
                      <a:pt x="6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3" y="20"/>
                      <a:pt x="15" y="22"/>
                      <a:pt x="19" y="26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7" y="25"/>
                      <a:pt x="21" y="27"/>
                      <a:pt x="24" y="29"/>
                    </a:cubicBezTo>
                    <a:cubicBezTo>
                      <a:pt x="26" y="31"/>
                      <a:pt x="23" y="30"/>
                      <a:pt x="22" y="30"/>
                    </a:cubicBezTo>
                    <a:cubicBezTo>
                      <a:pt x="32" y="36"/>
                      <a:pt x="34" y="41"/>
                      <a:pt x="43" y="44"/>
                    </a:cubicBezTo>
                    <a:cubicBezTo>
                      <a:pt x="43" y="44"/>
                      <a:pt x="41" y="41"/>
                      <a:pt x="44" y="43"/>
                    </a:cubicBezTo>
                    <a:cubicBezTo>
                      <a:pt x="39" y="38"/>
                      <a:pt x="34" y="35"/>
                      <a:pt x="28" y="32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3" y="32"/>
                      <a:pt x="27" y="30"/>
                      <a:pt x="19" y="25"/>
                    </a:cubicBezTo>
                    <a:cubicBezTo>
                      <a:pt x="22" y="26"/>
                      <a:pt x="25" y="28"/>
                      <a:pt x="26" y="29"/>
                    </a:cubicBezTo>
                    <a:cubicBezTo>
                      <a:pt x="20" y="20"/>
                      <a:pt x="14" y="21"/>
                      <a:pt x="11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8" y="12"/>
                      <a:pt x="6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7" y="13"/>
                      <a:pt x="5" y="13"/>
                      <a:pt x="4" y="13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6" y="1"/>
                      <a:pt x="2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0" y="10"/>
                      <a:pt x="4" y="9"/>
                      <a:pt x="4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5"/>
                      <a:pt x="4" y="8"/>
                      <a:pt x="5" y="7"/>
                    </a:cubicBezTo>
                    <a:cubicBezTo>
                      <a:pt x="9" y="9"/>
                      <a:pt x="8" y="11"/>
                      <a:pt x="10" y="12"/>
                    </a:cubicBezTo>
                    <a:cubicBezTo>
                      <a:pt x="13" y="14"/>
                      <a:pt x="8" y="11"/>
                      <a:pt x="12" y="11"/>
                    </a:cubicBezTo>
                    <a:cubicBezTo>
                      <a:pt x="14" y="16"/>
                      <a:pt x="30" y="29"/>
                      <a:pt x="38" y="34"/>
                    </a:cubicBezTo>
                    <a:cubicBezTo>
                      <a:pt x="36" y="32"/>
                      <a:pt x="36" y="34"/>
                      <a:pt x="33" y="32"/>
                    </a:cubicBezTo>
                    <a:cubicBezTo>
                      <a:pt x="34" y="33"/>
                      <a:pt x="39" y="36"/>
                      <a:pt x="39" y="35"/>
                    </a:cubicBezTo>
                    <a:cubicBezTo>
                      <a:pt x="45" y="39"/>
                      <a:pt x="51" y="45"/>
                      <a:pt x="56" y="49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60" y="49"/>
                      <a:pt x="64" y="57"/>
                      <a:pt x="72" y="62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4" y="64"/>
                      <a:pt x="78" y="64"/>
                      <a:pt x="82" y="67"/>
                    </a:cubicBezTo>
                    <a:cubicBezTo>
                      <a:pt x="80" y="67"/>
                      <a:pt x="78" y="65"/>
                      <a:pt x="77" y="6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3" name="Freeform 48"/>
              <p:cNvSpPr>
                <a:spLocks/>
              </p:cNvSpPr>
              <p:nvPr/>
            </p:nvSpPr>
            <p:spPr bwMode="auto">
              <a:xfrm>
                <a:off x="1010" y="1942"/>
                <a:ext cx="19" cy="11"/>
              </a:xfrm>
              <a:custGeom>
                <a:avLst/>
                <a:gdLst>
                  <a:gd name="T0" fmla="*/ 3 w 7"/>
                  <a:gd name="T1" fmla="*/ 2 h 4"/>
                  <a:gd name="T2" fmla="*/ 7 w 7"/>
                  <a:gd name="T3" fmla="*/ 3 h 4"/>
                  <a:gd name="T4" fmla="*/ 0 w 7"/>
                  <a:gd name="T5" fmla="*/ 1 h 4"/>
                  <a:gd name="T6" fmla="*/ 5 w 7"/>
                  <a:gd name="T7" fmla="*/ 4 h 4"/>
                  <a:gd name="T8" fmla="*/ 3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3" y="2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0" y="0"/>
                      <a:pt x="0" y="1"/>
                    </a:cubicBezTo>
                    <a:cubicBezTo>
                      <a:pt x="2" y="2"/>
                      <a:pt x="4" y="4"/>
                      <a:pt x="5" y="4"/>
                    </a:cubicBezTo>
                    <a:cubicBezTo>
                      <a:pt x="4" y="3"/>
                      <a:pt x="5" y="3"/>
                      <a:pt x="3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4" name="Freeform 49"/>
              <p:cNvSpPr>
                <a:spLocks/>
              </p:cNvSpPr>
              <p:nvPr/>
            </p:nvSpPr>
            <p:spPr bwMode="auto">
              <a:xfrm>
                <a:off x="817" y="1795"/>
                <a:ext cx="193" cy="150"/>
              </a:xfrm>
              <a:custGeom>
                <a:avLst/>
                <a:gdLst>
                  <a:gd name="T0" fmla="*/ 25 w 71"/>
                  <a:gd name="T1" fmla="*/ 18 h 55"/>
                  <a:gd name="T2" fmla="*/ 23 w 71"/>
                  <a:gd name="T3" fmla="*/ 18 h 55"/>
                  <a:gd name="T4" fmla="*/ 50 w 71"/>
                  <a:gd name="T5" fmla="*/ 40 h 55"/>
                  <a:gd name="T6" fmla="*/ 60 w 71"/>
                  <a:gd name="T7" fmla="*/ 45 h 55"/>
                  <a:gd name="T8" fmla="*/ 61 w 71"/>
                  <a:gd name="T9" fmla="*/ 47 h 55"/>
                  <a:gd name="T10" fmla="*/ 70 w 71"/>
                  <a:gd name="T11" fmla="*/ 52 h 55"/>
                  <a:gd name="T12" fmla="*/ 65 w 71"/>
                  <a:gd name="T13" fmla="*/ 49 h 55"/>
                  <a:gd name="T14" fmla="*/ 66 w 71"/>
                  <a:gd name="T15" fmla="*/ 49 h 55"/>
                  <a:gd name="T16" fmla="*/ 61 w 71"/>
                  <a:gd name="T17" fmla="*/ 45 h 55"/>
                  <a:gd name="T18" fmla="*/ 63 w 71"/>
                  <a:gd name="T19" fmla="*/ 46 h 55"/>
                  <a:gd name="T20" fmla="*/ 49 w 71"/>
                  <a:gd name="T21" fmla="*/ 37 h 55"/>
                  <a:gd name="T22" fmla="*/ 51 w 71"/>
                  <a:gd name="T23" fmla="*/ 36 h 55"/>
                  <a:gd name="T24" fmla="*/ 38 w 71"/>
                  <a:gd name="T25" fmla="*/ 26 h 55"/>
                  <a:gd name="T26" fmla="*/ 39 w 71"/>
                  <a:gd name="T27" fmla="*/ 27 h 55"/>
                  <a:gd name="T28" fmla="*/ 40 w 71"/>
                  <a:gd name="T29" fmla="*/ 29 h 55"/>
                  <a:gd name="T30" fmla="*/ 36 w 71"/>
                  <a:gd name="T31" fmla="*/ 24 h 55"/>
                  <a:gd name="T32" fmla="*/ 12 w 71"/>
                  <a:gd name="T33" fmla="*/ 6 h 55"/>
                  <a:gd name="T34" fmla="*/ 5 w 71"/>
                  <a:gd name="T35" fmla="*/ 4 h 55"/>
                  <a:gd name="T36" fmla="*/ 8 w 71"/>
                  <a:gd name="T37" fmla="*/ 4 h 55"/>
                  <a:gd name="T38" fmla="*/ 4 w 71"/>
                  <a:gd name="T39" fmla="*/ 0 h 55"/>
                  <a:gd name="T40" fmla="*/ 0 w 71"/>
                  <a:gd name="T41" fmla="*/ 0 h 55"/>
                  <a:gd name="T42" fmla="*/ 25 w 71"/>
                  <a:gd name="T43" fmla="*/ 1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55">
                    <a:moveTo>
                      <a:pt x="25" y="18"/>
                    </a:moveTo>
                    <a:cubicBezTo>
                      <a:pt x="24" y="17"/>
                      <a:pt x="24" y="18"/>
                      <a:pt x="23" y="18"/>
                    </a:cubicBezTo>
                    <a:cubicBezTo>
                      <a:pt x="34" y="26"/>
                      <a:pt x="47" y="36"/>
                      <a:pt x="50" y="40"/>
                    </a:cubicBezTo>
                    <a:cubicBezTo>
                      <a:pt x="54" y="43"/>
                      <a:pt x="56" y="42"/>
                      <a:pt x="60" y="4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8"/>
                      <a:pt x="71" y="55"/>
                      <a:pt x="70" y="52"/>
                    </a:cubicBezTo>
                    <a:cubicBezTo>
                      <a:pt x="69" y="51"/>
                      <a:pt x="67" y="51"/>
                      <a:pt x="65" y="49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57" y="39"/>
                      <a:pt x="57" y="44"/>
                      <a:pt x="49" y="37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45" y="32"/>
                      <a:pt x="42" y="30"/>
                      <a:pt x="38" y="26"/>
                    </a:cubicBezTo>
                    <a:cubicBezTo>
                      <a:pt x="38" y="26"/>
                      <a:pt x="38" y="26"/>
                      <a:pt x="39" y="27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31" y="24"/>
                      <a:pt x="41" y="29"/>
                      <a:pt x="36" y="24"/>
                    </a:cubicBezTo>
                    <a:cubicBezTo>
                      <a:pt x="29" y="20"/>
                      <a:pt x="15" y="11"/>
                      <a:pt x="12" y="6"/>
                    </a:cubicBezTo>
                    <a:cubicBezTo>
                      <a:pt x="15" y="10"/>
                      <a:pt x="9" y="7"/>
                      <a:pt x="5" y="4"/>
                    </a:cubicBezTo>
                    <a:cubicBezTo>
                      <a:pt x="4" y="2"/>
                      <a:pt x="7" y="4"/>
                      <a:pt x="8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6" y="3"/>
                      <a:pt x="2" y="1"/>
                      <a:pt x="0" y="0"/>
                    </a:cubicBezTo>
                    <a:cubicBezTo>
                      <a:pt x="5" y="6"/>
                      <a:pt x="17" y="11"/>
                      <a:pt x="25" y="18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5" name="Freeform 50"/>
              <p:cNvSpPr>
                <a:spLocks/>
              </p:cNvSpPr>
              <p:nvPr/>
            </p:nvSpPr>
            <p:spPr bwMode="auto">
              <a:xfrm>
                <a:off x="868" y="1836"/>
                <a:ext cx="11" cy="8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2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6" name="Freeform 51"/>
              <p:cNvSpPr>
                <a:spLocks/>
              </p:cNvSpPr>
              <p:nvPr/>
            </p:nvSpPr>
            <p:spPr bwMode="auto">
              <a:xfrm>
                <a:off x="670" y="1643"/>
                <a:ext cx="223" cy="179"/>
              </a:xfrm>
              <a:custGeom>
                <a:avLst/>
                <a:gdLst>
                  <a:gd name="T0" fmla="*/ 54 w 82"/>
                  <a:gd name="T1" fmla="*/ 53 h 66"/>
                  <a:gd name="T2" fmla="*/ 45 w 82"/>
                  <a:gd name="T3" fmla="*/ 63 h 66"/>
                  <a:gd name="T4" fmla="*/ 29 w 82"/>
                  <a:gd name="T5" fmla="*/ 59 h 66"/>
                  <a:gd name="T6" fmla="*/ 0 w 82"/>
                  <a:gd name="T7" fmla="*/ 42 h 66"/>
                  <a:gd name="T8" fmla="*/ 38 w 82"/>
                  <a:gd name="T9" fmla="*/ 0 h 66"/>
                  <a:gd name="T10" fmla="*/ 49 w 82"/>
                  <a:gd name="T11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66">
                    <a:moveTo>
                      <a:pt x="54" y="53"/>
                    </a:moveTo>
                    <a:cubicBezTo>
                      <a:pt x="55" y="56"/>
                      <a:pt x="49" y="61"/>
                      <a:pt x="45" y="63"/>
                    </a:cubicBezTo>
                    <a:cubicBezTo>
                      <a:pt x="38" y="66"/>
                      <a:pt x="35" y="63"/>
                      <a:pt x="29" y="59"/>
                    </a:cubicBezTo>
                    <a:cubicBezTo>
                      <a:pt x="20" y="54"/>
                      <a:pt x="10" y="45"/>
                      <a:pt x="0" y="42"/>
                    </a:cubicBezTo>
                    <a:cubicBezTo>
                      <a:pt x="14" y="29"/>
                      <a:pt x="25" y="14"/>
                      <a:pt x="38" y="0"/>
                    </a:cubicBezTo>
                    <a:cubicBezTo>
                      <a:pt x="60" y="12"/>
                      <a:pt x="82" y="40"/>
                      <a:pt x="49" y="54"/>
                    </a:cubicBezTo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7" name="Freeform 52"/>
              <p:cNvSpPr>
                <a:spLocks/>
              </p:cNvSpPr>
              <p:nvPr/>
            </p:nvSpPr>
            <p:spPr bwMode="auto">
              <a:xfrm>
                <a:off x="803" y="178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8" name="Freeform 53"/>
              <p:cNvSpPr>
                <a:spLocks/>
              </p:cNvSpPr>
              <p:nvPr/>
            </p:nvSpPr>
            <p:spPr bwMode="auto">
              <a:xfrm>
                <a:off x="806" y="1784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3 h 5"/>
                  <a:gd name="T4" fmla="*/ 0 w 4"/>
                  <a:gd name="T5" fmla="*/ 0 h 5"/>
                  <a:gd name="T6" fmla="*/ 0 w 4"/>
                  <a:gd name="T7" fmla="*/ 3 h 5"/>
                  <a:gd name="T8" fmla="*/ 1 w 4"/>
                  <a:gd name="T9" fmla="*/ 2 h 5"/>
                  <a:gd name="T10" fmla="*/ 1 w 4"/>
                  <a:gd name="T11" fmla="*/ 4 h 5"/>
                  <a:gd name="T12" fmla="*/ 2 w 4"/>
                  <a:gd name="T13" fmla="*/ 3 h 5"/>
                  <a:gd name="T14" fmla="*/ 3 w 4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3" y="1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2" y="5"/>
                      <a:pt x="1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9" name="Freeform 54"/>
              <p:cNvSpPr>
                <a:spLocks/>
              </p:cNvSpPr>
              <p:nvPr/>
            </p:nvSpPr>
            <p:spPr bwMode="auto">
              <a:xfrm>
                <a:off x="814" y="178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0" name="Freeform 55"/>
              <p:cNvSpPr>
                <a:spLocks/>
              </p:cNvSpPr>
              <p:nvPr/>
            </p:nvSpPr>
            <p:spPr bwMode="auto">
              <a:xfrm>
                <a:off x="814" y="178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1" name="Freeform 56"/>
              <p:cNvSpPr>
                <a:spLocks/>
              </p:cNvSpPr>
              <p:nvPr/>
            </p:nvSpPr>
            <p:spPr bwMode="auto">
              <a:xfrm>
                <a:off x="819" y="17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2" name="Freeform 57"/>
              <p:cNvSpPr>
                <a:spLocks/>
              </p:cNvSpPr>
              <p:nvPr/>
            </p:nvSpPr>
            <p:spPr bwMode="auto">
              <a:xfrm>
                <a:off x="819" y="1779"/>
                <a:ext cx="6" cy="11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0 w 2"/>
                  <a:gd name="T5" fmla="*/ 1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  <a:gd name="T12" fmla="*/ 1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3" name="Freeform 58"/>
              <p:cNvSpPr>
                <a:spLocks/>
              </p:cNvSpPr>
              <p:nvPr/>
            </p:nvSpPr>
            <p:spPr bwMode="auto">
              <a:xfrm>
                <a:off x="819" y="17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4" name="Freeform 59"/>
              <p:cNvSpPr>
                <a:spLocks/>
              </p:cNvSpPr>
              <p:nvPr/>
            </p:nvSpPr>
            <p:spPr bwMode="auto">
              <a:xfrm>
                <a:off x="817" y="178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5" name="Freeform 60"/>
              <p:cNvSpPr>
                <a:spLocks/>
              </p:cNvSpPr>
              <p:nvPr/>
            </p:nvSpPr>
            <p:spPr bwMode="auto">
              <a:xfrm>
                <a:off x="822" y="1776"/>
                <a:ext cx="11" cy="11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2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2"/>
                      <a:pt x="0" y="1"/>
                      <a:pt x="1" y="2"/>
                    </a:cubicBezTo>
                    <a:cubicBezTo>
                      <a:pt x="2" y="2"/>
                      <a:pt x="3" y="2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6" name="Freeform 61"/>
              <p:cNvSpPr>
                <a:spLocks/>
              </p:cNvSpPr>
              <p:nvPr/>
            </p:nvSpPr>
            <p:spPr bwMode="auto">
              <a:xfrm>
                <a:off x="838" y="1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7" name="Freeform 62"/>
              <p:cNvSpPr>
                <a:spLocks/>
              </p:cNvSpPr>
              <p:nvPr/>
            </p:nvSpPr>
            <p:spPr bwMode="auto">
              <a:xfrm>
                <a:off x="833" y="1768"/>
                <a:ext cx="16" cy="1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3 h 6"/>
                  <a:gd name="T4" fmla="*/ 3 w 6"/>
                  <a:gd name="T5" fmla="*/ 1 h 6"/>
                  <a:gd name="T6" fmla="*/ 2 w 6"/>
                  <a:gd name="T7" fmla="*/ 3 h 6"/>
                  <a:gd name="T8" fmla="*/ 1 w 6"/>
                  <a:gd name="T9" fmla="*/ 1 h 6"/>
                  <a:gd name="T10" fmla="*/ 1 w 6"/>
                  <a:gd name="T11" fmla="*/ 4 h 6"/>
                  <a:gd name="T12" fmla="*/ 0 w 6"/>
                  <a:gd name="T13" fmla="*/ 4 h 6"/>
                  <a:gd name="T14" fmla="*/ 1 w 6"/>
                  <a:gd name="T15" fmla="*/ 5 h 6"/>
                  <a:gd name="T16" fmla="*/ 2 w 6"/>
                  <a:gd name="T17" fmla="*/ 4 h 6"/>
                  <a:gd name="T18" fmla="*/ 2 w 6"/>
                  <a:gd name="T19" fmla="*/ 6 h 6"/>
                  <a:gd name="T20" fmla="*/ 6 w 6"/>
                  <a:gd name="T21" fmla="*/ 4 h 6"/>
                  <a:gd name="T22" fmla="*/ 3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0" y="2"/>
                      <a:pt x="3" y="2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3"/>
                      <a:pt x="2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5"/>
                      <a:pt x="5" y="6"/>
                      <a:pt x="6" y="4"/>
                    </a:cubicBezTo>
                    <a:cubicBezTo>
                      <a:pt x="6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8" name="Freeform 63"/>
              <p:cNvSpPr>
                <a:spLocks/>
              </p:cNvSpPr>
              <p:nvPr/>
            </p:nvSpPr>
            <p:spPr bwMode="auto">
              <a:xfrm>
                <a:off x="847" y="177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9" name="Freeform 64"/>
              <p:cNvSpPr>
                <a:spLocks/>
              </p:cNvSpPr>
              <p:nvPr/>
            </p:nvSpPr>
            <p:spPr bwMode="auto">
              <a:xfrm>
                <a:off x="844" y="1757"/>
                <a:ext cx="16" cy="14"/>
              </a:xfrm>
              <a:custGeom>
                <a:avLst/>
                <a:gdLst>
                  <a:gd name="T0" fmla="*/ 0 w 6"/>
                  <a:gd name="T1" fmla="*/ 2 h 5"/>
                  <a:gd name="T2" fmla="*/ 1 w 6"/>
                  <a:gd name="T3" fmla="*/ 3 h 5"/>
                  <a:gd name="T4" fmla="*/ 0 w 6"/>
                  <a:gd name="T5" fmla="*/ 3 h 5"/>
                  <a:gd name="T6" fmla="*/ 1 w 6"/>
                  <a:gd name="T7" fmla="*/ 4 h 5"/>
                  <a:gd name="T8" fmla="*/ 1 w 6"/>
                  <a:gd name="T9" fmla="*/ 2 h 5"/>
                  <a:gd name="T10" fmla="*/ 4 w 6"/>
                  <a:gd name="T11" fmla="*/ 3 h 5"/>
                  <a:gd name="T12" fmla="*/ 3 w 6"/>
                  <a:gd name="T13" fmla="*/ 4 h 5"/>
                  <a:gd name="T14" fmla="*/ 4 w 6"/>
                  <a:gd name="T15" fmla="*/ 0 h 5"/>
                  <a:gd name="T16" fmla="*/ 4 w 6"/>
                  <a:gd name="T17" fmla="*/ 1 h 5"/>
                  <a:gd name="T18" fmla="*/ 3 w 6"/>
                  <a:gd name="T19" fmla="*/ 0 h 5"/>
                  <a:gd name="T20" fmla="*/ 0 w 6"/>
                  <a:gd name="T2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3" y="5"/>
                      <a:pt x="1" y="3"/>
                      <a:pt x="1" y="2"/>
                    </a:cubicBezTo>
                    <a:cubicBezTo>
                      <a:pt x="3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6" y="4"/>
                      <a:pt x="5" y="1"/>
                      <a:pt x="4" y="0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0" name="Freeform 65"/>
              <p:cNvSpPr>
                <a:spLocks/>
              </p:cNvSpPr>
              <p:nvPr/>
            </p:nvSpPr>
            <p:spPr bwMode="auto">
              <a:xfrm>
                <a:off x="841" y="176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1" name="Freeform 66"/>
              <p:cNvSpPr>
                <a:spLocks/>
              </p:cNvSpPr>
              <p:nvPr/>
            </p:nvSpPr>
            <p:spPr bwMode="auto">
              <a:xfrm>
                <a:off x="855" y="17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2" name="Freeform 67"/>
              <p:cNvSpPr>
                <a:spLocks/>
              </p:cNvSpPr>
              <p:nvPr/>
            </p:nvSpPr>
            <p:spPr bwMode="auto">
              <a:xfrm>
                <a:off x="847" y="17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3" name="Freeform 68"/>
              <p:cNvSpPr>
                <a:spLocks/>
              </p:cNvSpPr>
              <p:nvPr/>
            </p:nvSpPr>
            <p:spPr bwMode="auto">
              <a:xfrm>
                <a:off x="825" y="1675"/>
                <a:ext cx="38" cy="79"/>
              </a:xfrm>
              <a:custGeom>
                <a:avLst/>
                <a:gdLst>
                  <a:gd name="T0" fmla="*/ 4 w 14"/>
                  <a:gd name="T1" fmla="*/ 0 h 29"/>
                  <a:gd name="T2" fmla="*/ 3 w 14"/>
                  <a:gd name="T3" fmla="*/ 2 h 29"/>
                  <a:gd name="T4" fmla="*/ 2 w 14"/>
                  <a:gd name="T5" fmla="*/ 2 h 29"/>
                  <a:gd name="T6" fmla="*/ 0 w 14"/>
                  <a:gd name="T7" fmla="*/ 3 h 29"/>
                  <a:gd name="T8" fmla="*/ 2 w 14"/>
                  <a:gd name="T9" fmla="*/ 4 h 29"/>
                  <a:gd name="T10" fmla="*/ 1 w 14"/>
                  <a:gd name="T11" fmla="*/ 5 h 29"/>
                  <a:gd name="T12" fmla="*/ 4 w 14"/>
                  <a:gd name="T13" fmla="*/ 8 h 29"/>
                  <a:gd name="T14" fmla="*/ 6 w 14"/>
                  <a:gd name="T15" fmla="*/ 10 h 29"/>
                  <a:gd name="T16" fmla="*/ 9 w 14"/>
                  <a:gd name="T17" fmla="*/ 22 h 29"/>
                  <a:gd name="T18" fmla="*/ 12 w 14"/>
                  <a:gd name="T19" fmla="*/ 22 h 29"/>
                  <a:gd name="T20" fmla="*/ 10 w 14"/>
                  <a:gd name="T21" fmla="*/ 23 h 29"/>
                  <a:gd name="T22" fmla="*/ 10 w 14"/>
                  <a:gd name="T23" fmla="*/ 22 h 29"/>
                  <a:gd name="T24" fmla="*/ 9 w 14"/>
                  <a:gd name="T25" fmla="*/ 26 h 29"/>
                  <a:gd name="T26" fmla="*/ 12 w 14"/>
                  <a:gd name="T27" fmla="*/ 26 h 29"/>
                  <a:gd name="T28" fmla="*/ 9 w 14"/>
                  <a:gd name="T29" fmla="*/ 27 h 29"/>
                  <a:gd name="T30" fmla="*/ 10 w 14"/>
                  <a:gd name="T31" fmla="*/ 29 h 29"/>
                  <a:gd name="T32" fmla="*/ 12 w 14"/>
                  <a:gd name="T33" fmla="*/ 28 h 29"/>
                  <a:gd name="T34" fmla="*/ 13 w 14"/>
                  <a:gd name="T35" fmla="*/ 29 h 29"/>
                  <a:gd name="T36" fmla="*/ 11 w 14"/>
                  <a:gd name="T37" fmla="*/ 20 h 29"/>
                  <a:gd name="T38" fmla="*/ 12 w 14"/>
                  <a:gd name="T39" fmla="*/ 20 h 29"/>
                  <a:gd name="T40" fmla="*/ 12 w 14"/>
                  <a:gd name="T41" fmla="*/ 15 h 29"/>
                  <a:gd name="T42" fmla="*/ 9 w 14"/>
                  <a:gd name="T43" fmla="*/ 14 h 29"/>
                  <a:gd name="T44" fmla="*/ 10 w 14"/>
                  <a:gd name="T45" fmla="*/ 12 h 29"/>
                  <a:gd name="T46" fmla="*/ 9 w 14"/>
                  <a:gd name="T47" fmla="*/ 13 h 29"/>
                  <a:gd name="T48" fmla="*/ 9 w 14"/>
                  <a:gd name="T49" fmla="*/ 11 h 29"/>
                  <a:gd name="T50" fmla="*/ 7 w 14"/>
                  <a:gd name="T51" fmla="*/ 12 h 29"/>
                  <a:gd name="T52" fmla="*/ 9 w 14"/>
                  <a:gd name="T53" fmla="*/ 7 h 29"/>
                  <a:gd name="T54" fmla="*/ 8 w 14"/>
                  <a:gd name="T55" fmla="*/ 8 h 29"/>
                  <a:gd name="T56" fmla="*/ 6 w 14"/>
                  <a:gd name="T57" fmla="*/ 8 h 29"/>
                  <a:gd name="T58" fmla="*/ 8 w 14"/>
                  <a:gd name="T59" fmla="*/ 7 h 29"/>
                  <a:gd name="T60" fmla="*/ 6 w 14"/>
                  <a:gd name="T61" fmla="*/ 6 h 29"/>
                  <a:gd name="T62" fmla="*/ 5 w 14"/>
                  <a:gd name="T63" fmla="*/ 7 h 29"/>
                  <a:gd name="T64" fmla="*/ 4 w 14"/>
                  <a:gd name="T65" fmla="*/ 4 h 29"/>
                  <a:gd name="T66" fmla="*/ 6 w 14"/>
                  <a:gd name="T67" fmla="*/ 4 h 29"/>
                  <a:gd name="T68" fmla="*/ 6 w 14"/>
                  <a:gd name="T69" fmla="*/ 2 h 29"/>
                  <a:gd name="T70" fmla="*/ 3 w 14"/>
                  <a:gd name="T71" fmla="*/ 2 h 29"/>
                  <a:gd name="T72" fmla="*/ 4 w 14"/>
                  <a:gd name="T7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9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1" y="3"/>
                      <a:pt x="1" y="2"/>
                      <a:pt x="0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4" y="6"/>
                      <a:pt x="4" y="8"/>
                    </a:cubicBezTo>
                    <a:cubicBezTo>
                      <a:pt x="4" y="9"/>
                      <a:pt x="5" y="9"/>
                      <a:pt x="6" y="10"/>
                    </a:cubicBezTo>
                    <a:cubicBezTo>
                      <a:pt x="7" y="14"/>
                      <a:pt x="10" y="17"/>
                      <a:pt x="9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8" y="23"/>
                      <a:pt x="10" y="25"/>
                      <a:pt x="9" y="26"/>
                    </a:cubicBezTo>
                    <a:cubicBezTo>
                      <a:pt x="10" y="26"/>
                      <a:pt x="12" y="26"/>
                      <a:pt x="12" y="26"/>
                    </a:cubicBezTo>
                    <a:cubicBezTo>
                      <a:pt x="10" y="26"/>
                      <a:pt x="12" y="28"/>
                      <a:pt x="9" y="27"/>
                    </a:cubicBezTo>
                    <a:cubicBezTo>
                      <a:pt x="8" y="28"/>
                      <a:pt x="11" y="28"/>
                      <a:pt x="10" y="29"/>
                    </a:cubicBezTo>
                    <a:cubicBezTo>
                      <a:pt x="11" y="29"/>
                      <a:pt x="11" y="28"/>
                      <a:pt x="12" y="28"/>
                    </a:cubicBezTo>
                    <a:cubicBezTo>
                      <a:pt x="13" y="29"/>
                      <a:pt x="11" y="29"/>
                      <a:pt x="13" y="29"/>
                    </a:cubicBezTo>
                    <a:cubicBezTo>
                      <a:pt x="14" y="27"/>
                      <a:pt x="12" y="23"/>
                      <a:pt x="11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19"/>
                      <a:pt x="11" y="17"/>
                      <a:pt x="12" y="15"/>
                    </a:cubicBezTo>
                    <a:cubicBezTo>
                      <a:pt x="11" y="16"/>
                      <a:pt x="12" y="12"/>
                      <a:pt x="9" y="14"/>
                    </a:cubicBezTo>
                    <a:cubicBezTo>
                      <a:pt x="10" y="13"/>
                      <a:pt x="10" y="13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10" y="12"/>
                      <a:pt x="9" y="11"/>
                    </a:cubicBezTo>
                    <a:cubicBezTo>
                      <a:pt x="9" y="12"/>
                      <a:pt x="8" y="11"/>
                      <a:pt x="7" y="12"/>
                    </a:cubicBezTo>
                    <a:cubicBezTo>
                      <a:pt x="8" y="10"/>
                      <a:pt x="8" y="9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8" y="6"/>
                      <a:pt x="5" y="7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4" y="2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5" y="2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4" name="Rectangle 69"/>
              <p:cNvSpPr>
                <a:spLocks noChangeArrowheads="1"/>
              </p:cNvSpPr>
              <p:nvPr/>
            </p:nvSpPr>
            <p:spPr bwMode="auto">
              <a:xfrm>
                <a:off x="841" y="1681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5" name="Freeform 70"/>
              <p:cNvSpPr>
                <a:spLocks/>
              </p:cNvSpPr>
              <p:nvPr/>
            </p:nvSpPr>
            <p:spPr bwMode="auto">
              <a:xfrm>
                <a:off x="836" y="16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6" name="Rectangle 71"/>
              <p:cNvSpPr>
                <a:spLocks noChangeArrowheads="1"/>
              </p:cNvSpPr>
              <p:nvPr/>
            </p:nvSpPr>
            <p:spPr bwMode="auto">
              <a:xfrm>
                <a:off x="836" y="169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7" name="Freeform 72"/>
              <p:cNvSpPr>
                <a:spLocks/>
              </p:cNvSpPr>
              <p:nvPr/>
            </p:nvSpPr>
            <p:spPr bwMode="auto">
              <a:xfrm>
                <a:off x="849" y="16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8" name="Freeform 73"/>
              <p:cNvSpPr>
                <a:spLocks/>
              </p:cNvSpPr>
              <p:nvPr/>
            </p:nvSpPr>
            <p:spPr bwMode="auto">
              <a:xfrm>
                <a:off x="857" y="171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9" name="Freeform 74"/>
              <p:cNvSpPr>
                <a:spLocks/>
              </p:cNvSpPr>
              <p:nvPr/>
            </p:nvSpPr>
            <p:spPr bwMode="auto">
              <a:xfrm>
                <a:off x="836" y="167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0" name="Freeform 75"/>
              <p:cNvSpPr>
                <a:spLocks/>
              </p:cNvSpPr>
              <p:nvPr/>
            </p:nvSpPr>
            <p:spPr bwMode="auto">
              <a:xfrm>
                <a:off x="792" y="1648"/>
                <a:ext cx="41" cy="33"/>
              </a:xfrm>
              <a:custGeom>
                <a:avLst/>
                <a:gdLst>
                  <a:gd name="T0" fmla="*/ 1 w 15"/>
                  <a:gd name="T1" fmla="*/ 3 h 12"/>
                  <a:gd name="T2" fmla="*/ 2 w 15"/>
                  <a:gd name="T3" fmla="*/ 6 h 12"/>
                  <a:gd name="T4" fmla="*/ 6 w 15"/>
                  <a:gd name="T5" fmla="*/ 4 h 12"/>
                  <a:gd name="T6" fmla="*/ 4 w 15"/>
                  <a:gd name="T7" fmla="*/ 6 h 12"/>
                  <a:gd name="T8" fmla="*/ 9 w 15"/>
                  <a:gd name="T9" fmla="*/ 8 h 12"/>
                  <a:gd name="T10" fmla="*/ 8 w 15"/>
                  <a:gd name="T11" fmla="*/ 9 h 12"/>
                  <a:gd name="T12" fmla="*/ 12 w 15"/>
                  <a:gd name="T13" fmla="*/ 8 h 12"/>
                  <a:gd name="T14" fmla="*/ 9 w 15"/>
                  <a:gd name="T15" fmla="*/ 11 h 12"/>
                  <a:gd name="T16" fmla="*/ 9 w 15"/>
                  <a:gd name="T17" fmla="*/ 11 h 12"/>
                  <a:gd name="T18" fmla="*/ 12 w 15"/>
                  <a:gd name="T19" fmla="*/ 12 h 12"/>
                  <a:gd name="T20" fmla="*/ 13 w 15"/>
                  <a:gd name="T21" fmla="*/ 11 h 12"/>
                  <a:gd name="T22" fmla="*/ 15 w 15"/>
                  <a:gd name="T23" fmla="*/ 10 h 12"/>
                  <a:gd name="T24" fmla="*/ 12 w 15"/>
                  <a:gd name="T25" fmla="*/ 9 h 12"/>
                  <a:gd name="T26" fmla="*/ 13 w 15"/>
                  <a:gd name="T27" fmla="*/ 8 h 12"/>
                  <a:gd name="T28" fmla="*/ 12 w 15"/>
                  <a:gd name="T29" fmla="*/ 8 h 12"/>
                  <a:gd name="T30" fmla="*/ 13 w 15"/>
                  <a:gd name="T31" fmla="*/ 7 h 12"/>
                  <a:gd name="T32" fmla="*/ 11 w 15"/>
                  <a:gd name="T33" fmla="*/ 7 h 12"/>
                  <a:gd name="T34" fmla="*/ 11 w 15"/>
                  <a:gd name="T35" fmla="*/ 7 h 12"/>
                  <a:gd name="T36" fmla="*/ 10 w 15"/>
                  <a:gd name="T37" fmla="*/ 7 h 12"/>
                  <a:gd name="T38" fmla="*/ 10 w 15"/>
                  <a:gd name="T39" fmla="*/ 6 h 12"/>
                  <a:gd name="T40" fmla="*/ 10 w 15"/>
                  <a:gd name="T41" fmla="*/ 7 h 12"/>
                  <a:gd name="T42" fmla="*/ 8 w 15"/>
                  <a:gd name="T43" fmla="*/ 3 h 12"/>
                  <a:gd name="T44" fmla="*/ 7 w 15"/>
                  <a:gd name="T45" fmla="*/ 4 h 12"/>
                  <a:gd name="T46" fmla="*/ 9 w 15"/>
                  <a:gd name="T47" fmla="*/ 4 h 12"/>
                  <a:gd name="T48" fmla="*/ 7 w 15"/>
                  <a:gd name="T49" fmla="*/ 6 h 12"/>
                  <a:gd name="T50" fmla="*/ 7 w 15"/>
                  <a:gd name="T51" fmla="*/ 3 h 12"/>
                  <a:gd name="T52" fmla="*/ 5 w 15"/>
                  <a:gd name="T53" fmla="*/ 2 h 12"/>
                  <a:gd name="T54" fmla="*/ 5 w 15"/>
                  <a:gd name="T55" fmla="*/ 2 h 12"/>
                  <a:gd name="T56" fmla="*/ 3 w 15"/>
                  <a:gd name="T57" fmla="*/ 1 h 12"/>
                  <a:gd name="T58" fmla="*/ 3 w 15"/>
                  <a:gd name="T59" fmla="*/ 2 h 12"/>
                  <a:gd name="T60" fmla="*/ 2 w 15"/>
                  <a:gd name="T61" fmla="*/ 2 h 12"/>
                  <a:gd name="T62" fmla="*/ 3 w 15"/>
                  <a:gd name="T63" fmla="*/ 2 h 12"/>
                  <a:gd name="T64" fmla="*/ 0 w 15"/>
                  <a:gd name="T65" fmla="*/ 3 h 12"/>
                  <a:gd name="T66" fmla="*/ 2 w 15"/>
                  <a:gd name="T67" fmla="*/ 3 h 12"/>
                  <a:gd name="T68" fmla="*/ 1 w 15"/>
                  <a:gd name="T6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12">
                    <a:moveTo>
                      <a:pt x="1" y="3"/>
                    </a:moveTo>
                    <a:cubicBezTo>
                      <a:pt x="0" y="5"/>
                      <a:pt x="2" y="5"/>
                      <a:pt x="2" y="6"/>
                    </a:cubicBezTo>
                    <a:cubicBezTo>
                      <a:pt x="4" y="6"/>
                      <a:pt x="4" y="3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6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9" y="10"/>
                      <a:pt x="12" y="6"/>
                      <a:pt x="12" y="8"/>
                    </a:cubicBezTo>
                    <a:cubicBezTo>
                      <a:pt x="10" y="9"/>
                      <a:pt x="11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1" y="12"/>
                      <a:pt x="12" y="12"/>
                    </a:cubicBezTo>
                    <a:cubicBezTo>
                      <a:pt x="12" y="12"/>
                      <a:pt x="13" y="10"/>
                      <a:pt x="13" y="11"/>
                    </a:cubicBezTo>
                    <a:cubicBezTo>
                      <a:pt x="13" y="11"/>
                      <a:pt x="14" y="10"/>
                      <a:pt x="15" y="10"/>
                    </a:cubicBezTo>
                    <a:cubicBezTo>
                      <a:pt x="13" y="10"/>
                      <a:pt x="13" y="9"/>
                      <a:pt x="12" y="9"/>
                    </a:cubicBezTo>
                    <a:cubicBezTo>
                      <a:pt x="13" y="8"/>
                      <a:pt x="13" y="9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10" y="3"/>
                      <a:pt x="8" y="3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5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5"/>
                      <a:pt x="6" y="5"/>
                      <a:pt x="7" y="3"/>
                    </a:cubicBezTo>
                    <a:cubicBezTo>
                      <a:pt x="6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1" y="2"/>
                      <a:pt x="0" y="3"/>
                    </a:cubicBezTo>
                    <a:cubicBezTo>
                      <a:pt x="0" y="3"/>
                      <a:pt x="2" y="2"/>
                      <a:pt x="2" y="3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1" name="Freeform 76"/>
              <p:cNvSpPr>
                <a:spLocks/>
              </p:cNvSpPr>
              <p:nvPr/>
            </p:nvSpPr>
            <p:spPr bwMode="auto">
              <a:xfrm>
                <a:off x="822" y="166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2" name="Freeform 77"/>
              <p:cNvSpPr>
                <a:spLocks/>
              </p:cNvSpPr>
              <p:nvPr/>
            </p:nvSpPr>
            <p:spPr bwMode="auto">
              <a:xfrm>
                <a:off x="759" y="1637"/>
                <a:ext cx="41" cy="17"/>
              </a:xfrm>
              <a:custGeom>
                <a:avLst/>
                <a:gdLst>
                  <a:gd name="T0" fmla="*/ 10 w 15"/>
                  <a:gd name="T1" fmla="*/ 3 h 6"/>
                  <a:gd name="T2" fmla="*/ 11 w 15"/>
                  <a:gd name="T3" fmla="*/ 1 h 6"/>
                  <a:gd name="T4" fmla="*/ 9 w 15"/>
                  <a:gd name="T5" fmla="*/ 4 h 6"/>
                  <a:gd name="T6" fmla="*/ 8 w 15"/>
                  <a:gd name="T7" fmla="*/ 4 h 6"/>
                  <a:gd name="T8" fmla="*/ 9 w 15"/>
                  <a:gd name="T9" fmla="*/ 1 h 6"/>
                  <a:gd name="T10" fmla="*/ 8 w 15"/>
                  <a:gd name="T11" fmla="*/ 0 h 6"/>
                  <a:gd name="T12" fmla="*/ 7 w 15"/>
                  <a:gd name="T13" fmla="*/ 2 h 6"/>
                  <a:gd name="T14" fmla="*/ 6 w 15"/>
                  <a:gd name="T15" fmla="*/ 2 h 6"/>
                  <a:gd name="T16" fmla="*/ 7 w 15"/>
                  <a:gd name="T17" fmla="*/ 2 h 6"/>
                  <a:gd name="T18" fmla="*/ 7 w 15"/>
                  <a:gd name="T19" fmla="*/ 0 h 6"/>
                  <a:gd name="T20" fmla="*/ 5 w 15"/>
                  <a:gd name="T21" fmla="*/ 5 h 6"/>
                  <a:gd name="T22" fmla="*/ 5 w 15"/>
                  <a:gd name="T23" fmla="*/ 4 h 6"/>
                  <a:gd name="T24" fmla="*/ 4 w 15"/>
                  <a:gd name="T25" fmla="*/ 2 h 6"/>
                  <a:gd name="T26" fmla="*/ 5 w 15"/>
                  <a:gd name="T27" fmla="*/ 2 h 6"/>
                  <a:gd name="T28" fmla="*/ 5 w 15"/>
                  <a:gd name="T29" fmla="*/ 3 h 6"/>
                  <a:gd name="T30" fmla="*/ 10 w 15"/>
                  <a:gd name="T31" fmla="*/ 6 h 6"/>
                  <a:gd name="T32" fmla="*/ 9 w 15"/>
                  <a:gd name="T33" fmla="*/ 6 h 6"/>
                  <a:gd name="T34" fmla="*/ 11 w 15"/>
                  <a:gd name="T35" fmla="*/ 5 h 6"/>
                  <a:gd name="T36" fmla="*/ 11 w 15"/>
                  <a:gd name="T37" fmla="*/ 3 h 6"/>
                  <a:gd name="T38" fmla="*/ 11 w 15"/>
                  <a:gd name="T39" fmla="*/ 4 h 6"/>
                  <a:gd name="T40" fmla="*/ 13 w 15"/>
                  <a:gd name="T41" fmla="*/ 2 h 6"/>
                  <a:gd name="T42" fmla="*/ 15 w 15"/>
                  <a:gd name="T43" fmla="*/ 2 h 6"/>
                  <a:gd name="T44" fmla="*/ 12 w 15"/>
                  <a:gd name="T45" fmla="*/ 1 h 6"/>
                  <a:gd name="T46" fmla="*/ 10 w 15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6">
                    <a:moveTo>
                      <a:pt x="10" y="3"/>
                    </a:moveTo>
                    <a:cubicBezTo>
                      <a:pt x="10" y="2"/>
                      <a:pt x="11" y="2"/>
                      <a:pt x="11" y="1"/>
                    </a:cubicBezTo>
                    <a:cubicBezTo>
                      <a:pt x="10" y="2"/>
                      <a:pt x="10" y="3"/>
                      <a:pt x="9" y="4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3"/>
                      <a:pt x="9" y="2"/>
                      <a:pt x="9" y="1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7" y="0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7" y="1"/>
                      <a:pt x="6" y="1"/>
                      <a:pt x="7" y="0"/>
                    </a:cubicBezTo>
                    <a:cubicBezTo>
                      <a:pt x="0" y="1"/>
                      <a:pt x="4" y="4"/>
                      <a:pt x="5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8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4" y="2"/>
                      <a:pt x="13" y="3"/>
                      <a:pt x="15" y="2"/>
                    </a:cubicBezTo>
                    <a:cubicBezTo>
                      <a:pt x="14" y="0"/>
                      <a:pt x="13" y="3"/>
                      <a:pt x="12" y="1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3" name="Rectangle 78"/>
              <p:cNvSpPr>
                <a:spLocks noChangeArrowheads="1"/>
              </p:cNvSpPr>
              <p:nvPr/>
            </p:nvSpPr>
            <p:spPr bwMode="auto">
              <a:xfrm>
                <a:off x="795" y="1648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4" name="Freeform 79"/>
              <p:cNvSpPr>
                <a:spLocks/>
              </p:cNvSpPr>
              <p:nvPr/>
            </p:nvSpPr>
            <p:spPr bwMode="auto">
              <a:xfrm>
                <a:off x="787" y="165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5" name="Freeform 80"/>
              <p:cNvSpPr>
                <a:spLocks/>
              </p:cNvSpPr>
              <p:nvPr/>
            </p:nvSpPr>
            <p:spPr bwMode="auto">
              <a:xfrm>
                <a:off x="765" y="163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6" name="Freeform 81"/>
              <p:cNvSpPr>
                <a:spLocks/>
              </p:cNvSpPr>
              <p:nvPr/>
            </p:nvSpPr>
            <p:spPr bwMode="auto">
              <a:xfrm>
                <a:off x="762" y="1646"/>
                <a:ext cx="11" cy="13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1 w 4"/>
                  <a:gd name="T5" fmla="*/ 0 h 5"/>
                  <a:gd name="T6" fmla="*/ 2 w 4"/>
                  <a:gd name="T7" fmla="*/ 3 h 5"/>
                  <a:gd name="T8" fmla="*/ 1 w 4"/>
                  <a:gd name="T9" fmla="*/ 4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3" y="4"/>
                      <a:pt x="2" y="3"/>
                      <a:pt x="4" y="3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4"/>
                      <a:pt x="1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7" name="Freeform 82"/>
              <p:cNvSpPr>
                <a:spLocks/>
              </p:cNvSpPr>
              <p:nvPr/>
            </p:nvSpPr>
            <p:spPr bwMode="auto">
              <a:xfrm>
                <a:off x="713" y="1651"/>
                <a:ext cx="52" cy="63"/>
              </a:xfrm>
              <a:custGeom>
                <a:avLst/>
                <a:gdLst>
                  <a:gd name="T0" fmla="*/ 14 w 19"/>
                  <a:gd name="T1" fmla="*/ 3 h 23"/>
                  <a:gd name="T2" fmla="*/ 13 w 19"/>
                  <a:gd name="T3" fmla="*/ 4 h 23"/>
                  <a:gd name="T4" fmla="*/ 13 w 19"/>
                  <a:gd name="T5" fmla="*/ 3 h 23"/>
                  <a:gd name="T6" fmla="*/ 12 w 19"/>
                  <a:gd name="T7" fmla="*/ 4 h 23"/>
                  <a:gd name="T8" fmla="*/ 12 w 19"/>
                  <a:gd name="T9" fmla="*/ 4 h 23"/>
                  <a:gd name="T10" fmla="*/ 11 w 19"/>
                  <a:gd name="T11" fmla="*/ 6 h 23"/>
                  <a:gd name="T12" fmla="*/ 12 w 19"/>
                  <a:gd name="T13" fmla="*/ 8 h 23"/>
                  <a:gd name="T14" fmla="*/ 9 w 19"/>
                  <a:gd name="T15" fmla="*/ 7 h 23"/>
                  <a:gd name="T16" fmla="*/ 12 w 19"/>
                  <a:gd name="T17" fmla="*/ 9 h 23"/>
                  <a:gd name="T18" fmla="*/ 9 w 19"/>
                  <a:gd name="T19" fmla="*/ 11 h 23"/>
                  <a:gd name="T20" fmla="*/ 9 w 19"/>
                  <a:gd name="T21" fmla="*/ 10 h 23"/>
                  <a:gd name="T22" fmla="*/ 8 w 19"/>
                  <a:gd name="T23" fmla="*/ 11 h 23"/>
                  <a:gd name="T24" fmla="*/ 7 w 19"/>
                  <a:gd name="T25" fmla="*/ 10 h 23"/>
                  <a:gd name="T26" fmla="*/ 5 w 19"/>
                  <a:gd name="T27" fmla="*/ 12 h 23"/>
                  <a:gd name="T28" fmla="*/ 5 w 19"/>
                  <a:gd name="T29" fmla="*/ 11 h 23"/>
                  <a:gd name="T30" fmla="*/ 3 w 19"/>
                  <a:gd name="T31" fmla="*/ 16 h 23"/>
                  <a:gd name="T32" fmla="*/ 2 w 19"/>
                  <a:gd name="T33" fmla="*/ 16 h 23"/>
                  <a:gd name="T34" fmla="*/ 5 w 19"/>
                  <a:gd name="T35" fmla="*/ 17 h 23"/>
                  <a:gd name="T36" fmla="*/ 3 w 19"/>
                  <a:gd name="T37" fmla="*/ 19 h 23"/>
                  <a:gd name="T38" fmla="*/ 2 w 19"/>
                  <a:gd name="T39" fmla="*/ 17 h 23"/>
                  <a:gd name="T40" fmla="*/ 2 w 19"/>
                  <a:gd name="T41" fmla="*/ 18 h 23"/>
                  <a:gd name="T42" fmla="*/ 0 w 19"/>
                  <a:gd name="T43" fmla="*/ 18 h 23"/>
                  <a:gd name="T44" fmla="*/ 1 w 19"/>
                  <a:gd name="T45" fmla="*/ 21 h 23"/>
                  <a:gd name="T46" fmla="*/ 0 w 19"/>
                  <a:gd name="T47" fmla="*/ 21 h 23"/>
                  <a:gd name="T48" fmla="*/ 2 w 19"/>
                  <a:gd name="T49" fmla="*/ 23 h 23"/>
                  <a:gd name="T50" fmla="*/ 6 w 19"/>
                  <a:gd name="T51" fmla="*/ 18 h 23"/>
                  <a:gd name="T52" fmla="*/ 6 w 19"/>
                  <a:gd name="T53" fmla="*/ 15 h 23"/>
                  <a:gd name="T54" fmla="*/ 8 w 19"/>
                  <a:gd name="T55" fmla="*/ 16 h 23"/>
                  <a:gd name="T56" fmla="*/ 6 w 19"/>
                  <a:gd name="T57" fmla="*/ 15 h 23"/>
                  <a:gd name="T58" fmla="*/ 8 w 19"/>
                  <a:gd name="T59" fmla="*/ 15 h 23"/>
                  <a:gd name="T60" fmla="*/ 7 w 19"/>
                  <a:gd name="T61" fmla="*/ 14 h 23"/>
                  <a:gd name="T62" fmla="*/ 9 w 19"/>
                  <a:gd name="T63" fmla="*/ 15 h 23"/>
                  <a:gd name="T64" fmla="*/ 15 w 19"/>
                  <a:gd name="T65" fmla="*/ 6 h 23"/>
                  <a:gd name="T66" fmla="*/ 14 w 19"/>
                  <a:gd name="T67" fmla="*/ 6 h 23"/>
                  <a:gd name="T68" fmla="*/ 16 w 19"/>
                  <a:gd name="T69" fmla="*/ 3 h 23"/>
                  <a:gd name="T70" fmla="*/ 16 w 19"/>
                  <a:gd name="T71" fmla="*/ 1 h 23"/>
                  <a:gd name="T72" fmla="*/ 18 w 19"/>
                  <a:gd name="T73" fmla="*/ 4 h 23"/>
                  <a:gd name="T74" fmla="*/ 19 w 19"/>
                  <a:gd name="T75" fmla="*/ 2 h 23"/>
                  <a:gd name="T76" fmla="*/ 18 w 19"/>
                  <a:gd name="T77" fmla="*/ 2 h 23"/>
                  <a:gd name="T78" fmla="*/ 19 w 19"/>
                  <a:gd name="T79" fmla="*/ 2 h 23"/>
                  <a:gd name="T80" fmla="*/ 15 w 19"/>
                  <a:gd name="T81" fmla="*/ 0 h 23"/>
                  <a:gd name="T82" fmla="*/ 12 w 19"/>
                  <a:gd name="T83" fmla="*/ 2 h 23"/>
                  <a:gd name="T84" fmla="*/ 14 w 19"/>
                  <a:gd name="T8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3">
                    <a:moveTo>
                      <a:pt x="14" y="3"/>
                    </a:moveTo>
                    <a:cubicBezTo>
                      <a:pt x="14" y="3"/>
                      <a:pt x="14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2" y="2"/>
                      <a:pt x="13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5"/>
                      <a:pt x="13" y="6"/>
                      <a:pt x="11" y="6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9" y="8"/>
                      <a:pt x="11" y="8"/>
                      <a:pt x="12" y="9"/>
                    </a:cubicBezTo>
                    <a:cubicBezTo>
                      <a:pt x="9" y="9"/>
                      <a:pt x="11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7" y="9"/>
                      <a:pt x="9" y="11"/>
                      <a:pt x="8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2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3" y="14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3" y="15"/>
                      <a:pt x="5" y="17"/>
                    </a:cubicBezTo>
                    <a:cubicBezTo>
                      <a:pt x="2" y="15"/>
                      <a:pt x="5" y="19"/>
                      <a:pt x="3" y="19"/>
                    </a:cubicBezTo>
                    <a:cubicBezTo>
                      <a:pt x="2" y="18"/>
                      <a:pt x="3" y="17"/>
                      <a:pt x="2" y="17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7"/>
                      <a:pt x="1" y="19"/>
                      <a:pt x="0" y="18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0" y="21"/>
                      <a:pt x="1" y="23"/>
                      <a:pt x="2" y="23"/>
                    </a:cubicBezTo>
                    <a:cubicBezTo>
                      <a:pt x="3" y="21"/>
                      <a:pt x="4" y="19"/>
                      <a:pt x="6" y="18"/>
                    </a:cubicBezTo>
                    <a:cubicBezTo>
                      <a:pt x="5" y="16"/>
                      <a:pt x="7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7" y="16"/>
                      <a:pt x="6" y="15"/>
                    </a:cubicBezTo>
                    <a:cubicBezTo>
                      <a:pt x="6" y="14"/>
                      <a:pt x="8" y="15"/>
                      <a:pt x="8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2"/>
                      <a:pt x="12" y="8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5"/>
                      <a:pt x="13" y="2"/>
                      <a:pt x="16" y="3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8" y="3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8" y="1"/>
                      <a:pt x="19" y="2"/>
                    </a:cubicBezTo>
                    <a:cubicBezTo>
                      <a:pt x="19" y="0"/>
                      <a:pt x="17" y="1"/>
                      <a:pt x="15" y="0"/>
                    </a:cubicBezTo>
                    <a:cubicBezTo>
                      <a:pt x="16" y="3"/>
                      <a:pt x="12" y="0"/>
                      <a:pt x="12" y="2"/>
                    </a:cubicBezTo>
                    <a:cubicBezTo>
                      <a:pt x="12" y="3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8" name="Freeform 83"/>
              <p:cNvSpPr>
                <a:spLocks/>
              </p:cNvSpPr>
              <p:nvPr/>
            </p:nvSpPr>
            <p:spPr bwMode="auto">
              <a:xfrm>
                <a:off x="762" y="16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9" name="Freeform 84"/>
              <p:cNvSpPr>
                <a:spLocks/>
              </p:cNvSpPr>
              <p:nvPr/>
            </p:nvSpPr>
            <p:spPr bwMode="auto">
              <a:xfrm>
                <a:off x="710" y="170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0" name="Rectangle 85"/>
              <p:cNvSpPr>
                <a:spLocks noChangeArrowheads="1"/>
              </p:cNvSpPr>
              <p:nvPr/>
            </p:nvSpPr>
            <p:spPr bwMode="auto">
              <a:xfrm>
                <a:off x="765" y="165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1" name="Freeform 86"/>
              <p:cNvSpPr>
                <a:spLocks/>
              </p:cNvSpPr>
              <p:nvPr/>
            </p:nvSpPr>
            <p:spPr bwMode="auto">
              <a:xfrm>
                <a:off x="757" y="1648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2" name="Freeform 87"/>
              <p:cNvSpPr>
                <a:spLocks/>
              </p:cNvSpPr>
              <p:nvPr/>
            </p:nvSpPr>
            <p:spPr bwMode="auto">
              <a:xfrm>
                <a:off x="700" y="171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3" name="Freeform 88"/>
              <p:cNvSpPr>
                <a:spLocks/>
              </p:cNvSpPr>
              <p:nvPr/>
            </p:nvSpPr>
            <p:spPr bwMode="auto">
              <a:xfrm>
                <a:off x="678" y="1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4" name="Freeform 89"/>
              <p:cNvSpPr>
                <a:spLocks/>
              </p:cNvSpPr>
              <p:nvPr/>
            </p:nvSpPr>
            <p:spPr bwMode="auto">
              <a:xfrm>
                <a:off x="661" y="1708"/>
                <a:ext cx="71" cy="84"/>
              </a:xfrm>
              <a:custGeom>
                <a:avLst/>
                <a:gdLst>
                  <a:gd name="T0" fmla="*/ 25 w 26"/>
                  <a:gd name="T1" fmla="*/ 30 h 31"/>
                  <a:gd name="T2" fmla="*/ 26 w 26"/>
                  <a:gd name="T3" fmla="*/ 29 h 31"/>
                  <a:gd name="T4" fmla="*/ 26 w 26"/>
                  <a:gd name="T5" fmla="*/ 27 h 31"/>
                  <a:gd name="T6" fmla="*/ 23 w 26"/>
                  <a:gd name="T7" fmla="*/ 26 h 31"/>
                  <a:gd name="T8" fmla="*/ 18 w 26"/>
                  <a:gd name="T9" fmla="*/ 23 h 31"/>
                  <a:gd name="T10" fmla="*/ 15 w 26"/>
                  <a:gd name="T11" fmla="*/ 21 h 31"/>
                  <a:gd name="T12" fmla="*/ 10 w 26"/>
                  <a:gd name="T13" fmla="*/ 20 h 31"/>
                  <a:gd name="T14" fmla="*/ 9 w 26"/>
                  <a:gd name="T15" fmla="*/ 19 h 31"/>
                  <a:gd name="T16" fmla="*/ 7 w 26"/>
                  <a:gd name="T17" fmla="*/ 18 h 31"/>
                  <a:gd name="T18" fmla="*/ 5 w 26"/>
                  <a:gd name="T19" fmla="*/ 20 h 31"/>
                  <a:gd name="T20" fmla="*/ 3 w 26"/>
                  <a:gd name="T21" fmla="*/ 21 h 31"/>
                  <a:gd name="T22" fmla="*/ 2 w 26"/>
                  <a:gd name="T23" fmla="*/ 21 h 31"/>
                  <a:gd name="T24" fmla="*/ 2 w 26"/>
                  <a:gd name="T25" fmla="*/ 21 h 31"/>
                  <a:gd name="T26" fmla="*/ 1 w 26"/>
                  <a:gd name="T27" fmla="*/ 16 h 31"/>
                  <a:gd name="T28" fmla="*/ 1 w 26"/>
                  <a:gd name="T29" fmla="*/ 16 h 31"/>
                  <a:gd name="T30" fmla="*/ 1 w 26"/>
                  <a:gd name="T31" fmla="*/ 16 h 31"/>
                  <a:gd name="T32" fmla="*/ 3 w 26"/>
                  <a:gd name="T33" fmla="*/ 20 h 31"/>
                  <a:gd name="T34" fmla="*/ 5 w 26"/>
                  <a:gd name="T35" fmla="*/ 18 h 31"/>
                  <a:gd name="T36" fmla="*/ 4 w 26"/>
                  <a:gd name="T37" fmla="*/ 17 h 31"/>
                  <a:gd name="T38" fmla="*/ 7 w 26"/>
                  <a:gd name="T39" fmla="*/ 15 h 31"/>
                  <a:gd name="T40" fmla="*/ 9 w 26"/>
                  <a:gd name="T41" fmla="*/ 13 h 31"/>
                  <a:gd name="T42" fmla="*/ 11 w 26"/>
                  <a:gd name="T43" fmla="*/ 10 h 31"/>
                  <a:gd name="T44" fmla="*/ 11 w 26"/>
                  <a:gd name="T45" fmla="*/ 8 h 31"/>
                  <a:gd name="T46" fmla="*/ 13 w 26"/>
                  <a:gd name="T47" fmla="*/ 8 h 31"/>
                  <a:gd name="T48" fmla="*/ 14 w 26"/>
                  <a:gd name="T49" fmla="*/ 7 h 31"/>
                  <a:gd name="T50" fmla="*/ 19 w 26"/>
                  <a:gd name="T51" fmla="*/ 2 h 31"/>
                  <a:gd name="T52" fmla="*/ 16 w 26"/>
                  <a:gd name="T53" fmla="*/ 4 h 31"/>
                  <a:gd name="T54" fmla="*/ 16 w 26"/>
                  <a:gd name="T55" fmla="*/ 5 h 31"/>
                  <a:gd name="T56" fmla="*/ 13 w 26"/>
                  <a:gd name="T57" fmla="*/ 3 h 31"/>
                  <a:gd name="T58" fmla="*/ 12 w 26"/>
                  <a:gd name="T59" fmla="*/ 4 h 31"/>
                  <a:gd name="T60" fmla="*/ 11 w 26"/>
                  <a:gd name="T61" fmla="*/ 6 h 31"/>
                  <a:gd name="T62" fmla="*/ 9 w 26"/>
                  <a:gd name="T63" fmla="*/ 7 h 31"/>
                  <a:gd name="T64" fmla="*/ 7 w 26"/>
                  <a:gd name="T65" fmla="*/ 9 h 31"/>
                  <a:gd name="T66" fmla="*/ 6 w 26"/>
                  <a:gd name="T67" fmla="*/ 11 h 31"/>
                  <a:gd name="T68" fmla="*/ 5 w 26"/>
                  <a:gd name="T69" fmla="*/ 11 h 31"/>
                  <a:gd name="T70" fmla="*/ 5 w 26"/>
                  <a:gd name="T71" fmla="*/ 12 h 31"/>
                  <a:gd name="T72" fmla="*/ 4 w 26"/>
                  <a:gd name="T73" fmla="*/ 13 h 31"/>
                  <a:gd name="T74" fmla="*/ 3 w 26"/>
                  <a:gd name="T75" fmla="*/ 16 h 31"/>
                  <a:gd name="T76" fmla="*/ 1 w 26"/>
                  <a:gd name="T77" fmla="*/ 15 h 31"/>
                  <a:gd name="T78" fmla="*/ 1 w 26"/>
                  <a:gd name="T79" fmla="*/ 15 h 31"/>
                  <a:gd name="T80" fmla="*/ 1 w 26"/>
                  <a:gd name="T81" fmla="*/ 16 h 31"/>
                  <a:gd name="T82" fmla="*/ 1 w 26"/>
                  <a:gd name="T83" fmla="*/ 16 h 31"/>
                  <a:gd name="T84" fmla="*/ 2 w 26"/>
                  <a:gd name="T85" fmla="*/ 22 h 31"/>
                  <a:gd name="T86" fmla="*/ 2 w 26"/>
                  <a:gd name="T87" fmla="*/ 22 h 31"/>
                  <a:gd name="T88" fmla="*/ 2 w 26"/>
                  <a:gd name="T89" fmla="*/ 21 h 31"/>
                  <a:gd name="T90" fmla="*/ 3 w 26"/>
                  <a:gd name="T91" fmla="*/ 22 h 31"/>
                  <a:gd name="T92" fmla="*/ 5 w 26"/>
                  <a:gd name="T93" fmla="*/ 21 h 31"/>
                  <a:gd name="T94" fmla="*/ 8 w 26"/>
                  <a:gd name="T95" fmla="*/ 22 h 31"/>
                  <a:gd name="T96" fmla="*/ 12 w 26"/>
                  <a:gd name="T97" fmla="*/ 23 h 31"/>
                  <a:gd name="T98" fmla="*/ 13 w 26"/>
                  <a:gd name="T99" fmla="*/ 24 h 31"/>
                  <a:gd name="T100" fmla="*/ 18 w 26"/>
                  <a:gd name="T101" fmla="*/ 27 h 31"/>
                  <a:gd name="T102" fmla="*/ 17 w 26"/>
                  <a:gd name="T103" fmla="*/ 24 h 31"/>
                  <a:gd name="T104" fmla="*/ 18 w 26"/>
                  <a:gd name="T105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" h="31">
                    <a:moveTo>
                      <a:pt x="21" y="30"/>
                    </a:moveTo>
                    <a:cubicBezTo>
                      <a:pt x="22" y="31"/>
                      <a:pt x="23" y="31"/>
                      <a:pt x="25" y="30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1"/>
                      <a:pt x="26" y="30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4" y="30"/>
                      <a:pt x="26" y="28"/>
                      <a:pt x="26" y="27"/>
                    </a:cubicBezTo>
                    <a:cubicBezTo>
                      <a:pt x="25" y="27"/>
                      <a:pt x="23" y="29"/>
                      <a:pt x="22" y="28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2" y="26"/>
                      <a:pt x="21" y="27"/>
                      <a:pt x="20" y="27"/>
                    </a:cubicBezTo>
                    <a:cubicBezTo>
                      <a:pt x="23" y="22"/>
                      <a:pt x="17" y="27"/>
                      <a:pt x="18" y="23"/>
                    </a:cubicBezTo>
                    <a:cubicBezTo>
                      <a:pt x="17" y="23"/>
                      <a:pt x="16" y="22"/>
                      <a:pt x="15" y="23"/>
                    </a:cubicBezTo>
                    <a:cubicBezTo>
                      <a:pt x="16" y="22"/>
                      <a:pt x="14" y="22"/>
                      <a:pt x="15" y="21"/>
                    </a:cubicBezTo>
                    <a:cubicBezTo>
                      <a:pt x="13" y="24"/>
                      <a:pt x="13" y="18"/>
                      <a:pt x="11" y="22"/>
                    </a:cubicBezTo>
                    <a:cubicBezTo>
                      <a:pt x="11" y="20"/>
                      <a:pt x="11" y="22"/>
                      <a:pt x="10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1" y="19"/>
                      <a:pt x="9" y="21"/>
                      <a:pt x="9" y="19"/>
                    </a:cubicBezTo>
                    <a:cubicBezTo>
                      <a:pt x="8" y="18"/>
                      <a:pt x="9" y="20"/>
                      <a:pt x="8" y="21"/>
                    </a:cubicBezTo>
                    <a:cubicBezTo>
                      <a:pt x="7" y="20"/>
                      <a:pt x="7" y="20"/>
                      <a:pt x="7" y="18"/>
                    </a:cubicBezTo>
                    <a:cubicBezTo>
                      <a:pt x="6" y="19"/>
                      <a:pt x="6" y="18"/>
                      <a:pt x="5" y="19"/>
                    </a:cubicBezTo>
                    <a:cubicBezTo>
                      <a:pt x="5" y="19"/>
                      <a:pt x="6" y="20"/>
                      <a:pt x="5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1" y="13"/>
                      <a:pt x="3" y="20"/>
                    </a:cubicBezTo>
                    <a:cubicBezTo>
                      <a:pt x="3" y="20"/>
                      <a:pt x="3" y="21"/>
                      <a:pt x="3" y="19"/>
                    </a:cubicBezTo>
                    <a:cubicBezTo>
                      <a:pt x="4" y="19"/>
                      <a:pt x="4" y="19"/>
                      <a:pt x="5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4" y="17"/>
                      <a:pt x="4" y="17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7" y="17"/>
                      <a:pt x="5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9" y="14"/>
                      <a:pt x="9" y="13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10" y="14"/>
                      <a:pt x="9" y="10"/>
                      <a:pt x="11" y="10"/>
                    </a:cubicBezTo>
                    <a:cubicBezTo>
                      <a:pt x="10" y="9"/>
                      <a:pt x="10" y="7"/>
                      <a:pt x="10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12" y="10"/>
                      <a:pt x="12" y="11"/>
                    </a:cubicBezTo>
                    <a:cubicBezTo>
                      <a:pt x="12" y="10"/>
                      <a:pt x="13" y="10"/>
                      <a:pt x="13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9"/>
                      <a:pt x="12" y="7"/>
                      <a:pt x="14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9" y="5"/>
                      <a:pt x="19" y="2"/>
                    </a:cubicBezTo>
                    <a:cubicBezTo>
                      <a:pt x="18" y="1"/>
                      <a:pt x="16" y="1"/>
                      <a:pt x="15" y="0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5" y="5"/>
                      <a:pt x="16" y="5"/>
                    </a:cubicBezTo>
                    <a:cubicBezTo>
                      <a:pt x="17" y="6"/>
                      <a:pt x="15" y="5"/>
                      <a:pt x="15" y="6"/>
                    </a:cubicBezTo>
                    <a:cubicBezTo>
                      <a:pt x="14" y="5"/>
                      <a:pt x="14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3" y="6"/>
                      <a:pt x="10" y="5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1" y="7"/>
                      <a:pt x="11" y="7"/>
                    </a:cubicBezTo>
                    <a:cubicBezTo>
                      <a:pt x="10" y="6"/>
                      <a:pt x="10" y="7"/>
                      <a:pt x="9" y="7"/>
                    </a:cubicBezTo>
                    <a:cubicBezTo>
                      <a:pt x="9" y="8"/>
                      <a:pt x="10" y="9"/>
                      <a:pt x="10" y="10"/>
                    </a:cubicBezTo>
                    <a:cubicBezTo>
                      <a:pt x="8" y="8"/>
                      <a:pt x="8" y="10"/>
                      <a:pt x="7" y="9"/>
                    </a:cubicBezTo>
                    <a:cubicBezTo>
                      <a:pt x="8" y="10"/>
                      <a:pt x="6" y="10"/>
                      <a:pt x="7" y="11"/>
                    </a:cubicBezTo>
                    <a:cubicBezTo>
                      <a:pt x="7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2"/>
                      <a:pt x="5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4" y="11"/>
                      <a:pt x="5" y="14"/>
                      <a:pt x="4" y="13"/>
                    </a:cubicBezTo>
                    <a:cubicBezTo>
                      <a:pt x="4" y="14"/>
                      <a:pt x="3" y="15"/>
                      <a:pt x="5" y="16"/>
                    </a:cubicBezTo>
                    <a:cubicBezTo>
                      <a:pt x="4" y="16"/>
                      <a:pt x="3" y="15"/>
                      <a:pt x="3" y="16"/>
                    </a:cubicBezTo>
                    <a:cubicBezTo>
                      <a:pt x="4" y="18"/>
                      <a:pt x="1" y="13"/>
                      <a:pt x="3" y="20"/>
                    </a:cubicBezTo>
                    <a:cubicBezTo>
                      <a:pt x="1" y="12"/>
                      <a:pt x="2" y="18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4"/>
                      <a:pt x="3" y="27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6" y="22"/>
                      <a:pt x="6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4"/>
                      <a:pt x="10" y="23"/>
                      <a:pt x="12" y="22"/>
                    </a:cubicBezTo>
                    <a:cubicBezTo>
                      <a:pt x="12" y="22"/>
                      <a:pt x="13" y="23"/>
                      <a:pt x="12" y="23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6"/>
                      <a:pt x="13" y="24"/>
                    </a:cubicBezTo>
                    <a:cubicBezTo>
                      <a:pt x="14" y="24"/>
                      <a:pt x="13" y="26"/>
                      <a:pt x="13" y="26"/>
                    </a:cubicBezTo>
                    <a:cubicBezTo>
                      <a:pt x="16" y="25"/>
                      <a:pt x="15" y="30"/>
                      <a:pt x="18" y="27"/>
                    </a:cubicBezTo>
                    <a:cubicBezTo>
                      <a:pt x="18" y="26"/>
                      <a:pt x="17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6"/>
                      <a:pt x="19" y="26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31"/>
                      <a:pt x="22" y="27"/>
                      <a:pt x="21" y="3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5" name="Freeform 90"/>
              <p:cNvSpPr>
                <a:spLocks/>
              </p:cNvSpPr>
              <p:nvPr/>
            </p:nvSpPr>
            <p:spPr bwMode="auto">
              <a:xfrm>
                <a:off x="691" y="177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6" name="Freeform 91"/>
              <p:cNvSpPr>
                <a:spLocks/>
              </p:cNvSpPr>
              <p:nvPr/>
            </p:nvSpPr>
            <p:spPr bwMode="auto">
              <a:xfrm>
                <a:off x="691" y="177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7" name="Freeform 92"/>
              <p:cNvSpPr>
                <a:spLocks/>
              </p:cNvSpPr>
              <p:nvPr/>
            </p:nvSpPr>
            <p:spPr bwMode="auto">
              <a:xfrm>
                <a:off x="727" y="179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8" name="Rectangle 93"/>
              <p:cNvSpPr>
                <a:spLocks noChangeArrowheads="1"/>
              </p:cNvSpPr>
              <p:nvPr/>
            </p:nvSpPr>
            <p:spPr bwMode="auto">
              <a:xfrm>
                <a:off x="730" y="1792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9" name="Freeform 94"/>
              <p:cNvSpPr>
                <a:spLocks/>
              </p:cNvSpPr>
              <p:nvPr/>
            </p:nvSpPr>
            <p:spPr bwMode="auto">
              <a:xfrm>
                <a:off x="732" y="1784"/>
                <a:ext cx="57" cy="30"/>
              </a:xfrm>
              <a:custGeom>
                <a:avLst/>
                <a:gdLst>
                  <a:gd name="T0" fmla="*/ 18 w 21"/>
                  <a:gd name="T1" fmla="*/ 10 h 11"/>
                  <a:gd name="T2" fmla="*/ 19 w 21"/>
                  <a:gd name="T3" fmla="*/ 9 h 11"/>
                  <a:gd name="T4" fmla="*/ 20 w 21"/>
                  <a:gd name="T5" fmla="*/ 9 h 11"/>
                  <a:gd name="T6" fmla="*/ 20 w 21"/>
                  <a:gd name="T7" fmla="*/ 7 h 11"/>
                  <a:gd name="T8" fmla="*/ 12 w 21"/>
                  <a:gd name="T9" fmla="*/ 8 h 11"/>
                  <a:gd name="T10" fmla="*/ 13 w 21"/>
                  <a:gd name="T11" fmla="*/ 7 h 11"/>
                  <a:gd name="T12" fmla="*/ 8 w 21"/>
                  <a:gd name="T13" fmla="*/ 6 h 11"/>
                  <a:gd name="T14" fmla="*/ 9 w 21"/>
                  <a:gd name="T15" fmla="*/ 5 h 11"/>
                  <a:gd name="T16" fmla="*/ 7 w 21"/>
                  <a:gd name="T17" fmla="*/ 4 h 11"/>
                  <a:gd name="T18" fmla="*/ 6 w 21"/>
                  <a:gd name="T19" fmla="*/ 5 h 11"/>
                  <a:gd name="T20" fmla="*/ 6 w 21"/>
                  <a:gd name="T21" fmla="*/ 4 h 11"/>
                  <a:gd name="T22" fmla="*/ 6 w 21"/>
                  <a:gd name="T23" fmla="*/ 4 h 11"/>
                  <a:gd name="T24" fmla="*/ 4 w 21"/>
                  <a:gd name="T25" fmla="*/ 3 h 11"/>
                  <a:gd name="T26" fmla="*/ 5 w 21"/>
                  <a:gd name="T27" fmla="*/ 3 h 11"/>
                  <a:gd name="T28" fmla="*/ 4 w 21"/>
                  <a:gd name="T29" fmla="*/ 3 h 11"/>
                  <a:gd name="T30" fmla="*/ 4 w 21"/>
                  <a:gd name="T31" fmla="*/ 2 h 11"/>
                  <a:gd name="T32" fmla="*/ 0 w 21"/>
                  <a:gd name="T33" fmla="*/ 2 h 11"/>
                  <a:gd name="T34" fmla="*/ 0 w 21"/>
                  <a:gd name="T35" fmla="*/ 3 h 11"/>
                  <a:gd name="T36" fmla="*/ 3 w 21"/>
                  <a:gd name="T37" fmla="*/ 4 h 11"/>
                  <a:gd name="T38" fmla="*/ 2 w 21"/>
                  <a:gd name="T39" fmla="*/ 3 h 11"/>
                  <a:gd name="T40" fmla="*/ 4 w 21"/>
                  <a:gd name="T41" fmla="*/ 4 h 11"/>
                  <a:gd name="T42" fmla="*/ 2 w 21"/>
                  <a:gd name="T43" fmla="*/ 5 h 11"/>
                  <a:gd name="T44" fmla="*/ 4 w 21"/>
                  <a:gd name="T45" fmla="*/ 8 h 11"/>
                  <a:gd name="T46" fmla="*/ 4 w 21"/>
                  <a:gd name="T47" fmla="*/ 8 h 11"/>
                  <a:gd name="T48" fmla="*/ 5 w 21"/>
                  <a:gd name="T49" fmla="*/ 8 h 11"/>
                  <a:gd name="T50" fmla="*/ 5 w 21"/>
                  <a:gd name="T51" fmla="*/ 7 h 11"/>
                  <a:gd name="T52" fmla="*/ 7 w 21"/>
                  <a:gd name="T53" fmla="*/ 5 h 11"/>
                  <a:gd name="T54" fmla="*/ 7 w 21"/>
                  <a:gd name="T55" fmla="*/ 5 h 11"/>
                  <a:gd name="T56" fmla="*/ 6 w 21"/>
                  <a:gd name="T57" fmla="*/ 7 h 11"/>
                  <a:gd name="T58" fmla="*/ 7 w 21"/>
                  <a:gd name="T59" fmla="*/ 6 h 11"/>
                  <a:gd name="T60" fmla="*/ 7 w 21"/>
                  <a:gd name="T61" fmla="*/ 9 h 11"/>
                  <a:gd name="T62" fmla="*/ 8 w 21"/>
                  <a:gd name="T63" fmla="*/ 7 h 11"/>
                  <a:gd name="T64" fmla="*/ 12 w 21"/>
                  <a:gd name="T65" fmla="*/ 9 h 11"/>
                  <a:gd name="T66" fmla="*/ 11 w 21"/>
                  <a:gd name="T67" fmla="*/ 10 h 11"/>
                  <a:gd name="T68" fmla="*/ 12 w 21"/>
                  <a:gd name="T69" fmla="*/ 9 h 11"/>
                  <a:gd name="T70" fmla="*/ 15 w 21"/>
                  <a:gd name="T71" fmla="*/ 11 h 11"/>
                  <a:gd name="T72" fmla="*/ 15 w 21"/>
                  <a:gd name="T73" fmla="*/ 10 h 11"/>
                  <a:gd name="T74" fmla="*/ 17 w 21"/>
                  <a:gd name="T75" fmla="*/ 10 h 11"/>
                  <a:gd name="T76" fmla="*/ 17 w 21"/>
                  <a:gd name="T77" fmla="*/ 10 h 11"/>
                  <a:gd name="T78" fmla="*/ 18 w 21"/>
                  <a:gd name="T79" fmla="*/ 8 h 11"/>
                  <a:gd name="T80" fmla="*/ 18 w 21"/>
                  <a:gd name="T8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11">
                    <a:moveTo>
                      <a:pt x="18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20" y="8"/>
                      <a:pt x="20" y="9"/>
                    </a:cubicBezTo>
                    <a:cubicBezTo>
                      <a:pt x="20" y="8"/>
                      <a:pt x="21" y="9"/>
                      <a:pt x="20" y="7"/>
                    </a:cubicBezTo>
                    <a:cubicBezTo>
                      <a:pt x="18" y="8"/>
                      <a:pt x="16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2" y="3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6" y="6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2" y="2"/>
                      <a:pt x="3" y="0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2" y="4"/>
                      <a:pt x="4" y="4"/>
                    </a:cubicBezTo>
                    <a:cubicBezTo>
                      <a:pt x="3" y="5"/>
                      <a:pt x="3" y="4"/>
                      <a:pt x="2" y="5"/>
                    </a:cubicBezTo>
                    <a:cubicBezTo>
                      <a:pt x="2" y="8"/>
                      <a:pt x="5" y="4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7" y="5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7"/>
                      <a:pt x="6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8" y="8"/>
                      <a:pt x="7" y="8"/>
                      <a:pt x="8" y="7"/>
                    </a:cubicBezTo>
                    <a:cubicBezTo>
                      <a:pt x="8" y="9"/>
                      <a:pt x="10" y="10"/>
                      <a:pt x="12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4" y="9"/>
                      <a:pt x="14" y="10"/>
                      <a:pt x="15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8"/>
                      <a:pt x="16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0" name="Freeform 95"/>
              <p:cNvSpPr>
                <a:spLocks/>
              </p:cNvSpPr>
              <p:nvPr/>
            </p:nvSpPr>
            <p:spPr bwMode="auto">
              <a:xfrm>
                <a:off x="787" y="1801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0 h 2"/>
                  <a:gd name="T6" fmla="*/ 0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1" name="Freeform 96"/>
              <p:cNvSpPr>
                <a:spLocks/>
              </p:cNvSpPr>
              <p:nvPr/>
            </p:nvSpPr>
            <p:spPr bwMode="auto">
              <a:xfrm>
                <a:off x="787" y="1784"/>
                <a:ext cx="21" cy="22"/>
              </a:xfrm>
              <a:custGeom>
                <a:avLst/>
                <a:gdLst>
                  <a:gd name="T0" fmla="*/ 6 w 8"/>
                  <a:gd name="T1" fmla="*/ 2 h 8"/>
                  <a:gd name="T2" fmla="*/ 5 w 8"/>
                  <a:gd name="T3" fmla="*/ 1 h 8"/>
                  <a:gd name="T4" fmla="*/ 2 w 8"/>
                  <a:gd name="T5" fmla="*/ 4 h 8"/>
                  <a:gd name="T6" fmla="*/ 3 w 8"/>
                  <a:gd name="T7" fmla="*/ 6 h 8"/>
                  <a:gd name="T8" fmla="*/ 2 w 8"/>
                  <a:gd name="T9" fmla="*/ 5 h 8"/>
                  <a:gd name="T10" fmla="*/ 2 w 8"/>
                  <a:gd name="T11" fmla="*/ 7 h 8"/>
                  <a:gd name="T12" fmla="*/ 2 w 8"/>
                  <a:gd name="T13" fmla="*/ 6 h 8"/>
                  <a:gd name="T14" fmla="*/ 2 w 8"/>
                  <a:gd name="T15" fmla="*/ 7 h 8"/>
                  <a:gd name="T16" fmla="*/ 3 w 8"/>
                  <a:gd name="T17" fmla="*/ 6 h 8"/>
                  <a:gd name="T18" fmla="*/ 3 w 8"/>
                  <a:gd name="T19" fmla="*/ 7 h 8"/>
                  <a:gd name="T20" fmla="*/ 3 w 8"/>
                  <a:gd name="T21" fmla="*/ 4 h 8"/>
                  <a:gd name="T22" fmla="*/ 5 w 8"/>
                  <a:gd name="T23" fmla="*/ 6 h 8"/>
                  <a:gd name="T24" fmla="*/ 7 w 8"/>
                  <a:gd name="T25" fmla="*/ 5 h 8"/>
                  <a:gd name="T26" fmla="*/ 6 w 8"/>
                  <a:gd name="T27" fmla="*/ 5 h 8"/>
                  <a:gd name="T28" fmla="*/ 5 w 8"/>
                  <a:gd name="T29" fmla="*/ 4 h 8"/>
                  <a:gd name="T30" fmla="*/ 7 w 8"/>
                  <a:gd name="T31" fmla="*/ 5 h 8"/>
                  <a:gd name="T32" fmla="*/ 8 w 8"/>
                  <a:gd name="T33" fmla="*/ 2 h 8"/>
                  <a:gd name="T34" fmla="*/ 6 w 8"/>
                  <a:gd name="T35" fmla="*/ 1 h 8"/>
                  <a:gd name="T36" fmla="*/ 7 w 8"/>
                  <a:gd name="T37" fmla="*/ 1 h 8"/>
                  <a:gd name="T38" fmla="*/ 8 w 8"/>
                  <a:gd name="T39" fmla="*/ 1 h 8"/>
                  <a:gd name="T40" fmla="*/ 5 w 8"/>
                  <a:gd name="T41" fmla="*/ 1 h 8"/>
                  <a:gd name="T42" fmla="*/ 6 w 8"/>
                  <a:gd name="T4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3" y="4"/>
                      <a:pt x="2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0" y="5"/>
                      <a:pt x="2" y="7"/>
                    </a:cubicBezTo>
                    <a:cubicBezTo>
                      <a:pt x="2" y="7"/>
                      <a:pt x="1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2" y="5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7" y="5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7" y="5"/>
                    </a:cubicBezTo>
                    <a:cubicBezTo>
                      <a:pt x="6" y="3"/>
                      <a:pt x="7" y="1"/>
                      <a:pt x="8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5" y="1"/>
                    </a:cubicBezTo>
                    <a:cubicBezTo>
                      <a:pt x="3" y="0"/>
                      <a:pt x="8" y="1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2" name="Rectangle 97"/>
              <p:cNvSpPr>
                <a:spLocks noChangeArrowheads="1"/>
              </p:cNvSpPr>
              <p:nvPr/>
            </p:nvSpPr>
            <p:spPr bwMode="auto">
              <a:xfrm>
                <a:off x="800" y="178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3" name="Freeform 98"/>
              <p:cNvSpPr>
                <a:spLocks/>
              </p:cNvSpPr>
              <p:nvPr/>
            </p:nvSpPr>
            <p:spPr bwMode="auto">
              <a:xfrm>
                <a:off x="661" y="1746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4" name="Freeform 99"/>
              <p:cNvSpPr>
                <a:spLocks/>
              </p:cNvSpPr>
              <p:nvPr/>
            </p:nvSpPr>
            <p:spPr bwMode="auto">
              <a:xfrm>
                <a:off x="659" y="1746"/>
                <a:ext cx="8" cy="17"/>
              </a:xfrm>
              <a:custGeom>
                <a:avLst/>
                <a:gdLst>
                  <a:gd name="T0" fmla="*/ 1 w 3"/>
                  <a:gd name="T1" fmla="*/ 5 h 6"/>
                  <a:gd name="T2" fmla="*/ 3 w 3"/>
                  <a:gd name="T3" fmla="*/ 4 h 6"/>
                  <a:gd name="T4" fmla="*/ 1 w 3"/>
                  <a:gd name="T5" fmla="*/ 0 h 6"/>
                  <a:gd name="T6" fmla="*/ 0 w 3"/>
                  <a:gd name="T7" fmla="*/ 3 h 6"/>
                  <a:gd name="T8" fmla="*/ 1 w 3"/>
                  <a:gd name="T9" fmla="*/ 2 h 6"/>
                  <a:gd name="T10" fmla="*/ 0 w 3"/>
                  <a:gd name="T11" fmla="*/ 4 h 6"/>
                  <a:gd name="T12" fmla="*/ 1 w 3"/>
                  <a:gd name="T13" fmla="*/ 4 h 6"/>
                  <a:gd name="T14" fmla="*/ 1 w 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5"/>
                    </a:moveTo>
                    <a:cubicBezTo>
                      <a:pt x="1" y="5"/>
                      <a:pt x="1" y="6"/>
                      <a:pt x="3" y="4"/>
                    </a:cubicBezTo>
                    <a:cubicBezTo>
                      <a:pt x="0" y="2"/>
                      <a:pt x="2" y="2"/>
                      <a:pt x="1" y="0"/>
                    </a:cubicBezTo>
                    <a:cubicBezTo>
                      <a:pt x="1" y="0"/>
                      <a:pt x="1" y="1"/>
                      <a:pt x="0" y="3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5" name="Freeform 100"/>
              <p:cNvSpPr>
                <a:spLocks/>
              </p:cNvSpPr>
              <p:nvPr/>
            </p:nvSpPr>
            <p:spPr bwMode="auto">
              <a:xfrm>
                <a:off x="664" y="174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6" name="Freeform 101"/>
              <p:cNvSpPr>
                <a:spLocks/>
              </p:cNvSpPr>
              <p:nvPr/>
            </p:nvSpPr>
            <p:spPr bwMode="auto">
              <a:xfrm>
                <a:off x="659" y="1749"/>
                <a:ext cx="5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7" name="Freeform 102"/>
              <p:cNvSpPr>
                <a:spLocks/>
              </p:cNvSpPr>
              <p:nvPr/>
            </p:nvSpPr>
            <p:spPr bwMode="auto">
              <a:xfrm>
                <a:off x="659" y="1749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8" name="Freeform 103"/>
              <p:cNvSpPr>
                <a:spLocks/>
              </p:cNvSpPr>
              <p:nvPr/>
            </p:nvSpPr>
            <p:spPr bwMode="auto">
              <a:xfrm>
                <a:off x="659" y="1743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1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9" name="Freeform 104"/>
              <p:cNvSpPr>
                <a:spLocks/>
              </p:cNvSpPr>
              <p:nvPr/>
            </p:nvSpPr>
            <p:spPr bwMode="auto">
              <a:xfrm>
                <a:off x="661" y="17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0" name="Freeform 105"/>
              <p:cNvSpPr>
                <a:spLocks/>
              </p:cNvSpPr>
              <p:nvPr/>
            </p:nvSpPr>
            <p:spPr bwMode="auto">
              <a:xfrm>
                <a:off x="661" y="174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1" name="Freeform 106"/>
              <p:cNvSpPr>
                <a:spLocks/>
              </p:cNvSpPr>
              <p:nvPr/>
            </p:nvSpPr>
            <p:spPr bwMode="auto">
              <a:xfrm>
                <a:off x="659" y="1741"/>
                <a:ext cx="8" cy="8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0" y="3"/>
                      <a:pt x="1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2" name="Freeform 107"/>
              <p:cNvSpPr>
                <a:spLocks/>
              </p:cNvSpPr>
              <p:nvPr/>
            </p:nvSpPr>
            <p:spPr bwMode="auto">
              <a:xfrm>
                <a:off x="667" y="1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3" name="Freeform 108"/>
              <p:cNvSpPr>
                <a:spLocks/>
              </p:cNvSpPr>
              <p:nvPr/>
            </p:nvSpPr>
            <p:spPr bwMode="auto">
              <a:xfrm>
                <a:off x="659" y="1733"/>
                <a:ext cx="11" cy="10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2 h 4"/>
                  <a:gd name="T4" fmla="*/ 1 w 4"/>
                  <a:gd name="T5" fmla="*/ 3 h 4"/>
                  <a:gd name="T6" fmla="*/ 2 w 4"/>
                  <a:gd name="T7" fmla="*/ 3 h 4"/>
                  <a:gd name="T8" fmla="*/ 0 w 4"/>
                  <a:gd name="T9" fmla="*/ 4 h 4"/>
                  <a:gd name="T10" fmla="*/ 2 w 4"/>
                  <a:gd name="T11" fmla="*/ 3 h 4"/>
                  <a:gd name="T12" fmla="*/ 1 w 4"/>
                  <a:gd name="T13" fmla="*/ 4 h 4"/>
                  <a:gd name="T14" fmla="*/ 2 w 4"/>
                  <a:gd name="T15" fmla="*/ 2 h 4"/>
                  <a:gd name="T16" fmla="*/ 2 w 4"/>
                  <a:gd name="T17" fmla="*/ 2 h 4"/>
                  <a:gd name="T18" fmla="*/ 3 w 4"/>
                  <a:gd name="T19" fmla="*/ 1 h 4"/>
                  <a:gd name="T20" fmla="*/ 3 w 4"/>
                  <a:gd name="T21" fmla="*/ 0 h 4"/>
                  <a:gd name="T22" fmla="*/ 0 w 4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3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4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4" y="0"/>
                      <a:pt x="3" y="0"/>
                    </a:cubicBezTo>
                    <a:cubicBezTo>
                      <a:pt x="3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4" name="Freeform 109"/>
              <p:cNvSpPr>
                <a:spLocks/>
              </p:cNvSpPr>
              <p:nvPr/>
            </p:nvSpPr>
            <p:spPr bwMode="auto">
              <a:xfrm>
                <a:off x="661" y="173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5" name="Freeform 110"/>
              <p:cNvSpPr>
                <a:spLocks/>
              </p:cNvSpPr>
              <p:nvPr/>
            </p:nvSpPr>
            <p:spPr bwMode="auto">
              <a:xfrm>
                <a:off x="656" y="1730"/>
                <a:ext cx="11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3 h 4"/>
                  <a:gd name="T4" fmla="*/ 1 w 4"/>
                  <a:gd name="T5" fmla="*/ 4 h 4"/>
                  <a:gd name="T6" fmla="*/ 2 w 4"/>
                  <a:gd name="T7" fmla="*/ 3 h 4"/>
                  <a:gd name="T8" fmla="*/ 1 w 4"/>
                  <a:gd name="T9" fmla="*/ 3 h 4"/>
                  <a:gd name="T10" fmla="*/ 3 w 4"/>
                  <a:gd name="T11" fmla="*/ 1 h 4"/>
                  <a:gd name="T12" fmla="*/ 2 w 4"/>
                  <a:gd name="T13" fmla="*/ 1 h 4"/>
                  <a:gd name="T14" fmla="*/ 2 w 4"/>
                  <a:gd name="T15" fmla="*/ 1 h 4"/>
                  <a:gd name="T16" fmla="*/ 1 w 4"/>
                  <a:gd name="T17" fmla="*/ 2 h 4"/>
                  <a:gd name="T18" fmla="*/ 1 w 4"/>
                  <a:gd name="T19" fmla="*/ 2 h 4"/>
                  <a:gd name="T20" fmla="*/ 0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1"/>
                      <a:pt x="1" y="3"/>
                      <a:pt x="1" y="3"/>
                    </a:cubicBezTo>
                    <a:cubicBezTo>
                      <a:pt x="1" y="2"/>
                      <a:pt x="1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6" name="Freeform 111"/>
              <p:cNvSpPr>
                <a:spLocks/>
              </p:cNvSpPr>
              <p:nvPr/>
            </p:nvSpPr>
            <p:spPr bwMode="auto">
              <a:xfrm>
                <a:off x="656" y="174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7" name="Freeform 112"/>
              <p:cNvSpPr>
                <a:spLocks/>
              </p:cNvSpPr>
              <p:nvPr/>
            </p:nvSpPr>
            <p:spPr bwMode="auto">
              <a:xfrm>
                <a:off x="659" y="173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8" name="Freeform 113"/>
              <p:cNvSpPr>
                <a:spLocks/>
              </p:cNvSpPr>
              <p:nvPr/>
            </p:nvSpPr>
            <p:spPr bwMode="auto">
              <a:xfrm>
                <a:off x="656" y="173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9" name="Freeform 114"/>
              <p:cNvSpPr>
                <a:spLocks/>
              </p:cNvSpPr>
              <p:nvPr/>
            </p:nvSpPr>
            <p:spPr bwMode="auto">
              <a:xfrm>
                <a:off x="629" y="1722"/>
                <a:ext cx="32" cy="30"/>
              </a:xfrm>
              <a:custGeom>
                <a:avLst/>
                <a:gdLst>
                  <a:gd name="T0" fmla="*/ 3 w 12"/>
                  <a:gd name="T1" fmla="*/ 11 h 11"/>
                  <a:gd name="T2" fmla="*/ 4 w 12"/>
                  <a:gd name="T3" fmla="*/ 10 h 11"/>
                  <a:gd name="T4" fmla="*/ 5 w 12"/>
                  <a:gd name="T5" fmla="*/ 9 h 11"/>
                  <a:gd name="T6" fmla="*/ 7 w 12"/>
                  <a:gd name="T7" fmla="*/ 8 h 11"/>
                  <a:gd name="T8" fmla="*/ 6 w 12"/>
                  <a:gd name="T9" fmla="*/ 8 h 11"/>
                  <a:gd name="T10" fmla="*/ 7 w 12"/>
                  <a:gd name="T11" fmla="*/ 7 h 11"/>
                  <a:gd name="T12" fmla="*/ 6 w 12"/>
                  <a:gd name="T13" fmla="*/ 7 h 11"/>
                  <a:gd name="T14" fmla="*/ 5 w 12"/>
                  <a:gd name="T15" fmla="*/ 6 h 11"/>
                  <a:gd name="T16" fmla="*/ 8 w 12"/>
                  <a:gd name="T17" fmla="*/ 6 h 11"/>
                  <a:gd name="T18" fmla="*/ 9 w 12"/>
                  <a:gd name="T19" fmla="*/ 4 h 11"/>
                  <a:gd name="T20" fmla="*/ 8 w 12"/>
                  <a:gd name="T21" fmla="*/ 5 h 11"/>
                  <a:gd name="T22" fmla="*/ 8 w 12"/>
                  <a:gd name="T23" fmla="*/ 5 h 11"/>
                  <a:gd name="T24" fmla="*/ 9 w 12"/>
                  <a:gd name="T25" fmla="*/ 6 h 11"/>
                  <a:gd name="T26" fmla="*/ 10 w 12"/>
                  <a:gd name="T27" fmla="*/ 4 h 11"/>
                  <a:gd name="T28" fmla="*/ 9 w 12"/>
                  <a:gd name="T29" fmla="*/ 6 h 11"/>
                  <a:gd name="T30" fmla="*/ 10 w 12"/>
                  <a:gd name="T31" fmla="*/ 5 h 11"/>
                  <a:gd name="T32" fmla="*/ 11 w 12"/>
                  <a:gd name="T33" fmla="*/ 4 h 11"/>
                  <a:gd name="T34" fmla="*/ 12 w 12"/>
                  <a:gd name="T35" fmla="*/ 3 h 11"/>
                  <a:gd name="T36" fmla="*/ 8 w 12"/>
                  <a:gd name="T37" fmla="*/ 4 h 11"/>
                  <a:gd name="T38" fmla="*/ 9 w 12"/>
                  <a:gd name="T39" fmla="*/ 3 h 11"/>
                  <a:gd name="T40" fmla="*/ 9 w 12"/>
                  <a:gd name="T41" fmla="*/ 1 h 11"/>
                  <a:gd name="T42" fmla="*/ 7 w 12"/>
                  <a:gd name="T43" fmla="*/ 3 h 11"/>
                  <a:gd name="T44" fmla="*/ 7 w 12"/>
                  <a:gd name="T45" fmla="*/ 2 h 11"/>
                  <a:gd name="T46" fmla="*/ 6 w 12"/>
                  <a:gd name="T47" fmla="*/ 3 h 11"/>
                  <a:gd name="T48" fmla="*/ 2 w 12"/>
                  <a:gd name="T49" fmla="*/ 6 h 11"/>
                  <a:gd name="T50" fmla="*/ 5 w 12"/>
                  <a:gd name="T51" fmla="*/ 5 h 11"/>
                  <a:gd name="T52" fmla="*/ 1 w 12"/>
                  <a:gd name="T53" fmla="*/ 7 h 11"/>
                  <a:gd name="T54" fmla="*/ 3 w 12"/>
                  <a:gd name="T55" fmla="*/ 7 h 11"/>
                  <a:gd name="T56" fmla="*/ 4 w 12"/>
                  <a:gd name="T57" fmla="*/ 7 h 11"/>
                  <a:gd name="T58" fmla="*/ 2 w 12"/>
                  <a:gd name="T59" fmla="*/ 8 h 11"/>
                  <a:gd name="T60" fmla="*/ 3 w 12"/>
                  <a:gd name="T61" fmla="*/ 8 h 11"/>
                  <a:gd name="T62" fmla="*/ 5 w 12"/>
                  <a:gd name="T63" fmla="*/ 7 h 11"/>
                  <a:gd name="T64" fmla="*/ 4 w 12"/>
                  <a:gd name="T65" fmla="*/ 9 h 11"/>
                  <a:gd name="T66" fmla="*/ 2 w 12"/>
                  <a:gd name="T67" fmla="*/ 9 h 11"/>
                  <a:gd name="T68" fmla="*/ 1 w 12"/>
                  <a:gd name="T69" fmla="*/ 10 h 11"/>
                  <a:gd name="T70" fmla="*/ 4 w 12"/>
                  <a:gd name="T71" fmla="*/ 9 h 11"/>
                  <a:gd name="T72" fmla="*/ 3 w 12"/>
                  <a:gd name="T7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7"/>
                      <a:pt x="6" y="7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4"/>
                      <a:pt x="9" y="4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4"/>
                      <a:pt x="8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7" y="7"/>
                      <a:pt x="9" y="5"/>
                      <a:pt x="9" y="6"/>
                    </a:cubicBezTo>
                    <a:cubicBezTo>
                      <a:pt x="9" y="6"/>
                      <a:pt x="10" y="4"/>
                      <a:pt x="10" y="4"/>
                    </a:cubicBezTo>
                    <a:cubicBezTo>
                      <a:pt x="9" y="6"/>
                      <a:pt x="11" y="4"/>
                      <a:pt x="9" y="6"/>
                    </a:cubicBezTo>
                    <a:cubicBezTo>
                      <a:pt x="9" y="7"/>
                      <a:pt x="10" y="5"/>
                      <a:pt x="10" y="5"/>
                    </a:cubicBezTo>
                    <a:cubicBezTo>
                      <a:pt x="11" y="4"/>
                      <a:pt x="10" y="5"/>
                      <a:pt x="11" y="4"/>
                    </a:cubicBezTo>
                    <a:cubicBezTo>
                      <a:pt x="12" y="3"/>
                      <a:pt x="11" y="4"/>
                      <a:pt x="12" y="3"/>
                    </a:cubicBezTo>
                    <a:cubicBezTo>
                      <a:pt x="12" y="2"/>
                      <a:pt x="9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9" y="1"/>
                    </a:cubicBezTo>
                    <a:cubicBezTo>
                      <a:pt x="8" y="3"/>
                      <a:pt x="8" y="0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0" y="8"/>
                      <a:pt x="3" y="4"/>
                      <a:pt x="2" y="6"/>
                    </a:cubicBezTo>
                    <a:cubicBezTo>
                      <a:pt x="3" y="5"/>
                      <a:pt x="4" y="6"/>
                      <a:pt x="5" y="5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2" y="7"/>
                      <a:pt x="2" y="8"/>
                    </a:cubicBezTo>
                    <a:cubicBezTo>
                      <a:pt x="1" y="8"/>
                      <a:pt x="4" y="7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2" y="10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0" name="Rectangle 115"/>
              <p:cNvSpPr>
                <a:spLocks noChangeArrowheads="1"/>
              </p:cNvSpPr>
              <p:nvPr/>
            </p:nvSpPr>
            <p:spPr bwMode="auto">
              <a:xfrm>
                <a:off x="632" y="1749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1" name="Freeform 116"/>
              <p:cNvSpPr>
                <a:spLocks/>
              </p:cNvSpPr>
              <p:nvPr/>
            </p:nvSpPr>
            <p:spPr bwMode="auto">
              <a:xfrm>
                <a:off x="637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2" name="Rectangle 117"/>
              <p:cNvSpPr>
                <a:spLocks noChangeArrowheads="1"/>
              </p:cNvSpPr>
              <p:nvPr/>
            </p:nvSpPr>
            <p:spPr bwMode="auto">
              <a:xfrm>
                <a:off x="645" y="1741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3" name="Freeform 118"/>
              <p:cNvSpPr>
                <a:spLocks/>
              </p:cNvSpPr>
              <p:nvPr/>
            </p:nvSpPr>
            <p:spPr bwMode="auto">
              <a:xfrm>
                <a:off x="629" y="174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4" name="Freeform 119"/>
              <p:cNvSpPr>
                <a:spLocks/>
              </p:cNvSpPr>
              <p:nvPr/>
            </p:nvSpPr>
            <p:spPr bwMode="auto">
              <a:xfrm>
                <a:off x="651" y="172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5" name="Rectangle 120"/>
              <p:cNvSpPr>
                <a:spLocks noChangeArrowheads="1"/>
              </p:cNvSpPr>
              <p:nvPr/>
            </p:nvSpPr>
            <p:spPr bwMode="auto">
              <a:xfrm>
                <a:off x="634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6" name="Freeform 121"/>
              <p:cNvSpPr>
                <a:spLocks/>
              </p:cNvSpPr>
              <p:nvPr/>
            </p:nvSpPr>
            <p:spPr bwMode="auto">
              <a:xfrm>
                <a:off x="640" y="1743"/>
                <a:ext cx="19" cy="17"/>
              </a:xfrm>
              <a:custGeom>
                <a:avLst/>
                <a:gdLst>
                  <a:gd name="T0" fmla="*/ 6 w 7"/>
                  <a:gd name="T1" fmla="*/ 2 h 6"/>
                  <a:gd name="T2" fmla="*/ 6 w 7"/>
                  <a:gd name="T3" fmla="*/ 1 h 6"/>
                  <a:gd name="T4" fmla="*/ 4 w 7"/>
                  <a:gd name="T5" fmla="*/ 3 h 6"/>
                  <a:gd name="T6" fmla="*/ 5 w 7"/>
                  <a:gd name="T7" fmla="*/ 1 h 6"/>
                  <a:gd name="T8" fmla="*/ 3 w 7"/>
                  <a:gd name="T9" fmla="*/ 2 h 6"/>
                  <a:gd name="T10" fmla="*/ 4 w 7"/>
                  <a:gd name="T11" fmla="*/ 1 h 6"/>
                  <a:gd name="T12" fmla="*/ 1 w 7"/>
                  <a:gd name="T13" fmla="*/ 3 h 6"/>
                  <a:gd name="T14" fmla="*/ 4 w 7"/>
                  <a:gd name="T15" fmla="*/ 0 h 6"/>
                  <a:gd name="T16" fmla="*/ 4 w 7"/>
                  <a:gd name="T17" fmla="*/ 0 h 6"/>
                  <a:gd name="T18" fmla="*/ 3 w 7"/>
                  <a:gd name="T19" fmla="*/ 0 h 6"/>
                  <a:gd name="T20" fmla="*/ 1 w 7"/>
                  <a:gd name="T21" fmla="*/ 2 h 6"/>
                  <a:gd name="T22" fmla="*/ 0 w 7"/>
                  <a:gd name="T23" fmla="*/ 3 h 6"/>
                  <a:gd name="T24" fmla="*/ 1 w 7"/>
                  <a:gd name="T25" fmla="*/ 2 h 6"/>
                  <a:gd name="T26" fmla="*/ 0 w 7"/>
                  <a:gd name="T27" fmla="*/ 3 h 6"/>
                  <a:gd name="T28" fmla="*/ 1 w 7"/>
                  <a:gd name="T29" fmla="*/ 3 h 6"/>
                  <a:gd name="T30" fmla="*/ 0 w 7"/>
                  <a:gd name="T31" fmla="*/ 4 h 6"/>
                  <a:gd name="T32" fmla="*/ 1 w 7"/>
                  <a:gd name="T33" fmla="*/ 3 h 6"/>
                  <a:gd name="T34" fmla="*/ 1 w 7"/>
                  <a:gd name="T35" fmla="*/ 4 h 6"/>
                  <a:gd name="T36" fmla="*/ 2 w 7"/>
                  <a:gd name="T37" fmla="*/ 3 h 6"/>
                  <a:gd name="T38" fmla="*/ 1 w 7"/>
                  <a:gd name="T39" fmla="*/ 4 h 6"/>
                  <a:gd name="T40" fmla="*/ 2 w 7"/>
                  <a:gd name="T41" fmla="*/ 3 h 6"/>
                  <a:gd name="T42" fmla="*/ 2 w 7"/>
                  <a:gd name="T43" fmla="*/ 5 h 6"/>
                  <a:gd name="T44" fmla="*/ 3 w 7"/>
                  <a:gd name="T45" fmla="*/ 4 h 6"/>
                  <a:gd name="T46" fmla="*/ 1 w 7"/>
                  <a:gd name="T47" fmla="*/ 5 h 6"/>
                  <a:gd name="T48" fmla="*/ 4 w 7"/>
                  <a:gd name="T49" fmla="*/ 2 h 6"/>
                  <a:gd name="T50" fmla="*/ 2 w 7"/>
                  <a:gd name="T51" fmla="*/ 5 h 6"/>
                  <a:gd name="T52" fmla="*/ 3 w 7"/>
                  <a:gd name="T53" fmla="*/ 5 h 6"/>
                  <a:gd name="T54" fmla="*/ 3 w 7"/>
                  <a:gd name="T55" fmla="*/ 5 h 6"/>
                  <a:gd name="T56" fmla="*/ 4 w 7"/>
                  <a:gd name="T57" fmla="*/ 5 h 6"/>
                  <a:gd name="T58" fmla="*/ 4 w 7"/>
                  <a:gd name="T59" fmla="*/ 4 h 6"/>
                  <a:gd name="T60" fmla="*/ 5 w 7"/>
                  <a:gd name="T61" fmla="*/ 4 h 6"/>
                  <a:gd name="T62" fmla="*/ 5 w 7"/>
                  <a:gd name="T63" fmla="*/ 4 h 6"/>
                  <a:gd name="T64" fmla="*/ 6 w 7"/>
                  <a:gd name="T65" fmla="*/ 3 h 6"/>
                  <a:gd name="T66" fmla="*/ 5 w 7"/>
                  <a:gd name="T67" fmla="*/ 3 h 6"/>
                  <a:gd name="T68" fmla="*/ 6 w 7"/>
                  <a:gd name="T6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4" y="4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1" y="4"/>
                      <a:pt x="1" y="3"/>
                    </a:cubicBezTo>
                    <a:cubicBezTo>
                      <a:pt x="3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6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3" y="4"/>
                      <a:pt x="4" y="3"/>
                      <a:pt x="2" y="5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7" name="Freeform 122"/>
              <p:cNvSpPr>
                <a:spLocks/>
              </p:cNvSpPr>
              <p:nvPr/>
            </p:nvSpPr>
            <p:spPr bwMode="auto">
              <a:xfrm>
                <a:off x="640" y="175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8" name="Freeform 123"/>
              <p:cNvSpPr>
                <a:spLocks/>
              </p:cNvSpPr>
              <p:nvPr/>
            </p:nvSpPr>
            <p:spPr bwMode="auto">
              <a:xfrm>
                <a:off x="651" y="1741"/>
                <a:ext cx="19" cy="27"/>
              </a:xfrm>
              <a:custGeom>
                <a:avLst/>
                <a:gdLst>
                  <a:gd name="T0" fmla="*/ 2 w 7"/>
                  <a:gd name="T1" fmla="*/ 6 h 10"/>
                  <a:gd name="T2" fmla="*/ 2 w 7"/>
                  <a:gd name="T3" fmla="*/ 7 h 10"/>
                  <a:gd name="T4" fmla="*/ 3 w 7"/>
                  <a:gd name="T5" fmla="*/ 4 h 10"/>
                  <a:gd name="T6" fmla="*/ 3 w 7"/>
                  <a:gd name="T7" fmla="*/ 4 h 10"/>
                  <a:gd name="T8" fmla="*/ 2 w 7"/>
                  <a:gd name="T9" fmla="*/ 7 h 10"/>
                  <a:gd name="T10" fmla="*/ 3 w 7"/>
                  <a:gd name="T11" fmla="*/ 7 h 10"/>
                  <a:gd name="T12" fmla="*/ 3 w 7"/>
                  <a:gd name="T13" fmla="*/ 5 h 10"/>
                  <a:gd name="T14" fmla="*/ 4 w 7"/>
                  <a:gd name="T15" fmla="*/ 5 h 10"/>
                  <a:gd name="T16" fmla="*/ 3 w 7"/>
                  <a:gd name="T17" fmla="*/ 5 h 10"/>
                  <a:gd name="T18" fmla="*/ 3 w 7"/>
                  <a:gd name="T19" fmla="*/ 7 h 10"/>
                  <a:gd name="T20" fmla="*/ 4 w 7"/>
                  <a:gd name="T21" fmla="*/ 6 h 10"/>
                  <a:gd name="T22" fmla="*/ 5 w 7"/>
                  <a:gd name="T23" fmla="*/ 4 h 10"/>
                  <a:gd name="T24" fmla="*/ 2 w 7"/>
                  <a:gd name="T25" fmla="*/ 5 h 10"/>
                  <a:gd name="T26" fmla="*/ 2 w 7"/>
                  <a:gd name="T27" fmla="*/ 5 h 10"/>
                  <a:gd name="T28" fmla="*/ 4 w 7"/>
                  <a:gd name="T29" fmla="*/ 4 h 10"/>
                  <a:gd name="T30" fmla="*/ 4 w 7"/>
                  <a:gd name="T31" fmla="*/ 4 h 10"/>
                  <a:gd name="T32" fmla="*/ 3 w 7"/>
                  <a:gd name="T33" fmla="*/ 5 h 10"/>
                  <a:gd name="T34" fmla="*/ 3 w 7"/>
                  <a:gd name="T35" fmla="*/ 3 h 10"/>
                  <a:gd name="T36" fmla="*/ 3 w 7"/>
                  <a:gd name="T37" fmla="*/ 3 h 10"/>
                  <a:gd name="T38" fmla="*/ 2 w 7"/>
                  <a:gd name="T39" fmla="*/ 4 h 10"/>
                  <a:gd name="T40" fmla="*/ 2 w 7"/>
                  <a:gd name="T41" fmla="*/ 6 h 10"/>
                  <a:gd name="T42" fmla="*/ 2 w 7"/>
                  <a:gd name="T43" fmla="*/ 5 h 10"/>
                  <a:gd name="T44" fmla="*/ 1 w 7"/>
                  <a:gd name="T45" fmla="*/ 7 h 10"/>
                  <a:gd name="T46" fmla="*/ 0 w 7"/>
                  <a:gd name="T47" fmla="*/ 8 h 10"/>
                  <a:gd name="T48" fmla="*/ 1 w 7"/>
                  <a:gd name="T49" fmla="*/ 8 h 10"/>
                  <a:gd name="T50" fmla="*/ 2 w 7"/>
                  <a:gd name="T5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10">
                    <a:moveTo>
                      <a:pt x="2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3" y="6"/>
                      <a:pt x="2" y="7"/>
                      <a:pt x="3" y="7"/>
                    </a:cubicBezTo>
                    <a:cubicBezTo>
                      <a:pt x="3" y="6"/>
                      <a:pt x="3" y="7"/>
                      <a:pt x="3" y="5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2"/>
                      <a:pt x="4" y="5"/>
                      <a:pt x="5" y="4"/>
                    </a:cubicBezTo>
                    <a:cubicBezTo>
                      <a:pt x="4" y="4"/>
                      <a:pt x="3" y="4"/>
                      <a:pt x="2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8"/>
                    </a:cubicBezTo>
                    <a:cubicBezTo>
                      <a:pt x="0" y="10"/>
                      <a:pt x="1" y="7"/>
                      <a:pt x="1" y="8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9" name="Rectangle 124"/>
              <p:cNvSpPr>
                <a:spLocks noChangeArrowheads="1"/>
              </p:cNvSpPr>
              <p:nvPr/>
            </p:nvSpPr>
            <p:spPr bwMode="auto">
              <a:xfrm>
                <a:off x="653" y="175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0" name="Freeform 125"/>
              <p:cNvSpPr>
                <a:spLocks/>
              </p:cNvSpPr>
              <p:nvPr/>
            </p:nvSpPr>
            <p:spPr bwMode="auto">
              <a:xfrm>
                <a:off x="656" y="1746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1" name="Freeform 126"/>
              <p:cNvSpPr>
                <a:spLocks/>
              </p:cNvSpPr>
              <p:nvPr/>
            </p:nvSpPr>
            <p:spPr bwMode="auto">
              <a:xfrm>
                <a:off x="659" y="1741"/>
                <a:ext cx="19" cy="19"/>
              </a:xfrm>
              <a:custGeom>
                <a:avLst/>
                <a:gdLst>
                  <a:gd name="T0" fmla="*/ 0 w 7"/>
                  <a:gd name="T1" fmla="*/ 7 h 7"/>
                  <a:gd name="T2" fmla="*/ 1 w 7"/>
                  <a:gd name="T3" fmla="*/ 7 h 7"/>
                  <a:gd name="T4" fmla="*/ 1 w 7"/>
                  <a:gd name="T5" fmla="*/ 7 h 7"/>
                  <a:gd name="T6" fmla="*/ 1 w 7"/>
                  <a:gd name="T7" fmla="*/ 7 h 7"/>
                  <a:gd name="T8" fmla="*/ 1 w 7"/>
                  <a:gd name="T9" fmla="*/ 7 h 7"/>
                  <a:gd name="T10" fmla="*/ 1 w 7"/>
                  <a:gd name="T11" fmla="*/ 7 h 7"/>
                  <a:gd name="T12" fmla="*/ 1 w 7"/>
                  <a:gd name="T13" fmla="*/ 7 h 7"/>
                  <a:gd name="T14" fmla="*/ 4 w 7"/>
                  <a:gd name="T15" fmla="*/ 4 h 7"/>
                  <a:gd name="T16" fmla="*/ 4 w 7"/>
                  <a:gd name="T17" fmla="*/ 4 h 7"/>
                  <a:gd name="T18" fmla="*/ 4 w 7"/>
                  <a:gd name="T19" fmla="*/ 4 h 7"/>
                  <a:gd name="T20" fmla="*/ 4 w 7"/>
                  <a:gd name="T21" fmla="*/ 4 h 7"/>
                  <a:gd name="T22" fmla="*/ 4 w 7"/>
                  <a:gd name="T23" fmla="*/ 4 h 7"/>
                  <a:gd name="T24" fmla="*/ 4 w 7"/>
                  <a:gd name="T25" fmla="*/ 4 h 7"/>
                  <a:gd name="T26" fmla="*/ 4 w 7"/>
                  <a:gd name="T27" fmla="*/ 4 h 7"/>
                  <a:gd name="T28" fmla="*/ 1 w 7"/>
                  <a:gd name="T29" fmla="*/ 7 h 7"/>
                  <a:gd name="T30" fmla="*/ 0 w 7"/>
                  <a:gd name="T3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7" y="0"/>
                      <a:pt x="2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5"/>
                      <a:pt x="6" y="1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2" name="Freeform 127"/>
              <p:cNvSpPr>
                <a:spLocks/>
              </p:cNvSpPr>
              <p:nvPr/>
            </p:nvSpPr>
            <p:spPr bwMode="auto">
              <a:xfrm>
                <a:off x="653" y="1749"/>
                <a:ext cx="11" cy="5"/>
              </a:xfrm>
              <a:custGeom>
                <a:avLst/>
                <a:gdLst>
                  <a:gd name="T0" fmla="*/ 0 w 4"/>
                  <a:gd name="T1" fmla="*/ 2 h 2"/>
                  <a:gd name="T2" fmla="*/ 1 w 4"/>
                  <a:gd name="T3" fmla="*/ 2 h 2"/>
                  <a:gd name="T4" fmla="*/ 4 w 4"/>
                  <a:gd name="T5" fmla="*/ 0 h 2"/>
                  <a:gd name="T6" fmla="*/ 2 w 4"/>
                  <a:gd name="T7" fmla="*/ 1 h 2"/>
                  <a:gd name="T8" fmla="*/ 2 w 4"/>
                  <a:gd name="T9" fmla="*/ 1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3" name="Freeform 128"/>
              <p:cNvSpPr>
                <a:spLocks/>
              </p:cNvSpPr>
              <p:nvPr/>
            </p:nvSpPr>
            <p:spPr bwMode="auto">
              <a:xfrm>
                <a:off x="642" y="1730"/>
                <a:ext cx="28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5 h 8"/>
                  <a:gd name="T4" fmla="*/ 8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7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6 h 8"/>
                  <a:gd name="T18" fmla="*/ 5 w 10"/>
                  <a:gd name="T19" fmla="*/ 4 h 8"/>
                  <a:gd name="T20" fmla="*/ 5 w 10"/>
                  <a:gd name="T21" fmla="*/ 4 h 8"/>
                  <a:gd name="T22" fmla="*/ 5 w 10"/>
                  <a:gd name="T23" fmla="*/ 4 h 8"/>
                  <a:gd name="T24" fmla="*/ 6 w 10"/>
                  <a:gd name="T25" fmla="*/ 3 h 8"/>
                  <a:gd name="T26" fmla="*/ 6 w 10"/>
                  <a:gd name="T27" fmla="*/ 2 h 8"/>
                  <a:gd name="T28" fmla="*/ 6 w 10"/>
                  <a:gd name="T29" fmla="*/ 2 h 8"/>
                  <a:gd name="T30" fmla="*/ 4 w 10"/>
                  <a:gd name="T31" fmla="*/ 2 h 8"/>
                  <a:gd name="T32" fmla="*/ 5 w 10"/>
                  <a:gd name="T33" fmla="*/ 1 h 8"/>
                  <a:gd name="T34" fmla="*/ 3 w 10"/>
                  <a:gd name="T35" fmla="*/ 3 h 8"/>
                  <a:gd name="T36" fmla="*/ 3 w 10"/>
                  <a:gd name="T37" fmla="*/ 3 h 8"/>
                  <a:gd name="T38" fmla="*/ 4 w 10"/>
                  <a:gd name="T39" fmla="*/ 1 h 8"/>
                  <a:gd name="T40" fmla="*/ 3 w 10"/>
                  <a:gd name="T41" fmla="*/ 2 h 8"/>
                  <a:gd name="T42" fmla="*/ 4 w 10"/>
                  <a:gd name="T43" fmla="*/ 0 h 8"/>
                  <a:gd name="T44" fmla="*/ 2 w 10"/>
                  <a:gd name="T45" fmla="*/ 2 h 8"/>
                  <a:gd name="T46" fmla="*/ 2 w 10"/>
                  <a:gd name="T47" fmla="*/ 1 h 8"/>
                  <a:gd name="T48" fmla="*/ 0 w 10"/>
                  <a:gd name="T49" fmla="*/ 4 h 8"/>
                  <a:gd name="T50" fmla="*/ 2 w 10"/>
                  <a:gd name="T51" fmla="*/ 4 h 8"/>
                  <a:gd name="T52" fmla="*/ 3 w 10"/>
                  <a:gd name="T53" fmla="*/ 3 h 8"/>
                  <a:gd name="T54" fmla="*/ 2 w 10"/>
                  <a:gd name="T55" fmla="*/ 5 h 8"/>
                  <a:gd name="T56" fmla="*/ 3 w 10"/>
                  <a:gd name="T57" fmla="*/ 4 h 8"/>
                  <a:gd name="T58" fmla="*/ 2 w 10"/>
                  <a:gd name="T59" fmla="*/ 5 h 8"/>
                  <a:gd name="T60" fmla="*/ 4 w 10"/>
                  <a:gd name="T61" fmla="*/ 4 h 8"/>
                  <a:gd name="T62" fmla="*/ 2 w 10"/>
                  <a:gd name="T63" fmla="*/ 6 h 8"/>
                  <a:gd name="T64" fmla="*/ 5 w 10"/>
                  <a:gd name="T65" fmla="*/ 7 h 8"/>
                  <a:gd name="T66" fmla="*/ 6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7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6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5" y="5"/>
                      <a:pt x="4" y="6"/>
                    </a:cubicBezTo>
                    <a:cubicBezTo>
                      <a:pt x="6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3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0" y="4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3"/>
                      <a:pt x="2" y="5"/>
                      <a:pt x="3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5" y="5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9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6" y="7"/>
                      <a:pt x="6" y="8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4" name="Freeform 129"/>
              <p:cNvSpPr>
                <a:spLocks/>
              </p:cNvSpPr>
              <p:nvPr/>
            </p:nvSpPr>
            <p:spPr bwMode="auto">
              <a:xfrm>
                <a:off x="656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5" name="Freeform 130"/>
              <p:cNvSpPr>
                <a:spLocks/>
              </p:cNvSpPr>
              <p:nvPr/>
            </p:nvSpPr>
            <p:spPr bwMode="auto">
              <a:xfrm>
                <a:off x="648" y="1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6" name="Rectangle 131"/>
              <p:cNvSpPr>
                <a:spLocks noChangeArrowheads="1"/>
              </p:cNvSpPr>
              <p:nvPr/>
            </p:nvSpPr>
            <p:spPr bwMode="auto">
              <a:xfrm>
                <a:off x="659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7" name="Freeform 132"/>
              <p:cNvSpPr>
                <a:spLocks/>
              </p:cNvSpPr>
              <p:nvPr/>
            </p:nvSpPr>
            <p:spPr bwMode="auto">
              <a:xfrm>
                <a:off x="664" y="17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8" name="Freeform 133"/>
              <p:cNvSpPr>
                <a:spLocks/>
              </p:cNvSpPr>
              <p:nvPr/>
            </p:nvSpPr>
            <p:spPr bwMode="auto">
              <a:xfrm>
                <a:off x="648" y="17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9" name="Freeform 134"/>
              <p:cNvSpPr>
                <a:spLocks/>
              </p:cNvSpPr>
              <p:nvPr/>
            </p:nvSpPr>
            <p:spPr bwMode="auto">
              <a:xfrm>
                <a:off x="640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0" name="Freeform 135"/>
              <p:cNvSpPr>
                <a:spLocks/>
              </p:cNvSpPr>
              <p:nvPr/>
            </p:nvSpPr>
            <p:spPr bwMode="auto">
              <a:xfrm>
                <a:off x="618" y="1716"/>
                <a:ext cx="33" cy="33"/>
              </a:xfrm>
              <a:custGeom>
                <a:avLst/>
                <a:gdLst>
                  <a:gd name="T0" fmla="*/ 6 w 12"/>
                  <a:gd name="T1" fmla="*/ 10 h 12"/>
                  <a:gd name="T2" fmla="*/ 8 w 12"/>
                  <a:gd name="T3" fmla="*/ 8 h 12"/>
                  <a:gd name="T4" fmla="*/ 8 w 12"/>
                  <a:gd name="T5" fmla="*/ 7 h 12"/>
                  <a:gd name="T6" fmla="*/ 7 w 12"/>
                  <a:gd name="T7" fmla="*/ 8 h 12"/>
                  <a:gd name="T8" fmla="*/ 6 w 12"/>
                  <a:gd name="T9" fmla="*/ 7 h 12"/>
                  <a:gd name="T10" fmla="*/ 7 w 12"/>
                  <a:gd name="T11" fmla="*/ 7 h 12"/>
                  <a:gd name="T12" fmla="*/ 5 w 12"/>
                  <a:gd name="T13" fmla="*/ 7 h 12"/>
                  <a:gd name="T14" fmla="*/ 5 w 12"/>
                  <a:gd name="T15" fmla="*/ 7 h 12"/>
                  <a:gd name="T16" fmla="*/ 6 w 12"/>
                  <a:gd name="T17" fmla="*/ 7 h 12"/>
                  <a:gd name="T18" fmla="*/ 4 w 12"/>
                  <a:gd name="T19" fmla="*/ 4 h 12"/>
                  <a:gd name="T20" fmla="*/ 4 w 12"/>
                  <a:gd name="T21" fmla="*/ 4 h 12"/>
                  <a:gd name="T22" fmla="*/ 5 w 12"/>
                  <a:gd name="T23" fmla="*/ 5 h 12"/>
                  <a:gd name="T24" fmla="*/ 6 w 12"/>
                  <a:gd name="T25" fmla="*/ 5 h 12"/>
                  <a:gd name="T26" fmla="*/ 7 w 12"/>
                  <a:gd name="T27" fmla="*/ 6 h 12"/>
                  <a:gd name="T28" fmla="*/ 8 w 12"/>
                  <a:gd name="T29" fmla="*/ 5 h 12"/>
                  <a:gd name="T30" fmla="*/ 9 w 12"/>
                  <a:gd name="T31" fmla="*/ 4 h 12"/>
                  <a:gd name="T32" fmla="*/ 8 w 12"/>
                  <a:gd name="T33" fmla="*/ 6 h 12"/>
                  <a:gd name="T34" fmla="*/ 9 w 12"/>
                  <a:gd name="T35" fmla="*/ 6 h 12"/>
                  <a:gd name="T36" fmla="*/ 10 w 12"/>
                  <a:gd name="T37" fmla="*/ 7 h 12"/>
                  <a:gd name="T38" fmla="*/ 10 w 12"/>
                  <a:gd name="T39" fmla="*/ 6 h 12"/>
                  <a:gd name="T40" fmla="*/ 9 w 12"/>
                  <a:gd name="T41" fmla="*/ 7 h 12"/>
                  <a:gd name="T42" fmla="*/ 11 w 12"/>
                  <a:gd name="T43" fmla="*/ 3 h 12"/>
                  <a:gd name="T44" fmla="*/ 11 w 12"/>
                  <a:gd name="T45" fmla="*/ 3 h 12"/>
                  <a:gd name="T46" fmla="*/ 10 w 12"/>
                  <a:gd name="T47" fmla="*/ 3 h 12"/>
                  <a:gd name="T48" fmla="*/ 10 w 12"/>
                  <a:gd name="T49" fmla="*/ 2 h 12"/>
                  <a:gd name="T50" fmla="*/ 9 w 12"/>
                  <a:gd name="T51" fmla="*/ 1 h 12"/>
                  <a:gd name="T52" fmla="*/ 7 w 12"/>
                  <a:gd name="T53" fmla="*/ 2 h 12"/>
                  <a:gd name="T54" fmla="*/ 7 w 12"/>
                  <a:gd name="T55" fmla="*/ 1 h 12"/>
                  <a:gd name="T56" fmla="*/ 7 w 12"/>
                  <a:gd name="T57" fmla="*/ 1 h 12"/>
                  <a:gd name="T58" fmla="*/ 6 w 12"/>
                  <a:gd name="T59" fmla="*/ 2 h 12"/>
                  <a:gd name="T60" fmla="*/ 5 w 12"/>
                  <a:gd name="T61" fmla="*/ 3 h 12"/>
                  <a:gd name="T62" fmla="*/ 4 w 12"/>
                  <a:gd name="T63" fmla="*/ 1 h 12"/>
                  <a:gd name="T64" fmla="*/ 2 w 12"/>
                  <a:gd name="T65" fmla="*/ 2 h 12"/>
                  <a:gd name="T66" fmla="*/ 3 w 12"/>
                  <a:gd name="T67" fmla="*/ 4 h 12"/>
                  <a:gd name="T68" fmla="*/ 3 w 12"/>
                  <a:gd name="T69" fmla="*/ 6 h 12"/>
                  <a:gd name="T70" fmla="*/ 3 w 12"/>
                  <a:gd name="T71" fmla="*/ 7 h 12"/>
                  <a:gd name="T72" fmla="*/ 3 w 12"/>
                  <a:gd name="T73" fmla="*/ 8 h 12"/>
                  <a:gd name="T74" fmla="*/ 4 w 12"/>
                  <a:gd name="T75" fmla="*/ 9 h 12"/>
                  <a:gd name="T76" fmla="*/ 6 w 12"/>
                  <a:gd name="T77" fmla="*/ 8 h 12"/>
                  <a:gd name="T78" fmla="*/ 3 w 12"/>
                  <a:gd name="T7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2">
                    <a:moveTo>
                      <a:pt x="4" y="11"/>
                    </a:moveTo>
                    <a:cubicBezTo>
                      <a:pt x="5" y="11"/>
                      <a:pt x="5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7"/>
                      <a:pt x="8" y="7"/>
                    </a:cubicBezTo>
                    <a:cubicBezTo>
                      <a:pt x="8" y="7"/>
                      <a:pt x="6" y="9"/>
                      <a:pt x="6" y="9"/>
                    </a:cubicBezTo>
                    <a:cubicBezTo>
                      <a:pt x="6" y="9"/>
                      <a:pt x="7" y="8"/>
                      <a:pt x="7" y="8"/>
                    </a:cubicBezTo>
                    <a:cubicBezTo>
                      <a:pt x="7" y="7"/>
                      <a:pt x="5" y="9"/>
                      <a:pt x="5" y="9"/>
                    </a:cubicBezTo>
                    <a:cubicBezTo>
                      <a:pt x="9" y="5"/>
                      <a:pt x="4" y="10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6" y="7"/>
                      <a:pt x="5" y="7"/>
                      <a:pt x="7" y="7"/>
                    </a:cubicBezTo>
                    <a:cubicBezTo>
                      <a:pt x="3" y="7"/>
                      <a:pt x="8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4" y="6"/>
                      <a:pt x="5" y="7"/>
                    </a:cubicBezTo>
                    <a:cubicBezTo>
                      <a:pt x="6" y="7"/>
                      <a:pt x="4" y="6"/>
                      <a:pt x="3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4"/>
                      <a:pt x="3" y="3"/>
                      <a:pt x="4" y="2"/>
                    </a:cubicBezTo>
                    <a:cubicBezTo>
                      <a:pt x="5" y="4"/>
                      <a:pt x="3" y="2"/>
                      <a:pt x="4" y="4"/>
                    </a:cubicBezTo>
                    <a:cubicBezTo>
                      <a:pt x="5" y="5"/>
                      <a:pt x="4" y="5"/>
                      <a:pt x="5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7"/>
                      <a:pt x="6" y="4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6"/>
                      <a:pt x="7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6" y="7"/>
                      <a:pt x="8" y="3"/>
                      <a:pt x="8" y="5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8" y="6"/>
                      <a:pt x="7" y="6"/>
                    </a:cubicBezTo>
                    <a:cubicBezTo>
                      <a:pt x="8" y="6"/>
                      <a:pt x="8" y="7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4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7"/>
                      <a:pt x="8" y="8"/>
                      <a:pt x="10" y="7"/>
                    </a:cubicBezTo>
                    <a:cubicBezTo>
                      <a:pt x="11" y="6"/>
                      <a:pt x="12" y="5"/>
                      <a:pt x="12" y="4"/>
                    </a:cubicBezTo>
                    <a:cubicBezTo>
                      <a:pt x="12" y="4"/>
                      <a:pt x="10" y="5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6"/>
                      <a:pt x="9" y="7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1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9" y="2"/>
                      <a:pt x="8" y="4"/>
                      <a:pt x="8" y="4"/>
                    </a:cubicBezTo>
                    <a:cubicBezTo>
                      <a:pt x="9" y="2"/>
                      <a:pt x="8" y="3"/>
                      <a:pt x="9" y="1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3"/>
                      <a:pt x="6" y="2"/>
                    </a:cubicBezTo>
                    <a:cubicBezTo>
                      <a:pt x="6" y="3"/>
                      <a:pt x="5" y="3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4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1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8"/>
                      <a:pt x="3" y="8"/>
                    </a:cubicBezTo>
                    <a:cubicBezTo>
                      <a:pt x="4" y="8"/>
                      <a:pt x="2" y="8"/>
                      <a:pt x="2" y="9"/>
                    </a:cubicBezTo>
                    <a:cubicBezTo>
                      <a:pt x="4" y="8"/>
                      <a:pt x="1" y="11"/>
                      <a:pt x="4" y="9"/>
                    </a:cubicBezTo>
                    <a:cubicBezTo>
                      <a:pt x="4" y="9"/>
                      <a:pt x="5" y="8"/>
                      <a:pt x="4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7" y="8"/>
                      <a:pt x="4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1" name="Freeform 136"/>
              <p:cNvSpPr>
                <a:spLocks/>
              </p:cNvSpPr>
              <p:nvPr/>
            </p:nvSpPr>
            <p:spPr bwMode="auto">
              <a:xfrm>
                <a:off x="621" y="17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2" name="Freeform 137"/>
              <p:cNvSpPr>
                <a:spLocks/>
              </p:cNvSpPr>
              <p:nvPr/>
            </p:nvSpPr>
            <p:spPr bwMode="auto">
              <a:xfrm>
                <a:off x="623" y="17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3" name="Freeform 138"/>
              <p:cNvSpPr>
                <a:spLocks/>
              </p:cNvSpPr>
              <p:nvPr/>
            </p:nvSpPr>
            <p:spPr bwMode="auto">
              <a:xfrm>
                <a:off x="632" y="174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4" name="Freeform 139"/>
              <p:cNvSpPr>
                <a:spLocks/>
              </p:cNvSpPr>
              <p:nvPr/>
            </p:nvSpPr>
            <p:spPr bwMode="auto">
              <a:xfrm>
                <a:off x="634" y="174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5" name="Freeform 140"/>
              <p:cNvSpPr>
                <a:spLocks/>
              </p:cNvSpPr>
              <p:nvPr/>
            </p:nvSpPr>
            <p:spPr bwMode="auto">
              <a:xfrm>
                <a:off x="634" y="1733"/>
                <a:ext cx="22" cy="19"/>
              </a:xfrm>
              <a:custGeom>
                <a:avLst/>
                <a:gdLst>
                  <a:gd name="T0" fmla="*/ 6 w 8"/>
                  <a:gd name="T1" fmla="*/ 5 h 7"/>
                  <a:gd name="T2" fmla="*/ 7 w 8"/>
                  <a:gd name="T3" fmla="*/ 4 h 7"/>
                  <a:gd name="T4" fmla="*/ 7 w 8"/>
                  <a:gd name="T5" fmla="*/ 5 h 7"/>
                  <a:gd name="T6" fmla="*/ 8 w 8"/>
                  <a:gd name="T7" fmla="*/ 2 h 7"/>
                  <a:gd name="T8" fmla="*/ 5 w 8"/>
                  <a:gd name="T9" fmla="*/ 3 h 7"/>
                  <a:gd name="T10" fmla="*/ 5 w 8"/>
                  <a:gd name="T11" fmla="*/ 2 h 7"/>
                  <a:gd name="T12" fmla="*/ 3 w 8"/>
                  <a:gd name="T13" fmla="*/ 3 h 7"/>
                  <a:gd name="T14" fmla="*/ 4 w 8"/>
                  <a:gd name="T15" fmla="*/ 2 h 7"/>
                  <a:gd name="T16" fmla="*/ 3 w 8"/>
                  <a:gd name="T17" fmla="*/ 2 h 7"/>
                  <a:gd name="T18" fmla="*/ 3 w 8"/>
                  <a:gd name="T19" fmla="*/ 3 h 7"/>
                  <a:gd name="T20" fmla="*/ 3 w 8"/>
                  <a:gd name="T21" fmla="*/ 2 h 7"/>
                  <a:gd name="T22" fmla="*/ 3 w 8"/>
                  <a:gd name="T23" fmla="*/ 3 h 7"/>
                  <a:gd name="T24" fmla="*/ 3 w 8"/>
                  <a:gd name="T25" fmla="*/ 3 h 7"/>
                  <a:gd name="T26" fmla="*/ 3 w 8"/>
                  <a:gd name="T27" fmla="*/ 2 h 7"/>
                  <a:gd name="T28" fmla="*/ 2 w 8"/>
                  <a:gd name="T29" fmla="*/ 3 h 7"/>
                  <a:gd name="T30" fmla="*/ 3 w 8"/>
                  <a:gd name="T31" fmla="*/ 2 h 7"/>
                  <a:gd name="T32" fmla="*/ 1 w 8"/>
                  <a:gd name="T33" fmla="*/ 3 h 7"/>
                  <a:gd name="T34" fmla="*/ 0 w 8"/>
                  <a:gd name="T35" fmla="*/ 4 h 7"/>
                  <a:gd name="T36" fmla="*/ 2 w 8"/>
                  <a:gd name="T37" fmla="*/ 4 h 7"/>
                  <a:gd name="T38" fmla="*/ 2 w 8"/>
                  <a:gd name="T39" fmla="*/ 4 h 7"/>
                  <a:gd name="T40" fmla="*/ 2 w 8"/>
                  <a:gd name="T41" fmla="*/ 3 h 7"/>
                  <a:gd name="T42" fmla="*/ 1 w 8"/>
                  <a:gd name="T43" fmla="*/ 5 h 7"/>
                  <a:gd name="T44" fmla="*/ 1 w 8"/>
                  <a:gd name="T45" fmla="*/ 6 h 7"/>
                  <a:gd name="T46" fmla="*/ 1 w 8"/>
                  <a:gd name="T47" fmla="*/ 6 h 7"/>
                  <a:gd name="T48" fmla="*/ 2 w 8"/>
                  <a:gd name="T49" fmla="*/ 6 h 7"/>
                  <a:gd name="T50" fmla="*/ 2 w 8"/>
                  <a:gd name="T51" fmla="*/ 5 h 7"/>
                  <a:gd name="T52" fmla="*/ 3 w 8"/>
                  <a:gd name="T53" fmla="*/ 3 h 7"/>
                  <a:gd name="T54" fmla="*/ 3 w 8"/>
                  <a:gd name="T55" fmla="*/ 3 h 7"/>
                  <a:gd name="T56" fmla="*/ 2 w 8"/>
                  <a:gd name="T57" fmla="*/ 5 h 7"/>
                  <a:gd name="T58" fmla="*/ 3 w 8"/>
                  <a:gd name="T59" fmla="*/ 4 h 7"/>
                  <a:gd name="T60" fmla="*/ 2 w 8"/>
                  <a:gd name="T61" fmla="*/ 6 h 7"/>
                  <a:gd name="T62" fmla="*/ 3 w 8"/>
                  <a:gd name="T63" fmla="*/ 4 h 7"/>
                  <a:gd name="T64" fmla="*/ 4 w 8"/>
                  <a:gd name="T65" fmla="*/ 5 h 7"/>
                  <a:gd name="T66" fmla="*/ 4 w 8"/>
                  <a:gd name="T67" fmla="*/ 6 h 7"/>
                  <a:gd name="T68" fmla="*/ 4 w 8"/>
                  <a:gd name="T69" fmla="*/ 4 h 7"/>
                  <a:gd name="T70" fmla="*/ 5 w 8"/>
                  <a:gd name="T71" fmla="*/ 5 h 7"/>
                  <a:gd name="T72" fmla="*/ 5 w 8"/>
                  <a:gd name="T73" fmla="*/ 4 h 7"/>
                  <a:gd name="T74" fmla="*/ 6 w 8"/>
                  <a:gd name="T75" fmla="*/ 5 h 7"/>
                  <a:gd name="T76" fmla="*/ 6 w 8"/>
                  <a:gd name="T77" fmla="*/ 5 h 7"/>
                  <a:gd name="T78" fmla="*/ 7 w 8"/>
                  <a:gd name="T79" fmla="*/ 3 h 7"/>
                  <a:gd name="T80" fmla="*/ 6 w 8"/>
                  <a:gd name="T8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7">
                    <a:moveTo>
                      <a:pt x="6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7" y="5"/>
                    </a:cubicBezTo>
                    <a:cubicBezTo>
                      <a:pt x="7" y="3"/>
                      <a:pt x="7" y="5"/>
                      <a:pt x="8" y="2"/>
                    </a:cubicBezTo>
                    <a:cubicBezTo>
                      <a:pt x="7" y="3"/>
                      <a:pt x="6" y="1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5" y="0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3" y="1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1" y="4"/>
                      <a:pt x="2" y="3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0" y="7"/>
                      <a:pt x="2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3" y="5"/>
                      <a:pt x="2" y="5"/>
                      <a:pt x="3" y="4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2"/>
                      <a:pt x="7" y="3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6" name="Freeform 141"/>
              <p:cNvSpPr>
                <a:spLocks/>
              </p:cNvSpPr>
              <p:nvPr/>
            </p:nvSpPr>
            <p:spPr bwMode="auto">
              <a:xfrm>
                <a:off x="653" y="1738"/>
                <a:ext cx="3" cy="8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1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7" name="Freeform 142"/>
              <p:cNvSpPr>
                <a:spLocks/>
              </p:cNvSpPr>
              <p:nvPr/>
            </p:nvSpPr>
            <p:spPr bwMode="auto">
              <a:xfrm>
                <a:off x="656" y="1733"/>
                <a:ext cx="3" cy="16"/>
              </a:xfrm>
              <a:custGeom>
                <a:avLst/>
                <a:gdLst>
                  <a:gd name="T0" fmla="*/ 1 w 1"/>
                  <a:gd name="T1" fmla="*/ 3 h 6"/>
                  <a:gd name="T2" fmla="*/ 1 w 1"/>
                  <a:gd name="T3" fmla="*/ 2 h 6"/>
                  <a:gd name="T4" fmla="*/ 1 w 1"/>
                  <a:gd name="T5" fmla="*/ 1 h 6"/>
                  <a:gd name="T6" fmla="*/ 0 w 1"/>
                  <a:gd name="T7" fmla="*/ 4 h 6"/>
                  <a:gd name="T8" fmla="*/ 0 w 1"/>
                  <a:gd name="T9" fmla="*/ 2 h 6"/>
                  <a:gd name="T10" fmla="*/ 0 w 1"/>
                  <a:gd name="T11" fmla="*/ 4 h 6"/>
                  <a:gd name="T12" fmla="*/ 0 w 1"/>
                  <a:gd name="T13" fmla="*/ 3 h 6"/>
                  <a:gd name="T14" fmla="*/ 0 w 1"/>
                  <a:gd name="T15" fmla="*/ 4 h 6"/>
                  <a:gd name="T16" fmla="*/ 0 w 1"/>
                  <a:gd name="T17" fmla="*/ 4 h 6"/>
                  <a:gd name="T18" fmla="*/ 0 w 1"/>
                  <a:gd name="T19" fmla="*/ 5 h 6"/>
                  <a:gd name="T20" fmla="*/ 0 w 1"/>
                  <a:gd name="T21" fmla="*/ 3 h 6"/>
                  <a:gd name="T22" fmla="*/ 0 w 1"/>
                  <a:gd name="T23" fmla="*/ 5 h 6"/>
                  <a:gd name="T24" fmla="*/ 1 w 1"/>
                  <a:gd name="T25" fmla="*/ 5 h 6"/>
                  <a:gd name="T26" fmla="*/ 1 w 1"/>
                  <a:gd name="T27" fmla="*/ 5 h 6"/>
                  <a:gd name="T28" fmla="*/ 1 w 1"/>
                  <a:gd name="T29" fmla="*/ 3 h 6"/>
                  <a:gd name="T30" fmla="*/ 1 w 1"/>
                  <a:gd name="T31" fmla="*/ 5 h 6"/>
                  <a:gd name="T32" fmla="*/ 1 w 1"/>
                  <a:gd name="T33" fmla="*/ 4 h 6"/>
                  <a:gd name="T34" fmla="*/ 0 w 1"/>
                  <a:gd name="T35" fmla="*/ 2 h 6"/>
                  <a:gd name="T36" fmla="*/ 1 w 1"/>
                  <a:gd name="T37" fmla="*/ 4 h 6"/>
                  <a:gd name="T38" fmla="*/ 1 w 1"/>
                  <a:gd name="T39" fmla="*/ 4 h 6"/>
                  <a:gd name="T40" fmla="*/ 0 w 1"/>
                  <a:gd name="T41" fmla="*/ 1 h 6"/>
                  <a:gd name="T42" fmla="*/ 1 w 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" h="6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3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2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8" name="Rectangle 143"/>
              <p:cNvSpPr>
                <a:spLocks noChangeArrowheads="1"/>
              </p:cNvSpPr>
              <p:nvPr/>
            </p:nvSpPr>
            <p:spPr bwMode="auto">
              <a:xfrm>
                <a:off x="659" y="173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9" name="Freeform 144"/>
              <p:cNvSpPr>
                <a:spLocks/>
              </p:cNvSpPr>
              <p:nvPr/>
            </p:nvSpPr>
            <p:spPr bwMode="auto">
              <a:xfrm>
                <a:off x="735" y="16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0" name="Freeform 145"/>
              <p:cNvSpPr>
                <a:spLocks/>
              </p:cNvSpPr>
              <p:nvPr/>
            </p:nvSpPr>
            <p:spPr bwMode="auto">
              <a:xfrm>
                <a:off x="730" y="1610"/>
                <a:ext cx="10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4 h 4"/>
                  <a:gd name="T4" fmla="*/ 4 w 4"/>
                  <a:gd name="T5" fmla="*/ 0 h 4"/>
                  <a:gd name="T6" fmla="*/ 1 w 4"/>
                  <a:gd name="T7" fmla="*/ 1 h 4"/>
                  <a:gd name="T8" fmla="*/ 2 w 4"/>
                  <a:gd name="T9" fmla="*/ 1 h 4"/>
                  <a:gd name="T10" fmla="*/ 0 w 4"/>
                  <a:gd name="T11" fmla="*/ 2 h 4"/>
                  <a:gd name="T12" fmla="*/ 1 w 4"/>
                  <a:gd name="T13" fmla="*/ 3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3" y="2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1" name="Freeform 146"/>
              <p:cNvSpPr>
                <a:spLocks/>
              </p:cNvSpPr>
              <p:nvPr/>
            </p:nvSpPr>
            <p:spPr bwMode="auto">
              <a:xfrm>
                <a:off x="735" y="1616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2" name="Freeform 147"/>
              <p:cNvSpPr>
                <a:spLocks/>
              </p:cNvSpPr>
              <p:nvPr/>
            </p:nvSpPr>
            <p:spPr bwMode="auto">
              <a:xfrm>
                <a:off x="738" y="1616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3" name="Freeform 148"/>
              <p:cNvSpPr>
                <a:spLocks/>
              </p:cNvSpPr>
              <p:nvPr/>
            </p:nvSpPr>
            <p:spPr bwMode="auto">
              <a:xfrm>
                <a:off x="743" y="16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4" name="Freeform 149"/>
              <p:cNvSpPr>
                <a:spLocks/>
              </p:cNvSpPr>
              <p:nvPr/>
            </p:nvSpPr>
            <p:spPr bwMode="auto">
              <a:xfrm>
                <a:off x="738" y="1618"/>
                <a:ext cx="8" cy="6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0 h 2"/>
                  <a:gd name="T4" fmla="*/ 2 w 3"/>
                  <a:gd name="T5" fmla="*/ 0 h 2"/>
                  <a:gd name="T6" fmla="*/ 0 w 3"/>
                  <a:gd name="T7" fmla="*/ 1 h 2"/>
                  <a:gd name="T8" fmla="*/ 0 w 3"/>
                  <a:gd name="T9" fmla="*/ 1 h 2"/>
                  <a:gd name="T10" fmla="*/ 0 w 3"/>
                  <a:gd name="T11" fmla="*/ 2 h 2"/>
                  <a:gd name="T12" fmla="*/ 3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2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5" name="Freeform 150"/>
              <p:cNvSpPr>
                <a:spLocks/>
              </p:cNvSpPr>
              <p:nvPr/>
            </p:nvSpPr>
            <p:spPr bwMode="auto">
              <a:xfrm>
                <a:off x="740" y="161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6" name="Freeform 151"/>
              <p:cNvSpPr>
                <a:spLocks/>
              </p:cNvSpPr>
              <p:nvPr/>
            </p:nvSpPr>
            <p:spPr bwMode="auto">
              <a:xfrm>
                <a:off x="738" y="161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7" name="Freeform 152"/>
              <p:cNvSpPr>
                <a:spLocks/>
              </p:cNvSpPr>
              <p:nvPr/>
            </p:nvSpPr>
            <p:spPr bwMode="auto">
              <a:xfrm>
                <a:off x="740" y="1621"/>
                <a:ext cx="9" cy="8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8" name="Freeform 153"/>
              <p:cNvSpPr>
                <a:spLocks/>
              </p:cNvSpPr>
              <p:nvPr/>
            </p:nvSpPr>
            <p:spPr bwMode="auto">
              <a:xfrm>
                <a:off x="738" y="163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9" name="Freeform 154"/>
              <p:cNvSpPr>
                <a:spLocks/>
              </p:cNvSpPr>
              <p:nvPr/>
            </p:nvSpPr>
            <p:spPr bwMode="auto">
              <a:xfrm>
                <a:off x="735" y="1605"/>
                <a:ext cx="44" cy="35"/>
              </a:xfrm>
              <a:custGeom>
                <a:avLst/>
                <a:gdLst>
                  <a:gd name="T0" fmla="*/ 7 w 16"/>
                  <a:gd name="T1" fmla="*/ 8 h 13"/>
                  <a:gd name="T2" fmla="*/ 7 w 16"/>
                  <a:gd name="T3" fmla="*/ 8 h 13"/>
                  <a:gd name="T4" fmla="*/ 8 w 16"/>
                  <a:gd name="T5" fmla="*/ 8 h 13"/>
                  <a:gd name="T6" fmla="*/ 8 w 16"/>
                  <a:gd name="T7" fmla="*/ 8 h 13"/>
                  <a:gd name="T8" fmla="*/ 4 w 16"/>
                  <a:gd name="T9" fmla="*/ 11 h 13"/>
                  <a:gd name="T10" fmla="*/ 3 w 16"/>
                  <a:gd name="T11" fmla="*/ 11 h 13"/>
                  <a:gd name="T12" fmla="*/ 5 w 16"/>
                  <a:gd name="T13" fmla="*/ 10 h 13"/>
                  <a:gd name="T14" fmla="*/ 3 w 16"/>
                  <a:gd name="T15" fmla="*/ 10 h 13"/>
                  <a:gd name="T16" fmla="*/ 5 w 16"/>
                  <a:gd name="T17" fmla="*/ 9 h 13"/>
                  <a:gd name="T18" fmla="*/ 3 w 16"/>
                  <a:gd name="T19" fmla="*/ 9 h 13"/>
                  <a:gd name="T20" fmla="*/ 4 w 16"/>
                  <a:gd name="T21" fmla="*/ 8 h 13"/>
                  <a:gd name="T22" fmla="*/ 2 w 16"/>
                  <a:gd name="T23" fmla="*/ 10 h 13"/>
                  <a:gd name="T24" fmla="*/ 3 w 16"/>
                  <a:gd name="T25" fmla="*/ 10 h 13"/>
                  <a:gd name="T26" fmla="*/ 2 w 16"/>
                  <a:gd name="T27" fmla="*/ 11 h 13"/>
                  <a:gd name="T28" fmla="*/ 1 w 16"/>
                  <a:gd name="T29" fmla="*/ 12 h 13"/>
                  <a:gd name="T30" fmla="*/ 1 w 16"/>
                  <a:gd name="T31" fmla="*/ 12 h 13"/>
                  <a:gd name="T32" fmla="*/ 2 w 16"/>
                  <a:gd name="T33" fmla="*/ 12 h 13"/>
                  <a:gd name="T34" fmla="*/ 2 w 16"/>
                  <a:gd name="T35" fmla="*/ 12 h 13"/>
                  <a:gd name="T36" fmla="*/ 2 w 16"/>
                  <a:gd name="T37" fmla="*/ 12 h 13"/>
                  <a:gd name="T38" fmla="*/ 2 w 16"/>
                  <a:gd name="T39" fmla="*/ 12 h 13"/>
                  <a:gd name="T40" fmla="*/ 9 w 16"/>
                  <a:gd name="T41" fmla="*/ 5 h 13"/>
                  <a:gd name="T42" fmla="*/ 9 w 16"/>
                  <a:gd name="T43" fmla="*/ 5 h 13"/>
                  <a:gd name="T44" fmla="*/ 9 w 16"/>
                  <a:gd name="T45" fmla="*/ 5 h 13"/>
                  <a:gd name="T46" fmla="*/ 9 w 16"/>
                  <a:gd name="T47" fmla="*/ 5 h 13"/>
                  <a:gd name="T48" fmla="*/ 9 w 16"/>
                  <a:gd name="T49" fmla="*/ 5 h 13"/>
                  <a:gd name="T50" fmla="*/ 9 w 16"/>
                  <a:gd name="T51" fmla="*/ 6 h 13"/>
                  <a:gd name="T52" fmla="*/ 9 w 16"/>
                  <a:gd name="T53" fmla="*/ 6 h 13"/>
                  <a:gd name="T54" fmla="*/ 7 w 16"/>
                  <a:gd name="T5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" y="13"/>
                      <a:pt x="6" y="9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3" y="10"/>
                      <a:pt x="3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5" y="9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0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3"/>
                      <a:pt x="16" y="0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0" name="Freeform 155"/>
              <p:cNvSpPr>
                <a:spLocks/>
              </p:cNvSpPr>
              <p:nvPr/>
            </p:nvSpPr>
            <p:spPr bwMode="auto">
              <a:xfrm>
                <a:off x="757" y="16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1" name="Freeform 156"/>
              <p:cNvSpPr>
                <a:spLocks/>
              </p:cNvSpPr>
              <p:nvPr/>
            </p:nvSpPr>
            <p:spPr bwMode="auto">
              <a:xfrm>
                <a:off x="746" y="1613"/>
                <a:ext cx="11" cy="14"/>
              </a:xfrm>
              <a:custGeom>
                <a:avLst/>
                <a:gdLst>
                  <a:gd name="T0" fmla="*/ 1 w 4"/>
                  <a:gd name="T1" fmla="*/ 5 h 5"/>
                  <a:gd name="T2" fmla="*/ 3 w 4"/>
                  <a:gd name="T3" fmla="*/ 4 h 5"/>
                  <a:gd name="T4" fmla="*/ 2 w 4"/>
                  <a:gd name="T5" fmla="*/ 5 h 5"/>
                  <a:gd name="T6" fmla="*/ 3 w 4"/>
                  <a:gd name="T7" fmla="*/ 3 h 5"/>
                  <a:gd name="T8" fmla="*/ 2 w 4"/>
                  <a:gd name="T9" fmla="*/ 4 h 5"/>
                  <a:gd name="T10" fmla="*/ 3 w 4"/>
                  <a:gd name="T11" fmla="*/ 1 h 5"/>
                  <a:gd name="T12" fmla="*/ 3 w 4"/>
                  <a:gd name="T13" fmla="*/ 2 h 5"/>
                  <a:gd name="T14" fmla="*/ 1 w 4"/>
                  <a:gd name="T15" fmla="*/ 1 h 5"/>
                  <a:gd name="T16" fmla="*/ 1 w 4"/>
                  <a:gd name="T17" fmla="*/ 2 h 5"/>
                  <a:gd name="T18" fmla="*/ 1 w 4"/>
                  <a:gd name="T19" fmla="*/ 2 h 5"/>
                  <a:gd name="T20" fmla="*/ 1 w 4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2"/>
                      <a:pt x="2" y="4"/>
                      <a:pt x="2" y="4"/>
                    </a:cubicBezTo>
                    <a:cubicBezTo>
                      <a:pt x="1" y="2"/>
                      <a:pt x="2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2" name="Freeform 157"/>
              <p:cNvSpPr>
                <a:spLocks/>
              </p:cNvSpPr>
              <p:nvPr/>
            </p:nvSpPr>
            <p:spPr bwMode="auto">
              <a:xfrm>
                <a:off x="751" y="16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3" name="Freeform 158"/>
              <p:cNvSpPr>
                <a:spLocks/>
              </p:cNvSpPr>
              <p:nvPr/>
            </p:nvSpPr>
            <p:spPr bwMode="auto">
              <a:xfrm>
                <a:off x="749" y="16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4" name="Freeform 159"/>
              <p:cNvSpPr>
                <a:spLocks/>
              </p:cNvSpPr>
              <p:nvPr/>
            </p:nvSpPr>
            <p:spPr bwMode="auto">
              <a:xfrm>
                <a:off x="746" y="162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5" name="Freeform 160"/>
              <p:cNvSpPr>
                <a:spLocks/>
              </p:cNvSpPr>
              <p:nvPr/>
            </p:nvSpPr>
            <p:spPr bwMode="auto">
              <a:xfrm>
                <a:off x="732" y="1624"/>
                <a:ext cx="41" cy="30"/>
              </a:xfrm>
              <a:custGeom>
                <a:avLst/>
                <a:gdLst>
                  <a:gd name="T0" fmla="*/ 10 w 15"/>
                  <a:gd name="T1" fmla="*/ 0 h 11"/>
                  <a:gd name="T2" fmla="*/ 10 w 15"/>
                  <a:gd name="T3" fmla="*/ 1 h 11"/>
                  <a:gd name="T4" fmla="*/ 8 w 15"/>
                  <a:gd name="T5" fmla="*/ 2 h 11"/>
                  <a:gd name="T6" fmla="*/ 7 w 15"/>
                  <a:gd name="T7" fmla="*/ 3 h 11"/>
                  <a:gd name="T8" fmla="*/ 9 w 15"/>
                  <a:gd name="T9" fmla="*/ 4 h 11"/>
                  <a:gd name="T10" fmla="*/ 8 w 15"/>
                  <a:gd name="T11" fmla="*/ 5 h 11"/>
                  <a:gd name="T12" fmla="*/ 10 w 15"/>
                  <a:gd name="T13" fmla="*/ 6 h 11"/>
                  <a:gd name="T14" fmla="*/ 12 w 15"/>
                  <a:gd name="T15" fmla="*/ 7 h 11"/>
                  <a:gd name="T16" fmla="*/ 6 w 15"/>
                  <a:gd name="T17" fmla="*/ 4 h 11"/>
                  <a:gd name="T18" fmla="*/ 4 w 15"/>
                  <a:gd name="T19" fmla="*/ 5 h 11"/>
                  <a:gd name="T20" fmla="*/ 5 w 15"/>
                  <a:gd name="T21" fmla="*/ 4 h 11"/>
                  <a:gd name="T22" fmla="*/ 5 w 15"/>
                  <a:gd name="T23" fmla="*/ 4 h 11"/>
                  <a:gd name="T24" fmla="*/ 4 w 15"/>
                  <a:gd name="T25" fmla="*/ 2 h 11"/>
                  <a:gd name="T26" fmla="*/ 2 w 15"/>
                  <a:gd name="T27" fmla="*/ 4 h 11"/>
                  <a:gd name="T28" fmla="*/ 4 w 15"/>
                  <a:gd name="T29" fmla="*/ 1 h 11"/>
                  <a:gd name="T30" fmla="*/ 2 w 15"/>
                  <a:gd name="T31" fmla="*/ 2 h 11"/>
                  <a:gd name="T32" fmla="*/ 1 w 15"/>
                  <a:gd name="T33" fmla="*/ 4 h 11"/>
                  <a:gd name="T34" fmla="*/ 0 w 15"/>
                  <a:gd name="T35" fmla="*/ 4 h 11"/>
                  <a:gd name="T36" fmla="*/ 6 w 15"/>
                  <a:gd name="T37" fmla="*/ 6 h 11"/>
                  <a:gd name="T38" fmla="*/ 5 w 15"/>
                  <a:gd name="T39" fmla="*/ 6 h 11"/>
                  <a:gd name="T40" fmla="*/ 7 w 15"/>
                  <a:gd name="T41" fmla="*/ 10 h 11"/>
                  <a:gd name="T42" fmla="*/ 9 w 15"/>
                  <a:gd name="T43" fmla="*/ 9 h 11"/>
                  <a:gd name="T44" fmla="*/ 9 w 15"/>
                  <a:gd name="T45" fmla="*/ 10 h 11"/>
                  <a:gd name="T46" fmla="*/ 10 w 15"/>
                  <a:gd name="T47" fmla="*/ 9 h 11"/>
                  <a:gd name="T48" fmla="*/ 10 w 15"/>
                  <a:gd name="T49" fmla="*/ 11 h 11"/>
                  <a:gd name="T50" fmla="*/ 11 w 15"/>
                  <a:gd name="T51" fmla="*/ 9 h 11"/>
                  <a:gd name="T52" fmla="*/ 14 w 15"/>
                  <a:gd name="T53" fmla="*/ 4 h 11"/>
                  <a:gd name="T54" fmla="*/ 13 w 15"/>
                  <a:gd name="T55" fmla="*/ 5 h 11"/>
                  <a:gd name="T56" fmla="*/ 12 w 15"/>
                  <a:gd name="T57" fmla="*/ 6 h 11"/>
                  <a:gd name="T58" fmla="*/ 14 w 15"/>
                  <a:gd name="T59" fmla="*/ 4 h 11"/>
                  <a:gd name="T60" fmla="*/ 12 w 15"/>
                  <a:gd name="T61" fmla="*/ 4 h 11"/>
                  <a:gd name="T62" fmla="*/ 11 w 15"/>
                  <a:gd name="T63" fmla="*/ 5 h 11"/>
                  <a:gd name="T64" fmla="*/ 10 w 15"/>
                  <a:gd name="T65" fmla="*/ 3 h 11"/>
                  <a:gd name="T66" fmla="*/ 12 w 15"/>
                  <a:gd name="T67" fmla="*/ 2 h 11"/>
                  <a:gd name="T68" fmla="*/ 12 w 15"/>
                  <a:gd name="T69" fmla="*/ 1 h 11"/>
                  <a:gd name="T70" fmla="*/ 9 w 15"/>
                  <a:gd name="T71" fmla="*/ 2 h 11"/>
                  <a:gd name="T72" fmla="*/ 10 w 15"/>
                  <a:gd name="T7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" h="11">
                    <a:moveTo>
                      <a:pt x="10" y="0"/>
                    </a:moveTo>
                    <a:cubicBezTo>
                      <a:pt x="9" y="0"/>
                      <a:pt x="9" y="1"/>
                      <a:pt x="10" y="1"/>
                    </a:cubicBezTo>
                    <a:cubicBezTo>
                      <a:pt x="9" y="2"/>
                      <a:pt x="9" y="1"/>
                      <a:pt x="8" y="2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1" y="11"/>
                      <a:pt x="7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4" y="3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4" y="2"/>
                      <a:pt x="2" y="3"/>
                      <a:pt x="4" y="1"/>
                    </a:cubicBezTo>
                    <a:cubicBezTo>
                      <a:pt x="4" y="0"/>
                      <a:pt x="2" y="3"/>
                      <a:pt x="2" y="2"/>
                    </a:cubicBezTo>
                    <a:cubicBezTo>
                      <a:pt x="1" y="3"/>
                      <a:pt x="2" y="3"/>
                      <a:pt x="1" y="4"/>
                    </a:cubicBezTo>
                    <a:cubicBezTo>
                      <a:pt x="0" y="4"/>
                      <a:pt x="1" y="3"/>
                      <a:pt x="0" y="4"/>
                    </a:cubicBezTo>
                    <a:cubicBezTo>
                      <a:pt x="0" y="5"/>
                      <a:pt x="4" y="5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7" y="10"/>
                    </a:cubicBezTo>
                    <a:cubicBezTo>
                      <a:pt x="7" y="9"/>
                      <a:pt x="7" y="11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9" y="11"/>
                      <a:pt x="10" y="11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5" y="5"/>
                      <a:pt x="13" y="6"/>
                      <a:pt x="14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6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3" y="3"/>
                      <a:pt x="11" y="5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3"/>
                      <a:pt x="10" y="3"/>
                    </a:cubicBezTo>
                    <a:cubicBezTo>
                      <a:pt x="11" y="1"/>
                      <a:pt x="11" y="2"/>
                      <a:pt x="12" y="2"/>
                    </a:cubicBezTo>
                    <a:cubicBezTo>
                      <a:pt x="12" y="2"/>
                      <a:pt x="12" y="1"/>
                      <a:pt x="12" y="1"/>
                    </a:cubicBezTo>
                    <a:cubicBezTo>
                      <a:pt x="11" y="1"/>
                      <a:pt x="10" y="2"/>
                      <a:pt x="9" y="2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6" name="Freeform 161"/>
              <p:cNvSpPr>
                <a:spLocks/>
              </p:cNvSpPr>
              <p:nvPr/>
            </p:nvSpPr>
            <p:spPr bwMode="auto">
              <a:xfrm>
                <a:off x="765" y="16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7" name="Freeform 162"/>
              <p:cNvSpPr>
                <a:spLocks/>
              </p:cNvSpPr>
              <p:nvPr/>
            </p:nvSpPr>
            <p:spPr bwMode="auto">
              <a:xfrm>
                <a:off x="759" y="16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8" name="Rectangle 163"/>
              <p:cNvSpPr>
                <a:spLocks noChangeArrowheads="1"/>
              </p:cNvSpPr>
              <p:nvPr/>
            </p:nvSpPr>
            <p:spPr bwMode="auto">
              <a:xfrm>
                <a:off x="759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9" name="Freeform 164"/>
              <p:cNvSpPr>
                <a:spLocks/>
              </p:cNvSpPr>
              <p:nvPr/>
            </p:nvSpPr>
            <p:spPr bwMode="auto">
              <a:xfrm>
                <a:off x="770" y="163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0" name="Freeform 165"/>
              <p:cNvSpPr>
                <a:spLocks/>
              </p:cNvSpPr>
              <p:nvPr/>
            </p:nvSpPr>
            <p:spPr bwMode="auto">
              <a:xfrm>
                <a:off x="751" y="165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1" name="Rectangle 166"/>
              <p:cNvSpPr>
                <a:spLocks noChangeArrowheads="1"/>
              </p:cNvSpPr>
              <p:nvPr/>
            </p:nvSpPr>
            <p:spPr bwMode="auto">
              <a:xfrm>
                <a:off x="762" y="1624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2" name="Freeform 167"/>
              <p:cNvSpPr>
                <a:spLocks/>
              </p:cNvSpPr>
              <p:nvPr/>
            </p:nvSpPr>
            <p:spPr bwMode="auto">
              <a:xfrm>
                <a:off x="724" y="1616"/>
                <a:ext cx="33" cy="32"/>
              </a:xfrm>
              <a:custGeom>
                <a:avLst/>
                <a:gdLst>
                  <a:gd name="T0" fmla="*/ 10 w 12"/>
                  <a:gd name="T1" fmla="*/ 9 h 12"/>
                  <a:gd name="T2" fmla="*/ 9 w 12"/>
                  <a:gd name="T3" fmla="*/ 7 h 12"/>
                  <a:gd name="T4" fmla="*/ 6 w 12"/>
                  <a:gd name="T5" fmla="*/ 8 h 12"/>
                  <a:gd name="T6" fmla="*/ 9 w 12"/>
                  <a:gd name="T7" fmla="*/ 6 h 12"/>
                  <a:gd name="T8" fmla="*/ 7 w 12"/>
                  <a:gd name="T9" fmla="*/ 3 h 12"/>
                  <a:gd name="T10" fmla="*/ 7 w 12"/>
                  <a:gd name="T11" fmla="*/ 4 h 12"/>
                  <a:gd name="T12" fmla="*/ 9 w 12"/>
                  <a:gd name="T13" fmla="*/ 2 h 12"/>
                  <a:gd name="T14" fmla="*/ 8 w 12"/>
                  <a:gd name="T15" fmla="*/ 5 h 12"/>
                  <a:gd name="T16" fmla="*/ 7 w 12"/>
                  <a:gd name="T17" fmla="*/ 5 h 12"/>
                  <a:gd name="T18" fmla="*/ 9 w 12"/>
                  <a:gd name="T19" fmla="*/ 6 h 12"/>
                  <a:gd name="T20" fmla="*/ 11 w 12"/>
                  <a:gd name="T21" fmla="*/ 4 h 12"/>
                  <a:gd name="T22" fmla="*/ 12 w 12"/>
                  <a:gd name="T23" fmla="*/ 3 h 12"/>
                  <a:gd name="T24" fmla="*/ 10 w 12"/>
                  <a:gd name="T25" fmla="*/ 3 h 12"/>
                  <a:gd name="T26" fmla="*/ 11 w 12"/>
                  <a:gd name="T27" fmla="*/ 2 h 12"/>
                  <a:gd name="T28" fmla="*/ 10 w 12"/>
                  <a:gd name="T29" fmla="*/ 2 h 12"/>
                  <a:gd name="T30" fmla="*/ 10 w 12"/>
                  <a:gd name="T31" fmla="*/ 1 h 12"/>
                  <a:gd name="T32" fmla="*/ 9 w 12"/>
                  <a:gd name="T33" fmla="*/ 1 h 12"/>
                  <a:gd name="T34" fmla="*/ 9 w 12"/>
                  <a:gd name="T35" fmla="*/ 1 h 12"/>
                  <a:gd name="T36" fmla="*/ 8 w 12"/>
                  <a:gd name="T37" fmla="*/ 2 h 12"/>
                  <a:gd name="T38" fmla="*/ 3 w 12"/>
                  <a:gd name="T39" fmla="*/ 5 h 12"/>
                  <a:gd name="T40" fmla="*/ 4 w 12"/>
                  <a:gd name="T41" fmla="*/ 4 h 12"/>
                  <a:gd name="T42" fmla="*/ 3 w 12"/>
                  <a:gd name="T43" fmla="*/ 8 h 12"/>
                  <a:gd name="T44" fmla="*/ 4 w 12"/>
                  <a:gd name="T45" fmla="*/ 8 h 12"/>
                  <a:gd name="T46" fmla="*/ 3 w 12"/>
                  <a:gd name="T47" fmla="*/ 7 h 12"/>
                  <a:gd name="T48" fmla="*/ 6 w 12"/>
                  <a:gd name="T49" fmla="*/ 6 h 12"/>
                  <a:gd name="T50" fmla="*/ 4 w 12"/>
                  <a:gd name="T51" fmla="*/ 9 h 12"/>
                  <a:gd name="T52" fmla="*/ 6 w 12"/>
                  <a:gd name="T53" fmla="*/ 10 h 12"/>
                  <a:gd name="T54" fmla="*/ 5 w 12"/>
                  <a:gd name="T55" fmla="*/ 10 h 12"/>
                  <a:gd name="T56" fmla="*/ 7 w 12"/>
                  <a:gd name="T57" fmla="*/ 11 h 12"/>
                  <a:gd name="T58" fmla="*/ 7 w 12"/>
                  <a:gd name="T59" fmla="*/ 10 h 12"/>
                  <a:gd name="T60" fmla="*/ 8 w 12"/>
                  <a:gd name="T61" fmla="*/ 10 h 12"/>
                  <a:gd name="T62" fmla="*/ 8 w 12"/>
                  <a:gd name="T63" fmla="*/ 10 h 12"/>
                  <a:gd name="T64" fmla="*/ 10 w 12"/>
                  <a:gd name="T65" fmla="*/ 10 h 12"/>
                  <a:gd name="T66" fmla="*/ 8 w 12"/>
                  <a:gd name="T67" fmla="*/ 10 h 12"/>
                  <a:gd name="T68" fmla="*/ 10 w 12"/>
                  <a:gd name="T6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11" y="8"/>
                      <a:pt x="9" y="8"/>
                      <a:pt x="9" y="7"/>
                    </a:cubicBezTo>
                    <a:cubicBezTo>
                      <a:pt x="8" y="7"/>
                      <a:pt x="7" y="9"/>
                      <a:pt x="6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6" y="5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9" y="1"/>
                      <a:pt x="9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9" y="5"/>
                      <a:pt x="9" y="6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3"/>
                      <a:pt x="11" y="2"/>
                      <a:pt x="10" y="3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0"/>
                      <a:pt x="8" y="2"/>
                    </a:cubicBezTo>
                    <a:cubicBezTo>
                      <a:pt x="0" y="6"/>
                      <a:pt x="5" y="4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1" y="7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5" y="7"/>
                      <a:pt x="3" y="7"/>
                      <a:pt x="3" y="7"/>
                    </a:cubicBezTo>
                    <a:cubicBezTo>
                      <a:pt x="4" y="6"/>
                      <a:pt x="5" y="7"/>
                      <a:pt x="6" y="6"/>
                    </a:cubicBezTo>
                    <a:cubicBezTo>
                      <a:pt x="5" y="7"/>
                      <a:pt x="7" y="7"/>
                      <a:pt x="4" y="9"/>
                    </a:cubicBezTo>
                    <a:cubicBezTo>
                      <a:pt x="5" y="10"/>
                      <a:pt x="6" y="9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9"/>
                      <a:pt x="5" y="12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9" y="9"/>
                      <a:pt x="10" y="9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3" name="Freeform 168"/>
              <p:cNvSpPr>
                <a:spLocks/>
              </p:cNvSpPr>
              <p:nvPr/>
            </p:nvSpPr>
            <p:spPr bwMode="auto">
              <a:xfrm>
                <a:off x="749" y="16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4" name="Freeform 169"/>
              <p:cNvSpPr>
                <a:spLocks/>
              </p:cNvSpPr>
              <p:nvPr/>
            </p:nvSpPr>
            <p:spPr bwMode="auto">
              <a:xfrm>
                <a:off x="743" y="1637"/>
                <a:ext cx="30" cy="22"/>
              </a:xfrm>
              <a:custGeom>
                <a:avLst/>
                <a:gdLst>
                  <a:gd name="T0" fmla="*/ 4 w 11"/>
                  <a:gd name="T1" fmla="*/ 5 h 8"/>
                  <a:gd name="T2" fmla="*/ 4 w 11"/>
                  <a:gd name="T3" fmla="*/ 7 h 8"/>
                  <a:gd name="T4" fmla="*/ 5 w 11"/>
                  <a:gd name="T5" fmla="*/ 3 h 8"/>
                  <a:gd name="T6" fmla="*/ 6 w 11"/>
                  <a:gd name="T7" fmla="*/ 3 h 8"/>
                  <a:gd name="T8" fmla="*/ 5 w 11"/>
                  <a:gd name="T9" fmla="*/ 6 h 8"/>
                  <a:gd name="T10" fmla="*/ 7 w 11"/>
                  <a:gd name="T11" fmla="*/ 7 h 8"/>
                  <a:gd name="T12" fmla="*/ 7 w 11"/>
                  <a:gd name="T13" fmla="*/ 5 h 8"/>
                  <a:gd name="T14" fmla="*/ 8 w 11"/>
                  <a:gd name="T15" fmla="*/ 4 h 8"/>
                  <a:gd name="T16" fmla="*/ 7 w 11"/>
                  <a:gd name="T17" fmla="*/ 4 h 8"/>
                  <a:gd name="T18" fmla="*/ 8 w 11"/>
                  <a:gd name="T19" fmla="*/ 6 h 8"/>
                  <a:gd name="T20" fmla="*/ 9 w 11"/>
                  <a:gd name="T21" fmla="*/ 1 h 8"/>
                  <a:gd name="T22" fmla="*/ 9 w 11"/>
                  <a:gd name="T23" fmla="*/ 1 h 8"/>
                  <a:gd name="T24" fmla="*/ 10 w 11"/>
                  <a:gd name="T25" fmla="*/ 4 h 8"/>
                  <a:gd name="T26" fmla="*/ 9 w 11"/>
                  <a:gd name="T27" fmla="*/ 3 h 8"/>
                  <a:gd name="T28" fmla="*/ 9 w 11"/>
                  <a:gd name="T29" fmla="*/ 2 h 8"/>
                  <a:gd name="T30" fmla="*/ 5 w 11"/>
                  <a:gd name="T31" fmla="*/ 1 h 8"/>
                  <a:gd name="T32" fmla="*/ 5 w 11"/>
                  <a:gd name="T33" fmla="*/ 2 h 8"/>
                  <a:gd name="T34" fmla="*/ 4 w 11"/>
                  <a:gd name="T35" fmla="*/ 3 h 8"/>
                  <a:gd name="T36" fmla="*/ 3 w 11"/>
                  <a:gd name="T37" fmla="*/ 5 h 8"/>
                  <a:gd name="T38" fmla="*/ 3 w 11"/>
                  <a:gd name="T39" fmla="*/ 4 h 8"/>
                  <a:gd name="T40" fmla="*/ 2 w 11"/>
                  <a:gd name="T41" fmla="*/ 6 h 8"/>
                  <a:gd name="T42" fmla="*/ 0 w 11"/>
                  <a:gd name="T43" fmla="*/ 6 h 8"/>
                  <a:gd name="T44" fmla="*/ 3 w 11"/>
                  <a:gd name="T45" fmla="*/ 7 h 8"/>
                  <a:gd name="T46" fmla="*/ 4 w 11"/>
                  <a:gd name="T4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8">
                    <a:moveTo>
                      <a:pt x="4" y="5"/>
                    </a:moveTo>
                    <a:cubicBezTo>
                      <a:pt x="5" y="5"/>
                      <a:pt x="4" y="6"/>
                      <a:pt x="4" y="7"/>
                    </a:cubicBezTo>
                    <a:cubicBezTo>
                      <a:pt x="5" y="6"/>
                      <a:pt x="4" y="5"/>
                      <a:pt x="5" y="3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4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8" y="5"/>
                      <a:pt x="8" y="4"/>
                      <a:pt x="7" y="4"/>
                    </a:cubicBezTo>
                    <a:cubicBezTo>
                      <a:pt x="7" y="6"/>
                      <a:pt x="8" y="5"/>
                      <a:pt x="8" y="6"/>
                    </a:cubicBezTo>
                    <a:cubicBezTo>
                      <a:pt x="9" y="5"/>
                      <a:pt x="11" y="3"/>
                      <a:pt x="9" y="1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6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6"/>
                      <a:pt x="2" y="5"/>
                      <a:pt x="0" y="6"/>
                    </a:cubicBezTo>
                    <a:cubicBezTo>
                      <a:pt x="0" y="8"/>
                      <a:pt x="2" y="5"/>
                      <a:pt x="3" y="7"/>
                    </a:cubicBez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5" name="Rectangle 170"/>
              <p:cNvSpPr>
                <a:spLocks noChangeArrowheads="1"/>
              </p:cNvSpPr>
              <p:nvPr/>
            </p:nvSpPr>
            <p:spPr bwMode="auto">
              <a:xfrm>
                <a:off x="746" y="1648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6" name="Freeform 171"/>
              <p:cNvSpPr>
                <a:spLocks/>
              </p:cNvSpPr>
              <p:nvPr/>
            </p:nvSpPr>
            <p:spPr bwMode="auto">
              <a:xfrm>
                <a:off x="754" y="164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7" name="Freeform 172"/>
              <p:cNvSpPr>
                <a:spLocks/>
              </p:cNvSpPr>
              <p:nvPr/>
            </p:nvSpPr>
            <p:spPr bwMode="auto">
              <a:xfrm>
                <a:off x="768" y="16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8" name="Freeform 173"/>
              <p:cNvSpPr>
                <a:spLocks/>
              </p:cNvSpPr>
              <p:nvPr/>
            </p:nvSpPr>
            <p:spPr bwMode="auto">
              <a:xfrm>
                <a:off x="768" y="1637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 h 4"/>
                  <a:gd name="T4" fmla="*/ 2 w 3"/>
                  <a:gd name="T5" fmla="*/ 4 h 4"/>
                  <a:gd name="T6" fmla="*/ 1 w 3"/>
                  <a:gd name="T7" fmla="*/ 1 h 4"/>
                  <a:gd name="T8" fmla="*/ 2 w 3"/>
                  <a:gd name="T9" fmla="*/ 1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2"/>
                      <a:pt x="2" y="3"/>
                      <a:pt x="2" y="4"/>
                    </a:cubicBezTo>
                    <a:cubicBezTo>
                      <a:pt x="3" y="4"/>
                      <a:pt x="1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9" name="Freeform 174"/>
              <p:cNvSpPr>
                <a:spLocks/>
              </p:cNvSpPr>
              <p:nvPr/>
            </p:nvSpPr>
            <p:spPr bwMode="auto">
              <a:xfrm>
                <a:off x="732" y="1602"/>
                <a:ext cx="52" cy="41"/>
              </a:xfrm>
              <a:custGeom>
                <a:avLst/>
                <a:gdLst>
                  <a:gd name="T0" fmla="*/ 16 w 19"/>
                  <a:gd name="T1" fmla="*/ 11 h 15"/>
                  <a:gd name="T2" fmla="*/ 15 w 19"/>
                  <a:gd name="T3" fmla="*/ 10 h 15"/>
                  <a:gd name="T4" fmla="*/ 16 w 19"/>
                  <a:gd name="T5" fmla="*/ 10 h 15"/>
                  <a:gd name="T6" fmla="*/ 16 w 19"/>
                  <a:gd name="T7" fmla="*/ 9 h 15"/>
                  <a:gd name="T8" fmla="*/ 16 w 19"/>
                  <a:gd name="T9" fmla="*/ 9 h 15"/>
                  <a:gd name="T10" fmla="*/ 14 w 19"/>
                  <a:gd name="T11" fmla="*/ 8 h 15"/>
                  <a:gd name="T12" fmla="*/ 13 w 19"/>
                  <a:gd name="T13" fmla="*/ 9 h 15"/>
                  <a:gd name="T14" fmla="*/ 14 w 19"/>
                  <a:gd name="T15" fmla="*/ 6 h 15"/>
                  <a:gd name="T16" fmla="*/ 11 w 19"/>
                  <a:gd name="T17" fmla="*/ 9 h 15"/>
                  <a:gd name="T18" fmla="*/ 11 w 19"/>
                  <a:gd name="T19" fmla="*/ 7 h 15"/>
                  <a:gd name="T20" fmla="*/ 11 w 19"/>
                  <a:gd name="T21" fmla="*/ 7 h 15"/>
                  <a:gd name="T22" fmla="*/ 10 w 19"/>
                  <a:gd name="T23" fmla="*/ 6 h 15"/>
                  <a:gd name="T24" fmla="*/ 12 w 19"/>
                  <a:gd name="T25" fmla="*/ 5 h 15"/>
                  <a:gd name="T26" fmla="*/ 10 w 19"/>
                  <a:gd name="T27" fmla="*/ 4 h 15"/>
                  <a:gd name="T28" fmla="*/ 11 w 19"/>
                  <a:gd name="T29" fmla="*/ 4 h 15"/>
                  <a:gd name="T30" fmla="*/ 7 w 19"/>
                  <a:gd name="T31" fmla="*/ 2 h 15"/>
                  <a:gd name="T32" fmla="*/ 8 w 19"/>
                  <a:gd name="T33" fmla="*/ 1 h 15"/>
                  <a:gd name="T34" fmla="*/ 6 w 19"/>
                  <a:gd name="T35" fmla="*/ 4 h 15"/>
                  <a:gd name="T36" fmla="*/ 5 w 19"/>
                  <a:gd name="T37" fmla="*/ 3 h 15"/>
                  <a:gd name="T38" fmla="*/ 7 w 19"/>
                  <a:gd name="T39" fmla="*/ 2 h 15"/>
                  <a:gd name="T40" fmla="*/ 6 w 19"/>
                  <a:gd name="T41" fmla="*/ 2 h 15"/>
                  <a:gd name="T42" fmla="*/ 6 w 19"/>
                  <a:gd name="T43" fmla="*/ 0 h 15"/>
                  <a:gd name="T44" fmla="*/ 4 w 19"/>
                  <a:gd name="T45" fmla="*/ 1 h 15"/>
                  <a:gd name="T46" fmla="*/ 4 w 19"/>
                  <a:gd name="T47" fmla="*/ 1 h 15"/>
                  <a:gd name="T48" fmla="*/ 2 w 19"/>
                  <a:gd name="T49" fmla="*/ 1 h 15"/>
                  <a:gd name="T50" fmla="*/ 2 w 19"/>
                  <a:gd name="T51" fmla="*/ 3 h 15"/>
                  <a:gd name="T52" fmla="*/ 5 w 19"/>
                  <a:gd name="T53" fmla="*/ 6 h 15"/>
                  <a:gd name="T54" fmla="*/ 7 w 19"/>
                  <a:gd name="T55" fmla="*/ 5 h 15"/>
                  <a:gd name="T56" fmla="*/ 6 w 19"/>
                  <a:gd name="T57" fmla="*/ 7 h 15"/>
                  <a:gd name="T58" fmla="*/ 8 w 19"/>
                  <a:gd name="T59" fmla="*/ 5 h 15"/>
                  <a:gd name="T60" fmla="*/ 7 w 19"/>
                  <a:gd name="T61" fmla="*/ 7 h 15"/>
                  <a:gd name="T62" fmla="*/ 8 w 19"/>
                  <a:gd name="T63" fmla="*/ 6 h 15"/>
                  <a:gd name="T64" fmla="*/ 7 w 19"/>
                  <a:gd name="T65" fmla="*/ 8 h 15"/>
                  <a:gd name="T66" fmla="*/ 13 w 19"/>
                  <a:gd name="T67" fmla="*/ 12 h 15"/>
                  <a:gd name="T68" fmla="*/ 14 w 19"/>
                  <a:gd name="T69" fmla="*/ 11 h 15"/>
                  <a:gd name="T70" fmla="*/ 16 w 19"/>
                  <a:gd name="T71" fmla="*/ 13 h 15"/>
                  <a:gd name="T72" fmla="*/ 17 w 19"/>
                  <a:gd name="T73" fmla="*/ 12 h 15"/>
                  <a:gd name="T74" fmla="*/ 15 w 19"/>
                  <a:gd name="T75" fmla="*/ 14 h 15"/>
                  <a:gd name="T76" fmla="*/ 15 w 19"/>
                  <a:gd name="T77" fmla="*/ 13 h 15"/>
                  <a:gd name="T78" fmla="*/ 16 w 19"/>
                  <a:gd name="T79" fmla="*/ 14 h 15"/>
                  <a:gd name="T80" fmla="*/ 15 w 19"/>
                  <a:gd name="T81" fmla="*/ 14 h 15"/>
                  <a:gd name="T82" fmla="*/ 18 w 19"/>
                  <a:gd name="T83" fmla="*/ 15 h 15"/>
                  <a:gd name="T84" fmla="*/ 18 w 19"/>
                  <a:gd name="T85" fmla="*/ 9 h 15"/>
                  <a:gd name="T86" fmla="*/ 16 w 19"/>
                  <a:gd name="T8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" h="15">
                    <a:moveTo>
                      <a:pt x="16" y="11"/>
                    </a:moveTo>
                    <a:cubicBezTo>
                      <a:pt x="16" y="10"/>
                      <a:pt x="15" y="11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9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4" y="10"/>
                      <a:pt x="14" y="8"/>
                    </a:cubicBezTo>
                    <a:cubicBezTo>
                      <a:pt x="13" y="9"/>
                      <a:pt x="13" y="8"/>
                      <a:pt x="13" y="9"/>
                    </a:cubicBezTo>
                    <a:cubicBezTo>
                      <a:pt x="13" y="8"/>
                      <a:pt x="13" y="8"/>
                      <a:pt x="14" y="6"/>
                    </a:cubicBezTo>
                    <a:cubicBezTo>
                      <a:pt x="13" y="7"/>
                      <a:pt x="12" y="8"/>
                      <a:pt x="11" y="9"/>
                    </a:cubicBezTo>
                    <a:cubicBezTo>
                      <a:pt x="12" y="7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0" y="7"/>
                      <a:pt x="10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8" y="3"/>
                      <a:pt x="6" y="4"/>
                    </a:cubicBezTo>
                    <a:cubicBezTo>
                      <a:pt x="8" y="1"/>
                      <a:pt x="5" y="4"/>
                      <a:pt x="5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1"/>
                      <a:pt x="5" y="1"/>
                      <a:pt x="6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1"/>
                      <a:pt x="3" y="1"/>
                      <a:pt x="2" y="1"/>
                    </a:cubicBezTo>
                    <a:cubicBezTo>
                      <a:pt x="1" y="1"/>
                      <a:pt x="6" y="2"/>
                      <a:pt x="2" y="3"/>
                    </a:cubicBezTo>
                    <a:cubicBezTo>
                      <a:pt x="3" y="3"/>
                      <a:pt x="5" y="4"/>
                      <a:pt x="5" y="6"/>
                    </a:cubicBezTo>
                    <a:cubicBezTo>
                      <a:pt x="7" y="4"/>
                      <a:pt x="6" y="6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8" y="5"/>
                    </a:cubicBezTo>
                    <a:cubicBezTo>
                      <a:pt x="8" y="5"/>
                      <a:pt x="7" y="6"/>
                      <a:pt x="7" y="7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9"/>
                      <a:pt x="12" y="10"/>
                      <a:pt x="13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2"/>
                      <a:pt x="17" y="10"/>
                      <a:pt x="16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4"/>
                      <a:pt x="15" y="14"/>
                    </a:cubicBezTo>
                    <a:cubicBezTo>
                      <a:pt x="15" y="15"/>
                      <a:pt x="14" y="12"/>
                      <a:pt x="15" y="13"/>
                    </a:cubicBezTo>
                    <a:cubicBezTo>
                      <a:pt x="15" y="13"/>
                      <a:pt x="15" y="13"/>
                      <a:pt x="16" y="14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5"/>
                      <a:pt x="17" y="15"/>
                      <a:pt x="18" y="15"/>
                    </a:cubicBezTo>
                    <a:cubicBezTo>
                      <a:pt x="15" y="10"/>
                      <a:pt x="19" y="10"/>
                      <a:pt x="18" y="9"/>
                    </a:cubicBezTo>
                    <a:cubicBezTo>
                      <a:pt x="16" y="9"/>
                      <a:pt x="17" y="10"/>
                      <a:pt x="16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0" name="Freeform 175"/>
              <p:cNvSpPr>
                <a:spLocks/>
              </p:cNvSpPr>
              <p:nvPr/>
            </p:nvSpPr>
            <p:spPr bwMode="auto">
              <a:xfrm>
                <a:off x="770" y="1640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1" name="Freeform 176"/>
              <p:cNvSpPr>
                <a:spLocks/>
              </p:cNvSpPr>
              <p:nvPr/>
            </p:nvSpPr>
            <p:spPr bwMode="auto">
              <a:xfrm>
                <a:off x="738" y="160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2" name="Rectangle 177"/>
              <p:cNvSpPr>
                <a:spLocks noChangeArrowheads="1"/>
              </p:cNvSpPr>
              <p:nvPr/>
            </p:nvSpPr>
            <p:spPr bwMode="auto">
              <a:xfrm>
                <a:off x="773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3" name="Freeform 178"/>
              <p:cNvSpPr>
                <a:spLocks/>
              </p:cNvSpPr>
              <p:nvPr/>
            </p:nvSpPr>
            <p:spPr bwMode="auto">
              <a:xfrm>
                <a:off x="779" y="164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4" name="Freeform 179"/>
              <p:cNvSpPr>
                <a:spLocks/>
              </p:cNvSpPr>
              <p:nvPr/>
            </p:nvSpPr>
            <p:spPr bwMode="auto">
              <a:xfrm>
                <a:off x="730" y="16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5" name="Freeform 180"/>
              <p:cNvSpPr>
                <a:spLocks/>
              </p:cNvSpPr>
              <p:nvPr/>
            </p:nvSpPr>
            <p:spPr bwMode="auto">
              <a:xfrm>
                <a:off x="713" y="1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6" name="Freeform 181"/>
              <p:cNvSpPr>
                <a:spLocks/>
              </p:cNvSpPr>
              <p:nvPr/>
            </p:nvSpPr>
            <p:spPr bwMode="auto">
              <a:xfrm>
                <a:off x="678" y="1605"/>
                <a:ext cx="62" cy="76"/>
              </a:xfrm>
              <a:custGeom>
                <a:avLst/>
                <a:gdLst>
                  <a:gd name="T0" fmla="*/ 0 w 23"/>
                  <a:gd name="T1" fmla="*/ 26 h 28"/>
                  <a:gd name="T2" fmla="*/ 2 w 23"/>
                  <a:gd name="T3" fmla="*/ 28 h 28"/>
                  <a:gd name="T4" fmla="*/ 3 w 23"/>
                  <a:gd name="T5" fmla="*/ 28 h 28"/>
                  <a:gd name="T6" fmla="*/ 4 w 23"/>
                  <a:gd name="T7" fmla="*/ 26 h 28"/>
                  <a:gd name="T8" fmla="*/ 6 w 23"/>
                  <a:gd name="T9" fmla="*/ 23 h 28"/>
                  <a:gd name="T10" fmla="*/ 8 w 23"/>
                  <a:gd name="T11" fmla="*/ 21 h 28"/>
                  <a:gd name="T12" fmla="*/ 9 w 23"/>
                  <a:gd name="T13" fmla="*/ 18 h 28"/>
                  <a:gd name="T14" fmla="*/ 10 w 23"/>
                  <a:gd name="T15" fmla="*/ 18 h 28"/>
                  <a:gd name="T16" fmla="*/ 12 w 23"/>
                  <a:gd name="T17" fmla="*/ 17 h 28"/>
                  <a:gd name="T18" fmla="*/ 10 w 23"/>
                  <a:gd name="T19" fmla="*/ 14 h 28"/>
                  <a:gd name="T20" fmla="*/ 11 w 23"/>
                  <a:gd name="T21" fmla="*/ 13 h 28"/>
                  <a:gd name="T22" fmla="*/ 13 w 23"/>
                  <a:gd name="T23" fmla="*/ 13 h 28"/>
                  <a:gd name="T24" fmla="*/ 15 w 23"/>
                  <a:gd name="T25" fmla="*/ 11 h 28"/>
                  <a:gd name="T26" fmla="*/ 17 w 23"/>
                  <a:gd name="T27" fmla="*/ 10 h 28"/>
                  <a:gd name="T28" fmla="*/ 17 w 23"/>
                  <a:gd name="T29" fmla="*/ 8 h 28"/>
                  <a:gd name="T30" fmla="*/ 17 w 23"/>
                  <a:gd name="T31" fmla="*/ 6 h 28"/>
                  <a:gd name="T32" fmla="*/ 19 w 23"/>
                  <a:gd name="T33" fmla="*/ 6 h 28"/>
                  <a:gd name="T34" fmla="*/ 19 w 23"/>
                  <a:gd name="T35" fmla="*/ 5 h 28"/>
                  <a:gd name="T36" fmla="*/ 22 w 23"/>
                  <a:gd name="T37" fmla="*/ 1 h 28"/>
                  <a:gd name="T38" fmla="*/ 20 w 23"/>
                  <a:gd name="T39" fmla="*/ 3 h 28"/>
                  <a:gd name="T40" fmla="*/ 21 w 23"/>
                  <a:gd name="T41" fmla="*/ 4 h 28"/>
                  <a:gd name="T42" fmla="*/ 18 w 23"/>
                  <a:gd name="T43" fmla="*/ 2 h 28"/>
                  <a:gd name="T44" fmla="*/ 17 w 23"/>
                  <a:gd name="T45" fmla="*/ 2 h 28"/>
                  <a:gd name="T46" fmla="*/ 16 w 23"/>
                  <a:gd name="T47" fmla="*/ 4 h 28"/>
                  <a:gd name="T48" fmla="*/ 15 w 23"/>
                  <a:gd name="T49" fmla="*/ 5 h 28"/>
                  <a:gd name="T50" fmla="*/ 14 w 23"/>
                  <a:gd name="T51" fmla="*/ 6 h 28"/>
                  <a:gd name="T52" fmla="*/ 13 w 23"/>
                  <a:gd name="T53" fmla="*/ 8 h 28"/>
                  <a:gd name="T54" fmla="*/ 13 w 23"/>
                  <a:gd name="T55" fmla="*/ 8 h 28"/>
                  <a:gd name="T56" fmla="*/ 12 w 23"/>
                  <a:gd name="T57" fmla="*/ 8 h 28"/>
                  <a:gd name="T58" fmla="*/ 12 w 23"/>
                  <a:gd name="T59" fmla="*/ 10 h 28"/>
                  <a:gd name="T60" fmla="*/ 11 w 23"/>
                  <a:gd name="T61" fmla="*/ 11 h 28"/>
                  <a:gd name="T62" fmla="*/ 10 w 23"/>
                  <a:gd name="T63" fmla="*/ 11 h 28"/>
                  <a:gd name="T64" fmla="*/ 9 w 23"/>
                  <a:gd name="T65" fmla="*/ 12 h 28"/>
                  <a:gd name="T66" fmla="*/ 9 w 23"/>
                  <a:gd name="T67" fmla="*/ 14 h 28"/>
                  <a:gd name="T68" fmla="*/ 8 w 23"/>
                  <a:gd name="T69" fmla="*/ 16 h 28"/>
                  <a:gd name="T70" fmla="*/ 7 w 23"/>
                  <a:gd name="T71" fmla="*/ 18 h 28"/>
                  <a:gd name="T72" fmla="*/ 6 w 23"/>
                  <a:gd name="T73" fmla="*/ 19 h 28"/>
                  <a:gd name="T74" fmla="*/ 4 w 23"/>
                  <a:gd name="T75" fmla="*/ 22 h 28"/>
                  <a:gd name="T76" fmla="*/ 6 w 23"/>
                  <a:gd name="T77" fmla="*/ 22 h 28"/>
                  <a:gd name="T78" fmla="*/ 3 w 23"/>
                  <a:gd name="T79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" h="28">
                    <a:moveTo>
                      <a:pt x="0" y="23"/>
                    </a:moveTo>
                    <a:cubicBezTo>
                      <a:pt x="0" y="24"/>
                      <a:pt x="0" y="25"/>
                      <a:pt x="0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2" y="28"/>
                      <a:pt x="3" y="28"/>
                    </a:cubicBezTo>
                    <a:cubicBezTo>
                      <a:pt x="3" y="27"/>
                      <a:pt x="2" y="25"/>
                      <a:pt x="3" y="25"/>
                    </a:cubicBezTo>
                    <a:cubicBezTo>
                      <a:pt x="3" y="25"/>
                      <a:pt x="3" y="25"/>
                      <a:pt x="4" y="26"/>
                    </a:cubicBezTo>
                    <a:cubicBezTo>
                      <a:pt x="4" y="25"/>
                      <a:pt x="3" y="24"/>
                      <a:pt x="3" y="23"/>
                    </a:cubicBezTo>
                    <a:cubicBezTo>
                      <a:pt x="7" y="27"/>
                      <a:pt x="3" y="21"/>
                      <a:pt x="6" y="23"/>
                    </a:cubicBezTo>
                    <a:cubicBezTo>
                      <a:pt x="6" y="22"/>
                      <a:pt x="7" y="22"/>
                      <a:pt x="7" y="21"/>
                    </a:cubicBezTo>
                    <a:cubicBezTo>
                      <a:pt x="8" y="22"/>
                      <a:pt x="7" y="20"/>
                      <a:pt x="8" y="21"/>
                    </a:cubicBezTo>
                    <a:cubicBezTo>
                      <a:pt x="6" y="19"/>
                      <a:pt x="11" y="21"/>
                      <a:pt x="8" y="18"/>
                    </a:cubicBezTo>
                    <a:cubicBezTo>
                      <a:pt x="9" y="18"/>
                      <a:pt x="8" y="18"/>
                      <a:pt x="9" y="18"/>
                    </a:cubicBezTo>
                    <a:cubicBezTo>
                      <a:pt x="10" y="18"/>
                      <a:pt x="9" y="18"/>
                      <a:pt x="9" y="18"/>
                    </a:cubicBezTo>
                    <a:cubicBezTo>
                      <a:pt x="10" y="19"/>
                      <a:pt x="9" y="17"/>
                      <a:pt x="10" y="18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10" y="15"/>
                      <a:pt x="10" y="16"/>
                      <a:pt x="12" y="17"/>
                    </a:cubicBezTo>
                    <a:cubicBezTo>
                      <a:pt x="11" y="15"/>
                      <a:pt x="12" y="16"/>
                      <a:pt x="11" y="14"/>
                    </a:cubicBezTo>
                    <a:cubicBezTo>
                      <a:pt x="11" y="14"/>
                      <a:pt x="10" y="15"/>
                      <a:pt x="10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12" y="12"/>
                      <a:pt x="9" y="12"/>
                      <a:pt x="11" y="13"/>
                    </a:cubicBezTo>
                    <a:cubicBezTo>
                      <a:pt x="12" y="14"/>
                      <a:pt x="11" y="14"/>
                      <a:pt x="12" y="15"/>
                    </a:cubicBezTo>
                    <a:cubicBezTo>
                      <a:pt x="13" y="15"/>
                      <a:pt x="13" y="14"/>
                      <a:pt x="13" y="13"/>
                    </a:cubicBezTo>
                    <a:cubicBezTo>
                      <a:pt x="14" y="12"/>
                      <a:pt x="14" y="13"/>
                      <a:pt x="14" y="13"/>
                    </a:cubicBezTo>
                    <a:cubicBezTo>
                      <a:pt x="16" y="13"/>
                      <a:pt x="13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0"/>
                      <a:pt x="17" y="11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8" y="11"/>
                      <a:pt x="15" y="7"/>
                      <a:pt x="17" y="8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6"/>
                    </a:cubicBezTo>
                    <a:cubicBezTo>
                      <a:pt x="16" y="6"/>
                      <a:pt x="18" y="8"/>
                      <a:pt x="18" y="9"/>
                    </a:cubicBezTo>
                    <a:cubicBezTo>
                      <a:pt x="18" y="8"/>
                      <a:pt x="19" y="7"/>
                      <a:pt x="19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18" y="5"/>
                      <a:pt x="19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4"/>
                      <a:pt x="22" y="1"/>
                    </a:cubicBezTo>
                    <a:cubicBezTo>
                      <a:pt x="22" y="1"/>
                      <a:pt x="20" y="0"/>
                      <a:pt x="19" y="0"/>
                    </a:cubicBezTo>
                    <a:cubicBezTo>
                      <a:pt x="19" y="1"/>
                      <a:pt x="20" y="2"/>
                      <a:pt x="20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4"/>
                      <a:pt x="21" y="4"/>
                    </a:cubicBezTo>
                    <a:cubicBezTo>
                      <a:pt x="21" y="5"/>
                      <a:pt x="20" y="3"/>
                      <a:pt x="20" y="4"/>
                    </a:cubicBezTo>
                    <a:cubicBezTo>
                      <a:pt x="19" y="3"/>
                      <a:pt x="19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7" y="3"/>
                      <a:pt x="17" y="2"/>
                    </a:cubicBezTo>
                    <a:cubicBezTo>
                      <a:pt x="18" y="4"/>
                      <a:pt x="16" y="3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5" y="5"/>
                      <a:pt x="17" y="7"/>
                      <a:pt x="16" y="7"/>
                    </a:cubicBezTo>
                    <a:cubicBezTo>
                      <a:pt x="15" y="6"/>
                      <a:pt x="15" y="7"/>
                      <a:pt x="14" y="6"/>
                    </a:cubicBezTo>
                    <a:cubicBezTo>
                      <a:pt x="15" y="7"/>
                      <a:pt x="13" y="7"/>
                      <a:pt x="14" y="8"/>
                    </a:cubicBezTo>
                    <a:cubicBezTo>
                      <a:pt x="14" y="9"/>
                      <a:pt x="14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3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3" y="12"/>
                    </a:cubicBezTo>
                    <a:cubicBezTo>
                      <a:pt x="13" y="12"/>
                      <a:pt x="12" y="11"/>
                      <a:pt x="11" y="11"/>
                    </a:cubicBezTo>
                    <a:cubicBezTo>
                      <a:pt x="12" y="13"/>
                      <a:pt x="11" y="11"/>
                      <a:pt x="11" y="12"/>
                    </a:cubicBezTo>
                    <a:cubicBezTo>
                      <a:pt x="10" y="11"/>
                      <a:pt x="11" y="12"/>
                      <a:pt x="10" y="11"/>
                    </a:cubicBezTo>
                    <a:cubicBezTo>
                      <a:pt x="9" y="10"/>
                      <a:pt x="10" y="12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4"/>
                      <a:pt x="8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5"/>
                      <a:pt x="7" y="17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5" y="17"/>
                      <a:pt x="6" y="19"/>
                    </a:cubicBezTo>
                    <a:cubicBezTo>
                      <a:pt x="6" y="20"/>
                      <a:pt x="5" y="18"/>
                      <a:pt x="4" y="18"/>
                    </a:cubicBezTo>
                    <a:cubicBezTo>
                      <a:pt x="5" y="21"/>
                      <a:pt x="1" y="19"/>
                      <a:pt x="4" y="22"/>
                    </a:cubicBezTo>
                    <a:cubicBezTo>
                      <a:pt x="4" y="22"/>
                      <a:pt x="5" y="22"/>
                      <a:pt x="5" y="21"/>
                    </a:cubicBezTo>
                    <a:cubicBezTo>
                      <a:pt x="5" y="21"/>
                      <a:pt x="6" y="22"/>
                      <a:pt x="6" y="22"/>
                    </a:cubicBezTo>
                    <a:cubicBezTo>
                      <a:pt x="6" y="23"/>
                      <a:pt x="4" y="22"/>
                      <a:pt x="4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20"/>
                      <a:pt x="3" y="25"/>
                      <a:pt x="0" y="2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7" name="Freeform 182"/>
              <p:cNvSpPr>
                <a:spLocks/>
              </p:cNvSpPr>
              <p:nvPr/>
            </p:nvSpPr>
            <p:spPr bwMode="auto">
              <a:xfrm>
                <a:off x="691" y="164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8" name="Freeform 183"/>
              <p:cNvSpPr>
                <a:spLocks/>
              </p:cNvSpPr>
              <p:nvPr/>
            </p:nvSpPr>
            <p:spPr bwMode="auto">
              <a:xfrm>
                <a:off x="694" y="165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9" name="Freeform 184"/>
              <p:cNvSpPr>
                <a:spLocks/>
              </p:cNvSpPr>
              <p:nvPr/>
            </p:nvSpPr>
            <p:spPr bwMode="auto">
              <a:xfrm>
                <a:off x="675" y="1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0" name="Freeform 185"/>
              <p:cNvSpPr>
                <a:spLocks/>
              </p:cNvSpPr>
              <p:nvPr/>
            </p:nvSpPr>
            <p:spPr bwMode="auto">
              <a:xfrm>
                <a:off x="675" y="167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1" name="Freeform 186"/>
              <p:cNvSpPr>
                <a:spLocks/>
              </p:cNvSpPr>
              <p:nvPr/>
            </p:nvSpPr>
            <p:spPr bwMode="auto">
              <a:xfrm>
                <a:off x="645" y="1675"/>
                <a:ext cx="38" cy="44"/>
              </a:xfrm>
              <a:custGeom>
                <a:avLst/>
                <a:gdLst>
                  <a:gd name="T0" fmla="*/ 2 w 14"/>
                  <a:gd name="T1" fmla="*/ 12 h 16"/>
                  <a:gd name="T2" fmla="*/ 3 w 14"/>
                  <a:gd name="T3" fmla="*/ 13 h 16"/>
                  <a:gd name="T4" fmla="*/ 1 w 14"/>
                  <a:gd name="T5" fmla="*/ 13 h 16"/>
                  <a:gd name="T6" fmla="*/ 3 w 14"/>
                  <a:gd name="T7" fmla="*/ 16 h 16"/>
                  <a:gd name="T8" fmla="*/ 7 w 14"/>
                  <a:gd name="T9" fmla="*/ 9 h 16"/>
                  <a:gd name="T10" fmla="*/ 7 w 14"/>
                  <a:gd name="T11" fmla="*/ 10 h 16"/>
                  <a:gd name="T12" fmla="*/ 8 w 14"/>
                  <a:gd name="T13" fmla="*/ 6 h 16"/>
                  <a:gd name="T14" fmla="*/ 10 w 14"/>
                  <a:gd name="T15" fmla="*/ 8 h 16"/>
                  <a:gd name="T16" fmla="*/ 11 w 14"/>
                  <a:gd name="T17" fmla="*/ 6 h 16"/>
                  <a:gd name="T18" fmla="*/ 10 w 14"/>
                  <a:gd name="T19" fmla="*/ 5 h 16"/>
                  <a:gd name="T20" fmla="*/ 11 w 14"/>
                  <a:gd name="T21" fmla="*/ 5 h 16"/>
                  <a:gd name="T22" fmla="*/ 10 w 14"/>
                  <a:gd name="T23" fmla="*/ 5 h 16"/>
                  <a:gd name="T24" fmla="*/ 11 w 14"/>
                  <a:gd name="T25" fmla="*/ 4 h 16"/>
                  <a:gd name="T26" fmla="*/ 11 w 14"/>
                  <a:gd name="T27" fmla="*/ 5 h 16"/>
                  <a:gd name="T28" fmla="*/ 11 w 14"/>
                  <a:gd name="T29" fmla="*/ 4 h 16"/>
                  <a:gd name="T30" fmla="*/ 12 w 14"/>
                  <a:gd name="T31" fmla="*/ 4 h 16"/>
                  <a:gd name="T32" fmla="*/ 12 w 14"/>
                  <a:gd name="T33" fmla="*/ 1 h 16"/>
                  <a:gd name="T34" fmla="*/ 12 w 14"/>
                  <a:gd name="T35" fmla="*/ 0 h 16"/>
                  <a:gd name="T36" fmla="*/ 11 w 14"/>
                  <a:gd name="T37" fmla="*/ 3 h 16"/>
                  <a:gd name="T38" fmla="*/ 11 w 14"/>
                  <a:gd name="T39" fmla="*/ 2 h 16"/>
                  <a:gd name="T40" fmla="*/ 11 w 14"/>
                  <a:gd name="T41" fmla="*/ 4 h 16"/>
                  <a:gd name="T42" fmla="*/ 10 w 14"/>
                  <a:gd name="T43" fmla="*/ 2 h 16"/>
                  <a:gd name="T44" fmla="*/ 8 w 14"/>
                  <a:gd name="T45" fmla="*/ 2 h 16"/>
                  <a:gd name="T46" fmla="*/ 8 w 14"/>
                  <a:gd name="T47" fmla="*/ 2 h 16"/>
                  <a:gd name="T48" fmla="*/ 7 w 14"/>
                  <a:gd name="T49" fmla="*/ 3 h 16"/>
                  <a:gd name="T50" fmla="*/ 8 w 14"/>
                  <a:gd name="T51" fmla="*/ 4 h 16"/>
                  <a:gd name="T52" fmla="*/ 10 w 14"/>
                  <a:gd name="T53" fmla="*/ 5 h 16"/>
                  <a:gd name="T54" fmla="*/ 9 w 14"/>
                  <a:gd name="T55" fmla="*/ 6 h 16"/>
                  <a:gd name="T56" fmla="*/ 8 w 14"/>
                  <a:gd name="T57" fmla="*/ 4 h 16"/>
                  <a:gd name="T58" fmla="*/ 8 w 14"/>
                  <a:gd name="T59" fmla="*/ 5 h 16"/>
                  <a:gd name="T60" fmla="*/ 7 w 14"/>
                  <a:gd name="T61" fmla="*/ 4 h 16"/>
                  <a:gd name="T62" fmla="*/ 8 w 14"/>
                  <a:gd name="T63" fmla="*/ 6 h 16"/>
                  <a:gd name="T64" fmla="*/ 6 w 14"/>
                  <a:gd name="T65" fmla="*/ 8 h 16"/>
                  <a:gd name="T66" fmla="*/ 5 w 14"/>
                  <a:gd name="T67" fmla="*/ 7 h 16"/>
                  <a:gd name="T68" fmla="*/ 6 w 14"/>
                  <a:gd name="T69" fmla="*/ 8 h 16"/>
                  <a:gd name="T70" fmla="*/ 4 w 14"/>
                  <a:gd name="T71" fmla="*/ 9 h 16"/>
                  <a:gd name="T72" fmla="*/ 4 w 14"/>
                  <a:gd name="T73" fmla="*/ 10 h 16"/>
                  <a:gd name="T74" fmla="*/ 3 w 14"/>
                  <a:gd name="T75" fmla="*/ 11 h 16"/>
                  <a:gd name="T76" fmla="*/ 3 w 14"/>
                  <a:gd name="T77" fmla="*/ 11 h 16"/>
                  <a:gd name="T78" fmla="*/ 3 w 14"/>
                  <a:gd name="T79" fmla="*/ 14 h 16"/>
                  <a:gd name="T80" fmla="*/ 2 w 14"/>
                  <a:gd name="T8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2" y="12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2" y="15"/>
                      <a:pt x="0" y="14"/>
                      <a:pt x="3" y="16"/>
                    </a:cubicBezTo>
                    <a:cubicBezTo>
                      <a:pt x="3" y="13"/>
                      <a:pt x="7" y="12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7"/>
                      <a:pt x="10" y="10"/>
                      <a:pt x="8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5"/>
                      <a:pt x="10" y="2"/>
                      <a:pt x="11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8" y="1"/>
                      <a:pt x="10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8" y="5"/>
                      <a:pt x="10" y="6"/>
                      <a:pt x="9" y="6"/>
                    </a:cubicBezTo>
                    <a:cubicBezTo>
                      <a:pt x="8" y="5"/>
                      <a:pt x="9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6" y="8"/>
                      <a:pt x="5" y="7"/>
                      <a:pt x="5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6" y="9"/>
                      <a:pt x="5" y="10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4" y="14"/>
                      <a:pt x="3" y="14"/>
                    </a:cubicBezTo>
                    <a:cubicBezTo>
                      <a:pt x="3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2" name="Freeform 187"/>
              <p:cNvSpPr>
                <a:spLocks/>
              </p:cNvSpPr>
              <p:nvPr/>
            </p:nvSpPr>
            <p:spPr bwMode="auto">
              <a:xfrm>
                <a:off x="645" y="1714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1 w 3"/>
                  <a:gd name="T3" fmla="*/ 0 h 3"/>
                  <a:gd name="T4" fmla="*/ 2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3" name="Freeform 188"/>
              <p:cNvSpPr>
                <a:spLocks/>
              </p:cNvSpPr>
              <p:nvPr/>
            </p:nvSpPr>
            <p:spPr bwMode="auto">
              <a:xfrm>
                <a:off x="634" y="1716"/>
                <a:ext cx="19" cy="19"/>
              </a:xfrm>
              <a:custGeom>
                <a:avLst/>
                <a:gdLst>
                  <a:gd name="T0" fmla="*/ 2 w 7"/>
                  <a:gd name="T1" fmla="*/ 5 h 7"/>
                  <a:gd name="T2" fmla="*/ 3 w 7"/>
                  <a:gd name="T3" fmla="*/ 6 h 7"/>
                  <a:gd name="T4" fmla="*/ 5 w 7"/>
                  <a:gd name="T5" fmla="*/ 4 h 7"/>
                  <a:gd name="T6" fmla="*/ 4 w 7"/>
                  <a:gd name="T7" fmla="*/ 2 h 7"/>
                  <a:gd name="T8" fmla="*/ 5 w 7"/>
                  <a:gd name="T9" fmla="*/ 2 h 7"/>
                  <a:gd name="T10" fmla="*/ 5 w 7"/>
                  <a:gd name="T11" fmla="*/ 1 h 7"/>
                  <a:gd name="T12" fmla="*/ 5 w 7"/>
                  <a:gd name="T13" fmla="*/ 1 h 7"/>
                  <a:gd name="T14" fmla="*/ 4 w 7"/>
                  <a:gd name="T15" fmla="*/ 1 h 7"/>
                  <a:gd name="T16" fmla="*/ 4 w 7"/>
                  <a:gd name="T17" fmla="*/ 2 h 7"/>
                  <a:gd name="T18" fmla="*/ 4 w 7"/>
                  <a:gd name="T19" fmla="*/ 1 h 7"/>
                  <a:gd name="T20" fmla="*/ 4 w 7"/>
                  <a:gd name="T21" fmla="*/ 3 h 7"/>
                  <a:gd name="T22" fmla="*/ 3 w 7"/>
                  <a:gd name="T23" fmla="*/ 2 h 7"/>
                  <a:gd name="T24" fmla="*/ 1 w 7"/>
                  <a:gd name="T25" fmla="*/ 3 h 7"/>
                  <a:gd name="T26" fmla="*/ 2 w 7"/>
                  <a:gd name="T27" fmla="*/ 3 h 7"/>
                  <a:gd name="T28" fmla="*/ 3 w 7"/>
                  <a:gd name="T29" fmla="*/ 4 h 7"/>
                  <a:gd name="T30" fmla="*/ 1 w 7"/>
                  <a:gd name="T31" fmla="*/ 3 h 7"/>
                  <a:gd name="T32" fmla="*/ 1 w 7"/>
                  <a:gd name="T33" fmla="*/ 5 h 7"/>
                  <a:gd name="T34" fmla="*/ 3 w 7"/>
                  <a:gd name="T35" fmla="*/ 7 h 7"/>
                  <a:gd name="T36" fmla="*/ 1 w 7"/>
                  <a:gd name="T37" fmla="*/ 6 h 7"/>
                  <a:gd name="T38" fmla="*/ 0 w 7"/>
                  <a:gd name="T39" fmla="*/ 6 h 7"/>
                  <a:gd name="T40" fmla="*/ 3 w 7"/>
                  <a:gd name="T41" fmla="*/ 7 h 7"/>
                  <a:gd name="T42" fmla="*/ 2 w 7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7">
                    <a:moveTo>
                      <a:pt x="2" y="5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3"/>
                      <a:pt x="5" y="4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2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5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4" y="5"/>
                      <a:pt x="2" y="3"/>
                      <a:pt x="1" y="3"/>
                    </a:cubicBezTo>
                    <a:cubicBezTo>
                      <a:pt x="2" y="4"/>
                      <a:pt x="2" y="6"/>
                      <a:pt x="1" y="5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5" y="7"/>
                      <a:pt x="1" y="6"/>
                      <a:pt x="2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4" name="Rectangle 189"/>
              <p:cNvSpPr>
                <a:spLocks noChangeArrowheads="1"/>
              </p:cNvSpPr>
              <p:nvPr/>
            </p:nvSpPr>
            <p:spPr bwMode="auto">
              <a:xfrm>
                <a:off x="642" y="173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5" name="Freeform 190"/>
              <p:cNvSpPr>
                <a:spLocks/>
              </p:cNvSpPr>
              <p:nvPr/>
            </p:nvSpPr>
            <p:spPr bwMode="auto">
              <a:xfrm>
                <a:off x="705" y="16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6" name="Freeform 191"/>
              <p:cNvSpPr>
                <a:spLocks/>
              </p:cNvSpPr>
              <p:nvPr/>
            </p:nvSpPr>
            <p:spPr bwMode="auto">
              <a:xfrm>
                <a:off x="697" y="1646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3 h 3"/>
                  <a:gd name="T4" fmla="*/ 5 w 5"/>
                  <a:gd name="T5" fmla="*/ 0 h 3"/>
                  <a:gd name="T6" fmla="*/ 2 w 5"/>
                  <a:gd name="T7" fmla="*/ 1 h 3"/>
                  <a:gd name="T8" fmla="*/ 3 w 5"/>
                  <a:gd name="T9" fmla="*/ 1 h 3"/>
                  <a:gd name="T10" fmla="*/ 1 w 5"/>
                  <a:gd name="T11" fmla="*/ 2 h 3"/>
                  <a:gd name="T12" fmla="*/ 2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1"/>
                      <a:pt x="3" y="2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0" y="3"/>
                      <a:pt x="2" y="2"/>
                      <a:pt x="2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7" name="Freeform 192"/>
              <p:cNvSpPr>
                <a:spLocks/>
              </p:cNvSpPr>
              <p:nvPr/>
            </p:nvSpPr>
            <p:spPr bwMode="auto">
              <a:xfrm>
                <a:off x="702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8" name="Freeform 193"/>
              <p:cNvSpPr>
                <a:spLocks/>
              </p:cNvSpPr>
              <p:nvPr/>
            </p:nvSpPr>
            <p:spPr bwMode="auto">
              <a:xfrm>
                <a:off x="705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9" name="Freeform 194"/>
              <p:cNvSpPr>
                <a:spLocks/>
              </p:cNvSpPr>
              <p:nvPr/>
            </p:nvSpPr>
            <p:spPr bwMode="auto">
              <a:xfrm>
                <a:off x="708" y="16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0" name="Freeform 195"/>
              <p:cNvSpPr>
                <a:spLocks/>
              </p:cNvSpPr>
              <p:nvPr/>
            </p:nvSpPr>
            <p:spPr bwMode="auto">
              <a:xfrm>
                <a:off x="702" y="1651"/>
                <a:ext cx="8" cy="5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2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2 h 2"/>
                  <a:gd name="T12" fmla="*/ 3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1" name="Freeform 196"/>
              <p:cNvSpPr>
                <a:spLocks/>
              </p:cNvSpPr>
              <p:nvPr/>
            </p:nvSpPr>
            <p:spPr bwMode="auto">
              <a:xfrm>
                <a:off x="708" y="16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2" name="Freeform 197"/>
              <p:cNvSpPr>
                <a:spLocks/>
              </p:cNvSpPr>
              <p:nvPr/>
            </p:nvSpPr>
            <p:spPr bwMode="auto">
              <a:xfrm>
                <a:off x="705" y="165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3" name="Freeform 198"/>
              <p:cNvSpPr>
                <a:spLocks/>
              </p:cNvSpPr>
              <p:nvPr/>
            </p:nvSpPr>
            <p:spPr bwMode="auto">
              <a:xfrm>
                <a:off x="702" y="1651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2"/>
                      <a:pt x="3" y="0"/>
                      <a:pt x="2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4" name="Freeform 199"/>
              <p:cNvSpPr>
                <a:spLocks/>
              </p:cNvSpPr>
              <p:nvPr/>
            </p:nvSpPr>
            <p:spPr bwMode="auto">
              <a:xfrm>
                <a:off x="700" y="166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5" name="Freeform 200"/>
              <p:cNvSpPr>
                <a:spLocks/>
              </p:cNvSpPr>
              <p:nvPr/>
            </p:nvSpPr>
            <p:spPr bwMode="auto">
              <a:xfrm>
                <a:off x="700" y="1656"/>
                <a:ext cx="10" cy="11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1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1 w 4"/>
                  <a:gd name="T15" fmla="*/ 1 h 4"/>
                  <a:gd name="T16" fmla="*/ 2 w 4"/>
                  <a:gd name="T17" fmla="*/ 1 h 4"/>
                  <a:gd name="T18" fmla="*/ 1 w 4"/>
                  <a:gd name="T19" fmla="*/ 2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4" y="0"/>
                      <a:pt x="3" y="1"/>
                      <a:pt x="4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3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6" name="Freeform 201"/>
              <p:cNvSpPr>
                <a:spLocks/>
              </p:cNvSpPr>
              <p:nvPr/>
            </p:nvSpPr>
            <p:spPr bwMode="auto">
              <a:xfrm>
                <a:off x="705" y="166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7" name="Freeform 202"/>
              <p:cNvSpPr>
                <a:spLocks/>
              </p:cNvSpPr>
              <p:nvPr/>
            </p:nvSpPr>
            <p:spPr bwMode="auto">
              <a:xfrm>
                <a:off x="702" y="1659"/>
                <a:ext cx="11" cy="11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1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2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0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8" name="Freeform 203"/>
              <p:cNvSpPr>
                <a:spLocks/>
              </p:cNvSpPr>
              <p:nvPr/>
            </p:nvSpPr>
            <p:spPr bwMode="auto">
              <a:xfrm>
                <a:off x="710" y="165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9" name="Freeform 204"/>
              <p:cNvSpPr>
                <a:spLocks/>
              </p:cNvSpPr>
              <p:nvPr/>
            </p:nvSpPr>
            <p:spPr bwMode="auto">
              <a:xfrm>
                <a:off x="708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7" name="Group 406"/>
            <p:cNvGrpSpPr>
              <a:grpSpLocks/>
            </p:cNvGrpSpPr>
            <p:nvPr/>
          </p:nvGrpSpPr>
          <p:grpSpPr bwMode="auto">
            <a:xfrm>
              <a:off x="653" y="1632"/>
              <a:ext cx="1446" cy="1624"/>
              <a:chOff x="653" y="1632"/>
              <a:chExt cx="1446" cy="1624"/>
            </a:xfrm>
          </p:grpSpPr>
          <p:sp>
            <p:nvSpPr>
              <p:cNvPr id="1310" name="Freeform 206"/>
              <p:cNvSpPr>
                <a:spLocks/>
              </p:cNvSpPr>
              <p:nvPr/>
            </p:nvSpPr>
            <p:spPr bwMode="auto">
              <a:xfrm>
                <a:off x="713" y="166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1" name="Freeform 207"/>
              <p:cNvSpPr>
                <a:spLocks/>
              </p:cNvSpPr>
              <p:nvPr/>
            </p:nvSpPr>
            <p:spPr bwMode="auto">
              <a:xfrm>
                <a:off x="705" y="1662"/>
                <a:ext cx="27" cy="24"/>
              </a:xfrm>
              <a:custGeom>
                <a:avLst/>
                <a:gdLst>
                  <a:gd name="T0" fmla="*/ 6 w 10"/>
                  <a:gd name="T1" fmla="*/ 9 h 9"/>
                  <a:gd name="T2" fmla="*/ 7 w 10"/>
                  <a:gd name="T3" fmla="*/ 8 h 9"/>
                  <a:gd name="T4" fmla="*/ 8 w 10"/>
                  <a:gd name="T5" fmla="*/ 7 h 9"/>
                  <a:gd name="T6" fmla="*/ 10 w 10"/>
                  <a:gd name="T7" fmla="*/ 6 h 9"/>
                  <a:gd name="T8" fmla="*/ 9 w 10"/>
                  <a:gd name="T9" fmla="*/ 6 h 9"/>
                  <a:gd name="T10" fmla="*/ 10 w 10"/>
                  <a:gd name="T11" fmla="*/ 5 h 9"/>
                  <a:gd name="T12" fmla="*/ 8 w 10"/>
                  <a:gd name="T13" fmla="*/ 5 h 9"/>
                  <a:gd name="T14" fmla="*/ 7 w 10"/>
                  <a:gd name="T15" fmla="*/ 4 h 9"/>
                  <a:gd name="T16" fmla="*/ 5 w 10"/>
                  <a:gd name="T17" fmla="*/ 1 h 9"/>
                  <a:gd name="T18" fmla="*/ 4 w 10"/>
                  <a:gd name="T19" fmla="*/ 3 h 9"/>
                  <a:gd name="T20" fmla="*/ 4 w 10"/>
                  <a:gd name="T21" fmla="*/ 2 h 9"/>
                  <a:gd name="T22" fmla="*/ 4 w 10"/>
                  <a:gd name="T23" fmla="*/ 2 h 9"/>
                  <a:gd name="T24" fmla="*/ 4 w 10"/>
                  <a:gd name="T25" fmla="*/ 1 h 9"/>
                  <a:gd name="T26" fmla="*/ 2 w 10"/>
                  <a:gd name="T27" fmla="*/ 2 h 9"/>
                  <a:gd name="T28" fmla="*/ 4 w 10"/>
                  <a:gd name="T29" fmla="*/ 0 h 9"/>
                  <a:gd name="T30" fmla="*/ 2 w 10"/>
                  <a:gd name="T31" fmla="*/ 1 h 9"/>
                  <a:gd name="T32" fmla="*/ 1 w 10"/>
                  <a:gd name="T33" fmla="*/ 2 h 9"/>
                  <a:gd name="T34" fmla="*/ 1 w 10"/>
                  <a:gd name="T35" fmla="*/ 3 h 9"/>
                  <a:gd name="T36" fmla="*/ 4 w 10"/>
                  <a:gd name="T37" fmla="*/ 3 h 9"/>
                  <a:gd name="T38" fmla="*/ 3 w 10"/>
                  <a:gd name="T39" fmla="*/ 4 h 9"/>
                  <a:gd name="T40" fmla="*/ 3 w 10"/>
                  <a:gd name="T41" fmla="*/ 5 h 9"/>
                  <a:gd name="T42" fmla="*/ 5 w 10"/>
                  <a:gd name="T43" fmla="*/ 4 h 9"/>
                  <a:gd name="T44" fmla="*/ 5 w 10"/>
                  <a:gd name="T45" fmla="*/ 5 h 9"/>
                  <a:gd name="T46" fmla="*/ 6 w 10"/>
                  <a:gd name="T47" fmla="*/ 4 h 9"/>
                  <a:gd name="T48" fmla="*/ 5 w 10"/>
                  <a:gd name="T49" fmla="*/ 6 h 9"/>
                  <a:gd name="T50" fmla="*/ 7 w 10"/>
                  <a:gd name="T51" fmla="*/ 4 h 9"/>
                  <a:gd name="T52" fmla="*/ 5 w 10"/>
                  <a:gd name="T53" fmla="*/ 7 h 9"/>
                  <a:gd name="T54" fmla="*/ 6 w 10"/>
                  <a:gd name="T55" fmla="*/ 6 h 9"/>
                  <a:gd name="T56" fmla="*/ 7 w 10"/>
                  <a:gd name="T57" fmla="*/ 5 h 9"/>
                  <a:gd name="T58" fmla="*/ 5 w 10"/>
                  <a:gd name="T59" fmla="*/ 7 h 9"/>
                  <a:gd name="T60" fmla="*/ 6 w 10"/>
                  <a:gd name="T61" fmla="*/ 7 h 9"/>
                  <a:gd name="T62" fmla="*/ 7 w 10"/>
                  <a:gd name="T63" fmla="*/ 6 h 9"/>
                  <a:gd name="T64" fmla="*/ 7 w 10"/>
                  <a:gd name="T65" fmla="*/ 7 h 9"/>
                  <a:gd name="T66" fmla="*/ 6 w 10"/>
                  <a:gd name="T67" fmla="*/ 8 h 9"/>
                  <a:gd name="T68" fmla="*/ 5 w 10"/>
                  <a:gd name="T69" fmla="*/ 9 h 9"/>
                  <a:gd name="T70" fmla="*/ 7 w 10"/>
                  <a:gd name="T71" fmla="*/ 7 h 9"/>
                  <a:gd name="T72" fmla="*/ 6 w 10"/>
                  <a:gd name="T7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8"/>
                      <a:pt x="8" y="7"/>
                    </a:cubicBezTo>
                    <a:cubicBezTo>
                      <a:pt x="9" y="7"/>
                      <a:pt x="9" y="7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3"/>
                      <a:pt x="5" y="3"/>
                      <a:pt x="5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4" y="1"/>
                      <a:pt x="4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0" y="4"/>
                      <a:pt x="3" y="3"/>
                      <a:pt x="4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4"/>
                      <a:pt x="3" y="5"/>
                    </a:cubicBezTo>
                    <a:cubicBezTo>
                      <a:pt x="4" y="4"/>
                      <a:pt x="3" y="6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5" y="8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7" y="7"/>
                      <a:pt x="7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9"/>
                      <a:pt x="6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2" name="Freeform 208"/>
              <p:cNvSpPr>
                <a:spLocks/>
              </p:cNvSpPr>
              <p:nvPr/>
            </p:nvSpPr>
            <p:spPr bwMode="auto">
              <a:xfrm>
                <a:off x="716" y="168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3" name="Freeform 209"/>
              <p:cNvSpPr>
                <a:spLocks/>
              </p:cNvSpPr>
              <p:nvPr/>
            </p:nvSpPr>
            <p:spPr bwMode="auto">
              <a:xfrm>
                <a:off x="721" y="16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4" name="Rectangle 210"/>
              <p:cNvSpPr>
                <a:spLocks noChangeArrowheads="1"/>
              </p:cNvSpPr>
              <p:nvPr/>
            </p:nvSpPr>
            <p:spPr bwMode="auto">
              <a:xfrm>
                <a:off x="727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5" name="Freeform 211"/>
              <p:cNvSpPr>
                <a:spLocks/>
              </p:cNvSpPr>
              <p:nvPr/>
            </p:nvSpPr>
            <p:spPr bwMode="auto">
              <a:xfrm>
                <a:off x="716" y="168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6" name="Freeform 212"/>
              <p:cNvSpPr>
                <a:spLocks/>
              </p:cNvSpPr>
              <p:nvPr/>
            </p:nvSpPr>
            <p:spPr bwMode="auto">
              <a:xfrm>
                <a:off x="713" y="16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7" name="Freeform 213"/>
              <p:cNvSpPr>
                <a:spLocks/>
              </p:cNvSpPr>
              <p:nvPr/>
            </p:nvSpPr>
            <p:spPr bwMode="auto">
              <a:xfrm>
                <a:off x="719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8" name="Freeform 214"/>
              <p:cNvSpPr>
                <a:spLocks/>
              </p:cNvSpPr>
              <p:nvPr/>
            </p:nvSpPr>
            <p:spPr bwMode="auto">
              <a:xfrm>
                <a:off x="724" y="1662"/>
                <a:ext cx="33" cy="30"/>
              </a:xfrm>
              <a:custGeom>
                <a:avLst/>
                <a:gdLst>
                  <a:gd name="T0" fmla="*/ 4 w 12"/>
                  <a:gd name="T1" fmla="*/ 8 h 11"/>
                  <a:gd name="T2" fmla="*/ 4 w 12"/>
                  <a:gd name="T3" fmla="*/ 10 h 11"/>
                  <a:gd name="T4" fmla="*/ 3 w 12"/>
                  <a:gd name="T5" fmla="*/ 10 h 11"/>
                  <a:gd name="T6" fmla="*/ 6 w 12"/>
                  <a:gd name="T7" fmla="*/ 8 h 11"/>
                  <a:gd name="T8" fmla="*/ 3 w 12"/>
                  <a:gd name="T9" fmla="*/ 8 h 11"/>
                  <a:gd name="T10" fmla="*/ 4 w 12"/>
                  <a:gd name="T11" fmla="*/ 7 h 11"/>
                  <a:gd name="T12" fmla="*/ 1 w 12"/>
                  <a:gd name="T13" fmla="*/ 9 h 11"/>
                  <a:gd name="T14" fmla="*/ 4 w 12"/>
                  <a:gd name="T15" fmla="*/ 6 h 11"/>
                  <a:gd name="T16" fmla="*/ 4 w 12"/>
                  <a:gd name="T17" fmla="*/ 6 h 11"/>
                  <a:gd name="T18" fmla="*/ 3 w 12"/>
                  <a:gd name="T19" fmla="*/ 6 h 11"/>
                  <a:gd name="T20" fmla="*/ 1 w 12"/>
                  <a:gd name="T21" fmla="*/ 8 h 11"/>
                  <a:gd name="T22" fmla="*/ 0 w 12"/>
                  <a:gd name="T23" fmla="*/ 9 h 11"/>
                  <a:gd name="T24" fmla="*/ 1 w 12"/>
                  <a:gd name="T25" fmla="*/ 8 h 11"/>
                  <a:gd name="T26" fmla="*/ 0 w 12"/>
                  <a:gd name="T27" fmla="*/ 9 h 11"/>
                  <a:gd name="T28" fmla="*/ 1 w 12"/>
                  <a:gd name="T29" fmla="*/ 9 h 11"/>
                  <a:gd name="T30" fmla="*/ 0 w 12"/>
                  <a:gd name="T31" fmla="*/ 10 h 11"/>
                  <a:gd name="T32" fmla="*/ 1 w 12"/>
                  <a:gd name="T33" fmla="*/ 9 h 11"/>
                  <a:gd name="T34" fmla="*/ 1 w 12"/>
                  <a:gd name="T35" fmla="*/ 9 h 11"/>
                  <a:gd name="T36" fmla="*/ 2 w 12"/>
                  <a:gd name="T37" fmla="*/ 9 h 11"/>
                  <a:gd name="T38" fmla="*/ 1 w 12"/>
                  <a:gd name="T39" fmla="*/ 10 h 11"/>
                  <a:gd name="T40" fmla="*/ 2 w 12"/>
                  <a:gd name="T41" fmla="*/ 9 h 11"/>
                  <a:gd name="T42" fmla="*/ 1 w 12"/>
                  <a:gd name="T43" fmla="*/ 11 h 11"/>
                  <a:gd name="T44" fmla="*/ 2 w 12"/>
                  <a:gd name="T45" fmla="*/ 10 h 11"/>
                  <a:gd name="T46" fmla="*/ 1 w 12"/>
                  <a:gd name="T47" fmla="*/ 10 h 11"/>
                  <a:gd name="T48" fmla="*/ 4 w 12"/>
                  <a:gd name="T49" fmla="*/ 9 h 11"/>
                  <a:gd name="T50" fmla="*/ 2 w 12"/>
                  <a:gd name="T51" fmla="*/ 11 h 11"/>
                  <a:gd name="T52" fmla="*/ 2 w 12"/>
                  <a:gd name="T53" fmla="*/ 11 h 11"/>
                  <a:gd name="T54" fmla="*/ 2 w 12"/>
                  <a:gd name="T55" fmla="*/ 11 h 11"/>
                  <a:gd name="T56" fmla="*/ 2 w 12"/>
                  <a:gd name="T57" fmla="*/ 11 h 11"/>
                  <a:gd name="T58" fmla="*/ 2 w 12"/>
                  <a:gd name="T59" fmla="*/ 11 h 11"/>
                  <a:gd name="T60" fmla="*/ 2 w 12"/>
                  <a:gd name="T61" fmla="*/ 11 h 11"/>
                  <a:gd name="T62" fmla="*/ 7 w 12"/>
                  <a:gd name="T63" fmla="*/ 5 h 11"/>
                  <a:gd name="T64" fmla="*/ 7 w 12"/>
                  <a:gd name="T65" fmla="*/ 5 h 11"/>
                  <a:gd name="T66" fmla="*/ 7 w 12"/>
                  <a:gd name="T67" fmla="*/ 5 h 11"/>
                  <a:gd name="T68" fmla="*/ 7 w 12"/>
                  <a:gd name="T69" fmla="*/ 5 h 11"/>
                  <a:gd name="T70" fmla="*/ 7 w 12"/>
                  <a:gd name="T71" fmla="*/ 5 h 11"/>
                  <a:gd name="T72" fmla="*/ 7 w 12"/>
                  <a:gd name="T73" fmla="*/ 5 h 11"/>
                  <a:gd name="T74" fmla="*/ 6 w 12"/>
                  <a:gd name="T75" fmla="*/ 5 h 11"/>
                  <a:gd name="T76" fmla="*/ 6 w 12"/>
                  <a:gd name="T77" fmla="*/ 5 h 11"/>
                  <a:gd name="T78" fmla="*/ 6 w 12"/>
                  <a:gd name="T79" fmla="*/ 5 h 11"/>
                  <a:gd name="T80" fmla="*/ 6 w 12"/>
                  <a:gd name="T81" fmla="*/ 6 h 11"/>
                  <a:gd name="T82" fmla="*/ 5 w 12"/>
                  <a:gd name="T83" fmla="*/ 6 h 11"/>
                  <a:gd name="T84" fmla="*/ 5 w 12"/>
                  <a:gd name="T85" fmla="*/ 7 h 11"/>
                  <a:gd name="T86" fmla="*/ 5 w 12"/>
                  <a:gd name="T87" fmla="*/ 6 h 11"/>
                  <a:gd name="T88" fmla="*/ 4 w 12"/>
                  <a:gd name="T89" fmla="*/ 8 h 11"/>
                  <a:gd name="T90" fmla="*/ 5 w 12"/>
                  <a:gd name="T91" fmla="*/ 7 h 11"/>
                  <a:gd name="T92" fmla="*/ 4 w 12"/>
                  <a:gd name="T9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1">
                    <a:moveTo>
                      <a:pt x="4" y="8"/>
                    </a:moveTo>
                    <a:cubicBezTo>
                      <a:pt x="3" y="10"/>
                      <a:pt x="4" y="9"/>
                      <a:pt x="4" y="10"/>
                    </a:cubicBezTo>
                    <a:cubicBezTo>
                      <a:pt x="4" y="10"/>
                      <a:pt x="8" y="4"/>
                      <a:pt x="3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7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1" y="10"/>
                      <a:pt x="1" y="9"/>
                    </a:cubicBezTo>
                    <a:cubicBezTo>
                      <a:pt x="3" y="8"/>
                      <a:pt x="2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7"/>
                      <a:pt x="3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8"/>
                      <a:pt x="0" y="9"/>
                      <a:pt x="1" y="8"/>
                    </a:cubicBezTo>
                    <a:cubicBezTo>
                      <a:pt x="0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0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3" y="10"/>
                      <a:pt x="1" y="11"/>
                      <a:pt x="1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3" y="10"/>
                      <a:pt x="4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2" y="0"/>
                      <a:pt x="5" y="8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7"/>
                      <a:pt x="7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4" y="8"/>
                      <a:pt x="4" y="9"/>
                      <a:pt x="4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9" name="Freeform 215"/>
              <p:cNvSpPr>
                <a:spLocks/>
              </p:cNvSpPr>
              <p:nvPr/>
            </p:nvSpPr>
            <p:spPr bwMode="auto">
              <a:xfrm>
                <a:off x="724" y="168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0" name="Freeform 216"/>
              <p:cNvSpPr>
                <a:spLocks/>
              </p:cNvSpPr>
              <p:nvPr/>
            </p:nvSpPr>
            <p:spPr bwMode="auto">
              <a:xfrm>
                <a:off x="721" y="1667"/>
                <a:ext cx="22" cy="17"/>
              </a:xfrm>
              <a:custGeom>
                <a:avLst/>
                <a:gdLst>
                  <a:gd name="T0" fmla="*/ 5 w 8"/>
                  <a:gd name="T1" fmla="*/ 4 h 6"/>
                  <a:gd name="T2" fmla="*/ 6 w 8"/>
                  <a:gd name="T3" fmla="*/ 2 h 6"/>
                  <a:gd name="T4" fmla="*/ 4 w 8"/>
                  <a:gd name="T5" fmla="*/ 5 h 6"/>
                  <a:gd name="T6" fmla="*/ 3 w 8"/>
                  <a:gd name="T7" fmla="*/ 5 h 6"/>
                  <a:gd name="T8" fmla="*/ 5 w 8"/>
                  <a:gd name="T9" fmla="*/ 3 h 6"/>
                  <a:gd name="T10" fmla="*/ 5 w 8"/>
                  <a:gd name="T11" fmla="*/ 2 h 6"/>
                  <a:gd name="T12" fmla="*/ 4 w 8"/>
                  <a:gd name="T13" fmla="*/ 4 h 6"/>
                  <a:gd name="T14" fmla="*/ 3 w 8"/>
                  <a:gd name="T15" fmla="*/ 4 h 6"/>
                  <a:gd name="T16" fmla="*/ 3 w 8"/>
                  <a:gd name="T17" fmla="*/ 4 h 6"/>
                  <a:gd name="T18" fmla="*/ 5 w 8"/>
                  <a:gd name="T19" fmla="*/ 2 h 6"/>
                  <a:gd name="T20" fmla="*/ 0 w 8"/>
                  <a:gd name="T21" fmla="*/ 5 h 6"/>
                  <a:gd name="T22" fmla="*/ 1 w 8"/>
                  <a:gd name="T23" fmla="*/ 5 h 6"/>
                  <a:gd name="T24" fmla="*/ 3 w 8"/>
                  <a:gd name="T25" fmla="*/ 3 h 6"/>
                  <a:gd name="T26" fmla="*/ 2 w 8"/>
                  <a:gd name="T27" fmla="*/ 4 h 6"/>
                  <a:gd name="T28" fmla="*/ 1 w 8"/>
                  <a:gd name="T29" fmla="*/ 5 h 6"/>
                  <a:gd name="T30" fmla="*/ 3 w 8"/>
                  <a:gd name="T31" fmla="*/ 6 h 6"/>
                  <a:gd name="T32" fmla="*/ 3 w 8"/>
                  <a:gd name="T33" fmla="*/ 6 h 6"/>
                  <a:gd name="T34" fmla="*/ 4 w 8"/>
                  <a:gd name="T35" fmla="*/ 5 h 6"/>
                  <a:gd name="T36" fmla="*/ 5 w 8"/>
                  <a:gd name="T37" fmla="*/ 3 h 6"/>
                  <a:gd name="T38" fmla="*/ 5 w 8"/>
                  <a:gd name="T39" fmla="*/ 4 h 6"/>
                  <a:gd name="T40" fmla="*/ 6 w 8"/>
                  <a:gd name="T41" fmla="*/ 2 h 6"/>
                  <a:gd name="T42" fmla="*/ 7 w 8"/>
                  <a:gd name="T43" fmla="*/ 2 h 6"/>
                  <a:gd name="T44" fmla="*/ 7 w 8"/>
                  <a:gd name="T45" fmla="*/ 1 h 6"/>
                  <a:gd name="T46" fmla="*/ 5 w 8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6">
                    <a:moveTo>
                      <a:pt x="5" y="4"/>
                    </a:moveTo>
                    <a:cubicBezTo>
                      <a:pt x="5" y="3"/>
                      <a:pt x="6" y="3"/>
                      <a:pt x="6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4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3" y="3"/>
                      <a:pt x="3" y="2"/>
                      <a:pt x="0" y="5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2" y="4"/>
                      <a:pt x="3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7" y="2"/>
                      <a:pt x="6" y="3"/>
                      <a:pt x="7" y="2"/>
                    </a:cubicBezTo>
                    <a:cubicBezTo>
                      <a:pt x="8" y="0"/>
                      <a:pt x="6" y="3"/>
                      <a:pt x="7" y="1"/>
                    </a:cubicBez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1" name="Rectangle 217"/>
              <p:cNvSpPr>
                <a:spLocks noChangeArrowheads="1"/>
              </p:cNvSpPr>
              <p:nvPr/>
            </p:nvSpPr>
            <p:spPr bwMode="auto">
              <a:xfrm>
                <a:off x="738" y="167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2" name="Freeform 218"/>
              <p:cNvSpPr>
                <a:spLocks/>
              </p:cNvSpPr>
              <p:nvPr/>
            </p:nvSpPr>
            <p:spPr bwMode="auto">
              <a:xfrm>
                <a:off x="730" y="168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3" name="Freeform 219"/>
              <p:cNvSpPr>
                <a:spLocks/>
              </p:cNvSpPr>
              <p:nvPr/>
            </p:nvSpPr>
            <p:spPr bwMode="auto">
              <a:xfrm>
                <a:off x="732" y="167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4" name="Freeform 220"/>
              <p:cNvSpPr>
                <a:spLocks/>
              </p:cNvSpPr>
              <p:nvPr/>
            </p:nvSpPr>
            <p:spPr bwMode="auto">
              <a:xfrm>
                <a:off x="719" y="1673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0 h 3"/>
                  <a:gd name="T6" fmla="*/ 2 w 4"/>
                  <a:gd name="T7" fmla="*/ 2 h 3"/>
                  <a:gd name="T8" fmla="*/ 2 w 4"/>
                  <a:gd name="T9" fmla="*/ 1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3"/>
                      <a:pt x="2" y="2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2"/>
                      <a:pt x="2" y="2"/>
                    </a:cubicBezTo>
                    <a:cubicBezTo>
                      <a:pt x="3" y="1"/>
                      <a:pt x="1" y="2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5" name="Freeform 221"/>
              <p:cNvSpPr>
                <a:spLocks/>
              </p:cNvSpPr>
              <p:nvPr/>
            </p:nvSpPr>
            <p:spPr bwMode="auto">
              <a:xfrm>
                <a:off x="708" y="1654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6 w 10"/>
                  <a:gd name="T3" fmla="*/ 5 h 8"/>
                  <a:gd name="T4" fmla="*/ 7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6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5 h 8"/>
                  <a:gd name="T18" fmla="*/ 4 w 10"/>
                  <a:gd name="T19" fmla="*/ 4 h 8"/>
                  <a:gd name="T20" fmla="*/ 5 w 10"/>
                  <a:gd name="T21" fmla="*/ 4 h 8"/>
                  <a:gd name="T22" fmla="*/ 4 w 10"/>
                  <a:gd name="T23" fmla="*/ 4 h 8"/>
                  <a:gd name="T24" fmla="*/ 6 w 10"/>
                  <a:gd name="T25" fmla="*/ 3 h 8"/>
                  <a:gd name="T26" fmla="*/ 5 w 10"/>
                  <a:gd name="T27" fmla="*/ 2 h 8"/>
                  <a:gd name="T28" fmla="*/ 6 w 10"/>
                  <a:gd name="T29" fmla="*/ 2 h 8"/>
                  <a:gd name="T30" fmla="*/ 4 w 10"/>
                  <a:gd name="T31" fmla="*/ 1 h 8"/>
                  <a:gd name="T32" fmla="*/ 5 w 10"/>
                  <a:gd name="T33" fmla="*/ 1 h 8"/>
                  <a:gd name="T34" fmla="*/ 2 w 10"/>
                  <a:gd name="T35" fmla="*/ 2 h 8"/>
                  <a:gd name="T36" fmla="*/ 2 w 10"/>
                  <a:gd name="T37" fmla="*/ 2 h 8"/>
                  <a:gd name="T38" fmla="*/ 4 w 10"/>
                  <a:gd name="T39" fmla="*/ 1 h 8"/>
                  <a:gd name="T40" fmla="*/ 3 w 10"/>
                  <a:gd name="T41" fmla="*/ 1 h 8"/>
                  <a:gd name="T42" fmla="*/ 5 w 10"/>
                  <a:gd name="T43" fmla="*/ 0 h 8"/>
                  <a:gd name="T44" fmla="*/ 2 w 10"/>
                  <a:gd name="T45" fmla="*/ 1 h 8"/>
                  <a:gd name="T46" fmla="*/ 2 w 10"/>
                  <a:gd name="T47" fmla="*/ 0 h 8"/>
                  <a:gd name="T48" fmla="*/ 0 w 10"/>
                  <a:gd name="T49" fmla="*/ 2 h 8"/>
                  <a:gd name="T50" fmla="*/ 1 w 10"/>
                  <a:gd name="T51" fmla="*/ 3 h 8"/>
                  <a:gd name="T52" fmla="*/ 3 w 10"/>
                  <a:gd name="T53" fmla="*/ 3 h 8"/>
                  <a:gd name="T54" fmla="*/ 1 w 10"/>
                  <a:gd name="T55" fmla="*/ 4 h 8"/>
                  <a:gd name="T56" fmla="*/ 3 w 10"/>
                  <a:gd name="T57" fmla="*/ 3 h 8"/>
                  <a:gd name="T58" fmla="*/ 2 w 10"/>
                  <a:gd name="T59" fmla="*/ 4 h 8"/>
                  <a:gd name="T60" fmla="*/ 3 w 10"/>
                  <a:gd name="T61" fmla="*/ 3 h 8"/>
                  <a:gd name="T62" fmla="*/ 1 w 10"/>
                  <a:gd name="T63" fmla="*/ 5 h 8"/>
                  <a:gd name="T64" fmla="*/ 4 w 10"/>
                  <a:gd name="T65" fmla="*/ 7 h 8"/>
                  <a:gd name="T66" fmla="*/ 5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8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5"/>
                      <a:pt x="6" y="4"/>
                    </a:cubicBezTo>
                    <a:cubicBezTo>
                      <a:pt x="6" y="5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5" y="4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4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1"/>
                      <a:pt x="2" y="2"/>
                    </a:cubicBezTo>
                    <a:cubicBezTo>
                      <a:pt x="5" y="1"/>
                      <a:pt x="1" y="3"/>
                      <a:pt x="2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5" y="0"/>
                      <a:pt x="3" y="1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1" y="3"/>
                    </a:cubicBezTo>
                    <a:cubicBezTo>
                      <a:pt x="3" y="2"/>
                      <a:pt x="1" y="4"/>
                      <a:pt x="3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5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8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7" y="8"/>
                      <a:pt x="7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6" name="Freeform 222"/>
              <p:cNvSpPr>
                <a:spLocks/>
              </p:cNvSpPr>
              <p:nvPr/>
            </p:nvSpPr>
            <p:spPr bwMode="auto">
              <a:xfrm>
                <a:off x="719" y="167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7" name="Freeform 223"/>
              <p:cNvSpPr>
                <a:spLocks/>
              </p:cNvSpPr>
              <p:nvPr/>
            </p:nvSpPr>
            <p:spPr bwMode="auto">
              <a:xfrm>
                <a:off x="713" y="16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8" name="Rectangle 224"/>
              <p:cNvSpPr>
                <a:spLocks noChangeArrowheads="1"/>
              </p:cNvSpPr>
              <p:nvPr/>
            </p:nvSpPr>
            <p:spPr bwMode="auto">
              <a:xfrm>
                <a:off x="724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9" name="Rectangle 225"/>
              <p:cNvSpPr>
                <a:spLocks noChangeArrowheads="1"/>
              </p:cNvSpPr>
              <p:nvPr/>
            </p:nvSpPr>
            <p:spPr bwMode="auto">
              <a:xfrm>
                <a:off x="730" y="167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0" name="Freeform 226"/>
              <p:cNvSpPr>
                <a:spLocks/>
              </p:cNvSpPr>
              <p:nvPr/>
            </p:nvSpPr>
            <p:spPr bwMode="auto">
              <a:xfrm>
                <a:off x="705" y="16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1" name="Freeform 227"/>
              <p:cNvSpPr>
                <a:spLocks/>
              </p:cNvSpPr>
              <p:nvPr/>
            </p:nvSpPr>
            <p:spPr bwMode="auto">
              <a:xfrm>
                <a:off x="710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2" name="Freeform 228"/>
              <p:cNvSpPr>
                <a:spLocks/>
              </p:cNvSpPr>
              <p:nvPr/>
            </p:nvSpPr>
            <p:spPr bwMode="auto">
              <a:xfrm>
                <a:off x="702" y="1648"/>
                <a:ext cx="38" cy="44"/>
              </a:xfrm>
              <a:custGeom>
                <a:avLst/>
                <a:gdLst>
                  <a:gd name="T0" fmla="*/ 8 w 14"/>
                  <a:gd name="T1" fmla="*/ 10 h 16"/>
                  <a:gd name="T2" fmla="*/ 7 w 14"/>
                  <a:gd name="T3" fmla="*/ 12 h 16"/>
                  <a:gd name="T4" fmla="*/ 7 w 14"/>
                  <a:gd name="T5" fmla="*/ 13 h 16"/>
                  <a:gd name="T6" fmla="*/ 8 w 14"/>
                  <a:gd name="T7" fmla="*/ 12 h 16"/>
                  <a:gd name="T8" fmla="*/ 12 w 14"/>
                  <a:gd name="T9" fmla="*/ 10 h 16"/>
                  <a:gd name="T10" fmla="*/ 11 w 14"/>
                  <a:gd name="T11" fmla="*/ 9 h 16"/>
                  <a:gd name="T12" fmla="*/ 9 w 14"/>
                  <a:gd name="T13" fmla="*/ 8 h 16"/>
                  <a:gd name="T14" fmla="*/ 10 w 14"/>
                  <a:gd name="T15" fmla="*/ 7 h 16"/>
                  <a:gd name="T16" fmla="*/ 8 w 14"/>
                  <a:gd name="T17" fmla="*/ 8 h 16"/>
                  <a:gd name="T18" fmla="*/ 8 w 14"/>
                  <a:gd name="T19" fmla="*/ 6 h 16"/>
                  <a:gd name="T20" fmla="*/ 5 w 14"/>
                  <a:gd name="T21" fmla="*/ 8 h 16"/>
                  <a:gd name="T22" fmla="*/ 9 w 14"/>
                  <a:gd name="T23" fmla="*/ 6 h 16"/>
                  <a:gd name="T24" fmla="*/ 8 w 14"/>
                  <a:gd name="T25" fmla="*/ 4 h 16"/>
                  <a:gd name="T26" fmla="*/ 7 w 14"/>
                  <a:gd name="T27" fmla="*/ 4 h 16"/>
                  <a:gd name="T28" fmla="*/ 5 w 14"/>
                  <a:gd name="T29" fmla="*/ 4 h 16"/>
                  <a:gd name="T30" fmla="*/ 2 w 14"/>
                  <a:gd name="T31" fmla="*/ 5 h 16"/>
                  <a:gd name="T32" fmla="*/ 6 w 14"/>
                  <a:gd name="T33" fmla="*/ 2 h 16"/>
                  <a:gd name="T34" fmla="*/ 5 w 14"/>
                  <a:gd name="T35" fmla="*/ 2 h 16"/>
                  <a:gd name="T36" fmla="*/ 4 w 14"/>
                  <a:gd name="T37" fmla="*/ 2 h 16"/>
                  <a:gd name="T38" fmla="*/ 3 w 14"/>
                  <a:gd name="T39" fmla="*/ 2 h 16"/>
                  <a:gd name="T40" fmla="*/ 3 w 14"/>
                  <a:gd name="T41" fmla="*/ 2 h 16"/>
                  <a:gd name="T42" fmla="*/ 4 w 14"/>
                  <a:gd name="T43" fmla="*/ 1 h 16"/>
                  <a:gd name="T44" fmla="*/ 1 w 14"/>
                  <a:gd name="T45" fmla="*/ 4 h 16"/>
                  <a:gd name="T46" fmla="*/ 1 w 14"/>
                  <a:gd name="T47" fmla="*/ 5 h 16"/>
                  <a:gd name="T48" fmla="*/ 2 w 14"/>
                  <a:gd name="T49" fmla="*/ 5 h 16"/>
                  <a:gd name="T50" fmla="*/ 2 w 14"/>
                  <a:gd name="T51" fmla="*/ 6 h 16"/>
                  <a:gd name="T52" fmla="*/ 3 w 14"/>
                  <a:gd name="T53" fmla="*/ 7 h 16"/>
                  <a:gd name="T54" fmla="*/ 4 w 14"/>
                  <a:gd name="T55" fmla="*/ 6 h 16"/>
                  <a:gd name="T56" fmla="*/ 3 w 14"/>
                  <a:gd name="T57" fmla="*/ 7 h 16"/>
                  <a:gd name="T58" fmla="*/ 4 w 14"/>
                  <a:gd name="T59" fmla="*/ 7 h 16"/>
                  <a:gd name="T60" fmla="*/ 4 w 14"/>
                  <a:gd name="T61" fmla="*/ 7 h 16"/>
                  <a:gd name="T62" fmla="*/ 5 w 14"/>
                  <a:gd name="T63" fmla="*/ 7 h 16"/>
                  <a:gd name="T64" fmla="*/ 4 w 14"/>
                  <a:gd name="T65" fmla="*/ 8 h 16"/>
                  <a:gd name="T66" fmla="*/ 5 w 14"/>
                  <a:gd name="T67" fmla="*/ 9 h 16"/>
                  <a:gd name="T68" fmla="*/ 6 w 14"/>
                  <a:gd name="T69" fmla="*/ 8 h 16"/>
                  <a:gd name="T70" fmla="*/ 7 w 14"/>
                  <a:gd name="T71" fmla="*/ 8 h 16"/>
                  <a:gd name="T72" fmla="*/ 9 w 14"/>
                  <a:gd name="T73" fmla="*/ 9 h 16"/>
                  <a:gd name="T74" fmla="*/ 9 w 14"/>
                  <a:gd name="T75" fmla="*/ 9 h 16"/>
                  <a:gd name="T76" fmla="*/ 10 w 14"/>
                  <a:gd name="T77" fmla="*/ 11 h 16"/>
                  <a:gd name="T78" fmla="*/ 11 w 14"/>
                  <a:gd name="T79" fmla="*/ 9 h 16"/>
                  <a:gd name="T80" fmla="*/ 9 w 14"/>
                  <a:gd name="T8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10" y="9"/>
                    </a:moveTo>
                    <a:cubicBezTo>
                      <a:pt x="10" y="9"/>
                      <a:pt x="9" y="9"/>
                      <a:pt x="8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7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3"/>
                      <a:pt x="9" y="11"/>
                      <a:pt x="9" y="11"/>
                    </a:cubicBezTo>
                    <a:cubicBezTo>
                      <a:pt x="9" y="11"/>
                      <a:pt x="9" y="12"/>
                      <a:pt x="8" y="12"/>
                    </a:cubicBezTo>
                    <a:cubicBezTo>
                      <a:pt x="8" y="13"/>
                      <a:pt x="10" y="11"/>
                      <a:pt x="10" y="11"/>
                    </a:cubicBezTo>
                    <a:cubicBezTo>
                      <a:pt x="10" y="12"/>
                      <a:pt x="6" y="16"/>
                      <a:pt x="12" y="10"/>
                    </a:cubicBezTo>
                    <a:cubicBezTo>
                      <a:pt x="11" y="10"/>
                      <a:pt x="10" y="10"/>
                      <a:pt x="12" y="9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9" y="9"/>
                      <a:pt x="13" y="6"/>
                      <a:pt x="9" y="8"/>
                    </a:cubicBezTo>
                    <a:cubicBezTo>
                      <a:pt x="10" y="7"/>
                      <a:pt x="9" y="8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8" y="8"/>
                      <a:pt x="10" y="7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8" y="7"/>
                      <a:pt x="8" y="7"/>
                      <a:pt x="10" y="5"/>
                    </a:cubicBezTo>
                    <a:cubicBezTo>
                      <a:pt x="8" y="7"/>
                      <a:pt x="9" y="6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6" y="6"/>
                      <a:pt x="5" y="8"/>
                      <a:pt x="6" y="7"/>
                    </a:cubicBezTo>
                    <a:cubicBezTo>
                      <a:pt x="7" y="6"/>
                      <a:pt x="7" y="6"/>
                      <a:pt x="9" y="6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6" y="6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7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2"/>
                      <a:pt x="4" y="5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5" y="3"/>
                      <a:pt x="6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0" y="3"/>
                      <a:pt x="3" y="2"/>
                      <a:pt x="3" y="2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1"/>
                      <a:pt x="3" y="3"/>
                      <a:pt x="4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2" y="4"/>
                      <a:pt x="1" y="5"/>
                    </a:cubicBezTo>
                    <a:cubicBezTo>
                      <a:pt x="3" y="4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6"/>
                      <a:pt x="4" y="5"/>
                      <a:pt x="3" y="7"/>
                    </a:cubicBezTo>
                    <a:cubicBezTo>
                      <a:pt x="4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5" y="6"/>
                      <a:pt x="4" y="7"/>
                    </a:cubicBezTo>
                    <a:cubicBezTo>
                      <a:pt x="5" y="7"/>
                      <a:pt x="5" y="7"/>
                      <a:pt x="7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7" y="6"/>
                      <a:pt x="5" y="7"/>
                      <a:pt x="6" y="7"/>
                    </a:cubicBezTo>
                    <a:cubicBezTo>
                      <a:pt x="5" y="8"/>
                      <a:pt x="6" y="7"/>
                      <a:pt x="4" y="8"/>
                    </a:cubicBezTo>
                    <a:cubicBezTo>
                      <a:pt x="4" y="9"/>
                      <a:pt x="6" y="7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6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8" y="9"/>
                      <a:pt x="10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0"/>
                      <a:pt x="9" y="9"/>
                    </a:cubicBezTo>
                    <a:cubicBezTo>
                      <a:pt x="9" y="9"/>
                      <a:pt x="8" y="10"/>
                      <a:pt x="7" y="10"/>
                    </a:cubicBezTo>
                    <a:cubicBezTo>
                      <a:pt x="10" y="10"/>
                      <a:pt x="6" y="12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2" y="10"/>
                      <a:pt x="10" y="10"/>
                      <a:pt x="11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4" y="6"/>
                      <a:pt x="8" y="13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3" name="Freeform 229"/>
              <p:cNvSpPr>
                <a:spLocks/>
              </p:cNvSpPr>
              <p:nvPr/>
            </p:nvSpPr>
            <p:spPr bwMode="auto">
              <a:xfrm>
                <a:off x="721" y="167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4" name="Rectangle 230"/>
              <p:cNvSpPr>
                <a:spLocks noChangeArrowheads="1"/>
              </p:cNvSpPr>
              <p:nvPr/>
            </p:nvSpPr>
            <p:spPr bwMode="auto">
              <a:xfrm>
                <a:off x="724" y="167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5" name="Freeform 231"/>
              <p:cNvSpPr>
                <a:spLocks/>
              </p:cNvSpPr>
              <p:nvPr/>
            </p:nvSpPr>
            <p:spPr bwMode="auto">
              <a:xfrm>
                <a:off x="727" y="167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6" name="Freeform 232"/>
              <p:cNvSpPr>
                <a:spLocks/>
              </p:cNvSpPr>
              <p:nvPr/>
            </p:nvSpPr>
            <p:spPr bwMode="auto">
              <a:xfrm>
                <a:off x="724" y="167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7" name="Freeform 233"/>
              <p:cNvSpPr>
                <a:spLocks/>
              </p:cNvSpPr>
              <p:nvPr/>
            </p:nvSpPr>
            <p:spPr bwMode="auto">
              <a:xfrm>
                <a:off x="700" y="1662"/>
                <a:ext cx="27" cy="22"/>
              </a:xfrm>
              <a:custGeom>
                <a:avLst/>
                <a:gdLst>
                  <a:gd name="T0" fmla="*/ 3 w 10"/>
                  <a:gd name="T1" fmla="*/ 1 h 8"/>
                  <a:gd name="T2" fmla="*/ 2 w 10"/>
                  <a:gd name="T3" fmla="*/ 1 h 8"/>
                  <a:gd name="T4" fmla="*/ 3 w 10"/>
                  <a:gd name="T5" fmla="*/ 0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4 h 8"/>
                  <a:gd name="T12" fmla="*/ 6 w 10"/>
                  <a:gd name="T13" fmla="*/ 4 h 8"/>
                  <a:gd name="T14" fmla="*/ 4 w 10"/>
                  <a:gd name="T15" fmla="*/ 5 h 8"/>
                  <a:gd name="T16" fmla="*/ 5 w 10"/>
                  <a:gd name="T17" fmla="*/ 6 h 8"/>
                  <a:gd name="T18" fmla="*/ 6 w 10"/>
                  <a:gd name="T19" fmla="*/ 5 h 8"/>
                  <a:gd name="T20" fmla="*/ 6 w 10"/>
                  <a:gd name="T21" fmla="*/ 5 h 8"/>
                  <a:gd name="T22" fmla="*/ 6 w 10"/>
                  <a:gd name="T23" fmla="*/ 5 h 8"/>
                  <a:gd name="T24" fmla="*/ 7 w 10"/>
                  <a:gd name="T25" fmla="*/ 5 h 8"/>
                  <a:gd name="T26" fmla="*/ 6 w 10"/>
                  <a:gd name="T27" fmla="*/ 6 h 8"/>
                  <a:gd name="T28" fmla="*/ 7 w 10"/>
                  <a:gd name="T29" fmla="*/ 5 h 8"/>
                  <a:gd name="T30" fmla="*/ 6 w 10"/>
                  <a:gd name="T31" fmla="*/ 6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8 w 10"/>
                  <a:gd name="T43" fmla="*/ 4 h 8"/>
                  <a:gd name="T44" fmla="*/ 9 w 10"/>
                  <a:gd name="T45" fmla="*/ 2 h 8"/>
                  <a:gd name="T46" fmla="*/ 9 w 10"/>
                  <a:gd name="T47" fmla="*/ 2 h 8"/>
                  <a:gd name="T48" fmla="*/ 8 w 10"/>
                  <a:gd name="T49" fmla="*/ 3 h 8"/>
                  <a:gd name="T50" fmla="*/ 8 w 10"/>
                  <a:gd name="T51" fmla="*/ 3 h 8"/>
                  <a:gd name="T52" fmla="*/ 6 w 10"/>
                  <a:gd name="T53" fmla="*/ 5 h 8"/>
                  <a:gd name="T54" fmla="*/ 6 w 10"/>
                  <a:gd name="T55" fmla="*/ 4 h 8"/>
                  <a:gd name="T56" fmla="*/ 7 w 10"/>
                  <a:gd name="T57" fmla="*/ 3 h 8"/>
                  <a:gd name="T58" fmla="*/ 6 w 10"/>
                  <a:gd name="T59" fmla="*/ 4 h 8"/>
                  <a:gd name="T60" fmla="*/ 8 w 10"/>
                  <a:gd name="T61" fmla="*/ 2 h 8"/>
                  <a:gd name="T62" fmla="*/ 6 w 10"/>
                  <a:gd name="T63" fmla="*/ 3 h 8"/>
                  <a:gd name="T64" fmla="*/ 5 w 10"/>
                  <a:gd name="T65" fmla="*/ 2 h 8"/>
                  <a:gd name="T66" fmla="*/ 6 w 10"/>
                  <a:gd name="T67" fmla="*/ 2 h 8"/>
                  <a:gd name="T68" fmla="*/ 5 w 10"/>
                  <a:gd name="T69" fmla="*/ 2 h 8"/>
                  <a:gd name="T70" fmla="*/ 5 w 10"/>
                  <a:gd name="T71" fmla="*/ 1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3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0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1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3"/>
                      <a:pt x="2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7" y="4"/>
                      <a:pt x="5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4"/>
                      <a:pt x="6" y="5"/>
                    </a:cubicBezTo>
                    <a:cubicBezTo>
                      <a:pt x="7" y="4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8" name="Freeform 234"/>
              <p:cNvSpPr>
                <a:spLocks/>
              </p:cNvSpPr>
              <p:nvPr/>
            </p:nvSpPr>
            <p:spPr bwMode="auto">
              <a:xfrm>
                <a:off x="700" y="1662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9" name="Freeform 235"/>
              <p:cNvSpPr>
                <a:spLocks/>
              </p:cNvSpPr>
              <p:nvPr/>
            </p:nvSpPr>
            <p:spPr bwMode="auto">
              <a:xfrm>
                <a:off x="689" y="1632"/>
                <a:ext cx="35" cy="33"/>
              </a:xfrm>
              <a:custGeom>
                <a:avLst/>
                <a:gdLst>
                  <a:gd name="T0" fmla="*/ 3 w 13"/>
                  <a:gd name="T1" fmla="*/ 5 h 12"/>
                  <a:gd name="T2" fmla="*/ 4 w 13"/>
                  <a:gd name="T3" fmla="*/ 2 h 12"/>
                  <a:gd name="T4" fmla="*/ 1 w 13"/>
                  <a:gd name="T5" fmla="*/ 6 h 12"/>
                  <a:gd name="T6" fmla="*/ 1 w 13"/>
                  <a:gd name="T7" fmla="*/ 7 h 12"/>
                  <a:gd name="T8" fmla="*/ 1 w 13"/>
                  <a:gd name="T9" fmla="*/ 7 h 12"/>
                  <a:gd name="T10" fmla="*/ 2 w 13"/>
                  <a:gd name="T11" fmla="*/ 10 h 12"/>
                  <a:gd name="T12" fmla="*/ 2 w 13"/>
                  <a:gd name="T13" fmla="*/ 10 h 12"/>
                  <a:gd name="T14" fmla="*/ 2 w 13"/>
                  <a:gd name="T15" fmla="*/ 10 h 12"/>
                  <a:gd name="T16" fmla="*/ 2 w 13"/>
                  <a:gd name="T17" fmla="*/ 10 h 12"/>
                  <a:gd name="T18" fmla="*/ 2 w 13"/>
                  <a:gd name="T19" fmla="*/ 10 h 12"/>
                  <a:gd name="T20" fmla="*/ 3 w 13"/>
                  <a:gd name="T21" fmla="*/ 11 h 12"/>
                  <a:gd name="T22" fmla="*/ 3 w 13"/>
                  <a:gd name="T23" fmla="*/ 11 h 12"/>
                  <a:gd name="T24" fmla="*/ 5 w 13"/>
                  <a:gd name="T25" fmla="*/ 11 h 12"/>
                  <a:gd name="T26" fmla="*/ 3 w 13"/>
                  <a:gd name="T27" fmla="*/ 12 h 12"/>
                  <a:gd name="T28" fmla="*/ 5 w 13"/>
                  <a:gd name="T29" fmla="*/ 11 h 12"/>
                  <a:gd name="T30" fmla="*/ 4 w 13"/>
                  <a:gd name="T31" fmla="*/ 11 h 12"/>
                  <a:gd name="T32" fmla="*/ 5 w 13"/>
                  <a:gd name="T33" fmla="*/ 11 h 12"/>
                  <a:gd name="T34" fmla="*/ 5 w 13"/>
                  <a:gd name="T35" fmla="*/ 11 h 12"/>
                  <a:gd name="T36" fmla="*/ 5 w 13"/>
                  <a:gd name="T37" fmla="*/ 10 h 12"/>
                  <a:gd name="T38" fmla="*/ 3 w 13"/>
                  <a:gd name="T39" fmla="*/ 11 h 12"/>
                  <a:gd name="T40" fmla="*/ 5 w 13"/>
                  <a:gd name="T41" fmla="*/ 10 h 12"/>
                  <a:gd name="T42" fmla="*/ 5 w 13"/>
                  <a:gd name="T43" fmla="*/ 9 h 12"/>
                  <a:gd name="T44" fmla="*/ 5 w 13"/>
                  <a:gd name="T45" fmla="*/ 9 h 12"/>
                  <a:gd name="T46" fmla="*/ 4 w 13"/>
                  <a:gd name="T47" fmla="*/ 10 h 12"/>
                  <a:gd name="T48" fmla="*/ 5 w 13"/>
                  <a:gd name="T49" fmla="*/ 9 h 12"/>
                  <a:gd name="T50" fmla="*/ 4 w 13"/>
                  <a:gd name="T51" fmla="*/ 9 h 12"/>
                  <a:gd name="T52" fmla="*/ 7 w 13"/>
                  <a:gd name="T53" fmla="*/ 4 h 12"/>
                  <a:gd name="T54" fmla="*/ 9 w 13"/>
                  <a:gd name="T55" fmla="*/ 6 h 12"/>
                  <a:gd name="T56" fmla="*/ 11 w 13"/>
                  <a:gd name="T57" fmla="*/ 5 h 12"/>
                  <a:gd name="T58" fmla="*/ 10 w 13"/>
                  <a:gd name="T59" fmla="*/ 6 h 12"/>
                  <a:gd name="T60" fmla="*/ 9 w 13"/>
                  <a:gd name="T61" fmla="*/ 6 h 12"/>
                  <a:gd name="T62" fmla="*/ 11 w 13"/>
                  <a:gd name="T63" fmla="*/ 3 h 12"/>
                  <a:gd name="T64" fmla="*/ 12 w 13"/>
                  <a:gd name="T65" fmla="*/ 5 h 12"/>
                  <a:gd name="T66" fmla="*/ 3 w 13"/>
                  <a:gd name="T6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" h="12">
                    <a:moveTo>
                      <a:pt x="3" y="5"/>
                    </a:moveTo>
                    <a:cubicBezTo>
                      <a:pt x="4" y="3"/>
                      <a:pt x="4" y="3"/>
                      <a:pt x="4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0" y="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4" y="11"/>
                      <a:pt x="5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1"/>
                      <a:pt x="3" y="12"/>
                      <a:pt x="5" y="11"/>
                    </a:cubicBezTo>
                    <a:cubicBezTo>
                      <a:pt x="5" y="11"/>
                      <a:pt x="4" y="12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3" y="12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2" y="10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3" y="2"/>
                      <a:pt x="7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10" y="5"/>
                      <a:pt x="12" y="5"/>
                      <a:pt x="11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1" y="4"/>
                      <a:pt x="11" y="3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0" y="7"/>
                      <a:pt x="11" y="0"/>
                      <a:pt x="3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0" name="Freeform 236"/>
              <p:cNvSpPr>
                <a:spLocks/>
              </p:cNvSpPr>
              <p:nvPr/>
            </p:nvSpPr>
            <p:spPr bwMode="auto">
              <a:xfrm>
                <a:off x="700" y="1635"/>
                <a:ext cx="13" cy="2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1" name="Freeform 237"/>
              <p:cNvSpPr>
                <a:spLocks/>
              </p:cNvSpPr>
              <p:nvPr/>
            </p:nvSpPr>
            <p:spPr bwMode="auto">
              <a:xfrm>
                <a:off x="672" y="168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2" name="Freeform 238"/>
              <p:cNvSpPr>
                <a:spLocks/>
              </p:cNvSpPr>
              <p:nvPr/>
            </p:nvSpPr>
            <p:spPr bwMode="auto">
              <a:xfrm>
                <a:off x="670" y="1684"/>
                <a:ext cx="8" cy="13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5 h 5"/>
                  <a:gd name="T4" fmla="*/ 3 w 3"/>
                  <a:gd name="T5" fmla="*/ 0 h 5"/>
                  <a:gd name="T6" fmla="*/ 1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0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2"/>
                      <a:pt x="2" y="3"/>
                      <a:pt x="3" y="0"/>
                    </a:cubicBezTo>
                    <a:cubicBezTo>
                      <a:pt x="2" y="1"/>
                      <a:pt x="1" y="1"/>
                      <a:pt x="1" y="3"/>
                    </a:cubicBezTo>
                    <a:cubicBezTo>
                      <a:pt x="1" y="3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3" name="Freeform 239"/>
              <p:cNvSpPr>
                <a:spLocks/>
              </p:cNvSpPr>
              <p:nvPr/>
            </p:nvSpPr>
            <p:spPr bwMode="auto">
              <a:xfrm>
                <a:off x="672" y="1689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4" name="Freeform 240"/>
              <p:cNvSpPr>
                <a:spLocks/>
              </p:cNvSpPr>
              <p:nvPr/>
            </p:nvSpPr>
            <p:spPr bwMode="auto">
              <a:xfrm>
                <a:off x="675" y="1686"/>
                <a:ext cx="3" cy="6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5" name="Freeform 241"/>
              <p:cNvSpPr>
                <a:spLocks/>
              </p:cNvSpPr>
              <p:nvPr/>
            </p:nvSpPr>
            <p:spPr bwMode="auto">
              <a:xfrm>
                <a:off x="678" y="16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6" name="Freeform 242"/>
              <p:cNvSpPr>
                <a:spLocks/>
              </p:cNvSpPr>
              <p:nvPr/>
            </p:nvSpPr>
            <p:spPr bwMode="auto">
              <a:xfrm>
                <a:off x="672" y="1689"/>
                <a:ext cx="9" cy="8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0 h 3"/>
                  <a:gd name="T4" fmla="*/ 2 w 3"/>
                  <a:gd name="T5" fmla="*/ 0 h 3"/>
                  <a:gd name="T6" fmla="*/ 1 w 3"/>
                  <a:gd name="T7" fmla="*/ 2 h 3"/>
                  <a:gd name="T8" fmla="*/ 1 w 3"/>
                  <a:gd name="T9" fmla="*/ 2 h 3"/>
                  <a:gd name="T10" fmla="*/ 0 w 3"/>
                  <a:gd name="T11" fmla="*/ 3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7" name="Freeform 243"/>
              <p:cNvSpPr>
                <a:spLocks/>
              </p:cNvSpPr>
              <p:nvPr/>
            </p:nvSpPr>
            <p:spPr bwMode="auto">
              <a:xfrm>
                <a:off x="678" y="16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8" name="Freeform 244"/>
              <p:cNvSpPr>
                <a:spLocks/>
              </p:cNvSpPr>
              <p:nvPr/>
            </p:nvSpPr>
            <p:spPr bwMode="auto">
              <a:xfrm>
                <a:off x="675" y="168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9" name="Freeform 245"/>
              <p:cNvSpPr>
                <a:spLocks/>
              </p:cNvSpPr>
              <p:nvPr/>
            </p:nvSpPr>
            <p:spPr bwMode="auto">
              <a:xfrm>
                <a:off x="672" y="1689"/>
                <a:ext cx="9" cy="11"/>
              </a:xfrm>
              <a:custGeom>
                <a:avLst/>
                <a:gdLst>
                  <a:gd name="T0" fmla="*/ 3 w 3"/>
                  <a:gd name="T1" fmla="*/ 1 h 4"/>
                  <a:gd name="T2" fmla="*/ 2 w 3"/>
                  <a:gd name="T3" fmla="*/ 2 h 4"/>
                  <a:gd name="T4" fmla="*/ 0 w 3"/>
                  <a:gd name="T5" fmla="*/ 4 h 4"/>
                  <a:gd name="T6" fmla="*/ 1 w 3"/>
                  <a:gd name="T7" fmla="*/ 3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0" name="Freeform 246"/>
              <p:cNvSpPr>
                <a:spLocks/>
              </p:cNvSpPr>
              <p:nvPr/>
            </p:nvSpPr>
            <p:spPr bwMode="auto">
              <a:xfrm>
                <a:off x="672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1" name="Freeform 247"/>
              <p:cNvSpPr>
                <a:spLocks/>
              </p:cNvSpPr>
              <p:nvPr/>
            </p:nvSpPr>
            <p:spPr bwMode="auto">
              <a:xfrm>
                <a:off x="670" y="1695"/>
                <a:ext cx="11" cy="10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2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2 w 4"/>
                  <a:gd name="T15" fmla="*/ 2 h 4"/>
                  <a:gd name="T16" fmla="*/ 2 w 4"/>
                  <a:gd name="T17" fmla="*/ 2 h 4"/>
                  <a:gd name="T18" fmla="*/ 1 w 4"/>
                  <a:gd name="T19" fmla="*/ 3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4" y="0"/>
                      <a:pt x="3" y="2"/>
                      <a:pt x="4" y="0"/>
                    </a:cubicBezTo>
                    <a:cubicBezTo>
                      <a:pt x="4" y="0"/>
                      <a:pt x="4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3" y="1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2" name="Freeform 248"/>
              <p:cNvSpPr>
                <a:spLocks/>
              </p:cNvSpPr>
              <p:nvPr/>
            </p:nvSpPr>
            <p:spPr bwMode="auto">
              <a:xfrm>
                <a:off x="675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3" name="Freeform 249"/>
              <p:cNvSpPr>
                <a:spLocks/>
              </p:cNvSpPr>
              <p:nvPr/>
            </p:nvSpPr>
            <p:spPr bwMode="auto">
              <a:xfrm>
                <a:off x="672" y="1697"/>
                <a:ext cx="11" cy="11"/>
              </a:xfrm>
              <a:custGeom>
                <a:avLst/>
                <a:gdLst>
                  <a:gd name="T0" fmla="*/ 4 w 4"/>
                  <a:gd name="T1" fmla="*/ 1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2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4" name="Freeform 250"/>
              <p:cNvSpPr>
                <a:spLocks/>
              </p:cNvSpPr>
              <p:nvPr/>
            </p:nvSpPr>
            <p:spPr bwMode="auto">
              <a:xfrm>
                <a:off x="681" y="169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5" name="Freeform 251"/>
              <p:cNvSpPr>
                <a:spLocks/>
              </p:cNvSpPr>
              <p:nvPr/>
            </p:nvSpPr>
            <p:spPr bwMode="auto">
              <a:xfrm>
                <a:off x="678" y="17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6" name="Freeform 252"/>
              <p:cNvSpPr>
                <a:spLocks/>
              </p:cNvSpPr>
              <p:nvPr/>
            </p:nvSpPr>
            <p:spPr bwMode="auto">
              <a:xfrm>
                <a:off x="683" y="170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7" name="Freeform 253"/>
              <p:cNvSpPr>
                <a:spLocks/>
              </p:cNvSpPr>
              <p:nvPr/>
            </p:nvSpPr>
            <p:spPr bwMode="auto">
              <a:xfrm>
                <a:off x="675" y="1700"/>
                <a:ext cx="33" cy="19"/>
              </a:xfrm>
              <a:custGeom>
                <a:avLst/>
                <a:gdLst>
                  <a:gd name="T0" fmla="*/ 10 w 12"/>
                  <a:gd name="T1" fmla="*/ 2 h 7"/>
                  <a:gd name="T2" fmla="*/ 10 w 12"/>
                  <a:gd name="T3" fmla="*/ 3 h 7"/>
                  <a:gd name="T4" fmla="*/ 8 w 12"/>
                  <a:gd name="T5" fmla="*/ 3 h 7"/>
                  <a:gd name="T6" fmla="*/ 7 w 12"/>
                  <a:gd name="T7" fmla="*/ 5 h 7"/>
                  <a:gd name="T8" fmla="*/ 8 w 12"/>
                  <a:gd name="T9" fmla="*/ 5 h 7"/>
                  <a:gd name="T10" fmla="*/ 7 w 12"/>
                  <a:gd name="T11" fmla="*/ 6 h 7"/>
                  <a:gd name="T12" fmla="*/ 7 w 12"/>
                  <a:gd name="T13" fmla="*/ 5 h 7"/>
                  <a:gd name="T14" fmla="*/ 6 w 12"/>
                  <a:gd name="T15" fmla="*/ 5 h 7"/>
                  <a:gd name="T16" fmla="*/ 5 w 12"/>
                  <a:gd name="T17" fmla="*/ 2 h 7"/>
                  <a:gd name="T18" fmla="*/ 3 w 12"/>
                  <a:gd name="T19" fmla="*/ 3 h 7"/>
                  <a:gd name="T20" fmla="*/ 4 w 12"/>
                  <a:gd name="T21" fmla="*/ 2 h 7"/>
                  <a:gd name="T22" fmla="*/ 4 w 12"/>
                  <a:gd name="T23" fmla="*/ 2 h 7"/>
                  <a:gd name="T24" fmla="*/ 4 w 12"/>
                  <a:gd name="T25" fmla="*/ 1 h 7"/>
                  <a:gd name="T26" fmla="*/ 2 w 12"/>
                  <a:gd name="T27" fmla="*/ 2 h 7"/>
                  <a:gd name="T28" fmla="*/ 4 w 12"/>
                  <a:gd name="T29" fmla="*/ 0 h 7"/>
                  <a:gd name="T30" fmla="*/ 2 w 12"/>
                  <a:gd name="T31" fmla="*/ 1 h 7"/>
                  <a:gd name="T32" fmla="*/ 1 w 12"/>
                  <a:gd name="T33" fmla="*/ 2 h 7"/>
                  <a:gd name="T34" fmla="*/ 0 w 12"/>
                  <a:gd name="T35" fmla="*/ 3 h 7"/>
                  <a:gd name="T36" fmla="*/ 4 w 12"/>
                  <a:gd name="T37" fmla="*/ 3 h 7"/>
                  <a:gd name="T38" fmla="*/ 3 w 12"/>
                  <a:gd name="T39" fmla="*/ 3 h 7"/>
                  <a:gd name="T40" fmla="*/ 2 w 12"/>
                  <a:gd name="T41" fmla="*/ 5 h 7"/>
                  <a:gd name="T42" fmla="*/ 5 w 12"/>
                  <a:gd name="T43" fmla="*/ 4 h 7"/>
                  <a:gd name="T44" fmla="*/ 4 w 12"/>
                  <a:gd name="T45" fmla="*/ 5 h 7"/>
                  <a:gd name="T46" fmla="*/ 5 w 12"/>
                  <a:gd name="T47" fmla="*/ 5 h 7"/>
                  <a:gd name="T48" fmla="*/ 4 w 12"/>
                  <a:gd name="T49" fmla="*/ 6 h 7"/>
                  <a:gd name="T50" fmla="*/ 6 w 12"/>
                  <a:gd name="T51" fmla="*/ 5 h 7"/>
                  <a:gd name="T52" fmla="*/ 3 w 12"/>
                  <a:gd name="T53" fmla="*/ 7 h 7"/>
                  <a:gd name="T54" fmla="*/ 4 w 12"/>
                  <a:gd name="T55" fmla="*/ 6 h 7"/>
                  <a:gd name="T56" fmla="*/ 5 w 12"/>
                  <a:gd name="T57" fmla="*/ 6 h 7"/>
                  <a:gd name="T58" fmla="*/ 3 w 12"/>
                  <a:gd name="T59" fmla="*/ 7 h 7"/>
                  <a:gd name="T60" fmla="*/ 5 w 12"/>
                  <a:gd name="T61" fmla="*/ 7 h 7"/>
                  <a:gd name="T62" fmla="*/ 6 w 12"/>
                  <a:gd name="T63" fmla="*/ 6 h 7"/>
                  <a:gd name="T64" fmla="*/ 6 w 12"/>
                  <a:gd name="T65" fmla="*/ 7 h 7"/>
                  <a:gd name="T66" fmla="*/ 9 w 12"/>
                  <a:gd name="T67" fmla="*/ 4 h 7"/>
                  <a:gd name="T68" fmla="*/ 11 w 12"/>
                  <a:gd name="T69" fmla="*/ 2 h 7"/>
                  <a:gd name="T70" fmla="*/ 11 w 12"/>
                  <a:gd name="T71" fmla="*/ 1 h 7"/>
                  <a:gd name="T72" fmla="*/ 9 w 12"/>
                  <a:gd name="T73" fmla="*/ 3 h 7"/>
                  <a:gd name="T74" fmla="*/ 10 w 12"/>
                  <a:gd name="T7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" h="7">
                    <a:moveTo>
                      <a:pt x="10" y="2"/>
                    </a:moveTo>
                    <a:cubicBezTo>
                      <a:pt x="10" y="2"/>
                      <a:pt x="9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4"/>
                      <a:pt x="8" y="4"/>
                      <a:pt x="7" y="5"/>
                    </a:cubicBezTo>
                    <a:cubicBezTo>
                      <a:pt x="7" y="5"/>
                      <a:pt x="8" y="4"/>
                      <a:pt x="8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5"/>
                      <a:pt x="6" y="7"/>
                      <a:pt x="7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4" y="1"/>
                      <a:pt x="4" y="1"/>
                    </a:cubicBezTo>
                    <a:cubicBezTo>
                      <a:pt x="4" y="1"/>
                      <a:pt x="2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0" y="3"/>
                      <a:pt x="2" y="2"/>
                      <a:pt x="0" y="3"/>
                    </a:cubicBezTo>
                    <a:cubicBezTo>
                      <a:pt x="0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2" y="5"/>
                    </a:cubicBezTo>
                    <a:cubicBezTo>
                      <a:pt x="4" y="4"/>
                      <a:pt x="2" y="6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3" y="7"/>
                      <a:pt x="6" y="6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12" y="2"/>
                      <a:pt x="8" y="5"/>
                      <a:pt x="9" y="4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8" name="Rectangle 254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9" name="Freeform 255"/>
              <p:cNvSpPr>
                <a:spLocks/>
              </p:cNvSpPr>
              <p:nvPr/>
            </p:nvSpPr>
            <p:spPr bwMode="auto">
              <a:xfrm>
                <a:off x="702" y="170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0" name="Freeform 256"/>
              <p:cNvSpPr>
                <a:spLocks/>
              </p:cNvSpPr>
              <p:nvPr/>
            </p:nvSpPr>
            <p:spPr bwMode="auto">
              <a:xfrm>
                <a:off x="694" y="1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1" name="Freeform 257"/>
              <p:cNvSpPr>
                <a:spLocks/>
              </p:cNvSpPr>
              <p:nvPr/>
            </p:nvSpPr>
            <p:spPr bwMode="auto">
              <a:xfrm>
                <a:off x="681" y="17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2" name="Freeform 258"/>
              <p:cNvSpPr>
                <a:spLocks/>
              </p:cNvSpPr>
              <p:nvPr/>
            </p:nvSpPr>
            <p:spPr bwMode="auto">
              <a:xfrm>
                <a:off x="681" y="171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3" name="Rectangle 259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4" name="Freeform 260"/>
              <p:cNvSpPr>
                <a:spLocks/>
              </p:cNvSpPr>
              <p:nvPr/>
            </p:nvSpPr>
            <p:spPr bwMode="auto">
              <a:xfrm>
                <a:off x="681" y="1697"/>
                <a:ext cx="21" cy="17"/>
              </a:xfrm>
              <a:custGeom>
                <a:avLst/>
                <a:gdLst>
                  <a:gd name="T0" fmla="*/ 1 w 8"/>
                  <a:gd name="T1" fmla="*/ 3 h 6"/>
                  <a:gd name="T2" fmla="*/ 1 w 8"/>
                  <a:gd name="T3" fmla="*/ 4 h 6"/>
                  <a:gd name="T4" fmla="*/ 4 w 8"/>
                  <a:gd name="T5" fmla="*/ 2 h 6"/>
                  <a:gd name="T6" fmla="*/ 2 w 8"/>
                  <a:gd name="T7" fmla="*/ 4 h 6"/>
                  <a:gd name="T8" fmla="*/ 5 w 8"/>
                  <a:gd name="T9" fmla="*/ 4 h 6"/>
                  <a:gd name="T10" fmla="*/ 4 w 8"/>
                  <a:gd name="T11" fmla="*/ 5 h 6"/>
                  <a:gd name="T12" fmla="*/ 7 w 8"/>
                  <a:gd name="T13" fmla="*/ 3 h 6"/>
                  <a:gd name="T14" fmla="*/ 4 w 8"/>
                  <a:gd name="T15" fmla="*/ 6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4 h 6"/>
                  <a:gd name="T22" fmla="*/ 8 w 8"/>
                  <a:gd name="T23" fmla="*/ 3 h 6"/>
                  <a:gd name="T24" fmla="*/ 7 w 8"/>
                  <a:gd name="T25" fmla="*/ 3 h 6"/>
                  <a:gd name="T26" fmla="*/ 7 w 8"/>
                  <a:gd name="T27" fmla="*/ 2 h 6"/>
                  <a:gd name="T28" fmla="*/ 7 w 8"/>
                  <a:gd name="T29" fmla="*/ 3 h 6"/>
                  <a:gd name="T30" fmla="*/ 8 w 8"/>
                  <a:gd name="T31" fmla="*/ 2 h 6"/>
                  <a:gd name="T32" fmla="*/ 7 w 8"/>
                  <a:gd name="T33" fmla="*/ 3 h 6"/>
                  <a:gd name="T34" fmla="*/ 7 w 8"/>
                  <a:gd name="T35" fmla="*/ 2 h 6"/>
                  <a:gd name="T36" fmla="*/ 5 w 8"/>
                  <a:gd name="T37" fmla="*/ 3 h 6"/>
                  <a:gd name="T38" fmla="*/ 7 w 8"/>
                  <a:gd name="T39" fmla="*/ 2 h 6"/>
                  <a:gd name="T40" fmla="*/ 6 w 8"/>
                  <a:gd name="T41" fmla="*/ 3 h 6"/>
                  <a:gd name="T42" fmla="*/ 7 w 8"/>
                  <a:gd name="T43" fmla="*/ 1 h 6"/>
                  <a:gd name="T44" fmla="*/ 6 w 8"/>
                  <a:gd name="T45" fmla="*/ 2 h 6"/>
                  <a:gd name="T46" fmla="*/ 7 w 8"/>
                  <a:gd name="T47" fmla="*/ 1 h 6"/>
                  <a:gd name="T48" fmla="*/ 4 w 8"/>
                  <a:gd name="T49" fmla="*/ 3 h 6"/>
                  <a:gd name="T50" fmla="*/ 6 w 8"/>
                  <a:gd name="T51" fmla="*/ 1 h 6"/>
                  <a:gd name="T52" fmla="*/ 5 w 8"/>
                  <a:gd name="T53" fmla="*/ 1 h 6"/>
                  <a:gd name="T54" fmla="*/ 5 w 8"/>
                  <a:gd name="T55" fmla="*/ 1 h 6"/>
                  <a:gd name="T56" fmla="*/ 4 w 8"/>
                  <a:gd name="T57" fmla="*/ 1 h 6"/>
                  <a:gd name="T58" fmla="*/ 4 w 8"/>
                  <a:gd name="T59" fmla="*/ 2 h 6"/>
                  <a:gd name="T60" fmla="*/ 3 w 8"/>
                  <a:gd name="T61" fmla="*/ 2 h 6"/>
                  <a:gd name="T62" fmla="*/ 4 w 8"/>
                  <a:gd name="T63" fmla="*/ 2 h 6"/>
                  <a:gd name="T64" fmla="*/ 2 w 8"/>
                  <a:gd name="T65" fmla="*/ 2 h 6"/>
                  <a:gd name="T66" fmla="*/ 3 w 8"/>
                  <a:gd name="T67" fmla="*/ 2 h 6"/>
                  <a:gd name="T68" fmla="*/ 1 w 8"/>
                  <a:gd name="T6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1" y="3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4" y="2"/>
                      <a:pt x="4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7" y="2"/>
                      <a:pt x="7" y="3"/>
                    </a:cubicBezTo>
                    <a:cubicBezTo>
                      <a:pt x="5" y="4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6" y="4"/>
                      <a:pt x="7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7" y="2"/>
                      <a:pt x="5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8" y="0"/>
                      <a:pt x="7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5" y="2"/>
                      <a:pt x="4" y="3"/>
                      <a:pt x="6" y="1"/>
                    </a:cubicBezTo>
                    <a:cubicBezTo>
                      <a:pt x="6" y="1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6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5" name="Freeform 261"/>
              <p:cNvSpPr>
                <a:spLocks/>
              </p:cNvSpPr>
              <p:nvPr/>
            </p:nvSpPr>
            <p:spPr bwMode="auto">
              <a:xfrm>
                <a:off x="700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6" name="Freeform 262"/>
              <p:cNvSpPr>
                <a:spLocks/>
              </p:cNvSpPr>
              <p:nvPr/>
            </p:nvSpPr>
            <p:spPr bwMode="auto">
              <a:xfrm>
                <a:off x="675" y="1692"/>
                <a:ext cx="25" cy="13"/>
              </a:xfrm>
              <a:custGeom>
                <a:avLst/>
                <a:gdLst>
                  <a:gd name="T0" fmla="*/ 5 w 9"/>
                  <a:gd name="T1" fmla="*/ 2 h 5"/>
                  <a:gd name="T2" fmla="*/ 6 w 9"/>
                  <a:gd name="T3" fmla="*/ 1 h 5"/>
                  <a:gd name="T4" fmla="*/ 4 w 9"/>
                  <a:gd name="T5" fmla="*/ 3 h 5"/>
                  <a:gd name="T6" fmla="*/ 3 w 9"/>
                  <a:gd name="T7" fmla="*/ 3 h 5"/>
                  <a:gd name="T8" fmla="*/ 5 w 9"/>
                  <a:gd name="T9" fmla="*/ 2 h 5"/>
                  <a:gd name="T10" fmla="*/ 6 w 9"/>
                  <a:gd name="T11" fmla="*/ 1 h 5"/>
                  <a:gd name="T12" fmla="*/ 4 w 9"/>
                  <a:gd name="T13" fmla="*/ 2 h 5"/>
                  <a:gd name="T14" fmla="*/ 3 w 9"/>
                  <a:gd name="T15" fmla="*/ 2 h 5"/>
                  <a:gd name="T16" fmla="*/ 4 w 9"/>
                  <a:gd name="T17" fmla="*/ 2 h 5"/>
                  <a:gd name="T18" fmla="*/ 5 w 9"/>
                  <a:gd name="T19" fmla="*/ 1 h 5"/>
                  <a:gd name="T20" fmla="*/ 0 w 9"/>
                  <a:gd name="T21" fmla="*/ 2 h 5"/>
                  <a:gd name="T22" fmla="*/ 1 w 9"/>
                  <a:gd name="T23" fmla="*/ 2 h 5"/>
                  <a:gd name="T24" fmla="*/ 3 w 9"/>
                  <a:gd name="T25" fmla="*/ 1 h 5"/>
                  <a:gd name="T26" fmla="*/ 2 w 9"/>
                  <a:gd name="T27" fmla="*/ 2 h 5"/>
                  <a:gd name="T28" fmla="*/ 1 w 9"/>
                  <a:gd name="T29" fmla="*/ 2 h 5"/>
                  <a:gd name="T30" fmla="*/ 2 w 9"/>
                  <a:gd name="T31" fmla="*/ 5 h 5"/>
                  <a:gd name="T32" fmla="*/ 2 w 9"/>
                  <a:gd name="T33" fmla="*/ 4 h 5"/>
                  <a:gd name="T34" fmla="*/ 4 w 9"/>
                  <a:gd name="T35" fmla="*/ 4 h 5"/>
                  <a:gd name="T36" fmla="*/ 5 w 9"/>
                  <a:gd name="T37" fmla="*/ 3 h 5"/>
                  <a:gd name="T38" fmla="*/ 5 w 9"/>
                  <a:gd name="T39" fmla="*/ 3 h 5"/>
                  <a:gd name="T40" fmla="*/ 7 w 9"/>
                  <a:gd name="T41" fmla="*/ 2 h 5"/>
                  <a:gd name="T42" fmla="*/ 8 w 9"/>
                  <a:gd name="T43" fmla="*/ 2 h 5"/>
                  <a:gd name="T44" fmla="*/ 8 w 9"/>
                  <a:gd name="T45" fmla="*/ 1 h 5"/>
                  <a:gd name="T46" fmla="*/ 5 w 9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5" y="2"/>
                    </a:moveTo>
                    <a:cubicBezTo>
                      <a:pt x="5" y="2"/>
                      <a:pt x="6" y="2"/>
                      <a:pt x="6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3" y="2"/>
                      <a:pt x="2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1"/>
                      <a:pt x="5" y="1"/>
                    </a:cubicBezTo>
                    <a:cubicBezTo>
                      <a:pt x="3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5" y="3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2"/>
                      <a:pt x="6" y="2"/>
                      <a:pt x="8" y="2"/>
                    </a:cubicBezTo>
                    <a:cubicBezTo>
                      <a:pt x="9" y="0"/>
                      <a:pt x="6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7" name="Freeform 263"/>
              <p:cNvSpPr>
                <a:spLocks/>
              </p:cNvSpPr>
              <p:nvPr/>
            </p:nvSpPr>
            <p:spPr bwMode="auto">
              <a:xfrm>
                <a:off x="689" y="1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8" name="Freeform 264"/>
              <p:cNvSpPr>
                <a:spLocks/>
              </p:cNvSpPr>
              <p:nvPr/>
            </p:nvSpPr>
            <p:spPr bwMode="auto">
              <a:xfrm>
                <a:off x="681" y="170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9" name="Freeform 265"/>
              <p:cNvSpPr>
                <a:spLocks/>
              </p:cNvSpPr>
              <p:nvPr/>
            </p:nvSpPr>
            <p:spPr bwMode="auto">
              <a:xfrm>
                <a:off x="689" y="16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0" name="Freeform 266"/>
              <p:cNvSpPr>
                <a:spLocks/>
              </p:cNvSpPr>
              <p:nvPr/>
            </p:nvSpPr>
            <p:spPr bwMode="auto">
              <a:xfrm>
                <a:off x="672" y="1692"/>
                <a:ext cx="14" cy="5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2 h 2"/>
                  <a:gd name="T4" fmla="*/ 5 w 5"/>
                  <a:gd name="T5" fmla="*/ 0 h 2"/>
                  <a:gd name="T6" fmla="*/ 2 w 5"/>
                  <a:gd name="T7" fmla="*/ 1 h 2"/>
                  <a:gd name="T8" fmla="*/ 2 w 5"/>
                  <a:gd name="T9" fmla="*/ 1 h 2"/>
                  <a:gd name="T10" fmla="*/ 0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1" name="Freeform 267"/>
              <p:cNvSpPr>
                <a:spLocks/>
              </p:cNvSpPr>
              <p:nvPr/>
            </p:nvSpPr>
            <p:spPr bwMode="auto">
              <a:xfrm>
                <a:off x="659" y="1678"/>
                <a:ext cx="41" cy="27"/>
              </a:xfrm>
              <a:custGeom>
                <a:avLst/>
                <a:gdLst>
                  <a:gd name="T0" fmla="*/ 9 w 15"/>
                  <a:gd name="T1" fmla="*/ 4 h 10"/>
                  <a:gd name="T2" fmla="*/ 7 w 15"/>
                  <a:gd name="T3" fmla="*/ 5 h 10"/>
                  <a:gd name="T4" fmla="*/ 6 w 15"/>
                  <a:gd name="T5" fmla="*/ 7 h 10"/>
                  <a:gd name="T6" fmla="*/ 7 w 15"/>
                  <a:gd name="T7" fmla="*/ 6 h 10"/>
                  <a:gd name="T8" fmla="*/ 7 w 15"/>
                  <a:gd name="T9" fmla="*/ 8 h 10"/>
                  <a:gd name="T10" fmla="*/ 9 w 15"/>
                  <a:gd name="T11" fmla="*/ 6 h 10"/>
                  <a:gd name="T12" fmla="*/ 9 w 15"/>
                  <a:gd name="T13" fmla="*/ 7 h 10"/>
                  <a:gd name="T14" fmla="*/ 9 w 15"/>
                  <a:gd name="T15" fmla="*/ 8 h 10"/>
                  <a:gd name="T16" fmla="*/ 10 w 15"/>
                  <a:gd name="T17" fmla="*/ 9 h 10"/>
                  <a:gd name="T18" fmla="*/ 11 w 15"/>
                  <a:gd name="T19" fmla="*/ 7 h 10"/>
                  <a:gd name="T20" fmla="*/ 10 w 15"/>
                  <a:gd name="T21" fmla="*/ 9 h 10"/>
                  <a:gd name="T22" fmla="*/ 10 w 15"/>
                  <a:gd name="T23" fmla="*/ 10 h 10"/>
                  <a:gd name="T24" fmla="*/ 12 w 15"/>
                  <a:gd name="T25" fmla="*/ 9 h 10"/>
                  <a:gd name="T26" fmla="*/ 12 w 15"/>
                  <a:gd name="T27" fmla="*/ 6 h 10"/>
                  <a:gd name="T28" fmla="*/ 12 w 15"/>
                  <a:gd name="T29" fmla="*/ 5 h 10"/>
                  <a:gd name="T30" fmla="*/ 12 w 15"/>
                  <a:gd name="T31" fmla="*/ 5 h 10"/>
                  <a:gd name="T32" fmla="*/ 12 w 15"/>
                  <a:gd name="T33" fmla="*/ 4 h 10"/>
                  <a:gd name="T34" fmla="*/ 8 w 15"/>
                  <a:gd name="T35" fmla="*/ 4 h 10"/>
                  <a:gd name="T36" fmla="*/ 9 w 15"/>
                  <a:gd name="T37" fmla="*/ 4 h 10"/>
                  <a:gd name="T38" fmla="*/ 7 w 15"/>
                  <a:gd name="T39" fmla="*/ 5 h 10"/>
                  <a:gd name="T40" fmla="*/ 7 w 15"/>
                  <a:gd name="T41" fmla="*/ 6 h 10"/>
                  <a:gd name="T42" fmla="*/ 11 w 15"/>
                  <a:gd name="T43" fmla="*/ 3 h 10"/>
                  <a:gd name="T44" fmla="*/ 11 w 15"/>
                  <a:gd name="T45" fmla="*/ 3 h 10"/>
                  <a:gd name="T46" fmla="*/ 11 w 15"/>
                  <a:gd name="T47" fmla="*/ 3 h 10"/>
                  <a:gd name="T48" fmla="*/ 5 w 15"/>
                  <a:gd name="T49" fmla="*/ 7 h 10"/>
                  <a:gd name="T50" fmla="*/ 5 w 15"/>
                  <a:gd name="T51" fmla="*/ 7 h 10"/>
                  <a:gd name="T52" fmla="*/ 5 w 15"/>
                  <a:gd name="T53" fmla="*/ 7 h 10"/>
                  <a:gd name="T54" fmla="*/ 5 w 15"/>
                  <a:gd name="T55" fmla="*/ 7 h 10"/>
                  <a:gd name="T56" fmla="*/ 5 w 15"/>
                  <a:gd name="T57" fmla="*/ 6 h 10"/>
                  <a:gd name="T58" fmla="*/ 11 w 15"/>
                  <a:gd name="T59" fmla="*/ 3 h 10"/>
                  <a:gd name="T60" fmla="*/ 11 w 15"/>
                  <a:gd name="T61" fmla="*/ 3 h 10"/>
                  <a:gd name="T62" fmla="*/ 11 w 15"/>
                  <a:gd name="T63" fmla="*/ 3 h 10"/>
                  <a:gd name="T64" fmla="*/ 10 w 15"/>
                  <a:gd name="T6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10"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3" y="7"/>
                      <a:pt x="8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7" y="5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8" y="7"/>
                      <a:pt x="7" y="6"/>
                      <a:pt x="7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8" y="8"/>
                      <a:pt x="9" y="6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9"/>
                      <a:pt x="9" y="9"/>
                      <a:pt x="11" y="7"/>
                    </a:cubicBezTo>
                    <a:cubicBezTo>
                      <a:pt x="9" y="10"/>
                      <a:pt x="12" y="7"/>
                      <a:pt x="12" y="8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10"/>
                      <a:pt x="11" y="9"/>
                      <a:pt x="10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4" y="8"/>
                      <a:pt x="14" y="7"/>
                    </a:cubicBezTo>
                    <a:cubicBezTo>
                      <a:pt x="13" y="7"/>
                      <a:pt x="12" y="7"/>
                      <a:pt x="12" y="6"/>
                    </a:cubicBezTo>
                    <a:cubicBezTo>
                      <a:pt x="11" y="7"/>
                      <a:pt x="12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6"/>
                      <a:pt x="11" y="7"/>
                    </a:cubicBezTo>
                    <a:cubicBezTo>
                      <a:pt x="10" y="7"/>
                      <a:pt x="11" y="6"/>
                      <a:pt x="12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4"/>
                      <a:pt x="8" y="5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11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7" y="5"/>
                      <a:pt x="6" y="5"/>
                    </a:cubicBezTo>
                    <a:cubicBezTo>
                      <a:pt x="7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5"/>
                      <a:pt x="7" y="6"/>
                    </a:cubicBezTo>
                    <a:cubicBezTo>
                      <a:pt x="8" y="5"/>
                      <a:pt x="9" y="5"/>
                      <a:pt x="10" y="4"/>
                    </a:cubicBezTo>
                    <a:cubicBezTo>
                      <a:pt x="8" y="4"/>
                      <a:pt x="13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0" y="1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7"/>
                      <a:pt x="15" y="0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2" name="Freeform 268"/>
              <p:cNvSpPr>
                <a:spLocks/>
              </p:cNvSpPr>
              <p:nvPr/>
            </p:nvSpPr>
            <p:spPr bwMode="auto">
              <a:xfrm>
                <a:off x="675" y="1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3" name="Freeform 269"/>
              <p:cNvSpPr>
                <a:spLocks/>
              </p:cNvSpPr>
              <p:nvPr/>
            </p:nvSpPr>
            <p:spPr bwMode="auto">
              <a:xfrm>
                <a:off x="691" y="170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4" name="Rectangle 270"/>
              <p:cNvSpPr>
                <a:spLocks noChangeArrowheads="1"/>
              </p:cNvSpPr>
              <p:nvPr/>
            </p:nvSpPr>
            <p:spPr bwMode="auto">
              <a:xfrm>
                <a:off x="678" y="169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5" name="Rectangle 271"/>
              <p:cNvSpPr>
                <a:spLocks noChangeArrowheads="1"/>
              </p:cNvSpPr>
              <p:nvPr/>
            </p:nvSpPr>
            <p:spPr bwMode="auto">
              <a:xfrm>
                <a:off x="686" y="169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6" name="Freeform 272"/>
              <p:cNvSpPr>
                <a:spLocks/>
              </p:cNvSpPr>
              <p:nvPr/>
            </p:nvSpPr>
            <p:spPr bwMode="auto">
              <a:xfrm>
                <a:off x="691" y="1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7" name="Freeform 273"/>
              <p:cNvSpPr>
                <a:spLocks/>
              </p:cNvSpPr>
              <p:nvPr/>
            </p:nvSpPr>
            <p:spPr bwMode="auto">
              <a:xfrm>
                <a:off x="694" y="17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8" name="Freeform 274"/>
              <p:cNvSpPr>
                <a:spLocks/>
              </p:cNvSpPr>
              <p:nvPr/>
            </p:nvSpPr>
            <p:spPr bwMode="auto">
              <a:xfrm>
                <a:off x="686" y="1697"/>
                <a:ext cx="30" cy="33"/>
              </a:xfrm>
              <a:custGeom>
                <a:avLst/>
                <a:gdLst>
                  <a:gd name="T0" fmla="*/ 2 w 11"/>
                  <a:gd name="T1" fmla="*/ 5 h 12"/>
                  <a:gd name="T2" fmla="*/ 0 w 11"/>
                  <a:gd name="T3" fmla="*/ 7 h 12"/>
                  <a:gd name="T4" fmla="*/ 0 w 11"/>
                  <a:gd name="T5" fmla="*/ 8 h 12"/>
                  <a:gd name="T6" fmla="*/ 1 w 11"/>
                  <a:gd name="T7" fmla="*/ 8 h 12"/>
                  <a:gd name="T8" fmla="*/ 3 w 11"/>
                  <a:gd name="T9" fmla="*/ 9 h 12"/>
                  <a:gd name="T10" fmla="*/ 4 w 11"/>
                  <a:gd name="T11" fmla="*/ 10 h 12"/>
                  <a:gd name="T12" fmla="*/ 6 w 11"/>
                  <a:gd name="T13" fmla="*/ 9 h 12"/>
                  <a:gd name="T14" fmla="*/ 6 w 11"/>
                  <a:gd name="T15" fmla="*/ 9 h 12"/>
                  <a:gd name="T16" fmla="*/ 7 w 11"/>
                  <a:gd name="T17" fmla="*/ 10 h 12"/>
                  <a:gd name="T18" fmla="*/ 6 w 11"/>
                  <a:gd name="T19" fmla="*/ 9 h 12"/>
                  <a:gd name="T20" fmla="*/ 6 w 11"/>
                  <a:gd name="T21" fmla="*/ 8 h 12"/>
                  <a:gd name="T22" fmla="*/ 7 w 11"/>
                  <a:gd name="T23" fmla="*/ 7 h 12"/>
                  <a:gd name="T24" fmla="*/ 6 w 11"/>
                  <a:gd name="T25" fmla="*/ 6 h 12"/>
                  <a:gd name="T26" fmla="*/ 6 w 11"/>
                  <a:gd name="T27" fmla="*/ 5 h 12"/>
                  <a:gd name="T28" fmla="*/ 5 w 11"/>
                  <a:gd name="T29" fmla="*/ 4 h 12"/>
                  <a:gd name="T30" fmla="*/ 4 w 11"/>
                  <a:gd name="T31" fmla="*/ 5 h 12"/>
                  <a:gd name="T32" fmla="*/ 5 w 11"/>
                  <a:gd name="T33" fmla="*/ 4 h 12"/>
                  <a:gd name="T34" fmla="*/ 4 w 11"/>
                  <a:gd name="T35" fmla="*/ 4 h 12"/>
                  <a:gd name="T36" fmla="*/ 3 w 11"/>
                  <a:gd name="T37" fmla="*/ 2 h 12"/>
                  <a:gd name="T38" fmla="*/ 3 w 11"/>
                  <a:gd name="T39" fmla="*/ 3 h 12"/>
                  <a:gd name="T40" fmla="*/ 4 w 11"/>
                  <a:gd name="T41" fmla="*/ 2 h 12"/>
                  <a:gd name="T42" fmla="*/ 2 w 11"/>
                  <a:gd name="T43" fmla="*/ 5 h 12"/>
                  <a:gd name="T44" fmla="*/ 1 w 11"/>
                  <a:gd name="T45" fmla="*/ 5 h 12"/>
                  <a:gd name="T46" fmla="*/ 2 w 11"/>
                  <a:gd name="T47" fmla="*/ 6 h 12"/>
                  <a:gd name="T48" fmla="*/ 2 w 11"/>
                  <a:gd name="T49" fmla="*/ 6 h 12"/>
                  <a:gd name="T50" fmla="*/ 3 w 11"/>
                  <a:gd name="T51" fmla="*/ 7 h 12"/>
                  <a:gd name="T52" fmla="*/ 4 w 11"/>
                  <a:gd name="T53" fmla="*/ 7 h 12"/>
                  <a:gd name="T54" fmla="*/ 3 w 11"/>
                  <a:gd name="T55" fmla="*/ 7 h 12"/>
                  <a:gd name="T56" fmla="*/ 3 w 11"/>
                  <a:gd name="T57" fmla="*/ 7 h 12"/>
                  <a:gd name="T58" fmla="*/ 4 w 11"/>
                  <a:gd name="T59" fmla="*/ 8 h 12"/>
                  <a:gd name="T60" fmla="*/ 5 w 11"/>
                  <a:gd name="T61" fmla="*/ 8 h 12"/>
                  <a:gd name="T62" fmla="*/ 3 w 11"/>
                  <a:gd name="T63" fmla="*/ 9 h 12"/>
                  <a:gd name="T64" fmla="*/ 4 w 11"/>
                  <a:gd name="T65" fmla="*/ 9 h 12"/>
                  <a:gd name="T66" fmla="*/ 5 w 11"/>
                  <a:gd name="T67" fmla="*/ 9 h 12"/>
                  <a:gd name="T68" fmla="*/ 7 w 11"/>
                  <a:gd name="T69" fmla="*/ 7 h 12"/>
                  <a:gd name="T70" fmla="*/ 6 w 11"/>
                  <a:gd name="T71" fmla="*/ 7 h 12"/>
                  <a:gd name="T72" fmla="*/ 5 w 11"/>
                  <a:gd name="T73" fmla="*/ 6 h 12"/>
                  <a:gd name="T74" fmla="*/ 4 w 11"/>
                  <a:gd name="T75" fmla="*/ 6 h 12"/>
                  <a:gd name="T76" fmla="*/ 3 w 11"/>
                  <a:gd name="T77" fmla="*/ 8 h 12"/>
                  <a:gd name="T78" fmla="*/ 4 w 11"/>
                  <a:gd name="T7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2">
                    <a:moveTo>
                      <a:pt x="3" y="4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0" y="8"/>
                      <a:pt x="0" y="8"/>
                    </a:cubicBezTo>
                    <a:cubicBezTo>
                      <a:pt x="0" y="8"/>
                      <a:pt x="2" y="6"/>
                      <a:pt x="2" y="7"/>
                    </a:cubicBezTo>
                    <a:cubicBezTo>
                      <a:pt x="2" y="7"/>
                      <a:pt x="2" y="7"/>
                      <a:pt x="1" y="8"/>
                    </a:cubicBezTo>
                    <a:cubicBezTo>
                      <a:pt x="1" y="8"/>
                      <a:pt x="3" y="6"/>
                      <a:pt x="3" y="6"/>
                    </a:cubicBezTo>
                    <a:cubicBezTo>
                      <a:pt x="0" y="11"/>
                      <a:pt x="5" y="5"/>
                      <a:pt x="3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3" y="9"/>
                      <a:pt x="4" y="8"/>
                      <a:pt x="4" y="10"/>
                    </a:cubicBezTo>
                    <a:cubicBezTo>
                      <a:pt x="5" y="7"/>
                      <a:pt x="4" y="12"/>
                      <a:pt x="6" y="8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7" y="8"/>
                      <a:pt x="6" y="9"/>
                    </a:cubicBezTo>
                    <a:cubicBezTo>
                      <a:pt x="6" y="10"/>
                      <a:pt x="7" y="8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9"/>
                      <a:pt x="9" y="7"/>
                      <a:pt x="7" y="8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8"/>
                      <a:pt x="5" y="9"/>
                      <a:pt x="4" y="8"/>
                    </a:cubicBezTo>
                    <a:cubicBezTo>
                      <a:pt x="6" y="8"/>
                      <a:pt x="4" y="9"/>
                      <a:pt x="6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9" y="6"/>
                      <a:pt x="6" y="7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4"/>
                      <a:pt x="4" y="6"/>
                      <a:pt x="5" y="4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6" y="4"/>
                      <a:pt x="7" y="4"/>
                    </a:cubicBezTo>
                    <a:cubicBezTo>
                      <a:pt x="6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3" y="5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5" y="0"/>
                      <a:pt x="3" y="2"/>
                    </a:cubicBezTo>
                    <a:cubicBezTo>
                      <a:pt x="3" y="2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2"/>
                      <a:pt x="3" y="3"/>
                      <a:pt x="4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3" y="4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3" y="6"/>
                      <a:pt x="4" y="6"/>
                      <a:pt x="3" y="7"/>
                    </a:cubicBezTo>
                    <a:cubicBezTo>
                      <a:pt x="4" y="6"/>
                      <a:pt x="3" y="7"/>
                      <a:pt x="4" y="6"/>
                    </a:cubicBezTo>
                    <a:cubicBezTo>
                      <a:pt x="5" y="6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5" y="7"/>
                      <a:pt x="4" y="8"/>
                    </a:cubicBezTo>
                    <a:cubicBezTo>
                      <a:pt x="5" y="7"/>
                      <a:pt x="5" y="8"/>
                      <a:pt x="7" y="7"/>
                    </a:cubicBezTo>
                    <a:cubicBezTo>
                      <a:pt x="6" y="7"/>
                      <a:pt x="5" y="8"/>
                      <a:pt x="5" y="8"/>
                    </a:cubicBezTo>
                    <a:cubicBezTo>
                      <a:pt x="6" y="7"/>
                      <a:pt x="4" y="8"/>
                      <a:pt x="6" y="8"/>
                    </a:cubicBezTo>
                    <a:cubicBezTo>
                      <a:pt x="4" y="8"/>
                      <a:pt x="5" y="8"/>
                      <a:pt x="3" y="9"/>
                    </a:cubicBezTo>
                    <a:cubicBezTo>
                      <a:pt x="3" y="9"/>
                      <a:pt x="5" y="8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6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1" y="4"/>
                      <a:pt x="7" y="7"/>
                      <a:pt x="8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5"/>
                      <a:pt x="7" y="6"/>
                      <a:pt x="5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5" y="6"/>
                    </a:cubicBezTo>
                    <a:cubicBezTo>
                      <a:pt x="5" y="7"/>
                      <a:pt x="6" y="5"/>
                      <a:pt x="6" y="5"/>
                    </a:cubicBezTo>
                    <a:cubicBezTo>
                      <a:pt x="4" y="7"/>
                      <a:pt x="6" y="3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2" y="7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9" name="Freeform 275"/>
              <p:cNvSpPr>
                <a:spLocks/>
              </p:cNvSpPr>
              <p:nvPr/>
            </p:nvSpPr>
            <p:spPr bwMode="auto">
              <a:xfrm>
                <a:off x="702" y="171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0" name="Rectangle 276"/>
              <p:cNvSpPr>
                <a:spLocks noChangeArrowheads="1"/>
              </p:cNvSpPr>
              <p:nvPr/>
            </p:nvSpPr>
            <p:spPr bwMode="auto">
              <a:xfrm>
                <a:off x="702" y="1714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1" name="Freeform 277"/>
              <p:cNvSpPr>
                <a:spLocks/>
              </p:cNvSpPr>
              <p:nvPr/>
            </p:nvSpPr>
            <p:spPr bwMode="auto">
              <a:xfrm>
                <a:off x="691" y="170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2" name="Rectangle 278"/>
              <p:cNvSpPr>
                <a:spLocks noChangeArrowheads="1"/>
              </p:cNvSpPr>
              <p:nvPr/>
            </p:nvSpPr>
            <p:spPr bwMode="auto">
              <a:xfrm>
                <a:off x="691" y="1708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3" name="Freeform 279"/>
              <p:cNvSpPr>
                <a:spLocks/>
              </p:cNvSpPr>
              <p:nvPr/>
            </p:nvSpPr>
            <p:spPr bwMode="auto">
              <a:xfrm>
                <a:off x="664" y="1697"/>
                <a:ext cx="27" cy="22"/>
              </a:xfrm>
              <a:custGeom>
                <a:avLst/>
                <a:gdLst>
                  <a:gd name="T0" fmla="*/ 4 w 10"/>
                  <a:gd name="T1" fmla="*/ 1 h 8"/>
                  <a:gd name="T2" fmla="*/ 2 w 10"/>
                  <a:gd name="T3" fmla="*/ 2 h 8"/>
                  <a:gd name="T4" fmla="*/ 3 w 10"/>
                  <a:gd name="T5" fmla="*/ 1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5 h 8"/>
                  <a:gd name="T12" fmla="*/ 6 w 10"/>
                  <a:gd name="T13" fmla="*/ 4 h 8"/>
                  <a:gd name="T14" fmla="*/ 4 w 10"/>
                  <a:gd name="T15" fmla="*/ 6 h 8"/>
                  <a:gd name="T16" fmla="*/ 6 w 10"/>
                  <a:gd name="T17" fmla="*/ 6 h 8"/>
                  <a:gd name="T18" fmla="*/ 6 w 10"/>
                  <a:gd name="T19" fmla="*/ 5 h 8"/>
                  <a:gd name="T20" fmla="*/ 6 w 10"/>
                  <a:gd name="T21" fmla="*/ 6 h 8"/>
                  <a:gd name="T22" fmla="*/ 6 w 10"/>
                  <a:gd name="T23" fmla="*/ 5 h 8"/>
                  <a:gd name="T24" fmla="*/ 7 w 10"/>
                  <a:gd name="T25" fmla="*/ 6 h 8"/>
                  <a:gd name="T26" fmla="*/ 6 w 10"/>
                  <a:gd name="T27" fmla="*/ 6 h 8"/>
                  <a:gd name="T28" fmla="*/ 7 w 10"/>
                  <a:gd name="T29" fmla="*/ 6 h 8"/>
                  <a:gd name="T30" fmla="*/ 6 w 10"/>
                  <a:gd name="T31" fmla="*/ 7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9 w 10"/>
                  <a:gd name="T43" fmla="*/ 4 h 8"/>
                  <a:gd name="T44" fmla="*/ 9 w 10"/>
                  <a:gd name="T45" fmla="*/ 3 h 8"/>
                  <a:gd name="T46" fmla="*/ 9 w 10"/>
                  <a:gd name="T47" fmla="*/ 3 h 8"/>
                  <a:gd name="T48" fmla="*/ 8 w 10"/>
                  <a:gd name="T49" fmla="*/ 3 h 8"/>
                  <a:gd name="T50" fmla="*/ 8 w 10"/>
                  <a:gd name="T51" fmla="*/ 4 h 8"/>
                  <a:gd name="T52" fmla="*/ 6 w 10"/>
                  <a:gd name="T53" fmla="*/ 5 h 8"/>
                  <a:gd name="T54" fmla="*/ 6 w 10"/>
                  <a:gd name="T55" fmla="*/ 5 h 8"/>
                  <a:gd name="T56" fmla="*/ 7 w 10"/>
                  <a:gd name="T57" fmla="*/ 4 h 8"/>
                  <a:gd name="T58" fmla="*/ 7 w 10"/>
                  <a:gd name="T59" fmla="*/ 4 h 8"/>
                  <a:gd name="T60" fmla="*/ 8 w 10"/>
                  <a:gd name="T61" fmla="*/ 2 h 8"/>
                  <a:gd name="T62" fmla="*/ 6 w 10"/>
                  <a:gd name="T63" fmla="*/ 4 h 8"/>
                  <a:gd name="T64" fmla="*/ 5 w 10"/>
                  <a:gd name="T65" fmla="*/ 3 h 8"/>
                  <a:gd name="T66" fmla="*/ 6 w 10"/>
                  <a:gd name="T67" fmla="*/ 2 h 8"/>
                  <a:gd name="T68" fmla="*/ 5 w 10"/>
                  <a:gd name="T69" fmla="*/ 3 h 8"/>
                  <a:gd name="T70" fmla="*/ 5 w 10"/>
                  <a:gd name="T71" fmla="*/ 2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4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2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2" y="7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7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6" y="6"/>
                      <a:pt x="7" y="6"/>
                      <a:pt x="6" y="6"/>
                    </a:cubicBezTo>
                    <a:cubicBezTo>
                      <a:pt x="6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7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10" y="4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5"/>
                      <a:pt x="7" y="5"/>
                    </a:cubicBezTo>
                    <a:cubicBezTo>
                      <a:pt x="8" y="4"/>
                      <a:pt x="8" y="5"/>
                      <a:pt x="9" y="4"/>
                    </a:cubicBezTo>
                    <a:cubicBezTo>
                      <a:pt x="10" y="2"/>
                      <a:pt x="7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7" y="3"/>
                      <a:pt x="6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4" name="Freeform 280"/>
              <p:cNvSpPr>
                <a:spLocks/>
              </p:cNvSpPr>
              <p:nvPr/>
            </p:nvSpPr>
            <p:spPr bwMode="auto">
              <a:xfrm>
                <a:off x="664" y="1697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5" name="Freeform 281"/>
              <p:cNvSpPr>
                <a:spLocks/>
              </p:cNvSpPr>
              <p:nvPr/>
            </p:nvSpPr>
            <p:spPr bwMode="auto">
              <a:xfrm>
                <a:off x="653" y="1678"/>
                <a:ext cx="19" cy="22"/>
              </a:xfrm>
              <a:custGeom>
                <a:avLst/>
                <a:gdLst>
                  <a:gd name="T0" fmla="*/ 3 w 7"/>
                  <a:gd name="T1" fmla="*/ 4 h 8"/>
                  <a:gd name="T2" fmla="*/ 2 w 7"/>
                  <a:gd name="T3" fmla="*/ 3 h 8"/>
                  <a:gd name="T4" fmla="*/ 2 w 7"/>
                  <a:gd name="T5" fmla="*/ 7 h 8"/>
                  <a:gd name="T6" fmla="*/ 4 w 7"/>
                  <a:gd name="T7" fmla="*/ 7 h 8"/>
                  <a:gd name="T8" fmla="*/ 3 w 7"/>
                  <a:gd name="T9" fmla="*/ 7 h 8"/>
                  <a:gd name="T10" fmla="*/ 5 w 7"/>
                  <a:gd name="T11" fmla="*/ 7 h 8"/>
                  <a:gd name="T12" fmla="*/ 4 w 7"/>
                  <a:gd name="T13" fmla="*/ 7 h 8"/>
                  <a:gd name="T14" fmla="*/ 5 w 7"/>
                  <a:gd name="T15" fmla="*/ 7 h 8"/>
                  <a:gd name="T16" fmla="*/ 5 w 7"/>
                  <a:gd name="T17" fmla="*/ 7 h 8"/>
                  <a:gd name="T18" fmla="*/ 6 w 7"/>
                  <a:gd name="T19" fmla="*/ 6 h 8"/>
                  <a:gd name="T20" fmla="*/ 3 w 7"/>
                  <a:gd name="T21" fmla="*/ 6 h 8"/>
                  <a:gd name="T22" fmla="*/ 5 w 7"/>
                  <a:gd name="T23" fmla="*/ 5 h 8"/>
                  <a:gd name="T24" fmla="*/ 5 w 7"/>
                  <a:gd name="T25" fmla="*/ 4 h 8"/>
                  <a:gd name="T26" fmla="*/ 5 w 7"/>
                  <a:gd name="T27" fmla="*/ 5 h 8"/>
                  <a:gd name="T28" fmla="*/ 4 w 7"/>
                  <a:gd name="T29" fmla="*/ 5 h 8"/>
                  <a:gd name="T30" fmla="*/ 5 w 7"/>
                  <a:gd name="T31" fmla="*/ 4 h 8"/>
                  <a:gd name="T32" fmla="*/ 4 w 7"/>
                  <a:gd name="T33" fmla="*/ 2 h 8"/>
                  <a:gd name="T34" fmla="*/ 2 w 7"/>
                  <a:gd name="T35" fmla="*/ 1 h 8"/>
                  <a:gd name="T36" fmla="*/ 4 w 7"/>
                  <a:gd name="T37" fmla="*/ 2 h 8"/>
                  <a:gd name="T38" fmla="*/ 4 w 7"/>
                  <a:gd name="T39" fmla="*/ 1 h 8"/>
                  <a:gd name="T40" fmla="*/ 1 w 7"/>
                  <a:gd name="T41" fmla="*/ 0 h 8"/>
                  <a:gd name="T42" fmla="*/ 3 w 7"/>
                  <a:gd name="T4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8">
                    <a:moveTo>
                      <a:pt x="3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3" y="6"/>
                      <a:pt x="2" y="7"/>
                    </a:cubicBezTo>
                    <a:cubicBezTo>
                      <a:pt x="2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8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3" y="7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5" y="5"/>
                      <a:pt x="5" y="4"/>
                    </a:cubicBezTo>
                    <a:cubicBezTo>
                      <a:pt x="4" y="4"/>
                      <a:pt x="3" y="2"/>
                      <a:pt x="4" y="2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6" name="Rectangle 282"/>
              <p:cNvSpPr>
                <a:spLocks noChangeArrowheads="1"/>
              </p:cNvSpPr>
              <p:nvPr/>
            </p:nvSpPr>
            <p:spPr bwMode="auto">
              <a:xfrm>
                <a:off x="659" y="168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7" name="Freeform 283"/>
              <p:cNvSpPr>
                <a:spLocks/>
              </p:cNvSpPr>
              <p:nvPr/>
            </p:nvSpPr>
            <p:spPr bwMode="auto">
              <a:xfrm>
                <a:off x="798" y="166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8" name="Freeform 284"/>
              <p:cNvSpPr>
                <a:spLocks/>
              </p:cNvSpPr>
              <p:nvPr/>
            </p:nvSpPr>
            <p:spPr bwMode="auto">
              <a:xfrm>
                <a:off x="787" y="1662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2 w 5"/>
                  <a:gd name="T7" fmla="*/ 1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3" y="2"/>
                      <a:pt x="5" y="2"/>
                    </a:cubicBezTo>
                    <a:cubicBezTo>
                      <a:pt x="5" y="2"/>
                      <a:pt x="4" y="1"/>
                      <a:pt x="2" y="1"/>
                    </a:cubicBezTo>
                    <a:cubicBezTo>
                      <a:pt x="2" y="1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9" name="Freeform 285"/>
              <p:cNvSpPr>
                <a:spLocks/>
              </p:cNvSpPr>
              <p:nvPr/>
            </p:nvSpPr>
            <p:spPr bwMode="auto">
              <a:xfrm>
                <a:off x="792" y="1665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0" name="Freeform 286"/>
              <p:cNvSpPr>
                <a:spLocks/>
              </p:cNvSpPr>
              <p:nvPr/>
            </p:nvSpPr>
            <p:spPr bwMode="auto">
              <a:xfrm>
                <a:off x="792" y="1665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1" name="Freeform 287"/>
              <p:cNvSpPr>
                <a:spLocks/>
              </p:cNvSpPr>
              <p:nvPr/>
            </p:nvSpPr>
            <p:spPr bwMode="auto">
              <a:xfrm>
                <a:off x="795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2" name="Freeform 288"/>
              <p:cNvSpPr>
                <a:spLocks/>
              </p:cNvSpPr>
              <p:nvPr/>
            </p:nvSpPr>
            <p:spPr bwMode="auto">
              <a:xfrm>
                <a:off x="787" y="1665"/>
                <a:ext cx="11" cy="5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2 h 2"/>
                  <a:gd name="T4" fmla="*/ 3 w 4"/>
                  <a:gd name="T5" fmla="*/ 2 h 2"/>
                  <a:gd name="T6" fmla="*/ 1 w 4"/>
                  <a:gd name="T7" fmla="*/ 1 h 2"/>
                  <a:gd name="T8" fmla="*/ 2 w 4"/>
                  <a:gd name="T9" fmla="*/ 1 h 2"/>
                  <a:gd name="T10" fmla="*/ 0 w 4"/>
                  <a:gd name="T11" fmla="*/ 0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3" name="Freeform 289"/>
              <p:cNvSpPr>
                <a:spLocks/>
              </p:cNvSpPr>
              <p:nvPr/>
            </p:nvSpPr>
            <p:spPr bwMode="auto">
              <a:xfrm>
                <a:off x="792" y="166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4" name="Freeform 290"/>
              <p:cNvSpPr>
                <a:spLocks/>
              </p:cNvSpPr>
              <p:nvPr/>
            </p:nvSpPr>
            <p:spPr bwMode="auto">
              <a:xfrm>
                <a:off x="792" y="166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5" name="Freeform 291"/>
              <p:cNvSpPr>
                <a:spLocks/>
              </p:cNvSpPr>
              <p:nvPr/>
            </p:nvSpPr>
            <p:spPr bwMode="auto">
              <a:xfrm>
                <a:off x="784" y="1665"/>
                <a:ext cx="11" cy="5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1 h 2"/>
                  <a:gd name="T4" fmla="*/ 0 w 4"/>
                  <a:gd name="T5" fmla="*/ 0 h 2"/>
                  <a:gd name="T6" fmla="*/ 1 w 4"/>
                  <a:gd name="T7" fmla="*/ 1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1"/>
                      <a:pt x="4" y="2"/>
                      <a:pt x="3" y="1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6" name="Freeform 292"/>
              <p:cNvSpPr>
                <a:spLocks/>
              </p:cNvSpPr>
              <p:nvPr/>
            </p:nvSpPr>
            <p:spPr bwMode="auto">
              <a:xfrm>
                <a:off x="781" y="16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7" name="Freeform 293"/>
              <p:cNvSpPr>
                <a:spLocks/>
              </p:cNvSpPr>
              <p:nvPr/>
            </p:nvSpPr>
            <p:spPr bwMode="auto">
              <a:xfrm>
                <a:off x="779" y="1665"/>
                <a:ext cx="10" cy="8"/>
              </a:xfrm>
              <a:custGeom>
                <a:avLst/>
                <a:gdLst>
                  <a:gd name="T0" fmla="*/ 3 w 4"/>
                  <a:gd name="T1" fmla="*/ 3 h 3"/>
                  <a:gd name="T2" fmla="*/ 2 w 4"/>
                  <a:gd name="T3" fmla="*/ 1 h 3"/>
                  <a:gd name="T4" fmla="*/ 3 w 4"/>
                  <a:gd name="T5" fmla="*/ 2 h 3"/>
                  <a:gd name="T6" fmla="*/ 3 w 4"/>
                  <a:gd name="T7" fmla="*/ 1 h 3"/>
                  <a:gd name="T8" fmla="*/ 4 w 4"/>
                  <a:gd name="T9" fmla="*/ 3 h 3"/>
                  <a:gd name="T10" fmla="*/ 3 w 4"/>
                  <a:gd name="T11" fmla="*/ 1 h 3"/>
                  <a:gd name="T12" fmla="*/ 4 w 4"/>
                  <a:gd name="T13" fmla="*/ 2 h 3"/>
                  <a:gd name="T14" fmla="*/ 2 w 4"/>
                  <a:gd name="T15" fmla="*/ 1 h 3"/>
                  <a:gd name="T16" fmla="*/ 2 w 4"/>
                  <a:gd name="T17" fmla="*/ 1 h 3"/>
                  <a:gd name="T18" fmla="*/ 1 w 4"/>
                  <a:gd name="T19" fmla="*/ 0 h 3"/>
                  <a:gd name="T20" fmla="*/ 0 w 4"/>
                  <a:gd name="T21" fmla="*/ 0 h 3"/>
                  <a:gd name="T22" fmla="*/ 3 w 4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3" y="1"/>
                    </a:cubicBezTo>
                    <a:cubicBezTo>
                      <a:pt x="4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4" y="2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8" name="Freeform 294"/>
              <p:cNvSpPr>
                <a:spLocks/>
              </p:cNvSpPr>
              <p:nvPr/>
            </p:nvSpPr>
            <p:spPr bwMode="auto">
              <a:xfrm>
                <a:off x="781" y="166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9" name="Freeform 295"/>
              <p:cNvSpPr>
                <a:spLocks/>
              </p:cNvSpPr>
              <p:nvPr/>
            </p:nvSpPr>
            <p:spPr bwMode="auto">
              <a:xfrm>
                <a:off x="776" y="1665"/>
                <a:ext cx="11" cy="10"/>
              </a:xfrm>
              <a:custGeom>
                <a:avLst/>
                <a:gdLst>
                  <a:gd name="T0" fmla="*/ 4 w 4"/>
                  <a:gd name="T1" fmla="*/ 4 h 4"/>
                  <a:gd name="T2" fmla="*/ 3 w 4"/>
                  <a:gd name="T3" fmla="*/ 3 h 4"/>
                  <a:gd name="T4" fmla="*/ 4 w 4"/>
                  <a:gd name="T5" fmla="*/ 3 h 4"/>
                  <a:gd name="T6" fmla="*/ 3 w 4"/>
                  <a:gd name="T7" fmla="*/ 2 h 4"/>
                  <a:gd name="T8" fmla="*/ 3 w 4"/>
                  <a:gd name="T9" fmla="*/ 3 h 4"/>
                  <a:gd name="T10" fmla="*/ 1 w 4"/>
                  <a:gd name="T11" fmla="*/ 1 h 4"/>
                  <a:gd name="T12" fmla="*/ 2 w 4"/>
                  <a:gd name="T13" fmla="*/ 2 h 4"/>
                  <a:gd name="T14" fmla="*/ 2 w 4"/>
                  <a:gd name="T15" fmla="*/ 2 h 4"/>
                  <a:gd name="T16" fmla="*/ 2 w 4"/>
                  <a:gd name="T17" fmla="*/ 3 h 4"/>
                  <a:gd name="T18" fmla="*/ 3 w 4"/>
                  <a:gd name="T19" fmla="*/ 3 h 4"/>
                  <a:gd name="T20" fmla="*/ 4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1" y="1"/>
                      <a:pt x="3" y="3"/>
                      <a:pt x="3" y="3"/>
                    </a:cubicBezTo>
                    <a:cubicBezTo>
                      <a:pt x="3" y="3"/>
                      <a:pt x="3" y="2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0" name="Freeform 296"/>
              <p:cNvSpPr>
                <a:spLocks/>
              </p:cNvSpPr>
              <p:nvPr/>
            </p:nvSpPr>
            <p:spPr bwMode="auto">
              <a:xfrm>
                <a:off x="787" y="167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1" name="Freeform 297"/>
              <p:cNvSpPr>
                <a:spLocks/>
              </p:cNvSpPr>
              <p:nvPr/>
            </p:nvSpPr>
            <p:spPr bwMode="auto">
              <a:xfrm>
                <a:off x="781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2" name="Freeform 298"/>
              <p:cNvSpPr>
                <a:spLocks/>
              </p:cNvSpPr>
              <p:nvPr/>
            </p:nvSpPr>
            <p:spPr bwMode="auto">
              <a:xfrm>
                <a:off x="784" y="167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3" name="Freeform 299"/>
              <p:cNvSpPr>
                <a:spLocks/>
              </p:cNvSpPr>
              <p:nvPr/>
            </p:nvSpPr>
            <p:spPr bwMode="auto">
              <a:xfrm>
                <a:off x="765" y="1670"/>
                <a:ext cx="24" cy="22"/>
              </a:xfrm>
              <a:custGeom>
                <a:avLst/>
                <a:gdLst>
                  <a:gd name="T0" fmla="*/ 0 w 9"/>
                  <a:gd name="T1" fmla="*/ 5 h 8"/>
                  <a:gd name="T2" fmla="*/ 1 w 9"/>
                  <a:gd name="T3" fmla="*/ 6 h 8"/>
                  <a:gd name="T4" fmla="*/ 2 w 9"/>
                  <a:gd name="T5" fmla="*/ 7 h 8"/>
                  <a:gd name="T6" fmla="*/ 4 w 9"/>
                  <a:gd name="T7" fmla="*/ 8 h 8"/>
                  <a:gd name="T8" fmla="*/ 4 w 9"/>
                  <a:gd name="T9" fmla="*/ 7 h 8"/>
                  <a:gd name="T10" fmla="*/ 4 w 9"/>
                  <a:gd name="T11" fmla="*/ 8 h 8"/>
                  <a:gd name="T12" fmla="*/ 5 w 9"/>
                  <a:gd name="T13" fmla="*/ 7 h 8"/>
                  <a:gd name="T14" fmla="*/ 5 w 9"/>
                  <a:gd name="T15" fmla="*/ 6 h 8"/>
                  <a:gd name="T16" fmla="*/ 7 w 9"/>
                  <a:gd name="T17" fmla="*/ 4 h 8"/>
                  <a:gd name="T18" fmla="*/ 6 w 9"/>
                  <a:gd name="T19" fmla="*/ 2 h 8"/>
                  <a:gd name="T20" fmla="*/ 7 w 9"/>
                  <a:gd name="T21" fmla="*/ 3 h 8"/>
                  <a:gd name="T22" fmla="*/ 7 w 9"/>
                  <a:gd name="T23" fmla="*/ 3 h 8"/>
                  <a:gd name="T24" fmla="*/ 8 w 9"/>
                  <a:gd name="T25" fmla="*/ 3 h 8"/>
                  <a:gd name="T26" fmla="*/ 6 w 9"/>
                  <a:gd name="T27" fmla="*/ 1 h 8"/>
                  <a:gd name="T28" fmla="*/ 8 w 9"/>
                  <a:gd name="T29" fmla="*/ 3 h 8"/>
                  <a:gd name="T30" fmla="*/ 7 w 9"/>
                  <a:gd name="T31" fmla="*/ 2 h 8"/>
                  <a:gd name="T32" fmla="*/ 5 w 9"/>
                  <a:gd name="T33" fmla="*/ 1 h 8"/>
                  <a:gd name="T34" fmla="*/ 5 w 9"/>
                  <a:gd name="T35" fmla="*/ 0 h 8"/>
                  <a:gd name="T36" fmla="*/ 6 w 9"/>
                  <a:gd name="T37" fmla="*/ 3 h 8"/>
                  <a:gd name="T38" fmla="*/ 5 w 9"/>
                  <a:gd name="T39" fmla="*/ 2 h 8"/>
                  <a:gd name="T40" fmla="*/ 3 w 9"/>
                  <a:gd name="T41" fmla="*/ 2 h 8"/>
                  <a:gd name="T42" fmla="*/ 4 w 9"/>
                  <a:gd name="T43" fmla="*/ 4 h 8"/>
                  <a:gd name="T44" fmla="*/ 4 w 9"/>
                  <a:gd name="T45" fmla="*/ 4 h 8"/>
                  <a:gd name="T46" fmla="*/ 4 w 9"/>
                  <a:gd name="T47" fmla="*/ 4 h 8"/>
                  <a:gd name="T48" fmla="*/ 3 w 9"/>
                  <a:gd name="T49" fmla="*/ 4 h 8"/>
                  <a:gd name="T50" fmla="*/ 5 w 9"/>
                  <a:gd name="T51" fmla="*/ 6 h 8"/>
                  <a:gd name="T52" fmla="*/ 2 w 9"/>
                  <a:gd name="T53" fmla="*/ 4 h 8"/>
                  <a:gd name="T54" fmla="*/ 3 w 9"/>
                  <a:gd name="T55" fmla="*/ 4 h 8"/>
                  <a:gd name="T56" fmla="*/ 4 w 9"/>
                  <a:gd name="T57" fmla="*/ 5 h 8"/>
                  <a:gd name="T58" fmla="*/ 2 w 9"/>
                  <a:gd name="T59" fmla="*/ 4 h 8"/>
                  <a:gd name="T60" fmla="*/ 3 w 9"/>
                  <a:gd name="T61" fmla="*/ 5 h 8"/>
                  <a:gd name="T62" fmla="*/ 4 w 9"/>
                  <a:gd name="T63" fmla="*/ 6 h 8"/>
                  <a:gd name="T64" fmla="*/ 3 w 9"/>
                  <a:gd name="T65" fmla="*/ 6 h 8"/>
                  <a:gd name="T66" fmla="*/ 1 w 9"/>
                  <a:gd name="T67" fmla="*/ 4 h 8"/>
                  <a:gd name="T68" fmla="*/ 0 w 9"/>
                  <a:gd name="T69" fmla="*/ 4 h 8"/>
                  <a:gd name="T70" fmla="*/ 2 w 9"/>
                  <a:gd name="T71" fmla="*/ 6 h 8"/>
                  <a:gd name="T72" fmla="*/ 0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2"/>
                      <a:pt x="7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4"/>
                      <a:pt x="7" y="3"/>
                      <a:pt x="8" y="3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7" y="3"/>
                      <a:pt x="6" y="1"/>
                      <a:pt x="8" y="3"/>
                    </a:cubicBezTo>
                    <a:cubicBezTo>
                      <a:pt x="9" y="3"/>
                      <a:pt x="6" y="1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0"/>
                      <a:pt x="6" y="1"/>
                      <a:pt x="5" y="0"/>
                    </a:cubicBezTo>
                    <a:cubicBezTo>
                      <a:pt x="4" y="0"/>
                      <a:pt x="6" y="2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3" y="2"/>
                    </a:cubicBezTo>
                    <a:cubicBezTo>
                      <a:pt x="4" y="3"/>
                      <a:pt x="2" y="2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4" y="6"/>
                      <a:pt x="3" y="4"/>
                      <a:pt x="2" y="4"/>
                    </a:cubicBezTo>
                    <a:cubicBezTo>
                      <a:pt x="1" y="4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2" y="6"/>
                      <a:pt x="3" y="6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4" name="Freeform 300"/>
              <p:cNvSpPr>
                <a:spLocks/>
              </p:cNvSpPr>
              <p:nvPr/>
            </p:nvSpPr>
            <p:spPr bwMode="auto">
              <a:xfrm>
                <a:off x="765" y="167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5" name="Freeform 301"/>
              <p:cNvSpPr>
                <a:spLocks/>
              </p:cNvSpPr>
              <p:nvPr/>
            </p:nvSpPr>
            <p:spPr bwMode="auto">
              <a:xfrm>
                <a:off x="765" y="16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6" name="Rectangle 302"/>
              <p:cNvSpPr>
                <a:spLocks noChangeArrowheads="1"/>
              </p:cNvSpPr>
              <p:nvPr/>
            </p:nvSpPr>
            <p:spPr bwMode="auto">
              <a:xfrm>
                <a:off x="779" y="168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7" name="Freeform 303"/>
              <p:cNvSpPr>
                <a:spLocks/>
              </p:cNvSpPr>
              <p:nvPr/>
            </p:nvSpPr>
            <p:spPr bwMode="auto">
              <a:xfrm>
                <a:off x="768" y="16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8" name="Freeform 304"/>
              <p:cNvSpPr>
                <a:spLocks/>
              </p:cNvSpPr>
              <p:nvPr/>
            </p:nvSpPr>
            <p:spPr bwMode="auto">
              <a:xfrm>
                <a:off x="770" y="167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9" name="Freeform 305"/>
              <p:cNvSpPr>
                <a:spLocks/>
              </p:cNvSpPr>
              <p:nvPr/>
            </p:nvSpPr>
            <p:spPr bwMode="auto">
              <a:xfrm>
                <a:off x="765" y="16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0" name="Freeform 306"/>
              <p:cNvSpPr>
                <a:spLocks/>
              </p:cNvSpPr>
              <p:nvPr/>
            </p:nvSpPr>
            <p:spPr bwMode="auto">
              <a:xfrm>
                <a:off x="759" y="1686"/>
                <a:ext cx="17" cy="17"/>
              </a:xfrm>
              <a:custGeom>
                <a:avLst/>
                <a:gdLst>
                  <a:gd name="T0" fmla="*/ 3 w 6"/>
                  <a:gd name="T1" fmla="*/ 6 h 6"/>
                  <a:gd name="T2" fmla="*/ 4 w 6"/>
                  <a:gd name="T3" fmla="*/ 6 h 6"/>
                  <a:gd name="T4" fmla="*/ 2 w 6"/>
                  <a:gd name="T5" fmla="*/ 3 h 6"/>
                  <a:gd name="T6" fmla="*/ 4 w 6"/>
                  <a:gd name="T7" fmla="*/ 5 h 6"/>
                  <a:gd name="T8" fmla="*/ 4 w 6"/>
                  <a:gd name="T9" fmla="*/ 3 h 6"/>
                  <a:gd name="T10" fmla="*/ 5 w 6"/>
                  <a:gd name="T11" fmla="*/ 3 h 6"/>
                  <a:gd name="T12" fmla="*/ 3 w 6"/>
                  <a:gd name="T13" fmla="*/ 1 h 6"/>
                  <a:gd name="T14" fmla="*/ 5 w 6"/>
                  <a:gd name="T15" fmla="*/ 3 h 6"/>
                  <a:gd name="T16" fmla="*/ 6 w 6"/>
                  <a:gd name="T17" fmla="*/ 4 h 6"/>
                  <a:gd name="T18" fmla="*/ 5 w 6"/>
                  <a:gd name="T19" fmla="*/ 2 h 6"/>
                  <a:gd name="T20" fmla="*/ 4 w 6"/>
                  <a:gd name="T21" fmla="*/ 1 h 6"/>
                  <a:gd name="T22" fmla="*/ 3 w 6"/>
                  <a:gd name="T23" fmla="*/ 0 h 6"/>
                  <a:gd name="T24" fmla="*/ 3 w 6"/>
                  <a:gd name="T25" fmla="*/ 1 h 6"/>
                  <a:gd name="T26" fmla="*/ 2 w 6"/>
                  <a:gd name="T27" fmla="*/ 0 h 6"/>
                  <a:gd name="T28" fmla="*/ 3 w 6"/>
                  <a:gd name="T29" fmla="*/ 1 h 6"/>
                  <a:gd name="T30" fmla="*/ 2 w 6"/>
                  <a:gd name="T31" fmla="*/ 0 h 6"/>
                  <a:gd name="T32" fmla="*/ 2 w 6"/>
                  <a:gd name="T33" fmla="*/ 1 h 6"/>
                  <a:gd name="T34" fmla="*/ 2 w 6"/>
                  <a:gd name="T35" fmla="*/ 1 h 6"/>
                  <a:gd name="T36" fmla="*/ 3 w 6"/>
                  <a:gd name="T37" fmla="*/ 2 h 6"/>
                  <a:gd name="T38" fmla="*/ 2 w 6"/>
                  <a:gd name="T39" fmla="*/ 1 h 6"/>
                  <a:gd name="T40" fmla="*/ 3 w 6"/>
                  <a:gd name="T41" fmla="*/ 2 h 6"/>
                  <a:gd name="T42" fmla="*/ 1 w 6"/>
                  <a:gd name="T43" fmla="*/ 1 h 6"/>
                  <a:gd name="T44" fmla="*/ 2 w 6"/>
                  <a:gd name="T45" fmla="*/ 2 h 6"/>
                  <a:gd name="T46" fmla="*/ 1 w 6"/>
                  <a:gd name="T47" fmla="*/ 1 h 6"/>
                  <a:gd name="T48" fmla="*/ 3 w 6"/>
                  <a:gd name="T49" fmla="*/ 3 h 6"/>
                  <a:gd name="T50" fmla="*/ 1 w 6"/>
                  <a:gd name="T51" fmla="*/ 2 h 6"/>
                  <a:gd name="T52" fmla="*/ 1 w 6"/>
                  <a:gd name="T53" fmla="*/ 2 h 6"/>
                  <a:gd name="T54" fmla="*/ 1 w 6"/>
                  <a:gd name="T55" fmla="*/ 2 h 6"/>
                  <a:gd name="T56" fmla="*/ 1 w 6"/>
                  <a:gd name="T57" fmla="*/ 3 h 6"/>
                  <a:gd name="T58" fmla="*/ 2 w 6"/>
                  <a:gd name="T59" fmla="*/ 3 h 6"/>
                  <a:gd name="T60" fmla="*/ 2 w 6"/>
                  <a:gd name="T61" fmla="*/ 4 h 6"/>
                  <a:gd name="T62" fmla="*/ 2 w 6"/>
                  <a:gd name="T63" fmla="*/ 4 h 6"/>
                  <a:gd name="T64" fmla="*/ 3 w 6"/>
                  <a:gd name="T65" fmla="*/ 5 h 6"/>
                  <a:gd name="T66" fmla="*/ 2 w 6"/>
                  <a:gd name="T67" fmla="*/ 4 h 6"/>
                  <a:gd name="T68" fmla="*/ 3 w 6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2" y="0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2"/>
                      <a:pt x="3" y="4"/>
                      <a:pt x="1" y="2"/>
                    </a:cubicBezTo>
                    <a:cubicBezTo>
                      <a:pt x="1" y="2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3" y="5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1" name="Freeform 307"/>
              <p:cNvSpPr>
                <a:spLocks/>
              </p:cNvSpPr>
              <p:nvPr/>
            </p:nvSpPr>
            <p:spPr bwMode="auto">
              <a:xfrm>
                <a:off x="765" y="168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2" name="Freeform 308"/>
              <p:cNvSpPr>
                <a:spLocks/>
              </p:cNvSpPr>
              <p:nvPr/>
            </p:nvSpPr>
            <p:spPr bwMode="auto">
              <a:xfrm>
                <a:off x="754" y="1689"/>
                <a:ext cx="14" cy="22"/>
              </a:xfrm>
              <a:custGeom>
                <a:avLst/>
                <a:gdLst>
                  <a:gd name="T0" fmla="*/ 3 w 5"/>
                  <a:gd name="T1" fmla="*/ 4 h 8"/>
                  <a:gd name="T2" fmla="*/ 1 w 5"/>
                  <a:gd name="T3" fmla="*/ 2 h 8"/>
                  <a:gd name="T4" fmla="*/ 4 w 5"/>
                  <a:gd name="T5" fmla="*/ 5 h 8"/>
                  <a:gd name="T6" fmla="*/ 4 w 5"/>
                  <a:gd name="T7" fmla="*/ 6 h 8"/>
                  <a:gd name="T8" fmla="*/ 2 w 5"/>
                  <a:gd name="T9" fmla="*/ 3 h 8"/>
                  <a:gd name="T10" fmla="*/ 1 w 5"/>
                  <a:gd name="T11" fmla="*/ 3 h 8"/>
                  <a:gd name="T12" fmla="*/ 3 w 5"/>
                  <a:gd name="T13" fmla="*/ 5 h 8"/>
                  <a:gd name="T14" fmla="*/ 3 w 5"/>
                  <a:gd name="T15" fmla="*/ 6 h 8"/>
                  <a:gd name="T16" fmla="*/ 3 w 5"/>
                  <a:gd name="T17" fmla="*/ 5 h 8"/>
                  <a:gd name="T18" fmla="*/ 1 w 5"/>
                  <a:gd name="T19" fmla="*/ 4 h 8"/>
                  <a:gd name="T20" fmla="*/ 4 w 5"/>
                  <a:gd name="T21" fmla="*/ 8 h 8"/>
                  <a:gd name="T22" fmla="*/ 4 w 5"/>
                  <a:gd name="T23" fmla="*/ 8 h 8"/>
                  <a:gd name="T24" fmla="*/ 3 w 5"/>
                  <a:gd name="T25" fmla="*/ 6 h 8"/>
                  <a:gd name="T26" fmla="*/ 3 w 5"/>
                  <a:gd name="T27" fmla="*/ 6 h 8"/>
                  <a:gd name="T28" fmla="*/ 4 w 5"/>
                  <a:gd name="T29" fmla="*/ 7 h 8"/>
                  <a:gd name="T30" fmla="*/ 5 w 5"/>
                  <a:gd name="T31" fmla="*/ 6 h 8"/>
                  <a:gd name="T32" fmla="*/ 5 w 5"/>
                  <a:gd name="T33" fmla="*/ 6 h 8"/>
                  <a:gd name="T34" fmla="*/ 4 w 5"/>
                  <a:gd name="T35" fmla="*/ 5 h 8"/>
                  <a:gd name="T36" fmla="*/ 3 w 5"/>
                  <a:gd name="T37" fmla="*/ 3 h 8"/>
                  <a:gd name="T38" fmla="*/ 3 w 5"/>
                  <a:gd name="T39" fmla="*/ 4 h 8"/>
                  <a:gd name="T40" fmla="*/ 2 w 5"/>
                  <a:gd name="T41" fmla="*/ 2 h 8"/>
                  <a:gd name="T42" fmla="*/ 1 w 5"/>
                  <a:gd name="T43" fmla="*/ 1 h 8"/>
                  <a:gd name="T44" fmla="*/ 1 w 5"/>
                  <a:gd name="T45" fmla="*/ 1 h 8"/>
                  <a:gd name="T46" fmla="*/ 3 w 5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5"/>
                      <a:pt x="2" y="6"/>
                      <a:pt x="4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2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3" name="Rectangle 309"/>
              <p:cNvSpPr>
                <a:spLocks noChangeArrowheads="1"/>
              </p:cNvSpPr>
              <p:nvPr/>
            </p:nvSpPr>
            <p:spPr bwMode="auto">
              <a:xfrm>
                <a:off x="762" y="1695"/>
                <a:ext cx="1" cy="2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4" name="Freeform 310"/>
              <p:cNvSpPr>
                <a:spLocks/>
              </p:cNvSpPr>
              <p:nvPr/>
            </p:nvSpPr>
            <p:spPr bwMode="auto">
              <a:xfrm>
                <a:off x="768" y="170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5" name="Freeform 311"/>
              <p:cNvSpPr>
                <a:spLocks/>
              </p:cNvSpPr>
              <p:nvPr/>
            </p:nvSpPr>
            <p:spPr bwMode="auto">
              <a:xfrm>
                <a:off x="757" y="17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6" name="Freeform 312"/>
              <p:cNvSpPr>
                <a:spLocks/>
              </p:cNvSpPr>
              <p:nvPr/>
            </p:nvSpPr>
            <p:spPr bwMode="auto">
              <a:xfrm>
                <a:off x="757" y="1703"/>
                <a:ext cx="8" cy="11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2 w 3"/>
                  <a:gd name="T7" fmla="*/ 3 h 4"/>
                  <a:gd name="T8" fmla="*/ 2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7" name="Freeform 313"/>
              <p:cNvSpPr>
                <a:spLocks/>
              </p:cNvSpPr>
              <p:nvPr/>
            </p:nvSpPr>
            <p:spPr bwMode="auto">
              <a:xfrm>
                <a:off x="740" y="1700"/>
                <a:ext cx="22" cy="27"/>
              </a:xfrm>
              <a:custGeom>
                <a:avLst/>
                <a:gdLst>
                  <a:gd name="T0" fmla="*/ 5 w 8"/>
                  <a:gd name="T1" fmla="*/ 2 h 10"/>
                  <a:gd name="T2" fmla="*/ 5 w 8"/>
                  <a:gd name="T3" fmla="*/ 3 h 10"/>
                  <a:gd name="T4" fmla="*/ 4 w 8"/>
                  <a:gd name="T5" fmla="*/ 2 h 10"/>
                  <a:gd name="T6" fmla="*/ 3 w 8"/>
                  <a:gd name="T7" fmla="*/ 2 h 10"/>
                  <a:gd name="T8" fmla="*/ 4 w 8"/>
                  <a:gd name="T9" fmla="*/ 2 h 10"/>
                  <a:gd name="T10" fmla="*/ 4 w 8"/>
                  <a:gd name="T11" fmla="*/ 3 h 10"/>
                  <a:gd name="T12" fmla="*/ 5 w 8"/>
                  <a:gd name="T13" fmla="*/ 4 h 10"/>
                  <a:gd name="T14" fmla="*/ 3 w 8"/>
                  <a:gd name="T15" fmla="*/ 3 h 10"/>
                  <a:gd name="T16" fmla="*/ 5 w 8"/>
                  <a:gd name="T17" fmla="*/ 5 h 10"/>
                  <a:gd name="T18" fmla="*/ 4 w 8"/>
                  <a:gd name="T19" fmla="*/ 5 h 10"/>
                  <a:gd name="T20" fmla="*/ 4 w 8"/>
                  <a:gd name="T21" fmla="*/ 5 h 10"/>
                  <a:gd name="T22" fmla="*/ 4 w 8"/>
                  <a:gd name="T23" fmla="*/ 5 h 10"/>
                  <a:gd name="T24" fmla="*/ 2 w 8"/>
                  <a:gd name="T25" fmla="*/ 4 h 10"/>
                  <a:gd name="T26" fmla="*/ 2 w 8"/>
                  <a:gd name="T27" fmla="*/ 4 h 10"/>
                  <a:gd name="T28" fmla="*/ 1 w 8"/>
                  <a:gd name="T29" fmla="*/ 4 h 10"/>
                  <a:gd name="T30" fmla="*/ 2 w 8"/>
                  <a:gd name="T31" fmla="*/ 6 h 10"/>
                  <a:gd name="T32" fmla="*/ 1 w 8"/>
                  <a:gd name="T33" fmla="*/ 5 h 10"/>
                  <a:gd name="T34" fmla="*/ 3 w 8"/>
                  <a:gd name="T35" fmla="*/ 7 h 10"/>
                  <a:gd name="T36" fmla="*/ 3 w 8"/>
                  <a:gd name="T37" fmla="*/ 7 h 10"/>
                  <a:gd name="T38" fmla="*/ 1 w 8"/>
                  <a:gd name="T39" fmla="*/ 6 h 10"/>
                  <a:gd name="T40" fmla="*/ 2 w 8"/>
                  <a:gd name="T41" fmla="*/ 7 h 10"/>
                  <a:gd name="T42" fmla="*/ 0 w 8"/>
                  <a:gd name="T43" fmla="*/ 6 h 10"/>
                  <a:gd name="T44" fmla="*/ 2 w 8"/>
                  <a:gd name="T45" fmla="*/ 8 h 10"/>
                  <a:gd name="T46" fmla="*/ 1 w 8"/>
                  <a:gd name="T47" fmla="*/ 8 h 10"/>
                  <a:gd name="T48" fmla="*/ 4 w 8"/>
                  <a:gd name="T49" fmla="*/ 10 h 10"/>
                  <a:gd name="T50" fmla="*/ 4 w 8"/>
                  <a:gd name="T51" fmla="*/ 8 h 10"/>
                  <a:gd name="T52" fmla="*/ 3 w 8"/>
                  <a:gd name="T53" fmla="*/ 7 h 10"/>
                  <a:gd name="T54" fmla="*/ 5 w 8"/>
                  <a:gd name="T55" fmla="*/ 8 h 10"/>
                  <a:gd name="T56" fmla="*/ 4 w 8"/>
                  <a:gd name="T57" fmla="*/ 6 h 10"/>
                  <a:gd name="T58" fmla="*/ 5 w 8"/>
                  <a:gd name="T59" fmla="*/ 7 h 10"/>
                  <a:gd name="T60" fmla="*/ 4 w 8"/>
                  <a:gd name="T61" fmla="*/ 6 h 10"/>
                  <a:gd name="T62" fmla="*/ 6 w 8"/>
                  <a:gd name="T63" fmla="*/ 8 h 10"/>
                  <a:gd name="T64" fmla="*/ 7 w 8"/>
                  <a:gd name="T65" fmla="*/ 5 h 10"/>
                  <a:gd name="T66" fmla="*/ 6 w 8"/>
                  <a:gd name="T67" fmla="*/ 4 h 10"/>
                  <a:gd name="T68" fmla="*/ 6 w 8"/>
                  <a:gd name="T69" fmla="*/ 3 h 10"/>
                  <a:gd name="T70" fmla="*/ 5 w 8"/>
                  <a:gd name="T71" fmla="*/ 2 h 10"/>
                  <a:gd name="T72" fmla="*/ 8 w 8"/>
                  <a:gd name="T73" fmla="*/ 4 h 10"/>
                  <a:gd name="T74" fmla="*/ 8 w 8"/>
                  <a:gd name="T75" fmla="*/ 4 h 10"/>
                  <a:gd name="T76" fmla="*/ 7 w 8"/>
                  <a:gd name="T77" fmla="*/ 4 h 10"/>
                  <a:gd name="T78" fmla="*/ 8 w 8"/>
                  <a:gd name="T79" fmla="*/ 4 h 10"/>
                  <a:gd name="T80" fmla="*/ 5 w 8"/>
                  <a:gd name="T81" fmla="*/ 1 h 10"/>
                  <a:gd name="T82" fmla="*/ 3 w 8"/>
                  <a:gd name="T83" fmla="*/ 1 h 10"/>
                  <a:gd name="T84" fmla="*/ 5 w 8"/>
                  <a:gd name="T8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4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5" y="4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4" y="4"/>
                      <a:pt x="5" y="5"/>
                    </a:cubicBezTo>
                    <a:cubicBezTo>
                      <a:pt x="4" y="4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3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5"/>
                      <a:pt x="3" y="7"/>
                    </a:cubicBezTo>
                    <a:cubicBezTo>
                      <a:pt x="1" y="5"/>
                      <a:pt x="4" y="8"/>
                      <a:pt x="3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0" y="6"/>
                      <a:pt x="1" y="7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5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4" y="1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6" y="4"/>
                      <a:pt x="3" y="0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8" name="Freeform 314"/>
              <p:cNvSpPr>
                <a:spLocks/>
              </p:cNvSpPr>
              <p:nvPr/>
            </p:nvSpPr>
            <p:spPr bwMode="auto">
              <a:xfrm>
                <a:off x="762" y="171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9" name="Freeform 315"/>
              <p:cNvSpPr>
                <a:spLocks/>
              </p:cNvSpPr>
              <p:nvPr/>
            </p:nvSpPr>
            <p:spPr bwMode="auto">
              <a:xfrm>
                <a:off x="743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0" name="Rectangle 316"/>
              <p:cNvSpPr>
                <a:spLocks noChangeArrowheads="1"/>
              </p:cNvSpPr>
              <p:nvPr/>
            </p:nvSpPr>
            <p:spPr bwMode="auto">
              <a:xfrm>
                <a:off x="762" y="1711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1" name="Freeform 317"/>
              <p:cNvSpPr>
                <a:spLocks/>
              </p:cNvSpPr>
              <p:nvPr/>
            </p:nvSpPr>
            <p:spPr bwMode="auto">
              <a:xfrm>
                <a:off x="754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2" name="Freeform 318"/>
              <p:cNvSpPr>
                <a:spLocks/>
              </p:cNvSpPr>
              <p:nvPr/>
            </p:nvSpPr>
            <p:spPr bwMode="auto">
              <a:xfrm>
                <a:off x="738" y="171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3" name="Freeform 319"/>
              <p:cNvSpPr>
                <a:spLocks/>
              </p:cNvSpPr>
              <p:nvPr/>
            </p:nvSpPr>
            <p:spPr bwMode="auto">
              <a:xfrm>
                <a:off x="732" y="17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4" name="Freeform 320"/>
              <p:cNvSpPr>
                <a:spLocks/>
              </p:cNvSpPr>
              <p:nvPr/>
            </p:nvSpPr>
            <p:spPr bwMode="auto">
              <a:xfrm>
                <a:off x="716" y="1719"/>
                <a:ext cx="33" cy="38"/>
              </a:xfrm>
              <a:custGeom>
                <a:avLst/>
                <a:gdLst>
                  <a:gd name="T0" fmla="*/ 3 w 12"/>
                  <a:gd name="T1" fmla="*/ 11 h 14"/>
                  <a:gd name="T2" fmla="*/ 4 w 12"/>
                  <a:gd name="T3" fmla="*/ 13 h 14"/>
                  <a:gd name="T4" fmla="*/ 5 w 12"/>
                  <a:gd name="T5" fmla="*/ 13 h 14"/>
                  <a:gd name="T6" fmla="*/ 5 w 12"/>
                  <a:gd name="T7" fmla="*/ 12 h 14"/>
                  <a:gd name="T8" fmla="*/ 6 w 12"/>
                  <a:gd name="T9" fmla="*/ 11 h 14"/>
                  <a:gd name="T10" fmla="*/ 7 w 12"/>
                  <a:gd name="T11" fmla="*/ 11 h 14"/>
                  <a:gd name="T12" fmla="*/ 6 w 12"/>
                  <a:gd name="T13" fmla="*/ 8 h 14"/>
                  <a:gd name="T14" fmla="*/ 7 w 12"/>
                  <a:gd name="T15" fmla="*/ 8 h 14"/>
                  <a:gd name="T16" fmla="*/ 8 w 12"/>
                  <a:gd name="T17" fmla="*/ 8 h 14"/>
                  <a:gd name="T18" fmla="*/ 6 w 12"/>
                  <a:gd name="T19" fmla="*/ 6 h 14"/>
                  <a:gd name="T20" fmla="*/ 6 w 12"/>
                  <a:gd name="T21" fmla="*/ 5 h 14"/>
                  <a:gd name="T22" fmla="*/ 7 w 12"/>
                  <a:gd name="T23" fmla="*/ 6 h 14"/>
                  <a:gd name="T24" fmla="*/ 8 w 12"/>
                  <a:gd name="T25" fmla="*/ 5 h 14"/>
                  <a:gd name="T26" fmla="*/ 9 w 12"/>
                  <a:gd name="T27" fmla="*/ 5 h 14"/>
                  <a:gd name="T28" fmla="*/ 9 w 12"/>
                  <a:gd name="T29" fmla="*/ 4 h 14"/>
                  <a:gd name="T30" fmla="*/ 8 w 12"/>
                  <a:gd name="T31" fmla="*/ 3 h 14"/>
                  <a:gd name="T32" fmla="*/ 9 w 12"/>
                  <a:gd name="T33" fmla="*/ 3 h 14"/>
                  <a:gd name="T34" fmla="*/ 9 w 12"/>
                  <a:gd name="T35" fmla="*/ 3 h 14"/>
                  <a:gd name="T36" fmla="*/ 11 w 12"/>
                  <a:gd name="T37" fmla="*/ 2 h 14"/>
                  <a:gd name="T38" fmla="*/ 10 w 12"/>
                  <a:gd name="T39" fmla="*/ 2 h 14"/>
                  <a:gd name="T40" fmla="*/ 11 w 12"/>
                  <a:gd name="T41" fmla="*/ 3 h 14"/>
                  <a:gd name="T42" fmla="*/ 8 w 12"/>
                  <a:gd name="T43" fmla="*/ 0 h 14"/>
                  <a:gd name="T44" fmla="*/ 7 w 12"/>
                  <a:gd name="T45" fmla="*/ 0 h 14"/>
                  <a:gd name="T46" fmla="*/ 7 w 12"/>
                  <a:gd name="T47" fmla="*/ 1 h 14"/>
                  <a:gd name="T48" fmla="*/ 6 w 12"/>
                  <a:gd name="T49" fmla="*/ 1 h 14"/>
                  <a:gd name="T50" fmla="*/ 6 w 12"/>
                  <a:gd name="T51" fmla="*/ 2 h 14"/>
                  <a:gd name="T52" fmla="*/ 6 w 12"/>
                  <a:gd name="T53" fmla="*/ 3 h 14"/>
                  <a:gd name="T54" fmla="*/ 6 w 12"/>
                  <a:gd name="T55" fmla="*/ 3 h 14"/>
                  <a:gd name="T56" fmla="*/ 5 w 12"/>
                  <a:gd name="T57" fmla="*/ 3 h 14"/>
                  <a:gd name="T58" fmla="*/ 5 w 12"/>
                  <a:gd name="T59" fmla="*/ 3 h 14"/>
                  <a:gd name="T60" fmla="*/ 6 w 12"/>
                  <a:gd name="T61" fmla="*/ 5 h 14"/>
                  <a:gd name="T62" fmla="*/ 4 w 12"/>
                  <a:gd name="T63" fmla="*/ 4 h 14"/>
                  <a:gd name="T64" fmla="*/ 4 w 12"/>
                  <a:gd name="T65" fmla="*/ 4 h 14"/>
                  <a:gd name="T66" fmla="*/ 5 w 12"/>
                  <a:gd name="T67" fmla="*/ 5 h 14"/>
                  <a:gd name="T68" fmla="*/ 5 w 12"/>
                  <a:gd name="T69" fmla="*/ 7 h 14"/>
                  <a:gd name="T70" fmla="*/ 5 w 12"/>
                  <a:gd name="T71" fmla="*/ 8 h 14"/>
                  <a:gd name="T72" fmla="*/ 4 w 12"/>
                  <a:gd name="T73" fmla="*/ 8 h 14"/>
                  <a:gd name="T74" fmla="*/ 4 w 12"/>
                  <a:gd name="T75" fmla="*/ 9 h 14"/>
                  <a:gd name="T76" fmla="*/ 5 w 12"/>
                  <a:gd name="T77" fmla="*/ 10 h 14"/>
                  <a:gd name="T78" fmla="*/ 3 w 12"/>
                  <a:gd name="T7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4">
                    <a:moveTo>
                      <a:pt x="2" y="9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5" y="13"/>
                      <a:pt x="5" y="13"/>
                    </a:cubicBezTo>
                    <a:cubicBezTo>
                      <a:pt x="5" y="13"/>
                      <a:pt x="3" y="11"/>
                      <a:pt x="4" y="11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2"/>
                      <a:pt x="4" y="10"/>
                      <a:pt x="3" y="10"/>
                    </a:cubicBezTo>
                    <a:cubicBezTo>
                      <a:pt x="8" y="14"/>
                      <a:pt x="3" y="8"/>
                      <a:pt x="6" y="11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6" y="11"/>
                      <a:pt x="6" y="9"/>
                      <a:pt x="7" y="11"/>
                    </a:cubicBezTo>
                    <a:cubicBezTo>
                      <a:pt x="4" y="8"/>
                      <a:pt x="8" y="11"/>
                      <a:pt x="5" y="8"/>
                    </a:cubicBezTo>
                    <a:cubicBezTo>
                      <a:pt x="7" y="9"/>
                      <a:pt x="5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5" y="7"/>
                      <a:pt x="7" y="8"/>
                    </a:cubicBezTo>
                    <a:cubicBezTo>
                      <a:pt x="7" y="8"/>
                      <a:pt x="6" y="8"/>
                      <a:pt x="5" y="7"/>
                    </a:cubicBezTo>
                    <a:cubicBezTo>
                      <a:pt x="6" y="7"/>
                      <a:pt x="6" y="7"/>
                      <a:pt x="8" y="8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6" y="5"/>
                      <a:pt x="4" y="4"/>
                      <a:pt x="6" y="5"/>
                    </a:cubicBezTo>
                    <a:cubicBezTo>
                      <a:pt x="7" y="6"/>
                      <a:pt x="6" y="6"/>
                      <a:pt x="7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9" y="7"/>
                      <a:pt x="7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6"/>
                      <a:pt x="7" y="3"/>
                      <a:pt x="9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9" y="4"/>
                      <a:pt x="10" y="5"/>
                    </a:cubicBezTo>
                    <a:cubicBezTo>
                      <a:pt x="9" y="4"/>
                      <a:pt x="10" y="4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8" y="2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2" y="4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11" y="4"/>
                      <a:pt x="9" y="2"/>
                      <a:pt x="10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2"/>
                      <a:pt x="6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6" y="2"/>
                      <a:pt x="7" y="3"/>
                      <a:pt x="6" y="2"/>
                    </a:cubicBezTo>
                    <a:cubicBezTo>
                      <a:pt x="7" y="3"/>
                      <a:pt x="6" y="2"/>
                      <a:pt x="7" y="3"/>
                    </a:cubicBezTo>
                    <a:cubicBezTo>
                      <a:pt x="7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4"/>
                      <a:pt x="5" y="3"/>
                    </a:cubicBezTo>
                    <a:cubicBezTo>
                      <a:pt x="6" y="4"/>
                      <a:pt x="6" y="4"/>
                      <a:pt x="7" y="6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7" y="6"/>
                      <a:pt x="5" y="4"/>
                      <a:pt x="6" y="5"/>
                    </a:cubicBezTo>
                    <a:cubicBezTo>
                      <a:pt x="5" y="4"/>
                      <a:pt x="5" y="5"/>
                      <a:pt x="4" y="4"/>
                    </a:cubicBezTo>
                    <a:cubicBezTo>
                      <a:pt x="4" y="3"/>
                      <a:pt x="5" y="5"/>
                      <a:pt x="5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4" y="9"/>
                      <a:pt x="1" y="7"/>
                      <a:pt x="4" y="9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7"/>
                      <a:pt x="4" y="12"/>
                      <a:pt x="2" y="9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5" name="Freeform 321"/>
              <p:cNvSpPr>
                <a:spLocks/>
              </p:cNvSpPr>
              <p:nvPr/>
            </p:nvSpPr>
            <p:spPr bwMode="auto">
              <a:xfrm>
                <a:off x="724" y="173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6" name="Rectangle 322"/>
              <p:cNvSpPr>
                <a:spLocks noChangeArrowheads="1"/>
              </p:cNvSpPr>
              <p:nvPr/>
            </p:nvSpPr>
            <p:spPr bwMode="auto">
              <a:xfrm>
                <a:off x="727" y="1738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7" name="Freeform 323"/>
              <p:cNvSpPr>
                <a:spLocks/>
              </p:cNvSpPr>
              <p:nvPr/>
            </p:nvSpPr>
            <p:spPr bwMode="auto">
              <a:xfrm>
                <a:off x="719" y="174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8" name="Rectangle 324"/>
              <p:cNvSpPr>
                <a:spLocks noChangeArrowheads="1"/>
              </p:cNvSpPr>
              <p:nvPr/>
            </p:nvSpPr>
            <p:spPr bwMode="auto">
              <a:xfrm>
                <a:off x="721" y="174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9" name="Freeform 325"/>
              <p:cNvSpPr>
                <a:spLocks/>
              </p:cNvSpPr>
              <p:nvPr/>
            </p:nvSpPr>
            <p:spPr bwMode="auto">
              <a:xfrm>
                <a:off x="710" y="1746"/>
                <a:ext cx="20" cy="25"/>
              </a:xfrm>
              <a:custGeom>
                <a:avLst/>
                <a:gdLst>
                  <a:gd name="T0" fmla="*/ 1 w 7"/>
                  <a:gd name="T1" fmla="*/ 6 h 9"/>
                  <a:gd name="T2" fmla="*/ 1 w 7"/>
                  <a:gd name="T3" fmla="*/ 8 h 9"/>
                  <a:gd name="T4" fmla="*/ 1 w 7"/>
                  <a:gd name="T5" fmla="*/ 7 h 9"/>
                  <a:gd name="T6" fmla="*/ 2 w 7"/>
                  <a:gd name="T7" fmla="*/ 9 h 9"/>
                  <a:gd name="T8" fmla="*/ 4 w 7"/>
                  <a:gd name="T9" fmla="*/ 6 h 9"/>
                  <a:gd name="T10" fmla="*/ 4 w 7"/>
                  <a:gd name="T11" fmla="*/ 7 h 9"/>
                  <a:gd name="T12" fmla="*/ 4 w 7"/>
                  <a:gd name="T13" fmla="*/ 4 h 9"/>
                  <a:gd name="T14" fmla="*/ 5 w 7"/>
                  <a:gd name="T15" fmla="*/ 6 h 9"/>
                  <a:gd name="T16" fmla="*/ 5 w 7"/>
                  <a:gd name="T17" fmla="*/ 5 h 9"/>
                  <a:gd name="T18" fmla="*/ 5 w 7"/>
                  <a:gd name="T19" fmla="*/ 4 h 9"/>
                  <a:gd name="T20" fmla="*/ 5 w 7"/>
                  <a:gd name="T21" fmla="*/ 5 h 9"/>
                  <a:gd name="T22" fmla="*/ 5 w 7"/>
                  <a:gd name="T23" fmla="*/ 4 h 9"/>
                  <a:gd name="T24" fmla="*/ 5 w 7"/>
                  <a:gd name="T25" fmla="*/ 4 h 9"/>
                  <a:gd name="T26" fmla="*/ 5 w 7"/>
                  <a:gd name="T27" fmla="*/ 4 h 9"/>
                  <a:gd name="T28" fmla="*/ 5 w 7"/>
                  <a:gd name="T29" fmla="*/ 3 h 9"/>
                  <a:gd name="T30" fmla="*/ 6 w 7"/>
                  <a:gd name="T31" fmla="*/ 4 h 9"/>
                  <a:gd name="T32" fmla="*/ 5 w 7"/>
                  <a:gd name="T33" fmla="*/ 2 h 9"/>
                  <a:gd name="T34" fmla="*/ 4 w 7"/>
                  <a:gd name="T35" fmla="*/ 1 h 9"/>
                  <a:gd name="T36" fmla="*/ 5 w 7"/>
                  <a:gd name="T37" fmla="*/ 3 h 9"/>
                  <a:gd name="T38" fmla="*/ 5 w 7"/>
                  <a:gd name="T39" fmla="*/ 3 h 9"/>
                  <a:gd name="T40" fmla="*/ 5 w 7"/>
                  <a:gd name="T41" fmla="*/ 3 h 9"/>
                  <a:gd name="T42" fmla="*/ 4 w 7"/>
                  <a:gd name="T43" fmla="*/ 2 h 9"/>
                  <a:gd name="T44" fmla="*/ 2 w 7"/>
                  <a:gd name="T45" fmla="*/ 2 h 9"/>
                  <a:gd name="T46" fmla="*/ 2 w 7"/>
                  <a:gd name="T47" fmla="*/ 1 h 9"/>
                  <a:gd name="T48" fmla="*/ 2 w 7"/>
                  <a:gd name="T49" fmla="*/ 2 h 9"/>
                  <a:gd name="T50" fmla="*/ 3 w 7"/>
                  <a:gd name="T51" fmla="*/ 3 h 9"/>
                  <a:gd name="T52" fmla="*/ 4 w 7"/>
                  <a:gd name="T53" fmla="*/ 4 h 9"/>
                  <a:gd name="T54" fmla="*/ 4 w 7"/>
                  <a:gd name="T55" fmla="*/ 4 h 9"/>
                  <a:gd name="T56" fmla="*/ 3 w 7"/>
                  <a:gd name="T57" fmla="*/ 3 h 9"/>
                  <a:gd name="T58" fmla="*/ 4 w 7"/>
                  <a:gd name="T59" fmla="*/ 4 h 9"/>
                  <a:gd name="T60" fmla="*/ 2 w 7"/>
                  <a:gd name="T61" fmla="*/ 2 h 9"/>
                  <a:gd name="T62" fmla="*/ 3 w 7"/>
                  <a:gd name="T63" fmla="*/ 4 h 9"/>
                  <a:gd name="T64" fmla="*/ 2 w 7"/>
                  <a:gd name="T65" fmla="*/ 5 h 9"/>
                  <a:gd name="T66" fmla="*/ 2 w 7"/>
                  <a:gd name="T67" fmla="*/ 4 h 9"/>
                  <a:gd name="T68" fmla="*/ 2 w 7"/>
                  <a:gd name="T69" fmla="*/ 5 h 9"/>
                  <a:gd name="T70" fmla="*/ 1 w 7"/>
                  <a:gd name="T71" fmla="*/ 5 h 9"/>
                  <a:gd name="T72" fmla="*/ 2 w 7"/>
                  <a:gd name="T73" fmla="*/ 6 h 9"/>
                  <a:gd name="T74" fmla="*/ 1 w 7"/>
                  <a:gd name="T75" fmla="*/ 6 h 9"/>
                  <a:gd name="T76" fmla="*/ 1 w 7"/>
                  <a:gd name="T77" fmla="*/ 6 h 9"/>
                  <a:gd name="T78" fmla="*/ 2 w 7"/>
                  <a:gd name="T79" fmla="*/ 8 h 9"/>
                  <a:gd name="T80" fmla="*/ 1 w 7"/>
                  <a:gd name="T8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0" y="7"/>
                      <a:pt x="2" y="9"/>
                    </a:cubicBezTo>
                    <a:cubicBezTo>
                      <a:pt x="2" y="8"/>
                      <a:pt x="4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5"/>
                      <a:pt x="6" y="8"/>
                      <a:pt x="4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3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5" y="3"/>
                      <a:pt x="7" y="5"/>
                      <a:pt x="5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5"/>
                      <a:pt x="4" y="2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4" y="4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5" y="5"/>
                      <a:pt x="4" y="4"/>
                    </a:cubicBezTo>
                    <a:cubicBezTo>
                      <a:pt x="3" y="4"/>
                      <a:pt x="4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8"/>
                      <a:pt x="2" y="8"/>
                    </a:cubicBezTo>
                    <a:cubicBezTo>
                      <a:pt x="1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0" name="Freeform 326"/>
              <p:cNvSpPr>
                <a:spLocks/>
              </p:cNvSpPr>
              <p:nvPr/>
            </p:nvSpPr>
            <p:spPr bwMode="auto">
              <a:xfrm>
                <a:off x="710" y="1768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1" name="Freeform 327"/>
              <p:cNvSpPr>
                <a:spLocks/>
              </p:cNvSpPr>
              <p:nvPr/>
            </p:nvSpPr>
            <p:spPr bwMode="auto">
              <a:xfrm>
                <a:off x="702" y="1765"/>
                <a:ext cx="14" cy="19"/>
              </a:xfrm>
              <a:custGeom>
                <a:avLst/>
                <a:gdLst>
                  <a:gd name="T0" fmla="*/ 2 w 5"/>
                  <a:gd name="T1" fmla="*/ 3 h 7"/>
                  <a:gd name="T2" fmla="*/ 2 w 5"/>
                  <a:gd name="T3" fmla="*/ 5 h 7"/>
                  <a:gd name="T4" fmla="*/ 4 w 5"/>
                  <a:gd name="T5" fmla="*/ 4 h 7"/>
                  <a:gd name="T6" fmla="*/ 3 w 5"/>
                  <a:gd name="T7" fmla="*/ 2 h 7"/>
                  <a:gd name="T8" fmla="*/ 4 w 5"/>
                  <a:gd name="T9" fmla="*/ 3 h 7"/>
                  <a:gd name="T10" fmla="*/ 4 w 5"/>
                  <a:gd name="T11" fmla="*/ 2 h 7"/>
                  <a:gd name="T12" fmla="*/ 4 w 5"/>
                  <a:gd name="T13" fmla="*/ 2 h 7"/>
                  <a:gd name="T14" fmla="*/ 3 w 5"/>
                  <a:gd name="T15" fmla="*/ 2 h 7"/>
                  <a:gd name="T16" fmla="*/ 3 w 5"/>
                  <a:gd name="T17" fmla="*/ 2 h 7"/>
                  <a:gd name="T18" fmla="*/ 3 w 5"/>
                  <a:gd name="T19" fmla="*/ 1 h 7"/>
                  <a:gd name="T20" fmla="*/ 3 w 5"/>
                  <a:gd name="T21" fmla="*/ 3 h 7"/>
                  <a:gd name="T22" fmla="*/ 2 w 5"/>
                  <a:gd name="T23" fmla="*/ 1 h 7"/>
                  <a:gd name="T24" fmla="*/ 1 w 5"/>
                  <a:gd name="T25" fmla="*/ 1 h 7"/>
                  <a:gd name="T26" fmla="*/ 2 w 5"/>
                  <a:gd name="T27" fmla="*/ 2 h 7"/>
                  <a:gd name="T28" fmla="*/ 2 w 5"/>
                  <a:gd name="T29" fmla="*/ 3 h 7"/>
                  <a:gd name="T30" fmla="*/ 1 w 5"/>
                  <a:gd name="T31" fmla="*/ 1 h 7"/>
                  <a:gd name="T32" fmla="*/ 0 w 5"/>
                  <a:gd name="T33" fmla="*/ 3 h 7"/>
                  <a:gd name="T34" fmla="*/ 1 w 5"/>
                  <a:gd name="T35" fmla="*/ 5 h 7"/>
                  <a:gd name="T36" fmla="*/ 1 w 5"/>
                  <a:gd name="T37" fmla="*/ 3 h 7"/>
                  <a:gd name="T38" fmla="*/ 0 w 5"/>
                  <a:gd name="T39" fmla="*/ 3 h 7"/>
                  <a:gd name="T40" fmla="*/ 1 w 5"/>
                  <a:gd name="T41" fmla="*/ 6 h 7"/>
                  <a:gd name="T42" fmla="*/ 2 w 5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5" y="3"/>
                      <a:pt x="4" y="2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4" y="4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2" y="3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1" y="4"/>
                      <a:pt x="2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2" name="Rectangle 328"/>
              <p:cNvSpPr>
                <a:spLocks noChangeArrowheads="1"/>
              </p:cNvSpPr>
              <p:nvPr/>
            </p:nvSpPr>
            <p:spPr bwMode="auto">
              <a:xfrm>
                <a:off x="708" y="177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3" name="Freeform 329"/>
              <p:cNvSpPr>
                <a:spLocks/>
              </p:cNvSpPr>
              <p:nvPr/>
            </p:nvSpPr>
            <p:spPr bwMode="auto">
              <a:xfrm>
                <a:off x="1244" y="2285"/>
                <a:ext cx="855" cy="971"/>
              </a:xfrm>
              <a:custGeom>
                <a:avLst/>
                <a:gdLst>
                  <a:gd name="T0" fmla="*/ 76 w 314"/>
                  <a:gd name="T1" fmla="*/ 0 h 357"/>
                  <a:gd name="T2" fmla="*/ 65 w 314"/>
                  <a:gd name="T3" fmla="*/ 33 h 357"/>
                  <a:gd name="T4" fmla="*/ 55 w 314"/>
                  <a:gd name="T5" fmla="*/ 75 h 357"/>
                  <a:gd name="T6" fmla="*/ 42 w 314"/>
                  <a:gd name="T7" fmla="*/ 142 h 357"/>
                  <a:gd name="T8" fmla="*/ 18 w 314"/>
                  <a:gd name="T9" fmla="*/ 247 h 357"/>
                  <a:gd name="T10" fmla="*/ 0 w 314"/>
                  <a:gd name="T11" fmla="*/ 357 h 357"/>
                  <a:gd name="T12" fmla="*/ 153 w 314"/>
                  <a:gd name="T13" fmla="*/ 357 h 357"/>
                  <a:gd name="T14" fmla="*/ 241 w 314"/>
                  <a:gd name="T15" fmla="*/ 357 h 357"/>
                  <a:gd name="T16" fmla="*/ 275 w 314"/>
                  <a:gd name="T17" fmla="*/ 357 h 357"/>
                  <a:gd name="T18" fmla="*/ 314 w 314"/>
                  <a:gd name="T19" fmla="*/ 357 h 357"/>
                  <a:gd name="T20" fmla="*/ 308 w 314"/>
                  <a:gd name="T21" fmla="*/ 325 h 357"/>
                  <a:gd name="T22" fmla="*/ 299 w 314"/>
                  <a:gd name="T23" fmla="*/ 297 h 357"/>
                  <a:gd name="T24" fmla="*/ 292 w 314"/>
                  <a:gd name="T25" fmla="*/ 267 h 357"/>
                  <a:gd name="T26" fmla="*/ 288 w 314"/>
                  <a:gd name="T27" fmla="*/ 222 h 357"/>
                  <a:gd name="T28" fmla="*/ 279 w 314"/>
                  <a:gd name="T29" fmla="*/ 177 h 357"/>
                  <a:gd name="T30" fmla="*/ 264 w 314"/>
                  <a:gd name="T31" fmla="*/ 100 h 357"/>
                  <a:gd name="T32" fmla="*/ 260 w 314"/>
                  <a:gd name="T33" fmla="*/ 62 h 357"/>
                  <a:gd name="T34" fmla="*/ 253 w 314"/>
                  <a:gd name="T35" fmla="*/ 27 h 357"/>
                  <a:gd name="T36" fmla="*/ 244 w 314"/>
                  <a:gd name="T37" fmla="*/ 6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4" h="357">
                    <a:moveTo>
                      <a:pt x="76" y="0"/>
                    </a:moveTo>
                    <a:cubicBezTo>
                      <a:pt x="71" y="8"/>
                      <a:pt x="68" y="23"/>
                      <a:pt x="65" y="33"/>
                    </a:cubicBezTo>
                    <a:cubicBezTo>
                      <a:pt x="62" y="47"/>
                      <a:pt x="58" y="61"/>
                      <a:pt x="55" y="75"/>
                    </a:cubicBezTo>
                    <a:cubicBezTo>
                      <a:pt x="51" y="97"/>
                      <a:pt x="48" y="120"/>
                      <a:pt x="42" y="142"/>
                    </a:cubicBezTo>
                    <a:cubicBezTo>
                      <a:pt x="31" y="175"/>
                      <a:pt x="26" y="212"/>
                      <a:pt x="18" y="247"/>
                    </a:cubicBezTo>
                    <a:cubicBezTo>
                      <a:pt x="10" y="284"/>
                      <a:pt x="1" y="320"/>
                      <a:pt x="0" y="357"/>
                    </a:cubicBezTo>
                    <a:cubicBezTo>
                      <a:pt x="51" y="357"/>
                      <a:pt x="102" y="357"/>
                      <a:pt x="153" y="357"/>
                    </a:cubicBezTo>
                    <a:cubicBezTo>
                      <a:pt x="182" y="357"/>
                      <a:pt x="212" y="357"/>
                      <a:pt x="241" y="357"/>
                    </a:cubicBezTo>
                    <a:cubicBezTo>
                      <a:pt x="253" y="357"/>
                      <a:pt x="264" y="357"/>
                      <a:pt x="275" y="357"/>
                    </a:cubicBezTo>
                    <a:cubicBezTo>
                      <a:pt x="285" y="357"/>
                      <a:pt x="307" y="357"/>
                      <a:pt x="314" y="357"/>
                    </a:cubicBezTo>
                    <a:cubicBezTo>
                      <a:pt x="310" y="347"/>
                      <a:pt x="311" y="335"/>
                      <a:pt x="308" y="325"/>
                    </a:cubicBezTo>
                    <a:cubicBezTo>
                      <a:pt x="305" y="316"/>
                      <a:pt x="302" y="306"/>
                      <a:pt x="299" y="297"/>
                    </a:cubicBezTo>
                    <a:cubicBezTo>
                      <a:pt x="297" y="287"/>
                      <a:pt x="294" y="277"/>
                      <a:pt x="292" y="267"/>
                    </a:cubicBezTo>
                    <a:cubicBezTo>
                      <a:pt x="289" y="252"/>
                      <a:pt x="289" y="237"/>
                      <a:pt x="288" y="222"/>
                    </a:cubicBezTo>
                    <a:cubicBezTo>
                      <a:pt x="286" y="207"/>
                      <a:pt x="282" y="192"/>
                      <a:pt x="279" y="177"/>
                    </a:cubicBezTo>
                    <a:cubicBezTo>
                      <a:pt x="273" y="151"/>
                      <a:pt x="269" y="125"/>
                      <a:pt x="264" y="100"/>
                    </a:cubicBezTo>
                    <a:cubicBezTo>
                      <a:pt x="262" y="87"/>
                      <a:pt x="264" y="75"/>
                      <a:pt x="260" y="62"/>
                    </a:cubicBezTo>
                    <a:cubicBezTo>
                      <a:pt x="256" y="51"/>
                      <a:pt x="256" y="39"/>
                      <a:pt x="253" y="27"/>
                    </a:cubicBezTo>
                    <a:cubicBezTo>
                      <a:pt x="252" y="18"/>
                      <a:pt x="247" y="13"/>
                      <a:pt x="244" y="6"/>
                    </a:cubicBezTo>
                  </a:path>
                </a:pathLst>
              </a:custGeom>
              <a:solidFill>
                <a:srgbClr val="BB9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4" name="Freeform 330"/>
              <p:cNvSpPr>
                <a:spLocks/>
              </p:cNvSpPr>
              <p:nvPr/>
            </p:nvSpPr>
            <p:spPr bwMode="auto">
              <a:xfrm>
                <a:off x="1266" y="313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5" name="Freeform 331"/>
              <p:cNvSpPr>
                <a:spLocks/>
              </p:cNvSpPr>
              <p:nvPr/>
            </p:nvSpPr>
            <p:spPr bwMode="auto">
              <a:xfrm>
                <a:off x="1263" y="3134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4 h 5"/>
                  <a:gd name="T4" fmla="*/ 2 w 2"/>
                  <a:gd name="T5" fmla="*/ 0 h 5"/>
                  <a:gd name="T6" fmla="*/ 0 w 2"/>
                  <a:gd name="T7" fmla="*/ 2 h 5"/>
                  <a:gd name="T8" fmla="*/ 2 w 2"/>
                  <a:gd name="T9" fmla="*/ 1 h 5"/>
                  <a:gd name="T10" fmla="*/ 0 w 2"/>
                  <a:gd name="T11" fmla="*/ 3 h 5"/>
                  <a:gd name="T12" fmla="*/ 1 w 2"/>
                  <a:gd name="T13" fmla="*/ 3 h 5"/>
                  <a:gd name="T14" fmla="*/ 1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6" name="Freeform 332"/>
              <p:cNvSpPr>
                <a:spLocks/>
              </p:cNvSpPr>
              <p:nvPr/>
            </p:nvSpPr>
            <p:spPr bwMode="auto">
              <a:xfrm>
                <a:off x="1269" y="313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7" name="Freeform 333"/>
              <p:cNvSpPr>
                <a:spLocks/>
              </p:cNvSpPr>
              <p:nvPr/>
            </p:nvSpPr>
            <p:spPr bwMode="auto">
              <a:xfrm>
                <a:off x="1269" y="3136"/>
                <a:ext cx="2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8" name="Freeform 334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9" name="Freeform 335"/>
              <p:cNvSpPr>
                <a:spLocks/>
              </p:cNvSpPr>
              <p:nvPr/>
            </p:nvSpPr>
            <p:spPr bwMode="auto">
              <a:xfrm>
                <a:off x="1271" y="3136"/>
                <a:ext cx="6" cy="11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1 h 4"/>
                  <a:gd name="T4" fmla="*/ 1 w 2"/>
                  <a:gd name="T5" fmla="*/ 1 h 4"/>
                  <a:gd name="T6" fmla="*/ 0 w 2"/>
                  <a:gd name="T7" fmla="*/ 3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1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0" name="Freeform 336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1" name="Freeform 337"/>
              <p:cNvSpPr>
                <a:spLocks/>
              </p:cNvSpPr>
              <p:nvPr/>
            </p:nvSpPr>
            <p:spPr bwMode="auto">
              <a:xfrm>
                <a:off x="1271" y="31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2" name="Freeform 338"/>
              <p:cNvSpPr>
                <a:spLocks/>
              </p:cNvSpPr>
              <p:nvPr/>
            </p:nvSpPr>
            <p:spPr bwMode="auto">
              <a:xfrm>
                <a:off x="1277" y="3139"/>
                <a:ext cx="2" cy="11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w 1"/>
                  <a:gd name="T5" fmla="*/ 4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3" name="Freeform 339"/>
              <p:cNvSpPr>
                <a:spLocks/>
              </p:cNvSpPr>
              <p:nvPr/>
            </p:nvSpPr>
            <p:spPr bwMode="auto">
              <a:xfrm>
                <a:off x="127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4" name="Freeform 340"/>
              <p:cNvSpPr>
                <a:spLocks/>
              </p:cNvSpPr>
              <p:nvPr/>
            </p:nvSpPr>
            <p:spPr bwMode="auto">
              <a:xfrm>
                <a:off x="1279" y="3142"/>
                <a:ext cx="9" cy="16"/>
              </a:xfrm>
              <a:custGeom>
                <a:avLst/>
                <a:gdLst>
                  <a:gd name="T0" fmla="*/ 3 w 3"/>
                  <a:gd name="T1" fmla="*/ 1 h 6"/>
                  <a:gd name="T2" fmla="*/ 2 w 3"/>
                  <a:gd name="T3" fmla="*/ 3 h 6"/>
                  <a:gd name="T4" fmla="*/ 2 w 3"/>
                  <a:gd name="T5" fmla="*/ 2 h 6"/>
                  <a:gd name="T6" fmla="*/ 1 w 3"/>
                  <a:gd name="T7" fmla="*/ 2 h 6"/>
                  <a:gd name="T8" fmla="*/ 2 w 3"/>
                  <a:gd name="T9" fmla="*/ 1 h 6"/>
                  <a:gd name="T10" fmla="*/ 0 w 3"/>
                  <a:gd name="T11" fmla="*/ 2 h 6"/>
                  <a:gd name="T12" fmla="*/ 0 w 3"/>
                  <a:gd name="T13" fmla="*/ 1 h 6"/>
                  <a:gd name="T14" fmla="*/ 0 w 3"/>
                  <a:gd name="T15" fmla="*/ 3 h 6"/>
                  <a:gd name="T16" fmla="*/ 1 w 3"/>
                  <a:gd name="T17" fmla="*/ 3 h 6"/>
                  <a:gd name="T18" fmla="*/ 0 w 3"/>
                  <a:gd name="T19" fmla="*/ 4 h 6"/>
                  <a:gd name="T20" fmla="*/ 2 w 3"/>
                  <a:gd name="T21" fmla="*/ 6 h 6"/>
                  <a:gd name="T22" fmla="*/ 3 w 3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1" y="0"/>
                      <a:pt x="2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1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2" y="6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5" name="Freeform 341"/>
              <p:cNvSpPr>
                <a:spLocks/>
              </p:cNvSpPr>
              <p:nvPr/>
            </p:nvSpPr>
            <p:spPr bwMode="auto">
              <a:xfrm>
                <a:off x="1288" y="3150"/>
                <a:ext cx="0" cy="5"/>
              </a:xfrm>
              <a:custGeom>
                <a:avLst/>
                <a:gdLst>
                  <a:gd name="T0" fmla="*/ 3 h 5"/>
                  <a:gd name="T1" fmla="*/ 5 h 5"/>
                  <a:gd name="T2" fmla="*/ 0 h 5"/>
                  <a:gd name="T3" fmla="*/ 3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6" name="Freeform 342"/>
              <p:cNvSpPr>
                <a:spLocks/>
              </p:cNvSpPr>
              <p:nvPr/>
            </p:nvSpPr>
            <p:spPr bwMode="auto">
              <a:xfrm>
                <a:off x="1288" y="3145"/>
                <a:ext cx="8" cy="16"/>
              </a:xfrm>
              <a:custGeom>
                <a:avLst/>
                <a:gdLst>
                  <a:gd name="T0" fmla="*/ 1 w 3"/>
                  <a:gd name="T1" fmla="*/ 0 h 6"/>
                  <a:gd name="T2" fmla="*/ 1 w 3"/>
                  <a:gd name="T3" fmla="*/ 1 h 6"/>
                  <a:gd name="T4" fmla="*/ 1 w 3"/>
                  <a:gd name="T5" fmla="*/ 0 h 6"/>
                  <a:gd name="T6" fmla="*/ 0 w 3"/>
                  <a:gd name="T7" fmla="*/ 2 h 6"/>
                  <a:gd name="T8" fmla="*/ 2 w 3"/>
                  <a:gd name="T9" fmla="*/ 1 h 6"/>
                  <a:gd name="T10" fmla="*/ 2 w 3"/>
                  <a:gd name="T11" fmla="*/ 4 h 6"/>
                  <a:gd name="T12" fmla="*/ 1 w 3"/>
                  <a:gd name="T13" fmla="*/ 3 h 6"/>
                  <a:gd name="T14" fmla="*/ 3 w 3"/>
                  <a:gd name="T15" fmla="*/ 3 h 6"/>
                  <a:gd name="T16" fmla="*/ 3 w 3"/>
                  <a:gd name="T17" fmla="*/ 2 h 6"/>
                  <a:gd name="T18" fmla="*/ 3 w 3"/>
                  <a:gd name="T19" fmla="*/ 2 h 6"/>
                  <a:gd name="T20" fmla="*/ 1 w 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4"/>
                      <a:pt x="1" y="2"/>
                      <a:pt x="2" y="1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6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7" name="Freeform 343"/>
              <p:cNvSpPr>
                <a:spLocks/>
              </p:cNvSpPr>
              <p:nvPr/>
            </p:nvSpPr>
            <p:spPr bwMode="auto">
              <a:xfrm>
                <a:off x="1288" y="3142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8" name="Freeform 344"/>
              <p:cNvSpPr>
                <a:spLocks/>
              </p:cNvSpPr>
              <p:nvPr/>
            </p:nvSpPr>
            <p:spPr bwMode="auto">
              <a:xfrm>
                <a:off x="1296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9" name="Freeform 345"/>
              <p:cNvSpPr>
                <a:spLocks/>
              </p:cNvSpPr>
              <p:nvPr/>
            </p:nvSpPr>
            <p:spPr bwMode="auto">
              <a:xfrm>
                <a:off x="1296" y="314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0" name="Freeform 346"/>
              <p:cNvSpPr>
                <a:spLocks/>
              </p:cNvSpPr>
              <p:nvPr/>
            </p:nvSpPr>
            <p:spPr bwMode="auto">
              <a:xfrm>
                <a:off x="1296" y="3123"/>
                <a:ext cx="46" cy="32"/>
              </a:xfrm>
              <a:custGeom>
                <a:avLst/>
                <a:gdLst>
                  <a:gd name="T0" fmla="*/ 17 w 17"/>
                  <a:gd name="T1" fmla="*/ 4 h 12"/>
                  <a:gd name="T2" fmla="*/ 16 w 17"/>
                  <a:gd name="T3" fmla="*/ 4 h 12"/>
                  <a:gd name="T4" fmla="*/ 15 w 17"/>
                  <a:gd name="T5" fmla="*/ 2 h 12"/>
                  <a:gd name="T6" fmla="*/ 14 w 17"/>
                  <a:gd name="T7" fmla="*/ 0 h 12"/>
                  <a:gd name="T8" fmla="*/ 13 w 17"/>
                  <a:gd name="T9" fmla="*/ 2 h 12"/>
                  <a:gd name="T10" fmla="*/ 12 w 17"/>
                  <a:gd name="T11" fmla="*/ 1 h 12"/>
                  <a:gd name="T12" fmla="*/ 11 w 17"/>
                  <a:gd name="T13" fmla="*/ 3 h 12"/>
                  <a:gd name="T14" fmla="*/ 10 w 17"/>
                  <a:gd name="T15" fmla="*/ 5 h 12"/>
                  <a:gd name="T16" fmla="*/ 4 w 17"/>
                  <a:gd name="T17" fmla="*/ 7 h 12"/>
                  <a:gd name="T18" fmla="*/ 4 w 17"/>
                  <a:gd name="T19" fmla="*/ 9 h 12"/>
                  <a:gd name="T20" fmla="*/ 3 w 17"/>
                  <a:gd name="T21" fmla="*/ 8 h 12"/>
                  <a:gd name="T22" fmla="*/ 4 w 17"/>
                  <a:gd name="T23" fmla="*/ 8 h 12"/>
                  <a:gd name="T24" fmla="*/ 2 w 17"/>
                  <a:gd name="T25" fmla="*/ 8 h 12"/>
                  <a:gd name="T26" fmla="*/ 2 w 17"/>
                  <a:gd name="T27" fmla="*/ 10 h 12"/>
                  <a:gd name="T28" fmla="*/ 1 w 17"/>
                  <a:gd name="T29" fmla="*/ 7 h 12"/>
                  <a:gd name="T30" fmla="*/ 0 w 17"/>
                  <a:gd name="T31" fmla="*/ 9 h 12"/>
                  <a:gd name="T32" fmla="*/ 1 w 17"/>
                  <a:gd name="T33" fmla="*/ 11 h 12"/>
                  <a:gd name="T34" fmla="*/ 1 w 17"/>
                  <a:gd name="T35" fmla="*/ 12 h 12"/>
                  <a:gd name="T36" fmla="*/ 5 w 17"/>
                  <a:gd name="T37" fmla="*/ 8 h 12"/>
                  <a:gd name="T38" fmla="*/ 5 w 17"/>
                  <a:gd name="T39" fmla="*/ 9 h 12"/>
                  <a:gd name="T40" fmla="*/ 9 w 17"/>
                  <a:gd name="T41" fmla="*/ 9 h 12"/>
                  <a:gd name="T42" fmla="*/ 9 w 17"/>
                  <a:gd name="T43" fmla="*/ 7 h 12"/>
                  <a:gd name="T44" fmla="*/ 9 w 17"/>
                  <a:gd name="T45" fmla="*/ 7 h 12"/>
                  <a:gd name="T46" fmla="*/ 9 w 17"/>
                  <a:gd name="T47" fmla="*/ 7 h 12"/>
                  <a:gd name="T48" fmla="*/ 10 w 17"/>
                  <a:gd name="T49" fmla="*/ 7 h 12"/>
                  <a:gd name="T50" fmla="*/ 9 w 17"/>
                  <a:gd name="T51" fmla="*/ 5 h 12"/>
                  <a:gd name="T52" fmla="*/ 13 w 17"/>
                  <a:gd name="T53" fmla="*/ 7 h 12"/>
                  <a:gd name="T54" fmla="*/ 12 w 17"/>
                  <a:gd name="T55" fmla="*/ 6 h 12"/>
                  <a:gd name="T56" fmla="*/ 11 w 17"/>
                  <a:gd name="T57" fmla="*/ 5 h 12"/>
                  <a:gd name="T58" fmla="*/ 13 w 17"/>
                  <a:gd name="T59" fmla="*/ 7 h 12"/>
                  <a:gd name="T60" fmla="*/ 13 w 17"/>
                  <a:gd name="T61" fmla="*/ 5 h 12"/>
                  <a:gd name="T62" fmla="*/ 12 w 17"/>
                  <a:gd name="T63" fmla="*/ 4 h 12"/>
                  <a:gd name="T64" fmla="*/ 14 w 17"/>
                  <a:gd name="T65" fmla="*/ 3 h 12"/>
                  <a:gd name="T66" fmla="*/ 15 w 17"/>
                  <a:gd name="T67" fmla="*/ 5 h 12"/>
                  <a:gd name="T68" fmla="*/ 16 w 17"/>
                  <a:gd name="T69" fmla="*/ 6 h 12"/>
                  <a:gd name="T70" fmla="*/ 15 w 17"/>
                  <a:gd name="T71" fmla="*/ 3 h 12"/>
                  <a:gd name="T72" fmla="*/ 17 w 17"/>
                  <a:gd name="T7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2">
                    <a:moveTo>
                      <a:pt x="17" y="4"/>
                    </a:moveTo>
                    <a:cubicBezTo>
                      <a:pt x="16" y="3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3" y="1"/>
                      <a:pt x="14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3"/>
                      <a:pt x="11" y="3"/>
                    </a:cubicBezTo>
                    <a:cubicBezTo>
                      <a:pt x="11" y="3"/>
                      <a:pt x="11" y="4"/>
                      <a:pt x="10" y="5"/>
                    </a:cubicBezTo>
                    <a:cubicBezTo>
                      <a:pt x="8" y="5"/>
                      <a:pt x="7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9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3" y="8"/>
                      <a:pt x="2" y="8"/>
                    </a:cubicBezTo>
                    <a:cubicBezTo>
                      <a:pt x="2" y="8"/>
                      <a:pt x="2" y="10"/>
                      <a:pt x="2" y="10"/>
                    </a:cubicBezTo>
                    <a:cubicBezTo>
                      <a:pt x="2" y="8"/>
                      <a:pt x="1" y="10"/>
                      <a:pt x="1" y="7"/>
                    </a:cubicBezTo>
                    <a:cubicBezTo>
                      <a:pt x="0" y="7"/>
                      <a:pt x="1" y="9"/>
                      <a:pt x="0" y="9"/>
                    </a:cubicBezTo>
                    <a:cubicBezTo>
                      <a:pt x="1" y="11"/>
                      <a:pt x="1" y="10"/>
                      <a:pt x="1" y="11"/>
                    </a:cubicBezTo>
                    <a:cubicBezTo>
                      <a:pt x="1" y="12"/>
                      <a:pt x="1" y="10"/>
                      <a:pt x="1" y="12"/>
                    </a:cubicBezTo>
                    <a:cubicBezTo>
                      <a:pt x="2" y="12"/>
                      <a:pt x="4" y="9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7" y="8"/>
                      <a:pt x="9" y="9"/>
                    </a:cubicBezTo>
                    <a:cubicBezTo>
                      <a:pt x="8" y="8"/>
                      <a:pt x="10" y="9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4" y="7"/>
                      <a:pt x="12" y="4"/>
                      <a:pt x="13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14" y="4"/>
                      <a:pt x="14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5"/>
                      <a:pt x="17" y="4"/>
                      <a:pt x="17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1" name="Freeform 347"/>
              <p:cNvSpPr>
                <a:spLocks/>
              </p:cNvSpPr>
              <p:nvPr/>
            </p:nvSpPr>
            <p:spPr bwMode="auto">
              <a:xfrm>
                <a:off x="1339" y="313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2" name="Freeform 348"/>
              <p:cNvSpPr>
                <a:spLocks/>
              </p:cNvSpPr>
              <p:nvPr/>
            </p:nvSpPr>
            <p:spPr bwMode="auto">
              <a:xfrm>
                <a:off x="1342" y="313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3" name="Rectangle 349"/>
              <p:cNvSpPr>
                <a:spLocks noChangeArrowheads="1"/>
              </p:cNvSpPr>
              <p:nvPr/>
            </p:nvSpPr>
            <p:spPr bwMode="auto">
              <a:xfrm>
                <a:off x="1326" y="313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4" name="Freeform 350"/>
              <p:cNvSpPr>
                <a:spLocks/>
              </p:cNvSpPr>
              <p:nvPr/>
            </p:nvSpPr>
            <p:spPr bwMode="auto">
              <a:xfrm>
                <a:off x="1331" y="31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5" name="Freeform 351"/>
              <p:cNvSpPr>
                <a:spLocks/>
              </p:cNvSpPr>
              <p:nvPr/>
            </p:nvSpPr>
            <p:spPr bwMode="auto">
              <a:xfrm>
                <a:off x="1320" y="314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6" name="Rectangle 352"/>
              <p:cNvSpPr>
                <a:spLocks noChangeArrowheads="1"/>
              </p:cNvSpPr>
              <p:nvPr/>
            </p:nvSpPr>
            <p:spPr bwMode="auto">
              <a:xfrm>
                <a:off x="1342" y="3136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7" name="Freeform 353"/>
              <p:cNvSpPr>
                <a:spLocks/>
              </p:cNvSpPr>
              <p:nvPr/>
            </p:nvSpPr>
            <p:spPr bwMode="auto">
              <a:xfrm>
                <a:off x="1334" y="3104"/>
                <a:ext cx="22" cy="27"/>
              </a:xfrm>
              <a:custGeom>
                <a:avLst/>
                <a:gdLst>
                  <a:gd name="T0" fmla="*/ 4 w 8"/>
                  <a:gd name="T1" fmla="*/ 1 h 10"/>
                  <a:gd name="T2" fmla="*/ 3 w 8"/>
                  <a:gd name="T3" fmla="*/ 2 h 10"/>
                  <a:gd name="T4" fmla="*/ 5 w 8"/>
                  <a:gd name="T5" fmla="*/ 4 h 10"/>
                  <a:gd name="T6" fmla="*/ 3 w 8"/>
                  <a:gd name="T7" fmla="*/ 3 h 10"/>
                  <a:gd name="T8" fmla="*/ 3 w 8"/>
                  <a:gd name="T9" fmla="*/ 6 h 10"/>
                  <a:gd name="T10" fmla="*/ 2 w 8"/>
                  <a:gd name="T11" fmla="*/ 5 h 10"/>
                  <a:gd name="T12" fmla="*/ 3 w 8"/>
                  <a:gd name="T13" fmla="*/ 8 h 10"/>
                  <a:gd name="T14" fmla="*/ 1 w 8"/>
                  <a:gd name="T15" fmla="*/ 6 h 10"/>
                  <a:gd name="T16" fmla="*/ 1 w 8"/>
                  <a:gd name="T17" fmla="*/ 6 h 10"/>
                  <a:gd name="T18" fmla="*/ 0 w 8"/>
                  <a:gd name="T19" fmla="*/ 7 h 10"/>
                  <a:gd name="T20" fmla="*/ 2 w 8"/>
                  <a:gd name="T21" fmla="*/ 9 h 10"/>
                  <a:gd name="T22" fmla="*/ 3 w 8"/>
                  <a:gd name="T23" fmla="*/ 10 h 10"/>
                  <a:gd name="T24" fmla="*/ 3 w 8"/>
                  <a:gd name="T25" fmla="*/ 9 h 10"/>
                  <a:gd name="T26" fmla="*/ 4 w 8"/>
                  <a:gd name="T27" fmla="*/ 9 h 10"/>
                  <a:gd name="T28" fmla="*/ 3 w 8"/>
                  <a:gd name="T29" fmla="*/ 8 h 10"/>
                  <a:gd name="T30" fmla="*/ 4 w 8"/>
                  <a:gd name="T31" fmla="*/ 9 h 10"/>
                  <a:gd name="T32" fmla="*/ 4 w 8"/>
                  <a:gd name="T33" fmla="*/ 8 h 10"/>
                  <a:gd name="T34" fmla="*/ 4 w 8"/>
                  <a:gd name="T35" fmla="*/ 8 h 10"/>
                  <a:gd name="T36" fmla="*/ 3 w 8"/>
                  <a:gd name="T37" fmla="*/ 7 h 10"/>
                  <a:gd name="T38" fmla="*/ 5 w 8"/>
                  <a:gd name="T39" fmla="*/ 8 h 10"/>
                  <a:gd name="T40" fmla="*/ 4 w 8"/>
                  <a:gd name="T41" fmla="*/ 7 h 10"/>
                  <a:gd name="T42" fmla="*/ 7 w 8"/>
                  <a:gd name="T43" fmla="*/ 6 h 10"/>
                  <a:gd name="T44" fmla="*/ 6 w 8"/>
                  <a:gd name="T45" fmla="*/ 6 h 10"/>
                  <a:gd name="T46" fmla="*/ 6 w 8"/>
                  <a:gd name="T47" fmla="*/ 7 h 10"/>
                  <a:gd name="T48" fmla="*/ 4 w 8"/>
                  <a:gd name="T49" fmla="*/ 5 h 10"/>
                  <a:gd name="T50" fmla="*/ 6 w 8"/>
                  <a:gd name="T51" fmla="*/ 6 h 10"/>
                  <a:gd name="T52" fmla="*/ 7 w 8"/>
                  <a:gd name="T53" fmla="*/ 4 h 10"/>
                  <a:gd name="T54" fmla="*/ 7 w 8"/>
                  <a:gd name="T55" fmla="*/ 4 h 10"/>
                  <a:gd name="T56" fmla="*/ 7 w 8"/>
                  <a:gd name="T57" fmla="*/ 3 h 10"/>
                  <a:gd name="T58" fmla="*/ 6 w 8"/>
                  <a:gd name="T59" fmla="*/ 3 h 10"/>
                  <a:gd name="T60" fmla="*/ 6 w 8"/>
                  <a:gd name="T61" fmla="*/ 2 h 10"/>
                  <a:gd name="T62" fmla="*/ 6 w 8"/>
                  <a:gd name="T63" fmla="*/ 3 h 10"/>
                  <a:gd name="T64" fmla="*/ 5 w 8"/>
                  <a:gd name="T65" fmla="*/ 1 h 10"/>
                  <a:gd name="T66" fmla="*/ 6 w 8"/>
                  <a:gd name="T67" fmla="*/ 2 h 10"/>
                  <a:gd name="T68" fmla="*/ 4 w 8"/>
                  <a:gd name="T6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0">
                    <a:moveTo>
                      <a:pt x="4" y="1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5" y="4"/>
                      <a:pt x="5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6"/>
                      <a:pt x="5" y="8"/>
                      <a:pt x="3" y="8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7"/>
                      <a:pt x="0" y="7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3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7" y="8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5"/>
                      <a:pt x="4" y="4"/>
                      <a:pt x="6" y="6"/>
                    </a:cubicBezTo>
                    <a:cubicBezTo>
                      <a:pt x="7" y="5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8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5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8" name="Freeform 354"/>
              <p:cNvSpPr>
                <a:spLocks/>
              </p:cNvSpPr>
              <p:nvPr/>
            </p:nvSpPr>
            <p:spPr bwMode="auto">
              <a:xfrm>
                <a:off x="1345" y="312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9" name="Freeform 355"/>
              <p:cNvSpPr>
                <a:spLocks/>
              </p:cNvSpPr>
              <p:nvPr/>
            </p:nvSpPr>
            <p:spPr bwMode="auto">
              <a:xfrm>
                <a:off x="1348" y="3087"/>
                <a:ext cx="16" cy="25"/>
              </a:xfrm>
              <a:custGeom>
                <a:avLst/>
                <a:gdLst>
                  <a:gd name="T0" fmla="*/ 3 w 6"/>
                  <a:gd name="T1" fmla="*/ 6 h 9"/>
                  <a:gd name="T2" fmla="*/ 4 w 6"/>
                  <a:gd name="T3" fmla="*/ 7 h 9"/>
                  <a:gd name="T4" fmla="*/ 2 w 6"/>
                  <a:gd name="T5" fmla="*/ 5 h 9"/>
                  <a:gd name="T6" fmla="*/ 1 w 6"/>
                  <a:gd name="T7" fmla="*/ 4 h 9"/>
                  <a:gd name="T8" fmla="*/ 4 w 6"/>
                  <a:gd name="T9" fmla="*/ 6 h 9"/>
                  <a:gd name="T10" fmla="*/ 5 w 6"/>
                  <a:gd name="T11" fmla="*/ 5 h 9"/>
                  <a:gd name="T12" fmla="*/ 3 w 6"/>
                  <a:gd name="T13" fmla="*/ 4 h 9"/>
                  <a:gd name="T14" fmla="*/ 2 w 6"/>
                  <a:gd name="T15" fmla="*/ 3 h 9"/>
                  <a:gd name="T16" fmla="*/ 3 w 6"/>
                  <a:gd name="T17" fmla="*/ 4 h 9"/>
                  <a:gd name="T18" fmla="*/ 5 w 6"/>
                  <a:gd name="T19" fmla="*/ 4 h 9"/>
                  <a:gd name="T20" fmla="*/ 1 w 6"/>
                  <a:gd name="T21" fmla="*/ 0 h 9"/>
                  <a:gd name="T22" fmla="*/ 1 w 6"/>
                  <a:gd name="T23" fmla="*/ 1 h 9"/>
                  <a:gd name="T24" fmla="*/ 3 w 6"/>
                  <a:gd name="T25" fmla="*/ 2 h 9"/>
                  <a:gd name="T26" fmla="*/ 2 w 6"/>
                  <a:gd name="T27" fmla="*/ 2 h 9"/>
                  <a:gd name="T28" fmla="*/ 2 w 6"/>
                  <a:gd name="T29" fmla="*/ 1 h 9"/>
                  <a:gd name="T30" fmla="*/ 0 w 6"/>
                  <a:gd name="T31" fmla="*/ 5 h 9"/>
                  <a:gd name="T32" fmla="*/ 0 w 6"/>
                  <a:gd name="T33" fmla="*/ 5 h 9"/>
                  <a:gd name="T34" fmla="*/ 1 w 6"/>
                  <a:gd name="T35" fmla="*/ 6 h 9"/>
                  <a:gd name="T36" fmla="*/ 3 w 6"/>
                  <a:gd name="T37" fmla="*/ 7 h 9"/>
                  <a:gd name="T38" fmla="*/ 2 w 6"/>
                  <a:gd name="T39" fmla="*/ 7 h 9"/>
                  <a:gd name="T40" fmla="*/ 4 w 6"/>
                  <a:gd name="T41" fmla="*/ 8 h 9"/>
                  <a:gd name="T42" fmla="*/ 4 w 6"/>
                  <a:gd name="T43" fmla="*/ 9 h 9"/>
                  <a:gd name="T44" fmla="*/ 5 w 6"/>
                  <a:gd name="T45" fmla="*/ 8 h 9"/>
                  <a:gd name="T46" fmla="*/ 3 w 6"/>
                  <a:gd name="T4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9">
                    <a:moveTo>
                      <a:pt x="3" y="6"/>
                    </a:moveTo>
                    <a:cubicBezTo>
                      <a:pt x="3" y="6"/>
                      <a:pt x="4" y="7"/>
                      <a:pt x="4" y="7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5"/>
                      <a:pt x="4" y="6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3" y="5"/>
                      <a:pt x="4" y="4"/>
                      <a:pt x="3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3" y="3"/>
                      <a:pt x="4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8"/>
                      <a:pt x="4" y="9"/>
                    </a:cubicBezTo>
                    <a:cubicBezTo>
                      <a:pt x="6" y="9"/>
                      <a:pt x="3" y="8"/>
                      <a:pt x="5" y="8"/>
                    </a:cubicBez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0" name="Freeform 356"/>
              <p:cNvSpPr>
                <a:spLocks/>
              </p:cNvSpPr>
              <p:nvPr/>
            </p:nvSpPr>
            <p:spPr bwMode="auto">
              <a:xfrm>
                <a:off x="1353" y="310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1" name="Freeform 357"/>
              <p:cNvSpPr>
                <a:spLocks/>
              </p:cNvSpPr>
              <p:nvPr/>
            </p:nvSpPr>
            <p:spPr bwMode="auto">
              <a:xfrm>
                <a:off x="1345" y="310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2" name="Freeform 358"/>
              <p:cNvSpPr>
                <a:spLocks/>
              </p:cNvSpPr>
              <p:nvPr/>
            </p:nvSpPr>
            <p:spPr bwMode="auto">
              <a:xfrm>
                <a:off x="1361" y="309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3" name="Freeform 359"/>
              <p:cNvSpPr>
                <a:spLocks/>
              </p:cNvSpPr>
              <p:nvPr/>
            </p:nvSpPr>
            <p:spPr bwMode="auto">
              <a:xfrm>
                <a:off x="1350" y="3085"/>
                <a:ext cx="11" cy="8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1 h 3"/>
                  <a:gd name="T8" fmla="*/ 2 w 4"/>
                  <a:gd name="T9" fmla="*/ 0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3" y="2"/>
                      <a:pt x="4" y="3"/>
                    </a:cubicBezTo>
                    <a:cubicBezTo>
                      <a:pt x="4" y="3"/>
                      <a:pt x="2" y="2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4" name="Freeform 360"/>
              <p:cNvSpPr>
                <a:spLocks/>
              </p:cNvSpPr>
              <p:nvPr/>
            </p:nvSpPr>
            <p:spPr bwMode="auto">
              <a:xfrm>
                <a:off x="1356" y="3047"/>
                <a:ext cx="24" cy="43"/>
              </a:xfrm>
              <a:custGeom>
                <a:avLst/>
                <a:gdLst>
                  <a:gd name="T0" fmla="*/ 4 w 9"/>
                  <a:gd name="T1" fmla="*/ 13 h 16"/>
                  <a:gd name="T2" fmla="*/ 4 w 9"/>
                  <a:gd name="T3" fmla="*/ 13 h 16"/>
                  <a:gd name="T4" fmla="*/ 4 w 9"/>
                  <a:gd name="T5" fmla="*/ 13 h 16"/>
                  <a:gd name="T6" fmla="*/ 6 w 9"/>
                  <a:gd name="T7" fmla="*/ 13 h 16"/>
                  <a:gd name="T8" fmla="*/ 5 w 9"/>
                  <a:gd name="T9" fmla="*/ 13 h 16"/>
                  <a:gd name="T10" fmla="*/ 5 w 9"/>
                  <a:gd name="T11" fmla="*/ 11 h 16"/>
                  <a:gd name="T12" fmla="*/ 3 w 9"/>
                  <a:gd name="T13" fmla="*/ 10 h 16"/>
                  <a:gd name="T14" fmla="*/ 6 w 9"/>
                  <a:gd name="T15" fmla="*/ 10 h 16"/>
                  <a:gd name="T16" fmla="*/ 3 w 9"/>
                  <a:gd name="T17" fmla="*/ 9 h 16"/>
                  <a:gd name="T18" fmla="*/ 4 w 9"/>
                  <a:gd name="T19" fmla="*/ 8 h 16"/>
                  <a:gd name="T20" fmla="*/ 5 w 9"/>
                  <a:gd name="T21" fmla="*/ 9 h 16"/>
                  <a:gd name="T22" fmla="*/ 5 w 9"/>
                  <a:gd name="T23" fmla="*/ 8 h 16"/>
                  <a:gd name="T24" fmla="*/ 6 w 9"/>
                  <a:gd name="T25" fmla="*/ 8 h 16"/>
                  <a:gd name="T26" fmla="*/ 7 w 9"/>
                  <a:gd name="T27" fmla="*/ 7 h 16"/>
                  <a:gd name="T28" fmla="*/ 8 w 9"/>
                  <a:gd name="T29" fmla="*/ 7 h 16"/>
                  <a:gd name="T30" fmla="*/ 7 w 9"/>
                  <a:gd name="T31" fmla="*/ 4 h 16"/>
                  <a:gd name="T32" fmla="*/ 8 w 9"/>
                  <a:gd name="T33" fmla="*/ 4 h 16"/>
                  <a:gd name="T34" fmla="*/ 5 w 9"/>
                  <a:gd name="T35" fmla="*/ 4 h 16"/>
                  <a:gd name="T36" fmla="*/ 5 w 9"/>
                  <a:gd name="T37" fmla="*/ 3 h 16"/>
                  <a:gd name="T38" fmla="*/ 7 w 9"/>
                  <a:gd name="T39" fmla="*/ 4 h 16"/>
                  <a:gd name="T40" fmla="*/ 7 w 9"/>
                  <a:gd name="T41" fmla="*/ 3 h 16"/>
                  <a:gd name="T42" fmla="*/ 9 w 9"/>
                  <a:gd name="T43" fmla="*/ 3 h 16"/>
                  <a:gd name="T44" fmla="*/ 6 w 9"/>
                  <a:gd name="T45" fmla="*/ 1 h 16"/>
                  <a:gd name="T46" fmla="*/ 7 w 9"/>
                  <a:gd name="T47" fmla="*/ 1 h 16"/>
                  <a:gd name="T48" fmla="*/ 4 w 9"/>
                  <a:gd name="T49" fmla="*/ 0 h 16"/>
                  <a:gd name="T50" fmla="*/ 3 w 9"/>
                  <a:gd name="T51" fmla="*/ 4 h 16"/>
                  <a:gd name="T52" fmla="*/ 5 w 9"/>
                  <a:gd name="T53" fmla="*/ 5 h 16"/>
                  <a:gd name="T54" fmla="*/ 3 w 9"/>
                  <a:gd name="T55" fmla="*/ 5 h 16"/>
                  <a:gd name="T56" fmla="*/ 5 w 9"/>
                  <a:gd name="T57" fmla="*/ 5 h 16"/>
                  <a:gd name="T58" fmla="*/ 3 w 9"/>
                  <a:gd name="T59" fmla="*/ 5 h 16"/>
                  <a:gd name="T60" fmla="*/ 4 w 9"/>
                  <a:gd name="T61" fmla="*/ 6 h 16"/>
                  <a:gd name="T62" fmla="*/ 2 w 9"/>
                  <a:gd name="T63" fmla="*/ 6 h 16"/>
                  <a:gd name="T64" fmla="*/ 1 w 9"/>
                  <a:gd name="T65" fmla="*/ 11 h 16"/>
                  <a:gd name="T66" fmla="*/ 3 w 9"/>
                  <a:gd name="T67" fmla="*/ 12 h 16"/>
                  <a:gd name="T68" fmla="*/ 2 w 9"/>
                  <a:gd name="T69" fmla="*/ 14 h 16"/>
                  <a:gd name="T70" fmla="*/ 3 w 9"/>
                  <a:gd name="T71" fmla="*/ 15 h 16"/>
                  <a:gd name="T72" fmla="*/ 0 w 9"/>
                  <a:gd name="T73" fmla="*/ 13 h 16"/>
                  <a:gd name="T74" fmla="*/ 0 w 9"/>
                  <a:gd name="T75" fmla="*/ 14 h 16"/>
                  <a:gd name="T76" fmla="*/ 1 w 9"/>
                  <a:gd name="T77" fmla="*/ 14 h 16"/>
                  <a:gd name="T78" fmla="*/ 0 w 9"/>
                  <a:gd name="T79" fmla="*/ 14 h 16"/>
                  <a:gd name="T80" fmla="*/ 4 w 9"/>
                  <a:gd name="T81" fmla="*/ 15 h 16"/>
                  <a:gd name="T82" fmla="*/ 6 w 9"/>
                  <a:gd name="T83" fmla="*/ 14 h 16"/>
                  <a:gd name="T84" fmla="*/ 4 w 9"/>
                  <a:gd name="T8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" h="16">
                    <a:moveTo>
                      <a:pt x="4" y="13"/>
                    </a:moveTo>
                    <a:cubicBezTo>
                      <a:pt x="4" y="13"/>
                      <a:pt x="3" y="13"/>
                      <a:pt x="4" y="13"/>
                    </a:cubicBezTo>
                    <a:cubicBezTo>
                      <a:pt x="4" y="13"/>
                      <a:pt x="5" y="13"/>
                      <a:pt x="4" y="13"/>
                    </a:cubicBezTo>
                    <a:cubicBezTo>
                      <a:pt x="6" y="14"/>
                      <a:pt x="4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4" y="12"/>
                      <a:pt x="5" y="11"/>
                    </a:cubicBezTo>
                    <a:cubicBezTo>
                      <a:pt x="4" y="11"/>
                      <a:pt x="4" y="11"/>
                      <a:pt x="3" y="10"/>
                    </a:cubicBezTo>
                    <a:cubicBezTo>
                      <a:pt x="5" y="10"/>
                      <a:pt x="5" y="11"/>
                      <a:pt x="6" y="10"/>
                    </a:cubicBezTo>
                    <a:cubicBezTo>
                      <a:pt x="6" y="10"/>
                      <a:pt x="4" y="10"/>
                      <a:pt x="3" y="9"/>
                    </a:cubicBezTo>
                    <a:cubicBezTo>
                      <a:pt x="5" y="9"/>
                      <a:pt x="3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5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7" y="5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5"/>
                      <a:pt x="5" y="4"/>
                    </a:cubicBezTo>
                    <a:cubicBezTo>
                      <a:pt x="8" y="4"/>
                      <a:pt x="4" y="3"/>
                      <a:pt x="5" y="3"/>
                    </a:cubicBezTo>
                    <a:cubicBezTo>
                      <a:pt x="7" y="3"/>
                      <a:pt x="6" y="4"/>
                      <a:pt x="7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7" y="2"/>
                      <a:pt x="9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3" y="4"/>
                    </a:cubicBezTo>
                    <a:cubicBezTo>
                      <a:pt x="5" y="5"/>
                      <a:pt x="3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5" y="6"/>
                      <a:pt x="4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3" y="10"/>
                      <a:pt x="1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5" y="14"/>
                      <a:pt x="2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4"/>
                      <a:pt x="1" y="14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1" y="15"/>
                      <a:pt x="2" y="15"/>
                      <a:pt x="4" y="15"/>
                    </a:cubicBezTo>
                    <a:cubicBezTo>
                      <a:pt x="2" y="13"/>
                      <a:pt x="6" y="16"/>
                      <a:pt x="6" y="14"/>
                    </a:cubicBezTo>
                    <a:cubicBezTo>
                      <a:pt x="5" y="13"/>
                      <a:pt x="4" y="14"/>
                      <a:pt x="4" y="1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5" name="Freeform 361"/>
              <p:cNvSpPr>
                <a:spLocks/>
              </p:cNvSpPr>
              <p:nvPr/>
            </p:nvSpPr>
            <p:spPr bwMode="auto">
              <a:xfrm>
                <a:off x="1356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6" name="Freeform 362"/>
              <p:cNvSpPr>
                <a:spLocks/>
              </p:cNvSpPr>
              <p:nvPr/>
            </p:nvSpPr>
            <p:spPr bwMode="auto">
              <a:xfrm>
                <a:off x="1372" y="304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7" name="Rectangle 363"/>
              <p:cNvSpPr>
                <a:spLocks noChangeArrowheads="1"/>
              </p:cNvSpPr>
              <p:nvPr/>
            </p:nvSpPr>
            <p:spPr bwMode="auto">
              <a:xfrm>
                <a:off x="1356" y="308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8" name="Rectangle 364"/>
              <p:cNvSpPr>
                <a:spLocks noChangeArrowheads="1"/>
              </p:cNvSpPr>
              <p:nvPr/>
            </p:nvSpPr>
            <p:spPr bwMode="auto">
              <a:xfrm>
                <a:off x="1364" y="3090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9" name="Freeform 365"/>
              <p:cNvSpPr>
                <a:spLocks/>
              </p:cNvSpPr>
              <p:nvPr/>
            </p:nvSpPr>
            <p:spPr bwMode="auto">
              <a:xfrm>
                <a:off x="1378" y="304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0" name="Freeform 366"/>
              <p:cNvSpPr>
                <a:spLocks/>
              </p:cNvSpPr>
              <p:nvPr/>
            </p:nvSpPr>
            <p:spPr bwMode="auto">
              <a:xfrm>
                <a:off x="1383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1" name="Freeform 367"/>
              <p:cNvSpPr>
                <a:spLocks/>
              </p:cNvSpPr>
              <p:nvPr/>
            </p:nvSpPr>
            <p:spPr bwMode="auto">
              <a:xfrm>
                <a:off x="1350" y="2987"/>
                <a:ext cx="36" cy="60"/>
              </a:xfrm>
              <a:custGeom>
                <a:avLst/>
                <a:gdLst>
                  <a:gd name="T0" fmla="*/ 1 w 13"/>
                  <a:gd name="T1" fmla="*/ 4 h 22"/>
                  <a:gd name="T2" fmla="*/ 0 w 13"/>
                  <a:gd name="T3" fmla="*/ 7 h 22"/>
                  <a:gd name="T4" fmla="*/ 1 w 13"/>
                  <a:gd name="T5" fmla="*/ 8 h 22"/>
                  <a:gd name="T6" fmla="*/ 2 w 13"/>
                  <a:gd name="T7" fmla="*/ 6 h 22"/>
                  <a:gd name="T8" fmla="*/ 5 w 13"/>
                  <a:gd name="T9" fmla="*/ 6 h 22"/>
                  <a:gd name="T10" fmla="*/ 7 w 13"/>
                  <a:gd name="T11" fmla="*/ 7 h 22"/>
                  <a:gd name="T12" fmla="*/ 8 w 13"/>
                  <a:gd name="T13" fmla="*/ 5 h 22"/>
                  <a:gd name="T14" fmla="*/ 7 w 13"/>
                  <a:gd name="T15" fmla="*/ 6 h 22"/>
                  <a:gd name="T16" fmla="*/ 7 w 13"/>
                  <a:gd name="T17" fmla="*/ 8 h 22"/>
                  <a:gd name="T18" fmla="*/ 10 w 13"/>
                  <a:gd name="T19" fmla="*/ 8 h 22"/>
                  <a:gd name="T20" fmla="*/ 10 w 13"/>
                  <a:gd name="T21" fmla="*/ 9 h 22"/>
                  <a:gd name="T22" fmla="*/ 9 w 13"/>
                  <a:gd name="T23" fmla="*/ 10 h 22"/>
                  <a:gd name="T24" fmla="*/ 9 w 13"/>
                  <a:gd name="T25" fmla="*/ 12 h 22"/>
                  <a:gd name="T26" fmla="*/ 8 w 13"/>
                  <a:gd name="T27" fmla="*/ 14 h 22"/>
                  <a:gd name="T28" fmla="*/ 9 w 13"/>
                  <a:gd name="T29" fmla="*/ 16 h 22"/>
                  <a:gd name="T30" fmla="*/ 10 w 13"/>
                  <a:gd name="T31" fmla="*/ 17 h 22"/>
                  <a:gd name="T32" fmla="*/ 8 w 13"/>
                  <a:gd name="T33" fmla="*/ 17 h 22"/>
                  <a:gd name="T34" fmla="*/ 9 w 13"/>
                  <a:gd name="T35" fmla="*/ 18 h 22"/>
                  <a:gd name="T36" fmla="*/ 8 w 13"/>
                  <a:gd name="T37" fmla="*/ 22 h 22"/>
                  <a:gd name="T38" fmla="*/ 9 w 13"/>
                  <a:gd name="T39" fmla="*/ 20 h 22"/>
                  <a:gd name="T40" fmla="*/ 8 w 13"/>
                  <a:gd name="T41" fmla="*/ 20 h 22"/>
                  <a:gd name="T42" fmla="*/ 11 w 13"/>
                  <a:gd name="T43" fmla="*/ 20 h 22"/>
                  <a:gd name="T44" fmla="*/ 12 w 13"/>
                  <a:gd name="T45" fmla="*/ 19 h 22"/>
                  <a:gd name="T46" fmla="*/ 12 w 13"/>
                  <a:gd name="T47" fmla="*/ 18 h 22"/>
                  <a:gd name="T48" fmla="*/ 12 w 13"/>
                  <a:gd name="T49" fmla="*/ 17 h 22"/>
                  <a:gd name="T50" fmla="*/ 13 w 13"/>
                  <a:gd name="T51" fmla="*/ 15 h 22"/>
                  <a:gd name="T52" fmla="*/ 12 w 13"/>
                  <a:gd name="T53" fmla="*/ 13 h 22"/>
                  <a:gd name="T54" fmla="*/ 12 w 13"/>
                  <a:gd name="T55" fmla="*/ 13 h 22"/>
                  <a:gd name="T56" fmla="*/ 12 w 13"/>
                  <a:gd name="T57" fmla="*/ 13 h 22"/>
                  <a:gd name="T58" fmla="*/ 12 w 13"/>
                  <a:gd name="T59" fmla="*/ 12 h 22"/>
                  <a:gd name="T60" fmla="*/ 11 w 13"/>
                  <a:gd name="T61" fmla="*/ 10 h 22"/>
                  <a:gd name="T62" fmla="*/ 13 w 13"/>
                  <a:gd name="T63" fmla="*/ 10 h 22"/>
                  <a:gd name="T64" fmla="*/ 13 w 13"/>
                  <a:gd name="T65" fmla="*/ 8 h 22"/>
                  <a:gd name="T66" fmla="*/ 11 w 13"/>
                  <a:gd name="T67" fmla="*/ 8 h 22"/>
                  <a:gd name="T68" fmla="*/ 10 w 13"/>
                  <a:gd name="T69" fmla="*/ 6 h 22"/>
                  <a:gd name="T70" fmla="*/ 8 w 13"/>
                  <a:gd name="T71" fmla="*/ 4 h 22"/>
                  <a:gd name="T72" fmla="*/ 7 w 13"/>
                  <a:gd name="T73" fmla="*/ 3 h 22"/>
                  <a:gd name="T74" fmla="*/ 5 w 13"/>
                  <a:gd name="T75" fmla="*/ 4 h 22"/>
                  <a:gd name="T76" fmla="*/ 6 w 13"/>
                  <a:gd name="T77" fmla="*/ 6 h 22"/>
                  <a:gd name="T78" fmla="*/ 4 w 13"/>
                  <a:gd name="T7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" h="22"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1" y="7"/>
                      <a:pt x="2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3" y="4"/>
                      <a:pt x="3" y="4"/>
                    </a:cubicBezTo>
                    <a:cubicBezTo>
                      <a:pt x="3" y="10"/>
                      <a:pt x="5" y="3"/>
                      <a:pt x="5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7"/>
                      <a:pt x="7" y="5"/>
                      <a:pt x="7" y="7"/>
                    </a:cubicBezTo>
                    <a:cubicBezTo>
                      <a:pt x="8" y="4"/>
                      <a:pt x="9" y="9"/>
                      <a:pt x="9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7" y="6"/>
                      <a:pt x="9" y="6"/>
                      <a:pt x="7" y="6"/>
                    </a:cubicBezTo>
                    <a:cubicBezTo>
                      <a:pt x="7" y="7"/>
                      <a:pt x="9" y="6"/>
                      <a:pt x="10" y="7"/>
                    </a:cubicBezTo>
                    <a:cubicBezTo>
                      <a:pt x="9" y="7"/>
                      <a:pt x="9" y="7"/>
                      <a:pt x="7" y="8"/>
                    </a:cubicBezTo>
                    <a:cubicBezTo>
                      <a:pt x="9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9"/>
                      <a:pt x="12" y="9"/>
                      <a:pt x="12" y="10"/>
                    </a:cubicBezTo>
                    <a:cubicBezTo>
                      <a:pt x="10" y="10"/>
                      <a:pt x="12" y="9"/>
                      <a:pt x="10" y="9"/>
                    </a:cubicBezTo>
                    <a:cubicBezTo>
                      <a:pt x="9" y="9"/>
                      <a:pt x="9" y="9"/>
                      <a:pt x="8" y="8"/>
                    </a:cubicBezTo>
                    <a:cubicBezTo>
                      <a:pt x="8" y="9"/>
                      <a:pt x="8" y="10"/>
                      <a:pt x="9" y="10"/>
                    </a:cubicBezTo>
                    <a:cubicBezTo>
                      <a:pt x="9" y="11"/>
                      <a:pt x="8" y="10"/>
                      <a:pt x="8" y="11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7" y="14"/>
                      <a:pt x="11" y="15"/>
                      <a:pt x="9" y="16"/>
                    </a:cubicBezTo>
                    <a:cubicBezTo>
                      <a:pt x="11" y="16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8" y="16"/>
                      <a:pt x="7" y="15"/>
                    </a:cubicBezTo>
                    <a:cubicBezTo>
                      <a:pt x="8" y="16"/>
                      <a:pt x="7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10" y="18"/>
                      <a:pt x="9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6" y="20"/>
                      <a:pt x="8" y="22"/>
                    </a:cubicBezTo>
                    <a:cubicBezTo>
                      <a:pt x="8" y="22"/>
                      <a:pt x="11" y="22"/>
                      <a:pt x="11" y="22"/>
                    </a:cubicBezTo>
                    <a:cubicBezTo>
                      <a:pt x="11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19"/>
                      <a:pt x="8" y="20"/>
                    </a:cubicBezTo>
                    <a:cubicBezTo>
                      <a:pt x="7" y="19"/>
                      <a:pt x="9" y="19"/>
                      <a:pt x="8" y="19"/>
                    </a:cubicBezTo>
                    <a:cubicBezTo>
                      <a:pt x="10" y="19"/>
                      <a:pt x="10" y="19"/>
                      <a:pt x="11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0" y="18"/>
                      <a:pt x="13" y="18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0" y="16"/>
                      <a:pt x="10" y="16"/>
                    </a:cubicBezTo>
                    <a:cubicBezTo>
                      <a:pt x="12" y="16"/>
                      <a:pt x="11" y="15"/>
                      <a:pt x="13" y="15"/>
                    </a:cubicBezTo>
                    <a:cubicBezTo>
                      <a:pt x="11" y="15"/>
                      <a:pt x="12" y="14"/>
                      <a:pt x="11" y="14"/>
                    </a:cubicBezTo>
                    <a:cubicBezTo>
                      <a:pt x="11" y="14"/>
                      <a:pt x="11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1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0" y="12"/>
                      <a:pt x="12" y="12"/>
                    </a:cubicBezTo>
                    <a:cubicBezTo>
                      <a:pt x="11" y="11"/>
                      <a:pt x="11" y="11"/>
                      <a:pt x="9" y="11"/>
                    </a:cubicBezTo>
                    <a:cubicBezTo>
                      <a:pt x="10" y="11"/>
                      <a:pt x="11" y="11"/>
                      <a:pt x="11" y="10"/>
                    </a:cubicBezTo>
                    <a:cubicBezTo>
                      <a:pt x="9" y="10"/>
                      <a:pt x="12" y="10"/>
                      <a:pt x="11" y="9"/>
                    </a:cubicBezTo>
                    <a:cubicBezTo>
                      <a:pt x="12" y="10"/>
                      <a:pt x="11" y="9"/>
                      <a:pt x="13" y="10"/>
                    </a:cubicBezTo>
                    <a:cubicBezTo>
                      <a:pt x="13" y="10"/>
                      <a:pt x="11" y="9"/>
                      <a:pt x="12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1" y="7"/>
                      <a:pt x="13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0" y="4"/>
                      <a:pt x="9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2"/>
                      <a:pt x="7" y="3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6" y="4"/>
                      <a:pt x="5" y="0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6"/>
                      <a:pt x="5" y="4"/>
                      <a:pt x="4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3" y="6"/>
                      <a:pt x="2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2" name="Freeform 368"/>
              <p:cNvSpPr>
                <a:spLocks/>
              </p:cNvSpPr>
              <p:nvPr/>
            </p:nvSpPr>
            <p:spPr bwMode="auto">
              <a:xfrm>
                <a:off x="1372" y="2989"/>
                <a:ext cx="8" cy="9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1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2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0" y="0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3" name="Freeform 369"/>
              <p:cNvSpPr>
                <a:spLocks/>
              </p:cNvSpPr>
              <p:nvPr/>
            </p:nvSpPr>
            <p:spPr bwMode="auto">
              <a:xfrm>
                <a:off x="1375" y="29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4" name="Freeform 370"/>
              <p:cNvSpPr>
                <a:spLocks/>
              </p:cNvSpPr>
              <p:nvPr/>
            </p:nvSpPr>
            <p:spPr bwMode="auto">
              <a:xfrm>
                <a:off x="1350" y="2992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5" name="Freeform 371"/>
              <p:cNvSpPr>
                <a:spLocks/>
              </p:cNvSpPr>
              <p:nvPr/>
            </p:nvSpPr>
            <p:spPr bwMode="auto">
              <a:xfrm>
                <a:off x="1350" y="29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6" name="Freeform 372"/>
              <p:cNvSpPr>
                <a:spLocks/>
              </p:cNvSpPr>
              <p:nvPr/>
            </p:nvSpPr>
            <p:spPr bwMode="auto">
              <a:xfrm>
                <a:off x="1309" y="2992"/>
                <a:ext cx="41" cy="22"/>
              </a:xfrm>
              <a:custGeom>
                <a:avLst/>
                <a:gdLst>
                  <a:gd name="T0" fmla="*/ 3 w 15"/>
                  <a:gd name="T1" fmla="*/ 3 h 8"/>
                  <a:gd name="T2" fmla="*/ 2 w 15"/>
                  <a:gd name="T3" fmla="*/ 4 h 8"/>
                  <a:gd name="T4" fmla="*/ 2 w 15"/>
                  <a:gd name="T5" fmla="*/ 3 h 8"/>
                  <a:gd name="T6" fmla="*/ 0 w 15"/>
                  <a:gd name="T7" fmla="*/ 6 h 8"/>
                  <a:gd name="T8" fmla="*/ 7 w 15"/>
                  <a:gd name="T9" fmla="*/ 5 h 8"/>
                  <a:gd name="T10" fmla="*/ 7 w 15"/>
                  <a:gd name="T11" fmla="*/ 6 h 8"/>
                  <a:gd name="T12" fmla="*/ 10 w 15"/>
                  <a:gd name="T13" fmla="*/ 4 h 8"/>
                  <a:gd name="T14" fmla="*/ 9 w 15"/>
                  <a:gd name="T15" fmla="*/ 6 h 8"/>
                  <a:gd name="T16" fmla="*/ 11 w 15"/>
                  <a:gd name="T17" fmla="*/ 5 h 8"/>
                  <a:gd name="T18" fmla="*/ 11 w 15"/>
                  <a:gd name="T19" fmla="*/ 4 h 8"/>
                  <a:gd name="T20" fmla="*/ 11 w 15"/>
                  <a:gd name="T21" fmla="*/ 5 h 8"/>
                  <a:gd name="T22" fmla="*/ 11 w 15"/>
                  <a:gd name="T23" fmla="*/ 4 h 8"/>
                  <a:gd name="T24" fmla="*/ 12 w 15"/>
                  <a:gd name="T25" fmla="*/ 4 h 8"/>
                  <a:gd name="T26" fmla="*/ 12 w 15"/>
                  <a:gd name="T27" fmla="*/ 5 h 8"/>
                  <a:gd name="T28" fmla="*/ 13 w 15"/>
                  <a:gd name="T29" fmla="*/ 4 h 8"/>
                  <a:gd name="T30" fmla="*/ 13 w 15"/>
                  <a:gd name="T31" fmla="*/ 5 h 8"/>
                  <a:gd name="T32" fmla="*/ 15 w 15"/>
                  <a:gd name="T33" fmla="*/ 3 h 8"/>
                  <a:gd name="T34" fmla="*/ 15 w 15"/>
                  <a:gd name="T35" fmla="*/ 2 h 8"/>
                  <a:gd name="T36" fmla="*/ 13 w 15"/>
                  <a:gd name="T37" fmla="*/ 3 h 8"/>
                  <a:gd name="T38" fmla="*/ 13 w 15"/>
                  <a:gd name="T39" fmla="*/ 3 h 8"/>
                  <a:gd name="T40" fmla="*/ 12 w 15"/>
                  <a:gd name="T41" fmla="*/ 4 h 8"/>
                  <a:gd name="T42" fmla="*/ 13 w 15"/>
                  <a:gd name="T43" fmla="*/ 2 h 8"/>
                  <a:gd name="T44" fmla="*/ 11 w 15"/>
                  <a:gd name="T45" fmla="*/ 1 h 8"/>
                  <a:gd name="T46" fmla="*/ 11 w 15"/>
                  <a:gd name="T47" fmla="*/ 1 h 8"/>
                  <a:gd name="T48" fmla="*/ 11 w 15"/>
                  <a:gd name="T49" fmla="*/ 1 h 8"/>
                  <a:gd name="T50" fmla="*/ 11 w 15"/>
                  <a:gd name="T51" fmla="*/ 2 h 8"/>
                  <a:gd name="T52" fmla="*/ 11 w 15"/>
                  <a:gd name="T53" fmla="*/ 4 h 8"/>
                  <a:gd name="T54" fmla="*/ 10 w 15"/>
                  <a:gd name="T55" fmla="*/ 4 h 8"/>
                  <a:gd name="T56" fmla="*/ 11 w 15"/>
                  <a:gd name="T57" fmla="*/ 2 h 8"/>
                  <a:gd name="T58" fmla="*/ 10 w 15"/>
                  <a:gd name="T59" fmla="*/ 3 h 8"/>
                  <a:gd name="T60" fmla="*/ 10 w 15"/>
                  <a:gd name="T61" fmla="*/ 1 h 8"/>
                  <a:gd name="T62" fmla="*/ 10 w 15"/>
                  <a:gd name="T63" fmla="*/ 3 h 8"/>
                  <a:gd name="T64" fmla="*/ 7 w 15"/>
                  <a:gd name="T65" fmla="*/ 3 h 8"/>
                  <a:gd name="T66" fmla="*/ 7 w 15"/>
                  <a:gd name="T67" fmla="*/ 2 h 8"/>
                  <a:gd name="T68" fmla="*/ 7 w 15"/>
                  <a:gd name="T69" fmla="*/ 3 h 8"/>
                  <a:gd name="T70" fmla="*/ 5 w 15"/>
                  <a:gd name="T71" fmla="*/ 3 h 8"/>
                  <a:gd name="T72" fmla="*/ 5 w 15"/>
                  <a:gd name="T73" fmla="*/ 4 h 8"/>
                  <a:gd name="T74" fmla="*/ 3 w 15"/>
                  <a:gd name="T75" fmla="*/ 3 h 8"/>
                  <a:gd name="T76" fmla="*/ 3 w 15"/>
                  <a:gd name="T77" fmla="*/ 3 h 8"/>
                  <a:gd name="T78" fmla="*/ 2 w 15"/>
                  <a:gd name="T79" fmla="*/ 5 h 8"/>
                  <a:gd name="T80" fmla="*/ 3 w 15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0" y="3"/>
                      <a:pt x="0" y="6"/>
                    </a:cubicBezTo>
                    <a:cubicBezTo>
                      <a:pt x="2" y="5"/>
                      <a:pt x="5" y="7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4"/>
                      <a:pt x="9" y="8"/>
                      <a:pt x="10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1" y="3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7"/>
                      <a:pt x="15" y="3"/>
                    </a:cubicBezTo>
                    <a:cubicBezTo>
                      <a:pt x="15" y="3"/>
                      <a:pt x="14" y="2"/>
                      <a:pt x="15" y="2"/>
                    </a:cubicBez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6"/>
                      <a:pt x="13" y="3"/>
                      <a:pt x="12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2" y="0"/>
                      <a:pt x="12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4"/>
                      <a:pt x="11" y="4"/>
                    </a:cubicBezTo>
                    <a:cubicBezTo>
                      <a:pt x="11" y="3"/>
                      <a:pt x="11" y="5"/>
                      <a:pt x="10" y="4"/>
                    </a:cubicBezTo>
                    <a:cubicBezTo>
                      <a:pt x="10" y="3"/>
                      <a:pt x="11" y="3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6"/>
                      <a:pt x="2" y="5"/>
                    </a:cubicBezTo>
                    <a:cubicBezTo>
                      <a:pt x="3" y="4"/>
                      <a:pt x="3" y="4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7" name="Freeform 373"/>
              <p:cNvSpPr>
                <a:spLocks/>
              </p:cNvSpPr>
              <p:nvPr/>
            </p:nvSpPr>
            <p:spPr bwMode="auto">
              <a:xfrm>
                <a:off x="1307" y="3000"/>
                <a:ext cx="2" cy="8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8" name="Freeform 374"/>
              <p:cNvSpPr>
                <a:spLocks/>
              </p:cNvSpPr>
              <p:nvPr/>
            </p:nvSpPr>
            <p:spPr bwMode="auto">
              <a:xfrm>
                <a:off x="1282" y="2995"/>
                <a:ext cx="25" cy="16"/>
              </a:xfrm>
              <a:custGeom>
                <a:avLst/>
                <a:gdLst>
                  <a:gd name="T0" fmla="*/ 4 w 9"/>
                  <a:gd name="T1" fmla="*/ 2 h 6"/>
                  <a:gd name="T2" fmla="*/ 3 w 9"/>
                  <a:gd name="T3" fmla="*/ 3 h 6"/>
                  <a:gd name="T4" fmla="*/ 7 w 9"/>
                  <a:gd name="T5" fmla="*/ 5 h 6"/>
                  <a:gd name="T6" fmla="*/ 8 w 9"/>
                  <a:gd name="T7" fmla="*/ 3 h 6"/>
                  <a:gd name="T8" fmla="*/ 8 w 9"/>
                  <a:gd name="T9" fmla="*/ 5 h 6"/>
                  <a:gd name="T10" fmla="*/ 9 w 9"/>
                  <a:gd name="T11" fmla="*/ 3 h 6"/>
                  <a:gd name="T12" fmla="*/ 9 w 9"/>
                  <a:gd name="T13" fmla="*/ 4 h 6"/>
                  <a:gd name="T14" fmla="*/ 9 w 9"/>
                  <a:gd name="T15" fmla="*/ 3 h 6"/>
                  <a:gd name="T16" fmla="*/ 8 w 9"/>
                  <a:gd name="T17" fmla="*/ 3 h 6"/>
                  <a:gd name="T18" fmla="*/ 9 w 9"/>
                  <a:gd name="T19" fmla="*/ 2 h 6"/>
                  <a:gd name="T20" fmla="*/ 7 w 9"/>
                  <a:gd name="T21" fmla="*/ 4 h 6"/>
                  <a:gd name="T22" fmla="*/ 7 w 9"/>
                  <a:gd name="T23" fmla="*/ 2 h 6"/>
                  <a:gd name="T24" fmla="*/ 6 w 9"/>
                  <a:gd name="T25" fmla="*/ 1 h 6"/>
                  <a:gd name="T26" fmla="*/ 6 w 9"/>
                  <a:gd name="T27" fmla="*/ 2 h 6"/>
                  <a:gd name="T28" fmla="*/ 6 w 9"/>
                  <a:gd name="T29" fmla="*/ 3 h 6"/>
                  <a:gd name="T30" fmla="*/ 6 w 9"/>
                  <a:gd name="T31" fmla="*/ 1 h 6"/>
                  <a:gd name="T32" fmla="*/ 3 w 9"/>
                  <a:gd name="T33" fmla="*/ 0 h 6"/>
                  <a:gd name="T34" fmla="*/ 1 w 9"/>
                  <a:gd name="T35" fmla="*/ 2 h 6"/>
                  <a:gd name="T36" fmla="*/ 2 w 9"/>
                  <a:gd name="T37" fmla="*/ 1 h 6"/>
                  <a:gd name="T38" fmla="*/ 2 w 9"/>
                  <a:gd name="T39" fmla="*/ 0 h 6"/>
                  <a:gd name="T40" fmla="*/ 0 w 9"/>
                  <a:gd name="T41" fmla="*/ 2 h 6"/>
                  <a:gd name="T42" fmla="*/ 4 w 9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6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7" y="4"/>
                      <a:pt x="7" y="5"/>
                    </a:cubicBezTo>
                    <a:cubicBezTo>
                      <a:pt x="7" y="6"/>
                      <a:pt x="8" y="4"/>
                      <a:pt x="8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5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4"/>
                      <a:pt x="6" y="2"/>
                      <a:pt x="6" y="1"/>
                    </a:cubicBezTo>
                    <a:cubicBezTo>
                      <a:pt x="5" y="2"/>
                      <a:pt x="3" y="2"/>
                      <a:pt x="3" y="0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4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9" name="Rectangle 375"/>
              <p:cNvSpPr>
                <a:spLocks noChangeArrowheads="1"/>
              </p:cNvSpPr>
              <p:nvPr/>
            </p:nvSpPr>
            <p:spPr bwMode="auto">
              <a:xfrm>
                <a:off x="1290" y="300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0" name="Freeform 376"/>
              <p:cNvSpPr>
                <a:spLocks/>
              </p:cNvSpPr>
              <p:nvPr/>
            </p:nvSpPr>
            <p:spPr bwMode="auto">
              <a:xfrm>
                <a:off x="1361" y="304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1" name="Freeform 377"/>
              <p:cNvSpPr>
                <a:spLocks/>
              </p:cNvSpPr>
              <p:nvPr/>
            </p:nvSpPr>
            <p:spPr bwMode="auto">
              <a:xfrm>
                <a:off x="1356" y="3033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0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3"/>
                      <a:pt x="2" y="5"/>
                    </a:cubicBezTo>
                    <a:cubicBezTo>
                      <a:pt x="2" y="5"/>
                      <a:pt x="1" y="4"/>
                      <a:pt x="1" y="2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2" name="Freeform 378"/>
              <p:cNvSpPr>
                <a:spLocks/>
              </p:cNvSpPr>
              <p:nvPr/>
            </p:nvSpPr>
            <p:spPr bwMode="auto">
              <a:xfrm>
                <a:off x="1356" y="3038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3" name="Freeform 379"/>
              <p:cNvSpPr>
                <a:spLocks/>
              </p:cNvSpPr>
              <p:nvPr/>
            </p:nvSpPr>
            <p:spPr bwMode="auto">
              <a:xfrm>
                <a:off x="1356" y="3041"/>
                <a:ext cx="2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4" name="Freeform 380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5" name="Freeform 381"/>
              <p:cNvSpPr>
                <a:spLocks/>
              </p:cNvSpPr>
              <p:nvPr/>
            </p:nvSpPr>
            <p:spPr bwMode="auto">
              <a:xfrm>
                <a:off x="1356" y="3036"/>
                <a:ext cx="2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1 h 4"/>
                  <a:gd name="T10" fmla="*/ 0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6" name="Freeform 382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7" name="Freeform 383"/>
              <p:cNvSpPr>
                <a:spLocks/>
              </p:cNvSpPr>
              <p:nvPr/>
            </p:nvSpPr>
            <p:spPr bwMode="auto">
              <a:xfrm>
                <a:off x="1358" y="304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8" name="Freeform 384"/>
              <p:cNvSpPr>
                <a:spLocks/>
              </p:cNvSpPr>
              <p:nvPr/>
            </p:nvSpPr>
            <p:spPr bwMode="auto">
              <a:xfrm>
                <a:off x="1353" y="3033"/>
                <a:ext cx="5" cy="14"/>
              </a:xfrm>
              <a:custGeom>
                <a:avLst/>
                <a:gdLst>
                  <a:gd name="T0" fmla="*/ 1 w 2"/>
                  <a:gd name="T1" fmla="*/ 4 h 5"/>
                  <a:gd name="T2" fmla="*/ 1 w 2"/>
                  <a:gd name="T3" fmla="*/ 3 h 5"/>
                  <a:gd name="T4" fmla="*/ 0 w 2"/>
                  <a:gd name="T5" fmla="*/ 0 h 5"/>
                  <a:gd name="T6" fmla="*/ 0 w 2"/>
                  <a:gd name="T7" fmla="*/ 1 h 5"/>
                  <a:gd name="T8" fmla="*/ 1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1" y="2"/>
                      <a:pt x="2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9" name="Freeform 385"/>
              <p:cNvSpPr>
                <a:spLocks/>
              </p:cNvSpPr>
              <p:nvPr/>
            </p:nvSpPr>
            <p:spPr bwMode="auto">
              <a:xfrm>
                <a:off x="1353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0" name="Freeform 386"/>
              <p:cNvSpPr>
                <a:spLocks/>
              </p:cNvSpPr>
              <p:nvPr/>
            </p:nvSpPr>
            <p:spPr bwMode="auto">
              <a:xfrm>
                <a:off x="1350" y="3028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3 h 5"/>
                  <a:gd name="T4" fmla="*/ 1 w 2"/>
                  <a:gd name="T5" fmla="*/ 4 h 5"/>
                  <a:gd name="T6" fmla="*/ 1 w 2"/>
                  <a:gd name="T7" fmla="*/ 3 h 5"/>
                  <a:gd name="T8" fmla="*/ 1 w 2"/>
                  <a:gd name="T9" fmla="*/ 5 h 5"/>
                  <a:gd name="T10" fmla="*/ 1 w 2"/>
                  <a:gd name="T11" fmla="*/ 4 h 5"/>
                  <a:gd name="T12" fmla="*/ 2 w 2"/>
                  <a:gd name="T13" fmla="*/ 5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0 h 5"/>
                  <a:gd name="T22" fmla="*/ 1 w 2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2" y="5"/>
                      <a:pt x="1" y="4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0" y="1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1" name="Freeform 387"/>
              <p:cNvSpPr>
                <a:spLocks/>
              </p:cNvSpPr>
              <p:nvPr/>
            </p:nvSpPr>
            <p:spPr bwMode="auto">
              <a:xfrm>
                <a:off x="1350" y="303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2" name="Freeform 388"/>
              <p:cNvSpPr>
                <a:spLocks/>
              </p:cNvSpPr>
              <p:nvPr/>
            </p:nvSpPr>
            <p:spPr bwMode="auto">
              <a:xfrm>
                <a:off x="1350" y="302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1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3" name="Freeform 389"/>
              <p:cNvSpPr>
                <a:spLocks/>
              </p:cNvSpPr>
              <p:nvPr/>
            </p:nvSpPr>
            <p:spPr bwMode="auto">
              <a:xfrm>
                <a:off x="1353" y="304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4" name="Freeform 390"/>
              <p:cNvSpPr>
                <a:spLocks/>
              </p:cNvSpPr>
              <p:nvPr/>
            </p:nvSpPr>
            <p:spPr bwMode="auto">
              <a:xfrm>
                <a:off x="1350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5" name="Freeform 391"/>
              <p:cNvSpPr>
                <a:spLocks/>
              </p:cNvSpPr>
              <p:nvPr/>
            </p:nvSpPr>
            <p:spPr bwMode="auto">
              <a:xfrm>
                <a:off x="1350" y="304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6" name="Freeform 392"/>
              <p:cNvSpPr>
                <a:spLocks/>
              </p:cNvSpPr>
              <p:nvPr/>
            </p:nvSpPr>
            <p:spPr bwMode="auto">
              <a:xfrm>
                <a:off x="1339" y="3030"/>
                <a:ext cx="14" cy="17"/>
              </a:xfrm>
              <a:custGeom>
                <a:avLst/>
                <a:gdLst>
                  <a:gd name="T0" fmla="*/ 0 w 5"/>
                  <a:gd name="T1" fmla="*/ 1 h 6"/>
                  <a:gd name="T2" fmla="*/ 1 w 5"/>
                  <a:gd name="T3" fmla="*/ 2 h 6"/>
                  <a:gd name="T4" fmla="*/ 1 w 5"/>
                  <a:gd name="T5" fmla="*/ 4 h 6"/>
                  <a:gd name="T6" fmla="*/ 1 w 5"/>
                  <a:gd name="T7" fmla="*/ 6 h 6"/>
                  <a:gd name="T8" fmla="*/ 1 w 5"/>
                  <a:gd name="T9" fmla="*/ 5 h 6"/>
                  <a:gd name="T10" fmla="*/ 1 w 5"/>
                  <a:gd name="T11" fmla="*/ 6 h 6"/>
                  <a:gd name="T12" fmla="*/ 2 w 5"/>
                  <a:gd name="T13" fmla="*/ 6 h 6"/>
                  <a:gd name="T14" fmla="*/ 2 w 5"/>
                  <a:gd name="T15" fmla="*/ 5 h 6"/>
                  <a:gd name="T16" fmla="*/ 4 w 5"/>
                  <a:gd name="T17" fmla="*/ 5 h 6"/>
                  <a:gd name="T18" fmla="*/ 3 w 5"/>
                  <a:gd name="T19" fmla="*/ 3 h 6"/>
                  <a:gd name="T20" fmla="*/ 4 w 5"/>
                  <a:gd name="T21" fmla="*/ 4 h 6"/>
                  <a:gd name="T22" fmla="*/ 4 w 5"/>
                  <a:gd name="T23" fmla="*/ 4 h 6"/>
                  <a:gd name="T24" fmla="*/ 4 w 5"/>
                  <a:gd name="T25" fmla="*/ 5 h 6"/>
                  <a:gd name="T26" fmla="*/ 4 w 5"/>
                  <a:gd name="T27" fmla="*/ 2 h 6"/>
                  <a:gd name="T28" fmla="*/ 4 w 5"/>
                  <a:gd name="T29" fmla="*/ 5 h 6"/>
                  <a:gd name="T30" fmla="*/ 4 w 5"/>
                  <a:gd name="T31" fmla="*/ 3 h 6"/>
                  <a:gd name="T32" fmla="*/ 4 w 5"/>
                  <a:gd name="T33" fmla="*/ 2 h 6"/>
                  <a:gd name="T34" fmla="*/ 4 w 5"/>
                  <a:gd name="T35" fmla="*/ 1 h 6"/>
                  <a:gd name="T36" fmla="*/ 3 w 5"/>
                  <a:gd name="T37" fmla="*/ 4 h 6"/>
                  <a:gd name="T38" fmla="*/ 3 w 5"/>
                  <a:gd name="T39" fmla="*/ 2 h 6"/>
                  <a:gd name="T40" fmla="*/ 2 w 5"/>
                  <a:gd name="T41" fmla="*/ 1 h 6"/>
                  <a:gd name="T42" fmla="*/ 2 w 5"/>
                  <a:gd name="T43" fmla="*/ 4 h 6"/>
                  <a:gd name="T44" fmla="*/ 2 w 5"/>
                  <a:gd name="T45" fmla="*/ 3 h 6"/>
                  <a:gd name="T46" fmla="*/ 2 w 5"/>
                  <a:gd name="T47" fmla="*/ 4 h 6"/>
                  <a:gd name="T48" fmla="*/ 2 w 5"/>
                  <a:gd name="T49" fmla="*/ 2 h 6"/>
                  <a:gd name="T50" fmla="*/ 2 w 5"/>
                  <a:gd name="T51" fmla="*/ 5 h 6"/>
                  <a:gd name="T52" fmla="*/ 1 w 5"/>
                  <a:gd name="T53" fmla="*/ 1 h 6"/>
                  <a:gd name="T54" fmla="*/ 2 w 5"/>
                  <a:gd name="T55" fmla="*/ 3 h 6"/>
                  <a:gd name="T56" fmla="*/ 2 w 5"/>
                  <a:gd name="T57" fmla="*/ 4 h 6"/>
                  <a:gd name="T58" fmla="*/ 1 w 5"/>
                  <a:gd name="T59" fmla="*/ 2 h 6"/>
                  <a:gd name="T60" fmla="*/ 1 w 5"/>
                  <a:gd name="T61" fmla="*/ 3 h 6"/>
                  <a:gd name="T62" fmla="*/ 1 w 5"/>
                  <a:gd name="T63" fmla="*/ 4 h 6"/>
                  <a:gd name="T64" fmla="*/ 1 w 5"/>
                  <a:gd name="T65" fmla="*/ 4 h 6"/>
                  <a:gd name="T66" fmla="*/ 1 w 5"/>
                  <a:gd name="T67" fmla="*/ 2 h 6"/>
                  <a:gd name="T68" fmla="*/ 1 w 5"/>
                  <a:gd name="T69" fmla="*/ 1 h 6"/>
                  <a:gd name="T70" fmla="*/ 1 w 5"/>
                  <a:gd name="T71" fmla="*/ 3 h 6"/>
                  <a:gd name="T72" fmla="*/ 0 w 5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3" y="4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5"/>
                      <a:pt x="4" y="2"/>
                      <a:pt x="4" y="5"/>
                    </a:cubicBezTo>
                    <a:cubicBezTo>
                      <a:pt x="5" y="6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3" y="1"/>
                      <a:pt x="4" y="2"/>
                      <a:pt x="4" y="1"/>
                    </a:cubicBezTo>
                    <a:cubicBezTo>
                      <a:pt x="3" y="0"/>
                      <a:pt x="3" y="3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1"/>
                    </a:cubicBezTo>
                    <a:cubicBezTo>
                      <a:pt x="2" y="3"/>
                      <a:pt x="2" y="1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2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4"/>
                      <a:pt x="1" y="2"/>
                      <a:pt x="1" y="2"/>
                    </a:cubicBezTo>
                    <a:cubicBezTo>
                      <a:pt x="1" y="1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7" name="Rectangle 393"/>
              <p:cNvSpPr>
                <a:spLocks noChangeArrowheads="1"/>
              </p:cNvSpPr>
              <p:nvPr/>
            </p:nvSpPr>
            <p:spPr bwMode="auto">
              <a:xfrm>
                <a:off x="1342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8" name="Freeform 394"/>
              <p:cNvSpPr>
                <a:spLocks/>
              </p:cNvSpPr>
              <p:nvPr/>
            </p:nvSpPr>
            <p:spPr bwMode="auto">
              <a:xfrm>
                <a:off x="1339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9" name="Rectangle 395"/>
              <p:cNvSpPr>
                <a:spLocks noChangeArrowheads="1"/>
              </p:cNvSpPr>
              <p:nvPr/>
            </p:nvSpPr>
            <p:spPr bwMode="auto">
              <a:xfrm>
                <a:off x="1345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0" name="Freeform 396"/>
              <p:cNvSpPr>
                <a:spLocks/>
              </p:cNvSpPr>
              <p:nvPr/>
            </p:nvSpPr>
            <p:spPr bwMode="auto">
              <a:xfrm>
                <a:off x="1342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1" name="Freeform 397"/>
              <p:cNvSpPr>
                <a:spLocks/>
              </p:cNvSpPr>
              <p:nvPr/>
            </p:nvSpPr>
            <p:spPr bwMode="auto">
              <a:xfrm>
                <a:off x="1345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2" name="Rectangle 398"/>
              <p:cNvSpPr>
                <a:spLocks noChangeArrowheads="1"/>
              </p:cNvSpPr>
              <p:nvPr/>
            </p:nvSpPr>
            <p:spPr bwMode="auto">
              <a:xfrm>
                <a:off x="1339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3" name="Freeform 399"/>
              <p:cNvSpPr>
                <a:spLocks/>
              </p:cNvSpPr>
              <p:nvPr/>
            </p:nvSpPr>
            <p:spPr bwMode="auto">
              <a:xfrm>
                <a:off x="1334" y="3030"/>
                <a:ext cx="8" cy="22"/>
              </a:xfrm>
              <a:custGeom>
                <a:avLst/>
                <a:gdLst>
                  <a:gd name="T0" fmla="*/ 1 w 3"/>
                  <a:gd name="T1" fmla="*/ 7 h 8"/>
                  <a:gd name="T2" fmla="*/ 1 w 3"/>
                  <a:gd name="T3" fmla="*/ 8 h 8"/>
                  <a:gd name="T4" fmla="*/ 1 w 3"/>
                  <a:gd name="T5" fmla="*/ 4 h 8"/>
                  <a:gd name="T6" fmla="*/ 1 w 3"/>
                  <a:gd name="T7" fmla="*/ 7 h 8"/>
                  <a:gd name="T8" fmla="*/ 2 w 3"/>
                  <a:gd name="T9" fmla="*/ 5 h 8"/>
                  <a:gd name="T10" fmla="*/ 2 w 3"/>
                  <a:gd name="T11" fmla="*/ 6 h 8"/>
                  <a:gd name="T12" fmla="*/ 2 w 3"/>
                  <a:gd name="T13" fmla="*/ 3 h 8"/>
                  <a:gd name="T14" fmla="*/ 2 w 3"/>
                  <a:gd name="T15" fmla="*/ 7 h 8"/>
                  <a:gd name="T16" fmla="*/ 2 w 3"/>
                  <a:gd name="T17" fmla="*/ 7 h 8"/>
                  <a:gd name="T18" fmla="*/ 3 w 3"/>
                  <a:gd name="T19" fmla="*/ 6 h 8"/>
                  <a:gd name="T20" fmla="*/ 2 w 3"/>
                  <a:gd name="T21" fmla="*/ 4 h 8"/>
                  <a:gd name="T22" fmla="*/ 2 w 3"/>
                  <a:gd name="T23" fmla="*/ 2 h 8"/>
                  <a:gd name="T24" fmla="*/ 2 w 3"/>
                  <a:gd name="T25" fmla="*/ 3 h 8"/>
                  <a:gd name="T26" fmla="*/ 2 w 3"/>
                  <a:gd name="T27" fmla="*/ 2 h 8"/>
                  <a:gd name="T28" fmla="*/ 2 w 3"/>
                  <a:gd name="T29" fmla="*/ 3 h 8"/>
                  <a:gd name="T30" fmla="*/ 2 w 3"/>
                  <a:gd name="T31" fmla="*/ 2 h 8"/>
                  <a:gd name="T32" fmla="*/ 2 w 3"/>
                  <a:gd name="T33" fmla="*/ 3 h 8"/>
                  <a:gd name="T34" fmla="*/ 2 w 3"/>
                  <a:gd name="T35" fmla="*/ 2 h 8"/>
                  <a:gd name="T36" fmla="*/ 2 w 3"/>
                  <a:gd name="T37" fmla="*/ 4 h 8"/>
                  <a:gd name="T38" fmla="*/ 2 w 3"/>
                  <a:gd name="T39" fmla="*/ 2 h 8"/>
                  <a:gd name="T40" fmla="*/ 2 w 3"/>
                  <a:gd name="T41" fmla="*/ 3 h 8"/>
                  <a:gd name="T42" fmla="*/ 1 w 3"/>
                  <a:gd name="T43" fmla="*/ 2 h 8"/>
                  <a:gd name="T44" fmla="*/ 1 w 3"/>
                  <a:gd name="T45" fmla="*/ 3 h 8"/>
                  <a:gd name="T46" fmla="*/ 1 w 3"/>
                  <a:gd name="T47" fmla="*/ 2 h 8"/>
                  <a:gd name="T48" fmla="*/ 1 w 3"/>
                  <a:gd name="T49" fmla="*/ 5 h 8"/>
                  <a:gd name="T50" fmla="*/ 1 w 3"/>
                  <a:gd name="T51" fmla="*/ 2 h 8"/>
                  <a:gd name="T52" fmla="*/ 1 w 3"/>
                  <a:gd name="T53" fmla="*/ 3 h 8"/>
                  <a:gd name="T54" fmla="*/ 1 w 3"/>
                  <a:gd name="T55" fmla="*/ 3 h 8"/>
                  <a:gd name="T56" fmla="*/ 1 w 3"/>
                  <a:gd name="T57" fmla="*/ 4 h 8"/>
                  <a:gd name="T58" fmla="*/ 1 w 3"/>
                  <a:gd name="T59" fmla="*/ 4 h 8"/>
                  <a:gd name="T60" fmla="*/ 1 w 3"/>
                  <a:gd name="T61" fmla="*/ 5 h 8"/>
                  <a:gd name="T62" fmla="*/ 1 w 3"/>
                  <a:gd name="T63" fmla="*/ 4 h 8"/>
                  <a:gd name="T64" fmla="*/ 0 w 3"/>
                  <a:gd name="T65" fmla="*/ 6 h 8"/>
                  <a:gd name="T66" fmla="*/ 1 w 3"/>
                  <a:gd name="T67" fmla="*/ 5 h 8"/>
                  <a:gd name="T68" fmla="*/ 1 w 3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1" y="7"/>
                      <a:pt x="1" y="4"/>
                      <a:pt x="1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2"/>
                      <a:pt x="2" y="3"/>
                    </a:cubicBezTo>
                    <a:cubicBezTo>
                      <a:pt x="2" y="5"/>
                      <a:pt x="2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0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4"/>
                      <a:pt x="1" y="5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7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4" name="Freeform 400"/>
              <p:cNvSpPr>
                <a:spLocks/>
              </p:cNvSpPr>
              <p:nvPr/>
            </p:nvSpPr>
            <p:spPr bwMode="auto">
              <a:xfrm>
                <a:off x="1339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5" name="Freeform 401"/>
              <p:cNvSpPr>
                <a:spLocks/>
              </p:cNvSpPr>
              <p:nvPr/>
            </p:nvSpPr>
            <p:spPr bwMode="auto">
              <a:xfrm>
                <a:off x="1331" y="3030"/>
                <a:ext cx="3" cy="25"/>
              </a:xfrm>
              <a:custGeom>
                <a:avLst/>
                <a:gdLst>
                  <a:gd name="T0" fmla="*/ 1 w 1"/>
                  <a:gd name="T1" fmla="*/ 4 h 9"/>
                  <a:gd name="T2" fmla="*/ 1 w 1"/>
                  <a:gd name="T3" fmla="*/ 3 h 9"/>
                  <a:gd name="T4" fmla="*/ 1 w 1"/>
                  <a:gd name="T5" fmla="*/ 6 h 9"/>
                  <a:gd name="T6" fmla="*/ 1 w 1"/>
                  <a:gd name="T7" fmla="*/ 7 h 9"/>
                  <a:gd name="T8" fmla="*/ 1 w 1"/>
                  <a:gd name="T9" fmla="*/ 4 h 9"/>
                  <a:gd name="T10" fmla="*/ 0 w 1"/>
                  <a:gd name="T11" fmla="*/ 3 h 9"/>
                  <a:gd name="T12" fmla="*/ 1 w 1"/>
                  <a:gd name="T13" fmla="*/ 5 h 9"/>
                  <a:gd name="T14" fmla="*/ 0 w 1"/>
                  <a:gd name="T15" fmla="*/ 6 h 9"/>
                  <a:gd name="T16" fmla="*/ 0 w 1"/>
                  <a:gd name="T17" fmla="*/ 6 h 9"/>
                  <a:gd name="T18" fmla="*/ 0 w 1"/>
                  <a:gd name="T19" fmla="*/ 3 h 9"/>
                  <a:gd name="T20" fmla="*/ 0 w 1"/>
                  <a:gd name="T21" fmla="*/ 9 h 9"/>
                  <a:gd name="T22" fmla="*/ 0 w 1"/>
                  <a:gd name="T23" fmla="*/ 8 h 9"/>
                  <a:gd name="T24" fmla="*/ 0 w 1"/>
                  <a:gd name="T25" fmla="*/ 6 h 9"/>
                  <a:gd name="T26" fmla="*/ 0 w 1"/>
                  <a:gd name="T27" fmla="*/ 7 h 9"/>
                  <a:gd name="T28" fmla="*/ 0 w 1"/>
                  <a:gd name="T29" fmla="*/ 8 h 9"/>
                  <a:gd name="T30" fmla="*/ 1 w 1"/>
                  <a:gd name="T31" fmla="*/ 8 h 9"/>
                  <a:gd name="T32" fmla="*/ 1 w 1"/>
                  <a:gd name="T33" fmla="*/ 8 h 9"/>
                  <a:gd name="T34" fmla="*/ 1 w 1"/>
                  <a:gd name="T35" fmla="*/ 6 h 9"/>
                  <a:gd name="T36" fmla="*/ 1 w 1"/>
                  <a:gd name="T37" fmla="*/ 4 h 9"/>
                  <a:gd name="T38" fmla="*/ 1 w 1"/>
                  <a:gd name="T39" fmla="*/ 5 h 9"/>
                  <a:gd name="T40" fmla="*/ 1 w 1"/>
                  <a:gd name="T41" fmla="*/ 3 h 9"/>
                  <a:gd name="T42" fmla="*/ 1 w 1"/>
                  <a:gd name="T43" fmla="*/ 2 h 9"/>
                  <a:gd name="T44" fmla="*/ 1 w 1"/>
                  <a:gd name="T45" fmla="*/ 1 h 9"/>
                  <a:gd name="T46" fmla="*/ 1 w 1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9">
                    <a:moveTo>
                      <a:pt x="1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4"/>
                      <a:pt x="0" y="5"/>
                      <a:pt x="0" y="3"/>
                    </a:cubicBezTo>
                    <a:cubicBezTo>
                      <a:pt x="0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0"/>
                      <a:pt x="1" y="3"/>
                      <a:pt x="1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6" name="Rectangle 402"/>
              <p:cNvSpPr>
                <a:spLocks noChangeArrowheads="1"/>
              </p:cNvSpPr>
              <p:nvPr/>
            </p:nvSpPr>
            <p:spPr bwMode="auto">
              <a:xfrm>
                <a:off x="1334" y="3038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7" name="Freeform 403"/>
              <p:cNvSpPr>
                <a:spLocks/>
              </p:cNvSpPr>
              <p:nvPr/>
            </p:nvSpPr>
            <p:spPr bwMode="auto">
              <a:xfrm>
                <a:off x="1334" y="304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8" name="Freeform 404"/>
              <p:cNvSpPr>
                <a:spLocks/>
              </p:cNvSpPr>
              <p:nvPr/>
            </p:nvSpPr>
            <p:spPr bwMode="auto">
              <a:xfrm>
                <a:off x="1331" y="303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9" name="Freeform 405"/>
              <p:cNvSpPr>
                <a:spLocks/>
              </p:cNvSpPr>
              <p:nvPr/>
            </p:nvSpPr>
            <p:spPr bwMode="auto">
              <a:xfrm>
                <a:off x="1328" y="304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8" name="Group 607"/>
            <p:cNvGrpSpPr>
              <a:grpSpLocks/>
            </p:cNvGrpSpPr>
            <p:nvPr/>
          </p:nvGrpSpPr>
          <p:grpSpPr bwMode="auto">
            <a:xfrm>
              <a:off x="926" y="897"/>
              <a:ext cx="1225" cy="2370"/>
              <a:chOff x="926" y="897"/>
              <a:chExt cx="1225" cy="2370"/>
            </a:xfrm>
          </p:grpSpPr>
          <p:sp>
            <p:nvSpPr>
              <p:cNvPr id="1110" name="Freeform 407"/>
              <p:cNvSpPr>
                <a:spLocks/>
              </p:cNvSpPr>
              <p:nvPr/>
            </p:nvSpPr>
            <p:spPr bwMode="auto">
              <a:xfrm>
                <a:off x="1318" y="3033"/>
                <a:ext cx="13" cy="19"/>
              </a:xfrm>
              <a:custGeom>
                <a:avLst/>
                <a:gdLst>
                  <a:gd name="T0" fmla="*/ 4 w 5"/>
                  <a:gd name="T1" fmla="*/ 3 h 7"/>
                  <a:gd name="T2" fmla="*/ 4 w 5"/>
                  <a:gd name="T3" fmla="*/ 4 h 7"/>
                  <a:gd name="T4" fmla="*/ 4 w 5"/>
                  <a:gd name="T5" fmla="*/ 3 h 7"/>
                  <a:gd name="T6" fmla="*/ 4 w 5"/>
                  <a:gd name="T7" fmla="*/ 2 h 7"/>
                  <a:gd name="T8" fmla="*/ 4 w 5"/>
                  <a:gd name="T9" fmla="*/ 3 h 7"/>
                  <a:gd name="T10" fmla="*/ 3 w 5"/>
                  <a:gd name="T11" fmla="*/ 3 h 7"/>
                  <a:gd name="T12" fmla="*/ 3 w 5"/>
                  <a:gd name="T13" fmla="*/ 5 h 7"/>
                  <a:gd name="T14" fmla="*/ 3 w 5"/>
                  <a:gd name="T15" fmla="*/ 2 h 7"/>
                  <a:gd name="T16" fmla="*/ 3 w 5"/>
                  <a:gd name="T17" fmla="*/ 6 h 7"/>
                  <a:gd name="T18" fmla="*/ 3 w 5"/>
                  <a:gd name="T19" fmla="*/ 5 h 7"/>
                  <a:gd name="T20" fmla="*/ 3 w 5"/>
                  <a:gd name="T21" fmla="*/ 4 h 7"/>
                  <a:gd name="T22" fmla="*/ 2 w 5"/>
                  <a:gd name="T23" fmla="*/ 4 h 7"/>
                  <a:gd name="T24" fmla="*/ 2 w 5"/>
                  <a:gd name="T25" fmla="*/ 3 h 7"/>
                  <a:gd name="T26" fmla="*/ 2 w 5"/>
                  <a:gd name="T27" fmla="*/ 3 h 7"/>
                  <a:gd name="T28" fmla="*/ 2 w 5"/>
                  <a:gd name="T29" fmla="*/ 2 h 7"/>
                  <a:gd name="T30" fmla="*/ 1 w 5"/>
                  <a:gd name="T31" fmla="*/ 3 h 7"/>
                  <a:gd name="T32" fmla="*/ 1 w 5"/>
                  <a:gd name="T33" fmla="*/ 2 h 7"/>
                  <a:gd name="T34" fmla="*/ 1 w 5"/>
                  <a:gd name="T35" fmla="*/ 5 h 7"/>
                  <a:gd name="T36" fmla="*/ 1 w 5"/>
                  <a:gd name="T37" fmla="*/ 5 h 7"/>
                  <a:gd name="T38" fmla="*/ 1 w 5"/>
                  <a:gd name="T39" fmla="*/ 3 h 7"/>
                  <a:gd name="T40" fmla="*/ 1 w 5"/>
                  <a:gd name="T41" fmla="*/ 4 h 7"/>
                  <a:gd name="T42" fmla="*/ 1 w 5"/>
                  <a:gd name="T43" fmla="*/ 2 h 7"/>
                  <a:gd name="T44" fmla="*/ 1 w 5"/>
                  <a:gd name="T45" fmla="*/ 5 h 7"/>
                  <a:gd name="T46" fmla="*/ 1 w 5"/>
                  <a:gd name="T47" fmla="*/ 4 h 7"/>
                  <a:gd name="T48" fmla="*/ 1 w 5"/>
                  <a:gd name="T49" fmla="*/ 7 h 7"/>
                  <a:gd name="T50" fmla="*/ 2 w 5"/>
                  <a:gd name="T51" fmla="*/ 7 h 7"/>
                  <a:gd name="T52" fmla="*/ 2 w 5"/>
                  <a:gd name="T53" fmla="*/ 5 h 7"/>
                  <a:gd name="T54" fmla="*/ 2 w 5"/>
                  <a:gd name="T55" fmla="*/ 7 h 7"/>
                  <a:gd name="T56" fmla="*/ 2 w 5"/>
                  <a:gd name="T57" fmla="*/ 5 h 7"/>
                  <a:gd name="T58" fmla="*/ 2 w 5"/>
                  <a:gd name="T59" fmla="*/ 7 h 7"/>
                  <a:gd name="T60" fmla="*/ 2 w 5"/>
                  <a:gd name="T61" fmla="*/ 5 h 7"/>
                  <a:gd name="T62" fmla="*/ 2 w 5"/>
                  <a:gd name="T63" fmla="*/ 7 h 7"/>
                  <a:gd name="T64" fmla="*/ 4 w 5"/>
                  <a:gd name="T65" fmla="*/ 7 h 7"/>
                  <a:gd name="T66" fmla="*/ 4 w 5"/>
                  <a:gd name="T67" fmla="*/ 5 h 7"/>
                  <a:gd name="T68" fmla="*/ 4 w 5"/>
                  <a:gd name="T69" fmla="*/ 5 h 7"/>
                  <a:gd name="T70" fmla="*/ 4 w 5"/>
                  <a:gd name="T71" fmla="*/ 4 h 7"/>
                  <a:gd name="T72" fmla="*/ 4 w 5"/>
                  <a:gd name="T73" fmla="*/ 7 h 7"/>
                  <a:gd name="T74" fmla="*/ 4 w 5"/>
                  <a:gd name="T75" fmla="*/ 6 h 7"/>
                  <a:gd name="T76" fmla="*/ 4 w 5"/>
                  <a:gd name="T77" fmla="*/ 6 h 7"/>
                  <a:gd name="T78" fmla="*/ 4 w 5"/>
                  <a:gd name="T79" fmla="*/ 6 h 7"/>
                  <a:gd name="T80" fmla="*/ 4 w 5"/>
                  <a:gd name="T81" fmla="*/ 3 h 7"/>
                  <a:gd name="T82" fmla="*/ 4 w 5"/>
                  <a:gd name="T83" fmla="*/ 1 h 7"/>
                  <a:gd name="T84" fmla="*/ 4 w 5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3"/>
                      <a:pt x="3" y="4"/>
                      <a:pt x="3" y="6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5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1" y="5"/>
                    </a:cubicBezTo>
                    <a:cubicBezTo>
                      <a:pt x="1" y="2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4"/>
                      <a:pt x="1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5"/>
                      <a:pt x="2" y="7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5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1" name="Freeform 408"/>
              <p:cNvSpPr>
                <a:spLocks/>
              </p:cNvSpPr>
              <p:nvPr/>
            </p:nvSpPr>
            <p:spPr bwMode="auto">
              <a:xfrm>
                <a:off x="1328" y="3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2" name="Freeform 409"/>
              <p:cNvSpPr>
                <a:spLocks/>
              </p:cNvSpPr>
              <p:nvPr/>
            </p:nvSpPr>
            <p:spPr bwMode="auto">
              <a:xfrm>
                <a:off x="1318" y="3044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3" name="Rectangle 410"/>
              <p:cNvSpPr>
                <a:spLocks noChangeArrowheads="1"/>
              </p:cNvSpPr>
              <p:nvPr/>
            </p:nvSpPr>
            <p:spPr bwMode="auto">
              <a:xfrm>
                <a:off x="1328" y="304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4" name="Rectangle 411"/>
              <p:cNvSpPr>
                <a:spLocks noChangeArrowheads="1"/>
              </p:cNvSpPr>
              <p:nvPr/>
            </p:nvSpPr>
            <p:spPr bwMode="auto">
              <a:xfrm>
                <a:off x="1328" y="304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5" name="Freeform 412"/>
              <p:cNvSpPr>
                <a:spLocks/>
              </p:cNvSpPr>
              <p:nvPr/>
            </p:nvSpPr>
            <p:spPr bwMode="auto">
              <a:xfrm>
                <a:off x="131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6" name="Freeform 413"/>
              <p:cNvSpPr>
                <a:spLocks/>
              </p:cNvSpPr>
              <p:nvPr/>
            </p:nvSpPr>
            <p:spPr bwMode="auto">
              <a:xfrm>
                <a:off x="1312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7" name="Freeform 414"/>
              <p:cNvSpPr>
                <a:spLocks/>
              </p:cNvSpPr>
              <p:nvPr/>
            </p:nvSpPr>
            <p:spPr bwMode="auto">
              <a:xfrm>
                <a:off x="1299" y="3036"/>
                <a:ext cx="19" cy="27"/>
              </a:xfrm>
              <a:custGeom>
                <a:avLst/>
                <a:gdLst>
                  <a:gd name="T0" fmla="*/ 1 w 7"/>
                  <a:gd name="T1" fmla="*/ 4 h 10"/>
                  <a:gd name="T2" fmla="*/ 0 w 7"/>
                  <a:gd name="T3" fmla="*/ 6 h 10"/>
                  <a:gd name="T4" fmla="*/ 0 w 7"/>
                  <a:gd name="T5" fmla="*/ 8 h 10"/>
                  <a:gd name="T6" fmla="*/ 1 w 7"/>
                  <a:gd name="T7" fmla="*/ 6 h 10"/>
                  <a:gd name="T8" fmla="*/ 2 w 7"/>
                  <a:gd name="T9" fmla="*/ 6 h 10"/>
                  <a:gd name="T10" fmla="*/ 2 w 7"/>
                  <a:gd name="T11" fmla="*/ 7 h 10"/>
                  <a:gd name="T12" fmla="*/ 3 w 7"/>
                  <a:gd name="T13" fmla="*/ 5 h 10"/>
                  <a:gd name="T14" fmla="*/ 3 w 7"/>
                  <a:gd name="T15" fmla="*/ 6 h 10"/>
                  <a:gd name="T16" fmla="*/ 3 w 7"/>
                  <a:gd name="T17" fmla="*/ 6 h 10"/>
                  <a:gd name="T18" fmla="*/ 4 w 7"/>
                  <a:gd name="T19" fmla="*/ 3 h 10"/>
                  <a:gd name="T20" fmla="*/ 4 w 7"/>
                  <a:gd name="T21" fmla="*/ 3 h 10"/>
                  <a:gd name="T22" fmla="*/ 4 w 7"/>
                  <a:gd name="T23" fmla="*/ 4 h 10"/>
                  <a:gd name="T24" fmla="*/ 5 w 7"/>
                  <a:gd name="T25" fmla="*/ 4 h 10"/>
                  <a:gd name="T26" fmla="*/ 5 w 7"/>
                  <a:gd name="T27" fmla="*/ 5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4 h 10"/>
                  <a:gd name="T34" fmla="*/ 6 w 7"/>
                  <a:gd name="T35" fmla="*/ 4 h 10"/>
                  <a:gd name="T36" fmla="*/ 7 w 7"/>
                  <a:gd name="T37" fmla="*/ 4 h 10"/>
                  <a:gd name="T38" fmla="*/ 7 w 7"/>
                  <a:gd name="T39" fmla="*/ 4 h 10"/>
                  <a:gd name="T40" fmla="*/ 7 w 7"/>
                  <a:gd name="T41" fmla="*/ 5 h 10"/>
                  <a:gd name="T42" fmla="*/ 7 w 7"/>
                  <a:gd name="T43" fmla="*/ 1 h 10"/>
                  <a:gd name="T44" fmla="*/ 7 w 7"/>
                  <a:gd name="T45" fmla="*/ 1 h 10"/>
                  <a:gd name="T46" fmla="*/ 6 w 7"/>
                  <a:gd name="T47" fmla="*/ 1 h 10"/>
                  <a:gd name="T48" fmla="*/ 6 w 7"/>
                  <a:gd name="T49" fmla="*/ 0 h 10"/>
                  <a:gd name="T50" fmla="*/ 6 w 7"/>
                  <a:gd name="T51" fmla="*/ 0 h 10"/>
                  <a:gd name="T52" fmla="*/ 5 w 7"/>
                  <a:gd name="T53" fmla="*/ 1 h 10"/>
                  <a:gd name="T54" fmla="*/ 5 w 7"/>
                  <a:gd name="T55" fmla="*/ 1 h 10"/>
                  <a:gd name="T56" fmla="*/ 5 w 7"/>
                  <a:gd name="T57" fmla="*/ 1 h 10"/>
                  <a:gd name="T58" fmla="*/ 5 w 7"/>
                  <a:gd name="T59" fmla="*/ 1 h 10"/>
                  <a:gd name="T60" fmla="*/ 4 w 7"/>
                  <a:gd name="T61" fmla="*/ 2 h 10"/>
                  <a:gd name="T62" fmla="*/ 4 w 7"/>
                  <a:gd name="T63" fmla="*/ 0 h 10"/>
                  <a:gd name="T64" fmla="*/ 4 w 7"/>
                  <a:gd name="T65" fmla="*/ 0 h 10"/>
                  <a:gd name="T66" fmla="*/ 4 w 7"/>
                  <a:gd name="T67" fmla="*/ 2 h 10"/>
                  <a:gd name="T68" fmla="*/ 3 w 7"/>
                  <a:gd name="T69" fmla="*/ 3 h 10"/>
                  <a:gd name="T70" fmla="*/ 3 w 7"/>
                  <a:gd name="T71" fmla="*/ 3 h 10"/>
                  <a:gd name="T72" fmla="*/ 2 w 7"/>
                  <a:gd name="T73" fmla="*/ 3 h 10"/>
                  <a:gd name="T74" fmla="*/ 2 w 7"/>
                  <a:gd name="T75" fmla="*/ 4 h 10"/>
                  <a:gd name="T76" fmla="*/ 2 w 7"/>
                  <a:gd name="T77" fmla="*/ 5 h 10"/>
                  <a:gd name="T78" fmla="*/ 2 w 7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10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0" y="7"/>
                      <a:pt x="0" y="8"/>
                    </a:cubicBezTo>
                    <a:cubicBezTo>
                      <a:pt x="1" y="7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10"/>
                      <a:pt x="2" y="2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5"/>
                      <a:pt x="2" y="7"/>
                    </a:cubicBezTo>
                    <a:cubicBezTo>
                      <a:pt x="3" y="4"/>
                      <a:pt x="2" y="8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4"/>
                      <a:pt x="3" y="6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4" y="4"/>
                      <a:pt x="3" y="4"/>
                      <a:pt x="3" y="6"/>
                    </a:cubicBezTo>
                    <a:cubicBezTo>
                      <a:pt x="4" y="4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3"/>
                      <a:pt x="4" y="1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2"/>
                      <a:pt x="6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5"/>
                      <a:pt x="6" y="6"/>
                    </a:cubicBezTo>
                    <a:cubicBezTo>
                      <a:pt x="6" y="5"/>
                      <a:pt x="6" y="6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7" y="6"/>
                      <a:pt x="7" y="3"/>
                      <a:pt x="7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1"/>
                      <a:pt x="6" y="3"/>
                      <a:pt x="6" y="3"/>
                    </a:cubicBezTo>
                    <a:cubicBezTo>
                      <a:pt x="6" y="1"/>
                      <a:pt x="6" y="2"/>
                      <a:pt x="6" y="0"/>
                    </a:cubicBezTo>
                    <a:cubicBezTo>
                      <a:pt x="6" y="2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3"/>
                      <a:pt x="5" y="1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1"/>
                      <a:pt x="4" y="2"/>
                      <a:pt x="4" y="0"/>
                    </a:cubicBezTo>
                    <a:cubicBezTo>
                      <a:pt x="4" y="0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1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2" y="4"/>
                      <a:pt x="2" y="0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6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8" name="Freeform 415"/>
              <p:cNvSpPr>
                <a:spLocks/>
              </p:cNvSpPr>
              <p:nvPr/>
            </p:nvSpPr>
            <p:spPr bwMode="auto">
              <a:xfrm>
                <a:off x="1307" y="30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9" name="Freeform 416"/>
              <p:cNvSpPr>
                <a:spLocks/>
              </p:cNvSpPr>
              <p:nvPr/>
            </p:nvSpPr>
            <p:spPr bwMode="auto">
              <a:xfrm>
                <a:off x="1307" y="304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0" name="Freeform 417"/>
              <p:cNvSpPr>
                <a:spLocks/>
              </p:cNvSpPr>
              <p:nvPr/>
            </p:nvSpPr>
            <p:spPr bwMode="auto">
              <a:xfrm>
                <a:off x="1301" y="3041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1" name="Freeform 418"/>
              <p:cNvSpPr>
                <a:spLocks/>
              </p:cNvSpPr>
              <p:nvPr/>
            </p:nvSpPr>
            <p:spPr bwMode="auto">
              <a:xfrm>
                <a:off x="1301" y="304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2" name="Freeform 419"/>
              <p:cNvSpPr>
                <a:spLocks/>
              </p:cNvSpPr>
              <p:nvPr/>
            </p:nvSpPr>
            <p:spPr bwMode="auto">
              <a:xfrm>
                <a:off x="1288" y="3038"/>
                <a:ext cx="11" cy="25"/>
              </a:xfrm>
              <a:custGeom>
                <a:avLst/>
                <a:gdLst>
                  <a:gd name="T0" fmla="*/ 1 w 4"/>
                  <a:gd name="T1" fmla="*/ 4 h 9"/>
                  <a:gd name="T2" fmla="*/ 1 w 4"/>
                  <a:gd name="T3" fmla="*/ 5 h 9"/>
                  <a:gd name="T4" fmla="*/ 1 w 4"/>
                  <a:gd name="T5" fmla="*/ 4 h 9"/>
                  <a:gd name="T6" fmla="*/ 0 w 4"/>
                  <a:gd name="T7" fmla="*/ 7 h 9"/>
                  <a:gd name="T8" fmla="*/ 2 w 4"/>
                  <a:gd name="T9" fmla="*/ 5 h 9"/>
                  <a:gd name="T10" fmla="*/ 2 w 4"/>
                  <a:gd name="T11" fmla="*/ 6 h 9"/>
                  <a:gd name="T12" fmla="*/ 3 w 4"/>
                  <a:gd name="T13" fmla="*/ 5 h 9"/>
                  <a:gd name="T14" fmla="*/ 2 w 4"/>
                  <a:gd name="T15" fmla="*/ 7 h 9"/>
                  <a:gd name="T16" fmla="*/ 3 w 4"/>
                  <a:gd name="T17" fmla="*/ 6 h 9"/>
                  <a:gd name="T18" fmla="*/ 3 w 4"/>
                  <a:gd name="T19" fmla="*/ 5 h 9"/>
                  <a:gd name="T20" fmla="*/ 3 w 4"/>
                  <a:gd name="T21" fmla="*/ 6 h 9"/>
                  <a:gd name="T22" fmla="*/ 3 w 4"/>
                  <a:gd name="T23" fmla="*/ 5 h 9"/>
                  <a:gd name="T24" fmla="*/ 4 w 4"/>
                  <a:gd name="T25" fmla="*/ 5 h 9"/>
                  <a:gd name="T26" fmla="*/ 3 w 4"/>
                  <a:gd name="T27" fmla="*/ 6 h 9"/>
                  <a:gd name="T28" fmla="*/ 4 w 4"/>
                  <a:gd name="T29" fmla="*/ 5 h 9"/>
                  <a:gd name="T30" fmla="*/ 3 w 4"/>
                  <a:gd name="T31" fmla="*/ 6 h 9"/>
                  <a:gd name="T32" fmla="*/ 4 w 4"/>
                  <a:gd name="T33" fmla="*/ 4 h 9"/>
                  <a:gd name="T34" fmla="*/ 4 w 4"/>
                  <a:gd name="T35" fmla="*/ 3 h 9"/>
                  <a:gd name="T36" fmla="*/ 4 w 4"/>
                  <a:gd name="T37" fmla="*/ 4 h 9"/>
                  <a:gd name="T38" fmla="*/ 4 w 4"/>
                  <a:gd name="T39" fmla="*/ 4 h 9"/>
                  <a:gd name="T40" fmla="*/ 4 w 4"/>
                  <a:gd name="T41" fmla="*/ 5 h 9"/>
                  <a:gd name="T42" fmla="*/ 4 w 4"/>
                  <a:gd name="T43" fmla="*/ 3 h 9"/>
                  <a:gd name="T44" fmla="*/ 4 w 4"/>
                  <a:gd name="T45" fmla="*/ 2 h 9"/>
                  <a:gd name="T46" fmla="*/ 4 w 4"/>
                  <a:gd name="T47" fmla="*/ 1 h 9"/>
                  <a:gd name="T48" fmla="*/ 4 w 4"/>
                  <a:gd name="T49" fmla="*/ 2 h 9"/>
                  <a:gd name="T50" fmla="*/ 4 w 4"/>
                  <a:gd name="T51" fmla="*/ 3 h 9"/>
                  <a:gd name="T52" fmla="*/ 3 w 4"/>
                  <a:gd name="T53" fmla="*/ 5 h 9"/>
                  <a:gd name="T54" fmla="*/ 3 w 4"/>
                  <a:gd name="T55" fmla="*/ 5 h 9"/>
                  <a:gd name="T56" fmla="*/ 3 w 4"/>
                  <a:gd name="T57" fmla="*/ 3 h 9"/>
                  <a:gd name="T58" fmla="*/ 3 w 4"/>
                  <a:gd name="T59" fmla="*/ 4 h 9"/>
                  <a:gd name="T60" fmla="*/ 3 w 4"/>
                  <a:gd name="T61" fmla="*/ 2 h 9"/>
                  <a:gd name="T62" fmla="*/ 3 w 4"/>
                  <a:gd name="T63" fmla="*/ 4 h 9"/>
                  <a:gd name="T64" fmla="*/ 2 w 4"/>
                  <a:gd name="T65" fmla="*/ 4 h 9"/>
                  <a:gd name="T66" fmla="*/ 3 w 4"/>
                  <a:gd name="T67" fmla="*/ 3 h 9"/>
                  <a:gd name="T68" fmla="*/ 2 w 4"/>
                  <a:gd name="T69" fmla="*/ 4 h 9"/>
                  <a:gd name="T70" fmla="*/ 2 w 4"/>
                  <a:gd name="T71" fmla="*/ 3 h 9"/>
                  <a:gd name="T72" fmla="*/ 2 w 4"/>
                  <a:gd name="T73" fmla="*/ 4 h 9"/>
                  <a:gd name="T74" fmla="*/ 1 w 4"/>
                  <a:gd name="T75" fmla="*/ 4 h 9"/>
                  <a:gd name="T76" fmla="*/ 1 w 4"/>
                  <a:gd name="T77" fmla="*/ 4 h 9"/>
                  <a:gd name="T78" fmla="*/ 1 w 4"/>
                  <a:gd name="T79" fmla="*/ 6 h 9"/>
                  <a:gd name="T80" fmla="*/ 1 w 4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4"/>
                    </a:cubicBezTo>
                    <a:cubicBezTo>
                      <a:pt x="0" y="6"/>
                      <a:pt x="0" y="4"/>
                      <a:pt x="0" y="7"/>
                    </a:cubicBezTo>
                    <a:cubicBezTo>
                      <a:pt x="1" y="6"/>
                      <a:pt x="1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2" y="9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4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5"/>
                      <a:pt x="4" y="7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4" y="3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3" y="4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7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3" name="Freeform 420"/>
              <p:cNvSpPr>
                <a:spLocks/>
              </p:cNvSpPr>
              <p:nvPr/>
            </p:nvSpPr>
            <p:spPr bwMode="auto">
              <a:xfrm>
                <a:off x="1288" y="3049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4" name="Freeform 421"/>
              <p:cNvSpPr>
                <a:spLocks/>
              </p:cNvSpPr>
              <p:nvPr/>
            </p:nvSpPr>
            <p:spPr bwMode="auto">
              <a:xfrm>
                <a:off x="1279" y="3047"/>
                <a:ext cx="9" cy="16"/>
              </a:xfrm>
              <a:custGeom>
                <a:avLst/>
                <a:gdLst>
                  <a:gd name="T0" fmla="*/ 1 w 3"/>
                  <a:gd name="T1" fmla="*/ 3 h 6"/>
                  <a:gd name="T2" fmla="*/ 1 w 3"/>
                  <a:gd name="T3" fmla="*/ 4 h 6"/>
                  <a:gd name="T4" fmla="*/ 2 w 3"/>
                  <a:gd name="T5" fmla="*/ 4 h 6"/>
                  <a:gd name="T6" fmla="*/ 3 w 3"/>
                  <a:gd name="T7" fmla="*/ 2 h 6"/>
                  <a:gd name="T8" fmla="*/ 2 w 3"/>
                  <a:gd name="T9" fmla="*/ 4 h 6"/>
                  <a:gd name="T10" fmla="*/ 3 w 3"/>
                  <a:gd name="T11" fmla="*/ 2 h 6"/>
                  <a:gd name="T12" fmla="*/ 3 w 3"/>
                  <a:gd name="T13" fmla="*/ 3 h 6"/>
                  <a:gd name="T14" fmla="*/ 3 w 3"/>
                  <a:gd name="T15" fmla="*/ 2 h 6"/>
                  <a:gd name="T16" fmla="*/ 3 w 3"/>
                  <a:gd name="T17" fmla="*/ 2 h 6"/>
                  <a:gd name="T18" fmla="*/ 3 w 3"/>
                  <a:gd name="T19" fmla="*/ 1 h 6"/>
                  <a:gd name="T20" fmla="*/ 2 w 3"/>
                  <a:gd name="T21" fmla="*/ 3 h 6"/>
                  <a:gd name="T22" fmla="*/ 3 w 3"/>
                  <a:gd name="T23" fmla="*/ 1 h 6"/>
                  <a:gd name="T24" fmla="*/ 2 w 3"/>
                  <a:gd name="T25" fmla="*/ 1 h 6"/>
                  <a:gd name="T26" fmla="*/ 2 w 3"/>
                  <a:gd name="T27" fmla="*/ 1 h 6"/>
                  <a:gd name="T28" fmla="*/ 2 w 3"/>
                  <a:gd name="T29" fmla="*/ 3 h 6"/>
                  <a:gd name="T30" fmla="*/ 2 w 3"/>
                  <a:gd name="T31" fmla="*/ 1 h 6"/>
                  <a:gd name="T32" fmla="*/ 1 w 3"/>
                  <a:gd name="T33" fmla="*/ 1 h 6"/>
                  <a:gd name="T34" fmla="*/ 0 w 3"/>
                  <a:gd name="T35" fmla="*/ 4 h 6"/>
                  <a:gd name="T36" fmla="*/ 1 w 3"/>
                  <a:gd name="T37" fmla="*/ 2 h 6"/>
                  <a:gd name="T38" fmla="*/ 1 w 3"/>
                  <a:gd name="T39" fmla="*/ 2 h 6"/>
                  <a:gd name="T40" fmla="*/ 0 w 3"/>
                  <a:gd name="T41" fmla="*/ 5 h 6"/>
                  <a:gd name="T42" fmla="*/ 1 w 3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5"/>
                      <a:pt x="2" y="3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5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4"/>
                      <a:pt x="2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5" name="Rectangle 422"/>
              <p:cNvSpPr>
                <a:spLocks noChangeArrowheads="1"/>
              </p:cNvSpPr>
              <p:nvPr/>
            </p:nvSpPr>
            <p:spPr bwMode="auto">
              <a:xfrm>
                <a:off x="1282" y="305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6" name="Freeform 423"/>
              <p:cNvSpPr>
                <a:spLocks/>
              </p:cNvSpPr>
              <p:nvPr/>
            </p:nvSpPr>
            <p:spPr bwMode="auto">
              <a:xfrm>
                <a:off x="1405" y="2279"/>
                <a:ext cx="547" cy="183"/>
              </a:xfrm>
              <a:custGeom>
                <a:avLst/>
                <a:gdLst>
                  <a:gd name="T0" fmla="*/ 19 w 201"/>
                  <a:gd name="T1" fmla="*/ 5 h 67"/>
                  <a:gd name="T2" fmla="*/ 11 w 201"/>
                  <a:gd name="T3" fmla="*/ 44 h 67"/>
                  <a:gd name="T4" fmla="*/ 33 w 201"/>
                  <a:gd name="T5" fmla="*/ 11 h 67"/>
                  <a:gd name="T6" fmla="*/ 43 w 201"/>
                  <a:gd name="T7" fmla="*/ 51 h 67"/>
                  <a:gd name="T8" fmla="*/ 66 w 201"/>
                  <a:gd name="T9" fmla="*/ 19 h 67"/>
                  <a:gd name="T10" fmla="*/ 82 w 201"/>
                  <a:gd name="T11" fmla="*/ 62 h 67"/>
                  <a:gd name="T12" fmla="*/ 110 w 201"/>
                  <a:gd name="T13" fmla="*/ 29 h 67"/>
                  <a:gd name="T14" fmla="*/ 129 w 201"/>
                  <a:gd name="T15" fmla="*/ 64 h 67"/>
                  <a:gd name="T16" fmla="*/ 147 w 201"/>
                  <a:gd name="T17" fmla="*/ 32 h 67"/>
                  <a:gd name="T18" fmla="*/ 169 w 201"/>
                  <a:gd name="T19" fmla="*/ 60 h 67"/>
                  <a:gd name="T20" fmla="*/ 178 w 201"/>
                  <a:gd name="T21" fmla="*/ 36 h 67"/>
                  <a:gd name="T22" fmla="*/ 197 w 201"/>
                  <a:gd name="T23" fmla="*/ 52 h 67"/>
                  <a:gd name="T24" fmla="*/ 195 w 201"/>
                  <a:gd name="T25" fmla="*/ 28 h 67"/>
                  <a:gd name="T26" fmla="*/ 182 w 201"/>
                  <a:gd name="T27" fmla="*/ 11 h 67"/>
                  <a:gd name="T28" fmla="*/ 156 w 201"/>
                  <a:gd name="T29" fmla="*/ 12 h 67"/>
                  <a:gd name="T30" fmla="*/ 96 w 201"/>
                  <a:gd name="T31" fmla="*/ 16 h 67"/>
                  <a:gd name="T32" fmla="*/ 49 w 201"/>
                  <a:gd name="T33" fmla="*/ 6 h 67"/>
                  <a:gd name="T34" fmla="*/ 19 w 201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1" h="67">
                    <a:moveTo>
                      <a:pt x="19" y="5"/>
                    </a:moveTo>
                    <a:cubicBezTo>
                      <a:pt x="14" y="9"/>
                      <a:pt x="0" y="43"/>
                      <a:pt x="11" y="44"/>
                    </a:cubicBezTo>
                    <a:cubicBezTo>
                      <a:pt x="20" y="44"/>
                      <a:pt x="30" y="18"/>
                      <a:pt x="33" y="11"/>
                    </a:cubicBezTo>
                    <a:cubicBezTo>
                      <a:pt x="33" y="21"/>
                      <a:pt x="29" y="50"/>
                      <a:pt x="43" y="51"/>
                    </a:cubicBezTo>
                    <a:cubicBezTo>
                      <a:pt x="54" y="52"/>
                      <a:pt x="67" y="29"/>
                      <a:pt x="66" y="19"/>
                    </a:cubicBezTo>
                    <a:cubicBezTo>
                      <a:pt x="68" y="32"/>
                      <a:pt x="66" y="57"/>
                      <a:pt x="82" y="62"/>
                    </a:cubicBezTo>
                    <a:cubicBezTo>
                      <a:pt x="100" y="67"/>
                      <a:pt x="106" y="40"/>
                      <a:pt x="110" y="29"/>
                    </a:cubicBezTo>
                    <a:cubicBezTo>
                      <a:pt x="105" y="39"/>
                      <a:pt x="116" y="63"/>
                      <a:pt x="129" y="64"/>
                    </a:cubicBezTo>
                    <a:cubicBezTo>
                      <a:pt x="143" y="66"/>
                      <a:pt x="148" y="42"/>
                      <a:pt x="147" y="32"/>
                    </a:cubicBezTo>
                    <a:cubicBezTo>
                      <a:pt x="149" y="41"/>
                      <a:pt x="155" y="63"/>
                      <a:pt x="169" y="60"/>
                    </a:cubicBezTo>
                    <a:cubicBezTo>
                      <a:pt x="178" y="58"/>
                      <a:pt x="181" y="43"/>
                      <a:pt x="178" y="36"/>
                    </a:cubicBezTo>
                    <a:cubicBezTo>
                      <a:pt x="180" y="42"/>
                      <a:pt x="187" y="62"/>
                      <a:pt x="197" y="52"/>
                    </a:cubicBezTo>
                    <a:cubicBezTo>
                      <a:pt x="201" y="48"/>
                      <a:pt x="196" y="33"/>
                      <a:pt x="195" y="28"/>
                    </a:cubicBezTo>
                    <a:cubicBezTo>
                      <a:pt x="192" y="19"/>
                      <a:pt x="191" y="13"/>
                      <a:pt x="182" y="11"/>
                    </a:cubicBezTo>
                    <a:cubicBezTo>
                      <a:pt x="174" y="9"/>
                      <a:pt x="163" y="11"/>
                      <a:pt x="156" y="12"/>
                    </a:cubicBezTo>
                    <a:cubicBezTo>
                      <a:pt x="136" y="14"/>
                      <a:pt x="116" y="18"/>
                      <a:pt x="96" y="16"/>
                    </a:cubicBezTo>
                    <a:cubicBezTo>
                      <a:pt x="80" y="15"/>
                      <a:pt x="65" y="7"/>
                      <a:pt x="49" y="6"/>
                    </a:cubicBezTo>
                    <a:cubicBezTo>
                      <a:pt x="42" y="5"/>
                      <a:pt x="21" y="3"/>
                      <a:pt x="19" y="0"/>
                    </a:cubicBezTo>
                  </a:path>
                </a:pathLst>
              </a:custGeom>
              <a:solidFill>
                <a:srgbClr val="8F5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7" name="Freeform 424"/>
              <p:cNvSpPr>
                <a:spLocks/>
              </p:cNvSpPr>
              <p:nvPr/>
            </p:nvSpPr>
            <p:spPr bwMode="auto">
              <a:xfrm>
                <a:off x="1936" y="2410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3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8" name="Freeform 425"/>
              <p:cNvSpPr>
                <a:spLocks/>
              </p:cNvSpPr>
              <p:nvPr/>
            </p:nvSpPr>
            <p:spPr bwMode="auto">
              <a:xfrm>
                <a:off x="1922" y="2410"/>
                <a:ext cx="14" cy="14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1 h 5"/>
                  <a:gd name="T4" fmla="*/ 4 w 5"/>
                  <a:gd name="T5" fmla="*/ 5 h 5"/>
                  <a:gd name="T6" fmla="*/ 4 w 5"/>
                  <a:gd name="T7" fmla="*/ 0 h 5"/>
                  <a:gd name="T8" fmla="*/ 3 w 5"/>
                  <a:gd name="T9" fmla="*/ 3 h 5"/>
                  <a:gd name="T10" fmla="*/ 2 w 5"/>
                  <a:gd name="T11" fmla="*/ 0 h 5"/>
                  <a:gd name="T12" fmla="*/ 2 w 5"/>
                  <a:gd name="T13" fmla="*/ 1 h 5"/>
                  <a:gd name="T14" fmla="*/ 1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2"/>
                      <a:pt x="1" y="1"/>
                    </a:cubicBezTo>
                    <a:cubicBezTo>
                      <a:pt x="2" y="4"/>
                      <a:pt x="0" y="4"/>
                      <a:pt x="4" y="5"/>
                    </a:cubicBezTo>
                    <a:cubicBezTo>
                      <a:pt x="5" y="3"/>
                      <a:pt x="5" y="1"/>
                      <a:pt x="4" y="0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1" y="0"/>
                      <a:pt x="3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9" name="Freeform 426"/>
              <p:cNvSpPr>
                <a:spLocks/>
              </p:cNvSpPr>
              <p:nvPr/>
            </p:nvSpPr>
            <p:spPr bwMode="auto">
              <a:xfrm>
                <a:off x="1922" y="241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0" name="Freeform 427"/>
              <p:cNvSpPr>
                <a:spLocks/>
              </p:cNvSpPr>
              <p:nvPr/>
            </p:nvSpPr>
            <p:spPr bwMode="auto">
              <a:xfrm>
                <a:off x="1917" y="2415"/>
                <a:ext cx="5" cy="6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1" name="Freeform 428"/>
              <p:cNvSpPr>
                <a:spLocks/>
              </p:cNvSpPr>
              <p:nvPr/>
            </p:nvSpPr>
            <p:spPr bwMode="auto">
              <a:xfrm>
                <a:off x="1911" y="24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2" name="Freeform 429"/>
              <p:cNvSpPr>
                <a:spLocks/>
              </p:cNvSpPr>
              <p:nvPr/>
            </p:nvSpPr>
            <p:spPr bwMode="auto">
              <a:xfrm>
                <a:off x="1906" y="2405"/>
                <a:ext cx="13" cy="8"/>
              </a:xfrm>
              <a:custGeom>
                <a:avLst/>
                <a:gdLst>
                  <a:gd name="T0" fmla="*/ 1 w 5"/>
                  <a:gd name="T1" fmla="*/ 1 h 3"/>
                  <a:gd name="T2" fmla="*/ 2 w 5"/>
                  <a:gd name="T3" fmla="*/ 2 h 3"/>
                  <a:gd name="T4" fmla="*/ 2 w 5"/>
                  <a:gd name="T5" fmla="*/ 2 h 3"/>
                  <a:gd name="T6" fmla="*/ 4 w 5"/>
                  <a:gd name="T7" fmla="*/ 2 h 3"/>
                  <a:gd name="T8" fmla="*/ 5 w 5"/>
                  <a:gd name="T9" fmla="*/ 3 h 3"/>
                  <a:gd name="T10" fmla="*/ 5 w 5"/>
                  <a:gd name="T11" fmla="*/ 1 h 3"/>
                  <a:gd name="T12" fmla="*/ 1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3" name="Freeform 430"/>
              <p:cNvSpPr>
                <a:spLocks/>
              </p:cNvSpPr>
              <p:nvPr/>
            </p:nvSpPr>
            <p:spPr bwMode="auto">
              <a:xfrm>
                <a:off x="1911" y="241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4" name="Freeform 431"/>
              <p:cNvSpPr>
                <a:spLocks/>
              </p:cNvSpPr>
              <p:nvPr/>
            </p:nvSpPr>
            <p:spPr bwMode="auto">
              <a:xfrm>
                <a:off x="1917" y="24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5" name="Freeform 432"/>
              <p:cNvSpPr>
                <a:spLocks/>
              </p:cNvSpPr>
              <p:nvPr/>
            </p:nvSpPr>
            <p:spPr bwMode="auto">
              <a:xfrm>
                <a:off x="1900" y="2391"/>
                <a:ext cx="8" cy="16"/>
              </a:xfrm>
              <a:custGeom>
                <a:avLst/>
                <a:gdLst>
                  <a:gd name="T0" fmla="*/ 0 w 3"/>
                  <a:gd name="T1" fmla="*/ 4 h 6"/>
                  <a:gd name="T2" fmla="*/ 3 w 3"/>
                  <a:gd name="T3" fmla="*/ 5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4"/>
                    </a:moveTo>
                    <a:cubicBezTo>
                      <a:pt x="2" y="2"/>
                      <a:pt x="2" y="6"/>
                      <a:pt x="3" y="5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6" name="Freeform 433"/>
              <p:cNvSpPr>
                <a:spLocks/>
              </p:cNvSpPr>
              <p:nvPr/>
            </p:nvSpPr>
            <p:spPr bwMode="auto">
              <a:xfrm>
                <a:off x="1898" y="23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7" name="Freeform 434"/>
              <p:cNvSpPr>
                <a:spLocks/>
              </p:cNvSpPr>
              <p:nvPr/>
            </p:nvSpPr>
            <p:spPr bwMode="auto">
              <a:xfrm>
                <a:off x="1873" y="2369"/>
                <a:ext cx="33" cy="41"/>
              </a:xfrm>
              <a:custGeom>
                <a:avLst/>
                <a:gdLst>
                  <a:gd name="T0" fmla="*/ 4 w 12"/>
                  <a:gd name="T1" fmla="*/ 15 h 15"/>
                  <a:gd name="T2" fmla="*/ 2 w 12"/>
                  <a:gd name="T3" fmla="*/ 11 h 15"/>
                  <a:gd name="T4" fmla="*/ 4 w 12"/>
                  <a:gd name="T5" fmla="*/ 13 h 15"/>
                  <a:gd name="T6" fmla="*/ 3 w 12"/>
                  <a:gd name="T7" fmla="*/ 9 h 15"/>
                  <a:gd name="T8" fmla="*/ 5 w 12"/>
                  <a:gd name="T9" fmla="*/ 11 h 15"/>
                  <a:gd name="T10" fmla="*/ 5 w 12"/>
                  <a:gd name="T11" fmla="*/ 9 h 15"/>
                  <a:gd name="T12" fmla="*/ 5 w 12"/>
                  <a:gd name="T13" fmla="*/ 9 h 15"/>
                  <a:gd name="T14" fmla="*/ 5 w 12"/>
                  <a:gd name="T15" fmla="*/ 9 h 15"/>
                  <a:gd name="T16" fmla="*/ 6 w 12"/>
                  <a:gd name="T17" fmla="*/ 7 h 15"/>
                  <a:gd name="T18" fmla="*/ 6 w 12"/>
                  <a:gd name="T19" fmla="*/ 7 h 15"/>
                  <a:gd name="T20" fmla="*/ 7 w 12"/>
                  <a:gd name="T21" fmla="*/ 7 h 15"/>
                  <a:gd name="T22" fmla="*/ 8 w 12"/>
                  <a:gd name="T23" fmla="*/ 7 h 15"/>
                  <a:gd name="T24" fmla="*/ 9 w 12"/>
                  <a:gd name="T25" fmla="*/ 9 h 15"/>
                  <a:gd name="T26" fmla="*/ 10 w 12"/>
                  <a:gd name="T27" fmla="*/ 7 h 15"/>
                  <a:gd name="T28" fmla="*/ 7 w 12"/>
                  <a:gd name="T29" fmla="*/ 6 h 15"/>
                  <a:gd name="T30" fmla="*/ 9 w 12"/>
                  <a:gd name="T31" fmla="*/ 5 h 15"/>
                  <a:gd name="T32" fmla="*/ 7 w 12"/>
                  <a:gd name="T33" fmla="*/ 4 h 15"/>
                  <a:gd name="T34" fmla="*/ 7 w 12"/>
                  <a:gd name="T35" fmla="*/ 4 h 15"/>
                  <a:gd name="T36" fmla="*/ 7 w 12"/>
                  <a:gd name="T37" fmla="*/ 4 h 15"/>
                  <a:gd name="T38" fmla="*/ 7 w 12"/>
                  <a:gd name="T39" fmla="*/ 4 h 15"/>
                  <a:gd name="T40" fmla="*/ 7 w 12"/>
                  <a:gd name="T41" fmla="*/ 4 h 15"/>
                  <a:gd name="T42" fmla="*/ 7 w 12"/>
                  <a:gd name="T43" fmla="*/ 4 h 15"/>
                  <a:gd name="T44" fmla="*/ 1 w 12"/>
                  <a:gd name="T45" fmla="*/ 9 h 15"/>
                  <a:gd name="T46" fmla="*/ 1 w 12"/>
                  <a:gd name="T47" fmla="*/ 9 h 15"/>
                  <a:gd name="T48" fmla="*/ 1 w 12"/>
                  <a:gd name="T49" fmla="*/ 9 h 15"/>
                  <a:gd name="T50" fmla="*/ 1 w 12"/>
                  <a:gd name="T51" fmla="*/ 9 h 15"/>
                  <a:gd name="T52" fmla="*/ 1 w 12"/>
                  <a:gd name="T53" fmla="*/ 9 h 15"/>
                  <a:gd name="T54" fmla="*/ 1 w 12"/>
                  <a:gd name="T55" fmla="*/ 9 h 15"/>
                  <a:gd name="T56" fmla="*/ 0 w 12"/>
                  <a:gd name="T57" fmla="*/ 12 h 15"/>
                  <a:gd name="T58" fmla="*/ 4 w 12"/>
                  <a:gd name="T5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1"/>
                      <a:pt x="3" y="11"/>
                      <a:pt x="3" y="9"/>
                    </a:cubicBezTo>
                    <a:cubicBezTo>
                      <a:pt x="5" y="9"/>
                      <a:pt x="3" y="12"/>
                      <a:pt x="5" y="11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3" y="10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7" y="7"/>
                      <a:pt x="7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2" y="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4"/>
                      <a:pt x="3" y="14"/>
                      <a:pt x="4" y="1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8" name="Freeform 435"/>
              <p:cNvSpPr>
                <a:spLocks/>
              </p:cNvSpPr>
              <p:nvPr/>
            </p:nvSpPr>
            <p:spPr bwMode="auto">
              <a:xfrm>
                <a:off x="1876" y="24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9" name="Freeform 436"/>
              <p:cNvSpPr>
                <a:spLocks/>
              </p:cNvSpPr>
              <p:nvPr/>
            </p:nvSpPr>
            <p:spPr bwMode="auto">
              <a:xfrm>
                <a:off x="1868" y="2413"/>
                <a:ext cx="16" cy="19"/>
              </a:xfrm>
              <a:custGeom>
                <a:avLst/>
                <a:gdLst>
                  <a:gd name="T0" fmla="*/ 5 w 6"/>
                  <a:gd name="T1" fmla="*/ 3 h 7"/>
                  <a:gd name="T2" fmla="*/ 5 w 6"/>
                  <a:gd name="T3" fmla="*/ 1 h 7"/>
                  <a:gd name="T4" fmla="*/ 6 w 6"/>
                  <a:gd name="T5" fmla="*/ 1 h 7"/>
                  <a:gd name="T6" fmla="*/ 4 w 6"/>
                  <a:gd name="T7" fmla="*/ 0 h 7"/>
                  <a:gd name="T8" fmla="*/ 4 w 6"/>
                  <a:gd name="T9" fmla="*/ 3 h 7"/>
                  <a:gd name="T10" fmla="*/ 1 w 6"/>
                  <a:gd name="T11" fmla="*/ 3 h 7"/>
                  <a:gd name="T12" fmla="*/ 2 w 6"/>
                  <a:gd name="T13" fmla="*/ 2 h 7"/>
                  <a:gd name="T14" fmla="*/ 1 w 6"/>
                  <a:gd name="T15" fmla="*/ 6 h 7"/>
                  <a:gd name="T16" fmla="*/ 2 w 6"/>
                  <a:gd name="T17" fmla="*/ 5 h 7"/>
                  <a:gd name="T18" fmla="*/ 2 w 6"/>
                  <a:gd name="T19" fmla="*/ 7 h 7"/>
                  <a:gd name="T20" fmla="*/ 5 w 6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6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5" y="6"/>
                      <a:pt x="5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0" name="Freeform 437"/>
              <p:cNvSpPr>
                <a:spLocks/>
              </p:cNvSpPr>
              <p:nvPr/>
            </p:nvSpPr>
            <p:spPr bwMode="auto">
              <a:xfrm>
                <a:off x="1884" y="24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1" name="Freeform 438"/>
              <p:cNvSpPr>
                <a:spLocks/>
              </p:cNvSpPr>
              <p:nvPr/>
            </p:nvSpPr>
            <p:spPr bwMode="auto">
              <a:xfrm>
                <a:off x="1870" y="2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2" name="Freeform 439"/>
              <p:cNvSpPr>
                <a:spLocks/>
              </p:cNvSpPr>
              <p:nvPr/>
            </p:nvSpPr>
            <p:spPr bwMode="auto">
              <a:xfrm>
                <a:off x="1876" y="243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3" name="Freeform 440"/>
              <p:cNvSpPr>
                <a:spLocks/>
              </p:cNvSpPr>
              <p:nvPr/>
            </p:nvSpPr>
            <p:spPr bwMode="auto">
              <a:xfrm>
                <a:off x="1780" y="2366"/>
                <a:ext cx="98" cy="82"/>
              </a:xfrm>
              <a:custGeom>
                <a:avLst/>
                <a:gdLst>
                  <a:gd name="T0" fmla="*/ 0 w 36"/>
                  <a:gd name="T1" fmla="*/ 8 h 30"/>
                  <a:gd name="T2" fmla="*/ 2 w 36"/>
                  <a:gd name="T3" fmla="*/ 7 h 30"/>
                  <a:gd name="T4" fmla="*/ 2 w 36"/>
                  <a:gd name="T5" fmla="*/ 9 h 30"/>
                  <a:gd name="T6" fmla="*/ 5 w 36"/>
                  <a:gd name="T7" fmla="*/ 10 h 30"/>
                  <a:gd name="T8" fmla="*/ 6 w 36"/>
                  <a:gd name="T9" fmla="*/ 6 h 30"/>
                  <a:gd name="T10" fmla="*/ 7 w 36"/>
                  <a:gd name="T11" fmla="*/ 7 h 30"/>
                  <a:gd name="T12" fmla="*/ 9 w 36"/>
                  <a:gd name="T13" fmla="*/ 4 h 30"/>
                  <a:gd name="T14" fmla="*/ 11 w 36"/>
                  <a:gd name="T15" fmla="*/ 7 h 30"/>
                  <a:gd name="T16" fmla="*/ 14 w 36"/>
                  <a:gd name="T17" fmla="*/ 11 h 30"/>
                  <a:gd name="T18" fmla="*/ 26 w 36"/>
                  <a:gd name="T19" fmla="*/ 28 h 30"/>
                  <a:gd name="T20" fmla="*/ 28 w 36"/>
                  <a:gd name="T21" fmla="*/ 26 h 30"/>
                  <a:gd name="T22" fmla="*/ 28 w 36"/>
                  <a:gd name="T23" fmla="*/ 28 h 30"/>
                  <a:gd name="T24" fmla="*/ 27 w 36"/>
                  <a:gd name="T25" fmla="*/ 28 h 30"/>
                  <a:gd name="T26" fmla="*/ 32 w 36"/>
                  <a:gd name="T27" fmla="*/ 29 h 30"/>
                  <a:gd name="T28" fmla="*/ 31 w 36"/>
                  <a:gd name="T29" fmla="*/ 26 h 30"/>
                  <a:gd name="T30" fmla="*/ 34 w 36"/>
                  <a:gd name="T31" fmla="*/ 27 h 30"/>
                  <a:gd name="T32" fmla="*/ 34 w 36"/>
                  <a:gd name="T33" fmla="*/ 25 h 30"/>
                  <a:gd name="T34" fmla="*/ 32 w 36"/>
                  <a:gd name="T35" fmla="*/ 25 h 30"/>
                  <a:gd name="T36" fmla="*/ 32 w 36"/>
                  <a:gd name="T37" fmla="*/ 24 h 30"/>
                  <a:gd name="T38" fmla="*/ 25 w 36"/>
                  <a:gd name="T39" fmla="*/ 25 h 30"/>
                  <a:gd name="T40" fmla="*/ 26 w 36"/>
                  <a:gd name="T41" fmla="*/ 25 h 30"/>
                  <a:gd name="T42" fmla="*/ 22 w 36"/>
                  <a:gd name="T43" fmla="*/ 19 h 30"/>
                  <a:gd name="T44" fmla="*/ 19 w 36"/>
                  <a:gd name="T45" fmla="*/ 18 h 30"/>
                  <a:gd name="T46" fmla="*/ 19 w 36"/>
                  <a:gd name="T47" fmla="*/ 16 h 30"/>
                  <a:gd name="T48" fmla="*/ 18 w 36"/>
                  <a:gd name="T49" fmla="*/ 16 h 30"/>
                  <a:gd name="T50" fmla="*/ 18 w 36"/>
                  <a:gd name="T51" fmla="*/ 13 h 30"/>
                  <a:gd name="T52" fmla="*/ 15 w 36"/>
                  <a:gd name="T53" fmla="*/ 14 h 30"/>
                  <a:gd name="T54" fmla="*/ 16 w 36"/>
                  <a:gd name="T55" fmla="*/ 8 h 30"/>
                  <a:gd name="T56" fmla="*/ 15 w 36"/>
                  <a:gd name="T57" fmla="*/ 9 h 30"/>
                  <a:gd name="T58" fmla="*/ 14 w 36"/>
                  <a:gd name="T59" fmla="*/ 9 h 30"/>
                  <a:gd name="T60" fmla="*/ 15 w 36"/>
                  <a:gd name="T61" fmla="*/ 7 h 30"/>
                  <a:gd name="T62" fmla="*/ 12 w 36"/>
                  <a:gd name="T63" fmla="*/ 4 h 30"/>
                  <a:gd name="T64" fmla="*/ 11 w 36"/>
                  <a:gd name="T65" fmla="*/ 5 h 30"/>
                  <a:gd name="T66" fmla="*/ 10 w 36"/>
                  <a:gd name="T67" fmla="*/ 2 h 30"/>
                  <a:gd name="T68" fmla="*/ 5 w 36"/>
                  <a:gd name="T69" fmla="*/ 5 h 30"/>
                  <a:gd name="T70" fmla="*/ 9 w 36"/>
                  <a:gd name="T71" fmla="*/ 0 h 30"/>
                  <a:gd name="T72" fmla="*/ 2 w 36"/>
                  <a:gd name="T73" fmla="*/ 2 h 30"/>
                  <a:gd name="T74" fmla="*/ 3 w 36"/>
                  <a:gd name="T75" fmla="*/ 7 h 30"/>
                  <a:gd name="T76" fmla="*/ 0 w 36"/>
                  <a:gd name="T7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" h="30">
                    <a:moveTo>
                      <a:pt x="0" y="8"/>
                    </a:moveTo>
                    <a:cubicBezTo>
                      <a:pt x="1" y="8"/>
                      <a:pt x="2" y="7"/>
                      <a:pt x="2" y="7"/>
                    </a:cubicBezTo>
                    <a:cubicBezTo>
                      <a:pt x="3" y="7"/>
                      <a:pt x="2" y="8"/>
                      <a:pt x="2" y="9"/>
                    </a:cubicBezTo>
                    <a:cubicBezTo>
                      <a:pt x="4" y="8"/>
                      <a:pt x="4" y="10"/>
                      <a:pt x="5" y="10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6"/>
                      <a:pt x="6" y="3"/>
                      <a:pt x="9" y="4"/>
                    </a:cubicBezTo>
                    <a:cubicBezTo>
                      <a:pt x="10" y="5"/>
                      <a:pt x="11" y="6"/>
                      <a:pt x="11" y="7"/>
                    </a:cubicBezTo>
                    <a:cubicBezTo>
                      <a:pt x="11" y="9"/>
                      <a:pt x="13" y="10"/>
                      <a:pt x="14" y="11"/>
                    </a:cubicBezTo>
                    <a:cubicBezTo>
                      <a:pt x="17" y="18"/>
                      <a:pt x="20" y="24"/>
                      <a:pt x="26" y="28"/>
                    </a:cubicBezTo>
                    <a:cubicBezTo>
                      <a:pt x="26" y="28"/>
                      <a:pt x="27" y="27"/>
                      <a:pt x="28" y="26"/>
                    </a:cubicBezTo>
                    <a:cubicBezTo>
                      <a:pt x="27" y="27"/>
                      <a:pt x="29" y="27"/>
                      <a:pt x="28" y="28"/>
                    </a:cubicBezTo>
                    <a:cubicBezTo>
                      <a:pt x="28" y="28"/>
                      <a:pt x="28" y="28"/>
                      <a:pt x="27" y="28"/>
                    </a:cubicBezTo>
                    <a:cubicBezTo>
                      <a:pt x="28" y="30"/>
                      <a:pt x="31" y="29"/>
                      <a:pt x="32" y="29"/>
                    </a:cubicBezTo>
                    <a:cubicBezTo>
                      <a:pt x="32" y="28"/>
                      <a:pt x="31" y="27"/>
                      <a:pt x="31" y="26"/>
                    </a:cubicBezTo>
                    <a:cubicBezTo>
                      <a:pt x="32" y="29"/>
                      <a:pt x="32" y="26"/>
                      <a:pt x="34" y="27"/>
                    </a:cubicBezTo>
                    <a:cubicBezTo>
                      <a:pt x="36" y="26"/>
                      <a:pt x="33" y="26"/>
                      <a:pt x="34" y="25"/>
                    </a:cubicBezTo>
                    <a:cubicBezTo>
                      <a:pt x="33" y="24"/>
                      <a:pt x="33" y="26"/>
                      <a:pt x="32" y="25"/>
                    </a:cubicBezTo>
                    <a:cubicBezTo>
                      <a:pt x="31" y="24"/>
                      <a:pt x="33" y="25"/>
                      <a:pt x="32" y="24"/>
                    </a:cubicBezTo>
                    <a:cubicBezTo>
                      <a:pt x="31" y="24"/>
                      <a:pt x="30" y="28"/>
                      <a:pt x="25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4" y="24"/>
                      <a:pt x="21" y="22"/>
                      <a:pt x="22" y="19"/>
                    </a:cubicBezTo>
                    <a:cubicBezTo>
                      <a:pt x="21" y="20"/>
                      <a:pt x="21" y="16"/>
                      <a:pt x="19" y="18"/>
                    </a:cubicBezTo>
                    <a:cubicBezTo>
                      <a:pt x="19" y="17"/>
                      <a:pt x="19" y="17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9" y="15"/>
                      <a:pt x="18" y="13"/>
                    </a:cubicBezTo>
                    <a:cubicBezTo>
                      <a:pt x="17" y="15"/>
                      <a:pt x="17" y="14"/>
                      <a:pt x="15" y="14"/>
                    </a:cubicBezTo>
                    <a:cubicBezTo>
                      <a:pt x="16" y="12"/>
                      <a:pt x="16" y="10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5" y="8"/>
                      <a:pt x="14" y="9"/>
                      <a:pt x="14" y="9"/>
                    </a:cubicBezTo>
                    <a:cubicBezTo>
                      <a:pt x="13" y="8"/>
                      <a:pt x="15" y="7"/>
                      <a:pt x="15" y="7"/>
                    </a:cubicBezTo>
                    <a:cubicBezTo>
                      <a:pt x="15" y="5"/>
                      <a:pt x="12" y="6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4" y="2"/>
                      <a:pt x="6" y="4"/>
                      <a:pt x="5" y="5"/>
                    </a:cubicBezTo>
                    <a:cubicBezTo>
                      <a:pt x="5" y="4"/>
                      <a:pt x="0" y="3"/>
                      <a:pt x="9" y="0"/>
                    </a:cubicBezTo>
                    <a:cubicBezTo>
                      <a:pt x="1" y="1"/>
                      <a:pt x="5" y="2"/>
                      <a:pt x="2" y="2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4" name="Freeform 441"/>
              <p:cNvSpPr>
                <a:spLocks/>
              </p:cNvSpPr>
              <p:nvPr/>
            </p:nvSpPr>
            <p:spPr bwMode="auto">
              <a:xfrm>
                <a:off x="1786" y="236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5" name="Freeform 442"/>
              <p:cNvSpPr>
                <a:spLocks/>
              </p:cNvSpPr>
              <p:nvPr/>
            </p:nvSpPr>
            <p:spPr bwMode="auto">
              <a:xfrm>
                <a:off x="1780" y="23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6" name="Rectangle 443"/>
              <p:cNvSpPr>
                <a:spLocks noChangeArrowheads="1"/>
              </p:cNvSpPr>
              <p:nvPr/>
            </p:nvSpPr>
            <p:spPr bwMode="auto">
              <a:xfrm>
                <a:off x="1810" y="238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7" name="Freeform 444"/>
              <p:cNvSpPr>
                <a:spLocks/>
              </p:cNvSpPr>
              <p:nvPr/>
            </p:nvSpPr>
            <p:spPr bwMode="auto">
              <a:xfrm>
                <a:off x="1824" y="238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8" name="Freeform 445"/>
              <p:cNvSpPr>
                <a:spLocks/>
              </p:cNvSpPr>
              <p:nvPr/>
            </p:nvSpPr>
            <p:spPr bwMode="auto">
              <a:xfrm>
                <a:off x="1838" y="241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9" name="Freeform 446"/>
              <p:cNvSpPr>
                <a:spLocks/>
              </p:cNvSpPr>
              <p:nvPr/>
            </p:nvSpPr>
            <p:spPr bwMode="auto">
              <a:xfrm>
                <a:off x="1783" y="2377"/>
                <a:ext cx="0" cy="6"/>
              </a:xfrm>
              <a:custGeom>
                <a:avLst/>
                <a:gdLst>
                  <a:gd name="T0" fmla="*/ 0 h 6"/>
                  <a:gd name="T1" fmla="*/ 3 h 6"/>
                  <a:gd name="T2" fmla="*/ 6 h 6"/>
                  <a:gd name="T3" fmla="*/ 0 h 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0" name="Freeform 447"/>
              <p:cNvSpPr>
                <a:spLocks/>
              </p:cNvSpPr>
              <p:nvPr/>
            </p:nvSpPr>
            <p:spPr bwMode="auto">
              <a:xfrm>
                <a:off x="1748" y="2394"/>
                <a:ext cx="41" cy="60"/>
              </a:xfrm>
              <a:custGeom>
                <a:avLst/>
                <a:gdLst>
                  <a:gd name="T0" fmla="*/ 2 w 15"/>
                  <a:gd name="T1" fmla="*/ 20 h 22"/>
                  <a:gd name="T2" fmla="*/ 7 w 15"/>
                  <a:gd name="T3" fmla="*/ 21 h 22"/>
                  <a:gd name="T4" fmla="*/ 8 w 15"/>
                  <a:gd name="T5" fmla="*/ 16 h 22"/>
                  <a:gd name="T6" fmla="*/ 10 w 15"/>
                  <a:gd name="T7" fmla="*/ 19 h 22"/>
                  <a:gd name="T8" fmla="*/ 12 w 15"/>
                  <a:gd name="T9" fmla="*/ 9 h 22"/>
                  <a:gd name="T10" fmla="*/ 13 w 15"/>
                  <a:gd name="T11" fmla="*/ 10 h 22"/>
                  <a:gd name="T12" fmla="*/ 11 w 15"/>
                  <a:gd name="T13" fmla="*/ 5 h 22"/>
                  <a:gd name="T14" fmla="*/ 15 w 15"/>
                  <a:gd name="T15" fmla="*/ 6 h 22"/>
                  <a:gd name="T16" fmla="*/ 15 w 15"/>
                  <a:gd name="T17" fmla="*/ 7 h 22"/>
                  <a:gd name="T18" fmla="*/ 15 w 15"/>
                  <a:gd name="T19" fmla="*/ 2 h 22"/>
                  <a:gd name="T20" fmla="*/ 14 w 15"/>
                  <a:gd name="T21" fmla="*/ 0 h 22"/>
                  <a:gd name="T22" fmla="*/ 12 w 15"/>
                  <a:gd name="T23" fmla="*/ 0 h 22"/>
                  <a:gd name="T24" fmla="*/ 12 w 15"/>
                  <a:gd name="T25" fmla="*/ 4 h 22"/>
                  <a:gd name="T26" fmla="*/ 11 w 15"/>
                  <a:gd name="T27" fmla="*/ 4 h 22"/>
                  <a:gd name="T28" fmla="*/ 11 w 15"/>
                  <a:gd name="T29" fmla="*/ 5 h 22"/>
                  <a:gd name="T30" fmla="*/ 10 w 15"/>
                  <a:gd name="T31" fmla="*/ 5 h 22"/>
                  <a:gd name="T32" fmla="*/ 10 w 15"/>
                  <a:gd name="T33" fmla="*/ 8 h 22"/>
                  <a:gd name="T34" fmla="*/ 10 w 15"/>
                  <a:gd name="T35" fmla="*/ 7 h 22"/>
                  <a:gd name="T36" fmla="*/ 11 w 15"/>
                  <a:gd name="T37" fmla="*/ 9 h 22"/>
                  <a:gd name="T38" fmla="*/ 9 w 15"/>
                  <a:gd name="T39" fmla="*/ 10 h 22"/>
                  <a:gd name="T40" fmla="*/ 10 w 15"/>
                  <a:gd name="T41" fmla="*/ 10 h 22"/>
                  <a:gd name="T42" fmla="*/ 7 w 15"/>
                  <a:gd name="T43" fmla="*/ 14 h 22"/>
                  <a:gd name="T44" fmla="*/ 7 w 15"/>
                  <a:gd name="T45" fmla="*/ 14 h 22"/>
                  <a:gd name="T46" fmla="*/ 8 w 15"/>
                  <a:gd name="T47" fmla="*/ 12 h 22"/>
                  <a:gd name="T48" fmla="*/ 10 w 15"/>
                  <a:gd name="T49" fmla="*/ 14 h 22"/>
                  <a:gd name="T50" fmla="*/ 7 w 15"/>
                  <a:gd name="T51" fmla="*/ 15 h 22"/>
                  <a:gd name="T52" fmla="*/ 5 w 15"/>
                  <a:gd name="T53" fmla="*/ 16 h 22"/>
                  <a:gd name="T54" fmla="*/ 5 w 15"/>
                  <a:gd name="T55" fmla="*/ 16 h 22"/>
                  <a:gd name="T56" fmla="*/ 3 w 15"/>
                  <a:gd name="T57" fmla="*/ 17 h 22"/>
                  <a:gd name="T58" fmla="*/ 4 w 15"/>
                  <a:gd name="T59" fmla="*/ 18 h 22"/>
                  <a:gd name="T60" fmla="*/ 3 w 15"/>
                  <a:gd name="T61" fmla="*/ 19 h 22"/>
                  <a:gd name="T62" fmla="*/ 3 w 15"/>
                  <a:gd name="T63" fmla="*/ 18 h 22"/>
                  <a:gd name="T64" fmla="*/ 0 w 15"/>
                  <a:gd name="T65" fmla="*/ 20 h 22"/>
                  <a:gd name="T66" fmla="*/ 3 w 15"/>
                  <a:gd name="T67" fmla="*/ 19 h 22"/>
                  <a:gd name="T68" fmla="*/ 2 w 15"/>
                  <a:gd name="T69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2">
                    <a:moveTo>
                      <a:pt x="2" y="20"/>
                    </a:moveTo>
                    <a:cubicBezTo>
                      <a:pt x="3" y="22"/>
                      <a:pt x="5" y="21"/>
                      <a:pt x="7" y="21"/>
                    </a:cubicBezTo>
                    <a:cubicBezTo>
                      <a:pt x="10" y="18"/>
                      <a:pt x="6" y="18"/>
                      <a:pt x="8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2" y="16"/>
                      <a:pt x="14" y="12"/>
                      <a:pt x="12" y="9"/>
                    </a:cubicBezTo>
                    <a:cubicBezTo>
                      <a:pt x="13" y="9"/>
                      <a:pt x="13" y="9"/>
                      <a:pt x="13" y="10"/>
                    </a:cubicBezTo>
                    <a:cubicBezTo>
                      <a:pt x="14" y="8"/>
                      <a:pt x="9" y="7"/>
                      <a:pt x="11" y="5"/>
                    </a:cubicBezTo>
                    <a:cubicBezTo>
                      <a:pt x="12" y="8"/>
                      <a:pt x="13" y="5"/>
                      <a:pt x="15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5"/>
                      <a:pt x="15" y="3"/>
                      <a:pt x="15" y="2"/>
                    </a:cubicBezTo>
                    <a:cubicBezTo>
                      <a:pt x="15" y="1"/>
                      <a:pt x="13" y="2"/>
                      <a:pt x="14" y="0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2"/>
                      <a:pt x="11" y="2"/>
                      <a:pt x="12" y="4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0" y="4"/>
                      <a:pt x="10" y="5"/>
                    </a:cubicBezTo>
                    <a:cubicBezTo>
                      <a:pt x="10" y="5"/>
                      <a:pt x="11" y="7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9" y="9"/>
                      <a:pt x="11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2"/>
                      <a:pt x="6" y="11"/>
                      <a:pt x="7" y="14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9" y="14"/>
                      <a:pt x="7" y="13"/>
                      <a:pt x="8" y="12"/>
                    </a:cubicBezTo>
                    <a:cubicBezTo>
                      <a:pt x="9" y="13"/>
                      <a:pt x="9" y="15"/>
                      <a:pt x="10" y="14"/>
                    </a:cubicBezTo>
                    <a:cubicBezTo>
                      <a:pt x="8" y="14"/>
                      <a:pt x="9" y="16"/>
                      <a:pt x="7" y="15"/>
                    </a:cubicBezTo>
                    <a:cubicBezTo>
                      <a:pt x="6" y="15"/>
                      <a:pt x="6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4" y="16"/>
                      <a:pt x="3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2" y="19"/>
                      <a:pt x="0" y="19"/>
                      <a:pt x="0" y="20"/>
                    </a:cubicBezTo>
                    <a:cubicBezTo>
                      <a:pt x="1" y="20"/>
                      <a:pt x="2" y="19"/>
                      <a:pt x="3" y="19"/>
                    </a:cubicBezTo>
                    <a:cubicBezTo>
                      <a:pt x="3" y="20"/>
                      <a:pt x="3" y="21"/>
                      <a:pt x="2" y="2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1" name="Freeform 448"/>
              <p:cNvSpPr>
                <a:spLocks/>
              </p:cNvSpPr>
              <p:nvPr/>
            </p:nvSpPr>
            <p:spPr bwMode="auto">
              <a:xfrm>
                <a:off x="1772" y="241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2" name="Freeform 449"/>
              <p:cNvSpPr>
                <a:spLocks/>
              </p:cNvSpPr>
              <p:nvPr/>
            </p:nvSpPr>
            <p:spPr bwMode="auto">
              <a:xfrm>
                <a:off x="1707" y="2402"/>
                <a:ext cx="41" cy="46"/>
              </a:xfrm>
              <a:custGeom>
                <a:avLst/>
                <a:gdLst>
                  <a:gd name="T0" fmla="*/ 10 w 15"/>
                  <a:gd name="T1" fmla="*/ 13 h 17"/>
                  <a:gd name="T2" fmla="*/ 11 w 15"/>
                  <a:gd name="T3" fmla="*/ 11 h 17"/>
                  <a:gd name="T4" fmla="*/ 9 w 15"/>
                  <a:gd name="T5" fmla="*/ 14 h 17"/>
                  <a:gd name="T6" fmla="*/ 7 w 15"/>
                  <a:gd name="T7" fmla="*/ 12 h 17"/>
                  <a:gd name="T8" fmla="*/ 9 w 15"/>
                  <a:gd name="T9" fmla="*/ 10 h 17"/>
                  <a:gd name="T10" fmla="*/ 8 w 15"/>
                  <a:gd name="T11" fmla="*/ 9 h 17"/>
                  <a:gd name="T12" fmla="*/ 7 w 15"/>
                  <a:gd name="T13" fmla="*/ 10 h 17"/>
                  <a:gd name="T14" fmla="*/ 4 w 15"/>
                  <a:gd name="T15" fmla="*/ 8 h 17"/>
                  <a:gd name="T16" fmla="*/ 6 w 15"/>
                  <a:gd name="T17" fmla="*/ 9 h 17"/>
                  <a:gd name="T18" fmla="*/ 7 w 15"/>
                  <a:gd name="T19" fmla="*/ 7 h 17"/>
                  <a:gd name="T20" fmla="*/ 0 w 15"/>
                  <a:gd name="T21" fmla="*/ 3 h 17"/>
                  <a:gd name="T22" fmla="*/ 1 w 15"/>
                  <a:gd name="T23" fmla="*/ 4 h 17"/>
                  <a:gd name="T24" fmla="*/ 3 w 15"/>
                  <a:gd name="T25" fmla="*/ 4 h 17"/>
                  <a:gd name="T26" fmla="*/ 3 w 15"/>
                  <a:gd name="T27" fmla="*/ 6 h 17"/>
                  <a:gd name="T28" fmla="*/ 2 w 15"/>
                  <a:gd name="T29" fmla="*/ 5 h 17"/>
                  <a:gd name="T30" fmla="*/ 11 w 15"/>
                  <a:gd name="T31" fmla="*/ 17 h 17"/>
                  <a:gd name="T32" fmla="*/ 9 w 15"/>
                  <a:gd name="T33" fmla="*/ 16 h 17"/>
                  <a:gd name="T34" fmla="*/ 12 w 15"/>
                  <a:gd name="T35" fmla="*/ 15 h 17"/>
                  <a:gd name="T36" fmla="*/ 12 w 15"/>
                  <a:gd name="T37" fmla="*/ 13 h 17"/>
                  <a:gd name="T38" fmla="*/ 12 w 15"/>
                  <a:gd name="T39" fmla="*/ 14 h 17"/>
                  <a:gd name="T40" fmla="*/ 13 w 15"/>
                  <a:gd name="T41" fmla="*/ 12 h 17"/>
                  <a:gd name="T42" fmla="*/ 15 w 15"/>
                  <a:gd name="T43" fmla="*/ 12 h 17"/>
                  <a:gd name="T44" fmla="*/ 12 w 15"/>
                  <a:gd name="T45" fmla="*/ 11 h 17"/>
                  <a:gd name="T46" fmla="*/ 10 w 15"/>
                  <a:gd name="T4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7">
                    <a:moveTo>
                      <a:pt x="10" y="13"/>
                    </a:moveTo>
                    <a:cubicBezTo>
                      <a:pt x="10" y="12"/>
                      <a:pt x="11" y="12"/>
                      <a:pt x="11" y="11"/>
                    </a:cubicBezTo>
                    <a:cubicBezTo>
                      <a:pt x="9" y="11"/>
                      <a:pt x="10" y="13"/>
                      <a:pt x="9" y="14"/>
                    </a:cubicBezTo>
                    <a:cubicBezTo>
                      <a:pt x="9" y="13"/>
                      <a:pt x="7" y="13"/>
                      <a:pt x="7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8" y="11"/>
                      <a:pt x="8" y="9"/>
                      <a:pt x="8" y="9"/>
                    </a:cubicBezTo>
                    <a:cubicBezTo>
                      <a:pt x="8" y="11"/>
                      <a:pt x="7" y="8"/>
                      <a:pt x="7" y="10"/>
                    </a:cubicBezTo>
                    <a:cubicBezTo>
                      <a:pt x="6" y="10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7" y="8"/>
                      <a:pt x="6" y="8"/>
                      <a:pt x="7" y="7"/>
                    </a:cubicBezTo>
                    <a:cubicBezTo>
                      <a:pt x="4" y="6"/>
                      <a:pt x="3" y="0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2"/>
                      <a:pt x="3" y="4"/>
                      <a:pt x="3" y="4"/>
                    </a:cubicBezTo>
                    <a:cubicBezTo>
                      <a:pt x="3" y="5"/>
                      <a:pt x="5" y="6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9"/>
                      <a:pt x="6" y="16"/>
                      <a:pt x="11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1" y="16"/>
                      <a:pt x="12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3" y="13"/>
                      <a:pt x="12" y="14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12"/>
                      <a:pt x="14" y="13"/>
                      <a:pt x="15" y="12"/>
                    </a:cubicBezTo>
                    <a:cubicBezTo>
                      <a:pt x="14" y="10"/>
                      <a:pt x="14" y="13"/>
                      <a:pt x="12" y="11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3" name="Freeform 450"/>
              <p:cNvSpPr>
                <a:spLocks/>
              </p:cNvSpPr>
              <p:nvPr/>
            </p:nvSpPr>
            <p:spPr bwMode="auto">
              <a:xfrm>
                <a:off x="1745" y="2440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4" name="Freeform 451"/>
              <p:cNvSpPr>
                <a:spLocks/>
              </p:cNvSpPr>
              <p:nvPr/>
            </p:nvSpPr>
            <p:spPr bwMode="auto">
              <a:xfrm>
                <a:off x="1740" y="2445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5" name="Freeform 452"/>
              <p:cNvSpPr>
                <a:spLocks/>
              </p:cNvSpPr>
              <p:nvPr/>
            </p:nvSpPr>
            <p:spPr bwMode="auto">
              <a:xfrm>
                <a:off x="1723" y="2413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6" name="Freeform 453"/>
              <p:cNvSpPr>
                <a:spLocks/>
              </p:cNvSpPr>
              <p:nvPr/>
            </p:nvSpPr>
            <p:spPr bwMode="auto">
              <a:xfrm>
                <a:off x="1704" y="2391"/>
                <a:ext cx="14" cy="19"/>
              </a:xfrm>
              <a:custGeom>
                <a:avLst/>
                <a:gdLst>
                  <a:gd name="T0" fmla="*/ 0 w 5"/>
                  <a:gd name="T1" fmla="*/ 0 h 7"/>
                  <a:gd name="T2" fmla="*/ 1 w 5"/>
                  <a:gd name="T3" fmla="*/ 6 h 7"/>
                  <a:gd name="T4" fmla="*/ 5 w 5"/>
                  <a:gd name="T5" fmla="*/ 5 h 7"/>
                  <a:gd name="T6" fmla="*/ 2 w 5"/>
                  <a:gd name="T7" fmla="*/ 3 h 7"/>
                  <a:gd name="T8" fmla="*/ 2 w 5"/>
                  <a:gd name="T9" fmla="*/ 0 h 7"/>
                  <a:gd name="T10" fmla="*/ 0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2" y="3"/>
                      <a:pt x="1" y="6"/>
                    </a:cubicBezTo>
                    <a:cubicBezTo>
                      <a:pt x="3" y="7"/>
                      <a:pt x="4" y="5"/>
                      <a:pt x="5" y="5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3" y="3"/>
                      <a:pt x="2" y="1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7" name="Freeform 454"/>
              <p:cNvSpPr>
                <a:spLocks/>
              </p:cNvSpPr>
              <p:nvPr/>
            </p:nvSpPr>
            <p:spPr bwMode="auto">
              <a:xfrm>
                <a:off x="1628" y="2358"/>
                <a:ext cx="95" cy="93"/>
              </a:xfrm>
              <a:custGeom>
                <a:avLst/>
                <a:gdLst>
                  <a:gd name="T0" fmla="*/ 31 w 35"/>
                  <a:gd name="T1" fmla="*/ 4 h 34"/>
                  <a:gd name="T2" fmla="*/ 26 w 35"/>
                  <a:gd name="T3" fmla="*/ 5 h 34"/>
                  <a:gd name="T4" fmla="*/ 27 w 35"/>
                  <a:gd name="T5" fmla="*/ 4 h 34"/>
                  <a:gd name="T6" fmla="*/ 24 w 35"/>
                  <a:gd name="T7" fmla="*/ 5 h 34"/>
                  <a:gd name="T8" fmla="*/ 25 w 35"/>
                  <a:gd name="T9" fmla="*/ 5 h 34"/>
                  <a:gd name="T10" fmla="*/ 23 w 35"/>
                  <a:gd name="T11" fmla="*/ 10 h 34"/>
                  <a:gd name="T12" fmla="*/ 24 w 35"/>
                  <a:gd name="T13" fmla="*/ 11 h 34"/>
                  <a:gd name="T14" fmla="*/ 20 w 35"/>
                  <a:gd name="T15" fmla="*/ 13 h 34"/>
                  <a:gd name="T16" fmla="*/ 23 w 35"/>
                  <a:gd name="T17" fmla="*/ 14 h 34"/>
                  <a:gd name="T18" fmla="*/ 20 w 35"/>
                  <a:gd name="T19" fmla="*/ 18 h 34"/>
                  <a:gd name="T20" fmla="*/ 20 w 35"/>
                  <a:gd name="T21" fmla="*/ 17 h 34"/>
                  <a:gd name="T22" fmla="*/ 19 w 35"/>
                  <a:gd name="T23" fmla="*/ 20 h 34"/>
                  <a:gd name="T24" fmla="*/ 17 w 35"/>
                  <a:gd name="T25" fmla="*/ 19 h 34"/>
                  <a:gd name="T26" fmla="*/ 15 w 35"/>
                  <a:gd name="T27" fmla="*/ 22 h 34"/>
                  <a:gd name="T28" fmla="*/ 15 w 35"/>
                  <a:gd name="T29" fmla="*/ 21 h 34"/>
                  <a:gd name="T30" fmla="*/ 11 w 35"/>
                  <a:gd name="T31" fmla="*/ 28 h 34"/>
                  <a:gd name="T32" fmla="*/ 9 w 35"/>
                  <a:gd name="T33" fmla="*/ 27 h 34"/>
                  <a:gd name="T34" fmla="*/ 12 w 35"/>
                  <a:gd name="T35" fmla="*/ 30 h 34"/>
                  <a:gd name="T36" fmla="*/ 9 w 35"/>
                  <a:gd name="T37" fmla="*/ 31 h 34"/>
                  <a:gd name="T38" fmla="*/ 8 w 35"/>
                  <a:gd name="T39" fmla="*/ 29 h 34"/>
                  <a:gd name="T40" fmla="*/ 7 w 35"/>
                  <a:gd name="T41" fmla="*/ 30 h 34"/>
                  <a:gd name="T42" fmla="*/ 6 w 35"/>
                  <a:gd name="T43" fmla="*/ 29 h 34"/>
                  <a:gd name="T44" fmla="*/ 3 w 35"/>
                  <a:gd name="T45" fmla="*/ 32 h 34"/>
                  <a:gd name="T46" fmla="*/ 1 w 35"/>
                  <a:gd name="T47" fmla="*/ 31 h 34"/>
                  <a:gd name="T48" fmla="*/ 2 w 35"/>
                  <a:gd name="T49" fmla="*/ 34 h 34"/>
                  <a:gd name="T50" fmla="*/ 14 w 35"/>
                  <a:gd name="T51" fmla="*/ 30 h 34"/>
                  <a:gd name="T52" fmla="*/ 15 w 35"/>
                  <a:gd name="T53" fmla="*/ 26 h 34"/>
                  <a:gd name="T54" fmla="*/ 17 w 35"/>
                  <a:gd name="T55" fmla="*/ 27 h 34"/>
                  <a:gd name="T56" fmla="*/ 15 w 35"/>
                  <a:gd name="T57" fmla="*/ 26 h 34"/>
                  <a:gd name="T58" fmla="*/ 18 w 35"/>
                  <a:gd name="T59" fmla="*/ 26 h 34"/>
                  <a:gd name="T60" fmla="*/ 17 w 35"/>
                  <a:gd name="T61" fmla="*/ 24 h 34"/>
                  <a:gd name="T62" fmla="*/ 20 w 35"/>
                  <a:gd name="T63" fmla="*/ 24 h 34"/>
                  <a:gd name="T64" fmla="*/ 28 w 35"/>
                  <a:gd name="T65" fmla="*/ 8 h 34"/>
                  <a:gd name="T66" fmla="*/ 27 w 35"/>
                  <a:gd name="T67" fmla="*/ 7 h 34"/>
                  <a:gd name="T68" fmla="*/ 30 w 35"/>
                  <a:gd name="T69" fmla="*/ 5 h 34"/>
                  <a:gd name="T70" fmla="*/ 30 w 35"/>
                  <a:gd name="T71" fmla="*/ 8 h 34"/>
                  <a:gd name="T72" fmla="*/ 32 w 35"/>
                  <a:gd name="T73" fmla="*/ 9 h 34"/>
                  <a:gd name="T74" fmla="*/ 29 w 35"/>
                  <a:gd name="T75" fmla="*/ 9 h 34"/>
                  <a:gd name="T76" fmla="*/ 29 w 35"/>
                  <a:gd name="T77" fmla="*/ 11 h 34"/>
                  <a:gd name="T78" fmla="*/ 30 w 35"/>
                  <a:gd name="T79" fmla="*/ 10 h 34"/>
                  <a:gd name="T80" fmla="*/ 30 w 35"/>
                  <a:gd name="T81" fmla="*/ 12 h 34"/>
                  <a:gd name="T82" fmla="*/ 33 w 35"/>
                  <a:gd name="T83" fmla="*/ 10 h 34"/>
                  <a:gd name="T84" fmla="*/ 33 w 35"/>
                  <a:gd name="T85" fmla="*/ 3 h 34"/>
                  <a:gd name="T86" fmla="*/ 33 w 35"/>
                  <a:gd name="T87" fmla="*/ 3 h 34"/>
                  <a:gd name="T88" fmla="*/ 33 w 35"/>
                  <a:gd name="T89" fmla="*/ 3 h 34"/>
                  <a:gd name="T90" fmla="*/ 33 w 35"/>
                  <a:gd name="T91" fmla="*/ 3 h 34"/>
                  <a:gd name="T92" fmla="*/ 33 w 35"/>
                  <a:gd name="T93" fmla="*/ 3 h 34"/>
                  <a:gd name="T94" fmla="*/ 33 w 35"/>
                  <a:gd name="T95" fmla="*/ 3 h 34"/>
                  <a:gd name="T96" fmla="*/ 27 w 35"/>
                  <a:gd name="T97" fmla="*/ 2 h 34"/>
                  <a:gd name="T98" fmla="*/ 27 w 35"/>
                  <a:gd name="T99" fmla="*/ 2 h 34"/>
                  <a:gd name="T100" fmla="*/ 27 w 35"/>
                  <a:gd name="T101" fmla="*/ 2 h 34"/>
                  <a:gd name="T102" fmla="*/ 27 w 35"/>
                  <a:gd name="T103" fmla="*/ 2 h 34"/>
                  <a:gd name="T104" fmla="*/ 27 w 35"/>
                  <a:gd name="T105" fmla="*/ 2 h 34"/>
                  <a:gd name="T106" fmla="*/ 27 w 35"/>
                  <a:gd name="T107" fmla="*/ 2 h 34"/>
                  <a:gd name="T108" fmla="*/ 27 w 35"/>
                  <a:gd name="T109" fmla="*/ 3 h 34"/>
                  <a:gd name="T110" fmla="*/ 32 w 35"/>
                  <a:gd name="T111" fmla="*/ 4 h 34"/>
                  <a:gd name="T112" fmla="*/ 31 w 35"/>
                  <a:gd name="T113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" h="34">
                    <a:moveTo>
                      <a:pt x="31" y="4"/>
                    </a:moveTo>
                    <a:cubicBezTo>
                      <a:pt x="24" y="2"/>
                      <a:pt x="29" y="6"/>
                      <a:pt x="26" y="5"/>
                    </a:cubicBezTo>
                    <a:cubicBezTo>
                      <a:pt x="26" y="5"/>
                      <a:pt x="26" y="4"/>
                      <a:pt x="27" y="4"/>
                    </a:cubicBezTo>
                    <a:cubicBezTo>
                      <a:pt x="25" y="3"/>
                      <a:pt x="26" y="5"/>
                      <a:pt x="24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7"/>
                      <a:pt x="25" y="7"/>
                      <a:pt x="23" y="10"/>
                    </a:cubicBezTo>
                    <a:cubicBezTo>
                      <a:pt x="23" y="11"/>
                      <a:pt x="22" y="11"/>
                      <a:pt x="24" y="11"/>
                    </a:cubicBezTo>
                    <a:cubicBezTo>
                      <a:pt x="21" y="12"/>
                      <a:pt x="22" y="12"/>
                      <a:pt x="20" y="13"/>
                    </a:cubicBezTo>
                    <a:cubicBezTo>
                      <a:pt x="20" y="13"/>
                      <a:pt x="22" y="13"/>
                      <a:pt x="23" y="14"/>
                    </a:cubicBezTo>
                    <a:cubicBezTo>
                      <a:pt x="20" y="16"/>
                      <a:pt x="22" y="17"/>
                      <a:pt x="20" y="18"/>
                    </a:cubicBezTo>
                    <a:cubicBezTo>
                      <a:pt x="20" y="18"/>
                      <a:pt x="19" y="18"/>
                      <a:pt x="20" y="17"/>
                    </a:cubicBezTo>
                    <a:cubicBezTo>
                      <a:pt x="18" y="16"/>
                      <a:pt x="19" y="19"/>
                      <a:pt x="19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4"/>
                      <a:pt x="12" y="26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30"/>
                      <a:pt x="12" y="27"/>
                      <a:pt x="12" y="30"/>
                    </a:cubicBezTo>
                    <a:cubicBezTo>
                      <a:pt x="10" y="27"/>
                      <a:pt x="11" y="31"/>
                      <a:pt x="9" y="31"/>
                    </a:cubicBezTo>
                    <a:cubicBezTo>
                      <a:pt x="7" y="30"/>
                      <a:pt x="10" y="30"/>
                      <a:pt x="8" y="29"/>
                    </a:cubicBezTo>
                    <a:cubicBezTo>
                      <a:pt x="9" y="30"/>
                      <a:pt x="8" y="30"/>
                      <a:pt x="7" y="30"/>
                    </a:cubicBezTo>
                    <a:cubicBezTo>
                      <a:pt x="7" y="29"/>
                      <a:pt x="6" y="30"/>
                      <a:pt x="6" y="29"/>
                    </a:cubicBezTo>
                    <a:cubicBezTo>
                      <a:pt x="5" y="30"/>
                      <a:pt x="4" y="31"/>
                      <a:pt x="3" y="32"/>
                    </a:cubicBezTo>
                    <a:cubicBezTo>
                      <a:pt x="3" y="31"/>
                      <a:pt x="2" y="31"/>
                      <a:pt x="1" y="31"/>
                    </a:cubicBezTo>
                    <a:cubicBezTo>
                      <a:pt x="3" y="31"/>
                      <a:pt x="0" y="33"/>
                      <a:pt x="2" y="34"/>
                    </a:cubicBezTo>
                    <a:cubicBezTo>
                      <a:pt x="6" y="34"/>
                      <a:pt x="11" y="32"/>
                      <a:pt x="14" y="30"/>
                    </a:cubicBezTo>
                    <a:cubicBezTo>
                      <a:pt x="13" y="28"/>
                      <a:pt x="16" y="28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5"/>
                      <a:pt x="16" y="27"/>
                      <a:pt x="15" y="26"/>
                    </a:cubicBezTo>
                    <a:cubicBezTo>
                      <a:pt x="16" y="25"/>
                      <a:pt x="17" y="25"/>
                      <a:pt x="18" y="26"/>
                    </a:cubicBezTo>
                    <a:cubicBezTo>
                      <a:pt x="19" y="24"/>
                      <a:pt x="17" y="25"/>
                      <a:pt x="17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19"/>
                      <a:pt x="23" y="11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9" y="7"/>
                      <a:pt x="26" y="4"/>
                      <a:pt x="30" y="5"/>
                    </a:cubicBezTo>
                    <a:cubicBezTo>
                      <a:pt x="31" y="6"/>
                      <a:pt x="32" y="7"/>
                      <a:pt x="30" y="8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0" y="10"/>
                      <a:pt x="29" y="9"/>
                    </a:cubicBezTo>
                    <a:cubicBezTo>
                      <a:pt x="29" y="10"/>
                      <a:pt x="29" y="11"/>
                      <a:pt x="29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1"/>
                      <a:pt x="31" y="12"/>
                      <a:pt x="30" y="12"/>
                    </a:cubicBezTo>
                    <a:cubicBezTo>
                      <a:pt x="31" y="14"/>
                      <a:pt x="32" y="11"/>
                      <a:pt x="33" y="10"/>
                    </a:cubicBezTo>
                    <a:cubicBezTo>
                      <a:pt x="30" y="8"/>
                      <a:pt x="35" y="6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0" y="0"/>
                      <a:pt x="29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3"/>
                      <a:pt x="24" y="1"/>
                      <a:pt x="32" y="4"/>
                    </a:cubicBez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8" name="Freeform 455"/>
              <p:cNvSpPr>
                <a:spLocks/>
              </p:cNvSpPr>
              <p:nvPr/>
            </p:nvSpPr>
            <p:spPr bwMode="auto">
              <a:xfrm>
                <a:off x="1704" y="23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9" name="Freeform 456"/>
              <p:cNvSpPr>
                <a:spLocks/>
              </p:cNvSpPr>
              <p:nvPr/>
            </p:nvSpPr>
            <p:spPr bwMode="auto">
              <a:xfrm>
                <a:off x="1628" y="24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0" name="Rectangle 457"/>
              <p:cNvSpPr>
                <a:spLocks noChangeArrowheads="1"/>
              </p:cNvSpPr>
              <p:nvPr/>
            </p:nvSpPr>
            <p:spPr bwMode="auto">
              <a:xfrm>
                <a:off x="1710" y="239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1" name="Freeform 458"/>
              <p:cNvSpPr>
                <a:spLocks/>
              </p:cNvSpPr>
              <p:nvPr/>
            </p:nvSpPr>
            <p:spPr bwMode="auto">
              <a:xfrm>
                <a:off x="1718" y="239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2" name="Freeform 459"/>
              <p:cNvSpPr>
                <a:spLocks/>
              </p:cNvSpPr>
              <p:nvPr/>
            </p:nvSpPr>
            <p:spPr bwMode="auto">
              <a:xfrm>
                <a:off x="1614" y="242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3" name="Freeform 460"/>
              <p:cNvSpPr>
                <a:spLocks/>
              </p:cNvSpPr>
              <p:nvPr/>
            </p:nvSpPr>
            <p:spPr bwMode="auto">
              <a:xfrm>
                <a:off x="1606" y="23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4" name="Freeform 461"/>
              <p:cNvSpPr>
                <a:spLocks/>
              </p:cNvSpPr>
              <p:nvPr/>
            </p:nvSpPr>
            <p:spPr bwMode="auto">
              <a:xfrm>
                <a:off x="1495" y="2337"/>
                <a:ext cx="130" cy="111"/>
              </a:xfrm>
              <a:custGeom>
                <a:avLst/>
                <a:gdLst>
                  <a:gd name="T0" fmla="*/ 3 w 48"/>
                  <a:gd name="T1" fmla="*/ 28 h 41"/>
                  <a:gd name="T2" fmla="*/ 0 w 48"/>
                  <a:gd name="T3" fmla="*/ 28 h 41"/>
                  <a:gd name="T4" fmla="*/ 2 w 48"/>
                  <a:gd name="T5" fmla="*/ 32 h 41"/>
                  <a:gd name="T6" fmla="*/ 7 w 48"/>
                  <a:gd name="T7" fmla="*/ 34 h 41"/>
                  <a:gd name="T8" fmla="*/ 19 w 48"/>
                  <a:gd name="T9" fmla="*/ 30 h 41"/>
                  <a:gd name="T10" fmla="*/ 24 w 48"/>
                  <a:gd name="T11" fmla="*/ 26 h 41"/>
                  <a:gd name="T12" fmla="*/ 28 w 48"/>
                  <a:gd name="T13" fmla="*/ 17 h 41"/>
                  <a:gd name="T14" fmla="*/ 29 w 48"/>
                  <a:gd name="T15" fmla="*/ 16 h 41"/>
                  <a:gd name="T16" fmla="*/ 32 w 48"/>
                  <a:gd name="T17" fmla="*/ 12 h 41"/>
                  <a:gd name="T18" fmla="*/ 30 w 48"/>
                  <a:gd name="T19" fmla="*/ 9 h 41"/>
                  <a:gd name="T20" fmla="*/ 33 w 48"/>
                  <a:gd name="T21" fmla="*/ 3 h 41"/>
                  <a:gd name="T22" fmla="*/ 30 w 48"/>
                  <a:gd name="T23" fmla="*/ 4 h 41"/>
                  <a:gd name="T24" fmla="*/ 30 w 48"/>
                  <a:gd name="T25" fmla="*/ 5 h 41"/>
                  <a:gd name="T26" fmla="*/ 32 w 48"/>
                  <a:gd name="T27" fmla="*/ 9 h 41"/>
                  <a:gd name="T28" fmla="*/ 35 w 48"/>
                  <a:gd name="T29" fmla="*/ 6 h 41"/>
                  <a:gd name="T30" fmla="*/ 37 w 48"/>
                  <a:gd name="T31" fmla="*/ 12 h 41"/>
                  <a:gd name="T32" fmla="*/ 37 w 48"/>
                  <a:gd name="T33" fmla="*/ 18 h 41"/>
                  <a:gd name="T34" fmla="*/ 38 w 48"/>
                  <a:gd name="T35" fmla="*/ 23 h 41"/>
                  <a:gd name="T36" fmla="*/ 40 w 48"/>
                  <a:gd name="T37" fmla="*/ 26 h 41"/>
                  <a:gd name="T38" fmla="*/ 39 w 48"/>
                  <a:gd name="T39" fmla="*/ 28 h 41"/>
                  <a:gd name="T40" fmla="*/ 40 w 48"/>
                  <a:gd name="T41" fmla="*/ 31 h 41"/>
                  <a:gd name="T42" fmla="*/ 48 w 48"/>
                  <a:gd name="T43" fmla="*/ 39 h 41"/>
                  <a:gd name="T44" fmla="*/ 43 w 48"/>
                  <a:gd name="T45" fmla="*/ 36 h 41"/>
                  <a:gd name="T46" fmla="*/ 42 w 48"/>
                  <a:gd name="T47" fmla="*/ 36 h 41"/>
                  <a:gd name="T48" fmla="*/ 44 w 48"/>
                  <a:gd name="T49" fmla="*/ 33 h 41"/>
                  <a:gd name="T50" fmla="*/ 44 w 48"/>
                  <a:gd name="T51" fmla="*/ 31 h 41"/>
                  <a:gd name="T52" fmla="*/ 42 w 48"/>
                  <a:gd name="T53" fmla="*/ 28 h 41"/>
                  <a:gd name="T54" fmla="*/ 42 w 48"/>
                  <a:gd name="T55" fmla="*/ 24 h 41"/>
                  <a:gd name="T56" fmla="*/ 42 w 48"/>
                  <a:gd name="T57" fmla="*/ 19 h 41"/>
                  <a:gd name="T58" fmla="*/ 40 w 48"/>
                  <a:gd name="T59" fmla="*/ 14 h 41"/>
                  <a:gd name="T60" fmla="*/ 40 w 48"/>
                  <a:gd name="T61" fmla="*/ 14 h 41"/>
                  <a:gd name="T62" fmla="*/ 40 w 48"/>
                  <a:gd name="T63" fmla="*/ 12 h 41"/>
                  <a:gd name="T64" fmla="*/ 39 w 48"/>
                  <a:gd name="T65" fmla="*/ 8 h 41"/>
                  <a:gd name="T66" fmla="*/ 36 w 48"/>
                  <a:gd name="T67" fmla="*/ 5 h 41"/>
                  <a:gd name="T68" fmla="*/ 35 w 48"/>
                  <a:gd name="T69" fmla="*/ 2 h 41"/>
                  <a:gd name="T70" fmla="*/ 33 w 48"/>
                  <a:gd name="T71" fmla="*/ 1 h 41"/>
                  <a:gd name="T72" fmla="*/ 33 w 48"/>
                  <a:gd name="T73" fmla="*/ 1 h 41"/>
                  <a:gd name="T74" fmla="*/ 33 w 48"/>
                  <a:gd name="T75" fmla="*/ 1 h 41"/>
                  <a:gd name="T76" fmla="*/ 28 w 48"/>
                  <a:gd name="T77" fmla="*/ 4 h 41"/>
                  <a:gd name="T78" fmla="*/ 28 w 48"/>
                  <a:gd name="T79" fmla="*/ 5 h 41"/>
                  <a:gd name="T80" fmla="*/ 29 w 48"/>
                  <a:gd name="T81" fmla="*/ 5 h 41"/>
                  <a:gd name="T82" fmla="*/ 28 w 48"/>
                  <a:gd name="T83" fmla="*/ 7 h 41"/>
                  <a:gd name="T84" fmla="*/ 29 w 48"/>
                  <a:gd name="T85" fmla="*/ 9 h 41"/>
                  <a:gd name="T86" fmla="*/ 27 w 48"/>
                  <a:gd name="T87" fmla="*/ 15 h 41"/>
                  <a:gd name="T88" fmla="*/ 23 w 48"/>
                  <a:gd name="T89" fmla="*/ 22 h 41"/>
                  <a:gd name="T90" fmla="*/ 21 w 48"/>
                  <a:gd name="T91" fmla="*/ 23 h 41"/>
                  <a:gd name="T92" fmla="*/ 15 w 48"/>
                  <a:gd name="T93" fmla="*/ 30 h 41"/>
                  <a:gd name="T94" fmla="*/ 19 w 48"/>
                  <a:gd name="T95" fmla="*/ 29 h 41"/>
                  <a:gd name="T96" fmla="*/ 14 w 48"/>
                  <a:gd name="T9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41">
                    <a:moveTo>
                      <a:pt x="7" y="29"/>
                    </a:moveTo>
                    <a:cubicBezTo>
                      <a:pt x="6" y="29"/>
                      <a:pt x="4" y="29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0" y="26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3" y="29"/>
                      <a:pt x="0" y="30"/>
                      <a:pt x="2" y="32"/>
                    </a:cubicBezTo>
                    <a:cubicBezTo>
                      <a:pt x="4" y="33"/>
                      <a:pt x="6" y="32"/>
                      <a:pt x="7" y="33"/>
                    </a:cubicBezTo>
                    <a:cubicBezTo>
                      <a:pt x="8" y="33"/>
                      <a:pt x="8" y="33"/>
                      <a:pt x="7" y="34"/>
                    </a:cubicBezTo>
                    <a:cubicBezTo>
                      <a:pt x="10" y="34"/>
                      <a:pt x="10" y="32"/>
                      <a:pt x="11" y="32"/>
                    </a:cubicBezTo>
                    <a:cubicBezTo>
                      <a:pt x="13" y="37"/>
                      <a:pt x="15" y="29"/>
                      <a:pt x="19" y="30"/>
                    </a:cubicBezTo>
                    <a:cubicBezTo>
                      <a:pt x="20" y="29"/>
                      <a:pt x="22" y="28"/>
                      <a:pt x="22" y="26"/>
                    </a:cubicBezTo>
                    <a:cubicBezTo>
                      <a:pt x="22" y="27"/>
                      <a:pt x="23" y="24"/>
                      <a:pt x="24" y="26"/>
                    </a:cubicBezTo>
                    <a:cubicBezTo>
                      <a:pt x="22" y="23"/>
                      <a:pt x="29" y="22"/>
                      <a:pt x="26" y="20"/>
                    </a:cubicBezTo>
                    <a:cubicBezTo>
                      <a:pt x="28" y="18"/>
                      <a:pt x="25" y="19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7" y="16"/>
                      <a:pt x="29" y="16"/>
                    </a:cubicBezTo>
                    <a:cubicBezTo>
                      <a:pt x="31" y="14"/>
                      <a:pt x="29" y="15"/>
                      <a:pt x="28" y="13"/>
                    </a:cubicBezTo>
                    <a:cubicBezTo>
                      <a:pt x="30" y="12"/>
                      <a:pt x="30" y="12"/>
                      <a:pt x="32" y="12"/>
                    </a:cubicBezTo>
                    <a:cubicBezTo>
                      <a:pt x="30" y="11"/>
                      <a:pt x="32" y="10"/>
                      <a:pt x="31" y="8"/>
                    </a:cubicBezTo>
                    <a:cubicBezTo>
                      <a:pt x="31" y="9"/>
                      <a:pt x="30" y="10"/>
                      <a:pt x="30" y="9"/>
                    </a:cubicBezTo>
                    <a:cubicBezTo>
                      <a:pt x="33" y="5"/>
                      <a:pt x="25" y="9"/>
                      <a:pt x="33" y="1"/>
                    </a:cubicBezTo>
                    <a:cubicBezTo>
                      <a:pt x="33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5" y="0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6"/>
                      <a:pt x="31" y="5"/>
                    </a:cubicBezTo>
                    <a:cubicBezTo>
                      <a:pt x="31" y="6"/>
                      <a:pt x="31" y="8"/>
                      <a:pt x="32" y="9"/>
                    </a:cubicBezTo>
                    <a:cubicBezTo>
                      <a:pt x="33" y="8"/>
                      <a:pt x="33" y="6"/>
                      <a:pt x="33" y="5"/>
                    </a:cubicBezTo>
                    <a:cubicBezTo>
                      <a:pt x="31" y="6"/>
                      <a:pt x="34" y="6"/>
                      <a:pt x="35" y="6"/>
                    </a:cubicBezTo>
                    <a:cubicBezTo>
                      <a:pt x="35" y="7"/>
                      <a:pt x="33" y="7"/>
                      <a:pt x="34" y="7"/>
                    </a:cubicBezTo>
                    <a:cubicBezTo>
                      <a:pt x="34" y="10"/>
                      <a:pt x="37" y="9"/>
                      <a:pt x="37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36" y="16"/>
                      <a:pt x="37" y="18"/>
                    </a:cubicBezTo>
                    <a:cubicBezTo>
                      <a:pt x="37" y="17"/>
                      <a:pt x="38" y="17"/>
                      <a:pt x="38" y="18"/>
                    </a:cubicBezTo>
                    <a:cubicBezTo>
                      <a:pt x="35" y="18"/>
                      <a:pt x="40" y="20"/>
                      <a:pt x="38" y="23"/>
                    </a:cubicBezTo>
                    <a:cubicBezTo>
                      <a:pt x="40" y="22"/>
                      <a:pt x="41" y="24"/>
                      <a:pt x="42" y="25"/>
                    </a:cubicBezTo>
                    <a:cubicBezTo>
                      <a:pt x="41" y="26"/>
                      <a:pt x="41" y="26"/>
                      <a:pt x="40" y="26"/>
                    </a:cubicBezTo>
                    <a:cubicBezTo>
                      <a:pt x="41" y="24"/>
                      <a:pt x="38" y="24"/>
                      <a:pt x="37" y="23"/>
                    </a:cubicBezTo>
                    <a:cubicBezTo>
                      <a:pt x="38" y="24"/>
                      <a:pt x="37" y="27"/>
                      <a:pt x="39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0"/>
                      <a:pt x="41" y="28"/>
                      <a:pt x="40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0" y="35"/>
                      <a:pt x="43" y="41"/>
                      <a:pt x="48" y="39"/>
                    </a:cubicBezTo>
                    <a:cubicBezTo>
                      <a:pt x="48" y="39"/>
                      <a:pt x="48" y="36"/>
                      <a:pt x="48" y="36"/>
                    </a:cubicBezTo>
                    <a:cubicBezTo>
                      <a:pt x="46" y="36"/>
                      <a:pt x="45" y="36"/>
                      <a:pt x="43" y="36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3" y="35"/>
                      <a:pt x="42" y="34"/>
                      <a:pt x="42" y="36"/>
                    </a:cubicBezTo>
                    <a:cubicBezTo>
                      <a:pt x="40" y="35"/>
                      <a:pt x="42" y="34"/>
                      <a:pt x="41" y="33"/>
                    </a:cubicBezTo>
                    <a:cubicBezTo>
                      <a:pt x="42" y="33"/>
                      <a:pt x="43" y="33"/>
                      <a:pt x="44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2"/>
                      <a:pt x="43" y="31"/>
                      <a:pt x="44" y="31"/>
                    </a:cubicBezTo>
                    <a:cubicBezTo>
                      <a:pt x="41" y="30"/>
                      <a:pt x="43" y="29"/>
                      <a:pt x="42" y="27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2" y="26"/>
                      <a:pt x="42" y="26"/>
                      <a:pt x="42" y="24"/>
                    </a:cubicBezTo>
                    <a:cubicBezTo>
                      <a:pt x="41" y="24"/>
                      <a:pt x="39" y="23"/>
                      <a:pt x="39" y="22"/>
                    </a:cubicBezTo>
                    <a:cubicBezTo>
                      <a:pt x="41" y="22"/>
                      <a:pt x="40" y="19"/>
                      <a:pt x="42" y="19"/>
                    </a:cubicBezTo>
                    <a:cubicBezTo>
                      <a:pt x="40" y="19"/>
                      <a:pt x="41" y="16"/>
                      <a:pt x="40" y="16"/>
                    </a:cubicBezTo>
                    <a:cubicBezTo>
                      <a:pt x="39" y="15"/>
                      <a:pt x="39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0" y="13"/>
                      <a:pt x="40" y="12"/>
                    </a:cubicBezTo>
                    <a:cubicBezTo>
                      <a:pt x="41" y="12"/>
                      <a:pt x="41" y="13"/>
                      <a:pt x="41" y="13"/>
                    </a:cubicBezTo>
                    <a:cubicBezTo>
                      <a:pt x="41" y="11"/>
                      <a:pt x="38" y="10"/>
                      <a:pt x="39" y="8"/>
                    </a:cubicBezTo>
                    <a:cubicBezTo>
                      <a:pt x="38" y="8"/>
                      <a:pt x="37" y="6"/>
                      <a:pt x="35" y="7"/>
                    </a:cubicBezTo>
                    <a:cubicBezTo>
                      <a:pt x="36" y="7"/>
                      <a:pt x="38" y="6"/>
                      <a:pt x="36" y="5"/>
                    </a:cubicBezTo>
                    <a:cubicBezTo>
                      <a:pt x="33" y="6"/>
                      <a:pt x="36" y="1"/>
                      <a:pt x="30" y="5"/>
                    </a:cubicBezTo>
                    <a:cubicBezTo>
                      <a:pt x="36" y="0"/>
                      <a:pt x="31" y="3"/>
                      <a:pt x="35" y="2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25" y="8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6"/>
                      <a:pt x="29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9" y="9"/>
                      <a:pt x="28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10"/>
                      <a:pt x="28" y="12"/>
                      <a:pt x="26" y="12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4" y="15"/>
                      <a:pt x="24" y="18"/>
                      <a:pt x="25" y="21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3" y="22"/>
                      <a:pt x="23" y="21"/>
                      <a:pt x="23" y="21"/>
                    </a:cubicBezTo>
                    <a:cubicBezTo>
                      <a:pt x="22" y="22"/>
                      <a:pt x="20" y="22"/>
                      <a:pt x="21" y="23"/>
                    </a:cubicBezTo>
                    <a:cubicBezTo>
                      <a:pt x="21" y="25"/>
                      <a:pt x="20" y="23"/>
                      <a:pt x="19" y="24"/>
                    </a:cubicBezTo>
                    <a:cubicBezTo>
                      <a:pt x="19" y="27"/>
                      <a:pt x="13" y="26"/>
                      <a:pt x="15" y="30"/>
                    </a:cubicBezTo>
                    <a:cubicBezTo>
                      <a:pt x="15" y="29"/>
                      <a:pt x="17" y="29"/>
                      <a:pt x="19" y="27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7" y="30"/>
                      <a:pt x="16" y="30"/>
                      <a:pt x="15" y="31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1" y="28"/>
                      <a:pt x="8" y="34"/>
                      <a:pt x="7" y="29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5" name="Freeform 462"/>
              <p:cNvSpPr>
                <a:spLocks/>
              </p:cNvSpPr>
              <p:nvPr/>
            </p:nvSpPr>
            <p:spPr bwMode="auto">
              <a:xfrm>
                <a:off x="1554" y="2388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6" name="Freeform 463"/>
              <p:cNvSpPr>
                <a:spLocks/>
              </p:cNvSpPr>
              <p:nvPr/>
            </p:nvSpPr>
            <p:spPr bwMode="auto">
              <a:xfrm>
                <a:off x="1557" y="239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7" name="Freeform 464"/>
              <p:cNvSpPr>
                <a:spLocks/>
              </p:cNvSpPr>
              <p:nvPr/>
            </p:nvSpPr>
            <p:spPr bwMode="auto">
              <a:xfrm>
                <a:off x="1503" y="240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8" name="Freeform 465"/>
              <p:cNvSpPr>
                <a:spLocks/>
              </p:cNvSpPr>
              <p:nvPr/>
            </p:nvSpPr>
            <p:spPr bwMode="auto">
              <a:xfrm>
                <a:off x="1500" y="24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9" name="Freeform 466"/>
              <p:cNvSpPr>
                <a:spLocks/>
              </p:cNvSpPr>
              <p:nvPr/>
            </p:nvSpPr>
            <p:spPr bwMode="auto">
              <a:xfrm>
                <a:off x="1476" y="2317"/>
                <a:ext cx="43" cy="90"/>
              </a:xfrm>
              <a:custGeom>
                <a:avLst/>
                <a:gdLst>
                  <a:gd name="T0" fmla="*/ 5 w 16"/>
                  <a:gd name="T1" fmla="*/ 4 h 33"/>
                  <a:gd name="T2" fmla="*/ 5 w 16"/>
                  <a:gd name="T3" fmla="*/ 6 h 33"/>
                  <a:gd name="T4" fmla="*/ 3 w 16"/>
                  <a:gd name="T5" fmla="*/ 7 h 33"/>
                  <a:gd name="T6" fmla="*/ 4 w 16"/>
                  <a:gd name="T7" fmla="*/ 11 h 33"/>
                  <a:gd name="T8" fmla="*/ 9 w 16"/>
                  <a:gd name="T9" fmla="*/ 2 h 33"/>
                  <a:gd name="T10" fmla="*/ 9 w 16"/>
                  <a:gd name="T11" fmla="*/ 2 h 33"/>
                  <a:gd name="T12" fmla="*/ 9 w 16"/>
                  <a:gd name="T13" fmla="*/ 2 h 33"/>
                  <a:gd name="T14" fmla="*/ 9 w 16"/>
                  <a:gd name="T15" fmla="*/ 2 h 33"/>
                  <a:gd name="T16" fmla="*/ 9 w 16"/>
                  <a:gd name="T17" fmla="*/ 2 h 33"/>
                  <a:gd name="T18" fmla="*/ 9 w 16"/>
                  <a:gd name="T19" fmla="*/ 2 h 33"/>
                  <a:gd name="T20" fmla="*/ 2 w 16"/>
                  <a:gd name="T21" fmla="*/ 1 h 33"/>
                  <a:gd name="T22" fmla="*/ 2 w 16"/>
                  <a:gd name="T23" fmla="*/ 1 h 33"/>
                  <a:gd name="T24" fmla="*/ 2 w 16"/>
                  <a:gd name="T25" fmla="*/ 1 h 33"/>
                  <a:gd name="T26" fmla="*/ 2 w 16"/>
                  <a:gd name="T27" fmla="*/ 1 h 33"/>
                  <a:gd name="T28" fmla="*/ 2 w 16"/>
                  <a:gd name="T29" fmla="*/ 2 h 33"/>
                  <a:gd name="T30" fmla="*/ 3 w 16"/>
                  <a:gd name="T31" fmla="*/ 4 h 33"/>
                  <a:gd name="T32" fmla="*/ 4 w 16"/>
                  <a:gd name="T33" fmla="*/ 10 h 33"/>
                  <a:gd name="T34" fmla="*/ 3 w 16"/>
                  <a:gd name="T35" fmla="*/ 8 h 33"/>
                  <a:gd name="T36" fmla="*/ 5 w 16"/>
                  <a:gd name="T37" fmla="*/ 17 h 33"/>
                  <a:gd name="T38" fmla="*/ 2 w 16"/>
                  <a:gd name="T39" fmla="*/ 16 h 33"/>
                  <a:gd name="T40" fmla="*/ 3 w 16"/>
                  <a:gd name="T41" fmla="*/ 21 h 33"/>
                  <a:gd name="T42" fmla="*/ 4 w 16"/>
                  <a:gd name="T43" fmla="*/ 21 h 33"/>
                  <a:gd name="T44" fmla="*/ 4 w 16"/>
                  <a:gd name="T45" fmla="*/ 22 h 33"/>
                  <a:gd name="T46" fmla="*/ 4 w 16"/>
                  <a:gd name="T47" fmla="*/ 22 h 33"/>
                  <a:gd name="T48" fmla="*/ 4 w 16"/>
                  <a:gd name="T49" fmla="*/ 26 h 33"/>
                  <a:gd name="T50" fmla="*/ 4 w 16"/>
                  <a:gd name="T51" fmla="*/ 25 h 33"/>
                  <a:gd name="T52" fmla="*/ 5 w 16"/>
                  <a:gd name="T53" fmla="*/ 27 h 33"/>
                  <a:gd name="T54" fmla="*/ 4 w 16"/>
                  <a:gd name="T55" fmla="*/ 27 h 33"/>
                  <a:gd name="T56" fmla="*/ 7 w 16"/>
                  <a:gd name="T57" fmla="*/ 33 h 33"/>
                  <a:gd name="T58" fmla="*/ 9 w 16"/>
                  <a:gd name="T59" fmla="*/ 33 h 33"/>
                  <a:gd name="T60" fmla="*/ 6 w 16"/>
                  <a:gd name="T61" fmla="*/ 28 h 33"/>
                  <a:gd name="T62" fmla="*/ 6 w 16"/>
                  <a:gd name="T63" fmla="*/ 29 h 33"/>
                  <a:gd name="T64" fmla="*/ 5 w 16"/>
                  <a:gd name="T65" fmla="*/ 25 h 33"/>
                  <a:gd name="T66" fmla="*/ 7 w 16"/>
                  <a:gd name="T67" fmla="*/ 27 h 33"/>
                  <a:gd name="T68" fmla="*/ 8 w 16"/>
                  <a:gd name="T69" fmla="*/ 22 h 33"/>
                  <a:gd name="T70" fmla="*/ 8 w 16"/>
                  <a:gd name="T71" fmla="*/ 22 h 33"/>
                  <a:gd name="T72" fmla="*/ 7 w 16"/>
                  <a:gd name="T73" fmla="*/ 20 h 33"/>
                  <a:gd name="T74" fmla="*/ 6 w 16"/>
                  <a:gd name="T75" fmla="*/ 22 h 33"/>
                  <a:gd name="T76" fmla="*/ 4 w 16"/>
                  <a:gd name="T77" fmla="*/ 21 h 33"/>
                  <a:gd name="T78" fmla="*/ 4 w 16"/>
                  <a:gd name="T79" fmla="*/ 19 h 33"/>
                  <a:gd name="T80" fmla="*/ 6 w 16"/>
                  <a:gd name="T81" fmla="*/ 20 h 33"/>
                  <a:gd name="T82" fmla="*/ 5 w 16"/>
                  <a:gd name="T83" fmla="*/ 19 h 33"/>
                  <a:gd name="T84" fmla="*/ 7 w 16"/>
                  <a:gd name="T85" fmla="*/ 17 h 33"/>
                  <a:gd name="T86" fmla="*/ 5 w 16"/>
                  <a:gd name="T87" fmla="*/ 17 h 33"/>
                  <a:gd name="T88" fmla="*/ 5 w 16"/>
                  <a:gd name="T89" fmla="*/ 8 h 33"/>
                  <a:gd name="T90" fmla="*/ 7 w 16"/>
                  <a:gd name="T91" fmla="*/ 9 h 33"/>
                  <a:gd name="T92" fmla="*/ 5 w 16"/>
                  <a:gd name="T93" fmla="*/ 7 h 33"/>
                  <a:gd name="T94" fmla="*/ 5 w 16"/>
                  <a:gd name="T95" fmla="*/ 2 h 33"/>
                  <a:gd name="T96" fmla="*/ 5 w 16"/>
                  <a:gd name="T97" fmla="*/ 3 h 33"/>
                  <a:gd name="T98" fmla="*/ 4 w 16"/>
                  <a:gd name="T99" fmla="*/ 1 h 33"/>
                  <a:gd name="T100" fmla="*/ 6 w 16"/>
                  <a:gd name="T101" fmla="*/ 2 h 33"/>
                  <a:gd name="T102" fmla="*/ 6 w 16"/>
                  <a:gd name="T103" fmla="*/ 2 h 33"/>
                  <a:gd name="T104" fmla="*/ 6 w 16"/>
                  <a:gd name="T105" fmla="*/ 6 h 33"/>
                  <a:gd name="T106" fmla="*/ 5 w 16"/>
                  <a:gd name="T10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" h="33">
                    <a:moveTo>
                      <a:pt x="5" y="4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9"/>
                      <a:pt x="3" y="7"/>
                    </a:cubicBezTo>
                    <a:cubicBezTo>
                      <a:pt x="4" y="9"/>
                      <a:pt x="1" y="11"/>
                      <a:pt x="4" y="11"/>
                    </a:cubicBezTo>
                    <a:cubicBezTo>
                      <a:pt x="5" y="8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6" y="2"/>
                      <a:pt x="0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6"/>
                      <a:pt x="3" y="8"/>
                      <a:pt x="4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2"/>
                      <a:pt x="1" y="13"/>
                      <a:pt x="5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5" y="19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3"/>
                      <a:pt x="5" y="24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3" y="25"/>
                      <a:pt x="5" y="26"/>
                      <a:pt x="5" y="27"/>
                    </a:cubicBezTo>
                    <a:cubicBezTo>
                      <a:pt x="4" y="28"/>
                      <a:pt x="4" y="27"/>
                      <a:pt x="4" y="27"/>
                    </a:cubicBezTo>
                    <a:cubicBezTo>
                      <a:pt x="5" y="30"/>
                      <a:pt x="3" y="32"/>
                      <a:pt x="7" y="33"/>
                    </a:cubicBezTo>
                    <a:cubicBezTo>
                      <a:pt x="8" y="33"/>
                      <a:pt x="8" y="32"/>
                      <a:pt x="9" y="33"/>
                    </a:cubicBezTo>
                    <a:cubicBezTo>
                      <a:pt x="8" y="31"/>
                      <a:pt x="7" y="30"/>
                      <a:pt x="6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3" y="28"/>
                      <a:pt x="6" y="28"/>
                      <a:pt x="5" y="25"/>
                    </a:cubicBezTo>
                    <a:cubicBezTo>
                      <a:pt x="6" y="26"/>
                      <a:pt x="6" y="27"/>
                      <a:pt x="7" y="27"/>
                    </a:cubicBezTo>
                    <a:cubicBezTo>
                      <a:pt x="9" y="25"/>
                      <a:pt x="5" y="24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1"/>
                      <a:pt x="7" y="20"/>
                    </a:cubicBezTo>
                    <a:cubicBezTo>
                      <a:pt x="7" y="21"/>
                      <a:pt x="7" y="21"/>
                      <a:pt x="6" y="22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6" y="20"/>
                      <a:pt x="4" y="20"/>
                      <a:pt x="4" y="19"/>
                    </a:cubicBezTo>
                    <a:cubicBezTo>
                      <a:pt x="6" y="18"/>
                      <a:pt x="5" y="19"/>
                      <a:pt x="6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7"/>
                      <a:pt x="7" y="17"/>
                      <a:pt x="7" y="17"/>
                    </a:cubicBezTo>
                    <a:cubicBezTo>
                      <a:pt x="6" y="16"/>
                      <a:pt x="7" y="17"/>
                      <a:pt x="5" y="17"/>
                    </a:cubicBezTo>
                    <a:cubicBezTo>
                      <a:pt x="7" y="15"/>
                      <a:pt x="7" y="10"/>
                      <a:pt x="5" y="8"/>
                    </a:cubicBezTo>
                    <a:cubicBezTo>
                      <a:pt x="6" y="8"/>
                      <a:pt x="7" y="8"/>
                      <a:pt x="7" y="9"/>
                    </a:cubicBezTo>
                    <a:cubicBezTo>
                      <a:pt x="7" y="9"/>
                      <a:pt x="6" y="7"/>
                      <a:pt x="5" y="7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11" y="0"/>
                      <a:pt x="4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5"/>
                      <a:pt x="6" y="6"/>
                    </a:cubicBezTo>
                    <a:cubicBezTo>
                      <a:pt x="6" y="5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0" name="Freeform 467"/>
              <p:cNvSpPr>
                <a:spLocks/>
              </p:cNvSpPr>
              <p:nvPr/>
            </p:nvSpPr>
            <p:spPr bwMode="auto">
              <a:xfrm>
                <a:off x="1478" y="2347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1" name="Freeform 468"/>
              <p:cNvSpPr>
                <a:spLocks/>
              </p:cNvSpPr>
              <p:nvPr/>
            </p:nvSpPr>
            <p:spPr bwMode="auto">
              <a:xfrm>
                <a:off x="1421" y="2353"/>
                <a:ext cx="65" cy="62"/>
              </a:xfrm>
              <a:custGeom>
                <a:avLst/>
                <a:gdLst>
                  <a:gd name="T0" fmla="*/ 13 w 24"/>
                  <a:gd name="T1" fmla="*/ 14 h 23"/>
                  <a:gd name="T2" fmla="*/ 14 w 24"/>
                  <a:gd name="T3" fmla="*/ 15 h 23"/>
                  <a:gd name="T4" fmla="*/ 21 w 24"/>
                  <a:gd name="T5" fmla="*/ 7 h 23"/>
                  <a:gd name="T6" fmla="*/ 20 w 24"/>
                  <a:gd name="T7" fmla="*/ 3 h 23"/>
                  <a:gd name="T8" fmla="*/ 22 w 24"/>
                  <a:gd name="T9" fmla="*/ 3 h 23"/>
                  <a:gd name="T10" fmla="*/ 22 w 24"/>
                  <a:gd name="T11" fmla="*/ 0 h 23"/>
                  <a:gd name="T12" fmla="*/ 21 w 24"/>
                  <a:gd name="T13" fmla="*/ 2 h 23"/>
                  <a:gd name="T14" fmla="*/ 21 w 24"/>
                  <a:gd name="T15" fmla="*/ 1 h 23"/>
                  <a:gd name="T16" fmla="*/ 20 w 24"/>
                  <a:gd name="T17" fmla="*/ 3 h 23"/>
                  <a:gd name="T18" fmla="*/ 20 w 24"/>
                  <a:gd name="T19" fmla="*/ 2 h 23"/>
                  <a:gd name="T20" fmla="*/ 19 w 24"/>
                  <a:gd name="T21" fmla="*/ 7 h 23"/>
                  <a:gd name="T22" fmla="*/ 18 w 24"/>
                  <a:gd name="T23" fmla="*/ 6 h 23"/>
                  <a:gd name="T24" fmla="*/ 15 w 24"/>
                  <a:gd name="T25" fmla="*/ 9 h 23"/>
                  <a:gd name="T26" fmla="*/ 15 w 24"/>
                  <a:gd name="T27" fmla="*/ 9 h 23"/>
                  <a:gd name="T28" fmla="*/ 17 w 24"/>
                  <a:gd name="T29" fmla="*/ 9 h 23"/>
                  <a:gd name="T30" fmla="*/ 14 w 24"/>
                  <a:gd name="T31" fmla="*/ 9 h 23"/>
                  <a:gd name="T32" fmla="*/ 8 w 24"/>
                  <a:gd name="T33" fmla="*/ 16 h 23"/>
                  <a:gd name="T34" fmla="*/ 5 w 24"/>
                  <a:gd name="T35" fmla="*/ 18 h 23"/>
                  <a:gd name="T36" fmla="*/ 6 w 24"/>
                  <a:gd name="T37" fmla="*/ 17 h 23"/>
                  <a:gd name="T38" fmla="*/ 3 w 24"/>
                  <a:gd name="T39" fmla="*/ 16 h 23"/>
                  <a:gd name="T40" fmla="*/ 0 w 24"/>
                  <a:gd name="T41" fmla="*/ 18 h 23"/>
                  <a:gd name="T42" fmla="*/ 13 w 24"/>
                  <a:gd name="T43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13" y="14"/>
                    </a:moveTo>
                    <a:cubicBezTo>
                      <a:pt x="13" y="14"/>
                      <a:pt x="14" y="14"/>
                      <a:pt x="14" y="15"/>
                    </a:cubicBezTo>
                    <a:cubicBezTo>
                      <a:pt x="17" y="12"/>
                      <a:pt x="19" y="8"/>
                      <a:pt x="21" y="7"/>
                    </a:cubicBezTo>
                    <a:cubicBezTo>
                      <a:pt x="22" y="6"/>
                      <a:pt x="20" y="5"/>
                      <a:pt x="20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4" y="1"/>
                      <a:pt x="22" y="0"/>
                    </a:cubicBezTo>
                    <a:cubicBezTo>
                      <a:pt x="21" y="0"/>
                      <a:pt x="22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7" y="3"/>
                      <a:pt x="21" y="5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13"/>
                      <a:pt x="16" y="8"/>
                      <a:pt x="14" y="9"/>
                    </a:cubicBezTo>
                    <a:cubicBezTo>
                      <a:pt x="14" y="12"/>
                      <a:pt x="11" y="17"/>
                      <a:pt x="8" y="16"/>
                    </a:cubicBezTo>
                    <a:cubicBezTo>
                      <a:pt x="9" y="16"/>
                      <a:pt x="8" y="19"/>
                      <a:pt x="5" y="18"/>
                    </a:cubicBezTo>
                    <a:cubicBezTo>
                      <a:pt x="4" y="18"/>
                      <a:pt x="6" y="17"/>
                      <a:pt x="6" y="17"/>
                    </a:cubicBezTo>
                    <a:cubicBezTo>
                      <a:pt x="5" y="17"/>
                      <a:pt x="4" y="16"/>
                      <a:pt x="3" y="16"/>
                    </a:cubicBezTo>
                    <a:cubicBezTo>
                      <a:pt x="4" y="17"/>
                      <a:pt x="3" y="19"/>
                      <a:pt x="0" y="18"/>
                    </a:cubicBezTo>
                    <a:cubicBezTo>
                      <a:pt x="8" y="23"/>
                      <a:pt x="12" y="15"/>
                      <a:pt x="13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2" name="Freeform 469"/>
              <p:cNvSpPr>
                <a:spLocks/>
              </p:cNvSpPr>
              <p:nvPr/>
            </p:nvSpPr>
            <p:spPr bwMode="auto">
              <a:xfrm>
                <a:off x="1456" y="239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3" name="Freeform 470"/>
              <p:cNvSpPr>
                <a:spLocks/>
              </p:cNvSpPr>
              <p:nvPr/>
            </p:nvSpPr>
            <p:spPr bwMode="auto">
              <a:xfrm>
                <a:off x="1435" y="1444"/>
                <a:ext cx="495" cy="890"/>
              </a:xfrm>
              <a:custGeom>
                <a:avLst/>
                <a:gdLst>
                  <a:gd name="T0" fmla="*/ 24 w 182"/>
                  <a:gd name="T1" fmla="*/ 92 h 327"/>
                  <a:gd name="T2" fmla="*/ 20 w 182"/>
                  <a:gd name="T3" fmla="*/ 153 h 327"/>
                  <a:gd name="T4" fmla="*/ 15 w 182"/>
                  <a:gd name="T5" fmla="*/ 208 h 327"/>
                  <a:gd name="T6" fmla="*/ 9 w 182"/>
                  <a:gd name="T7" fmla="*/ 264 h 327"/>
                  <a:gd name="T8" fmla="*/ 14 w 182"/>
                  <a:gd name="T9" fmla="*/ 311 h 327"/>
                  <a:gd name="T10" fmla="*/ 66 w 182"/>
                  <a:gd name="T11" fmla="*/ 321 h 327"/>
                  <a:gd name="T12" fmla="*/ 121 w 182"/>
                  <a:gd name="T13" fmla="*/ 326 h 327"/>
                  <a:gd name="T14" fmla="*/ 148 w 182"/>
                  <a:gd name="T15" fmla="*/ 323 h 327"/>
                  <a:gd name="T16" fmla="*/ 175 w 182"/>
                  <a:gd name="T17" fmla="*/ 319 h 327"/>
                  <a:gd name="T18" fmla="*/ 171 w 182"/>
                  <a:gd name="T19" fmla="*/ 269 h 327"/>
                  <a:gd name="T20" fmla="*/ 159 w 182"/>
                  <a:gd name="T21" fmla="*/ 51 h 327"/>
                  <a:gd name="T22" fmla="*/ 159 w 182"/>
                  <a:gd name="T23" fmla="*/ 15 h 327"/>
                  <a:gd name="T24" fmla="*/ 133 w 182"/>
                  <a:gd name="T25" fmla="*/ 8 h 327"/>
                  <a:gd name="T26" fmla="*/ 18 w 182"/>
                  <a:gd name="T27" fmla="*/ 74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2" h="327">
                    <a:moveTo>
                      <a:pt x="24" y="92"/>
                    </a:moveTo>
                    <a:cubicBezTo>
                      <a:pt x="19" y="111"/>
                      <a:pt x="22" y="133"/>
                      <a:pt x="20" y="153"/>
                    </a:cubicBezTo>
                    <a:cubicBezTo>
                      <a:pt x="19" y="171"/>
                      <a:pt x="16" y="190"/>
                      <a:pt x="15" y="208"/>
                    </a:cubicBezTo>
                    <a:cubicBezTo>
                      <a:pt x="13" y="227"/>
                      <a:pt x="11" y="246"/>
                      <a:pt x="9" y="264"/>
                    </a:cubicBezTo>
                    <a:cubicBezTo>
                      <a:pt x="8" y="279"/>
                      <a:pt x="0" y="304"/>
                      <a:pt x="14" y="311"/>
                    </a:cubicBezTo>
                    <a:cubicBezTo>
                      <a:pt x="29" y="318"/>
                      <a:pt x="50" y="318"/>
                      <a:pt x="66" y="321"/>
                    </a:cubicBezTo>
                    <a:cubicBezTo>
                      <a:pt x="84" y="325"/>
                      <a:pt x="103" y="327"/>
                      <a:pt x="121" y="326"/>
                    </a:cubicBezTo>
                    <a:cubicBezTo>
                      <a:pt x="130" y="325"/>
                      <a:pt x="139" y="323"/>
                      <a:pt x="148" y="323"/>
                    </a:cubicBezTo>
                    <a:cubicBezTo>
                      <a:pt x="153" y="322"/>
                      <a:pt x="172" y="322"/>
                      <a:pt x="175" y="319"/>
                    </a:cubicBezTo>
                    <a:cubicBezTo>
                      <a:pt x="182" y="313"/>
                      <a:pt x="172" y="279"/>
                      <a:pt x="171" y="269"/>
                    </a:cubicBezTo>
                    <a:cubicBezTo>
                      <a:pt x="165" y="197"/>
                      <a:pt x="159" y="124"/>
                      <a:pt x="159" y="51"/>
                    </a:cubicBezTo>
                    <a:cubicBezTo>
                      <a:pt x="159" y="39"/>
                      <a:pt x="161" y="26"/>
                      <a:pt x="159" y="15"/>
                    </a:cubicBezTo>
                    <a:cubicBezTo>
                      <a:pt x="157" y="0"/>
                      <a:pt x="145" y="1"/>
                      <a:pt x="133" y="8"/>
                    </a:cubicBezTo>
                    <a:cubicBezTo>
                      <a:pt x="96" y="32"/>
                      <a:pt x="59" y="59"/>
                      <a:pt x="18" y="74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4" name="Freeform 471"/>
              <p:cNvSpPr>
                <a:spLocks/>
              </p:cNvSpPr>
              <p:nvPr/>
            </p:nvSpPr>
            <p:spPr bwMode="auto">
              <a:xfrm>
                <a:off x="1759" y="1784"/>
                <a:ext cx="133" cy="321"/>
              </a:xfrm>
              <a:custGeom>
                <a:avLst/>
                <a:gdLst>
                  <a:gd name="T0" fmla="*/ 43 w 49"/>
                  <a:gd name="T1" fmla="*/ 0 h 118"/>
                  <a:gd name="T2" fmla="*/ 7 w 49"/>
                  <a:gd name="T3" fmla="*/ 27 h 118"/>
                  <a:gd name="T4" fmla="*/ 21 w 49"/>
                  <a:gd name="T5" fmla="*/ 73 h 118"/>
                  <a:gd name="T6" fmla="*/ 27 w 49"/>
                  <a:gd name="T7" fmla="*/ 105 h 118"/>
                  <a:gd name="T8" fmla="*/ 49 w 49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118">
                    <a:moveTo>
                      <a:pt x="43" y="0"/>
                    </a:moveTo>
                    <a:cubicBezTo>
                      <a:pt x="27" y="0"/>
                      <a:pt x="12" y="12"/>
                      <a:pt x="7" y="27"/>
                    </a:cubicBezTo>
                    <a:cubicBezTo>
                      <a:pt x="0" y="48"/>
                      <a:pt x="15" y="56"/>
                      <a:pt x="21" y="73"/>
                    </a:cubicBezTo>
                    <a:cubicBezTo>
                      <a:pt x="25" y="84"/>
                      <a:pt x="20" y="95"/>
                      <a:pt x="27" y="105"/>
                    </a:cubicBezTo>
                    <a:cubicBezTo>
                      <a:pt x="33" y="112"/>
                      <a:pt x="43" y="115"/>
                      <a:pt x="49" y="11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5" name="Freeform 472"/>
              <p:cNvSpPr>
                <a:spLocks/>
              </p:cNvSpPr>
              <p:nvPr/>
            </p:nvSpPr>
            <p:spPr bwMode="auto">
              <a:xfrm>
                <a:off x="1535" y="2092"/>
                <a:ext cx="199" cy="166"/>
              </a:xfrm>
              <a:custGeom>
                <a:avLst/>
                <a:gdLst>
                  <a:gd name="T0" fmla="*/ 23 w 73"/>
                  <a:gd name="T1" fmla="*/ 7 h 61"/>
                  <a:gd name="T2" fmla="*/ 9 w 73"/>
                  <a:gd name="T3" fmla="*/ 49 h 61"/>
                  <a:gd name="T4" fmla="*/ 53 w 73"/>
                  <a:gd name="T5" fmla="*/ 46 h 61"/>
                  <a:gd name="T6" fmla="*/ 32 w 73"/>
                  <a:gd name="T7" fmla="*/ 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61">
                    <a:moveTo>
                      <a:pt x="23" y="7"/>
                    </a:moveTo>
                    <a:cubicBezTo>
                      <a:pt x="10" y="12"/>
                      <a:pt x="0" y="37"/>
                      <a:pt x="9" y="49"/>
                    </a:cubicBezTo>
                    <a:cubicBezTo>
                      <a:pt x="18" y="61"/>
                      <a:pt x="42" y="55"/>
                      <a:pt x="53" y="46"/>
                    </a:cubicBezTo>
                    <a:cubicBezTo>
                      <a:pt x="73" y="30"/>
                      <a:pt x="54" y="0"/>
                      <a:pt x="32" y="2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6" name="Freeform 473"/>
              <p:cNvSpPr>
                <a:spLocks/>
              </p:cNvSpPr>
              <p:nvPr/>
            </p:nvSpPr>
            <p:spPr bwMode="auto">
              <a:xfrm>
                <a:off x="1489" y="1724"/>
                <a:ext cx="76" cy="185"/>
              </a:xfrm>
              <a:custGeom>
                <a:avLst/>
                <a:gdLst>
                  <a:gd name="T0" fmla="*/ 6 w 28"/>
                  <a:gd name="T1" fmla="*/ 10 h 68"/>
                  <a:gd name="T2" fmla="*/ 25 w 28"/>
                  <a:gd name="T3" fmla="*/ 43 h 68"/>
                  <a:gd name="T4" fmla="*/ 0 w 28"/>
                  <a:gd name="T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68">
                    <a:moveTo>
                      <a:pt x="6" y="10"/>
                    </a:moveTo>
                    <a:cubicBezTo>
                      <a:pt x="20" y="0"/>
                      <a:pt x="28" y="33"/>
                      <a:pt x="25" y="43"/>
                    </a:cubicBezTo>
                    <a:cubicBezTo>
                      <a:pt x="22" y="52"/>
                      <a:pt x="9" y="66"/>
                      <a:pt x="0" y="6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7" name="Freeform 474"/>
              <p:cNvSpPr>
                <a:spLocks/>
              </p:cNvSpPr>
              <p:nvPr/>
            </p:nvSpPr>
            <p:spPr bwMode="auto">
              <a:xfrm>
                <a:off x="1527" y="2560"/>
                <a:ext cx="221" cy="312"/>
              </a:xfrm>
              <a:custGeom>
                <a:avLst/>
                <a:gdLst>
                  <a:gd name="T0" fmla="*/ 16 w 81"/>
                  <a:gd name="T1" fmla="*/ 103 h 115"/>
                  <a:gd name="T2" fmla="*/ 63 w 81"/>
                  <a:gd name="T3" fmla="*/ 108 h 115"/>
                  <a:gd name="T4" fmla="*/ 77 w 81"/>
                  <a:gd name="T5" fmla="*/ 64 h 115"/>
                  <a:gd name="T6" fmla="*/ 81 w 81"/>
                  <a:gd name="T7" fmla="*/ 2 h 115"/>
                  <a:gd name="T8" fmla="*/ 1 w 81"/>
                  <a:gd name="T9" fmla="*/ 3 h 115"/>
                  <a:gd name="T10" fmla="*/ 11 w 81"/>
                  <a:gd name="T11" fmla="*/ 68 h 115"/>
                  <a:gd name="T12" fmla="*/ 15 w 81"/>
                  <a:gd name="T13" fmla="*/ 91 h 115"/>
                  <a:gd name="T14" fmla="*/ 16 w 81"/>
                  <a:gd name="T15" fmla="*/ 10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" h="115">
                    <a:moveTo>
                      <a:pt x="16" y="103"/>
                    </a:moveTo>
                    <a:cubicBezTo>
                      <a:pt x="21" y="115"/>
                      <a:pt x="53" y="112"/>
                      <a:pt x="63" y="108"/>
                    </a:cubicBezTo>
                    <a:cubicBezTo>
                      <a:pt x="79" y="103"/>
                      <a:pt x="76" y="77"/>
                      <a:pt x="77" y="64"/>
                    </a:cubicBezTo>
                    <a:cubicBezTo>
                      <a:pt x="79" y="44"/>
                      <a:pt x="77" y="21"/>
                      <a:pt x="81" y="2"/>
                    </a:cubicBezTo>
                    <a:cubicBezTo>
                      <a:pt x="55" y="0"/>
                      <a:pt x="28" y="1"/>
                      <a:pt x="1" y="3"/>
                    </a:cubicBezTo>
                    <a:cubicBezTo>
                      <a:pt x="0" y="24"/>
                      <a:pt x="8" y="47"/>
                      <a:pt x="11" y="68"/>
                    </a:cubicBezTo>
                    <a:cubicBezTo>
                      <a:pt x="12" y="76"/>
                      <a:pt x="14" y="84"/>
                      <a:pt x="15" y="91"/>
                    </a:cubicBezTo>
                    <a:cubicBezTo>
                      <a:pt x="15" y="94"/>
                      <a:pt x="14" y="100"/>
                      <a:pt x="16" y="103"/>
                    </a:cubicBezTo>
                    <a:close/>
                  </a:path>
                </a:pathLst>
              </a:custGeom>
              <a:solidFill>
                <a:srgbClr val="F39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8" name="Freeform 475"/>
              <p:cNvSpPr>
                <a:spLocks noEditPoints="1"/>
              </p:cNvSpPr>
              <p:nvPr/>
            </p:nvSpPr>
            <p:spPr bwMode="auto">
              <a:xfrm>
                <a:off x="1525" y="2557"/>
                <a:ext cx="228" cy="321"/>
              </a:xfrm>
              <a:custGeom>
                <a:avLst/>
                <a:gdLst>
                  <a:gd name="T0" fmla="*/ 2 w 84"/>
                  <a:gd name="T1" fmla="*/ 2 h 118"/>
                  <a:gd name="T2" fmla="*/ 1 w 84"/>
                  <a:gd name="T3" fmla="*/ 4 h 118"/>
                  <a:gd name="T4" fmla="*/ 6 w 84"/>
                  <a:gd name="T5" fmla="*/ 49 h 118"/>
                  <a:gd name="T6" fmla="*/ 10 w 84"/>
                  <a:gd name="T7" fmla="*/ 70 h 118"/>
                  <a:gd name="T8" fmla="*/ 12 w 84"/>
                  <a:gd name="T9" fmla="*/ 81 h 118"/>
                  <a:gd name="T10" fmla="*/ 14 w 84"/>
                  <a:gd name="T11" fmla="*/ 92 h 118"/>
                  <a:gd name="T12" fmla="*/ 14 w 84"/>
                  <a:gd name="T13" fmla="*/ 97 h 118"/>
                  <a:gd name="T14" fmla="*/ 15 w 84"/>
                  <a:gd name="T15" fmla="*/ 105 h 118"/>
                  <a:gd name="T16" fmla="*/ 15 w 84"/>
                  <a:gd name="T17" fmla="*/ 105 h 118"/>
                  <a:gd name="T18" fmla="*/ 64 w 84"/>
                  <a:gd name="T19" fmla="*/ 111 h 118"/>
                  <a:gd name="T20" fmla="*/ 79 w 84"/>
                  <a:gd name="T21" fmla="*/ 74 h 118"/>
                  <a:gd name="T22" fmla="*/ 80 w 84"/>
                  <a:gd name="T23" fmla="*/ 65 h 118"/>
                  <a:gd name="T24" fmla="*/ 81 w 84"/>
                  <a:gd name="T25" fmla="*/ 41 h 118"/>
                  <a:gd name="T26" fmla="*/ 84 w 84"/>
                  <a:gd name="T27" fmla="*/ 3 h 118"/>
                  <a:gd name="T28" fmla="*/ 84 w 84"/>
                  <a:gd name="T29" fmla="*/ 2 h 118"/>
                  <a:gd name="T30" fmla="*/ 83 w 84"/>
                  <a:gd name="T31" fmla="*/ 1 h 118"/>
                  <a:gd name="T32" fmla="*/ 2 w 84"/>
                  <a:gd name="T33" fmla="*/ 2 h 118"/>
                  <a:gd name="T34" fmla="*/ 80 w 84"/>
                  <a:gd name="T35" fmla="*/ 4 h 118"/>
                  <a:gd name="T36" fmla="*/ 78 w 84"/>
                  <a:gd name="T37" fmla="*/ 41 h 118"/>
                  <a:gd name="T38" fmla="*/ 77 w 84"/>
                  <a:gd name="T39" fmla="*/ 65 h 118"/>
                  <a:gd name="T40" fmla="*/ 76 w 84"/>
                  <a:gd name="T41" fmla="*/ 73 h 118"/>
                  <a:gd name="T42" fmla="*/ 63 w 84"/>
                  <a:gd name="T43" fmla="*/ 108 h 118"/>
                  <a:gd name="T44" fmla="*/ 18 w 84"/>
                  <a:gd name="T45" fmla="*/ 104 h 118"/>
                  <a:gd name="T46" fmla="*/ 18 w 84"/>
                  <a:gd name="T47" fmla="*/ 99 h 118"/>
                  <a:gd name="T48" fmla="*/ 18 w 84"/>
                  <a:gd name="T49" fmla="*/ 97 h 118"/>
                  <a:gd name="T50" fmla="*/ 18 w 84"/>
                  <a:gd name="T51" fmla="*/ 92 h 118"/>
                  <a:gd name="T52" fmla="*/ 15 w 84"/>
                  <a:gd name="T53" fmla="*/ 80 h 118"/>
                  <a:gd name="T54" fmla="*/ 13 w 84"/>
                  <a:gd name="T55" fmla="*/ 69 h 118"/>
                  <a:gd name="T56" fmla="*/ 9 w 84"/>
                  <a:gd name="T57" fmla="*/ 48 h 118"/>
                  <a:gd name="T58" fmla="*/ 4 w 84"/>
                  <a:gd name="T59" fmla="*/ 9 h 118"/>
                  <a:gd name="T60" fmla="*/ 4 w 84"/>
                  <a:gd name="T61" fmla="*/ 5 h 118"/>
                  <a:gd name="T62" fmla="*/ 80 w 84"/>
                  <a:gd name="T63" fmla="*/ 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4" h="118">
                    <a:moveTo>
                      <a:pt x="2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0" y="18"/>
                      <a:pt x="3" y="34"/>
                      <a:pt x="6" y="4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4" y="97"/>
                      <a:pt x="14" y="97"/>
                      <a:pt x="14" y="97"/>
                    </a:cubicBezTo>
                    <a:cubicBezTo>
                      <a:pt x="14" y="100"/>
                      <a:pt x="14" y="103"/>
                      <a:pt x="15" y="105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21" y="118"/>
                      <a:pt x="54" y="114"/>
                      <a:pt x="64" y="111"/>
                    </a:cubicBezTo>
                    <a:cubicBezTo>
                      <a:pt x="78" y="106"/>
                      <a:pt x="79" y="88"/>
                      <a:pt x="79" y="74"/>
                    </a:cubicBezTo>
                    <a:cubicBezTo>
                      <a:pt x="80" y="65"/>
                      <a:pt x="80" y="65"/>
                      <a:pt x="80" y="65"/>
                    </a:cubicBezTo>
                    <a:cubicBezTo>
                      <a:pt x="81" y="57"/>
                      <a:pt x="81" y="49"/>
                      <a:pt x="81" y="41"/>
                    </a:cubicBezTo>
                    <a:cubicBezTo>
                      <a:pt x="81" y="28"/>
                      <a:pt x="81" y="15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55" y="0"/>
                      <a:pt x="27" y="1"/>
                      <a:pt x="2" y="2"/>
                    </a:cubicBezTo>
                    <a:close/>
                    <a:moveTo>
                      <a:pt x="80" y="4"/>
                    </a:moveTo>
                    <a:cubicBezTo>
                      <a:pt x="78" y="16"/>
                      <a:pt x="78" y="29"/>
                      <a:pt x="78" y="41"/>
                    </a:cubicBezTo>
                    <a:cubicBezTo>
                      <a:pt x="77" y="49"/>
                      <a:pt x="77" y="57"/>
                      <a:pt x="77" y="65"/>
                    </a:cubicBezTo>
                    <a:cubicBezTo>
                      <a:pt x="76" y="73"/>
                      <a:pt x="76" y="73"/>
                      <a:pt x="76" y="73"/>
                    </a:cubicBezTo>
                    <a:cubicBezTo>
                      <a:pt x="76" y="87"/>
                      <a:pt x="75" y="104"/>
                      <a:pt x="63" y="108"/>
                    </a:cubicBezTo>
                    <a:cubicBezTo>
                      <a:pt x="54" y="111"/>
                      <a:pt x="23" y="114"/>
                      <a:pt x="18" y="104"/>
                    </a:cubicBezTo>
                    <a:cubicBezTo>
                      <a:pt x="18" y="103"/>
                      <a:pt x="18" y="101"/>
                      <a:pt x="18" y="99"/>
                    </a:cubicBezTo>
                    <a:cubicBezTo>
                      <a:pt x="18" y="98"/>
                      <a:pt x="18" y="97"/>
                      <a:pt x="18" y="97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7" y="35"/>
                      <a:pt x="4" y="22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27" y="4"/>
                      <a:pt x="55" y="3"/>
                      <a:pt x="8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9" name="Freeform 476"/>
              <p:cNvSpPr>
                <a:spLocks/>
              </p:cNvSpPr>
              <p:nvPr/>
            </p:nvSpPr>
            <p:spPr bwMode="auto">
              <a:xfrm>
                <a:off x="1636" y="2677"/>
                <a:ext cx="123" cy="190"/>
              </a:xfrm>
              <a:custGeom>
                <a:avLst/>
                <a:gdLst>
                  <a:gd name="T0" fmla="*/ 21 w 45"/>
                  <a:gd name="T1" fmla="*/ 0 h 70"/>
                  <a:gd name="T2" fmla="*/ 4 w 45"/>
                  <a:gd name="T3" fmla="*/ 34 h 70"/>
                  <a:gd name="T4" fmla="*/ 19 w 45"/>
                  <a:gd name="T5" fmla="*/ 63 h 70"/>
                  <a:gd name="T6" fmla="*/ 43 w 45"/>
                  <a:gd name="T7" fmla="*/ 31 h 70"/>
                  <a:gd name="T8" fmla="*/ 40 w 45"/>
                  <a:gd name="T9" fmla="*/ 13 h 70"/>
                  <a:gd name="T10" fmla="*/ 25 w 45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70">
                    <a:moveTo>
                      <a:pt x="21" y="0"/>
                    </a:moveTo>
                    <a:cubicBezTo>
                      <a:pt x="13" y="7"/>
                      <a:pt x="7" y="24"/>
                      <a:pt x="4" y="34"/>
                    </a:cubicBezTo>
                    <a:cubicBezTo>
                      <a:pt x="0" y="48"/>
                      <a:pt x="6" y="57"/>
                      <a:pt x="19" y="63"/>
                    </a:cubicBezTo>
                    <a:cubicBezTo>
                      <a:pt x="37" y="70"/>
                      <a:pt x="39" y="45"/>
                      <a:pt x="43" y="31"/>
                    </a:cubicBezTo>
                    <a:cubicBezTo>
                      <a:pt x="45" y="22"/>
                      <a:pt x="45" y="20"/>
                      <a:pt x="40" y="13"/>
                    </a:cubicBezTo>
                    <a:cubicBezTo>
                      <a:pt x="37" y="9"/>
                      <a:pt x="29" y="2"/>
                      <a:pt x="25" y="0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0" name="Freeform 477"/>
              <p:cNvSpPr>
                <a:spLocks/>
              </p:cNvSpPr>
              <p:nvPr/>
            </p:nvSpPr>
            <p:spPr bwMode="auto">
              <a:xfrm>
                <a:off x="969" y="1994"/>
                <a:ext cx="232" cy="103"/>
              </a:xfrm>
              <a:custGeom>
                <a:avLst/>
                <a:gdLst>
                  <a:gd name="T0" fmla="*/ 5 w 85"/>
                  <a:gd name="T1" fmla="*/ 23 h 38"/>
                  <a:gd name="T2" fmla="*/ 37 w 85"/>
                  <a:gd name="T3" fmla="*/ 1 h 38"/>
                  <a:gd name="T4" fmla="*/ 84 w 85"/>
                  <a:gd name="T5" fmla="*/ 7 h 38"/>
                  <a:gd name="T6" fmla="*/ 68 w 85"/>
                  <a:gd name="T7" fmla="*/ 33 h 38"/>
                  <a:gd name="T8" fmla="*/ 0 w 85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38">
                    <a:moveTo>
                      <a:pt x="5" y="23"/>
                    </a:moveTo>
                    <a:cubicBezTo>
                      <a:pt x="7" y="4"/>
                      <a:pt x="21" y="0"/>
                      <a:pt x="37" y="1"/>
                    </a:cubicBezTo>
                    <a:cubicBezTo>
                      <a:pt x="52" y="3"/>
                      <a:pt x="70" y="1"/>
                      <a:pt x="84" y="7"/>
                    </a:cubicBezTo>
                    <a:cubicBezTo>
                      <a:pt x="85" y="18"/>
                      <a:pt x="71" y="23"/>
                      <a:pt x="68" y="33"/>
                    </a:cubicBezTo>
                    <a:cubicBezTo>
                      <a:pt x="50" y="32"/>
                      <a:pt x="16" y="27"/>
                      <a:pt x="0" y="3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1" name="Freeform 478"/>
              <p:cNvSpPr>
                <a:spLocks/>
              </p:cNvSpPr>
              <p:nvPr/>
            </p:nvSpPr>
            <p:spPr bwMode="auto">
              <a:xfrm>
                <a:off x="1701" y="2478"/>
                <a:ext cx="420" cy="517"/>
              </a:xfrm>
              <a:custGeom>
                <a:avLst/>
                <a:gdLst>
                  <a:gd name="T0" fmla="*/ 91 w 154"/>
                  <a:gd name="T1" fmla="*/ 5 h 190"/>
                  <a:gd name="T2" fmla="*/ 93 w 154"/>
                  <a:gd name="T3" fmla="*/ 59 h 190"/>
                  <a:gd name="T4" fmla="*/ 104 w 154"/>
                  <a:gd name="T5" fmla="*/ 110 h 190"/>
                  <a:gd name="T6" fmla="*/ 23 w 154"/>
                  <a:gd name="T7" fmla="*/ 88 h 190"/>
                  <a:gd name="T8" fmla="*/ 22 w 154"/>
                  <a:gd name="T9" fmla="*/ 91 h 190"/>
                  <a:gd name="T10" fmla="*/ 2 w 154"/>
                  <a:gd name="T11" fmla="*/ 130 h 190"/>
                  <a:gd name="T12" fmla="*/ 12 w 154"/>
                  <a:gd name="T13" fmla="*/ 148 h 190"/>
                  <a:gd name="T14" fmla="*/ 32 w 154"/>
                  <a:gd name="T15" fmla="*/ 160 h 190"/>
                  <a:gd name="T16" fmla="*/ 127 w 154"/>
                  <a:gd name="T17" fmla="*/ 171 h 190"/>
                  <a:gd name="T18" fmla="*/ 154 w 154"/>
                  <a:gd name="T19" fmla="*/ 122 h 190"/>
                  <a:gd name="T20" fmla="*/ 131 w 154"/>
                  <a:gd name="T21" fmla="*/ 62 h 190"/>
                  <a:gd name="T22" fmla="*/ 149 w 154"/>
                  <a:gd name="T23" fmla="*/ 94 h 190"/>
                  <a:gd name="T24" fmla="*/ 118 w 154"/>
                  <a:gd name="T25" fmla="*/ 41 h 190"/>
                  <a:gd name="T26" fmla="*/ 137 w 154"/>
                  <a:gd name="T27" fmla="*/ 67 h 190"/>
                  <a:gd name="T28" fmla="*/ 114 w 154"/>
                  <a:gd name="T29" fmla="*/ 31 h 190"/>
                  <a:gd name="T30" fmla="*/ 93 w 154"/>
                  <a:gd name="T31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190">
                    <a:moveTo>
                      <a:pt x="91" y="5"/>
                    </a:moveTo>
                    <a:cubicBezTo>
                      <a:pt x="84" y="21"/>
                      <a:pt x="88" y="42"/>
                      <a:pt x="93" y="59"/>
                    </a:cubicBezTo>
                    <a:cubicBezTo>
                      <a:pt x="96" y="71"/>
                      <a:pt x="107" y="98"/>
                      <a:pt x="104" y="110"/>
                    </a:cubicBezTo>
                    <a:cubicBezTo>
                      <a:pt x="93" y="148"/>
                      <a:pt x="33" y="98"/>
                      <a:pt x="23" y="88"/>
                    </a:cubicBezTo>
                    <a:cubicBezTo>
                      <a:pt x="23" y="88"/>
                      <a:pt x="22" y="91"/>
                      <a:pt x="22" y="91"/>
                    </a:cubicBezTo>
                    <a:cubicBezTo>
                      <a:pt x="13" y="101"/>
                      <a:pt x="4" y="117"/>
                      <a:pt x="2" y="130"/>
                    </a:cubicBezTo>
                    <a:cubicBezTo>
                      <a:pt x="0" y="139"/>
                      <a:pt x="3" y="141"/>
                      <a:pt x="12" y="148"/>
                    </a:cubicBezTo>
                    <a:cubicBezTo>
                      <a:pt x="18" y="152"/>
                      <a:pt x="25" y="156"/>
                      <a:pt x="32" y="160"/>
                    </a:cubicBezTo>
                    <a:cubicBezTo>
                      <a:pt x="60" y="177"/>
                      <a:pt x="97" y="190"/>
                      <a:pt x="127" y="171"/>
                    </a:cubicBezTo>
                    <a:cubicBezTo>
                      <a:pt x="145" y="160"/>
                      <a:pt x="154" y="142"/>
                      <a:pt x="154" y="122"/>
                    </a:cubicBezTo>
                    <a:cubicBezTo>
                      <a:pt x="154" y="100"/>
                      <a:pt x="140" y="81"/>
                      <a:pt x="131" y="62"/>
                    </a:cubicBezTo>
                    <a:cubicBezTo>
                      <a:pt x="138" y="73"/>
                      <a:pt x="140" y="85"/>
                      <a:pt x="149" y="94"/>
                    </a:cubicBezTo>
                    <a:cubicBezTo>
                      <a:pt x="142" y="74"/>
                      <a:pt x="126" y="60"/>
                      <a:pt x="118" y="41"/>
                    </a:cubicBezTo>
                    <a:cubicBezTo>
                      <a:pt x="123" y="49"/>
                      <a:pt x="128" y="63"/>
                      <a:pt x="137" y="67"/>
                    </a:cubicBezTo>
                    <a:cubicBezTo>
                      <a:pt x="131" y="53"/>
                      <a:pt x="121" y="43"/>
                      <a:pt x="114" y="31"/>
                    </a:cubicBezTo>
                    <a:cubicBezTo>
                      <a:pt x="108" y="21"/>
                      <a:pt x="109" y="0"/>
                      <a:pt x="93" y="2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2" name="Freeform 479"/>
              <p:cNvSpPr>
                <a:spLocks/>
              </p:cNvSpPr>
              <p:nvPr/>
            </p:nvSpPr>
            <p:spPr bwMode="auto">
              <a:xfrm>
                <a:off x="942" y="2067"/>
                <a:ext cx="487" cy="536"/>
              </a:xfrm>
              <a:custGeom>
                <a:avLst/>
                <a:gdLst>
                  <a:gd name="T0" fmla="*/ 16 w 179"/>
                  <a:gd name="T1" fmla="*/ 0 h 197"/>
                  <a:gd name="T2" fmla="*/ 12 w 179"/>
                  <a:gd name="T3" fmla="*/ 107 h 197"/>
                  <a:gd name="T4" fmla="*/ 38 w 179"/>
                  <a:gd name="T5" fmla="*/ 154 h 197"/>
                  <a:gd name="T6" fmla="*/ 85 w 179"/>
                  <a:gd name="T7" fmla="*/ 178 h 197"/>
                  <a:gd name="T8" fmla="*/ 160 w 179"/>
                  <a:gd name="T9" fmla="*/ 185 h 197"/>
                  <a:gd name="T10" fmla="*/ 170 w 179"/>
                  <a:gd name="T11" fmla="*/ 150 h 197"/>
                  <a:gd name="T12" fmla="*/ 179 w 179"/>
                  <a:gd name="T13" fmla="*/ 112 h 197"/>
                  <a:gd name="T14" fmla="*/ 87 w 179"/>
                  <a:gd name="T15" fmla="*/ 95 h 197"/>
                  <a:gd name="T16" fmla="*/ 63 w 179"/>
                  <a:gd name="T17" fmla="*/ 52 h 197"/>
                  <a:gd name="T18" fmla="*/ 69 w 179"/>
                  <a:gd name="T19" fmla="*/ 26 h 197"/>
                  <a:gd name="T20" fmla="*/ 79 w 179"/>
                  <a:gd name="T21" fmla="*/ 5 h 197"/>
                  <a:gd name="T22" fmla="*/ 80 w 179"/>
                  <a:gd name="T23" fmla="*/ 3 h 197"/>
                  <a:gd name="T24" fmla="*/ 48 w 179"/>
                  <a:gd name="T25" fmla="*/ 1 h 197"/>
                  <a:gd name="T26" fmla="*/ 15 w 179"/>
                  <a:gd name="T27" fmla="*/ 1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7">
                    <a:moveTo>
                      <a:pt x="16" y="0"/>
                    </a:moveTo>
                    <a:cubicBezTo>
                      <a:pt x="0" y="32"/>
                      <a:pt x="1" y="73"/>
                      <a:pt x="12" y="107"/>
                    </a:cubicBezTo>
                    <a:cubicBezTo>
                      <a:pt x="17" y="123"/>
                      <a:pt x="26" y="142"/>
                      <a:pt x="38" y="154"/>
                    </a:cubicBezTo>
                    <a:cubicBezTo>
                      <a:pt x="50" y="165"/>
                      <a:pt x="70" y="171"/>
                      <a:pt x="85" y="178"/>
                    </a:cubicBezTo>
                    <a:cubicBezTo>
                      <a:pt x="99" y="184"/>
                      <a:pt x="145" y="197"/>
                      <a:pt x="160" y="185"/>
                    </a:cubicBezTo>
                    <a:cubicBezTo>
                      <a:pt x="167" y="179"/>
                      <a:pt x="168" y="159"/>
                      <a:pt x="170" y="150"/>
                    </a:cubicBezTo>
                    <a:cubicBezTo>
                      <a:pt x="173" y="137"/>
                      <a:pt x="176" y="124"/>
                      <a:pt x="179" y="112"/>
                    </a:cubicBezTo>
                    <a:cubicBezTo>
                      <a:pt x="158" y="129"/>
                      <a:pt x="107" y="104"/>
                      <a:pt x="87" y="95"/>
                    </a:cubicBezTo>
                    <a:cubicBezTo>
                      <a:pt x="68" y="86"/>
                      <a:pt x="59" y="73"/>
                      <a:pt x="63" y="52"/>
                    </a:cubicBezTo>
                    <a:cubicBezTo>
                      <a:pt x="64" y="44"/>
                      <a:pt x="67" y="34"/>
                      <a:pt x="69" y="26"/>
                    </a:cubicBezTo>
                    <a:cubicBezTo>
                      <a:pt x="71" y="22"/>
                      <a:pt x="80" y="9"/>
                      <a:pt x="79" y="5"/>
                    </a:cubicBezTo>
                    <a:cubicBezTo>
                      <a:pt x="79" y="5"/>
                      <a:pt x="80" y="4"/>
                      <a:pt x="80" y="3"/>
                    </a:cubicBezTo>
                    <a:cubicBezTo>
                      <a:pt x="71" y="0"/>
                      <a:pt x="58" y="2"/>
                      <a:pt x="48" y="1"/>
                    </a:cubicBezTo>
                    <a:cubicBezTo>
                      <a:pt x="37" y="0"/>
                      <a:pt x="26" y="0"/>
                      <a:pt x="15" y="1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3" name="Freeform 480"/>
              <p:cNvSpPr>
                <a:spLocks/>
              </p:cNvSpPr>
              <p:nvPr/>
            </p:nvSpPr>
            <p:spPr bwMode="auto">
              <a:xfrm>
                <a:off x="1448" y="1686"/>
                <a:ext cx="63" cy="599"/>
              </a:xfrm>
              <a:custGeom>
                <a:avLst/>
                <a:gdLst>
                  <a:gd name="T0" fmla="*/ 20 w 23"/>
                  <a:gd name="T1" fmla="*/ 0 h 220"/>
                  <a:gd name="T2" fmla="*/ 18 w 23"/>
                  <a:gd name="T3" fmla="*/ 2 h 220"/>
                  <a:gd name="T4" fmla="*/ 15 w 23"/>
                  <a:gd name="T5" fmla="*/ 53 h 220"/>
                  <a:gd name="T6" fmla="*/ 14 w 23"/>
                  <a:gd name="T7" fmla="*/ 70 h 220"/>
                  <a:gd name="T8" fmla="*/ 11 w 23"/>
                  <a:gd name="T9" fmla="*/ 100 h 220"/>
                  <a:gd name="T10" fmla="*/ 8 w 23"/>
                  <a:gd name="T11" fmla="*/ 147 h 220"/>
                  <a:gd name="T12" fmla="*/ 6 w 23"/>
                  <a:gd name="T13" fmla="*/ 161 h 220"/>
                  <a:gd name="T14" fmla="*/ 0 w 23"/>
                  <a:gd name="T15" fmla="*/ 218 h 220"/>
                  <a:gd name="T16" fmla="*/ 1 w 23"/>
                  <a:gd name="T17" fmla="*/ 219 h 220"/>
                  <a:gd name="T18" fmla="*/ 3 w 23"/>
                  <a:gd name="T19" fmla="*/ 218 h 220"/>
                  <a:gd name="T20" fmla="*/ 9 w 23"/>
                  <a:gd name="T21" fmla="*/ 161 h 220"/>
                  <a:gd name="T22" fmla="*/ 11 w 23"/>
                  <a:gd name="T23" fmla="*/ 148 h 220"/>
                  <a:gd name="T24" fmla="*/ 15 w 23"/>
                  <a:gd name="T25" fmla="*/ 101 h 220"/>
                  <a:gd name="T26" fmla="*/ 17 w 23"/>
                  <a:gd name="T27" fmla="*/ 70 h 220"/>
                  <a:gd name="T28" fmla="*/ 19 w 23"/>
                  <a:gd name="T29" fmla="*/ 54 h 220"/>
                  <a:gd name="T30" fmla="*/ 22 w 23"/>
                  <a:gd name="T31" fmla="*/ 2 h 220"/>
                  <a:gd name="T32" fmla="*/ 20 w 23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20">
                    <a:moveTo>
                      <a:pt x="20" y="0"/>
                    </a:moveTo>
                    <a:cubicBezTo>
                      <a:pt x="19" y="0"/>
                      <a:pt x="18" y="1"/>
                      <a:pt x="18" y="2"/>
                    </a:cubicBezTo>
                    <a:cubicBezTo>
                      <a:pt x="19" y="17"/>
                      <a:pt x="17" y="35"/>
                      <a:pt x="15" y="53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100"/>
                      <a:pt x="11" y="100"/>
                      <a:pt x="11" y="100"/>
                    </a:cubicBezTo>
                    <a:cubicBezTo>
                      <a:pt x="10" y="116"/>
                      <a:pt x="9" y="132"/>
                      <a:pt x="8" y="147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4" y="180"/>
                      <a:pt x="2" y="199"/>
                      <a:pt x="0" y="218"/>
                    </a:cubicBezTo>
                    <a:cubicBezTo>
                      <a:pt x="0" y="218"/>
                      <a:pt x="0" y="219"/>
                      <a:pt x="1" y="219"/>
                    </a:cubicBezTo>
                    <a:cubicBezTo>
                      <a:pt x="2" y="220"/>
                      <a:pt x="3" y="219"/>
                      <a:pt x="3" y="218"/>
                    </a:cubicBezTo>
                    <a:cubicBezTo>
                      <a:pt x="5" y="200"/>
                      <a:pt x="8" y="180"/>
                      <a:pt x="9" y="161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3" y="132"/>
                      <a:pt x="14" y="116"/>
                      <a:pt x="15" y="101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36"/>
                      <a:pt x="23" y="17"/>
                      <a:pt x="22" y="2"/>
                    </a:cubicBezTo>
                    <a:cubicBezTo>
                      <a:pt x="22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4" name="Freeform 481"/>
              <p:cNvSpPr>
                <a:spLocks/>
              </p:cNvSpPr>
              <p:nvPr/>
            </p:nvSpPr>
            <p:spPr bwMode="auto">
              <a:xfrm>
                <a:off x="1868" y="1512"/>
                <a:ext cx="57" cy="808"/>
              </a:xfrm>
              <a:custGeom>
                <a:avLst/>
                <a:gdLst>
                  <a:gd name="T0" fmla="*/ 0 w 21"/>
                  <a:gd name="T1" fmla="*/ 2 h 297"/>
                  <a:gd name="T2" fmla="*/ 6 w 21"/>
                  <a:gd name="T3" fmla="*/ 179 h 297"/>
                  <a:gd name="T4" fmla="*/ 7 w 21"/>
                  <a:gd name="T5" fmla="*/ 191 h 297"/>
                  <a:gd name="T6" fmla="*/ 12 w 21"/>
                  <a:gd name="T7" fmla="*/ 265 h 297"/>
                  <a:gd name="T8" fmla="*/ 13 w 21"/>
                  <a:gd name="T9" fmla="*/ 274 h 297"/>
                  <a:gd name="T10" fmla="*/ 18 w 21"/>
                  <a:gd name="T11" fmla="*/ 296 h 297"/>
                  <a:gd name="T12" fmla="*/ 20 w 21"/>
                  <a:gd name="T13" fmla="*/ 297 h 297"/>
                  <a:gd name="T14" fmla="*/ 21 w 21"/>
                  <a:gd name="T15" fmla="*/ 294 h 297"/>
                  <a:gd name="T16" fmla="*/ 16 w 21"/>
                  <a:gd name="T17" fmla="*/ 274 h 297"/>
                  <a:gd name="T18" fmla="*/ 16 w 21"/>
                  <a:gd name="T19" fmla="*/ 265 h 297"/>
                  <a:gd name="T20" fmla="*/ 10 w 21"/>
                  <a:gd name="T21" fmla="*/ 191 h 297"/>
                  <a:gd name="T22" fmla="*/ 9 w 21"/>
                  <a:gd name="T23" fmla="*/ 179 h 297"/>
                  <a:gd name="T24" fmla="*/ 3 w 21"/>
                  <a:gd name="T25" fmla="*/ 2 h 297"/>
                  <a:gd name="T26" fmla="*/ 1 w 21"/>
                  <a:gd name="T27" fmla="*/ 0 h 297"/>
                  <a:gd name="T28" fmla="*/ 0 w 21"/>
                  <a:gd name="T29" fmla="*/ 2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97">
                    <a:moveTo>
                      <a:pt x="0" y="2"/>
                    </a:moveTo>
                    <a:cubicBezTo>
                      <a:pt x="0" y="61"/>
                      <a:pt x="3" y="121"/>
                      <a:pt x="6" y="179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8" y="215"/>
                      <a:pt x="9" y="240"/>
                      <a:pt x="12" y="265"/>
                    </a:cubicBezTo>
                    <a:cubicBezTo>
                      <a:pt x="12" y="265"/>
                      <a:pt x="13" y="274"/>
                      <a:pt x="13" y="274"/>
                    </a:cubicBezTo>
                    <a:cubicBezTo>
                      <a:pt x="14" y="282"/>
                      <a:pt x="14" y="290"/>
                      <a:pt x="18" y="296"/>
                    </a:cubicBezTo>
                    <a:cubicBezTo>
                      <a:pt x="18" y="297"/>
                      <a:pt x="19" y="297"/>
                      <a:pt x="20" y="297"/>
                    </a:cubicBezTo>
                    <a:cubicBezTo>
                      <a:pt x="21" y="296"/>
                      <a:pt x="21" y="295"/>
                      <a:pt x="21" y="294"/>
                    </a:cubicBezTo>
                    <a:cubicBezTo>
                      <a:pt x="17" y="289"/>
                      <a:pt x="17" y="281"/>
                      <a:pt x="16" y="274"/>
                    </a:cubicBezTo>
                    <a:cubicBezTo>
                      <a:pt x="16" y="265"/>
                      <a:pt x="16" y="265"/>
                      <a:pt x="16" y="265"/>
                    </a:cubicBezTo>
                    <a:cubicBezTo>
                      <a:pt x="12" y="240"/>
                      <a:pt x="11" y="216"/>
                      <a:pt x="10" y="191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6" y="121"/>
                      <a:pt x="3" y="61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5" name="Freeform 482"/>
              <p:cNvSpPr>
                <a:spLocks/>
              </p:cNvSpPr>
              <p:nvPr/>
            </p:nvSpPr>
            <p:spPr bwMode="auto">
              <a:xfrm>
                <a:off x="1446" y="2274"/>
                <a:ext cx="476" cy="57"/>
              </a:xfrm>
              <a:custGeom>
                <a:avLst/>
                <a:gdLst>
                  <a:gd name="T0" fmla="*/ 1 w 175"/>
                  <a:gd name="T1" fmla="*/ 0 h 21"/>
                  <a:gd name="T2" fmla="*/ 1 w 175"/>
                  <a:gd name="T3" fmla="*/ 3 h 21"/>
                  <a:gd name="T4" fmla="*/ 38 w 175"/>
                  <a:gd name="T5" fmla="*/ 15 h 21"/>
                  <a:gd name="T6" fmla="*/ 46 w 175"/>
                  <a:gd name="T7" fmla="*/ 15 h 21"/>
                  <a:gd name="T8" fmla="*/ 105 w 175"/>
                  <a:gd name="T9" fmla="*/ 21 h 21"/>
                  <a:gd name="T10" fmla="*/ 148 w 175"/>
                  <a:gd name="T11" fmla="*/ 19 h 21"/>
                  <a:gd name="T12" fmla="*/ 157 w 175"/>
                  <a:gd name="T13" fmla="*/ 17 h 21"/>
                  <a:gd name="T14" fmla="*/ 173 w 175"/>
                  <a:gd name="T15" fmla="*/ 15 h 21"/>
                  <a:gd name="T16" fmla="*/ 175 w 175"/>
                  <a:gd name="T17" fmla="*/ 14 h 21"/>
                  <a:gd name="T18" fmla="*/ 173 w 175"/>
                  <a:gd name="T19" fmla="*/ 12 h 21"/>
                  <a:gd name="T20" fmla="*/ 156 w 175"/>
                  <a:gd name="T21" fmla="*/ 14 h 21"/>
                  <a:gd name="T22" fmla="*/ 148 w 175"/>
                  <a:gd name="T23" fmla="*/ 15 h 21"/>
                  <a:gd name="T24" fmla="*/ 105 w 175"/>
                  <a:gd name="T25" fmla="*/ 18 h 21"/>
                  <a:gd name="T26" fmla="*/ 47 w 175"/>
                  <a:gd name="T27" fmla="*/ 12 h 21"/>
                  <a:gd name="T28" fmla="*/ 39 w 175"/>
                  <a:gd name="T29" fmla="*/ 11 h 21"/>
                  <a:gd name="T30" fmla="*/ 4 w 175"/>
                  <a:gd name="T31" fmla="*/ 1 h 21"/>
                  <a:gd name="T32" fmla="*/ 1 w 17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21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6" y="11"/>
                      <a:pt x="25" y="13"/>
                      <a:pt x="38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64" y="18"/>
                      <a:pt x="84" y="21"/>
                      <a:pt x="105" y="21"/>
                    </a:cubicBezTo>
                    <a:cubicBezTo>
                      <a:pt x="117" y="21"/>
                      <a:pt x="133" y="21"/>
                      <a:pt x="148" y="19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62" y="16"/>
                      <a:pt x="168" y="15"/>
                      <a:pt x="173" y="15"/>
                    </a:cubicBezTo>
                    <a:cubicBezTo>
                      <a:pt x="174" y="15"/>
                      <a:pt x="175" y="15"/>
                      <a:pt x="175" y="14"/>
                    </a:cubicBezTo>
                    <a:cubicBezTo>
                      <a:pt x="175" y="13"/>
                      <a:pt x="174" y="12"/>
                      <a:pt x="173" y="12"/>
                    </a:cubicBezTo>
                    <a:cubicBezTo>
                      <a:pt x="167" y="11"/>
                      <a:pt x="162" y="13"/>
                      <a:pt x="156" y="14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32" y="18"/>
                      <a:pt x="117" y="18"/>
                      <a:pt x="105" y="18"/>
                    </a:cubicBezTo>
                    <a:cubicBezTo>
                      <a:pt x="85" y="18"/>
                      <a:pt x="65" y="15"/>
                      <a:pt x="47" y="12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7" y="10"/>
                      <a:pt x="8" y="8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6" name="Freeform 483"/>
              <p:cNvSpPr>
                <a:spLocks/>
              </p:cNvSpPr>
              <p:nvPr/>
            </p:nvSpPr>
            <p:spPr bwMode="auto">
              <a:xfrm>
                <a:off x="1244" y="2263"/>
                <a:ext cx="212" cy="1004"/>
              </a:xfrm>
              <a:custGeom>
                <a:avLst/>
                <a:gdLst>
                  <a:gd name="T0" fmla="*/ 75 w 78"/>
                  <a:gd name="T1" fmla="*/ 1 h 369"/>
                  <a:gd name="T2" fmla="*/ 70 w 78"/>
                  <a:gd name="T3" fmla="*/ 22 h 369"/>
                  <a:gd name="T4" fmla="*/ 65 w 78"/>
                  <a:gd name="T5" fmla="*/ 39 h 369"/>
                  <a:gd name="T6" fmla="*/ 57 w 78"/>
                  <a:gd name="T7" fmla="*/ 79 h 369"/>
                  <a:gd name="T8" fmla="*/ 54 w 78"/>
                  <a:gd name="T9" fmla="*/ 93 h 369"/>
                  <a:gd name="T10" fmla="*/ 41 w 78"/>
                  <a:gd name="T11" fmla="*/ 145 h 369"/>
                  <a:gd name="T12" fmla="*/ 29 w 78"/>
                  <a:gd name="T13" fmla="*/ 192 h 369"/>
                  <a:gd name="T14" fmla="*/ 21 w 78"/>
                  <a:gd name="T15" fmla="*/ 235 h 369"/>
                  <a:gd name="T16" fmla="*/ 13 w 78"/>
                  <a:gd name="T17" fmla="*/ 280 h 369"/>
                  <a:gd name="T18" fmla="*/ 5 w 78"/>
                  <a:gd name="T19" fmla="*/ 331 h 369"/>
                  <a:gd name="T20" fmla="*/ 3 w 78"/>
                  <a:gd name="T21" fmla="*/ 343 h 369"/>
                  <a:gd name="T22" fmla="*/ 1 w 78"/>
                  <a:gd name="T23" fmla="*/ 367 h 369"/>
                  <a:gd name="T24" fmla="*/ 3 w 78"/>
                  <a:gd name="T25" fmla="*/ 369 h 369"/>
                  <a:gd name="T26" fmla="*/ 4 w 78"/>
                  <a:gd name="T27" fmla="*/ 367 h 369"/>
                  <a:gd name="T28" fmla="*/ 7 w 78"/>
                  <a:gd name="T29" fmla="*/ 344 h 369"/>
                  <a:gd name="T30" fmla="*/ 9 w 78"/>
                  <a:gd name="T31" fmla="*/ 331 h 369"/>
                  <a:gd name="T32" fmla="*/ 16 w 78"/>
                  <a:gd name="T33" fmla="*/ 281 h 369"/>
                  <a:gd name="T34" fmla="*/ 25 w 78"/>
                  <a:gd name="T35" fmla="*/ 235 h 369"/>
                  <a:gd name="T36" fmla="*/ 32 w 78"/>
                  <a:gd name="T37" fmla="*/ 193 h 369"/>
                  <a:gd name="T38" fmla="*/ 44 w 78"/>
                  <a:gd name="T39" fmla="*/ 146 h 369"/>
                  <a:gd name="T40" fmla="*/ 57 w 78"/>
                  <a:gd name="T41" fmla="*/ 94 h 369"/>
                  <a:gd name="T42" fmla="*/ 60 w 78"/>
                  <a:gd name="T43" fmla="*/ 80 h 369"/>
                  <a:gd name="T44" fmla="*/ 69 w 78"/>
                  <a:gd name="T45" fmla="*/ 39 h 369"/>
                  <a:gd name="T46" fmla="*/ 73 w 78"/>
                  <a:gd name="T47" fmla="*/ 23 h 369"/>
                  <a:gd name="T48" fmla="*/ 78 w 78"/>
                  <a:gd name="T49" fmla="*/ 2 h 369"/>
                  <a:gd name="T50" fmla="*/ 76 w 78"/>
                  <a:gd name="T51" fmla="*/ 0 h 369"/>
                  <a:gd name="T52" fmla="*/ 75 w 78"/>
                  <a:gd name="T53" fmla="*/ 1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8" h="369">
                    <a:moveTo>
                      <a:pt x="75" y="1"/>
                    </a:moveTo>
                    <a:cubicBezTo>
                      <a:pt x="74" y="9"/>
                      <a:pt x="72" y="16"/>
                      <a:pt x="70" y="22"/>
                    </a:cubicBezTo>
                    <a:cubicBezTo>
                      <a:pt x="68" y="27"/>
                      <a:pt x="66" y="33"/>
                      <a:pt x="65" y="39"/>
                    </a:cubicBezTo>
                    <a:cubicBezTo>
                      <a:pt x="63" y="52"/>
                      <a:pt x="60" y="65"/>
                      <a:pt x="57" y="79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50" y="111"/>
                      <a:pt x="45" y="128"/>
                      <a:pt x="41" y="145"/>
                    </a:cubicBezTo>
                    <a:cubicBezTo>
                      <a:pt x="37" y="160"/>
                      <a:pt x="33" y="176"/>
                      <a:pt x="29" y="192"/>
                    </a:cubicBezTo>
                    <a:cubicBezTo>
                      <a:pt x="26" y="206"/>
                      <a:pt x="24" y="221"/>
                      <a:pt x="21" y="235"/>
                    </a:cubicBezTo>
                    <a:cubicBezTo>
                      <a:pt x="19" y="250"/>
                      <a:pt x="17" y="265"/>
                      <a:pt x="13" y="280"/>
                    </a:cubicBezTo>
                    <a:cubicBezTo>
                      <a:pt x="9" y="297"/>
                      <a:pt x="7" y="314"/>
                      <a:pt x="5" y="331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2" y="351"/>
                      <a:pt x="0" y="360"/>
                      <a:pt x="1" y="367"/>
                    </a:cubicBezTo>
                    <a:cubicBezTo>
                      <a:pt x="1" y="368"/>
                      <a:pt x="2" y="369"/>
                      <a:pt x="3" y="369"/>
                    </a:cubicBezTo>
                    <a:cubicBezTo>
                      <a:pt x="4" y="369"/>
                      <a:pt x="4" y="368"/>
                      <a:pt x="4" y="367"/>
                    </a:cubicBezTo>
                    <a:cubicBezTo>
                      <a:pt x="4" y="360"/>
                      <a:pt x="5" y="352"/>
                      <a:pt x="7" y="344"/>
                    </a:cubicBezTo>
                    <a:cubicBezTo>
                      <a:pt x="9" y="331"/>
                      <a:pt x="9" y="331"/>
                      <a:pt x="9" y="331"/>
                    </a:cubicBezTo>
                    <a:cubicBezTo>
                      <a:pt x="10" y="312"/>
                      <a:pt x="12" y="297"/>
                      <a:pt x="16" y="281"/>
                    </a:cubicBezTo>
                    <a:cubicBezTo>
                      <a:pt x="20" y="266"/>
                      <a:pt x="22" y="250"/>
                      <a:pt x="25" y="235"/>
                    </a:cubicBezTo>
                    <a:cubicBezTo>
                      <a:pt x="27" y="221"/>
                      <a:pt x="29" y="207"/>
                      <a:pt x="32" y="193"/>
                    </a:cubicBezTo>
                    <a:cubicBezTo>
                      <a:pt x="36" y="177"/>
                      <a:pt x="40" y="161"/>
                      <a:pt x="44" y="146"/>
                    </a:cubicBezTo>
                    <a:cubicBezTo>
                      <a:pt x="49" y="129"/>
                      <a:pt x="53" y="111"/>
                      <a:pt x="57" y="94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4" y="66"/>
                      <a:pt x="67" y="53"/>
                      <a:pt x="69" y="39"/>
                    </a:cubicBezTo>
                    <a:cubicBezTo>
                      <a:pt x="69" y="34"/>
                      <a:pt x="71" y="29"/>
                      <a:pt x="73" y="23"/>
                    </a:cubicBezTo>
                    <a:cubicBezTo>
                      <a:pt x="75" y="16"/>
                      <a:pt x="78" y="9"/>
                      <a:pt x="78" y="2"/>
                    </a:cubicBezTo>
                    <a:cubicBezTo>
                      <a:pt x="78" y="1"/>
                      <a:pt x="77" y="0"/>
                      <a:pt x="76" y="0"/>
                    </a:cubicBezTo>
                    <a:cubicBezTo>
                      <a:pt x="75" y="0"/>
                      <a:pt x="75" y="1"/>
                      <a:pt x="75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7" name="Freeform 484"/>
              <p:cNvSpPr>
                <a:spLocks/>
              </p:cNvSpPr>
              <p:nvPr/>
            </p:nvSpPr>
            <p:spPr bwMode="auto">
              <a:xfrm>
                <a:off x="1908" y="2304"/>
                <a:ext cx="58" cy="190"/>
              </a:xfrm>
              <a:custGeom>
                <a:avLst/>
                <a:gdLst>
                  <a:gd name="T0" fmla="*/ 0 w 21"/>
                  <a:gd name="T1" fmla="*/ 1 h 70"/>
                  <a:gd name="T2" fmla="*/ 1 w 21"/>
                  <a:gd name="T3" fmla="*/ 3 h 70"/>
                  <a:gd name="T4" fmla="*/ 9 w 21"/>
                  <a:gd name="T5" fmla="*/ 30 h 70"/>
                  <a:gd name="T6" fmla="*/ 11 w 21"/>
                  <a:gd name="T7" fmla="*/ 41 h 70"/>
                  <a:gd name="T8" fmla="*/ 13 w 21"/>
                  <a:gd name="T9" fmla="*/ 48 h 70"/>
                  <a:gd name="T10" fmla="*/ 18 w 21"/>
                  <a:gd name="T11" fmla="*/ 68 h 70"/>
                  <a:gd name="T12" fmla="*/ 20 w 21"/>
                  <a:gd name="T13" fmla="*/ 69 h 70"/>
                  <a:gd name="T14" fmla="*/ 21 w 21"/>
                  <a:gd name="T15" fmla="*/ 67 h 70"/>
                  <a:gd name="T16" fmla="*/ 16 w 21"/>
                  <a:gd name="T17" fmla="*/ 48 h 70"/>
                  <a:gd name="T18" fmla="*/ 14 w 21"/>
                  <a:gd name="T19" fmla="*/ 40 h 70"/>
                  <a:gd name="T20" fmla="*/ 12 w 21"/>
                  <a:gd name="T21" fmla="*/ 30 h 70"/>
                  <a:gd name="T22" fmla="*/ 3 w 21"/>
                  <a:gd name="T23" fmla="*/ 0 h 70"/>
                  <a:gd name="T24" fmla="*/ 0 w 21"/>
                  <a:gd name="T25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70">
                    <a:moveTo>
                      <a:pt x="0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6" y="8"/>
                      <a:pt x="8" y="20"/>
                      <a:pt x="9" y="3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4" y="56"/>
                      <a:pt x="16" y="64"/>
                      <a:pt x="18" y="68"/>
                    </a:cubicBezTo>
                    <a:cubicBezTo>
                      <a:pt x="18" y="69"/>
                      <a:pt x="19" y="70"/>
                      <a:pt x="20" y="69"/>
                    </a:cubicBezTo>
                    <a:cubicBezTo>
                      <a:pt x="21" y="69"/>
                      <a:pt x="21" y="68"/>
                      <a:pt x="21" y="67"/>
                    </a:cubicBezTo>
                    <a:cubicBezTo>
                      <a:pt x="19" y="63"/>
                      <a:pt x="18" y="55"/>
                      <a:pt x="16" y="48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1" y="19"/>
                      <a:pt x="9" y="6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8" name="Freeform 485"/>
              <p:cNvSpPr>
                <a:spLocks noEditPoints="1"/>
              </p:cNvSpPr>
              <p:nvPr/>
            </p:nvSpPr>
            <p:spPr bwMode="auto">
              <a:xfrm>
                <a:off x="1628" y="2478"/>
                <a:ext cx="523" cy="506"/>
              </a:xfrm>
              <a:custGeom>
                <a:avLst/>
                <a:gdLst>
                  <a:gd name="T0" fmla="*/ 125 w 192"/>
                  <a:gd name="T1" fmla="*/ 1 h 186"/>
                  <a:gd name="T2" fmla="*/ 124 w 192"/>
                  <a:gd name="T3" fmla="*/ 2 h 186"/>
                  <a:gd name="T4" fmla="*/ 116 w 192"/>
                  <a:gd name="T5" fmla="*/ 3 h 186"/>
                  <a:gd name="T6" fmla="*/ 115 w 192"/>
                  <a:gd name="T7" fmla="*/ 4 h 186"/>
                  <a:gd name="T8" fmla="*/ 121 w 192"/>
                  <a:gd name="T9" fmla="*/ 72 h 186"/>
                  <a:gd name="T10" fmla="*/ 127 w 192"/>
                  <a:gd name="T11" fmla="*/ 94 h 186"/>
                  <a:gd name="T12" fmla="*/ 124 w 192"/>
                  <a:gd name="T13" fmla="*/ 118 h 186"/>
                  <a:gd name="T14" fmla="*/ 95 w 192"/>
                  <a:gd name="T15" fmla="*/ 115 h 186"/>
                  <a:gd name="T16" fmla="*/ 91 w 192"/>
                  <a:gd name="T17" fmla="*/ 113 h 186"/>
                  <a:gd name="T18" fmla="*/ 40 w 192"/>
                  <a:gd name="T19" fmla="*/ 81 h 186"/>
                  <a:gd name="T20" fmla="*/ 37 w 192"/>
                  <a:gd name="T21" fmla="*/ 78 h 186"/>
                  <a:gd name="T22" fmla="*/ 24 w 192"/>
                  <a:gd name="T23" fmla="*/ 70 h 186"/>
                  <a:gd name="T24" fmla="*/ 9 w 192"/>
                  <a:gd name="T25" fmla="*/ 98 h 186"/>
                  <a:gd name="T26" fmla="*/ 8 w 192"/>
                  <a:gd name="T27" fmla="*/ 101 h 186"/>
                  <a:gd name="T28" fmla="*/ 7 w 192"/>
                  <a:gd name="T29" fmla="*/ 104 h 186"/>
                  <a:gd name="T30" fmla="*/ 11 w 192"/>
                  <a:gd name="T31" fmla="*/ 130 h 186"/>
                  <a:gd name="T32" fmla="*/ 54 w 192"/>
                  <a:gd name="T33" fmla="*/ 160 h 186"/>
                  <a:gd name="T34" fmla="*/ 151 w 192"/>
                  <a:gd name="T35" fmla="*/ 175 h 186"/>
                  <a:gd name="T36" fmla="*/ 182 w 192"/>
                  <a:gd name="T37" fmla="*/ 145 h 186"/>
                  <a:gd name="T38" fmla="*/ 158 w 192"/>
                  <a:gd name="T39" fmla="*/ 53 h 186"/>
                  <a:gd name="T40" fmla="*/ 153 w 192"/>
                  <a:gd name="T41" fmla="*/ 45 h 186"/>
                  <a:gd name="T42" fmla="*/ 142 w 192"/>
                  <a:gd name="T43" fmla="*/ 26 h 186"/>
                  <a:gd name="T44" fmla="*/ 141 w 192"/>
                  <a:gd name="T45" fmla="*/ 22 h 186"/>
                  <a:gd name="T46" fmla="*/ 125 w 192"/>
                  <a:gd name="T47" fmla="*/ 1 h 186"/>
                  <a:gd name="T48" fmla="*/ 124 w 192"/>
                  <a:gd name="T49" fmla="*/ 5 h 186"/>
                  <a:gd name="T50" fmla="*/ 126 w 192"/>
                  <a:gd name="T51" fmla="*/ 5 h 186"/>
                  <a:gd name="T52" fmla="*/ 126 w 192"/>
                  <a:gd name="T53" fmla="*/ 5 h 186"/>
                  <a:gd name="T54" fmla="*/ 137 w 192"/>
                  <a:gd name="T55" fmla="*/ 23 h 186"/>
                  <a:gd name="T56" fmla="*/ 139 w 192"/>
                  <a:gd name="T57" fmla="*/ 27 h 186"/>
                  <a:gd name="T58" fmla="*/ 151 w 192"/>
                  <a:gd name="T59" fmla="*/ 47 h 186"/>
                  <a:gd name="T60" fmla="*/ 155 w 192"/>
                  <a:gd name="T61" fmla="*/ 55 h 186"/>
                  <a:gd name="T62" fmla="*/ 181 w 192"/>
                  <a:gd name="T63" fmla="*/ 127 h 186"/>
                  <a:gd name="T64" fmla="*/ 179 w 192"/>
                  <a:gd name="T65" fmla="*/ 144 h 186"/>
                  <a:gd name="T66" fmla="*/ 149 w 192"/>
                  <a:gd name="T67" fmla="*/ 172 h 186"/>
                  <a:gd name="T68" fmla="*/ 56 w 192"/>
                  <a:gd name="T69" fmla="*/ 157 h 186"/>
                  <a:gd name="T70" fmla="*/ 14 w 192"/>
                  <a:gd name="T71" fmla="*/ 128 h 186"/>
                  <a:gd name="T72" fmla="*/ 10 w 192"/>
                  <a:gd name="T73" fmla="*/ 105 h 186"/>
                  <a:gd name="T74" fmla="*/ 11 w 192"/>
                  <a:gd name="T75" fmla="*/ 102 h 186"/>
                  <a:gd name="T76" fmla="*/ 12 w 192"/>
                  <a:gd name="T77" fmla="*/ 99 h 186"/>
                  <a:gd name="T78" fmla="*/ 24 w 192"/>
                  <a:gd name="T79" fmla="*/ 73 h 186"/>
                  <a:gd name="T80" fmla="*/ 35 w 192"/>
                  <a:gd name="T81" fmla="*/ 81 h 186"/>
                  <a:gd name="T82" fmla="*/ 38 w 192"/>
                  <a:gd name="T83" fmla="*/ 84 h 186"/>
                  <a:gd name="T84" fmla="*/ 90 w 192"/>
                  <a:gd name="T85" fmla="*/ 116 h 186"/>
                  <a:gd name="T86" fmla="*/ 93 w 192"/>
                  <a:gd name="T87" fmla="*/ 118 h 186"/>
                  <a:gd name="T88" fmla="*/ 126 w 192"/>
                  <a:gd name="T89" fmla="*/ 120 h 186"/>
                  <a:gd name="T90" fmla="*/ 132 w 192"/>
                  <a:gd name="T91" fmla="*/ 106 h 186"/>
                  <a:gd name="T92" fmla="*/ 130 w 192"/>
                  <a:gd name="T93" fmla="*/ 93 h 186"/>
                  <a:gd name="T94" fmla="*/ 125 w 192"/>
                  <a:gd name="T95" fmla="*/ 71 h 186"/>
                  <a:gd name="T96" fmla="*/ 116 w 192"/>
                  <a:gd name="T97" fmla="*/ 23 h 186"/>
                  <a:gd name="T98" fmla="*/ 118 w 192"/>
                  <a:gd name="T99" fmla="*/ 6 h 186"/>
                  <a:gd name="T100" fmla="*/ 124 w 192"/>
                  <a:gd name="T101" fmla="*/ 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186">
                    <a:moveTo>
                      <a:pt x="125" y="1"/>
                    </a:moveTo>
                    <a:cubicBezTo>
                      <a:pt x="124" y="1"/>
                      <a:pt x="124" y="2"/>
                      <a:pt x="124" y="2"/>
                    </a:cubicBezTo>
                    <a:cubicBezTo>
                      <a:pt x="122" y="1"/>
                      <a:pt x="119" y="1"/>
                      <a:pt x="116" y="3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09" y="27"/>
                      <a:pt x="115" y="50"/>
                      <a:pt x="121" y="72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9" y="103"/>
                      <a:pt x="131" y="112"/>
                      <a:pt x="124" y="118"/>
                    </a:cubicBezTo>
                    <a:cubicBezTo>
                      <a:pt x="116" y="125"/>
                      <a:pt x="105" y="119"/>
                      <a:pt x="95" y="115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75" y="106"/>
                      <a:pt x="58" y="96"/>
                      <a:pt x="40" y="81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2" y="73"/>
                      <a:pt x="27" y="69"/>
                      <a:pt x="24" y="70"/>
                    </a:cubicBezTo>
                    <a:cubicBezTo>
                      <a:pt x="19" y="70"/>
                      <a:pt x="14" y="81"/>
                      <a:pt x="9" y="98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4"/>
                      <a:pt x="7" y="104"/>
                      <a:pt x="7" y="104"/>
                    </a:cubicBezTo>
                    <a:cubicBezTo>
                      <a:pt x="3" y="115"/>
                      <a:pt x="0" y="121"/>
                      <a:pt x="11" y="130"/>
                    </a:cubicBezTo>
                    <a:cubicBezTo>
                      <a:pt x="25" y="142"/>
                      <a:pt x="40" y="152"/>
                      <a:pt x="54" y="160"/>
                    </a:cubicBezTo>
                    <a:cubicBezTo>
                      <a:pt x="88" y="180"/>
                      <a:pt x="124" y="186"/>
                      <a:pt x="151" y="175"/>
                    </a:cubicBezTo>
                    <a:cubicBezTo>
                      <a:pt x="167" y="169"/>
                      <a:pt x="177" y="159"/>
                      <a:pt x="182" y="145"/>
                    </a:cubicBezTo>
                    <a:cubicBezTo>
                      <a:pt x="192" y="115"/>
                      <a:pt x="171" y="75"/>
                      <a:pt x="158" y="53"/>
                    </a:cubicBezTo>
                    <a:cubicBezTo>
                      <a:pt x="153" y="45"/>
                      <a:pt x="153" y="45"/>
                      <a:pt x="153" y="45"/>
                    </a:cubicBezTo>
                    <a:cubicBezTo>
                      <a:pt x="149" y="39"/>
                      <a:pt x="146" y="33"/>
                      <a:pt x="142" y="26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37" y="13"/>
                      <a:pt x="132" y="0"/>
                      <a:pt x="125" y="1"/>
                    </a:cubicBezTo>
                    <a:close/>
                    <a:moveTo>
                      <a:pt x="124" y="5"/>
                    </a:moveTo>
                    <a:cubicBezTo>
                      <a:pt x="125" y="6"/>
                      <a:pt x="126" y="5"/>
                      <a:pt x="126" y="5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30" y="6"/>
                      <a:pt x="135" y="17"/>
                      <a:pt x="137" y="23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43" y="34"/>
                      <a:pt x="146" y="40"/>
                      <a:pt x="151" y="47"/>
                    </a:cubicBezTo>
                    <a:cubicBezTo>
                      <a:pt x="155" y="55"/>
                      <a:pt x="155" y="55"/>
                      <a:pt x="155" y="55"/>
                    </a:cubicBezTo>
                    <a:cubicBezTo>
                      <a:pt x="166" y="72"/>
                      <a:pt x="181" y="102"/>
                      <a:pt x="181" y="127"/>
                    </a:cubicBezTo>
                    <a:cubicBezTo>
                      <a:pt x="181" y="133"/>
                      <a:pt x="180" y="139"/>
                      <a:pt x="179" y="144"/>
                    </a:cubicBezTo>
                    <a:cubicBezTo>
                      <a:pt x="174" y="157"/>
                      <a:pt x="164" y="166"/>
                      <a:pt x="149" y="172"/>
                    </a:cubicBezTo>
                    <a:cubicBezTo>
                      <a:pt x="119" y="184"/>
                      <a:pt x="81" y="172"/>
                      <a:pt x="56" y="157"/>
                    </a:cubicBezTo>
                    <a:cubicBezTo>
                      <a:pt x="42" y="149"/>
                      <a:pt x="27" y="139"/>
                      <a:pt x="14" y="128"/>
                    </a:cubicBezTo>
                    <a:cubicBezTo>
                      <a:pt x="4" y="120"/>
                      <a:pt x="6" y="116"/>
                      <a:pt x="10" y="105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2"/>
                      <a:pt x="12" y="99"/>
                      <a:pt x="12" y="99"/>
                    </a:cubicBezTo>
                    <a:cubicBezTo>
                      <a:pt x="18" y="82"/>
                      <a:pt x="22" y="73"/>
                      <a:pt x="24" y="73"/>
                    </a:cubicBezTo>
                    <a:cubicBezTo>
                      <a:pt x="26" y="73"/>
                      <a:pt x="32" y="79"/>
                      <a:pt x="35" y="8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57" y="99"/>
                      <a:pt x="74" y="109"/>
                      <a:pt x="90" y="116"/>
                    </a:cubicBezTo>
                    <a:cubicBezTo>
                      <a:pt x="93" y="118"/>
                      <a:pt x="93" y="118"/>
                      <a:pt x="93" y="118"/>
                    </a:cubicBezTo>
                    <a:cubicBezTo>
                      <a:pt x="104" y="123"/>
                      <a:pt x="116" y="128"/>
                      <a:pt x="126" y="120"/>
                    </a:cubicBezTo>
                    <a:cubicBezTo>
                      <a:pt x="131" y="116"/>
                      <a:pt x="132" y="111"/>
                      <a:pt x="132" y="106"/>
                    </a:cubicBezTo>
                    <a:cubicBezTo>
                      <a:pt x="132" y="102"/>
                      <a:pt x="131" y="97"/>
                      <a:pt x="130" y="93"/>
                    </a:cubicBezTo>
                    <a:cubicBezTo>
                      <a:pt x="125" y="71"/>
                      <a:pt x="125" y="71"/>
                      <a:pt x="125" y="71"/>
                    </a:cubicBezTo>
                    <a:cubicBezTo>
                      <a:pt x="120" y="55"/>
                      <a:pt x="116" y="39"/>
                      <a:pt x="116" y="23"/>
                    </a:cubicBezTo>
                    <a:cubicBezTo>
                      <a:pt x="116" y="18"/>
                      <a:pt x="117" y="12"/>
                      <a:pt x="118" y="6"/>
                    </a:cubicBezTo>
                    <a:cubicBezTo>
                      <a:pt x="120" y="5"/>
                      <a:pt x="122" y="4"/>
                      <a:pt x="12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9" name="Freeform 486"/>
              <p:cNvSpPr>
                <a:spLocks/>
              </p:cNvSpPr>
              <p:nvPr/>
            </p:nvSpPr>
            <p:spPr bwMode="auto">
              <a:xfrm>
                <a:off x="1704" y="2717"/>
                <a:ext cx="63" cy="150"/>
              </a:xfrm>
              <a:custGeom>
                <a:avLst/>
                <a:gdLst>
                  <a:gd name="T0" fmla="*/ 17 w 23"/>
                  <a:gd name="T1" fmla="*/ 2 h 55"/>
                  <a:gd name="T2" fmla="*/ 13 w 23"/>
                  <a:gd name="T3" fmla="*/ 10 h 55"/>
                  <a:gd name="T4" fmla="*/ 0 w 23"/>
                  <a:gd name="T5" fmla="*/ 54 h 55"/>
                  <a:gd name="T6" fmla="*/ 2 w 23"/>
                  <a:gd name="T7" fmla="*/ 55 h 55"/>
                  <a:gd name="T8" fmla="*/ 4 w 23"/>
                  <a:gd name="T9" fmla="*/ 54 h 55"/>
                  <a:gd name="T10" fmla="*/ 4 w 23"/>
                  <a:gd name="T11" fmla="*/ 54 h 55"/>
                  <a:gd name="T12" fmla="*/ 4 w 23"/>
                  <a:gd name="T13" fmla="*/ 51 h 55"/>
                  <a:gd name="T14" fmla="*/ 16 w 23"/>
                  <a:gd name="T15" fmla="*/ 11 h 55"/>
                  <a:gd name="T16" fmla="*/ 19 w 23"/>
                  <a:gd name="T17" fmla="*/ 4 h 55"/>
                  <a:gd name="T18" fmla="*/ 20 w 23"/>
                  <a:gd name="T19" fmla="*/ 5 h 55"/>
                  <a:gd name="T20" fmla="*/ 22 w 23"/>
                  <a:gd name="T21" fmla="*/ 4 h 55"/>
                  <a:gd name="T22" fmla="*/ 21 w 23"/>
                  <a:gd name="T23" fmla="*/ 1 h 55"/>
                  <a:gd name="T24" fmla="*/ 21 w 23"/>
                  <a:gd name="T25" fmla="*/ 1 h 55"/>
                  <a:gd name="T26" fmla="*/ 18 w 23"/>
                  <a:gd name="T27" fmla="*/ 1 h 55"/>
                  <a:gd name="T28" fmla="*/ 17 w 23"/>
                  <a:gd name="T29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55">
                    <a:moveTo>
                      <a:pt x="17" y="2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7" y="24"/>
                      <a:pt x="0" y="40"/>
                      <a:pt x="0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3" y="55"/>
                      <a:pt x="4" y="55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2"/>
                      <a:pt x="4" y="51"/>
                    </a:cubicBezTo>
                    <a:cubicBezTo>
                      <a:pt x="4" y="39"/>
                      <a:pt x="10" y="24"/>
                      <a:pt x="16" y="11"/>
                    </a:cubicBezTo>
                    <a:cubicBezTo>
                      <a:pt x="16" y="11"/>
                      <a:pt x="19" y="6"/>
                      <a:pt x="19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1" y="5"/>
                      <a:pt x="22" y="4"/>
                      <a:pt x="22" y="4"/>
                    </a:cubicBezTo>
                    <a:cubicBezTo>
                      <a:pt x="23" y="3"/>
                      <a:pt x="22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0" name="Freeform 487"/>
              <p:cNvSpPr>
                <a:spLocks/>
              </p:cNvSpPr>
              <p:nvPr/>
            </p:nvSpPr>
            <p:spPr bwMode="auto">
              <a:xfrm>
                <a:off x="2028" y="2951"/>
                <a:ext cx="76" cy="310"/>
              </a:xfrm>
              <a:custGeom>
                <a:avLst/>
                <a:gdLst>
                  <a:gd name="T0" fmla="*/ 0 w 28"/>
                  <a:gd name="T1" fmla="*/ 2 h 114"/>
                  <a:gd name="T2" fmla="*/ 7 w 28"/>
                  <a:gd name="T3" fmla="*/ 46 h 114"/>
                  <a:gd name="T4" fmla="*/ 13 w 28"/>
                  <a:gd name="T5" fmla="*/ 69 h 114"/>
                  <a:gd name="T6" fmla="*/ 18 w 28"/>
                  <a:gd name="T7" fmla="*/ 87 h 114"/>
                  <a:gd name="T8" fmla="*/ 23 w 28"/>
                  <a:gd name="T9" fmla="*/ 108 h 114"/>
                  <a:gd name="T10" fmla="*/ 23 w 28"/>
                  <a:gd name="T11" fmla="*/ 109 h 114"/>
                  <a:gd name="T12" fmla="*/ 24 w 28"/>
                  <a:gd name="T13" fmla="*/ 112 h 114"/>
                  <a:gd name="T14" fmla="*/ 26 w 28"/>
                  <a:gd name="T15" fmla="*/ 114 h 114"/>
                  <a:gd name="T16" fmla="*/ 27 w 28"/>
                  <a:gd name="T17" fmla="*/ 114 h 114"/>
                  <a:gd name="T18" fmla="*/ 28 w 28"/>
                  <a:gd name="T19" fmla="*/ 112 h 114"/>
                  <a:gd name="T20" fmla="*/ 28 w 28"/>
                  <a:gd name="T21" fmla="*/ 112 h 114"/>
                  <a:gd name="T22" fmla="*/ 27 w 28"/>
                  <a:gd name="T23" fmla="*/ 111 h 114"/>
                  <a:gd name="T24" fmla="*/ 26 w 28"/>
                  <a:gd name="T25" fmla="*/ 108 h 114"/>
                  <a:gd name="T26" fmla="*/ 21 w 28"/>
                  <a:gd name="T27" fmla="*/ 86 h 114"/>
                  <a:gd name="T28" fmla="*/ 16 w 28"/>
                  <a:gd name="T29" fmla="*/ 68 h 114"/>
                  <a:gd name="T30" fmla="*/ 11 w 28"/>
                  <a:gd name="T31" fmla="*/ 45 h 114"/>
                  <a:gd name="T32" fmla="*/ 3 w 28"/>
                  <a:gd name="T33" fmla="*/ 2 h 114"/>
                  <a:gd name="T34" fmla="*/ 3 w 28"/>
                  <a:gd name="T35" fmla="*/ 2 h 114"/>
                  <a:gd name="T36" fmla="*/ 2 w 28"/>
                  <a:gd name="T37" fmla="*/ 0 h 114"/>
                  <a:gd name="T38" fmla="*/ 0 w 28"/>
                  <a:gd name="T39" fmla="*/ 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114">
                    <a:moveTo>
                      <a:pt x="0" y="2"/>
                    </a:moveTo>
                    <a:cubicBezTo>
                      <a:pt x="0" y="17"/>
                      <a:pt x="4" y="32"/>
                      <a:pt x="7" y="46"/>
                    </a:cubicBezTo>
                    <a:cubicBezTo>
                      <a:pt x="9" y="54"/>
                      <a:pt x="11" y="61"/>
                      <a:pt x="13" y="69"/>
                    </a:cubicBezTo>
                    <a:cubicBezTo>
                      <a:pt x="14" y="76"/>
                      <a:pt x="16" y="82"/>
                      <a:pt x="18" y="87"/>
                    </a:cubicBezTo>
                    <a:cubicBezTo>
                      <a:pt x="20" y="94"/>
                      <a:pt x="22" y="101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3"/>
                      <a:pt x="25" y="114"/>
                      <a:pt x="26" y="114"/>
                    </a:cubicBezTo>
                    <a:cubicBezTo>
                      <a:pt x="26" y="114"/>
                      <a:pt x="27" y="114"/>
                      <a:pt x="27" y="114"/>
                    </a:cubicBezTo>
                    <a:cubicBezTo>
                      <a:pt x="27" y="113"/>
                      <a:pt x="28" y="113"/>
                      <a:pt x="28" y="112"/>
                    </a:cubicBezTo>
                    <a:cubicBezTo>
                      <a:pt x="28" y="112"/>
                      <a:pt x="28" y="112"/>
                      <a:pt x="28" y="112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0"/>
                      <a:pt x="27" y="109"/>
                      <a:pt x="26" y="108"/>
                    </a:cubicBezTo>
                    <a:cubicBezTo>
                      <a:pt x="25" y="100"/>
                      <a:pt x="23" y="93"/>
                      <a:pt x="21" y="86"/>
                    </a:cubicBezTo>
                    <a:cubicBezTo>
                      <a:pt x="19" y="81"/>
                      <a:pt x="17" y="75"/>
                      <a:pt x="16" y="68"/>
                    </a:cubicBezTo>
                    <a:cubicBezTo>
                      <a:pt x="14" y="60"/>
                      <a:pt x="13" y="53"/>
                      <a:pt x="11" y="45"/>
                    </a:cubicBezTo>
                    <a:cubicBezTo>
                      <a:pt x="7" y="30"/>
                      <a:pt x="3" y="16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1" name="Freeform 488"/>
              <p:cNvSpPr>
                <a:spLocks/>
              </p:cNvSpPr>
              <p:nvPr/>
            </p:nvSpPr>
            <p:spPr bwMode="auto">
              <a:xfrm>
                <a:off x="926" y="1988"/>
                <a:ext cx="509" cy="596"/>
              </a:xfrm>
              <a:custGeom>
                <a:avLst/>
                <a:gdLst>
                  <a:gd name="T0" fmla="*/ 36 w 187"/>
                  <a:gd name="T1" fmla="*/ 1 h 219"/>
                  <a:gd name="T2" fmla="*/ 22 w 187"/>
                  <a:gd name="T3" fmla="*/ 20 h 219"/>
                  <a:gd name="T4" fmla="*/ 21 w 187"/>
                  <a:gd name="T5" fmla="*/ 24 h 219"/>
                  <a:gd name="T6" fmla="*/ 57 w 187"/>
                  <a:gd name="T7" fmla="*/ 190 h 219"/>
                  <a:gd name="T8" fmla="*/ 121 w 187"/>
                  <a:gd name="T9" fmla="*/ 215 h 219"/>
                  <a:gd name="T10" fmla="*/ 168 w 187"/>
                  <a:gd name="T11" fmla="*/ 217 h 219"/>
                  <a:gd name="T12" fmla="*/ 170 w 187"/>
                  <a:gd name="T13" fmla="*/ 215 h 219"/>
                  <a:gd name="T14" fmla="*/ 168 w 187"/>
                  <a:gd name="T15" fmla="*/ 213 h 219"/>
                  <a:gd name="T16" fmla="*/ 122 w 187"/>
                  <a:gd name="T17" fmla="*/ 212 h 219"/>
                  <a:gd name="T18" fmla="*/ 59 w 187"/>
                  <a:gd name="T19" fmla="*/ 187 h 219"/>
                  <a:gd name="T20" fmla="*/ 24 w 187"/>
                  <a:gd name="T21" fmla="*/ 25 h 219"/>
                  <a:gd name="T22" fmla="*/ 26 w 187"/>
                  <a:gd name="T23" fmla="*/ 21 h 219"/>
                  <a:gd name="T24" fmla="*/ 36 w 187"/>
                  <a:gd name="T25" fmla="*/ 4 h 219"/>
                  <a:gd name="T26" fmla="*/ 50 w 187"/>
                  <a:gd name="T27" fmla="*/ 6 h 219"/>
                  <a:gd name="T28" fmla="*/ 57 w 187"/>
                  <a:gd name="T29" fmla="*/ 7 h 219"/>
                  <a:gd name="T30" fmla="*/ 70 w 187"/>
                  <a:gd name="T31" fmla="*/ 7 h 219"/>
                  <a:gd name="T32" fmla="*/ 99 w 187"/>
                  <a:gd name="T33" fmla="*/ 10 h 219"/>
                  <a:gd name="T34" fmla="*/ 95 w 187"/>
                  <a:gd name="T35" fmla="*/ 17 h 219"/>
                  <a:gd name="T36" fmla="*/ 93 w 187"/>
                  <a:gd name="T37" fmla="*/ 20 h 219"/>
                  <a:gd name="T38" fmla="*/ 66 w 187"/>
                  <a:gd name="T39" fmla="*/ 86 h 219"/>
                  <a:gd name="T40" fmla="*/ 82 w 187"/>
                  <a:gd name="T41" fmla="*/ 118 h 219"/>
                  <a:gd name="T42" fmla="*/ 130 w 187"/>
                  <a:gd name="T43" fmla="*/ 142 h 219"/>
                  <a:gd name="T44" fmla="*/ 185 w 187"/>
                  <a:gd name="T45" fmla="*/ 145 h 219"/>
                  <a:gd name="T46" fmla="*/ 186 w 187"/>
                  <a:gd name="T47" fmla="*/ 143 h 219"/>
                  <a:gd name="T48" fmla="*/ 184 w 187"/>
                  <a:gd name="T49" fmla="*/ 142 h 219"/>
                  <a:gd name="T50" fmla="*/ 131 w 187"/>
                  <a:gd name="T51" fmla="*/ 139 h 219"/>
                  <a:gd name="T52" fmla="*/ 84 w 187"/>
                  <a:gd name="T53" fmla="*/ 115 h 219"/>
                  <a:gd name="T54" fmla="*/ 96 w 187"/>
                  <a:gd name="T55" fmla="*/ 22 h 219"/>
                  <a:gd name="T56" fmla="*/ 98 w 187"/>
                  <a:gd name="T57" fmla="*/ 19 h 219"/>
                  <a:gd name="T58" fmla="*/ 102 w 187"/>
                  <a:gd name="T59" fmla="*/ 10 h 219"/>
                  <a:gd name="T60" fmla="*/ 102 w 187"/>
                  <a:gd name="T61" fmla="*/ 8 h 219"/>
                  <a:gd name="T62" fmla="*/ 70 w 187"/>
                  <a:gd name="T63" fmla="*/ 4 h 219"/>
                  <a:gd name="T64" fmla="*/ 57 w 187"/>
                  <a:gd name="T65" fmla="*/ 4 h 219"/>
                  <a:gd name="T66" fmla="*/ 50 w 187"/>
                  <a:gd name="T67" fmla="*/ 2 h 219"/>
                  <a:gd name="T68" fmla="*/ 36 w 187"/>
                  <a:gd name="T69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7" h="219">
                    <a:moveTo>
                      <a:pt x="36" y="1"/>
                    </a:moveTo>
                    <a:cubicBezTo>
                      <a:pt x="28" y="3"/>
                      <a:pt x="25" y="12"/>
                      <a:pt x="22" y="20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83"/>
                      <a:pt x="6" y="159"/>
                      <a:pt x="57" y="190"/>
                    </a:cubicBezTo>
                    <a:cubicBezTo>
                      <a:pt x="79" y="204"/>
                      <a:pt x="101" y="212"/>
                      <a:pt x="121" y="215"/>
                    </a:cubicBezTo>
                    <a:cubicBezTo>
                      <a:pt x="136" y="217"/>
                      <a:pt x="156" y="219"/>
                      <a:pt x="168" y="217"/>
                    </a:cubicBezTo>
                    <a:cubicBezTo>
                      <a:pt x="169" y="217"/>
                      <a:pt x="170" y="216"/>
                      <a:pt x="170" y="215"/>
                    </a:cubicBezTo>
                    <a:cubicBezTo>
                      <a:pt x="169" y="214"/>
                      <a:pt x="169" y="213"/>
                      <a:pt x="168" y="213"/>
                    </a:cubicBezTo>
                    <a:cubicBezTo>
                      <a:pt x="156" y="215"/>
                      <a:pt x="136" y="214"/>
                      <a:pt x="122" y="212"/>
                    </a:cubicBezTo>
                    <a:cubicBezTo>
                      <a:pt x="102" y="209"/>
                      <a:pt x="80" y="200"/>
                      <a:pt x="59" y="187"/>
                    </a:cubicBezTo>
                    <a:cubicBezTo>
                      <a:pt x="9" y="157"/>
                      <a:pt x="3" y="83"/>
                      <a:pt x="24" y="25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8" y="14"/>
                      <a:pt x="30" y="5"/>
                      <a:pt x="36" y="4"/>
                    </a:cubicBezTo>
                    <a:cubicBezTo>
                      <a:pt x="40" y="4"/>
                      <a:pt x="45" y="5"/>
                      <a:pt x="50" y="6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60" y="7"/>
                      <a:pt x="65" y="7"/>
                      <a:pt x="70" y="7"/>
                    </a:cubicBezTo>
                    <a:cubicBezTo>
                      <a:pt x="80" y="7"/>
                      <a:pt x="92" y="7"/>
                      <a:pt x="99" y="10"/>
                    </a:cubicBezTo>
                    <a:cubicBezTo>
                      <a:pt x="98" y="13"/>
                      <a:pt x="96" y="15"/>
                      <a:pt x="95" y="17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82" y="38"/>
                      <a:pt x="66" y="63"/>
                      <a:pt x="66" y="86"/>
                    </a:cubicBezTo>
                    <a:cubicBezTo>
                      <a:pt x="66" y="98"/>
                      <a:pt x="71" y="109"/>
                      <a:pt x="82" y="118"/>
                    </a:cubicBezTo>
                    <a:cubicBezTo>
                      <a:pt x="95" y="128"/>
                      <a:pt x="114" y="138"/>
                      <a:pt x="130" y="142"/>
                    </a:cubicBezTo>
                    <a:cubicBezTo>
                      <a:pt x="136" y="144"/>
                      <a:pt x="167" y="152"/>
                      <a:pt x="185" y="145"/>
                    </a:cubicBezTo>
                    <a:cubicBezTo>
                      <a:pt x="186" y="144"/>
                      <a:pt x="187" y="143"/>
                      <a:pt x="186" y="143"/>
                    </a:cubicBezTo>
                    <a:cubicBezTo>
                      <a:pt x="186" y="142"/>
                      <a:pt x="185" y="141"/>
                      <a:pt x="184" y="142"/>
                    </a:cubicBezTo>
                    <a:cubicBezTo>
                      <a:pt x="170" y="147"/>
                      <a:pt x="147" y="144"/>
                      <a:pt x="131" y="139"/>
                    </a:cubicBezTo>
                    <a:cubicBezTo>
                      <a:pt x="115" y="135"/>
                      <a:pt x="97" y="125"/>
                      <a:pt x="84" y="115"/>
                    </a:cubicBezTo>
                    <a:cubicBezTo>
                      <a:pt x="53" y="91"/>
                      <a:pt x="80" y="48"/>
                      <a:pt x="96" y="22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9" y="16"/>
                      <a:pt x="101" y="13"/>
                      <a:pt x="102" y="10"/>
                    </a:cubicBezTo>
                    <a:cubicBezTo>
                      <a:pt x="103" y="10"/>
                      <a:pt x="103" y="9"/>
                      <a:pt x="102" y="8"/>
                    </a:cubicBezTo>
                    <a:cubicBezTo>
                      <a:pt x="95" y="3"/>
                      <a:pt x="82" y="3"/>
                      <a:pt x="70" y="4"/>
                    </a:cubicBezTo>
                    <a:cubicBezTo>
                      <a:pt x="65" y="4"/>
                      <a:pt x="61" y="4"/>
                      <a:pt x="57" y="4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5" y="1"/>
                      <a:pt x="40" y="0"/>
                      <a:pt x="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2" name="Freeform 489"/>
              <p:cNvSpPr>
                <a:spLocks/>
              </p:cNvSpPr>
              <p:nvPr/>
            </p:nvSpPr>
            <p:spPr bwMode="auto">
              <a:xfrm>
                <a:off x="985" y="2062"/>
                <a:ext cx="180" cy="24"/>
              </a:xfrm>
              <a:custGeom>
                <a:avLst/>
                <a:gdLst>
                  <a:gd name="T0" fmla="*/ 12 w 66"/>
                  <a:gd name="T1" fmla="*/ 1 h 9"/>
                  <a:gd name="T2" fmla="*/ 1 w 66"/>
                  <a:gd name="T3" fmla="*/ 1 h 9"/>
                  <a:gd name="T4" fmla="*/ 0 w 66"/>
                  <a:gd name="T5" fmla="*/ 3 h 9"/>
                  <a:gd name="T6" fmla="*/ 1 w 66"/>
                  <a:gd name="T7" fmla="*/ 4 h 9"/>
                  <a:gd name="T8" fmla="*/ 12 w 66"/>
                  <a:gd name="T9" fmla="*/ 4 h 9"/>
                  <a:gd name="T10" fmla="*/ 63 w 66"/>
                  <a:gd name="T11" fmla="*/ 9 h 9"/>
                  <a:gd name="T12" fmla="*/ 65 w 66"/>
                  <a:gd name="T13" fmla="*/ 8 h 9"/>
                  <a:gd name="T14" fmla="*/ 64 w 66"/>
                  <a:gd name="T15" fmla="*/ 5 h 9"/>
                  <a:gd name="T16" fmla="*/ 12 w 66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9">
                    <a:moveTo>
                      <a:pt x="1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8" y="4"/>
                      <a:pt x="49" y="4"/>
                      <a:pt x="63" y="9"/>
                    </a:cubicBezTo>
                    <a:cubicBezTo>
                      <a:pt x="64" y="9"/>
                      <a:pt x="65" y="8"/>
                      <a:pt x="65" y="8"/>
                    </a:cubicBezTo>
                    <a:cubicBezTo>
                      <a:pt x="66" y="7"/>
                      <a:pt x="65" y="6"/>
                      <a:pt x="64" y="5"/>
                    </a:cubicBezTo>
                    <a:cubicBezTo>
                      <a:pt x="50" y="0"/>
                      <a:pt x="29" y="1"/>
                      <a:pt x="1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3" name="Freeform 490"/>
              <p:cNvSpPr>
                <a:spLocks/>
              </p:cNvSpPr>
              <p:nvPr/>
            </p:nvSpPr>
            <p:spPr bwMode="auto">
              <a:xfrm>
                <a:off x="1083" y="897"/>
                <a:ext cx="962" cy="846"/>
              </a:xfrm>
              <a:custGeom>
                <a:avLst/>
                <a:gdLst>
                  <a:gd name="T0" fmla="*/ 100 w 353"/>
                  <a:gd name="T1" fmla="*/ 311 h 311"/>
                  <a:gd name="T2" fmla="*/ 74 w 353"/>
                  <a:gd name="T3" fmla="*/ 302 h 311"/>
                  <a:gd name="T4" fmla="*/ 60 w 353"/>
                  <a:gd name="T5" fmla="*/ 281 h 311"/>
                  <a:gd name="T6" fmla="*/ 39 w 353"/>
                  <a:gd name="T7" fmla="*/ 266 h 311"/>
                  <a:gd name="T8" fmla="*/ 23 w 353"/>
                  <a:gd name="T9" fmla="*/ 246 h 311"/>
                  <a:gd name="T10" fmla="*/ 7 w 353"/>
                  <a:gd name="T11" fmla="*/ 230 h 311"/>
                  <a:gd name="T12" fmla="*/ 10 w 353"/>
                  <a:gd name="T13" fmla="*/ 228 h 311"/>
                  <a:gd name="T14" fmla="*/ 8 w 353"/>
                  <a:gd name="T15" fmla="*/ 227 h 311"/>
                  <a:gd name="T16" fmla="*/ 5 w 353"/>
                  <a:gd name="T17" fmla="*/ 229 h 311"/>
                  <a:gd name="T18" fmla="*/ 5 w 353"/>
                  <a:gd name="T19" fmla="*/ 224 h 311"/>
                  <a:gd name="T20" fmla="*/ 20 w 353"/>
                  <a:gd name="T21" fmla="*/ 170 h 311"/>
                  <a:gd name="T22" fmla="*/ 62 w 353"/>
                  <a:gd name="T23" fmla="*/ 147 h 311"/>
                  <a:gd name="T24" fmla="*/ 115 w 353"/>
                  <a:gd name="T25" fmla="*/ 120 h 311"/>
                  <a:gd name="T26" fmla="*/ 165 w 353"/>
                  <a:gd name="T27" fmla="*/ 95 h 311"/>
                  <a:gd name="T28" fmla="*/ 140 w 353"/>
                  <a:gd name="T29" fmla="*/ 79 h 311"/>
                  <a:gd name="T30" fmla="*/ 125 w 353"/>
                  <a:gd name="T31" fmla="*/ 54 h 311"/>
                  <a:gd name="T32" fmla="*/ 153 w 353"/>
                  <a:gd name="T33" fmla="*/ 19 h 311"/>
                  <a:gd name="T34" fmla="*/ 167 w 353"/>
                  <a:gd name="T35" fmla="*/ 39 h 311"/>
                  <a:gd name="T36" fmla="*/ 186 w 353"/>
                  <a:gd name="T37" fmla="*/ 57 h 311"/>
                  <a:gd name="T38" fmla="*/ 243 w 353"/>
                  <a:gd name="T39" fmla="*/ 71 h 311"/>
                  <a:gd name="T40" fmla="*/ 294 w 353"/>
                  <a:gd name="T41" fmla="*/ 105 h 311"/>
                  <a:gd name="T42" fmla="*/ 307 w 353"/>
                  <a:gd name="T43" fmla="*/ 158 h 311"/>
                  <a:gd name="T44" fmla="*/ 325 w 353"/>
                  <a:gd name="T45" fmla="*/ 208 h 311"/>
                  <a:gd name="T46" fmla="*/ 352 w 353"/>
                  <a:gd name="T47" fmla="*/ 250 h 311"/>
                  <a:gd name="T48" fmla="*/ 314 w 353"/>
                  <a:gd name="T49" fmla="*/ 258 h 311"/>
                  <a:gd name="T50" fmla="*/ 287 w 353"/>
                  <a:gd name="T51" fmla="*/ 221 h 311"/>
                  <a:gd name="T52" fmla="*/ 271 w 353"/>
                  <a:gd name="T53" fmla="*/ 228 h 311"/>
                  <a:gd name="T54" fmla="*/ 258 w 353"/>
                  <a:gd name="T55" fmla="*/ 243 h 311"/>
                  <a:gd name="T56" fmla="*/ 225 w 353"/>
                  <a:gd name="T57" fmla="*/ 268 h 311"/>
                  <a:gd name="T58" fmla="*/ 216 w 353"/>
                  <a:gd name="T59" fmla="*/ 275 h 311"/>
                  <a:gd name="T60" fmla="*/ 194 w 353"/>
                  <a:gd name="T61" fmla="*/ 287 h 311"/>
                  <a:gd name="T62" fmla="*/ 159 w 353"/>
                  <a:gd name="T63" fmla="*/ 297 h 311"/>
                  <a:gd name="T64" fmla="*/ 147 w 353"/>
                  <a:gd name="T65" fmla="*/ 300 h 311"/>
                  <a:gd name="T66" fmla="*/ 132 w 353"/>
                  <a:gd name="T67" fmla="*/ 305 h 311"/>
                  <a:gd name="T68" fmla="*/ 135 w 353"/>
                  <a:gd name="T69" fmla="*/ 286 h 311"/>
                  <a:gd name="T70" fmla="*/ 133 w 353"/>
                  <a:gd name="T71" fmla="*/ 237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3" h="311">
                    <a:moveTo>
                      <a:pt x="100" y="311"/>
                    </a:moveTo>
                    <a:cubicBezTo>
                      <a:pt x="94" y="306"/>
                      <a:pt x="81" y="306"/>
                      <a:pt x="74" y="302"/>
                    </a:cubicBezTo>
                    <a:cubicBezTo>
                      <a:pt x="66" y="297"/>
                      <a:pt x="66" y="288"/>
                      <a:pt x="60" y="281"/>
                    </a:cubicBezTo>
                    <a:cubicBezTo>
                      <a:pt x="55" y="274"/>
                      <a:pt x="46" y="272"/>
                      <a:pt x="39" y="266"/>
                    </a:cubicBezTo>
                    <a:cubicBezTo>
                      <a:pt x="34" y="261"/>
                      <a:pt x="27" y="252"/>
                      <a:pt x="23" y="246"/>
                    </a:cubicBezTo>
                    <a:cubicBezTo>
                      <a:pt x="20" y="242"/>
                      <a:pt x="13" y="223"/>
                      <a:pt x="7" y="230"/>
                    </a:cubicBezTo>
                    <a:cubicBezTo>
                      <a:pt x="8" y="230"/>
                      <a:pt x="9" y="229"/>
                      <a:pt x="10" y="228"/>
                    </a:cubicBezTo>
                    <a:cubicBezTo>
                      <a:pt x="9" y="227"/>
                      <a:pt x="9" y="227"/>
                      <a:pt x="8" y="227"/>
                    </a:cubicBezTo>
                    <a:cubicBezTo>
                      <a:pt x="7" y="227"/>
                      <a:pt x="6" y="228"/>
                      <a:pt x="5" y="229"/>
                    </a:cubicBezTo>
                    <a:cubicBezTo>
                      <a:pt x="5" y="228"/>
                      <a:pt x="5" y="226"/>
                      <a:pt x="5" y="224"/>
                    </a:cubicBezTo>
                    <a:cubicBezTo>
                      <a:pt x="0" y="204"/>
                      <a:pt x="8" y="186"/>
                      <a:pt x="20" y="170"/>
                    </a:cubicBezTo>
                    <a:cubicBezTo>
                      <a:pt x="31" y="156"/>
                      <a:pt x="46" y="152"/>
                      <a:pt x="62" y="147"/>
                    </a:cubicBezTo>
                    <a:cubicBezTo>
                      <a:pt x="80" y="140"/>
                      <a:pt x="101" y="133"/>
                      <a:pt x="115" y="120"/>
                    </a:cubicBezTo>
                    <a:cubicBezTo>
                      <a:pt x="130" y="107"/>
                      <a:pt x="147" y="104"/>
                      <a:pt x="165" y="95"/>
                    </a:cubicBezTo>
                    <a:cubicBezTo>
                      <a:pt x="157" y="95"/>
                      <a:pt x="146" y="84"/>
                      <a:pt x="140" y="79"/>
                    </a:cubicBezTo>
                    <a:cubicBezTo>
                      <a:pt x="134" y="72"/>
                      <a:pt x="128" y="63"/>
                      <a:pt x="125" y="54"/>
                    </a:cubicBezTo>
                    <a:cubicBezTo>
                      <a:pt x="121" y="41"/>
                      <a:pt x="135" y="0"/>
                      <a:pt x="153" y="19"/>
                    </a:cubicBezTo>
                    <a:cubicBezTo>
                      <a:pt x="158" y="25"/>
                      <a:pt x="162" y="33"/>
                      <a:pt x="167" y="39"/>
                    </a:cubicBezTo>
                    <a:cubicBezTo>
                      <a:pt x="172" y="46"/>
                      <a:pt x="179" y="52"/>
                      <a:pt x="186" y="57"/>
                    </a:cubicBezTo>
                    <a:cubicBezTo>
                      <a:pt x="203" y="68"/>
                      <a:pt x="224" y="66"/>
                      <a:pt x="243" y="71"/>
                    </a:cubicBezTo>
                    <a:cubicBezTo>
                      <a:pt x="262" y="77"/>
                      <a:pt x="282" y="91"/>
                      <a:pt x="294" y="105"/>
                    </a:cubicBezTo>
                    <a:cubicBezTo>
                      <a:pt x="306" y="120"/>
                      <a:pt x="307" y="140"/>
                      <a:pt x="307" y="158"/>
                    </a:cubicBezTo>
                    <a:cubicBezTo>
                      <a:pt x="306" y="176"/>
                      <a:pt x="313" y="194"/>
                      <a:pt x="325" y="208"/>
                    </a:cubicBezTo>
                    <a:cubicBezTo>
                      <a:pt x="335" y="219"/>
                      <a:pt x="353" y="233"/>
                      <a:pt x="352" y="250"/>
                    </a:cubicBezTo>
                    <a:cubicBezTo>
                      <a:pt x="352" y="270"/>
                      <a:pt x="326" y="266"/>
                      <a:pt x="314" y="258"/>
                    </a:cubicBezTo>
                    <a:cubicBezTo>
                      <a:pt x="303" y="250"/>
                      <a:pt x="290" y="234"/>
                      <a:pt x="287" y="221"/>
                    </a:cubicBezTo>
                    <a:cubicBezTo>
                      <a:pt x="286" y="218"/>
                      <a:pt x="272" y="227"/>
                      <a:pt x="271" y="228"/>
                    </a:cubicBezTo>
                    <a:cubicBezTo>
                      <a:pt x="266" y="233"/>
                      <a:pt x="262" y="238"/>
                      <a:pt x="258" y="243"/>
                    </a:cubicBezTo>
                    <a:cubicBezTo>
                      <a:pt x="248" y="252"/>
                      <a:pt x="236" y="260"/>
                      <a:pt x="225" y="268"/>
                    </a:cubicBezTo>
                    <a:cubicBezTo>
                      <a:pt x="222" y="270"/>
                      <a:pt x="219" y="272"/>
                      <a:pt x="216" y="275"/>
                    </a:cubicBezTo>
                    <a:cubicBezTo>
                      <a:pt x="209" y="280"/>
                      <a:pt x="202" y="284"/>
                      <a:pt x="194" y="287"/>
                    </a:cubicBezTo>
                    <a:cubicBezTo>
                      <a:pt x="183" y="291"/>
                      <a:pt x="170" y="294"/>
                      <a:pt x="159" y="297"/>
                    </a:cubicBezTo>
                    <a:cubicBezTo>
                      <a:pt x="155" y="298"/>
                      <a:pt x="151" y="299"/>
                      <a:pt x="147" y="300"/>
                    </a:cubicBezTo>
                    <a:cubicBezTo>
                      <a:pt x="143" y="301"/>
                      <a:pt x="137" y="305"/>
                      <a:pt x="132" y="305"/>
                    </a:cubicBezTo>
                    <a:cubicBezTo>
                      <a:pt x="132" y="299"/>
                      <a:pt x="135" y="292"/>
                      <a:pt x="135" y="286"/>
                    </a:cubicBezTo>
                    <a:cubicBezTo>
                      <a:pt x="138" y="270"/>
                      <a:pt x="140" y="251"/>
                      <a:pt x="133" y="237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4" name="Freeform 491"/>
              <p:cNvSpPr>
                <a:spLocks/>
              </p:cNvSpPr>
              <p:nvPr/>
            </p:nvSpPr>
            <p:spPr bwMode="auto">
              <a:xfrm>
                <a:off x="1816" y="1512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5" name="Freeform 492"/>
              <p:cNvSpPr>
                <a:spLocks/>
              </p:cNvSpPr>
              <p:nvPr/>
            </p:nvSpPr>
            <p:spPr bwMode="auto">
              <a:xfrm>
                <a:off x="1427" y="925"/>
                <a:ext cx="106" cy="179"/>
              </a:xfrm>
              <a:custGeom>
                <a:avLst/>
                <a:gdLst>
                  <a:gd name="T0" fmla="*/ 39 w 39"/>
                  <a:gd name="T1" fmla="*/ 32 h 66"/>
                  <a:gd name="T2" fmla="*/ 29 w 39"/>
                  <a:gd name="T3" fmla="*/ 38 h 66"/>
                  <a:gd name="T4" fmla="*/ 20 w 39"/>
                  <a:gd name="T5" fmla="*/ 49 h 66"/>
                  <a:gd name="T6" fmla="*/ 13 w 39"/>
                  <a:gd name="T7" fmla="*/ 66 h 66"/>
                  <a:gd name="T8" fmla="*/ 1 w 39"/>
                  <a:gd name="T9" fmla="*/ 34 h 66"/>
                  <a:gd name="T10" fmla="*/ 11 w 39"/>
                  <a:gd name="T11" fmla="*/ 8 h 66"/>
                  <a:gd name="T12" fmla="*/ 31 w 39"/>
                  <a:gd name="T13" fmla="*/ 16 h 66"/>
                  <a:gd name="T14" fmla="*/ 33 w 39"/>
                  <a:gd name="T15" fmla="*/ 1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66">
                    <a:moveTo>
                      <a:pt x="39" y="32"/>
                    </a:moveTo>
                    <a:cubicBezTo>
                      <a:pt x="36" y="35"/>
                      <a:pt x="32" y="35"/>
                      <a:pt x="29" y="38"/>
                    </a:cubicBezTo>
                    <a:cubicBezTo>
                      <a:pt x="26" y="41"/>
                      <a:pt x="23" y="45"/>
                      <a:pt x="20" y="49"/>
                    </a:cubicBezTo>
                    <a:cubicBezTo>
                      <a:pt x="17" y="54"/>
                      <a:pt x="15" y="60"/>
                      <a:pt x="13" y="66"/>
                    </a:cubicBezTo>
                    <a:cubicBezTo>
                      <a:pt x="2" y="64"/>
                      <a:pt x="0" y="41"/>
                      <a:pt x="1" y="34"/>
                    </a:cubicBezTo>
                    <a:cubicBezTo>
                      <a:pt x="2" y="25"/>
                      <a:pt x="4" y="14"/>
                      <a:pt x="11" y="8"/>
                    </a:cubicBezTo>
                    <a:cubicBezTo>
                      <a:pt x="19" y="0"/>
                      <a:pt x="28" y="8"/>
                      <a:pt x="31" y="16"/>
                    </a:cubicBezTo>
                    <a:cubicBezTo>
                      <a:pt x="32" y="17"/>
                      <a:pt x="32" y="17"/>
                      <a:pt x="33" y="1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6" name="Freeform 493"/>
              <p:cNvSpPr>
                <a:spLocks/>
              </p:cNvSpPr>
              <p:nvPr/>
            </p:nvSpPr>
            <p:spPr bwMode="auto">
              <a:xfrm>
                <a:off x="1868" y="1493"/>
                <a:ext cx="187" cy="134"/>
              </a:xfrm>
              <a:custGeom>
                <a:avLst/>
                <a:gdLst>
                  <a:gd name="T0" fmla="*/ 5 w 69"/>
                  <a:gd name="T1" fmla="*/ 22 h 49"/>
                  <a:gd name="T2" fmla="*/ 26 w 69"/>
                  <a:gd name="T3" fmla="*/ 40 h 49"/>
                  <a:gd name="T4" fmla="*/ 53 w 69"/>
                  <a:gd name="T5" fmla="*/ 47 h 49"/>
                  <a:gd name="T6" fmla="*/ 61 w 69"/>
                  <a:gd name="T7" fmla="*/ 19 h 49"/>
                  <a:gd name="T8" fmla="*/ 50 w 69"/>
                  <a:gd name="T9" fmla="*/ 4 h 49"/>
                  <a:gd name="T10" fmla="*/ 30 w 69"/>
                  <a:gd name="T11" fmla="*/ 5 h 49"/>
                  <a:gd name="T12" fmla="*/ 0 w 69"/>
                  <a:gd name="T13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49">
                    <a:moveTo>
                      <a:pt x="5" y="22"/>
                    </a:moveTo>
                    <a:cubicBezTo>
                      <a:pt x="7" y="29"/>
                      <a:pt x="19" y="36"/>
                      <a:pt x="26" y="40"/>
                    </a:cubicBezTo>
                    <a:cubicBezTo>
                      <a:pt x="34" y="44"/>
                      <a:pt x="44" y="49"/>
                      <a:pt x="53" y="47"/>
                    </a:cubicBezTo>
                    <a:cubicBezTo>
                      <a:pt x="69" y="44"/>
                      <a:pt x="67" y="30"/>
                      <a:pt x="61" y="19"/>
                    </a:cubicBezTo>
                    <a:cubicBezTo>
                      <a:pt x="59" y="15"/>
                      <a:pt x="54" y="7"/>
                      <a:pt x="50" y="4"/>
                    </a:cubicBezTo>
                    <a:cubicBezTo>
                      <a:pt x="44" y="0"/>
                      <a:pt x="36" y="4"/>
                      <a:pt x="30" y="5"/>
                    </a:cubicBezTo>
                    <a:cubicBezTo>
                      <a:pt x="20" y="7"/>
                      <a:pt x="9" y="7"/>
                      <a:pt x="0" y="6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7" name="Line 494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8" name="Line 495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9" name="Freeform 496"/>
              <p:cNvSpPr>
                <a:spLocks/>
              </p:cNvSpPr>
              <p:nvPr/>
            </p:nvSpPr>
            <p:spPr bwMode="auto">
              <a:xfrm>
                <a:off x="1783" y="949"/>
                <a:ext cx="202" cy="191"/>
              </a:xfrm>
              <a:custGeom>
                <a:avLst/>
                <a:gdLst>
                  <a:gd name="T0" fmla="*/ 50 w 74"/>
                  <a:gd name="T1" fmla="*/ 26 h 70"/>
                  <a:gd name="T2" fmla="*/ 64 w 74"/>
                  <a:gd name="T3" fmla="*/ 9 h 70"/>
                  <a:gd name="T4" fmla="*/ 45 w 74"/>
                  <a:gd name="T5" fmla="*/ 16 h 70"/>
                  <a:gd name="T6" fmla="*/ 6 w 74"/>
                  <a:gd name="T7" fmla="*/ 60 h 70"/>
                  <a:gd name="T8" fmla="*/ 0 w 74"/>
                  <a:gd name="T9" fmla="*/ 65 h 70"/>
                  <a:gd name="T10" fmla="*/ 18 w 74"/>
                  <a:gd name="T11" fmla="*/ 67 h 70"/>
                  <a:gd name="T12" fmla="*/ 29 w 74"/>
                  <a:gd name="T13" fmla="*/ 54 h 70"/>
                  <a:gd name="T14" fmla="*/ 50 w 74"/>
                  <a:gd name="T15" fmla="*/ 2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70">
                    <a:moveTo>
                      <a:pt x="50" y="26"/>
                    </a:moveTo>
                    <a:cubicBezTo>
                      <a:pt x="54" y="22"/>
                      <a:pt x="74" y="19"/>
                      <a:pt x="64" y="9"/>
                    </a:cubicBezTo>
                    <a:cubicBezTo>
                      <a:pt x="56" y="0"/>
                      <a:pt x="48" y="8"/>
                      <a:pt x="45" y="16"/>
                    </a:cubicBezTo>
                    <a:cubicBezTo>
                      <a:pt x="38" y="35"/>
                      <a:pt x="20" y="47"/>
                      <a:pt x="6" y="60"/>
                    </a:cubicBezTo>
                    <a:cubicBezTo>
                      <a:pt x="4" y="62"/>
                      <a:pt x="2" y="63"/>
                      <a:pt x="0" y="65"/>
                    </a:cubicBezTo>
                    <a:cubicBezTo>
                      <a:pt x="5" y="67"/>
                      <a:pt x="13" y="70"/>
                      <a:pt x="18" y="67"/>
                    </a:cubicBezTo>
                    <a:cubicBezTo>
                      <a:pt x="22" y="65"/>
                      <a:pt x="26" y="58"/>
                      <a:pt x="29" y="54"/>
                    </a:cubicBezTo>
                    <a:cubicBezTo>
                      <a:pt x="35" y="46"/>
                      <a:pt x="41" y="31"/>
                      <a:pt x="50" y="26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0" name="Freeform 497"/>
              <p:cNvSpPr>
                <a:spLocks/>
              </p:cNvSpPr>
              <p:nvPr/>
            </p:nvSpPr>
            <p:spPr bwMode="auto">
              <a:xfrm>
                <a:off x="1911" y="1175"/>
                <a:ext cx="226" cy="133"/>
              </a:xfrm>
              <a:custGeom>
                <a:avLst/>
                <a:gdLst>
                  <a:gd name="T0" fmla="*/ 51 w 83"/>
                  <a:gd name="T1" fmla="*/ 25 h 49"/>
                  <a:gd name="T2" fmla="*/ 65 w 83"/>
                  <a:gd name="T3" fmla="*/ 22 h 49"/>
                  <a:gd name="T4" fmla="*/ 76 w 83"/>
                  <a:gd name="T5" fmla="*/ 18 h 49"/>
                  <a:gd name="T6" fmla="*/ 64 w 83"/>
                  <a:gd name="T7" fmla="*/ 7 h 49"/>
                  <a:gd name="T8" fmla="*/ 17 w 83"/>
                  <a:gd name="T9" fmla="*/ 28 h 49"/>
                  <a:gd name="T10" fmla="*/ 2 w 83"/>
                  <a:gd name="T11" fmla="*/ 31 h 49"/>
                  <a:gd name="T12" fmla="*/ 1 w 83"/>
                  <a:gd name="T13" fmla="*/ 49 h 49"/>
                  <a:gd name="T14" fmla="*/ 26 w 83"/>
                  <a:gd name="T15" fmla="*/ 36 h 49"/>
                  <a:gd name="T16" fmla="*/ 55 w 83"/>
                  <a:gd name="T17" fmla="*/ 2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49">
                    <a:moveTo>
                      <a:pt x="51" y="25"/>
                    </a:moveTo>
                    <a:cubicBezTo>
                      <a:pt x="55" y="25"/>
                      <a:pt x="60" y="22"/>
                      <a:pt x="65" y="22"/>
                    </a:cubicBezTo>
                    <a:cubicBezTo>
                      <a:pt x="70" y="22"/>
                      <a:pt x="73" y="22"/>
                      <a:pt x="76" y="18"/>
                    </a:cubicBezTo>
                    <a:cubicBezTo>
                      <a:pt x="83" y="6"/>
                      <a:pt x="73" y="0"/>
                      <a:pt x="64" y="7"/>
                    </a:cubicBezTo>
                    <a:cubicBezTo>
                      <a:pt x="50" y="18"/>
                      <a:pt x="33" y="23"/>
                      <a:pt x="17" y="28"/>
                    </a:cubicBezTo>
                    <a:cubicBezTo>
                      <a:pt x="13" y="29"/>
                      <a:pt x="5" y="29"/>
                      <a:pt x="2" y="31"/>
                    </a:cubicBezTo>
                    <a:cubicBezTo>
                      <a:pt x="0" y="34"/>
                      <a:pt x="1" y="45"/>
                      <a:pt x="1" y="49"/>
                    </a:cubicBezTo>
                    <a:cubicBezTo>
                      <a:pt x="9" y="48"/>
                      <a:pt x="19" y="40"/>
                      <a:pt x="26" y="36"/>
                    </a:cubicBezTo>
                    <a:cubicBezTo>
                      <a:pt x="36" y="31"/>
                      <a:pt x="45" y="27"/>
                      <a:pt x="55" y="23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1" name="Freeform 498"/>
              <p:cNvSpPr>
                <a:spLocks/>
              </p:cNvSpPr>
              <p:nvPr/>
            </p:nvSpPr>
            <p:spPr bwMode="auto">
              <a:xfrm>
                <a:off x="2058" y="1180"/>
                <a:ext cx="76" cy="63"/>
              </a:xfrm>
              <a:custGeom>
                <a:avLst/>
                <a:gdLst>
                  <a:gd name="T0" fmla="*/ 1 w 28"/>
                  <a:gd name="T1" fmla="*/ 21 h 23"/>
                  <a:gd name="T2" fmla="*/ 24 w 28"/>
                  <a:gd name="T3" fmla="*/ 7 h 23"/>
                  <a:gd name="T4" fmla="*/ 10 w 28"/>
                  <a:gd name="T5" fmla="*/ 2 h 23"/>
                  <a:gd name="T6" fmla="*/ 0 w 28"/>
                  <a:gd name="T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3">
                    <a:moveTo>
                      <a:pt x="1" y="21"/>
                    </a:moveTo>
                    <a:cubicBezTo>
                      <a:pt x="10" y="21"/>
                      <a:pt x="28" y="23"/>
                      <a:pt x="24" y="7"/>
                    </a:cubicBezTo>
                    <a:cubicBezTo>
                      <a:pt x="22" y="1"/>
                      <a:pt x="15" y="0"/>
                      <a:pt x="10" y="2"/>
                    </a:cubicBezTo>
                    <a:cubicBezTo>
                      <a:pt x="5" y="5"/>
                      <a:pt x="3" y="9"/>
                      <a:pt x="0" y="14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2" name="Freeform 499"/>
              <p:cNvSpPr>
                <a:spLocks/>
              </p:cNvSpPr>
              <p:nvPr/>
            </p:nvSpPr>
            <p:spPr bwMode="auto">
              <a:xfrm>
                <a:off x="1900" y="960"/>
                <a:ext cx="68" cy="65"/>
              </a:xfrm>
              <a:custGeom>
                <a:avLst/>
                <a:gdLst>
                  <a:gd name="T0" fmla="*/ 5 w 25"/>
                  <a:gd name="T1" fmla="*/ 24 h 24"/>
                  <a:gd name="T2" fmla="*/ 24 w 25"/>
                  <a:gd name="T3" fmla="*/ 10 h 24"/>
                  <a:gd name="T4" fmla="*/ 7 w 25"/>
                  <a:gd name="T5" fmla="*/ 2 h 24"/>
                  <a:gd name="T6" fmla="*/ 0 w 25"/>
                  <a:gd name="T7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5" y="24"/>
                    </a:moveTo>
                    <a:cubicBezTo>
                      <a:pt x="10" y="20"/>
                      <a:pt x="23" y="18"/>
                      <a:pt x="24" y="10"/>
                    </a:cubicBezTo>
                    <a:cubicBezTo>
                      <a:pt x="25" y="0"/>
                      <a:pt x="13" y="0"/>
                      <a:pt x="7" y="2"/>
                    </a:cubicBezTo>
                    <a:cubicBezTo>
                      <a:pt x="3" y="7"/>
                      <a:pt x="3" y="15"/>
                      <a:pt x="0" y="20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3" name="Freeform 500"/>
              <p:cNvSpPr>
                <a:spLocks/>
              </p:cNvSpPr>
              <p:nvPr/>
            </p:nvSpPr>
            <p:spPr bwMode="auto">
              <a:xfrm>
                <a:off x="1051" y="1278"/>
                <a:ext cx="435" cy="468"/>
              </a:xfrm>
              <a:custGeom>
                <a:avLst/>
                <a:gdLst>
                  <a:gd name="T0" fmla="*/ 159 w 160"/>
                  <a:gd name="T1" fmla="*/ 162 h 172"/>
                  <a:gd name="T2" fmla="*/ 109 w 160"/>
                  <a:gd name="T3" fmla="*/ 51 h 172"/>
                  <a:gd name="T4" fmla="*/ 41 w 160"/>
                  <a:gd name="T5" fmla="*/ 21 h 172"/>
                  <a:gd name="T6" fmla="*/ 58 w 160"/>
                  <a:gd name="T7" fmla="*/ 150 h 172"/>
                  <a:gd name="T8" fmla="*/ 154 w 160"/>
                  <a:gd name="T9" fmla="*/ 164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172">
                    <a:moveTo>
                      <a:pt x="159" y="162"/>
                    </a:moveTo>
                    <a:cubicBezTo>
                      <a:pt x="160" y="116"/>
                      <a:pt x="142" y="84"/>
                      <a:pt x="109" y="51"/>
                    </a:cubicBezTo>
                    <a:cubicBezTo>
                      <a:pt x="92" y="34"/>
                      <a:pt x="63" y="0"/>
                      <a:pt x="41" y="21"/>
                    </a:cubicBezTo>
                    <a:cubicBezTo>
                      <a:pt x="0" y="61"/>
                      <a:pt x="14" y="117"/>
                      <a:pt x="58" y="150"/>
                    </a:cubicBezTo>
                    <a:cubicBezTo>
                      <a:pt x="83" y="168"/>
                      <a:pt x="124" y="172"/>
                      <a:pt x="154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4" name="Freeform 501"/>
              <p:cNvSpPr>
                <a:spLocks/>
              </p:cNvSpPr>
              <p:nvPr/>
            </p:nvSpPr>
            <p:spPr bwMode="auto">
              <a:xfrm>
                <a:off x="1070" y="1142"/>
                <a:ext cx="471" cy="381"/>
              </a:xfrm>
              <a:custGeom>
                <a:avLst/>
                <a:gdLst>
                  <a:gd name="T0" fmla="*/ 172 w 173"/>
                  <a:gd name="T1" fmla="*/ 0 h 140"/>
                  <a:gd name="T2" fmla="*/ 173 w 173"/>
                  <a:gd name="T3" fmla="*/ 2 h 140"/>
                  <a:gd name="T4" fmla="*/ 152 w 173"/>
                  <a:gd name="T5" fmla="*/ 14 h 140"/>
                  <a:gd name="T6" fmla="*/ 140 w 173"/>
                  <a:gd name="T7" fmla="*/ 18 h 140"/>
                  <a:gd name="T8" fmla="*/ 121 w 173"/>
                  <a:gd name="T9" fmla="*/ 30 h 140"/>
                  <a:gd name="T10" fmla="*/ 109 w 173"/>
                  <a:gd name="T11" fmla="*/ 39 h 140"/>
                  <a:gd name="T12" fmla="*/ 90 w 173"/>
                  <a:gd name="T13" fmla="*/ 48 h 140"/>
                  <a:gd name="T14" fmla="*/ 75 w 173"/>
                  <a:gd name="T15" fmla="*/ 55 h 140"/>
                  <a:gd name="T16" fmla="*/ 58 w 173"/>
                  <a:gd name="T17" fmla="*/ 62 h 140"/>
                  <a:gd name="T18" fmla="*/ 40 w 173"/>
                  <a:gd name="T19" fmla="*/ 69 h 140"/>
                  <a:gd name="T20" fmla="*/ 12 w 173"/>
                  <a:gd name="T21" fmla="*/ 139 h 140"/>
                  <a:gd name="T22" fmla="*/ 12 w 173"/>
                  <a:gd name="T23" fmla="*/ 139 h 140"/>
                  <a:gd name="T24" fmla="*/ 10 w 173"/>
                  <a:gd name="T25" fmla="*/ 139 h 140"/>
                  <a:gd name="T26" fmla="*/ 39 w 173"/>
                  <a:gd name="T27" fmla="*/ 66 h 140"/>
                  <a:gd name="T28" fmla="*/ 57 w 173"/>
                  <a:gd name="T29" fmla="*/ 60 h 140"/>
                  <a:gd name="T30" fmla="*/ 74 w 173"/>
                  <a:gd name="T31" fmla="*/ 53 h 140"/>
                  <a:gd name="T32" fmla="*/ 89 w 173"/>
                  <a:gd name="T33" fmla="*/ 46 h 140"/>
                  <a:gd name="T34" fmla="*/ 107 w 173"/>
                  <a:gd name="T35" fmla="*/ 36 h 140"/>
                  <a:gd name="T36" fmla="*/ 120 w 173"/>
                  <a:gd name="T37" fmla="*/ 28 h 140"/>
                  <a:gd name="T38" fmla="*/ 139 w 173"/>
                  <a:gd name="T39" fmla="*/ 16 h 140"/>
                  <a:gd name="T40" fmla="*/ 151 w 173"/>
                  <a:gd name="T41" fmla="*/ 11 h 140"/>
                  <a:gd name="T42" fmla="*/ 171 w 173"/>
                  <a:gd name="T43" fmla="*/ 1 h 140"/>
                  <a:gd name="T44" fmla="*/ 172 w 173"/>
                  <a:gd name="T4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3" h="140">
                    <a:moveTo>
                      <a:pt x="172" y="0"/>
                    </a:moveTo>
                    <a:cubicBezTo>
                      <a:pt x="173" y="1"/>
                      <a:pt x="173" y="2"/>
                      <a:pt x="173" y="2"/>
                    </a:cubicBezTo>
                    <a:cubicBezTo>
                      <a:pt x="168" y="8"/>
                      <a:pt x="160" y="11"/>
                      <a:pt x="152" y="14"/>
                    </a:cubicBezTo>
                    <a:cubicBezTo>
                      <a:pt x="147" y="15"/>
                      <a:pt x="144" y="16"/>
                      <a:pt x="140" y="18"/>
                    </a:cubicBezTo>
                    <a:cubicBezTo>
                      <a:pt x="133" y="21"/>
                      <a:pt x="128" y="26"/>
                      <a:pt x="121" y="30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3" y="42"/>
                      <a:pt x="96" y="45"/>
                      <a:pt x="90" y="48"/>
                    </a:cubicBezTo>
                    <a:cubicBezTo>
                      <a:pt x="85" y="50"/>
                      <a:pt x="80" y="52"/>
                      <a:pt x="75" y="55"/>
                    </a:cubicBezTo>
                    <a:cubicBezTo>
                      <a:pt x="70" y="58"/>
                      <a:pt x="64" y="60"/>
                      <a:pt x="58" y="62"/>
                    </a:cubicBezTo>
                    <a:cubicBezTo>
                      <a:pt x="52" y="64"/>
                      <a:pt x="46" y="66"/>
                      <a:pt x="40" y="69"/>
                    </a:cubicBezTo>
                    <a:cubicBezTo>
                      <a:pt x="20" y="81"/>
                      <a:pt x="2" y="116"/>
                      <a:pt x="12" y="139"/>
                    </a:cubicBezTo>
                    <a:cubicBezTo>
                      <a:pt x="12" y="140"/>
                      <a:pt x="13" y="139"/>
                      <a:pt x="12" y="139"/>
                    </a:cubicBezTo>
                    <a:cubicBezTo>
                      <a:pt x="11" y="140"/>
                      <a:pt x="11" y="139"/>
                      <a:pt x="10" y="139"/>
                    </a:cubicBezTo>
                    <a:cubicBezTo>
                      <a:pt x="0" y="114"/>
                      <a:pt x="17" y="79"/>
                      <a:pt x="39" y="66"/>
                    </a:cubicBezTo>
                    <a:cubicBezTo>
                      <a:pt x="45" y="63"/>
                      <a:pt x="51" y="61"/>
                      <a:pt x="57" y="60"/>
                    </a:cubicBezTo>
                    <a:cubicBezTo>
                      <a:pt x="63" y="58"/>
                      <a:pt x="69" y="56"/>
                      <a:pt x="74" y="53"/>
                    </a:cubicBezTo>
                    <a:cubicBezTo>
                      <a:pt x="79" y="50"/>
                      <a:pt x="84" y="48"/>
                      <a:pt x="89" y="46"/>
                    </a:cubicBezTo>
                    <a:cubicBezTo>
                      <a:pt x="95" y="43"/>
                      <a:pt x="102" y="40"/>
                      <a:pt x="107" y="36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6" y="24"/>
                      <a:pt x="132" y="19"/>
                      <a:pt x="139" y="16"/>
                    </a:cubicBezTo>
                    <a:cubicBezTo>
                      <a:pt x="143" y="14"/>
                      <a:pt x="147" y="13"/>
                      <a:pt x="151" y="11"/>
                    </a:cubicBezTo>
                    <a:cubicBezTo>
                      <a:pt x="159" y="9"/>
                      <a:pt x="167" y="6"/>
                      <a:pt x="171" y="1"/>
                    </a:cubicBezTo>
                    <a:cubicBezTo>
                      <a:pt x="171" y="0"/>
                      <a:pt x="172" y="0"/>
                      <a:pt x="17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5" name="Freeform 502"/>
              <p:cNvSpPr>
                <a:spLocks/>
              </p:cNvSpPr>
              <p:nvPr/>
            </p:nvSpPr>
            <p:spPr bwMode="auto">
              <a:xfrm>
                <a:off x="1334" y="930"/>
                <a:ext cx="732" cy="819"/>
              </a:xfrm>
              <a:custGeom>
                <a:avLst/>
                <a:gdLst>
                  <a:gd name="T0" fmla="*/ 0 w 269"/>
                  <a:gd name="T1" fmla="*/ 295 h 301"/>
                  <a:gd name="T2" fmla="*/ 46 w 269"/>
                  <a:gd name="T3" fmla="*/ 292 h 301"/>
                  <a:gd name="T4" fmla="*/ 66 w 269"/>
                  <a:gd name="T5" fmla="*/ 285 h 301"/>
                  <a:gd name="T6" fmla="*/ 120 w 269"/>
                  <a:gd name="T7" fmla="*/ 263 h 301"/>
                  <a:gd name="T8" fmla="*/ 160 w 269"/>
                  <a:gd name="T9" fmla="*/ 234 h 301"/>
                  <a:gd name="T10" fmla="*/ 171 w 269"/>
                  <a:gd name="T11" fmla="*/ 224 h 301"/>
                  <a:gd name="T12" fmla="*/ 192 w 269"/>
                  <a:gd name="T13" fmla="*/ 205 h 301"/>
                  <a:gd name="T14" fmla="*/ 193 w 269"/>
                  <a:gd name="T15" fmla="*/ 205 h 301"/>
                  <a:gd name="T16" fmla="*/ 194 w 269"/>
                  <a:gd name="T17" fmla="*/ 206 h 301"/>
                  <a:gd name="T18" fmla="*/ 197 w 269"/>
                  <a:gd name="T19" fmla="*/ 215 h 301"/>
                  <a:gd name="T20" fmla="*/ 214 w 269"/>
                  <a:gd name="T21" fmla="*/ 241 h 301"/>
                  <a:gd name="T22" fmla="*/ 255 w 269"/>
                  <a:gd name="T23" fmla="*/ 248 h 301"/>
                  <a:gd name="T24" fmla="*/ 243 w 269"/>
                  <a:gd name="T25" fmla="*/ 209 h 301"/>
                  <a:gd name="T26" fmla="*/ 240 w 269"/>
                  <a:gd name="T27" fmla="*/ 206 h 301"/>
                  <a:gd name="T28" fmla="*/ 218 w 269"/>
                  <a:gd name="T29" fmla="*/ 171 h 301"/>
                  <a:gd name="T30" fmla="*/ 213 w 269"/>
                  <a:gd name="T31" fmla="*/ 140 h 301"/>
                  <a:gd name="T32" fmla="*/ 213 w 269"/>
                  <a:gd name="T33" fmla="*/ 134 h 301"/>
                  <a:gd name="T34" fmla="*/ 195 w 269"/>
                  <a:gd name="T35" fmla="*/ 90 h 301"/>
                  <a:gd name="T36" fmla="*/ 120 w 269"/>
                  <a:gd name="T37" fmla="*/ 55 h 301"/>
                  <a:gd name="T38" fmla="*/ 83 w 269"/>
                  <a:gd name="T39" fmla="*/ 40 h 301"/>
                  <a:gd name="T40" fmla="*/ 69 w 269"/>
                  <a:gd name="T41" fmla="*/ 23 h 301"/>
                  <a:gd name="T42" fmla="*/ 65 w 269"/>
                  <a:gd name="T43" fmla="*/ 16 h 301"/>
                  <a:gd name="T44" fmla="*/ 58 w 269"/>
                  <a:gd name="T45" fmla="*/ 5 h 301"/>
                  <a:gd name="T46" fmla="*/ 50 w 269"/>
                  <a:gd name="T47" fmla="*/ 4 h 301"/>
                  <a:gd name="T48" fmla="*/ 35 w 269"/>
                  <a:gd name="T49" fmla="*/ 27 h 301"/>
                  <a:gd name="T50" fmla="*/ 49 w 269"/>
                  <a:gd name="T51" fmla="*/ 66 h 301"/>
                  <a:gd name="T52" fmla="*/ 72 w 269"/>
                  <a:gd name="T53" fmla="*/ 79 h 301"/>
                  <a:gd name="T54" fmla="*/ 73 w 269"/>
                  <a:gd name="T55" fmla="*/ 80 h 301"/>
                  <a:gd name="T56" fmla="*/ 72 w 269"/>
                  <a:gd name="T57" fmla="*/ 82 h 301"/>
                  <a:gd name="T58" fmla="*/ 47 w 269"/>
                  <a:gd name="T59" fmla="*/ 67 h 301"/>
                  <a:gd name="T60" fmla="*/ 32 w 269"/>
                  <a:gd name="T61" fmla="*/ 27 h 301"/>
                  <a:gd name="T62" fmla="*/ 49 w 269"/>
                  <a:gd name="T63" fmla="*/ 2 h 301"/>
                  <a:gd name="T64" fmla="*/ 60 w 269"/>
                  <a:gd name="T65" fmla="*/ 3 h 301"/>
                  <a:gd name="T66" fmla="*/ 67 w 269"/>
                  <a:gd name="T67" fmla="*/ 15 h 301"/>
                  <a:gd name="T68" fmla="*/ 71 w 269"/>
                  <a:gd name="T69" fmla="*/ 22 h 301"/>
                  <a:gd name="T70" fmla="*/ 85 w 269"/>
                  <a:gd name="T71" fmla="*/ 38 h 301"/>
                  <a:gd name="T72" fmla="*/ 120 w 269"/>
                  <a:gd name="T73" fmla="*/ 53 h 301"/>
                  <a:gd name="T74" fmla="*/ 196 w 269"/>
                  <a:gd name="T75" fmla="*/ 88 h 301"/>
                  <a:gd name="T76" fmla="*/ 215 w 269"/>
                  <a:gd name="T77" fmla="*/ 134 h 301"/>
                  <a:gd name="T78" fmla="*/ 215 w 269"/>
                  <a:gd name="T79" fmla="*/ 140 h 301"/>
                  <a:gd name="T80" fmla="*/ 220 w 269"/>
                  <a:gd name="T81" fmla="*/ 170 h 301"/>
                  <a:gd name="T82" fmla="*/ 242 w 269"/>
                  <a:gd name="T83" fmla="*/ 204 h 301"/>
                  <a:gd name="T84" fmla="*/ 245 w 269"/>
                  <a:gd name="T85" fmla="*/ 208 h 301"/>
                  <a:gd name="T86" fmla="*/ 257 w 269"/>
                  <a:gd name="T87" fmla="*/ 250 h 301"/>
                  <a:gd name="T88" fmla="*/ 212 w 269"/>
                  <a:gd name="T89" fmla="*/ 243 h 301"/>
                  <a:gd name="T90" fmla="*/ 195 w 269"/>
                  <a:gd name="T91" fmla="*/ 216 h 301"/>
                  <a:gd name="T92" fmla="*/ 192 w 269"/>
                  <a:gd name="T93" fmla="*/ 208 h 301"/>
                  <a:gd name="T94" fmla="*/ 172 w 269"/>
                  <a:gd name="T95" fmla="*/ 225 h 301"/>
                  <a:gd name="T96" fmla="*/ 162 w 269"/>
                  <a:gd name="T97" fmla="*/ 236 h 301"/>
                  <a:gd name="T98" fmla="*/ 122 w 269"/>
                  <a:gd name="T99" fmla="*/ 265 h 301"/>
                  <a:gd name="T100" fmla="*/ 66 w 269"/>
                  <a:gd name="T101" fmla="*/ 287 h 301"/>
                  <a:gd name="T102" fmla="*/ 47 w 269"/>
                  <a:gd name="T103" fmla="*/ 294 h 301"/>
                  <a:gd name="T104" fmla="*/ 0 w 269"/>
                  <a:gd name="T105" fmla="*/ 29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9" h="301">
                    <a:moveTo>
                      <a:pt x="0" y="295"/>
                    </a:moveTo>
                    <a:cubicBezTo>
                      <a:pt x="15" y="298"/>
                      <a:pt x="32" y="296"/>
                      <a:pt x="46" y="292"/>
                    </a:cubicBezTo>
                    <a:cubicBezTo>
                      <a:pt x="66" y="285"/>
                      <a:pt x="66" y="285"/>
                      <a:pt x="66" y="285"/>
                    </a:cubicBezTo>
                    <a:cubicBezTo>
                      <a:pt x="85" y="279"/>
                      <a:pt x="103" y="273"/>
                      <a:pt x="120" y="263"/>
                    </a:cubicBezTo>
                    <a:cubicBezTo>
                      <a:pt x="134" y="255"/>
                      <a:pt x="148" y="245"/>
                      <a:pt x="160" y="234"/>
                    </a:cubicBezTo>
                    <a:cubicBezTo>
                      <a:pt x="164" y="231"/>
                      <a:pt x="167" y="227"/>
                      <a:pt x="171" y="224"/>
                    </a:cubicBezTo>
                    <a:cubicBezTo>
                      <a:pt x="177" y="216"/>
                      <a:pt x="184" y="209"/>
                      <a:pt x="192" y="205"/>
                    </a:cubicBezTo>
                    <a:cubicBezTo>
                      <a:pt x="192" y="205"/>
                      <a:pt x="193" y="205"/>
                      <a:pt x="193" y="205"/>
                    </a:cubicBezTo>
                    <a:cubicBezTo>
                      <a:pt x="193" y="205"/>
                      <a:pt x="194" y="205"/>
                      <a:pt x="194" y="206"/>
                    </a:cubicBezTo>
                    <a:cubicBezTo>
                      <a:pt x="197" y="215"/>
                      <a:pt x="197" y="215"/>
                      <a:pt x="197" y="215"/>
                    </a:cubicBezTo>
                    <a:cubicBezTo>
                      <a:pt x="201" y="225"/>
                      <a:pt x="204" y="234"/>
                      <a:pt x="214" y="241"/>
                    </a:cubicBezTo>
                    <a:cubicBezTo>
                      <a:pt x="223" y="249"/>
                      <a:pt x="246" y="258"/>
                      <a:pt x="255" y="248"/>
                    </a:cubicBezTo>
                    <a:cubicBezTo>
                      <a:pt x="266" y="238"/>
                      <a:pt x="252" y="220"/>
                      <a:pt x="243" y="209"/>
                    </a:cubicBezTo>
                    <a:cubicBezTo>
                      <a:pt x="240" y="206"/>
                      <a:pt x="240" y="206"/>
                      <a:pt x="240" y="206"/>
                    </a:cubicBezTo>
                    <a:cubicBezTo>
                      <a:pt x="231" y="193"/>
                      <a:pt x="223" y="182"/>
                      <a:pt x="218" y="171"/>
                    </a:cubicBezTo>
                    <a:cubicBezTo>
                      <a:pt x="213" y="161"/>
                      <a:pt x="213" y="150"/>
                      <a:pt x="213" y="140"/>
                    </a:cubicBezTo>
                    <a:cubicBezTo>
                      <a:pt x="213" y="134"/>
                      <a:pt x="213" y="134"/>
                      <a:pt x="213" y="134"/>
                    </a:cubicBezTo>
                    <a:cubicBezTo>
                      <a:pt x="212" y="118"/>
                      <a:pt x="206" y="102"/>
                      <a:pt x="195" y="90"/>
                    </a:cubicBezTo>
                    <a:cubicBezTo>
                      <a:pt x="175" y="69"/>
                      <a:pt x="151" y="58"/>
                      <a:pt x="120" y="55"/>
                    </a:cubicBezTo>
                    <a:cubicBezTo>
                      <a:pt x="106" y="54"/>
                      <a:pt x="94" y="49"/>
                      <a:pt x="83" y="40"/>
                    </a:cubicBezTo>
                    <a:cubicBezTo>
                      <a:pt x="78" y="35"/>
                      <a:pt x="73" y="30"/>
                      <a:pt x="69" y="23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2"/>
                      <a:pt x="61" y="8"/>
                      <a:pt x="58" y="5"/>
                    </a:cubicBezTo>
                    <a:cubicBezTo>
                      <a:pt x="56" y="3"/>
                      <a:pt x="53" y="3"/>
                      <a:pt x="50" y="4"/>
                    </a:cubicBezTo>
                    <a:cubicBezTo>
                      <a:pt x="43" y="7"/>
                      <a:pt x="36" y="20"/>
                      <a:pt x="35" y="27"/>
                    </a:cubicBezTo>
                    <a:cubicBezTo>
                      <a:pt x="32" y="41"/>
                      <a:pt x="37" y="53"/>
                      <a:pt x="49" y="66"/>
                    </a:cubicBezTo>
                    <a:cubicBezTo>
                      <a:pt x="56" y="72"/>
                      <a:pt x="65" y="79"/>
                      <a:pt x="72" y="79"/>
                    </a:cubicBezTo>
                    <a:cubicBezTo>
                      <a:pt x="73" y="79"/>
                      <a:pt x="73" y="80"/>
                      <a:pt x="73" y="80"/>
                    </a:cubicBezTo>
                    <a:cubicBezTo>
                      <a:pt x="73" y="81"/>
                      <a:pt x="73" y="82"/>
                      <a:pt x="72" y="82"/>
                    </a:cubicBezTo>
                    <a:cubicBezTo>
                      <a:pt x="62" y="82"/>
                      <a:pt x="51" y="71"/>
                      <a:pt x="47" y="67"/>
                    </a:cubicBezTo>
                    <a:cubicBezTo>
                      <a:pt x="34" y="55"/>
                      <a:pt x="30" y="41"/>
                      <a:pt x="32" y="27"/>
                    </a:cubicBezTo>
                    <a:cubicBezTo>
                      <a:pt x="34" y="20"/>
                      <a:pt x="40" y="5"/>
                      <a:pt x="49" y="2"/>
                    </a:cubicBezTo>
                    <a:cubicBezTo>
                      <a:pt x="53" y="0"/>
                      <a:pt x="56" y="1"/>
                      <a:pt x="60" y="3"/>
                    </a:cubicBezTo>
                    <a:cubicBezTo>
                      <a:pt x="63" y="6"/>
                      <a:pt x="65" y="11"/>
                      <a:pt x="67" y="15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5" y="28"/>
                      <a:pt x="80" y="33"/>
                      <a:pt x="85" y="38"/>
                    </a:cubicBezTo>
                    <a:cubicBezTo>
                      <a:pt x="96" y="47"/>
                      <a:pt x="107" y="52"/>
                      <a:pt x="120" y="53"/>
                    </a:cubicBezTo>
                    <a:cubicBezTo>
                      <a:pt x="152" y="55"/>
                      <a:pt x="176" y="67"/>
                      <a:pt x="196" y="88"/>
                    </a:cubicBezTo>
                    <a:cubicBezTo>
                      <a:pt x="208" y="101"/>
                      <a:pt x="215" y="117"/>
                      <a:pt x="215" y="134"/>
                    </a:cubicBezTo>
                    <a:cubicBezTo>
                      <a:pt x="215" y="140"/>
                      <a:pt x="215" y="140"/>
                      <a:pt x="215" y="140"/>
                    </a:cubicBezTo>
                    <a:cubicBezTo>
                      <a:pt x="215" y="150"/>
                      <a:pt x="215" y="160"/>
                      <a:pt x="220" y="170"/>
                    </a:cubicBezTo>
                    <a:cubicBezTo>
                      <a:pt x="226" y="181"/>
                      <a:pt x="233" y="192"/>
                      <a:pt x="242" y="204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54" y="219"/>
                      <a:pt x="269" y="238"/>
                      <a:pt x="257" y="250"/>
                    </a:cubicBezTo>
                    <a:cubicBezTo>
                      <a:pt x="246" y="262"/>
                      <a:pt x="221" y="250"/>
                      <a:pt x="212" y="243"/>
                    </a:cubicBezTo>
                    <a:cubicBezTo>
                      <a:pt x="202" y="235"/>
                      <a:pt x="199" y="226"/>
                      <a:pt x="195" y="216"/>
                    </a:cubicBezTo>
                    <a:cubicBezTo>
                      <a:pt x="195" y="216"/>
                      <a:pt x="193" y="210"/>
                      <a:pt x="192" y="208"/>
                    </a:cubicBezTo>
                    <a:cubicBezTo>
                      <a:pt x="185" y="212"/>
                      <a:pt x="179" y="219"/>
                      <a:pt x="172" y="225"/>
                    </a:cubicBezTo>
                    <a:cubicBezTo>
                      <a:pt x="169" y="229"/>
                      <a:pt x="166" y="233"/>
                      <a:pt x="162" y="236"/>
                    </a:cubicBezTo>
                    <a:cubicBezTo>
                      <a:pt x="149" y="247"/>
                      <a:pt x="136" y="257"/>
                      <a:pt x="122" y="265"/>
                    </a:cubicBezTo>
                    <a:cubicBezTo>
                      <a:pt x="104" y="275"/>
                      <a:pt x="85" y="282"/>
                      <a:pt x="66" y="287"/>
                    </a:cubicBezTo>
                    <a:cubicBezTo>
                      <a:pt x="47" y="294"/>
                      <a:pt x="47" y="294"/>
                      <a:pt x="47" y="294"/>
                    </a:cubicBezTo>
                    <a:cubicBezTo>
                      <a:pt x="33" y="299"/>
                      <a:pt x="16" y="301"/>
                      <a:pt x="0" y="298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6" name="Freeform 503"/>
              <p:cNvSpPr>
                <a:spLocks/>
              </p:cNvSpPr>
              <p:nvPr/>
            </p:nvSpPr>
            <p:spPr bwMode="auto">
              <a:xfrm>
                <a:off x="1132" y="1439"/>
                <a:ext cx="254" cy="236"/>
              </a:xfrm>
              <a:custGeom>
                <a:avLst/>
                <a:gdLst>
                  <a:gd name="T0" fmla="*/ 22 w 93"/>
                  <a:gd name="T1" fmla="*/ 0 h 87"/>
                  <a:gd name="T2" fmla="*/ 22 w 93"/>
                  <a:gd name="T3" fmla="*/ 2 h 87"/>
                  <a:gd name="T4" fmla="*/ 25 w 93"/>
                  <a:gd name="T5" fmla="*/ 66 h 87"/>
                  <a:gd name="T6" fmla="*/ 58 w 93"/>
                  <a:gd name="T7" fmla="*/ 84 h 87"/>
                  <a:gd name="T8" fmla="*/ 80 w 93"/>
                  <a:gd name="T9" fmla="*/ 82 h 87"/>
                  <a:gd name="T10" fmla="*/ 92 w 93"/>
                  <a:gd name="T11" fmla="*/ 80 h 87"/>
                  <a:gd name="T12" fmla="*/ 93 w 93"/>
                  <a:gd name="T13" fmla="*/ 81 h 87"/>
                  <a:gd name="T14" fmla="*/ 92 w 93"/>
                  <a:gd name="T15" fmla="*/ 83 h 87"/>
                  <a:gd name="T16" fmla="*/ 80 w 93"/>
                  <a:gd name="T17" fmla="*/ 85 h 87"/>
                  <a:gd name="T18" fmla="*/ 57 w 93"/>
                  <a:gd name="T19" fmla="*/ 86 h 87"/>
                  <a:gd name="T20" fmla="*/ 23 w 93"/>
                  <a:gd name="T21" fmla="*/ 68 h 87"/>
                  <a:gd name="T22" fmla="*/ 20 w 93"/>
                  <a:gd name="T23" fmla="*/ 1 h 87"/>
                  <a:gd name="T24" fmla="*/ 22 w 93"/>
                  <a:gd name="T2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87">
                    <a:moveTo>
                      <a:pt x="22" y="0"/>
                    </a:moveTo>
                    <a:cubicBezTo>
                      <a:pt x="22" y="1"/>
                      <a:pt x="23" y="2"/>
                      <a:pt x="22" y="2"/>
                    </a:cubicBezTo>
                    <a:cubicBezTo>
                      <a:pt x="11" y="22"/>
                      <a:pt x="3" y="45"/>
                      <a:pt x="25" y="66"/>
                    </a:cubicBezTo>
                    <a:cubicBezTo>
                      <a:pt x="35" y="76"/>
                      <a:pt x="45" y="81"/>
                      <a:pt x="58" y="84"/>
                    </a:cubicBezTo>
                    <a:cubicBezTo>
                      <a:pt x="65" y="85"/>
                      <a:pt x="73" y="83"/>
                      <a:pt x="80" y="82"/>
                    </a:cubicBezTo>
                    <a:cubicBezTo>
                      <a:pt x="84" y="81"/>
                      <a:pt x="88" y="81"/>
                      <a:pt x="92" y="80"/>
                    </a:cubicBezTo>
                    <a:cubicBezTo>
                      <a:pt x="93" y="80"/>
                      <a:pt x="93" y="81"/>
                      <a:pt x="93" y="81"/>
                    </a:cubicBezTo>
                    <a:cubicBezTo>
                      <a:pt x="93" y="82"/>
                      <a:pt x="93" y="83"/>
                      <a:pt x="92" y="83"/>
                    </a:cubicBezTo>
                    <a:cubicBezTo>
                      <a:pt x="88" y="83"/>
                      <a:pt x="84" y="84"/>
                      <a:pt x="80" y="85"/>
                    </a:cubicBezTo>
                    <a:cubicBezTo>
                      <a:pt x="73" y="86"/>
                      <a:pt x="65" y="87"/>
                      <a:pt x="57" y="86"/>
                    </a:cubicBezTo>
                    <a:cubicBezTo>
                      <a:pt x="44" y="84"/>
                      <a:pt x="34" y="78"/>
                      <a:pt x="23" y="68"/>
                    </a:cubicBezTo>
                    <a:cubicBezTo>
                      <a:pt x="0" y="46"/>
                      <a:pt x="9" y="21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7" name="Freeform 504"/>
              <p:cNvSpPr>
                <a:spLocks/>
              </p:cNvSpPr>
              <p:nvPr/>
            </p:nvSpPr>
            <p:spPr bwMode="auto">
              <a:xfrm>
                <a:off x="1386" y="1651"/>
                <a:ext cx="11" cy="19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1 h 7"/>
                  <a:gd name="T4" fmla="*/ 3 w 4"/>
                  <a:gd name="T5" fmla="*/ 1 h 7"/>
                  <a:gd name="T6" fmla="*/ 3 w 4"/>
                  <a:gd name="T7" fmla="*/ 1 h 7"/>
                  <a:gd name="T8" fmla="*/ 4 w 4"/>
                  <a:gd name="T9" fmla="*/ 2 h 7"/>
                  <a:gd name="T10" fmla="*/ 3 w 4"/>
                  <a:gd name="T11" fmla="*/ 5 h 7"/>
                  <a:gd name="T12" fmla="*/ 3 w 4"/>
                  <a:gd name="T13" fmla="*/ 6 h 7"/>
                  <a:gd name="T14" fmla="*/ 3 w 4"/>
                  <a:gd name="T15" fmla="*/ 6 h 7"/>
                  <a:gd name="T16" fmla="*/ 3 w 4"/>
                  <a:gd name="T17" fmla="*/ 6 h 7"/>
                  <a:gd name="T18" fmla="*/ 3 w 4"/>
                  <a:gd name="T19" fmla="*/ 6 h 7"/>
                  <a:gd name="T20" fmla="*/ 2 w 4"/>
                  <a:gd name="T21" fmla="*/ 7 h 7"/>
                  <a:gd name="T22" fmla="*/ 0 w 4"/>
                  <a:gd name="T23" fmla="*/ 6 h 7"/>
                  <a:gd name="T24" fmla="*/ 1 w 4"/>
                  <a:gd name="T25" fmla="*/ 5 h 7"/>
                  <a:gd name="T26" fmla="*/ 0 w 4"/>
                  <a:gd name="T27" fmla="*/ 1 h 7"/>
                  <a:gd name="T28" fmla="*/ 0 w 4"/>
                  <a:gd name="T29" fmla="*/ 1 h 7"/>
                  <a:gd name="T30" fmla="*/ 0 w 4"/>
                  <a:gd name="T31" fmla="*/ 1 h 7"/>
                  <a:gd name="T32" fmla="*/ 1 w 4"/>
                  <a:gd name="T33" fmla="*/ 0 h 7"/>
                  <a:gd name="T34" fmla="*/ 3 w 4"/>
                  <a:gd name="T3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8" name="Freeform 505"/>
              <p:cNvSpPr>
                <a:spLocks/>
              </p:cNvSpPr>
              <p:nvPr/>
            </p:nvSpPr>
            <p:spPr bwMode="auto">
              <a:xfrm>
                <a:off x="1184" y="1558"/>
                <a:ext cx="85" cy="55"/>
              </a:xfrm>
              <a:custGeom>
                <a:avLst/>
                <a:gdLst>
                  <a:gd name="T0" fmla="*/ 31 w 31"/>
                  <a:gd name="T1" fmla="*/ 1 h 20"/>
                  <a:gd name="T2" fmla="*/ 30 w 31"/>
                  <a:gd name="T3" fmla="*/ 3 h 20"/>
                  <a:gd name="T4" fmla="*/ 23 w 31"/>
                  <a:gd name="T5" fmla="*/ 7 h 20"/>
                  <a:gd name="T6" fmla="*/ 3 w 31"/>
                  <a:gd name="T7" fmla="*/ 19 h 20"/>
                  <a:gd name="T8" fmla="*/ 1 w 31"/>
                  <a:gd name="T9" fmla="*/ 19 h 20"/>
                  <a:gd name="T10" fmla="*/ 1 w 31"/>
                  <a:gd name="T11" fmla="*/ 17 h 20"/>
                  <a:gd name="T12" fmla="*/ 22 w 31"/>
                  <a:gd name="T13" fmla="*/ 4 h 20"/>
                  <a:gd name="T14" fmla="*/ 29 w 31"/>
                  <a:gd name="T15" fmla="*/ 1 h 20"/>
                  <a:gd name="T16" fmla="*/ 31 w 31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0">
                    <a:moveTo>
                      <a:pt x="31" y="1"/>
                    </a:moveTo>
                    <a:cubicBezTo>
                      <a:pt x="31" y="2"/>
                      <a:pt x="31" y="3"/>
                      <a:pt x="30" y="3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6" y="11"/>
                      <a:pt x="7" y="15"/>
                      <a:pt x="3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0" y="18"/>
                      <a:pt x="1" y="18"/>
                      <a:pt x="1" y="17"/>
                    </a:cubicBezTo>
                    <a:cubicBezTo>
                      <a:pt x="6" y="13"/>
                      <a:pt x="15" y="9"/>
                      <a:pt x="22" y="4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0" y="0"/>
                      <a:pt x="30" y="1"/>
                      <a:pt x="3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9" name="Freeform 506"/>
              <p:cNvSpPr>
                <a:spLocks/>
              </p:cNvSpPr>
              <p:nvPr/>
            </p:nvSpPr>
            <p:spPr bwMode="auto">
              <a:xfrm>
                <a:off x="1260" y="1515"/>
                <a:ext cx="55" cy="63"/>
              </a:xfrm>
              <a:custGeom>
                <a:avLst/>
                <a:gdLst>
                  <a:gd name="T0" fmla="*/ 1 w 20"/>
                  <a:gd name="T1" fmla="*/ 19 h 23"/>
                  <a:gd name="T2" fmla="*/ 20 w 20"/>
                  <a:gd name="T3" fmla="*/ 22 h 23"/>
                  <a:gd name="T4" fmla="*/ 5 w 20"/>
                  <a:gd name="T5" fmla="*/ 0 h 23"/>
                  <a:gd name="T6" fmla="*/ 2 w 20"/>
                  <a:gd name="T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" y="19"/>
                    </a:moveTo>
                    <a:cubicBezTo>
                      <a:pt x="8" y="19"/>
                      <a:pt x="14" y="23"/>
                      <a:pt x="20" y="22"/>
                    </a:cubicBezTo>
                    <a:cubicBezTo>
                      <a:pt x="16" y="15"/>
                      <a:pt x="10" y="7"/>
                      <a:pt x="5" y="0"/>
                    </a:cubicBezTo>
                    <a:cubicBezTo>
                      <a:pt x="0" y="2"/>
                      <a:pt x="1" y="14"/>
                      <a:pt x="2" y="19"/>
                    </a:cubicBezTo>
                  </a:path>
                </a:pathLst>
              </a:custGeom>
              <a:solidFill>
                <a:srgbClr val="937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0" name="Freeform 507"/>
              <p:cNvSpPr>
                <a:spLocks noEditPoints="1"/>
              </p:cNvSpPr>
              <p:nvPr/>
            </p:nvSpPr>
            <p:spPr bwMode="auto">
              <a:xfrm>
                <a:off x="1258" y="1510"/>
                <a:ext cx="62" cy="70"/>
              </a:xfrm>
              <a:custGeom>
                <a:avLst/>
                <a:gdLst>
                  <a:gd name="T0" fmla="*/ 6 w 23"/>
                  <a:gd name="T1" fmla="*/ 1 h 26"/>
                  <a:gd name="T2" fmla="*/ 2 w 23"/>
                  <a:gd name="T3" fmla="*/ 6 h 26"/>
                  <a:gd name="T4" fmla="*/ 2 w 23"/>
                  <a:gd name="T5" fmla="*/ 20 h 26"/>
                  <a:gd name="T6" fmla="*/ 1 w 23"/>
                  <a:gd name="T7" fmla="*/ 20 h 26"/>
                  <a:gd name="T8" fmla="*/ 1 w 23"/>
                  <a:gd name="T9" fmla="*/ 21 h 26"/>
                  <a:gd name="T10" fmla="*/ 2 w 23"/>
                  <a:gd name="T11" fmla="*/ 22 h 26"/>
                  <a:gd name="T12" fmla="*/ 3 w 23"/>
                  <a:gd name="T13" fmla="*/ 22 h 26"/>
                  <a:gd name="T14" fmla="*/ 3 w 23"/>
                  <a:gd name="T15" fmla="*/ 22 h 26"/>
                  <a:gd name="T16" fmla="*/ 10 w 23"/>
                  <a:gd name="T17" fmla="*/ 24 h 26"/>
                  <a:gd name="T18" fmla="*/ 22 w 23"/>
                  <a:gd name="T19" fmla="*/ 25 h 26"/>
                  <a:gd name="T20" fmla="*/ 23 w 23"/>
                  <a:gd name="T21" fmla="*/ 25 h 26"/>
                  <a:gd name="T22" fmla="*/ 23 w 23"/>
                  <a:gd name="T23" fmla="*/ 23 h 26"/>
                  <a:gd name="T24" fmla="*/ 12 w 23"/>
                  <a:gd name="T25" fmla="*/ 7 h 26"/>
                  <a:gd name="T26" fmla="*/ 7 w 23"/>
                  <a:gd name="T27" fmla="*/ 1 h 26"/>
                  <a:gd name="T28" fmla="*/ 6 w 23"/>
                  <a:gd name="T29" fmla="*/ 1 h 26"/>
                  <a:gd name="T30" fmla="*/ 19 w 23"/>
                  <a:gd name="T31" fmla="*/ 23 h 26"/>
                  <a:gd name="T32" fmla="*/ 11 w 23"/>
                  <a:gd name="T33" fmla="*/ 21 h 26"/>
                  <a:gd name="T34" fmla="*/ 4 w 23"/>
                  <a:gd name="T35" fmla="*/ 20 h 26"/>
                  <a:gd name="T36" fmla="*/ 4 w 23"/>
                  <a:gd name="T37" fmla="*/ 6 h 26"/>
                  <a:gd name="T38" fmla="*/ 6 w 23"/>
                  <a:gd name="T39" fmla="*/ 3 h 26"/>
                  <a:gd name="T40" fmla="*/ 10 w 23"/>
                  <a:gd name="T41" fmla="*/ 9 h 26"/>
                  <a:gd name="T42" fmla="*/ 19 w 23"/>
                  <a:gd name="T43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6">
                    <a:moveTo>
                      <a:pt x="6" y="1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0" y="10"/>
                      <a:pt x="1" y="16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2" y="22"/>
                      <a:pt x="2" y="22"/>
                    </a:cubicBezTo>
                    <a:cubicBezTo>
                      <a:pt x="2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2"/>
                      <a:pt x="8" y="23"/>
                      <a:pt x="10" y="24"/>
                    </a:cubicBezTo>
                    <a:cubicBezTo>
                      <a:pt x="14" y="25"/>
                      <a:pt x="18" y="26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19" y="18"/>
                      <a:pt x="15" y="13"/>
                      <a:pt x="12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1"/>
                    </a:cubicBezTo>
                    <a:close/>
                    <a:moveTo>
                      <a:pt x="19" y="23"/>
                    </a:moveTo>
                    <a:cubicBezTo>
                      <a:pt x="16" y="23"/>
                      <a:pt x="14" y="22"/>
                      <a:pt x="11" y="21"/>
                    </a:cubicBezTo>
                    <a:cubicBezTo>
                      <a:pt x="9" y="21"/>
                      <a:pt x="7" y="20"/>
                      <a:pt x="4" y="20"/>
                    </a:cubicBezTo>
                    <a:cubicBezTo>
                      <a:pt x="3" y="13"/>
                      <a:pt x="4" y="9"/>
                      <a:pt x="4" y="6"/>
                    </a:cubicBezTo>
                    <a:cubicBezTo>
                      <a:pt x="5" y="5"/>
                      <a:pt x="5" y="4"/>
                      <a:pt x="6" y="3"/>
                    </a:cubicBezTo>
                    <a:cubicBezTo>
                      <a:pt x="7" y="5"/>
                      <a:pt x="10" y="9"/>
                      <a:pt x="10" y="9"/>
                    </a:cubicBezTo>
                    <a:cubicBezTo>
                      <a:pt x="13" y="13"/>
                      <a:pt x="16" y="18"/>
                      <a:pt x="19" y="2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1" name="Freeform 508"/>
              <p:cNvSpPr>
                <a:spLocks/>
              </p:cNvSpPr>
              <p:nvPr/>
            </p:nvSpPr>
            <p:spPr bwMode="auto">
              <a:xfrm>
                <a:off x="1745" y="1390"/>
                <a:ext cx="41" cy="46"/>
              </a:xfrm>
              <a:custGeom>
                <a:avLst/>
                <a:gdLst>
                  <a:gd name="T0" fmla="*/ 12 w 15"/>
                  <a:gd name="T1" fmla="*/ 6 h 17"/>
                  <a:gd name="T2" fmla="*/ 13 w 15"/>
                  <a:gd name="T3" fmla="*/ 16 h 17"/>
                  <a:gd name="T4" fmla="*/ 11 w 15"/>
                  <a:gd name="T5" fmla="*/ 16 h 17"/>
                  <a:gd name="T6" fmla="*/ 11 w 15"/>
                  <a:gd name="T7" fmla="*/ 15 h 17"/>
                  <a:gd name="T8" fmla="*/ 10 w 15"/>
                  <a:gd name="T9" fmla="*/ 7 h 17"/>
                  <a:gd name="T10" fmla="*/ 2 w 15"/>
                  <a:gd name="T11" fmla="*/ 3 h 17"/>
                  <a:gd name="T12" fmla="*/ 0 w 15"/>
                  <a:gd name="T13" fmla="*/ 2 h 17"/>
                  <a:gd name="T14" fmla="*/ 2 w 15"/>
                  <a:gd name="T15" fmla="*/ 1 h 17"/>
                  <a:gd name="T16" fmla="*/ 12 w 15"/>
                  <a:gd name="T1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5" y="9"/>
                      <a:pt x="15" y="13"/>
                      <a:pt x="13" y="16"/>
                    </a:cubicBezTo>
                    <a:cubicBezTo>
                      <a:pt x="13" y="16"/>
                      <a:pt x="12" y="17"/>
                      <a:pt x="11" y="16"/>
                    </a:cubicBezTo>
                    <a:cubicBezTo>
                      <a:pt x="11" y="16"/>
                      <a:pt x="10" y="15"/>
                      <a:pt x="11" y="15"/>
                    </a:cubicBezTo>
                    <a:cubicBezTo>
                      <a:pt x="13" y="11"/>
                      <a:pt x="11" y="8"/>
                      <a:pt x="10" y="7"/>
                    </a:cubicBezTo>
                    <a:cubicBezTo>
                      <a:pt x="8" y="4"/>
                      <a:pt x="5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0"/>
                      <a:pt x="10" y="2"/>
                      <a:pt x="12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2" name="Freeform 509"/>
              <p:cNvSpPr>
                <a:spLocks/>
              </p:cNvSpPr>
              <p:nvPr/>
            </p:nvSpPr>
            <p:spPr bwMode="auto">
              <a:xfrm>
                <a:off x="1554" y="1180"/>
                <a:ext cx="36" cy="41"/>
              </a:xfrm>
              <a:custGeom>
                <a:avLst/>
                <a:gdLst>
                  <a:gd name="T0" fmla="*/ 11 w 13"/>
                  <a:gd name="T1" fmla="*/ 7 h 15"/>
                  <a:gd name="T2" fmla="*/ 12 w 13"/>
                  <a:gd name="T3" fmla="*/ 14 h 15"/>
                  <a:gd name="T4" fmla="*/ 10 w 13"/>
                  <a:gd name="T5" fmla="*/ 15 h 15"/>
                  <a:gd name="T6" fmla="*/ 9 w 13"/>
                  <a:gd name="T7" fmla="*/ 13 h 15"/>
                  <a:gd name="T8" fmla="*/ 9 w 13"/>
                  <a:gd name="T9" fmla="*/ 8 h 15"/>
                  <a:gd name="T10" fmla="*/ 2 w 13"/>
                  <a:gd name="T11" fmla="*/ 3 h 15"/>
                  <a:gd name="T12" fmla="*/ 1 w 13"/>
                  <a:gd name="T13" fmla="*/ 2 h 15"/>
                  <a:gd name="T14" fmla="*/ 2 w 13"/>
                  <a:gd name="T15" fmla="*/ 1 h 15"/>
                  <a:gd name="T16" fmla="*/ 11 w 13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11" y="7"/>
                    </a:moveTo>
                    <a:cubicBezTo>
                      <a:pt x="13" y="9"/>
                      <a:pt x="13" y="12"/>
                      <a:pt x="12" y="14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1"/>
                      <a:pt x="10" y="10"/>
                      <a:pt x="9" y="8"/>
                    </a:cubicBezTo>
                    <a:cubicBezTo>
                      <a:pt x="8" y="5"/>
                      <a:pt x="5" y="3"/>
                      <a:pt x="2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6" y="1"/>
                      <a:pt x="10" y="3"/>
                      <a:pt x="1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3" name="Freeform 510"/>
              <p:cNvSpPr>
                <a:spLocks/>
              </p:cNvSpPr>
              <p:nvPr/>
            </p:nvSpPr>
            <p:spPr bwMode="auto">
              <a:xfrm>
                <a:off x="1914" y="1178"/>
                <a:ext cx="220" cy="133"/>
              </a:xfrm>
              <a:custGeom>
                <a:avLst/>
                <a:gdLst>
                  <a:gd name="T0" fmla="*/ 77 w 81"/>
                  <a:gd name="T1" fmla="*/ 4 h 49"/>
                  <a:gd name="T2" fmla="*/ 74 w 81"/>
                  <a:gd name="T3" fmla="*/ 19 h 49"/>
                  <a:gd name="T4" fmla="*/ 62 w 81"/>
                  <a:gd name="T5" fmla="*/ 23 h 49"/>
                  <a:gd name="T6" fmla="*/ 58 w 81"/>
                  <a:gd name="T7" fmla="*/ 22 h 49"/>
                  <a:gd name="T8" fmla="*/ 40 w 81"/>
                  <a:gd name="T9" fmla="*/ 29 h 49"/>
                  <a:gd name="T10" fmla="*/ 34 w 81"/>
                  <a:gd name="T11" fmla="*/ 33 h 49"/>
                  <a:gd name="T12" fmla="*/ 25 w 81"/>
                  <a:gd name="T13" fmla="*/ 37 h 49"/>
                  <a:gd name="T14" fmla="*/ 2 w 81"/>
                  <a:gd name="T15" fmla="*/ 49 h 49"/>
                  <a:gd name="T16" fmla="*/ 0 w 81"/>
                  <a:gd name="T17" fmla="*/ 48 h 49"/>
                  <a:gd name="T18" fmla="*/ 1 w 81"/>
                  <a:gd name="T19" fmla="*/ 47 h 49"/>
                  <a:gd name="T20" fmla="*/ 24 w 81"/>
                  <a:gd name="T21" fmla="*/ 35 h 49"/>
                  <a:gd name="T22" fmla="*/ 33 w 81"/>
                  <a:gd name="T23" fmla="*/ 31 h 49"/>
                  <a:gd name="T24" fmla="*/ 39 w 81"/>
                  <a:gd name="T25" fmla="*/ 27 h 49"/>
                  <a:gd name="T26" fmla="*/ 58 w 81"/>
                  <a:gd name="T27" fmla="*/ 20 h 49"/>
                  <a:gd name="T28" fmla="*/ 63 w 81"/>
                  <a:gd name="T29" fmla="*/ 20 h 49"/>
                  <a:gd name="T30" fmla="*/ 72 w 81"/>
                  <a:gd name="T31" fmla="*/ 17 h 49"/>
                  <a:gd name="T32" fmla="*/ 75 w 81"/>
                  <a:gd name="T33" fmla="*/ 5 h 49"/>
                  <a:gd name="T34" fmla="*/ 69 w 81"/>
                  <a:gd name="T35" fmla="*/ 2 h 49"/>
                  <a:gd name="T36" fmla="*/ 54 w 81"/>
                  <a:gd name="T37" fmla="*/ 16 h 49"/>
                  <a:gd name="T38" fmla="*/ 53 w 81"/>
                  <a:gd name="T39" fmla="*/ 17 h 49"/>
                  <a:gd name="T40" fmla="*/ 33 w 81"/>
                  <a:gd name="T41" fmla="*/ 22 h 49"/>
                  <a:gd name="T42" fmla="*/ 26 w 81"/>
                  <a:gd name="T43" fmla="*/ 24 h 49"/>
                  <a:gd name="T44" fmla="*/ 22 w 81"/>
                  <a:gd name="T45" fmla="*/ 25 h 49"/>
                  <a:gd name="T46" fmla="*/ 2 w 81"/>
                  <a:gd name="T47" fmla="*/ 32 h 49"/>
                  <a:gd name="T48" fmla="*/ 0 w 81"/>
                  <a:gd name="T49" fmla="*/ 31 h 49"/>
                  <a:gd name="T50" fmla="*/ 0 w 81"/>
                  <a:gd name="T51" fmla="*/ 30 h 49"/>
                  <a:gd name="T52" fmla="*/ 1 w 81"/>
                  <a:gd name="T53" fmla="*/ 29 h 49"/>
                  <a:gd name="T54" fmla="*/ 21 w 81"/>
                  <a:gd name="T55" fmla="*/ 23 h 49"/>
                  <a:gd name="T56" fmla="*/ 25 w 81"/>
                  <a:gd name="T57" fmla="*/ 21 h 49"/>
                  <a:gd name="T58" fmla="*/ 32 w 81"/>
                  <a:gd name="T59" fmla="*/ 19 h 49"/>
                  <a:gd name="T60" fmla="*/ 52 w 81"/>
                  <a:gd name="T61" fmla="*/ 14 h 49"/>
                  <a:gd name="T62" fmla="*/ 69 w 81"/>
                  <a:gd name="T63" fmla="*/ 0 h 49"/>
                  <a:gd name="T64" fmla="*/ 77 w 81"/>
                  <a:gd name="T65" fmla="*/ 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1" h="49">
                    <a:moveTo>
                      <a:pt x="77" y="4"/>
                    </a:moveTo>
                    <a:cubicBezTo>
                      <a:pt x="81" y="9"/>
                      <a:pt x="78" y="15"/>
                      <a:pt x="74" y="19"/>
                    </a:cubicBezTo>
                    <a:cubicBezTo>
                      <a:pt x="69" y="24"/>
                      <a:pt x="66" y="23"/>
                      <a:pt x="62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4" y="22"/>
                      <a:pt x="46" y="26"/>
                      <a:pt x="40" y="29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17" y="40"/>
                      <a:pt x="9" y="44"/>
                      <a:pt x="2" y="49"/>
                    </a:cubicBezTo>
                    <a:cubicBezTo>
                      <a:pt x="2" y="49"/>
                      <a:pt x="1" y="49"/>
                      <a:pt x="0" y="48"/>
                    </a:cubicBezTo>
                    <a:cubicBezTo>
                      <a:pt x="0" y="48"/>
                      <a:pt x="0" y="47"/>
                      <a:pt x="1" y="47"/>
                    </a:cubicBezTo>
                    <a:cubicBezTo>
                      <a:pt x="8" y="42"/>
                      <a:pt x="16" y="38"/>
                      <a:pt x="24" y="35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6" y="24"/>
                      <a:pt x="53" y="20"/>
                      <a:pt x="58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7" y="21"/>
                      <a:pt x="69" y="21"/>
                      <a:pt x="72" y="17"/>
                    </a:cubicBezTo>
                    <a:cubicBezTo>
                      <a:pt x="74" y="16"/>
                      <a:pt x="79" y="10"/>
                      <a:pt x="75" y="5"/>
                    </a:cubicBezTo>
                    <a:cubicBezTo>
                      <a:pt x="73" y="3"/>
                      <a:pt x="71" y="2"/>
                      <a:pt x="69" y="2"/>
                    </a:cubicBezTo>
                    <a:cubicBezTo>
                      <a:pt x="64" y="3"/>
                      <a:pt x="58" y="10"/>
                      <a:pt x="54" y="16"/>
                    </a:cubicBezTo>
                    <a:cubicBezTo>
                      <a:pt x="54" y="17"/>
                      <a:pt x="54" y="17"/>
                      <a:pt x="53" y="17"/>
                    </a:cubicBezTo>
                    <a:cubicBezTo>
                      <a:pt x="47" y="17"/>
                      <a:pt x="40" y="19"/>
                      <a:pt x="33" y="2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5" y="27"/>
                      <a:pt x="8" y="29"/>
                      <a:pt x="2" y="32"/>
                    </a:cubicBezTo>
                    <a:cubicBezTo>
                      <a:pt x="1" y="32"/>
                      <a:pt x="0" y="32"/>
                      <a:pt x="0" y="31"/>
                    </a:cubicBezTo>
                    <a:cubicBezTo>
                      <a:pt x="0" y="31"/>
                      <a:pt x="0" y="31"/>
                      <a:pt x="0" y="30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7" y="26"/>
                      <a:pt x="14" y="25"/>
                      <a:pt x="21" y="2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32" y="19"/>
                      <a:pt x="32" y="19"/>
                    </a:cubicBezTo>
                    <a:cubicBezTo>
                      <a:pt x="39" y="17"/>
                      <a:pt x="46" y="15"/>
                      <a:pt x="52" y="14"/>
                    </a:cubicBezTo>
                    <a:cubicBezTo>
                      <a:pt x="55" y="11"/>
                      <a:pt x="61" y="0"/>
                      <a:pt x="69" y="0"/>
                    </a:cubicBezTo>
                    <a:cubicBezTo>
                      <a:pt x="72" y="0"/>
                      <a:pt x="74" y="1"/>
                      <a:pt x="77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4" name="Freeform 511"/>
              <p:cNvSpPr>
                <a:spLocks/>
              </p:cNvSpPr>
              <p:nvPr/>
            </p:nvSpPr>
            <p:spPr bwMode="auto">
              <a:xfrm>
                <a:off x="1797" y="960"/>
                <a:ext cx="171" cy="177"/>
              </a:xfrm>
              <a:custGeom>
                <a:avLst/>
                <a:gdLst>
                  <a:gd name="T0" fmla="*/ 61 w 63"/>
                  <a:gd name="T1" fmla="*/ 5 h 65"/>
                  <a:gd name="T2" fmla="*/ 60 w 63"/>
                  <a:gd name="T3" fmla="*/ 15 h 65"/>
                  <a:gd name="T4" fmla="*/ 51 w 63"/>
                  <a:gd name="T5" fmla="*/ 20 h 65"/>
                  <a:gd name="T6" fmla="*/ 47 w 63"/>
                  <a:gd name="T7" fmla="*/ 22 h 65"/>
                  <a:gd name="T8" fmla="*/ 40 w 63"/>
                  <a:gd name="T9" fmla="*/ 29 h 65"/>
                  <a:gd name="T10" fmla="*/ 38 w 63"/>
                  <a:gd name="T11" fmla="*/ 32 h 65"/>
                  <a:gd name="T12" fmla="*/ 32 w 63"/>
                  <a:gd name="T13" fmla="*/ 41 h 65"/>
                  <a:gd name="T14" fmla="*/ 10 w 63"/>
                  <a:gd name="T15" fmla="*/ 65 h 65"/>
                  <a:gd name="T16" fmla="*/ 9 w 63"/>
                  <a:gd name="T17" fmla="*/ 63 h 65"/>
                  <a:gd name="T18" fmla="*/ 11 w 63"/>
                  <a:gd name="T19" fmla="*/ 62 h 65"/>
                  <a:gd name="T20" fmla="*/ 29 w 63"/>
                  <a:gd name="T21" fmla="*/ 39 h 65"/>
                  <a:gd name="T22" fmla="*/ 36 w 63"/>
                  <a:gd name="T23" fmla="*/ 31 h 65"/>
                  <a:gd name="T24" fmla="*/ 38 w 63"/>
                  <a:gd name="T25" fmla="*/ 27 h 65"/>
                  <a:gd name="T26" fmla="*/ 45 w 63"/>
                  <a:gd name="T27" fmla="*/ 20 h 65"/>
                  <a:gd name="T28" fmla="*/ 50 w 63"/>
                  <a:gd name="T29" fmla="*/ 17 h 65"/>
                  <a:gd name="T30" fmla="*/ 58 w 63"/>
                  <a:gd name="T31" fmla="*/ 13 h 65"/>
                  <a:gd name="T32" fmla="*/ 59 w 63"/>
                  <a:gd name="T33" fmla="*/ 6 h 65"/>
                  <a:gd name="T34" fmla="*/ 51 w 63"/>
                  <a:gd name="T35" fmla="*/ 3 h 65"/>
                  <a:gd name="T36" fmla="*/ 43 w 63"/>
                  <a:gd name="T37" fmla="*/ 9 h 65"/>
                  <a:gd name="T38" fmla="*/ 41 w 63"/>
                  <a:gd name="T39" fmla="*/ 14 h 65"/>
                  <a:gd name="T40" fmla="*/ 38 w 63"/>
                  <a:gd name="T41" fmla="*/ 22 h 65"/>
                  <a:gd name="T42" fmla="*/ 29 w 63"/>
                  <a:gd name="T43" fmla="*/ 32 h 65"/>
                  <a:gd name="T44" fmla="*/ 25 w 63"/>
                  <a:gd name="T45" fmla="*/ 36 h 65"/>
                  <a:gd name="T46" fmla="*/ 21 w 63"/>
                  <a:gd name="T47" fmla="*/ 40 h 65"/>
                  <a:gd name="T48" fmla="*/ 2 w 63"/>
                  <a:gd name="T49" fmla="*/ 57 h 65"/>
                  <a:gd name="T50" fmla="*/ 1 w 63"/>
                  <a:gd name="T51" fmla="*/ 57 h 65"/>
                  <a:gd name="T52" fmla="*/ 1 w 63"/>
                  <a:gd name="T53" fmla="*/ 55 h 65"/>
                  <a:gd name="T54" fmla="*/ 19 w 63"/>
                  <a:gd name="T55" fmla="*/ 39 h 65"/>
                  <a:gd name="T56" fmla="*/ 23 w 63"/>
                  <a:gd name="T57" fmla="*/ 35 h 65"/>
                  <a:gd name="T58" fmla="*/ 27 w 63"/>
                  <a:gd name="T59" fmla="*/ 30 h 65"/>
                  <a:gd name="T60" fmla="*/ 36 w 63"/>
                  <a:gd name="T61" fmla="*/ 21 h 65"/>
                  <a:gd name="T62" fmla="*/ 39 w 63"/>
                  <a:gd name="T63" fmla="*/ 14 h 65"/>
                  <a:gd name="T64" fmla="*/ 40 w 63"/>
                  <a:gd name="T65" fmla="*/ 8 h 65"/>
                  <a:gd name="T66" fmla="*/ 51 w 63"/>
                  <a:gd name="T67" fmla="*/ 0 h 65"/>
                  <a:gd name="T68" fmla="*/ 61 w 63"/>
                  <a:gd name="T69" fmla="*/ 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65">
                    <a:moveTo>
                      <a:pt x="61" y="5"/>
                    </a:moveTo>
                    <a:cubicBezTo>
                      <a:pt x="62" y="6"/>
                      <a:pt x="63" y="10"/>
                      <a:pt x="60" y="15"/>
                    </a:cubicBezTo>
                    <a:cubicBezTo>
                      <a:pt x="58" y="18"/>
                      <a:pt x="54" y="19"/>
                      <a:pt x="51" y="20"/>
                    </a:cubicBezTo>
                    <a:cubicBezTo>
                      <a:pt x="50" y="20"/>
                      <a:pt x="48" y="21"/>
                      <a:pt x="47" y="22"/>
                    </a:cubicBezTo>
                    <a:cubicBezTo>
                      <a:pt x="44" y="23"/>
                      <a:pt x="42" y="26"/>
                      <a:pt x="40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0" y="57"/>
                      <a:pt x="14" y="65"/>
                      <a:pt x="10" y="65"/>
                    </a:cubicBezTo>
                    <a:cubicBezTo>
                      <a:pt x="10" y="65"/>
                      <a:pt x="9" y="64"/>
                      <a:pt x="9" y="63"/>
                    </a:cubicBezTo>
                    <a:cubicBezTo>
                      <a:pt x="9" y="63"/>
                      <a:pt x="10" y="62"/>
                      <a:pt x="11" y="62"/>
                    </a:cubicBezTo>
                    <a:cubicBezTo>
                      <a:pt x="14" y="62"/>
                      <a:pt x="24" y="47"/>
                      <a:pt x="29" y="39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0" y="24"/>
                      <a:pt x="42" y="21"/>
                      <a:pt x="45" y="20"/>
                    </a:cubicBezTo>
                    <a:cubicBezTo>
                      <a:pt x="47" y="19"/>
                      <a:pt x="49" y="18"/>
                      <a:pt x="50" y="17"/>
                    </a:cubicBezTo>
                    <a:cubicBezTo>
                      <a:pt x="53" y="16"/>
                      <a:pt x="56" y="15"/>
                      <a:pt x="58" y="13"/>
                    </a:cubicBezTo>
                    <a:cubicBezTo>
                      <a:pt x="59" y="11"/>
                      <a:pt x="60" y="8"/>
                      <a:pt x="59" y="6"/>
                    </a:cubicBezTo>
                    <a:cubicBezTo>
                      <a:pt x="57" y="4"/>
                      <a:pt x="54" y="2"/>
                      <a:pt x="51" y="3"/>
                    </a:cubicBezTo>
                    <a:cubicBezTo>
                      <a:pt x="47" y="3"/>
                      <a:pt x="44" y="5"/>
                      <a:pt x="43" y="9"/>
                    </a:cubicBezTo>
                    <a:cubicBezTo>
                      <a:pt x="42" y="11"/>
                      <a:pt x="41" y="13"/>
                      <a:pt x="41" y="14"/>
                    </a:cubicBezTo>
                    <a:cubicBezTo>
                      <a:pt x="41" y="17"/>
                      <a:pt x="40" y="19"/>
                      <a:pt x="38" y="22"/>
                    </a:cubicBezTo>
                    <a:cubicBezTo>
                      <a:pt x="35" y="26"/>
                      <a:pt x="32" y="29"/>
                      <a:pt x="29" y="3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5" y="47"/>
                      <a:pt x="8" y="54"/>
                      <a:pt x="2" y="57"/>
                    </a:cubicBezTo>
                    <a:cubicBezTo>
                      <a:pt x="2" y="58"/>
                      <a:pt x="1" y="58"/>
                      <a:pt x="1" y="57"/>
                    </a:cubicBezTo>
                    <a:cubicBezTo>
                      <a:pt x="0" y="56"/>
                      <a:pt x="1" y="56"/>
                      <a:pt x="1" y="55"/>
                    </a:cubicBezTo>
                    <a:cubicBezTo>
                      <a:pt x="7" y="52"/>
                      <a:pt x="14" y="45"/>
                      <a:pt x="19" y="39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0" y="27"/>
                      <a:pt x="33" y="24"/>
                      <a:pt x="36" y="21"/>
                    </a:cubicBezTo>
                    <a:cubicBezTo>
                      <a:pt x="38" y="18"/>
                      <a:pt x="38" y="16"/>
                      <a:pt x="39" y="14"/>
                    </a:cubicBezTo>
                    <a:cubicBezTo>
                      <a:pt x="39" y="12"/>
                      <a:pt x="39" y="10"/>
                      <a:pt x="40" y="8"/>
                    </a:cubicBezTo>
                    <a:cubicBezTo>
                      <a:pt x="42" y="3"/>
                      <a:pt x="46" y="0"/>
                      <a:pt x="51" y="0"/>
                    </a:cubicBezTo>
                    <a:cubicBezTo>
                      <a:pt x="55" y="0"/>
                      <a:pt x="59" y="2"/>
                      <a:pt x="6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5" name="Freeform 512"/>
              <p:cNvSpPr>
                <a:spLocks/>
              </p:cNvSpPr>
              <p:nvPr/>
            </p:nvSpPr>
            <p:spPr bwMode="auto">
              <a:xfrm>
                <a:off x="1568" y="1510"/>
                <a:ext cx="106" cy="130"/>
              </a:xfrm>
              <a:custGeom>
                <a:avLst/>
                <a:gdLst>
                  <a:gd name="T0" fmla="*/ 20 w 39"/>
                  <a:gd name="T1" fmla="*/ 7 h 48"/>
                  <a:gd name="T2" fmla="*/ 38 w 39"/>
                  <a:gd name="T3" fmla="*/ 34 h 48"/>
                  <a:gd name="T4" fmla="*/ 18 w 39"/>
                  <a:gd name="T5" fmla="*/ 37 h 48"/>
                  <a:gd name="T6" fmla="*/ 1 w 39"/>
                  <a:gd name="T7" fmla="*/ 9 h 48"/>
                  <a:gd name="T8" fmla="*/ 11 w 39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8">
                    <a:moveTo>
                      <a:pt x="20" y="7"/>
                    </a:moveTo>
                    <a:cubicBezTo>
                      <a:pt x="29" y="9"/>
                      <a:pt x="37" y="26"/>
                      <a:pt x="38" y="34"/>
                    </a:cubicBezTo>
                    <a:cubicBezTo>
                      <a:pt x="39" y="48"/>
                      <a:pt x="24" y="43"/>
                      <a:pt x="18" y="37"/>
                    </a:cubicBezTo>
                    <a:cubicBezTo>
                      <a:pt x="12" y="31"/>
                      <a:pt x="0" y="18"/>
                      <a:pt x="1" y="9"/>
                    </a:cubicBezTo>
                    <a:cubicBezTo>
                      <a:pt x="2" y="4"/>
                      <a:pt x="6" y="0"/>
                      <a:pt x="11" y="2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6" name="Freeform 513"/>
              <p:cNvSpPr>
                <a:spLocks/>
              </p:cNvSpPr>
              <p:nvPr/>
            </p:nvSpPr>
            <p:spPr bwMode="auto">
              <a:xfrm>
                <a:off x="1350" y="1243"/>
                <a:ext cx="104" cy="111"/>
              </a:xfrm>
              <a:custGeom>
                <a:avLst/>
                <a:gdLst>
                  <a:gd name="T0" fmla="*/ 15 w 38"/>
                  <a:gd name="T1" fmla="*/ 1 h 41"/>
                  <a:gd name="T2" fmla="*/ 35 w 38"/>
                  <a:gd name="T3" fmla="*/ 30 h 41"/>
                  <a:gd name="T4" fmla="*/ 10 w 38"/>
                  <a:gd name="T5" fmla="*/ 23 h 41"/>
                  <a:gd name="T6" fmla="*/ 2 w 38"/>
                  <a:gd name="T7" fmla="*/ 7 h 41"/>
                  <a:gd name="T8" fmla="*/ 13 w 38"/>
                  <a:gd name="T9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15" y="1"/>
                    </a:moveTo>
                    <a:cubicBezTo>
                      <a:pt x="22" y="5"/>
                      <a:pt x="38" y="20"/>
                      <a:pt x="35" y="30"/>
                    </a:cubicBezTo>
                    <a:cubicBezTo>
                      <a:pt x="31" y="41"/>
                      <a:pt x="14" y="27"/>
                      <a:pt x="10" y="23"/>
                    </a:cubicBezTo>
                    <a:cubicBezTo>
                      <a:pt x="6" y="19"/>
                      <a:pt x="0" y="13"/>
                      <a:pt x="2" y="7"/>
                    </a:cubicBezTo>
                    <a:cubicBezTo>
                      <a:pt x="3" y="3"/>
                      <a:pt x="9" y="0"/>
                      <a:pt x="13" y="1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7" name="Freeform 514"/>
              <p:cNvSpPr>
                <a:spLocks/>
              </p:cNvSpPr>
              <p:nvPr/>
            </p:nvSpPr>
            <p:spPr bwMode="auto">
              <a:xfrm>
                <a:off x="1587" y="1545"/>
                <a:ext cx="60" cy="54"/>
              </a:xfrm>
              <a:custGeom>
                <a:avLst/>
                <a:gdLst>
                  <a:gd name="T0" fmla="*/ 9 w 22"/>
                  <a:gd name="T1" fmla="*/ 1 h 20"/>
                  <a:gd name="T2" fmla="*/ 19 w 22"/>
                  <a:gd name="T3" fmla="*/ 10 h 20"/>
                  <a:gd name="T4" fmla="*/ 16 w 22"/>
                  <a:gd name="T5" fmla="*/ 18 h 20"/>
                  <a:gd name="T6" fmla="*/ 9 w 2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9" y="1"/>
                    </a:moveTo>
                    <a:cubicBezTo>
                      <a:pt x="13" y="2"/>
                      <a:pt x="17" y="6"/>
                      <a:pt x="19" y="10"/>
                    </a:cubicBezTo>
                    <a:cubicBezTo>
                      <a:pt x="20" y="13"/>
                      <a:pt x="22" y="20"/>
                      <a:pt x="16" y="18"/>
                    </a:cubicBezTo>
                    <a:cubicBezTo>
                      <a:pt x="13" y="17"/>
                      <a:pt x="0" y="0"/>
                      <a:pt x="9" y="2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8" name="Freeform 515"/>
              <p:cNvSpPr>
                <a:spLocks/>
              </p:cNvSpPr>
              <p:nvPr/>
            </p:nvSpPr>
            <p:spPr bwMode="auto">
              <a:xfrm>
                <a:off x="1375" y="1257"/>
                <a:ext cx="46" cy="57"/>
              </a:xfrm>
              <a:custGeom>
                <a:avLst/>
                <a:gdLst>
                  <a:gd name="T0" fmla="*/ 8 w 17"/>
                  <a:gd name="T1" fmla="*/ 5 h 21"/>
                  <a:gd name="T2" fmla="*/ 16 w 17"/>
                  <a:gd name="T3" fmla="*/ 16 h 21"/>
                  <a:gd name="T4" fmla="*/ 8 w 17"/>
                  <a:gd name="T5" fmla="*/ 16 h 21"/>
                  <a:gd name="T6" fmla="*/ 2 w 17"/>
                  <a:gd name="T7" fmla="*/ 4 h 21"/>
                  <a:gd name="T8" fmla="*/ 9 w 17"/>
                  <a:gd name="T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8" y="5"/>
                    </a:moveTo>
                    <a:cubicBezTo>
                      <a:pt x="11" y="7"/>
                      <a:pt x="17" y="12"/>
                      <a:pt x="16" y="16"/>
                    </a:cubicBezTo>
                    <a:cubicBezTo>
                      <a:pt x="15" y="21"/>
                      <a:pt x="11" y="18"/>
                      <a:pt x="8" y="16"/>
                    </a:cubicBezTo>
                    <a:cubicBezTo>
                      <a:pt x="6" y="14"/>
                      <a:pt x="0" y="8"/>
                      <a:pt x="2" y="4"/>
                    </a:cubicBezTo>
                    <a:cubicBezTo>
                      <a:pt x="3" y="0"/>
                      <a:pt x="6" y="5"/>
                      <a:pt x="9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9" name="Freeform 516"/>
              <p:cNvSpPr>
                <a:spLocks/>
              </p:cNvSpPr>
              <p:nvPr/>
            </p:nvSpPr>
            <p:spPr bwMode="auto">
              <a:xfrm>
                <a:off x="1092" y="1499"/>
                <a:ext cx="256" cy="244"/>
              </a:xfrm>
              <a:custGeom>
                <a:avLst/>
                <a:gdLst>
                  <a:gd name="T0" fmla="*/ 3 w 94"/>
                  <a:gd name="T1" fmla="*/ 1 h 90"/>
                  <a:gd name="T2" fmla="*/ 5 w 94"/>
                  <a:gd name="T3" fmla="*/ 10 h 90"/>
                  <a:gd name="T4" fmla="*/ 7 w 94"/>
                  <a:gd name="T5" fmla="*/ 15 h 90"/>
                  <a:gd name="T6" fmla="*/ 38 w 94"/>
                  <a:gd name="T7" fmla="*/ 61 h 90"/>
                  <a:gd name="T8" fmla="*/ 67 w 94"/>
                  <a:gd name="T9" fmla="*/ 79 h 90"/>
                  <a:gd name="T10" fmla="*/ 93 w 94"/>
                  <a:gd name="T11" fmla="*/ 87 h 90"/>
                  <a:gd name="T12" fmla="*/ 94 w 94"/>
                  <a:gd name="T13" fmla="*/ 88 h 90"/>
                  <a:gd name="T14" fmla="*/ 93 w 94"/>
                  <a:gd name="T15" fmla="*/ 89 h 90"/>
                  <a:gd name="T16" fmla="*/ 65 w 94"/>
                  <a:gd name="T17" fmla="*/ 81 h 90"/>
                  <a:gd name="T18" fmla="*/ 36 w 94"/>
                  <a:gd name="T19" fmla="*/ 63 h 90"/>
                  <a:gd name="T20" fmla="*/ 4 w 94"/>
                  <a:gd name="T21" fmla="*/ 16 h 90"/>
                  <a:gd name="T22" fmla="*/ 3 w 94"/>
                  <a:gd name="T23" fmla="*/ 11 h 90"/>
                  <a:gd name="T24" fmla="*/ 0 w 94"/>
                  <a:gd name="T25" fmla="*/ 2 h 90"/>
                  <a:gd name="T26" fmla="*/ 1 w 94"/>
                  <a:gd name="T27" fmla="*/ 1 h 90"/>
                  <a:gd name="T28" fmla="*/ 3 w 94"/>
                  <a:gd name="T29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90">
                    <a:moveTo>
                      <a:pt x="3" y="1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3" y="34"/>
                      <a:pt x="24" y="51"/>
                      <a:pt x="38" y="61"/>
                    </a:cubicBezTo>
                    <a:cubicBezTo>
                      <a:pt x="47" y="68"/>
                      <a:pt x="57" y="74"/>
                      <a:pt x="67" y="79"/>
                    </a:cubicBezTo>
                    <a:cubicBezTo>
                      <a:pt x="79" y="85"/>
                      <a:pt x="88" y="87"/>
                      <a:pt x="93" y="87"/>
                    </a:cubicBezTo>
                    <a:cubicBezTo>
                      <a:pt x="93" y="86"/>
                      <a:pt x="94" y="87"/>
                      <a:pt x="94" y="88"/>
                    </a:cubicBezTo>
                    <a:cubicBezTo>
                      <a:pt x="94" y="88"/>
                      <a:pt x="94" y="89"/>
                      <a:pt x="93" y="89"/>
                    </a:cubicBezTo>
                    <a:cubicBezTo>
                      <a:pt x="87" y="90"/>
                      <a:pt x="75" y="85"/>
                      <a:pt x="65" y="81"/>
                    </a:cubicBezTo>
                    <a:cubicBezTo>
                      <a:pt x="56" y="76"/>
                      <a:pt x="46" y="70"/>
                      <a:pt x="36" y="63"/>
                    </a:cubicBezTo>
                    <a:cubicBezTo>
                      <a:pt x="22" y="52"/>
                      <a:pt x="10" y="36"/>
                      <a:pt x="4" y="16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0" name="Freeform 517"/>
              <p:cNvSpPr>
                <a:spLocks/>
              </p:cNvSpPr>
              <p:nvPr/>
            </p:nvSpPr>
            <p:spPr bwMode="auto">
              <a:xfrm>
                <a:off x="1176" y="1436"/>
                <a:ext cx="30" cy="14"/>
              </a:xfrm>
              <a:custGeom>
                <a:avLst/>
                <a:gdLst>
                  <a:gd name="T0" fmla="*/ 10 w 11"/>
                  <a:gd name="T1" fmla="*/ 2 h 5"/>
                  <a:gd name="T2" fmla="*/ 11 w 11"/>
                  <a:gd name="T3" fmla="*/ 4 h 5"/>
                  <a:gd name="T4" fmla="*/ 9 w 11"/>
                  <a:gd name="T5" fmla="*/ 4 h 5"/>
                  <a:gd name="T6" fmla="*/ 2 w 11"/>
                  <a:gd name="T7" fmla="*/ 3 h 5"/>
                  <a:gd name="T8" fmla="*/ 1 w 11"/>
                  <a:gd name="T9" fmla="*/ 2 h 5"/>
                  <a:gd name="T10" fmla="*/ 1 w 11"/>
                  <a:gd name="T11" fmla="*/ 0 h 5"/>
                  <a:gd name="T12" fmla="*/ 10 w 11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0" y="2"/>
                    </a:move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8" y="4"/>
                      <a:pt x="4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4" y="0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1" name="Freeform 518"/>
              <p:cNvSpPr>
                <a:spLocks/>
              </p:cNvSpPr>
              <p:nvPr/>
            </p:nvSpPr>
            <p:spPr bwMode="auto">
              <a:xfrm>
                <a:off x="1674" y="1469"/>
                <a:ext cx="55" cy="62"/>
              </a:xfrm>
              <a:custGeom>
                <a:avLst/>
                <a:gdLst>
                  <a:gd name="T0" fmla="*/ 2 w 20"/>
                  <a:gd name="T1" fmla="*/ 0 h 23"/>
                  <a:gd name="T2" fmla="*/ 6 w 20"/>
                  <a:gd name="T3" fmla="*/ 2 h 23"/>
                  <a:gd name="T4" fmla="*/ 15 w 20"/>
                  <a:gd name="T5" fmla="*/ 7 h 23"/>
                  <a:gd name="T6" fmla="*/ 16 w 20"/>
                  <a:gd name="T7" fmla="*/ 7 h 23"/>
                  <a:gd name="T8" fmla="*/ 17 w 20"/>
                  <a:gd name="T9" fmla="*/ 7 h 23"/>
                  <a:gd name="T10" fmla="*/ 18 w 20"/>
                  <a:gd name="T11" fmla="*/ 8 h 23"/>
                  <a:gd name="T12" fmla="*/ 18 w 20"/>
                  <a:gd name="T13" fmla="*/ 8 h 23"/>
                  <a:gd name="T14" fmla="*/ 18 w 20"/>
                  <a:gd name="T15" fmla="*/ 8 h 23"/>
                  <a:gd name="T16" fmla="*/ 19 w 20"/>
                  <a:gd name="T17" fmla="*/ 9 h 23"/>
                  <a:gd name="T18" fmla="*/ 20 w 20"/>
                  <a:gd name="T19" fmla="*/ 10 h 23"/>
                  <a:gd name="T20" fmla="*/ 20 w 20"/>
                  <a:gd name="T21" fmla="*/ 10 h 23"/>
                  <a:gd name="T22" fmla="*/ 19 w 20"/>
                  <a:gd name="T23" fmla="*/ 11 h 23"/>
                  <a:gd name="T24" fmla="*/ 15 w 20"/>
                  <a:gd name="T25" fmla="*/ 10 h 23"/>
                  <a:gd name="T26" fmla="*/ 5 w 20"/>
                  <a:gd name="T27" fmla="*/ 5 h 23"/>
                  <a:gd name="T28" fmla="*/ 3 w 20"/>
                  <a:gd name="T29" fmla="*/ 4 h 23"/>
                  <a:gd name="T30" fmla="*/ 3 w 20"/>
                  <a:gd name="T31" fmla="*/ 4 h 23"/>
                  <a:gd name="T32" fmla="*/ 3 w 20"/>
                  <a:gd name="T33" fmla="*/ 11 h 23"/>
                  <a:gd name="T34" fmla="*/ 4 w 20"/>
                  <a:gd name="T35" fmla="*/ 17 h 23"/>
                  <a:gd name="T36" fmla="*/ 5 w 20"/>
                  <a:gd name="T37" fmla="*/ 18 h 23"/>
                  <a:gd name="T38" fmla="*/ 5 w 20"/>
                  <a:gd name="T39" fmla="*/ 18 h 23"/>
                  <a:gd name="T40" fmla="*/ 5 w 20"/>
                  <a:gd name="T41" fmla="*/ 18 h 23"/>
                  <a:gd name="T42" fmla="*/ 5 w 20"/>
                  <a:gd name="T43" fmla="*/ 20 h 23"/>
                  <a:gd name="T44" fmla="*/ 5 w 20"/>
                  <a:gd name="T45" fmla="*/ 21 h 23"/>
                  <a:gd name="T46" fmla="*/ 5 w 20"/>
                  <a:gd name="T47" fmla="*/ 22 h 23"/>
                  <a:gd name="T48" fmla="*/ 4 w 20"/>
                  <a:gd name="T49" fmla="*/ 23 h 23"/>
                  <a:gd name="T50" fmla="*/ 3 w 20"/>
                  <a:gd name="T51" fmla="*/ 23 h 23"/>
                  <a:gd name="T52" fmla="*/ 3 w 20"/>
                  <a:gd name="T53" fmla="*/ 23 h 23"/>
                  <a:gd name="T54" fmla="*/ 2 w 20"/>
                  <a:gd name="T55" fmla="*/ 22 h 23"/>
                  <a:gd name="T56" fmla="*/ 1 w 20"/>
                  <a:gd name="T57" fmla="*/ 12 h 23"/>
                  <a:gd name="T58" fmla="*/ 0 w 20"/>
                  <a:gd name="T59" fmla="*/ 6 h 23"/>
                  <a:gd name="T60" fmla="*/ 0 w 20"/>
                  <a:gd name="T61" fmla="*/ 5 h 23"/>
                  <a:gd name="T62" fmla="*/ 0 w 20"/>
                  <a:gd name="T63" fmla="*/ 5 h 23"/>
                  <a:gd name="T64" fmla="*/ 0 w 20"/>
                  <a:gd name="T65" fmla="*/ 6 h 23"/>
                  <a:gd name="T66" fmla="*/ 0 w 20"/>
                  <a:gd name="T67" fmla="*/ 5 h 23"/>
                  <a:gd name="T68" fmla="*/ 0 w 20"/>
                  <a:gd name="T69" fmla="*/ 5 h 23"/>
                  <a:gd name="T70" fmla="*/ 0 w 20"/>
                  <a:gd name="T71" fmla="*/ 4 h 23"/>
                  <a:gd name="T72" fmla="*/ 0 w 20"/>
                  <a:gd name="T73" fmla="*/ 3 h 23"/>
                  <a:gd name="T74" fmla="*/ 0 w 20"/>
                  <a:gd name="T75" fmla="*/ 2 h 23"/>
                  <a:gd name="T76" fmla="*/ 0 w 20"/>
                  <a:gd name="T77" fmla="*/ 2 h 23"/>
                  <a:gd name="T78" fmla="*/ 0 w 20"/>
                  <a:gd name="T79" fmla="*/ 2 h 23"/>
                  <a:gd name="T80" fmla="*/ 0 w 20"/>
                  <a:gd name="T81" fmla="*/ 2 h 23"/>
                  <a:gd name="T82" fmla="*/ 0 w 20"/>
                  <a:gd name="T83" fmla="*/ 2 h 23"/>
                  <a:gd name="T84" fmla="*/ 0 w 20"/>
                  <a:gd name="T85" fmla="*/ 1 h 23"/>
                  <a:gd name="T86" fmla="*/ 0 w 20"/>
                  <a:gd name="T87" fmla="*/ 0 h 23"/>
                  <a:gd name="T88" fmla="*/ 2 w 20"/>
                  <a:gd name="T8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" h="23">
                    <a:moveTo>
                      <a:pt x="2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12" y="6"/>
                      <a:pt x="15" y="7"/>
                    </a:cubicBezTo>
                    <a:cubicBezTo>
                      <a:pt x="15" y="7"/>
                      <a:pt x="16" y="7"/>
                      <a:pt x="16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8" y="11"/>
                      <a:pt x="16" y="11"/>
                      <a:pt x="15" y="10"/>
                    </a:cubicBezTo>
                    <a:cubicBezTo>
                      <a:pt x="12" y="10"/>
                      <a:pt x="8" y="7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3" y="9"/>
                      <a:pt x="3" y="11"/>
                    </a:cubicBezTo>
                    <a:cubicBezTo>
                      <a:pt x="4" y="13"/>
                      <a:pt x="4" y="15"/>
                      <a:pt x="4" y="17"/>
                    </a:cubicBezTo>
                    <a:cubicBezTo>
                      <a:pt x="4" y="17"/>
                      <a:pt x="5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2" y="22"/>
                      <a:pt x="2" y="22"/>
                    </a:cubicBezTo>
                    <a:cubicBezTo>
                      <a:pt x="1" y="18"/>
                      <a:pt x="1" y="15"/>
                      <a:pt x="1" y="12"/>
                    </a:cubicBezTo>
                    <a:cubicBezTo>
                      <a:pt x="1" y="10"/>
                      <a:pt x="1" y="8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2" name="Freeform 519"/>
              <p:cNvSpPr>
                <a:spLocks/>
              </p:cNvSpPr>
              <p:nvPr/>
            </p:nvSpPr>
            <p:spPr bwMode="auto">
              <a:xfrm>
                <a:off x="1446" y="1224"/>
                <a:ext cx="59" cy="43"/>
              </a:xfrm>
              <a:custGeom>
                <a:avLst/>
                <a:gdLst>
                  <a:gd name="T0" fmla="*/ 20 w 22"/>
                  <a:gd name="T1" fmla="*/ 5 h 16"/>
                  <a:gd name="T2" fmla="*/ 20 w 22"/>
                  <a:gd name="T3" fmla="*/ 15 h 16"/>
                  <a:gd name="T4" fmla="*/ 19 w 22"/>
                  <a:gd name="T5" fmla="*/ 14 h 16"/>
                  <a:gd name="T6" fmla="*/ 19 w 22"/>
                  <a:gd name="T7" fmla="*/ 9 h 16"/>
                  <a:gd name="T8" fmla="*/ 22 w 22"/>
                  <a:gd name="T9" fmla="*/ 15 h 16"/>
                  <a:gd name="T10" fmla="*/ 19 w 22"/>
                  <a:gd name="T11" fmla="*/ 15 h 16"/>
                  <a:gd name="T12" fmla="*/ 18 w 22"/>
                  <a:gd name="T13" fmla="*/ 13 h 16"/>
                  <a:gd name="T14" fmla="*/ 20 w 22"/>
                  <a:gd name="T15" fmla="*/ 13 h 16"/>
                  <a:gd name="T16" fmla="*/ 21 w 22"/>
                  <a:gd name="T17" fmla="*/ 14 h 16"/>
                  <a:gd name="T18" fmla="*/ 19 w 22"/>
                  <a:gd name="T19" fmla="*/ 15 h 16"/>
                  <a:gd name="T20" fmla="*/ 17 w 22"/>
                  <a:gd name="T21" fmla="*/ 12 h 16"/>
                  <a:gd name="T22" fmla="*/ 21 w 22"/>
                  <a:gd name="T23" fmla="*/ 14 h 16"/>
                  <a:gd name="T24" fmla="*/ 20 w 22"/>
                  <a:gd name="T25" fmla="*/ 16 h 16"/>
                  <a:gd name="T26" fmla="*/ 18 w 22"/>
                  <a:gd name="T27" fmla="*/ 14 h 16"/>
                  <a:gd name="T28" fmla="*/ 20 w 22"/>
                  <a:gd name="T29" fmla="*/ 13 h 16"/>
                  <a:gd name="T30" fmla="*/ 19 w 22"/>
                  <a:gd name="T31" fmla="*/ 15 h 16"/>
                  <a:gd name="T32" fmla="*/ 3 w 22"/>
                  <a:gd name="T33" fmla="*/ 10 h 16"/>
                  <a:gd name="T34" fmla="*/ 4 w 22"/>
                  <a:gd name="T35" fmla="*/ 8 h 16"/>
                  <a:gd name="T36" fmla="*/ 5 w 22"/>
                  <a:gd name="T37" fmla="*/ 10 h 16"/>
                  <a:gd name="T38" fmla="*/ 3 w 22"/>
                  <a:gd name="T39" fmla="*/ 11 h 16"/>
                  <a:gd name="T40" fmla="*/ 0 w 22"/>
                  <a:gd name="T41" fmla="*/ 9 h 16"/>
                  <a:gd name="T42" fmla="*/ 2 w 22"/>
                  <a:gd name="T43" fmla="*/ 7 h 16"/>
                  <a:gd name="T44" fmla="*/ 4 w 22"/>
                  <a:gd name="T45" fmla="*/ 8 h 16"/>
                  <a:gd name="T46" fmla="*/ 2 w 22"/>
                  <a:gd name="T47" fmla="*/ 11 h 16"/>
                  <a:gd name="T48" fmla="*/ 1 w 22"/>
                  <a:gd name="T49" fmla="*/ 7 h 16"/>
                  <a:gd name="T50" fmla="*/ 2 w 22"/>
                  <a:gd name="T51" fmla="*/ 9 h 16"/>
                  <a:gd name="T52" fmla="*/ 2 w 22"/>
                  <a:gd name="T53" fmla="*/ 9 h 16"/>
                  <a:gd name="T54" fmla="*/ 3 w 22"/>
                  <a:gd name="T55" fmla="*/ 10 h 16"/>
                  <a:gd name="T56" fmla="*/ 3 w 22"/>
                  <a:gd name="T57" fmla="*/ 8 h 16"/>
                  <a:gd name="T58" fmla="*/ 2 w 22"/>
                  <a:gd name="T59" fmla="*/ 9 h 16"/>
                  <a:gd name="T60" fmla="*/ 1 w 22"/>
                  <a:gd name="T61" fmla="*/ 9 h 16"/>
                  <a:gd name="T62" fmla="*/ 0 w 22"/>
                  <a:gd name="T63" fmla="*/ 7 h 16"/>
                  <a:gd name="T64" fmla="*/ 4 w 22"/>
                  <a:gd name="T65" fmla="*/ 8 h 16"/>
                  <a:gd name="T66" fmla="*/ 4 w 22"/>
                  <a:gd name="T67" fmla="*/ 8 h 16"/>
                  <a:gd name="T68" fmla="*/ 3 w 22"/>
                  <a:gd name="T69" fmla="*/ 10 h 16"/>
                  <a:gd name="T70" fmla="*/ 3 w 22"/>
                  <a:gd name="T71" fmla="*/ 10 h 16"/>
                  <a:gd name="T72" fmla="*/ 4 w 22"/>
                  <a:gd name="T73" fmla="*/ 8 h 16"/>
                  <a:gd name="T74" fmla="*/ 10 w 22"/>
                  <a:gd name="T75" fmla="*/ 10 h 16"/>
                  <a:gd name="T76" fmla="*/ 18 w 22"/>
                  <a:gd name="T77" fmla="*/ 14 h 16"/>
                  <a:gd name="T78" fmla="*/ 18 w 22"/>
                  <a:gd name="T79" fmla="*/ 15 h 16"/>
                  <a:gd name="T80" fmla="*/ 19 w 22"/>
                  <a:gd name="T81" fmla="*/ 13 h 16"/>
                  <a:gd name="T82" fmla="*/ 19 w 22"/>
                  <a:gd name="T83" fmla="*/ 14 h 16"/>
                  <a:gd name="T84" fmla="*/ 18 w 22"/>
                  <a:gd name="T85" fmla="*/ 14 h 16"/>
                  <a:gd name="T86" fmla="*/ 19 w 22"/>
                  <a:gd name="T87" fmla="*/ 12 h 16"/>
                  <a:gd name="T88" fmla="*/ 19 w 22"/>
                  <a:gd name="T89" fmla="*/ 13 h 16"/>
                  <a:gd name="T90" fmla="*/ 18 w 22"/>
                  <a:gd name="T91" fmla="*/ 13 h 16"/>
                  <a:gd name="T92" fmla="*/ 20 w 22"/>
                  <a:gd name="T93" fmla="*/ 12 h 16"/>
                  <a:gd name="T94" fmla="*/ 22 w 22"/>
                  <a:gd name="T95" fmla="*/ 14 h 16"/>
                  <a:gd name="T96" fmla="*/ 19 w 22"/>
                  <a:gd name="T97" fmla="*/ 15 h 16"/>
                  <a:gd name="T98" fmla="*/ 20 w 22"/>
                  <a:gd name="T99" fmla="*/ 12 h 16"/>
                  <a:gd name="T100" fmla="*/ 21 w 22"/>
                  <a:gd name="T101" fmla="*/ 13 h 16"/>
                  <a:gd name="T102" fmla="*/ 20 w 22"/>
                  <a:gd name="T103" fmla="*/ 13 h 16"/>
                  <a:gd name="T104" fmla="*/ 18 w 22"/>
                  <a:gd name="T105" fmla="*/ 5 h 16"/>
                  <a:gd name="T106" fmla="*/ 18 w 22"/>
                  <a:gd name="T107" fmla="*/ 0 h 16"/>
                  <a:gd name="T108" fmla="*/ 18 w 22"/>
                  <a:gd name="T10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16">
                    <a:moveTo>
                      <a:pt x="19" y="0"/>
                    </a:moveTo>
                    <a:cubicBezTo>
                      <a:pt x="19" y="1"/>
                      <a:pt x="20" y="3"/>
                      <a:pt x="20" y="5"/>
                    </a:cubicBezTo>
                    <a:cubicBezTo>
                      <a:pt x="21" y="8"/>
                      <a:pt x="21" y="11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2"/>
                      <a:pt x="18" y="11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20" y="9"/>
                      <a:pt x="20" y="10"/>
                    </a:cubicBezTo>
                    <a:cubicBezTo>
                      <a:pt x="21" y="11"/>
                      <a:pt x="21" y="13"/>
                      <a:pt x="22" y="15"/>
                    </a:cubicBezTo>
                    <a:cubicBezTo>
                      <a:pt x="22" y="15"/>
                      <a:pt x="21" y="16"/>
                      <a:pt x="21" y="16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20" y="14"/>
                      <a:pt x="20" y="13"/>
                      <a:pt x="20" y="13"/>
                    </a:cubicBezTo>
                    <a:cubicBezTo>
                      <a:pt x="20" y="12"/>
                      <a:pt x="20" y="13"/>
                      <a:pt x="20" y="12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2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1" y="14"/>
                    </a:cubicBezTo>
                    <a:cubicBezTo>
                      <a:pt x="22" y="15"/>
                      <a:pt x="22" y="15"/>
                      <a:pt x="21" y="16"/>
                    </a:cubicBezTo>
                    <a:cubicBezTo>
                      <a:pt x="21" y="16"/>
                      <a:pt x="20" y="16"/>
                      <a:pt x="20" y="16"/>
                    </a:cubicBezTo>
                    <a:cubicBezTo>
                      <a:pt x="19" y="16"/>
                      <a:pt x="19" y="15"/>
                      <a:pt x="18" y="15"/>
                    </a:cubicBezTo>
                    <a:cubicBezTo>
                      <a:pt x="18" y="15"/>
                      <a:pt x="17" y="14"/>
                      <a:pt x="18" y="14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6" y="15"/>
                      <a:pt x="12" y="14"/>
                      <a:pt x="9" y="12"/>
                    </a:cubicBezTo>
                    <a:cubicBezTo>
                      <a:pt x="7" y="12"/>
                      <a:pt x="5" y="11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2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8"/>
                      <a:pt x="8" y="9"/>
                      <a:pt x="10" y="10"/>
                    </a:cubicBezTo>
                    <a:cubicBezTo>
                      <a:pt x="13" y="11"/>
                      <a:pt x="17" y="13"/>
                      <a:pt x="19" y="13"/>
                    </a:cubicBezTo>
                    <a:cubicBezTo>
                      <a:pt x="19" y="13"/>
                      <a:pt x="18" y="13"/>
                      <a:pt x="18" y="14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19" y="15"/>
                      <a:pt x="20" y="15"/>
                      <a:pt x="20" y="14"/>
                    </a:cubicBezTo>
                    <a:cubicBezTo>
                      <a:pt x="20" y="14"/>
                      <a:pt x="20" y="13"/>
                      <a:pt x="19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9" y="15"/>
                      <a:pt x="19" y="15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21" y="14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9" y="14"/>
                      <a:pt x="18" y="14"/>
                      <a:pt x="19" y="15"/>
                    </a:cubicBezTo>
                    <a:cubicBezTo>
                      <a:pt x="19" y="15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9" y="11"/>
                    </a:cubicBezTo>
                    <a:cubicBezTo>
                      <a:pt x="19" y="11"/>
                      <a:pt x="20" y="12"/>
                      <a:pt x="20" y="12"/>
                    </a:cubicBezTo>
                    <a:cubicBezTo>
                      <a:pt x="20" y="12"/>
                      <a:pt x="21" y="13"/>
                      <a:pt x="21" y="13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4"/>
                      <a:pt x="19" y="12"/>
                      <a:pt x="18" y="11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11"/>
                      <a:pt x="21" y="12"/>
                      <a:pt x="21" y="13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0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1"/>
                      <a:pt x="18" y="8"/>
                      <a:pt x="18" y="5"/>
                    </a:cubicBezTo>
                    <a:cubicBezTo>
                      <a:pt x="17" y="4"/>
                      <a:pt x="17" y="2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3" name="Freeform 520"/>
              <p:cNvSpPr>
                <a:spLocks/>
              </p:cNvSpPr>
              <p:nvPr/>
            </p:nvSpPr>
            <p:spPr bwMode="auto">
              <a:xfrm>
                <a:off x="1380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4" name="Freeform 521"/>
              <p:cNvSpPr>
                <a:spLocks/>
              </p:cNvSpPr>
              <p:nvPr/>
            </p:nvSpPr>
            <p:spPr bwMode="auto">
              <a:xfrm>
                <a:off x="1380" y="3199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5" name="Freeform 522"/>
              <p:cNvSpPr>
                <a:spLocks/>
              </p:cNvSpPr>
              <p:nvPr/>
            </p:nvSpPr>
            <p:spPr bwMode="auto">
              <a:xfrm>
                <a:off x="1378" y="320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6" name="Freeform 523"/>
              <p:cNvSpPr>
                <a:spLocks/>
              </p:cNvSpPr>
              <p:nvPr/>
            </p:nvSpPr>
            <p:spPr bwMode="auto">
              <a:xfrm>
                <a:off x="1378" y="3204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7" name="Freeform 524"/>
              <p:cNvSpPr>
                <a:spLocks/>
              </p:cNvSpPr>
              <p:nvPr/>
            </p:nvSpPr>
            <p:spPr bwMode="auto">
              <a:xfrm>
                <a:off x="137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8" name="Freeform 525"/>
              <p:cNvSpPr>
                <a:spLocks/>
              </p:cNvSpPr>
              <p:nvPr/>
            </p:nvSpPr>
            <p:spPr bwMode="auto">
              <a:xfrm>
                <a:off x="1375" y="3202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9" name="Freeform 526"/>
              <p:cNvSpPr>
                <a:spLocks/>
              </p:cNvSpPr>
              <p:nvPr/>
            </p:nvSpPr>
            <p:spPr bwMode="auto">
              <a:xfrm>
                <a:off x="137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0" name="Rectangle 527"/>
              <p:cNvSpPr>
                <a:spLocks noChangeArrowheads="1"/>
              </p:cNvSpPr>
              <p:nvPr/>
            </p:nvSpPr>
            <p:spPr bwMode="auto">
              <a:xfrm>
                <a:off x="1378" y="3207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1" name="Freeform 528"/>
              <p:cNvSpPr>
                <a:spLocks/>
              </p:cNvSpPr>
              <p:nvPr/>
            </p:nvSpPr>
            <p:spPr bwMode="auto">
              <a:xfrm>
                <a:off x="1375" y="3199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2" name="Freeform 529"/>
              <p:cNvSpPr>
                <a:spLocks/>
              </p:cNvSpPr>
              <p:nvPr/>
            </p:nvSpPr>
            <p:spPr bwMode="auto">
              <a:xfrm>
                <a:off x="1372" y="319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3" name="Freeform 530"/>
              <p:cNvSpPr>
                <a:spLocks/>
              </p:cNvSpPr>
              <p:nvPr/>
            </p:nvSpPr>
            <p:spPr bwMode="auto">
              <a:xfrm>
                <a:off x="1369" y="3191"/>
                <a:ext cx="6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4 h 6"/>
                  <a:gd name="T6" fmla="*/ 1 w 2"/>
                  <a:gd name="T7" fmla="*/ 4 h 6"/>
                  <a:gd name="T8" fmla="*/ 1 w 2"/>
                  <a:gd name="T9" fmla="*/ 5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4" name="Freeform 531"/>
              <p:cNvSpPr>
                <a:spLocks/>
              </p:cNvSpPr>
              <p:nvPr/>
            </p:nvSpPr>
            <p:spPr bwMode="auto">
              <a:xfrm>
                <a:off x="1369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5" name="Freeform 532"/>
              <p:cNvSpPr>
                <a:spLocks/>
              </p:cNvSpPr>
              <p:nvPr/>
            </p:nvSpPr>
            <p:spPr bwMode="auto">
              <a:xfrm>
                <a:off x="1367" y="3191"/>
                <a:ext cx="2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6" name="Freeform 533"/>
              <p:cNvSpPr>
                <a:spLocks/>
              </p:cNvSpPr>
              <p:nvPr/>
            </p:nvSpPr>
            <p:spPr bwMode="auto">
              <a:xfrm>
                <a:off x="1369" y="32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7" name="Freeform 534"/>
              <p:cNvSpPr>
                <a:spLocks/>
              </p:cNvSpPr>
              <p:nvPr/>
            </p:nvSpPr>
            <p:spPr bwMode="auto">
              <a:xfrm>
                <a:off x="136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8" name="Freeform 535"/>
              <p:cNvSpPr>
                <a:spLocks/>
              </p:cNvSpPr>
              <p:nvPr/>
            </p:nvSpPr>
            <p:spPr bwMode="auto">
              <a:xfrm>
                <a:off x="1367" y="320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9" name="Freeform 536"/>
              <p:cNvSpPr>
                <a:spLocks/>
              </p:cNvSpPr>
              <p:nvPr/>
            </p:nvSpPr>
            <p:spPr bwMode="auto">
              <a:xfrm>
                <a:off x="1348" y="3193"/>
                <a:ext cx="19" cy="17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5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4 h 6"/>
                  <a:gd name="T26" fmla="*/ 6 w 7"/>
                  <a:gd name="T27" fmla="*/ 2 h 6"/>
                  <a:gd name="T28" fmla="*/ 6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2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3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2 h 6"/>
                  <a:gd name="T72" fmla="*/ 0 w 7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4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6" y="2"/>
                      <a:pt x="6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5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0" name="Rectangle 537"/>
              <p:cNvSpPr>
                <a:spLocks noChangeArrowheads="1"/>
              </p:cNvSpPr>
              <p:nvPr/>
            </p:nvSpPr>
            <p:spPr bwMode="auto">
              <a:xfrm>
                <a:off x="1350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1" name="Freeform 538"/>
              <p:cNvSpPr>
                <a:spLocks/>
              </p:cNvSpPr>
              <p:nvPr/>
            </p:nvSpPr>
            <p:spPr bwMode="auto">
              <a:xfrm>
                <a:off x="134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2" name="Rectangle 539"/>
              <p:cNvSpPr>
                <a:spLocks noChangeArrowheads="1"/>
              </p:cNvSpPr>
              <p:nvPr/>
            </p:nvSpPr>
            <p:spPr bwMode="auto">
              <a:xfrm>
                <a:off x="1350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3" name="Freeform 540"/>
              <p:cNvSpPr>
                <a:spLocks/>
              </p:cNvSpPr>
              <p:nvPr/>
            </p:nvSpPr>
            <p:spPr bwMode="auto">
              <a:xfrm>
                <a:off x="1353" y="3191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4" name="Freeform 541"/>
              <p:cNvSpPr>
                <a:spLocks/>
              </p:cNvSpPr>
              <p:nvPr/>
            </p:nvSpPr>
            <p:spPr bwMode="auto">
              <a:xfrm>
                <a:off x="1356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5" name="Rectangle 542"/>
              <p:cNvSpPr>
                <a:spLocks noChangeArrowheads="1"/>
              </p:cNvSpPr>
              <p:nvPr/>
            </p:nvSpPr>
            <p:spPr bwMode="auto">
              <a:xfrm>
                <a:off x="1348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6" name="Freeform 543"/>
              <p:cNvSpPr>
                <a:spLocks/>
              </p:cNvSpPr>
              <p:nvPr/>
            </p:nvSpPr>
            <p:spPr bwMode="auto">
              <a:xfrm>
                <a:off x="1334" y="3191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7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4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3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2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1 w 5"/>
                  <a:gd name="T55" fmla="*/ 2 h 8"/>
                  <a:gd name="T56" fmla="*/ 1 w 5"/>
                  <a:gd name="T57" fmla="*/ 3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7" name="Freeform 544"/>
              <p:cNvSpPr>
                <a:spLocks/>
              </p:cNvSpPr>
              <p:nvPr/>
            </p:nvSpPr>
            <p:spPr bwMode="auto">
              <a:xfrm>
                <a:off x="1342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8" name="Freeform 545"/>
              <p:cNvSpPr>
                <a:spLocks/>
              </p:cNvSpPr>
              <p:nvPr/>
            </p:nvSpPr>
            <p:spPr bwMode="auto">
              <a:xfrm>
                <a:off x="1326" y="3188"/>
                <a:ext cx="11" cy="27"/>
              </a:xfrm>
              <a:custGeom>
                <a:avLst/>
                <a:gdLst>
                  <a:gd name="T0" fmla="*/ 3 w 4"/>
                  <a:gd name="T1" fmla="*/ 5 h 10"/>
                  <a:gd name="T2" fmla="*/ 3 w 4"/>
                  <a:gd name="T3" fmla="*/ 3 h 10"/>
                  <a:gd name="T4" fmla="*/ 2 w 4"/>
                  <a:gd name="T5" fmla="*/ 7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4 h 10"/>
                  <a:gd name="T12" fmla="*/ 2 w 4"/>
                  <a:gd name="T13" fmla="*/ 6 h 10"/>
                  <a:gd name="T14" fmla="*/ 1 w 4"/>
                  <a:gd name="T15" fmla="*/ 7 h 10"/>
                  <a:gd name="T16" fmla="*/ 2 w 4"/>
                  <a:gd name="T17" fmla="*/ 6 h 10"/>
                  <a:gd name="T18" fmla="*/ 1 w 4"/>
                  <a:gd name="T19" fmla="*/ 4 h 10"/>
                  <a:gd name="T20" fmla="*/ 0 w 4"/>
                  <a:gd name="T21" fmla="*/ 9 h 10"/>
                  <a:gd name="T22" fmla="*/ 1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1 w 4"/>
                  <a:gd name="T29" fmla="*/ 8 h 10"/>
                  <a:gd name="T30" fmla="*/ 3 w 4"/>
                  <a:gd name="T31" fmla="*/ 8 h 10"/>
                  <a:gd name="T32" fmla="*/ 3 w 4"/>
                  <a:gd name="T33" fmla="*/ 8 h 10"/>
                  <a:gd name="T34" fmla="*/ 3 w 4"/>
                  <a:gd name="T35" fmla="*/ 7 h 10"/>
                  <a:gd name="T36" fmla="*/ 3 w 4"/>
                  <a:gd name="T37" fmla="*/ 5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2" y="4"/>
                      <a:pt x="3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9" name="Freeform 546"/>
              <p:cNvSpPr>
                <a:spLocks/>
              </p:cNvSpPr>
              <p:nvPr/>
            </p:nvSpPr>
            <p:spPr bwMode="auto">
              <a:xfrm>
                <a:off x="1334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0" name="Freeform 547"/>
              <p:cNvSpPr>
                <a:spLocks/>
              </p:cNvSpPr>
              <p:nvPr/>
            </p:nvSpPr>
            <p:spPr bwMode="auto">
              <a:xfrm>
                <a:off x="1334" y="3207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1" name="Freeform 548"/>
              <p:cNvSpPr>
                <a:spLocks/>
              </p:cNvSpPr>
              <p:nvPr/>
            </p:nvSpPr>
            <p:spPr bwMode="auto">
              <a:xfrm>
                <a:off x="1328" y="319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2" name="Freeform 549"/>
              <p:cNvSpPr>
                <a:spLocks/>
              </p:cNvSpPr>
              <p:nvPr/>
            </p:nvSpPr>
            <p:spPr bwMode="auto">
              <a:xfrm>
                <a:off x="1323" y="3202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3" name="Freeform 550"/>
              <p:cNvSpPr>
                <a:spLocks/>
              </p:cNvSpPr>
              <p:nvPr/>
            </p:nvSpPr>
            <p:spPr bwMode="auto">
              <a:xfrm>
                <a:off x="1312" y="3193"/>
                <a:ext cx="14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3 w 5"/>
                  <a:gd name="T5" fmla="*/ 2 h 11"/>
                  <a:gd name="T6" fmla="*/ 3 w 5"/>
                  <a:gd name="T7" fmla="*/ 1 h 11"/>
                  <a:gd name="T8" fmla="*/ 3 w 5"/>
                  <a:gd name="T9" fmla="*/ 2 h 11"/>
                  <a:gd name="T10" fmla="*/ 2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7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4 h 11"/>
                  <a:gd name="T36" fmla="*/ 3 w 5"/>
                  <a:gd name="T37" fmla="*/ 5 h 11"/>
                  <a:gd name="T38" fmla="*/ 3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2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4 h 11"/>
                  <a:gd name="T70" fmla="*/ 4 w 5"/>
                  <a:gd name="T71" fmla="*/ 3 h 11"/>
                  <a:gd name="T72" fmla="*/ 4 w 5"/>
                  <a:gd name="T73" fmla="*/ 6 h 11"/>
                  <a:gd name="T74" fmla="*/ 4 w 5"/>
                  <a:gd name="T75" fmla="*/ 6 h 11"/>
                  <a:gd name="T76" fmla="*/ 4 w 5"/>
                  <a:gd name="T77" fmla="*/ 5 h 11"/>
                  <a:gd name="T78" fmla="*/ 4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3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4"/>
                    </a:cubicBezTo>
                    <a:cubicBezTo>
                      <a:pt x="3" y="8"/>
                      <a:pt x="3" y="3"/>
                      <a:pt x="3" y="5"/>
                    </a:cubicBezTo>
                    <a:cubicBezTo>
                      <a:pt x="4" y="6"/>
                      <a:pt x="3" y="5"/>
                      <a:pt x="3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1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4" y="6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4" name="Freeform 551"/>
              <p:cNvSpPr>
                <a:spLocks/>
              </p:cNvSpPr>
              <p:nvPr/>
            </p:nvSpPr>
            <p:spPr bwMode="auto">
              <a:xfrm>
                <a:off x="1323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5" name="Freeform 552"/>
              <p:cNvSpPr>
                <a:spLocks/>
              </p:cNvSpPr>
              <p:nvPr/>
            </p:nvSpPr>
            <p:spPr bwMode="auto">
              <a:xfrm>
                <a:off x="1326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6" name="Rectangle 553"/>
              <p:cNvSpPr>
                <a:spLocks noChangeArrowheads="1"/>
              </p:cNvSpPr>
              <p:nvPr/>
            </p:nvSpPr>
            <p:spPr bwMode="auto">
              <a:xfrm>
                <a:off x="1323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7" name="Freeform 554"/>
              <p:cNvSpPr>
                <a:spLocks/>
              </p:cNvSpPr>
              <p:nvPr/>
            </p:nvSpPr>
            <p:spPr bwMode="auto">
              <a:xfrm>
                <a:off x="1326" y="319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8" name="Freeform 555"/>
              <p:cNvSpPr>
                <a:spLocks/>
              </p:cNvSpPr>
              <p:nvPr/>
            </p:nvSpPr>
            <p:spPr bwMode="auto">
              <a:xfrm>
                <a:off x="1328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9" name="Freeform 556"/>
              <p:cNvSpPr>
                <a:spLocks/>
              </p:cNvSpPr>
              <p:nvPr/>
            </p:nvSpPr>
            <p:spPr bwMode="auto">
              <a:xfrm>
                <a:off x="1337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0" name="Freeform 557"/>
              <p:cNvSpPr>
                <a:spLocks/>
              </p:cNvSpPr>
              <p:nvPr/>
            </p:nvSpPr>
            <p:spPr bwMode="auto">
              <a:xfrm>
                <a:off x="1326" y="3185"/>
                <a:ext cx="27" cy="33"/>
              </a:xfrm>
              <a:custGeom>
                <a:avLst/>
                <a:gdLst>
                  <a:gd name="T0" fmla="*/ 7 w 10"/>
                  <a:gd name="T1" fmla="*/ 6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8 h 12"/>
                  <a:gd name="T8" fmla="*/ 10 w 10"/>
                  <a:gd name="T9" fmla="*/ 8 h 12"/>
                  <a:gd name="T10" fmla="*/ 9 w 10"/>
                  <a:gd name="T11" fmla="*/ 3 h 12"/>
                  <a:gd name="T12" fmla="*/ 7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6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1 w 10"/>
                  <a:gd name="T35" fmla="*/ 7 h 12"/>
                  <a:gd name="T36" fmla="*/ 0 w 10"/>
                  <a:gd name="T37" fmla="*/ 7 h 12"/>
                  <a:gd name="T38" fmla="*/ 1 w 10"/>
                  <a:gd name="T39" fmla="*/ 7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0 h 12"/>
                  <a:gd name="T46" fmla="*/ 2 w 10"/>
                  <a:gd name="T47" fmla="*/ 10 h 12"/>
                  <a:gd name="T48" fmla="*/ 3 w 10"/>
                  <a:gd name="T49" fmla="*/ 10 h 12"/>
                  <a:gd name="T50" fmla="*/ 4 w 10"/>
                  <a:gd name="T51" fmla="*/ 10 h 12"/>
                  <a:gd name="T52" fmla="*/ 4 w 10"/>
                  <a:gd name="T53" fmla="*/ 9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9 h 12"/>
                  <a:gd name="T60" fmla="*/ 5 w 10"/>
                  <a:gd name="T61" fmla="*/ 8 h 12"/>
                  <a:gd name="T62" fmla="*/ 6 w 10"/>
                  <a:gd name="T63" fmla="*/ 10 h 12"/>
                  <a:gd name="T64" fmla="*/ 6 w 10"/>
                  <a:gd name="T65" fmla="*/ 10 h 12"/>
                  <a:gd name="T66" fmla="*/ 6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9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6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3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4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4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1" y="8"/>
                      <a:pt x="1" y="7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8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0"/>
                    </a:cubicBezTo>
                    <a:cubicBezTo>
                      <a:pt x="3" y="9"/>
                      <a:pt x="4" y="10"/>
                      <a:pt x="4" y="9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4" y="8"/>
                      <a:pt x="5" y="9"/>
                    </a:cubicBezTo>
                    <a:cubicBezTo>
                      <a:pt x="5" y="8"/>
                      <a:pt x="5" y="8"/>
                      <a:pt x="5" y="6"/>
                    </a:cubicBezTo>
                    <a:cubicBezTo>
                      <a:pt x="5" y="7"/>
                      <a:pt x="5" y="9"/>
                      <a:pt x="5" y="8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6" y="11"/>
                      <a:pt x="6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7"/>
                    </a:cubicBezTo>
                    <a:cubicBezTo>
                      <a:pt x="9" y="6"/>
                      <a:pt x="9" y="8"/>
                      <a:pt x="9" y="8"/>
                    </a:cubicBezTo>
                    <a:cubicBezTo>
                      <a:pt x="9" y="5"/>
                      <a:pt x="9" y="11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1" name="Freeform 558"/>
              <p:cNvSpPr>
                <a:spLocks/>
              </p:cNvSpPr>
              <p:nvPr/>
            </p:nvSpPr>
            <p:spPr bwMode="auto">
              <a:xfrm>
                <a:off x="134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2" name="Freeform 559"/>
              <p:cNvSpPr>
                <a:spLocks/>
              </p:cNvSpPr>
              <p:nvPr/>
            </p:nvSpPr>
            <p:spPr bwMode="auto">
              <a:xfrm>
                <a:off x="1348" y="320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3" name="Freeform 560"/>
              <p:cNvSpPr>
                <a:spLocks/>
              </p:cNvSpPr>
              <p:nvPr/>
            </p:nvSpPr>
            <p:spPr bwMode="auto">
              <a:xfrm>
                <a:off x="1345" y="319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4" name="Rectangle 561"/>
              <p:cNvSpPr>
                <a:spLocks noChangeArrowheads="1"/>
              </p:cNvSpPr>
              <p:nvPr/>
            </p:nvSpPr>
            <p:spPr bwMode="auto">
              <a:xfrm>
                <a:off x="1345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5" name="Freeform 562"/>
              <p:cNvSpPr>
                <a:spLocks/>
              </p:cNvSpPr>
              <p:nvPr/>
            </p:nvSpPr>
            <p:spPr bwMode="auto">
              <a:xfrm>
                <a:off x="1326" y="3196"/>
                <a:ext cx="19" cy="22"/>
              </a:xfrm>
              <a:custGeom>
                <a:avLst/>
                <a:gdLst>
                  <a:gd name="T0" fmla="*/ 1 w 7"/>
                  <a:gd name="T1" fmla="*/ 3 h 8"/>
                  <a:gd name="T2" fmla="*/ 1 w 7"/>
                  <a:gd name="T3" fmla="*/ 5 h 8"/>
                  <a:gd name="T4" fmla="*/ 0 w 7"/>
                  <a:gd name="T5" fmla="*/ 4 h 8"/>
                  <a:gd name="T6" fmla="*/ 0 w 7"/>
                  <a:gd name="T7" fmla="*/ 6 h 8"/>
                  <a:gd name="T8" fmla="*/ 3 w 7"/>
                  <a:gd name="T9" fmla="*/ 5 h 8"/>
                  <a:gd name="T10" fmla="*/ 3 w 7"/>
                  <a:gd name="T11" fmla="*/ 6 h 8"/>
                  <a:gd name="T12" fmla="*/ 4 w 7"/>
                  <a:gd name="T13" fmla="*/ 4 h 8"/>
                  <a:gd name="T14" fmla="*/ 4 w 7"/>
                  <a:gd name="T15" fmla="*/ 6 h 8"/>
                  <a:gd name="T16" fmla="*/ 5 w 7"/>
                  <a:gd name="T17" fmla="*/ 6 h 8"/>
                  <a:gd name="T18" fmla="*/ 5 w 7"/>
                  <a:gd name="T19" fmla="*/ 5 h 8"/>
                  <a:gd name="T20" fmla="*/ 5 w 7"/>
                  <a:gd name="T21" fmla="*/ 5 h 8"/>
                  <a:gd name="T22" fmla="*/ 5 w 7"/>
                  <a:gd name="T23" fmla="*/ 5 h 8"/>
                  <a:gd name="T24" fmla="*/ 6 w 7"/>
                  <a:gd name="T25" fmla="*/ 5 h 8"/>
                  <a:gd name="T26" fmla="*/ 6 w 7"/>
                  <a:gd name="T27" fmla="*/ 5 h 8"/>
                  <a:gd name="T28" fmla="*/ 6 w 7"/>
                  <a:gd name="T29" fmla="*/ 4 h 8"/>
                  <a:gd name="T30" fmla="*/ 6 w 7"/>
                  <a:gd name="T31" fmla="*/ 5 h 8"/>
                  <a:gd name="T32" fmla="*/ 7 w 7"/>
                  <a:gd name="T33" fmla="*/ 4 h 8"/>
                  <a:gd name="T34" fmla="*/ 7 w 7"/>
                  <a:gd name="T35" fmla="*/ 2 h 8"/>
                  <a:gd name="T36" fmla="*/ 6 w 7"/>
                  <a:gd name="T37" fmla="*/ 3 h 8"/>
                  <a:gd name="T38" fmla="*/ 6 w 7"/>
                  <a:gd name="T39" fmla="*/ 3 h 8"/>
                  <a:gd name="T40" fmla="*/ 6 w 7"/>
                  <a:gd name="T41" fmla="*/ 4 h 8"/>
                  <a:gd name="T42" fmla="*/ 6 w 7"/>
                  <a:gd name="T43" fmla="*/ 2 h 8"/>
                  <a:gd name="T44" fmla="*/ 5 w 7"/>
                  <a:gd name="T45" fmla="*/ 1 h 8"/>
                  <a:gd name="T46" fmla="*/ 5 w 7"/>
                  <a:gd name="T47" fmla="*/ 1 h 8"/>
                  <a:gd name="T48" fmla="*/ 5 w 7"/>
                  <a:gd name="T49" fmla="*/ 1 h 8"/>
                  <a:gd name="T50" fmla="*/ 5 w 7"/>
                  <a:gd name="T51" fmla="*/ 2 h 8"/>
                  <a:gd name="T52" fmla="*/ 5 w 7"/>
                  <a:gd name="T53" fmla="*/ 4 h 8"/>
                  <a:gd name="T54" fmla="*/ 5 w 7"/>
                  <a:gd name="T55" fmla="*/ 4 h 8"/>
                  <a:gd name="T56" fmla="*/ 5 w 7"/>
                  <a:gd name="T57" fmla="*/ 3 h 8"/>
                  <a:gd name="T58" fmla="*/ 5 w 7"/>
                  <a:gd name="T59" fmla="*/ 3 h 8"/>
                  <a:gd name="T60" fmla="*/ 4 w 7"/>
                  <a:gd name="T61" fmla="*/ 1 h 8"/>
                  <a:gd name="T62" fmla="*/ 4 w 7"/>
                  <a:gd name="T63" fmla="*/ 3 h 8"/>
                  <a:gd name="T64" fmla="*/ 3 w 7"/>
                  <a:gd name="T65" fmla="*/ 4 h 8"/>
                  <a:gd name="T66" fmla="*/ 3 w 7"/>
                  <a:gd name="T67" fmla="*/ 2 h 8"/>
                  <a:gd name="T68" fmla="*/ 3 w 7"/>
                  <a:gd name="T69" fmla="*/ 4 h 8"/>
                  <a:gd name="T70" fmla="*/ 2 w 7"/>
                  <a:gd name="T71" fmla="*/ 3 h 8"/>
                  <a:gd name="T72" fmla="*/ 2 w 7"/>
                  <a:gd name="T73" fmla="*/ 4 h 8"/>
                  <a:gd name="T74" fmla="*/ 1 w 7"/>
                  <a:gd name="T75" fmla="*/ 4 h 8"/>
                  <a:gd name="T76" fmla="*/ 1 w 7"/>
                  <a:gd name="T77" fmla="*/ 4 h 8"/>
                  <a:gd name="T78" fmla="*/ 1 w 7"/>
                  <a:gd name="T79" fmla="*/ 6 h 8"/>
                  <a:gd name="T80" fmla="*/ 1 w 7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5"/>
                      <a:pt x="0" y="4"/>
                      <a:pt x="0" y="6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8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4" y="1"/>
                    </a:cubicBezTo>
                    <a:cubicBezTo>
                      <a:pt x="4" y="2"/>
                      <a:pt x="5" y="2"/>
                      <a:pt x="4" y="3"/>
                    </a:cubicBezTo>
                    <a:cubicBezTo>
                      <a:pt x="4" y="2"/>
                      <a:pt x="3" y="2"/>
                      <a:pt x="3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6" name="Freeform 563"/>
              <p:cNvSpPr>
                <a:spLocks/>
              </p:cNvSpPr>
              <p:nvPr/>
            </p:nvSpPr>
            <p:spPr bwMode="auto">
              <a:xfrm>
                <a:off x="1323" y="3207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7" name="Freeform 564"/>
              <p:cNvSpPr>
                <a:spLocks/>
              </p:cNvSpPr>
              <p:nvPr/>
            </p:nvSpPr>
            <p:spPr bwMode="auto">
              <a:xfrm>
                <a:off x="1312" y="3204"/>
                <a:ext cx="11" cy="14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3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3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0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0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8" name="Rectangle 565"/>
              <p:cNvSpPr>
                <a:spLocks noChangeArrowheads="1"/>
              </p:cNvSpPr>
              <p:nvPr/>
            </p:nvSpPr>
            <p:spPr bwMode="auto">
              <a:xfrm>
                <a:off x="1315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9" name="Freeform 566"/>
              <p:cNvSpPr>
                <a:spLocks/>
              </p:cNvSpPr>
              <p:nvPr/>
            </p:nvSpPr>
            <p:spPr bwMode="auto">
              <a:xfrm>
                <a:off x="1533" y="320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0" name="Freeform 567"/>
              <p:cNvSpPr>
                <a:spLocks/>
              </p:cNvSpPr>
              <p:nvPr/>
            </p:nvSpPr>
            <p:spPr bwMode="auto">
              <a:xfrm>
                <a:off x="1533" y="3196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1" name="Freeform 568"/>
              <p:cNvSpPr>
                <a:spLocks/>
              </p:cNvSpPr>
              <p:nvPr/>
            </p:nvSpPr>
            <p:spPr bwMode="auto">
              <a:xfrm>
                <a:off x="1530" y="320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2" name="Freeform 569"/>
              <p:cNvSpPr>
                <a:spLocks/>
              </p:cNvSpPr>
              <p:nvPr/>
            </p:nvSpPr>
            <p:spPr bwMode="auto">
              <a:xfrm>
                <a:off x="1530" y="3202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3" name="Freeform 570"/>
              <p:cNvSpPr>
                <a:spLocks/>
              </p:cNvSpPr>
              <p:nvPr/>
            </p:nvSpPr>
            <p:spPr bwMode="auto">
              <a:xfrm>
                <a:off x="153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4" name="Freeform 571"/>
              <p:cNvSpPr>
                <a:spLocks/>
              </p:cNvSpPr>
              <p:nvPr/>
            </p:nvSpPr>
            <p:spPr bwMode="auto">
              <a:xfrm>
                <a:off x="1527" y="3199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5" name="Freeform 572"/>
              <p:cNvSpPr>
                <a:spLocks/>
              </p:cNvSpPr>
              <p:nvPr/>
            </p:nvSpPr>
            <p:spPr bwMode="auto">
              <a:xfrm>
                <a:off x="153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6" name="Rectangle 573"/>
              <p:cNvSpPr>
                <a:spLocks noChangeArrowheads="1"/>
              </p:cNvSpPr>
              <p:nvPr/>
            </p:nvSpPr>
            <p:spPr bwMode="auto">
              <a:xfrm>
                <a:off x="153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7" name="Freeform 574"/>
              <p:cNvSpPr>
                <a:spLocks/>
              </p:cNvSpPr>
              <p:nvPr/>
            </p:nvSpPr>
            <p:spPr bwMode="auto">
              <a:xfrm>
                <a:off x="1527" y="3196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8" name="Freeform 575"/>
              <p:cNvSpPr>
                <a:spLocks/>
              </p:cNvSpPr>
              <p:nvPr/>
            </p:nvSpPr>
            <p:spPr bwMode="auto">
              <a:xfrm>
                <a:off x="1527" y="319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9" name="Freeform 576"/>
              <p:cNvSpPr>
                <a:spLocks/>
              </p:cNvSpPr>
              <p:nvPr/>
            </p:nvSpPr>
            <p:spPr bwMode="auto">
              <a:xfrm>
                <a:off x="1522" y="3188"/>
                <a:ext cx="5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5 h 6"/>
                  <a:gd name="T6" fmla="*/ 1 w 2"/>
                  <a:gd name="T7" fmla="*/ 4 h 6"/>
                  <a:gd name="T8" fmla="*/ 1 w 2"/>
                  <a:gd name="T9" fmla="*/ 6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5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0" name="Freeform 577"/>
              <p:cNvSpPr>
                <a:spLocks/>
              </p:cNvSpPr>
              <p:nvPr/>
            </p:nvSpPr>
            <p:spPr bwMode="auto">
              <a:xfrm>
                <a:off x="1522" y="319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1" name="Freeform 578"/>
              <p:cNvSpPr>
                <a:spLocks/>
              </p:cNvSpPr>
              <p:nvPr/>
            </p:nvSpPr>
            <p:spPr bwMode="auto">
              <a:xfrm>
                <a:off x="1519" y="318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2" name="Freeform 579"/>
              <p:cNvSpPr>
                <a:spLocks/>
              </p:cNvSpPr>
              <p:nvPr/>
            </p:nvSpPr>
            <p:spPr bwMode="auto">
              <a:xfrm>
                <a:off x="152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3" name="Freeform 580"/>
              <p:cNvSpPr>
                <a:spLocks/>
              </p:cNvSpPr>
              <p:nvPr/>
            </p:nvSpPr>
            <p:spPr bwMode="auto">
              <a:xfrm>
                <a:off x="1519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4" name="Freeform 581"/>
              <p:cNvSpPr>
                <a:spLocks/>
              </p:cNvSpPr>
              <p:nvPr/>
            </p:nvSpPr>
            <p:spPr bwMode="auto">
              <a:xfrm>
                <a:off x="1519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5" name="Freeform 582"/>
              <p:cNvSpPr>
                <a:spLocks/>
              </p:cNvSpPr>
              <p:nvPr/>
            </p:nvSpPr>
            <p:spPr bwMode="auto">
              <a:xfrm>
                <a:off x="1500" y="3191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0 w 7"/>
                  <a:gd name="T3" fmla="*/ 2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6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5 h 6"/>
                  <a:gd name="T26" fmla="*/ 6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4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5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1" y="3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6" name="Rectangle 583"/>
              <p:cNvSpPr>
                <a:spLocks noChangeArrowheads="1"/>
              </p:cNvSpPr>
              <p:nvPr/>
            </p:nvSpPr>
            <p:spPr bwMode="auto">
              <a:xfrm>
                <a:off x="1503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7" name="Freeform 584"/>
              <p:cNvSpPr>
                <a:spLocks/>
              </p:cNvSpPr>
              <p:nvPr/>
            </p:nvSpPr>
            <p:spPr bwMode="auto">
              <a:xfrm>
                <a:off x="1500" y="319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8" name="Rectangle 585"/>
              <p:cNvSpPr>
                <a:spLocks noChangeArrowheads="1"/>
              </p:cNvSpPr>
              <p:nvPr/>
            </p:nvSpPr>
            <p:spPr bwMode="auto">
              <a:xfrm>
                <a:off x="1503" y="32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9" name="Freeform 586"/>
              <p:cNvSpPr>
                <a:spLocks/>
              </p:cNvSpPr>
              <p:nvPr/>
            </p:nvSpPr>
            <p:spPr bwMode="auto">
              <a:xfrm>
                <a:off x="1505" y="318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0" name="Freeform 587"/>
              <p:cNvSpPr>
                <a:spLocks/>
              </p:cNvSpPr>
              <p:nvPr/>
            </p:nvSpPr>
            <p:spPr bwMode="auto">
              <a:xfrm>
                <a:off x="1508" y="319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1" name="Rectangle 588"/>
              <p:cNvSpPr>
                <a:spLocks noChangeArrowheads="1"/>
              </p:cNvSpPr>
              <p:nvPr/>
            </p:nvSpPr>
            <p:spPr bwMode="auto">
              <a:xfrm>
                <a:off x="1500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2" name="Freeform 589"/>
              <p:cNvSpPr>
                <a:spLocks/>
              </p:cNvSpPr>
              <p:nvPr/>
            </p:nvSpPr>
            <p:spPr bwMode="auto">
              <a:xfrm>
                <a:off x="1486" y="3188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8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5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4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3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2 w 5"/>
                  <a:gd name="T55" fmla="*/ 2 h 8"/>
                  <a:gd name="T56" fmla="*/ 1 w 5"/>
                  <a:gd name="T57" fmla="*/ 4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3" name="Freeform 590"/>
              <p:cNvSpPr>
                <a:spLocks/>
              </p:cNvSpPr>
              <p:nvPr/>
            </p:nvSpPr>
            <p:spPr bwMode="auto">
              <a:xfrm>
                <a:off x="149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4" name="Freeform 591"/>
              <p:cNvSpPr>
                <a:spLocks/>
              </p:cNvSpPr>
              <p:nvPr/>
            </p:nvSpPr>
            <p:spPr bwMode="auto">
              <a:xfrm>
                <a:off x="1478" y="3188"/>
                <a:ext cx="11" cy="25"/>
              </a:xfrm>
              <a:custGeom>
                <a:avLst/>
                <a:gdLst>
                  <a:gd name="T0" fmla="*/ 3 w 4"/>
                  <a:gd name="T1" fmla="*/ 4 h 9"/>
                  <a:gd name="T2" fmla="*/ 3 w 4"/>
                  <a:gd name="T3" fmla="*/ 2 h 9"/>
                  <a:gd name="T4" fmla="*/ 2 w 4"/>
                  <a:gd name="T5" fmla="*/ 6 h 9"/>
                  <a:gd name="T6" fmla="*/ 2 w 4"/>
                  <a:gd name="T7" fmla="*/ 6 h 9"/>
                  <a:gd name="T8" fmla="*/ 2 w 4"/>
                  <a:gd name="T9" fmla="*/ 3 h 9"/>
                  <a:gd name="T10" fmla="*/ 2 w 4"/>
                  <a:gd name="T11" fmla="*/ 3 h 9"/>
                  <a:gd name="T12" fmla="*/ 2 w 4"/>
                  <a:gd name="T13" fmla="*/ 5 h 9"/>
                  <a:gd name="T14" fmla="*/ 1 w 4"/>
                  <a:gd name="T15" fmla="*/ 6 h 9"/>
                  <a:gd name="T16" fmla="*/ 2 w 4"/>
                  <a:gd name="T17" fmla="*/ 5 h 9"/>
                  <a:gd name="T18" fmla="*/ 2 w 4"/>
                  <a:gd name="T19" fmla="*/ 3 h 9"/>
                  <a:gd name="T20" fmla="*/ 0 w 4"/>
                  <a:gd name="T21" fmla="*/ 8 h 9"/>
                  <a:gd name="T22" fmla="*/ 1 w 4"/>
                  <a:gd name="T23" fmla="*/ 8 h 9"/>
                  <a:gd name="T24" fmla="*/ 1 w 4"/>
                  <a:gd name="T25" fmla="*/ 6 h 9"/>
                  <a:gd name="T26" fmla="*/ 1 w 4"/>
                  <a:gd name="T27" fmla="*/ 6 h 9"/>
                  <a:gd name="T28" fmla="*/ 1 w 4"/>
                  <a:gd name="T29" fmla="*/ 8 h 9"/>
                  <a:gd name="T30" fmla="*/ 3 w 4"/>
                  <a:gd name="T31" fmla="*/ 8 h 9"/>
                  <a:gd name="T32" fmla="*/ 3 w 4"/>
                  <a:gd name="T33" fmla="*/ 7 h 9"/>
                  <a:gd name="T34" fmla="*/ 3 w 4"/>
                  <a:gd name="T35" fmla="*/ 6 h 9"/>
                  <a:gd name="T36" fmla="*/ 3 w 4"/>
                  <a:gd name="T37" fmla="*/ 4 h 9"/>
                  <a:gd name="T38" fmla="*/ 3 w 4"/>
                  <a:gd name="T39" fmla="*/ 5 h 9"/>
                  <a:gd name="T40" fmla="*/ 3 w 4"/>
                  <a:gd name="T41" fmla="*/ 2 h 9"/>
                  <a:gd name="T42" fmla="*/ 4 w 4"/>
                  <a:gd name="T43" fmla="*/ 1 h 9"/>
                  <a:gd name="T44" fmla="*/ 3 w 4"/>
                  <a:gd name="T45" fmla="*/ 1 h 9"/>
                  <a:gd name="T46" fmla="*/ 3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3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3" y="4"/>
                      <a:pt x="2" y="6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3"/>
                    </a:cubicBezTo>
                    <a:cubicBezTo>
                      <a:pt x="1" y="5"/>
                      <a:pt x="0" y="5"/>
                      <a:pt x="0" y="8"/>
                    </a:cubicBezTo>
                    <a:cubicBezTo>
                      <a:pt x="0" y="9"/>
                      <a:pt x="1" y="8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2"/>
                      <a:pt x="3" y="3"/>
                      <a:pt x="4" y="1"/>
                    </a:cubicBezTo>
                    <a:cubicBezTo>
                      <a:pt x="3" y="0"/>
                      <a:pt x="3" y="3"/>
                      <a:pt x="3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5" name="Freeform 592"/>
              <p:cNvSpPr>
                <a:spLocks/>
              </p:cNvSpPr>
              <p:nvPr/>
            </p:nvSpPr>
            <p:spPr bwMode="auto">
              <a:xfrm>
                <a:off x="1486" y="319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6" name="Freeform 593"/>
              <p:cNvSpPr>
                <a:spLocks/>
              </p:cNvSpPr>
              <p:nvPr/>
            </p:nvSpPr>
            <p:spPr bwMode="auto">
              <a:xfrm>
                <a:off x="1486" y="3204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7" name="Freeform 594"/>
              <p:cNvSpPr>
                <a:spLocks/>
              </p:cNvSpPr>
              <p:nvPr/>
            </p:nvSpPr>
            <p:spPr bwMode="auto">
              <a:xfrm>
                <a:off x="1481" y="319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8" name="Freeform 595"/>
              <p:cNvSpPr>
                <a:spLocks/>
              </p:cNvSpPr>
              <p:nvPr/>
            </p:nvSpPr>
            <p:spPr bwMode="auto">
              <a:xfrm>
                <a:off x="1476" y="3199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5 h 5"/>
                  <a:gd name="T4" fmla="*/ 1 w 1"/>
                  <a:gd name="T5" fmla="*/ 1 h 5"/>
                  <a:gd name="T6" fmla="*/ 1 w 1"/>
                  <a:gd name="T7" fmla="*/ 3 h 5"/>
                  <a:gd name="T8" fmla="*/ 1 w 1"/>
                  <a:gd name="T9" fmla="*/ 3 h 5"/>
                  <a:gd name="T10" fmla="*/ 0 w 1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3"/>
                      <a:pt x="1" y="5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9" name="Freeform 596"/>
              <p:cNvSpPr>
                <a:spLocks/>
              </p:cNvSpPr>
              <p:nvPr/>
            </p:nvSpPr>
            <p:spPr bwMode="auto">
              <a:xfrm>
                <a:off x="1465" y="3191"/>
                <a:ext cx="13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4 w 5"/>
                  <a:gd name="T5" fmla="*/ 2 h 11"/>
                  <a:gd name="T6" fmla="*/ 3 w 5"/>
                  <a:gd name="T7" fmla="*/ 2 h 11"/>
                  <a:gd name="T8" fmla="*/ 3 w 5"/>
                  <a:gd name="T9" fmla="*/ 2 h 11"/>
                  <a:gd name="T10" fmla="*/ 3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4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3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3 h 11"/>
                  <a:gd name="T72" fmla="*/ 4 w 5"/>
                  <a:gd name="T73" fmla="*/ 7 h 11"/>
                  <a:gd name="T74" fmla="*/ 4 w 5"/>
                  <a:gd name="T75" fmla="*/ 6 h 11"/>
                  <a:gd name="T76" fmla="*/ 4 w 5"/>
                  <a:gd name="T77" fmla="*/ 5 h 11"/>
                  <a:gd name="T78" fmla="*/ 5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4" y="6"/>
                      <a:pt x="3" y="5"/>
                      <a:pt x="4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6"/>
                    </a:cubicBezTo>
                    <a:cubicBezTo>
                      <a:pt x="5" y="5"/>
                      <a:pt x="5" y="4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0" name="Freeform 597"/>
              <p:cNvSpPr>
                <a:spLocks/>
              </p:cNvSpPr>
              <p:nvPr/>
            </p:nvSpPr>
            <p:spPr bwMode="auto">
              <a:xfrm>
                <a:off x="1476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1" name="Freeform 598"/>
              <p:cNvSpPr>
                <a:spLocks/>
              </p:cNvSpPr>
              <p:nvPr/>
            </p:nvSpPr>
            <p:spPr bwMode="auto">
              <a:xfrm>
                <a:off x="1478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2" name="Rectangle 599"/>
              <p:cNvSpPr>
                <a:spLocks noChangeArrowheads="1"/>
              </p:cNvSpPr>
              <p:nvPr/>
            </p:nvSpPr>
            <p:spPr bwMode="auto">
              <a:xfrm>
                <a:off x="1478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3" name="Rectangle 600"/>
              <p:cNvSpPr>
                <a:spLocks noChangeArrowheads="1"/>
              </p:cNvSpPr>
              <p:nvPr/>
            </p:nvSpPr>
            <p:spPr bwMode="auto">
              <a:xfrm>
                <a:off x="1478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4" name="Freeform 601"/>
              <p:cNvSpPr>
                <a:spLocks/>
              </p:cNvSpPr>
              <p:nvPr/>
            </p:nvSpPr>
            <p:spPr bwMode="auto">
              <a:xfrm>
                <a:off x="1481" y="320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5" name="Freeform 602"/>
              <p:cNvSpPr>
                <a:spLocks/>
              </p:cNvSpPr>
              <p:nvPr/>
            </p:nvSpPr>
            <p:spPr bwMode="auto">
              <a:xfrm>
                <a:off x="148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6" name="Freeform 603"/>
              <p:cNvSpPr>
                <a:spLocks/>
              </p:cNvSpPr>
              <p:nvPr/>
            </p:nvSpPr>
            <p:spPr bwMode="auto">
              <a:xfrm>
                <a:off x="1478" y="3183"/>
                <a:ext cx="27" cy="32"/>
              </a:xfrm>
              <a:custGeom>
                <a:avLst/>
                <a:gdLst>
                  <a:gd name="T0" fmla="*/ 7 w 10"/>
                  <a:gd name="T1" fmla="*/ 7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9 h 12"/>
                  <a:gd name="T8" fmla="*/ 10 w 10"/>
                  <a:gd name="T9" fmla="*/ 8 h 12"/>
                  <a:gd name="T10" fmla="*/ 9 w 10"/>
                  <a:gd name="T11" fmla="*/ 3 h 12"/>
                  <a:gd name="T12" fmla="*/ 8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7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2 w 10"/>
                  <a:gd name="T35" fmla="*/ 7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1 h 12"/>
                  <a:gd name="T46" fmla="*/ 2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4 w 10"/>
                  <a:gd name="T53" fmla="*/ 10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10 h 12"/>
                  <a:gd name="T60" fmla="*/ 5 w 10"/>
                  <a:gd name="T61" fmla="*/ 9 h 12"/>
                  <a:gd name="T62" fmla="*/ 6 w 10"/>
                  <a:gd name="T63" fmla="*/ 10 h 12"/>
                  <a:gd name="T64" fmla="*/ 6 w 10"/>
                  <a:gd name="T65" fmla="*/ 10 h 12"/>
                  <a:gd name="T66" fmla="*/ 7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10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7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8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7" y="6"/>
                      <a:pt x="6" y="5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10"/>
                    </a:cubicBezTo>
                    <a:cubicBezTo>
                      <a:pt x="5" y="7"/>
                      <a:pt x="6" y="10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8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4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9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8"/>
                      <a:pt x="2" y="11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5" y="10"/>
                      <a:pt x="4" y="10"/>
                      <a:pt x="4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5" y="9"/>
                      <a:pt x="5" y="7"/>
                    </a:cubicBezTo>
                    <a:cubicBezTo>
                      <a:pt x="5" y="7"/>
                      <a:pt x="5" y="9"/>
                      <a:pt x="5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8"/>
                      <a:pt x="9" y="9"/>
                    </a:cubicBezTo>
                    <a:cubicBezTo>
                      <a:pt x="9" y="6"/>
                      <a:pt x="9" y="12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7" name="Freeform 604"/>
              <p:cNvSpPr>
                <a:spLocks/>
              </p:cNvSpPr>
              <p:nvPr/>
            </p:nvSpPr>
            <p:spPr bwMode="auto">
              <a:xfrm>
                <a:off x="150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8" name="Freeform 605"/>
              <p:cNvSpPr>
                <a:spLocks/>
              </p:cNvSpPr>
              <p:nvPr/>
            </p:nvSpPr>
            <p:spPr bwMode="auto">
              <a:xfrm>
                <a:off x="150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9" name="Freeform 606"/>
              <p:cNvSpPr>
                <a:spLocks/>
              </p:cNvSpPr>
              <p:nvPr/>
            </p:nvSpPr>
            <p:spPr bwMode="auto">
              <a:xfrm>
                <a:off x="149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9" name="Group 808"/>
            <p:cNvGrpSpPr>
              <a:grpSpLocks/>
            </p:cNvGrpSpPr>
            <p:nvPr/>
          </p:nvGrpSpPr>
          <p:grpSpPr bwMode="auto">
            <a:xfrm>
              <a:off x="1465" y="2987"/>
              <a:ext cx="550" cy="247"/>
              <a:chOff x="1465" y="2987"/>
              <a:chExt cx="550" cy="247"/>
            </a:xfrm>
          </p:grpSpPr>
          <p:sp>
            <p:nvSpPr>
              <p:cNvPr id="910" name="Rectangle 608"/>
              <p:cNvSpPr>
                <a:spLocks noChangeArrowheads="1"/>
              </p:cNvSpPr>
              <p:nvPr/>
            </p:nvSpPr>
            <p:spPr bwMode="auto">
              <a:xfrm>
                <a:off x="1497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1" name="Freeform 609"/>
              <p:cNvSpPr>
                <a:spLocks/>
              </p:cNvSpPr>
              <p:nvPr/>
            </p:nvSpPr>
            <p:spPr bwMode="auto">
              <a:xfrm>
                <a:off x="1478" y="3193"/>
                <a:ext cx="19" cy="25"/>
              </a:xfrm>
              <a:custGeom>
                <a:avLst/>
                <a:gdLst>
                  <a:gd name="T0" fmla="*/ 1 w 7"/>
                  <a:gd name="T1" fmla="*/ 4 h 9"/>
                  <a:gd name="T2" fmla="*/ 1 w 7"/>
                  <a:gd name="T3" fmla="*/ 5 h 9"/>
                  <a:gd name="T4" fmla="*/ 0 w 7"/>
                  <a:gd name="T5" fmla="*/ 4 h 9"/>
                  <a:gd name="T6" fmla="*/ 0 w 7"/>
                  <a:gd name="T7" fmla="*/ 6 h 9"/>
                  <a:gd name="T8" fmla="*/ 3 w 7"/>
                  <a:gd name="T9" fmla="*/ 5 h 9"/>
                  <a:gd name="T10" fmla="*/ 3 w 7"/>
                  <a:gd name="T11" fmla="*/ 6 h 9"/>
                  <a:gd name="T12" fmla="*/ 4 w 7"/>
                  <a:gd name="T13" fmla="*/ 4 h 9"/>
                  <a:gd name="T14" fmla="*/ 4 w 7"/>
                  <a:gd name="T15" fmla="*/ 7 h 9"/>
                  <a:gd name="T16" fmla="*/ 5 w 7"/>
                  <a:gd name="T17" fmla="*/ 6 h 9"/>
                  <a:gd name="T18" fmla="*/ 5 w 7"/>
                  <a:gd name="T19" fmla="*/ 5 h 9"/>
                  <a:gd name="T20" fmla="*/ 5 w 7"/>
                  <a:gd name="T21" fmla="*/ 5 h 9"/>
                  <a:gd name="T22" fmla="*/ 5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4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2 h 9"/>
                  <a:gd name="T36" fmla="*/ 6 w 7"/>
                  <a:gd name="T37" fmla="*/ 4 h 9"/>
                  <a:gd name="T38" fmla="*/ 6 w 7"/>
                  <a:gd name="T39" fmla="*/ 4 h 9"/>
                  <a:gd name="T40" fmla="*/ 6 w 7"/>
                  <a:gd name="T41" fmla="*/ 4 h 9"/>
                  <a:gd name="T42" fmla="*/ 6 w 7"/>
                  <a:gd name="T43" fmla="*/ 2 h 9"/>
                  <a:gd name="T44" fmla="*/ 5 w 7"/>
                  <a:gd name="T45" fmla="*/ 1 h 9"/>
                  <a:gd name="T46" fmla="*/ 5 w 7"/>
                  <a:gd name="T47" fmla="*/ 1 h 9"/>
                  <a:gd name="T48" fmla="*/ 5 w 7"/>
                  <a:gd name="T49" fmla="*/ 2 h 9"/>
                  <a:gd name="T50" fmla="*/ 5 w 7"/>
                  <a:gd name="T51" fmla="*/ 2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4 w 7"/>
                  <a:gd name="T63" fmla="*/ 4 h 9"/>
                  <a:gd name="T64" fmla="*/ 3 w 7"/>
                  <a:gd name="T65" fmla="*/ 4 h 9"/>
                  <a:gd name="T66" fmla="*/ 3 w 7"/>
                  <a:gd name="T67" fmla="*/ 3 h 9"/>
                  <a:gd name="T68" fmla="*/ 3 w 7"/>
                  <a:gd name="T69" fmla="*/ 4 h 9"/>
                  <a:gd name="T70" fmla="*/ 2 w 7"/>
                  <a:gd name="T71" fmla="*/ 3 h 9"/>
                  <a:gd name="T72" fmla="*/ 2 w 7"/>
                  <a:gd name="T73" fmla="*/ 4 h 9"/>
                  <a:gd name="T74" fmla="*/ 1 w 7"/>
                  <a:gd name="T75" fmla="*/ 4 h 9"/>
                  <a:gd name="T76" fmla="*/ 1 w 7"/>
                  <a:gd name="T77" fmla="*/ 4 h 9"/>
                  <a:gd name="T78" fmla="*/ 1 w 7"/>
                  <a:gd name="T79" fmla="*/ 6 h 9"/>
                  <a:gd name="T80" fmla="*/ 1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6"/>
                      <a:pt x="0" y="4"/>
                      <a:pt x="0" y="6"/>
                    </a:cubicBezTo>
                    <a:cubicBezTo>
                      <a:pt x="1" y="6"/>
                      <a:pt x="2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9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5"/>
                      <a:pt x="7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7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3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4" y="3"/>
                      <a:pt x="5" y="2"/>
                      <a:pt x="4" y="4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2" name="Freeform 610"/>
              <p:cNvSpPr>
                <a:spLocks/>
              </p:cNvSpPr>
              <p:nvPr/>
            </p:nvSpPr>
            <p:spPr bwMode="auto">
              <a:xfrm>
                <a:off x="1476" y="3204"/>
                <a:ext cx="2" cy="9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3" name="Freeform 611"/>
              <p:cNvSpPr>
                <a:spLocks/>
              </p:cNvSpPr>
              <p:nvPr/>
            </p:nvSpPr>
            <p:spPr bwMode="auto">
              <a:xfrm>
                <a:off x="1465" y="3202"/>
                <a:ext cx="11" cy="13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4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4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1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4" name="Rectangle 612"/>
              <p:cNvSpPr>
                <a:spLocks noChangeArrowheads="1"/>
              </p:cNvSpPr>
              <p:nvPr/>
            </p:nvSpPr>
            <p:spPr bwMode="auto">
              <a:xfrm>
                <a:off x="1467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5" name="Freeform 613"/>
              <p:cNvSpPr>
                <a:spLocks/>
              </p:cNvSpPr>
              <p:nvPr/>
            </p:nvSpPr>
            <p:spPr bwMode="auto">
              <a:xfrm>
                <a:off x="1677" y="321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6" name="Freeform 614"/>
              <p:cNvSpPr>
                <a:spLocks/>
              </p:cNvSpPr>
              <p:nvPr/>
            </p:nvSpPr>
            <p:spPr bwMode="auto">
              <a:xfrm>
                <a:off x="1674" y="3202"/>
                <a:ext cx="3" cy="1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1 h 6"/>
                  <a:gd name="T4" fmla="*/ 1 w 1"/>
                  <a:gd name="T5" fmla="*/ 6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2 h 6"/>
                  <a:gd name="T12" fmla="*/ 1 w 1"/>
                  <a:gd name="T13" fmla="*/ 2 h 6"/>
                  <a:gd name="T14" fmla="*/ 1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7" name="Freeform 615"/>
              <p:cNvSpPr>
                <a:spLocks/>
              </p:cNvSpPr>
              <p:nvPr/>
            </p:nvSpPr>
            <p:spPr bwMode="auto">
              <a:xfrm>
                <a:off x="1674" y="3207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8" name="Freeform 616"/>
              <p:cNvSpPr>
                <a:spLocks/>
              </p:cNvSpPr>
              <p:nvPr/>
            </p:nvSpPr>
            <p:spPr bwMode="auto">
              <a:xfrm>
                <a:off x="1674" y="3210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9" name="Freeform 617"/>
              <p:cNvSpPr>
                <a:spLocks/>
              </p:cNvSpPr>
              <p:nvPr/>
            </p:nvSpPr>
            <p:spPr bwMode="auto">
              <a:xfrm>
                <a:off x="1672" y="321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0" name="Freeform 618"/>
              <p:cNvSpPr>
                <a:spLocks/>
              </p:cNvSpPr>
              <p:nvPr/>
            </p:nvSpPr>
            <p:spPr bwMode="auto">
              <a:xfrm>
                <a:off x="1672" y="3204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1" name="Freeform 619"/>
              <p:cNvSpPr>
                <a:spLocks/>
              </p:cNvSpPr>
              <p:nvPr/>
            </p:nvSpPr>
            <p:spPr bwMode="auto">
              <a:xfrm>
                <a:off x="167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2" name="Freeform 620"/>
              <p:cNvSpPr>
                <a:spLocks/>
              </p:cNvSpPr>
              <p:nvPr/>
            </p:nvSpPr>
            <p:spPr bwMode="auto">
              <a:xfrm>
                <a:off x="1674" y="3210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3" name="Freeform 621"/>
              <p:cNvSpPr>
                <a:spLocks/>
              </p:cNvSpPr>
              <p:nvPr/>
            </p:nvSpPr>
            <p:spPr bwMode="auto">
              <a:xfrm>
                <a:off x="1672" y="3202"/>
                <a:ext cx="0" cy="13"/>
              </a:xfrm>
              <a:custGeom>
                <a:avLst/>
                <a:gdLst>
                  <a:gd name="T0" fmla="*/ 4 h 5"/>
                  <a:gd name="T1" fmla="*/ 3 h 5"/>
                  <a:gd name="T2" fmla="*/ 0 h 5"/>
                  <a:gd name="T3" fmla="*/ 1 h 5"/>
                  <a:gd name="T4" fmla="*/ 4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4"/>
                    </a:moveTo>
                    <a:cubicBezTo>
                      <a:pt x="0" y="2"/>
                      <a:pt x="0" y="5"/>
                      <a:pt x="0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4" name="Freeform 622"/>
              <p:cNvSpPr>
                <a:spLocks/>
              </p:cNvSpPr>
              <p:nvPr/>
            </p:nvSpPr>
            <p:spPr bwMode="auto">
              <a:xfrm>
                <a:off x="1669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5" name="Freeform 623"/>
              <p:cNvSpPr>
                <a:spLocks/>
              </p:cNvSpPr>
              <p:nvPr/>
            </p:nvSpPr>
            <p:spPr bwMode="auto">
              <a:xfrm>
                <a:off x="1666" y="3196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2 h 5"/>
                  <a:gd name="T4" fmla="*/ 1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3 h 5"/>
                  <a:gd name="T12" fmla="*/ 1 w 1"/>
                  <a:gd name="T13" fmla="*/ 5 h 5"/>
                  <a:gd name="T14" fmla="*/ 1 w 1"/>
                  <a:gd name="T15" fmla="*/ 2 h 5"/>
                  <a:gd name="T16" fmla="*/ 1 w 1"/>
                  <a:gd name="T17" fmla="*/ 3 h 5"/>
                  <a:gd name="T18" fmla="*/ 1 w 1"/>
                  <a:gd name="T19" fmla="*/ 1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5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6" name="Freeform 624"/>
              <p:cNvSpPr>
                <a:spLocks/>
              </p:cNvSpPr>
              <p:nvPr/>
            </p:nvSpPr>
            <p:spPr bwMode="auto">
              <a:xfrm>
                <a:off x="1666" y="319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7" name="Freeform 625"/>
              <p:cNvSpPr>
                <a:spLocks/>
              </p:cNvSpPr>
              <p:nvPr/>
            </p:nvSpPr>
            <p:spPr bwMode="auto">
              <a:xfrm>
                <a:off x="1663" y="3193"/>
                <a:ext cx="3" cy="17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6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1 w 1"/>
                  <a:gd name="T13" fmla="*/ 3 h 6"/>
                  <a:gd name="T14" fmla="*/ 0 w 1"/>
                  <a:gd name="T15" fmla="*/ 3 h 6"/>
                  <a:gd name="T16" fmla="*/ 0 w 1"/>
                  <a:gd name="T17" fmla="*/ 4 h 6"/>
                  <a:gd name="T18" fmla="*/ 0 w 1"/>
                  <a:gd name="T19" fmla="*/ 4 h 6"/>
                  <a:gd name="T20" fmla="*/ 1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8" name="Freeform 626"/>
              <p:cNvSpPr>
                <a:spLocks/>
              </p:cNvSpPr>
              <p:nvPr/>
            </p:nvSpPr>
            <p:spPr bwMode="auto">
              <a:xfrm>
                <a:off x="1666" y="32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9" name="Freeform 627"/>
              <p:cNvSpPr>
                <a:spLocks/>
              </p:cNvSpPr>
              <p:nvPr/>
            </p:nvSpPr>
            <p:spPr bwMode="auto">
              <a:xfrm>
                <a:off x="1663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0" name="Freeform 628"/>
              <p:cNvSpPr>
                <a:spLocks/>
              </p:cNvSpPr>
              <p:nvPr/>
            </p:nvSpPr>
            <p:spPr bwMode="auto">
              <a:xfrm>
                <a:off x="1663" y="3207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1" name="Freeform 629"/>
              <p:cNvSpPr>
                <a:spLocks/>
              </p:cNvSpPr>
              <p:nvPr/>
            </p:nvSpPr>
            <p:spPr bwMode="auto">
              <a:xfrm>
                <a:off x="1642" y="3196"/>
                <a:ext cx="21" cy="17"/>
              </a:xfrm>
              <a:custGeom>
                <a:avLst/>
                <a:gdLst>
                  <a:gd name="T0" fmla="*/ 1 w 8"/>
                  <a:gd name="T1" fmla="*/ 1 h 6"/>
                  <a:gd name="T2" fmla="*/ 1 w 8"/>
                  <a:gd name="T3" fmla="*/ 2 h 6"/>
                  <a:gd name="T4" fmla="*/ 0 w 8"/>
                  <a:gd name="T5" fmla="*/ 4 h 6"/>
                  <a:gd name="T6" fmla="*/ 0 w 8"/>
                  <a:gd name="T7" fmla="*/ 6 h 6"/>
                  <a:gd name="T8" fmla="*/ 1 w 8"/>
                  <a:gd name="T9" fmla="*/ 5 h 6"/>
                  <a:gd name="T10" fmla="*/ 1 w 8"/>
                  <a:gd name="T11" fmla="*/ 6 h 6"/>
                  <a:gd name="T12" fmla="*/ 2 w 8"/>
                  <a:gd name="T13" fmla="*/ 5 h 6"/>
                  <a:gd name="T14" fmla="*/ 3 w 8"/>
                  <a:gd name="T15" fmla="*/ 5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5 h 6"/>
                  <a:gd name="T22" fmla="*/ 6 w 8"/>
                  <a:gd name="T23" fmla="*/ 5 h 6"/>
                  <a:gd name="T24" fmla="*/ 7 w 8"/>
                  <a:gd name="T25" fmla="*/ 5 h 6"/>
                  <a:gd name="T26" fmla="*/ 7 w 8"/>
                  <a:gd name="T27" fmla="*/ 3 h 6"/>
                  <a:gd name="T28" fmla="*/ 7 w 8"/>
                  <a:gd name="T29" fmla="*/ 5 h 6"/>
                  <a:gd name="T30" fmla="*/ 8 w 8"/>
                  <a:gd name="T31" fmla="*/ 4 h 6"/>
                  <a:gd name="T32" fmla="*/ 7 w 8"/>
                  <a:gd name="T33" fmla="*/ 2 h 6"/>
                  <a:gd name="T34" fmla="*/ 8 w 8"/>
                  <a:gd name="T35" fmla="*/ 1 h 6"/>
                  <a:gd name="T36" fmla="*/ 6 w 8"/>
                  <a:gd name="T37" fmla="*/ 4 h 6"/>
                  <a:gd name="T38" fmla="*/ 6 w 8"/>
                  <a:gd name="T39" fmla="*/ 3 h 6"/>
                  <a:gd name="T40" fmla="*/ 5 w 8"/>
                  <a:gd name="T41" fmla="*/ 1 h 6"/>
                  <a:gd name="T42" fmla="*/ 4 w 8"/>
                  <a:gd name="T43" fmla="*/ 3 h 6"/>
                  <a:gd name="T44" fmla="*/ 4 w 8"/>
                  <a:gd name="T45" fmla="*/ 3 h 6"/>
                  <a:gd name="T46" fmla="*/ 4 w 8"/>
                  <a:gd name="T47" fmla="*/ 4 h 6"/>
                  <a:gd name="T48" fmla="*/ 3 w 8"/>
                  <a:gd name="T49" fmla="*/ 2 h 6"/>
                  <a:gd name="T50" fmla="*/ 3 w 8"/>
                  <a:gd name="T51" fmla="*/ 5 h 6"/>
                  <a:gd name="T52" fmla="*/ 3 w 8"/>
                  <a:gd name="T53" fmla="*/ 1 h 6"/>
                  <a:gd name="T54" fmla="*/ 3 w 8"/>
                  <a:gd name="T55" fmla="*/ 3 h 6"/>
                  <a:gd name="T56" fmla="*/ 3 w 8"/>
                  <a:gd name="T57" fmla="*/ 4 h 6"/>
                  <a:gd name="T58" fmla="*/ 3 w 8"/>
                  <a:gd name="T59" fmla="*/ 1 h 6"/>
                  <a:gd name="T60" fmla="*/ 2 w 8"/>
                  <a:gd name="T61" fmla="*/ 3 h 6"/>
                  <a:gd name="T62" fmla="*/ 2 w 8"/>
                  <a:gd name="T63" fmla="*/ 4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3 h 6"/>
                  <a:gd name="T72" fmla="*/ 1 w 8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7" y="4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5"/>
                      <a:pt x="7" y="3"/>
                      <a:pt x="7" y="5"/>
                    </a:cubicBezTo>
                    <a:cubicBezTo>
                      <a:pt x="8" y="6"/>
                      <a:pt x="7" y="3"/>
                      <a:pt x="8" y="4"/>
                    </a:cubicBezTo>
                    <a:cubicBezTo>
                      <a:pt x="8" y="2"/>
                      <a:pt x="7" y="3"/>
                      <a:pt x="7" y="2"/>
                    </a:cubicBezTo>
                    <a:cubicBezTo>
                      <a:pt x="7" y="1"/>
                      <a:pt x="8" y="2"/>
                      <a:pt x="8" y="1"/>
                    </a:cubicBezTo>
                    <a:cubicBezTo>
                      <a:pt x="7" y="0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1"/>
                    </a:cubicBezTo>
                    <a:cubicBezTo>
                      <a:pt x="5" y="3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3" y="2"/>
                    </a:cubicBezTo>
                    <a:cubicBezTo>
                      <a:pt x="4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2" name="Freeform 630"/>
              <p:cNvSpPr>
                <a:spLocks/>
              </p:cNvSpPr>
              <p:nvPr/>
            </p:nvSpPr>
            <p:spPr bwMode="auto">
              <a:xfrm>
                <a:off x="1644" y="319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3" name="Freeform 631"/>
              <p:cNvSpPr>
                <a:spLocks/>
              </p:cNvSpPr>
              <p:nvPr/>
            </p:nvSpPr>
            <p:spPr bwMode="auto">
              <a:xfrm>
                <a:off x="1644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4" name="Rectangle 632"/>
              <p:cNvSpPr>
                <a:spLocks noChangeArrowheads="1"/>
              </p:cNvSpPr>
              <p:nvPr/>
            </p:nvSpPr>
            <p:spPr bwMode="auto">
              <a:xfrm>
                <a:off x="1647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5" name="Freeform 633"/>
              <p:cNvSpPr>
                <a:spLocks/>
              </p:cNvSpPr>
              <p:nvPr/>
            </p:nvSpPr>
            <p:spPr bwMode="auto">
              <a:xfrm>
                <a:off x="1650" y="319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6" name="Freeform 634"/>
              <p:cNvSpPr>
                <a:spLocks/>
              </p:cNvSpPr>
              <p:nvPr/>
            </p:nvSpPr>
            <p:spPr bwMode="auto">
              <a:xfrm>
                <a:off x="1652" y="31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7" name="Freeform 635"/>
              <p:cNvSpPr>
                <a:spLocks/>
              </p:cNvSpPr>
              <p:nvPr/>
            </p:nvSpPr>
            <p:spPr bwMode="auto">
              <a:xfrm>
                <a:off x="1644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8" name="Freeform 636"/>
              <p:cNvSpPr>
                <a:spLocks/>
              </p:cNvSpPr>
              <p:nvPr/>
            </p:nvSpPr>
            <p:spPr bwMode="auto">
              <a:xfrm>
                <a:off x="1631" y="3196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2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6 h 8"/>
                  <a:gd name="T18" fmla="*/ 4 w 4"/>
                  <a:gd name="T19" fmla="*/ 5 h 8"/>
                  <a:gd name="T20" fmla="*/ 4 w 4"/>
                  <a:gd name="T21" fmla="*/ 3 h 8"/>
                  <a:gd name="T22" fmla="*/ 4 w 4"/>
                  <a:gd name="T23" fmla="*/ 1 h 8"/>
                  <a:gd name="T24" fmla="*/ 4 w 4"/>
                  <a:gd name="T25" fmla="*/ 3 h 8"/>
                  <a:gd name="T26" fmla="*/ 4 w 4"/>
                  <a:gd name="T27" fmla="*/ 1 h 8"/>
                  <a:gd name="T28" fmla="*/ 4 w 4"/>
                  <a:gd name="T29" fmla="*/ 2 h 8"/>
                  <a:gd name="T30" fmla="*/ 4 w 4"/>
                  <a:gd name="T31" fmla="*/ 1 h 8"/>
                  <a:gd name="T32" fmla="*/ 3 w 4"/>
                  <a:gd name="T33" fmla="*/ 2 h 8"/>
                  <a:gd name="T34" fmla="*/ 3 w 4"/>
                  <a:gd name="T35" fmla="*/ 2 h 8"/>
                  <a:gd name="T36" fmla="*/ 3 w 4"/>
                  <a:gd name="T37" fmla="*/ 3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2 h 8"/>
                  <a:gd name="T46" fmla="*/ 2 w 4"/>
                  <a:gd name="T47" fmla="*/ 1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2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3 h 8"/>
                  <a:gd name="T60" fmla="*/ 1 w 4"/>
                  <a:gd name="T61" fmla="*/ 4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4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6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1"/>
                      <a:pt x="4" y="3"/>
                    </a:cubicBezTo>
                    <a:cubicBezTo>
                      <a:pt x="3" y="4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9" name="Freeform 637"/>
              <p:cNvSpPr>
                <a:spLocks/>
              </p:cNvSpPr>
              <p:nvPr/>
            </p:nvSpPr>
            <p:spPr bwMode="auto">
              <a:xfrm>
                <a:off x="1639" y="319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0" name="Freeform 638"/>
              <p:cNvSpPr>
                <a:spLocks/>
              </p:cNvSpPr>
              <p:nvPr/>
            </p:nvSpPr>
            <p:spPr bwMode="auto">
              <a:xfrm>
                <a:off x="1623" y="3193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2 w 3"/>
                  <a:gd name="T11" fmla="*/ 3 h 9"/>
                  <a:gd name="T12" fmla="*/ 2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4 h 9"/>
                  <a:gd name="T20" fmla="*/ 0 w 3"/>
                  <a:gd name="T21" fmla="*/ 9 h 9"/>
                  <a:gd name="T22" fmla="*/ 0 w 3"/>
                  <a:gd name="T23" fmla="*/ 8 h 9"/>
                  <a:gd name="T24" fmla="*/ 1 w 3"/>
                  <a:gd name="T25" fmla="*/ 6 h 9"/>
                  <a:gd name="T26" fmla="*/ 1 w 3"/>
                  <a:gd name="T27" fmla="*/ 7 h 9"/>
                  <a:gd name="T28" fmla="*/ 1 w 3"/>
                  <a:gd name="T29" fmla="*/ 8 h 9"/>
                  <a:gd name="T30" fmla="*/ 3 w 3"/>
                  <a:gd name="T31" fmla="*/ 8 h 9"/>
                  <a:gd name="T32" fmla="*/ 2 w 3"/>
                  <a:gd name="T33" fmla="*/ 8 h 9"/>
                  <a:gd name="T34" fmla="*/ 3 w 3"/>
                  <a:gd name="T35" fmla="*/ 7 h 9"/>
                  <a:gd name="T36" fmla="*/ 3 w 3"/>
                  <a:gd name="T37" fmla="*/ 4 h 9"/>
                  <a:gd name="T38" fmla="*/ 3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3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3" y="4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5"/>
                      <a:pt x="1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5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1" name="Freeform 639"/>
              <p:cNvSpPr>
                <a:spLocks/>
              </p:cNvSpPr>
              <p:nvPr/>
            </p:nvSpPr>
            <p:spPr bwMode="auto">
              <a:xfrm>
                <a:off x="1631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2" name="Freeform 640"/>
              <p:cNvSpPr>
                <a:spLocks/>
              </p:cNvSpPr>
              <p:nvPr/>
            </p:nvSpPr>
            <p:spPr bwMode="auto">
              <a:xfrm>
                <a:off x="1631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3" name="Freeform 641"/>
              <p:cNvSpPr>
                <a:spLocks/>
              </p:cNvSpPr>
              <p:nvPr/>
            </p:nvSpPr>
            <p:spPr bwMode="auto">
              <a:xfrm>
                <a:off x="1625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4" name="Freeform 642"/>
              <p:cNvSpPr>
                <a:spLocks/>
              </p:cNvSpPr>
              <p:nvPr/>
            </p:nvSpPr>
            <p:spPr bwMode="auto">
              <a:xfrm>
                <a:off x="1620" y="3207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1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5" name="Freeform 643"/>
              <p:cNvSpPr>
                <a:spLocks/>
              </p:cNvSpPr>
              <p:nvPr/>
            </p:nvSpPr>
            <p:spPr bwMode="auto">
              <a:xfrm>
                <a:off x="1609" y="3196"/>
                <a:ext cx="14" cy="30"/>
              </a:xfrm>
              <a:custGeom>
                <a:avLst/>
                <a:gdLst>
                  <a:gd name="T0" fmla="*/ 3 w 5"/>
                  <a:gd name="T1" fmla="*/ 3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3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3 w 5"/>
                  <a:gd name="T39" fmla="*/ 7 h 11"/>
                  <a:gd name="T40" fmla="*/ 3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1 w 5"/>
                  <a:gd name="T59" fmla="*/ 4 h 11"/>
                  <a:gd name="T60" fmla="*/ 1 w 5"/>
                  <a:gd name="T61" fmla="*/ 5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1 h 11"/>
                  <a:gd name="T84" fmla="*/ 3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4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4" y="8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4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6" name="Freeform 644"/>
              <p:cNvSpPr>
                <a:spLocks/>
              </p:cNvSpPr>
              <p:nvPr/>
            </p:nvSpPr>
            <p:spPr bwMode="auto">
              <a:xfrm>
                <a:off x="1620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7" name="Freeform 645"/>
              <p:cNvSpPr>
                <a:spLocks/>
              </p:cNvSpPr>
              <p:nvPr/>
            </p:nvSpPr>
            <p:spPr bwMode="auto">
              <a:xfrm>
                <a:off x="1620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8" name="Rectangle 646"/>
              <p:cNvSpPr>
                <a:spLocks noChangeArrowheads="1"/>
              </p:cNvSpPr>
              <p:nvPr/>
            </p:nvSpPr>
            <p:spPr bwMode="auto">
              <a:xfrm>
                <a:off x="1620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9" name="Freeform 647"/>
              <p:cNvSpPr>
                <a:spLocks/>
              </p:cNvSpPr>
              <p:nvPr/>
            </p:nvSpPr>
            <p:spPr bwMode="auto">
              <a:xfrm>
                <a:off x="1623" y="32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0" name="Freeform 648"/>
              <p:cNvSpPr>
                <a:spLocks/>
              </p:cNvSpPr>
              <p:nvPr/>
            </p:nvSpPr>
            <p:spPr bwMode="auto">
              <a:xfrm>
                <a:off x="1625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1" name="Freeform 649"/>
              <p:cNvSpPr>
                <a:spLocks/>
              </p:cNvSpPr>
              <p:nvPr/>
            </p:nvSpPr>
            <p:spPr bwMode="auto">
              <a:xfrm>
                <a:off x="1633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2" name="Freeform 650"/>
              <p:cNvSpPr>
                <a:spLocks/>
              </p:cNvSpPr>
              <p:nvPr/>
            </p:nvSpPr>
            <p:spPr bwMode="auto">
              <a:xfrm>
                <a:off x="1620" y="3188"/>
                <a:ext cx="30" cy="35"/>
              </a:xfrm>
              <a:custGeom>
                <a:avLst/>
                <a:gdLst>
                  <a:gd name="T0" fmla="*/ 8 w 11"/>
                  <a:gd name="T1" fmla="*/ 7 h 13"/>
                  <a:gd name="T2" fmla="*/ 8 w 11"/>
                  <a:gd name="T3" fmla="*/ 9 h 13"/>
                  <a:gd name="T4" fmla="*/ 8 w 11"/>
                  <a:gd name="T5" fmla="*/ 10 h 13"/>
                  <a:gd name="T6" fmla="*/ 9 w 11"/>
                  <a:gd name="T7" fmla="*/ 9 h 13"/>
                  <a:gd name="T8" fmla="*/ 10 w 11"/>
                  <a:gd name="T9" fmla="*/ 9 h 13"/>
                  <a:gd name="T10" fmla="*/ 10 w 11"/>
                  <a:gd name="T11" fmla="*/ 4 h 13"/>
                  <a:gd name="T12" fmla="*/ 8 w 11"/>
                  <a:gd name="T13" fmla="*/ 6 h 13"/>
                  <a:gd name="T14" fmla="*/ 8 w 11"/>
                  <a:gd name="T15" fmla="*/ 5 h 13"/>
                  <a:gd name="T16" fmla="*/ 7 w 11"/>
                  <a:gd name="T17" fmla="*/ 5 h 13"/>
                  <a:gd name="T18" fmla="*/ 7 w 11"/>
                  <a:gd name="T19" fmla="*/ 8 h 13"/>
                  <a:gd name="T20" fmla="*/ 6 w 11"/>
                  <a:gd name="T21" fmla="*/ 8 h 13"/>
                  <a:gd name="T22" fmla="*/ 6 w 11"/>
                  <a:gd name="T23" fmla="*/ 7 h 13"/>
                  <a:gd name="T24" fmla="*/ 5 w 11"/>
                  <a:gd name="T25" fmla="*/ 7 h 13"/>
                  <a:gd name="T26" fmla="*/ 4 w 11"/>
                  <a:gd name="T27" fmla="*/ 6 h 13"/>
                  <a:gd name="T28" fmla="*/ 3 w 11"/>
                  <a:gd name="T29" fmla="*/ 7 h 13"/>
                  <a:gd name="T30" fmla="*/ 3 w 11"/>
                  <a:gd name="T31" fmla="*/ 9 h 13"/>
                  <a:gd name="T32" fmla="*/ 3 w 11"/>
                  <a:gd name="T33" fmla="*/ 7 h 13"/>
                  <a:gd name="T34" fmla="*/ 2 w 11"/>
                  <a:gd name="T35" fmla="*/ 8 h 13"/>
                  <a:gd name="T36" fmla="*/ 0 w 11"/>
                  <a:gd name="T37" fmla="*/ 8 h 13"/>
                  <a:gd name="T38" fmla="*/ 1 w 11"/>
                  <a:gd name="T39" fmla="*/ 8 h 13"/>
                  <a:gd name="T40" fmla="*/ 1 w 11"/>
                  <a:gd name="T41" fmla="*/ 7 h 13"/>
                  <a:gd name="T42" fmla="*/ 2 w 11"/>
                  <a:gd name="T43" fmla="*/ 11 h 13"/>
                  <a:gd name="T44" fmla="*/ 3 w 11"/>
                  <a:gd name="T45" fmla="*/ 11 h 13"/>
                  <a:gd name="T46" fmla="*/ 3 w 11"/>
                  <a:gd name="T47" fmla="*/ 11 h 13"/>
                  <a:gd name="T48" fmla="*/ 4 w 11"/>
                  <a:gd name="T49" fmla="*/ 11 h 13"/>
                  <a:gd name="T50" fmla="*/ 4 w 11"/>
                  <a:gd name="T51" fmla="*/ 11 h 13"/>
                  <a:gd name="T52" fmla="*/ 5 w 11"/>
                  <a:gd name="T53" fmla="*/ 10 h 13"/>
                  <a:gd name="T54" fmla="*/ 5 w 11"/>
                  <a:gd name="T55" fmla="*/ 10 h 13"/>
                  <a:gd name="T56" fmla="*/ 5 w 11"/>
                  <a:gd name="T57" fmla="*/ 10 h 13"/>
                  <a:gd name="T58" fmla="*/ 6 w 11"/>
                  <a:gd name="T59" fmla="*/ 10 h 13"/>
                  <a:gd name="T60" fmla="*/ 6 w 11"/>
                  <a:gd name="T61" fmla="*/ 9 h 13"/>
                  <a:gd name="T62" fmla="*/ 6 w 11"/>
                  <a:gd name="T63" fmla="*/ 11 h 13"/>
                  <a:gd name="T64" fmla="*/ 7 w 11"/>
                  <a:gd name="T65" fmla="*/ 11 h 13"/>
                  <a:gd name="T66" fmla="*/ 7 w 11"/>
                  <a:gd name="T67" fmla="*/ 9 h 13"/>
                  <a:gd name="T68" fmla="*/ 8 w 11"/>
                  <a:gd name="T69" fmla="*/ 8 h 13"/>
                  <a:gd name="T70" fmla="*/ 9 w 11"/>
                  <a:gd name="T71" fmla="*/ 7 h 13"/>
                  <a:gd name="T72" fmla="*/ 10 w 11"/>
                  <a:gd name="T73" fmla="*/ 8 h 13"/>
                  <a:gd name="T74" fmla="*/ 10 w 11"/>
                  <a:gd name="T75" fmla="*/ 5 h 13"/>
                  <a:gd name="T76" fmla="*/ 10 w 11"/>
                  <a:gd name="T77" fmla="*/ 6 h 13"/>
                  <a:gd name="T78" fmla="*/ 10 w 11"/>
                  <a:gd name="T79" fmla="*/ 8 h 13"/>
                  <a:gd name="T80" fmla="*/ 9 w 11"/>
                  <a:gd name="T8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10"/>
                      <a:pt x="8" y="10"/>
                    </a:cubicBezTo>
                    <a:cubicBezTo>
                      <a:pt x="8" y="10"/>
                      <a:pt x="9" y="7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3"/>
                      <a:pt x="10" y="5"/>
                      <a:pt x="10" y="9"/>
                    </a:cubicBezTo>
                    <a:cubicBezTo>
                      <a:pt x="10" y="0"/>
                      <a:pt x="10" y="6"/>
                      <a:pt x="10" y="6"/>
                    </a:cubicBezTo>
                    <a:cubicBezTo>
                      <a:pt x="10" y="4"/>
                      <a:pt x="9" y="5"/>
                      <a:pt x="10" y="4"/>
                    </a:cubicBezTo>
                    <a:cubicBezTo>
                      <a:pt x="9" y="7"/>
                      <a:pt x="9" y="2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7"/>
                      <a:pt x="8" y="5"/>
                    </a:cubicBezTo>
                    <a:cubicBezTo>
                      <a:pt x="8" y="5"/>
                      <a:pt x="8" y="6"/>
                      <a:pt x="8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8"/>
                      <a:pt x="7" y="10"/>
                      <a:pt x="7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6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3" y="7"/>
                      <a:pt x="3" y="6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3" y="9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5"/>
                      <a:pt x="0" y="8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0"/>
                      <a:pt x="3" y="11"/>
                    </a:cubicBezTo>
                    <a:cubicBezTo>
                      <a:pt x="3" y="9"/>
                      <a:pt x="3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6" y="10"/>
                    </a:cubicBezTo>
                    <a:cubicBezTo>
                      <a:pt x="6" y="9"/>
                      <a:pt x="6" y="9"/>
                      <a:pt x="6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10"/>
                      <a:pt x="7" y="9"/>
                    </a:cubicBezTo>
                    <a:cubicBezTo>
                      <a:pt x="6" y="10"/>
                      <a:pt x="7" y="9"/>
                      <a:pt x="6" y="11"/>
                    </a:cubicBezTo>
                    <a:cubicBezTo>
                      <a:pt x="7" y="11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10" y="7"/>
                      <a:pt x="10" y="9"/>
                      <a:pt x="10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1" y="7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2"/>
                      <a:pt x="10" y="6"/>
                      <a:pt x="10" y="8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9"/>
                      <a:pt x="9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3" name="Freeform 651"/>
              <p:cNvSpPr>
                <a:spLocks/>
              </p:cNvSpPr>
              <p:nvPr/>
            </p:nvSpPr>
            <p:spPr bwMode="auto">
              <a:xfrm>
                <a:off x="1644" y="3210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4" name="Freeform 652"/>
              <p:cNvSpPr>
                <a:spLocks/>
              </p:cNvSpPr>
              <p:nvPr/>
            </p:nvSpPr>
            <p:spPr bwMode="auto">
              <a:xfrm>
                <a:off x="1644" y="32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5" name="Freeform 653"/>
              <p:cNvSpPr>
                <a:spLocks/>
              </p:cNvSpPr>
              <p:nvPr/>
            </p:nvSpPr>
            <p:spPr bwMode="auto">
              <a:xfrm>
                <a:off x="164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6" name="Freeform 654"/>
              <p:cNvSpPr>
                <a:spLocks/>
              </p:cNvSpPr>
              <p:nvPr/>
            </p:nvSpPr>
            <p:spPr bwMode="auto">
              <a:xfrm>
                <a:off x="1642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7" name="Freeform 655"/>
              <p:cNvSpPr>
                <a:spLocks/>
              </p:cNvSpPr>
              <p:nvPr/>
            </p:nvSpPr>
            <p:spPr bwMode="auto">
              <a:xfrm>
                <a:off x="1620" y="3199"/>
                <a:ext cx="22" cy="24"/>
              </a:xfrm>
              <a:custGeom>
                <a:avLst/>
                <a:gdLst>
                  <a:gd name="T0" fmla="*/ 2 w 8"/>
                  <a:gd name="T1" fmla="*/ 4 h 9"/>
                  <a:gd name="T2" fmla="*/ 1 w 8"/>
                  <a:gd name="T3" fmla="*/ 6 h 9"/>
                  <a:gd name="T4" fmla="*/ 1 w 8"/>
                  <a:gd name="T5" fmla="*/ 4 h 9"/>
                  <a:gd name="T6" fmla="*/ 0 w 8"/>
                  <a:gd name="T7" fmla="*/ 7 h 9"/>
                  <a:gd name="T8" fmla="*/ 4 w 8"/>
                  <a:gd name="T9" fmla="*/ 6 h 9"/>
                  <a:gd name="T10" fmla="*/ 4 w 8"/>
                  <a:gd name="T11" fmla="*/ 7 h 9"/>
                  <a:gd name="T12" fmla="*/ 5 w 8"/>
                  <a:gd name="T13" fmla="*/ 5 h 9"/>
                  <a:gd name="T14" fmla="*/ 5 w 8"/>
                  <a:gd name="T15" fmla="*/ 7 h 9"/>
                  <a:gd name="T16" fmla="*/ 6 w 8"/>
                  <a:gd name="T17" fmla="*/ 6 h 9"/>
                  <a:gd name="T18" fmla="*/ 6 w 8"/>
                  <a:gd name="T19" fmla="*/ 5 h 9"/>
                  <a:gd name="T20" fmla="*/ 6 w 8"/>
                  <a:gd name="T21" fmla="*/ 6 h 9"/>
                  <a:gd name="T22" fmla="*/ 6 w 8"/>
                  <a:gd name="T23" fmla="*/ 5 h 9"/>
                  <a:gd name="T24" fmla="*/ 6 w 8"/>
                  <a:gd name="T25" fmla="*/ 5 h 9"/>
                  <a:gd name="T26" fmla="*/ 6 w 8"/>
                  <a:gd name="T27" fmla="*/ 6 h 9"/>
                  <a:gd name="T28" fmla="*/ 7 w 8"/>
                  <a:gd name="T29" fmla="*/ 5 h 9"/>
                  <a:gd name="T30" fmla="*/ 7 w 8"/>
                  <a:gd name="T31" fmla="*/ 6 h 9"/>
                  <a:gd name="T32" fmla="*/ 8 w 8"/>
                  <a:gd name="T33" fmla="*/ 4 h 9"/>
                  <a:gd name="T34" fmla="*/ 8 w 8"/>
                  <a:gd name="T35" fmla="*/ 3 h 9"/>
                  <a:gd name="T36" fmla="*/ 7 w 8"/>
                  <a:gd name="T37" fmla="*/ 4 h 9"/>
                  <a:gd name="T38" fmla="*/ 7 w 8"/>
                  <a:gd name="T39" fmla="*/ 4 h 9"/>
                  <a:gd name="T40" fmla="*/ 6 w 8"/>
                  <a:gd name="T41" fmla="*/ 5 h 9"/>
                  <a:gd name="T42" fmla="*/ 7 w 8"/>
                  <a:gd name="T43" fmla="*/ 3 h 9"/>
                  <a:gd name="T44" fmla="*/ 6 w 8"/>
                  <a:gd name="T45" fmla="*/ 2 h 9"/>
                  <a:gd name="T46" fmla="*/ 6 w 8"/>
                  <a:gd name="T47" fmla="*/ 1 h 9"/>
                  <a:gd name="T48" fmla="*/ 6 w 8"/>
                  <a:gd name="T49" fmla="*/ 2 h 9"/>
                  <a:gd name="T50" fmla="*/ 6 w 8"/>
                  <a:gd name="T51" fmla="*/ 3 h 9"/>
                  <a:gd name="T52" fmla="*/ 6 w 8"/>
                  <a:gd name="T53" fmla="*/ 5 h 9"/>
                  <a:gd name="T54" fmla="*/ 6 w 8"/>
                  <a:gd name="T55" fmla="*/ 5 h 9"/>
                  <a:gd name="T56" fmla="*/ 6 w 8"/>
                  <a:gd name="T57" fmla="*/ 3 h 9"/>
                  <a:gd name="T58" fmla="*/ 6 w 8"/>
                  <a:gd name="T59" fmla="*/ 4 h 9"/>
                  <a:gd name="T60" fmla="*/ 5 w 8"/>
                  <a:gd name="T61" fmla="*/ 2 h 9"/>
                  <a:gd name="T62" fmla="*/ 5 w 8"/>
                  <a:gd name="T63" fmla="*/ 4 h 9"/>
                  <a:gd name="T64" fmla="*/ 4 w 8"/>
                  <a:gd name="T65" fmla="*/ 4 h 9"/>
                  <a:gd name="T66" fmla="*/ 4 w 8"/>
                  <a:gd name="T67" fmla="*/ 3 h 9"/>
                  <a:gd name="T68" fmla="*/ 4 w 8"/>
                  <a:gd name="T69" fmla="*/ 4 h 9"/>
                  <a:gd name="T70" fmla="*/ 3 w 8"/>
                  <a:gd name="T71" fmla="*/ 4 h 9"/>
                  <a:gd name="T72" fmla="*/ 3 w 8"/>
                  <a:gd name="T73" fmla="*/ 5 h 9"/>
                  <a:gd name="T74" fmla="*/ 2 w 8"/>
                  <a:gd name="T75" fmla="*/ 4 h 9"/>
                  <a:gd name="T76" fmla="*/ 2 w 8"/>
                  <a:gd name="T77" fmla="*/ 4 h 9"/>
                  <a:gd name="T78" fmla="*/ 2 w 8"/>
                  <a:gd name="T79" fmla="*/ 6 h 9"/>
                  <a:gd name="T80" fmla="*/ 2 w 8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9">
                    <a:moveTo>
                      <a:pt x="2" y="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1" y="4"/>
                      <a:pt x="0" y="7"/>
                    </a:cubicBezTo>
                    <a:cubicBezTo>
                      <a:pt x="2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5"/>
                      <a:pt x="5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5"/>
                      <a:pt x="7" y="7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7"/>
                      <a:pt x="7" y="3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6"/>
                      <a:pt x="6" y="5"/>
                    </a:cubicBezTo>
                    <a:cubicBezTo>
                      <a:pt x="5" y="4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8" name="Freeform 656"/>
              <p:cNvSpPr>
                <a:spLocks/>
              </p:cNvSpPr>
              <p:nvPr/>
            </p:nvSpPr>
            <p:spPr bwMode="auto">
              <a:xfrm>
                <a:off x="1620" y="321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9" name="Freeform 657"/>
              <p:cNvSpPr>
                <a:spLocks/>
              </p:cNvSpPr>
              <p:nvPr/>
            </p:nvSpPr>
            <p:spPr bwMode="auto">
              <a:xfrm>
                <a:off x="1606" y="3207"/>
                <a:ext cx="14" cy="16"/>
              </a:xfrm>
              <a:custGeom>
                <a:avLst/>
                <a:gdLst>
                  <a:gd name="T0" fmla="*/ 3 w 5"/>
                  <a:gd name="T1" fmla="*/ 3 h 6"/>
                  <a:gd name="T2" fmla="*/ 2 w 5"/>
                  <a:gd name="T3" fmla="*/ 4 h 6"/>
                  <a:gd name="T4" fmla="*/ 4 w 5"/>
                  <a:gd name="T5" fmla="*/ 5 h 6"/>
                  <a:gd name="T6" fmla="*/ 5 w 5"/>
                  <a:gd name="T7" fmla="*/ 3 h 6"/>
                  <a:gd name="T8" fmla="*/ 4 w 5"/>
                  <a:gd name="T9" fmla="*/ 4 h 6"/>
                  <a:gd name="T10" fmla="*/ 5 w 5"/>
                  <a:gd name="T11" fmla="*/ 3 h 6"/>
                  <a:gd name="T12" fmla="*/ 5 w 5"/>
                  <a:gd name="T13" fmla="*/ 3 h 6"/>
                  <a:gd name="T14" fmla="*/ 5 w 5"/>
                  <a:gd name="T15" fmla="*/ 2 h 6"/>
                  <a:gd name="T16" fmla="*/ 5 w 5"/>
                  <a:gd name="T17" fmla="*/ 3 h 6"/>
                  <a:gd name="T18" fmla="*/ 5 w 5"/>
                  <a:gd name="T19" fmla="*/ 2 h 6"/>
                  <a:gd name="T20" fmla="*/ 4 w 5"/>
                  <a:gd name="T21" fmla="*/ 4 h 6"/>
                  <a:gd name="T22" fmla="*/ 4 w 5"/>
                  <a:gd name="T23" fmla="*/ 2 h 6"/>
                  <a:gd name="T24" fmla="*/ 4 w 5"/>
                  <a:gd name="T25" fmla="*/ 1 h 6"/>
                  <a:gd name="T26" fmla="*/ 4 w 5"/>
                  <a:gd name="T27" fmla="*/ 1 h 6"/>
                  <a:gd name="T28" fmla="*/ 3 w 5"/>
                  <a:gd name="T29" fmla="*/ 3 h 6"/>
                  <a:gd name="T30" fmla="*/ 4 w 5"/>
                  <a:gd name="T31" fmla="*/ 1 h 6"/>
                  <a:gd name="T32" fmla="*/ 2 w 5"/>
                  <a:gd name="T33" fmla="*/ 2 h 6"/>
                  <a:gd name="T34" fmla="*/ 1 w 5"/>
                  <a:gd name="T35" fmla="*/ 4 h 6"/>
                  <a:gd name="T36" fmla="*/ 2 w 5"/>
                  <a:gd name="T37" fmla="*/ 2 h 6"/>
                  <a:gd name="T38" fmla="*/ 2 w 5"/>
                  <a:gd name="T39" fmla="*/ 2 h 6"/>
                  <a:gd name="T40" fmla="*/ 0 w 5"/>
                  <a:gd name="T41" fmla="*/ 5 h 6"/>
                  <a:gd name="T42" fmla="*/ 3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5"/>
                      <a:pt x="5" y="3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6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0" name="Rectangle 658"/>
              <p:cNvSpPr>
                <a:spLocks noChangeArrowheads="1"/>
              </p:cNvSpPr>
              <p:nvPr/>
            </p:nvSpPr>
            <p:spPr bwMode="auto">
              <a:xfrm>
                <a:off x="1612" y="321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1" name="Freeform 659"/>
              <p:cNvSpPr>
                <a:spLocks/>
              </p:cNvSpPr>
              <p:nvPr/>
            </p:nvSpPr>
            <p:spPr bwMode="auto">
              <a:xfrm>
                <a:off x="1832" y="322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2" name="Freeform 660"/>
              <p:cNvSpPr>
                <a:spLocks/>
              </p:cNvSpPr>
              <p:nvPr/>
            </p:nvSpPr>
            <p:spPr bwMode="auto">
              <a:xfrm>
                <a:off x="1829" y="3213"/>
                <a:ext cx="3" cy="13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3" name="Freeform 661"/>
              <p:cNvSpPr>
                <a:spLocks/>
              </p:cNvSpPr>
              <p:nvPr/>
            </p:nvSpPr>
            <p:spPr bwMode="auto">
              <a:xfrm>
                <a:off x="1829" y="321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4" name="Freeform 662"/>
              <p:cNvSpPr>
                <a:spLocks/>
              </p:cNvSpPr>
              <p:nvPr/>
            </p:nvSpPr>
            <p:spPr bwMode="auto">
              <a:xfrm>
                <a:off x="1829" y="321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5" name="Freeform 663"/>
              <p:cNvSpPr>
                <a:spLocks/>
              </p:cNvSpPr>
              <p:nvPr/>
            </p:nvSpPr>
            <p:spPr bwMode="auto">
              <a:xfrm>
                <a:off x="1827" y="322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6" name="Freeform 664"/>
              <p:cNvSpPr>
                <a:spLocks/>
              </p:cNvSpPr>
              <p:nvPr/>
            </p:nvSpPr>
            <p:spPr bwMode="auto">
              <a:xfrm>
                <a:off x="1827" y="3213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2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7" name="Freeform 665"/>
              <p:cNvSpPr>
                <a:spLocks/>
              </p:cNvSpPr>
              <p:nvPr/>
            </p:nvSpPr>
            <p:spPr bwMode="auto">
              <a:xfrm>
                <a:off x="1827" y="322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8" name="Freeform 666"/>
              <p:cNvSpPr>
                <a:spLocks/>
              </p:cNvSpPr>
              <p:nvPr/>
            </p:nvSpPr>
            <p:spPr bwMode="auto">
              <a:xfrm>
                <a:off x="1829" y="3218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9" name="Freeform 667"/>
              <p:cNvSpPr>
                <a:spLocks/>
              </p:cNvSpPr>
              <p:nvPr/>
            </p:nvSpPr>
            <p:spPr bwMode="auto">
              <a:xfrm>
                <a:off x="1824" y="3213"/>
                <a:ext cx="3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0" name="Freeform 668"/>
              <p:cNvSpPr>
                <a:spLocks/>
              </p:cNvSpPr>
              <p:nvPr/>
            </p:nvSpPr>
            <p:spPr bwMode="auto">
              <a:xfrm>
                <a:off x="1824" y="320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1" name="Freeform 669"/>
              <p:cNvSpPr>
                <a:spLocks/>
              </p:cNvSpPr>
              <p:nvPr/>
            </p:nvSpPr>
            <p:spPr bwMode="auto">
              <a:xfrm>
                <a:off x="1821" y="3204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4 h 5"/>
                  <a:gd name="T12" fmla="*/ 1 w 1"/>
                  <a:gd name="T13" fmla="*/ 5 h 5"/>
                  <a:gd name="T14" fmla="*/ 1 w 1"/>
                  <a:gd name="T15" fmla="*/ 3 h 5"/>
                  <a:gd name="T16" fmla="*/ 1 w 1"/>
                  <a:gd name="T17" fmla="*/ 3 h 5"/>
                  <a:gd name="T18" fmla="*/ 1 w 1"/>
                  <a:gd name="T19" fmla="*/ 2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2" name="Freeform 670"/>
              <p:cNvSpPr>
                <a:spLocks/>
              </p:cNvSpPr>
              <p:nvPr/>
            </p:nvSpPr>
            <p:spPr bwMode="auto">
              <a:xfrm>
                <a:off x="1821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3" name="Freeform 671"/>
              <p:cNvSpPr>
                <a:spLocks/>
              </p:cNvSpPr>
              <p:nvPr/>
            </p:nvSpPr>
            <p:spPr bwMode="auto">
              <a:xfrm>
                <a:off x="1819" y="3204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0 w 1"/>
                  <a:gd name="T9" fmla="*/ 4 h 6"/>
                  <a:gd name="T10" fmla="*/ 0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4" name="Freeform 672"/>
              <p:cNvSpPr>
                <a:spLocks/>
              </p:cNvSpPr>
              <p:nvPr/>
            </p:nvSpPr>
            <p:spPr bwMode="auto">
              <a:xfrm>
                <a:off x="1821" y="321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5" name="Freeform 673"/>
              <p:cNvSpPr>
                <a:spLocks/>
              </p:cNvSpPr>
              <p:nvPr/>
            </p:nvSpPr>
            <p:spPr bwMode="auto">
              <a:xfrm>
                <a:off x="181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6" name="Freeform 674"/>
              <p:cNvSpPr>
                <a:spLocks/>
              </p:cNvSpPr>
              <p:nvPr/>
            </p:nvSpPr>
            <p:spPr bwMode="auto">
              <a:xfrm>
                <a:off x="1819" y="321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7" name="Freeform 675"/>
              <p:cNvSpPr>
                <a:spLocks/>
              </p:cNvSpPr>
              <p:nvPr/>
            </p:nvSpPr>
            <p:spPr bwMode="auto">
              <a:xfrm>
                <a:off x="1797" y="3207"/>
                <a:ext cx="22" cy="16"/>
              </a:xfrm>
              <a:custGeom>
                <a:avLst/>
                <a:gdLst>
                  <a:gd name="T0" fmla="*/ 1 w 8"/>
                  <a:gd name="T1" fmla="*/ 0 h 6"/>
                  <a:gd name="T2" fmla="*/ 1 w 8"/>
                  <a:gd name="T3" fmla="*/ 1 h 6"/>
                  <a:gd name="T4" fmla="*/ 0 w 8"/>
                  <a:gd name="T5" fmla="*/ 3 h 6"/>
                  <a:gd name="T6" fmla="*/ 0 w 8"/>
                  <a:gd name="T7" fmla="*/ 5 h 6"/>
                  <a:gd name="T8" fmla="*/ 1 w 8"/>
                  <a:gd name="T9" fmla="*/ 4 h 6"/>
                  <a:gd name="T10" fmla="*/ 1 w 8"/>
                  <a:gd name="T11" fmla="*/ 5 h 6"/>
                  <a:gd name="T12" fmla="*/ 2 w 8"/>
                  <a:gd name="T13" fmla="*/ 5 h 6"/>
                  <a:gd name="T14" fmla="*/ 3 w 8"/>
                  <a:gd name="T15" fmla="*/ 4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4 h 6"/>
                  <a:gd name="T22" fmla="*/ 6 w 8"/>
                  <a:gd name="T23" fmla="*/ 4 h 6"/>
                  <a:gd name="T24" fmla="*/ 7 w 8"/>
                  <a:gd name="T25" fmla="*/ 4 h 6"/>
                  <a:gd name="T26" fmla="*/ 7 w 8"/>
                  <a:gd name="T27" fmla="*/ 2 h 6"/>
                  <a:gd name="T28" fmla="*/ 7 w 8"/>
                  <a:gd name="T29" fmla="*/ 5 h 6"/>
                  <a:gd name="T30" fmla="*/ 8 w 8"/>
                  <a:gd name="T31" fmla="*/ 3 h 6"/>
                  <a:gd name="T32" fmla="*/ 7 w 8"/>
                  <a:gd name="T33" fmla="*/ 1 h 6"/>
                  <a:gd name="T34" fmla="*/ 8 w 8"/>
                  <a:gd name="T35" fmla="*/ 0 h 6"/>
                  <a:gd name="T36" fmla="*/ 6 w 8"/>
                  <a:gd name="T37" fmla="*/ 3 h 6"/>
                  <a:gd name="T38" fmla="*/ 6 w 8"/>
                  <a:gd name="T39" fmla="*/ 2 h 6"/>
                  <a:gd name="T40" fmla="*/ 4 w 8"/>
                  <a:gd name="T41" fmla="*/ 1 h 6"/>
                  <a:gd name="T42" fmla="*/ 4 w 8"/>
                  <a:gd name="T43" fmla="*/ 3 h 6"/>
                  <a:gd name="T44" fmla="*/ 4 w 8"/>
                  <a:gd name="T45" fmla="*/ 2 h 6"/>
                  <a:gd name="T46" fmla="*/ 4 w 8"/>
                  <a:gd name="T47" fmla="*/ 3 h 6"/>
                  <a:gd name="T48" fmla="*/ 3 w 8"/>
                  <a:gd name="T49" fmla="*/ 2 h 6"/>
                  <a:gd name="T50" fmla="*/ 3 w 8"/>
                  <a:gd name="T51" fmla="*/ 4 h 6"/>
                  <a:gd name="T52" fmla="*/ 3 w 8"/>
                  <a:gd name="T53" fmla="*/ 0 h 6"/>
                  <a:gd name="T54" fmla="*/ 3 w 8"/>
                  <a:gd name="T55" fmla="*/ 2 h 6"/>
                  <a:gd name="T56" fmla="*/ 2 w 8"/>
                  <a:gd name="T57" fmla="*/ 3 h 6"/>
                  <a:gd name="T58" fmla="*/ 2 w 8"/>
                  <a:gd name="T59" fmla="*/ 1 h 6"/>
                  <a:gd name="T60" fmla="*/ 2 w 8"/>
                  <a:gd name="T61" fmla="*/ 2 h 6"/>
                  <a:gd name="T62" fmla="*/ 2 w 8"/>
                  <a:gd name="T63" fmla="*/ 3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2 h 6"/>
                  <a:gd name="T72" fmla="*/ 1 w 8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7" y="4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8" y="2"/>
                      <a:pt x="7" y="2"/>
                      <a:pt x="7" y="1"/>
                    </a:cubicBezTo>
                    <a:cubicBezTo>
                      <a:pt x="7" y="0"/>
                      <a:pt x="8" y="2"/>
                      <a:pt x="8" y="0"/>
                    </a:cubicBezTo>
                    <a:cubicBezTo>
                      <a:pt x="7" y="0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1"/>
                    </a:cubicBezTo>
                    <a:cubicBezTo>
                      <a:pt x="4" y="2"/>
                      <a:pt x="4" y="0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4" y="1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0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2"/>
                      <a:pt x="1" y="3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8" name="Rectangle 676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9" name="Freeform 677"/>
              <p:cNvSpPr>
                <a:spLocks/>
              </p:cNvSpPr>
              <p:nvPr/>
            </p:nvSpPr>
            <p:spPr bwMode="auto">
              <a:xfrm>
                <a:off x="180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0" name="Rectangle 678"/>
              <p:cNvSpPr>
                <a:spLocks noChangeArrowheads="1"/>
              </p:cNvSpPr>
              <p:nvPr/>
            </p:nvSpPr>
            <p:spPr bwMode="auto">
              <a:xfrm>
                <a:off x="1802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1" name="Freeform 679"/>
              <p:cNvSpPr>
                <a:spLocks/>
              </p:cNvSpPr>
              <p:nvPr/>
            </p:nvSpPr>
            <p:spPr bwMode="auto">
              <a:xfrm>
                <a:off x="1802" y="320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2" name="Freeform 680"/>
              <p:cNvSpPr>
                <a:spLocks/>
              </p:cNvSpPr>
              <p:nvPr/>
            </p:nvSpPr>
            <p:spPr bwMode="auto">
              <a:xfrm>
                <a:off x="1808" y="320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3" name="Rectangle 681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4" name="Freeform 682"/>
              <p:cNvSpPr>
                <a:spLocks/>
              </p:cNvSpPr>
              <p:nvPr/>
            </p:nvSpPr>
            <p:spPr bwMode="auto">
              <a:xfrm>
                <a:off x="1786" y="3204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1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7 h 8"/>
                  <a:gd name="T18" fmla="*/ 4 w 4"/>
                  <a:gd name="T19" fmla="*/ 6 h 8"/>
                  <a:gd name="T20" fmla="*/ 4 w 4"/>
                  <a:gd name="T21" fmla="*/ 4 h 8"/>
                  <a:gd name="T22" fmla="*/ 4 w 4"/>
                  <a:gd name="T23" fmla="*/ 2 h 8"/>
                  <a:gd name="T24" fmla="*/ 4 w 4"/>
                  <a:gd name="T25" fmla="*/ 3 h 8"/>
                  <a:gd name="T26" fmla="*/ 4 w 4"/>
                  <a:gd name="T27" fmla="*/ 2 h 8"/>
                  <a:gd name="T28" fmla="*/ 4 w 4"/>
                  <a:gd name="T29" fmla="*/ 3 h 8"/>
                  <a:gd name="T30" fmla="*/ 4 w 4"/>
                  <a:gd name="T31" fmla="*/ 1 h 8"/>
                  <a:gd name="T32" fmla="*/ 3 w 4"/>
                  <a:gd name="T33" fmla="*/ 3 h 8"/>
                  <a:gd name="T34" fmla="*/ 3 w 4"/>
                  <a:gd name="T35" fmla="*/ 2 h 8"/>
                  <a:gd name="T36" fmla="*/ 3 w 4"/>
                  <a:gd name="T37" fmla="*/ 4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3 h 8"/>
                  <a:gd name="T46" fmla="*/ 2 w 4"/>
                  <a:gd name="T47" fmla="*/ 2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3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4 h 8"/>
                  <a:gd name="T60" fmla="*/ 1 w 4"/>
                  <a:gd name="T61" fmla="*/ 5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5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0" y="8"/>
                      <a:pt x="1" y="7"/>
                      <a:pt x="1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5" name="Freeform 683"/>
              <p:cNvSpPr>
                <a:spLocks/>
              </p:cNvSpPr>
              <p:nvPr/>
            </p:nvSpPr>
            <p:spPr bwMode="auto">
              <a:xfrm>
                <a:off x="1794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6" name="Freeform 684"/>
              <p:cNvSpPr>
                <a:spLocks/>
              </p:cNvSpPr>
              <p:nvPr/>
            </p:nvSpPr>
            <p:spPr bwMode="auto">
              <a:xfrm>
                <a:off x="1778" y="3202"/>
                <a:ext cx="8" cy="27"/>
              </a:xfrm>
              <a:custGeom>
                <a:avLst/>
                <a:gdLst>
                  <a:gd name="T0" fmla="*/ 2 w 3"/>
                  <a:gd name="T1" fmla="*/ 5 h 10"/>
                  <a:gd name="T2" fmla="*/ 2 w 3"/>
                  <a:gd name="T3" fmla="*/ 3 h 10"/>
                  <a:gd name="T4" fmla="*/ 2 w 3"/>
                  <a:gd name="T5" fmla="*/ 7 h 10"/>
                  <a:gd name="T6" fmla="*/ 2 w 3"/>
                  <a:gd name="T7" fmla="*/ 7 h 10"/>
                  <a:gd name="T8" fmla="*/ 2 w 3"/>
                  <a:gd name="T9" fmla="*/ 4 h 10"/>
                  <a:gd name="T10" fmla="*/ 2 w 3"/>
                  <a:gd name="T11" fmla="*/ 4 h 10"/>
                  <a:gd name="T12" fmla="*/ 2 w 3"/>
                  <a:gd name="T13" fmla="*/ 6 h 10"/>
                  <a:gd name="T14" fmla="*/ 1 w 3"/>
                  <a:gd name="T15" fmla="*/ 7 h 10"/>
                  <a:gd name="T16" fmla="*/ 1 w 3"/>
                  <a:gd name="T17" fmla="*/ 6 h 10"/>
                  <a:gd name="T18" fmla="*/ 1 w 3"/>
                  <a:gd name="T19" fmla="*/ 4 h 10"/>
                  <a:gd name="T20" fmla="*/ 0 w 3"/>
                  <a:gd name="T21" fmla="*/ 9 h 10"/>
                  <a:gd name="T22" fmla="*/ 0 w 3"/>
                  <a:gd name="T23" fmla="*/ 9 h 10"/>
                  <a:gd name="T24" fmla="*/ 0 w 3"/>
                  <a:gd name="T25" fmla="*/ 6 h 10"/>
                  <a:gd name="T26" fmla="*/ 1 w 3"/>
                  <a:gd name="T27" fmla="*/ 7 h 10"/>
                  <a:gd name="T28" fmla="*/ 0 w 3"/>
                  <a:gd name="T29" fmla="*/ 8 h 10"/>
                  <a:gd name="T30" fmla="*/ 3 w 3"/>
                  <a:gd name="T31" fmla="*/ 8 h 10"/>
                  <a:gd name="T32" fmla="*/ 2 w 3"/>
                  <a:gd name="T33" fmla="*/ 8 h 10"/>
                  <a:gd name="T34" fmla="*/ 3 w 3"/>
                  <a:gd name="T35" fmla="*/ 7 h 10"/>
                  <a:gd name="T36" fmla="*/ 3 w 3"/>
                  <a:gd name="T37" fmla="*/ 5 h 10"/>
                  <a:gd name="T38" fmla="*/ 3 w 3"/>
                  <a:gd name="T39" fmla="*/ 5 h 10"/>
                  <a:gd name="T40" fmla="*/ 3 w 3"/>
                  <a:gd name="T41" fmla="*/ 3 h 10"/>
                  <a:gd name="T42" fmla="*/ 3 w 3"/>
                  <a:gd name="T43" fmla="*/ 2 h 10"/>
                  <a:gd name="T44" fmla="*/ 3 w 3"/>
                  <a:gd name="T45" fmla="*/ 2 h 10"/>
                  <a:gd name="T46" fmla="*/ 2 w 3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0">
                    <a:moveTo>
                      <a:pt x="2" y="5"/>
                    </a:move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1" y="4"/>
                      <a:pt x="2" y="6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7" name="Freeform 685"/>
              <p:cNvSpPr>
                <a:spLocks/>
              </p:cNvSpPr>
              <p:nvPr/>
            </p:nvSpPr>
            <p:spPr bwMode="auto">
              <a:xfrm>
                <a:off x="1786" y="321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8" name="Freeform 686"/>
              <p:cNvSpPr>
                <a:spLocks/>
              </p:cNvSpPr>
              <p:nvPr/>
            </p:nvSpPr>
            <p:spPr bwMode="auto">
              <a:xfrm>
                <a:off x="1786" y="3221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9" name="Freeform 687"/>
              <p:cNvSpPr>
                <a:spLocks/>
              </p:cNvSpPr>
              <p:nvPr/>
            </p:nvSpPr>
            <p:spPr bwMode="auto">
              <a:xfrm>
                <a:off x="1780" y="32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0" name="Freeform 688"/>
              <p:cNvSpPr>
                <a:spLocks/>
              </p:cNvSpPr>
              <p:nvPr/>
            </p:nvSpPr>
            <p:spPr bwMode="auto">
              <a:xfrm>
                <a:off x="1775" y="321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1" name="Freeform 689"/>
              <p:cNvSpPr>
                <a:spLocks/>
              </p:cNvSpPr>
              <p:nvPr/>
            </p:nvSpPr>
            <p:spPr bwMode="auto">
              <a:xfrm>
                <a:off x="1764" y="3204"/>
                <a:ext cx="14" cy="30"/>
              </a:xfrm>
              <a:custGeom>
                <a:avLst/>
                <a:gdLst>
                  <a:gd name="T0" fmla="*/ 3 w 5"/>
                  <a:gd name="T1" fmla="*/ 4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4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5 h 11"/>
                  <a:gd name="T22" fmla="*/ 1 w 5"/>
                  <a:gd name="T23" fmla="*/ 7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2 w 5"/>
                  <a:gd name="T35" fmla="*/ 5 h 11"/>
                  <a:gd name="T36" fmla="*/ 3 w 5"/>
                  <a:gd name="T37" fmla="*/ 6 h 11"/>
                  <a:gd name="T38" fmla="*/ 3 w 5"/>
                  <a:gd name="T39" fmla="*/ 8 h 11"/>
                  <a:gd name="T40" fmla="*/ 3 w 5"/>
                  <a:gd name="T41" fmla="*/ 7 h 11"/>
                  <a:gd name="T42" fmla="*/ 4 w 5"/>
                  <a:gd name="T43" fmla="*/ 9 h 11"/>
                  <a:gd name="T44" fmla="*/ 4 w 5"/>
                  <a:gd name="T45" fmla="*/ 6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6 h 11"/>
                  <a:gd name="T54" fmla="*/ 1 w 5"/>
                  <a:gd name="T55" fmla="*/ 4 h 11"/>
                  <a:gd name="T56" fmla="*/ 2 w 5"/>
                  <a:gd name="T57" fmla="*/ 6 h 11"/>
                  <a:gd name="T58" fmla="*/ 1 w 5"/>
                  <a:gd name="T59" fmla="*/ 4 h 11"/>
                  <a:gd name="T60" fmla="*/ 1 w 5"/>
                  <a:gd name="T61" fmla="*/ 6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2 h 11"/>
                  <a:gd name="T84" fmla="*/ 3 w 5"/>
                  <a:gd name="T8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4"/>
                    </a:moveTo>
                    <a:cubicBezTo>
                      <a:pt x="3" y="4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2" y="5"/>
                    </a:cubicBezTo>
                    <a:cubicBezTo>
                      <a:pt x="3" y="8"/>
                      <a:pt x="3" y="4"/>
                      <a:pt x="3" y="6"/>
                    </a:cubicBezTo>
                    <a:cubicBezTo>
                      <a:pt x="3" y="7"/>
                      <a:pt x="3" y="6"/>
                      <a:pt x="3" y="8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8"/>
                      <a:pt x="4" y="7"/>
                      <a:pt x="4" y="9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2" y="6"/>
                      <a:pt x="2" y="4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4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6"/>
                      <a:pt x="4" y="0"/>
                      <a:pt x="4" y="2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2" name="Freeform 690"/>
              <p:cNvSpPr>
                <a:spLocks/>
              </p:cNvSpPr>
              <p:nvPr/>
            </p:nvSpPr>
            <p:spPr bwMode="auto">
              <a:xfrm>
                <a:off x="1775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3" name="Freeform 691"/>
              <p:cNvSpPr>
                <a:spLocks/>
              </p:cNvSpPr>
              <p:nvPr/>
            </p:nvSpPr>
            <p:spPr bwMode="auto">
              <a:xfrm>
                <a:off x="1775" y="32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4" name="Rectangle 692"/>
              <p:cNvSpPr>
                <a:spLocks noChangeArrowheads="1"/>
              </p:cNvSpPr>
              <p:nvPr/>
            </p:nvSpPr>
            <p:spPr bwMode="auto">
              <a:xfrm>
                <a:off x="1775" y="322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5" name="Freeform 693"/>
              <p:cNvSpPr>
                <a:spLocks/>
              </p:cNvSpPr>
              <p:nvPr/>
            </p:nvSpPr>
            <p:spPr bwMode="auto">
              <a:xfrm>
                <a:off x="1778" y="321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6" name="Freeform 694"/>
              <p:cNvSpPr>
                <a:spLocks/>
              </p:cNvSpPr>
              <p:nvPr/>
            </p:nvSpPr>
            <p:spPr bwMode="auto">
              <a:xfrm>
                <a:off x="1780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7" name="Freeform 695"/>
              <p:cNvSpPr>
                <a:spLocks/>
              </p:cNvSpPr>
              <p:nvPr/>
            </p:nvSpPr>
            <p:spPr bwMode="auto">
              <a:xfrm>
                <a:off x="1789" y="32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8" name="Freeform 696"/>
              <p:cNvSpPr>
                <a:spLocks/>
              </p:cNvSpPr>
              <p:nvPr/>
            </p:nvSpPr>
            <p:spPr bwMode="auto">
              <a:xfrm>
                <a:off x="1775" y="3199"/>
                <a:ext cx="30" cy="33"/>
              </a:xfrm>
              <a:custGeom>
                <a:avLst/>
                <a:gdLst>
                  <a:gd name="T0" fmla="*/ 8 w 11"/>
                  <a:gd name="T1" fmla="*/ 6 h 12"/>
                  <a:gd name="T2" fmla="*/ 8 w 11"/>
                  <a:gd name="T3" fmla="*/ 9 h 12"/>
                  <a:gd name="T4" fmla="*/ 8 w 11"/>
                  <a:gd name="T5" fmla="*/ 10 h 12"/>
                  <a:gd name="T6" fmla="*/ 9 w 11"/>
                  <a:gd name="T7" fmla="*/ 8 h 12"/>
                  <a:gd name="T8" fmla="*/ 10 w 11"/>
                  <a:gd name="T9" fmla="*/ 8 h 12"/>
                  <a:gd name="T10" fmla="*/ 9 w 11"/>
                  <a:gd name="T11" fmla="*/ 3 h 12"/>
                  <a:gd name="T12" fmla="*/ 8 w 11"/>
                  <a:gd name="T13" fmla="*/ 5 h 12"/>
                  <a:gd name="T14" fmla="*/ 8 w 11"/>
                  <a:gd name="T15" fmla="*/ 5 h 12"/>
                  <a:gd name="T16" fmla="*/ 7 w 11"/>
                  <a:gd name="T17" fmla="*/ 4 h 12"/>
                  <a:gd name="T18" fmla="*/ 7 w 11"/>
                  <a:gd name="T19" fmla="*/ 7 h 12"/>
                  <a:gd name="T20" fmla="*/ 6 w 11"/>
                  <a:gd name="T21" fmla="*/ 8 h 12"/>
                  <a:gd name="T22" fmla="*/ 6 w 11"/>
                  <a:gd name="T23" fmla="*/ 6 h 12"/>
                  <a:gd name="T24" fmla="*/ 5 w 11"/>
                  <a:gd name="T25" fmla="*/ 6 h 12"/>
                  <a:gd name="T26" fmla="*/ 4 w 11"/>
                  <a:gd name="T27" fmla="*/ 6 h 12"/>
                  <a:gd name="T28" fmla="*/ 3 w 11"/>
                  <a:gd name="T29" fmla="*/ 7 h 12"/>
                  <a:gd name="T30" fmla="*/ 3 w 11"/>
                  <a:gd name="T31" fmla="*/ 8 h 12"/>
                  <a:gd name="T32" fmla="*/ 3 w 11"/>
                  <a:gd name="T33" fmla="*/ 6 h 12"/>
                  <a:gd name="T34" fmla="*/ 2 w 11"/>
                  <a:gd name="T35" fmla="*/ 7 h 12"/>
                  <a:gd name="T36" fmla="*/ 0 w 11"/>
                  <a:gd name="T37" fmla="*/ 7 h 12"/>
                  <a:gd name="T38" fmla="*/ 1 w 11"/>
                  <a:gd name="T39" fmla="*/ 7 h 12"/>
                  <a:gd name="T40" fmla="*/ 1 w 11"/>
                  <a:gd name="T41" fmla="*/ 6 h 12"/>
                  <a:gd name="T42" fmla="*/ 2 w 11"/>
                  <a:gd name="T43" fmla="*/ 10 h 12"/>
                  <a:gd name="T44" fmla="*/ 2 w 11"/>
                  <a:gd name="T45" fmla="*/ 10 h 12"/>
                  <a:gd name="T46" fmla="*/ 3 w 11"/>
                  <a:gd name="T47" fmla="*/ 10 h 12"/>
                  <a:gd name="T48" fmla="*/ 4 w 11"/>
                  <a:gd name="T49" fmla="*/ 10 h 12"/>
                  <a:gd name="T50" fmla="*/ 4 w 11"/>
                  <a:gd name="T51" fmla="*/ 10 h 12"/>
                  <a:gd name="T52" fmla="*/ 5 w 11"/>
                  <a:gd name="T53" fmla="*/ 9 h 12"/>
                  <a:gd name="T54" fmla="*/ 5 w 11"/>
                  <a:gd name="T55" fmla="*/ 10 h 12"/>
                  <a:gd name="T56" fmla="*/ 5 w 11"/>
                  <a:gd name="T57" fmla="*/ 10 h 12"/>
                  <a:gd name="T58" fmla="*/ 6 w 11"/>
                  <a:gd name="T59" fmla="*/ 9 h 12"/>
                  <a:gd name="T60" fmla="*/ 6 w 11"/>
                  <a:gd name="T61" fmla="*/ 8 h 12"/>
                  <a:gd name="T62" fmla="*/ 6 w 11"/>
                  <a:gd name="T63" fmla="*/ 10 h 12"/>
                  <a:gd name="T64" fmla="*/ 7 w 11"/>
                  <a:gd name="T65" fmla="*/ 10 h 12"/>
                  <a:gd name="T66" fmla="*/ 7 w 11"/>
                  <a:gd name="T67" fmla="*/ 8 h 12"/>
                  <a:gd name="T68" fmla="*/ 8 w 11"/>
                  <a:gd name="T69" fmla="*/ 7 h 12"/>
                  <a:gd name="T70" fmla="*/ 9 w 11"/>
                  <a:gd name="T71" fmla="*/ 7 h 12"/>
                  <a:gd name="T72" fmla="*/ 9 w 11"/>
                  <a:gd name="T73" fmla="*/ 7 h 12"/>
                  <a:gd name="T74" fmla="*/ 10 w 11"/>
                  <a:gd name="T75" fmla="*/ 4 h 12"/>
                  <a:gd name="T76" fmla="*/ 10 w 11"/>
                  <a:gd name="T77" fmla="*/ 6 h 12"/>
                  <a:gd name="T78" fmla="*/ 10 w 11"/>
                  <a:gd name="T79" fmla="*/ 7 h 12"/>
                  <a:gd name="T80" fmla="*/ 9 w 11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2">
                    <a:moveTo>
                      <a:pt x="9" y="4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9"/>
                      <a:pt x="9" y="6"/>
                      <a:pt x="9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9"/>
                      <a:pt x="9" y="6"/>
                      <a:pt x="9" y="6"/>
                    </a:cubicBezTo>
                    <a:cubicBezTo>
                      <a:pt x="9" y="12"/>
                      <a:pt x="10" y="5"/>
                      <a:pt x="10" y="8"/>
                    </a:cubicBezTo>
                    <a:cubicBezTo>
                      <a:pt x="10" y="0"/>
                      <a:pt x="10" y="6"/>
                      <a:pt x="10" y="5"/>
                    </a:cubicBezTo>
                    <a:cubicBezTo>
                      <a:pt x="10" y="3"/>
                      <a:pt x="9" y="5"/>
                      <a:pt x="9" y="3"/>
                    </a:cubicBezTo>
                    <a:cubicBezTo>
                      <a:pt x="9" y="6"/>
                      <a:pt x="9" y="2"/>
                      <a:pt x="9" y="6"/>
                    </a:cubicBezTo>
                    <a:cubicBezTo>
                      <a:pt x="8" y="5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6"/>
                      <a:pt x="8" y="5"/>
                    </a:cubicBezTo>
                    <a:cubicBezTo>
                      <a:pt x="7" y="4"/>
                      <a:pt x="8" y="6"/>
                      <a:pt x="8" y="7"/>
                    </a:cubicBezTo>
                    <a:cubicBezTo>
                      <a:pt x="7" y="6"/>
                      <a:pt x="7" y="6"/>
                      <a:pt x="7" y="4"/>
                    </a:cubicBezTo>
                    <a:cubicBezTo>
                      <a:pt x="7" y="6"/>
                      <a:pt x="7" y="5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9"/>
                      <a:pt x="6" y="9"/>
                    </a:cubicBezTo>
                    <a:cubicBezTo>
                      <a:pt x="6" y="7"/>
                      <a:pt x="7" y="9"/>
                      <a:pt x="6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5" y="4"/>
                      <a:pt x="5" y="7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3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0" y="8"/>
                      <a:pt x="1" y="10"/>
                      <a:pt x="1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2" y="7"/>
                      <a:pt x="1" y="6"/>
                    </a:cubicBezTo>
                    <a:cubicBezTo>
                      <a:pt x="1" y="5"/>
                      <a:pt x="2" y="8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3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3" y="8"/>
                      <a:pt x="4" y="8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8"/>
                      <a:pt x="6" y="9"/>
                    </a:cubicBezTo>
                    <a:cubicBezTo>
                      <a:pt x="6" y="8"/>
                      <a:pt x="6" y="8"/>
                      <a:pt x="6" y="6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7" y="11"/>
                      <a:pt x="7" y="8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8" y="8"/>
                      <a:pt x="8" y="10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9"/>
                      <a:pt x="9" y="7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5"/>
                      <a:pt x="10" y="11"/>
                      <a:pt x="10" y="4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6"/>
                      <a:pt x="11" y="6"/>
                      <a:pt x="10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2"/>
                      <a:pt x="9" y="8"/>
                      <a:pt x="9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9" name="Freeform 697"/>
              <p:cNvSpPr>
                <a:spLocks/>
              </p:cNvSpPr>
              <p:nvPr/>
            </p:nvSpPr>
            <p:spPr bwMode="auto">
              <a:xfrm>
                <a:off x="1800" y="322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0" name="Freeform 698"/>
              <p:cNvSpPr>
                <a:spLocks/>
              </p:cNvSpPr>
              <p:nvPr/>
            </p:nvSpPr>
            <p:spPr bwMode="auto">
              <a:xfrm>
                <a:off x="1800" y="32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1" name="Freeform 699"/>
              <p:cNvSpPr>
                <a:spLocks/>
              </p:cNvSpPr>
              <p:nvPr/>
            </p:nvSpPr>
            <p:spPr bwMode="auto">
              <a:xfrm>
                <a:off x="1797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2" name="Rectangle 700"/>
              <p:cNvSpPr>
                <a:spLocks noChangeArrowheads="1"/>
              </p:cNvSpPr>
              <p:nvPr/>
            </p:nvSpPr>
            <p:spPr bwMode="auto">
              <a:xfrm>
                <a:off x="1797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3" name="Freeform 701"/>
              <p:cNvSpPr>
                <a:spLocks/>
              </p:cNvSpPr>
              <p:nvPr/>
            </p:nvSpPr>
            <p:spPr bwMode="auto">
              <a:xfrm>
                <a:off x="1775" y="3210"/>
                <a:ext cx="22" cy="22"/>
              </a:xfrm>
              <a:custGeom>
                <a:avLst/>
                <a:gdLst>
                  <a:gd name="T0" fmla="*/ 2 w 8"/>
                  <a:gd name="T1" fmla="*/ 3 h 8"/>
                  <a:gd name="T2" fmla="*/ 1 w 8"/>
                  <a:gd name="T3" fmla="*/ 5 h 8"/>
                  <a:gd name="T4" fmla="*/ 1 w 8"/>
                  <a:gd name="T5" fmla="*/ 4 h 8"/>
                  <a:gd name="T6" fmla="*/ 0 w 8"/>
                  <a:gd name="T7" fmla="*/ 6 h 8"/>
                  <a:gd name="T8" fmla="*/ 4 w 8"/>
                  <a:gd name="T9" fmla="*/ 5 h 8"/>
                  <a:gd name="T10" fmla="*/ 4 w 8"/>
                  <a:gd name="T11" fmla="*/ 6 h 8"/>
                  <a:gd name="T12" fmla="*/ 5 w 8"/>
                  <a:gd name="T13" fmla="*/ 4 h 8"/>
                  <a:gd name="T14" fmla="*/ 5 w 8"/>
                  <a:gd name="T15" fmla="*/ 6 h 8"/>
                  <a:gd name="T16" fmla="*/ 6 w 8"/>
                  <a:gd name="T17" fmla="*/ 5 h 8"/>
                  <a:gd name="T18" fmla="*/ 6 w 8"/>
                  <a:gd name="T19" fmla="*/ 5 h 8"/>
                  <a:gd name="T20" fmla="*/ 6 w 8"/>
                  <a:gd name="T21" fmla="*/ 5 h 8"/>
                  <a:gd name="T22" fmla="*/ 6 w 8"/>
                  <a:gd name="T23" fmla="*/ 5 h 8"/>
                  <a:gd name="T24" fmla="*/ 6 w 8"/>
                  <a:gd name="T25" fmla="*/ 4 h 8"/>
                  <a:gd name="T26" fmla="*/ 6 w 8"/>
                  <a:gd name="T27" fmla="*/ 5 h 8"/>
                  <a:gd name="T28" fmla="*/ 7 w 8"/>
                  <a:gd name="T29" fmla="*/ 4 h 8"/>
                  <a:gd name="T30" fmla="*/ 7 w 8"/>
                  <a:gd name="T31" fmla="*/ 5 h 8"/>
                  <a:gd name="T32" fmla="*/ 8 w 8"/>
                  <a:gd name="T33" fmla="*/ 4 h 8"/>
                  <a:gd name="T34" fmla="*/ 8 w 8"/>
                  <a:gd name="T35" fmla="*/ 2 h 8"/>
                  <a:gd name="T36" fmla="*/ 7 w 8"/>
                  <a:gd name="T37" fmla="*/ 3 h 8"/>
                  <a:gd name="T38" fmla="*/ 7 w 8"/>
                  <a:gd name="T39" fmla="*/ 3 h 8"/>
                  <a:gd name="T40" fmla="*/ 6 w 8"/>
                  <a:gd name="T41" fmla="*/ 4 h 8"/>
                  <a:gd name="T42" fmla="*/ 7 w 8"/>
                  <a:gd name="T43" fmla="*/ 2 h 8"/>
                  <a:gd name="T44" fmla="*/ 6 w 8"/>
                  <a:gd name="T45" fmla="*/ 1 h 8"/>
                  <a:gd name="T46" fmla="*/ 6 w 8"/>
                  <a:gd name="T47" fmla="*/ 1 h 8"/>
                  <a:gd name="T48" fmla="*/ 6 w 8"/>
                  <a:gd name="T49" fmla="*/ 1 h 8"/>
                  <a:gd name="T50" fmla="*/ 6 w 8"/>
                  <a:gd name="T51" fmla="*/ 2 h 8"/>
                  <a:gd name="T52" fmla="*/ 6 w 8"/>
                  <a:gd name="T53" fmla="*/ 4 h 8"/>
                  <a:gd name="T54" fmla="*/ 5 w 8"/>
                  <a:gd name="T55" fmla="*/ 4 h 8"/>
                  <a:gd name="T56" fmla="*/ 6 w 8"/>
                  <a:gd name="T57" fmla="*/ 3 h 8"/>
                  <a:gd name="T58" fmla="*/ 5 w 8"/>
                  <a:gd name="T59" fmla="*/ 3 h 8"/>
                  <a:gd name="T60" fmla="*/ 5 w 8"/>
                  <a:gd name="T61" fmla="*/ 1 h 8"/>
                  <a:gd name="T62" fmla="*/ 5 w 8"/>
                  <a:gd name="T63" fmla="*/ 3 h 8"/>
                  <a:gd name="T64" fmla="*/ 4 w 8"/>
                  <a:gd name="T65" fmla="*/ 4 h 8"/>
                  <a:gd name="T66" fmla="*/ 4 w 8"/>
                  <a:gd name="T67" fmla="*/ 2 h 8"/>
                  <a:gd name="T68" fmla="*/ 4 w 8"/>
                  <a:gd name="T69" fmla="*/ 4 h 8"/>
                  <a:gd name="T70" fmla="*/ 3 w 8"/>
                  <a:gd name="T71" fmla="*/ 3 h 8"/>
                  <a:gd name="T72" fmla="*/ 3 w 8"/>
                  <a:gd name="T73" fmla="*/ 4 h 8"/>
                  <a:gd name="T74" fmla="*/ 2 w 8"/>
                  <a:gd name="T75" fmla="*/ 4 h 8"/>
                  <a:gd name="T76" fmla="*/ 2 w 8"/>
                  <a:gd name="T77" fmla="*/ 4 h 8"/>
                  <a:gd name="T78" fmla="*/ 1 w 8"/>
                  <a:gd name="T79" fmla="*/ 6 h 8"/>
                  <a:gd name="T80" fmla="*/ 2 w 8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4"/>
                      <a:pt x="0" y="6"/>
                    </a:cubicBezTo>
                    <a:cubicBezTo>
                      <a:pt x="1" y="5"/>
                      <a:pt x="3" y="7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5" y="8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7"/>
                      <a:pt x="8" y="4"/>
                    </a:cubicBezTo>
                    <a:cubicBezTo>
                      <a:pt x="8" y="3"/>
                      <a:pt x="7" y="2"/>
                      <a:pt x="8" y="2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6"/>
                      <a:pt x="7" y="3"/>
                      <a:pt x="6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4"/>
                      <a:pt x="6" y="4"/>
                    </a:cubicBezTo>
                    <a:cubicBezTo>
                      <a:pt x="6" y="3"/>
                      <a:pt x="6" y="5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4" y="2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1" y="6"/>
                    </a:cubicBezTo>
                    <a:cubicBezTo>
                      <a:pt x="2" y="4"/>
                      <a:pt x="2" y="5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4" name="Freeform 702"/>
              <p:cNvSpPr>
                <a:spLocks/>
              </p:cNvSpPr>
              <p:nvPr/>
            </p:nvSpPr>
            <p:spPr bwMode="auto">
              <a:xfrm>
                <a:off x="1775" y="3221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5" name="Freeform 703"/>
              <p:cNvSpPr>
                <a:spLocks/>
              </p:cNvSpPr>
              <p:nvPr/>
            </p:nvSpPr>
            <p:spPr bwMode="auto">
              <a:xfrm>
                <a:off x="1761" y="3218"/>
                <a:ext cx="14" cy="14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3 h 5"/>
                  <a:gd name="T4" fmla="*/ 4 w 5"/>
                  <a:gd name="T5" fmla="*/ 4 h 5"/>
                  <a:gd name="T6" fmla="*/ 4 w 5"/>
                  <a:gd name="T7" fmla="*/ 2 h 5"/>
                  <a:gd name="T8" fmla="*/ 4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2 h 5"/>
                  <a:gd name="T18" fmla="*/ 5 w 5"/>
                  <a:gd name="T19" fmla="*/ 1 h 5"/>
                  <a:gd name="T20" fmla="*/ 4 w 5"/>
                  <a:gd name="T21" fmla="*/ 3 h 5"/>
                  <a:gd name="T22" fmla="*/ 4 w 5"/>
                  <a:gd name="T23" fmla="*/ 1 h 5"/>
                  <a:gd name="T24" fmla="*/ 4 w 5"/>
                  <a:gd name="T25" fmla="*/ 0 h 5"/>
                  <a:gd name="T26" fmla="*/ 4 w 5"/>
                  <a:gd name="T27" fmla="*/ 1 h 5"/>
                  <a:gd name="T28" fmla="*/ 3 w 5"/>
                  <a:gd name="T29" fmla="*/ 2 h 5"/>
                  <a:gd name="T30" fmla="*/ 3 w 5"/>
                  <a:gd name="T31" fmla="*/ 0 h 5"/>
                  <a:gd name="T32" fmla="*/ 2 w 5"/>
                  <a:gd name="T33" fmla="*/ 1 h 5"/>
                  <a:gd name="T34" fmla="*/ 1 w 5"/>
                  <a:gd name="T35" fmla="*/ 3 h 5"/>
                  <a:gd name="T36" fmla="*/ 2 w 5"/>
                  <a:gd name="T37" fmla="*/ 1 h 5"/>
                  <a:gd name="T38" fmla="*/ 2 w 5"/>
                  <a:gd name="T39" fmla="*/ 1 h 5"/>
                  <a:gd name="T40" fmla="*/ 0 w 5"/>
                  <a:gd name="T41" fmla="*/ 4 h 5"/>
                  <a:gd name="T42" fmla="*/ 2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2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4"/>
                      <a:pt x="4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4"/>
                      <a:pt x="4" y="1"/>
                      <a:pt x="3" y="0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" y="5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6" name="Rectangle 704"/>
              <p:cNvSpPr>
                <a:spLocks noChangeArrowheads="1"/>
              </p:cNvSpPr>
              <p:nvPr/>
            </p:nvSpPr>
            <p:spPr bwMode="auto">
              <a:xfrm>
                <a:off x="1767" y="3226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7" name="Freeform 705"/>
              <p:cNvSpPr>
                <a:spLocks/>
              </p:cNvSpPr>
              <p:nvPr/>
            </p:nvSpPr>
            <p:spPr bwMode="auto">
              <a:xfrm>
                <a:off x="2015" y="321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8" name="Freeform 706"/>
              <p:cNvSpPr>
                <a:spLocks/>
              </p:cNvSpPr>
              <p:nvPr/>
            </p:nvSpPr>
            <p:spPr bwMode="auto">
              <a:xfrm>
                <a:off x="2012" y="3204"/>
                <a:ext cx="3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 h 6"/>
                  <a:gd name="T4" fmla="*/ 0 w 1"/>
                  <a:gd name="T5" fmla="*/ 6 h 6"/>
                  <a:gd name="T6" fmla="*/ 1 w 1"/>
                  <a:gd name="T7" fmla="*/ 3 h 6"/>
                  <a:gd name="T8" fmla="*/ 0 w 1"/>
                  <a:gd name="T9" fmla="*/ 4 h 6"/>
                  <a:gd name="T10" fmla="*/ 1 w 1"/>
                  <a:gd name="T11" fmla="*/ 1 h 6"/>
                  <a:gd name="T12" fmla="*/ 0 w 1"/>
                  <a:gd name="T13" fmla="*/ 2 h 6"/>
                  <a:gd name="T14" fmla="*/ 0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3"/>
                      <a:pt x="0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9" name="Freeform 707"/>
              <p:cNvSpPr>
                <a:spLocks/>
              </p:cNvSpPr>
              <p:nvPr/>
            </p:nvSpPr>
            <p:spPr bwMode="auto">
              <a:xfrm>
                <a:off x="2012" y="321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0" name="Freeform 708"/>
              <p:cNvSpPr>
                <a:spLocks/>
              </p:cNvSpPr>
              <p:nvPr/>
            </p:nvSpPr>
            <p:spPr bwMode="auto">
              <a:xfrm>
                <a:off x="2012" y="321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1" name="Freeform 709"/>
              <p:cNvSpPr>
                <a:spLocks/>
              </p:cNvSpPr>
              <p:nvPr/>
            </p:nvSpPr>
            <p:spPr bwMode="auto">
              <a:xfrm>
                <a:off x="2009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2" name="Freeform 710"/>
              <p:cNvSpPr>
                <a:spLocks/>
              </p:cNvSpPr>
              <p:nvPr/>
            </p:nvSpPr>
            <p:spPr bwMode="auto">
              <a:xfrm>
                <a:off x="2009" y="3207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3" name="Freeform 711"/>
              <p:cNvSpPr>
                <a:spLocks/>
              </p:cNvSpPr>
              <p:nvPr/>
            </p:nvSpPr>
            <p:spPr bwMode="auto">
              <a:xfrm>
                <a:off x="2009" y="321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4" name="Freeform 712"/>
              <p:cNvSpPr>
                <a:spLocks/>
              </p:cNvSpPr>
              <p:nvPr/>
            </p:nvSpPr>
            <p:spPr bwMode="auto">
              <a:xfrm>
                <a:off x="2012" y="321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5" name="Freeform 713"/>
              <p:cNvSpPr>
                <a:spLocks/>
              </p:cNvSpPr>
              <p:nvPr/>
            </p:nvSpPr>
            <p:spPr bwMode="auto">
              <a:xfrm>
                <a:off x="2006" y="320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6" name="Freeform 714"/>
              <p:cNvSpPr>
                <a:spLocks/>
              </p:cNvSpPr>
              <p:nvPr/>
            </p:nvSpPr>
            <p:spPr bwMode="auto">
              <a:xfrm>
                <a:off x="2006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7" name="Freeform 715"/>
              <p:cNvSpPr>
                <a:spLocks/>
              </p:cNvSpPr>
              <p:nvPr/>
            </p:nvSpPr>
            <p:spPr bwMode="auto">
              <a:xfrm>
                <a:off x="2004" y="3196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0 w 1"/>
                  <a:gd name="T3" fmla="*/ 3 h 6"/>
                  <a:gd name="T4" fmla="*/ 0 w 1"/>
                  <a:gd name="T5" fmla="*/ 5 h 6"/>
                  <a:gd name="T6" fmla="*/ 1 w 1"/>
                  <a:gd name="T7" fmla="*/ 4 h 6"/>
                  <a:gd name="T8" fmla="*/ 0 w 1"/>
                  <a:gd name="T9" fmla="*/ 6 h 6"/>
                  <a:gd name="T10" fmla="*/ 1 w 1"/>
                  <a:gd name="T11" fmla="*/ 4 h 6"/>
                  <a:gd name="T12" fmla="*/ 1 w 1"/>
                  <a:gd name="T13" fmla="*/ 5 h 6"/>
                  <a:gd name="T14" fmla="*/ 1 w 1"/>
                  <a:gd name="T15" fmla="*/ 3 h 6"/>
                  <a:gd name="T16" fmla="*/ 1 w 1"/>
                  <a:gd name="T17" fmla="*/ 3 h 6"/>
                  <a:gd name="T18" fmla="*/ 1 w 1"/>
                  <a:gd name="T19" fmla="*/ 2 h 6"/>
                  <a:gd name="T20" fmla="*/ 0 w 1"/>
                  <a:gd name="T21" fmla="*/ 1 h 6"/>
                  <a:gd name="T22" fmla="*/ 0 w 1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6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5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0"/>
                      <a:pt x="0" y="1"/>
                    </a:cubicBezTo>
                    <a:cubicBezTo>
                      <a:pt x="0" y="1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8" name="Freeform 716"/>
              <p:cNvSpPr>
                <a:spLocks/>
              </p:cNvSpPr>
              <p:nvPr/>
            </p:nvSpPr>
            <p:spPr bwMode="auto">
              <a:xfrm>
                <a:off x="2004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9" name="Freeform 717"/>
              <p:cNvSpPr>
                <a:spLocks/>
              </p:cNvSpPr>
              <p:nvPr/>
            </p:nvSpPr>
            <p:spPr bwMode="auto">
              <a:xfrm>
                <a:off x="2001" y="3196"/>
                <a:ext cx="3" cy="17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0" name="Freeform 718"/>
              <p:cNvSpPr>
                <a:spLocks/>
              </p:cNvSpPr>
              <p:nvPr/>
            </p:nvSpPr>
            <p:spPr bwMode="auto">
              <a:xfrm>
                <a:off x="200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1" name="Freeform 719"/>
              <p:cNvSpPr>
                <a:spLocks/>
              </p:cNvSpPr>
              <p:nvPr/>
            </p:nvSpPr>
            <p:spPr bwMode="auto">
              <a:xfrm>
                <a:off x="2001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2" name="Freeform 720"/>
              <p:cNvSpPr>
                <a:spLocks/>
              </p:cNvSpPr>
              <p:nvPr/>
            </p:nvSpPr>
            <p:spPr bwMode="auto">
              <a:xfrm>
                <a:off x="1998" y="321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3" name="Freeform 721"/>
              <p:cNvSpPr>
                <a:spLocks/>
              </p:cNvSpPr>
              <p:nvPr/>
            </p:nvSpPr>
            <p:spPr bwMode="auto">
              <a:xfrm>
                <a:off x="1979" y="3199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1 w 7"/>
                  <a:gd name="T3" fmla="*/ 2 h 6"/>
                  <a:gd name="T4" fmla="*/ 0 w 7"/>
                  <a:gd name="T5" fmla="*/ 3 h 6"/>
                  <a:gd name="T6" fmla="*/ 0 w 7"/>
                  <a:gd name="T7" fmla="*/ 6 h 6"/>
                  <a:gd name="T8" fmla="*/ 1 w 7"/>
                  <a:gd name="T9" fmla="*/ 5 h 6"/>
                  <a:gd name="T10" fmla="*/ 1 w 7"/>
                  <a:gd name="T11" fmla="*/ 6 h 6"/>
                  <a:gd name="T12" fmla="*/ 2 w 7"/>
                  <a:gd name="T13" fmla="*/ 5 h 6"/>
                  <a:gd name="T14" fmla="*/ 3 w 7"/>
                  <a:gd name="T15" fmla="*/ 5 h 6"/>
                  <a:gd name="T16" fmla="*/ 6 w 7"/>
                  <a:gd name="T17" fmla="*/ 5 h 6"/>
                  <a:gd name="T18" fmla="*/ 6 w 7"/>
                  <a:gd name="T19" fmla="*/ 3 h 6"/>
                  <a:gd name="T20" fmla="*/ 6 w 7"/>
                  <a:gd name="T21" fmla="*/ 4 h 6"/>
                  <a:gd name="T22" fmla="*/ 6 w 7"/>
                  <a:gd name="T23" fmla="*/ 4 h 6"/>
                  <a:gd name="T24" fmla="*/ 7 w 7"/>
                  <a:gd name="T25" fmla="*/ 5 h 6"/>
                  <a:gd name="T26" fmla="*/ 7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2 h 6"/>
                  <a:gd name="T34" fmla="*/ 7 w 7"/>
                  <a:gd name="T35" fmla="*/ 1 h 6"/>
                  <a:gd name="T36" fmla="*/ 5 w 7"/>
                  <a:gd name="T37" fmla="*/ 4 h 6"/>
                  <a:gd name="T38" fmla="*/ 5 w 7"/>
                  <a:gd name="T39" fmla="*/ 2 h 6"/>
                  <a:gd name="T40" fmla="*/ 4 w 7"/>
                  <a:gd name="T41" fmla="*/ 1 h 6"/>
                  <a:gd name="T42" fmla="*/ 4 w 7"/>
                  <a:gd name="T43" fmla="*/ 3 h 6"/>
                  <a:gd name="T44" fmla="*/ 4 w 7"/>
                  <a:gd name="T45" fmla="*/ 3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5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2 w 7"/>
                  <a:gd name="T61" fmla="*/ 3 h 6"/>
                  <a:gd name="T62" fmla="*/ 2 w 7"/>
                  <a:gd name="T63" fmla="*/ 4 h 6"/>
                  <a:gd name="T64" fmla="*/ 1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1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4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6" y="4"/>
                      <a:pt x="7" y="5"/>
                    </a:cubicBezTo>
                    <a:cubicBezTo>
                      <a:pt x="7" y="5"/>
                      <a:pt x="7" y="3"/>
                      <a:pt x="7" y="2"/>
                    </a:cubicBezTo>
                    <a:cubicBezTo>
                      <a:pt x="7" y="5"/>
                      <a:pt x="7" y="2"/>
                      <a:pt x="7" y="5"/>
                    </a:cubicBezTo>
                    <a:cubicBezTo>
                      <a:pt x="7" y="6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0"/>
                      <a:pt x="6" y="3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4" name="Freeform 722"/>
              <p:cNvSpPr>
                <a:spLocks/>
              </p:cNvSpPr>
              <p:nvPr/>
            </p:nvSpPr>
            <p:spPr bwMode="auto">
              <a:xfrm>
                <a:off x="1982" y="31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5" name="Freeform 723"/>
              <p:cNvSpPr>
                <a:spLocks/>
              </p:cNvSpPr>
              <p:nvPr/>
            </p:nvSpPr>
            <p:spPr bwMode="auto">
              <a:xfrm>
                <a:off x="1979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6" name="Rectangle 724"/>
              <p:cNvSpPr>
                <a:spLocks noChangeArrowheads="1"/>
              </p:cNvSpPr>
              <p:nvPr/>
            </p:nvSpPr>
            <p:spPr bwMode="auto">
              <a:xfrm>
                <a:off x="1985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7" name="Freeform 725"/>
              <p:cNvSpPr>
                <a:spLocks/>
              </p:cNvSpPr>
              <p:nvPr/>
            </p:nvSpPr>
            <p:spPr bwMode="auto">
              <a:xfrm>
                <a:off x="1985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8" name="Freeform 726"/>
              <p:cNvSpPr>
                <a:spLocks/>
              </p:cNvSpPr>
              <p:nvPr/>
            </p:nvSpPr>
            <p:spPr bwMode="auto">
              <a:xfrm>
                <a:off x="1990" y="319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9" name="Rectangle 727"/>
              <p:cNvSpPr>
                <a:spLocks noChangeArrowheads="1"/>
              </p:cNvSpPr>
              <p:nvPr/>
            </p:nvSpPr>
            <p:spPr bwMode="auto">
              <a:xfrm>
                <a:off x="1982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0" name="Freeform 728"/>
              <p:cNvSpPr>
                <a:spLocks/>
              </p:cNvSpPr>
              <p:nvPr/>
            </p:nvSpPr>
            <p:spPr bwMode="auto">
              <a:xfrm>
                <a:off x="1968" y="3199"/>
                <a:ext cx="11" cy="19"/>
              </a:xfrm>
              <a:custGeom>
                <a:avLst/>
                <a:gdLst>
                  <a:gd name="T0" fmla="*/ 0 w 4"/>
                  <a:gd name="T1" fmla="*/ 6 h 7"/>
                  <a:gd name="T2" fmla="*/ 1 w 4"/>
                  <a:gd name="T3" fmla="*/ 7 h 7"/>
                  <a:gd name="T4" fmla="*/ 1 w 4"/>
                  <a:gd name="T5" fmla="*/ 3 h 7"/>
                  <a:gd name="T6" fmla="*/ 1 w 4"/>
                  <a:gd name="T7" fmla="*/ 7 h 7"/>
                  <a:gd name="T8" fmla="*/ 3 w 4"/>
                  <a:gd name="T9" fmla="*/ 4 h 7"/>
                  <a:gd name="T10" fmla="*/ 3 w 4"/>
                  <a:gd name="T11" fmla="*/ 6 h 7"/>
                  <a:gd name="T12" fmla="*/ 3 w 4"/>
                  <a:gd name="T13" fmla="*/ 2 h 7"/>
                  <a:gd name="T14" fmla="*/ 3 w 4"/>
                  <a:gd name="T15" fmla="*/ 6 h 7"/>
                  <a:gd name="T16" fmla="*/ 3 w 4"/>
                  <a:gd name="T17" fmla="*/ 6 h 7"/>
                  <a:gd name="T18" fmla="*/ 4 w 4"/>
                  <a:gd name="T19" fmla="*/ 5 h 7"/>
                  <a:gd name="T20" fmla="*/ 4 w 4"/>
                  <a:gd name="T21" fmla="*/ 3 h 7"/>
                  <a:gd name="T22" fmla="*/ 4 w 4"/>
                  <a:gd name="T23" fmla="*/ 1 h 7"/>
                  <a:gd name="T24" fmla="*/ 4 w 4"/>
                  <a:gd name="T25" fmla="*/ 3 h 7"/>
                  <a:gd name="T26" fmla="*/ 4 w 4"/>
                  <a:gd name="T27" fmla="*/ 1 h 7"/>
                  <a:gd name="T28" fmla="*/ 3 w 4"/>
                  <a:gd name="T29" fmla="*/ 2 h 7"/>
                  <a:gd name="T30" fmla="*/ 3 w 4"/>
                  <a:gd name="T31" fmla="*/ 1 h 7"/>
                  <a:gd name="T32" fmla="*/ 3 w 4"/>
                  <a:gd name="T33" fmla="*/ 2 h 7"/>
                  <a:gd name="T34" fmla="*/ 3 w 4"/>
                  <a:gd name="T35" fmla="*/ 2 h 7"/>
                  <a:gd name="T36" fmla="*/ 3 w 4"/>
                  <a:gd name="T37" fmla="*/ 3 h 7"/>
                  <a:gd name="T38" fmla="*/ 3 w 4"/>
                  <a:gd name="T39" fmla="*/ 2 h 7"/>
                  <a:gd name="T40" fmla="*/ 3 w 4"/>
                  <a:gd name="T41" fmla="*/ 3 h 7"/>
                  <a:gd name="T42" fmla="*/ 2 w 4"/>
                  <a:gd name="T43" fmla="*/ 1 h 7"/>
                  <a:gd name="T44" fmla="*/ 2 w 4"/>
                  <a:gd name="T45" fmla="*/ 2 h 7"/>
                  <a:gd name="T46" fmla="*/ 2 w 4"/>
                  <a:gd name="T47" fmla="*/ 1 h 7"/>
                  <a:gd name="T48" fmla="*/ 2 w 4"/>
                  <a:gd name="T49" fmla="*/ 4 h 7"/>
                  <a:gd name="T50" fmla="*/ 2 w 4"/>
                  <a:gd name="T51" fmla="*/ 2 h 7"/>
                  <a:gd name="T52" fmla="*/ 1 w 4"/>
                  <a:gd name="T53" fmla="*/ 2 h 7"/>
                  <a:gd name="T54" fmla="*/ 1 w 4"/>
                  <a:gd name="T55" fmla="*/ 2 h 7"/>
                  <a:gd name="T56" fmla="*/ 0 w 4"/>
                  <a:gd name="T57" fmla="*/ 3 h 7"/>
                  <a:gd name="T58" fmla="*/ 1 w 4"/>
                  <a:gd name="T59" fmla="*/ 3 h 7"/>
                  <a:gd name="T60" fmla="*/ 0 w 4"/>
                  <a:gd name="T61" fmla="*/ 4 h 7"/>
                  <a:gd name="T62" fmla="*/ 0 w 4"/>
                  <a:gd name="T63" fmla="*/ 4 h 7"/>
                  <a:gd name="T64" fmla="*/ 0 w 4"/>
                  <a:gd name="T65" fmla="*/ 5 h 7"/>
                  <a:gd name="T66" fmla="*/ 0 w 4"/>
                  <a:gd name="T67" fmla="*/ 4 h 7"/>
                  <a:gd name="T68" fmla="*/ 0 w 4"/>
                  <a:gd name="T6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7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1"/>
                      <a:pt x="3" y="2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1" name="Freeform 729"/>
              <p:cNvSpPr>
                <a:spLocks/>
              </p:cNvSpPr>
              <p:nvPr/>
            </p:nvSpPr>
            <p:spPr bwMode="auto">
              <a:xfrm>
                <a:off x="1976" y="320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2" name="Freeform 730"/>
              <p:cNvSpPr>
                <a:spLocks/>
              </p:cNvSpPr>
              <p:nvPr/>
            </p:nvSpPr>
            <p:spPr bwMode="auto">
              <a:xfrm>
                <a:off x="1960" y="3196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1 w 3"/>
                  <a:gd name="T11" fmla="*/ 3 h 9"/>
                  <a:gd name="T12" fmla="*/ 1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3 h 9"/>
                  <a:gd name="T20" fmla="*/ 0 w 3"/>
                  <a:gd name="T21" fmla="*/ 9 h 9"/>
                  <a:gd name="T22" fmla="*/ 0 w 3"/>
                  <a:gd name="T23" fmla="*/ 8 h 9"/>
                  <a:gd name="T24" fmla="*/ 0 w 3"/>
                  <a:gd name="T25" fmla="*/ 6 h 9"/>
                  <a:gd name="T26" fmla="*/ 0 w 3"/>
                  <a:gd name="T27" fmla="*/ 7 h 9"/>
                  <a:gd name="T28" fmla="*/ 0 w 3"/>
                  <a:gd name="T29" fmla="*/ 8 h 9"/>
                  <a:gd name="T30" fmla="*/ 2 w 3"/>
                  <a:gd name="T31" fmla="*/ 8 h 9"/>
                  <a:gd name="T32" fmla="*/ 2 w 3"/>
                  <a:gd name="T33" fmla="*/ 8 h 9"/>
                  <a:gd name="T34" fmla="*/ 2 w 3"/>
                  <a:gd name="T35" fmla="*/ 6 h 9"/>
                  <a:gd name="T36" fmla="*/ 2 w 3"/>
                  <a:gd name="T37" fmla="*/ 4 h 9"/>
                  <a:gd name="T38" fmla="*/ 2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2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4"/>
                      <a:pt x="1" y="5"/>
                    </a:cubicBezTo>
                    <a:cubicBezTo>
                      <a:pt x="1" y="6"/>
                      <a:pt x="1" y="7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4"/>
                      <a:pt x="1" y="5"/>
                      <a:pt x="1" y="3"/>
                    </a:cubicBezTo>
                    <a:cubicBezTo>
                      <a:pt x="1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7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2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3" name="Rectangle 731"/>
              <p:cNvSpPr>
                <a:spLocks noChangeArrowheads="1"/>
              </p:cNvSpPr>
              <p:nvPr/>
            </p:nvSpPr>
            <p:spPr bwMode="auto">
              <a:xfrm>
                <a:off x="1968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4" name="Freeform 732"/>
              <p:cNvSpPr>
                <a:spLocks/>
              </p:cNvSpPr>
              <p:nvPr/>
            </p:nvSpPr>
            <p:spPr bwMode="auto">
              <a:xfrm>
                <a:off x="1966" y="321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5" name="Freeform 733"/>
              <p:cNvSpPr>
                <a:spLocks/>
              </p:cNvSpPr>
              <p:nvPr/>
            </p:nvSpPr>
            <p:spPr bwMode="auto">
              <a:xfrm>
                <a:off x="1963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6" name="Freeform 734"/>
              <p:cNvSpPr>
                <a:spLocks/>
              </p:cNvSpPr>
              <p:nvPr/>
            </p:nvSpPr>
            <p:spPr bwMode="auto">
              <a:xfrm>
                <a:off x="1957" y="3210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3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ubicBezTo>
                      <a:pt x="0" y="1"/>
                      <a:pt x="0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7" name="Freeform 735"/>
              <p:cNvSpPr>
                <a:spLocks/>
              </p:cNvSpPr>
              <p:nvPr/>
            </p:nvSpPr>
            <p:spPr bwMode="auto">
              <a:xfrm>
                <a:off x="1947" y="3199"/>
                <a:ext cx="10" cy="30"/>
              </a:xfrm>
              <a:custGeom>
                <a:avLst/>
                <a:gdLst>
                  <a:gd name="T0" fmla="*/ 3 w 4"/>
                  <a:gd name="T1" fmla="*/ 3 h 11"/>
                  <a:gd name="T2" fmla="*/ 3 w 4"/>
                  <a:gd name="T3" fmla="*/ 4 h 11"/>
                  <a:gd name="T4" fmla="*/ 3 w 4"/>
                  <a:gd name="T5" fmla="*/ 3 h 11"/>
                  <a:gd name="T6" fmla="*/ 3 w 4"/>
                  <a:gd name="T7" fmla="*/ 2 h 11"/>
                  <a:gd name="T8" fmla="*/ 3 w 4"/>
                  <a:gd name="T9" fmla="*/ 3 h 11"/>
                  <a:gd name="T10" fmla="*/ 2 w 4"/>
                  <a:gd name="T11" fmla="*/ 3 h 11"/>
                  <a:gd name="T12" fmla="*/ 2 w 4"/>
                  <a:gd name="T13" fmla="*/ 5 h 11"/>
                  <a:gd name="T14" fmla="*/ 2 w 4"/>
                  <a:gd name="T15" fmla="*/ 2 h 11"/>
                  <a:gd name="T16" fmla="*/ 1 w 4"/>
                  <a:gd name="T17" fmla="*/ 6 h 11"/>
                  <a:gd name="T18" fmla="*/ 1 w 4"/>
                  <a:gd name="T19" fmla="*/ 4 h 11"/>
                  <a:gd name="T20" fmla="*/ 1 w 4"/>
                  <a:gd name="T21" fmla="*/ 4 h 11"/>
                  <a:gd name="T22" fmla="*/ 1 w 4"/>
                  <a:gd name="T23" fmla="*/ 6 h 11"/>
                  <a:gd name="T24" fmla="*/ 1 w 4"/>
                  <a:gd name="T25" fmla="*/ 8 h 11"/>
                  <a:gd name="T26" fmla="*/ 1 w 4"/>
                  <a:gd name="T27" fmla="*/ 8 h 11"/>
                  <a:gd name="T28" fmla="*/ 2 w 4"/>
                  <a:gd name="T29" fmla="*/ 9 h 11"/>
                  <a:gd name="T30" fmla="*/ 3 w 4"/>
                  <a:gd name="T31" fmla="*/ 7 h 11"/>
                  <a:gd name="T32" fmla="*/ 3 w 4"/>
                  <a:gd name="T33" fmla="*/ 8 h 11"/>
                  <a:gd name="T34" fmla="*/ 2 w 4"/>
                  <a:gd name="T35" fmla="*/ 5 h 11"/>
                  <a:gd name="T36" fmla="*/ 3 w 4"/>
                  <a:gd name="T37" fmla="*/ 5 h 11"/>
                  <a:gd name="T38" fmla="*/ 3 w 4"/>
                  <a:gd name="T39" fmla="*/ 7 h 11"/>
                  <a:gd name="T40" fmla="*/ 3 w 4"/>
                  <a:gd name="T41" fmla="*/ 6 h 11"/>
                  <a:gd name="T42" fmla="*/ 4 w 4"/>
                  <a:gd name="T43" fmla="*/ 8 h 11"/>
                  <a:gd name="T44" fmla="*/ 4 w 4"/>
                  <a:gd name="T45" fmla="*/ 5 h 11"/>
                  <a:gd name="T46" fmla="*/ 4 w 4"/>
                  <a:gd name="T47" fmla="*/ 6 h 11"/>
                  <a:gd name="T48" fmla="*/ 3 w 4"/>
                  <a:gd name="T49" fmla="*/ 3 h 11"/>
                  <a:gd name="T50" fmla="*/ 2 w 4"/>
                  <a:gd name="T51" fmla="*/ 3 h 11"/>
                  <a:gd name="T52" fmla="*/ 2 w 4"/>
                  <a:gd name="T53" fmla="*/ 5 h 11"/>
                  <a:gd name="T54" fmla="*/ 1 w 4"/>
                  <a:gd name="T55" fmla="*/ 3 h 11"/>
                  <a:gd name="T56" fmla="*/ 2 w 4"/>
                  <a:gd name="T57" fmla="*/ 5 h 11"/>
                  <a:gd name="T58" fmla="*/ 1 w 4"/>
                  <a:gd name="T59" fmla="*/ 3 h 11"/>
                  <a:gd name="T60" fmla="*/ 1 w 4"/>
                  <a:gd name="T61" fmla="*/ 5 h 11"/>
                  <a:gd name="T62" fmla="*/ 1 w 4"/>
                  <a:gd name="T63" fmla="*/ 3 h 11"/>
                  <a:gd name="T64" fmla="*/ 2 w 4"/>
                  <a:gd name="T65" fmla="*/ 6 h 11"/>
                  <a:gd name="T66" fmla="*/ 3 w 4"/>
                  <a:gd name="T67" fmla="*/ 5 h 11"/>
                  <a:gd name="T68" fmla="*/ 4 w 4"/>
                  <a:gd name="T69" fmla="*/ 5 h 11"/>
                  <a:gd name="T70" fmla="*/ 4 w 4"/>
                  <a:gd name="T71" fmla="*/ 4 h 11"/>
                  <a:gd name="T72" fmla="*/ 3 w 4"/>
                  <a:gd name="T73" fmla="*/ 7 h 11"/>
                  <a:gd name="T74" fmla="*/ 4 w 4"/>
                  <a:gd name="T75" fmla="*/ 6 h 11"/>
                  <a:gd name="T76" fmla="*/ 4 w 4"/>
                  <a:gd name="T77" fmla="*/ 6 h 11"/>
                  <a:gd name="T78" fmla="*/ 4 w 4"/>
                  <a:gd name="T79" fmla="*/ 6 h 11"/>
                  <a:gd name="T80" fmla="*/ 4 w 4"/>
                  <a:gd name="T81" fmla="*/ 3 h 11"/>
                  <a:gd name="T82" fmla="*/ 3 w 4"/>
                  <a:gd name="T83" fmla="*/ 1 h 11"/>
                  <a:gd name="T84" fmla="*/ 3 w 4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3"/>
                      <a:pt x="1" y="4"/>
                      <a:pt x="1" y="6"/>
                    </a:cubicBezTo>
                    <a:cubicBezTo>
                      <a:pt x="1" y="4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6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2" y="7"/>
                      <a:pt x="2" y="5"/>
                    </a:cubicBezTo>
                    <a:cubicBezTo>
                      <a:pt x="3" y="8"/>
                      <a:pt x="2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8"/>
                      <a:pt x="3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3" y="3"/>
                    </a:cubicBezTo>
                    <a:cubicBezTo>
                      <a:pt x="3" y="3"/>
                      <a:pt x="2" y="4"/>
                      <a:pt x="2" y="3"/>
                    </a:cubicBezTo>
                    <a:cubicBezTo>
                      <a:pt x="2" y="5"/>
                      <a:pt x="1" y="3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3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3" y="5"/>
                      <a:pt x="4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8" name="Freeform 736"/>
              <p:cNvSpPr>
                <a:spLocks/>
              </p:cNvSpPr>
              <p:nvPr/>
            </p:nvSpPr>
            <p:spPr bwMode="auto">
              <a:xfrm>
                <a:off x="1955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9" name="Freeform 737"/>
              <p:cNvSpPr>
                <a:spLocks/>
              </p:cNvSpPr>
              <p:nvPr/>
            </p:nvSpPr>
            <p:spPr bwMode="auto">
              <a:xfrm>
                <a:off x="1957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0" name="Rectangle 738"/>
              <p:cNvSpPr>
                <a:spLocks noChangeArrowheads="1"/>
              </p:cNvSpPr>
              <p:nvPr/>
            </p:nvSpPr>
            <p:spPr bwMode="auto">
              <a:xfrm>
                <a:off x="1957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1" name="Rectangle 739"/>
              <p:cNvSpPr>
                <a:spLocks noChangeArrowheads="1"/>
              </p:cNvSpPr>
              <p:nvPr/>
            </p:nvSpPr>
            <p:spPr bwMode="auto">
              <a:xfrm>
                <a:off x="1957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2" name="Freeform 740"/>
              <p:cNvSpPr>
                <a:spLocks/>
              </p:cNvSpPr>
              <p:nvPr/>
            </p:nvSpPr>
            <p:spPr bwMode="auto">
              <a:xfrm>
                <a:off x="1960" y="321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3" name="Freeform 741"/>
              <p:cNvSpPr>
                <a:spLocks/>
              </p:cNvSpPr>
              <p:nvPr/>
            </p:nvSpPr>
            <p:spPr bwMode="auto">
              <a:xfrm>
                <a:off x="1971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4" name="Freeform 742"/>
              <p:cNvSpPr>
                <a:spLocks/>
              </p:cNvSpPr>
              <p:nvPr/>
            </p:nvSpPr>
            <p:spPr bwMode="auto">
              <a:xfrm>
                <a:off x="1957" y="3191"/>
                <a:ext cx="28" cy="32"/>
              </a:xfrm>
              <a:custGeom>
                <a:avLst/>
                <a:gdLst>
                  <a:gd name="T0" fmla="*/ 8 w 10"/>
                  <a:gd name="T1" fmla="*/ 7 h 12"/>
                  <a:gd name="T2" fmla="*/ 7 w 10"/>
                  <a:gd name="T3" fmla="*/ 9 h 12"/>
                  <a:gd name="T4" fmla="*/ 8 w 10"/>
                  <a:gd name="T5" fmla="*/ 10 h 12"/>
                  <a:gd name="T6" fmla="*/ 9 w 10"/>
                  <a:gd name="T7" fmla="*/ 9 h 12"/>
                  <a:gd name="T8" fmla="*/ 10 w 10"/>
                  <a:gd name="T9" fmla="*/ 9 h 12"/>
                  <a:gd name="T10" fmla="*/ 9 w 10"/>
                  <a:gd name="T11" fmla="*/ 4 h 12"/>
                  <a:gd name="T12" fmla="*/ 8 w 10"/>
                  <a:gd name="T13" fmla="*/ 6 h 12"/>
                  <a:gd name="T14" fmla="*/ 8 w 10"/>
                  <a:gd name="T15" fmla="*/ 5 h 12"/>
                  <a:gd name="T16" fmla="*/ 7 w 10"/>
                  <a:gd name="T17" fmla="*/ 5 h 12"/>
                  <a:gd name="T18" fmla="*/ 7 w 10"/>
                  <a:gd name="T19" fmla="*/ 8 h 12"/>
                  <a:gd name="T20" fmla="*/ 6 w 10"/>
                  <a:gd name="T21" fmla="*/ 8 h 12"/>
                  <a:gd name="T22" fmla="*/ 6 w 10"/>
                  <a:gd name="T23" fmla="*/ 7 h 12"/>
                  <a:gd name="T24" fmla="*/ 5 w 10"/>
                  <a:gd name="T25" fmla="*/ 7 h 12"/>
                  <a:gd name="T26" fmla="*/ 4 w 10"/>
                  <a:gd name="T27" fmla="*/ 6 h 12"/>
                  <a:gd name="T28" fmla="*/ 3 w 10"/>
                  <a:gd name="T29" fmla="*/ 7 h 12"/>
                  <a:gd name="T30" fmla="*/ 3 w 10"/>
                  <a:gd name="T31" fmla="*/ 9 h 12"/>
                  <a:gd name="T32" fmla="*/ 2 w 10"/>
                  <a:gd name="T33" fmla="*/ 7 h 12"/>
                  <a:gd name="T34" fmla="*/ 2 w 10"/>
                  <a:gd name="T35" fmla="*/ 8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7 h 12"/>
                  <a:gd name="T42" fmla="*/ 2 w 10"/>
                  <a:gd name="T43" fmla="*/ 11 h 12"/>
                  <a:gd name="T44" fmla="*/ 2 w 10"/>
                  <a:gd name="T45" fmla="*/ 11 h 12"/>
                  <a:gd name="T46" fmla="*/ 3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5 w 10"/>
                  <a:gd name="T53" fmla="*/ 10 h 12"/>
                  <a:gd name="T54" fmla="*/ 5 w 10"/>
                  <a:gd name="T55" fmla="*/ 10 h 12"/>
                  <a:gd name="T56" fmla="*/ 5 w 10"/>
                  <a:gd name="T57" fmla="*/ 10 h 12"/>
                  <a:gd name="T58" fmla="*/ 5 w 10"/>
                  <a:gd name="T59" fmla="*/ 10 h 12"/>
                  <a:gd name="T60" fmla="*/ 6 w 10"/>
                  <a:gd name="T61" fmla="*/ 9 h 12"/>
                  <a:gd name="T62" fmla="*/ 6 w 10"/>
                  <a:gd name="T63" fmla="*/ 10 h 12"/>
                  <a:gd name="T64" fmla="*/ 7 w 10"/>
                  <a:gd name="T65" fmla="*/ 10 h 12"/>
                  <a:gd name="T66" fmla="*/ 7 w 10"/>
                  <a:gd name="T67" fmla="*/ 9 h 12"/>
                  <a:gd name="T68" fmla="*/ 8 w 10"/>
                  <a:gd name="T69" fmla="*/ 8 h 12"/>
                  <a:gd name="T70" fmla="*/ 9 w 10"/>
                  <a:gd name="T71" fmla="*/ 7 h 12"/>
                  <a:gd name="T72" fmla="*/ 9 w 10"/>
                  <a:gd name="T73" fmla="*/ 7 h 12"/>
                  <a:gd name="T74" fmla="*/ 10 w 10"/>
                  <a:gd name="T75" fmla="*/ 5 h 12"/>
                  <a:gd name="T76" fmla="*/ 10 w 10"/>
                  <a:gd name="T77" fmla="*/ 6 h 12"/>
                  <a:gd name="T78" fmla="*/ 10 w 10"/>
                  <a:gd name="T79" fmla="*/ 7 h 12"/>
                  <a:gd name="T80" fmla="*/ 8 w 10"/>
                  <a:gd name="T8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7" y="8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10"/>
                      <a:pt x="8" y="10"/>
                    </a:cubicBezTo>
                    <a:cubicBezTo>
                      <a:pt x="8" y="10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2"/>
                      <a:pt x="10" y="5"/>
                      <a:pt x="10" y="9"/>
                    </a:cubicBezTo>
                    <a:cubicBezTo>
                      <a:pt x="10" y="0"/>
                      <a:pt x="10" y="6"/>
                      <a:pt x="9" y="5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7"/>
                      <a:pt x="8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6" y="8"/>
                      <a:pt x="7" y="9"/>
                      <a:pt x="6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6"/>
                      <a:pt x="6" y="6"/>
                      <a:pt x="5" y="5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7"/>
                      <a:pt x="3" y="6"/>
                    </a:cubicBezTo>
                    <a:cubicBezTo>
                      <a:pt x="3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9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6"/>
                      <a:pt x="1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9"/>
                      <a:pt x="3" y="12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4" y="10"/>
                      <a:pt x="4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9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6" y="9"/>
                      <a:pt x="5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9"/>
                      <a:pt x="9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2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5" name="Freeform 743"/>
              <p:cNvSpPr>
                <a:spLocks/>
              </p:cNvSpPr>
              <p:nvPr/>
            </p:nvSpPr>
            <p:spPr bwMode="auto">
              <a:xfrm>
                <a:off x="1982" y="3213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6" name="Freeform 744"/>
              <p:cNvSpPr>
                <a:spLocks/>
              </p:cNvSpPr>
              <p:nvPr/>
            </p:nvSpPr>
            <p:spPr bwMode="auto">
              <a:xfrm>
                <a:off x="1982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7" name="Freeform 745"/>
              <p:cNvSpPr>
                <a:spLocks/>
              </p:cNvSpPr>
              <p:nvPr/>
            </p:nvSpPr>
            <p:spPr bwMode="auto">
              <a:xfrm>
                <a:off x="1976" y="320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8" name="Rectangle 746"/>
              <p:cNvSpPr>
                <a:spLocks noChangeArrowheads="1"/>
              </p:cNvSpPr>
              <p:nvPr/>
            </p:nvSpPr>
            <p:spPr bwMode="auto">
              <a:xfrm>
                <a:off x="1976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9" name="Freeform 747"/>
              <p:cNvSpPr>
                <a:spLocks/>
              </p:cNvSpPr>
              <p:nvPr/>
            </p:nvSpPr>
            <p:spPr bwMode="auto">
              <a:xfrm>
                <a:off x="1957" y="3202"/>
                <a:ext cx="19" cy="24"/>
              </a:xfrm>
              <a:custGeom>
                <a:avLst/>
                <a:gdLst>
                  <a:gd name="T0" fmla="*/ 2 w 7"/>
                  <a:gd name="T1" fmla="*/ 4 h 9"/>
                  <a:gd name="T2" fmla="*/ 1 w 7"/>
                  <a:gd name="T3" fmla="*/ 5 h 9"/>
                  <a:gd name="T4" fmla="*/ 1 w 7"/>
                  <a:gd name="T5" fmla="*/ 4 h 9"/>
                  <a:gd name="T6" fmla="*/ 0 w 7"/>
                  <a:gd name="T7" fmla="*/ 7 h 9"/>
                  <a:gd name="T8" fmla="*/ 4 w 7"/>
                  <a:gd name="T9" fmla="*/ 6 h 9"/>
                  <a:gd name="T10" fmla="*/ 4 w 7"/>
                  <a:gd name="T11" fmla="*/ 7 h 9"/>
                  <a:gd name="T12" fmla="*/ 5 w 7"/>
                  <a:gd name="T13" fmla="*/ 5 h 9"/>
                  <a:gd name="T14" fmla="*/ 5 w 7"/>
                  <a:gd name="T15" fmla="*/ 7 h 9"/>
                  <a:gd name="T16" fmla="*/ 6 w 7"/>
                  <a:gd name="T17" fmla="*/ 6 h 9"/>
                  <a:gd name="T18" fmla="*/ 6 w 7"/>
                  <a:gd name="T19" fmla="*/ 5 h 9"/>
                  <a:gd name="T20" fmla="*/ 6 w 7"/>
                  <a:gd name="T21" fmla="*/ 6 h 9"/>
                  <a:gd name="T22" fmla="*/ 6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5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3 h 9"/>
                  <a:gd name="T36" fmla="*/ 7 w 7"/>
                  <a:gd name="T37" fmla="*/ 4 h 9"/>
                  <a:gd name="T38" fmla="*/ 7 w 7"/>
                  <a:gd name="T39" fmla="*/ 4 h 9"/>
                  <a:gd name="T40" fmla="*/ 6 w 7"/>
                  <a:gd name="T41" fmla="*/ 4 h 9"/>
                  <a:gd name="T42" fmla="*/ 6 w 7"/>
                  <a:gd name="T43" fmla="*/ 3 h 9"/>
                  <a:gd name="T44" fmla="*/ 6 w 7"/>
                  <a:gd name="T45" fmla="*/ 1 h 9"/>
                  <a:gd name="T46" fmla="*/ 6 w 7"/>
                  <a:gd name="T47" fmla="*/ 1 h 9"/>
                  <a:gd name="T48" fmla="*/ 6 w 7"/>
                  <a:gd name="T49" fmla="*/ 2 h 9"/>
                  <a:gd name="T50" fmla="*/ 6 w 7"/>
                  <a:gd name="T51" fmla="*/ 3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5 w 7"/>
                  <a:gd name="T63" fmla="*/ 4 h 9"/>
                  <a:gd name="T64" fmla="*/ 4 w 7"/>
                  <a:gd name="T65" fmla="*/ 4 h 9"/>
                  <a:gd name="T66" fmla="*/ 4 w 7"/>
                  <a:gd name="T67" fmla="*/ 3 h 9"/>
                  <a:gd name="T68" fmla="*/ 4 w 7"/>
                  <a:gd name="T69" fmla="*/ 4 h 9"/>
                  <a:gd name="T70" fmla="*/ 3 w 7"/>
                  <a:gd name="T71" fmla="*/ 4 h 9"/>
                  <a:gd name="T72" fmla="*/ 3 w 7"/>
                  <a:gd name="T73" fmla="*/ 4 h 9"/>
                  <a:gd name="T74" fmla="*/ 2 w 7"/>
                  <a:gd name="T75" fmla="*/ 4 h 9"/>
                  <a:gd name="T76" fmla="*/ 2 w 7"/>
                  <a:gd name="T77" fmla="*/ 4 h 9"/>
                  <a:gd name="T78" fmla="*/ 1 w 7"/>
                  <a:gd name="T79" fmla="*/ 6 h 9"/>
                  <a:gd name="T80" fmla="*/ 2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1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7"/>
                      <a:pt x="7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0" name="Freeform 748"/>
              <p:cNvSpPr>
                <a:spLocks/>
              </p:cNvSpPr>
              <p:nvPr/>
            </p:nvSpPr>
            <p:spPr bwMode="auto">
              <a:xfrm>
                <a:off x="1957" y="3213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1" name="Freeform 749"/>
              <p:cNvSpPr>
                <a:spLocks/>
              </p:cNvSpPr>
              <p:nvPr/>
            </p:nvSpPr>
            <p:spPr bwMode="auto">
              <a:xfrm>
                <a:off x="1944" y="3210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4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5 w 5"/>
                  <a:gd name="T15" fmla="*/ 2 h 6"/>
                  <a:gd name="T16" fmla="*/ 4 w 5"/>
                  <a:gd name="T17" fmla="*/ 2 h 6"/>
                  <a:gd name="T18" fmla="*/ 5 w 5"/>
                  <a:gd name="T19" fmla="*/ 1 h 6"/>
                  <a:gd name="T20" fmla="*/ 3 w 5"/>
                  <a:gd name="T21" fmla="*/ 3 h 6"/>
                  <a:gd name="T22" fmla="*/ 4 w 5"/>
                  <a:gd name="T23" fmla="*/ 1 h 6"/>
                  <a:gd name="T24" fmla="*/ 3 w 5"/>
                  <a:gd name="T25" fmla="*/ 1 h 6"/>
                  <a:gd name="T26" fmla="*/ 3 w 5"/>
                  <a:gd name="T27" fmla="*/ 1 h 6"/>
                  <a:gd name="T28" fmla="*/ 3 w 5"/>
                  <a:gd name="T29" fmla="*/ 3 h 6"/>
                  <a:gd name="T30" fmla="*/ 3 w 5"/>
                  <a:gd name="T31" fmla="*/ 1 h 6"/>
                  <a:gd name="T32" fmla="*/ 2 w 5"/>
                  <a:gd name="T33" fmla="*/ 1 h 6"/>
                  <a:gd name="T34" fmla="*/ 1 w 5"/>
                  <a:gd name="T35" fmla="*/ 4 h 6"/>
                  <a:gd name="T36" fmla="*/ 1 w 5"/>
                  <a:gd name="T37" fmla="*/ 2 h 6"/>
                  <a:gd name="T38" fmla="*/ 1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4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3" y="2"/>
                      <a:pt x="3" y="1"/>
                    </a:cubicBezTo>
                    <a:cubicBezTo>
                      <a:pt x="3" y="2"/>
                      <a:pt x="2" y="3"/>
                      <a:pt x="2" y="1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2" name="Rectangle 750"/>
              <p:cNvSpPr>
                <a:spLocks noChangeArrowheads="1"/>
              </p:cNvSpPr>
              <p:nvPr/>
            </p:nvSpPr>
            <p:spPr bwMode="auto">
              <a:xfrm>
                <a:off x="1949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3" name="Freeform 751"/>
              <p:cNvSpPr>
                <a:spLocks/>
              </p:cNvSpPr>
              <p:nvPr/>
            </p:nvSpPr>
            <p:spPr bwMode="auto">
              <a:xfrm>
                <a:off x="1963" y="3017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4" name="Freeform 752"/>
              <p:cNvSpPr>
                <a:spLocks/>
              </p:cNvSpPr>
              <p:nvPr/>
            </p:nvSpPr>
            <p:spPr bwMode="auto">
              <a:xfrm>
                <a:off x="1955" y="3017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5 w 5"/>
                  <a:gd name="T5" fmla="*/ 1 h 3"/>
                  <a:gd name="T6" fmla="*/ 2 w 5"/>
                  <a:gd name="T7" fmla="*/ 1 h 3"/>
                  <a:gd name="T8" fmla="*/ 3 w 5"/>
                  <a:gd name="T9" fmla="*/ 2 h 3"/>
                  <a:gd name="T10" fmla="*/ 1 w 5"/>
                  <a:gd name="T11" fmla="*/ 1 h 3"/>
                  <a:gd name="T12" fmla="*/ 1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3" y="3"/>
                      <a:pt x="5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0" y="2"/>
                      <a:pt x="1" y="2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5" name="Freeform 753"/>
              <p:cNvSpPr>
                <a:spLocks/>
              </p:cNvSpPr>
              <p:nvPr/>
            </p:nvSpPr>
            <p:spPr bwMode="auto">
              <a:xfrm>
                <a:off x="1957" y="3025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6" name="Freeform 754"/>
              <p:cNvSpPr>
                <a:spLocks/>
              </p:cNvSpPr>
              <p:nvPr/>
            </p:nvSpPr>
            <p:spPr bwMode="auto">
              <a:xfrm>
                <a:off x="1960" y="3025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7" name="Freeform 755"/>
              <p:cNvSpPr>
                <a:spLocks/>
              </p:cNvSpPr>
              <p:nvPr/>
            </p:nvSpPr>
            <p:spPr bwMode="auto">
              <a:xfrm>
                <a:off x="1966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8" name="Freeform 756"/>
              <p:cNvSpPr>
                <a:spLocks/>
              </p:cNvSpPr>
              <p:nvPr/>
            </p:nvSpPr>
            <p:spPr bwMode="auto">
              <a:xfrm>
                <a:off x="1957" y="3030"/>
                <a:ext cx="11" cy="6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1 h 2"/>
                  <a:gd name="T4" fmla="*/ 3 w 4"/>
                  <a:gd name="T5" fmla="*/ 1 h 2"/>
                  <a:gd name="T6" fmla="*/ 1 w 4"/>
                  <a:gd name="T7" fmla="*/ 1 h 2"/>
                  <a:gd name="T8" fmla="*/ 1 w 4"/>
                  <a:gd name="T9" fmla="*/ 0 h 2"/>
                  <a:gd name="T10" fmla="*/ 0 w 4"/>
                  <a:gd name="T11" fmla="*/ 1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9" name="Freeform 757"/>
              <p:cNvSpPr>
                <a:spLocks/>
              </p:cNvSpPr>
              <p:nvPr/>
            </p:nvSpPr>
            <p:spPr bwMode="auto">
              <a:xfrm>
                <a:off x="1963" y="30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0" name="Freeform 758"/>
              <p:cNvSpPr>
                <a:spLocks/>
              </p:cNvSpPr>
              <p:nvPr/>
            </p:nvSpPr>
            <p:spPr bwMode="auto">
              <a:xfrm>
                <a:off x="1963" y="3028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1" name="Freeform 759"/>
              <p:cNvSpPr>
                <a:spLocks/>
              </p:cNvSpPr>
              <p:nvPr/>
            </p:nvSpPr>
            <p:spPr bwMode="auto">
              <a:xfrm>
                <a:off x="1955" y="3036"/>
                <a:ext cx="13" cy="5"/>
              </a:xfrm>
              <a:custGeom>
                <a:avLst/>
                <a:gdLst>
                  <a:gd name="T0" fmla="*/ 5 w 5"/>
                  <a:gd name="T1" fmla="*/ 1 h 2"/>
                  <a:gd name="T2" fmla="*/ 3 w 5"/>
                  <a:gd name="T3" fmla="*/ 0 h 2"/>
                  <a:gd name="T4" fmla="*/ 0 w 5"/>
                  <a:gd name="T5" fmla="*/ 2 h 2"/>
                  <a:gd name="T6" fmla="*/ 1 w 5"/>
                  <a:gd name="T7" fmla="*/ 2 h 2"/>
                  <a:gd name="T8" fmla="*/ 5 w 5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2" y="2"/>
                      <a:pt x="5" y="0"/>
                      <a:pt x="3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2" name="Freeform 760"/>
              <p:cNvSpPr>
                <a:spLocks/>
              </p:cNvSpPr>
              <p:nvPr/>
            </p:nvSpPr>
            <p:spPr bwMode="auto">
              <a:xfrm>
                <a:off x="1952" y="304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3" name="Freeform 761"/>
              <p:cNvSpPr>
                <a:spLocks/>
              </p:cNvSpPr>
              <p:nvPr/>
            </p:nvSpPr>
            <p:spPr bwMode="auto">
              <a:xfrm>
                <a:off x="1949" y="3044"/>
                <a:ext cx="17" cy="11"/>
              </a:xfrm>
              <a:custGeom>
                <a:avLst/>
                <a:gdLst>
                  <a:gd name="T0" fmla="*/ 5 w 6"/>
                  <a:gd name="T1" fmla="*/ 4 h 4"/>
                  <a:gd name="T2" fmla="*/ 3 w 6"/>
                  <a:gd name="T3" fmla="*/ 2 h 4"/>
                  <a:gd name="T4" fmla="*/ 5 w 6"/>
                  <a:gd name="T5" fmla="*/ 3 h 4"/>
                  <a:gd name="T6" fmla="*/ 4 w 6"/>
                  <a:gd name="T7" fmla="*/ 1 h 4"/>
                  <a:gd name="T8" fmla="*/ 6 w 6"/>
                  <a:gd name="T9" fmla="*/ 2 h 4"/>
                  <a:gd name="T10" fmla="*/ 4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3 w 6"/>
                  <a:gd name="T17" fmla="*/ 1 h 4"/>
                  <a:gd name="T18" fmla="*/ 2 w 6"/>
                  <a:gd name="T19" fmla="*/ 1 h 4"/>
                  <a:gd name="T20" fmla="*/ 0 w 6"/>
                  <a:gd name="T21" fmla="*/ 3 h 4"/>
                  <a:gd name="T22" fmla="*/ 5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3" y="2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5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4" y="3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4" name="Freeform 762"/>
              <p:cNvSpPr>
                <a:spLocks/>
              </p:cNvSpPr>
              <p:nvPr/>
            </p:nvSpPr>
            <p:spPr bwMode="auto">
              <a:xfrm>
                <a:off x="1955" y="305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5" name="Freeform 763"/>
              <p:cNvSpPr>
                <a:spLocks/>
              </p:cNvSpPr>
              <p:nvPr/>
            </p:nvSpPr>
            <p:spPr bwMode="auto">
              <a:xfrm>
                <a:off x="1949" y="3057"/>
                <a:ext cx="17" cy="9"/>
              </a:xfrm>
              <a:custGeom>
                <a:avLst/>
                <a:gdLst>
                  <a:gd name="T0" fmla="*/ 5 w 6"/>
                  <a:gd name="T1" fmla="*/ 1 h 3"/>
                  <a:gd name="T2" fmla="*/ 4 w 6"/>
                  <a:gd name="T3" fmla="*/ 0 h 3"/>
                  <a:gd name="T4" fmla="*/ 5 w 6"/>
                  <a:gd name="T5" fmla="*/ 0 h 3"/>
                  <a:gd name="T6" fmla="*/ 3 w 6"/>
                  <a:gd name="T7" fmla="*/ 0 h 3"/>
                  <a:gd name="T8" fmla="*/ 4 w 6"/>
                  <a:gd name="T9" fmla="*/ 1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1" y="0"/>
                      <a:pt x="4" y="1"/>
                      <a:pt x="4" y="1"/>
                    </a:cubicBezTo>
                    <a:cubicBezTo>
                      <a:pt x="3" y="3"/>
                      <a:pt x="3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6" name="Freeform 764"/>
              <p:cNvSpPr>
                <a:spLocks/>
              </p:cNvSpPr>
              <p:nvPr/>
            </p:nvSpPr>
            <p:spPr bwMode="auto">
              <a:xfrm>
                <a:off x="1963" y="30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7" name="Freeform 765"/>
              <p:cNvSpPr>
                <a:spLocks/>
              </p:cNvSpPr>
              <p:nvPr/>
            </p:nvSpPr>
            <p:spPr bwMode="auto">
              <a:xfrm>
                <a:off x="1955" y="306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8" name="Freeform 766"/>
              <p:cNvSpPr>
                <a:spLocks/>
              </p:cNvSpPr>
              <p:nvPr/>
            </p:nvSpPr>
            <p:spPr bwMode="auto">
              <a:xfrm>
                <a:off x="1963" y="306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9" name="Freeform 767"/>
              <p:cNvSpPr>
                <a:spLocks/>
              </p:cNvSpPr>
              <p:nvPr/>
            </p:nvSpPr>
            <p:spPr bwMode="auto">
              <a:xfrm>
                <a:off x="1927" y="3068"/>
                <a:ext cx="39" cy="57"/>
              </a:xfrm>
              <a:custGeom>
                <a:avLst/>
                <a:gdLst>
                  <a:gd name="T0" fmla="*/ 0 w 14"/>
                  <a:gd name="T1" fmla="*/ 17 h 21"/>
                  <a:gd name="T2" fmla="*/ 1 w 14"/>
                  <a:gd name="T3" fmla="*/ 18 h 21"/>
                  <a:gd name="T4" fmla="*/ 1 w 14"/>
                  <a:gd name="T5" fmla="*/ 19 h 21"/>
                  <a:gd name="T6" fmla="*/ 3 w 14"/>
                  <a:gd name="T7" fmla="*/ 21 h 21"/>
                  <a:gd name="T8" fmla="*/ 4 w 14"/>
                  <a:gd name="T9" fmla="*/ 19 h 21"/>
                  <a:gd name="T10" fmla="*/ 4 w 14"/>
                  <a:gd name="T11" fmla="*/ 20 h 21"/>
                  <a:gd name="T12" fmla="*/ 6 w 14"/>
                  <a:gd name="T13" fmla="*/ 17 h 21"/>
                  <a:gd name="T14" fmla="*/ 8 w 14"/>
                  <a:gd name="T15" fmla="*/ 15 h 21"/>
                  <a:gd name="T16" fmla="*/ 12 w 14"/>
                  <a:gd name="T17" fmla="*/ 6 h 21"/>
                  <a:gd name="T18" fmla="*/ 11 w 14"/>
                  <a:gd name="T19" fmla="*/ 5 h 21"/>
                  <a:gd name="T20" fmla="*/ 12 w 14"/>
                  <a:gd name="T21" fmla="*/ 4 h 21"/>
                  <a:gd name="T22" fmla="*/ 12 w 14"/>
                  <a:gd name="T23" fmla="*/ 5 h 21"/>
                  <a:gd name="T24" fmla="*/ 13 w 14"/>
                  <a:gd name="T25" fmla="*/ 2 h 21"/>
                  <a:gd name="T26" fmla="*/ 11 w 14"/>
                  <a:gd name="T27" fmla="*/ 2 h 21"/>
                  <a:gd name="T28" fmla="*/ 14 w 14"/>
                  <a:gd name="T29" fmla="*/ 1 h 21"/>
                  <a:gd name="T30" fmla="*/ 12 w 14"/>
                  <a:gd name="T31" fmla="*/ 0 h 21"/>
                  <a:gd name="T32" fmla="*/ 10 w 14"/>
                  <a:gd name="T33" fmla="*/ 1 h 21"/>
                  <a:gd name="T34" fmla="*/ 9 w 14"/>
                  <a:gd name="T35" fmla="*/ 0 h 21"/>
                  <a:gd name="T36" fmla="*/ 11 w 14"/>
                  <a:gd name="T37" fmla="*/ 6 h 21"/>
                  <a:gd name="T38" fmla="*/ 10 w 14"/>
                  <a:gd name="T39" fmla="*/ 6 h 21"/>
                  <a:gd name="T40" fmla="*/ 7 w 14"/>
                  <a:gd name="T41" fmla="*/ 9 h 21"/>
                  <a:gd name="T42" fmla="*/ 8 w 14"/>
                  <a:gd name="T43" fmla="*/ 11 h 21"/>
                  <a:gd name="T44" fmla="*/ 7 w 14"/>
                  <a:gd name="T45" fmla="*/ 11 h 21"/>
                  <a:gd name="T46" fmla="*/ 8 w 14"/>
                  <a:gd name="T47" fmla="*/ 12 h 21"/>
                  <a:gd name="T48" fmla="*/ 6 w 14"/>
                  <a:gd name="T49" fmla="*/ 12 h 21"/>
                  <a:gd name="T50" fmla="*/ 8 w 14"/>
                  <a:gd name="T51" fmla="*/ 14 h 21"/>
                  <a:gd name="T52" fmla="*/ 4 w 14"/>
                  <a:gd name="T53" fmla="*/ 13 h 21"/>
                  <a:gd name="T54" fmla="*/ 5 w 14"/>
                  <a:gd name="T55" fmla="*/ 14 h 21"/>
                  <a:gd name="T56" fmla="*/ 6 w 14"/>
                  <a:gd name="T57" fmla="*/ 15 h 21"/>
                  <a:gd name="T58" fmla="*/ 4 w 14"/>
                  <a:gd name="T59" fmla="*/ 14 h 21"/>
                  <a:gd name="T60" fmla="*/ 4 w 14"/>
                  <a:gd name="T61" fmla="*/ 16 h 21"/>
                  <a:gd name="T62" fmla="*/ 5 w 14"/>
                  <a:gd name="T63" fmla="*/ 17 h 21"/>
                  <a:gd name="T64" fmla="*/ 3 w 14"/>
                  <a:gd name="T65" fmla="*/ 18 h 21"/>
                  <a:gd name="T66" fmla="*/ 2 w 14"/>
                  <a:gd name="T67" fmla="*/ 16 h 21"/>
                  <a:gd name="T68" fmla="*/ 1 w 14"/>
                  <a:gd name="T69" fmla="*/ 15 h 21"/>
                  <a:gd name="T70" fmla="*/ 2 w 14"/>
                  <a:gd name="T71" fmla="*/ 18 h 21"/>
                  <a:gd name="T72" fmla="*/ 0 w 14"/>
                  <a:gd name="T7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1">
                    <a:moveTo>
                      <a:pt x="0" y="17"/>
                    </a:move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3" y="21"/>
                    </a:cubicBezTo>
                    <a:cubicBezTo>
                      <a:pt x="3" y="21"/>
                      <a:pt x="3" y="20"/>
                      <a:pt x="4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5" y="17"/>
                      <a:pt x="6" y="17"/>
                    </a:cubicBezTo>
                    <a:cubicBezTo>
                      <a:pt x="7" y="17"/>
                      <a:pt x="7" y="16"/>
                      <a:pt x="8" y="15"/>
                    </a:cubicBezTo>
                    <a:cubicBezTo>
                      <a:pt x="10" y="12"/>
                      <a:pt x="11" y="9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5"/>
                      <a:pt x="12" y="3"/>
                      <a:pt x="13" y="2"/>
                    </a:cubicBezTo>
                    <a:cubicBezTo>
                      <a:pt x="13" y="2"/>
                      <a:pt x="11" y="2"/>
                      <a:pt x="11" y="2"/>
                    </a:cubicBezTo>
                    <a:cubicBezTo>
                      <a:pt x="13" y="2"/>
                      <a:pt x="11" y="1"/>
                      <a:pt x="14" y="1"/>
                    </a:cubicBezTo>
                    <a:cubicBezTo>
                      <a:pt x="14" y="0"/>
                      <a:pt x="12" y="1"/>
                      <a:pt x="12" y="0"/>
                    </a:cubicBezTo>
                    <a:cubicBezTo>
                      <a:pt x="11" y="0"/>
                      <a:pt x="11" y="1"/>
                      <a:pt x="10" y="1"/>
                    </a:cubicBezTo>
                    <a:cubicBezTo>
                      <a:pt x="9" y="0"/>
                      <a:pt x="11" y="0"/>
                      <a:pt x="9" y="0"/>
                    </a:cubicBezTo>
                    <a:cubicBezTo>
                      <a:pt x="8" y="1"/>
                      <a:pt x="11" y="4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7" y="9"/>
                    </a:cubicBezTo>
                    <a:cubicBezTo>
                      <a:pt x="8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1"/>
                      <a:pt x="6" y="12"/>
                    </a:cubicBezTo>
                    <a:cubicBezTo>
                      <a:pt x="8" y="12"/>
                      <a:pt x="8" y="13"/>
                      <a:pt x="8" y="14"/>
                    </a:cubicBezTo>
                    <a:cubicBezTo>
                      <a:pt x="7" y="14"/>
                      <a:pt x="6" y="14"/>
                      <a:pt x="4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6" y="15"/>
                      <a:pt x="5" y="14"/>
                      <a:pt x="4" y="14"/>
                    </a:cubicBezTo>
                    <a:cubicBezTo>
                      <a:pt x="3" y="14"/>
                      <a:pt x="5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3" y="17"/>
                      <a:pt x="3" y="18"/>
                    </a:cubicBezTo>
                    <a:cubicBezTo>
                      <a:pt x="2" y="17"/>
                      <a:pt x="2" y="16"/>
                      <a:pt x="2" y="16"/>
                    </a:cubicBezTo>
                    <a:cubicBezTo>
                      <a:pt x="2" y="15"/>
                      <a:pt x="2" y="16"/>
                      <a:pt x="1" y="15"/>
                    </a:cubicBezTo>
                    <a:cubicBezTo>
                      <a:pt x="1" y="16"/>
                      <a:pt x="2" y="18"/>
                      <a:pt x="2" y="18"/>
                    </a:cubicBezTo>
                    <a:cubicBezTo>
                      <a:pt x="1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0" name="Rectangle 768"/>
              <p:cNvSpPr>
                <a:spLocks noChangeArrowheads="1"/>
              </p:cNvSpPr>
              <p:nvPr/>
            </p:nvSpPr>
            <p:spPr bwMode="auto">
              <a:xfrm>
                <a:off x="1930" y="310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1" name="Freeform 769"/>
              <p:cNvSpPr>
                <a:spLocks/>
              </p:cNvSpPr>
              <p:nvPr/>
            </p:nvSpPr>
            <p:spPr bwMode="auto">
              <a:xfrm>
                <a:off x="1927" y="31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2" name="Rectangle 770"/>
              <p:cNvSpPr>
                <a:spLocks noChangeArrowheads="1"/>
              </p:cNvSpPr>
              <p:nvPr/>
            </p:nvSpPr>
            <p:spPr bwMode="auto">
              <a:xfrm>
                <a:off x="1944" y="3115"/>
                <a:ext cx="3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3" name="Freeform 771"/>
              <p:cNvSpPr>
                <a:spLocks/>
              </p:cNvSpPr>
              <p:nvPr/>
            </p:nvSpPr>
            <p:spPr bwMode="auto">
              <a:xfrm>
                <a:off x="1936" y="310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4" name="Freeform 772"/>
              <p:cNvSpPr>
                <a:spLocks/>
              </p:cNvSpPr>
              <p:nvPr/>
            </p:nvSpPr>
            <p:spPr bwMode="auto">
              <a:xfrm>
                <a:off x="1944" y="30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5" name="Freeform 773"/>
              <p:cNvSpPr>
                <a:spLocks/>
              </p:cNvSpPr>
              <p:nvPr/>
            </p:nvSpPr>
            <p:spPr bwMode="auto">
              <a:xfrm>
                <a:off x="1927" y="311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6" name="Freeform 774"/>
              <p:cNvSpPr>
                <a:spLocks/>
              </p:cNvSpPr>
              <p:nvPr/>
            </p:nvSpPr>
            <p:spPr bwMode="auto">
              <a:xfrm>
                <a:off x="1898" y="3117"/>
                <a:ext cx="32" cy="28"/>
              </a:xfrm>
              <a:custGeom>
                <a:avLst/>
                <a:gdLst>
                  <a:gd name="T0" fmla="*/ 1 w 12"/>
                  <a:gd name="T1" fmla="*/ 8 h 10"/>
                  <a:gd name="T2" fmla="*/ 4 w 12"/>
                  <a:gd name="T3" fmla="*/ 9 h 10"/>
                  <a:gd name="T4" fmla="*/ 4 w 12"/>
                  <a:gd name="T5" fmla="*/ 5 h 10"/>
                  <a:gd name="T6" fmla="*/ 5 w 12"/>
                  <a:gd name="T7" fmla="*/ 8 h 10"/>
                  <a:gd name="T8" fmla="*/ 9 w 12"/>
                  <a:gd name="T9" fmla="*/ 5 h 10"/>
                  <a:gd name="T10" fmla="*/ 9 w 12"/>
                  <a:gd name="T11" fmla="*/ 6 h 10"/>
                  <a:gd name="T12" fmla="*/ 9 w 12"/>
                  <a:gd name="T13" fmla="*/ 2 h 10"/>
                  <a:gd name="T14" fmla="*/ 11 w 12"/>
                  <a:gd name="T15" fmla="*/ 5 h 10"/>
                  <a:gd name="T16" fmla="*/ 11 w 12"/>
                  <a:gd name="T17" fmla="*/ 6 h 10"/>
                  <a:gd name="T18" fmla="*/ 12 w 12"/>
                  <a:gd name="T19" fmla="*/ 3 h 10"/>
                  <a:gd name="T20" fmla="*/ 12 w 12"/>
                  <a:gd name="T21" fmla="*/ 1 h 10"/>
                  <a:gd name="T22" fmla="*/ 10 w 12"/>
                  <a:gd name="T23" fmla="*/ 0 h 10"/>
                  <a:gd name="T24" fmla="*/ 10 w 12"/>
                  <a:gd name="T25" fmla="*/ 2 h 10"/>
                  <a:gd name="T26" fmla="*/ 9 w 12"/>
                  <a:gd name="T27" fmla="*/ 1 h 10"/>
                  <a:gd name="T28" fmla="*/ 9 w 12"/>
                  <a:gd name="T29" fmla="*/ 2 h 10"/>
                  <a:gd name="T30" fmla="*/ 9 w 12"/>
                  <a:gd name="T31" fmla="*/ 1 h 10"/>
                  <a:gd name="T32" fmla="*/ 8 w 12"/>
                  <a:gd name="T33" fmla="*/ 2 h 10"/>
                  <a:gd name="T34" fmla="*/ 8 w 12"/>
                  <a:gd name="T35" fmla="*/ 2 h 10"/>
                  <a:gd name="T36" fmla="*/ 8 w 12"/>
                  <a:gd name="T37" fmla="*/ 4 h 10"/>
                  <a:gd name="T38" fmla="*/ 7 w 12"/>
                  <a:gd name="T39" fmla="*/ 2 h 10"/>
                  <a:gd name="T40" fmla="*/ 8 w 12"/>
                  <a:gd name="T41" fmla="*/ 3 h 10"/>
                  <a:gd name="T42" fmla="*/ 5 w 12"/>
                  <a:gd name="T43" fmla="*/ 3 h 10"/>
                  <a:gd name="T44" fmla="*/ 5 w 12"/>
                  <a:gd name="T45" fmla="*/ 4 h 10"/>
                  <a:gd name="T46" fmla="*/ 5 w 12"/>
                  <a:gd name="T47" fmla="*/ 2 h 10"/>
                  <a:gd name="T48" fmla="*/ 6 w 12"/>
                  <a:gd name="T49" fmla="*/ 5 h 10"/>
                  <a:gd name="T50" fmla="*/ 4 w 12"/>
                  <a:gd name="T51" fmla="*/ 3 h 10"/>
                  <a:gd name="T52" fmla="*/ 2 w 12"/>
                  <a:gd name="T53" fmla="*/ 4 h 10"/>
                  <a:gd name="T54" fmla="*/ 2 w 12"/>
                  <a:gd name="T55" fmla="*/ 4 h 10"/>
                  <a:gd name="T56" fmla="*/ 1 w 12"/>
                  <a:gd name="T57" fmla="*/ 5 h 10"/>
                  <a:gd name="T58" fmla="*/ 2 w 12"/>
                  <a:gd name="T59" fmla="*/ 6 h 10"/>
                  <a:gd name="T60" fmla="*/ 1 w 12"/>
                  <a:gd name="T61" fmla="*/ 7 h 10"/>
                  <a:gd name="T62" fmla="*/ 1 w 12"/>
                  <a:gd name="T63" fmla="*/ 6 h 10"/>
                  <a:gd name="T64" fmla="*/ 0 w 12"/>
                  <a:gd name="T65" fmla="*/ 8 h 10"/>
                  <a:gd name="T66" fmla="*/ 1 w 12"/>
                  <a:gd name="T67" fmla="*/ 7 h 10"/>
                  <a:gd name="T68" fmla="*/ 1 w 12"/>
                  <a:gd name="T6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0">
                    <a:moveTo>
                      <a:pt x="1" y="8"/>
                    </a:moveTo>
                    <a:cubicBezTo>
                      <a:pt x="2" y="10"/>
                      <a:pt x="3" y="9"/>
                      <a:pt x="4" y="9"/>
                    </a:cubicBezTo>
                    <a:cubicBezTo>
                      <a:pt x="5" y="8"/>
                      <a:pt x="3" y="6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9" y="7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5"/>
                      <a:pt x="8" y="2"/>
                      <a:pt x="9" y="2"/>
                    </a:cubicBezTo>
                    <a:cubicBezTo>
                      <a:pt x="9" y="4"/>
                      <a:pt x="10" y="3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3"/>
                      <a:pt x="12" y="3"/>
                    </a:cubicBezTo>
                    <a:cubicBezTo>
                      <a:pt x="12" y="3"/>
                      <a:pt x="11" y="2"/>
                      <a:pt x="12" y="1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9" y="1"/>
                      <a:pt x="10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7" y="2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5" y="1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5" y="4"/>
                      <a:pt x="5" y="6"/>
                      <a:pt x="4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2" y="9"/>
                      <a:pt x="1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7" name="Freeform 775"/>
              <p:cNvSpPr>
                <a:spLocks/>
              </p:cNvSpPr>
              <p:nvPr/>
            </p:nvSpPr>
            <p:spPr bwMode="auto">
              <a:xfrm>
                <a:off x="1919" y="312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8" name="Freeform 776"/>
              <p:cNvSpPr>
                <a:spLocks/>
              </p:cNvSpPr>
              <p:nvPr/>
            </p:nvSpPr>
            <p:spPr bwMode="auto">
              <a:xfrm>
                <a:off x="1868" y="3123"/>
                <a:ext cx="27" cy="22"/>
              </a:xfrm>
              <a:custGeom>
                <a:avLst/>
                <a:gdLst>
                  <a:gd name="T0" fmla="*/ 8 w 10"/>
                  <a:gd name="T1" fmla="*/ 4 h 8"/>
                  <a:gd name="T2" fmla="*/ 8 w 10"/>
                  <a:gd name="T3" fmla="*/ 3 h 8"/>
                  <a:gd name="T4" fmla="*/ 8 w 10"/>
                  <a:gd name="T5" fmla="*/ 6 h 8"/>
                  <a:gd name="T6" fmla="*/ 6 w 10"/>
                  <a:gd name="T7" fmla="*/ 6 h 8"/>
                  <a:gd name="T8" fmla="*/ 7 w 10"/>
                  <a:gd name="T9" fmla="*/ 3 h 8"/>
                  <a:gd name="T10" fmla="*/ 6 w 10"/>
                  <a:gd name="T11" fmla="*/ 3 h 8"/>
                  <a:gd name="T12" fmla="*/ 5 w 10"/>
                  <a:gd name="T13" fmla="*/ 5 h 8"/>
                  <a:gd name="T14" fmla="*/ 4 w 10"/>
                  <a:gd name="T15" fmla="*/ 6 h 8"/>
                  <a:gd name="T16" fmla="*/ 5 w 10"/>
                  <a:gd name="T17" fmla="*/ 5 h 8"/>
                  <a:gd name="T18" fmla="*/ 4 w 10"/>
                  <a:gd name="T19" fmla="*/ 3 h 8"/>
                  <a:gd name="T20" fmla="*/ 0 w 10"/>
                  <a:gd name="T21" fmla="*/ 7 h 8"/>
                  <a:gd name="T22" fmla="*/ 1 w 10"/>
                  <a:gd name="T23" fmla="*/ 7 h 8"/>
                  <a:gd name="T24" fmla="*/ 2 w 10"/>
                  <a:gd name="T25" fmla="*/ 5 h 8"/>
                  <a:gd name="T26" fmla="*/ 3 w 10"/>
                  <a:gd name="T27" fmla="*/ 6 h 8"/>
                  <a:gd name="T28" fmla="*/ 2 w 10"/>
                  <a:gd name="T29" fmla="*/ 7 h 8"/>
                  <a:gd name="T30" fmla="*/ 9 w 10"/>
                  <a:gd name="T31" fmla="*/ 8 h 8"/>
                  <a:gd name="T32" fmla="*/ 8 w 10"/>
                  <a:gd name="T33" fmla="*/ 8 h 8"/>
                  <a:gd name="T34" fmla="*/ 9 w 10"/>
                  <a:gd name="T35" fmla="*/ 6 h 8"/>
                  <a:gd name="T36" fmla="*/ 9 w 10"/>
                  <a:gd name="T37" fmla="*/ 4 h 8"/>
                  <a:gd name="T38" fmla="*/ 9 w 10"/>
                  <a:gd name="T39" fmla="*/ 5 h 8"/>
                  <a:gd name="T40" fmla="*/ 9 w 10"/>
                  <a:gd name="T41" fmla="*/ 2 h 8"/>
                  <a:gd name="T42" fmla="*/ 10 w 10"/>
                  <a:gd name="T43" fmla="*/ 1 h 8"/>
                  <a:gd name="T44" fmla="*/ 8 w 10"/>
                  <a:gd name="T45" fmla="*/ 1 h 8"/>
                  <a:gd name="T46" fmla="*/ 8 w 10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4"/>
                      <a:pt x="8" y="3"/>
                      <a:pt x="8" y="3"/>
                    </a:cubicBezTo>
                    <a:cubicBezTo>
                      <a:pt x="7" y="3"/>
                      <a:pt x="8" y="5"/>
                      <a:pt x="8" y="6"/>
                    </a:cubicBezTo>
                    <a:cubicBezTo>
                      <a:pt x="7" y="5"/>
                      <a:pt x="7" y="6"/>
                      <a:pt x="6" y="6"/>
                    </a:cubicBezTo>
                    <a:cubicBezTo>
                      <a:pt x="7" y="6"/>
                      <a:pt x="7" y="4"/>
                      <a:pt x="7" y="3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3" y="5"/>
                      <a:pt x="0" y="4"/>
                      <a:pt x="0" y="7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7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0"/>
                      <a:pt x="10" y="3"/>
                      <a:pt x="8" y="1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9" name="Freeform 777"/>
              <p:cNvSpPr>
                <a:spLocks/>
              </p:cNvSpPr>
              <p:nvPr/>
            </p:nvSpPr>
            <p:spPr bwMode="auto">
              <a:xfrm>
                <a:off x="1895" y="313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0" name="Freeform 778"/>
              <p:cNvSpPr>
                <a:spLocks/>
              </p:cNvSpPr>
              <p:nvPr/>
            </p:nvSpPr>
            <p:spPr bwMode="auto">
              <a:xfrm>
                <a:off x="1895" y="3139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1" name="Freeform 779"/>
              <p:cNvSpPr>
                <a:spLocks/>
              </p:cNvSpPr>
              <p:nvPr/>
            </p:nvSpPr>
            <p:spPr bwMode="auto">
              <a:xfrm>
                <a:off x="1876" y="31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2" name="Freeform 780"/>
              <p:cNvSpPr>
                <a:spLocks/>
              </p:cNvSpPr>
              <p:nvPr/>
            </p:nvSpPr>
            <p:spPr bwMode="auto">
              <a:xfrm>
                <a:off x="1859" y="3131"/>
                <a:ext cx="11" cy="14"/>
              </a:xfrm>
              <a:custGeom>
                <a:avLst/>
                <a:gdLst>
                  <a:gd name="T0" fmla="*/ 0 w 4"/>
                  <a:gd name="T1" fmla="*/ 4 h 5"/>
                  <a:gd name="T2" fmla="*/ 3 w 4"/>
                  <a:gd name="T3" fmla="*/ 5 h 5"/>
                  <a:gd name="T4" fmla="*/ 4 w 4"/>
                  <a:gd name="T5" fmla="*/ 1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2" y="3"/>
                      <a:pt x="3" y="5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0"/>
                      <a:pt x="3" y="3"/>
                      <a:pt x="2" y="3"/>
                    </a:cubicBezTo>
                    <a:cubicBezTo>
                      <a:pt x="2" y="2"/>
                      <a:pt x="1" y="3"/>
                      <a:pt x="1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3" name="Freeform 781"/>
              <p:cNvSpPr>
                <a:spLocks/>
              </p:cNvSpPr>
              <p:nvPr/>
            </p:nvSpPr>
            <p:spPr bwMode="auto">
              <a:xfrm>
                <a:off x="1810" y="3087"/>
                <a:ext cx="55" cy="49"/>
              </a:xfrm>
              <a:custGeom>
                <a:avLst/>
                <a:gdLst>
                  <a:gd name="T0" fmla="*/ 17 w 20"/>
                  <a:gd name="T1" fmla="*/ 14 h 18"/>
                  <a:gd name="T2" fmla="*/ 15 w 20"/>
                  <a:gd name="T3" fmla="*/ 14 h 18"/>
                  <a:gd name="T4" fmla="*/ 16 w 20"/>
                  <a:gd name="T5" fmla="*/ 13 h 18"/>
                  <a:gd name="T6" fmla="*/ 16 w 20"/>
                  <a:gd name="T7" fmla="*/ 12 h 18"/>
                  <a:gd name="T8" fmla="*/ 16 w 20"/>
                  <a:gd name="T9" fmla="*/ 13 h 18"/>
                  <a:gd name="T10" fmla="*/ 13 w 20"/>
                  <a:gd name="T11" fmla="*/ 12 h 18"/>
                  <a:gd name="T12" fmla="*/ 12 w 20"/>
                  <a:gd name="T13" fmla="*/ 13 h 18"/>
                  <a:gd name="T14" fmla="*/ 13 w 20"/>
                  <a:gd name="T15" fmla="*/ 10 h 18"/>
                  <a:gd name="T16" fmla="*/ 11 w 20"/>
                  <a:gd name="T17" fmla="*/ 13 h 18"/>
                  <a:gd name="T18" fmla="*/ 9 w 20"/>
                  <a:gd name="T19" fmla="*/ 11 h 18"/>
                  <a:gd name="T20" fmla="*/ 10 w 20"/>
                  <a:gd name="T21" fmla="*/ 11 h 18"/>
                  <a:gd name="T22" fmla="*/ 9 w 20"/>
                  <a:gd name="T23" fmla="*/ 10 h 18"/>
                  <a:gd name="T24" fmla="*/ 10 w 20"/>
                  <a:gd name="T25" fmla="*/ 9 h 18"/>
                  <a:gd name="T26" fmla="*/ 9 w 20"/>
                  <a:gd name="T27" fmla="*/ 7 h 18"/>
                  <a:gd name="T28" fmla="*/ 10 w 20"/>
                  <a:gd name="T29" fmla="*/ 7 h 18"/>
                  <a:gd name="T30" fmla="*/ 6 w 20"/>
                  <a:gd name="T31" fmla="*/ 5 h 18"/>
                  <a:gd name="T32" fmla="*/ 7 w 20"/>
                  <a:gd name="T33" fmla="*/ 4 h 18"/>
                  <a:gd name="T34" fmla="*/ 4 w 20"/>
                  <a:gd name="T35" fmla="*/ 6 h 18"/>
                  <a:gd name="T36" fmla="*/ 4 w 20"/>
                  <a:gd name="T37" fmla="*/ 4 h 18"/>
                  <a:gd name="T38" fmla="*/ 6 w 20"/>
                  <a:gd name="T39" fmla="*/ 3 h 18"/>
                  <a:gd name="T40" fmla="*/ 4 w 20"/>
                  <a:gd name="T41" fmla="*/ 3 h 18"/>
                  <a:gd name="T42" fmla="*/ 6 w 20"/>
                  <a:gd name="T43" fmla="*/ 2 h 18"/>
                  <a:gd name="T44" fmla="*/ 2 w 20"/>
                  <a:gd name="T45" fmla="*/ 2 h 18"/>
                  <a:gd name="T46" fmla="*/ 2 w 20"/>
                  <a:gd name="T47" fmla="*/ 0 h 18"/>
                  <a:gd name="T48" fmla="*/ 0 w 20"/>
                  <a:gd name="T49" fmla="*/ 2 h 18"/>
                  <a:gd name="T50" fmla="*/ 4 w 20"/>
                  <a:gd name="T51" fmla="*/ 7 h 18"/>
                  <a:gd name="T52" fmla="*/ 6 w 20"/>
                  <a:gd name="T53" fmla="*/ 8 h 18"/>
                  <a:gd name="T54" fmla="*/ 4 w 20"/>
                  <a:gd name="T55" fmla="*/ 9 h 18"/>
                  <a:gd name="T56" fmla="*/ 6 w 20"/>
                  <a:gd name="T57" fmla="*/ 8 h 18"/>
                  <a:gd name="T58" fmla="*/ 5 w 20"/>
                  <a:gd name="T59" fmla="*/ 10 h 18"/>
                  <a:gd name="T60" fmla="*/ 7 w 20"/>
                  <a:gd name="T61" fmla="*/ 9 h 18"/>
                  <a:gd name="T62" fmla="*/ 6 w 20"/>
                  <a:gd name="T63" fmla="*/ 11 h 18"/>
                  <a:gd name="T64" fmla="*/ 14 w 20"/>
                  <a:gd name="T65" fmla="*/ 16 h 18"/>
                  <a:gd name="T66" fmla="*/ 14 w 20"/>
                  <a:gd name="T67" fmla="*/ 15 h 18"/>
                  <a:gd name="T68" fmla="*/ 17 w 20"/>
                  <a:gd name="T69" fmla="*/ 16 h 18"/>
                  <a:gd name="T70" fmla="*/ 18 w 20"/>
                  <a:gd name="T71" fmla="*/ 15 h 18"/>
                  <a:gd name="T72" fmla="*/ 17 w 20"/>
                  <a:gd name="T73" fmla="*/ 18 h 18"/>
                  <a:gd name="T74" fmla="*/ 18 w 20"/>
                  <a:gd name="T75" fmla="*/ 18 h 18"/>
                  <a:gd name="T76" fmla="*/ 18 w 20"/>
                  <a:gd name="T77" fmla="*/ 17 h 18"/>
                  <a:gd name="T78" fmla="*/ 19 w 20"/>
                  <a:gd name="T79" fmla="*/ 18 h 18"/>
                  <a:gd name="T80" fmla="*/ 19 w 20"/>
                  <a:gd name="T81" fmla="*/ 15 h 18"/>
                  <a:gd name="T82" fmla="*/ 18 w 20"/>
                  <a:gd name="T83" fmla="*/ 12 h 18"/>
                  <a:gd name="T84" fmla="*/ 17 w 20"/>
                  <a:gd name="T85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8">
                    <a:moveTo>
                      <a:pt x="17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2"/>
                      <a:pt x="16" y="13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2"/>
                      <a:pt x="14" y="14"/>
                      <a:pt x="13" y="12"/>
                    </a:cubicBezTo>
                    <a:cubicBezTo>
                      <a:pt x="13" y="12"/>
                      <a:pt x="13" y="12"/>
                      <a:pt x="12" y="13"/>
                    </a:cubicBezTo>
                    <a:cubicBezTo>
                      <a:pt x="12" y="11"/>
                      <a:pt x="13" y="12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1" y="11"/>
                      <a:pt x="9" y="12"/>
                      <a:pt x="9" y="11"/>
                    </a:cubicBezTo>
                    <a:cubicBezTo>
                      <a:pt x="10" y="11"/>
                      <a:pt x="10" y="10"/>
                      <a:pt x="10" y="11"/>
                    </a:cubicBezTo>
                    <a:cubicBezTo>
                      <a:pt x="11" y="9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8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7"/>
                      <a:pt x="7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7" y="5"/>
                      <a:pt x="4" y="6"/>
                    </a:cubicBezTo>
                    <a:cubicBezTo>
                      <a:pt x="7" y="4"/>
                      <a:pt x="3" y="6"/>
                      <a:pt x="4" y="4"/>
                    </a:cubicBezTo>
                    <a:cubicBezTo>
                      <a:pt x="5" y="3"/>
                      <a:pt x="5" y="5"/>
                      <a:pt x="6" y="3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2"/>
                      <a:pt x="4" y="2"/>
                      <a:pt x="6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3" y="5"/>
                      <a:pt x="4" y="7"/>
                    </a:cubicBezTo>
                    <a:cubicBezTo>
                      <a:pt x="5" y="6"/>
                      <a:pt x="4" y="9"/>
                      <a:pt x="6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5" y="8"/>
                      <a:pt x="6" y="8"/>
                    </a:cubicBezTo>
                    <a:cubicBezTo>
                      <a:pt x="7" y="8"/>
                      <a:pt x="6" y="9"/>
                      <a:pt x="5" y="10"/>
                    </a:cubicBezTo>
                    <a:cubicBezTo>
                      <a:pt x="6" y="10"/>
                      <a:pt x="6" y="9"/>
                      <a:pt x="7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12" y="14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6"/>
                      <a:pt x="18" y="13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7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20" y="17"/>
                      <a:pt x="19" y="16"/>
                      <a:pt x="19" y="15"/>
                    </a:cubicBezTo>
                    <a:cubicBezTo>
                      <a:pt x="17" y="16"/>
                      <a:pt x="19" y="12"/>
                      <a:pt x="18" y="12"/>
                    </a:cubicBezTo>
                    <a:cubicBezTo>
                      <a:pt x="17" y="13"/>
                      <a:pt x="17" y="13"/>
                      <a:pt x="17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4" name="Freeform 782"/>
              <p:cNvSpPr>
                <a:spLocks/>
              </p:cNvSpPr>
              <p:nvPr/>
            </p:nvSpPr>
            <p:spPr bwMode="auto">
              <a:xfrm>
                <a:off x="1857" y="31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5" name="Freeform 783"/>
              <p:cNvSpPr>
                <a:spLocks/>
              </p:cNvSpPr>
              <p:nvPr/>
            </p:nvSpPr>
            <p:spPr bwMode="auto">
              <a:xfrm>
                <a:off x="1816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6" name="Rectangle 784"/>
              <p:cNvSpPr>
                <a:spLocks noChangeArrowheads="1"/>
              </p:cNvSpPr>
              <p:nvPr/>
            </p:nvSpPr>
            <p:spPr bwMode="auto">
              <a:xfrm>
                <a:off x="1862" y="313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7" name="Freeform 785"/>
              <p:cNvSpPr>
                <a:spLocks/>
              </p:cNvSpPr>
              <p:nvPr/>
            </p:nvSpPr>
            <p:spPr bwMode="auto">
              <a:xfrm>
                <a:off x="1865" y="312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8" name="Freeform 786"/>
              <p:cNvSpPr>
                <a:spLocks/>
              </p:cNvSpPr>
              <p:nvPr/>
            </p:nvSpPr>
            <p:spPr bwMode="auto">
              <a:xfrm>
                <a:off x="1816" y="307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9" name="Freeform 787"/>
              <p:cNvSpPr>
                <a:spLocks/>
              </p:cNvSpPr>
              <p:nvPr/>
            </p:nvSpPr>
            <p:spPr bwMode="auto">
              <a:xfrm>
                <a:off x="1816" y="30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0" name="Freeform 788"/>
              <p:cNvSpPr>
                <a:spLocks/>
              </p:cNvSpPr>
              <p:nvPr/>
            </p:nvSpPr>
            <p:spPr bwMode="auto">
              <a:xfrm>
                <a:off x="1800" y="2995"/>
                <a:ext cx="57" cy="92"/>
              </a:xfrm>
              <a:custGeom>
                <a:avLst/>
                <a:gdLst>
                  <a:gd name="T0" fmla="*/ 20 w 21"/>
                  <a:gd name="T1" fmla="*/ 5 h 34"/>
                  <a:gd name="T2" fmla="*/ 20 w 21"/>
                  <a:gd name="T3" fmla="*/ 3 h 34"/>
                  <a:gd name="T4" fmla="*/ 19 w 21"/>
                  <a:gd name="T5" fmla="*/ 2 h 34"/>
                  <a:gd name="T6" fmla="*/ 16 w 21"/>
                  <a:gd name="T7" fmla="*/ 4 h 34"/>
                  <a:gd name="T8" fmla="*/ 11 w 21"/>
                  <a:gd name="T9" fmla="*/ 5 h 34"/>
                  <a:gd name="T10" fmla="*/ 8 w 21"/>
                  <a:gd name="T11" fmla="*/ 5 h 34"/>
                  <a:gd name="T12" fmla="*/ 4 w 21"/>
                  <a:gd name="T13" fmla="*/ 7 h 34"/>
                  <a:gd name="T14" fmla="*/ 2 w 21"/>
                  <a:gd name="T15" fmla="*/ 8 h 34"/>
                  <a:gd name="T16" fmla="*/ 1 w 21"/>
                  <a:gd name="T17" fmla="*/ 10 h 34"/>
                  <a:gd name="T18" fmla="*/ 4 w 21"/>
                  <a:gd name="T19" fmla="*/ 12 h 34"/>
                  <a:gd name="T20" fmla="*/ 4 w 21"/>
                  <a:gd name="T21" fmla="*/ 14 h 34"/>
                  <a:gd name="T22" fmla="*/ 2 w 21"/>
                  <a:gd name="T23" fmla="*/ 16 h 34"/>
                  <a:gd name="T24" fmla="*/ 2 w 21"/>
                  <a:gd name="T25" fmla="*/ 18 h 34"/>
                  <a:gd name="T26" fmla="*/ 2 w 21"/>
                  <a:gd name="T27" fmla="*/ 22 h 34"/>
                  <a:gd name="T28" fmla="*/ 3 w 21"/>
                  <a:gd name="T29" fmla="*/ 24 h 34"/>
                  <a:gd name="T30" fmla="*/ 4 w 21"/>
                  <a:gd name="T31" fmla="*/ 26 h 34"/>
                  <a:gd name="T32" fmla="*/ 3 w 21"/>
                  <a:gd name="T33" fmla="*/ 26 h 34"/>
                  <a:gd name="T34" fmla="*/ 4 w 21"/>
                  <a:gd name="T35" fmla="*/ 28 h 34"/>
                  <a:gd name="T36" fmla="*/ 5 w 21"/>
                  <a:gd name="T37" fmla="*/ 34 h 34"/>
                  <a:gd name="T38" fmla="*/ 5 w 21"/>
                  <a:gd name="T39" fmla="*/ 31 h 34"/>
                  <a:gd name="T40" fmla="*/ 3 w 21"/>
                  <a:gd name="T41" fmla="*/ 31 h 34"/>
                  <a:gd name="T42" fmla="*/ 7 w 21"/>
                  <a:gd name="T43" fmla="*/ 29 h 34"/>
                  <a:gd name="T44" fmla="*/ 7 w 21"/>
                  <a:gd name="T45" fmla="*/ 28 h 34"/>
                  <a:gd name="T46" fmla="*/ 6 w 21"/>
                  <a:gd name="T47" fmla="*/ 26 h 34"/>
                  <a:gd name="T48" fmla="*/ 7 w 21"/>
                  <a:gd name="T49" fmla="*/ 25 h 34"/>
                  <a:gd name="T50" fmla="*/ 6 w 21"/>
                  <a:gd name="T51" fmla="*/ 22 h 34"/>
                  <a:gd name="T52" fmla="*/ 5 w 21"/>
                  <a:gd name="T53" fmla="*/ 20 h 34"/>
                  <a:gd name="T54" fmla="*/ 6 w 21"/>
                  <a:gd name="T55" fmla="*/ 20 h 34"/>
                  <a:gd name="T56" fmla="*/ 6 w 21"/>
                  <a:gd name="T57" fmla="*/ 19 h 34"/>
                  <a:gd name="T58" fmla="*/ 5 w 21"/>
                  <a:gd name="T59" fmla="*/ 17 h 34"/>
                  <a:gd name="T60" fmla="*/ 5 w 21"/>
                  <a:gd name="T61" fmla="*/ 15 h 34"/>
                  <a:gd name="T62" fmla="*/ 6 w 21"/>
                  <a:gd name="T63" fmla="*/ 15 h 34"/>
                  <a:gd name="T64" fmla="*/ 7 w 21"/>
                  <a:gd name="T65" fmla="*/ 13 h 34"/>
                  <a:gd name="T66" fmla="*/ 5 w 21"/>
                  <a:gd name="T67" fmla="*/ 11 h 34"/>
                  <a:gd name="T68" fmla="*/ 5 w 21"/>
                  <a:gd name="T69" fmla="*/ 8 h 34"/>
                  <a:gd name="T70" fmla="*/ 7 w 21"/>
                  <a:gd name="T71" fmla="*/ 8 h 34"/>
                  <a:gd name="T72" fmla="*/ 9 w 21"/>
                  <a:gd name="T73" fmla="*/ 8 h 34"/>
                  <a:gd name="T74" fmla="*/ 13 w 21"/>
                  <a:gd name="T75" fmla="*/ 7 h 34"/>
                  <a:gd name="T76" fmla="*/ 11 w 21"/>
                  <a:gd name="T77" fmla="*/ 5 h 34"/>
                  <a:gd name="T78" fmla="*/ 14 w 21"/>
                  <a:gd name="T7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" h="34">
                    <a:moveTo>
                      <a:pt x="18" y="8"/>
                    </a:moveTo>
                    <a:cubicBezTo>
                      <a:pt x="18" y="7"/>
                      <a:pt x="19" y="7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4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5"/>
                      <a:pt x="19" y="3"/>
                      <a:pt x="19" y="2"/>
                    </a:cubicBezTo>
                    <a:cubicBezTo>
                      <a:pt x="18" y="3"/>
                      <a:pt x="18" y="5"/>
                      <a:pt x="17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6"/>
                      <a:pt x="15" y="6"/>
                    </a:cubicBezTo>
                    <a:cubicBezTo>
                      <a:pt x="14" y="0"/>
                      <a:pt x="13" y="8"/>
                      <a:pt x="11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8"/>
                      <a:pt x="5" y="3"/>
                      <a:pt x="6" y="8"/>
                    </a:cubicBezTo>
                    <a:cubicBezTo>
                      <a:pt x="4" y="7"/>
                      <a:pt x="6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5" y="7"/>
                      <a:pt x="2" y="8"/>
                    </a:cubicBezTo>
                    <a:cubicBezTo>
                      <a:pt x="1" y="9"/>
                      <a:pt x="3" y="8"/>
                      <a:pt x="4" y="9"/>
                    </a:cubicBezTo>
                    <a:cubicBezTo>
                      <a:pt x="3" y="10"/>
                      <a:pt x="3" y="10"/>
                      <a:pt x="1" y="10"/>
                    </a:cubicBezTo>
                    <a:cubicBezTo>
                      <a:pt x="3" y="11"/>
                      <a:pt x="2" y="11"/>
                      <a:pt x="3" y="12"/>
                    </a:cubicBezTo>
                    <a:cubicBezTo>
                      <a:pt x="3" y="12"/>
                      <a:pt x="3" y="11"/>
                      <a:pt x="4" y="12"/>
                    </a:cubicBezTo>
                    <a:cubicBezTo>
                      <a:pt x="4" y="13"/>
                      <a:pt x="5" y="13"/>
                      <a:pt x="6" y="14"/>
                    </a:cubicBezTo>
                    <a:cubicBezTo>
                      <a:pt x="4" y="15"/>
                      <a:pt x="6" y="13"/>
                      <a:pt x="4" y="14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2" y="14"/>
                      <a:pt x="2" y="16"/>
                    </a:cubicBezTo>
                    <a:cubicBezTo>
                      <a:pt x="2" y="16"/>
                      <a:pt x="1" y="15"/>
                      <a:pt x="1" y="16"/>
                    </a:cubicBezTo>
                    <a:cubicBezTo>
                      <a:pt x="0" y="17"/>
                      <a:pt x="3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9"/>
                      <a:pt x="1" y="20"/>
                      <a:pt x="2" y="22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0" y="22"/>
                      <a:pt x="5" y="23"/>
                      <a:pt x="3" y="24"/>
                    </a:cubicBezTo>
                    <a:cubicBezTo>
                      <a:pt x="5" y="24"/>
                      <a:pt x="6" y="25"/>
                      <a:pt x="6" y="25"/>
                    </a:cubicBezTo>
                    <a:cubicBezTo>
                      <a:pt x="6" y="25"/>
                      <a:pt x="5" y="26"/>
                      <a:pt x="4" y="26"/>
                    </a:cubicBezTo>
                    <a:cubicBezTo>
                      <a:pt x="5" y="24"/>
                      <a:pt x="2" y="25"/>
                      <a:pt x="1" y="24"/>
                    </a:cubicBezTo>
                    <a:cubicBezTo>
                      <a:pt x="2" y="25"/>
                      <a:pt x="1" y="26"/>
                      <a:pt x="3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8"/>
                      <a:pt x="5" y="27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3" y="30"/>
                      <a:pt x="2" y="33"/>
                      <a:pt x="5" y="34"/>
                    </a:cubicBezTo>
                    <a:cubicBezTo>
                      <a:pt x="6" y="34"/>
                      <a:pt x="8" y="32"/>
                      <a:pt x="8" y="32"/>
                    </a:cubicBezTo>
                    <a:cubicBezTo>
                      <a:pt x="7" y="31"/>
                      <a:pt x="6" y="31"/>
                      <a:pt x="5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1"/>
                      <a:pt x="4" y="30"/>
                      <a:pt x="3" y="31"/>
                    </a:cubicBezTo>
                    <a:cubicBezTo>
                      <a:pt x="2" y="30"/>
                      <a:pt x="5" y="30"/>
                      <a:pt x="4" y="29"/>
                    </a:cubicBezTo>
                    <a:cubicBezTo>
                      <a:pt x="5" y="29"/>
                      <a:pt x="6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6" y="28"/>
                      <a:pt x="7" y="28"/>
                    </a:cubicBezTo>
                    <a:cubicBezTo>
                      <a:pt x="5" y="28"/>
                      <a:pt x="7" y="27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6" y="24"/>
                      <a:pt x="4" y="24"/>
                      <a:pt x="4" y="23"/>
                    </a:cubicBezTo>
                    <a:cubicBezTo>
                      <a:pt x="6" y="23"/>
                      <a:pt x="5" y="22"/>
                      <a:pt x="6" y="22"/>
                    </a:cubicBezTo>
                    <a:cubicBezTo>
                      <a:pt x="5" y="22"/>
                      <a:pt x="6" y="21"/>
                      <a:pt x="5" y="21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5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9"/>
                      <a:pt x="4" y="18"/>
                      <a:pt x="5" y="17"/>
                    </a:cubicBezTo>
                    <a:cubicBezTo>
                      <a:pt x="4" y="17"/>
                      <a:pt x="5" y="16"/>
                      <a:pt x="3" y="16"/>
                    </a:cubicBezTo>
                    <a:cubicBezTo>
                      <a:pt x="3" y="16"/>
                      <a:pt x="5" y="16"/>
                      <a:pt x="5" y="15"/>
                    </a:cubicBezTo>
                    <a:cubicBezTo>
                      <a:pt x="3" y="15"/>
                      <a:pt x="5" y="15"/>
                      <a:pt x="4" y="14"/>
                    </a:cubicBezTo>
                    <a:cubicBezTo>
                      <a:pt x="6" y="15"/>
                      <a:pt x="5" y="14"/>
                      <a:pt x="6" y="15"/>
                    </a:cubicBezTo>
                    <a:cubicBezTo>
                      <a:pt x="7" y="14"/>
                      <a:pt x="5" y="13"/>
                      <a:pt x="5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2"/>
                      <a:pt x="5" y="12"/>
                      <a:pt x="6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5" y="10"/>
                      <a:pt x="7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13"/>
                      <a:pt x="6" y="9"/>
                      <a:pt x="6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9" y="10"/>
                      <a:pt x="9" y="8"/>
                    </a:cubicBezTo>
                    <a:cubicBezTo>
                      <a:pt x="9" y="8"/>
                      <a:pt x="9" y="9"/>
                      <a:pt x="10" y="10"/>
                    </a:cubicBezTo>
                    <a:cubicBezTo>
                      <a:pt x="10" y="7"/>
                      <a:pt x="13" y="11"/>
                      <a:pt x="13" y="7"/>
                    </a:cubicBezTo>
                    <a:cubicBezTo>
                      <a:pt x="13" y="7"/>
                      <a:pt x="12" y="6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2" y="5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10"/>
                      <a:pt x="16" y="4"/>
                      <a:pt x="18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1" name="Freeform 789"/>
              <p:cNvSpPr>
                <a:spLocks/>
              </p:cNvSpPr>
              <p:nvPr/>
            </p:nvSpPr>
            <p:spPr bwMode="auto">
              <a:xfrm>
                <a:off x="1816" y="301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2" name="Freeform 790"/>
              <p:cNvSpPr>
                <a:spLocks/>
              </p:cNvSpPr>
              <p:nvPr/>
            </p:nvSpPr>
            <p:spPr bwMode="auto">
              <a:xfrm>
                <a:off x="1819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3" name="Freeform 791"/>
              <p:cNvSpPr>
                <a:spLocks/>
              </p:cNvSpPr>
              <p:nvPr/>
            </p:nvSpPr>
            <p:spPr bwMode="auto">
              <a:xfrm>
                <a:off x="1854" y="301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4" name="Rectangle 792"/>
              <p:cNvSpPr>
                <a:spLocks noChangeArrowheads="1"/>
              </p:cNvSpPr>
              <p:nvPr/>
            </p:nvSpPr>
            <p:spPr bwMode="auto">
              <a:xfrm>
                <a:off x="1857" y="301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5" name="Freeform 793"/>
              <p:cNvSpPr>
                <a:spLocks/>
              </p:cNvSpPr>
              <p:nvPr/>
            </p:nvSpPr>
            <p:spPr bwMode="auto">
              <a:xfrm>
                <a:off x="1857" y="2992"/>
                <a:ext cx="62" cy="25"/>
              </a:xfrm>
              <a:custGeom>
                <a:avLst/>
                <a:gdLst>
                  <a:gd name="T0" fmla="*/ 19 w 23"/>
                  <a:gd name="T1" fmla="*/ 4 h 9"/>
                  <a:gd name="T2" fmla="*/ 20 w 23"/>
                  <a:gd name="T3" fmla="*/ 2 h 9"/>
                  <a:gd name="T4" fmla="*/ 21 w 23"/>
                  <a:gd name="T5" fmla="*/ 4 h 9"/>
                  <a:gd name="T6" fmla="*/ 23 w 23"/>
                  <a:gd name="T7" fmla="*/ 1 h 9"/>
                  <a:gd name="T8" fmla="*/ 12 w 23"/>
                  <a:gd name="T9" fmla="*/ 3 h 9"/>
                  <a:gd name="T10" fmla="*/ 12 w 23"/>
                  <a:gd name="T11" fmla="*/ 2 h 9"/>
                  <a:gd name="T12" fmla="*/ 8 w 23"/>
                  <a:gd name="T13" fmla="*/ 4 h 9"/>
                  <a:gd name="T14" fmla="*/ 8 w 23"/>
                  <a:gd name="T15" fmla="*/ 2 h 9"/>
                  <a:gd name="T16" fmla="*/ 6 w 23"/>
                  <a:gd name="T17" fmla="*/ 3 h 9"/>
                  <a:gd name="T18" fmla="*/ 6 w 23"/>
                  <a:gd name="T19" fmla="*/ 4 h 9"/>
                  <a:gd name="T20" fmla="*/ 5 w 23"/>
                  <a:gd name="T21" fmla="*/ 3 h 9"/>
                  <a:gd name="T22" fmla="*/ 5 w 23"/>
                  <a:gd name="T23" fmla="*/ 4 h 9"/>
                  <a:gd name="T24" fmla="*/ 4 w 23"/>
                  <a:gd name="T25" fmla="*/ 4 h 9"/>
                  <a:gd name="T26" fmla="*/ 4 w 23"/>
                  <a:gd name="T27" fmla="*/ 3 h 9"/>
                  <a:gd name="T28" fmla="*/ 3 w 23"/>
                  <a:gd name="T29" fmla="*/ 4 h 9"/>
                  <a:gd name="T30" fmla="*/ 3 w 23"/>
                  <a:gd name="T31" fmla="*/ 3 h 9"/>
                  <a:gd name="T32" fmla="*/ 0 w 23"/>
                  <a:gd name="T33" fmla="*/ 5 h 9"/>
                  <a:gd name="T34" fmla="*/ 0 w 23"/>
                  <a:gd name="T35" fmla="*/ 6 h 9"/>
                  <a:gd name="T36" fmla="*/ 2 w 23"/>
                  <a:gd name="T37" fmla="*/ 5 h 9"/>
                  <a:gd name="T38" fmla="*/ 2 w 23"/>
                  <a:gd name="T39" fmla="*/ 5 h 9"/>
                  <a:gd name="T40" fmla="*/ 4 w 23"/>
                  <a:gd name="T41" fmla="*/ 4 h 9"/>
                  <a:gd name="T42" fmla="*/ 3 w 23"/>
                  <a:gd name="T43" fmla="*/ 6 h 9"/>
                  <a:gd name="T44" fmla="*/ 6 w 23"/>
                  <a:gd name="T45" fmla="*/ 7 h 9"/>
                  <a:gd name="T46" fmla="*/ 6 w 23"/>
                  <a:gd name="T47" fmla="*/ 7 h 9"/>
                  <a:gd name="T48" fmla="*/ 6 w 23"/>
                  <a:gd name="T49" fmla="*/ 7 h 9"/>
                  <a:gd name="T50" fmla="*/ 6 w 23"/>
                  <a:gd name="T51" fmla="*/ 6 h 9"/>
                  <a:gd name="T52" fmla="*/ 6 w 23"/>
                  <a:gd name="T53" fmla="*/ 4 h 9"/>
                  <a:gd name="T54" fmla="*/ 7 w 23"/>
                  <a:gd name="T55" fmla="*/ 4 h 9"/>
                  <a:gd name="T56" fmla="*/ 7 w 23"/>
                  <a:gd name="T57" fmla="*/ 6 h 9"/>
                  <a:gd name="T58" fmla="*/ 7 w 23"/>
                  <a:gd name="T59" fmla="*/ 5 h 9"/>
                  <a:gd name="T60" fmla="*/ 8 w 23"/>
                  <a:gd name="T61" fmla="*/ 7 h 9"/>
                  <a:gd name="T62" fmla="*/ 8 w 23"/>
                  <a:gd name="T63" fmla="*/ 5 h 9"/>
                  <a:gd name="T64" fmla="*/ 13 w 23"/>
                  <a:gd name="T65" fmla="*/ 4 h 9"/>
                  <a:gd name="T66" fmla="*/ 12 w 23"/>
                  <a:gd name="T67" fmla="*/ 5 h 9"/>
                  <a:gd name="T68" fmla="*/ 13 w 23"/>
                  <a:gd name="T69" fmla="*/ 4 h 9"/>
                  <a:gd name="T70" fmla="*/ 16 w 23"/>
                  <a:gd name="T71" fmla="*/ 5 h 9"/>
                  <a:gd name="T72" fmla="*/ 15 w 23"/>
                  <a:gd name="T73" fmla="*/ 4 h 9"/>
                  <a:gd name="T74" fmla="*/ 18 w 23"/>
                  <a:gd name="T75" fmla="*/ 4 h 9"/>
                  <a:gd name="T76" fmla="*/ 18 w 23"/>
                  <a:gd name="T77" fmla="*/ 4 h 9"/>
                  <a:gd name="T78" fmla="*/ 20 w 23"/>
                  <a:gd name="T79" fmla="*/ 2 h 9"/>
                  <a:gd name="T80" fmla="*/ 19 w 23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9">
                    <a:moveTo>
                      <a:pt x="19" y="4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2" y="2"/>
                      <a:pt x="21" y="4"/>
                    </a:cubicBezTo>
                    <a:cubicBezTo>
                      <a:pt x="22" y="2"/>
                      <a:pt x="23" y="3"/>
                      <a:pt x="23" y="1"/>
                    </a:cubicBezTo>
                    <a:cubicBezTo>
                      <a:pt x="20" y="2"/>
                      <a:pt x="15" y="0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9" y="0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2"/>
                      <a:pt x="3" y="6"/>
                      <a:pt x="4" y="4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9"/>
                      <a:pt x="5" y="4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7" y="5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9" y="6"/>
                      <a:pt x="8" y="6"/>
                      <a:pt x="8" y="5"/>
                    </a:cubicBezTo>
                    <a:cubicBezTo>
                      <a:pt x="9" y="6"/>
                      <a:pt x="11" y="6"/>
                      <a:pt x="13" y="4"/>
                    </a:cubicBezTo>
                    <a:cubicBezTo>
                      <a:pt x="12" y="5"/>
                      <a:pt x="13" y="6"/>
                      <a:pt x="12" y="5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2"/>
                      <a:pt x="17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4"/>
                      <a:pt x="19" y="1"/>
                      <a:pt x="20" y="2"/>
                    </a:cubicBezTo>
                    <a:cubicBezTo>
                      <a:pt x="19" y="3"/>
                      <a:pt x="19" y="3"/>
                      <a:pt x="19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6" name="Freeform 794"/>
              <p:cNvSpPr>
                <a:spLocks/>
              </p:cNvSpPr>
              <p:nvPr/>
            </p:nvSpPr>
            <p:spPr bwMode="auto">
              <a:xfrm>
                <a:off x="1919" y="2992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7" name="Freeform 795"/>
              <p:cNvSpPr>
                <a:spLocks/>
              </p:cNvSpPr>
              <p:nvPr/>
            </p:nvSpPr>
            <p:spPr bwMode="auto">
              <a:xfrm>
                <a:off x="1922" y="2987"/>
                <a:ext cx="30" cy="16"/>
              </a:xfrm>
              <a:custGeom>
                <a:avLst/>
                <a:gdLst>
                  <a:gd name="T0" fmla="*/ 7 w 11"/>
                  <a:gd name="T1" fmla="*/ 3 h 6"/>
                  <a:gd name="T2" fmla="*/ 8 w 11"/>
                  <a:gd name="T3" fmla="*/ 2 h 6"/>
                  <a:gd name="T4" fmla="*/ 3 w 11"/>
                  <a:gd name="T5" fmla="*/ 2 h 6"/>
                  <a:gd name="T6" fmla="*/ 2 w 11"/>
                  <a:gd name="T7" fmla="*/ 4 h 6"/>
                  <a:gd name="T8" fmla="*/ 1 w 11"/>
                  <a:gd name="T9" fmla="*/ 3 h 6"/>
                  <a:gd name="T10" fmla="*/ 0 w 11"/>
                  <a:gd name="T11" fmla="*/ 4 h 6"/>
                  <a:gd name="T12" fmla="*/ 1 w 11"/>
                  <a:gd name="T13" fmla="*/ 4 h 6"/>
                  <a:gd name="T14" fmla="*/ 1 w 11"/>
                  <a:gd name="T15" fmla="*/ 4 h 6"/>
                  <a:gd name="T16" fmla="*/ 2 w 11"/>
                  <a:gd name="T17" fmla="*/ 4 h 6"/>
                  <a:gd name="T18" fmla="*/ 1 w 11"/>
                  <a:gd name="T19" fmla="*/ 5 h 6"/>
                  <a:gd name="T20" fmla="*/ 3 w 11"/>
                  <a:gd name="T21" fmla="*/ 3 h 6"/>
                  <a:gd name="T22" fmla="*/ 3 w 11"/>
                  <a:gd name="T23" fmla="*/ 5 h 6"/>
                  <a:gd name="T24" fmla="*/ 5 w 11"/>
                  <a:gd name="T25" fmla="*/ 5 h 6"/>
                  <a:gd name="T26" fmla="*/ 5 w 11"/>
                  <a:gd name="T27" fmla="*/ 5 h 6"/>
                  <a:gd name="T28" fmla="*/ 5 w 11"/>
                  <a:gd name="T29" fmla="*/ 3 h 6"/>
                  <a:gd name="T30" fmla="*/ 6 w 11"/>
                  <a:gd name="T31" fmla="*/ 5 h 6"/>
                  <a:gd name="T32" fmla="*/ 10 w 11"/>
                  <a:gd name="T33" fmla="*/ 4 h 6"/>
                  <a:gd name="T34" fmla="*/ 10 w 11"/>
                  <a:gd name="T35" fmla="*/ 2 h 6"/>
                  <a:gd name="T36" fmla="*/ 10 w 11"/>
                  <a:gd name="T37" fmla="*/ 4 h 6"/>
                  <a:gd name="T38" fmla="*/ 11 w 11"/>
                  <a:gd name="T39" fmla="*/ 4 h 6"/>
                  <a:gd name="T40" fmla="*/ 11 w 11"/>
                  <a:gd name="T41" fmla="*/ 1 h 6"/>
                  <a:gd name="T42" fmla="*/ 7 w 1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6">
                    <a:moveTo>
                      <a:pt x="7" y="3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4" y="3"/>
                      <a:pt x="3" y="2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4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2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6" y="2"/>
                      <a:pt x="5" y="5"/>
                      <a:pt x="6" y="5"/>
                    </a:cubicBezTo>
                    <a:cubicBezTo>
                      <a:pt x="7" y="4"/>
                      <a:pt x="9" y="3"/>
                      <a:pt x="10" y="4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4"/>
                      <a:pt x="11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0" y="0"/>
                      <a:pt x="9" y="4"/>
                      <a:pt x="7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8" name="Rectangle 796"/>
              <p:cNvSpPr>
                <a:spLocks noChangeArrowheads="1"/>
              </p:cNvSpPr>
              <p:nvPr/>
            </p:nvSpPr>
            <p:spPr bwMode="auto">
              <a:xfrm>
                <a:off x="1944" y="2992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9" name="Freeform 797"/>
              <p:cNvSpPr>
                <a:spLocks/>
              </p:cNvSpPr>
              <p:nvPr/>
            </p:nvSpPr>
            <p:spPr bwMode="auto">
              <a:xfrm>
                <a:off x="2006" y="303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0" name="Freeform 798"/>
              <p:cNvSpPr>
                <a:spLocks/>
              </p:cNvSpPr>
              <p:nvPr/>
            </p:nvSpPr>
            <p:spPr bwMode="auto">
              <a:xfrm>
                <a:off x="2004" y="3025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1 h 5"/>
                  <a:gd name="T14" fmla="*/ 0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1" name="Freeform 799"/>
              <p:cNvSpPr>
                <a:spLocks/>
              </p:cNvSpPr>
              <p:nvPr/>
            </p:nvSpPr>
            <p:spPr bwMode="auto">
              <a:xfrm>
                <a:off x="2004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2" name="Freeform 800"/>
              <p:cNvSpPr>
                <a:spLocks/>
              </p:cNvSpPr>
              <p:nvPr/>
            </p:nvSpPr>
            <p:spPr bwMode="auto">
              <a:xfrm>
                <a:off x="2004" y="303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3" name="Freeform 801"/>
              <p:cNvSpPr>
                <a:spLocks/>
              </p:cNvSpPr>
              <p:nvPr/>
            </p:nvSpPr>
            <p:spPr bwMode="auto">
              <a:xfrm>
                <a:off x="2001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4" name="Freeform 802"/>
              <p:cNvSpPr>
                <a:spLocks/>
              </p:cNvSpPr>
              <p:nvPr/>
            </p:nvSpPr>
            <p:spPr bwMode="auto">
              <a:xfrm>
                <a:off x="2001" y="3028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0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5" name="Freeform 803"/>
              <p:cNvSpPr>
                <a:spLocks/>
              </p:cNvSpPr>
              <p:nvPr/>
            </p:nvSpPr>
            <p:spPr bwMode="auto">
              <a:xfrm>
                <a:off x="2001" y="303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6" name="Rectangle 804"/>
              <p:cNvSpPr>
                <a:spLocks noChangeArrowheads="1"/>
              </p:cNvSpPr>
              <p:nvPr/>
            </p:nvSpPr>
            <p:spPr bwMode="auto">
              <a:xfrm>
                <a:off x="200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7" name="Freeform 805"/>
              <p:cNvSpPr>
                <a:spLocks/>
              </p:cNvSpPr>
              <p:nvPr/>
            </p:nvSpPr>
            <p:spPr bwMode="auto">
              <a:xfrm>
                <a:off x="1998" y="302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8" name="Freeform 806"/>
              <p:cNvSpPr>
                <a:spLocks/>
              </p:cNvSpPr>
              <p:nvPr/>
            </p:nvSpPr>
            <p:spPr bwMode="auto">
              <a:xfrm>
                <a:off x="1996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9" name="Freeform 807"/>
              <p:cNvSpPr>
                <a:spLocks/>
              </p:cNvSpPr>
              <p:nvPr/>
            </p:nvSpPr>
            <p:spPr bwMode="auto">
              <a:xfrm>
                <a:off x="1990" y="3017"/>
                <a:ext cx="8" cy="1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3 h 6"/>
                  <a:gd name="T4" fmla="*/ 1 w 3"/>
                  <a:gd name="T5" fmla="*/ 5 h 6"/>
                  <a:gd name="T6" fmla="*/ 2 w 3"/>
                  <a:gd name="T7" fmla="*/ 4 h 6"/>
                  <a:gd name="T8" fmla="*/ 2 w 3"/>
                  <a:gd name="T9" fmla="*/ 6 h 6"/>
                  <a:gd name="T10" fmla="*/ 2 w 3"/>
                  <a:gd name="T11" fmla="*/ 4 h 6"/>
                  <a:gd name="T12" fmla="*/ 3 w 3"/>
                  <a:gd name="T13" fmla="*/ 5 h 6"/>
                  <a:gd name="T14" fmla="*/ 2 w 3"/>
                  <a:gd name="T15" fmla="*/ 3 h 6"/>
                  <a:gd name="T16" fmla="*/ 2 w 3"/>
                  <a:gd name="T17" fmla="*/ 3 h 6"/>
                  <a:gd name="T18" fmla="*/ 2 w 3"/>
                  <a:gd name="T19" fmla="*/ 2 h 6"/>
                  <a:gd name="T20" fmla="*/ 1 w 3"/>
                  <a:gd name="T21" fmla="*/ 1 h 6"/>
                  <a:gd name="T22" fmla="*/ 1 w 3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1" y="4"/>
                      <a:pt x="2" y="4"/>
                    </a:cubicBezTo>
                    <a:cubicBezTo>
                      <a:pt x="2" y="6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1" y="0"/>
                      <a:pt x="1" y="1"/>
                    </a:cubicBezTo>
                    <a:cubicBezTo>
                      <a:pt x="0" y="1"/>
                      <a:pt x="1" y="4"/>
                      <a:pt x="1" y="6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0" name="Group 1009"/>
            <p:cNvGrpSpPr>
              <a:grpSpLocks/>
            </p:cNvGrpSpPr>
            <p:nvPr/>
          </p:nvGrpSpPr>
          <p:grpSpPr bwMode="auto">
            <a:xfrm>
              <a:off x="1462" y="1760"/>
              <a:ext cx="531" cy="1336"/>
              <a:chOff x="1462" y="1760"/>
              <a:chExt cx="531" cy="1336"/>
            </a:xfrm>
          </p:grpSpPr>
          <p:sp>
            <p:nvSpPr>
              <p:cNvPr id="710" name="Freeform 809"/>
              <p:cNvSpPr>
                <a:spLocks/>
              </p:cNvSpPr>
              <p:nvPr/>
            </p:nvSpPr>
            <p:spPr bwMode="auto">
              <a:xfrm>
                <a:off x="1990" y="302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1" name="Freeform 810"/>
              <p:cNvSpPr>
                <a:spLocks/>
              </p:cNvSpPr>
              <p:nvPr/>
            </p:nvSpPr>
            <p:spPr bwMode="auto">
              <a:xfrm>
                <a:off x="1987" y="3019"/>
                <a:ext cx="3" cy="14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4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4 h 5"/>
                  <a:gd name="T10" fmla="*/ 0 w 1"/>
                  <a:gd name="T11" fmla="*/ 1 h 5"/>
                  <a:gd name="T12" fmla="*/ 1 w 1"/>
                  <a:gd name="T13" fmla="*/ 2 h 5"/>
                  <a:gd name="T14" fmla="*/ 0 w 1"/>
                  <a:gd name="T15" fmla="*/ 2 h 5"/>
                  <a:gd name="T16" fmla="*/ 0 w 1"/>
                  <a:gd name="T17" fmla="*/ 3 h 5"/>
                  <a:gd name="T18" fmla="*/ 0 w 1"/>
                  <a:gd name="T19" fmla="*/ 3 h 5"/>
                  <a:gd name="T20" fmla="*/ 1 w 1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2" name="Freeform 811"/>
              <p:cNvSpPr>
                <a:spLocks/>
              </p:cNvSpPr>
              <p:nvPr/>
            </p:nvSpPr>
            <p:spPr bwMode="auto">
              <a:xfrm>
                <a:off x="1990" y="303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3" name="Freeform 812"/>
              <p:cNvSpPr>
                <a:spLocks/>
              </p:cNvSpPr>
              <p:nvPr/>
            </p:nvSpPr>
            <p:spPr bwMode="auto">
              <a:xfrm>
                <a:off x="1987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4" name="Freeform 813"/>
              <p:cNvSpPr>
                <a:spLocks/>
              </p:cNvSpPr>
              <p:nvPr/>
            </p:nvSpPr>
            <p:spPr bwMode="auto">
              <a:xfrm>
                <a:off x="1987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5" name="Freeform 814"/>
              <p:cNvSpPr>
                <a:spLocks/>
              </p:cNvSpPr>
              <p:nvPr/>
            </p:nvSpPr>
            <p:spPr bwMode="auto">
              <a:xfrm>
                <a:off x="1957" y="3022"/>
                <a:ext cx="30" cy="19"/>
              </a:xfrm>
              <a:custGeom>
                <a:avLst/>
                <a:gdLst>
                  <a:gd name="T0" fmla="*/ 0 w 11"/>
                  <a:gd name="T1" fmla="*/ 2 h 7"/>
                  <a:gd name="T2" fmla="*/ 1 w 11"/>
                  <a:gd name="T3" fmla="*/ 3 h 7"/>
                  <a:gd name="T4" fmla="*/ 1 w 11"/>
                  <a:gd name="T5" fmla="*/ 4 h 7"/>
                  <a:gd name="T6" fmla="*/ 1 w 11"/>
                  <a:gd name="T7" fmla="*/ 7 h 7"/>
                  <a:gd name="T8" fmla="*/ 2 w 11"/>
                  <a:gd name="T9" fmla="*/ 5 h 7"/>
                  <a:gd name="T10" fmla="*/ 2 w 11"/>
                  <a:gd name="T11" fmla="*/ 7 h 7"/>
                  <a:gd name="T12" fmla="*/ 3 w 11"/>
                  <a:gd name="T13" fmla="*/ 6 h 7"/>
                  <a:gd name="T14" fmla="*/ 4 w 11"/>
                  <a:gd name="T15" fmla="*/ 5 h 7"/>
                  <a:gd name="T16" fmla="*/ 8 w 11"/>
                  <a:gd name="T17" fmla="*/ 5 h 7"/>
                  <a:gd name="T18" fmla="*/ 8 w 11"/>
                  <a:gd name="T19" fmla="*/ 3 h 7"/>
                  <a:gd name="T20" fmla="*/ 9 w 11"/>
                  <a:gd name="T21" fmla="*/ 4 h 7"/>
                  <a:gd name="T22" fmla="*/ 9 w 11"/>
                  <a:gd name="T23" fmla="*/ 4 h 7"/>
                  <a:gd name="T24" fmla="*/ 10 w 11"/>
                  <a:gd name="T25" fmla="*/ 5 h 7"/>
                  <a:gd name="T26" fmla="*/ 10 w 11"/>
                  <a:gd name="T27" fmla="*/ 2 h 7"/>
                  <a:gd name="T28" fmla="*/ 10 w 11"/>
                  <a:gd name="T29" fmla="*/ 5 h 7"/>
                  <a:gd name="T30" fmla="*/ 11 w 11"/>
                  <a:gd name="T31" fmla="*/ 3 h 7"/>
                  <a:gd name="T32" fmla="*/ 10 w 11"/>
                  <a:gd name="T33" fmla="*/ 1 h 7"/>
                  <a:gd name="T34" fmla="*/ 10 w 11"/>
                  <a:gd name="T35" fmla="*/ 0 h 7"/>
                  <a:gd name="T36" fmla="*/ 8 w 11"/>
                  <a:gd name="T37" fmla="*/ 3 h 7"/>
                  <a:gd name="T38" fmla="*/ 8 w 11"/>
                  <a:gd name="T39" fmla="*/ 2 h 7"/>
                  <a:gd name="T40" fmla="*/ 6 w 11"/>
                  <a:gd name="T41" fmla="*/ 1 h 7"/>
                  <a:gd name="T42" fmla="*/ 6 w 11"/>
                  <a:gd name="T43" fmla="*/ 3 h 7"/>
                  <a:gd name="T44" fmla="*/ 5 w 11"/>
                  <a:gd name="T45" fmla="*/ 3 h 7"/>
                  <a:gd name="T46" fmla="*/ 5 w 11"/>
                  <a:gd name="T47" fmla="*/ 4 h 7"/>
                  <a:gd name="T48" fmla="*/ 5 w 11"/>
                  <a:gd name="T49" fmla="*/ 2 h 7"/>
                  <a:gd name="T50" fmla="*/ 5 w 11"/>
                  <a:gd name="T51" fmla="*/ 5 h 7"/>
                  <a:gd name="T52" fmla="*/ 3 w 11"/>
                  <a:gd name="T53" fmla="*/ 1 h 7"/>
                  <a:gd name="T54" fmla="*/ 4 w 11"/>
                  <a:gd name="T55" fmla="*/ 3 h 7"/>
                  <a:gd name="T56" fmla="*/ 4 w 11"/>
                  <a:gd name="T57" fmla="*/ 4 h 7"/>
                  <a:gd name="T58" fmla="*/ 3 w 11"/>
                  <a:gd name="T59" fmla="*/ 2 h 7"/>
                  <a:gd name="T60" fmla="*/ 3 w 11"/>
                  <a:gd name="T61" fmla="*/ 3 h 7"/>
                  <a:gd name="T62" fmla="*/ 3 w 11"/>
                  <a:gd name="T63" fmla="*/ 4 h 7"/>
                  <a:gd name="T64" fmla="*/ 2 w 11"/>
                  <a:gd name="T65" fmla="*/ 4 h 7"/>
                  <a:gd name="T66" fmla="*/ 2 w 11"/>
                  <a:gd name="T67" fmla="*/ 2 h 7"/>
                  <a:gd name="T68" fmla="*/ 1 w 11"/>
                  <a:gd name="T69" fmla="*/ 1 h 7"/>
                  <a:gd name="T70" fmla="*/ 1 w 11"/>
                  <a:gd name="T71" fmla="*/ 4 h 7"/>
                  <a:gd name="T72" fmla="*/ 0 w 11"/>
                  <a:gd name="T7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6"/>
                      <a:pt x="9" y="4"/>
                      <a:pt x="10" y="5"/>
                    </a:cubicBezTo>
                    <a:cubicBezTo>
                      <a:pt x="10" y="4"/>
                      <a:pt x="9" y="2"/>
                      <a:pt x="10" y="2"/>
                    </a:cubicBezTo>
                    <a:cubicBezTo>
                      <a:pt x="10" y="4"/>
                      <a:pt x="10" y="2"/>
                      <a:pt x="10" y="5"/>
                    </a:cubicBezTo>
                    <a:cubicBezTo>
                      <a:pt x="11" y="5"/>
                      <a:pt x="10" y="3"/>
                      <a:pt x="11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0"/>
                      <a:pt x="10" y="2"/>
                      <a:pt x="10" y="0"/>
                    </a:cubicBezTo>
                    <a:cubicBezTo>
                      <a:pt x="9" y="0"/>
                      <a:pt x="9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6" y="1"/>
                    </a:cubicBezTo>
                    <a:cubicBezTo>
                      <a:pt x="6" y="2"/>
                      <a:pt x="5" y="1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4"/>
                      <a:pt x="4" y="3"/>
                      <a:pt x="3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4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6" name="Rectangle 815"/>
              <p:cNvSpPr>
                <a:spLocks noChangeArrowheads="1"/>
              </p:cNvSpPr>
              <p:nvPr/>
            </p:nvSpPr>
            <p:spPr bwMode="auto">
              <a:xfrm>
                <a:off x="1960" y="3022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7" name="Freeform 816"/>
              <p:cNvSpPr>
                <a:spLocks/>
              </p:cNvSpPr>
              <p:nvPr/>
            </p:nvSpPr>
            <p:spPr bwMode="auto">
              <a:xfrm>
                <a:off x="1957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8" name="Rectangle 817"/>
              <p:cNvSpPr>
                <a:spLocks noChangeArrowheads="1"/>
              </p:cNvSpPr>
              <p:nvPr/>
            </p:nvSpPr>
            <p:spPr bwMode="auto">
              <a:xfrm>
                <a:off x="1966" y="3038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9" name="Freeform 818"/>
              <p:cNvSpPr>
                <a:spLocks/>
              </p:cNvSpPr>
              <p:nvPr/>
            </p:nvSpPr>
            <p:spPr bwMode="auto">
              <a:xfrm>
                <a:off x="1966" y="302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0" name="Freeform 819"/>
              <p:cNvSpPr>
                <a:spLocks/>
              </p:cNvSpPr>
              <p:nvPr/>
            </p:nvSpPr>
            <p:spPr bwMode="auto">
              <a:xfrm>
                <a:off x="1971" y="30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1" name="Rectangle 820"/>
              <p:cNvSpPr>
                <a:spLocks noChangeArrowheads="1"/>
              </p:cNvSpPr>
              <p:nvPr/>
            </p:nvSpPr>
            <p:spPr bwMode="auto">
              <a:xfrm>
                <a:off x="1960" y="302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2" name="Freeform 821"/>
              <p:cNvSpPr>
                <a:spLocks/>
              </p:cNvSpPr>
              <p:nvPr/>
            </p:nvSpPr>
            <p:spPr bwMode="auto">
              <a:xfrm>
                <a:off x="1944" y="3025"/>
                <a:ext cx="16" cy="22"/>
              </a:xfrm>
              <a:custGeom>
                <a:avLst/>
                <a:gdLst>
                  <a:gd name="T0" fmla="*/ 1 w 6"/>
                  <a:gd name="T1" fmla="*/ 7 h 8"/>
                  <a:gd name="T2" fmla="*/ 2 w 6"/>
                  <a:gd name="T3" fmla="*/ 7 h 8"/>
                  <a:gd name="T4" fmla="*/ 2 w 6"/>
                  <a:gd name="T5" fmla="*/ 4 h 8"/>
                  <a:gd name="T6" fmla="*/ 2 w 6"/>
                  <a:gd name="T7" fmla="*/ 7 h 8"/>
                  <a:gd name="T8" fmla="*/ 4 w 6"/>
                  <a:gd name="T9" fmla="*/ 5 h 8"/>
                  <a:gd name="T10" fmla="*/ 4 w 6"/>
                  <a:gd name="T11" fmla="*/ 6 h 8"/>
                  <a:gd name="T12" fmla="*/ 4 w 6"/>
                  <a:gd name="T13" fmla="*/ 2 h 8"/>
                  <a:gd name="T14" fmla="*/ 5 w 6"/>
                  <a:gd name="T15" fmla="*/ 6 h 8"/>
                  <a:gd name="T16" fmla="*/ 5 w 6"/>
                  <a:gd name="T17" fmla="*/ 6 h 8"/>
                  <a:gd name="T18" fmla="*/ 6 w 6"/>
                  <a:gd name="T19" fmla="*/ 5 h 8"/>
                  <a:gd name="T20" fmla="*/ 5 w 6"/>
                  <a:gd name="T21" fmla="*/ 3 h 8"/>
                  <a:gd name="T22" fmla="*/ 5 w 6"/>
                  <a:gd name="T23" fmla="*/ 1 h 8"/>
                  <a:gd name="T24" fmla="*/ 5 w 6"/>
                  <a:gd name="T25" fmla="*/ 3 h 8"/>
                  <a:gd name="T26" fmla="*/ 4 w 6"/>
                  <a:gd name="T27" fmla="*/ 1 h 8"/>
                  <a:gd name="T28" fmla="*/ 4 w 6"/>
                  <a:gd name="T29" fmla="*/ 2 h 8"/>
                  <a:gd name="T30" fmla="*/ 4 w 6"/>
                  <a:gd name="T31" fmla="*/ 1 h 8"/>
                  <a:gd name="T32" fmla="*/ 4 w 6"/>
                  <a:gd name="T33" fmla="*/ 2 h 8"/>
                  <a:gd name="T34" fmla="*/ 4 w 6"/>
                  <a:gd name="T35" fmla="*/ 2 h 8"/>
                  <a:gd name="T36" fmla="*/ 4 w 6"/>
                  <a:gd name="T37" fmla="*/ 4 h 8"/>
                  <a:gd name="T38" fmla="*/ 3 w 6"/>
                  <a:gd name="T39" fmla="*/ 2 h 8"/>
                  <a:gd name="T40" fmla="*/ 3 w 6"/>
                  <a:gd name="T41" fmla="*/ 3 h 8"/>
                  <a:gd name="T42" fmla="*/ 2 w 6"/>
                  <a:gd name="T43" fmla="*/ 1 h 8"/>
                  <a:gd name="T44" fmla="*/ 2 w 6"/>
                  <a:gd name="T45" fmla="*/ 3 h 8"/>
                  <a:gd name="T46" fmla="*/ 3 w 6"/>
                  <a:gd name="T47" fmla="*/ 2 h 8"/>
                  <a:gd name="T48" fmla="*/ 3 w 6"/>
                  <a:gd name="T49" fmla="*/ 5 h 8"/>
                  <a:gd name="T50" fmla="*/ 2 w 6"/>
                  <a:gd name="T51" fmla="*/ 2 h 8"/>
                  <a:gd name="T52" fmla="*/ 1 w 6"/>
                  <a:gd name="T53" fmla="*/ 3 h 8"/>
                  <a:gd name="T54" fmla="*/ 1 w 6"/>
                  <a:gd name="T55" fmla="*/ 2 h 8"/>
                  <a:gd name="T56" fmla="*/ 1 w 6"/>
                  <a:gd name="T57" fmla="*/ 4 h 8"/>
                  <a:gd name="T58" fmla="*/ 1 w 6"/>
                  <a:gd name="T59" fmla="*/ 4 h 8"/>
                  <a:gd name="T60" fmla="*/ 1 w 6"/>
                  <a:gd name="T61" fmla="*/ 5 h 8"/>
                  <a:gd name="T62" fmla="*/ 1 w 6"/>
                  <a:gd name="T63" fmla="*/ 4 h 8"/>
                  <a:gd name="T64" fmla="*/ 0 w 6"/>
                  <a:gd name="T65" fmla="*/ 6 h 8"/>
                  <a:gd name="T66" fmla="*/ 1 w 6"/>
                  <a:gd name="T67" fmla="*/ 5 h 8"/>
                  <a:gd name="T68" fmla="*/ 1 w 6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1" y="8"/>
                      <a:pt x="1" y="7"/>
                      <a:pt x="2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4" y="2"/>
                      <a:pt x="4" y="2"/>
                    </a:cubicBezTo>
                    <a:cubicBezTo>
                      <a:pt x="4" y="4"/>
                      <a:pt x="5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5"/>
                      <a:pt x="6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2"/>
                      <a:pt x="5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3" name="Freeform 822"/>
              <p:cNvSpPr>
                <a:spLocks/>
              </p:cNvSpPr>
              <p:nvPr/>
            </p:nvSpPr>
            <p:spPr bwMode="auto">
              <a:xfrm>
                <a:off x="1955" y="302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4" name="Freeform 823"/>
              <p:cNvSpPr>
                <a:spLocks/>
              </p:cNvSpPr>
              <p:nvPr/>
            </p:nvSpPr>
            <p:spPr bwMode="auto">
              <a:xfrm>
                <a:off x="1933" y="3025"/>
                <a:ext cx="11" cy="27"/>
              </a:xfrm>
              <a:custGeom>
                <a:avLst/>
                <a:gdLst>
                  <a:gd name="T0" fmla="*/ 3 w 4"/>
                  <a:gd name="T1" fmla="*/ 4 h 10"/>
                  <a:gd name="T2" fmla="*/ 2 w 4"/>
                  <a:gd name="T3" fmla="*/ 3 h 10"/>
                  <a:gd name="T4" fmla="*/ 3 w 4"/>
                  <a:gd name="T5" fmla="*/ 6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3 h 10"/>
                  <a:gd name="T12" fmla="*/ 2 w 4"/>
                  <a:gd name="T13" fmla="*/ 5 h 10"/>
                  <a:gd name="T14" fmla="*/ 1 w 4"/>
                  <a:gd name="T15" fmla="*/ 6 h 10"/>
                  <a:gd name="T16" fmla="*/ 2 w 4"/>
                  <a:gd name="T17" fmla="*/ 6 h 10"/>
                  <a:gd name="T18" fmla="*/ 1 w 4"/>
                  <a:gd name="T19" fmla="*/ 4 h 10"/>
                  <a:gd name="T20" fmla="*/ 1 w 4"/>
                  <a:gd name="T21" fmla="*/ 9 h 10"/>
                  <a:gd name="T22" fmla="*/ 1 w 4"/>
                  <a:gd name="T23" fmla="*/ 9 h 10"/>
                  <a:gd name="T24" fmla="*/ 1 w 4"/>
                  <a:gd name="T25" fmla="*/ 6 h 10"/>
                  <a:gd name="T26" fmla="*/ 1 w 4"/>
                  <a:gd name="T27" fmla="*/ 7 h 10"/>
                  <a:gd name="T28" fmla="*/ 1 w 4"/>
                  <a:gd name="T29" fmla="*/ 8 h 10"/>
                  <a:gd name="T30" fmla="*/ 4 w 4"/>
                  <a:gd name="T31" fmla="*/ 8 h 10"/>
                  <a:gd name="T32" fmla="*/ 3 w 4"/>
                  <a:gd name="T33" fmla="*/ 8 h 10"/>
                  <a:gd name="T34" fmla="*/ 4 w 4"/>
                  <a:gd name="T35" fmla="*/ 6 h 10"/>
                  <a:gd name="T36" fmla="*/ 3 w 4"/>
                  <a:gd name="T37" fmla="*/ 4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4"/>
                    </a:moveTo>
                    <a:cubicBezTo>
                      <a:pt x="3" y="4"/>
                      <a:pt x="3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5"/>
                      <a:pt x="3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5" name="Rectangle 824"/>
              <p:cNvSpPr>
                <a:spLocks noChangeArrowheads="1"/>
              </p:cNvSpPr>
              <p:nvPr/>
            </p:nvSpPr>
            <p:spPr bwMode="auto">
              <a:xfrm>
                <a:off x="194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6" name="Freeform 825"/>
              <p:cNvSpPr>
                <a:spLocks/>
              </p:cNvSpPr>
              <p:nvPr/>
            </p:nvSpPr>
            <p:spPr bwMode="auto">
              <a:xfrm>
                <a:off x="1944" y="3041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7" name="Freeform 826"/>
              <p:cNvSpPr>
                <a:spLocks/>
              </p:cNvSpPr>
              <p:nvPr/>
            </p:nvSpPr>
            <p:spPr bwMode="auto">
              <a:xfrm>
                <a:off x="1933" y="303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8" name="Freeform 827"/>
              <p:cNvSpPr>
                <a:spLocks/>
              </p:cNvSpPr>
              <p:nvPr/>
            </p:nvSpPr>
            <p:spPr bwMode="auto">
              <a:xfrm>
                <a:off x="1930" y="3038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9" name="Freeform 828"/>
              <p:cNvSpPr>
                <a:spLocks/>
              </p:cNvSpPr>
              <p:nvPr/>
            </p:nvSpPr>
            <p:spPr bwMode="auto">
              <a:xfrm>
                <a:off x="1903" y="3030"/>
                <a:ext cx="27" cy="22"/>
              </a:xfrm>
              <a:custGeom>
                <a:avLst/>
                <a:gdLst>
                  <a:gd name="T0" fmla="*/ 8 w 10"/>
                  <a:gd name="T1" fmla="*/ 3 h 8"/>
                  <a:gd name="T2" fmla="*/ 8 w 10"/>
                  <a:gd name="T3" fmla="*/ 3 h 8"/>
                  <a:gd name="T4" fmla="*/ 8 w 10"/>
                  <a:gd name="T5" fmla="*/ 3 h 8"/>
                  <a:gd name="T6" fmla="*/ 7 w 10"/>
                  <a:gd name="T7" fmla="*/ 2 h 8"/>
                  <a:gd name="T8" fmla="*/ 8 w 10"/>
                  <a:gd name="T9" fmla="*/ 3 h 8"/>
                  <a:gd name="T10" fmla="*/ 7 w 10"/>
                  <a:gd name="T11" fmla="*/ 3 h 8"/>
                  <a:gd name="T12" fmla="*/ 7 w 10"/>
                  <a:gd name="T13" fmla="*/ 5 h 8"/>
                  <a:gd name="T14" fmla="*/ 6 w 10"/>
                  <a:gd name="T15" fmla="*/ 2 h 8"/>
                  <a:gd name="T16" fmla="*/ 6 w 10"/>
                  <a:gd name="T17" fmla="*/ 6 h 8"/>
                  <a:gd name="T18" fmla="*/ 5 w 10"/>
                  <a:gd name="T19" fmla="*/ 5 h 8"/>
                  <a:gd name="T20" fmla="*/ 5 w 10"/>
                  <a:gd name="T21" fmla="*/ 4 h 8"/>
                  <a:gd name="T22" fmla="*/ 5 w 10"/>
                  <a:gd name="T23" fmla="*/ 4 h 8"/>
                  <a:gd name="T24" fmla="*/ 5 w 10"/>
                  <a:gd name="T25" fmla="*/ 3 h 8"/>
                  <a:gd name="T26" fmla="*/ 4 w 10"/>
                  <a:gd name="T27" fmla="*/ 3 h 8"/>
                  <a:gd name="T28" fmla="*/ 4 w 10"/>
                  <a:gd name="T29" fmla="*/ 2 h 8"/>
                  <a:gd name="T30" fmla="*/ 2 w 10"/>
                  <a:gd name="T31" fmla="*/ 4 h 8"/>
                  <a:gd name="T32" fmla="*/ 2 w 10"/>
                  <a:gd name="T33" fmla="*/ 3 h 8"/>
                  <a:gd name="T34" fmla="*/ 2 w 10"/>
                  <a:gd name="T35" fmla="*/ 6 h 8"/>
                  <a:gd name="T36" fmla="*/ 2 w 10"/>
                  <a:gd name="T37" fmla="*/ 6 h 8"/>
                  <a:gd name="T38" fmla="*/ 2 w 10"/>
                  <a:gd name="T39" fmla="*/ 3 h 8"/>
                  <a:gd name="T40" fmla="*/ 1 w 10"/>
                  <a:gd name="T41" fmla="*/ 4 h 8"/>
                  <a:gd name="T42" fmla="*/ 1 w 10"/>
                  <a:gd name="T43" fmla="*/ 3 h 8"/>
                  <a:gd name="T44" fmla="*/ 1 w 10"/>
                  <a:gd name="T45" fmla="*/ 5 h 8"/>
                  <a:gd name="T46" fmla="*/ 0 w 10"/>
                  <a:gd name="T47" fmla="*/ 5 h 8"/>
                  <a:gd name="T48" fmla="*/ 1 w 10"/>
                  <a:gd name="T49" fmla="*/ 8 h 8"/>
                  <a:gd name="T50" fmla="*/ 3 w 10"/>
                  <a:gd name="T51" fmla="*/ 7 h 8"/>
                  <a:gd name="T52" fmla="*/ 3 w 10"/>
                  <a:gd name="T53" fmla="*/ 5 h 8"/>
                  <a:gd name="T54" fmla="*/ 4 w 10"/>
                  <a:gd name="T55" fmla="*/ 7 h 8"/>
                  <a:gd name="T56" fmla="*/ 3 w 10"/>
                  <a:gd name="T57" fmla="*/ 5 h 8"/>
                  <a:gd name="T58" fmla="*/ 4 w 10"/>
                  <a:gd name="T59" fmla="*/ 7 h 8"/>
                  <a:gd name="T60" fmla="*/ 4 w 10"/>
                  <a:gd name="T61" fmla="*/ 5 h 8"/>
                  <a:gd name="T62" fmla="*/ 5 w 10"/>
                  <a:gd name="T63" fmla="*/ 8 h 8"/>
                  <a:gd name="T64" fmla="*/ 8 w 10"/>
                  <a:gd name="T65" fmla="*/ 6 h 8"/>
                  <a:gd name="T66" fmla="*/ 8 w 10"/>
                  <a:gd name="T67" fmla="*/ 5 h 8"/>
                  <a:gd name="T68" fmla="*/ 9 w 10"/>
                  <a:gd name="T69" fmla="*/ 5 h 8"/>
                  <a:gd name="T70" fmla="*/ 9 w 10"/>
                  <a:gd name="T71" fmla="*/ 3 h 8"/>
                  <a:gd name="T72" fmla="*/ 10 w 10"/>
                  <a:gd name="T73" fmla="*/ 6 h 8"/>
                  <a:gd name="T74" fmla="*/ 10 w 10"/>
                  <a:gd name="T75" fmla="*/ 6 h 8"/>
                  <a:gd name="T76" fmla="*/ 10 w 10"/>
                  <a:gd name="T77" fmla="*/ 5 h 8"/>
                  <a:gd name="T78" fmla="*/ 10 w 10"/>
                  <a:gd name="T79" fmla="*/ 6 h 8"/>
                  <a:gd name="T80" fmla="*/ 9 w 10"/>
                  <a:gd name="T81" fmla="*/ 2 h 8"/>
                  <a:gd name="T82" fmla="*/ 8 w 10"/>
                  <a:gd name="T83" fmla="*/ 1 h 8"/>
                  <a:gd name="T84" fmla="*/ 8 w 10"/>
                  <a:gd name="T8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8" y="3"/>
                    </a:moveTo>
                    <a:cubicBezTo>
                      <a:pt x="8" y="3"/>
                      <a:pt x="8" y="4"/>
                      <a:pt x="8" y="3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8" y="1"/>
                      <a:pt x="8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8" y="4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6" y="4"/>
                      <a:pt x="6" y="6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3"/>
                      <a:pt x="2" y="6"/>
                    </a:cubicBezTo>
                    <a:cubicBezTo>
                      <a:pt x="2" y="3"/>
                      <a:pt x="2" y="7"/>
                      <a:pt x="2" y="6"/>
                    </a:cubicBezTo>
                    <a:cubicBezTo>
                      <a:pt x="1" y="4"/>
                      <a:pt x="2" y="5"/>
                      <a:pt x="2" y="3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1" y="7"/>
                      <a:pt x="2" y="6"/>
                      <a:pt x="3" y="7"/>
                    </a:cubicBezTo>
                    <a:cubicBezTo>
                      <a:pt x="3" y="5"/>
                      <a:pt x="3" y="7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7" y="5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8" y="2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5"/>
                      <a:pt x="8" y="0"/>
                      <a:pt x="8" y="1"/>
                    </a:cubicBezTo>
                    <a:cubicBezTo>
                      <a:pt x="8" y="2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0" name="Freeform 829"/>
              <p:cNvSpPr>
                <a:spLocks/>
              </p:cNvSpPr>
              <p:nvPr/>
            </p:nvSpPr>
            <p:spPr bwMode="auto">
              <a:xfrm>
                <a:off x="1930" y="304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1" name="Freeform 830"/>
              <p:cNvSpPr>
                <a:spLocks/>
              </p:cNvSpPr>
              <p:nvPr/>
            </p:nvSpPr>
            <p:spPr bwMode="auto">
              <a:xfrm>
                <a:off x="1903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2" name="Rectangle 831"/>
              <p:cNvSpPr>
                <a:spLocks noChangeArrowheads="1"/>
              </p:cNvSpPr>
              <p:nvPr/>
            </p:nvSpPr>
            <p:spPr bwMode="auto">
              <a:xfrm>
                <a:off x="1930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3" name="Freeform 832"/>
              <p:cNvSpPr>
                <a:spLocks/>
              </p:cNvSpPr>
              <p:nvPr/>
            </p:nvSpPr>
            <p:spPr bwMode="auto">
              <a:xfrm>
                <a:off x="1930" y="303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4" name="Freeform 833"/>
              <p:cNvSpPr>
                <a:spLocks/>
              </p:cNvSpPr>
              <p:nvPr/>
            </p:nvSpPr>
            <p:spPr bwMode="auto">
              <a:xfrm>
                <a:off x="189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5" name="Freeform 834"/>
              <p:cNvSpPr>
                <a:spLocks/>
              </p:cNvSpPr>
              <p:nvPr/>
            </p:nvSpPr>
            <p:spPr bwMode="auto">
              <a:xfrm>
                <a:off x="1887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6" name="Freeform 835"/>
              <p:cNvSpPr>
                <a:spLocks/>
              </p:cNvSpPr>
              <p:nvPr/>
            </p:nvSpPr>
            <p:spPr bwMode="auto">
              <a:xfrm>
                <a:off x="1854" y="3036"/>
                <a:ext cx="49" cy="30"/>
              </a:xfrm>
              <a:custGeom>
                <a:avLst/>
                <a:gdLst>
                  <a:gd name="T0" fmla="*/ 1 w 18"/>
                  <a:gd name="T1" fmla="*/ 6 h 11"/>
                  <a:gd name="T2" fmla="*/ 1 w 18"/>
                  <a:gd name="T3" fmla="*/ 8 h 11"/>
                  <a:gd name="T4" fmla="*/ 1 w 18"/>
                  <a:gd name="T5" fmla="*/ 9 h 11"/>
                  <a:gd name="T6" fmla="*/ 2 w 18"/>
                  <a:gd name="T7" fmla="*/ 8 h 11"/>
                  <a:gd name="T8" fmla="*/ 4 w 18"/>
                  <a:gd name="T9" fmla="*/ 8 h 11"/>
                  <a:gd name="T10" fmla="*/ 6 w 18"/>
                  <a:gd name="T11" fmla="*/ 8 h 11"/>
                  <a:gd name="T12" fmla="*/ 7 w 18"/>
                  <a:gd name="T13" fmla="*/ 6 h 11"/>
                  <a:gd name="T14" fmla="*/ 8 w 18"/>
                  <a:gd name="T15" fmla="*/ 7 h 11"/>
                  <a:gd name="T16" fmla="*/ 9 w 18"/>
                  <a:gd name="T17" fmla="*/ 7 h 11"/>
                  <a:gd name="T18" fmla="*/ 9 w 18"/>
                  <a:gd name="T19" fmla="*/ 4 h 11"/>
                  <a:gd name="T20" fmla="*/ 10 w 18"/>
                  <a:gd name="T21" fmla="*/ 4 h 11"/>
                  <a:gd name="T22" fmla="*/ 10 w 18"/>
                  <a:gd name="T23" fmla="*/ 5 h 11"/>
                  <a:gd name="T24" fmla="*/ 12 w 18"/>
                  <a:gd name="T25" fmla="*/ 5 h 11"/>
                  <a:gd name="T26" fmla="*/ 13 w 18"/>
                  <a:gd name="T27" fmla="*/ 5 h 11"/>
                  <a:gd name="T28" fmla="*/ 14 w 18"/>
                  <a:gd name="T29" fmla="*/ 4 h 11"/>
                  <a:gd name="T30" fmla="*/ 14 w 18"/>
                  <a:gd name="T31" fmla="*/ 3 h 11"/>
                  <a:gd name="T32" fmla="*/ 15 w 18"/>
                  <a:gd name="T33" fmla="*/ 5 h 11"/>
                  <a:gd name="T34" fmla="*/ 15 w 18"/>
                  <a:gd name="T35" fmla="*/ 4 h 11"/>
                  <a:gd name="T36" fmla="*/ 18 w 18"/>
                  <a:gd name="T37" fmla="*/ 4 h 11"/>
                  <a:gd name="T38" fmla="*/ 17 w 18"/>
                  <a:gd name="T39" fmla="*/ 4 h 11"/>
                  <a:gd name="T40" fmla="*/ 16 w 18"/>
                  <a:gd name="T41" fmla="*/ 5 h 11"/>
                  <a:gd name="T42" fmla="*/ 16 w 18"/>
                  <a:gd name="T43" fmla="*/ 1 h 11"/>
                  <a:gd name="T44" fmla="*/ 15 w 18"/>
                  <a:gd name="T45" fmla="*/ 1 h 11"/>
                  <a:gd name="T46" fmla="*/ 15 w 18"/>
                  <a:gd name="T47" fmla="*/ 1 h 11"/>
                  <a:gd name="T48" fmla="*/ 14 w 18"/>
                  <a:gd name="T49" fmla="*/ 1 h 11"/>
                  <a:gd name="T50" fmla="*/ 13 w 18"/>
                  <a:gd name="T51" fmla="*/ 1 h 11"/>
                  <a:gd name="T52" fmla="*/ 12 w 18"/>
                  <a:gd name="T53" fmla="*/ 2 h 11"/>
                  <a:gd name="T54" fmla="*/ 12 w 18"/>
                  <a:gd name="T55" fmla="*/ 1 h 11"/>
                  <a:gd name="T56" fmla="*/ 11 w 18"/>
                  <a:gd name="T57" fmla="*/ 1 h 11"/>
                  <a:gd name="T58" fmla="*/ 11 w 18"/>
                  <a:gd name="T59" fmla="*/ 2 h 11"/>
                  <a:gd name="T60" fmla="*/ 10 w 18"/>
                  <a:gd name="T61" fmla="*/ 3 h 11"/>
                  <a:gd name="T62" fmla="*/ 10 w 18"/>
                  <a:gd name="T63" fmla="*/ 1 h 11"/>
                  <a:gd name="T64" fmla="*/ 9 w 18"/>
                  <a:gd name="T65" fmla="*/ 1 h 11"/>
                  <a:gd name="T66" fmla="*/ 8 w 18"/>
                  <a:gd name="T67" fmla="*/ 3 h 11"/>
                  <a:gd name="T68" fmla="*/ 7 w 18"/>
                  <a:gd name="T69" fmla="*/ 4 h 11"/>
                  <a:gd name="T70" fmla="*/ 6 w 18"/>
                  <a:gd name="T71" fmla="*/ 5 h 11"/>
                  <a:gd name="T72" fmla="*/ 5 w 18"/>
                  <a:gd name="T73" fmla="*/ 5 h 11"/>
                  <a:gd name="T74" fmla="*/ 3 w 18"/>
                  <a:gd name="T75" fmla="*/ 5 h 11"/>
                  <a:gd name="T76" fmla="*/ 4 w 18"/>
                  <a:gd name="T77" fmla="*/ 7 h 11"/>
                  <a:gd name="T78" fmla="*/ 3 w 18"/>
                  <a:gd name="T7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11">
                    <a:moveTo>
                      <a:pt x="2" y="4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9"/>
                      <a:pt x="1" y="9"/>
                    </a:cubicBezTo>
                    <a:cubicBezTo>
                      <a:pt x="2" y="9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11"/>
                      <a:pt x="4" y="4"/>
                      <a:pt x="4" y="8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8"/>
                      <a:pt x="6" y="7"/>
                      <a:pt x="6" y="8"/>
                    </a:cubicBezTo>
                    <a:cubicBezTo>
                      <a:pt x="5" y="5"/>
                      <a:pt x="7" y="10"/>
                      <a:pt x="6" y="5"/>
                    </a:cubicBezTo>
                    <a:cubicBezTo>
                      <a:pt x="7" y="7"/>
                      <a:pt x="6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5"/>
                      <a:pt x="8" y="7"/>
                    </a:cubicBezTo>
                    <a:cubicBezTo>
                      <a:pt x="8" y="7"/>
                      <a:pt x="8" y="6"/>
                      <a:pt x="8" y="4"/>
                    </a:cubicBezTo>
                    <a:cubicBezTo>
                      <a:pt x="8" y="5"/>
                      <a:pt x="8" y="5"/>
                      <a:pt x="9" y="7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2"/>
                      <a:pt x="9" y="2"/>
                    </a:cubicBezTo>
                    <a:cubicBezTo>
                      <a:pt x="10" y="4"/>
                      <a:pt x="9" y="2"/>
                      <a:pt x="10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6"/>
                      <a:pt x="11" y="6"/>
                    </a:cubicBezTo>
                    <a:cubicBezTo>
                      <a:pt x="11" y="7"/>
                      <a:pt x="11" y="4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6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2"/>
                      <a:pt x="14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5"/>
                      <a:pt x="14" y="6"/>
                    </a:cubicBezTo>
                    <a:cubicBezTo>
                      <a:pt x="14" y="5"/>
                      <a:pt x="15" y="6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3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7"/>
                      <a:pt x="18" y="4"/>
                    </a:cubicBezTo>
                    <a:cubicBezTo>
                      <a:pt x="18" y="3"/>
                      <a:pt x="17" y="1"/>
                      <a:pt x="17" y="1"/>
                    </a:cubicBezTo>
                    <a:cubicBezTo>
                      <a:pt x="17" y="1"/>
                      <a:pt x="17" y="3"/>
                      <a:pt x="17" y="4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5"/>
                    </a:cubicBezTo>
                    <a:cubicBezTo>
                      <a:pt x="16" y="6"/>
                      <a:pt x="16" y="3"/>
                      <a:pt x="16" y="4"/>
                    </a:cubicBezTo>
                    <a:cubicBezTo>
                      <a:pt x="16" y="3"/>
                      <a:pt x="16" y="2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3"/>
                      <a:pt x="15" y="0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3"/>
                      <a:pt x="13" y="3"/>
                    </a:cubicBezTo>
                    <a:cubicBezTo>
                      <a:pt x="13" y="1"/>
                      <a:pt x="13" y="2"/>
                      <a:pt x="13" y="1"/>
                    </a:cubicBezTo>
                    <a:cubicBezTo>
                      <a:pt x="13" y="3"/>
                      <a:pt x="12" y="1"/>
                      <a:pt x="12" y="2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1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1" y="0"/>
                      <a:pt x="11" y="3"/>
                      <a:pt x="11" y="2"/>
                    </a:cubicBezTo>
                    <a:cubicBezTo>
                      <a:pt x="11" y="3"/>
                      <a:pt x="10" y="3"/>
                      <a:pt x="11" y="5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5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1"/>
                      <a:pt x="9" y="3"/>
                      <a:pt x="9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3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6"/>
                      <a:pt x="3" y="1"/>
                      <a:pt x="3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5" y="7"/>
                      <a:pt x="4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2"/>
                      <a:pt x="2" y="7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7" name="Freeform 836"/>
              <p:cNvSpPr>
                <a:spLocks/>
              </p:cNvSpPr>
              <p:nvPr/>
            </p:nvSpPr>
            <p:spPr bwMode="auto">
              <a:xfrm>
                <a:off x="1870" y="3041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8" name="Freeform 837"/>
              <p:cNvSpPr>
                <a:spLocks/>
              </p:cNvSpPr>
              <p:nvPr/>
            </p:nvSpPr>
            <p:spPr bwMode="auto">
              <a:xfrm>
                <a:off x="1870" y="304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9" name="Freeform 838"/>
              <p:cNvSpPr>
                <a:spLocks/>
              </p:cNvSpPr>
              <p:nvPr/>
            </p:nvSpPr>
            <p:spPr bwMode="auto">
              <a:xfrm>
                <a:off x="1854" y="3047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0" name="Freeform 839"/>
              <p:cNvSpPr>
                <a:spLocks/>
              </p:cNvSpPr>
              <p:nvPr/>
            </p:nvSpPr>
            <p:spPr bwMode="auto">
              <a:xfrm>
                <a:off x="1854" y="304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1" name="Freeform 840"/>
              <p:cNvSpPr>
                <a:spLocks/>
              </p:cNvSpPr>
              <p:nvPr/>
            </p:nvSpPr>
            <p:spPr bwMode="auto">
              <a:xfrm>
                <a:off x="1829" y="3047"/>
                <a:ext cx="25" cy="21"/>
              </a:xfrm>
              <a:custGeom>
                <a:avLst/>
                <a:gdLst>
                  <a:gd name="T0" fmla="*/ 2 w 9"/>
                  <a:gd name="T1" fmla="*/ 4 h 8"/>
                  <a:gd name="T2" fmla="*/ 1 w 9"/>
                  <a:gd name="T3" fmla="*/ 5 h 8"/>
                  <a:gd name="T4" fmla="*/ 1 w 9"/>
                  <a:gd name="T5" fmla="*/ 4 h 8"/>
                  <a:gd name="T6" fmla="*/ 0 w 9"/>
                  <a:gd name="T7" fmla="*/ 7 h 8"/>
                  <a:gd name="T8" fmla="*/ 5 w 9"/>
                  <a:gd name="T9" fmla="*/ 5 h 8"/>
                  <a:gd name="T10" fmla="*/ 5 w 9"/>
                  <a:gd name="T11" fmla="*/ 6 h 8"/>
                  <a:gd name="T12" fmla="*/ 6 w 9"/>
                  <a:gd name="T13" fmla="*/ 4 h 8"/>
                  <a:gd name="T14" fmla="*/ 6 w 9"/>
                  <a:gd name="T15" fmla="*/ 6 h 8"/>
                  <a:gd name="T16" fmla="*/ 7 w 9"/>
                  <a:gd name="T17" fmla="*/ 5 h 8"/>
                  <a:gd name="T18" fmla="*/ 7 w 9"/>
                  <a:gd name="T19" fmla="*/ 4 h 8"/>
                  <a:gd name="T20" fmla="*/ 7 w 9"/>
                  <a:gd name="T21" fmla="*/ 5 h 8"/>
                  <a:gd name="T22" fmla="*/ 7 w 9"/>
                  <a:gd name="T23" fmla="*/ 4 h 8"/>
                  <a:gd name="T24" fmla="*/ 8 w 9"/>
                  <a:gd name="T25" fmla="*/ 4 h 8"/>
                  <a:gd name="T26" fmla="*/ 8 w 9"/>
                  <a:gd name="T27" fmla="*/ 5 h 8"/>
                  <a:gd name="T28" fmla="*/ 8 w 9"/>
                  <a:gd name="T29" fmla="*/ 4 h 8"/>
                  <a:gd name="T30" fmla="*/ 8 w 9"/>
                  <a:gd name="T31" fmla="*/ 5 h 8"/>
                  <a:gd name="T32" fmla="*/ 9 w 9"/>
                  <a:gd name="T33" fmla="*/ 3 h 8"/>
                  <a:gd name="T34" fmla="*/ 9 w 9"/>
                  <a:gd name="T35" fmla="*/ 2 h 8"/>
                  <a:gd name="T36" fmla="*/ 8 w 9"/>
                  <a:gd name="T37" fmla="*/ 3 h 8"/>
                  <a:gd name="T38" fmla="*/ 9 w 9"/>
                  <a:gd name="T39" fmla="*/ 3 h 8"/>
                  <a:gd name="T40" fmla="*/ 8 w 9"/>
                  <a:gd name="T41" fmla="*/ 4 h 8"/>
                  <a:gd name="T42" fmla="*/ 8 w 9"/>
                  <a:gd name="T43" fmla="*/ 2 h 8"/>
                  <a:gd name="T44" fmla="*/ 7 w 9"/>
                  <a:gd name="T45" fmla="*/ 1 h 8"/>
                  <a:gd name="T46" fmla="*/ 7 w 9"/>
                  <a:gd name="T47" fmla="*/ 1 h 8"/>
                  <a:gd name="T48" fmla="*/ 7 w 9"/>
                  <a:gd name="T49" fmla="*/ 1 h 8"/>
                  <a:gd name="T50" fmla="*/ 7 w 9"/>
                  <a:gd name="T51" fmla="*/ 2 h 8"/>
                  <a:gd name="T52" fmla="*/ 7 w 9"/>
                  <a:gd name="T53" fmla="*/ 4 h 8"/>
                  <a:gd name="T54" fmla="*/ 7 w 9"/>
                  <a:gd name="T55" fmla="*/ 4 h 8"/>
                  <a:gd name="T56" fmla="*/ 7 w 9"/>
                  <a:gd name="T57" fmla="*/ 2 h 8"/>
                  <a:gd name="T58" fmla="*/ 7 w 9"/>
                  <a:gd name="T59" fmla="*/ 3 h 8"/>
                  <a:gd name="T60" fmla="*/ 6 w 9"/>
                  <a:gd name="T61" fmla="*/ 1 h 8"/>
                  <a:gd name="T62" fmla="*/ 6 w 9"/>
                  <a:gd name="T63" fmla="*/ 3 h 8"/>
                  <a:gd name="T64" fmla="*/ 4 w 9"/>
                  <a:gd name="T65" fmla="*/ 4 h 8"/>
                  <a:gd name="T66" fmla="*/ 5 w 9"/>
                  <a:gd name="T67" fmla="*/ 2 h 8"/>
                  <a:gd name="T68" fmla="*/ 4 w 9"/>
                  <a:gd name="T69" fmla="*/ 4 h 8"/>
                  <a:gd name="T70" fmla="*/ 3 w 9"/>
                  <a:gd name="T71" fmla="*/ 3 h 8"/>
                  <a:gd name="T72" fmla="*/ 3 w 9"/>
                  <a:gd name="T73" fmla="*/ 4 h 8"/>
                  <a:gd name="T74" fmla="*/ 2 w 9"/>
                  <a:gd name="T75" fmla="*/ 4 h 8"/>
                  <a:gd name="T76" fmla="*/ 2 w 9"/>
                  <a:gd name="T77" fmla="*/ 4 h 8"/>
                  <a:gd name="T78" fmla="*/ 2 w 9"/>
                  <a:gd name="T79" fmla="*/ 6 h 8"/>
                  <a:gd name="T80" fmla="*/ 2 w 9"/>
                  <a:gd name="T8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8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2" y="6"/>
                      <a:pt x="3" y="7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6" y="8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3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7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1"/>
                      <a:pt x="9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6"/>
                      <a:pt x="8" y="2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0"/>
                      <a:pt x="8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3"/>
                      <a:pt x="7" y="5"/>
                      <a:pt x="7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5" y="2"/>
                      <a:pt x="4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2" name="Freeform 841"/>
              <p:cNvSpPr>
                <a:spLocks/>
              </p:cNvSpPr>
              <p:nvPr/>
            </p:nvSpPr>
            <p:spPr bwMode="auto">
              <a:xfrm>
                <a:off x="1829" y="3057"/>
                <a:ext cx="0" cy="9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3" name="Freeform 842"/>
              <p:cNvSpPr>
                <a:spLocks/>
              </p:cNvSpPr>
              <p:nvPr/>
            </p:nvSpPr>
            <p:spPr bwMode="auto">
              <a:xfrm>
                <a:off x="1816" y="3055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5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4 w 5"/>
                  <a:gd name="T15" fmla="*/ 2 h 6"/>
                  <a:gd name="T16" fmla="*/ 4 w 5"/>
                  <a:gd name="T17" fmla="*/ 3 h 6"/>
                  <a:gd name="T18" fmla="*/ 4 w 5"/>
                  <a:gd name="T19" fmla="*/ 2 h 6"/>
                  <a:gd name="T20" fmla="*/ 3 w 5"/>
                  <a:gd name="T21" fmla="*/ 4 h 6"/>
                  <a:gd name="T22" fmla="*/ 3 w 5"/>
                  <a:gd name="T23" fmla="*/ 2 h 6"/>
                  <a:gd name="T24" fmla="*/ 3 w 5"/>
                  <a:gd name="T25" fmla="*/ 1 h 6"/>
                  <a:gd name="T26" fmla="*/ 3 w 5"/>
                  <a:gd name="T27" fmla="*/ 2 h 6"/>
                  <a:gd name="T28" fmla="*/ 3 w 5"/>
                  <a:gd name="T29" fmla="*/ 3 h 6"/>
                  <a:gd name="T30" fmla="*/ 2 w 5"/>
                  <a:gd name="T31" fmla="*/ 1 h 6"/>
                  <a:gd name="T32" fmla="*/ 1 w 5"/>
                  <a:gd name="T33" fmla="*/ 2 h 6"/>
                  <a:gd name="T34" fmla="*/ 0 w 5"/>
                  <a:gd name="T35" fmla="*/ 4 h 6"/>
                  <a:gd name="T36" fmla="*/ 1 w 5"/>
                  <a:gd name="T37" fmla="*/ 3 h 6"/>
                  <a:gd name="T38" fmla="*/ 0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5"/>
                      <a:pt x="3" y="2"/>
                      <a:pt x="2" y="1"/>
                    </a:cubicBezTo>
                    <a:cubicBezTo>
                      <a:pt x="2" y="2"/>
                      <a:pt x="1" y="4"/>
                      <a:pt x="1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0" y="6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4" name="Freeform 843"/>
              <p:cNvSpPr>
                <a:spLocks/>
              </p:cNvSpPr>
              <p:nvPr/>
            </p:nvSpPr>
            <p:spPr bwMode="auto">
              <a:xfrm>
                <a:off x="1819" y="306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5" name="Freeform 844"/>
              <p:cNvSpPr>
                <a:spLocks/>
              </p:cNvSpPr>
              <p:nvPr/>
            </p:nvSpPr>
            <p:spPr bwMode="auto">
              <a:xfrm>
                <a:off x="1587" y="1760"/>
                <a:ext cx="193" cy="204"/>
              </a:xfrm>
              <a:custGeom>
                <a:avLst/>
                <a:gdLst>
                  <a:gd name="T0" fmla="*/ 34 w 71"/>
                  <a:gd name="T1" fmla="*/ 5 h 75"/>
                  <a:gd name="T2" fmla="*/ 38 w 71"/>
                  <a:gd name="T3" fmla="*/ 53 h 75"/>
                  <a:gd name="T4" fmla="*/ 43 w 71"/>
                  <a:gd name="T5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34" y="5"/>
                    </a:moveTo>
                    <a:cubicBezTo>
                      <a:pt x="0" y="7"/>
                      <a:pt x="9" y="75"/>
                      <a:pt x="38" y="53"/>
                    </a:cubicBezTo>
                    <a:cubicBezTo>
                      <a:pt x="48" y="44"/>
                      <a:pt x="71" y="0"/>
                      <a:pt x="43" y="1"/>
                    </a:cubicBezTo>
                  </a:path>
                </a:pathLst>
              </a:custGeom>
              <a:solidFill>
                <a:srgbClr val="FFF1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6" name="Freeform 845"/>
              <p:cNvSpPr>
                <a:spLocks/>
              </p:cNvSpPr>
              <p:nvPr/>
            </p:nvSpPr>
            <p:spPr bwMode="auto">
              <a:xfrm>
                <a:off x="1533" y="2600"/>
                <a:ext cx="207" cy="19"/>
              </a:xfrm>
              <a:custGeom>
                <a:avLst/>
                <a:gdLst>
                  <a:gd name="T0" fmla="*/ 59 w 76"/>
                  <a:gd name="T1" fmla="*/ 1 h 7"/>
                  <a:gd name="T2" fmla="*/ 54 w 76"/>
                  <a:gd name="T3" fmla="*/ 1 h 7"/>
                  <a:gd name="T4" fmla="*/ 34 w 76"/>
                  <a:gd name="T5" fmla="*/ 2 h 7"/>
                  <a:gd name="T6" fmla="*/ 1 w 76"/>
                  <a:gd name="T7" fmla="*/ 2 h 7"/>
                  <a:gd name="T8" fmla="*/ 0 w 76"/>
                  <a:gd name="T9" fmla="*/ 6 h 7"/>
                  <a:gd name="T10" fmla="*/ 34 w 76"/>
                  <a:gd name="T11" fmla="*/ 6 h 7"/>
                  <a:gd name="T12" fmla="*/ 54 w 76"/>
                  <a:gd name="T13" fmla="*/ 5 h 7"/>
                  <a:gd name="T14" fmla="*/ 58 w 76"/>
                  <a:gd name="T15" fmla="*/ 5 h 7"/>
                  <a:gd name="T16" fmla="*/ 76 w 76"/>
                  <a:gd name="T17" fmla="*/ 4 h 7"/>
                  <a:gd name="T18" fmla="*/ 75 w 76"/>
                  <a:gd name="T19" fmla="*/ 0 h 7"/>
                  <a:gd name="T20" fmla="*/ 59 w 76"/>
                  <a:gd name="T2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7">
                    <a:moveTo>
                      <a:pt x="59" y="1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48" y="1"/>
                      <a:pt x="41" y="2"/>
                      <a:pt x="34" y="2"/>
                    </a:cubicBezTo>
                    <a:cubicBezTo>
                      <a:pt x="22" y="3"/>
                      <a:pt x="10" y="4"/>
                      <a:pt x="1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7"/>
                      <a:pt x="22" y="6"/>
                      <a:pt x="34" y="6"/>
                    </a:cubicBezTo>
                    <a:cubicBezTo>
                      <a:pt x="41" y="5"/>
                      <a:pt x="48" y="5"/>
                      <a:pt x="54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64" y="5"/>
                      <a:pt x="72" y="5"/>
                      <a:pt x="76" y="4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1" y="2"/>
                      <a:pt x="64" y="2"/>
                      <a:pt x="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7" name="Freeform 846"/>
              <p:cNvSpPr>
                <a:spLocks/>
              </p:cNvSpPr>
              <p:nvPr/>
            </p:nvSpPr>
            <p:spPr bwMode="auto">
              <a:xfrm>
                <a:off x="1568" y="2970"/>
                <a:ext cx="6" cy="0"/>
              </a:xfrm>
              <a:custGeom>
                <a:avLst/>
                <a:gdLst>
                  <a:gd name="T0" fmla="*/ 3 w 6"/>
                  <a:gd name="T1" fmla="*/ 0 w 6"/>
                  <a:gd name="T2" fmla="*/ 6 w 6"/>
                  <a:gd name="T3" fmla="*/ 3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3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8" name="Freeform 847"/>
              <p:cNvSpPr>
                <a:spLocks/>
              </p:cNvSpPr>
              <p:nvPr/>
            </p:nvSpPr>
            <p:spPr bwMode="auto">
              <a:xfrm>
                <a:off x="1563" y="296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9" name="Freeform 848"/>
              <p:cNvSpPr>
                <a:spLocks/>
              </p:cNvSpPr>
              <p:nvPr/>
            </p:nvSpPr>
            <p:spPr bwMode="auto">
              <a:xfrm>
                <a:off x="1565" y="296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0" name="Freeform 849"/>
              <p:cNvSpPr>
                <a:spLocks/>
              </p:cNvSpPr>
              <p:nvPr/>
            </p:nvSpPr>
            <p:spPr bwMode="auto">
              <a:xfrm>
                <a:off x="1565" y="296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1" name="Freeform 850"/>
              <p:cNvSpPr>
                <a:spLocks/>
              </p:cNvSpPr>
              <p:nvPr/>
            </p:nvSpPr>
            <p:spPr bwMode="auto">
              <a:xfrm>
                <a:off x="1563" y="297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2" name="Freeform 851"/>
              <p:cNvSpPr>
                <a:spLocks/>
              </p:cNvSpPr>
              <p:nvPr/>
            </p:nvSpPr>
            <p:spPr bwMode="auto">
              <a:xfrm>
                <a:off x="1563" y="2962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1"/>
                      <a:pt x="0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3" name="Freeform 852"/>
              <p:cNvSpPr>
                <a:spLocks/>
              </p:cNvSpPr>
              <p:nvPr/>
            </p:nvSpPr>
            <p:spPr bwMode="auto">
              <a:xfrm>
                <a:off x="1563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4" name="Freeform 853"/>
              <p:cNvSpPr>
                <a:spLocks/>
              </p:cNvSpPr>
              <p:nvPr/>
            </p:nvSpPr>
            <p:spPr bwMode="auto">
              <a:xfrm>
                <a:off x="1565" y="296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5" name="Freeform 854"/>
              <p:cNvSpPr>
                <a:spLocks/>
              </p:cNvSpPr>
              <p:nvPr/>
            </p:nvSpPr>
            <p:spPr bwMode="auto">
              <a:xfrm>
                <a:off x="1560" y="2960"/>
                <a:ext cx="3" cy="13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1" y="2"/>
                      <a:pt x="0" y="5"/>
                      <a:pt x="1" y="3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6" name="Freeform 855"/>
              <p:cNvSpPr>
                <a:spLocks/>
              </p:cNvSpPr>
              <p:nvPr/>
            </p:nvSpPr>
            <p:spPr bwMode="auto">
              <a:xfrm>
                <a:off x="1563" y="29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7" name="Freeform 856"/>
              <p:cNvSpPr>
                <a:spLocks/>
              </p:cNvSpPr>
              <p:nvPr/>
            </p:nvSpPr>
            <p:spPr bwMode="auto">
              <a:xfrm>
                <a:off x="1557" y="2957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3 h 4"/>
                  <a:gd name="T6" fmla="*/ 2 w 3"/>
                  <a:gd name="T7" fmla="*/ 2 h 4"/>
                  <a:gd name="T8" fmla="*/ 0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8" name="Rectangle 857"/>
              <p:cNvSpPr>
                <a:spLocks noChangeArrowheads="1"/>
              </p:cNvSpPr>
              <p:nvPr/>
            </p:nvSpPr>
            <p:spPr bwMode="auto">
              <a:xfrm>
                <a:off x="1560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9" name="Freeform 858"/>
              <p:cNvSpPr>
                <a:spLocks/>
              </p:cNvSpPr>
              <p:nvPr/>
            </p:nvSpPr>
            <p:spPr bwMode="auto">
              <a:xfrm>
                <a:off x="1554" y="2960"/>
                <a:ext cx="9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0" name="Freeform 859"/>
              <p:cNvSpPr>
                <a:spLocks/>
              </p:cNvSpPr>
              <p:nvPr/>
            </p:nvSpPr>
            <p:spPr bwMode="auto">
              <a:xfrm>
                <a:off x="1554" y="296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1" name="Rectangle 860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2" name="Freeform 861"/>
              <p:cNvSpPr>
                <a:spLocks/>
              </p:cNvSpPr>
              <p:nvPr/>
            </p:nvSpPr>
            <p:spPr bwMode="auto">
              <a:xfrm>
                <a:off x="1554" y="296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3" name="Freeform 862"/>
              <p:cNvSpPr>
                <a:spLocks/>
              </p:cNvSpPr>
              <p:nvPr/>
            </p:nvSpPr>
            <p:spPr bwMode="auto">
              <a:xfrm>
                <a:off x="1552" y="2946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3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0 h 15"/>
                  <a:gd name="T54" fmla="*/ 2 w 10"/>
                  <a:gd name="T55" fmla="*/ 10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4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6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2 h 15"/>
                  <a:gd name="T90" fmla="*/ 9 w 10"/>
                  <a:gd name="T91" fmla="*/ 4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9" y="3"/>
                      <a:pt x="9" y="3"/>
                    </a:cubicBezTo>
                    <a:cubicBezTo>
                      <a:pt x="9" y="2"/>
                      <a:pt x="9" y="3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1" y="5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4" name="Rectangle 863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5" name="Freeform 864"/>
              <p:cNvSpPr>
                <a:spLocks/>
              </p:cNvSpPr>
              <p:nvPr/>
            </p:nvSpPr>
            <p:spPr bwMode="auto">
              <a:xfrm>
                <a:off x="1579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6" name="Rectangle 865"/>
              <p:cNvSpPr>
                <a:spLocks noChangeArrowheads="1"/>
              </p:cNvSpPr>
              <p:nvPr/>
            </p:nvSpPr>
            <p:spPr bwMode="auto">
              <a:xfrm>
                <a:off x="1568" y="294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7" name="Freeform 866"/>
              <p:cNvSpPr>
                <a:spLocks/>
              </p:cNvSpPr>
              <p:nvPr/>
            </p:nvSpPr>
            <p:spPr bwMode="auto">
              <a:xfrm>
                <a:off x="1574" y="296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8" name="Freeform 867"/>
              <p:cNvSpPr>
                <a:spLocks/>
              </p:cNvSpPr>
              <p:nvPr/>
            </p:nvSpPr>
            <p:spPr bwMode="auto">
              <a:xfrm>
                <a:off x="1571" y="296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9" name="Rectangle 868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0" name="Freeform 869"/>
              <p:cNvSpPr>
                <a:spLocks/>
              </p:cNvSpPr>
              <p:nvPr/>
            </p:nvSpPr>
            <p:spPr bwMode="auto">
              <a:xfrm>
                <a:off x="1563" y="2938"/>
                <a:ext cx="21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4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6 h 7"/>
                  <a:gd name="T36" fmla="*/ 4 w 8"/>
                  <a:gd name="T37" fmla="*/ 3 h 7"/>
                  <a:gd name="T38" fmla="*/ 5 w 8"/>
                  <a:gd name="T39" fmla="*/ 3 h 7"/>
                  <a:gd name="T40" fmla="*/ 5 w 8"/>
                  <a:gd name="T41" fmla="*/ 3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3 h 7"/>
                  <a:gd name="T60" fmla="*/ 3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4" y="2"/>
                      <a:pt x="7" y="6"/>
                      <a:pt x="6" y="6"/>
                    </a:cubicBezTo>
                    <a:cubicBezTo>
                      <a:pt x="6" y="4"/>
                      <a:pt x="5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2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3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1" name="Freeform 870"/>
              <p:cNvSpPr>
                <a:spLocks/>
              </p:cNvSpPr>
              <p:nvPr/>
            </p:nvSpPr>
            <p:spPr bwMode="auto">
              <a:xfrm>
                <a:off x="1576" y="295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2" name="Freeform 871"/>
              <p:cNvSpPr>
                <a:spLocks/>
              </p:cNvSpPr>
              <p:nvPr/>
            </p:nvSpPr>
            <p:spPr bwMode="auto">
              <a:xfrm>
                <a:off x="1560" y="2938"/>
                <a:ext cx="14" cy="27"/>
              </a:xfrm>
              <a:custGeom>
                <a:avLst/>
                <a:gdLst>
                  <a:gd name="T0" fmla="*/ 3 w 5"/>
                  <a:gd name="T1" fmla="*/ 4 h 10"/>
                  <a:gd name="T2" fmla="*/ 1 w 5"/>
                  <a:gd name="T3" fmla="*/ 3 h 10"/>
                  <a:gd name="T4" fmla="*/ 3 w 5"/>
                  <a:gd name="T5" fmla="*/ 5 h 10"/>
                  <a:gd name="T6" fmla="*/ 3 w 5"/>
                  <a:gd name="T7" fmla="*/ 6 h 10"/>
                  <a:gd name="T8" fmla="*/ 2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6 h 10"/>
                  <a:gd name="T16" fmla="*/ 2 w 5"/>
                  <a:gd name="T17" fmla="*/ 6 h 10"/>
                  <a:gd name="T18" fmla="*/ 1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6 h 10"/>
                  <a:gd name="T32" fmla="*/ 4 w 5"/>
                  <a:gd name="T33" fmla="*/ 7 h 10"/>
                  <a:gd name="T34" fmla="*/ 4 w 5"/>
                  <a:gd name="T35" fmla="*/ 5 h 10"/>
                  <a:gd name="T36" fmla="*/ 3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3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3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10"/>
                      <a:pt x="2" y="9"/>
                      <a:pt x="2" y="9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3" name="Rectangle 872"/>
              <p:cNvSpPr>
                <a:spLocks noChangeArrowheads="1"/>
              </p:cNvSpPr>
              <p:nvPr/>
            </p:nvSpPr>
            <p:spPr bwMode="auto">
              <a:xfrm>
                <a:off x="1568" y="2943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4" name="Freeform 873"/>
              <p:cNvSpPr>
                <a:spLocks/>
              </p:cNvSpPr>
              <p:nvPr/>
            </p:nvSpPr>
            <p:spPr bwMode="auto">
              <a:xfrm>
                <a:off x="1571" y="2951"/>
                <a:ext cx="3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5" name="Freeform 874"/>
              <p:cNvSpPr>
                <a:spLocks/>
              </p:cNvSpPr>
              <p:nvPr/>
            </p:nvSpPr>
            <p:spPr bwMode="auto">
              <a:xfrm>
                <a:off x="1560" y="294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6" name="Freeform 875"/>
              <p:cNvSpPr>
                <a:spLocks/>
              </p:cNvSpPr>
              <p:nvPr/>
            </p:nvSpPr>
            <p:spPr bwMode="auto">
              <a:xfrm>
                <a:off x="1560" y="295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7" name="Freeform 876"/>
              <p:cNvSpPr>
                <a:spLocks/>
              </p:cNvSpPr>
              <p:nvPr/>
            </p:nvSpPr>
            <p:spPr bwMode="auto">
              <a:xfrm>
                <a:off x="1546" y="2943"/>
                <a:ext cx="17" cy="22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2 w 6"/>
                  <a:gd name="T9" fmla="*/ 4 h 8"/>
                  <a:gd name="T10" fmla="*/ 2 w 6"/>
                  <a:gd name="T11" fmla="*/ 6 h 8"/>
                  <a:gd name="T12" fmla="*/ 2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4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0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3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4 h 8"/>
                  <a:gd name="T72" fmla="*/ 5 w 6"/>
                  <a:gd name="T73" fmla="*/ 7 h 8"/>
                  <a:gd name="T74" fmla="*/ 5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3 h 8"/>
                  <a:gd name="T82" fmla="*/ 2 w 6"/>
                  <a:gd name="T83" fmla="*/ 2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6"/>
                    </a:cubicBezTo>
                    <a:cubicBezTo>
                      <a:pt x="2" y="7"/>
                      <a:pt x="3" y="5"/>
                      <a:pt x="2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4" y="8"/>
                      <a:pt x="3" y="6"/>
                      <a:pt x="2" y="6"/>
                    </a:cubicBezTo>
                    <a:cubicBezTo>
                      <a:pt x="4" y="5"/>
                      <a:pt x="1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2" y="2"/>
                      <a:pt x="4" y="2"/>
                      <a:pt x="3" y="2"/>
                    </a:cubicBezTo>
                    <a:cubicBezTo>
                      <a:pt x="5" y="3"/>
                      <a:pt x="3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2" y="3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3"/>
                    </a:cubicBezTo>
                    <a:cubicBezTo>
                      <a:pt x="4" y="6"/>
                      <a:pt x="2" y="1"/>
                      <a:pt x="2" y="2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8" name="Freeform 877"/>
              <p:cNvSpPr>
                <a:spLocks/>
              </p:cNvSpPr>
              <p:nvPr/>
            </p:nvSpPr>
            <p:spPr bwMode="auto">
              <a:xfrm>
                <a:off x="1560" y="296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9" name="Freeform 878"/>
              <p:cNvSpPr>
                <a:spLocks/>
              </p:cNvSpPr>
              <p:nvPr/>
            </p:nvSpPr>
            <p:spPr bwMode="auto">
              <a:xfrm>
                <a:off x="1554" y="294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0" name="Rectangle 879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1" name="Freeform 880"/>
              <p:cNvSpPr>
                <a:spLocks/>
              </p:cNvSpPr>
              <p:nvPr/>
            </p:nvSpPr>
            <p:spPr bwMode="auto">
              <a:xfrm>
                <a:off x="1557" y="295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2" name="Freeform 881"/>
              <p:cNvSpPr>
                <a:spLocks/>
              </p:cNvSpPr>
              <p:nvPr/>
            </p:nvSpPr>
            <p:spPr bwMode="auto">
              <a:xfrm>
                <a:off x="1549" y="294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3" name="Freeform 882"/>
              <p:cNvSpPr>
                <a:spLocks/>
              </p:cNvSpPr>
              <p:nvPr/>
            </p:nvSpPr>
            <p:spPr bwMode="auto">
              <a:xfrm>
                <a:off x="1554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4" name="Freeform 883"/>
              <p:cNvSpPr>
                <a:spLocks/>
              </p:cNvSpPr>
              <p:nvPr/>
            </p:nvSpPr>
            <p:spPr bwMode="auto">
              <a:xfrm>
                <a:off x="1546" y="2932"/>
                <a:ext cx="33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6 h 19"/>
                  <a:gd name="T10" fmla="*/ 9 w 12"/>
                  <a:gd name="T11" fmla="*/ 12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2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10 h 19"/>
                  <a:gd name="T26" fmla="*/ 7 w 12"/>
                  <a:gd name="T27" fmla="*/ 8 h 19"/>
                  <a:gd name="T28" fmla="*/ 7 w 12"/>
                  <a:gd name="T29" fmla="*/ 7 h 19"/>
                  <a:gd name="T30" fmla="*/ 5 w 12"/>
                  <a:gd name="T31" fmla="*/ 7 h 19"/>
                  <a:gd name="T32" fmla="*/ 2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3 w 12"/>
                  <a:gd name="T43" fmla="*/ 4 h 19"/>
                  <a:gd name="T44" fmla="*/ 3 w 12"/>
                  <a:gd name="T45" fmla="*/ 3 h 19"/>
                  <a:gd name="T46" fmla="*/ 1 w 12"/>
                  <a:gd name="T47" fmla="*/ 6 h 19"/>
                  <a:gd name="T48" fmla="*/ 0 w 12"/>
                  <a:gd name="T49" fmla="*/ 7 h 19"/>
                  <a:gd name="T50" fmla="*/ 1 w 12"/>
                  <a:gd name="T51" fmla="*/ 7 h 19"/>
                  <a:gd name="T52" fmla="*/ 1 w 12"/>
                  <a:gd name="T53" fmla="*/ 8 h 19"/>
                  <a:gd name="T54" fmla="*/ 2 w 12"/>
                  <a:gd name="T55" fmla="*/ 9 h 19"/>
                  <a:gd name="T56" fmla="*/ 3 w 12"/>
                  <a:gd name="T57" fmla="*/ 9 h 19"/>
                  <a:gd name="T58" fmla="*/ 3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5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7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8 w 12"/>
                  <a:gd name="T81" fmla="*/ 12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5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4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11" y="13"/>
                      <a:pt x="8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4"/>
                      <a:pt x="10" y="13"/>
                      <a:pt x="12" y="13"/>
                    </a:cubicBezTo>
                    <a:cubicBezTo>
                      <a:pt x="8" y="14"/>
                      <a:pt x="12" y="11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4" y="11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7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2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4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6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5" name="Freeform 884"/>
              <p:cNvSpPr>
                <a:spLocks/>
              </p:cNvSpPr>
              <p:nvPr/>
            </p:nvSpPr>
            <p:spPr bwMode="auto">
              <a:xfrm>
                <a:off x="1563" y="29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6" name="Rectangle 885"/>
              <p:cNvSpPr>
                <a:spLocks noChangeArrowheads="1"/>
              </p:cNvSpPr>
              <p:nvPr/>
            </p:nvSpPr>
            <p:spPr bwMode="auto">
              <a:xfrm>
                <a:off x="1565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7" name="Freeform 886"/>
              <p:cNvSpPr>
                <a:spLocks/>
              </p:cNvSpPr>
              <p:nvPr/>
            </p:nvSpPr>
            <p:spPr bwMode="auto">
              <a:xfrm>
                <a:off x="1557" y="296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8" name="Rectangle 887"/>
              <p:cNvSpPr>
                <a:spLocks noChangeArrowheads="1"/>
              </p:cNvSpPr>
              <p:nvPr/>
            </p:nvSpPr>
            <p:spPr bwMode="auto">
              <a:xfrm>
                <a:off x="1557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9" name="Freeform 888"/>
              <p:cNvSpPr>
                <a:spLocks/>
              </p:cNvSpPr>
              <p:nvPr/>
            </p:nvSpPr>
            <p:spPr bwMode="auto">
              <a:xfrm>
                <a:off x="1522" y="2954"/>
                <a:ext cx="35" cy="30"/>
              </a:xfrm>
              <a:custGeom>
                <a:avLst/>
                <a:gdLst>
                  <a:gd name="T0" fmla="*/ 6 w 13"/>
                  <a:gd name="T1" fmla="*/ 3 h 11"/>
                  <a:gd name="T2" fmla="*/ 5 w 13"/>
                  <a:gd name="T3" fmla="*/ 2 h 11"/>
                  <a:gd name="T4" fmla="*/ 6 w 13"/>
                  <a:gd name="T5" fmla="*/ 2 h 11"/>
                  <a:gd name="T6" fmla="*/ 3 w 13"/>
                  <a:gd name="T7" fmla="*/ 0 h 11"/>
                  <a:gd name="T8" fmla="*/ 7 w 13"/>
                  <a:gd name="T9" fmla="*/ 8 h 11"/>
                  <a:gd name="T10" fmla="*/ 4 w 13"/>
                  <a:gd name="T11" fmla="*/ 7 h 11"/>
                  <a:gd name="T12" fmla="*/ 9 w 13"/>
                  <a:gd name="T13" fmla="*/ 8 h 11"/>
                  <a:gd name="T14" fmla="*/ 9 w 13"/>
                  <a:gd name="T15" fmla="*/ 10 h 11"/>
                  <a:gd name="T16" fmla="*/ 10 w 13"/>
                  <a:gd name="T17" fmla="*/ 9 h 11"/>
                  <a:gd name="T18" fmla="*/ 10 w 13"/>
                  <a:gd name="T19" fmla="*/ 8 h 11"/>
                  <a:gd name="T20" fmla="*/ 11 w 13"/>
                  <a:gd name="T21" fmla="*/ 9 h 11"/>
                  <a:gd name="T22" fmla="*/ 11 w 13"/>
                  <a:gd name="T23" fmla="*/ 8 h 11"/>
                  <a:gd name="T24" fmla="*/ 11 w 13"/>
                  <a:gd name="T25" fmla="*/ 8 h 11"/>
                  <a:gd name="T26" fmla="*/ 11 w 13"/>
                  <a:gd name="T27" fmla="*/ 9 h 11"/>
                  <a:gd name="T28" fmla="*/ 12 w 13"/>
                  <a:gd name="T29" fmla="*/ 8 h 11"/>
                  <a:gd name="T30" fmla="*/ 12 w 13"/>
                  <a:gd name="T31" fmla="*/ 9 h 11"/>
                  <a:gd name="T32" fmla="*/ 13 w 13"/>
                  <a:gd name="T33" fmla="*/ 7 h 11"/>
                  <a:gd name="T34" fmla="*/ 13 w 13"/>
                  <a:gd name="T35" fmla="*/ 6 h 11"/>
                  <a:gd name="T36" fmla="*/ 12 w 13"/>
                  <a:gd name="T37" fmla="*/ 7 h 11"/>
                  <a:gd name="T38" fmla="*/ 12 w 13"/>
                  <a:gd name="T39" fmla="*/ 7 h 11"/>
                  <a:gd name="T40" fmla="*/ 11 w 13"/>
                  <a:gd name="T41" fmla="*/ 8 h 11"/>
                  <a:gd name="T42" fmla="*/ 12 w 13"/>
                  <a:gd name="T43" fmla="*/ 6 h 11"/>
                  <a:gd name="T44" fmla="*/ 11 w 13"/>
                  <a:gd name="T45" fmla="*/ 5 h 11"/>
                  <a:gd name="T46" fmla="*/ 11 w 13"/>
                  <a:gd name="T47" fmla="*/ 4 h 11"/>
                  <a:gd name="T48" fmla="*/ 10 w 13"/>
                  <a:gd name="T49" fmla="*/ 5 h 11"/>
                  <a:gd name="T50" fmla="*/ 11 w 13"/>
                  <a:gd name="T51" fmla="*/ 6 h 11"/>
                  <a:gd name="T52" fmla="*/ 10 w 13"/>
                  <a:gd name="T53" fmla="*/ 8 h 11"/>
                  <a:gd name="T54" fmla="*/ 10 w 13"/>
                  <a:gd name="T55" fmla="*/ 8 h 11"/>
                  <a:gd name="T56" fmla="*/ 10 w 13"/>
                  <a:gd name="T57" fmla="*/ 6 h 11"/>
                  <a:gd name="T58" fmla="*/ 10 w 13"/>
                  <a:gd name="T59" fmla="*/ 7 h 11"/>
                  <a:gd name="T60" fmla="*/ 10 w 13"/>
                  <a:gd name="T61" fmla="*/ 5 h 11"/>
                  <a:gd name="T62" fmla="*/ 10 w 13"/>
                  <a:gd name="T63" fmla="*/ 7 h 11"/>
                  <a:gd name="T64" fmla="*/ 6 w 13"/>
                  <a:gd name="T65" fmla="*/ 5 h 11"/>
                  <a:gd name="T66" fmla="*/ 8 w 13"/>
                  <a:gd name="T67" fmla="*/ 6 h 11"/>
                  <a:gd name="T68" fmla="*/ 6 w 13"/>
                  <a:gd name="T69" fmla="*/ 5 h 11"/>
                  <a:gd name="T70" fmla="*/ 7 w 13"/>
                  <a:gd name="T71" fmla="*/ 4 h 11"/>
                  <a:gd name="T72" fmla="*/ 6 w 13"/>
                  <a:gd name="T73" fmla="*/ 4 h 11"/>
                  <a:gd name="T74" fmla="*/ 6 w 13"/>
                  <a:gd name="T75" fmla="*/ 3 h 11"/>
                  <a:gd name="T76" fmla="*/ 6 w 13"/>
                  <a:gd name="T77" fmla="*/ 3 h 11"/>
                  <a:gd name="T78" fmla="*/ 4 w 13"/>
                  <a:gd name="T79" fmla="*/ 3 h 11"/>
                  <a:gd name="T80" fmla="*/ 6 w 13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1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5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7"/>
                    </a:cubicBezTo>
                    <a:cubicBezTo>
                      <a:pt x="11" y="10"/>
                      <a:pt x="8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8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1" y="3"/>
                      <a:pt x="11" y="8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0" name="Freeform 889"/>
              <p:cNvSpPr>
                <a:spLocks/>
              </p:cNvSpPr>
              <p:nvPr/>
            </p:nvSpPr>
            <p:spPr bwMode="auto">
              <a:xfrm>
                <a:off x="1530" y="2951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1" name="Freeform 890"/>
              <p:cNvSpPr>
                <a:spLocks/>
              </p:cNvSpPr>
              <p:nvPr/>
            </p:nvSpPr>
            <p:spPr bwMode="auto">
              <a:xfrm>
                <a:off x="1530" y="2938"/>
                <a:ext cx="35" cy="19"/>
              </a:xfrm>
              <a:custGeom>
                <a:avLst/>
                <a:gdLst>
                  <a:gd name="T0" fmla="*/ 10 w 13"/>
                  <a:gd name="T1" fmla="*/ 4 h 7"/>
                  <a:gd name="T2" fmla="*/ 11 w 13"/>
                  <a:gd name="T3" fmla="*/ 4 h 7"/>
                  <a:gd name="T4" fmla="*/ 6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1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7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6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2" name="Rectangle 891"/>
              <p:cNvSpPr>
                <a:spLocks noChangeArrowheads="1"/>
              </p:cNvSpPr>
              <p:nvPr/>
            </p:nvSpPr>
            <p:spPr bwMode="auto">
              <a:xfrm>
                <a:off x="1560" y="294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3" name="Freeform 892"/>
              <p:cNvSpPr>
                <a:spLocks/>
              </p:cNvSpPr>
              <p:nvPr/>
            </p:nvSpPr>
            <p:spPr bwMode="auto">
              <a:xfrm>
                <a:off x="1614" y="307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4" name="Freeform 893"/>
              <p:cNvSpPr>
                <a:spLocks/>
              </p:cNvSpPr>
              <p:nvPr/>
            </p:nvSpPr>
            <p:spPr bwMode="auto">
              <a:xfrm>
                <a:off x="1606" y="3071"/>
                <a:ext cx="11" cy="14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0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2 w 4"/>
                  <a:gd name="T13" fmla="*/ 1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4"/>
                      <a:pt x="2" y="3"/>
                      <a:pt x="3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2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5" name="Freeform 894"/>
              <p:cNvSpPr>
                <a:spLocks/>
              </p:cNvSpPr>
              <p:nvPr/>
            </p:nvSpPr>
            <p:spPr bwMode="auto">
              <a:xfrm>
                <a:off x="1612" y="307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6" name="Freeform 895"/>
              <p:cNvSpPr>
                <a:spLocks/>
              </p:cNvSpPr>
              <p:nvPr/>
            </p:nvSpPr>
            <p:spPr bwMode="auto">
              <a:xfrm>
                <a:off x="1612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7" name="Freeform 896"/>
              <p:cNvSpPr>
                <a:spLocks/>
              </p:cNvSpPr>
              <p:nvPr/>
            </p:nvSpPr>
            <p:spPr bwMode="auto">
              <a:xfrm>
                <a:off x="1609" y="307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8" name="Freeform 897"/>
              <p:cNvSpPr>
                <a:spLocks/>
              </p:cNvSpPr>
              <p:nvPr/>
            </p:nvSpPr>
            <p:spPr bwMode="auto">
              <a:xfrm>
                <a:off x="1606" y="3074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9" name="Freeform 898"/>
              <p:cNvSpPr>
                <a:spLocks/>
              </p:cNvSpPr>
              <p:nvPr/>
            </p:nvSpPr>
            <p:spPr bwMode="auto">
              <a:xfrm>
                <a:off x="1609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0" name="Freeform 899"/>
              <p:cNvSpPr>
                <a:spLocks/>
              </p:cNvSpPr>
              <p:nvPr/>
            </p:nvSpPr>
            <p:spPr bwMode="auto">
              <a:xfrm>
                <a:off x="1609" y="307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1" name="Freeform 900"/>
              <p:cNvSpPr>
                <a:spLocks/>
              </p:cNvSpPr>
              <p:nvPr/>
            </p:nvSpPr>
            <p:spPr bwMode="auto">
              <a:xfrm>
                <a:off x="1606" y="3071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4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2" name="Freeform 901"/>
              <p:cNvSpPr>
                <a:spLocks/>
              </p:cNvSpPr>
              <p:nvPr/>
            </p:nvSpPr>
            <p:spPr bwMode="auto">
              <a:xfrm>
                <a:off x="1609" y="30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3" name="Freeform 902"/>
              <p:cNvSpPr>
                <a:spLocks/>
              </p:cNvSpPr>
              <p:nvPr/>
            </p:nvSpPr>
            <p:spPr bwMode="auto">
              <a:xfrm>
                <a:off x="1603" y="3066"/>
                <a:ext cx="6" cy="10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2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3 h 4"/>
                  <a:gd name="T12" fmla="*/ 1 w 2"/>
                  <a:gd name="T13" fmla="*/ 4 h 4"/>
                  <a:gd name="T14" fmla="*/ 2 w 2"/>
                  <a:gd name="T15" fmla="*/ 2 h 4"/>
                  <a:gd name="T16" fmla="*/ 2 w 2"/>
                  <a:gd name="T17" fmla="*/ 2 h 4"/>
                  <a:gd name="T18" fmla="*/ 2 w 2"/>
                  <a:gd name="T19" fmla="*/ 1 h 4"/>
                  <a:gd name="T20" fmla="*/ 2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4" name="Rectangle 903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5" name="Freeform 904"/>
              <p:cNvSpPr>
                <a:spLocks/>
              </p:cNvSpPr>
              <p:nvPr/>
            </p:nvSpPr>
            <p:spPr bwMode="auto">
              <a:xfrm>
                <a:off x="1601" y="3068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6" name="Freeform 905"/>
              <p:cNvSpPr>
                <a:spLocks/>
              </p:cNvSpPr>
              <p:nvPr/>
            </p:nvSpPr>
            <p:spPr bwMode="auto">
              <a:xfrm>
                <a:off x="1601" y="307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7" name="Rectangle 906"/>
              <p:cNvSpPr>
                <a:spLocks noChangeArrowheads="1"/>
              </p:cNvSpPr>
              <p:nvPr/>
            </p:nvSpPr>
            <p:spPr bwMode="auto">
              <a:xfrm>
                <a:off x="1609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8" name="Freeform 907"/>
              <p:cNvSpPr>
                <a:spLocks/>
              </p:cNvSpPr>
              <p:nvPr/>
            </p:nvSpPr>
            <p:spPr bwMode="auto">
              <a:xfrm>
                <a:off x="1601" y="307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9" name="Freeform 908"/>
              <p:cNvSpPr>
                <a:spLocks/>
              </p:cNvSpPr>
              <p:nvPr/>
            </p:nvSpPr>
            <p:spPr bwMode="auto">
              <a:xfrm>
                <a:off x="1598" y="3055"/>
                <a:ext cx="27" cy="41"/>
              </a:xfrm>
              <a:custGeom>
                <a:avLst/>
                <a:gdLst>
                  <a:gd name="T0" fmla="*/ 10 w 10"/>
                  <a:gd name="T1" fmla="*/ 5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7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2 w 10"/>
                  <a:gd name="T23" fmla="*/ 6 h 15"/>
                  <a:gd name="T24" fmla="*/ 1 w 10"/>
                  <a:gd name="T25" fmla="*/ 6 h 15"/>
                  <a:gd name="T26" fmla="*/ 2 w 10"/>
                  <a:gd name="T27" fmla="*/ 9 h 15"/>
                  <a:gd name="T28" fmla="*/ 0 w 10"/>
                  <a:gd name="T29" fmla="*/ 7 h 15"/>
                  <a:gd name="T30" fmla="*/ 3 w 10"/>
                  <a:gd name="T31" fmla="*/ 6 h 15"/>
                  <a:gd name="T32" fmla="*/ 2 w 10"/>
                  <a:gd name="T33" fmla="*/ 10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2 w 10"/>
                  <a:gd name="T57" fmla="*/ 10 h 15"/>
                  <a:gd name="T58" fmla="*/ 3 w 10"/>
                  <a:gd name="T59" fmla="*/ 9 h 15"/>
                  <a:gd name="T60" fmla="*/ 3 w 10"/>
                  <a:gd name="T61" fmla="*/ 6 h 15"/>
                  <a:gd name="T62" fmla="*/ 4 w 10"/>
                  <a:gd name="T63" fmla="*/ 7 h 15"/>
                  <a:gd name="T64" fmla="*/ 6 w 10"/>
                  <a:gd name="T65" fmla="*/ 7 h 15"/>
                  <a:gd name="T66" fmla="*/ 5 w 10"/>
                  <a:gd name="T67" fmla="*/ 5 h 15"/>
                  <a:gd name="T68" fmla="*/ 6 w 10"/>
                  <a:gd name="T69" fmla="*/ 5 h 15"/>
                  <a:gd name="T70" fmla="*/ 6 w 10"/>
                  <a:gd name="T71" fmla="*/ 5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4 h 15"/>
                  <a:gd name="T86" fmla="*/ 7 w 10"/>
                  <a:gd name="T87" fmla="*/ 3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6 h 15"/>
                  <a:gd name="T94" fmla="*/ 9 w 10"/>
                  <a:gd name="T95" fmla="*/ 3 h 15"/>
                  <a:gd name="T96" fmla="*/ 10 w 10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3" y="8"/>
                      <a:pt x="5" y="3"/>
                      <a:pt x="2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5"/>
                      <a:pt x="8" y="5"/>
                    </a:cubicBezTo>
                    <a:cubicBezTo>
                      <a:pt x="9" y="5"/>
                      <a:pt x="7" y="3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5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0" name="Rectangle 909"/>
              <p:cNvSpPr>
                <a:spLocks noChangeArrowheads="1"/>
              </p:cNvSpPr>
              <p:nvPr/>
            </p:nvSpPr>
            <p:spPr bwMode="auto">
              <a:xfrm>
                <a:off x="1625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1" name="Freeform 910"/>
              <p:cNvSpPr>
                <a:spLocks/>
              </p:cNvSpPr>
              <p:nvPr/>
            </p:nvSpPr>
            <p:spPr bwMode="auto">
              <a:xfrm>
                <a:off x="162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2" name="Rectangle 911"/>
              <p:cNvSpPr>
                <a:spLocks noChangeArrowheads="1"/>
              </p:cNvSpPr>
              <p:nvPr/>
            </p:nvSpPr>
            <p:spPr bwMode="auto">
              <a:xfrm>
                <a:off x="1614" y="30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3" name="Freeform 912"/>
              <p:cNvSpPr>
                <a:spLocks/>
              </p:cNvSpPr>
              <p:nvPr/>
            </p:nvSpPr>
            <p:spPr bwMode="auto">
              <a:xfrm>
                <a:off x="1620" y="306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4" name="Freeform 913"/>
              <p:cNvSpPr>
                <a:spLocks/>
              </p:cNvSpPr>
              <p:nvPr/>
            </p:nvSpPr>
            <p:spPr bwMode="auto">
              <a:xfrm>
                <a:off x="1617" y="307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5" name="Rectangle 914"/>
              <p:cNvSpPr>
                <a:spLocks noChangeArrowheads="1"/>
              </p:cNvSpPr>
              <p:nvPr/>
            </p:nvSpPr>
            <p:spPr bwMode="auto">
              <a:xfrm>
                <a:off x="1625" y="3068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6" name="Freeform 915"/>
              <p:cNvSpPr>
                <a:spLocks/>
              </p:cNvSpPr>
              <p:nvPr/>
            </p:nvSpPr>
            <p:spPr bwMode="auto">
              <a:xfrm>
                <a:off x="1606" y="3047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5 h 7"/>
                  <a:gd name="T8" fmla="*/ 6 w 9"/>
                  <a:gd name="T9" fmla="*/ 4 h 7"/>
                  <a:gd name="T10" fmla="*/ 7 w 9"/>
                  <a:gd name="T11" fmla="*/ 3 h 7"/>
                  <a:gd name="T12" fmla="*/ 7 w 9"/>
                  <a:gd name="T13" fmla="*/ 6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4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6 h 7"/>
                  <a:gd name="T26" fmla="*/ 7 w 9"/>
                  <a:gd name="T27" fmla="*/ 7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6 h 7"/>
                  <a:gd name="T36" fmla="*/ 5 w 9"/>
                  <a:gd name="T37" fmla="*/ 3 h 7"/>
                  <a:gd name="T38" fmla="*/ 6 w 9"/>
                  <a:gd name="T39" fmla="*/ 3 h 7"/>
                  <a:gd name="T40" fmla="*/ 6 w 9"/>
                  <a:gd name="T41" fmla="*/ 3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3 h 7"/>
                  <a:gd name="T50" fmla="*/ 4 w 9"/>
                  <a:gd name="T51" fmla="*/ 1 h 7"/>
                  <a:gd name="T52" fmla="*/ 3 w 9"/>
                  <a:gd name="T53" fmla="*/ 2 h 7"/>
                  <a:gd name="T54" fmla="*/ 3 w 9"/>
                  <a:gd name="T55" fmla="*/ 2 h 7"/>
                  <a:gd name="T56" fmla="*/ 3 w 9"/>
                  <a:gd name="T57" fmla="*/ 3 h 7"/>
                  <a:gd name="T58" fmla="*/ 4 w 9"/>
                  <a:gd name="T59" fmla="*/ 3 h 7"/>
                  <a:gd name="T60" fmla="*/ 4 w 9"/>
                  <a:gd name="T61" fmla="*/ 4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4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5" y="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9" y="2"/>
                      <a:pt x="6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5" y="3"/>
                      <a:pt x="8" y="7"/>
                      <a:pt x="7" y="6"/>
                    </a:cubicBezTo>
                    <a:cubicBezTo>
                      <a:pt x="7" y="4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4"/>
                      <a:pt x="5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7" y="6"/>
                      <a:pt x="7" y="7"/>
                      <a:pt x="7" y="6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4" y="2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7" name="Freeform 916"/>
              <p:cNvSpPr>
                <a:spLocks/>
              </p:cNvSpPr>
              <p:nvPr/>
            </p:nvSpPr>
            <p:spPr bwMode="auto">
              <a:xfrm>
                <a:off x="1623" y="30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8" name="Freeform 917"/>
              <p:cNvSpPr>
                <a:spLocks/>
              </p:cNvSpPr>
              <p:nvPr/>
            </p:nvSpPr>
            <p:spPr bwMode="auto">
              <a:xfrm>
                <a:off x="1606" y="3047"/>
                <a:ext cx="14" cy="27"/>
              </a:xfrm>
              <a:custGeom>
                <a:avLst/>
                <a:gdLst>
                  <a:gd name="T0" fmla="*/ 2 w 5"/>
                  <a:gd name="T1" fmla="*/ 4 h 10"/>
                  <a:gd name="T2" fmla="*/ 1 w 5"/>
                  <a:gd name="T3" fmla="*/ 3 h 10"/>
                  <a:gd name="T4" fmla="*/ 3 w 5"/>
                  <a:gd name="T5" fmla="*/ 6 h 10"/>
                  <a:gd name="T6" fmla="*/ 3 w 5"/>
                  <a:gd name="T7" fmla="*/ 6 h 10"/>
                  <a:gd name="T8" fmla="*/ 1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7 h 10"/>
                  <a:gd name="T16" fmla="*/ 2 w 5"/>
                  <a:gd name="T17" fmla="*/ 6 h 10"/>
                  <a:gd name="T18" fmla="*/ 0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7 h 10"/>
                  <a:gd name="T32" fmla="*/ 4 w 5"/>
                  <a:gd name="T33" fmla="*/ 7 h 10"/>
                  <a:gd name="T34" fmla="*/ 4 w 5"/>
                  <a:gd name="T35" fmla="*/ 6 h 10"/>
                  <a:gd name="T36" fmla="*/ 2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2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2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2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9" name="Freeform 918"/>
              <p:cNvSpPr>
                <a:spLocks/>
              </p:cNvSpPr>
              <p:nvPr/>
            </p:nvSpPr>
            <p:spPr bwMode="auto">
              <a:xfrm>
                <a:off x="1614" y="305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0" name="Freeform 919"/>
              <p:cNvSpPr>
                <a:spLocks/>
              </p:cNvSpPr>
              <p:nvPr/>
            </p:nvSpPr>
            <p:spPr bwMode="auto">
              <a:xfrm>
                <a:off x="1617" y="306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1" name="Freeform 920"/>
              <p:cNvSpPr>
                <a:spLocks/>
              </p:cNvSpPr>
              <p:nvPr/>
            </p:nvSpPr>
            <p:spPr bwMode="auto">
              <a:xfrm>
                <a:off x="1606" y="305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2" name="Freeform 921"/>
              <p:cNvSpPr>
                <a:spLocks/>
              </p:cNvSpPr>
              <p:nvPr/>
            </p:nvSpPr>
            <p:spPr bwMode="auto">
              <a:xfrm>
                <a:off x="1606" y="3063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3" name="Freeform 922"/>
              <p:cNvSpPr>
                <a:spLocks/>
              </p:cNvSpPr>
              <p:nvPr/>
            </p:nvSpPr>
            <p:spPr bwMode="auto">
              <a:xfrm>
                <a:off x="1590" y="3052"/>
                <a:ext cx="16" cy="22"/>
              </a:xfrm>
              <a:custGeom>
                <a:avLst/>
                <a:gdLst>
                  <a:gd name="T0" fmla="*/ 4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3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7 h 8"/>
                  <a:gd name="T14" fmla="*/ 6 w 6"/>
                  <a:gd name="T15" fmla="*/ 8 h 8"/>
                  <a:gd name="T16" fmla="*/ 3 w 6"/>
                  <a:gd name="T17" fmla="*/ 6 h 8"/>
                  <a:gd name="T18" fmla="*/ 4 w 6"/>
                  <a:gd name="T19" fmla="*/ 5 h 8"/>
                  <a:gd name="T20" fmla="*/ 4 w 6"/>
                  <a:gd name="T21" fmla="*/ 5 h 8"/>
                  <a:gd name="T22" fmla="*/ 4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6 w 6"/>
                  <a:gd name="T33" fmla="*/ 3 h 8"/>
                  <a:gd name="T34" fmla="*/ 2 w 6"/>
                  <a:gd name="T35" fmla="*/ 3 h 8"/>
                  <a:gd name="T36" fmla="*/ 3 w 6"/>
                  <a:gd name="T37" fmla="*/ 2 h 8"/>
                  <a:gd name="T38" fmla="*/ 5 w 6"/>
                  <a:gd name="T39" fmla="*/ 3 h 8"/>
                  <a:gd name="T40" fmla="*/ 4 w 6"/>
                  <a:gd name="T41" fmla="*/ 2 h 8"/>
                  <a:gd name="T42" fmla="*/ 6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1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1 w 6"/>
                  <a:gd name="T59" fmla="*/ 4 h 8"/>
                  <a:gd name="T60" fmla="*/ 3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4 w 6"/>
                  <a:gd name="T67" fmla="*/ 7 h 8"/>
                  <a:gd name="T68" fmla="*/ 5 w 6"/>
                  <a:gd name="T69" fmla="*/ 6 h 8"/>
                  <a:gd name="T70" fmla="*/ 5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6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4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4" y="5"/>
                    </a:moveTo>
                    <a:cubicBezTo>
                      <a:pt x="4" y="5"/>
                      <a:pt x="4" y="6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4" y="4"/>
                      <a:pt x="3" y="6"/>
                    </a:cubicBezTo>
                    <a:cubicBezTo>
                      <a:pt x="2" y="8"/>
                      <a:pt x="4" y="5"/>
                      <a:pt x="3" y="7"/>
                    </a:cubicBezTo>
                    <a:cubicBezTo>
                      <a:pt x="5" y="6"/>
                      <a:pt x="6" y="6"/>
                      <a:pt x="6" y="8"/>
                    </a:cubicBezTo>
                    <a:cubicBezTo>
                      <a:pt x="5" y="8"/>
                      <a:pt x="4" y="7"/>
                      <a:pt x="3" y="6"/>
                    </a:cubicBezTo>
                    <a:cubicBezTo>
                      <a:pt x="4" y="5"/>
                      <a:pt x="2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4"/>
                      <a:pt x="3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3"/>
                      <a:pt x="5" y="3"/>
                      <a:pt x="2" y="3"/>
                    </a:cubicBezTo>
                    <a:cubicBezTo>
                      <a:pt x="6" y="3"/>
                      <a:pt x="1" y="2"/>
                      <a:pt x="3" y="2"/>
                    </a:cubicBezTo>
                    <a:cubicBezTo>
                      <a:pt x="4" y="2"/>
                      <a:pt x="3" y="3"/>
                      <a:pt x="5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3" y="3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7"/>
                      <a:pt x="6" y="8"/>
                    </a:cubicBezTo>
                    <a:cubicBezTo>
                      <a:pt x="6" y="7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3" y="2"/>
                      <a:pt x="3" y="3"/>
                    </a:cubicBezTo>
                    <a:cubicBezTo>
                      <a:pt x="3" y="4"/>
                      <a:pt x="3" y="4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4" name="Freeform 923"/>
              <p:cNvSpPr>
                <a:spLocks/>
              </p:cNvSpPr>
              <p:nvPr/>
            </p:nvSpPr>
            <p:spPr bwMode="auto">
              <a:xfrm>
                <a:off x="1606" y="30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5" name="Freeform 924"/>
              <p:cNvSpPr>
                <a:spLocks/>
              </p:cNvSpPr>
              <p:nvPr/>
            </p:nvSpPr>
            <p:spPr bwMode="auto">
              <a:xfrm>
                <a:off x="1601" y="30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6" name="Rectangle 925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7" name="Rectangle 926"/>
              <p:cNvSpPr>
                <a:spLocks noChangeArrowheads="1"/>
              </p:cNvSpPr>
              <p:nvPr/>
            </p:nvSpPr>
            <p:spPr bwMode="auto">
              <a:xfrm>
                <a:off x="1603" y="306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8" name="Freeform 927"/>
              <p:cNvSpPr>
                <a:spLocks/>
              </p:cNvSpPr>
              <p:nvPr/>
            </p:nvSpPr>
            <p:spPr bwMode="auto">
              <a:xfrm>
                <a:off x="1595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9" name="Freeform 928"/>
              <p:cNvSpPr>
                <a:spLocks/>
              </p:cNvSpPr>
              <p:nvPr/>
            </p:nvSpPr>
            <p:spPr bwMode="auto">
              <a:xfrm>
                <a:off x="1598" y="30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0" name="Freeform 929"/>
              <p:cNvSpPr>
                <a:spLocks/>
              </p:cNvSpPr>
              <p:nvPr/>
            </p:nvSpPr>
            <p:spPr bwMode="auto">
              <a:xfrm>
                <a:off x="1593" y="3041"/>
                <a:ext cx="32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6 h 20"/>
                  <a:gd name="T8" fmla="*/ 8 w 12"/>
                  <a:gd name="T9" fmla="*/ 16 h 20"/>
                  <a:gd name="T10" fmla="*/ 8 w 12"/>
                  <a:gd name="T11" fmla="*/ 12 h 20"/>
                  <a:gd name="T12" fmla="*/ 10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0 h 20"/>
                  <a:gd name="T22" fmla="*/ 4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7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3 w 12"/>
                  <a:gd name="T57" fmla="*/ 9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4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8 w 12"/>
                  <a:gd name="T75" fmla="*/ 13 h 20"/>
                  <a:gd name="T76" fmla="*/ 8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7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5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5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8" y="16"/>
                    </a:cubicBezTo>
                    <a:cubicBezTo>
                      <a:pt x="8" y="16"/>
                      <a:pt x="7" y="16"/>
                      <a:pt x="9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1"/>
                      <a:pt x="7" y="11"/>
                      <a:pt x="6" y="11"/>
                    </a:cubicBezTo>
                    <a:cubicBezTo>
                      <a:pt x="6" y="11"/>
                      <a:pt x="4" y="11"/>
                      <a:pt x="4" y="11"/>
                    </a:cubicBezTo>
                    <a:cubicBezTo>
                      <a:pt x="6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5" y="6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6"/>
                      <a:pt x="2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7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7" y="11"/>
                      <a:pt x="7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1" name="Freeform 930"/>
              <p:cNvSpPr>
                <a:spLocks/>
              </p:cNvSpPr>
              <p:nvPr/>
            </p:nvSpPr>
            <p:spPr bwMode="auto">
              <a:xfrm>
                <a:off x="1606" y="3076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2" name="Freeform 931"/>
              <p:cNvSpPr>
                <a:spLocks/>
              </p:cNvSpPr>
              <p:nvPr/>
            </p:nvSpPr>
            <p:spPr bwMode="auto">
              <a:xfrm>
                <a:off x="1609" y="307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3" name="Freeform 932"/>
              <p:cNvSpPr>
                <a:spLocks/>
              </p:cNvSpPr>
              <p:nvPr/>
            </p:nvSpPr>
            <p:spPr bwMode="auto">
              <a:xfrm>
                <a:off x="1603" y="307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4" name="Freeform 933"/>
              <p:cNvSpPr>
                <a:spLocks/>
              </p:cNvSpPr>
              <p:nvPr/>
            </p:nvSpPr>
            <p:spPr bwMode="auto">
              <a:xfrm>
                <a:off x="1603" y="307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5" name="Freeform 934"/>
              <p:cNvSpPr>
                <a:spLocks/>
              </p:cNvSpPr>
              <p:nvPr/>
            </p:nvSpPr>
            <p:spPr bwMode="auto">
              <a:xfrm>
                <a:off x="1568" y="3066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4 w 13"/>
                  <a:gd name="T3" fmla="*/ 2 h 10"/>
                  <a:gd name="T4" fmla="*/ 6 w 13"/>
                  <a:gd name="T5" fmla="*/ 1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7 h 10"/>
                  <a:gd name="T14" fmla="*/ 9 w 13"/>
                  <a:gd name="T15" fmla="*/ 9 h 10"/>
                  <a:gd name="T16" fmla="*/ 10 w 13"/>
                  <a:gd name="T17" fmla="*/ 8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7 h 10"/>
                  <a:gd name="T26" fmla="*/ 11 w 13"/>
                  <a:gd name="T27" fmla="*/ 8 h 10"/>
                  <a:gd name="T28" fmla="*/ 11 w 13"/>
                  <a:gd name="T29" fmla="*/ 7 h 10"/>
                  <a:gd name="T30" fmla="*/ 11 w 13"/>
                  <a:gd name="T31" fmla="*/ 8 h 10"/>
                  <a:gd name="T32" fmla="*/ 13 w 13"/>
                  <a:gd name="T33" fmla="*/ 6 h 10"/>
                  <a:gd name="T34" fmla="*/ 13 w 13"/>
                  <a:gd name="T35" fmla="*/ 5 h 10"/>
                  <a:gd name="T36" fmla="*/ 12 w 13"/>
                  <a:gd name="T37" fmla="*/ 6 h 10"/>
                  <a:gd name="T38" fmla="*/ 12 w 13"/>
                  <a:gd name="T39" fmla="*/ 6 h 10"/>
                  <a:gd name="T40" fmla="*/ 11 w 13"/>
                  <a:gd name="T41" fmla="*/ 7 h 10"/>
                  <a:gd name="T42" fmla="*/ 11 w 13"/>
                  <a:gd name="T43" fmla="*/ 5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4 h 10"/>
                  <a:gd name="T50" fmla="*/ 10 w 13"/>
                  <a:gd name="T51" fmla="*/ 5 h 10"/>
                  <a:gd name="T52" fmla="*/ 10 w 13"/>
                  <a:gd name="T53" fmla="*/ 7 h 10"/>
                  <a:gd name="T54" fmla="*/ 10 w 13"/>
                  <a:gd name="T55" fmla="*/ 7 h 10"/>
                  <a:gd name="T56" fmla="*/ 10 w 13"/>
                  <a:gd name="T57" fmla="*/ 6 h 10"/>
                  <a:gd name="T58" fmla="*/ 10 w 13"/>
                  <a:gd name="T59" fmla="*/ 6 h 10"/>
                  <a:gd name="T60" fmla="*/ 9 w 13"/>
                  <a:gd name="T61" fmla="*/ 4 h 10"/>
                  <a:gd name="T62" fmla="*/ 9 w 13"/>
                  <a:gd name="T63" fmla="*/ 6 h 10"/>
                  <a:gd name="T64" fmla="*/ 6 w 13"/>
                  <a:gd name="T65" fmla="*/ 5 h 10"/>
                  <a:gd name="T66" fmla="*/ 8 w 13"/>
                  <a:gd name="T67" fmla="*/ 5 h 10"/>
                  <a:gd name="T68" fmla="*/ 6 w 13"/>
                  <a:gd name="T69" fmla="*/ 5 h 10"/>
                  <a:gd name="T70" fmla="*/ 7 w 13"/>
                  <a:gd name="T71" fmla="*/ 3 h 10"/>
                  <a:gd name="T72" fmla="*/ 6 w 13"/>
                  <a:gd name="T73" fmla="*/ 4 h 10"/>
                  <a:gd name="T74" fmla="*/ 6 w 13"/>
                  <a:gd name="T75" fmla="*/ 2 h 10"/>
                  <a:gd name="T76" fmla="*/ 6 w 13"/>
                  <a:gd name="T77" fmla="*/ 2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1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1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3" y="6"/>
                    </a:cubicBezTo>
                    <a:cubicBezTo>
                      <a:pt x="13" y="6"/>
                      <a:pt x="12" y="5"/>
                      <a:pt x="13" y="5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9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4"/>
                      <a:pt x="9" y="7"/>
                      <a:pt x="6" y="5"/>
                    </a:cubicBezTo>
                    <a:cubicBezTo>
                      <a:pt x="7" y="3"/>
                      <a:pt x="7" y="5"/>
                      <a:pt x="8" y="5"/>
                    </a:cubicBezTo>
                    <a:cubicBezTo>
                      <a:pt x="8" y="5"/>
                      <a:pt x="7" y="4"/>
                      <a:pt x="6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6" name="Freeform 935"/>
              <p:cNvSpPr>
                <a:spLocks/>
              </p:cNvSpPr>
              <p:nvPr/>
            </p:nvSpPr>
            <p:spPr bwMode="auto">
              <a:xfrm>
                <a:off x="1576" y="3063"/>
                <a:ext cx="6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7" name="Freeform 936"/>
              <p:cNvSpPr>
                <a:spLocks/>
              </p:cNvSpPr>
              <p:nvPr/>
            </p:nvSpPr>
            <p:spPr bwMode="auto">
              <a:xfrm>
                <a:off x="1574" y="3047"/>
                <a:ext cx="38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3 w 14"/>
                  <a:gd name="T11" fmla="*/ 6 h 7"/>
                  <a:gd name="T12" fmla="*/ 2 w 14"/>
                  <a:gd name="T13" fmla="*/ 5 h 7"/>
                  <a:gd name="T14" fmla="*/ 3 w 14"/>
                  <a:gd name="T15" fmla="*/ 5 h 7"/>
                  <a:gd name="T16" fmla="*/ 3 w 14"/>
                  <a:gd name="T17" fmla="*/ 5 h 7"/>
                  <a:gd name="T18" fmla="*/ 4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6 h 7"/>
                  <a:gd name="T26" fmla="*/ 9 w 14"/>
                  <a:gd name="T27" fmla="*/ 5 h 7"/>
                  <a:gd name="T28" fmla="*/ 10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4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2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9" y="4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3"/>
                      <a:pt x="9" y="5"/>
                      <a:pt x="8" y="6"/>
                    </a:cubicBezTo>
                    <a:cubicBezTo>
                      <a:pt x="10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4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8" name="Freeform 937"/>
              <p:cNvSpPr>
                <a:spLocks/>
              </p:cNvSpPr>
              <p:nvPr/>
            </p:nvSpPr>
            <p:spPr bwMode="auto">
              <a:xfrm>
                <a:off x="1603" y="305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9" name="Freeform 938"/>
              <p:cNvSpPr>
                <a:spLocks/>
              </p:cNvSpPr>
              <p:nvPr/>
            </p:nvSpPr>
            <p:spPr bwMode="auto">
              <a:xfrm>
                <a:off x="1854" y="260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0" name="Freeform 939"/>
              <p:cNvSpPr>
                <a:spLocks/>
              </p:cNvSpPr>
              <p:nvPr/>
            </p:nvSpPr>
            <p:spPr bwMode="auto">
              <a:xfrm>
                <a:off x="1846" y="2595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4 h 5"/>
                  <a:gd name="T10" fmla="*/ 1 w 3"/>
                  <a:gd name="T11" fmla="*/ 3 h 5"/>
                  <a:gd name="T12" fmla="*/ 1 w 3"/>
                  <a:gd name="T13" fmla="*/ 2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4"/>
                      <a:pt x="1" y="4"/>
                      <a:pt x="3" y="5"/>
                    </a:cubicBezTo>
                    <a:cubicBezTo>
                      <a:pt x="3" y="5"/>
                      <a:pt x="2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1" name="Freeform 940"/>
              <p:cNvSpPr>
                <a:spLocks/>
              </p:cNvSpPr>
              <p:nvPr/>
            </p:nvSpPr>
            <p:spPr bwMode="auto">
              <a:xfrm>
                <a:off x="1849" y="260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2" name="Freeform 941"/>
              <p:cNvSpPr>
                <a:spLocks/>
              </p:cNvSpPr>
              <p:nvPr/>
            </p:nvSpPr>
            <p:spPr bwMode="auto">
              <a:xfrm>
                <a:off x="1849" y="2603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3" name="Freeform 942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4" name="Freeform 943"/>
              <p:cNvSpPr>
                <a:spLocks/>
              </p:cNvSpPr>
              <p:nvPr/>
            </p:nvSpPr>
            <p:spPr bwMode="auto">
              <a:xfrm>
                <a:off x="1846" y="259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5" name="Freeform 944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6" name="Freeform 945"/>
              <p:cNvSpPr>
                <a:spLocks/>
              </p:cNvSpPr>
              <p:nvPr/>
            </p:nvSpPr>
            <p:spPr bwMode="auto">
              <a:xfrm>
                <a:off x="1849" y="260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7" name="Freeform 946"/>
              <p:cNvSpPr>
                <a:spLocks/>
              </p:cNvSpPr>
              <p:nvPr/>
            </p:nvSpPr>
            <p:spPr bwMode="auto">
              <a:xfrm>
                <a:off x="1843" y="259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1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2"/>
                      <a:pt x="0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8" name="Freeform 947"/>
              <p:cNvSpPr>
                <a:spLocks/>
              </p:cNvSpPr>
              <p:nvPr/>
            </p:nvSpPr>
            <p:spPr bwMode="auto">
              <a:xfrm>
                <a:off x="1849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9" name="Freeform 948"/>
              <p:cNvSpPr>
                <a:spLocks/>
              </p:cNvSpPr>
              <p:nvPr/>
            </p:nvSpPr>
            <p:spPr bwMode="auto">
              <a:xfrm>
                <a:off x="1840" y="2592"/>
                <a:ext cx="9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2 h 4"/>
                  <a:gd name="T6" fmla="*/ 2 w 3"/>
                  <a:gd name="T7" fmla="*/ 2 h 4"/>
                  <a:gd name="T8" fmla="*/ 0 w 3"/>
                  <a:gd name="T9" fmla="*/ 3 h 4"/>
                  <a:gd name="T10" fmla="*/ 2 w 3"/>
                  <a:gd name="T11" fmla="*/ 2 h 4"/>
                  <a:gd name="T12" fmla="*/ 1 w 3"/>
                  <a:gd name="T13" fmla="*/ 3 h 4"/>
                  <a:gd name="T14" fmla="*/ 2 w 3"/>
                  <a:gd name="T15" fmla="*/ 1 h 4"/>
                  <a:gd name="T16" fmla="*/ 2 w 3"/>
                  <a:gd name="T17" fmla="*/ 1 h 4"/>
                  <a:gd name="T18" fmla="*/ 3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0" name="Rectangle 949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1" name="Freeform 950"/>
              <p:cNvSpPr>
                <a:spLocks/>
              </p:cNvSpPr>
              <p:nvPr/>
            </p:nvSpPr>
            <p:spPr bwMode="auto">
              <a:xfrm>
                <a:off x="1838" y="2595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0 h 2"/>
                  <a:gd name="T18" fmla="*/ 2 w 3"/>
                  <a:gd name="T19" fmla="*/ 1 h 2"/>
                  <a:gd name="T20" fmla="*/ 1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2" name="Freeform 951"/>
              <p:cNvSpPr>
                <a:spLocks/>
              </p:cNvSpPr>
              <p:nvPr/>
            </p:nvSpPr>
            <p:spPr bwMode="auto">
              <a:xfrm>
                <a:off x="1838" y="260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3" name="Rectangle 952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4" name="Freeform 953"/>
              <p:cNvSpPr>
                <a:spLocks/>
              </p:cNvSpPr>
              <p:nvPr/>
            </p:nvSpPr>
            <p:spPr bwMode="auto">
              <a:xfrm>
                <a:off x="1838" y="259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5" name="Freeform 954"/>
              <p:cNvSpPr>
                <a:spLocks/>
              </p:cNvSpPr>
              <p:nvPr/>
            </p:nvSpPr>
            <p:spPr bwMode="auto">
              <a:xfrm>
                <a:off x="1835" y="2581"/>
                <a:ext cx="27" cy="38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8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3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1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5 w 10"/>
                  <a:gd name="T35" fmla="*/ 6 h 14"/>
                  <a:gd name="T36" fmla="*/ 5 w 10"/>
                  <a:gd name="T37" fmla="*/ 6 h 14"/>
                  <a:gd name="T38" fmla="*/ 5 w 10"/>
                  <a:gd name="T39" fmla="*/ 6 h 14"/>
                  <a:gd name="T40" fmla="*/ 5 w 10"/>
                  <a:gd name="T41" fmla="*/ 6 h 14"/>
                  <a:gd name="T42" fmla="*/ 5 w 10"/>
                  <a:gd name="T43" fmla="*/ 6 h 14"/>
                  <a:gd name="T44" fmla="*/ 5 w 10"/>
                  <a:gd name="T45" fmla="*/ 6 h 14"/>
                  <a:gd name="T46" fmla="*/ 5 w 10"/>
                  <a:gd name="T47" fmla="*/ 6 h 14"/>
                  <a:gd name="T48" fmla="*/ 5 w 10"/>
                  <a:gd name="T49" fmla="*/ 6 h 14"/>
                  <a:gd name="T50" fmla="*/ 5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3 w 10"/>
                  <a:gd name="T57" fmla="*/ 10 h 14"/>
                  <a:gd name="T58" fmla="*/ 3 w 10"/>
                  <a:gd name="T59" fmla="*/ 9 h 14"/>
                  <a:gd name="T60" fmla="*/ 4 w 10"/>
                  <a:gd name="T61" fmla="*/ 6 h 14"/>
                  <a:gd name="T62" fmla="*/ 4 w 10"/>
                  <a:gd name="T63" fmla="*/ 7 h 14"/>
                  <a:gd name="T64" fmla="*/ 7 w 10"/>
                  <a:gd name="T65" fmla="*/ 6 h 14"/>
                  <a:gd name="T66" fmla="*/ 6 w 10"/>
                  <a:gd name="T67" fmla="*/ 4 h 14"/>
                  <a:gd name="T68" fmla="*/ 7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8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10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8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6"/>
                    </a:cubicBezTo>
                    <a:cubicBezTo>
                      <a:pt x="6" y="6"/>
                      <a:pt x="8" y="6"/>
                      <a:pt x="6" y="4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6" name="Freeform 955"/>
              <p:cNvSpPr>
                <a:spLocks/>
              </p:cNvSpPr>
              <p:nvPr/>
            </p:nvSpPr>
            <p:spPr bwMode="auto">
              <a:xfrm>
                <a:off x="1862" y="25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7" name="Freeform 956"/>
              <p:cNvSpPr>
                <a:spLocks/>
              </p:cNvSpPr>
              <p:nvPr/>
            </p:nvSpPr>
            <p:spPr bwMode="auto">
              <a:xfrm>
                <a:off x="1862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8" name="Rectangle 957"/>
              <p:cNvSpPr>
                <a:spLocks noChangeArrowheads="1"/>
              </p:cNvSpPr>
              <p:nvPr/>
            </p:nvSpPr>
            <p:spPr bwMode="auto">
              <a:xfrm>
                <a:off x="1851" y="2584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9" name="Freeform 958"/>
              <p:cNvSpPr>
                <a:spLocks/>
              </p:cNvSpPr>
              <p:nvPr/>
            </p:nvSpPr>
            <p:spPr bwMode="auto">
              <a:xfrm>
                <a:off x="1857" y="259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0" name="Freeform 959"/>
              <p:cNvSpPr>
                <a:spLocks/>
              </p:cNvSpPr>
              <p:nvPr/>
            </p:nvSpPr>
            <p:spPr bwMode="auto">
              <a:xfrm>
                <a:off x="1854" y="259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1" name="Rectangle 960"/>
              <p:cNvSpPr>
                <a:spLocks noChangeArrowheads="1"/>
              </p:cNvSpPr>
              <p:nvPr/>
            </p:nvSpPr>
            <p:spPr bwMode="auto">
              <a:xfrm>
                <a:off x="1862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2" name="Freeform 961"/>
              <p:cNvSpPr>
                <a:spLocks/>
              </p:cNvSpPr>
              <p:nvPr/>
            </p:nvSpPr>
            <p:spPr bwMode="auto">
              <a:xfrm>
                <a:off x="1846" y="2573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5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6 h 7"/>
                  <a:gd name="T28" fmla="*/ 6 w 8"/>
                  <a:gd name="T29" fmla="*/ 5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5 w 8"/>
                  <a:gd name="T41" fmla="*/ 2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3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3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6" y="5"/>
                    </a:cubicBezTo>
                    <a:cubicBezTo>
                      <a:pt x="6" y="3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4" y="1"/>
                      <a:pt x="5" y="3"/>
                      <a:pt x="3" y="0"/>
                    </a:cubicBezTo>
                    <a:cubicBezTo>
                      <a:pt x="2" y="1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3" name="Freeform 962"/>
              <p:cNvSpPr>
                <a:spLocks/>
              </p:cNvSpPr>
              <p:nvPr/>
            </p:nvSpPr>
            <p:spPr bwMode="auto">
              <a:xfrm>
                <a:off x="1859" y="258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4" name="Freeform 963"/>
              <p:cNvSpPr>
                <a:spLocks/>
              </p:cNvSpPr>
              <p:nvPr/>
            </p:nvSpPr>
            <p:spPr bwMode="auto">
              <a:xfrm>
                <a:off x="1843" y="2573"/>
                <a:ext cx="14" cy="25"/>
              </a:xfrm>
              <a:custGeom>
                <a:avLst/>
                <a:gdLst>
                  <a:gd name="T0" fmla="*/ 3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2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1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3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3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5" name="Rectangle 964"/>
              <p:cNvSpPr>
                <a:spLocks noChangeArrowheads="1"/>
              </p:cNvSpPr>
              <p:nvPr/>
            </p:nvSpPr>
            <p:spPr bwMode="auto">
              <a:xfrm>
                <a:off x="1851" y="257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6" name="Freeform 965"/>
              <p:cNvSpPr>
                <a:spLocks/>
              </p:cNvSpPr>
              <p:nvPr/>
            </p:nvSpPr>
            <p:spPr bwMode="auto">
              <a:xfrm>
                <a:off x="1854" y="258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7" name="Freeform 966"/>
              <p:cNvSpPr>
                <a:spLocks/>
              </p:cNvSpPr>
              <p:nvPr/>
            </p:nvSpPr>
            <p:spPr bwMode="auto">
              <a:xfrm>
                <a:off x="1843" y="258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8" name="Freeform 967"/>
              <p:cNvSpPr>
                <a:spLocks/>
              </p:cNvSpPr>
              <p:nvPr/>
            </p:nvSpPr>
            <p:spPr bwMode="auto">
              <a:xfrm>
                <a:off x="1843" y="2587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1 h 5"/>
                  <a:gd name="T6" fmla="*/ 1 w 2"/>
                  <a:gd name="T7" fmla="*/ 3 h 5"/>
                  <a:gd name="T8" fmla="*/ 1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ubicBezTo>
                      <a:pt x="0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9" name="Freeform 968"/>
              <p:cNvSpPr>
                <a:spLocks/>
              </p:cNvSpPr>
              <p:nvPr/>
            </p:nvSpPr>
            <p:spPr bwMode="auto">
              <a:xfrm>
                <a:off x="1829" y="2576"/>
                <a:ext cx="17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2 w 6"/>
                  <a:gd name="T7" fmla="*/ 4 h 9"/>
                  <a:gd name="T8" fmla="*/ 2 w 6"/>
                  <a:gd name="T9" fmla="*/ 5 h 9"/>
                  <a:gd name="T10" fmla="*/ 2 w 6"/>
                  <a:gd name="T11" fmla="*/ 7 h 9"/>
                  <a:gd name="T12" fmla="*/ 2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3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4 w 6"/>
                  <a:gd name="T27" fmla="*/ 4 h 9"/>
                  <a:gd name="T28" fmla="*/ 5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3 w 6"/>
                  <a:gd name="T41" fmla="*/ 3 h 9"/>
                  <a:gd name="T42" fmla="*/ 5 w 6"/>
                  <a:gd name="T43" fmla="*/ 3 h 9"/>
                  <a:gd name="T44" fmla="*/ 3 w 6"/>
                  <a:gd name="T45" fmla="*/ 2 h 9"/>
                  <a:gd name="T46" fmla="*/ 3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4 w 6"/>
                  <a:gd name="T69" fmla="*/ 6 h 9"/>
                  <a:gd name="T70" fmla="*/ 4 w 6"/>
                  <a:gd name="T71" fmla="*/ 5 h 9"/>
                  <a:gd name="T72" fmla="*/ 5 w 6"/>
                  <a:gd name="T73" fmla="*/ 8 h 9"/>
                  <a:gd name="T74" fmla="*/ 5 w 6"/>
                  <a:gd name="T75" fmla="*/ 8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2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2" y="7"/>
                    </a:cubicBezTo>
                    <a:cubicBezTo>
                      <a:pt x="2" y="8"/>
                      <a:pt x="3" y="6"/>
                      <a:pt x="2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4" y="8"/>
                      <a:pt x="3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4" y="3"/>
                      <a:pt x="3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8"/>
                    </a:cubicBezTo>
                    <a:cubicBezTo>
                      <a:pt x="5" y="8"/>
                      <a:pt x="6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4" y="7"/>
                      <a:pt x="2" y="2"/>
                      <a:pt x="2" y="3"/>
                    </a:cubicBezTo>
                    <a:cubicBezTo>
                      <a:pt x="2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0" name="Freeform 969"/>
              <p:cNvSpPr>
                <a:spLocks/>
              </p:cNvSpPr>
              <p:nvPr/>
            </p:nvSpPr>
            <p:spPr bwMode="auto">
              <a:xfrm>
                <a:off x="1843" y="25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1" name="Freeform 970"/>
              <p:cNvSpPr>
                <a:spLocks/>
              </p:cNvSpPr>
              <p:nvPr/>
            </p:nvSpPr>
            <p:spPr bwMode="auto">
              <a:xfrm>
                <a:off x="1838" y="2579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2" name="Rectangle 971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3" name="Freeform 972"/>
              <p:cNvSpPr>
                <a:spLocks/>
              </p:cNvSpPr>
              <p:nvPr/>
            </p:nvSpPr>
            <p:spPr bwMode="auto">
              <a:xfrm>
                <a:off x="1840" y="258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4" name="Freeform 973"/>
              <p:cNvSpPr>
                <a:spLocks/>
              </p:cNvSpPr>
              <p:nvPr/>
            </p:nvSpPr>
            <p:spPr bwMode="auto">
              <a:xfrm>
                <a:off x="1832" y="2581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5" name="Freeform 974"/>
              <p:cNvSpPr>
                <a:spLocks/>
              </p:cNvSpPr>
              <p:nvPr/>
            </p:nvSpPr>
            <p:spPr bwMode="auto">
              <a:xfrm>
                <a:off x="1838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6" name="Freeform 975"/>
              <p:cNvSpPr>
                <a:spLocks/>
              </p:cNvSpPr>
              <p:nvPr/>
            </p:nvSpPr>
            <p:spPr bwMode="auto">
              <a:xfrm>
                <a:off x="1829" y="2565"/>
                <a:ext cx="33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7 h 20"/>
                  <a:gd name="T8" fmla="*/ 8 w 12"/>
                  <a:gd name="T9" fmla="*/ 16 h 20"/>
                  <a:gd name="T10" fmla="*/ 9 w 12"/>
                  <a:gd name="T11" fmla="*/ 12 h 20"/>
                  <a:gd name="T12" fmla="*/ 10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1 h 20"/>
                  <a:gd name="T22" fmla="*/ 4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7 w 12"/>
                  <a:gd name="T29" fmla="*/ 8 h 20"/>
                  <a:gd name="T30" fmla="*/ 5 w 12"/>
                  <a:gd name="T31" fmla="*/ 8 h 20"/>
                  <a:gd name="T32" fmla="*/ 2 w 12"/>
                  <a:gd name="T33" fmla="*/ 8 h 20"/>
                  <a:gd name="T34" fmla="*/ 6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7 h 20"/>
                  <a:gd name="T42" fmla="*/ 3 w 12"/>
                  <a:gd name="T43" fmla="*/ 5 h 20"/>
                  <a:gd name="T44" fmla="*/ 3 w 12"/>
                  <a:gd name="T45" fmla="*/ 4 h 20"/>
                  <a:gd name="T46" fmla="*/ 1 w 12"/>
                  <a:gd name="T47" fmla="*/ 7 h 20"/>
                  <a:gd name="T48" fmla="*/ 1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2 w 12"/>
                  <a:gd name="T55" fmla="*/ 9 h 20"/>
                  <a:gd name="T56" fmla="*/ 3 w 12"/>
                  <a:gd name="T57" fmla="*/ 10 h 20"/>
                  <a:gd name="T58" fmla="*/ 3 w 12"/>
                  <a:gd name="T59" fmla="*/ 10 h 20"/>
                  <a:gd name="T60" fmla="*/ 3 w 12"/>
                  <a:gd name="T61" fmla="*/ 10 h 20"/>
                  <a:gd name="T62" fmla="*/ 4 w 12"/>
                  <a:gd name="T63" fmla="*/ 11 h 20"/>
                  <a:gd name="T64" fmla="*/ 5 w 12"/>
                  <a:gd name="T65" fmla="*/ 11 h 20"/>
                  <a:gd name="T66" fmla="*/ 3 w 12"/>
                  <a:gd name="T67" fmla="*/ 12 h 20"/>
                  <a:gd name="T68" fmla="*/ 4 w 12"/>
                  <a:gd name="T69" fmla="*/ 13 h 20"/>
                  <a:gd name="T70" fmla="*/ 6 w 12"/>
                  <a:gd name="T71" fmla="*/ 12 h 20"/>
                  <a:gd name="T72" fmla="*/ 7 w 12"/>
                  <a:gd name="T73" fmla="*/ 13 h 20"/>
                  <a:gd name="T74" fmla="*/ 8 w 12"/>
                  <a:gd name="T75" fmla="*/ 14 h 20"/>
                  <a:gd name="T76" fmla="*/ 8 w 12"/>
                  <a:gd name="T77" fmla="*/ 14 h 20"/>
                  <a:gd name="T78" fmla="*/ 9 w 12"/>
                  <a:gd name="T79" fmla="*/ 13 h 20"/>
                  <a:gd name="T80" fmla="*/ 8 w 12"/>
                  <a:gd name="T81" fmla="*/ 12 h 20"/>
                  <a:gd name="T82" fmla="*/ 8 w 12"/>
                  <a:gd name="T83" fmla="*/ 14 h 20"/>
                  <a:gd name="T84" fmla="*/ 7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5" y="13"/>
                      <a:pt x="5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8"/>
                      <a:pt x="5" y="18"/>
                    </a:cubicBezTo>
                    <a:cubicBezTo>
                      <a:pt x="5" y="18"/>
                      <a:pt x="5" y="15"/>
                      <a:pt x="6" y="15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7" y="20"/>
                      <a:pt x="7" y="13"/>
                      <a:pt x="8" y="16"/>
                    </a:cubicBezTo>
                    <a:cubicBezTo>
                      <a:pt x="8" y="16"/>
                      <a:pt x="8" y="16"/>
                      <a:pt x="9" y="16"/>
                    </a:cubicBezTo>
                    <a:cubicBezTo>
                      <a:pt x="11" y="14"/>
                      <a:pt x="8" y="11"/>
                      <a:pt x="9" y="12"/>
                    </a:cubicBezTo>
                    <a:cubicBezTo>
                      <a:pt x="8" y="14"/>
                      <a:pt x="10" y="9"/>
                      <a:pt x="7" y="16"/>
                    </a:cubicBezTo>
                    <a:cubicBezTo>
                      <a:pt x="7" y="17"/>
                      <a:pt x="11" y="15"/>
                      <a:pt x="10" y="15"/>
                    </a:cubicBezTo>
                    <a:cubicBezTo>
                      <a:pt x="11" y="15"/>
                      <a:pt x="10" y="14"/>
                      <a:pt x="12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8" y="13"/>
                      <a:pt x="9" y="12"/>
                    </a:cubicBezTo>
                    <a:cubicBezTo>
                      <a:pt x="9" y="11"/>
                      <a:pt x="8" y="12"/>
                      <a:pt x="7" y="12"/>
                    </a:cubicBezTo>
                    <a:cubicBezTo>
                      <a:pt x="7" y="12"/>
                      <a:pt x="8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1"/>
                      <a:pt x="5" y="12"/>
                      <a:pt x="4" y="12"/>
                    </a:cubicBezTo>
                    <a:cubicBezTo>
                      <a:pt x="6" y="10"/>
                      <a:pt x="4" y="12"/>
                      <a:pt x="6" y="11"/>
                    </a:cubicBezTo>
                    <a:cubicBezTo>
                      <a:pt x="7" y="11"/>
                      <a:pt x="7" y="11"/>
                      <a:pt x="8" y="10"/>
                    </a:cubicBezTo>
                    <a:cubicBezTo>
                      <a:pt x="8" y="10"/>
                      <a:pt x="8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9"/>
                      <a:pt x="7" y="7"/>
                      <a:pt x="6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6"/>
                      <a:pt x="3" y="8"/>
                      <a:pt x="4" y="7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5" y="6"/>
                      <a:pt x="6" y="6"/>
                    </a:cubicBezTo>
                    <a:cubicBezTo>
                      <a:pt x="5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3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2" y="0"/>
                      <a:pt x="2" y="5"/>
                    </a:cubicBezTo>
                    <a:cubicBezTo>
                      <a:pt x="3" y="4"/>
                      <a:pt x="5" y="7"/>
                      <a:pt x="4" y="7"/>
                    </a:cubicBezTo>
                    <a:cubicBezTo>
                      <a:pt x="2" y="5"/>
                      <a:pt x="3" y="3"/>
                      <a:pt x="2" y="6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2" y="8"/>
                      <a:pt x="3" y="7"/>
                      <a:pt x="4" y="8"/>
                    </a:cubicBezTo>
                    <a:cubicBezTo>
                      <a:pt x="2" y="9"/>
                      <a:pt x="3" y="9"/>
                      <a:pt x="2" y="9"/>
                    </a:cubicBezTo>
                    <a:cubicBezTo>
                      <a:pt x="3" y="9"/>
                      <a:pt x="3" y="10"/>
                      <a:pt x="3" y="9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5" y="9"/>
                      <a:pt x="4" y="11"/>
                    </a:cubicBezTo>
                    <a:cubicBezTo>
                      <a:pt x="4" y="10"/>
                      <a:pt x="5" y="11"/>
                      <a:pt x="6" y="9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4" y="12"/>
                      <a:pt x="5" y="11"/>
                      <a:pt x="3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6" y="12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6" y="13"/>
                      <a:pt x="5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7" y="14"/>
                      <a:pt x="9" y="13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5"/>
                      <a:pt x="7" y="14"/>
                    </a:cubicBezTo>
                    <a:cubicBezTo>
                      <a:pt x="6" y="12"/>
                      <a:pt x="10" y="13"/>
                      <a:pt x="9" y="13"/>
                    </a:cubicBezTo>
                    <a:cubicBezTo>
                      <a:pt x="7" y="16"/>
                      <a:pt x="8" y="17"/>
                      <a:pt x="6" y="15"/>
                    </a:cubicBezTo>
                    <a:cubicBezTo>
                      <a:pt x="8" y="11"/>
                      <a:pt x="8" y="13"/>
                      <a:pt x="8" y="12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7" y="14"/>
                      <a:pt x="8" y="15"/>
                      <a:pt x="8" y="14"/>
                    </a:cubicBezTo>
                    <a:cubicBezTo>
                      <a:pt x="9" y="13"/>
                      <a:pt x="10" y="15"/>
                      <a:pt x="8" y="16"/>
                    </a:cubicBezTo>
                    <a:cubicBezTo>
                      <a:pt x="7" y="16"/>
                      <a:pt x="7" y="14"/>
                      <a:pt x="7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0"/>
                      <a:pt x="6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7" name="Freeform 976"/>
              <p:cNvSpPr>
                <a:spLocks/>
              </p:cNvSpPr>
              <p:nvPr/>
            </p:nvSpPr>
            <p:spPr bwMode="auto">
              <a:xfrm>
                <a:off x="1846" y="260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8" name="Rectangle 977"/>
              <p:cNvSpPr>
                <a:spLocks noChangeArrowheads="1"/>
              </p:cNvSpPr>
              <p:nvPr/>
            </p:nvSpPr>
            <p:spPr bwMode="auto">
              <a:xfrm>
                <a:off x="1849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9" name="Freeform 978"/>
              <p:cNvSpPr>
                <a:spLocks/>
              </p:cNvSpPr>
              <p:nvPr/>
            </p:nvSpPr>
            <p:spPr bwMode="auto">
              <a:xfrm>
                <a:off x="1840" y="26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0" name="Rectangle 979"/>
              <p:cNvSpPr>
                <a:spLocks noChangeArrowheads="1"/>
              </p:cNvSpPr>
              <p:nvPr/>
            </p:nvSpPr>
            <p:spPr bwMode="auto">
              <a:xfrm>
                <a:off x="1840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1" name="Freeform 980"/>
              <p:cNvSpPr>
                <a:spLocks/>
              </p:cNvSpPr>
              <p:nvPr/>
            </p:nvSpPr>
            <p:spPr bwMode="auto">
              <a:xfrm>
                <a:off x="1805" y="2590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5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10 w 13"/>
                  <a:gd name="T13" fmla="*/ 8 h 10"/>
                  <a:gd name="T14" fmla="*/ 9 w 13"/>
                  <a:gd name="T15" fmla="*/ 10 h 10"/>
                  <a:gd name="T16" fmla="*/ 11 w 13"/>
                  <a:gd name="T17" fmla="*/ 9 h 10"/>
                  <a:gd name="T18" fmla="*/ 10 w 13"/>
                  <a:gd name="T19" fmla="*/ 8 h 10"/>
                  <a:gd name="T20" fmla="*/ 11 w 13"/>
                  <a:gd name="T21" fmla="*/ 8 h 10"/>
                  <a:gd name="T22" fmla="*/ 11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2 w 13"/>
                  <a:gd name="T29" fmla="*/ 8 h 10"/>
                  <a:gd name="T30" fmla="*/ 12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2 w 13"/>
                  <a:gd name="T43" fmla="*/ 5 h 10"/>
                  <a:gd name="T44" fmla="*/ 11 w 13"/>
                  <a:gd name="T45" fmla="*/ 4 h 10"/>
                  <a:gd name="T46" fmla="*/ 11 w 13"/>
                  <a:gd name="T47" fmla="*/ 4 h 10"/>
                  <a:gd name="T48" fmla="*/ 10 w 13"/>
                  <a:gd name="T49" fmla="*/ 5 h 10"/>
                  <a:gd name="T50" fmla="*/ 11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10 w 13"/>
                  <a:gd name="T61" fmla="*/ 5 h 10"/>
                  <a:gd name="T62" fmla="*/ 10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6"/>
                    </a:cubicBezTo>
                    <a:cubicBezTo>
                      <a:pt x="11" y="10"/>
                      <a:pt x="8" y="10"/>
                      <a:pt x="10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1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2" y="6"/>
                      <a:pt x="12" y="5"/>
                    </a:cubicBezTo>
                    <a:cubicBezTo>
                      <a:pt x="11" y="3"/>
                      <a:pt x="11" y="7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5"/>
                      <a:pt x="10" y="5"/>
                    </a:cubicBezTo>
                    <a:cubicBezTo>
                      <a:pt x="9" y="6"/>
                      <a:pt x="10" y="5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2" name="Freeform 981"/>
              <p:cNvSpPr>
                <a:spLocks/>
              </p:cNvSpPr>
              <p:nvPr/>
            </p:nvSpPr>
            <p:spPr bwMode="auto">
              <a:xfrm>
                <a:off x="1813" y="2587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3" name="Freeform 982"/>
              <p:cNvSpPr>
                <a:spLocks/>
              </p:cNvSpPr>
              <p:nvPr/>
            </p:nvSpPr>
            <p:spPr bwMode="auto">
              <a:xfrm>
                <a:off x="1813" y="2573"/>
                <a:ext cx="36" cy="17"/>
              </a:xfrm>
              <a:custGeom>
                <a:avLst/>
                <a:gdLst>
                  <a:gd name="T0" fmla="*/ 10 w 13"/>
                  <a:gd name="T1" fmla="*/ 4 h 6"/>
                  <a:gd name="T2" fmla="*/ 11 w 13"/>
                  <a:gd name="T3" fmla="*/ 3 h 6"/>
                  <a:gd name="T4" fmla="*/ 6 w 13"/>
                  <a:gd name="T5" fmla="*/ 0 h 6"/>
                  <a:gd name="T6" fmla="*/ 2 w 13"/>
                  <a:gd name="T7" fmla="*/ 4 h 6"/>
                  <a:gd name="T8" fmla="*/ 1 w 13"/>
                  <a:gd name="T9" fmla="*/ 4 h 6"/>
                  <a:gd name="T10" fmla="*/ 2 w 13"/>
                  <a:gd name="T11" fmla="*/ 5 h 6"/>
                  <a:gd name="T12" fmla="*/ 1 w 13"/>
                  <a:gd name="T13" fmla="*/ 4 h 6"/>
                  <a:gd name="T14" fmla="*/ 2 w 13"/>
                  <a:gd name="T15" fmla="*/ 5 h 6"/>
                  <a:gd name="T16" fmla="*/ 2 w 13"/>
                  <a:gd name="T17" fmla="*/ 4 h 6"/>
                  <a:gd name="T18" fmla="*/ 3 w 13"/>
                  <a:gd name="T19" fmla="*/ 5 h 6"/>
                  <a:gd name="T20" fmla="*/ 7 w 13"/>
                  <a:gd name="T21" fmla="*/ 2 h 6"/>
                  <a:gd name="T22" fmla="*/ 7 w 13"/>
                  <a:gd name="T23" fmla="*/ 4 h 6"/>
                  <a:gd name="T24" fmla="*/ 8 w 13"/>
                  <a:gd name="T25" fmla="*/ 5 h 6"/>
                  <a:gd name="T26" fmla="*/ 8 w 13"/>
                  <a:gd name="T27" fmla="*/ 4 h 6"/>
                  <a:gd name="T28" fmla="*/ 9 w 13"/>
                  <a:gd name="T29" fmla="*/ 3 h 6"/>
                  <a:gd name="T30" fmla="*/ 8 w 13"/>
                  <a:gd name="T31" fmla="*/ 5 h 6"/>
                  <a:gd name="T32" fmla="*/ 10 w 13"/>
                  <a:gd name="T33" fmla="*/ 6 h 6"/>
                  <a:gd name="T34" fmla="*/ 12 w 13"/>
                  <a:gd name="T35" fmla="*/ 5 h 6"/>
                  <a:gd name="T36" fmla="*/ 10 w 13"/>
                  <a:gd name="T37" fmla="*/ 6 h 6"/>
                  <a:gd name="T38" fmla="*/ 10 w 13"/>
                  <a:gd name="T39" fmla="*/ 6 h 6"/>
                  <a:gd name="T40" fmla="*/ 13 w 13"/>
                  <a:gd name="T41" fmla="*/ 5 h 6"/>
                  <a:gd name="T42" fmla="*/ 10 w 13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6" y="0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0" y="5"/>
                      <a:pt x="12" y="4"/>
                      <a:pt x="12" y="5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3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4" name="Freeform 983"/>
              <p:cNvSpPr>
                <a:spLocks/>
              </p:cNvSpPr>
              <p:nvPr/>
            </p:nvSpPr>
            <p:spPr bwMode="auto">
              <a:xfrm>
                <a:off x="1843" y="25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5" name="Freeform 984"/>
              <p:cNvSpPr>
                <a:spLocks/>
              </p:cNvSpPr>
              <p:nvPr/>
            </p:nvSpPr>
            <p:spPr bwMode="auto">
              <a:xfrm>
                <a:off x="1478" y="2541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6" name="Freeform 985"/>
              <p:cNvSpPr>
                <a:spLocks/>
              </p:cNvSpPr>
              <p:nvPr/>
            </p:nvSpPr>
            <p:spPr bwMode="auto">
              <a:xfrm>
                <a:off x="1470" y="253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1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7" name="Freeform 986"/>
              <p:cNvSpPr>
                <a:spLocks/>
              </p:cNvSpPr>
              <p:nvPr/>
            </p:nvSpPr>
            <p:spPr bwMode="auto">
              <a:xfrm>
                <a:off x="1476" y="25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8" name="Freeform 987"/>
              <p:cNvSpPr>
                <a:spLocks/>
              </p:cNvSpPr>
              <p:nvPr/>
            </p:nvSpPr>
            <p:spPr bwMode="auto">
              <a:xfrm>
                <a:off x="1473" y="2538"/>
                <a:ext cx="3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9" name="Freeform 988"/>
              <p:cNvSpPr>
                <a:spLocks/>
              </p:cNvSpPr>
              <p:nvPr/>
            </p:nvSpPr>
            <p:spPr bwMode="auto">
              <a:xfrm>
                <a:off x="1473" y="254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0" name="Freeform 989"/>
              <p:cNvSpPr>
                <a:spLocks/>
              </p:cNvSpPr>
              <p:nvPr/>
            </p:nvSpPr>
            <p:spPr bwMode="auto">
              <a:xfrm>
                <a:off x="1470" y="253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1" name="Freeform 990"/>
              <p:cNvSpPr>
                <a:spLocks/>
              </p:cNvSpPr>
              <p:nvPr/>
            </p:nvSpPr>
            <p:spPr bwMode="auto">
              <a:xfrm>
                <a:off x="1473" y="25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2" name="Rectangle 991"/>
              <p:cNvSpPr>
                <a:spLocks noChangeArrowheads="1"/>
              </p:cNvSpPr>
              <p:nvPr/>
            </p:nvSpPr>
            <p:spPr bwMode="auto">
              <a:xfrm>
                <a:off x="1473" y="2541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3" name="Freeform 992"/>
              <p:cNvSpPr>
                <a:spLocks/>
              </p:cNvSpPr>
              <p:nvPr/>
            </p:nvSpPr>
            <p:spPr bwMode="auto">
              <a:xfrm>
                <a:off x="1467" y="2532"/>
                <a:ext cx="6" cy="11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2 h 4"/>
                  <a:gd name="T4" fmla="*/ 2 w 2"/>
                  <a:gd name="T5" fmla="*/ 0 h 4"/>
                  <a:gd name="T6" fmla="*/ 1 w 2"/>
                  <a:gd name="T7" fmla="*/ 0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4" name="Freeform 993"/>
              <p:cNvSpPr>
                <a:spLocks/>
              </p:cNvSpPr>
              <p:nvPr/>
            </p:nvSpPr>
            <p:spPr bwMode="auto">
              <a:xfrm>
                <a:off x="1473" y="25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5" name="Freeform 994"/>
              <p:cNvSpPr>
                <a:spLocks/>
              </p:cNvSpPr>
              <p:nvPr/>
            </p:nvSpPr>
            <p:spPr bwMode="auto">
              <a:xfrm>
                <a:off x="1467" y="2527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2 h 4"/>
                  <a:gd name="T4" fmla="*/ 0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2 h 4"/>
                  <a:gd name="T12" fmla="*/ 1 w 2"/>
                  <a:gd name="T13" fmla="*/ 4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1 h 4"/>
                  <a:gd name="T20" fmla="*/ 1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6" name="Rectangle 995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7" name="Freeform 996"/>
              <p:cNvSpPr>
                <a:spLocks/>
              </p:cNvSpPr>
              <p:nvPr/>
            </p:nvSpPr>
            <p:spPr bwMode="auto">
              <a:xfrm>
                <a:off x="1465" y="2530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8" name="Freeform 997"/>
              <p:cNvSpPr>
                <a:spLocks/>
              </p:cNvSpPr>
              <p:nvPr/>
            </p:nvSpPr>
            <p:spPr bwMode="auto">
              <a:xfrm>
                <a:off x="1465" y="253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9" name="Rectangle 998"/>
              <p:cNvSpPr>
                <a:spLocks noChangeArrowheads="1"/>
              </p:cNvSpPr>
              <p:nvPr/>
            </p:nvSpPr>
            <p:spPr bwMode="auto">
              <a:xfrm>
                <a:off x="1473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0" name="Freeform 999"/>
              <p:cNvSpPr>
                <a:spLocks/>
              </p:cNvSpPr>
              <p:nvPr/>
            </p:nvSpPr>
            <p:spPr bwMode="auto">
              <a:xfrm>
                <a:off x="1465" y="25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1" name="Freeform 1000"/>
              <p:cNvSpPr>
                <a:spLocks/>
              </p:cNvSpPr>
              <p:nvPr/>
            </p:nvSpPr>
            <p:spPr bwMode="auto">
              <a:xfrm>
                <a:off x="1462" y="2516"/>
                <a:ext cx="24" cy="41"/>
              </a:xfrm>
              <a:custGeom>
                <a:avLst/>
                <a:gdLst>
                  <a:gd name="T0" fmla="*/ 9 w 9"/>
                  <a:gd name="T1" fmla="*/ 5 h 15"/>
                  <a:gd name="T2" fmla="*/ 9 w 9"/>
                  <a:gd name="T3" fmla="*/ 4 h 15"/>
                  <a:gd name="T4" fmla="*/ 8 w 9"/>
                  <a:gd name="T5" fmla="*/ 2 h 15"/>
                  <a:gd name="T6" fmla="*/ 7 w 9"/>
                  <a:gd name="T7" fmla="*/ 0 h 15"/>
                  <a:gd name="T8" fmla="*/ 7 w 9"/>
                  <a:gd name="T9" fmla="*/ 1 h 15"/>
                  <a:gd name="T10" fmla="*/ 7 w 9"/>
                  <a:gd name="T11" fmla="*/ 0 h 15"/>
                  <a:gd name="T12" fmla="*/ 6 w 9"/>
                  <a:gd name="T13" fmla="*/ 2 h 15"/>
                  <a:gd name="T14" fmla="*/ 5 w 9"/>
                  <a:gd name="T15" fmla="*/ 3 h 15"/>
                  <a:gd name="T16" fmla="*/ 2 w 9"/>
                  <a:gd name="T17" fmla="*/ 5 h 15"/>
                  <a:gd name="T18" fmla="*/ 3 w 9"/>
                  <a:gd name="T19" fmla="*/ 7 h 15"/>
                  <a:gd name="T20" fmla="*/ 2 w 9"/>
                  <a:gd name="T21" fmla="*/ 6 h 15"/>
                  <a:gd name="T22" fmla="*/ 2 w 9"/>
                  <a:gd name="T23" fmla="*/ 6 h 15"/>
                  <a:gd name="T24" fmla="*/ 1 w 9"/>
                  <a:gd name="T25" fmla="*/ 6 h 15"/>
                  <a:gd name="T26" fmla="*/ 2 w 9"/>
                  <a:gd name="T27" fmla="*/ 9 h 15"/>
                  <a:gd name="T28" fmla="*/ 0 w 9"/>
                  <a:gd name="T29" fmla="*/ 7 h 15"/>
                  <a:gd name="T30" fmla="*/ 2 w 9"/>
                  <a:gd name="T31" fmla="*/ 6 h 15"/>
                  <a:gd name="T32" fmla="*/ 1 w 9"/>
                  <a:gd name="T33" fmla="*/ 10 h 15"/>
                  <a:gd name="T34" fmla="*/ 4 w 9"/>
                  <a:gd name="T35" fmla="*/ 6 h 15"/>
                  <a:gd name="T36" fmla="*/ 4 w 9"/>
                  <a:gd name="T37" fmla="*/ 6 h 15"/>
                  <a:gd name="T38" fmla="*/ 4 w 9"/>
                  <a:gd name="T39" fmla="*/ 6 h 15"/>
                  <a:gd name="T40" fmla="*/ 4 w 9"/>
                  <a:gd name="T41" fmla="*/ 6 h 15"/>
                  <a:gd name="T42" fmla="*/ 4 w 9"/>
                  <a:gd name="T43" fmla="*/ 6 h 15"/>
                  <a:gd name="T44" fmla="*/ 4 w 9"/>
                  <a:gd name="T45" fmla="*/ 6 h 15"/>
                  <a:gd name="T46" fmla="*/ 4 w 9"/>
                  <a:gd name="T47" fmla="*/ 6 h 15"/>
                  <a:gd name="T48" fmla="*/ 4 w 9"/>
                  <a:gd name="T49" fmla="*/ 6 h 15"/>
                  <a:gd name="T50" fmla="*/ 4 w 9"/>
                  <a:gd name="T51" fmla="*/ 6 h 15"/>
                  <a:gd name="T52" fmla="*/ 2 w 9"/>
                  <a:gd name="T53" fmla="*/ 11 h 15"/>
                  <a:gd name="T54" fmla="*/ 2 w 9"/>
                  <a:gd name="T55" fmla="*/ 11 h 15"/>
                  <a:gd name="T56" fmla="*/ 2 w 9"/>
                  <a:gd name="T57" fmla="*/ 10 h 15"/>
                  <a:gd name="T58" fmla="*/ 2 w 9"/>
                  <a:gd name="T59" fmla="*/ 9 h 15"/>
                  <a:gd name="T60" fmla="*/ 3 w 9"/>
                  <a:gd name="T61" fmla="*/ 6 h 15"/>
                  <a:gd name="T62" fmla="*/ 4 w 9"/>
                  <a:gd name="T63" fmla="*/ 7 h 15"/>
                  <a:gd name="T64" fmla="*/ 6 w 9"/>
                  <a:gd name="T65" fmla="*/ 7 h 15"/>
                  <a:gd name="T66" fmla="*/ 5 w 9"/>
                  <a:gd name="T67" fmla="*/ 5 h 15"/>
                  <a:gd name="T68" fmla="*/ 6 w 9"/>
                  <a:gd name="T69" fmla="*/ 5 h 15"/>
                  <a:gd name="T70" fmla="*/ 5 w 9"/>
                  <a:gd name="T71" fmla="*/ 5 h 15"/>
                  <a:gd name="T72" fmla="*/ 7 w 9"/>
                  <a:gd name="T73" fmla="*/ 5 h 15"/>
                  <a:gd name="T74" fmla="*/ 5 w 9"/>
                  <a:gd name="T75" fmla="*/ 3 h 15"/>
                  <a:gd name="T76" fmla="*/ 8 w 9"/>
                  <a:gd name="T77" fmla="*/ 5 h 15"/>
                  <a:gd name="T78" fmla="*/ 7 w 9"/>
                  <a:gd name="T79" fmla="*/ 4 h 15"/>
                  <a:gd name="T80" fmla="*/ 6 w 9"/>
                  <a:gd name="T81" fmla="*/ 3 h 15"/>
                  <a:gd name="T82" fmla="*/ 8 w 9"/>
                  <a:gd name="T83" fmla="*/ 5 h 15"/>
                  <a:gd name="T84" fmla="*/ 7 w 9"/>
                  <a:gd name="T85" fmla="*/ 4 h 15"/>
                  <a:gd name="T86" fmla="*/ 7 w 9"/>
                  <a:gd name="T87" fmla="*/ 3 h 15"/>
                  <a:gd name="T88" fmla="*/ 8 w 9"/>
                  <a:gd name="T89" fmla="*/ 3 h 15"/>
                  <a:gd name="T90" fmla="*/ 9 w 9"/>
                  <a:gd name="T91" fmla="*/ 5 h 15"/>
                  <a:gd name="T92" fmla="*/ 9 w 9"/>
                  <a:gd name="T93" fmla="*/ 6 h 15"/>
                  <a:gd name="T94" fmla="*/ 8 w 9"/>
                  <a:gd name="T95" fmla="*/ 3 h 15"/>
                  <a:gd name="T96" fmla="*/ 9 w 9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5">
                    <a:moveTo>
                      <a:pt x="9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0" y="6"/>
                      <a:pt x="2" y="6"/>
                      <a:pt x="2" y="6"/>
                    </a:cubicBezTo>
                    <a:cubicBezTo>
                      <a:pt x="2" y="8"/>
                      <a:pt x="5" y="3"/>
                      <a:pt x="1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3"/>
                      <a:pt x="7" y="5"/>
                      <a:pt x="8" y="5"/>
                    </a:cubicBezTo>
                    <a:cubicBezTo>
                      <a:pt x="8" y="5"/>
                      <a:pt x="7" y="3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5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2" name="Rectangle 1001"/>
              <p:cNvSpPr>
                <a:spLocks noChangeArrowheads="1"/>
              </p:cNvSpPr>
              <p:nvPr/>
            </p:nvSpPr>
            <p:spPr bwMode="auto">
              <a:xfrm>
                <a:off x="1486" y="2532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3" name="Freeform 1002"/>
              <p:cNvSpPr>
                <a:spLocks/>
              </p:cNvSpPr>
              <p:nvPr/>
            </p:nvSpPr>
            <p:spPr bwMode="auto">
              <a:xfrm>
                <a:off x="1486" y="25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4" name="Rectangle 1003"/>
              <p:cNvSpPr>
                <a:spLocks noChangeArrowheads="1"/>
              </p:cNvSpPr>
              <p:nvPr/>
            </p:nvSpPr>
            <p:spPr bwMode="auto">
              <a:xfrm>
                <a:off x="1478" y="252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5" name="Freeform 1004"/>
              <p:cNvSpPr>
                <a:spLocks/>
              </p:cNvSpPr>
              <p:nvPr/>
            </p:nvSpPr>
            <p:spPr bwMode="auto">
              <a:xfrm>
                <a:off x="1484" y="253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6" name="Freeform 1005"/>
              <p:cNvSpPr>
                <a:spLocks/>
              </p:cNvSpPr>
              <p:nvPr/>
            </p:nvSpPr>
            <p:spPr bwMode="auto">
              <a:xfrm>
                <a:off x="1478" y="25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7" name="Freeform 1006"/>
              <p:cNvSpPr>
                <a:spLocks/>
              </p:cNvSpPr>
              <p:nvPr/>
            </p:nvSpPr>
            <p:spPr bwMode="auto">
              <a:xfrm>
                <a:off x="1486" y="253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8" name="Freeform 1007"/>
              <p:cNvSpPr>
                <a:spLocks/>
              </p:cNvSpPr>
              <p:nvPr/>
            </p:nvSpPr>
            <p:spPr bwMode="auto">
              <a:xfrm>
                <a:off x="1470" y="2508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7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4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7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6 w 8"/>
                  <a:gd name="T41" fmla="*/ 3 h 7"/>
                  <a:gd name="T42" fmla="*/ 3 w 8"/>
                  <a:gd name="T43" fmla="*/ 0 h 7"/>
                  <a:gd name="T44" fmla="*/ 4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2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7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7" y="7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9" name="Freeform 1008"/>
              <p:cNvSpPr>
                <a:spLocks/>
              </p:cNvSpPr>
              <p:nvPr/>
            </p:nvSpPr>
            <p:spPr bwMode="auto">
              <a:xfrm>
                <a:off x="1486" y="25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1" name="Group 1210"/>
            <p:cNvGrpSpPr>
              <a:grpSpLocks/>
            </p:cNvGrpSpPr>
            <p:nvPr/>
          </p:nvGrpSpPr>
          <p:grpSpPr bwMode="auto">
            <a:xfrm>
              <a:off x="337" y="2502"/>
              <a:ext cx="1438" cy="762"/>
              <a:chOff x="337" y="2502"/>
              <a:chExt cx="1438" cy="762"/>
            </a:xfrm>
          </p:grpSpPr>
          <p:sp>
            <p:nvSpPr>
              <p:cNvPr id="510" name="Freeform 1010"/>
              <p:cNvSpPr>
                <a:spLocks/>
              </p:cNvSpPr>
              <p:nvPr/>
            </p:nvSpPr>
            <p:spPr bwMode="auto">
              <a:xfrm>
                <a:off x="1470" y="2508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3 w 4"/>
                  <a:gd name="T5" fmla="*/ 6 h 10"/>
                  <a:gd name="T6" fmla="*/ 3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2 w 4"/>
                  <a:gd name="T15" fmla="*/ 7 h 10"/>
                  <a:gd name="T16" fmla="*/ 1 w 4"/>
                  <a:gd name="T17" fmla="*/ 6 h 10"/>
                  <a:gd name="T18" fmla="*/ 0 w 4"/>
                  <a:gd name="T19" fmla="*/ 4 h 10"/>
                  <a:gd name="T20" fmla="*/ 2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6 h 10"/>
                  <a:gd name="T36" fmla="*/ 2 w 4"/>
                  <a:gd name="T37" fmla="*/ 4 h 10"/>
                  <a:gd name="T38" fmla="*/ 3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1" name="Freeform 1011"/>
              <p:cNvSpPr>
                <a:spLocks/>
              </p:cNvSpPr>
              <p:nvPr/>
            </p:nvSpPr>
            <p:spPr bwMode="auto">
              <a:xfrm>
                <a:off x="1476" y="2516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2" name="Freeform 1012"/>
              <p:cNvSpPr>
                <a:spLocks/>
              </p:cNvSpPr>
              <p:nvPr/>
            </p:nvSpPr>
            <p:spPr bwMode="auto">
              <a:xfrm>
                <a:off x="1481" y="2524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3" name="Freeform 1013"/>
              <p:cNvSpPr>
                <a:spLocks/>
              </p:cNvSpPr>
              <p:nvPr/>
            </p:nvSpPr>
            <p:spPr bwMode="auto">
              <a:xfrm>
                <a:off x="1470" y="251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4" name="Freeform 1014"/>
              <p:cNvSpPr>
                <a:spLocks/>
              </p:cNvSpPr>
              <p:nvPr/>
            </p:nvSpPr>
            <p:spPr bwMode="auto">
              <a:xfrm>
                <a:off x="1467" y="2524"/>
                <a:ext cx="9" cy="11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4 h 4"/>
                  <a:gd name="T4" fmla="*/ 1 w 3"/>
                  <a:gd name="T5" fmla="*/ 0 h 4"/>
                  <a:gd name="T6" fmla="*/ 2 w 3"/>
                  <a:gd name="T7" fmla="*/ 3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5" name="Freeform 1015"/>
              <p:cNvSpPr>
                <a:spLocks/>
              </p:cNvSpPr>
              <p:nvPr/>
            </p:nvSpPr>
            <p:spPr bwMode="auto">
              <a:xfrm>
                <a:off x="1454" y="2513"/>
                <a:ext cx="16" cy="22"/>
              </a:xfrm>
              <a:custGeom>
                <a:avLst/>
                <a:gdLst>
                  <a:gd name="T0" fmla="*/ 3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4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7 h 8"/>
                  <a:gd name="T68" fmla="*/ 5 w 6"/>
                  <a:gd name="T69" fmla="*/ 6 h 8"/>
                  <a:gd name="T70" fmla="*/ 4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5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3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5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5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6"/>
                      <a:pt x="5" y="6"/>
                      <a:pt x="5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3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7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6" name="Freeform 1016"/>
              <p:cNvSpPr>
                <a:spLocks/>
              </p:cNvSpPr>
              <p:nvPr/>
            </p:nvSpPr>
            <p:spPr bwMode="auto">
              <a:xfrm>
                <a:off x="1470" y="25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7" name="Freeform 1017"/>
              <p:cNvSpPr>
                <a:spLocks/>
              </p:cNvSpPr>
              <p:nvPr/>
            </p:nvSpPr>
            <p:spPr bwMode="auto">
              <a:xfrm>
                <a:off x="1462" y="251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8" name="Rectangle 1018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9" name="Freeform 1019"/>
              <p:cNvSpPr>
                <a:spLocks/>
              </p:cNvSpPr>
              <p:nvPr/>
            </p:nvSpPr>
            <p:spPr bwMode="auto">
              <a:xfrm>
                <a:off x="1465" y="252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0" name="Freeform 1020"/>
              <p:cNvSpPr>
                <a:spLocks/>
              </p:cNvSpPr>
              <p:nvPr/>
            </p:nvSpPr>
            <p:spPr bwMode="auto">
              <a:xfrm>
                <a:off x="1459" y="25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1" name="Freeform 1021"/>
              <p:cNvSpPr>
                <a:spLocks/>
              </p:cNvSpPr>
              <p:nvPr/>
            </p:nvSpPr>
            <p:spPr bwMode="auto">
              <a:xfrm>
                <a:off x="1462" y="25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2" name="Freeform 1022"/>
              <p:cNvSpPr>
                <a:spLocks/>
              </p:cNvSpPr>
              <p:nvPr/>
            </p:nvSpPr>
            <p:spPr bwMode="auto">
              <a:xfrm>
                <a:off x="1456" y="2502"/>
                <a:ext cx="33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6 h 20"/>
                  <a:gd name="T4" fmla="*/ 4 w 12"/>
                  <a:gd name="T5" fmla="*/ 18 h 20"/>
                  <a:gd name="T6" fmla="*/ 5 w 12"/>
                  <a:gd name="T7" fmla="*/ 16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0 h 20"/>
                  <a:gd name="T22" fmla="*/ 3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6 w 12"/>
                  <a:gd name="T29" fmla="*/ 8 h 20"/>
                  <a:gd name="T30" fmla="*/ 4 w 12"/>
                  <a:gd name="T31" fmla="*/ 7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4 h 20"/>
                  <a:gd name="T40" fmla="*/ 3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2 w 12"/>
                  <a:gd name="T57" fmla="*/ 9 h 20"/>
                  <a:gd name="T58" fmla="*/ 2 w 12"/>
                  <a:gd name="T59" fmla="*/ 9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3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7 w 12"/>
                  <a:gd name="T75" fmla="*/ 13 h 20"/>
                  <a:gd name="T76" fmla="*/ 7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6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4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7" y="16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3"/>
                      <a:pt x="10" y="8"/>
                      <a:pt x="6" y="15"/>
                    </a:cubicBezTo>
                    <a:cubicBezTo>
                      <a:pt x="6" y="16"/>
                      <a:pt x="10" y="15"/>
                      <a:pt x="9" y="14"/>
                    </a:cubicBezTo>
                    <a:cubicBezTo>
                      <a:pt x="11" y="15"/>
                      <a:pt x="9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6" y="12"/>
                    </a:cubicBezTo>
                    <a:cubicBezTo>
                      <a:pt x="7" y="11"/>
                      <a:pt x="7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6" y="10"/>
                      <a:pt x="6" y="11"/>
                      <a:pt x="5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5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7" y="7"/>
                      <a:pt x="5" y="9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6"/>
                      <a:pt x="2" y="8"/>
                      <a:pt x="4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4" y="6"/>
                      <a:pt x="5" y="6"/>
                    </a:cubicBezTo>
                    <a:cubicBezTo>
                      <a:pt x="4" y="6"/>
                      <a:pt x="5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3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3" y="7"/>
                      <a:pt x="3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4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4" y="11"/>
                      <a:pt x="3" y="11"/>
                    </a:cubicBezTo>
                    <a:cubicBezTo>
                      <a:pt x="2" y="12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6" y="13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4"/>
                      <a:pt x="7" y="13"/>
                    </a:cubicBezTo>
                    <a:cubicBezTo>
                      <a:pt x="6" y="11"/>
                      <a:pt x="9" y="12"/>
                      <a:pt x="9" y="12"/>
                    </a:cubicBezTo>
                    <a:cubicBezTo>
                      <a:pt x="6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1"/>
                      <a:pt x="6" y="11"/>
                      <a:pt x="6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6" y="15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5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3" name="Freeform 1023"/>
              <p:cNvSpPr>
                <a:spLocks/>
              </p:cNvSpPr>
              <p:nvPr/>
            </p:nvSpPr>
            <p:spPr bwMode="auto">
              <a:xfrm>
                <a:off x="1470" y="253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4" name="Freeform 1024"/>
              <p:cNvSpPr>
                <a:spLocks/>
              </p:cNvSpPr>
              <p:nvPr/>
            </p:nvSpPr>
            <p:spPr bwMode="auto">
              <a:xfrm>
                <a:off x="1473" y="253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5" name="Freeform 1025"/>
              <p:cNvSpPr>
                <a:spLocks/>
              </p:cNvSpPr>
              <p:nvPr/>
            </p:nvSpPr>
            <p:spPr bwMode="auto">
              <a:xfrm>
                <a:off x="1465" y="253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6" name="Freeform 1026"/>
              <p:cNvSpPr>
                <a:spLocks/>
              </p:cNvSpPr>
              <p:nvPr/>
            </p:nvSpPr>
            <p:spPr bwMode="auto">
              <a:xfrm>
                <a:off x="1465" y="25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7" name="Freeform 1027"/>
              <p:cNvSpPr>
                <a:spLocks/>
              </p:cNvSpPr>
              <p:nvPr/>
            </p:nvSpPr>
            <p:spPr bwMode="auto">
              <a:xfrm>
                <a:off x="1432" y="2527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1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7 h 10"/>
                  <a:gd name="T14" fmla="*/ 9 w 12"/>
                  <a:gd name="T15" fmla="*/ 9 h 10"/>
                  <a:gd name="T16" fmla="*/ 10 w 12"/>
                  <a:gd name="T17" fmla="*/ 8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7 h 10"/>
                  <a:gd name="T26" fmla="*/ 11 w 12"/>
                  <a:gd name="T27" fmla="*/ 8 h 10"/>
                  <a:gd name="T28" fmla="*/ 11 w 12"/>
                  <a:gd name="T29" fmla="*/ 7 h 10"/>
                  <a:gd name="T30" fmla="*/ 11 w 12"/>
                  <a:gd name="T31" fmla="*/ 8 h 10"/>
                  <a:gd name="T32" fmla="*/ 12 w 12"/>
                  <a:gd name="T33" fmla="*/ 6 h 10"/>
                  <a:gd name="T34" fmla="*/ 12 w 12"/>
                  <a:gd name="T35" fmla="*/ 5 h 10"/>
                  <a:gd name="T36" fmla="*/ 11 w 12"/>
                  <a:gd name="T37" fmla="*/ 6 h 10"/>
                  <a:gd name="T38" fmla="*/ 11 w 12"/>
                  <a:gd name="T39" fmla="*/ 6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4 h 10"/>
                  <a:gd name="T50" fmla="*/ 10 w 12"/>
                  <a:gd name="T51" fmla="*/ 5 h 10"/>
                  <a:gd name="T52" fmla="*/ 10 w 12"/>
                  <a:gd name="T53" fmla="*/ 7 h 10"/>
                  <a:gd name="T54" fmla="*/ 9 w 12"/>
                  <a:gd name="T55" fmla="*/ 7 h 10"/>
                  <a:gd name="T56" fmla="*/ 10 w 12"/>
                  <a:gd name="T57" fmla="*/ 5 h 10"/>
                  <a:gd name="T58" fmla="*/ 9 w 12"/>
                  <a:gd name="T59" fmla="*/ 6 h 10"/>
                  <a:gd name="T60" fmla="*/ 9 w 12"/>
                  <a:gd name="T61" fmla="*/ 4 h 10"/>
                  <a:gd name="T62" fmla="*/ 9 w 12"/>
                  <a:gd name="T63" fmla="*/ 6 h 10"/>
                  <a:gd name="T64" fmla="*/ 6 w 12"/>
                  <a:gd name="T65" fmla="*/ 5 h 10"/>
                  <a:gd name="T66" fmla="*/ 7 w 12"/>
                  <a:gd name="T67" fmla="*/ 5 h 10"/>
                  <a:gd name="T68" fmla="*/ 6 w 12"/>
                  <a:gd name="T69" fmla="*/ 5 h 10"/>
                  <a:gd name="T70" fmla="*/ 6 w 12"/>
                  <a:gd name="T71" fmla="*/ 3 h 10"/>
                  <a:gd name="T72" fmla="*/ 5 w 12"/>
                  <a:gd name="T73" fmla="*/ 4 h 10"/>
                  <a:gd name="T74" fmla="*/ 5 w 12"/>
                  <a:gd name="T75" fmla="*/ 2 h 10"/>
                  <a:gd name="T76" fmla="*/ 5 w 12"/>
                  <a:gd name="T77" fmla="*/ 2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1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0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9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9" y="7"/>
                    </a:cubicBezTo>
                    <a:cubicBezTo>
                      <a:pt x="9" y="6"/>
                      <a:pt x="10" y="6"/>
                      <a:pt x="10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4"/>
                      <a:pt x="9" y="7"/>
                      <a:pt x="6" y="5"/>
                    </a:cubicBezTo>
                    <a:cubicBezTo>
                      <a:pt x="6" y="3"/>
                      <a:pt x="7" y="5"/>
                      <a:pt x="7" y="5"/>
                    </a:cubicBezTo>
                    <a:cubicBezTo>
                      <a:pt x="7" y="5"/>
                      <a:pt x="7" y="4"/>
                      <a:pt x="6" y="5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8" name="Freeform 1028"/>
              <p:cNvSpPr>
                <a:spLocks/>
              </p:cNvSpPr>
              <p:nvPr/>
            </p:nvSpPr>
            <p:spPr bwMode="auto">
              <a:xfrm>
                <a:off x="1437" y="2524"/>
                <a:ext cx="9" cy="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9" name="Freeform 1029"/>
              <p:cNvSpPr>
                <a:spLocks/>
              </p:cNvSpPr>
              <p:nvPr/>
            </p:nvSpPr>
            <p:spPr bwMode="auto">
              <a:xfrm>
                <a:off x="1437" y="2508"/>
                <a:ext cx="39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2 w 14"/>
                  <a:gd name="T11" fmla="*/ 6 h 7"/>
                  <a:gd name="T12" fmla="*/ 2 w 14"/>
                  <a:gd name="T13" fmla="*/ 5 h 7"/>
                  <a:gd name="T14" fmla="*/ 2 w 14"/>
                  <a:gd name="T15" fmla="*/ 5 h 7"/>
                  <a:gd name="T16" fmla="*/ 2 w 14"/>
                  <a:gd name="T17" fmla="*/ 5 h 7"/>
                  <a:gd name="T18" fmla="*/ 3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5 h 7"/>
                  <a:gd name="T26" fmla="*/ 8 w 14"/>
                  <a:gd name="T27" fmla="*/ 5 h 7"/>
                  <a:gd name="T28" fmla="*/ 9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3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1" y="3"/>
                      <a:pt x="8" y="5"/>
                      <a:pt x="8" y="6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0" y="7"/>
                      <a:pt x="11" y="7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0" name="Rectangle 1030"/>
              <p:cNvSpPr>
                <a:spLocks noChangeArrowheads="1"/>
              </p:cNvSpPr>
              <p:nvPr/>
            </p:nvSpPr>
            <p:spPr bwMode="auto">
              <a:xfrm>
                <a:off x="1467" y="251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1" name="Freeform 1031"/>
              <p:cNvSpPr>
                <a:spLocks/>
              </p:cNvSpPr>
              <p:nvPr/>
            </p:nvSpPr>
            <p:spPr bwMode="auto">
              <a:xfrm>
                <a:off x="1397" y="287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2" name="Freeform 1032"/>
              <p:cNvSpPr>
                <a:spLocks/>
              </p:cNvSpPr>
              <p:nvPr/>
            </p:nvSpPr>
            <p:spPr bwMode="auto">
              <a:xfrm>
                <a:off x="1388" y="2862"/>
                <a:ext cx="9" cy="1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3" name="Freeform 1033"/>
              <p:cNvSpPr>
                <a:spLocks/>
              </p:cNvSpPr>
              <p:nvPr/>
            </p:nvSpPr>
            <p:spPr bwMode="auto">
              <a:xfrm>
                <a:off x="1391" y="2864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4" name="Freeform 1034"/>
              <p:cNvSpPr>
                <a:spLocks/>
              </p:cNvSpPr>
              <p:nvPr/>
            </p:nvSpPr>
            <p:spPr bwMode="auto">
              <a:xfrm>
                <a:off x="1391" y="2867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5" name="Freeform 1035"/>
              <p:cNvSpPr>
                <a:spLocks/>
              </p:cNvSpPr>
              <p:nvPr/>
            </p:nvSpPr>
            <p:spPr bwMode="auto">
              <a:xfrm>
                <a:off x="1388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6" name="Freeform 1036"/>
              <p:cNvSpPr>
                <a:spLocks/>
              </p:cNvSpPr>
              <p:nvPr/>
            </p:nvSpPr>
            <p:spPr bwMode="auto">
              <a:xfrm>
                <a:off x="1388" y="2862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7" name="Freeform 1037"/>
              <p:cNvSpPr>
                <a:spLocks/>
              </p:cNvSpPr>
              <p:nvPr/>
            </p:nvSpPr>
            <p:spPr bwMode="auto">
              <a:xfrm>
                <a:off x="1388" y="2870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8" name="Freeform 1038"/>
              <p:cNvSpPr>
                <a:spLocks/>
              </p:cNvSpPr>
              <p:nvPr/>
            </p:nvSpPr>
            <p:spPr bwMode="auto">
              <a:xfrm>
                <a:off x="1391" y="286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9" name="Freeform 1039"/>
              <p:cNvSpPr>
                <a:spLocks/>
              </p:cNvSpPr>
              <p:nvPr/>
            </p:nvSpPr>
            <p:spPr bwMode="auto">
              <a:xfrm>
                <a:off x="1386" y="2862"/>
                <a:ext cx="2" cy="10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0" name="Freeform 1040"/>
              <p:cNvSpPr>
                <a:spLocks/>
              </p:cNvSpPr>
              <p:nvPr/>
            </p:nvSpPr>
            <p:spPr bwMode="auto">
              <a:xfrm>
                <a:off x="1391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1" name="Freeform 1041"/>
              <p:cNvSpPr>
                <a:spLocks/>
              </p:cNvSpPr>
              <p:nvPr/>
            </p:nvSpPr>
            <p:spPr bwMode="auto">
              <a:xfrm>
                <a:off x="1383" y="2856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2 h 4"/>
                  <a:gd name="T4" fmla="*/ 1 w 3"/>
                  <a:gd name="T5" fmla="*/ 3 h 4"/>
                  <a:gd name="T6" fmla="*/ 2 w 3"/>
                  <a:gd name="T7" fmla="*/ 2 h 4"/>
                  <a:gd name="T8" fmla="*/ 1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3 w 3"/>
                  <a:gd name="T19" fmla="*/ 1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2" y="2"/>
                      <a:pt x="1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2" name="Rectangle 1042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3" name="Freeform 1043"/>
              <p:cNvSpPr>
                <a:spLocks/>
              </p:cNvSpPr>
              <p:nvPr/>
            </p:nvSpPr>
            <p:spPr bwMode="auto">
              <a:xfrm>
                <a:off x="1383" y="2859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1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4" name="Freeform 1044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5" name="Freeform 1045"/>
              <p:cNvSpPr>
                <a:spLocks/>
              </p:cNvSpPr>
              <p:nvPr/>
            </p:nvSpPr>
            <p:spPr bwMode="auto">
              <a:xfrm>
                <a:off x="1388" y="2862"/>
                <a:ext cx="3" cy="0"/>
              </a:xfrm>
              <a:custGeom>
                <a:avLst/>
                <a:gdLst>
                  <a:gd name="T0" fmla="*/ 1 w 1"/>
                  <a:gd name="T1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6" name="Freeform 1046"/>
              <p:cNvSpPr>
                <a:spLocks/>
              </p:cNvSpPr>
              <p:nvPr/>
            </p:nvSpPr>
            <p:spPr bwMode="auto">
              <a:xfrm>
                <a:off x="1383" y="28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7" name="Freeform 1047"/>
              <p:cNvSpPr>
                <a:spLocks/>
              </p:cNvSpPr>
              <p:nvPr/>
            </p:nvSpPr>
            <p:spPr bwMode="auto">
              <a:xfrm>
                <a:off x="1378" y="2845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3 w 10"/>
                  <a:gd name="T17" fmla="*/ 5 h 15"/>
                  <a:gd name="T18" fmla="*/ 4 w 10"/>
                  <a:gd name="T19" fmla="*/ 7 h 15"/>
                  <a:gd name="T20" fmla="*/ 3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5 w 10"/>
                  <a:gd name="T35" fmla="*/ 6 h 15"/>
                  <a:gd name="T36" fmla="*/ 5 w 10"/>
                  <a:gd name="T37" fmla="*/ 6 h 15"/>
                  <a:gd name="T38" fmla="*/ 5 w 10"/>
                  <a:gd name="T39" fmla="*/ 6 h 15"/>
                  <a:gd name="T40" fmla="*/ 5 w 10"/>
                  <a:gd name="T41" fmla="*/ 6 h 15"/>
                  <a:gd name="T42" fmla="*/ 5 w 10"/>
                  <a:gd name="T43" fmla="*/ 6 h 15"/>
                  <a:gd name="T44" fmla="*/ 5 w 10"/>
                  <a:gd name="T45" fmla="*/ 6 h 15"/>
                  <a:gd name="T46" fmla="*/ 5 w 10"/>
                  <a:gd name="T47" fmla="*/ 6 h 15"/>
                  <a:gd name="T48" fmla="*/ 5 w 10"/>
                  <a:gd name="T49" fmla="*/ 6 h 15"/>
                  <a:gd name="T50" fmla="*/ 5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5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7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6 w 10"/>
                  <a:gd name="T75" fmla="*/ 3 h 15"/>
                  <a:gd name="T76" fmla="*/ 9 w 10"/>
                  <a:gd name="T77" fmla="*/ 5 h 15"/>
                  <a:gd name="T78" fmla="*/ 8 w 10"/>
                  <a:gd name="T79" fmla="*/ 4 h 15"/>
                  <a:gd name="T80" fmla="*/ 7 w 10"/>
                  <a:gd name="T81" fmla="*/ 3 h 15"/>
                  <a:gd name="T82" fmla="*/ 9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10" y="3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3"/>
                      <a:pt x="5" y="5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4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4" y="7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5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8" name="Rectangle 1048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9" name="Freeform 1049"/>
              <p:cNvSpPr>
                <a:spLocks/>
              </p:cNvSpPr>
              <p:nvPr/>
            </p:nvSpPr>
            <p:spPr bwMode="auto">
              <a:xfrm>
                <a:off x="1405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0" name="Freeform 1050"/>
              <p:cNvSpPr>
                <a:spLocks/>
              </p:cNvSpPr>
              <p:nvPr/>
            </p:nvSpPr>
            <p:spPr bwMode="auto">
              <a:xfrm>
                <a:off x="1394" y="285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1" name="Freeform 1051"/>
              <p:cNvSpPr>
                <a:spLocks/>
              </p:cNvSpPr>
              <p:nvPr/>
            </p:nvSpPr>
            <p:spPr bwMode="auto">
              <a:xfrm>
                <a:off x="1402" y="285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2" name="Freeform 1052"/>
              <p:cNvSpPr>
                <a:spLocks/>
              </p:cNvSpPr>
              <p:nvPr/>
            </p:nvSpPr>
            <p:spPr bwMode="auto">
              <a:xfrm>
                <a:off x="1397" y="286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3" name="Rectangle 1053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4" name="Freeform 1054"/>
              <p:cNvSpPr>
                <a:spLocks/>
              </p:cNvSpPr>
              <p:nvPr/>
            </p:nvSpPr>
            <p:spPr bwMode="auto">
              <a:xfrm>
                <a:off x="1388" y="2837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5 w 8"/>
                  <a:gd name="T41" fmla="*/ 3 h 7"/>
                  <a:gd name="T42" fmla="*/ 3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1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6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6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5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5" name="Freeform 1055"/>
              <p:cNvSpPr>
                <a:spLocks/>
              </p:cNvSpPr>
              <p:nvPr/>
            </p:nvSpPr>
            <p:spPr bwMode="auto">
              <a:xfrm>
                <a:off x="1405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6" name="Freeform 1056"/>
              <p:cNvSpPr>
                <a:spLocks/>
              </p:cNvSpPr>
              <p:nvPr/>
            </p:nvSpPr>
            <p:spPr bwMode="auto">
              <a:xfrm>
                <a:off x="1388" y="2837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2 w 4"/>
                  <a:gd name="T5" fmla="*/ 6 h 10"/>
                  <a:gd name="T6" fmla="*/ 2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1 w 4"/>
                  <a:gd name="T15" fmla="*/ 6 h 10"/>
                  <a:gd name="T16" fmla="*/ 1 w 4"/>
                  <a:gd name="T17" fmla="*/ 6 h 10"/>
                  <a:gd name="T18" fmla="*/ 0 w 4"/>
                  <a:gd name="T19" fmla="*/ 4 h 10"/>
                  <a:gd name="T20" fmla="*/ 1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5 h 10"/>
                  <a:gd name="T36" fmla="*/ 2 w 4"/>
                  <a:gd name="T37" fmla="*/ 4 h 10"/>
                  <a:gd name="T38" fmla="*/ 2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7" name="Freeform 1057"/>
              <p:cNvSpPr>
                <a:spLocks/>
              </p:cNvSpPr>
              <p:nvPr/>
            </p:nvSpPr>
            <p:spPr bwMode="auto">
              <a:xfrm>
                <a:off x="1394" y="284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8" name="Freeform 1058"/>
              <p:cNvSpPr>
                <a:spLocks/>
              </p:cNvSpPr>
              <p:nvPr/>
            </p:nvSpPr>
            <p:spPr bwMode="auto">
              <a:xfrm>
                <a:off x="1397" y="285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9" name="Freeform 1059"/>
              <p:cNvSpPr>
                <a:spLocks/>
              </p:cNvSpPr>
              <p:nvPr/>
            </p:nvSpPr>
            <p:spPr bwMode="auto">
              <a:xfrm>
                <a:off x="1388" y="284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0" name="Freeform 1060"/>
              <p:cNvSpPr>
                <a:spLocks/>
              </p:cNvSpPr>
              <p:nvPr/>
            </p:nvSpPr>
            <p:spPr bwMode="auto">
              <a:xfrm>
                <a:off x="1386" y="2853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1" name="Freeform 1061"/>
              <p:cNvSpPr>
                <a:spLocks/>
              </p:cNvSpPr>
              <p:nvPr/>
            </p:nvSpPr>
            <p:spPr bwMode="auto">
              <a:xfrm>
                <a:off x="1372" y="2843"/>
                <a:ext cx="16" cy="21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5 h 8"/>
                  <a:gd name="T72" fmla="*/ 5 w 6"/>
                  <a:gd name="T73" fmla="*/ 7 h 8"/>
                  <a:gd name="T74" fmla="*/ 6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4 h 8"/>
                  <a:gd name="T82" fmla="*/ 2 w 6"/>
                  <a:gd name="T83" fmla="*/ 3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8"/>
                      <a:pt x="4" y="6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3" y="3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6"/>
                      <a:pt x="2" y="1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2" name="Freeform 1062"/>
              <p:cNvSpPr>
                <a:spLocks/>
              </p:cNvSpPr>
              <p:nvPr/>
            </p:nvSpPr>
            <p:spPr bwMode="auto">
              <a:xfrm>
                <a:off x="1386" y="28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3" name="Freeform 1063"/>
              <p:cNvSpPr>
                <a:spLocks/>
              </p:cNvSpPr>
              <p:nvPr/>
            </p:nvSpPr>
            <p:spPr bwMode="auto">
              <a:xfrm>
                <a:off x="1380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4" name="Rectangle 1064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5" name="Freeform 1065"/>
              <p:cNvSpPr>
                <a:spLocks/>
              </p:cNvSpPr>
              <p:nvPr/>
            </p:nvSpPr>
            <p:spPr bwMode="auto">
              <a:xfrm>
                <a:off x="1383" y="285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6" name="Freeform 1066"/>
              <p:cNvSpPr>
                <a:spLocks/>
              </p:cNvSpPr>
              <p:nvPr/>
            </p:nvSpPr>
            <p:spPr bwMode="auto">
              <a:xfrm>
                <a:off x="1378" y="28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7" name="Freeform 1067"/>
              <p:cNvSpPr>
                <a:spLocks/>
              </p:cNvSpPr>
              <p:nvPr/>
            </p:nvSpPr>
            <p:spPr bwMode="auto">
              <a:xfrm>
                <a:off x="1380" y="28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8" name="Freeform 1068"/>
              <p:cNvSpPr>
                <a:spLocks/>
              </p:cNvSpPr>
              <p:nvPr/>
            </p:nvSpPr>
            <p:spPr bwMode="auto">
              <a:xfrm>
                <a:off x="1372" y="2832"/>
                <a:ext cx="35" cy="51"/>
              </a:xfrm>
              <a:custGeom>
                <a:avLst/>
                <a:gdLst>
                  <a:gd name="T0" fmla="*/ 5 w 13"/>
                  <a:gd name="T1" fmla="*/ 14 h 19"/>
                  <a:gd name="T2" fmla="*/ 4 w 13"/>
                  <a:gd name="T3" fmla="*/ 16 h 19"/>
                  <a:gd name="T4" fmla="*/ 5 w 13"/>
                  <a:gd name="T5" fmla="*/ 17 h 19"/>
                  <a:gd name="T6" fmla="*/ 6 w 13"/>
                  <a:gd name="T7" fmla="*/ 16 h 19"/>
                  <a:gd name="T8" fmla="*/ 8 w 13"/>
                  <a:gd name="T9" fmla="*/ 16 h 19"/>
                  <a:gd name="T10" fmla="*/ 9 w 13"/>
                  <a:gd name="T11" fmla="*/ 12 h 19"/>
                  <a:gd name="T12" fmla="*/ 10 w 13"/>
                  <a:gd name="T13" fmla="*/ 14 h 19"/>
                  <a:gd name="T14" fmla="*/ 9 w 13"/>
                  <a:gd name="T15" fmla="*/ 12 h 19"/>
                  <a:gd name="T16" fmla="*/ 10 w 13"/>
                  <a:gd name="T17" fmla="*/ 11 h 19"/>
                  <a:gd name="T18" fmla="*/ 7 w 13"/>
                  <a:gd name="T19" fmla="*/ 12 h 19"/>
                  <a:gd name="T20" fmla="*/ 7 w 13"/>
                  <a:gd name="T21" fmla="*/ 10 h 19"/>
                  <a:gd name="T22" fmla="*/ 4 w 13"/>
                  <a:gd name="T23" fmla="*/ 11 h 19"/>
                  <a:gd name="T24" fmla="*/ 8 w 13"/>
                  <a:gd name="T25" fmla="*/ 10 h 19"/>
                  <a:gd name="T26" fmla="*/ 8 w 13"/>
                  <a:gd name="T27" fmla="*/ 8 h 19"/>
                  <a:gd name="T28" fmla="*/ 7 w 13"/>
                  <a:gd name="T29" fmla="*/ 7 h 19"/>
                  <a:gd name="T30" fmla="*/ 5 w 13"/>
                  <a:gd name="T31" fmla="*/ 7 h 19"/>
                  <a:gd name="T32" fmla="*/ 2 w 13"/>
                  <a:gd name="T33" fmla="*/ 7 h 19"/>
                  <a:gd name="T34" fmla="*/ 6 w 13"/>
                  <a:gd name="T35" fmla="*/ 5 h 19"/>
                  <a:gd name="T36" fmla="*/ 6 w 13"/>
                  <a:gd name="T37" fmla="*/ 4 h 19"/>
                  <a:gd name="T38" fmla="*/ 4 w 13"/>
                  <a:gd name="T39" fmla="*/ 4 h 19"/>
                  <a:gd name="T40" fmla="*/ 4 w 13"/>
                  <a:gd name="T41" fmla="*/ 6 h 19"/>
                  <a:gd name="T42" fmla="*/ 3 w 13"/>
                  <a:gd name="T43" fmla="*/ 4 h 19"/>
                  <a:gd name="T44" fmla="*/ 4 w 13"/>
                  <a:gd name="T45" fmla="*/ 4 h 19"/>
                  <a:gd name="T46" fmla="*/ 1 w 13"/>
                  <a:gd name="T47" fmla="*/ 6 h 19"/>
                  <a:gd name="T48" fmla="*/ 1 w 13"/>
                  <a:gd name="T49" fmla="*/ 7 h 19"/>
                  <a:gd name="T50" fmla="*/ 1 w 13"/>
                  <a:gd name="T51" fmla="*/ 7 h 19"/>
                  <a:gd name="T52" fmla="*/ 1 w 13"/>
                  <a:gd name="T53" fmla="*/ 8 h 19"/>
                  <a:gd name="T54" fmla="*/ 2 w 13"/>
                  <a:gd name="T55" fmla="*/ 9 h 19"/>
                  <a:gd name="T56" fmla="*/ 3 w 13"/>
                  <a:gd name="T57" fmla="*/ 9 h 19"/>
                  <a:gd name="T58" fmla="*/ 3 w 13"/>
                  <a:gd name="T59" fmla="*/ 9 h 19"/>
                  <a:gd name="T60" fmla="*/ 3 w 13"/>
                  <a:gd name="T61" fmla="*/ 10 h 19"/>
                  <a:gd name="T62" fmla="*/ 4 w 13"/>
                  <a:gd name="T63" fmla="*/ 10 h 19"/>
                  <a:gd name="T64" fmla="*/ 5 w 13"/>
                  <a:gd name="T65" fmla="*/ 10 h 19"/>
                  <a:gd name="T66" fmla="*/ 4 w 13"/>
                  <a:gd name="T67" fmla="*/ 11 h 19"/>
                  <a:gd name="T68" fmla="*/ 4 w 13"/>
                  <a:gd name="T69" fmla="*/ 12 h 19"/>
                  <a:gd name="T70" fmla="*/ 6 w 13"/>
                  <a:gd name="T71" fmla="*/ 12 h 19"/>
                  <a:gd name="T72" fmla="*/ 7 w 13"/>
                  <a:gd name="T73" fmla="*/ 12 h 19"/>
                  <a:gd name="T74" fmla="*/ 8 w 13"/>
                  <a:gd name="T75" fmla="*/ 13 h 19"/>
                  <a:gd name="T76" fmla="*/ 8 w 13"/>
                  <a:gd name="T77" fmla="*/ 14 h 19"/>
                  <a:gd name="T78" fmla="*/ 9 w 13"/>
                  <a:gd name="T79" fmla="*/ 12 h 19"/>
                  <a:gd name="T80" fmla="*/ 8 w 13"/>
                  <a:gd name="T81" fmla="*/ 12 h 19"/>
                  <a:gd name="T82" fmla="*/ 8 w 13"/>
                  <a:gd name="T83" fmla="*/ 13 h 19"/>
                  <a:gd name="T84" fmla="*/ 7 w 13"/>
                  <a:gd name="T85" fmla="*/ 15 h 19"/>
                  <a:gd name="T86" fmla="*/ 5 w 13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19">
                    <a:moveTo>
                      <a:pt x="5" y="12"/>
                    </a:moveTo>
                    <a:cubicBezTo>
                      <a:pt x="5" y="12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6"/>
                      <a:pt x="8" y="16"/>
                      <a:pt x="9" y="15"/>
                    </a:cubicBezTo>
                    <a:cubicBezTo>
                      <a:pt x="11" y="14"/>
                      <a:pt x="9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2" y="14"/>
                    </a:cubicBezTo>
                    <a:cubicBezTo>
                      <a:pt x="8" y="14"/>
                      <a:pt x="13" y="11"/>
                      <a:pt x="9" y="12"/>
                    </a:cubicBezTo>
                    <a:cubicBezTo>
                      <a:pt x="9" y="11"/>
                      <a:pt x="8" y="12"/>
                      <a:pt x="9" y="12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8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5" y="12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8" y="9"/>
                      <a:pt x="8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7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5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5" y="6"/>
                      <a:pt x="6" y="5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2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3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1" y="7"/>
                      <a:pt x="2" y="7"/>
                      <a:pt x="1" y="8"/>
                    </a:cubicBezTo>
                    <a:cubicBezTo>
                      <a:pt x="2" y="8"/>
                      <a:pt x="4" y="7"/>
                      <a:pt x="4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4" y="10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5" y="11"/>
                      <a:pt x="6" y="10"/>
                    </a:cubicBezTo>
                    <a:cubicBezTo>
                      <a:pt x="4" y="11"/>
                      <a:pt x="5" y="11"/>
                      <a:pt x="4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6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4"/>
                      <a:pt x="7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7" y="15"/>
                      <a:pt x="9" y="16"/>
                      <a:pt x="7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8" y="15"/>
                      <a:pt x="8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9" name="Freeform 1069"/>
              <p:cNvSpPr>
                <a:spLocks/>
              </p:cNvSpPr>
              <p:nvPr/>
            </p:nvSpPr>
            <p:spPr bwMode="auto">
              <a:xfrm>
                <a:off x="1388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0" name="Rectangle 1070"/>
              <p:cNvSpPr>
                <a:spLocks noChangeArrowheads="1"/>
              </p:cNvSpPr>
              <p:nvPr/>
            </p:nvSpPr>
            <p:spPr bwMode="auto">
              <a:xfrm>
                <a:off x="1391" y="2867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1" name="Freeform 1071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2" name="Freeform 1072"/>
              <p:cNvSpPr>
                <a:spLocks/>
              </p:cNvSpPr>
              <p:nvPr/>
            </p:nvSpPr>
            <p:spPr bwMode="auto">
              <a:xfrm>
                <a:off x="1383" y="286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3" name="Freeform 1073"/>
              <p:cNvSpPr>
                <a:spLocks/>
              </p:cNvSpPr>
              <p:nvPr/>
            </p:nvSpPr>
            <p:spPr bwMode="auto">
              <a:xfrm>
                <a:off x="1350" y="2853"/>
                <a:ext cx="33" cy="30"/>
              </a:xfrm>
              <a:custGeom>
                <a:avLst/>
                <a:gdLst>
                  <a:gd name="T0" fmla="*/ 5 w 12"/>
                  <a:gd name="T1" fmla="*/ 3 h 11"/>
                  <a:gd name="T2" fmla="*/ 4 w 12"/>
                  <a:gd name="T3" fmla="*/ 2 h 11"/>
                  <a:gd name="T4" fmla="*/ 5 w 12"/>
                  <a:gd name="T5" fmla="*/ 2 h 11"/>
                  <a:gd name="T6" fmla="*/ 2 w 12"/>
                  <a:gd name="T7" fmla="*/ 0 h 11"/>
                  <a:gd name="T8" fmla="*/ 7 w 12"/>
                  <a:gd name="T9" fmla="*/ 8 h 11"/>
                  <a:gd name="T10" fmla="*/ 3 w 12"/>
                  <a:gd name="T11" fmla="*/ 7 h 11"/>
                  <a:gd name="T12" fmla="*/ 9 w 12"/>
                  <a:gd name="T13" fmla="*/ 8 h 11"/>
                  <a:gd name="T14" fmla="*/ 9 w 12"/>
                  <a:gd name="T15" fmla="*/ 10 h 11"/>
                  <a:gd name="T16" fmla="*/ 10 w 12"/>
                  <a:gd name="T17" fmla="*/ 9 h 11"/>
                  <a:gd name="T18" fmla="*/ 10 w 12"/>
                  <a:gd name="T19" fmla="*/ 8 h 11"/>
                  <a:gd name="T20" fmla="*/ 10 w 12"/>
                  <a:gd name="T21" fmla="*/ 9 h 11"/>
                  <a:gd name="T22" fmla="*/ 10 w 12"/>
                  <a:gd name="T23" fmla="*/ 8 h 11"/>
                  <a:gd name="T24" fmla="*/ 11 w 12"/>
                  <a:gd name="T25" fmla="*/ 8 h 11"/>
                  <a:gd name="T26" fmla="*/ 10 w 12"/>
                  <a:gd name="T27" fmla="*/ 9 h 11"/>
                  <a:gd name="T28" fmla="*/ 11 w 12"/>
                  <a:gd name="T29" fmla="*/ 8 h 11"/>
                  <a:gd name="T30" fmla="*/ 11 w 12"/>
                  <a:gd name="T31" fmla="*/ 9 h 11"/>
                  <a:gd name="T32" fmla="*/ 12 w 12"/>
                  <a:gd name="T33" fmla="*/ 7 h 11"/>
                  <a:gd name="T34" fmla="*/ 12 w 12"/>
                  <a:gd name="T35" fmla="*/ 6 h 11"/>
                  <a:gd name="T36" fmla="*/ 11 w 12"/>
                  <a:gd name="T37" fmla="*/ 7 h 11"/>
                  <a:gd name="T38" fmla="*/ 11 w 12"/>
                  <a:gd name="T39" fmla="*/ 7 h 11"/>
                  <a:gd name="T40" fmla="*/ 11 w 12"/>
                  <a:gd name="T41" fmla="*/ 8 h 11"/>
                  <a:gd name="T42" fmla="*/ 11 w 12"/>
                  <a:gd name="T43" fmla="*/ 6 h 11"/>
                  <a:gd name="T44" fmla="*/ 10 w 12"/>
                  <a:gd name="T45" fmla="*/ 5 h 11"/>
                  <a:gd name="T46" fmla="*/ 10 w 12"/>
                  <a:gd name="T47" fmla="*/ 5 h 11"/>
                  <a:gd name="T48" fmla="*/ 10 w 12"/>
                  <a:gd name="T49" fmla="*/ 5 h 11"/>
                  <a:gd name="T50" fmla="*/ 10 w 12"/>
                  <a:gd name="T51" fmla="*/ 6 h 11"/>
                  <a:gd name="T52" fmla="*/ 10 w 12"/>
                  <a:gd name="T53" fmla="*/ 8 h 11"/>
                  <a:gd name="T54" fmla="*/ 9 w 12"/>
                  <a:gd name="T55" fmla="*/ 8 h 11"/>
                  <a:gd name="T56" fmla="*/ 9 w 12"/>
                  <a:gd name="T57" fmla="*/ 6 h 11"/>
                  <a:gd name="T58" fmla="*/ 9 w 12"/>
                  <a:gd name="T59" fmla="*/ 7 h 11"/>
                  <a:gd name="T60" fmla="*/ 9 w 12"/>
                  <a:gd name="T61" fmla="*/ 5 h 11"/>
                  <a:gd name="T62" fmla="*/ 9 w 12"/>
                  <a:gd name="T63" fmla="*/ 7 h 11"/>
                  <a:gd name="T64" fmla="*/ 6 w 12"/>
                  <a:gd name="T65" fmla="*/ 6 h 11"/>
                  <a:gd name="T66" fmla="*/ 7 w 12"/>
                  <a:gd name="T67" fmla="*/ 6 h 11"/>
                  <a:gd name="T68" fmla="*/ 5 w 12"/>
                  <a:gd name="T69" fmla="*/ 5 h 11"/>
                  <a:gd name="T70" fmla="*/ 6 w 12"/>
                  <a:gd name="T71" fmla="*/ 4 h 11"/>
                  <a:gd name="T72" fmla="*/ 5 w 12"/>
                  <a:gd name="T73" fmla="*/ 4 h 11"/>
                  <a:gd name="T74" fmla="*/ 5 w 12"/>
                  <a:gd name="T75" fmla="*/ 3 h 11"/>
                  <a:gd name="T76" fmla="*/ 5 w 12"/>
                  <a:gd name="T77" fmla="*/ 3 h 11"/>
                  <a:gd name="T78" fmla="*/ 3 w 12"/>
                  <a:gd name="T79" fmla="*/ 3 h 11"/>
                  <a:gd name="T80" fmla="*/ 5 w 12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3" y="1"/>
                      <a:pt x="5" y="1"/>
                      <a:pt x="2" y="0"/>
                    </a:cubicBezTo>
                    <a:cubicBezTo>
                      <a:pt x="4" y="5"/>
                      <a:pt x="0" y="2"/>
                      <a:pt x="7" y="8"/>
                    </a:cubicBezTo>
                    <a:cubicBezTo>
                      <a:pt x="7" y="8"/>
                      <a:pt x="6" y="10"/>
                      <a:pt x="3" y="7"/>
                    </a:cubicBezTo>
                    <a:cubicBezTo>
                      <a:pt x="10" y="10"/>
                      <a:pt x="7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9"/>
                      <a:pt x="10" y="8"/>
                      <a:pt x="10" y="9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2" y="10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3"/>
                      <a:pt x="10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9" y="7"/>
                      <a:pt x="9" y="9"/>
                      <a:pt x="9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8" y="5"/>
                      <a:pt x="8" y="7"/>
                      <a:pt x="6" y="6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4" name="Freeform 1074"/>
              <p:cNvSpPr>
                <a:spLocks/>
              </p:cNvSpPr>
              <p:nvPr/>
            </p:nvSpPr>
            <p:spPr bwMode="auto">
              <a:xfrm>
                <a:off x="1356" y="2851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5" name="Freeform 1075"/>
              <p:cNvSpPr>
                <a:spLocks/>
              </p:cNvSpPr>
              <p:nvPr/>
            </p:nvSpPr>
            <p:spPr bwMode="auto">
              <a:xfrm>
                <a:off x="1356" y="2837"/>
                <a:ext cx="35" cy="19"/>
              </a:xfrm>
              <a:custGeom>
                <a:avLst/>
                <a:gdLst>
                  <a:gd name="T0" fmla="*/ 10 w 13"/>
                  <a:gd name="T1" fmla="*/ 5 h 7"/>
                  <a:gd name="T2" fmla="*/ 11 w 13"/>
                  <a:gd name="T3" fmla="*/ 4 h 7"/>
                  <a:gd name="T4" fmla="*/ 7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2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8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6" name="Rectangle 1076"/>
              <p:cNvSpPr>
                <a:spLocks noChangeArrowheads="1"/>
              </p:cNvSpPr>
              <p:nvPr/>
            </p:nvSpPr>
            <p:spPr bwMode="auto">
              <a:xfrm>
                <a:off x="1386" y="284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7" name="Freeform 1077"/>
              <p:cNvSpPr>
                <a:spLocks/>
              </p:cNvSpPr>
              <p:nvPr/>
            </p:nvSpPr>
            <p:spPr bwMode="auto">
              <a:xfrm>
                <a:off x="1486" y="276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8" name="Freeform 1078"/>
              <p:cNvSpPr>
                <a:spLocks/>
              </p:cNvSpPr>
              <p:nvPr/>
            </p:nvSpPr>
            <p:spPr bwMode="auto">
              <a:xfrm>
                <a:off x="1478" y="2753"/>
                <a:ext cx="11" cy="11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3 w 4"/>
                  <a:gd name="T5" fmla="*/ 4 h 4"/>
                  <a:gd name="T6" fmla="*/ 2 w 4"/>
                  <a:gd name="T7" fmla="*/ 2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3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9" name="Freeform 1079"/>
              <p:cNvSpPr>
                <a:spLocks/>
              </p:cNvSpPr>
              <p:nvPr/>
            </p:nvSpPr>
            <p:spPr bwMode="auto">
              <a:xfrm>
                <a:off x="1484" y="275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0" name="Freeform 1080"/>
              <p:cNvSpPr>
                <a:spLocks/>
              </p:cNvSpPr>
              <p:nvPr/>
            </p:nvSpPr>
            <p:spPr bwMode="auto">
              <a:xfrm>
                <a:off x="1484" y="2758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1" name="Freeform 1081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2" name="Freeform 1082"/>
              <p:cNvSpPr>
                <a:spLocks/>
              </p:cNvSpPr>
              <p:nvPr/>
            </p:nvSpPr>
            <p:spPr bwMode="auto">
              <a:xfrm>
                <a:off x="1478" y="2753"/>
                <a:ext cx="3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3" name="Freeform 1083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4" name="Freeform 1084"/>
              <p:cNvSpPr>
                <a:spLocks/>
              </p:cNvSpPr>
              <p:nvPr/>
            </p:nvSpPr>
            <p:spPr bwMode="auto">
              <a:xfrm>
                <a:off x="1481" y="275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5" name="Freeform 1085"/>
              <p:cNvSpPr>
                <a:spLocks/>
              </p:cNvSpPr>
              <p:nvPr/>
            </p:nvSpPr>
            <p:spPr bwMode="auto">
              <a:xfrm>
                <a:off x="1478" y="2750"/>
                <a:ext cx="3" cy="14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0" y="2"/>
                      <a:pt x="0" y="5"/>
                      <a:pt x="1" y="3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6" name="Freeform 1086"/>
              <p:cNvSpPr>
                <a:spLocks/>
              </p:cNvSpPr>
              <p:nvPr/>
            </p:nvSpPr>
            <p:spPr bwMode="auto">
              <a:xfrm>
                <a:off x="1481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7" name="Freeform 1087"/>
              <p:cNvSpPr>
                <a:spLocks/>
              </p:cNvSpPr>
              <p:nvPr/>
            </p:nvSpPr>
            <p:spPr bwMode="auto">
              <a:xfrm>
                <a:off x="1476" y="2747"/>
                <a:ext cx="5" cy="11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1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2 w 2"/>
                  <a:gd name="T17" fmla="*/ 1 h 4"/>
                  <a:gd name="T18" fmla="*/ 2 w 2"/>
                  <a:gd name="T19" fmla="*/ 0 h 4"/>
                  <a:gd name="T20" fmla="*/ 2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8" name="Rectangle 1088"/>
              <p:cNvSpPr>
                <a:spLocks noChangeArrowheads="1"/>
              </p:cNvSpPr>
              <p:nvPr/>
            </p:nvSpPr>
            <p:spPr bwMode="auto">
              <a:xfrm>
                <a:off x="1478" y="275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9" name="Freeform 1089"/>
              <p:cNvSpPr>
                <a:spLocks/>
              </p:cNvSpPr>
              <p:nvPr/>
            </p:nvSpPr>
            <p:spPr bwMode="auto">
              <a:xfrm>
                <a:off x="1473" y="2750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0" name="Freeform 1090"/>
              <p:cNvSpPr>
                <a:spLocks/>
              </p:cNvSpPr>
              <p:nvPr/>
            </p:nvSpPr>
            <p:spPr bwMode="auto">
              <a:xfrm>
                <a:off x="1473" y="275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1" name="Rectangle 1091"/>
              <p:cNvSpPr>
                <a:spLocks noChangeArrowheads="1"/>
              </p:cNvSpPr>
              <p:nvPr/>
            </p:nvSpPr>
            <p:spPr bwMode="auto">
              <a:xfrm>
                <a:off x="1481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2" name="Freeform 1092"/>
              <p:cNvSpPr>
                <a:spLocks/>
              </p:cNvSpPr>
              <p:nvPr/>
            </p:nvSpPr>
            <p:spPr bwMode="auto">
              <a:xfrm>
                <a:off x="1473" y="275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3" name="Freeform 1093"/>
              <p:cNvSpPr>
                <a:spLocks/>
              </p:cNvSpPr>
              <p:nvPr/>
            </p:nvSpPr>
            <p:spPr bwMode="auto">
              <a:xfrm>
                <a:off x="1470" y="2736"/>
                <a:ext cx="27" cy="39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7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2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0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4 w 10"/>
                  <a:gd name="T35" fmla="*/ 6 h 14"/>
                  <a:gd name="T36" fmla="*/ 4 w 10"/>
                  <a:gd name="T37" fmla="*/ 6 h 14"/>
                  <a:gd name="T38" fmla="*/ 4 w 10"/>
                  <a:gd name="T39" fmla="*/ 6 h 14"/>
                  <a:gd name="T40" fmla="*/ 4 w 10"/>
                  <a:gd name="T41" fmla="*/ 6 h 14"/>
                  <a:gd name="T42" fmla="*/ 4 w 10"/>
                  <a:gd name="T43" fmla="*/ 6 h 14"/>
                  <a:gd name="T44" fmla="*/ 4 w 10"/>
                  <a:gd name="T45" fmla="*/ 6 h 14"/>
                  <a:gd name="T46" fmla="*/ 4 w 10"/>
                  <a:gd name="T47" fmla="*/ 6 h 14"/>
                  <a:gd name="T48" fmla="*/ 4 w 10"/>
                  <a:gd name="T49" fmla="*/ 6 h 14"/>
                  <a:gd name="T50" fmla="*/ 4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2 w 10"/>
                  <a:gd name="T57" fmla="*/ 10 h 14"/>
                  <a:gd name="T58" fmla="*/ 3 w 10"/>
                  <a:gd name="T59" fmla="*/ 9 h 14"/>
                  <a:gd name="T60" fmla="*/ 3 w 10"/>
                  <a:gd name="T61" fmla="*/ 6 h 14"/>
                  <a:gd name="T62" fmla="*/ 4 w 10"/>
                  <a:gd name="T63" fmla="*/ 7 h 14"/>
                  <a:gd name="T64" fmla="*/ 6 w 10"/>
                  <a:gd name="T65" fmla="*/ 6 h 14"/>
                  <a:gd name="T66" fmla="*/ 5 w 10"/>
                  <a:gd name="T67" fmla="*/ 4 h 14"/>
                  <a:gd name="T68" fmla="*/ 6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7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9"/>
                      <a:pt x="0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5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4" name="Rectangle 1094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5" name="Freeform 1095"/>
              <p:cNvSpPr>
                <a:spLocks/>
              </p:cNvSpPr>
              <p:nvPr/>
            </p:nvSpPr>
            <p:spPr bwMode="auto">
              <a:xfrm>
                <a:off x="1497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6" name="Rectangle 1096"/>
              <p:cNvSpPr>
                <a:spLocks noChangeArrowheads="1"/>
              </p:cNvSpPr>
              <p:nvPr/>
            </p:nvSpPr>
            <p:spPr bwMode="auto">
              <a:xfrm>
                <a:off x="1486" y="273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7" name="Freeform 1097"/>
              <p:cNvSpPr>
                <a:spLocks/>
              </p:cNvSpPr>
              <p:nvPr/>
            </p:nvSpPr>
            <p:spPr bwMode="auto">
              <a:xfrm>
                <a:off x="1492" y="275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8" name="Freeform 1098"/>
              <p:cNvSpPr>
                <a:spLocks/>
              </p:cNvSpPr>
              <p:nvPr/>
            </p:nvSpPr>
            <p:spPr bwMode="auto">
              <a:xfrm>
                <a:off x="1489" y="275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9" name="Rectangle 1099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0" name="Freeform 1100"/>
              <p:cNvSpPr>
                <a:spLocks/>
              </p:cNvSpPr>
              <p:nvPr/>
            </p:nvSpPr>
            <p:spPr bwMode="auto">
              <a:xfrm>
                <a:off x="1478" y="2728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4 h 7"/>
                  <a:gd name="T8" fmla="*/ 6 w 9"/>
                  <a:gd name="T9" fmla="*/ 3 h 7"/>
                  <a:gd name="T10" fmla="*/ 7 w 9"/>
                  <a:gd name="T11" fmla="*/ 2 h 7"/>
                  <a:gd name="T12" fmla="*/ 7 w 9"/>
                  <a:gd name="T13" fmla="*/ 5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3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5 h 7"/>
                  <a:gd name="T26" fmla="*/ 7 w 9"/>
                  <a:gd name="T27" fmla="*/ 6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5 h 7"/>
                  <a:gd name="T36" fmla="*/ 5 w 9"/>
                  <a:gd name="T37" fmla="*/ 3 h 7"/>
                  <a:gd name="T38" fmla="*/ 6 w 9"/>
                  <a:gd name="T39" fmla="*/ 2 h 7"/>
                  <a:gd name="T40" fmla="*/ 6 w 9"/>
                  <a:gd name="T41" fmla="*/ 2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2 h 7"/>
                  <a:gd name="T50" fmla="*/ 4 w 9"/>
                  <a:gd name="T51" fmla="*/ 1 h 7"/>
                  <a:gd name="T52" fmla="*/ 3 w 9"/>
                  <a:gd name="T53" fmla="*/ 1 h 7"/>
                  <a:gd name="T54" fmla="*/ 3 w 9"/>
                  <a:gd name="T55" fmla="*/ 1 h 7"/>
                  <a:gd name="T56" fmla="*/ 3 w 9"/>
                  <a:gd name="T57" fmla="*/ 2 h 7"/>
                  <a:gd name="T58" fmla="*/ 4 w 9"/>
                  <a:gd name="T59" fmla="*/ 2 h 7"/>
                  <a:gd name="T60" fmla="*/ 4 w 9"/>
                  <a:gd name="T61" fmla="*/ 3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3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5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9" y="1"/>
                      <a:pt x="6" y="3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5" y="2"/>
                      <a:pt x="8" y="6"/>
                      <a:pt x="7" y="5"/>
                    </a:cubicBezTo>
                    <a:cubicBezTo>
                      <a:pt x="7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5" y="1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1" name="Freeform 1101"/>
              <p:cNvSpPr>
                <a:spLocks/>
              </p:cNvSpPr>
              <p:nvPr/>
            </p:nvSpPr>
            <p:spPr bwMode="auto">
              <a:xfrm>
                <a:off x="1495" y="274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2" name="Freeform 1102"/>
              <p:cNvSpPr>
                <a:spLocks/>
              </p:cNvSpPr>
              <p:nvPr/>
            </p:nvSpPr>
            <p:spPr bwMode="auto">
              <a:xfrm>
                <a:off x="1478" y="2728"/>
                <a:ext cx="14" cy="25"/>
              </a:xfrm>
              <a:custGeom>
                <a:avLst/>
                <a:gdLst>
                  <a:gd name="T0" fmla="*/ 2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1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0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2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2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3" name="Rectangle 1103"/>
              <p:cNvSpPr>
                <a:spLocks noChangeArrowheads="1"/>
              </p:cNvSpPr>
              <p:nvPr/>
            </p:nvSpPr>
            <p:spPr bwMode="auto">
              <a:xfrm>
                <a:off x="1486" y="2734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4" name="Freeform 1104"/>
              <p:cNvSpPr>
                <a:spLocks/>
              </p:cNvSpPr>
              <p:nvPr/>
            </p:nvSpPr>
            <p:spPr bwMode="auto">
              <a:xfrm>
                <a:off x="1489" y="27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5" name="Freeform 1105"/>
              <p:cNvSpPr>
                <a:spLocks/>
              </p:cNvSpPr>
              <p:nvPr/>
            </p:nvSpPr>
            <p:spPr bwMode="auto">
              <a:xfrm>
                <a:off x="1478" y="273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6" name="Freeform 1106"/>
              <p:cNvSpPr>
                <a:spLocks/>
              </p:cNvSpPr>
              <p:nvPr/>
            </p:nvSpPr>
            <p:spPr bwMode="auto">
              <a:xfrm>
                <a:off x="1478" y="2745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0 w 2"/>
                  <a:gd name="T9" fmla="*/ 2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0" y="2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7" name="Freeform 1107"/>
              <p:cNvSpPr>
                <a:spLocks/>
              </p:cNvSpPr>
              <p:nvPr/>
            </p:nvSpPr>
            <p:spPr bwMode="auto">
              <a:xfrm>
                <a:off x="1462" y="2731"/>
                <a:ext cx="16" cy="24"/>
              </a:xfrm>
              <a:custGeom>
                <a:avLst/>
                <a:gdLst>
                  <a:gd name="T0" fmla="*/ 4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6 w 6"/>
                  <a:gd name="T15" fmla="*/ 9 h 9"/>
                  <a:gd name="T16" fmla="*/ 3 w 6"/>
                  <a:gd name="T17" fmla="*/ 7 h 9"/>
                  <a:gd name="T18" fmla="*/ 4 w 6"/>
                  <a:gd name="T19" fmla="*/ 6 h 9"/>
                  <a:gd name="T20" fmla="*/ 4 w 6"/>
                  <a:gd name="T21" fmla="*/ 6 h 9"/>
                  <a:gd name="T22" fmla="*/ 4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6 w 6"/>
                  <a:gd name="T33" fmla="*/ 4 h 9"/>
                  <a:gd name="T34" fmla="*/ 2 w 6"/>
                  <a:gd name="T35" fmla="*/ 3 h 9"/>
                  <a:gd name="T36" fmla="*/ 3 w 6"/>
                  <a:gd name="T37" fmla="*/ 3 h 9"/>
                  <a:gd name="T38" fmla="*/ 5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1 w 6"/>
                  <a:gd name="T51" fmla="*/ 4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1 w 6"/>
                  <a:gd name="T59" fmla="*/ 5 h 9"/>
                  <a:gd name="T60" fmla="*/ 3 w 6"/>
                  <a:gd name="T61" fmla="*/ 5 h 9"/>
                  <a:gd name="T62" fmla="*/ 0 w 6"/>
                  <a:gd name="T63" fmla="*/ 6 h 9"/>
                  <a:gd name="T64" fmla="*/ 4 w 6"/>
                  <a:gd name="T65" fmla="*/ 8 h 9"/>
                  <a:gd name="T66" fmla="*/ 4 w 6"/>
                  <a:gd name="T67" fmla="*/ 7 h 9"/>
                  <a:gd name="T68" fmla="*/ 5 w 6"/>
                  <a:gd name="T69" fmla="*/ 6 h 9"/>
                  <a:gd name="T70" fmla="*/ 5 w 6"/>
                  <a:gd name="T71" fmla="*/ 5 h 9"/>
                  <a:gd name="T72" fmla="*/ 6 w 6"/>
                  <a:gd name="T73" fmla="*/ 8 h 9"/>
                  <a:gd name="T74" fmla="*/ 6 w 6"/>
                  <a:gd name="T75" fmla="*/ 8 h 9"/>
                  <a:gd name="T76" fmla="*/ 6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4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4" y="5"/>
                    </a:moveTo>
                    <a:cubicBezTo>
                      <a:pt x="4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3" y="7"/>
                    </a:cubicBezTo>
                    <a:cubicBezTo>
                      <a:pt x="2" y="8"/>
                      <a:pt x="4" y="6"/>
                      <a:pt x="3" y="7"/>
                    </a:cubicBezTo>
                    <a:cubicBezTo>
                      <a:pt x="5" y="6"/>
                      <a:pt x="6" y="7"/>
                      <a:pt x="6" y="9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4" y="6"/>
                      <a:pt x="2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3" y="6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5" y="4"/>
                      <a:pt x="2" y="3"/>
                    </a:cubicBezTo>
                    <a:cubicBezTo>
                      <a:pt x="6" y="4"/>
                      <a:pt x="1" y="3"/>
                      <a:pt x="3" y="3"/>
                    </a:cubicBezTo>
                    <a:cubicBezTo>
                      <a:pt x="4" y="3"/>
                      <a:pt x="3" y="3"/>
                      <a:pt x="5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3" y="4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1" y="5"/>
                      <a:pt x="1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4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6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3" y="2"/>
                      <a:pt x="3" y="3"/>
                    </a:cubicBezTo>
                    <a:cubicBezTo>
                      <a:pt x="3" y="4"/>
                      <a:pt x="3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8" name="Freeform 1108"/>
              <p:cNvSpPr>
                <a:spLocks/>
              </p:cNvSpPr>
              <p:nvPr/>
            </p:nvSpPr>
            <p:spPr bwMode="auto">
              <a:xfrm>
                <a:off x="1478" y="27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9" name="Freeform 1109"/>
              <p:cNvSpPr>
                <a:spLocks/>
              </p:cNvSpPr>
              <p:nvPr/>
            </p:nvSpPr>
            <p:spPr bwMode="auto">
              <a:xfrm>
                <a:off x="1473" y="273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0" name="Rectangle 1110"/>
              <p:cNvSpPr>
                <a:spLocks noChangeArrowheads="1"/>
              </p:cNvSpPr>
              <p:nvPr/>
            </p:nvSpPr>
            <p:spPr bwMode="auto">
              <a:xfrm>
                <a:off x="1478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1" name="Freeform 1111"/>
              <p:cNvSpPr>
                <a:spLocks/>
              </p:cNvSpPr>
              <p:nvPr/>
            </p:nvSpPr>
            <p:spPr bwMode="auto">
              <a:xfrm>
                <a:off x="1476" y="274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2" name="Freeform 1112"/>
              <p:cNvSpPr>
                <a:spLocks/>
              </p:cNvSpPr>
              <p:nvPr/>
            </p:nvSpPr>
            <p:spPr bwMode="auto">
              <a:xfrm>
                <a:off x="1467" y="273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3" name="Freeform 1113"/>
              <p:cNvSpPr>
                <a:spLocks/>
              </p:cNvSpPr>
              <p:nvPr/>
            </p:nvSpPr>
            <p:spPr bwMode="auto">
              <a:xfrm>
                <a:off x="1470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4" name="Freeform 1114"/>
              <p:cNvSpPr>
                <a:spLocks/>
              </p:cNvSpPr>
              <p:nvPr/>
            </p:nvSpPr>
            <p:spPr bwMode="auto">
              <a:xfrm>
                <a:off x="1465" y="2723"/>
                <a:ext cx="32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5 h 19"/>
                  <a:gd name="T10" fmla="*/ 8 w 12"/>
                  <a:gd name="T11" fmla="*/ 11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1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9 h 19"/>
                  <a:gd name="T26" fmla="*/ 7 w 12"/>
                  <a:gd name="T27" fmla="*/ 8 h 19"/>
                  <a:gd name="T28" fmla="*/ 7 w 12"/>
                  <a:gd name="T29" fmla="*/ 7 h 19"/>
                  <a:gd name="T30" fmla="*/ 4 w 12"/>
                  <a:gd name="T31" fmla="*/ 7 h 19"/>
                  <a:gd name="T32" fmla="*/ 1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2 w 12"/>
                  <a:gd name="T43" fmla="*/ 4 h 19"/>
                  <a:gd name="T44" fmla="*/ 3 w 12"/>
                  <a:gd name="T45" fmla="*/ 3 h 19"/>
                  <a:gd name="T46" fmla="*/ 0 w 12"/>
                  <a:gd name="T47" fmla="*/ 6 h 19"/>
                  <a:gd name="T48" fmla="*/ 0 w 12"/>
                  <a:gd name="T49" fmla="*/ 6 h 19"/>
                  <a:gd name="T50" fmla="*/ 1 w 12"/>
                  <a:gd name="T51" fmla="*/ 7 h 19"/>
                  <a:gd name="T52" fmla="*/ 1 w 12"/>
                  <a:gd name="T53" fmla="*/ 8 h 19"/>
                  <a:gd name="T54" fmla="*/ 1 w 12"/>
                  <a:gd name="T55" fmla="*/ 9 h 19"/>
                  <a:gd name="T56" fmla="*/ 3 w 12"/>
                  <a:gd name="T57" fmla="*/ 9 h 19"/>
                  <a:gd name="T58" fmla="*/ 2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4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6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7 w 12"/>
                  <a:gd name="T81" fmla="*/ 11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4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5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7"/>
                      <a:pt x="5" y="17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3"/>
                    </a:cubicBezTo>
                    <a:cubicBezTo>
                      <a:pt x="7" y="19"/>
                      <a:pt x="7" y="12"/>
                      <a:pt x="8" y="15"/>
                    </a:cubicBezTo>
                    <a:cubicBezTo>
                      <a:pt x="8" y="15"/>
                      <a:pt x="7" y="16"/>
                      <a:pt x="9" y="15"/>
                    </a:cubicBezTo>
                    <a:cubicBezTo>
                      <a:pt x="11" y="13"/>
                      <a:pt x="8" y="10"/>
                      <a:pt x="8" y="11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4"/>
                      <a:pt x="10" y="14"/>
                    </a:cubicBezTo>
                    <a:cubicBezTo>
                      <a:pt x="11" y="14"/>
                      <a:pt x="10" y="13"/>
                      <a:pt x="11" y="13"/>
                    </a:cubicBezTo>
                    <a:cubicBezTo>
                      <a:pt x="8" y="13"/>
                      <a:pt x="12" y="10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7" y="10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4" y="11"/>
                      <a:pt x="4" y="11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6" y="10"/>
                      <a:pt x="6" y="10"/>
                      <a:pt x="8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5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6" y="6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5"/>
                      <a:pt x="3" y="7"/>
                      <a:pt x="4" y="6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5"/>
                      <a:pt x="5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4"/>
                      <a:pt x="2" y="2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2" y="5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3" y="8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2" y="10"/>
                      <a:pt x="2" y="9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3" y="11"/>
                      <a:pt x="5" y="10"/>
                      <a:pt x="3" y="11"/>
                    </a:cubicBezTo>
                    <a:cubicBezTo>
                      <a:pt x="3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7" y="14"/>
                      <a:pt x="8" y="13"/>
                    </a:cubicBezTo>
                    <a:cubicBezTo>
                      <a:pt x="8" y="12"/>
                      <a:pt x="9" y="14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5" name="Freeform 1115"/>
              <p:cNvSpPr>
                <a:spLocks/>
              </p:cNvSpPr>
              <p:nvPr/>
            </p:nvSpPr>
            <p:spPr bwMode="auto">
              <a:xfrm>
                <a:off x="1478" y="2758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6" name="Rectangle 1116"/>
              <p:cNvSpPr>
                <a:spLocks noChangeArrowheads="1"/>
              </p:cNvSpPr>
              <p:nvPr/>
            </p:nvSpPr>
            <p:spPr bwMode="auto">
              <a:xfrm>
                <a:off x="1481" y="2758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7" name="Freeform 1117"/>
              <p:cNvSpPr>
                <a:spLocks/>
              </p:cNvSpPr>
              <p:nvPr/>
            </p:nvSpPr>
            <p:spPr bwMode="auto">
              <a:xfrm>
                <a:off x="1476" y="27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8" name="Rectangle 1118"/>
              <p:cNvSpPr>
                <a:spLocks noChangeArrowheads="1"/>
              </p:cNvSpPr>
              <p:nvPr/>
            </p:nvSpPr>
            <p:spPr bwMode="auto">
              <a:xfrm>
                <a:off x="1476" y="275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9" name="Freeform 1119"/>
              <p:cNvSpPr>
                <a:spLocks/>
              </p:cNvSpPr>
              <p:nvPr/>
            </p:nvSpPr>
            <p:spPr bwMode="auto">
              <a:xfrm>
                <a:off x="1440" y="2745"/>
                <a:ext cx="36" cy="27"/>
              </a:xfrm>
              <a:custGeom>
                <a:avLst/>
                <a:gdLst>
                  <a:gd name="T0" fmla="*/ 6 w 13"/>
                  <a:gd name="T1" fmla="*/ 3 h 10"/>
                  <a:gd name="T2" fmla="*/ 4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8 h 10"/>
                  <a:gd name="T14" fmla="*/ 9 w 13"/>
                  <a:gd name="T15" fmla="*/ 10 h 10"/>
                  <a:gd name="T16" fmla="*/ 10 w 13"/>
                  <a:gd name="T17" fmla="*/ 9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1 w 13"/>
                  <a:gd name="T29" fmla="*/ 8 h 10"/>
                  <a:gd name="T30" fmla="*/ 11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1 w 13"/>
                  <a:gd name="T43" fmla="*/ 6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5 h 10"/>
                  <a:gd name="T50" fmla="*/ 10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9 w 13"/>
                  <a:gd name="T61" fmla="*/ 5 h 10"/>
                  <a:gd name="T62" fmla="*/ 9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1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3" y="7"/>
                    </a:cubicBezTo>
                    <a:cubicBezTo>
                      <a:pt x="13" y="6"/>
                      <a:pt x="12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10" y="6"/>
                      <a:pt x="9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7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0" name="Freeform 1120"/>
              <p:cNvSpPr>
                <a:spLocks/>
              </p:cNvSpPr>
              <p:nvPr/>
            </p:nvSpPr>
            <p:spPr bwMode="auto">
              <a:xfrm>
                <a:off x="1448" y="2742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1" name="Freeform 1121"/>
              <p:cNvSpPr>
                <a:spLocks/>
              </p:cNvSpPr>
              <p:nvPr/>
            </p:nvSpPr>
            <p:spPr bwMode="auto">
              <a:xfrm>
                <a:off x="1446" y="2728"/>
                <a:ext cx="38" cy="17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3 w 14"/>
                  <a:gd name="T11" fmla="*/ 5 h 6"/>
                  <a:gd name="T12" fmla="*/ 2 w 14"/>
                  <a:gd name="T13" fmla="*/ 5 h 6"/>
                  <a:gd name="T14" fmla="*/ 3 w 14"/>
                  <a:gd name="T15" fmla="*/ 5 h 6"/>
                  <a:gd name="T16" fmla="*/ 3 w 14"/>
                  <a:gd name="T17" fmla="*/ 4 h 6"/>
                  <a:gd name="T18" fmla="*/ 4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9 w 14"/>
                  <a:gd name="T27" fmla="*/ 5 h 6"/>
                  <a:gd name="T28" fmla="*/ 10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4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2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1" y="3"/>
                      <a:pt x="9" y="4"/>
                      <a:pt x="8" y="5"/>
                    </a:cubicBezTo>
                    <a:cubicBezTo>
                      <a:pt x="10" y="4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5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2" name="Freeform 1122"/>
              <p:cNvSpPr>
                <a:spLocks/>
              </p:cNvSpPr>
              <p:nvPr/>
            </p:nvSpPr>
            <p:spPr bwMode="auto">
              <a:xfrm>
                <a:off x="1476" y="273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3" name="Freeform 1123"/>
              <p:cNvSpPr>
                <a:spLocks/>
              </p:cNvSpPr>
              <p:nvPr/>
            </p:nvSpPr>
            <p:spPr bwMode="auto">
              <a:xfrm>
                <a:off x="1761" y="298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4" name="Freeform 1124"/>
              <p:cNvSpPr>
                <a:spLocks/>
              </p:cNvSpPr>
              <p:nvPr/>
            </p:nvSpPr>
            <p:spPr bwMode="auto">
              <a:xfrm>
                <a:off x="1753" y="2979"/>
                <a:ext cx="11" cy="13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4 h 5"/>
                  <a:gd name="T10" fmla="*/ 1 w 4"/>
                  <a:gd name="T11" fmla="*/ 3 h 5"/>
                  <a:gd name="T12" fmla="*/ 2 w 4"/>
                  <a:gd name="T13" fmla="*/ 2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4" y="5"/>
                      <a:pt x="3" y="3"/>
                      <a:pt x="2" y="3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3"/>
                      <a:pt x="1" y="2"/>
                      <a:pt x="1" y="3"/>
                    </a:cubicBezTo>
                    <a:cubicBezTo>
                      <a:pt x="0" y="1"/>
                      <a:pt x="1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5" name="Freeform 1125"/>
              <p:cNvSpPr>
                <a:spLocks/>
              </p:cNvSpPr>
              <p:nvPr/>
            </p:nvSpPr>
            <p:spPr bwMode="auto">
              <a:xfrm>
                <a:off x="1759" y="2984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6" name="Freeform 1126"/>
              <p:cNvSpPr>
                <a:spLocks/>
              </p:cNvSpPr>
              <p:nvPr/>
            </p:nvSpPr>
            <p:spPr bwMode="auto">
              <a:xfrm>
                <a:off x="1756" y="2987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7" name="Freeform 1127"/>
              <p:cNvSpPr>
                <a:spLocks/>
              </p:cNvSpPr>
              <p:nvPr/>
            </p:nvSpPr>
            <p:spPr bwMode="auto">
              <a:xfrm>
                <a:off x="1756" y="29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8" name="Freeform 1128"/>
              <p:cNvSpPr>
                <a:spLocks/>
              </p:cNvSpPr>
              <p:nvPr/>
            </p:nvSpPr>
            <p:spPr bwMode="auto">
              <a:xfrm>
                <a:off x="1753" y="2981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9" name="Freeform 1129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0" name="Freeform 1130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1" name="Freeform 1131"/>
              <p:cNvSpPr>
                <a:spLocks/>
              </p:cNvSpPr>
              <p:nvPr/>
            </p:nvSpPr>
            <p:spPr bwMode="auto">
              <a:xfrm>
                <a:off x="1750" y="2979"/>
                <a:ext cx="6" cy="10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3 h 4"/>
                  <a:gd name="T4" fmla="*/ 2 w 2"/>
                  <a:gd name="T5" fmla="*/ 0 h 4"/>
                  <a:gd name="T6" fmla="*/ 1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2" name="Freeform 1132"/>
              <p:cNvSpPr>
                <a:spLocks/>
              </p:cNvSpPr>
              <p:nvPr/>
            </p:nvSpPr>
            <p:spPr bwMode="auto">
              <a:xfrm>
                <a:off x="1756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3" name="Freeform 1133"/>
              <p:cNvSpPr>
                <a:spLocks/>
              </p:cNvSpPr>
              <p:nvPr/>
            </p:nvSpPr>
            <p:spPr bwMode="auto">
              <a:xfrm>
                <a:off x="1750" y="2976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1 h 4"/>
                  <a:gd name="T4" fmla="*/ 0 w 2"/>
                  <a:gd name="T5" fmla="*/ 2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1 w 2"/>
                  <a:gd name="T17" fmla="*/ 1 h 4"/>
                  <a:gd name="T18" fmla="*/ 2 w 2"/>
                  <a:gd name="T19" fmla="*/ 0 h 4"/>
                  <a:gd name="T20" fmla="*/ 1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4" name="Rectangle 1134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5" name="Freeform 1135"/>
              <p:cNvSpPr>
                <a:spLocks/>
              </p:cNvSpPr>
              <p:nvPr/>
            </p:nvSpPr>
            <p:spPr bwMode="auto">
              <a:xfrm>
                <a:off x="1748" y="2979"/>
                <a:ext cx="8" cy="5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0 h 2"/>
                  <a:gd name="T8" fmla="*/ 1 w 3"/>
                  <a:gd name="T9" fmla="*/ 1 h 2"/>
                  <a:gd name="T10" fmla="*/ 3 w 3"/>
                  <a:gd name="T11" fmla="*/ 0 h 2"/>
                  <a:gd name="T12" fmla="*/ 2 w 3"/>
                  <a:gd name="T13" fmla="*/ 0 h 2"/>
                  <a:gd name="T14" fmla="*/ 3 w 3"/>
                  <a:gd name="T15" fmla="*/ 0 h 2"/>
                  <a:gd name="T16" fmla="*/ 2 w 3"/>
                  <a:gd name="T17" fmla="*/ 0 h 2"/>
                  <a:gd name="T18" fmla="*/ 2 w 3"/>
                  <a:gd name="T19" fmla="*/ 1 h 2"/>
                  <a:gd name="T20" fmla="*/ 0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6" name="Freeform 1136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7" name="Rectangle 1137"/>
              <p:cNvSpPr>
                <a:spLocks noChangeArrowheads="1"/>
              </p:cNvSpPr>
              <p:nvPr/>
            </p:nvSpPr>
            <p:spPr bwMode="auto">
              <a:xfrm>
                <a:off x="1756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8" name="Freeform 1138"/>
              <p:cNvSpPr>
                <a:spLocks/>
              </p:cNvSpPr>
              <p:nvPr/>
            </p:nvSpPr>
            <p:spPr bwMode="auto">
              <a:xfrm>
                <a:off x="1748" y="298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9" name="Freeform 1139"/>
              <p:cNvSpPr>
                <a:spLocks/>
              </p:cNvSpPr>
              <p:nvPr/>
            </p:nvSpPr>
            <p:spPr bwMode="auto">
              <a:xfrm>
                <a:off x="1745" y="2965"/>
                <a:ext cx="25" cy="38"/>
              </a:xfrm>
              <a:custGeom>
                <a:avLst/>
                <a:gdLst>
                  <a:gd name="T0" fmla="*/ 9 w 9"/>
                  <a:gd name="T1" fmla="*/ 4 h 14"/>
                  <a:gd name="T2" fmla="*/ 9 w 9"/>
                  <a:gd name="T3" fmla="*/ 3 h 14"/>
                  <a:gd name="T4" fmla="*/ 8 w 9"/>
                  <a:gd name="T5" fmla="*/ 2 h 14"/>
                  <a:gd name="T6" fmla="*/ 7 w 9"/>
                  <a:gd name="T7" fmla="*/ 0 h 14"/>
                  <a:gd name="T8" fmla="*/ 7 w 9"/>
                  <a:gd name="T9" fmla="*/ 1 h 14"/>
                  <a:gd name="T10" fmla="*/ 7 w 9"/>
                  <a:gd name="T11" fmla="*/ 0 h 14"/>
                  <a:gd name="T12" fmla="*/ 6 w 9"/>
                  <a:gd name="T13" fmla="*/ 1 h 14"/>
                  <a:gd name="T14" fmla="*/ 5 w 9"/>
                  <a:gd name="T15" fmla="*/ 2 h 14"/>
                  <a:gd name="T16" fmla="*/ 2 w 9"/>
                  <a:gd name="T17" fmla="*/ 5 h 14"/>
                  <a:gd name="T18" fmla="*/ 3 w 9"/>
                  <a:gd name="T19" fmla="*/ 7 h 14"/>
                  <a:gd name="T20" fmla="*/ 2 w 9"/>
                  <a:gd name="T21" fmla="*/ 6 h 14"/>
                  <a:gd name="T22" fmla="*/ 2 w 9"/>
                  <a:gd name="T23" fmla="*/ 6 h 14"/>
                  <a:gd name="T24" fmla="*/ 1 w 9"/>
                  <a:gd name="T25" fmla="*/ 6 h 14"/>
                  <a:gd name="T26" fmla="*/ 2 w 9"/>
                  <a:gd name="T27" fmla="*/ 8 h 14"/>
                  <a:gd name="T28" fmla="*/ 0 w 9"/>
                  <a:gd name="T29" fmla="*/ 6 h 14"/>
                  <a:gd name="T30" fmla="*/ 2 w 9"/>
                  <a:gd name="T31" fmla="*/ 6 h 14"/>
                  <a:gd name="T32" fmla="*/ 1 w 9"/>
                  <a:gd name="T33" fmla="*/ 9 h 14"/>
                  <a:gd name="T34" fmla="*/ 4 w 9"/>
                  <a:gd name="T35" fmla="*/ 6 h 14"/>
                  <a:gd name="T36" fmla="*/ 4 w 9"/>
                  <a:gd name="T37" fmla="*/ 6 h 14"/>
                  <a:gd name="T38" fmla="*/ 4 w 9"/>
                  <a:gd name="T39" fmla="*/ 6 h 14"/>
                  <a:gd name="T40" fmla="*/ 4 w 9"/>
                  <a:gd name="T41" fmla="*/ 6 h 14"/>
                  <a:gd name="T42" fmla="*/ 4 w 9"/>
                  <a:gd name="T43" fmla="*/ 6 h 14"/>
                  <a:gd name="T44" fmla="*/ 4 w 9"/>
                  <a:gd name="T45" fmla="*/ 6 h 14"/>
                  <a:gd name="T46" fmla="*/ 4 w 9"/>
                  <a:gd name="T47" fmla="*/ 6 h 14"/>
                  <a:gd name="T48" fmla="*/ 4 w 9"/>
                  <a:gd name="T49" fmla="*/ 6 h 14"/>
                  <a:gd name="T50" fmla="*/ 4 w 9"/>
                  <a:gd name="T51" fmla="*/ 6 h 14"/>
                  <a:gd name="T52" fmla="*/ 2 w 9"/>
                  <a:gd name="T53" fmla="*/ 10 h 14"/>
                  <a:gd name="T54" fmla="*/ 2 w 9"/>
                  <a:gd name="T55" fmla="*/ 10 h 14"/>
                  <a:gd name="T56" fmla="*/ 2 w 9"/>
                  <a:gd name="T57" fmla="*/ 10 h 14"/>
                  <a:gd name="T58" fmla="*/ 3 w 9"/>
                  <a:gd name="T59" fmla="*/ 9 h 14"/>
                  <a:gd name="T60" fmla="*/ 3 w 9"/>
                  <a:gd name="T61" fmla="*/ 6 h 14"/>
                  <a:gd name="T62" fmla="*/ 4 w 9"/>
                  <a:gd name="T63" fmla="*/ 7 h 14"/>
                  <a:gd name="T64" fmla="*/ 6 w 9"/>
                  <a:gd name="T65" fmla="*/ 6 h 14"/>
                  <a:gd name="T66" fmla="*/ 5 w 9"/>
                  <a:gd name="T67" fmla="*/ 4 h 14"/>
                  <a:gd name="T68" fmla="*/ 6 w 9"/>
                  <a:gd name="T69" fmla="*/ 5 h 14"/>
                  <a:gd name="T70" fmla="*/ 5 w 9"/>
                  <a:gd name="T71" fmla="*/ 4 h 14"/>
                  <a:gd name="T72" fmla="*/ 7 w 9"/>
                  <a:gd name="T73" fmla="*/ 5 h 14"/>
                  <a:gd name="T74" fmla="*/ 5 w 9"/>
                  <a:gd name="T75" fmla="*/ 3 h 14"/>
                  <a:gd name="T76" fmla="*/ 8 w 9"/>
                  <a:gd name="T77" fmla="*/ 5 h 14"/>
                  <a:gd name="T78" fmla="*/ 7 w 9"/>
                  <a:gd name="T79" fmla="*/ 4 h 14"/>
                  <a:gd name="T80" fmla="*/ 6 w 9"/>
                  <a:gd name="T81" fmla="*/ 3 h 14"/>
                  <a:gd name="T82" fmla="*/ 8 w 9"/>
                  <a:gd name="T83" fmla="*/ 5 h 14"/>
                  <a:gd name="T84" fmla="*/ 7 w 9"/>
                  <a:gd name="T85" fmla="*/ 3 h 14"/>
                  <a:gd name="T86" fmla="*/ 7 w 9"/>
                  <a:gd name="T87" fmla="*/ 2 h 14"/>
                  <a:gd name="T88" fmla="*/ 8 w 9"/>
                  <a:gd name="T89" fmla="*/ 2 h 14"/>
                  <a:gd name="T90" fmla="*/ 9 w 9"/>
                  <a:gd name="T91" fmla="*/ 4 h 14"/>
                  <a:gd name="T92" fmla="*/ 9 w 9"/>
                  <a:gd name="T93" fmla="*/ 5 h 14"/>
                  <a:gd name="T94" fmla="*/ 8 w 9"/>
                  <a:gd name="T95" fmla="*/ 2 h 14"/>
                  <a:gd name="T96" fmla="*/ 9 w 9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4">
                    <a:moveTo>
                      <a:pt x="9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2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7" y="2"/>
                      <a:pt x="6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8"/>
                      <a:pt x="0" y="6"/>
                    </a:cubicBezTo>
                    <a:cubicBezTo>
                      <a:pt x="0" y="5"/>
                      <a:pt x="2" y="6"/>
                      <a:pt x="2" y="6"/>
                    </a:cubicBezTo>
                    <a:cubicBezTo>
                      <a:pt x="3" y="7"/>
                      <a:pt x="5" y="2"/>
                      <a:pt x="1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8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0" name="Freeform 1140"/>
              <p:cNvSpPr>
                <a:spLocks/>
              </p:cNvSpPr>
              <p:nvPr/>
            </p:nvSpPr>
            <p:spPr bwMode="auto">
              <a:xfrm>
                <a:off x="1770" y="297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1" name="Freeform 1141"/>
              <p:cNvSpPr>
                <a:spLocks/>
              </p:cNvSpPr>
              <p:nvPr/>
            </p:nvSpPr>
            <p:spPr bwMode="auto">
              <a:xfrm>
                <a:off x="1770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2" name="Rectangle 1142"/>
              <p:cNvSpPr>
                <a:spLocks noChangeArrowheads="1"/>
              </p:cNvSpPr>
              <p:nvPr/>
            </p:nvSpPr>
            <p:spPr bwMode="auto">
              <a:xfrm>
                <a:off x="1761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3" name="Freeform 1143"/>
              <p:cNvSpPr>
                <a:spLocks/>
              </p:cNvSpPr>
              <p:nvPr/>
            </p:nvSpPr>
            <p:spPr bwMode="auto">
              <a:xfrm>
                <a:off x="1767" y="2979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4" name="Freeform 1144"/>
              <p:cNvSpPr>
                <a:spLocks/>
              </p:cNvSpPr>
              <p:nvPr/>
            </p:nvSpPr>
            <p:spPr bwMode="auto">
              <a:xfrm>
                <a:off x="1764" y="298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5" name="Freeform 1145"/>
              <p:cNvSpPr>
                <a:spLocks/>
              </p:cNvSpPr>
              <p:nvPr/>
            </p:nvSpPr>
            <p:spPr bwMode="auto">
              <a:xfrm>
                <a:off x="1770" y="2979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6" name="Freeform 1146"/>
              <p:cNvSpPr>
                <a:spLocks/>
              </p:cNvSpPr>
              <p:nvPr/>
            </p:nvSpPr>
            <p:spPr bwMode="auto">
              <a:xfrm>
                <a:off x="1753" y="2957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7 w 8"/>
                  <a:gd name="T13" fmla="*/ 5 h 7"/>
                  <a:gd name="T14" fmla="*/ 6 w 8"/>
                  <a:gd name="T15" fmla="*/ 2 h 7"/>
                  <a:gd name="T16" fmla="*/ 6 w 8"/>
                  <a:gd name="T17" fmla="*/ 2 h 7"/>
                  <a:gd name="T18" fmla="*/ 5 w 8"/>
                  <a:gd name="T19" fmla="*/ 3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7 w 8"/>
                  <a:gd name="T27" fmla="*/ 6 h 7"/>
                  <a:gd name="T28" fmla="*/ 7 w 8"/>
                  <a:gd name="T29" fmla="*/ 5 h 7"/>
                  <a:gd name="T30" fmla="*/ 7 w 8"/>
                  <a:gd name="T31" fmla="*/ 7 h 7"/>
                  <a:gd name="T32" fmla="*/ 6 w 8"/>
                  <a:gd name="T33" fmla="*/ 5 h 7"/>
                  <a:gd name="T34" fmla="*/ 6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6 w 8"/>
                  <a:gd name="T41" fmla="*/ 2 h 7"/>
                  <a:gd name="T42" fmla="*/ 3 w 8"/>
                  <a:gd name="T43" fmla="*/ 0 h 7"/>
                  <a:gd name="T44" fmla="*/ 4 w 8"/>
                  <a:gd name="T45" fmla="*/ 1 h 7"/>
                  <a:gd name="T46" fmla="*/ 3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3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4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3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7" y="5"/>
                    </a:cubicBezTo>
                    <a:cubicBezTo>
                      <a:pt x="6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7" y="6"/>
                      <a:pt x="6" y="5"/>
                    </a:cubicBezTo>
                    <a:cubicBezTo>
                      <a:pt x="7" y="6"/>
                      <a:pt x="6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4" y="1"/>
                      <a:pt x="5" y="2"/>
                      <a:pt x="3" y="0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7" name="Freeform 1147"/>
              <p:cNvSpPr>
                <a:spLocks/>
              </p:cNvSpPr>
              <p:nvPr/>
            </p:nvSpPr>
            <p:spPr bwMode="auto">
              <a:xfrm>
                <a:off x="1770" y="29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8" name="Freeform 1148"/>
              <p:cNvSpPr>
                <a:spLocks/>
              </p:cNvSpPr>
              <p:nvPr/>
            </p:nvSpPr>
            <p:spPr bwMode="auto">
              <a:xfrm>
                <a:off x="1753" y="2957"/>
                <a:ext cx="11" cy="24"/>
              </a:xfrm>
              <a:custGeom>
                <a:avLst/>
                <a:gdLst>
                  <a:gd name="T0" fmla="*/ 2 w 4"/>
                  <a:gd name="T1" fmla="*/ 4 h 9"/>
                  <a:gd name="T2" fmla="*/ 1 w 4"/>
                  <a:gd name="T3" fmla="*/ 2 h 9"/>
                  <a:gd name="T4" fmla="*/ 3 w 4"/>
                  <a:gd name="T5" fmla="*/ 5 h 9"/>
                  <a:gd name="T6" fmla="*/ 3 w 4"/>
                  <a:gd name="T7" fmla="*/ 6 h 9"/>
                  <a:gd name="T8" fmla="*/ 1 w 4"/>
                  <a:gd name="T9" fmla="*/ 3 h 9"/>
                  <a:gd name="T10" fmla="*/ 1 w 4"/>
                  <a:gd name="T11" fmla="*/ 3 h 9"/>
                  <a:gd name="T12" fmla="*/ 2 w 4"/>
                  <a:gd name="T13" fmla="*/ 5 h 9"/>
                  <a:gd name="T14" fmla="*/ 2 w 4"/>
                  <a:gd name="T15" fmla="*/ 6 h 9"/>
                  <a:gd name="T16" fmla="*/ 1 w 4"/>
                  <a:gd name="T17" fmla="*/ 5 h 9"/>
                  <a:gd name="T18" fmla="*/ 0 w 4"/>
                  <a:gd name="T19" fmla="*/ 4 h 9"/>
                  <a:gd name="T20" fmla="*/ 2 w 4"/>
                  <a:gd name="T21" fmla="*/ 9 h 9"/>
                  <a:gd name="T22" fmla="*/ 2 w 4"/>
                  <a:gd name="T23" fmla="*/ 8 h 9"/>
                  <a:gd name="T24" fmla="*/ 1 w 4"/>
                  <a:gd name="T25" fmla="*/ 6 h 9"/>
                  <a:gd name="T26" fmla="*/ 1 w 4"/>
                  <a:gd name="T27" fmla="*/ 7 h 9"/>
                  <a:gd name="T28" fmla="*/ 2 w 4"/>
                  <a:gd name="T29" fmla="*/ 8 h 9"/>
                  <a:gd name="T30" fmla="*/ 4 w 4"/>
                  <a:gd name="T31" fmla="*/ 6 h 9"/>
                  <a:gd name="T32" fmla="*/ 4 w 4"/>
                  <a:gd name="T33" fmla="*/ 6 h 9"/>
                  <a:gd name="T34" fmla="*/ 3 w 4"/>
                  <a:gd name="T35" fmla="*/ 5 h 9"/>
                  <a:gd name="T36" fmla="*/ 2 w 4"/>
                  <a:gd name="T37" fmla="*/ 3 h 9"/>
                  <a:gd name="T38" fmla="*/ 3 w 4"/>
                  <a:gd name="T39" fmla="*/ 4 h 9"/>
                  <a:gd name="T40" fmla="*/ 1 w 4"/>
                  <a:gd name="T41" fmla="*/ 2 h 9"/>
                  <a:gd name="T42" fmla="*/ 1 w 4"/>
                  <a:gd name="T43" fmla="*/ 1 h 9"/>
                  <a:gd name="T44" fmla="*/ 1 w 4"/>
                  <a:gd name="T45" fmla="*/ 1 h 9"/>
                  <a:gd name="T46" fmla="*/ 2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2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9" name="Freeform 1149"/>
              <p:cNvSpPr>
                <a:spLocks/>
              </p:cNvSpPr>
              <p:nvPr/>
            </p:nvSpPr>
            <p:spPr bwMode="auto">
              <a:xfrm>
                <a:off x="1759" y="296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0" name="Freeform 1150"/>
              <p:cNvSpPr>
                <a:spLocks/>
              </p:cNvSpPr>
              <p:nvPr/>
            </p:nvSpPr>
            <p:spPr bwMode="auto">
              <a:xfrm>
                <a:off x="1764" y="297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1" name="Freeform 1151"/>
              <p:cNvSpPr>
                <a:spLocks/>
              </p:cNvSpPr>
              <p:nvPr/>
            </p:nvSpPr>
            <p:spPr bwMode="auto">
              <a:xfrm>
                <a:off x="1753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2" name="Freeform 1152"/>
              <p:cNvSpPr>
                <a:spLocks/>
              </p:cNvSpPr>
              <p:nvPr/>
            </p:nvSpPr>
            <p:spPr bwMode="auto">
              <a:xfrm>
                <a:off x="1750" y="2970"/>
                <a:ext cx="9" cy="1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4 h 5"/>
                  <a:gd name="T4" fmla="*/ 1 w 3"/>
                  <a:gd name="T5" fmla="*/ 1 h 5"/>
                  <a:gd name="T6" fmla="*/ 2 w 3"/>
                  <a:gd name="T7" fmla="*/ 3 h 5"/>
                  <a:gd name="T8" fmla="*/ 1 w 3"/>
                  <a:gd name="T9" fmla="*/ 3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0" y="0"/>
                      <a:pt x="2" y="3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3" name="Freeform 1153"/>
              <p:cNvSpPr>
                <a:spLocks/>
              </p:cNvSpPr>
              <p:nvPr/>
            </p:nvSpPr>
            <p:spPr bwMode="auto">
              <a:xfrm>
                <a:off x="1737" y="2960"/>
                <a:ext cx="16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4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5 w 6"/>
                  <a:gd name="T69" fmla="*/ 6 h 9"/>
                  <a:gd name="T70" fmla="*/ 4 w 6"/>
                  <a:gd name="T71" fmla="*/ 5 h 9"/>
                  <a:gd name="T72" fmla="*/ 6 w 6"/>
                  <a:gd name="T73" fmla="*/ 8 h 9"/>
                  <a:gd name="T74" fmla="*/ 6 w 6"/>
                  <a:gd name="T75" fmla="*/ 7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7"/>
                    </a:cubicBezTo>
                    <a:cubicBezTo>
                      <a:pt x="2" y="8"/>
                      <a:pt x="3" y="6"/>
                      <a:pt x="3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5" y="8"/>
                      <a:pt x="4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4" y="5"/>
                      <a:pt x="4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4" name="Freeform 1154"/>
              <p:cNvSpPr>
                <a:spLocks/>
              </p:cNvSpPr>
              <p:nvPr/>
            </p:nvSpPr>
            <p:spPr bwMode="auto">
              <a:xfrm>
                <a:off x="1753" y="29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5" name="Freeform 1155"/>
              <p:cNvSpPr>
                <a:spLocks/>
              </p:cNvSpPr>
              <p:nvPr/>
            </p:nvSpPr>
            <p:spPr bwMode="auto">
              <a:xfrm>
                <a:off x="1745" y="296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6" name="Rectangle 1156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7" name="Freeform 1157"/>
              <p:cNvSpPr>
                <a:spLocks/>
              </p:cNvSpPr>
              <p:nvPr/>
            </p:nvSpPr>
            <p:spPr bwMode="auto">
              <a:xfrm>
                <a:off x="1748" y="297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8" name="Freeform 1158"/>
              <p:cNvSpPr>
                <a:spLocks/>
              </p:cNvSpPr>
              <p:nvPr/>
            </p:nvSpPr>
            <p:spPr bwMode="auto">
              <a:xfrm>
                <a:off x="1742" y="296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9" name="Freeform 1159"/>
              <p:cNvSpPr>
                <a:spLocks/>
              </p:cNvSpPr>
              <p:nvPr/>
            </p:nvSpPr>
            <p:spPr bwMode="auto">
              <a:xfrm>
                <a:off x="1745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0" name="Freeform 1160"/>
              <p:cNvSpPr>
                <a:spLocks/>
              </p:cNvSpPr>
              <p:nvPr/>
            </p:nvSpPr>
            <p:spPr bwMode="auto">
              <a:xfrm>
                <a:off x="1740" y="2949"/>
                <a:ext cx="32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4 w 12"/>
                  <a:gd name="T5" fmla="*/ 18 h 20"/>
                  <a:gd name="T6" fmla="*/ 5 w 12"/>
                  <a:gd name="T7" fmla="*/ 17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1 h 20"/>
                  <a:gd name="T22" fmla="*/ 3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6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3 w 12"/>
                  <a:gd name="T41" fmla="*/ 7 h 20"/>
                  <a:gd name="T42" fmla="*/ 2 w 12"/>
                  <a:gd name="T43" fmla="*/ 5 h 20"/>
                  <a:gd name="T44" fmla="*/ 3 w 12"/>
                  <a:gd name="T45" fmla="*/ 4 h 20"/>
                  <a:gd name="T46" fmla="*/ 0 w 12"/>
                  <a:gd name="T47" fmla="*/ 7 h 20"/>
                  <a:gd name="T48" fmla="*/ 0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1 w 12"/>
                  <a:gd name="T55" fmla="*/ 9 h 20"/>
                  <a:gd name="T56" fmla="*/ 2 w 12"/>
                  <a:gd name="T57" fmla="*/ 10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1 h 20"/>
                  <a:gd name="T64" fmla="*/ 4 w 12"/>
                  <a:gd name="T65" fmla="*/ 11 h 20"/>
                  <a:gd name="T66" fmla="*/ 3 w 12"/>
                  <a:gd name="T67" fmla="*/ 12 h 20"/>
                  <a:gd name="T68" fmla="*/ 3 w 12"/>
                  <a:gd name="T69" fmla="*/ 13 h 20"/>
                  <a:gd name="T70" fmla="*/ 5 w 12"/>
                  <a:gd name="T71" fmla="*/ 12 h 20"/>
                  <a:gd name="T72" fmla="*/ 6 w 12"/>
                  <a:gd name="T73" fmla="*/ 13 h 20"/>
                  <a:gd name="T74" fmla="*/ 7 w 12"/>
                  <a:gd name="T75" fmla="*/ 14 h 20"/>
                  <a:gd name="T76" fmla="*/ 7 w 12"/>
                  <a:gd name="T77" fmla="*/ 14 h 20"/>
                  <a:gd name="T78" fmla="*/ 9 w 12"/>
                  <a:gd name="T79" fmla="*/ 13 h 20"/>
                  <a:gd name="T80" fmla="*/ 7 w 12"/>
                  <a:gd name="T81" fmla="*/ 12 h 20"/>
                  <a:gd name="T82" fmla="*/ 8 w 12"/>
                  <a:gd name="T83" fmla="*/ 14 h 20"/>
                  <a:gd name="T84" fmla="*/ 6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4" y="13"/>
                      <a:pt x="4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5" y="18"/>
                      <a:pt x="5" y="15"/>
                      <a:pt x="5" y="15"/>
                    </a:cubicBezTo>
                    <a:cubicBezTo>
                      <a:pt x="5" y="15"/>
                      <a:pt x="5" y="16"/>
                      <a:pt x="5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6" y="20"/>
                      <a:pt x="7" y="13"/>
                      <a:pt x="7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4"/>
                      <a:pt x="10" y="9"/>
                      <a:pt x="6" y="16"/>
                    </a:cubicBezTo>
                    <a:cubicBezTo>
                      <a:pt x="6" y="17"/>
                      <a:pt x="10" y="15"/>
                      <a:pt x="9" y="15"/>
                    </a:cubicBezTo>
                    <a:cubicBezTo>
                      <a:pt x="11" y="15"/>
                      <a:pt x="10" y="14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7" y="13"/>
                      <a:pt x="9" y="11"/>
                    </a:cubicBezTo>
                    <a:cubicBezTo>
                      <a:pt x="9" y="11"/>
                      <a:pt x="8" y="12"/>
                      <a:pt x="6" y="12"/>
                    </a:cubicBezTo>
                    <a:cubicBezTo>
                      <a:pt x="7" y="12"/>
                      <a:pt x="7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6" y="11"/>
                      <a:pt x="6" y="12"/>
                    </a:cubicBezTo>
                    <a:cubicBezTo>
                      <a:pt x="6" y="11"/>
                      <a:pt x="4" y="12"/>
                      <a:pt x="3" y="12"/>
                    </a:cubicBezTo>
                    <a:cubicBezTo>
                      <a:pt x="5" y="10"/>
                      <a:pt x="4" y="12"/>
                      <a:pt x="5" y="11"/>
                    </a:cubicBezTo>
                    <a:cubicBezTo>
                      <a:pt x="6" y="11"/>
                      <a:pt x="6" y="11"/>
                      <a:pt x="8" y="10"/>
                    </a:cubicBezTo>
                    <a:cubicBezTo>
                      <a:pt x="8" y="10"/>
                      <a:pt x="7" y="10"/>
                      <a:pt x="6" y="10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6"/>
                      <a:pt x="2" y="8"/>
                      <a:pt x="4" y="7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4" y="6"/>
                      <a:pt x="5" y="6"/>
                    </a:cubicBezTo>
                    <a:cubicBezTo>
                      <a:pt x="4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5"/>
                    </a:cubicBezTo>
                    <a:cubicBezTo>
                      <a:pt x="3" y="4"/>
                      <a:pt x="5" y="7"/>
                      <a:pt x="3" y="7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3" y="7"/>
                      <a:pt x="3" y="8"/>
                    </a:cubicBezTo>
                    <a:cubicBezTo>
                      <a:pt x="1" y="9"/>
                      <a:pt x="2" y="9"/>
                      <a:pt x="1" y="9"/>
                    </a:cubicBezTo>
                    <a:cubicBezTo>
                      <a:pt x="3" y="9"/>
                      <a:pt x="2" y="10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1"/>
                      <a:pt x="4" y="9"/>
                      <a:pt x="3" y="11"/>
                    </a:cubicBezTo>
                    <a:cubicBezTo>
                      <a:pt x="4" y="10"/>
                      <a:pt x="4" y="11"/>
                      <a:pt x="6" y="9"/>
                    </a:cubicBezTo>
                    <a:cubicBezTo>
                      <a:pt x="5" y="10"/>
                      <a:pt x="4" y="11"/>
                      <a:pt x="4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2"/>
                      <a:pt x="4" y="11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4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4" y="14"/>
                      <a:pt x="6" y="14"/>
                      <a:pt x="8" y="13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5"/>
                      <a:pt x="7" y="14"/>
                    </a:cubicBezTo>
                    <a:cubicBezTo>
                      <a:pt x="6" y="12"/>
                      <a:pt x="9" y="13"/>
                      <a:pt x="9" y="13"/>
                    </a:cubicBezTo>
                    <a:cubicBezTo>
                      <a:pt x="6" y="16"/>
                      <a:pt x="8" y="17"/>
                      <a:pt x="6" y="15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6" y="12"/>
                      <a:pt x="7" y="14"/>
                    </a:cubicBezTo>
                    <a:cubicBezTo>
                      <a:pt x="7" y="14"/>
                      <a:pt x="7" y="15"/>
                      <a:pt x="8" y="14"/>
                    </a:cubicBezTo>
                    <a:cubicBezTo>
                      <a:pt x="8" y="13"/>
                      <a:pt x="9" y="15"/>
                      <a:pt x="8" y="16"/>
                    </a:cubicBezTo>
                    <a:cubicBezTo>
                      <a:pt x="7" y="16"/>
                      <a:pt x="7" y="14"/>
                      <a:pt x="6" y="15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0"/>
                      <a:pt x="5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1" name="Freeform 1161"/>
              <p:cNvSpPr>
                <a:spLocks/>
              </p:cNvSpPr>
              <p:nvPr/>
            </p:nvSpPr>
            <p:spPr bwMode="auto">
              <a:xfrm>
                <a:off x="1753" y="298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2" name="Freeform 1162"/>
              <p:cNvSpPr>
                <a:spLocks/>
              </p:cNvSpPr>
              <p:nvPr/>
            </p:nvSpPr>
            <p:spPr bwMode="auto">
              <a:xfrm>
                <a:off x="1756" y="29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3" name="Freeform 1163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4" name="Rectangle 1164"/>
              <p:cNvSpPr>
                <a:spLocks noChangeArrowheads="1"/>
              </p:cNvSpPr>
              <p:nvPr/>
            </p:nvSpPr>
            <p:spPr bwMode="auto">
              <a:xfrm>
                <a:off x="1748" y="2987"/>
                <a:ext cx="2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5" name="Freeform 1165"/>
              <p:cNvSpPr>
                <a:spLocks/>
              </p:cNvSpPr>
              <p:nvPr/>
            </p:nvSpPr>
            <p:spPr bwMode="auto">
              <a:xfrm>
                <a:off x="1715" y="2973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2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8 h 10"/>
                  <a:gd name="T14" fmla="*/ 9 w 12"/>
                  <a:gd name="T15" fmla="*/ 10 h 10"/>
                  <a:gd name="T16" fmla="*/ 10 w 12"/>
                  <a:gd name="T17" fmla="*/ 9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8 h 10"/>
                  <a:gd name="T26" fmla="*/ 11 w 12"/>
                  <a:gd name="T27" fmla="*/ 8 h 10"/>
                  <a:gd name="T28" fmla="*/ 11 w 12"/>
                  <a:gd name="T29" fmla="*/ 8 h 10"/>
                  <a:gd name="T30" fmla="*/ 11 w 12"/>
                  <a:gd name="T31" fmla="*/ 9 h 10"/>
                  <a:gd name="T32" fmla="*/ 12 w 12"/>
                  <a:gd name="T33" fmla="*/ 7 h 10"/>
                  <a:gd name="T34" fmla="*/ 12 w 12"/>
                  <a:gd name="T35" fmla="*/ 6 h 10"/>
                  <a:gd name="T36" fmla="*/ 11 w 12"/>
                  <a:gd name="T37" fmla="*/ 7 h 10"/>
                  <a:gd name="T38" fmla="*/ 11 w 12"/>
                  <a:gd name="T39" fmla="*/ 7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5 h 10"/>
                  <a:gd name="T50" fmla="*/ 10 w 12"/>
                  <a:gd name="T51" fmla="*/ 6 h 10"/>
                  <a:gd name="T52" fmla="*/ 10 w 12"/>
                  <a:gd name="T53" fmla="*/ 8 h 10"/>
                  <a:gd name="T54" fmla="*/ 9 w 12"/>
                  <a:gd name="T55" fmla="*/ 8 h 10"/>
                  <a:gd name="T56" fmla="*/ 10 w 12"/>
                  <a:gd name="T57" fmla="*/ 6 h 10"/>
                  <a:gd name="T58" fmla="*/ 9 w 12"/>
                  <a:gd name="T59" fmla="*/ 7 h 10"/>
                  <a:gd name="T60" fmla="*/ 9 w 12"/>
                  <a:gd name="T61" fmla="*/ 5 h 10"/>
                  <a:gd name="T62" fmla="*/ 9 w 12"/>
                  <a:gd name="T63" fmla="*/ 7 h 10"/>
                  <a:gd name="T64" fmla="*/ 6 w 12"/>
                  <a:gd name="T65" fmla="*/ 5 h 10"/>
                  <a:gd name="T66" fmla="*/ 7 w 12"/>
                  <a:gd name="T67" fmla="*/ 6 h 10"/>
                  <a:gd name="T68" fmla="*/ 6 w 12"/>
                  <a:gd name="T69" fmla="*/ 5 h 10"/>
                  <a:gd name="T70" fmla="*/ 6 w 12"/>
                  <a:gd name="T71" fmla="*/ 4 h 10"/>
                  <a:gd name="T72" fmla="*/ 5 w 12"/>
                  <a:gd name="T73" fmla="*/ 4 h 10"/>
                  <a:gd name="T74" fmla="*/ 5 w 12"/>
                  <a:gd name="T75" fmla="*/ 3 h 10"/>
                  <a:gd name="T76" fmla="*/ 5 w 12"/>
                  <a:gd name="T77" fmla="*/ 3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2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0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9" y="8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6"/>
                      <a:pt x="9" y="5"/>
                      <a:pt x="9" y="7"/>
                    </a:cubicBezTo>
                    <a:cubicBezTo>
                      <a:pt x="8" y="5"/>
                      <a:pt x="9" y="7"/>
                      <a:pt x="6" y="5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5" y="2"/>
                      <a:pt x="4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6" name="Freeform 1166"/>
              <p:cNvSpPr>
                <a:spLocks/>
              </p:cNvSpPr>
              <p:nvPr/>
            </p:nvSpPr>
            <p:spPr bwMode="auto">
              <a:xfrm>
                <a:off x="1721" y="2970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7" name="Freeform 1167"/>
              <p:cNvSpPr>
                <a:spLocks/>
              </p:cNvSpPr>
              <p:nvPr/>
            </p:nvSpPr>
            <p:spPr bwMode="auto">
              <a:xfrm>
                <a:off x="1721" y="2957"/>
                <a:ext cx="38" cy="16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2 w 14"/>
                  <a:gd name="T11" fmla="*/ 5 h 6"/>
                  <a:gd name="T12" fmla="*/ 2 w 14"/>
                  <a:gd name="T13" fmla="*/ 4 h 6"/>
                  <a:gd name="T14" fmla="*/ 3 w 14"/>
                  <a:gd name="T15" fmla="*/ 5 h 6"/>
                  <a:gd name="T16" fmla="*/ 3 w 14"/>
                  <a:gd name="T17" fmla="*/ 4 h 6"/>
                  <a:gd name="T18" fmla="*/ 3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8 w 14"/>
                  <a:gd name="T27" fmla="*/ 4 h 6"/>
                  <a:gd name="T28" fmla="*/ 9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3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0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9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11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1" y="5"/>
                      <a:pt x="12" y="4"/>
                      <a:pt x="12" y="5"/>
                    </a:cubicBezTo>
                    <a:cubicBezTo>
                      <a:pt x="12" y="5"/>
                      <a:pt x="11" y="5"/>
                      <a:pt x="11" y="6"/>
                    </a:cubicBezTo>
                    <a:cubicBezTo>
                      <a:pt x="11" y="6"/>
                      <a:pt x="10" y="6"/>
                      <a:pt x="11" y="6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8" name="Freeform 1168"/>
              <p:cNvSpPr>
                <a:spLocks/>
              </p:cNvSpPr>
              <p:nvPr/>
            </p:nvSpPr>
            <p:spPr bwMode="auto">
              <a:xfrm>
                <a:off x="1750" y="296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9" name="Freeform 1169"/>
              <p:cNvSpPr>
                <a:spLocks/>
              </p:cNvSpPr>
              <p:nvPr/>
            </p:nvSpPr>
            <p:spPr bwMode="auto">
              <a:xfrm>
                <a:off x="337" y="2587"/>
                <a:ext cx="1013" cy="677"/>
              </a:xfrm>
              <a:custGeom>
                <a:avLst/>
                <a:gdLst>
                  <a:gd name="T0" fmla="*/ 274 w 372"/>
                  <a:gd name="T1" fmla="*/ 167 h 249"/>
                  <a:gd name="T2" fmla="*/ 276 w 372"/>
                  <a:gd name="T3" fmla="*/ 139 h 249"/>
                  <a:gd name="T4" fmla="*/ 323 w 372"/>
                  <a:gd name="T5" fmla="*/ 107 h 249"/>
                  <a:gd name="T6" fmla="*/ 372 w 372"/>
                  <a:gd name="T7" fmla="*/ 74 h 249"/>
                  <a:gd name="T8" fmla="*/ 361 w 372"/>
                  <a:gd name="T9" fmla="*/ 60 h 249"/>
                  <a:gd name="T10" fmla="*/ 337 w 372"/>
                  <a:gd name="T11" fmla="*/ 73 h 249"/>
                  <a:gd name="T12" fmla="*/ 356 w 372"/>
                  <a:gd name="T13" fmla="*/ 65 h 249"/>
                  <a:gd name="T14" fmla="*/ 308 w 372"/>
                  <a:gd name="T15" fmla="*/ 84 h 249"/>
                  <a:gd name="T16" fmla="*/ 267 w 372"/>
                  <a:gd name="T17" fmla="*/ 105 h 249"/>
                  <a:gd name="T18" fmla="*/ 185 w 372"/>
                  <a:gd name="T19" fmla="*/ 108 h 249"/>
                  <a:gd name="T20" fmla="*/ 89 w 372"/>
                  <a:gd name="T21" fmla="*/ 80 h 249"/>
                  <a:gd name="T22" fmla="*/ 30 w 372"/>
                  <a:gd name="T23" fmla="*/ 0 h 249"/>
                  <a:gd name="T24" fmla="*/ 1 w 372"/>
                  <a:gd name="T25" fmla="*/ 14 h 249"/>
                  <a:gd name="T26" fmla="*/ 19 w 372"/>
                  <a:gd name="T27" fmla="*/ 50 h 249"/>
                  <a:gd name="T28" fmla="*/ 63 w 372"/>
                  <a:gd name="T29" fmla="*/ 124 h 249"/>
                  <a:gd name="T30" fmla="*/ 64 w 372"/>
                  <a:gd name="T31" fmla="*/ 174 h 249"/>
                  <a:gd name="T32" fmla="*/ 59 w 372"/>
                  <a:gd name="T33" fmla="*/ 212 h 249"/>
                  <a:gd name="T34" fmla="*/ 47 w 372"/>
                  <a:gd name="T35" fmla="*/ 247 h 249"/>
                  <a:gd name="T36" fmla="*/ 102 w 372"/>
                  <a:gd name="T37" fmla="*/ 245 h 249"/>
                  <a:gd name="T38" fmla="*/ 155 w 372"/>
                  <a:gd name="T39" fmla="*/ 246 h 249"/>
                  <a:gd name="T40" fmla="*/ 266 w 372"/>
                  <a:gd name="T41" fmla="*/ 247 h 249"/>
                  <a:gd name="T42" fmla="*/ 290 w 372"/>
                  <a:gd name="T43" fmla="*/ 247 h 249"/>
                  <a:gd name="T44" fmla="*/ 276 w 372"/>
                  <a:gd name="T45" fmla="*/ 195 h 249"/>
                  <a:gd name="T46" fmla="*/ 274 w 372"/>
                  <a:gd name="T47" fmla="*/ 16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2" h="249">
                    <a:moveTo>
                      <a:pt x="274" y="167"/>
                    </a:moveTo>
                    <a:cubicBezTo>
                      <a:pt x="271" y="155"/>
                      <a:pt x="275" y="150"/>
                      <a:pt x="276" y="139"/>
                    </a:cubicBezTo>
                    <a:cubicBezTo>
                      <a:pt x="292" y="131"/>
                      <a:pt x="308" y="118"/>
                      <a:pt x="323" y="107"/>
                    </a:cubicBezTo>
                    <a:cubicBezTo>
                      <a:pt x="339" y="96"/>
                      <a:pt x="356" y="86"/>
                      <a:pt x="372" y="74"/>
                    </a:cubicBezTo>
                    <a:cubicBezTo>
                      <a:pt x="368" y="69"/>
                      <a:pt x="364" y="65"/>
                      <a:pt x="361" y="60"/>
                    </a:cubicBezTo>
                    <a:cubicBezTo>
                      <a:pt x="353" y="63"/>
                      <a:pt x="343" y="67"/>
                      <a:pt x="337" y="73"/>
                    </a:cubicBezTo>
                    <a:cubicBezTo>
                      <a:pt x="343" y="70"/>
                      <a:pt x="349" y="66"/>
                      <a:pt x="356" y="65"/>
                    </a:cubicBezTo>
                    <a:cubicBezTo>
                      <a:pt x="342" y="73"/>
                      <a:pt x="324" y="77"/>
                      <a:pt x="308" y="84"/>
                    </a:cubicBezTo>
                    <a:cubicBezTo>
                      <a:pt x="294" y="91"/>
                      <a:pt x="281" y="100"/>
                      <a:pt x="267" y="105"/>
                    </a:cubicBezTo>
                    <a:cubicBezTo>
                      <a:pt x="242" y="114"/>
                      <a:pt x="212" y="111"/>
                      <a:pt x="185" y="108"/>
                    </a:cubicBezTo>
                    <a:cubicBezTo>
                      <a:pt x="154" y="103"/>
                      <a:pt x="114" y="100"/>
                      <a:pt x="89" y="80"/>
                    </a:cubicBezTo>
                    <a:cubicBezTo>
                      <a:pt x="63" y="58"/>
                      <a:pt x="47" y="27"/>
                      <a:pt x="30" y="0"/>
                    </a:cubicBezTo>
                    <a:cubicBezTo>
                      <a:pt x="23" y="5"/>
                      <a:pt x="3" y="7"/>
                      <a:pt x="1" y="14"/>
                    </a:cubicBezTo>
                    <a:cubicBezTo>
                      <a:pt x="0" y="19"/>
                      <a:pt x="16" y="44"/>
                      <a:pt x="19" y="50"/>
                    </a:cubicBezTo>
                    <a:cubicBezTo>
                      <a:pt x="33" y="75"/>
                      <a:pt x="49" y="99"/>
                      <a:pt x="63" y="124"/>
                    </a:cubicBezTo>
                    <a:cubicBezTo>
                      <a:pt x="71" y="140"/>
                      <a:pt x="69" y="158"/>
                      <a:pt x="64" y="174"/>
                    </a:cubicBezTo>
                    <a:cubicBezTo>
                      <a:pt x="61" y="187"/>
                      <a:pt x="61" y="199"/>
                      <a:pt x="59" y="212"/>
                    </a:cubicBezTo>
                    <a:cubicBezTo>
                      <a:pt x="58" y="227"/>
                      <a:pt x="51" y="234"/>
                      <a:pt x="47" y="247"/>
                    </a:cubicBezTo>
                    <a:cubicBezTo>
                      <a:pt x="65" y="248"/>
                      <a:pt x="83" y="245"/>
                      <a:pt x="102" y="245"/>
                    </a:cubicBezTo>
                    <a:cubicBezTo>
                      <a:pt x="121" y="245"/>
                      <a:pt x="138" y="246"/>
                      <a:pt x="155" y="246"/>
                    </a:cubicBezTo>
                    <a:cubicBezTo>
                      <a:pt x="191" y="246"/>
                      <a:pt x="229" y="249"/>
                      <a:pt x="266" y="247"/>
                    </a:cubicBezTo>
                    <a:cubicBezTo>
                      <a:pt x="274" y="247"/>
                      <a:pt x="282" y="247"/>
                      <a:pt x="290" y="247"/>
                    </a:cubicBezTo>
                    <a:cubicBezTo>
                      <a:pt x="282" y="232"/>
                      <a:pt x="278" y="212"/>
                      <a:pt x="276" y="195"/>
                    </a:cubicBezTo>
                    <a:cubicBezTo>
                      <a:pt x="275" y="186"/>
                      <a:pt x="276" y="176"/>
                      <a:pt x="274" y="167"/>
                    </a:cubicBezTo>
                    <a:close/>
                  </a:path>
                </a:pathLst>
              </a:custGeom>
              <a:solidFill>
                <a:srgbClr val="FF8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0" name="Freeform 1170"/>
              <p:cNvSpPr>
                <a:spLocks/>
              </p:cNvSpPr>
              <p:nvPr/>
            </p:nvSpPr>
            <p:spPr bwMode="auto">
              <a:xfrm>
                <a:off x="558" y="2837"/>
                <a:ext cx="542" cy="150"/>
              </a:xfrm>
              <a:custGeom>
                <a:avLst/>
                <a:gdLst>
                  <a:gd name="T0" fmla="*/ 16 w 199"/>
                  <a:gd name="T1" fmla="*/ 3 h 55"/>
                  <a:gd name="T2" fmla="*/ 6 w 199"/>
                  <a:gd name="T3" fmla="*/ 23 h 55"/>
                  <a:gd name="T4" fmla="*/ 34 w 199"/>
                  <a:gd name="T5" fmla="*/ 16 h 55"/>
                  <a:gd name="T6" fmla="*/ 61 w 199"/>
                  <a:gd name="T7" fmla="*/ 26 h 55"/>
                  <a:gd name="T8" fmla="*/ 92 w 199"/>
                  <a:gd name="T9" fmla="*/ 31 h 55"/>
                  <a:gd name="T10" fmla="*/ 122 w 199"/>
                  <a:gd name="T11" fmla="*/ 36 h 55"/>
                  <a:gd name="T12" fmla="*/ 134 w 199"/>
                  <a:gd name="T13" fmla="*/ 51 h 55"/>
                  <a:gd name="T14" fmla="*/ 148 w 199"/>
                  <a:gd name="T15" fmla="*/ 36 h 55"/>
                  <a:gd name="T16" fmla="*/ 161 w 199"/>
                  <a:gd name="T17" fmla="*/ 48 h 55"/>
                  <a:gd name="T18" fmla="*/ 171 w 199"/>
                  <a:gd name="T19" fmla="*/ 32 h 55"/>
                  <a:gd name="T20" fmla="*/ 189 w 199"/>
                  <a:gd name="T21" fmla="*/ 2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9" h="55">
                    <a:moveTo>
                      <a:pt x="16" y="3"/>
                    </a:moveTo>
                    <a:cubicBezTo>
                      <a:pt x="8" y="0"/>
                      <a:pt x="0" y="16"/>
                      <a:pt x="6" y="23"/>
                    </a:cubicBezTo>
                    <a:cubicBezTo>
                      <a:pt x="14" y="33"/>
                      <a:pt x="28" y="22"/>
                      <a:pt x="34" y="16"/>
                    </a:cubicBezTo>
                    <a:cubicBezTo>
                      <a:pt x="12" y="36"/>
                      <a:pt x="56" y="51"/>
                      <a:pt x="61" y="26"/>
                    </a:cubicBezTo>
                    <a:cubicBezTo>
                      <a:pt x="50" y="48"/>
                      <a:pt x="85" y="48"/>
                      <a:pt x="92" y="31"/>
                    </a:cubicBezTo>
                    <a:cubicBezTo>
                      <a:pt x="92" y="51"/>
                      <a:pt x="124" y="55"/>
                      <a:pt x="122" y="36"/>
                    </a:cubicBezTo>
                    <a:cubicBezTo>
                      <a:pt x="121" y="44"/>
                      <a:pt x="127" y="50"/>
                      <a:pt x="134" y="51"/>
                    </a:cubicBezTo>
                    <a:cubicBezTo>
                      <a:pt x="145" y="52"/>
                      <a:pt x="146" y="44"/>
                      <a:pt x="148" y="36"/>
                    </a:cubicBezTo>
                    <a:cubicBezTo>
                      <a:pt x="147" y="44"/>
                      <a:pt x="153" y="50"/>
                      <a:pt x="161" y="48"/>
                    </a:cubicBezTo>
                    <a:cubicBezTo>
                      <a:pt x="170" y="46"/>
                      <a:pt x="170" y="39"/>
                      <a:pt x="171" y="32"/>
                    </a:cubicBezTo>
                    <a:cubicBezTo>
                      <a:pt x="180" y="54"/>
                      <a:pt x="199" y="29"/>
                      <a:pt x="189" y="23"/>
                    </a:cubicBezTo>
                  </a:path>
                </a:pathLst>
              </a:custGeom>
              <a:solidFill>
                <a:srgbClr val="E55C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1" name="Freeform 1171"/>
              <p:cNvSpPr>
                <a:spLocks/>
              </p:cNvSpPr>
              <p:nvPr/>
            </p:nvSpPr>
            <p:spPr bwMode="auto">
              <a:xfrm>
                <a:off x="1075" y="29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2" name="Freeform 1172"/>
              <p:cNvSpPr>
                <a:spLocks/>
              </p:cNvSpPr>
              <p:nvPr/>
            </p:nvSpPr>
            <p:spPr bwMode="auto">
              <a:xfrm>
                <a:off x="1067" y="2913"/>
                <a:ext cx="14" cy="14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4 h 5"/>
                  <a:gd name="T4" fmla="*/ 5 w 5"/>
                  <a:gd name="T5" fmla="*/ 2 h 5"/>
                  <a:gd name="T6" fmla="*/ 1 w 5"/>
                  <a:gd name="T7" fmla="*/ 1 h 5"/>
                  <a:gd name="T8" fmla="*/ 3 w 5"/>
                  <a:gd name="T9" fmla="*/ 3 h 5"/>
                  <a:gd name="T10" fmla="*/ 0 w 5"/>
                  <a:gd name="T11" fmla="*/ 2 h 5"/>
                  <a:gd name="T12" fmla="*/ 1 w 5"/>
                  <a:gd name="T13" fmla="*/ 3 h 5"/>
                  <a:gd name="T14" fmla="*/ 0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3" y="5"/>
                      <a:pt x="5" y="2"/>
                    </a:cubicBezTo>
                    <a:cubicBezTo>
                      <a:pt x="4" y="2"/>
                      <a:pt x="2" y="0"/>
                      <a:pt x="1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2" y="3"/>
                      <a:pt x="2" y="2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3" name="Freeform 1173"/>
              <p:cNvSpPr>
                <a:spLocks/>
              </p:cNvSpPr>
              <p:nvPr/>
            </p:nvSpPr>
            <p:spPr bwMode="auto">
              <a:xfrm>
                <a:off x="1070" y="2924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4" name="Freeform 1174"/>
              <p:cNvSpPr>
                <a:spLocks/>
              </p:cNvSpPr>
              <p:nvPr/>
            </p:nvSpPr>
            <p:spPr bwMode="auto">
              <a:xfrm>
                <a:off x="1073" y="2927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5" name="Freeform 1175"/>
              <p:cNvSpPr>
                <a:spLocks/>
              </p:cNvSpPr>
              <p:nvPr/>
            </p:nvSpPr>
            <p:spPr bwMode="auto">
              <a:xfrm>
                <a:off x="1070" y="293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6" name="Freeform 1176"/>
              <p:cNvSpPr>
                <a:spLocks/>
              </p:cNvSpPr>
              <p:nvPr/>
            </p:nvSpPr>
            <p:spPr bwMode="auto">
              <a:xfrm>
                <a:off x="1064" y="2930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2 w 2"/>
                  <a:gd name="T5" fmla="*/ 3 h 4"/>
                  <a:gd name="T6" fmla="*/ 1 w 2"/>
                  <a:gd name="T7" fmla="*/ 1 h 4"/>
                  <a:gd name="T8" fmla="*/ 2 w 2"/>
                  <a:gd name="T9" fmla="*/ 0 h 4"/>
                  <a:gd name="T10" fmla="*/ 0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7" name="Freeform 1177"/>
              <p:cNvSpPr>
                <a:spLocks/>
              </p:cNvSpPr>
              <p:nvPr/>
            </p:nvSpPr>
            <p:spPr bwMode="auto">
              <a:xfrm>
                <a:off x="1070" y="29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8" name="Freeform 1178"/>
              <p:cNvSpPr>
                <a:spLocks/>
              </p:cNvSpPr>
              <p:nvPr/>
            </p:nvSpPr>
            <p:spPr bwMode="auto">
              <a:xfrm>
                <a:off x="1073" y="293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9" name="Freeform 1179"/>
              <p:cNvSpPr>
                <a:spLocks/>
              </p:cNvSpPr>
              <p:nvPr/>
            </p:nvSpPr>
            <p:spPr bwMode="auto">
              <a:xfrm>
                <a:off x="1056" y="2932"/>
                <a:ext cx="11" cy="11"/>
              </a:xfrm>
              <a:custGeom>
                <a:avLst/>
                <a:gdLst>
                  <a:gd name="T0" fmla="*/ 2 w 4"/>
                  <a:gd name="T1" fmla="*/ 4 h 4"/>
                  <a:gd name="T2" fmla="*/ 3 w 4"/>
                  <a:gd name="T3" fmla="*/ 2 h 4"/>
                  <a:gd name="T4" fmla="*/ 0 w 4"/>
                  <a:gd name="T5" fmla="*/ 0 h 4"/>
                  <a:gd name="T6" fmla="*/ 0 w 4"/>
                  <a:gd name="T7" fmla="*/ 1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2"/>
                      <a:pt x="4" y="3"/>
                      <a:pt x="3" y="2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0" name="Freeform 1180"/>
              <p:cNvSpPr>
                <a:spLocks/>
              </p:cNvSpPr>
              <p:nvPr/>
            </p:nvSpPr>
            <p:spPr bwMode="auto">
              <a:xfrm>
                <a:off x="1051" y="29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1" name="Freeform 1181"/>
              <p:cNvSpPr>
                <a:spLocks/>
              </p:cNvSpPr>
              <p:nvPr/>
            </p:nvSpPr>
            <p:spPr bwMode="auto">
              <a:xfrm>
                <a:off x="1037" y="2930"/>
                <a:ext cx="17" cy="16"/>
              </a:xfrm>
              <a:custGeom>
                <a:avLst/>
                <a:gdLst>
                  <a:gd name="T0" fmla="*/ 0 w 6"/>
                  <a:gd name="T1" fmla="*/ 5 h 6"/>
                  <a:gd name="T2" fmla="*/ 3 w 6"/>
                  <a:gd name="T3" fmla="*/ 3 h 6"/>
                  <a:gd name="T4" fmla="*/ 2 w 6"/>
                  <a:gd name="T5" fmla="*/ 5 h 6"/>
                  <a:gd name="T6" fmla="*/ 4 w 6"/>
                  <a:gd name="T7" fmla="*/ 4 h 6"/>
                  <a:gd name="T8" fmla="*/ 3 w 6"/>
                  <a:gd name="T9" fmla="*/ 6 h 6"/>
                  <a:gd name="T10" fmla="*/ 5 w 6"/>
                  <a:gd name="T11" fmla="*/ 3 h 6"/>
                  <a:gd name="T12" fmla="*/ 6 w 6"/>
                  <a:gd name="T13" fmla="*/ 4 h 6"/>
                  <a:gd name="T14" fmla="*/ 5 w 6"/>
                  <a:gd name="T15" fmla="*/ 2 h 6"/>
                  <a:gd name="T16" fmla="*/ 5 w 6"/>
                  <a:gd name="T17" fmla="*/ 3 h 6"/>
                  <a:gd name="T18" fmla="*/ 5 w 6"/>
                  <a:gd name="T19" fmla="*/ 1 h 6"/>
                  <a:gd name="T20" fmla="*/ 2 w 6"/>
                  <a:gd name="T21" fmla="*/ 0 h 6"/>
                  <a:gd name="T22" fmla="*/ 0 w 6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5"/>
                      <a:pt x="3" y="3"/>
                      <a:pt x="4" y="4"/>
                    </a:cubicBezTo>
                    <a:cubicBezTo>
                      <a:pt x="5" y="6"/>
                      <a:pt x="2" y="4"/>
                      <a:pt x="3" y="6"/>
                    </a:cubicBezTo>
                    <a:cubicBezTo>
                      <a:pt x="4" y="6"/>
                      <a:pt x="5" y="5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3" y="0"/>
                      <a:pt x="2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2" name="Freeform 1182"/>
              <p:cNvSpPr>
                <a:spLocks/>
              </p:cNvSpPr>
              <p:nvPr/>
            </p:nvSpPr>
            <p:spPr bwMode="auto">
              <a:xfrm>
                <a:off x="1037" y="293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3" name="Freeform 1183"/>
              <p:cNvSpPr>
                <a:spLocks/>
              </p:cNvSpPr>
              <p:nvPr/>
            </p:nvSpPr>
            <p:spPr bwMode="auto">
              <a:xfrm>
                <a:off x="1024" y="2927"/>
                <a:ext cx="10" cy="16"/>
              </a:xfrm>
              <a:custGeom>
                <a:avLst/>
                <a:gdLst>
                  <a:gd name="T0" fmla="*/ 2 w 4"/>
                  <a:gd name="T1" fmla="*/ 6 h 6"/>
                  <a:gd name="T2" fmla="*/ 4 w 4"/>
                  <a:gd name="T3" fmla="*/ 5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5 h 6"/>
                  <a:gd name="T10" fmla="*/ 3 w 4"/>
                  <a:gd name="T11" fmla="*/ 2 h 6"/>
                  <a:gd name="T12" fmla="*/ 3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0 w 4"/>
                  <a:gd name="T19" fmla="*/ 3 h 6"/>
                  <a:gd name="T20" fmla="*/ 2 w 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2"/>
                      <a:pt x="3" y="5"/>
                      <a:pt x="2" y="5"/>
                    </a:cubicBezTo>
                    <a:cubicBezTo>
                      <a:pt x="1" y="3"/>
                      <a:pt x="3" y="4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4" y="0"/>
                      <a:pt x="2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2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4" name="Freeform 1184"/>
              <p:cNvSpPr>
                <a:spLocks/>
              </p:cNvSpPr>
              <p:nvPr/>
            </p:nvSpPr>
            <p:spPr bwMode="auto">
              <a:xfrm>
                <a:off x="1034" y="294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5" name="Freeform 1185"/>
              <p:cNvSpPr>
                <a:spLocks/>
              </p:cNvSpPr>
              <p:nvPr/>
            </p:nvSpPr>
            <p:spPr bwMode="auto">
              <a:xfrm>
                <a:off x="1010" y="2930"/>
                <a:ext cx="35" cy="5"/>
              </a:xfrm>
              <a:custGeom>
                <a:avLst/>
                <a:gdLst>
                  <a:gd name="T0" fmla="*/ 0 w 13"/>
                  <a:gd name="T1" fmla="*/ 2 h 2"/>
                  <a:gd name="T2" fmla="*/ 0 w 13"/>
                  <a:gd name="T3" fmla="*/ 2 h 2"/>
                  <a:gd name="T4" fmla="*/ 0 w 13"/>
                  <a:gd name="T5" fmla="*/ 2 h 2"/>
                  <a:gd name="T6" fmla="*/ 0 w 13"/>
                  <a:gd name="T7" fmla="*/ 2 h 2"/>
                  <a:gd name="T8" fmla="*/ 6 w 13"/>
                  <a:gd name="T9" fmla="*/ 1 h 2"/>
                  <a:gd name="T10" fmla="*/ 6 w 13"/>
                  <a:gd name="T11" fmla="*/ 1 h 2"/>
                  <a:gd name="T12" fmla="*/ 6 w 13"/>
                  <a:gd name="T13" fmla="*/ 1 h 2"/>
                  <a:gd name="T14" fmla="*/ 6 w 13"/>
                  <a:gd name="T15" fmla="*/ 1 h 2"/>
                  <a:gd name="T16" fmla="*/ 6 w 13"/>
                  <a:gd name="T17" fmla="*/ 1 h 2"/>
                  <a:gd name="T18" fmla="*/ 6 w 13"/>
                  <a:gd name="T19" fmla="*/ 1 h 2"/>
                  <a:gd name="T20" fmla="*/ 6 w 13"/>
                  <a:gd name="T21" fmla="*/ 1 h 2"/>
                  <a:gd name="T22" fmla="*/ 6 w 13"/>
                  <a:gd name="T23" fmla="*/ 1 h 2"/>
                  <a:gd name="T24" fmla="*/ 6 w 13"/>
                  <a:gd name="T25" fmla="*/ 1 h 2"/>
                  <a:gd name="T26" fmla="*/ 6 w 13"/>
                  <a:gd name="T27" fmla="*/ 1 h 2"/>
                  <a:gd name="T28" fmla="*/ 6 w 13"/>
                  <a:gd name="T29" fmla="*/ 1 h 2"/>
                  <a:gd name="T30" fmla="*/ 6 w 13"/>
                  <a:gd name="T31" fmla="*/ 1 h 2"/>
                  <a:gd name="T32" fmla="*/ 6 w 13"/>
                  <a:gd name="T33" fmla="*/ 1 h 2"/>
                  <a:gd name="T34" fmla="*/ 6 w 13"/>
                  <a:gd name="T35" fmla="*/ 1 h 2"/>
                  <a:gd name="T36" fmla="*/ 6 w 13"/>
                  <a:gd name="T37" fmla="*/ 1 h 2"/>
                  <a:gd name="T38" fmla="*/ 6 w 13"/>
                  <a:gd name="T39" fmla="*/ 1 h 2"/>
                  <a:gd name="T40" fmla="*/ 6 w 13"/>
                  <a:gd name="T41" fmla="*/ 1 h 2"/>
                  <a:gd name="T42" fmla="*/ 6 w 13"/>
                  <a:gd name="T43" fmla="*/ 1 h 2"/>
                  <a:gd name="T44" fmla="*/ 6 w 13"/>
                  <a:gd name="T45" fmla="*/ 1 h 2"/>
                  <a:gd name="T46" fmla="*/ 0 w 13"/>
                  <a:gd name="T47" fmla="*/ 2 h 2"/>
                  <a:gd name="T48" fmla="*/ 0 w 13"/>
                  <a:gd name="T49" fmla="*/ 2 h 2"/>
                  <a:gd name="T50" fmla="*/ 0 w 13"/>
                  <a:gd name="T5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2" y="0"/>
                      <a:pt x="3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2"/>
                      <a:pt x="1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6" name="Freeform 1186"/>
              <p:cNvSpPr>
                <a:spLocks/>
              </p:cNvSpPr>
              <p:nvPr/>
            </p:nvSpPr>
            <p:spPr bwMode="auto">
              <a:xfrm>
                <a:off x="1013" y="2935"/>
                <a:ext cx="19" cy="3"/>
              </a:xfrm>
              <a:custGeom>
                <a:avLst/>
                <a:gdLst>
                  <a:gd name="T0" fmla="*/ 4 w 7"/>
                  <a:gd name="T1" fmla="*/ 1 h 1"/>
                  <a:gd name="T2" fmla="*/ 0 w 7"/>
                  <a:gd name="T3" fmla="*/ 1 h 1"/>
                  <a:gd name="T4" fmla="*/ 1 w 7"/>
                  <a:gd name="T5" fmla="*/ 1 h 1"/>
                  <a:gd name="T6" fmla="*/ 3 w 7"/>
                  <a:gd name="T7" fmla="*/ 1 h 1"/>
                  <a:gd name="T8" fmla="*/ 4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1"/>
                    </a:moveTo>
                    <a:cubicBezTo>
                      <a:pt x="3" y="1"/>
                      <a:pt x="7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7" name="Freeform 1187"/>
              <p:cNvSpPr>
                <a:spLocks/>
              </p:cNvSpPr>
              <p:nvPr/>
            </p:nvSpPr>
            <p:spPr bwMode="auto">
              <a:xfrm>
                <a:off x="936" y="2938"/>
                <a:ext cx="82" cy="41"/>
              </a:xfrm>
              <a:custGeom>
                <a:avLst/>
                <a:gdLst>
                  <a:gd name="T0" fmla="*/ 0 w 30"/>
                  <a:gd name="T1" fmla="*/ 11 h 15"/>
                  <a:gd name="T2" fmla="*/ 1 w 30"/>
                  <a:gd name="T3" fmla="*/ 11 h 15"/>
                  <a:gd name="T4" fmla="*/ 2 w 30"/>
                  <a:gd name="T5" fmla="*/ 13 h 15"/>
                  <a:gd name="T6" fmla="*/ 3 w 30"/>
                  <a:gd name="T7" fmla="*/ 15 h 15"/>
                  <a:gd name="T8" fmla="*/ 4 w 30"/>
                  <a:gd name="T9" fmla="*/ 12 h 15"/>
                  <a:gd name="T10" fmla="*/ 5 w 30"/>
                  <a:gd name="T11" fmla="*/ 12 h 15"/>
                  <a:gd name="T12" fmla="*/ 6 w 30"/>
                  <a:gd name="T13" fmla="*/ 6 h 15"/>
                  <a:gd name="T14" fmla="*/ 9 w 30"/>
                  <a:gd name="T15" fmla="*/ 8 h 15"/>
                  <a:gd name="T16" fmla="*/ 23 w 30"/>
                  <a:gd name="T17" fmla="*/ 8 h 15"/>
                  <a:gd name="T18" fmla="*/ 23 w 30"/>
                  <a:gd name="T19" fmla="*/ 6 h 15"/>
                  <a:gd name="T20" fmla="*/ 24 w 30"/>
                  <a:gd name="T21" fmla="*/ 6 h 15"/>
                  <a:gd name="T22" fmla="*/ 24 w 30"/>
                  <a:gd name="T23" fmla="*/ 7 h 15"/>
                  <a:gd name="T24" fmla="*/ 27 w 30"/>
                  <a:gd name="T25" fmla="*/ 4 h 15"/>
                  <a:gd name="T26" fmla="*/ 25 w 30"/>
                  <a:gd name="T27" fmla="*/ 3 h 15"/>
                  <a:gd name="T28" fmla="*/ 28 w 30"/>
                  <a:gd name="T29" fmla="*/ 3 h 15"/>
                  <a:gd name="T30" fmla="*/ 28 w 30"/>
                  <a:gd name="T31" fmla="*/ 1 h 15"/>
                  <a:gd name="T32" fmla="*/ 26 w 30"/>
                  <a:gd name="T33" fmla="*/ 1 h 15"/>
                  <a:gd name="T34" fmla="*/ 25 w 30"/>
                  <a:gd name="T35" fmla="*/ 0 h 15"/>
                  <a:gd name="T36" fmla="*/ 21 w 30"/>
                  <a:gd name="T37" fmla="*/ 7 h 15"/>
                  <a:gd name="T38" fmla="*/ 21 w 30"/>
                  <a:gd name="T39" fmla="*/ 6 h 15"/>
                  <a:gd name="T40" fmla="*/ 16 w 30"/>
                  <a:gd name="T41" fmla="*/ 7 h 15"/>
                  <a:gd name="T42" fmla="*/ 14 w 30"/>
                  <a:gd name="T43" fmla="*/ 9 h 15"/>
                  <a:gd name="T44" fmla="*/ 13 w 30"/>
                  <a:gd name="T45" fmla="*/ 8 h 15"/>
                  <a:gd name="T46" fmla="*/ 13 w 30"/>
                  <a:gd name="T47" fmla="*/ 9 h 15"/>
                  <a:gd name="T48" fmla="*/ 12 w 30"/>
                  <a:gd name="T49" fmla="*/ 7 h 15"/>
                  <a:gd name="T50" fmla="*/ 11 w 30"/>
                  <a:gd name="T51" fmla="*/ 9 h 15"/>
                  <a:gd name="T52" fmla="*/ 11 w 30"/>
                  <a:gd name="T53" fmla="*/ 4 h 15"/>
                  <a:gd name="T54" fmla="*/ 10 w 30"/>
                  <a:gd name="T55" fmla="*/ 6 h 15"/>
                  <a:gd name="T56" fmla="*/ 9 w 30"/>
                  <a:gd name="T57" fmla="*/ 6 h 15"/>
                  <a:gd name="T58" fmla="*/ 11 w 30"/>
                  <a:gd name="T59" fmla="*/ 4 h 15"/>
                  <a:gd name="T60" fmla="*/ 11 w 30"/>
                  <a:gd name="T61" fmla="*/ 4 h 15"/>
                  <a:gd name="T62" fmla="*/ 11 w 30"/>
                  <a:gd name="T63" fmla="*/ 4 h 15"/>
                  <a:gd name="T64" fmla="*/ 10 w 30"/>
                  <a:gd name="T65" fmla="*/ 4 h 15"/>
                  <a:gd name="T66" fmla="*/ 10 w 30"/>
                  <a:gd name="T67" fmla="*/ 4 h 15"/>
                  <a:gd name="T68" fmla="*/ 10 w 30"/>
                  <a:gd name="T69" fmla="*/ 4 h 15"/>
                  <a:gd name="T70" fmla="*/ 10 w 30"/>
                  <a:gd name="T71" fmla="*/ 4 h 15"/>
                  <a:gd name="T72" fmla="*/ 2 w 30"/>
                  <a:gd name="T73" fmla="*/ 5 h 15"/>
                  <a:gd name="T74" fmla="*/ 2 w 30"/>
                  <a:gd name="T75" fmla="*/ 5 h 15"/>
                  <a:gd name="T76" fmla="*/ 2 w 30"/>
                  <a:gd name="T77" fmla="*/ 5 h 15"/>
                  <a:gd name="T78" fmla="*/ 2 w 30"/>
                  <a:gd name="T79" fmla="*/ 5 h 15"/>
                  <a:gd name="T80" fmla="*/ 2 w 30"/>
                  <a:gd name="T81" fmla="*/ 5 h 15"/>
                  <a:gd name="T82" fmla="*/ 3 w 30"/>
                  <a:gd name="T83" fmla="*/ 6 h 15"/>
                  <a:gd name="T84" fmla="*/ 3 w 30"/>
                  <a:gd name="T85" fmla="*/ 7 h 15"/>
                  <a:gd name="T86" fmla="*/ 4 w 30"/>
                  <a:gd name="T87" fmla="*/ 7 h 15"/>
                  <a:gd name="T88" fmla="*/ 3 w 30"/>
                  <a:gd name="T89" fmla="*/ 11 h 15"/>
                  <a:gd name="T90" fmla="*/ 1 w 30"/>
                  <a:gd name="T91" fmla="*/ 8 h 15"/>
                  <a:gd name="T92" fmla="*/ 0 w 30"/>
                  <a:gd name="T93" fmla="*/ 9 h 15"/>
                  <a:gd name="T94" fmla="*/ 2 w 30"/>
                  <a:gd name="T95" fmla="*/ 12 h 15"/>
                  <a:gd name="T96" fmla="*/ 0 w 30"/>
                  <a:gd name="T9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15">
                    <a:moveTo>
                      <a:pt x="0" y="11"/>
                    </a:moveTo>
                    <a:cubicBezTo>
                      <a:pt x="0" y="12"/>
                      <a:pt x="1" y="12"/>
                      <a:pt x="1" y="11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3" y="13"/>
                      <a:pt x="2" y="14"/>
                      <a:pt x="3" y="15"/>
                    </a:cubicBezTo>
                    <a:cubicBezTo>
                      <a:pt x="4" y="14"/>
                      <a:pt x="3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0"/>
                      <a:pt x="5" y="8"/>
                      <a:pt x="6" y="6"/>
                    </a:cubicBezTo>
                    <a:cubicBezTo>
                      <a:pt x="7" y="4"/>
                      <a:pt x="8" y="7"/>
                      <a:pt x="9" y="8"/>
                    </a:cubicBezTo>
                    <a:cubicBezTo>
                      <a:pt x="12" y="12"/>
                      <a:pt x="18" y="10"/>
                      <a:pt x="23" y="8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4" y="5"/>
                      <a:pt x="24" y="6"/>
                    </a:cubicBezTo>
                    <a:cubicBezTo>
                      <a:pt x="24" y="6"/>
                      <a:pt x="24" y="7"/>
                      <a:pt x="24" y="7"/>
                    </a:cubicBezTo>
                    <a:cubicBezTo>
                      <a:pt x="26" y="8"/>
                      <a:pt x="26" y="5"/>
                      <a:pt x="27" y="4"/>
                    </a:cubicBezTo>
                    <a:cubicBezTo>
                      <a:pt x="27" y="4"/>
                      <a:pt x="25" y="3"/>
                      <a:pt x="25" y="3"/>
                    </a:cubicBezTo>
                    <a:cubicBezTo>
                      <a:pt x="27" y="4"/>
                      <a:pt x="26" y="2"/>
                      <a:pt x="28" y="3"/>
                    </a:cubicBezTo>
                    <a:cubicBezTo>
                      <a:pt x="30" y="2"/>
                      <a:pt x="27" y="2"/>
                      <a:pt x="28" y="1"/>
                    </a:cubicBezTo>
                    <a:cubicBezTo>
                      <a:pt x="27" y="0"/>
                      <a:pt x="27" y="1"/>
                      <a:pt x="26" y="1"/>
                    </a:cubicBezTo>
                    <a:cubicBezTo>
                      <a:pt x="25" y="0"/>
                      <a:pt x="26" y="0"/>
                      <a:pt x="25" y="0"/>
                    </a:cubicBezTo>
                    <a:cubicBezTo>
                      <a:pt x="24" y="1"/>
                      <a:pt x="24" y="5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8"/>
                      <a:pt x="17" y="9"/>
                      <a:pt x="16" y="7"/>
                    </a:cubicBezTo>
                    <a:cubicBezTo>
                      <a:pt x="16" y="8"/>
                      <a:pt x="14" y="6"/>
                      <a:pt x="14" y="9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3" y="7"/>
                      <a:pt x="12" y="7"/>
                    </a:cubicBezTo>
                    <a:cubicBezTo>
                      <a:pt x="12" y="8"/>
                      <a:pt x="11" y="8"/>
                      <a:pt x="11" y="9"/>
                    </a:cubicBezTo>
                    <a:cubicBezTo>
                      <a:pt x="10" y="7"/>
                      <a:pt x="11" y="6"/>
                      <a:pt x="11" y="4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8" y="3"/>
                      <a:pt x="0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3" y="9"/>
                      <a:pt x="3" y="11"/>
                    </a:cubicBezTo>
                    <a:cubicBezTo>
                      <a:pt x="1" y="11"/>
                      <a:pt x="2" y="9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10"/>
                      <a:pt x="2" y="11"/>
                      <a:pt x="2" y="12"/>
                    </a:cubicBezTo>
                    <a:cubicBezTo>
                      <a:pt x="1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8" name="Freeform 1188"/>
              <p:cNvSpPr>
                <a:spLocks/>
              </p:cNvSpPr>
              <p:nvPr/>
            </p:nvSpPr>
            <p:spPr bwMode="auto">
              <a:xfrm>
                <a:off x="936" y="296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9" name="Freeform 1189"/>
              <p:cNvSpPr>
                <a:spLocks/>
              </p:cNvSpPr>
              <p:nvPr/>
            </p:nvSpPr>
            <p:spPr bwMode="auto">
              <a:xfrm>
                <a:off x="936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0" name="Freeform 1190"/>
              <p:cNvSpPr>
                <a:spLocks/>
              </p:cNvSpPr>
              <p:nvPr/>
            </p:nvSpPr>
            <p:spPr bwMode="auto">
              <a:xfrm>
                <a:off x="953" y="295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1" name="Freeform 1191"/>
              <p:cNvSpPr>
                <a:spLocks/>
              </p:cNvSpPr>
              <p:nvPr/>
            </p:nvSpPr>
            <p:spPr bwMode="auto">
              <a:xfrm>
                <a:off x="966" y="29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2" name="Freeform 1192"/>
              <p:cNvSpPr>
                <a:spLocks/>
              </p:cNvSpPr>
              <p:nvPr/>
            </p:nvSpPr>
            <p:spPr bwMode="auto">
              <a:xfrm>
                <a:off x="975" y="29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3" name="Freeform 1193"/>
              <p:cNvSpPr>
                <a:spLocks/>
              </p:cNvSpPr>
              <p:nvPr/>
            </p:nvSpPr>
            <p:spPr bwMode="auto">
              <a:xfrm>
                <a:off x="936" y="296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4" name="Freeform 1194"/>
              <p:cNvSpPr>
                <a:spLocks/>
              </p:cNvSpPr>
              <p:nvPr/>
            </p:nvSpPr>
            <p:spPr bwMode="auto">
              <a:xfrm>
                <a:off x="890" y="2962"/>
                <a:ext cx="52" cy="27"/>
              </a:xfrm>
              <a:custGeom>
                <a:avLst/>
                <a:gdLst>
                  <a:gd name="T0" fmla="*/ 1 w 19"/>
                  <a:gd name="T1" fmla="*/ 3 h 10"/>
                  <a:gd name="T2" fmla="*/ 3 w 19"/>
                  <a:gd name="T3" fmla="*/ 6 h 10"/>
                  <a:gd name="T4" fmla="*/ 7 w 19"/>
                  <a:gd name="T5" fmla="*/ 5 h 10"/>
                  <a:gd name="T6" fmla="*/ 5 w 19"/>
                  <a:gd name="T7" fmla="*/ 7 h 10"/>
                  <a:gd name="T8" fmla="*/ 13 w 19"/>
                  <a:gd name="T9" fmla="*/ 7 h 10"/>
                  <a:gd name="T10" fmla="*/ 13 w 19"/>
                  <a:gd name="T11" fmla="*/ 8 h 10"/>
                  <a:gd name="T12" fmla="*/ 15 w 19"/>
                  <a:gd name="T13" fmla="*/ 5 h 10"/>
                  <a:gd name="T14" fmla="*/ 16 w 19"/>
                  <a:gd name="T15" fmla="*/ 9 h 10"/>
                  <a:gd name="T16" fmla="*/ 16 w 19"/>
                  <a:gd name="T17" fmla="*/ 9 h 10"/>
                  <a:gd name="T18" fmla="*/ 19 w 19"/>
                  <a:gd name="T19" fmla="*/ 6 h 10"/>
                  <a:gd name="T20" fmla="*/ 18 w 19"/>
                  <a:gd name="T21" fmla="*/ 5 h 10"/>
                  <a:gd name="T22" fmla="*/ 17 w 19"/>
                  <a:gd name="T23" fmla="*/ 3 h 10"/>
                  <a:gd name="T24" fmla="*/ 16 w 19"/>
                  <a:gd name="T25" fmla="*/ 5 h 10"/>
                  <a:gd name="T26" fmla="*/ 15 w 19"/>
                  <a:gd name="T27" fmla="*/ 4 h 10"/>
                  <a:gd name="T28" fmla="*/ 15 w 19"/>
                  <a:gd name="T29" fmla="*/ 5 h 10"/>
                  <a:gd name="T30" fmla="*/ 15 w 19"/>
                  <a:gd name="T31" fmla="*/ 4 h 10"/>
                  <a:gd name="T32" fmla="*/ 14 w 19"/>
                  <a:gd name="T33" fmla="*/ 5 h 10"/>
                  <a:gd name="T34" fmla="*/ 14 w 19"/>
                  <a:gd name="T35" fmla="*/ 4 h 10"/>
                  <a:gd name="T36" fmla="*/ 13 w 19"/>
                  <a:gd name="T37" fmla="*/ 6 h 10"/>
                  <a:gd name="T38" fmla="*/ 12 w 19"/>
                  <a:gd name="T39" fmla="*/ 4 h 10"/>
                  <a:gd name="T40" fmla="*/ 12 w 19"/>
                  <a:gd name="T41" fmla="*/ 5 h 10"/>
                  <a:gd name="T42" fmla="*/ 9 w 19"/>
                  <a:gd name="T43" fmla="*/ 3 h 10"/>
                  <a:gd name="T44" fmla="*/ 9 w 19"/>
                  <a:gd name="T45" fmla="*/ 4 h 10"/>
                  <a:gd name="T46" fmla="*/ 11 w 19"/>
                  <a:gd name="T47" fmla="*/ 3 h 10"/>
                  <a:gd name="T48" fmla="*/ 9 w 19"/>
                  <a:gd name="T49" fmla="*/ 6 h 10"/>
                  <a:gd name="T50" fmla="*/ 8 w 19"/>
                  <a:gd name="T51" fmla="*/ 3 h 10"/>
                  <a:gd name="T52" fmla="*/ 5 w 19"/>
                  <a:gd name="T53" fmla="*/ 2 h 10"/>
                  <a:gd name="T54" fmla="*/ 5 w 19"/>
                  <a:gd name="T55" fmla="*/ 2 h 10"/>
                  <a:gd name="T56" fmla="*/ 3 w 19"/>
                  <a:gd name="T57" fmla="*/ 1 h 10"/>
                  <a:gd name="T58" fmla="*/ 3 w 19"/>
                  <a:gd name="T59" fmla="*/ 2 h 10"/>
                  <a:gd name="T60" fmla="*/ 2 w 19"/>
                  <a:gd name="T61" fmla="*/ 2 h 10"/>
                  <a:gd name="T62" fmla="*/ 3 w 19"/>
                  <a:gd name="T63" fmla="*/ 2 h 10"/>
                  <a:gd name="T64" fmla="*/ 0 w 19"/>
                  <a:gd name="T65" fmla="*/ 2 h 10"/>
                  <a:gd name="T66" fmla="*/ 2 w 19"/>
                  <a:gd name="T67" fmla="*/ 2 h 10"/>
                  <a:gd name="T68" fmla="*/ 1 w 19"/>
                  <a:gd name="T6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0">
                    <a:moveTo>
                      <a:pt x="1" y="3"/>
                    </a:moveTo>
                    <a:cubicBezTo>
                      <a:pt x="0" y="5"/>
                      <a:pt x="2" y="5"/>
                      <a:pt x="3" y="6"/>
                    </a:cubicBezTo>
                    <a:cubicBezTo>
                      <a:pt x="6" y="7"/>
                      <a:pt x="5" y="4"/>
                      <a:pt x="7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8"/>
                      <a:pt x="11" y="10"/>
                      <a:pt x="13" y="7"/>
                    </a:cubicBezTo>
                    <a:cubicBezTo>
                      <a:pt x="13" y="7"/>
                      <a:pt x="14" y="8"/>
                      <a:pt x="13" y="8"/>
                    </a:cubicBezTo>
                    <a:cubicBezTo>
                      <a:pt x="14" y="8"/>
                      <a:pt x="14" y="4"/>
                      <a:pt x="15" y="5"/>
                    </a:cubicBezTo>
                    <a:cubicBezTo>
                      <a:pt x="14" y="7"/>
                      <a:pt x="16" y="7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8"/>
                      <a:pt x="18" y="6"/>
                      <a:pt x="19" y="6"/>
                    </a:cubicBezTo>
                    <a:cubicBezTo>
                      <a:pt x="18" y="6"/>
                      <a:pt x="17" y="5"/>
                      <a:pt x="18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4"/>
                      <a:pt x="16" y="4"/>
                      <a:pt x="16" y="5"/>
                    </a:cubicBezTo>
                    <a:cubicBezTo>
                      <a:pt x="15" y="4"/>
                      <a:pt x="16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5"/>
                      <a:pt x="13" y="4"/>
                      <a:pt x="13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2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5"/>
                      <a:pt x="10" y="3"/>
                      <a:pt x="11" y="3"/>
                    </a:cubicBezTo>
                    <a:cubicBezTo>
                      <a:pt x="10" y="4"/>
                      <a:pt x="9" y="5"/>
                      <a:pt x="9" y="6"/>
                    </a:cubicBezTo>
                    <a:cubicBezTo>
                      <a:pt x="9" y="5"/>
                      <a:pt x="7" y="6"/>
                      <a:pt x="8" y="3"/>
                    </a:cubicBezTo>
                    <a:cubicBezTo>
                      <a:pt x="7" y="2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5" name="Freeform 1195"/>
              <p:cNvSpPr>
                <a:spLocks/>
              </p:cNvSpPr>
              <p:nvPr/>
            </p:nvSpPr>
            <p:spPr bwMode="auto">
              <a:xfrm>
                <a:off x="928" y="29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6" name="Freeform 1196"/>
              <p:cNvSpPr>
                <a:spLocks/>
              </p:cNvSpPr>
              <p:nvPr/>
            </p:nvSpPr>
            <p:spPr bwMode="auto">
              <a:xfrm>
                <a:off x="852" y="2949"/>
                <a:ext cx="46" cy="21"/>
              </a:xfrm>
              <a:custGeom>
                <a:avLst/>
                <a:gdLst>
                  <a:gd name="T0" fmla="*/ 12 w 17"/>
                  <a:gd name="T1" fmla="*/ 2 h 8"/>
                  <a:gd name="T2" fmla="*/ 13 w 17"/>
                  <a:gd name="T3" fmla="*/ 0 h 8"/>
                  <a:gd name="T4" fmla="*/ 11 w 17"/>
                  <a:gd name="T5" fmla="*/ 2 h 8"/>
                  <a:gd name="T6" fmla="*/ 9 w 17"/>
                  <a:gd name="T7" fmla="*/ 2 h 8"/>
                  <a:gd name="T8" fmla="*/ 7 w 17"/>
                  <a:gd name="T9" fmla="*/ 0 h 8"/>
                  <a:gd name="T10" fmla="*/ 6 w 17"/>
                  <a:gd name="T11" fmla="*/ 0 h 8"/>
                  <a:gd name="T12" fmla="*/ 7 w 17"/>
                  <a:gd name="T13" fmla="*/ 2 h 8"/>
                  <a:gd name="T14" fmla="*/ 6 w 17"/>
                  <a:gd name="T15" fmla="*/ 4 h 8"/>
                  <a:gd name="T16" fmla="*/ 6 w 17"/>
                  <a:gd name="T17" fmla="*/ 3 h 8"/>
                  <a:gd name="T18" fmla="*/ 4 w 17"/>
                  <a:gd name="T19" fmla="*/ 1 h 8"/>
                  <a:gd name="T20" fmla="*/ 2 w 17"/>
                  <a:gd name="T21" fmla="*/ 8 h 8"/>
                  <a:gd name="T22" fmla="*/ 4 w 17"/>
                  <a:gd name="T23" fmla="*/ 7 h 8"/>
                  <a:gd name="T24" fmla="*/ 3 w 17"/>
                  <a:gd name="T25" fmla="*/ 5 h 8"/>
                  <a:gd name="T26" fmla="*/ 5 w 17"/>
                  <a:gd name="T27" fmla="*/ 5 h 8"/>
                  <a:gd name="T28" fmla="*/ 4 w 17"/>
                  <a:gd name="T29" fmla="*/ 6 h 8"/>
                  <a:gd name="T30" fmla="*/ 9 w 17"/>
                  <a:gd name="T31" fmla="*/ 4 h 8"/>
                  <a:gd name="T32" fmla="*/ 11 w 17"/>
                  <a:gd name="T33" fmla="*/ 3 h 8"/>
                  <a:gd name="T34" fmla="*/ 9 w 17"/>
                  <a:gd name="T35" fmla="*/ 3 h 8"/>
                  <a:gd name="T36" fmla="*/ 11 w 17"/>
                  <a:gd name="T37" fmla="*/ 6 h 8"/>
                  <a:gd name="T38" fmla="*/ 10 w 17"/>
                  <a:gd name="T39" fmla="*/ 4 h 8"/>
                  <a:gd name="T40" fmla="*/ 12 w 17"/>
                  <a:gd name="T41" fmla="*/ 5 h 8"/>
                  <a:gd name="T42" fmla="*/ 13 w 17"/>
                  <a:gd name="T43" fmla="*/ 3 h 8"/>
                  <a:gd name="T44" fmla="*/ 13 w 17"/>
                  <a:gd name="T45" fmla="*/ 4 h 8"/>
                  <a:gd name="T46" fmla="*/ 15 w 17"/>
                  <a:gd name="T47" fmla="*/ 2 h 8"/>
                  <a:gd name="T48" fmla="*/ 17 w 17"/>
                  <a:gd name="T49" fmla="*/ 3 h 8"/>
                  <a:gd name="T50" fmla="*/ 15 w 17"/>
                  <a:gd name="T51" fmla="*/ 1 h 8"/>
                  <a:gd name="T52" fmla="*/ 12 w 17"/>
                  <a:gd name="T5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8">
                    <a:moveTo>
                      <a:pt x="12" y="2"/>
                    </a:moveTo>
                    <a:cubicBezTo>
                      <a:pt x="12" y="1"/>
                      <a:pt x="13" y="1"/>
                      <a:pt x="13" y="0"/>
                    </a:cubicBezTo>
                    <a:cubicBezTo>
                      <a:pt x="12" y="0"/>
                      <a:pt x="12" y="2"/>
                      <a:pt x="11" y="2"/>
                    </a:cubicBezTo>
                    <a:cubicBezTo>
                      <a:pt x="11" y="1"/>
                      <a:pt x="9" y="1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8" y="0"/>
                      <a:pt x="5" y="1"/>
                      <a:pt x="7" y="2"/>
                    </a:cubicBezTo>
                    <a:cubicBezTo>
                      <a:pt x="8" y="3"/>
                      <a:pt x="7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3"/>
                      <a:pt x="4" y="1"/>
                    </a:cubicBezTo>
                    <a:cubicBezTo>
                      <a:pt x="5" y="4"/>
                      <a:pt x="0" y="5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2" y="7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8" y="5"/>
                      <a:pt x="9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5" y="2"/>
                      <a:pt x="10" y="3"/>
                      <a:pt x="9" y="3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3" y="4"/>
                    </a:cubicBezTo>
                    <a:cubicBezTo>
                      <a:pt x="14" y="4"/>
                      <a:pt x="14" y="3"/>
                      <a:pt x="15" y="2"/>
                    </a:cubicBezTo>
                    <a:cubicBezTo>
                      <a:pt x="16" y="3"/>
                      <a:pt x="15" y="4"/>
                      <a:pt x="17" y="3"/>
                    </a:cubicBezTo>
                    <a:cubicBezTo>
                      <a:pt x="17" y="1"/>
                      <a:pt x="15" y="3"/>
                      <a:pt x="15" y="1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7" name="Freeform 1197"/>
              <p:cNvSpPr>
                <a:spLocks/>
              </p:cNvSpPr>
              <p:nvPr/>
            </p:nvSpPr>
            <p:spPr bwMode="auto">
              <a:xfrm>
                <a:off x="890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8" name="Freeform 1198"/>
              <p:cNvSpPr>
                <a:spLocks/>
              </p:cNvSpPr>
              <p:nvPr/>
            </p:nvSpPr>
            <p:spPr bwMode="auto">
              <a:xfrm>
                <a:off x="882" y="2962"/>
                <a:ext cx="3" cy="6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9" name="Freeform 1199"/>
              <p:cNvSpPr>
                <a:spLocks/>
              </p:cNvSpPr>
              <p:nvPr/>
            </p:nvSpPr>
            <p:spPr bwMode="auto">
              <a:xfrm>
                <a:off x="860" y="295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0" name="Freeform 1200"/>
              <p:cNvSpPr>
                <a:spLocks/>
              </p:cNvSpPr>
              <p:nvPr/>
            </p:nvSpPr>
            <p:spPr bwMode="auto">
              <a:xfrm>
                <a:off x="844" y="2960"/>
                <a:ext cx="13" cy="13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4 h 5"/>
                  <a:gd name="T4" fmla="*/ 4 w 5"/>
                  <a:gd name="T5" fmla="*/ 1 h 5"/>
                  <a:gd name="T6" fmla="*/ 2 w 5"/>
                  <a:gd name="T7" fmla="*/ 3 h 5"/>
                  <a:gd name="T8" fmla="*/ 0 w 5"/>
                  <a:gd name="T9" fmla="*/ 4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5"/>
                      <a:pt x="2" y="4"/>
                      <a:pt x="5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0"/>
                      <a:pt x="3" y="3"/>
                      <a:pt x="2" y="3"/>
                    </a:cubicBezTo>
                    <a:cubicBezTo>
                      <a:pt x="2" y="2"/>
                      <a:pt x="1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1" name="Freeform 1201"/>
              <p:cNvSpPr>
                <a:spLocks/>
              </p:cNvSpPr>
              <p:nvPr/>
            </p:nvSpPr>
            <p:spPr bwMode="auto">
              <a:xfrm>
                <a:off x="768" y="2916"/>
                <a:ext cx="79" cy="54"/>
              </a:xfrm>
              <a:custGeom>
                <a:avLst/>
                <a:gdLst>
                  <a:gd name="T0" fmla="*/ 23 w 29"/>
                  <a:gd name="T1" fmla="*/ 15 h 20"/>
                  <a:gd name="T2" fmla="*/ 21 w 29"/>
                  <a:gd name="T3" fmla="*/ 15 h 20"/>
                  <a:gd name="T4" fmla="*/ 22 w 29"/>
                  <a:gd name="T5" fmla="*/ 15 h 20"/>
                  <a:gd name="T6" fmla="*/ 22 w 29"/>
                  <a:gd name="T7" fmla="*/ 13 h 20"/>
                  <a:gd name="T8" fmla="*/ 21 w 29"/>
                  <a:gd name="T9" fmla="*/ 14 h 20"/>
                  <a:gd name="T10" fmla="*/ 19 w 29"/>
                  <a:gd name="T11" fmla="*/ 12 h 20"/>
                  <a:gd name="T12" fmla="*/ 17 w 29"/>
                  <a:gd name="T13" fmla="*/ 13 h 20"/>
                  <a:gd name="T14" fmla="*/ 19 w 29"/>
                  <a:gd name="T15" fmla="*/ 9 h 20"/>
                  <a:gd name="T16" fmla="*/ 16 w 29"/>
                  <a:gd name="T17" fmla="*/ 11 h 20"/>
                  <a:gd name="T18" fmla="*/ 16 w 29"/>
                  <a:gd name="T19" fmla="*/ 7 h 20"/>
                  <a:gd name="T20" fmla="*/ 16 w 29"/>
                  <a:gd name="T21" fmla="*/ 8 h 20"/>
                  <a:gd name="T22" fmla="*/ 16 w 29"/>
                  <a:gd name="T23" fmla="*/ 6 h 20"/>
                  <a:gd name="T24" fmla="*/ 18 w 29"/>
                  <a:gd name="T25" fmla="*/ 6 h 20"/>
                  <a:gd name="T26" fmla="*/ 17 w 29"/>
                  <a:gd name="T27" fmla="*/ 4 h 20"/>
                  <a:gd name="T28" fmla="*/ 17 w 29"/>
                  <a:gd name="T29" fmla="*/ 3 h 20"/>
                  <a:gd name="T30" fmla="*/ 12 w 29"/>
                  <a:gd name="T31" fmla="*/ 2 h 20"/>
                  <a:gd name="T32" fmla="*/ 12 w 29"/>
                  <a:gd name="T33" fmla="*/ 1 h 20"/>
                  <a:gd name="T34" fmla="*/ 8 w 29"/>
                  <a:gd name="T35" fmla="*/ 6 h 20"/>
                  <a:gd name="T36" fmla="*/ 6 w 29"/>
                  <a:gd name="T37" fmla="*/ 5 h 20"/>
                  <a:gd name="T38" fmla="*/ 9 w 29"/>
                  <a:gd name="T39" fmla="*/ 8 h 20"/>
                  <a:gd name="T40" fmla="*/ 6 w 29"/>
                  <a:gd name="T41" fmla="*/ 9 h 20"/>
                  <a:gd name="T42" fmla="*/ 6 w 29"/>
                  <a:gd name="T43" fmla="*/ 7 h 20"/>
                  <a:gd name="T44" fmla="*/ 5 w 29"/>
                  <a:gd name="T45" fmla="*/ 8 h 20"/>
                  <a:gd name="T46" fmla="*/ 3 w 29"/>
                  <a:gd name="T47" fmla="*/ 7 h 20"/>
                  <a:gd name="T48" fmla="*/ 2 w 29"/>
                  <a:gd name="T49" fmla="*/ 11 h 20"/>
                  <a:gd name="T50" fmla="*/ 0 w 29"/>
                  <a:gd name="T51" fmla="*/ 11 h 20"/>
                  <a:gd name="T52" fmla="*/ 3 w 29"/>
                  <a:gd name="T53" fmla="*/ 13 h 20"/>
                  <a:gd name="T54" fmla="*/ 11 w 29"/>
                  <a:gd name="T55" fmla="*/ 8 h 20"/>
                  <a:gd name="T56" fmla="*/ 12 w 29"/>
                  <a:gd name="T57" fmla="*/ 5 h 20"/>
                  <a:gd name="T58" fmla="*/ 13 w 29"/>
                  <a:gd name="T59" fmla="*/ 7 h 20"/>
                  <a:gd name="T60" fmla="*/ 12 w 29"/>
                  <a:gd name="T61" fmla="*/ 5 h 20"/>
                  <a:gd name="T62" fmla="*/ 14 w 29"/>
                  <a:gd name="T63" fmla="*/ 6 h 20"/>
                  <a:gd name="T64" fmla="*/ 14 w 29"/>
                  <a:gd name="T65" fmla="*/ 4 h 20"/>
                  <a:gd name="T66" fmla="*/ 16 w 29"/>
                  <a:gd name="T67" fmla="*/ 5 h 20"/>
                  <a:gd name="T68" fmla="*/ 19 w 29"/>
                  <a:gd name="T69" fmla="*/ 17 h 20"/>
                  <a:gd name="T70" fmla="*/ 20 w 29"/>
                  <a:gd name="T71" fmla="*/ 16 h 20"/>
                  <a:gd name="T72" fmla="*/ 25 w 29"/>
                  <a:gd name="T73" fmla="*/ 18 h 20"/>
                  <a:gd name="T74" fmla="*/ 26 w 29"/>
                  <a:gd name="T75" fmla="*/ 17 h 20"/>
                  <a:gd name="T76" fmla="*/ 25 w 29"/>
                  <a:gd name="T77" fmla="*/ 20 h 20"/>
                  <a:gd name="T78" fmla="*/ 27 w 29"/>
                  <a:gd name="T79" fmla="*/ 20 h 20"/>
                  <a:gd name="T80" fmla="*/ 26 w 29"/>
                  <a:gd name="T81" fmla="*/ 19 h 20"/>
                  <a:gd name="T82" fmla="*/ 28 w 29"/>
                  <a:gd name="T83" fmla="*/ 20 h 20"/>
                  <a:gd name="T84" fmla="*/ 27 w 29"/>
                  <a:gd name="T85" fmla="*/ 16 h 20"/>
                  <a:gd name="T86" fmla="*/ 24 w 29"/>
                  <a:gd name="T87" fmla="*/ 13 h 20"/>
                  <a:gd name="T88" fmla="*/ 23 w 29"/>
                  <a:gd name="T8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0">
                    <a:moveTo>
                      <a:pt x="23" y="15"/>
                    </a:moveTo>
                    <a:cubicBezTo>
                      <a:pt x="23" y="15"/>
                      <a:pt x="21" y="16"/>
                      <a:pt x="21" y="15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3" y="13"/>
                      <a:pt x="22" y="15"/>
                      <a:pt x="22" y="13"/>
                    </a:cubicBezTo>
                    <a:cubicBezTo>
                      <a:pt x="22" y="14"/>
                      <a:pt x="22" y="14"/>
                      <a:pt x="21" y="14"/>
                    </a:cubicBezTo>
                    <a:cubicBezTo>
                      <a:pt x="21" y="13"/>
                      <a:pt x="20" y="14"/>
                      <a:pt x="19" y="12"/>
                    </a:cubicBezTo>
                    <a:cubicBezTo>
                      <a:pt x="18" y="12"/>
                      <a:pt x="18" y="12"/>
                      <a:pt x="17" y="13"/>
                    </a:cubicBezTo>
                    <a:cubicBezTo>
                      <a:pt x="18" y="11"/>
                      <a:pt x="18" y="11"/>
                      <a:pt x="19" y="9"/>
                    </a:cubicBezTo>
                    <a:cubicBezTo>
                      <a:pt x="18" y="10"/>
                      <a:pt x="17" y="11"/>
                      <a:pt x="16" y="11"/>
                    </a:cubicBezTo>
                    <a:cubicBezTo>
                      <a:pt x="16" y="8"/>
                      <a:pt x="14" y="9"/>
                      <a:pt x="16" y="7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8" y="7"/>
                      <a:pt x="16" y="7"/>
                      <a:pt x="16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0" y="0"/>
                      <a:pt x="14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3"/>
                      <a:pt x="9" y="4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8"/>
                      <a:pt x="9" y="4"/>
                      <a:pt x="9" y="8"/>
                    </a:cubicBezTo>
                    <a:cubicBezTo>
                      <a:pt x="7" y="5"/>
                      <a:pt x="8" y="9"/>
                      <a:pt x="6" y="9"/>
                    </a:cubicBezTo>
                    <a:cubicBezTo>
                      <a:pt x="5" y="8"/>
                      <a:pt x="7" y="7"/>
                      <a:pt x="6" y="7"/>
                    </a:cubicBezTo>
                    <a:cubicBezTo>
                      <a:pt x="6" y="8"/>
                      <a:pt x="5" y="7"/>
                      <a:pt x="5" y="8"/>
                    </a:cubicBezTo>
                    <a:cubicBezTo>
                      <a:pt x="4" y="7"/>
                      <a:pt x="4" y="9"/>
                      <a:pt x="3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2" y="10"/>
                      <a:pt x="1" y="13"/>
                      <a:pt x="3" y="13"/>
                    </a:cubicBezTo>
                    <a:cubicBezTo>
                      <a:pt x="5" y="12"/>
                      <a:pt x="8" y="9"/>
                      <a:pt x="11" y="8"/>
                    </a:cubicBezTo>
                    <a:cubicBezTo>
                      <a:pt x="10" y="6"/>
                      <a:pt x="12" y="7"/>
                      <a:pt x="12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2" y="6"/>
                      <a:pt x="12" y="5"/>
                    </a:cubicBezTo>
                    <a:cubicBezTo>
                      <a:pt x="12" y="4"/>
                      <a:pt x="14" y="5"/>
                      <a:pt x="14" y="6"/>
                    </a:cubicBezTo>
                    <a:cubicBezTo>
                      <a:pt x="15" y="5"/>
                      <a:pt x="14" y="5"/>
                      <a:pt x="14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0" y="6"/>
                      <a:pt x="17" y="14"/>
                      <a:pt x="19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2" y="18"/>
                      <a:pt x="24" y="15"/>
                      <a:pt x="25" y="18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5" y="17"/>
                      <a:pt x="26" y="19"/>
                      <a:pt x="25" y="20"/>
                    </a:cubicBezTo>
                    <a:cubicBezTo>
                      <a:pt x="26" y="19"/>
                      <a:pt x="26" y="20"/>
                      <a:pt x="27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8" y="19"/>
                      <a:pt x="28" y="20"/>
                    </a:cubicBezTo>
                    <a:cubicBezTo>
                      <a:pt x="29" y="18"/>
                      <a:pt x="27" y="17"/>
                      <a:pt x="27" y="16"/>
                    </a:cubicBezTo>
                    <a:cubicBezTo>
                      <a:pt x="24" y="18"/>
                      <a:pt x="25" y="13"/>
                      <a:pt x="24" y="13"/>
                    </a:cubicBezTo>
                    <a:cubicBezTo>
                      <a:pt x="23" y="14"/>
                      <a:pt x="23" y="15"/>
                      <a:pt x="23" y="1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2" name="Freeform 1202"/>
              <p:cNvSpPr>
                <a:spLocks/>
              </p:cNvSpPr>
              <p:nvPr/>
            </p:nvSpPr>
            <p:spPr bwMode="auto">
              <a:xfrm>
                <a:off x="836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3" name="Freeform 1203"/>
              <p:cNvSpPr>
                <a:spLocks/>
              </p:cNvSpPr>
              <p:nvPr/>
            </p:nvSpPr>
            <p:spPr bwMode="auto">
              <a:xfrm>
                <a:off x="768" y="294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4" name="Rectangle 1204"/>
              <p:cNvSpPr>
                <a:spLocks noChangeArrowheads="1"/>
              </p:cNvSpPr>
              <p:nvPr/>
            </p:nvSpPr>
            <p:spPr bwMode="auto">
              <a:xfrm>
                <a:off x="844" y="2970"/>
                <a:ext cx="1" cy="1"/>
              </a:xfrm>
              <a:prstGeom prst="rect">
                <a:avLst/>
              </a:pr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5" name="Freeform 1205"/>
              <p:cNvSpPr>
                <a:spLocks/>
              </p:cNvSpPr>
              <p:nvPr/>
            </p:nvSpPr>
            <p:spPr bwMode="auto">
              <a:xfrm>
                <a:off x="844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6" name="Freeform 1206"/>
              <p:cNvSpPr>
                <a:spLocks/>
              </p:cNvSpPr>
              <p:nvPr/>
            </p:nvSpPr>
            <p:spPr bwMode="auto">
              <a:xfrm>
                <a:off x="751" y="29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7" name="Freeform 1207"/>
              <p:cNvSpPr>
                <a:spLocks/>
              </p:cNvSpPr>
              <p:nvPr/>
            </p:nvSpPr>
            <p:spPr bwMode="auto">
              <a:xfrm>
                <a:off x="721" y="29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8" name="Freeform 1208"/>
              <p:cNvSpPr>
                <a:spLocks/>
              </p:cNvSpPr>
              <p:nvPr/>
            </p:nvSpPr>
            <p:spPr bwMode="auto">
              <a:xfrm>
                <a:off x="621" y="2894"/>
                <a:ext cx="144" cy="68"/>
              </a:xfrm>
              <a:custGeom>
                <a:avLst/>
                <a:gdLst>
                  <a:gd name="T0" fmla="*/ 4 w 53"/>
                  <a:gd name="T1" fmla="*/ 3 h 25"/>
                  <a:gd name="T2" fmla="*/ 2 w 53"/>
                  <a:gd name="T3" fmla="*/ 2 h 25"/>
                  <a:gd name="T4" fmla="*/ 1 w 53"/>
                  <a:gd name="T5" fmla="*/ 4 h 25"/>
                  <a:gd name="T6" fmla="*/ 3 w 53"/>
                  <a:gd name="T7" fmla="*/ 8 h 25"/>
                  <a:gd name="T8" fmla="*/ 6 w 53"/>
                  <a:gd name="T9" fmla="*/ 17 h 25"/>
                  <a:gd name="T10" fmla="*/ 11 w 53"/>
                  <a:gd name="T11" fmla="*/ 21 h 25"/>
                  <a:gd name="T12" fmla="*/ 19 w 53"/>
                  <a:gd name="T13" fmla="*/ 20 h 25"/>
                  <a:gd name="T14" fmla="*/ 21 w 53"/>
                  <a:gd name="T15" fmla="*/ 21 h 25"/>
                  <a:gd name="T16" fmla="*/ 25 w 53"/>
                  <a:gd name="T17" fmla="*/ 20 h 25"/>
                  <a:gd name="T18" fmla="*/ 25 w 53"/>
                  <a:gd name="T19" fmla="*/ 16 h 25"/>
                  <a:gd name="T20" fmla="*/ 28 w 53"/>
                  <a:gd name="T21" fmla="*/ 15 h 25"/>
                  <a:gd name="T22" fmla="*/ 31 w 53"/>
                  <a:gd name="T23" fmla="*/ 14 h 25"/>
                  <a:gd name="T24" fmla="*/ 33 w 53"/>
                  <a:gd name="T25" fmla="*/ 14 h 25"/>
                  <a:gd name="T26" fmla="*/ 34 w 53"/>
                  <a:gd name="T27" fmla="*/ 19 h 25"/>
                  <a:gd name="T28" fmla="*/ 38 w 53"/>
                  <a:gd name="T29" fmla="*/ 21 h 25"/>
                  <a:gd name="T30" fmla="*/ 41 w 53"/>
                  <a:gd name="T31" fmla="*/ 21 h 25"/>
                  <a:gd name="T32" fmla="*/ 41 w 53"/>
                  <a:gd name="T33" fmla="*/ 23 h 25"/>
                  <a:gd name="T34" fmla="*/ 44 w 53"/>
                  <a:gd name="T35" fmla="*/ 23 h 25"/>
                  <a:gd name="T36" fmla="*/ 53 w 53"/>
                  <a:gd name="T37" fmla="*/ 21 h 25"/>
                  <a:gd name="T38" fmla="*/ 49 w 53"/>
                  <a:gd name="T39" fmla="*/ 22 h 25"/>
                  <a:gd name="T40" fmla="*/ 48 w 53"/>
                  <a:gd name="T41" fmla="*/ 23 h 25"/>
                  <a:gd name="T42" fmla="*/ 46 w 53"/>
                  <a:gd name="T43" fmla="*/ 20 h 25"/>
                  <a:gd name="T44" fmla="*/ 45 w 53"/>
                  <a:gd name="T45" fmla="*/ 19 h 25"/>
                  <a:gd name="T46" fmla="*/ 42 w 53"/>
                  <a:gd name="T47" fmla="*/ 20 h 25"/>
                  <a:gd name="T48" fmla="*/ 41 w 53"/>
                  <a:gd name="T49" fmla="*/ 19 h 25"/>
                  <a:gd name="T50" fmla="*/ 39 w 53"/>
                  <a:gd name="T51" fmla="*/ 17 h 25"/>
                  <a:gd name="T52" fmla="*/ 37 w 53"/>
                  <a:gd name="T53" fmla="*/ 15 h 25"/>
                  <a:gd name="T54" fmla="*/ 37 w 53"/>
                  <a:gd name="T55" fmla="*/ 15 h 25"/>
                  <a:gd name="T56" fmla="*/ 37 w 53"/>
                  <a:gd name="T57" fmla="*/ 14 h 25"/>
                  <a:gd name="T58" fmla="*/ 36 w 53"/>
                  <a:gd name="T59" fmla="*/ 13 h 25"/>
                  <a:gd name="T60" fmla="*/ 35 w 53"/>
                  <a:gd name="T61" fmla="*/ 12 h 25"/>
                  <a:gd name="T62" fmla="*/ 36 w 53"/>
                  <a:gd name="T63" fmla="*/ 12 h 25"/>
                  <a:gd name="T64" fmla="*/ 36 w 53"/>
                  <a:gd name="T65" fmla="*/ 12 h 25"/>
                  <a:gd name="T66" fmla="*/ 31 w 53"/>
                  <a:gd name="T67" fmla="*/ 10 h 25"/>
                  <a:gd name="T68" fmla="*/ 31 w 53"/>
                  <a:gd name="T69" fmla="*/ 10 h 25"/>
                  <a:gd name="T70" fmla="*/ 31 w 53"/>
                  <a:gd name="T71" fmla="*/ 10 h 25"/>
                  <a:gd name="T72" fmla="*/ 29 w 53"/>
                  <a:gd name="T73" fmla="*/ 13 h 25"/>
                  <a:gd name="T74" fmla="*/ 27 w 53"/>
                  <a:gd name="T75" fmla="*/ 12 h 25"/>
                  <a:gd name="T76" fmla="*/ 25 w 53"/>
                  <a:gd name="T77" fmla="*/ 14 h 25"/>
                  <a:gd name="T78" fmla="*/ 24 w 53"/>
                  <a:gd name="T79" fmla="*/ 16 h 25"/>
                  <a:gd name="T80" fmla="*/ 20 w 53"/>
                  <a:gd name="T81" fmla="*/ 18 h 25"/>
                  <a:gd name="T82" fmla="*/ 14 w 53"/>
                  <a:gd name="T83" fmla="*/ 18 h 25"/>
                  <a:gd name="T84" fmla="*/ 13 w 53"/>
                  <a:gd name="T85" fmla="*/ 17 h 25"/>
                  <a:gd name="T86" fmla="*/ 7 w 53"/>
                  <a:gd name="T87" fmla="*/ 13 h 25"/>
                  <a:gd name="T88" fmla="*/ 7 w 53"/>
                  <a:gd name="T89" fmla="*/ 17 h 25"/>
                  <a:gd name="T90" fmla="*/ 8 w 53"/>
                  <a:gd name="T9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25">
                    <a:moveTo>
                      <a:pt x="7" y="6"/>
                    </a:moveTo>
                    <a:cubicBezTo>
                      <a:pt x="6" y="5"/>
                      <a:pt x="6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4" y="0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3"/>
                      <a:pt x="1" y="4"/>
                    </a:cubicBezTo>
                    <a:cubicBezTo>
                      <a:pt x="2" y="6"/>
                      <a:pt x="4" y="6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0" y="12"/>
                      <a:pt x="8" y="13"/>
                      <a:pt x="6" y="17"/>
                    </a:cubicBezTo>
                    <a:cubicBezTo>
                      <a:pt x="8" y="17"/>
                      <a:pt x="9" y="19"/>
                      <a:pt x="11" y="18"/>
                    </a:cubicBezTo>
                    <a:cubicBezTo>
                      <a:pt x="9" y="19"/>
                      <a:pt x="12" y="19"/>
                      <a:pt x="11" y="21"/>
                    </a:cubicBezTo>
                    <a:cubicBezTo>
                      <a:pt x="13" y="18"/>
                      <a:pt x="15" y="23"/>
                      <a:pt x="17" y="19"/>
                    </a:cubicBezTo>
                    <a:cubicBezTo>
                      <a:pt x="18" y="21"/>
                      <a:pt x="17" y="19"/>
                      <a:pt x="19" y="20"/>
                    </a:cubicBezTo>
                    <a:cubicBezTo>
                      <a:pt x="19" y="21"/>
                      <a:pt x="18" y="21"/>
                      <a:pt x="18" y="21"/>
                    </a:cubicBezTo>
                    <a:cubicBezTo>
                      <a:pt x="19" y="22"/>
                      <a:pt x="20" y="19"/>
                      <a:pt x="21" y="21"/>
                    </a:cubicBezTo>
                    <a:cubicBezTo>
                      <a:pt x="23" y="21"/>
                      <a:pt x="21" y="19"/>
                      <a:pt x="22" y="18"/>
                    </a:cubicBezTo>
                    <a:cubicBezTo>
                      <a:pt x="24" y="18"/>
                      <a:pt x="23" y="19"/>
                      <a:pt x="25" y="20"/>
                    </a:cubicBezTo>
                    <a:cubicBezTo>
                      <a:pt x="24" y="18"/>
                      <a:pt x="26" y="19"/>
                      <a:pt x="26" y="17"/>
                    </a:cubicBezTo>
                    <a:cubicBezTo>
                      <a:pt x="26" y="17"/>
                      <a:pt x="25" y="18"/>
                      <a:pt x="25" y="16"/>
                    </a:cubicBezTo>
                    <a:cubicBezTo>
                      <a:pt x="27" y="16"/>
                      <a:pt x="26" y="15"/>
                      <a:pt x="27" y="13"/>
                    </a:cubicBezTo>
                    <a:cubicBezTo>
                      <a:pt x="29" y="15"/>
                      <a:pt x="26" y="14"/>
                      <a:pt x="28" y="15"/>
                    </a:cubicBezTo>
                    <a:cubicBezTo>
                      <a:pt x="27" y="16"/>
                      <a:pt x="26" y="17"/>
                      <a:pt x="27" y="18"/>
                    </a:cubicBezTo>
                    <a:cubicBezTo>
                      <a:pt x="28" y="18"/>
                      <a:pt x="30" y="16"/>
                      <a:pt x="31" y="14"/>
                    </a:cubicBezTo>
                    <a:cubicBezTo>
                      <a:pt x="32" y="14"/>
                      <a:pt x="31" y="15"/>
                      <a:pt x="32" y="15"/>
                    </a:cubicBezTo>
                    <a:cubicBezTo>
                      <a:pt x="34" y="14"/>
                      <a:pt x="33" y="11"/>
                      <a:pt x="33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4" y="15"/>
                      <a:pt x="33" y="18"/>
                      <a:pt x="34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3" y="20"/>
                      <a:pt x="38" y="19"/>
                      <a:pt x="38" y="21"/>
                    </a:cubicBezTo>
                    <a:cubicBezTo>
                      <a:pt x="39" y="20"/>
                      <a:pt x="40" y="20"/>
                      <a:pt x="41" y="20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0" y="20"/>
                      <a:pt x="39" y="23"/>
                      <a:pt x="37" y="23"/>
                    </a:cubicBezTo>
                    <a:cubicBezTo>
                      <a:pt x="38" y="23"/>
                      <a:pt x="40" y="24"/>
                      <a:pt x="41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2" y="25"/>
                      <a:pt x="42" y="21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7" y="24"/>
                      <a:pt x="52" y="24"/>
                      <a:pt x="53" y="21"/>
                    </a:cubicBezTo>
                    <a:cubicBezTo>
                      <a:pt x="53" y="20"/>
                      <a:pt x="51" y="18"/>
                      <a:pt x="51" y="18"/>
                    </a:cubicBezTo>
                    <a:cubicBezTo>
                      <a:pt x="50" y="19"/>
                      <a:pt x="50" y="21"/>
                      <a:pt x="49" y="22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1"/>
                      <a:pt x="47" y="22"/>
                      <a:pt x="48" y="23"/>
                    </a:cubicBezTo>
                    <a:cubicBezTo>
                      <a:pt x="47" y="24"/>
                      <a:pt x="47" y="22"/>
                      <a:pt x="46" y="23"/>
                    </a:cubicBezTo>
                    <a:cubicBezTo>
                      <a:pt x="46" y="21"/>
                      <a:pt x="46" y="21"/>
                      <a:pt x="46" y="20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5" y="20"/>
                      <a:pt x="45" y="19"/>
                    </a:cubicBezTo>
                    <a:cubicBezTo>
                      <a:pt x="44" y="22"/>
                      <a:pt x="43" y="19"/>
                      <a:pt x="42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1" y="21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9" y="21"/>
                      <a:pt x="38" y="20"/>
                    </a:cubicBezTo>
                    <a:cubicBezTo>
                      <a:pt x="39" y="19"/>
                      <a:pt x="38" y="18"/>
                      <a:pt x="39" y="17"/>
                    </a:cubicBezTo>
                    <a:cubicBezTo>
                      <a:pt x="37" y="18"/>
                      <a:pt x="37" y="16"/>
                      <a:pt x="36" y="17"/>
                    </a:cubicBezTo>
                    <a:cubicBezTo>
                      <a:pt x="36" y="16"/>
                      <a:pt x="36" y="16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6" y="15"/>
                      <a:pt x="37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7" y="14"/>
                      <a:pt x="37" y="14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27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1"/>
                      <a:pt x="30" y="12"/>
                      <a:pt x="31" y="13"/>
                    </a:cubicBezTo>
                    <a:cubicBezTo>
                      <a:pt x="31" y="13"/>
                      <a:pt x="30" y="12"/>
                      <a:pt x="29" y="13"/>
                    </a:cubicBezTo>
                    <a:cubicBezTo>
                      <a:pt x="30" y="15"/>
                      <a:pt x="28" y="13"/>
                      <a:pt x="28" y="15"/>
                    </a:cubicBezTo>
                    <a:cubicBezTo>
                      <a:pt x="28" y="12"/>
                      <a:pt x="27" y="14"/>
                      <a:pt x="27" y="12"/>
                    </a:cubicBezTo>
                    <a:cubicBezTo>
                      <a:pt x="26" y="12"/>
                      <a:pt x="27" y="15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3" y="16"/>
                      <a:pt x="22" y="17"/>
                      <a:pt x="21" y="15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6"/>
                      <a:pt x="17" y="18"/>
                      <a:pt x="15" y="19"/>
                    </a:cubicBezTo>
                    <a:cubicBezTo>
                      <a:pt x="15" y="19"/>
                      <a:pt x="14" y="18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6"/>
                      <a:pt x="13" y="17"/>
                    </a:cubicBezTo>
                    <a:cubicBezTo>
                      <a:pt x="11" y="17"/>
                      <a:pt x="13" y="16"/>
                      <a:pt x="12" y="15"/>
                    </a:cubicBezTo>
                    <a:cubicBezTo>
                      <a:pt x="9" y="16"/>
                      <a:pt x="10" y="11"/>
                      <a:pt x="7" y="13"/>
                    </a:cubicBezTo>
                    <a:cubicBezTo>
                      <a:pt x="7" y="14"/>
                      <a:pt x="8" y="15"/>
                      <a:pt x="9" y="16"/>
                    </a:cubicBezTo>
                    <a:cubicBezTo>
                      <a:pt x="8" y="16"/>
                      <a:pt x="8" y="17"/>
                      <a:pt x="7" y="17"/>
                    </a:cubicBezTo>
                    <a:cubicBezTo>
                      <a:pt x="6" y="16"/>
                      <a:pt x="7" y="14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0"/>
                      <a:pt x="3" y="9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9" name="Freeform 1209"/>
              <p:cNvSpPr>
                <a:spLocks/>
              </p:cNvSpPr>
              <p:nvPr/>
            </p:nvSpPr>
            <p:spPr bwMode="auto">
              <a:xfrm>
                <a:off x="664" y="293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2" name="Group 1411"/>
            <p:cNvGrpSpPr>
              <a:grpSpLocks/>
            </p:cNvGrpSpPr>
            <p:nvPr/>
          </p:nvGrpSpPr>
          <p:grpSpPr bwMode="auto">
            <a:xfrm>
              <a:off x="316" y="2113"/>
              <a:ext cx="1081" cy="1148"/>
              <a:chOff x="316" y="2113"/>
              <a:chExt cx="1081" cy="1148"/>
            </a:xfrm>
          </p:grpSpPr>
          <p:sp>
            <p:nvSpPr>
              <p:cNvPr id="310" name="Freeform 1211"/>
              <p:cNvSpPr>
                <a:spLocks/>
              </p:cNvSpPr>
              <p:nvPr/>
            </p:nvSpPr>
            <p:spPr bwMode="auto">
              <a:xfrm>
                <a:off x="661" y="294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1" name="Freeform 1212"/>
              <p:cNvSpPr>
                <a:spLocks/>
              </p:cNvSpPr>
              <p:nvPr/>
            </p:nvSpPr>
            <p:spPr bwMode="auto">
              <a:xfrm>
                <a:off x="637" y="2897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2" name="Freeform 1213"/>
              <p:cNvSpPr>
                <a:spLocks/>
              </p:cNvSpPr>
              <p:nvPr/>
            </p:nvSpPr>
            <p:spPr bwMode="auto">
              <a:xfrm>
                <a:off x="634" y="28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3" name="Freeform 1214"/>
              <p:cNvSpPr>
                <a:spLocks/>
              </p:cNvSpPr>
              <p:nvPr/>
            </p:nvSpPr>
            <p:spPr bwMode="auto">
              <a:xfrm>
                <a:off x="553" y="2881"/>
                <a:ext cx="95" cy="38"/>
              </a:xfrm>
              <a:custGeom>
                <a:avLst/>
                <a:gdLst>
                  <a:gd name="T0" fmla="*/ 6 w 35"/>
                  <a:gd name="T1" fmla="*/ 6 h 14"/>
                  <a:gd name="T2" fmla="*/ 3 w 35"/>
                  <a:gd name="T3" fmla="*/ 6 h 14"/>
                  <a:gd name="T4" fmla="*/ 3 w 35"/>
                  <a:gd name="T5" fmla="*/ 3 h 14"/>
                  <a:gd name="T6" fmla="*/ 0 w 35"/>
                  <a:gd name="T7" fmla="*/ 1 h 14"/>
                  <a:gd name="T8" fmla="*/ 6 w 35"/>
                  <a:gd name="T9" fmla="*/ 11 h 14"/>
                  <a:gd name="T10" fmla="*/ 18 w 35"/>
                  <a:gd name="T11" fmla="*/ 11 h 14"/>
                  <a:gd name="T12" fmla="*/ 17 w 35"/>
                  <a:gd name="T13" fmla="*/ 13 h 14"/>
                  <a:gd name="T14" fmla="*/ 23 w 35"/>
                  <a:gd name="T15" fmla="*/ 8 h 14"/>
                  <a:gd name="T16" fmla="*/ 24 w 35"/>
                  <a:gd name="T17" fmla="*/ 10 h 14"/>
                  <a:gd name="T18" fmla="*/ 27 w 35"/>
                  <a:gd name="T19" fmla="*/ 7 h 14"/>
                  <a:gd name="T20" fmla="*/ 27 w 35"/>
                  <a:gd name="T21" fmla="*/ 7 h 14"/>
                  <a:gd name="T22" fmla="*/ 28 w 35"/>
                  <a:gd name="T23" fmla="*/ 6 h 14"/>
                  <a:gd name="T24" fmla="*/ 27 w 35"/>
                  <a:gd name="T25" fmla="*/ 6 h 14"/>
                  <a:gd name="T26" fmla="*/ 29 w 35"/>
                  <a:gd name="T27" fmla="*/ 5 h 14"/>
                  <a:gd name="T28" fmla="*/ 29 w 35"/>
                  <a:gd name="T29" fmla="*/ 6 h 14"/>
                  <a:gd name="T30" fmla="*/ 30 w 35"/>
                  <a:gd name="T31" fmla="*/ 4 h 14"/>
                  <a:gd name="T32" fmla="*/ 31 w 35"/>
                  <a:gd name="T33" fmla="*/ 5 h 14"/>
                  <a:gd name="T34" fmla="*/ 31 w 35"/>
                  <a:gd name="T35" fmla="*/ 5 h 14"/>
                  <a:gd name="T36" fmla="*/ 31 w 35"/>
                  <a:gd name="T37" fmla="*/ 5 h 14"/>
                  <a:gd name="T38" fmla="*/ 31 w 35"/>
                  <a:gd name="T39" fmla="*/ 5 h 14"/>
                  <a:gd name="T40" fmla="*/ 31 w 35"/>
                  <a:gd name="T41" fmla="*/ 5 h 14"/>
                  <a:gd name="T42" fmla="*/ 31 w 35"/>
                  <a:gd name="T43" fmla="*/ 5 h 14"/>
                  <a:gd name="T44" fmla="*/ 31 w 35"/>
                  <a:gd name="T45" fmla="*/ 5 h 14"/>
                  <a:gd name="T46" fmla="*/ 31 w 35"/>
                  <a:gd name="T47" fmla="*/ 5 h 14"/>
                  <a:gd name="T48" fmla="*/ 27 w 35"/>
                  <a:gd name="T49" fmla="*/ 2 h 14"/>
                  <a:gd name="T50" fmla="*/ 27 w 35"/>
                  <a:gd name="T51" fmla="*/ 2 h 14"/>
                  <a:gd name="T52" fmla="*/ 27 w 35"/>
                  <a:gd name="T53" fmla="*/ 2 h 14"/>
                  <a:gd name="T54" fmla="*/ 27 w 35"/>
                  <a:gd name="T55" fmla="*/ 2 h 14"/>
                  <a:gd name="T56" fmla="*/ 27 w 35"/>
                  <a:gd name="T57" fmla="*/ 3 h 14"/>
                  <a:gd name="T58" fmla="*/ 28 w 35"/>
                  <a:gd name="T59" fmla="*/ 6 h 14"/>
                  <a:gd name="T60" fmla="*/ 30 w 35"/>
                  <a:gd name="T61" fmla="*/ 6 h 14"/>
                  <a:gd name="T62" fmla="*/ 29 w 35"/>
                  <a:gd name="T63" fmla="*/ 2 h 14"/>
                  <a:gd name="T64" fmla="*/ 29 w 35"/>
                  <a:gd name="T65" fmla="*/ 2 h 14"/>
                  <a:gd name="T66" fmla="*/ 29 w 35"/>
                  <a:gd name="T67" fmla="*/ 4 h 14"/>
                  <a:gd name="T68" fmla="*/ 29 w 35"/>
                  <a:gd name="T69" fmla="*/ 2 h 14"/>
                  <a:gd name="T70" fmla="*/ 25 w 35"/>
                  <a:gd name="T71" fmla="*/ 3 h 14"/>
                  <a:gd name="T72" fmla="*/ 25 w 35"/>
                  <a:gd name="T73" fmla="*/ 3 h 14"/>
                  <a:gd name="T74" fmla="*/ 24 w 35"/>
                  <a:gd name="T75" fmla="*/ 4 h 14"/>
                  <a:gd name="T76" fmla="*/ 26 w 35"/>
                  <a:gd name="T77" fmla="*/ 4 h 14"/>
                  <a:gd name="T78" fmla="*/ 26 w 35"/>
                  <a:gd name="T79" fmla="*/ 7 h 14"/>
                  <a:gd name="T80" fmla="*/ 25 w 35"/>
                  <a:gd name="T81" fmla="*/ 7 h 14"/>
                  <a:gd name="T82" fmla="*/ 25 w 35"/>
                  <a:gd name="T83" fmla="*/ 5 h 14"/>
                  <a:gd name="T84" fmla="*/ 24 w 35"/>
                  <a:gd name="T85" fmla="*/ 7 h 14"/>
                  <a:gd name="T86" fmla="*/ 22 w 35"/>
                  <a:gd name="T87" fmla="*/ 6 h 14"/>
                  <a:gd name="T88" fmla="*/ 23 w 35"/>
                  <a:gd name="T89" fmla="*/ 7 h 14"/>
                  <a:gd name="T90" fmla="*/ 16 w 35"/>
                  <a:gd name="T91" fmla="*/ 10 h 14"/>
                  <a:gd name="T92" fmla="*/ 17 w 35"/>
                  <a:gd name="T93" fmla="*/ 9 h 14"/>
                  <a:gd name="T94" fmla="*/ 16 w 35"/>
                  <a:gd name="T95" fmla="*/ 11 h 14"/>
                  <a:gd name="T96" fmla="*/ 11 w 35"/>
                  <a:gd name="T97" fmla="*/ 10 h 14"/>
                  <a:gd name="T98" fmla="*/ 11 w 35"/>
                  <a:gd name="T99" fmla="*/ 11 h 14"/>
                  <a:gd name="T100" fmla="*/ 6 w 35"/>
                  <a:gd name="T101" fmla="*/ 8 h 14"/>
                  <a:gd name="T102" fmla="*/ 6 w 35"/>
                  <a:gd name="T103" fmla="*/ 8 h 14"/>
                  <a:gd name="T104" fmla="*/ 3 w 35"/>
                  <a:gd name="T105" fmla="*/ 7 h 14"/>
                  <a:gd name="T106" fmla="*/ 6 w 35"/>
                  <a:gd name="T10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14">
                    <a:moveTo>
                      <a:pt x="6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2" y="3"/>
                      <a:pt x="3" y="3"/>
                    </a:cubicBezTo>
                    <a:cubicBezTo>
                      <a:pt x="1" y="3"/>
                      <a:pt x="2" y="0"/>
                      <a:pt x="0" y="1"/>
                    </a:cubicBezTo>
                    <a:cubicBezTo>
                      <a:pt x="1" y="5"/>
                      <a:pt x="3" y="8"/>
                      <a:pt x="6" y="11"/>
                    </a:cubicBezTo>
                    <a:cubicBezTo>
                      <a:pt x="10" y="14"/>
                      <a:pt x="15" y="14"/>
                      <a:pt x="18" y="11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0"/>
                      <a:pt x="23" y="13"/>
                      <a:pt x="23" y="8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5" y="6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7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8" y="5"/>
                      <a:pt x="29" y="5"/>
                    </a:cubicBezTo>
                    <a:cubicBezTo>
                      <a:pt x="30" y="5"/>
                      <a:pt x="29" y="5"/>
                      <a:pt x="29" y="6"/>
                    </a:cubicBezTo>
                    <a:cubicBezTo>
                      <a:pt x="30" y="6"/>
                      <a:pt x="29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5" y="7"/>
                      <a:pt x="26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4"/>
                      <a:pt x="27" y="5"/>
                      <a:pt x="28" y="6"/>
                    </a:cubicBezTo>
                    <a:cubicBezTo>
                      <a:pt x="29" y="6"/>
                      <a:pt x="29" y="5"/>
                      <a:pt x="30" y="6"/>
                    </a:cubicBezTo>
                    <a:cubicBezTo>
                      <a:pt x="31" y="4"/>
                      <a:pt x="29" y="3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4" y="6"/>
                      <a:pt x="29" y="2"/>
                      <a:pt x="29" y="4"/>
                    </a:cubicBezTo>
                    <a:cubicBezTo>
                      <a:pt x="29" y="3"/>
                      <a:pt x="29" y="3"/>
                      <a:pt x="29" y="2"/>
                    </a:cubicBezTo>
                    <a:cubicBezTo>
                      <a:pt x="27" y="1"/>
                      <a:pt x="28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6" y="6"/>
                      <a:pt x="26" y="7"/>
                    </a:cubicBezTo>
                    <a:cubicBezTo>
                      <a:pt x="25" y="6"/>
                      <a:pt x="26" y="8"/>
                      <a:pt x="25" y="7"/>
                    </a:cubicBezTo>
                    <a:cubicBezTo>
                      <a:pt x="24" y="7"/>
                      <a:pt x="25" y="6"/>
                      <a:pt x="25" y="5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3" y="6"/>
                      <a:pt x="22" y="6"/>
                    </a:cubicBezTo>
                    <a:cubicBezTo>
                      <a:pt x="22" y="7"/>
                      <a:pt x="23" y="6"/>
                      <a:pt x="23" y="7"/>
                    </a:cubicBezTo>
                    <a:cubicBezTo>
                      <a:pt x="21" y="7"/>
                      <a:pt x="18" y="9"/>
                      <a:pt x="16" y="10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6" y="9"/>
                      <a:pt x="16" y="10"/>
                      <a:pt x="16" y="11"/>
                    </a:cubicBezTo>
                    <a:cubicBezTo>
                      <a:pt x="14" y="12"/>
                      <a:pt x="12" y="11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2"/>
                      <a:pt x="8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4" y="8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4" name="Freeform 1215"/>
              <p:cNvSpPr>
                <a:spLocks/>
              </p:cNvSpPr>
              <p:nvPr/>
            </p:nvSpPr>
            <p:spPr bwMode="auto">
              <a:xfrm>
                <a:off x="550" y="2878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5" name="Freeform 1216"/>
              <p:cNvSpPr>
                <a:spLocks/>
              </p:cNvSpPr>
              <p:nvPr/>
            </p:nvSpPr>
            <p:spPr bwMode="auto">
              <a:xfrm>
                <a:off x="550" y="2823"/>
                <a:ext cx="38" cy="55"/>
              </a:xfrm>
              <a:custGeom>
                <a:avLst/>
                <a:gdLst>
                  <a:gd name="T0" fmla="*/ 7 w 14"/>
                  <a:gd name="T1" fmla="*/ 6 h 20"/>
                  <a:gd name="T2" fmla="*/ 6 w 14"/>
                  <a:gd name="T3" fmla="*/ 5 h 20"/>
                  <a:gd name="T4" fmla="*/ 1 w 14"/>
                  <a:gd name="T5" fmla="*/ 13 h 20"/>
                  <a:gd name="T6" fmla="*/ 2 w 14"/>
                  <a:gd name="T7" fmla="*/ 16 h 20"/>
                  <a:gd name="T8" fmla="*/ 1 w 14"/>
                  <a:gd name="T9" fmla="*/ 16 h 20"/>
                  <a:gd name="T10" fmla="*/ 2 w 14"/>
                  <a:gd name="T11" fmla="*/ 19 h 20"/>
                  <a:gd name="T12" fmla="*/ 1 w 14"/>
                  <a:gd name="T13" fmla="*/ 18 h 20"/>
                  <a:gd name="T14" fmla="*/ 2 w 14"/>
                  <a:gd name="T15" fmla="*/ 18 h 20"/>
                  <a:gd name="T16" fmla="*/ 2 w 14"/>
                  <a:gd name="T17" fmla="*/ 16 h 20"/>
                  <a:gd name="T18" fmla="*/ 3 w 14"/>
                  <a:gd name="T19" fmla="*/ 17 h 20"/>
                  <a:gd name="T20" fmla="*/ 2 w 14"/>
                  <a:gd name="T21" fmla="*/ 12 h 20"/>
                  <a:gd name="T22" fmla="*/ 4 w 14"/>
                  <a:gd name="T23" fmla="*/ 13 h 20"/>
                  <a:gd name="T24" fmla="*/ 6 w 14"/>
                  <a:gd name="T25" fmla="*/ 10 h 20"/>
                  <a:gd name="T26" fmla="*/ 6 w 14"/>
                  <a:gd name="T27" fmla="*/ 10 h 20"/>
                  <a:gd name="T28" fmla="*/ 4 w 14"/>
                  <a:gd name="T29" fmla="*/ 10 h 20"/>
                  <a:gd name="T30" fmla="*/ 6 w 14"/>
                  <a:gd name="T31" fmla="*/ 10 h 20"/>
                  <a:gd name="T32" fmla="*/ 11 w 14"/>
                  <a:gd name="T33" fmla="*/ 4 h 20"/>
                  <a:gd name="T34" fmla="*/ 12 w 14"/>
                  <a:gd name="T35" fmla="*/ 1 h 20"/>
                  <a:gd name="T36" fmla="*/ 12 w 14"/>
                  <a:gd name="T37" fmla="*/ 3 h 20"/>
                  <a:gd name="T38" fmla="*/ 14 w 14"/>
                  <a:gd name="T39" fmla="*/ 3 h 20"/>
                  <a:gd name="T40" fmla="*/ 14 w 14"/>
                  <a:gd name="T41" fmla="*/ 0 h 20"/>
                  <a:gd name="T42" fmla="*/ 7 w 14"/>
                  <a:gd name="T4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20">
                    <a:moveTo>
                      <a:pt x="7" y="6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4" y="7"/>
                      <a:pt x="2" y="12"/>
                      <a:pt x="1" y="13"/>
                    </a:cubicBezTo>
                    <a:cubicBezTo>
                      <a:pt x="0" y="14"/>
                      <a:pt x="2" y="14"/>
                      <a:pt x="2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20"/>
                      <a:pt x="2" y="19"/>
                    </a:cubicBezTo>
                    <a:cubicBezTo>
                      <a:pt x="2" y="19"/>
                      <a:pt x="1" y="18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5"/>
                      <a:pt x="0" y="15"/>
                      <a:pt x="2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5" y="11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7"/>
                      <a:pt x="5" y="11"/>
                      <a:pt x="6" y="10"/>
                    </a:cubicBezTo>
                    <a:cubicBezTo>
                      <a:pt x="6" y="7"/>
                      <a:pt x="9" y="3"/>
                      <a:pt x="11" y="4"/>
                    </a:cubicBezTo>
                    <a:cubicBezTo>
                      <a:pt x="10" y="4"/>
                      <a:pt x="11" y="2"/>
                      <a:pt x="12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13" y="3"/>
                      <a:pt x="13" y="4"/>
                      <a:pt x="14" y="3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0" y="0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6" name="Freeform 1217"/>
              <p:cNvSpPr>
                <a:spLocks/>
              </p:cNvSpPr>
              <p:nvPr/>
            </p:nvSpPr>
            <p:spPr bwMode="auto">
              <a:xfrm>
                <a:off x="566" y="28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7" name="Freeform 1218"/>
              <p:cNvSpPr>
                <a:spLocks/>
              </p:cNvSpPr>
              <p:nvPr/>
            </p:nvSpPr>
            <p:spPr bwMode="auto">
              <a:xfrm>
                <a:off x="321" y="2530"/>
                <a:ext cx="95" cy="81"/>
              </a:xfrm>
              <a:custGeom>
                <a:avLst/>
                <a:gdLst>
                  <a:gd name="T0" fmla="*/ 10 w 35"/>
                  <a:gd name="T1" fmla="*/ 30 h 30"/>
                  <a:gd name="T2" fmla="*/ 3 w 35"/>
                  <a:gd name="T3" fmla="*/ 8 h 30"/>
                  <a:gd name="T4" fmla="*/ 11 w 35"/>
                  <a:gd name="T5" fmla="*/ 21 h 30"/>
                  <a:gd name="T6" fmla="*/ 8 w 35"/>
                  <a:gd name="T7" fmla="*/ 4 h 30"/>
                  <a:gd name="T8" fmla="*/ 17 w 35"/>
                  <a:gd name="T9" fmla="*/ 16 h 30"/>
                  <a:gd name="T10" fmla="*/ 16 w 35"/>
                  <a:gd name="T11" fmla="*/ 1 h 30"/>
                  <a:gd name="T12" fmla="*/ 23 w 35"/>
                  <a:gd name="T13" fmla="*/ 18 h 30"/>
                  <a:gd name="T14" fmla="*/ 22 w 35"/>
                  <a:gd name="T15" fmla="*/ 0 h 30"/>
                  <a:gd name="T16" fmla="*/ 35 w 35"/>
                  <a:gd name="T1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0">
                    <a:moveTo>
                      <a:pt x="10" y="30"/>
                    </a:moveTo>
                    <a:cubicBezTo>
                      <a:pt x="4" y="26"/>
                      <a:pt x="0" y="15"/>
                      <a:pt x="3" y="8"/>
                    </a:cubicBezTo>
                    <a:cubicBezTo>
                      <a:pt x="8" y="11"/>
                      <a:pt x="10" y="16"/>
                      <a:pt x="11" y="21"/>
                    </a:cubicBezTo>
                    <a:cubicBezTo>
                      <a:pt x="10" y="17"/>
                      <a:pt x="8" y="10"/>
                      <a:pt x="8" y="4"/>
                    </a:cubicBezTo>
                    <a:cubicBezTo>
                      <a:pt x="13" y="6"/>
                      <a:pt x="15" y="11"/>
                      <a:pt x="17" y="16"/>
                    </a:cubicBezTo>
                    <a:cubicBezTo>
                      <a:pt x="14" y="12"/>
                      <a:pt x="14" y="6"/>
                      <a:pt x="16" y="1"/>
                    </a:cubicBezTo>
                    <a:cubicBezTo>
                      <a:pt x="21" y="5"/>
                      <a:pt x="22" y="12"/>
                      <a:pt x="23" y="18"/>
                    </a:cubicBezTo>
                    <a:cubicBezTo>
                      <a:pt x="21" y="12"/>
                      <a:pt x="22" y="6"/>
                      <a:pt x="22" y="0"/>
                    </a:cubicBezTo>
                    <a:cubicBezTo>
                      <a:pt x="30" y="0"/>
                      <a:pt x="32" y="14"/>
                      <a:pt x="35" y="21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8" name="Freeform 1219"/>
              <p:cNvSpPr>
                <a:spLocks/>
              </p:cNvSpPr>
              <p:nvPr/>
            </p:nvSpPr>
            <p:spPr bwMode="auto">
              <a:xfrm>
                <a:off x="316" y="2524"/>
                <a:ext cx="106" cy="93"/>
              </a:xfrm>
              <a:custGeom>
                <a:avLst/>
                <a:gdLst>
                  <a:gd name="T0" fmla="*/ 22 w 39"/>
                  <a:gd name="T1" fmla="*/ 2 h 34"/>
                  <a:gd name="T2" fmla="*/ 22 w 39"/>
                  <a:gd name="T3" fmla="*/ 5 h 34"/>
                  <a:gd name="T4" fmla="*/ 19 w 39"/>
                  <a:gd name="T5" fmla="*/ 2 h 34"/>
                  <a:gd name="T6" fmla="*/ 18 w 39"/>
                  <a:gd name="T7" fmla="*/ 2 h 34"/>
                  <a:gd name="T8" fmla="*/ 17 w 39"/>
                  <a:gd name="T9" fmla="*/ 2 h 34"/>
                  <a:gd name="T10" fmla="*/ 15 w 39"/>
                  <a:gd name="T11" fmla="*/ 8 h 34"/>
                  <a:gd name="T12" fmla="*/ 10 w 39"/>
                  <a:gd name="T13" fmla="*/ 5 h 34"/>
                  <a:gd name="T14" fmla="*/ 9 w 39"/>
                  <a:gd name="T15" fmla="*/ 5 h 34"/>
                  <a:gd name="T16" fmla="*/ 8 w 39"/>
                  <a:gd name="T17" fmla="*/ 6 h 34"/>
                  <a:gd name="T18" fmla="*/ 8 w 39"/>
                  <a:gd name="T19" fmla="*/ 6 h 34"/>
                  <a:gd name="T20" fmla="*/ 9 w 39"/>
                  <a:gd name="T21" fmla="*/ 11 h 34"/>
                  <a:gd name="T22" fmla="*/ 6 w 39"/>
                  <a:gd name="T23" fmla="*/ 9 h 34"/>
                  <a:gd name="T24" fmla="*/ 5 w 39"/>
                  <a:gd name="T25" fmla="*/ 9 h 34"/>
                  <a:gd name="T26" fmla="*/ 4 w 39"/>
                  <a:gd name="T27" fmla="*/ 10 h 34"/>
                  <a:gd name="T28" fmla="*/ 11 w 39"/>
                  <a:gd name="T29" fmla="*/ 33 h 34"/>
                  <a:gd name="T30" fmla="*/ 14 w 39"/>
                  <a:gd name="T31" fmla="*/ 33 h 34"/>
                  <a:gd name="T32" fmla="*/ 14 w 39"/>
                  <a:gd name="T33" fmla="*/ 32 h 34"/>
                  <a:gd name="T34" fmla="*/ 13 w 39"/>
                  <a:gd name="T35" fmla="*/ 31 h 34"/>
                  <a:gd name="T36" fmla="*/ 6 w 39"/>
                  <a:gd name="T37" fmla="*/ 16 h 34"/>
                  <a:gd name="T38" fmla="*/ 6 w 39"/>
                  <a:gd name="T39" fmla="*/ 14 h 34"/>
                  <a:gd name="T40" fmla="*/ 12 w 39"/>
                  <a:gd name="T41" fmla="*/ 24 h 34"/>
                  <a:gd name="T42" fmla="*/ 12 w 39"/>
                  <a:gd name="T43" fmla="*/ 24 h 34"/>
                  <a:gd name="T44" fmla="*/ 14 w 39"/>
                  <a:gd name="T45" fmla="*/ 25 h 34"/>
                  <a:gd name="T46" fmla="*/ 15 w 39"/>
                  <a:gd name="T47" fmla="*/ 23 h 34"/>
                  <a:gd name="T48" fmla="*/ 15 w 39"/>
                  <a:gd name="T49" fmla="*/ 23 h 34"/>
                  <a:gd name="T50" fmla="*/ 15 w 39"/>
                  <a:gd name="T51" fmla="*/ 23 h 34"/>
                  <a:gd name="T52" fmla="*/ 15 w 39"/>
                  <a:gd name="T53" fmla="*/ 23 h 34"/>
                  <a:gd name="T54" fmla="*/ 14 w 39"/>
                  <a:gd name="T55" fmla="*/ 20 h 34"/>
                  <a:gd name="T56" fmla="*/ 12 w 39"/>
                  <a:gd name="T57" fmla="*/ 9 h 34"/>
                  <a:gd name="T58" fmla="*/ 15 w 39"/>
                  <a:gd name="T59" fmla="*/ 14 h 34"/>
                  <a:gd name="T60" fmla="*/ 18 w 39"/>
                  <a:gd name="T61" fmla="*/ 19 h 34"/>
                  <a:gd name="T62" fmla="*/ 18 w 39"/>
                  <a:gd name="T63" fmla="*/ 19 h 34"/>
                  <a:gd name="T64" fmla="*/ 18 w 39"/>
                  <a:gd name="T65" fmla="*/ 19 h 34"/>
                  <a:gd name="T66" fmla="*/ 18 w 39"/>
                  <a:gd name="T67" fmla="*/ 19 h 34"/>
                  <a:gd name="T68" fmla="*/ 20 w 39"/>
                  <a:gd name="T69" fmla="*/ 20 h 34"/>
                  <a:gd name="T70" fmla="*/ 21 w 39"/>
                  <a:gd name="T71" fmla="*/ 18 h 34"/>
                  <a:gd name="T72" fmla="*/ 21 w 39"/>
                  <a:gd name="T73" fmla="*/ 18 h 34"/>
                  <a:gd name="T74" fmla="*/ 19 w 39"/>
                  <a:gd name="T75" fmla="*/ 13 h 34"/>
                  <a:gd name="T76" fmla="*/ 18 w 39"/>
                  <a:gd name="T77" fmla="*/ 10 h 34"/>
                  <a:gd name="T78" fmla="*/ 19 w 39"/>
                  <a:gd name="T79" fmla="*/ 6 h 34"/>
                  <a:gd name="T80" fmla="*/ 23 w 39"/>
                  <a:gd name="T81" fmla="*/ 16 h 34"/>
                  <a:gd name="T82" fmla="*/ 24 w 39"/>
                  <a:gd name="T83" fmla="*/ 20 h 34"/>
                  <a:gd name="T84" fmla="*/ 24 w 39"/>
                  <a:gd name="T85" fmla="*/ 20 h 34"/>
                  <a:gd name="T86" fmla="*/ 24 w 39"/>
                  <a:gd name="T87" fmla="*/ 20 h 34"/>
                  <a:gd name="T88" fmla="*/ 26 w 39"/>
                  <a:gd name="T89" fmla="*/ 21 h 34"/>
                  <a:gd name="T90" fmla="*/ 27 w 39"/>
                  <a:gd name="T91" fmla="*/ 20 h 34"/>
                  <a:gd name="T92" fmla="*/ 27 w 39"/>
                  <a:gd name="T93" fmla="*/ 19 h 34"/>
                  <a:gd name="T94" fmla="*/ 27 w 39"/>
                  <a:gd name="T95" fmla="*/ 19 h 34"/>
                  <a:gd name="T96" fmla="*/ 25 w 39"/>
                  <a:gd name="T97" fmla="*/ 9 h 34"/>
                  <a:gd name="T98" fmla="*/ 26 w 39"/>
                  <a:gd name="T99" fmla="*/ 4 h 34"/>
                  <a:gd name="T100" fmla="*/ 33 w 39"/>
                  <a:gd name="T101" fmla="*/ 18 h 34"/>
                  <a:gd name="T102" fmla="*/ 35 w 39"/>
                  <a:gd name="T103" fmla="*/ 24 h 34"/>
                  <a:gd name="T104" fmla="*/ 37 w 39"/>
                  <a:gd name="T105" fmla="*/ 25 h 34"/>
                  <a:gd name="T106" fmla="*/ 38 w 39"/>
                  <a:gd name="T107" fmla="*/ 23 h 34"/>
                  <a:gd name="T108" fmla="*/ 36 w 39"/>
                  <a:gd name="T109" fmla="*/ 17 h 34"/>
                  <a:gd name="T110" fmla="*/ 24 w 39"/>
                  <a:gd name="T111" fmla="*/ 0 h 34"/>
                  <a:gd name="T112" fmla="*/ 22 w 39"/>
                  <a:gd name="T1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9" h="34">
                    <a:moveTo>
                      <a:pt x="22" y="2"/>
                    </a:moveTo>
                    <a:cubicBezTo>
                      <a:pt x="22" y="3"/>
                      <a:pt x="22" y="4"/>
                      <a:pt x="22" y="5"/>
                    </a:cubicBezTo>
                    <a:cubicBezTo>
                      <a:pt x="21" y="4"/>
                      <a:pt x="21" y="3"/>
                      <a:pt x="19" y="2"/>
                    </a:cubicBezTo>
                    <a:cubicBezTo>
                      <a:pt x="19" y="2"/>
                      <a:pt x="19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4"/>
                      <a:pt x="15" y="6"/>
                      <a:pt x="15" y="8"/>
                    </a:cubicBezTo>
                    <a:cubicBezTo>
                      <a:pt x="14" y="6"/>
                      <a:pt x="12" y="5"/>
                      <a:pt x="10" y="5"/>
                    </a:cubicBezTo>
                    <a:cubicBezTo>
                      <a:pt x="10" y="4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8"/>
                      <a:pt x="9" y="10"/>
                      <a:pt x="9" y="11"/>
                    </a:cubicBezTo>
                    <a:cubicBezTo>
                      <a:pt x="8" y="11"/>
                      <a:pt x="7" y="10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0" y="17"/>
                      <a:pt x="5" y="29"/>
                      <a:pt x="11" y="33"/>
                    </a:cubicBezTo>
                    <a:cubicBezTo>
                      <a:pt x="12" y="34"/>
                      <a:pt x="13" y="34"/>
                      <a:pt x="14" y="33"/>
                    </a:cubicBezTo>
                    <a:cubicBezTo>
                      <a:pt x="14" y="33"/>
                      <a:pt x="14" y="32"/>
                      <a:pt x="14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9" y="28"/>
                      <a:pt x="6" y="22"/>
                      <a:pt x="6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9" y="16"/>
                      <a:pt x="11" y="19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3" y="25"/>
                      <a:pt x="14" y="25"/>
                    </a:cubicBezTo>
                    <a:cubicBezTo>
                      <a:pt x="15" y="25"/>
                      <a:pt x="15" y="24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17"/>
                      <a:pt x="13" y="13"/>
                      <a:pt x="12" y="9"/>
                    </a:cubicBezTo>
                    <a:cubicBezTo>
                      <a:pt x="13" y="10"/>
                      <a:pt x="14" y="12"/>
                      <a:pt x="15" y="14"/>
                    </a:cubicBezTo>
                    <a:cubicBezTo>
                      <a:pt x="16" y="16"/>
                      <a:pt x="17" y="17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9" y="20"/>
                      <a:pt x="20" y="20"/>
                    </a:cubicBezTo>
                    <a:cubicBezTo>
                      <a:pt x="21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6"/>
                      <a:pt x="20" y="15"/>
                      <a:pt x="19" y="13"/>
                    </a:cubicBezTo>
                    <a:cubicBezTo>
                      <a:pt x="18" y="12"/>
                      <a:pt x="18" y="11"/>
                      <a:pt x="18" y="10"/>
                    </a:cubicBezTo>
                    <a:cubicBezTo>
                      <a:pt x="18" y="9"/>
                      <a:pt x="19" y="8"/>
                      <a:pt x="19" y="6"/>
                    </a:cubicBezTo>
                    <a:cubicBezTo>
                      <a:pt x="21" y="9"/>
                      <a:pt x="22" y="13"/>
                      <a:pt x="23" y="16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5" y="22"/>
                      <a:pt x="26" y="21"/>
                    </a:cubicBezTo>
                    <a:cubicBezTo>
                      <a:pt x="27" y="21"/>
                      <a:pt x="27" y="21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15"/>
                      <a:pt x="25" y="12"/>
                      <a:pt x="25" y="9"/>
                    </a:cubicBezTo>
                    <a:cubicBezTo>
                      <a:pt x="25" y="7"/>
                      <a:pt x="26" y="6"/>
                      <a:pt x="26" y="4"/>
                    </a:cubicBezTo>
                    <a:cubicBezTo>
                      <a:pt x="29" y="6"/>
                      <a:pt x="31" y="12"/>
                      <a:pt x="33" y="18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7" y="25"/>
                      <a:pt x="37" y="25"/>
                    </a:cubicBezTo>
                    <a:cubicBezTo>
                      <a:pt x="38" y="25"/>
                      <a:pt x="39" y="24"/>
                      <a:pt x="38" y="23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0"/>
                      <a:pt x="31" y="1"/>
                      <a:pt x="24" y="0"/>
                    </a:cubicBezTo>
                    <a:cubicBezTo>
                      <a:pt x="23" y="0"/>
                      <a:pt x="22" y="1"/>
                      <a:pt x="2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9" name="Freeform 1220"/>
              <p:cNvSpPr>
                <a:spLocks/>
              </p:cNvSpPr>
              <p:nvPr/>
            </p:nvSpPr>
            <p:spPr bwMode="auto">
              <a:xfrm>
                <a:off x="1312" y="2712"/>
                <a:ext cx="85" cy="76"/>
              </a:xfrm>
              <a:custGeom>
                <a:avLst/>
                <a:gdLst>
                  <a:gd name="T0" fmla="*/ 0 w 31"/>
                  <a:gd name="T1" fmla="*/ 15 h 28"/>
                  <a:gd name="T2" fmla="*/ 15 w 31"/>
                  <a:gd name="T3" fmla="*/ 3 h 28"/>
                  <a:gd name="T4" fmla="*/ 12 w 31"/>
                  <a:gd name="T5" fmla="*/ 11 h 28"/>
                  <a:gd name="T6" fmla="*/ 21 w 31"/>
                  <a:gd name="T7" fmla="*/ 7 h 28"/>
                  <a:gd name="T8" fmla="*/ 15 w 31"/>
                  <a:gd name="T9" fmla="*/ 15 h 28"/>
                  <a:gd name="T10" fmla="*/ 24 w 31"/>
                  <a:gd name="T11" fmla="*/ 11 h 28"/>
                  <a:gd name="T12" fmla="*/ 18 w 31"/>
                  <a:gd name="T13" fmla="*/ 18 h 28"/>
                  <a:gd name="T14" fmla="*/ 26 w 31"/>
                  <a:gd name="T15" fmla="*/ 19 h 28"/>
                  <a:gd name="T16" fmla="*/ 12 w 31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0" y="15"/>
                    </a:moveTo>
                    <a:cubicBezTo>
                      <a:pt x="3" y="10"/>
                      <a:pt x="10" y="5"/>
                      <a:pt x="15" y="3"/>
                    </a:cubicBezTo>
                    <a:cubicBezTo>
                      <a:pt x="25" y="0"/>
                      <a:pt x="14" y="9"/>
                      <a:pt x="12" y="11"/>
                    </a:cubicBezTo>
                    <a:cubicBezTo>
                      <a:pt x="15" y="10"/>
                      <a:pt x="17" y="7"/>
                      <a:pt x="21" y="7"/>
                    </a:cubicBezTo>
                    <a:cubicBezTo>
                      <a:pt x="22" y="10"/>
                      <a:pt x="17" y="14"/>
                      <a:pt x="15" y="15"/>
                    </a:cubicBezTo>
                    <a:cubicBezTo>
                      <a:pt x="16" y="14"/>
                      <a:pt x="22" y="9"/>
                      <a:pt x="24" y="11"/>
                    </a:cubicBezTo>
                    <a:cubicBezTo>
                      <a:pt x="27" y="13"/>
                      <a:pt x="19" y="17"/>
                      <a:pt x="18" y="18"/>
                    </a:cubicBezTo>
                    <a:cubicBezTo>
                      <a:pt x="21" y="15"/>
                      <a:pt x="31" y="12"/>
                      <a:pt x="26" y="19"/>
                    </a:cubicBezTo>
                    <a:cubicBezTo>
                      <a:pt x="22" y="23"/>
                      <a:pt x="15" y="25"/>
                      <a:pt x="12" y="28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0" name="Freeform 1221"/>
              <p:cNvSpPr>
                <a:spLocks/>
              </p:cNvSpPr>
              <p:nvPr/>
            </p:nvSpPr>
            <p:spPr bwMode="auto">
              <a:xfrm>
                <a:off x="1307" y="2712"/>
                <a:ext cx="84" cy="82"/>
              </a:xfrm>
              <a:custGeom>
                <a:avLst/>
                <a:gdLst>
                  <a:gd name="T0" fmla="*/ 17 w 31"/>
                  <a:gd name="T1" fmla="*/ 1 h 30"/>
                  <a:gd name="T2" fmla="*/ 1 w 31"/>
                  <a:gd name="T3" fmla="*/ 14 h 30"/>
                  <a:gd name="T4" fmla="*/ 2 w 31"/>
                  <a:gd name="T5" fmla="*/ 16 h 30"/>
                  <a:gd name="T6" fmla="*/ 4 w 31"/>
                  <a:gd name="T7" fmla="*/ 15 h 30"/>
                  <a:gd name="T8" fmla="*/ 18 w 31"/>
                  <a:gd name="T9" fmla="*/ 5 h 30"/>
                  <a:gd name="T10" fmla="*/ 18 w 31"/>
                  <a:gd name="T11" fmla="*/ 5 h 30"/>
                  <a:gd name="T12" fmla="*/ 12 w 31"/>
                  <a:gd name="T13" fmla="*/ 10 h 30"/>
                  <a:gd name="T14" fmla="*/ 12 w 31"/>
                  <a:gd name="T15" fmla="*/ 11 h 30"/>
                  <a:gd name="T16" fmla="*/ 12 w 31"/>
                  <a:gd name="T17" fmla="*/ 12 h 30"/>
                  <a:gd name="T18" fmla="*/ 14 w 31"/>
                  <a:gd name="T19" fmla="*/ 13 h 30"/>
                  <a:gd name="T20" fmla="*/ 17 w 31"/>
                  <a:gd name="T21" fmla="*/ 11 h 30"/>
                  <a:gd name="T22" fmla="*/ 21 w 31"/>
                  <a:gd name="T23" fmla="*/ 9 h 30"/>
                  <a:gd name="T24" fmla="*/ 19 w 31"/>
                  <a:gd name="T25" fmla="*/ 11 h 30"/>
                  <a:gd name="T26" fmla="*/ 16 w 31"/>
                  <a:gd name="T27" fmla="*/ 14 h 30"/>
                  <a:gd name="T28" fmla="*/ 15 w 31"/>
                  <a:gd name="T29" fmla="*/ 15 h 30"/>
                  <a:gd name="T30" fmla="*/ 15 w 31"/>
                  <a:gd name="T31" fmla="*/ 16 h 30"/>
                  <a:gd name="T32" fmla="*/ 17 w 31"/>
                  <a:gd name="T33" fmla="*/ 16 h 30"/>
                  <a:gd name="T34" fmla="*/ 22 w 31"/>
                  <a:gd name="T35" fmla="*/ 14 h 30"/>
                  <a:gd name="T36" fmla="*/ 25 w 31"/>
                  <a:gd name="T37" fmla="*/ 12 h 30"/>
                  <a:gd name="T38" fmla="*/ 20 w 31"/>
                  <a:gd name="T39" fmla="*/ 16 h 30"/>
                  <a:gd name="T40" fmla="*/ 19 w 31"/>
                  <a:gd name="T41" fmla="*/ 16 h 30"/>
                  <a:gd name="T42" fmla="*/ 19 w 31"/>
                  <a:gd name="T43" fmla="*/ 16 h 30"/>
                  <a:gd name="T44" fmla="*/ 19 w 31"/>
                  <a:gd name="T45" fmla="*/ 16 h 30"/>
                  <a:gd name="T46" fmla="*/ 18 w 31"/>
                  <a:gd name="T47" fmla="*/ 18 h 30"/>
                  <a:gd name="T48" fmla="*/ 19 w 31"/>
                  <a:gd name="T49" fmla="*/ 19 h 30"/>
                  <a:gd name="T50" fmla="*/ 21 w 31"/>
                  <a:gd name="T51" fmla="*/ 19 h 30"/>
                  <a:gd name="T52" fmla="*/ 21 w 31"/>
                  <a:gd name="T53" fmla="*/ 19 h 30"/>
                  <a:gd name="T54" fmla="*/ 28 w 31"/>
                  <a:gd name="T55" fmla="*/ 17 h 30"/>
                  <a:gd name="T56" fmla="*/ 27 w 31"/>
                  <a:gd name="T57" fmla="*/ 18 h 30"/>
                  <a:gd name="T58" fmla="*/ 19 w 31"/>
                  <a:gd name="T59" fmla="*/ 23 h 30"/>
                  <a:gd name="T60" fmla="*/ 13 w 31"/>
                  <a:gd name="T61" fmla="*/ 27 h 30"/>
                  <a:gd name="T62" fmla="*/ 12 w 31"/>
                  <a:gd name="T63" fmla="*/ 28 h 30"/>
                  <a:gd name="T64" fmla="*/ 13 w 31"/>
                  <a:gd name="T65" fmla="*/ 30 h 30"/>
                  <a:gd name="T66" fmla="*/ 15 w 31"/>
                  <a:gd name="T67" fmla="*/ 30 h 30"/>
                  <a:gd name="T68" fmla="*/ 21 w 31"/>
                  <a:gd name="T69" fmla="*/ 26 h 30"/>
                  <a:gd name="T70" fmla="*/ 29 w 31"/>
                  <a:gd name="T71" fmla="*/ 20 h 30"/>
                  <a:gd name="T72" fmla="*/ 31 w 31"/>
                  <a:gd name="T73" fmla="*/ 16 h 30"/>
                  <a:gd name="T74" fmla="*/ 30 w 31"/>
                  <a:gd name="T75" fmla="*/ 14 h 30"/>
                  <a:gd name="T76" fmla="*/ 28 w 31"/>
                  <a:gd name="T77" fmla="*/ 13 h 30"/>
                  <a:gd name="T78" fmla="*/ 28 w 31"/>
                  <a:gd name="T79" fmla="*/ 12 h 30"/>
                  <a:gd name="T80" fmla="*/ 28 w 31"/>
                  <a:gd name="T81" fmla="*/ 12 h 30"/>
                  <a:gd name="T82" fmla="*/ 27 w 31"/>
                  <a:gd name="T83" fmla="*/ 10 h 30"/>
                  <a:gd name="T84" fmla="*/ 25 w 31"/>
                  <a:gd name="T85" fmla="*/ 9 h 30"/>
                  <a:gd name="T86" fmla="*/ 25 w 31"/>
                  <a:gd name="T87" fmla="*/ 8 h 30"/>
                  <a:gd name="T88" fmla="*/ 25 w 31"/>
                  <a:gd name="T89" fmla="*/ 7 h 30"/>
                  <a:gd name="T90" fmla="*/ 24 w 31"/>
                  <a:gd name="T91" fmla="*/ 5 h 30"/>
                  <a:gd name="T92" fmla="*/ 22 w 31"/>
                  <a:gd name="T93" fmla="*/ 6 h 30"/>
                  <a:gd name="T94" fmla="*/ 23 w 31"/>
                  <a:gd name="T95" fmla="*/ 3 h 30"/>
                  <a:gd name="T96" fmla="*/ 22 w 31"/>
                  <a:gd name="T97" fmla="*/ 2 h 30"/>
                  <a:gd name="T98" fmla="*/ 17 w 31"/>
                  <a:gd name="T9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30">
                    <a:moveTo>
                      <a:pt x="17" y="1"/>
                    </a:moveTo>
                    <a:cubicBezTo>
                      <a:pt x="11" y="3"/>
                      <a:pt x="3" y="9"/>
                      <a:pt x="1" y="14"/>
                    </a:cubicBezTo>
                    <a:cubicBezTo>
                      <a:pt x="0" y="15"/>
                      <a:pt x="1" y="16"/>
                      <a:pt x="2" y="16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6" y="11"/>
                      <a:pt x="13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6"/>
                      <a:pt x="14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0"/>
                      <a:pt x="20" y="9"/>
                      <a:pt x="21" y="9"/>
                    </a:cubicBezTo>
                    <a:cubicBezTo>
                      <a:pt x="21" y="10"/>
                      <a:pt x="20" y="10"/>
                      <a:pt x="19" y="11"/>
                    </a:cubicBezTo>
                    <a:cubicBezTo>
                      <a:pt x="18" y="12"/>
                      <a:pt x="17" y="12"/>
                      <a:pt x="16" y="14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7" y="16"/>
                    </a:cubicBezTo>
                    <a:cubicBezTo>
                      <a:pt x="18" y="16"/>
                      <a:pt x="20" y="15"/>
                      <a:pt x="22" y="14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24" y="13"/>
                      <a:pt x="23" y="14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7"/>
                      <a:pt x="18" y="17"/>
                      <a:pt x="18" y="18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3" y="18"/>
                      <a:pt x="26" y="17"/>
                      <a:pt x="28" y="17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5" y="20"/>
                      <a:pt x="22" y="22"/>
                      <a:pt x="19" y="23"/>
                    </a:cubicBezTo>
                    <a:cubicBezTo>
                      <a:pt x="16" y="24"/>
                      <a:pt x="14" y="26"/>
                      <a:pt x="13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2" y="29"/>
                      <a:pt x="13" y="30"/>
                    </a:cubicBezTo>
                    <a:cubicBezTo>
                      <a:pt x="13" y="30"/>
                      <a:pt x="14" y="30"/>
                      <a:pt x="15" y="30"/>
                    </a:cubicBezTo>
                    <a:cubicBezTo>
                      <a:pt x="16" y="28"/>
                      <a:pt x="18" y="27"/>
                      <a:pt x="21" y="26"/>
                    </a:cubicBezTo>
                    <a:cubicBezTo>
                      <a:pt x="24" y="25"/>
                      <a:pt x="27" y="23"/>
                      <a:pt x="29" y="20"/>
                    </a:cubicBezTo>
                    <a:cubicBezTo>
                      <a:pt x="30" y="19"/>
                      <a:pt x="31" y="18"/>
                      <a:pt x="31" y="16"/>
                    </a:cubicBezTo>
                    <a:cubicBezTo>
                      <a:pt x="31" y="15"/>
                      <a:pt x="31" y="15"/>
                      <a:pt x="30" y="14"/>
                    </a:cubicBezTo>
                    <a:cubicBezTo>
                      <a:pt x="30" y="14"/>
                      <a:pt x="29" y="13"/>
                      <a:pt x="28" y="13"/>
                    </a:cubicBezTo>
                    <a:cubicBezTo>
                      <a:pt x="28" y="13"/>
                      <a:pt x="28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1"/>
                      <a:pt x="28" y="10"/>
                      <a:pt x="27" y="10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2" y="5"/>
                      <a:pt x="23" y="4"/>
                      <a:pt x="23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1" y="0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1" name="Freeform 1222"/>
              <p:cNvSpPr>
                <a:spLocks/>
              </p:cNvSpPr>
              <p:nvPr/>
            </p:nvSpPr>
            <p:spPr bwMode="auto">
              <a:xfrm>
                <a:off x="340" y="2581"/>
                <a:ext cx="251" cy="675"/>
              </a:xfrm>
              <a:custGeom>
                <a:avLst/>
                <a:gdLst>
                  <a:gd name="T0" fmla="*/ 26 w 92"/>
                  <a:gd name="T1" fmla="*/ 1 h 248"/>
                  <a:gd name="T2" fmla="*/ 9 w 92"/>
                  <a:gd name="T3" fmla="*/ 8 h 248"/>
                  <a:gd name="T4" fmla="*/ 2 w 92"/>
                  <a:gd name="T5" fmla="*/ 12 h 248"/>
                  <a:gd name="T6" fmla="*/ 1 w 92"/>
                  <a:gd name="T7" fmla="*/ 14 h 248"/>
                  <a:gd name="T8" fmla="*/ 28 w 92"/>
                  <a:gd name="T9" fmla="*/ 68 h 248"/>
                  <a:gd name="T10" fmla="*/ 35 w 92"/>
                  <a:gd name="T11" fmla="*/ 81 h 248"/>
                  <a:gd name="T12" fmla="*/ 45 w 92"/>
                  <a:gd name="T13" fmla="*/ 98 h 248"/>
                  <a:gd name="T14" fmla="*/ 67 w 92"/>
                  <a:gd name="T15" fmla="*/ 141 h 248"/>
                  <a:gd name="T16" fmla="*/ 62 w 92"/>
                  <a:gd name="T17" fmla="*/ 177 h 248"/>
                  <a:gd name="T18" fmla="*/ 58 w 92"/>
                  <a:gd name="T19" fmla="*/ 198 h 248"/>
                  <a:gd name="T20" fmla="*/ 47 w 92"/>
                  <a:gd name="T21" fmla="*/ 246 h 248"/>
                  <a:gd name="T22" fmla="*/ 47 w 92"/>
                  <a:gd name="T23" fmla="*/ 248 h 248"/>
                  <a:gd name="T24" fmla="*/ 50 w 92"/>
                  <a:gd name="T25" fmla="*/ 247 h 248"/>
                  <a:gd name="T26" fmla="*/ 61 w 92"/>
                  <a:gd name="T27" fmla="*/ 199 h 248"/>
                  <a:gd name="T28" fmla="*/ 65 w 92"/>
                  <a:gd name="T29" fmla="*/ 177 h 248"/>
                  <a:gd name="T30" fmla="*/ 71 w 92"/>
                  <a:gd name="T31" fmla="*/ 148 h 248"/>
                  <a:gd name="T32" fmla="*/ 70 w 92"/>
                  <a:gd name="T33" fmla="*/ 141 h 248"/>
                  <a:gd name="T34" fmla="*/ 48 w 92"/>
                  <a:gd name="T35" fmla="*/ 96 h 248"/>
                  <a:gd name="T36" fmla="*/ 38 w 92"/>
                  <a:gd name="T37" fmla="*/ 79 h 248"/>
                  <a:gd name="T38" fmla="*/ 31 w 92"/>
                  <a:gd name="T39" fmla="*/ 66 h 248"/>
                  <a:gd name="T40" fmla="*/ 5 w 92"/>
                  <a:gd name="T41" fmla="*/ 14 h 248"/>
                  <a:gd name="T42" fmla="*/ 10 w 92"/>
                  <a:gd name="T43" fmla="*/ 11 h 248"/>
                  <a:gd name="T44" fmla="*/ 26 w 92"/>
                  <a:gd name="T45" fmla="*/ 4 h 248"/>
                  <a:gd name="T46" fmla="*/ 46 w 92"/>
                  <a:gd name="T47" fmla="*/ 35 h 248"/>
                  <a:gd name="T48" fmla="*/ 55 w 92"/>
                  <a:gd name="T49" fmla="*/ 51 h 248"/>
                  <a:gd name="T50" fmla="*/ 70 w 92"/>
                  <a:gd name="T51" fmla="*/ 69 h 248"/>
                  <a:gd name="T52" fmla="*/ 88 w 92"/>
                  <a:gd name="T53" fmla="*/ 94 h 248"/>
                  <a:gd name="T54" fmla="*/ 91 w 92"/>
                  <a:gd name="T55" fmla="*/ 95 h 248"/>
                  <a:gd name="T56" fmla="*/ 91 w 92"/>
                  <a:gd name="T57" fmla="*/ 93 h 248"/>
                  <a:gd name="T58" fmla="*/ 73 w 92"/>
                  <a:gd name="T59" fmla="*/ 67 h 248"/>
                  <a:gd name="T60" fmla="*/ 58 w 92"/>
                  <a:gd name="T61" fmla="*/ 49 h 248"/>
                  <a:gd name="T62" fmla="*/ 49 w 92"/>
                  <a:gd name="T63" fmla="*/ 33 h 248"/>
                  <a:gd name="T64" fmla="*/ 28 w 92"/>
                  <a:gd name="T65" fmla="*/ 1 h 248"/>
                  <a:gd name="T66" fmla="*/ 26 w 92"/>
                  <a:gd name="T67" fmla="*/ 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2" h="248">
                    <a:moveTo>
                      <a:pt x="26" y="1"/>
                    </a:moveTo>
                    <a:cubicBezTo>
                      <a:pt x="20" y="3"/>
                      <a:pt x="14" y="6"/>
                      <a:pt x="9" y="8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0" y="13"/>
                      <a:pt x="1" y="14"/>
                    </a:cubicBezTo>
                    <a:cubicBezTo>
                      <a:pt x="8" y="32"/>
                      <a:pt x="18" y="50"/>
                      <a:pt x="28" y="68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54" y="112"/>
                      <a:pt x="64" y="128"/>
                      <a:pt x="67" y="141"/>
                    </a:cubicBezTo>
                    <a:cubicBezTo>
                      <a:pt x="69" y="151"/>
                      <a:pt x="65" y="164"/>
                      <a:pt x="62" y="177"/>
                    </a:cubicBezTo>
                    <a:cubicBezTo>
                      <a:pt x="60" y="184"/>
                      <a:pt x="58" y="192"/>
                      <a:pt x="58" y="198"/>
                    </a:cubicBezTo>
                    <a:cubicBezTo>
                      <a:pt x="57" y="206"/>
                      <a:pt x="54" y="234"/>
                      <a:pt x="47" y="246"/>
                    </a:cubicBezTo>
                    <a:cubicBezTo>
                      <a:pt x="46" y="246"/>
                      <a:pt x="46" y="247"/>
                      <a:pt x="47" y="248"/>
                    </a:cubicBezTo>
                    <a:cubicBezTo>
                      <a:pt x="48" y="248"/>
                      <a:pt x="49" y="248"/>
                      <a:pt x="50" y="247"/>
                    </a:cubicBezTo>
                    <a:cubicBezTo>
                      <a:pt x="57" y="235"/>
                      <a:pt x="60" y="207"/>
                      <a:pt x="61" y="199"/>
                    </a:cubicBezTo>
                    <a:cubicBezTo>
                      <a:pt x="62" y="192"/>
                      <a:pt x="63" y="185"/>
                      <a:pt x="65" y="177"/>
                    </a:cubicBezTo>
                    <a:cubicBezTo>
                      <a:pt x="68" y="167"/>
                      <a:pt x="71" y="157"/>
                      <a:pt x="71" y="148"/>
                    </a:cubicBezTo>
                    <a:cubicBezTo>
                      <a:pt x="71" y="145"/>
                      <a:pt x="70" y="143"/>
                      <a:pt x="70" y="141"/>
                    </a:cubicBezTo>
                    <a:cubicBezTo>
                      <a:pt x="67" y="127"/>
                      <a:pt x="57" y="111"/>
                      <a:pt x="48" y="96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21" y="49"/>
                      <a:pt x="12" y="32"/>
                      <a:pt x="5" y="14"/>
                    </a:cubicBezTo>
                    <a:cubicBezTo>
                      <a:pt x="6" y="13"/>
                      <a:pt x="10" y="11"/>
                      <a:pt x="10" y="11"/>
                    </a:cubicBezTo>
                    <a:cubicBezTo>
                      <a:pt x="15" y="9"/>
                      <a:pt x="21" y="6"/>
                      <a:pt x="26" y="4"/>
                    </a:cubicBezTo>
                    <a:cubicBezTo>
                      <a:pt x="34" y="13"/>
                      <a:pt x="40" y="24"/>
                      <a:pt x="46" y="35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60" y="57"/>
                      <a:pt x="65" y="63"/>
                      <a:pt x="70" y="69"/>
                    </a:cubicBezTo>
                    <a:cubicBezTo>
                      <a:pt x="77" y="77"/>
                      <a:pt x="84" y="85"/>
                      <a:pt x="88" y="94"/>
                    </a:cubicBezTo>
                    <a:cubicBezTo>
                      <a:pt x="89" y="95"/>
                      <a:pt x="90" y="95"/>
                      <a:pt x="91" y="95"/>
                    </a:cubicBezTo>
                    <a:cubicBezTo>
                      <a:pt x="92" y="94"/>
                      <a:pt x="92" y="93"/>
                      <a:pt x="91" y="93"/>
                    </a:cubicBezTo>
                    <a:cubicBezTo>
                      <a:pt x="87" y="84"/>
                      <a:pt x="80" y="75"/>
                      <a:pt x="73" y="67"/>
                    </a:cubicBezTo>
                    <a:cubicBezTo>
                      <a:pt x="67" y="61"/>
                      <a:pt x="62" y="55"/>
                      <a:pt x="58" y="49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3" y="23"/>
                      <a:pt x="36" y="11"/>
                      <a:pt x="28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2" name="Freeform 1223"/>
              <p:cNvSpPr>
                <a:spLocks/>
              </p:cNvSpPr>
              <p:nvPr/>
            </p:nvSpPr>
            <p:spPr bwMode="auto">
              <a:xfrm>
                <a:off x="1070" y="2750"/>
                <a:ext cx="280" cy="511"/>
              </a:xfrm>
              <a:custGeom>
                <a:avLst/>
                <a:gdLst>
                  <a:gd name="T0" fmla="*/ 90 w 103"/>
                  <a:gd name="T1" fmla="*/ 0 h 188"/>
                  <a:gd name="T2" fmla="*/ 19 w 103"/>
                  <a:gd name="T3" fmla="*/ 34 h 188"/>
                  <a:gd name="T4" fmla="*/ 18 w 103"/>
                  <a:gd name="T5" fmla="*/ 37 h 188"/>
                  <a:gd name="T6" fmla="*/ 21 w 103"/>
                  <a:gd name="T7" fmla="*/ 37 h 188"/>
                  <a:gd name="T8" fmla="*/ 90 w 103"/>
                  <a:gd name="T9" fmla="*/ 4 h 188"/>
                  <a:gd name="T10" fmla="*/ 96 w 103"/>
                  <a:gd name="T11" fmla="*/ 11 h 188"/>
                  <a:gd name="T12" fmla="*/ 99 w 103"/>
                  <a:gd name="T13" fmla="*/ 15 h 188"/>
                  <a:gd name="T14" fmla="*/ 56 w 103"/>
                  <a:gd name="T15" fmla="*/ 45 h 188"/>
                  <a:gd name="T16" fmla="*/ 26 w 103"/>
                  <a:gd name="T17" fmla="*/ 63 h 188"/>
                  <a:gd name="T18" fmla="*/ 23 w 103"/>
                  <a:gd name="T19" fmla="*/ 65 h 188"/>
                  <a:gd name="T20" fmla="*/ 0 w 103"/>
                  <a:gd name="T21" fmla="*/ 90 h 188"/>
                  <a:gd name="T22" fmla="*/ 0 w 103"/>
                  <a:gd name="T23" fmla="*/ 94 h 188"/>
                  <a:gd name="T24" fmla="*/ 2 w 103"/>
                  <a:gd name="T25" fmla="*/ 109 h 188"/>
                  <a:gd name="T26" fmla="*/ 4 w 103"/>
                  <a:gd name="T27" fmla="*/ 120 h 188"/>
                  <a:gd name="T28" fmla="*/ 5 w 103"/>
                  <a:gd name="T29" fmla="*/ 127 h 188"/>
                  <a:gd name="T30" fmla="*/ 6 w 103"/>
                  <a:gd name="T31" fmla="*/ 147 h 188"/>
                  <a:gd name="T32" fmla="*/ 8 w 103"/>
                  <a:gd name="T33" fmla="*/ 153 h 188"/>
                  <a:gd name="T34" fmla="*/ 19 w 103"/>
                  <a:gd name="T35" fmla="*/ 187 h 188"/>
                  <a:gd name="T36" fmla="*/ 21 w 103"/>
                  <a:gd name="T37" fmla="*/ 187 h 188"/>
                  <a:gd name="T38" fmla="*/ 21 w 103"/>
                  <a:gd name="T39" fmla="*/ 185 h 188"/>
                  <a:gd name="T40" fmla="*/ 11 w 103"/>
                  <a:gd name="T41" fmla="*/ 153 h 188"/>
                  <a:gd name="T42" fmla="*/ 10 w 103"/>
                  <a:gd name="T43" fmla="*/ 146 h 188"/>
                  <a:gd name="T44" fmla="*/ 8 w 103"/>
                  <a:gd name="T45" fmla="*/ 127 h 188"/>
                  <a:gd name="T46" fmla="*/ 8 w 103"/>
                  <a:gd name="T47" fmla="*/ 120 h 188"/>
                  <a:gd name="T48" fmla="*/ 6 w 103"/>
                  <a:gd name="T49" fmla="*/ 108 h 188"/>
                  <a:gd name="T50" fmla="*/ 4 w 103"/>
                  <a:gd name="T51" fmla="*/ 91 h 188"/>
                  <a:gd name="T52" fmla="*/ 25 w 103"/>
                  <a:gd name="T53" fmla="*/ 67 h 188"/>
                  <a:gd name="T54" fmla="*/ 28 w 103"/>
                  <a:gd name="T55" fmla="*/ 65 h 188"/>
                  <a:gd name="T56" fmla="*/ 57 w 103"/>
                  <a:gd name="T57" fmla="*/ 48 h 188"/>
                  <a:gd name="T58" fmla="*/ 102 w 103"/>
                  <a:gd name="T59" fmla="*/ 17 h 188"/>
                  <a:gd name="T60" fmla="*/ 102 w 103"/>
                  <a:gd name="T61" fmla="*/ 14 h 188"/>
                  <a:gd name="T62" fmla="*/ 98 w 103"/>
                  <a:gd name="T63" fmla="*/ 9 h 188"/>
                  <a:gd name="T64" fmla="*/ 92 w 103"/>
                  <a:gd name="T65" fmla="*/ 1 h 188"/>
                  <a:gd name="T66" fmla="*/ 90 w 103"/>
                  <a:gd name="T6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3" h="188">
                    <a:moveTo>
                      <a:pt x="90" y="0"/>
                    </a:moveTo>
                    <a:cubicBezTo>
                      <a:pt x="79" y="5"/>
                      <a:pt x="41" y="21"/>
                      <a:pt x="19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9" y="37"/>
                      <a:pt x="20" y="38"/>
                      <a:pt x="21" y="37"/>
                    </a:cubicBezTo>
                    <a:cubicBezTo>
                      <a:pt x="42" y="25"/>
                      <a:pt x="78" y="9"/>
                      <a:pt x="90" y="4"/>
                    </a:cubicBezTo>
                    <a:cubicBezTo>
                      <a:pt x="91" y="5"/>
                      <a:pt x="96" y="11"/>
                      <a:pt x="96" y="11"/>
                    </a:cubicBezTo>
                    <a:cubicBezTo>
                      <a:pt x="96" y="11"/>
                      <a:pt x="98" y="14"/>
                      <a:pt x="99" y="15"/>
                    </a:cubicBezTo>
                    <a:cubicBezTo>
                      <a:pt x="87" y="27"/>
                      <a:pt x="71" y="36"/>
                      <a:pt x="56" y="45"/>
                    </a:cubicBezTo>
                    <a:cubicBezTo>
                      <a:pt x="45" y="50"/>
                      <a:pt x="35" y="56"/>
                      <a:pt x="26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15" y="71"/>
                      <a:pt x="3" y="79"/>
                      <a:pt x="0" y="90"/>
                    </a:cubicBezTo>
                    <a:cubicBezTo>
                      <a:pt x="0" y="91"/>
                      <a:pt x="0" y="92"/>
                      <a:pt x="0" y="94"/>
                    </a:cubicBezTo>
                    <a:cubicBezTo>
                      <a:pt x="0" y="98"/>
                      <a:pt x="1" y="103"/>
                      <a:pt x="2" y="109"/>
                    </a:cubicBezTo>
                    <a:cubicBezTo>
                      <a:pt x="3" y="113"/>
                      <a:pt x="4" y="117"/>
                      <a:pt x="4" y="120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5" y="134"/>
                      <a:pt x="5" y="140"/>
                      <a:pt x="6" y="147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10" y="165"/>
                      <a:pt x="12" y="178"/>
                      <a:pt x="19" y="187"/>
                    </a:cubicBezTo>
                    <a:cubicBezTo>
                      <a:pt x="19" y="188"/>
                      <a:pt x="20" y="188"/>
                      <a:pt x="21" y="187"/>
                    </a:cubicBezTo>
                    <a:cubicBezTo>
                      <a:pt x="22" y="187"/>
                      <a:pt x="22" y="186"/>
                      <a:pt x="21" y="185"/>
                    </a:cubicBezTo>
                    <a:cubicBezTo>
                      <a:pt x="15" y="177"/>
                      <a:pt x="13" y="164"/>
                      <a:pt x="11" y="153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8" y="140"/>
                      <a:pt x="8" y="133"/>
                      <a:pt x="8" y="127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7" y="116"/>
                      <a:pt x="7" y="112"/>
                      <a:pt x="6" y="108"/>
                    </a:cubicBezTo>
                    <a:cubicBezTo>
                      <a:pt x="4" y="101"/>
                      <a:pt x="3" y="95"/>
                      <a:pt x="4" y="91"/>
                    </a:cubicBezTo>
                    <a:cubicBezTo>
                      <a:pt x="6" y="81"/>
                      <a:pt x="17" y="73"/>
                      <a:pt x="25" y="67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7" y="59"/>
                      <a:pt x="47" y="54"/>
                      <a:pt x="57" y="48"/>
                    </a:cubicBezTo>
                    <a:cubicBezTo>
                      <a:pt x="73" y="39"/>
                      <a:pt x="90" y="30"/>
                      <a:pt x="102" y="17"/>
                    </a:cubicBezTo>
                    <a:cubicBezTo>
                      <a:pt x="103" y="16"/>
                      <a:pt x="103" y="15"/>
                      <a:pt x="102" y="14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1" y="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3" name="Freeform 1224"/>
              <p:cNvSpPr>
                <a:spLocks/>
              </p:cNvSpPr>
              <p:nvPr/>
            </p:nvSpPr>
            <p:spPr bwMode="auto">
              <a:xfrm>
                <a:off x="520" y="2122"/>
                <a:ext cx="858" cy="821"/>
              </a:xfrm>
              <a:custGeom>
                <a:avLst/>
                <a:gdLst>
                  <a:gd name="T0" fmla="*/ 70 w 315"/>
                  <a:gd name="T1" fmla="*/ 148 h 302"/>
                  <a:gd name="T2" fmla="*/ 12 w 315"/>
                  <a:gd name="T3" fmla="*/ 242 h 302"/>
                  <a:gd name="T4" fmla="*/ 126 w 315"/>
                  <a:gd name="T5" fmla="*/ 293 h 302"/>
                  <a:gd name="T6" fmla="*/ 222 w 315"/>
                  <a:gd name="T7" fmla="*/ 267 h 302"/>
                  <a:gd name="T8" fmla="*/ 230 w 315"/>
                  <a:gd name="T9" fmla="*/ 228 h 302"/>
                  <a:gd name="T10" fmla="*/ 223 w 315"/>
                  <a:gd name="T11" fmla="*/ 192 h 302"/>
                  <a:gd name="T12" fmla="*/ 265 w 315"/>
                  <a:gd name="T13" fmla="*/ 115 h 302"/>
                  <a:gd name="T14" fmla="*/ 300 w 315"/>
                  <a:gd name="T15" fmla="*/ 60 h 302"/>
                  <a:gd name="T16" fmla="*/ 224 w 315"/>
                  <a:gd name="T17" fmla="*/ 95 h 302"/>
                  <a:gd name="T18" fmla="*/ 191 w 315"/>
                  <a:gd name="T19" fmla="*/ 187 h 302"/>
                  <a:gd name="T20" fmla="*/ 105 w 315"/>
                  <a:gd name="T21" fmla="*/ 155 h 302"/>
                  <a:gd name="T22" fmla="*/ 119 w 315"/>
                  <a:gd name="T23" fmla="*/ 108 h 302"/>
                  <a:gd name="T24" fmla="*/ 151 w 315"/>
                  <a:gd name="T25" fmla="*/ 49 h 302"/>
                  <a:gd name="T26" fmla="*/ 171 w 315"/>
                  <a:gd name="T27" fmla="*/ 14 h 302"/>
                  <a:gd name="T28" fmla="*/ 145 w 315"/>
                  <a:gd name="T29" fmla="*/ 1 h 302"/>
                  <a:gd name="T30" fmla="*/ 80 w 315"/>
                  <a:gd name="T31" fmla="*/ 86 h 302"/>
                  <a:gd name="T32" fmla="*/ 73 w 315"/>
                  <a:gd name="T33" fmla="*/ 127 h 302"/>
                  <a:gd name="T34" fmla="*/ 71 w 315"/>
                  <a:gd name="T35" fmla="*/ 141 h 302"/>
                  <a:gd name="T36" fmla="*/ 70 w 315"/>
                  <a:gd name="T37" fmla="*/ 15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5" h="302">
                    <a:moveTo>
                      <a:pt x="70" y="148"/>
                    </a:moveTo>
                    <a:cubicBezTo>
                      <a:pt x="34" y="153"/>
                      <a:pt x="0" y="209"/>
                      <a:pt x="12" y="242"/>
                    </a:cubicBezTo>
                    <a:cubicBezTo>
                      <a:pt x="26" y="282"/>
                      <a:pt x="91" y="290"/>
                      <a:pt x="126" y="293"/>
                    </a:cubicBezTo>
                    <a:cubicBezTo>
                      <a:pt x="159" y="296"/>
                      <a:pt x="202" y="302"/>
                      <a:pt x="222" y="267"/>
                    </a:cubicBezTo>
                    <a:cubicBezTo>
                      <a:pt x="227" y="258"/>
                      <a:pt x="230" y="239"/>
                      <a:pt x="230" y="228"/>
                    </a:cubicBezTo>
                    <a:cubicBezTo>
                      <a:pt x="230" y="215"/>
                      <a:pt x="222" y="205"/>
                      <a:pt x="223" y="192"/>
                    </a:cubicBezTo>
                    <a:cubicBezTo>
                      <a:pt x="225" y="165"/>
                      <a:pt x="248" y="134"/>
                      <a:pt x="265" y="115"/>
                    </a:cubicBezTo>
                    <a:cubicBezTo>
                      <a:pt x="276" y="103"/>
                      <a:pt x="315" y="81"/>
                      <a:pt x="300" y="60"/>
                    </a:cubicBezTo>
                    <a:cubicBezTo>
                      <a:pt x="279" y="33"/>
                      <a:pt x="235" y="80"/>
                      <a:pt x="224" y="95"/>
                    </a:cubicBezTo>
                    <a:cubicBezTo>
                      <a:pt x="208" y="118"/>
                      <a:pt x="188" y="157"/>
                      <a:pt x="191" y="187"/>
                    </a:cubicBezTo>
                    <a:cubicBezTo>
                      <a:pt x="166" y="167"/>
                      <a:pt x="134" y="164"/>
                      <a:pt x="105" y="155"/>
                    </a:cubicBezTo>
                    <a:cubicBezTo>
                      <a:pt x="103" y="141"/>
                      <a:pt x="114" y="121"/>
                      <a:pt x="119" y="108"/>
                    </a:cubicBezTo>
                    <a:cubicBezTo>
                      <a:pt x="127" y="87"/>
                      <a:pt x="137" y="67"/>
                      <a:pt x="151" y="49"/>
                    </a:cubicBezTo>
                    <a:cubicBezTo>
                      <a:pt x="158" y="39"/>
                      <a:pt x="173" y="27"/>
                      <a:pt x="171" y="14"/>
                    </a:cubicBezTo>
                    <a:cubicBezTo>
                      <a:pt x="169" y="1"/>
                      <a:pt x="157" y="0"/>
                      <a:pt x="145" y="1"/>
                    </a:cubicBezTo>
                    <a:cubicBezTo>
                      <a:pt x="108" y="7"/>
                      <a:pt x="88" y="54"/>
                      <a:pt x="80" y="86"/>
                    </a:cubicBezTo>
                    <a:cubicBezTo>
                      <a:pt x="76" y="100"/>
                      <a:pt x="75" y="113"/>
                      <a:pt x="73" y="127"/>
                    </a:cubicBezTo>
                    <a:cubicBezTo>
                      <a:pt x="72" y="132"/>
                      <a:pt x="72" y="136"/>
                      <a:pt x="71" y="141"/>
                    </a:cubicBezTo>
                    <a:cubicBezTo>
                      <a:pt x="70" y="146"/>
                      <a:pt x="68" y="151"/>
                      <a:pt x="70" y="150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4" name="Freeform 1225"/>
              <p:cNvSpPr>
                <a:spLocks noEditPoints="1"/>
              </p:cNvSpPr>
              <p:nvPr/>
            </p:nvSpPr>
            <p:spPr bwMode="auto">
              <a:xfrm>
                <a:off x="542" y="2113"/>
                <a:ext cx="833" cy="830"/>
              </a:xfrm>
              <a:custGeom>
                <a:avLst/>
                <a:gdLst>
                  <a:gd name="T0" fmla="*/ 70 w 306"/>
                  <a:gd name="T1" fmla="*/ 89 h 305"/>
                  <a:gd name="T2" fmla="*/ 63 w 306"/>
                  <a:gd name="T3" fmla="*/ 129 h 305"/>
                  <a:gd name="T4" fmla="*/ 61 w 306"/>
                  <a:gd name="T5" fmla="*/ 144 h 305"/>
                  <a:gd name="T6" fmla="*/ 60 w 306"/>
                  <a:gd name="T7" fmla="*/ 150 h 305"/>
                  <a:gd name="T8" fmla="*/ 0 w 306"/>
                  <a:gd name="T9" fmla="*/ 230 h 305"/>
                  <a:gd name="T10" fmla="*/ 118 w 306"/>
                  <a:gd name="T11" fmla="*/ 298 h 305"/>
                  <a:gd name="T12" fmla="*/ 215 w 306"/>
                  <a:gd name="T13" fmla="*/ 271 h 305"/>
                  <a:gd name="T14" fmla="*/ 220 w 306"/>
                  <a:gd name="T15" fmla="*/ 213 h 305"/>
                  <a:gd name="T16" fmla="*/ 258 w 306"/>
                  <a:gd name="T17" fmla="*/ 119 h 305"/>
                  <a:gd name="T18" fmla="*/ 293 w 306"/>
                  <a:gd name="T19" fmla="*/ 62 h 305"/>
                  <a:gd name="T20" fmla="*/ 215 w 306"/>
                  <a:gd name="T21" fmla="*/ 97 h 305"/>
                  <a:gd name="T22" fmla="*/ 182 w 306"/>
                  <a:gd name="T23" fmla="*/ 186 h 305"/>
                  <a:gd name="T24" fmla="*/ 98 w 306"/>
                  <a:gd name="T25" fmla="*/ 157 h 305"/>
                  <a:gd name="T26" fmla="*/ 108 w 306"/>
                  <a:gd name="T27" fmla="*/ 123 h 305"/>
                  <a:gd name="T28" fmla="*/ 144 w 306"/>
                  <a:gd name="T29" fmla="*/ 53 h 305"/>
                  <a:gd name="T30" fmla="*/ 165 w 306"/>
                  <a:gd name="T31" fmla="*/ 19 h 305"/>
                  <a:gd name="T32" fmla="*/ 137 w 306"/>
                  <a:gd name="T33" fmla="*/ 3 h 305"/>
                  <a:gd name="T34" fmla="*/ 65 w 306"/>
                  <a:gd name="T35" fmla="*/ 144 h 305"/>
                  <a:gd name="T36" fmla="*/ 67 w 306"/>
                  <a:gd name="T37" fmla="*/ 130 h 305"/>
                  <a:gd name="T38" fmla="*/ 73 w 306"/>
                  <a:gd name="T39" fmla="*/ 90 h 305"/>
                  <a:gd name="T40" fmla="*/ 161 w 306"/>
                  <a:gd name="T41" fmla="*/ 17 h 305"/>
                  <a:gd name="T42" fmla="*/ 141 w 306"/>
                  <a:gd name="T43" fmla="*/ 51 h 305"/>
                  <a:gd name="T44" fmla="*/ 105 w 306"/>
                  <a:gd name="T45" fmla="*/ 121 h 305"/>
                  <a:gd name="T46" fmla="*/ 96 w 306"/>
                  <a:gd name="T47" fmla="*/ 160 h 305"/>
                  <a:gd name="T48" fmla="*/ 182 w 306"/>
                  <a:gd name="T49" fmla="*/ 191 h 305"/>
                  <a:gd name="T50" fmla="*/ 185 w 306"/>
                  <a:gd name="T51" fmla="*/ 190 h 305"/>
                  <a:gd name="T52" fmla="*/ 275 w 306"/>
                  <a:gd name="T53" fmla="*/ 57 h 305"/>
                  <a:gd name="T54" fmla="*/ 267 w 306"/>
                  <a:gd name="T55" fmla="*/ 107 h 305"/>
                  <a:gd name="T56" fmla="*/ 213 w 306"/>
                  <a:gd name="T57" fmla="*/ 195 h 305"/>
                  <a:gd name="T58" fmla="*/ 220 w 306"/>
                  <a:gd name="T59" fmla="*/ 231 h 305"/>
                  <a:gd name="T60" fmla="*/ 125 w 306"/>
                  <a:gd name="T61" fmla="*/ 295 h 305"/>
                  <a:gd name="T62" fmla="*/ 5 w 306"/>
                  <a:gd name="T63" fmla="*/ 245 h 305"/>
                  <a:gd name="T64" fmla="*/ 16 w 306"/>
                  <a:gd name="T65" fmla="*/ 188 h 305"/>
                  <a:gd name="T66" fmla="*/ 60 w 306"/>
                  <a:gd name="T67" fmla="*/ 154 h 305"/>
                  <a:gd name="T68" fmla="*/ 64 w 306"/>
                  <a:gd name="T69" fmla="*/ 153 h 305"/>
                  <a:gd name="T70" fmla="*/ 63 w 306"/>
                  <a:gd name="T71" fmla="*/ 152 h 305"/>
                  <a:gd name="T72" fmla="*/ 64 w 306"/>
                  <a:gd name="T73" fmla="*/ 151 h 305"/>
                  <a:gd name="T74" fmla="*/ 64 w 306"/>
                  <a:gd name="T75" fmla="*/ 150 h 305"/>
                  <a:gd name="T76" fmla="*/ 182 w 306"/>
                  <a:gd name="T77" fmla="*/ 190 h 305"/>
                  <a:gd name="T78" fmla="*/ 182 w 306"/>
                  <a:gd name="T79" fmla="*/ 19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6" h="305">
                    <a:moveTo>
                      <a:pt x="137" y="3"/>
                    </a:moveTo>
                    <a:cubicBezTo>
                      <a:pt x="93" y="9"/>
                      <a:pt x="75" y="70"/>
                      <a:pt x="70" y="89"/>
                    </a:cubicBezTo>
                    <a:cubicBezTo>
                      <a:pt x="68" y="99"/>
                      <a:pt x="66" y="109"/>
                      <a:pt x="65" y="118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0" y="149"/>
                      <a:pt x="60" y="150"/>
                      <a:pt x="60" y="150"/>
                    </a:cubicBezTo>
                    <a:cubicBezTo>
                      <a:pt x="43" y="153"/>
                      <a:pt x="26" y="166"/>
                      <a:pt x="14" y="186"/>
                    </a:cubicBezTo>
                    <a:cubicBezTo>
                      <a:pt x="5" y="201"/>
                      <a:pt x="0" y="217"/>
                      <a:pt x="0" y="230"/>
                    </a:cubicBezTo>
                    <a:cubicBezTo>
                      <a:pt x="0" y="236"/>
                      <a:pt x="0" y="241"/>
                      <a:pt x="2" y="246"/>
                    </a:cubicBezTo>
                    <a:cubicBezTo>
                      <a:pt x="16" y="285"/>
                      <a:pt x="75" y="294"/>
                      <a:pt x="118" y="298"/>
                    </a:cubicBezTo>
                    <a:cubicBezTo>
                      <a:pt x="125" y="298"/>
                      <a:pt x="125" y="298"/>
                      <a:pt x="125" y="298"/>
                    </a:cubicBezTo>
                    <a:cubicBezTo>
                      <a:pt x="157" y="301"/>
                      <a:pt x="197" y="305"/>
                      <a:pt x="215" y="271"/>
                    </a:cubicBezTo>
                    <a:cubicBezTo>
                      <a:pt x="221" y="261"/>
                      <a:pt x="224" y="241"/>
                      <a:pt x="224" y="231"/>
                    </a:cubicBezTo>
                    <a:cubicBezTo>
                      <a:pt x="224" y="225"/>
                      <a:pt x="222" y="219"/>
                      <a:pt x="220" y="213"/>
                    </a:cubicBezTo>
                    <a:cubicBezTo>
                      <a:pt x="218" y="207"/>
                      <a:pt x="216" y="201"/>
                      <a:pt x="217" y="195"/>
                    </a:cubicBezTo>
                    <a:cubicBezTo>
                      <a:pt x="219" y="165"/>
                      <a:pt x="249" y="129"/>
                      <a:pt x="258" y="119"/>
                    </a:cubicBezTo>
                    <a:cubicBezTo>
                      <a:pt x="261" y="117"/>
                      <a:pt x="264" y="114"/>
                      <a:pt x="269" y="110"/>
                    </a:cubicBezTo>
                    <a:cubicBezTo>
                      <a:pt x="285" y="97"/>
                      <a:pt x="306" y="79"/>
                      <a:pt x="293" y="62"/>
                    </a:cubicBezTo>
                    <a:cubicBezTo>
                      <a:pt x="289" y="56"/>
                      <a:pt x="283" y="53"/>
                      <a:pt x="275" y="53"/>
                    </a:cubicBezTo>
                    <a:cubicBezTo>
                      <a:pt x="251" y="54"/>
                      <a:pt x="221" y="88"/>
                      <a:pt x="215" y="97"/>
                    </a:cubicBezTo>
                    <a:cubicBezTo>
                      <a:pt x="199" y="119"/>
                      <a:pt x="181" y="154"/>
                      <a:pt x="181" y="183"/>
                    </a:cubicBezTo>
                    <a:cubicBezTo>
                      <a:pt x="181" y="184"/>
                      <a:pt x="182" y="185"/>
                      <a:pt x="182" y="186"/>
                    </a:cubicBezTo>
                    <a:cubicBezTo>
                      <a:pt x="163" y="173"/>
                      <a:pt x="140" y="167"/>
                      <a:pt x="118" y="162"/>
                    </a:cubicBezTo>
                    <a:cubicBezTo>
                      <a:pt x="118" y="162"/>
                      <a:pt x="101" y="158"/>
                      <a:pt x="98" y="157"/>
                    </a:cubicBezTo>
                    <a:cubicBezTo>
                      <a:pt x="98" y="157"/>
                      <a:pt x="98" y="156"/>
                      <a:pt x="98" y="156"/>
                    </a:cubicBezTo>
                    <a:cubicBezTo>
                      <a:pt x="98" y="146"/>
                      <a:pt x="104" y="134"/>
                      <a:pt x="108" y="123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20" y="90"/>
                      <a:pt x="131" y="71"/>
                      <a:pt x="144" y="53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7" y="37"/>
                      <a:pt x="165" y="29"/>
                      <a:pt x="165" y="19"/>
                    </a:cubicBezTo>
                    <a:cubicBezTo>
                      <a:pt x="165" y="18"/>
                      <a:pt x="165" y="18"/>
                      <a:pt x="165" y="17"/>
                    </a:cubicBezTo>
                    <a:cubicBezTo>
                      <a:pt x="163" y="5"/>
                      <a:pt x="153" y="0"/>
                      <a:pt x="137" y="3"/>
                    </a:cubicBezTo>
                    <a:close/>
                    <a:moveTo>
                      <a:pt x="64" y="150"/>
                    </a:moveTo>
                    <a:cubicBezTo>
                      <a:pt x="65" y="144"/>
                      <a:pt x="65" y="144"/>
                      <a:pt x="65" y="144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19"/>
                      <a:pt x="68" y="119"/>
                    </a:cubicBezTo>
                    <a:cubicBezTo>
                      <a:pt x="70" y="109"/>
                      <a:pt x="71" y="99"/>
                      <a:pt x="73" y="90"/>
                    </a:cubicBezTo>
                    <a:cubicBezTo>
                      <a:pt x="78" y="72"/>
                      <a:pt x="96" y="12"/>
                      <a:pt x="137" y="6"/>
                    </a:cubicBezTo>
                    <a:cubicBezTo>
                      <a:pt x="147" y="4"/>
                      <a:pt x="159" y="5"/>
                      <a:pt x="161" y="17"/>
                    </a:cubicBezTo>
                    <a:cubicBezTo>
                      <a:pt x="163" y="26"/>
                      <a:pt x="155" y="35"/>
                      <a:pt x="148" y="43"/>
                    </a:cubicBezTo>
                    <a:cubicBezTo>
                      <a:pt x="141" y="51"/>
                      <a:pt x="141" y="51"/>
                      <a:pt x="141" y="51"/>
                    </a:cubicBezTo>
                    <a:cubicBezTo>
                      <a:pt x="128" y="69"/>
                      <a:pt x="117" y="89"/>
                      <a:pt x="109" y="110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0" y="134"/>
                      <a:pt x="94" y="148"/>
                      <a:pt x="95" y="159"/>
                    </a:cubicBezTo>
                    <a:cubicBezTo>
                      <a:pt x="95" y="159"/>
                      <a:pt x="96" y="160"/>
                      <a:pt x="96" y="160"/>
                    </a:cubicBezTo>
                    <a:cubicBezTo>
                      <a:pt x="117" y="165"/>
                      <a:pt x="117" y="165"/>
                      <a:pt x="117" y="165"/>
                    </a:cubicBezTo>
                    <a:cubicBezTo>
                      <a:pt x="140" y="171"/>
                      <a:pt x="163" y="176"/>
                      <a:pt x="182" y="191"/>
                    </a:cubicBezTo>
                    <a:cubicBezTo>
                      <a:pt x="183" y="192"/>
                      <a:pt x="184" y="192"/>
                      <a:pt x="184" y="191"/>
                    </a:cubicBezTo>
                    <a:cubicBezTo>
                      <a:pt x="185" y="191"/>
                      <a:pt x="185" y="190"/>
                      <a:pt x="185" y="190"/>
                    </a:cubicBezTo>
                    <a:cubicBezTo>
                      <a:pt x="182" y="163"/>
                      <a:pt x="199" y="125"/>
                      <a:pt x="218" y="99"/>
                    </a:cubicBezTo>
                    <a:cubicBezTo>
                      <a:pt x="226" y="88"/>
                      <a:pt x="254" y="57"/>
                      <a:pt x="275" y="57"/>
                    </a:cubicBezTo>
                    <a:cubicBezTo>
                      <a:pt x="282" y="57"/>
                      <a:pt x="286" y="59"/>
                      <a:pt x="290" y="64"/>
                    </a:cubicBezTo>
                    <a:cubicBezTo>
                      <a:pt x="301" y="79"/>
                      <a:pt x="281" y="95"/>
                      <a:pt x="267" y="107"/>
                    </a:cubicBezTo>
                    <a:cubicBezTo>
                      <a:pt x="262" y="111"/>
                      <a:pt x="258" y="114"/>
                      <a:pt x="256" y="117"/>
                    </a:cubicBezTo>
                    <a:cubicBezTo>
                      <a:pt x="246" y="127"/>
                      <a:pt x="216" y="163"/>
                      <a:pt x="213" y="195"/>
                    </a:cubicBezTo>
                    <a:cubicBezTo>
                      <a:pt x="213" y="202"/>
                      <a:pt x="215" y="208"/>
                      <a:pt x="217" y="214"/>
                    </a:cubicBezTo>
                    <a:cubicBezTo>
                      <a:pt x="219" y="220"/>
                      <a:pt x="220" y="225"/>
                      <a:pt x="220" y="231"/>
                    </a:cubicBezTo>
                    <a:cubicBezTo>
                      <a:pt x="220" y="242"/>
                      <a:pt x="217" y="261"/>
                      <a:pt x="212" y="269"/>
                    </a:cubicBezTo>
                    <a:cubicBezTo>
                      <a:pt x="195" y="301"/>
                      <a:pt x="156" y="298"/>
                      <a:pt x="125" y="295"/>
                    </a:cubicBezTo>
                    <a:cubicBezTo>
                      <a:pt x="118" y="294"/>
                      <a:pt x="118" y="294"/>
                      <a:pt x="118" y="294"/>
                    </a:cubicBezTo>
                    <a:cubicBezTo>
                      <a:pt x="76" y="291"/>
                      <a:pt x="19" y="282"/>
                      <a:pt x="5" y="245"/>
                    </a:cubicBezTo>
                    <a:cubicBezTo>
                      <a:pt x="4" y="240"/>
                      <a:pt x="3" y="236"/>
                      <a:pt x="3" y="230"/>
                    </a:cubicBezTo>
                    <a:cubicBezTo>
                      <a:pt x="3" y="217"/>
                      <a:pt x="8" y="202"/>
                      <a:pt x="16" y="188"/>
                    </a:cubicBezTo>
                    <a:cubicBezTo>
                      <a:pt x="28" y="169"/>
                      <a:pt x="45" y="156"/>
                      <a:pt x="60" y="153"/>
                    </a:cubicBezTo>
                    <a:cubicBezTo>
                      <a:pt x="60" y="154"/>
                      <a:pt x="60" y="154"/>
                      <a:pt x="60" y="154"/>
                    </a:cubicBezTo>
                    <a:cubicBezTo>
                      <a:pt x="61" y="154"/>
                      <a:pt x="61" y="155"/>
                      <a:pt x="63" y="154"/>
                    </a:cubicBezTo>
                    <a:cubicBezTo>
                      <a:pt x="63" y="154"/>
                      <a:pt x="64" y="153"/>
                      <a:pt x="64" y="153"/>
                    </a:cubicBezTo>
                    <a:cubicBezTo>
                      <a:pt x="64" y="153"/>
                      <a:pt x="64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4" y="152"/>
                      <a:pt x="64" y="152"/>
                      <a:pt x="64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64" y="151"/>
                      <a:pt x="63" y="151"/>
                      <a:pt x="63" y="151"/>
                    </a:cubicBezTo>
                    <a:cubicBezTo>
                      <a:pt x="63" y="150"/>
                      <a:pt x="64" y="150"/>
                      <a:pt x="64" y="150"/>
                    </a:cubicBezTo>
                    <a:close/>
                    <a:moveTo>
                      <a:pt x="182" y="190"/>
                    </a:move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5" name="Freeform 1226"/>
              <p:cNvSpPr>
                <a:spLocks/>
              </p:cNvSpPr>
              <p:nvPr/>
            </p:nvSpPr>
            <p:spPr bwMode="auto">
              <a:xfrm>
                <a:off x="762" y="2696"/>
                <a:ext cx="30" cy="65"/>
              </a:xfrm>
              <a:custGeom>
                <a:avLst/>
                <a:gdLst>
                  <a:gd name="T0" fmla="*/ 7 w 11"/>
                  <a:gd name="T1" fmla="*/ 2 h 24"/>
                  <a:gd name="T2" fmla="*/ 6 w 11"/>
                  <a:gd name="T3" fmla="*/ 5 h 24"/>
                  <a:gd name="T4" fmla="*/ 0 w 11"/>
                  <a:gd name="T5" fmla="*/ 22 h 24"/>
                  <a:gd name="T6" fmla="*/ 1 w 11"/>
                  <a:gd name="T7" fmla="*/ 24 h 24"/>
                  <a:gd name="T8" fmla="*/ 3 w 11"/>
                  <a:gd name="T9" fmla="*/ 23 h 24"/>
                  <a:gd name="T10" fmla="*/ 9 w 11"/>
                  <a:gd name="T11" fmla="*/ 6 h 24"/>
                  <a:gd name="T12" fmla="*/ 10 w 11"/>
                  <a:gd name="T13" fmla="*/ 3 h 24"/>
                  <a:gd name="T14" fmla="*/ 9 w 11"/>
                  <a:gd name="T15" fmla="*/ 1 h 24"/>
                  <a:gd name="T16" fmla="*/ 7 w 11"/>
                  <a:gd name="T1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7" y="2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3" y="11"/>
                      <a:pt x="1" y="16"/>
                      <a:pt x="0" y="22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4"/>
                      <a:pt x="3" y="23"/>
                    </a:cubicBezTo>
                    <a:cubicBezTo>
                      <a:pt x="4" y="17"/>
                      <a:pt x="7" y="12"/>
                      <a:pt x="9" y="6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6" name="Freeform 1227"/>
              <p:cNvSpPr>
                <a:spLocks/>
              </p:cNvSpPr>
              <p:nvPr/>
            </p:nvSpPr>
            <p:spPr bwMode="auto">
              <a:xfrm>
                <a:off x="721" y="2750"/>
                <a:ext cx="71" cy="38"/>
              </a:xfrm>
              <a:custGeom>
                <a:avLst/>
                <a:gdLst>
                  <a:gd name="T0" fmla="*/ 9 w 26"/>
                  <a:gd name="T1" fmla="*/ 13 h 14"/>
                  <a:gd name="T2" fmla="*/ 6 w 26"/>
                  <a:gd name="T3" fmla="*/ 2 h 14"/>
                  <a:gd name="T4" fmla="*/ 26 w 26"/>
                  <a:gd name="T5" fmla="*/ 6 h 14"/>
                  <a:gd name="T6" fmla="*/ 12 w 26"/>
                  <a:gd name="T7" fmla="*/ 14 h 14"/>
                  <a:gd name="T8" fmla="*/ 14 w 26"/>
                  <a:gd name="T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9" y="13"/>
                    </a:moveTo>
                    <a:cubicBezTo>
                      <a:pt x="4" y="12"/>
                      <a:pt x="0" y="6"/>
                      <a:pt x="6" y="2"/>
                    </a:cubicBezTo>
                    <a:cubicBezTo>
                      <a:pt x="11" y="0"/>
                      <a:pt x="22" y="4"/>
                      <a:pt x="26" y="6"/>
                    </a:cubicBezTo>
                    <a:cubicBezTo>
                      <a:pt x="23" y="10"/>
                      <a:pt x="18" y="13"/>
                      <a:pt x="12" y="14"/>
                    </a:cubicBezTo>
                    <a:cubicBezTo>
                      <a:pt x="10" y="14"/>
                      <a:pt x="13" y="13"/>
                      <a:pt x="14" y="13"/>
                    </a:cubicBezTo>
                  </a:path>
                </a:pathLst>
              </a:custGeom>
              <a:solidFill>
                <a:srgbClr val="E0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7" name="Freeform 1228"/>
              <p:cNvSpPr>
                <a:spLocks noEditPoints="1"/>
              </p:cNvSpPr>
              <p:nvPr/>
            </p:nvSpPr>
            <p:spPr bwMode="auto">
              <a:xfrm>
                <a:off x="724" y="2742"/>
                <a:ext cx="74" cy="52"/>
              </a:xfrm>
              <a:custGeom>
                <a:avLst/>
                <a:gdLst>
                  <a:gd name="T0" fmla="*/ 4 w 27"/>
                  <a:gd name="T1" fmla="*/ 4 h 19"/>
                  <a:gd name="T2" fmla="*/ 0 w 27"/>
                  <a:gd name="T3" fmla="*/ 11 h 19"/>
                  <a:gd name="T4" fmla="*/ 8 w 27"/>
                  <a:gd name="T5" fmla="*/ 17 h 19"/>
                  <a:gd name="T6" fmla="*/ 9 w 27"/>
                  <a:gd name="T7" fmla="*/ 17 h 19"/>
                  <a:gd name="T8" fmla="*/ 9 w 27"/>
                  <a:gd name="T9" fmla="*/ 17 h 19"/>
                  <a:gd name="T10" fmla="*/ 11 w 27"/>
                  <a:gd name="T11" fmla="*/ 19 h 19"/>
                  <a:gd name="T12" fmla="*/ 27 w 27"/>
                  <a:gd name="T13" fmla="*/ 10 h 19"/>
                  <a:gd name="T14" fmla="*/ 27 w 27"/>
                  <a:gd name="T15" fmla="*/ 8 h 19"/>
                  <a:gd name="T16" fmla="*/ 26 w 27"/>
                  <a:gd name="T17" fmla="*/ 7 h 19"/>
                  <a:gd name="T18" fmla="*/ 4 w 27"/>
                  <a:gd name="T19" fmla="*/ 4 h 19"/>
                  <a:gd name="T20" fmla="*/ 8 w 27"/>
                  <a:gd name="T21" fmla="*/ 14 h 19"/>
                  <a:gd name="T22" fmla="*/ 4 w 27"/>
                  <a:gd name="T23" fmla="*/ 10 h 19"/>
                  <a:gd name="T24" fmla="*/ 4 w 27"/>
                  <a:gd name="T25" fmla="*/ 10 h 19"/>
                  <a:gd name="T26" fmla="*/ 6 w 27"/>
                  <a:gd name="T27" fmla="*/ 7 h 19"/>
                  <a:gd name="T28" fmla="*/ 22 w 27"/>
                  <a:gd name="T29" fmla="*/ 9 h 19"/>
                  <a:gd name="T30" fmla="*/ 13 w 27"/>
                  <a:gd name="T31" fmla="*/ 14 h 19"/>
                  <a:gd name="T32" fmla="*/ 11 w 27"/>
                  <a:gd name="T33" fmla="*/ 14 h 19"/>
                  <a:gd name="T34" fmla="*/ 10 w 27"/>
                  <a:gd name="T35" fmla="*/ 15 h 19"/>
                  <a:gd name="T36" fmla="*/ 10 w 27"/>
                  <a:gd name="T37" fmla="*/ 15 h 19"/>
                  <a:gd name="T38" fmla="*/ 8 w 27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9">
                    <a:moveTo>
                      <a:pt x="4" y="4"/>
                    </a:move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4" y="17"/>
                      <a:pt x="8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9"/>
                      <a:pt x="11" y="19"/>
                    </a:cubicBezTo>
                    <a:cubicBezTo>
                      <a:pt x="18" y="17"/>
                      <a:pt x="23" y="14"/>
                      <a:pt x="27" y="10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7" y="8"/>
                      <a:pt x="27" y="7"/>
                      <a:pt x="26" y="7"/>
                    </a:cubicBezTo>
                    <a:cubicBezTo>
                      <a:pt x="23" y="6"/>
                      <a:pt x="10" y="0"/>
                      <a:pt x="4" y="4"/>
                    </a:cubicBezTo>
                    <a:close/>
                    <a:moveTo>
                      <a:pt x="8" y="14"/>
                    </a:moveTo>
                    <a:cubicBezTo>
                      <a:pt x="6" y="14"/>
                      <a:pt x="4" y="12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5" y="8"/>
                      <a:pt x="6" y="7"/>
                    </a:cubicBezTo>
                    <a:cubicBezTo>
                      <a:pt x="9" y="5"/>
                      <a:pt x="17" y="7"/>
                      <a:pt x="22" y="9"/>
                    </a:cubicBezTo>
                    <a:cubicBezTo>
                      <a:pt x="20" y="11"/>
                      <a:pt x="17" y="13"/>
                      <a:pt x="13" y="14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9" y="14"/>
                      <a:pt x="8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8" name="Freeform 1229"/>
              <p:cNvSpPr>
                <a:spLocks/>
              </p:cNvSpPr>
              <p:nvPr/>
            </p:nvSpPr>
            <p:spPr bwMode="auto">
              <a:xfrm>
                <a:off x="661" y="2783"/>
                <a:ext cx="101" cy="62"/>
              </a:xfrm>
              <a:custGeom>
                <a:avLst/>
                <a:gdLst>
                  <a:gd name="T0" fmla="*/ 34 w 37"/>
                  <a:gd name="T1" fmla="*/ 0 h 23"/>
                  <a:gd name="T2" fmla="*/ 32 w 37"/>
                  <a:gd name="T3" fmla="*/ 2 h 23"/>
                  <a:gd name="T4" fmla="*/ 25 w 37"/>
                  <a:gd name="T5" fmla="*/ 17 h 23"/>
                  <a:gd name="T6" fmla="*/ 6 w 37"/>
                  <a:gd name="T7" fmla="*/ 14 h 23"/>
                  <a:gd name="T8" fmla="*/ 5 w 37"/>
                  <a:gd name="T9" fmla="*/ 4 h 23"/>
                  <a:gd name="T10" fmla="*/ 5 w 37"/>
                  <a:gd name="T11" fmla="*/ 2 h 23"/>
                  <a:gd name="T12" fmla="*/ 2 w 37"/>
                  <a:gd name="T13" fmla="*/ 3 h 23"/>
                  <a:gd name="T14" fmla="*/ 4 w 37"/>
                  <a:gd name="T15" fmla="*/ 16 h 23"/>
                  <a:gd name="T16" fmla="*/ 26 w 37"/>
                  <a:gd name="T17" fmla="*/ 20 h 23"/>
                  <a:gd name="T18" fmla="*/ 36 w 37"/>
                  <a:gd name="T19" fmla="*/ 2 h 23"/>
                  <a:gd name="T20" fmla="*/ 34 w 3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3">
                    <a:moveTo>
                      <a:pt x="34" y="0"/>
                    </a:moveTo>
                    <a:cubicBezTo>
                      <a:pt x="33" y="0"/>
                      <a:pt x="32" y="1"/>
                      <a:pt x="32" y="2"/>
                    </a:cubicBezTo>
                    <a:cubicBezTo>
                      <a:pt x="33" y="12"/>
                      <a:pt x="29" y="15"/>
                      <a:pt x="25" y="17"/>
                    </a:cubicBezTo>
                    <a:cubicBezTo>
                      <a:pt x="19" y="20"/>
                      <a:pt x="10" y="18"/>
                      <a:pt x="6" y="14"/>
                    </a:cubicBezTo>
                    <a:cubicBezTo>
                      <a:pt x="5" y="12"/>
                      <a:pt x="3" y="9"/>
                      <a:pt x="5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0" y="7"/>
                      <a:pt x="0" y="12"/>
                      <a:pt x="4" y="16"/>
                    </a:cubicBezTo>
                    <a:cubicBezTo>
                      <a:pt x="9" y="21"/>
                      <a:pt x="19" y="23"/>
                      <a:pt x="26" y="20"/>
                    </a:cubicBezTo>
                    <a:cubicBezTo>
                      <a:pt x="30" y="19"/>
                      <a:pt x="37" y="14"/>
                      <a:pt x="36" y="2"/>
                    </a:cubicBezTo>
                    <a:cubicBezTo>
                      <a:pt x="36" y="1"/>
                      <a:pt x="35" y="0"/>
                      <a:pt x="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9" name="Freeform 1230"/>
              <p:cNvSpPr>
                <a:spLocks/>
              </p:cNvSpPr>
              <p:nvPr/>
            </p:nvSpPr>
            <p:spPr bwMode="auto">
              <a:xfrm>
                <a:off x="740" y="2799"/>
                <a:ext cx="142" cy="101"/>
              </a:xfrm>
              <a:custGeom>
                <a:avLst/>
                <a:gdLst>
                  <a:gd name="T0" fmla="*/ 4 w 52"/>
                  <a:gd name="T1" fmla="*/ 1 h 37"/>
                  <a:gd name="T2" fmla="*/ 1 w 52"/>
                  <a:gd name="T3" fmla="*/ 15 h 37"/>
                  <a:gd name="T4" fmla="*/ 1 w 52"/>
                  <a:gd name="T5" fmla="*/ 16 h 37"/>
                  <a:gd name="T6" fmla="*/ 51 w 52"/>
                  <a:gd name="T7" fmla="*/ 22 h 37"/>
                  <a:gd name="T8" fmla="*/ 51 w 52"/>
                  <a:gd name="T9" fmla="*/ 19 h 37"/>
                  <a:gd name="T10" fmla="*/ 49 w 52"/>
                  <a:gd name="T11" fmla="*/ 19 h 37"/>
                  <a:gd name="T12" fmla="*/ 4 w 52"/>
                  <a:gd name="T13" fmla="*/ 14 h 37"/>
                  <a:gd name="T14" fmla="*/ 4 w 52"/>
                  <a:gd name="T15" fmla="*/ 11 h 37"/>
                  <a:gd name="T16" fmla="*/ 6 w 52"/>
                  <a:gd name="T17" fmla="*/ 3 h 37"/>
                  <a:gd name="T18" fmla="*/ 7 w 52"/>
                  <a:gd name="T19" fmla="*/ 2 h 37"/>
                  <a:gd name="T20" fmla="*/ 6 w 52"/>
                  <a:gd name="T21" fmla="*/ 0 h 37"/>
                  <a:gd name="T22" fmla="*/ 4 w 52"/>
                  <a:gd name="T23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37">
                    <a:moveTo>
                      <a:pt x="4" y="1"/>
                    </a:moveTo>
                    <a:cubicBezTo>
                      <a:pt x="1" y="5"/>
                      <a:pt x="0" y="10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0" y="23"/>
                      <a:pt x="33" y="37"/>
                      <a:pt x="51" y="22"/>
                    </a:cubicBezTo>
                    <a:cubicBezTo>
                      <a:pt x="52" y="21"/>
                      <a:pt x="52" y="20"/>
                      <a:pt x="51" y="19"/>
                    </a:cubicBezTo>
                    <a:cubicBezTo>
                      <a:pt x="51" y="19"/>
                      <a:pt x="49" y="19"/>
                      <a:pt x="49" y="19"/>
                    </a:cubicBezTo>
                    <a:cubicBezTo>
                      <a:pt x="33" y="33"/>
                      <a:pt x="13" y="20"/>
                      <a:pt x="4" y="14"/>
                    </a:cubicBezTo>
                    <a:cubicBezTo>
                      <a:pt x="4" y="13"/>
                      <a:pt x="4" y="12"/>
                      <a:pt x="4" y="11"/>
                    </a:cubicBezTo>
                    <a:cubicBezTo>
                      <a:pt x="4" y="8"/>
                      <a:pt x="5" y="5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0" name="Freeform 1231"/>
              <p:cNvSpPr>
                <a:spLocks/>
              </p:cNvSpPr>
              <p:nvPr/>
            </p:nvSpPr>
            <p:spPr bwMode="auto">
              <a:xfrm>
                <a:off x="629" y="2652"/>
                <a:ext cx="60" cy="52"/>
              </a:xfrm>
              <a:custGeom>
                <a:avLst/>
                <a:gdLst>
                  <a:gd name="T0" fmla="*/ 11 w 22"/>
                  <a:gd name="T1" fmla="*/ 5 h 19"/>
                  <a:gd name="T2" fmla="*/ 18 w 22"/>
                  <a:gd name="T3" fmla="*/ 14 h 19"/>
                  <a:gd name="T4" fmla="*/ 10 w 22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1" y="5"/>
                    </a:moveTo>
                    <a:cubicBezTo>
                      <a:pt x="0" y="7"/>
                      <a:pt x="7" y="19"/>
                      <a:pt x="18" y="14"/>
                    </a:cubicBezTo>
                    <a:cubicBezTo>
                      <a:pt x="22" y="7"/>
                      <a:pt x="18" y="0"/>
                      <a:pt x="10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1" name="Freeform 1232"/>
              <p:cNvSpPr>
                <a:spLocks/>
              </p:cNvSpPr>
              <p:nvPr/>
            </p:nvSpPr>
            <p:spPr bwMode="auto">
              <a:xfrm>
                <a:off x="961" y="2723"/>
                <a:ext cx="57" cy="52"/>
              </a:xfrm>
              <a:custGeom>
                <a:avLst/>
                <a:gdLst>
                  <a:gd name="T0" fmla="*/ 11 w 21"/>
                  <a:gd name="T1" fmla="*/ 5 h 19"/>
                  <a:gd name="T2" fmla="*/ 18 w 21"/>
                  <a:gd name="T3" fmla="*/ 14 h 19"/>
                  <a:gd name="T4" fmla="*/ 9 w 21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11" y="5"/>
                    </a:moveTo>
                    <a:cubicBezTo>
                      <a:pt x="0" y="7"/>
                      <a:pt x="6" y="19"/>
                      <a:pt x="18" y="14"/>
                    </a:cubicBezTo>
                    <a:cubicBezTo>
                      <a:pt x="21" y="7"/>
                      <a:pt x="17" y="0"/>
                      <a:pt x="9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2" name="Freeform 1233"/>
              <p:cNvSpPr>
                <a:spLocks/>
              </p:cNvSpPr>
              <p:nvPr/>
            </p:nvSpPr>
            <p:spPr bwMode="auto">
              <a:xfrm>
                <a:off x="721" y="2826"/>
                <a:ext cx="47" cy="44"/>
              </a:xfrm>
              <a:custGeom>
                <a:avLst/>
                <a:gdLst>
                  <a:gd name="T0" fmla="*/ 7 w 17"/>
                  <a:gd name="T1" fmla="*/ 15 h 16"/>
                  <a:gd name="T2" fmla="*/ 14 w 17"/>
                  <a:gd name="T3" fmla="*/ 13 h 16"/>
                  <a:gd name="T4" fmla="*/ 17 w 17"/>
                  <a:gd name="T5" fmla="*/ 10 h 16"/>
                  <a:gd name="T6" fmla="*/ 13 w 17"/>
                  <a:gd name="T7" fmla="*/ 8 h 16"/>
                  <a:gd name="T8" fmla="*/ 10 w 17"/>
                  <a:gd name="T9" fmla="*/ 4 h 16"/>
                  <a:gd name="T10" fmla="*/ 7 w 17"/>
                  <a:gd name="T11" fmla="*/ 1 h 16"/>
                  <a:gd name="T12" fmla="*/ 4 w 17"/>
                  <a:gd name="T13" fmla="*/ 3 h 16"/>
                  <a:gd name="T14" fmla="*/ 0 w 17"/>
                  <a:gd name="T15" fmla="*/ 5 h 16"/>
                  <a:gd name="T16" fmla="*/ 0 w 17"/>
                  <a:gd name="T17" fmla="*/ 10 h 16"/>
                  <a:gd name="T18" fmla="*/ 7 w 17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7" y="15"/>
                    </a:moveTo>
                    <a:cubicBezTo>
                      <a:pt x="9" y="16"/>
                      <a:pt x="12" y="14"/>
                      <a:pt x="14" y="13"/>
                    </a:cubicBezTo>
                    <a:cubicBezTo>
                      <a:pt x="14" y="12"/>
                      <a:pt x="17" y="11"/>
                      <a:pt x="17" y="10"/>
                    </a:cubicBezTo>
                    <a:cubicBezTo>
                      <a:pt x="17" y="9"/>
                      <a:pt x="14" y="8"/>
                      <a:pt x="13" y="8"/>
                    </a:cubicBezTo>
                    <a:cubicBezTo>
                      <a:pt x="12" y="7"/>
                      <a:pt x="10" y="5"/>
                      <a:pt x="10" y="4"/>
                    </a:cubicBezTo>
                    <a:cubicBezTo>
                      <a:pt x="9" y="2"/>
                      <a:pt x="9" y="0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1" y="13"/>
                      <a:pt x="3" y="15"/>
                      <a:pt x="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3" name="Freeform 1234"/>
              <p:cNvSpPr>
                <a:spLocks noEditPoints="1"/>
              </p:cNvSpPr>
              <p:nvPr/>
            </p:nvSpPr>
            <p:spPr bwMode="auto">
              <a:xfrm>
                <a:off x="716" y="2826"/>
                <a:ext cx="54" cy="46"/>
              </a:xfrm>
              <a:custGeom>
                <a:avLst/>
                <a:gdLst>
                  <a:gd name="T0" fmla="*/ 7 w 20"/>
                  <a:gd name="T1" fmla="*/ 1 h 17"/>
                  <a:gd name="T2" fmla="*/ 5 w 20"/>
                  <a:gd name="T3" fmla="*/ 1 h 17"/>
                  <a:gd name="T4" fmla="*/ 4 w 20"/>
                  <a:gd name="T5" fmla="*/ 1 h 17"/>
                  <a:gd name="T6" fmla="*/ 0 w 20"/>
                  <a:gd name="T7" fmla="*/ 5 h 17"/>
                  <a:gd name="T8" fmla="*/ 0 w 20"/>
                  <a:gd name="T9" fmla="*/ 10 h 17"/>
                  <a:gd name="T10" fmla="*/ 8 w 20"/>
                  <a:gd name="T11" fmla="*/ 17 h 17"/>
                  <a:gd name="T12" fmla="*/ 8 w 20"/>
                  <a:gd name="T13" fmla="*/ 17 h 17"/>
                  <a:gd name="T14" fmla="*/ 17 w 20"/>
                  <a:gd name="T15" fmla="*/ 14 h 17"/>
                  <a:gd name="T16" fmla="*/ 18 w 20"/>
                  <a:gd name="T17" fmla="*/ 13 h 17"/>
                  <a:gd name="T18" fmla="*/ 20 w 20"/>
                  <a:gd name="T19" fmla="*/ 10 h 17"/>
                  <a:gd name="T20" fmla="*/ 17 w 20"/>
                  <a:gd name="T21" fmla="*/ 7 h 17"/>
                  <a:gd name="T22" fmla="*/ 16 w 20"/>
                  <a:gd name="T23" fmla="*/ 6 h 17"/>
                  <a:gd name="T24" fmla="*/ 13 w 20"/>
                  <a:gd name="T25" fmla="*/ 3 h 17"/>
                  <a:gd name="T26" fmla="*/ 13 w 20"/>
                  <a:gd name="T27" fmla="*/ 2 h 17"/>
                  <a:gd name="T28" fmla="*/ 11 w 20"/>
                  <a:gd name="T29" fmla="*/ 0 h 17"/>
                  <a:gd name="T30" fmla="*/ 8 w 20"/>
                  <a:gd name="T31" fmla="*/ 0 h 17"/>
                  <a:gd name="T32" fmla="*/ 7 w 20"/>
                  <a:gd name="T33" fmla="*/ 1 h 17"/>
                  <a:gd name="T34" fmla="*/ 5 w 20"/>
                  <a:gd name="T35" fmla="*/ 5 h 17"/>
                  <a:gd name="T36" fmla="*/ 6 w 20"/>
                  <a:gd name="T37" fmla="*/ 4 h 17"/>
                  <a:gd name="T38" fmla="*/ 8 w 20"/>
                  <a:gd name="T39" fmla="*/ 3 h 17"/>
                  <a:gd name="T40" fmla="*/ 9 w 20"/>
                  <a:gd name="T41" fmla="*/ 3 h 17"/>
                  <a:gd name="T42" fmla="*/ 9 w 20"/>
                  <a:gd name="T43" fmla="*/ 3 h 17"/>
                  <a:gd name="T44" fmla="*/ 10 w 20"/>
                  <a:gd name="T45" fmla="*/ 3 h 17"/>
                  <a:gd name="T46" fmla="*/ 10 w 20"/>
                  <a:gd name="T47" fmla="*/ 5 h 17"/>
                  <a:gd name="T48" fmla="*/ 14 w 20"/>
                  <a:gd name="T49" fmla="*/ 9 h 17"/>
                  <a:gd name="T50" fmla="*/ 16 w 20"/>
                  <a:gd name="T51" fmla="*/ 10 h 17"/>
                  <a:gd name="T52" fmla="*/ 16 w 20"/>
                  <a:gd name="T53" fmla="*/ 10 h 17"/>
                  <a:gd name="T54" fmla="*/ 16 w 20"/>
                  <a:gd name="T55" fmla="*/ 11 h 17"/>
                  <a:gd name="T56" fmla="*/ 15 w 20"/>
                  <a:gd name="T57" fmla="*/ 11 h 17"/>
                  <a:gd name="T58" fmla="*/ 9 w 20"/>
                  <a:gd name="T59" fmla="*/ 14 h 17"/>
                  <a:gd name="T60" fmla="*/ 9 w 20"/>
                  <a:gd name="T61" fmla="*/ 14 h 17"/>
                  <a:gd name="T62" fmla="*/ 4 w 20"/>
                  <a:gd name="T63" fmla="*/ 9 h 17"/>
                  <a:gd name="T64" fmla="*/ 3 w 20"/>
                  <a:gd name="T65" fmla="*/ 7 h 17"/>
                  <a:gd name="T66" fmla="*/ 4 w 20"/>
                  <a:gd name="T67" fmla="*/ 5 h 17"/>
                  <a:gd name="T68" fmla="*/ 4 w 20"/>
                  <a:gd name="T69" fmla="*/ 5 h 17"/>
                  <a:gd name="T70" fmla="*/ 5 w 20"/>
                  <a:gd name="T7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" h="17">
                    <a:moveTo>
                      <a:pt x="7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2"/>
                      <a:pt x="1" y="2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2" y="14"/>
                      <a:pt x="5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1" y="17"/>
                      <a:pt x="15" y="16"/>
                      <a:pt x="17" y="14"/>
                    </a:cubicBezTo>
                    <a:cubicBezTo>
                      <a:pt x="17" y="14"/>
                      <a:pt x="18" y="13"/>
                      <a:pt x="18" y="13"/>
                    </a:cubicBezTo>
                    <a:cubicBezTo>
                      <a:pt x="19" y="12"/>
                      <a:pt x="20" y="11"/>
                      <a:pt x="20" y="10"/>
                    </a:cubicBezTo>
                    <a:cubicBezTo>
                      <a:pt x="20" y="8"/>
                      <a:pt x="18" y="7"/>
                      <a:pt x="17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5"/>
                      <a:pt x="13" y="4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lose/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2" y="7"/>
                      <a:pt x="14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3"/>
                      <a:pt x="11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6" y="13"/>
                      <a:pt x="4" y="12"/>
                      <a:pt x="4" y="9"/>
                    </a:cubicBezTo>
                    <a:cubicBezTo>
                      <a:pt x="4" y="9"/>
                      <a:pt x="3" y="8"/>
                      <a:pt x="3" y="7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4" name="Freeform 1235"/>
              <p:cNvSpPr>
                <a:spLocks/>
              </p:cNvSpPr>
              <p:nvPr/>
            </p:nvSpPr>
            <p:spPr bwMode="auto">
              <a:xfrm>
                <a:off x="661" y="2590"/>
                <a:ext cx="55" cy="35"/>
              </a:xfrm>
              <a:custGeom>
                <a:avLst/>
                <a:gdLst>
                  <a:gd name="T0" fmla="*/ 1 w 20"/>
                  <a:gd name="T1" fmla="*/ 6 h 13"/>
                  <a:gd name="T2" fmla="*/ 1 w 20"/>
                  <a:gd name="T3" fmla="*/ 8 h 13"/>
                  <a:gd name="T4" fmla="*/ 4 w 20"/>
                  <a:gd name="T5" fmla="*/ 8 h 13"/>
                  <a:gd name="T6" fmla="*/ 11 w 20"/>
                  <a:gd name="T7" fmla="*/ 4 h 13"/>
                  <a:gd name="T8" fmla="*/ 17 w 20"/>
                  <a:gd name="T9" fmla="*/ 11 h 13"/>
                  <a:gd name="T10" fmla="*/ 18 w 20"/>
                  <a:gd name="T11" fmla="*/ 13 h 13"/>
                  <a:gd name="T12" fmla="*/ 20 w 20"/>
                  <a:gd name="T13" fmla="*/ 11 h 13"/>
                  <a:gd name="T14" fmla="*/ 12 w 20"/>
                  <a:gd name="T15" fmla="*/ 1 h 13"/>
                  <a:gd name="T16" fmla="*/ 1 w 20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1" y="6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6" y="5"/>
                      <a:pt x="9" y="3"/>
                      <a:pt x="11" y="4"/>
                    </a:cubicBezTo>
                    <a:cubicBezTo>
                      <a:pt x="14" y="5"/>
                      <a:pt x="16" y="8"/>
                      <a:pt x="17" y="11"/>
                    </a:cubicBezTo>
                    <a:cubicBezTo>
                      <a:pt x="17" y="12"/>
                      <a:pt x="17" y="13"/>
                      <a:pt x="18" y="13"/>
                    </a:cubicBezTo>
                    <a:cubicBezTo>
                      <a:pt x="19" y="12"/>
                      <a:pt x="20" y="12"/>
                      <a:pt x="20" y="11"/>
                    </a:cubicBezTo>
                    <a:cubicBezTo>
                      <a:pt x="19" y="6"/>
                      <a:pt x="16" y="2"/>
                      <a:pt x="12" y="1"/>
                    </a:cubicBezTo>
                    <a:cubicBezTo>
                      <a:pt x="8" y="0"/>
                      <a:pt x="4" y="2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5" name="Freeform 1236"/>
              <p:cNvSpPr>
                <a:spLocks/>
              </p:cNvSpPr>
              <p:nvPr/>
            </p:nvSpPr>
            <p:spPr bwMode="auto">
              <a:xfrm>
                <a:off x="985" y="2663"/>
                <a:ext cx="58" cy="33"/>
              </a:xfrm>
              <a:custGeom>
                <a:avLst/>
                <a:gdLst>
                  <a:gd name="T0" fmla="*/ 1 w 21"/>
                  <a:gd name="T1" fmla="*/ 4 h 12"/>
                  <a:gd name="T2" fmla="*/ 1 w 21"/>
                  <a:gd name="T3" fmla="*/ 7 h 12"/>
                  <a:gd name="T4" fmla="*/ 3 w 21"/>
                  <a:gd name="T5" fmla="*/ 7 h 12"/>
                  <a:gd name="T6" fmla="*/ 12 w 21"/>
                  <a:gd name="T7" fmla="*/ 5 h 12"/>
                  <a:gd name="T8" fmla="*/ 17 w 21"/>
                  <a:gd name="T9" fmla="*/ 10 h 12"/>
                  <a:gd name="T10" fmla="*/ 19 w 21"/>
                  <a:gd name="T11" fmla="*/ 12 h 12"/>
                  <a:gd name="T12" fmla="*/ 21 w 21"/>
                  <a:gd name="T13" fmla="*/ 9 h 12"/>
                  <a:gd name="T14" fmla="*/ 13 w 21"/>
                  <a:gd name="T15" fmla="*/ 1 h 12"/>
                  <a:gd name="T16" fmla="*/ 1 w 21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" y="4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5" y="4"/>
                      <a:pt x="9" y="4"/>
                      <a:pt x="12" y="5"/>
                    </a:cubicBezTo>
                    <a:cubicBezTo>
                      <a:pt x="15" y="5"/>
                      <a:pt x="17" y="7"/>
                      <a:pt x="17" y="10"/>
                    </a:cubicBezTo>
                    <a:cubicBezTo>
                      <a:pt x="18" y="11"/>
                      <a:pt x="19" y="12"/>
                      <a:pt x="19" y="12"/>
                    </a:cubicBezTo>
                    <a:cubicBezTo>
                      <a:pt x="20" y="11"/>
                      <a:pt x="21" y="10"/>
                      <a:pt x="21" y="9"/>
                    </a:cubicBezTo>
                    <a:cubicBezTo>
                      <a:pt x="20" y="6"/>
                      <a:pt x="17" y="3"/>
                      <a:pt x="13" y="1"/>
                    </a:cubicBezTo>
                    <a:cubicBezTo>
                      <a:pt x="9" y="0"/>
                      <a:pt x="4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6" name="Freeform 1237"/>
              <p:cNvSpPr>
                <a:spLocks/>
              </p:cNvSpPr>
              <p:nvPr/>
            </p:nvSpPr>
            <p:spPr bwMode="auto">
              <a:xfrm>
                <a:off x="751" y="2211"/>
                <a:ext cx="164" cy="324"/>
              </a:xfrm>
              <a:custGeom>
                <a:avLst/>
                <a:gdLst>
                  <a:gd name="T0" fmla="*/ 0 w 60"/>
                  <a:gd name="T1" fmla="*/ 119 h 119"/>
                  <a:gd name="T2" fmla="*/ 10 w 60"/>
                  <a:gd name="T3" fmla="*/ 57 h 119"/>
                  <a:gd name="T4" fmla="*/ 45 w 60"/>
                  <a:gd name="T5" fmla="*/ 0 h 119"/>
                  <a:gd name="T6" fmla="*/ 42 w 60"/>
                  <a:gd name="T7" fmla="*/ 22 h 119"/>
                  <a:gd name="T8" fmla="*/ 23 w 60"/>
                  <a:gd name="T9" fmla="*/ 61 h 119"/>
                  <a:gd name="T10" fmla="*/ 5 w 60"/>
                  <a:gd name="T11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119">
                    <a:moveTo>
                      <a:pt x="0" y="119"/>
                    </a:moveTo>
                    <a:cubicBezTo>
                      <a:pt x="6" y="100"/>
                      <a:pt x="3" y="77"/>
                      <a:pt x="10" y="57"/>
                    </a:cubicBezTo>
                    <a:cubicBezTo>
                      <a:pt x="14" y="46"/>
                      <a:pt x="29" y="1"/>
                      <a:pt x="45" y="0"/>
                    </a:cubicBezTo>
                    <a:cubicBezTo>
                      <a:pt x="60" y="0"/>
                      <a:pt x="45" y="16"/>
                      <a:pt x="42" y="22"/>
                    </a:cubicBezTo>
                    <a:cubicBezTo>
                      <a:pt x="35" y="34"/>
                      <a:pt x="29" y="48"/>
                      <a:pt x="23" y="61"/>
                    </a:cubicBezTo>
                    <a:cubicBezTo>
                      <a:pt x="15" y="80"/>
                      <a:pt x="8" y="102"/>
                      <a:pt x="5" y="119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7" name="Freeform 1238"/>
              <p:cNvSpPr>
                <a:spLocks/>
              </p:cNvSpPr>
              <p:nvPr/>
            </p:nvSpPr>
            <p:spPr bwMode="auto">
              <a:xfrm>
                <a:off x="1051" y="2342"/>
                <a:ext cx="193" cy="316"/>
              </a:xfrm>
              <a:custGeom>
                <a:avLst/>
                <a:gdLst>
                  <a:gd name="T0" fmla="*/ 8 w 71"/>
                  <a:gd name="T1" fmla="*/ 109 h 116"/>
                  <a:gd name="T2" fmla="*/ 68 w 71"/>
                  <a:gd name="T3" fmla="*/ 2 h 116"/>
                  <a:gd name="T4" fmla="*/ 55 w 71"/>
                  <a:gd name="T5" fmla="*/ 28 h 116"/>
                  <a:gd name="T6" fmla="*/ 33 w 71"/>
                  <a:gd name="T7" fmla="*/ 63 h 116"/>
                  <a:gd name="T8" fmla="*/ 12 w 71"/>
                  <a:gd name="T9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8" y="109"/>
                    </a:moveTo>
                    <a:cubicBezTo>
                      <a:pt x="0" y="106"/>
                      <a:pt x="35" y="0"/>
                      <a:pt x="68" y="2"/>
                    </a:cubicBezTo>
                    <a:cubicBezTo>
                      <a:pt x="71" y="13"/>
                      <a:pt x="61" y="20"/>
                      <a:pt x="55" y="28"/>
                    </a:cubicBezTo>
                    <a:cubicBezTo>
                      <a:pt x="46" y="39"/>
                      <a:pt x="39" y="51"/>
                      <a:pt x="33" y="63"/>
                    </a:cubicBezTo>
                    <a:cubicBezTo>
                      <a:pt x="24" y="80"/>
                      <a:pt x="15" y="98"/>
                      <a:pt x="12" y="116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8" name="Freeform 1239"/>
              <p:cNvSpPr>
                <a:spLocks/>
              </p:cNvSpPr>
              <p:nvPr/>
            </p:nvSpPr>
            <p:spPr bwMode="auto">
              <a:xfrm>
                <a:off x="517" y="2696"/>
                <a:ext cx="139" cy="81"/>
              </a:xfrm>
              <a:custGeom>
                <a:avLst/>
                <a:gdLst>
                  <a:gd name="T0" fmla="*/ 43 w 51"/>
                  <a:gd name="T1" fmla="*/ 12 h 30"/>
                  <a:gd name="T2" fmla="*/ 20 w 51"/>
                  <a:gd name="T3" fmla="*/ 23 h 30"/>
                  <a:gd name="T4" fmla="*/ 47 w 51"/>
                  <a:gd name="T5" fmla="*/ 24 h 30"/>
                  <a:gd name="T6" fmla="*/ 44 w 51"/>
                  <a:gd name="T7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43" y="12"/>
                    </a:moveTo>
                    <a:cubicBezTo>
                      <a:pt x="32" y="0"/>
                      <a:pt x="0" y="8"/>
                      <a:pt x="20" y="23"/>
                    </a:cubicBezTo>
                    <a:cubicBezTo>
                      <a:pt x="26" y="27"/>
                      <a:pt x="40" y="30"/>
                      <a:pt x="47" y="24"/>
                    </a:cubicBezTo>
                    <a:cubicBezTo>
                      <a:pt x="51" y="20"/>
                      <a:pt x="50" y="14"/>
                      <a:pt x="44" y="13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9" name="Freeform 1240"/>
              <p:cNvSpPr>
                <a:spLocks/>
              </p:cNvSpPr>
              <p:nvPr/>
            </p:nvSpPr>
            <p:spPr bwMode="auto">
              <a:xfrm>
                <a:off x="926" y="2799"/>
                <a:ext cx="152" cy="57"/>
              </a:xfrm>
              <a:custGeom>
                <a:avLst/>
                <a:gdLst>
                  <a:gd name="T0" fmla="*/ 41 w 56"/>
                  <a:gd name="T1" fmla="*/ 5 h 21"/>
                  <a:gd name="T2" fmla="*/ 11 w 56"/>
                  <a:gd name="T3" fmla="*/ 3 h 21"/>
                  <a:gd name="T4" fmla="*/ 12 w 56"/>
                  <a:gd name="T5" fmla="*/ 17 h 21"/>
                  <a:gd name="T6" fmla="*/ 45 w 56"/>
                  <a:gd name="T7" fmla="*/ 19 h 21"/>
                  <a:gd name="T8" fmla="*/ 45 w 56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1">
                    <a:moveTo>
                      <a:pt x="41" y="5"/>
                    </a:moveTo>
                    <a:cubicBezTo>
                      <a:pt x="33" y="1"/>
                      <a:pt x="20" y="0"/>
                      <a:pt x="11" y="3"/>
                    </a:cubicBezTo>
                    <a:cubicBezTo>
                      <a:pt x="0" y="6"/>
                      <a:pt x="2" y="13"/>
                      <a:pt x="12" y="17"/>
                    </a:cubicBezTo>
                    <a:cubicBezTo>
                      <a:pt x="21" y="21"/>
                      <a:pt x="35" y="21"/>
                      <a:pt x="45" y="19"/>
                    </a:cubicBezTo>
                    <a:cubicBezTo>
                      <a:pt x="56" y="17"/>
                      <a:pt x="54" y="11"/>
                      <a:pt x="45" y="7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0" name="Freeform 1241"/>
              <p:cNvSpPr>
                <a:spLocks/>
              </p:cNvSpPr>
              <p:nvPr/>
            </p:nvSpPr>
            <p:spPr bwMode="auto">
              <a:xfrm>
                <a:off x="580" y="2723"/>
                <a:ext cx="43" cy="32"/>
              </a:xfrm>
              <a:custGeom>
                <a:avLst/>
                <a:gdLst>
                  <a:gd name="T0" fmla="*/ 15 w 16"/>
                  <a:gd name="T1" fmla="*/ 6 h 12"/>
                  <a:gd name="T2" fmla="*/ 1 w 16"/>
                  <a:gd name="T3" fmla="*/ 6 h 12"/>
                  <a:gd name="T4" fmla="*/ 15 w 16"/>
                  <a:gd name="T5" fmla="*/ 11 h 12"/>
                  <a:gd name="T6" fmla="*/ 15 w 16"/>
                  <a:gd name="T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5" y="6"/>
                    </a:moveTo>
                    <a:cubicBezTo>
                      <a:pt x="12" y="3"/>
                      <a:pt x="3" y="0"/>
                      <a:pt x="1" y="6"/>
                    </a:cubicBezTo>
                    <a:cubicBezTo>
                      <a:pt x="0" y="11"/>
                      <a:pt x="12" y="12"/>
                      <a:pt x="15" y="11"/>
                    </a:cubicBezTo>
                    <a:cubicBezTo>
                      <a:pt x="16" y="9"/>
                      <a:pt x="15" y="7"/>
                      <a:pt x="15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1" name="Freeform 1242"/>
              <p:cNvSpPr>
                <a:spLocks/>
              </p:cNvSpPr>
              <p:nvPr/>
            </p:nvSpPr>
            <p:spPr bwMode="auto">
              <a:xfrm>
                <a:off x="980" y="2813"/>
                <a:ext cx="41" cy="30"/>
              </a:xfrm>
              <a:custGeom>
                <a:avLst/>
                <a:gdLst>
                  <a:gd name="T0" fmla="*/ 14 w 15"/>
                  <a:gd name="T1" fmla="*/ 5 h 11"/>
                  <a:gd name="T2" fmla="*/ 1 w 15"/>
                  <a:gd name="T3" fmla="*/ 5 h 11"/>
                  <a:gd name="T4" fmla="*/ 15 w 15"/>
                  <a:gd name="T5" fmla="*/ 11 h 11"/>
                  <a:gd name="T6" fmla="*/ 14 w 15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4" y="5"/>
                    </a:moveTo>
                    <a:cubicBezTo>
                      <a:pt x="12" y="2"/>
                      <a:pt x="2" y="0"/>
                      <a:pt x="1" y="5"/>
                    </a:cubicBezTo>
                    <a:cubicBezTo>
                      <a:pt x="0" y="10"/>
                      <a:pt x="11" y="11"/>
                      <a:pt x="15" y="11"/>
                    </a:cubicBezTo>
                    <a:cubicBezTo>
                      <a:pt x="15" y="9"/>
                      <a:pt x="15" y="7"/>
                      <a:pt x="14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2" name="Freeform 1243"/>
              <p:cNvSpPr>
                <a:spLocks/>
              </p:cNvSpPr>
              <p:nvPr/>
            </p:nvSpPr>
            <p:spPr bwMode="auto">
              <a:xfrm>
                <a:off x="637" y="302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3" name="Freeform 1244"/>
              <p:cNvSpPr>
                <a:spLocks/>
              </p:cNvSpPr>
              <p:nvPr/>
            </p:nvSpPr>
            <p:spPr bwMode="auto">
              <a:xfrm>
                <a:off x="629" y="3019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2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4" name="Freeform 1245"/>
              <p:cNvSpPr>
                <a:spLocks/>
              </p:cNvSpPr>
              <p:nvPr/>
            </p:nvSpPr>
            <p:spPr bwMode="auto">
              <a:xfrm>
                <a:off x="632" y="302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5" name="Freeform 1246"/>
              <p:cNvSpPr>
                <a:spLocks/>
              </p:cNvSpPr>
              <p:nvPr/>
            </p:nvSpPr>
            <p:spPr bwMode="auto">
              <a:xfrm>
                <a:off x="632" y="302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6" name="Freeform 1247"/>
              <p:cNvSpPr>
                <a:spLocks/>
              </p:cNvSpPr>
              <p:nvPr/>
            </p:nvSpPr>
            <p:spPr bwMode="auto">
              <a:xfrm>
                <a:off x="629" y="303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7" name="Freeform 1248"/>
              <p:cNvSpPr>
                <a:spLocks/>
              </p:cNvSpPr>
              <p:nvPr/>
            </p:nvSpPr>
            <p:spPr bwMode="auto">
              <a:xfrm>
                <a:off x="626" y="3025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8" name="Freeform 1249"/>
              <p:cNvSpPr>
                <a:spLocks/>
              </p:cNvSpPr>
              <p:nvPr/>
            </p:nvSpPr>
            <p:spPr bwMode="auto">
              <a:xfrm>
                <a:off x="629" y="30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9" name="Freeform 1250"/>
              <p:cNvSpPr>
                <a:spLocks/>
              </p:cNvSpPr>
              <p:nvPr/>
            </p:nvSpPr>
            <p:spPr bwMode="auto">
              <a:xfrm>
                <a:off x="632" y="302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0" name="Freeform 1251"/>
              <p:cNvSpPr>
                <a:spLocks/>
              </p:cNvSpPr>
              <p:nvPr/>
            </p:nvSpPr>
            <p:spPr bwMode="auto">
              <a:xfrm>
                <a:off x="623" y="3022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1" name="Freeform 1252"/>
              <p:cNvSpPr>
                <a:spLocks/>
              </p:cNvSpPr>
              <p:nvPr/>
            </p:nvSpPr>
            <p:spPr bwMode="auto">
              <a:xfrm>
                <a:off x="623" y="301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2" name="Freeform 1253"/>
              <p:cNvSpPr>
                <a:spLocks/>
              </p:cNvSpPr>
              <p:nvPr/>
            </p:nvSpPr>
            <p:spPr bwMode="auto">
              <a:xfrm>
                <a:off x="621" y="3022"/>
                <a:ext cx="2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1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3" name="Rectangle 1254"/>
              <p:cNvSpPr>
                <a:spLocks noChangeArrowheads="1"/>
              </p:cNvSpPr>
              <p:nvPr/>
            </p:nvSpPr>
            <p:spPr bwMode="auto">
              <a:xfrm>
                <a:off x="623" y="302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4" name="Freeform 1255"/>
              <p:cNvSpPr>
                <a:spLocks/>
              </p:cNvSpPr>
              <p:nvPr/>
            </p:nvSpPr>
            <p:spPr bwMode="auto">
              <a:xfrm>
                <a:off x="618" y="3025"/>
                <a:ext cx="14" cy="3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5" name="Freeform 1256"/>
              <p:cNvSpPr>
                <a:spLocks/>
              </p:cNvSpPr>
              <p:nvPr/>
            </p:nvSpPr>
            <p:spPr bwMode="auto">
              <a:xfrm>
                <a:off x="618" y="3028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6" name="Freeform 1257"/>
              <p:cNvSpPr>
                <a:spLocks/>
              </p:cNvSpPr>
              <p:nvPr/>
            </p:nvSpPr>
            <p:spPr bwMode="auto">
              <a:xfrm>
                <a:off x="626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7" name="Freeform 1258"/>
              <p:cNvSpPr>
                <a:spLocks/>
              </p:cNvSpPr>
              <p:nvPr/>
            </p:nvSpPr>
            <p:spPr bwMode="auto">
              <a:xfrm>
                <a:off x="618" y="302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8" name="Freeform 1259"/>
              <p:cNvSpPr>
                <a:spLocks/>
              </p:cNvSpPr>
              <p:nvPr/>
            </p:nvSpPr>
            <p:spPr bwMode="auto">
              <a:xfrm>
                <a:off x="615" y="3003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4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3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7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2" y="6"/>
                      <a:pt x="4" y="7"/>
                      <a:pt x="1" y="7"/>
                    </a:cubicBezTo>
                    <a:cubicBezTo>
                      <a:pt x="0" y="7"/>
                      <a:pt x="3" y="7"/>
                      <a:pt x="3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6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9" name="Freeform 1260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0" name="Freeform 1261"/>
              <p:cNvSpPr>
                <a:spLocks/>
              </p:cNvSpPr>
              <p:nvPr/>
            </p:nvSpPr>
            <p:spPr bwMode="auto">
              <a:xfrm>
                <a:off x="634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1" name="Rectangle 1262"/>
              <p:cNvSpPr>
                <a:spLocks noChangeArrowheads="1"/>
              </p:cNvSpPr>
              <p:nvPr/>
            </p:nvSpPr>
            <p:spPr bwMode="auto">
              <a:xfrm>
                <a:off x="634" y="300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2" name="Freeform 1263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3" name="Freeform 1264"/>
              <p:cNvSpPr>
                <a:spLocks/>
              </p:cNvSpPr>
              <p:nvPr/>
            </p:nvSpPr>
            <p:spPr bwMode="auto">
              <a:xfrm>
                <a:off x="632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4" name="Rectangle 1265"/>
              <p:cNvSpPr>
                <a:spLocks noChangeArrowheads="1"/>
              </p:cNvSpPr>
              <p:nvPr/>
            </p:nvSpPr>
            <p:spPr bwMode="auto">
              <a:xfrm>
                <a:off x="634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5" name="Freeform 1266"/>
              <p:cNvSpPr>
                <a:spLocks/>
              </p:cNvSpPr>
              <p:nvPr/>
            </p:nvSpPr>
            <p:spPr bwMode="auto">
              <a:xfrm>
                <a:off x="634" y="3008"/>
                <a:ext cx="22" cy="17"/>
              </a:xfrm>
              <a:custGeom>
                <a:avLst/>
                <a:gdLst>
                  <a:gd name="T0" fmla="*/ 7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0"/>
                      <a:pt x="2" y="4"/>
                      <a:pt x="2" y="3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4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6" name="Freeform 1267"/>
              <p:cNvSpPr>
                <a:spLocks/>
              </p:cNvSpPr>
              <p:nvPr/>
            </p:nvSpPr>
            <p:spPr bwMode="auto">
              <a:xfrm>
                <a:off x="637" y="301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7" name="Freeform 1268"/>
              <p:cNvSpPr>
                <a:spLocks/>
              </p:cNvSpPr>
              <p:nvPr/>
            </p:nvSpPr>
            <p:spPr bwMode="auto">
              <a:xfrm>
                <a:off x="634" y="3019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8" name="Rectangle 1269"/>
              <p:cNvSpPr>
                <a:spLocks noChangeArrowheads="1"/>
              </p:cNvSpPr>
              <p:nvPr/>
            </p:nvSpPr>
            <p:spPr bwMode="auto">
              <a:xfrm>
                <a:off x="642" y="3022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9" name="Freeform 1270"/>
              <p:cNvSpPr>
                <a:spLocks/>
              </p:cNvSpPr>
              <p:nvPr/>
            </p:nvSpPr>
            <p:spPr bwMode="auto">
              <a:xfrm>
                <a:off x="651" y="302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0" name="Freeform 1271"/>
              <p:cNvSpPr>
                <a:spLocks/>
              </p:cNvSpPr>
              <p:nvPr/>
            </p:nvSpPr>
            <p:spPr bwMode="auto">
              <a:xfrm>
                <a:off x="640" y="302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1" name="Freeform 1272"/>
              <p:cNvSpPr>
                <a:spLocks/>
              </p:cNvSpPr>
              <p:nvPr/>
            </p:nvSpPr>
            <p:spPr bwMode="auto">
              <a:xfrm>
                <a:off x="637" y="3033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2" name="Freeform 1273"/>
              <p:cNvSpPr>
                <a:spLocks/>
              </p:cNvSpPr>
              <p:nvPr/>
            </p:nvSpPr>
            <p:spPr bwMode="auto">
              <a:xfrm>
                <a:off x="604" y="3025"/>
                <a:ext cx="36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2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5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5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10" y="4"/>
                      <a:pt x="10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7" y="4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3" name="Freeform 1274"/>
              <p:cNvSpPr>
                <a:spLocks/>
              </p:cNvSpPr>
              <p:nvPr/>
            </p:nvSpPr>
            <p:spPr bwMode="auto">
              <a:xfrm>
                <a:off x="637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4" name="Freeform 1275"/>
              <p:cNvSpPr>
                <a:spLocks/>
              </p:cNvSpPr>
              <p:nvPr/>
            </p:nvSpPr>
            <p:spPr bwMode="auto">
              <a:xfrm>
                <a:off x="610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5" name="Rectangle 1276"/>
              <p:cNvSpPr>
                <a:spLocks noChangeArrowheads="1"/>
              </p:cNvSpPr>
              <p:nvPr/>
            </p:nvSpPr>
            <p:spPr bwMode="auto">
              <a:xfrm>
                <a:off x="640" y="304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6" name="Freeform 1277"/>
              <p:cNvSpPr>
                <a:spLocks/>
              </p:cNvSpPr>
              <p:nvPr/>
            </p:nvSpPr>
            <p:spPr bwMode="auto">
              <a:xfrm>
                <a:off x="634" y="3033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7" name="Freeform 1278"/>
              <p:cNvSpPr>
                <a:spLocks/>
              </p:cNvSpPr>
              <p:nvPr/>
            </p:nvSpPr>
            <p:spPr bwMode="auto">
              <a:xfrm>
                <a:off x="612" y="3022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8" name="Freeform 1279"/>
              <p:cNvSpPr>
                <a:spLocks/>
              </p:cNvSpPr>
              <p:nvPr/>
            </p:nvSpPr>
            <p:spPr bwMode="auto">
              <a:xfrm>
                <a:off x="621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9" name="Freeform 1280"/>
              <p:cNvSpPr>
                <a:spLocks/>
              </p:cNvSpPr>
              <p:nvPr/>
            </p:nvSpPr>
            <p:spPr bwMode="auto">
              <a:xfrm>
                <a:off x="602" y="2992"/>
                <a:ext cx="59" cy="33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10 h 12"/>
                  <a:gd name="T52" fmla="*/ 7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9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6" y="9"/>
                      <a:pt x="7" y="10"/>
                    </a:cubicBezTo>
                    <a:cubicBezTo>
                      <a:pt x="5" y="8"/>
                      <a:pt x="7" y="9"/>
                      <a:pt x="6" y="8"/>
                    </a:cubicBezTo>
                    <a:cubicBezTo>
                      <a:pt x="6" y="8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4" y="7"/>
                    </a:cubicBezTo>
                    <a:cubicBezTo>
                      <a:pt x="16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0" name="Freeform 1281"/>
              <p:cNvSpPr>
                <a:spLocks/>
              </p:cNvSpPr>
              <p:nvPr/>
            </p:nvSpPr>
            <p:spPr bwMode="auto">
              <a:xfrm>
                <a:off x="634" y="300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1" name="Freeform 1282"/>
              <p:cNvSpPr>
                <a:spLocks/>
              </p:cNvSpPr>
              <p:nvPr/>
            </p:nvSpPr>
            <p:spPr bwMode="auto">
              <a:xfrm>
                <a:off x="637" y="300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2" name="Freeform 1283"/>
              <p:cNvSpPr>
                <a:spLocks/>
              </p:cNvSpPr>
              <p:nvPr/>
            </p:nvSpPr>
            <p:spPr bwMode="auto">
              <a:xfrm>
                <a:off x="642" y="301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3" name="Rectangle 1284"/>
              <p:cNvSpPr>
                <a:spLocks noChangeArrowheads="1"/>
              </p:cNvSpPr>
              <p:nvPr/>
            </p:nvSpPr>
            <p:spPr bwMode="auto">
              <a:xfrm>
                <a:off x="645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4" name="Freeform 1285"/>
              <p:cNvSpPr>
                <a:spLocks/>
              </p:cNvSpPr>
              <p:nvPr/>
            </p:nvSpPr>
            <p:spPr bwMode="auto">
              <a:xfrm>
                <a:off x="607" y="3019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3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2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4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3 w 17"/>
                  <a:gd name="T53" fmla="*/ 4 h 9"/>
                  <a:gd name="T54" fmla="*/ 12 w 17"/>
                  <a:gd name="T55" fmla="*/ 5 h 9"/>
                  <a:gd name="T56" fmla="*/ 12 w 17"/>
                  <a:gd name="T57" fmla="*/ 3 h 9"/>
                  <a:gd name="T58" fmla="*/ 12 w 17"/>
                  <a:gd name="T59" fmla="*/ 4 h 9"/>
                  <a:gd name="T60" fmla="*/ 11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9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5 w 17"/>
                  <a:gd name="T75" fmla="*/ 3 h 9"/>
                  <a:gd name="T76" fmla="*/ 5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5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4" y="2"/>
                      <a:pt x="14" y="3"/>
                    </a:cubicBezTo>
                    <a:cubicBezTo>
                      <a:pt x="13" y="2"/>
                      <a:pt x="14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5" name="Freeform 1286"/>
              <p:cNvSpPr>
                <a:spLocks/>
              </p:cNvSpPr>
              <p:nvPr/>
            </p:nvSpPr>
            <p:spPr bwMode="auto">
              <a:xfrm>
                <a:off x="604" y="3022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6" name="Freeform 1287"/>
              <p:cNvSpPr>
                <a:spLocks/>
              </p:cNvSpPr>
              <p:nvPr/>
            </p:nvSpPr>
            <p:spPr bwMode="auto">
              <a:xfrm>
                <a:off x="602" y="2989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6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5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4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7" name="Rectangle 1288"/>
              <p:cNvSpPr>
                <a:spLocks noChangeArrowheads="1"/>
              </p:cNvSpPr>
              <p:nvPr/>
            </p:nvSpPr>
            <p:spPr bwMode="auto">
              <a:xfrm>
                <a:off x="618" y="299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8" name="Freeform 1289"/>
              <p:cNvSpPr>
                <a:spLocks/>
              </p:cNvSpPr>
              <p:nvPr/>
            </p:nvSpPr>
            <p:spPr bwMode="auto">
              <a:xfrm>
                <a:off x="787" y="318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9" name="Freeform 1290"/>
              <p:cNvSpPr>
                <a:spLocks/>
              </p:cNvSpPr>
              <p:nvPr/>
            </p:nvSpPr>
            <p:spPr bwMode="auto">
              <a:xfrm>
                <a:off x="779" y="3174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0" name="Freeform 1291"/>
              <p:cNvSpPr>
                <a:spLocks/>
              </p:cNvSpPr>
              <p:nvPr/>
            </p:nvSpPr>
            <p:spPr bwMode="auto">
              <a:xfrm>
                <a:off x="781" y="318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1" name="Freeform 1292"/>
              <p:cNvSpPr>
                <a:spLocks/>
              </p:cNvSpPr>
              <p:nvPr/>
            </p:nvSpPr>
            <p:spPr bwMode="auto">
              <a:xfrm>
                <a:off x="781" y="318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2" name="Freeform 1293"/>
              <p:cNvSpPr>
                <a:spLocks/>
              </p:cNvSpPr>
              <p:nvPr/>
            </p:nvSpPr>
            <p:spPr bwMode="auto">
              <a:xfrm>
                <a:off x="779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3" name="Freeform 1294"/>
              <p:cNvSpPr>
                <a:spLocks/>
              </p:cNvSpPr>
              <p:nvPr/>
            </p:nvSpPr>
            <p:spPr bwMode="auto">
              <a:xfrm>
                <a:off x="776" y="3180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4" name="Freeform 1295"/>
              <p:cNvSpPr>
                <a:spLocks/>
              </p:cNvSpPr>
              <p:nvPr/>
            </p:nvSpPr>
            <p:spPr bwMode="auto">
              <a:xfrm>
                <a:off x="779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5" name="Freeform 1296"/>
              <p:cNvSpPr>
                <a:spLocks/>
              </p:cNvSpPr>
              <p:nvPr/>
            </p:nvSpPr>
            <p:spPr bwMode="auto">
              <a:xfrm>
                <a:off x="779" y="318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6" name="Freeform 1297"/>
              <p:cNvSpPr>
                <a:spLocks/>
              </p:cNvSpPr>
              <p:nvPr/>
            </p:nvSpPr>
            <p:spPr bwMode="auto">
              <a:xfrm>
                <a:off x="773" y="317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7" name="Freeform 1298"/>
              <p:cNvSpPr>
                <a:spLocks/>
              </p:cNvSpPr>
              <p:nvPr/>
            </p:nvSpPr>
            <p:spPr bwMode="auto">
              <a:xfrm>
                <a:off x="773" y="317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8" name="Freeform 1299"/>
              <p:cNvSpPr>
                <a:spLocks/>
              </p:cNvSpPr>
              <p:nvPr/>
            </p:nvSpPr>
            <p:spPr bwMode="auto">
              <a:xfrm>
                <a:off x="770" y="3177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0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9" name="Rectangle 1300"/>
              <p:cNvSpPr>
                <a:spLocks noChangeArrowheads="1"/>
              </p:cNvSpPr>
              <p:nvPr/>
            </p:nvSpPr>
            <p:spPr bwMode="auto">
              <a:xfrm>
                <a:off x="770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0" name="Freeform 1301"/>
              <p:cNvSpPr>
                <a:spLocks/>
              </p:cNvSpPr>
              <p:nvPr/>
            </p:nvSpPr>
            <p:spPr bwMode="auto">
              <a:xfrm>
                <a:off x="768" y="3180"/>
                <a:ext cx="13" cy="3"/>
              </a:xfrm>
              <a:custGeom>
                <a:avLst/>
                <a:gdLst>
                  <a:gd name="T0" fmla="*/ 0 w 5"/>
                  <a:gd name="T1" fmla="*/ 1 h 1"/>
                  <a:gd name="T2" fmla="*/ 1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2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1" name="Freeform 1302"/>
              <p:cNvSpPr>
                <a:spLocks/>
              </p:cNvSpPr>
              <p:nvPr/>
            </p:nvSpPr>
            <p:spPr bwMode="auto">
              <a:xfrm>
                <a:off x="768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2" name="Freeform 1303"/>
              <p:cNvSpPr>
                <a:spLocks/>
              </p:cNvSpPr>
              <p:nvPr/>
            </p:nvSpPr>
            <p:spPr bwMode="auto">
              <a:xfrm>
                <a:off x="776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3" name="Freeform 1304"/>
              <p:cNvSpPr>
                <a:spLocks/>
              </p:cNvSpPr>
              <p:nvPr/>
            </p:nvSpPr>
            <p:spPr bwMode="auto">
              <a:xfrm>
                <a:off x="768" y="318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4" name="Freeform 1305"/>
              <p:cNvSpPr>
                <a:spLocks/>
              </p:cNvSpPr>
              <p:nvPr/>
            </p:nvSpPr>
            <p:spPr bwMode="auto">
              <a:xfrm>
                <a:off x="765" y="315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6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4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1" y="7"/>
                      <a:pt x="3" y="8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7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6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5" name="Freeform 1306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6" name="Freeform 1307"/>
              <p:cNvSpPr>
                <a:spLocks/>
              </p:cNvSpPr>
              <p:nvPr/>
            </p:nvSpPr>
            <p:spPr bwMode="auto">
              <a:xfrm>
                <a:off x="784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7" name="Rectangle 1308"/>
              <p:cNvSpPr>
                <a:spLocks noChangeArrowheads="1"/>
              </p:cNvSpPr>
              <p:nvPr/>
            </p:nvSpPr>
            <p:spPr bwMode="auto">
              <a:xfrm>
                <a:off x="784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8" name="Freeform 1309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9" name="Freeform 1310"/>
              <p:cNvSpPr>
                <a:spLocks/>
              </p:cNvSpPr>
              <p:nvPr/>
            </p:nvSpPr>
            <p:spPr bwMode="auto">
              <a:xfrm>
                <a:off x="781" y="3172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0" name="Rectangle 1311"/>
              <p:cNvSpPr>
                <a:spLocks noChangeArrowheads="1"/>
              </p:cNvSpPr>
              <p:nvPr/>
            </p:nvSpPr>
            <p:spPr bwMode="auto">
              <a:xfrm>
                <a:off x="784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1" name="Freeform 1312"/>
              <p:cNvSpPr>
                <a:spLocks/>
              </p:cNvSpPr>
              <p:nvPr/>
            </p:nvSpPr>
            <p:spPr bwMode="auto">
              <a:xfrm>
                <a:off x="784" y="3164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2" y="4"/>
                      <a:pt x="4" y="3"/>
                      <a:pt x="4" y="3"/>
                    </a:cubicBezTo>
                    <a:cubicBezTo>
                      <a:pt x="3" y="4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2" name="Freeform 1313"/>
              <p:cNvSpPr>
                <a:spLocks/>
              </p:cNvSpPr>
              <p:nvPr/>
            </p:nvSpPr>
            <p:spPr bwMode="auto">
              <a:xfrm>
                <a:off x="787" y="317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3" name="Freeform 1314"/>
              <p:cNvSpPr>
                <a:spLocks/>
              </p:cNvSpPr>
              <p:nvPr/>
            </p:nvSpPr>
            <p:spPr bwMode="auto">
              <a:xfrm>
                <a:off x="784" y="3174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4" name="Freeform 1315"/>
              <p:cNvSpPr>
                <a:spLocks/>
              </p:cNvSpPr>
              <p:nvPr/>
            </p:nvSpPr>
            <p:spPr bwMode="auto">
              <a:xfrm>
                <a:off x="792" y="317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5" name="Freeform 1316"/>
              <p:cNvSpPr>
                <a:spLocks/>
              </p:cNvSpPr>
              <p:nvPr/>
            </p:nvSpPr>
            <p:spPr bwMode="auto">
              <a:xfrm>
                <a:off x="80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6" name="Freeform 1317"/>
              <p:cNvSpPr>
                <a:spLocks/>
              </p:cNvSpPr>
              <p:nvPr/>
            </p:nvSpPr>
            <p:spPr bwMode="auto">
              <a:xfrm>
                <a:off x="787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7" name="Freeform 1318"/>
              <p:cNvSpPr>
                <a:spLocks/>
              </p:cNvSpPr>
              <p:nvPr/>
            </p:nvSpPr>
            <p:spPr bwMode="auto">
              <a:xfrm>
                <a:off x="787" y="3188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8" name="Freeform 1319"/>
              <p:cNvSpPr>
                <a:spLocks/>
              </p:cNvSpPr>
              <p:nvPr/>
            </p:nvSpPr>
            <p:spPr bwMode="auto">
              <a:xfrm>
                <a:off x="754" y="3180"/>
                <a:ext cx="35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3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4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6" y="5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3" y="4"/>
                      <a:pt x="2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9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9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9" name="Freeform 1320"/>
              <p:cNvSpPr>
                <a:spLocks/>
              </p:cNvSpPr>
              <p:nvPr/>
            </p:nvSpPr>
            <p:spPr bwMode="auto">
              <a:xfrm>
                <a:off x="787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0" name="Freeform 1321"/>
              <p:cNvSpPr>
                <a:spLocks/>
              </p:cNvSpPr>
              <p:nvPr/>
            </p:nvSpPr>
            <p:spPr bwMode="auto">
              <a:xfrm>
                <a:off x="759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1" name="Rectangle 1322"/>
              <p:cNvSpPr>
                <a:spLocks noChangeArrowheads="1"/>
              </p:cNvSpPr>
              <p:nvPr/>
            </p:nvSpPr>
            <p:spPr bwMode="auto">
              <a:xfrm>
                <a:off x="789" y="319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2" name="Rectangle 1323"/>
              <p:cNvSpPr>
                <a:spLocks noChangeArrowheads="1"/>
              </p:cNvSpPr>
              <p:nvPr/>
            </p:nvSpPr>
            <p:spPr bwMode="auto">
              <a:xfrm>
                <a:off x="784" y="318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3" name="Freeform 1324"/>
              <p:cNvSpPr>
                <a:spLocks/>
              </p:cNvSpPr>
              <p:nvPr/>
            </p:nvSpPr>
            <p:spPr bwMode="auto">
              <a:xfrm>
                <a:off x="762" y="317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4" name="Freeform 1325"/>
              <p:cNvSpPr>
                <a:spLocks/>
              </p:cNvSpPr>
              <p:nvPr/>
            </p:nvSpPr>
            <p:spPr bwMode="auto">
              <a:xfrm>
                <a:off x="768" y="317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5" name="Freeform 1326"/>
              <p:cNvSpPr>
                <a:spLocks/>
              </p:cNvSpPr>
              <p:nvPr/>
            </p:nvSpPr>
            <p:spPr bwMode="auto">
              <a:xfrm>
                <a:off x="751" y="3147"/>
                <a:ext cx="60" cy="36"/>
              </a:xfrm>
              <a:custGeom>
                <a:avLst/>
                <a:gdLst>
                  <a:gd name="T0" fmla="*/ 17 w 22"/>
                  <a:gd name="T1" fmla="*/ 10 h 13"/>
                  <a:gd name="T2" fmla="*/ 18 w 22"/>
                  <a:gd name="T3" fmla="*/ 11 h 13"/>
                  <a:gd name="T4" fmla="*/ 20 w 22"/>
                  <a:gd name="T5" fmla="*/ 10 h 13"/>
                  <a:gd name="T6" fmla="*/ 19 w 22"/>
                  <a:gd name="T7" fmla="*/ 8 h 13"/>
                  <a:gd name="T8" fmla="*/ 17 w 22"/>
                  <a:gd name="T9" fmla="*/ 4 h 13"/>
                  <a:gd name="T10" fmla="*/ 15 w 22"/>
                  <a:gd name="T11" fmla="*/ 2 h 13"/>
                  <a:gd name="T12" fmla="*/ 12 w 22"/>
                  <a:gd name="T13" fmla="*/ 4 h 13"/>
                  <a:gd name="T14" fmla="*/ 11 w 22"/>
                  <a:gd name="T15" fmla="*/ 3 h 13"/>
                  <a:gd name="T16" fmla="*/ 10 w 22"/>
                  <a:gd name="T17" fmla="*/ 3 h 13"/>
                  <a:gd name="T18" fmla="*/ 9 w 22"/>
                  <a:gd name="T19" fmla="*/ 6 h 13"/>
                  <a:gd name="T20" fmla="*/ 8 w 22"/>
                  <a:gd name="T21" fmla="*/ 6 h 13"/>
                  <a:gd name="T22" fmla="*/ 7 w 22"/>
                  <a:gd name="T23" fmla="*/ 5 h 13"/>
                  <a:gd name="T24" fmla="*/ 6 w 22"/>
                  <a:gd name="T25" fmla="*/ 5 h 13"/>
                  <a:gd name="T26" fmla="*/ 4 w 22"/>
                  <a:gd name="T27" fmla="*/ 6 h 13"/>
                  <a:gd name="T28" fmla="*/ 3 w 22"/>
                  <a:gd name="T29" fmla="*/ 7 h 13"/>
                  <a:gd name="T30" fmla="*/ 4 w 22"/>
                  <a:gd name="T31" fmla="*/ 9 h 13"/>
                  <a:gd name="T32" fmla="*/ 2 w 22"/>
                  <a:gd name="T33" fmla="*/ 8 h 13"/>
                  <a:gd name="T34" fmla="*/ 2 w 22"/>
                  <a:gd name="T35" fmla="*/ 9 h 13"/>
                  <a:gd name="T36" fmla="*/ 2 w 22"/>
                  <a:gd name="T37" fmla="*/ 13 h 13"/>
                  <a:gd name="T38" fmla="*/ 2 w 22"/>
                  <a:gd name="T39" fmla="*/ 11 h 13"/>
                  <a:gd name="T40" fmla="*/ 1 w 22"/>
                  <a:gd name="T41" fmla="*/ 11 h 13"/>
                  <a:gd name="T42" fmla="*/ 5 w 22"/>
                  <a:gd name="T43" fmla="*/ 11 h 13"/>
                  <a:gd name="T44" fmla="*/ 6 w 22"/>
                  <a:gd name="T45" fmla="*/ 11 h 13"/>
                  <a:gd name="T46" fmla="*/ 5 w 22"/>
                  <a:gd name="T47" fmla="*/ 10 h 13"/>
                  <a:gd name="T48" fmla="*/ 6 w 22"/>
                  <a:gd name="T49" fmla="*/ 10 h 13"/>
                  <a:gd name="T50" fmla="*/ 6 w 22"/>
                  <a:gd name="T51" fmla="*/ 10 h 13"/>
                  <a:gd name="T52" fmla="*/ 6 w 22"/>
                  <a:gd name="T53" fmla="*/ 9 h 13"/>
                  <a:gd name="T54" fmla="*/ 7 w 22"/>
                  <a:gd name="T55" fmla="*/ 9 h 13"/>
                  <a:gd name="T56" fmla="*/ 7 w 22"/>
                  <a:gd name="T57" fmla="*/ 9 h 13"/>
                  <a:gd name="T58" fmla="*/ 7 w 22"/>
                  <a:gd name="T59" fmla="*/ 8 h 13"/>
                  <a:gd name="T60" fmla="*/ 8 w 22"/>
                  <a:gd name="T61" fmla="*/ 7 h 13"/>
                  <a:gd name="T62" fmla="*/ 9 w 22"/>
                  <a:gd name="T63" fmla="*/ 9 h 13"/>
                  <a:gd name="T64" fmla="*/ 9 w 22"/>
                  <a:gd name="T65" fmla="*/ 8 h 13"/>
                  <a:gd name="T66" fmla="*/ 10 w 22"/>
                  <a:gd name="T67" fmla="*/ 7 h 13"/>
                  <a:gd name="T68" fmla="*/ 11 w 22"/>
                  <a:gd name="T69" fmla="*/ 6 h 13"/>
                  <a:gd name="T70" fmla="*/ 13 w 22"/>
                  <a:gd name="T71" fmla="*/ 5 h 13"/>
                  <a:gd name="T72" fmla="*/ 14 w 22"/>
                  <a:gd name="T73" fmla="*/ 6 h 13"/>
                  <a:gd name="T74" fmla="*/ 16 w 22"/>
                  <a:gd name="T75" fmla="*/ 7 h 13"/>
                  <a:gd name="T76" fmla="*/ 16 w 22"/>
                  <a:gd name="T77" fmla="*/ 4 h 13"/>
                  <a:gd name="T78" fmla="*/ 15 w 22"/>
                  <a:gd name="T7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3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10" y="5"/>
                      <a:pt x="9" y="4"/>
                      <a:pt x="9" y="5"/>
                    </a:cubicBezTo>
                    <a:cubicBezTo>
                      <a:pt x="9" y="5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3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1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4" y="10"/>
                      <a:pt x="7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6" name="Freeform 1327"/>
              <p:cNvSpPr>
                <a:spLocks/>
              </p:cNvSpPr>
              <p:nvPr/>
            </p:nvSpPr>
            <p:spPr bwMode="auto">
              <a:xfrm>
                <a:off x="784" y="316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7" name="Freeform 1328"/>
              <p:cNvSpPr>
                <a:spLocks/>
              </p:cNvSpPr>
              <p:nvPr/>
            </p:nvSpPr>
            <p:spPr bwMode="auto">
              <a:xfrm>
                <a:off x="784" y="3164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8" name="Freeform 1329"/>
              <p:cNvSpPr>
                <a:spLocks/>
              </p:cNvSpPr>
              <p:nvPr/>
            </p:nvSpPr>
            <p:spPr bwMode="auto">
              <a:xfrm>
                <a:off x="792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9" name="Rectangle 1330"/>
              <p:cNvSpPr>
                <a:spLocks noChangeArrowheads="1"/>
              </p:cNvSpPr>
              <p:nvPr/>
            </p:nvSpPr>
            <p:spPr bwMode="auto">
              <a:xfrm>
                <a:off x="795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0" name="Freeform 1331"/>
              <p:cNvSpPr>
                <a:spLocks/>
              </p:cNvSpPr>
              <p:nvPr/>
            </p:nvSpPr>
            <p:spPr bwMode="auto">
              <a:xfrm>
                <a:off x="757" y="3174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1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3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2 w 17"/>
                  <a:gd name="T53" fmla="*/ 5 h 9"/>
                  <a:gd name="T54" fmla="*/ 12 w 17"/>
                  <a:gd name="T55" fmla="*/ 5 h 9"/>
                  <a:gd name="T56" fmla="*/ 12 w 17"/>
                  <a:gd name="T57" fmla="*/ 3 h 9"/>
                  <a:gd name="T58" fmla="*/ 11 w 17"/>
                  <a:gd name="T59" fmla="*/ 4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5 h 9"/>
                  <a:gd name="T70" fmla="*/ 6 w 17"/>
                  <a:gd name="T71" fmla="*/ 4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5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3"/>
                      <a:pt x="3" y="2"/>
                    </a:cubicBezTo>
                    <a:cubicBezTo>
                      <a:pt x="1" y="3"/>
                      <a:pt x="1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11" y="9"/>
                      <a:pt x="11" y="5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3" y="2"/>
                      <a:pt x="14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2" y="3"/>
                      <a:pt x="12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0" y="2"/>
                    </a:cubicBezTo>
                    <a:cubicBezTo>
                      <a:pt x="10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1" name="Freeform 1332"/>
              <p:cNvSpPr>
                <a:spLocks/>
              </p:cNvSpPr>
              <p:nvPr/>
            </p:nvSpPr>
            <p:spPr bwMode="auto">
              <a:xfrm>
                <a:off x="754" y="317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2" name="Freeform 1333"/>
              <p:cNvSpPr>
                <a:spLocks/>
              </p:cNvSpPr>
              <p:nvPr/>
            </p:nvSpPr>
            <p:spPr bwMode="auto">
              <a:xfrm>
                <a:off x="751" y="314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7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7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3" name="Rectangle 1334"/>
              <p:cNvSpPr>
                <a:spLocks noChangeArrowheads="1"/>
              </p:cNvSpPr>
              <p:nvPr/>
            </p:nvSpPr>
            <p:spPr bwMode="auto">
              <a:xfrm>
                <a:off x="768" y="315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4" name="Freeform 1335"/>
              <p:cNvSpPr>
                <a:spLocks/>
              </p:cNvSpPr>
              <p:nvPr/>
            </p:nvSpPr>
            <p:spPr bwMode="auto">
              <a:xfrm>
                <a:off x="759" y="307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5" name="Freeform 1336"/>
              <p:cNvSpPr>
                <a:spLocks/>
              </p:cNvSpPr>
              <p:nvPr/>
            </p:nvSpPr>
            <p:spPr bwMode="auto">
              <a:xfrm>
                <a:off x="751" y="3071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6" name="Freeform 1337"/>
              <p:cNvSpPr>
                <a:spLocks/>
              </p:cNvSpPr>
              <p:nvPr/>
            </p:nvSpPr>
            <p:spPr bwMode="auto">
              <a:xfrm>
                <a:off x="754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7" name="Freeform 1338"/>
              <p:cNvSpPr>
                <a:spLocks/>
              </p:cNvSpPr>
              <p:nvPr/>
            </p:nvSpPr>
            <p:spPr bwMode="auto">
              <a:xfrm>
                <a:off x="751" y="3079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8" name="Freeform 1339"/>
              <p:cNvSpPr>
                <a:spLocks/>
              </p:cNvSpPr>
              <p:nvPr/>
            </p:nvSpPr>
            <p:spPr bwMode="auto">
              <a:xfrm>
                <a:off x="751" y="30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9" name="Freeform 1340"/>
              <p:cNvSpPr>
                <a:spLocks/>
              </p:cNvSpPr>
              <p:nvPr/>
            </p:nvSpPr>
            <p:spPr bwMode="auto">
              <a:xfrm>
                <a:off x="749" y="3076"/>
                <a:ext cx="2" cy="9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0" name="Freeform 1341"/>
              <p:cNvSpPr>
                <a:spLocks/>
              </p:cNvSpPr>
              <p:nvPr/>
            </p:nvSpPr>
            <p:spPr bwMode="auto">
              <a:xfrm>
                <a:off x="751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1" name="Freeform 1342"/>
              <p:cNvSpPr>
                <a:spLocks/>
              </p:cNvSpPr>
              <p:nvPr/>
            </p:nvSpPr>
            <p:spPr bwMode="auto">
              <a:xfrm>
                <a:off x="751" y="3079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2" name="Freeform 1343"/>
              <p:cNvSpPr>
                <a:spLocks/>
              </p:cNvSpPr>
              <p:nvPr/>
            </p:nvSpPr>
            <p:spPr bwMode="auto">
              <a:xfrm>
                <a:off x="746" y="307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3" name="Freeform 1344"/>
              <p:cNvSpPr>
                <a:spLocks/>
              </p:cNvSpPr>
              <p:nvPr/>
            </p:nvSpPr>
            <p:spPr bwMode="auto">
              <a:xfrm>
                <a:off x="746" y="307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4" name="Freeform 1345"/>
              <p:cNvSpPr>
                <a:spLocks/>
              </p:cNvSpPr>
              <p:nvPr/>
            </p:nvSpPr>
            <p:spPr bwMode="auto">
              <a:xfrm>
                <a:off x="743" y="3074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0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0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5" name="Rectangle 1346"/>
              <p:cNvSpPr>
                <a:spLocks noChangeArrowheads="1"/>
              </p:cNvSpPr>
              <p:nvPr/>
            </p:nvSpPr>
            <p:spPr bwMode="auto">
              <a:xfrm>
                <a:off x="743" y="307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6" name="Freeform 1347"/>
              <p:cNvSpPr>
                <a:spLocks/>
              </p:cNvSpPr>
              <p:nvPr/>
            </p:nvSpPr>
            <p:spPr bwMode="auto">
              <a:xfrm>
                <a:off x="740" y="3076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1 w 4"/>
                  <a:gd name="T9" fmla="*/ 0 h 1"/>
                  <a:gd name="T10" fmla="*/ 3 w 4"/>
                  <a:gd name="T11" fmla="*/ 0 h 1"/>
                  <a:gd name="T12" fmla="*/ 2 w 4"/>
                  <a:gd name="T13" fmla="*/ 0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7" name="Freeform 1348"/>
              <p:cNvSpPr>
                <a:spLocks/>
              </p:cNvSpPr>
              <p:nvPr/>
            </p:nvSpPr>
            <p:spPr bwMode="auto">
              <a:xfrm>
                <a:off x="740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8" name="Freeform 1349"/>
              <p:cNvSpPr>
                <a:spLocks/>
              </p:cNvSpPr>
              <p:nvPr/>
            </p:nvSpPr>
            <p:spPr bwMode="auto">
              <a:xfrm>
                <a:off x="749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9" name="Freeform 1350"/>
              <p:cNvSpPr>
                <a:spLocks/>
              </p:cNvSpPr>
              <p:nvPr/>
            </p:nvSpPr>
            <p:spPr bwMode="auto">
              <a:xfrm>
                <a:off x="740" y="307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0" name="Freeform 1351"/>
              <p:cNvSpPr>
                <a:spLocks/>
              </p:cNvSpPr>
              <p:nvPr/>
            </p:nvSpPr>
            <p:spPr bwMode="auto">
              <a:xfrm>
                <a:off x="738" y="3055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5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5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5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1" name="Freeform 1352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2" name="Freeform 1353"/>
              <p:cNvSpPr>
                <a:spLocks/>
              </p:cNvSpPr>
              <p:nvPr/>
            </p:nvSpPr>
            <p:spPr bwMode="auto">
              <a:xfrm>
                <a:off x="757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3" name="Rectangle 1354"/>
              <p:cNvSpPr>
                <a:spLocks noChangeArrowheads="1"/>
              </p:cNvSpPr>
              <p:nvPr/>
            </p:nvSpPr>
            <p:spPr bwMode="auto">
              <a:xfrm>
                <a:off x="757" y="305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4" name="Freeform 1355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5" name="Freeform 1356"/>
              <p:cNvSpPr>
                <a:spLocks/>
              </p:cNvSpPr>
              <p:nvPr/>
            </p:nvSpPr>
            <p:spPr bwMode="auto">
              <a:xfrm>
                <a:off x="754" y="30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6" name="Rectangle 1357"/>
              <p:cNvSpPr>
                <a:spLocks noChangeArrowheads="1"/>
              </p:cNvSpPr>
              <p:nvPr/>
            </p:nvSpPr>
            <p:spPr bwMode="auto">
              <a:xfrm>
                <a:off x="754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7" name="Freeform 1358"/>
              <p:cNvSpPr>
                <a:spLocks/>
              </p:cNvSpPr>
              <p:nvPr/>
            </p:nvSpPr>
            <p:spPr bwMode="auto">
              <a:xfrm>
                <a:off x="757" y="3060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1 h 6"/>
                  <a:gd name="T22" fmla="*/ 0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8" name="Freeform 1359"/>
              <p:cNvSpPr>
                <a:spLocks/>
              </p:cNvSpPr>
              <p:nvPr/>
            </p:nvSpPr>
            <p:spPr bwMode="auto">
              <a:xfrm>
                <a:off x="759" y="306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9" name="Freeform 1360"/>
              <p:cNvSpPr>
                <a:spLocks/>
              </p:cNvSpPr>
              <p:nvPr/>
            </p:nvSpPr>
            <p:spPr bwMode="auto">
              <a:xfrm>
                <a:off x="757" y="3071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5"/>
                      <a:pt x="1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0" name="Freeform 1361"/>
              <p:cNvSpPr>
                <a:spLocks/>
              </p:cNvSpPr>
              <p:nvPr/>
            </p:nvSpPr>
            <p:spPr bwMode="auto">
              <a:xfrm>
                <a:off x="765" y="3074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1" name="Freeform 1362"/>
              <p:cNvSpPr>
                <a:spLocks/>
              </p:cNvSpPr>
              <p:nvPr/>
            </p:nvSpPr>
            <p:spPr bwMode="auto">
              <a:xfrm>
                <a:off x="773" y="30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2" name="Freeform 1363"/>
              <p:cNvSpPr>
                <a:spLocks/>
              </p:cNvSpPr>
              <p:nvPr/>
            </p:nvSpPr>
            <p:spPr bwMode="auto">
              <a:xfrm>
                <a:off x="759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3" name="Freeform 1364"/>
              <p:cNvSpPr>
                <a:spLocks/>
              </p:cNvSpPr>
              <p:nvPr/>
            </p:nvSpPr>
            <p:spPr bwMode="auto">
              <a:xfrm>
                <a:off x="759" y="3085"/>
                <a:ext cx="9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0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4" name="Freeform 1365"/>
              <p:cNvSpPr>
                <a:spLocks/>
              </p:cNvSpPr>
              <p:nvPr/>
            </p:nvSpPr>
            <p:spPr bwMode="auto">
              <a:xfrm>
                <a:off x="724" y="3076"/>
                <a:ext cx="35" cy="22"/>
              </a:xfrm>
              <a:custGeom>
                <a:avLst/>
                <a:gdLst>
                  <a:gd name="T0" fmla="*/ 11 w 13"/>
                  <a:gd name="T1" fmla="*/ 4 h 8"/>
                  <a:gd name="T2" fmla="*/ 10 w 13"/>
                  <a:gd name="T3" fmla="*/ 4 h 8"/>
                  <a:gd name="T4" fmla="*/ 10 w 13"/>
                  <a:gd name="T5" fmla="*/ 3 h 8"/>
                  <a:gd name="T6" fmla="*/ 10 w 13"/>
                  <a:gd name="T7" fmla="*/ 2 h 8"/>
                  <a:gd name="T8" fmla="*/ 10 w 13"/>
                  <a:gd name="T9" fmla="*/ 3 h 8"/>
                  <a:gd name="T10" fmla="*/ 9 w 13"/>
                  <a:gd name="T11" fmla="*/ 4 h 8"/>
                  <a:gd name="T12" fmla="*/ 9 w 13"/>
                  <a:gd name="T13" fmla="*/ 5 h 8"/>
                  <a:gd name="T14" fmla="*/ 8 w 13"/>
                  <a:gd name="T15" fmla="*/ 3 h 8"/>
                  <a:gd name="T16" fmla="*/ 8 w 13"/>
                  <a:gd name="T17" fmla="*/ 6 h 8"/>
                  <a:gd name="T18" fmla="*/ 7 w 13"/>
                  <a:gd name="T19" fmla="*/ 5 h 8"/>
                  <a:gd name="T20" fmla="*/ 7 w 13"/>
                  <a:gd name="T21" fmla="*/ 5 h 8"/>
                  <a:gd name="T22" fmla="*/ 7 w 13"/>
                  <a:gd name="T23" fmla="*/ 5 h 8"/>
                  <a:gd name="T24" fmla="*/ 7 w 13"/>
                  <a:gd name="T25" fmla="*/ 3 h 8"/>
                  <a:gd name="T26" fmla="*/ 6 w 13"/>
                  <a:gd name="T27" fmla="*/ 3 h 8"/>
                  <a:gd name="T28" fmla="*/ 7 w 13"/>
                  <a:gd name="T29" fmla="*/ 2 h 8"/>
                  <a:gd name="T30" fmla="*/ 5 w 13"/>
                  <a:gd name="T31" fmla="*/ 2 h 8"/>
                  <a:gd name="T32" fmla="*/ 6 w 13"/>
                  <a:gd name="T33" fmla="*/ 2 h 8"/>
                  <a:gd name="T34" fmla="*/ 4 w 13"/>
                  <a:gd name="T35" fmla="*/ 4 h 8"/>
                  <a:gd name="T36" fmla="*/ 3 w 13"/>
                  <a:gd name="T37" fmla="*/ 3 h 8"/>
                  <a:gd name="T38" fmla="*/ 5 w 13"/>
                  <a:gd name="T39" fmla="*/ 2 h 8"/>
                  <a:gd name="T40" fmla="*/ 4 w 13"/>
                  <a:gd name="T41" fmla="*/ 2 h 8"/>
                  <a:gd name="T42" fmla="*/ 6 w 13"/>
                  <a:gd name="T43" fmla="*/ 1 h 8"/>
                  <a:gd name="T44" fmla="*/ 3 w 13"/>
                  <a:gd name="T45" fmla="*/ 1 h 8"/>
                  <a:gd name="T46" fmla="*/ 3 w 13"/>
                  <a:gd name="T47" fmla="*/ 1 h 8"/>
                  <a:gd name="T48" fmla="*/ 0 w 13"/>
                  <a:gd name="T49" fmla="*/ 2 h 8"/>
                  <a:gd name="T50" fmla="*/ 3 w 13"/>
                  <a:gd name="T51" fmla="*/ 5 h 8"/>
                  <a:gd name="T52" fmla="*/ 5 w 13"/>
                  <a:gd name="T53" fmla="*/ 5 h 8"/>
                  <a:gd name="T54" fmla="*/ 3 w 13"/>
                  <a:gd name="T55" fmla="*/ 6 h 8"/>
                  <a:gd name="T56" fmla="*/ 5 w 13"/>
                  <a:gd name="T57" fmla="*/ 5 h 8"/>
                  <a:gd name="T58" fmla="*/ 4 w 13"/>
                  <a:gd name="T59" fmla="*/ 6 h 8"/>
                  <a:gd name="T60" fmla="*/ 5 w 13"/>
                  <a:gd name="T61" fmla="*/ 5 h 8"/>
                  <a:gd name="T62" fmla="*/ 4 w 13"/>
                  <a:gd name="T63" fmla="*/ 7 h 8"/>
                  <a:gd name="T64" fmla="*/ 11 w 13"/>
                  <a:gd name="T65" fmla="*/ 7 h 8"/>
                  <a:gd name="T66" fmla="*/ 10 w 13"/>
                  <a:gd name="T67" fmla="*/ 6 h 8"/>
                  <a:gd name="T68" fmla="*/ 12 w 13"/>
                  <a:gd name="T69" fmla="*/ 5 h 8"/>
                  <a:gd name="T70" fmla="*/ 12 w 13"/>
                  <a:gd name="T71" fmla="*/ 4 h 8"/>
                  <a:gd name="T72" fmla="*/ 13 w 13"/>
                  <a:gd name="T73" fmla="*/ 7 h 8"/>
                  <a:gd name="T74" fmla="*/ 13 w 13"/>
                  <a:gd name="T75" fmla="*/ 6 h 8"/>
                  <a:gd name="T76" fmla="*/ 13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10 w 13"/>
                  <a:gd name="T83" fmla="*/ 2 h 8"/>
                  <a:gd name="T84" fmla="*/ 11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1" y="4"/>
                    </a:moveTo>
                    <a:cubicBezTo>
                      <a:pt x="10" y="4"/>
                      <a:pt x="10" y="5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4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7" y="5"/>
                      <a:pt x="7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4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6" y="2"/>
                      <a:pt x="4" y="4"/>
                    </a:cubicBezTo>
                    <a:cubicBezTo>
                      <a:pt x="6" y="2"/>
                      <a:pt x="3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5" y="1"/>
                      <a:pt x="4" y="2"/>
                      <a:pt x="6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3" y="4"/>
                      <a:pt x="3" y="5"/>
                    </a:cubicBezTo>
                    <a:cubicBezTo>
                      <a:pt x="4" y="4"/>
                      <a:pt x="3" y="6"/>
                      <a:pt x="5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5" y="7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8"/>
                      <a:pt x="9" y="6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0" y="2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3" y="6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4"/>
                      <a:pt x="12" y="4"/>
                      <a:pt x="11" y="3"/>
                    </a:cubicBezTo>
                    <a:cubicBezTo>
                      <a:pt x="12" y="5"/>
                      <a:pt x="10" y="0"/>
                      <a:pt x="10" y="2"/>
                    </a:cubicBezTo>
                    <a:cubicBezTo>
                      <a:pt x="10" y="3"/>
                      <a:pt x="10" y="3"/>
                      <a:pt x="1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5" name="Freeform 1366"/>
              <p:cNvSpPr>
                <a:spLocks/>
              </p:cNvSpPr>
              <p:nvPr/>
            </p:nvSpPr>
            <p:spPr bwMode="auto">
              <a:xfrm>
                <a:off x="759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6" name="Freeform 1367"/>
              <p:cNvSpPr>
                <a:spLocks/>
              </p:cNvSpPr>
              <p:nvPr/>
            </p:nvSpPr>
            <p:spPr bwMode="auto">
              <a:xfrm>
                <a:off x="732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7" name="Rectangle 1368"/>
              <p:cNvSpPr>
                <a:spLocks noChangeArrowheads="1"/>
              </p:cNvSpPr>
              <p:nvPr/>
            </p:nvSpPr>
            <p:spPr bwMode="auto">
              <a:xfrm>
                <a:off x="759" y="309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8" name="Rectangle 1369"/>
              <p:cNvSpPr>
                <a:spLocks noChangeArrowheads="1"/>
              </p:cNvSpPr>
              <p:nvPr/>
            </p:nvSpPr>
            <p:spPr bwMode="auto">
              <a:xfrm>
                <a:off x="757" y="3085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9" name="Freeform 1370"/>
              <p:cNvSpPr>
                <a:spLocks/>
              </p:cNvSpPr>
              <p:nvPr/>
            </p:nvSpPr>
            <p:spPr bwMode="auto">
              <a:xfrm>
                <a:off x="735" y="307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0" name="Freeform 1371"/>
              <p:cNvSpPr>
                <a:spLocks/>
              </p:cNvSpPr>
              <p:nvPr/>
            </p:nvSpPr>
            <p:spPr bwMode="auto">
              <a:xfrm>
                <a:off x="740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1" name="Freeform 1372"/>
              <p:cNvSpPr>
                <a:spLocks/>
              </p:cNvSpPr>
              <p:nvPr/>
            </p:nvSpPr>
            <p:spPr bwMode="auto">
              <a:xfrm>
                <a:off x="724" y="3044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9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5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10 h 12"/>
                  <a:gd name="T50" fmla="*/ 6 w 22"/>
                  <a:gd name="T51" fmla="*/ 10 h 12"/>
                  <a:gd name="T52" fmla="*/ 6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3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5" y="3"/>
                      <a:pt x="14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0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3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3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6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3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2" name="Freeform 1373"/>
              <p:cNvSpPr>
                <a:spLocks/>
              </p:cNvSpPr>
              <p:nvPr/>
            </p:nvSpPr>
            <p:spPr bwMode="auto">
              <a:xfrm>
                <a:off x="757" y="3060"/>
                <a:ext cx="0" cy="6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3" name="Freeform 1374"/>
              <p:cNvSpPr>
                <a:spLocks/>
              </p:cNvSpPr>
              <p:nvPr/>
            </p:nvSpPr>
            <p:spPr bwMode="auto">
              <a:xfrm>
                <a:off x="757" y="306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4" name="Freeform 1375"/>
              <p:cNvSpPr>
                <a:spLocks/>
              </p:cNvSpPr>
              <p:nvPr/>
            </p:nvSpPr>
            <p:spPr bwMode="auto">
              <a:xfrm>
                <a:off x="76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5" name="Rectangle 1376"/>
              <p:cNvSpPr>
                <a:spLocks noChangeArrowheads="1"/>
              </p:cNvSpPr>
              <p:nvPr/>
            </p:nvSpPr>
            <p:spPr bwMode="auto">
              <a:xfrm>
                <a:off x="765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6" name="Freeform 1377"/>
              <p:cNvSpPr>
                <a:spLocks/>
              </p:cNvSpPr>
              <p:nvPr/>
            </p:nvSpPr>
            <p:spPr bwMode="auto">
              <a:xfrm>
                <a:off x="727" y="3071"/>
                <a:ext cx="49" cy="25"/>
              </a:xfrm>
              <a:custGeom>
                <a:avLst/>
                <a:gdLst>
                  <a:gd name="T0" fmla="*/ 5 w 18"/>
                  <a:gd name="T1" fmla="*/ 3 h 9"/>
                  <a:gd name="T2" fmla="*/ 3 w 18"/>
                  <a:gd name="T3" fmla="*/ 4 h 9"/>
                  <a:gd name="T4" fmla="*/ 4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9 w 18"/>
                  <a:gd name="T11" fmla="*/ 7 h 9"/>
                  <a:gd name="T12" fmla="*/ 12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4 w 18"/>
                  <a:gd name="T19" fmla="*/ 5 h 9"/>
                  <a:gd name="T20" fmla="*/ 14 w 18"/>
                  <a:gd name="T21" fmla="*/ 5 h 9"/>
                  <a:gd name="T22" fmla="*/ 14 w 18"/>
                  <a:gd name="T23" fmla="*/ 4 h 9"/>
                  <a:gd name="T24" fmla="*/ 15 w 18"/>
                  <a:gd name="T25" fmla="*/ 4 h 9"/>
                  <a:gd name="T26" fmla="*/ 15 w 18"/>
                  <a:gd name="T27" fmla="*/ 4 h 9"/>
                  <a:gd name="T28" fmla="*/ 15 w 18"/>
                  <a:gd name="T29" fmla="*/ 3 h 9"/>
                  <a:gd name="T30" fmla="*/ 16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5 w 18"/>
                  <a:gd name="T37" fmla="*/ 2 h 9"/>
                  <a:gd name="T38" fmla="*/ 15 w 18"/>
                  <a:gd name="T39" fmla="*/ 2 h 9"/>
                  <a:gd name="T40" fmla="*/ 15 w 18"/>
                  <a:gd name="T41" fmla="*/ 3 h 9"/>
                  <a:gd name="T42" fmla="*/ 14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2 h 9"/>
                  <a:gd name="T50" fmla="*/ 13 w 18"/>
                  <a:gd name="T51" fmla="*/ 2 h 9"/>
                  <a:gd name="T52" fmla="*/ 13 w 18"/>
                  <a:gd name="T53" fmla="*/ 4 h 9"/>
                  <a:gd name="T54" fmla="*/ 13 w 18"/>
                  <a:gd name="T55" fmla="*/ 5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2 w 18"/>
                  <a:gd name="T63" fmla="*/ 4 h 9"/>
                  <a:gd name="T64" fmla="*/ 9 w 18"/>
                  <a:gd name="T65" fmla="*/ 4 h 9"/>
                  <a:gd name="T66" fmla="*/ 9 w 18"/>
                  <a:gd name="T67" fmla="*/ 3 h 9"/>
                  <a:gd name="T68" fmla="*/ 9 w 18"/>
                  <a:gd name="T69" fmla="*/ 4 h 9"/>
                  <a:gd name="T70" fmla="*/ 7 w 18"/>
                  <a:gd name="T71" fmla="*/ 3 h 9"/>
                  <a:gd name="T72" fmla="*/ 7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5 h 9"/>
                  <a:gd name="T80" fmla="*/ 5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2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9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4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5"/>
                      <a:pt x="15" y="3"/>
                      <a:pt x="15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3"/>
                      <a:pt x="18" y="3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7" name="Freeform 1378"/>
              <p:cNvSpPr>
                <a:spLocks/>
              </p:cNvSpPr>
              <p:nvPr/>
            </p:nvSpPr>
            <p:spPr bwMode="auto">
              <a:xfrm>
                <a:off x="727" y="3074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8" name="Freeform 1379"/>
              <p:cNvSpPr>
                <a:spLocks/>
              </p:cNvSpPr>
              <p:nvPr/>
            </p:nvSpPr>
            <p:spPr bwMode="auto">
              <a:xfrm>
                <a:off x="724" y="3041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5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9" name="Rectangle 1380"/>
              <p:cNvSpPr>
                <a:spLocks noChangeArrowheads="1"/>
              </p:cNvSpPr>
              <p:nvPr/>
            </p:nvSpPr>
            <p:spPr bwMode="auto">
              <a:xfrm>
                <a:off x="740" y="304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0" name="Freeform 1381"/>
              <p:cNvSpPr>
                <a:spLocks/>
              </p:cNvSpPr>
              <p:nvPr/>
            </p:nvSpPr>
            <p:spPr bwMode="auto">
              <a:xfrm>
                <a:off x="915" y="30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1" name="Freeform 1382"/>
              <p:cNvSpPr>
                <a:spLocks/>
              </p:cNvSpPr>
              <p:nvPr/>
            </p:nvSpPr>
            <p:spPr bwMode="auto">
              <a:xfrm>
                <a:off x="906" y="3085"/>
                <a:ext cx="9" cy="1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2" name="Freeform 1383"/>
              <p:cNvSpPr>
                <a:spLocks/>
              </p:cNvSpPr>
              <p:nvPr/>
            </p:nvSpPr>
            <p:spPr bwMode="auto">
              <a:xfrm>
                <a:off x="909" y="309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3" name="Freeform 1384"/>
              <p:cNvSpPr>
                <a:spLocks/>
              </p:cNvSpPr>
              <p:nvPr/>
            </p:nvSpPr>
            <p:spPr bwMode="auto">
              <a:xfrm>
                <a:off x="909" y="309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4" name="Freeform 1385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5" name="Freeform 1386"/>
              <p:cNvSpPr>
                <a:spLocks/>
              </p:cNvSpPr>
              <p:nvPr/>
            </p:nvSpPr>
            <p:spPr bwMode="auto">
              <a:xfrm>
                <a:off x="904" y="3087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6" name="Freeform 1387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7" name="Freeform 1388"/>
              <p:cNvSpPr>
                <a:spLocks/>
              </p:cNvSpPr>
              <p:nvPr/>
            </p:nvSpPr>
            <p:spPr bwMode="auto">
              <a:xfrm>
                <a:off x="906" y="3093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8" name="Freeform 1389"/>
              <p:cNvSpPr>
                <a:spLocks/>
              </p:cNvSpPr>
              <p:nvPr/>
            </p:nvSpPr>
            <p:spPr bwMode="auto">
              <a:xfrm>
                <a:off x="901" y="308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0 w 1"/>
                  <a:gd name="T5" fmla="*/ 0 h 4"/>
                  <a:gd name="T6" fmla="*/ 0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9" name="Freeform 1390"/>
              <p:cNvSpPr>
                <a:spLocks/>
              </p:cNvSpPr>
              <p:nvPr/>
            </p:nvSpPr>
            <p:spPr bwMode="auto">
              <a:xfrm>
                <a:off x="901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0" name="Freeform 1391"/>
              <p:cNvSpPr>
                <a:spLocks/>
              </p:cNvSpPr>
              <p:nvPr/>
            </p:nvSpPr>
            <p:spPr bwMode="auto">
              <a:xfrm>
                <a:off x="898" y="3085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2 h 4"/>
                  <a:gd name="T6" fmla="*/ 1 w 1"/>
                  <a:gd name="T7" fmla="*/ 2 h 4"/>
                  <a:gd name="T8" fmla="*/ 0 w 1"/>
                  <a:gd name="T9" fmla="*/ 3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0" y="4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1" name="Rectangle 1392"/>
              <p:cNvSpPr>
                <a:spLocks noChangeArrowheads="1"/>
              </p:cNvSpPr>
              <p:nvPr/>
            </p:nvSpPr>
            <p:spPr bwMode="auto">
              <a:xfrm>
                <a:off x="898" y="3090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2" name="Freeform 1393"/>
              <p:cNvSpPr>
                <a:spLocks/>
              </p:cNvSpPr>
              <p:nvPr/>
            </p:nvSpPr>
            <p:spPr bwMode="auto">
              <a:xfrm>
                <a:off x="896" y="3087"/>
                <a:ext cx="13" cy="6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1 h 2"/>
                  <a:gd name="T4" fmla="*/ 1 w 5"/>
                  <a:gd name="T5" fmla="*/ 2 h 2"/>
                  <a:gd name="T6" fmla="*/ 2 w 5"/>
                  <a:gd name="T7" fmla="*/ 1 h 2"/>
                  <a:gd name="T8" fmla="*/ 1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0 h 2"/>
                  <a:gd name="T16" fmla="*/ 2 w 5"/>
                  <a:gd name="T17" fmla="*/ 1 h 2"/>
                  <a:gd name="T18" fmla="*/ 2 w 5"/>
                  <a:gd name="T19" fmla="*/ 0 h 2"/>
                  <a:gd name="T20" fmla="*/ 0 w 5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0"/>
                      <a:pt x="5" y="1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3" name="Freeform 1394"/>
              <p:cNvSpPr>
                <a:spLocks/>
              </p:cNvSpPr>
              <p:nvPr/>
            </p:nvSpPr>
            <p:spPr bwMode="auto">
              <a:xfrm>
                <a:off x="896" y="309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4" name="Freeform 1395"/>
              <p:cNvSpPr>
                <a:spLocks/>
              </p:cNvSpPr>
              <p:nvPr/>
            </p:nvSpPr>
            <p:spPr bwMode="auto">
              <a:xfrm>
                <a:off x="904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5" name="Freeform 1396"/>
              <p:cNvSpPr>
                <a:spLocks/>
              </p:cNvSpPr>
              <p:nvPr/>
            </p:nvSpPr>
            <p:spPr bwMode="auto">
              <a:xfrm>
                <a:off x="896" y="308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6" name="Freeform 1397"/>
              <p:cNvSpPr>
                <a:spLocks/>
              </p:cNvSpPr>
              <p:nvPr/>
            </p:nvSpPr>
            <p:spPr bwMode="auto">
              <a:xfrm>
                <a:off x="893" y="306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6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6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4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7" name="Rectangle 1398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8" name="Freeform 1399"/>
              <p:cNvSpPr>
                <a:spLocks/>
              </p:cNvSpPr>
              <p:nvPr/>
            </p:nvSpPr>
            <p:spPr bwMode="auto">
              <a:xfrm>
                <a:off x="912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9" name="Rectangle 1400"/>
              <p:cNvSpPr>
                <a:spLocks noChangeArrowheads="1"/>
              </p:cNvSpPr>
              <p:nvPr/>
            </p:nvSpPr>
            <p:spPr bwMode="auto">
              <a:xfrm>
                <a:off x="912" y="306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0" name="Freeform 1401"/>
              <p:cNvSpPr>
                <a:spLocks/>
              </p:cNvSpPr>
              <p:nvPr/>
            </p:nvSpPr>
            <p:spPr bwMode="auto">
              <a:xfrm>
                <a:off x="912" y="307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1" name="Freeform 1402"/>
              <p:cNvSpPr>
                <a:spLocks/>
              </p:cNvSpPr>
              <p:nvPr/>
            </p:nvSpPr>
            <p:spPr bwMode="auto">
              <a:xfrm>
                <a:off x="909" y="308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2" name="Rectangle 1403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3" name="Freeform 1404"/>
              <p:cNvSpPr>
                <a:spLocks/>
              </p:cNvSpPr>
              <p:nvPr/>
            </p:nvSpPr>
            <p:spPr bwMode="auto">
              <a:xfrm>
                <a:off x="912" y="3071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5 h 6"/>
                  <a:gd name="T48" fmla="*/ 4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4" y="5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5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4" name="Freeform 1405"/>
              <p:cNvSpPr>
                <a:spLocks/>
              </p:cNvSpPr>
              <p:nvPr/>
            </p:nvSpPr>
            <p:spPr bwMode="auto">
              <a:xfrm>
                <a:off x="915" y="308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5" name="Freeform 1406"/>
              <p:cNvSpPr>
                <a:spLocks/>
              </p:cNvSpPr>
              <p:nvPr/>
            </p:nvSpPr>
            <p:spPr bwMode="auto">
              <a:xfrm>
                <a:off x="912" y="3082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2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3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6" name="Freeform 1407"/>
              <p:cNvSpPr>
                <a:spLocks/>
              </p:cNvSpPr>
              <p:nvPr/>
            </p:nvSpPr>
            <p:spPr bwMode="auto">
              <a:xfrm>
                <a:off x="920" y="30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7" name="Freeform 1408"/>
              <p:cNvSpPr>
                <a:spLocks/>
              </p:cNvSpPr>
              <p:nvPr/>
            </p:nvSpPr>
            <p:spPr bwMode="auto">
              <a:xfrm>
                <a:off x="928" y="309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8" name="Freeform 1409"/>
              <p:cNvSpPr>
                <a:spLocks/>
              </p:cNvSpPr>
              <p:nvPr/>
            </p:nvSpPr>
            <p:spPr bwMode="auto">
              <a:xfrm>
                <a:off x="915" y="309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9" name="Freeform 1410"/>
              <p:cNvSpPr>
                <a:spLocks/>
              </p:cNvSpPr>
              <p:nvPr/>
            </p:nvSpPr>
            <p:spPr bwMode="auto">
              <a:xfrm>
                <a:off x="915" y="3096"/>
                <a:ext cx="8" cy="13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3" name="Group 1612"/>
            <p:cNvGrpSpPr>
              <a:grpSpLocks/>
            </p:cNvGrpSpPr>
            <p:nvPr/>
          </p:nvGrpSpPr>
          <p:grpSpPr bwMode="auto">
            <a:xfrm>
              <a:off x="482" y="2794"/>
              <a:ext cx="569" cy="416"/>
              <a:chOff x="482" y="2794"/>
              <a:chExt cx="569" cy="416"/>
            </a:xfrm>
          </p:grpSpPr>
          <p:sp>
            <p:nvSpPr>
              <p:cNvPr id="110" name="Freeform 1412"/>
              <p:cNvSpPr>
                <a:spLocks/>
              </p:cNvSpPr>
              <p:nvPr/>
            </p:nvSpPr>
            <p:spPr bwMode="auto">
              <a:xfrm>
                <a:off x="882" y="3090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9 w 13"/>
                  <a:gd name="T3" fmla="*/ 4 h 7"/>
                  <a:gd name="T4" fmla="*/ 9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7 w 13"/>
                  <a:gd name="T15" fmla="*/ 2 h 7"/>
                  <a:gd name="T16" fmla="*/ 7 w 13"/>
                  <a:gd name="T17" fmla="*/ 6 h 7"/>
                  <a:gd name="T18" fmla="*/ 6 w 13"/>
                  <a:gd name="T19" fmla="*/ 4 h 7"/>
                  <a:gd name="T20" fmla="*/ 6 w 13"/>
                  <a:gd name="T21" fmla="*/ 4 h 7"/>
                  <a:gd name="T22" fmla="*/ 6 w 13"/>
                  <a:gd name="T23" fmla="*/ 4 h 7"/>
                  <a:gd name="T24" fmla="*/ 6 w 13"/>
                  <a:gd name="T25" fmla="*/ 2 h 7"/>
                  <a:gd name="T26" fmla="*/ 6 w 13"/>
                  <a:gd name="T27" fmla="*/ 2 h 7"/>
                  <a:gd name="T28" fmla="*/ 6 w 13"/>
                  <a:gd name="T29" fmla="*/ 2 h 7"/>
                  <a:gd name="T30" fmla="*/ 4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2 w 13"/>
                  <a:gd name="T37" fmla="*/ 2 h 7"/>
                  <a:gd name="T38" fmla="*/ 4 w 13"/>
                  <a:gd name="T39" fmla="*/ 1 h 7"/>
                  <a:gd name="T40" fmla="*/ 3 w 13"/>
                  <a:gd name="T41" fmla="*/ 2 h 7"/>
                  <a:gd name="T42" fmla="*/ 5 w 13"/>
                  <a:gd name="T43" fmla="*/ 0 h 7"/>
                  <a:gd name="T44" fmla="*/ 2 w 13"/>
                  <a:gd name="T45" fmla="*/ 1 h 7"/>
                  <a:gd name="T46" fmla="*/ 2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2 w 13"/>
                  <a:gd name="T55" fmla="*/ 6 h 7"/>
                  <a:gd name="T56" fmla="*/ 4 w 13"/>
                  <a:gd name="T57" fmla="*/ 4 h 7"/>
                  <a:gd name="T58" fmla="*/ 3 w 13"/>
                  <a:gd name="T59" fmla="*/ 6 h 7"/>
                  <a:gd name="T60" fmla="*/ 4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9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2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3"/>
                      <a:pt x="8" y="3"/>
                      <a:pt x="7" y="2"/>
                    </a:cubicBezTo>
                    <a:cubicBezTo>
                      <a:pt x="7" y="3"/>
                      <a:pt x="7" y="4"/>
                      <a:pt x="7" y="6"/>
                    </a:cubicBezTo>
                    <a:cubicBezTo>
                      <a:pt x="6" y="4"/>
                      <a:pt x="6" y="6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6" y="5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5" y="1"/>
                      <a:pt x="3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2"/>
                      <a:pt x="2" y="3"/>
                      <a:pt x="2" y="5"/>
                    </a:cubicBezTo>
                    <a:cubicBezTo>
                      <a:pt x="3" y="3"/>
                      <a:pt x="2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9" y="2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9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" name="Freeform 1413"/>
              <p:cNvSpPr>
                <a:spLocks/>
              </p:cNvSpPr>
              <p:nvPr/>
            </p:nvSpPr>
            <p:spPr bwMode="auto">
              <a:xfrm>
                <a:off x="915" y="31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" name="Freeform 1414"/>
              <p:cNvSpPr>
                <a:spLocks/>
              </p:cNvSpPr>
              <p:nvPr/>
            </p:nvSpPr>
            <p:spPr bwMode="auto">
              <a:xfrm>
                <a:off x="887" y="30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" name="Rectangle 1415"/>
              <p:cNvSpPr>
                <a:spLocks noChangeArrowheads="1"/>
              </p:cNvSpPr>
              <p:nvPr/>
            </p:nvSpPr>
            <p:spPr bwMode="auto">
              <a:xfrm>
                <a:off x="917" y="31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" name="Freeform 1416"/>
              <p:cNvSpPr>
                <a:spLocks/>
              </p:cNvSpPr>
              <p:nvPr/>
            </p:nvSpPr>
            <p:spPr bwMode="auto">
              <a:xfrm>
                <a:off x="912" y="309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" name="Freeform 1417"/>
              <p:cNvSpPr>
                <a:spLocks/>
              </p:cNvSpPr>
              <p:nvPr/>
            </p:nvSpPr>
            <p:spPr bwMode="auto">
              <a:xfrm>
                <a:off x="890" y="30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" name="Freeform 1418"/>
              <p:cNvSpPr>
                <a:spLocks/>
              </p:cNvSpPr>
              <p:nvPr/>
            </p:nvSpPr>
            <p:spPr bwMode="auto">
              <a:xfrm>
                <a:off x="896" y="307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" name="Freeform 1419"/>
              <p:cNvSpPr>
                <a:spLocks/>
              </p:cNvSpPr>
              <p:nvPr/>
            </p:nvSpPr>
            <p:spPr bwMode="auto">
              <a:xfrm>
                <a:off x="879" y="3057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6 h 12"/>
                  <a:gd name="T22" fmla="*/ 7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8 h 12"/>
                  <a:gd name="T60" fmla="*/ 8 w 22"/>
                  <a:gd name="T61" fmla="*/ 6 h 12"/>
                  <a:gd name="T62" fmla="*/ 9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10" y="5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9" y="8"/>
                    </a:cubicBezTo>
                    <a:cubicBezTo>
                      <a:pt x="9" y="9"/>
                      <a:pt x="9" y="6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1" y="8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5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" name="Freeform 1420"/>
              <p:cNvSpPr>
                <a:spLocks/>
              </p:cNvSpPr>
              <p:nvPr/>
            </p:nvSpPr>
            <p:spPr bwMode="auto">
              <a:xfrm>
                <a:off x="912" y="307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" name="Freeform 1421"/>
              <p:cNvSpPr>
                <a:spLocks/>
              </p:cNvSpPr>
              <p:nvPr/>
            </p:nvSpPr>
            <p:spPr bwMode="auto">
              <a:xfrm>
                <a:off x="912" y="307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" name="Freeform 1422"/>
              <p:cNvSpPr>
                <a:spLocks/>
              </p:cNvSpPr>
              <p:nvPr/>
            </p:nvSpPr>
            <p:spPr bwMode="auto">
              <a:xfrm>
                <a:off x="920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" name="Rectangle 1423"/>
              <p:cNvSpPr>
                <a:spLocks noChangeArrowheads="1"/>
              </p:cNvSpPr>
              <p:nvPr/>
            </p:nvSpPr>
            <p:spPr bwMode="auto">
              <a:xfrm>
                <a:off x="923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" name="Freeform 1424"/>
              <p:cNvSpPr>
                <a:spLocks/>
              </p:cNvSpPr>
              <p:nvPr/>
            </p:nvSpPr>
            <p:spPr bwMode="auto">
              <a:xfrm>
                <a:off x="885" y="3085"/>
                <a:ext cx="46" cy="24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3 h 9"/>
                  <a:gd name="T4" fmla="*/ 3 w 17"/>
                  <a:gd name="T5" fmla="*/ 2 h 9"/>
                  <a:gd name="T6" fmla="*/ 0 w 17"/>
                  <a:gd name="T7" fmla="*/ 2 h 9"/>
                  <a:gd name="T8" fmla="*/ 9 w 17"/>
                  <a:gd name="T9" fmla="*/ 5 h 9"/>
                  <a:gd name="T10" fmla="*/ 8 w 17"/>
                  <a:gd name="T11" fmla="*/ 6 h 9"/>
                  <a:gd name="T12" fmla="*/ 11 w 17"/>
                  <a:gd name="T13" fmla="*/ 4 h 9"/>
                  <a:gd name="T14" fmla="*/ 11 w 17"/>
                  <a:gd name="T15" fmla="*/ 6 h 9"/>
                  <a:gd name="T16" fmla="*/ 13 w 17"/>
                  <a:gd name="T17" fmla="*/ 5 h 9"/>
                  <a:gd name="T18" fmla="*/ 13 w 17"/>
                  <a:gd name="T19" fmla="*/ 4 h 9"/>
                  <a:gd name="T20" fmla="*/ 13 w 17"/>
                  <a:gd name="T21" fmla="*/ 4 h 9"/>
                  <a:gd name="T22" fmla="*/ 13 w 17"/>
                  <a:gd name="T23" fmla="*/ 4 h 9"/>
                  <a:gd name="T24" fmla="*/ 14 w 17"/>
                  <a:gd name="T25" fmla="*/ 3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3 h 9"/>
                  <a:gd name="T32" fmla="*/ 15 w 17"/>
                  <a:gd name="T33" fmla="*/ 0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1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1 h 9"/>
                  <a:gd name="T50" fmla="*/ 12 w 17"/>
                  <a:gd name="T51" fmla="*/ 2 h 9"/>
                  <a:gd name="T52" fmla="*/ 12 w 17"/>
                  <a:gd name="T53" fmla="*/ 4 h 9"/>
                  <a:gd name="T54" fmla="*/ 12 w 17"/>
                  <a:gd name="T55" fmla="*/ 4 h 9"/>
                  <a:gd name="T56" fmla="*/ 12 w 17"/>
                  <a:gd name="T57" fmla="*/ 2 h 9"/>
                  <a:gd name="T58" fmla="*/ 11 w 17"/>
                  <a:gd name="T59" fmla="*/ 3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1" y="3"/>
                      <a:pt x="1" y="1"/>
                      <a:pt x="0" y="2"/>
                    </a:cubicBezTo>
                    <a:cubicBezTo>
                      <a:pt x="2" y="4"/>
                      <a:pt x="5" y="8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9"/>
                      <a:pt x="1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2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7" y="3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4"/>
                      <a:pt x="13" y="1"/>
                      <a:pt x="14" y="3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1" y="0"/>
                      <a:pt x="13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2"/>
                      <a:pt x="10" y="2"/>
                    </a:cubicBezTo>
                    <a:cubicBezTo>
                      <a:pt x="10" y="3"/>
                      <a:pt x="11" y="2"/>
                      <a:pt x="11" y="4"/>
                    </a:cubicBezTo>
                    <a:cubicBezTo>
                      <a:pt x="10" y="2"/>
                      <a:pt x="9" y="3"/>
                      <a:pt x="8" y="4"/>
                    </a:cubicBezTo>
                    <a:cubicBezTo>
                      <a:pt x="8" y="4"/>
                      <a:pt x="8" y="2"/>
                      <a:pt x="8" y="3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5"/>
                      <a:pt x="2" y="4"/>
                    </a:cubicBezTo>
                    <a:cubicBezTo>
                      <a:pt x="3" y="3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" name="Freeform 1425"/>
              <p:cNvSpPr>
                <a:spLocks/>
              </p:cNvSpPr>
              <p:nvPr/>
            </p:nvSpPr>
            <p:spPr bwMode="auto">
              <a:xfrm>
                <a:off x="882" y="3085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" name="Freeform 1426"/>
              <p:cNvSpPr>
                <a:spLocks/>
              </p:cNvSpPr>
              <p:nvPr/>
            </p:nvSpPr>
            <p:spPr bwMode="auto">
              <a:xfrm>
                <a:off x="879" y="305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6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" name="Freeform 1427"/>
              <p:cNvSpPr>
                <a:spLocks/>
              </p:cNvSpPr>
              <p:nvPr/>
            </p:nvSpPr>
            <p:spPr bwMode="auto">
              <a:xfrm>
                <a:off x="896" y="306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" name="Freeform 1428"/>
              <p:cNvSpPr>
                <a:spLocks/>
              </p:cNvSpPr>
              <p:nvPr/>
            </p:nvSpPr>
            <p:spPr bwMode="auto">
              <a:xfrm>
                <a:off x="517" y="28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" name="Freeform 1429"/>
              <p:cNvSpPr>
                <a:spLocks/>
              </p:cNvSpPr>
              <p:nvPr/>
            </p:nvSpPr>
            <p:spPr bwMode="auto">
              <a:xfrm>
                <a:off x="512" y="2823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2 w 2"/>
                  <a:gd name="T7" fmla="*/ 1 h 4"/>
                  <a:gd name="T8" fmla="*/ 1 w 2"/>
                  <a:gd name="T9" fmla="*/ 3 h 4"/>
                  <a:gd name="T10" fmla="*/ 1 w 2"/>
                  <a:gd name="T11" fmla="*/ 0 h 4"/>
                  <a:gd name="T12" fmla="*/ 0 w 2"/>
                  <a:gd name="T13" fmla="*/ 1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2"/>
                      <a:pt x="2" y="4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" name="Freeform 1430"/>
              <p:cNvSpPr>
                <a:spLocks/>
              </p:cNvSpPr>
              <p:nvPr/>
            </p:nvSpPr>
            <p:spPr bwMode="auto">
              <a:xfrm>
                <a:off x="512" y="2826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" name="Freeform 1431"/>
              <p:cNvSpPr>
                <a:spLocks/>
              </p:cNvSpPr>
              <p:nvPr/>
            </p:nvSpPr>
            <p:spPr bwMode="auto">
              <a:xfrm>
                <a:off x="512" y="2829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" name="Freeform 1432"/>
              <p:cNvSpPr>
                <a:spLocks/>
              </p:cNvSpPr>
              <p:nvPr/>
            </p:nvSpPr>
            <p:spPr bwMode="auto">
              <a:xfrm>
                <a:off x="509" y="2834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" name="Freeform 1433"/>
              <p:cNvSpPr>
                <a:spLocks/>
              </p:cNvSpPr>
              <p:nvPr/>
            </p:nvSpPr>
            <p:spPr bwMode="auto">
              <a:xfrm>
                <a:off x="509" y="2826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" name="Freeform 1434"/>
              <p:cNvSpPr>
                <a:spLocks/>
              </p:cNvSpPr>
              <p:nvPr/>
            </p:nvSpPr>
            <p:spPr bwMode="auto">
              <a:xfrm>
                <a:off x="509" y="283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" name="Rectangle 1435"/>
              <p:cNvSpPr>
                <a:spLocks noChangeArrowheads="1"/>
              </p:cNvSpPr>
              <p:nvPr/>
            </p:nvSpPr>
            <p:spPr bwMode="auto">
              <a:xfrm>
                <a:off x="512" y="2832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" name="Freeform 1436"/>
              <p:cNvSpPr>
                <a:spLocks/>
              </p:cNvSpPr>
              <p:nvPr/>
            </p:nvSpPr>
            <p:spPr bwMode="auto">
              <a:xfrm>
                <a:off x="506" y="2823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" name="Freeform 1437"/>
              <p:cNvSpPr>
                <a:spLocks/>
              </p:cNvSpPr>
              <p:nvPr/>
            </p:nvSpPr>
            <p:spPr bwMode="auto">
              <a:xfrm>
                <a:off x="504" y="2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" name="Freeform 1438"/>
              <p:cNvSpPr>
                <a:spLocks/>
              </p:cNvSpPr>
              <p:nvPr/>
            </p:nvSpPr>
            <p:spPr bwMode="auto">
              <a:xfrm>
                <a:off x="501" y="2823"/>
                <a:ext cx="3" cy="9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" name="Rectangle 1439"/>
              <p:cNvSpPr>
                <a:spLocks noChangeArrowheads="1"/>
              </p:cNvSpPr>
              <p:nvPr/>
            </p:nvSpPr>
            <p:spPr bwMode="auto">
              <a:xfrm>
                <a:off x="504" y="282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" name="Freeform 1440"/>
              <p:cNvSpPr>
                <a:spLocks/>
              </p:cNvSpPr>
              <p:nvPr/>
            </p:nvSpPr>
            <p:spPr bwMode="auto">
              <a:xfrm>
                <a:off x="498" y="2826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0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" name="Freeform 1441"/>
              <p:cNvSpPr>
                <a:spLocks/>
              </p:cNvSpPr>
              <p:nvPr/>
            </p:nvSpPr>
            <p:spPr bwMode="auto">
              <a:xfrm>
                <a:off x="498" y="282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" name="Freeform 1442"/>
              <p:cNvSpPr>
                <a:spLocks/>
              </p:cNvSpPr>
              <p:nvPr/>
            </p:nvSpPr>
            <p:spPr bwMode="auto">
              <a:xfrm>
                <a:off x="506" y="282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" name="Freeform 1443"/>
              <p:cNvSpPr>
                <a:spLocks/>
              </p:cNvSpPr>
              <p:nvPr/>
            </p:nvSpPr>
            <p:spPr bwMode="auto">
              <a:xfrm>
                <a:off x="501" y="2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" name="Freeform 1444"/>
              <p:cNvSpPr>
                <a:spLocks/>
              </p:cNvSpPr>
              <p:nvPr/>
            </p:nvSpPr>
            <p:spPr bwMode="auto">
              <a:xfrm>
                <a:off x="498" y="2807"/>
                <a:ext cx="25" cy="19"/>
              </a:xfrm>
              <a:custGeom>
                <a:avLst/>
                <a:gdLst>
                  <a:gd name="T0" fmla="*/ 7 w 9"/>
                  <a:gd name="T1" fmla="*/ 4 h 7"/>
                  <a:gd name="T2" fmla="*/ 7 w 9"/>
                  <a:gd name="T3" fmla="*/ 3 h 7"/>
                  <a:gd name="T4" fmla="*/ 8 w 9"/>
                  <a:gd name="T5" fmla="*/ 2 h 7"/>
                  <a:gd name="T6" fmla="*/ 9 w 9"/>
                  <a:gd name="T7" fmla="*/ 0 h 7"/>
                  <a:gd name="T8" fmla="*/ 8 w 9"/>
                  <a:gd name="T9" fmla="*/ 1 h 7"/>
                  <a:gd name="T10" fmla="*/ 8 w 9"/>
                  <a:gd name="T11" fmla="*/ 0 h 7"/>
                  <a:gd name="T12" fmla="*/ 6 w 9"/>
                  <a:gd name="T13" fmla="*/ 0 h 7"/>
                  <a:gd name="T14" fmla="*/ 5 w 9"/>
                  <a:gd name="T15" fmla="*/ 1 h 7"/>
                  <a:gd name="T16" fmla="*/ 1 w 9"/>
                  <a:gd name="T17" fmla="*/ 4 h 7"/>
                  <a:gd name="T18" fmla="*/ 3 w 9"/>
                  <a:gd name="T19" fmla="*/ 5 h 7"/>
                  <a:gd name="T20" fmla="*/ 2 w 9"/>
                  <a:gd name="T21" fmla="*/ 5 h 7"/>
                  <a:gd name="T22" fmla="*/ 2 w 9"/>
                  <a:gd name="T23" fmla="*/ 5 h 7"/>
                  <a:gd name="T24" fmla="*/ 1 w 9"/>
                  <a:gd name="T25" fmla="*/ 6 h 7"/>
                  <a:gd name="T26" fmla="*/ 3 w 9"/>
                  <a:gd name="T27" fmla="*/ 6 h 7"/>
                  <a:gd name="T28" fmla="*/ 0 w 9"/>
                  <a:gd name="T29" fmla="*/ 6 h 7"/>
                  <a:gd name="T30" fmla="*/ 2 w 9"/>
                  <a:gd name="T31" fmla="*/ 7 h 7"/>
                  <a:gd name="T32" fmla="*/ 4 w 9"/>
                  <a:gd name="T33" fmla="*/ 7 h 7"/>
                  <a:gd name="T34" fmla="*/ 5 w 9"/>
                  <a:gd name="T35" fmla="*/ 7 h 7"/>
                  <a:gd name="T36" fmla="*/ 3 w 9"/>
                  <a:gd name="T37" fmla="*/ 4 h 7"/>
                  <a:gd name="T38" fmla="*/ 4 w 9"/>
                  <a:gd name="T39" fmla="*/ 5 h 7"/>
                  <a:gd name="T40" fmla="*/ 5 w 9"/>
                  <a:gd name="T41" fmla="*/ 5 h 7"/>
                  <a:gd name="T42" fmla="*/ 4 w 9"/>
                  <a:gd name="T43" fmla="*/ 3 h 7"/>
                  <a:gd name="T44" fmla="*/ 5 w 9"/>
                  <a:gd name="T45" fmla="*/ 3 h 7"/>
                  <a:gd name="T46" fmla="*/ 5 w 9"/>
                  <a:gd name="T47" fmla="*/ 3 h 7"/>
                  <a:gd name="T48" fmla="*/ 6 w 9"/>
                  <a:gd name="T49" fmla="*/ 3 h 7"/>
                  <a:gd name="T50" fmla="*/ 5 w 9"/>
                  <a:gd name="T51" fmla="*/ 1 h 7"/>
                  <a:gd name="T52" fmla="*/ 6 w 9"/>
                  <a:gd name="T53" fmla="*/ 4 h 7"/>
                  <a:gd name="T54" fmla="*/ 6 w 9"/>
                  <a:gd name="T55" fmla="*/ 3 h 7"/>
                  <a:gd name="T56" fmla="*/ 6 w 9"/>
                  <a:gd name="T57" fmla="*/ 2 h 7"/>
                  <a:gd name="T58" fmla="*/ 6 w 9"/>
                  <a:gd name="T59" fmla="*/ 4 h 7"/>
                  <a:gd name="T60" fmla="*/ 6 w 9"/>
                  <a:gd name="T61" fmla="*/ 3 h 7"/>
                  <a:gd name="T62" fmla="*/ 6 w 9"/>
                  <a:gd name="T63" fmla="*/ 1 h 7"/>
                  <a:gd name="T64" fmla="*/ 7 w 9"/>
                  <a:gd name="T65" fmla="*/ 2 h 7"/>
                  <a:gd name="T66" fmla="*/ 6 w 9"/>
                  <a:gd name="T67" fmla="*/ 4 h 7"/>
                  <a:gd name="T68" fmla="*/ 6 w 9"/>
                  <a:gd name="T69" fmla="*/ 5 h 7"/>
                  <a:gd name="T70" fmla="*/ 7 w 9"/>
                  <a:gd name="T71" fmla="*/ 3 h 7"/>
                  <a:gd name="T72" fmla="*/ 7 w 9"/>
                  <a:gd name="T7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7">
                    <a:moveTo>
                      <a:pt x="7" y="4"/>
                    </a:moveTo>
                    <a:cubicBezTo>
                      <a:pt x="7" y="4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7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4"/>
                      <a:pt x="6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4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" name="Rectangle 1445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" name="Freeform 1446"/>
              <p:cNvSpPr>
                <a:spLocks/>
              </p:cNvSpPr>
              <p:nvPr/>
            </p:nvSpPr>
            <p:spPr bwMode="auto">
              <a:xfrm>
                <a:off x="517" y="281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" name="Rectangle 1447"/>
              <p:cNvSpPr>
                <a:spLocks noChangeArrowheads="1"/>
              </p:cNvSpPr>
              <p:nvPr/>
            </p:nvSpPr>
            <p:spPr bwMode="auto">
              <a:xfrm>
                <a:off x="514" y="280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" name="Freeform 1448"/>
              <p:cNvSpPr>
                <a:spLocks/>
              </p:cNvSpPr>
              <p:nvPr/>
            </p:nvSpPr>
            <p:spPr bwMode="auto">
              <a:xfrm>
                <a:off x="514" y="28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" name="Freeform 1449"/>
              <p:cNvSpPr>
                <a:spLocks/>
              </p:cNvSpPr>
              <p:nvPr/>
            </p:nvSpPr>
            <p:spPr bwMode="auto">
              <a:xfrm>
                <a:off x="514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" name="Rectangle 1450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" name="Freeform 1451"/>
              <p:cNvSpPr>
                <a:spLocks/>
              </p:cNvSpPr>
              <p:nvPr/>
            </p:nvSpPr>
            <p:spPr bwMode="auto">
              <a:xfrm>
                <a:off x="514" y="2810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4"/>
                      <a:pt x="5" y="3"/>
                      <a:pt x="3" y="4"/>
                    </a:cubicBezTo>
                    <a:cubicBezTo>
                      <a:pt x="3" y="4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" name="Freeform 1452"/>
              <p:cNvSpPr>
                <a:spLocks/>
              </p:cNvSpPr>
              <p:nvPr/>
            </p:nvSpPr>
            <p:spPr bwMode="auto">
              <a:xfrm>
                <a:off x="520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" name="Freeform 1453"/>
              <p:cNvSpPr>
                <a:spLocks/>
              </p:cNvSpPr>
              <p:nvPr/>
            </p:nvSpPr>
            <p:spPr bwMode="auto">
              <a:xfrm>
                <a:off x="514" y="2821"/>
                <a:ext cx="20" cy="22"/>
              </a:xfrm>
              <a:custGeom>
                <a:avLst/>
                <a:gdLst>
                  <a:gd name="T0" fmla="*/ 4 w 7"/>
                  <a:gd name="T1" fmla="*/ 3 h 8"/>
                  <a:gd name="T2" fmla="*/ 2 w 7"/>
                  <a:gd name="T3" fmla="*/ 2 h 8"/>
                  <a:gd name="T4" fmla="*/ 5 w 7"/>
                  <a:gd name="T5" fmla="*/ 4 h 8"/>
                  <a:gd name="T6" fmla="*/ 5 w 7"/>
                  <a:gd name="T7" fmla="*/ 4 h 8"/>
                  <a:gd name="T8" fmla="*/ 3 w 7"/>
                  <a:gd name="T9" fmla="*/ 3 h 8"/>
                  <a:gd name="T10" fmla="*/ 3 w 7"/>
                  <a:gd name="T11" fmla="*/ 3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5 w 7"/>
                  <a:gd name="T23" fmla="*/ 7 h 8"/>
                  <a:gd name="T24" fmla="*/ 3 w 7"/>
                  <a:gd name="T25" fmla="*/ 6 h 8"/>
                  <a:gd name="T26" fmla="*/ 4 w 7"/>
                  <a:gd name="T27" fmla="*/ 6 h 8"/>
                  <a:gd name="T28" fmla="*/ 5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5 w 7"/>
                  <a:gd name="T39" fmla="*/ 2 h 8"/>
                  <a:gd name="T40" fmla="*/ 3 w 7"/>
                  <a:gd name="T41" fmla="*/ 1 h 8"/>
                  <a:gd name="T42" fmla="*/ 2 w 7"/>
                  <a:gd name="T43" fmla="*/ 1 h 8"/>
                  <a:gd name="T44" fmla="*/ 1 w 7"/>
                  <a:gd name="T45" fmla="*/ 1 h 8"/>
                  <a:gd name="T46" fmla="*/ 4 w 7"/>
                  <a:gd name="T4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" name="Freeform 1454"/>
              <p:cNvSpPr>
                <a:spLocks/>
              </p:cNvSpPr>
              <p:nvPr/>
            </p:nvSpPr>
            <p:spPr bwMode="auto">
              <a:xfrm>
                <a:off x="523" y="282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" name="Freeform 1455"/>
              <p:cNvSpPr>
                <a:spLocks/>
              </p:cNvSpPr>
              <p:nvPr/>
            </p:nvSpPr>
            <p:spPr bwMode="auto">
              <a:xfrm>
                <a:off x="531" y="2829"/>
                <a:ext cx="5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" name="Freeform 1456"/>
              <p:cNvSpPr>
                <a:spLocks/>
              </p:cNvSpPr>
              <p:nvPr/>
            </p:nvSpPr>
            <p:spPr bwMode="auto">
              <a:xfrm>
                <a:off x="520" y="282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" name="Freeform 1457"/>
              <p:cNvSpPr>
                <a:spLocks/>
              </p:cNvSpPr>
              <p:nvPr/>
            </p:nvSpPr>
            <p:spPr bwMode="auto">
              <a:xfrm>
                <a:off x="520" y="283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" name="Freeform 1458"/>
              <p:cNvSpPr>
                <a:spLocks/>
              </p:cNvSpPr>
              <p:nvPr/>
            </p:nvSpPr>
            <p:spPr bwMode="auto">
              <a:xfrm>
                <a:off x="485" y="282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3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4 h 7"/>
                  <a:gd name="T52" fmla="*/ 4 w 13"/>
                  <a:gd name="T53" fmla="*/ 4 h 7"/>
                  <a:gd name="T54" fmla="*/ 3 w 13"/>
                  <a:gd name="T55" fmla="*/ 5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6 h 7"/>
                  <a:gd name="T64" fmla="*/ 10 w 13"/>
                  <a:gd name="T65" fmla="*/ 6 h 7"/>
                  <a:gd name="T66" fmla="*/ 10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2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6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0" y="1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" name="Freeform 1459"/>
              <p:cNvSpPr>
                <a:spLocks/>
              </p:cNvSpPr>
              <p:nvPr/>
            </p:nvSpPr>
            <p:spPr bwMode="auto">
              <a:xfrm>
                <a:off x="517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" name="Freeform 1460"/>
              <p:cNvSpPr>
                <a:spLocks/>
              </p:cNvSpPr>
              <p:nvPr/>
            </p:nvSpPr>
            <p:spPr bwMode="auto">
              <a:xfrm>
                <a:off x="490" y="282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" name="Rectangle 1461"/>
              <p:cNvSpPr>
                <a:spLocks noChangeArrowheads="1"/>
              </p:cNvSpPr>
              <p:nvPr/>
            </p:nvSpPr>
            <p:spPr bwMode="auto">
              <a:xfrm>
                <a:off x="520" y="284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" name="Rectangle 1462"/>
              <p:cNvSpPr>
                <a:spLocks noChangeArrowheads="1"/>
              </p:cNvSpPr>
              <p:nvPr/>
            </p:nvSpPr>
            <p:spPr bwMode="auto">
              <a:xfrm>
                <a:off x="517" y="283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" name="Freeform 1463"/>
              <p:cNvSpPr>
                <a:spLocks/>
              </p:cNvSpPr>
              <p:nvPr/>
            </p:nvSpPr>
            <p:spPr bwMode="auto">
              <a:xfrm>
                <a:off x="493" y="282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" name="Freeform 1464"/>
              <p:cNvSpPr>
                <a:spLocks/>
              </p:cNvSpPr>
              <p:nvPr/>
            </p:nvSpPr>
            <p:spPr bwMode="auto">
              <a:xfrm>
                <a:off x="501" y="28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" name="Freeform 1465"/>
              <p:cNvSpPr>
                <a:spLocks/>
              </p:cNvSpPr>
              <p:nvPr/>
            </p:nvSpPr>
            <p:spPr bwMode="auto">
              <a:xfrm>
                <a:off x="482" y="2796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0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3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8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6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2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2"/>
                      <a:pt x="13" y="4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0" y="4"/>
                      <a:pt x="11" y="3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6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3" y="6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9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7"/>
                      <a:pt x="9" y="6"/>
                      <a:pt x="9" y="8"/>
                    </a:cubicBezTo>
                    <a:cubicBezTo>
                      <a:pt x="9" y="8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7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" name="Freeform 1466"/>
              <p:cNvSpPr>
                <a:spLocks/>
              </p:cNvSpPr>
              <p:nvPr/>
            </p:nvSpPr>
            <p:spPr bwMode="auto">
              <a:xfrm>
                <a:off x="51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" name="Freeform 1467"/>
              <p:cNvSpPr>
                <a:spLocks/>
              </p:cNvSpPr>
              <p:nvPr/>
            </p:nvSpPr>
            <p:spPr bwMode="auto">
              <a:xfrm>
                <a:off x="517" y="28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" name="Freeform 1468"/>
              <p:cNvSpPr>
                <a:spLocks/>
              </p:cNvSpPr>
              <p:nvPr/>
            </p:nvSpPr>
            <p:spPr bwMode="auto">
              <a:xfrm>
                <a:off x="523" y="28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" name="Freeform 1469"/>
              <p:cNvSpPr>
                <a:spLocks/>
              </p:cNvSpPr>
              <p:nvPr/>
            </p:nvSpPr>
            <p:spPr bwMode="auto">
              <a:xfrm>
                <a:off x="525" y="282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" name="Freeform 1470"/>
              <p:cNvSpPr>
                <a:spLocks/>
              </p:cNvSpPr>
              <p:nvPr/>
            </p:nvSpPr>
            <p:spPr bwMode="auto">
              <a:xfrm>
                <a:off x="487" y="2821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2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0 h 10"/>
                  <a:gd name="T36" fmla="*/ 15 w 18"/>
                  <a:gd name="T37" fmla="*/ 2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1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8 w 18"/>
                  <a:gd name="T65" fmla="*/ 5 h 10"/>
                  <a:gd name="T66" fmla="*/ 9 w 18"/>
                  <a:gd name="T67" fmla="*/ 3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0"/>
                    </a:cubicBezTo>
                    <a:cubicBezTo>
                      <a:pt x="14" y="0"/>
                      <a:pt x="14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5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3"/>
                      <a:pt x="8" y="5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" name="Freeform 1471"/>
              <p:cNvSpPr>
                <a:spLocks/>
              </p:cNvSpPr>
              <p:nvPr/>
            </p:nvSpPr>
            <p:spPr bwMode="auto">
              <a:xfrm>
                <a:off x="485" y="2823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" name="Freeform 1472"/>
              <p:cNvSpPr>
                <a:spLocks/>
              </p:cNvSpPr>
              <p:nvPr/>
            </p:nvSpPr>
            <p:spPr bwMode="auto">
              <a:xfrm>
                <a:off x="482" y="2794"/>
                <a:ext cx="24" cy="29"/>
              </a:xfrm>
              <a:custGeom>
                <a:avLst/>
                <a:gdLst>
                  <a:gd name="T0" fmla="*/ 7 w 9"/>
                  <a:gd name="T1" fmla="*/ 4 h 11"/>
                  <a:gd name="T2" fmla="*/ 6 w 9"/>
                  <a:gd name="T3" fmla="*/ 2 h 11"/>
                  <a:gd name="T4" fmla="*/ 1 w 9"/>
                  <a:gd name="T5" fmla="*/ 6 h 11"/>
                  <a:gd name="T6" fmla="*/ 2 w 9"/>
                  <a:gd name="T7" fmla="*/ 8 h 11"/>
                  <a:gd name="T8" fmla="*/ 1 w 9"/>
                  <a:gd name="T9" fmla="*/ 9 h 11"/>
                  <a:gd name="T10" fmla="*/ 3 w 9"/>
                  <a:gd name="T11" fmla="*/ 10 h 11"/>
                  <a:gd name="T12" fmla="*/ 2 w 9"/>
                  <a:gd name="T13" fmla="*/ 9 h 11"/>
                  <a:gd name="T14" fmla="*/ 3 w 9"/>
                  <a:gd name="T15" fmla="*/ 9 h 11"/>
                  <a:gd name="T16" fmla="*/ 2 w 9"/>
                  <a:gd name="T17" fmla="*/ 8 h 11"/>
                  <a:gd name="T18" fmla="*/ 3 w 9"/>
                  <a:gd name="T19" fmla="*/ 9 h 11"/>
                  <a:gd name="T20" fmla="*/ 3 w 9"/>
                  <a:gd name="T21" fmla="*/ 6 h 11"/>
                  <a:gd name="T22" fmla="*/ 4 w 9"/>
                  <a:gd name="T23" fmla="*/ 7 h 11"/>
                  <a:gd name="T24" fmla="*/ 6 w 9"/>
                  <a:gd name="T25" fmla="*/ 6 h 11"/>
                  <a:gd name="T26" fmla="*/ 6 w 9"/>
                  <a:gd name="T27" fmla="*/ 5 h 11"/>
                  <a:gd name="T28" fmla="*/ 5 w 9"/>
                  <a:gd name="T29" fmla="*/ 4 h 11"/>
                  <a:gd name="T30" fmla="*/ 6 w 9"/>
                  <a:gd name="T31" fmla="*/ 6 h 11"/>
                  <a:gd name="T32" fmla="*/ 9 w 9"/>
                  <a:gd name="T33" fmla="*/ 4 h 11"/>
                  <a:gd name="T34" fmla="*/ 9 w 9"/>
                  <a:gd name="T35" fmla="*/ 2 h 11"/>
                  <a:gd name="T36" fmla="*/ 9 w 9"/>
                  <a:gd name="T37" fmla="*/ 4 h 11"/>
                  <a:gd name="T38" fmla="*/ 9 w 9"/>
                  <a:gd name="T39" fmla="*/ 4 h 11"/>
                  <a:gd name="T40" fmla="*/ 9 w 9"/>
                  <a:gd name="T41" fmla="*/ 1 h 11"/>
                  <a:gd name="T42" fmla="*/ 7 w 9"/>
                  <a:gd name="T4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1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1"/>
                      <a:pt x="3" y="10"/>
                    </a:cubicBezTo>
                    <a:cubicBezTo>
                      <a:pt x="3" y="10"/>
                      <a:pt x="1" y="10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2"/>
                      <a:pt x="5" y="5"/>
                      <a:pt x="6" y="6"/>
                    </a:cubicBezTo>
                    <a:cubicBezTo>
                      <a:pt x="6" y="4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1" name="Freeform 1473"/>
              <p:cNvSpPr>
                <a:spLocks/>
              </p:cNvSpPr>
              <p:nvPr/>
            </p:nvSpPr>
            <p:spPr bwMode="auto">
              <a:xfrm>
                <a:off x="498" y="279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2" name="Freeform 1474"/>
              <p:cNvSpPr>
                <a:spLocks/>
              </p:cNvSpPr>
              <p:nvPr/>
            </p:nvSpPr>
            <p:spPr bwMode="auto">
              <a:xfrm>
                <a:off x="580" y="31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3" name="Freeform 1475"/>
              <p:cNvSpPr>
                <a:spLocks/>
              </p:cNvSpPr>
              <p:nvPr/>
            </p:nvSpPr>
            <p:spPr bwMode="auto">
              <a:xfrm>
                <a:off x="572" y="3185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1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" name="Freeform 1476"/>
              <p:cNvSpPr>
                <a:spLocks/>
              </p:cNvSpPr>
              <p:nvPr/>
            </p:nvSpPr>
            <p:spPr bwMode="auto">
              <a:xfrm>
                <a:off x="574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5" name="Freeform 1477"/>
              <p:cNvSpPr>
                <a:spLocks/>
              </p:cNvSpPr>
              <p:nvPr/>
            </p:nvSpPr>
            <p:spPr bwMode="auto">
              <a:xfrm>
                <a:off x="572" y="3191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6" name="Freeform 1478"/>
              <p:cNvSpPr>
                <a:spLocks/>
              </p:cNvSpPr>
              <p:nvPr/>
            </p:nvSpPr>
            <p:spPr bwMode="auto">
              <a:xfrm>
                <a:off x="572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7" name="Freeform 1479"/>
              <p:cNvSpPr>
                <a:spLocks/>
              </p:cNvSpPr>
              <p:nvPr/>
            </p:nvSpPr>
            <p:spPr bwMode="auto">
              <a:xfrm>
                <a:off x="569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8" name="Freeform 1480"/>
              <p:cNvSpPr>
                <a:spLocks/>
              </p:cNvSpPr>
              <p:nvPr/>
            </p:nvSpPr>
            <p:spPr bwMode="auto">
              <a:xfrm>
                <a:off x="572" y="319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9" name="Freeform 1481"/>
              <p:cNvSpPr>
                <a:spLocks/>
              </p:cNvSpPr>
              <p:nvPr/>
            </p:nvSpPr>
            <p:spPr bwMode="auto">
              <a:xfrm>
                <a:off x="572" y="319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0" name="Freeform 1482"/>
              <p:cNvSpPr>
                <a:spLocks/>
              </p:cNvSpPr>
              <p:nvPr/>
            </p:nvSpPr>
            <p:spPr bwMode="auto">
              <a:xfrm>
                <a:off x="566" y="3185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1" name="Freeform 1483"/>
              <p:cNvSpPr>
                <a:spLocks/>
              </p:cNvSpPr>
              <p:nvPr/>
            </p:nvSpPr>
            <p:spPr bwMode="auto">
              <a:xfrm>
                <a:off x="566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2" name="Freeform 1484"/>
              <p:cNvSpPr>
                <a:spLocks/>
              </p:cNvSpPr>
              <p:nvPr/>
            </p:nvSpPr>
            <p:spPr bwMode="auto">
              <a:xfrm>
                <a:off x="563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0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3" name="Rectangle 1485"/>
              <p:cNvSpPr>
                <a:spLocks noChangeArrowheads="1"/>
              </p:cNvSpPr>
              <p:nvPr/>
            </p:nvSpPr>
            <p:spPr bwMode="auto">
              <a:xfrm>
                <a:off x="563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4" name="Freeform 1486"/>
              <p:cNvSpPr>
                <a:spLocks/>
              </p:cNvSpPr>
              <p:nvPr/>
            </p:nvSpPr>
            <p:spPr bwMode="auto">
              <a:xfrm>
                <a:off x="561" y="3188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1 h 1"/>
                  <a:gd name="T8" fmla="*/ 1 w 4"/>
                  <a:gd name="T9" fmla="*/ 1 h 1"/>
                  <a:gd name="T10" fmla="*/ 3 w 4"/>
                  <a:gd name="T11" fmla="*/ 0 h 1"/>
                  <a:gd name="T12" fmla="*/ 2 w 4"/>
                  <a:gd name="T13" fmla="*/ 1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4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5" name="Freeform 1487"/>
              <p:cNvSpPr>
                <a:spLocks/>
              </p:cNvSpPr>
              <p:nvPr/>
            </p:nvSpPr>
            <p:spPr bwMode="auto">
              <a:xfrm>
                <a:off x="561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6" name="Freeform 1488"/>
              <p:cNvSpPr>
                <a:spLocks/>
              </p:cNvSpPr>
              <p:nvPr/>
            </p:nvSpPr>
            <p:spPr bwMode="auto">
              <a:xfrm>
                <a:off x="569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7" name="Freeform 1489"/>
              <p:cNvSpPr>
                <a:spLocks/>
              </p:cNvSpPr>
              <p:nvPr/>
            </p:nvSpPr>
            <p:spPr bwMode="auto">
              <a:xfrm>
                <a:off x="561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8" name="Freeform 1490"/>
              <p:cNvSpPr>
                <a:spLocks/>
              </p:cNvSpPr>
              <p:nvPr/>
            </p:nvSpPr>
            <p:spPr bwMode="auto">
              <a:xfrm>
                <a:off x="558" y="3169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5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6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5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1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1" y="6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7" y="4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9" name="Rectangle 1491"/>
              <p:cNvSpPr>
                <a:spLocks noChangeArrowheads="1"/>
              </p:cNvSpPr>
              <p:nvPr/>
            </p:nvSpPr>
            <p:spPr bwMode="auto">
              <a:xfrm>
                <a:off x="577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0" name="Freeform 1492"/>
              <p:cNvSpPr>
                <a:spLocks/>
              </p:cNvSpPr>
              <p:nvPr/>
            </p:nvSpPr>
            <p:spPr bwMode="auto">
              <a:xfrm>
                <a:off x="57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1" name="Rectangle 1493"/>
              <p:cNvSpPr>
                <a:spLocks noChangeArrowheads="1"/>
              </p:cNvSpPr>
              <p:nvPr/>
            </p:nvSpPr>
            <p:spPr bwMode="auto">
              <a:xfrm>
                <a:off x="574" y="3169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2" name="Freeform 1494"/>
              <p:cNvSpPr>
                <a:spLocks/>
              </p:cNvSpPr>
              <p:nvPr/>
            </p:nvSpPr>
            <p:spPr bwMode="auto">
              <a:xfrm>
                <a:off x="577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3" name="Freeform 1495"/>
              <p:cNvSpPr>
                <a:spLocks/>
              </p:cNvSpPr>
              <p:nvPr/>
            </p:nvSpPr>
            <p:spPr bwMode="auto">
              <a:xfrm>
                <a:off x="574" y="318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4" name="Freeform 1496"/>
              <p:cNvSpPr>
                <a:spLocks/>
              </p:cNvSpPr>
              <p:nvPr/>
            </p:nvSpPr>
            <p:spPr bwMode="auto">
              <a:xfrm>
                <a:off x="574" y="318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5" name="Freeform 1497"/>
              <p:cNvSpPr>
                <a:spLocks/>
              </p:cNvSpPr>
              <p:nvPr/>
            </p:nvSpPr>
            <p:spPr bwMode="auto">
              <a:xfrm>
                <a:off x="577" y="3172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2 h 6"/>
                  <a:gd name="T22" fmla="*/ 0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4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5"/>
                      <a:pt x="7" y="5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6" name="Freeform 1498"/>
              <p:cNvSpPr>
                <a:spLocks/>
              </p:cNvSpPr>
              <p:nvPr/>
            </p:nvSpPr>
            <p:spPr bwMode="auto">
              <a:xfrm>
                <a:off x="580" y="31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7" name="Freeform 1499"/>
              <p:cNvSpPr>
                <a:spLocks/>
              </p:cNvSpPr>
              <p:nvPr/>
            </p:nvSpPr>
            <p:spPr bwMode="auto">
              <a:xfrm>
                <a:off x="577" y="3183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1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2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1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8" name="Freeform 1500"/>
              <p:cNvSpPr>
                <a:spLocks/>
              </p:cNvSpPr>
              <p:nvPr/>
            </p:nvSpPr>
            <p:spPr bwMode="auto">
              <a:xfrm>
                <a:off x="585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9" name="Freeform 1501"/>
              <p:cNvSpPr>
                <a:spLocks/>
              </p:cNvSpPr>
              <p:nvPr/>
            </p:nvSpPr>
            <p:spPr bwMode="auto">
              <a:xfrm>
                <a:off x="593" y="319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0" name="Freeform 1502"/>
              <p:cNvSpPr>
                <a:spLocks/>
              </p:cNvSpPr>
              <p:nvPr/>
            </p:nvSpPr>
            <p:spPr bwMode="auto">
              <a:xfrm>
                <a:off x="580" y="31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1" name="Freeform 1503"/>
              <p:cNvSpPr>
                <a:spLocks/>
              </p:cNvSpPr>
              <p:nvPr/>
            </p:nvSpPr>
            <p:spPr bwMode="auto">
              <a:xfrm>
                <a:off x="580" y="3196"/>
                <a:ext cx="8" cy="14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0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2" name="Freeform 1504"/>
              <p:cNvSpPr>
                <a:spLocks/>
              </p:cNvSpPr>
              <p:nvPr/>
            </p:nvSpPr>
            <p:spPr bwMode="auto">
              <a:xfrm>
                <a:off x="544" y="3191"/>
                <a:ext cx="36" cy="19"/>
              </a:xfrm>
              <a:custGeom>
                <a:avLst/>
                <a:gdLst>
                  <a:gd name="T0" fmla="*/ 11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10 w 13"/>
                  <a:gd name="T7" fmla="*/ 2 h 7"/>
                  <a:gd name="T8" fmla="*/ 10 w 13"/>
                  <a:gd name="T9" fmla="*/ 3 h 7"/>
                  <a:gd name="T10" fmla="*/ 9 w 13"/>
                  <a:gd name="T11" fmla="*/ 3 h 7"/>
                  <a:gd name="T12" fmla="*/ 9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7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4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6 w 13"/>
                  <a:gd name="T43" fmla="*/ 0 h 7"/>
                  <a:gd name="T44" fmla="*/ 3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3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5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1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2 w 13"/>
                  <a:gd name="T71" fmla="*/ 3 h 7"/>
                  <a:gd name="T72" fmla="*/ 13 w 13"/>
                  <a:gd name="T73" fmla="*/ 6 h 7"/>
                  <a:gd name="T74" fmla="*/ 13 w 13"/>
                  <a:gd name="T75" fmla="*/ 5 h 7"/>
                  <a:gd name="T76" fmla="*/ 13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1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1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10" y="4"/>
                      <a:pt x="9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2"/>
                      <a:pt x="4" y="3"/>
                    </a:cubicBezTo>
                    <a:cubicBezTo>
                      <a:pt x="6" y="1"/>
                      <a:pt x="3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4" y="2"/>
                      <a:pt x="5" y="1"/>
                      <a:pt x="4" y="1"/>
                    </a:cubicBezTo>
                    <a:cubicBezTo>
                      <a:pt x="5" y="1"/>
                      <a:pt x="4" y="1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3" y="3"/>
                      <a:pt x="3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5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7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5"/>
                      <a:pt x="13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3" name="Freeform 1505"/>
              <p:cNvSpPr>
                <a:spLocks/>
              </p:cNvSpPr>
              <p:nvPr/>
            </p:nvSpPr>
            <p:spPr bwMode="auto">
              <a:xfrm>
                <a:off x="58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4" name="Freeform 1506"/>
              <p:cNvSpPr>
                <a:spLocks/>
              </p:cNvSpPr>
              <p:nvPr/>
            </p:nvSpPr>
            <p:spPr bwMode="auto">
              <a:xfrm>
                <a:off x="553" y="31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5" name="Rectangle 1507"/>
              <p:cNvSpPr>
                <a:spLocks noChangeArrowheads="1"/>
              </p:cNvSpPr>
              <p:nvPr/>
            </p:nvSpPr>
            <p:spPr bwMode="auto">
              <a:xfrm>
                <a:off x="580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6" name="Freeform 1508"/>
              <p:cNvSpPr>
                <a:spLocks/>
              </p:cNvSpPr>
              <p:nvPr/>
            </p:nvSpPr>
            <p:spPr bwMode="auto">
              <a:xfrm>
                <a:off x="577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7" name="Freeform 1509"/>
              <p:cNvSpPr>
                <a:spLocks/>
              </p:cNvSpPr>
              <p:nvPr/>
            </p:nvSpPr>
            <p:spPr bwMode="auto">
              <a:xfrm>
                <a:off x="555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8" name="Freeform 1510"/>
              <p:cNvSpPr>
                <a:spLocks/>
              </p:cNvSpPr>
              <p:nvPr/>
            </p:nvSpPr>
            <p:spPr bwMode="auto">
              <a:xfrm>
                <a:off x="561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9" name="Freeform 1511"/>
              <p:cNvSpPr>
                <a:spLocks/>
              </p:cNvSpPr>
              <p:nvPr/>
            </p:nvSpPr>
            <p:spPr bwMode="auto">
              <a:xfrm>
                <a:off x="544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5 h 12"/>
                  <a:gd name="T22" fmla="*/ 7 w 22"/>
                  <a:gd name="T23" fmla="*/ 4 h 12"/>
                  <a:gd name="T24" fmla="*/ 5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5 w 22"/>
                  <a:gd name="T45" fmla="*/ 10 h 12"/>
                  <a:gd name="T46" fmla="*/ 5 w 22"/>
                  <a:gd name="T47" fmla="*/ 9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7 h 12"/>
                  <a:gd name="T60" fmla="*/ 8 w 22"/>
                  <a:gd name="T61" fmla="*/ 6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3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0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0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5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6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11"/>
                      <a:pt x="2" y="12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9"/>
                      <a:pt x="3" y="10"/>
                      <a:pt x="2" y="9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6" y="10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5"/>
                      <a:pt x="7" y="7"/>
                      <a:pt x="8" y="6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8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7"/>
                      <a:pt x="13" y="5"/>
                    </a:cubicBezTo>
                    <a:cubicBezTo>
                      <a:pt x="14" y="5"/>
                      <a:pt x="13" y="6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4"/>
                      <a:pt x="16" y="3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0" name="Freeform 1512"/>
              <p:cNvSpPr>
                <a:spLocks/>
              </p:cNvSpPr>
              <p:nvPr/>
            </p:nvSpPr>
            <p:spPr bwMode="auto">
              <a:xfrm>
                <a:off x="577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1" name="Freeform 1513"/>
              <p:cNvSpPr>
                <a:spLocks/>
              </p:cNvSpPr>
              <p:nvPr/>
            </p:nvSpPr>
            <p:spPr bwMode="auto">
              <a:xfrm>
                <a:off x="577" y="317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2" name="Freeform 1514"/>
              <p:cNvSpPr>
                <a:spLocks/>
              </p:cNvSpPr>
              <p:nvPr/>
            </p:nvSpPr>
            <p:spPr bwMode="auto">
              <a:xfrm>
                <a:off x="585" y="318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3" name="Rectangle 1515"/>
              <p:cNvSpPr>
                <a:spLocks noChangeArrowheads="1"/>
              </p:cNvSpPr>
              <p:nvPr/>
            </p:nvSpPr>
            <p:spPr bwMode="auto">
              <a:xfrm>
                <a:off x="585" y="3183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4" name="Freeform 1516"/>
              <p:cNvSpPr>
                <a:spLocks/>
              </p:cNvSpPr>
              <p:nvPr/>
            </p:nvSpPr>
            <p:spPr bwMode="auto">
              <a:xfrm>
                <a:off x="547" y="3183"/>
                <a:ext cx="49" cy="27"/>
              </a:xfrm>
              <a:custGeom>
                <a:avLst/>
                <a:gdLst>
                  <a:gd name="T0" fmla="*/ 5 w 18"/>
                  <a:gd name="T1" fmla="*/ 3 h 10"/>
                  <a:gd name="T2" fmla="*/ 3 w 18"/>
                  <a:gd name="T3" fmla="*/ 4 h 10"/>
                  <a:gd name="T4" fmla="*/ 4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4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5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3 w 18"/>
                  <a:gd name="T51" fmla="*/ 3 h 10"/>
                  <a:gd name="T52" fmla="*/ 13 w 18"/>
                  <a:gd name="T53" fmla="*/ 5 h 10"/>
                  <a:gd name="T54" fmla="*/ 13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2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9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5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3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3" y="4"/>
                      <a:pt x="14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0"/>
                      <a:pt x="15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4"/>
                      <a:pt x="13" y="6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5" name="Freeform 1517"/>
              <p:cNvSpPr>
                <a:spLocks/>
              </p:cNvSpPr>
              <p:nvPr/>
            </p:nvSpPr>
            <p:spPr bwMode="auto">
              <a:xfrm>
                <a:off x="547" y="3185"/>
                <a:ext cx="6" cy="6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0 h 2"/>
                  <a:gd name="T6" fmla="*/ 0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6" name="Freeform 1518"/>
              <p:cNvSpPr>
                <a:spLocks/>
              </p:cNvSpPr>
              <p:nvPr/>
            </p:nvSpPr>
            <p:spPr bwMode="auto">
              <a:xfrm>
                <a:off x="544" y="3155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5 w 9"/>
                  <a:gd name="T25" fmla="*/ 6 h 12"/>
                  <a:gd name="T26" fmla="*/ 5 w 9"/>
                  <a:gd name="T27" fmla="*/ 6 h 12"/>
                  <a:gd name="T28" fmla="*/ 4 w 9"/>
                  <a:gd name="T29" fmla="*/ 4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5" y="6"/>
                    </a:cubicBezTo>
                    <a:cubicBezTo>
                      <a:pt x="5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8" y="1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7" name="Rectangle 1519"/>
              <p:cNvSpPr>
                <a:spLocks noChangeArrowheads="1"/>
              </p:cNvSpPr>
              <p:nvPr/>
            </p:nvSpPr>
            <p:spPr bwMode="auto">
              <a:xfrm>
                <a:off x="561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8" name="Freeform 1520"/>
              <p:cNvSpPr>
                <a:spLocks/>
              </p:cNvSpPr>
              <p:nvPr/>
            </p:nvSpPr>
            <p:spPr bwMode="auto">
              <a:xfrm>
                <a:off x="1005" y="319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9" name="Freeform 1521"/>
              <p:cNvSpPr>
                <a:spLocks/>
              </p:cNvSpPr>
              <p:nvPr/>
            </p:nvSpPr>
            <p:spPr bwMode="auto">
              <a:xfrm>
                <a:off x="999" y="3185"/>
                <a:ext cx="6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0 h 5"/>
                  <a:gd name="T4" fmla="*/ 2 w 2"/>
                  <a:gd name="T5" fmla="*/ 5 h 5"/>
                  <a:gd name="T6" fmla="*/ 2 w 2"/>
                  <a:gd name="T7" fmla="*/ 1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1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2" y="5"/>
                    </a:cubicBezTo>
                    <a:cubicBezTo>
                      <a:pt x="2" y="4"/>
                      <a:pt x="2" y="3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0" name="Freeform 1522"/>
              <p:cNvSpPr>
                <a:spLocks/>
              </p:cNvSpPr>
              <p:nvPr/>
            </p:nvSpPr>
            <p:spPr bwMode="auto">
              <a:xfrm>
                <a:off x="999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1" name="Freeform 1523"/>
              <p:cNvSpPr>
                <a:spLocks/>
              </p:cNvSpPr>
              <p:nvPr/>
            </p:nvSpPr>
            <p:spPr bwMode="auto">
              <a:xfrm>
                <a:off x="999" y="3191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2" name="Freeform 1524"/>
              <p:cNvSpPr>
                <a:spLocks/>
              </p:cNvSpPr>
              <p:nvPr/>
            </p:nvSpPr>
            <p:spPr bwMode="auto">
              <a:xfrm>
                <a:off x="996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3" name="Freeform 1525"/>
              <p:cNvSpPr>
                <a:spLocks/>
              </p:cNvSpPr>
              <p:nvPr/>
            </p:nvSpPr>
            <p:spPr bwMode="auto">
              <a:xfrm>
                <a:off x="996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4" name="Freeform 1526"/>
              <p:cNvSpPr>
                <a:spLocks/>
              </p:cNvSpPr>
              <p:nvPr/>
            </p:nvSpPr>
            <p:spPr bwMode="auto">
              <a:xfrm>
                <a:off x="996" y="31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5" name="Rectangle 1527"/>
              <p:cNvSpPr>
                <a:spLocks noChangeArrowheads="1"/>
              </p:cNvSpPr>
              <p:nvPr/>
            </p:nvSpPr>
            <p:spPr bwMode="auto">
              <a:xfrm>
                <a:off x="999" y="3193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6" name="Freeform 1528"/>
              <p:cNvSpPr>
                <a:spLocks/>
              </p:cNvSpPr>
              <p:nvPr/>
            </p:nvSpPr>
            <p:spPr bwMode="auto">
              <a:xfrm>
                <a:off x="994" y="3185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7" name="Freeform 1529"/>
              <p:cNvSpPr>
                <a:spLocks/>
              </p:cNvSpPr>
              <p:nvPr/>
            </p:nvSpPr>
            <p:spPr bwMode="auto">
              <a:xfrm>
                <a:off x="991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8" name="Freeform 1530"/>
              <p:cNvSpPr>
                <a:spLocks/>
              </p:cNvSpPr>
              <p:nvPr/>
            </p:nvSpPr>
            <p:spPr bwMode="auto">
              <a:xfrm>
                <a:off x="988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9" name="Rectangle 1531"/>
              <p:cNvSpPr>
                <a:spLocks noChangeArrowheads="1"/>
              </p:cNvSpPr>
              <p:nvPr/>
            </p:nvSpPr>
            <p:spPr bwMode="auto">
              <a:xfrm>
                <a:off x="991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0" name="Freeform 1532"/>
              <p:cNvSpPr>
                <a:spLocks/>
              </p:cNvSpPr>
              <p:nvPr/>
            </p:nvSpPr>
            <p:spPr bwMode="auto">
              <a:xfrm>
                <a:off x="985" y="3188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1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5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1" name="Freeform 1533"/>
              <p:cNvSpPr>
                <a:spLocks/>
              </p:cNvSpPr>
              <p:nvPr/>
            </p:nvSpPr>
            <p:spPr bwMode="auto">
              <a:xfrm>
                <a:off x="985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2" name="Freeform 1534"/>
              <p:cNvSpPr>
                <a:spLocks/>
              </p:cNvSpPr>
              <p:nvPr/>
            </p:nvSpPr>
            <p:spPr bwMode="auto">
              <a:xfrm>
                <a:off x="994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3" name="Freeform 1535"/>
              <p:cNvSpPr>
                <a:spLocks/>
              </p:cNvSpPr>
              <p:nvPr/>
            </p:nvSpPr>
            <p:spPr bwMode="auto">
              <a:xfrm>
                <a:off x="988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4" name="Freeform 1536"/>
              <p:cNvSpPr>
                <a:spLocks/>
              </p:cNvSpPr>
              <p:nvPr/>
            </p:nvSpPr>
            <p:spPr bwMode="auto">
              <a:xfrm>
                <a:off x="985" y="3169"/>
                <a:ext cx="25" cy="22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2 h 8"/>
                  <a:gd name="T6" fmla="*/ 9 w 9"/>
                  <a:gd name="T7" fmla="*/ 0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0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5 h 8"/>
                  <a:gd name="T20" fmla="*/ 2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6 h 8"/>
                  <a:gd name="T30" fmla="*/ 2 w 9"/>
                  <a:gd name="T31" fmla="*/ 7 h 8"/>
                  <a:gd name="T32" fmla="*/ 4 w 9"/>
                  <a:gd name="T33" fmla="*/ 7 h 8"/>
                  <a:gd name="T34" fmla="*/ 5 w 9"/>
                  <a:gd name="T35" fmla="*/ 7 h 8"/>
                  <a:gd name="T36" fmla="*/ 3 w 9"/>
                  <a:gd name="T37" fmla="*/ 4 h 8"/>
                  <a:gd name="T38" fmla="*/ 4 w 9"/>
                  <a:gd name="T39" fmla="*/ 5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3 h 8"/>
                  <a:gd name="T46" fmla="*/ 5 w 9"/>
                  <a:gd name="T47" fmla="*/ 3 h 8"/>
                  <a:gd name="T48" fmla="*/ 6 w 9"/>
                  <a:gd name="T49" fmla="*/ 4 h 8"/>
                  <a:gd name="T50" fmla="*/ 5 w 9"/>
                  <a:gd name="T51" fmla="*/ 1 h 8"/>
                  <a:gd name="T52" fmla="*/ 6 w 9"/>
                  <a:gd name="T53" fmla="*/ 4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4 h 8"/>
                  <a:gd name="T60" fmla="*/ 6 w 9"/>
                  <a:gd name="T61" fmla="*/ 3 h 8"/>
                  <a:gd name="T62" fmla="*/ 6 w 9"/>
                  <a:gd name="T63" fmla="*/ 1 h 8"/>
                  <a:gd name="T64" fmla="*/ 7 w 9"/>
                  <a:gd name="T65" fmla="*/ 2 h 8"/>
                  <a:gd name="T66" fmla="*/ 6 w 9"/>
                  <a:gd name="T67" fmla="*/ 4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5" name="Rectangle 1537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6" name="Freeform 1538"/>
              <p:cNvSpPr>
                <a:spLocks/>
              </p:cNvSpPr>
              <p:nvPr/>
            </p:nvSpPr>
            <p:spPr bwMode="auto">
              <a:xfrm>
                <a:off x="1005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7" name="Rectangle 1539"/>
              <p:cNvSpPr>
                <a:spLocks noChangeArrowheads="1"/>
              </p:cNvSpPr>
              <p:nvPr/>
            </p:nvSpPr>
            <p:spPr bwMode="auto">
              <a:xfrm>
                <a:off x="1002" y="316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8" name="Freeform 1540"/>
              <p:cNvSpPr>
                <a:spLocks/>
              </p:cNvSpPr>
              <p:nvPr/>
            </p:nvSpPr>
            <p:spPr bwMode="auto">
              <a:xfrm>
                <a:off x="1002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9" name="Freeform 1541"/>
              <p:cNvSpPr>
                <a:spLocks/>
              </p:cNvSpPr>
              <p:nvPr/>
            </p:nvSpPr>
            <p:spPr bwMode="auto">
              <a:xfrm>
                <a:off x="1002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0" name="Rectangle 1542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1" name="Freeform 1543"/>
              <p:cNvSpPr>
                <a:spLocks/>
              </p:cNvSpPr>
              <p:nvPr/>
            </p:nvSpPr>
            <p:spPr bwMode="auto">
              <a:xfrm>
                <a:off x="1002" y="3172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5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2" name="Freeform 1544"/>
              <p:cNvSpPr>
                <a:spLocks/>
              </p:cNvSpPr>
              <p:nvPr/>
            </p:nvSpPr>
            <p:spPr bwMode="auto">
              <a:xfrm>
                <a:off x="100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3" name="Freeform 1545"/>
              <p:cNvSpPr>
                <a:spLocks/>
              </p:cNvSpPr>
              <p:nvPr/>
            </p:nvSpPr>
            <p:spPr bwMode="auto">
              <a:xfrm>
                <a:off x="1002" y="3183"/>
                <a:ext cx="19" cy="24"/>
              </a:xfrm>
              <a:custGeom>
                <a:avLst/>
                <a:gdLst>
                  <a:gd name="T0" fmla="*/ 4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3 w 7"/>
                  <a:gd name="T9" fmla="*/ 3 h 9"/>
                  <a:gd name="T10" fmla="*/ 3 w 7"/>
                  <a:gd name="T11" fmla="*/ 3 h 9"/>
                  <a:gd name="T12" fmla="*/ 4 w 7"/>
                  <a:gd name="T13" fmla="*/ 4 h 9"/>
                  <a:gd name="T14" fmla="*/ 4 w 7"/>
                  <a:gd name="T15" fmla="*/ 5 h 9"/>
                  <a:gd name="T16" fmla="*/ 4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5 w 7"/>
                  <a:gd name="T23" fmla="*/ 8 h 9"/>
                  <a:gd name="T24" fmla="*/ 3 w 7"/>
                  <a:gd name="T25" fmla="*/ 6 h 9"/>
                  <a:gd name="T26" fmla="*/ 4 w 7"/>
                  <a:gd name="T27" fmla="*/ 6 h 9"/>
                  <a:gd name="T28" fmla="*/ 5 w 7"/>
                  <a:gd name="T29" fmla="*/ 7 h 9"/>
                  <a:gd name="T30" fmla="*/ 7 w 7"/>
                  <a:gd name="T31" fmla="*/ 4 h 9"/>
                  <a:gd name="T32" fmla="*/ 7 w 7"/>
                  <a:gd name="T33" fmla="*/ 4 h 9"/>
                  <a:gd name="T34" fmla="*/ 6 w 7"/>
                  <a:gd name="T35" fmla="*/ 3 h 9"/>
                  <a:gd name="T36" fmla="*/ 4 w 7"/>
                  <a:gd name="T37" fmla="*/ 2 h 9"/>
                  <a:gd name="T38" fmla="*/ 5 w 7"/>
                  <a:gd name="T39" fmla="*/ 2 h 9"/>
                  <a:gd name="T40" fmla="*/ 3 w 7"/>
                  <a:gd name="T41" fmla="*/ 1 h 9"/>
                  <a:gd name="T42" fmla="*/ 2 w 7"/>
                  <a:gd name="T43" fmla="*/ 1 h 9"/>
                  <a:gd name="T44" fmla="*/ 1 w 7"/>
                  <a:gd name="T45" fmla="*/ 1 h 9"/>
                  <a:gd name="T46" fmla="*/ 4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6" y="4"/>
                      <a:pt x="5" y="5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4" name="Freeform 1546"/>
              <p:cNvSpPr>
                <a:spLocks/>
              </p:cNvSpPr>
              <p:nvPr/>
            </p:nvSpPr>
            <p:spPr bwMode="auto">
              <a:xfrm>
                <a:off x="1010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5" name="Freeform 1547"/>
              <p:cNvSpPr>
                <a:spLocks/>
              </p:cNvSpPr>
              <p:nvPr/>
            </p:nvSpPr>
            <p:spPr bwMode="auto">
              <a:xfrm>
                <a:off x="1018" y="3191"/>
                <a:ext cx="6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6" name="Freeform 1548"/>
              <p:cNvSpPr>
                <a:spLocks/>
              </p:cNvSpPr>
              <p:nvPr/>
            </p:nvSpPr>
            <p:spPr bwMode="auto">
              <a:xfrm>
                <a:off x="1007" y="31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7" name="Freeform 1549"/>
              <p:cNvSpPr>
                <a:spLocks/>
              </p:cNvSpPr>
              <p:nvPr/>
            </p:nvSpPr>
            <p:spPr bwMode="auto">
              <a:xfrm>
                <a:off x="1007" y="3196"/>
                <a:ext cx="6" cy="1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1 w 2"/>
                  <a:gd name="T7" fmla="*/ 3 h 5"/>
                  <a:gd name="T8" fmla="*/ 0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8" name="Freeform 1550"/>
              <p:cNvSpPr>
                <a:spLocks/>
              </p:cNvSpPr>
              <p:nvPr/>
            </p:nvSpPr>
            <p:spPr bwMode="auto">
              <a:xfrm>
                <a:off x="972" y="3191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9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2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9" name="Freeform 1551"/>
              <p:cNvSpPr>
                <a:spLocks/>
              </p:cNvSpPr>
              <p:nvPr/>
            </p:nvSpPr>
            <p:spPr bwMode="auto">
              <a:xfrm>
                <a:off x="1005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0" name="Freeform 1552"/>
              <p:cNvSpPr>
                <a:spLocks/>
              </p:cNvSpPr>
              <p:nvPr/>
            </p:nvSpPr>
            <p:spPr bwMode="auto">
              <a:xfrm>
                <a:off x="977" y="3191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1" name="Rectangle 1553"/>
              <p:cNvSpPr>
                <a:spLocks noChangeArrowheads="1"/>
              </p:cNvSpPr>
              <p:nvPr/>
            </p:nvSpPr>
            <p:spPr bwMode="auto">
              <a:xfrm>
                <a:off x="1007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2" name="Freeform 1554"/>
              <p:cNvSpPr>
                <a:spLocks/>
              </p:cNvSpPr>
              <p:nvPr/>
            </p:nvSpPr>
            <p:spPr bwMode="auto">
              <a:xfrm>
                <a:off x="1005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3" name="Freeform 1555"/>
              <p:cNvSpPr>
                <a:spLocks/>
              </p:cNvSpPr>
              <p:nvPr/>
            </p:nvSpPr>
            <p:spPr bwMode="auto">
              <a:xfrm>
                <a:off x="980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4" name="Freeform 1556"/>
              <p:cNvSpPr>
                <a:spLocks/>
              </p:cNvSpPr>
              <p:nvPr/>
            </p:nvSpPr>
            <p:spPr bwMode="auto">
              <a:xfrm>
                <a:off x="988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5" name="Freeform 1557"/>
              <p:cNvSpPr>
                <a:spLocks/>
              </p:cNvSpPr>
              <p:nvPr/>
            </p:nvSpPr>
            <p:spPr bwMode="auto">
              <a:xfrm>
                <a:off x="969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1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7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8" y="3"/>
                      <a:pt x="7" y="3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10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6"/>
                      <a:pt x="9" y="8"/>
                    </a:cubicBezTo>
                    <a:cubicBezTo>
                      <a:pt x="9" y="9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8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4"/>
                      <a:pt x="16" y="4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6" name="Freeform 1558"/>
              <p:cNvSpPr>
                <a:spLocks/>
              </p:cNvSpPr>
              <p:nvPr/>
            </p:nvSpPr>
            <p:spPr bwMode="auto">
              <a:xfrm>
                <a:off x="1005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7" name="Freeform 1559"/>
              <p:cNvSpPr>
                <a:spLocks/>
              </p:cNvSpPr>
              <p:nvPr/>
            </p:nvSpPr>
            <p:spPr bwMode="auto">
              <a:xfrm>
                <a:off x="1005" y="317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8" name="Freeform 1560"/>
              <p:cNvSpPr>
                <a:spLocks/>
              </p:cNvSpPr>
              <p:nvPr/>
            </p:nvSpPr>
            <p:spPr bwMode="auto">
              <a:xfrm>
                <a:off x="101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9" name="Freeform 1561"/>
              <p:cNvSpPr>
                <a:spLocks/>
              </p:cNvSpPr>
              <p:nvPr/>
            </p:nvSpPr>
            <p:spPr bwMode="auto">
              <a:xfrm>
                <a:off x="1013" y="31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0" name="Freeform 1562"/>
              <p:cNvSpPr>
                <a:spLocks/>
              </p:cNvSpPr>
              <p:nvPr/>
            </p:nvSpPr>
            <p:spPr bwMode="auto">
              <a:xfrm>
                <a:off x="975" y="3183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6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1" name="Freeform 1563"/>
              <p:cNvSpPr>
                <a:spLocks/>
              </p:cNvSpPr>
              <p:nvPr/>
            </p:nvSpPr>
            <p:spPr bwMode="auto">
              <a:xfrm>
                <a:off x="972" y="318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2" name="Freeform 1564"/>
              <p:cNvSpPr>
                <a:spLocks/>
              </p:cNvSpPr>
              <p:nvPr/>
            </p:nvSpPr>
            <p:spPr bwMode="auto">
              <a:xfrm>
                <a:off x="969" y="3155"/>
                <a:ext cx="25" cy="33"/>
              </a:xfrm>
              <a:custGeom>
                <a:avLst/>
                <a:gdLst>
                  <a:gd name="T0" fmla="*/ 7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1 w 9"/>
                  <a:gd name="T9" fmla="*/ 9 h 12"/>
                  <a:gd name="T10" fmla="*/ 3 w 9"/>
                  <a:gd name="T11" fmla="*/ 11 h 12"/>
                  <a:gd name="T12" fmla="*/ 2 w 9"/>
                  <a:gd name="T13" fmla="*/ 10 h 12"/>
                  <a:gd name="T14" fmla="*/ 3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3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4 h 12"/>
                  <a:gd name="T30" fmla="*/ 6 w 9"/>
                  <a:gd name="T31" fmla="*/ 6 h 12"/>
                  <a:gd name="T32" fmla="*/ 9 w 9"/>
                  <a:gd name="T33" fmla="*/ 4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7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2"/>
                      <a:pt x="3" y="11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3" name="Freeform 1565"/>
              <p:cNvSpPr>
                <a:spLocks/>
              </p:cNvSpPr>
              <p:nvPr/>
            </p:nvSpPr>
            <p:spPr bwMode="auto">
              <a:xfrm>
                <a:off x="985" y="316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4" name="Freeform 1566"/>
              <p:cNvSpPr>
                <a:spLocks/>
              </p:cNvSpPr>
              <p:nvPr/>
            </p:nvSpPr>
            <p:spPr bwMode="auto">
              <a:xfrm>
                <a:off x="1026" y="302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5" name="Freeform 1567"/>
              <p:cNvSpPr>
                <a:spLocks/>
              </p:cNvSpPr>
              <p:nvPr/>
            </p:nvSpPr>
            <p:spPr bwMode="auto">
              <a:xfrm>
                <a:off x="1021" y="3014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2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6" name="Freeform 1568"/>
              <p:cNvSpPr>
                <a:spLocks/>
              </p:cNvSpPr>
              <p:nvPr/>
            </p:nvSpPr>
            <p:spPr bwMode="auto">
              <a:xfrm>
                <a:off x="1021" y="301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7" name="Freeform 1569"/>
              <p:cNvSpPr>
                <a:spLocks/>
              </p:cNvSpPr>
              <p:nvPr/>
            </p:nvSpPr>
            <p:spPr bwMode="auto">
              <a:xfrm>
                <a:off x="1021" y="3022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8" name="Freeform 1570"/>
              <p:cNvSpPr>
                <a:spLocks/>
              </p:cNvSpPr>
              <p:nvPr/>
            </p:nvSpPr>
            <p:spPr bwMode="auto">
              <a:xfrm>
                <a:off x="1018" y="302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9" name="Freeform 1571"/>
              <p:cNvSpPr>
                <a:spLocks/>
              </p:cNvSpPr>
              <p:nvPr/>
            </p:nvSpPr>
            <p:spPr bwMode="auto">
              <a:xfrm>
                <a:off x="1015" y="3017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3 h 4"/>
                  <a:gd name="T4" fmla="*/ 1 w 2"/>
                  <a:gd name="T5" fmla="*/ 3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2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0" name="Freeform 1572"/>
              <p:cNvSpPr>
                <a:spLocks/>
              </p:cNvSpPr>
              <p:nvPr/>
            </p:nvSpPr>
            <p:spPr bwMode="auto">
              <a:xfrm>
                <a:off x="1018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1" name="Freeform 1573"/>
              <p:cNvSpPr>
                <a:spLocks/>
              </p:cNvSpPr>
              <p:nvPr/>
            </p:nvSpPr>
            <p:spPr bwMode="auto">
              <a:xfrm>
                <a:off x="1021" y="302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2" name="Freeform 1574"/>
              <p:cNvSpPr>
                <a:spLocks/>
              </p:cNvSpPr>
              <p:nvPr/>
            </p:nvSpPr>
            <p:spPr bwMode="auto">
              <a:xfrm>
                <a:off x="1013" y="3017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2 h 4"/>
                  <a:gd name="T4" fmla="*/ 0 w 2"/>
                  <a:gd name="T5" fmla="*/ 0 h 4"/>
                  <a:gd name="T6" fmla="*/ 0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4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3" name="Freeform 1575"/>
              <p:cNvSpPr>
                <a:spLocks/>
              </p:cNvSpPr>
              <p:nvPr/>
            </p:nvSpPr>
            <p:spPr bwMode="auto">
              <a:xfrm>
                <a:off x="1013" y="30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4" name="Freeform 1576"/>
              <p:cNvSpPr>
                <a:spLocks/>
              </p:cNvSpPr>
              <p:nvPr/>
            </p:nvSpPr>
            <p:spPr bwMode="auto">
              <a:xfrm>
                <a:off x="1010" y="3014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2 h 4"/>
                  <a:gd name="T8" fmla="*/ 0 w 1"/>
                  <a:gd name="T9" fmla="*/ 4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5" name="Rectangle 1577"/>
              <p:cNvSpPr>
                <a:spLocks noChangeArrowheads="1"/>
              </p:cNvSpPr>
              <p:nvPr/>
            </p:nvSpPr>
            <p:spPr bwMode="auto">
              <a:xfrm>
                <a:off x="1013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6" name="Freeform 1578"/>
              <p:cNvSpPr>
                <a:spLocks/>
              </p:cNvSpPr>
              <p:nvPr/>
            </p:nvSpPr>
            <p:spPr bwMode="auto">
              <a:xfrm>
                <a:off x="1007" y="3019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0 h 1"/>
                  <a:gd name="T4" fmla="*/ 1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3 w 5"/>
                  <a:gd name="T11" fmla="*/ 0 h 1"/>
                  <a:gd name="T12" fmla="*/ 3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7" name="Freeform 1579"/>
              <p:cNvSpPr>
                <a:spLocks/>
              </p:cNvSpPr>
              <p:nvPr/>
            </p:nvSpPr>
            <p:spPr bwMode="auto">
              <a:xfrm>
                <a:off x="1007" y="302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8" name="Freeform 1580"/>
              <p:cNvSpPr>
                <a:spLocks/>
              </p:cNvSpPr>
              <p:nvPr/>
            </p:nvSpPr>
            <p:spPr bwMode="auto">
              <a:xfrm>
                <a:off x="1015" y="301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9" name="Freeform 1581"/>
              <p:cNvSpPr>
                <a:spLocks/>
              </p:cNvSpPr>
              <p:nvPr/>
            </p:nvSpPr>
            <p:spPr bwMode="auto">
              <a:xfrm>
                <a:off x="1007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0" name="Freeform 1582"/>
              <p:cNvSpPr>
                <a:spLocks/>
              </p:cNvSpPr>
              <p:nvPr/>
            </p:nvSpPr>
            <p:spPr bwMode="auto">
              <a:xfrm>
                <a:off x="1007" y="2998"/>
                <a:ext cx="25" cy="21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3 h 8"/>
                  <a:gd name="T6" fmla="*/ 9 w 9"/>
                  <a:gd name="T7" fmla="*/ 1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1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6 h 8"/>
                  <a:gd name="T20" fmla="*/ 1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7 h 8"/>
                  <a:gd name="T30" fmla="*/ 2 w 9"/>
                  <a:gd name="T31" fmla="*/ 7 h 8"/>
                  <a:gd name="T32" fmla="*/ 4 w 9"/>
                  <a:gd name="T33" fmla="*/ 7 h 8"/>
                  <a:gd name="T34" fmla="*/ 4 w 9"/>
                  <a:gd name="T35" fmla="*/ 8 h 8"/>
                  <a:gd name="T36" fmla="*/ 3 w 9"/>
                  <a:gd name="T37" fmla="*/ 5 h 8"/>
                  <a:gd name="T38" fmla="*/ 4 w 9"/>
                  <a:gd name="T39" fmla="*/ 6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4 h 8"/>
                  <a:gd name="T46" fmla="*/ 4 w 9"/>
                  <a:gd name="T47" fmla="*/ 3 h 8"/>
                  <a:gd name="T48" fmla="*/ 5 w 9"/>
                  <a:gd name="T49" fmla="*/ 4 h 8"/>
                  <a:gd name="T50" fmla="*/ 4 w 9"/>
                  <a:gd name="T51" fmla="*/ 2 h 8"/>
                  <a:gd name="T52" fmla="*/ 6 w 9"/>
                  <a:gd name="T53" fmla="*/ 5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5 h 8"/>
                  <a:gd name="T60" fmla="*/ 6 w 9"/>
                  <a:gd name="T61" fmla="*/ 3 h 8"/>
                  <a:gd name="T62" fmla="*/ 6 w 9"/>
                  <a:gd name="T63" fmla="*/ 2 h 8"/>
                  <a:gd name="T64" fmla="*/ 7 w 9"/>
                  <a:gd name="T65" fmla="*/ 3 h 8"/>
                  <a:gd name="T66" fmla="*/ 6 w 9"/>
                  <a:gd name="T67" fmla="*/ 5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9" y="0"/>
                      <a:pt x="8" y="2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2"/>
                      <a:pt x="6" y="1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0" y="7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5" y="8"/>
                      <a:pt x="3" y="8"/>
                      <a:pt x="4" y="8"/>
                    </a:cubicBezTo>
                    <a:cubicBezTo>
                      <a:pt x="5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4" y="4"/>
                      <a:pt x="6" y="5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5" y="3"/>
                      <a:pt x="6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4"/>
                      <a:pt x="6" y="5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1" name="Rectangle 1583"/>
              <p:cNvSpPr>
                <a:spLocks noChangeArrowheads="1"/>
              </p:cNvSpPr>
              <p:nvPr/>
            </p:nvSpPr>
            <p:spPr bwMode="auto">
              <a:xfrm>
                <a:off x="1024" y="301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2" name="Freeform 1584"/>
              <p:cNvSpPr>
                <a:spLocks/>
              </p:cNvSpPr>
              <p:nvPr/>
            </p:nvSpPr>
            <p:spPr bwMode="auto">
              <a:xfrm>
                <a:off x="1024" y="301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3" name="Rectangle 1585"/>
              <p:cNvSpPr>
                <a:spLocks noChangeArrowheads="1"/>
              </p:cNvSpPr>
              <p:nvPr/>
            </p:nvSpPr>
            <p:spPr bwMode="auto">
              <a:xfrm>
                <a:off x="1024" y="2998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4" name="Freeform 1586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5" name="Freeform 1587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6" name="Freeform 1588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7" name="Freeform 1589"/>
              <p:cNvSpPr>
                <a:spLocks/>
              </p:cNvSpPr>
              <p:nvPr/>
            </p:nvSpPr>
            <p:spPr bwMode="auto">
              <a:xfrm>
                <a:off x="1024" y="3000"/>
                <a:ext cx="21" cy="17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4 h 6"/>
                  <a:gd name="T8" fmla="*/ 4 w 8"/>
                  <a:gd name="T9" fmla="*/ 2 h 6"/>
                  <a:gd name="T10" fmla="*/ 5 w 8"/>
                  <a:gd name="T11" fmla="*/ 2 h 6"/>
                  <a:gd name="T12" fmla="*/ 2 w 8"/>
                  <a:gd name="T13" fmla="*/ 3 h 6"/>
                  <a:gd name="T14" fmla="*/ 5 w 8"/>
                  <a:gd name="T15" fmla="*/ 1 h 6"/>
                  <a:gd name="T16" fmla="*/ 5 w 8"/>
                  <a:gd name="T17" fmla="*/ 1 h 6"/>
                  <a:gd name="T18" fmla="*/ 3 w 8"/>
                  <a:gd name="T19" fmla="*/ 1 h 6"/>
                  <a:gd name="T20" fmla="*/ 2 w 8"/>
                  <a:gd name="T21" fmla="*/ 2 h 6"/>
                  <a:gd name="T22" fmla="*/ 1 w 8"/>
                  <a:gd name="T23" fmla="*/ 4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4 h 6"/>
                  <a:gd name="T42" fmla="*/ 2 w 8"/>
                  <a:gd name="T43" fmla="*/ 5 h 6"/>
                  <a:gd name="T44" fmla="*/ 3 w 8"/>
                  <a:gd name="T45" fmla="*/ 5 h 6"/>
                  <a:gd name="T46" fmla="*/ 2 w 8"/>
                  <a:gd name="T47" fmla="*/ 5 h 6"/>
                  <a:gd name="T48" fmla="*/ 5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6 h 6"/>
                  <a:gd name="T62" fmla="*/ 4 w 8"/>
                  <a:gd name="T63" fmla="*/ 6 h 6"/>
                  <a:gd name="T64" fmla="*/ 6 w 8"/>
                  <a:gd name="T65" fmla="*/ 6 h 6"/>
                  <a:gd name="T66" fmla="*/ 5 w 8"/>
                  <a:gd name="T67" fmla="*/ 6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6"/>
                      <a:pt x="7" y="5"/>
                      <a:pt x="8" y="4"/>
                    </a:cubicBezTo>
                    <a:cubicBezTo>
                      <a:pt x="7" y="4"/>
                      <a:pt x="5" y="5"/>
                      <a:pt x="4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3"/>
                      <a:pt x="1" y="4"/>
                      <a:pt x="2" y="3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2" y="5"/>
                    </a:cubicBezTo>
                    <a:cubicBezTo>
                      <a:pt x="2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6" y="6"/>
                      <a:pt x="7" y="6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8" name="Freeform 1590"/>
              <p:cNvSpPr>
                <a:spLocks/>
              </p:cNvSpPr>
              <p:nvPr/>
            </p:nvSpPr>
            <p:spPr bwMode="auto">
              <a:xfrm>
                <a:off x="1026" y="301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9" name="Freeform 1591"/>
              <p:cNvSpPr>
                <a:spLocks/>
              </p:cNvSpPr>
              <p:nvPr/>
            </p:nvSpPr>
            <p:spPr bwMode="auto">
              <a:xfrm>
                <a:off x="1024" y="3014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1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3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5 h 8"/>
                  <a:gd name="T28" fmla="*/ 4 w 7"/>
                  <a:gd name="T29" fmla="*/ 6 h 8"/>
                  <a:gd name="T30" fmla="*/ 7 w 7"/>
                  <a:gd name="T31" fmla="*/ 3 h 8"/>
                  <a:gd name="T32" fmla="*/ 7 w 7"/>
                  <a:gd name="T33" fmla="*/ 3 h 8"/>
                  <a:gd name="T34" fmla="*/ 6 w 7"/>
                  <a:gd name="T35" fmla="*/ 2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2 w 7"/>
                  <a:gd name="T43" fmla="*/ 0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3" y="2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4"/>
                      <a:pt x="2" y="5"/>
                      <a:pt x="4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0" name="Rectangle 1592"/>
              <p:cNvSpPr>
                <a:spLocks noChangeArrowheads="1"/>
              </p:cNvSpPr>
              <p:nvPr/>
            </p:nvSpPr>
            <p:spPr bwMode="auto">
              <a:xfrm>
                <a:off x="1032" y="3017"/>
                <a:ext cx="2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1" name="Freeform 1593"/>
              <p:cNvSpPr>
                <a:spLocks/>
              </p:cNvSpPr>
              <p:nvPr/>
            </p:nvSpPr>
            <p:spPr bwMode="auto">
              <a:xfrm>
                <a:off x="1040" y="3019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2" name="Freeform 1594"/>
              <p:cNvSpPr>
                <a:spLocks/>
              </p:cNvSpPr>
              <p:nvPr/>
            </p:nvSpPr>
            <p:spPr bwMode="auto">
              <a:xfrm>
                <a:off x="1029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3" name="Freeform 1595"/>
              <p:cNvSpPr>
                <a:spLocks/>
              </p:cNvSpPr>
              <p:nvPr/>
            </p:nvSpPr>
            <p:spPr bwMode="auto">
              <a:xfrm>
                <a:off x="1026" y="3028"/>
                <a:ext cx="8" cy="10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2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4" name="Freeform 1596"/>
              <p:cNvSpPr>
                <a:spLocks/>
              </p:cNvSpPr>
              <p:nvPr/>
            </p:nvSpPr>
            <p:spPr bwMode="auto">
              <a:xfrm>
                <a:off x="994" y="301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4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6 w 13"/>
                  <a:gd name="T19" fmla="*/ 5 h 7"/>
                  <a:gd name="T20" fmla="*/ 7 w 13"/>
                  <a:gd name="T21" fmla="*/ 5 h 7"/>
                  <a:gd name="T22" fmla="*/ 6 w 13"/>
                  <a:gd name="T23" fmla="*/ 4 h 7"/>
                  <a:gd name="T24" fmla="*/ 7 w 13"/>
                  <a:gd name="T25" fmla="*/ 3 h 7"/>
                  <a:gd name="T26" fmla="*/ 6 w 13"/>
                  <a:gd name="T27" fmla="*/ 3 h 7"/>
                  <a:gd name="T28" fmla="*/ 6 w 13"/>
                  <a:gd name="T29" fmla="*/ 2 h 7"/>
                  <a:gd name="T30" fmla="*/ 5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3 w 13"/>
                  <a:gd name="T37" fmla="*/ 3 h 7"/>
                  <a:gd name="T38" fmla="*/ 5 w 13"/>
                  <a:gd name="T39" fmla="*/ 2 h 7"/>
                  <a:gd name="T40" fmla="*/ 4 w 13"/>
                  <a:gd name="T41" fmla="*/ 2 h 7"/>
                  <a:gd name="T42" fmla="*/ 5 w 13"/>
                  <a:gd name="T43" fmla="*/ 1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2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5 h 7"/>
                  <a:gd name="T62" fmla="*/ 4 w 13"/>
                  <a:gd name="T63" fmla="*/ 7 h 7"/>
                  <a:gd name="T64" fmla="*/ 10 w 13"/>
                  <a:gd name="T65" fmla="*/ 7 h 7"/>
                  <a:gd name="T66" fmla="*/ 10 w 13"/>
                  <a:gd name="T67" fmla="*/ 5 h 7"/>
                  <a:gd name="T68" fmla="*/ 11 w 13"/>
                  <a:gd name="T69" fmla="*/ 5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6 h 7"/>
                  <a:gd name="T76" fmla="*/ 12 w 13"/>
                  <a:gd name="T77" fmla="*/ 5 h 7"/>
                  <a:gd name="T78" fmla="*/ 13 w 13"/>
                  <a:gd name="T79" fmla="*/ 6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6"/>
                      <a:pt x="6" y="5"/>
                    </a:cubicBezTo>
                    <a:cubicBezTo>
                      <a:pt x="6" y="5"/>
                      <a:pt x="7" y="4"/>
                      <a:pt x="7" y="5"/>
                    </a:cubicBezTo>
                    <a:cubicBezTo>
                      <a:pt x="7" y="3"/>
                      <a:pt x="6" y="5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5" y="1"/>
                      <a:pt x="3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6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5" name="Freeform 1597"/>
              <p:cNvSpPr>
                <a:spLocks/>
              </p:cNvSpPr>
              <p:nvPr/>
            </p:nvSpPr>
            <p:spPr bwMode="auto">
              <a:xfrm>
                <a:off x="1026" y="303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6" name="Freeform 1598"/>
              <p:cNvSpPr>
                <a:spLocks/>
              </p:cNvSpPr>
              <p:nvPr/>
            </p:nvSpPr>
            <p:spPr bwMode="auto">
              <a:xfrm>
                <a:off x="999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7" name="Rectangle 1599"/>
              <p:cNvSpPr>
                <a:spLocks noChangeArrowheads="1"/>
              </p:cNvSpPr>
              <p:nvPr/>
            </p:nvSpPr>
            <p:spPr bwMode="auto">
              <a:xfrm>
                <a:off x="1029" y="303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8" name="Freeform 1600"/>
              <p:cNvSpPr>
                <a:spLocks/>
              </p:cNvSpPr>
              <p:nvPr/>
            </p:nvSpPr>
            <p:spPr bwMode="auto">
              <a:xfrm>
                <a:off x="1024" y="302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9" name="Freeform 1601"/>
              <p:cNvSpPr>
                <a:spLocks/>
              </p:cNvSpPr>
              <p:nvPr/>
            </p:nvSpPr>
            <p:spPr bwMode="auto">
              <a:xfrm>
                <a:off x="1002" y="301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0" name="Freeform 1602"/>
              <p:cNvSpPr>
                <a:spLocks/>
              </p:cNvSpPr>
              <p:nvPr/>
            </p:nvSpPr>
            <p:spPr bwMode="auto">
              <a:xfrm>
                <a:off x="1010" y="30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1" name="Freeform 1603"/>
              <p:cNvSpPr>
                <a:spLocks/>
              </p:cNvSpPr>
              <p:nvPr/>
            </p:nvSpPr>
            <p:spPr bwMode="auto">
              <a:xfrm>
                <a:off x="991" y="2987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9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4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3 w 22"/>
                  <a:gd name="T39" fmla="*/ 11 h 12"/>
                  <a:gd name="T40" fmla="*/ 2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9 h 12"/>
                  <a:gd name="T56" fmla="*/ 7 w 22"/>
                  <a:gd name="T57" fmla="*/ 8 h 12"/>
                  <a:gd name="T58" fmla="*/ 8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20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7"/>
                      <a:pt x="17" y="7"/>
                      <a:pt x="17" y="7"/>
                    </a:cubicBezTo>
                    <a:cubicBezTo>
                      <a:pt x="22" y="4"/>
                      <a:pt x="15" y="6"/>
                      <a:pt x="17" y="4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5"/>
                      <a:pt x="11" y="3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10" y="7"/>
                      <a:pt x="9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4"/>
                      <a:pt x="5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2" y="10"/>
                    </a:cubicBezTo>
                    <a:cubicBezTo>
                      <a:pt x="1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9"/>
                      <a:pt x="6" y="8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7" y="6"/>
                      <a:pt x="8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6"/>
                    </a:cubicBezTo>
                    <a:cubicBezTo>
                      <a:pt x="14" y="5"/>
                      <a:pt x="14" y="7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4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2" name="Freeform 1604"/>
              <p:cNvSpPr>
                <a:spLocks/>
              </p:cNvSpPr>
              <p:nvPr/>
            </p:nvSpPr>
            <p:spPr bwMode="auto">
              <a:xfrm>
                <a:off x="1026" y="300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3" name="Freeform 1605"/>
              <p:cNvSpPr>
                <a:spLocks/>
              </p:cNvSpPr>
              <p:nvPr/>
            </p:nvSpPr>
            <p:spPr bwMode="auto">
              <a:xfrm>
                <a:off x="1026" y="30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4" name="Freeform 1606"/>
              <p:cNvSpPr>
                <a:spLocks/>
              </p:cNvSpPr>
              <p:nvPr/>
            </p:nvSpPr>
            <p:spPr bwMode="auto">
              <a:xfrm>
                <a:off x="1032" y="301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5" name="Freeform 1607"/>
              <p:cNvSpPr>
                <a:spLocks/>
              </p:cNvSpPr>
              <p:nvPr/>
            </p:nvSpPr>
            <p:spPr bwMode="auto">
              <a:xfrm>
                <a:off x="103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6" name="Freeform 1608"/>
              <p:cNvSpPr>
                <a:spLocks/>
              </p:cNvSpPr>
              <p:nvPr/>
            </p:nvSpPr>
            <p:spPr bwMode="auto">
              <a:xfrm>
                <a:off x="996" y="3014"/>
                <a:ext cx="49" cy="24"/>
              </a:xfrm>
              <a:custGeom>
                <a:avLst/>
                <a:gdLst>
                  <a:gd name="T0" fmla="*/ 4 w 18"/>
                  <a:gd name="T1" fmla="*/ 3 h 9"/>
                  <a:gd name="T2" fmla="*/ 3 w 18"/>
                  <a:gd name="T3" fmla="*/ 3 h 9"/>
                  <a:gd name="T4" fmla="*/ 3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8 w 18"/>
                  <a:gd name="T11" fmla="*/ 7 h 9"/>
                  <a:gd name="T12" fmla="*/ 11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3 w 18"/>
                  <a:gd name="T19" fmla="*/ 4 h 9"/>
                  <a:gd name="T20" fmla="*/ 14 w 18"/>
                  <a:gd name="T21" fmla="*/ 4 h 9"/>
                  <a:gd name="T22" fmla="*/ 14 w 18"/>
                  <a:gd name="T23" fmla="*/ 4 h 9"/>
                  <a:gd name="T24" fmla="*/ 14 w 18"/>
                  <a:gd name="T25" fmla="*/ 3 h 9"/>
                  <a:gd name="T26" fmla="*/ 14 w 18"/>
                  <a:gd name="T27" fmla="*/ 4 h 9"/>
                  <a:gd name="T28" fmla="*/ 15 w 18"/>
                  <a:gd name="T29" fmla="*/ 3 h 9"/>
                  <a:gd name="T30" fmla="*/ 15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4 w 18"/>
                  <a:gd name="T37" fmla="*/ 2 h 9"/>
                  <a:gd name="T38" fmla="*/ 14 w 18"/>
                  <a:gd name="T39" fmla="*/ 2 h 9"/>
                  <a:gd name="T40" fmla="*/ 14 w 18"/>
                  <a:gd name="T41" fmla="*/ 3 h 9"/>
                  <a:gd name="T42" fmla="*/ 13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1 h 9"/>
                  <a:gd name="T50" fmla="*/ 12 w 18"/>
                  <a:gd name="T51" fmla="*/ 2 h 9"/>
                  <a:gd name="T52" fmla="*/ 13 w 18"/>
                  <a:gd name="T53" fmla="*/ 4 h 9"/>
                  <a:gd name="T54" fmla="*/ 12 w 18"/>
                  <a:gd name="T55" fmla="*/ 4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1 w 18"/>
                  <a:gd name="T63" fmla="*/ 4 h 9"/>
                  <a:gd name="T64" fmla="*/ 8 w 18"/>
                  <a:gd name="T65" fmla="*/ 4 h 9"/>
                  <a:gd name="T66" fmla="*/ 9 w 18"/>
                  <a:gd name="T67" fmla="*/ 3 h 9"/>
                  <a:gd name="T68" fmla="*/ 8 w 18"/>
                  <a:gd name="T69" fmla="*/ 4 h 9"/>
                  <a:gd name="T70" fmla="*/ 7 w 18"/>
                  <a:gd name="T71" fmla="*/ 3 h 9"/>
                  <a:gd name="T72" fmla="*/ 6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4 h 9"/>
                  <a:gd name="T80" fmla="*/ 4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3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2"/>
                      <a:pt x="18" y="3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4"/>
                      <a:pt x="14" y="1"/>
                      <a:pt x="14" y="3"/>
                    </a:cubicBezTo>
                    <a:cubicBezTo>
                      <a:pt x="14" y="2"/>
                      <a:pt x="14" y="2"/>
                      <a:pt x="13" y="1"/>
                    </a:cubicBezTo>
                    <a:cubicBezTo>
                      <a:pt x="12" y="0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4" y="3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7" name="Freeform 1609"/>
              <p:cNvSpPr>
                <a:spLocks/>
              </p:cNvSpPr>
              <p:nvPr/>
            </p:nvSpPr>
            <p:spPr bwMode="auto">
              <a:xfrm>
                <a:off x="994" y="3017"/>
                <a:ext cx="8" cy="2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8" name="Freeform 1610"/>
              <p:cNvSpPr>
                <a:spLocks/>
              </p:cNvSpPr>
              <p:nvPr/>
            </p:nvSpPr>
            <p:spPr bwMode="auto">
              <a:xfrm>
                <a:off x="991" y="2984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2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3" y="11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8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6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8" y="3"/>
                      <a:pt x="8" y="5"/>
                    </a:cubicBezTo>
                    <a:cubicBezTo>
                      <a:pt x="8" y="4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9" name="Freeform 1611"/>
              <p:cNvSpPr>
                <a:spLocks/>
              </p:cNvSpPr>
              <p:nvPr/>
            </p:nvSpPr>
            <p:spPr bwMode="auto">
              <a:xfrm>
                <a:off x="1007" y="29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sp>
          <p:nvSpPr>
            <p:cNvPr id="14" name="Freeform 1613"/>
            <p:cNvSpPr>
              <a:spLocks/>
            </p:cNvSpPr>
            <p:nvPr/>
          </p:nvSpPr>
          <p:spPr bwMode="auto">
            <a:xfrm>
              <a:off x="460" y="2734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5" name="Freeform 1614"/>
            <p:cNvSpPr>
              <a:spLocks/>
            </p:cNvSpPr>
            <p:nvPr/>
          </p:nvSpPr>
          <p:spPr bwMode="auto">
            <a:xfrm>
              <a:off x="452" y="2726"/>
              <a:ext cx="8" cy="13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1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3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6" name="Freeform 1615"/>
            <p:cNvSpPr>
              <a:spLocks/>
            </p:cNvSpPr>
            <p:nvPr/>
          </p:nvSpPr>
          <p:spPr bwMode="auto">
            <a:xfrm>
              <a:off x="455" y="2731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7" name="Freeform 1616"/>
            <p:cNvSpPr>
              <a:spLocks/>
            </p:cNvSpPr>
            <p:nvPr/>
          </p:nvSpPr>
          <p:spPr bwMode="auto">
            <a:xfrm>
              <a:off x="455" y="2731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8" name="Freeform 1617"/>
            <p:cNvSpPr>
              <a:spLocks/>
            </p:cNvSpPr>
            <p:nvPr/>
          </p:nvSpPr>
          <p:spPr bwMode="auto">
            <a:xfrm>
              <a:off x="452" y="27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9" name="Freeform 1618"/>
            <p:cNvSpPr>
              <a:spLocks/>
            </p:cNvSpPr>
            <p:nvPr/>
          </p:nvSpPr>
          <p:spPr bwMode="auto">
            <a:xfrm>
              <a:off x="449" y="2728"/>
              <a:ext cx="3" cy="11"/>
            </a:xfrm>
            <a:custGeom>
              <a:avLst/>
              <a:gdLst>
                <a:gd name="T0" fmla="*/ 1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1 w 1"/>
                <a:gd name="T11" fmla="*/ 0 h 4"/>
                <a:gd name="T12" fmla="*/ 1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1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0" name="Freeform 1619"/>
            <p:cNvSpPr>
              <a:spLocks/>
            </p:cNvSpPr>
            <p:nvPr/>
          </p:nvSpPr>
          <p:spPr bwMode="auto">
            <a:xfrm>
              <a:off x="452" y="2734"/>
              <a:ext cx="0" cy="2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1" name="Rectangle 1620"/>
            <p:cNvSpPr>
              <a:spLocks noChangeArrowheads="1"/>
            </p:cNvSpPr>
            <p:nvPr/>
          </p:nvSpPr>
          <p:spPr bwMode="auto">
            <a:xfrm>
              <a:off x="455" y="2734"/>
              <a:ext cx="1" cy="2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2" name="Freeform 1621"/>
            <p:cNvSpPr>
              <a:spLocks/>
            </p:cNvSpPr>
            <p:nvPr/>
          </p:nvSpPr>
          <p:spPr bwMode="auto">
            <a:xfrm>
              <a:off x="446" y="2728"/>
              <a:ext cx="6" cy="11"/>
            </a:xfrm>
            <a:custGeom>
              <a:avLst/>
              <a:gdLst>
                <a:gd name="T0" fmla="*/ 1 w 2"/>
                <a:gd name="T1" fmla="*/ 4 h 4"/>
                <a:gd name="T2" fmla="*/ 1 w 2"/>
                <a:gd name="T3" fmla="*/ 2 h 4"/>
                <a:gd name="T4" fmla="*/ 0 w 2"/>
                <a:gd name="T5" fmla="*/ 0 h 4"/>
                <a:gd name="T6" fmla="*/ 0 w 2"/>
                <a:gd name="T7" fmla="*/ 0 h 4"/>
                <a:gd name="T8" fmla="*/ 1 w 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1" y="1"/>
                    <a:pt x="2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3" name="Freeform 1622"/>
            <p:cNvSpPr>
              <a:spLocks/>
            </p:cNvSpPr>
            <p:nvPr/>
          </p:nvSpPr>
          <p:spPr bwMode="auto">
            <a:xfrm>
              <a:off x="446" y="27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4" name="Freeform 1623"/>
            <p:cNvSpPr>
              <a:spLocks/>
            </p:cNvSpPr>
            <p:nvPr/>
          </p:nvSpPr>
          <p:spPr bwMode="auto">
            <a:xfrm>
              <a:off x="444" y="2726"/>
              <a:ext cx="2" cy="8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2 h 3"/>
                <a:gd name="T4" fmla="*/ 1 w 1"/>
                <a:gd name="T5" fmla="*/ 2 h 3"/>
                <a:gd name="T6" fmla="*/ 1 w 1"/>
                <a:gd name="T7" fmla="*/ 2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1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2 h 3"/>
                <a:gd name="T22" fmla="*/ 0 w 1"/>
                <a:gd name="T2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1"/>
                    <a:pt x="1" y="2"/>
                  </a:cubicBez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5" name="Rectangle 1624"/>
            <p:cNvSpPr>
              <a:spLocks noChangeArrowheads="1"/>
            </p:cNvSpPr>
            <p:nvPr/>
          </p:nvSpPr>
          <p:spPr bwMode="auto">
            <a:xfrm>
              <a:off x="446" y="273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6" name="Freeform 1625"/>
            <p:cNvSpPr>
              <a:spLocks/>
            </p:cNvSpPr>
            <p:nvPr/>
          </p:nvSpPr>
          <p:spPr bwMode="auto">
            <a:xfrm>
              <a:off x="441" y="2728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1 h 1"/>
                <a:gd name="T8" fmla="*/ 2 w 5"/>
                <a:gd name="T9" fmla="*/ 1 h 1"/>
                <a:gd name="T10" fmla="*/ 3 w 5"/>
                <a:gd name="T11" fmla="*/ 1 h 1"/>
                <a:gd name="T12" fmla="*/ 2 w 5"/>
                <a:gd name="T13" fmla="*/ 1 h 1"/>
                <a:gd name="T14" fmla="*/ 3 w 5"/>
                <a:gd name="T15" fmla="*/ 0 h 1"/>
                <a:gd name="T16" fmla="*/ 3 w 5"/>
                <a:gd name="T17" fmla="*/ 1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7" name="Freeform 1626"/>
            <p:cNvSpPr>
              <a:spLocks/>
            </p:cNvSpPr>
            <p:nvPr/>
          </p:nvSpPr>
          <p:spPr bwMode="auto">
            <a:xfrm>
              <a:off x="441" y="2734"/>
              <a:ext cx="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8" name="Freeform 1627"/>
            <p:cNvSpPr>
              <a:spLocks/>
            </p:cNvSpPr>
            <p:nvPr/>
          </p:nvSpPr>
          <p:spPr bwMode="auto">
            <a:xfrm>
              <a:off x="449" y="27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9" name="Freeform 1628"/>
            <p:cNvSpPr>
              <a:spLocks/>
            </p:cNvSpPr>
            <p:nvPr/>
          </p:nvSpPr>
          <p:spPr bwMode="auto">
            <a:xfrm>
              <a:off x="441" y="2728"/>
              <a:ext cx="3" cy="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0" name="Freeform 1629"/>
            <p:cNvSpPr>
              <a:spLocks/>
            </p:cNvSpPr>
            <p:nvPr/>
          </p:nvSpPr>
          <p:spPr bwMode="auto">
            <a:xfrm>
              <a:off x="438" y="2709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2 h 8"/>
                <a:gd name="T6" fmla="*/ 10 w 10"/>
                <a:gd name="T7" fmla="*/ 0 h 8"/>
                <a:gd name="T8" fmla="*/ 9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4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7 w 10"/>
                <a:gd name="T55" fmla="*/ 3 h 8"/>
                <a:gd name="T56" fmla="*/ 7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4" y="3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6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4"/>
                    <a:pt x="2" y="6"/>
                    <a:pt x="1" y="6"/>
                  </a:cubicBezTo>
                  <a:cubicBezTo>
                    <a:pt x="2" y="6"/>
                    <a:pt x="4" y="6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6" y="7"/>
                    <a:pt x="4" y="7"/>
                    <a:pt x="5" y="7"/>
                  </a:cubicBezTo>
                  <a:cubicBezTo>
                    <a:pt x="6" y="8"/>
                    <a:pt x="4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2"/>
                    <a:pt x="7" y="2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1" name="Rectangle 1630"/>
            <p:cNvSpPr>
              <a:spLocks noChangeArrowheads="1"/>
            </p:cNvSpPr>
            <p:nvPr/>
          </p:nvSpPr>
          <p:spPr bwMode="auto">
            <a:xfrm>
              <a:off x="457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2" name="Freeform 1631"/>
            <p:cNvSpPr>
              <a:spLocks/>
            </p:cNvSpPr>
            <p:nvPr/>
          </p:nvSpPr>
          <p:spPr bwMode="auto">
            <a:xfrm>
              <a:off x="457" y="27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3" name="Rectangle 1632"/>
            <p:cNvSpPr>
              <a:spLocks noChangeArrowheads="1"/>
            </p:cNvSpPr>
            <p:nvPr/>
          </p:nvSpPr>
          <p:spPr bwMode="auto">
            <a:xfrm>
              <a:off x="457" y="270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4" name="Freeform 1633"/>
            <p:cNvSpPr>
              <a:spLocks/>
            </p:cNvSpPr>
            <p:nvPr/>
          </p:nvSpPr>
          <p:spPr bwMode="auto">
            <a:xfrm>
              <a:off x="457" y="272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5" name="Freeform 1634"/>
            <p:cNvSpPr>
              <a:spLocks/>
            </p:cNvSpPr>
            <p:nvPr/>
          </p:nvSpPr>
          <p:spPr bwMode="auto">
            <a:xfrm>
              <a:off x="455" y="2723"/>
              <a:ext cx="2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6" name="Rectangle 1635"/>
            <p:cNvSpPr>
              <a:spLocks noChangeArrowheads="1"/>
            </p:cNvSpPr>
            <p:nvPr/>
          </p:nvSpPr>
          <p:spPr bwMode="auto">
            <a:xfrm>
              <a:off x="457" y="2723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7" name="Freeform 1636"/>
            <p:cNvSpPr>
              <a:spLocks/>
            </p:cNvSpPr>
            <p:nvPr/>
          </p:nvSpPr>
          <p:spPr bwMode="auto">
            <a:xfrm>
              <a:off x="457" y="2712"/>
              <a:ext cx="22" cy="16"/>
            </a:xfrm>
            <a:custGeom>
              <a:avLst/>
              <a:gdLst>
                <a:gd name="T0" fmla="*/ 7 w 8"/>
                <a:gd name="T1" fmla="*/ 6 h 6"/>
                <a:gd name="T2" fmla="*/ 8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5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2 w 8"/>
                <a:gd name="T43" fmla="*/ 5 h 6"/>
                <a:gd name="T44" fmla="*/ 3 w 8"/>
                <a:gd name="T45" fmla="*/ 4 h 6"/>
                <a:gd name="T46" fmla="*/ 2 w 8"/>
                <a:gd name="T47" fmla="*/ 5 h 6"/>
                <a:gd name="T48" fmla="*/ 5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4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6"/>
                  </a:moveTo>
                  <a:cubicBezTo>
                    <a:pt x="8" y="6"/>
                    <a:pt x="7" y="5"/>
                    <a:pt x="8" y="4"/>
                  </a:cubicBezTo>
                  <a:cubicBezTo>
                    <a:pt x="7" y="3"/>
                    <a:pt x="5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1"/>
                    <a:pt x="4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5" y="1"/>
                    <a:pt x="2" y="4"/>
                    <a:pt x="2" y="3"/>
                  </a:cubicBezTo>
                  <a:cubicBezTo>
                    <a:pt x="4" y="2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2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3" y="4"/>
                    <a:pt x="4" y="4"/>
                    <a:pt x="5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4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2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8" name="Freeform 1637"/>
            <p:cNvSpPr>
              <a:spLocks/>
            </p:cNvSpPr>
            <p:nvPr/>
          </p:nvSpPr>
          <p:spPr bwMode="auto">
            <a:xfrm>
              <a:off x="460" y="2723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9" name="Freeform 1638"/>
            <p:cNvSpPr>
              <a:spLocks/>
            </p:cNvSpPr>
            <p:nvPr/>
          </p:nvSpPr>
          <p:spPr bwMode="auto">
            <a:xfrm>
              <a:off x="457" y="2723"/>
              <a:ext cx="19" cy="24"/>
            </a:xfrm>
            <a:custGeom>
              <a:avLst/>
              <a:gdLst>
                <a:gd name="T0" fmla="*/ 4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3 w 7"/>
                <a:gd name="T9" fmla="*/ 3 h 9"/>
                <a:gd name="T10" fmla="*/ 2 w 7"/>
                <a:gd name="T11" fmla="*/ 3 h 9"/>
                <a:gd name="T12" fmla="*/ 4 w 7"/>
                <a:gd name="T13" fmla="*/ 4 h 9"/>
                <a:gd name="T14" fmla="*/ 4 w 7"/>
                <a:gd name="T15" fmla="*/ 5 h 9"/>
                <a:gd name="T16" fmla="*/ 4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4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7 w 7"/>
                <a:gd name="T33" fmla="*/ 4 h 9"/>
                <a:gd name="T34" fmla="*/ 6 w 7"/>
                <a:gd name="T35" fmla="*/ 3 h 9"/>
                <a:gd name="T36" fmla="*/ 4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2 w 7"/>
                <a:gd name="T43" fmla="*/ 1 h 9"/>
                <a:gd name="T44" fmla="*/ 1 w 7"/>
                <a:gd name="T45" fmla="*/ 1 h 9"/>
                <a:gd name="T46" fmla="*/ 4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4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4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4"/>
                    <a:pt x="4" y="4"/>
                  </a:cubicBezTo>
                  <a:cubicBezTo>
                    <a:pt x="5" y="5"/>
                    <a:pt x="5" y="6"/>
                    <a:pt x="4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0" y="0"/>
                    <a:pt x="3" y="2"/>
                    <a:pt x="1" y="1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0" name="Rectangle 1639"/>
            <p:cNvSpPr>
              <a:spLocks noChangeArrowheads="1"/>
            </p:cNvSpPr>
            <p:nvPr/>
          </p:nvSpPr>
          <p:spPr bwMode="auto">
            <a:xfrm>
              <a:off x="465" y="2728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1" name="Freeform 1640"/>
            <p:cNvSpPr>
              <a:spLocks/>
            </p:cNvSpPr>
            <p:nvPr/>
          </p:nvSpPr>
          <p:spPr bwMode="auto">
            <a:xfrm>
              <a:off x="474" y="2731"/>
              <a:ext cx="5" cy="0"/>
            </a:xfrm>
            <a:custGeom>
              <a:avLst/>
              <a:gdLst>
                <a:gd name="T0" fmla="*/ 2 w 2"/>
                <a:gd name="T1" fmla="*/ 1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2" name="Freeform 1641"/>
            <p:cNvSpPr>
              <a:spLocks/>
            </p:cNvSpPr>
            <p:nvPr/>
          </p:nvSpPr>
          <p:spPr bwMode="auto">
            <a:xfrm>
              <a:off x="463" y="2731"/>
              <a:ext cx="0" cy="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3" name="Freeform 1642"/>
            <p:cNvSpPr>
              <a:spLocks/>
            </p:cNvSpPr>
            <p:nvPr/>
          </p:nvSpPr>
          <p:spPr bwMode="auto">
            <a:xfrm>
              <a:off x="460" y="2736"/>
              <a:ext cx="8" cy="14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1 w 3"/>
                <a:gd name="T5" fmla="*/ 0 h 5"/>
                <a:gd name="T6" fmla="*/ 2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2" y="3"/>
                    <a:pt x="3" y="4"/>
                  </a:cubicBezTo>
                  <a:cubicBezTo>
                    <a:pt x="2" y="2"/>
                    <a:pt x="1" y="2"/>
                    <a:pt x="1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4" name="Freeform 1643"/>
            <p:cNvSpPr>
              <a:spLocks/>
            </p:cNvSpPr>
            <p:nvPr/>
          </p:nvSpPr>
          <p:spPr bwMode="auto">
            <a:xfrm>
              <a:off x="427" y="2731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9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9 w 13"/>
                <a:gd name="T9" fmla="*/ 3 h 7"/>
                <a:gd name="T10" fmla="*/ 8 w 13"/>
                <a:gd name="T11" fmla="*/ 3 h 7"/>
                <a:gd name="T12" fmla="*/ 8 w 13"/>
                <a:gd name="T13" fmla="*/ 5 h 7"/>
                <a:gd name="T14" fmla="*/ 7 w 13"/>
                <a:gd name="T15" fmla="*/ 2 h 7"/>
                <a:gd name="T16" fmla="*/ 7 w 13"/>
                <a:gd name="T17" fmla="*/ 6 h 7"/>
                <a:gd name="T18" fmla="*/ 6 w 13"/>
                <a:gd name="T19" fmla="*/ 4 h 7"/>
                <a:gd name="T20" fmla="*/ 7 w 13"/>
                <a:gd name="T21" fmla="*/ 4 h 7"/>
                <a:gd name="T22" fmla="*/ 6 w 13"/>
                <a:gd name="T23" fmla="*/ 4 h 7"/>
                <a:gd name="T24" fmla="*/ 7 w 13"/>
                <a:gd name="T25" fmla="*/ 2 h 7"/>
                <a:gd name="T26" fmla="*/ 6 w 13"/>
                <a:gd name="T27" fmla="*/ 2 h 7"/>
                <a:gd name="T28" fmla="*/ 6 w 13"/>
                <a:gd name="T29" fmla="*/ 2 h 7"/>
                <a:gd name="T30" fmla="*/ 5 w 13"/>
                <a:gd name="T31" fmla="*/ 2 h 7"/>
                <a:gd name="T32" fmla="*/ 5 w 13"/>
                <a:gd name="T33" fmla="*/ 1 h 7"/>
                <a:gd name="T34" fmla="*/ 3 w 13"/>
                <a:gd name="T35" fmla="*/ 3 h 7"/>
                <a:gd name="T36" fmla="*/ 3 w 13"/>
                <a:gd name="T37" fmla="*/ 2 h 7"/>
                <a:gd name="T38" fmla="*/ 4 w 13"/>
                <a:gd name="T39" fmla="*/ 1 h 7"/>
                <a:gd name="T40" fmla="*/ 3 w 13"/>
                <a:gd name="T41" fmla="*/ 2 h 7"/>
                <a:gd name="T42" fmla="*/ 5 w 13"/>
                <a:gd name="T43" fmla="*/ 0 h 7"/>
                <a:gd name="T44" fmla="*/ 2 w 13"/>
                <a:gd name="T45" fmla="*/ 1 h 7"/>
                <a:gd name="T46" fmla="*/ 3 w 13"/>
                <a:gd name="T47" fmla="*/ 0 h 7"/>
                <a:gd name="T48" fmla="*/ 0 w 13"/>
                <a:gd name="T49" fmla="*/ 1 h 7"/>
                <a:gd name="T50" fmla="*/ 2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3 w 13"/>
                <a:gd name="T59" fmla="*/ 6 h 7"/>
                <a:gd name="T60" fmla="*/ 5 w 13"/>
                <a:gd name="T61" fmla="*/ 4 h 7"/>
                <a:gd name="T62" fmla="*/ 4 w 13"/>
                <a:gd name="T63" fmla="*/ 7 h 7"/>
                <a:gd name="T64" fmla="*/ 10 w 13"/>
                <a:gd name="T65" fmla="*/ 6 h 7"/>
                <a:gd name="T66" fmla="*/ 10 w 13"/>
                <a:gd name="T67" fmla="*/ 5 h 7"/>
                <a:gd name="T68" fmla="*/ 11 w 13"/>
                <a:gd name="T69" fmla="*/ 4 h 7"/>
                <a:gd name="T70" fmla="*/ 11 w 13"/>
                <a:gd name="T71" fmla="*/ 3 h 7"/>
                <a:gd name="T72" fmla="*/ 12 w 13"/>
                <a:gd name="T73" fmla="*/ 6 h 7"/>
                <a:gd name="T74" fmla="*/ 13 w 13"/>
                <a:gd name="T75" fmla="*/ 5 h 7"/>
                <a:gd name="T76" fmla="*/ 12 w 13"/>
                <a:gd name="T77" fmla="*/ 5 h 7"/>
                <a:gd name="T78" fmla="*/ 13 w 13"/>
                <a:gd name="T79" fmla="*/ 5 h 7"/>
                <a:gd name="T80" fmla="*/ 11 w 13"/>
                <a:gd name="T81" fmla="*/ 2 h 7"/>
                <a:gd name="T82" fmla="*/ 9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9" y="1"/>
                    <a:pt x="9" y="3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8" y="3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7" y="3"/>
                    <a:pt x="7" y="4"/>
                    <a:pt x="7" y="6"/>
                  </a:cubicBezTo>
                  <a:cubicBezTo>
                    <a:pt x="7" y="4"/>
                    <a:pt x="6" y="6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2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5" y="2"/>
                    <a:pt x="3" y="3"/>
                  </a:cubicBezTo>
                  <a:cubicBezTo>
                    <a:pt x="5" y="1"/>
                    <a:pt x="2" y="3"/>
                    <a:pt x="3" y="2"/>
                  </a:cubicBezTo>
                  <a:cubicBezTo>
                    <a:pt x="4" y="1"/>
                    <a:pt x="3" y="2"/>
                    <a:pt x="4" y="1"/>
                  </a:cubicBezTo>
                  <a:cubicBezTo>
                    <a:pt x="3" y="2"/>
                    <a:pt x="4" y="1"/>
                    <a:pt x="3" y="2"/>
                  </a:cubicBezTo>
                  <a:cubicBezTo>
                    <a:pt x="5" y="1"/>
                    <a:pt x="3" y="1"/>
                    <a:pt x="5" y="0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1" y="2"/>
                    <a:pt x="2" y="3"/>
                    <a:pt x="2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8" y="5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2" y="6"/>
                    <a:pt x="13" y="6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3" y="5"/>
                  </a:cubicBezTo>
                  <a:cubicBezTo>
                    <a:pt x="13" y="4"/>
                    <a:pt x="11" y="3"/>
                    <a:pt x="11" y="2"/>
                  </a:cubicBezTo>
                  <a:cubicBezTo>
                    <a:pt x="11" y="5"/>
                    <a:pt x="9" y="0"/>
                    <a:pt x="9" y="1"/>
                  </a:cubicBezTo>
                  <a:cubicBezTo>
                    <a:pt x="9" y="2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5" name="Freeform 1644"/>
            <p:cNvSpPr>
              <a:spLocks/>
            </p:cNvSpPr>
            <p:nvPr/>
          </p:nvSpPr>
          <p:spPr bwMode="auto">
            <a:xfrm>
              <a:off x="460" y="27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6" name="Freeform 1645"/>
            <p:cNvSpPr>
              <a:spLocks/>
            </p:cNvSpPr>
            <p:nvPr/>
          </p:nvSpPr>
          <p:spPr bwMode="auto">
            <a:xfrm>
              <a:off x="433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7" name="Rectangle 1646"/>
            <p:cNvSpPr>
              <a:spLocks noChangeArrowheads="1"/>
            </p:cNvSpPr>
            <p:nvPr/>
          </p:nvSpPr>
          <p:spPr bwMode="auto">
            <a:xfrm>
              <a:off x="463" y="274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8" name="Freeform 1647"/>
            <p:cNvSpPr>
              <a:spLocks/>
            </p:cNvSpPr>
            <p:nvPr/>
          </p:nvSpPr>
          <p:spPr bwMode="auto">
            <a:xfrm>
              <a:off x="457" y="2736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0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3" name="Freeform 1648"/>
            <p:cNvSpPr>
              <a:spLocks/>
            </p:cNvSpPr>
            <p:nvPr/>
          </p:nvSpPr>
          <p:spPr bwMode="auto">
            <a:xfrm>
              <a:off x="435" y="2726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4" name="Freeform 1649"/>
            <p:cNvSpPr>
              <a:spLocks/>
            </p:cNvSpPr>
            <p:nvPr/>
          </p:nvSpPr>
          <p:spPr bwMode="auto">
            <a:xfrm>
              <a:off x="444" y="27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5" name="Freeform 1650"/>
            <p:cNvSpPr>
              <a:spLocks/>
            </p:cNvSpPr>
            <p:nvPr/>
          </p:nvSpPr>
          <p:spPr bwMode="auto">
            <a:xfrm>
              <a:off x="425" y="2698"/>
              <a:ext cx="60" cy="33"/>
            </a:xfrm>
            <a:custGeom>
              <a:avLst/>
              <a:gdLst>
                <a:gd name="T0" fmla="*/ 17 w 22"/>
                <a:gd name="T1" fmla="*/ 9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7 h 12"/>
                <a:gd name="T8" fmla="*/ 17 w 22"/>
                <a:gd name="T9" fmla="*/ 3 h 12"/>
                <a:gd name="T10" fmla="*/ 15 w 22"/>
                <a:gd name="T11" fmla="*/ 2 h 12"/>
                <a:gd name="T12" fmla="*/ 12 w 22"/>
                <a:gd name="T13" fmla="*/ 3 h 12"/>
                <a:gd name="T14" fmla="*/ 11 w 22"/>
                <a:gd name="T15" fmla="*/ 2 h 12"/>
                <a:gd name="T16" fmla="*/ 10 w 22"/>
                <a:gd name="T17" fmla="*/ 2 h 12"/>
                <a:gd name="T18" fmla="*/ 10 w 22"/>
                <a:gd name="T19" fmla="*/ 5 h 12"/>
                <a:gd name="T20" fmla="*/ 9 w 22"/>
                <a:gd name="T21" fmla="*/ 6 h 12"/>
                <a:gd name="T22" fmla="*/ 7 w 22"/>
                <a:gd name="T23" fmla="*/ 4 h 12"/>
                <a:gd name="T24" fmla="*/ 6 w 22"/>
                <a:gd name="T25" fmla="*/ 5 h 12"/>
                <a:gd name="T26" fmla="*/ 4 w 22"/>
                <a:gd name="T27" fmla="*/ 5 h 12"/>
                <a:gd name="T28" fmla="*/ 4 w 22"/>
                <a:gd name="T29" fmla="*/ 7 h 12"/>
                <a:gd name="T30" fmla="*/ 4 w 22"/>
                <a:gd name="T31" fmla="*/ 8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3 w 22"/>
                <a:gd name="T39" fmla="*/ 10 h 12"/>
                <a:gd name="T40" fmla="*/ 1 w 22"/>
                <a:gd name="T41" fmla="*/ 10 h 12"/>
                <a:gd name="T42" fmla="*/ 5 w 22"/>
                <a:gd name="T43" fmla="*/ 10 h 12"/>
                <a:gd name="T44" fmla="*/ 6 w 22"/>
                <a:gd name="T45" fmla="*/ 10 h 12"/>
                <a:gd name="T46" fmla="*/ 6 w 22"/>
                <a:gd name="T47" fmla="*/ 9 h 12"/>
                <a:gd name="T48" fmla="*/ 6 w 22"/>
                <a:gd name="T49" fmla="*/ 9 h 12"/>
                <a:gd name="T50" fmla="*/ 7 w 22"/>
                <a:gd name="T51" fmla="*/ 9 h 12"/>
                <a:gd name="T52" fmla="*/ 7 w 22"/>
                <a:gd name="T53" fmla="*/ 8 h 12"/>
                <a:gd name="T54" fmla="*/ 7 w 22"/>
                <a:gd name="T55" fmla="*/ 8 h 12"/>
                <a:gd name="T56" fmla="*/ 7 w 22"/>
                <a:gd name="T57" fmla="*/ 8 h 12"/>
                <a:gd name="T58" fmla="*/ 8 w 22"/>
                <a:gd name="T59" fmla="*/ 8 h 12"/>
                <a:gd name="T60" fmla="*/ 8 w 22"/>
                <a:gd name="T61" fmla="*/ 6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6 h 12"/>
                <a:gd name="T68" fmla="*/ 11 w 22"/>
                <a:gd name="T69" fmla="*/ 5 h 12"/>
                <a:gd name="T70" fmla="*/ 13 w 22"/>
                <a:gd name="T71" fmla="*/ 5 h 12"/>
                <a:gd name="T72" fmla="*/ 14 w 22"/>
                <a:gd name="T73" fmla="*/ 5 h 12"/>
                <a:gd name="T74" fmla="*/ 16 w 22"/>
                <a:gd name="T75" fmla="*/ 6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6" y="8"/>
                    <a:pt x="16" y="8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10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20" y="10"/>
                    <a:pt x="20" y="10"/>
                  </a:cubicBezTo>
                  <a:cubicBezTo>
                    <a:pt x="20" y="9"/>
                    <a:pt x="17" y="8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6"/>
                    <a:pt x="17" y="7"/>
                    <a:pt x="17" y="6"/>
                  </a:cubicBezTo>
                  <a:cubicBezTo>
                    <a:pt x="22" y="4"/>
                    <a:pt x="15" y="6"/>
                    <a:pt x="17" y="3"/>
                  </a:cubicBezTo>
                  <a:cubicBezTo>
                    <a:pt x="16" y="3"/>
                    <a:pt x="16" y="3"/>
                    <a:pt x="15" y="4"/>
                  </a:cubicBezTo>
                  <a:cubicBezTo>
                    <a:pt x="16" y="2"/>
                    <a:pt x="14" y="3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2" y="3"/>
                    <a:pt x="13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4"/>
                    <a:pt x="11" y="2"/>
                  </a:cubicBezTo>
                  <a:cubicBezTo>
                    <a:pt x="11" y="2"/>
                    <a:pt x="11" y="4"/>
                    <a:pt x="11" y="5"/>
                  </a:cubicBezTo>
                  <a:cubicBezTo>
                    <a:pt x="10" y="4"/>
                    <a:pt x="10" y="4"/>
                    <a:pt x="10" y="2"/>
                  </a:cubicBezTo>
                  <a:cubicBezTo>
                    <a:pt x="10" y="4"/>
                    <a:pt x="9" y="3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9" y="5"/>
                    <a:pt x="9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8" y="3"/>
                    <a:pt x="8" y="3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4"/>
                    <a:pt x="5" y="8"/>
                    <a:pt x="4" y="7"/>
                  </a:cubicBezTo>
                  <a:cubicBezTo>
                    <a:pt x="5" y="8"/>
                    <a:pt x="5" y="9"/>
                    <a:pt x="6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3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9"/>
                    <a:pt x="0" y="11"/>
                    <a:pt x="2" y="12"/>
                  </a:cubicBezTo>
                  <a:cubicBezTo>
                    <a:pt x="3" y="12"/>
                    <a:pt x="5" y="11"/>
                    <a:pt x="6" y="11"/>
                  </a:cubicBezTo>
                  <a:cubicBezTo>
                    <a:pt x="5" y="11"/>
                    <a:pt x="3" y="11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1" y="9"/>
                    <a:pt x="3" y="10"/>
                    <a:pt x="2" y="9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9"/>
                    <a:pt x="7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4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8"/>
                    <a:pt x="6" y="8"/>
                  </a:cubicBezTo>
                  <a:cubicBezTo>
                    <a:pt x="6" y="7"/>
                    <a:pt x="6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5"/>
                    <a:pt x="8" y="7"/>
                    <a:pt x="8" y="6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6"/>
                    <a:pt x="9" y="8"/>
                  </a:cubicBezTo>
                  <a:cubicBezTo>
                    <a:pt x="9" y="9"/>
                    <a:pt x="9" y="6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1" y="6"/>
                    <a:pt x="11" y="8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8"/>
                    <a:pt x="12" y="5"/>
                    <a:pt x="13" y="4"/>
                  </a:cubicBezTo>
                  <a:cubicBezTo>
                    <a:pt x="13" y="4"/>
                    <a:pt x="14" y="4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5"/>
                    <a:pt x="14" y="7"/>
                    <a:pt x="14" y="7"/>
                  </a:cubicBezTo>
                  <a:cubicBezTo>
                    <a:pt x="16" y="5"/>
                    <a:pt x="13" y="9"/>
                    <a:pt x="16" y="6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4"/>
                    <a:pt x="16" y="5"/>
                    <a:pt x="17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6" name="Freeform 1651"/>
            <p:cNvSpPr>
              <a:spLocks/>
            </p:cNvSpPr>
            <p:nvPr/>
          </p:nvSpPr>
          <p:spPr bwMode="auto">
            <a:xfrm>
              <a:off x="460" y="271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7" name="Freeform 1652"/>
            <p:cNvSpPr>
              <a:spLocks/>
            </p:cNvSpPr>
            <p:nvPr/>
          </p:nvSpPr>
          <p:spPr bwMode="auto">
            <a:xfrm>
              <a:off x="460" y="27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8" name="Freeform 1653"/>
            <p:cNvSpPr>
              <a:spLocks/>
            </p:cNvSpPr>
            <p:nvPr/>
          </p:nvSpPr>
          <p:spPr bwMode="auto">
            <a:xfrm>
              <a:off x="465" y="272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9" name="Rectangle 1654"/>
            <p:cNvSpPr>
              <a:spLocks noChangeArrowheads="1"/>
            </p:cNvSpPr>
            <p:nvPr/>
          </p:nvSpPr>
          <p:spPr bwMode="auto">
            <a:xfrm>
              <a:off x="468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0" name="Freeform 1655"/>
            <p:cNvSpPr>
              <a:spLocks/>
            </p:cNvSpPr>
            <p:nvPr/>
          </p:nvSpPr>
          <p:spPr bwMode="auto">
            <a:xfrm>
              <a:off x="430" y="2723"/>
              <a:ext cx="49" cy="27"/>
            </a:xfrm>
            <a:custGeom>
              <a:avLst/>
              <a:gdLst>
                <a:gd name="T0" fmla="*/ 4 w 18"/>
                <a:gd name="T1" fmla="*/ 3 h 10"/>
                <a:gd name="T2" fmla="*/ 3 w 18"/>
                <a:gd name="T3" fmla="*/ 4 h 10"/>
                <a:gd name="T4" fmla="*/ 3 w 18"/>
                <a:gd name="T5" fmla="*/ 3 h 10"/>
                <a:gd name="T6" fmla="*/ 0 w 18"/>
                <a:gd name="T7" fmla="*/ 3 h 10"/>
                <a:gd name="T8" fmla="*/ 9 w 18"/>
                <a:gd name="T9" fmla="*/ 6 h 10"/>
                <a:gd name="T10" fmla="*/ 8 w 18"/>
                <a:gd name="T11" fmla="*/ 7 h 10"/>
                <a:gd name="T12" fmla="*/ 11 w 18"/>
                <a:gd name="T13" fmla="*/ 5 h 10"/>
                <a:gd name="T14" fmla="*/ 12 w 18"/>
                <a:gd name="T15" fmla="*/ 7 h 10"/>
                <a:gd name="T16" fmla="*/ 14 w 18"/>
                <a:gd name="T17" fmla="*/ 6 h 10"/>
                <a:gd name="T18" fmla="*/ 13 w 18"/>
                <a:gd name="T19" fmla="*/ 5 h 10"/>
                <a:gd name="T20" fmla="*/ 14 w 18"/>
                <a:gd name="T21" fmla="*/ 5 h 10"/>
                <a:gd name="T22" fmla="*/ 13 w 18"/>
                <a:gd name="T23" fmla="*/ 5 h 10"/>
                <a:gd name="T24" fmla="*/ 14 w 18"/>
                <a:gd name="T25" fmla="*/ 4 h 10"/>
                <a:gd name="T26" fmla="*/ 14 w 18"/>
                <a:gd name="T27" fmla="*/ 5 h 10"/>
                <a:gd name="T28" fmla="*/ 15 w 18"/>
                <a:gd name="T29" fmla="*/ 3 h 10"/>
                <a:gd name="T30" fmla="*/ 15 w 18"/>
                <a:gd name="T31" fmla="*/ 4 h 10"/>
                <a:gd name="T32" fmla="*/ 16 w 18"/>
                <a:gd name="T33" fmla="*/ 1 h 10"/>
                <a:gd name="T34" fmla="*/ 14 w 18"/>
                <a:gd name="T35" fmla="*/ 1 h 10"/>
                <a:gd name="T36" fmla="*/ 14 w 18"/>
                <a:gd name="T37" fmla="*/ 3 h 10"/>
                <a:gd name="T38" fmla="*/ 14 w 18"/>
                <a:gd name="T39" fmla="*/ 2 h 10"/>
                <a:gd name="T40" fmla="*/ 14 w 18"/>
                <a:gd name="T41" fmla="*/ 4 h 10"/>
                <a:gd name="T42" fmla="*/ 13 w 18"/>
                <a:gd name="T43" fmla="*/ 2 h 10"/>
                <a:gd name="T44" fmla="*/ 12 w 18"/>
                <a:gd name="T45" fmla="*/ 2 h 10"/>
                <a:gd name="T46" fmla="*/ 12 w 18"/>
                <a:gd name="T47" fmla="*/ 2 h 10"/>
                <a:gd name="T48" fmla="*/ 11 w 18"/>
                <a:gd name="T49" fmla="*/ 2 h 10"/>
                <a:gd name="T50" fmla="*/ 12 w 18"/>
                <a:gd name="T51" fmla="*/ 3 h 10"/>
                <a:gd name="T52" fmla="*/ 13 w 18"/>
                <a:gd name="T53" fmla="*/ 5 h 10"/>
                <a:gd name="T54" fmla="*/ 12 w 18"/>
                <a:gd name="T55" fmla="*/ 5 h 10"/>
                <a:gd name="T56" fmla="*/ 12 w 18"/>
                <a:gd name="T57" fmla="*/ 3 h 10"/>
                <a:gd name="T58" fmla="*/ 12 w 18"/>
                <a:gd name="T59" fmla="*/ 4 h 10"/>
                <a:gd name="T60" fmla="*/ 11 w 18"/>
                <a:gd name="T61" fmla="*/ 3 h 10"/>
                <a:gd name="T62" fmla="*/ 11 w 18"/>
                <a:gd name="T63" fmla="*/ 4 h 10"/>
                <a:gd name="T64" fmla="*/ 8 w 18"/>
                <a:gd name="T65" fmla="*/ 5 h 10"/>
                <a:gd name="T66" fmla="*/ 9 w 18"/>
                <a:gd name="T67" fmla="*/ 4 h 10"/>
                <a:gd name="T68" fmla="*/ 8 w 18"/>
                <a:gd name="T69" fmla="*/ 5 h 10"/>
                <a:gd name="T70" fmla="*/ 7 w 18"/>
                <a:gd name="T71" fmla="*/ 4 h 10"/>
                <a:gd name="T72" fmla="*/ 6 w 18"/>
                <a:gd name="T73" fmla="*/ 5 h 10"/>
                <a:gd name="T74" fmla="*/ 5 w 18"/>
                <a:gd name="T75" fmla="*/ 4 h 10"/>
                <a:gd name="T76" fmla="*/ 5 w 18"/>
                <a:gd name="T77" fmla="*/ 4 h 10"/>
                <a:gd name="T78" fmla="*/ 3 w 18"/>
                <a:gd name="T79" fmla="*/ 5 h 10"/>
                <a:gd name="T80" fmla="*/ 4 w 18"/>
                <a:gd name="T8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10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3"/>
                  </a:cubicBezTo>
                  <a:cubicBezTo>
                    <a:pt x="1" y="4"/>
                    <a:pt x="2" y="2"/>
                    <a:pt x="0" y="3"/>
                  </a:cubicBezTo>
                  <a:cubicBezTo>
                    <a:pt x="2" y="5"/>
                    <a:pt x="5" y="9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10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8"/>
                    <a:pt x="12" y="4"/>
                    <a:pt x="14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5" y="5"/>
                    <a:pt x="14" y="4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8" y="4"/>
                    <a:pt x="16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3" y="0"/>
                    <a:pt x="14" y="1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4"/>
                  </a:cubicBezTo>
                  <a:cubicBezTo>
                    <a:pt x="13" y="3"/>
                    <a:pt x="14" y="2"/>
                    <a:pt x="13" y="2"/>
                  </a:cubicBezTo>
                  <a:cubicBezTo>
                    <a:pt x="11" y="1"/>
                    <a:pt x="14" y="4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4"/>
                    <a:pt x="13" y="5"/>
                  </a:cubicBezTo>
                  <a:cubicBezTo>
                    <a:pt x="12" y="4"/>
                    <a:pt x="13" y="6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5"/>
                    <a:pt x="11" y="3"/>
                    <a:pt x="11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9" y="5"/>
                    <a:pt x="8" y="3"/>
                    <a:pt x="9" y="4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6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6"/>
                    <a:pt x="3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1" name="Freeform 1656"/>
            <p:cNvSpPr>
              <a:spLocks/>
            </p:cNvSpPr>
            <p:nvPr/>
          </p:nvSpPr>
          <p:spPr bwMode="auto">
            <a:xfrm>
              <a:off x="427" y="2726"/>
              <a:ext cx="8" cy="5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1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2" name="Freeform 1657"/>
            <p:cNvSpPr>
              <a:spLocks/>
            </p:cNvSpPr>
            <p:nvPr/>
          </p:nvSpPr>
          <p:spPr bwMode="auto">
            <a:xfrm>
              <a:off x="425" y="2696"/>
              <a:ext cx="24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8 h 12"/>
                <a:gd name="T8" fmla="*/ 1 w 9"/>
                <a:gd name="T9" fmla="*/ 9 h 12"/>
                <a:gd name="T10" fmla="*/ 2 w 9"/>
                <a:gd name="T11" fmla="*/ 11 h 12"/>
                <a:gd name="T12" fmla="*/ 2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9 h 12"/>
                <a:gd name="T20" fmla="*/ 2 w 9"/>
                <a:gd name="T21" fmla="*/ 6 h 12"/>
                <a:gd name="T22" fmla="*/ 4 w 9"/>
                <a:gd name="T23" fmla="*/ 7 h 12"/>
                <a:gd name="T24" fmla="*/ 6 w 9"/>
                <a:gd name="T25" fmla="*/ 6 h 12"/>
                <a:gd name="T26" fmla="*/ 5 w 9"/>
                <a:gd name="T27" fmla="*/ 6 h 12"/>
                <a:gd name="T28" fmla="*/ 5 w 9"/>
                <a:gd name="T29" fmla="*/ 5 h 12"/>
                <a:gd name="T30" fmla="*/ 6 w 9"/>
                <a:gd name="T31" fmla="*/ 6 h 12"/>
                <a:gd name="T32" fmla="*/ 8 w 9"/>
                <a:gd name="T33" fmla="*/ 4 h 12"/>
                <a:gd name="T34" fmla="*/ 8 w 9"/>
                <a:gd name="T35" fmla="*/ 2 h 12"/>
                <a:gd name="T36" fmla="*/ 9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6"/>
                    <a:pt x="2" y="8"/>
                    <a:pt x="2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12"/>
                    <a:pt x="2" y="11"/>
                  </a:cubicBezTo>
                  <a:cubicBezTo>
                    <a:pt x="3" y="11"/>
                    <a:pt x="1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0" y="7"/>
                    <a:pt x="2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6"/>
                    <a:pt x="5" y="5"/>
                    <a:pt x="6" y="6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3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9" y="3"/>
                    <a:pt x="8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3" name="Freeform 1658"/>
            <p:cNvSpPr>
              <a:spLocks/>
            </p:cNvSpPr>
            <p:nvPr/>
          </p:nvSpPr>
          <p:spPr bwMode="auto">
            <a:xfrm>
              <a:off x="441" y="270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4" name="Freeform 1659"/>
            <p:cNvSpPr>
              <a:spLocks/>
            </p:cNvSpPr>
            <p:nvPr/>
          </p:nvSpPr>
          <p:spPr bwMode="auto">
            <a:xfrm>
              <a:off x="1217" y="2843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5" name="Freeform 1660"/>
            <p:cNvSpPr>
              <a:spLocks/>
            </p:cNvSpPr>
            <p:nvPr/>
          </p:nvSpPr>
          <p:spPr bwMode="auto">
            <a:xfrm>
              <a:off x="1209" y="283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2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2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6" name="Freeform 1661"/>
            <p:cNvSpPr>
              <a:spLocks/>
            </p:cNvSpPr>
            <p:nvPr/>
          </p:nvSpPr>
          <p:spPr bwMode="auto">
            <a:xfrm>
              <a:off x="1209" y="2840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7" name="Freeform 1662"/>
            <p:cNvSpPr>
              <a:spLocks/>
            </p:cNvSpPr>
            <p:nvPr/>
          </p:nvSpPr>
          <p:spPr bwMode="auto">
            <a:xfrm>
              <a:off x="1209" y="2843"/>
              <a:ext cx="2" cy="5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8" name="Freeform 1663"/>
            <p:cNvSpPr>
              <a:spLocks/>
            </p:cNvSpPr>
            <p:nvPr/>
          </p:nvSpPr>
          <p:spPr bwMode="auto">
            <a:xfrm>
              <a:off x="1209" y="2845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9" name="Freeform 1664"/>
            <p:cNvSpPr>
              <a:spLocks/>
            </p:cNvSpPr>
            <p:nvPr/>
          </p:nvSpPr>
          <p:spPr bwMode="auto">
            <a:xfrm>
              <a:off x="1206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1 w 1"/>
                <a:gd name="T5" fmla="*/ 3 h 4"/>
                <a:gd name="T6" fmla="*/ 0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1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0" name="Freeform 1665"/>
            <p:cNvSpPr>
              <a:spLocks/>
            </p:cNvSpPr>
            <p:nvPr/>
          </p:nvSpPr>
          <p:spPr bwMode="auto">
            <a:xfrm>
              <a:off x="1209" y="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1" name="Freeform 1666"/>
            <p:cNvSpPr>
              <a:spLocks/>
            </p:cNvSpPr>
            <p:nvPr/>
          </p:nvSpPr>
          <p:spPr bwMode="auto">
            <a:xfrm>
              <a:off x="1209" y="2843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2" name="Freeform 1667"/>
            <p:cNvSpPr>
              <a:spLocks/>
            </p:cNvSpPr>
            <p:nvPr/>
          </p:nvSpPr>
          <p:spPr bwMode="auto">
            <a:xfrm>
              <a:off x="1203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3" name="Freeform 1668"/>
            <p:cNvSpPr>
              <a:spLocks/>
            </p:cNvSpPr>
            <p:nvPr/>
          </p:nvSpPr>
          <p:spPr bwMode="auto">
            <a:xfrm>
              <a:off x="1203" y="283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4" name="Freeform 1669"/>
            <p:cNvSpPr>
              <a:spLocks/>
            </p:cNvSpPr>
            <p:nvPr/>
          </p:nvSpPr>
          <p:spPr bwMode="auto">
            <a:xfrm>
              <a:off x="1201" y="2834"/>
              <a:ext cx="2" cy="11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2 h 4"/>
                <a:gd name="T4" fmla="*/ 0 w 1"/>
                <a:gd name="T5" fmla="*/ 3 h 4"/>
                <a:gd name="T6" fmla="*/ 0 w 1"/>
                <a:gd name="T7" fmla="*/ 2 h 4"/>
                <a:gd name="T8" fmla="*/ 0 w 1"/>
                <a:gd name="T9" fmla="*/ 4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0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4"/>
                    <a:pt x="0" y="2"/>
                    <a:pt x="0" y="4"/>
                  </a:cubicBezTo>
                  <a:cubicBezTo>
                    <a:pt x="0" y="4"/>
                    <a:pt x="0" y="4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3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5" name="Rectangle 1670"/>
            <p:cNvSpPr>
              <a:spLocks noChangeArrowheads="1"/>
            </p:cNvSpPr>
            <p:nvPr/>
          </p:nvSpPr>
          <p:spPr bwMode="auto">
            <a:xfrm>
              <a:off x="1201" y="284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6" name="Freeform 1671"/>
            <p:cNvSpPr>
              <a:spLocks/>
            </p:cNvSpPr>
            <p:nvPr/>
          </p:nvSpPr>
          <p:spPr bwMode="auto">
            <a:xfrm>
              <a:off x="1198" y="2840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0 h 1"/>
                <a:gd name="T4" fmla="*/ 0 w 4"/>
                <a:gd name="T5" fmla="*/ 1 h 1"/>
                <a:gd name="T6" fmla="*/ 1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7" name="Freeform 1672"/>
            <p:cNvSpPr>
              <a:spLocks/>
            </p:cNvSpPr>
            <p:nvPr/>
          </p:nvSpPr>
          <p:spPr bwMode="auto">
            <a:xfrm>
              <a:off x="1198" y="284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8" name="Freeform 1673"/>
            <p:cNvSpPr>
              <a:spLocks/>
            </p:cNvSpPr>
            <p:nvPr/>
          </p:nvSpPr>
          <p:spPr bwMode="auto">
            <a:xfrm>
              <a:off x="1206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9" name="Freeform 1674"/>
            <p:cNvSpPr>
              <a:spLocks/>
            </p:cNvSpPr>
            <p:nvPr/>
          </p:nvSpPr>
          <p:spPr bwMode="auto">
            <a:xfrm>
              <a:off x="1198" y="2840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0" name="Freeform 1675"/>
            <p:cNvSpPr>
              <a:spLocks/>
            </p:cNvSpPr>
            <p:nvPr/>
          </p:nvSpPr>
          <p:spPr bwMode="auto">
            <a:xfrm>
              <a:off x="1195" y="2818"/>
              <a:ext cx="25" cy="22"/>
            </a:xfrm>
            <a:custGeom>
              <a:avLst/>
              <a:gdLst>
                <a:gd name="T0" fmla="*/ 7 w 9"/>
                <a:gd name="T1" fmla="*/ 5 h 8"/>
                <a:gd name="T2" fmla="*/ 7 w 9"/>
                <a:gd name="T3" fmla="*/ 4 h 8"/>
                <a:gd name="T4" fmla="*/ 8 w 9"/>
                <a:gd name="T5" fmla="*/ 3 h 8"/>
                <a:gd name="T6" fmla="*/ 9 w 9"/>
                <a:gd name="T7" fmla="*/ 1 h 8"/>
                <a:gd name="T8" fmla="*/ 8 w 9"/>
                <a:gd name="T9" fmla="*/ 1 h 8"/>
                <a:gd name="T10" fmla="*/ 8 w 9"/>
                <a:gd name="T11" fmla="*/ 0 h 8"/>
                <a:gd name="T12" fmla="*/ 6 w 9"/>
                <a:gd name="T13" fmla="*/ 1 h 8"/>
                <a:gd name="T14" fmla="*/ 5 w 9"/>
                <a:gd name="T15" fmla="*/ 1 h 8"/>
                <a:gd name="T16" fmla="*/ 1 w 9"/>
                <a:gd name="T17" fmla="*/ 4 h 8"/>
                <a:gd name="T18" fmla="*/ 3 w 9"/>
                <a:gd name="T19" fmla="*/ 6 h 8"/>
                <a:gd name="T20" fmla="*/ 2 w 9"/>
                <a:gd name="T21" fmla="*/ 5 h 8"/>
                <a:gd name="T22" fmla="*/ 2 w 9"/>
                <a:gd name="T23" fmla="*/ 5 h 8"/>
                <a:gd name="T24" fmla="*/ 1 w 9"/>
                <a:gd name="T25" fmla="*/ 6 h 8"/>
                <a:gd name="T26" fmla="*/ 3 w 9"/>
                <a:gd name="T27" fmla="*/ 7 h 8"/>
                <a:gd name="T28" fmla="*/ 1 w 9"/>
                <a:gd name="T29" fmla="*/ 7 h 8"/>
                <a:gd name="T30" fmla="*/ 2 w 9"/>
                <a:gd name="T31" fmla="*/ 7 h 8"/>
                <a:gd name="T32" fmla="*/ 4 w 9"/>
                <a:gd name="T33" fmla="*/ 7 h 8"/>
                <a:gd name="T34" fmla="*/ 5 w 9"/>
                <a:gd name="T35" fmla="*/ 8 h 8"/>
                <a:gd name="T36" fmla="*/ 3 w 9"/>
                <a:gd name="T37" fmla="*/ 5 h 8"/>
                <a:gd name="T38" fmla="*/ 4 w 9"/>
                <a:gd name="T39" fmla="*/ 5 h 8"/>
                <a:gd name="T40" fmla="*/ 6 w 9"/>
                <a:gd name="T41" fmla="*/ 5 h 8"/>
                <a:gd name="T42" fmla="*/ 5 w 9"/>
                <a:gd name="T43" fmla="*/ 3 h 8"/>
                <a:gd name="T44" fmla="*/ 5 w 9"/>
                <a:gd name="T45" fmla="*/ 4 h 8"/>
                <a:gd name="T46" fmla="*/ 5 w 9"/>
                <a:gd name="T47" fmla="*/ 3 h 8"/>
                <a:gd name="T48" fmla="*/ 6 w 9"/>
                <a:gd name="T49" fmla="*/ 4 h 8"/>
                <a:gd name="T50" fmla="*/ 5 w 9"/>
                <a:gd name="T51" fmla="*/ 2 h 8"/>
                <a:gd name="T52" fmla="*/ 7 w 9"/>
                <a:gd name="T53" fmla="*/ 5 h 8"/>
                <a:gd name="T54" fmla="*/ 6 w 9"/>
                <a:gd name="T55" fmla="*/ 3 h 8"/>
                <a:gd name="T56" fmla="*/ 6 w 9"/>
                <a:gd name="T57" fmla="*/ 2 h 8"/>
                <a:gd name="T58" fmla="*/ 7 w 9"/>
                <a:gd name="T59" fmla="*/ 5 h 8"/>
                <a:gd name="T60" fmla="*/ 7 w 9"/>
                <a:gd name="T61" fmla="*/ 3 h 8"/>
                <a:gd name="T62" fmla="*/ 7 w 9"/>
                <a:gd name="T63" fmla="*/ 2 h 8"/>
                <a:gd name="T64" fmla="*/ 7 w 9"/>
                <a:gd name="T65" fmla="*/ 3 h 8"/>
                <a:gd name="T66" fmla="*/ 7 w 9"/>
                <a:gd name="T67" fmla="*/ 5 h 8"/>
                <a:gd name="T68" fmla="*/ 7 w 9"/>
                <a:gd name="T69" fmla="*/ 5 h 8"/>
                <a:gd name="T70" fmla="*/ 8 w 9"/>
                <a:gd name="T71" fmla="*/ 3 h 8"/>
                <a:gd name="T72" fmla="*/ 7 w 9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" h="8">
                  <a:moveTo>
                    <a:pt x="7" y="5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8" y="2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2"/>
                    <a:pt x="6" y="1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3" y="3"/>
                    <a:pt x="1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8"/>
                    <a:pt x="3" y="7"/>
                    <a:pt x="4" y="7"/>
                  </a:cubicBezTo>
                  <a:cubicBezTo>
                    <a:pt x="5" y="8"/>
                    <a:pt x="3" y="7"/>
                    <a:pt x="5" y="8"/>
                  </a:cubicBezTo>
                  <a:cubicBezTo>
                    <a:pt x="5" y="8"/>
                    <a:pt x="3" y="6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4" y="4"/>
                    <a:pt x="6" y="5"/>
                  </a:cubicBezTo>
                  <a:cubicBezTo>
                    <a:pt x="5" y="4"/>
                    <a:pt x="6" y="5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2"/>
                    <a:pt x="6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1" name="Rectangle 1676"/>
            <p:cNvSpPr>
              <a:spLocks noChangeArrowheads="1"/>
            </p:cNvSpPr>
            <p:nvPr/>
          </p:nvSpPr>
          <p:spPr bwMode="auto">
            <a:xfrm>
              <a:off x="1214" y="283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2" name="Freeform 1677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3" name="Rectangle 1678"/>
            <p:cNvSpPr>
              <a:spLocks noChangeArrowheads="1"/>
            </p:cNvSpPr>
            <p:nvPr/>
          </p:nvSpPr>
          <p:spPr bwMode="auto">
            <a:xfrm>
              <a:off x="1211" y="2818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4" name="Freeform 1679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5" name="Freeform 1680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6" name="Freeform 1681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3"/>
                <a:gd name="T1" fmla="*/ 2 h 2"/>
                <a:gd name="T2" fmla="*/ 0 w 3"/>
                <a:gd name="T3" fmla="*/ 2 h 2"/>
                <a:gd name="T4" fmla="*/ 3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7" name="Freeform 1682"/>
            <p:cNvSpPr>
              <a:spLocks/>
            </p:cNvSpPr>
            <p:nvPr/>
          </p:nvSpPr>
          <p:spPr bwMode="auto">
            <a:xfrm>
              <a:off x="1214" y="282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4 h 6"/>
                <a:gd name="T8" fmla="*/ 3 w 8"/>
                <a:gd name="T9" fmla="*/ 2 h 6"/>
                <a:gd name="T10" fmla="*/ 4 w 8"/>
                <a:gd name="T11" fmla="*/ 2 h 6"/>
                <a:gd name="T12" fmla="*/ 2 w 8"/>
                <a:gd name="T13" fmla="*/ 3 h 6"/>
                <a:gd name="T14" fmla="*/ 4 w 8"/>
                <a:gd name="T15" fmla="*/ 1 h 6"/>
                <a:gd name="T16" fmla="*/ 4 w 8"/>
                <a:gd name="T17" fmla="*/ 1 h 6"/>
                <a:gd name="T18" fmla="*/ 3 w 8"/>
                <a:gd name="T19" fmla="*/ 1 h 6"/>
                <a:gd name="T20" fmla="*/ 1 w 8"/>
                <a:gd name="T21" fmla="*/ 2 h 6"/>
                <a:gd name="T22" fmla="*/ 0 w 8"/>
                <a:gd name="T23" fmla="*/ 4 h 6"/>
                <a:gd name="T24" fmla="*/ 1 w 8"/>
                <a:gd name="T25" fmla="*/ 3 h 6"/>
                <a:gd name="T26" fmla="*/ 1 w 8"/>
                <a:gd name="T27" fmla="*/ 4 h 6"/>
                <a:gd name="T28" fmla="*/ 1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1 w 8"/>
                <a:gd name="T35" fmla="*/ 4 h 6"/>
                <a:gd name="T36" fmla="*/ 3 w 8"/>
                <a:gd name="T37" fmla="*/ 3 h 6"/>
                <a:gd name="T38" fmla="*/ 1 w 8"/>
                <a:gd name="T39" fmla="*/ 4 h 6"/>
                <a:gd name="T40" fmla="*/ 2 w 8"/>
                <a:gd name="T41" fmla="*/ 4 h 6"/>
                <a:gd name="T42" fmla="*/ 1 w 8"/>
                <a:gd name="T43" fmla="*/ 5 h 6"/>
                <a:gd name="T44" fmla="*/ 2 w 8"/>
                <a:gd name="T45" fmla="*/ 5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2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3 w 8"/>
                <a:gd name="T59" fmla="*/ 5 h 6"/>
                <a:gd name="T60" fmla="*/ 4 w 8"/>
                <a:gd name="T61" fmla="*/ 6 h 6"/>
                <a:gd name="T62" fmla="*/ 4 w 8"/>
                <a:gd name="T63" fmla="*/ 6 h 6"/>
                <a:gd name="T64" fmla="*/ 6 w 8"/>
                <a:gd name="T65" fmla="*/ 6 h 6"/>
                <a:gd name="T66" fmla="*/ 4 w 8"/>
                <a:gd name="T67" fmla="*/ 6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4"/>
                    <a:pt x="4" y="5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3"/>
                    <a:pt x="0" y="4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1" y="4"/>
                    <a:pt x="3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4"/>
                    <a:pt x="1" y="5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3" y="4"/>
                    <a:pt x="4" y="4"/>
                    <a:pt x="2" y="5"/>
                  </a:cubicBezTo>
                  <a:cubicBezTo>
                    <a:pt x="2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8" name="Freeform 1683"/>
            <p:cNvSpPr>
              <a:spLocks/>
            </p:cNvSpPr>
            <p:nvPr/>
          </p:nvSpPr>
          <p:spPr bwMode="auto">
            <a:xfrm>
              <a:off x="1217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9" name="Freeform 1684"/>
            <p:cNvSpPr>
              <a:spLocks/>
            </p:cNvSpPr>
            <p:nvPr/>
          </p:nvSpPr>
          <p:spPr bwMode="auto">
            <a:xfrm>
              <a:off x="1211" y="2834"/>
              <a:ext cx="22" cy="22"/>
            </a:xfrm>
            <a:custGeom>
              <a:avLst/>
              <a:gdLst>
                <a:gd name="T0" fmla="*/ 4 w 8"/>
                <a:gd name="T1" fmla="*/ 2 h 8"/>
                <a:gd name="T2" fmla="*/ 3 w 8"/>
                <a:gd name="T3" fmla="*/ 1 h 8"/>
                <a:gd name="T4" fmla="*/ 5 w 8"/>
                <a:gd name="T5" fmla="*/ 3 h 8"/>
                <a:gd name="T6" fmla="*/ 6 w 8"/>
                <a:gd name="T7" fmla="*/ 4 h 8"/>
                <a:gd name="T8" fmla="*/ 3 w 8"/>
                <a:gd name="T9" fmla="*/ 2 h 8"/>
                <a:gd name="T10" fmla="*/ 3 w 8"/>
                <a:gd name="T11" fmla="*/ 2 h 8"/>
                <a:gd name="T12" fmla="*/ 4 w 8"/>
                <a:gd name="T13" fmla="*/ 3 h 8"/>
                <a:gd name="T14" fmla="*/ 4 w 8"/>
                <a:gd name="T15" fmla="*/ 5 h 8"/>
                <a:gd name="T16" fmla="*/ 4 w 8"/>
                <a:gd name="T17" fmla="*/ 4 h 8"/>
                <a:gd name="T18" fmla="*/ 2 w 8"/>
                <a:gd name="T19" fmla="*/ 3 h 8"/>
                <a:gd name="T20" fmla="*/ 5 w 8"/>
                <a:gd name="T21" fmla="*/ 8 h 8"/>
                <a:gd name="T22" fmla="*/ 5 w 8"/>
                <a:gd name="T23" fmla="*/ 7 h 8"/>
                <a:gd name="T24" fmla="*/ 3 w 8"/>
                <a:gd name="T25" fmla="*/ 5 h 8"/>
                <a:gd name="T26" fmla="*/ 4 w 8"/>
                <a:gd name="T27" fmla="*/ 5 h 8"/>
                <a:gd name="T28" fmla="*/ 5 w 8"/>
                <a:gd name="T29" fmla="*/ 6 h 8"/>
                <a:gd name="T30" fmla="*/ 8 w 8"/>
                <a:gd name="T31" fmla="*/ 3 h 8"/>
                <a:gd name="T32" fmla="*/ 7 w 8"/>
                <a:gd name="T33" fmla="*/ 3 h 8"/>
                <a:gd name="T34" fmla="*/ 6 w 8"/>
                <a:gd name="T35" fmla="*/ 2 h 8"/>
                <a:gd name="T36" fmla="*/ 4 w 8"/>
                <a:gd name="T37" fmla="*/ 2 h 8"/>
                <a:gd name="T38" fmla="*/ 5 w 8"/>
                <a:gd name="T39" fmla="*/ 2 h 8"/>
                <a:gd name="T40" fmla="*/ 3 w 8"/>
                <a:gd name="T41" fmla="*/ 1 h 8"/>
                <a:gd name="T42" fmla="*/ 2 w 8"/>
                <a:gd name="T43" fmla="*/ 0 h 8"/>
                <a:gd name="T44" fmla="*/ 2 w 8"/>
                <a:gd name="T45" fmla="*/ 1 h 8"/>
                <a:gd name="T46" fmla="*/ 4 w 8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" h="8">
                  <a:moveTo>
                    <a:pt x="4" y="2"/>
                  </a:moveTo>
                  <a:cubicBezTo>
                    <a:pt x="4" y="2"/>
                    <a:pt x="3" y="1"/>
                    <a:pt x="3" y="1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5" y="4"/>
                    <a:pt x="5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4" y="4"/>
                    <a:pt x="2" y="5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4" y="7"/>
                    <a:pt x="4" y="6"/>
                    <a:pt x="3" y="5"/>
                  </a:cubicBezTo>
                  <a:cubicBezTo>
                    <a:pt x="4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0" y="0"/>
                    <a:pt x="3" y="1"/>
                    <a:pt x="2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0" name="Freeform 1685"/>
            <p:cNvSpPr>
              <a:spLocks/>
            </p:cNvSpPr>
            <p:nvPr/>
          </p:nvSpPr>
          <p:spPr bwMode="auto">
            <a:xfrm>
              <a:off x="1222" y="283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1" name="Freeform 1686"/>
            <p:cNvSpPr>
              <a:spLocks/>
            </p:cNvSpPr>
            <p:nvPr/>
          </p:nvSpPr>
          <p:spPr bwMode="auto">
            <a:xfrm>
              <a:off x="1230" y="284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2" name="Freeform 1687"/>
            <p:cNvSpPr>
              <a:spLocks/>
            </p:cNvSpPr>
            <p:nvPr/>
          </p:nvSpPr>
          <p:spPr bwMode="auto">
            <a:xfrm>
              <a:off x="1217" y="2843"/>
              <a:ext cx="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3" name="Freeform 1688"/>
            <p:cNvSpPr>
              <a:spLocks/>
            </p:cNvSpPr>
            <p:nvPr/>
          </p:nvSpPr>
          <p:spPr bwMode="auto">
            <a:xfrm>
              <a:off x="1217" y="2848"/>
              <a:ext cx="5" cy="11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3 h 4"/>
                <a:gd name="T4" fmla="*/ 0 w 2"/>
                <a:gd name="T5" fmla="*/ 0 h 4"/>
                <a:gd name="T6" fmla="*/ 1 w 2"/>
                <a:gd name="T7" fmla="*/ 2 h 4"/>
                <a:gd name="T8" fmla="*/ 0 w 2"/>
                <a:gd name="T9" fmla="*/ 3 h 4"/>
                <a:gd name="T10" fmla="*/ 1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4"/>
                    <a:pt x="1" y="2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0" y="1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4" name="Freeform 1689"/>
            <p:cNvSpPr>
              <a:spLocks/>
            </p:cNvSpPr>
            <p:nvPr/>
          </p:nvSpPr>
          <p:spPr bwMode="auto">
            <a:xfrm>
              <a:off x="1181" y="2840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10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10 w 13"/>
                <a:gd name="T9" fmla="*/ 3 h 7"/>
                <a:gd name="T10" fmla="*/ 9 w 13"/>
                <a:gd name="T11" fmla="*/ 4 h 7"/>
                <a:gd name="T12" fmla="*/ 9 w 13"/>
                <a:gd name="T13" fmla="*/ 5 h 7"/>
                <a:gd name="T14" fmla="*/ 8 w 13"/>
                <a:gd name="T15" fmla="*/ 2 h 7"/>
                <a:gd name="T16" fmla="*/ 8 w 13"/>
                <a:gd name="T17" fmla="*/ 6 h 7"/>
                <a:gd name="T18" fmla="*/ 7 w 13"/>
                <a:gd name="T19" fmla="*/ 5 h 7"/>
                <a:gd name="T20" fmla="*/ 7 w 13"/>
                <a:gd name="T21" fmla="*/ 5 h 7"/>
                <a:gd name="T22" fmla="*/ 6 w 13"/>
                <a:gd name="T23" fmla="*/ 4 h 7"/>
                <a:gd name="T24" fmla="*/ 7 w 13"/>
                <a:gd name="T25" fmla="*/ 3 h 7"/>
                <a:gd name="T26" fmla="*/ 6 w 13"/>
                <a:gd name="T27" fmla="*/ 3 h 7"/>
                <a:gd name="T28" fmla="*/ 7 w 13"/>
                <a:gd name="T29" fmla="*/ 2 h 7"/>
                <a:gd name="T30" fmla="*/ 5 w 13"/>
                <a:gd name="T31" fmla="*/ 2 h 7"/>
                <a:gd name="T32" fmla="*/ 6 w 13"/>
                <a:gd name="T33" fmla="*/ 1 h 7"/>
                <a:gd name="T34" fmla="*/ 3 w 13"/>
                <a:gd name="T35" fmla="*/ 3 h 7"/>
                <a:gd name="T36" fmla="*/ 3 w 13"/>
                <a:gd name="T37" fmla="*/ 3 h 7"/>
                <a:gd name="T38" fmla="*/ 5 w 13"/>
                <a:gd name="T39" fmla="*/ 2 h 7"/>
                <a:gd name="T40" fmla="*/ 4 w 13"/>
                <a:gd name="T41" fmla="*/ 2 h 7"/>
                <a:gd name="T42" fmla="*/ 5 w 13"/>
                <a:gd name="T43" fmla="*/ 1 h 7"/>
                <a:gd name="T44" fmla="*/ 3 w 13"/>
                <a:gd name="T45" fmla="*/ 1 h 7"/>
                <a:gd name="T46" fmla="*/ 3 w 13"/>
                <a:gd name="T47" fmla="*/ 0 h 7"/>
                <a:gd name="T48" fmla="*/ 0 w 13"/>
                <a:gd name="T49" fmla="*/ 2 h 7"/>
                <a:gd name="T50" fmla="*/ 3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4 w 13"/>
                <a:gd name="T59" fmla="*/ 6 h 7"/>
                <a:gd name="T60" fmla="*/ 5 w 13"/>
                <a:gd name="T61" fmla="*/ 5 h 7"/>
                <a:gd name="T62" fmla="*/ 4 w 13"/>
                <a:gd name="T63" fmla="*/ 7 h 7"/>
                <a:gd name="T64" fmla="*/ 10 w 13"/>
                <a:gd name="T65" fmla="*/ 7 h 7"/>
                <a:gd name="T66" fmla="*/ 10 w 13"/>
                <a:gd name="T67" fmla="*/ 5 h 7"/>
                <a:gd name="T68" fmla="*/ 12 w 13"/>
                <a:gd name="T69" fmla="*/ 5 h 7"/>
                <a:gd name="T70" fmla="*/ 11 w 13"/>
                <a:gd name="T71" fmla="*/ 3 h 7"/>
                <a:gd name="T72" fmla="*/ 13 w 13"/>
                <a:gd name="T73" fmla="*/ 6 h 7"/>
                <a:gd name="T74" fmla="*/ 13 w 13"/>
                <a:gd name="T75" fmla="*/ 6 h 7"/>
                <a:gd name="T76" fmla="*/ 12 w 13"/>
                <a:gd name="T77" fmla="*/ 5 h 7"/>
                <a:gd name="T78" fmla="*/ 13 w 13"/>
                <a:gd name="T79" fmla="*/ 6 h 7"/>
                <a:gd name="T80" fmla="*/ 11 w 13"/>
                <a:gd name="T81" fmla="*/ 2 h 7"/>
                <a:gd name="T82" fmla="*/ 10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10" y="3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4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2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6"/>
                    <a:pt x="7" y="5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3"/>
                    <a:pt x="7" y="5"/>
                    <a:pt x="6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6" y="2"/>
                    <a:pt x="3" y="3"/>
                  </a:cubicBezTo>
                  <a:cubicBezTo>
                    <a:pt x="6" y="1"/>
                    <a:pt x="2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4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2" y="3"/>
                    <a:pt x="3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5" y="4"/>
                    <a:pt x="4" y="5"/>
                    <a:pt x="4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8" y="6"/>
                    <a:pt x="10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2" y="5"/>
                    <a:pt x="10" y="0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5" name="Freeform 1690"/>
            <p:cNvSpPr>
              <a:spLocks/>
            </p:cNvSpPr>
            <p:nvPr/>
          </p:nvSpPr>
          <p:spPr bwMode="auto">
            <a:xfrm>
              <a:off x="1217" y="2856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6" name="Freeform 1691"/>
            <p:cNvSpPr>
              <a:spLocks/>
            </p:cNvSpPr>
            <p:nvPr/>
          </p:nvSpPr>
          <p:spPr bwMode="auto">
            <a:xfrm>
              <a:off x="1190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7" name="Rectangle 1692"/>
            <p:cNvSpPr>
              <a:spLocks noChangeArrowheads="1"/>
            </p:cNvSpPr>
            <p:nvPr/>
          </p:nvSpPr>
          <p:spPr bwMode="auto">
            <a:xfrm>
              <a:off x="1217" y="285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8" name="Freeform 1693"/>
            <p:cNvSpPr>
              <a:spLocks/>
            </p:cNvSpPr>
            <p:nvPr/>
          </p:nvSpPr>
          <p:spPr bwMode="auto">
            <a:xfrm>
              <a:off x="1214" y="2845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9" name="Freeform 1694"/>
            <p:cNvSpPr>
              <a:spLocks/>
            </p:cNvSpPr>
            <p:nvPr/>
          </p:nvSpPr>
          <p:spPr bwMode="auto">
            <a:xfrm>
              <a:off x="1192" y="28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0" name="Freeform 1695"/>
            <p:cNvSpPr>
              <a:spLocks/>
            </p:cNvSpPr>
            <p:nvPr/>
          </p:nvSpPr>
          <p:spPr bwMode="auto">
            <a:xfrm>
              <a:off x="1198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1" name="Freeform 1696"/>
            <p:cNvSpPr>
              <a:spLocks/>
            </p:cNvSpPr>
            <p:nvPr/>
          </p:nvSpPr>
          <p:spPr bwMode="auto">
            <a:xfrm>
              <a:off x="1179" y="2807"/>
              <a:ext cx="62" cy="33"/>
            </a:xfrm>
            <a:custGeom>
              <a:avLst/>
              <a:gdLst>
                <a:gd name="T0" fmla="*/ 18 w 23"/>
                <a:gd name="T1" fmla="*/ 10 h 12"/>
                <a:gd name="T2" fmla="*/ 19 w 23"/>
                <a:gd name="T3" fmla="*/ 11 h 12"/>
                <a:gd name="T4" fmla="*/ 21 w 23"/>
                <a:gd name="T5" fmla="*/ 10 h 12"/>
                <a:gd name="T6" fmla="*/ 20 w 23"/>
                <a:gd name="T7" fmla="*/ 7 h 12"/>
                <a:gd name="T8" fmla="*/ 17 w 23"/>
                <a:gd name="T9" fmla="*/ 4 h 12"/>
                <a:gd name="T10" fmla="*/ 15 w 23"/>
                <a:gd name="T11" fmla="*/ 2 h 12"/>
                <a:gd name="T12" fmla="*/ 12 w 23"/>
                <a:gd name="T13" fmla="*/ 3 h 12"/>
                <a:gd name="T14" fmla="*/ 12 w 23"/>
                <a:gd name="T15" fmla="*/ 3 h 12"/>
                <a:gd name="T16" fmla="*/ 10 w 23"/>
                <a:gd name="T17" fmla="*/ 2 h 12"/>
                <a:gd name="T18" fmla="*/ 10 w 23"/>
                <a:gd name="T19" fmla="*/ 6 h 12"/>
                <a:gd name="T20" fmla="*/ 9 w 23"/>
                <a:gd name="T21" fmla="*/ 6 h 12"/>
                <a:gd name="T22" fmla="*/ 8 w 23"/>
                <a:gd name="T23" fmla="*/ 5 h 12"/>
                <a:gd name="T24" fmla="*/ 6 w 23"/>
                <a:gd name="T25" fmla="*/ 5 h 12"/>
                <a:gd name="T26" fmla="*/ 5 w 23"/>
                <a:gd name="T27" fmla="*/ 6 h 12"/>
                <a:gd name="T28" fmla="*/ 4 w 23"/>
                <a:gd name="T29" fmla="*/ 7 h 12"/>
                <a:gd name="T30" fmla="*/ 5 w 23"/>
                <a:gd name="T31" fmla="*/ 9 h 12"/>
                <a:gd name="T32" fmla="*/ 3 w 23"/>
                <a:gd name="T33" fmla="*/ 8 h 12"/>
                <a:gd name="T34" fmla="*/ 3 w 23"/>
                <a:gd name="T35" fmla="*/ 9 h 12"/>
                <a:gd name="T36" fmla="*/ 3 w 23"/>
                <a:gd name="T37" fmla="*/ 12 h 12"/>
                <a:gd name="T38" fmla="*/ 3 w 23"/>
                <a:gd name="T39" fmla="*/ 11 h 12"/>
                <a:gd name="T40" fmla="*/ 2 w 23"/>
                <a:gd name="T41" fmla="*/ 10 h 12"/>
                <a:gd name="T42" fmla="*/ 6 w 23"/>
                <a:gd name="T43" fmla="*/ 10 h 12"/>
                <a:gd name="T44" fmla="*/ 6 w 23"/>
                <a:gd name="T45" fmla="*/ 10 h 12"/>
                <a:gd name="T46" fmla="*/ 6 w 23"/>
                <a:gd name="T47" fmla="*/ 10 h 12"/>
                <a:gd name="T48" fmla="*/ 7 w 23"/>
                <a:gd name="T49" fmla="*/ 10 h 12"/>
                <a:gd name="T50" fmla="*/ 7 w 23"/>
                <a:gd name="T51" fmla="*/ 9 h 12"/>
                <a:gd name="T52" fmla="*/ 7 w 23"/>
                <a:gd name="T53" fmla="*/ 8 h 12"/>
                <a:gd name="T54" fmla="*/ 7 w 23"/>
                <a:gd name="T55" fmla="*/ 9 h 12"/>
                <a:gd name="T56" fmla="*/ 8 w 23"/>
                <a:gd name="T57" fmla="*/ 8 h 12"/>
                <a:gd name="T58" fmla="*/ 8 w 23"/>
                <a:gd name="T59" fmla="*/ 8 h 12"/>
                <a:gd name="T60" fmla="*/ 9 w 23"/>
                <a:gd name="T61" fmla="*/ 7 h 12"/>
                <a:gd name="T62" fmla="*/ 9 w 23"/>
                <a:gd name="T63" fmla="*/ 8 h 12"/>
                <a:gd name="T64" fmla="*/ 10 w 23"/>
                <a:gd name="T65" fmla="*/ 8 h 12"/>
                <a:gd name="T66" fmla="*/ 10 w 23"/>
                <a:gd name="T67" fmla="*/ 6 h 12"/>
                <a:gd name="T68" fmla="*/ 12 w 23"/>
                <a:gd name="T69" fmla="*/ 6 h 12"/>
                <a:gd name="T70" fmla="*/ 14 w 23"/>
                <a:gd name="T71" fmla="*/ 5 h 12"/>
                <a:gd name="T72" fmla="*/ 14 w 23"/>
                <a:gd name="T73" fmla="*/ 6 h 12"/>
                <a:gd name="T74" fmla="*/ 16 w 23"/>
                <a:gd name="T75" fmla="*/ 6 h 12"/>
                <a:gd name="T76" fmla="*/ 17 w 23"/>
                <a:gd name="T77" fmla="*/ 4 h 12"/>
                <a:gd name="T78" fmla="*/ 16 w 23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" h="12">
                  <a:moveTo>
                    <a:pt x="16" y="8"/>
                  </a:moveTo>
                  <a:cubicBezTo>
                    <a:pt x="16" y="8"/>
                    <a:pt x="17" y="9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9"/>
                    <a:pt x="20" y="11"/>
                    <a:pt x="21" y="10"/>
                  </a:cubicBezTo>
                  <a:cubicBezTo>
                    <a:pt x="21" y="9"/>
                    <a:pt x="18" y="8"/>
                    <a:pt x="19" y="8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0" y="7"/>
                    <a:pt x="18" y="7"/>
                    <a:pt x="18" y="7"/>
                  </a:cubicBezTo>
                  <a:cubicBezTo>
                    <a:pt x="23" y="4"/>
                    <a:pt x="15" y="6"/>
                    <a:pt x="17" y="4"/>
                  </a:cubicBezTo>
                  <a:cubicBezTo>
                    <a:pt x="17" y="3"/>
                    <a:pt x="16" y="3"/>
                    <a:pt x="15" y="4"/>
                  </a:cubicBezTo>
                  <a:cubicBezTo>
                    <a:pt x="16" y="3"/>
                    <a:pt x="15" y="4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3" y="3"/>
                    <a:pt x="13" y="4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2" y="2"/>
                    <a:pt x="12" y="5"/>
                    <a:pt x="12" y="3"/>
                  </a:cubicBezTo>
                  <a:cubicBezTo>
                    <a:pt x="11" y="2"/>
                    <a:pt x="12" y="4"/>
                    <a:pt x="11" y="5"/>
                  </a:cubicBezTo>
                  <a:cubicBezTo>
                    <a:pt x="11" y="5"/>
                    <a:pt x="11" y="4"/>
                    <a:pt x="10" y="2"/>
                  </a:cubicBezTo>
                  <a:cubicBezTo>
                    <a:pt x="10" y="4"/>
                    <a:pt x="10" y="3"/>
                    <a:pt x="10" y="4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9" y="5"/>
                    <a:pt x="10" y="7"/>
                    <a:pt x="9" y="8"/>
                  </a:cubicBezTo>
                  <a:cubicBezTo>
                    <a:pt x="9" y="6"/>
                    <a:pt x="10" y="7"/>
                    <a:pt x="9" y="6"/>
                  </a:cubicBezTo>
                  <a:cubicBezTo>
                    <a:pt x="9" y="5"/>
                    <a:pt x="10" y="5"/>
                    <a:pt x="10" y="3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5"/>
                    <a:pt x="8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4" y="4"/>
                    <a:pt x="6" y="8"/>
                    <a:pt x="4" y="7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3" y="7"/>
                    <a:pt x="3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5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0" y="12"/>
                    <a:pt x="3" y="12"/>
                  </a:cubicBezTo>
                  <a:cubicBezTo>
                    <a:pt x="4" y="12"/>
                    <a:pt x="6" y="11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3" y="10"/>
                    <a:pt x="2" y="10"/>
                  </a:cubicBezTo>
                  <a:cubicBezTo>
                    <a:pt x="1" y="10"/>
                    <a:pt x="3" y="10"/>
                    <a:pt x="3" y="10"/>
                  </a:cubicBezTo>
                  <a:cubicBezTo>
                    <a:pt x="4" y="10"/>
                    <a:pt x="4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4" y="9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9"/>
                    <a:pt x="7" y="8"/>
                  </a:cubicBezTo>
                  <a:cubicBezTo>
                    <a:pt x="6" y="7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8" y="7"/>
                    <a:pt x="8" y="7"/>
                    <a:pt x="8" y="5"/>
                  </a:cubicBezTo>
                  <a:cubicBezTo>
                    <a:pt x="8" y="6"/>
                    <a:pt x="8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10" y="9"/>
                    <a:pt x="9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8"/>
                    <a:pt x="13" y="6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6"/>
                    <a:pt x="14" y="7"/>
                    <a:pt x="14" y="6"/>
                  </a:cubicBezTo>
                  <a:cubicBezTo>
                    <a:pt x="15" y="5"/>
                    <a:pt x="14" y="7"/>
                    <a:pt x="14" y="7"/>
                  </a:cubicBezTo>
                  <a:cubicBezTo>
                    <a:pt x="16" y="5"/>
                    <a:pt x="14" y="9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7" y="4"/>
                    <a:pt x="17" y="4"/>
                  </a:cubicBezTo>
                  <a:cubicBezTo>
                    <a:pt x="17" y="4"/>
                    <a:pt x="17" y="6"/>
                    <a:pt x="18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8"/>
                    <a:pt x="19" y="7"/>
                    <a:pt x="16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2" name="Freeform 1697"/>
            <p:cNvSpPr>
              <a:spLocks/>
            </p:cNvSpPr>
            <p:nvPr/>
          </p:nvSpPr>
          <p:spPr bwMode="auto">
            <a:xfrm>
              <a:off x="1214" y="2823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3" name="Freeform 1698"/>
            <p:cNvSpPr>
              <a:spLocks/>
            </p:cNvSpPr>
            <p:nvPr/>
          </p:nvSpPr>
          <p:spPr bwMode="auto">
            <a:xfrm>
              <a:off x="1214" y="28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4" name="Freeform 1699"/>
            <p:cNvSpPr>
              <a:spLocks/>
            </p:cNvSpPr>
            <p:nvPr/>
          </p:nvSpPr>
          <p:spPr bwMode="auto">
            <a:xfrm>
              <a:off x="1220" y="2832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5" name="Freeform 1700"/>
            <p:cNvSpPr>
              <a:spLocks/>
            </p:cNvSpPr>
            <p:nvPr/>
          </p:nvSpPr>
          <p:spPr bwMode="auto">
            <a:xfrm>
              <a:off x="1222" y="2832"/>
              <a:ext cx="3" cy="2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3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6" name="Freeform 1701"/>
            <p:cNvSpPr>
              <a:spLocks/>
            </p:cNvSpPr>
            <p:nvPr/>
          </p:nvSpPr>
          <p:spPr bwMode="auto">
            <a:xfrm>
              <a:off x="1184" y="2834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3 h 9"/>
                <a:gd name="T4" fmla="*/ 3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4 h 9"/>
                <a:gd name="T20" fmla="*/ 14 w 18"/>
                <a:gd name="T21" fmla="*/ 4 h 9"/>
                <a:gd name="T22" fmla="*/ 14 w 18"/>
                <a:gd name="T23" fmla="*/ 4 h 9"/>
                <a:gd name="T24" fmla="*/ 15 w 18"/>
                <a:gd name="T25" fmla="*/ 3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1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4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4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3"/>
                    <a:pt x="3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3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2"/>
                    <a:pt x="18" y="3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4"/>
                    <a:pt x="14" y="1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4"/>
                    <a:pt x="13" y="4"/>
                  </a:cubicBezTo>
                  <a:cubicBezTo>
                    <a:pt x="12" y="3"/>
                    <a:pt x="13" y="5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1" y="3"/>
                    <a:pt x="11" y="2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8" y="5"/>
                    <a:pt x="7" y="4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3" y="5"/>
                    <a:pt x="3" y="4"/>
                  </a:cubicBezTo>
                  <a:cubicBezTo>
                    <a:pt x="4" y="3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7" name="Freeform 1702"/>
            <p:cNvSpPr>
              <a:spLocks/>
            </p:cNvSpPr>
            <p:nvPr/>
          </p:nvSpPr>
          <p:spPr bwMode="auto">
            <a:xfrm>
              <a:off x="1181" y="2834"/>
              <a:ext cx="9" cy="6"/>
            </a:xfrm>
            <a:custGeom>
              <a:avLst/>
              <a:gdLst>
                <a:gd name="T0" fmla="*/ 2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8" name="Freeform 1703"/>
            <p:cNvSpPr>
              <a:spLocks/>
            </p:cNvSpPr>
            <p:nvPr/>
          </p:nvSpPr>
          <p:spPr bwMode="auto">
            <a:xfrm>
              <a:off x="1181" y="2804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5 w 9"/>
                <a:gd name="T3" fmla="*/ 3 h 12"/>
                <a:gd name="T4" fmla="*/ 1 w 9"/>
                <a:gd name="T5" fmla="*/ 6 h 12"/>
                <a:gd name="T6" fmla="*/ 1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2 w 9"/>
                <a:gd name="T19" fmla="*/ 9 h 12"/>
                <a:gd name="T20" fmla="*/ 2 w 9"/>
                <a:gd name="T21" fmla="*/ 6 h 12"/>
                <a:gd name="T22" fmla="*/ 3 w 9"/>
                <a:gd name="T23" fmla="*/ 7 h 12"/>
                <a:gd name="T24" fmla="*/ 5 w 9"/>
                <a:gd name="T25" fmla="*/ 6 h 12"/>
                <a:gd name="T26" fmla="*/ 5 w 9"/>
                <a:gd name="T27" fmla="*/ 6 h 12"/>
                <a:gd name="T28" fmla="*/ 4 w 9"/>
                <a:gd name="T29" fmla="*/ 5 h 12"/>
                <a:gd name="T30" fmla="*/ 5 w 9"/>
                <a:gd name="T31" fmla="*/ 6 h 12"/>
                <a:gd name="T32" fmla="*/ 8 w 9"/>
                <a:gd name="T33" fmla="*/ 5 h 12"/>
                <a:gd name="T34" fmla="*/ 8 w 9"/>
                <a:gd name="T35" fmla="*/ 2 h 12"/>
                <a:gd name="T36" fmla="*/ 8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2" y="5"/>
                    <a:pt x="1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3"/>
                    <a:pt x="4" y="6"/>
                    <a:pt x="5" y="6"/>
                  </a:cubicBezTo>
                  <a:cubicBezTo>
                    <a:pt x="6" y="5"/>
                    <a:pt x="7" y="3"/>
                    <a:pt x="8" y="5"/>
                  </a:cubicBezTo>
                  <a:cubicBezTo>
                    <a:pt x="7" y="4"/>
                    <a:pt x="7" y="2"/>
                    <a:pt x="8" y="2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9" y="5"/>
                    <a:pt x="9" y="4"/>
                  </a:cubicBezTo>
                  <a:cubicBezTo>
                    <a:pt x="8" y="3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9" name="Freeform 1704"/>
            <p:cNvSpPr>
              <a:spLocks/>
            </p:cNvSpPr>
            <p:nvPr/>
          </p:nvSpPr>
          <p:spPr bwMode="auto">
            <a:xfrm>
              <a:off x="1195" y="2810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</p:grpSp>
      <p:pic>
        <p:nvPicPr>
          <p:cNvPr id="1710" name="图片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78648" y="1946310"/>
            <a:ext cx="7481226" cy="2077050"/>
          </a:xfrm>
          <a:prstGeom prst="rect">
            <a:avLst/>
          </a:prstGeom>
        </p:spPr>
      </p:pic>
      <p:sp>
        <p:nvSpPr>
          <p:cNvPr id="1711" name="文本框 6"/>
          <p:cNvSpPr txBox="1"/>
          <p:nvPr/>
        </p:nvSpPr>
        <p:spPr>
          <a:xfrm>
            <a:off x="2848912" y="2471479"/>
            <a:ext cx="662166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400" b="1" i="0" u="none" strike="noStrike" kern="1200" cap="none" spc="0" normalizeH="0" baseline="0" noProof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THỰC</a:t>
            </a:r>
            <a:r>
              <a:rPr kumimoji="0" lang="en-US" altLang="zh-CN" sz="4400" b="1" i="0" u="none" strike="noStrike" kern="1200" cap="none" spc="0" normalizeH="0" noProof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 HÀNH LAU BÀN</a:t>
            </a:r>
            <a:endParaRPr kumimoji="0" lang="zh-CN" altLang="en-US" sz="4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字魂27号-布丁体" panose="00000500000000000000" pitchFamily="2" charset="-122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0011779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 flipH="1">
            <a:off x="-1" y="5520654"/>
            <a:ext cx="1079979" cy="1394850"/>
            <a:chOff x="316" y="897"/>
            <a:chExt cx="1835" cy="2370"/>
          </a:xfrm>
        </p:grpSpPr>
        <p:grpSp>
          <p:nvGrpSpPr>
            <p:cNvPr id="6" name="Group 205"/>
            <p:cNvGrpSpPr>
              <a:grpSpLocks/>
            </p:cNvGrpSpPr>
            <p:nvPr/>
          </p:nvGrpSpPr>
          <p:grpSpPr bwMode="auto">
            <a:xfrm>
              <a:off x="618" y="1602"/>
              <a:ext cx="504" cy="430"/>
              <a:chOff x="618" y="1602"/>
              <a:chExt cx="504" cy="430"/>
            </a:xfrm>
          </p:grpSpPr>
          <p:sp>
            <p:nvSpPr>
              <p:cNvPr id="1510" name="Freeform 5"/>
              <p:cNvSpPr>
                <a:spLocks/>
              </p:cNvSpPr>
              <p:nvPr/>
            </p:nvSpPr>
            <p:spPr bwMode="auto">
              <a:xfrm>
                <a:off x="1108" y="2007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3 w 11"/>
                  <a:gd name="T3" fmla="*/ 0 h 9"/>
                  <a:gd name="T4" fmla="*/ 0 w 11"/>
                  <a:gd name="T5" fmla="*/ 0 h 9"/>
                  <a:gd name="T6" fmla="*/ 11 w 11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1" name="Freeform 6"/>
              <p:cNvSpPr>
                <a:spLocks/>
              </p:cNvSpPr>
              <p:nvPr/>
            </p:nvSpPr>
            <p:spPr bwMode="auto">
              <a:xfrm>
                <a:off x="1067" y="1964"/>
                <a:ext cx="44" cy="43"/>
              </a:xfrm>
              <a:custGeom>
                <a:avLst/>
                <a:gdLst>
                  <a:gd name="T0" fmla="*/ 8 w 16"/>
                  <a:gd name="T1" fmla="*/ 4 h 16"/>
                  <a:gd name="T2" fmla="*/ 2 w 16"/>
                  <a:gd name="T3" fmla="*/ 0 h 16"/>
                  <a:gd name="T4" fmla="*/ 6 w 16"/>
                  <a:gd name="T5" fmla="*/ 10 h 16"/>
                  <a:gd name="T6" fmla="*/ 16 w 16"/>
                  <a:gd name="T7" fmla="*/ 14 h 16"/>
                  <a:gd name="T8" fmla="*/ 8 w 16"/>
                  <a:gd name="T9" fmla="*/ 9 h 16"/>
                  <a:gd name="T10" fmla="*/ 15 w 16"/>
                  <a:gd name="T11" fmla="*/ 12 h 16"/>
                  <a:gd name="T12" fmla="*/ 6 w 16"/>
                  <a:gd name="T13" fmla="*/ 5 h 16"/>
                  <a:gd name="T14" fmla="*/ 8 w 16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5"/>
                      <a:pt x="0" y="1"/>
                      <a:pt x="6" y="10"/>
                    </a:cubicBezTo>
                    <a:cubicBezTo>
                      <a:pt x="9" y="12"/>
                      <a:pt x="16" y="16"/>
                      <a:pt x="16" y="14"/>
                    </a:cubicBezTo>
                    <a:cubicBezTo>
                      <a:pt x="14" y="13"/>
                      <a:pt x="10" y="12"/>
                      <a:pt x="8" y="9"/>
                    </a:cubicBezTo>
                    <a:cubicBezTo>
                      <a:pt x="9" y="9"/>
                      <a:pt x="13" y="12"/>
                      <a:pt x="15" y="12"/>
                    </a:cubicBezTo>
                    <a:cubicBezTo>
                      <a:pt x="11" y="7"/>
                      <a:pt x="11" y="10"/>
                      <a:pt x="6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2" name="Freeform 7"/>
              <p:cNvSpPr>
                <a:spLocks/>
              </p:cNvSpPr>
              <p:nvPr/>
            </p:nvSpPr>
            <p:spPr bwMode="auto">
              <a:xfrm>
                <a:off x="1062" y="1964"/>
                <a:ext cx="11" cy="5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1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2"/>
                      <a:pt x="4" y="1"/>
                    </a:cubicBezTo>
                    <a:cubicBezTo>
                      <a:pt x="3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3" name="Freeform 8"/>
              <p:cNvSpPr>
                <a:spLocks/>
              </p:cNvSpPr>
              <p:nvPr/>
            </p:nvSpPr>
            <p:spPr bwMode="auto">
              <a:xfrm>
                <a:off x="1045" y="1953"/>
                <a:ext cx="14" cy="8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0 w 5"/>
                  <a:gd name="T5" fmla="*/ 0 h 3"/>
                  <a:gd name="T6" fmla="*/ 4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1" y="0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4" name="Freeform 9"/>
              <p:cNvSpPr>
                <a:spLocks/>
              </p:cNvSpPr>
              <p:nvPr/>
            </p:nvSpPr>
            <p:spPr bwMode="auto">
              <a:xfrm>
                <a:off x="1018" y="1928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5" name="Freeform 10"/>
              <p:cNvSpPr>
                <a:spLocks/>
              </p:cNvSpPr>
              <p:nvPr/>
            </p:nvSpPr>
            <p:spPr bwMode="auto">
              <a:xfrm>
                <a:off x="1005" y="1915"/>
                <a:ext cx="38" cy="27"/>
              </a:xfrm>
              <a:custGeom>
                <a:avLst/>
                <a:gdLst>
                  <a:gd name="T0" fmla="*/ 0 w 14"/>
                  <a:gd name="T1" fmla="*/ 0 h 10"/>
                  <a:gd name="T2" fmla="*/ 5 w 14"/>
                  <a:gd name="T3" fmla="*/ 5 h 10"/>
                  <a:gd name="T4" fmla="*/ 5 w 14"/>
                  <a:gd name="T5" fmla="*/ 4 h 10"/>
                  <a:gd name="T6" fmla="*/ 9 w 14"/>
                  <a:gd name="T7" fmla="*/ 5 h 10"/>
                  <a:gd name="T8" fmla="*/ 14 w 14"/>
                  <a:gd name="T9" fmla="*/ 10 h 10"/>
                  <a:gd name="T10" fmla="*/ 11 w 14"/>
                  <a:gd name="T11" fmla="*/ 6 h 10"/>
                  <a:gd name="T12" fmla="*/ 0 w 1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1" y="2"/>
                      <a:pt x="3" y="3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6" y="2"/>
                      <a:pt x="9" y="5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6" name="Freeform 11"/>
              <p:cNvSpPr>
                <a:spLocks/>
              </p:cNvSpPr>
              <p:nvPr/>
            </p:nvSpPr>
            <p:spPr bwMode="auto">
              <a:xfrm>
                <a:off x="1024" y="19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7" name="Freeform 12"/>
              <p:cNvSpPr>
                <a:spLocks/>
              </p:cNvSpPr>
              <p:nvPr/>
            </p:nvSpPr>
            <p:spPr bwMode="auto">
              <a:xfrm>
                <a:off x="1040" y="194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5 w 5"/>
                  <a:gd name="T5" fmla="*/ 0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8" name="Freeform 13"/>
              <p:cNvSpPr>
                <a:spLocks/>
              </p:cNvSpPr>
              <p:nvPr/>
            </p:nvSpPr>
            <p:spPr bwMode="auto">
              <a:xfrm>
                <a:off x="969" y="1874"/>
                <a:ext cx="33" cy="35"/>
              </a:xfrm>
              <a:custGeom>
                <a:avLst/>
                <a:gdLst>
                  <a:gd name="T0" fmla="*/ 2 w 12"/>
                  <a:gd name="T1" fmla="*/ 6 h 13"/>
                  <a:gd name="T2" fmla="*/ 12 w 12"/>
                  <a:gd name="T3" fmla="*/ 12 h 13"/>
                  <a:gd name="T4" fmla="*/ 7 w 12"/>
                  <a:gd name="T5" fmla="*/ 5 h 13"/>
                  <a:gd name="T6" fmla="*/ 2 w 12"/>
                  <a:gd name="T7" fmla="*/ 1 h 13"/>
                  <a:gd name="T8" fmla="*/ 2 w 12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6"/>
                    </a:moveTo>
                    <a:cubicBezTo>
                      <a:pt x="4" y="5"/>
                      <a:pt x="10" y="13"/>
                      <a:pt x="12" y="12"/>
                    </a:cubicBezTo>
                    <a:cubicBezTo>
                      <a:pt x="7" y="9"/>
                      <a:pt x="5" y="5"/>
                      <a:pt x="7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9" name="Freeform 14"/>
              <p:cNvSpPr>
                <a:spLocks/>
              </p:cNvSpPr>
              <p:nvPr/>
            </p:nvSpPr>
            <p:spPr bwMode="auto">
              <a:xfrm>
                <a:off x="956" y="1858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0" name="Freeform 15"/>
              <p:cNvSpPr>
                <a:spLocks/>
              </p:cNvSpPr>
              <p:nvPr/>
            </p:nvSpPr>
            <p:spPr bwMode="auto">
              <a:xfrm>
                <a:off x="890" y="1809"/>
                <a:ext cx="71" cy="62"/>
              </a:xfrm>
              <a:custGeom>
                <a:avLst/>
                <a:gdLst>
                  <a:gd name="T0" fmla="*/ 0 w 26"/>
                  <a:gd name="T1" fmla="*/ 1 h 23"/>
                  <a:gd name="T2" fmla="*/ 12 w 26"/>
                  <a:gd name="T3" fmla="*/ 9 h 23"/>
                  <a:gd name="T4" fmla="*/ 8 w 26"/>
                  <a:gd name="T5" fmla="*/ 7 h 23"/>
                  <a:gd name="T6" fmla="*/ 18 w 26"/>
                  <a:gd name="T7" fmla="*/ 15 h 23"/>
                  <a:gd name="T8" fmla="*/ 12 w 26"/>
                  <a:gd name="T9" fmla="*/ 12 h 23"/>
                  <a:gd name="T10" fmla="*/ 22 w 26"/>
                  <a:gd name="T11" fmla="*/ 19 h 23"/>
                  <a:gd name="T12" fmla="*/ 26 w 26"/>
                  <a:gd name="T13" fmla="*/ 23 h 23"/>
                  <a:gd name="T14" fmla="*/ 26 w 26"/>
                  <a:gd name="T15" fmla="*/ 20 h 23"/>
                  <a:gd name="T16" fmla="*/ 21 w 26"/>
                  <a:gd name="T17" fmla="*/ 17 h 23"/>
                  <a:gd name="T18" fmla="*/ 24 w 26"/>
                  <a:gd name="T19" fmla="*/ 18 h 23"/>
                  <a:gd name="T20" fmla="*/ 11 w 26"/>
                  <a:gd name="T21" fmla="*/ 5 h 23"/>
                  <a:gd name="T22" fmla="*/ 0 w 26"/>
                  <a:gd name="T2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0" y="1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0" y="8"/>
                      <a:pt x="10" y="9"/>
                      <a:pt x="8" y="7"/>
                    </a:cubicBezTo>
                    <a:cubicBezTo>
                      <a:pt x="12" y="12"/>
                      <a:pt x="14" y="11"/>
                      <a:pt x="18" y="15"/>
                    </a:cubicBezTo>
                    <a:cubicBezTo>
                      <a:pt x="18" y="17"/>
                      <a:pt x="10" y="9"/>
                      <a:pt x="12" y="12"/>
                    </a:cubicBezTo>
                    <a:cubicBezTo>
                      <a:pt x="14" y="14"/>
                      <a:pt x="19" y="18"/>
                      <a:pt x="22" y="1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4" y="18"/>
                      <a:pt x="21" y="19"/>
                      <a:pt x="21" y="17"/>
                    </a:cubicBezTo>
                    <a:cubicBezTo>
                      <a:pt x="21" y="15"/>
                      <a:pt x="23" y="17"/>
                      <a:pt x="24" y="18"/>
                    </a:cubicBezTo>
                    <a:cubicBezTo>
                      <a:pt x="21" y="16"/>
                      <a:pt x="17" y="10"/>
                      <a:pt x="11" y="5"/>
                    </a:cubicBezTo>
                    <a:cubicBezTo>
                      <a:pt x="5" y="0"/>
                      <a:pt x="4" y="3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1" name="Freeform 16"/>
              <p:cNvSpPr>
                <a:spLocks/>
              </p:cNvSpPr>
              <p:nvPr/>
            </p:nvSpPr>
            <p:spPr bwMode="auto">
              <a:xfrm>
                <a:off x="893" y="1801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2" name="Freeform 17"/>
              <p:cNvSpPr>
                <a:spLocks/>
              </p:cNvSpPr>
              <p:nvPr/>
            </p:nvSpPr>
            <p:spPr bwMode="auto">
              <a:xfrm>
                <a:off x="808" y="1746"/>
                <a:ext cx="74" cy="52"/>
              </a:xfrm>
              <a:custGeom>
                <a:avLst/>
                <a:gdLst>
                  <a:gd name="T0" fmla="*/ 18 w 27"/>
                  <a:gd name="T1" fmla="*/ 13 h 19"/>
                  <a:gd name="T2" fmla="*/ 24 w 27"/>
                  <a:gd name="T3" fmla="*/ 17 h 19"/>
                  <a:gd name="T4" fmla="*/ 25 w 27"/>
                  <a:gd name="T5" fmla="*/ 19 h 19"/>
                  <a:gd name="T6" fmla="*/ 27 w 27"/>
                  <a:gd name="T7" fmla="*/ 19 h 19"/>
                  <a:gd name="T8" fmla="*/ 17 w 27"/>
                  <a:gd name="T9" fmla="*/ 10 h 19"/>
                  <a:gd name="T10" fmla="*/ 17 w 27"/>
                  <a:gd name="T11" fmla="*/ 5 h 19"/>
                  <a:gd name="T12" fmla="*/ 21 w 27"/>
                  <a:gd name="T13" fmla="*/ 11 h 19"/>
                  <a:gd name="T14" fmla="*/ 15 w 27"/>
                  <a:gd name="T15" fmla="*/ 3 h 19"/>
                  <a:gd name="T16" fmla="*/ 13 w 27"/>
                  <a:gd name="T17" fmla="*/ 2 h 19"/>
                  <a:gd name="T18" fmla="*/ 12 w 27"/>
                  <a:gd name="T19" fmla="*/ 1 h 19"/>
                  <a:gd name="T20" fmla="*/ 12 w 27"/>
                  <a:gd name="T21" fmla="*/ 1 h 19"/>
                  <a:gd name="T22" fmla="*/ 6 w 27"/>
                  <a:gd name="T23" fmla="*/ 9 h 19"/>
                  <a:gd name="T24" fmla="*/ 6 w 27"/>
                  <a:gd name="T25" fmla="*/ 9 h 19"/>
                  <a:gd name="T26" fmla="*/ 6 w 27"/>
                  <a:gd name="T27" fmla="*/ 9 h 19"/>
                  <a:gd name="T28" fmla="*/ 6 w 27"/>
                  <a:gd name="T29" fmla="*/ 9 h 19"/>
                  <a:gd name="T30" fmla="*/ 6 w 27"/>
                  <a:gd name="T31" fmla="*/ 9 h 19"/>
                  <a:gd name="T32" fmla="*/ 6 w 27"/>
                  <a:gd name="T33" fmla="*/ 9 h 19"/>
                  <a:gd name="T34" fmla="*/ 7 w 27"/>
                  <a:gd name="T35" fmla="*/ 9 h 19"/>
                  <a:gd name="T36" fmla="*/ 8 w 27"/>
                  <a:gd name="T37" fmla="*/ 10 h 19"/>
                  <a:gd name="T38" fmla="*/ 11 w 27"/>
                  <a:gd name="T39" fmla="*/ 11 h 19"/>
                  <a:gd name="T40" fmla="*/ 8 w 27"/>
                  <a:gd name="T41" fmla="*/ 9 h 19"/>
                  <a:gd name="T42" fmla="*/ 12 w 27"/>
                  <a:gd name="T43" fmla="*/ 11 h 19"/>
                  <a:gd name="T44" fmla="*/ 10 w 27"/>
                  <a:gd name="T45" fmla="*/ 4 h 19"/>
                  <a:gd name="T46" fmla="*/ 18 w 27"/>
                  <a:gd name="T4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19">
                    <a:moveTo>
                      <a:pt x="18" y="13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8"/>
                      <a:pt x="24" y="18"/>
                      <a:pt x="25" y="19"/>
                    </a:cubicBezTo>
                    <a:cubicBezTo>
                      <a:pt x="25" y="18"/>
                      <a:pt x="27" y="19"/>
                      <a:pt x="27" y="19"/>
                    </a:cubicBezTo>
                    <a:cubicBezTo>
                      <a:pt x="26" y="15"/>
                      <a:pt x="20" y="13"/>
                      <a:pt x="17" y="10"/>
                    </a:cubicBezTo>
                    <a:cubicBezTo>
                      <a:pt x="10" y="2"/>
                      <a:pt x="18" y="10"/>
                      <a:pt x="17" y="5"/>
                    </a:cubicBezTo>
                    <a:cubicBezTo>
                      <a:pt x="19" y="8"/>
                      <a:pt x="18" y="8"/>
                      <a:pt x="21" y="11"/>
                    </a:cubicBezTo>
                    <a:cubicBezTo>
                      <a:pt x="20" y="8"/>
                      <a:pt x="17" y="5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0"/>
                      <a:pt x="0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0" y="11"/>
                      <a:pt x="10" y="10"/>
                      <a:pt x="8" y="9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8"/>
                      <a:pt x="7" y="8"/>
                      <a:pt x="10" y="4"/>
                    </a:cubicBezTo>
                    <a:cubicBezTo>
                      <a:pt x="12" y="7"/>
                      <a:pt x="14" y="9"/>
                      <a:pt x="18" y="1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3" name="Freeform 18"/>
              <p:cNvSpPr>
                <a:spLocks/>
              </p:cNvSpPr>
              <p:nvPr/>
            </p:nvSpPr>
            <p:spPr bwMode="auto">
              <a:xfrm>
                <a:off x="874" y="1798"/>
                <a:ext cx="8" cy="8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1"/>
                      <a:pt x="1" y="2"/>
                      <a:pt x="3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4" name="Freeform 19"/>
              <p:cNvSpPr>
                <a:spLocks/>
              </p:cNvSpPr>
              <p:nvPr/>
            </p:nvSpPr>
            <p:spPr bwMode="auto">
              <a:xfrm>
                <a:off x="838" y="1776"/>
                <a:ext cx="6" cy="6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5" name="Freeform 20"/>
              <p:cNvSpPr>
                <a:spLocks/>
              </p:cNvSpPr>
              <p:nvPr/>
            </p:nvSpPr>
            <p:spPr bwMode="auto">
              <a:xfrm>
                <a:off x="838" y="1768"/>
                <a:ext cx="11" cy="8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3 h 3"/>
                  <a:gd name="T4" fmla="*/ 3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6" name="Freeform 21"/>
              <p:cNvSpPr>
                <a:spLocks/>
              </p:cNvSpPr>
              <p:nvPr/>
            </p:nvSpPr>
            <p:spPr bwMode="auto">
              <a:xfrm>
                <a:off x="852" y="1779"/>
                <a:ext cx="270" cy="237"/>
              </a:xfrm>
              <a:custGeom>
                <a:avLst/>
                <a:gdLst>
                  <a:gd name="T0" fmla="*/ 46 w 99"/>
                  <a:gd name="T1" fmla="*/ 36 h 87"/>
                  <a:gd name="T2" fmla="*/ 51 w 99"/>
                  <a:gd name="T3" fmla="*/ 41 h 87"/>
                  <a:gd name="T4" fmla="*/ 43 w 99"/>
                  <a:gd name="T5" fmla="*/ 37 h 87"/>
                  <a:gd name="T6" fmla="*/ 43 w 99"/>
                  <a:gd name="T7" fmla="*/ 39 h 87"/>
                  <a:gd name="T8" fmla="*/ 55 w 99"/>
                  <a:gd name="T9" fmla="*/ 48 h 87"/>
                  <a:gd name="T10" fmla="*/ 55 w 99"/>
                  <a:gd name="T11" fmla="*/ 50 h 87"/>
                  <a:gd name="T12" fmla="*/ 77 w 99"/>
                  <a:gd name="T13" fmla="*/ 67 h 87"/>
                  <a:gd name="T14" fmla="*/ 93 w 99"/>
                  <a:gd name="T15" fmla="*/ 81 h 87"/>
                  <a:gd name="T16" fmla="*/ 93 w 99"/>
                  <a:gd name="T17" fmla="*/ 84 h 87"/>
                  <a:gd name="T18" fmla="*/ 89 w 99"/>
                  <a:gd name="T19" fmla="*/ 81 h 87"/>
                  <a:gd name="T20" fmla="*/ 82 w 99"/>
                  <a:gd name="T21" fmla="*/ 74 h 87"/>
                  <a:gd name="T22" fmla="*/ 67 w 99"/>
                  <a:gd name="T23" fmla="*/ 61 h 87"/>
                  <a:gd name="T24" fmla="*/ 37 w 99"/>
                  <a:gd name="T25" fmla="*/ 32 h 87"/>
                  <a:gd name="T26" fmla="*/ 32 w 99"/>
                  <a:gd name="T27" fmla="*/ 31 h 87"/>
                  <a:gd name="T28" fmla="*/ 29 w 99"/>
                  <a:gd name="T29" fmla="*/ 26 h 87"/>
                  <a:gd name="T30" fmla="*/ 32 w 99"/>
                  <a:gd name="T31" fmla="*/ 29 h 87"/>
                  <a:gd name="T32" fmla="*/ 16 w 99"/>
                  <a:gd name="T33" fmla="*/ 13 h 87"/>
                  <a:gd name="T34" fmla="*/ 14 w 99"/>
                  <a:gd name="T35" fmla="*/ 14 h 87"/>
                  <a:gd name="T36" fmla="*/ 8 w 99"/>
                  <a:gd name="T37" fmla="*/ 5 h 87"/>
                  <a:gd name="T38" fmla="*/ 1 w 99"/>
                  <a:gd name="T39" fmla="*/ 2 h 87"/>
                  <a:gd name="T40" fmla="*/ 7 w 99"/>
                  <a:gd name="T41" fmla="*/ 8 h 87"/>
                  <a:gd name="T42" fmla="*/ 1 w 99"/>
                  <a:gd name="T43" fmla="*/ 5 h 87"/>
                  <a:gd name="T44" fmla="*/ 41 w 99"/>
                  <a:gd name="T45" fmla="*/ 39 h 87"/>
                  <a:gd name="T46" fmla="*/ 39 w 99"/>
                  <a:gd name="T47" fmla="*/ 39 h 87"/>
                  <a:gd name="T48" fmla="*/ 62 w 99"/>
                  <a:gd name="T49" fmla="*/ 61 h 87"/>
                  <a:gd name="T50" fmla="*/ 73 w 99"/>
                  <a:gd name="T51" fmla="*/ 68 h 87"/>
                  <a:gd name="T52" fmla="*/ 77 w 99"/>
                  <a:gd name="T53" fmla="*/ 73 h 87"/>
                  <a:gd name="T54" fmla="*/ 78 w 99"/>
                  <a:gd name="T55" fmla="*/ 73 h 87"/>
                  <a:gd name="T56" fmla="*/ 85 w 99"/>
                  <a:gd name="T57" fmla="*/ 81 h 87"/>
                  <a:gd name="T58" fmla="*/ 88 w 99"/>
                  <a:gd name="T59" fmla="*/ 80 h 87"/>
                  <a:gd name="T60" fmla="*/ 91 w 99"/>
                  <a:gd name="T61" fmla="*/ 84 h 87"/>
                  <a:gd name="T62" fmla="*/ 93 w 99"/>
                  <a:gd name="T63" fmla="*/ 86 h 87"/>
                  <a:gd name="T64" fmla="*/ 93 w 99"/>
                  <a:gd name="T65" fmla="*/ 86 h 87"/>
                  <a:gd name="T66" fmla="*/ 93 w 99"/>
                  <a:gd name="T67" fmla="*/ 86 h 87"/>
                  <a:gd name="T68" fmla="*/ 93 w 99"/>
                  <a:gd name="T69" fmla="*/ 86 h 87"/>
                  <a:gd name="T70" fmla="*/ 96 w 99"/>
                  <a:gd name="T71" fmla="*/ 83 h 87"/>
                  <a:gd name="T72" fmla="*/ 96 w 99"/>
                  <a:gd name="T73" fmla="*/ 83 h 87"/>
                  <a:gd name="T74" fmla="*/ 96 w 99"/>
                  <a:gd name="T75" fmla="*/ 83 h 87"/>
                  <a:gd name="T76" fmla="*/ 96 w 99"/>
                  <a:gd name="T77" fmla="*/ 83 h 87"/>
                  <a:gd name="T78" fmla="*/ 96 w 99"/>
                  <a:gd name="T79" fmla="*/ 82 h 87"/>
                  <a:gd name="T80" fmla="*/ 96 w 99"/>
                  <a:gd name="T81" fmla="*/ 82 h 87"/>
                  <a:gd name="T82" fmla="*/ 95 w 99"/>
                  <a:gd name="T83" fmla="*/ 81 h 87"/>
                  <a:gd name="T84" fmla="*/ 90 w 99"/>
                  <a:gd name="T85" fmla="*/ 72 h 87"/>
                  <a:gd name="T86" fmla="*/ 91 w 99"/>
                  <a:gd name="T87" fmla="*/ 75 h 87"/>
                  <a:gd name="T88" fmla="*/ 87 w 99"/>
                  <a:gd name="T89" fmla="*/ 73 h 87"/>
                  <a:gd name="T90" fmla="*/ 86 w 99"/>
                  <a:gd name="T91" fmla="*/ 69 h 87"/>
                  <a:gd name="T92" fmla="*/ 74 w 99"/>
                  <a:gd name="T93" fmla="*/ 61 h 87"/>
                  <a:gd name="T94" fmla="*/ 74 w 99"/>
                  <a:gd name="T95" fmla="*/ 63 h 87"/>
                  <a:gd name="T96" fmla="*/ 59 w 99"/>
                  <a:gd name="T97" fmla="*/ 49 h 87"/>
                  <a:gd name="T98" fmla="*/ 67 w 99"/>
                  <a:gd name="T99" fmla="*/ 54 h 87"/>
                  <a:gd name="T100" fmla="*/ 63 w 99"/>
                  <a:gd name="T101" fmla="*/ 49 h 87"/>
                  <a:gd name="T102" fmla="*/ 52 w 99"/>
                  <a:gd name="T103" fmla="*/ 43 h 87"/>
                  <a:gd name="T104" fmla="*/ 46 w 99"/>
                  <a:gd name="T105" fmla="*/ 3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9" h="87">
                    <a:moveTo>
                      <a:pt x="46" y="36"/>
                    </a:moveTo>
                    <a:cubicBezTo>
                      <a:pt x="46" y="37"/>
                      <a:pt x="47" y="38"/>
                      <a:pt x="51" y="41"/>
                    </a:cubicBezTo>
                    <a:cubicBezTo>
                      <a:pt x="50" y="42"/>
                      <a:pt x="46" y="38"/>
                      <a:pt x="43" y="37"/>
                    </a:cubicBezTo>
                    <a:cubicBezTo>
                      <a:pt x="47" y="41"/>
                      <a:pt x="42" y="38"/>
                      <a:pt x="43" y="39"/>
                    </a:cubicBezTo>
                    <a:cubicBezTo>
                      <a:pt x="47" y="43"/>
                      <a:pt x="50" y="44"/>
                      <a:pt x="55" y="48"/>
                    </a:cubicBezTo>
                    <a:cubicBezTo>
                      <a:pt x="55" y="48"/>
                      <a:pt x="54" y="49"/>
                      <a:pt x="55" y="50"/>
                    </a:cubicBezTo>
                    <a:cubicBezTo>
                      <a:pt x="61" y="54"/>
                      <a:pt x="72" y="61"/>
                      <a:pt x="77" y="67"/>
                    </a:cubicBezTo>
                    <a:cubicBezTo>
                      <a:pt x="82" y="72"/>
                      <a:pt x="87" y="75"/>
                      <a:pt x="93" y="81"/>
                    </a:cubicBezTo>
                    <a:cubicBezTo>
                      <a:pt x="93" y="82"/>
                      <a:pt x="98" y="83"/>
                      <a:pt x="93" y="84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6" y="79"/>
                      <a:pt x="84" y="77"/>
                      <a:pt x="82" y="74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57" y="52"/>
                      <a:pt x="46" y="42"/>
                      <a:pt x="37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29"/>
                      <a:pt x="27" y="26"/>
                      <a:pt x="29" y="26"/>
                    </a:cubicBezTo>
                    <a:cubicBezTo>
                      <a:pt x="30" y="27"/>
                      <a:pt x="31" y="28"/>
                      <a:pt x="32" y="29"/>
                    </a:cubicBezTo>
                    <a:cubicBezTo>
                      <a:pt x="29" y="24"/>
                      <a:pt x="21" y="18"/>
                      <a:pt x="16" y="13"/>
                    </a:cubicBezTo>
                    <a:cubicBezTo>
                      <a:pt x="16" y="13"/>
                      <a:pt x="16" y="16"/>
                      <a:pt x="14" y="14"/>
                    </a:cubicBezTo>
                    <a:cubicBezTo>
                      <a:pt x="16" y="13"/>
                      <a:pt x="8" y="9"/>
                      <a:pt x="8" y="5"/>
                    </a:cubicBezTo>
                    <a:cubicBezTo>
                      <a:pt x="3" y="0"/>
                      <a:pt x="7" y="6"/>
                      <a:pt x="1" y="2"/>
                    </a:cubicBezTo>
                    <a:cubicBezTo>
                      <a:pt x="0" y="2"/>
                      <a:pt x="6" y="6"/>
                      <a:pt x="7" y="8"/>
                    </a:cubicBezTo>
                    <a:cubicBezTo>
                      <a:pt x="4" y="8"/>
                      <a:pt x="2" y="4"/>
                      <a:pt x="1" y="5"/>
                    </a:cubicBezTo>
                    <a:cubicBezTo>
                      <a:pt x="10" y="13"/>
                      <a:pt x="27" y="27"/>
                      <a:pt x="41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47" y="44"/>
                      <a:pt x="58" y="55"/>
                      <a:pt x="62" y="61"/>
                    </a:cubicBezTo>
                    <a:cubicBezTo>
                      <a:pt x="62" y="59"/>
                      <a:pt x="72" y="71"/>
                      <a:pt x="73" y="68"/>
                    </a:cubicBezTo>
                    <a:cubicBezTo>
                      <a:pt x="74" y="70"/>
                      <a:pt x="75" y="71"/>
                      <a:pt x="77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2" y="76"/>
                      <a:pt x="80" y="77"/>
                      <a:pt x="85" y="81"/>
                    </a:cubicBezTo>
                    <a:cubicBezTo>
                      <a:pt x="83" y="77"/>
                      <a:pt x="86" y="80"/>
                      <a:pt x="88" y="80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7"/>
                      <a:pt x="99" y="79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78"/>
                      <a:pt x="91" y="75"/>
                      <a:pt x="90" y="72"/>
                    </a:cubicBezTo>
                    <a:cubicBezTo>
                      <a:pt x="90" y="73"/>
                      <a:pt x="90" y="74"/>
                      <a:pt x="91" y="75"/>
                    </a:cubicBezTo>
                    <a:cubicBezTo>
                      <a:pt x="88" y="72"/>
                      <a:pt x="88" y="74"/>
                      <a:pt x="87" y="73"/>
                    </a:cubicBezTo>
                    <a:cubicBezTo>
                      <a:pt x="84" y="71"/>
                      <a:pt x="85" y="70"/>
                      <a:pt x="86" y="69"/>
                    </a:cubicBezTo>
                    <a:cubicBezTo>
                      <a:pt x="81" y="64"/>
                      <a:pt x="77" y="65"/>
                      <a:pt x="74" y="61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68" y="59"/>
                      <a:pt x="65" y="54"/>
                      <a:pt x="59" y="49"/>
                    </a:cubicBezTo>
                    <a:cubicBezTo>
                      <a:pt x="57" y="46"/>
                      <a:pt x="64" y="52"/>
                      <a:pt x="67" y="54"/>
                    </a:cubicBezTo>
                    <a:cubicBezTo>
                      <a:pt x="66" y="52"/>
                      <a:pt x="64" y="50"/>
                      <a:pt x="63" y="49"/>
                    </a:cubicBezTo>
                    <a:cubicBezTo>
                      <a:pt x="60" y="48"/>
                      <a:pt x="55" y="45"/>
                      <a:pt x="52" y="43"/>
                    </a:cubicBezTo>
                    <a:cubicBezTo>
                      <a:pt x="56" y="44"/>
                      <a:pt x="48" y="38"/>
                      <a:pt x="46" y="3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7" name="Freeform 22"/>
              <p:cNvSpPr>
                <a:spLocks/>
              </p:cNvSpPr>
              <p:nvPr/>
            </p:nvSpPr>
            <p:spPr bwMode="auto">
              <a:xfrm>
                <a:off x="1024" y="1912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8" name="Freeform 23"/>
              <p:cNvSpPr>
                <a:spLocks/>
              </p:cNvSpPr>
              <p:nvPr/>
            </p:nvSpPr>
            <p:spPr bwMode="auto">
              <a:xfrm>
                <a:off x="977" y="187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9" name="Freeform 24"/>
              <p:cNvSpPr>
                <a:spLocks/>
              </p:cNvSpPr>
              <p:nvPr/>
            </p:nvSpPr>
            <p:spPr bwMode="auto">
              <a:xfrm>
                <a:off x="1059" y="1958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3 w 5"/>
                  <a:gd name="T3" fmla="*/ 3 h 6"/>
                  <a:gd name="T4" fmla="*/ 0 w 5"/>
                  <a:gd name="T5" fmla="*/ 0 h 6"/>
                  <a:gd name="T6" fmla="*/ 5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0" name="Freeform 25"/>
              <p:cNvSpPr>
                <a:spLocks/>
              </p:cNvSpPr>
              <p:nvPr/>
            </p:nvSpPr>
            <p:spPr bwMode="auto">
              <a:xfrm>
                <a:off x="1086" y="1961"/>
                <a:ext cx="11" cy="14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3"/>
                      <a:pt x="4" y="5"/>
                    </a:cubicBezTo>
                    <a:cubicBezTo>
                      <a:pt x="4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1" name="Freeform 26"/>
              <p:cNvSpPr>
                <a:spLocks/>
              </p:cNvSpPr>
              <p:nvPr/>
            </p:nvSpPr>
            <p:spPr bwMode="auto">
              <a:xfrm>
                <a:off x="1034" y="1961"/>
                <a:ext cx="11" cy="8"/>
              </a:xfrm>
              <a:custGeom>
                <a:avLst/>
                <a:gdLst>
                  <a:gd name="T0" fmla="*/ 2 w 4"/>
                  <a:gd name="T1" fmla="*/ 1 h 3"/>
                  <a:gd name="T2" fmla="*/ 0 w 4"/>
                  <a:gd name="T3" fmla="*/ 1 h 3"/>
                  <a:gd name="T4" fmla="*/ 2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4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2" name="Freeform 27"/>
              <p:cNvSpPr>
                <a:spLocks/>
              </p:cNvSpPr>
              <p:nvPr/>
            </p:nvSpPr>
            <p:spPr bwMode="auto">
              <a:xfrm>
                <a:off x="988" y="1885"/>
                <a:ext cx="19" cy="14"/>
              </a:xfrm>
              <a:custGeom>
                <a:avLst/>
                <a:gdLst>
                  <a:gd name="T0" fmla="*/ 19 w 19"/>
                  <a:gd name="T1" fmla="*/ 14 h 14"/>
                  <a:gd name="T2" fmla="*/ 6 w 19"/>
                  <a:gd name="T3" fmla="*/ 3 h 14"/>
                  <a:gd name="T4" fmla="*/ 0 w 19"/>
                  <a:gd name="T5" fmla="*/ 0 h 14"/>
                  <a:gd name="T6" fmla="*/ 19 w 1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14"/>
                    </a:moveTo>
                    <a:lnTo>
                      <a:pt x="6" y="3"/>
                    </a:lnTo>
                    <a:lnTo>
                      <a:pt x="0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3" name="Freeform 28"/>
              <p:cNvSpPr>
                <a:spLocks/>
              </p:cNvSpPr>
              <p:nvPr/>
            </p:nvSpPr>
            <p:spPr bwMode="auto">
              <a:xfrm>
                <a:off x="857" y="1763"/>
                <a:ext cx="126" cy="127"/>
              </a:xfrm>
              <a:custGeom>
                <a:avLst/>
                <a:gdLst>
                  <a:gd name="T0" fmla="*/ 42 w 46"/>
                  <a:gd name="T1" fmla="*/ 42 h 47"/>
                  <a:gd name="T2" fmla="*/ 28 w 46"/>
                  <a:gd name="T3" fmla="*/ 28 h 47"/>
                  <a:gd name="T4" fmla="*/ 17 w 46"/>
                  <a:gd name="T5" fmla="*/ 22 h 47"/>
                  <a:gd name="T6" fmla="*/ 20 w 46"/>
                  <a:gd name="T7" fmla="*/ 21 h 47"/>
                  <a:gd name="T8" fmla="*/ 6 w 46"/>
                  <a:gd name="T9" fmla="*/ 9 h 47"/>
                  <a:gd name="T10" fmla="*/ 6 w 46"/>
                  <a:gd name="T11" fmla="*/ 13 h 47"/>
                  <a:gd name="T12" fmla="*/ 13 w 46"/>
                  <a:gd name="T13" fmla="*/ 18 h 47"/>
                  <a:gd name="T14" fmla="*/ 12 w 46"/>
                  <a:gd name="T15" fmla="*/ 19 h 47"/>
                  <a:gd name="T16" fmla="*/ 24 w 46"/>
                  <a:gd name="T17" fmla="*/ 26 h 47"/>
                  <a:gd name="T18" fmla="*/ 22 w 46"/>
                  <a:gd name="T19" fmla="*/ 29 h 47"/>
                  <a:gd name="T20" fmla="*/ 20 w 46"/>
                  <a:gd name="T21" fmla="*/ 28 h 47"/>
                  <a:gd name="T22" fmla="*/ 35 w 46"/>
                  <a:gd name="T23" fmla="*/ 40 h 47"/>
                  <a:gd name="T24" fmla="*/ 38 w 46"/>
                  <a:gd name="T25" fmla="*/ 40 h 47"/>
                  <a:gd name="T26" fmla="*/ 38 w 46"/>
                  <a:gd name="T27" fmla="*/ 38 h 47"/>
                  <a:gd name="T28" fmla="*/ 28 w 46"/>
                  <a:gd name="T29" fmla="*/ 31 h 47"/>
                  <a:gd name="T30" fmla="*/ 28 w 46"/>
                  <a:gd name="T31" fmla="*/ 29 h 47"/>
                  <a:gd name="T32" fmla="*/ 24 w 46"/>
                  <a:gd name="T33" fmla="*/ 26 h 47"/>
                  <a:gd name="T34" fmla="*/ 24 w 46"/>
                  <a:gd name="T35" fmla="*/ 24 h 47"/>
                  <a:gd name="T36" fmla="*/ 17 w 46"/>
                  <a:gd name="T37" fmla="*/ 19 h 47"/>
                  <a:gd name="T38" fmla="*/ 18 w 46"/>
                  <a:gd name="T39" fmla="*/ 20 h 47"/>
                  <a:gd name="T40" fmla="*/ 13 w 46"/>
                  <a:gd name="T41" fmla="*/ 16 h 47"/>
                  <a:gd name="T42" fmla="*/ 11 w 46"/>
                  <a:gd name="T43" fmla="*/ 12 h 47"/>
                  <a:gd name="T44" fmla="*/ 11 w 46"/>
                  <a:gd name="T45" fmla="*/ 14 h 47"/>
                  <a:gd name="T46" fmla="*/ 8 w 46"/>
                  <a:gd name="T47" fmla="*/ 9 h 47"/>
                  <a:gd name="T48" fmla="*/ 7 w 46"/>
                  <a:gd name="T49" fmla="*/ 7 h 47"/>
                  <a:gd name="T50" fmla="*/ 6 w 46"/>
                  <a:gd name="T51" fmla="*/ 6 h 47"/>
                  <a:gd name="T52" fmla="*/ 6 w 46"/>
                  <a:gd name="T53" fmla="*/ 6 h 47"/>
                  <a:gd name="T54" fmla="*/ 6 w 46"/>
                  <a:gd name="T55" fmla="*/ 5 h 47"/>
                  <a:gd name="T56" fmla="*/ 6 w 46"/>
                  <a:gd name="T57" fmla="*/ 5 h 47"/>
                  <a:gd name="T58" fmla="*/ 6 w 46"/>
                  <a:gd name="T59" fmla="*/ 5 h 47"/>
                  <a:gd name="T60" fmla="*/ 6 w 46"/>
                  <a:gd name="T61" fmla="*/ 5 h 47"/>
                  <a:gd name="T62" fmla="*/ 1 w 46"/>
                  <a:gd name="T63" fmla="*/ 12 h 47"/>
                  <a:gd name="T64" fmla="*/ 1 w 46"/>
                  <a:gd name="T65" fmla="*/ 12 h 47"/>
                  <a:gd name="T66" fmla="*/ 1 w 46"/>
                  <a:gd name="T67" fmla="*/ 12 h 47"/>
                  <a:gd name="T68" fmla="*/ 1 w 46"/>
                  <a:gd name="T69" fmla="*/ 12 h 47"/>
                  <a:gd name="T70" fmla="*/ 10 w 46"/>
                  <a:gd name="T71" fmla="*/ 19 h 47"/>
                  <a:gd name="T72" fmla="*/ 12 w 46"/>
                  <a:gd name="T73" fmla="*/ 19 h 47"/>
                  <a:gd name="T74" fmla="*/ 4 w 46"/>
                  <a:gd name="T75" fmla="*/ 14 h 47"/>
                  <a:gd name="T76" fmla="*/ 7 w 46"/>
                  <a:gd name="T77" fmla="*/ 12 h 47"/>
                  <a:gd name="T78" fmla="*/ 15 w 46"/>
                  <a:gd name="T79" fmla="*/ 22 h 47"/>
                  <a:gd name="T80" fmla="*/ 28 w 46"/>
                  <a:gd name="T81" fmla="*/ 34 h 47"/>
                  <a:gd name="T82" fmla="*/ 27 w 46"/>
                  <a:gd name="T83" fmla="*/ 34 h 47"/>
                  <a:gd name="T84" fmla="*/ 36 w 46"/>
                  <a:gd name="T85" fmla="*/ 41 h 47"/>
                  <a:gd name="T86" fmla="*/ 34 w 46"/>
                  <a:gd name="T87" fmla="*/ 38 h 47"/>
                  <a:gd name="T88" fmla="*/ 38 w 46"/>
                  <a:gd name="T89" fmla="*/ 40 h 47"/>
                  <a:gd name="T90" fmla="*/ 38 w 46"/>
                  <a:gd name="T91" fmla="*/ 41 h 47"/>
                  <a:gd name="T92" fmla="*/ 46 w 46"/>
                  <a:gd name="T93" fmla="*/ 47 h 47"/>
                  <a:gd name="T94" fmla="*/ 37 w 46"/>
                  <a:gd name="T95" fmla="*/ 40 h 47"/>
                  <a:gd name="T96" fmla="*/ 42 w 46"/>
                  <a:gd name="T97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47">
                    <a:moveTo>
                      <a:pt x="42" y="42"/>
                    </a:moveTo>
                    <a:cubicBezTo>
                      <a:pt x="39" y="37"/>
                      <a:pt x="33" y="32"/>
                      <a:pt x="28" y="28"/>
                    </a:cubicBezTo>
                    <a:cubicBezTo>
                      <a:pt x="19" y="20"/>
                      <a:pt x="25" y="29"/>
                      <a:pt x="17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6" y="17"/>
                      <a:pt x="11" y="12"/>
                      <a:pt x="6" y="9"/>
                    </a:cubicBezTo>
                    <a:cubicBezTo>
                      <a:pt x="0" y="5"/>
                      <a:pt x="4" y="12"/>
                      <a:pt x="6" y="13"/>
                    </a:cubicBezTo>
                    <a:cubicBezTo>
                      <a:pt x="9" y="15"/>
                      <a:pt x="11" y="17"/>
                      <a:pt x="13" y="18"/>
                    </a:cubicBezTo>
                    <a:cubicBezTo>
                      <a:pt x="13" y="19"/>
                      <a:pt x="14" y="21"/>
                      <a:pt x="12" y="19"/>
                    </a:cubicBezTo>
                    <a:cubicBezTo>
                      <a:pt x="17" y="24"/>
                      <a:pt x="17" y="18"/>
                      <a:pt x="24" y="26"/>
                    </a:cubicBezTo>
                    <a:cubicBezTo>
                      <a:pt x="16" y="21"/>
                      <a:pt x="25" y="29"/>
                      <a:pt x="22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5" y="32"/>
                      <a:pt x="32" y="37"/>
                      <a:pt x="35" y="40"/>
                    </a:cubicBezTo>
                    <a:cubicBezTo>
                      <a:pt x="36" y="39"/>
                      <a:pt x="34" y="36"/>
                      <a:pt x="38" y="40"/>
                    </a:cubicBezTo>
                    <a:cubicBezTo>
                      <a:pt x="36" y="38"/>
                      <a:pt x="38" y="38"/>
                      <a:pt x="38" y="38"/>
                    </a:cubicBezTo>
                    <a:cubicBezTo>
                      <a:pt x="33" y="34"/>
                      <a:pt x="31" y="32"/>
                      <a:pt x="28" y="31"/>
                    </a:cubicBezTo>
                    <a:cubicBezTo>
                      <a:pt x="27" y="28"/>
                      <a:pt x="30" y="32"/>
                      <a:pt x="28" y="29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4"/>
                      <a:pt x="28" y="28"/>
                      <a:pt x="24" y="24"/>
                    </a:cubicBezTo>
                    <a:cubicBezTo>
                      <a:pt x="23" y="24"/>
                      <a:pt x="20" y="22"/>
                      <a:pt x="17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18"/>
                      <a:pt x="13" y="14"/>
                      <a:pt x="13" y="16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2"/>
                      <a:pt x="9" y="10"/>
                      <a:pt x="8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0"/>
                      <a:pt x="0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4"/>
                      <a:pt x="6" y="16"/>
                      <a:pt x="10" y="19"/>
                    </a:cubicBezTo>
                    <a:cubicBezTo>
                      <a:pt x="8" y="17"/>
                      <a:pt x="11" y="18"/>
                      <a:pt x="12" y="19"/>
                    </a:cubicBezTo>
                    <a:cubicBezTo>
                      <a:pt x="9" y="15"/>
                      <a:pt x="7" y="15"/>
                      <a:pt x="4" y="14"/>
                    </a:cubicBezTo>
                    <a:cubicBezTo>
                      <a:pt x="4" y="12"/>
                      <a:pt x="10" y="15"/>
                      <a:pt x="7" y="12"/>
                    </a:cubicBezTo>
                    <a:cubicBezTo>
                      <a:pt x="10" y="16"/>
                      <a:pt x="15" y="19"/>
                      <a:pt x="15" y="22"/>
                    </a:cubicBezTo>
                    <a:cubicBezTo>
                      <a:pt x="20" y="28"/>
                      <a:pt x="23" y="28"/>
                      <a:pt x="28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33"/>
                      <a:pt x="31" y="39"/>
                      <a:pt x="36" y="41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6" y="39"/>
                      <a:pt x="38" y="40"/>
                    </a:cubicBezTo>
                    <a:cubicBezTo>
                      <a:pt x="37" y="40"/>
                      <a:pt x="37" y="40"/>
                      <a:pt x="38" y="41"/>
                    </a:cubicBezTo>
                    <a:cubicBezTo>
                      <a:pt x="39" y="41"/>
                      <a:pt x="45" y="46"/>
                      <a:pt x="46" y="47"/>
                    </a:cubicBezTo>
                    <a:cubicBezTo>
                      <a:pt x="44" y="44"/>
                      <a:pt x="40" y="42"/>
                      <a:pt x="37" y="40"/>
                    </a:cubicBezTo>
                    <a:cubicBezTo>
                      <a:pt x="39" y="40"/>
                      <a:pt x="39" y="39"/>
                      <a:pt x="42" y="4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4" name="Freeform 29"/>
              <p:cNvSpPr>
                <a:spLocks/>
              </p:cNvSpPr>
              <p:nvPr/>
            </p:nvSpPr>
            <p:spPr bwMode="auto">
              <a:xfrm>
                <a:off x="906" y="1817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5" name="Freeform 30"/>
              <p:cNvSpPr>
                <a:spLocks/>
              </p:cNvSpPr>
              <p:nvPr/>
            </p:nvSpPr>
            <p:spPr bwMode="auto">
              <a:xfrm>
                <a:off x="980" y="1904"/>
                <a:ext cx="142" cy="120"/>
              </a:xfrm>
              <a:custGeom>
                <a:avLst/>
                <a:gdLst>
                  <a:gd name="T0" fmla="*/ 18 w 52"/>
                  <a:gd name="T1" fmla="*/ 14 h 44"/>
                  <a:gd name="T2" fmla="*/ 19 w 52"/>
                  <a:gd name="T3" fmla="*/ 17 h 44"/>
                  <a:gd name="T4" fmla="*/ 21 w 52"/>
                  <a:gd name="T5" fmla="*/ 14 h 44"/>
                  <a:gd name="T6" fmla="*/ 28 w 52"/>
                  <a:gd name="T7" fmla="*/ 20 h 44"/>
                  <a:gd name="T8" fmla="*/ 26 w 52"/>
                  <a:gd name="T9" fmla="*/ 22 h 44"/>
                  <a:gd name="T10" fmla="*/ 32 w 52"/>
                  <a:gd name="T11" fmla="*/ 29 h 44"/>
                  <a:gd name="T12" fmla="*/ 33 w 52"/>
                  <a:gd name="T13" fmla="*/ 27 h 44"/>
                  <a:gd name="T14" fmla="*/ 41 w 52"/>
                  <a:gd name="T15" fmla="*/ 33 h 44"/>
                  <a:gd name="T16" fmla="*/ 37 w 52"/>
                  <a:gd name="T17" fmla="*/ 31 h 44"/>
                  <a:gd name="T18" fmla="*/ 40 w 52"/>
                  <a:gd name="T19" fmla="*/ 36 h 44"/>
                  <a:gd name="T20" fmla="*/ 46 w 52"/>
                  <a:gd name="T21" fmla="*/ 41 h 44"/>
                  <a:gd name="T22" fmla="*/ 50 w 52"/>
                  <a:gd name="T23" fmla="*/ 40 h 44"/>
                  <a:gd name="T24" fmla="*/ 48 w 52"/>
                  <a:gd name="T25" fmla="*/ 38 h 44"/>
                  <a:gd name="T26" fmla="*/ 44 w 52"/>
                  <a:gd name="T27" fmla="*/ 36 h 44"/>
                  <a:gd name="T28" fmla="*/ 37 w 52"/>
                  <a:gd name="T29" fmla="*/ 34 h 44"/>
                  <a:gd name="T30" fmla="*/ 43 w 52"/>
                  <a:gd name="T31" fmla="*/ 38 h 44"/>
                  <a:gd name="T32" fmla="*/ 45 w 52"/>
                  <a:gd name="T33" fmla="*/ 37 h 44"/>
                  <a:gd name="T34" fmla="*/ 48 w 52"/>
                  <a:gd name="T35" fmla="*/ 40 h 44"/>
                  <a:gd name="T36" fmla="*/ 48 w 52"/>
                  <a:gd name="T37" fmla="*/ 40 h 44"/>
                  <a:gd name="T38" fmla="*/ 49 w 52"/>
                  <a:gd name="T39" fmla="*/ 40 h 44"/>
                  <a:gd name="T40" fmla="*/ 47 w 52"/>
                  <a:gd name="T41" fmla="*/ 41 h 44"/>
                  <a:gd name="T42" fmla="*/ 45 w 52"/>
                  <a:gd name="T43" fmla="*/ 40 h 44"/>
                  <a:gd name="T44" fmla="*/ 47 w 52"/>
                  <a:gd name="T45" fmla="*/ 42 h 44"/>
                  <a:gd name="T46" fmla="*/ 48 w 52"/>
                  <a:gd name="T47" fmla="*/ 38 h 44"/>
                  <a:gd name="T48" fmla="*/ 43 w 52"/>
                  <a:gd name="T49" fmla="*/ 33 h 44"/>
                  <a:gd name="T50" fmla="*/ 33 w 52"/>
                  <a:gd name="T51" fmla="*/ 23 h 44"/>
                  <a:gd name="T52" fmla="*/ 12 w 52"/>
                  <a:gd name="T53" fmla="*/ 4 h 44"/>
                  <a:gd name="T54" fmla="*/ 18 w 52"/>
                  <a:gd name="T55" fmla="*/ 9 h 44"/>
                  <a:gd name="T56" fmla="*/ 12 w 52"/>
                  <a:gd name="T57" fmla="*/ 5 h 44"/>
                  <a:gd name="T58" fmla="*/ 13 w 52"/>
                  <a:gd name="T59" fmla="*/ 9 h 44"/>
                  <a:gd name="T60" fmla="*/ 10 w 52"/>
                  <a:gd name="T61" fmla="*/ 6 h 44"/>
                  <a:gd name="T62" fmla="*/ 9 w 52"/>
                  <a:gd name="T63" fmla="*/ 7 h 44"/>
                  <a:gd name="T64" fmla="*/ 0 w 52"/>
                  <a:gd name="T65" fmla="*/ 0 h 44"/>
                  <a:gd name="T66" fmla="*/ 14 w 52"/>
                  <a:gd name="T67" fmla="*/ 14 h 44"/>
                  <a:gd name="T68" fmla="*/ 18 w 52"/>
                  <a:gd name="T69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" h="44">
                    <a:moveTo>
                      <a:pt x="18" y="14"/>
                    </a:moveTo>
                    <a:cubicBezTo>
                      <a:pt x="21" y="17"/>
                      <a:pt x="16" y="14"/>
                      <a:pt x="19" y="17"/>
                    </a:cubicBezTo>
                    <a:cubicBezTo>
                      <a:pt x="23" y="20"/>
                      <a:pt x="17" y="12"/>
                      <a:pt x="21" y="14"/>
                    </a:cubicBezTo>
                    <a:cubicBezTo>
                      <a:pt x="22" y="17"/>
                      <a:pt x="27" y="19"/>
                      <a:pt x="28" y="20"/>
                    </a:cubicBezTo>
                    <a:cubicBezTo>
                      <a:pt x="26" y="19"/>
                      <a:pt x="25" y="21"/>
                      <a:pt x="26" y="22"/>
                    </a:cubicBezTo>
                    <a:cubicBezTo>
                      <a:pt x="27" y="23"/>
                      <a:pt x="30" y="26"/>
                      <a:pt x="32" y="29"/>
                    </a:cubicBezTo>
                    <a:cubicBezTo>
                      <a:pt x="27" y="23"/>
                      <a:pt x="37" y="32"/>
                      <a:pt x="33" y="27"/>
                    </a:cubicBezTo>
                    <a:cubicBezTo>
                      <a:pt x="34" y="26"/>
                      <a:pt x="39" y="31"/>
                      <a:pt x="41" y="33"/>
                    </a:cubicBezTo>
                    <a:cubicBezTo>
                      <a:pt x="40" y="34"/>
                      <a:pt x="39" y="32"/>
                      <a:pt x="37" y="31"/>
                    </a:cubicBezTo>
                    <a:cubicBezTo>
                      <a:pt x="35" y="31"/>
                      <a:pt x="40" y="35"/>
                      <a:pt x="40" y="36"/>
                    </a:cubicBezTo>
                    <a:cubicBezTo>
                      <a:pt x="41" y="37"/>
                      <a:pt x="44" y="39"/>
                      <a:pt x="46" y="41"/>
                    </a:cubicBezTo>
                    <a:cubicBezTo>
                      <a:pt x="47" y="40"/>
                      <a:pt x="45" y="44"/>
                      <a:pt x="50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39" y="33"/>
                      <a:pt x="36" y="31"/>
                      <a:pt x="37" y="34"/>
                    </a:cubicBezTo>
                    <a:cubicBezTo>
                      <a:pt x="38" y="36"/>
                      <a:pt x="41" y="37"/>
                      <a:pt x="43" y="38"/>
                    </a:cubicBezTo>
                    <a:cubicBezTo>
                      <a:pt x="37" y="33"/>
                      <a:pt x="44" y="37"/>
                      <a:pt x="45" y="37"/>
                    </a:cubicBezTo>
                    <a:cubicBezTo>
                      <a:pt x="46" y="38"/>
                      <a:pt x="47" y="39"/>
                      <a:pt x="48" y="40"/>
                    </a:cubicBezTo>
                    <a:cubicBezTo>
                      <a:pt x="48" y="42"/>
                      <a:pt x="47" y="39"/>
                      <a:pt x="48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7" y="43"/>
                      <a:pt x="48" y="41"/>
                      <a:pt x="47" y="41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52" y="38"/>
                      <a:pt x="47" y="39"/>
                      <a:pt x="48" y="38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0"/>
                      <a:pt x="37" y="27"/>
                      <a:pt x="33" y="23"/>
                    </a:cubicBezTo>
                    <a:cubicBezTo>
                      <a:pt x="26" y="17"/>
                      <a:pt x="19" y="10"/>
                      <a:pt x="12" y="4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4" y="7"/>
                      <a:pt x="12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7"/>
                      <a:pt x="10" y="6"/>
                      <a:pt x="10" y="6"/>
                    </a:cubicBezTo>
                    <a:cubicBezTo>
                      <a:pt x="8" y="4"/>
                      <a:pt x="8" y="6"/>
                      <a:pt x="9" y="7"/>
                    </a:cubicBezTo>
                    <a:cubicBezTo>
                      <a:pt x="4" y="4"/>
                      <a:pt x="4" y="2"/>
                      <a:pt x="0" y="0"/>
                    </a:cubicBezTo>
                    <a:cubicBezTo>
                      <a:pt x="6" y="8"/>
                      <a:pt x="7" y="5"/>
                      <a:pt x="14" y="14"/>
                    </a:cubicBezTo>
                    <a:lnTo>
                      <a:pt x="18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6" name="Freeform 31"/>
              <p:cNvSpPr>
                <a:spLocks/>
              </p:cNvSpPr>
              <p:nvPr/>
            </p:nvSpPr>
            <p:spPr bwMode="auto">
              <a:xfrm>
                <a:off x="983" y="1899"/>
                <a:ext cx="8" cy="8"/>
              </a:xfrm>
              <a:custGeom>
                <a:avLst/>
                <a:gdLst>
                  <a:gd name="T0" fmla="*/ 2 w 8"/>
                  <a:gd name="T1" fmla="*/ 5 h 8"/>
                  <a:gd name="T2" fmla="*/ 8 w 8"/>
                  <a:gd name="T3" fmla="*/ 8 h 8"/>
                  <a:gd name="T4" fmla="*/ 0 w 8"/>
                  <a:gd name="T5" fmla="*/ 0 h 8"/>
                  <a:gd name="T6" fmla="*/ 2 w 8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5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7" name="Freeform 32"/>
              <p:cNvSpPr>
                <a:spLocks/>
              </p:cNvSpPr>
              <p:nvPr/>
            </p:nvSpPr>
            <p:spPr bwMode="auto">
              <a:xfrm>
                <a:off x="996" y="1899"/>
                <a:ext cx="9" cy="10"/>
              </a:xfrm>
              <a:custGeom>
                <a:avLst/>
                <a:gdLst>
                  <a:gd name="T0" fmla="*/ 2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3" y="4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8" name="Freeform 33"/>
              <p:cNvSpPr>
                <a:spLocks/>
              </p:cNvSpPr>
              <p:nvPr/>
            </p:nvSpPr>
            <p:spPr bwMode="auto">
              <a:xfrm>
                <a:off x="1097" y="2007"/>
                <a:ext cx="22" cy="25"/>
              </a:xfrm>
              <a:custGeom>
                <a:avLst/>
                <a:gdLst>
                  <a:gd name="T0" fmla="*/ 1 w 8"/>
                  <a:gd name="T1" fmla="*/ 2 h 9"/>
                  <a:gd name="T2" fmla="*/ 3 w 8"/>
                  <a:gd name="T3" fmla="*/ 4 h 9"/>
                  <a:gd name="T4" fmla="*/ 4 w 8"/>
                  <a:gd name="T5" fmla="*/ 5 h 9"/>
                  <a:gd name="T6" fmla="*/ 4 w 8"/>
                  <a:gd name="T7" fmla="*/ 5 h 9"/>
                  <a:gd name="T8" fmla="*/ 4 w 8"/>
                  <a:gd name="T9" fmla="*/ 5 h 9"/>
                  <a:gd name="T10" fmla="*/ 4 w 8"/>
                  <a:gd name="T11" fmla="*/ 5 h 9"/>
                  <a:gd name="T12" fmla="*/ 4 w 8"/>
                  <a:gd name="T13" fmla="*/ 5 h 9"/>
                  <a:gd name="T14" fmla="*/ 4 w 8"/>
                  <a:gd name="T15" fmla="*/ 5 h 9"/>
                  <a:gd name="T16" fmla="*/ 8 w 8"/>
                  <a:gd name="T17" fmla="*/ 1 h 9"/>
                  <a:gd name="T18" fmla="*/ 8 w 8"/>
                  <a:gd name="T19" fmla="*/ 1 h 9"/>
                  <a:gd name="T20" fmla="*/ 8 w 8"/>
                  <a:gd name="T21" fmla="*/ 1 h 9"/>
                  <a:gd name="T22" fmla="*/ 8 w 8"/>
                  <a:gd name="T23" fmla="*/ 1 h 9"/>
                  <a:gd name="T24" fmla="*/ 7 w 8"/>
                  <a:gd name="T25" fmla="*/ 0 h 9"/>
                  <a:gd name="T26" fmla="*/ 6 w 8"/>
                  <a:gd name="T27" fmla="*/ 0 h 9"/>
                  <a:gd name="T28" fmla="*/ 7 w 8"/>
                  <a:gd name="T29" fmla="*/ 1 h 9"/>
                  <a:gd name="T30" fmla="*/ 7 w 8"/>
                  <a:gd name="T31" fmla="*/ 1 h 9"/>
                  <a:gd name="T32" fmla="*/ 7 w 8"/>
                  <a:gd name="T33" fmla="*/ 1 h 9"/>
                  <a:gd name="T34" fmla="*/ 7 w 8"/>
                  <a:gd name="T35" fmla="*/ 1 h 9"/>
                  <a:gd name="T36" fmla="*/ 7 w 8"/>
                  <a:gd name="T37" fmla="*/ 1 h 9"/>
                  <a:gd name="T38" fmla="*/ 7 w 8"/>
                  <a:gd name="T39" fmla="*/ 1 h 9"/>
                  <a:gd name="T40" fmla="*/ 4 w 8"/>
                  <a:gd name="T41" fmla="*/ 5 h 9"/>
                  <a:gd name="T42" fmla="*/ 4 w 8"/>
                  <a:gd name="T43" fmla="*/ 5 h 9"/>
                  <a:gd name="T44" fmla="*/ 4 w 8"/>
                  <a:gd name="T45" fmla="*/ 5 h 9"/>
                  <a:gd name="T46" fmla="*/ 4 w 8"/>
                  <a:gd name="T47" fmla="*/ 5 h 9"/>
                  <a:gd name="T48" fmla="*/ 4 w 8"/>
                  <a:gd name="T49" fmla="*/ 4 h 9"/>
                  <a:gd name="T50" fmla="*/ 4 w 8"/>
                  <a:gd name="T51" fmla="*/ 4 h 9"/>
                  <a:gd name="T52" fmla="*/ 3 w 8"/>
                  <a:gd name="T53" fmla="*/ 3 h 9"/>
                  <a:gd name="T54" fmla="*/ 1 w 8"/>
                  <a:gd name="T5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0" y="9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8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9" name="Freeform 34"/>
              <p:cNvSpPr>
                <a:spLocks/>
              </p:cNvSpPr>
              <p:nvPr/>
            </p:nvSpPr>
            <p:spPr bwMode="auto">
              <a:xfrm>
                <a:off x="1032" y="1953"/>
                <a:ext cx="54" cy="43"/>
              </a:xfrm>
              <a:custGeom>
                <a:avLst/>
                <a:gdLst>
                  <a:gd name="T0" fmla="*/ 0 w 20"/>
                  <a:gd name="T1" fmla="*/ 0 h 16"/>
                  <a:gd name="T2" fmla="*/ 15 w 20"/>
                  <a:gd name="T3" fmla="*/ 14 h 16"/>
                  <a:gd name="T4" fmla="*/ 18 w 20"/>
                  <a:gd name="T5" fmla="*/ 11 h 16"/>
                  <a:gd name="T6" fmla="*/ 10 w 20"/>
                  <a:gd name="T7" fmla="*/ 7 h 16"/>
                  <a:gd name="T8" fmla="*/ 1 w 20"/>
                  <a:gd name="T9" fmla="*/ 0 h 16"/>
                  <a:gd name="T10" fmla="*/ 0 w 20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6"/>
                      <a:pt x="9" y="7"/>
                      <a:pt x="15" y="14"/>
                    </a:cubicBezTo>
                    <a:cubicBezTo>
                      <a:pt x="20" y="16"/>
                      <a:pt x="16" y="11"/>
                      <a:pt x="18" y="11"/>
                    </a:cubicBezTo>
                    <a:cubicBezTo>
                      <a:pt x="15" y="8"/>
                      <a:pt x="13" y="10"/>
                      <a:pt x="10" y="7"/>
                    </a:cubicBezTo>
                    <a:cubicBezTo>
                      <a:pt x="9" y="5"/>
                      <a:pt x="4" y="3"/>
                      <a:pt x="1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0" name="Freeform 35"/>
              <p:cNvSpPr>
                <a:spLocks/>
              </p:cNvSpPr>
              <p:nvPr/>
            </p:nvSpPr>
            <p:spPr bwMode="auto">
              <a:xfrm>
                <a:off x="836" y="1771"/>
                <a:ext cx="218" cy="193"/>
              </a:xfrm>
              <a:custGeom>
                <a:avLst/>
                <a:gdLst>
                  <a:gd name="T0" fmla="*/ 53 w 80"/>
                  <a:gd name="T1" fmla="*/ 46 h 71"/>
                  <a:gd name="T2" fmla="*/ 45 w 80"/>
                  <a:gd name="T3" fmla="*/ 39 h 71"/>
                  <a:gd name="T4" fmla="*/ 49 w 80"/>
                  <a:gd name="T5" fmla="*/ 42 h 71"/>
                  <a:gd name="T6" fmla="*/ 44 w 80"/>
                  <a:gd name="T7" fmla="*/ 36 h 71"/>
                  <a:gd name="T8" fmla="*/ 44 w 80"/>
                  <a:gd name="T9" fmla="*/ 37 h 71"/>
                  <a:gd name="T10" fmla="*/ 30 w 80"/>
                  <a:gd name="T11" fmla="*/ 25 h 71"/>
                  <a:gd name="T12" fmla="*/ 26 w 80"/>
                  <a:gd name="T13" fmla="*/ 24 h 71"/>
                  <a:gd name="T14" fmla="*/ 19 w 80"/>
                  <a:gd name="T15" fmla="*/ 13 h 71"/>
                  <a:gd name="T16" fmla="*/ 19 w 80"/>
                  <a:gd name="T17" fmla="*/ 18 h 71"/>
                  <a:gd name="T18" fmla="*/ 5 w 80"/>
                  <a:gd name="T19" fmla="*/ 2 h 71"/>
                  <a:gd name="T20" fmla="*/ 8 w 80"/>
                  <a:gd name="T21" fmla="*/ 5 h 71"/>
                  <a:gd name="T22" fmla="*/ 5 w 80"/>
                  <a:gd name="T23" fmla="*/ 1 h 71"/>
                  <a:gd name="T24" fmla="*/ 4 w 80"/>
                  <a:gd name="T25" fmla="*/ 0 h 71"/>
                  <a:gd name="T26" fmla="*/ 3 w 80"/>
                  <a:gd name="T27" fmla="*/ 3 h 71"/>
                  <a:gd name="T28" fmla="*/ 6 w 80"/>
                  <a:gd name="T29" fmla="*/ 5 h 71"/>
                  <a:gd name="T30" fmla="*/ 5 w 80"/>
                  <a:gd name="T31" fmla="*/ 6 h 71"/>
                  <a:gd name="T32" fmla="*/ 18 w 80"/>
                  <a:gd name="T33" fmla="*/ 16 h 71"/>
                  <a:gd name="T34" fmla="*/ 16 w 80"/>
                  <a:gd name="T35" fmla="*/ 16 h 71"/>
                  <a:gd name="T36" fmla="*/ 41 w 80"/>
                  <a:gd name="T37" fmla="*/ 35 h 71"/>
                  <a:gd name="T38" fmla="*/ 44 w 80"/>
                  <a:gd name="T39" fmla="*/ 39 h 71"/>
                  <a:gd name="T40" fmla="*/ 44 w 80"/>
                  <a:gd name="T41" fmla="*/ 34 h 71"/>
                  <a:gd name="T42" fmla="*/ 54 w 80"/>
                  <a:gd name="T43" fmla="*/ 43 h 71"/>
                  <a:gd name="T44" fmla="*/ 50 w 80"/>
                  <a:gd name="T45" fmla="*/ 43 h 71"/>
                  <a:gd name="T46" fmla="*/ 56 w 80"/>
                  <a:gd name="T47" fmla="*/ 47 h 71"/>
                  <a:gd name="T48" fmla="*/ 59 w 80"/>
                  <a:gd name="T49" fmla="*/ 52 h 71"/>
                  <a:gd name="T50" fmla="*/ 71 w 80"/>
                  <a:gd name="T51" fmla="*/ 58 h 71"/>
                  <a:gd name="T52" fmla="*/ 78 w 80"/>
                  <a:gd name="T53" fmla="*/ 64 h 71"/>
                  <a:gd name="T54" fmla="*/ 75 w 80"/>
                  <a:gd name="T55" fmla="*/ 58 h 71"/>
                  <a:gd name="T56" fmla="*/ 40 w 80"/>
                  <a:gd name="T57" fmla="*/ 29 h 71"/>
                  <a:gd name="T58" fmla="*/ 30 w 80"/>
                  <a:gd name="T59" fmla="*/ 23 h 71"/>
                  <a:gd name="T60" fmla="*/ 30 w 80"/>
                  <a:gd name="T61" fmla="*/ 20 h 71"/>
                  <a:gd name="T62" fmla="*/ 29 w 80"/>
                  <a:gd name="T63" fmla="*/ 21 h 71"/>
                  <a:gd name="T64" fmla="*/ 24 w 80"/>
                  <a:gd name="T65" fmla="*/ 16 h 71"/>
                  <a:gd name="T66" fmla="*/ 20 w 80"/>
                  <a:gd name="T67" fmla="*/ 14 h 71"/>
                  <a:gd name="T68" fmla="*/ 18 w 80"/>
                  <a:gd name="T69" fmla="*/ 10 h 71"/>
                  <a:gd name="T70" fmla="*/ 4 w 80"/>
                  <a:gd name="T71" fmla="*/ 0 h 71"/>
                  <a:gd name="T72" fmla="*/ 15 w 80"/>
                  <a:gd name="T73" fmla="*/ 14 h 71"/>
                  <a:gd name="T74" fmla="*/ 42 w 80"/>
                  <a:gd name="T75" fmla="*/ 40 h 71"/>
                  <a:gd name="T76" fmla="*/ 41 w 80"/>
                  <a:gd name="T77" fmla="*/ 38 h 71"/>
                  <a:gd name="T78" fmla="*/ 62 w 80"/>
                  <a:gd name="T79" fmla="*/ 56 h 71"/>
                  <a:gd name="T80" fmla="*/ 66 w 80"/>
                  <a:gd name="T81" fmla="*/ 57 h 71"/>
                  <a:gd name="T82" fmla="*/ 63 w 80"/>
                  <a:gd name="T83" fmla="*/ 59 h 71"/>
                  <a:gd name="T84" fmla="*/ 70 w 80"/>
                  <a:gd name="T85" fmla="*/ 64 h 71"/>
                  <a:gd name="T86" fmla="*/ 66 w 80"/>
                  <a:gd name="T87" fmla="*/ 60 h 71"/>
                  <a:gd name="T88" fmla="*/ 73 w 80"/>
                  <a:gd name="T89" fmla="*/ 67 h 71"/>
                  <a:gd name="T90" fmla="*/ 70 w 80"/>
                  <a:gd name="T91" fmla="*/ 60 h 71"/>
                  <a:gd name="T92" fmla="*/ 54 w 80"/>
                  <a:gd name="T93" fmla="*/ 44 h 71"/>
                  <a:gd name="T94" fmla="*/ 53 w 80"/>
                  <a:gd name="T95" fmla="*/ 4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0" h="71">
                    <a:moveTo>
                      <a:pt x="53" y="46"/>
                    </a:moveTo>
                    <a:cubicBezTo>
                      <a:pt x="50" y="43"/>
                      <a:pt x="47" y="42"/>
                      <a:pt x="45" y="39"/>
                    </a:cubicBezTo>
                    <a:cubicBezTo>
                      <a:pt x="46" y="39"/>
                      <a:pt x="48" y="40"/>
                      <a:pt x="49" y="42"/>
                    </a:cubicBezTo>
                    <a:cubicBezTo>
                      <a:pt x="49" y="39"/>
                      <a:pt x="46" y="39"/>
                      <a:pt x="44" y="36"/>
                    </a:cubicBezTo>
                    <a:cubicBezTo>
                      <a:pt x="44" y="36"/>
                      <a:pt x="45" y="37"/>
                      <a:pt x="44" y="37"/>
                    </a:cubicBezTo>
                    <a:cubicBezTo>
                      <a:pt x="37" y="30"/>
                      <a:pt x="39" y="34"/>
                      <a:pt x="30" y="25"/>
                    </a:cubicBezTo>
                    <a:cubicBezTo>
                      <a:pt x="28" y="24"/>
                      <a:pt x="27" y="23"/>
                      <a:pt x="26" y="24"/>
                    </a:cubicBezTo>
                    <a:cubicBezTo>
                      <a:pt x="22" y="17"/>
                      <a:pt x="24" y="20"/>
                      <a:pt x="19" y="13"/>
                    </a:cubicBezTo>
                    <a:cubicBezTo>
                      <a:pt x="19" y="14"/>
                      <a:pt x="20" y="17"/>
                      <a:pt x="19" y="18"/>
                    </a:cubicBezTo>
                    <a:cubicBezTo>
                      <a:pt x="11" y="7"/>
                      <a:pt x="9" y="9"/>
                      <a:pt x="5" y="2"/>
                    </a:cubicBezTo>
                    <a:cubicBezTo>
                      <a:pt x="6" y="3"/>
                      <a:pt x="7" y="3"/>
                      <a:pt x="8" y="5"/>
                    </a:cubicBezTo>
                    <a:cubicBezTo>
                      <a:pt x="8" y="4"/>
                      <a:pt x="7" y="3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4"/>
                      <a:pt x="4" y="2"/>
                      <a:pt x="3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8"/>
                      <a:pt x="15" y="11"/>
                      <a:pt x="18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25" y="21"/>
                      <a:pt x="34" y="29"/>
                      <a:pt x="41" y="35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54" y="46"/>
                      <a:pt x="36" y="30"/>
                      <a:pt x="44" y="34"/>
                    </a:cubicBezTo>
                    <a:cubicBezTo>
                      <a:pt x="43" y="38"/>
                      <a:pt x="49" y="38"/>
                      <a:pt x="54" y="43"/>
                    </a:cubicBezTo>
                    <a:cubicBezTo>
                      <a:pt x="56" y="47"/>
                      <a:pt x="48" y="39"/>
                      <a:pt x="50" y="43"/>
                    </a:cubicBezTo>
                    <a:cubicBezTo>
                      <a:pt x="52" y="43"/>
                      <a:pt x="53" y="45"/>
                      <a:pt x="56" y="47"/>
                    </a:cubicBezTo>
                    <a:cubicBezTo>
                      <a:pt x="55" y="48"/>
                      <a:pt x="62" y="52"/>
                      <a:pt x="59" y="52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60"/>
                      <a:pt x="75" y="63"/>
                      <a:pt x="78" y="64"/>
                    </a:cubicBezTo>
                    <a:cubicBezTo>
                      <a:pt x="72" y="60"/>
                      <a:pt x="80" y="64"/>
                      <a:pt x="75" y="58"/>
                    </a:cubicBezTo>
                    <a:cubicBezTo>
                      <a:pt x="65" y="51"/>
                      <a:pt x="50" y="39"/>
                      <a:pt x="40" y="29"/>
                    </a:cubicBezTo>
                    <a:cubicBezTo>
                      <a:pt x="37" y="29"/>
                      <a:pt x="33" y="23"/>
                      <a:pt x="30" y="23"/>
                    </a:cubicBezTo>
                    <a:cubicBezTo>
                      <a:pt x="30" y="22"/>
                      <a:pt x="30" y="21"/>
                      <a:pt x="30" y="20"/>
                    </a:cubicBezTo>
                    <a:cubicBezTo>
                      <a:pt x="22" y="14"/>
                      <a:pt x="31" y="22"/>
                      <a:pt x="29" y="21"/>
                    </a:cubicBezTo>
                    <a:cubicBezTo>
                      <a:pt x="25" y="19"/>
                      <a:pt x="24" y="16"/>
                      <a:pt x="24" y="16"/>
                    </a:cubicBezTo>
                    <a:cubicBezTo>
                      <a:pt x="19" y="11"/>
                      <a:pt x="23" y="16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4" y="7"/>
                      <a:pt x="9" y="4"/>
                      <a:pt x="4" y="0"/>
                    </a:cubicBezTo>
                    <a:cubicBezTo>
                      <a:pt x="3" y="7"/>
                      <a:pt x="11" y="9"/>
                      <a:pt x="15" y="14"/>
                    </a:cubicBezTo>
                    <a:cubicBezTo>
                      <a:pt x="24" y="23"/>
                      <a:pt x="33" y="32"/>
                      <a:pt x="42" y="40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9" y="46"/>
                      <a:pt x="57" y="47"/>
                      <a:pt x="62" y="56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4" y="56"/>
                      <a:pt x="66" y="60"/>
                      <a:pt x="63" y="59"/>
                    </a:cubicBezTo>
                    <a:cubicBezTo>
                      <a:pt x="65" y="60"/>
                      <a:pt x="67" y="63"/>
                      <a:pt x="70" y="64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70" y="62"/>
                      <a:pt x="73" y="65"/>
                      <a:pt x="73" y="67"/>
                    </a:cubicBezTo>
                    <a:cubicBezTo>
                      <a:pt x="80" y="71"/>
                      <a:pt x="71" y="62"/>
                      <a:pt x="70" y="60"/>
                    </a:cubicBezTo>
                    <a:cubicBezTo>
                      <a:pt x="60" y="54"/>
                      <a:pt x="63" y="50"/>
                      <a:pt x="54" y="44"/>
                    </a:cubicBezTo>
                    <a:cubicBezTo>
                      <a:pt x="49" y="40"/>
                      <a:pt x="54" y="46"/>
                      <a:pt x="53" y="4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1" name="Freeform 36"/>
              <p:cNvSpPr>
                <a:spLocks/>
              </p:cNvSpPr>
              <p:nvPr/>
            </p:nvSpPr>
            <p:spPr bwMode="auto">
              <a:xfrm>
                <a:off x="1002" y="192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2" name="Freeform 37"/>
              <p:cNvSpPr>
                <a:spLocks/>
              </p:cNvSpPr>
              <p:nvPr/>
            </p:nvSpPr>
            <p:spPr bwMode="auto">
              <a:xfrm>
                <a:off x="1048" y="194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3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3" name="Rectangle 38"/>
              <p:cNvSpPr>
                <a:spLocks noChangeArrowheads="1"/>
              </p:cNvSpPr>
              <p:nvPr/>
            </p:nvSpPr>
            <p:spPr bwMode="auto">
              <a:xfrm>
                <a:off x="1034" y="1953"/>
                <a:ext cx="1" cy="1"/>
              </a:xfrm>
              <a:prstGeom prst="rect">
                <a:avLst/>
              </a:pr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4" name="Freeform 39"/>
              <p:cNvSpPr>
                <a:spLocks/>
              </p:cNvSpPr>
              <p:nvPr/>
            </p:nvSpPr>
            <p:spPr bwMode="auto">
              <a:xfrm>
                <a:off x="1045" y="194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0 w 6"/>
                  <a:gd name="T3" fmla="*/ 0 h 5"/>
                  <a:gd name="T4" fmla="*/ 0 w 6"/>
                  <a:gd name="T5" fmla="*/ 2 h 5"/>
                  <a:gd name="T6" fmla="*/ 6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5" name="Freeform 40"/>
              <p:cNvSpPr>
                <a:spLocks/>
              </p:cNvSpPr>
              <p:nvPr/>
            </p:nvSpPr>
            <p:spPr bwMode="auto">
              <a:xfrm>
                <a:off x="1108" y="199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6" name="Freeform 41"/>
              <p:cNvSpPr>
                <a:spLocks/>
              </p:cNvSpPr>
              <p:nvPr/>
            </p:nvSpPr>
            <p:spPr bwMode="auto">
              <a:xfrm>
                <a:off x="931" y="184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7" name="Freeform 42"/>
              <p:cNvSpPr>
                <a:spLocks/>
              </p:cNvSpPr>
              <p:nvPr/>
            </p:nvSpPr>
            <p:spPr bwMode="auto">
              <a:xfrm>
                <a:off x="833" y="1763"/>
                <a:ext cx="275" cy="244"/>
              </a:xfrm>
              <a:custGeom>
                <a:avLst/>
                <a:gdLst>
                  <a:gd name="T0" fmla="*/ 47 w 101"/>
                  <a:gd name="T1" fmla="*/ 48 h 90"/>
                  <a:gd name="T2" fmla="*/ 41 w 101"/>
                  <a:gd name="T3" fmla="*/ 46 h 90"/>
                  <a:gd name="T4" fmla="*/ 50 w 101"/>
                  <a:gd name="T5" fmla="*/ 54 h 90"/>
                  <a:gd name="T6" fmla="*/ 65 w 101"/>
                  <a:gd name="T7" fmla="*/ 64 h 90"/>
                  <a:gd name="T8" fmla="*/ 83 w 101"/>
                  <a:gd name="T9" fmla="*/ 78 h 90"/>
                  <a:gd name="T10" fmla="*/ 91 w 101"/>
                  <a:gd name="T11" fmla="*/ 85 h 90"/>
                  <a:gd name="T12" fmla="*/ 92 w 101"/>
                  <a:gd name="T13" fmla="*/ 83 h 90"/>
                  <a:gd name="T14" fmla="*/ 73 w 101"/>
                  <a:gd name="T15" fmla="*/ 68 h 90"/>
                  <a:gd name="T16" fmla="*/ 54 w 101"/>
                  <a:gd name="T17" fmla="*/ 50 h 90"/>
                  <a:gd name="T18" fmla="*/ 48 w 101"/>
                  <a:gd name="T19" fmla="*/ 43 h 90"/>
                  <a:gd name="T20" fmla="*/ 35 w 101"/>
                  <a:gd name="T21" fmla="*/ 32 h 90"/>
                  <a:gd name="T22" fmla="*/ 19 w 101"/>
                  <a:gd name="T23" fmla="*/ 16 h 90"/>
                  <a:gd name="T24" fmla="*/ 5 w 101"/>
                  <a:gd name="T25" fmla="*/ 10 h 90"/>
                  <a:gd name="T26" fmla="*/ 20 w 101"/>
                  <a:gd name="T27" fmla="*/ 16 h 90"/>
                  <a:gd name="T28" fmla="*/ 2 w 101"/>
                  <a:gd name="T29" fmla="*/ 3 h 90"/>
                  <a:gd name="T30" fmla="*/ 7 w 101"/>
                  <a:gd name="T31" fmla="*/ 10 h 90"/>
                  <a:gd name="T32" fmla="*/ 22 w 101"/>
                  <a:gd name="T33" fmla="*/ 22 h 90"/>
                  <a:gd name="T34" fmla="*/ 42 w 101"/>
                  <a:gd name="T35" fmla="*/ 37 h 90"/>
                  <a:gd name="T36" fmla="*/ 68 w 101"/>
                  <a:gd name="T37" fmla="*/ 57 h 90"/>
                  <a:gd name="T38" fmla="*/ 55 w 101"/>
                  <a:gd name="T39" fmla="*/ 52 h 90"/>
                  <a:gd name="T40" fmla="*/ 69 w 101"/>
                  <a:gd name="T41" fmla="*/ 64 h 90"/>
                  <a:gd name="T42" fmla="*/ 80 w 101"/>
                  <a:gd name="T43" fmla="*/ 72 h 90"/>
                  <a:gd name="T44" fmla="*/ 85 w 101"/>
                  <a:gd name="T45" fmla="*/ 71 h 90"/>
                  <a:gd name="T46" fmla="*/ 100 w 101"/>
                  <a:gd name="T47" fmla="*/ 87 h 90"/>
                  <a:gd name="T48" fmla="*/ 96 w 101"/>
                  <a:gd name="T49" fmla="*/ 85 h 90"/>
                  <a:gd name="T50" fmla="*/ 94 w 101"/>
                  <a:gd name="T51" fmla="*/ 78 h 90"/>
                  <a:gd name="T52" fmla="*/ 89 w 101"/>
                  <a:gd name="T53" fmla="*/ 74 h 90"/>
                  <a:gd name="T54" fmla="*/ 76 w 101"/>
                  <a:gd name="T55" fmla="*/ 64 h 90"/>
                  <a:gd name="T56" fmla="*/ 66 w 101"/>
                  <a:gd name="T57" fmla="*/ 54 h 90"/>
                  <a:gd name="T58" fmla="*/ 49 w 101"/>
                  <a:gd name="T59" fmla="*/ 39 h 90"/>
                  <a:gd name="T60" fmla="*/ 35 w 101"/>
                  <a:gd name="T61" fmla="*/ 28 h 90"/>
                  <a:gd name="T62" fmla="*/ 34 w 101"/>
                  <a:gd name="T63" fmla="*/ 27 h 90"/>
                  <a:gd name="T64" fmla="*/ 30 w 101"/>
                  <a:gd name="T65" fmla="*/ 23 h 90"/>
                  <a:gd name="T66" fmla="*/ 19 w 101"/>
                  <a:gd name="T67" fmla="*/ 14 h 90"/>
                  <a:gd name="T68" fmla="*/ 6 w 101"/>
                  <a:gd name="T69" fmla="*/ 5 h 90"/>
                  <a:gd name="T70" fmla="*/ 6 w 101"/>
                  <a:gd name="T71" fmla="*/ 9 h 90"/>
                  <a:gd name="T72" fmla="*/ 15 w 101"/>
                  <a:gd name="T73" fmla="*/ 17 h 90"/>
                  <a:gd name="T74" fmla="*/ 22 w 101"/>
                  <a:gd name="T75" fmla="*/ 23 h 90"/>
                  <a:gd name="T76" fmla="*/ 33 w 101"/>
                  <a:gd name="T77" fmla="*/ 35 h 90"/>
                  <a:gd name="T78" fmla="*/ 58 w 101"/>
                  <a:gd name="T79" fmla="*/ 55 h 90"/>
                  <a:gd name="T80" fmla="*/ 60 w 101"/>
                  <a:gd name="T81" fmla="*/ 59 h 90"/>
                  <a:gd name="T82" fmla="*/ 73 w 101"/>
                  <a:gd name="T83" fmla="*/ 72 h 90"/>
                  <a:gd name="T84" fmla="*/ 90 w 101"/>
                  <a:gd name="T85" fmla="*/ 85 h 90"/>
                  <a:gd name="T86" fmla="*/ 92 w 101"/>
                  <a:gd name="T87" fmla="*/ 82 h 90"/>
                  <a:gd name="T88" fmla="*/ 91 w 101"/>
                  <a:gd name="T89" fmla="*/ 84 h 90"/>
                  <a:gd name="T90" fmla="*/ 87 w 101"/>
                  <a:gd name="T91" fmla="*/ 79 h 90"/>
                  <a:gd name="T92" fmla="*/ 85 w 101"/>
                  <a:gd name="T93" fmla="*/ 78 h 90"/>
                  <a:gd name="T94" fmla="*/ 62 w 101"/>
                  <a:gd name="T95" fmla="*/ 5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" h="90">
                    <a:moveTo>
                      <a:pt x="62" y="56"/>
                    </a:moveTo>
                    <a:cubicBezTo>
                      <a:pt x="57" y="53"/>
                      <a:pt x="51" y="49"/>
                      <a:pt x="47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5" y="46"/>
                      <a:pt x="37" y="41"/>
                      <a:pt x="41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9" y="49"/>
                      <a:pt x="45" y="50"/>
                      <a:pt x="50" y="54"/>
                    </a:cubicBezTo>
                    <a:cubicBezTo>
                      <a:pt x="55" y="58"/>
                      <a:pt x="60" y="58"/>
                      <a:pt x="64" y="62"/>
                    </a:cubicBezTo>
                    <a:cubicBezTo>
                      <a:pt x="66" y="63"/>
                      <a:pt x="66" y="64"/>
                      <a:pt x="65" y="64"/>
                    </a:cubicBezTo>
                    <a:cubicBezTo>
                      <a:pt x="69" y="67"/>
                      <a:pt x="73" y="67"/>
                      <a:pt x="76" y="69"/>
                    </a:cubicBezTo>
                    <a:cubicBezTo>
                      <a:pt x="75" y="72"/>
                      <a:pt x="79" y="75"/>
                      <a:pt x="83" y="78"/>
                    </a:cubicBezTo>
                    <a:cubicBezTo>
                      <a:pt x="85" y="79"/>
                      <a:pt x="87" y="81"/>
                      <a:pt x="89" y="83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2" y="84"/>
                      <a:pt x="90" y="87"/>
                      <a:pt x="93" y="84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1" y="82"/>
                      <a:pt x="90" y="81"/>
                      <a:pt x="90" y="80"/>
                    </a:cubicBezTo>
                    <a:cubicBezTo>
                      <a:pt x="85" y="77"/>
                      <a:pt x="79" y="72"/>
                      <a:pt x="73" y="68"/>
                    </a:cubicBezTo>
                    <a:cubicBezTo>
                      <a:pt x="77" y="70"/>
                      <a:pt x="69" y="64"/>
                      <a:pt x="71" y="64"/>
                    </a:cubicBezTo>
                    <a:cubicBezTo>
                      <a:pt x="67" y="65"/>
                      <a:pt x="57" y="48"/>
                      <a:pt x="54" y="50"/>
                    </a:cubicBezTo>
                    <a:cubicBezTo>
                      <a:pt x="48" y="43"/>
                      <a:pt x="53" y="50"/>
                      <a:pt x="46" y="42"/>
                    </a:cubicBezTo>
                    <a:cubicBezTo>
                      <a:pt x="46" y="41"/>
                      <a:pt x="48" y="43"/>
                      <a:pt x="48" y="43"/>
                    </a:cubicBezTo>
                    <a:cubicBezTo>
                      <a:pt x="46" y="39"/>
                      <a:pt x="42" y="40"/>
                      <a:pt x="41" y="36"/>
                    </a:cubicBezTo>
                    <a:cubicBezTo>
                      <a:pt x="35" y="29"/>
                      <a:pt x="39" y="35"/>
                      <a:pt x="35" y="32"/>
                    </a:cubicBezTo>
                    <a:cubicBezTo>
                      <a:pt x="28" y="25"/>
                      <a:pt x="31" y="27"/>
                      <a:pt x="28" y="22"/>
                    </a:cubicBezTo>
                    <a:cubicBezTo>
                      <a:pt x="26" y="23"/>
                      <a:pt x="23" y="19"/>
                      <a:pt x="19" y="16"/>
                    </a:cubicBezTo>
                    <a:cubicBezTo>
                      <a:pt x="19" y="17"/>
                      <a:pt x="24" y="22"/>
                      <a:pt x="20" y="19"/>
                    </a:cubicBezTo>
                    <a:cubicBezTo>
                      <a:pt x="12" y="12"/>
                      <a:pt x="13" y="15"/>
                      <a:pt x="5" y="10"/>
                    </a:cubicBezTo>
                    <a:cubicBezTo>
                      <a:pt x="2" y="5"/>
                      <a:pt x="13" y="15"/>
                      <a:pt x="7" y="9"/>
                    </a:cubicBezTo>
                    <a:cubicBezTo>
                      <a:pt x="13" y="11"/>
                      <a:pt x="16" y="15"/>
                      <a:pt x="20" y="16"/>
                    </a:cubicBezTo>
                    <a:cubicBezTo>
                      <a:pt x="17" y="13"/>
                      <a:pt x="13" y="10"/>
                      <a:pt x="9" y="7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6"/>
                      <a:pt x="6" y="6"/>
                      <a:pt x="7" y="8"/>
                    </a:cubicBezTo>
                    <a:cubicBezTo>
                      <a:pt x="11" y="11"/>
                      <a:pt x="4" y="7"/>
                      <a:pt x="7" y="10"/>
                    </a:cubicBezTo>
                    <a:cubicBezTo>
                      <a:pt x="14" y="16"/>
                      <a:pt x="19" y="17"/>
                      <a:pt x="24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7" y="24"/>
                      <a:pt x="34" y="34"/>
                      <a:pt x="41" y="39"/>
                    </a:cubicBezTo>
                    <a:cubicBezTo>
                      <a:pt x="41" y="38"/>
                      <a:pt x="41" y="37"/>
                      <a:pt x="42" y="37"/>
                    </a:cubicBezTo>
                    <a:cubicBezTo>
                      <a:pt x="40" y="39"/>
                      <a:pt x="52" y="44"/>
                      <a:pt x="57" y="51"/>
                    </a:cubicBezTo>
                    <a:cubicBezTo>
                      <a:pt x="57" y="49"/>
                      <a:pt x="64" y="54"/>
                      <a:pt x="68" y="57"/>
                    </a:cubicBezTo>
                    <a:cubicBezTo>
                      <a:pt x="70" y="59"/>
                      <a:pt x="69" y="59"/>
                      <a:pt x="68" y="59"/>
                    </a:cubicBezTo>
                    <a:cubicBezTo>
                      <a:pt x="63" y="53"/>
                      <a:pt x="61" y="56"/>
                      <a:pt x="55" y="52"/>
                    </a:cubicBezTo>
                    <a:cubicBezTo>
                      <a:pt x="60" y="55"/>
                      <a:pt x="66" y="62"/>
                      <a:pt x="71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75" y="69"/>
                      <a:pt x="76" y="66"/>
                      <a:pt x="81" y="72"/>
                    </a:cubicBezTo>
                    <a:cubicBezTo>
                      <a:pt x="80" y="72"/>
                      <a:pt x="80" y="72"/>
                      <a:pt x="80" y="72"/>
                    </a:cubicBezTo>
                    <a:cubicBezTo>
                      <a:pt x="86" y="77"/>
                      <a:pt x="93" y="83"/>
                      <a:pt x="100" y="89"/>
                    </a:cubicBezTo>
                    <a:cubicBezTo>
                      <a:pt x="99" y="80"/>
                      <a:pt x="90" y="75"/>
                      <a:pt x="85" y="71"/>
                    </a:cubicBezTo>
                    <a:cubicBezTo>
                      <a:pt x="84" y="71"/>
                      <a:pt x="87" y="77"/>
                      <a:pt x="87" y="78"/>
                    </a:cubicBezTo>
                    <a:cubicBezTo>
                      <a:pt x="92" y="82"/>
                      <a:pt x="98" y="88"/>
                      <a:pt x="100" y="87"/>
                    </a:cubicBezTo>
                    <a:cubicBezTo>
                      <a:pt x="101" y="86"/>
                      <a:pt x="101" y="86"/>
                      <a:pt x="101" y="86"/>
                    </a:cubicBezTo>
                    <a:cubicBezTo>
                      <a:pt x="99" y="86"/>
                      <a:pt x="93" y="82"/>
                      <a:pt x="96" y="85"/>
                    </a:cubicBezTo>
                    <a:cubicBezTo>
                      <a:pt x="91" y="82"/>
                      <a:pt x="94" y="81"/>
                      <a:pt x="89" y="78"/>
                    </a:cubicBezTo>
                    <a:cubicBezTo>
                      <a:pt x="90" y="77"/>
                      <a:pt x="93" y="79"/>
                      <a:pt x="94" y="78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1" y="76"/>
                      <a:pt x="88" y="74"/>
                      <a:pt x="89" y="74"/>
                    </a:cubicBezTo>
                    <a:cubicBezTo>
                      <a:pt x="81" y="70"/>
                      <a:pt x="80" y="65"/>
                      <a:pt x="72" y="60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73" y="62"/>
                      <a:pt x="71" y="61"/>
                    </a:cubicBezTo>
                    <a:cubicBezTo>
                      <a:pt x="70" y="58"/>
                      <a:pt x="69" y="58"/>
                      <a:pt x="66" y="54"/>
                    </a:cubicBezTo>
                    <a:cubicBezTo>
                      <a:pt x="62" y="52"/>
                      <a:pt x="59" y="52"/>
                      <a:pt x="55" y="48"/>
                    </a:cubicBezTo>
                    <a:cubicBezTo>
                      <a:pt x="57" y="48"/>
                      <a:pt x="49" y="41"/>
                      <a:pt x="49" y="39"/>
                    </a:cubicBezTo>
                    <a:cubicBezTo>
                      <a:pt x="47" y="40"/>
                      <a:pt x="41" y="33"/>
                      <a:pt x="39" y="33"/>
                    </a:cubicBezTo>
                    <a:cubicBezTo>
                      <a:pt x="37" y="31"/>
                      <a:pt x="34" y="28"/>
                      <a:pt x="35" y="28"/>
                    </a:cubicBezTo>
                    <a:cubicBezTo>
                      <a:pt x="35" y="28"/>
                      <a:pt x="36" y="28"/>
                      <a:pt x="36" y="2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3" y="25"/>
                      <a:pt x="32" y="26"/>
                      <a:pt x="30" y="23"/>
                    </a:cubicBezTo>
                    <a:cubicBezTo>
                      <a:pt x="30" y="23"/>
                      <a:pt x="32" y="24"/>
                      <a:pt x="33" y="25"/>
                    </a:cubicBezTo>
                    <a:cubicBezTo>
                      <a:pt x="28" y="20"/>
                      <a:pt x="22" y="19"/>
                      <a:pt x="19" y="14"/>
                    </a:cubicBezTo>
                    <a:cubicBezTo>
                      <a:pt x="17" y="13"/>
                      <a:pt x="11" y="8"/>
                      <a:pt x="11" y="11"/>
                    </a:cubicBezTo>
                    <a:cubicBezTo>
                      <a:pt x="10" y="9"/>
                      <a:pt x="11" y="8"/>
                      <a:pt x="6" y="5"/>
                    </a:cubicBezTo>
                    <a:cubicBezTo>
                      <a:pt x="4" y="6"/>
                      <a:pt x="4" y="0"/>
                      <a:pt x="1" y="5"/>
                    </a:cubicBezTo>
                    <a:cubicBezTo>
                      <a:pt x="3" y="6"/>
                      <a:pt x="4" y="8"/>
                      <a:pt x="6" y="9"/>
                    </a:cubicBezTo>
                    <a:cubicBezTo>
                      <a:pt x="0" y="7"/>
                      <a:pt x="6" y="9"/>
                      <a:pt x="1" y="7"/>
                    </a:cubicBezTo>
                    <a:cubicBezTo>
                      <a:pt x="4" y="10"/>
                      <a:pt x="10" y="12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8" y="20"/>
                      <a:pt x="21" y="21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6" y="26"/>
                      <a:pt x="30" y="30"/>
                      <a:pt x="33" y="35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3" y="45"/>
                      <a:pt x="52" y="51"/>
                      <a:pt x="58" y="55"/>
                    </a:cubicBezTo>
                    <a:cubicBezTo>
                      <a:pt x="60" y="57"/>
                      <a:pt x="63" y="60"/>
                      <a:pt x="62" y="60"/>
                    </a:cubicBezTo>
                    <a:cubicBezTo>
                      <a:pt x="62" y="60"/>
                      <a:pt x="61" y="59"/>
                      <a:pt x="60" y="59"/>
                    </a:cubicBezTo>
                    <a:cubicBezTo>
                      <a:pt x="63" y="62"/>
                      <a:pt x="66" y="67"/>
                      <a:pt x="69" y="67"/>
                    </a:cubicBezTo>
                    <a:cubicBezTo>
                      <a:pt x="72" y="69"/>
                      <a:pt x="70" y="70"/>
                      <a:pt x="73" y="72"/>
                    </a:cubicBezTo>
                    <a:cubicBezTo>
                      <a:pt x="77" y="75"/>
                      <a:pt x="82" y="79"/>
                      <a:pt x="87" y="83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1" y="84"/>
                      <a:pt x="89" y="90"/>
                      <a:pt x="94" y="83"/>
                    </a:cubicBezTo>
                    <a:cubicBezTo>
                      <a:pt x="92" y="82"/>
                      <a:pt x="92" y="82"/>
                      <a:pt x="92" y="82"/>
                    </a:cubicBezTo>
                    <a:cubicBezTo>
                      <a:pt x="91" y="80"/>
                      <a:pt x="89" y="79"/>
                      <a:pt x="88" y="80"/>
                    </a:cubicBezTo>
                    <a:cubicBezTo>
                      <a:pt x="89" y="80"/>
                      <a:pt x="92" y="84"/>
                      <a:pt x="91" y="84"/>
                    </a:cubicBezTo>
                    <a:cubicBezTo>
                      <a:pt x="89" y="82"/>
                      <a:pt x="86" y="80"/>
                      <a:pt x="83" y="78"/>
                    </a:cubicBezTo>
                    <a:cubicBezTo>
                      <a:pt x="85" y="79"/>
                      <a:pt x="84" y="77"/>
                      <a:pt x="87" y="79"/>
                    </a:cubicBezTo>
                    <a:cubicBezTo>
                      <a:pt x="88" y="81"/>
                      <a:pt x="94" y="82"/>
                      <a:pt x="91" y="85"/>
                    </a:cubicBezTo>
                    <a:cubicBezTo>
                      <a:pt x="89" y="83"/>
                      <a:pt x="88" y="81"/>
                      <a:pt x="85" y="78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0" y="66"/>
                      <a:pt x="67" y="65"/>
                      <a:pt x="62" y="5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8" name="Freeform 43"/>
              <p:cNvSpPr>
                <a:spLocks/>
              </p:cNvSpPr>
              <p:nvPr/>
            </p:nvSpPr>
            <p:spPr bwMode="auto">
              <a:xfrm>
                <a:off x="980" y="1909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3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9" name="Freeform 44"/>
              <p:cNvSpPr>
                <a:spLocks/>
              </p:cNvSpPr>
              <p:nvPr/>
            </p:nvSpPr>
            <p:spPr bwMode="auto">
              <a:xfrm>
                <a:off x="988" y="1918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0" name="Freeform 45"/>
              <p:cNvSpPr>
                <a:spLocks/>
              </p:cNvSpPr>
              <p:nvPr/>
            </p:nvSpPr>
            <p:spPr bwMode="auto">
              <a:xfrm>
                <a:off x="945" y="1874"/>
                <a:ext cx="11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1"/>
                      <a:pt x="0" y="0"/>
                    </a:cubicBezTo>
                    <a:cubicBezTo>
                      <a:pt x="1" y="1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1" name="Freeform 46"/>
              <p:cNvSpPr>
                <a:spLocks/>
              </p:cNvSpPr>
              <p:nvPr/>
            </p:nvSpPr>
            <p:spPr bwMode="auto">
              <a:xfrm>
                <a:off x="942" y="1874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6 h 6"/>
                  <a:gd name="T4" fmla="*/ 5 w 5"/>
                  <a:gd name="T5" fmla="*/ 6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5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2" name="Freeform 47"/>
              <p:cNvSpPr>
                <a:spLocks/>
              </p:cNvSpPr>
              <p:nvPr/>
            </p:nvSpPr>
            <p:spPr bwMode="auto">
              <a:xfrm>
                <a:off x="819" y="1757"/>
                <a:ext cx="264" cy="229"/>
              </a:xfrm>
              <a:custGeom>
                <a:avLst/>
                <a:gdLst>
                  <a:gd name="T0" fmla="*/ 84 w 97"/>
                  <a:gd name="T1" fmla="*/ 70 h 84"/>
                  <a:gd name="T2" fmla="*/ 90 w 97"/>
                  <a:gd name="T3" fmla="*/ 75 h 84"/>
                  <a:gd name="T4" fmla="*/ 90 w 97"/>
                  <a:gd name="T5" fmla="*/ 75 h 84"/>
                  <a:gd name="T6" fmla="*/ 90 w 97"/>
                  <a:gd name="T7" fmla="*/ 75 h 84"/>
                  <a:gd name="T8" fmla="*/ 87 w 97"/>
                  <a:gd name="T9" fmla="*/ 80 h 84"/>
                  <a:gd name="T10" fmla="*/ 87 w 97"/>
                  <a:gd name="T11" fmla="*/ 80 h 84"/>
                  <a:gd name="T12" fmla="*/ 87 w 97"/>
                  <a:gd name="T13" fmla="*/ 80 h 84"/>
                  <a:gd name="T14" fmla="*/ 77 w 97"/>
                  <a:gd name="T15" fmla="*/ 74 h 84"/>
                  <a:gd name="T16" fmla="*/ 86 w 97"/>
                  <a:gd name="T17" fmla="*/ 81 h 84"/>
                  <a:gd name="T18" fmla="*/ 86 w 97"/>
                  <a:gd name="T19" fmla="*/ 81 h 84"/>
                  <a:gd name="T20" fmla="*/ 91 w 97"/>
                  <a:gd name="T21" fmla="*/ 74 h 84"/>
                  <a:gd name="T22" fmla="*/ 91 w 97"/>
                  <a:gd name="T23" fmla="*/ 74 h 84"/>
                  <a:gd name="T24" fmla="*/ 89 w 97"/>
                  <a:gd name="T25" fmla="*/ 72 h 84"/>
                  <a:gd name="T26" fmla="*/ 68 w 97"/>
                  <a:gd name="T27" fmla="*/ 56 h 84"/>
                  <a:gd name="T28" fmla="*/ 38 w 97"/>
                  <a:gd name="T29" fmla="*/ 30 h 84"/>
                  <a:gd name="T30" fmla="*/ 15 w 97"/>
                  <a:gd name="T31" fmla="*/ 10 h 84"/>
                  <a:gd name="T32" fmla="*/ 4 w 97"/>
                  <a:gd name="T33" fmla="*/ 5 h 84"/>
                  <a:gd name="T34" fmla="*/ 4 w 97"/>
                  <a:gd name="T35" fmla="*/ 5 h 84"/>
                  <a:gd name="T36" fmla="*/ 4 w 97"/>
                  <a:gd name="T37" fmla="*/ 5 h 84"/>
                  <a:gd name="T38" fmla="*/ 0 w 97"/>
                  <a:gd name="T39" fmla="*/ 9 h 84"/>
                  <a:gd name="T40" fmla="*/ 0 w 97"/>
                  <a:gd name="T41" fmla="*/ 9 h 84"/>
                  <a:gd name="T42" fmla="*/ 3 w 97"/>
                  <a:gd name="T43" fmla="*/ 12 h 84"/>
                  <a:gd name="T44" fmla="*/ 6 w 97"/>
                  <a:gd name="T45" fmla="*/ 15 h 84"/>
                  <a:gd name="T46" fmla="*/ 9 w 97"/>
                  <a:gd name="T47" fmla="*/ 18 h 84"/>
                  <a:gd name="T48" fmla="*/ 16 w 97"/>
                  <a:gd name="T49" fmla="*/ 23 h 84"/>
                  <a:gd name="T50" fmla="*/ 22 w 97"/>
                  <a:gd name="T51" fmla="*/ 30 h 84"/>
                  <a:gd name="T52" fmla="*/ 44 w 97"/>
                  <a:gd name="T53" fmla="*/ 43 h 84"/>
                  <a:gd name="T54" fmla="*/ 29 w 97"/>
                  <a:gd name="T55" fmla="*/ 33 h 84"/>
                  <a:gd name="T56" fmla="*/ 26 w 97"/>
                  <a:gd name="T57" fmla="*/ 29 h 84"/>
                  <a:gd name="T58" fmla="*/ 12 w 97"/>
                  <a:gd name="T59" fmla="*/ 15 h 84"/>
                  <a:gd name="T60" fmla="*/ 9 w 97"/>
                  <a:gd name="T61" fmla="*/ 15 h 84"/>
                  <a:gd name="T62" fmla="*/ 2 w 97"/>
                  <a:gd name="T63" fmla="*/ 11 h 84"/>
                  <a:gd name="T64" fmla="*/ 1 w 97"/>
                  <a:gd name="T65" fmla="*/ 9 h 84"/>
                  <a:gd name="T66" fmla="*/ 1 w 97"/>
                  <a:gd name="T67" fmla="*/ 9 h 84"/>
                  <a:gd name="T68" fmla="*/ 3 w 97"/>
                  <a:gd name="T69" fmla="*/ 5 h 84"/>
                  <a:gd name="T70" fmla="*/ 3 w 97"/>
                  <a:gd name="T71" fmla="*/ 5 h 84"/>
                  <a:gd name="T72" fmla="*/ 3 w 97"/>
                  <a:gd name="T73" fmla="*/ 5 h 84"/>
                  <a:gd name="T74" fmla="*/ 5 w 97"/>
                  <a:gd name="T75" fmla="*/ 6 h 84"/>
                  <a:gd name="T76" fmla="*/ 4 w 97"/>
                  <a:gd name="T77" fmla="*/ 10 h 84"/>
                  <a:gd name="T78" fmla="*/ 5 w 97"/>
                  <a:gd name="T79" fmla="*/ 7 h 84"/>
                  <a:gd name="T80" fmla="*/ 12 w 97"/>
                  <a:gd name="T81" fmla="*/ 11 h 84"/>
                  <a:gd name="T82" fmla="*/ 33 w 97"/>
                  <a:gd name="T83" fmla="*/ 32 h 84"/>
                  <a:gd name="T84" fmla="*/ 56 w 97"/>
                  <a:gd name="T85" fmla="*/ 49 h 84"/>
                  <a:gd name="T86" fmla="*/ 72 w 97"/>
                  <a:gd name="T87" fmla="*/ 62 h 84"/>
                  <a:gd name="T88" fmla="*/ 82 w 97"/>
                  <a:gd name="T89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84">
                    <a:moveTo>
                      <a:pt x="77" y="66"/>
                    </a:moveTo>
                    <a:cubicBezTo>
                      <a:pt x="84" y="70"/>
                      <a:pt x="84" y="70"/>
                      <a:pt x="84" y="70"/>
                    </a:cubicBezTo>
                    <a:cubicBezTo>
                      <a:pt x="85" y="71"/>
                      <a:pt x="87" y="73"/>
                      <a:pt x="89" y="74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84" y="84"/>
                      <a:pt x="89" y="78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8" y="78"/>
                      <a:pt x="85" y="82"/>
                      <a:pt x="90" y="76"/>
                    </a:cubicBezTo>
                    <a:cubicBezTo>
                      <a:pt x="81" y="81"/>
                      <a:pt x="76" y="68"/>
                      <a:pt x="77" y="74"/>
                    </a:cubicBezTo>
                    <a:cubicBezTo>
                      <a:pt x="85" y="80"/>
                      <a:pt x="85" y="80"/>
                      <a:pt x="85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97" y="67"/>
                      <a:pt x="89" y="77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0" y="65"/>
                      <a:pt x="74" y="60"/>
                      <a:pt x="68" y="56"/>
                    </a:cubicBezTo>
                    <a:cubicBezTo>
                      <a:pt x="57" y="46"/>
                      <a:pt x="45" y="36"/>
                      <a:pt x="33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5" y="22"/>
                      <a:pt x="24" y="16"/>
                      <a:pt x="12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8"/>
                      <a:pt x="9" y="6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7" y="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5" y="15"/>
                      <a:pt x="6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3" y="20"/>
                      <a:pt x="15" y="22"/>
                      <a:pt x="19" y="26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7" y="25"/>
                      <a:pt x="21" y="27"/>
                      <a:pt x="24" y="29"/>
                    </a:cubicBezTo>
                    <a:cubicBezTo>
                      <a:pt x="26" y="31"/>
                      <a:pt x="23" y="30"/>
                      <a:pt x="22" y="30"/>
                    </a:cubicBezTo>
                    <a:cubicBezTo>
                      <a:pt x="32" y="36"/>
                      <a:pt x="34" y="41"/>
                      <a:pt x="43" y="44"/>
                    </a:cubicBezTo>
                    <a:cubicBezTo>
                      <a:pt x="43" y="44"/>
                      <a:pt x="41" y="41"/>
                      <a:pt x="44" y="43"/>
                    </a:cubicBezTo>
                    <a:cubicBezTo>
                      <a:pt x="39" y="38"/>
                      <a:pt x="34" y="35"/>
                      <a:pt x="28" y="32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3" y="32"/>
                      <a:pt x="27" y="30"/>
                      <a:pt x="19" y="25"/>
                    </a:cubicBezTo>
                    <a:cubicBezTo>
                      <a:pt x="22" y="26"/>
                      <a:pt x="25" y="28"/>
                      <a:pt x="26" y="29"/>
                    </a:cubicBezTo>
                    <a:cubicBezTo>
                      <a:pt x="20" y="20"/>
                      <a:pt x="14" y="21"/>
                      <a:pt x="11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8" y="12"/>
                      <a:pt x="6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7" y="13"/>
                      <a:pt x="5" y="13"/>
                      <a:pt x="4" y="13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6" y="1"/>
                      <a:pt x="2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0" y="10"/>
                      <a:pt x="4" y="9"/>
                      <a:pt x="4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5"/>
                      <a:pt x="4" y="8"/>
                      <a:pt x="5" y="7"/>
                    </a:cubicBezTo>
                    <a:cubicBezTo>
                      <a:pt x="9" y="9"/>
                      <a:pt x="8" y="11"/>
                      <a:pt x="10" y="12"/>
                    </a:cubicBezTo>
                    <a:cubicBezTo>
                      <a:pt x="13" y="14"/>
                      <a:pt x="8" y="11"/>
                      <a:pt x="12" y="11"/>
                    </a:cubicBezTo>
                    <a:cubicBezTo>
                      <a:pt x="14" y="16"/>
                      <a:pt x="30" y="29"/>
                      <a:pt x="38" y="34"/>
                    </a:cubicBezTo>
                    <a:cubicBezTo>
                      <a:pt x="36" y="32"/>
                      <a:pt x="36" y="34"/>
                      <a:pt x="33" y="32"/>
                    </a:cubicBezTo>
                    <a:cubicBezTo>
                      <a:pt x="34" y="33"/>
                      <a:pt x="39" y="36"/>
                      <a:pt x="39" y="35"/>
                    </a:cubicBezTo>
                    <a:cubicBezTo>
                      <a:pt x="45" y="39"/>
                      <a:pt x="51" y="45"/>
                      <a:pt x="56" y="49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60" y="49"/>
                      <a:pt x="64" y="57"/>
                      <a:pt x="72" y="62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4" y="64"/>
                      <a:pt x="78" y="64"/>
                      <a:pt x="82" y="67"/>
                    </a:cubicBezTo>
                    <a:cubicBezTo>
                      <a:pt x="80" y="67"/>
                      <a:pt x="78" y="65"/>
                      <a:pt x="77" y="6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3" name="Freeform 48"/>
              <p:cNvSpPr>
                <a:spLocks/>
              </p:cNvSpPr>
              <p:nvPr/>
            </p:nvSpPr>
            <p:spPr bwMode="auto">
              <a:xfrm>
                <a:off x="1010" y="1942"/>
                <a:ext cx="19" cy="11"/>
              </a:xfrm>
              <a:custGeom>
                <a:avLst/>
                <a:gdLst>
                  <a:gd name="T0" fmla="*/ 3 w 7"/>
                  <a:gd name="T1" fmla="*/ 2 h 4"/>
                  <a:gd name="T2" fmla="*/ 7 w 7"/>
                  <a:gd name="T3" fmla="*/ 3 h 4"/>
                  <a:gd name="T4" fmla="*/ 0 w 7"/>
                  <a:gd name="T5" fmla="*/ 1 h 4"/>
                  <a:gd name="T6" fmla="*/ 5 w 7"/>
                  <a:gd name="T7" fmla="*/ 4 h 4"/>
                  <a:gd name="T8" fmla="*/ 3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3" y="2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0" y="0"/>
                      <a:pt x="0" y="1"/>
                    </a:cubicBezTo>
                    <a:cubicBezTo>
                      <a:pt x="2" y="2"/>
                      <a:pt x="4" y="4"/>
                      <a:pt x="5" y="4"/>
                    </a:cubicBezTo>
                    <a:cubicBezTo>
                      <a:pt x="4" y="3"/>
                      <a:pt x="5" y="3"/>
                      <a:pt x="3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4" name="Freeform 49"/>
              <p:cNvSpPr>
                <a:spLocks/>
              </p:cNvSpPr>
              <p:nvPr/>
            </p:nvSpPr>
            <p:spPr bwMode="auto">
              <a:xfrm>
                <a:off x="817" y="1795"/>
                <a:ext cx="193" cy="150"/>
              </a:xfrm>
              <a:custGeom>
                <a:avLst/>
                <a:gdLst>
                  <a:gd name="T0" fmla="*/ 25 w 71"/>
                  <a:gd name="T1" fmla="*/ 18 h 55"/>
                  <a:gd name="T2" fmla="*/ 23 w 71"/>
                  <a:gd name="T3" fmla="*/ 18 h 55"/>
                  <a:gd name="T4" fmla="*/ 50 w 71"/>
                  <a:gd name="T5" fmla="*/ 40 h 55"/>
                  <a:gd name="T6" fmla="*/ 60 w 71"/>
                  <a:gd name="T7" fmla="*/ 45 h 55"/>
                  <a:gd name="T8" fmla="*/ 61 w 71"/>
                  <a:gd name="T9" fmla="*/ 47 h 55"/>
                  <a:gd name="T10" fmla="*/ 70 w 71"/>
                  <a:gd name="T11" fmla="*/ 52 h 55"/>
                  <a:gd name="T12" fmla="*/ 65 w 71"/>
                  <a:gd name="T13" fmla="*/ 49 h 55"/>
                  <a:gd name="T14" fmla="*/ 66 w 71"/>
                  <a:gd name="T15" fmla="*/ 49 h 55"/>
                  <a:gd name="T16" fmla="*/ 61 w 71"/>
                  <a:gd name="T17" fmla="*/ 45 h 55"/>
                  <a:gd name="T18" fmla="*/ 63 w 71"/>
                  <a:gd name="T19" fmla="*/ 46 h 55"/>
                  <a:gd name="T20" fmla="*/ 49 w 71"/>
                  <a:gd name="T21" fmla="*/ 37 h 55"/>
                  <a:gd name="T22" fmla="*/ 51 w 71"/>
                  <a:gd name="T23" fmla="*/ 36 h 55"/>
                  <a:gd name="T24" fmla="*/ 38 w 71"/>
                  <a:gd name="T25" fmla="*/ 26 h 55"/>
                  <a:gd name="T26" fmla="*/ 39 w 71"/>
                  <a:gd name="T27" fmla="*/ 27 h 55"/>
                  <a:gd name="T28" fmla="*/ 40 w 71"/>
                  <a:gd name="T29" fmla="*/ 29 h 55"/>
                  <a:gd name="T30" fmla="*/ 36 w 71"/>
                  <a:gd name="T31" fmla="*/ 24 h 55"/>
                  <a:gd name="T32" fmla="*/ 12 w 71"/>
                  <a:gd name="T33" fmla="*/ 6 h 55"/>
                  <a:gd name="T34" fmla="*/ 5 w 71"/>
                  <a:gd name="T35" fmla="*/ 4 h 55"/>
                  <a:gd name="T36" fmla="*/ 8 w 71"/>
                  <a:gd name="T37" fmla="*/ 4 h 55"/>
                  <a:gd name="T38" fmla="*/ 4 w 71"/>
                  <a:gd name="T39" fmla="*/ 0 h 55"/>
                  <a:gd name="T40" fmla="*/ 0 w 71"/>
                  <a:gd name="T41" fmla="*/ 0 h 55"/>
                  <a:gd name="T42" fmla="*/ 25 w 71"/>
                  <a:gd name="T43" fmla="*/ 1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55">
                    <a:moveTo>
                      <a:pt x="25" y="18"/>
                    </a:moveTo>
                    <a:cubicBezTo>
                      <a:pt x="24" y="17"/>
                      <a:pt x="24" y="18"/>
                      <a:pt x="23" y="18"/>
                    </a:cubicBezTo>
                    <a:cubicBezTo>
                      <a:pt x="34" y="26"/>
                      <a:pt x="47" y="36"/>
                      <a:pt x="50" y="40"/>
                    </a:cubicBezTo>
                    <a:cubicBezTo>
                      <a:pt x="54" y="43"/>
                      <a:pt x="56" y="42"/>
                      <a:pt x="60" y="4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8"/>
                      <a:pt x="71" y="55"/>
                      <a:pt x="70" y="52"/>
                    </a:cubicBezTo>
                    <a:cubicBezTo>
                      <a:pt x="69" y="51"/>
                      <a:pt x="67" y="51"/>
                      <a:pt x="65" y="49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57" y="39"/>
                      <a:pt x="57" y="44"/>
                      <a:pt x="49" y="37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45" y="32"/>
                      <a:pt x="42" y="30"/>
                      <a:pt x="38" y="26"/>
                    </a:cubicBezTo>
                    <a:cubicBezTo>
                      <a:pt x="38" y="26"/>
                      <a:pt x="38" y="26"/>
                      <a:pt x="39" y="27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31" y="24"/>
                      <a:pt x="41" y="29"/>
                      <a:pt x="36" y="24"/>
                    </a:cubicBezTo>
                    <a:cubicBezTo>
                      <a:pt x="29" y="20"/>
                      <a:pt x="15" y="11"/>
                      <a:pt x="12" y="6"/>
                    </a:cubicBezTo>
                    <a:cubicBezTo>
                      <a:pt x="15" y="10"/>
                      <a:pt x="9" y="7"/>
                      <a:pt x="5" y="4"/>
                    </a:cubicBezTo>
                    <a:cubicBezTo>
                      <a:pt x="4" y="2"/>
                      <a:pt x="7" y="4"/>
                      <a:pt x="8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6" y="3"/>
                      <a:pt x="2" y="1"/>
                      <a:pt x="0" y="0"/>
                    </a:cubicBezTo>
                    <a:cubicBezTo>
                      <a:pt x="5" y="6"/>
                      <a:pt x="17" y="11"/>
                      <a:pt x="25" y="18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5" name="Freeform 50"/>
              <p:cNvSpPr>
                <a:spLocks/>
              </p:cNvSpPr>
              <p:nvPr/>
            </p:nvSpPr>
            <p:spPr bwMode="auto">
              <a:xfrm>
                <a:off x="868" y="1836"/>
                <a:ext cx="11" cy="8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2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6" name="Freeform 51"/>
              <p:cNvSpPr>
                <a:spLocks/>
              </p:cNvSpPr>
              <p:nvPr/>
            </p:nvSpPr>
            <p:spPr bwMode="auto">
              <a:xfrm>
                <a:off x="670" y="1643"/>
                <a:ext cx="223" cy="179"/>
              </a:xfrm>
              <a:custGeom>
                <a:avLst/>
                <a:gdLst>
                  <a:gd name="T0" fmla="*/ 54 w 82"/>
                  <a:gd name="T1" fmla="*/ 53 h 66"/>
                  <a:gd name="T2" fmla="*/ 45 w 82"/>
                  <a:gd name="T3" fmla="*/ 63 h 66"/>
                  <a:gd name="T4" fmla="*/ 29 w 82"/>
                  <a:gd name="T5" fmla="*/ 59 h 66"/>
                  <a:gd name="T6" fmla="*/ 0 w 82"/>
                  <a:gd name="T7" fmla="*/ 42 h 66"/>
                  <a:gd name="T8" fmla="*/ 38 w 82"/>
                  <a:gd name="T9" fmla="*/ 0 h 66"/>
                  <a:gd name="T10" fmla="*/ 49 w 82"/>
                  <a:gd name="T11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66">
                    <a:moveTo>
                      <a:pt x="54" y="53"/>
                    </a:moveTo>
                    <a:cubicBezTo>
                      <a:pt x="55" y="56"/>
                      <a:pt x="49" y="61"/>
                      <a:pt x="45" y="63"/>
                    </a:cubicBezTo>
                    <a:cubicBezTo>
                      <a:pt x="38" y="66"/>
                      <a:pt x="35" y="63"/>
                      <a:pt x="29" y="59"/>
                    </a:cubicBezTo>
                    <a:cubicBezTo>
                      <a:pt x="20" y="54"/>
                      <a:pt x="10" y="45"/>
                      <a:pt x="0" y="42"/>
                    </a:cubicBezTo>
                    <a:cubicBezTo>
                      <a:pt x="14" y="29"/>
                      <a:pt x="25" y="14"/>
                      <a:pt x="38" y="0"/>
                    </a:cubicBezTo>
                    <a:cubicBezTo>
                      <a:pt x="60" y="12"/>
                      <a:pt x="82" y="40"/>
                      <a:pt x="49" y="54"/>
                    </a:cubicBezTo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7" name="Freeform 52"/>
              <p:cNvSpPr>
                <a:spLocks/>
              </p:cNvSpPr>
              <p:nvPr/>
            </p:nvSpPr>
            <p:spPr bwMode="auto">
              <a:xfrm>
                <a:off x="803" y="178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8" name="Freeform 53"/>
              <p:cNvSpPr>
                <a:spLocks/>
              </p:cNvSpPr>
              <p:nvPr/>
            </p:nvSpPr>
            <p:spPr bwMode="auto">
              <a:xfrm>
                <a:off x="806" y="1784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3 h 5"/>
                  <a:gd name="T4" fmla="*/ 0 w 4"/>
                  <a:gd name="T5" fmla="*/ 0 h 5"/>
                  <a:gd name="T6" fmla="*/ 0 w 4"/>
                  <a:gd name="T7" fmla="*/ 3 h 5"/>
                  <a:gd name="T8" fmla="*/ 1 w 4"/>
                  <a:gd name="T9" fmla="*/ 2 h 5"/>
                  <a:gd name="T10" fmla="*/ 1 w 4"/>
                  <a:gd name="T11" fmla="*/ 4 h 5"/>
                  <a:gd name="T12" fmla="*/ 2 w 4"/>
                  <a:gd name="T13" fmla="*/ 3 h 5"/>
                  <a:gd name="T14" fmla="*/ 3 w 4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3" y="1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2" y="5"/>
                      <a:pt x="1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9" name="Freeform 54"/>
              <p:cNvSpPr>
                <a:spLocks/>
              </p:cNvSpPr>
              <p:nvPr/>
            </p:nvSpPr>
            <p:spPr bwMode="auto">
              <a:xfrm>
                <a:off x="814" y="178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0" name="Freeform 55"/>
              <p:cNvSpPr>
                <a:spLocks/>
              </p:cNvSpPr>
              <p:nvPr/>
            </p:nvSpPr>
            <p:spPr bwMode="auto">
              <a:xfrm>
                <a:off x="814" y="178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1" name="Freeform 56"/>
              <p:cNvSpPr>
                <a:spLocks/>
              </p:cNvSpPr>
              <p:nvPr/>
            </p:nvSpPr>
            <p:spPr bwMode="auto">
              <a:xfrm>
                <a:off x="819" y="17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2" name="Freeform 57"/>
              <p:cNvSpPr>
                <a:spLocks/>
              </p:cNvSpPr>
              <p:nvPr/>
            </p:nvSpPr>
            <p:spPr bwMode="auto">
              <a:xfrm>
                <a:off x="819" y="1779"/>
                <a:ext cx="6" cy="11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0 w 2"/>
                  <a:gd name="T5" fmla="*/ 1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  <a:gd name="T12" fmla="*/ 1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3" name="Freeform 58"/>
              <p:cNvSpPr>
                <a:spLocks/>
              </p:cNvSpPr>
              <p:nvPr/>
            </p:nvSpPr>
            <p:spPr bwMode="auto">
              <a:xfrm>
                <a:off x="819" y="17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4" name="Freeform 59"/>
              <p:cNvSpPr>
                <a:spLocks/>
              </p:cNvSpPr>
              <p:nvPr/>
            </p:nvSpPr>
            <p:spPr bwMode="auto">
              <a:xfrm>
                <a:off x="817" y="178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5" name="Freeform 60"/>
              <p:cNvSpPr>
                <a:spLocks/>
              </p:cNvSpPr>
              <p:nvPr/>
            </p:nvSpPr>
            <p:spPr bwMode="auto">
              <a:xfrm>
                <a:off x="822" y="1776"/>
                <a:ext cx="11" cy="11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2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2"/>
                      <a:pt x="0" y="1"/>
                      <a:pt x="1" y="2"/>
                    </a:cubicBezTo>
                    <a:cubicBezTo>
                      <a:pt x="2" y="2"/>
                      <a:pt x="3" y="2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6" name="Freeform 61"/>
              <p:cNvSpPr>
                <a:spLocks/>
              </p:cNvSpPr>
              <p:nvPr/>
            </p:nvSpPr>
            <p:spPr bwMode="auto">
              <a:xfrm>
                <a:off x="838" y="1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7" name="Freeform 62"/>
              <p:cNvSpPr>
                <a:spLocks/>
              </p:cNvSpPr>
              <p:nvPr/>
            </p:nvSpPr>
            <p:spPr bwMode="auto">
              <a:xfrm>
                <a:off x="833" y="1768"/>
                <a:ext cx="16" cy="1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3 h 6"/>
                  <a:gd name="T4" fmla="*/ 3 w 6"/>
                  <a:gd name="T5" fmla="*/ 1 h 6"/>
                  <a:gd name="T6" fmla="*/ 2 w 6"/>
                  <a:gd name="T7" fmla="*/ 3 h 6"/>
                  <a:gd name="T8" fmla="*/ 1 w 6"/>
                  <a:gd name="T9" fmla="*/ 1 h 6"/>
                  <a:gd name="T10" fmla="*/ 1 w 6"/>
                  <a:gd name="T11" fmla="*/ 4 h 6"/>
                  <a:gd name="T12" fmla="*/ 0 w 6"/>
                  <a:gd name="T13" fmla="*/ 4 h 6"/>
                  <a:gd name="T14" fmla="*/ 1 w 6"/>
                  <a:gd name="T15" fmla="*/ 5 h 6"/>
                  <a:gd name="T16" fmla="*/ 2 w 6"/>
                  <a:gd name="T17" fmla="*/ 4 h 6"/>
                  <a:gd name="T18" fmla="*/ 2 w 6"/>
                  <a:gd name="T19" fmla="*/ 6 h 6"/>
                  <a:gd name="T20" fmla="*/ 6 w 6"/>
                  <a:gd name="T21" fmla="*/ 4 h 6"/>
                  <a:gd name="T22" fmla="*/ 3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0" y="2"/>
                      <a:pt x="3" y="2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3"/>
                      <a:pt x="2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5"/>
                      <a:pt x="5" y="6"/>
                      <a:pt x="6" y="4"/>
                    </a:cubicBezTo>
                    <a:cubicBezTo>
                      <a:pt x="6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8" name="Freeform 63"/>
              <p:cNvSpPr>
                <a:spLocks/>
              </p:cNvSpPr>
              <p:nvPr/>
            </p:nvSpPr>
            <p:spPr bwMode="auto">
              <a:xfrm>
                <a:off x="847" y="177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9" name="Freeform 64"/>
              <p:cNvSpPr>
                <a:spLocks/>
              </p:cNvSpPr>
              <p:nvPr/>
            </p:nvSpPr>
            <p:spPr bwMode="auto">
              <a:xfrm>
                <a:off x="844" y="1757"/>
                <a:ext cx="16" cy="14"/>
              </a:xfrm>
              <a:custGeom>
                <a:avLst/>
                <a:gdLst>
                  <a:gd name="T0" fmla="*/ 0 w 6"/>
                  <a:gd name="T1" fmla="*/ 2 h 5"/>
                  <a:gd name="T2" fmla="*/ 1 w 6"/>
                  <a:gd name="T3" fmla="*/ 3 h 5"/>
                  <a:gd name="T4" fmla="*/ 0 w 6"/>
                  <a:gd name="T5" fmla="*/ 3 h 5"/>
                  <a:gd name="T6" fmla="*/ 1 w 6"/>
                  <a:gd name="T7" fmla="*/ 4 h 5"/>
                  <a:gd name="T8" fmla="*/ 1 w 6"/>
                  <a:gd name="T9" fmla="*/ 2 h 5"/>
                  <a:gd name="T10" fmla="*/ 4 w 6"/>
                  <a:gd name="T11" fmla="*/ 3 h 5"/>
                  <a:gd name="T12" fmla="*/ 3 w 6"/>
                  <a:gd name="T13" fmla="*/ 4 h 5"/>
                  <a:gd name="T14" fmla="*/ 4 w 6"/>
                  <a:gd name="T15" fmla="*/ 0 h 5"/>
                  <a:gd name="T16" fmla="*/ 4 w 6"/>
                  <a:gd name="T17" fmla="*/ 1 h 5"/>
                  <a:gd name="T18" fmla="*/ 3 w 6"/>
                  <a:gd name="T19" fmla="*/ 0 h 5"/>
                  <a:gd name="T20" fmla="*/ 0 w 6"/>
                  <a:gd name="T2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3" y="5"/>
                      <a:pt x="1" y="3"/>
                      <a:pt x="1" y="2"/>
                    </a:cubicBezTo>
                    <a:cubicBezTo>
                      <a:pt x="3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6" y="4"/>
                      <a:pt x="5" y="1"/>
                      <a:pt x="4" y="0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0" name="Freeform 65"/>
              <p:cNvSpPr>
                <a:spLocks/>
              </p:cNvSpPr>
              <p:nvPr/>
            </p:nvSpPr>
            <p:spPr bwMode="auto">
              <a:xfrm>
                <a:off x="841" y="176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1" name="Freeform 66"/>
              <p:cNvSpPr>
                <a:spLocks/>
              </p:cNvSpPr>
              <p:nvPr/>
            </p:nvSpPr>
            <p:spPr bwMode="auto">
              <a:xfrm>
                <a:off x="855" y="17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2" name="Freeform 67"/>
              <p:cNvSpPr>
                <a:spLocks/>
              </p:cNvSpPr>
              <p:nvPr/>
            </p:nvSpPr>
            <p:spPr bwMode="auto">
              <a:xfrm>
                <a:off x="847" y="17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3" name="Freeform 68"/>
              <p:cNvSpPr>
                <a:spLocks/>
              </p:cNvSpPr>
              <p:nvPr/>
            </p:nvSpPr>
            <p:spPr bwMode="auto">
              <a:xfrm>
                <a:off x="825" y="1675"/>
                <a:ext cx="38" cy="79"/>
              </a:xfrm>
              <a:custGeom>
                <a:avLst/>
                <a:gdLst>
                  <a:gd name="T0" fmla="*/ 4 w 14"/>
                  <a:gd name="T1" fmla="*/ 0 h 29"/>
                  <a:gd name="T2" fmla="*/ 3 w 14"/>
                  <a:gd name="T3" fmla="*/ 2 h 29"/>
                  <a:gd name="T4" fmla="*/ 2 w 14"/>
                  <a:gd name="T5" fmla="*/ 2 h 29"/>
                  <a:gd name="T6" fmla="*/ 0 w 14"/>
                  <a:gd name="T7" fmla="*/ 3 h 29"/>
                  <a:gd name="T8" fmla="*/ 2 w 14"/>
                  <a:gd name="T9" fmla="*/ 4 h 29"/>
                  <a:gd name="T10" fmla="*/ 1 w 14"/>
                  <a:gd name="T11" fmla="*/ 5 h 29"/>
                  <a:gd name="T12" fmla="*/ 4 w 14"/>
                  <a:gd name="T13" fmla="*/ 8 h 29"/>
                  <a:gd name="T14" fmla="*/ 6 w 14"/>
                  <a:gd name="T15" fmla="*/ 10 h 29"/>
                  <a:gd name="T16" fmla="*/ 9 w 14"/>
                  <a:gd name="T17" fmla="*/ 22 h 29"/>
                  <a:gd name="T18" fmla="*/ 12 w 14"/>
                  <a:gd name="T19" fmla="*/ 22 h 29"/>
                  <a:gd name="T20" fmla="*/ 10 w 14"/>
                  <a:gd name="T21" fmla="*/ 23 h 29"/>
                  <a:gd name="T22" fmla="*/ 10 w 14"/>
                  <a:gd name="T23" fmla="*/ 22 h 29"/>
                  <a:gd name="T24" fmla="*/ 9 w 14"/>
                  <a:gd name="T25" fmla="*/ 26 h 29"/>
                  <a:gd name="T26" fmla="*/ 12 w 14"/>
                  <a:gd name="T27" fmla="*/ 26 h 29"/>
                  <a:gd name="T28" fmla="*/ 9 w 14"/>
                  <a:gd name="T29" fmla="*/ 27 h 29"/>
                  <a:gd name="T30" fmla="*/ 10 w 14"/>
                  <a:gd name="T31" fmla="*/ 29 h 29"/>
                  <a:gd name="T32" fmla="*/ 12 w 14"/>
                  <a:gd name="T33" fmla="*/ 28 h 29"/>
                  <a:gd name="T34" fmla="*/ 13 w 14"/>
                  <a:gd name="T35" fmla="*/ 29 h 29"/>
                  <a:gd name="T36" fmla="*/ 11 w 14"/>
                  <a:gd name="T37" fmla="*/ 20 h 29"/>
                  <a:gd name="T38" fmla="*/ 12 w 14"/>
                  <a:gd name="T39" fmla="*/ 20 h 29"/>
                  <a:gd name="T40" fmla="*/ 12 w 14"/>
                  <a:gd name="T41" fmla="*/ 15 h 29"/>
                  <a:gd name="T42" fmla="*/ 9 w 14"/>
                  <a:gd name="T43" fmla="*/ 14 h 29"/>
                  <a:gd name="T44" fmla="*/ 10 w 14"/>
                  <a:gd name="T45" fmla="*/ 12 h 29"/>
                  <a:gd name="T46" fmla="*/ 9 w 14"/>
                  <a:gd name="T47" fmla="*/ 13 h 29"/>
                  <a:gd name="T48" fmla="*/ 9 w 14"/>
                  <a:gd name="T49" fmla="*/ 11 h 29"/>
                  <a:gd name="T50" fmla="*/ 7 w 14"/>
                  <a:gd name="T51" fmla="*/ 12 h 29"/>
                  <a:gd name="T52" fmla="*/ 9 w 14"/>
                  <a:gd name="T53" fmla="*/ 7 h 29"/>
                  <a:gd name="T54" fmla="*/ 8 w 14"/>
                  <a:gd name="T55" fmla="*/ 8 h 29"/>
                  <a:gd name="T56" fmla="*/ 6 w 14"/>
                  <a:gd name="T57" fmla="*/ 8 h 29"/>
                  <a:gd name="T58" fmla="*/ 8 w 14"/>
                  <a:gd name="T59" fmla="*/ 7 h 29"/>
                  <a:gd name="T60" fmla="*/ 6 w 14"/>
                  <a:gd name="T61" fmla="*/ 6 h 29"/>
                  <a:gd name="T62" fmla="*/ 5 w 14"/>
                  <a:gd name="T63" fmla="*/ 7 h 29"/>
                  <a:gd name="T64" fmla="*/ 4 w 14"/>
                  <a:gd name="T65" fmla="*/ 4 h 29"/>
                  <a:gd name="T66" fmla="*/ 6 w 14"/>
                  <a:gd name="T67" fmla="*/ 4 h 29"/>
                  <a:gd name="T68" fmla="*/ 6 w 14"/>
                  <a:gd name="T69" fmla="*/ 2 h 29"/>
                  <a:gd name="T70" fmla="*/ 3 w 14"/>
                  <a:gd name="T71" fmla="*/ 2 h 29"/>
                  <a:gd name="T72" fmla="*/ 4 w 14"/>
                  <a:gd name="T7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9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1" y="3"/>
                      <a:pt x="1" y="2"/>
                      <a:pt x="0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4" y="6"/>
                      <a:pt x="4" y="8"/>
                    </a:cubicBezTo>
                    <a:cubicBezTo>
                      <a:pt x="4" y="9"/>
                      <a:pt x="5" y="9"/>
                      <a:pt x="6" y="10"/>
                    </a:cubicBezTo>
                    <a:cubicBezTo>
                      <a:pt x="7" y="14"/>
                      <a:pt x="10" y="17"/>
                      <a:pt x="9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8" y="23"/>
                      <a:pt x="10" y="25"/>
                      <a:pt x="9" y="26"/>
                    </a:cubicBezTo>
                    <a:cubicBezTo>
                      <a:pt x="10" y="26"/>
                      <a:pt x="12" y="26"/>
                      <a:pt x="12" y="26"/>
                    </a:cubicBezTo>
                    <a:cubicBezTo>
                      <a:pt x="10" y="26"/>
                      <a:pt x="12" y="28"/>
                      <a:pt x="9" y="27"/>
                    </a:cubicBezTo>
                    <a:cubicBezTo>
                      <a:pt x="8" y="28"/>
                      <a:pt x="11" y="28"/>
                      <a:pt x="10" y="29"/>
                    </a:cubicBezTo>
                    <a:cubicBezTo>
                      <a:pt x="11" y="29"/>
                      <a:pt x="11" y="28"/>
                      <a:pt x="12" y="28"/>
                    </a:cubicBezTo>
                    <a:cubicBezTo>
                      <a:pt x="13" y="29"/>
                      <a:pt x="11" y="29"/>
                      <a:pt x="13" y="29"/>
                    </a:cubicBezTo>
                    <a:cubicBezTo>
                      <a:pt x="14" y="27"/>
                      <a:pt x="12" y="23"/>
                      <a:pt x="11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19"/>
                      <a:pt x="11" y="17"/>
                      <a:pt x="12" y="15"/>
                    </a:cubicBezTo>
                    <a:cubicBezTo>
                      <a:pt x="11" y="16"/>
                      <a:pt x="12" y="12"/>
                      <a:pt x="9" y="14"/>
                    </a:cubicBezTo>
                    <a:cubicBezTo>
                      <a:pt x="10" y="13"/>
                      <a:pt x="10" y="13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10" y="12"/>
                      <a:pt x="9" y="11"/>
                    </a:cubicBezTo>
                    <a:cubicBezTo>
                      <a:pt x="9" y="12"/>
                      <a:pt x="8" y="11"/>
                      <a:pt x="7" y="12"/>
                    </a:cubicBezTo>
                    <a:cubicBezTo>
                      <a:pt x="8" y="10"/>
                      <a:pt x="8" y="9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8" y="6"/>
                      <a:pt x="5" y="7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4" y="2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5" y="2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4" name="Rectangle 69"/>
              <p:cNvSpPr>
                <a:spLocks noChangeArrowheads="1"/>
              </p:cNvSpPr>
              <p:nvPr/>
            </p:nvSpPr>
            <p:spPr bwMode="auto">
              <a:xfrm>
                <a:off x="841" y="1681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5" name="Freeform 70"/>
              <p:cNvSpPr>
                <a:spLocks/>
              </p:cNvSpPr>
              <p:nvPr/>
            </p:nvSpPr>
            <p:spPr bwMode="auto">
              <a:xfrm>
                <a:off x="836" y="16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6" name="Rectangle 71"/>
              <p:cNvSpPr>
                <a:spLocks noChangeArrowheads="1"/>
              </p:cNvSpPr>
              <p:nvPr/>
            </p:nvSpPr>
            <p:spPr bwMode="auto">
              <a:xfrm>
                <a:off x="836" y="169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7" name="Freeform 72"/>
              <p:cNvSpPr>
                <a:spLocks/>
              </p:cNvSpPr>
              <p:nvPr/>
            </p:nvSpPr>
            <p:spPr bwMode="auto">
              <a:xfrm>
                <a:off x="849" y="16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8" name="Freeform 73"/>
              <p:cNvSpPr>
                <a:spLocks/>
              </p:cNvSpPr>
              <p:nvPr/>
            </p:nvSpPr>
            <p:spPr bwMode="auto">
              <a:xfrm>
                <a:off x="857" y="171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9" name="Freeform 74"/>
              <p:cNvSpPr>
                <a:spLocks/>
              </p:cNvSpPr>
              <p:nvPr/>
            </p:nvSpPr>
            <p:spPr bwMode="auto">
              <a:xfrm>
                <a:off x="836" y="167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0" name="Freeform 75"/>
              <p:cNvSpPr>
                <a:spLocks/>
              </p:cNvSpPr>
              <p:nvPr/>
            </p:nvSpPr>
            <p:spPr bwMode="auto">
              <a:xfrm>
                <a:off x="792" y="1648"/>
                <a:ext cx="41" cy="33"/>
              </a:xfrm>
              <a:custGeom>
                <a:avLst/>
                <a:gdLst>
                  <a:gd name="T0" fmla="*/ 1 w 15"/>
                  <a:gd name="T1" fmla="*/ 3 h 12"/>
                  <a:gd name="T2" fmla="*/ 2 w 15"/>
                  <a:gd name="T3" fmla="*/ 6 h 12"/>
                  <a:gd name="T4" fmla="*/ 6 w 15"/>
                  <a:gd name="T5" fmla="*/ 4 h 12"/>
                  <a:gd name="T6" fmla="*/ 4 w 15"/>
                  <a:gd name="T7" fmla="*/ 6 h 12"/>
                  <a:gd name="T8" fmla="*/ 9 w 15"/>
                  <a:gd name="T9" fmla="*/ 8 h 12"/>
                  <a:gd name="T10" fmla="*/ 8 w 15"/>
                  <a:gd name="T11" fmla="*/ 9 h 12"/>
                  <a:gd name="T12" fmla="*/ 12 w 15"/>
                  <a:gd name="T13" fmla="*/ 8 h 12"/>
                  <a:gd name="T14" fmla="*/ 9 w 15"/>
                  <a:gd name="T15" fmla="*/ 11 h 12"/>
                  <a:gd name="T16" fmla="*/ 9 w 15"/>
                  <a:gd name="T17" fmla="*/ 11 h 12"/>
                  <a:gd name="T18" fmla="*/ 12 w 15"/>
                  <a:gd name="T19" fmla="*/ 12 h 12"/>
                  <a:gd name="T20" fmla="*/ 13 w 15"/>
                  <a:gd name="T21" fmla="*/ 11 h 12"/>
                  <a:gd name="T22" fmla="*/ 15 w 15"/>
                  <a:gd name="T23" fmla="*/ 10 h 12"/>
                  <a:gd name="T24" fmla="*/ 12 w 15"/>
                  <a:gd name="T25" fmla="*/ 9 h 12"/>
                  <a:gd name="T26" fmla="*/ 13 w 15"/>
                  <a:gd name="T27" fmla="*/ 8 h 12"/>
                  <a:gd name="T28" fmla="*/ 12 w 15"/>
                  <a:gd name="T29" fmla="*/ 8 h 12"/>
                  <a:gd name="T30" fmla="*/ 13 w 15"/>
                  <a:gd name="T31" fmla="*/ 7 h 12"/>
                  <a:gd name="T32" fmla="*/ 11 w 15"/>
                  <a:gd name="T33" fmla="*/ 7 h 12"/>
                  <a:gd name="T34" fmla="*/ 11 w 15"/>
                  <a:gd name="T35" fmla="*/ 7 h 12"/>
                  <a:gd name="T36" fmla="*/ 10 w 15"/>
                  <a:gd name="T37" fmla="*/ 7 h 12"/>
                  <a:gd name="T38" fmla="*/ 10 w 15"/>
                  <a:gd name="T39" fmla="*/ 6 h 12"/>
                  <a:gd name="T40" fmla="*/ 10 w 15"/>
                  <a:gd name="T41" fmla="*/ 7 h 12"/>
                  <a:gd name="T42" fmla="*/ 8 w 15"/>
                  <a:gd name="T43" fmla="*/ 3 h 12"/>
                  <a:gd name="T44" fmla="*/ 7 w 15"/>
                  <a:gd name="T45" fmla="*/ 4 h 12"/>
                  <a:gd name="T46" fmla="*/ 9 w 15"/>
                  <a:gd name="T47" fmla="*/ 4 h 12"/>
                  <a:gd name="T48" fmla="*/ 7 w 15"/>
                  <a:gd name="T49" fmla="*/ 6 h 12"/>
                  <a:gd name="T50" fmla="*/ 7 w 15"/>
                  <a:gd name="T51" fmla="*/ 3 h 12"/>
                  <a:gd name="T52" fmla="*/ 5 w 15"/>
                  <a:gd name="T53" fmla="*/ 2 h 12"/>
                  <a:gd name="T54" fmla="*/ 5 w 15"/>
                  <a:gd name="T55" fmla="*/ 2 h 12"/>
                  <a:gd name="T56" fmla="*/ 3 w 15"/>
                  <a:gd name="T57" fmla="*/ 1 h 12"/>
                  <a:gd name="T58" fmla="*/ 3 w 15"/>
                  <a:gd name="T59" fmla="*/ 2 h 12"/>
                  <a:gd name="T60" fmla="*/ 2 w 15"/>
                  <a:gd name="T61" fmla="*/ 2 h 12"/>
                  <a:gd name="T62" fmla="*/ 3 w 15"/>
                  <a:gd name="T63" fmla="*/ 2 h 12"/>
                  <a:gd name="T64" fmla="*/ 0 w 15"/>
                  <a:gd name="T65" fmla="*/ 3 h 12"/>
                  <a:gd name="T66" fmla="*/ 2 w 15"/>
                  <a:gd name="T67" fmla="*/ 3 h 12"/>
                  <a:gd name="T68" fmla="*/ 1 w 15"/>
                  <a:gd name="T6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12">
                    <a:moveTo>
                      <a:pt x="1" y="3"/>
                    </a:moveTo>
                    <a:cubicBezTo>
                      <a:pt x="0" y="5"/>
                      <a:pt x="2" y="5"/>
                      <a:pt x="2" y="6"/>
                    </a:cubicBezTo>
                    <a:cubicBezTo>
                      <a:pt x="4" y="6"/>
                      <a:pt x="4" y="3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6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9" y="10"/>
                      <a:pt x="12" y="6"/>
                      <a:pt x="12" y="8"/>
                    </a:cubicBezTo>
                    <a:cubicBezTo>
                      <a:pt x="10" y="9"/>
                      <a:pt x="11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1" y="12"/>
                      <a:pt x="12" y="12"/>
                    </a:cubicBezTo>
                    <a:cubicBezTo>
                      <a:pt x="12" y="12"/>
                      <a:pt x="13" y="10"/>
                      <a:pt x="13" y="11"/>
                    </a:cubicBezTo>
                    <a:cubicBezTo>
                      <a:pt x="13" y="11"/>
                      <a:pt x="14" y="10"/>
                      <a:pt x="15" y="10"/>
                    </a:cubicBezTo>
                    <a:cubicBezTo>
                      <a:pt x="13" y="10"/>
                      <a:pt x="13" y="9"/>
                      <a:pt x="12" y="9"/>
                    </a:cubicBezTo>
                    <a:cubicBezTo>
                      <a:pt x="13" y="8"/>
                      <a:pt x="13" y="9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10" y="3"/>
                      <a:pt x="8" y="3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5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5"/>
                      <a:pt x="6" y="5"/>
                      <a:pt x="7" y="3"/>
                    </a:cubicBezTo>
                    <a:cubicBezTo>
                      <a:pt x="6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1" y="2"/>
                      <a:pt x="0" y="3"/>
                    </a:cubicBezTo>
                    <a:cubicBezTo>
                      <a:pt x="0" y="3"/>
                      <a:pt x="2" y="2"/>
                      <a:pt x="2" y="3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1" name="Freeform 76"/>
              <p:cNvSpPr>
                <a:spLocks/>
              </p:cNvSpPr>
              <p:nvPr/>
            </p:nvSpPr>
            <p:spPr bwMode="auto">
              <a:xfrm>
                <a:off x="822" y="166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2" name="Freeform 77"/>
              <p:cNvSpPr>
                <a:spLocks/>
              </p:cNvSpPr>
              <p:nvPr/>
            </p:nvSpPr>
            <p:spPr bwMode="auto">
              <a:xfrm>
                <a:off x="759" y="1637"/>
                <a:ext cx="41" cy="17"/>
              </a:xfrm>
              <a:custGeom>
                <a:avLst/>
                <a:gdLst>
                  <a:gd name="T0" fmla="*/ 10 w 15"/>
                  <a:gd name="T1" fmla="*/ 3 h 6"/>
                  <a:gd name="T2" fmla="*/ 11 w 15"/>
                  <a:gd name="T3" fmla="*/ 1 h 6"/>
                  <a:gd name="T4" fmla="*/ 9 w 15"/>
                  <a:gd name="T5" fmla="*/ 4 h 6"/>
                  <a:gd name="T6" fmla="*/ 8 w 15"/>
                  <a:gd name="T7" fmla="*/ 4 h 6"/>
                  <a:gd name="T8" fmla="*/ 9 w 15"/>
                  <a:gd name="T9" fmla="*/ 1 h 6"/>
                  <a:gd name="T10" fmla="*/ 8 w 15"/>
                  <a:gd name="T11" fmla="*/ 0 h 6"/>
                  <a:gd name="T12" fmla="*/ 7 w 15"/>
                  <a:gd name="T13" fmla="*/ 2 h 6"/>
                  <a:gd name="T14" fmla="*/ 6 w 15"/>
                  <a:gd name="T15" fmla="*/ 2 h 6"/>
                  <a:gd name="T16" fmla="*/ 7 w 15"/>
                  <a:gd name="T17" fmla="*/ 2 h 6"/>
                  <a:gd name="T18" fmla="*/ 7 w 15"/>
                  <a:gd name="T19" fmla="*/ 0 h 6"/>
                  <a:gd name="T20" fmla="*/ 5 w 15"/>
                  <a:gd name="T21" fmla="*/ 5 h 6"/>
                  <a:gd name="T22" fmla="*/ 5 w 15"/>
                  <a:gd name="T23" fmla="*/ 4 h 6"/>
                  <a:gd name="T24" fmla="*/ 4 w 15"/>
                  <a:gd name="T25" fmla="*/ 2 h 6"/>
                  <a:gd name="T26" fmla="*/ 5 w 15"/>
                  <a:gd name="T27" fmla="*/ 2 h 6"/>
                  <a:gd name="T28" fmla="*/ 5 w 15"/>
                  <a:gd name="T29" fmla="*/ 3 h 6"/>
                  <a:gd name="T30" fmla="*/ 10 w 15"/>
                  <a:gd name="T31" fmla="*/ 6 h 6"/>
                  <a:gd name="T32" fmla="*/ 9 w 15"/>
                  <a:gd name="T33" fmla="*/ 6 h 6"/>
                  <a:gd name="T34" fmla="*/ 11 w 15"/>
                  <a:gd name="T35" fmla="*/ 5 h 6"/>
                  <a:gd name="T36" fmla="*/ 11 w 15"/>
                  <a:gd name="T37" fmla="*/ 3 h 6"/>
                  <a:gd name="T38" fmla="*/ 11 w 15"/>
                  <a:gd name="T39" fmla="*/ 4 h 6"/>
                  <a:gd name="T40" fmla="*/ 13 w 15"/>
                  <a:gd name="T41" fmla="*/ 2 h 6"/>
                  <a:gd name="T42" fmla="*/ 15 w 15"/>
                  <a:gd name="T43" fmla="*/ 2 h 6"/>
                  <a:gd name="T44" fmla="*/ 12 w 15"/>
                  <a:gd name="T45" fmla="*/ 1 h 6"/>
                  <a:gd name="T46" fmla="*/ 10 w 15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6">
                    <a:moveTo>
                      <a:pt x="10" y="3"/>
                    </a:moveTo>
                    <a:cubicBezTo>
                      <a:pt x="10" y="2"/>
                      <a:pt x="11" y="2"/>
                      <a:pt x="11" y="1"/>
                    </a:cubicBezTo>
                    <a:cubicBezTo>
                      <a:pt x="10" y="2"/>
                      <a:pt x="10" y="3"/>
                      <a:pt x="9" y="4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3"/>
                      <a:pt x="9" y="2"/>
                      <a:pt x="9" y="1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7" y="0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7" y="1"/>
                      <a:pt x="6" y="1"/>
                      <a:pt x="7" y="0"/>
                    </a:cubicBezTo>
                    <a:cubicBezTo>
                      <a:pt x="0" y="1"/>
                      <a:pt x="4" y="4"/>
                      <a:pt x="5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8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4" y="2"/>
                      <a:pt x="13" y="3"/>
                      <a:pt x="15" y="2"/>
                    </a:cubicBezTo>
                    <a:cubicBezTo>
                      <a:pt x="14" y="0"/>
                      <a:pt x="13" y="3"/>
                      <a:pt x="12" y="1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3" name="Rectangle 78"/>
              <p:cNvSpPr>
                <a:spLocks noChangeArrowheads="1"/>
              </p:cNvSpPr>
              <p:nvPr/>
            </p:nvSpPr>
            <p:spPr bwMode="auto">
              <a:xfrm>
                <a:off x="795" y="1648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4" name="Freeform 79"/>
              <p:cNvSpPr>
                <a:spLocks/>
              </p:cNvSpPr>
              <p:nvPr/>
            </p:nvSpPr>
            <p:spPr bwMode="auto">
              <a:xfrm>
                <a:off x="787" y="165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5" name="Freeform 80"/>
              <p:cNvSpPr>
                <a:spLocks/>
              </p:cNvSpPr>
              <p:nvPr/>
            </p:nvSpPr>
            <p:spPr bwMode="auto">
              <a:xfrm>
                <a:off x="765" y="163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6" name="Freeform 81"/>
              <p:cNvSpPr>
                <a:spLocks/>
              </p:cNvSpPr>
              <p:nvPr/>
            </p:nvSpPr>
            <p:spPr bwMode="auto">
              <a:xfrm>
                <a:off x="762" y="1646"/>
                <a:ext cx="11" cy="13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1 w 4"/>
                  <a:gd name="T5" fmla="*/ 0 h 5"/>
                  <a:gd name="T6" fmla="*/ 2 w 4"/>
                  <a:gd name="T7" fmla="*/ 3 h 5"/>
                  <a:gd name="T8" fmla="*/ 1 w 4"/>
                  <a:gd name="T9" fmla="*/ 4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3" y="4"/>
                      <a:pt x="2" y="3"/>
                      <a:pt x="4" y="3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4"/>
                      <a:pt x="1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7" name="Freeform 82"/>
              <p:cNvSpPr>
                <a:spLocks/>
              </p:cNvSpPr>
              <p:nvPr/>
            </p:nvSpPr>
            <p:spPr bwMode="auto">
              <a:xfrm>
                <a:off x="713" y="1651"/>
                <a:ext cx="52" cy="63"/>
              </a:xfrm>
              <a:custGeom>
                <a:avLst/>
                <a:gdLst>
                  <a:gd name="T0" fmla="*/ 14 w 19"/>
                  <a:gd name="T1" fmla="*/ 3 h 23"/>
                  <a:gd name="T2" fmla="*/ 13 w 19"/>
                  <a:gd name="T3" fmla="*/ 4 h 23"/>
                  <a:gd name="T4" fmla="*/ 13 w 19"/>
                  <a:gd name="T5" fmla="*/ 3 h 23"/>
                  <a:gd name="T6" fmla="*/ 12 w 19"/>
                  <a:gd name="T7" fmla="*/ 4 h 23"/>
                  <a:gd name="T8" fmla="*/ 12 w 19"/>
                  <a:gd name="T9" fmla="*/ 4 h 23"/>
                  <a:gd name="T10" fmla="*/ 11 w 19"/>
                  <a:gd name="T11" fmla="*/ 6 h 23"/>
                  <a:gd name="T12" fmla="*/ 12 w 19"/>
                  <a:gd name="T13" fmla="*/ 8 h 23"/>
                  <a:gd name="T14" fmla="*/ 9 w 19"/>
                  <a:gd name="T15" fmla="*/ 7 h 23"/>
                  <a:gd name="T16" fmla="*/ 12 w 19"/>
                  <a:gd name="T17" fmla="*/ 9 h 23"/>
                  <a:gd name="T18" fmla="*/ 9 w 19"/>
                  <a:gd name="T19" fmla="*/ 11 h 23"/>
                  <a:gd name="T20" fmla="*/ 9 w 19"/>
                  <a:gd name="T21" fmla="*/ 10 h 23"/>
                  <a:gd name="T22" fmla="*/ 8 w 19"/>
                  <a:gd name="T23" fmla="*/ 11 h 23"/>
                  <a:gd name="T24" fmla="*/ 7 w 19"/>
                  <a:gd name="T25" fmla="*/ 10 h 23"/>
                  <a:gd name="T26" fmla="*/ 5 w 19"/>
                  <a:gd name="T27" fmla="*/ 12 h 23"/>
                  <a:gd name="T28" fmla="*/ 5 w 19"/>
                  <a:gd name="T29" fmla="*/ 11 h 23"/>
                  <a:gd name="T30" fmla="*/ 3 w 19"/>
                  <a:gd name="T31" fmla="*/ 16 h 23"/>
                  <a:gd name="T32" fmla="*/ 2 w 19"/>
                  <a:gd name="T33" fmla="*/ 16 h 23"/>
                  <a:gd name="T34" fmla="*/ 5 w 19"/>
                  <a:gd name="T35" fmla="*/ 17 h 23"/>
                  <a:gd name="T36" fmla="*/ 3 w 19"/>
                  <a:gd name="T37" fmla="*/ 19 h 23"/>
                  <a:gd name="T38" fmla="*/ 2 w 19"/>
                  <a:gd name="T39" fmla="*/ 17 h 23"/>
                  <a:gd name="T40" fmla="*/ 2 w 19"/>
                  <a:gd name="T41" fmla="*/ 18 h 23"/>
                  <a:gd name="T42" fmla="*/ 0 w 19"/>
                  <a:gd name="T43" fmla="*/ 18 h 23"/>
                  <a:gd name="T44" fmla="*/ 1 w 19"/>
                  <a:gd name="T45" fmla="*/ 21 h 23"/>
                  <a:gd name="T46" fmla="*/ 0 w 19"/>
                  <a:gd name="T47" fmla="*/ 21 h 23"/>
                  <a:gd name="T48" fmla="*/ 2 w 19"/>
                  <a:gd name="T49" fmla="*/ 23 h 23"/>
                  <a:gd name="T50" fmla="*/ 6 w 19"/>
                  <a:gd name="T51" fmla="*/ 18 h 23"/>
                  <a:gd name="T52" fmla="*/ 6 w 19"/>
                  <a:gd name="T53" fmla="*/ 15 h 23"/>
                  <a:gd name="T54" fmla="*/ 8 w 19"/>
                  <a:gd name="T55" fmla="*/ 16 h 23"/>
                  <a:gd name="T56" fmla="*/ 6 w 19"/>
                  <a:gd name="T57" fmla="*/ 15 h 23"/>
                  <a:gd name="T58" fmla="*/ 8 w 19"/>
                  <a:gd name="T59" fmla="*/ 15 h 23"/>
                  <a:gd name="T60" fmla="*/ 7 w 19"/>
                  <a:gd name="T61" fmla="*/ 14 h 23"/>
                  <a:gd name="T62" fmla="*/ 9 w 19"/>
                  <a:gd name="T63" fmla="*/ 15 h 23"/>
                  <a:gd name="T64" fmla="*/ 15 w 19"/>
                  <a:gd name="T65" fmla="*/ 6 h 23"/>
                  <a:gd name="T66" fmla="*/ 14 w 19"/>
                  <a:gd name="T67" fmla="*/ 6 h 23"/>
                  <a:gd name="T68" fmla="*/ 16 w 19"/>
                  <a:gd name="T69" fmla="*/ 3 h 23"/>
                  <a:gd name="T70" fmla="*/ 16 w 19"/>
                  <a:gd name="T71" fmla="*/ 1 h 23"/>
                  <a:gd name="T72" fmla="*/ 18 w 19"/>
                  <a:gd name="T73" fmla="*/ 4 h 23"/>
                  <a:gd name="T74" fmla="*/ 19 w 19"/>
                  <a:gd name="T75" fmla="*/ 2 h 23"/>
                  <a:gd name="T76" fmla="*/ 18 w 19"/>
                  <a:gd name="T77" fmla="*/ 2 h 23"/>
                  <a:gd name="T78" fmla="*/ 19 w 19"/>
                  <a:gd name="T79" fmla="*/ 2 h 23"/>
                  <a:gd name="T80" fmla="*/ 15 w 19"/>
                  <a:gd name="T81" fmla="*/ 0 h 23"/>
                  <a:gd name="T82" fmla="*/ 12 w 19"/>
                  <a:gd name="T83" fmla="*/ 2 h 23"/>
                  <a:gd name="T84" fmla="*/ 14 w 19"/>
                  <a:gd name="T8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3">
                    <a:moveTo>
                      <a:pt x="14" y="3"/>
                    </a:moveTo>
                    <a:cubicBezTo>
                      <a:pt x="14" y="3"/>
                      <a:pt x="14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2" y="2"/>
                      <a:pt x="13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5"/>
                      <a:pt x="13" y="6"/>
                      <a:pt x="11" y="6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9" y="8"/>
                      <a:pt x="11" y="8"/>
                      <a:pt x="12" y="9"/>
                    </a:cubicBezTo>
                    <a:cubicBezTo>
                      <a:pt x="9" y="9"/>
                      <a:pt x="11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7" y="9"/>
                      <a:pt x="9" y="11"/>
                      <a:pt x="8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2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3" y="14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3" y="15"/>
                      <a:pt x="5" y="17"/>
                    </a:cubicBezTo>
                    <a:cubicBezTo>
                      <a:pt x="2" y="15"/>
                      <a:pt x="5" y="19"/>
                      <a:pt x="3" y="19"/>
                    </a:cubicBezTo>
                    <a:cubicBezTo>
                      <a:pt x="2" y="18"/>
                      <a:pt x="3" y="17"/>
                      <a:pt x="2" y="17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7"/>
                      <a:pt x="1" y="19"/>
                      <a:pt x="0" y="18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0" y="21"/>
                      <a:pt x="1" y="23"/>
                      <a:pt x="2" y="23"/>
                    </a:cubicBezTo>
                    <a:cubicBezTo>
                      <a:pt x="3" y="21"/>
                      <a:pt x="4" y="19"/>
                      <a:pt x="6" y="18"/>
                    </a:cubicBezTo>
                    <a:cubicBezTo>
                      <a:pt x="5" y="16"/>
                      <a:pt x="7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7" y="16"/>
                      <a:pt x="6" y="15"/>
                    </a:cubicBezTo>
                    <a:cubicBezTo>
                      <a:pt x="6" y="14"/>
                      <a:pt x="8" y="15"/>
                      <a:pt x="8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2"/>
                      <a:pt x="12" y="8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5"/>
                      <a:pt x="13" y="2"/>
                      <a:pt x="16" y="3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8" y="3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8" y="1"/>
                      <a:pt x="19" y="2"/>
                    </a:cubicBezTo>
                    <a:cubicBezTo>
                      <a:pt x="19" y="0"/>
                      <a:pt x="17" y="1"/>
                      <a:pt x="15" y="0"/>
                    </a:cubicBezTo>
                    <a:cubicBezTo>
                      <a:pt x="16" y="3"/>
                      <a:pt x="12" y="0"/>
                      <a:pt x="12" y="2"/>
                    </a:cubicBezTo>
                    <a:cubicBezTo>
                      <a:pt x="12" y="3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8" name="Freeform 83"/>
              <p:cNvSpPr>
                <a:spLocks/>
              </p:cNvSpPr>
              <p:nvPr/>
            </p:nvSpPr>
            <p:spPr bwMode="auto">
              <a:xfrm>
                <a:off x="762" y="16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9" name="Freeform 84"/>
              <p:cNvSpPr>
                <a:spLocks/>
              </p:cNvSpPr>
              <p:nvPr/>
            </p:nvSpPr>
            <p:spPr bwMode="auto">
              <a:xfrm>
                <a:off x="710" y="170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0" name="Rectangle 85"/>
              <p:cNvSpPr>
                <a:spLocks noChangeArrowheads="1"/>
              </p:cNvSpPr>
              <p:nvPr/>
            </p:nvSpPr>
            <p:spPr bwMode="auto">
              <a:xfrm>
                <a:off x="765" y="165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1" name="Freeform 86"/>
              <p:cNvSpPr>
                <a:spLocks/>
              </p:cNvSpPr>
              <p:nvPr/>
            </p:nvSpPr>
            <p:spPr bwMode="auto">
              <a:xfrm>
                <a:off x="757" y="1648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2" name="Freeform 87"/>
              <p:cNvSpPr>
                <a:spLocks/>
              </p:cNvSpPr>
              <p:nvPr/>
            </p:nvSpPr>
            <p:spPr bwMode="auto">
              <a:xfrm>
                <a:off x="700" y="171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3" name="Freeform 88"/>
              <p:cNvSpPr>
                <a:spLocks/>
              </p:cNvSpPr>
              <p:nvPr/>
            </p:nvSpPr>
            <p:spPr bwMode="auto">
              <a:xfrm>
                <a:off x="678" y="1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4" name="Freeform 89"/>
              <p:cNvSpPr>
                <a:spLocks/>
              </p:cNvSpPr>
              <p:nvPr/>
            </p:nvSpPr>
            <p:spPr bwMode="auto">
              <a:xfrm>
                <a:off x="661" y="1708"/>
                <a:ext cx="71" cy="84"/>
              </a:xfrm>
              <a:custGeom>
                <a:avLst/>
                <a:gdLst>
                  <a:gd name="T0" fmla="*/ 25 w 26"/>
                  <a:gd name="T1" fmla="*/ 30 h 31"/>
                  <a:gd name="T2" fmla="*/ 26 w 26"/>
                  <a:gd name="T3" fmla="*/ 29 h 31"/>
                  <a:gd name="T4" fmla="*/ 26 w 26"/>
                  <a:gd name="T5" fmla="*/ 27 h 31"/>
                  <a:gd name="T6" fmla="*/ 23 w 26"/>
                  <a:gd name="T7" fmla="*/ 26 h 31"/>
                  <a:gd name="T8" fmla="*/ 18 w 26"/>
                  <a:gd name="T9" fmla="*/ 23 h 31"/>
                  <a:gd name="T10" fmla="*/ 15 w 26"/>
                  <a:gd name="T11" fmla="*/ 21 h 31"/>
                  <a:gd name="T12" fmla="*/ 10 w 26"/>
                  <a:gd name="T13" fmla="*/ 20 h 31"/>
                  <a:gd name="T14" fmla="*/ 9 w 26"/>
                  <a:gd name="T15" fmla="*/ 19 h 31"/>
                  <a:gd name="T16" fmla="*/ 7 w 26"/>
                  <a:gd name="T17" fmla="*/ 18 h 31"/>
                  <a:gd name="T18" fmla="*/ 5 w 26"/>
                  <a:gd name="T19" fmla="*/ 20 h 31"/>
                  <a:gd name="T20" fmla="*/ 3 w 26"/>
                  <a:gd name="T21" fmla="*/ 21 h 31"/>
                  <a:gd name="T22" fmla="*/ 2 w 26"/>
                  <a:gd name="T23" fmla="*/ 21 h 31"/>
                  <a:gd name="T24" fmla="*/ 2 w 26"/>
                  <a:gd name="T25" fmla="*/ 21 h 31"/>
                  <a:gd name="T26" fmla="*/ 1 w 26"/>
                  <a:gd name="T27" fmla="*/ 16 h 31"/>
                  <a:gd name="T28" fmla="*/ 1 w 26"/>
                  <a:gd name="T29" fmla="*/ 16 h 31"/>
                  <a:gd name="T30" fmla="*/ 1 w 26"/>
                  <a:gd name="T31" fmla="*/ 16 h 31"/>
                  <a:gd name="T32" fmla="*/ 3 w 26"/>
                  <a:gd name="T33" fmla="*/ 20 h 31"/>
                  <a:gd name="T34" fmla="*/ 5 w 26"/>
                  <a:gd name="T35" fmla="*/ 18 h 31"/>
                  <a:gd name="T36" fmla="*/ 4 w 26"/>
                  <a:gd name="T37" fmla="*/ 17 h 31"/>
                  <a:gd name="T38" fmla="*/ 7 w 26"/>
                  <a:gd name="T39" fmla="*/ 15 h 31"/>
                  <a:gd name="T40" fmla="*/ 9 w 26"/>
                  <a:gd name="T41" fmla="*/ 13 h 31"/>
                  <a:gd name="T42" fmla="*/ 11 w 26"/>
                  <a:gd name="T43" fmla="*/ 10 h 31"/>
                  <a:gd name="T44" fmla="*/ 11 w 26"/>
                  <a:gd name="T45" fmla="*/ 8 h 31"/>
                  <a:gd name="T46" fmla="*/ 13 w 26"/>
                  <a:gd name="T47" fmla="*/ 8 h 31"/>
                  <a:gd name="T48" fmla="*/ 14 w 26"/>
                  <a:gd name="T49" fmla="*/ 7 h 31"/>
                  <a:gd name="T50" fmla="*/ 19 w 26"/>
                  <a:gd name="T51" fmla="*/ 2 h 31"/>
                  <a:gd name="T52" fmla="*/ 16 w 26"/>
                  <a:gd name="T53" fmla="*/ 4 h 31"/>
                  <a:gd name="T54" fmla="*/ 16 w 26"/>
                  <a:gd name="T55" fmla="*/ 5 h 31"/>
                  <a:gd name="T56" fmla="*/ 13 w 26"/>
                  <a:gd name="T57" fmla="*/ 3 h 31"/>
                  <a:gd name="T58" fmla="*/ 12 w 26"/>
                  <a:gd name="T59" fmla="*/ 4 h 31"/>
                  <a:gd name="T60" fmla="*/ 11 w 26"/>
                  <a:gd name="T61" fmla="*/ 6 h 31"/>
                  <a:gd name="T62" fmla="*/ 9 w 26"/>
                  <a:gd name="T63" fmla="*/ 7 h 31"/>
                  <a:gd name="T64" fmla="*/ 7 w 26"/>
                  <a:gd name="T65" fmla="*/ 9 h 31"/>
                  <a:gd name="T66" fmla="*/ 6 w 26"/>
                  <a:gd name="T67" fmla="*/ 11 h 31"/>
                  <a:gd name="T68" fmla="*/ 5 w 26"/>
                  <a:gd name="T69" fmla="*/ 11 h 31"/>
                  <a:gd name="T70" fmla="*/ 5 w 26"/>
                  <a:gd name="T71" fmla="*/ 12 h 31"/>
                  <a:gd name="T72" fmla="*/ 4 w 26"/>
                  <a:gd name="T73" fmla="*/ 13 h 31"/>
                  <a:gd name="T74" fmla="*/ 3 w 26"/>
                  <a:gd name="T75" fmla="*/ 16 h 31"/>
                  <a:gd name="T76" fmla="*/ 1 w 26"/>
                  <a:gd name="T77" fmla="*/ 15 h 31"/>
                  <a:gd name="T78" fmla="*/ 1 w 26"/>
                  <a:gd name="T79" fmla="*/ 15 h 31"/>
                  <a:gd name="T80" fmla="*/ 1 w 26"/>
                  <a:gd name="T81" fmla="*/ 16 h 31"/>
                  <a:gd name="T82" fmla="*/ 1 w 26"/>
                  <a:gd name="T83" fmla="*/ 16 h 31"/>
                  <a:gd name="T84" fmla="*/ 2 w 26"/>
                  <a:gd name="T85" fmla="*/ 22 h 31"/>
                  <a:gd name="T86" fmla="*/ 2 w 26"/>
                  <a:gd name="T87" fmla="*/ 22 h 31"/>
                  <a:gd name="T88" fmla="*/ 2 w 26"/>
                  <a:gd name="T89" fmla="*/ 21 h 31"/>
                  <a:gd name="T90" fmla="*/ 3 w 26"/>
                  <a:gd name="T91" fmla="*/ 22 h 31"/>
                  <a:gd name="T92" fmla="*/ 5 w 26"/>
                  <a:gd name="T93" fmla="*/ 21 h 31"/>
                  <a:gd name="T94" fmla="*/ 8 w 26"/>
                  <a:gd name="T95" fmla="*/ 22 h 31"/>
                  <a:gd name="T96" fmla="*/ 12 w 26"/>
                  <a:gd name="T97" fmla="*/ 23 h 31"/>
                  <a:gd name="T98" fmla="*/ 13 w 26"/>
                  <a:gd name="T99" fmla="*/ 24 h 31"/>
                  <a:gd name="T100" fmla="*/ 18 w 26"/>
                  <a:gd name="T101" fmla="*/ 27 h 31"/>
                  <a:gd name="T102" fmla="*/ 17 w 26"/>
                  <a:gd name="T103" fmla="*/ 24 h 31"/>
                  <a:gd name="T104" fmla="*/ 18 w 26"/>
                  <a:gd name="T105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" h="31">
                    <a:moveTo>
                      <a:pt x="21" y="30"/>
                    </a:moveTo>
                    <a:cubicBezTo>
                      <a:pt x="22" y="31"/>
                      <a:pt x="23" y="31"/>
                      <a:pt x="25" y="30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1"/>
                      <a:pt x="26" y="30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4" y="30"/>
                      <a:pt x="26" y="28"/>
                      <a:pt x="26" y="27"/>
                    </a:cubicBezTo>
                    <a:cubicBezTo>
                      <a:pt x="25" y="27"/>
                      <a:pt x="23" y="29"/>
                      <a:pt x="22" y="28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2" y="26"/>
                      <a:pt x="21" y="27"/>
                      <a:pt x="20" y="27"/>
                    </a:cubicBezTo>
                    <a:cubicBezTo>
                      <a:pt x="23" y="22"/>
                      <a:pt x="17" y="27"/>
                      <a:pt x="18" y="23"/>
                    </a:cubicBezTo>
                    <a:cubicBezTo>
                      <a:pt x="17" y="23"/>
                      <a:pt x="16" y="22"/>
                      <a:pt x="15" y="23"/>
                    </a:cubicBezTo>
                    <a:cubicBezTo>
                      <a:pt x="16" y="22"/>
                      <a:pt x="14" y="22"/>
                      <a:pt x="15" y="21"/>
                    </a:cubicBezTo>
                    <a:cubicBezTo>
                      <a:pt x="13" y="24"/>
                      <a:pt x="13" y="18"/>
                      <a:pt x="11" y="22"/>
                    </a:cubicBezTo>
                    <a:cubicBezTo>
                      <a:pt x="11" y="20"/>
                      <a:pt x="11" y="22"/>
                      <a:pt x="10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1" y="19"/>
                      <a:pt x="9" y="21"/>
                      <a:pt x="9" y="19"/>
                    </a:cubicBezTo>
                    <a:cubicBezTo>
                      <a:pt x="8" y="18"/>
                      <a:pt x="9" y="20"/>
                      <a:pt x="8" y="21"/>
                    </a:cubicBezTo>
                    <a:cubicBezTo>
                      <a:pt x="7" y="20"/>
                      <a:pt x="7" y="20"/>
                      <a:pt x="7" y="18"/>
                    </a:cubicBezTo>
                    <a:cubicBezTo>
                      <a:pt x="6" y="19"/>
                      <a:pt x="6" y="18"/>
                      <a:pt x="5" y="19"/>
                    </a:cubicBezTo>
                    <a:cubicBezTo>
                      <a:pt x="5" y="19"/>
                      <a:pt x="6" y="20"/>
                      <a:pt x="5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1" y="13"/>
                      <a:pt x="3" y="20"/>
                    </a:cubicBezTo>
                    <a:cubicBezTo>
                      <a:pt x="3" y="20"/>
                      <a:pt x="3" y="21"/>
                      <a:pt x="3" y="19"/>
                    </a:cubicBezTo>
                    <a:cubicBezTo>
                      <a:pt x="4" y="19"/>
                      <a:pt x="4" y="19"/>
                      <a:pt x="5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4" y="17"/>
                      <a:pt x="4" y="17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7" y="17"/>
                      <a:pt x="5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9" y="14"/>
                      <a:pt x="9" y="13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10" y="14"/>
                      <a:pt x="9" y="10"/>
                      <a:pt x="11" y="10"/>
                    </a:cubicBezTo>
                    <a:cubicBezTo>
                      <a:pt x="10" y="9"/>
                      <a:pt x="10" y="7"/>
                      <a:pt x="10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12" y="10"/>
                      <a:pt x="12" y="11"/>
                    </a:cubicBezTo>
                    <a:cubicBezTo>
                      <a:pt x="12" y="10"/>
                      <a:pt x="13" y="10"/>
                      <a:pt x="13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9"/>
                      <a:pt x="12" y="7"/>
                      <a:pt x="14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9" y="5"/>
                      <a:pt x="19" y="2"/>
                    </a:cubicBezTo>
                    <a:cubicBezTo>
                      <a:pt x="18" y="1"/>
                      <a:pt x="16" y="1"/>
                      <a:pt x="15" y="0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5" y="5"/>
                      <a:pt x="16" y="5"/>
                    </a:cubicBezTo>
                    <a:cubicBezTo>
                      <a:pt x="17" y="6"/>
                      <a:pt x="15" y="5"/>
                      <a:pt x="15" y="6"/>
                    </a:cubicBezTo>
                    <a:cubicBezTo>
                      <a:pt x="14" y="5"/>
                      <a:pt x="14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3" y="6"/>
                      <a:pt x="10" y="5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1" y="7"/>
                      <a:pt x="11" y="7"/>
                    </a:cubicBezTo>
                    <a:cubicBezTo>
                      <a:pt x="10" y="6"/>
                      <a:pt x="10" y="7"/>
                      <a:pt x="9" y="7"/>
                    </a:cubicBezTo>
                    <a:cubicBezTo>
                      <a:pt x="9" y="8"/>
                      <a:pt x="10" y="9"/>
                      <a:pt x="10" y="10"/>
                    </a:cubicBezTo>
                    <a:cubicBezTo>
                      <a:pt x="8" y="8"/>
                      <a:pt x="8" y="10"/>
                      <a:pt x="7" y="9"/>
                    </a:cubicBezTo>
                    <a:cubicBezTo>
                      <a:pt x="8" y="10"/>
                      <a:pt x="6" y="10"/>
                      <a:pt x="7" y="11"/>
                    </a:cubicBezTo>
                    <a:cubicBezTo>
                      <a:pt x="7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2"/>
                      <a:pt x="5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4" y="11"/>
                      <a:pt x="5" y="14"/>
                      <a:pt x="4" y="13"/>
                    </a:cubicBezTo>
                    <a:cubicBezTo>
                      <a:pt x="4" y="14"/>
                      <a:pt x="3" y="15"/>
                      <a:pt x="5" y="16"/>
                    </a:cubicBezTo>
                    <a:cubicBezTo>
                      <a:pt x="4" y="16"/>
                      <a:pt x="3" y="15"/>
                      <a:pt x="3" y="16"/>
                    </a:cubicBezTo>
                    <a:cubicBezTo>
                      <a:pt x="4" y="18"/>
                      <a:pt x="1" y="13"/>
                      <a:pt x="3" y="20"/>
                    </a:cubicBezTo>
                    <a:cubicBezTo>
                      <a:pt x="1" y="12"/>
                      <a:pt x="2" y="18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4"/>
                      <a:pt x="3" y="27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6" y="22"/>
                      <a:pt x="6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4"/>
                      <a:pt x="10" y="23"/>
                      <a:pt x="12" y="22"/>
                    </a:cubicBezTo>
                    <a:cubicBezTo>
                      <a:pt x="12" y="22"/>
                      <a:pt x="13" y="23"/>
                      <a:pt x="12" y="23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6"/>
                      <a:pt x="13" y="24"/>
                    </a:cubicBezTo>
                    <a:cubicBezTo>
                      <a:pt x="14" y="24"/>
                      <a:pt x="13" y="26"/>
                      <a:pt x="13" y="26"/>
                    </a:cubicBezTo>
                    <a:cubicBezTo>
                      <a:pt x="16" y="25"/>
                      <a:pt x="15" y="30"/>
                      <a:pt x="18" y="27"/>
                    </a:cubicBezTo>
                    <a:cubicBezTo>
                      <a:pt x="18" y="26"/>
                      <a:pt x="17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6"/>
                      <a:pt x="19" y="26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31"/>
                      <a:pt x="22" y="27"/>
                      <a:pt x="21" y="3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5" name="Freeform 90"/>
              <p:cNvSpPr>
                <a:spLocks/>
              </p:cNvSpPr>
              <p:nvPr/>
            </p:nvSpPr>
            <p:spPr bwMode="auto">
              <a:xfrm>
                <a:off x="691" y="177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6" name="Freeform 91"/>
              <p:cNvSpPr>
                <a:spLocks/>
              </p:cNvSpPr>
              <p:nvPr/>
            </p:nvSpPr>
            <p:spPr bwMode="auto">
              <a:xfrm>
                <a:off x="691" y="177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7" name="Freeform 92"/>
              <p:cNvSpPr>
                <a:spLocks/>
              </p:cNvSpPr>
              <p:nvPr/>
            </p:nvSpPr>
            <p:spPr bwMode="auto">
              <a:xfrm>
                <a:off x="727" y="179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8" name="Rectangle 93"/>
              <p:cNvSpPr>
                <a:spLocks noChangeArrowheads="1"/>
              </p:cNvSpPr>
              <p:nvPr/>
            </p:nvSpPr>
            <p:spPr bwMode="auto">
              <a:xfrm>
                <a:off x="730" y="1792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9" name="Freeform 94"/>
              <p:cNvSpPr>
                <a:spLocks/>
              </p:cNvSpPr>
              <p:nvPr/>
            </p:nvSpPr>
            <p:spPr bwMode="auto">
              <a:xfrm>
                <a:off x="732" y="1784"/>
                <a:ext cx="57" cy="30"/>
              </a:xfrm>
              <a:custGeom>
                <a:avLst/>
                <a:gdLst>
                  <a:gd name="T0" fmla="*/ 18 w 21"/>
                  <a:gd name="T1" fmla="*/ 10 h 11"/>
                  <a:gd name="T2" fmla="*/ 19 w 21"/>
                  <a:gd name="T3" fmla="*/ 9 h 11"/>
                  <a:gd name="T4" fmla="*/ 20 w 21"/>
                  <a:gd name="T5" fmla="*/ 9 h 11"/>
                  <a:gd name="T6" fmla="*/ 20 w 21"/>
                  <a:gd name="T7" fmla="*/ 7 h 11"/>
                  <a:gd name="T8" fmla="*/ 12 w 21"/>
                  <a:gd name="T9" fmla="*/ 8 h 11"/>
                  <a:gd name="T10" fmla="*/ 13 w 21"/>
                  <a:gd name="T11" fmla="*/ 7 h 11"/>
                  <a:gd name="T12" fmla="*/ 8 w 21"/>
                  <a:gd name="T13" fmla="*/ 6 h 11"/>
                  <a:gd name="T14" fmla="*/ 9 w 21"/>
                  <a:gd name="T15" fmla="*/ 5 h 11"/>
                  <a:gd name="T16" fmla="*/ 7 w 21"/>
                  <a:gd name="T17" fmla="*/ 4 h 11"/>
                  <a:gd name="T18" fmla="*/ 6 w 21"/>
                  <a:gd name="T19" fmla="*/ 5 h 11"/>
                  <a:gd name="T20" fmla="*/ 6 w 21"/>
                  <a:gd name="T21" fmla="*/ 4 h 11"/>
                  <a:gd name="T22" fmla="*/ 6 w 21"/>
                  <a:gd name="T23" fmla="*/ 4 h 11"/>
                  <a:gd name="T24" fmla="*/ 4 w 21"/>
                  <a:gd name="T25" fmla="*/ 3 h 11"/>
                  <a:gd name="T26" fmla="*/ 5 w 21"/>
                  <a:gd name="T27" fmla="*/ 3 h 11"/>
                  <a:gd name="T28" fmla="*/ 4 w 21"/>
                  <a:gd name="T29" fmla="*/ 3 h 11"/>
                  <a:gd name="T30" fmla="*/ 4 w 21"/>
                  <a:gd name="T31" fmla="*/ 2 h 11"/>
                  <a:gd name="T32" fmla="*/ 0 w 21"/>
                  <a:gd name="T33" fmla="*/ 2 h 11"/>
                  <a:gd name="T34" fmla="*/ 0 w 21"/>
                  <a:gd name="T35" fmla="*/ 3 h 11"/>
                  <a:gd name="T36" fmla="*/ 3 w 21"/>
                  <a:gd name="T37" fmla="*/ 4 h 11"/>
                  <a:gd name="T38" fmla="*/ 2 w 21"/>
                  <a:gd name="T39" fmla="*/ 3 h 11"/>
                  <a:gd name="T40" fmla="*/ 4 w 21"/>
                  <a:gd name="T41" fmla="*/ 4 h 11"/>
                  <a:gd name="T42" fmla="*/ 2 w 21"/>
                  <a:gd name="T43" fmla="*/ 5 h 11"/>
                  <a:gd name="T44" fmla="*/ 4 w 21"/>
                  <a:gd name="T45" fmla="*/ 8 h 11"/>
                  <a:gd name="T46" fmla="*/ 4 w 21"/>
                  <a:gd name="T47" fmla="*/ 8 h 11"/>
                  <a:gd name="T48" fmla="*/ 5 w 21"/>
                  <a:gd name="T49" fmla="*/ 8 h 11"/>
                  <a:gd name="T50" fmla="*/ 5 w 21"/>
                  <a:gd name="T51" fmla="*/ 7 h 11"/>
                  <a:gd name="T52" fmla="*/ 7 w 21"/>
                  <a:gd name="T53" fmla="*/ 5 h 11"/>
                  <a:gd name="T54" fmla="*/ 7 w 21"/>
                  <a:gd name="T55" fmla="*/ 5 h 11"/>
                  <a:gd name="T56" fmla="*/ 6 w 21"/>
                  <a:gd name="T57" fmla="*/ 7 h 11"/>
                  <a:gd name="T58" fmla="*/ 7 w 21"/>
                  <a:gd name="T59" fmla="*/ 6 h 11"/>
                  <a:gd name="T60" fmla="*/ 7 w 21"/>
                  <a:gd name="T61" fmla="*/ 9 h 11"/>
                  <a:gd name="T62" fmla="*/ 8 w 21"/>
                  <a:gd name="T63" fmla="*/ 7 h 11"/>
                  <a:gd name="T64" fmla="*/ 12 w 21"/>
                  <a:gd name="T65" fmla="*/ 9 h 11"/>
                  <a:gd name="T66" fmla="*/ 11 w 21"/>
                  <a:gd name="T67" fmla="*/ 10 h 11"/>
                  <a:gd name="T68" fmla="*/ 12 w 21"/>
                  <a:gd name="T69" fmla="*/ 9 h 11"/>
                  <a:gd name="T70" fmla="*/ 15 w 21"/>
                  <a:gd name="T71" fmla="*/ 11 h 11"/>
                  <a:gd name="T72" fmla="*/ 15 w 21"/>
                  <a:gd name="T73" fmla="*/ 10 h 11"/>
                  <a:gd name="T74" fmla="*/ 17 w 21"/>
                  <a:gd name="T75" fmla="*/ 10 h 11"/>
                  <a:gd name="T76" fmla="*/ 17 w 21"/>
                  <a:gd name="T77" fmla="*/ 10 h 11"/>
                  <a:gd name="T78" fmla="*/ 18 w 21"/>
                  <a:gd name="T79" fmla="*/ 8 h 11"/>
                  <a:gd name="T80" fmla="*/ 18 w 21"/>
                  <a:gd name="T8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11">
                    <a:moveTo>
                      <a:pt x="18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20" y="8"/>
                      <a:pt x="20" y="9"/>
                    </a:cubicBezTo>
                    <a:cubicBezTo>
                      <a:pt x="20" y="8"/>
                      <a:pt x="21" y="9"/>
                      <a:pt x="20" y="7"/>
                    </a:cubicBezTo>
                    <a:cubicBezTo>
                      <a:pt x="18" y="8"/>
                      <a:pt x="16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2" y="3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6" y="6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2" y="2"/>
                      <a:pt x="3" y="0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2" y="4"/>
                      <a:pt x="4" y="4"/>
                    </a:cubicBezTo>
                    <a:cubicBezTo>
                      <a:pt x="3" y="5"/>
                      <a:pt x="3" y="4"/>
                      <a:pt x="2" y="5"/>
                    </a:cubicBezTo>
                    <a:cubicBezTo>
                      <a:pt x="2" y="8"/>
                      <a:pt x="5" y="4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7" y="5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7"/>
                      <a:pt x="6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8" y="8"/>
                      <a:pt x="7" y="8"/>
                      <a:pt x="8" y="7"/>
                    </a:cubicBezTo>
                    <a:cubicBezTo>
                      <a:pt x="8" y="9"/>
                      <a:pt x="10" y="10"/>
                      <a:pt x="12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4" y="9"/>
                      <a:pt x="14" y="10"/>
                      <a:pt x="15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8"/>
                      <a:pt x="16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0" name="Freeform 95"/>
              <p:cNvSpPr>
                <a:spLocks/>
              </p:cNvSpPr>
              <p:nvPr/>
            </p:nvSpPr>
            <p:spPr bwMode="auto">
              <a:xfrm>
                <a:off x="787" y="1801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0 h 2"/>
                  <a:gd name="T6" fmla="*/ 0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1" name="Freeform 96"/>
              <p:cNvSpPr>
                <a:spLocks/>
              </p:cNvSpPr>
              <p:nvPr/>
            </p:nvSpPr>
            <p:spPr bwMode="auto">
              <a:xfrm>
                <a:off x="787" y="1784"/>
                <a:ext cx="21" cy="22"/>
              </a:xfrm>
              <a:custGeom>
                <a:avLst/>
                <a:gdLst>
                  <a:gd name="T0" fmla="*/ 6 w 8"/>
                  <a:gd name="T1" fmla="*/ 2 h 8"/>
                  <a:gd name="T2" fmla="*/ 5 w 8"/>
                  <a:gd name="T3" fmla="*/ 1 h 8"/>
                  <a:gd name="T4" fmla="*/ 2 w 8"/>
                  <a:gd name="T5" fmla="*/ 4 h 8"/>
                  <a:gd name="T6" fmla="*/ 3 w 8"/>
                  <a:gd name="T7" fmla="*/ 6 h 8"/>
                  <a:gd name="T8" fmla="*/ 2 w 8"/>
                  <a:gd name="T9" fmla="*/ 5 h 8"/>
                  <a:gd name="T10" fmla="*/ 2 w 8"/>
                  <a:gd name="T11" fmla="*/ 7 h 8"/>
                  <a:gd name="T12" fmla="*/ 2 w 8"/>
                  <a:gd name="T13" fmla="*/ 6 h 8"/>
                  <a:gd name="T14" fmla="*/ 2 w 8"/>
                  <a:gd name="T15" fmla="*/ 7 h 8"/>
                  <a:gd name="T16" fmla="*/ 3 w 8"/>
                  <a:gd name="T17" fmla="*/ 6 h 8"/>
                  <a:gd name="T18" fmla="*/ 3 w 8"/>
                  <a:gd name="T19" fmla="*/ 7 h 8"/>
                  <a:gd name="T20" fmla="*/ 3 w 8"/>
                  <a:gd name="T21" fmla="*/ 4 h 8"/>
                  <a:gd name="T22" fmla="*/ 5 w 8"/>
                  <a:gd name="T23" fmla="*/ 6 h 8"/>
                  <a:gd name="T24" fmla="*/ 7 w 8"/>
                  <a:gd name="T25" fmla="*/ 5 h 8"/>
                  <a:gd name="T26" fmla="*/ 6 w 8"/>
                  <a:gd name="T27" fmla="*/ 5 h 8"/>
                  <a:gd name="T28" fmla="*/ 5 w 8"/>
                  <a:gd name="T29" fmla="*/ 4 h 8"/>
                  <a:gd name="T30" fmla="*/ 7 w 8"/>
                  <a:gd name="T31" fmla="*/ 5 h 8"/>
                  <a:gd name="T32" fmla="*/ 8 w 8"/>
                  <a:gd name="T33" fmla="*/ 2 h 8"/>
                  <a:gd name="T34" fmla="*/ 6 w 8"/>
                  <a:gd name="T35" fmla="*/ 1 h 8"/>
                  <a:gd name="T36" fmla="*/ 7 w 8"/>
                  <a:gd name="T37" fmla="*/ 1 h 8"/>
                  <a:gd name="T38" fmla="*/ 8 w 8"/>
                  <a:gd name="T39" fmla="*/ 1 h 8"/>
                  <a:gd name="T40" fmla="*/ 5 w 8"/>
                  <a:gd name="T41" fmla="*/ 1 h 8"/>
                  <a:gd name="T42" fmla="*/ 6 w 8"/>
                  <a:gd name="T4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3" y="4"/>
                      <a:pt x="2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0" y="5"/>
                      <a:pt x="2" y="7"/>
                    </a:cubicBezTo>
                    <a:cubicBezTo>
                      <a:pt x="2" y="7"/>
                      <a:pt x="1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2" y="5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7" y="5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7" y="5"/>
                    </a:cubicBezTo>
                    <a:cubicBezTo>
                      <a:pt x="6" y="3"/>
                      <a:pt x="7" y="1"/>
                      <a:pt x="8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5" y="1"/>
                    </a:cubicBezTo>
                    <a:cubicBezTo>
                      <a:pt x="3" y="0"/>
                      <a:pt x="8" y="1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2" name="Rectangle 97"/>
              <p:cNvSpPr>
                <a:spLocks noChangeArrowheads="1"/>
              </p:cNvSpPr>
              <p:nvPr/>
            </p:nvSpPr>
            <p:spPr bwMode="auto">
              <a:xfrm>
                <a:off x="800" y="178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3" name="Freeform 98"/>
              <p:cNvSpPr>
                <a:spLocks/>
              </p:cNvSpPr>
              <p:nvPr/>
            </p:nvSpPr>
            <p:spPr bwMode="auto">
              <a:xfrm>
                <a:off x="661" y="1746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4" name="Freeform 99"/>
              <p:cNvSpPr>
                <a:spLocks/>
              </p:cNvSpPr>
              <p:nvPr/>
            </p:nvSpPr>
            <p:spPr bwMode="auto">
              <a:xfrm>
                <a:off x="659" y="1746"/>
                <a:ext cx="8" cy="17"/>
              </a:xfrm>
              <a:custGeom>
                <a:avLst/>
                <a:gdLst>
                  <a:gd name="T0" fmla="*/ 1 w 3"/>
                  <a:gd name="T1" fmla="*/ 5 h 6"/>
                  <a:gd name="T2" fmla="*/ 3 w 3"/>
                  <a:gd name="T3" fmla="*/ 4 h 6"/>
                  <a:gd name="T4" fmla="*/ 1 w 3"/>
                  <a:gd name="T5" fmla="*/ 0 h 6"/>
                  <a:gd name="T6" fmla="*/ 0 w 3"/>
                  <a:gd name="T7" fmla="*/ 3 h 6"/>
                  <a:gd name="T8" fmla="*/ 1 w 3"/>
                  <a:gd name="T9" fmla="*/ 2 h 6"/>
                  <a:gd name="T10" fmla="*/ 0 w 3"/>
                  <a:gd name="T11" fmla="*/ 4 h 6"/>
                  <a:gd name="T12" fmla="*/ 1 w 3"/>
                  <a:gd name="T13" fmla="*/ 4 h 6"/>
                  <a:gd name="T14" fmla="*/ 1 w 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5"/>
                    </a:moveTo>
                    <a:cubicBezTo>
                      <a:pt x="1" y="5"/>
                      <a:pt x="1" y="6"/>
                      <a:pt x="3" y="4"/>
                    </a:cubicBezTo>
                    <a:cubicBezTo>
                      <a:pt x="0" y="2"/>
                      <a:pt x="2" y="2"/>
                      <a:pt x="1" y="0"/>
                    </a:cubicBezTo>
                    <a:cubicBezTo>
                      <a:pt x="1" y="0"/>
                      <a:pt x="1" y="1"/>
                      <a:pt x="0" y="3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5" name="Freeform 100"/>
              <p:cNvSpPr>
                <a:spLocks/>
              </p:cNvSpPr>
              <p:nvPr/>
            </p:nvSpPr>
            <p:spPr bwMode="auto">
              <a:xfrm>
                <a:off x="664" y="174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6" name="Freeform 101"/>
              <p:cNvSpPr>
                <a:spLocks/>
              </p:cNvSpPr>
              <p:nvPr/>
            </p:nvSpPr>
            <p:spPr bwMode="auto">
              <a:xfrm>
                <a:off x="659" y="1749"/>
                <a:ext cx="5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7" name="Freeform 102"/>
              <p:cNvSpPr>
                <a:spLocks/>
              </p:cNvSpPr>
              <p:nvPr/>
            </p:nvSpPr>
            <p:spPr bwMode="auto">
              <a:xfrm>
                <a:off x="659" y="1749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8" name="Freeform 103"/>
              <p:cNvSpPr>
                <a:spLocks/>
              </p:cNvSpPr>
              <p:nvPr/>
            </p:nvSpPr>
            <p:spPr bwMode="auto">
              <a:xfrm>
                <a:off x="659" y="1743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1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9" name="Freeform 104"/>
              <p:cNvSpPr>
                <a:spLocks/>
              </p:cNvSpPr>
              <p:nvPr/>
            </p:nvSpPr>
            <p:spPr bwMode="auto">
              <a:xfrm>
                <a:off x="661" y="17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0" name="Freeform 105"/>
              <p:cNvSpPr>
                <a:spLocks/>
              </p:cNvSpPr>
              <p:nvPr/>
            </p:nvSpPr>
            <p:spPr bwMode="auto">
              <a:xfrm>
                <a:off x="661" y="174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1" name="Freeform 106"/>
              <p:cNvSpPr>
                <a:spLocks/>
              </p:cNvSpPr>
              <p:nvPr/>
            </p:nvSpPr>
            <p:spPr bwMode="auto">
              <a:xfrm>
                <a:off x="659" y="1741"/>
                <a:ext cx="8" cy="8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0" y="3"/>
                      <a:pt x="1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2" name="Freeform 107"/>
              <p:cNvSpPr>
                <a:spLocks/>
              </p:cNvSpPr>
              <p:nvPr/>
            </p:nvSpPr>
            <p:spPr bwMode="auto">
              <a:xfrm>
                <a:off x="667" y="1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3" name="Freeform 108"/>
              <p:cNvSpPr>
                <a:spLocks/>
              </p:cNvSpPr>
              <p:nvPr/>
            </p:nvSpPr>
            <p:spPr bwMode="auto">
              <a:xfrm>
                <a:off x="659" y="1733"/>
                <a:ext cx="11" cy="10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2 h 4"/>
                  <a:gd name="T4" fmla="*/ 1 w 4"/>
                  <a:gd name="T5" fmla="*/ 3 h 4"/>
                  <a:gd name="T6" fmla="*/ 2 w 4"/>
                  <a:gd name="T7" fmla="*/ 3 h 4"/>
                  <a:gd name="T8" fmla="*/ 0 w 4"/>
                  <a:gd name="T9" fmla="*/ 4 h 4"/>
                  <a:gd name="T10" fmla="*/ 2 w 4"/>
                  <a:gd name="T11" fmla="*/ 3 h 4"/>
                  <a:gd name="T12" fmla="*/ 1 w 4"/>
                  <a:gd name="T13" fmla="*/ 4 h 4"/>
                  <a:gd name="T14" fmla="*/ 2 w 4"/>
                  <a:gd name="T15" fmla="*/ 2 h 4"/>
                  <a:gd name="T16" fmla="*/ 2 w 4"/>
                  <a:gd name="T17" fmla="*/ 2 h 4"/>
                  <a:gd name="T18" fmla="*/ 3 w 4"/>
                  <a:gd name="T19" fmla="*/ 1 h 4"/>
                  <a:gd name="T20" fmla="*/ 3 w 4"/>
                  <a:gd name="T21" fmla="*/ 0 h 4"/>
                  <a:gd name="T22" fmla="*/ 0 w 4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3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4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4" y="0"/>
                      <a:pt x="3" y="0"/>
                    </a:cubicBezTo>
                    <a:cubicBezTo>
                      <a:pt x="3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4" name="Freeform 109"/>
              <p:cNvSpPr>
                <a:spLocks/>
              </p:cNvSpPr>
              <p:nvPr/>
            </p:nvSpPr>
            <p:spPr bwMode="auto">
              <a:xfrm>
                <a:off x="661" y="173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5" name="Freeform 110"/>
              <p:cNvSpPr>
                <a:spLocks/>
              </p:cNvSpPr>
              <p:nvPr/>
            </p:nvSpPr>
            <p:spPr bwMode="auto">
              <a:xfrm>
                <a:off x="656" y="1730"/>
                <a:ext cx="11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3 h 4"/>
                  <a:gd name="T4" fmla="*/ 1 w 4"/>
                  <a:gd name="T5" fmla="*/ 4 h 4"/>
                  <a:gd name="T6" fmla="*/ 2 w 4"/>
                  <a:gd name="T7" fmla="*/ 3 h 4"/>
                  <a:gd name="T8" fmla="*/ 1 w 4"/>
                  <a:gd name="T9" fmla="*/ 3 h 4"/>
                  <a:gd name="T10" fmla="*/ 3 w 4"/>
                  <a:gd name="T11" fmla="*/ 1 h 4"/>
                  <a:gd name="T12" fmla="*/ 2 w 4"/>
                  <a:gd name="T13" fmla="*/ 1 h 4"/>
                  <a:gd name="T14" fmla="*/ 2 w 4"/>
                  <a:gd name="T15" fmla="*/ 1 h 4"/>
                  <a:gd name="T16" fmla="*/ 1 w 4"/>
                  <a:gd name="T17" fmla="*/ 2 h 4"/>
                  <a:gd name="T18" fmla="*/ 1 w 4"/>
                  <a:gd name="T19" fmla="*/ 2 h 4"/>
                  <a:gd name="T20" fmla="*/ 0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1"/>
                      <a:pt x="1" y="3"/>
                      <a:pt x="1" y="3"/>
                    </a:cubicBezTo>
                    <a:cubicBezTo>
                      <a:pt x="1" y="2"/>
                      <a:pt x="1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6" name="Freeform 111"/>
              <p:cNvSpPr>
                <a:spLocks/>
              </p:cNvSpPr>
              <p:nvPr/>
            </p:nvSpPr>
            <p:spPr bwMode="auto">
              <a:xfrm>
                <a:off x="656" y="174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7" name="Freeform 112"/>
              <p:cNvSpPr>
                <a:spLocks/>
              </p:cNvSpPr>
              <p:nvPr/>
            </p:nvSpPr>
            <p:spPr bwMode="auto">
              <a:xfrm>
                <a:off x="659" y="173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8" name="Freeform 113"/>
              <p:cNvSpPr>
                <a:spLocks/>
              </p:cNvSpPr>
              <p:nvPr/>
            </p:nvSpPr>
            <p:spPr bwMode="auto">
              <a:xfrm>
                <a:off x="656" y="173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9" name="Freeform 114"/>
              <p:cNvSpPr>
                <a:spLocks/>
              </p:cNvSpPr>
              <p:nvPr/>
            </p:nvSpPr>
            <p:spPr bwMode="auto">
              <a:xfrm>
                <a:off x="629" y="1722"/>
                <a:ext cx="32" cy="30"/>
              </a:xfrm>
              <a:custGeom>
                <a:avLst/>
                <a:gdLst>
                  <a:gd name="T0" fmla="*/ 3 w 12"/>
                  <a:gd name="T1" fmla="*/ 11 h 11"/>
                  <a:gd name="T2" fmla="*/ 4 w 12"/>
                  <a:gd name="T3" fmla="*/ 10 h 11"/>
                  <a:gd name="T4" fmla="*/ 5 w 12"/>
                  <a:gd name="T5" fmla="*/ 9 h 11"/>
                  <a:gd name="T6" fmla="*/ 7 w 12"/>
                  <a:gd name="T7" fmla="*/ 8 h 11"/>
                  <a:gd name="T8" fmla="*/ 6 w 12"/>
                  <a:gd name="T9" fmla="*/ 8 h 11"/>
                  <a:gd name="T10" fmla="*/ 7 w 12"/>
                  <a:gd name="T11" fmla="*/ 7 h 11"/>
                  <a:gd name="T12" fmla="*/ 6 w 12"/>
                  <a:gd name="T13" fmla="*/ 7 h 11"/>
                  <a:gd name="T14" fmla="*/ 5 w 12"/>
                  <a:gd name="T15" fmla="*/ 6 h 11"/>
                  <a:gd name="T16" fmla="*/ 8 w 12"/>
                  <a:gd name="T17" fmla="*/ 6 h 11"/>
                  <a:gd name="T18" fmla="*/ 9 w 12"/>
                  <a:gd name="T19" fmla="*/ 4 h 11"/>
                  <a:gd name="T20" fmla="*/ 8 w 12"/>
                  <a:gd name="T21" fmla="*/ 5 h 11"/>
                  <a:gd name="T22" fmla="*/ 8 w 12"/>
                  <a:gd name="T23" fmla="*/ 5 h 11"/>
                  <a:gd name="T24" fmla="*/ 9 w 12"/>
                  <a:gd name="T25" fmla="*/ 6 h 11"/>
                  <a:gd name="T26" fmla="*/ 10 w 12"/>
                  <a:gd name="T27" fmla="*/ 4 h 11"/>
                  <a:gd name="T28" fmla="*/ 9 w 12"/>
                  <a:gd name="T29" fmla="*/ 6 h 11"/>
                  <a:gd name="T30" fmla="*/ 10 w 12"/>
                  <a:gd name="T31" fmla="*/ 5 h 11"/>
                  <a:gd name="T32" fmla="*/ 11 w 12"/>
                  <a:gd name="T33" fmla="*/ 4 h 11"/>
                  <a:gd name="T34" fmla="*/ 12 w 12"/>
                  <a:gd name="T35" fmla="*/ 3 h 11"/>
                  <a:gd name="T36" fmla="*/ 8 w 12"/>
                  <a:gd name="T37" fmla="*/ 4 h 11"/>
                  <a:gd name="T38" fmla="*/ 9 w 12"/>
                  <a:gd name="T39" fmla="*/ 3 h 11"/>
                  <a:gd name="T40" fmla="*/ 9 w 12"/>
                  <a:gd name="T41" fmla="*/ 1 h 11"/>
                  <a:gd name="T42" fmla="*/ 7 w 12"/>
                  <a:gd name="T43" fmla="*/ 3 h 11"/>
                  <a:gd name="T44" fmla="*/ 7 w 12"/>
                  <a:gd name="T45" fmla="*/ 2 h 11"/>
                  <a:gd name="T46" fmla="*/ 6 w 12"/>
                  <a:gd name="T47" fmla="*/ 3 h 11"/>
                  <a:gd name="T48" fmla="*/ 2 w 12"/>
                  <a:gd name="T49" fmla="*/ 6 h 11"/>
                  <a:gd name="T50" fmla="*/ 5 w 12"/>
                  <a:gd name="T51" fmla="*/ 5 h 11"/>
                  <a:gd name="T52" fmla="*/ 1 w 12"/>
                  <a:gd name="T53" fmla="*/ 7 h 11"/>
                  <a:gd name="T54" fmla="*/ 3 w 12"/>
                  <a:gd name="T55" fmla="*/ 7 h 11"/>
                  <a:gd name="T56" fmla="*/ 4 w 12"/>
                  <a:gd name="T57" fmla="*/ 7 h 11"/>
                  <a:gd name="T58" fmla="*/ 2 w 12"/>
                  <a:gd name="T59" fmla="*/ 8 h 11"/>
                  <a:gd name="T60" fmla="*/ 3 w 12"/>
                  <a:gd name="T61" fmla="*/ 8 h 11"/>
                  <a:gd name="T62" fmla="*/ 5 w 12"/>
                  <a:gd name="T63" fmla="*/ 7 h 11"/>
                  <a:gd name="T64" fmla="*/ 4 w 12"/>
                  <a:gd name="T65" fmla="*/ 9 h 11"/>
                  <a:gd name="T66" fmla="*/ 2 w 12"/>
                  <a:gd name="T67" fmla="*/ 9 h 11"/>
                  <a:gd name="T68" fmla="*/ 1 w 12"/>
                  <a:gd name="T69" fmla="*/ 10 h 11"/>
                  <a:gd name="T70" fmla="*/ 4 w 12"/>
                  <a:gd name="T71" fmla="*/ 9 h 11"/>
                  <a:gd name="T72" fmla="*/ 3 w 12"/>
                  <a:gd name="T7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7"/>
                      <a:pt x="6" y="7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4"/>
                      <a:pt x="9" y="4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4"/>
                      <a:pt x="8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7" y="7"/>
                      <a:pt x="9" y="5"/>
                      <a:pt x="9" y="6"/>
                    </a:cubicBezTo>
                    <a:cubicBezTo>
                      <a:pt x="9" y="6"/>
                      <a:pt x="10" y="4"/>
                      <a:pt x="10" y="4"/>
                    </a:cubicBezTo>
                    <a:cubicBezTo>
                      <a:pt x="9" y="6"/>
                      <a:pt x="11" y="4"/>
                      <a:pt x="9" y="6"/>
                    </a:cubicBezTo>
                    <a:cubicBezTo>
                      <a:pt x="9" y="7"/>
                      <a:pt x="10" y="5"/>
                      <a:pt x="10" y="5"/>
                    </a:cubicBezTo>
                    <a:cubicBezTo>
                      <a:pt x="11" y="4"/>
                      <a:pt x="10" y="5"/>
                      <a:pt x="11" y="4"/>
                    </a:cubicBezTo>
                    <a:cubicBezTo>
                      <a:pt x="12" y="3"/>
                      <a:pt x="11" y="4"/>
                      <a:pt x="12" y="3"/>
                    </a:cubicBezTo>
                    <a:cubicBezTo>
                      <a:pt x="12" y="2"/>
                      <a:pt x="9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9" y="1"/>
                    </a:cubicBezTo>
                    <a:cubicBezTo>
                      <a:pt x="8" y="3"/>
                      <a:pt x="8" y="0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0" y="8"/>
                      <a:pt x="3" y="4"/>
                      <a:pt x="2" y="6"/>
                    </a:cubicBezTo>
                    <a:cubicBezTo>
                      <a:pt x="3" y="5"/>
                      <a:pt x="4" y="6"/>
                      <a:pt x="5" y="5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2" y="7"/>
                      <a:pt x="2" y="8"/>
                    </a:cubicBezTo>
                    <a:cubicBezTo>
                      <a:pt x="1" y="8"/>
                      <a:pt x="4" y="7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2" y="10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0" name="Rectangle 115"/>
              <p:cNvSpPr>
                <a:spLocks noChangeArrowheads="1"/>
              </p:cNvSpPr>
              <p:nvPr/>
            </p:nvSpPr>
            <p:spPr bwMode="auto">
              <a:xfrm>
                <a:off x="632" y="1749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1" name="Freeform 116"/>
              <p:cNvSpPr>
                <a:spLocks/>
              </p:cNvSpPr>
              <p:nvPr/>
            </p:nvSpPr>
            <p:spPr bwMode="auto">
              <a:xfrm>
                <a:off x="637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2" name="Rectangle 117"/>
              <p:cNvSpPr>
                <a:spLocks noChangeArrowheads="1"/>
              </p:cNvSpPr>
              <p:nvPr/>
            </p:nvSpPr>
            <p:spPr bwMode="auto">
              <a:xfrm>
                <a:off x="645" y="1741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3" name="Freeform 118"/>
              <p:cNvSpPr>
                <a:spLocks/>
              </p:cNvSpPr>
              <p:nvPr/>
            </p:nvSpPr>
            <p:spPr bwMode="auto">
              <a:xfrm>
                <a:off x="629" y="174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4" name="Freeform 119"/>
              <p:cNvSpPr>
                <a:spLocks/>
              </p:cNvSpPr>
              <p:nvPr/>
            </p:nvSpPr>
            <p:spPr bwMode="auto">
              <a:xfrm>
                <a:off x="651" y="172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5" name="Rectangle 120"/>
              <p:cNvSpPr>
                <a:spLocks noChangeArrowheads="1"/>
              </p:cNvSpPr>
              <p:nvPr/>
            </p:nvSpPr>
            <p:spPr bwMode="auto">
              <a:xfrm>
                <a:off x="634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6" name="Freeform 121"/>
              <p:cNvSpPr>
                <a:spLocks/>
              </p:cNvSpPr>
              <p:nvPr/>
            </p:nvSpPr>
            <p:spPr bwMode="auto">
              <a:xfrm>
                <a:off x="640" y="1743"/>
                <a:ext cx="19" cy="17"/>
              </a:xfrm>
              <a:custGeom>
                <a:avLst/>
                <a:gdLst>
                  <a:gd name="T0" fmla="*/ 6 w 7"/>
                  <a:gd name="T1" fmla="*/ 2 h 6"/>
                  <a:gd name="T2" fmla="*/ 6 w 7"/>
                  <a:gd name="T3" fmla="*/ 1 h 6"/>
                  <a:gd name="T4" fmla="*/ 4 w 7"/>
                  <a:gd name="T5" fmla="*/ 3 h 6"/>
                  <a:gd name="T6" fmla="*/ 5 w 7"/>
                  <a:gd name="T7" fmla="*/ 1 h 6"/>
                  <a:gd name="T8" fmla="*/ 3 w 7"/>
                  <a:gd name="T9" fmla="*/ 2 h 6"/>
                  <a:gd name="T10" fmla="*/ 4 w 7"/>
                  <a:gd name="T11" fmla="*/ 1 h 6"/>
                  <a:gd name="T12" fmla="*/ 1 w 7"/>
                  <a:gd name="T13" fmla="*/ 3 h 6"/>
                  <a:gd name="T14" fmla="*/ 4 w 7"/>
                  <a:gd name="T15" fmla="*/ 0 h 6"/>
                  <a:gd name="T16" fmla="*/ 4 w 7"/>
                  <a:gd name="T17" fmla="*/ 0 h 6"/>
                  <a:gd name="T18" fmla="*/ 3 w 7"/>
                  <a:gd name="T19" fmla="*/ 0 h 6"/>
                  <a:gd name="T20" fmla="*/ 1 w 7"/>
                  <a:gd name="T21" fmla="*/ 2 h 6"/>
                  <a:gd name="T22" fmla="*/ 0 w 7"/>
                  <a:gd name="T23" fmla="*/ 3 h 6"/>
                  <a:gd name="T24" fmla="*/ 1 w 7"/>
                  <a:gd name="T25" fmla="*/ 2 h 6"/>
                  <a:gd name="T26" fmla="*/ 0 w 7"/>
                  <a:gd name="T27" fmla="*/ 3 h 6"/>
                  <a:gd name="T28" fmla="*/ 1 w 7"/>
                  <a:gd name="T29" fmla="*/ 3 h 6"/>
                  <a:gd name="T30" fmla="*/ 0 w 7"/>
                  <a:gd name="T31" fmla="*/ 4 h 6"/>
                  <a:gd name="T32" fmla="*/ 1 w 7"/>
                  <a:gd name="T33" fmla="*/ 3 h 6"/>
                  <a:gd name="T34" fmla="*/ 1 w 7"/>
                  <a:gd name="T35" fmla="*/ 4 h 6"/>
                  <a:gd name="T36" fmla="*/ 2 w 7"/>
                  <a:gd name="T37" fmla="*/ 3 h 6"/>
                  <a:gd name="T38" fmla="*/ 1 w 7"/>
                  <a:gd name="T39" fmla="*/ 4 h 6"/>
                  <a:gd name="T40" fmla="*/ 2 w 7"/>
                  <a:gd name="T41" fmla="*/ 3 h 6"/>
                  <a:gd name="T42" fmla="*/ 2 w 7"/>
                  <a:gd name="T43" fmla="*/ 5 h 6"/>
                  <a:gd name="T44" fmla="*/ 3 w 7"/>
                  <a:gd name="T45" fmla="*/ 4 h 6"/>
                  <a:gd name="T46" fmla="*/ 1 w 7"/>
                  <a:gd name="T47" fmla="*/ 5 h 6"/>
                  <a:gd name="T48" fmla="*/ 4 w 7"/>
                  <a:gd name="T49" fmla="*/ 2 h 6"/>
                  <a:gd name="T50" fmla="*/ 2 w 7"/>
                  <a:gd name="T51" fmla="*/ 5 h 6"/>
                  <a:gd name="T52" fmla="*/ 3 w 7"/>
                  <a:gd name="T53" fmla="*/ 5 h 6"/>
                  <a:gd name="T54" fmla="*/ 3 w 7"/>
                  <a:gd name="T55" fmla="*/ 5 h 6"/>
                  <a:gd name="T56" fmla="*/ 4 w 7"/>
                  <a:gd name="T57" fmla="*/ 5 h 6"/>
                  <a:gd name="T58" fmla="*/ 4 w 7"/>
                  <a:gd name="T59" fmla="*/ 4 h 6"/>
                  <a:gd name="T60" fmla="*/ 5 w 7"/>
                  <a:gd name="T61" fmla="*/ 4 h 6"/>
                  <a:gd name="T62" fmla="*/ 5 w 7"/>
                  <a:gd name="T63" fmla="*/ 4 h 6"/>
                  <a:gd name="T64" fmla="*/ 6 w 7"/>
                  <a:gd name="T65" fmla="*/ 3 h 6"/>
                  <a:gd name="T66" fmla="*/ 5 w 7"/>
                  <a:gd name="T67" fmla="*/ 3 h 6"/>
                  <a:gd name="T68" fmla="*/ 6 w 7"/>
                  <a:gd name="T6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4" y="4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1" y="4"/>
                      <a:pt x="1" y="3"/>
                    </a:cubicBezTo>
                    <a:cubicBezTo>
                      <a:pt x="3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6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3" y="4"/>
                      <a:pt x="4" y="3"/>
                      <a:pt x="2" y="5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7" name="Freeform 122"/>
              <p:cNvSpPr>
                <a:spLocks/>
              </p:cNvSpPr>
              <p:nvPr/>
            </p:nvSpPr>
            <p:spPr bwMode="auto">
              <a:xfrm>
                <a:off x="640" y="175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8" name="Freeform 123"/>
              <p:cNvSpPr>
                <a:spLocks/>
              </p:cNvSpPr>
              <p:nvPr/>
            </p:nvSpPr>
            <p:spPr bwMode="auto">
              <a:xfrm>
                <a:off x="651" y="1741"/>
                <a:ext cx="19" cy="27"/>
              </a:xfrm>
              <a:custGeom>
                <a:avLst/>
                <a:gdLst>
                  <a:gd name="T0" fmla="*/ 2 w 7"/>
                  <a:gd name="T1" fmla="*/ 6 h 10"/>
                  <a:gd name="T2" fmla="*/ 2 w 7"/>
                  <a:gd name="T3" fmla="*/ 7 h 10"/>
                  <a:gd name="T4" fmla="*/ 3 w 7"/>
                  <a:gd name="T5" fmla="*/ 4 h 10"/>
                  <a:gd name="T6" fmla="*/ 3 w 7"/>
                  <a:gd name="T7" fmla="*/ 4 h 10"/>
                  <a:gd name="T8" fmla="*/ 2 w 7"/>
                  <a:gd name="T9" fmla="*/ 7 h 10"/>
                  <a:gd name="T10" fmla="*/ 3 w 7"/>
                  <a:gd name="T11" fmla="*/ 7 h 10"/>
                  <a:gd name="T12" fmla="*/ 3 w 7"/>
                  <a:gd name="T13" fmla="*/ 5 h 10"/>
                  <a:gd name="T14" fmla="*/ 4 w 7"/>
                  <a:gd name="T15" fmla="*/ 5 h 10"/>
                  <a:gd name="T16" fmla="*/ 3 w 7"/>
                  <a:gd name="T17" fmla="*/ 5 h 10"/>
                  <a:gd name="T18" fmla="*/ 3 w 7"/>
                  <a:gd name="T19" fmla="*/ 7 h 10"/>
                  <a:gd name="T20" fmla="*/ 4 w 7"/>
                  <a:gd name="T21" fmla="*/ 6 h 10"/>
                  <a:gd name="T22" fmla="*/ 5 w 7"/>
                  <a:gd name="T23" fmla="*/ 4 h 10"/>
                  <a:gd name="T24" fmla="*/ 2 w 7"/>
                  <a:gd name="T25" fmla="*/ 5 h 10"/>
                  <a:gd name="T26" fmla="*/ 2 w 7"/>
                  <a:gd name="T27" fmla="*/ 5 h 10"/>
                  <a:gd name="T28" fmla="*/ 4 w 7"/>
                  <a:gd name="T29" fmla="*/ 4 h 10"/>
                  <a:gd name="T30" fmla="*/ 4 w 7"/>
                  <a:gd name="T31" fmla="*/ 4 h 10"/>
                  <a:gd name="T32" fmla="*/ 3 w 7"/>
                  <a:gd name="T33" fmla="*/ 5 h 10"/>
                  <a:gd name="T34" fmla="*/ 3 w 7"/>
                  <a:gd name="T35" fmla="*/ 3 h 10"/>
                  <a:gd name="T36" fmla="*/ 3 w 7"/>
                  <a:gd name="T37" fmla="*/ 3 h 10"/>
                  <a:gd name="T38" fmla="*/ 2 w 7"/>
                  <a:gd name="T39" fmla="*/ 4 h 10"/>
                  <a:gd name="T40" fmla="*/ 2 w 7"/>
                  <a:gd name="T41" fmla="*/ 6 h 10"/>
                  <a:gd name="T42" fmla="*/ 2 w 7"/>
                  <a:gd name="T43" fmla="*/ 5 h 10"/>
                  <a:gd name="T44" fmla="*/ 1 w 7"/>
                  <a:gd name="T45" fmla="*/ 7 h 10"/>
                  <a:gd name="T46" fmla="*/ 0 w 7"/>
                  <a:gd name="T47" fmla="*/ 8 h 10"/>
                  <a:gd name="T48" fmla="*/ 1 w 7"/>
                  <a:gd name="T49" fmla="*/ 8 h 10"/>
                  <a:gd name="T50" fmla="*/ 2 w 7"/>
                  <a:gd name="T5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10">
                    <a:moveTo>
                      <a:pt x="2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3" y="6"/>
                      <a:pt x="2" y="7"/>
                      <a:pt x="3" y="7"/>
                    </a:cubicBezTo>
                    <a:cubicBezTo>
                      <a:pt x="3" y="6"/>
                      <a:pt x="3" y="7"/>
                      <a:pt x="3" y="5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2"/>
                      <a:pt x="4" y="5"/>
                      <a:pt x="5" y="4"/>
                    </a:cubicBezTo>
                    <a:cubicBezTo>
                      <a:pt x="4" y="4"/>
                      <a:pt x="3" y="4"/>
                      <a:pt x="2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8"/>
                    </a:cubicBezTo>
                    <a:cubicBezTo>
                      <a:pt x="0" y="10"/>
                      <a:pt x="1" y="7"/>
                      <a:pt x="1" y="8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9" name="Rectangle 124"/>
              <p:cNvSpPr>
                <a:spLocks noChangeArrowheads="1"/>
              </p:cNvSpPr>
              <p:nvPr/>
            </p:nvSpPr>
            <p:spPr bwMode="auto">
              <a:xfrm>
                <a:off x="653" y="175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0" name="Freeform 125"/>
              <p:cNvSpPr>
                <a:spLocks/>
              </p:cNvSpPr>
              <p:nvPr/>
            </p:nvSpPr>
            <p:spPr bwMode="auto">
              <a:xfrm>
                <a:off x="656" y="1746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1" name="Freeform 126"/>
              <p:cNvSpPr>
                <a:spLocks/>
              </p:cNvSpPr>
              <p:nvPr/>
            </p:nvSpPr>
            <p:spPr bwMode="auto">
              <a:xfrm>
                <a:off x="659" y="1741"/>
                <a:ext cx="19" cy="19"/>
              </a:xfrm>
              <a:custGeom>
                <a:avLst/>
                <a:gdLst>
                  <a:gd name="T0" fmla="*/ 0 w 7"/>
                  <a:gd name="T1" fmla="*/ 7 h 7"/>
                  <a:gd name="T2" fmla="*/ 1 w 7"/>
                  <a:gd name="T3" fmla="*/ 7 h 7"/>
                  <a:gd name="T4" fmla="*/ 1 w 7"/>
                  <a:gd name="T5" fmla="*/ 7 h 7"/>
                  <a:gd name="T6" fmla="*/ 1 w 7"/>
                  <a:gd name="T7" fmla="*/ 7 h 7"/>
                  <a:gd name="T8" fmla="*/ 1 w 7"/>
                  <a:gd name="T9" fmla="*/ 7 h 7"/>
                  <a:gd name="T10" fmla="*/ 1 w 7"/>
                  <a:gd name="T11" fmla="*/ 7 h 7"/>
                  <a:gd name="T12" fmla="*/ 1 w 7"/>
                  <a:gd name="T13" fmla="*/ 7 h 7"/>
                  <a:gd name="T14" fmla="*/ 4 w 7"/>
                  <a:gd name="T15" fmla="*/ 4 h 7"/>
                  <a:gd name="T16" fmla="*/ 4 w 7"/>
                  <a:gd name="T17" fmla="*/ 4 h 7"/>
                  <a:gd name="T18" fmla="*/ 4 w 7"/>
                  <a:gd name="T19" fmla="*/ 4 h 7"/>
                  <a:gd name="T20" fmla="*/ 4 w 7"/>
                  <a:gd name="T21" fmla="*/ 4 h 7"/>
                  <a:gd name="T22" fmla="*/ 4 w 7"/>
                  <a:gd name="T23" fmla="*/ 4 h 7"/>
                  <a:gd name="T24" fmla="*/ 4 w 7"/>
                  <a:gd name="T25" fmla="*/ 4 h 7"/>
                  <a:gd name="T26" fmla="*/ 4 w 7"/>
                  <a:gd name="T27" fmla="*/ 4 h 7"/>
                  <a:gd name="T28" fmla="*/ 1 w 7"/>
                  <a:gd name="T29" fmla="*/ 7 h 7"/>
                  <a:gd name="T30" fmla="*/ 0 w 7"/>
                  <a:gd name="T3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7" y="0"/>
                      <a:pt x="2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5"/>
                      <a:pt x="6" y="1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2" name="Freeform 127"/>
              <p:cNvSpPr>
                <a:spLocks/>
              </p:cNvSpPr>
              <p:nvPr/>
            </p:nvSpPr>
            <p:spPr bwMode="auto">
              <a:xfrm>
                <a:off x="653" y="1749"/>
                <a:ext cx="11" cy="5"/>
              </a:xfrm>
              <a:custGeom>
                <a:avLst/>
                <a:gdLst>
                  <a:gd name="T0" fmla="*/ 0 w 4"/>
                  <a:gd name="T1" fmla="*/ 2 h 2"/>
                  <a:gd name="T2" fmla="*/ 1 w 4"/>
                  <a:gd name="T3" fmla="*/ 2 h 2"/>
                  <a:gd name="T4" fmla="*/ 4 w 4"/>
                  <a:gd name="T5" fmla="*/ 0 h 2"/>
                  <a:gd name="T6" fmla="*/ 2 w 4"/>
                  <a:gd name="T7" fmla="*/ 1 h 2"/>
                  <a:gd name="T8" fmla="*/ 2 w 4"/>
                  <a:gd name="T9" fmla="*/ 1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3" name="Freeform 128"/>
              <p:cNvSpPr>
                <a:spLocks/>
              </p:cNvSpPr>
              <p:nvPr/>
            </p:nvSpPr>
            <p:spPr bwMode="auto">
              <a:xfrm>
                <a:off x="642" y="1730"/>
                <a:ext cx="28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5 h 8"/>
                  <a:gd name="T4" fmla="*/ 8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7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6 h 8"/>
                  <a:gd name="T18" fmla="*/ 5 w 10"/>
                  <a:gd name="T19" fmla="*/ 4 h 8"/>
                  <a:gd name="T20" fmla="*/ 5 w 10"/>
                  <a:gd name="T21" fmla="*/ 4 h 8"/>
                  <a:gd name="T22" fmla="*/ 5 w 10"/>
                  <a:gd name="T23" fmla="*/ 4 h 8"/>
                  <a:gd name="T24" fmla="*/ 6 w 10"/>
                  <a:gd name="T25" fmla="*/ 3 h 8"/>
                  <a:gd name="T26" fmla="*/ 6 w 10"/>
                  <a:gd name="T27" fmla="*/ 2 h 8"/>
                  <a:gd name="T28" fmla="*/ 6 w 10"/>
                  <a:gd name="T29" fmla="*/ 2 h 8"/>
                  <a:gd name="T30" fmla="*/ 4 w 10"/>
                  <a:gd name="T31" fmla="*/ 2 h 8"/>
                  <a:gd name="T32" fmla="*/ 5 w 10"/>
                  <a:gd name="T33" fmla="*/ 1 h 8"/>
                  <a:gd name="T34" fmla="*/ 3 w 10"/>
                  <a:gd name="T35" fmla="*/ 3 h 8"/>
                  <a:gd name="T36" fmla="*/ 3 w 10"/>
                  <a:gd name="T37" fmla="*/ 3 h 8"/>
                  <a:gd name="T38" fmla="*/ 4 w 10"/>
                  <a:gd name="T39" fmla="*/ 1 h 8"/>
                  <a:gd name="T40" fmla="*/ 3 w 10"/>
                  <a:gd name="T41" fmla="*/ 2 h 8"/>
                  <a:gd name="T42" fmla="*/ 4 w 10"/>
                  <a:gd name="T43" fmla="*/ 0 h 8"/>
                  <a:gd name="T44" fmla="*/ 2 w 10"/>
                  <a:gd name="T45" fmla="*/ 2 h 8"/>
                  <a:gd name="T46" fmla="*/ 2 w 10"/>
                  <a:gd name="T47" fmla="*/ 1 h 8"/>
                  <a:gd name="T48" fmla="*/ 0 w 10"/>
                  <a:gd name="T49" fmla="*/ 4 h 8"/>
                  <a:gd name="T50" fmla="*/ 2 w 10"/>
                  <a:gd name="T51" fmla="*/ 4 h 8"/>
                  <a:gd name="T52" fmla="*/ 3 w 10"/>
                  <a:gd name="T53" fmla="*/ 3 h 8"/>
                  <a:gd name="T54" fmla="*/ 2 w 10"/>
                  <a:gd name="T55" fmla="*/ 5 h 8"/>
                  <a:gd name="T56" fmla="*/ 3 w 10"/>
                  <a:gd name="T57" fmla="*/ 4 h 8"/>
                  <a:gd name="T58" fmla="*/ 2 w 10"/>
                  <a:gd name="T59" fmla="*/ 5 h 8"/>
                  <a:gd name="T60" fmla="*/ 4 w 10"/>
                  <a:gd name="T61" fmla="*/ 4 h 8"/>
                  <a:gd name="T62" fmla="*/ 2 w 10"/>
                  <a:gd name="T63" fmla="*/ 6 h 8"/>
                  <a:gd name="T64" fmla="*/ 5 w 10"/>
                  <a:gd name="T65" fmla="*/ 7 h 8"/>
                  <a:gd name="T66" fmla="*/ 6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7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6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5" y="5"/>
                      <a:pt x="4" y="6"/>
                    </a:cubicBezTo>
                    <a:cubicBezTo>
                      <a:pt x="6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3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0" y="4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3"/>
                      <a:pt x="2" y="5"/>
                      <a:pt x="3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5" y="5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9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6" y="7"/>
                      <a:pt x="6" y="8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4" name="Freeform 129"/>
              <p:cNvSpPr>
                <a:spLocks/>
              </p:cNvSpPr>
              <p:nvPr/>
            </p:nvSpPr>
            <p:spPr bwMode="auto">
              <a:xfrm>
                <a:off x="656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5" name="Freeform 130"/>
              <p:cNvSpPr>
                <a:spLocks/>
              </p:cNvSpPr>
              <p:nvPr/>
            </p:nvSpPr>
            <p:spPr bwMode="auto">
              <a:xfrm>
                <a:off x="648" y="1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6" name="Rectangle 131"/>
              <p:cNvSpPr>
                <a:spLocks noChangeArrowheads="1"/>
              </p:cNvSpPr>
              <p:nvPr/>
            </p:nvSpPr>
            <p:spPr bwMode="auto">
              <a:xfrm>
                <a:off x="659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7" name="Freeform 132"/>
              <p:cNvSpPr>
                <a:spLocks/>
              </p:cNvSpPr>
              <p:nvPr/>
            </p:nvSpPr>
            <p:spPr bwMode="auto">
              <a:xfrm>
                <a:off x="664" y="17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8" name="Freeform 133"/>
              <p:cNvSpPr>
                <a:spLocks/>
              </p:cNvSpPr>
              <p:nvPr/>
            </p:nvSpPr>
            <p:spPr bwMode="auto">
              <a:xfrm>
                <a:off x="648" y="17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9" name="Freeform 134"/>
              <p:cNvSpPr>
                <a:spLocks/>
              </p:cNvSpPr>
              <p:nvPr/>
            </p:nvSpPr>
            <p:spPr bwMode="auto">
              <a:xfrm>
                <a:off x="640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0" name="Freeform 135"/>
              <p:cNvSpPr>
                <a:spLocks/>
              </p:cNvSpPr>
              <p:nvPr/>
            </p:nvSpPr>
            <p:spPr bwMode="auto">
              <a:xfrm>
                <a:off x="618" y="1716"/>
                <a:ext cx="33" cy="33"/>
              </a:xfrm>
              <a:custGeom>
                <a:avLst/>
                <a:gdLst>
                  <a:gd name="T0" fmla="*/ 6 w 12"/>
                  <a:gd name="T1" fmla="*/ 10 h 12"/>
                  <a:gd name="T2" fmla="*/ 8 w 12"/>
                  <a:gd name="T3" fmla="*/ 8 h 12"/>
                  <a:gd name="T4" fmla="*/ 8 w 12"/>
                  <a:gd name="T5" fmla="*/ 7 h 12"/>
                  <a:gd name="T6" fmla="*/ 7 w 12"/>
                  <a:gd name="T7" fmla="*/ 8 h 12"/>
                  <a:gd name="T8" fmla="*/ 6 w 12"/>
                  <a:gd name="T9" fmla="*/ 7 h 12"/>
                  <a:gd name="T10" fmla="*/ 7 w 12"/>
                  <a:gd name="T11" fmla="*/ 7 h 12"/>
                  <a:gd name="T12" fmla="*/ 5 w 12"/>
                  <a:gd name="T13" fmla="*/ 7 h 12"/>
                  <a:gd name="T14" fmla="*/ 5 w 12"/>
                  <a:gd name="T15" fmla="*/ 7 h 12"/>
                  <a:gd name="T16" fmla="*/ 6 w 12"/>
                  <a:gd name="T17" fmla="*/ 7 h 12"/>
                  <a:gd name="T18" fmla="*/ 4 w 12"/>
                  <a:gd name="T19" fmla="*/ 4 h 12"/>
                  <a:gd name="T20" fmla="*/ 4 w 12"/>
                  <a:gd name="T21" fmla="*/ 4 h 12"/>
                  <a:gd name="T22" fmla="*/ 5 w 12"/>
                  <a:gd name="T23" fmla="*/ 5 h 12"/>
                  <a:gd name="T24" fmla="*/ 6 w 12"/>
                  <a:gd name="T25" fmla="*/ 5 h 12"/>
                  <a:gd name="T26" fmla="*/ 7 w 12"/>
                  <a:gd name="T27" fmla="*/ 6 h 12"/>
                  <a:gd name="T28" fmla="*/ 8 w 12"/>
                  <a:gd name="T29" fmla="*/ 5 h 12"/>
                  <a:gd name="T30" fmla="*/ 9 w 12"/>
                  <a:gd name="T31" fmla="*/ 4 h 12"/>
                  <a:gd name="T32" fmla="*/ 8 w 12"/>
                  <a:gd name="T33" fmla="*/ 6 h 12"/>
                  <a:gd name="T34" fmla="*/ 9 w 12"/>
                  <a:gd name="T35" fmla="*/ 6 h 12"/>
                  <a:gd name="T36" fmla="*/ 10 w 12"/>
                  <a:gd name="T37" fmla="*/ 7 h 12"/>
                  <a:gd name="T38" fmla="*/ 10 w 12"/>
                  <a:gd name="T39" fmla="*/ 6 h 12"/>
                  <a:gd name="T40" fmla="*/ 9 w 12"/>
                  <a:gd name="T41" fmla="*/ 7 h 12"/>
                  <a:gd name="T42" fmla="*/ 11 w 12"/>
                  <a:gd name="T43" fmla="*/ 3 h 12"/>
                  <a:gd name="T44" fmla="*/ 11 w 12"/>
                  <a:gd name="T45" fmla="*/ 3 h 12"/>
                  <a:gd name="T46" fmla="*/ 10 w 12"/>
                  <a:gd name="T47" fmla="*/ 3 h 12"/>
                  <a:gd name="T48" fmla="*/ 10 w 12"/>
                  <a:gd name="T49" fmla="*/ 2 h 12"/>
                  <a:gd name="T50" fmla="*/ 9 w 12"/>
                  <a:gd name="T51" fmla="*/ 1 h 12"/>
                  <a:gd name="T52" fmla="*/ 7 w 12"/>
                  <a:gd name="T53" fmla="*/ 2 h 12"/>
                  <a:gd name="T54" fmla="*/ 7 w 12"/>
                  <a:gd name="T55" fmla="*/ 1 h 12"/>
                  <a:gd name="T56" fmla="*/ 7 w 12"/>
                  <a:gd name="T57" fmla="*/ 1 h 12"/>
                  <a:gd name="T58" fmla="*/ 6 w 12"/>
                  <a:gd name="T59" fmla="*/ 2 h 12"/>
                  <a:gd name="T60" fmla="*/ 5 w 12"/>
                  <a:gd name="T61" fmla="*/ 3 h 12"/>
                  <a:gd name="T62" fmla="*/ 4 w 12"/>
                  <a:gd name="T63" fmla="*/ 1 h 12"/>
                  <a:gd name="T64" fmla="*/ 2 w 12"/>
                  <a:gd name="T65" fmla="*/ 2 h 12"/>
                  <a:gd name="T66" fmla="*/ 3 w 12"/>
                  <a:gd name="T67" fmla="*/ 4 h 12"/>
                  <a:gd name="T68" fmla="*/ 3 w 12"/>
                  <a:gd name="T69" fmla="*/ 6 h 12"/>
                  <a:gd name="T70" fmla="*/ 3 w 12"/>
                  <a:gd name="T71" fmla="*/ 7 h 12"/>
                  <a:gd name="T72" fmla="*/ 3 w 12"/>
                  <a:gd name="T73" fmla="*/ 8 h 12"/>
                  <a:gd name="T74" fmla="*/ 4 w 12"/>
                  <a:gd name="T75" fmla="*/ 9 h 12"/>
                  <a:gd name="T76" fmla="*/ 6 w 12"/>
                  <a:gd name="T77" fmla="*/ 8 h 12"/>
                  <a:gd name="T78" fmla="*/ 3 w 12"/>
                  <a:gd name="T7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2">
                    <a:moveTo>
                      <a:pt x="4" y="11"/>
                    </a:moveTo>
                    <a:cubicBezTo>
                      <a:pt x="5" y="11"/>
                      <a:pt x="5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7"/>
                      <a:pt x="8" y="7"/>
                    </a:cubicBezTo>
                    <a:cubicBezTo>
                      <a:pt x="8" y="7"/>
                      <a:pt x="6" y="9"/>
                      <a:pt x="6" y="9"/>
                    </a:cubicBezTo>
                    <a:cubicBezTo>
                      <a:pt x="6" y="9"/>
                      <a:pt x="7" y="8"/>
                      <a:pt x="7" y="8"/>
                    </a:cubicBezTo>
                    <a:cubicBezTo>
                      <a:pt x="7" y="7"/>
                      <a:pt x="5" y="9"/>
                      <a:pt x="5" y="9"/>
                    </a:cubicBezTo>
                    <a:cubicBezTo>
                      <a:pt x="9" y="5"/>
                      <a:pt x="4" y="10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6" y="7"/>
                      <a:pt x="5" y="7"/>
                      <a:pt x="7" y="7"/>
                    </a:cubicBezTo>
                    <a:cubicBezTo>
                      <a:pt x="3" y="7"/>
                      <a:pt x="8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4" y="6"/>
                      <a:pt x="5" y="7"/>
                    </a:cubicBezTo>
                    <a:cubicBezTo>
                      <a:pt x="6" y="7"/>
                      <a:pt x="4" y="6"/>
                      <a:pt x="3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4"/>
                      <a:pt x="3" y="3"/>
                      <a:pt x="4" y="2"/>
                    </a:cubicBezTo>
                    <a:cubicBezTo>
                      <a:pt x="5" y="4"/>
                      <a:pt x="3" y="2"/>
                      <a:pt x="4" y="4"/>
                    </a:cubicBezTo>
                    <a:cubicBezTo>
                      <a:pt x="5" y="5"/>
                      <a:pt x="4" y="5"/>
                      <a:pt x="5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7"/>
                      <a:pt x="6" y="4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6"/>
                      <a:pt x="7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6" y="7"/>
                      <a:pt x="8" y="3"/>
                      <a:pt x="8" y="5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8" y="6"/>
                      <a:pt x="7" y="6"/>
                    </a:cubicBezTo>
                    <a:cubicBezTo>
                      <a:pt x="8" y="6"/>
                      <a:pt x="8" y="7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4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7"/>
                      <a:pt x="8" y="8"/>
                      <a:pt x="10" y="7"/>
                    </a:cubicBezTo>
                    <a:cubicBezTo>
                      <a:pt x="11" y="6"/>
                      <a:pt x="12" y="5"/>
                      <a:pt x="12" y="4"/>
                    </a:cubicBezTo>
                    <a:cubicBezTo>
                      <a:pt x="12" y="4"/>
                      <a:pt x="10" y="5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6"/>
                      <a:pt x="9" y="7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1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9" y="2"/>
                      <a:pt x="8" y="4"/>
                      <a:pt x="8" y="4"/>
                    </a:cubicBezTo>
                    <a:cubicBezTo>
                      <a:pt x="9" y="2"/>
                      <a:pt x="8" y="3"/>
                      <a:pt x="9" y="1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3"/>
                      <a:pt x="6" y="2"/>
                    </a:cubicBezTo>
                    <a:cubicBezTo>
                      <a:pt x="6" y="3"/>
                      <a:pt x="5" y="3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4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1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8"/>
                      <a:pt x="3" y="8"/>
                    </a:cubicBezTo>
                    <a:cubicBezTo>
                      <a:pt x="4" y="8"/>
                      <a:pt x="2" y="8"/>
                      <a:pt x="2" y="9"/>
                    </a:cubicBezTo>
                    <a:cubicBezTo>
                      <a:pt x="4" y="8"/>
                      <a:pt x="1" y="11"/>
                      <a:pt x="4" y="9"/>
                    </a:cubicBezTo>
                    <a:cubicBezTo>
                      <a:pt x="4" y="9"/>
                      <a:pt x="5" y="8"/>
                      <a:pt x="4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7" y="8"/>
                      <a:pt x="4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1" name="Freeform 136"/>
              <p:cNvSpPr>
                <a:spLocks/>
              </p:cNvSpPr>
              <p:nvPr/>
            </p:nvSpPr>
            <p:spPr bwMode="auto">
              <a:xfrm>
                <a:off x="621" y="17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2" name="Freeform 137"/>
              <p:cNvSpPr>
                <a:spLocks/>
              </p:cNvSpPr>
              <p:nvPr/>
            </p:nvSpPr>
            <p:spPr bwMode="auto">
              <a:xfrm>
                <a:off x="623" y="17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3" name="Freeform 138"/>
              <p:cNvSpPr>
                <a:spLocks/>
              </p:cNvSpPr>
              <p:nvPr/>
            </p:nvSpPr>
            <p:spPr bwMode="auto">
              <a:xfrm>
                <a:off x="632" y="174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4" name="Freeform 139"/>
              <p:cNvSpPr>
                <a:spLocks/>
              </p:cNvSpPr>
              <p:nvPr/>
            </p:nvSpPr>
            <p:spPr bwMode="auto">
              <a:xfrm>
                <a:off x="634" y="174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5" name="Freeform 140"/>
              <p:cNvSpPr>
                <a:spLocks/>
              </p:cNvSpPr>
              <p:nvPr/>
            </p:nvSpPr>
            <p:spPr bwMode="auto">
              <a:xfrm>
                <a:off x="634" y="1733"/>
                <a:ext cx="22" cy="19"/>
              </a:xfrm>
              <a:custGeom>
                <a:avLst/>
                <a:gdLst>
                  <a:gd name="T0" fmla="*/ 6 w 8"/>
                  <a:gd name="T1" fmla="*/ 5 h 7"/>
                  <a:gd name="T2" fmla="*/ 7 w 8"/>
                  <a:gd name="T3" fmla="*/ 4 h 7"/>
                  <a:gd name="T4" fmla="*/ 7 w 8"/>
                  <a:gd name="T5" fmla="*/ 5 h 7"/>
                  <a:gd name="T6" fmla="*/ 8 w 8"/>
                  <a:gd name="T7" fmla="*/ 2 h 7"/>
                  <a:gd name="T8" fmla="*/ 5 w 8"/>
                  <a:gd name="T9" fmla="*/ 3 h 7"/>
                  <a:gd name="T10" fmla="*/ 5 w 8"/>
                  <a:gd name="T11" fmla="*/ 2 h 7"/>
                  <a:gd name="T12" fmla="*/ 3 w 8"/>
                  <a:gd name="T13" fmla="*/ 3 h 7"/>
                  <a:gd name="T14" fmla="*/ 4 w 8"/>
                  <a:gd name="T15" fmla="*/ 2 h 7"/>
                  <a:gd name="T16" fmla="*/ 3 w 8"/>
                  <a:gd name="T17" fmla="*/ 2 h 7"/>
                  <a:gd name="T18" fmla="*/ 3 w 8"/>
                  <a:gd name="T19" fmla="*/ 3 h 7"/>
                  <a:gd name="T20" fmla="*/ 3 w 8"/>
                  <a:gd name="T21" fmla="*/ 2 h 7"/>
                  <a:gd name="T22" fmla="*/ 3 w 8"/>
                  <a:gd name="T23" fmla="*/ 3 h 7"/>
                  <a:gd name="T24" fmla="*/ 3 w 8"/>
                  <a:gd name="T25" fmla="*/ 3 h 7"/>
                  <a:gd name="T26" fmla="*/ 3 w 8"/>
                  <a:gd name="T27" fmla="*/ 2 h 7"/>
                  <a:gd name="T28" fmla="*/ 2 w 8"/>
                  <a:gd name="T29" fmla="*/ 3 h 7"/>
                  <a:gd name="T30" fmla="*/ 3 w 8"/>
                  <a:gd name="T31" fmla="*/ 2 h 7"/>
                  <a:gd name="T32" fmla="*/ 1 w 8"/>
                  <a:gd name="T33" fmla="*/ 3 h 7"/>
                  <a:gd name="T34" fmla="*/ 0 w 8"/>
                  <a:gd name="T35" fmla="*/ 4 h 7"/>
                  <a:gd name="T36" fmla="*/ 2 w 8"/>
                  <a:gd name="T37" fmla="*/ 4 h 7"/>
                  <a:gd name="T38" fmla="*/ 2 w 8"/>
                  <a:gd name="T39" fmla="*/ 4 h 7"/>
                  <a:gd name="T40" fmla="*/ 2 w 8"/>
                  <a:gd name="T41" fmla="*/ 3 h 7"/>
                  <a:gd name="T42" fmla="*/ 1 w 8"/>
                  <a:gd name="T43" fmla="*/ 5 h 7"/>
                  <a:gd name="T44" fmla="*/ 1 w 8"/>
                  <a:gd name="T45" fmla="*/ 6 h 7"/>
                  <a:gd name="T46" fmla="*/ 1 w 8"/>
                  <a:gd name="T47" fmla="*/ 6 h 7"/>
                  <a:gd name="T48" fmla="*/ 2 w 8"/>
                  <a:gd name="T49" fmla="*/ 6 h 7"/>
                  <a:gd name="T50" fmla="*/ 2 w 8"/>
                  <a:gd name="T51" fmla="*/ 5 h 7"/>
                  <a:gd name="T52" fmla="*/ 3 w 8"/>
                  <a:gd name="T53" fmla="*/ 3 h 7"/>
                  <a:gd name="T54" fmla="*/ 3 w 8"/>
                  <a:gd name="T55" fmla="*/ 3 h 7"/>
                  <a:gd name="T56" fmla="*/ 2 w 8"/>
                  <a:gd name="T57" fmla="*/ 5 h 7"/>
                  <a:gd name="T58" fmla="*/ 3 w 8"/>
                  <a:gd name="T59" fmla="*/ 4 h 7"/>
                  <a:gd name="T60" fmla="*/ 2 w 8"/>
                  <a:gd name="T61" fmla="*/ 6 h 7"/>
                  <a:gd name="T62" fmla="*/ 3 w 8"/>
                  <a:gd name="T63" fmla="*/ 4 h 7"/>
                  <a:gd name="T64" fmla="*/ 4 w 8"/>
                  <a:gd name="T65" fmla="*/ 5 h 7"/>
                  <a:gd name="T66" fmla="*/ 4 w 8"/>
                  <a:gd name="T67" fmla="*/ 6 h 7"/>
                  <a:gd name="T68" fmla="*/ 4 w 8"/>
                  <a:gd name="T69" fmla="*/ 4 h 7"/>
                  <a:gd name="T70" fmla="*/ 5 w 8"/>
                  <a:gd name="T71" fmla="*/ 5 h 7"/>
                  <a:gd name="T72" fmla="*/ 5 w 8"/>
                  <a:gd name="T73" fmla="*/ 4 h 7"/>
                  <a:gd name="T74" fmla="*/ 6 w 8"/>
                  <a:gd name="T75" fmla="*/ 5 h 7"/>
                  <a:gd name="T76" fmla="*/ 6 w 8"/>
                  <a:gd name="T77" fmla="*/ 5 h 7"/>
                  <a:gd name="T78" fmla="*/ 7 w 8"/>
                  <a:gd name="T79" fmla="*/ 3 h 7"/>
                  <a:gd name="T80" fmla="*/ 6 w 8"/>
                  <a:gd name="T8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7">
                    <a:moveTo>
                      <a:pt x="6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7" y="5"/>
                    </a:cubicBezTo>
                    <a:cubicBezTo>
                      <a:pt x="7" y="3"/>
                      <a:pt x="7" y="5"/>
                      <a:pt x="8" y="2"/>
                    </a:cubicBezTo>
                    <a:cubicBezTo>
                      <a:pt x="7" y="3"/>
                      <a:pt x="6" y="1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5" y="0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3" y="1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1" y="4"/>
                      <a:pt x="2" y="3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0" y="7"/>
                      <a:pt x="2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3" y="5"/>
                      <a:pt x="2" y="5"/>
                      <a:pt x="3" y="4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2"/>
                      <a:pt x="7" y="3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6" name="Freeform 141"/>
              <p:cNvSpPr>
                <a:spLocks/>
              </p:cNvSpPr>
              <p:nvPr/>
            </p:nvSpPr>
            <p:spPr bwMode="auto">
              <a:xfrm>
                <a:off x="653" y="1738"/>
                <a:ext cx="3" cy="8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1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7" name="Freeform 142"/>
              <p:cNvSpPr>
                <a:spLocks/>
              </p:cNvSpPr>
              <p:nvPr/>
            </p:nvSpPr>
            <p:spPr bwMode="auto">
              <a:xfrm>
                <a:off x="656" y="1733"/>
                <a:ext cx="3" cy="16"/>
              </a:xfrm>
              <a:custGeom>
                <a:avLst/>
                <a:gdLst>
                  <a:gd name="T0" fmla="*/ 1 w 1"/>
                  <a:gd name="T1" fmla="*/ 3 h 6"/>
                  <a:gd name="T2" fmla="*/ 1 w 1"/>
                  <a:gd name="T3" fmla="*/ 2 h 6"/>
                  <a:gd name="T4" fmla="*/ 1 w 1"/>
                  <a:gd name="T5" fmla="*/ 1 h 6"/>
                  <a:gd name="T6" fmla="*/ 0 w 1"/>
                  <a:gd name="T7" fmla="*/ 4 h 6"/>
                  <a:gd name="T8" fmla="*/ 0 w 1"/>
                  <a:gd name="T9" fmla="*/ 2 h 6"/>
                  <a:gd name="T10" fmla="*/ 0 w 1"/>
                  <a:gd name="T11" fmla="*/ 4 h 6"/>
                  <a:gd name="T12" fmla="*/ 0 w 1"/>
                  <a:gd name="T13" fmla="*/ 3 h 6"/>
                  <a:gd name="T14" fmla="*/ 0 w 1"/>
                  <a:gd name="T15" fmla="*/ 4 h 6"/>
                  <a:gd name="T16" fmla="*/ 0 w 1"/>
                  <a:gd name="T17" fmla="*/ 4 h 6"/>
                  <a:gd name="T18" fmla="*/ 0 w 1"/>
                  <a:gd name="T19" fmla="*/ 5 h 6"/>
                  <a:gd name="T20" fmla="*/ 0 w 1"/>
                  <a:gd name="T21" fmla="*/ 3 h 6"/>
                  <a:gd name="T22" fmla="*/ 0 w 1"/>
                  <a:gd name="T23" fmla="*/ 5 h 6"/>
                  <a:gd name="T24" fmla="*/ 1 w 1"/>
                  <a:gd name="T25" fmla="*/ 5 h 6"/>
                  <a:gd name="T26" fmla="*/ 1 w 1"/>
                  <a:gd name="T27" fmla="*/ 5 h 6"/>
                  <a:gd name="T28" fmla="*/ 1 w 1"/>
                  <a:gd name="T29" fmla="*/ 3 h 6"/>
                  <a:gd name="T30" fmla="*/ 1 w 1"/>
                  <a:gd name="T31" fmla="*/ 5 h 6"/>
                  <a:gd name="T32" fmla="*/ 1 w 1"/>
                  <a:gd name="T33" fmla="*/ 4 h 6"/>
                  <a:gd name="T34" fmla="*/ 0 w 1"/>
                  <a:gd name="T35" fmla="*/ 2 h 6"/>
                  <a:gd name="T36" fmla="*/ 1 w 1"/>
                  <a:gd name="T37" fmla="*/ 4 h 6"/>
                  <a:gd name="T38" fmla="*/ 1 w 1"/>
                  <a:gd name="T39" fmla="*/ 4 h 6"/>
                  <a:gd name="T40" fmla="*/ 0 w 1"/>
                  <a:gd name="T41" fmla="*/ 1 h 6"/>
                  <a:gd name="T42" fmla="*/ 1 w 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" h="6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3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2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8" name="Rectangle 143"/>
              <p:cNvSpPr>
                <a:spLocks noChangeArrowheads="1"/>
              </p:cNvSpPr>
              <p:nvPr/>
            </p:nvSpPr>
            <p:spPr bwMode="auto">
              <a:xfrm>
                <a:off x="659" y="173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9" name="Freeform 144"/>
              <p:cNvSpPr>
                <a:spLocks/>
              </p:cNvSpPr>
              <p:nvPr/>
            </p:nvSpPr>
            <p:spPr bwMode="auto">
              <a:xfrm>
                <a:off x="735" y="16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0" name="Freeform 145"/>
              <p:cNvSpPr>
                <a:spLocks/>
              </p:cNvSpPr>
              <p:nvPr/>
            </p:nvSpPr>
            <p:spPr bwMode="auto">
              <a:xfrm>
                <a:off x="730" y="1610"/>
                <a:ext cx="10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4 h 4"/>
                  <a:gd name="T4" fmla="*/ 4 w 4"/>
                  <a:gd name="T5" fmla="*/ 0 h 4"/>
                  <a:gd name="T6" fmla="*/ 1 w 4"/>
                  <a:gd name="T7" fmla="*/ 1 h 4"/>
                  <a:gd name="T8" fmla="*/ 2 w 4"/>
                  <a:gd name="T9" fmla="*/ 1 h 4"/>
                  <a:gd name="T10" fmla="*/ 0 w 4"/>
                  <a:gd name="T11" fmla="*/ 2 h 4"/>
                  <a:gd name="T12" fmla="*/ 1 w 4"/>
                  <a:gd name="T13" fmla="*/ 3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3" y="2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1" name="Freeform 146"/>
              <p:cNvSpPr>
                <a:spLocks/>
              </p:cNvSpPr>
              <p:nvPr/>
            </p:nvSpPr>
            <p:spPr bwMode="auto">
              <a:xfrm>
                <a:off x="735" y="1616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2" name="Freeform 147"/>
              <p:cNvSpPr>
                <a:spLocks/>
              </p:cNvSpPr>
              <p:nvPr/>
            </p:nvSpPr>
            <p:spPr bwMode="auto">
              <a:xfrm>
                <a:off x="738" y="1616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3" name="Freeform 148"/>
              <p:cNvSpPr>
                <a:spLocks/>
              </p:cNvSpPr>
              <p:nvPr/>
            </p:nvSpPr>
            <p:spPr bwMode="auto">
              <a:xfrm>
                <a:off x="743" y="16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4" name="Freeform 149"/>
              <p:cNvSpPr>
                <a:spLocks/>
              </p:cNvSpPr>
              <p:nvPr/>
            </p:nvSpPr>
            <p:spPr bwMode="auto">
              <a:xfrm>
                <a:off x="738" y="1618"/>
                <a:ext cx="8" cy="6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0 h 2"/>
                  <a:gd name="T4" fmla="*/ 2 w 3"/>
                  <a:gd name="T5" fmla="*/ 0 h 2"/>
                  <a:gd name="T6" fmla="*/ 0 w 3"/>
                  <a:gd name="T7" fmla="*/ 1 h 2"/>
                  <a:gd name="T8" fmla="*/ 0 w 3"/>
                  <a:gd name="T9" fmla="*/ 1 h 2"/>
                  <a:gd name="T10" fmla="*/ 0 w 3"/>
                  <a:gd name="T11" fmla="*/ 2 h 2"/>
                  <a:gd name="T12" fmla="*/ 3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2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5" name="Freeform 150"/>
              <p:cNvSpPr>
                <a:spLocks/>
              </p:cNvSpPr>
              <p:nvPr/>
            </p:nvSpPr>
            <p:spPr bwMode="auto">
              <a:xfrm>
                <a:off x="740" y="161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6" name="Freeform 151"/>
              <p:cNvSpPr>
                <a:spLocks/>
              </p:cNvSpPr>
              <p:nvPr/>
            </p:nvSpPr>
            <p:spPr bwMode="auto">
              <a:xfrm>
                <a:off x="738" y="161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7" name="Freeform 152"/>
              <p:cNvSpPr>
                <a:spLocks/>
              </p:cNvSpPr>
              <p:nvPr/>
            </p:nvSpPr>
            <p:spPr bwMode="auto">
              <a:xfrm>
                <a:off x="740" y="1621"/>
                <a:ext cx="9" cy="8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8" name="Freeform 153"/>
              <p:cNvSpPr>
                <a:spLocks/>
              </p:cNvSpPr>
              <p:nvPr/>
            </p:nvSpPr>
            <p:spPr bwMode="auto">
              <a:xfrm>
                <a:off x="738" y="163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9" name="Freeform 154"/>
              <p:cNvSpPr>
                <a:spLocks/>
              </p:cNvSpPr>
              <p:nvPr/>
            </p:nvSpPr>
            <p:spPr bwMode="auto">
              <a:xfrm>
                <a:off x="735" y="1605"/>
                <a:ext cx="44" cy="35"/>
              </a:xfrm>
              <a:custGeom>
                <a:avLst/>
                <a:gdLst>
                  <a:gd name="T0" fmla="*/ 7 w 16"/>
                  <a:gd name="T1" fmla="*/ 8 h 13"/>
                  <a:gd name="T2" fmla="*/ 7 w 16"/>
                  <a:gd name="T3" fmla="*/ 8 h 13"/>
                  <a:gd name="T4" fmla="*/ 8 w 16"/>
                  <a:gd name="T5" fmla="*/ 8 h 13"/>
                  <a:gd name="T6" fmla="*/ 8 w 16"/>
                  <a:gd name="T7" fmla="*/ 8 h 13"/>
                  <a:gd name="T8" fmla="*/ 4 w 16"/>
                  <a:gd name="T9" fmla="*/ 11 h 13"/>
                  <a:gd name="T10" fmla="*/ 3 w 16"/>
                  <a:gd name="T11" fmla="*/ 11 h 13"/>
                  <a:gd name="T12" fmla="*/ 5 w 16"/>
                  <a:gd name="T13" fmla="*/ 10 h 13"/>
                  <a:gd name="T14" fmla="*/ 3 w 16"/>
                  <a:gd name="T15" fmla="*/ 10 h 13"/>
                  <a:gd name="T16" fmla="*/ 5 w 16"/>
                  <a:gd name="T17" fmla="*/ 9 h 13"/>
                  <a:gd name="T18" fmla="*/ 3 w 16"/>
                  <a:gd name="T19" fmla="*/ 9 h 13"/>
                  <a:gd name="T20" fmla="*/ 4 w 16"/>
                  <a:gd name="T21" fmla="*/ 8 h 13"/>
                  <a:gd name="T22" fmla="*/ 2 w 16"/>
                  <a:gd name="T23" fmla="*/ 10 h 13"/>
                  <a:gd name="T24" fmla="*/ 3 w 16"/>
                  <a:gd name="T25" fmla="*/ 10 h 13"/>
                  <a:gd name="T26" fmla="*/ 2 w 16"/>
                  <a:gd name="T27" fmla="*/ 11 h 13"/>
                  <a:gd name="T28" fmla="*/ 1 w 16"/>
                  <a:gd name="T29" fmla="*/ 12 h 13"/>
                  <a:gd name="T30" fmla="*/ 1 w 16"/>
                  <a:gd name="T31" fmla="*/ 12 h 13"/>
                  <a:gd name="T32" fmla="*/ 2 w 16"/>
                  <a:gd name="T33" fmla="*/ 12 h 13"/>
                  <a:gd name="T34" fmla="*/ 2 w 16"/>
                  <a:gd name="T35" fmla="*/ 12 h 13"/>
                  <a:gd name="T36" fmla="*/ 2 w 16"/>
                  <a:gd name="T37" fmla="*/ 12 h 13"/>
                  <a:gd name="T38" fmla="*/ 2 w 16"/>
                  <a:gd name="T39" fmla="*/ 12 h 13"/>
                  <a:gd name="T40" fmla="*/ 9 w 16"/>
                  <a:gd name="T41" fmla="*/ 5 h 13"/>
                  <a:gd name="T42" fmla="*/ 9 w 16"/>
                  <a:gd name="T43" fmla="*/ 5 h 13"/>
                  <a:gd name="T44" fmla="*/ 9 w 16"/>
                  <a:gd name="T45" fmla="*/ 5 h 13"/>
                  <a:gd name="T46" fmla="*/ 9 w 16"/>
                  <a:gd name="T47" fmla="*/ 5 h 13"/>
                  <a:gd name="T48" fmla="*/ 9 w 16"/>
                  <a:gd name="T49" fmla="*/ 5 h 13"/>
                  <a:gd name="T50" fmla="*/ 9 w 16"/>
                  <a:gd name="T51" fmla="*/ 6 h 13"/>
                  <a:gd name="T52" fmla="*/ 9 w 16"/>
                  <a:gd name="T53" fmla="*/ 6 h 13"/>
                  <a:gd name="T54" fmla="*/ 7 w 16"/>
                  <a:gd name="T5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" y="13"/>
                      <a:pt x="6" y="9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3" y="10"/>
                      <a:pt x="3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5" y="9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0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3"/>
                      <a:pt x="16" y="0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0" name="Freeform 155"/>
              <p:cNvSpPr>
                <a:spLocks/>
              </p:cNvSpPr>
              <p:nvPr/>
            </p:nvSpPr>
            <p:spPr bwMode="auto">
              <a:xfrm>
                <a:off x="757" y="16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1" name="Freeform 156"/>
              <p:cNvSpPr>
                <a:spLocks/>
              </p:cNvSpPr>
              <p:nvPr/>
            </p:nvSpPr>
            <p:spPr bwMode="auto">
              <a:xfrm>
                <a:off x="746" y="1613"/>
                <a:ext cx="11" cy="14"/>
              </a:xfrm>
              <a:custGeom>
                <a:avLst/>
                <a:gdLst>
                  <a:gd name="T0" fmla="*/ 1 w 4"/>
                  <a:gd name="T1" fmla="*/ 5 h 5"/>
                  <a:gd name="T2" fmla="*/ 3 w 4"/>
                  <a:gd name="T3" fmla="*/ 4 h 5"/>
                  <a:gd name="T4" fmla="*/ 2 w 4"/>
                  <a:gd name="T5" fmla="*/ 5 h 5"/>
                  <a:gd name="T6" fmla="*/ 3 w 4"/>
                  <a:gd name="T7" fmla="*/ 3 h 5"/>
                  <a:gd name="T8" fmla="*/ 2 w 4"/>
                  <a:gd name="T9" fmla="*/ 4 h 5"/>
                  <a:gd name="T10" fmla="*/ 3 w 4"/>
                  <a:gd name="T11" fmla="*/ 1 h 5"/>
                  <a:gd name="T12" fmla="*/ 3 w 4"/>
                  <a:gd name="T13" fmla="*/ 2 h 5"/>
                  <a:gd name="T14" fmla="*/ 1 w 4"/>
                  <a:gd name="T15" fmla="*/ 1 h 5"/>
                  <a:gd name="T16" fmla="*/ 1 w 4"/>
                  <a:gd name="T17" fmla="*/ 2 h 5"/>
                  <a:gd name="T18" fmla="*/ 1 w 4"/>
                  <a:gd name="T19" fmla="*/ 2 h 5"/>
                  <a:gd name="T20" fmla="*/ 1 w 4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2"/>
                      <a:pt x="2" y="4"/>
                      <a:pt x="2" y="4"/>
                    </a:cubicBezTo>
                    <a:cubicBezTo>
                      <a:pt x="1" y="2"/>
                      <a:pt x="2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2" name="Freeform 157"/>
              <p:cNvSpPr>
                <a:spLocks/>
              </p:cNvSpPr>
              <p:nvPr/>
            </p:nvSpPr>
            <p:spPr bwMode="auto">
              <a:xfrm>
                <a:off x="751" y="16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3" name="Freeform 158"/>
              <p:cNvSpPr>
                <a:spLocks/>
              </p:cNvSpPr>
              <p:nvPr/>
            </p:nvSpPr>
            <p:spPr bwMode="auto">
              <a:xfrm>
                <a:off x="749" y="16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4" name="Freeform 159"/>
              <p:cNvSpPr>
                <a:spLocks/>
              </p:cNvSpPr>
              <p:nvPr/>
            </p:nvSpPr>
            <p:spPr bwMode="auto">
              <a:xfrm>
                <a:off x="746" y="162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5" name="Freeform 160"/>
              <p:cNvSpPr>
                <a:spLocks/>
              </p:cNvSpPr>
              <p:nvPr/>
            </p:nvSpPr>
            <p:spPr bwMode="auto">
              <a:xfrm>
                <a:off x="732" y="1624"/>
                <a:ext cx="41" cy="30"/>
              </a:xfrm>
              <a:custGeom>
                <a:avLst/>
                <a:gdLst>
                  <a:gd name="T0" fmla="*/ 10 w 15"/>
                  <a:gd name="T1" fmla="*/ 0 h 11"/>
                  <a:gd name="T2" fmla="*/ 10 w 15"/>
                  <a:gd name="T3" fmla="*/ 1 h 11"/>
                  <a:gd name="T4" fmla="*/ 8 w 15"/>
                  <a:gd name="T5" fmla="*/ 2 h 11"/>
                  <a:gd name="T6" fmla="*/ 7 w 15"/>
                  <a:gd name="T7" fmla="*/ 3 h 11"/>
                  <a:gd name="T8" fmla="*/ 9 w 15"/>
                  <a:gd name="T9" fmla="*/ 4 h 11"/>
                  <a:gd name="T10" fmla="*/ 8 w 15"/>
                  <a:gd name="T11" fmla="*/ 5 h 11"/>
                  <a:gd name="T12" fmla="*/ 10 w 15"/>
                  <a:gd name="T13" fmla="*/ 6 h 11"/>
                  <a:gd name="T14" fmla="*/ 12 w 15"/>
                  <a:gd name="T15" fmla="*/ 7 h 11"/>
                  <a:gd name="T16" fmla="*/ 6 w 15"/>
                  <a:gd name="T17" fmla="*/ 4 h 11"/>
                  <a:gd name="T18" fmla="*/ 4 w 15"/>
                  <a:gd name="T19" fmla="*/ 5 h 11"/>
                  <a:gd name="T20" fmla="*/ 5 w 15"/>
                  <a:gd name="T21" fmla="*/ 4 h 11"/>
                  <a:gd name="T22" fmla="*/ 5 w 15"/>
                  <a:gd name="T23" fmla="*/ 4 h 11"/>
                  <a:gd name="T24" fmla="*/ 4 w 15"/>
                  <a:gd name="T25" fmla="*/ 2 h 11"/>
                  <a:gd name="T26" fmla="*/ 2 w 15"/>
                  <a:gd name="T27" fmla="*/ 4 h 11"/>
                  <a:gd name="T28" fmla="*/ 4 w 15"/>
                  <a:gd name="T29" fmla="*/ 1 h 11"/>
                  <a:gd name="T30" fmla="*/ 2 w 15"/>
                  <a:gd name="T31" fmla="*/ 2 h 11"/>
                  <a:gd name="T32" fmla="*/ 1 w 15"/>
                  <a:gd name="T33" fmla="*/ 4 h 11"/>
                  <a:gd name="T34" fmla="*/ 0 w 15"/>
                  <a:gd name="T35" fmla="*/ 4 h 11"/>
                  <a:gd name="T36" fmla="*/ 6 w 15"/>
                  <a:gd name="T37" fmla="*/ 6 h 11"/>
                  <a:gd name="T38" fmla="*/ 5 w 15"/>
                  <a:gd name="T39" fmla="*/ 6 h 11"/>
                  <a:gd name="T40" fmla="*/ 7 w 15"/>
                  <a:gd name="T41" fmla="*/ 10 h 11"/>
                  <a:gd name="T42" fmla="*/ 9 w 15"/>
                  <a:gd name="T43" fmla="*/ 9 h 11"/>
                  <a:gd name="T44" fmla="*/ 9 w 15"/>
                  <a:gd name="T45" fmla="*/ 10 h 11"/>
                  <a:gd name="T46" fmla="*/ 10 w 15"/>
                  <a:gd name="T47" fmla="*/ 9 h 11"/>
                  <a:gd name="T48" fmla="*/ 10 w 15"/>
                  <a:gd name="T49" fmla="*/ 11 h 11"/>
                  <a:gd name="T50" fmla="*/ 11 w 15"/>
                  <a:gd name="T51" fmla="*/ 9 h 11"/>
                  <a:gd name="T52" fmla="*/ 14 w 15"/>
                  <a:gd name="T53" fmla="*/ 4 h 11"/>
                  <a:gd name="T54" fmla="*/ 13 w 15"/>
                  <a:gd name="T55" fmla="*/ 5 h 11"/>
                  <a:gd name="T56" fmla="*/ 12 w 15"/>
                  <a:gd name="T57" fmla="*/ 6 h 11"/>
                  <a:gd name="T58" fmla="*/ 14 w 15"/>
                  <a:gd name="T59" fmla="*/ 4 h 11"/>
                  <a:gd name="T60" fmla="*/ 12 w 15"/>
                  <a:gd name="T61" fmla="*/ 4 h 11"/>
                  <a:gd name="T62" fmla="*/ 11 w 15"/>
                  <a:gd name="T63" fmla="*/ 5 h 11"/>
                  <a:gd name="T64" fmla="*/ 10 w 15"/>
                  <a:gd name="T65" fmla="*/ 3 h 11"/>
                  <a:gd name="T66" fmla="*/ 12 w 15"/>
                  <a:gd name="T67" fmla="*/ 2 h 11"/>
                  <a:gd name="T68" fmla="*/ 12 w 15"/>
                  <a:gd name="T69" fmla="*/ 1 h 11"/>
                  <a:gd name="T70" fmla="*/ 9 w 15"/>
                  <a:gd name="T71" fmla="*/ 2 h 11"/>
                  <a:gd name="T72" fmla="*/ 10 w 15"/>
                  <a:gd name="T7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" h="11">
                    <a:moveTo>
                      <a:pt x="10" y="0"/>
                    </a:moveTo>
                    <a:cubicBezTo>
                      <a:pt x="9" y="0"/>
                      <a:pt x="9" y="1"/>
                      <a:pt x="10" y="1"/>
                    </a:cubicBezTo>
                    <a:cubicBezTo>
                      <a:pt x="9" y="2"/>
                      <a:pt x="9" y="1"/>
                      <a:pt x="8" y="2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1" y="11"/>
                      <a:pt x="7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4" y="3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4" y="2"/>
                      <a:pt x="2" y="3"/>
                      <a:pt x="4" y="1"/>
                    </a:cubicBezTo>
                    <a:cubicBezTo>
                      <a:pt x="4" y="0"/>
                      <a:pt x="2" y="3"/>
                      <a:pt x="2" y="2"/>
                    </a:cubicBezTo>
                    <a:cubicBezTo>
                      <a:pt x="1" y="3"/>
                      <a:pt x="2" y="3"/>
                      <a:pt x="1" y="4"/>
                    </a:cubicBezTo>
                    <a:cubicBezTo>
                      <a:pt x="0" y="4"/>
                      <a:pt x="1" y="3"/>
                      <a:pt x="0" y="4"/>
                    </a:cubicBezTo>
                    <a:cubicBezTo>
                      <a:pt x="0" y="5"/>
                      <a:pt x="4" y="5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7" y="10"/>
                    </a:cubicBezTo>
                    <a:cubicBezTo>
                      <a:pt x="7" y="9"/>
                      <a:pt x="7" y="11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9" y="11"/>
                      <a:pt x="10" y="11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5" y="5"/>
                      <a:pt x="13" y="6"/>
                      <a:pt x="14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6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3" y="3"/>
                      <a:pt x="11" y="5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3"/>
                      <a:pt x="10" y="3"/>
                    </a:cubicBezTo>
                    <a:cubicBezTo>
                      <a:pt x="11" y="1"/>
                      <a:pt x="11" y="2"/>
                      <a:pt x="12" y="2"/>
                    </a:cubicBezTo>
                    <a:cubicBezTo>
                      <a:pt x="12" y="2"/>
                      <a:pt x="12" y="1"/>
                      <a:pt x="12" y="1"/>
                    </a:cubicBezTo>
                    <a:cubicBezTo>
                      <a:pt x="11" y="1"/>
                      <a:pt x="10" y="2"/>
                      <a:pt x="9" y="2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6" name="Freeform 161"/>
              <p:cNvSpPr>
                <a:spLocks/>
              </p:cNvSpPr>
              <p:nvPr/>
            </p:nvSpPr>
            <p:spPr bwMode="auto">
              <a:xfrm>
                <a:off x="765" y="16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7" name="Freeform 162"/>
              <p:cNvSpPr>
                <a:spLocks/>
              </p:cNvSpPr>
              <p:nvPr/>
            </p:nvSpPr>
            <p:spPr bwMode="auto">
              <a:xfrm>
                <a:off x="759" y="16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8" name="Rectangle 163"/>
              <p:cNvSpPr>
                <a:spLocks noChangeArrowheads="1"/>
              </p:cNvSpPr>
              <p:nvPr/>
            </p:nvSpPr>
            <p:spPr bwMode="auto">
              <a:xfrm>
                <a:off x="759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9" name="Freeform 164"/>
              <p:cNvSpPr>
                <a:spLocks/>
              </p:cNvSpPr>
              <p:nvPr/>
            </p:nvSpPr>
            <p:spPr bwMode="auto">
              <a:xfrm>
                <a:off x="770" y="163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0" name="Freeform 165"/>
              <p:cNvSpPr>
                <a:spLocks/>
              </p:cNvSpPr>
              <p:nvPr/>
            </p:nvSpPr>
            <p:spPr bwMode="auto">
              <a:xfrm>
                <a:off x="751" y="165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1" name="Rectangle 166"/>
              <p:cNvSpPr>
                <a:spLocks noChangeArrowheads="1"/>
              </p:cNvSpPr>
              <p:nvPr/>
            </p:nvSpPr>
            <p:spPr bwMode="auto">
              <a:xfrm>
                <a:off x="762" y="1624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2" name="Freeform 167"/>
              <p:cNvSpPr>
                <a:spLocks/>
              </p:cNvSpPr>
              <p:nvPr/>
            </p:nvSpPr>
            <p:spPr bwMode="auto">
              <a:xfrm>
                <a:off x="724" y="1616"/>
                <a:ext cx="33" cy="32"/>
              </a:xfrm>
              <a:custGeom>
                <a:avLst/>
                <a:gdLst>
                  <a:gd name="T0" fmla="*/ 10 w 12"/>
                  <a:gd name="T1" fmla="*/ 9 h 12"/>
                  <a:gd name="T2" fmla="*/ 9 w 12"/>
                  <a:gd name="T3" fmla="*/ 7 h 12"/>
                  <a:gd name="T4" fmla="*/ 6 w 12"/>
                  <a:gd name="T5" fmla="*/ 8 h 12"/>
                  <a:gd name="T6" fmla="*/ 9 w 12"/>
                  <a:gd name="T7" fmla="*/ 6 h 12"/>
                  <a:gd name="T8" fmla="*/ 7 w 12"/>
                  <a:gd name="T9" fmla="*/ 3 h 12"/>
                  <a:gd name="T10" fmla="*/ 7 w 12"/>
                  <a:gd name="T11" fmla="*/ 4 h 12"/>
                  <a:gd name="T12" fmla="*/ 9 w 12"/>
                  <a:gd name="T13" fmla="*/ 2 h 12"/>
                  <a:gd name="T14" fmla="*/ 8 w 12"/>
                  <a:gd name="T15" fmla="*/ 5 h 12"/>
                  <a:gd name="T16" fmla="*/ 7 w 12"/>
                  <a:gd name="T17" fmla="*/ 5 h 12"/>
                  <a:gd name="T18" fmla="*/ 9 w 12"/>
                  <a:gd name="T19" fmla="*/ 6 h 12"/>
                  <a:gd name="T20" fmla="*/ 11 w 12"/>
                  <a:gd name="T21" fmla="*/ 4 h 12"/>
                  <a:gd name="T22" fmla="*/ 12 w 12"/>
                  <a:gd name="T23" fmla="*/ 3 h 12"/>
                  <a:gd name="T24" fmla="*/ 10 w 12"/>
                  <a:gd name="T25" fmla="*/ 3 h 12"/>
                  <a:gd name="T26" fmla="*/ 11 w 12"/>
                  <a:gd name="T27" fmla="*/ 2 h 12"/>
                  <a:gd name="T28" fmla="*/ 10 w 12"/>
                  <a:gd name="T29" fmla="*/ 2 h 12"/>
                  <a:gd name="T30" fmla="*/ 10 w 12"/>
                  <a:gd name="T31" fmla="*/ 1 h 12"/>
                  <a:gd name="T32" fmla="*/ 9 w 12"/>
                  <a:gd name="T33" fmla="*/ 1 h 12"/>
                  <a:gd name="T34" fmla="*/ 9 w 12"/>
                  <a:gd name="T35" fmla="*/ 1 h 12"/>
                  <a:gd name="T36" fmla="*/ 8 w 12"/>
                  <a:gd name="T37" fmla="*/ 2 h 12"/>
                  <a:gd name="T38" fmla="*/ 3 w 12"/>
                  <a:gd name="T39" fmla="*/ 5 h 12"/>
                  <a:gd name="T40" fmla="*/ 4 w 12"/>
                  <a:gd name="T41" fmla="*/ 4 h 12"/>
                  <a:gd name="T42" fmla="*/ 3 w 12"/>
                  <a:gd name="T43" fmla="*/ 8 h 12"/>
                  <a:gd name="T44" fmla="*/ 4 w 12"/>
                  <a:gd name="T45" fmla="*/ 8 h 12"/>
                  <a:gd name="T46" fmla="*/ 3 w 12"/>
                  <a:gd name="T47" fmla="*/ 7 h 12"/>
                  <a:gd name="T48" fmla="*/ 6 w 12"/>
                  <a:gd name="T49" fmla="*/ 6 h 12"/>
                  <a:gd name="T50" fmla="*/ 4 w 12"/>
                  <a:gd name="T51" fmla="*/ 9 h 12"/>
                  <a:gd name="T52" fmla="*/ 6 w 12"/>
                  <a:gd name="T53" fmla="*/ 10 h 12"/>
                  <a:gd name="T54" fmla="*/ 5 w 12"/>
                  <a:gd name="T55" fmla="*/ 10 h 12"/>
                  <a:gd name="T56" fmla="*/ 7 w 12"/>
                  <a:gd name="T57" fmla="*/ 11 h 12"/>
                  <a:gd name="T58" fmla="*/ 7 w 12"/>
                  <a:gd name="T59" fmla="*/ 10 h 12"/>
                  <a:gd name="T60" fmla="*/ 8 w 12"/>
                  <a:gd name="T61" fmla="*/ 10 h 12"/>
                  <a:gd name="T62" fmla="*/ 8 w 12"/>
                  <a:gd name="T63" fmla="*/ 10 h 12"/>
                  <a:gd name="T64" fmla="*/ 10 w 12"/>
                  <a:gd name="T65" fmla="*/ 10 h 12"/>
                  <a:gd name="T66" fmla="*/ 8 w 12"/>
                  <a:gd name="T67" fmla="*/ 10 h 12"/>
                  <a:gd name="T68" fmla="*/ 10 w 12"/>
                  <a:gd name="T6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11" y="8"/>
                      <a:pt x="9" y="8"/>
                      <a:pt x="9" y="7"/>
                    </a:cubicBezTo>
                    <a:cubicBezTo>
                      <a:pt x="8" y="7"/>
                      <a:pt x="7" y="9"/>
                      <a:pt x="6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6" y="5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9" y="1"/>
                      <a:pt x="9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9" y="5"/>
                      <a:pt x="9" y="6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3"/>
                      <a:pt x="11" y="2"/>
                      <a:pt x="10" y="3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0"/>
                      <a:pt x="8" y="2"/>
                    </a:cubicBezTo>
                    <a:cubicBezTo>
                      <a:pt x="0" y="6"/>
                      <a:pt x="5" y="4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1" y="7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5" y="7"/>
                      <a:pt x="3" y="7"/>
                      <a:pt x="3" y="7"/>
                    </a:cubicBezTo>
                    <a:cubicBezTo>
                      <a:pt x="4" y="6"/>
                      <a:pt x="5" y="7"/>
                      <a:pt x="6" y="6"/>
                    </a:cubicBezTo>
                    <a:cubicBezTo>
                      <a:pt x="5" y="7"/>
                      <a:pt x="7" y="7"/>
                      <a:pt x="4" y="9"/>
                    </a:cubicBezTo>
                    <a:cubicBezTo>
                      <a:pt x="5" y="10"/>
                      <a:pt x="6" y="9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9"/>
                      <a:pt x="5" y="12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9" y="9"/>
                      <a:pt x="10" y="9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3" name="Freeform 168"/>
              <p:cNvSpPr>
                <a:spLocks/>
              </p:cNvSpPr>
              <p:nvPr/>
            </p:nvSpPr>
            <p:spPr bwMode="auto">
              <a:xfrm>
                <a:off x="749" y="16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4" name="Freeform 169"/>
              <p:cNvSpPr>
                <a:spLocks/>
              </p:cNvSpPr>
              <p:nvPr/>
            </p:nvSpPr>
            <p:spPr bwMode="auto">
              <a:xfrm>
                <a:off x="743" y="1637"/>
                <a:ext cx="30" cy="22"/>
              </a:xfrm>
              <a:custGeom>
                <a:avLst/>
                <a:gdLst>
                  <a:gd name="T0" fmla="*/ 4 w 11"/>
                  <a:gd name="T1" fmla="*/ 5 h 8"/>
                  <a:gd name="T2" fmla="*/ 4 w 11"/>
                  <a:gd name="T3" fmla="*/ 7 h 8"/>
                  <a:gd name="T4" fmla="*/ 5 w 11"/>
                  <a:gd name="T5" fmla="*/ 3 h 8"/>
                  <a:gd name="T6" fmla="*/ 6 w 11"/>
                  <a:gd name="T7" fmla="*/ 3 h 8"/>
                  <a:gd name="T8" fmla="*/ 5 w 11"/>
                  <a:gd name="T9" fmla="*/ 6 h 8"/>
                  <a:gd name="T10" fmla="*/ 7 w 11"/>
                  <a:gd name="T11" fmla="*/ 7 h 8"/>
                  <a:gd name="T12" fmla="*/ 7 w 11"/>
                  <a:gd name="T13" fmla="*/ 5 h 8"/>
                  <a:gd name="T14" fmla="*/ 8 w 11"/>
                  <a:gd name="T15" fmla="*/ 4 h 8"/>
                  <a:gd name="T16" fmla="*/ 7 w 11"/>
                  <a:gd name="T17" fmla="*/ 4 h 8"/>
                  <a:gd name="T18" fmla="*/ 8 w 11"/>
                  <a:gd name="T19" fmla="*/ 6 h 8"/>
                  <a:gd name="T20" fmla="*/ 9 w 11"/>
                  <a:gd name="T21" fmla="*/ 1 h 8"/>
                  <a:gd name="T22" fmla="*/ 9 w 11"/>
                  <a:gd name="T23" fmla="*/ 1 h 8"/>
                  <a:gd name="T24" fmla="*/ 10 w 11"/>
                  <a:gd name="T25" fmla="*/ 4 h 8"/>
                  <a:gd name="T26" fmla="*/ 9 w 11"/>
                  <a:gd name="T27" fmla="*/ 3 h 8"/>
                  <a:gd name="T28" fmla="*/ 9 w 11"/>
                  <a:gd name="T29" fmla="*/ 2 h 8"/>
                  <a:gd name="T30" fmla="*/ 5 w 11"/>
                  <a:gd name="T31" fmla="*/ 1 h 8"/>
                  <a:gd name="T32" fmla="*/ 5 w 11"/>
                  <a:gd name="T33" fmla="*/ 2 h 8"/>
                  <a:gd name="T34" fmla="*/ 4 w 11"/>
                  <a:gd name="T35" fmla="*/ 3 h 8"/>
                  <a:gd name="T36" fmla="*/ 3 w 11"/>
                  <a:gd name="T37" fmla="*/ 5 h 8"/>
                  <a:gd name="T38" fmla="*/ 3 w 11"/>
                  <a:gd name="T39" fmla="*/ 4 h 8"/>
                  <a:gd name="T40" fmla="*/ 2 w 11"/>
                  <a:gd name="T41" fmla="*/ 6 h 8"/>
                  <a:gd name="T42" fmla="*/ 0 w 11"/>
                  <a:gd name="T43" fmla="*/ 6 h 8"/>
                  <a:gd name="T44" fmla="*/ 3 w 11"/>
                  <a:gd name="T45" fmla="*/ 7 h 8"/>
                  <a:gd name="T46" fmla="*/ 4 w 11"/>
                  <a:gd name="T4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8">
                    <a:moveTo>
                      <a:pt x="4" y="5"/>
                    </a:moveTo>
                    <a:cubicBezTo>
                      <a:pt x="5" y="5"/>
                      <a:pt x="4" y="6"/>
                      <a:pt x="4" y="7"/>
                    </a:cubicBezTo>
                    <a:cubicBezTo>
                      <a:pt x="5" y="6"/>
                      <a:pt x="4" y="5"/>
                      <a:pt x="5" y="3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4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8" y="5"/>
                      <a:pt x="8" y="4"/>
                      <a:pt x="7" y="4"/>
                    </a:cubicBezTo>
                    <a:cubicBezTo>
                      <a:pt x="7" y="6"/>
                      <a:pt x="8" y="5"/>
                      <a:pt x="8" y="6"/>
                    </a:cubicBezTo>
                    <a:cubicBezTo>
                      <a:pt x="9" y="5"/>
                      <a:pt x="11" y="3"/>
                      <a:pt x="9" y="1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6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6"/>
                      <a:pt x="2" y="5"/>
                      <a:pt x="0" y="6"/>
                    </a:cubicBezTo>
                    <a:cubicBezTo>
                      <a:pt x="0" y="8"/>
                      <a:pt x="2" y="5"/>
                      <a:pt x="3" y="7"/>
                    </a:cubicBez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5" name="Rectangle 170"/>
              <p:cNvSpPr>
                <a:spLocks noChangeArrowheads="1"/>
              </p:cNvSpPr>
              <p:nvPr/>
            </p:nvSpPr>
            <p:spPr bwMode="auto">
              <a:xfrm>
                <a:off x="746" y="1648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6" name="Freeform 171"/>
              <p:cNvSpPr>
                <a:spLocks/>
              </p:cNvSpPr>
              <p:nvPr/>
            </p:nvSpPr>
            <p:spPr bwMode="auto">
              <a:xfrm>
                <a:off x="754" y="164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7" name="Freeform 172"/>
              <p:cNvSpPr>
                <a:spLocks/>
              </p:cNvSpPr>
              <p:nvPr/>
            </p:nvSpPr>
            <p:spPr bwMode="auto">
              <a:xfrm>
                <a:off x="768" y="16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8" name="Freeform 173"/>
              <p:cNvSpPr>
                <a:spLocks/>
              </p:cNvSpPr>
              <p:nvPr/>
            </p:nvSpPr>
            <p:spPr bwMode="auto">
              <a:xfrm>
                <a:off x="768" y="1637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 h 4"/>
                  <a:gd name="T4" fmla="*/ 2 w 3"/>
                  <a:gd name="T5" fmla="*/ 4 h 4"/>
                  <a:gd name="T6" fmla="*/ 1 w 3"/>
                  <a:gd name="T7" fmla="*/ 1 h 4"/>
                  <a:gd name="T8" fmla="*/ 2 w 3"/>
                  <a:gd name="T9" fmla="*/ 1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2"/>
                      <a:pt x="2" y="3"/>
                      <a:pt x="2" y="4"/>
                    </a:cubicBezTo>
                    <a:cubicBezTo>
                      <a:pt x="3" y="4"/>
                      <a:pt x="1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9" name="Freeform 174"/>
              <p:cNvSpPr>
                <a:spLocks/>
              </p:cNvSpPr>
              <p:nvPr/>
            </p:nvSpPr>
            <p:spPr bwMode="auto">
              <a:xfrm>
                <a:off x="732" y="1602"/>
                <a:ext cx="52" cy="41"/>
              </a:xfrm>
              <a:custGeom>
                <a:avLst/>
                <a:gdLst>
                  <a:gd name="T0" fmla="*/ 16 w 19"/>
                  <a:gd name="T1" fmla="*/ 11 h 15"/>
                  <a:gd name="T2" fmla="*/ 15 w 19"/>
                  <a:gd name="T3" fmla="*/ 10 h 15"/>
                  <a:gd name="T4" fmla="*/ 16 w 19"/>
                  <a:gd name="T5" fmla="*/ 10 h 15"/>
                  <a:gd name="T6" fmla="*/ 16 w 19"/>
                  <a:gd name="T7" fmla="*/ 9 h 15"/>
                  <a:gd name="T8" fmla="*/ 16 w 19"/>
                  <a:gd name="T9" fmla="*/ 9 h 15"/>
                  <a:gd name="T10" fmla="*/ 14 w 19"/>
                  <a:gd name="T11" fmla="*/ 8 h 15"/>
                  <a:gd name="T12" fmla="*/ 13 w 19"/>
                  <a:gd name="T13" fmla="*/ 9 h 15"/>
                  <a:gd name="T14" fmla="*/ 14 w 19"/>
                  <a:gd name="T15" fmla="*/ 6 h 15"/>
                  <a:gd name="T16" fmla="*/ 11 w 19"/>
                  <a:gd name="T17" fmla="*/ 9 h 15"/>
                  <a:gd name="T18" fmla="*/ 11 w 19"/>
                  <a:gd name="T19" fmla="*/ 7 h 15"/>
                  <a:gd name="T20" fmla="*/ 11 w 19"/>
                  <a:gd name="T21" fmla="*/ 7 h 15"/>
                  <a:gd name="T22" fmla="*/ 10 w 19"/>
                  <a:gd name="T23" fmla="*/ 6 h 15"/>
                  <a:gd name="T24" fmla="*/ 12 w 19"/>
                  <a:gd name="T25" fmla="*/ 5 h 15"/>
                  <a:gd name="T26" fmla="*/ 10 w 19"/>
                  <a:gd name="T27" fmla="*/ 4 h 15"/>
                  <a:gd name="T28" fmla="*/ 11 w 19"/>
                  <a:gd name="T29" fmla="*/ 4 h 15"/>
                  <a:gd name="T30" fmla="*/ 7 w 19"/>
                  <a:gd name="T31" fmla="*/ 2 h 15"/>
                  <a:gd name="T32" fmla="*/ 8 w 19"/>
                  <a:gd name="T33" fmla="*/ 1 h 15"/>
                  <a:gd name="T34" fmla="*/ 6 w 19"/>
                  <a:gd name="T35" fmla="*/ 4 h 15"/>
                  <a:gd name="T36" fmla="*/ 5 w 19"/>
                  <a:gd name="T37" fmla="*/ 3 h 15"/>
                  <a:gd name="T38" fmla="*/ 7 w 19"/>
                  <a:gd name="T39" fmla="*/ 2 h 15"/>
                  <a:gd name="T40" fmla="*/ 6 w 19"/>
                  <a:gd name="T41" fmla="*/ 2 h 15"/>
                  <a:gd name="T42" fmla="*/ 6 w 19"/>
                  <a:gd name="T43" fmla="*/ 0 h 15"/>
                  <a:gd name="T44" fmla="*/ 4 w 19"/>
                  <a:gd name="T45" fmla="*/ 1 h 15"/>
                  <a:gd name="T46" fmla="*/ 4 w 19"/>
                  <a:gd name="T47" fmla="*/ 1 h 15"/>
                  <a:gd name="T48" fmla="*/ 2 w 19"/>
                  <a:gd name="T49" fmla="*/ 1 h 15"/>
                  <a:gd name="T50" fmla="*/ 2 w 19"/>
                  <a:gd name="T51" fmla="*/ 3 h 15"/>
                  <a:gd name="T52" fmla="*/ 5 w 19"/>
                  <a:gd name="T53" fmla="*/ 6 h 15"/>
                  <a:gd name="T54" fmla="*/ 7 w 19"/>
                  <a:gd name="T55" fmla="*/ 5 h 15"/>
                  <a:gd name="T56" fmla="*/ 6 w 19"/>
                  <a:gd name="T57" fmla="*/ 7 h 15"/>
                  <a:gd name="T58" fmla="*/ 8 w 19"/>
                  <a:gd name="T59" fmla="*/ 5 h 15"/>
                  <a:gd name="T60" fmla="*/ 7 w 19"/>
                  <a:gd name="T61" fmla="*/ 7 h 15"/>
                  <a:gd name="T62" fmla="*/ 8 w 19"/>
                  <a:gd name="T63" fmla="*/ 6 h 15"/>
                  <a:gd name="T64" fmla="*/ 7 w 19"/>
                  <a:gd name="T65" fmla="*/ 8 h 15"/>
                  <a:gd name="T66" fmla="*/ 13 w 19"/>
                  <a:gd name="T67" fmla="*/ 12 h 15"/>
                  <a:gd name="T68" fmla="*/ 14 w 19"/>
                  <a:gd name="T69" fmla="*/ 11 h 15"/>
                  <a:gd name="T70" fmla="*/ 16 w 19"/>
                  <a:gd name="T71" fmla="*/ 13 h 15"/>
                  <a:gd name="T72" fmla="*/ 17 w 19"/>
                  <a:gd name="T73" fmla="*/ 12 h 15"/>
                  <a:gd name="T74" fmla="*/ 15 w 19"/>
                  <a:gd name="T75" fmla="*/ 14 h 15"/>
                  <a:gd name="T76" fmla="*/ 15 w 19"/>
                  <a:gd name="T77" fmla="*/ 13 h 15"/>
                  <a:gd name="T78" fmla="*/ 16 w 19"/>
                  <a:gd name="T79" fmla="*/ 14 h 15"/>
                  <a:gd name="T80" fmla="*/ 15 w 19"/>
                  <a:gd name="T81" fmla="*/ 14 h 15"/>
                  <a:gd name="T82" fmla="*/ 18 w 19"/>
                  <a:gd name="T83" fmla="*/ 15 h 15"/>
                  <a:gd name="T84" fmla="*/ 18 w 19"/>
                  <a:gd name="T85" fmla="*/ 9 h 15"/>
                  <a:gd name="T86" fmla="*/ 16 w 19"/>
                  <a:gd name="T8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" h="15">
                    <a:moveTo>
                      <a:pt x="16" y="11"/>
                    </a:moveTo>
                    <a:cubicBezTo>
                      <a:pt x="16" y="10"/>
                      <a:pt x="15" y="11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9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4" y="10"/>
                      <a:pt x="14" y="8"/>
                    </a:cubicBezTo>
                    <a:cubicBezTo>
                      <a:pt x="13" y="9"/>
                      <a:pt x="13" y="8"/>
                      <a:pt x="13" y="9"/>
                    </a:cubicBezTo>
                    <a:cubicBezTo>
                      <a:pt x="13" y="8"/>
                      <a:pt x="13" y="8"/>
                      <a:pt x="14" y="6"/>
                    </a:cubicBezTo>
                    <a:cubicBezTo>
                      <a:pt x="13" y="7"/>
                      <a:pt x="12" y="8"/>
                      <a:pt x="11" y="9"/>
                    </a:cubicBezTo>
                    <a:cubicBezTo>
                      <a:pt x="12" y="7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0" y="7"/>
                      <a:pt x="10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8" y="3"/>
                      <a:pt x="6" y="4"/>
                    </a:cubicBezTo>
                    <a:cubicBezTo>
                      <a:pt x="8" y="1"/>
                      <a:pt x="5" y="4"/>
                      <a:pt x="5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1"/>
                      <a:pt x="5" y="1"/>
                      <a:pt x="6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1"/>
                      <a:pt x="3" y="1"/>
                      <a:pt x="2" y="1"/>
                    </a:cubicBezTo>
                    <a:cubicBezTo>
                      <a:pt x="1" y="1"/>
                      <a:pt x="6" y="2"/>
                      <a:pt x="2" y="3"/>
                    </a:cubicBezTo>
                    <a:cubicBezTo>
                      <a:pt x="3" y="3"/>
                      <a:pt x="5" y="4"/>
                      <a:pt x="5" y="6"/>
                    </a:cubicBezTo>
                    <a:cubicBezTo>
                      <a:pt x="7" y="4"/>
                      <a:pt x="6" y="6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8" y="5"/>
                    </a:cubicBezTo>
                    <a:cubicBezTo>
                      <a:pt x="8" y="5"/>
                      <a:pt x="7" y="6"/>
                      <a:pt x="7" y="7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9"/>
                      <a:pt x="12" y="10"/>
                      <a:pt x="13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2"/>
                      <a:pt x="17" y="10"/>
                      <a:pt x="16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4"/>
                      <a:pt x="15" y="14"/>
                    </a:cubicBezTo>
                    <a:cubicBezTo>
                      <a:pt x="15" y="15"/>
                      <a:pt x="14" y="12"/>
                      <a:pt x="15" y="13"/>
                    </a:cubicBezTo>
                    <a:cubicBezTo>
                      <a:pt x="15" y="13"/>
                      <a:pt x="15" y="13"/>
                      <a:pt x="16" y="14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5"/>
                      <a:pt x="17" y="15"/>
                      <a:pt x="18" y="15"/>
                    </a:cubicBezTo>
                    <a:cubicBezTo>
                      <a:pt x="15" y="10"/>
                      <a:pt x="19" y="10"/>
                      <a:pt x="18" y="9"/>
                    </a:cubicBezTo>
                    <a:cubicBezTo>
                      <a:pt x="16" y="9"/>
                      <a:pt x="17" y="10"/>
                      <a:pt x="16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0" name="Freeform 175"/>
              <p:cNvSpPr>
                <a:spLocks/>
              </p:cNvSpPr>
              <p:nvPr/>
            </p:nvSpPr>
            <p:spPr bwMode="auto">
              <a:xfrm>
                <a:off x="770" y="1640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1" name="Freeform 176"/>
              <p:cNvSpPr>
                <a:spLocks/>
              </p:cNvSpPr>
              <p:nvPr/>
            </p:nvSpPr>
            <p:spPr bwMode="auto">
              <a:xfrm>
                <a:off x="738" y="160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2" name="Rectangle 177"/>
              <p:cNvSpPr>
                <a:spLocks noChangeArrowheads="1"/>
              </p:cNvSpPr>
              <p:nvPr/>
            </p:nvSpPr>
            <p:spPr bwMode="auto">
              <a:xfrm>
                <a:off x="773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3" name="Freeform 178"/>
              <p:cNvSpPr>
                <a:spLocks/>
              </p:cNvSpPr>
              <p:nvPr/>
            </p:nvSpPr>
            <p:spPr bwMode="auto">
              <a:xfrm>
                <a:off x="779" y="164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4" name="Freeform 179"/>
              <p:cNvSpPr>
                <a:spLocks/>
              </p:cNvSpPr>
              <p:nvPr/>
            </p:nvSpPr>
            <p:spPr bwMode="auto">
              <a:xfrm>
                <a:off x="730" y="16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5" name="Freeform 180"/>
              <p:cNvSpPr>
                <a:spLocks/>
              </p:cNvSpPr>
              <p:nvPr/>
            </p:nvSpPr>
            <p:spPr bwMode="auto">
              <a:xfrm>
                <a:off x="713" y="1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6" name="Freeform 181"/>
              <p:cNvSpPr>
                <a:spLocks/>
              </p:cNvSpPr>
              <p:nvPr/>
            </p:nvSpPr>
            <p:spPr bwMode="auto">
              <a:xfrm>
                <a:off x="678" y="1605"/>
                <a:ext cx="62" cy="76"/>
              </a:xfrm>
              <a:custGeom>
                <a:avLst/>
                <a:gdLst>
                  <a:gd name="T0" fmla="*/ 0 w 23"/>
                  <a:gd name="T1" fmla="*/ 26 h 28"/>
                  <a:gd name="T2" fmla="*/ 2 w 23"/>
                  <a:gd name="T3" fmla="*/ 28 h 28"/>
                  <a:gd name="T4" fmla="*/ 3 w 23"/>
                  <a:gd name="T5" fmla="*/ 28 h 28"/>
                  <a:gd name="T6" fmla="*/ 4 w 23"/>
                  <a:gd name="T7" fmla="*/ 26 h 28"/>
                  <a:gd name="T8" fmla="*/ 6 w 23"/>
                  <a:gd name="T9" fmla="*/ 23 h 28"/>
                  <a:gd name="T10" fmla="*/ 8 w 23"/>
                  <a:gd name="T11" fmla="*/ 21 h 28"/>
                  <a:gd name="T12" fmla="*/ 9 w 23"/>
                  <a:gd name="T13" fmla="*/ 18 h 28"/>
                  <a:gd name="T14" fmla="*/ 10 w 23"/>
                  <a:gd name="T15" fmla="*/ 18 h 28"/>
                  <a:gd name="T16" fmla="*/ 12 w 23"/>
                  <a:gd name="T17" fmla="*/ 17 h 28"/>
                  <a:gd name="T18" fmla="*/ 10 w 23"/>
                  <a:gd name="T19" fmla="*/ 14 h 28"/>
                  <a:gd name="T20" fmla="*/ 11 w 23"/>
                  <a:gd name="T21" fmla="*/ 13 h 28"/>
                  <a:gd name="T22" fmla="*/ 13 w 23"/>
                  <a:gd name="T23" fmla="*/ 13 h 28"/>
                  <a:gd name="T24" fmla="*/ 15 w 23"/>
                  <a:gd name="T25" fmla="*/ 11 h 28"/>
                  <a:gd name="T26" fmla="*/ 17 w 23"/>
                  <a:gd name="T27" fmla="*/ 10 h 28"/>
                  <a:gd name="T28" fmla="*/ 17 w 23"/>
                  <a:gd name="T29" fmla="*/ 8 h 28"/>
                  <a:gd name="T30" fmla="*/ 17 w 23"/>
                  <a:gd name="T31" fmla="*/ 6 h 28"/>
                  <a:gd name="T32" fmla="*/ 19 w 23"/>
                  <a:gd name="T33" fmla="*/ 6 h 28"/>
                  <a:gd name="T34" fmla="*/ 19 w 23"/>
                  <a:gd name="T35" fmla="*/ 5 h 28"/>
                  <a:gd name="T36" fmla="*/ 22 w 23"/>
                  <a:gd name="T37" fmla="*/ 1 h 28"/>
                  <a:gd name="T38" fmla="*/ 20 w 23"/>
                  <a:gd name="T39" fmla="*/ 3 h 28"/>
                  <a:gd name="T40" fmla="*/ 21 w 23"/>
                  <a:gd name="T41" fmla="*/ 4 h 28"/>
                  <a:gd name="T42" fmla="*/ 18 w 23"/>
                  <a:gd name="T43" fmla="*/ 2 h 28"/>
                  <a:gd name="T44" fmla="*/ 17 w 23"/>
                  <a:gd name="T45" fmla="*/ 2 h 28"/>
                  <a:gd name="T46" fmla="*/ 16 w 23"/>
                  <a:gd name="T47" fmla="*/ 4 h 28"/>
                  <a:gd name="T48" fmla="*/ 15 w 23"/>
                  <a:gd name="T49" fmla="*/ 5 h 28"/>
                  <a:gd name="T50" fmla="*/ 14 w 23"/>
                  <a:gd name="T51" fmla="*/ 6 h 28"/>
                  <a:gd name="T52" fmla="*/ 13 w 23"/>
                  <a:gd name="T53" fmla="*/ 8 h 28"/>
                  <a:gd name="T54" fmla="*/ 13 w 23"/>
                  <a:gd name="T55" fmla="*/ 8 h 28"/>
                  <a:gd name="T56" fmla="*/ 12 w 23"/>
                  <a:gd name="T57" fmla="*/ 8 h 28"/>
                  <a:gd name="T58" fmla="*/ 12 w 23"/>
                  <a:gd name="T59" fmla="*/ 10 h 28"/>
                  <a:gd name="T60" fmla="*/ 11 w 23"/>
                  <a:gd name="T61" fmla="*/ 11 h 28"/>
                  <a:gd name="T62" fmla="*/ 10 w 23"/>
                  <a:gd name="T63" fmla="*/ 11 h 28"/>
                  <a:gd name="T64" fmla="*/ 9 w 23"/>
                  <a:gd name="T65" fmla="*/ 12 h 28"/>
                  <a:gd name="T66" fmla="*/ 9 w 23"/>
                  <a:gd name="T67" fmla="*/ 14 h 28"/>
                  <a:gd name="T68" fmla="*/ 8 w 23"/>
                  <a:gd name="T69" fmla="*/ 16 h 28"/>
                  <a:gd name="T70" fmla="*/ 7 w 23"/>
                  <a:gd name="T71" fmla="*/ 18 h 28"/>
                  <a:gd name="T72" fmla="*/ 6 w 23"/>
                  <a:gd name="T73" fmla="*/ 19 h 28"/>
                  <a:gd name="T74" fmla="*/ 4 w 23"/>
                  <a:gd name="T75" fmla="*/ 22 h 28"/>
                  <a:gd name="T76" fmla="*/ 6 w 23"/>
                  <a:gd name="T77" fmla="*/ 22 h 28"/>
                  <a:gd name="T78" fmla="*/ 3 w 23"/>
                  <a:gd name="T79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" h="28">
                    <a:moveTo>
                      <a:pt x="0" y="23"/>
                    </a:moveTo>
                    <a:cubicBezTo>
                      <a:pt x="0" y="24"/>
                      <a:pt x="0" y="25"/>
                      <a:pt x="0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2" y="28"/>
                      <a:pt x="3" y="28"/>
                    </a:cubicBezTo>
                    <a:cubicBezTo>
                      <a:pt x="3" y="27"/>
                      <a:pt x="2" y="25"/>
                      <a:pt x="3" y="25"/>
                    </a:cubicBezTo>
                    <a:cubicBezTo>
                      <a:pt x="3" y="25"/>
                      <a:pt x="3" y="25"/>
                      <a:pt x="4" y="26"/>
                    </a:cubicBezTo>
                    <a:cubicBezTo>
                      <a:pt x="4" y="25"/>
                      <a:pt x="3" y="24"/>
                      <a:pt x="3" y="23"/>
                    </a:cubicBezTo>
                    <a:cubicBezTo>
                      <a:pt x="7" y="27"/>
                      <a:pt x="3" y="21"/>
                      <a:pt x="6" y="23"/>
                    </a:cubicBezTo>
                    <a:cubicBezTo>
                      <a:pt x="6" y="22"/>
                      <a:pt x="7" y="22"/>
                      <a:pt x="7" y="21"/>
                    </a:cubicBezTo>
                    <a:cubicBezTo>
                      <a:pt x="8" y="22"/>
                      <a:pt x="7" y="20"/>
                      <a:pt x="8" y="21"/>
                    </a:cubicBezTo>
                    <a:cubicBezTo>
                      <a:pt x="6" y="19"/>
                      <a:pt x="11" y="21"/>
                      <a:pt x="8" y="18"/>
                    </a:cubicBezTo>
                    <a:cubicBezTo>
                      <a:pt x="9" y="18"/>
                      <a:pt x="8" y="18"/>
                      <a:pt x="9" y="18"/>
                    </a:cubicBezTo>
                    <a:cubicBezTo>
                      <a:pt x="10" y="18"/>
                      <a:pt x="9" y="18"/>
                      <a:pt x="9" y="18"/>
                    </a:cubicBezTo>
                    <a:cubicBezTo>
                      <a:pt x="10" y="19"/>
                      <a:pt x="9" y="17"/>
                      <a:pt x="10" y="18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10" y="15"/>
                      <a:pt x="10" y="16"/>
                      <a:pt x="12" y="17"/>
                    </a:cubicBezTo>
                    <a:cubicBezTo>
                      <a:pt x="11" y="15"/>
                      <a:pt x="12" y="16"/>
                      <a:pt x="11" y="14"/>
                    </a:cubicBezTo>
                    <a:cubicBezTo>
                      <a:pt x="11" y="14"/>
                      <a:pt x="10" y="15"/>
                      <a:pt x="10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12" y="12"/>
                      <a:pt x="9" y="12"/>
                      <a:pt x="11" y="13"/>
                    </a:cubicBezTo>
                    <a:cubicBezTo>
                      <a:pt x="12" y="14"/>
                      <a:pt x="11" y="14"/>
                      <a:pt x="12" y="15"/>
                    </a:cubicBezTo>
                    <a:cubicBezTo>
                      <a:pt x="13" y="15"/>
                      <a:pt x="13" y="14"/>
                      <a:pt x="13" y="13"/>
                    </a:cubicBezTo>
                    <a:cubicBezTo>
                      <a:pt x="14" y="12"/>
                      <a:pt x="14" y="13"/>
                      <a:pt x="14" y="13"/>
                    </a:cubicBezTo>
                    <a:cubicBezTo>
                      <a:pt x="16" y="13"/>
                      <a:pt x="13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0"/>
                      <a:pt x="17" y="11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8" y="11"/>
                      <a:pt x="15" y="7"/>
                      <a:pt x="17" y="8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6"/>
                    </a:cubicBezTo>
                    <a:cubicBezTo>
                      <a:pt x="16" y="6"/>
                      <a:pt x="18" y="8"/>
                      <a:pt x="18" y="9"/>
                    </a:cubicBezTo>
                    <a:cubicBezTo>
                      <a:pt x="18" y="8"/>
                      <a:pt x="19" y="7"/>
                      <a:pt x="19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18" y="5"/>
                      <a:pt x="19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4"/>
                      <a:pt x="22" y="1"/>
                    </a:cubicBezTo>
                    <a:cubicBezTo>
                      <a:pt x="22" y="1"/>
                      <a:pt x="20" y="0"/>
                      <a:pt x="19" y="0"/>
                    </a:cubicBezTo>
                    <a:cubicBezTo>
                      <a:pt x="19" y="1"/>
                      <a:pt x="20" y="2"/>
                      <a:pt x="20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4"/>
                      <a:pt x="21" y="4"/>
                    </a:cubicBezTo>
                    <a:cubicBezTo>
                      <a:pt x="21" y="5"/>
                      <a:pt x="20" y="3"/>
                      <a:pt x="20" y="4"/>
                    </a:cubicBezTo>
                    <a:cubicBezTo>
                      <a:pt x="19" y="3"/>
                      <a:pt x="19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7" y="3"/>
                      <a:pt x="17" y="2"/>
                    </a:cubicBezTo>
                    <a:cubicBezTo>
                      <a:pt x="18" y="4"/>
                      <a:pt x="16" y="3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5" y="5"/>
                      <a:pt x="17" y="7"/>
                      <a:pt x="16" y="7"/>
                    </a:cubicBezTo>
                    <a:cubicBezTo>
                      <a:pt x="15" y="6"/>
                      <a:pt x="15" y="7"/>
                      <a:pt x="14" y="6"/>
                    </a:cubicBezTo>
                    <a:cubicBezTo>
                      <a:pt x="15" y="7"/>
                      <a:pt x="13" y="7"/>
                      <a:pt x="14" y="8"/>
                    </a:cubicBezTo>
                    <a:cubicBezTo>
                      <a:pt x="14" y="9"/>
                      <a:pt x="14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3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3" y="12"/>
                    </a:cubicBezTo>
                    <a:cubicBezTo>
                      <a:pt x="13" y="12"/>
                      <a:pt x="12" y="11"/>
                      <a:pt x="11" y="11"/>
                    </a:cubicBezTo>
                    <a:cubicBezTo>
                      <a:pt x="12" y="13"/>
                      <a:pt x="11" y="11"/>
                      <a:pt x="11" y="12"/>
                    </a:cubicBezTo>
                    <a:cubicBezTo>
                      <a:pt x="10" y="11"/>
                      <a:pt x="11" y="12"/>
                      <a:pt x="10" y="11"/>
                    </a:cubicBezTo>
                    <a:cubicBezTo>
                      <a:pt x="9" y="10"/>
                      <a:pt x="10" y="12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4"/>
                      <a:pt x="8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5"/>
                      <a:pt x="7" y="17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5" y="17"/>
                      <a:pt x="6" y="19"/>
                    </a:cubicBezTo>
                    <a:cubicBezTo>
                      <a:pt x="6" y="20"/>
                      <a:pt x="5" y="18"/>
                      <a:pt x="4" y="18"/>
                    </a:cubicBezTo>
                    <a:cubicBezTo>
                      <a:pt x="5" y="21"/>
                      <a:pt x="1" y="19"/>
                      <a:pt x="4" y="22"/>
                    </a:cubicBezTo>
                    <a:cubicBezTo>
                      <a:pt x="4" y="22"/>
                      <a:pt x="5" y="22"/>
                      <a:pt x="5" y="21"/>
                    </a:cubicBezTo>
                    <a:cubicBezTo>
                      <a:pt x="5" y="21"/>
                      <a:pt x="6" y="22"/>
                      <a:pt x="6" y="22"/>
                    </a:cubicBezTo>
                    <a:cubicBezTo>
                      <a:pt x="6" y="23"/>
                      <a:pt x="4" y="22"/>
                      <a:pt x="4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20"/>
                      <a:pt x="3" y="25"/>
                      <a:pt x="0" y="2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7" name="Freeform 182"/>
              <p:cNvSpPr>
                <a:spLocks/>
              </p:cNvSpPr>
              <p:nvPr/>
            </p:nvSpPr>
            <p:spPr bwMode="auto">
              <a:xfrm>
                <a:off x="691" y="164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8" name="Freeform 183"/>
              <p:cNvSpPr>
                <a:spLocks/>
              </p:cNvSpPr>
              <p:nvPr/>
            </p:nvSpPr>
            <p:spPr bwMode="auto">
              <a:xfrm>
                <a:off x="694" y="165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9" name="Freeform 184"/>
              <p:cNvSpPr>
                <a:spLocks/>
              </p:cNvSpPr>
              <p:nvPr/>
            </p:nvSpPr>
            <p:spPr bwMode="auto">
              <a:xfrm>
                <a:off x="675" y="1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0" name="Freeform 185"/>
              <p:cNvSpPr>
                <a:spLocks/>
              </p:cNvSpPr>
              <p:nvPr/>
            </p:nvSpPr>
            <p:spPr bwMode="auto">
              <a:xfrm>
                <a:off x="675" y="167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1" name="Freeform 186"/>
              <p:cNvSpPr>
                <a:spLocks/>
              </p:cNvSpPr>
              <p:nvPr/>
            </p:nvSpPr>
            <p:spPr bwMode="auto">
              <a:xfrm>
                <a:off x="645" y="1675"/>
                <a:ext cx="38" cy="44"/>
              </a:xfrm>
              <a:custGeom>
                <a:avLst/>
                <a:gdLst>
                  <a:gd name="T0" fmla="*/ 2 w 14"/>
                  <a:gd name="T1" fmla="*/ 12 h 16"/>
                  <a:gd name="T2" fmla="*/ 3 w 14"/>
                  <a:gd name="T3" fmla="*/ 13 h 16"/>
                  <a:gd name="T4" fmla="*/ 1 w 14"/>
                  <a:gd name="T5" fmla="*/ 13 h 16"/>
                  <a:gd name="T6" fmla="*/ 3 w 14"/>
                  <a:gd name="T7" fmla="*/ 16 h 16"/>
                  <a:gd name="T8" fmla="*/ 7 w 14"/>
                  <a:gd name="T9" fmla="*/ 9 h 16"/>
                  <a:gd name="T10" fmla="*/ 7 w 14"/>
                  <a:gd name="T11" fmla="*/ 10 h 16"/>
                  <a:gd name="T12" fmla="*/ 8 w 14"/>
                  <a:gd name="T13" fmla="*/ 6 h 16"/>
                  <a:gd name="T14" fmla="*/ 10 w 14"/>
                  <a:gd name="T15" fmla="*/ 8 h 16"/>
                  <a:gd name="T16" fmla="*/ 11 w 14"/>
                  <a:gd name="T17" fmla="*/ 6 h 16"/>
                  <a:gd name="T18" fmla="*/ 10 w 14"/>
                  <a:gd name="T19" fmla="*/ 5 h 16"/>
                  <a:gd name="T20" fmla="*/ 11 w 14"/>
                  <a:gd name="T21" fmla="*/ 5 h 16"/>
                  <a:gd name="T22" fmla="*/ 10 w 14"/>
                  <a:gd name="T23" fmla="*/ 5 h 16"/>
                  <a:gd name="T24" fmla="*/ 11 w 14"/>
                  <a:gd name="T25" fmla="*/ 4 h 16"/>
                  <a:gd name="T26" fmla="*/ 11 w 14"/>
                  <a:gd name="T27" fmla="*/ 5 h 16"/>
                  <a:gd name="T28" fmla="*/ 11 w 14"/>
                  <a:gd name="T29" fmla="*/ 4 h 16"/>
                  <a:gd name="T30" fmla="*/ 12 w 14"/>
                  <a:gd name="T31" fmla="*/ 4 h 16"/>
                  <a:gd name="T32" fmla="*/ 12 w 14"/>
                  <a:gd name="T33" fmla="*/ 1 h 16"/>
                  <a:gd name="T34" fmla="*/ 12 w 14"/>
                  <a:gd name="T35" fmla="*/ 0 h 16"/>
                  <a:gd name="T36" fmla="*/ 11 w 14"/>
                  <a:gd name="T37" fmla="*/ 3 h 16"/>
                  <a:gd name="T38" fmla="*/ 11 w 14"/>
                  <a:gd name="T39" fmla="*/ 2 h 16"/>
                  <a:gd name="T40" fmla="*/ 11 w 14"/>
                  <a:gd name="T41" fmla="*/ 4 h 16"/>
                  <a:gd name="T42" fmla="*/ 10 w 14"/>
                  <a:gd name="T43" fmla="*/ 2 h 16"/>
                  <a:gd name="T44" fmla="*/ 8 w 14"/>
                  <a:gd name="T45" fmla="*/ 2 h 16"/>
                  <a:gd name="T46" fmla="*/ 8 w 14"/>
                  <a:gd name="T47" fmla="*/ 2 h 16"/>
                  <a:gd name="T48" fmla="*/ 7 w 14"/>
                  <a:gd name="T49" fmla="*/ 3 h 16"/>
                  <a:gd name="T50" fmla="*/ 8 w 14"/>
                  <a:gd name="T51" fmla="*/ 4 h 16"/>
                  <a:gd name="T52" fmla="*/ 10 w 14"/>
                  <a:gd name="T53" fmla="*/ 5 h 16"/>
                  <a:gd name="T54" fmla="*/ 9 w 14"/>
                  <a:gd name="T55" fmla="*/ 6 h 16"/>
                  <a:gd name="T56" fmla="*/ 8 w 14"/>
                  <a:gd name="T57" fmla="*/ 4 h 16"/>
                  <a:gd name="T58" fmla="*/ 8 w 14"/>
                  <a:gd name="T59" fmla="*/ 5 h 16"/>
                  <a:gd name="T60" fmla="*/ 7 w 14"/>
                  <a:gd name="T61" fmla="*/ 4 h 16"/>
                  <a:gd name="T62" fmla="*/ 8 w 14"/>
                  <a:gd name="T63" fmla="*/ 6 h 16"/>
                  <a:gd name="T64" fmla="*/ 6 w 14"/>
                  <a:gd name="T65" fmla="*/ 8 h 16"/>
                  <a:gd name="T66" fmla="*/ 5 w 14"/>
                  <a:gd name="T67" fmla="*/ 7 h 16"/>
                  <a:gd name="T68" fmla="*/ 6 w 14"/>
                  <a:gd name="T69" fmla="*/ 8 h 16"/>
                  <a:gd name="T70" fmla="*/ 4 w 14"/>
                  <a:gd name="T71" fmla="*/ 9 h 16"/>
                  <a:gd name="T72" fmla="*/ 4 w 14"/>
                  <a:gd name="T73" fmla="*/ 10 h 16"/>
                  <a:gd name="T74" fmla="*/ 3 w 14"/>
                  <a:gd name="T75" fmla="*/ 11 h 16"/>
                  <a:gd name="T76" fmla="*/ 3 w 14"/>
                  <a:gd name="T77" fmla="*/ 11 h 16"/>
                  <a:gd name="T78" fmla="*/ 3 w 14"/>
                  <a:gd name="T79" fmla="*/ 14 h 16"/>
                  <a:gd name="T80" fmla="*/ 2 w 14"/>
                  <a:gd name="T8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2" y="12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2" y="15"/>
                      <a:pt x="0" y="14"/>
                      <a:pt x="3" y="16"/>
                    </a:cubicBezTo>
                    <a:cubicBezTo>
                      <a:pt x="3" y="13"/>
                      <a:pt x="7" y="12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7"/>
                      <a:pt x="10" y="10"/>
                      <a:pt x="8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5"/>
                      <a:pt x="10" y="2"/>
                      <a:pt x="11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8" y="1"/>
                      <a:pt x="10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8" y="5"/>
                      <a:pt x="10" y="6"/>
                      <a:pt x="9" y="6"/>
                    </a:cubicBezTo>
                    <a:cubicBezTo>
                      <a:pt x="8" y="5"/>
                      <a:pt x="9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6" y="8"/>
                      <a:pt x="5" y="7"/>
                      <a:pt x="5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6" y="9"/>
                      <a:pt x="5" y="10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4" y="14"/>
                      <a:pt x="3" y="14"/>
                    </a:cubicBezTo>
                    <a:cubicBezTo>
                      <a:pt x="3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2" name="Freeform 187"/>
              <p:cNvSpPr>
                <a:spLocks/>
              </p:cNvSpPr>
              <p:nvPr/>
            </p:nvSpPr>
            <p:spPr bwMode="auto">
              <a:xfrm>
                <a:off x="645" y="1714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1 w 3"/>
                  <a:gd name="T3" fmla="*/ 0 h 3"/>
                  <a:gd name="T4" fmla="*/ 2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3" name="Freeform 188"/>
              <p:cNvSpPr>
                <a:spLocks/>
              </p:cNvSpPr>
              <p:nvPr/>
            </p:nvSpPr>
            <p:spPr bwMode="auto">
              <a:xfrm>
                <a:off x="634" y="1716"/>
                <a:ext cx="19" cy="19"/>
              </a:xfrm>
              <a:custGeom>
                <a:avLst/>
                <a:gdLst>
                  <a:gd name="T0" fmla="*/ 2 w 7"/>
                  <a:gd name="T1" fmla="*/ 5 h 7"/>
                  <a:gd name="T2" fmla="*/ 3 w 7"/>
                  <a:gd name="T3" fmla="*/ 6 h 7"/>
                  <a:gd name="T4" fmla="*/ 5 w 7"/>
                  <a:gd name="T5" fmla="*/ 4 h 7"/>
                  <a:gd name="T6" fmla="*/ 4 w 7"/>
                  <a:gd name="T7" fmla="*/ 2 h 7"/>
                  <a:gd name="T8" fmla="*/ 5 w 7"/>
                  <a:gd name="T9" fmla="*/ 2 h 7"/>
                  <a:gd name="T10" fmla="*/ 5 w 7"/>
                  <a:gd name="T11" fmla="*/ 1 h 7"/>
                  <a:gd name="T12" fmla="*/ 5 w 7"/>
                  <a:gd name="T13" fmla="*/ 1 h 7"/>
                  <a:gd name="T14" fmla="*/ 4 w 7"/>
                  <a:gd name="T15" fmla="*/ 1 h 7"/>
                  <a:gd name="T16" fmla="*/ 4 w 7"/>
                  <a:gd name="T17" fmla="*/ 2 h 7"/>
                  <a:gd name="T18" fmla="*/ 4 w 7"/>
                  <a:gd name="T19" fmla="*/ 1 h 7"/>
                  <a:gd name="T20" fmla="*/ 4 w 7"/>
                  <a:gd name="T21" fmla="*/ 3 h 7"/>
                  <a:gd name="T22" fmla="*/ 3 w 7"/>
                  <a:gd name="T23" fmla="*/ 2 h 7"/>
                  <a:gd name="T24" fmla="*/ 1 w 7"/>
                  <a:gd name="T25" fmla="*/ 3 h 7"/>
                  <a:gd name="T26" fmla="*/ 2 w 7"/>
                  <a:gd name="T27" fmla="*/ 3 h 7"/>
                  <a:gd name="T28" fmla="*/ 3 w 7"/>
                  <a:gd name="T29" fmla="*/ 4 h 7"/>
                  <a:gd name="T30" fmla="*/ 1 w 7"/>
                  <a:gd name="T31" fmla="*/ 3 h 7"/>
                  <a:gd name="T32" fmla="*/ 1 w 7"/>
                  <a:gd name="T33" fmla="*/ 5 h 7"/>
                  <a:gd name="T34" fmla="*/ 3 w 7"/>
                  <a:gd name="T35" fmla="*/ 7 h 7"/>
                  <a:gd name="T36" fmla="*/ 1 w 7"/>
                  <a:gd name="T37" fmla="*/ 6 h 7"/>
                  <a:gd name="T38" fmla="*/ 0 w 7"/>
                  <a:gd name="T39" fmla="*/ 6 h 7"/>
                  <a:gd name="T40" fmla="*/ 3 w 7"/>
                  <a:gd name="T41" fmla="*/ 7 h 7"/>
                  <a:gd name="T42" fmla="*/ 2 w 7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7">
                    <a:moveTo>
                      <a:pt x="2" y="5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3"/>
                      <a:pt x="5" y="4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2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5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4" y="5"/>
                      <a:pt x="2" y="3"/>
                      <a:pt x="1" y="3"/>
                    </a:cubicBezTo>
                    <a:cubicBezTo>
                      <a:pt x="2" y="4"/>
                      <a:pt x="2" y="6"/>
                      <a:pt x="1" y="5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5" y="7"/>
                      <a:pt x="1" y="6"/>
                      <a:pt x="2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4" name="Rectangle 189"/>
              <p:cNvSpPr>
                <a:spLocks noChangeArrowheads="1"/>
              </p:cNvSpPr>
              <p:nvPr/>
            </p:nvSpPr>
            <p:spPr bwMode="auto">
              <a:xfrm>
                <a:off x="642" y="173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5" name="Freeform 190"/>
              <p:cNvSpPr>
                <a:spLocks/>
              </p:cNvSpPr>
              <p:nvPr/>
            </p:nvSpPr>
            <p:spPr bwMode="auto">
              <a:xfrm>
                <a:off x="705" y="16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6" name="Freeform 191"/>
              <p:cNvSpPr>
                <a:spLocks/>
              </p:cNvSpPr>
              <p:nvPr/>
            </p:nvSpPr>
            <p:spPr bwMode="auto">
              <a:xfrm>
                <a:off x="697" y="1646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3 h 3"/>
                  <a:gd name="T4" fmla="*/ 5 w 5"/>
                  <a:gd name="T5" fmla="*/ 0 h 3"/>
                  <a:gd name="T6" fmla="*/ 2 w 5"/>
                  <a:gd name="T7" fmla="*/ 1 h 3"/>
                  <a:gd name="T8" fmla="*/ 3 w 5"/>
                  <a:gd name="T9" fmla="*/ 1 h 3"/>
                  <a:gd name="T10" fmla="*/ 1 w 5"/>
                  <a:gd name="T11" fmla="*/ 2 h 3"/>
                  <a:gd name="T12" fmla="*/ 2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1"/>
                      <a:pt x="3" y="2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0" y="3"/>
                      <a:pt x="2" y="2"/>
                      <a:pt x="2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7" name="Freeform 192"/>
              <p:cNvSpPr>
                <a:spLocks/>
              </p:cNvSpPr>
              <p:nvPr/>
            </p:nvSpPr>
            <p:spPr bwMode="auto">
              <a:xfrm>
                <a:off x="702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8" name="Freeform 193"/>
              <p:cNvSpPr>
                <a:spLocks/>
              </p:cNvSpPr>
              <p:nvPr/>
            </p:nvSpPr>
            <p:spPr bwMode="auto">
              <a:xfrm>
                <a:off x="705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9" name="Freeform 194"/>
              <p:cNvSpPr>
                <a:spLocks/>
              </p:cNvSpPr>
              <p:nvPr/>
            </p:nvSpPr>
            <p:spPr bwMode="auto">
              <a:xfrm>
                <a:off x="708" y="16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0" name="Freeform 195"/>
              <p:cNvSpPr>
                <a:spLocks/>
              </p:cNvSpPr>
              <p:nvPr/>
            </p:nvSpPr>
            <p:spPr bwMode="auto">
              <a:xfrm>
                <a:off x="702" y="1651"/>
                <a:ext cx="8" cy="5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2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2 h 2"/>
                  <a:gd name="T12" fmla="*/ 3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1" name="Freeform 196"/>
              <p:cNvSpPr>
                <a:spLocks/>
              </p:cNvSpPr>
              <p:nvPr/>
            </p:nvSpPr>
            <p:spPr bwMode="auto">
              <a:xfrm>
                <a:off x="708" y="16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2" name="Freeform 197"/>
              <p:cNvSpPr>
                <a:spLocks/>
              </p:cNvSpPr>
              <p:nvPr/>
            </p:nvSpPr>
            <p:spPr bwMode="auto">
              <a:xfrm>
                <a:off x="705" y="165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3" name="Freeform 198"/>
              <p:cNvSpPr>
                <a:spLocks/>
              </p:cNvSpPr>
              <p:nvPr/>
            </p:nvSpPr>
            <p:spPr bwMode="auto">
              <a:xfrm>
                <a:off x="702" y="1651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2"/>
                      <a:pt x="3" y="0"/>
                      <a:pt x="2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4" name="Freeform 199"/>
              <p:cNvSpPr>
                <a:spLocks/>
              </p:cNvSpPr>
              <p:nvPr/>
            </p:nvSpPr>
            <p:spPr bwMode="auto">
              <a:xfrm>
                <a:off x="700" y="166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5" name="Freeform 200"/>
              <p:cNvSpPr>
                <a:spLocks/>
              </p:cNvSpPr>
              <p:nvPr/>
            </p:nvSpPr>
            <p:spPr bwMode="auto">
              <a:xfrm>
                <a:off x="700" y="1656"/>
                <a:ext cx="10" cy="11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1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1 w 4"/>
                  <a:gd name="T15" fmla="*/ 1 h 4"/>
                  <a:gd name="T16" fmla="*/ 2 w 4"/>
                  <a:gd name="T17" fmla="*/ 1 h 4"/>
                  <a:gd name="T18" fmla="*/ 1 w 4"/>
                  <a:gd name="T19" fmla="*/ 2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4" y="0"/>
                      <a:pt x="3" y="1"/>
                      <a:pt x="4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3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6" name="Freeform 201"/>
              <p:cNvSpPr>
                <a:spLocks/>
              </p:cNvSpPr>
              <p:nvPr/>
            </p:nvSpPr>
            <p:spPr bwMode="auto">
              <a:xfrm>
                <a:off x="705" y="166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7" name="Freeform 202"/>
              <p:cNvSpPr>
                <a:spLocks/>
              </p:cNvSpPr>
              <p:nvPr/>
            </p:nvSpPr>
            <p:spPr bwMode="auto">
              <a:xfrm>
                <a:off x="702" y="1659"/>
                <a:ext cx="11" cy="11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1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2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0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8" name="Freeform 203"/>
              <p:cNvSpPr>
                <a:spLocks/>
              </p:cNvSpPr>
              <p:nvPr/>
            </p:nvSpPr>
            <p:spPr bwMode="auto">
              <a:xfrm>
                <a:off x="710" y="165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9" name="Freeform 204"/>
              <p:cNvSpPr>
                <a:spLocks/>
              </p:cNvSpPr>
              <p:nvPr/>
            </p:nvSpPr>
            <p:spPr bwMode="auto">
              <a:xfrm>
                <a:off x="708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7" name="Group 406"/>
            <p:cNvGrpSpPr>
              <a:grpSpLocks/>
            </p:cNvGrpSpPr>
            <p:nvPr/>
          </p:nvGrpSpPr>
          <p:grpSpPr bwMode="auto">
            <a:xfrm>
              <a:off x="653" y="1632"/>
              <a:ext cx="1446" cy="1624"/>
              <a:chOff x="653" y="1632"/>
              <a:chExt cx="1446" cy="1624"/>
            </a:xfrm>
          </p:grpSpPr>
          <p:sp>
            <p:nvSpPr>
              <p:cNvPr id="1310" name="Freeform 206"/>
              <p:cNvSpPr>
                <a:spLocks/>
              </p:cNvSpPr>
              <p:nvPr/>
            </p:nvSpPr>
            <p:spPr bwMode="auto">
              <a:xfrm>
                <a:off x="713" y="166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1" name="Freeform 207"/>
              <p:cNvSpPr>
                <a:spLocks/>
              </p:cNvSpPr>
              <p:nvPr/>
            </p:nvSpPr>
            <p:spPr bwMode="auto">
              <a:xfrm>
                <a:off x="705" y="1662"/>
                <a:ext cx="27" cy="24"/>
              </a:xfrm>
              <a:custGeom>
                <a:avLst/>
                <a:gdLst>
                  <a:gd name="T0" fmla="*/ 6 w 10"/>
                  <a:gd name="T1" fmla="*/ 9 h 9"/>
                  <a:gd name="T2" fmla="*/ 7 w 10"/>
                  <a:gd name="T3" fmla="*/ 8 h 9"/>
                  <a:gd name="T4" fmla="*/ 8 w 10"/>
                  <a:gd name="T5" fmla="*/ 7 h 9"/>
                  <a:gd name="T6" fmla="*/ 10 w 10"/>
                  <a:gd name="T7" fmla="*/ 6 h 9"/>
                  <a:gd name="T8" fmla="*/ 9 w 10"/>
                  <a:gd name="T9" fmla="*/ 6 h 9"/>
                  <a:gd name="T10" fmla="*/ 10 w 10"/>
                  <a:gd name="T11" fmla="*/ 5 h 9"/>
                  <a:gd name="T12" fmla="*/ 8 w 10"/>
                  <a:gd name="T13" fmla="*/ 5 h 9"/>
                  <a:gd name="T14" fmla="*/ 7 w 10"/>
                  <a:gd name="T15" fmla="*/ 4 h 9"/>
                  <a:gd name="T16" fmla="*/ 5 w 10"/>
                  <a:gd name="T17" fmla="*/ 1 h 9"/>
                  <a:gd name="T18" fmla="*/ 4 w 10"/>
                  <a:gd name="T19" fmla="*/ 3 h 9"/>
                  <a:gd name="T20" fmla="*/ 4 w 10"/>
                  <a:gd name="T21" fmla="*/ 2 h 9"/>
                  <a:gd name="T22" fmla="*/ 4 w 10"/>
                  <a:gd name="T23" fmla="*/ 2 h 9"/>
                  <a:gd name="T24" fmla="*/ 4 w 10"/>
                  <a:gd name="T25" fmla="*/ 1 h 9"/>
                  <a:gd name="T26" fmla="*/ 2 w 10"/>
                  <a:gd name="T27" fmla="*/ 2 h 9"/>
                  <a:gd name="T28" fmla="*/ 4 w 10"/>
                  <a:gd name="T29" fmla="*/ 0 h 9"/>
                  <a:gd name="T30" fmla="*/ 2 w 10"/>
                  <a:gd name="T31" fmla="*/ 1 h 9"/>
                  <a:gd name="T32" fmla="*/ 1 w 10"/>
                  <a:gd name="T33" fmla="*/ 2 h 9"/>
                  <a:gd name="T34" fmla="*/ 1 w 10"/>
                  <a:gd name="T35" fmla="*/ 3 h 9"/>
                  <a:gd name="T36" fmla="*/ 4 w 10"/>
                  <a:gd name="T37" fmla="*/ 3 h 9"/>
                  <a:gd name="T38" fmla="*/ 3 w 10"/>
                  <a:gd name="T39" fmla="*/ 4 h 9"/>
                  <a:gd name="T40" fmla="*/ 3 w 10"/>
                  <a:gd name="T41" fmla="*/ 5 h 9"/>
                  <a:gd name="T42" fmla="*/ 5 w 10"/>
                  <a:gd name="T43" fmla="*/ 4 h 9"/>
                  <a:gd name="T44" fmla="*/ 5 w 10"/>
                  <a:gd name="T45" fmla="*/ 5 h 9"/>
                  <a:gd name="T46" fmla="*/ 6 w 10"/>
                  <a:gd name="T47" fmla="*/ 4 h 9"/>
                  <a:gd name="T48" fmla="*/ 5 w 10"/>
                  <a:gd name="T49" fmla="*/ 6 h 9"/>
                  <a:gd name="T50" fmla="*/ 7 w 10"/>
                  <a:gd name="T51" fmla="*/ 4 h 9"/>
                  <a:gd name="T52" fmla="*/ 5 w 10"/>
                  <a:gd name="T53" fmla="*/ 7 h 9"/>
                  <a:gd name="T54" fmla="*/ 6 w 10"/>
                  <a:gd name="T55" fmla="*/ 6 h 9"/>
                  <a:gd name="T56" fmla="*/ 7 w 10"/>
                  <a:gd name="T57" fmla="*/ 5 h 9"/>
                  <a:gd name="T58" fmla="*/ 5 w 10"/>
                  <a:gd name="T59" fmla="*/ 7 h 9"/>
                  <a:gd name="T60" fmla="*/ 6 w 10"/>
                  <a:gd name="T61" fmla="*/ 7 h 9"/>
                  <a:gd name="T62" fmla="*/ 7 w 10"/>
                  <a:gd name="T63" fmla="*/ 6 h 9"/>
                  <a:gd name="T64" fmla="*/ 7 w 10"/>
                  <a:gd name="T65" fmla="*/ 7 h 9"/>
                  <a:gd name="T66" fmla="*/ 6 w 10"/>
                  <a:gd name="T67" fmla="*/ 8 h 9"/>
                  <a:gd name="T68" fmla="*/ 5 w 10"/>
                  <a:gd name="T69" fmla="*/ 9 h 9"/>
                  <a:gd name="T70" fmla="*/ 7 w 10"/>
                  <a:gd name="T71" fmla="*/ 7 h 9"/>
                  <a:gd name="T72" fmla="*/ 6 w 10"/>
                  <a:gd name="T7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8"/>
                      <a:pt x="8" y="7"/>
                    </a:cubicBezTo>
                    <a:cubicBezTo>
                      <a:pt x="9" y="7"/>
                      <a:pt x="9" y="7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3"/>
                      <a:pt x="5" y="3"/>
                      <a:pt x="5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4" y="1"/>
                      <a:pt x="4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0" y="4"/>
                      <a:pt x="3" y="3"/>
                      <a:pt x="4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4"/>
                      <a:pt x="3" y="5"/>
                    </a:cubicBezTo>
                    <a:cubicBezTo>
                      <a:pt x="4" y="4"/>
                      <a:pt x="3" y="6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5" y="8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7" y="7"/>
                      <a:pt x="7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9"/>
                      <a:pt x="6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2" name="Freeform 208"/>
              <p:cNvSpPr>
                <a:spLocks/>
              </p:cNvSpPr>
              <p:nvPr/>
            </p:nvSpPr>
            <p:spPr bwMode="auto">
              <a:xfrm>
                <a:off x="716" y="168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3" name="Freeform 209"/>
              <p:cNvSpPr>
                <a:spLocks/>
              </p:cNvSpPr>
              <p:nvPr/>
            </p:nvSpPr>
            <p:spPr bwMode="auto">
              <a:xfrm>
                <a:off x="721" y="16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4" name="Rectangle 210"/>
              <p:cNvSpPr>
                <a:spLocks noChangeArrowheads="1"/>
              </p:cNvSpPr>
              <p:nvPr/>
            </p:nvSpPr>
            <p:spPr bwMode="auto">
              <a:xfrm>
                <a:off x="727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5" name="Freeform 211"/>
              <p:cNvSpPr>
                <a:spLocks/>
              </p:cNvSpPr>
              <p:nvPr/>
            </p:nvSpPr>
            <p:spPr bwMode="auto">
              <a:xfrm>
                <a:off x="716" y="168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6" name="Freeform 212"/>
              <p:cNvSpPr>
                <a:spLocks/>
              </p:cNvSpPr>
              <p:nvPr/>
            </p:nvSpPr>
            <p:spPr bwMode="auto">
              <a:xfrm>
                <a:off x="713" y="16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7" name="Freeform 213"/>
              <p:cNvSpPr>
                <a:spLocks/>
              </p:cNvSpPr>
              <p:nvPr/>
            </p:nvSpPr>
            <p:spPr bwMode="auto">
              <a:xfrm>
                <a:off x="719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8" name="Freeform 214"/>
              <p:cNvSpPr>
                <a:spLocks/>
              </p:cNvSpPr>
              <p:nvPr/>
            </p:nvSpPr>
            <p:spPr bwMode="auto">
              <a:xfrm>
                <a:off x="724" y="1662"/>
                <a:ext cx="33" cy="30"/>
              </a:xfrm>
              <a:custGeom>
                <a:avLst/>
                <a:gdLst>
                  <a:gd name="T0" fmla="*/ 4 w 12"/>
                  <a:gd name="T1" fmla="*/ 8 h 11"/>
                  <a:gd name="T2" fmla="*/ 4 w 12"/>
                  <a:gd name="T3" fmla="*/ 10 h 11"/>
                  <a:gd name="T4" fmla="*/ 3 w 12"/>
                  <a:gd name="T5" fmla="*/ 10 h 11"/>
                  <a:gd name="T6" fmla="*/ 6 w 12"/>
                  <a:gd name="T7" fmla="*/ 8 h 11"/>
                  <a:gd name="T8" fmla="*/ 3 w 12"/>
                  <a:gd name="T9" fmla="*/ 8 h 11"/>
                  <a:gd name="T10" fmla="*/ 4 w 12"/>
                  <a:gd name="T11" fmla="*/ 7 h 11"/>
                  <a:gd name="T12" fmla="*/ 1 w 12"/>
                  <a:gd name="T13" fmla="*/ 9 h 11"/>
                  <a:gd name="T14" fmla="*/ 4 w 12"/>
                  <a:gd name="T15" fmla="*/ 6 h 11"/>
                  <a:gd name="T16" fmla="*/ 4 w 12"/>
                  <a:gd name="T17" fmla="*/ 6 h 11"/>
                  <a:gd name="T18" fmla="*/ 3 w 12"/>
                  <a:gd name="T19" fmla="*/ 6 h 11"/>
                  <a:gd name="T20" fmla="*/ 1 w 12"/>
                  <a:gd name="T21" fmla="*/ 8 h 11"/>
                  <a:gd name="T22" fmla="*/ 0 w 12"/>
                  <a:gd name="T23" fmla="*/ 9 h 11"/>
                  <a:gd name="T24" fmla="*/ 1 w 12"/>
                  <a:gd name="T25" fmla="*/ 8 h 11"/>
                  <a:gd name="T26" fmla="*/ 0 w 12"/>
                  <a:gd name="T27" fmla="*/ 9 h 11"/>
                  <a:gd name="T28" fmla="*/ 1 w 12"/>
                  <a:gd name="T29" fmla="*/ 9 h 11"/>
                  <a:gd name="T30" fmla="*/ 0 w 12"/>
                  <a:gd name="T31" fmla="*/ 10 h 11"/>
                  <a:gd name="T32" fmla="*/ 1 w 12"/>
                  <a:gd name="T33" fmla="*/ 9 h 11"/>
                  <a:gd name="T34" fmla="*/ 1 w 12"/>
                  <a:gd name="T35" fmla="*/ 9 h 11"/>
                  <a:gd name="T36" fmla="*/ 2 w 12"/>
                  <a:gd name="T37" fmla="*/ 9 h 11"/>
                  <a:gd name="T38" fmla="*/ 1 w 12"/>
                  <a:gd name="T39" fmla="*/ 10 h 11"/>
                  <a:gd name="T40" fmla="*/ 2 w 12"/>
                  <a:gd name="T41" fmla="*/ 9 h 11"/>
                  <a:gd name="T42" fmla="*/ 1 w 12"/>
                  <a:gd name="T43" fmla="*/ 11 h 11"/>
                  <a:gd name="T44" fmla="*/ 2 w 12"/>
                  <a:gd name="T45" fmla="*/ 10 h 11"/>
                  <a:gd name="T46" fmla="*/ 1 w 12"/>
                  <a:gd name="T47" fmla="*/ 10 h 11"/>
                  <a:gd name="T48" fmla="*/ 4 w 12"/>
                  <a:gd name="T49" fmla="*/ 9 h 11"/>
                  <a:gd name="T50" fmla="*/ 2 w 12"/>
                  <a:gd name="T51" fmla="*/ 11 h 11"/>
                  <a:gd name="T52" fmla="*/ 2 w 12"/>
                  <a:gd name="T53" fmla="*/ 11 h 11"/>
                  <a:gd name="T54" fmla="*/ 2 w 12"/>
                  <a:gd name="T55" fmla="*/ 11 h 11"/>
                  <a:gd name="T56" fmla="*/ 2 w 12"/>
                  <a:gd name="T57" fmla="*/ 11 h 11"/>
                  <a:gd name="T58" fmla="*/ 2 w 12"/>
                  <a:gd name="T59" fmla="*/ 11 h 11"/>
                  <a:gd name="T60" fmla="*/ 2 w 12"/>
                  <a:gd name="T61" fmla="*/ 11 h 11"/>
                  <a:gd name="T62" fmla="*/ 7 w 12"/>
                  <a:gd name="T63" fmla="*/ 5 h 11"/>
                  <a:gd name="T64" fmla="*/ 7 w 12"/>
                  <a:gd name="T65" fmla="*/ 5 h 11"/>
                  <a:gd name="T66" fmla="*/ 7 w 12"/>
                  <a:gd name="T67" fmla="*/ 5 h 11"/>
                  <a:gd name="T68" fmla="*/ 7 w 12"/>
                  <a:gd name="T69" fmla="*/ 5 h 11"/>
                  <a:gd name="T70" fmla="*/ 7 w 12"/>
                  <a:gd name="T71" fmla="*/ 5 h 11"/>
                  <a:gd name="T72" fmla="*/ 7 w 12"/>
                  <a:gd name="T73" fmla="*/ 5 h 11"/>
                  <a:gd name="T74" fmla="*/ 6 w 12"/>
                  <a:gd name="T75" fmla="*/ 5 h 11"/>
                  <a:gd name="T76" fmla="*/ 6 w 12"/>
                  <a:gd name="T77" fmla="*/ 5 h 11"/>
                  <a:gd name="T78" fmla="*/ 6 w 12"/>
                  <a:gd name="T79" fmla="*/ 5 h 11"/>
                  <a:gd name="T80" fmla="*/ 6 w 12"/>
                  <a:gd name="T81" fmla="*/ 6 h 11"/>
                  <a:gd name="T82" fmla="*/ 5 w 12"/>
                  <a:gd name="T83" fmla="*/ 6 h 11"/>
                  <a:gd name="T84" fmla="*/ 5 w 12"/>
                  <a:gd name="T85" fmla="*/ 7 h 11"/>
                  <a:gd name="T86" fmla="*/ 5 w 12"/>
                  <a:gd name="T87" fmla="*/ 6 h 11"/>
                  <a:gd name="T88" fmla="*/ 4 w 12"/>
                  <a:gd name="T89" fmla="*/ 8 h 11"/>
                  <a:gd name="T90" fmla="*/ 5 w 12"/>
                  <a:gd name="T91" fmla="*/ 7 h 11"/>
                  <a:gd name="T92" fmla="*/ 4 w 12"/>
                  <a:gd name="T9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1">
                    <a:moveTo>
                      <a:pt x="4" y="8"/>
                    </a:moveTo>
                    <a:cubicBezTo>
                      <a:pt x="3" y="10"/>
                      <a:pt x="4" y="9"/>
                      <a:pt x="4" y="10"/>
                    </a:cubicBezTo>
                    <a:cubicBezTo>
                      <a:pt x="4" y="10"/>
                      <a:pt x="8" y="4"/>
                      <a:pt x="3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7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1" y="10"/>
                      <a:pt x="1" y="9"/>
                    </a:cubicBezTo>
                    <a:cubicBezTo>
                      <a:pt x="3" y="8"/>
                      <a:pt x="2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7"/>
                      <a:pt x="3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8"/>
                      <a:pt x="0" y="9"/>
                      <a:pt x="1" y="8"/>
                    </a:cubicBezTo>
                    <a:cubicBezTo>
                      <a:pt x="0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0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3" y="10"/>
                      <a:pt x="1" y="11"/>
                      <a:pt x="1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3" y="10"/>
                      <a:pt x="4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2" y="0"/>
                      <a:pt x="5" y="8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7"/>
                      <a:pt x="7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4" y="8"/>
                      <a:pt x="4" y="9"/>
                      <a:pt x="4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9" name="Freeform 215"/>
              <p:cNvSpPr>
                <a:spLocks/>
              </p:cNvSpPr>
              <p:nvPr/>
            </p:nvSpPr>
            <p:spPr bwMode="auto">
              <a:xfrm>
                <a:off x="724" y="168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0" name="Freeform 216"/>
              <p:cNvSpPr>
                <a:spLocks/>
              </p:cNvSpPr>
              <p:nvPr/>
            </p:nvSpPr>
            <p:spPr bwMode="auto">
              <a:xfrm>
                <a:off x="721" y="1667"/>
                <a:ext cx="22" cy="17"/>
              </a:xfrm>
              <a:custGeom>
                <a:avLst/>
                <a:gdLst>
                  <a:gd name="T0" fmla="*/ 5 w 8"/>
                  <a:gd name="T1" fmla="*/ 4 h 6"/>
                  <a:gd name="T2" fmla="*/ 6 w 8"/>
                  <a:gd name="T3" fmla="*/ 2 h 6"/>
                  <a:gd name="T4" fmla="*/ 4 w 8"/>
                  <a:gd name="T5" fmla="*/ 5 h 6"/>
                  <a:gd name="T6" fmla="*/ 3 w 8"/>
                  <a:gd name="T7" fmla="*/ 5 h 6"/>
                  <a:gd name="T8" fmla="*/ 5 w 8"/>
                  <a:gd name="T9" fmla="*/ 3 h 6"/>
                  <a:gd name="T10" fmla="*/ 5 w 8"/>
                  <a:gd name="T11" fmla="*/ 2 h 6"/>
                  <a:gd name="T12" fmla="*/ 4 w 8"/>
                  <a:gd name="T13" fmla="*/ 4 h 6"/>
                  <a:gd name="T14" fmla="*/ 3 w 8"/>
                  <a:gd name="T15" fmla="*/ 4 h 6"/>
                  <a:gd name="T16" fmla="*/ 3 w 8"/>
                  <a:gd name="T17" fmla="*/ 4 h 6"/>
                  <a:gd name="T18" fmla="*/ 5 w 8"/>
                  <a:gd name="T19" fmla="*/ 2 h 6"/>
                  <a:gd name="T20" fmla="*/ 0 w 8"/>
                  <a:gd name="T21" fmla="*/ 5 h 6"/>
                  <a:gd name="T22" fmla="*/ 1 w 8"/>
                  <a:gd name="T23" fmla="*/ 5 h 6"/>
                  <a:gd name="T24" fmla="*/ 3 w 8"/>
                  <a:gd name="T25" fmla="*/ 3 h 6"/>
                  <a:gd name="T26" fmla="*/ 2 w 8"/>
                  <a:gd name="T27" fmla="*/ 4 h 6"/>
                  <a:gd name="T28" fmla="*/ 1 w 8"/>
                  <a:gd name="T29" fmla="*/ 5 h 6"/>
                  <a:gd name="T30" fmla="*/ 3 w 8"/>
                  <a:gd name="T31" fmla="*/ 6 h 6"/>
                  <a:gd name="T32" fmla="*/ 3 w 8"/>
                  <a:gd name="T33" fmla="*/ 6 h 6"/>
                  <a:gd name="T34" fmla="*/ 4 w 8"/>
                  <a:gd name="T35" fmla="*/ 5 h 6"/>
                  <a:gd name="T36" fmla="*/ 5 w 8"/>
                  <a:gd name="T37" fmla="*/ 3 h 6"/>
                  <a:gd name="T38" fmla="*/ 5 w 8"/>
                  <a:gd name="T39" fmla="*/ 4 h 6"/>
                  <a:gd name="T40" fmla="*/ 6 w 8"/>
                  <a:gd name="T41" fmla="*/ 2 h 6"/>
                  <a:gd name="T42" fmla="*/ 7 w 8"/>
                  <a:gd name="T43" fmla="*/ 2 h 6"/>
                  <a:gd name="T44" fmla="*/ 7 w 8"/>
                  <a:gd name="T45" fmla="*/ 1 h 6"/>
                  <a:gd name="T46" fmla="*/ 5 w 8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6">
                    <a:moveTo>
                      <a:pt x="5" y="4"/>
                    </a:moveTo>
                    <a:cubicBezTo>
                      <a:pt x="5" y="3"/>
                      <a:pt x="6" y="3"/>
                      <a:pt x="6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4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3" y="3"/>
                      <a:pt x="3" y="2"/>
                      <a:pt x="0" y="5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2" y="4"/>
                      <a:pt x="3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7" y="2"/>
                      <a:pt x="6" y="3"/>
                      <a:pt x="7" y="2"/>
                    </a:cubicBezTo>
                    <a:cubicBezTo>
                      <a:pt x="8" y="0"/>
                      <a:pt x="6" y="3"/>
                      <a:pt x="7" y="1"/>
                    </a:cubicBez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1" name="Rectangle 217"/>
              <p:cNvSpPr>
                <a:spLocks noChangeArrowheads="1"/>
              </p:cNvSpPr>
              <p:nvPr/>
            </p:nvSpPr>
            <p:spPr bwMode="auto">
              <a:xfrm>
                <a:off x="738" y="167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2" name="Freeform 218"/>
              <p:cNvSpPr>
                <a:spLocks/>
              </p:cNvSpPr>
              <p:nvPr/>
            </p:nvSpPr>
            <p:spPr bwMode="auto">
              <a:xfrm>
                <a:off x="730" y="168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3" name="Freeform 219"/>
              <p:cNvSpPr>
                <a:spLocks/>
              </p:cNvSpPr>
              <p:nvPr/>
            </p:nvSpPr>
            <p:spPr bwMode="auto">
              <a:xfrm>
                <a:off x="732" y="167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4" name="Freeform 220"/>
              <p:cNvSpPr>
                <a:spLocks/>
              </p:cNvSpPr>
              <p:nvPr/>
            </p:nvSpPr>
            <p:spPr bwMode="auto">
              <a:xfrm>
                <a:off x="719" y="1673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0 h 3"/>
                  <a:gd name="T6" fmla="*/ 2 w 4"/>
                  <a:gd name="T7" fmla="*/ 2 h 3"/>
                  <a:gd name="T8" fmla="*/ 2 w 4"/>
                  <a:gd name="T9" fmla="*/ 1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3"/>
                      <a:pt x="2" y="2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2"/>
                      <a:pt x="2" y="2"/>
                    </a:cubicBezTo>
                    <a:cubicBezTo>
                      <a:pt x="3" y="1"/>
                      <a:pt x="1" y="2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5" name="Freeform 221"/>
              <p:cNvSpPr>
                <a:spLocks/>
              </p:cNvSpPr>
              <p:nvPr/>
            </p:nvSpPr>
            <p:spPr bwMode="auto">
              <a:xfrm>
                <a:off x="708" y="1654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6 w 10"/>
                  <a:gd name="T3" fmla="*/ 5 h 8"/>
                  <a:gd name="T4" fmla="*/ 7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6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5 h 8"/>
                  <a:gd name="T18" fmla="*/ 4 w 10"/>
                  <a:gd name="T19" fmla="*/ 4 h 8"/>
                  <a:gd name="T20" fmla="*/ 5 w 10"/>
                  <a:gd name="T21" fmla="*/ 4 h 8"/>
                  <a:gd name="T22" fmla="*/ 4 w 10"/>
                  <a:gd name="T23" fmla="*/ 4 h 8"/>
                  <a:gd name="T24" fmla="*/ 6 w 10"/>
                  <a:gd name="T25" fmla="*/ 3 h 8"/>
                  <a:gd name="T26" fmla="*/ 5 w 10"/>
                  <a:gd name="T27" fmla="*/ 2 h 8"/>
                  <a:gd name="T28" fmla="*/ 6 w 10"/>
                  <a:gd name="T29" fmla="*/ 2 h 8"/>
                  <a:gd name="T30" fmla="*/ 4 w 10"/>
                  <a:gd name="T31" fmla="*/ 1 h 8"/>
                  <a:gd name="T32" fmla="*/ 5 w 10"/>
                  <a:gd name="T33" fmla="*/ 1 h 8"/>
                  <a:gd name="T34" fmla="*/ 2 w 10"/>
                  <a:gd name="T35" fmla="*/ 2 h 8"/>
                  <a:gd name="T36" fmla="*/ 2 w 10"/>
                  <a:gd name="T37" fmla="*/ 2 h 8"/>
                  <a:gd name="T38" fmla="*/ 4 w 10"/>
                  <a:gd name="T39" fmla="*/ 1 h 8"/>
                  <a:gd name="T40" fmla="*/ 3 w 10"/>
                  <a:gd name="T41" fmla="*/ 1 h 8"/>
                  <a:gd name="T42" fmla="*/ 5 w 10"/>
                  <a:gd name="T43" fmla="*/ 0 h 8"/>
                  <a:gd name="T44" fmla="*/ 2 w 10"/>
                  <a:gd name="T45" fmla="*/ 1 h 8"/>
                  <a:gd name="T46" fmla="*/ 2 w 10"/>
                  <a:gd name="T47" fmla="*/ 0 h 8"/>
                  <a:gd name="T48" fmla="*/ 0 w 10"/>
                  <a:gd name="T49" fmla="*/ 2 h 8"/>
                  <a:gd name="T50" fmla="*/ 1 w 10"/>
                  <a:gd name="T51" fmla="*/ 3 h 8"/>
                  <a:gd name="T52" fmla="*/ 3 w 10"/>
                  <a:gd name="T53" fmla="*/ 3 h 8"/>
                  <a:gd name="T54" fmla="*/ 1 w 10"/>
                  <a:gd name="T55" fmla="*/ 4 h 8"/>
                  <a:gd name="T56" fmla="*/ 3 w 10"/>
                  <a:gd name="T57" fmla="*/ 3 h 8"/>
                  <a:gd name="T58" fmla="*/ 2 w 10"/>
                  <a:gd name="T59" fmla="*/ 4 h 8"/>
                  <a:gd name="T60" fmla="*/ 3 w 10"/>
                  <a:gd name="T61" fmla="*/ 3 h 8"/>
                  <a:gd name="T62" fmla="*/ 1 w 10"/>
                  <a:gd name="T63" fmla="*/ 5 h 8"/>
                  <a:gd name="T64" fmla="*/ 4 w 10"/>
                  <a:gd name="T65" fmla="*/ 7 h 8"/>
                  <a:gd name="T66" fmla="*/ 5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8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5"/>
                      <a:pt x="6" y="4"/>
                    </a:cubicBezTo>
                    <a:cubicBezTo>
                      <a:pt x="6" y="5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5" y="4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4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1"/>
                      <a:pt x="2" y="2"/>
                    </a:cubicBezTo>
                    <a:cubicBezTo>
                      <a:pt x="5" y="1"/>
                      <a:pt x="1" y="3"/>
                      <a:pt x="2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5" y="0"/>
                      <a:pt x="3" y="1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1" y="3"/>
                    </a:cubicBezTo>
                    <a:cubicBezTo>
                      <a:pt x="3" y="2"/>
                      <a:pt x="1" y="4"/>
                      <a:pt x="3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5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8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7" y="8"/>
                      <a:pt x="7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6" name="Freeform 222"/>
              <p:cNvSpPr>
                <a:spLocks/>
              </p:cNvSpPr>
              <p:nvPr/>
            </p:nvSpPr>
            <p:spPr bwMode="auto">
              <a:xfrm>
                <a:off x="719" y="167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7" name="Freeform 223"/>
              <p:cNvSpPr>
                <a:spLocks/>
              </p:cNvSpPr>
              <p:nvPr/>
            </p:nvSpPr>
            <p:spPr bwMode="auto">
              <a:xfrm>
                <a:off x="713" y="16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8" name="Rectangle 224"/>
              <p:cNvSpPr>
                <a:spLocks noChangeArrowheads="1"/>
              </p:cNvSpPr>
              <p:nvPr/>
            </p:nvSpPr>
            <p:spPr bwMode="auto">
              <a:xfrm>
                <a:off x="724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9" name="Rectangle 225"/>
              <p:cNvSpPr>
                <a:spLocks noChangeArrowheads="1"/>
              </p:cNvSpPr>
              <p:nvPr/>
            </p:nvSpPr>
            <p:spPr bwMode="auto">
              <a:xfrm>
                <a:off x="730" y="167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0" name="Freeform 226"/>
              <p:cNvSpPr>
                <a:spLocks/>
              </p:cNvSpPr>
              <p:nvPr/>
            </p:nvSpPr>
            <p:spPr bwMode="auto">
              <a:xfrm>
                <a:off x="705" y="16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1" name="Freeform 227"/>
              <p:cNvSpPr>
                <a:spLocks/>
              </p:cNvSpPr>
              <p:nvPr/>
            </p:nvSpPr>
            <p:spPr bwMode="auto">
              <a:xfrm>
                <a:off x="710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2" name="Freeform 228"/>
              <p:cNvSpPr>
                <a:spLocks/>
              </p:cNvSpPr>
              <p:nvPr/>
            </p:nvSpPr>
            <p:spPr bwMode="auto">
              <a:xfrm>
                <a:off x="702" y="1648"/>
                <a:ext cx="38" cy="44"/>
              </a:xfrm>
              <a:custGeom>
                <a:avLst/>
                <a:gdLst>
                  <a:gd name="T0" fmla="*/ 8 w 14"/>
                  <a:gd name="T1" fmla="*/ 10 h 16"/>
                  <a:gd name="T2" fmla="*/ 7 w 14"/>
                  <a:gd name="T3" fmla="*/ 12 h 16"/>
                  <a:gd name="T4" fmla="*/ 7 w 14"/>
                  <a:gd name="T5" fmla="*/ 13 h 16"/>
                  <a:gd name="T6" fmla="*/ 8 w 14"/>
                  <a:gd name="T7" fmla="*/ 12 h 16"/>
                  <a:gd name="T8" fmla="*/ 12 w 14"/>
                  <a:gd name="T9" fmla="*/ 10 h 16"/>
                  <a:gd name="T10" fmla="*/ 11 w 14"/>
                  <a:gd name="T11" fmla="*/ 9 h 16"/>
                  <a:gd name="T12" fmla="*/ 9 w 14"/>
                  <a:gd name="T13" fmla="*/ 8 h 16"/>
                  <a:gd name="T14" fmla="*/ 10 w 14"/>
                  <a:gd name="T15" fmla="*/ 7 h 16"/>
                  <a:gd name="T16" fmla="*/ 8 w 14"/>
                  <a:gd name="T17" fmla="*/ 8 h 16"/>
                  <a:gd name="T18" fmla="*/ 8 w 14"/>
                  <a:gd name="T19" fmla="*/ 6 h 16"/>
                  <a:gd name="T20" fmla="*/ 5 w 14"/>
                  <a:gd name="T21" fmla="*/ 8 h 16"/>
                  <a:gd name="T22" fmla="*/ 9 w 14"/>
                  <a:gd name="T23" fmla="*/ 6 h 16"/>
                  <a:gd name="T24" fmla="*/ 8 w 14"/>
                  <a:gd name="T25" fmla="*/ 4 h 16"/>
                  <a:gd name="T26" fmla="*/ 7 w 14"/>
                  <a:gd name="T27" fmla="*/ 4 h 16"/>
                  <a:gd name="T28" fmla="*/ 5 w 14"/>
                  <a:gd name="T29" fmla="*/ 4 h 16"/>
                  <a:gd name="T30" fmla="*/ 2 w 14"/>
                  <a:gd name="T31" fmla="*/ 5 h 16"/>
                  <a:gd name="T32" fmla="*/ 6 w 14"/>
                  <a:gd name="T33" fmla="*/ 2 h 16"/>
                  <a:gd name="T34" fmla="*/ 5 w 14"/>
                  <a:gd name="T35" fmla="*/ 2 h 16"/>
                  <a:gd name="T36" fmla="*/ 4 w 14"/>
                  <a:gd name="T37" fmla="*/ 2 h 16"/>
                  <a:gd name="T38" fmla="*/ 3 w 14"/>
                  <a:gd name="T39" fmla="*/ 2 h 16"/>
                  <a:gd name="T40" fmla="*/ 3 w 14"/>
                  <a:gd name="T41" fmla="*/ 2 h 16"/>
                  <a:gd name="T42" fmla="*/ 4 w 14"/>
                  <a:gd name="T43" fmla="*/ 1 h 16"/>
                  <a:gd name="T44" fmla="*/ 1 w 14"/>
                  <a:gd name="T45" fmla="*/ 4 h 16"/>
                  <a:gd name="T46" fmla="*/ 1 w 14"/>
                  <a:gd name="T47" fmla="*/ 5 h 16"/>
                  <a:gd name="T48" fmla="*/ 2 w 14"/>
                  <a:gd name="T49" fmla="*/ 5 h 16"/>
                  <a:gd name="T50" fmla="*/ 2 w 14"/>
                  <a:gd name="T51" fmla="*/ 6 h 16"/>
                  <a:gd name="T52" fmla="*/ 3 w 14"/>
                  <a:gd name="T53" fmla="*/ 7 h 16"/>
                  <a:gd name="T54" fmla="*/ 4 w 14"/>
                  <a:gd name="T55" fmla="*/ 6 h 16"/>
                  <a:gd name="T56" fmla="*/ 3 w 14"/>
                  <a:gd name="T57" fmla="*/ 7 h 16"/>
                  <a:gd name="T58" fmla="*/ 4 w 14"/>
                  <a:gd name="T59" fmla="*/ 7 h 16"/>
                  <a:gd name="T60" fmla="*/ 4 w 14"/>
                  <a:gd name="T61" fmla="*/ 7 h 16"/>
                  <a:gd name="T62" fmla="*/ 5 w 14"/>
                  <a:gd name="T63" fmla="*/ 7 h 16"/>
                  <a:gd name="T64" fmla="*/ 4 w 14"/>
                  <a:gd name="T65" fmla="*/ 8 h 16"/>
                  <a:gd name="T66" fmla="*/ 5 w 14"/>
                  <a:gd name="T67" fmla="*/ 9 h 16"/>
                  <a:gd name="T68" fmla="*/ 6 w 14"/>
                  <a:gd name="T69" fmla="*/ 8 h 16"/>
                  <a:gd name="T70" fmla="*/ 7 w 14"/>
                  <a:gd name="T71" fmla="*/ 8 h 16"/>
                  <a:gd name="T72" fmla="*/ 9 w 14"/>
                  <a:gd name="T73" fmla="*/ 9 h 16"/>
                  <a:gd name="T74" fmla="*/ 9 w 14"/>
                  <a:gd name="T75" fmla="*/ 9 h 16"/>
                  <a:gd name="T76" fmla="*/ 10 w 14"/>
                  <a:gd name="T77" fmla="*/ 11 h 16"/>
                  <a:gd name="T78" fmla="*/ 11 w 14"/>
                  <a:gd name="T79" fmla="*/ 9 h 16"/>
                  <a:gd name="T80" fmla="*/ 9 w 14"/>
                  <a:gd name="T8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10" y="9"/>
                    </a:moveTo>
                    <a:cubicBezTo>
                      <a:pt x="10" y="9"/>
                      <a:pt x="9" y="9"/>
                      <a:pt x="8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7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3"/>
                      <a:pt x="9" y="11"/>
                      <a:pt x="9" y="11"/>
                    </a:cubicBezTo>
                    <a:cubicBezTo>
                      <a:pt x="9" y="11"/>
                      <a:pt x="9" y="12"/>
                      <a:pt x="8" y="12"/>
                    </a:cubicBezTo>
                    <a:cubicBezTo>
                      <a:pt x="8" y="13"/>
                      <a:pt x="10" y="11"/>
                      <a:pt x="10" y="11"/>
                    </a:cubicBezTo>
                    <a:cubicBezTo>
                      <a:pt x="10" y="12"/>
                      <a:pt x="6" y="16"/>
                      <a:pt x="12" y="10"/>
                    </a:cubicBezTo>
                    <a:cubicBezTo>
                      <a:pt x="11" y="10"/>
                      <a:pt x="10" y="10"/>
                      <a:pt x="12" y="9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9" y="9"/>
                      <a:pt x="13" y="6"/>
                      <a:pt x="9" y="8"/>
                    </a:cubicBezTo>
                    <a:cubicBezTo>
                      <a:pt x="10" y="7"/>
                      <a:pt x="9" y="8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8" y="8"/>
                      <a:pt x="10" y="7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8" y="7"/>
                      <a:pt x="8" y="7"/>
                      <a:pt x="10" y="5"/>
                    </a:cubicBezTo>
                    <a:cubicBezTo>
                      <a:pt x="8" y="7"/>
                      <a:pt x="9" y="6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6" y="6"/>
                      <a:pt x="5" y="8"/>
                      <a:pt x="6" y="7"/>
                    </a:cubicBezTo>
                    <a:cubicBezTo>
                      <a:pt x="7" y="6"/>
                      <a:pt x="7" y="6"/>
                      <a:pt x="9" y="6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6" y="6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7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2"/>
                      <a:pt x="4" y="5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5" y="3"/>
                      <a:pt x="6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0" y="3"/>
                      <a:pt x="3" y="2"/>
                      <a:pt x="3" y="2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1"/>
                      <a:pt x="3" y="3"/>
                      <a:pt x="4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2" y="4"/>
                      <a:pt x="1" y="5"/>
                    </a:cubicBezTo>
                    <a:cubicBezTo>
                      <a:pt x="3" y="4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6"/>
                      <a:pt x="4" y="5"/>
                      <a:pt x="3" y="7"/>
                    </a:cubicBezTo>
                    <a:cubicBezTo>
                      <a:pt x="4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5" y="6"/>
                      <a:pt x="4" y="7"/>
                    </a:cubicBezTo>
                    <a:cubicBezTo>
                      <a:pt x="5" y="7"/>
                      <a:pt x="5" y="7"/>
                      <a:pt x="7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7" y="6"/>
                      <a:pt x="5" y="7"/>
                      <a:pt x="6" y="7"/>
                    </a:cubicBezTo>
                    <a:cubicBezTo>
                      <a:pt x="5" y="8"/>
                      <a:pt x="6" y="7"/>
                      <a:pt x="4" y="8"/>
                    </a:cubicBezTo>
                    <a:cubicBezTo>
                      <a:pt x="4" y="9"/>
                      <a:pt x="6" y="7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6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8" y="9"/>
                      <a:pt x="10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0"/>
                      <a:pt x="9" y="9"/>
                    </a:cubicBezTo>
                    <a:cubicBezTo>
                      <a:pt x="9" y="9"/>
                      <a:pt x="8" y="10"/>
                      <a:pt x="7" y="10"/>
                    </a:cubicBezTo>
                    <a:cubicBezTo>
                      <a:pt x="10" y="10"/>
                      <a:pt x="6" y="12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2" y="10"/>
                      <a:pt x="10" y="10"/>
                      <a:pt x="11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4" y="6"/>
                      <a:pt x="8" y="13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3" name="Freeform 229"/>
              <p:cNvSpPr>
                <a:spLocks/>
              </p:cNvSpPr>
              <p:nvPr/>
            </p:nvSpPr>
            <p:spPr bwMode="auto">
              <a:xfrm>
                <a:off x="721" y="167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4" name="Rectangle 230"/>
              <p:cNvSpPr>
                <a:spLocks noChangeArrowheads="1"/>
              </p:cNvSpPr>
              <p:nvPr/>
            </p:nvSpPr>
            <p:spPr bwMode="auto">
              <a:xfrm>
                <a:off x="724" y="167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5" name="Freeform 231"/>
              <p:cNvSpPr>
                <a:spLocks/>
              </p:cNvSpPr>
              <p:nvPr/>
            </p:nvSpPr>
            <p:spPr bwMode="auto">
              <a:xfrm>
                <a:off x="727" y="167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6" name="Freeform 232"/>
              <p:cNvSpPr>
                <a:spLocks/>
              </p:cNvSpPr>
              <p:nvPr/>
            </p:nvSpPr>
            <p:spPr bwMode="auto">
              <a:xfrm>
                <a:off x="724" y="167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7" name="Freeform 233"/>
              <p:cNvSpPr>
                <a:spLocks/>
              </p:cNvSpPr>
              <p:nvPr/>
            </p:nvSpPr>
            <p:spPr bwMode="auto">
              <a:xfrm>
                <a:off x="700" y="1662"/>
                <a:ext cx="27" cy="22"/>
              </a:xfrm>
              <a:custGeom>
                <a:avLst/>
                <a:gdLst>
                  <a:gd name="T0" fmla="*/ 3 w 10"/>
                  <a:gd name="T1" fmla="*/ 1 h 8"/>
                  <a:gd name="T2" fmla="*/ 2 w 10"/>
                  <a:gd name="T3" fmla="*/ 1 h 8"/>
                  <a:gd name="T4" fmla="*/ 3 w 10"/>
                  <a:gd name="T5" fmla="*/ 0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4 h 8"/>
                  <a:gd name="T12" fmla="*/ 6 w 10"/>
                  <a:gd name="T13" fmla="*/ 4 h 8"/>
                  <a:gd name="T14" fmla="*/ 4 w 10"/>
                  <a:gd name="T15" fmla="*/ 5 h 8"/>
                  <a:gd name="T16" fmla="*/ 5 w 10"/>
                  <a:gd name="T17" fmla="*/ 6 h 8"/>
                  <a:gd name="T18" fmla="*/ 6 w 10"/>
                  <a:gd name="T19" fmla="*/ 5 h 8"/>
                  <a:gd name="T20" fmla="*/ 6 w 10"/>
                  <a:gd name="T21" fmla="*/ 5 h 8"/>
                  <a:gd name="T22" fmla="*/ 6 w 10"/>
                  <a:gd name="T23" fmla="*/ 5 h 8"/>
                  <a:gd name="T24" fmla="*/ 7 w 10"/>
                  <a:gd name="T25" fmla="*/ 5 h 8"/>
                  <a:gd name="T26" fmla="*/ 6 w 10"/>
                  <a:gd name="T27" fmla="*/ 6 h 8"/>
                  <a:gd name="T28" fmla="*/ 7 w 10"/>
                  <a:gd name="T29" fmla="*/ 5 h 8"/>
                  <a:gd name="T30" fmla="*/ 6 w 10"/>
                  <a:gd name="T31" fmla="*/ 6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8 w 10"/>
                  <a:gd name="T43" fmla="*/ 4 h 8"/>
                  <a:gd name="T44" fmla="*/ 9 w 10"/>
                  <a:gd name="T45" fmla="*/ 2 h 8"/>
                  <a:gd name="T46" fmla="*/ 9 w 10"/>
                  <a:gd name="T47" fmla="*/ 2 h 8"/>
                  <a:gd name="T48" fmla="*/ 8 w 10"/>
                  <a:gd name="T49" fmla="*/ 3 h 8"/>
                  <a:gd name="T50" fmla="*/ 8 w 10"/>
                  <a:gd name="T51" fmla="*/ 3 h 8"/>
                  <a:gd name="T52" fmla="*/ 6 w 10"/>
                  <a:gd name="T53" fmla="*/ 5 h 8"/>
                  <a:gd name="T54" fmla="*/ 6 w 10"/>
                  <a:gd name="T55" fmla="*/ 4 h 8"/>
                  <a:gd name="T56" fmla="*/ 7 w 10"/>
                  <a:gd name="T57" fmla="*/ 3 h 8"/>
                  <a:gd name="T58" fmla="*/ 6 w 10"/>
                  <a:gd name="T59" fmla="*/ 4 h 8"/>
                  <a:gd name="T60" fmla="*/ 8 w 10"/>
                  <a:gd name="T61" fmla="*/ 2 h 8"/>
                  <a:gd name="T62" fmla="*/ 6 w 10"/>
                  <a:gd name="T63" fmla="*/ 3 h 8"/>
                  <a:gd name="T64" fmla="*/ 5 w 10"/>
                  <a:gd name="T65" fmla="*/ 2 h 8"/>
                  <a:gd name="T66" fmla="*/ 6 w 10"/>
                  <a:gd name="T67" fmla="*/ 2 h 8"/>
                  <a:gd name="T68" fmla="*/ 5 w 10"/>
                  <a:gd name="T69" fmla="*/ 2 h 8"/>
                  <a:gd name="T70" fmla="*/ 5 w 10"/>
                  <a:gd name="T71" fmla="*/ 1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3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0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1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3"/>
                      <a:pt x="2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7" y="4"/>
                      <a:pt x="5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4"/>
                      <a:pt x="6" y="5"/>
                    </a:cubicBezTo>
                    <a:cubicBezTo>
                      <a:pt x="7" y="4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8" name="Freeform 234"/>
              <p:cNvSpPr>
                <a:spLocks/>
              </p:cNvSpPr>
              <p:nvPr/>
            </p:nvSpPr>
            <p:spPr bwMode="auto">
              <a:xfrm>
                <a:off x="700" y="1662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9" name="Freeform 235"/>
              <p:cNvSpPr>
                <a:spLocks/>
              </p:cNvSpPr>
              <p:nvPr/>
            </p:nvSpPr>
            <p:spPr bwMode="auto">
              <a:xfrm>
                <a:off x="689" y="1632"/>
                <a:ext cx="35" cy="33"/>
              </a:xfrm>
              <a:custGeom>
                <a:avLst/>
                <a:gdLst>
                  <a:gd name="T0" fmla="*/ 3 w 13"/>
                  <a:gd name="T1" fmla="*/ 5 h 12"/>
                  <a:gd name="T2" fmla="*/ 4 w 13"/>
                  <a:gd name="T3" fmla="*/ 2 h 12"/>
                  <a:gd name="T4" fmla="*/ 1 w 13"/>
                  <a:gd name="T5" fmla="*/ 6 h 12"/>
                  <a:gd name="T6" fmla="*/ 1 w 13"/>
                  <a:gd name="T7" fmla="*/ 7 h 12"/>
                  <a:gd name="T8" fmla="*/ 1 w 13"/>
                  <a:gd name="T9" fmla="*/ 7 h 12"/>
                  <a:gd name="T10" fmla="*/ 2 w 13"/>
                  <a:gd name="T11" fmla="*/ 10 h 12"/>
                  <a:gd name="T12" fmla="*/ 2 w 13"/>
                  <a:gd name="T13" fmla="*/ 10 h 12"/>
                  <a:gd name="T14" fmla="*/ 2 w 13"/>
                  <a:gd name="T15" fmla="*/ 10 h 12"/>
                  <a:gd name="T16" fmla="*/ 2 w 13"/>
                  <a:gd name="T17" fmla="*/ 10 h 12"/>
                  <a:gd name="T18" fmla="*/ 2 w 13"/>
                  <a:gd name="T19" fmla="*/ 10 h 12"/>
                  <a:gd name="T20" fmla="*/ 3 w 13"/>
                  <a:gd name="T21" fmla="*/ 11 h 12"/>
                  <a:gd name="T22" fmla="*/ 3 w 13"/>
                  <a:gd name="T23" fmla="*/ 11 h 12"/>
                  <a:gd name="T24" fmla="*/ 5 w 13"/>
                  <a:gd name="T25" fmla="*/ 11 h 12"/>
                  <a:gd name="T26" fmla="*/ 3 w 13"/>
                  <a:gd name="T27" fmla="*/ 12 h 12"/>
                  <a:gd name="T28" fmla="*/ 5 w 13"/>
                  <a:gd name="T29" fmla="*/ 11 h 12"/>
                  <a:gd name="T30" fmla="*/ 4 w 13"/>
                  <a:gd name="T31" fmla="*/ 11 h 12"/>
                  <a:gd name="T32" fmla="*/ 5 w 13"/>
                  <a:gd name="T33" fmla="*/ 11 h 12"/>
                  <a:gd name="T34" fmla="*/ 5 w 13"/>
                  <a:gd name="T35" fmla="*/ 11 h 12"/>
                  <a:gd name="T36" fmla="*/ 5 w 13"/>
                  <a:gd name="T37" fmla="*/ 10 h 12"/>
                  <a:gd name="T38" fmla="*/ 3 w 13"/>
                  <a:gd name="T39" fmla="*/ 11 h 12"/>
                  <a:gd name="T40" fmla="*/ 5 w 13"/>
                  <a:gd name="T41" fmla="*/ 10 h 12"/>
                  <a:gd name="T42" fmla="*/ 5 w 13"/>
                  <a:gd name="T43" fmla="*/ 9 h 12"/>
                  <a:gd name="T44" fmla="*/ 5 w 13"/>
                  <a:gd name="T45" fmla="*/ 9 h 12"/>
                  <a:gd name="T46" fmla="*/ 4 w 13"/>
                  <a:gd name="T47" fmla="*/ 10 h 12"/>
                  <a:gd name="T48" fmla="*/ 5 w 13"/>
                  <a:gd name="T49" fmla="*/ 9 h 12"/>
                  <a:gd name="T50" fmla="*/ 4 w 13"/>
                  <a:gd name="T51" fmla="*/ 9 h 12"/>
                  <a:gd name="T52" fmla="*/ 7 w 13"/>
                  <a:gd name="T53" fmla="*/ 4 h 12"/>
                  <a:gd name="T54" fmla="*/ 9 w 13"/>
                  <a:gd name="T55" fmla="*/ 6 h 12"/>
                  <a:gd name="T56" fmla="*/ 11 w 13"/>
                  <a:gd name="T57" fmla="*/ 5 h 12"/>
                  <a:gd name="T58" fmla="*/ 10 w 13"/>
                  <a:gd name="T59" fmla="*/ 6 h 12"/>
                  <a:gd name="T60" fmla="*/ 9 w 13"/>
                  <a:gd name="T61" fmla="*/ 6 h 12"/>
                  <a:gd name="T62" fmla="*/ 11 w 13"/>
                  <a:gd name="T63" fmla="*/ 3 h 12"/>
                  <a:gd name="T64" fmla="*/ 12 w 13"/>
                  <a:gd name="T65" fmla="*/ 5 h 12"/>
                  <a:gd name="T66" fmla="*/ 3 w 13"/>
                  <a:gd name="T6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" h="12">
                    <a:moveTo>
                      <a:pt x="3" y="5"/>
                    </a:moveTo>
                    <a:cubicBezTo>
                      <a:pt x="4" y="3"/>
                      <a:pt x="4" y="3"/>
                      <a:pt x="4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0" y="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4" y="11"/>
                      <a:pt x="5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1"/>
                      <a:pt x="3" y="12"/>
                      <a:pt x="5" y="11"/>
                    </a:cubicBezTo>
                    <a:cubicBezTo>
                      <a:pt x="5" y="11"/>
                      <a:pt x="4" y="12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3" y="12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2" y="10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3" y="2"/>
                      <a:pt x="7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10" y="5"/>
                      <a:pt x="12" y="5"/>
                      <a:pt x="11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1" y="4"/>
                      <a:pt x="11" y="3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0" y="7"/>
                      <a:pt x="11" y="0"/>
                      <a:pt x="3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0" name="Freeform 236"/>
              <p:cNvSpPr>
                <a:spLocks/>
              </p:cNvSpPr>
              <p:nvPr/>
            </p:nvSpPr>
            <p:spPr bwMode="auto">
              <a:xfrm>
                <a:off x="700" y="1635"/>
                <a:ext cx="13" cy="2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1" name="Freeform 237"/>
              <p:cNvSpPr>
                <a:spLocks/>
              </p:cNvSpPr>
              <p:nvPr/>
            </p:nvSpPr>
            <p:spPr bwMode="auto">
              <a:xfrm>
                <a:off x="672" y="168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2" name="Freeform 238"/>
              <p:cNvSpPr>
                <a:spLocks/>
              </p:cNvSpPr>
              <p:nvPr/>
            </p:nvSpPr>
            <p:spPr bwMode="auto">
              <a:xfrm>
                <a:off x="670" y="1684"/>
                <a:ext cx="8" cy="13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5 h 5"/>
                  <a:gd name="T4" fmla="*/ 3 w 3"/>
                  <a:gd name="T5" fmla="*/ 0 h 5"/>
                  <a:gd name="T6" fmla="*/ 1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0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2"/>
                      <a:pt x="2" y="3"/>
                      <a:pt x="3" y="0"/>
                    </a:cubicBezTo>
                    <a:cubicBezTo>
                      <a:pt x="2" y="1"/>
                      <a:pt x="1" y="1"/>
                      <a:pt x="1" y="3"/>
                    </a:cubicBezTo>
                    <a:cubicBezTo>
                      <a:pt x="1" y="3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3" name="Freeform 239"/>
              <p:cNvSpPr>
                <a:spLocks/>
              </p:cNvSpPr>
              <p:nvPr/>
            </p:nvSpPr>
            <p:spPr bwMode="auto">
              <a:xfrm>
                <a:off x="672" y="1689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4" name="Freeform 240"/>
              <p:cNvSpPr>
                <a:spLocks/>
              </p:cNvSpPr>
              <p:nvPr/>
            </p:nvSpPr>
            <p:spPr bwMode="auto">
              <a:xfrm>
                <a:off x="675" y="1686"/>
                <a:ext cx="3" cy="6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5" name="Freeform 241"/>
              <p:cNvSpPr>
                <a:spLocks/>
              </p:cNvSpPr>
              <p:nvPr/>
            </p:nvSpPr>
            <p:spPr bwMode="auto">
              <a:xfrm>
                <a:off x="678" y="16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6" name="Freeform 242"/>
              <p:cNvSpPr>
                <a:spLocks/>
              </p:cNvSpPr>
              <p:nvPr/>
            </p:nvSpPr>
            <p:spPr bwMode="auto">
              <a:xfrm>
                <a:off x="672" y="1689"/>
                <a:ext cx="9" cy="8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0 h 3"/>
                  <a:gd name="T4" fmla="*/ 2 w 3"/>
                  <a:gd name="T5" fmla="*/ 0 h 3"/>
                  <a:gd name="T6" fmla="*/ 1 w 3"/>
                  <a:gd name="T7" fmla="*/ 2 h 3"/>
                  <a:gd name="T8" fmla="*/ 1 w 3"/>
                  <a:gd name="T9" fmla="*/ 2 h 3"/>
                  <a:gd name="T10" fmla="*/ 0 w 3"/>
                  <a:gd name="T11" fmla="*/ 3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7" name="Freeform 243"/>
              <p:cNvSpPr>
                <a:spLocks/>
              </p:cNvSpPr>
              <p:nvPr/>
            </p:nvSpPr>
            <p:spPr bwMode="auto">
              <a:xfrm>
                <a:off x="678" y="16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8" name="Freeform 244"/>
              <p:cNvSpPr>
                <a:spLocks/>
              </p:cNvSpPr>
              <p:nvPr/>
            </p:nvSpPr>
            <p:spPr bwMode="auto">
              <a:xfrm>
                <a:off x="675" y="168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9" name="Freeform 245"/>
              <p:cNvSpPr>
                <a:spLocks/>
              </p:cNvSpPr>
              <p:nvPr/>
            </p:nvSpPr>
            <p:spPr bwMode="auto">
              <a:xfrm>
                <a:off x="672" y="1689"/>
                <a:ext cx="9" cy="11"/>
              </a:xfrm>
              <a:custGeom>
                <a:avLst/>
                <a:gdLst>
                  <a:gd name="T0" fmla="*/ 3 w 3"/>
                  <a:gd name="T1" fmla="*/ 1 h 4"/>
                  <a:gd name="T2" fmla="*/ 2 w 3"/>
                  <a:gd name="T3" fmla="*/ 2 h 4"/>
                  <a:gd name="T4" fmla="*/ 0 w 3"/>
                  <a:gd name="T5" fmla="*/ 4 h 4"/>
                  <a:gd name="T6" fmla="*/ 1 w 3"/>
                  <a:gd name="T7" fmla="*/ 3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0" name="Freeform 246"/>
              <p:cNvSpPr>
                <a:spLocks/>
              </p:cNvSpPr>
              <p:nvPr/>
            </p:nvSpPr>
            <p:spPr bwMode="auto">
              <a:xfrm>
                <a:off x="672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1" name="Freeform 247"/>
              <p:cNvSpPr>
                <a:spLocks/>
              </p:cNvSpPr>
              <p:nvPr/>
            </p:nvSpPr>
            <p:spPr bwMode="auto">
              <a:xfrm>
                <a:off x="670" y="1695"/>
                <a:ext cx="11" cy="10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2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2 w 4"/>
                  <a:gd name="T15" fmla="*/ 2 h 4"/>
                  <a:gd name="T16" fmla="*/ 2 w 4"/>
                  <a:gd name="T17" fmla="*/ 2 h 4"/>
                  <a:gd name="T18" fmla="*/ 1 w 4"/>
                  <a:gd name="T19" fmla="*/ 3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4" y="0"/>
                      <a:pt x="3" y="2"/>
                      <a:pt x="4" y="0"/>
                    </a:cubicBezTo>
                    <a:cubicBezTo>
                      <a:pt x="4" y="0"/>
                      <a:pt x="4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3" y="1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2" name="Freeform 248"/>
              <p:cNvSpPr>
                <a:spLocks/>
              </p:cNvSpPr>
              <p:nvPr/>
            </p:nvSpPr>
            <p:spPr bwMode="auto">
              <a:xfrm>
                <a:off x="675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3" name="Freeform 249"/>
              <p:cNvSpPr>
                <a:spLocks/>
              </p:cNvSpPr>
              <p:nvPr/>
            </p:nvSpPr>
            <p:spPr bwMode="auto">
              <a:xfrm>
                <a:off x="672" y="1697"/>
                <a:ext cx="11" cy="11"/>
              </a:xfrm>
              <a:custGeom>
                <a:avLst/>
                <a:gdLst>
                  <a:gd name="T0" fmla="*/ 4 w 4"/>
                  <a:gd name="T1" fmla="*/ 1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2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4" name="Freeform 250"/>
              <p:cNvSpPr>
                <a:spLocks/>
              </p:cNvSpPr>
              <p:nvPr/>
            </p:nvSpPr>
            <p:spPr bwMode="auto">
              <a:xfrm>
                <a:off x="681" y="169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5" name="Freeform 251"/>
              <p:cNvSpPr>
                <a:spLocks/>
              </p:cNvSpPr>
              <p:nvPr/>
            </p:nvSpPr>
            <p:spPr bwMode="auto">
              <a:xfrm>
                <a:off x="678" y="17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6" name="Freeform 252"/>
              <p:cNvSpPr>
                <a:spLocks/>
              </p:cNvSpPr>
              <p:nvPr/>
            </p:nvSpPr>
            <p:spPr bwMode="auto">
              <a:xfrm>
                <a:off x="683" y="170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7" name="Freeform 253"/>
              <p:cNvSpPr>
                <a:spLocks/>
              </p:cNvSpPr>
              <p:nvPr/>
            </p:nvSpPr>
            <p:spPr bwMode="auto">
              <a:xfrm>
                <a:off x="675" y="1700"/>
                <a:ext cx="33" cy="19"/>
              </a:xfrm>
              <a:custGeom>
                <a:avLst/>
                <a:gdLst>
                  <a:gd name="T0" fmla="*/ 10 w 12"/>
                  <a:gd name="T1" fmla="*/ 2 h 7"/>
                  <a:gd name="T2" fmla="*/ 10 w 12"/>
                  <a:gd name="T3" fmla="*/ 3 h 7"/>
                  <a:gd name="T4" fmla="*/ 8 w 12"/>
                  <a:gd name="T5" fmla="*/ 3 h 7"/>
                  <a:gd name="T6" fmla="*/ 7 w 12"/>
                  <a:gd name="T7" fmla="*/ 5 h 7"/>
                  <a:gd name="T8" fmla="*/ 8 w 12"/>
                  <a:gd name="T9" fmla="*/ 5 h 7"/>
                  <a:gd name="T10" fmla="*/ 7 w 12"/>
                  <a:gd name="T11" fmla="*/ 6 h 7"/>
                  <a:gd name="T12" fmla="*/ 7 w 12"/>
                  <a:gd name="T13" fmla="*/ 5 h 7"/>
                  <a:gd name="T14" fmla="*/ 6 w 12"/>
                  <a:gd name="T15" fmla="*/ 5 h 7"/>
                  <a:gd name="T16" fmla="*/ 5 w 12"/>
                  <a:gd name="T17" fmla="*/ 2 h 7"/>
                  <a:gd name="T18" fmla="*/ 3 w 12"/>
                  <a:gd name="T19" fmla="*/ 3 h 7"/>
                  <a:gd name="T20" fmla="*/ 4 w 12"/>
                  <a:gd name="T21" fmla="*/ 2 h 7"/>
                  <a:gd name="T22" fmla="*/ 4 w 12"/>
                  <a:gd name="T23" fmla="*/ 2 h 7"/>
                  <a:gd name="T24" fmla="*/ 4 w 12"/>
                  <a:gd name="T25" fmla="*/ 1 h 7"/>
                  <a:gd name="T26" fmla="*/ 2 w 12"/>
                  <a:gd name="T27" fmla="*/ 2 h 7"/>
                  <a:gd name="T28" fmla="*/ 4 w 12"/>
                  <a:gd name="T29" fmla="*/ 0 h 7"/>
                  <a:gd name="T30" fmla="*/ 2 w 12"/>
                  <a:gd name="T31" fmla="*/ 1 h 7"/>
                  <a:gd name="T32" fmla="*/ 1 w 12"/>
                  <a:gd name="T33" fmla="*/ 2 h 7"/>
                  <a:gd name="T34" fmla="*/ 0 w 12"/>
                  <a:gd name="T35" fmla="*/ 3 h 7"/>
                  <a:gd name="T36" fmla="*/ 4 w 12"/>
                  <a:gd name="T37" fmla="*/ 3 h 7"/>
                  <a:gd name="T38" fmla="*/ 3 w 12"/>
                  <a:gd name="T39" fmla="*/ 3 h 7"/>
                  <a:gd name="T40" fmla="*/ 2 w 12"/>
                  <a:gd name="T41" fmla="*/ 5 h 7"/>
                  <a:gd name="T42" fmla="*/ 5 w 12"/>
                  <a:gd name="T43" fmla="*/ 4 h 7"/>
                  <a:gd name="T44" fmla="*/ 4 w 12"/>
                  <a:gd name="T45" fmla="*/ 5 h 7"/>
                  <a:gd name="T46" fmla="*/ 5 w 12"/>
                  <a:gd name="T47" fmla="*/ 5 h 7"/>
                  <a:gd name="T48" fmla="*/ 4 w 12"/>
                  <a:gd name="T49" fmla="*/ 6 h 7"/>
                  <a:gd name="T50" fmla="*/ 6 w 12"/>
                  <a:gd name="T51" fmla="*/ 5 h 7"/>
                  <a:gd name="T52" fmla="*/ 3 w 12"/>
                  <a:gd name="T53" fmla="*/ 7 h 7"/>
                  <a:gd name="T54" fmla="*/ 4 w 12"/>
                  <a:gd name="T55" fmla="*/ 6 h 7"/>
                  <a:gd name="T56" fmla="*/ 5 w 12"/>
                  <a:gd name="T57" fmla="*/ 6 h 7"/>
                  <a:gd name="T58" fmla="*/ 3 w 12"/>
                  <a:gd name="T59" fmla="*/ 7 h 7"/>
                  <a:gd name="T60" fmla="*/ 5 w 12"/>
                  <a:gd name="T61" fmla="*/ 7 h 7"/>
                  <a:gd name="T62" fmla="*/ 6 w 12"/>
                  <a:gd name="T63" fmla="*/ 6 h 7"/>
                  <a:gd name="T64" fmla="*/ 6 w 12"/>
                  <a:gd name="T65" fmla="*/ 7 h 7"/>
                  <a:gd name="T66" fmla="*/ 9 w 12"/>
                  <a:gd name="T67" fmla="*/ 4 h 7"/>
                  <a:gd name="T68" fmla="*/ 11 w 12"/>
                  <a:gd name="T69" fmla="*/ 2 h 7"/>
                  <a:gd name="T70" fmla="*/ 11 w 12"/>
                  <a:gd name="T71" fmla="*/ 1 h 7"/>
                  <a:gd name="T72" fmla="*/ 9 w 12"/>
                  <a:gd name="T73" fmla="*/ 3 h 7"/>
                  <a:gd name="T74" fmla="*/ 10 w 12"/>
                  <a:gd name="T7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" h="7">
                    <a:moveTo>
                      <a:pt x="10" y="2"/>
                    </a:moveTo>
                    <a:cubicBezTo>
                      <a:pt x="10" y="2"/>
                      <a:pt x="9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4"/>
                      <a:pt x="8" y="4"/>
                      <a:pt x="7" y="5"/>
                    </a:cubicBezTo>
                    <a:cubicBezTo>
                      <a:pt x="7" y="5"/>
                      <a:pt x="8" y="4"/>
                      <a:pt x="8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5"/>
                      <a:pt x="6" y="7"/>
                      <a:pt x="7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4" y="1"/>
                      <a:pt x="4" y="1"/>
                    </a:cubicBezTo>
                    <a:cubicBezTo>
                      <a:pt x="4" y="1"/>
                      <a:pt x="2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0" y="3"/>
                      <a:pt x="2" y="2"/>
                      <a:pt x="0" y="3"/>
                    </a:cubicBezTo>
                    <a:cubicBezTo>
                      <a:pt x="0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2" y="5"/>
                    </a:cubicBezTo>
                    <a:cubicBezTo>
                      <a:pt x="4" y="4"/>
                      <a:pt x="2" y="6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3" y="7"/>
                      <a:pt x="6" y="6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12" y="2"/>
                      <a:pt x="8" y="5"/>
                      <a:pt x="9" y="4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8" name="Rectangle 254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9" name="Freeform 255"/>
              <p:cNvSpPr>
                <a:spLocks/>
              </p:cNvSpPr>
              <p:nvPr/>
            </p:nvSpPr>
            <p:spPr bwMode="auto">
              <a:xfrm>
                <a:off x="702" y="170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0" name="Freeform 256"/>
              <p:cNvSpPr>
                <a:spLocks/>
              </p:cNvSpPr>
              <p:nvPr/>
            </p:nvSpPr>
            <p:spPr bwMode="auto">
              <a:xfrm>
                <a:off x="694" y="1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1" name="Freeform 257"/>
              <p:cNvSpPr>
                <a:spLocks/>
              </p:cNvSpPr>
              <p:nvPr/>
            </p:nvSpPr>
            <p:spPr bwMode="auto">
              <a:xfrm>
                <a:off x="681" y="17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2" name="Freeform 258"/>
              <p:cNvSpPr>
                <a:spLocks/>
              </p:cNvSpPr>
              <p:nvPr/>
            </p:nvSpPr>
            <p:spPr bwMode="auto">
              <a:xfrm>
                <a:off x="681" y="171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3" name="Rectangle 259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4" name="Freeform 260"/>
              <p:cNvSpPr>
                <a:spLocks/>
              </p:cNvSpPr>
              <p:nvPr/>
            </p:nvSpPr>
            <p:spPr bwMode="auto">
              <a:xfrm>
                <a:off x="681" y="1697"/>
                <a:ext cx="21" cy="17"/>
              </a:xfrm>
              <a:custGeom>
                <a:avLst/>
                <a:gdLst>
                  <a:gd name="T0" fmla="*/ 1 w 8"/>
                  <a:gd name="T1" fmla="*/ 3 h 6"/>
                  <a:gd name="T2" fmla="*/ 1 w 8"/>
                  <a:gd name="T3" fmla="*/ 4 h 6"/>
                  <a:gd name="T4" fmla="*/ 4 w 8"/>
                  <a:gd name="T5" fmla="*/ 2 h 6"/>
                  <a:gd name="T6" fmla="*/ 2 w 8"/>
                  <a:gd name="T7" fmla="*/ 4 h 6"/>
                  <a:gd name="T8" fmla="*/ 5 w 8"/>
                  <a:gd name="T9" fmla="*/ 4 h 6"/>
                  <a:gd name="T10" fmla="*/ 4 w 8"/>
                  <a:gd name="T11" fmla="*/ 5 h 6"/>
                  <a:gd name="T12" fmla="*/ 7 w 8"/>
                  <a:gd name="T13" fmla="*/ 3 h 6"/>
                  <a:gd name="T14" fmla="*/ 4 w 8"/>
                  <a:gd name="T15" fmla="*/ 6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4 h 6"/>
                  <a:gd name="T22" fmla="*/ 8 w 8"/>
                  <a:gd name="T23" fmla="*/ 3 h 6"/>
                  <a:gd name="T24" fmla="*/ 7 w 8"/>
                  <a:gd name="T25" fmla="*/ 3 h 6"/>
                  <a:gd name="T26" fmla="*/ 7 w 8"/>
                  <a:gd name="T27" fmla="*/ 2 h 6"/>
                  <a:gd name="T28" fmla="*/ 7 w 8"/>
                  <a:gd name="T29" fmla="*/ 3 h 6"/>
                  <a:gd name="T30" fmla="*/ 8 w 8"/>
                  <a:gd name="T31" fmla="*/ 2 h 6"/>
                  <a:gd name="T32" fmla="*/ 7 w 8"/>
                  <a:gd name="T33" fmla="*/ 3 h 6"/>
                  <a:gd name="T34" fmla="*/ 7 w 8"/>
                  <a:gd name="T35" fmla="*/ 2 h 6"/>
                  <a:gd name="T36" fmla="*/ 5 w 8"/>
                  <a:gd name="T37" fmla="*/ 3 h 6"/>
                  <a:gd name="T38" fmla="*/ 7 w 8"/>
                  <a:gd name="T39" fmla="*/ 2 h 6"/>
                  <a:gd name="T40" fmla="*/ 6 w 8"/>
                  <a:gd name="T41" fmla="*/ 3 h 6"/>
                  <a:gd name="T42" fmla="*/ 7 w 8"/>
                  <a:gd name="T43" fmla="*/ 1 h 6"/>
                  <a:gd name="T44" fmla="*/ 6 w 8"/>
                  <a:gd name="T45" fmla="*/ 2 h 6"/>
                  <a:gd name="T46" fmla="*/ 7 w 8"/>
                  <a:gd name="T47" fmla="*/ 1 h 6"/>
                  <a:gd name="T48" fmla="*/ 4 w 8"/>
                  <a:gd name="T49" fmla="*/ 3 h 6"/>
                  <a:gd name="T50" fmla="*/ 6 w 8"/>
                  <a:gd name="T51" fmla="*/ 1 h 6"/>
                  <a:gd name="T52" fmla="*/ 5 w 8"/>
                  <a:gd name="T53" fmla="*/ 1 h 6"/>
                  <a:gd name="T54" fmla="*/ 5 w 8"/>
                  <a:gd name="T55" fmla="*/ 1 h 6"/>
                  <a:gd name="T56" fmla="*/ 4 w 8"/>
                  <a:gd name="T57" fmla="*/ 1 h 6"/>
                  <a:gd name="T58" fmla="*/ 4 w 8"/>
                  <a:gd name="T59" fmla="*/ 2 h 6"/>
                  <a:gd name="T60" fmla="*/ 3 w 8"/>
                  <a:gd name="T61" fmla="*/ 2 h 6"/>
                  <a:gd name="T62" fmla="*/ 4 w 8"/>
                  <a:gd name="T63" fmla="*/ 2 h 6"/>
                  <a:gd name="T64" fmla="*/ 2 w 8"/>
                  <a:gd name="T65" fmla="*/ 2 h 6"/>
                  <a:gd name="T66" fmla="*/ 3 w 8"/>
                  <a:gd name="T67" fmla="*/ 2 h 6"/>
                  <a:gd name="T68" fmla="*/ 1 w 8"/>
                  <a:gd name="T6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1" y="3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4" y="2"/>
                      <a:pt x="4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7" y="2"/>
                      <a:pt x="7" y="3"/>
                    </a:cubicBezTo>
                    <a:cubicBezTo>
                      <a:pt x="5" y="4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6" y="4"/>
                      <a:pt x="7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7" y="2"/>
                      <a:pt x="5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8" y="0"/>
                      <a:pt x="7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5" y="2"/>
                      <a:pt x="4" y="3"/>
                      <a:pt x="6" y="1"/>
                    </a:cubicBezTo>
                    <a:cubicBezTo>
                      <a:pt x="6" y="1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6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5" name="Freeform 261"/>
              <p:cNvSpPr>
                <a:spLocks/>
              </p:cNvSpPr>
              <p:nvPr/>
            </p:nvSpPr>
            <p:spPr bwMode="auto">
              <a:xfrm>
                <a:off x="700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6" name="Freeform 262"/>
              <p:cNvSpPr>
                <a:spLocks/>
              </p:cNvSpPr>
              <p:nvPr/>
            </p:nvSpPr>
            <p:spPr bwMode="auto">
              <a:xfrm>
                <a:off x="675" y="1692"/>
                <a:ext cx="25" cy="13"/>
              </a:xfrm>
              <a:custGeom>
                <a:avLst/>
                <a:gdLst>
                  <a:gd name="T0" fmla="*/ 5 w 9"/>
                  <a:gd name="T1" fmla="*/ 2 h 5"/>
                  <a:gd name="T2" fmla="*/ 6 w 9"/>
                  <a:gd name="T3" fmla="*/ 1 h 5"/>
                  <a:gd name="T4" fmla="*/ 4 w 9"/>
                  <a:gd name="T5" fmla="*/ 3 h 5"/>
                  <a:gd name="T6" fmla="*/ 3 w 9"/>
                  <a:gd name="T7" fmla="*/ 3 h 5"/>
                  <a:gd name="T8" fmla="*/ 5 w 9"/>
                  <a:gd name="T9" fmla="*/ 2 h 5"/>
                  <a:gd name="T10" fmla="*/ 6 w 9"/>
                  <a:gd name="T11" fmla="*/ 1 h 5"/>
                  <a:gd name="T12" fmla="*/ 4 w 9"/>
                  <a:gd name="T13" fmla="*/ 2 h 5"/>
                  <a:gd name="T14" fmla="*/ 3 w 9"/>
                  <a:gd name="T15" fmla="*/ 2 h 5"/>
                  <a:gd name="T16" fmla="*/ 4 w 9"/>
                  <a:gd name="T17" fmla="*/ 2 h 5"/>
                  <a:gd name="T18" fmla="*/ 5 w 9"/>
                  <a:gd name="T19" fmla="*/ 1 h 5"/>
                  <a:gd name="T20" fmla="*/ 0 w 9"/>
                  <a:gd name="T21" fmla="*/ 2 h 5"/>
                  <a:gd name="T22" fmla="*/ 1 w 9"/>
                  <a:gd name="T23" fmla="*/ 2 h 5"/>
                  <a:gd name="T24" fmla="*/ 3 w 9"/>
                  <a:gd name="T25" fmla="*/ 1 h 5"/>
                  <a:gd name="T26" fmla="*/ 2 w 9"/>
                  <a:gd name="T27" fmla="*/ 2 h 5"/>
                  <a:gd name="T28" fmla="*/ 1 w 9"/>
                  <a:gd name="T29" fmla="*/ 2 h 5"/>
                  <a:gd name="T30" fmla="*/ 2 w 9"/>
                  <a:gd name="T31" fmla="*/ 5 h 5"/>
                  <a:gd name="T32" fmla="*/ 2 w 9"/>
                  <a:gd name="T33" fmla="*/ 4 h 5"/>
                  <a:gd name="T34" fmla="*/ 4 w 9"/>
                  <a:gd name="T35" fmla="*/ 4 h 5"/>
                  <a:gd name="T36" fmla="*/ 5 w 9"/>
                  <a:gd name="T37" fmla="*/ 3 h 5"/>
                  <a:gd name="T38" fmla="*/ 5 w 9"/>
                  <a:gd name="T39" fmla="*/ 3 h 5"/>
                  <a:gd name="T40" fmla="*/ 7 w 9"/>
                  <a:gd name="T41" fmla="*/ 2 h 5"/>
                  <a:gd name="T42" fmla="*/ 8 w 9"/>
                  <a:gd name="T43" fmla="*/ 2 h 5"/>
                  <a:gd name="T44" fmla="*/ 8 w 9"/>
                  <a:gd name="T45" fmla="*/ 1 h 5"/>
                  <a:gd name="T46" fmla="*/ 5 w 9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5" y="2"/>
                    </a:moveTo>
                    <a:cubicBezTo>
                      <a:pt x="5" y="2"/>
                      <a:pt x="6" y="2"/>
                      <a:pt x="6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3" y="2"/>
                      <a:pt x="2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1"/>
                      <a:pt x="5" y="1"/>
                    </a:cubicBezTo>
                    <a:cubicBezTo>
                      <a:pt x="3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5" y="3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2"/>
                      <a:pt x="6" y="2"/>
                      <a:pt x="8" y="2"/>
                    </a:cubicBezTo>
                    <a:cubicBezTo>
                      <a:pt x="9" y="0"/>
                      <a:pt x="6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7" name="Freeform 263"/>
              <p:cNvSpPr>
                <a:spLocks/>
              </p:cNvSpPr>
              <p:nvPr/>
            </p:nvSpPr>
            <p:spPr bwMode="auto">
              <a:xfrm>
                <a:off x="689" y="1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8" name="Freeform 264"/>
              <p:cNvSpPr>
                <a:spLocks/>
              </p:cNvSpPr>
              <p:nvPr/>
            </p:nvSpPr>
            <p:spPr bwMode="auto">
              <a:xfrm>
                <a:off x="681" y="170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9" name="Freeform 265"/>
              <p:cNvSpPr>
                <a:spLocks/>
              </p:cNvSpPr>
              <p:nvPr/>
            </p:nvSpPr>
            <p:spPr bwMode="auto">
              <a:xfrm>
                <a:off x="689" y="16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0" name="Freeform 266"/>
              <p:cNvSpPr>
                <a:spLocks/>
              </p:cNvSpPr>
              <p:nvPr/>
            </p:nvSpPr>
            <p:spPr bwMode="auto">
              <a:xfrm>
                <a:off x="672" y="1692"/>
                <a:ext cx="14" cy="5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2 h 2"/>
                  <a:gd name="T4" fmla="*/ 5 w 5"/>
                  <a:gd name="T5" fmla="*/ 0 h 2"/>
                  <a:gd name="T6" fmla="*/ 2 w 5"/>
                  <a:gd name="T7" fmla="*/ 1 h 2"/>
                  <a:gd name="T8" fmla="*/ 2 w 5"/>
                  <a:gd name="T9" fmla="*/ 1 h 2"/>
                  <a:gd name="T10" fmla="*/ 0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1" name="Freeform 267"/>
              <p:cNvSpPr>
                <a:spLocks/>
              </p:cNvSpPr>
              <p:nvPr/>
            </p:nvSpPr>
            <p:spPr bwMode="auto">
              <a:xfrm>
                <a:off x="659" y="1678"/>
                <a:ext cx="41" cy="27"/>
              </a:xfrm>
              <a:custGeom>
                <a:avLst/>
                <a:gdLst>
                  <a:gd name="T0" fmla="*/ 9 w 15"/>
                  <a:gd name="T1" fmla="*/ 4 h 10"/>
                  <a:gd name="T2" fmla="*/ 7 w 15"/>
                  <a:gd name="T3" fmla="*/ 5 h 10"/>
                  <a:gd name="T4" fmla="*/ 6 w 15"/>
                  <a:gd name="T5" fmla="*/ 7 h 10"/>
                  <a:gd name="T6" fmla="*/ 7 w 15"/>
                  <a:gd name="T7" fmla="*/ 6 h 10"/>
                  <a:gd name="T8" fmla="*/ 7 w 15"/>
                  <a:gd name="T9" fmla="*/ 8 h 10"/>
                  <a:gd name="T10" fmla="*/ 9 w 15"/>
                  <a:gd name="T11" fmla="*/ 6 h 10"/>
                  <a:gd name="T12" fmla="*/ 9 w 15"/>
                  <a:gd name="T13" fmla="*/ 7 h 10"/>
                  <a:gd name="T14" fmla="*/ 9 w 15"/>
                  <a:gd name="T15" fmla="*/ 8 h 10"/>
                  <a:gd name="T16" fmla="*/ 10 w 15"/>
                  <a:gd name="T17" fmla="*/ 9 h 10"/>
                  <a:gd name="T18" fmla="*/ 11 w 15"/>
                  <a:gd name="T19" fmla="*/ 7 h 10"/>
                  <a:gd name="T20" fmla="*/ 10 w 15"/>
                  <a:gd name="T21" fmla="*/ 9 h 10"/>
                  <a:gd name="T22" fmla="*/ 10 w 15"/>
                  <a:gd name="T23" fmla="*/ 10 h 10"/>
                  <a:gd name="T24" fmla="*/ 12 w 15"/>
                  <a:gd name="T25" fmla="*/ 9 h 10"/>
                  <a:gd name="T26" fmla="*/ 12 w 15"/>
                  <a:gd name="T27" fmla="*/ 6 h 10"/>
                  <a:gd name="T28" fmla="*/ 12 w 15"/>
                  <a:gd name="T29" fmla="*/ 5 h 10"/>
                  <a:gd name="T30" fmla="*/ 12 w 15"/>
                  <a:gd name="T31" fmla="*/ 5 h 10"/>
                  <a:gd name="T32" fmla="*/ 12 w 15"/>
                  <a:gd name="T33" fmla="*/ 4 h 10"/>
                  <a:gd name="T34" fmla="*/ 8 w 15"/>
                  <a:gd name="T35" fmla="*/ 4 h 10"/>
                  <a:gd name="T36" fmla="*/ 9 w 15"/>
                  <a:gd name="T37" fmla="*/ 4 h 10"/>
                  <a:gd name="T38" fmla="*/ 7 w 15"/>
                  <a:gd name="T39" fmla="*/ 5 h 10"/>
                  <a:gd name="T40" fmla="*/ 7 w 15"/>
                  <a:gd name="T41" fmla="*/ 6 h 10"/>
                  <a:gd name="T42" fmla="*/ 11 w 15"/>
                  <a:gd name="T43" fmla="*/ 3 h 10"/>
                  <a:gd name="T44" fmla="*/ 11 w 15"/>
                  <a:gd name="T45" fmla="*/ 3 h 10"/>
                  <a:gd name="T46" fmla="*/ 11 w 15"/>
                  <a:gd name="T47" fmla="*/ 3 h 10"/>
                  <a:gd name="T48" fmla="*/ 5 w 15"/>
                  <a:gd name="T49" fmla="*/ 7 h 10"/>
                  <a:gd name="T50" fmla="*/ 5 w 15"/>
                  <a:gd name="T51" fmla="*/ 7 h 10"/>
                  <a:gd name="T52" fmla="*/ 5 w 15"/>
                  <a:gd name="T53" fmla="*/ 7 h 10"/>
                  <a:gd name="T54" fmla="*/ 5 w 15"/>
                  <a:gd name="T55" fmla="*/ 7 h 10"/>
                  <a:gd name="T56" fmla="*/ 5 w 15"/>
                  <a:gd name="T57" fmla="*/ 6 h 10"/>
                  <a:gd name="T58" fmla="*/ 11 w 15"/>
                  <a:gd name="T59" fmla="*/ 3 h 10"/>
                  <a:gd name="T60" fmla="*/ 11 w 15"/>
                  <a:gd name="T61" fmla="*/ 3 h 10"/>
                  <a:gd name="T62" fmla="*/ 11 w 15"/>
                  <a:gd name="T63" fmla="*/ 3 h 10"/>
                  <a:gd name="T64" fmla="*/ 10 w 15"/>
                  <a:gd name="T6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10"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3" y="7"/>
                      <a:pt x="8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7" y="5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8" y="7"/>
                      <a:pt x="7" y="6"/>
                      <a:pt x="7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8" y="8"/>
                      <a:pt x="9" y="6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9"/>
                      <a:pt x="9" y="9"/>
                      <a:pt x="11" y="7"/>
                    </a:cubicBezTo>
                    <a:cubicBezTo>
                      <a:pt x="9" y="10"/>
                      <a:pt x="12" y="7"/>
                      <a:pt x="12" y="8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10"/>
                      <a:pt x="11" y="9"/>
                      <a:pt x="10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4" y="8"/>
                      <a:pt x="14" y="7"/>
                    </a:cubicBezTo>
                    <a:cubicBezTo>
                      <a:pt x="13" y="7"/>
                      <a:pt x="12" y="7"/>
                      <a:pt x="12" y="6"/>
                    </a:cubicBezTo>
                    <a:cubicBezTo>
                      <a:pt x="11" y="7"/>
                      <a:pt x="12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6"/>
                      <a:pt x="11" y="7"/>
                    </a:cubicBezTo>
                    <a:cubicBezTo>
                      <a:pt x="10" y="7"/>
                      <a:pt x="11" y="6"/>
                      <a:pt x="12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4"/>
                      <a:pt x="8" y="5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11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7" y="5"/>
                      <a:pt x="6" y="5"/>
                    </a:cubicBezTo>
                    <a:cubicBezTo>
                      <a:pt x="7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5"/>
                      <a:pt x="7" y="6"/>
                    </a:cubicBezTo>
                    <a:cubicBezTo>
                      <a:pt x="8" y="5"/>
                      <a:pt x="9" y="5"/>
                      <a:pt x="10" y="4"/>
                    </a:cubicBezTo>
                    <a:cubicBezTo>
                      <a:pt x="8" y="4"/>
                      <a:pt x="13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0" y="1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7"/>
                      <a:pt x="15" y="0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2" name="Freeform 268"/>
              <p:cNvSpPr>
                <a:spLocks/>
              </p:cNvSpPr>
              <p:nvPr/>
            </p:nvSpPr>
            <p:spPr bwMode="auto">
              <a:xfrm>
                <a:off x="675" y="1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3" name="Freeform 269"/>
              <p:cNvSpPr>
                <a:spLocks/>
              </p:cNvSpPr>
              <p:nvPr/>
            </p:nvSpPr>
            <p:spPr bwMode="auto">
              <a:xfrm>
                <a:off x="691" y="170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4" name="Rectangle 270"/>
              <p:cNvSpPr>
                <a:spLocks noChangeArrowheads="1"/>
              </p:cNvSpPr>
              <p:nvPr/>
            </p:nvSpPr>
            <p:spPr bwMode="auto">
              <a:xfrm>
                <a:off x="678" y="169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5" name="Rectangle 271"/>
              <p:cNvSpPr>
                <a:spLocks noChangeArrowheads="1"/>
              </p:cNvSpPr>
              <p:nvPr/>
            </p:nvSpPr>
            <p:spPr bwMode="auto">
              <a:xfrm>
                <a:off x="686" y="169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6" name="Freeform 272"/>
              <p:cNvSpPr>
                <a:spLocks/>
              </p:cNvSpPr>
              <p:nvPr/>
            </p:nvSpPr>
            <p:spPr bwMode="auto">
              <a:xfrm>
                <a:off x="691" y="1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7" name="Freeform 273"/>
              <p:cNvSpPr>
                <a:spLocks/>
              </p:cNvSpPr>
              <p:nvPr/>
            </p:nvSpPr>
            <p:spPr bwMode="auto">
              <a:xfrm>
                <a:off x="694" y="17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8" name="Freeform 274"/>
              <p:cNvSpPr>
                <a:spLocks/>
              </p:cNvSpPr>
              <p:nvPr/>
            </p:nvSpPr>
            <p:spPr bwMode="auto">
              <a:xfrm>
                <a:off x="686" y="1697"/>
                <a:ext cx="30" cy="33"/>
              </a:xfrm>
              <a:custGeom>
                <a:avLst/>
                <a:gdLst>
                  <a:gd name="T0" fmla="*/ 2 w 11"/>
                  <a:gd name="T1" fmla="*/ 5 h 12"/>
                  <a:gd name="T2" fmla="*/ 0 w 11"/>
                  <a:gd name="T3" fmla="*/ 7 h 12"/>
                  <a:gd name="T4" fmla="*/ 0 w 11"/>
                  <a:gd name="T5" fmla="*/ 8 h 12"/>
                  <a:gd name="T6" fmla="*/ 1 w 11"/>
                  <a:gd name="T7" fmla="*/ 8 h 12"/>
                  <a:gd name="T8" fmla="*/ 3 w 11"/>
                  <a:gd name="T9" fmla="*/ 9 h 12"/>
                  <a:gd name="T10" fmla="*/ 4 w 11"/>
                  <a:gd name="T11" fmla="*/ 10 h 12"/>
                  <a:gd name="T12" fmla="*/ 6 w 11"/>
                  <a:gd name="T13" fmla="*/ 9 h 12"/>
                  <a:gd name="T14" fmla="*/ 6 w 11"/>
                  <a:gd name="T15" fmla="*/ 9 h 12"/>
                  <a:gd name="T16" fmla="*/ 7 w 11"/>
                  <a:gd name="T17" fmla="*/ 10 h 12"/>
                  <a:gd name="T18" fmla="*/ 6 w 11"/>
                  <a:gd name="T19" fmla="*/ 9 h 12"/>
                  <a:gd name="T20" fmla="*/ 6 w 11"/>
                  <a:gd name="T21" fmla="*/ 8 h 12"/>
                  <a:gd name="T22" fmla="*/ 7 w 11"/>
                  <a:gd name="T23" fmla="*/ 7 h 12"/>
                  <a:gd name="T24" fmla="*/ 6 w 11"/>
                  <a:gd name="T25" fmla="*/ 6 h 12"/>
                  <a:gd name="T26" fmla="*/ 6 w 11"/>
                  <a:gd name="T27" fmla="*/ 5 h 12"/>
                  <a:gd name="T28" fmla="*/ 5 w 11"/>
                  <a:gd name="T29" fmla="*/ 4 h 12"/>
                  <a:gd name="T30" fmla="*/ 4 w 11"/>
                  <a:gd name="T31" fmla="*/ 5 h 12"/>
                  <a:gd name="T32" fmla="*/ 5 w 11"/>
                  <a:gd name="T33" fmla="*/ 4 h 12"/>
                  <a:gd name="T34" fmla="*/ 4 w 11"/>
                  <a:gd name="T35" fmla="*/ 4 h 12"/>
                  <a:gd name="T36" fmla="*/ 3 w 11"/>
                  <a:gd name="T37" fmla="*/ 2 h 12"/>
                  <a:gd name="T38" fmla="*/ 3 w 11"/>
                  <a:gd name="T39" fmla="*/ 3 h 12"/>
                  <a:gd name="T40" fmla="*/ 4 w 11"/>
                  <a:gd name="T41" fmla="*/ 2 h 12"/>
                  <a:gd name="T42" fmla="*/ 2 w 11"/>
                  <a:gd name="T43" fmla="*/ 5 h 12"/>
                  <a:gd name="T44" fmla="*/ 1 w 11"/>
                  <a:gd name="T45" fmla="*/ 5 h 12"/>
                  <a:gd name="T46" fmla="*/ 2 w 11"/>
                  <a:gd name="T47" fmla="*/ 6 h 12"/>
                  <a:gd name="T48" fmla="*/ 2 w 11"/>
                  <a:gd name="T49" fmla="*/ 6 h 12"/>
                  <a:gd name="T50" fmla="*/ 3 w 11"/>
                  <a:gd name="T51" fmla="*/ 7 h 12"/>
                  <a:gd name="T52" fmla="*/ 4 w 11"/>
                  <a:gd name="T53" fmla="*/ 7 h 12"/>
                  <a:gd name="T54" fmla="*/ 3 w 11"/>
                  <a:gd name="T55" fmla="*/ 7 h 12"/>
                  <a:gd name="T56" fmla="*/ 3 w 11"/>
                  <a:gd name="T57" fmla="*/ 7 h 12"/>
                  <a:gd name="T58" fmla="*/ 4 w 11"/>
                  <a:gd name="T59" fmla="*/ 8 h 12"/>
                  <a:gd name="T60" fmla="*/ 5 w 11"/>
                  <a:gd name="T61" fmla="*/ 8 h 12"/>
                  <a:gd name="T62" fmla="*/ 3 w 11"/>
                  <a:gd name="T63" fmla="*/ 9 h 12"/>
                  <a:gd name="T64" fmla="*/ 4 w 11"/>
                  <a:gd name="T65" fmla="*/ 9 h 12"/>
                  <a:gd name="T66" fmla="*/ 5 w 11"/>
                  <a:gd name="T67" fmla="*/ 9 h 12"/>
                  <a:gd name="T68" fmla="*/ 7 w 11"/>
                  <a:gd name="T69" fmla="*/ 7 h 12"/>
                  <a:gd name="T70" fmla="*/ 6 w 11"/>
                  <a:gd name="T71" fmla="*/ 7 h 12"/>
                  <a:gd name="T72" fmla="*/ 5 w 11"/>
                  <a:gd name="T73" fmla="*/ 6 h 12"/>
                  <a:gd name="T74" fmla="*/ 4 w 11"/>
                  <a:gd name="T75" fmla="*/ 6 h 12"/>
                  <a:gd name="T76" fmla="*/ 3 w 11"/>
                  <a:gd name="T77" fmla="*/ 8 h 12"/>
                  <a:gd name="T78" fmla="*/ 4 w 11"/>
                  <a:gd name="T7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2">
                    <a:moveTo>
                      <a:pt x="3" y="4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0" y="8"/>
                      <a:pt x="0" y="8"/>
                    </a:cubicBezTo>
                    <a:cubicBezTo>
                      <a:pt x="0" y="8"/>
                      <a:pt x="2" y="6"/>
                      <a:pt x="2" y="7"/>
                    </a:cubicBezTo>
                    <a:cubicBezTo>
                      <a:pt x="2" y="7"/>
                      <a:pt x="2" y="7"/>
                      <a:pt x="1" y="8"/>
                    </a:cubicBezTo>
                    <a:cubicBezTo>
                      <a:pt x="1" y="8"/>
                      <a:pt x="3" y="6"/>
                      <a:pt x="3" y="6"/>
                    </a:cubicBezTo>
                    <a:cubicBezTo>
                      <a:pt x="0" y="11"/>
                      <a:pt x="5" y="5"/>
                      <a:pt x="3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3" y="9"/>
                      <a:pt x="4" y="8"/>
                      <a:pt x="4" y="10"/>
                    </a:cubicBezTo>
                    <a:cubicBezTo>
                      <a:pt x="5" y="7"/>
                      <a:pt x="4" y="12"/>
                      <a:pt x="6" y="8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7" y="8"/>
                      <a:pt x="6" y="9"/>
                    </a:cubicBezTo>
                    <a:cubicBezTo>
                      <a:pt x="6" y="10"/>
                      <a:pt x="7" y="8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9"/>
                      <a:pt x="9" y="7"/>
                      <a:pt x="7" y="8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8"/>
                      <a:pt x="5" y="9"/>
                      <a:pt x="4" y="8"/>
                    </a:cubicBezTo>
                    <a:cubicBezTo>
                      <a:pt x="6" y="8"/>
                      <a:pt x="4" y="9"/>
                      <a:pt x="6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9" y="6"/>
                      <a:pt x="6" y="7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4"/>
                      <a:pt x="4" y="6"/>
                      <a:pt x="5" y="4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6" y="4"/>
                      <a:pt x="7" y="4"/>
                    </a:cubicBezTo>
                    <a:cubicBezTo>
                      <a:pt x="6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3" y="5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5" y="0"/>
                      <a:pt x="3" y="2"/>
                    </a:cubicBezTo>
                    <a:cubicBezTo>
                      <a:pt x="3" y="2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2"/>
                      <a:pt x="3" y="3"/>
                      <a:pt x="4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3" y="4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3" y="6"/>
                      <a:pt x="4" y="6"/>
                      <a:pt x="3" y="7"/>
                    </a:cubicBezTo>
                    <a:cubicBezTo>
                      <a:pt x="4" y="6"/>
                      <a:pt x="3" y="7"/>
                      <a:pt x="4" y="6"/>
                    </a:cubicBezTo>
                    <a:cubicBezTo>
                      <a:pt x="5" y="6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5" y="7"/>
                      <a:pt x="4" y="8"/>
                    </a:cubicBezTo>
                    <a:cubicBezTo>
                      <a:pt x="5" y="7"/>
                      <a:pt x="5" y="8"/>
                      <a:pt x="7" y="7"/>
                    </a:cubicBezTo>
                    <a:cubicBezTo>
                      <a:pt x="6" y="7"/>
                      <a:pt x="5" y="8"/>
                      <a:pt x="5" y="8"/>
                    </a:cubicBezTo>
                    <a:cubicBezTo>
                      <a:pt x="6" y="7"/>
                      <a:pt x="4" y="8"/>
                      <a:pt x="6" y="8"/>
                    </a:cubicBezTo>
                    <a:cubicBezTo>
                      <a:pt x="4" y="8"/>
                      <a:pt x="5" y="8"/>
                      <a:pt x="3" y="9"/>
                    </a:cubicBezTo>
                    <a:cubicBezTo>
                      <a:pt x="3" y="9"/>
                      <a:pt x="5" y="8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6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1" y="4"/>
                      <a:pt x="7" y="7"/>
                      <a:pt x="8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5"/>
                      <a:pt x="7" y="6"/>
                      <a:pt x="5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5" y="6"/>
                    </a:cubicBezTo>
                    <a:cubicBezTo>
                      <a:pt x="5" y="7"/>
                      <a:pt x="6" y="5"/>
                      <a:pt x="6" y="5"/>
                    </a:cubicBezTo>
                    <a:cubicBezTo>
                      <a:pt x="4" y="7"/>
                      <a:pt x="6" y="3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2" y="7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9" name="Freeform 275"/>
              <p:cNvSpPr>
                <a:spLocks/>
              </p:cNvSpPr>
              <p:nvPr/>
            </p:nvSpPr>
            <p:spPr bwMode="auto">
              <a:xfrm>
                <a:off x="702" y="171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0" name="Rectangle 276"/>
              <p:cNvSpPr>
                <a:spLocks noChangeArrowheads="1"/>
              </p:cNvSpPr>
              <p:nvPr/>
            </p:nvSpPr>
            <p:spPr bwMode="auto">
              <a:xfrm>
                <a:off x="702" y="1714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1" name="Freeform 277"/>
              <p:cNvSpPr>
                <a:spLocks/>
              </p:cNvSpPr>
              <p:nvPr/>
            </p:nvSpPr>
            <p:spPr bwMode="auto">
              <a:xfrm>
                <a:off x="691" y="170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2" name="Rectangle 278"/>
              <p:cNvSpPr>
                <a:spLocks noChangeArrowheads="1"/>
              </p:cNvSpPr>
              <p:nvPr/>
            </p:nvSpPr>
            <p:spPr bwMode="auto">
              <a:xfrm>
                <a:off x="691" y="1708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3" name="Freeform 279"/>
              <p:cNvSpPr>
                <a:spLocks/>
              </p:cNvSpPr>
              <p:nvPr/>
            </p:nvSpPr>
            <p:spPr bwMode="auto">
              <a:xfrm>
                <a:off x="664" y="1697"/>
                <a:ext cx="27" cy="22"/>
              </a:xfrm>
              <a:custGeom>
                <a:avLst/>
                <a:gdLst>
                  <a:gd name="T0" fmla="*/ 4 w 10"/>
                  <a:gd name="T1" fmla="*/ 1 h 8"/>
                  <a:gd name="T2" fmla="*/ 2 w 10"/>
                  <a:gd name="T3" fmla="*/ 2 h 8"/>
                  <a:gd name="T4" fmla="*/ 3 w 10"/>
                  <a:gd name="T5" fmla="*/ 1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5 h 8"/>
                  <a:gd name="T12" fmla="*/ 6 w 10"/>
                  <a:gd name="T13" fmla="*/ 4 h 8"/>
                  <a:gd name="T14" fmla="*/ 4 w 10"/>
                  <a:gd name="T15" fmla="*/ 6 h 8"/>
                  <a:gd name="T16" fmla="*/ 6 w 10"/>
                  <a:gd name="T17" fmla="*/ 6 h 8"/>
                  <a:gd name="T18" fmla="*/ 6 w 10"/>
                  <a:gd name="T19" fmla="*/ 5 h 8"/>
                  <a:gd name="T20" fmla="*/ 6 w 10"/>
                  <a:gd name="T21" fmla="*/ 6 h 8"/>
                  <a:gd name="T22" fmla="*/ 6 w 10"/>
                  <a:gd name="T23" fmla="*/ 5 h 8"/>
                  <a:gd name="T24" fmla="*/ 7 w 10"/>
                  <a:gd name="T25" fmla="*/ 6 h 8"/>
                  <a:gd name="T26" fmla="*/ 6 w 10"/>
                  <a:gd name="T27" fmla="*/ 6 h 8"/>
                  <a:gd name="T28" fmla="*/ 7 w 10"/>
                  <a:gd name="T29" fmla="*/ 6 h 8"/>
                  <a:gd name="T30" fmla="*/ 6 w 10"/>
                  <a:gd name="T31" fmla="*/ 7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9 w 10"/>
                  <a:gd name="T43" fmla="*/ 4 h 8"/>
                  <a:gd name="T44" fmla="*/ 9 w 10"/>
                  <a:gd name="T45" fmla="*/ 3 h 8"/>
                  <a:gd name="T46" fmla="*/ 9 w 10"/>
                  <a:gd name="T47" fmla="*/ 3 h 8"/>
                  <a:gd name="T48" fmla="*/ 8 w 10"/>
                  <a:gd name="T49" fmla="*/ 3 h 8"/>
                  <a:gd name="T50" fmla="*/ 8 w 10"/>
                  <a:gd name="T51" fmla="*/ 4 h 8"/>
                  <a:gd name="T52" fmla="*/ 6 w 10"/>
                  <a:gd name="T53" fmla="*/ 5 h 8"/>
                  <a:gd name="T54" fmla="*/ 6 w 10"/>
                  <a:gd name="T55" fmla="*/ 5 h 8"/>
                  <a:gd name="T56" fmla="*/ 7 w 10"/>
                  <a:gd name="T57" fmla="*/ 4 h 8"/>
                  <a:gd name="T58" fmla="*/ 7 w 10"/>
                  <a:gd name="T59" fmla="*/ 4 h 8"/>
                  <a:gd name="T60" fmla="*/ 8 w 10"/>
                  <a:gd name="T61" fmla="*/ 2 h 8"/>
                  <a:gd name="T62" fmla="*/ 6 w 10"/>
                  <a:gd name="T63" fmla="*/ 4 h 8"/>
                  <a:gd name="T64" fmla="*/ 5 w 10"/>
                  <a:gd name="T65" fmla="*/ 3 h 8"/>
                  <a:gd name="T66" fmla="*/ 6 w 10"/>
                  <a:gd name="T67" fmla="*/ 2 h 8"/>
                  <a:gd name="T68" fmla="*/ 5 w 10"/>
                  <a:gd name="T69" fmla="*/ 3 h 8"/>
                  <a:gd name="T70" fmla="*/ 5 w 10"/>
                  <a:gd name="T71" fmla="*/ 2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4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2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2" y="7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7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6" y="6"/>
                      <a:pt x="7" y="6"/>
                      <a:pt x="6" y="6"/>
                    </a:cubicBezTo>
                    <a:cubicBezTo>
                      <a:pt x="6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7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10" y="4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5"/>
                      <a:pt x="7" y="5"/>
                    </a:cubicBezTo>
                    <a:cubicBezTo>
                      <a:pt x="8" y="4"/>
                      <a:pt x="8" y="5"/>
                      <a:pt x="9" y="4"/>
                    </a:cubicBezTo>
                    <a:cubicBezTo>
                      <a:pt x="10" y="2"/>
                      <a:pt x="7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7" y="3"/>
                      <a:pt x="6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4" name="Freeform 280"/>
              <p:cNvSpPr>
                <a:spLocks/>
              </p:cNvSpPr>
              <p:nvPr/>
            </p:nvSpPr>
            <p:spPr bwMode="auto">
              <a:xfrm>
                <a:off x="664" y="1697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5" name="Freeform 281"/>
              <p:cNvSpPr>
                <a:spLocks/>
              </p:cNvSpPr>
              <p:nvPr/>
            </p:nvSpPr>
            <p:spPr bwMode="auto">
              <a:xfrm>
                <a:off x="653" y="1678"/>
                <a:ext cx="19" cy="22"/>
              </a:xfrm>
              <a:custGeom>
                <a:avLst/>
                <a:gdLst>
                  <a:gd name="T0" fmla="*/ 3 w 7"/>
                  <a:gd name="T1" fmla="*/ 4 h 8"/>
                  <a:gd name="T2" fmla="*/ 2 w 7"/>
                  <a:gd name="T3" fmla="*/ 3 h 8"/>
                  <a:gd name="T4" fmla="*/ 2 w 7"/>
                  <a:gd name="T5" fmla="*/ 7 h 8"/>
                  <a:gd name="T6" fmla="*/ 4 w 7"/>
                  <a:gd name="T7" fmla="*/ 7 h 8"/>
                  <a:gd name="T8" fmla="*/ 3 w 7"/>
                  <a:gd name="T9" fmla="*/ 7 h 8"/>
                  <a:gd name="T10" fmla="*/ 5 w 7"/>
                  <a:gd name="T11" fmla="*/ 7 h 8"/>
                  <a:gd name="T12" fmla="*/ 4 w 7"/>
                  <a:gd name="T13" fmla="*/ 7 h 8"/>
                  <a:gd name="T14" fmla="*/ 5 w 7"/>
                  <a:gd name="T15" fmla="*/ 7 h 8"/>
                  <a:gd name="T16" fmla="*/ 5 w 7"/>
                  <a:gd name="T17" fmla="*/ 7 h 8"/>
                  <a:gd name="T18" fmla="*/ 6 w 7"/>
                  <a:gd name="T19" fmla="*/ 6 h 8"/>
                  <a:gd name="T20" fmla="*/ 3 w 7"/>
                  <a:gd name="T21" fmla="*/ 6 h 8"/>
                  <a:gd name="T22" fmla="*/ 5 w 7"/>
                  <a:gd name="T23" fmla="*/ 5 h 8"/>
                  <a:gd name="T24" fmla="*/ 5 w 7"/>
                  <a:gd name="T25" fmla="*/ 4 h 8"/>
                  <a:gd name="T26" fmla="*/ 5 w 7"/>
                  <a:gd name="T27" fmla="*/ 5 h 8"/>
                  <a:gd name="T28" fmla="*/ 4 w 7"/>
                  <a:gd name="T29" fmla="*/ 5 h 8"/>
                  <a:gd name="T30" fmla="*/ 5 w 7"/>
                  <a:gd name="T31" fmla="*/ 4 h 8"/>
                  <a:gd name="T32" fmla="*/ 4 w 7"/>
                  <a:gd name="T33" fmla="*/ 2 h 8"/>
                  <a:gd name="T34" fmla="*/ 2 w 7"/>
                  <a:gd name="T35" fmla="*/ 1 h 8"/>
                  <a:gd name="T36" fmla="*/ 4 w 7"/>
                  <a:gd name="T37" fmla="*/ 2 h 8"/>
                  <a:gd name="T38" fmla="*/ 4 w 7"/>
                  <a:gd name="T39" fmla="*/ 1 h 8"/>
                  <a:gd name="T40" fmla="*/ 1 w 7"/>
                  <a:gd name="T41" fmla="*/ 0 h 8"/>
                  <a:gd name="T42" fmla="*/ 3 w 7"/>
                  <a:gd name="T4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8">
                    <a:moveTo>
                      <a:pt x="3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3" y="6"/>
                      <a:pt x="2" y="7"/>
                    </a:cubicBezTo>
                    <a:cubicBezTo>
                      <a:pt x="2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8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3" y="7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5" y="5"/>
                      <a:pt x="5" y="4"/>
                    </a:cubicBezTo>
                    <a:cubicBezTo>
                      <a:pt x="4" y="4"/>
                      <a:pt x="3" y="2"/>
                      <a:pt x="4" y="2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6" name="Rectangle 282"/>
              <p:cNvSpPr>
                <a:spLocks noChangeArrowheads="1"/>
              </p:cNvSpPr>
              <p:nvPr/>
            </p:nvSpPr>
            <p:spPr bwMode="auto">
              <a:xfrm>
                <a:off x="659" y="168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7" name="Freeform 283"/>
              <p:cNvSpPr>
                <a:spLocks/>
              </p:cNvSpPr>
              <p:nvPr/>
            </p:nvSpPr>
            <p:spPr bwMode="auto">
              <a:xfrm>
                <a:off x="798" y="166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8" name="Freeform 284"/>
              <p:cNvSpPr>
                <a:spLocks/>
              </p:cNvSpPr>
              <p:nvPr/>
            </p:nvSpPr>
            <p:spPr bwMode="auto">
              <a:xfrm>
                <a:off x="787" y="1662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2 w 5"/>
                  <a:gd name="T7" fmla="*/ 1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3" y="2"/>
                      <a:pt x="5" y="2"/>
                    </a:cubicBezTo>
                    <a:cubicBezTo>
                      <a:pt x="5" y="2"/>
                      <a:pt x="4" y="1"/>
                      <a:pt x="2" y="1"/>
                    </a:cubicBezTo>
                    <a:cubicBezTo>
                      <a:pt x="2" y="1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9" name="Freeform 285"/>
              <p:cNvSpPr>
                <a:spLocks/>
              </p:cNvSpPr>
              <p:nvPr/>
            </p:nvSpPr>
            <p:spPr bwMode="auto">
              <a:xfrm>
                <a:off x="792" y="1665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0" name="Freeform 286"/>
              <p:cNvSpPr>
                <a:spLocks/>
              </p:cNvSpPr>
              <p:nvPr/>
            </p:nvSpPr>
            <p:spPr bwMode="auto">
              <a:xfrm>
                <a:off x="792" y="1665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1" name="Freeform 287"/>
              <p:cNvSpPr>
                <a:spLocks/>
              </p:cNvSpPr>
              <p:nvPr/>
            </p:nvSpPr>
            <p:spPr bwMode="auto">
              <a:xfrm>
                <a:off x="795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2" name="Freeform 288"/>
              <p:cNvSpPr>
                <a:spLocks/>
              </p:cNvSpPr>
              <p:nvPr/>
            </p:nvSpPr>
            <p:spPr bwMode="auto">
              <a:xfrm>
                <a:off x="787" y="1665"/>
                <a:ext cx="11" cy="5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2 h 2"/>
                  <a:gd name="T4" fmla="*/ 3 w 4"/>
                  <a:gd name="T5" fmla="*/ 2 h 2"/>
                  <a:gd name="T6" fmla="*/ 1 w 4"/>
                  <a:gd name="T7" fmla="*/ 1 h 2"/>
                  <a:gd name="T8" fmla="*/ 2 w 4"/>
                  <a:gd name="T9" fmla="*/ 1 h 2"/>
                  <a:gd name="T10" fmla="*/ 0 w 4"/>
                  <a:gd name="T11" fmla="*/ 0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3" name="Freeform 289"/>
              <p:cNvSpPr>
                <a:spLocks/>
              </p:cNvSpPr>
              <p:nvPr/>
            </p:nvSpPr>
            <p:spPr bwMode="auto">
              <a:xfrm>
                <a:off x="792" y="166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4" name="Freeform 290"/>
              <p:cNvSpPr>
                <a:spLocks/>
              </p:cNvSpPr>
              <p:nvPr/>
            </p:nvSpPr>
            <p:spPr bwMode="auto">
              <a:xfrm>
                <a:off x="792" y="166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5" name="Freeform 291"/>
              <p:cNvSpPr>
                <a:spLocks/>
              </p:cNvSpPr>
              <p:nvPr/>
            </p:nvSpPr>
            <p:spPr bwMode="auto">
              <a:xfrm>
                <a:off x="784" y="1665"/>
                <a:ext cx="11" cy="5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1 h 2"/>
                  <a:gd name="T4" fmla="*/ 0 w 4"/>
                  <a:gd name="T5" fmla="*/ 0 h 2"/>
                  <a:gd name="T6" fmla="*/ 1 w 4"/>
                  <a:gd name="T7" fmla="*/ 1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1"/>
                      <a:pt x="4" y="2"/>
                      <a:pt x="3" y="1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6" name="Freeform 292"/>
              <p:cNvSpPr>
                <a:spLocks/>
              </p:cNvSpPr>
              <p:nvPr/>
            </p:nvSpPr>
            <p:spPr bwMode="auto">
              <a:xfrm>
                <a:off x="781" y="16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7" name="Freeform 293"/>
              <p:cNvSpPr>
                <a:spLocks/>
              </p:cNvSpPr>
              <p:nvPr/>
            </p:nvSpPr>
            <p:spPr bwMode="auto">
              <a:xfrm>
                <a:off x="779" y="1665"/>
                <a:ext cx="10" cy="8"/>
              </a:xfrm>
              <a:custGeom>
                <a:avLst/>
                <a:gdLst>
                  <a:gd name="T0" fmla="*/ 3 w 4"/>
                  <a:gd name="T1" fmla="*/ 3 h 3"/>
                  <a:gd name="T2" fmla="*/ 2 w 4"/>
                  <a:gd name="T3" fmla="*/ 1 h 3"/>
                  <a:gd name="T4" fmla="*/ 3 w 4"/>
                  <a:gd name="T5" fmla="*/ 2 h 3"/>
                  <a:gd name="T6" fmla="*/ 3 w 4"/>
                  <a:gd name="T7" fmla="*/ 1 h 3"/>
                  <a:gd name="T8" fmla="*/ 4 w 4"/>
                  <a:gd name="T9" fmla="*/ 3 h 3"/>
                  <a:gd name="T10" fmla="*/ 3 w 4"/>
                  <a:gd name="T11" fmla="*/ 1 h 3"/>
                  <a:gd name="T12" fmla="*/ 4 w 4"/>
                  <a:gd name="T13" fmla="*/ 2 h 3"/>
                  <a:gd name="T14" fmla="*/ 2 w 4"/>
                  <a:gd name="T15" fmla="*/ 1 h 3"/>
                  <a:gd name="T16" fmla="*/ 2 w 4"/>
                  <a:gd name="T17" fmla="*/ 1 h 3"/>
                  <a:gd name="T18" fmla="*/ 1 w 4"/>
                  <a:gd name="T19" fmla="*/ 0 h 3"/>
                  <a:gd name="T20" fmla="*/ 0 w 4"/>
                  <a:gd name="T21" fmla="*/ 0 h 3"/>
                  <a:gd name="T22" fmla="*/ 3 w 4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3" y="1"/>
                    </a:cubicBezTo>
                    <a:cubicBezTo>
                      <a:pt x="4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4" y="2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8" name="Freeform 294"/>
              <p:cNvSpPr>
                <a:spLocks/>
              </p:cNvSpPr>
              <p:nvPr/>
            </p:nvSpPr>
            <p:spPr bwMode="auto">
              <a:xfrm>
                <a:off x="781" y="166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9" name="Freeform 295"/>
              <p:cNvSpPr>
                <a:spLocks/>
              </p:cNvSpPr>
              <p:nvPr/>
            </p:nvSpPr>
            <p:spPr bwMode="auto">
              <a:xfrm>
                <a:off x="776" y="1665"/>
                <a:ext cx="11" cy="10"/>
              </a:xfrm>
              <a:custGeom>
                <a:avLst/>
                <a:gdLst>
                  <a:gd name="T0" fmla="*/ 4 w 4"/>
                  <a:gd name="T1" fmla="*/ 4 h 4"/>
                  <a:gd name="T2" fmla="*/ 3 w 4"/>
                  <a:gd name="T3" fmla="*/ 3 h 4"/>
                  <a:gd name="T4" fmla="*/ 4 w 4"/>
                  <a:gd name="T5" fmla="*/ 3 h 4"/>
                  <a:gd name="T6" fmla="*/ 3 w 4"/>
                  <a:gd name="T7" fmla="*/ 2 h 4"/>
                  <a:gd name="T8" fmla="*/ 3 w 4"/>
                  <a:gd name="T9" fmla="*/ 3 h 4"/>
                  <a:gd name="T10" fmla="*/ 1 w 4"/>
                  <a:gd name="T11" fmla="*/ 1 h 4"/>
                  <a:gd name="T12" fmla="*/ 2 w 4"/>
                  <a:gd name="T13" fmla="*/ 2 h 4"/>
                  <a:gd name="T14" fmla="*/ 2 w 4"/>
                  <a:gd name="T15" fmla="*/ 2 h 4"/>
                  <a:gd name="T16" fmla="*/ 2 w 4"/>
                  <a:gd name="T17" fmla="*/ 3 h 4"/>
                  <a:gd name="T18" fmla="*/ 3 w 4"/>
                  <a:gd name="T19" fmla="*/ 3 h 4"/>
                  <a:gd name="T20" fmla="*/ 4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1" y="1"/>
                      <a:pt x="3" y="3"/>
                      <a:pt x="3" y="3"/>
                    </a:cubicBezTo>
                    <a:cubicBezTo>
                      <a:pt x="3" y="3"/>
                      <a:pt x="3" y="2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0" name="Freeform 296"/>
              <p:cNvSpPr>
                <a:spLocks/>
              </p:cNvSpPr>
              <p:nvPr/>
            </p:nvSpPr>
            <p:spPr bwMode="auto">
              <a:xfrm>
                <a:off x="787" y="167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1" name="Freeform 297"/>
              <p:cNvSpPr>
                <a:spLocks/>
              </p:cNvSpPr>
              <p:nvPr/>
            </p:nvSpPr>
            <p:spPr bwMode="auto">
              <a:xfrm>
                <a:off x="781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2" name="Freeform 298"/>
              <p:cNvSpPr>
                <a:spLocks/>
              </p:cNvSpPr>
              <p:nvPr/>
            </p:nvSpPr>
            <p:spPr bwMode="auto">
              <a:xfrm>
                <a:off x="784" y="167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3" name="Freeform 299"/>
              <p:cNvSpPr>
                <a:spLocks/>
              </p:cNvSpPr>
              <p:nvPr/>
            </p:nvSpPr>
            <p:spPr bwMode="auto">
              <a:xfrm>
                <a:off x="765" y="1670"/>
                <a:ext cx="24" cy="22"/>
              </a:xfrm>
              <a:custGeom>
                <a:avLst/>
                <a:gdLst>
                  <a:gd name="T0" fmla="*/ 0 w 9"/>
                  <a:gd name="T1" fmla="*/ 5 h 8"/>
                  <a:gd name="T2" fmla="*/ 1 w 9"/>
                  <a:gd name="T3" fmla="*/ 6 h 8"/>
                  <a:gd name="T4" fmla="*/ 2 w 9"/>
                  <a:gd name="T5" fmla="*/ 7 h 8"/>
                  <a:gd name="T6" fmla="*/ 4 w 9"/>
                  <a:gd name="T7" fmla="*/ 8 h 8"/>
                  <a:gd name="T8" fmla="*/ 4 w 9"/>
                  <a:gd name="T9" fmla="*/ 7 h 8"/>
                  <a:gd name="T10" fmla="*/ 4 w 9"/>
                  <a:gd name="T11" fmla="*/ 8 h 8"/>
                  <a:gd name="T12" fmla="*/ 5 w 9"/>
                  <a:gd name="T13" fmla="*/ 7 h 8"/>
                  <a:gd name="T14" fmla="*/ 5 w 9"/>
                  <a:gd name="T15" fmla="*/ 6 h 8"/>
                  <a:gd name="T16" fmla="*/ 7 w 9"/>
                  <a:gd name="T17" fmla="*/ 4 h 8"/>
                  <a:gd name="T18" fmla="*/ 6 w 9"/>
                  <a:gd name="T19" fmla="*/ 2 h 8"/>
                  <a:gd name="T20" fmla="*/ 7 w 9"/>
                  <a:gd name="T21" fmla="*/ 3 h 8"/>
                  <a:gd name="T22" fmla="*/ 7 w 9"/>
                  <a:gd name="T23" fmla="*/ 3 h 8"/>
                  <a:gd name="T24" fmla="*/ 8 w 9"/>
                  <a:gd name="T25" fmla="*/ 3 h 8"/>
                  <a:gd name="T26" fmla="*/ 6 w 9"/>
                  <a:gd name="T27" fmla="*/ 1 h 8"/>
                  <a:gd name="T28" fmla="*/ 8 w 9"/>
                  <a:gd name="T29" fmla="*/ 3 h 8"/>
                  <a:gd name="T30" fmla="*/ 7 w 9"/>
                  <a:gd name="T31" fmla="*/ 2 h 8"/>
                  <a:gd name="T32" fmla="*/ 5 w 9"/>
                  <a:gd name="T33" fmla="*/ 1 h 8"/>
                  <a:gd name="T34" fmla="*/ 5 w 9"/>
                  <a:gd name="T35" fmla="*/ 0 h 8"/>
                  <a:gd name="T36" fmla="*/ 6 w 9"/>
                  <a:gd name="T37" fmla="*/ 3 h 8"/>
                  <a:gd name="T38" fmla="*/ 5 w 9"/>
                  <a:gd name="T39" fmla="*/ 2 h 8"/>
                  <a:gd name="T40" fmla="*/ 3 w 9"/>
                  <a:gd name="T41" fmla="*/ 2 h 8"/>
                  <a:gd name="T42" fmla="*/ 4 w 9"/>
                  <a:gd name="T43" fmla="*/ 4 h 8"/>
                  <a:gd name="T44" fmla="*/ 4 w 9"/>
                  <a:gd name="T45" fmla="*/ 4 h 8"/>
                  <a:gd name="T46" fmla="*/ 4 w 9"/>
                  <a:gd name="T47" fmla="*/ 4 h 8"/>
                  <a:gd name="T48" fmla="*/ 3 w 9"/>
                  <a:gd name="T49" fmla="*/ 4 h 8"/>
                  <a:gd name="T50" fmla="*/ 5 w 9"/>
                  <a:gd name="T51" fmla="*/ 6 h 8"/>
                  <a:gd name="T52" fmla="*/ 2 w 9"/>
                  <a:gd name="T53" fmla="*/ 4 h 8"/>
                  <a:gd name="T54" fmla="*/ 3 w 9"/>
                  <a:gd name="T55" fmla="*/ 4 h 8"/>
                  <a:gd name="T56" fmla="*/ 4 w 9"/>
                  <a:gd name="T57" fmla="*/ 5 h 8"/>
                  <a:gd name="T58" fmla="*/ 2 w 9"/>
                  <a:gd name="T59" fmla="*/ 4 h 8"/>
                  <a:gd name="T60" fmla="*/ 3 w 9"/>
                  <a:gd name="T61" fmla="*/ 5 h 8"/>
                  <a:gd name="T62" fmla="*/ 4 w 9"/>
                  <a:gd name="T63" fmla="*/ 6 h 8"/>
                  <a:gd name="T64" fmla="*/ 3 w 9"/>
                  <a:gd name="T65" fmla="*/ 6 h 8"/>
                  <a:gd name="T66" fmla="*/ 1 w 9"/>
                  <a:gd name="T67" fmla="*/ 4 h 8"/>
                  <a:gd name="T68" fmla="*/ 0 w 9"/>
                  <a:gd name="T69" fmla="*/ 4 h 8"/>
                  <a:gd name="T70" fmla="*/ 2 w 9"/>
                  <a:gd name="T71" fmla="*/ 6 h 8"/>
                  <a:gd name="T72" fmla="*/ 0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2"/>
                      <a:pt x="7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4"/>
                      <a:pt x="7" y="3"/>
                      <a:pt x="8" y="3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7" y="3"/>
                      <a:pt x="6" y="1"/>
                      <a:pt x="8" y="3"/>
                    </a:cubicBezTo>
                    <a:cubicBezTo>
                      <a:pt x="9" y="3"/>
                      <a:pt x="6" y="1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0"/>
                      <a:pt x="6" y="1"/>
                      <a:pt x="5" y="0"/>
                    </a:cubicBezTo>
                    <a:cubicBezTo>
                      <a:pt x="4" y="0"/>
                      <a:pt x="6" y="2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3" y="2"/>
                    </a:cubicBezTo>
                    <a:cubicBezTo>
                      <a:pt x="4" y="3"/>
                      <a:pt x="2" y="2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4" y="6"/>
                      <a:pt x="3" y="4"/>
                      <a:pt x="2" y="4"/>
                    </a:cubicBezTo>
                    <a:cubicBezTo>
                      <a:pt x="1" y="4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2" y="6"/>
                      <a:pt x="3" y="6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4" name="Freeform 300"/>
              <p:cNvSpPr>
                <a:spLocks/>
              </p:cNvSpPr>
              <p:nvPr/>
            </p:nvSpPr>
            <p:spPr bwMode="auto">
              <a:xfrm>
                <a:off x="765" y="167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5" name="Freeform 301"/>
              <p:cNvSpPr>
                <a:spLocks/>
              </p:cNvSpPr>
              <p:nvPr/>
            </p:nvSpPr>
            <p:spPr bwMode="auto">
              <a:xfrm>
                <a:off x="765" y="16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6" name="Rectangle 302"/>
              <p:cNvSpPr>
                <a:spLocks noChangeArrowheads="1"/>
              </p:cNvSpPr>
              <p:nvPr/>
            </p:nvSpPr>
            <p:spPr bwMode="auto">
              <a:xfrm>
                <a:off x="779" y="168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7" name="Freeform 303"/>
              <p:cNvSpPr>
                <a:spLocks/>
              </p:cNvSpPr>
              <p:nvPr/>
            </p:nvSpPr>
            <p:spPr bwMode="auto">
              <a:xfrm>
                <a:off x="768" y="16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8" name="Freeform 304"/>
              <p:cNvSpPr>
                <a:spLocks/>
              </p:cNvSpPr>
              <p:nvPr/>
            </p:nvSpPr>
            <p:spPr bwMode="auto">
              <a:xfrm>
                <a:off x="770" y="167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9" name="Freeform 305"/>
              <p:cNvSpPr>
                <a:spLocks/>
              </p:cNvSpPr>
              <p:nvPr/>
            </p:nvSpPr>
            <p:spPr bwMode="auto">
              <a:xfrm>
                <a:off x="765" y="16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0" name="Freeform 306"/>
              <p:cNvSpPr>
                <a:spLocks/>
              </p:cNvSpPr>
              <p:nvPr/>
            </p:nvSpPr>
            <p:spPr bwMode="auto">
              <a:xfrm>
                <a:off x="759" y="1686"/>
                <a:ext cx="17" cy="17"/>
              </a:xfrm>
              <a:custGeom>
                <a:avLst/>
                <a:gdLst>
                  <a:gd name="T0" fmla="*/ 3 w 6"/>
                  <a:gd name="T1" fmla="*/ 6 h 6"/>
                  <a:gd name="T2" fmla="*/ 4 w 6"/>
                  <a:gd name="T3" fmla="*/ 6 h 6"/>
                  <a:gd name="T4" fmla="*/ 2 w 6"/>
                  <a:gd name="T5" fmla="*/ 3 h 6"/>
                  <a:gd name="T6" fmla="*/ 4 w 6"/>
                  <a:gd name="T7" fmla="*/ 5 h 6"/>
                  <a:gd name="T8" fmla="*/ 4 w 6"/>
                  <a:gd name="T9" fmla="*/ 3 h 6"/>
                  <a:gd name="T10" fmla="*/ 5 w 6"/>
                  <a:gd name="T11" fmla="*/ 3 h 6"/>
                  <a:gd name="T12" fmla="*/ 3 w 6"/>
                  <a:gd name="T13" fmla="*/ 1 h 6"/>
                  <a:gd name="T14" fmla="*/ 5 w 6"/>
                  <a:gd name="T15" fmla="*/ 3 h 6"/>
                  <a:gd name="T16" fmla="*/ 6 w 6"/>
                  <a:gd name="T17" fmla="*/ 4 h 6"/>
                  <a:gd name="T18" fmla="*/ 5 w 6"/>
                  <a:gd name="T19" fmla="*/ 2 h 6"/>
                  <a:gd name="T20" fmla="*/ 4 w 6"/>
                  <a:gd name="T21" fmla="*/ 1 h 6"/>
                  <a:gd name="T22" fmla="*/ 3 w 6"/>
                  <a:gd name="T23" fmla="*/ 0 h 6"/>
                  <a:gd name="T24" fmla="*/ 3 w 6"/>
                  <a:gd name="T25" fmla="*/ 1 h 6"/>
                  <a:gd name="T26" fmla="*/ 2 w 6"/>
                  <a:gd name="T27" fmla="*/ 0 h 6"/>
                  <a:gd name="T28" fmla="*/ 3 w 6"/>
                  <a:gd name="T29" fmla="*/ 1 h 6"/>
                  <a:gd name="T30" fmla="*/ 2 w 6"/>
                  <a:gd name="T31" fmla="*/ 0 h 6"/>
                  <a:gd name="T32" fmla="*/ 2 w 6"/>
                  <a:gd name="T33" fmla="*/ 1 h 6"/>
                  <a:gd name="T34" fmla="*/ 2 w 6"/>
                  <a:gd name="T35" fmla="*/ 1 h 6"/>
                  <a:gd name="T36" fmla="*/ 3 w 6"/>
                  <a:gd name="T37" fmla="*/ 2 h 6"/>
                  <a:gd name="T38" fmla="*/ 2 w 6"/>
                  <a:gd name="T39" fmla="*/ 1 h 6"/>
                  <a:gd name="T40" fmla="*/ 3 w 6"/>
                  <a:gd name="T41" fmla="*/ 2 h 6"/>
                  <a:gd name="T42" fmla="*/ 1 w 6"/>
                  <a:gd name="T43" fmla="*/ 1 h 6"/>
                  <a:gd name="T44" fmla="*/ 2 w 6"/>
                  <a:gd name="T45" fmla="*/ 2 h 6"/>
                  <a:gd name="T46" fmla="*/ 1 w 6"/>
                  <a:gd name="T47" fmla="*/ 1 h 6"/>
                  <a:gd name="T48" fmla="*/ 3 w 6"/>
                  <a:gd name="T49" fmla="*/ 3 h 6"/>
                  <a:gd name="T50" fmla="*/ 1 w 6"/>
                  <a:gd name="T51" fmla="*/ 2 h 6"/>
                  <a:gd name="T52" fmla="*/ 1 w 6"/>
                  <a:gd name="T53" fmla="*/ 2 h 6"/>
                  <a:gd name="T54" fmla="*/ 1 w 6"/>
                  <a:gd name="T55" fmla="*/ 2 h 6"/>
                  <a:gd name="T56" fmla="*/ 1 w 6"/>
                  <a:gd name="T57" fmla="*/ 3 h 6"/>
                  <a:gd name="T58" fmla="*/ 2 w 6"/>
                  <a:gd name="T59" fmla="*/ 3 h 6"/>
                  <a:gd name="T60" fmla="*/ 2 w 6"/>
                  <a:gd name="T61" fmla="*/ 4 h 6"/>
                  <a:gd name="T62" fmla="*/ 2 w 6"/>
                  <a:gd name="T63" fmla="*/ 4 h 6"/>
                  <a:gd name="T64" fmla="*/ 3 w 6"/>
                  <a:gd name="T65" fmla="*/ 5 h 6"/>
                  <a:gd name="T66" fmla="*/ 2 w 6"/>
                  <a:gd name="T67" fmla="*/ 4 h 6"/>
                  <a:gd name="T68" fmla="*/ 3 w 6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2" y="0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2"/>
                      <a:pt x="3" y="4"/>
                      <a:pt x="1" y="2"/>
                    </a:cubicBezTo>
                    <a:cubicBezTo>
                      <a:pt x="1" y="2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3" y="5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1" name="Freeform 307"/>
              <p:cNvSpPr>
                <a:spLocks/>
              </p:cNvSpPr>
              <p:nvPr/>
            </p:nvSpPr>
            <p:spPr bwMode="auto">
              <a:xfrm>
                <a:off x="765" y="168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2" name="Freeform 308"/>
              <p:cNvSpPr>
                <a:spLocks/>
              </p:cNvSpPr>
              <p:nvPr/>
            </p:nvSpPr>
            <p:spPr bwMode="auto">
              <a:xfrm>
                <a:off x="754" y="1689"/>
                <a:ext cx="14" cy="22"/>
              </a:xfrm>
              <a:custGeom>
                <a:avLst/>
                <a:gdLst>
                  <a:gd name="T0" fmla="*/ 3 w 5"/>
                  <a:gd name="T1" fmla="*/ 4 h 8"/>
                  <a:gd name="T2" fmla="*/ 1 w 5"/>
                  <a:gd name="T3" fmla="*/ 2 h 8"/>
                  <a:gd name="T4" fmla="*/ 4 w 5"/>
                  <a:gd name="T5" fmla="*/ 5 h 8"/>
                  <a:gd name="T6" fmla="*/ 4 w 5"/>
                  <a:gd name="T7" fmla="*/ 6 h 8"/>
                  <a:gd name="T8" fmla="*/ 2 w 5"/>
                  <a:gd name="T9" fmla="*/ 3 h 8"/>
                  <a:gd name="T10" fmla="*/ 1 w 5"/>
                  <a:gd name="T11" fmla="*/ 3 h 8"/>
                  <a:gd name="T12" fmla="*/ 3 w 5"/>
                  <a:gd name="T13" fmla="*/ 5 h 8"/>
                  <a:gd name="T14" fmla="*/ 3 w 5"/>
                  <a:gd name="T15" fmla="*/ 6 h 8"/>
                  <a:gd name="T16" fmla="*/ 3 w 5"/>
                  <a:gd name="T17" fmla="*/ 5 h 8"/>
                  <a:gd name="T18" fmla="*/ 1 w 5"/>
                  <a:gd name="T19" fmla="*/ 4 h 8"/>
                  <a:gd name="T20" fmla="*/ 4 w 5"/>
                  <a:gd name="T21" fmla="*/ 8 h 8"/>
                  <a:gd name="T22" fmla="*/ 4 w 5"/>
                  <a:gd name="T23" fmla="*/ 8 h 8"/>
                  <a:gd name="T24" fmla="*/ 3 w 5"/>
                  <a:gd name="T25" fmla="*/ 6 h 8"/>
                  <a:gd name="T26" fmla="*/ 3 w 5"/>
                  <a:gd name="T27" fmla="*/ 6 h 8"/>
                  <a:gd name="T28" fmla="*/ 4 w 5"/>
                  <a:gd name="T29" fmla="*/ 7 h 8"/>
                  <a:gd name="T30" fmla="*/ 5 w 5"/>
                  <a:gd name="T31" fmla="*/ 6 h 8"/>
                  <a:gd name="T32" fmla="*/ 5 w 5"/>
                  <a:gd name="T33" fmla="*/ 6 h 8"/>
                  <a:gd name="T34" fmla="*/ 4 w 5"/>
                  <a:gd name="T35" fmla="*/ 5 h 8"/>
                  <a:gd name="T36" fmla="*/ 3 w 5"/>
                  <a:gd name="T37" fmla="*/ 3 h 8"/>
                  <a:gd name="T38" fmla="*/ 3 w 5"/>
                  <a:gd name="T39" fmla="*/ 4 h 8"/>
                  <a:gd name="T40" fmla="*/ 2 w 5"/>
                  <a:gd name="T41" fmla="*/ 2 h 8"/>
                  <a:gd name="T42" fmla="*/ 1 w 5"/>
                  <a:gd name="T43" fmla="*/ 1 h 8"/>
                  <a:gd name="T44" fmla="*/ 1 w 5"/>
                  <a:gd name="T45" fmla="*/ 1 h 8"/>
                  <a:gd name="T46" fmla="*/ 3 w 5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5"/>
                      <a:pt x="2" y="6"/>
                      <a:pt x="4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2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3" name="Rectangle 309"/>
              <p:cNvSpPr>
                <a:spLocks noChangeArrowheads="1"/>
              </p:cNvSpPr>
              <p:nvPr/>
            </p:nvSpPr>
            <p:spPr bwMode="auto">
              <a:xfrm>
                <a:off x="762" y="1695"/>
                <a:ext cx="1" cy="2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4" name="Freeform 310"/>
              <p:cNvSpPr>
                <a:spLocks/>
              </p:cNvSpPr>
              <p:nvPr/>
            </p:nvSpPr>
            <p:spPr bwMode="auto">
              <a:xfrm>
                <a:off x="768" y="170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5" name="Freeform 311"/>
              <p:cNvSpPr>
                <a:spLocks/>
              </p:cNvSpPr>
              <p:nvPr/>
            </p:nvSpPr>
            <p:spPr bwMode="auto">
              <a:xfrm>
                <a:off x="757" y="17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6" name="Freeform 312"/>
              <p:cNvSpPr>
                <a:spLocks/>
              </p:cNvSpPr>
              <p:nvPr/>
            </p:nvSpPr>
            <p:spPr bwMode="auto">
              <a:xfrm>
                <a:off x="757" y="1703"/>
                <a:ext cx="8" cy="11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2 w 3"/>
                  <a:gd name="T7" fmla="*/ 3 h 4"/>
                  <a:gd name="T8" fmla="*/ 2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7" name="Freeform 313"/>
              <p:cNvSpPr>
                <a:spLocks/>
              </p:cNvSpPr>
              <p:nvPr/>
            </p:nvSpPr>
            <p:spPr bwMode="auto">
              <a:xfrm>
                <a:off x="740" y="1700"/>
                <a:ext cx="22" cy="27"/>
              </a:xfrm>
              <a:custGeom>
                <a:avLst/>
                <a:gdLst>
                  <a:gd name="T0" fmla="*/ 5 w 8"/>
                  <a:gd name="T1" fmla="*/ 2 h 10"/>
                  <a:gd name="T2" fmla="*/ 5 w 8"/>
                  <a:gd name="T3" fmla="*/ 3 h 10"/>
                  <a:gd name="T4" fmla="*/ 4 w 8"/>
                  <a:gd name="T5" fmla="*/ 2 h 10"/>
                  <a:gd name="T6" fmla="*/ 3 w 8"/>
                  <a:gd name="T7" fmla="*/ 2 h 10"/>
                  <a:gd name="T8" fmla="*/ 4 w 8"/>
                  <a:gd name="T9" fmla="*/ 2 h 10"/>
                  <a:gd name="T10" fmla="*/ 4 w 8"/>
                  <a:gd name="T11" fmla="*/ 3 h 10"/>
                  <a:gd name="T12" fmla="*/ 5 w 8"/>
                  <a:gd name="T13" fmla="*/ 4 h 10"/>
                  <a:gd name="T14" fmla="*/ 3 w 8"/>
                  <a:gd name="T15" fmla="*/ 3 h 10"/>
                  <a:gd name="T16" fmla="*/ 5 w 8"/>
                  <a:gd name="T17" fmla="*/ 5 h 10"/>
                  <a:gd name="T18" fmla="*/ 4 w 8"/>
                  <a:gd name="T19" fmla="*/ 5 h 10"/>
                  <a:gd name="T20" fmla="*/ 4 w 8"/>
                  <a:gd name="T21" fmla="*/ 5 h 10"/>
                  <a:gd name="T22" fmla="*/ 4 w 8"/>
                  <a:gd name="T23" fmla="*/ 5 h 10"/>
                  <a:gd name="T24" fmla="*/ 2 w 8"/>
                  <a:gd name="T25" fmla="*/ 4 h 10"/>
                  <a:gd name="T26" fmla="*/ 2 w 8"/>
                  <a:gd name="T27" fmla="*/ 4 h 10"/>
                  <a:gd name="T28" fmla="*/ 1 w 8"/>
                  <a:gd name="T29" fmla="*/ 4 h 10"/>
                  <a:gd name="T30" fmla="*/ 2 w 8"/>
                  <a:gd name="T31" fmla="*/ 6 h 10"/>
                  <a:gd name="T32" fmla="*/ 1 w 8"/>
                  <a:gd name="T33" fmla="*/ 5 h 10"/>
                  <a:gd name="T34" fmla="*/ 3 w 8"/>
                  <a:gd name="T35" fmla="*/ 7 h 10"/>
                  <a:gd name="T36" fmla="*/ 3 w 8"/>
                  <a:gd name="T37" fmla="*/ 7 h 10"/>
                  <a:gd name="T38" fmla="*/ 1 w 8"/>
                  <a:gd name="T39" fmla="*/ 6 h 10"/>
                  <a:gd name="T40" fmla="*/ 2 w 8"/>
                  <a:gd name="T41" fmla="*/ 7 h 10"/>
                  <a:gd name="T42" fmla="*/ 0 w 8"/>
                  <a:gd name="T43" fmla="*/ 6 h 10"/>
                  <a:gd name="T44" fmla="*/ 2 w 8"/>
                  <a:gd name="T45" fmla="*/ 8 h 10"/>
                  <a:gd name="T46" fmla="*/ 1 w 8"/>
                  <a:gd name="T47" fmla="*/ 8 h 10"/>
                  <a:gd name="T48" fmla="*/ 4 w 8"/>
                  <a:gd name="T49" fmla="*/ 10 h 10"/>
                  <a:gd name="T50" fmla="*/ 4 w 8"/>
                  <a:gd name="T51" fmla="*/ 8 h 10"/>
                  <a:gd name="T52" fmla="*/ 3 w 8"/>
                  <a:gd name="T53" fmla="*/ 7 h 10"/>
                  <a:gd name="T54" fmla="*/ 5 w 8"/>
                  <a:gd name="T55" fmla="*/ 8 h 10"/>
                  <a:gd name="T56" fmla="*/ 4 w 8"/>
                  <a:gd name="T57" fmla="*/ 6 h 10"/>
                  <a:gd name="T58" fmla="*/ 5 w 8"/>
                  <a:gd name="T59" fmla="*/ 7 h 10"/>
                  <a:gd name="T60" fmla="*/ 4 w 8"/>
                  <a:gd name="T61" fmla="*/ 6 h 10"/>
                  <a:gd name="T62" fmla="*/ 6 w 8"/>
                  <a:gd name="T63" fmla="*/ 8 h 10"/>
                  <a:gd name="T64" fmla="*/ 7 w 8"/>
                  <a:gd name="T65" fmla="*/ 5 h 10"/>
                  <a:gd name="T66" fmla="*/ 6 w 8"/>
                  <a:gd name="T67" fmla="*/ 4 h 10"/>
                  <a:gd name="T68" fmla="*/ 6 w 8"/>
                  <a:gd name="T69" fmla="*/ 3 h 10"/>
                  <a:gd name="T70" fmla="*/ 5 w 8"/>
                  <a:gd name="T71" fmla="*/ 2 h 10"/>
                  <a:gd name="T72" fmla="*/ 8 w 8"/>
                  <a:gd name="T73" fmla="*/ 4 h 10"/>
                  <a:gd name="T74" fmla="*/ 8 w 8"/>
                  <a:gd name="T75" fmla="*/ 4 h 10"/>
                  <a:gd name="T76" fmla="*/ 7 w 8"/>
                  <a:gd name="T77" fmla="*/ 4 h 10"/>
                  <a:gd name="T78" fmla="*/ 8 w 8"/>
                  <a:gd name="T79" fmla="*/ 4 h 10"/>
                  <a:gd name="T80" fmla="*/ 5 w 8"/>
                  <a:gd name="T81" fmla="*/ 1 h 10"/>
                  <a:gd name="T82" fmla="*/ 3 w 8"/>
                  <a:gd name="T83" fmla="*/ 1 h 10"/>
                  <a:gd name="T84" fmla="*/ 5 w 8"/>
                  <a:gd name="T8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4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5" y="4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4" y="4"/>
                      <a:pt x="5" y="5"/>
                    </a:cubicBezTo>
                    <a:cubicBezTo>
                      <a:pt x="4" y="4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3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5"/>
                      <a:pt x="3" y="7"/>
                    </a:cubicBezTo>
                    <a:cubicBezTo>
                      <a:pt x="1" y="5"/>
                      <a:pt x="4" y="8"/>
                      <a:pt x="3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0" y="6"/>
                      <a:pt x="1" y="7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5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4" y="1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6" y="4"/>
                      <a:pt x="3" y="0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8" name="Freeform 314"/>
              <p:cNvSpPr>
                <a:spLocks/>
              </p:cNvSpPr>
              <p:nvPr/>
            </p:nvSpPr>
            <p:spPr bwMode="auto">
              <a:xfrm>
                <a:off x="762" y="171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9" name="Freeform 315"/>
              <p:cNvSpPr>
                <a:spLocks/>
              </p:cNvSpPr>
              <p:nvPr/>
            </p:nvSpPr>
            <p:spPr bwMode="auto">
              <a:xfrm>
                <a:off x="743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0" name="Rectangle 316"/>
              <p:cNvSpPr>
                <a:spLocks noChangeArrowheads="1"/>
              </p:cNvSpPr>
              <p:nvPr/>
            </p:nvSpPr>
            <p:spPr bwMode="auto">
              <a:xfrm>
                <a:off x="762" y="1711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1" name="Freeform 317"/>
              <p:cNvSpPr>
                <a:spLocks/>
              </p:cNvSpPr>
              <p:nvPr/>
            </p:nvSpPr>
            <p:spPr bwMode="auto">
              <a:xfrm>
                <a:off x="754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2" name="Freeform 318"/>
              <p:cNvSpPr>
                <a:spLocks/>
              </p:cNvSpPr>
              <p:nvPr/>
            </p:nvSpPr>
            <p:spPr bwMode="auto">
              <a:xfrm>
                <a:off x="738" y="171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3" name="Freeform 319"/>
              <p:cNvSpPr>
                <a:spLocks/>
              </p:cNvSpPr>
              <p:nvPr/>
            </p:nvSpPr>
            <p:spPr bwMode="auto">
              <a:xfrm>
                <a:off x="732" y="17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4" name="Freeform 320"/>
              <p:cNvSpPr>
                <a:spLocks/>
              </p:cNvSpPr>
              <p:nvPr/>
            </p:nvSpPr>
            <p:spPr bwMode="auto">
              <a:xfrm>
                <a:off x="716" y="1719"/>
                <a:ext cx="33" cy="38"/>
              </a:xfrm>
              <a:custGeom>
                <a:avLst/>
                <a:gdLst>
                  <a:gd name="T0" fmla="*/ 3 w 12"/>
                  <a:gd name="T1" fmla="*/ 11 h 14"/>
                  <a:gd name="T2" fmla="*/ 4 w 12"/>
                  <a:gd name="T3" fmla="*/ 13 h 14"/>
                  <a:gd name="T4" fmla="*/ 5 w 12"/>
                  <a:gd name="T5" fmla="*/ 13 h 14"/>
                  <a:gd name="T6" fmla="*/ 5 w 12"/>
                  <a:gd name="T7" fmla="*/ 12 h 14"/>
                  <a:gd name="T8" fmla="*/ 6 w 12"/>
                  <a:gd name="T9" fmla="*/ 11 h 14"/>
                  <a:gd name="T10" fmla="*/ 7 w 12"/>
                  <a:gd name="T11" fmla="*/ 11 h 14"/>
                  <a:gd name="T12" fmla="*/ 6 w 12"/>
                  <a:gd name="T13" fmla="*/ 8 h 14"/>
                  <a:gd name="T14" fmla="*/ 7 w 12"/>
                  <a:gd name="T15" fmla="*/ 8 h 14"/>
                  <a:gd name="T16" fmla="*/ 8 w 12"/>
                  <a:gd name="T17" fmla="*/ 8 h 14"/>
                  <a:gd name="T18" fmla="*/ 6 w 12"/>
                  <a:gd name="T19" fmla="*/ 6 h 14"/>
                  <a:gd name="T20" fmla="*/ 6 w 12"/>
                  <a:gd name="T21" fmla="*/ 5 h 14"/>
                  <a:gd name="T22" fmla="*/ 7 w 12"/>
                  <a:gd name="T23" fmla="*/ 6 h 14"/>
                  <a:gd name="T24" fmla="*/ 8 w 12"/>
                  <a:gd name="T25" fmla="*/ 5 h 14"/>
                  <a:gd name="T26" fmla="*/ 9 w 12"/>
                  <a:gd name="T27" fmla="*/ 5 h 14"/>
                  <a:gd name="T28" fmla="*/ 9 w 12"/>
                  <a:gd name="T29" fmla="*/ 4 h 14"/>
                  <a:gd name="T30" fmla="*/ 8 w 12"/>
                  <a:gd name="T31" fmla="*/ 3 h 14"/>
                  <a:gd name="T32" fmla="*/ 9 w 12"/>
                  <a:gd name="T33" fmla="*/ 3 h 14"/>
                  <a:gd name="T34" fmla="*/ 9 w 12"/>
                  <a:gd name="T35" fmla="*/ 3 h 14"/>
                  <a:gd name="T36" fmla="*/ 11 w 12"/>
                  <a:gd name="T37" fmla="*/ 2 h 14"/>
                  <a:gd name="T38" fmla="*/ 10 w 12"/>
                  <a:gd name="T39" fmla="*/ 2 h 14"/>
                  <a:gd name="T40" fmla="*/ 11 w 12"/>
                  <a:gd name="T41" fmla="*/ 3 h 14"/>
                  <a:gd name="T42" fmla="*/ 8 w 12"/>
                  <a:gd name="T43" fmla="*/ 0 h 14"/>
                  <a:gd name="T44" fmla="*/ 7 w 12"/>
                  <a:gd name="T45" fmla="*/ 0 h 14"/>
                  <a:gd name="T46" fmla="*/ 7 w 12"/>
                  <a:gd name="T47" fmla="*/ 1 h 14"/>
                  <a:gd name="T48" fmla="*/ 6 w 12"/>
                  <a:gd name="T49" fmla="*/ 1 h 14"/>
                  <a:gd name="T50" fmla="*/ 6 w 12"/>
                  <a:gd name="T51" fmla="*/ 2 h 14"/>
                  <a:gd name="T52" fmla="*/ 6 w 12"/>
                  <a:gd name="T53" fmla="*/ 3 h 14"/>
                  <a:gd name="T54" fmla="*/ 6 w 12"/>
                  <a:gd name="T55" fmla="*/ 3 h 14"/>
                  <a:gd name="T56" fmla="*/ 5 w 12"/>
                  <a:gd name="T57" fmla="*/ 3 h 14"/>
                  <a:gd name="T58" fmla="*/ 5 w 12"/>
                  <a:gd name="T59" fmla="*/ 3 h 14"/>
                  <a:gd name="T60" fmla="*/ 6 w 12"/>
                  <a:gd name="T61" fmla="*/ 5 h 14"/>
                  <a:gd name="T62" fmla="*/ 4 w 12"/>
                  <a:gd name="T63" fmla="*/ 4 h 14"/>
                  <a:gd name="T64" fmla="*/ 4 w 12"/>
                  <a:gd name="T65" fmla="*/ 4 h 14"/>
                  <a:gd name="T66" fmla="*/ 5 w 12"/>
                  <a:gd name="T67" fmla="*/ 5 h 14"/>
                  <a:gd name="T68" fmla="*/ 5 w 12"/>
                  <a:gd name="T69" fmla="*/ 7 h 14"/>
                  <a:gd name="T70" fmla="*/ 5 w 12"/>
                  <a:gd name="T71" fmla="*/ 8 h 14"/>
                  <a:gd name="T72" fmla="*/ 4 w 12"/>
                  <a:gd name="T73" fmla="*/ 8 h 14"/>
                  <a:gd name="T74" fmla="*/ 4 w 12"/>
                  <a:gd name="T75" fmla="*/ 9 h 14"/>
                  <a:gd name="T76" fmla="*/ 5 w 12"/>
                  <a:gd name="T77" fmla="*/ 10 h 14"/>
                  <a:gd name="T78" fmla="*/ 3 w 12"/>
                  <a:gd name="T7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4">
                    <a:moveTo>
                      <a:pt x="2" y="9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5" y="13"/>
                      <a:pt x="5" y="13"/>
                    </a:cubicBezTo>
                    <a:cubicBezTo>
                      <a:pt x="5" y="13"/>
                      <a:pt x="3" y="11"/>
                      <a:pt x="4" y="11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2"/>
                      <a:pt x="4" y="10"/>
                      <a:pt x="3" y="10"/>
                    </a:cubicBezTo>
                    <a:cubicBezTo>
                      <a:pt x="8" y="14"/>
                      <a:pt x="3" y="8"/>
                      <a:pt x="6" y="11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6" y="11"/>
                      <a:pt x="6" y="9"/>
                      <a:pt x="7" y="11"/>
                    </a:cubicBezTo>
                    <a:cubicBezTo>
                      <a:pt x="4" y="8"/>
                      <a:pt x="8" y="11"/>
                      <a:pt x="5" y="8"/>
                    </a:cubicBezTo>
                    <a:cubicBezTo>
                      <a:pt x="7" y="9"/>
                      <a:pt x="5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5" y="7"/>
                      <a:pt x="7" y="8"/>
                    </a:cubicBezTo>
                    <a:cubicBezTo>
                      <a:pt x="7" y="8"/>
                      <a:pt x="6" y="8"/>
                      <a:pt x="5" y="7"/>
                    </a:cubicBezTo>
                    <a:cubicBezTo>
                      <a:pt x="6" y="7"/>
                      <a:pt x="6" y="7"/>
                      <a:pt x="8" y="8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6" y="5"/>
                      <a:pt x="4" y="4"/>
                      <a:pt x="6" y="5"/>
                    </a:cubicBezTo>
                    <a:cubicBezTo>
                      <a:pt x="7" y="6"/>
                      <a:pt x="6" y="6"/>
                      <a:pt x="7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9" y="7"/>
                      <a:pt x="7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6"/>
                      <a:pt x="7" y="3"/>
                      <a:pt x="9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9" y="4"/>
                      <a:pt x="10" y="5"/>
                    </a:cubicBezTo>
                    <a:cubicBezTo>
                      <a:pt x="9" y="4"/>
                      <a:pt x="10" y="4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8" y="2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2" y="4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11" y="4"/>
                      <a:pt x="9" y="2"/>
                      <a:pt x="10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2"/>
                      <a:pt x="6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6" y="2"/>
                      <a:pt x="7" y="3"/>
                      <a:pt x="6" y="2"/>
                    </a:cubicBezTo>
                    <a:cubicBezTo>
                      <a:pt x="7" y="3"/>
                      <a:pt x="6" y="2"/>
                      <a:pt x="7" y="3"/>
                    </a:cubicBezTo>
                    <a:cubicBezTo>
                      <a:pt x="7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4"/>
                      <a:pt x="5" y="3"/>
                    </a:cubicBezTo>
                    <a:cubicBezTo>
                      <a:pt x="6" y="4"/>
                      <a:pt x="6" y="4"/>
                      <a:pt x="7" y="6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7" y="6"/>
                      <a:pt x="5" y="4"/>
                      <a:pt x="6" y="5"/>
                    </a:cubicBezTo>
                    <a:cubicBezTo>
                      <a:pt x="5" y="4"/>
                      <a:pt x="5" y="5"/>
                      <a:pt x="4" y="4"/>
                    </a:cubicBezTo>
                    <a:cubicBezTo>
                      <a:pt x="4" y="3"/>
                      <a:pt x="5" y="5"/>
                      <a:pt x="5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4" y="9"/>
                      <a:pt x="1" y="7"/>
                      <a:pt x="4" y="9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7"/>
                      <a:pt x="4" y="12"/>
                      <a:pt x="2" y="9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5" name="Freeform 321"/>
              <p:cNvSpPr>
                <a:spLocks/>
              </p:cNvSpPr>
              <p:nvPr/>
            </p:nvSpPr>
            <p:spPr bwMode="auto">
              <a:xfrm>
                <a:off x="724" y="173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6" name="Rectangle 322"/>
              <p:cNvSpPr>
                <a:spLocks noChangeArrowheads="1"/>
              </p:cNvSpPr>
              <p:nvPr/>
            </p:nvSpPr>
            <p:spPr bwMode="auto">
              <a:xfrm>
                <a:off x="727" y="1738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7" name="Freeform 323"/>
              <p:cNvSpPr>
                <a:spLocks/>
              </p:cNvSpPr>
              <p:nvPr/>
            </p:nvSpPr>
            <p:spPr bwMode="auto">
              <a:xfrm>
                <a:off x="719" y="174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8" name="Rectangle 324"/>
              <p:cNvSpPr>
                <a:spLocks noChangeArrowheads="1"/>
              </p:cNvSpPr>
              <p:nvPr/>
            </p:nvSpPr>
            <p:spPr bwMode="auto">
              <a:xfrm>
                <a:off x="721" y="174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9" name="Freeform 325"/>
              <p:cNvSpPr>
                <a:spLocks/>
              </p:cNvSpPr>
              <p:nvPr/>
            </p:nvSpPr>
            <p:spPr bwMode="auto">
              <a:xfrm>
                <a:off x="710" y="1746"/>
                <a:ext cx="20" cy="25"/>
              </a:xfrm>
              <a:custGeom>
                <a:avLst/>
                <a:gdLst>
                  <a:gd name="T0" fmla="*/ 1 w 7"/>
                  <a:gd name="T1" fmla="*/ 6 h 9"/>
                  <a:gd name="T2" fmla="*/ 1 w 7"/>
                  <a:gd name="T3" fmla="*/ 8 h 9"/>
                  <a:gd name="T4" fmla="*/ 1 w 7"/>
                  <a:gd name="T5" fmla="*/ 7 h 9"/>
                  <a:gd name="T6" fmla="*/ 2 w 7"/>
                  <a:gd name="T7" fmla="*/ 9 h 9"/>
                  <a:gd name="T8" fmla="*/ 4 w 7"/>
                  <a:gd name="T9" fmla="*/ 6 h 9"/>
                  <a:gd name="T10" fmla="*/ 4 w 7"/>
                  <a:gd name="T11" fmla="*/ 7 h 9"/>
                  <a:gd name="T12" fmla="*/ 4 w 7"/>
                  <a:gd name="T13" fmla="*/ 4 h 9"/>
                  <a:gd name="T14" fmla="*/ 5 w 7"/>
                  <a:gd name="T15" fmla="*/ 6 h 9"/>
                  <a:gd name="T16" fmla="*/ 5 w 7"/>
                  <a:gd name="T17" fmla="*/ 5 h 9"/>
                  <a:gd name="T18" fmla="*/ 5 w 7"/>
                  <a:gd name="T19" fmla="*/ 4 h 9"/>
                  <a:gd name="T20" fmla="*/ 5 w 7"/>
                  <a:gd name="T21" fmla="*/ 5 h 9"/>
                  <a:gd name="T22" fmla="*/ 5 w 7"/>
                  <a:gd name="T23" fmla="*/ 4 h 9"/>
                  <a:gd name="T24" fmla="*/ 5 w 7"/>
                  <a:gd name="T25" fmla="*/ 4 h 9"/>
                  <a:gd name="T26" fmla="*/ 5 w 7"/>
                  <a:gd name="T27" fmla="*/ 4 h 9"/>
                  <a:gd name="T28" fmla="*/ 5 w 7"/>
                  <a:gd name="T29" fmla="*/ 3 h 9"/>
                  <a:gd name="T30" fmla="*/ 6 w 7"/>
                  <a:gd name="T31" fmla="*/ 4 h 9"/>
                  <a:gd name="T32" fmla="*/ 5 w 7"/>
                  <a:gd name="T33" fmla="*/ 2 h 9"/>
                  <a:gd name="T34" fmla="*/ 4 w 7"/>
                  <a:gd name="T35" fmla="*/ 1 h 9"/>
                  <a:gd name="T36" fmla="*/ 5 w 7"/>
                  <a:gd name="T37" fmla="*/ 3 h 9"/>
                  <a:gd name="T38" fmla="*/ 5 w 7"/>
                  <a:gd name="T39" fmla="*/ 3 h 9"/>
                  <a:gd name="T40" fmla="*/ 5 w 7"/>
                  <a:gd name="T41" fmla="*/ 3 h 9"/>
                  <a:gd name="T42" fmla="*/ 4 w 7"/>
                  <a:gd name="T43" fmla="*/ 2 h 9"/>
                  <a:gd name="T44" fmla="*/ 2 w 7"/>
                  <a:gd name="T45" fmla="*/ 2 h 9"/>
                  <a:gd name="T46" fmla="*/ 2 w 7"/>
                  <a:gd name="T47" fmla="*/ 1 h 9"/>
                  <a:gd name="T48" fmla="*/ 2 w 7"/>
                  <a:gd name="T49" fmla="*/ 2 h 9"/>
                  <a:gd name="T50" fmla="*/ 3 w 7"/>
                  <a:gd name="T51" fmla="*/ 3 h 9"/>
                  <a:gd name="T52" fmla="*/ 4 w 7"/>
                  <a:gd name="T53" fmla="*/ 4 h 9"/>
                  <a:gd name="T54" fmla="*/ 4 w 7"/>
                  <a:gd name="T55" fmla="*/ 4 h 9"/>
                  <a:gd name="T56" fmla="*/ 3 w 7"/>
                  <a:gd name="T57" fmla="*/ 3 h 9"/>
                  <a:gd name="T58" fmla="*/ 4 w 7"/>
                  <a:gd name="T59" fmla="*/ 4 h 9"/>
                  <a:gd name="T60" fmla="*/ 2 w 7"/>
                  <a:gd name="T61" fmla="*/ 2 h 9"/>
                  <a:gd name="T62" fmla="*/ 3 w 7"/>
                  <a:gd name="T63" fmla="*/ 4 h 9"/>
                  <a:gd name="T64" fmla="*/ 2 w 7"/>
                  <a:gd name="T65" fmla="*/ 5 h 9"/>
                  <a:gd name="T66" fmla="*/ 2 w 7"/>
                  <a:gd name="T67" fmla="*/ 4 h 9"/>
                  <a:gd name="T68" fmla="*/ 2 w 7"/>
                  <a:gd name="T69" fmla="*/ 5 h 9"/>
                  <a:gd name="T70" fmla="*/ 1 w 7"/>
                  <a:gd name="T71" fmla="*/ 5 h 9"/>
                  <a:gd name="T72" fmla="*/ 2 w 7"/>
                  <a:gd name="T73" fmla="*/ 6 h 9"/>
                  <a:gd name="T74" fmla="*/ 1 w 7"/>
                  <a:gd name="T75" fmla="*/ 6 h 9"/>
                  <a:gd name="T76" fmla="*/ 1 w 7"/>
                  <a:gd name="T77" fmla="*/ 6 h 9"/>
                  <a:gd name="T78" fmla="*/ 2 w 7"/>
                  <a:gd name="T79" fmla="*/ 8 h 9"/>
                  <a:gd name="T80" fmla="*/ 1 w 7"/>
                  <a:gd name="T8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0" y="7"/>
                      <a:pt x="2" y="9"/>
                    </a:cubicBezTo>
                    <a:cubicBezTo>
                      <a:pt x="2" y="8"/>
                      <a:pt x="4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5"/>
                      <a:pt x="6" y="8"/>
                      <a:pt x="4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3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5" y="3"/>
                      <a:pt x="7" y="5"/>
                      <a:pt x="5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5"/>
                      <a:pt x="4" y="2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4" y="4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5" y="5"/>
                      <a:pt x="4" y="4"/>
                    </a:cubicBezTo>
                    <a:cubicBezTo>
                      <a:pt x="3" y="4"/>
                      <a:pt x="4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8"/>
                      <a:pt x="2" y="8"/>
                    </a:cubicBezTo>
                    <a:cubicBezTo>
                      <a:pt x="1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0" name="Freeform 326"/>
              <p:cNvSpPr>
                <a:spLocks/>
              </p:cNvSpPr>
              <p:nvPr/>
            </p:nvSpPr>
            <p:spPr bwMode="auto">
              <a:xfrm>
                <a:off x="710" y="1768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1" name="Freeform 327"/>
              <p:cNvSpPr>
                <a:spLocks/>
              </p:cNvSpPr>
              <p:nvPr/>
            </p:nvSpPr>
            <p:spPr bwMode="auto">
              <a:xfrm>
                <a:off x="702" y="1765"/>
                <a:ext cx="14" cy="19"/>
              </a:xfrm>
              <a:custGeom>
                <a:avLst/>
                <a:gdLst>
                  <a:gd name="T0" fmla="*/ 2 w 5"/>
                  <a:gd name="T1" fmla="*/ 3 h 7"/>
                  <a:gd name="T2" fmla="*/ 2 w 5"/>
                  <a:gd name="T3" fmla="*/ 5 h 7"/>
                  <a:gd name="T4" fmla="*/ 4 w 5"/>
                  <a:gd name="T5" fmla="*/ 4 h 7"/>
                  <a:gd name="T6" fmla="*/ 3 w 5"/>
                  <a:gd name="T7" fmla="*/ 2 h 7"/>
                  <a:gd name="T8" fmla="*/ 4 w 5"/>
                  <a:gd name="T9" fmla="*/ 3 h 7"/>
                  <a:gd name="T10" fmla="*/ 4 w 5"/>
                  <a:gd name="T11" fmla="*/ 2 h 7"/>
                  <a:gd name="T12" fmla="*/ 4 w 5"/>
                  <a:gd name="T13" fmla="*/ 2 h 7"/>
                  <a:gd name="T14" fmla="*/ 3 w 5"/>
                  <a:gd name="T15" fmla="*/ 2 h 7"/>
                  <a:gd name="T16" fmla="*/ 3 w 5"/>
                  <a:gd name="T17" fmla="*/ 2 h 7"/>
                  <a:gd name="T18" fmla="*/ 3 w 5"/>
                  <a:gd name="T19" fmla="*/ 1 h 7"/>
                  <a:gd name="T20" fmla="*/ 3 w 5"/>
                  <a:gd name="T21" fmla="*/ 3 h 7"/>
                  <a:gd name="T22" fmla="*/ 2 w 5"/>
                  <a:gd name="T23" fmla="*/ 1 h 7"/>
                  <a:gd name="T24" fmla="*/ 1 w 5"/>
                  <a:gd name="T25" fmla="*/ 1 h 7"/>
                  <a:gd name="T26" fmla="*/ 2 w 5"/>
                  <a:gd name="T27" fmla="*/ 2 h 7"/>
                  <a:gd name="T28" fmla="*/ 2 w 5"/>
                  <a:gd name="T29" fmla="*/ 3 h 7"/>
                  <a:gd name="T30" fmla="*/ 1 w 5"/>
                  <a:gd name="T31" fmla="*/ 1 h 7"/>
                  <a:gd name="T32" fmla="*/ 0 w 5"/>
                  <a:gd name="T33" fmla="*/ 3 h 7"/>
                  <a:gd name="T34" fmla="*/ 1 w 5"/>
                  <a:gd name="T35" fmla="*/ 5 h 7"/>
                  <a:gd name="T36" fmla="*/ 1 w 5"/>
                  <a:gd name="T37" fmla="*/ 3 h 7"/>
                  <a:gd name="T38" fmla="*/ 0 w 5"/>
                  <a:gd name="T39" fmla="*/ 3 h 7"/>
                  <a:gd name="T40" fmla="*/ 1 w 5"/>
                  <a:gd name="T41" fmla="*/ 6 h 7"/>
                  <a:gd name="T42" fmla="*/ 2 w 5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5" y="3"/>
                      <a:pt x="4" y="2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4" y="4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2" y="3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1" y="4"/>
                      <a:pt x="2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2" name="Rectangle 328"/>
              <p:cNvSpPr>
                <a:spLocks noChangeArrowheads="1"/>
              </p:cNvSpPr>
              <p:nvPr/>
            </p:nvSpPr>
            <p:spPr bwMode="auto">
              <a:xfrm>
                <a:off x="708" y="177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3" name="Freeform 329"/>
              <p:cNvSpPr>
                <a:spLocks/>
              </p:cNvSpPr>
              <p:nvPr/>
            </p:nvSpPr>
            <p:spPr bwMode="auto">
              <a:xfrm>
                <a:off x="1244" y="2285"/>
                <a:ext cx="855" cy="971"/>
              </a:xfrm>
              <a:custGeom>
                <a:avLst/>
                <a:gdLst>
                  <a:gd name="T0" fmla="*/ 76 w 314"/>
                  <a:gd name="T1" fmla="*/ 0 h 357"/>
                  <a:gd name="T2" fmla="*/ 65 w 314"/>
                  <a:gd name="T3" fmla="*/ 33 h 357"/>
                  <a:gd name="T4" fmla="*/ 55 w 314"/>
                  <a:gd name="T5" fmla="*/ 75 h 357"/>
                  <a:gd name="T6" fmla="*/ 42 w 314"/>
                  <a:gd name="T7" fmla="*/ 142 h 357"/>
                  <a:gd name="T8" fmla="*/ 18 w 314"/>
                  <a:gd name="T9" fmla="*/ 247 h 357"/>
                  <a:gd name="T10" fmla="*/ 0 w 314"/>
                  <a:gd name="T11" fmla="*/ 357 h 357"/>
                  <a:gd name="T12" fmla="*/ 153 w 314"/>
                  <a:gd name="T13" fmla="*/ 357 h 357"/>
                  <a:gd name="T14" fmla="*/ 241 w 314"/>
                  <a:gd name="T15" fmla="*/ 357 h 357"/>
                  <a:gd name="T16" fmla="*/ 275 w 314"/>
                  <a:gd name="T17" fmla="*/ 357 h 357"/>
                  <a:gd name="T18" fmla="*/ 314 w 314"/>
                  <a:gd name="T19" fmla="*/ 357 h 357"/>
                  <a:gd name="T20" fmla="*/ 308 w 314"/>
                  <a:gd name="T21" fmla="*/ 325 h 357"/>
                  <a:gd name="T22" fmla="*/ 299 w 314"/>
                  <a:gd name="T23" fmla="*/ 297 h 357"/>
                  <a:gd name="T24" fmla="*/ 292 w 314"/>
                  <a:gd name="T25" fmla="*/ 267 h 357"/>
                  <a:gd name="T26" fmla="*/ 288 w 314"/>
                  <a:gd name="T27" fmla="*/ 222 h 357"/>
                  <a:gd name="T28" fmla="*/ 279 w 314"/>
                  <a:gd name="T29" fmla="*/ 177 h 357"/>
                  <a:gd name="T30" fmla="*/ 264 w 314"/>
                  <a:gd name="T31" fmla="*/ 100 h 357"/>
                  <a:gd name="T32" fmla="*/ 260 w 314"/>
                  <a:gd name="T33" fmla="*/ 62 h 357"/>
                  <a:gd name="T34" fmla="*/ 253 w 314"/>
                  <a:gd name="T35" fmla="*/ 27 h 357"/>
                  <a:gd name="T36" fmla="*/ 244 w 314"/>
                  <a:gd name="T37" fmla="*/ 6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4" h="357">
                    <a:moveTo>
                      <a:pt x="76" y="0"/>
                    </a:moveTo>
                    <a:cubicBezTo>
                      <a:pt x="71" y="8"/>
                      <a:pt x="68" y="23"/>
                      <a:pt x="65" y="33"/>
                    </a:cubicBezTo>
                    <a:cubicBezTo>
                      <a:pt x="62" y="47"/>
                      <a:pt x="58" y="61"/>
                      <a:pt x="55" y="75"/>
                    </a:cubicBezTo>
                    <a:cubicBezTo>
                      <a:pt x="51" y="97"/>
                      <a:pt x="48" y="120"/>
                      <a:pt x="42" y="142"/>
                    </a:cubicBezTo>
                    <a:cubicBezTo>
                      <a:pt x="31" y="175"/>
                      <a:pt x="26" y="212"/>
                      <a:pt x="18" y="247"/>
                    </a:cubicBezTo>
                    <a:cubicBezTo>
                      <a:pt x="10" y="284"/>
                      <a:pt x="1" y="320"/>
                      <a:pt x="0" y="357"/>
                    </a:cubicBezTo>
                    <a:cubicBezTo>
                      <a:pt x="51" y="357"/>
                      <a:pt x="102" y="357"/>
                      <a:pt x="153" y="357"/>
                    </a:cubicBezTo>
                    <a:cubicBezTo>
                      <a:pt x="182" y="357"/>
                      <a:pt x="212" y="357"/>
                      <a:pt x="241" y="357"/>
                    </a:cubicBezTo>
                    <a:cubicBezTo>
                      <a:pt x="253" y="357"/>
                      <a:pt x="264" y="357"/>
                      <a:pt x="275" y="357"/>
                    </a:cubicBezTo>
                    <a:cubicBezTo>
                      <a:pt x="285" y="357"/>
                      <a:pt x="307" y="357"/>
                      <a:pt x="314" y="357"/>
                    </a:cubicBezTo>
                    <a:cubicBezTo>
                      <a:pt x="310" y="347"/>
                      <a:pt x="311" y="335"/>
                      <a:pt x="308" y="325"/>
                    </a:cubicBezTo>
                    <a:cubicBezTo>
                      <a:pt x="305" y="316"/>
                      <a:pt x="302" y="306"/>
                      <a:pt x="299" y="297"/>
                    </a:cubicBezTo>
                    <a:cubicBezTo>
                      <a:pt x="297" y="287"/>
                      <a:pt x="294" y="277"/>
                      <a:pt x="292" y="267"/>
                    </a:cubicBezTo>
                    <a:cubicBezTo>
                      <a:pt x="289" y="252"/>
                      <a:pt x="289" y="237"/>
                      <a:pt x="288" y="222"/>
                    </a:cubicBezTo>
                    <a:cubicBezTo>
                      <a:pt x="286" y="207"/>
                      <a:pt x="282" y="192"/>
                      <a:pt x="279" y="177"/>
                    </a:cubicBezTo>
                    <a:cubicBezTo>
                      <a:pt x="273" y="151"/>
                      <a:pt x="269" y="125"/>
                      <a:pt x="264" y="100"/>
                    </a:cubicBezTo>
                    <a:cubicBezTo>
                      <a:pt x="262" y="87"/>
                      <a:pt x="264" y="75"/>
                      <a:pt x="260" y="62"/>
                    </a:cubicBezTo>
                    <a:cubicBezTo>
                      <a:pt x="256" y="51"/>
                      <a:pt x="256" y="39"/>
                      <a:pt x="253" y="27"/>
                    </a:cubicBezTo>
                    <a:cubicBezTo>
                      <a:pt x="252" y="18"/>
                      <a:pt x="247" y="13"/>
                      <a:pt x="244" y="6"/>
                    </a:cubicBezTo>
                  </a:path>
                </a:pathLst>
              </a:custGeom>
              <a:solidFill>
                <a:srgbClr val="BB9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4" name="Freeform 330"/>
              <p:cNvSpPr>
                <a:spLocks/>
              </p:cNvSpPr>
              <p:nvPr/>
            </p:nvSpPr>
            <p:spPr bwMode="auto">
              <a:xfrm>
                <a:off x="1266" y="313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5" name="Freeform 331"/>
              <p:cNvSpPr>
                <a:spLocks/>
              </p:cNvSpPr>
              <p:nvPr/>
            </p:nvSpPr>
            <p:spPr bwMode="auto">
              <a:xfrm>
                <a:off x="1263" y="3134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4 h 5"/>
                  <a:gd name="T4" fmla="*/ 2 w 2"/>
                  <a:gd name="T5" fmla="*/ 0 h 5"/>
                  <a:gd name="T6" fmla="*/ 0 w 2"/>
                  <a:gd name="T7" fmla="*/ 2 h 5"/>
                  <a:gd name="T8" fmla="*/ 2 w 2"/>
                  <a:gd name="T9" fmla="*/ 1 h 5"/>
                  <a:gd name="T10" fmla="*/ 0 w 2"/>
                  <a:gd name="T11" fmla="*/ 3 h 5"/>
                  <a:gd name="T12" fmla="*/ 1 w 2"/>
                  <a:gd name="T13" fmla="*/ 3 h 5"/>
                  <a:gd name="T14" fmla="*/ 1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6" name="Freeform 332"/>
              <p:cNvSpPr>
                <a:spLocks/>
              </p:cNvSpPr>
              <p:nvPr/>
            </p:nvSpPr>
            <p:spPr bwMode="auto">
              <a:xfrm>
                <a:off x="1269" y="313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7" name="Freeform 333"/>
              <p:cNvSpPr>
                <a:spLocks/>
              </p:cNvSpPr>
              <p:nvPr/>
            </p:nvSpPr>
            <p:spPr bwMode="auto">
              <a:xfrm>
                <a:off x="1269" y="3136"/>
                <a:ext cx="2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8" name="Freeform 334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9" name="Freeform 335"/>
              <p:cNvSpPr>
                <a:spLocks/>
              </p:cNvSpPr>
              <p:nvPr/>
            </p:nvSpPr>
            <p:spPr bwMode="auto">
              <a:xfrm>
                <a:off x="1271" y="3136"/>
                <a:ext cx="6" cy="11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1 h 4"/>
                  <a:gd name="T4" fmla="*/ 1 w 2"/>
                  <a:gd name="T5" fmla="*/ 1 h 4"/>
                  <a:gd name="T6" fmla="*/ 0 w 2"/>
                  <a:gd name="T7" fmla="*/ 3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1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0" name="Freeform 336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1" name="Freeform 337"/>
              <p:cNvSpPr>
                <a:spLocks/>
              </p:cNvSpPr>
              <p:nvPr/>
            </p:nvSpPr>
            <p:spPr bwMode="auto">
              <a:xfrm>
                <a:off x="1271" y="31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2" name="Freeform 338"/>
              <p:cNvSpPr>
                <a:spLocks/>
              </p:cNvSpPr>
              <p:nvPr/>
            </p:nvSpPr>
            <p:spPr bwMode="auto">
              <a:xfrm>
                <a:off x="1277" y="3139"/>
                <a:ext cx="2" cy="11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w 1"/>
                  <a:gd name="T5" fmla="*/ 4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3" name="Freeform 339"/>
              <p:cNvSpPr>
                <a:spLocks/>
              </p:cNvSpPr>
              <p:nvPr/>
            </p:nvSpPr>
            <p:spPr bwMode="auto">
              <a:xfrm>
                <a:off x="127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4" name="Freeform 340"/>
              <p:cNvSpPr>
                <a:spLocks/>
              </p:cNvSpPr>
              <p:nvPr/>
            </p:nvSpPr>
            <p:spPr bwMode="auto">
              <a:xfrm>
                <a:off x="1279" y="3142"/>
                <a:ext cx="9" cy="16"/>
              </a:xfrm>
              <a:custGeom>
                <a:avLst/>
                <a:gdLst>
                  <a:gd name="T0" fmla="*/ 3 w 3"/>
                  <a:gd name="T1" fmla="*/ 1 h 6"/>
                  <a:gd name="T2" fmla="*/ 2 w 3"/>
                  <a:gd name="T3" fmla="*/ 3 h 6"/>
                  <a:gd name="T4" fmla="*/ 2 w 3"/>
                  <a:gd name="T5" fmla="*/ 2 h 6"/>
                  <a:gd name="T6" fmla="*/ 1 w 3"/>
                  <a:gd name="T7" fmla="*/ 2 h 6"/>
                  <a:gd name="T8" fmla="*/ 2 w 3"/>
                  <a:gd name="T9" fmla="*/ 1 h 6"/>
                  <a:gd name="T10" fmla="*/ 0 w 3"/>
                  <a:gd name="T11" fmla="*/ 2 h 6"/>
                  <a:gd name="T12" fmla="*/ 0 w 3"/>
                  <a:gd name="T13" fmla="*/ 1 h 6"/>
                  <a:gd name="T14" fmla="*/ 0 w 3"/>
                  <a:gd name="T15" fmla="*/ 3 h 6"/>
                  <a:gd name="T16" fmla="*/ 1 w 3"/>
                  <a:gd name="T17" fmla="*/ 3 h 6"/>
                  <a:gd name="T18" fmla="*/ 0 w 3"/>
                  <a:gd name="T19" fmla="*/ 4 h 6"/>
                  <a:gd name="T20" fmla="*/ 2 w 3"/>
                  <a:gd name="T21" fmla="*/ 6 h 6"/>
                  <a:gd name="T22" fmla="*/ 3 w 3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1" y="0"/>
                      <a:pt x="2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1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2" y="6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5" name="Freeform 341"/>
              <p:cNvSpPr>
                <a:spLocks/>
              </p:cNvSpPr>
              <p:nvPr/>
            </p:nvSpPr>
            <p:spPr bwMode="auto">
              <a:xfrm>
                <a:off x="1288" y="3150"/>
                <a:ext cx="0" cy="5"/>
              </a:xfrm>
              <a:custGeom>
                <a:avLst/>
                <a:gdLst>
                  <a:gd name="T0" fmla="*/ 3 h 5"/>
                  <a:gd name="T1" fmla="*/ 5 h 5"/>
                  <a:gd name="T2" fmla="*/ 0 h 5"/>
                  <a:gd name="T3" fmla="*/ 3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6" name="Freeform 342"/>
              <p:cNvSpPr>
                <a:spLocks/>
              </p:cNvSpPr>
              <p:nvPr/>
            </p:nvSpPr>
            <p:spPr bwMode="auto">
              <a:xfrm>
                <a:off x="1288" y="3145"/>
                <a:ext cx="8" cy="16"/>
              </a:xfrm>
              <a:custGeom>
                <a:avLst/>
                <a:gdLst>
                  <a:gd name="T0" fmla="*/ 1 w 3"/>
                  <a:gd name="T1" fmla="*/ 0 h 6"/>
                  <a:gd name="T2" fmla="*/ 1 w 3"/>
                  <a:gd name="T3" fmla="*/ 1 h 6"/>
                  <a:gd name="T4" fmla="*/ 1 w 3"/>
                  <a:gd name="T5" fmla="*/ 0 h 6"/>
                  <a:gd name="T6" fmla="*/ 0 w 3"/>
                  <a:gd name="T7" fmla="*/ 2 h 6"/>
                  <a:gd name="T8" fmla="*/ 2 w 3"/>
                  <a:gd name="T9" fmla="*/ 1 h 6"/>
                  <a:gd name="T10" fmla="*/ 2 w 3"/>
                  <a:gd name="T11" fmla="*/ 4 h 6"/>
                  <a:gd name="T12" fmla="*/ 1 w 3"/>
                  <a:gd name="T13" fmla="*/ 3 h 6"/>
                  <a:gd name="T14" fmla="*/ 3 w 3"/>
                  <a:gd name="T15" fmla="*/ 3 h 6"/>
                  <a:gd name="T16" fmla="*/ 3 w 3"/>
                  <a:gd name="T17" fmla="*/ 2 h 6"/>
                  <a:gd name="T18" fmla="*/ 3 w 3"/>
                  <a:gd name="T19" fmla="*/ 2 h 6"/>
                  <a:gd name="T20" fmla="*/ 1 w 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4"/>
                      <a:pt x="1" y="2"/>
                      <a:pt x="2" y="1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6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7" name="Freeform 343"/>
              <p:cNvSpPr>
                <a:spLocks/>
              </p:cNvSpPr>
              <p:nvPr/>
            </p:nvSpPr>
            <p:spPr bwMode="auto">
              <a:xfrm>
                <a:off x="1288" y="3142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8" name="Freeform 344"/>
              <p:cNvSpPr>
                <a:spLocks/>
              </p:cNvSpPr>
              <p:nvPr/>
            </p:nvSpPr>
            <p:spPr bwMode="auto">
              <a:xfrm>
                <a:off x="1296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9" name="Freeform 345"/>
              <p:cNvSpPr>
                <a:spLocks/>
              </p:cNvSpPr>
              <p:nvPr/>
            </p:nvSpPr>
            <p:spPr bwMode="auto">
              <a:xfrm>
                <a:off x="1296" y="314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0" name="Freeform 346"/>
              <p:cNvSpPr>
                <a:spLocks/>
              </p:cNvSpPr>
              <p:nvPr/>
            </p:nvSpPr>
            <p:spPr bwMode="auto">
              <a:xfrm>
                <a:off x="1296" y="3123"/>
                <a:ext cx="46" cy="32"/>
              </a:xfrm>
              <a:custGeom>
                <a:avLst/>
                <a:gdLst>
                  <a:gd name="T0" fmla="*/ 17 w 17"/>
                  <a:gd name="T1" fmla="*/ 4 h 12"/>
                  <a:gd name="T2" fmla="*/ 16 w 17"/>
                  <a:gd name="T3" fmla="*/ 4 h 12"/>
                  <a:gd name="T4" fmla="*/ 15 w 17"/>
                  <a:gd name="T5" fmla="*/ 2 h 12"/>
                  <a:gd name="T6" fmla="*/ 14 w 17"/>
                  <a:gd name="T7" fmla="*/ 0 h 12"/>
                  <a:gd name="T8" fmla="*/ 13 w 17"/>
                  <a:gd name="T9" fmla="*/ 2 h 12"/>
                  <a:gd name="T10" fmla="*/ 12 w 17"/>
                  <a:gd name="T11" fmla="*/ 1 h 12"/>
                  <a:gd name="T12" fmla="*/ 11 w 17"/>
                  <a:gd name="T13" fmla="*/ 3 h 12"/>
                  <a:gd name="T14" fmla="*/ 10 w 17"/>
                  <a:gd name="T15" fmla="*/ 5 h 12"/>
                  <a:gd name="T16" fmla="*/ 4 w 17"/>
                  <a:gd name="T17" fmla="*/ 7 h 12"/>
                  <a:gd name="T18" fmla="*/ 4 w 17"/>
                  <a:gd name="T19" fmla="*/ 9 h 12"/>
                  <a:gd name="T20" fmla="*/ 3 w 17"/>
                  <a:gd name="T21" fmla="*/ 8 h 12"/>
                  <a:gd name="T22" fmla="*/ 4 w 17"/>
                  <a:gd name="T23" fmla="*/ 8 h 12"/>
                  <a:gd name="T24" fmla="*/ 2 w 17"/>
                  <a:gd name="T25" fmla="*/ 8 h 12"/>
                  <a:gd name="T26" fmla="*/ 2 w 17"/>
                  <a:gd name="T27" fmla="*/ 10 h 12"/>
                  <a:gd name="T28" fmla="*/ 1 w 17"/>
                  <a:gd name="T29" fmla="*/ 7 h 12"/>
                  <a:gd name="T30" fmla="*/ 0 w 17"/>
                  <a:gd name="T31" fmla="*/ 9 h 12"/>
                  <a:gd name="T32" fmla="*/ 1 w 17"/>
                  <a:gd name="T33" fmla="*/ 11 h 12"/>
                  <a:gd name="T34" fmla="*/ 1 w 17"/>
                  <a:gd name="T35" fmla="*/ 12 h 12"/>
                  <a:gd name="T36" fmla="*/ 5 w 17"/>
                  <a:gd name="T37" fmla="*/ 8 h 12"/>
                  <a:gd name="T38" fmla="*/ 5 w 17"/>
                  <a:gd name="T39" fmla="*/ 9 h 12"/>
                  <a:gd name="T40" fmla="*/ 9 w 17"/>
                  <a:gd name="T41" fmla="*/ 9 h 12"/>
                  <a:gd name="T42" fmla="*/ 9 w 17"/>
                  <a:gd name="T43" fmla="*/ 7 h 12"/>
                  <a:gd name="T44" fmla="*/ 9 w 17"/>
                  <a:gd name="T45" fmla="*/ 7 h 12"/>
                  <a:gd name="T46" fmla="*/ 9 w 17"/>
                  <a:gd name="T47" fmla="*/ 7 h 12"/>
                  <a:gd name="T48" fmla="*/ 10 w 17"/>
                  <a:gd name="T49" fmla="*/ 7 h 12"/>
                  <a:gd name="T50" fmla="*/ 9 w 17"/>
                  <a:gd name="T51" fmla="*/ 5 h 12"/>
                  <a:gd name="T52" fmla="*/ 13 w 17"/>
                  <a:gd name="T53" fmla="*/ 7 h 12"/>
                  <a:gd name="T54" fmla="*/ 12 w 17"/>
                  <a:gd name="T55" fmla="*/ 6 h 12"/>
                  <a:gd name="T56" fmla="*/ 11 w 17"/>
                  <a:gd name="T57" fmla="*/ 5 h 12"/>
                  <a:gd name="T58" fmla="*/ 13 w 17"/>
                  <a:gd name="T59" fmla="*/ 7 h 12"/>
                  <a:gd name="T60" fmla="*/ 13 w 17"/>
                  <a:gd name="T61" fmla="*/ 5 h 12"/>
                  <a:gd name="T62" fmla="*/ 12 w 17"/>
                  <a:gd name="T63" fmla="*/ 4 h 12"/>
                  <a:gd name="T64" fmla="*/ 14 w 17"/>
                  <a:gd name="T65" fmla="*/ 3 h 12"/>
                  <a:gd name="T66" fmla="*/ 15 w 17"/>
                  <a:gd name="T67" fmla="*/ 5 h 12"/>
                  <a:gd name="T68" fmla="*/ 16 w 17"/>
                  <a:gd name="T69" fmla="*/ 6 h 12"/>
                  <a:gd name="T70" fmla="*/ 15 w 17"/>
                  <a:gd name="T71" fmla="*/ 3 h 12"/>
                  <a:gd name="T72" fmla="*/ 17 w 17"/>
                  <a:gd name="T7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2">
                    <a:moveTo>
                      <a:pt x="17" y="4"/>
                    </a:moveTo>
                    <a:cubicBezTo>
                      <a:pt x="16" y="3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3" y="1"/>
                      <a:pt x="14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3"/>
                      <a:pt x="11" y="3"/>
                    </a:cubicBezTo>
                    <a:cubicBezTo>
                      <a:pt x="11" y="3"/>
                      <a:pt x="11" y="4"/>
                      <a:pt x="10" y="5"/>
                    </a:cubicBezTo>
                    <a:cubicBezTo>
                      <a:pt x="8" y="5"/>
                      <a:pt x="7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9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3" y="8"/>
                      <a:pt x="2" y="8"/>
                    </a:cubicBezTo>
                    <a:cubicBezTo>
                      <a:pt x="2" y="8"/>
                      <a:pt x="2" y="10"/>
                      <a:pt x="2" y="10"/>
                    </a:cubicBezTo>
                    <a:cubicBezTo>
                      <a:pt x="2" y="8"/>
                      <a:pt x="1" y="10"/>
                      <a:pt x="1" y="7"/>
                    </a:cubicBezTo>
                    <a:cubicBezTo>
                      <a:pt x="0" y="7"/>
                      <a:pt x="1" y="9"/>
                      <a:pt x="0" y="9"/>
                    </a:cubicBezTo>
                    <a:cubicBezTo>
                      <a:pt x="1" y="11"/>
                      <a:pt x="1" y="10"/>
                      <a:pt x="1" y="11"/>
                    </a:cubicBezTo>
                    <a:cubicBezTo>
                      <a:pt x="1" y="12"/>
                      <a:pt x="1" y="10"/>
                      <a:pt x="1" y="12"/>
                    </a:cubicBezTo>
                    <a:cubicBezTo>
                      <a:pt x="2" y="12"/>
                      <a:pt x="4" y="9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7" y="8"/>
                      <a:pt x="9" y="9"/>
                    </a:cubicBezTo>
                    <a:cubicBezTo>
                      <a:pt x="8" y="8"/>
                      <a:pt x="10" y="9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4" y="7"/>
                      <a:pt x="12" y="4"/>
                      <a:pt x="13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14" y="4"/>
                      <a:pt x="14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5"/>
                      <a:pt x="17" y="4"/>
                      <a:pt x="17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1" name="Freeform 347"/>
              <p:cNvSpPr>
                <a:spLocks/>
              </p:cNvSpPr>
              <p:nvPr/>
            </p:nvSpPr>
            <p:spPr bwMode="auto">
              <a:xfrm>
                <a:off x="1339" y="313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2" name="Freeform 348"/>
              <p:cNvSpPr>
                <a:spLocks/>
              </p:cNvSpPr>
              <p:nvPr/>
            </p:nvSpPr>
            <p:spPr bwMode="auto">
              <a:xfrm>
                <a:off x="1342" y="313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3" name="Rectangle 349"/>
              <p:cNvSpPr>
                <a:spLocks noChangeArrowheads="1"/>
              </p:cNvSpPr>
              <p:nvPr/>
            </p:nvSpPr>
            <p:spPr bwMode="auto">
              <a:xfrm>
                <a:off x="1326" y="313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4" name="Freeform 350"/>
              <p:cNvSpPr>
                <a:spLocks/>
              </p:cNvSpPr>
              <p:nvPr/>
            </p:nvSpPr>
            <p:spPr bwMode="auto">
              <a:xfrm>
                <a:off x="1331" y="31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5" name="Freeform 351"/>
              <p:cNvSpPr>
                <a:spLocks/>
              </p:cNvSpPr>
              <p:nvPr/>
            </p:nvSpPr>
            <p:spPr bwMode="auto">
              <a:xfrm>
                <a:off x="1320" y="314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6" name="Rectangle 352"/>
              <p:cNvSpPr>
                <a:spLocks noChangeArrowheads="1"/>
              </p:cNvSpPr>
              <p:nvPr/>
            </p:nvSpPr>
            <p:spPr bwMode="auto">
              <a:xfrm>
                <a:off x="1342" y="3136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7" name="Freeform 353"/>
              <p:cNvSpPr>
                <a:spLocks/>
              </p:cNvSpPr>
              <p:nvPr/>
            </p:nvSpPr>
            <p:spPr bwMode="auto">
              <a:xfrm>
                <a:off x="1334" y="3104"/>
                <a:ext cx="22" cy="27"/>
              </a:xfrm>
              <a:custGeom>
                <a:avLst/>
                <a:gdLst>
                  <a:gd name="T0" fmla="*/ 4 w 8"/>
                  <a:gd name="T1" fmla="*/ 1 h 10"/>
                  <a:gd name="T2" fmla="*/ 3 w 8"/>
                  <a:gd name="T3" fmla="*/ 2 h 10"/>
                  <a:gd name="T4" fmla="*/ 5 w 8"/>
                  <a:gd name="T5" fmla="*/ 4 h 10"/>
                  <a:gd name="T6" fmla="*/ 3 w 8"/>
                  <a:gd name="T7" fmla="*/ 3 h 10"/>
                  <a:gd name="T8" fmla="*/ 3 w 8"/>
                  <a:gd name="T9" fmla="*/ 6 h 10"/>
                  <a:gd name="T10" fmla="*/ 2 w 8"/>
                  <a:gd name="T11" fmla="*/ 5 h 10"/>
                  <a:gd name="T12" fmla="*/ 3 w 8"/>
                  <a:gd name="T13" fmla="*/ 8 h 10"/>
                  <a:gd name="T14" fmla="*/ 1 w 8"/>
                  <a:gd name="T15" fmla="*/ 6 h 10"/>
                  <a:gd name="T16" fmla="*/ 1 w 8"/>
                  <a:gd name="T17" fmla="*/ 6 h 10"/>
                  <a:gd name="T18" fmla="*/ 0 w 8"/>
                  <a:gd name="T19" fmla="*/ 7 h 10"/>
                  <a:gd name="T20" fmla="*/ 2 w 8"/>
                  <a:gd name="T21" fmla="*/ 9 h 10"/>
                  <a:gd name="T22" fmla="*/ 3 w 8"/>
                  <a:gd name="T23" fmla="*/ 10 h 10"/>
                  <a:gd name="T24" fmla="*/ 3 w 8"/>
                  <a:gd name="T25" fmla="*/ 9 h 10"/>
                  <a:gd name="T26" fmla="*/ 4 w 8"/>
                  <a:gd name="T27" fmla="*/ 9 h 10"/>
                  <a:gd name="T28" fmla="*/ 3 w 8"/>
                  <a:gd name="T29" fmla="*/ 8 h 10"/>
                  <a:gd name="T30" fmla="*/ 4 w 8"/>
                  <a:gd name="T31" fmla="*/ 9 h 10"/>
                  <a:gd name="T32" fmla="*/ 4 w 8"/>
                  <a:gd name="T33" fmla="*/ 8 h 10"/>
                  <a:gd name="T34" fmla="*/ 4 w 8"/>
                  <a:gd name="T35" fmla="*/ 8 h 10"/>
                  <a:gd name="T36" fmla="*/ 3 w 8"/>
                  <a:gd name="T37" fmla="*/ 7 h 10"/>
                  <a:gd name="T38" fmla="*/ 5 w 8"/>
                  <a:gd name="T39" fmla="*/ 8 h 10"/>
                  <a:gd name="T40" fmla="*/ 4 w 8"/>
                  <a:gd name="T41" fmla="*/ 7 h 10"/>
                  <a:gd name="T42" fmla="*/ 7 w 8"/>
                  <a:gd name="T43" fmla="*/ 6 h 10"/>
                  <a:gd name="T44" fmla="*/ 6 w 8"/>
                  <a:gd name="T45" fmla="*/ 6 h 10"/>
                  <a:gd name="T46" fmla="*/ 6 w 8"/>
                  <a:gd name="T47" fmla="*/ 7 h 10"/>
                  <a:gd name="T48" fmla="*/ 4 w 8"/>
                  <a:gd name="T49" fmla="*/ 5 h 10"/>
                  <a:gd name="T50" fmla="*/ 6 w 8"/>
                  <a:gd name="T51" fmla="*/ 6 h 10"/>
                  <a:gd name="T52" fmla="*/ 7 w 8"/>
                  <a:gd name="T53" fmla="*/ 4 h 10"/>
                  <a:gd name="T54" fmla="*/ 7 w 8"/>
                  <a:gd name="T55" fmla="*/ 4 h 10"/>
                  <a:gd name="T56" fmla="*/ 7 w 8"/>
                  <a:gd name="T57" fmla="*/ 3 h 10"/>
                  <a:gd name="T58" fmla="*/ 6 w 8"/>
                  <a:gd name="T59" fmla="*/ 3 h 10"/>
                  <a:gd name="T60" fmla="*/ 6 w 8"/>
                  <a:gd name="T61" fmla="*/ 2 h 10"/>
                  <a:gd name="T62" fmla="*/ 6 w 8"/>
                  <a:gd name="T63" fmla="*/ 3 h 10"/>
                  <a:gd name="T64" fmla="*/ 5 w 8"/>
                  <a:gd name="T65" fmla="*/ 1 h 10"/>
                  <a:gd name="T66" fmla="*/ 6 w 8"/>
                  <a:gd name="T67" fmla="*/ 2 h 10"/>
                  <a:gd name="T68" fmla="*/ 4 w 8"/>
                  <a:gd name="T6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0">
                    <a:moveTo>
                      <a:pt x="4" y="1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5" y="4"/>
                      <a:pt x="5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6"/>
                      <a:pt x="5" y="8"/>
                      <a:pt x="3" y="8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7"/>
                      <a:pt x="0" y="7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3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7" y="8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5"/>
                      <a:pt x="4" y="4"/>
                      <a:pt x="6" y="6"/>
                    </a:cubicBezTo>
                    <a:cubicBezTo>
                      <a:pt x="7" y="5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8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5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8" name="Freeform 354"/>
              <p:cNvSpPr>
                <a:spLocks/>
              </p:cNvSpPr>
              <p:nvPr/>
            </p:nvSpPr>
            <p:spPr bwMode="auto">
              <a:xfrm>
                <a:off x="1345" y="312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9" name="Freeform 355"/>
              <p:cNvSpPr>
                <a:spLocks/>
              </p:cNvSpPr>
              <p:nvPr/>
            </p:nvSpPr>
            <p:spPr bwMode="auto">
              <a:xfrm>
                <a:off x="1348" y="3087"/>
                <a:ext cx="16" cy="25"/>
              </a:xfrm>
              <a:custGeom>
                <a:avLst/>
                <a:gdLst>
                  <a:gd name="T0" fmla="*/ 3 w 6"/>
                  <a:gd name="T1" fmla="*/ 6 h 9"/>
                  <a:gd name="T2" fmla="*/ 4 w 6"/>
                  <a:gd name="T3" fmla="*/ 7 h 9"/>
                  <a:gd name="T4" fmla="*/ 2 w 6"/>
                  <a:gd name="T5" fmla="*/ 5 h 9"/>
                  <a:gd name="T6" fmla="*/ 1 w 6"/>
                  <a:gd name="T7" fmla="*/ 4 h 9"/>
                  <a:gd name="T8" fmla="*/ 4 w 6"/>
                  <a:gd name="T9" fmla="*/ 6 h 9"/>
                  <a:gd name="T10" fmla="*/ 5 w 6"/>
                  <a:gd name="T11" fmla="*/ 5 h 9"/>
                  <a:gd name="T12" fmla="*/ 3 w 6"/>
                  <a:gd name="T13" fmla="*/ 4 h 9"/>
                  <a:gd name="T14" fmla="*/ 2 w 6"/>
                  <a:gd name="T15" fmla="*/ 3 h 9"/>
                  <a:gd name="T16" fmla="*/ 3 w 6"/>
                  <a:gd name="T17" fmla="*/ 4 h 9"/>
                  <a:gd name="T18" fmla="*/ 5 w 6"/>
                  <a:gd name="T19" fmla="*/ 4 h 9"/>
                  <a:gd name="T20" fmla="*/ 1 w 6"/>
                  <a:gd name="T21" fmla="*/ 0 h 9"/>
                  <a:gd name="T22" fmla="*/ 1 w 6"/>
                  <a:gd name="T23" fmla="*/ 1 h 9"/>
                  <a:gd name="T24" fmla="*/ 3 w 6"/>
                  <a:gd name="T25" fmla="*/ 2 h 9"/>
                  <a:gd name="T26" fmla="*/ 2 w 6"/>
                  <a:gd name="T27" fmla="*/ 2 h 9"/>
                  <a:gd name="T28" fmla="*/ 2 w 6"/>
                  <a:gd name="T29" fmla="*/ 1 h 9"/>
                  <a:gd name="T30" fmla="*/ 0 w 6"/>
                  <a:gd name="T31" fmla="*/ 5 h 9"/>
                  <a:gd name="T32" fmla="*/ 0 w 6"/>
                  <a:gd name="T33" fmla="*/ 5 h 9"/>
                  <a:gd name="T34" fmla="*/ 1 w 6"/>
                  <a:gd name="T35" fmla="*/ 6 h 9"/>
                  <a:gd name="T36" fmla="*/ 3 w 6"/>
                  <a:gd name="T37" fmla="*/ 7 h 9"/>
                  <a:gd name="T38" fmla="*/ 2 w 6"/>
                  <a:gd name="T39" fmla="*/ 7 h 9"/>
                  <a:gd name="T40" fmla="*/ 4 w 6"/>
                  <a:gd name="T41" fmla="*/ 8 h 9"/>
                  <a:gd name="T42" fmla="*/ 4 w 6"/>
                  <a:gd name="T43" fmla="*/ 9 h 9"/>
                  <a:gd name="T44" fmla="*/ 5 w 6"/>
                  <a:gd name="T45" fmla="*/ 8 h 9"/>
                  <a:gd name="T46" fmla="*/ 3 w 6"/>
                  <a:gd name="T4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9">
                    <a:moveTo>
                      <a:pt x="3" y="6"/>
                    </a:moveTo>
                    <a:cubicBezTo>
                      <a:pt x="3" y="6"/>
                      <a:pt x="4" y="7"/>
                      <a:pt x="4" y="7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5"/>
                      <a:pt x="4" y="6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3" y="5"/>
                      <a:pt x="4" y="4"/>
                      <a:pt x="3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3" y="3"/>
                      <a:pt x="4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8"/>
                      <a:pt x="4" y="9"/>
                    </a:cubicBezTo>
                    <a:cubicBezTo>
                      <a:pt x="6" y="9"/>
                      <a:pt x="3" y="8"/>
                      <a:pt x="5" y="8"/>
                    </a:cubicBez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0" name="Freeform 356"/>
              <p:cNvSpPr>
                <a:spLocks/>
              </p:cNvSpPr>
              <p:nvPr/>
            </p:nvSpPr>
            <p:spPr bwMode="auto">
              <a:xfrm>
                <a:off x="1353" y="310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1" name="Freeform 357"/>
              <p:cNvSpPr>
                <a:spLocks/>
              </p:cNvSpPr>
              <p:nvPr/>
            </p:nvSpPr>
            <p:spPr bwMode="auto">
              <a:xfrm>
                <a:off x="1345" y="310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2" name="Freeform 358"/>
              <p:cNvSpPr>
                <a:spLocks/>
              </p:cNvSpPr>
              <p:nvPr/>
            </p:nvSpPr>
            <p:spPr bwMode="auto">
              <a:xfrm>
                <a:off x="1361" y="309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3" name="Freeform 359"/>
              <p:cNvSpPr>
                <a:spLocks/>
              </p:cNvSpPr>
              <p:nvPr/>
            </p:nvSpPr>
            <p:spPr bwMode="auto">
              <a:xfrm>
                <a:off x="1350" y="3085"/>
                <a:ext cx="11" cy="8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1 h 3"/>
                  <a:gd name="T8" fmla="*/ 2 w 4"/>
                  <a:gd name="T9" fmla="*/ 0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3" y="2"/>
                      <a:pt x="4" y="3"/>
                    </a:cubicBezTo>
                    <a:cubicBezTo>
                      <a:pt x="4" y="3"/>
                      <a:pt x="2" y="2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4" name="Freeform 360"/>
              <p:cNvSpPr>
                <a:spLocks/>
              </p:cNvSpPr>
              <p:nvPr/>
            </p:nvSpPr>
            <p:spPr bwMode="auto">
              <a:xfrm>
                <a:off x="1356" y="3047"/>
                <a:ext cx="24" cy="43"/>
              </a:xfrm>
              <a:custGeom>
                <a:avLst/>
                <a:gdLst>
                  <a:gd name="T0" fmla="*/ 4 w 9"/>
                  <a:gd name="T1" fmla="*/ 13 h 16"/>
                  <a:gd name="T2" fmla="*/ 4 w 9"/>
                  <a:gd name="T3" fmla="*/ 13 h 16"/>
                  <a:gd name="T4" fmla="*/ 4 w 9"/>
                  <a:gd name="T5" fmla="*/ 13 h 16"/>
                  <a:gd name="T6" fmla="*/ 6 w 9"/>
                  <a:gd name="T7" fmla="*/ 13 h 16"/>
                  <a:gd name="T8" fmla="*/ 5 w 9"/>
                  <a:gd name="T9" fmla="*/ 13 h 16"/>
                  <a:gd name="T10" fmla="*/ 5 w 9"/>
                  <a:gd name="T11" fmla="*/ 11 h 16"/>
                  <a:gd name="T12" fmla="*/ 3 w 9"/>
                  <a:gd name="T13" fmla="*/ 10 h 16"/>
                  <a:gd name="T14" fmla="*/ 6 w 9"/>
                  <a:gd name="T15" fmla="*/ 10 h 16"/>
                  <a:gd name="T16" fmla="*/ 3 w 9"/>
                  <a:gd name="T17" fmla="*/ 9 h 16"/>
                  <a:gd name="T18" fmla="*/ 4 w 9"/>
                  <a:gd name="T19" fmla="*/ 8 h 16"/>
                  <a:gd name="T20" fmla="*/ 5 w 9"/>
                  <a:gd name="T21" fmla="*/ 9 h 16"/>
                  <a:gd name="T22" fmla="*/ 5 w 9"/>
                  <a:gd name="T23" fmla="*/ 8 h 16"/>
                  <a:gd name="T24" fmla="*/ 6 w 9"/>
                  <a:gd name="T25" fmla="*/ 8 h 16"/>
                  <a:gd name="T26" fmla="*/ 7 w 9"/>
                  <a:gd name="T27" fmla="*/ 7 h 16"/>
                  <a:gd name="T28" fmla="*/ 8 w 9"/>
                  <a:gd name="T29" fmla="*/ 7 h 16"/>
                  <a:gd name="T30" fmla="*/ 7 w 9"/>
                  <a:gd name="T31" fmla="*/ 4 h 16"/>
                  <a:gd name="T32" fmla="*/ 8 w 9"/>
                  <a:gd name="T33" fmla="*/ 4 h 16"/>
                  <a:gd name="T34" fmla="*/ 5 w 9"/>
                  <a:gd name="T35" fmla="*/ 4 h 16"/>
                  <a:gd name="T36" fmla="*/ 5 w 9"/>
                  <a:gd name="T37" fmla="*/ 3 h 16"/>
                  <a:gd name="T38" fmla="*/ 7 w 9"/>
                  <a:gd name="T39" fmla="*/ 4 h 16"/>
                  <a:gd name="T40" fmla="*/ 7 w 9"/>
                  <a:gd name="T41" fmla="*/ 3 h 16"/>
                  <a:gd name="T42" fmla="*/ 9 w 9"/>
                  <a:gd name="T43" fmla="*/ 3 h 16"/>
                  <a:gd name="T44" fmla="*/ 6 w 9"/>
                  <a:gd name="T45" fmla="*/ 1 h 16"/>
                  <a:gd name="T46" fmla="*/ 7 w 9"/>
                  <a:gd name="T47" fmla="*/ 1 h 16"/>
                  <a:gd name="T48" fmla="*/ 4 w 9"/>
                  <a:gd name="T49" fmla="*/ 0 h 16"/>
                  <a:gd name="T50" fmla="*/ 3 w 9"/>
                  <a:gd name="T51" fmla="*/ 4 h 16"/>
                  <a:gd name="T52" fmla="*/ 5 w 9"/>
                  <a:gd name="T53" fmla="*/ 5 h 16"/>
                  <a:gd name="T54" fmla="*/ 3 w 9"/>
                  <a:gd name="T55" fmla="*/ 5 h 16"/>
                  <a:gd name="T56" fmla="*/ 5 w 9"/>
                  <a:gd name="T57" fmla="*/ 5 h 16"/>
                  <a:gd name="T58" fmla="*/ 3 w 9"/>
                  <a:gd name="T59" fmla="*/ 5 h 16"/>
                  <a:gd name="T60" fmla="*/ 4 w 9"/>
                  <a:gd name="T61" fmla="*/ 6 h 16"/>
                  <a:gd name="T62" fmla="*/ 2 w 9"/>
                  <a:gd name="T63" fmla="*/ 6 h 16"/>
                  <a:gd name="T64" fmla="*/ 1 w 9"/>
                  <a:gd name="T65" fmla="*/ 11 h 16"/>
                  <a:gd name="T66" fmla="*/ 3 w 9"/>
                  <a:gd name="T67" fmla="*/ 12 h 16"/>
                  <a:gd name="T68" fmla="*/ 2 w 9"/>
                  <a:gd name="T69" fmla="*/ 14 h 16"/>
                  <a:gd name="T70" fmla="*/ 3 w 9"/>
                  <a:gd name="T71" fmla="*/ 15 h 16"/>
                  <a:gd name="T72" fmla="*/ 0 w 9"/>
                  <a:gd name="T73" fmla="*/ 13 h 16"/>
                  <a:gd name="T74" fmla="*/ 0 w 9"/>
                  <a:gd name="T75" fmla="*/ 14 h 16"/>
                  <a:gd name="T76" fmla="*/ 1 w 9"/>
                  <a:gd name="T77" fmla="*/ 14 h 16"/>
                  <a:gd name="T78" fmla="*/ 0 w 9"/>
                  <a:gd name="T79" fmla="*/ 14 h 16"/>
                  <a:gd name="T80" fmla="*/ 4 w 9"/>
                  <a:gd name="T81" fmla="*/ 15 h 16"/>
                  <a:gd name="T82" fmla="*/ 6 w 9"/>
                  <a:gd name="T83" fmla="*/ 14 h 16"/>
                  <a:gd name="T84" fmla="*/ 4 w 9"/>
                  <a:gd name="T8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" h="16">
                    <a:moveTo>
                      <a:pt x="4" y="13"/>
                    </a:moveTo>
                    <a:cubicBezTo>
                      <a:pt x="4" y="13"/>
                      <a:pt x="3" y="13"/>
                      <a:pt x="4" y="13"/>
                    </a:cubicBezTo>
                    <a:cubicBezTo>
                      <a:pt x="4" y="13"/>
                      <a:pt x="5" y="13"/>
                      <a:pt x="4" y="13"/>
                    </a:cubicBezTo>
                    <a:cubicBezTo>
                      <a:pt x="6" y="14"/>
                      <a:pt x="4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4" y="12"/>
                      <a:pt x="5" y="11"/>
                    </a:cubicBezTo>
                    <a:cubicBezTo>
                      <a:pt x="4" y="11"/>
                      <a:pt x="4" y="11"/>
                      <a:pt x="3" y="10"/>
                    </a:cubicBezTo>
                    <a:cubicBezTo>
                      <a:pt x="5" y="10"/>
                      <a:pt x="5" y="11"/>
                      <a:pt x="6" y="10"/>
                    </a:cubicBezTo>
                    <a:cubicBezTo>
                      <a:pt x="6" y="10"/>
                      <a:pt x="4" y="10"/>
                      <a:pt x="3" y="9"/>
                    </a:cubicBezTo>
                    <a:cubicBezTo>
                      <a:pt x="5" y="9"/>
                      <a:pt x="3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5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7" y="5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5"/>
                      <a:pt x="5" y="4"/>
                    </a:cubicBezTo>
                    <a:cubicBezTo>
                      <a:pt x="8" y="4"/>
                      <a:pt x="4" y="3"/>
                      <a:pt x="5" y="3"/>
                    </a:cubicBezTo>
                    <a:cubicBezTo>
                      <a:pt x="7" y="3"/>
                      <a:pt x="6" y="4"/>
                      <a:pt x="7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7" y="2"/>
                      <a:pt x="9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3" y="4"/>
                    </a:cubicBezTo>
                    <a:cubicBezTo>
                      <a:pt x="5" y="5"/>
                      <a:pt x="3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5" y="6"/>
                      <a:pt x="4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3" y="10"/>
                      <a:pt x="1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5" y="14"/>
                      <a:pt x="2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4"/>
                      <a:pt x="1" y="14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1" y="15"/>
                      <a:pt x="2" y="15"/>
                      <a:pt x="4" y="15"/>
                    </a:cubicBezTo>
                    <a:cubicBezTo>
                      <a:pt x="2" y="13"/>
                      <a:pt x="6" y="16"/>
                      <a:pt x="6" y="14"/>
                    </a:cubicBezTo>
                    <a:cubicBezTo>
                      <a:pt x="5" y="13"/>
                      <a:pt x="4" y="14"/>
                      <a:pt x="4" y="1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5" name="Freeform 361"/>
              <p:cNvSpPr>
                <a:spLocks/>
              </p:cNvSpPr>
              <p:nvPr/>
            </p:nvSpPr>
            <p:spPr bwMode="auto">
              <a:xfrm>
                <a:off x="1356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6" name="Freeform 362"/>
              <p:cNvSpPr>
                <a:spLocks/>
              </p:cNvSpPr>
              <p:nvPr/>
            </p:nvSpPr>
            <p:spPr bwMode="auto">
              <a:xfrm>
                <a:off x="1372" y="304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7" name="Rectangle 363"/>
              <p:cNvSpPr>
                <a:spLocks noChangeArrowheads="1"/>
              </p:cNvSpPr>
              <p:nvPr/>
            </p:nvSpPr>
            <p:spPr bwMode="auto">
              <a:xfrm>
                <a:off x="1356" y="308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8" name="Rectangle 364"/>
              <p:cNvSpPr>
                <a:spLocks noChangeArrowheads="1"/>
              </p:cNvSpPr>
              <p:nvPr/>
            </p:nvSpPr>
            <p:spPr bwMode="auto">
              <a:xfrm>
                <a:off x="1364" y="3090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9" name="Freeform 365"/>
              <p:cNvSpPr>
                <a:spLocks/>
              </p:cNvSpPr>
              <p:nvPr/>
            </p:nvSpPr>
            <p:spPr bwMode="auto">
              <a:xfrm>
                <a:off x="1378" y="304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0" name="Freeform 366"/>
              <p:cNvSpPr>
                <a:spLocks/>
              </p:cNvSpPr>
              <p:nvPr/>
            </p:nvSpPr>
            <p:spPr bwMode="auto">
              <a:xfrm>
                <a:off x="1383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1" name="Freeform 367"/>
              <p:cNvSpPr>
                <a:spLocks/>
              </p:cNvSpPr>
              <p:nvPr/>
            </p:nvSpPr>
            <p:spPr bwMode="auto">
              <a:xfrm>
                <a:off x="1350" y="2987"/>
                <a:ext cx="36" cy="60"/>
              </a:xfrm>
              <a:custGeom>
                <a:avLst/>
                <a:gdLst>
                  <a:gd name="T0" fmla="*/ 1 w 13"/>
                  <a:gd name="T1" fmla="*/ 4 h 22"/>
                  <a:gd name="T2" fmla="*/ 0 w 13"/>
                  <a:gd name="T3" fmla="*/ 7 h 22"/>
                  <a:gd name="T4" fmla="*/ 1 w 13"/>
                  <a:gd name="T5" fmla="*/ 8 h 22"/>
                  <a:gd name="T6" fmla="*/ 2 w 13"/>
                  <a:gd name="T7" fmla="*/ 6 h 22"/>
                  <a:gd name="T8" fmla="*/ 5 w 13"/>
                  <a:gd name="T9" fmla="*/ 6 h 22"/>
                  <a:gd name="T10" fmla="*/ 7 w 13"/>
                  <a:gd name="T11" fmla="*/ 7 h 22"/>
                  <a:gd name="T12" fmla="*/ 8 w 13"/>
                  <a:gd name="T13" fmla="*/ 5 h 22"/>
                  <a:gd name="T14" fmla="*/ 7 w 13"/>
                  <a:gd name="T15" fmla="*/ 6 h 22"/>
                  <a:gd name="T16" fmla="*/ 7 w 13"/>
                  <a:gd name="T17" fmla="*/ 8 h 22"/>
                  <a:gd name="T18" fmla="*/ 10 w 13"/>
                  <a:gd name="T19" fmla="*/ 8 h 22"/>
                  <a:gd name="T20" fmla="*/ 10 w 13"/>
                  <a:gd name="T21" fmla="*/ 9 h 22"/>
                  <a:gd name="T22" fmla="*/ 9 w 13"/>
                  <a:gd name="T23" fmla="*/ 10 h 22"/>
                  <a:gd name="T24" fmla="*/ 9 w 13"/>
                  <a:gd name="T25" fmla="*/ 12 h 22"/>
                  <a:gd name="T26" fmla="*/ 8 w 13"/>
                  <a:gd name="T27" fmla="*/ 14 h 22"/>
                  <a:gd name="T28" fmla="*/ 9 w 13"/>
                  <a:gd name="T29" fmla="*/ 16 h 22"/>
                  <a:gd name="T30" fmla="*/ 10 w 13"/>
                  <a:gd name="T31" fmla="*/ 17 h 22"/>
                  <a:gd name="T32" fmla="*/ 8 w 13"/>
                  <a:gd name="T33" fmla="*/ 17 h 22"/>
                  <a:gd name="T34" fmla="*/ 9 w 13"/>
                  <a:gd name="T35" fmla="*/ 18 h 22"/>
                  <a:gd name="T36" fmla="*/ 8 w 13"/>
                  <a:gd name="T37" fmla="*/ 22 h 22"/>
                  <a:gd name="T38" fmla="*/ 9 w 13"/>
                  <a:gd name="T39" fmla="*/ 20 h 22"/>
                  <a:gd name="T40" fmla="*/ 8 w 13"/>
                  <a:gd name="T41" fmla="*/ 20 h 22"/>
                  <a:gd name="T42" fmla="*/ 11 w 13"/>
                  <a:gd name="T43" fmla="*/ 20 h 22"/>
                  <a:gd name="T44" fmla="*/ 12 w 13"/>
                  <a:gd name="T45" fmla="*/ 19 h 22"/>
                  <a:gd name="T46" fmla="*/ 12 w 13"/>
                  <a:gd name="T47" fmla="*/ 18 h 22"/>
                  <a:gd name="T48" fmla="*/ 12 w 13"/>
                  <a:gd name="T49" fmla="*/ 17 h 22"/>
                  <a:gd name="T50" fmla="*/ 13 w 13"/>
                  <a:gd name="T51" fmla="*/ 15 h 22"/>
                  <a:gd name="T52" fmla="*/ 12 w 13"/>
                  <a:gd name="T53" fmla="*/ 13 h 22"/>
                  <a:gd name="T54" fmla="*/ 12 w 13"/>
                  <a:gd name="T55" fmla="*/ 13 h 22"/>
                  <a:gd name="T56" fmla="*/ 12 w 13"/>
                  <a:gd name="T57" fmla="*/ 13 h 22"/>
                  <a:gd name="T58" fmla="*/ 12 w 13"/>
                  <a:gd name="T59" fmla="*/ 12 h 22"/>
                  <a:gd name="T60" fmla="*/ 11 w 13"/>
                  <a:gd name="T61" fmla="*/ 10 h 22"/>
                  <a:gd name="T62" fmla="*/ 13 w 13"/>
                  <a:gd name="T63" fmla="*/ 10 h 22"/>
                  <a:gd name="T64" fmla="*/ 13 w 13"/>
                  <a:gd name="T65" fmla="*/ 8 h 22"/>
                  <a:gd name="T66" fmla="*/ 11 w 13"/>
                  <a:gd name="T67" fmla="*/ 8 h 22"/>
                  <a:gd name="T68" fmla="*/ 10 w 13"/>
                  <a:gd name="T69" fmla="*/ 6 h 22"/>
                  <a:gd name="T70" fmla="*/ 8 w 13"/>
                  <a:gd name="T71" fmla="*/ 4 h 22"/>
                  <a:gd name="T72" fmla="*/ 7 w 13"/>
                  <a:gd name="T73" fmla="*/ 3 h 22"/>
                  <a:gd name="T74" fmla="*/ 5 w 13"/>
                  <a:gd name="T75" fmla="*/ 4 h 22"/>
                  <a:gd name="T76" fmla="*/ 6 w 13"/>
                  <a:gd name="T77" fmla="*/ 6 h 22"/>
                  <a:gd name="T78" fmla="*/ 4 w 13"/>
                  <a:gd name="T7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" h="22"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1" y="7"/>
                      <a:pt x="2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3" y="4"/>
                      <a:pt x="3" y="4"/>
                    </a:cubicBezTo>
                    <a:cubicBezTo>
                      <a:pt x="3" y="10"/>
                      <a:pt x="5" y="3"/>
                      <a:pt x="5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7"/>
                      <a:pt x="7" y="5"/>
                      <a:pt x="7" y="7"/>
                    </a:cubicBezTo>
                    <a:cubicBezTo>
                      <a:pt x="8" y="4"/>
                      <a:pt x="9" y="9"/>
                      <a:pt x="9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7" y="6"/>
                      <a:pt x="9" y="6"/>
                      <a:pt x="7" y="6"/>
                    </a:cubicBezTo>
                    <a:cubicBezTo>
                      <a:pt x="7" y="7"/>
                      <a:pt x="9" y="6"/>
                      <a:pt x="10" y="7"/>
                    </a:cubicBezTo>
                    <a:cubicBezTo>
                      <a:pt x="9" y="7"/>
                      <a:pt x="9" y="7"/>
                      <a:pt x="7" y="8"/>
                    </a:cubicBezTo>
                    <a:cubicBezTo>
                      <a:pt x="9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9"/>
                      <a:pt x="12" y="9"/>
                      <a:pt x="12" y="10"/>
                    </a:cubicBezTo>
                    <a:cubicBezTo>
                      <a:pt x="10" y="10"/>
                      <a:pt x="12" y="9"/>
                      <a:pt x="10" y="9"/>
                    </a:cubicBezTo>
                    <a:cubicBezTo>
                      <a:pt x="9" y="9"/>
                      <a:pt x="9" y="9"/>
                      <a:pt x="8" y="8"/>
                    </a:cubicBezTo>
                    <a:cubicBezTo>
                      <a:pt x="8" y="9"/>
                      <a:pt x="8" y="10"/>
                      <a:pt x="9" y="10"/>
                    </a:cubicBezTo>
                    <a:cubicBezTo>
                      <a:pt x="9" y="11"/>
                      <a:pt x="8" y="10"/>
                      <a:pt x="8" y="11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7" y="14"/>
                      <a:pt x="11" y="15"/>
                      <a:pt x="9" y="16"/>
                    </a:cubicBezTo>
                    <a:cubicBezTo>
                      <a:pt x="11" y="16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8" y="16"/>
                      <a:pt x="7" y="15"/>
                    </a:cubicBezTo>
                    <a:cubicBezTo>
                      <a:pt x="8" y="16"/>
                      <a:pt x="7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10" y="18"/>
                      <a:pt x="9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6" y="20"/>
                      <a:pt x="8" y="22"/>
                    </a:cubicBezTo>
                    <a:cubicBezTo>
                      <a:pt x="8" y="22"/>
                      <a:pt x="11" y="22"/>
                      <a:pt x="11" y="22"/>
                    </a:cubicBezTo>
                    <a:cubicBezTo>
                      <a:pt x="11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19"/>
                      <a:pt x="8" y="20"/>
                    </a:cubicBezTo>
                    <a:cubicBezTo>
                      <a:pt x="7" y="19"/>
                      <a:pt x="9" y="19"/>
                      <a:pt x="8" y="19"/>
                    </a:cubicBezTo>
                    <a:cubicBezTo>
                      <a:pt x="10" y="19"/>
                      <a:pt x="10" y="19"/>
                      <a:pt x="11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0" y="18"/>
                      <a:pt x="13" y="18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0" y="16"/>
                      <a:pt x="10" y="16"/>
                    </a:cubicBezTo>
                    <a:cubicBezTo>
                      <a:pt x="12" y="16"/>
                      <a:pt x="11" y="15"/>
                      <a:pt x="13" y="15"/>
                    </a:cubicBezTo>
                    <a:cubicBezTo>
                      <a:pt x="11" y="15"/>
                      <a:pt x="12" y="14"/>
                      <a:pt x="11" y="14"/>
                    </a:cubicBezTo>
                    <a:cubicBezTo>
                      <a:pt x="11" y="14"/>
                      <a:pt x="11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1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0" y="12"/>
                      <a:pt x="12" y="12"/>
                    </a:cubicBezTo>
                    <a:cubicBezTo>
                      <a:pt x="11" y="11"/>
                      <a:pt x="11" y="11"/>
                      <a:pt x="9" y="11"/>
                    </a:cubicBezTo>
                    <a:cubicBezTo>
                      <a:pt x="10" y="11"/>
                      <a:pt x="11" y="11"/>
                      <a:pt x="11" y="10"/>
                    </a:cubicBezTo>
                    <a:cubicBezTo>
                      <a:pt x="9" y="10"/>
                      <a:pt x="12" y="10"/>
                      <a:pt x="11" y="9"/>
                    </a:cubicBezTo>
                    <a:cubicBezTo>
                      <a:pt x="12" y="10"/>
                      <a:pt x="11" y="9"/>
                      <a:pt x="13" y="10"/>
                    </a:cubicBezTo>
                    <a:cubicBezTo>
                      <a:pt x="13" y="10"/>
                      <a:pt x="11" y="9"/>
                      <a:pt x="12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1" y="7"/>
                      <a:pt x="13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0" y="4"/>
                      <a:pt x="9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2"/>
                      <a:pt x="7" y="3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6" y="4"/>
                      <a:pt x="5" y="0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6"/>
                      <a:pt x="5" y="4"/>
                      <a:pt x="4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3" y="6"/>
                      <a:pt x="2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2" name="Freeform 368"/>
              <p:cNvSpPr>
                <a:spLocks/>
              </p:cNvSpPr>
              <p:nvPr/>
            </p:nvSpPr>
            <p:spPr bwMode="auto">
              <a:xfrm>
                <a:off x="1372" y="2989"/>
                <a:ext cx="8" cy="9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1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2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0" y="0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3" name="Freeform 369"/>
              <p:cNvSpPr>
                <a:spLocks/>
              </p:cNvSpPr>
              <p:nvPr/>
            </p:nvSpPr>
            <p:spPr bwMode="auto">
              <a:xfrm>
                <a:off x="1375" y="29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4" name="Freeform 370"/>
              <p:cNvSpPr>
                <a:spLocks/>
              </p:cNvSpPr>
              <p:nvPr/>
            </p:nvSpPr>
            <p:spPr bwMode="auto">
              <a:xfrm>
                <a:off x="1350" y="2992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5" name="Freeform 371"/>
              <p:cNvSpPr>
                <a:spLocks/>
              </p:cNvSpPr>
              <p:nvPr/>
            </p:nvSpPr>
            <p:spPr bwMode="auto">
              <a:xfrm>
                <a:off x="1350" y="29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6" name="Freeform 372"/>
              <p:cNvSpPr>
                <a:spLocks/>
              </p:cNvSpPr>
              <p:nvPr/>
            </p:nvSpPr>
            <p:spPr bwMode="auto">
              <a:xfrm>
                <a:off x="1309" y="2992"/>
                <a:ext cx="41" cy="22"/>
              </a:xfrm>
              <a:custGeom>
                <a:avLst/>
                <a:gdLst>
                  <a:gd name="T0" fmla="*/ 3 w 15"/>
                  <a:gd name="T1" fmla="*/ 3 h 8"/>
                  <a:gd name="T2" fmla="*/ 2 w 15"/>
                  <a:gd name="T3" fmla="*/ 4 h 8"/>
                  <a:gd name="T4" fmla="*/ 2 w 15"/>
                  <a:gd name="T5" fmla="*/ 3 h 8"/>
                  <a:gd name="T6" fmla="*/ 0 w 15"/>
                  <a:gd name="T7" fmla="*/ 6 h 8"/>
                  <a:gd name="T8" fmla="*/ 7 w 15"/>
                  <a:gd name="T9" fmla="*/ 5 h 8"/>
                  <a:gd name="T10" fmla="*/ 7 w 15"/>
                  <a:gd name="T11" fmla="*/ 6 h 8"/>
                  <a:gd name="T12" fmla="*/ 10 w 15"/>
                  <a:gd name="T13" fmla="*/ 4 h 8"/>
                  <a:gd name="T14" fmla="*/ 9 w 15"/>
                  <a:gd name="T15" fmla="*/ 6 h 8"/>
                  <a:gd name="T16" fmla="*/ 11 w 15"/>
                  <a:gd name="T17" fmla="*/ 5 h 8"/>
                  <a:gd name="T18" fmla="*/ 11 w 15"/>
                  <a:gd name="T19" fmla="*/ 4 h 8"/>
                  <a:gd name="T20" fmla="*/ 11 w 15"/>
                  <a:gd name="T21" fmla="*/ 5 h 8"/>
                  <a:gd name="T22" fmla="*/ 11 w 15"/>
                  <a:gd name="T23" fmla="*/ 4 h 8"/>
                  <a:gd name="T24" fmla="*/ 12 w 15"/>
                  <a:gd name="T25" fmla="*/ 4 h 8"/>
                  <a:gd name="T26" fmla="*/ 12 w 15"/>
                  <a:gd name="T27" fmla="*/ 5 h 8"/>
                  <a:gd name="T28" fmla="*/ 13 w 15"/>
                  <a:gd name="T29" fmla="*/ 4 h 8"/>
                  <a:gd name="T30" fmla="*/ 13 w 15"/>
                  <a:gd name="T31" fmla="*/ 5 h 8"/>
                  <a:gd name="T32" fmla="*/ 15 w 15"/>
                  <a:gd name="T33" fmla="*/ 3 h 8"/>
                  <a:gd name="T34" fmla="*/ 15 w 15"/>
                  <a:gd name="T35" fmla="*/ 2 h 8"/>
                  <a:gd name="T36" fmla="*/ 13 w 15"/>
                  <a:gd name="T37" fmla="*/ 3 h 8"/>
                  <a:gd name="T38" fmla="*/ 13 w 15"/>
                  <a:gd name="T39" fmla="*/ 3 h 8"/>
                  <a:gd name="T40" fmla="*/ 12 w 15"/>
                  <a:gd name="T41" fmla="*/ 4 h 8"/>
                  <a:gd name="T42" fmla="*/ 13 w 15"/>
                  <a:gd name="T43" fmla="*/ 2 h 8"/>
                  <a:gd name="T44" fmla="*/ 11 w 15"/>
                  <a:gd name="T45" fmla="*/ 1 h 8"/>
                  <a:gd name="T46" fmla="*/ 11 w 15"/>
                  <a:gd name="T47" fmla="*/ 1 h 8"/>
                  <a:gd name="T48" fmla="*/ 11 w 15"/>
                  <a:gd name="T49" fmla="*/ 1 h 8"/>
                  <a:gd name="T50" fmla="*/ 11 w 15"/>
                  <a:gd name="T51" fmla="*/ 2 h 8"/>
                  <a:gd name="T52" fmla="*/ 11 w 15"/>
                  <a:gd name="T53" fmla="*/ 4 h 8"/>
                  <a:gd name="T54" fmla="*/ 10 w 15"/>
                  <a:gd name="T55" fmla="*/ 4 h 8"/>
                  <a:gd name="T56" fmla="*/ 11 w 15"/>
                  <a:gd name="T57" fmla="*/ 2 h 8"/>
                  <a:gd name="T58" fmla="*/ 10 w 15"/>
                  <a:gd name="T59" fmla="*/ 3 h 8"/>
                  <a:gd name="T60" fmla="*/ 10 w 15"/>
                  <a:gd name="T61" fmla="*/ 1 h 8"/>
                  <a:gd name="T62" fmla="*/ 10 w 15"/>
                  <a:gd name="T63" fmla="*/ 3 h 8"/>
                  <a:gd name="T64" fmla="*/ 7 w 15"/>
                  <a:gd name="T65" fmla="*/ 3 h 8"/>
                  <a:gd name="T66" fmla="*/ 7 w 15"/>
                  <a:gd name="T67" fmla="*/ 2 h 8"/>
                  <a:gd name="T68" fmla="*/ 7 w 15"/>
                  <a:gd name="T69" fmla="*/ 3 h 8"/>
                  <a:gd name="T70" fmla="*/ 5 w 15"/>
                  <a:gd name="T71" fmla="*/ 3 h 8"/>
                  <a:gd name="T72" fmla="*/ 5 w 15"/>
                  <a:gd name="T73" fmla="*/ 4 h 8"/>
                  <a:gd name="T74" fmla="*/ 3 w 15"/>
                  <a:gd name="T75" fmla="*/ 3 h 8"/>
                  <a:gd name="T76" fmla="*/ 3 w 15"/>
                  <a:gd name="T77" fmla="*/ 3 h 8"/>
                  <a:gd name="T78" fmla="*/ 2 w 15"/>
                  <a:gd name="T79" fmla="*/ 5 h 8"/>
                  <a:gd name="T80" fmla="*/ 3 w 15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0" y="3"/>
                      <a:pt x="0" y="6"/>
                    </a:cubicBezTo>
                    <a:cubicBezTo>
                      <a:pt x="2" y="5"/>
                      <a:pt x="5" y="7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4"/>
                      <a:pt x="9" y="8"/>
                      <a:pt x="10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1" y="3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7"/>
                      <a:pt x="15" y="3"/>
                    </a:cubicBezTo>
                    <a:cubicBezTo>
                      <a:pt x="15" y="3"/>
                      <a:pt x="14" y="2"/>
                      <a:pt x="15" y="2"/>
                    </a:cubicBez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6"/>
                      <a:pt x="13" y="3"/>
                      <a:pt x="12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2" y="0"/>
                      <a:pt x="12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4"/>
                      <a:pt x="11" y="4"/>
                    </a:cubicBezTo>
                    <a:cubicBezTo>
                      <a:pt x="11" y="3"/>
                      <a:pt x="11" y="5"/>
                      <a:pt x="10" y="4"/>
                    </a:cubicBezTo>
                    <a:cubicBezTo>
                      <a:pt x="10" y="3"/>
                      <a:pt x="11" y="3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6"/>
                      <a:pt x="2" y="5"/>
                    </a:cubicBezTo>
                    <a:cubicBezTo>
                      <a:pt x="3" y="4"/>
                      <a:pt x="3" y="4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7" name="Freeform 373"/>
              <p:cNvSpPr>
                <a:spLocks/>
              </p:cNvSpPr>
              <p:nvPr/>
            </p:nvSpPr>
            <p:spPr bwMode="auto">
              <a:xfrm>
                <a:off x="1307" y="3000"/>
                <a:ext cx="2" cy="8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8" name="Freeform 374"/>
              <p:cNvSpPr>
                <a:spLocks/>
              </p:cNvSpPr>
              <p:nvPr/>
            </p:nvSpPr>
            <p:spPr bwMode="auto">
              <a:xfrm>
                <a:off x="1282" y="2995"/>
                <a:ext cx="25" cy="16"/>
              </a:xfrm>
              <a:custGeom>
                <a:avLst/>
                <a:gdLst>
                  <a:gd name="T0" fmla="*/ 4 w 9"/>
                  <a:gd name="T1" fmla="*/ 2 h 6"/>
                  <a:gd name="T2" fmla="*/ 3 w 9"/>
                  <a:gd name="T3" fmla="*/ 3 h 6"/>
                  <a:gd name="T4" fmla="*/ 7 w 9"/>
                  <a:gd name="T5" fmla="*/ 5 h 6"/>
                  <a:gd name="T6" fmla="*/ 8 w 9"/>
                  <a:gd name="T7" fmla="*/ 3 h 6"/>
                  <a:gd name="T8" fmla="*/ 8 w 9"/>
                  <a:gd name="T9" fmla="*/ 5 h 6"/>
                  <a:gd name="T10" fmla="*/ 9 w 9"/>
                  <a:gd name="T11" fmla="*/ 3 h 6"/>
                  <a:gd name="T12" fmla="*/ 9 w 9"/>
                  <a:gd name="T13" fmla="*/ 4 h 6"/>
                  <a:gd name="T14" fmla="*/ 9 w 9"/>
                  <a:gd name="T15" fmla="*/ 3 h 6"/>
                  <a:gd name="T16" fmla="*/ 8 w 9"/>
                  <a:gd name="T17" fmla="*/ 3 h 6"/>
                  <a:gd name="T18" fmla="*/ 9 w 9"/>
                  <a:gd name="T19" fmla="*/ 2 h 6"/>
                  <a:gd name="T20" fmla="*/ 7 w 9"/>
                  <a:gd name="T21" fmla="*/ 4 h 6"/>
                  <a:gd name="T22" fmla="*/ 7 w 9"/>
                  <a:gd name="T23" fmla="*/ 2 h 6"/>
                  <a:gd name="T24" fmla="*/ 6 w 9"/>
                  <a:gd name="T25" fmla="*/ 1 h 6"/>
                  <a:gd name="T26" fmla="*/ 6 w 9"/>
                  <a:gd name="T27" fmla="*/ 2 h 6"/>
                  <a:gd name="T28" fmla="*/ 6 w 9"/>
                  <a:gd name="T29" fmla="*/ 3 h 6"/>
                  <a:gd name="T30" fmla="*/ 6 w 9"/>
                  <a:gd name="T31" fmla="*/ 1 h 6"/>
                  <a:gd name="T32" fmla="*/ 3 w 9"/>
                  <a:gd name="T33" fmla="*/ 0 h 6"/>
                  <a:gd name="T34" fmla="*/ 1 w 9"/>
                  <a:gd name="T35" fmla="*/ 2 h 6"/>
                  <a:gd name="T36" fmla="*/ 2 w 9"/>
                  <a:gd name="T37" fmla="*/ 1 h 6"/>
                  <a:gd name="T38" fmla="*/ 2 w 9"/>
                  <a:gd name="T39" fmla="*/ 0 h 6"/>
                  <a:gd name="T40" fmla="*/ 0 w 9"/>
                  <a:gd name="T41" fmla="*/ 2 h 6"/>
                  <a:gd name="T42" fmla="*/ 4 w 9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6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7" y="4"/>
                      <a:pt x="7" y="5"/>
                    </a:cubicBezTo>
                    <a:cubicBezTo>
                      <a:pt x="7" y="6"/>
                      <a:pt x="8" y="4"/>
                      <a:pt x="8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5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4"/>
                      <a:pt x="6" y="2"/>
                      <a:pt x="6" y="1"/>
                    </a:cubicBezTo>
                    <a:cubicBezTo>
                      <a:pt x="5" y="2"/>
                      <a:pt x="3" y="2"/>
                      <a:pt x="3" y="0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4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9" name="Rectangle 375"/>
              <p:cNvSpPr>
                <a:spLocks noChangeArrowheads="1"/>
              </p:cNvSpPr>
              <p:nvPr/>
            </p:nvSpPr>
            <p:spPr bwMode="auto">
              <a:xfrm>
                <a:off x="1290" y="300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0" name="Freeform 376"/>
              <p:cNvSpPr>
                <a:spLocks/>
              </p:cNvSpPr>
              <p:nvPr/>
            </p:nvSpPr>
            <p:spPr bwMode="auto">
              <a:xfrm>
                <a:off x="1361" y="304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1" name="Freeform 377"/>
              <p:cNvSpPr>
                <a:spLocks/>
              </p:cNvSpPr>
              <p:nvPr/>
            </p:nvSpPr>
            <p:spPr bwMode="auto">
              <a:xfrm>
                <a:off x="1356" y="3033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0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3"/>
                      <a:pt x="2" y="5"/>
                    </a:cubicBezTo>
                    <a:cubicBezTo>
                      <a:pt x="2" y="5"/>
                      <a:pt x="1" y="4"/>
                      <a:pt x="1" y="2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2" name="Freeform 378"/>
              <p:cNvSpPr>
                <a:spLocks/>
              </p:cNvSpPr>
              <p:nvPr/>
            </p:nvSpPr>
            <p:spPr bwMode="auto">
              <a:xfrm>
                <a:off x="1356" y="3038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3" name="Freeform 379"/>
              <p:cNvSpPr>
                <a:spLocks/>
              </p:cNvSpPr>
              <p:nvPr/>
            </p:nvSpPr>
            <p:spPr bwMode="auto">
              <a:xfrm>
                <a:off x="1356" y="3041"/>
                <a:ext cx="2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4" name="Freeform 380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5" name="Freeform 381"/>
              <p:cNvSpPr>
                <a:spLocks/>
              </p:cNvSpPr>
              <p:nvPr/>
            </p:nvSpPr>
            <p:spPr bwMode="auto">
              <a:xfrm>
                <a:off x="1356" y="3036"/>
                <a:ext cx="2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1 h 4"/>
                  <a:gd name="T10" fmla="*/ 0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6" name="Freeform 382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7" name="Freeform 383"/>
              <p:cNvSpPr>
                <a:spLocks/>
              </p:cNvSpPr>
              <p:nvPr/>
            </p:nvSpPr>
            <p:spPr bwMode="auto">
              <a:xfrm>
                <a:off x="1358" y="304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8" name="Freeform 384"/>
              <p:cNvSpPr>
                <a:spLocks/>
              </p:cNvSpPr>
              <p:nvPr/>
            </p:nvSpPr>
            <p:spPr bwMode="auto">
              <a:xfrm>
                <a:off x="1353" y="3033"/>
                <a:ext cx="5" cy="14"/>
              </a:xfrm>
              <a:custGeom>
                <a:avLst/>
                <a:gdLst>
                  <a:gd name="T0" fmla="*/ 1 w 2"/>
                  <a:gd name="T1" fmla="*/ 4 h 5"/>
                  <a:gd name="T2" fmla="*/ 1 w 2"/>
                  <a:gd name="T3" fmla="*/ 3 h 5"/>
                  <a:gd name="T4" fmla="*/ 0 w 2"/>
                  <a:gd name="T5" fmla="*/ 0 h 5"/>
                  <a:gd name="T6" fmla="*/ 0 w 2"/>
                  <a:gd name="T7" fmla="*/ 1 h 5"/>
                  <a:gd name="T8" fmla="*/ 1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1" y="2"/>
                      <a:pt x="2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9" name="Freeform 385"/>
              <p:cNvSpPr>
                <a:spLocks/>
              </p:cNvSpPr>
              <p:nvPr/>
            </p:nvSpPr>
            <p:spPr bwMode="auto">
              <a:xfrm>
                <a:off x="1353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0" name="Freeform 386"/>
              <p:cNvSpPr>
                <a:spLocks/>
              </p:cNvSpPr>
              <p:nvPr/>
            </p:nvSpPr>
            <p:spPr bwMode="auto">
              <a:xfrm>
                <a:off x="1350" y="3028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3 h 5"/>
                  <a:gd name="T4" fmla="*/ 1 w 2"/>
                  <a:gd name="T5" fmla="*/ 4 h 5"/>
                  <a:gd name="T6" fmla="*/ 1 w 2"/>
                  <a:gd name="T7" fmla="*/ 3 h 5"/>
                  <a:gd name="T8" fmla="*/ 1 w 2"/>
                  <a:gd name="T9" fmla="*/ 5 h 5"/>
                  <a:gd name="T10" fmla="*/ 1 w 2"/>
                  <a:gd name="T11" fmla="*/ 4 h 5"/>
                  <a:gd name="T12" fmla="*/ 2 w 2"/>
                  <a:gd name="T13" fmla="*/ 5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0 h 5"/>
                  <a:gd name="T22" fmla="*/ 1 w 2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2" y="5"/>
                      <a:pt x="1" y="4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0" y="1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1" name="Freeform 387"/>
              <p:cNvSpPr>
                <a:spLocks/>
              </p:cNvSpPr>
              <p:nvPr/>
            </p:nvSpPr>
            <p:spPr bwMode="auto">
              <a:xfrm>
                <a:off x="1350" y="303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2" name="Freeform 388"/>
              <p:cNvSpPr>
                <a:spLocks/>
              </p:cNvSpPr>
              <p:nvPr/>
            </p:nvSpPr>
            <p:spPr bwMode="auto">
              <a:xfrm>
                <a:off x="1350" y="302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1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3" name="Freeform 389"/>
              <p:cNvSpPr>
                <a:spLocks/>
              </p:cNvSpPr>
              <p:nvPr/>
            </p:nvSpPr>
            <p:spPr bwMode="auto">
              <a:xfrm>
                <a:off x="1353" y="304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4" name="Freeform 390"/>
              <p:cNvSpPr>
                <a:spLocks/>
              </p:cNvSpPr>
              <p:nvPr/>
            </p:nvSpPr>
            <p:spPr bwMode="auto">
              <a:xfrm>
                <a:off x="1350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5" name="Freeform 391"/>
              <p:cNvSpPr>
                <a:spLocks/>
              </p:cNvSpPr>
              <p:nvPr/>
            </p:nvSpPr>
            <p:spPr bwMode="auto">
              <a:xfrm>
                <a:off x="1350" y="304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6" name="Freeform 392"/>
              <p:cNvSpPr>
                <a:spLocks/>
              </p:cNvSpPr>
              <p:nvPr/>
            </p:nvSpPr>
            <p:spPr bwMode="auto">
              <a:xfrm>
                <a:off x="1339" y="3030"/>
                <a:ext cx="14" cy="17"/>
              </a:xfrm>
              <a:custGeom>
                <a:avLst/>
                <a:gdLst>
                  <a:gd name="T0" fmla="*/ 0 w 5"/>
                  <a:gd name="T1" fmla="*/ 1 h 6"/>
                  <a:gd name="T2" fmla="*/ 1 w 5"/>
                  <a:gd name="T3" fmla="*/ 2 h 6"/>
                  <a:gd name="T4" fmla="*/ 1 w 5"/>
                  <a:gd name="T5" fmla="*/ 4 h 6"/>
                  <a:gd name="T6" fmla="*/ 1 w 5"/>
                  <a:gd name="T7" fmla="*/ 6 h 6"/>
                  <a:gd name="T8" fmla="*/ 1 w 5"/>
                  <a:gd name="T9" fmla="*/ 5 h 6"/>
                  <a:gd name="T10" fmla="*/ 1 w 5"/>
                  <a:gd name="T11" fmla="*/ 6 h 6"/>
                  <a:gd name="T12" fmla="*/ 2 w 5"/>
                  <a:gd name="T13" fmla="*/ 6 h 6"/>
                  <a:gd name="T14" fmla="*/ 2 w 5"/>
                  <a:gd name="T15" fmla="*/ 5 h 6"/>
                  <a:gd name="T16" fmla="*/ 4 w 5"/>
                  <a:gd name="T17" fmla="*/ 5 h 6"/>
                  <a:gd name="T18" fmla="*/ 3 w 5"/>
                  <a:gd name="T19" fmla="*/ 3 h 6"/>
                  <a:gd name="T20" fmla="*/ 4 w 5"/>
                  <a:gd name="T21" fmla="*/ 4 h 6"/>
                  <a:gd name="T22" fmla="*/ 4 w 5"/>
                  <a:gd name="T23" fmla="*/ 4 h 6"/>
                  <a:gd name="T24" fmla="*/ 4 w 5"/>
                  <a:gd name="T25" fmla="*/ 5 h 6"/>
                  <a:gd name="T26" fmla="*/ 4 w 5"/>
                  <a:gd name="T27" fmla="*/ 2 h 6"/>
                  <a:gd name="T28" fmla="*/ 4 w 5"/>
                  <a:gd name="T29" fmla="*/ 5 h 6"/>
                  <a:gd name="T30" fmla="*/ 4 w 5"/>
                  <a:gd name="T31" fmla="*/ 3 h 6"/>
                  <a:gd name="T32" fmla="*/ 4 w 5"/>
                  <a:gd name="T33" fmla="*/ 2 h 6"/>
                  <a:gd name="T34" fmla="*/ 4 w 5"/>
                  <a:gd name="T35" fmla="*/ 1 h 6"/>
                  <a:gd name="T36" fmla="*/ 3 w 5"/>
                  <a:gd name="T37" fmla="*/ 4 h 6"/>
                  <a:gd name="T38" fmla="*/ 3 w 5"/>
                  <a:gd name="T39" fmla="*/ 2 h 6"/>
                  <a:gd name="T40" fmla="*/ 2 w 5"/>
                  <a:gd name="T41" fmla="*/ 1 h 6"/>
                  <a:gd name="T42" fmla="*/ 2 w 5"/>
                  <a:gd name="T43" fmla="*/ 4 h 6"/>
                  <a:gd name="T44" fmla="*/ 2 w 5"/>
                  <a:gd name="T45" fmla="*/ 3 h 6"/>
                  <a:gd name="T46" fmla="*/ 2 w 5"/>
                  <a:gd name="T47" fmla="*/ 4 h 6"/>
                  <a:gd name="T48" fmla="*/ 2 w 5"/>
                  <a:gd name="T49" fmla="*/ 2 h 6"/>
                  <a:gd name="T50" fmla="*/ 2 w 5"/>
                  <a:gd name="T51" fmla="*/ 5 h 6"/>
                  <a:gd name="T52" fmla="*/ 1 w 5"/>
                  <a:gd name="T53" fmla="*/ 1 h 6"/>
                  <a:gd name="T54" fmla="*/ 2 w 5"/>
                  <a:gd name="T55" fmla="*/ 3 h 6"/>
                  <a:gd name="T56" fmla="*/ 2 w 5"/>
                  <a:gd name="T57" fmla="*/ 4 h 6"/>
                  <a:gd name="T58" fmla="*/ 1 w 5"/>
                  <a:gd name="T59" fmla="*/ 2 h 6"/>
                  <a:gd name="T60" fmla="*/ 1 w 5"/>
                  <a:gd name="T61" fmla="*/ 3 h 6"/>
                  <a:gd name="T62" fmla="*/ 1 w 5"/>
                  <a:gd name="T63" fmla="*/ 4 h 6"/>
                  <a:gd name="T64" fmla="*/ 1 w 5"/>
                  <a:gd name="T65" fmla="*/ 4 h 6"/>
                  <a:gd name="T66" fmla="*/ 1 w 5"/>
                  <a:gd name="T67" fmla="*/ 2 h 6"/>
                  <a:gd name="T68" fmla="*/ 1 w 5"/>
                  <a:gd name="T69" fmla="*/ 1 h 6"/>
                  <a:gd name="T70" fmla="*/ 1 w 5"/>
                  <a:gd name="T71" fmla="*/ 3 h 6"/>
                  <a:gd name="T72" fmla="*/ 0 w 5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3" y="4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5"/>
                      <a:pt x="4" y="2"/>
                      <a:pt x="4" y="5"/>
                    </a:cubicBezTo>
                    <a:cubicBezTo>
                      <a:pt x="5" y="6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3" y="1"/>
                      <a:pt x="4" y="2"/>
                      <a:pt x="4" y="1"/>
                    </a:cubicBezTo>
                    <a:cubicBezTo>
                      <a:pt x="3" y="0"/>
                      <a:pt x="3" y="3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1"/>
                    </a:cubicBezTo>
                    <a:cubicBezTo>
                      <a:pt x="2" y="3"/>
                      <a:pt x="2" y="1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2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4"/>
                      <a:pt x="1" y="2"/>
                      <a:pt x="1" y="2"/>
                    </a:cubicBezTo>
                    <a:cubicBezTo>
                      <a:pt x="1" y="1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7" name="Rectangle 393"/>
              <p:cNvSpPr>
                <a:spLocks noChangeArrowheads="1"/>
              </p:cNvSpPr>
              <p:nvPr/>
            </p:nvSpPr>
            <p:spPr bwMode="auto">
              <a:xfrm>
                <a:off x="1342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8" name="Freeform 394"/>
              <p:cNvSpPr>
                <a:spLocks/>
              </p:cNvSpPr>
              <p:nvPr/>
            </p:nvSpPr>
            <p:spPr bwMode="auto">
              <a:xfrm>
                <a:off x="1339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9" name="Rectangle 395"/>
              <p:cNvSpPr>
                <a:spLocks noChangeArrowheads="1"/>
              </p:cNvSpPr>
              <p:nvPr/>
            </p:nvSpPr>
            <p:spPr bwMode="auto">
              <a:xfrm>
                <a:off x="1345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0" name="Freeform 396"/>
              <p:cNvSpPr>
                <a:spLocks/>
              </p:cNvSpPr>
              <p:nvPr/>
            </p:nvSpPr>
            <p:spPr bwMode="auto">
              <a:xfrm>
                <a:off x="1342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1" name="Freeform 397"/>
              <p:cNvSpPr>
                <a:spLocks/>
              </p:cNvSpPr>
              <p:nvPr/>
            </p:nvSpPr>
            <p:spPr bwMode="auto">
              <a:xfrm>
                <a:off x="1345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2" name="Rectangle 398"/>
              <p:cNvSpPr>
                <a:spLocks noChangeArrowheads="1"/>
              </p:cNvSpPr>
              <p:nvPr/>
            </p:nvSpPr>
            <p:spPr bwMode="auto">
              <a:xfrm>
                <a:off x="1339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3" name="Freeform 399"/>
              <p:cNvSpPr>
                <a:spLocks/>
              </p:cNvSpPr>
              <p:nvPr/>
            </p:nvSpPr>
            <p:spPr bwMode="auto">
              <a:xfrm>
                <a:off x="1334" y="3030"/>
                <a:ext cx="8" cy="22"/>
              </a:xfrm>
              <a:custGeom>
                <a:avLst/>
                <a:gdLst>
                  <a:gd name="T0" fmla="*/ 1 w 3"/>
                  <a:gd name="T1" fmla="*/ 7 h 8"/>
                  <a:gd name="T2" fmla="*/ 1 w 3"/>
                  <a:gd name="T3" fmla="*/ 8 h 8"/>
                  <a:gd name="T4" fmla="*/ 1 w 3"/>
                  <a:gd name="T5" fmla="*/ 4 h 8"/>
                  <a:gd name="T6" fmla="*/ 1 w 3"/>
                  <a:gd name="T7" fmla="*/ 7 h 8"/>
                  <a:gd name="T8" fmla="*/ 2 w 3"/>
                  <a:gd name="T9" fmla="*/ 5 h 8"/>
                  <a:gd name="T10" fmla="*/ 2 w 3"/>
                  <a:gd name="T11" fmla="*/ 6 h 8"/>
                  <a:gd name="T12" fmla="*/ 2 w 3"/>
                  <a:gd name="T13" fmla="*/ 3 h 8"/>
                  <a:gd name="T14" fmla="*/ 2 w 3"/>
                  <a:gd name="T15" fmla="*/ 7 h 8"/>
                  <a:gd name="T16" fmla="*/ 2 w 3"/>
                  <a:gd name="T17" fmla="*/ 7 h 8"/>
                  <a:gd name="T18" fmla="*/ 3 w 3"/>
                  <a:gd name="T19" fmla="*/ 6 h 8"/>
                  <a:gd name="T20" fmla="*/ 2 w 3"/>
                  <a:gd name="T21" fmla="*/ 4 h 8"/>
                  <a:gd name="T22" fmla="*/ 2 w 3"/>
                  <a:gd name="T23" fmla="*/ 2 h 8"/>
                  <a:gd name="T24" fmla="*/ 2 w 3"/>
                  <a:gd name="T25" fmla="*/ 3 h 8"/>
                  <a:gd name="T26" fmla="*/ 2 w 3"/>
                  <a:gd name="T27" fmla="*/ 2 h 8"/>
                  <a:gd name="T28" fmla="*/ 2 w 3"/>
                  <a:gd name="T29" fmla="*/ 3 h 8"/>
                  <a:gd name="T30" fmla="*/ 2 w 3"/>
                  <a:gd name="T31" fmla="*/ 2 h 8"/>
                  <a:gd name="T32" fmla="*/ 2 w 3"/>
                  <a:gd name="T33" fmla="*/ 3 h 8"/>
                  <a:gd name="T34" fmla="*/ 2 w 3"/>
                  <a:gd name="T35" fmla="*/ 2 h 8"/>
                  <a:gd name="T36" fmla="*/ 2 w 3"/>
                  <a:gd name="T37" fmla="*/ 4 h 8"/>
                  <a:gd name="T38" fmla="*/ 2 w 3"/>
                  <a:gd name="T39" fmla="*/ 2 h 8"/>
                  <a:gd name="T40" fmla="*/ 2 w 3"/>
                  <a:gd name="T41" fmla="*/ 3 h 8"/>
                  <a:gd name="T42" fmla="*/ 1 w 3"/>
                  <a:gd name="T43" fmla="*/ 2 h 8"/>
                  <a:gd name="T44" fmla="*/ 1 w 3"/>
                  <a:gd name="T45" fmla="*/ 3 h 8"/>
                  <a:gd name="T46" fmla="*/ 1 w 3"/>
                  <a:gd name="T47" fmla="*/ 2 h 8"/>
                  <a:gd name="T48" fmla="*/ 1 w 3"/>
                  <a:gd name="T49" fmla="*/ 5 h 8"/>
                  <a:gd name="T50" fmla="*/ 1 w 3"/>
                  <a:gd name="T51" fmla="*/ 2 h 8"/>
                  <a:gd name="T52" fmla="*/ 1 w 3"/>
                  <a:gd name="T53" fmla="*/ 3 h 8"/>
                  <a:gd name="T54" fmla="*/ 1 w 3"/>
                  <a:gd name="T55" fmla="*/ 3 h 8"/>
                  <a:gd name="T56" fmla="*/ 1 w 3"/>
                  <a:gd name="T57" fmla="*/ 4 h 8"/>
                  <a:gd name="T58" fmla="*/ 1 w 3"/>
                  <a:gd name="T59" fmla="*/ 4 h 8"/>
                  <a:gd name="T60" fmla="*/ 1 w 3"/>
                  <a:gd name="T61" fmla="*/ 5 h 8"/>
                  <a:gd name="T62" fmla="*/ 1 w 3"/>
                  <a:gd name="T63" fmla="*/ 4 h 8"/>
                  <a:gd name="T64" fmla="*/ 0 w 3"/>
                  <a:gd name="T65" fmla="*/ 6 h 8"/>
                  <a:gd name="T66" fmla="*/ 1 w 3"/>
                  <a:gd name="T67" fmla="*/ 5 h 8"/>
                  <a:gd name="T68" fmla="*/ 1 w 3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1" y="7"/>
                      <a:pt x="1" y="4"/>
                      <a:pt x="1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2"/>
                      <a:pt x="2" y="3"/>
                    </a:cubicBezTo>
                    <a:cubicBezTo>
                      <a:pt x="2" y="5"/>
                      <a:pt x="2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0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4"/>
                      <a:pt x="1" y="5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7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4" name="Freeform 400"/>
              <p:cNvSpPr>
                <a:spLocks/>
              </p:cNvSpPr>
              <p:nvPr/>
            </p:nvSpPr>
            <p:spPr bwMode="auto">
              <a:xfrm>
                <a:off x="1339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5" name="Freeform 401"/>
              <p:cNvSpPr>
                <a:spLocks/>
              </p:cNvSpPr>
              <p:nvPr/>
            </p:nvSpPr>
            <p:spPr bwMode="auto">
              <a:xfrm>
                <a:off x="1331" y="3030"/>
                <a:ext cx="3" cy="25"/>
              </a:xfrm>
              <a:custGeom>
                <a:avLst/>
                <a:gdLst>
                  <a:gd name="T0" fmla="*/ 1 w 1"/>
                  <a:gd name="T1" fmla="*/ 4 h 9"/>
                  <a:gd name="T2" fmla="*/ 1 w 1"/>
                  <a:gd name="T3" fmla="*/ 3 h 9"/>
                  <a:gd name="T4" fmla="*/ 1 w 1"/>
                  <a:gd name="T5" fmla="*/ 6 h 9"/>
                  <a:gd name="T6" fmla="*/ 1 w 1"/>
                  <a:gd name="T7" fmla="*/ 7 h 9"/>
                  <a:gd name="T8" fmla="*/ 1 w 1"/>
                  <a:gd name="T9" fmla="*/ 4 h 9"/>
                  <a:gd name="T10" fmla="*/ 0 w 1"/>
                  <a:gd name="T11" fmla="*/ 3 h 9"/>
                  <a:gd name="T12" fmla="*/ 1 w 1"/>
                  <a:gd name="T13" fmla="*/ 5 h 9"/>
                  <a:gd name="T14" fmla="*/ 0 w 1"/>
                  <a:gd name="T15" fmla="*/ 6 h 9"/>
                  <a:gd name="T16" fmla="*/ 0 w 1"/>
                  <a:gd name="T17" fmla="*/ 6 h 9"/>
                  <a:gd name="T18" fmla="*/ 0 w 1"/>
                  <a:gd name="T19" fmla="*/ 3 h 9"/>
                  <a:gd name="T20" fmla="*/ 0 w 1"/>
                  <a:gd name="T21" fmla="*/ 9 h 9"/>
                  <a:gd name="T22" fmla="*/ 0 w 1"/>
                  <a:gd name="T23" fmla="*/ 8 h 9"/>
                  <a:gd name="T24" fmla="*/ 0 w 1"/>
                  <a:gd name="T25" fmla="*/ 6 h 9"/>
                  <a:gd name="T26" fmla="*/ 0 w 1"/>
                  <a:gd name="T27" fmla="*/ 7 h 9"/>
                  <a:gd name="T28" fmla="*/ 0 w 1"/>
                  <a:gd name="T29" fmla="*/ 8 h 9"/>
                  <a:gd name="T30" fmla="*/ 1 w 1"/>
                  <a:gd name="T31" fmla="*/ 8 h 9"/>
                  <a:gd name="T32" fmla="*/ 1 w 1"/>
                  <a:gd name="T33" fmla="*/ 8 h 9"/>
                  <a:gd name="T34" fmla="*/ 1 w 1"/>
                  <a:gd name="T35" fmla="*/ 6 h 9"/>
                  <a:gd name="T36" fmla="*/ 1 w 1"/>
                  <a:gd name="T37" fmla="*/ 4 h 9"/>
                  <a:gd name="T38" fmla="*/ 1 w 1"/>
                  <a:gd name="T39" fmla="*/ 5 h 9"/>
                  <a:gd name="T40" fmla="*/ 1 w 1"/>
                  <a:gd name="T41" fmla="*/ 3 h 9"/>
                  <a:gd name="T42" fmla="*/ 1 w 1"/>
                  <a:gd name="T43" fmla="*/ 2 h 9"/>
                  <a:gd name="T44" fmla="*/ 1 w 1"/>
                  <a:gd name="T45" fmla="*/ 1 h 9"/>
                  <a:gd name="T46" fmla="*/ 1 w 1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9">
                    <a:moveTo>
                      <a:pt x="1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4"/>
                      <a:pt x="0" y="5"/>
                      <a:pt x="0" y="3"/>
                    </a:cubicBezTo>
                    <a:cubicBezTo>
                      <a:pt x="0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0"/>
                      <a:pt x="1" y="3"/>
                      <a:pt x="1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6" name="Rectangle 402"/>
              <p:cNvSpPr>
                <a:spLocks noChangeArrowheads="1"/>
              </p:cNvSpPr>
              <p:nvPr/>
            </p:nvSpPr>
            <p:spPr bwMode="auto">
              <a:xfrm>
                <a:off x="1334" y="3038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7" name="Freeform 403"/>
              <p:cNvSpPr>
                <a:spLocks/>
              </p:cNvSpPr>
              <p:nvPr/>
            </p:nvSpPr>
            <p:spPr bwMode="auto">
              <a:xfrm>
                <a:off x="1334" y="304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8" name="Freeform 404"/>
              <p:cNvSpPr>
                <a:spLocks/>
              </p:cNvSpPr>
              <p:nvPr/>
            </p:nvSpPr>
            <p:spPr bwMode="auto">
              <a:xfrm>
                <a:off x="1331" y="303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9" name="Freeform 405"/>
              <p:cNvSpPr>
                <a:spLocks/>
              </p:cNvSpPr>
              <p:nvPr/>
            </p:nvSpPr>
            <p:spPr bwMode="auto">
              <a:xfrm>
                <a:off x="1328" y="304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8" name="Group 607"/>
            <p:cNvGrpSpPr>
              <a:grpSpLocks/>
            </p:cNvGrpSpPr>
            <p:nvPr/>
          </p:nvGrpSpPr>
          <p:grpSpPr bwMode="auto">
            <a:xfrm>
              <a:off x="926" y="897"/>
              <a:ext cx="1225" cy="2370"/>
              <a:chOff x="926" y="897"/>
              <a:chExt cx="1225" cy="2370"/>
            </a:xfrm>
          </p:grpSpPr>
          <p:sp>
            <p:nvSpPr>
              <p:cNvPr id="1110" name="Freeform 407"/>
              <p:cNvSpPr>
                <a:spLocks/>
              </p:cNvSpPr>
              <p:nvPr/>
            </p:nvSpPr>
            <p:spPr bwMode="auto">
              <a:xfrm>
                <a:off x="1318" y="3033"/>
                <a:ext cx="13" cy="19"/>
              </a:xfrm>
              <a:custGeom>
                <a:avLst/>
                <a:gdLst>
                  <a:gd name="T0" fmla="*/ 4 w 5"/>
                  <a:gd name="T1" fmla="*/ 3 h 7"/>
                  <a:gd name="T2" fmla="*/ 4 w 5"/>
                  <a:gd name="T3" fmla="*/ 4 h 7"/>
                  <a:gd name="T4" fmla="*/ 4 w 5"/>
                  <a:gd name="T5" fmla="*/ 3 h 7"/>
                  <a:gd name="T6" fmla="*/ 4 w 5"/>
                  <a:gd name="T7" fmla="*/ 2 h 7"/>
                  <a:gd name="T8" fmla="*/ 4 w 5"/>
                  <a:gd name="T9" fmla="*/ 3 h 7"/>
                  <a:gd name="T10" fmla="*/ 3 w 5"/>
                  <a:gd name="T11" fmla="*/ 3 h 7"/>
                  <a:gd name="T12" fmla="*/ 3 w 5"/>
                  <a:gd name="T13" fmla="*/ 5 h 7"/>
                  <a:gd name="T14" fmla="*/ 3 w 5"/>
                  <a:gd name="T15" fmla="*/ 2 h 7"/>
                  <a:gd name="T16" fmla="*/ 3 w 5"/>
                  <a:gd name="T17" fmla="*/ 6 h 7"/>
                  <a:gd name="T18" fmla="*/ 3 w 5"/>
                  <a:gd name="T19" fmla="*/ 5 h 7"/>
                  <a:gd name="T20" fmla="*/ 3 w 5"/>
                  <a:gd name="T21" fmla="*/ 4 h 7"/>
                  <a:gd name="T22" fmla="*/ 2 w 5"/>
                  <a:gd name="T23" fmla="*/ 4 h 7"/>
                  <a:gd name="T24" fmla="*/ 2 w 5"/>
                  <a:gd name="T25" fmla="*/ 3 h 7"/>
                  <a:gd name="T26" fmla="*/ 2 w 5"/>
                  <a:gd name="T27" fmla="*/ 3 h 7"/>
                  <a:gd name="T28" fmla="*/ 2 w 5"/>
                  <a:gd name="T29" fmla="*/ 2 h 7"/>
                  <a:gd name="T30" fmla="*/ 1 w 5"/>
                  <a:gd name="T31" fmla="*/ 3 h 7"/>
                  <a:gd name="T32" fmla="*/ 1 w 5"/>
                  <a:gd name="T33" fmla="*/ 2 h 7"/>
                  <a:gd name="T34" fmla="*/ 1 w 5"/>
                  <a:gd name="T35" fmla="*/ 5 h 7"/>
                  <a:gd name="T36" fmla="*/ 1 w 5"/>
                  <a:gd name="T37" fmla="*/ 5 h 7"/>
                  <a:gd name="T38" fmla="*/ 1 w 5"/>
                  <a:gd name="T39" fmla="*/ 3 h 7"/>
                  <a:gd name="T40" fmla="*/ 1 w 5"/>
                  <a:gd name="T41" fmla="*/ 4 h 7"/>
                  <a:gd name="T42" fmla="*/ 1 w 5"/>
                  <a:gd name="T43" fmla="*/ 2 h 7"/>
                  <a:gd name="T44" fmla="*/ 1 w 5"/>
                  <a:gd name="T45" fmla="*/ 5 h 7"/>
                  <a:gd name="T46" fmla="*/ 1 w 5"/>
                  <a:gd name="T47" fmla="*/ 4 h 7"/>
                  <a:gd name="T48" fmla="*/ 1 w 5"/>
                  <a:gd name="T49" fmla="*/ 7 h 7"/>
                  <a:gd name="T50" fmla="*/ 2 w 5"/>
                  <a:gd name="T51" fmla="*/ 7 h 7"/>
                  <a:gd name="T52" fmla="*/ 2 w 5"/>
                  <a:gd name="T53" fmla="*/ 5 h 7"/>
                  <a:gd name="T54" fmla="*/ 2 w 5"/>
                  <a:gd name="T55" fmla="*/ 7 h 7"/>
                  <a:gd name="T56" fmla="*/ 2 w 5"/>
                  <a:gd name="T57" fmla="*/ 5 h 7"/>
                  <a:gd name="T58" fmla="*/ 2 w 5"/>
                  <a:gd name="T59" fmla="*/ 7 h 7"/>
                  <a:gd name="T60" fmla="*/ 2 w 5"/>
                  <a:gd name="T61" fmla="*/ 5 h 7"/>
                  <a:gd name="T62" fmla="*/ 2 w 5"/>
                  <a:gd name="T63" fmla="*/ 7 h 7"/>
                  <a:gd name="T64" fmla="*/ 4 w 5"/>
                  <a:gd name="T65" fmla="*/ 7 h 7"/>
                  <a:gd name="T66" fmla="*/ 4 w 5"/>
                  <a:gd name="T67" fmla="*/ 5 h 7"/>
                  <a:gd name="T68" fmla="*/ 4 w 5"/>
                  <a:gd name="T69" fmla="*/ 5 h 7"/>
                  <a:gd name="T70" fmla="*/ 4 w 5"/>
                  <a:gd name="T71" fmla="*/ 4 h 7"/>
                  <a:gd name="T72" fmla="*/ 4 w 5"/>
                  <a:gd name="T73" fmla="*/ 7 h 7"/>
                  <a:gd name="T74" fmla="*/ 4 w 5"/>
                  <a:gd name="T75" fmla="*/ 6 h 7"/>
                  <a:gd name="T76" fmla="*/ 4 w 5"/>
                  <a:gd name="T77" fmla="*/ 6 h 7"/>
                  <a:gd name="T78" fmla="*/ 4 w 5"/>
                  <a:gd name="T79" fmla="*/ 6 h 7"/>
                  <a:gd name="T80" fmla="*/ 4 w 5"/>
                  <a:gd name="T81" fmla="*/ 3 h 7"/>
                  <a:gd name="T82" fmla="*/ 4 w 5"/>
                  <a:gd name="T83" fmla="*/ 1 h 7"/>
                  <a:gd name="T84" fmla="*/ 4 w 5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3"/>
                      <a:pt x="3" y="4"/>
                      <a:pt x="3" y="6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5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1" y="5"/>
                    </a:cubicBezTo>
                    <a:cubicBezTo>
                      <a:pt x="1" y="2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4"/>
                      <a:pt x="1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5"/>
                      <a:pt x="2" y="7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5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1" name="Freeform 408"/>
              <p:cNvSpPr>
                <a:spLocks/>
              </p:cNvSpPr>
              <p:nvPr/>
            </p:nvSpPr>
            <p:spPr bwMode="auto">
              <a:xfrm>
                <a:off x="1328" y="3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2" name="Freeform 409"/>
              <p:cNvSpPr>
                <a:spLocks/>
              </p:cNvSpPr>
              <p:nvPr/>
            </p:nvSpPr>
            <p:spPr bwMode="auto">
              <a:xfrm>
                <a:off x="1318" y="3044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3" name="Rectangle 410"/>
              <p:cNvSpPr>
                <a:spLocks noChangeArrowheads="1"/>
              </p:cNvSpPr>
              <p:nvPr/>
            </p:nvSpPr>
            <p:spPr bwMode="auto">
              <a:xfrm>
                <a:off x="1328" y="304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4" name="Rectangle 411"/>
              <p:cNvSpPr>
                <a:spLocks noChangeArrowheads="1"/>
              </p:cNvSpPr>
              <p:nvPr/>
            </p:nvSpPr>
            <p:spPr bwMode="auto">
              <a:xfrm>
                <a:off x="1328" y="304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5" name="Freeform 412"/>
              <p:cNvSpPr>
                <a:spLocks/>
              </p:cNvSpPr>
              <p:nvPr/>
            </p:nvSpPr>
            <p:spPr bwMode="auto">
              <a:xfrm>
                <a:off x="131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6" name="Freeform 413"/>
              <p:cNvSpPr>
                <a:spLocks/>
              </p:cNvSpPr>
              <p:nvPr/>
            </p:nvSpPr>
            <p:spPr bwMode="auto">
              <a:xfrm>
                <a:off x="1312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7" name="Freeform 414"/>
              <p:cNvSpPr>
                <a:spLocks/>
              </p:cNvSpPr>
              <p:nvPr/>
            </p:nvSpPr>
            <p:spPr bwMode="auto">
              <a:xfrm>
                <a:off x="1299" y="3036"/>
                <a:ext cx="19" cy="27"/>
              </a:xfrm>
              <a:custGeom>
                <a:avLst/>
                <a:gdLst>
                  <a:gd name="T0" fmla="*/ 1 w 7"/>
                  <a:gd name="T1" fmla="*/ 4 h 10"/>
                  <a:gd name="T2" fmla="*/ 0 w 7"/>
                  <a:gd name="T3" fmla="*/ 6 h 10"/>
                  <a:gd name="T4" fmla="*/ 0 w 7"/>
                  <a:gd name="T5" fmla="*/ 8 h 10"/>
                  <a:gd name="T6" fmla="*/ 1 w 7"/>
                  <a:gd name="T7" fmla="*/ 6 h 10"/>
                  <a:gd name="T8" fmla="*/ 2 w 7"/>
                  <a:gd name="T9" fmla="*/ 6 h 10"/>
                  <a:gd name="T10" fmla="*/ 2 w 7"/>
                  <a:gd name="T11" fmla="*/ 7 h 10"/>
                  <a:gd name="T12" fmla="*/ 3 w 7"/>
                  <a:gd name="T13" fmla="*/ 5 h 10"/>
                  <a:gd name="T14" fmla="*/ 3 w 7"/>
                  <a:gd name="T15" fmla="*/ 6 h 10"/>
                  <a:gd name="T16" fmla="*/ 3 w 7"/>
                  <a:gd name="T17" fmla="*/ 6 h 10"/>
                  <a:gd name="T18" fmla="*/ 4 w 7"/>
                  <a:gd name="T19" fmla="*/ 3 h 10"/>
                  <a:gd name="T20" fmla="*/ 4 w 7"/>
                  <a:gd name="T21" fmla="*/ 3 h 10"/>
                  <a:gd name="T22" fmla="*/ 4 w 7"/>
                  <a:gd name="T23" fmla="*/ 4 h 10"/>
                  <a:gd name="T24" fmla="*/ 5 w 7"/>
                  <a:gd name="T25" fmla="*/ 4 h 10"/>
                  <a:gd name="T26" fmla="*/ 5 w 7"/>
                  <a:gd name="T27" fmla="*/ 5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4 h 10"/>
                  <a:gd name="T34" fmla="*/ 6 w 7"/>
                  <a:gd name="T35" fmla="*/ 4 h 10"/>
                  <a:gd name="T36" fmla="*/ 7 w 7"/>
                  <a:gd name="T37" fmla="*/ 4 h 10"/>
                  <a:gd name="T38" fmla="*/ 7 w 7"/>
                  <a:gd name="T39" fmla="*/ 4 h 10"/>
                  <a:gd name="T40" fmla="*/ 7 w 7"/>
                  <a:gd name="T41" fmla="*/ 5 h 10"/>
                  <a:gd name="T42" fmla="*/ 7 w 7"/>
                  <a:gd name="T43" fmla="*/ 1 h 10"/>
                  <a:gd name="T44" fmla="*/ 7 w 7"/>
                  <a:gd name="T45" fmla="*/ 1 h 10"/>
                  <a:gd name="T46" fmla="*/ 6 w 7"/>
                  <a:gd name="T47" fmla="*/ 1 h 10"/>
                  <a:gd name="T48" fmla="*/ 6 w 7"/>
                  <a:gd name="T49" fmla="*/ 0 h 10"/>
                  <a:gd name="T50" fmla="*/ 6 w 7"/>
                  <a:gd name="T51" fmla="*/ 0 h 10"/>
                  <a:gd name="T52" fmla="*/ 5 w 7"/>
                  <a:gd name="T53" fmla="*/ 1 h 10"/>
                  <a:gd name="T54" fmla="*/ 5 w 7"/>
                  <a:gd name="T55" fmla="*/ 1 h 10"/>
                  <a:gd name="T56" fmla="*/ 5 w 7"/>
                  <a:gd name="T57" fmla="*/ 1 h 10"/>
                  <a:gd name="T58" fmla="*/ 5 w 7"/>
                  <a:gd name="T59" fmla="*/ 1 h 10"/>
                  <a:gd name="T60" fmla="*/ 4 w 7"/>
                  <a:gd name="T61" fmla="*/ 2 h 10"/>
                  <a:gd name="T62" fmla="*/ 4 w 7"/>
                  <a:gd name="T63" fmla="*/ 0 h 10"/>
                  <a:gd name="T64" fmla="*/ 4 w 7"/>
                  <a:gd name="T65" fmla="*/ 0 h 10"/>
                  <a:gd name="T66" fmla="*/ 4 w 7"/>
                  <a:gd name="T67" fmla="*/ 2 h 10"/>
                  <a:gd name="T68" fmla="*/ 3 w 7"/>
                  <a:gd name="T69" fmla="*/ 3 h 10"/>
                  <a:gd name="T70" fmla="*/ 3 w 7"/>
                  <a:gd name="T71" fmla="*/ 3 h 10"/>
                  <a:gd name="T72" fmla="*/ 2 w 7"/>
                  <a:gd name="T73" fmla="*/ 3 h 10"/>
                  <a:gd name="T74" fmla="*/ 2 w 7"/>
                  <a:gd name="T75" fmla="*/ 4 h 10"/>
                  <a:gd name="T76" fmla="*/ 2 w 7"/>
                  <a:gd name="T77" fmla="*/ 5 h 10"/>
                  <a:gd name="T78" fmla="*/ 2 w 7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10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0" y="7"/>
                      <a:pt x="0" y="8"/>
                    </a:cubicBezTo>
                    <a:cubicBezTo>
                      <a:pt x="1" y="7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10"/>
                      <a:pt x="2" y="2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5"/>
                      <a:pt x="2" y="7"/>
                    </a:cubicBezTo>
                    <a:cubicBezTo>
                      <a:pt x="3" y="4"/>
                      <a:pt x="2" y="8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4"/>
                      <a:pt x="3" y="6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4" y="4"/>
                      <a:pt x="3" y="4"/>
                      <a:pt x="3" y="6"/>
                    </a:cubicBezTo>
                    <a:cubicBezTo>
                      <a:pt x="4" y="4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3"/>
                      <a:pt x="4" y="1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2"/>
                      <a:pt x="6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5"/>
                      <a:pt x="6" y="6"/>
                    </a:cubicBezTo>
                    <a:cubicBezTo>
                      <a:pt x="6" y="5"/>
                      <a:pt x="6" y="6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7" y="6"/>
                      <a:pt x="7" y="3"/>
                      <a:pt x="7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1"/>
                      <a:pt x="6" y="3"/>
                      <a:pt x="6" y="3"/>
                    </a:cubicBezTo>
                    <a:cubicBezTo>
                      <a:pt x="6" y="1"/>
                      <a:pt x="6" y="2"/>
                      <a:pt x="6" y="0"/>
                    </a:cubicBezTo>
                    <a:cubicBezTo>
                      <a:pt x="6" y="2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3"/>
                      <a:pt x="5" y="1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1"/>
                      <a:pt x="4" y="2"/>
                      <a:pt x="4" y="0"/>
                    </a:cubicBezTo>
                    <a:cubicBezTo>
                      <a:pt x="4" y="0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1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2" y="4"/>
                      <a:pt x="2" y="0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6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8" name="Freeform 415"/>
              <p:cNvSpPr>
                <a:spLocks/>
              </p:cNvSpPr>
              <p:nvPr/>
            </p:nvSpPr>
            <p:spPr bwMode="auto">
              <a:xfrm>
                <a:off x="1307" y="30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9" name="Freeform 416"/>
              <p:cNvSpPr>
                <a:spLocks/>
              </p:cNvSpPr>
              <p:nvPr/>
            </p:nvSpPr>
            <p:spPr bwMode="auto">
              <a:xfrm>
                <a:off x="1307" y="304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0" name="Freeform 417"/>
              <p:cNvSpPr>
                <a:spLocks/>
              </p:cNvSpPr>
              <p:nvPr/>
            </p:nvSpPr>
            <p:spPr bwMode="auto">
              <a:xfrm>
                <a:off x="1301" y="3041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1" name="Freeform 418"/>
              <p:cNvSpPr>
                <a:spLocks/>
              </p:cNvSpPr>
              <p:nvPr/>
            </p:nvSpPr>
            <p:spPr bwMode="auto">
              <a:xfrm>
                <a:off x="1301" y="304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2" name="Freeform 419"/>
              <p:cNvSpPr>
                <a:spLocks/>
              </p:cNvSpPr>
              <p:nvPr/>
            </p:nvSpPr>
            <p:spPr bwMode="auto">
              <a:xfrm>
                <a:off x="1288" y="3038"/>
                <a:ext cx="11" cy="25"/>
              </a:xfrm>
              <a:custGeom>
                <a:avLst/>
                <a:gdLst>
                  <a:gd name="T0" fmla="*/ 1 w 4"/>
                  <a:gd name="T1" fmla="*/ 4 h 9"/>
                  <a:gd name="T2" fmla="*/ 1 w 4"/>
                  <a:gd name="T3" fmla="*/ 5 h 9"/>
                  <a:gd name="T4" fmla="*/ 1 w 4"/>
                  <a:gd name="T5" fmla="*/ 4 h 9"/>
                  <a:gd name="T6" fmla="*/ 0 w 4"/>
                  <a:gd name="T7" fmla="*/ 7 h 9"/>
                  <a:gd name="T8" fmla="*/ 2 w 4"/>
                  <a:gd name="T9" fmla="*/ 5 h 9"/>
                  <a:gd name="T10" fmla="*/ 2 w 4"/>
                  <a:gd name="T11" fmla="*/ 6 h 9"/>
                  <a:gd name="T12" fmla="*/ 3 w 4"/>
                  <a:gd name="T13" fmla="*/ 5 h 9"/>
                  <a:gd name="T14" fmla="*/ 2 w 4"/>
                  <a:gd name="T15" fmla="*/ 7 h 9"/>
                  <a:gd name="T16" fmla="*/ 3 w 4"/>
                  <a:gd name="T17" fmla="*/ 6 h 9"/>
                  <a:gd name="T18" fmla="*/ 3 w 4"/>
                  <a:gd name="T19" fmla="*/ 5 h 9"/>
                  <a:gd name="T20" fmla="*/ 3 w 4"/>
                  <a:gd name="T21" fmla="*/ 6 h 9"/>
                  <a:gd name="T22" fmla="*/ 3 w 4"/>
                  <a:gd name="T23" fmla="*/ 5 h 9"/>
                  <a:gd name="T24" fmla="*/ 4 w 4"/>
                  <a:gd name="T25" fmla="*/ 5 h 9"/>
                  <a:gd name="T26" fmla="*/ 3 w 4"/>
                  <a:gd name="T27" fmla="*/ 6 h 9"/>
                  <a:gd name="T28" fmla="*/ 4 w 4"/>
                  <a:gd name="T29" fmla="*/ 5 h 9"/>
                  <a:gd name="T30" fmla="*/ 3 w 4"/>
                  <a:gd name="T31" fmla="*/ 6 h 9"/>
                  <a:gd name="T32" fmla="*/ 4 w 4"/>
                  <a:gd name="T33" fmla="*/ 4 h 9"/>
                  <a:gd name="T34" fmla="*/ 4 w 4"/>
                  <a:gd name="T35" fmla="*/ 3 h 9"/>
                  <a:gd name="T36" fmla="*/ 4 w 4"/>
                  <a:gd name="T37" fmla="*/ 4 h 9"/>
                  <a:gd name="T38" fmla="*/ 4 w 4"/>
                  <a:gd name="T39" fmla="*/ 4 h 9"/>
                  <a:gd name="T40" fmla="*/ 4 w 4"/>
                  <a:gd name="T41" fmla="*/ 5 h 9"/>
                  <a:gd name="T42" fmla="*/ 4 w 4"/>
                  <a:gd name="T43" fmla="*/ 3 h 9"/>
                  <a:gd name="T44" fmla="*/ 4 w 4"/>
                  <a:gd name="T45" fmla="*/ 2 h 9"/>
                  <a:gd name="T46" fmla="*/ 4 w 4"/>
                  <a:gd name="T47" fmla="*/ 1 h 9"/>
                  <a:gd name="T48" fmla="*/ 4 w 4"/>
                  <a:gd name="T49" fmla="*/ 2 h 9"/>
                  <a:gd name="T50" fmla="*/ 4 w 4"/>
                  <a:gd name="T51" fmla="*/ 3 h 9"/>
                  <a:gd name="T52" fmla="*/ 3 w 4"/>
                  <a:gd name="T53" fmla="*/ 5 h 9"/>
                  <a:gd name="T54" fmla="*/ 3 w 4"/>
                  <a:gd name="T55" fmla="*/ 5 h 9"/>
                  <a:gd name="T56" fmla="*/ 3 w 4"/>
                  <a:gd name="T57" fmla="*/ 3 h 9"/>
                  <a:gd name="T58" fmla="*/ 3 w 4"/>
                  <a:gd name="T59" fmla="*/ 4 h 9"/>
                  <a:gd name="T60" fmla="*/ 3 w 4"/>
                  <a:gd name="T61" fmla="*/ 2 h 9"/>
                  <a:gd name="T62" fmla="*/ 3 w 4"/>
                  <a:gd name="T63" fmla="*/ 4 h 9"/>
                  <a:gd name="T64" fmla="*/ 2 w 4"/>
                  <a:gd name="T65" fmla="*/ 4 h 9"/>
                  <a:gd name="T66" fmla="*/ 3 w 4"/>
                  <a:gd name="T67" fmla="*/ 3 h 9"/>
                  <a:gd name="T68" fmla="*/ 2 w 4"/>
                  <a:gd name="T69" fmla="*/ 4 h 9"/>
                  <a:gd name="T70" fmla="*/ 2 w 4"/>
                  <a:gd name="T71" fmla="*/ 3 h 9"/>
                  <a:gd name="T72" fmla="*/ 2 w 4"/>
                  <a:gd name="T73" fmla="*/ 4 h 9"/>
                  <a:gd name="T74" fmla="*/ 1 w 4"/>
                  <a:gd name="T75" fmla="*/ 4 h 9"/>
                  <a:gd name="T76" fmla="*/ 1 w 4"/>
                  <a:gd name="T77" fmla="*/ 4 h 9"/>
                  <a:gd name="T78" fmla="*/ 1 w 4"/>
                  <a:gd name="T79" fmla="*/ 6 h 9"/>
                  <a:gd name="T80" fmla="*/ 1 w 4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4"/>
                    </a:cubicBezTo>
                    <a:cubicBezTo>
                      <a:pt x="0" y="6"/>
                      <a:pt x="0" y="4"/>
                      <a:pt x="0" y="7"/>
                    </a:cubicBezTo>
                    <a:cubicBezTo>
                      <a:pt x="1" y="6"/>
                      <a:pt x="1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2" y="9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4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5"/>
                      <a:pt x="4" y="7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4" y="3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3" y="4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7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3" name="Freeform 420"/>
              <p:cNvSpPr>
                <a:spLocks/>
              </p:cNvSpPr>
              <p:nvPr/>
            </p:nvSpPr>
            <p:spPr bwMode="auto">
              <a:xfrm>
                <a:off x="1288" y="3049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4" name="Freeform 421"/>
              <p:cNvSpPr>
                <a:spLocks/>
              </p:cNvSpPr>
              <p:nvPr/>
            </p:nvSpPr>
            <p:spPr bwMode="auto">
              <a:xfrm>
                <a:off x="1279" y="3047"/>
                <a:ext cx="9" cy="16"/>
              </a:xfrm>
              <a:custGeom>
                <a:avLst/>
                <a:gdLst>
                  <a:gd name="T0" fmla="*/ 1 w 3"/>
                  <a:gd name="T1" fmla="*/ 3 h 6"/>
                  <a:gd name="T2" fmla="*/ 1 w 3"/>
                  <a:gd name="T3" fmla="*/ 4 h 6"/>
                  <a:gd name="T4" fmla="*/ 2 w 3"/>
                  <a:gd name="T5" fmla="*/ 4 h 6"/>
                  <a:gd name="T6" fmla="*/ 3 w 3"/>
                  <a:gd name="T7" fmla="*/ 2 h 6"/>
                  <a:gd name="T8" fmla="*/ 2 w 3"/>
                  <a:gd name="T9" fmla="*/ 4 h 6"/>
                  <a:gd name="T10" fmla="*/ 3 w 3"/>
                  <a:gd name="T11" fmla="*/ 2 h 6"/>
                  <a:gd name="T12" fmla="*/ 3 w 3"/>
                  <a:gd name="T13" fmla="*/ 3 h 6"/>
                  <a:gd name="T14" fmla="*/ 3 w 3"/>
                  <a:gd name="T15" fmla="*/ 2 h 6"/>
                  <a:gd name="T16" fmla="*/ 3 w 3"/>
                  <a:gd name="T17" fmla="*/ 2 h 6"/>
                  <a:gd name="T18" fmla="*/ 3 w 3"/>
                  <a:gd name="T19" fmla="*/ 1 h 6"/>
                  <a:gd name="T20" fmla="*/ 2 w 3"/>
                  <a:gd name="T21" fmla="*/ 3 h 6"/>
                  <a:gd name="T22" fmla="*/ 3 w 3"/>
                  <a:gd name="T23" fmla="*/ 1 h 6"/>
                  <a:gd name="T24" fmla="*/ 2 w 3"/>
                  <a:gd name="T25" fmla="*/ 1 h 6"/>
                  <a:gd name="T26" fmla="*/ 2 w 3"/>
                  <a:gd name="T27" fmla="*/ 1 h 6"/>
                  <a:gd name="T28" fmla="*/ 2 w 3"/>
                  <a:gd name="T29" fmla="*/ 3 h 6"/>
                  <a:gd name="T30" fmla="*/ 2 w 3"/>
                  <a:gd name="T31" fmla="*/ 1 h 6"/>
                  <a:gd name="T32" fmla="*/ 1 w 3"/>
                  <a:gd name="T33" fmla="*/ 1 h 6"/>
                  <a:gd name="T34" fmla="*/ 0 w 3"/>
                  <a:gd name="T35" fmla="*/ 4 h 6"/>
                  <a:gd name="T36" fmla="*/ 1 w 3"/>
                  <a:gd name="T37" fmla="*/ 2 h 6"/>
                  <a:gd name="T38" fmla="*/ 1 w 3"/>
                  <a:gd name="T39" fmla="*/ 2 h 6"/>
                  <a:gd name="T40" fmla="*/ 0 w 3"/>
                  <a:gd name="T41" fmla="*/ 5 h 6"/>
                  <a:gd name="T42" fmla="*/ 1 w 3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5"/>
                      <a:pt x="2" y="3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5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4"/>
                      <a:pt x="2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5" name="Rectangle 422"/>
              <p:cNvSpPr>
                <a:spLocks noChangeArrowheads="1"/>
              </p:cNvSpPr>
              <p:nvPr/>
            </p:nvSpPr>
            <p:spPr bwMode="auto">
              <a:xfrm>
                <a:off x="1282" y="305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6" name="Freeform 423"/>
              <p:cNvSpPr>
                <a:spLocks/>
              </p:cNvSpPr>
              <p:nvPr/>
            </p:nvSpPr>
            <p:spPr bwMode="auto">
              <a:xfrm>
                <a:off x="1405" y="2279"/>
                <a:ext cx="547" cy="183"/>
              </a:xfrm>
              <a:custGeom>
                <a:avLst/>
                <a:gdLst>
                  <a:gd name="T0" fmla="*/ 19 w 201"/>
                  <a:gd name="T1" fmla="*/ 5 h 67"/>
                  <a:gd name="T2" fmla="*/ 11 w 201"/>
                  <a:gd name="T3" fmla="*/ 44 h 67"/>
                  <a:gd name="T4" fmla="*/ 33 w 201"/>
                  <a:gd name="T5" fmla="*/ 11 h 67"/>
                  <a:gd name="T6" fmla="*/ 43 w 201"/>
                  <a:gd name="T7" fmla="*/ 51 h 67"/>
                  <a:gd name="T8" fmla="*/ 66 w 201"/>
                  <a:gd name="T9" fmla="*/ 19 h 67"/>
                  <a:gd name="T10" fmla="*/ 82 w 201"/>
                  <a:gd name="T11" fmla="*/ 62 h 67"/>
                  <a:gd name="T12" fmla="*/ 110 w 201"/>
                  <a:gd name="T13" fmla="*/ 29 h 67"/>
                  <a:gd name="T14" fmla="*/ 129 w 201"/>
                  <a:gd name="T15" fmla="*/ 64 h 67"/>
                  <a:gd name="T16" fmla="*/ 147 w 201"/>
                  <a:gd name="T17" fmla="*/ 32 h 67"/>
                  <a:gd name="T18" fmla="*/ 169 w 201"/>
                  <a:gd name="T19" fmla="*/ 60 h 67"/>
                  <a:gd name="T20" fmla="*/ 178 w 201"/>
                  <a:gd name="T21" fmla="*/ 36 h 67"/>
                  <a:gd name="T22" fmla="*/ 197 w 201"/>
                  <a:gd name="T23" fmla="*/ 52 h 67"/>
                  <a:gd name="T24" fmla="*/ 195 w 201"/>
                  <a:gd name="T25" fmla="*/ 28 h 67"/>
                  <a:gd name="T26" fmla="*/ 182 w 201"/>
                  <a:gd name="T27" fmla="*/ 11 h 67"/>
                  <a:gd name="T28" fmla="*/ 156 w 201"/>
                  <a:gd name="T29" fmla="*/ 12 h 67"/>
                  <a:gd name="T30" fmla="*/ 96 w 201"/>
                  <a:gd name="T31" fmla="*/ 16 h 67"/>
                  <a:gd name="T32" fmla="*/ 49 w 201"/>
                  <a:gd name="T33" fmla="*/ 6 h 67"/>
                  <a:gd name="T34" fmla="*/ 19 w 201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1" h="67">
                    <a:moveTo>
                      <a:pt x="19" y="5"/>
                    </a:moveTo>
                    <a:cubicBezTo>
                      <a:pt x="14" y="9"/>
                      <a:pt x="0" y="43"/>
                      <a:pt x="11" y="44"/>
                    </a:cubicBezTo>
                    <a:cubicBezTo>
                      <a:pt x="20" y="44"/>
                      <a:pt x="30" y="18"/>
                      <a:pt x="33" y="11"/>
                    </a:cubicBezTo>
                    <a:cubicBezTo>
                      <a:pt x="33" y="21"/>
                      <a:pt x="29" y="50"/>
                      <a:pt x="43" y="51"/>
                    </a:cubicBezTo>
                    <a:cubicBezTo>
                      <a:pt x="54" y="52"/>
                      <a:pt x="67" y="29"/>
                      <a:pt x="66" y="19"/>
                    </a:cubicBezTo>
                    <a:cubicBezTo>
                      <a:pt x="68" y="32"/>
                      <a:pt x="66" y="57"/>
                      <a:pt x="82" y="62"/>
                    </a:cubicBezTo>
                    <a:cubicBezTo>
                      <a:pt x="100" y="67"/>
                      <a:pt x="106" y="40"/>
                      <a:pt x="110" y="29"/>
                    </a:cubicBezTo>
                    <a:cubicBezTo>
                      <a:pt x="105" y="39"/>
                      <a:pt x="116" y="63"/>
                      <a:pt x="129" y="64"/>
                    </a:cubicBezTo>
                    <a:cubicBezTo>
                      <a:pt x="143" y="66"/>
                      <a:pt x="148" y="42"/>
                      <a:pt x="147" y="32"/>
                    </a:cubicBezTo>
                    <a:cubicBezTo>
                      <a:pt x="149" y="41"/>
                      <a:pt x="155" y="63"/>
                      <a:pt x="169" y="60"/>
                    </a:cubicBezTo>
                    <a:cubicBezTo>
                      <a:pt x="178" y="58"/>
                      <a:pt x="181" y="43"/>
                      <a:pt x="178" y="36"/>
                    </a:cubicBezTo>
                    <a:cubicBezTo>
                      <a:pt x="180" y="42"/>
                      <a:pt x="187" y="62"/>
                      <a:pt x="197" y="52"/>
                    </a:cubicBezTo>
                    <a:cubicBezTo>
                      <a:pt x="201" y="48"/>
                      <a:pt x="196" y="33"/>
                      <a:pt x="195" y="28"/>
                    </a:cubicBezTo>
                    <a:cubicBezTo>
                      <a:pt x="192" y="19"/>
                      <a:pt x="191" y="13"/>
                      <a:pt x="182" y="11"/>
                    </a:cubicBezTo>
                    <a:cubicBezTo>
                      <a:pt x="174" y="9"/>
                      <a:pt x="163" y="11"/>
                      <a:pt x="156" y="12"/>
                    </a:cubicBezTo>
                    <a:cubicBezTo>
                      <a:pt x="136" y="14"/>
                      <a:pt x="116" y="18"/>
                      <a:pt x="96" y="16"/>
                    </a:cubicBezTo>
                    <a:cubicBezTo>
                      <a:pt x="80" y="15"/>
                      <a:pt x="65" y="7"/>
                      <a:pt x="49" y="6"/>
                    </a:cubicBezTo>
                    <a:cubicBezTo>
                      <a:pt x="42" y="5"/>
                      <a:pt x="21" y="3"/>
                      <a:pt x="19" y="0"/>
                    </a:cubicBezTo>
                  </a:path>
                </a:pathLst>
              </a:custGeom>
              <a:solidFill>
                <a:srgbClr val="8F5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7" name="Freeform 424"/>
              <p:cNvSpPr>
                <a:spLocks/>
              </p:cNvSpPr>
              <p:nvPr/>
            </p:nvSpPr>
            <p:spPr bwMode="auto">
              <a:xfrm>
                <a:off x="1936" y="2410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3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8" name="Freeform 425"/>
              <p:cNvSpPr>
                <a:spLocks/>
              </p:cNvSpPr>
              <p:nvPr/>
            </p:nvSpPr>
            <p:spPr bwMode="auto">
              <a:xfrm>
                <a:off x="1922" y="2410"/>
                <a:ext cx="14" cy="14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1 h 5"/>
                  <a:gd name="T4" fmla="*/ 4 w 5"/>
                  <a:gd name="T5" fmla="*/ 5 h 5"/>
                  <a:gd name="T6" fmla="*/ 4 w 5"/>
                  <a:gd name="T7" fmla="*/ 0 h 5"/>
                  <a:gd name="T8" fmla="*/ 3 w 5"/>
                  <a:gd name="T9" fmla="*/ 3 h 5"/>
                  <a:gd name="T10" fmla="*/ 2 w 5"/>
                  <a:gd name="T11" fmla="*/ 0 h 5"/>
                  <a:gd name="T12" fmla="*/ 2 w 5"/>
                  <a:gd name="T13" fmla="*/ 1 h 5"/>
                  <a:gd name="T14" fmla="*/ 1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2"/>
                      <a:pt x="1" y="1"/>
                    </a:cubicBezTo>
                    <a:cubicBezTo>
                      <a:pt x="2" y="4"/>
                      <a:pt x="0" y="4"/>
                      <a:pt x="4" y="5"/>
                    </a:cubicBezTo>
                    <a:cubicBezTo>
                      <a:pt x="5" y="3"/>
                      <a:pt x="5" y="1"/>
                      <a:pt x="4" y="0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1" y="0"/>
                      <a:pt x="3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9" name="Freeform 426"/>
              <p:cNvSpPr>
                <a:spLocks/>
              </p:cNvSpPr>
              <p:nvPr/>
            </p:nvSpPr>
            <p:spPr bwMode="auto">
              <a:xfrm>
                <a:off x="1922" y="241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0" name="Freeform 427"/>
              <p:cNvSpPr>
                <a:spLocks/>
              </p:cNvSpPr>
              <p:nvPr/>
            </p:nvSpPr>
            <p:spPr bwMode="auto">
              <a:xfrm>
                <a:off x="1917" y="2415"/>
                <a:ext cx="5" cy="6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1" name="Freeform 428"/>
              <p:cNvSpPr>
                <a:spLocks/>
              </p:cNvSpPr>
              <p:nvPr/>
            </p:nvSpPr>
            <p:spPr bwMode="auto">
              <a:xfrm>
                <a:off x="1911" y="24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2" name="Freeform 429"/>
              <p:cNvSpPr>
                <a:spLocks/>
              </p:cNvSpPr>
              <p:nvPr/>
            </p:nvSpPr>
            <p:spPr bwMode="auto">
              <a:xfrm>
                <a:off x="1906" y="2405"/>
                <a:ext cx="13" cy="8"/>
              </a:xfrm>
              <a:custGeom>
                <a:avLst/>
                <a:gdLst>
                  <a:gd name="T0" fmla="*/ 1 w 5"/>
                  <a:gd name="T1" fmla="*/ 1 h 3"/>
                  <a:gd name="T2" fmla="*/ 2 w 5"/>
                  <a:gd name="T3" fmla="*/ 2 h 3"/>
                  <a:gd name="T4" fmla="*/ 2 w 5"/>
                  <a:gd name="T5" fmla="*/ 2 h 3"/>
                  <a:gd name="T6" fmla="*/ 4 w 5"/>
                  <a:gd name="T7" fmla="*/ 2 h 3"/>
                  <a:gd name="T8" fmla="*/ 5 w 5"/>
                  <a:gd name="T9" fmla="*/ 3 h 3"/>
                  <a:gd name="T10" fmla="*/ 5 w 5"/>
                  <a:gd name="T11" fmla="*/ 1 h 3"/>
                  <a:gd name="T12" fmla="*/ 1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3" name="Freeform 430"/>
              <p:cNvSpPr>
                <a:spLocks/>
              </p:cNvSpPr>
              <p:nvPr/>
            </p:nvSpPr>
            <p:spPr bwMode="auto">
              <a:xfrm>
                <a:off x="1911" y="241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4" name="Freeform 431"/>
              <p:cNvSpPr>
                <a:spLocks/>
              </p:cNvSpPr>
              <p:nvPr/>
            </p:nvSpPr>
            <p:spPr bwMode="auto">
              <a:xfrm>
                <a:off x="1917" y="24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5" name="Freeform 432"/>
              <p:cNvSpPr>
                <a:spLocks/>
              </p:cNvSpPr>
              <p:nvPr/>
            </p:nvSpPr>
            <p:spPr bwMode="auto">
              <a:xfrm>
                <a:off x="1900" y="2391"/>
                <a:ext cx="8" cy="16"/>
              </a:xfrm>
              <a:custGeom>
                <a:avLst/>
                <a:gdLst>
                  <a:gd name="T0" fmla="*/ 0 w 3"/>
                  <a:gd name="T1" fmla="*/ 4 h 6"/>
                  <a:gd name="T2" fmla="*/ 3 w 3"/>
                  <a:gd name="T3" fmla="*/ 5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4"/>
                    </a:moveTo>
                    <a:cubicBezTo>
                      <a:pt x="2" y="2"/>
                      <a:pt x="2" y="6"/>
                      <a:pt x="3" y="5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6" name="Freeform 433"/>
              <p:cNvSpPr>
                <a:spLocks/>
              </p:cNvSpPr>
              <p:nvPr/>
            </p:nvSpPr>
            <p:spPr bwMode="auto">
              <a:xfrm>
                <a:off x="1898" y="23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7" name="Freeform 434"/>
              <p:cNvSpPr>
                <a:spLocks/>
              </p:cNvSpPr>
              <p:nvPr/>
            </p:nvSpPr>
            <p:spPr bwMode="auto">
              <a:xfrm>
                <a:off x="1873" y="2369"/>
                <a:ext cx="33" cy="41"/>
              </a:xfrm>
              <a:custGeom>
                <a:avLst/>
                <a:gdLst>
                  <a:gd name="T0" fmla="*/ 4 w 12"/>
                  <a:gd name="T1" fmla="*/ 15 h 15"/>
                  <a:gd name="T2" fmla="*/ 2 w 12"/>
                  <a:gd name="T3" fmla="*/ 11 h 15"/>
                  <a:gd name="T4" fmla="*/ 4 w 12"/>
                  <a:gd name="T5" fmla="*/ 13 h 15"/>
                  <a:gd name="T6" fmla="*/ 3 w 12"/>
                  <a:gd name="T7" fmla="*/ 9 h 15"/>
                  <a:gd name="T8" fmla="*/ 5 w 12"/>
                  <a:gd name="T9" fmla="*/ 11 h 15"/>
                  <a:gd name="T10" fmla="*/ 5 w 12"/>
                  <a:gd name="T11" fmla="*/ 9 h 15"/>
                  <a:gd name="T12" fmla="*/ 5 w 12"/>
                  <a:gd name="T13" fmla="*/ 9 h 15"/>
                  <a:gd name="T14" fmla="*/ 5 w 12"/>
                  <a:gd name="T15" fmla="*/ 9 h 15"/>
                  <a:gd name="T16" fmla="*/ 6 w 12"/>
                  <a:gd name="T17" fmla="*/ 7 h 15"/>
                  <a:gd name="T18" fmla="*/ 6 w 12"/>
                  <a:gd name="T19" fmla="*/ 7 h 15"/>
                  <a:gd name="T20" fmla="*/ 7 w 12"/>
                  <a:gd name="T21" fmla="*/ 7 h 15"/>
                  <a:gd name="T22" fmla="*/ 8 w 12"/>
                  <a:gd name="T23" fmla="*/ 7 h 15"/>
                  <a:gd name="T24" fmla="*/ 9 w 12"/>
                  <a:gd name="T25" fmla="*/ 9 h 15"/>
                  <a:gd name="T26" fmla="*/ 10 w 12"/>
                  <a:gd name="T27" fmla="*/ 7 h 15"/>
                  <a:gd name="T28" fmla="*/ 7 w 12"/>
                  <a:gd name="T29" fmla="*/ 6 h 15"/>
                  <a:gd name="T30" fmla="*/ 9 w 12"/>
                  <a:gd name="T31" fmla="*/ 5 h 15"/>
                  <a:gd name="T32" fmla="*/ 7 w 12"/>
                  <a:gd name="T33" fmla="*/ 4 h 15"/>
                  <a:gd name="T34" fmla="*/ 7 w 12"/>
                  <a:gd name="T35" fmla="*/ 4 h 15"/>
                  <a:gd name="T36" fmla="*/ 7 w 12"/>
                  <a:gd name="T37" fmla="*/ 4 h 15"/>
                  <a:gd name="T38" fmla="*/ 7 w 12"/>
                  <a:gd name="T39" fmla="*/ 4 h 15"/>
                  <a:gd name="T40" fmla="*/ 7 w 12"/>
                  <a:gd name="T41" fmla="*/ 4 h 15"/>
                  <a:gd name="T42" fmla="*/ 7 w 12"/>
                  <a:gd name="T43" fmla="*/ 4 h 15"/>
                  <a:gd name="T44" fmla="*/ 1 w 12"/>
                  <a:gd name="T45" fmla="*/ 9 h 15"/>
                  <a:gd name="T46" fmla="*/ 1 w 12"/>
                  <a:gd name="T47" fmla="*/ 9 h 15"/>
                  <a:gd name="T48" fmla="*/ 1 w 12"/>
                  <a:gd name="T49" fmla="*/ 9 h 15"/>
                  <a:gd name="T50" fmla="*/ 1 w 12"/>
                  <a:gd name="T51" fmla="*/ 9 h 15"/>
                  <a:gd name="T52" fmla="*/ 1 w 12"/>
                  <a:gd name="T53" fmla="*/ 9 h 15"/>
                  <a:gd name="T54" fmla="*/ 1 w 12"/>
                  <a:gd name="T55" fmla="*/ 9 h 15"/>
                  <a:gd name="T56" fmla="*/ 0 w 12"/>
                  <a:gd name="T57" fmla="*/ 12 h 15"/>
                  <a:gd name="T58" fmla="*/ 4 w 12"/>
                  <a:gd name="T5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1"/>
                      <a:pt x="3" y="11"/>
                      <a:pt x="3" y="9"/>
                    </a:cubicBezTo>
                    <a:cubicBezTo>
                      <a:pt x="5" y="9"/>
                      <a:pt x="3" y="12"/>
                      <a:pt x="5" y="11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3" y="10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7" y="7"/>
                      <a:pt x="7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2" y="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4"/>
                      <a:pt x="3" y="14"/>
                      <a:pt x="4" y="1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8" name="Freeform 435"/>
              <p:cNvSpPr>
                <a:spLocks/>
              </p:cNvSpPr>
              <p:nvPr/>
            </p:nvSpPr>
            <p:spPr bwMode="auto">
              <a:xfrm>
                <a:off x="1876" y="24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9" name="Freeform 436"/>
              <p:cNvSpPr>
                <a:spLocks/>
              </p:cNvSpPr>
              <p:nvPr/>
            </p:nvSpPr>
            <p:spPr bwMode="auto">
              <a:xfrm>
                <a:off x="1868" y="2413"/>
                <a:ext cx="16" cy="19"/>
              </a:xfrm>
              <a:custGeom>
                <a:avLst/>
                <a:gdLst>
                  <a:gd name="T0" fmla="*/ 5 w 6"/>
                  <a:gd name="T1" fmla="*/ 3 h 7"/>
                  <a:gd name="T2" fmla="*/ 5 w 6"/>
                  <a:gd name="T3" fmla="*/ 1 h 7"/>
                  <a:gd name="T4" fmla="*/ 6 w 6"/>
                  <a:gd name="T5" fmla="*/ 1 h 7"/>
                  <a:gd name="T6" fmla="*/ 4 w 6"/>
                  <a:gd name="T7" fmla="*/ 0 h 7"/>
                  <a:gd name="T8" fmla="*/ 4 w 6"/>
                  <a:gd name="T9" fmla="*/ 3 h 7"/>
                  <a:gd name="T10" fmla="*/ 1 w 6"/>
                  <a:gd name="T11" fmla="*/ 3 h 7"/>
                  <a:gd name="T12" fmla="*/ 2 w 6"/>
                  <a:gd name="T13" fmla="*/ 2 h 7"/>
                  <a:gd name="T14" fmla="*/ 1 w 6"/>
                  <a:gd name="T15" fmla="*/ 6 h 7"/>
                  <a:gd name="T16" fmla="*/ 2 w 6"/>
                  <a:gd name="T17" fmla="*/ 5 h 7"/>
                  <a:gd name="T18" fmla="*/ 2 w 6"/>
                  <a:gd name="T19" fmla="*/ 7 h 7"/>
                  <a:gd name="T20" fmla="*/ 5 w 6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6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5" y="6"/>
                      <a:pt x="5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0" name="Freeform 437"/>
              <p:cNvSpPr>
                <a:spLocks/>
              </p:cNvSpPr>
              <p:nvPr/>
            </p:nvSpPr>
            <p:spPr bwMode="auto">
              <a:xfrm>
                <a:off x="1884" y="24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1" name="Freeform 438"/>
              <p:cNvSpPr>
                <a:spLocks/>
              </p:cNvSpPr>
              <p:nvPr/>
            </p:nvSpPr>
            <p:spPr bwMode="auto">
              <a:xfrm>
                <a:off x="1870" y="2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2" name="Freeform 439"/>
              <p:cNvSpPr>
                <a:spLocks/>
              </p:cNvSpPr>
              <p:nvPr/>
            </p:nvSpPr>
            <p:spPr bwMode="auto">
              <a:xfrm>
                <a:off x="1876" y="243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3" name="Freeform 440"/>
              <p:cNvSpPr>
                <a:spLocks/>
              </p:cNvSpPr>
              <p:nvPr/>
            </p:nvSpPr>
            <p:spPr bwMode="auto">
              <a:xfrm>
                <a:off x="1780" y="2366"/>
                <a:ext cx="98" cy="82"/>
              </a:xfrm>
              <a:custGeom>
                <a:avLst/>
                <a:gdLst>
                  <a:gd name="T0" fmla="*/ 0 w 36"/>
                  <a:gd name="T1" fmla="*/ 8 h 30"/>
                  <a:gd name="T2" fmla="*/ 2 w 36"/>
                  <a:gd name="T3" fmla="*/ 7 h 30"/>
                  <a:gd name="T4" fmla="*/ 2 w 36"/>
                  <a:gd name="T5" fmla="*/ 9 h 30"/>
                  <a:gd name="T6" fmla="*/ 5 w 36"/>
                  <a:gd name="T7" fmla="*/ 10 h 30"/>
                  <a:gd name="T8" fmla="*/ 6 w 36"/>
                  <a:gd name="T9" fmla="*/ 6 h 30"/>
                  <a:gd name="T10" fmla="*/ 7 w 36"/>
                  <a:gd name="T11" fmla="*/ 7 h 30"/>
                  <a:gd name="T12" fmla="*/ 9 w 36"/>
                  <a:gd name="T13" fmla="*/ 4 h 30"/>
                  <a:gd name="T14" fmla="*/ 11 w 36"/>
                  <a:gd name="T15" fmla="*/ 7 h 30"/>
                  <a:gd name="T16" fmla="*/ 14 w 36"/>
                  <a:gd name="T17" fmla="*/ 11 h 30"/>
                  <a:gd name="T18" fmla="*/ 26 w 36"/>
                  <a:gd name="T19" fmla="*/ 28 h 30"/>
                  <a:gd name="T20" fmla="*/ 28 w 36"/>
                  <a:gd name="T21" fmla="*/ 26 h 30"/>
                  <a:gd name="T22" fmla="*/ 28 w 36"/>
                  <a:gd name="T23" fmla="*/ 28 h 30"/>
                  <a:gd name="T24" fmla="*/ 27 w 36"/>
                  <a:gd name="T25" fmla="*/ 28 h 30"/>
                  <a:gd name="T26" fmla="*/ 32 w 36"/>
                  <a:gd name="T27" fmla="*/ 29 h 30"/>
                  <a:gd name="T28" fmla="*/ 31 w 36"/>
                  <a:gd name="T29" fmla="*/ 26 h 30"/>
                  <a:gd name="T30" fmla="*/ 34 w 36"/>
                  <a:gd name="T31" fmla="*/ 27 h 30"/>
                  <a:gd name="T32" fmla="*/ 34 w 36"/>
                  <a:gd name="T33" fmla="*/ 25 h 30"/>
                  <a:gd name="T34" fmla="*/ 32 w 36"/>
                  <a:gd name="T35" fmla="*/ 25 h 30"/>
                  <a:gd name="T36" fmla="*/ 32 w 36"/>
                  <a:gd name="T37" fmla="*/ 24 h 30"/>
                  <a:gd name="T38" fmla="*/ 25 w 36"/>
                  <a:gd name="T39" fmla="*/ 25 h 30"/>
                  <a:gd name="T40" fmla="*/ 26 w 36"/>
                  <a:gd name="T41" fmla="*/ 25 h 30"/>
                  <a:gd name="T42" fmla="*/ 22 w 36"/>
                  <a:gd name="T43" fmla="*/ 19 h 30"/>
                  <a:gd name="T44" fmla="*/ 19 w 36"/>
                  <a:gd name="T45" fmla="*/ 18 h 30"/>
                  <a:gd name="T46" fmla="*/ 19 w 36"/>
                  <a:gd name="T47" fmla="*/ 16 h 30"/>
                  <a:gd name="T48" fmla="*/ 18 w 36"/>
                  <a:gd name="T49" fmla="*/ 16 h 30"/>
                  <a:gd name="T50" fmla="*/ 18 w 36"/>
                  <a:gd name="T51" fmla="*/ 13 h 30"/>
                  <a:gd name="T52" fmla="*/ 15 w 36"/>
                  <a:gd name="T53" fmla="*/ 14 h 30"/>
                  <a:gd name="T54" fmla="*/ 16 w 36"/>
                  <a:gd name="T55" fmla="*/ 8 h 30"/>
                  <a:gd name="T56" fmla="*/ 15 w 36"/>
                  <a:gd name="T57" fmla="*/ 9 h 30"/>
                  <a:gd name="T58" fmla="*/ 14 w 36"/>
                  <a:gd name="T59" fmla="*/ 9 h 30"/>
                  <a:gd name="T60" fmla="*/ 15 w 36"/>
                  <a:gd name="T61" fmla="*/ 7 h 30"/>
                  <a:gd name="T62" fmla="*/ 12 w 36"/>
                  <a:gd name="T63" fmla="*/ 4 h 30"/>
                  <a:gd name="T64" fmla="*/ 11 w 36"/>
                  <a:gd name="T65" fmla="*/ 5 h 30"/>
                  <a:gd name="T66" fmla="*/ 10 w 36"/>
                  <a:gd name="T67" fmla="*/ 2 h 30"/>
                  <a:gd name="T68" fmla="*/ 5 w 36"/>
                  <a:gd name="T69" fmla="*/ 5 h 30"/>
                  <a:gd name="T70" fmla="*/ 9 w 36"/>
                  <a:gd name="T71" fmla="*/ 0 h 30"/>
                  <a:gd name="T72" fmla="*/ 2 w 36"/>
                  <a:gd name="T73" fmla="*/ 2 h 30"/>
                  <a:gd name="T74" fmla="*/ 3 w 36"/>
                  <a:gd name="T75" fmla="*/ 7 h 30"/>
                  <a:gd name="T76" fmla="*/ 0 w 36"/>
                  <a:gd name="T7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" h="30">
                    <a:moveTo>
                      <a:pt x="0" y="8"/>
                    </a:moveTo>
                    <a:cubicBezTo>
                      <a:pt x="1" y="8"/>
                      <a:pt x="2" y="7"/>
                      <a:pt x="2" y="7"/>
                    </a:cubicBezTo>
                    <a:cubicBezTo>
                      <a:pt x="3" y="7"/>
                      <a:pt x="2" y="8"/>
                      <a:pt x="2" y="9"/>
                    </a:cubicBezTo>
                    <a:cubicBezTo>
                      <a:pt x="4" y="8"/>
                      <a:pt x="4" y="10"/>
                      <a:pt x="5" y="10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6"/>
                      <a:pt x="6" y="3"/>
                      <a:pt x="9" y="4"/>
                    </a:cubicBezTo>
                    <a:cubicBezTo>
                      <a:pt x="10" y="5"/>
                      <a:pt x="11" y="6"/>
                      <a:pt x="11" y="7"/>
                    </a:cubicBezTo>
                    <a:cubicBezTo>
                      <a:pt x="11" y="9"/>
                      <a:pt x="13" y="10"/>
                      <a:pt x="14" y="11"/>
                    </a:cubicBezTo>
                    <a:cubicBezTo>
                      <a:pt x="17" y="18"/>
                      <a:pt x="20" y="24"/>
                      <a:pt x="26" y="28"/>
                    </a:cubicBezTo>
                    <a:cubicBezTo>
                      <a:pt x="26" y="28"/>
                      <a:pt x="27" y="27"/>
                      <a:pt x="28" y="26"/>
                    </a:cubicBezTo>
                    <a:cubicBezTo>
                      <a:pt x="27" y="27"/>
                      <a:pt x="29" y="27"/>
                      <a:pt x="28" y="28"/>
                    </a:cubicBezTo>
                    <a:cubicBezTo>
                      <a:pt x="28" y="28"/>
                      <a:pt x="28" y="28"/>
                      <a:pt x="27" y="28"/>
                    </a:cubicBezTo>
                    <a:cubicBezTo>
                      <a:pt x="28" y="30"/>
                      <a:pt x="31" y="29"/>
                      <a:pt x="32" y="29"/>
                    </a:cubicBezTo>
                    <a:cubicBezTo>
                      <a:pt x="32" y="28"/>
                      <a:pt x="31" y="27"/>
                      <a:pt x="31" y="26"/>
                    </a:cubicBezTo>
                    <a:cubicBezTo>
                      <a:pt x="32" y="29"/>
                      <a:pt x="32" y="26"/>
                      <a:pt x="34" y="27"/>
                    </a:cubicBezTo>
                    <a:cubicBezTo>
                      <a:pt x="36" y="26"/>
                      <a:pt x="33" y="26"/>
                      <a:pt x="34" y="25"/>
                    </a:cubicBezTo>
                    <a:cubicBezTo>
                      <a:pt x="33" y="24"/>
                      <a:pt x="33" y="26"/>
                      <a:pt x="32" y="25"/>
                    </a:cubicBezTo>
                    <a:cubicBezTo>
                      <a:pt x="31" y="24"/>
                      <a:pt x="33" y="25"/>
                      <a:pt x="32" y="24"/>
                    </a:cubicBezTo>
                    <a:cubicBezTo>
                      <a:pt x="31" y="24"/>
                      <a:pt x="30" y="28"/>
                      <a:pt x="25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4" y="24"/>
                      <a:pt x="21" y="22"/>
                      <a:pt x="22" y="19"/>
                    </a:cubicBezTo>
                    <a:cubicBezTo>
                      <a:pt x="21" y="20"/>
                      <a:pt x="21" y="16"/>
                      <a:pt x="19" y="18"/>
                    </a:cubicBezTo>
                    <a:cubicBezTo>
                      <a:pt x="19" y="17"/>
                      <a:pt x="19" y="17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9" y="15"/>
                      <a:pt x="18" y="13"/>
                    </a:cubicBezTo>
                    <a:cubicBezTo>
                      <a:pt x="17" y="15"/>
                      <a:pt x="17" y="14"/>
                      <a:pt x="15" y="14"/>
                    </a:cubicBezTo>
                    <a:cubicBezTo>
                      <a:pt x="16" y="12"/>
                      <a:pt x="16" y="10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5" y="8"/>
                      <a:pt x="14" y="9"/>
                      <a:pt x="14" y="9"/>
                    </a:cubicBezTo>
                    <a:cubicBezTo>
                      <a:pt x="13" y="8"/>
                      <a:pt x="15" y="7"/>
                      <a:pt x="15" y="7"/>
                    </a:cubicBezTo>
                    <a:cubicBezTo>
                      <a:pt x="15" y="5"/>
                      <a:pt x="12" y="6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4" y="2"/>
                      <a:pt x="6" y="4"/>
                      <a:pt x="5" y="5"/>
                    </a:cubicBezTo>
                    <a:cubicBezTo>
                      <a:pt x="5" y="4"/>
                      <a:pt x="0" y="3"/>
                      <a:pt x="9" y="0"/>
                    </a:cubicBezTo>
                    <a:cubicBezTo>
                      <a:pt x="1" y="1"/>
                      <a:pt x="5" y="2"/>
                      <a:pt x="2" y="2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4" name="Freeform 441"/>
              <p:cNvSpPr>
                <a:spLocks/>
              </p:cNvSpPr>
              <p:nvPr/>
            </p:nvSpPr>
            <p:spPr bwMode="auto">
              <a:xfrm>
                <a:off x="1786" y="236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5" name="Freeform 442"/>
              <p:cNvSpPr>
                <a:spLocks/>
              </p:cNvSpPr>
              <p:nvPr/>
            </p:nvSpPr>
            <p:spPr bwMode="auto">
              <a:xfrm>
                <a:off x="1780" y="23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6" name="Rectangle 443"/>
              <p:cNvSpPr>
                <a:spLocks noChangeArrowheads="1"/>
              </p:cNvSpPr>
              <p:nvPr/>
            </p:nvSpPr>
            <p:spPr bwMode="auto">
              <a:xfrm>
                <a:off x="1810" y="238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7" name="Freeform 444"/>
              <p:cNvSpPr>
                <a:spLocks/>
              </p:cNvSpPr>
              <p:nvPr/>
            </p:nvSpPr>
            <p:spPr bwMode="auto">
              <a:xfrm>
                <a:off x="1824" y="238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8" name="Freeform 445"/>
              <p:cNvSpPr>
                <a:spLocks/>
              </p:cNvSpPr>
              <p:nvPr/>
            </p:nvSpPr>
            <p:spPr bwMode="auto">
              <a:xfrm>
                <a:off x="1838" y="241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9" name="Freeform 446"/>
              <p:cNvSpPr>
                <a:spLocks/>
              </p:cNvSpPr>
              <p:nvPr/>
            </p:nvSpPr>
            <p:spPr bwMode="auto">
              <a:xfrm>
                <a:off x="1783" y="2377"/>
                <a:ext cx="0" cy="6"/>
              </a:xfrm>
              <a:custGeom>
                <a:avLst/>
                <a:gdLst>
                  <a:gd name="T0" fmla="*/ 0 h 6"/>
                  <a:gd name="T1" fmla="*/ 3 h 6"/>
                  <a:gd name="T2" fmla="*/ 6 h 6"/>
                  <a:gd name="T3" fmla="*/ 0 h 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0" name="Freeform 447"/>
              <p:cNvSpPr>
                <a:spLocks/>
              </p:cNvSpPr>
              <p:nvPr/>
            </p:nvSpPr>
            <p:spPr bwMode="auto">
              <a:xfrm>
                <a:off x="1748" y="2394"/>
                <a:ext cx="41" cy="60"/>
              </a:xfrm>
              <a:custGeom>
                <a:avLst/>
                <a:gdLst>
                  <a:gd name="T0" fmla="*/ 2 w 15"/>
                  <a:gd name="T1" fmla="*/ 20 h 22"/>
                  <a:gd name="T2" fmla="*/ 7 w 15"/>
                  <a:gd name="T3" fmla="*/ 21 h 22"/>
                  <a:gd name="T4" fmla="*/ 8 w 15"/>
                  <a:gd name="T5" fmla="*/ 16 h 22"/>
                  <a:gd name="T6" fmla="*/ 10 w 15"/>
                  <a:gd name="T7" fmla="*/ 19 h 22"/>
                  <a:gd name="T8" fmla="*/ 12 w 15"/>
                  <a:gd name="T9" fmla="*/ 9 h 22"/>
                  <a:gd name="T10" fmla="*/ 13 w 15"/>
                  <a:gd name="T11" fmla="*/ 10 h 22"/>
                  <a:gd name="T12" fmla="*/ 11 w 15"/>
                  <a:gd name="T13" fmla="*/ 5 h 22"/>
                  <a:gd name="T14" fmla="*/ 15 w 15"/>
                  <a:gd name="T15" fmla="*/ 6 h 22"/>
                  <a:gd name="T16" fmla="*/ 15 w 15"/>
                  <a:gd name="T17" fmla="*/ 7 h 22"/>
                  <a:gd name="T18" fmla="*/ 15 w 15"/>
                  <a:gd name="T19" fmla="*/ 2 h 22"/>
                  <a:gd name="T20" fmla="*/ 14 w 15"/>
                  <a:gd name="T21" fmla="*/ 0 h 22"/>
                  <a:gd name="T22" fmla="*/ 12 w 15"/>
                  <a:gd name="T23" fmla="*/ 0 h 22"/>
                  <a:gd name="T24" fmla="*/ 12 w 15"/>
                  <a:gd name="T25" fmla="*/ 4 h 22"/>
                  <a:gd name="T26" fmla="*/ 11 w 15"/>
                  <a:gd name="T27" fmla="*/ 4 h 22"/>
                  <a:gd name="T28" fmla="*/ 11 w 15"/>
                  <a:gd name="T29" fmla="*/ 5 h 22"/>
                  <a:gd name="T30" fmla="*/ 10 w 15"/>
                  <a:gd name="T31" fmla="*/ 5 h 22"/>
                  <a:gd name="T32" fmla="*/ 10 w 15"/>
                  <a:gd name="T33" fmla="*/ 8 h 22"/>
                  <a:gd name="T34" fmla="*/ 10 w 15"/>
                  <a:gd name="T35" fmla="*/ 7 h 22"/>
                  <a:gd name="T36" fmla="*/ 11 w 15"/>
                  <a:gd name="T37" fmla="*/ 9 h 22"/>
                  <a:gd name="T38" fmla="*/ 9 w 15"/>
                  <a:gd name="T39" fmla="*/ 10 h 22"/>
                  <a:gd name="T40" fmla="*/ 10 w 15"/>
                  <a:gd name="T41" fmla="*/ 10 h 22"/>
                  <a:gd name="T42" fmla="*/ 7 w 15"/>
                  <a:gd name="T43" fmla="*/ 14 h 22"/>
                  <a:gd name="T44" fmla="*/ 7 w 15"/>
                  <a:gd name="T45" fmla="*/ 14 h 22"/>
                  <a:gd name="T46" fmla="*/ 8 w 15"/>
                  <a:gd name="T47" fmla="*/ 12 h 22"/>
                  <a:gd name="T48" fmla="*/ 10 w 15"/>
                  <a:gd name="T49" fmla="*/ 14 h 22"/>
                  <a:gd name="T50" fmla="*/ 7 w 15"/>
                  <a:gd name="T51" fmla="*/ 15 h 22"/>
                  <a:gd name="T52" fmla="*/ 5 w 15"/>
                  <a:gd name="T53" fmla="*/ 16 h 22"/>
                  <a:gd name="T54" fmla="*/ 5 w 15"/>
                  <a:gd name="T55" fmla="*/ 16 h 22"/>
                  <a:gd name="T56" fmla="*/ 3 w 15"/>
                  <a:gd name="T57" fmla="*/ 17 h 22"/>
                  <a:gd name="T58" fmla="*/ 4 w 15"/>
                  <a:gd name="T59" fmla="*/ 18 h 22"/>
                  <a:gd name="T60" fmla="*/ 3 w 15"/>
                  <a:gd name="T61" fmla="*/ 19 h 22"/>
                  <a:gd name="T62" fmla="*/ 3 w 15"/>
                  <a:gd name="T63" fmla="*/ 18 h 22"/>
                  <a:gd name="T64" fmla="*/ 0 w 15"/>
                  <a:gd name="T65" fmla="*/ 20 h 22"/>
                  <a:gd name="T66" fmla="*/ 3 w 15"/>
                  <a:gd name="T67" fmla="*/ 19 h 22"/>
                  <a:gd name="T68" fmla="*/ 2 w 15"/>
                  <a:gd name="T69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2">
                    <a:moveTo>
                      <a:pt x="2" y="20"/>
                    </a:moveTo>
                    <a:cubicBezTo>
                      <a:pt x="3" y="22"/>
                      <a:pt x="5" y="21"/>
                      <a:pt x="7" y="21"/>
                    </a:cubicBezTo>
                    <a:cubicBezTo>
                      <a:pt x="10" y="18"/>
                      <a:pt x="6" y="18"/>
                      <a:pt x="8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2" y="16"/>
                      <a:pt x="14" y="12"/>
                      <a:pt x="12" y="9"/>
                    </a:cubicBezTo>
                    <a:cubicBezTo>
                      <a:pt x="13" y="9"/>
                      <a:pt x="13" y="9"/>
                      <a:pt x="13" y="10"/>
                    </a:cubicBezTo>
                    <a:cubicBezTo>
                      <a:pt x="14" y="8"/>
                      <a:pt x="9" y="7"/>
                      <a:pt x="11" y="5"/>
                    </a:cubicBezTo>
                    <a:cubicBezTo>
                      <a:pt x="12" y="8"/>
                      <a:pt x="13" y="5"/>
                      <a:pt x="15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5"/>
                      <a:pt x="15" y="3"/>
                      <a:pt x="15" y="2"/>
                    </a:cubicBezTo>
                    <a:cubicBezTo>
                      <a:pt x="15" y="1"/>
                      <a:pt x="13" y="2"/>
                      <a:pt x="14" y="0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2"/>
                      <a:pt x="11" y="2"/>
                      <a:pt x="12" y="4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0" y="4"/>
                      <a:pt x="10" y="5"/>
                    </a:cubicBezTo>
                    <a:cubicBezTo>
                      <a:pt x="10" y="5"/>
                      <a:pt x="11" y="7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9" y="9"/>
                      <a:pt x="11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2"/>
                      <a:pt x="6" y="11"/>
                      <a:pt x="7" y="14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9" y="14"/>
                      <a:pt x="7" y="13"/>
                      <a:pt x="8" y="12"/>
                    </a:cubicBezTo>
                    <a:cubicBezTo>
                      <a:pt x="9" y="13"/>
                      <a:pt x="9" y="15"/>
                      <a:pt x="10" y="14"/>
                    </a:cubicBezTo>
                    <a:cubicBezTo>
                      <a:pt x="8" y="14"/>
                      <a:pt x="9" y="16"/>
                      <a:pt x="7" y="15"/>
                    </a:cubicBezTo>
                    <a:cubicBezTo>
                      <a:pt x="6" y="15"/>
                      <a:pt x="6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4" y="16"/>
                      <a:pt x="3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2" y="19"/>
                      <a:pt x="0" y="19"/>
                      <a:pt x="0" y="20"/>
                    </a:cubicBezTo>
                    <a:cubicBezTo>
                      <a:pt x="1" y="20"/>
                      <a:pt x="2" y="19"/>
                      <a:pt x="3" y="19"/>
                    </a:cubicBezTo>
                    <a:cubicBezTo>
                      <a:pt x="3" y="20"/>
                      <a:pt x="3" y="21"/>
                      <a:pt x="2" y="2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1" name="Freeform 448"/>
              <p:cNvSpPr>
                <a:spLocks/>
              </p:cNvSpPr>
              <p:nvPr/>
            </p:nvSpPr>
            <p:spPr bwMode="auto">
              <a:xfrm>
                <a:off x="1772" y="241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2" name="Freeform 449"/>
              <p:cNvSpPr>
                <a:spLocks/>
              </p:cNvSpPr>
              <p:nvPr/>
            </p:nvSpPr>
            <p:spPr bwMode="auto">
              <a:xfrm>
                <a:off x="1707" y="2402"/>
                <a:ext cx="41" cy="46"/>
              </a:xfrm>
              <a:custGeom>
                <a:avLst/>
                <a:gdLst>
                  <a:gd name="T0" fmla="*/ 10 w 15"/>
                  <a:gd name="T1" fmla="*/ 13 h 17"/>
                  <a:gd name="T2" fmla="*/ 11 w 15"/>
                  <a:gd name="T3" fmla="*/ 11 h 17"/>
                  <a:gd name="T4" fmla="*/ 9 w 15"/>
                  <a:gd name="T5" fmla="*/ 14 h 17"/>
                  <a:gd name="T6" fmla="*/ 7 w 15"/>
                  <a:gd name="T7" fmla="*/ 12 h 17"/>
                  <a:gd name="T8" fmla="*/ 9 w 15"/>
                  <a:gd name="T9" fmla="*/ 10 h 17"/>
                  <a:gd name="T10" fmla="*/ 8 w 15"/>
                  <a:gd name="T11" fmla="*/ 9 h 17"/>
                  <a:gd name="T12" fmla="*/ 7 w 15"/>
                  <a:gd name="T13" fmla="*/ 10 h 17"/>
                  <a:gd name="T14" fmla="*/ 4 w 15"/>
                  <a:gd name="T15" fmla="*/ 8 h 17"/>
                  <a:gd name="T16" fmla="*/ 6 w 15"/>
                  <a:gd name="T17" fmla="*/ 9 h 17"/>
                  <a:gd name="T18" fmla="*/ 7 w 15"/>
                  <a:gd name="T19" fmla="*/ 7 h 17"/>
                  <a:gd name="T20" fmla="*/ 0 w 15"/>
                  <a:gd name="T21" fmla="*/ 3 h 17"/>
                  <a:gd name="T22" fmla="*/ 1 w 15"/>
                  <a:gd name="T23" fmla="*/ 4 h 17"/>
                  <a:gd name="T24" fmla="*/ 3 w 15"/>
                  <a:gd name="T25" fmla="*/ 4 h 17"/>
                  <a:gd name="T26" fmla="*/ 3 w 15"/>
                  <a:gd name="T27" fmla="*/ 6 h 17"/>
                  <a:gd name="T28" fmla="*/ 2 w 15"/>
                  <a:gd name="T29" fmla="*/ 5 h 17"/>
                  <a:gd name="T30" fmla="*/ 11 w 15"/>
                  <a:gd name="T31" fmla="*/ 17 h 17"/>
                  <a:gd name="T32" fmla="*/ 9 w 15"/>
                  <a:gd name="T33" fmla="*/ 16 h 17"/>
                  <a:gd name="T34" fmla="*/ 12 w 15"/>
                  <a:gd name="T35" fmla="*/ 15 h 17"/>
                  <a:gd name="T36" fmla="*/ 12 w 15"/>
                  <a:gd name="T37" fmla="*/ 13 h 17"/>
                  <a:gd name="T38" fmla="*/ 12 w 15"/>
                  <a:gd name="T39" fmla="*/ 14 h 17"/>
                  <a:gd name="T40" fmla="*/ 13 w 15"/>
                  <a:gd name="T41" fmla="*/ 12 h 17"/>
                  <a:gd name="T42" fmla="*/ 15 w 15"/>
                  <a:gd name="T43" fmla="*/ 12 h 17"/>
                  <a:gd name="T44" fmla="*/ 12 w 15"/>
                  <a:gd name="T45" fmla="*/ 11 h 17"/>
                  <a:gd name="T46" fmla="*/ 10 w 15"/>
                  <a:gd name="T4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7">
                    <a:moveTo>
                      <a:pt x="10" y="13"/>
                    </a:moveTo>
                    <a:cubicBezTo>
                      <a:pt x="10" y="12"/>
                      <a:pt x="11" y="12"/>
                      <a:pt x="11" y="11"/>
                    </a:cubicBezTo>
                    <a:cubicBezTo>
                      <a:pt x="9" y="11"/>
                      <a:pt x="10" y="13"/>
                      <a:pt x="9" y="14"/>
                    </a:cubicBezTo>
                    <a:cubicBezTo>
                      <a:pt x="9" y="13"/>
                      <a:pt x="7" y="13"/>
                      <a:pt x="7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8" y="11"/>
                      <a:pt x="8" y="9"/>
                      <a:pt x="8" y="9"/>
                    </a:cubicBezTo>
                    <a:cubicBezTo>
                      <a:pt x="8" y="11"/>
                      <a:pt x="7" y="8"/>
                      <a:pt x="7" y="10"/>
                    </a:cubicBezTo>
                    <a:cubicBezTo>
                      <a:pt x="6" y="10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7" y="8"/>
                      <a:pt x="6" y="8"/>
                      <a:pt x="7" y="7"/>
                    </a:cubicBezTo>
                    <a:cubicBezTo>
                      <a:pt x="4" y="6"/>
                      <a:pt x="3" y="0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2"/>
                      <a:pt x="3" y="4"/>
                      <a:pt x="3" y="4"/>
                    </a:cubicBezTo>
                    <a:cubicBezTo>
                      <a:pt x="3" y="5"/>
                      <a:pt x="5" y="6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9"/>
                      <a:pt x="6" y="16"/>
                      <a:pt x="11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1" y="16"/>
                      <a:pt x="12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3" y="13"/>
                      <a:pt x="12" y="14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12"/>
                      <a:pt x="14" y="13"/>
                      <a:pt x="15" y="12"/>
                    </a:cubicBezTo>
                    <a:cubicBezTo>
                      <a:pt x="14" y="10"/>
                      <a:pt x="14" y="13"/>
                      <a:pt x="12" y="11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3" name="Freeform 450"/>
              <p:cNvSpPr>
                <a:spLocks/>
              </p:cNvSpPr>
              <p:nvPr/>
            </p:nvSpPr>
            <p:spPr bwMode="auto">
              <a:xfrm>
                <a:off x="1745" y="2440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4" name="Freeform 451"/>
              <p:cNvSpPr>
                <a:spLocks/>
              </p:cNvSpPr>
              <p:nvPr/>
            </p:nvSpPr>
            <p:spPr bwMode="auto">
              <a:xfrm>
                <a:off x="1740" y="2445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5" name="Freeform 452"/>
              <p:cNvSpPr>
                <a:spLocks/>
              </p:cNvSpPr>
              <p:nvPr/>
            </p:nvSpPr>
            <p:spPr bwMode="auto">
              <a:xfrm>
                <a:off x="1723" y="2413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6" name="Freeform 453"/>
              <p:cNvSpPr>
                <a:spLocks/>
              </p:cNvSpPr>
              <p:nvPr/>
            </p:nvSpPr>
            <p:spPr bwMode="auto">
              <a:xfrm>
                <a:off x="1704" y="2391"/>
                <a:ext cx="14" cy="19"/>
              </a:xfrm>
              <a:custGeom>
                <a:avLst/>
                <a:gdLst>
                  <a:gd name="T0" fmla="*/ 0 w 5"/>
                  <a:gd name="T1" fmla="*/ 0 h 7"/>
                  <a:gd name="T2" fmla="*/ 1 w 5"/>
                  <a:gd name="T3" fmla="*/ 6 h 7"/>
                  <a:gd name="T4" fmla="*/ 5 w 5"/>
                  <a:gd name="T5" fmla="*/ 5 h 7"/>
                  <a:gd name="T6" fmla="*/ 2 w 5"/>
                  <a:gd name="T7" fmla="*/ 3 h 7"/>
                  <a:gd name="T8" fmla="*/ 2 w 5"/>
                  <a:gd name="T9" fmla="*/ 0 h 7"/>
                  <a:gd name="T10" fmla="*/ 0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2" y="3"/>
                      <a:pt x="1" y="6"/>
                    </a:cubicBezTo>
                    <a:cubicBezTo>
                      <a:pt x="3" y="7"/>
                      <a:pt x="4" y="5"/>
                      <a:pt x="5" y="5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3" y="3"/>
                      <a:pt x="2" y="1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7" name="Freeform 454"/>
              <p:cNvSpPr>
                <a:spLocks/>
              </p:cNvSpPr>
              <p:nvPr/>
            </p:nvSpPr>
            <p:spPr bwMode="auto">
              <a:xfrm>
                <a:off x="1628" y="2358"/>
                <a:ext cx="95" cy="93"/>
              </a:xfrm>
              <a:custGeom>
                <a:avLst/>
                <a:gdLst>
                  <a:gd name="T0" fmla="*/ 31 w 35"/>
                  <a:gd name="T1" fmla="*/ 4 h 34"/>
                  <a:gd name="T2" fmla="*/ 26 w 35"/>
                  <a:gd name="T3" fmla="*/ 5 h 34"/>
                  <a:gd name="T4" fmla="*/ 27 w 35"/>
                  <a:gd name="T5" fmla="*/ 4 h 34"/>
                  <a:gd name="T6" fmla="*/ 24 w 35"/>
                  <a:gd name="T7" fmla="*/ 5 h 34"/>
                  <a:gd name="T8" fmla="*/ 25 w 35"/>
                  <a:gd name="T9" fmla="*/ 5 h 34"/>
                  <a:gd name="T10" fmla="*/ 23 w 35"/>
                  <a:gd name="T11" fmla="*/ 10 h 34"/>
                  <a:gd name="T12" fmla="*/ 24 w 35"/>
                  <a:gd name="T13" fmla="*/ 11 h 34"/>
                  <a:gd name="T14" fmla="*/ 20 w 35"/>
                  <a:gd name="T15" fmla="*/ 13 h 34"/>
                  <a:gd name="T16" fmla="*/ 23 w 35"/>
                  <a:gd name="T17" fmla="*/ 14 h 34"/>
                  <a:gd name="T18" fmla="*/ 20 w 35"/>
                  <a:gd name="T19" fmla="*/ 18 h 34"/>
                  <a:gd name="T20" fmla="*/ 20 w 35"/>
                  <a:gd name="T21" fmla="*/ 17 h 34"/>
                  <a:gd name="T22" fmla="*/ 19 w 35"/>
                  <a:gd name="T23" fmla="*/ 20 h 34"/>
                  <a:gd name="T24" fmla="*/ 17 w 35"/>
                  <a:gd name="T25" fmla="*/ 19 h 34"/>
                  <a:gd name="T26" fmla="*/ 15 w 35"/>
                  <a:gd name="T27" fmla="*/ 22 h 34"/>
                  <a:gd name="T28" fmla="*/ 15 w 35"/>
                  <a:gd name="T29" fmla="*/ 21 h 34"/>
                  <a:gd name="T30" fmla="*/ 11 w 35"/>
                  <a:gd name="T31" fmla="*/ 28 h 34"/>
                  <a:gd name="T32" fmla="*/ 9 w 35"/>
                  <a:gd name="T33" fmla="*/ 27 h 34"/>
                  <a:gd name="T34" fmla="*/ 12 w 35"/>
                  <a:gd name="T35" fmla="*/ 30 h 34"/>
                  <a:gd name="T36" fmla="*/ 9 w 35"/>
                  <a:gd name="T37" fmla="*/ 31 h 34"/>
                  <a:gd name="T38" fmla="*/ 8 w 35"/>
                  <a:gd name="T39" fmla="*/ 29 h 34"/>
                  <a:gd name="T40" fmla="*/ 7 w 35"/>
                  <a:gd name="T41" fmla="*/ 30 h 34"/>
                  <a:gd name="T42" fmla="*/ 6 w 35"/>
                  <a:gd name="T43" fmla="*/ 29 h 34"/>
                  <a:gd name="T44" fmla="*/ 3 w 35"/>
                  <a:gd name="T45" fmla="*/ 32 h 34"/>
                  <a:gd name="T46" fmla="*/ 1 w 35"/>
                  <a:gd name="T47" fmla="*/ 31 h 34"/>
                  <a:gd name="T48" fmla="*/ 2 w 35"/>
                  <a:gd name="T49" fmla="*/ 34 h 34"/>
                  <a:gd name="T50" fmla="*/ 14 w 35"/>
                  <a:gd name="T51" fmla="*/ 30 h 34"/>
                  <a:gd name="T52" fmla="*/ 15 w 35"/>
                  <a:gd name="T53" fmla="*/ 26 h 34"/>
                  <a:gd name="T54" fmla="*/ 17 w 35"/>
                  <a:gd name="T55" fmla="*/ 27 h 34"/>
                  <a:gd name="T56" fmla="*/ 15 w 35"/>
                  <a:gd name="T57" fmla="*/ 26 h 34"/>
                  <a:gd name="T58" fmla="*/ 18 w 35"/>
                  <a:gd name="T59" fmla="*/ 26 h 34"/>
                  <a:gd name="T60" fmla="*/ 17 w 35"/>
                  <a:gd name="T61" fmla="*/ 24 h 34"/>
                  <a:gd name="T62" fmla="*/ 20 w 35"/>
                  <a:gd name="T63" fmla="*/ 24 h 34"/>
                  <a:gd name="T64" fmla="*/ 28 w 35"/>
                  <a:gd name="T65" fmla="*/ 8 h 34"/>
                  <a:gd name="T66" fmla="*/ 27 w 35"/>
                  <a:gd name="T67" fmla="*/ 7 h 34"/>
                  <a:gd name="T68" fmla="*/ 30 w 35"/>
                  <a:gd name="T69" fmla="*/ 5 h 34"/>
                  <a:gd name="T70" fmla="*/ 30 w 35"/>
                  <a:gd name="T71" fmla="*/ 8 h 34"/>
                  <a:gd name="T72" fmla="*/ 32 w 35"/>
                  <a:gd name="T73" fmla="*/ 9 h 34"/>
                  <a:gd name="T74" fmla="*/ 29 w 35"/>
                  <a:gd name="T75" fmla="*/ 9 h 34"/>
                  <a:gd name="T76" fmla="*/ 29 w 35"/>
                  <a:gd name="T77" fmla="*/ 11 h 34"/>
                  <a:gd name="T78" fmla="*/ 30 w 35"/>
                  <a:gd name="T79" fmla="*/ 10 h 34"/>
                  <a:gd name="T80" fmla="*/ 30 w 35"/>
                  <a:gd name="T81" fmla="*/ 12 h 34"/>
                  <a:gd name="T82" fmla="*/ 33 w 35"/>
                  <a:gd name="T83" fmla="*/ 10 h 34"/>
                  <a:gd name="T84" fmla="*/ 33 w 35"/>
                  <a:gd name="T85" fmla="*/ 3 h 34"/>
                  <a:gd name="T86" fmla="*/ 33 w 35"/>
                  <a:gd name="T87" fmla="*/ 3 h 34"/>
                  <a:gd name="T88" fmla="*/ 33 w 35"/>
                  <a:gd name="T89" fmla="*/ 3 h 34"/>
                  <a:gd name="T90" fmla="*/ 33 w 35"/>
                  <a:gd name="T91" fmla="*/ 3 h 34"/>
                  <a:gd name="T92" fmla="*/ 33 w 35"/>
                  <a:gd name="T93" fmla="*/ 3 h 34"/>
                  <a:gd name="T94" fmla="*/ 33 w 35"/>
                  <a:gd name="T95" fmla="*/ 3 h 34"/>
                  <a:gd name="T96" fmla="*/ 27 w 35"/>
                  <a:gd name="T97" fmla="*/ 2 h 34"/>
                  <a:gd name="T98" fmla="*/ 27 w 35"/>
                  <a:gd name="T99" fmla="*/ 2 h 34"/>
                  <a:gd name="T100" fmla="*/ 27 w 35"/>
                  <a:gd name="T101" fmla="*/ 2 h 34"/>
                  <a:gd name="T102" fmla="*/ 27 w 35"/>
                  <a:gd name="T103" fmla="*/ 2 h 34"/>
                  <a:gd name="T104" fmla="*/ 27 w 35"/>
                  <a:gd name="T105" fmla="*/ 2 h 34"/>
                  <a:gd name="T106" fmla="*/ 27 w 35"/>
                  <a:gd name="T107" fmla="*/ 2 h 34"/>
                  <a:gd name="T108" fmla="*/ 27 w 35"/>
                  <a:gd name="T109" fmla="*/ 3 h 34"/>
                  <a:gd name="T110" fmla="*/ 32 w 35"/>
                  <a:gd name="T111" fmla="*/ 4 h 34"/>
                  <a:gd name="T112" fmla="*/ 31 w 35"/>
                  <a:gd name="T113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" h="34">
                    <a:moveTo>
                      <a:pt x="31" y="4"/>
                    </a:moveTo>
                    <a:cubicBezTo>
                      <a:pt x="24" y="2"/>
                      <a:pt x="29" y="6"/>
                      <a:pt x="26" y="5"/>
                    </a:cubicBezTo>
                    <a:cubicBezTo>
                      <a:pt x="26" y="5"/>
                      <a:pt x="26" y="4"/>
                      <a:pt x="27" y="4"/>
                    </a:cubicBezTo>
                    <a:cubicBezTo>
                      <a:pt x="25" y="3"/>
                      <a:pt x="26" y="5"/>
                      <a:pt x="24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7"/>
                      <a:pt x="25" y="7"/>
                      <a:pt x="23" y="10"/>
                    </a:cubicBezTo>
                    <a:cubicBezTo>
                      <a:pt x="23" y="11"/>
                      <a:pt x="22" y="11"/>
                      <a:pt x="24" y="11"/>
                    </a:cubicBezTo>
                    <a:cubicBezTo>
                      <a:pt x="21" y="12"/>
                      <a:pt x="22" y="12"/>
                      <a:pt x="20" y="13"/>
                    </a:cubicBezTo>
                    <a:cubicBezTo>
                      <a:pt x="20" y="13"/>
                      <a:pt x="22" y="13"/>
                      <a:pt x="23" y="14"/>
                    </a:cubicBezTo>
                    <a:cubicBezTo>
                      <a:pt x="20" y="16"/>
                      <a:pt x="22" y="17"/>
                      <a:pt x="20" y="18"/>
                    </a:cubicBezTo>
                    <a:cubicBezTo>
                      <a:pt x="20" y="18"/>
                      <a:pt x="19" y="18"/>
                      <a:pt x="20" y="17"/>
                    </a:cubicBezTo>
                    <a:cubicBezTo>
                      <a:pt x="18" y="16"/>
                      <a:pt x="19" y="19"/>
                      <a:pt x="19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4"/>
                      <a:pt x="12" y="26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30"/>
                      <a:pt x="12" y="27"/>
                      <a:pt x="12" y="30"/>
                    </a:cubicBezTo>
                    <a:cubicBezTo>
                      <a:pt x="10" y="27"/>
                      <a:pt x="11" y="31"/>
                      <a:pt x="9" y="31"/>
                    </a:cubicBezTo>
                    <a:cubicBezTo>
                      <a:pt x="7" y="30"/>
                      <a:pt x="10" y="30"/>
                      <a:pt x="8" y="29"/>
                    </a:cubicBezTo>
                    <a:cubicBezTo>
                      <a:pt x="9" y="30"/>
                      <a:pt x="8" y="30"/>
                      <a:pt x="7" y="30"/>
                    </a:cubicBezTo>
                    <a:cubicBezTo>
                      <a:pt x="7" y="29"/>
                      <a:pt x="6" y="30"/>
                      <a:pt x="6" y="29"/>
                    </a:cubicBezTo>
                    <a:cubicBezTo>
                      <a:pt x="5" y="30"/>
                      <a:pt x="4" y="31"/>
                      <a:pt x="3" y="32"/>
                    </a:cubicBezTo>
                    <a:cubicBezTo>
                      <a:pt x="3" y="31"/>
                      <a:pt x="2" y="31"/>
                      <a:pt x="1" y="31"/>
                    </a:cubicBezTo>
                    <a:cubicBezTo>
                      <a:pt x="3" y="31"/>
                      <a:pt x="0" y="33"/>
                      <a:pt x="2" y="34"/>
                    </a:cubicBezTo>
                    <a:cubicBezTo>
                      <a:pt x="6" y="34"/>
                      <a:pt x="11" y="32"/>
                      <a:pt x="14" y="30"/>
                    </a:cubicBezTo>
                    <a:cubicBezTo>
                      <a:pt x="13" y="28"/>
                      <a:pt x="16" y="28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5"/>
                      <a:pt x="16" y="27"/>
                      <a:pt x="15" y="26"/>
                    </a:cubicBezTo>
                    <a:cubicBezTo>
                      <a:pt x="16" y="25"/>
                      <a:pt x="17" y="25"/>
                      <a:pt x="18" y="26"/>
                    </a:cubicBezTo>
                    <a:cubicBezTo>
                      <a:pt x="19" y="24"/>
                      <a:pt x="17" y="25"/>
                      <a:pt x="17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19"/>
                      <a:pt x="23" y="11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9" y="7"/>
                      <a:pt x="26" y="4"/>
                      <a:pt x="30" y="5"/>
                    </a:cubicBezTo>
                    <a:cubicBezTo>
                      <a:pt x="31" y="6"/>
                      <a:pt x="32" y="7"/>
                      <a:pt x="30" y="8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0" y="10"/>
                      <a:pt x="29" y="9"/>
                    </a:cubicBezTo>
                    <a:cubicBezTo>
                      <a:pt x="29" y="10"/>
                      <a:pt x="29" y="11"/>
                      <a:pt x="29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1"/>
                      <a:pt x="31" y="12"/>
                      <a:pt x="30" y="12"/>
                    </a:cubicBezTo>
                    <a:cubicBezTo>
                      <a:pt x="31" y="14"/>
                      <a:pt x="32" y="11"/>
                      <a:pt x="33" y="10"/>
                    </a:cubicBezTo>
                    <a:cubicBezTo>
                      <a:pt x="30" y="8"/>
                      <a:pt x="35" y="6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0" y="0"/>
                      <a:pt x="29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3"/>
                      <a:pt x="24" y="1"/>
                      <a:pt x="32" y="4"/>
                    </a:cubicBez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8" name="Freeform 455"/>
              <p:cNvSpPr>
                <a:spLocks/>
              </p:cNvSpPr>
              <p:nvPr/>
            </p:nvSpPr>
            <p:spPr bwMode="auto">
              <a:xfrm>
                <a:off x="1704" y="23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9" name="Freeform 456"/>
              <p:cNvSpPr>
                <a:spLocks/>
              </p:cNvSpPr>
              <p:nvPr/>
            </p:nvSpPr>
            <p:spPr bwMode="auto">
              <a:xfrm>
                <a:off x="1628" y="24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0" name="Rectangle 457"/>
              <p:cNvSpPr>
                <a:spLocks noChangeArrowheads="1"/>
              </p:cNvSpPr>
              <p:nvPr/>
            </p:nvSpPr>
            <p:spPr bwMode="auto">
              <a:xfrm>
                <a:off x="1710" y="239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1" name="Freeform 458"/>
              <p:cNvSpPr>
                <a:spLocks/>
              </p:cNvSpPr>
              <p:nvPr/>
            </p:nvSpPr>
            <p:spPr bwMode="auto">
              <a:xfrm>
                <a:off x="1718" y="239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2" name="Freeform 459"/>
              <p:cNvSpPr>
                <a:spLocks/>
              </p:cNvSpPr>
              <p:nvPr/>
            </p:nvSpPr>
            <p:spPr bwMode="auto">
              <a:xfrm>
                <a:off x="1614" y="242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3" name="Freeform 460"/>
              <p:cNvSpPr>
                <a:spLocks/>
              </p:cNvSpPr>
              <p:nvPr/>
            </p:nvSpPr>
            <p:spPr bwMode="auto">
              <a:xfrm>
                <a:off x="1606" y="23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4" name="Freeform 461"/>
              <p:cNvSpPr>
                <a:spLocks/>
              </p:cNvSpPr>
              <p:nvPr/>
            </p:nvSpPr>
            <p:spPr bwMode="auto">
              <a:xfrm>
                <a:off x="1495" y="2337"/>
                <a:ext cx="130" cy="111"/>
              </a:xfrm>
              <a:custGeom>
                <a:avLst/>
                <a:gdLst>
                  <a:gd name="T0" fmla="*/ 3 w 48"/>
                  <a:gd name="T1" fmla="*/ 28 h 41"/>
                  <a:gd name="T2" fmla="*/ 0 w 48"/>
                  <a:gd name="T3" fmla="*/ 28 h 41"/>
                  <a:gd name="T4" fmla="*/ 2 w 48"/>
                  <a:gd name="T5" fmla="*/ 32 h 41"/>
                  <a:gd name="T6" fmla="*/ 7 w 48"/>
                  <a:gd name="T7" fmla="*/ 34 h 41"/>
                  <a:gd name="T8" fmla="*/ 19 w 48"/>
                  <a:gd name="T9" fmla="*/ 30 h 41"/>
                  <a:gd name="T10" fmla="*/ 24 w 48"/>
                  <a:gd name="T11" fmla="*/ 26 h 41"/>
                  <a:gd name="T12" fmla="*/ 28 w 48"/>
                  <a:gd name="T13" fmla="*/ 17 h 41"/>
                  <a:gd name="T14" fmla="*/ 29 w 48"/>
                  <a:gd name="T15" fmla="*/ 16 h 41"/>
                  <a:gd name="T16" fmla="*/ 32 w 48"/>
                  <a:gd name="T17" fmla="*/ 12 h 41"/>
                  <a:gd name="T18" fmla="*/ 30 w 48"/>
                  <a:gd name="T19" fmla="*/ 9 h 41"/>
                  <a:gd name="T20" fmla="*/ 33 w 48"/>
                  <a:gd name="T21" fmla="*/ 3 h 41"/>
                  <a:gd name="T22" fmla="*/ 30 w 48"/>
                  <a:gd name="T23" fmla="*/ 4 h 41"/>
                  <a:gd name="T24" fmla="*/ 30 w 48"/>
                  <a:gd name="T25" fmla="*/ 5 h 41"/>
                  <a:gd name="T26" fmla="*/ 32 w 48"/>
                  <a:gd name="T27" fmla="*/ 9 h 41"/>
                  <a:gd name="T28" fmla="*/ 35 w 48"/>
                  <a:gd name="T29" fmla="*/ 6 h 41"/>
                  <a:gd name="T30" fmla="*/ 37 w 48"/>
                  <a:gd name="T31" fmla="*/ 12 h 41"/>
                  <a:gd name="T32" fmla="*/ 37 w 48"/>
                  <a:gd name="T33" fmla="*/ 18 h 41"/>
                  <a:gd name="T34" fmla="*/ 38 w 48"/>
                  <a:gd name="T35" fmla="*/ 23 h 41"/>
                  <a:gd name="T36" fmla="*/ 40 w 48"/>
                  <a:gd name="T37" fmla="*/ 26 h 41"/>
                  <a:gd name="T38" fmla="*/ 39 w 48"/>
                  <a:gd name="T39" fmla="*/ 28 h 41"/>
                  <a:gd name="T40" fmla="*/ 40 w 48"/>
                  <a:gd name="T41" fmla="*/ 31 h 41"/>
                  <a:gd name="T42" fmla="*/ 48 w 48"/>
                  <a:gd name="T43" fmla="*/ 39 h 41"/>
                  <a:gd name="T44" fmla="*/ 43 w 48"/>
                  <a:gd name="T45" fmla="*/ 36 h 41"/>
                  <a:gd name="T46" fmla="*/ 42 w 48"/>
                  <a:gd name="T47" fmla="*/ 36 h 41"/>
                  <a:gd name="T48" fmla="*/ 44 w 48"/>
                  <a:gd name="T49" fmla="*/ 33 h 41"/>
                  <a:gd name="T50" fmla="*/ 44 w 48"/>
                  <a:gd name="T51" fmla="*/ 31 h 41"/>
                  <a:gd name="T52" fmla="*/ 42 w 48"/>
                  <a:gd name="T53" fmla="*/ 28 h 41"/>
                  <a:gd name="T54" fmla="*/ 42 w 48"/>
                  <a:gd name="T55" fmla="*/ 24 h 41"/>
                  <a:gd name="T56" fmla="*/ 42 w 48"/>
                  <a:gd name="T57" fmla="*/ 19 h 41"/>
                  <a:gd name="T58" fmla="*/ 40 w 48"/>
                  <a:gd name="T59" fmla="*/ 14 h 41"/>
                  <a:gd name="T60" fmla="*/ 40 w 48"/>
                  <a:gd name="T61" fmla="*/ 14 h 41"/>
                  <a:gd name="T62" fmla="*/ 40 w 48"/>
                  <a:gd name="T63" fmla="*/ 12 h 41"/>
                  <a:gd name="T64" fmla="*/ 39 w 48"/>
                  <a:gd name="T65" fmla="*/ 8 h 41"/>
                  <a:gd name="T66" fmla="*/ 36 w 48"/>
                  <a:gd name="T67" fmla="*/ 5 h 41"/>
                  <a:gd name="T68" fmla="*/ 35 w 48"/>
                  <a:gd name="T69" fmla="*/ 2 h 41"/>
                  <a:gd name="T70" fmla="*/ 33 w 48"/>
                  <a:gd name="T71" fmla="*/ 1 h 41"/>
                  <a:gd name="T72" fmla="*/ 33 w 48"/>
                  <a:gd name="T73" fmla="*/ 1 h 41"/>
                  <a:gd name="T74" fmla="*/ 33 w 48"/>
                  <a:gd name="T75" fmla="*/ 1 h 41"/>
                  <a:gd name="T76" fmla="*/ 28 w 48"/>
                  <a:gd name="T77" fmla="*/ 4 h 41"/>
                  <a:gd name="T78" fmla="*/ 28 w 48"/>
                  <a:gd name="T79" fmla="*/ 5 h 41"/>
                  <a:gd name="T80" fmla="*/ 29 w 48"/>
                  <a:gd name="T81" fmla="*/ 5 h 41"/>
                  <a:gd name="T82" fmla="*/ 28 w 48"/>
                  <a:gd name="T83" fmla="*/ 7 h 41"/>
                  <a:gd name="T84" fmla="*/ 29 w 48"/>
                  <a:gd name="T85" fmla="*/ 9 h 41"/>
                  <a:gd name="T86" fmla="*/ 27 w 48"/>
                  <a:gd name="T87" fmla="*/ 15 h 41"/>
                  <a:gd name="T88" fmla="*/ 23 w 48"/>
                  <a:gd name="T89" fmla="*/ 22 h 41"/>
                  <a:gd name="T90" fmla="*/ 21 w 48"/>
                  <a:gd name="T91" fmla="*/ 23 h 41"/>
                  <a:gd name="T92" fmla="*/ 15 w 48"/>
                  <a:gd name="T93" fmla="*/ 30 h 41"/>
                  <a:gd name="T94" fmla="*/ 19 w 48"/>
                  <a:gd name="T95" fmla="*/ 29 h 41"/>
                  <a:gd name="T96" fmla="*/ 14 w 48"/>
                  <a:gd name="T9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41">
                    <a:moveTo>
                      <a:pt x="7" y="29"/>
                    </a:moveTo>
                    <a:cubicBezTo>
                      <a:pt x="6" y="29"/>
                      <a:pt x="4" y="29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0" y="26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3" y="29"/>
                      <a:pt x="0" y="30"/>
                      <a:pt x="2" y="32"/>
                    </a:cubicBezTo>
                    <a:cubicBezTo>
                      <a:pt x="4" y="33"/>
                      <a:pt x="6" y="32"/>
                      <a:pt x="7" y="33"/>
                    </a:cubicBezTo>
                    <a:cubicBezTo>
                      <a:pt x="8" y="33"/>
                      <a:pt x="8" y="33"/>
                      <a:pt x="7" y="34"/>
                    </a:cubicBezTo>
                    <a:cubicBezTo>
                      <a:pt x="10" y="34"/>
                      <a:pt x="10" y="32"/>
                      <a:pt x="11" y="32"/>
                    </a:cubicBezTo>
                    <a:cubicBezTo>
                      <a:pt x="13" y="37"/>
                      <a:pt x="15" y="29"/>
                      <a:pt x="19" y="30"/>
                    </a:cubicBezTo>
                    <a:cubicBezTo>
                      <a:pt x="20" y="29"/>
                      <a:pt x="22" y="28"/>
                      <a:pt x="22" y="26"/>
                    </a:cubicBezTo>
                    <a:cubicBezTo>
                      <a:pt x="22" y="27"/>
                      <a:pt x="23" y="24"/>
                      <a:pt x="24" y="26"/>
                    </a:cubicBezTo>
                    <a:cubicBezTo>
                      <a:pt x="22" y="23"/>
                      <a:pt x="29" y="22"/>
                      <a:pt x="26" y="20"/>
                    </a:cubicBezTo>
                    <a:cubicBezTo>
                      <a:pt x="28" y="18"/>
                      <a:pt x="25" y="19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7" y="16"/>
                      <a:pt x="29" y="16"/>
                    </a:cubicBezTo>
                    <a:cubicBezTo>
                      <a:pt x="31" y="14"/>
                      <a:pt x="29" y="15"/>
                      <a:pt x="28" y="13"/>
                    </a:cubicBezTo>
                    <a:cubicBezTo>
                      <a:pt x="30" y="12"/>
                      <a:pt x="30" y="12"/>
                      <a:pt x="32" y="12"/>
                    </a:cubicBezTo>
                    <a:cubicBezTo>
                      <a:pt x="30" y="11"/>
                      <a:pt x="32" y="10"/>
                      <a:pt x="31" y="8"/>
                    </a:cubicBezTo>
                    <a:cubicBezTo>
                      <a:pt x="31" y="9"/>
                      <a:pt x="30" y="10"/>
                      <a:pt x="30" y="9"/>
                    </a:cubicBezTo>
                    <a:cubicBezTo>
                      <a:pt x="33" y="5"/>
                      <a:pt x="25" y="9"/>
                      <a:pt x="33" y="1"/>
                    </a:cubicBezTo>
                    <a:cubicBezTo>
                      <a:pt x="33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5" y="0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6"/>
                      <a:pt x="31" y="5"/>
                    </a:cubicBezTo>
                    <a:cubicBezTo>
                      <a:pt x="31" y="6"/>
                      <a:pt x="31" y="8"/>
                      <a:pt x="32" y="9"/>
                    </a:cubicBezTo>
                    <a:cubicBezTo>
                      <a:pt x="33" y="8"/>
                      <a:pt x="33" y="6"/>
                      <a:pt x="33" y="5"/>
                    </a:cubicBezTo>
                    <a:cubicBezTo>
                      <a:pt x="31" y="6"/>
                      <a:pt x="34" y="6"/>
                      <a:pt x="35" y="6"/>
                    </a:cubicBezTo>
                    <a:cubicBezTo>
                      <a:pt x="35" y="7"/>
                      <a:pt x="33" y="7"/>
                      <a:pt x="34" y="7"/>
                    </a:cubicBezTo>
                    <a:cubicBezTo>
                      <a:pt x="34" y="10"/>
                      <a:pt x="37" y="9"/>
                      <a:pt x="37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36" y="16"/>
                      <a:pt x="37" y="18"/>
                    </a:cubicBezTo>
                    <a:cubicBezTo>
                      <a:pt x="37" y="17"/>
                      <a:pt x="38" y="17"/>
                      <a:pt x="38" y="18"/>
                    </a:cubicBezTo>
                    <a:cubicBezTo>
                      <a:pt x="35" y="18"/>
                      <a:pt x="40" y="20"/>
                      <a:pt x="38" y="23"/>
                    </a:cubicBezTo>
                    <a:cubicBezTo>
                      <a:pt x="40" y="22"/>
                      <a:pt x="41" y="24"/>
                      <a:pt x="42" y="25"/>
                    </a:cubicBezTo>
                    <a:cubicBezTo>
                      <a:pt x="41" y="26"/>
                      <a:pt x="41" y="26"/>
                      <a:pt x="40" y="26"/>
                    </a:cubicBezTo>
                    <a:cubicBezTo>
                      <a:pt x="41" y="24"/>
                      <a:pt x="38" y="24"/>
                      <a:pt x="37" y="23"/>
                    </a:cubicBezTo>
                    <a:cubicBezTo>
                      <a:pt x="38" y="24"/>
                      <a:pt x="37" y="27"/>
                      <a:pt x="39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0"/>
                      <a:pt x="41" y="28"/>
                      <a:pt x="40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0" y="35"/>
                      <a:pt x="43" y="41"/>
                      <a:pt x="48" y="39"/>
                    </a:cubicBezTo>
                    <a:cubicBezTo>
                      <a:pt x="48" y="39"/>
                      <a:pt x="48" y="36"/>
                      <a:pt x="48" y="36"/>
                    </a:cubicBezTo>
                    <a:cubicBezTo>
                      <a:pt x="46" y="36"/>
                      <a:pt x="45" y="36"/>
                      <a:pt x="43" y="36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3" y="35"/>
                      <a:pt x="42" y="34"/>
                      <a:pt x="42" y="36"/>
                    </a:cubicBezTo>
                    <a:cubicBezTo>
                      <a:pt x="40" y="35"/>
                      <a:pt x="42" y="34"/>
                      <a:pt x="41" y="33"/>
                    </a:cubicBezTo>
                    <a:cubicBezTo>
                      <a:pt x="42" y="33"/>
                      <a:pt x="43" y="33"/>
                      <a:pt x="44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2"/>
                      <a:pt x="43" y="31"/>
                      <a:pt x="44" y="31"/>
                    </a:cubicBezTo>
                    <a:cubicBezTo>
                      <a:pt x="41" y="30"/>
                      <a:pt x="43" y="29"/>
                      <a:pt x="42" y="27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2" y="26"/>
                      <a:pt x="42" y="26"/>
                      <a:pt x="42" y="24"/>
                    </a:cubicBezTo>
                    <a:cubicBezTo>
                      <a:pt x="41" y="24"/>
                      <a:pt x="39" y="23"/>
                      <a:pt x="39" y="22"/>
                    </a:cubicBezTo>
                    <a:cubicBezTo>
                      <a:pt x="41" y="22"/>
                      <a:pt x="40" y="19"/>
                      <a:pt x="42" y="19"/>
                    </a:cubicBezTo>
                    <a:cubicBezTo>
                      <a:pt x="40" y="19"/>
                      <a:pt x="41" y="16"/>
                      <a:pt x="40" y="16"/>
                    </a:cubicBezTo>
                    <a:cubicBezTo>
                      <a:pt x="39" y="15"/>
                      <a:pt x="39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0" y="13"/>
                      <a:pt x="40" y="12"/>
                    </a:cubicBezTo>
                    <a:cubicBezTo>
                      <a:pt x="41" y="12"/>
                      <a:pt x="41" y="13"/>
                      <a:pt x="41" y="13"/>
                    </a:cubicBezTo>
                    <a:cubicBezTo>
                      <a:pt x="41" y="11"/>
                      <a:pt x="38" y="10"/>
                      <a:pt x="39" y="8"/>
                    </a:cubicBezTo>
                    <a:cubicBezTo>
                      <a:pt x="38" y="8"/>
                      <a:pt x="37" y="6"/>
                      <a:pt x="35" y="7"/>
                    </a:cubicBezTo>
                    <a:cubicBezTo>
                      <a:pt x="36" y="7"/>
                      <a:pt x="38" y="6"/>
                      <a:pt x="36" y="5"/>
                    </a:cubicBezTo>
                    <a:cubicBezTo>
                      <a:pt x="33" y="6"/>
                      <a:pt x="36" y="1"/>
                      <a:pt x="30" y="5"/>
                    </a:cubicBezTo>
                    <a:cubicBezTo>
                      <a:pt x="36" y="0"/>
                      <a:pt x="31" y="3"/>
                      <a:pt x="35" y="2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25" y="8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6"/>
                      <a:pt x="29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9" y="9"/>
                      <a:pt x="28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10"/>
                      <a:pt x="28" y="12"/>
                      <a:pt x="26" y="12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4" y="15"/>
                      <a:pt x="24" y="18"/>
                      <a:pt x="25" y="21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3" y="22"/>
                      <a:pt x="23" y="21"/>
                      <a:pt x="23" y="21"/>
                    </a:cubicBezTo>
                    <a:cubicBezTo>
                      <a:pt x="22" y="22"/>
                      <a:pt x="20" y="22"/>
                      <a:pt x="21" y="23"/>
                    </a:cubicBezTo>
                    <a:cubicBezTo>
                      <a:pt x="21" y="25"/>
                      <a:pt x="20" y="23"/>
                      <a:pt x="19" y="24"/>
                    </a:cubicBezTo>
                    <a:cubicBezTo>
                      <a:pt x="19" y="27"/>
                      <a:pt x="13" y="26"/>
                      <a:pt x="15" y="30"/>
                    </a:cubicBezTo>
                    <a:cubicBezTo>
                      <a:pt x="15" y="29"/>
                      <a:pt x="17" y="29"/>
                      <a:pt x="19" y="27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7" y="30"/>
                      <a:pt x="16" y="30"/>
                      <a:pt x="15" y="31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1" y="28"/>
                      <a:pt x="8" y="34"/>
                      <a:pt x="7" y="29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5" name="Freeform 462"/>
              <p:cNvSpPr>
                <a:spLocks/>
              </p:cNvSpPr>
              <p:nvPr/>
            </p:nvSpPr>
            <p:spPr bwMode="auto">
              <a:xfrm>
                <a:off x="1554" y="2388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6" name="Freeform 463"/>
              <p:cNvSpPr>
                <a:spLocks/>
              </p:cNvSpPr>
              <p:nvPr/>
            </p:nvSpPr>
            <p:spPr bwMode="auto">
              <a:xfrm>
                <a:off x="1557" y="239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7" name="Freeform 464"/>
              <p:cNvSpPr>
                <a:spLocks/>
              </p:cNvSpPr>
              <p:nvPr/>
            </p:nvSpPr>
            <p:spPr bwMode="auto">
              <a:xfrm>
                <a:off x="1503" y="240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8" name="Freeform 465"/>
              <p:cNvSpPr>
                <a:spLocks/>
              </p:cNvSpPr>
              <p:nvPr/>
            </p:nvSpPr>
            <p:spPr bwMode="auto">
              <a:xfrm>
                <a:off x="1500" y="24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9" name="Freeform 466"/>
              <p:cNvSpPr>
                <a:spLocks/>
              </p:cNvSpPr>
              <p:nvPr/>
            </p:nvSpPr>
            <p:spPr bwMode="auto">
              <a:xfrm>
                <a:off x="1476" y="2317"/>
                <a:ext cx="43" cy="90"/>
              </a:xfrm>
              <a:custGeom>
                <a:avLst/>
                <a:gdLst>
                  <a:gd name="T0" fmla="*/ 5 w 16"/>
                  <a:gd name="T1" fmla="*/ 4 h 33"/>
                  <a:gd name="T2" fmla="*/ 5 w 16"/>
                  <a:gd name="T3" fmla="*/ 6 h 33"/>
                  <a:gd name="T4" fmla="*/ 3 w 16"/>
                  <a:gd name="T5" fmla="*/ 7 h 33"/>
                  <a:gd name="T6" fmla="*/ 4 w 16"/>
                  <a:gd name="T7" fmla="*/ 11 h 33"/>
                  <a:gd name="T8" fmla="*/ 9 w 16"/>
                  <a:gd name="T9" fmla="*/ 2 h 33"/>
                  <a:gd name="T10" fmla="*/ 9 w 16"/>
                  <a:gd name="T11" fmla="*/ 2 h 33"/>
                  <a:gd name="T12" fmla="*/ 9 w 16"/>
                  <a:gd name="T13" fmla="*/ 2 h 33"/>
                  <a:gd name="T14" fmla="*/ 9 w 16"/>
                  <a:gd name="T15" fmla="*/ 2 h 33"/>
                  <a:gd name="T16" fmla="*/ 9 w 16"/>
                  <a:gd name="T17" fmla="*/ 2 h 33"/>
                  <a:gd name="T18" fmla="*/ 9 w 16"/>
                  <a:gd name="T19" fmla="*/ 2 h 33"/>
                  <a:gd name="T20" fmla="*/ 2 w 16"/>
                  <a:gd name="T21" fmla="*/ 1 h 33"/>
                  <a:gd name="T22" fmla="*/ 2 w 16"/>
                  <a:gd name="T23" fmla="*/ 1 h 33"/>
                  <a:gd name="T24" fmla="*/ 2 w 16"/>
                  <a:gd name="T25" fmla="*/ 1 h 33"/>
                  <a:gd name="T26" fmla="*/ 2 w 16"/>
                  <a:gd name="T27" fmla="*/ 1 h 33"/>
                  <a:gd name="T28" fmla="*/ 2 w 16"/>
                  <a:gd name="T29" fmla="*/ 2 h 33"/>
                  <a:gd name="T30" fmla="*/ 3 w 16"/>
                  <a:gd name="T31" fmla="*/ 4 h 33"/>
                  <a:gd name="T32" fmla="*/ 4 w 16"/>
                  <a:gd name="T33" fmla="*/ 10 h 33"/>
                  <a:gd name="T34" fmla="*/ 3 w 16"/>
                  <a:gd name="T35" fmla="*/ 8 h 33"/>
                  <a:gd name="T36" fmla="*/ 5 w 16"/>
                  <a:gd name="T37" fmla="*/ 17 h 33"/>
                  <a:gd name="T38" fmla="*/ 2 w 16"/>
                  <a:gd name="T39" fmla="*/ 16 h 33"/>
                  <a:gd name="T40" fmla="*/ 3 w 16"/>
                  <a:gd name="T41" fmla="*/ 21 h 33"/>
                  <a:gd name="T42" fmla="*/ 4 w 16"/>
                  <a:gd name="T43" fmla="*/ 21 h 33"/>
                  <a:gd name="T44" fmla="*/ 4 w 16"/>
                  <a:gd name="T45" fmla="*/ 22 h 33"/>
                  <a:gd name="T46" fmla="*/ 4 w 16"/>
                  <a:gd name="T47" fmla="*/ 22 h 33"/>
                  <a:gd name="T48" fmla="*/ 4 w 16"/>
                  <a:gd name="T49" fmla="*/ 26 h 33"/>
                  <a:gd name="T50" fmla="*/ 4 w 16"/>
                  <a:gd name="T51" fmla="*/ 25 h 33"/>
                  <a:gd name="T52" fmla="*/ 5 w 16"/>
                  <a:gd name="T53" fmla="*/ 27 h 33"/>
                  <a:gd name="T54" fmla="*/ 4 w 16"/>
                  <a:gd name="T55" fmla="*/ 27 h 33"/>
                  <a:gd name="T56" fmla="*/ 7 w 16"/>
                  <a:gd name="T57" fmla="*/ 33 h 33"/>
                  <a:gd name="T58" fmla="*/ 9 w 16"/>
                  <a:gd name="T59" fmla="*/ 33 h 33"/>
                  <a:gd name="T60" fmla="*/ 6 w 16"/>
                  <a:gd name="T61" fmla="*/ 28 h 33"/>
                  <a:gd name="T62" fmla="*/ 6 w 16"/>
                  <a:gd name="T63" fmla="*/ 29 h 33"/>
                  <a:gd name="T64" fmla="*/ 5 w 16"/>
                  <a:gd name="T65" fmla="*/ 25 h 33"/>
                  <a:gd name="T66" fmla="*/ 7 w 16"/>
                  <a:gd name="T67" fmla="*/ 27 h 33"/>
                  <a:gd name="T68" fmla="*/ 8 w 16"/>
                  <a:gd name="T69" fmla="*/ 22 h 33"/>
                  <a:gd name="T70" fmla="*/ 8 w 16"/>
                  <a:gd name="T71" fmla="*/ 22 h 33"/>
                  <a:gd name="T72" fmla="*/ 7 w 16"/>
                  <a:gd name="T73" fmla="*/ 20 h 33"/>
                  <a:gd name="T74" fmla="*/ 6 w 16"/>
                  <a:gd name="T75" fmla="*/ 22 h 33"/>
                  <a:gd name="T76" fmla="*/ 4 w 16"/>
                  <a:gd name="T77" fmla="*/ 21 h 33"/>
                  <a:gd name="T78" fmla="*/ 4 w 16"/>
                  <a:gd name="T79" fmla="*/ 19 h 33"/>
                  <a:gd name="T80" fmla="*/ 6 w 16"/>
                  <a:gd name="T81" fmla="*/ 20 h 33"/>
                  <a:gd name="T82" fmla="*/ 5 w 16"/>
                  <a:gd name="T83" fmla="*/ 19 h 33"/>
                  <a:gd name="T84" fmla="*/ 7 w 16"/>
                  <a:gd name="T85" fmla="*/ 17 h 33"/>
                  <a:gd name="T86" fmla="*/ 5 w 16"/>
                  <a:gd name="T87" fmla="*/ 17 h 33"/>
                  <a:gd name="T88" fmla="*/ 5 w 16"/>
                  <a:gd name="T89" fmla="*/ 8 h 33"/>
                  <a:gd name="T90" fmla="*/ 7 w 16"/>
                  <a:gd name="T91" fmla="*/ 9 h 33"/>
                  <a:gd name="T92" fmla="*/ 5 w 16"/>
                  <a:gd name="T93" fmla="*/ 7 h 33"/>
                  <a:gd name="T94" fmla="*/ 5 w 16"/>
                  <a:gd name="T95" fmla="*/ 2 h 33"/>
                  <a:gd name="T96" fmla="*/ 5 w 16"/>
                  <a:gd name="T97" fmla="*/ 3 h 33"/>
                  <a:gd name="T98" fmla="*/ 4 w 16"/>
                  <a:gd name="T99" fmla="*/ 1 h 33"/>
                  <a:gd name="T100" fmla="*/ 6 w 16"/>
                  <a:gd name="T101" fmla="*/ 2 h 33"/>
                  <a:gd name="T102" fmla="*/ 6 w 16"/>
                  <a:gd name="T103" fmla="*/ 2 h 33"/>
                  <a:gd name="T104" fmla="*/ 6 w 16"/>
                  <a:gd name="T105" fmla="*/ 6 h 33"/>
                  <a:gd name="T106" fmla="*/ 5 w 16"/>
                  <a:gd name="T10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" h="33">
                    <a:moveTo>
                      <a:pt x="5" y="4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9"/>
                      <a:pt x="3" y="7"/>
                    </a:cubicBezTo>
                    <a:cubicBezTo>
                      <a:pt x="4" y="9"/>
                      <a:pt x="1" y="11"/>
                      <a:pt x="4" y="11"/>
                    </a:cubicBezTo>
                    <a:cubicBezTo>
                      <a:pt x="5" y="8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6" y="2"/>
                      <a:pt x="0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6"/>
                      <a:pt x="3" y="8"/>
                      <a:pt x="4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2"/>
                      <a:pt x="1" y="13"/>
                      <a:pt x="5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5" y="19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3"/>
                      <a:pt x="5" y="24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3" y="25"/>
                      <a:pt x="5" y="26"/>
                      <a:pt x="5" y="27"/>
                    </a:cubicBezTo>
                    <a:cubicBezTo>
                      <a:pt x="4" y="28"/>
                      <a:pt x="4" y="27"/>
                      <a:pt x="4" y="27"/>
                    </a:cubicBezTo>
                    <a:cubicBezTo>
                      <a:pt x="5" y="30"/>
                      <a:pt x="3" y="32"/>
                      <a:pt x="7" y="33"/>
                    </a:cubicBezTo>
                    <a:cubicBezTo>
                      <a:pt x="8" y="33"/>
                      <a:pt x="8" y="32"/>
                      <a:pt x="9" y="33"/>
                    </a:cubicBezTo>
                    <a:cubicBezTo>
                      <a:pt x="8" y="31"/>
                      <a:pt x="7" y="30"/>
                      <a:pt x="6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3" y="28"/>
                      <a:pt x="6" y="28"/>
                      <a:pt x="5" y="25"/>
                    </a:cubicBezTo>
                    <a:cubicBezTo>
                      <a:pt x="6" y="26"/>
                      <a:pt x="6" y="27"/>
                      <a:pt x="7" y="27"/>
                    </a:cubicBezTo>
                    <a:cubicBezTo>
                      <a:pt x="9" y="25"/>
                      <a:pt x="5" y="24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1"/>
                      <a:pt x="7" y="20"/>
                    </a:cubicBezTo>
                    <a:cubicBezTo>
                      <a:pt x="7" y="21"/>
                      <a:pt x="7" y="21"/>
                      <a:pt x="6" y="22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6" y="20"/>
                      <a:pt x="4" y="20"/>
                      <a:pt x="4" y="19"/>
                    </a:cubicBezTo>
                    <a:cubicBezTo>
                      <a:pt x="6" y="18"/>
                      <a:pt x="5" y="19"/>
                      <a:pt x="6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7"/>
                      <a:pt x="7" y="17"/>
                      <a:pt x="7" y="17"/>
                    </a:cubicBezTo>
                    <a:cubicBezTo>
                      <a:pt x="6" y="16"/>
                      <a:pt x="7" y="17"/>
                      <a:pt x="5" y="17"/>
                    </a:cubicBezTo>
                    <a:cubicBezTo>
                      <a:pt x="7" y="15"/>
                      <a:pt x="7" y="10"/>
                      <a:pt x="5" y="8"/>
                    </a:cubicBezTo>
                    <a:cubicBezTo>
                      <a:pt x="6" y="8"/>
                      <a:pt x="7" y="8"/>
                      <a:pt x="7" y="9"/>
                    </a:cubicBezTo>
                    <a:cubicBezTo>
                      <a:pt x="7" y="9"/>
                      <a:pt x="6" y="7"/>
                      <a:pt x="5" y="7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11" y="0"/>
                      <a:pt x="4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5"/>
                      <a:pt x="6" y="6"/>
                    </a:cubicBezTo>
                    <a:cubicBezTo>
                      <a:pt x="6" y="5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0" name="Freeform 467"/>
              <p:cNvSpPr>
                <a:spLocks/>
              </p:cNvSpPr>
              <p:nvPr/>
            </p:nvSpPr>
            <p:spPr bwMode="auto">
              <a:xfrm>
                <a:off x="1478" y="2347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1" name="Freeform 468"/>
              <p:cNvSpPr>
                <a:spLocks/>
              </p:cNvSpPr>
              <p:nvPr/>
            </p:nvSpPr>
            <p:spPr bwMode="auto">
              <a:xfrm>
                <a:off x="1421" y="2353"/>
                <a:ext cx="65" cy="62"/>
              </a:xfrm>
              <a:custGeom>
                <a:avLst/>
                <a:gdLst>
                  <a:gd name="T0" fmla="*/ 13 w 24"/>
                  <a:gd name="T1" fmla="*/ 14 h 23"/>
                  <a:gd name="T2" fmla="*/ 14 w 24"/>
                  <a:gd name="T3" fmla="*/ 15 h 23"/>
                  <a:gd name="T4" fmla="*/ 21 w 24"/>
                  <a:gd name="T5" fmla="*/ 7 h 23"/>
                  <a:gd name="T6" fmla="*/ 20 w 24"/>
                  <a:gd name="T7" fmla="*/ 3 h 23"/>
                  <a:gd name="T8" fmla="*/ 22 w 24"/>
                  <a:gd name="T9" fmla="*/ 3 h 23"/>
                  <a:gd name="T10" fmla="*/ 22 w 24"/>
                  <a:gd name="T11" fmla="*/ 0 h 23"/>
                  <a:gd name="T12" fmla="*/ 21 w 24"/>
                  <a:gd name="T13" fmla="*/ 2 h 23"/>
                  <a:gd name="T14" fmla="*/ 21 w 24"/>
                  <a:gd name="T15" fmla="*/ 1 h 23"/>
                  <a:gd name="T16" fmla="*/ 20 w 24"/>
                  <a:gd name="T17" fmla="*/ 3 h 23"/>
                  <a:gd name="T18" fmla="*/ 20 w 24"/>
                  <a:gd name="T19" fmla="*/ 2 h 23"/>
                  <a:gd name="T20" fmla="*/ 19 w 24"/>
                  <a:gd name="T21" fmla="*/ 7 h 23"/>
                  <a:gd name="T22" fmla="*/ 18 w 24"/>
                  <a:gd name="T23" fmla="*/ 6 h 23"/>
                  <a:gd name="T24" fmla="*/ 15 w 24"/>
                  <a:gd name="T25" fmla="*/ 9 h 23"/>
                  <a:gd name="T26" fmla="*/ 15 w 24"/>
                  <a:gd name="T27" fmla="*/ 9 h 23"/>
                  <a:gd name="T28" fmla="*/ 17 w 24"/>
                  <a:gd name="T29" fmla="*/ 9 h 23"/>
                  <a:gd name="T30" fmla="*/ 14 w 24"/>
                  <a:gd name="T31" fmla="*/ 9 h 23"/>
                  <a:gd name="T32" fmla="*/ 8 w 24"/>
                  <a:gd name="T33" fmla="*/ 16 h 23"/>
                  <a:gd name="T34" fmla="*/ 5 w 24"/>
                  <a:gd name="T35" fmla="*/ 18 h 23"/>
                  <a:gd name="T36" fmla="*/ 6 w 24"/>
                  <a:gd name="T37" fmla="*/ 17 h 23"/>
                  <a:gd name="T38" fmla="*/ 3 w 24"/>
                  <a:gd name="T39" fmla="*/ 16 h 23"/>
                  <a:gd name="T40" fmla="*/ 0 w 24"/>
                  <a:gd name="T41" fmla="*/ 18 h 23"/>
                  <a:gd name="T42" fmla="*/ 13 w 24"/>
                  <a:gd name="T43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13" y="14"/>
                    </a:moveTo>
                    <a:cubicBezTo>
                      <a:pt x="13" y="14"/>
                      <a:pt x="14" y="14"/>
                      <a:pt x="14" y="15"/>
                    </a:cubicBezTo>
                    <a:cubicBezTo>
                      <a:pt x="17" y="12"/>
                      <a:pt x="19" y="8"/>
                      <a:pt x="21" y="7"/>
                    </a:cubicBezTo>
                    <a:cubicBezTo>
                      <a:pt x="22" y="6"/>
                      <a:pt x="20" y="5"/>
                      <a:pt x="20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4" y="1"/>
                      <a:pt x="22" y="0"/>
                    </a:cubicBezTo>
                    <a:cubicBezTo>
                      <a:pt x="21" y="0"/>
                      <a:pt x="22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7" y="3"/>
                      <a:pt x="21" y="5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13"/>
                      <a:pt x="16" y="8"/>
                      <a:pt x="14" y="9"/>
                    </a:cubicBezTo>
                    <a:cubicBezTo>
                      <a:pt x="14" y="12"/>
                      <a:pt x="11" y="17"/>
                      <a:pt x="8" y="16"/>
                    </a:cubicBezTo>
                    <a:cubicBezTo>
                      <a:pt x="9" y="16"/>
                      <a:pt x="8" y="19"/>
                      <a:pt x="5" y="18"/>
                    </a:cubicBezTo>
                    <a:cubicBezTo>
                      <a:pt x="4" y="18"/>
                      <a:pt x="6" y="17"/>
                      <a:pt x="6" y="17"/>
                    </a:cubicBezTo>
                    <a:cubicBezTo>
                      <a:pt x="5" y="17"/>
                      <a:pt x="4" y="16"/>
                      <a:pt x="3" y="16"/>
                    </a:cubicBezTo>
                    <a:cubicBezTo>
                      <a:pt x="4" y="17"/>
                      <a:pt x="3" y="19"/>
                      <a:pt x="0" y="18"/>
                    </a:cubicBezTo>
                    <a:cubicBezTo>
                      <a:pt x="8" y="23"/>
                      <a:pt x="12" y="15"/>
                      <a:pt x="13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2" name="Freeform 469"/>
              <p:cNvSpPr>
                <a:spLocks/>
              </p:cNvSpPr>
              <p:nvPr/>
            </p:nvSpPr>
            <p:spPr bwMode="auto">
              <a:xfrm>
                <a:off x="1456" y="239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3" name="Freeform 470"/>
              <p:cNvSpPr>
                <a:spLocks/>
              </p:cNvSpPr>
              <p:nvPr/>
            </p:nvSpPr>
            <p:spPr bwMode="auto">
              <a:xfrm>
                <a:off x="1435" y="1444"/>
                <a:ext cx="495" cy="890"/>
              </a:xfrm>
              <a:custGeom>
                <a:avLst/>
                <a:gdLst>
                  <a:gd name="T0" fmla="*/ 24 w 182"/>
                  <a:gd name="T1" fmla="*/ 92 h 327"/>
                  <a:gd name="T2" fmla="*/ 20 w 182"/>
                  <a:gd name="T3" fmla="*/ 153 h 327"/>
                  <a:gd name="T4" fmla="*/ 15 w 182"/>
                  <a:gd name="T5" fmla="*/ 208 h 327"/>
                  <a:gd name="T6" fmla="*/ 9 w 182"/>
                  <a:gd name="T7" fmla="*/ 264 h 327"/>
                  <a:gd name="T8" fmla="*/ 14 w 182"/>
                  <a:gd name="T9" fmla="*/ 311 h 327"/>
                  <a:gd name="T10" fmla="*/ 66 w 182"/>
                  <a:gd name="T11" fmla="*/ 321 h 327"/>
                  <a:gd name="T12" fmla="*/ 121 w 182"/>
                  <a:gd name="T13" fmla="*/ 326 h 327"/>
                  <a:gd name="T14" fmla="*/ 148 w 182"/>
                  <a:gd name="T15" fmla="*/ 323 h 327"/>
                  <a:gd name="T16" fmla="*/ 175 w 182"/>
                  <a:gd name="T17" fmla="*/ 319 h 327"/>
                  <a:gd name="T18" fmla="*/ 171 w 182"/>
                  <a:gd name="T19" fmla="*/ 269 h 327"/>
                  <a:gd name="T20" fmla="*/ 159 w 182"/>
                  <a:gd name="T21" fmla="*/ 51 h 327"/>
                  <a:gd name="T22" fmla="*/ 159 w 182"/>
                  <a:gd name="T23" fmla="*/ 15 h 327"/>
                  <a:gd name="T24" fmla="*/ 133 w 182"/>
                  <a:gd name="T25" fmla="*/ 8 h 327"/>
                  <a:gd name="T26" fmla="*/ 18 w 182"/>
                  <a:gd name="T27" fmla="*/ 74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2" h="327">
                    <a:moveTo>
                      <a:pt x="24" y="92"/>
                    </a:moveTo>
                    <a:cubicBezTo>
                      <a:pt x="19" y="111"/>
                      <a:pt x="22" y="133"/>
                      <a:pt x="20" y="153"/>
                    </a:cubicBezTo>
                    <a:cubicBezTo>
                      <a:pt x="19" y="171"/>
                      <a:pt x="16" y="190"/>
                      <a:pt x="15" y="208"/>
                    </a:cubicBezTo>
                    <a:cubicBezTo>
                      <a:pt x="13" y="227"/>
                      <a:pt x="11" y="246"/>
                      <a:pt x="9" y="264"/>
                    </a:cubicBezTo>
                    <a:cubicBezTo>
                      <a:pt x="8" y="279"/>
                      <a:pt x="0" y="304"/>
                      <a:pt x="14" y="311"/>
                    </a:cubicBezTo>
                    <a:cubicBezTo>
                      <a:pt x="29" y="318"/>
                      <a:pt x="50" y="318"/>
                      <a:pt x="66" y="321"/>
                    </a:cubicBezTo>
                    <a:cubicBezTo>
                      <a:pt x="84" y="325"/>
                      <a:pt x="103" y="327"/>
                      <a:pt x="121" y="326"/>
                    </a:cubicBezTo>
                    <a:cubicBezTo>
                      <a:pt x="130" y="325"/>
                      <a:pt x="139" y="323"/>
                      <a:pt x="148" y="323"/>
                    </a:cubicBezTo>
                    <a:cubicBezTo>
                      <a:pt x="153" y="322"/>
                      <a:pt x="172" y="322"/>
                      <a:pt x="175" y="319"/>
                    </a:cubicBezTo>
                    <a:cubicBezTo>
                      <a:pt x="182" y="313"/>
                      <a:pt x="172" y="279"/>
                      <a:pt x="171" y="269"/>
                    </a:cubicBezTo>
                    <a:cubicBezTo>
                      <a:pt x="165" y="197"/>
                      <a:pt x="159" y="124"/>
                      <a:pt x="159" y="51"/>
                    </a:cubicBezTo>
                    <a:cubicBezTo>
                      <a:pt x="159" y="39"/>
                      <a:pt x="161" y="26"/>
                      <a:pt x="159" y="15"/>
                    </a:cubicBezTo>
                    <a:cubicBezTo>
                      <a:pt x="157" y="0"/>
                      <a:pt x="145" y="1"/>
                      <a:pt x="133" y="8"/>
                    </a:cubicBezTo>
                    <a:cubicBezTo>
                      <a:pt x="96" y="32"/>
                      <a:pt x="59" y="59"/>
                      <a:pt x="18" y="74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4" name="Freeform 471"/>
              <p:cNvSpPr>
                <a:spLocks/>
              </p:cNvSpPr>
              <p:nvPr/>
            </p:nvSpPr>
            <p:spPr bwMode="auto">
              <a:xfrm>
                <a:off x="1759" y="1784"/>
                <a:ext cx="133" cy="321"/>
              </a:xfrm>
              <a:custGeom>
                <a:avLst/>
                <a:gdLst>
                  <a:gd name="T0" fmla="*/ 43 w 49"/>
                  <a:gd name="T1" fmla="*/ 0 h 118"/>
                  <a:gd name="T2" fmla="*/ 7 w 49"/>
                  <a:gd name="T3" fmla="*/ 27 h 118"/>
                  <a:gd name="T4" fmla="*/ 21 w 49"/>
                  <a:gd name="T5" fmla="*/ 73 h 118"/>
                  <a:gd name="T6" fmla="*/ 27 w 49"/>
                  <a:gd name="T7" fmla="*/ 105 h 118"/>
                  <a:gd name="T8" fmla="*/ 49 w 49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118">
                    <a:moveTo>
                      <a:pt x="43" y="0"/>
                    </a:moveTo>
                    <a:cubicBezTo>
                      <a:pt x="27" y="0"/>
                      <a:pt x="12" y="12"/>
                      <a:pt x="7" y="27"/>
                    </a:cubicBezTo>
                    <a:cubicBezTo>
                      <a:pt x="0" y="48"/>
                      <a:pt x="15" y="56"/>
                      <a:pt x="21" y="73"/>
                    </a:cubicBezTo>
                    <a:cubicBezTo>
                      <a:pt x="25" y="84"/>
                      <a:pt x="20" y="95"/>
                      <a:pt x="27" y="105"/>
                    </a:cubicBezTo>
                    <a:cubicBezTo>
                      <a:pt x="33" y="112"/>
                      <a:pt x="43" y="115"/>
                      <a:pt x="49" y="11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5" name="Freeform 472"/>
              <p:cNvSpPr>
                <a:spLocks/>
              </p:cNvSpPr>
              <p:nvPr/>
            </p:nvSpPr>
            <p:spPr bwMode="auto">
              <a:xfrm>
                <a:off x="1535" y="2092"/>
                <a:ext cx="199" cy="166"/>
              </a:xfrm>
              <a:custGeom>
                <a:avLst/>
                <a:gdLst>
                  <a:gd name="T0" fmla="*/ 23 w 73"/>
                  <a:gd name="T1" fmla="*/ 7 h 61"/>
                  <a:gd name="T2" fmla="*/ 9 w 73"/>
                  <a:gd name="T3" fmla="*/ 49 h 61"/>
                  <a:gd name="T4" fmla="*/ 53 w 73"/>
                  <a:gd name="T5" fmla="*/ 46 h 61"/>
                  <a:gd name="T6" fmla="*/ 32 w 73"/>
                  <a:gd name="T7" fmla="*/ 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61">
                    <a:moveTo>
                      <a:pt x="23" y="7"/>
                    </a:moveTo>
                    <a:cubicBezTo>
                      <a:pt x="10" y="12"/>
                      <a:pt x="0" y="37"/>
                      <a:pt x="9" y="49"/>
                    </a:cubicBezTo>
                    <a:cubicBezTo>
                      <a:pt x="18" y="61"/>
                      <a:pt x="42" y="55"/>
                      <a:pt x="53" y="46"/>
                    </a:cubicBezTo>
                    <a:cubicBezTo>
                      <a:pt x="73" y="30"/>
                      <a:pt x="54" y="0"/>
                      <a:pt x="32" y="2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6" name="Freeform 473"/>
              <p:cNvSpPr>
                <a:spLocks/>
              </p:cNvSpPr>
              <p:nvPr/>
            </p:nvSpPr>
            <p:spPr bwMode="auto">
              <a:xfrm>
                <a:off x="1489" y="1724"/>
                <a:ext cx="76" cy="185"/>
              </a:xfrm>
              <a:custGeom>
                <a:avLst/>
                <a:gdLst>
                  <a:gd name="T0" fmla="*/ 6 w 28"/>
                  <a:gd name="T1" fmla="*/ 10 h 68"/>
                  <a:gd name="T2" fmla="*/ 25 w 28"/>
                  <a:gd name="T3" fmla="*/ 43 h 68"/>
                  <a:gd name="T4" fmla="*/ 0 w 28"/>
                  <a:gd name="T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68">
                    <a:moveTo>
                      <a:pt x="6" y="10"/>
                    </a:moveTo>
                    <a:cubicBezTo>
                      <a:pt x="20" y="0"/>
                      <a:pt x="28" y="33"/>
                      <a:pt x="25" y="43"/>
                    </a:cubicBezTo>
                    <a:cubicBezTo>
                      <a:pt x="22" y="52"/>
                      <a:pt x="9" y="66"/>
                      <a:pt x="0" y="6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7" name="Freeform 474"/>
              <p:cNvSpPr>
                <a:spLocks/>
              </p:cNvSpPr>
              <p:nvPr/>
            </p:nvSpPr>
            <p:spPr bwMode="auto">
              <a:xfrm>
                <a:off x="1527" y="2560"/>
                <a:ext cx="221" cy="312"/>
              </a:xfrm>
              <a:custGeom>
                <a:avLst/>
                <a:gdLst>
                  <a:gd name="T0" fmla="*/ 16 w 81"/>
                  <a:gd name="T1" fmla="*/ 103 h 115"/>
                  <a:gd name="T2" fmla="*/ 63 w 81"/>
                  <a:gd name="T3" fmla="*/ 108 h 115"/>
                  <a:gd name="T4" fmla="*/ 77 w 81"/>
                  <a:gd name="T5" fmla="*/ 64 h 115"/>
                  <a:gd name="T6" fmla="*/ 81 w 81"/>
                  <a:gd name="T7" fmla="*/ 2 h 115"/>
                  <a:gd name="T8" fmla="*/ 1 w 81"/>
                  <a:gd name="T9" fmla="*/ 3 h 115"/>
                  <a:gd name="T10" fmla="*/ 11 w 81"/>
                  <a:gd name="T11" fmla="*/ 68 h 115"/>
                  <a:gd name="T12" fmla="*/ 15 w 81"/>
                  <a:gd name="T13" fmla="*/ 91 h 115"/>
                  <a:gd name="T14" fmla="*/ 16 w 81"/>
                  <a:gd name="T15" fmla="*/ 10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" h="115">
                    <a:moveTo>
                      <a:pt x="16" y="103"/>
                    </a:moveTo>
                    <a:cubicBezTo>
                      <a:pt x="21" y="115"/>
                      <a:pt x="53" y="112"/>
                      <a:pt x="63" y="108"/>
                    </a:cubicBezTo>
                    <a:cubicBezTo>
                      <a:pt x="79" y="103"/>
                      <a:pt x="76" y="77"/>
                      <a:pt x="77" y="64"/>
                    </a:cubicBezTo>
                    <a:cubicBezTo>
                      <a:pt x="79" y="44"/>
                      <a:pt x="77" y="21"/>
                      <a:pt x="81" y="2"/>
                    </a:cubicBezTo>
                    <a:cubicBezTo>
                      <a:pt x="55" y="0"/>
                      <a:pt x="28" y="1"/>
                      <a:pt x="1" y="3"/>
                    </a:cubicBezTo>
                    <a:cubicBezTo>
                      <a:pt x="0" y="24"/>
                      <a:pt x="8" y="47"/>
                      <a:pt x="11" y="68"/>
                    </a:cubicBezTo>
                    <a:cubicBezTo>
                      <a:pt x="12" y="76"/>
                      <a:pt x="14" y="84"/>
                      <a:pt x="15" y="91"/>
                    </a:cubicBezTo>
                    <a:cubicBezTo>
                      <a:pt x="15" y="94"/>
                      <a:pt x="14" y="100"/>
                      <a:pt x="16" y="103"/>
                    </a:cubicBezTo>
                    <a:close/>
                  </a:path>
                </a:pathLst>
              </a:custGeom>
              <a:solidFill>
                <a:srgbClr val="F39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8" name="Freeform 475"/>
              <p:cNvSpPr>
                <a:spLocks noEditPoints="1"/>
              </p:cNvSpPr>
              <p:nvPr/>
            </p:nvSpPr>
            <p:spPr bwMode="auto">
              <a:xfrm>
                <a:off x="1525" y="2557"/>
                <a:ext cx="228" cy="321"/>
              </a:xfrm>
              <a:custGeom>
                <a:avLst/>
                <a:gdLst>
                  <a:gd name="T0" fmla="*/ 2 w 84"/>
                  <a:gd name="T1" fmla="*/ 2 h 118"/>
                  <a:gd name="T2" fmla="*/ 1 w 84"/>
                  <a:gd name="T3" fmla="*/ 4 h 118"/>
                  <a:gd name="T4" fmla="*/ 6 w 84"/>
                  <a:gd name="T5" fmla="*/ 49 h 118"/>
                  <a:gd name="T6" fmla="*/ 10 w 84"/>
                  <a:gd name="T7" fmla="*/ 70 h 118"/>
                  <a:gd name="T8" fmla="*/ 12 w 84"/>
                  <a:gd name="T9" fmla="*/ 81 h 118"/>
                  <a:gd name="T10" fmla="*/ 14 w 84"/>
                  <a:gd name="T11" fmla="*/ 92 h 118"/>
                  <a:gd name="T12" fmla="*/ 14 w 84"/>
                  <a:gd name="T13" fmla="*/ 97 h 118"/>
                  <a:gd name="T14" fmla="*/ 15 w 84"/>
                  <a:gd name="T15" fmla="*/ 105 h 118"/>
                  <a:gd name="T16" fmla="*/ 15 w 84"/>
                  <a:gd name="T17" fmla="*/ 105 h 118"/>
                  <a:gd name="T18" fmla="*/ 64 w 84"/>
                  <a:gd name="T19" fmla="*/ 111 h 118"/>
                  <a:gd name="T20" fmla="*/ 79 w 84"/>
                  <a:gd name="T21" fmla="*/ 74 h 118"/>
                  <a:gd name="T22" fmla="*/ 80 w 84"/>
                  <a:gd name="T23" fmla="*/ 65 h 118"/>
                  <a:gd name="T24" fmla="*/ 81 w 84"/>
                  <a:gd name="T25" fmla="*/ 41 h 118"/>
                  <a:gd name="T26" fmla="*/ 84 w 84"/>
                  <a:gd name="T27" fmla="*/ 3 h 118"/>
                  <a:gd name="T28" fmla="*/ 84 w 84"/>
                  <a:gd name="T29" fmla="*/ 2 h 118"/>
                  <a:gd name="T30" fmla="*/ 83 w 84"/>
                  <a:gd name="T31" fmla="*/ 1 h 118"/>
                  <a:gd name="T32" fmla="*/ 2 w 84"/>
                  <a:gd name="T33" fmla="*/ 2 h 118"/>
                  <a:gd name="T34" fmla="*/ 80 w 84"/>
                  <a:gd name="T35" fmla="*/ 4 h 118"/>
                  <a:gd name="T36" fmla="*/ 78 w 84"/>
                  <a:gd name="T37" fmla="*/ 41 h 118"/>
                  <a:gd name="T38" fmla="*/ 77 w 84"/>
                  <a:gd name="T39" fmla="*/ 65 h 118"/>
                  <a:gd name="T40" fmla="*/ 76 w 84"/>
                  <a:gd name="T41" fmla="*/ 73 h 118"/>
                  <a:gd name="T42" fmla="*/ 63 w 84"/>
                  <a:gd name="T43" fmla="*/ 108 h 118"/>
                  <a:gd name="T44" fmla="*/ 18 w 84"/>
                  <a:gd name="T45" fmla="*/ 104 h 118"/>
                  <a:gd name="T46" fmla="*/ 18 w 84"/>
                  <a:gd name="T47" fmla="*/ 99 h 118"/>
                  <a:gd name="T48" fmla="*/ 18 w 84"/>
                  <a:gd name="T49" fmla="*/ 97 h 118"/>
                  <a:gd name="T50" fmla="*/ 18 w 84"/>
                  <a:gd name="T51" fmla="*/ 92 h 118"/>
                  <a:gd name="T52" fmla="*/ 15 w 84"/>
                  <a:gd name="T53" fmla="*/ 80 h 118"/>
                  <a:gd name="T54" fmla="*/ 13 w 84"/>
                  <a:gd name="T55" fmla="*/ 69 h 118"/>
                  <a:gd name="T56" fmla="*/ 9 w 84"/>
                  <a:gd name="T57" fmla="*/ 48 h 118"/>
                  <a:gd name="T58" fmla="*/ 4 w 84"/>
                  <a:gd name="T59" fmla="*/ 9 h 118"/>
                  <a:gd name="T60" fmla="*/ 4 w 84"/>
                  <a:gd name="T61" fmla="*/ 5 h 118"/>
                  <a:gd name="T62" fmla="*/ 80 w 84"/>
                  <a:gd name="T63" fmla="*/ 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4" h="118">
                    <a:moveTo>
                      <a:pt x="2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0" y="18"/>
                      <a:pt x="3" y="34"/>
                      <a:pt x="6" y="4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4" y="97"/>
                      <a:pt x="14" y="97"/>
                      <a:pt x="14" y="97"/>
                    </a:cubicBezTo>
                    <a:cubicBezTo>
                      <a:pt x="14" y="100"/>
                      <a:pt x="14" y="103"/>
                      <a:pt x="15" y="105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21" y="118"/>
                      <a:pt x="54" y="114"/>
                      <a:pt x="64" y="111"/>
                    </a:cubicBezTo>
                    <a:cubicBezTo>
                      <a:pt x="78" y="106"/>
                      <a:pt x="79" y="88"/>
                      <a:pt x="79" y="74"/>
                    </a:cubicBezTo>
                    <a:cubicBezTo>
                      <a:pt x="80" y="65"/>
                      <a:pt x="80" y="65"/>
                      <a:pt x="80" y="65"/>
                    </a:cubicBezTo>
                    <a:cubicBezTo>
                      <a:pt x="81" y="57"/>
                      <a:pt x="81" y="49"/>
                      <a:pt x="81" y="41"/>
                    </a:cubicBezTo>
                    <a:cubicBezTo>
                      <a:pt x="81" y="28"/>
                      <a:pt x="81" y="15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55" y="0"/>
                      <a:pt x="27" y="1"/>
                      <a:pt x="2" y="2"/>
                    </a:cubicBezTo>
                    <a:close/>
                    <a:moveTo>
                      <a:pt x="80" y="4"/>
                    </a:moveTo>
                    <a:cubicBezTo>
                      <a:pt x="78" y="16"/>
                      <a:pt x="78" y="29"/>
                      <a:pt x="78" y="41"/>
                    </a:cubicBezTo>
                    <a:cubicBezTo>
                      <a:pt x="77" y="49"/>
                      <a:pt x="77" y="57"/>
                      <a:pt x="77" y="65"/>
                    </a:cubicBezTo>
                    <a:cubicBezTo>
                      <a:pt x="76" y="73"/>
                      <a:pt x="76" y="73"/>
                      <a:pt x="76" y="73"/>
                    </a:cubicBezTo>
                    <a:cubicBezTo>
                      <a:pt x="76" y="87"/>
                      <a:pt x="75" y="104"/>
                      <a:pt x="63" y="108"/>
                    </a:cubicBezTo>
                    <a:cubicBezTo>
                      <a:pt x="54" y="111"/>
                      <a:pt x="23" y="114"/>
                      <a:pt x="18" y="104"/>
                    </a:cubicBezTo>
                    <a:cubicBezTo>
                      <a:pt x="18" y="103"/>
                      <a:pt x="18" y="101"/>
                      <a:pt x="18" y="99"/>
                    </a:cubicBezTo>
                    <a:cubicBezTo>
                      <a:pt x="18" y="98"/>
                      <a:pt x="18" y="97"/>
                      <a:pt x="18" y="97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7" y="35"/>
                      <a:pt x="4" y="22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27" y="4"/>
                      <a:pt x="55" y="3"/>
                      <a:pt x="8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9" name="Freeform 476"/>
              <p:cNvSpPr>
                <a:spLocks/>
              </p:cNvSpPr>
              <p:nvPr/>
            </p:nvSpPr>
            <p:spPr bwMode="auto">
              <a:xfrm>
                <a:off x="1636" y="2677"/>
                <a:ext cx="123" cy="190"/>
              </a:xfrm>
              <a:custGeom>
                <a:avLst/>
                <a:gdLst>
                  <a:gd name="T0" fmla="*/ 21 w 45"/>
                  <a:gd name="T1" fmla="*/ 0 h 70"/>
                  <a:gd name="T2" fmla="*/ 4 w 45"/>
                  <a:gd name="T3" fmla="*/ 34 h 70"/>
                  <a:gd name="T4" fmla="*/ 19 w 45"/>
                  <a:gd name="T5" fmla="*/ 63 h 70"/>
                  <a:gd name="T6" fmla="*/ 43 w 45"/>
                  <a:gd name="T7" fmla="*/ 31 h 70"/>
                  <a:gd name="T8" fmla="*/ 40 w 45"/>
                  <a:gd name="T9" fmla="*/ 13 h 70"/>
                  <a:gd name="T10" fmla="*/ 25 w 45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70">
                    <a:moveTo>
                      <a:pt x="21" y="0"/>
                    </a:moveTo>
                    <a:cubicBezTo>
                      <a:pt x="13" y="7"/>
                      <a:pt x="7" y="24"/>
                      <a:pt x="4" y="34"/>
                    </a:cubicBezTo>
                    <a:cubicBezTo>
                      <a:pt x="0" y="48"/>
                      <a:pt x="6" y="57"/>
                      <a:pt x="19" y="63"/>
                    </a:cubicBezTo>
                    <a:cubicBezTo>
                      <a:pt x="37" y="70"/>
                      <a:pt x="39" y="45"/>
                      <a:pt x="43" y="31"/>
                    </a:cubicBezTo>
                    <a:cubicBezTo>
                      <a:pt x="45" y="22"/>
                      <a:pt x="45" y="20"/>
                      <a:pt x="40" y="13"/>
                    </a:cubicBezTo>
                    <a:cubicBezTo>
                      <a:pt x="37" y="9"/>
                      <a:pt x="29" y="2"/>
                      <a:pt x="25" y="0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0" name="Freeform 477"/>
              <p:cNvSpPr>
                <a:spLocks/>
              </p:cNvSpPr>
              <p:nvPr/>
            </p:nvSpPr>
            <p:spPr bwMode="auto">
              <a:xfrm>
                <a:off x="969" y="1994"/>
                <a:ext cx="232" cy="103"/>
              </a:xfrm>
              <a:custGeom>
                <a:avLst/>
                <a:gdLst>
                  <a:gd name="T0" fmla="*/ 5 w 85"/>
                  <a:gd name="T1" fmla="*/ 23 h 38"/>
                  <a:gd name="T2" fmla="*/ 37 w 85"/>
                  <a:gd name="T3" fmla="*/ 1 h 38"/>
                  <a:gd name="T4" fmla="*/ 84 w 85"/>
                  <a:gd name="T5" fmla="*/ 7 h 38"/>
                  <a:gd name="T6" fmla="*/ 68 w 85"/>
                  <a:gd name="T7" fmla="*/ 33 h 38"/>
                  <a:gd name="T8" fmla="*/ 0 w 85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38">
                    <a:moveTo>
                      <a:pt x="5" y="23"/>
                    </a:moveTo>
                    <a:cubicBezTo>
                      <a:pt x="7" y="4"/>
                      <a:pt x="21" y="0"/>
                      <a:pt x="37" y="1"/>
                    </a:cubicBezTo>
                    <a:cubicBezTo>
                      <a:pt x="52" y="3"/>
                      <a:pt x="70" y="1"/>
                      <a:pt x="84" y="7"/>
                    </a:cubicBezTo>
                    <a:cubicBezTo>
                      <a:pt x="85" y="18"/>
                      <a:pt x="71" y="23"/>
                      <a:pt x="68" y="33"/>
                    </a:cubicBezTo>
                    <a:cubicBezTo>
                      <a:pt x="50" y="32"/>
                      <a:pt x="16" y="27"/>
                      <a:pt x="0" y="3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1" name="Freeform 478"/>
              <p:cNvSpPr>
                <a:spLocks/>
              </p:cNvSpPr>
              <p:nvPr/>
            </p:nvSpPr>
            <p:spPr bwMode="auto">
              <a:xfrm>
                <a:off x="1701" y="2478"/>
                <a:ext cx="420" cy="517"/>
              </a:xfrm>
              <a:custGeom>
                <a:avLst/>
                <a:gdLst>
                  <a:gd name="T0" fmla="*/ 91 w 154"/>
                  <a:gd name="T1" fmla="*/ 5 h 190"/>
                  <a:gd name="T2" fmla="*/ 93 w 154"/>
                  <a:gd name="T3" fmla="*/ 59 h 190"/>
                  <a:gd name="T4" fmla="*/ 104 w 154"/>
                  <a:gd name="T5" fmla="*/ 110 h 190"/>
                  <a:gd name="T6" fmla="*/ 23 w 154"/>
                  <a:gd name="T7" fmla="*/ 88 h 190"/>
                  <a:gd name="T8" fmla="*/ 22 w 154"/>
                  <a:gd name="T9" fmla="*/ 91 h 190"/>
                  <a:gd name="T10" fmla="*/ 2 w 154"/>
                  <a:gd name="T11" fmla="*/ 130 h 190"/>
                  <a:gd name="T12" fmla="*/ 12 w 154"/>
                  <a:gd name="T13" fmla="*/ 148 h 190"/>
                  <a:gd name="T14" fmla="*/ 32 w 154"/>
                  <a:gd name="T15" fmla="*/ 160 h 190"/>
                  <a:gd name="T16" fmla="*/ 127 w 154"/>
                  <a:gd name="T17" fmla="*/ 171 h 190"/>
                  <a:gd name="T18" fmla="*/ 154 w 154"/>
                  <a:gd name="T19" fmla="*/ 122 h 190"/>
                  <a:gd name="T20" fmla="*/ 131 w 154"/>
                  <a:gd name="T21" fmla="*/ 62 h 190"/>
                  <a:gd name="T22" fmla="*/ 149 w 154"/>
                  <a:gd name="T23" fmla="*/ 94 h 190"/>
                  <a:gd name="T24" fmla="*/ 118 w 154"/>
                  <a:gd name="T25" fmla="*/ 41 h 190"/>
                  <a:gd name="T26" fmla="*/ 137 w 154"/>
                  <a:gd name="T27" fmla="*/ 67 h 190"/>
                  <a:gd name="T28" fmla="*/ 114 w 154"/>
                  <a:gd name="T29" fmla="*/ 31 h 190"/>
                  <a:gd name="T30" fmla="*/ 93 w 154"/>
                  <a:gd name="T31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190">
                    <a:moveTo>
                      <a:pt x="91" y="5"/>
                    </a:moveTo>
                    <a:cubicBezTo>
                      <a:pt x="84" y="21"/>
                      <a:pt x="88" y="42"/>
                      <a:pt x="93" y="59"/>
                    </a:cubicBezTo>
                    <a:cubicBezTo>
                      <a:pt x="96" y="71"/>
                      <a:pt x="107" y="98"/>
                      <a:pt x="104" y="110"/>
                    </a:cubicBezTo>
                    <a:cubicBezTo>
                      <a:pt x="93" y="148"/>
                      <a:pt x="33" y="98"/>
                      <a:pt x="23" y="88"/>
                    </a:cubicBezTo>
                    <a:cubicBezTo>
                      <a:pt x="23" y="88"/>
                      <a:pt x="22" y="91"/>
                      <a:pt x="22" y="91"/>
                    </a:cubicBezTo>
                    <a:cubicBezTo>
                      <a:pt x="13" y="101"/>
                      <a:pt x="4" y="117"/>
                      <a:pt x="2" y="130"/>
                    </a:cubicBezTo>
                    <a:cubicBezTo>
                      <a:pt x="0" y="139"/>
                      <a:pt x="3" y="141"/>
                      <a:pt x="12" y="148"/>
                    </a:cubicBezTo>
                    <a:cubicBezTo>
                      <a:pt x="18" y="152"/>
                      <a:pt x="25" y="156"/>
                      <a:pt x="32" y="160"/>
                    </a:cubicBezTo>
                    <a:cubicBezTo>
                      <a:pt x="60" y="177"/>
                      <a:pt x="97" y="190"/>
                      <a:pt x="127" y="171"/>
                    </a:cubicBezTo>
                    <a:cubicBezTo>
                      <a:pt x="145" y="160"/>
                      <a:pt x="154" y="142"/>
                      <a:pt x="154" y="122"/>
                    </a:cubicBezTo>
                    <a:cubicBezTo>
                      <a:pt x="154" y="100"/>
                      <a:pt x="140" y="81"/>
                      <a:pt x="131" y="62"/>
                    </a:cubicBezTo>
                    <a:cubicBezTo>
                      <a:pt x="138" y="73"/>
                      <a:pt x="140" y="85"/>
                      <a:pt x="149" y="94"/>
                    </a:cubicBezTo>
                    <a:cubicBezTo>
                      <a:pt x="142" y="74"/>
                      <a:pt x="126" y="60"/>
                      <a:pt x="118" y="41"/>
                    </a:cubicBezTo>
                    <a:cubicBezTo>
                      <a:pt x="123" y="49"/>
                      <a:pt x="128" y="63"/>
                      <a:pt x="137" y="67"/>
                    </a:cubicBezTo>
                    <a:cubicBezTo>
                      <a:pt x="131" y="53"/>
                      <a:pt x="121" y="43"/>
                      <a:pt x="114" y="31"/>
                    </a:cubicBezTo>
                    <a:cubicBezTo>
                      <a:pt x="108" y="21"/>
                      <a:pt x="109" y="0"/>
                      <a:pt x="93" y="2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2" name="Freeform 479"/>
              <p:cNvSpPr>
                <a:spLocks/>
              </p:cNvSpPr>
              <p:nvPr/>
            </p:nvSpPr>
            <p:spPr bwMode="auto">
              <a:xfrm>
                <a:off x="942" y="2067"/>
                <a:ext cx="487" cy="536"/>
              </a:xfrm>
              <a:custGeom>
                <a:avLst/>
                <a:gdLst>
                  <a:gd name="T0" fmla="*/ 16 w 179"/>
                  <a:gd name="T1" fmla="*/ 0 h 197"/>
                  <a:gd name="T2" fmla="*/ 12 w 179"/>
                  <a:gd name="T3" fmla="*/ 107 h 197"/>
                  <a:gd name="T4" fmla="*/ 38 w 179"/>
                  <a:gd name="T5" fmla="*/ 154 h 197"/>
                  <a:gd name="T6" fmla="*/ 85 w 179"/>
                  <a:gd name="T7" fmla="*/ 178 h 197"/>
                  <a:gd name="T8" fmla="*/ 160 w 179"/>
                  <a:gd name="T9" fmla="*/ 185 h 197"/>
                  <a:gd name="T10" fmla="*/ 170 w 179"/>
                  <a:gd name="T11" fmla="*/ 150 h 197"/>
                  <a:gd name="T12" fmla="*/ 179 w 179"/>
                  <a:gd name="T13" fmla="*/ 112 h 197"/>
                  <a:gd name="T14" fmla="*/ 87 w 179"/>
                  <a:gd name="T15" fmla="*/ 95 h 197"/>
                  <a:gd name="T16" fmla="*/ 63 w 179"/>
                  <a:gd name="T17" fmla="*/ 52 h 197"/>
                  <a:gd name="T18" fmla="*/ 69 w 179"/>
                  <a:gd name="T19" fmla="*/ 26 h 197"/>
                  <a:gd name="T20" fmla="*/ 79 w 179"/>
                  <a:gd name="T21" fmla="*/ 5 h 197"/>
                  <a:gd name="T22" fmla="*/ 80 w 179"/>
                  <a:gd name="T23" fmla="*/ 3 h 197"/>
                  <a:gd name="T24" fmla="*/ 48 w 179"/>
                  <a:gd name="T25" fmla="*/ 1 h 197"/>
                  <a:gd name="T26" fmla="*/ 15 w 179"/>
                  <a:gd name="T27" fmla="*/ 1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7">
                    <a:moveTo>
                      <a:pt x="16" y="0"/>
                    </a:moveTo>
                    <a:cubicBezTo>
                      <a:pt x="0" y="32"/>
                      <a:pt x="1" y="73"/>
                      <a:pt x="12" y="107"/>
                    </a:cubicBezTo>
                    <a:cubicBezTo>
                      <a:pt x="17" y="123"/>
                      <a:pt x="26" y="142"/>
                      <a:pt x="38" y="154"/>
                    </a:cubicBezTo>
                    <a:cubicBezTo>
                      <a:pt x="50" y="165"/>
                      <a:pt x="70" y="171"/>
                      <a:pt x="85" y="178"/>
                    </a:cubicBezTo>
                    <a:cubicBezTo>
                      <a:pt x="99" y="184"/>
                      <a:pt x="145" y="197"/>
                      <a:pt x="160" y="185"/>
                    </a:cubicBezTo>
                    <a:cubicBezTo>
                      <a:pt x="167" y="179"/>
                      <a:pt x="168" y="159"/>
                      <a:pt x="170" y="150"/>
                    </a:cubicBezTo>
                    <a:cubicBezTo>
                      <a:pt x="173" y="137"/>
                      <a:pt x="176" y="124"/>
                      <a:pt x="179" y="112"/>
                    </a:cubicBezTo>
                    <a:cubicBezTo>
                      <a:pt x="158" y="129"/>
                      <a:pt x="107" y="104"/>
                      <a:pt x="87" y="95"/>
                    </a:cubicBezTo>
                    <a:cubicBezTo>
                      <a:pt x="68" y="86"/>
                      <a:pt x="59" y="73"/>
                      <a:pt x="63" y="52"/>
                    </a:cubicBezTo>
                    <a:cubicBezTo>
                      <a:pt x="64" y="44"/>
                      <a:pt x="67" y="34"/>
                      <a:pt x="69" y="26"/>
                    </a:cubicBezTo>
                    <a:cubicBezTo>
                      <a:pt x="71" y="22"/>
                      <a:pt x="80" y="9"/>
                      <a:pt x="79" y="5"/>
                    </a:cubicBezTo>
                    <a:cubicBezTo>
                      <a:pt x="79" y="5"/>
                      <a:pt x="80" y="4"/>
                      <a:pt x="80" y="3"/>
                    </a:cubicBezTo>
                    <a:cubicBezTo>
                      <a:pt x="71" y="0"/>
                      <a:pt x="58" y="2"/>
                      <a:pt x="48" y="1"/>
                    </a:cubicBezTo>
                    <a:cubicBezTo>
                      <a:pt x="37" y="0"/>
                      <a:pt x="26" y="0"/>
                      <a:pt x="15" y="1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3" name="Freeform 480"/>
              <p:cNvSpPr>
                <a:spLocks/>
              </p:cNvSpPr>
              <p:nvPr/>
            </p:nvSpPr>
            <p:spPr bwMode="auto">
              <a:xfrm>
                <a:off x="1448" y="1686"/>
                <a:ext cx="63" cy="599"/>
              </a:xfrm>
              <a:custGeom>
                <a:avLst/>
                <a:gdLst>
                  <a:gd name="T0" fmla="*/ 20 w 23"/>
                  <a:gd name="T1" fmla="*/ 0 h 220"/>
                  <a:gd name="T2" fmla="*/ 18 w 23"/>
                  <a:gd name="T3" fmla="*/ 2 h 220"/>
                  <a:gd name="T4" fmla="*/ 15 w 23"/>
                  <a:gd name="T5" fmla="*/ 53 h 220"/>
                  <a:gd name="T6" fmla="*/ 14 w 23"/>
                  <a:gd name="T7" fmla="*/ 70 h 220"/>
                  <a:gd name="T8" fmla="*/ 11 w 23"/>
                  <a:gd name="T9" fmla="*/ 100 h 220"/>
                  <a:gd name="T10" fmla="*/ 8 w 23"/>
                  <a:gd name="T11" fmla="*/ 147 h 220"/>
                  <a:gd name="T12" fmla="*/ 6 w 23"/>
                  <a:gd name="T13" fmla="*/ 161 h 220"/>
                  <a:gd name="T14" fmla="*/ 0 w 23"/>
                  <a:gd name="T15" fmla="*/ 218 h 220"/>
                  <a:gd name="T16" fmla="*/ 1 w 23"/>
                  <a:gd name="T17" fmla="*/ 219 h 220"/>
                  <a:gd name="T18" fmla="*/ 3 w 23"/>
                  <a:gd name="T19" fmla="*/ 218 h 220"/>
                  <a:gd name="T20" fmla="*/ 9 w 23"/>
                  <a:gd name="T21" fmla="*/ 161 h 220"/>
                  <a:gd name="T22" fmla="*/ 11 w 23"/>
                  <a:gd name="T23" fmla="*/ 148 h 220"/>
                  <a:gd name="T24" fmla="*/ 15 w 23"/>
                  <a:gd name="T25" fmla="*/ 101 h 220"/>
                  <a:gd name="T26" fmla="*/ 17 w 23"/>
                  <a:gd name="T27" fmla="*/ 70 h 220"/>
                  <a:gd name="T28" fmla="*/ 19 w 23"/>
                  <a:gd name="T29" fmla="*/ 54 h 220"/>
                  <a:gd name="T30" fmla="*/ 22 w 23"/>
                  <a:gd name="T31" fmla="*/ 2 h 220"/>
                  <a:gd name="T32" fmla="*/ 20 w 23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20">
                    <a:moveTo>
                      <a:pt x="20" y="0"/>
                    </a:moveTo>
                    <a:cubicBezTo>
                      <a:pt x="19" y="0"/>
                      <a:pt x="18" y="1"/>
                      <a:pt x="18" y="2"/>
                    </a:cubicBezTo>
                    <a:cubicBezTo>
                      <a:pt x="19" y="17"/>
                      <a:pt x="17" y="35"/>
                      <a:pt x="15" y="53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100"/>
                      <a:pt x="11" y="100"/>
                      <a:pt x="11" y="100"/>
                    </a:cubicBezTo>
                    <a:cubicBezTo>
                      <a:pt x="10" y="116"/>
                      <a:pt x="9" y="132"/>
                      <a:pt x="8" y="147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4" y="180"/>
                      <a:pt x="2" y="199"/>
                      <a:pt x="0" y="218"/>
                    </a:cubicBezTo>
                    <a:cubicBezTo>
                      <a:pt x="0" y="218"/>
                      <a:pt x="0" y="219"/>
                      <a:pt x="1" y="219"/>
                    </a:cubicBezTo>
                    <a:cubicBezTo>
                      <a:pt x="2" y="220"/>
                      <a:pt x="3" y="219"/>
                      <a:pt x="3" y="218"/>
                    </a:cubicBezTo>
                    <a:cubicBezTo>
                      <a:pt x="5" y="200"/>
                      <a:pt x="8" y="180"/>
                      <a:pt x="9" y="161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3" y="132"/>
                      <a:pt x="14" y="116"/>
                      <a:pt x="15" y="101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36"/>
                      <a:pt x="23" y="17"/>
                      <a:pt x="22" y="2"/>
                    </a:cubicBezTo>
                    <a:cubicBezTo>
                      <a:pt x="22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4" name="Freeform 481"/>
              <p:cNvSpPr>
                <a:spLocks/>
              </p:cNvSpPr>
              <p:nvPr/>
            </p:nvSpPr>
            <p:spPr bwMode="auto">
              <a:xfrm>
                <a:off x="1868" y="1512"/>
                <a:ext cx="57" cy="808"/>
              </a:xfrm>
              <a:custGeom>
                <a:avLst/>
                <a:gdLst>
                  <a:gd name="T0" fmla="*/ 0 w 21"/>
                  <a:gd name="T1" fmla="*/ 2 h 297"/>
                  <a:gd name="T2" fmla="*/ 6 w 21"/>
                  <a:gd name="T3" fmla="*/ 179 h 297"/>
                  <a:gd name="T4" fmla="*/ 7 w 21"/>
                  <a:gd name="T5" fmla="*/ 191 h 297"/>
                  <a:gd name="T6" fmla="*/ 12 w 21"/>
                  <a:gd name="T7" fmla="*/ 265 h 297"/>
                  <a:gd name="T8" fmla="*/ 13 w 21"/>
                  <a:gd name="T9" fmla="*/ 274 h 297"/>
                  <a:gd name="T10" fmla="*/ 18 w 21"/>
                  <a:gd name="T11" fmla="*/ 296 h 297"/>
                  <a:gd name="T12" fmla="*/ 20 w 21"/>
                  <a:gd name="T13" fmla="*/ 297 h 297"/>
                  <a:gd name="T14" fmla="*/ 21 w 21"/>
                  <a:gd name="T15" fmla="*/ 294 h 297"/>
                  <a:gd name="T16" fmla="*/ 16 w 21"/>
                  <a:gd name="T17" fmla="*/ 274 h 297"/>
                  <a:gd name="T18" fmla="*/ 16 w 21"/>
                  <a:gd name="T19" fmla="*/ 265 h 297"/>
                  <a:gd name="T20" fmla="*/ 10 w 21"/>
                  <a:gd name="T21" fmla="*/ 191 h 297"/>
                  <a:gd name="T22" fmla="*/ 9 w 21"/>
                  <a:gd name="T23" fmla="*/ 179 h 297"/>
                  <a:gd name="T24" fmla="*/ 3 w 21"/>
                  <a:gd name="T25" fmla="*/ 2 h 297"/>
                  <a:gd name="T26" fmla="*/ 1 w 21"/>
                  <a:gd name="T27" fmla="*/ 0 h 297"/>
                  <a:gd name="T28" fmla="*/ 0 w 21"/>
                  <a:gd name="T29" fmla="*/ 2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97">
                    <a:moveTo>
                      <a:pt x="0" y="2"/>
                    </a:moveTo>
                    <a:cubicBezTo>
                      <a:pt x="0" y="61"/>
                      <a:pt x="3" y="121"/>
                      <a:pt x="6" y="179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8" y="215"/>
                      <a:pt x="9" y="240"/>
                      <a:pt x="12" y="265"/>
                    </a:cubicBezTo>
                    <a:cubicBezTo>
                      <a:pt x="12" y="265"/>
                      <a:pt x="13" y="274"/>
                      <a:pt x="13" y="274"/>
                    </a:cubicBezTo>
                    <a:cubicBezTo>
                      <a:pt x="14" y="282"/>
                      <a:pt x="14" y="290"/>
                      <a:pt x="18" y="296"/>
                    </a:cubicBezTo>
                    <a:cubicBezTo>
                      <a:pt x="18" y="297"/>
                      <a:pt x="19" y="297"/>
                      <a:pt x="20" y="297"/>
                    </a:cubicBezTo>
                    <a:cubicBezTo>
                      <a:pt x="21" y="296"/>
                      <a:pt x="21" y="295"/>
                      <a:pt x="21" y="294"/>
                    </a:cubicBezTo>
                    <a:cubicBezTo>
                      <a:pt x="17" y="289"/>
                      <a:pt x="17" y="281"/>
                      <a:pt x="16" y="274"/>
                    </a:cubicBezTo>
                    <a:cubicBezTo>
                      <a:pt x="16" y="265"/>
                      <a:pt x="16" y="265"/>
                      <a:pt x="16" y="265"/>
                    </a:cubicBezTo>
                    <a:cubicBezTo>
                      <a:pt x="12" y="240"/>
                      <a:pt x="11" y="216"/>
                      <a:pt x="10" y="191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6" y="121"/>
                      <a:pt x="3" y="61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5" name="Freeform 482"/>
              <p:cNvSpPr>
                <a:spLocks/>
              </p:cNvSpPr>
              <p:nvPr/>
            </p:nvSpPr>
            <p:spPr bwMode="auto">
              <a:xfrm>
                <a:off x="1446" y="2274"/>
                <a:ext cx="476" cy="57"/>
              </a:xfrm>
              <a:custGeom>
                <a:avLst/>
                <a:gdLst>
                  <a:gd name="T0" fmla="*/ 1 w 175"/>
                  <a:gd name="T1" fmla="*/ 0 h 21"/>
                  <a:gd name="T2" fmla="*/ 1 w 175"/>
                  <a:gd name="T3" fmla="*/ 3 h 21"/>
                  <a:gd name="T4" fmla="*/ 38 w 175"/>
                  <a:gd name="T5" fmla="*/ 15 h 21"/>
                  <a:gd name="T6" fmla="*/ 46 w 175"/>
                  <a:gd name="T7" fmla="*/ 15 h 21"/>
                  <a:gd name="T8" fmla="*/ 105 w 175"/>
                  <a:gd name="T9" fmla="*/ 21 h 21"/>
                  <a:gd name="T10" fmla="*/ 148 w 175"/>
                  <a:gd name="T11" fmla="*/ 19 h 21"/>
                  <a:gd name="T12" fmla="*/ 157 w 175"/>
                  <a:gd name="T13" fmla="*/ 17 h 21"/>
                  <a:gd name="T14" fmla="*/ 173 w 175"/>
                  <a:gd name="T15" fmla="*/ 15 h 21"/>
                  <a:gd name="T16" fmla="*/ 175 w 175"/>
                  <a:gd name="T17" fmla="*/ 14 h 21"/>
                  <a:gd name="T18" fmla="*/ 173 w 175"/>
                  <a:gd name="T19" fmla="*/ 12 h 21"/>
                  <a:gd name="T20" fmla="*/ 156 w 175"/>
                  <a:gd name="T21" fmla="*/ 14 h 21"/>
                  <a:gd name="T22" fmla="*/ 148 w 175"/>
                  <a:gd name="T23" fmla="*/ 15 h 21"/>
                  <a:gd name="T24" fmla="*/ 105 w 175"/>
                  <a:gd name="T25" fmla="*/ 18 h 21"/>
                  <a:gd name="T26" fmla="*/ 47 w 175"/>
                  <a:gd name="T27" fmla="*/ 12 h 21"/>
                  <a:gd name="T28" fmla="*/ 39 w 175"/>
                  <a:gd name="T29" fmla="*/ 11 h 21"/>
                  <a:gd name="T30" fmla="*/ 4 w 175"/>
                  <a:gd name="T31" fmla="*/ 1 h 21"/>
                  <a:gd name="T32" fmla="*/ 1 w 17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21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6" y="11"/>
                      <a:pt x="25" y="13"/>
                      <a:pt x="38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64" y="18"/>
                      <a:pt x="84" y="21"/>
                      <a:pt x="105" y="21"/>
                    </a:cubicBezTo>
                    <a:cubicBezTo>
                      <a:pt x="117" y="21"/>
                      <a:pt x="133" y="21"/>
                      <a:pt x="148" y="19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62" y="16"/>
                      <a:pt x="168" y="15"/>
                      <a:pt x="173" y="15"/>
                    </a:cubicBezTo>
                    <a:cubicBezTo>
                      <a:pt x="174" y="15"/>
                      <a:pt x="175" y="15"/>
                      <a:pt x="175" y="14"/>
                    </a:cubicBezTo>
                    <a:cubicBezTo>
                      <a:pt x="175" y="13"/>
                      <a:pt x="174" y="12"/>
                      <a:pt x="173" y="12"/>
                    </a:cubicBezTo>
                    <a:cubicBezTo>
                      <a:pt x="167" y="11"/>
                      <a:pt x="162" y="13"/>
                      <a:pt x="156" y="14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32" y="18"/>
                      <a:pt x="117" y="18"/>
                      <a:pt x="105" y="18"/>
                    </a:cubicBezTo>
                    <a:cubicBezTo>
                      <a:pt x="85" y="18"/>
                      <a:pt x="65" y="15"/>
                      <a:pt x="47" y="12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7" y="10"/>
                      <a:pt x="8" y="8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6" name="Freeform 483"/>
              <p:cNvSpPr>
                <a:spLocks/>
              </p:cNvSpPr>
              <p:nvPr/>
            </p:nvSpPr>
            <p:spPr bwMode="auto">
              <a:xfrm>
                <a:off x="1244" y="2263"/>
                <a:ext cx="212" cy="1004"/>
              </a:xfrm>
              <a:custGeom>
                <a:avLst/>
                <a:gdLst>
                  <a:gd name="T0" fmla="*/ 75 w 78"/>
                  <a:gd name="T1" fmla="*/ 1 h 369"/>
                  <a:gd name="T2" fmla="*/ 70 w 78"/>
                  <a:gd name="T3" fmla="*/ 22 h 369"/>
                  <a:gd name="T4" fmla="*/ 65 w 78"/>
                  <a:gd name="T5" fmla="*/ 39 h 369"/>
                  <a:gd name="T6" fmla="*/ 57 w 78"/>
                  <a:gd name="T7" fmla="*/ 79 h 369"/>
                  <a:gd name="T8" fmla="*/ 54 w 78"/>
                  <a:gd name="T9" fmla="*/ 93 h 369"/>
                  <a:gd name="T10" fmla="*/ 41 w 78"/>
                  <a:gd name="T11" fmla="*/ 145 h 369"/>
                  <a:gd name="T12" fmla="*/ 29 w 78"/>
                  <a:gd name="T13" fmla="*/ 192 h 369"/>
                  <a:gd name="T14" fmla="*/ 21 w 78"/>
                  <a:gd name="T15" fmla="*/ 235 h 369"/>
                  <a:gd name="T16" fmla="*/ 13 w 78"/>
                  <a:gd name="T17" fmla="*/ 280 h 369"/>
                  <a:gd name="T18" fmla="*/ 5 w 78"/>
                  <a:gd name="T19" fmla="*/ 331 h 369"/>
                  <a:gd name="T20" fmla="*/ 3 w 78"/>
                  <a:gd name="T21" fmla="*/ 343 h 369"/>
                  <a:gd name="T22" fmla="*/ 1 w 78"/>
                  <a:gd name="T23" fmla="*/ 367 h 369"/>
                  <a:gd name="T24" fmla="*/ 3 w 78"/>
                  <a:gd name="T25" fmla="*/ 369 h 369"/>
                  <a:gd name="T26" fmla="*/ 4 w 78"/>
                  <a:gd name="T27" fmla="*/ 367 h 369"/>
                  <a:gd name="T28" fmla="*/ 7 w 78"/>
                  <a:gd name="T29" fmla="*/ 344 h 369"/>
                  <a:gd name="T30" fmla="*/ 9 w 78"/>
                  <a:gd name="T31" fmla="*/ 331 h 369"/>
                  <a:gd name="T32" fmla="*/ 16 w 78"/>
                  <a:gd name="T33" fmla="*/ 281 h 369"/>
                  <a:gd name="T34" fmla="*/ 25 w 78"/>
                  <a:gd name="T35" fmla="*/ 235 h 369"/>
                  <a:gd name="T36" fmla="*/ 32 w 78"/>
                  <a:gd name="T37" fmla="*/ 193 h 369"/>
                  <a:gd name="T38" fmla="*/ 44 w 78"/>
                  <a:gd name="T39" fmla="*/ 146 h 369"/>
                  <a:gd name="T40" fmla="*/ 57 w 78"/>
                  <a:gd name="T41" fmla="*/ 94 h 369"/>
                  <a:gd name="T42" fmla="*/ 60 w 78"/>
                  <a:gd name="T43" fmla="*/ 80 h 369"/>
                  <a:gd name="T44" fmla="*/ 69 w 78"/>
                  <a:gd name="T45" fmla="*/ 39 h 369"/>
                  <a:gd name="T46" fmla="*/ 73 w 78"/>
                  <a:gd name="T47" fmla="*/ 23 h 369"/>
                  <a:gd name="T48" fmla="*/ 78 w 78"/>
                  <a:gd name="T49" fmla="*/ 2 h 369"/>
                  <a:gd name="T50" fmla="*/ 76 w 78"/>
                  <a:gd name="T51" fmla="*/ 0 h 369"/>
                  <a:gd name="T52" fmla="*/ 75 w 78"/>
                  <a:gd name="T53" fmla="*/ 1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8" h="369">
                    <a:moveTo>
                      <a:pt x="75" y="1"/>
                    </a:moveTo>
                    <a:cubicBezTo>
                      <a:pt x="74" y="9"/>
                      <a:pt x="72" y="16"/>
                      <a:pt x="70" y="22"/>
                    </a:cubicBezTo>
                    <a:cubicBezTo>
                      <a:pt x="68" y="27"/>
                      <a:pt x="66" y="33"/>
                      <a:pt x="65" y="39"/>
                    </a:cubicBezTo>
                    <a:cubicBezTo>
                      <a:pt x="63" y="52"/>
                      <a:pt x="60" y="65"/>
                      <a:pt x="57" y="79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50" y="111"/>
                      <a:pt x="45" y="128"/>
                      <a:pt x="41" y="145"/>
                    </a:cubicBezTo>
                    <a:cubicBezTo>
                      <a:pt x="37" y="160"/>
                      <a:pt x="33" y="176"/>
                      <a:pt x="29" y="192"/>
                    </a:cubicBezTo>
                    <a:cubicBezTo>
                      <a:pt x="26" y="206"/>
                      <a:pt x="24" y="221"/>
                      <a:pt x="21" y="235"/>
                    </a:cubicBezTo>
                    <a:cubicBezTo>
                      <a:pt x="19" y="250"/>
                      <a:pt x="17" y="265"/>
                      <a:pt x="13" y="280"/>
                    </a:cubicBezTo>
                    <a:cubicBezTo>
                      <a:pt x="9" y="297"/>
                      <a:pt x="7" y="314"/>
                      <a:pt x="5" y="331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2" y="351"/>
                      <a:pt x="0" y="360"/>
                      <a:pt x="1" y="367"/>
                    </a:cubicBezTo>
                    <a:cubicBezTo>
                      <a:pt x="1" y="368"/>
                      <a:pt x="2" y="369"/>
                      <a:pt x="3" y="369"/>
                    </a:cubicBezTo>
                    <a:cubicBezTo>
                      <a:pt x="4" y="369"/>
                      <a:pt x="4" y="368"/>
                      <a:pt x="4" y="367"/>
                    </a:cubicBezTo>
                    <a:cubicBezTo>
                      <a:pt x="4" y="360"/>
                      <a:pt x="5" y="352"/>
                      <a:pt x="7" y="344"/>
                    </a:cubicBezTo>
                    <a:cubicBezTo>
                      <a:pt x="9" y="331"/>
                      <a:pt x="9" y="331"/>
                      <a:pt x="9" y="331"/>
                    </a:cubicBezTo>
                    <a:cubicBezTo>
                      <a:pt x="10" y="312"/>
                      <a:pt x="12" y="297"/>
                      <a:pt x="16" y="281"/>
                    </a:cubicBezTo>
                    <a:cubicBezTo>
                      <a:pt x="20" y="266"/>
                      <a:pt x="22" y="250"/>
                      <a:pt x="25" y="235"/>
                    </a:cubicBezTo>
                    <a:cubicBezTo>
                      <a:pt x="27" y="221"/>
                      <a:pt x="29" y="207"/>
                      <a:pt x="32" y="193"/>
                    </a:cubicBezTo>
                    <a:cubicBezTo>
                      <a:pt x="36" y="177"/>
                      <a:pt x="40" y="161"/>
                      <a:pt x="44" y="146"/>
                    </a:cubicBezTo>
                    <a:cubicBezTo>
                      <a:pt x="49" y="129"/>
                      <a:pt x="53" y="111"/>
                      <a:pt x="57" y="94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4" y="66"/>
                      <a:pt x="67" y="53"/>
                      <a:pt x="69" y="39"/>
                    </a:cubicBezTo>
                    <a:cubicBezTo>
                      <a:pt x="69" y="34"/>
                      <a:pt x="71" y="29"/>
                      <a:pt x="73" y="23"/>
                    </a:cubicBezTo>
                    <a:cubicBezTo>
                      <a:pt x="75" y="16"/>
                      <a:pt x="78" y="9"/>
                      <a:pt x="78" y="2"/>
                    </a:cubicBezTo>
                    <a:cubicBezTo>
                      <a:pt x="78" y="1"/>
                      <a:pt x="77" y="0"/>
                      <a:pt x="76" y="0"/>
                    </a:cubicBezTo>
                    <a:cubicBezTo>
                      <a:pt x="75" y="0"/>
                      <a:pt x="75" y="1"/>
                      <a:pt x="75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7" name="Freeform 484"/>
              <p:cNvSpPr>
                <a:spLocks/>
              </p:cNvSpPr>
              <p:nvPr/>
            </p:nvSpPr>
            <p:spPr bwMode="auto">
              <a:xfrm>
                <a:off x="1908" y="2304"/>
                <a:ext cx="58" cy="190"/>
              </a:xfrm>
              <a:custGeom>
                <a:avLst/>
                <a:gdLst>
                  <a:gd name="T0" fmla="*/ 0 w 21"/>
                  <a:gd name="T1" fmla="*/ 1 h 70"/>
                  <a:gd name="T2" fmla="*/ 1 w 21"/>
                  <a:gd name="T3" fmla="*/ 3 h 70"/>
                  <a:gd name="T4" fmla="*/ 9 w 21"/>
                  <a:gd name="T5" fmla="*/ 30 h 70"/>
                  <a:gd name="T6" fmla="*/ 11 w 21"/>
                  <a:gd name="T7" fmla="*/ 41 h 70"/>
                  <a:gd name="T8" fmla="*/ 13 w 21"/>
                  <a:gd name="T9" fmla="*/ 48 h 70"/>
                  <a:gd name="T10" fmla="*/ 18 w 21"/>
                  <a:gd name="T11" fmla="*/ 68 h 70"/>
                  <a:gd name="T12" fmla="*/ 20 w 21"/>
                  <a:gd name="T13" fmla="*/ 69 h 70"/>
                  <a:gd name="T14" fmla="*/ 21 w 21"/>
                  <a:gd name="T15" fmla="*/ 67 h 70"/>
                  <a:gd name="T16" fmla="*/ 16 w 21"/>
                  <a:gd name="T17" fmla="*/ 48 h 70"/>
                  <a:gd name="T18" fmla="*/ 14 w 21"/>
                  <a:gd name="T19" fmla="*/ 40 h 70"/>
                  <a:gd name="T20" fmla="*/ 12 w 21"/>
                  <a:gd name="T21" fmla="*/ 30 h 70"/>
                  <a:gd name="T22" fmla="*/ 3 w 21"/>
                  <a:gd name="T23" fmla="*/ 0 h 70"/>
                  <a:gd name="T24" fmla="*/ 0 w 21"/>
                  <a:gd name="T25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70">
                    <a:moveTo>
                      <a:pt x="0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6" y="8"/>
                      <a:pt x="8" y="20"/>
                      <a:pt x="9" y="3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4" y="56"/>
                      <a:pt x="16" y="64"/>
                      <a:pt x="18" y="68"/>
                    </a:cubicBezTo>
                    <a:cubicBezTo>
                      <a:pt x="18" y="69"/>
                      <a:pt x="19" y="70"/>
                      <a:pt x="20" y="69"/>
                    </a:cubicBezTo>
                    <a:cubicBezTo>
                      <a:pt x="21" y="69"/>
                      <a:pt x="21" y="68"/>
                      <a:pt x="21" y="67"/>
                    </a:cubicBezTo>
                    <a:cubicBezTo>
                      <a:pt x="19" y="63"/>
                      <a:pt x="18" y="55"/>
                      <a:pt x="16" y="48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1" y="19"/>
                      <a:pt x="9" y="6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8" name="Freeform 485"/>
              <p:cNvSpPr>
                <a:spLocks noEditPoints="1"/>
              </p:cNvSpPr>
              <p:nvPr/>
            </p:nvSpPr>
            <p:spPr bwMode="auto">
              <a:xfrm>
                <a:off x="1628" y="2478"/>
                <a:ext cx="523" cy="506"/>
              </a:xfrm>
              <a:custGeom>
                <a:avLst/>
                <a:gdLst>
                  <a:gd name="T0" fmla="*/ 125 w 192"/>
                  <a:gd name="T1" fmla="*/ 1 h 186"/>
                  <a:gd name="T2" fmla="*/ 124 w 192"/>
                  <a:gd name="T3" fmla="*/ 2 h 186"/>
                  <a:gd name="T4" fmla="*/ 116 w 192"/>
                  <a:gd name="T5" fmla="*/ 3 h 186"/>
                  <a:gd name="T6" fmla="*/ 115 w 192"/>
                  <a:gd name="T7" fmla="*/ 4 h 186"/>
                  <a:gd name="T8" fmla="*/ 121 w 192"/>
                  <a:gd name="T9" fmla="*/ 72 h 186"/>
                  <a:gd name="T10" fmla="*/ 127 w 192"/>
                  <a:gd name="T11" fmla="*/ 94 h 186"/>
                  <a:gd name="T12" fmla="*/ 124 w 192"/>
                  <a:gd name="T13" fmla="*/ 118 h 186"/>
                  <a:gd name="T14" fmla="*/ 95 w 192"/>
                  <a:gd name="T15" fmla="*/ 115 h 186"/>
                  <a:gd name="T16" fmla="*/ 91 w 192"/>
                  <a:gd name="T17" fmla="*/ 113 h 186"/>
                  <a:gd name="T18" fmla="*/ 40 w 192"/>
                  <a:gd name="T19" fmla="*/ 81 h 186"/>
                  <a:gd name="T20" fmla="*/ 37 w 192"/>
                  <a:gd name="T21" fmla="*/ 78 h 186"/>
                  <a:gd name="T22" fmla="*/ 24 w 192"/>
                  <a:gd name="T23" fmla="*/ 70 h 186"/>
                  <a:gd name="T24" fmla="*/ 9 w 192"/>
                  <a:gd name="T25" fmla="*/ 98 h 186"/>
                  <a:gd name="T26" fmla="*/ 8 w 192"/>
                  <a:gd name="T27" fmla="*/ 101 h 186"/>
                  <a:gd name="T28" fmla="*/ 7 w 192"/>
                  <a:gd name="T29" fmla="*/ 104 h 186"/>
                  <a:gd name="T30" fmla="*/ 11 w 192"/>
                  <a:gd name="T31" fmla="*/ 130 h 186"/>
                  <a:gd name="T32" fmla="*/ 54 w 192"/>
                  <a:gd name="T33" fmla="*/ 160 h 186"/>
                  <a:gd name="T34" fmla="*/ 151 w 192"/>
                  <a:gd name="T35" fmla="*/ 175 h 186"/>
                  <a:gd name="T36" fmla="*/ 182 w 192"/>
                  <a:gd name="T37" fmla="*/ 145 h 186"/>
                  <a:gd name="T38" fmla="*/ 158 w 192"/>
                  <a:gd name="T39" fmla="*/ 53 h 186"/>
                  <a:gd name="T40" fmla="*/ 153 w 192"/>
                  <a:gd name="T41" fmla="*/ 45 h 186"/>
                  <a:gd name="T42" fmla="*/ 142 w 192"/>
                  <a:gd name="T43" fmla="*/ 26 h 186"/>
                  <a:gd name="T44" fmla="*/ 141 w 192"/>
                  <a:gd name="T45" fmla="*/ 22 h 186"/>
                  <a:gd name="T46" fmla="*/ 125 w 192"/>
                  <a:gd name="T47" fmla="*/ 1 h 186"/>
                  <a:gd name="T48" fmla="*/ 124 w 192"/>
                  <a:gd name="T49" fmla="*/ 5 h 186"/>
                  <a:gd name="T50" fmla="*/ 126 w 192"/>
                  <a:gd name="T51" fmla="*/ 5 h 186"/>
                  <a:gd name="T52" fmla="*/ 126 w 192"/>
                  <a:gd name="T53" fmla="*/ 5 h 186"/>
                  <a:gd name="T54" fmla="*/ 137 w 192"/>
                  <a:gd name="T55" fmla="*/ 23 h 186"/>
                  <a:gd name="T56" fmla="*/ 139 w 192"/>
                  <a:gd name="T57" fmla="*/ 27 h 186"/>
                  <a:gd name="T58" fmla="*/ 151 w 192"/>
                  <a:gd name="T59" fmla="*/ 47 h 186"/>
                  <a:gd name="T60" fmla="*/ 155 w 192"/>
                  <a:gd name="T61" fmla="*/ 55 h 186"/>
                  <a:gd name="T62" fmla="*/ 181 w 192"/>
                  <a:gd name="T63" fmla="*/ 127 h 186"/>
                  <a:gd name="T64" fmla="*/ 179 w 192"/>
                  <a:gd name="T65" fmla="*/ 144 h 186"/>
                  <a:gd name="T66" fmla="*/ 149 w 192"/>
                  <a:gd name="T67" fmla="*/ 172 h 186"/>
                  <a:gd name="T68" fmla="*/ 56 w 192"/>
                  <a:gd name="T69" fmla="*/ 157 h 186"/>
                  <a:gd name="T70" fmla="*/ 14 w 192"/>
                  <a:gd name="T71" fmla="*/ 128 h 186"/>
                  <a:gd name="T72" fmla="*/ 10 w 192"/>
                  <a:gd name="T73" fmla="*/ 105 h 186"/>
                  <a:gd name="T74" fmla="*/ 11 w 192"/>
                  <a:gd name="T75" fmla="*/ 102 h 186"/>
                  <a:gd name="T76" fmla="*/ 12 w 192"/>
                  <a:gd name="T77" fmla="*/ 99 h 186"/>
                  <a:gd name="T78" fmla="*/ 24 w 192"/>
                  <a:gd name="T79" fmla="*/ 73 h 186"/>
                  <a:gd name="T80" fmla="*/ 35 w 192"/>
                  <a:gd name="T81" fmla="*/ 81 h 186"/>
                  <a:gd name="T82" fmla="*/ 38 w 192"/>
                  <a:gd name="T83" fmla="*/ 84 h 186"/>
                  <a:gd name="T84" fmla="*/ 90 w 192"/>
                  <a:gd name="T85" fmla="*/ 116 h 186"/>
                  <a:gd name="T86" fmla="*/ 93 w 192"/>
                  <a:gd name="T87" fmla="*/ 118 h 186"/>
                  <a:gd name="T88" fmla="*/ 126 w 192"/>
                  <a:gd name="T89" fmla="*/ 120 h 186"/>
                  <a:gd name="T90" fmla="*/ 132 w 192"/>
                  <a:gd name="T91" fmla="*/ 106 h 186"/>
                  <a:gd name="T92" fmla="*/ 130 w 192"/>
                  <a:gd name="T93" fmla="*/ 93 h 186"/>
                  <a:gd name="T94" fmla="*/ 125 w 192"/>
                  <a:gd name="T95" fmla="*/ 71 h 186"/>
                  <a:gd name="T96" fmla="*/ 116 w 192"/>
                  <a:gd name="T97" fmla="*/ 23 h 186"/>
                  <a:gd name="T98" fmla="*/ 118 w 192"/>
                  <a:gd name="T99" fmla="*/ 6 h 186"/>
                  <a:gd name="T100" fmla="*/ 124 w 192"/>
                  <a:gd name="T101" fmla="*/ 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186">
                    <a:moveTo>
                      <a:pt x="125" y="1"/>
                    </a:moveTo>
                    <a:cubicBezTo>
                      <a:pt x="124" y="1"/>
                      <a:pt x="124" y="2"/>
                      <a:pt x="124" y="2"/>
                    </a:cubicBezTo>
                    <a:cubicBezTo>
                      <a:pt x="122" y="1"/>
                      <a:pt x="119" y="1"/>
                      <a:pt x="116" y="3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09" y="27"/>
                      <a:pt x="115" y="50"/>
                      <a:pt x="121" y="72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9" y="103"/>
                      <a:pt x="131" y="112"/>
                      <a:pt x="124" y="118"/>
                    </a:cubicBezTo>
                    <a:cubicBezTo>
                      <a:pt x="116" y="125"/>
                      <a:pt x="105" y="119"/>
                      <a:pt x="95" y="115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75" y="106"/>
                      <a:pt x="58" y="96"/>
                      <a:pt x="40" y="81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2" y="73"/>
                      <a:pt x="27" y="69"/>
                      <a:pt x="24" y="70"/>
                    </a:cubicBezTo>
                    <a:cubicBezTo>
                      <a:pt x="19" y="70"/>
                      <a:pt x="14" y="81"/>
                      <a:pt x="9" y="98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4"/>
                      <a:pt x="7" y="104"/>
                      <a:pt x="7" y="104"/>
                    </a:cubicBezTo>
                    <a:cubicBezTo>
                      <a:pt x="3" y="115"/>
                      <a:pt x="0" y="121"/>
                      <a:pt x="11" y="130"/>
                    </a:cubicBezTo>
                    <a:cubicBezTo>
                      <a:pt x="25" y="142"/>
                      <a:pt x="40" y="152"/>
                      <a:pt x="54" y="160"/>
                    </a:cubicBezTo>
                    <a:cubicBezTo>
                      <a:pt x="88" y="180"/>
                      <a:pt x="124" y="186"/>
                      <a:pt x="151" y="175"/>
                    </a:cubicBezTo>
                    <a:cubicBezTo>
                      <a:pt x="167" y="169"/>
                      <a:pt x="177" y="159"/>
                      <a:pt x="182" y="145"/>
                    </a:cubicBezTo>
                    <a:cubicBezTo>
                      <a:pt x="192" y="115"/>
                      <a:pt x="171" y="75"/>
                      <a:pt x="158" y="53"/>
                    </a:cubicBezTo>
                    <a:cubicBezTo>
                      <a:pt x="153" y="45"/>
                      <a:pt x="153" y="45"/>
                      <a:pt x="153" y="45"/>
                    </a:cubicBezTo>
                    <a:cubicBezTo>
                      <a:pt x="149" y="39"/>
                      <a:pt x="146" y="33"/>
                      <a:pt x="142" y="26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37" y="13"/>
                      <a:pt x="132" y="0"/>
                      <a:pt x="125" y="1"/>
                    </a:cubicBezTo>
                    <a:close/>
                    <a:moveTo>
                      <a:pt x="124" y="5"/>
                    </a:moveTo>
                    <a:cubicBezTo>
                      <a:pt x="125" y="6"/>
                      <a:pt x="126" y="5"/>
                      <a:pt x="126" y="5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30" y="6"/>
                      <a:pt x="135" y="17"/>
                      <a:pt x="137" y="23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43" y="34"/>
                      <a:pt x="146" y="40"/>
                      <a:pt x="151" y="47"/>
                    </a:cubicBezTo>
                    <a:cubicBezTo>
                      <a:pt x="155" y="55"/>
                      <a:pt x="155" y="55"/>
                      <a:pt x="155" y="55"/>
                    </a:cubicBezTo>
                    <a:cubicBezTo>
                      <a:pt x="166" y="72"/>
                      <a:pt x="181" y="102"/>
                      <a:pt x="181" y="127"/>
                    </a:cubicBezTo>
                    <a:cubicBezTo>
                      <a:pt x="181" y="133"/>
                      <a:pt x="180" y="139"/>
                      <a:pt x="179" y="144"/>
                    </a:cubicBezTo>
                    <a:cubicBezTo>
                      <a:pt x="174" y="157"/>
                      <a:pt x="164" y="166"/>
                      <a:pt x="149" y="172"/>
                    </a:cubicBezTo>
                    <a:cubicBezTo>
                      <a:pt x="119" y="184"/>
                      <a:pt x="81" y="172"/>
                      <a:pt x="56" y="157"/>
                    </a:cubicBezTo>
                    <a:cubicBezTo>
                      <a:pt x="42" y="149"/>
                      <a:pt x="27" y="139"/>
                      <a:pt x="14" y="128"/>
                    </a:cubicBezTo>
                    <a:cubicBezTo>
                      <a:pt x="4" y="120"/>
                      <a:pt x="6" y="116"/>
                      <a:pt x="10" y="105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2"/>
                      <a:pt x="12" y="99"/>
                      <a:pt x="12" y="99"/>
                    </a:cubicBezTo>
                    <a:cubicBezTo>
                      <a:pt x="18" y="82"/>
                      <a:pt x="22" y="73"/>
                      <a:pt x="24" y="73"/>
                    </a:cubicBezTo>
                    <a:cubicBezTo>
                      <a:pt x="26" y="73"/>
                      <a:pt x="32" y="79"/>
                      <a:pt x="35" y="8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57" y="99"/>
                      <a:pt x="74" y="109"/>
                      <a:pt x="90" y="116"/>
                    </a:cubicBezTo>
                    <a:cubicBezTo>
                      <a:pt x="93" y="118"/>
                      <a:pt x="93" y="118"/>
                      <a:pt x="93" y="118"/>
                    </a:cubicBezTo>
                    <a:cubicBezTo>
                      <a:pt x="104" y="123"/>
                      <a:pt x="116" y="128"/>
                      <a:pt x="126" y="120"/>
                    </a:cubicBezTo>
                    <a:cubicBezTo>
                      <a:pt x="131" y="116"/>
                      <a:pt x="132" y="111"/>
                      <a:pt x="132" y="106"/>
                    </a:cubicBezTo>
                    <a:cubicBezTo>
                      <a:pt x="132" y="102"/>
                      <a:pt x="131" y="97"/>
                      <a:pt x="130" y="93"/>
                    </a:cubicBezTo>
                    <a:cubicBezTo>
                      <a:pt x="125" y="71"/>
                      <a:pt x="125" y="71"/>
                      <a:pt x="125" y="71"/>
                    </a:cubicBezTo>
                    <a:cubicBezTo>
                      <a:pt x="120" y="55"/>
                      <a:pt x="116" y="39"/>
                      <a:pt x="116" y="23"/>
                    </a:cubicBezTo>
                    <a:cubicBezTo>
                      <a:pt x="116" y="18"/>
                      <a:pt x="117" y="12"/>
                      <a:pt x="118" y="6"/>
                    </a:cubicBezTo>
                    <a:cubicBezTo>
                      <a:pt x="120" y="5"/>
                      <a:pt x="122" y="4"/>
                      <a:pt x="12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9" name="Freeform 486"/>
              <p:cNvSpPr>
                <a:spLocks/>
              </p:cNvSpPr>
              <p:nvPr/>
            </p:nvSpPr>
            <p:spPr bwMode="auto">
              <a:xfrm>
                <a:off x="1704" y="2717"/>
                <a:ext cx="63" cy="150"/>
              </a:xfrm>
              <a:custGeom>
                <a:avLst/>
                <a:gdLst>
                  <a:gd name="T0" fmla="*/ 17 w 23"/>
                  <a:gd name="T1" fmla="*/ 2 h 55"/>
                  <a:gd name="T2" fmla="*/ 13 w 23"/>
                  <a:gd name="T3" fmla="*/ 10 h 55"/>
                  <a:gd name="T4" fmla="*/ 0 w 23"/>
                  <a:gd name="T5" fmla="*/ 54 h 55"/>
                  <a:gd name="T6" fmla="*/ 2 w 23"/>
                  <a:gd name="T7" fmla="*/ 55 h 55"/>
                  <a:gd name="T8" fmla="*/ 4 w 23"/>
                  <a:gd name="T9" fmla="*/ 54 h 55"/>
                  <a:gd name="T10" fmla="*/ 4 w 23"/>
                  <a:gd name="T11" fmla="*/ 54 h 55"/>
                  <a:gd name="T12" fmla="*/ 4 w 23"/>
                  <a:gd name="T13" fmla="*/ 51 h 55"/>
                  <a:gd name="T14" fmla="*/ 16 w 23"/>
                  <a:gd name="T15" fmla="*/ 11 h 55"/>
                  <a:gd name="T16" fmla="*/ 19 w 23"/>
                  <a:gd name="T17" fmla="*/ 4 h 55"/>
                  <a:gd name="T18" fmla="*/ 20 w 23"/>
                  <a:gd name="T19" fmla="*/ 5 h 55"/>
                  <a:gd name="T20" fmla="*/ 22 w 23"/>
                  <a:gd name="T21" fmla="*/ 4 h 55"/>
                  <a:gd name="T22" fmla="*/ 21 w 23"/>
                  <a:gd name="T23" fmla="*/ 1 h 55"/>
                  <a:gd name="T24" fmla="*/ 21 w 23"/>
                  <a:gd name="T25" fmla="*/ 1 h 55"/>
                  <a:gd name="T26" fmla="*/ 18 w 23"/>
                  <a:gd name="T27" fmla="*/ 1 h 55"/>
                  <a:gd name="T28" fmla="*/ 17 w 23"/>
                  <a:gd name="T29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55">
                    <a:moveTo>
                      <a:pt x="17" y="2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7" y="24"/>
                      <a:pt x="0" y="40"/>
                      <a:pt x="0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3" y="55"/>
                      <a:pt x="4" y="55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2"/>
                      <a:pt x="4" y="51"/>
                    </a:cubicBezTo>
                    <a:cubicBezTo>
                      <a:pt x="4" y="39"/>
                      <a:pt x="10" y="24"/>
                      <a:pt x="16" y="11"/>
                    </a:cubicBezTo>
                    <a:cubicBezTo>
                      <a:pt x="16" y="11"/>
                      <a:pt x="19" y="6"/>
                      <a:pt x="19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1" y="5"/>
                      <a:pt x="22" y="4"/>
                      <a:pt x="22" y="4"/>
                    </a:cubicBezTo>
                    <a:cubicBezTo>
                      <a:pt x="23" y="3"/>
                      <a:pt x="22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0" name="Freeform 487"/>
              <p:cNvSpPr>
                <a:spLocks/>
              </p:cNvSpPr>
              <p:nvPr/>
            </p:nvSpPr>
            <p:spPr bwMode="auto">
              <a:xfrm>
                <a:off x="2028" y="2951"/>
                <a:ext cx="76" cy="310"/>
              </a:xfrm>
              <a:custGeom>
                <a:avLst/>
                <a:gdLst>
                  <a:gd name="T0" fmla="*/ 0 w 28"/>
                  <a:gd name="T1" fmla="*/ 2 h 114"/>
                  <a:gd name="T2" fmla="*/ 7 w 28"/>
                  <a:gd name="T3" fmla="*/ 46 h 114"/>
                  <a:gd name="T4" fmla="*/ 13 w 28"/>
                  <a:gd name="T5" fmla="*/ 69 h 114"/>
                  <a:gd name="T6" fmla="*/ 18 w 28"/>
                  <a:gd name="T7" fmla="*/ 87 h 114"/>
                  <a:gd name="T8" fmla="*/ 23 w 28"/>
                  <a:gd name="T9" fmla="*/ 108 h 114"/>
                  <a:gd name="T10" fmla="*/ 23 w 28"/>
                  <a:gd name="T11" fmla="*/ 109 h 114"/>
                  <a:gd name="T12" fmla="*/ 24 w 28"/>
                  <a:gd name="T13" fmla="*/ 112 h 114"/>
                  <a:gd name="T14" fmla="*/ 26 w 28"/>
                  <a:gd name="T15" fmla="*/ 114 h 114"/>
                  <a:gd name="T16" fmla="*/ 27 w 28"/>
                  <a:gd name="T17" fmla="*/ 114 h 114"/>
                  <a:gd name="T18" fmla="*/ 28 w 28"/>
                  <a:gd name="T19" fmla="*/ 112 h 114"/>
                  <a:gd name="T20" fmla="*/ 28 w 28"/>
                  <a:gd name="T21" fmla="*/ 112 h 114"/>
                  <a:gd name="T22" fmla="*/ 27 w 28"/>
                  <a:gd name="T23" fmla="*/ 111 h 114"/>
                  <a:gd name="T24" fmla="*/ 26 w 28"/>
                  <a:gd name="T25" fmla="*/ 108 h 114"/>
                  <a:gd name="T26" fmla="*/ 21 w 28"/>
                  <a:gd name="T27" fmla="*/ 86 h 114"/>
                  <a:gd name="T28" fmla="*/ 16 w 28"/>
                  <a:gd name="T29" fmla="*/ 68 h 114"/>
                  <a:gd name="T30" fmla="*/ 11 w 28"/>
                  <a:gd name="T31" fmla="*/ 45 h 114"/>
                  <a:gd name="T32" fmla="*/ 3 w 28"/>
                  <a:gd name="T33" fmla="*/ 2 h 114"/>
                  <a:gd name="T34" fmla="*/ 3 w 28"/>
                  <a:gd name="T35" fmla="*/ 2 h 114"/>
                  <a:gd name="T36" fmla="*/ 2 w 28"/>
                  <a:gd name="T37" fmla="*/ 0 h 114"/>
                  <a:gd name="T38" fmla="*/ 0 w 28"/>
                  <a:gd name="T39" fmla="*/ 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114">
                    <a:moveTo>
                      <a:pt x="0" y="2"/>
                    </a:moveTo>
                    <a:cubicBezTo>
                      <a:pt x="0" y="17"/>
                      <a:pt x="4" y="32"/>
                      <a:pt x="7" y="46"/>
                    </a:cubicBezTo>
                    <a:cubicBezTo>
                      <a:pt x="9" y="54"/>
                      <a:pt x="11" y="61"/>
                      <a:pt x="13" y="69"/>
                    </a:cubicBezTo>
                    <a:cubicBezTo>
                      <a:pt x="14" y="76"/>
                      <a:pt x="16" y="82"/>
                      <a:pt x="18" y="87"/>
                    </a:cubicBezTo>
                    <a:cubicBezTo>
                      <a:pt x="20" y="94"/>
                      <a:pt x="22" y="101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3"/>
                      <a:pt x="25" y="114"/>
                      <a:pt x="26" y="114"/>
                    </a:cubicBezTo>
                    <a:cubicBezTo>
                      <a:pt x="26" y="114"/>
                      <a:pt x="27" y="114"/>
                      <a:pt x="27" y="114"/>
                    </a:cubicBezTo>
                    <a:cubicBezTo>
                      <a:pt x="27" y="113"/>
                      <a:pt x="28" y="113"/>
                      <a:pt x="28" y="112"/>
                    </a:cubicBezTo>
                    <a:cubicBezTo>
                      <a:pt x="28" y="112"/>
                      <a:pt x="28" y="112"/>
                      <a:pt x="28" y="112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0"/>
                      <a:pt x="27" y="109"/>
                      <a:pt x="26" y="108"/>
                    </a:cubicBezTo>
                    <a:cubicBezTo>
                      <a:pt x="25" y="100"/>
                      <a:pt x="23" y="93"/>
                      <a:pt x="21" y="86"/>
                    </a:cubicBezTo>
                    <a:cubicBezTo>
                      <a:pt x="19" y="81"/>
                      <a:pt x="17" y="75"/>
                      <a:pt x="16" y="68"/>
                    </a:cubicBezTo>
                    <a:cubicBezTo>
                      <a:pt x="14" y="60"/>
                      <a:pt x="13" y="53"/>
                      <a:pt x="11" y="45"/>
                    </a:cubicBezTo>
                    <a:cubicBezTo>
                      <a:pt x="7" y="30"/>
                      <a:pt x="3" y="16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1" name="Freeform 488"/>
              <p:cNvSpPr>
                <a:spLocks/>
              </p:cNvSpPr>
              <p:nvPr/>
            </p:nvSpPr>
            <p:spPr bwMode="auto">
              <a:xfrm>
                <a:off x="926" y="1988"/>
                <a:ext cx="509" cy="596"/>
              </a:xfrm>
              <a:custGeom>
                <a:avLst/>
                <a:gdLst>
                  <a:gd name="T0" fmla="*/ 36 w 187"/>
                  <a:gd name="T1" fmla="*/ 1 h 219"/>
                  <a:gd name="T2" fmla="*/ 22 w 187"/>
                  <a:gd name="T3" fmla="*/ 20 h 219"/>
                  <a:gd name="T4" fmla="*/ 21 w 187"/>
                  <a:gd name="T5" fmla="*/ 24 h 219"/>
                  <a:gd name="T6" fmla="*/ 57 w 187"/>
                  <a:gd name="T7" fmla="*/ 190 h 219"/>
                  <a:gd name="T8" fmla="*/ 121 w 187"/>
                  <a:gd name="T9" fmla="*/ 215 h 219"/>
                  <a:gd name="T10" fmla="*/ 168 w 187"/>
                  <a:gd name="T11" fmla="*/ 217 h 219"/>
                  <a:gd name="T12" fmla="*/ 170 w 187"/>
                  <a:gd name="T13" fmla="*/ 215 h 219"/>
                  <a:gd name="T14" fmla="*/ 168 w 187"/>
                  <a:gd name="T15" fmla="*/ 213 h 219"/>
                  <a:gd name="T16" fmla="*/ 122 w 187"/>
                  <a:gd name="T17" fmla="*/ 212 h 219"/>
                  <a:gd name="T18" fmla="*/ 59 w 187"/>
                  <a:gd name="T19" fmla="*/ 187 h 219"/>
                  <a:gd name="T20" fmla="*/ 24 w 187"/>
                  <a:gd name="T21" fmla="*/ 25 h 219"/>
                  <a:gd name="T22" fmla="*/ 26 w 187"/>
                  <a:gd name="T23" fmla="*/ 21 h 219"/>
                  <a:gd name="T24" fmla="*/ 36 w 187"/>
                  <a:gd name="T25" fmla="*/ 4 h 219"/>
                  <a:gd name="T26" fmla="*/ 50 w 187"/>
                  <a:gd name="T27" fmla="*/ 6 h 219"/>
                  <a:gd name="T28" fmla="*/ 57 w 187"/>
                  <a:gd name="T29" fmla="*/ 7 h 219"/>
                  <a:gd name="T30" fmla="*/ 70 w 187"/>
                  <a:gd name="T31" fmla="*/ 7 h 219"/>
                  <a:gd name="T32" fmla="*/ 99 w 187"/>
                  <a:gd name="T33" fmla="*/ 10 h 219"/>
                  <a:gd name="T34" fmla="*/ 95 w 187"/>
                  <a:gd name="T35" fmla="*/ 17 h 219"/>
                  <a:gd name="T36" fmla="*/ 93 w 187"/>
                  <a:gd name="T37" fmla="*/ 20 h 219"/>
                  <a:gd name="T38" fmla="*/ 66 w 187"/>
                  <a:gd name="T39" fmla="*/ 86 h 219"/>
                  <a:gd name="T40" fmla="*/ 82 w 187"/>
                  <a:gd name="T41" fmla="*/ 118 h 219"/>
                  <a:gd name="T42" fmla="*/ 130 w 187"/>
                  <a:gd name="T43" fmla="*/ 142 h 219"/>
                  <a:gd name="T44" fmla="*/ 185 w 187"/>
                  <a:gd name="T45" fmla="*/ 145 h 219"/>
                  <a:gd name="T46" fmla="*/ 186 w 187"/>
                  <a:gd name="T47" fmla="*/ 143 h 219"/>
                  <a:gd name="T48" fmla="*/ 184 w 187"/>
                  <a:gd name="T49" fmla="*/ 142 h 219"/>
                  <a:gd name="T50" fmla="*/ 131 w 187"/>
                  <a:gd name="T51" fmla="*/ 139 h 219"/>
                  <a:gd name="T52" fmla="*/ 84 w 187"/>
                  <a:gd name="T53" fmla="*/ 115 h 219"/>
                  <a:gd name="T54" fmla="*/ 96 w 187"/>
                  <a:gd name="T55" fmla="*/ 22 h 219"/>
                  <a:gd name="T56" fmla="*/ 98 w 187"/>
                  <a:gd name="T57" fmla="*/ 19 h 219"/>
                  <a:gd name="T58" fmla="*/ 102 w 187"/>
                  <a:gd name="T59" fmla="*/ 10 h 219"/>
                  <a:gd name="T60" fmla="*/ 102 w 187"/>
                  <a:gd name="T61" fmla="*/ 8 h 219"/>
                  <a:gd name="T62" fmla="*/ 70 w 187"/>
                  <a:gd name="T63" fmla="*/ 4 h 219"/>
                  <a:gd name="T64" fmla="*/ 57 w 187"/>
                  <a:gd name="T65" fmla="*/ 4 h 219"/>
                  <a:gd name="T66" fmla="*/ 50 w 187"/>
                  <a:gd name="T67" fmla="*/ 2 h 219"/>
                  <a:gd name="T68" fmla="*/ 36 w 187"/>
                  <a:gd name="T69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7" h="219">
                    <a:moveTo>
                      <a:pt x="36" y="1"/>
                    </a:moveTo>
                    <a:cubicBezTo>
                      <a:pt x="28" y="3"/>
                      <a:pt x="25" y="12"/>
                      <a:pt x="22" y="20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83"/>
                      <a:pt x="6" y="159"/>
                      <a:pt x="57" y="190"/>
                    </a:cubicBezTo>
                    <a:cubicBezTo>
                      <a:pt x="79" y="204"/>
                      <a:pt x="101" y="212"/>
                      <a:pt x="121" y="215"/>
                    </a:cubicBezTo>
                    <a:cubicBezTo>
                      <a:pt x="136" y="217"/>
                      <a:pt x="156" y="219"/>
                      <a:pt x="168" y="217"/>
                    </a:cubicBezTo>
                    <a:cubicBezTo>
                      <a:pt x="169" y="217"/>
                      <a:pt x="170" y="216"/>
                      <a:pt x="170" y="215"/>
                    </a:cubicBezTo>
                    <a:cubicBezTo>
                      <a:pt x="169" y="214"/>
                      <a:pt x="169" y="213"/>
                      <a:pt x="168" y="213"/>
                    </a:cubicBezTo>
                    <a:cubicBezTo>
                      <a:pt x="156" y="215"/>
                      <a:pt x="136" y="214"/>
                      <a:pt x="122" y="212"/>
                    </a:cubicBezTo>
                    <a:cubicBezTo>
                      <a:pt x="102" y="209"/>
                      <a:pt x="80" y="200"/>
                      <a:pt x="59" y="187"/>
                    </a:cubicBezTo>
                    <a:cubicBezTo>
                      <a:pt x="9" y="157"/>
                      <a:pt x="3" y="83"/>
                      <a:pt x="24" y="25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8" y="14"/>
                      <a:pt x="30" y="5"/>
                      <a:pt x="36" y="4"/>
                    </a:cubicBezTo>
                    <a:cubicBezTo>
                      <a:pt x="40" y="4"/>
                      <a:pt x="45" y="5"/>
                      <a:pt x="50" y="6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60" y="7"/>
                      <a:pt x="65" y="7"/>
                      <a:pt x="70" y="7"/>
                    </a:cubicBezTo>
                    <a:cubicBezTo>
                      <a:pt x="80" y="7"/>
                      <a:pt x="92" y="7"/>
                      <a:pt x="99" y="10"/>
                    </a:cubicBezTo>
                    <a:cubicBezTo>
                      <a:pt x="98" y="13"/>
                      <a:pt x="96" y="15"/>
                      <a:pt x="95" y="17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82" y="38"/>
                      <a:pt x="66" y="63"/>
                      <a:pt x="66" y="86"/>
                    </a:cubicBezTo>
                    <a:cubicBezTo>
                      <a:pt x="66" y="98"/>
                      <a:pt x="71" y="109"/>
                      <a:pt x="82" y="118"/>
                    </a:cubicBezTo>
                    <a:cubicBezTo>
                      <a:pt x="95" y="128"/>
                      <a:pt x="114" y="138"/>
                      <a:pt x="130" y="142"/>
                    </a:cubicBezTo>
                    <a:cubicBezTo>
                      <a:pt x="136" y="144"/>
                      <a:pt x="167" y="152"/>
                      <a:pt x="185" y="145"/>
                    </a:cubicBezTo>
                    <a:cubicBezTo>
                      <a:pt x="186" y="144"/>
                      <a:pt x="187" y="143"/>
                      <a:pt x="186" y="143"/>
                    </a:cubicBezTo>
                    <a:cubicBezTo>
                      <a:pt x="186" y="142"/>
                      <a:pt x="185" y="141"/>
                      <a:pt x="184" y="142"/>
                    </a:cubicBezTo>
                    <a:cubicBezTo>
                      <a:pt x="170" y="147"/>
                      <a:pt x="147" y="144"/>
                      <a:pt x="131" y="139"/>
                    </a:cubicBezTo>
                    <a:cubicBezTo>
                      <a:pt x="115" y="135"/>
                      <a:pt x="97" y="125"/>
                      <a:pt x="84" y="115"/>
                    </a:cubicBezTo>
                    <a:cubicBezTo>
                      <a:pt x="53" y="91"/>
                      <a:pt x="80" y="48"/>
                      <a:pt x="96" y="22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9" y="16"/>
                      <a:pt x="101" y="13"/>
                      <a:pt x="102" y="10"/>
                    </a:cubicBezTo>
                    <a:cubicBezTo>
                      <a:pt x="103" y="10"/>
                      <a:pt x="103" y="9"/>
                      <a:pt x="102" y="8"/>
                    </a:cubicBezTo>
                    <a:cubicBezTo>
                      <a:pt x="95" y="3"/>
                      <a:pt x="82" y="3"/>
                      <a:pt x="70" y="4"/>
                    </a:cubicBezTo>
                    <a:cubicBezTo>
                      <a:pt x="65" y="4"/>
                      <a:pt x="61" y="4"/>
                      <a:pt x="57" y="4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5" y="1"/>
                      <a:pt x="40" y="0"/>
                      <a:pt x="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2" name="Freeform 489"/>
              <p:cNvSpPr>
                <a:spLocks/>
              </p:cNvSpPr>
              <p:nvPr/>
            </p:nvSpPr>
            <p:spPr bwMode="auto">
              <a:xfrm>
                <a:off x="985" y="2062"/>
                <a:ext cx="180" cy="24"/>
              </a:xfrm>
              <a:custGeom>
                <a:avLst/>
                <a:gdLst>
                  <a:gd name="T0" fmla="*/ 12 w 66"/>
                  <a:gd name="T1" fmla="*/ 1 h 9"/>
                  <a:gd name="T2" fmla="*/ 1 w 66"/>
                  <a:gd name="T3" fmla="*/ 1 h 9"/>
                  <a:gd name="T4" fmla="*/ 0 w 66"/>
                  <a:gd name="T5" fmla="*/ 3 h 9"/>
                  <a:gd name="T6" fmla="*/ 1 w 66"/>
                  <a:gd name="T7" fmla="*/ 4 h 9"/>
                  <a:gd name="T8" fmla="*/ 12 w 66"/>
                  <a:gd name="T9" fmla="*/ 4 h 9"/>
                  <a:gd name="T10" fmla="*/ 63 w 66"/>
                  <a:gd name="T11" fmla="*/ 9 h 9"/>
                  <a:gd name="T12" fmla="*/ 65 w 66"/>
                  <a:gd name="T13" fmla="*/ 8 h 9"/>
                  <a:gd name="T14" fmla="*/ 64 w 66"/>
                  <a:gd name="T15" fmla="*/ 5 h 9"/>
                  <a:gd name="T16" fmla="*/ 12 w 66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9">
                    <a:moveTo>
                      <a:pt x="1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8" y="4"/>
                      <a:pt x="49" y="4"/>
                      <a:pt x="63" y="9"/>
                    </a:cubicBezTo>
                    <a:cubicBezTo>
                      <a:pt x="64" y="9"/>
                      <a:pt x="65" y="8"/>
                      <a:pt x="65" y="8"/>
                    </a:cubicBezTo>
                    <a:cubicBezTo>
                      <a:pt x="66" y="7"/>
                      <a:pt x="65" y="6"/>
                      <a:pt x="64" y="5"/>
                    </a:cubicBezTo>
                    <a:cubicBezTo>
                      <a:pt x="50" y="0"/>
                      <a:pt x="29" y="1"/>
                      <a:pt x="1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3" name="Freeform 490"/>
              <p:cNvSpPr>
                <a:spLocks/>
              </p:cNvSpPr>
              <p:nvPr/>
            </p:nvSpPr>
            <p:spPr bwMode="auto">
              <a:xfrm>
                <a:off x="1083" y="897"/>
                <a:ext cx="962" cy="846"/>
              </a:xfrm>
              <a:custGeom>
                <a:avLst/>
                <a:gdLst>
                  <a:gd name="T0" fmla="*/ 100 w 353"/>
                  <a:gd name="T1" fmla="*/ 311 h 311"/>
                  <a:gd name="T2" fmla="*/ 74 w 353"/>
                  <a:gd name="T3" fmla="*/ 302 h 311"/>
                  <a:gd name="T4" fmla="*/ 60 w 353"/>
                  <a:gd name="T5" fmla="*/ 281 h 311"/>
                  <a:gd name="T6" fmla="*/ 39 w 353"/>
                  <a:gd name="T7" fmla="*/ 266 h 311"/>
                  <a:gd name="T8" fmla="*/ 23 w 353"/>
                  <a:gd name="T9" fmla="*/ 246 h 311"/>
                  <a:gd name="T10" fmla="*/ 7 w 353"/>
                  <a:gd name="T11" fmla="*/ 230 h 311"/>
                  <a:gd name="T12" fmla="*/ 10 w 353"/>
                  <a:gd name="T13" fmla="*/ 228 h 311"/>
                  <a:gd name="T14" fmla="*/ 8 w 353"/>
                  <a:gd name="T15" fmla="*/ 227 h 311"/>
                  <a:gd name="T16" fmla="*/ 5 w 353"/>
                  <a:gd name="T17" fmla="*/ 229 h 311"/>
                  <a:gd name="T18" fmla="*/ 5 w 353"/>
                  <a:gd name="T19" fmla="*/ 224 h 311"/>
                  <a:gd name="T20" fmla="*/ 20 w 353"/>
                  <a:gd name="T21" fmla="*/ 170 h 311"/>
                  <a:gd name="T22" fmla="*/ 62 w 353"/>
                  <a:gd name="T23" fmla="*/ 147 h 311"/>
                  <a:gd name="T24" fmla="*/ 115 w 353"/>
                  <a:gd name="T25" fmla="*/ 120 h 311"/>
                  <a:gd name="T26" fmla="*/ 165 w 353"/>
                  <a:gd name="T27" fmla="*/ 95 h 311"/>
                  <a:gd name="T28" fmla="*/ 140 w 353"/>
                  <a:gd name="T29" fmla="*/ 79 h 311"/>
                  <a:gd name="T30" fmla="*/ 125 w 353"/>
                  <a:gd name="T31" fmla="*/ 54 h 311"/>
                  <a:gd name="T32" fmla="*/ 153 w 353"/>
                  <a:gd name="T33" fmla="*/ 19 h 311"/>
                  <a:gd name="T34" fmla="*/ 167 w 353"/>
                  <a:gd name="T35" fmla="*/ 39 h 311"/>
                  <a:gd name="T36" fmla="*/ 186 w 353"/>
                  <a:gd name="T37" fmla="*/ 57 h 311"/>
                  <a:gd name="T38" fmla="*/ 243 w 353"/>
                  <a:gd name="T39" fmla="*/ 71 h 311"/>
                  <a:gd name="T40" fmla="*/ 294 w 353"/>
                  <a:gd name="T41" fmla="*/ 105 h 311"/>
                  <a:gd name="T42" fmla="*/ 307 w 353"/>
                  <a:gd name="T43" fmla="*/ 158 h 311"/>
                  <a:gd name="T44" fmla="*/ 325 w 353"/>
                  <a:gd name="T45" fmla="*/ 208 h 311"/>
                  <a:gd name="T46" fmla="*/ 352 w 353"/>
                  <a:gd name="T47" fmla="*/ 250 h 311"/>
                  <a:gd name="T48" fmla="*/ 314 w 353"/>
                  <a:gd name="T49" fmla="*/ 258 h 311"/>
                  <a:gd name="T50" fmla="*/ 287 w 353"/>
                  <a:gd name="T51" fmla="*/ 221 h 311"/>
                  <a:gd name="T52" fmla="*/ 271 w 353"/>
                  <a:gd name="T53" fmla="*/ 228 h 311"/>
                  <a:gd name="T54" fmla="*/ 258 w 353"/>
                  <a:gd name="T55" fmla="*/ 243 h 311"/>
                  <a:gd name="T56" fmla="*/ 225 w 353"/>
                  <a:gd name="T57" fmla="*/ 268 h 311"/>
                  <a:gd name="T58" fmla="*/ 216 w 353"/>
                  <a:gd name="T59" fmla="*/ 275 h 311"/>
                  <a:gd name="T60" fmla="*/ 194 w 353"/>
                  <a:gd name="T61" fmla="*/ 287 h 311"/>
                  <a:gd name="T62" fmla="*/ 159 w 353"/>
                  <a:gd name="T63" fmla="*/ 297 h 311"/>
                  <a:gd name="T64" fmla="*/ 147 w 353"/>
                  <a:gd name="T65" fmla="*/ 300 h 311"/>
                  <a:gd name="T66" fmla="*/ 132 w 353"/>
                  <a:gd name="T67" fmla="*/ 305 h 311"/>
                  <a:gd name="T68" fmla="*/ 135 w 353"/>
                  <a:gd name="T69" fmla="*/ 286 h 311"/>
                  <a:gd name="T70" fmla="*/ 133 w 353"/>
                  <a:gd name="T71" fmla="*/ 237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3" h="311">
                    <a:moveTo>
                      <a:pt x="100" y="311"/>
                    </a:moveTo>
                    <a:cubicBezTo>
                      <a:pt x="94" y="306"/>
                      <a:pt x="81" y="306"/>
                      <a:pt x="74" y="302"/>
                    </a:cubicBezTo>
                    <a:cubicBezTo>
                      <a:pt x="66" y="297"/>
                      <a:pt x="66" y="288"/>
                      <a:pt x="60" y="281"/>
                    </a:cubicBezTo>
                    <a:cubicBezTo>
                      <a:pt x="55" y="274"/>
                      <a:pt x="46" y="272"/>
                      <a:pt x="39" y="266"/>
                    </a:cubicBezTo>
                    <a:cubicBezTo>
                      <a:pt x="34" y="261"/>
                      <a:pt x="27" y="252"/>
                      <a:pt x="23" y="246"/>
                    </a:cubicBezTo>
                    <a:cubicBezTo>
                      <a:pt x="20" y="242"/>
                      <a:pt x="13" y="223"/>
                      <a:pt x="7" y="230"/>
                    </a:cubicBezTo>
                    <a:cubicBezTo>
                      <a:pt x="8" y="230"/>
                      <a:pt x="9" y="229"/>
                      <a:pt x="10" y="228"/>
                    </a:cubicBezTo>
                    <a:cubicBezTo>
                      <a:pt x="9" y="227"/>
                      <a:pt x="9" y="227"/>
                      <a:pt x="8" y="227"/>
                    </a:cubicBezTo>
                    <a:cubicBezTo>
                      <a:pt x="7" y="227"/>
                      <a:pt x="6" y="228"/>
                      <a:pt x="5" y="229"/>
                    </a:cubicBezTo>
                    <a:cubicBezTo>
                      <a:pt x="5" y="228"/>
                      <a:pt x="5" y="226"/>
                      <a:pt x="5" y="224"/>
                    </a:cubicBezTo>
                    <a:cubicBezTo>
                      <a:pt x="0" y="204"/>
                      <a:pt x="8" y="186"/>
                      <a:pt x="20" y="170"/>
                    </a:cubicBezTo>
                    <a:cubicBezTo>
                      <a:pt x="31" y="156"/>
                      <a:pt x="46" y="152"/>
                      <a:pt x="62" y="147"/>
                    </a:cubicBezTo>
                    <a:cubicBezTo>
                      <a:pt x="80" y="140"/>
                      <a:pt x="101" y="133"/>
                      <a:pt x="115" y="120"/>
                    </a:cubicBezTo>
                    <a:cubicBezTo>
                      <a:pt x="130" y="107"/>
                      <a:pt x="147" y="104"/>
                      <a:pt x="165" y="95"/>
                    </a:cubicBezTo>
                    <a:cubicBezTo>
                      <a:pt x="157" y="95"/>
                      <a:pt x="146" y="84"/>
                      <a:pt x="140" y="79"/>
                    </a:cubicBezTo>
                    <a:cubicBezTo>
                      <a:pt x="134" y="72"/>
                      <a:pt x="128" y="63"/>
                      <a:pt x="125" y="54"/>
                    </a:cubicBezTo>
                    <a:cubicBezTo>
                      <a:pt x="121" y="41"/>
                      <a:pt x="135" y="0"/>
                      <a:pt x="153" y="19"/>
                    </a:cubicBezTo>
                    <a:cubicBezTo>
                      <a:pt x="158" y="25"/>
                      <a:pt x="162" y="33"/>
                      <a:pt x="167" y="39"/>
                    </a:cubicBezTo>
                    <a:cubicBezTo>
                      <a:pt x="172" y="46"/>
                      <a:pt x="179" y="52"/>
                      <a:pt x="186" y="57"/>
                    </a:cubicBezTo>
                    <a:cubicBezTo>
                      <a:pt x="203" y="68"/>
                      <a:pt x="224" y="66"/>
                      <a:pt x="243" y="71"/>
                    </a:cubicBezTo>
                    <a:cubicBezTo>
                      <a:pt x="262" y="77"/>
                      <a:pt x="282" y="91"/>
                      <a:pt x="294" y="105"/>
                    </a:cubicBezTo>
                    <a:cubicBezTo>
                      <a:pt x="306" y="120"/>
                      <a:pt x="307" y="140"/>
                      <a:pt x="307" y="158"/>
                    </a:cubicBezTo>
                    <a:cubicBezTo>
                      <a:pt x="306" y="176"/>
                      <a:pt x="313" y="194"/>
                      <a:pt x="325" y="208"/>
                    </a:cubicBezTo>
                    <a:cubicBezTo>
                      <a:pt x="335" y="219"/>
                      <a:pt x="353" y="233"/>
                      <a:pt x="352" y="250"/>
                    </a:cubicBezTo>
                    <a:cubicBezTo>
                      <a:pt x="352" y="270"/>
                      <a:pt x="326" y="266"/>
                      <a:pt x="314" y="258"/>
                    </a:cubicBezTo>
                    <a:cubicBezTo>
                      <a:pt x="303" y="250"/>
                      <a:pt x="290" y="234"/>
                      <a:pt x="287" y="221"/>
                    </a:cubicBezTo>
                    <a:cubicBezTo>
                      <a:pt x="286" y="218"/>
                      <a:pt x="272" y="227"/>
                      <a:pt x="271" y="228"/>
                    </a:cubicBezTo>
                    <a:cubicBezTo>
                      <a:pt x="266" y="233"/>
                      <a:pt x="262" y="238"/>
                      <a:pt x="258" y="243"/>
                    </a:cubicBezTo>
                    <a:cubicBezTo>
                      <a:pt x="248" y="252"/>
                      <a:pt x="236" y="260"/>
                      <a:pt x="225" y="268"/>
                    </a:cubicBezTo>
                    <a:cubicBezTo>
                      <a:pt x="222" y="270"/>
                      <a:pt x="219" y="272"/>
                      <a:pt x="216" y="275"/>
                    </a:cubicBezTo>
                    <a:cubicBezTo>
                      <a:pt x="209" y="280"/>
                      <a:pt x="202" y="284"/>
                      <a:pt x="194" y="287"/>
                    </a:cubicBezTo>
                    <a:cubicBezTo>
                      <a:pt x="183" y="291"/>
                      <a:pt x="170" y="294"/>
                      <a:pt x="159" y="297"/>
                    </a:cubicBezTo>
                    <a:cubicBezTo>
                      <a:pt x="155" y="298"/>
                      <a:pt x="151" y="299"/>
                      <a:pt x="147" y="300"/>
                    </a:cubicBezTo>
                    <a:cubicBezTo>
                      <a:pt x="143" y="301"/>
                      <a:pt x="137" y="305"/>
                      <a:pt x="132" y="305"/>
                    </a:cubicBezTo>
                    <a:cubicBezTo>
                      <a:pt x="132" y="299"/>
                      <a:pt x="135" y="292"/>
                      <a:pt x="135" y="286"/>
                    </a:cubicBezTo>
                    <a:cubicBezTo>
                      <a:pt x="138" y="270"/>
                      <a:pt x="140" y="251"/>
                      <a:pt x="133" y="237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4" name="Freeform 491"/>
              <p:cNvSpPr>
                <a:spLocks/>
              </p:cNvSpPr>
              <p:nvPr/>
            </p:nvSpPr>
            <p:spPr bwMode="auto">
              <a:xfrm>
                <a:off x="1816" y="1512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5" name="Freeform 492"/>
              <p:cNvSpPr>
                <a:spLocks/>
              </p:cNvSpPr>
              <p:nvPr/>
            </p:nvSpPr>
            <p:spPr bwMode="auto">
              <a:xfrm>
                <a:off x="1427" y="925"/>
                <a:ext cx="106" cy="179"/>
              </a:xfrm>
              <a:custGeom>
                <a:avLst/>
                <a:gdLst>
                  <a:gd name="T0" fmla="*/ 39 w 39"/>
                  <a:gd name="T1" fmla="*/ 32 h 66"/>
                  <a:gd name="T2" fmla="*/ 29 w 39"/>
                  <a:gd name="T3" fmla="*/ 38 h 66"/>
                  <a:gd name="T4" fmla="*/ 20 w 39"/>
                  <a:gd name="T5" fmla="*/ 49 h 66"/>
                  <a:gd name="T6" fmla="*/ 13 w 39"/>
                  <a:gd name="T7" fmla="*/ 66 h 66"/>
                  <a:gd name="T8" fmla="*/ 1 w 39"/>
                  <a:gd name="T9" fmla="*/ 34 h 66"/>
                  <a:gd name="T10" fmla="*/ 11 w 39"/>
                  <a:gd name="T11" fmla="*/ 8 h 66"/>
                  <a:gd name="T12" fmla="*/ 31 w 39"/>
                  <a:gd name="T13" fmla="*/ 16 h 66"/>
                  <a:gd name="T14" fmla="*/ 33 w 39"/>
                  <a:gd name="T15" fmla="*/ 1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66">
                    <a:moveTo>
                      <a:pt x="39" y="32"/>
                    </a:moveTo>
                    <a:cubicBezTo>
                      <a:pt x="36" y="35"/>
                      <a:pt x="32" y="35"/>
                      <a:pt x="29" y="38"/>
                    </a:cubicBezTo>
                    <a:cubicBezTo>
                      <a:pt x="26" y="41"/>
                      <a:pt x="23" y="45"/>
                      <a:pt x="20" y="49"/>
                    </a:cubicBezTo>
                    <a:cubicBezTo>
                      <a:pt x="17" y="54"/>
                      <a:pt x="15" y="60"/>
                      <a:pt x="13" y="66"/>
                    </a:cubicBezTo>
                    <a:cubicBezTo>
                      <a:pt x="2" y="64"/>
                      <a:pt x="0" y="41"/>
                      <a:pt x="1" y="34"/>
                    </a:cubicBezTo>
                    <a:cubicBezTo>
                      <a:pt x="2" y="25"/>
                      <a:pt x="4" y="14"/>
                      <a:pt x="11" y="8"/>
                    </a:cubicBezTo>
                    <a:cubicBezTo>
                      <a:pt x="19" y="0"/>
                      <a:pt x="28" y="8"/>
                      <a:pt x="31" y="16"/>
                    </a:cubicBezTo>
                    <a:cubicBezTo>
                      <a:pt x="32" y="17"/>
                      <a:pt x="32" y="17"/>
                      <a:pt x="33" y="1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6" name="Freeform 493"/>
              <p:cNvSpPr>
                <a:spLocks/>
              </p:cNvSpPr>
              <p:nvPr/>
            </p:nvSpPr>
            <p:spPr bwMode="auto">
              <a:xfrm>
                <a:off x="1868" y="1493"/>
                <a:ext cx="187" cy="134"/>
              </a:xfrm>
              <a:custGeom>
                <a:avLst/>
                <a:gdLst>
                  <a:gd name="T0" fmla="*/ 5 w 69"/>
                  <a:gd name="T1" fmla="*/ 22 h 49"/>
                  <a:gd name="T2" fmla="*/ 26 w 69"/>
                  <a:gd name="T3" fmla="*/ 40 h 49"/>
                  <a:gd name="T4" fmla="*/ 53 w 69"/>
                  <a:gd name="T5" fmla="*/ 47 h 49"/>
                  <a:gd name="T6" fmla="*/ 61 w 69"/>
                  <a:gd name="T7" fmla="*/ 19 h 49"/>
                  <a:gd name="T8" fmla="*/ 50 w 69"/>
                  <a:gd name="T9" fmla="*/ 4 h 49"/>
                  <a:gd name="T10" fmla="*/ 30 w 69"/>
                  <a:gd name="T11" fmla="*/ 5 h 49"/>
                  <a:gd name="T12" fmla="*/ 0 w 69"/>
                  <a:gd name="T13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49">
                    <a:moveTo>
                      <a:pt x="5" y="22"/>
                    </a:moveTo>
                    <a:cubicBezTo>
                      <a:pt x="7" y="29"/>
                      <a:pt x="19" y="36"/>
                      <a:pt x="26" y="40"/>
                    </a:cubicBezTo>
                    <a:cubicBezTo>
                      <a:pt x="34" y="44"/>
                      <a:pt x="44" y="49"/>
                      <a:pt x="53" y="47"/>
                    </a:cubicBezTo>
                    <a:cubicBezTo>
                      <a:pt x="69" y="44"/>
                      <a:pt x="67" y="30"/>
                      <a:pt x="61" y="19"/>
                    </a:cubicBezTo>
                    <a:cubicBezTo>
                      <a:pt x="59" y="15"/>
                      <a:pt x="54" y="7"/>
                      <a:pt x="50" y="4"/>
                    </a:cubicBezTo>
                    <a:cubicBezTo>
                      <a:pt x="44" y="0"/>
                      <a:pt x="36" y="4"/>
                      <a:pt x="30" y="5"/>
                    </a:cubicBezTo>
                    <a:cubicBezTo>
                      <a:pt x="20" y="7"/>
                      <a:pt x="9" y="7"/>
                      <a:pt x="0" y="6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7" name="Line 494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8" name="Line 495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9" name="Freeform 496"/>
              <p:cNvSpPr>
                <a:spLocks/>
              </p:cNvSpPr>
              <p:nvPr/>
            </p:nvSpPr>
            <p:spPr bwMode="auto">
              <a:xfrm>
                <a:off x="1783" y="949"/>
                <a:ext cx="202" cy="191"/>
              </a:xfrm>
              <a:custGeom>
                <a:avLst/>
                <a:gdLst>
                  <a:gd name="T0" fmla="*/ 50 w 74"/>
                  <a:gd name="T1" fmla="*/ 26 h 70"/>
                  <a:gd name="T2" fmla="*/ 64 w 74"/>
                  <a:gd name="T3" fmla="*/ 9 h 70"/>
                  <a:gd name="T4" fmla="*/ 45 w 74"/>
                  <a:gd name="T5" fmla="*/ 16 h 70"/>
                  <a:gd name="T6" fmla="*/ 6 w 74"/>
                  <a:gd name="T7" fmla="*/ 60 h 70"/>
                  <a:gd name="T8" fmla="*/ 0 w 74"/>
                  <a:gd name="T9" fmla="*/ 65 h 70"/>
                  <a:gd name="T10" fmla="*/ 18 w 74"/>
                  <a:gd name="T11" fmla="*/ 67 h 70"/>
                  <a:gd name="T12" fmla="*/ 29 w 74"/>
                  <a:gd name="T13" fmla="*/ 54 h 70"/>
                  <a:gd name="T14" fmla="*/ 50 w 74"/>
                  <a:gd name="T15" fmla="*/ 2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70">
                    <a:moveTo>
                      <a:pt x="50" y="26"/>
                    </a:moveTo>
                    <a:cubicBezTo>
                      <a:pt x="54" y="22"/>
                      <a:pt x="74" y="19"/>
                      <a:pt x="64" y="9"/>
                    </a:cubicBezTo>
                    <a:cubicBezTo>
                      <a:pt x="56" y="0"/>
                      <a:pt x="48" y="8"/>
                      <a:pt x="45" y="16"/>
                    </a:cubicBezTo>
                    <a:cubicBezTo>
                      <a:pt x="38" y="35"/>
                      <a:pt x="20" y="47"/>
                      <a:pt x="6" y="60"/>
                    </a:cubicBezTo>
                    <a:cubicBezTo>
                      <a:pt x="4" y="62"/>
                      <a:pt x="2" y="63"/>
                      <a:pt x="0" y="65"/>
                    </a:cubicBezTo>
                    <a:cubicBezTo>
                      <a:pt x="5" y="67"/>
                      <a:pt x="13" y="70"/>
                      <a:pt x="18" y="67"/>
                    </a:cubicBezTo>
                    <a:cubicBezTo>
                      <a:pt x="22" y="65"/>
                      <a:pt x="26" y="58"/>
                      <a:pt x="29" y="54"/>
                    </a:cubicBezTo>
                    <a:cubicBezTo>
                      <a:pt x="35" y="46"/>
                      <a:pt x="41" y="31"/>
                      <a:pt x="50" y="26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0" name="Freeform 497"/>
              <p:cNvSpPr>
                <a:spLocks/>
              </p:cNvSpPr>
              <p:nvPr/>
            </p:nvSpPr>
            <p:spPr bwMode="auto">
              <a:xfrm>
                <a:off x="1911" y="1175"/>
                <a:ext cx="226" cy="133"/>
              </a:xfrm>
              <a:custGeom>
                <a:avLst/>
                <a:gdLst>
                  <a:gd name="T0" fmla="*/ 51 w 83"/>
                  <a:gd name="T1" fmla="*/ 25 h 49"/>
                  <a:gd name="T2" fmla="*/ 65 w 83"/>
                  <a:gd name="T3" fmla="*/ 22 h 49"/>
                  <a:gd name="T4" fmla="*/ 76 w 83"/>
                  <a:gd name="T5" fmla="*/ 18 h 49"/>
                  <a:gd name="T6" fmla="*/ 64 w 83"/>
                  <a:gd name="T7" fmla="*/ 7 h 49"/>
                  <a:gd name="T8" fmla="*/ 17 w 83"/>
                  <a:gd name="T9" fmla="*/ 28 h 49"/>
                  <a:gd name="T10" fmla="*/ 2 w 83"/>
                  <a:gd name="T11" fmla="*/ 31 h 49"/>
                  <a:gd name="T12" fmla="*/ 1 w 83"/>
                  <a:gd name="T13" fmla="*/ 49 h 49"/>
                  <a:gd name="T14" fmla="*/ 26 w 83"/>
                  <a:gd name="T15" fmla="*/ 36 h 49"/>
                  <a:gd name="T16" fmla="*/ 55 w 83"/>
                  <a:gd name="T17" fmla="*/ 2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49">
                    <a:moveTo>
                      <a:pt x="51" y="25"/>
                    </a:moveTo>
                    <a:cubicBezTo>
                      <a:pt x="55" y="25"/>
                      <a:pt x="60" y="22"/>
                      <a:pt x="65" y="22"/>
                    </a:cubicBezTo>
                    <a:cubicBezTo>
                      <a:pt x="70" y="22"/>
                      <a:pt x="73" y="22"/>
                      <a:pt x="76" y="18"/>
                    </a:cubicBezTo>
                    <a:cubicBezTo>
                      <a:pt x="83" y="6"/>
                      <a:pt x="73" y="0"/>
                      <a:pt x="64" y="7"/>
                    </a:cubicBezTo>
                    <a:cubicBezTo>
                      <a:pt x="50" y="18"/>
                      <a:pt x="33" y="23"/>
                      <a:pt x="17" y="28"/>
                    </a:cubicBezTo>
                    <a:cubicBezTo>
                      <a:pt x="13" y="29"/>
                      <a:pt x="5" y="29"/>
                      <a:pt x="2" y="31"/>
                    </a:cubicBezTo>
                    <a:cubicBezTo>
                      <a:pt x="0" y="34"/>
                      <a:pt x="1" y="45"/>
                      <a:pt x="1" y="49"/>
                    </a:cubicBezTo>
                    <a:cubicBezTo>
                      <a:pt x="9" y="48"/>
                      <a:pt x="19" y="40"/>
                      <a:pt x="26" y="36"/>
                    </a:cubicBezTo>
                    <a:cubicBezTo>
                      <a:pt x="36" y="31"/>
                      <a:pt x="45" y="27"/>
                      <a:pt x="55" y="23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1" name="Freeform 498"/>
              <p:cNvSpPr>
                <a:spLocks/>
              </p:cNvSpPr>
              <p:nvPr/>
            </p:nvSpPr>
            <p:spPr bwMode="auto">
              <a:xfrm>
                <a:off x="2058" y="1180"/>
                <a:ext cx="76" cy="63"/>
              </a:xfrm>
              <a:custGeom>
                <a:avLst/>
                <a:gdLst>
                  <a:gd name="T0" fmla="*/ 1 w 28"/>
                  <a:gd name="T1" fmla="*/ 21 h 23"/>
                  <a:gd name="T2" fmla="*/ 24 w 28"/>
                  <a:gd name="T3" fmla="*/ 7 h 23"/>
                  <a:gd name="T4" fmla="*/ 10 w 28"/>
                  <a:gd name="T5" fmla="*/ 2 h 23"/>
                  <a:gd name="T6" fmla="*/ 0 w 28"/>
                  <a:gd name="T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3">
                    <a:moveTo>
                      <a:pt x="1" y="21"/>
                    </a:moveTo>
                    <a:cubicBezTo>
                      <a:pt x="10" y="21"/>
                      <a:pt x="28" y="23"/>
                      <a:pt x="24" y="7"/>
                    </a:cubicBezTo>
                    <a:cubicBezTo>
                      <a:pt x="22" y="1"/>
                      <a:pt x="15" y="0"/>
                      <a:pt x="10" y="2"/>
                    </a:cubicBezTo>
                    <a:cubicBezTo>
                      <a:pt x="5" y="5"/>
                      <a:pt x="3" y="9"/>
                      <a:pt x="0" y="14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2" name="Freeform 499"/>
              <p:cNvSpPr>
                <a:spLocks/>
              </p:cNvSpPr>
              <p:nvPr/>
            </p:nvSpPr>
            <p:spPr bwMode="auto">
              <a:xfrm>
                <a:off x="1900" y="960"/>
                <a:ext cx="68" cy="65"/>
              </a:xfrm>
              <a:custGeom>
                <a:avLst/>
                <a:gdLst>
                  <a:gd name="T0" fmla="*/ 5 w 25"/>
                  <a:gd name="T1" fmla="*/ 24 h 24"/>
                  <a:gd name="T2" fmla="*/ 24 w 25"/>
                  <a:gd name="T3" fmla="*/ 10 h 24"/>
                  <a:gd name="T4" fmla="*/ 7 w 25"/>
                  <a:gd name="T5" fmla="*/ 2 h 24"/>
                  <a:gd name="T6" fmla="*/ 0 w 25"/>
                  <a:gd name="T7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5" y="24"/>
                    </a:moveTo>
                    <a:cubicBezTo>
                      <a:pt x="10" y="20"/>
                      <a:pt x="23" y="18"/>
                      <a:pt x="24" y="10"/>
                    </a:cubicBezTo>
                    <a:cubicBezTo>
                      <a:pt x="25" y="0"/>
                      <a:pt x="13" y="0"/>
                      <a:pt x="7" y="2"/>
                    </a:cubicBezTo>
                    <a:cubicBezTo>
                      <a:pt x="3" y="7"/>
                      <a:pt x="3" y="15"/>
                      <a:pt x="0" y="20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3" name="Freeform 500"/>
              <p:cNvSpPr>
                <a:spLocks/>
              </p:cNvSpPr>
              <p:nvPr/>
            </p:nvSpPr>
            <p:spPr bwMode="auto">
              <a:xfrm>
                <a:off x="1051" y="1278"/>
                <a:ext cx="435" cy="468"/>
              </a:xfrm>
              <a:custGeom>
                <a:avLst/>
                <a:gdLst>
                  <a:gd name="T0" fmla="*/ 159 w 160"/>
                  <a:gd name="T1" fmla="*/ 162 h 172"/>
                  <a:gd name="T2" fmla="*/ 109 w 160"/>
                  <a:gd name="T3" fmla="*/ 51 h 172"/>
                  <a:gd name="T4" fmla="*/ 41 w 160"/>
                  <a:gd name="T5" fmla="*/ 21 h 172"/>
                  <a:gd name="T6" fmla="*/ 58 w 160"/>
                  <a:gd name="T7" fmla="*/ 150 h 172"/>
                  <a:gd name="T8" fmla="*/ 154 w 160"/>
                  <a:gd name="T9" fmla="*/ 164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172">
                    <a:moveTo>
                      <a:pt x="159" y="162"/>
                    </a:moveTo>
                    <a:cubicBezTo>
                      <a:pt x="160" y="116"/>
                      <a:pt x="142" y="84"/>
                      <a:pt x="109" y="51"/>
                    </a:cubicBezTo>
                    <a:cubicBezTo>
                      <a:pt x="92" y="34"/>
                      <a:pt x="63" y="0"/>
                      <a:pt x="41" y="21"/>
                    </a:cubicBezTo>
                    <a:cubicBezTo>
                      <a:pt x="0" y="61"/>
                      <a:pt x="14" y="117"/>
                      <a:pt x="58" y="150"/>
                    </a:cubicBezTo>
                    <a:cubicBezTo>
                      <a:pt x="83" y="168"/>
                      <a:pt x="124" y="172"/>
                      <a:pt x="154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4" name="Freeform 501"/>
              <p:cNvSpPr>
                <a:spLocks/>
              </p:cNvSpPr>
              <p:nvPr/>
            </p:nvSpPr>
            <p:spPr bwMode="auto">
              <a:xfrm>
                <a:off x="1070" y="1142"/>
                <a:ext cx="471" cy="381"/>
              </a:xfrm>
              <a:custGeom>
                <a:avLst/>
                <a:gdLst>
                  <a:gd name="T0" fmla="*/ 172 w 173"/>
                  <a:gd name="T1" fmla="*/ 0 h 140"/>
                  <a:gd name="T2" fmla="*/ 173 w 173"/>
                  <a:gd name="T3" fmla="*/ 2 h 140"/>
                  <a:gd name="T4" fmla="*/ 152 w 173"/>
                  <a:gd name="T5" fmla="*/ 14 h 140"/>
                  <a:gd name="T6" fmla="*/ 140 w 173"/>
                  <a:gd name="T7" fmla="*/ 18 h 140"/>
                  <a:gd name="T8" fmla="*/ 121 w 173"/>
                  <a:gd name="T9" fmla="*/ 30 h 140"/>
                  <a:gd name="T10" fmla="*/ 109 w 173"/>
                  <a:gd name="T11" fmla="*/ 39 h 140"/>
                  <a:gd name="T12" fmla="*/ 90 w 173"/>
                  <a:gd name="T13" fmla="*/ 48 h 140"/>
                  <a:gd name="T14" fmla="*/ 75 w 173"/>
                  <a:gd name="T15" fmla="*/ 55 h 140"/>
                  <a:gd name="T16" fmla="*/ 58 w 173"/>
                  <a:gd name="T17" fmla="*/ 62 h 140"/>
                  <a:gd name="T18" fmla="*/ 40 w 173"/>
                  <a:gd name="T19" fmla="*/ 69 h 140"/>
                  <a:gd name="T20" fmla="*/ 12 w 173"/>
                  <a:gd name="T21" fmla="*/ 139 h 140"/>
                  <a:gd name="T22" fmla="*/ 12 w 173"/>
                  <a:gd name="T23" fmla="*/ 139 h 140"/>
                  <a:gd name="T24" fmla="*/ 10 w 173"/>
                  <a:gd name="T25" fmla="*/ 139 h 140"/>
                  <a:gd name="T26" fmla="*/ 39 w 173"/>
                  <a:gd name="T27" fmla="*/ 66 h 140"/>
                  <a:gd name="T28" fmla="*/ 57 w 173"/>
                  <a:gd name="T29" fmla="*/ 60 h 140"/>
                  <a:gd name="T30" fmla="*/ 74 w 173"/>
                  <a:gd name="T31" fmla="*/ 53 h 140"/>
                  <a:gd name="T32" fmla="*/ 89 w 173"/>
                  <a:gd name="T33" fmla="*/ 46 h 140"/>
                  <a:gd name="T34" fmla="*/ 107 w 173"/>
                  <a:gd name="T35" fmla="*/ 36 h 140"/>
                  <a:gd name="T36" fmla="*/ 120 w 173"/>
                  <a:gd name="T37" fmla="*/ 28 h 140"/>
                  <a:gd name="T38" fmla="*/ 139 w 173"/>
                  <a:gd name="T39" fmla="*/ 16 h 140"/>
                  <a:gd name="T40" fmla="*/ 151 w 173"/>
                  <a:gd name="T41" fmla="*/ 11 h 140"/>
                  <a:gd name="T42" fmla="*/ 171 w 173"/>
                  <a:gd name="T43" fmla="*/ 1 h 140"/>
                  <a:gd name="T44" fmla="*/ 172 w 173"/>
                  <a:gd name="T4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3" h="140">
                    <a:moveTo>
                      <a:pt x="172" y="0"/>
                    </a:moveTo>
                    <a:cubicBezTo>
                      <a:pt x="173" y="1"/>
                      <a:pt x="173" y="2"/>
                      <a:pt x="173" y="2"/>
                    </a:cubicBezTo>
                    <a:cubicBezTo>
                      <a:pt x="168" y="8"/>
                      <a:pt x="160" y="11"/>
                      <a:pt x="152" y="14"/>
                    </a:cubicBezTo>
                    <a:cubicBezTo>
                      <a:pt x="147" y="15"/>
                      <a:pt x="144" y="16"/>
                      <a:pt x="140" y="18"/>
                    </a:cubicBezTo>
                    <a:cubicBezTo>
                      <a:pt x="133" y="21"/>
                      <a:pt x="128" y="26"/>
                      <a:pt x="121" y="30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3" y="42"/>
                      <a:pt x="96" y="45"/>
                      <a:pt x="90" y="48"/>
                    </a:cubicBezTo>
                    <a:cubicBezTo>
                      <a:pt x="85" y="50"/>
                      <a:pt x="80" y="52"/>
                      <a:pt x="75" y="55"/>
                    </a:cubicBezTo>
                    <a:cubicBezTo>
                      <a:pt x="70" y="58"/>
                      <a:pt x="64" y="60"/>
                      <a:pt x="58" y="62"/>
                    </a:cubicBezTo>
                    <a:cubicBezTo>
                      <a:pt x="52" y="64"/>
                      <a:pt x="46" y="66"/>
                      <a:pt x="40" y="69"/>
                    </a:cubicBezTo>
                    <a:cubicBezTo>
                      <a:pt x="20" y="81"/>
                      <a:pt x="2" y="116"/>
                      <a:pt x="12" y="139"/>
                    </a:cubicBezTo>
                    <a:cubicBezTo>
                      <a:pt x="12" y="140"/>
                      <a:pt x="13" y="139"/>
                      <a:pt x="12" y="139"/>
                    </a:cubicBezTo>
                    <a:cubicBezTo>
                      <a:pt x="11" y="140"/>
                      <a:pt x="11" y="139"/>
                      <a:pt x="10" y="139"/>
                    </a:cubicBezTo>
                    <a:cubicBezTo>
                      <a:pt x="0" y="114"/>
                      <a:pt x="17" y="79"/>
                      <a:pt x="39" y="66"/>
                    </a:cubicBezTo>
                    <a:cubicBezTo>
                      <a:pt x="45" y="63"/>
                      <a:pt x="51" y="61"/>
                      <a:pt x="57" y="60"/>
                    </a:cubicBezTo>
                    <a:cubicBezTo>
                      <a:pt x="63" y="58"/>
                      <a:pt x="69" y="56"/>
                      <a:pt x="74" y="53"/>
                    </a:cubicBezTo>
                    <a:cubicBezTo>
                      <a:pt x="79" y="50"/>
                      <a:pt x="84" y="48"/>
                      <a:pt x="89" y="46"/>
                    </a:cubicBezTo>
                    <a:cubicBezTo>
                      <a:pt x="95" y="43"/>
                      <a:pt x="102" y="40"/>
                      <a:pt x="107" y="36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6" y="24"/>
                      <a:pt x="132" y="19"/>
                      <a:pt x="139" y="16"/>
                    </a:cubicBezTo>
                    <a:cubicBezTo>
                      <a:pt x="143" y="14"/>
                      <a:pt x="147" y="13"/>
                      <a:pt x="151" y="11"/>
                    </a:cubicBezTo>
                    <a:cubicBezTo>
                      <a:pt x="159" y="9"/>
                      <a:pt x="167" y="6"/>
                      <a:pt x="171" y="1"/>
                    </a:cubicBezTo>
                    <a:cubicBezTo>
                      <a:pt x="171" y="0"/>
                      <a:pt x="172" y="0"/>
                      <a:pt x="17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5" name="Freeform 502"/>
              <p:cNvSpPr>
                <a:spLocks/>
              </p:cNvSpPr>
              <p:nvPr/>
            </p:nvSpPr>
            <p:spPr bwMode="auto">
              <a:xfrm>
                <a:off x="1334" y="930"/>
                <a:ext cx="732" cy="819"/>
              </a:xfrm>
              <a:custGeom>
                <a:avLst/>
                <a:gdLst>
                  <a:gd name="T0" fmla="*/ 0 w 269"/>
                  <a:gd name="T1" fmla="*/ 295 h 301"/>
                  <a:gd name="T2" fmla="*/ 46 w 269"/>
                  <a:gd name="T3" fmla="*/ 292 h 301"/>
                  <a:gd name="T4" fmla="*/ 66 w 269"/>
                  <a:gd name="T5" fmla="*/ 285 h 301"/>
                  <a:gd name="T6" fmla="*/ 120 w 269"/>
                  <a:gd name="T7" fmla="*/ 263 h 301"/>
                  <a:gd name="T8" fmla="*/ 160 w 269"/>
                  <a:gd name="T9" fmla="*/ 234 h 301"/>
                  <a:gd name="T10" fmla="*/ 171 w 269"/>
                  <a:gd name="T11" fmla="*/ 224 h 301"/>
                  <a:gd name="T12" fmla="*/ 192 w 269"/>
                  <a:gd name="T13" fmla="*/ 205 h 301"/>
                  <a:gd name="T14" fmla="*/ 193 w 269"/>
                  <a:gd name="T15" fmla="*/ 205 h 301"/>
                  <a:gd name="T16" fmla="*/ 194 w 269"/>
                  <a:gd name="T17" fmla="*/ 206 h 301"/>
                  <a:gd name="T18" fmla="*/ 197 w 269"/>
                  <a:gd name="T19" fmla="*/ 215 h 301"/>
                  <a:gd name="T20" fmla="*/ 214 w 269"/>
                  <a:gd name="T21" fmla="*/ 241 h 301"/>
                  <a:gd name="T22" fmla="*/ 255 w 269"/>
                  <a:gd name="T23" fmla="*/ 248 h 301"/>
                  <a:gd name="T24" fmla="*/ 243 w 269"/>
                  <a:gd name="T25" fmla="*/ 209 h 301"/>
                  <a:gd name="T26" fmla="*/ 240 w 269"/>
                  <a:gd name="T27" fmla="*/ 206 h 301"/>
                  <a:gd name="T28" fmla="*/ 218 w 269"/>
                  <a:gd name="T29" fmla="*/ 171 h 301"/>
                  <a:gd name="T30" fmla="*/ 213 w 269"/>
                  <a:gd name="T31" fmla="*/ 140 h 301"/>
                  <a:gd name="T32" fmla="*/ 213 w 269"/>
                  <a:gd name="T33" fmla="*/ 134 h 301"/>
                  <a:gd name="T34" fmla="*/ 195 w 269"/>
                  <a:gd name="T35" fmla="*/ 90 h 301"/>
                  <a:gd name="T36" fmla="*/ 120 w 269"/>
                  <a:gd name="T37" fmla="*/ 55 h 301"/>
                  <a:gd name="T38" fmla="*/ 83 w 269"/>
                  <a:gd name="T39" fmla="*/ 40 h 301"/>
                  <a:gd name="T40" fmla="*/ 69 w 269"/>
                  <a:gd name="T41" fmla="*/ 23 h 301"/>
                  <a:gd name="T42" fmla="*/ 65 w 269"/>
                  <a:gd name="T43" fmla="*/ 16 h 301"/>
                  <a:gd name="T44" fmla="*/ 58 w 269"/>
                  <a:gd name="T45" fmla="*/ 5 h 301"/>
                  <a:gd name="T46" fmla="*/ 50 w 269"/>
                  <a:gd name="T47" fmla="*/ 4 h 301"/>
                  <a:gd name="T48" fmla="*/ 35 w 269"/>
                  <a:gd name="T49" fmla="*/ 27 h 301"/>
                  <a:gd name="T50" fmla="*/ 49 w 269"/>
                  <a:gd name="T51" fmla="*/ 66 h 301"/>
                  <a:gd name="T52" fmla="*/ 72 w 269"/>
                  <a:gd name="T53" fmla="*/ 79 h 301"/>
                  <a:gd name="T54" fmla="*/ 73 w 269"/>
                  <a:gd name="T55" fmla="*/ 80 h 301"/>
                  <a:gd name="T56" fmla="*/ 72 w 269"/>
                  <a:gd name="T57" fmla="*/ 82 h 301"/>
                  <a:gd name="T58" fmla="*/ 47 w 269"/>
                  <a:gd name="T59" fmla="*/ 67 h 301"/>
                  <a:gd name="T60" fmla="*/ 32 w 269"/>
                  <a:gd name="T61" fmla="*/ 27 h 301"/>
                  <a:gd name="T62" fmla="*/ 49 w 269"/>
                  <a:gd name="T63" fmla="*/ 2 h 301"/>
                  <a:gd name="T64" fmla="*/ 60 w 269"/>
                  <a:gd name="T65" fmla="*/ 3 h 301"/>
                  <a:gd name="T66" fmla="*/ 67 w 269"/>
                  <a:gd name="T67" fmla="*/ 15 h 301"/>
                  <a:gd name="T68" fmla="*/ 71 w 269"/>
                  <a:gd name="T69" fmla="*/ 22 h 301"/>
                  <a:gd name="T70" fmla="*/ 85 w 269"/>
                  <a:gd name="T71" fmla="*/ 38 h 301"/>
                  <a:gd name="T72" fmla="*/ 120 w 269"/>
                  <a:gd name="T73" fmla="*/ 53 h 301"/>
                  <a:gd name="T74" fmla="*/ 196 w 269"/>
                  <a:gd name="T75" fmla="*/ 88 h 301"/>
                  <a:gd name="T76" fmla="*/ 215 w 269"/>
                  <a:gd name="T77" fmla="*/ 134 h 301"/>
                  <a:gd name="T78" fmla="*/ 215 w 269"/>
                  <a:gd name="T79" fmla="*/ 140 h 301"/>
                  <a:gd name="T80" fmla="*/ 220 w 269"/>
                  <a:gd name="T81" fmla="*/ 170 h 301"/>
                  <a:gd name="T82" fmla="*/ 242 w 269"/>
                  <a:gd name="T83" fmla="*/ 204 h 301"/>
                  <a:gd name="T84" fmla="*/ 245 w 269"/>
                  <a:gd name="T85" fmla="*/ 208 h 301"/>
                  <a:gd name="T86" fmla="*/ 257 w 269"/>
                  <a:gd name="T87" fmla="*/ 250 h 301"/>
                  <a:gd name="T88" fmla="*/ 212 w 269"/>
                  <a:gd name="T89" fmla="*/ 243 h 301"/>
                  <a:gd name="T90" fmla="*/ 195 w 269"/>
                  <a:gd name="T91" fmla="*/ 216 h 301"/>
                  <a:gd name="T92" fmla="*/ 192 w 269"/>
                  <a:gd name="T93" fmla="*/ 208 h 301"/>
                  <a:gd name="T94" fmla="*/ 172 w 269"/>
                  <a:gd name="T95" fmla="*/ 225 h 301"/>
                  <a:gd name="T96" fmla="*/ 162 w 269"/>
                  <a:gd name="T97" fmla="*/ 236 h 301"/>
                  <a:gd name="T98" fmla="*/ 122 w 269"/>
                  <a:gd name="T99" fmla="*/ 265 h 301"/>
                  <a:gd name="T100" fmla="*/ 66 w 269"/>
                  <a:gd name="T101" fmla="*/ 287 h 301"/>
                  <a:gd name="T102" fmla="*/ 47 w 269"/>
                  <a:gd name="T103" fmla="*/ 294 h 301"/>
                  <a:gd name="T104" fmla="*/ 0 w 269"/>
                  <a:gd name="T105" fmla="*/ 29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9" h="301">
                    <a:moveTo>
                      <a:pt x="0" y="295"/>
                    </a:moveTo>
                    <a:cubicBezTo>
                      <a:pt x="15" y="298"/>
                      <a:pt x="32" y="296"/>
                      <a:pt x="46" y="292"/>
                    </a:cubicBezTo>
                    <a:cubicBezTo>
                      <a:pt x="66" y="285"/>
                      <a:pt x="66" y="285"/>
                      <a:pt x="66" y="285"/>
                    </a:cubicBezTo>
                    <a:cubicBezTo>
                      <a:pt x="85" y="279"/>
                      <a:pt x="103" y="273"/>
                      <a:pt x="120" y="263"/>
                    </a:cubicBezTo>
                    <a:cubicBezTo>
                      <a:pt x="134" y="255"/>
                      <a:pt x="148" y="245"/>
                      <a:pt x="160" y="234"/>
                    </a:cubicBezTo>
                    <a:cubicBezTo>
                      <a:pt x="164" y="231"/>
                      <a:pt x="167" y="227"/>
                      <a:pt x="171" y="224"/>
                    </a:cubicBezTo>
                    <a:cubicBezTo>
                      <a:pt x="177" y="216"/>
                      <a:pt x="184" y="209"/>
                      <a:pt x="192" y="205"/>
                    </a:cubicBezTo>
                    <a:cubicBezTo>
                      <a:pt x="192" y="205"/>
                      <a:pt x="193" y="205"/>
                      <a:pt x="193" y="205"/>
                    </a:cubicBezTo>
                    <a:cubicBezTo>
                      <a:pt x="193" y="205"/>
                      <a:pt x="194" y="205"/>
                      <a:pt x="194" y="206"/>
                    </a:cubicBezTo>
                    <a:cubicBezTo>
                      <a:pt x="197" y="215"/>
                      <a:pt x="197" y="215"/>
                      <a:pt x="197" y="215"/>
                    </a:cubicBezTo>
                    <a:cubicBezTo>
                      <a:pt x="201" y="225"/>
                      <a:pt x="204" y="234"/>
                      <a:pt x="214" y="241"/>
                    </a:cubicBezTo>
                    <a:cubicBezTo>
                      <a:pt x="223" y="249"/>
                      <a:pt x="246" y="258"/>
                      <a:pt x="255" y="248"/>
                    </a:cubicBezTo>
                    <a:cubicBezTo>
                      <a:pt x="266" y="238"/>
                      <a:pt x="252" y="220"/>
                      <a:pt x="243" y="209"/>
                    </a:cubicBezTo>
                    <a:cubicBezTo>
                      <a:pt x="240" y="206"/>
                      <a:pt x="240" y="206"/>
                      <a:pt x="240" y="206"/>
                    </a:cubicBezTo>
                    <a:cubicBezTo>
                      <a:pt x="231" y="193"/>
                      <a:pt x="223" y="182"/>
                      <a:pt x="218" y="171"/>
                    </a:cubicBezTo>
                    <a:cubicBezTo>
                      <a:pt x="213" y="161"/>
                      <a:pt x="213" y="150"/>
                      <a:pt x="213" y="140"/>
                    </a:cubicBezTo>
                    <a:cubicBezTo>
                      <a:pt x="213" y="134"/>
                      <a:pt x="213" y="134"/>
                      <a:pt x="213" y="134"/>
                    </a:cubicBezTo>
                    <a:cubicBezTo>
                      <a:pt x="212" y="118"/>
                      <a:pt x="206" y="102"/>
                      <a:pt x="195" y="90"/>
                    </a:cubicBezTo>
                    <a:cubicBezTo>
                      <a:pt x="175" y="69"/>
                      <a:pt x="151" y="58"/>
                      <a:pt x="120" y="55"/>
                    </a:cubicBezTo>
                    <a:cubicBezTo>
                      <a:pt x="106" y="54"/>
                      <a:pt x="94" y="49"/>
                      <a:pt x="83" y="40"/>
                    </a:cubicBezTo>
                    <a:cubicBezTo>
                      <a:pt x="78" y="35"/>
                      <a:pt x="73" y="30"/>
                      <a:pt x="69" y="23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2"/>
                      <a:pt x="61" y="8"/>
                      <a:pt x="58" y="5"/>
                    </a:cubicBezTo>
                    <a:cubicBezTo>
                      <a:pt x="56" y="3"/>
                      <a:pt x="53" y="3"/>
                      <a:pt x="50" y="4"/>
                    </a:cubicBezTo>
                    <a:cubicBezTo>
                      <a:pt x="43" y="7"/>
                      <a:pt x="36" y="20"/>
                      <a:pt x="35" y="27"/>
                    </a:cubicBezTo>
                    <a:cubicBezTo>
                      <a:pt x="32" y="41"/>
                      <a:pt x="37" y="53"/>
                      <a:pt x="49" y="66"/>
                    </a:cubicBezTo>
                    <a:cubicBezTo>
                      <a:pt x="56" y="72"/>
                      <a:pt x="65" y="79"/>
                      <a:pt x="72" y="79"/>
                    </a:cubicBezTo>
                    <a:cubicBezTo>
                      <a:pt x="73" y="79"/>
                      <a:pt x="73" y="80"/>
                      <a:pt x="73" y="80"/>
                    </a:cubicBezTo>
                    <a:cubicBezTo>
                      <a:pt x="73" y="81"/>
                      <a:pt x="73" y="82"/>
                      <a:pt x="72" y="82"/>
                    </a:cubicBezTo>
                    <a:cubicBezTo>
                      <a:pt x="62" y="82"/>
                      <a:pt x="51" y="71"/>
                      <a:pt x="47" y="67"/>
                    </a:cubicBezTo>
                    <a:cubicBezTo>
                      <a:pt x="34" y="55"/>
                      <a:pt x="30" y="41"/>
                      <a:pt x="32" y="27"/>
                    </a:cubicBezTo>
                    <a:cubicBezTo>
                      <a:pt x="34" y="20"/>
                      <a:pt x="40" y="5"/>
                      <a:pt x="49" y="2"/>
                    </a:cubicBezTo>
                    <a:cubicBezTo>
                      <a:pt x="53" y="0"/>
                      <a:pt x="56" y="1"/>
                      <a:pt x="60" y="3"/>
                    </a:cubicBezTo>
                    <a:cubicBezTo>
                      <a:pt x="63" y="6"/>
                      <a:pt x="65" y="11"/>
                      <a:pt x="67" y="15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5" y="28"/>
                      <a:pt x="80" y="33"/>
                      <a:pt x="85" y="38"/>
                    </a:cubicBezTo>
                    <a:cubicBezTo>
                      <a:pt x="96" y="47"/>
                      <a:pt x="107" y="52"/>
                      <a:pt x="120" y="53"/>
                    </a:cubicBezTo>
                    <a:cubicBezTo>
                      <a:pt x="152" y="55"/>
                      <a:pt x="176" y="67"/>
                      <a:pt x="196" y="88"/>
                    </a:cubicBezTo>
                    <a:cubicBezTo>
                      <a:pt x="208" y="101"/>
                      <a:pt x="215" y="117"/>
                      <a:pt x="215" y="134"/>
                    </a:cubicBezTo>
                    <a:cubicBezTo>
                      <a:pt x="215" y="140"/>
                      <a:pt x="215" y="140"/>
                      <a:pt x="215" y="140"/>
                    </a:cubicBezTo>
                    <a:cubicBezTo>
                      <a:pt x="215" y="150"/>
                      <a:pt x="215" y="160"/>
                      <a:pt x="220" y="170"/>
                    </a:cubicBezTo>
                    <a:cubicBezTo>
                      <a:pt x="226" y="181"/>
                      <a:pt x="233" y="192"/>
                      <a:pt x="242" y="204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54" y="219"/>
                      <a:pt x="269" y="238"/>
                      <a:pt x="257" y="250"/>
                    </a:cubicBezTo>
                    <a:cubicBezTo>
                      <a:pt x="246" y="262"/>
                      <a:pt x="221" y="250"/>
                      <a:pt x="212" y="243"/>
                    </a:cubicBezTo>
                    <a:cubicBezTo>
                      <a:pt x="202" y="235"/>
                      <a:pt x="199" y="226"/>
                      <a:pt x="195" y="216"/>
                    </a:cubicBezTo>
                    <a:cubicBezTo>
                      <a:pt x="195" y="216"/>
                      <a:pt x="193" y="210"/>
                      <a:pt x="192" y="208"/>
                    </a:cubicBezTo>
                    <a:cubicBezTo>
                      <a:pt x="185" y="212"/>
                      <a:pt x="179" y="219"/>
                      <a:pt x="172" y="225"/>
                    </a:cubicBezTo>
                    <a:cubicBezTo>
                      <a:pt x="169" y="229"/>
                      <a:pt x="166" y="233"/>
                      <a:pt x="162" y="236"/>
                    </a:cubicBezTo>
                    <a:cubicBezTo>
                      <a:pt x="149" y="247"/>
                      <a:pt x="136" y="257"/>
                      <a:pt x="122" y="265"/>
                    </a:cubicBezTo>
                    <a:cubicBezTo>
                      <a:pt x="104" y="275"/>
                      <a:pt x="85" y="282"/>
                      <a:pt x="66" y="287"/>
                    </a:cubicBezTo>
                    <a:cubicBezTo>
                      <a:pt x="47" y="294"/>
                      <a:pt x="47" y="294"/>
                      <a:pt x="47" y="294"/>
                    </a:cubicBezTo>
                    <a:cubicBezTo>
                      <a:pt x="33" y="299"/>
                      <a:pt x="16" y="301"/>
                      <a:pt x="0" y="298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6" name="Freeform 503"/>
              <p:cNvSpPr>
                <a:spLocks/>
              </p:cNvSpPr>
              <p:nvPr/>
            </p:nvSpPr>
            <p:spPr bwMode="auto">
              <a:xfrm>
                <a:off x="1132" y="1439"/>
                <a:ext cx="254" cy="236"/>
              </a:xfrm>
              <a:custGeom>
                <a:avLst/>
                <a:gdLst>
                  <a:gd name="T0" fmla="*/ 22 w 93"/>
                  <a:gd name="T1" fmla="*/ 0 h 87"/>
                  <a:gd name="T2" fmla="*/ 22 w 93"/>
                  <a:gd name="T3" fmla="*/ 2 h 87"/>
                  <a:gd name="T4" fmla="*/ 25 w 93"/>
                  <a:gd name="T5" fmla="*/ 66 h 87"/>
                  <a:gd name="T6" fmla="*/ 58 w 93"/>
                  <a:gd name="T7" fmla="*/ 84 h 87"/>
                  <a:gd name="T8" fmla="*/ 80 w 93"/>
                  <a:gd name="T9" fmla="*/ 82 h 87"/>
                  <a:gd name="T10" fmla="*/ 92 w 93"/>
                  <a:gd name="T11" fmla="*/ 80 h 87"/>
                  <a:gd name="T12" fmla="*/ 93 w 93"/>
                  <a:gd name="T13" fmla="*/ 81 h 87"/>
                  <a:gd name="T14" fmla="*/ 92 w 93"/>
                  <a:gd name="T15" fmla="*/ 83 h 87"/>
                  <a:gd name="T16" fmla="*/ 80 w 93"/>
                  <a:gd name="T17" fmla="*/ 85 h 87"/>
                  <a:gd name="T18" fmla="*/ 57 w 93"/>
                  <a:gd name="T19" fmla="*/ 86 h 87"/>
                  <a:gd name="T20" fmla="*/ 23 w 93"/>
                  <a:gd name="T21" fmla="*/ 68 h 87"/>
                  <a:gd name="T22" fmla="*/ 20 w 93"/>
                  <a:gd name="T23" fmla="*/ 1 h 87"/>
                  <a:gd name="T24" fmla="*/ 22 w 93"/>
                  <a:gd name="T2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87">
                    <a:moveTo>
                      <a:pt x="22" y="0"/>
                    </a:moveTo>
                    <a:cubicBezTo>
                      <a:pt x="22" y="1"/>
                      <a:pt x="23" y="2"/>
                      <a:pt x="22" y="2"/>
                    </a:cubicBezTo>
                    <a:cubicBezTo>
                      <a:pt x="11" y="22"/>
                      <a:pt x="3" y="45"/>
                      <a:pt x="25" y="66"/>
                    </a:cubicBezTo>
                    <a:cubicBezTo>
                      <a:pt x="35" y="76"/>
                      <a:pt x="45" y="81"/>
                      <a:pt x="58" y="84"/>
                    </a:cubicBezTo>
                    <a:cubicBezTo>
                      <a:pt x="65" y="85"/>
                      <a:pt x="73" y="83"/>
                      <a:pt x="80" y="82"/>
                    </a:cubicBezTo>
                    <a:cubicBezTo>
                      <a:pt x="84" y="81"/>
                      <a:pt x="88" y="81"/>
                      <a:pt x="92" y="80"/>
                    </a:cubicBezTo>
                    <a:cubicBezTo>
                      <a:pt x="93" y="80"/>
                      <a:pt x="93" y="81"/>
                      <a:pt x="93" y="81"/>
                    </a:cubicBezTo>
                    <a:cubicBezTo>
                      <a:pt x="93" y="82"/>
                      <a:pt x="93" y="83"/>
                      <a:pt x="92" y="83"/>
                    </a:cubicBezTo>
                    <a:cubicBezTo>
                      <a:pt x="88" y="83"/>
                      <a:pt x="84" y="84"/>
                      <a:pt x="80" y="85"/>
                    </a:cubicBezTo>
                    <a:cubicBezTo>
                      <a:pt x="73" y="86"/>
                      <a:pt x="65" y="87"/>
                      <a:pt x="57" y="86"/>
                    </a:cubicBezTo>
                    <a:cubicBezTo>
                      <a:pt x="44" y="84"/>
                      <a:pt x="34" y="78"/>
                      <a:pt x="23" y="68"/>
                    </a:cubicBezTo>
                    <a:cubicBezTo>
                      <a:pt x="0" y="46"/>
                      <a:pt x="9" y="21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7" name="Freeform 504"/>
              <p:cNvSpPr>
                <a:spLocks/>
              </p:cNvSpPr>
              <p:nvPr/>
            </p:nvSpPr>
            <p:spPr bwMode="auto">
              <a:xfrm>
                <a:off x="1386" y="1651"/>
                <a:ext cx="11" cy="19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1 h 7"/>
                  <a:gd name="T4" fmla="*/ 3 w 4"/>
                  <a:gd name="T5" fmla="*/ 1 h 7"/>
                  <a:gd name="T6" fmla="*/ 3 w 4"/>
                  <a:gd name="T7" fmla="*/ 1 h 7"/>
                  <a:gd name="T8" fmla="*/ 4 w 4"/>
                  <a:gd name="T9" fmla="*/ 2 h 7"/>
                  <a:gd name="T10" fmla="*/ 3 w 4"/>
                  <a:gd name="T11" fmla="*/ 5 h 7"/>
                  <a:gd name="T12" fmla="*/ 3 w 4"/>
                  <a:gd name="T13" fmla="*/ 6 h 7"/>
                  <a:gd name="T14" fmla="*/ 3 w 4"/>
                  <a:gd name="T15" fmla="*/ 6 h 7"/>
                  <a:gd name="T16" fmla="*/ 3 w 4"/>
                  <a:gd name="T17" fmla="*/ 6 h 7"/>
                  <a:gd name="T18" fmla="*/ 3 w 4"/>
                  <a:gd name="T19" fmla="*/ 6 h 7"/>
                  <a:gd name="T20" fmla="*/ 2 w 4"/>
                  <a:gd name="T21" fmla="*/ 7 h 7"/>
                  <a:gd name="T22" fmla="*/ 0 w 4"/>
                  <a:gd name="T23" fmla="*/ 6 h 7"/>
                  <a:gd name="T24" fmla="*/ 1 w 4"/>
                  <a:gd name="T25" fmla="*/ 5 h 7"/>
                  <a:gd name="T26" fmla="*/ 0 w 4"/>
                  <a:gd name="T27" fmla="*/ 1 h 7"/>
                  <a:gd name="T28" fmla="*/ 0 w 4"/>
                  <a:gd name="T29" fmla="*/ 1 h 7"/>
                  <a:gd name="T30" fmla="*/ 0 w 4"/>
                  <a:gd name="T31" fmla="*/ 1 h 7"/>
                  <a:gd name="T32" fmla="*/ 1 w 4"/>
                  <a:gd name="T33" fmla="*/ 0 h 7"/>
                  <a:gd name="T34" fmla="*/ 3 w 4"/>
                  <a:gd name="T3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8" name="Freeform 505"/>
              <p:cNvSpPr>
                <a:spLocks/>
              </p:cNvSpPr>
              <p:nvPr/>
            </p:nvSpPr>
            <p:spPr bwMode="auto">
              <a:xfrm>
                <a:off x="1184" y="1558"/>
                <a:ext cx="85" cy="55"/>
              </a:xfrm>
              <a:custGeom>
                <a:avLst/>
                <a:gdLst>
                  <a:gd name="T0" fmla="*/ 31 w 31"/>
                  <a:gd name="T1" fmla="*/ 1 h 20"/>
                  <a:gd name="T2" fmla="*/ 30 w 31"/>
                  <a:gd name="T3" fmla="*/ 3 h 20"/>
                  <a:gd name="T4" fmla="*/ 23 w 31"/>
                  <a:gd name="T5" fmla="*/ 7 h 20"/>
                  <a:gd name="T6" fmla="*/ 3 w 31"/>
                  <a:gd name="T7" fmla="*/ 19 h 20"/>
                  <a:gd name="T8" fmla="*/ 1 w 31"/>
                  <a:gd name="T9" fmla="*/ 19 h 20"/>
                  <a:gd name="T10" fmla="*/ 1 w 31"/>
                  <a:gd name="T11" fmla="*/ 17 h 20"/>
                  <a:gd name="T12" fmla="*/ 22 w 31"/>
                  <a:gd name="T13" fmla="*/ 4 h 20"/>
                  <a:gd name="T14" fmla="*/ 29 w 31"/>
                  <a:gd name="T15" fmla="*/ 1 h 20"/>
                  <a:gd name="T16" fmla="*/ 31 w 31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0">
                    <a:moveTo>
                      <a:pt x="31" y="1"/>
                    </a:moveTo>
                    <a:cubicBezTo>
                      <a:pt x="31" y="2"/>
                      <a:pt x="31" y="3"/>
                      <a:pt x="30" y="3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6" y="11"/>
                      <a:pt x="7" y="15"/>
                      <a:pt x="3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0" y="18"/>
                      <a:pt x="1" y="18"/>
                      <a:pt x="1" y="17"/>
                    </a:cubicBezTo>
                    <a:cubicBezTo>
                      <a:pt x="6" y="13"/>
                      <a:pt x="15" y="9"/>
                      <a:pt x="22" y="4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0" y="0"/>
                      <a:pt x="30" y="1"/>
                      <a:pt x="3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9" name="Freeform 506"/>
              <p:cNvSpPr>
                <a:spLocks/>
              </p:cNvSpPr>
              <p:nvPr/>
            </p:nvSpPr>
            <p:spPr bwMode="auto">
              <a:xfrm>
                <a:off x="1260" y="1515"/>
                <a:ext cx="55" cy="63"/>
              </a:xfrm>
              <a:custGeom>
                <a:avLst/>
                <a:gdLst>
                  <a:gd name="T0" fmla="*/ 1 w 20"/>
                  <a:gd name="T1" fmla="*/ 19 h 23"/>
                  <a:gd name="T2" fmla="*/ 20 w 20"/>
                  <a:gd name="T3" fmla="*/ 22 h 23"/>
                  <a:gd name="T4" fmla="*/ 5 w 20"/>
                  <a:gd name="T5" fmla="*/ 0 h 23"/>
                  <a:gd name="T6" fmla="*/ 2 w 20"/>
                  <a:gd name="T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" y="19"/>
                    </a:moveTo>
                    <a:cubicBezTo>
                      <a:pt x="8" y="19"/>
                      <a:pt x="14" y="23"/>
                      <a:pt x="20" y="22"/>
                    </a:cubicBezTo>
                    <a:cubicBezTo>
                      <a:pt x="16" y="15"/>
                      <a:pt x="10" y="7"/>
                      <a:pt x="5" y="0"/>
                    </a:cubicBezTo>
                    <a:cubicBezTo>
                      <a:pt x="0" y="2"/>
                      <a:pt x="1" y="14"/>
                      <a:pt x="2" y="19"/>
                    </a:cubicBezTo>
                  </a:path>
                </a:pathLst>
              </a:custGeom>
              <a:solidFill>
                <a:srgbClr val="937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0" name="Freeform 507"/>
              <p:cNvSpPr>
                <a:spLocks noEditPoints="1"/>
              </p:cNvSpPr>
              <p:nvPr/>
            </p:nvSpPr>
            <p:spPr bwMode="auto">
              <a:xfrm>
                <a:off x="1258" y="1510"/>
                <a:ext cx="62" cy="70"/>
              </a:xfrm>
              <a:custGeom>
                <a:avLst/>
                <a:gdLst>
                  <a:gd name="T0" fmla="*/ 6 w 23"/>
                  <a:gd name="T1" fmla="*/ 1 h 26"/>
                  <a:gd name="T2" fmla="*/ 2 w 23"/>
                  <a:gd name="T3" fmla="*/ 6 h 26"/>
                  <a:gd name="T4" fmla="*/ 2 w 23"/>
                  <a:gd name="T5" fmla="*/ 20 h 26"/>
                  <a:gd name="T6" fmla="*/ 1 w 23"/>
                  <a:gd name="T7" fmla="*/ 20 h 26"/>
                  <a:gd name="T8" fmla="*/ 1 w 23"/>
                  <a:gd name="T9" fmla="*/ 21 h 26"/>
                  <a:gd name="T10" fmla="*/ 2 w 23"/>
                  <a:gd name="T11" fmla="*/ 22 h 26"/>
                  <a:gd name="T12" fmla="*/ 3 w 23"/>
                  <a:gd name="T13" fmla="*/ 22 h 26"/>
                  <a:gd name="T14" fmla="*/ 3 w 23"/>
                  <a:gd name="T15" fmla="*/ 22 h 26"/>
                  <a:gd name="T16" fmla="*/ 10 w 23"/>
                  <a:gd name="T17" fmla="*/ 24 h 26"/>
                  <a:gd name="T18" fmla="*/ 22 w 23"/>
                  <a:gd name="T19" fmla="*/ 25 h 26"/>
                  <a:gd name="T20" fmla="*/ 23 w 23"/>
                  <a:gd name="T21" fmla="*/ 25 h 26"/>
                  <a:gd name="T22" fmla="*/ 23 w 23"/>
                  <a:gd name="T23" fmla="*/ 23 h 26"/>
                  <a:gd name="T24" fmla="*/ 12 w 23"/>
                  <a:gd name="T25" fmla="*/ 7 h 26"/>
                  <a:gd name="T26" fmla="*/ 7 w 23"/>
                  <a:gd name="T27" fmla="*/ 1 h 26"/>
                  <a:gd name="T28" fmla="*/ 6 w 23"/>
                  <a:gd name="T29" fmla="*/ 1 h 26"/>
                  <a:gd name="T30" fmla="*/ 19 w 23"/>
                  <a:gd name="T31" fmla="*/ 23 h 26"/>
                  <a:gd name="T32" fmla="*/ 11 w 23"/>
                  <a:gd name="T33" fmla="*/ 21 h 26"/>
                  <a:gd name="T34" fmla="*/ 4 w 23"/>
                  <a:gd name="T35" fmla="*/ 20 h 26"/>
                  <a:gd name="T36" fmla="*/ 4 w 23"/>
                  <a:gd name="T37" fmla="*/ 6 h 26"/>
                  <a:gd name="T38" fmla="*/ 6 w 23"/>
                  <a:gd name="T39" fmla="*/ 3 h 26"/>
                  <a:gd name="T40" fmla="*/ 10 w 23"/>
                  <a:gd name="T41" fmla="*/ 9 h 26"/>
                  <a:gd name="T42" fmla="*/ 19 w 23"/>
                  <a:gd name="T43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6">
                    <a:moveTo>
                      <a:pt x="6" y="1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0" y="10"/>
                      <a:pt x="1" y="16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2" y="22"/>
                      <a:pt x="2" y="22"/>
                    </a:cubicBezTo>
                    <a:cubicBezTo>
                      <a:pt x="2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2"/>
                      <a:pt x="8" y="23"/>
                      <a:pt x="10" y="24"/>
                    </a:cubicBezTo>
                    <a:cubicBezTo>
                      <a:pt x="14" y="25"/>
                      <a:pt x="18" y="26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19" y="18"/>
                      <a:pt x="15" y="13"/>
                      <a:pt x="12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1"/>
                    </a:cubicBezTo>
                    <a:close/>
                    <a:moveTo>
                      <a:pt x="19" y="23"/>
                    </a:moveTo>
                    <a:cubicBezTo>
                      <a:pt x="16" y="23"/>
                      <a:pt x="14" y="22"/>
                      <a:pt x="11" y="21"/>
                    </a:cubicBezTo>
                    <a:cubicBezTo>
                      <a:pt x="9" y="21"/>
                      <a:pt x="7" y="20"/>
                      <a:pt x="4" y="20"/>
                    </a:cubicBezTo>
                    <a:cubicBezTo>
                      <a:pt x="3" y="13"/>
                      <a:pt x="4" y="9"/>
                      <a:pt x="4" y="6"/>
                    </a:cubicBezTo>
                    <a:cubicBezTo>
                      <a:pt x="5" y="5"/>
                      <a:pt x="5" y="4"/>
                      <a:pt x="6" y="3"/>
                    </a:cubicBezTo>
                    <a:cubicBezTo>
                      <a:pt x="7" y="5"/>
                      <a:pt x="10" y="9"/>
                      <a:pt x="10" y="9"/>
                    </a:cubicBezTo>
                    <a:cubicBezTo>
                      <a:pt x="13" y="13"/>
                      <a:pt x="16" y="18"/>
                      <a:pt x="19" y="2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1" name="Freeform 508"/>
              <p:cNvSpPr>
                <a:spLocks/>
              </p:cNvSpPr>
              <p:nvPr/>
            </p:nvSpPr>
            <p:spPr bwMode="auto">
              <a:xfrm>
                <a:off x="1745" y="1390"/>
                <a:ext cx="41" cy="46"/>
              </a:xfrm>
              <a:custGeom>
                <a:avLst/>
                <a:gdLst>
                  <a:gd name="T0" fmla="*/ 12 w 15"/>
                  <a:gd name="T1" fmla="*/ 6 h 17"/>
                  <a:gd name="T2" fmla="*/ 13 w 15"/>
                  <a:gd name="T3" fmla="*/ 16 h 17"/>
                  <a:gd name="T4" fmla="*/ 11 w 15"/>
                  <a:gd name="T5" fmla="*/ 16 h 17"/>
                  <a:gd name="T6" fmla="*/ 11 w 15"/>
                  <a:gd name="T7" fmla="*/ 15 h 17"/>
                  <a:gd name="T8" fmla="*/ 10 w 15"/>
                  <a:gd name="T9" fmla="*/ 7 h 17"/>
                  <a:gd name="T10" fmla="*/ 2 w 15"/>
                  <a:gd name="T11" fmla="*/ 3 h 17"/>
                  <a:gd name="T12" fmla="*/ 0 w 15"/>
                  <a:gd name="T13" fmla="*/ 2 h 17"/>
                  <a:gd name="T14" fmla="*/ 2 w 15"/>
                  <a:gd name="T15" fmla="*/ 1 h 17"/>
                  <a:gd name="T16" fmla="*/ 12 w 15"/>
                  <a:gd name="T1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5" y="9"/>
                      <a:pt x="15" y="13"/>
                      <a:pt x="13" y="16"/>
                    </a:cubicBezTo>
                    <a:cubicBezTo>
                      <a:pt x="13" y="16"/>
                      <a:pt x="12" y="17"/>
                      <a:pt x="11" y="16"/>
                    </a:cubicBezTo>
                    <a:cubicBezTo>
                      <a:pt x="11" y="16"/>
                      <a:pt x="10" y="15"/>
                      <a:pt x="11" y="15"/>
                    </a:cubicBezTo>
                    <a:cubicBezTo>
                      <a:pt x="13" y="11"/>
                      <a:pt x="11" y="8"/>
                      <a:pt x="10" y="7"/>
                    </a:cubicBezTo>
                    <a:cubicBezTo>
                      <a:pt x="8" y="4"/>
                      <a:pt x="5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0"/>
                      <a:pt x="10" y="2"/>
                      <a:pt x="12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2" name="Freeform 509"/>
              <p:cNvSpPr>
                <a:spLocks/>
              </p:cNvSpPr>
              <p:nvPr/>
            </p:nvSpPr>
            <p:spPr bwMode="auto">
              <a:xfrm>
                <a:off x="1554" y="1180"/>
                <a:ext cx="36" cy="41"/>
              </a:xfrm>
              <a:custGeom>
                <a:avLst/>
                <a:gdLst>
                  <a:gd name="T0" fmla="*/ 11 w 13"/>
                  <a:gd name="T1" fmla="*/ 7 h 15"/>
                  <a:gd name="T2" fmla="*/ 12 w 13"/>
                  <a:gd name="T3" fmla="*/ 14 h 15"/>
                  <a:gd name="T4" fmla="*/ 10 w 13"/>
                  <a:gd name="T5" fmla="*/ 15 h 15"/>
                  <a:gd name="T6" fmla="*/ 9 w 13"/>
                  <a:gd name="T7" fmla="*/ 13 h 15"/>
                  <a:gd name="T8" fmla="*/ 9 w 13"/>
                  <a:gd name="T9" fmla="*/ 8 h 15"/>
                  <a:gd name="T10" fmla="*/ 2 w 13"/>
                  <a:gd name="T11" fmla="*/ 3 h 15"/>
                  <a:gd name="T12" fmla="*/ 1 w 13"/>
                  <a:gd name="T13" fmla="*/ 2 h 15"/>
                  <a:gd name="T14" fmla="*/ 2 w 13"/>
                  <a:gd name="T15" fmla="*/ 1 h 15"/>
                  <a:gd name="T16" fmla="*/ 11 w 13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11" y="7"/>
                    </a:moveTo>
                    <a:cubicBezTo>
                      <a:pt x="13" y="9"/>
                      <a:pt x="13" y="12"/>
                      <a:pt x="12" y="14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1"/>
                      <a:pt x="10" y="10"/>
                      <a:pt x="9" y="8"/>
                    </a:cubicBezTo>
                    <a:cubicBezTo>
                      <a:pt x="8" y="5"/>
                      <a:pt x="5" y="3"/>
                      <a:pt x="2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6" y="1"/>
                      <a:pt x="10" y="3"/>
                      <a:pt x="1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3" name="Freeform 510"/>
              <p:cNvSpPr>
                <a:spLocks/>
              </p:cNvSpPr>
              <p:nvPr/>
            </p:nvSpPr>
            <p:spPr bwMode="auto">
              <a:xfrm>
                <a:off x="1914" y="1178"/>
                <a:ext cx="220" cy="133"/>
              </a:xfrm>
              <a:custGeom>
                <a:avLst/>
                <a:gdLst>
                  <a:gd name="T0" fmla="*/ 77 w 81"/>
                  <a:gd name="T1" fmla="*/ 4 h 49"/>
                  <a:gd name="T2" fmla="*/ 74 w 81"/>
                  <a:gd name="T3" fmla="*/ 19 h 49"/>
                  <a:gd name="T4" fmla="*/ 62 w 81"/>
                  <a:gd name="T5" fmla="*/ 23 h 49"/>
                  <a:gd name="T6" fmla="*/ 58 w 81"/>
                  <a:gd name="T7" fmla="*/ 22 h 49"/>
                  <a:gd name="T8" fmla="*/ 40 w 81"/>
                  <a:gd name="T9" fmla="*/ 29 h 49"/>
                  <a:gd name="T10" fmla="*/ 34 w 81"/>
                  <a:gd name="T11" fmla="*/ 33 h 49"/>
                  <a:gd name="T12" fmla="*/ 25 w 81"/>
                  <a:gd name="T13" fmla="*/ 37 h 49"/>
                  <a:gd name="T14" fmla="*/ 2 w 81"/>
                  <a:gd name="T15" fmla="*/ 49 h 49"/>
                  <a:gd name="T16" fmla="*/ 0 w 81"/>
                  <a:gd name="T17" fmla="*/ 48 h 49"/>
                  <a:gd name="T18" fmla="*/ 1 w 81"/>
                  <a:gd name="T19" fmla="*/ 47 h 49"/>
                  <a:gd name="T20" fmla="*/ 24 w 81"/>
                  <a:gd name="T21" fmla="*/ 35 h 49"/>
                  <a:gd name="T22" fmla="*/ 33 w 81"/>
                  <a:gd name="T23" fmla="*/ 31 h 49"/>
                  <a:gd name="T24" fmla="*/ 39 w 81"/>
                  <a:gd name="T25" fmla="*/ 27 h 49"/>
                  <a:gd name="T26" fmla="*/ 58 w 81"/>
                  <a:gd name="T27" fmla="*/ 20 h 49"/>
                  <a:gd name="T28" fmla="*/ 63 w 81"/>
                  <a:gd name="T29" fmla="*/ 20 h 49"/>
                  <a:gd name="T30" fmla="*/ 72 w 81"/>
                  <a:gd name="T31" fmla="*/ 17 h 49"/>
                  <a:gd name="T32" fmla="*/ 75 w 81"/>
                  <a:gd name="T33" fmla="*/ 5 h 49"/>
                  <a:gd name="T34" fmla="*/ 69 w 81"/>
                  <a:gd name="T35" fmla="*/ 2 h 49"/>
                  <a:gd name="T36" fmla="*/ 54 w 81"/>
                  <a:gd name="T37" fmla="*/ 16 h 49"/>
                  <a:gd name="T38" fmla="*/ 53 w 81"/>
                  <a:gd name="T39" fmla="*/ 17 h 49"/>
                  <a:gd name="T40" fmla="*/ 33 w 81"/>
                  <a:gd name="T41" fmla="*/ 22 h 49"/>
                  <a:gd name="T42" fmla="*/ 26 w 81"/>
                  <a:gd name="T43" fmla="*/ 24 h 49"/>
                  <a:gd name="T44" fmla="*/ 22 w 81"/>
                  <a:gd name="T45" fmla="*/ 25 h 49"/>
                  <a:gd name="T46" fmla="*/ 2 w 81"/>
                  <a:gd name="T47" fmla="*/ 32 h 49"/>
                  <a:gd name="T48" fmla="*/ 0 w 81"/>
                  <a:gd name="T49" fmla="*/ 31 h 49"/>
                  <a:gd name="T50" fmla="*/ 0 w 81"/>
                  <a:gd name="T51" fmla="*/ 30 h 49"/>
                  <a:gd name="T52" fmla="*/ 1 w 81"/>
                  <a:gd name="T53" fmla="*/ 29 h 49"/>
                  <a:gd name="T54" fmla="*/ 21 w 81"/>
                  <a:gd name="T55" fmla="*/ 23 h 49"/>
                  <a:gd name="T56" fmla="*/ 25 w 81"/>
                  <a:gd name="T57" fmla="*/ 21 h 49"/>
                  <a:gd name="T58" fmla="*/ 32 w 81"/>
                  <a:gd name="T59" fmla="*/ 19 h 49"/>
                  <a:gd name="T60" fmla="*/ 52 w 81"/>
                  <a:gd name="T61" fmla="*/ 14 h 49"/>
                  <a:gd name="T62" fmla="*/ 69 w 81"/>
                  <a:gd name="T63" fmla="*/ 0 h 49"/>
                  <a:gd name="T64" fmla="*/ 77 w 81"/>
                  <a:gd name="T65" fmla="*/ 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1" h="49">
                    <a:moveTo>
                      <a:pt x="77" y="4"/>
                    </a:moveTo>
                    <a:cubicBezTo>
                      <a:pt x="81" y="9"/>
                      <a:pt x="78" y="15"/>
                      <a:pt x="74" y="19"/>
                    </a:cubicBezTo>
                    <a:cubicBezTo>
                      <a:pt x="69" y="24"/>
                      <a:pt x="66" y="23"/>
                      <a:pt x="62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4" y="22"/>
                      <a:pt x="46" y="26"/>
                      <a:pt x="40" y="29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17" y="40"/>
                      <a:pt x="9" y="44"/>
                      <a:pt x="2" y="49"/>
                    </a:cubicBezTo>
                    <a:cubicBezTo>
                      <a:pt x="2" y="49"/>
                      <a:pt x="1" y="49"/>
                      <a:pt x="0" y="48"/>
                    </a:cubicBezTo>
                    <a:cubicBezTo>
                      <a:pt x="0" y="48"/>
                      <a:pt x="0" y="47"/>
                      <a:pt x="1" y="47"/>
                    </a:cubicBezTo>
                    <a:cubicBezTo>
                      <a:pt x="8" y="42"/>
                      <a:pt x="16" y="38"/>
                      <a:pt x="24" y="35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6" y="24"/>
                      <a:pt x="53" y="20"/>
                      <a:pt x="58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7" y="21"/>
                      <a:pt x="69" y="21"/>
                      <a:pt x="72" y="17"/>
                    </a:cubicBezTo>
                    <a:cubicBezTo>
                      <a:pt x="74" y="16"/>
                      <a:pt x="79" y="10"/>
                      <a:pt x="75" y="5"/>
                    </a:cubicBezTo>
                    <a:cubicBezTo>
                      <a:pt x="73" y="3"/>
                      <a:pt x="71" y="2"/>
                      <a:pt x="69" y="2"/>
                    </a:cubicBezTo>
                    <a:cubicBezTo>
                      <a:pt x="64" y="3"/>
                      <a:pt x="58" y="10"/>
                      <a:pt x="54" y="16"/>
                    </a:cubicBezTo>
                    <a:cubicBezTo>
                      <a:pt x="54" y="17"/>
                      <a:pt x="54" y="17"/>
                      <a:pt x="53" y="17"/>
                    </a:cubicBezTo>
                    <a:cubicBezTo>
                      <a:pt x="47" y="17"/>
                      <a:pt x="40" y="19"/>
                      <a:pt x="33" y="2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5" y="27"/>
                      <a:pt x="8" y="29"/>
                      <a:pt x="2" y="32"/>
                    </a:cubicBezTo>
                    <a:cubicBezTo>
                      <a:pt x="1" y="32"/>
                      <a:pt x="0" y="32"/>
                      <a:pt x="0" y="31"/>
                    </a:cubicBezTo>
                    <a:cubicBezTo>
                      <a:pt x="0" y="31"/>
                      <a:pt x="0" y="31"/>
                      <a:pt x="0" y="30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7" y="26"/>
                      <a:pt x="14" y="25"/>
                      <a:pt x="21" y="2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32" y="19"/>
                      <a:pt x="32" y="19"/>
                    </a:cubicBezTo>
                    <a:cubicBezTo>
                      <a:pt x="39" y="17"/>
                      <a:pt x="46" y="15"/>
                      <a:pt x="52" y="14"/>
                    </a:cubicBezTo>
                    <a:cubicBezTo>
                      <a:pt x="55" y="11"/>
                      <a:pt x="61" y="0"/>
                      <a:pt x="69" y="0"/>
                    </a:cubicBezTo>
                    <a:cubicBezTo>
                      <a:pt x="72" y="0"/>
                      <a:pt x="74" y="1"/>
                      <a:pt x="77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4" name="Freeform 511"/>
              <p:cNvSpPr>
                <a:spLocks/>
              </p:cNvSpPr>
              <p:nvPr/>
            </p:nvSpPr>
            <p:spPr bwMode="auto">
              <a:xfrm>
                <a:off x="1797" y="960"/>
                <a:ext cx="171" cy="177"/>
              </a:xfrm>
              <a:custGeom>
                <a:avLst/>
                <a:gdLst>
                  <a:gd name="T0" fmla="*/ 61 w 63"/>
                  <a:gd name="T1" fmla="*/ 5 h 65"/>
                  <a:gd name="T2" fmla="*/ 60 w 63"/>
                  <a:gd name="T3" fmla="*/ 15 h 65"/>
                  <a:gd name="T4" fmla="*/ 51 w 63"/>
                  <a:gd name="T5" fmla="*/ 20 h 65"/>
                  <a:gd name="T6" fmla="*/ 47 w 63"/>
                  <a:gd name="T7" fmla="*/ 22 h 65"/>
                  <a:gd name="T8" fmla="*/ 40 w 63"/>
                  <a:gd name="T9" fmla="*/ 29 h 65"/>
                  <a:gd name="T10" fmla="*/ 38 w 63"/>
                  <a:gd name="T11" fmla="*/ 32 h 65"/>
                  <a:gd name="T12" fmla="*/ 32 w 63"/>
                  <a:gd name="T13" fmla="*/ 41 h 65"/>
                  <a:gd name="T14" fmla="*/ 10 w 63"/>
                  <a:gd name="T15" fmla="*/ 65 h 65"/>
                  <a:gd name="T16" fmla="*/ 9 w 63"/>
                  <a:gd name="T17" fmla="*/ 63 h 65"/>
                  <a:gd name="T18" fmla="*/ 11 w 63"/>
                  <a:gd name="T19" fmla="*/ 62 h 65"/>
                  <a:gd name="T20" fmla="*/ 29 w 63"/>
                  <a:gd name="T21" fmla="*/ 39 h 65"/>
                  <a:gd name="T22" fmla="*/ 36 w 63"/>
                  <a:gd name="T23" fmla="*/ 31 h 65"/>
                  <a:gd name="T24" fmla="*/ 38 w 63"/>
                  <a:gd name="T25" fmla="*/ 27 h 65"/>
                  <a:gd name="T26" fmla="*/ 45 w 63"/>
                  <a:gd name="T27" fmla="*/ 20 h 65"/>
                  <a:gd name="T28" fmla="*/ 50 w 63"/>
                  <a:gd name="T29" fmla="*/ 17 h 65"/>
                  <a:gd name="T30" fmla="*/ 58 w 63"/>
                  <a:gd name="T31" fmla="*/ 13 h 65"/>
                  <a:gd name="T32" fmla="*/ 59 w 63"/>
                  <a:gd name="T33" fmla="*/ 6 h 65"/>
                  <a:gd name="T34" fmla="*/ 51 w 63"/>
                  <a:gd name="T35" fmla="*/ 3 h 65"/>
                  <a:gd name="T36" fmla="*/ 43 w 63"/>
                  <a:gd name="T37" fmla="*/ 9 h 65"/>
                  <a:gd name="T38" fmla="*/ 41 w 63"/>
                  <a:gd name="T39" fmla="*/ 14 h 65"/>
                  <a:gd name="T40" fmla="*/ 38 w 63"/>
                  <a:gd name="T41" fmla="*/ 22 h 65"/>
                  <a:gd name="T42" fmla="*/ 29 w 63"/>
                  <a:gd name="T43" fmla="*/ 32 h 65"/>
                  <a:gd name="T44" fmla="*/ 25 w 63"/>
                  <a:gd name="T45" fmla="*/ 36 h 65"/>
                  <a:gd name="T46" fmla="*/ 21 w 63"/>
                  <a:gd name="T47" fmla="*/ 40 h 65"/>
                  <a:gd name="T48" fmla="*/ 2 w 63"/>
                  <a:gd name="T49" fmla="*/ 57 h 65"/>
                  <a:gd name="T50" fmla="*/ 1 w 63"/>
                  <a:gd name="T51" fmla="*/ 57 h 65"/>
                  <a:gd name="T52" fmla="*/ 1 w 63"/>
                  <a:gd name="T53" fmla="*/ 55 h 65"/>
                  <a:gd name="T54" fmla="*/ 19 w 63"/>
                  <a:gd name="T55" fmla="*/ 39 h 65"/>
                  <a:gd name="T56" fmla="*/ 23 w 63"/>
                  <a:gd name="T57" fmla="*/ 35 h 65"/>
                  <a:gd name="T58" fmla="*/ 27 w 63"/>
                  <a:gd name="T59" fmla="*/ 30 h 65"/>
                  <a:gd name="T60" fmla="*/ 36 w 63"/>
                  <a:gd name="T61" fmla="*/ 21 h 65"/>
                  <a:gd name="T62" fmla="*/ 39 w 63"/>
                  <a:gd name="T63" fmla="*/ 14 h 65"/>
                  <a:gd name="T64" fmla="*/ 40 w 63"/>
                  <a:gd name="T65" fmla="*/ 8 h 65"/>
                  <a:gd name="T66" fmla="*/ 51 w 63"/>
                  <a:gd name="T67" fmla="*/ 0 h 65"/>
                  <a:gd name="T68" fmla="*/ 61 w 63"/>
                  <a:gd name="T69" fmla="*/ 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65">
                    <a:moveTo>
                      <a:pt x="61" y="5"/>
                    </a:moveTo>
                    <a:cubicBezTo>
                      <a:pt x="62" y="6"/>
                      <a:pt x="63" y="10"/>
                      <a:pt x="60" y="15"/>
                    </a:cubicBezTo>
                    <a:cubicBezTo>
                      <a:pt x="58" y="18"/>
                      <a:pt x="54" y="19"/>
                      <a:pt x="51" y="20"/>
                    </a:cubicBezTo>
                    <a:cubicBezTo>
                      <a:pt x="50" y="20"/>
                      <a:pt x="48" y="21"/>
                      <a:pt x="47" y="22"/>
                    </a:cubicBezTo>
                    <a:cubicBezTo>
                      <a:pt x="44" y="23"/>
                      <a:pt x="42" y="26"/>
                      <a:pt x="40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0" y="57"/>
                      <a:pt x="14" y="65"/>
                      <a:pt x="10" y="65"/>
                    </a:cubicBezTo>
                    <a:cubicBezTo>
                      <a:pt x="10" y="65"/>
                      <a:pt x="9" y="64"/>
                      <a:pt x="9" y="63"/>
                    </a:cubicBezTo>
                    <a:cubicBezTo>
                      <a:pt x="9" y="63"/>
                      <a:pt x="10" y="62"/>
                      <a:pt x="11" y="62"/>
                    </a:cubicBezTo>
                    <a:cubicBezTo>
                      <a:pt x="14" y="62"/>
                      <a:pt x="24" y="47"/>
                      <a:pt x="29" y="39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0" y="24"/>
                      <a:pt x="42" y="21"/>
                      <a:pt x="45" y="20"/>
                    </a:cubicBezTo>
                    <a:cubicBezTo>
                      <a:pt x="47" y="19"/>
                      <a:pt x="49" y="18"/>
                      <a:pt x="50" y="17"/>
                    </a:cubicBezTo>
                    <a:cubicBezTo>
                      <a:pt x="53" y="16"/>
                      <a:pt x="56" y="15"/>
                      <a:pt x="58" y="13"/>
                    </a:cubicBezTo>
                    <a:cubicBezTo>
                      <a:pt x="59" y="11"/>
                      <a:pt x="60" y="8"/>
                      <a:pt x="59" y="6"/>
                    </a:cubicBezTo>
                    <a:cubicBezTo>
                      <a:pt x="57" y="4"/>
                      <a:pt x="54" y="2"/>
                      <a:pt x="51" y="3"/>
                    </a:cubicBezTo>
                    <a:cubicBezTo>
                      <a:pt x="47" y="3"/>
                      <a:pt x="44" y="5"/>
                      <a:pt x="43" y="9"/>
                    </a:cubicBezTo>
                    <a:cubicBezTo>
                      <a:pt x="42" y="11"/>
                      <a:pt x="41" y="13"/>
                      <a:pt x="41" y="14"/>
                    </a:cubicBezTo>
                    <a:cubicBezTo>
                      <a:pt x="41" y="17"/>
                      <a:pt x="40" y="19"/>
                      <a:pt x="38" y="22"/>
                    </a:cubicBezTo>
                    <a:cubicBezTo>
                      <a:pt x="35" y="26"/>
                      <a:pt x="32" y="29"/>
                      <a:pt x="29" y="3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5" y="47"/>
                      <a:pt x="8" y="54"/>
                      <a:pt x="2" y="57"/>
                    </a:cubicBezTo>
                    <a:cubicBezTo>
                      <a:pt x="2" y="58"/>
                      <a:pt x="1" y="58"/>
                      <a:pt x="1" y="57"/>
                    </a:cubicBezTo>
                    <a:cubicBezTo>
                      <a:pt x="0" y="56"/>
                      <a:pt x="1" y="56"/>
                      <a:pt x="1" y="55"/>
                    </a:cubicBezTo>
                    <a:cubicBezTo>
                      <a:pt x="7" y="52"/>
                      <a:pt x="14" y="45"/>
                      <a:pt x="19" y="39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0" y="27"/>
                      <a:pt x="33" y="24"/>
                      <a:pt x="36" y="21"/>
                    </a:cubicBezTo>
                    <a:cubicBezTo>
                      <a:pt x="38" y="18"/>
                      <a:pt x="38" y="16"/>
                      <a:pt x="39" y="14"/>
                    </a:cubicBezTo>
                    <a:cubicBezTo>
                      <a:pt x="39" y="12"/>
                      <a:pt x="39" y="10"/>
                      <a:pt x="40" y="8"/>
                    </a:cubicBezTo>
                    <a:cubicBezTo>
                      <a:pt x="42" y="3"/>
                      <a:pt x="46" y="0"/>
                      <a:pt x="51" y="0"/>
                    </a:cubicBezTo>
                    <a:cubicBezTo>
                      <a:pt x="55" y="0"/>
                      <a:pt x="59" y="2"/>
                      <a:pt x="6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5" name="Freeform 512"/>
              <p:cNvSpPr>
                <a:spLocks/>
              </p:cNvSpPr>
              <p:nvPr/>
            </p:nvSpPr>
            <p:spPr bwMode="auto">
              <a:xfrm>
                <a:off x="1568" y="1510"/>
                <a:ext cx="106" cy="130"/>
              </a:xfrm>
              <a:custGeom>
                <a:avLst/>
                <a:gdLst>
                  <a:gd name="T0" fmla="*/ 20 w 39"/>
                  <a:gd name="T1" fmla="*/ 7 h 48"/>
                  <a:gd name="T2" fmla="*/ 38 w 39"/>
                  <a:gd name="T3" fmla="*/ 34 h 48"/>
                  <a:gd name="T4" fmla="*/ 18 w 39"/>
                  <a:gd name="T5" fmla="*/ 37 h 48"/>
                  <a:gd name="T6" fmla="*/ 1 w 39"/>
                  <a:gd name="T7" fmla="*/ 9 h 48"/>
                  <a:gd name="T8" fmla="*/ 11 w 39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8">
                    <a:moveTo>
                      <a:pt x="20" y="7"/>
                    </a:moveTo>
                    <a:cubicBezTo>
                      <a:pt x="29" y="9"/>
                      <a:pt x="37" y="26"/>
                      <a:pt x="38" y="34"/>
                    </a:cubicBezTo>
                    <a:cubicBezTo>
                      <a:pt x="39" y="48"/>
                      <a:pt x="24" y="43"/>
                      <a:pt x="18" y="37"/>
                    </a:cubicBezTo>
                    <a:cubicBezTo>
                      <a:pt x="12" y="31"/>
                      <a:pt x="0" y="18"/>
                      <a:pt x="1" y="9"/>
                    </a:cubicBezTo>
                    <a:cubicBezTo>
                      <a:pt x="2" y="4"/>
                      <a:pt x="6" y="0"/>
                      <a:pt x="11" y="2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6" name="Freeform 513"/>
              <p:cNvSpPr>
                <a:spLocks/>
              </p:cNvSpPr>
              <p:nvPr/>
            </p:nvSpPr>
            <p:spPr bwMode="auto">
              <a:xfrm>
                <a:off x="1350" y="1243"/>
                <a:ext cx="104" cy="111"/>
              </a:xfrm>
              <a:custGeom>
                <a:avLst/>
                <a:gdLst>
                  <a:gd name="T0" fmla="*/ 15 w 38"/>
                  <a:gd name="T1" fmla="*/ 1 h 41"/>
                  <a:gd name="T2" fmla="*/ 35 w 38"/>
                  <a:gd name="T3" fmla="*/ 30 h 41"/>
                  <a:gd name="T4" fmla="*/ 10 w 38"/>
                  <a:gd name="T5" fmla="*/ 23 h 41"/>
                  <a:gd name="T6" fmla="*/ 2 w 38"/>
                  <a:gd name="T7" fmla="*/ 7 h 41"/>
                  <a:gd name="T8" fmla="*/ 13 w 38"/>
                  <a:gd name="T9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15" y="1"/>
                    </a:moveTo>
                    <a:cubicBezTo>
                      <a:pt x="22" y="5"/>
                      <a:pt x="38" y="20"/>
                      <a:pt x="35" y="30"/>
                    </a:cubicBezTo>
                    <a:cubicBezTo>
                      <a:pt x="31" y="41"/>
                      <a:pt x="14" y="27"/>
                      <a:pt x="10" y="23"/>
                    </a:cubicBezTo>
                    <a:cubicBezTo>
                      <a:pt x="6" y="19"/>
                      <a:pt x="0" y="13"/>
                      <a:pt x="2" y="7"/>
                    </a:cubicBezTo>
                    <a:cubicBezTo>
                      <a:pt x="3" y="3"/>
                      <a:pt x="9" y="0"/>
                      <a:pt x="13" y="1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7" name="Freeform 514"/>
              <p:cNvSpPr>
                <a:spLocks/>
              </p:cNvSpPr>
              <p:nvPr/>
            </p:nvSpPr>
            <p:spPr bwMode="auto">
              <a:xfrm>
                <a:off x="1587" y="1545"/>
                <a:ext cx="60" cy="54"/>
              </a:xfrm>
              <a:custGeom>
                <a:avLst/>
                <a:gdLst>
                  <a:gd name="T0" fmla="*/ 9 w 22"/>
                  <a:gd name="T1" fmla="*/ 1 h 20"/>
                  <a:gd name="T2" fmla="*/ 19 w 22"/>
                  <a:gd name="T3" fmla="*/ 10 h 20"/>
                  <a:gd name="T4" fmla="*/ 16 w 22"/>
                  <a:gd name="T5" fmla="*/ 18 h 20"/>
                  <a:gd name="T6" fmla="*/ 9 w 2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9" y="1"/>
                    </a:moveTo>
                    <a:cubicBezTo>
                      <a:pt x="13" y="2"/>
                      <a:pt x="17" y="6"/>
                      <a:pt x="19" y="10"/>
                    </a:cubicBezTo>
                    <a:cubicBezTo>
                      <a:pt x="20" y="13"/>
                      <a:pt x="22" y="20"/>
                      <a:pt x="16" y="18"/>
                    </a:cubicBezTo>
                    <a:cubicBezTo>
                      <a:pt x="13" y="17"/>
                      <a:pt x="0" y="0"/>
                      <a:pt x="9" y="2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8" name="Freeform 515"/>
              <p:cNvSpPr>
                <a:spLocks/>
              </p:cNvSpPr>
              <p:nvPr/>
            </p:nvSpPr>
            <p:spPr bwMode="auto">
              <a:xfrm>
                <a:off x="1375" y="1257"/>
                <a:ext cx="46" cy="57"/>
              </a:xfrm>
              <a:custGeom>
                <a:avLst/>
                <a:gdLst>
                  <a:gd name="T0" fmla="*/ 8 w 17"/>
                  <a:gd name="T1" fmla="*/ 5 h 21"/>
                  <a:gd name="T2" fmla="*/ 16 w 17"/>
                  <a:gd name="T3" fmla="*/ 16 h 21"/>
                  <a:gd name="T4" fmla="*/ 8 w 17"/>
                  <a:gd name="T5" fmla="*/ 16 h 21"/>
                  <a:gd name="T6" fmla="*/ 2 w 17"/>
                  <a:gd name="T7" fmla="*/ 4 h 21"/>
                  <a:gd name="T8" fmla="*/ 9 w 17"/>
                  <a:gd name="T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8" y="5"/>
                    </a:moveTo>
                    <a:cubicBezTo>
                      <a:pt x="11" y="7"/>
                      <a:pt x="17" y="12"/>
                      <a:pt x="16" y="16"/>
                    </a:cubicBezTo>
                    <a:cubicBezTo>
                      <a:pt x="15" y="21"/>
                      <a:pt x="11" y="18"/>
                      <a:pt x="8" y="16"/>
                    </a:cubicBezTo>
                    <a:cubicBezTo>
                      <a:pt x="6" y="14"/>
                      <a:pt x="0" y="8"/>
                      <a:pt x="2" y="4"/>
                    </a:cubicBezTo>
                    <a:cubicBezTo>
                      <a:pt x="3" y="0"/>
                      <a:pt x="6" y="5"/>
                      <a:pt x="9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9" name="Freeform 516"/>
              <p:cNvSpPr>
                <a:spLocks/>
              </p:cNvSpPr>
              <p:nvPr/>
            </p:nvSpPr>
            <p:spPr bwMode="auto">
              <a:xfrm>
                <a:off x="1092" y="1499"/>
                <a:ext cx="256" cy="244"/>
              </a:xfrm>
              <a:custGeom>
                <a:avLst/>
                <a:gdLst>
                  <a:gd name="T0" fmla="*/ 3 w 94"/>
                  <a:gd name="T1" fmla="*/ 1 h 90"/>
                  <a:gd name="T2" fmla="*/ 5 w 94"/>
                  <a:gd name="T3" fmla="*/ 10 h 90"/>
                  <a:gd name="T4" fmla="*/ 7 w 94"/>
                  <a:gd name="T5" fmla="*/ 15 h 90"/>
                  <a:gd name="T6" fmla="*/ 38 w 94"/>
                  <a:gd name="T7" fmla="*/ 61 h 90"/>
                  <a:gd name="T8" fmla="*/ 67 w 94"/>
                  <a:gd name="T9" fmla="*/ 79 h 90"/>
                  <a:gd name="T10" fmla="*/ 93 w 94"/>
                  <a:gd name="T11" fmla="*/ 87 h 90"/>
                  <a:gd name="T12" fmla="*/ 94 w 94"/>
                  <a:gd name="T13" fmla="*/ 88 h 90"/>
                  <a:gd name="T14" fmla="*/ 93 w 94"/>
                  <a:gd name="T15" fmla="*/ 89 h 90"/>
                  <a:gd name="T16" fmla="*/ 65 w 94"/>
                  <a:gd name="T17" fmla="*/ 81 h 90"/>
                  <a:gd name="T18" fmla="*/ 36 w 94"/>
                  <a:gd name="T19" fmla="*/ 63 h 90"/>
                  <a:gd name="T20" fmla="*/ 4 w 94"/>
                  <a:gd name="T21" fmla="*/ 16 h 90"/>
                  <a:gd name="T22" fmla="*/ 3 w 94"/>
                  <a:gd name="T23" fmla="*/ 11 h 90"/>
                  <a:gd name="T24" fmla="*/ 0 w 94"/>
                  <a:gd name="T25" fmla="*/ 2 h 90"/>
                  <a:gd name="T26" fmla="*/ 1 w 94"/>
                  <a:gd name="T27" fmla="*/ 1 h 90"/>
                  <a:gd name="T28" fmla="*/ 3 w 94"/>
                  <a:gd name="T29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90">
                    <a:moveTo>
                      <a:pt x="3" y="1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3" y="34"/>
                      <a:pt x="24" y="51"/>
                      <a:pt x="38" y="61"/>
                    </a:cubicBezTo>
                    <a:cubicBezTo>
                      <a:pt x="47" y="68"/>
                      <a:pt x="57" y="74"/>
                      <a:pt x="67" y="79"/>
                    </a:cubicBezTo>
                    <a:cubicBezTo>
                      <a:pt x="79" y="85"/>
                      <a:pt x="88" y="87"/>
                      <a:pt x="93" y="87"/>
                    </a:cubicBezTo>
                    <a:cubicBezTo>
                      <a:pt x="93" y="86"/>
                      <a:pt x="94" y="87"/>
                      <a:pt x="94" y="88"/>
                    </a:cubicBezTo>
                    <a:cubicBezTo>
                      <a:pt x="94" y="88"/>
                      <a:pt x="94" y="89"/>
                      <a:pt x="93" y="89"/>
                    </a:cubicBezTo>
                    <a:cubicBezTo>
                      <a:pt x="87" y="90"/>
                      <a:pt x="75" y="85"/>
                      <a:pt x="65" y="81"/>
                    </a:cubicBezTo>
                    <a:cubicBezTo>
                      <a:pt x="56" y="76"/>
                      <a:pt x="46" y="70"/>
                      <a:pt x="36" y="63"/>
                    </a:cubicBezTo>
                    <a:cubicBezTo>
                      <a:pt x="22" y="52"/>
                      <a:pt x="10" y="36"/>
                      <a:pt x="4" y="16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0" name="Freeform 517"/>
              <p:cNvSpPr>
                <a:spLocks/>
              </p:cNvSpPr>
              <p:nvPr/>
            </p:nvSpPr>
            <p:spPr bwMode="auto">
              <a:xfrm>
                <a:off x="1176" y="1436"/>
                <a:ext cx="30" cy="14"/>
              </a:xfrm>
              <a:custGeom>
                <a:avLst/>
                <a:gdLst>
                  <a:gd name="T0" fmla="*/ 10 w 11"/>
                  <a:gd name="T1" fmla="*/ 2 h 5"/>
                  <a:gd name="T2" fmla="*/ 11 w 11"/>
                  <a:gd name="T3" fmla="*/ 4 h 5"/>
                  <a:gd name="T4" fmla="*/ 9 w 11"/>
                  <a:gd name="T5" fmla="*/ 4 h 5"/>
                  <a:gd name="T6" fmla="*/ 2 w 11"/>
                  <a:gd name="T7" fmla="*/ 3 h 5"/>
                  <a:gd name="T8" fmla="*/ 1 w 11"/>
                  <a:gd name="T9" fmla="*/ 2 h 5"/>
                  <a:gd name="T10" fmla="*/ 1 w 11"/>
                  <a:gd name="T11" fmla="*/ 0 h 5"/>
                  <a:gd name="T12" fmla="*/ 10 w 11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0" y="2"/>
                    </a:move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8" y="4"/>
                      <a:pt x="4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4" y="0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1" name="Freeform 518"/>
              <p:cNvSpPr>
                <a:spLocks/>
              </p:cNvSpPr>
              <p:nvPr/>
            </p:nvSpPr>
            <p:spPr bwMode="auto">
              <a:xfrm>
                <a:off x="1674" y="1469"/>
                <a:ext cx="55" cy="62"/>
              </a:xfrm>
              <a:custGeom>
                <a:avLst/>
                <a:gdLst>
                  <a:gd name="T0" fmla="*/ 2 w 20"/>
                  <a:gd name="T1" fmla="*/ 0 h 23"/>
                  <a:gd name="T2" fmla="*/ 6 w 20"/>
                  <a:gd name="T3" fmla="*/ 2 h 23"/>
                  <a:gd name="T4" fmla="*/ 15 w 20"/>
                  <a:gd name="T5" fmla="*/ 7 h 23"/>
                  <a:gd name="T6" fmla="*/ 16 w 20"/>
                  <a:gd name="T7" fmla="*/ 7 h 23"/>
                  <a:gd name="T8" fmla="*/ 17 w 20"/>
                  <a:gd name="T9" fmla="*/ 7 h 23"/>
                  <a:gd name="T10" fmla="*/ 18 w 20"/>
                  <a:gd name="T11" fmla="*/ 8 h 23"/>
                  <a:gd name="T12" fmla="*/ 18 w 20"/>
                  <a:gd name="T13" fmla="*/ 8 h 23"/>
                  <a:gd name="T14" fmla="*/ 18 w 20"/>
                  <a:gd name="T15" fmla="*/ 8 h 23"/>
                  <a:gd name="T16" fmla="*/ 19 w 20"/>
                  <a:gd name="T17" fmla="*/ 9 h 23"/>
                  <a:gd name="T18" fmla="*/ 20 w 20"/>
                  <a:gd name="T19" fmla="*/ 10 h 23"/>
                  <a:gd name="T20" fmla="*/ 20 w 20"/>
                  <a:gd name="T21" fmla="*/ 10 h 23"/>
                  <a:gd name="T22" fmla="*/ 19 w 20"/>
                  <a:gd name="T23" fmla="*/ 11 h 23"/>
                  <a:gd name="T24" fmla="*/ 15 w 20"/>
                  <a:gd name="T25" fmla="*/ 10 h 23"/>
                  <a:gd name="T26" fmla="*/ 5 w 20"/>
                  <a:gd name="T27" fmla="*/ 5 h 23"/>
                  <a:gd name="T28" fmla="*/ 3 w 20"/>
                  <a:gd name="T29" fmla="*/ 4 h 23"/>
                  <a:gd name="T30" fmla="*/ 3 w 20"/>
                  <a:gd name="T31" fmla="*/ 4 h 23"/>
                  <a:gd name="T32" fmla="*/ 3 w 20"/>
                  <a:gd name="T33" fmla="*/ 11 h 23"/>
                  <a:gd name="T34" fmla="*/ 4 w 20"/>
                  <a:gd name="T35" fmla="*/ 17 h 23"/>
                  <a:gd name="T36" fmla="*/ 5 w 20"/>
                  <a:gd name="T37" fmla="*/ 18 h 23"/>
                  <a:gd name="T38" fmla="*/ 5 w 20"/>
                  <a:gd name="T39" fmla="*/ 18 h 23"/>
                  <a:gd name="T40" fmla="*/ 5 w 20"/>
                  <a:gd name="T41" fmla="*/ 18 h 23"/>
                  <a:gd name="T42" fmla="*/ 5 w 20"/>
                  <a:gd name="T43" fmla="*/ 20 h 23"/>
                  <a:gd name="T44" fmla="*/ 5 w 20"/>
                  <a:gd name="T45" fmla="*/ 21 h 23"/>
                  <a:gd name="T46" fmla="*/ 5 w 20"/>
                  <a:gd name="T47" fmla="*/ 22 h 23"/>
                  <a:gd name="T48" fmla="*/ 4 w 20"/>
                  <a:gd name="T49" fmla="*/ 23 h 23"/>
                  <a:gd name="T50" fmla="*/ 3 w 20"/>
                  <a:gd name="T51" fmla="*/ 23 h 23"/>
                  <a:gd name="T52" fmla="*/ 3 w 20"/>
                  <a:gd name="T53" fmla="*/ 23 h 23"/>
                  <a:gd name="T54" fmla="*/ 2 w 20"/>
                  <a:gd name="T55" fmla="*/ 22 h 23"/>
                  <a:gd name="T56" fmla="*/ 1 w 20"/>
                  <a:gd name="T57" fmla="*/ 12 h 23"/>
                  <a:gd name="T58" fmla="*/ 0 w 20"/>
                  <a:gd name="T59" fmla="*/ 6 h 23"/>
                  <a:gd name="T60" fmla="*/ 0 w 20"/>
                  <a:gd name="T61" fmla="*/ 5 h 23"/>
                  <a:gd name="T62" fmla="*/ 0 w 20"/>
                  <a:gd name="T63" fmla="*/ 5 h 23"/>
                  <a:gd name="T64" fmla="*/ 0 w 20"/>
                  <a:gd name="T65" fmla="*/ 6 h 23"/>
                  <a:gd name="T66" fmla="*/ 0 w 20"/>
                  <a:gd name="T67" fmla="*/ 5 h 23"/>
                  <a:gd name="T68" fmla="*/ 0 w 20"/>
                  <a:gd name="T69" fmla="*/ 5 h 23"/>
                  <a:gd name="T70" fmla="*/ 0 w 20"/>
                  <a:gd name="T71" fmla="*/ 4 h 23"/>
                  <a:gd name="T72" fmla="*/ 0 w 20"/>
                  <a:gd name="T73" fmla="*/ 3 h 23"/>
                  <a:gd name="T74" fmla="*/ 0 w 20"/>
                  <a:gd name="T75" fmla="*/ 2 h 23"/>
                  <a:gd name="T76" fmla="*/ 0 w 20"/>
                  <a:gd name="T77" fmla="*/ 2 h 23"/>
                  <a:gd name="T78" fmla="*/ 0 w 20"/>
                  <a:gd name="T79" fmla="*/ 2 h 23"/>
                  <a:gd name="T80" fmla="*/ 0 w 20"/>
                  <a:gd name="T81" fmla="*/ 2 h 23"/>
                  <a:gd name="T82" fmla="*/ 0 w 20"/>
                  <a:gd name="T83" fmla="*/ 2 h 23"/>
                  <a:gd name="T84" fmla="*/ 0 w 20"/>
                  <a:gd name="T85" fmla="*/ 1 h 23"/>
                  <a:gd name="T86" fmla="*/ 0 w 20"/>
                  <a:gd name="T87" fmla="*/ 0 h 23"/>
                  <a:gd name="T88" fmla="*/ 2 w 20"/>
                  <a:gd name="T8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" h="23">
                    <a:moveTo>
                      <a:pt x="2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12" y="6"/>
                      <a:pt x="15" y="7"/>
                    </a:cubicBezTo>
                    <a:cubicBezTo>
                      <a:pt x="15" y="7"/>
                      <a:pt x="16" y="7"/>
                      <a:pt x="16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8" y="11"/>
                      <a:pt x="16" y="11"/>
                      <a:pt x="15" y="10"/>
                    </a:cubicBezTo>
                    <a:cubicBezTo>
                      <a:pt x="12" y="10"/>
                      <a:pt x="8" y="7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3" y="9"/>
                      <a:pt x="3" y="11"/>
                    </a:cubicBezTo>
                    <a:cubicBezTo>
                      <a:pt x="4" y="13"/>
                      <a:pt x="4" y="15"/>
                      <a:pt x="4" y="17"/>
                    </a:cubicBezTo>
                    <a:cubicBezTo>
                      <a:pt x="4" y="17"/>
                      <a:pt x="5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2" y="22"/>
                      <a:pt x="2" y="22"/>
                    </a:cubicBezTo>
                    <a:cubicBezTo>
                      <a:pt x="1" y="18"/>
                      <a:pt x="1" y="15"/>
                      <a:pt x="1" y="12"/>
                    </a:cubicBezTo>
                    <a:cubicBezTo>
                      <a:pt x="1" y="10"/>
                      <a:pt x="1" y="8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2" name="Freeform 519"/>
              <p:cNvSpPr>
                <a:spLocks/>
              </p:cNvSpPr>
              <p:nvPr/>
            </p:nvSpPr>
            <p:spPr bwMode="auto">
              <a:xfrm>
                <a:off x="1446" y="1224"/>
                <a:ext cx="59" cy="43"/>
              </a:xfrm>
              <a:custGeom>
                <a:avLst/>
                <a:gdLst>
                  <a:gd name="T0" fmla="*/ 20 w 22"/>
                  <a:gd name="T1" fmla="*/ 5 h 16"/>
                  <a:gd name="T2" fmla="*/ 20 w 22"/>
                  <a:gd name="T3" fmla="*/ 15 h 16"/>
                  <a:gd name="T4" fmla="*/ 19 w 22"/>
                  <a:gd name="T5" fmla="*/ 14 h 16"/>
                  <a:gd name="T6" fmla="*/ 19 w 22"/>
                  <a:gd name="T7" fmla="*/ 9 h 16"/>
                  <a:gd name="T8" fmla="*/ 22 w 22"/>
                  <a:gd name="T9" fmla="*/ 15 h 16"/>
                  <a:gd name="T10" fmla="*/ 19 w 22"/>
                  <a:gd name="T11" fmla="*/ 15 h 16"/>
                  <a:gd name="T12" fmla="*/ 18 w 22"/>
                  <a:gd name="T13" fmla="*/ 13 h 16"/>
                  <a:gd name="T14" fmla="*/ 20 w 22"/>
                  <a:gd name="T15" fmla="*/ 13 h 16"/>
                  <a:gd name="T16" fmla="*/ 21 w 22"/>
                  <a:gd name="T17" fmla="*/ 14 h 16"/>
                  <a:gd name="T18" fmla="*/ 19 w 22"/>
                  <a:gd name="T19" fmla="*/ 15 h 16"/>
                  <a:gd name="T20" fmla="*/ 17 w 22"/>
                  <a:gd name="T21" fmla="*/ 12 h 16"/>
                  <a:gd name="T22" fmla="*/ 21 w 22"/>
                  <a:gd name="T23" fmla="*/ 14 h 16"/>
                  <a:gd name="T24" fmla="*/ 20 w 22"/>
                  <a:gd name="T25" fmla="*/ 16 h 16"/>
                  <a:gd name="T26" fmla="*/ 18 w 22"/>
                  <a:gd name="T27" fmla="*/ 14 h 16"/>
                  <a:gd name="T28" fmla="*/ 20 w 22"/>
                  <a:gd name="T29" fmla="*/ 13 h 16"/>
                  <a:gd name="T30" fmla="*/ 19 w 22"/>
                  <a:gd name="T31" fmla="*/ 15 h 16"/>
                  <a:gd name="T32" fmla="*/ 3 w 22"/>
                  <a:gd name="T33" fmla="*/ 10 h 16"/>
                  <a:gd name="T34" fmla="*/ 4 w 22"/>
                  <a:gd name="T35" fmla="*/ 8 h 16"/>
                  <a:gd name="T36" fmla="*/ 5 w 22"/>
                  <a:gd name="T37" fmla="*/ 10 h 16"/>
                  <a:gd name="T38" fmla="*/ 3 w 22"/>
                  <a:gd name="T39" fmla="*/ 11 h 16"/>
                  <a:gd name="T40" fmla="*/ 0 w 22"/>
                  <a:gd name="T41" fmla="*/ 9 h 16"/>
                  <a:gd name="T42" fmla="*/ 2 w 22"/>
                  <a:gd name="T43" fmla="*/ 7 h 16"/>
                  <a:gd name="T44" fmla="*/ 4 w 22"/>
                  <a:gd name="T45" fmla="*/ 8 h 16"/>
                  <a:gd name="T46" fmla="*/ 2 w 22"/>
                  <a:gd name="T47" fmla="*/ 11 h 16"/>
                  <a:gd name="T48" fmla="*/ 1 w 22"/>
                  <a:gd name="T49" fmla="*/ 7 h 16"/>
                  <a:gd name="T50" fmla="*/ 2 w 22"/>
                  <a:gd name="T51" fmla="*/ 9 h 16"/>
                  <a:gd name="T52" fmla="*/ 2 w 22"/>
                  <a:gd name="T53" fmla="*/ 9 h 16"/>
                  <a:gd name="T54" fmla="*/ 3 w 22"/>
                  <a:gd name="T55" fmla="*/ 10 h 16"/>
                  <a:gd name="T56" fmla="*/ 3 w 22"/>
                  <a:gd name="T57" fmla="*/ 8 h 16"/>
                  <a:gd name="T58" fmla="*/ 2 w 22"/>
                  <a:gd name="T59" fmla="*/ 9 h 16"/>
                  <a:gd name="T60" fmla="*/ 1 w 22"/>
                  <a:gd name="T61" fmla="*/ 9 h 16"/>
                  <a:gd name="T62" fmla="*/ 0 w 22"/>
                  <a:gd name="T63" fmla="*/ 7 h 16"/>
                  <a:gd name="T64" fmla="*/ 4 w 22"/>
                  <a:gd name="T65" fmla="*/ 8 h 16"/>
                  <a:gd name="T66" fmla="*/ 4 w 22"/>
                  <a:gd name="T67" fmla="*/ 8 h 16"/>
                  <a:gd name="T68" fmla="*/ 3 w 22"/>
                  <a:gd name="T69" fmla="*/ 10 h 16"/>
                  <a:gd name="T70" fmla="*/ 3 w 22"/>
                  <a:gd name="T71" fmla="*/ 10 h 16"/>
                  <a:gd name="T72" fmla="*/ 4 w 22"/>
                  <a:gd name="T73" fmla="*/ 8 h 16"/>
                  <a:gd name="T74" fmla="*/ 10 w 22"/>
                  <a:gd name="T75" fmla="*/ 10 h 16"/>
                  <a:gd name="T76" fmla="*/ 18 w 22"/>
                  <a:gd name="T77" fmla="*/ 14 h 16"/>
                  <a:gd name="T78" fmla="*/ 18 w 22"/>
                  <a:gd name="T79" fmla="*/ 15 h 16"/>
                  <a:gd name="T80" fmla="*/ 19 w 22"/>
                  <a:gd name="T81" fmla="*/ 13 h 16"/>
                  <a:gd name="T82" fmla="*/ 19 w 22"/>
                  <a:gd name="T83" fmla="*/ 14 h 16"/>
                  <a:gd name="T84" fmla="*/ 18 w 22"/>
                  <a:gd name="T85" fmla="*/ 14 h 16"/>
                  <a:gd name="T86" fmla="*/ 19 w 22"/>
                  <a:gd name="T87" fmla="*/ 12 h 16"/>
                  <a:gd name="T88" fmla="*/ 19 w 22"/>
                  <a:gd name="T89" fmla="*/ 13 h 16"/>
                  <a:gd name="T90" fmla="*/ 18 w 22"/>
                  <a:gd name="T91" fmla="*/ 13 h 16"/>
                  <a:gd name="T92" fmla="*/ 20 w 22"/>
                  <a:gd name="T93" fmla="*/ 12 h 16"/>
                  <a:gd name="T94" fmla="*/ 22 w 22"/>
                  <a:gd name="T95" fmla="*/ 14 h 16"/>
                  <a:gd name="T96" fmla="*/ 19 w 22"/>
                  <a:gd name="T97" fmla="*/ 15 h 16"/>
                  <a:gd name="T98" fmla="*/ 20 w 22"/>
                  <a:gd name="T99" fmla="*/ 12 h 16"/>
                  <a:gd name="T100" fmla="*/ 21 w 22"/>
                  <a:gd name="T101" fmla="*/ 13 h 16"/>
                  <a:gd name="T102" fmla="*/ 20 w 22"/>
                  <a:gd name="T103" fmla="*/ 13 h 16"/>
                  <a:gd name="T104" fmla="*/ 18 w 22"/>
                  <a:gd name="T105" fmla="*/ 5 h 16"/>
                  <a:gd name="T106" fmla="*/ 18 w 22"/>
                  <a:gd name="T107" fmla="*/ 0 h 16"/>
                  <a:gd name="T108" fmla="*/ 18 w 22"/>
                  <a:gd name="T10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16">
                    <a:moveTo>
                      <a:pt x="19" y="0"/>
                    </a:moveTo>
                    <a:cubicBezTo>
                      <a:pt x="19" y="1"/>
                      <a:pt x="20" y="3"/>
                      <a:pt x="20" y="5"/>
                    </a:cubicBezTo>
                    <a:cubicBezTo>
                      <a:pt x="21" y="8"/>
                      <a:pt x="21" y="11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2"/>
                      <a:pt x="18" y="11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20" y="9"/>
                      <a:pt x="20" y="10"/>
                    </a:cubicBezTo>
                    <a:cubicBezTo>
                      <a:pt x="21" y="11"/>
                      <a:pt x="21" y="13"/>
                      <a:pt x="22" y="15"/>
                    </a:cubicBezTo>
                    <a:cubicBezTo>
                      <a:pt x="22" y="15"/>
                      <a:pt x="21" y="16"/>
                      <a:pt x="21" y="16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20" y="14"/>
                      <a:pt x="20" y="13"/>
                      <a:pt x="20" y="13"/>
                    </a:cubicBezTo>
                    <a:cubicBezTo>
                      <a:pt x="20" y="12"/>
                      <a:pt x="20" y="13"/>
                      <a:pt x="20" y="12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2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1" y="14"/>
                    </a:cubicBezTo>
                    <a:cubicBezTo>
                      <a:pt x="22" y="15"/>
                      <a:pt x="22" y="15"/>
                      <a:pt x="21" y="16"/>
                    </a:cubicBezTo>
                    <a:cubicBezTo>
                      <a:pt x="21" y="16"/>
                      <a:pt x="20" y="16"/>
                      <a:pt x="20" y="16"/>
                    </a:cubicBezTo>
                    <a:cubicBezTo>
                      <a:pt x="19" y="16"/>
                      <a:pt x="19" y="15"/>
                      <a:pt x="18" y="15"/>
                    </a:cubicBezTo>
                    <a:cubicBezTo>
                      <a:pt x="18" y="15"/>
                      <a:pt x="17" y="14"/>
                      <a:pt x="18" y="14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6" y="15"/>
                      <a:pt x="12" y="14"/>
                      <a:pt x="9" y="12"/>
                    </a:cubicBezTo>
                    <a:cubicBezTo>
                      <a:pt x="7" y="12"/>
                      <a:pt x="5" y="11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2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8"/>
                      <a:pt x="8" y="9"/>
                      <a:pt x="10" y="10"/>
                    </a:cubicBezTo>
                    <a:cubicBezTo>
                      <a:pt x="13" y="11"/>
                      <a:pt x="17" y="13"/>
                      <a:pt x="19" y="13"/>
                    </a:cubicBezTo>
                    <a:cubicBezTo>
                      <a:pt x="19" y="13"/>
                      <a:pt x="18" y="13"/>
                      <a:pt x="18" y="14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19" y="15"/>
                      <a:pt x="20" y="15"/>
                      <a:pt x="20" y="14"/>
                    </a:cubicBezTo>
                    <a:cubicBezTo>
                      <a:pt x="20" y="14"/>
                      <a:pt x="20" y="13"/>
                      <a:pt x="19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9" y="15"/>
                      <a:pt x="19" y="15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21" y="14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9" y="14"/>
                      <a:pt x="18" y="14"/>
                      <a:pt x="19" y="15"/>
                    </a:cubicBezTo>
                    <a:cubicBezTo>
                      <a:pt x="19" y="15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9" y="11"/>
                    </a:cubicBezTo>
                    <a:cubicBezTo>
                      <a:pt x="19" y="11"/>
                      <a:pt x="20" y="12"/>
                      <a:pt x="20" y="12"/>
                    </a:cubicBezTo>
                    <a:cubicBezTo>
                      <a:pt x="20" y="12"/>
                      <a:pt x="21" y="13"/>
                      <a:pt x="21" y="13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4"/>
                      <a:pt x="19" y="12"/>
                      <a:pt x="18" y="11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11"/>
                      <a:pt x="21" y="12"/>
                      <a:pt x="21" y="13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0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1"/>
                      <a:pt x="18" y="8"/>
                      <a:pt x="18" y="5"/>
                    </a:cubicBezTo>
                    <a:cubicBezTo>
                      <a:pt x="17" y="4"/>
                      <a:pt x="17" y="2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3" name="Freeform 520"/>
              <p:cNvSpPr>
                <a:spLocks/>
              </p:cNvSpPr>
              <p:nvPr/>
            </p:nvSpPr>
            <p:spPr bwMode="auto">
              <a:xfrm>
                <a:off x="1380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4" name="Freeform 521"/>
              <p:cNvSpPr>
                <a:spLocks/>
              </p:cNvSpPr>
              <p:nvPr/>
            </p:nvSpPr>
            <p:spPr bwMode="auto">
              <a:xfrm>
                <a:off x="1380" y="3199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5" name="Freeform 522"/>
              <p:cNvSpPr>
                <a:spLocks/>
              </p:cNvSpPr>
              <p:nvPr/>
            </p:nvSpPr>
            <p:spPr bwMode="auto">
              <a:xfrm>
                <a:off x="1378" y="320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6" name="Freeform 523"/>
              <p:cNvSpPr>
                <a:spLocks/>
              </p:cNvSpPr>
              <p:nvPr/>
            </p:nvSpPr>
            <p:spPr bwMode="auto">
              <a:xfrm>
                <a:off x="1378" y="3204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7" name="Freeform 524"/>
              <p:cNvSpPr>
                <a:spLocks/>
              </p:cNvSpPr>
              <p:nvPr/>
            </p:nvSpPr>
            <p:spPr bwMode="auto">
              <a:xfrm>
                <a:off x="137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8" name="Freeform 525"/>
              <p:cNvSpPr>
                <a:spLocks/>
              </p:cNvSpPr>
              <p:nvPr/>
            </p:nvSpPr>
            <p:spPr bwMode="auto">
              <a:xfrm>
                <a:off x="1375" y="3202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9" name="Freeform 526"/>
              <p:cNvSpPr>
                <a:spLocks/>
              </p:cNvSpPr>
              <p:nvPr/>
            </p:nvSpPr>
            <p:spPr bwMode="auto">
              <a:xfrm>
                <a:off x="137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0" name="Rectangle 527"/>
              <p:cNvSpPr>
                <a:spLocks noChangeArrowheads="1"/>
              </p:cNvSpPr>
              <p:nvPr/>
            </p:nvSpPr>
            <p:spPr bwMode="auto">
              <a:xfrm>
                <a:off x="1378" y="3207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1" name="Freeform 528"/>
              <p:cNvSpPr>
                <a:spLocks/>
              </p:cNvSpPr>
              <p:nvPr/>
            </p:nvSpPr>
            <p:spPr bwMode="auto">
              <a:xfrm>
                <a:off x="1375" y="3199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2" name="Freeform 529"/>
              <p:cNvSpPr>
                <a:spLocks/>
              </p:cNvSpPr>
              <p:nvPr/>
            </p:nvSpPr>
            <p:spPr bwMode="auto">
              <a:xfrm>
                <a:off x="1372" y="319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3" name="Freeform 530"/>
              <p:cNvSpPr>
                <a:spLocks/>
              </p:cNvSpPr>
              <p:nvPr/>
            </p:nvSpPr>
            <p:spPr bwMode="auto">
              <a:xfrm>
                <a:off x="1369" y="3191"/>
                <a:ext cx="6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4 h 6"/>
                  <a:gd name="T6" fmla="*/ 1 w 2"/>
                  <a:gd name="T7" fmla="*/ 4 h 6"/>
                  <a:gd name="T8" fmla="*/ 1 w 2"/>
                  <a:gd name="T9" fmla="*/ 5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4" name="Freeform 531"/>
              <p:cNvSpPr>
                <a:spLocks/>
              </p:cNvSpPr>
              <p:nvPr/>
            </p:nvSpPr>
            <p:spPr bwMode="auto">
              <a:xfrm>
                <a:off x="1369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5" name="Freeform 532"/>
              <p:cNvSpPr>
                <a:spLocks/>
              </p:cNvSpPr>
              <p:nvPr/>
            </p:nvSpPr>
            <p:spPr bwMode="auto">
              <a:xfrm>
                <a:off x="1367" y="3191"/>
                <a:ext cx="2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6" name="Freeform 533"/>
              <p:cNvSpPr>
                <a:spLocks/>
              </p:cNvSpPr>
              <p:nvPr/>
            </p:nvSpPr>
            <p:spPr bwMode="auto">
              <a:xfrm>
                <a:off x="1369" y="32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7" name="Freeform 534"/>
              <p:cNvSpPr>
                <a:spLocks/>
              </p:cNvSpPr>
              <p:nvPr/>
            </p:nvSpPr>
            <p:spPr bwMode="auto">
              <a:xfrm>
                <a:off x="136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8" name="Freeform 535"/>
              <p:cNvSpPr>
                <a:spLocks/>
              </p:cNvSpPr>
              <p:nvPr/>
            </p:nvSpPr>
            <p:spPr bwMode="auto">
              <a:xfrm>
                <a:off x="1367" y="320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9" name="Freeform 536"/>
              <p:cNvSpPr>
                <a:spLocks/>
              </p:cNvSpPr>
              <p:nvPr/>
            </p:nvSpPr>
            <p:spPr bwMode="auto">
              <a:xfrm>
                <a:off x="1348" y="3193"/>
                <a:ext cx="19" cy="17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5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4 h 6"/>
                  <a:gd name="T26" fmla="*/ 6 w 7"/>
                  <a:gd name="T27" fmla="*/ 2 h 6"/>
                  <a:gd name="T28" fmla="*/ 6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2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3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2 h 6"/>
                  <a:gd name="T72" fmla="*/ 0 w 7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4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6" y="2"/>
                      <a:pt x="6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5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0" name="Rectangle 537"/>
              <p:cNvSpPr>
                <a:spLocks noChangeArrowheads="1"/>
              </p:cNvSpPr>
              <p:nvPr/>
            </p:nvSpPr>
            <p:spPr bwMode="auto">
              <a:xfrm>
                <a:off x="1350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1" name="Freeform 538"/>
              <p:cNvSpPr>
                <a:spLocks/>
              </p:cNvSpPr>
              <p:nvPr/>
            </p:nvSpPr>
            <p:spPr bwMode="auto">
              <a:xfrm>
                <a:off x="134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2" name="Rectangle 539"/>
              <p:cNvSpPr>
                <a:spLocks noChangeArrowheads="1"/>
              </p:cNvSpPr>
              <p:nvPr/>
            </p:nvSpPr>
            <p:spPr bwMode="auto">
              <a:xfrm>
                <a:off x="1350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3" name="Freeform 540"/>
              <p:cNvSpPr>
                <a:spLocks/>
              </p:cNvSpPr>
              <p:nvPr/>
            </p:nvSpPr>
            <p:spPr bwMode="auto">
              <a:xfrm>
                <a:off x="1353" y="3191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4" name="Freeform 541"/>
              <p:cNvSpPr>
                <a:spLocks/>
              </p:cNvSpPr>
              <p:nvPr/>
            </p:nvSpPr>
            <p:spPr bwMode="auto">
              <a:xfrm>
                <a:off x="1356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5" name="Rectangle 542"/>
              <p:cNvSpPr>
                <a:spLocks noChangeArrowheads="1"/>
              </p:cNvSpPr>
              <p:nvPr/>
            </p:nvSpPr>
            <p:spPr bwMode="auto">
              <a:xfrm>
                <a:off x="1348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6" name="Freeform 543"/>
              <p:cNvSpPr>
                <a:spLocks/>
              </p:cNvSpPr>
              <p:nvPr/>
            </p:nvSpPr>
            <p:spPr bwMode="auto">
              <a:xfrm>
                <a:off x="1334" y="3191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7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4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3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2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1 w 5"/>
                  <a:gd name="T55" fmla="*/ 2 h 8"/>
                  <a:gd name="T56" fmla="*/ 1 w 5"/>
                  <a:gd name="T57" fmla="*/ 3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7" name="Freeform 544"/>
              <p:cNvSpPr>
                <a:spLocks/>
              </p:cNvSpPr>
              <p:nvPr/>
            </p:nvSpPr>
            <p:spPr bwMode="auto">
              <a:xfrm>
                <a:off x="1342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8" name="Freeform 545"/>
              <p:cNvSpPr>
                <a:spLocks/>
              </p:cNvSpPr>
              <p:nvPr/>
            </p:nvSpPr>
            <p:spPr bwMode="auto">
              <a:xfrm>
                <a:off x="1326" y="3188"/>
                <a:ext cx="11" cy="27"/>
              </a:xfrm>
              <a:custGeom>
                <a:avLst/>
                <a:gdLst>
                  <a:gd name="T0" fmla="*/ 3 w 4"/>
                  <a:gd name="T1" fmla="*/ 5 h 10"/>
                  <a:gd name="T2" fmla="*/ 3 w 4"/>
                  <a:gd name="T3" fmla="*/ 3 h 10"/>
                  <a:gd name="T4" fmla="*/ 2 w 4"/>
                  <a:gd name="T5" fmla="*/ 7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4 h 10"/>
                  <a:gd name="T12" fmla="*/ 2 w 4"/>
                  <a:gd name="T13" fmla="*/ 6 h 10"/>
                  <a:gd name="T14" fmla="*/ 1 w 4"/>
                  <a:gd name="T15" fmla="*/ 7 h 10"/>
                  <a:gd name="T16" fmla="*/ 2 w 4"/>
                  <a:gd name="T17" fmla="*/ 6 h 10"/>
                  <a:gd name="T18" fmla="*/ 1 w 4"/>
                  <a:gd name="T19" fmla="*/ 4 h 10"/>
                  <a:gd name="T20" fmla="*/ 0 w 4"/>
                  <a:gd name="T21" fmla="*/ 9 h 10"/>
                  <a:gd name="T22" fmla="*/ 1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1 w 4"/>
                  <a:gd name="T29" fmla="*/ 8 h 10"/>
                  <a:gd name="T30" fmla="*/ 3 w 4"/>
                  <a:gd name="T31" fmla="*/ 8 h 10"/>
                  <a:gd name="T32" fmla="*/ 3 w 4"/>
                  <a:gd name="T33" fmla="*/ 8 h 10"/>
                  <a:gd name="T34" fmla="*/ 3 w 4"/>
                  <a:gd name="T35" fmla="*/ 7 h 10"/>
                  <a:gd name="T36" fmla="*/ 3 w 4"/>
                  <a:gd name="T37" fmla="*/ 5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2" y="4"/>
                      <a:pt x="3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9" name="Freeform 546"/>
              <p:cNvSpPr>
                <a:spLocks/>
              </p:cNvSpPr>
              <p:nvPr/>
            </p:nvSpPr>
            <p:spPr bwMode="auto">
              <a:xfrm>
                <a:off x="1334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0" name="Freeform 547"/>
              <p:cNvSpPr>
                <a:spLocks/>
              </p:cNvSpPr>
              <p:nvPr/>
            </p:nvSpPr>
            <p:spPr bwMode="auto">
              <a:xfrm>
                <a:off x="1334" y="3207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1" name="Freeform 548"/>
              <p:cNvSpPr>
                <a:spLocks/>
              </p:cNvSpPr>
              <p:nvPr/>
            </p:nvSpPr>
            <p:spPr bwMode="auto">
              <a:xfrm>
                <a:off x="1328" y="319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2" name="Freeform 549"/>
              <p:cNvSpPr>
                <a:spLocks/>
              </p:cNvSpPr>
              <p:nvPr/>
            </p:nvSpPr>
            <p:spPr bwMode="auto">
              <a:xfrm>
                <a:off x="1323" y="3202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3" name="Freeform 550"/>
              <p:cNvSpPr>
                <a:spLocks/>
              </p:cNvSpPr>
              <p:nvPr/>
            </p:nvSpPr>
            <p:spPr bwMode="auto">
              <a:xfrm>
                <a:off x="1312" y="3193"/>
                <a:ext cx="14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3 w 5"/>
                  <a:gd name="T5" fmla="*/ 2 h 11"/>
                  <a:gd name="T6" fmla="*/ 3 w 5"/>
                  <a:gd name="T7" fmla="*/ 1 h 11"/>
                  <a:gd name="T8" fmla="*/ 3 w 5"/>
                  <a:gd name="T9" fmla="*/ 2 h 11"/>
                  <a:gd name="T10" fmla="*/ 2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7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4 h 11"/>
                  <a:gd name="T36" fmla="*/ 3 w 5"/>
                  <a:gd name="T37" fmla="*/ 5 h 11"/>
                  <a:gd name="T38" fmla="*/ 3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2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4 h 11"/>
                  <a:gd name="T70" fmla="*/ 4 w 5"/>
                  <a:gd name="T71" fmla="*/ 3 h 11"/>
                  <a:gd name="T72" fmla="*/ 4 w 5"/>
                  <a:gd name="T73" fmla="*/ 6 h 11"/>
                  <a:gd name="T74" fmla="*/ 4 w 5"/>
                  <a:gd name="T75" fmla="*/ 6 h 11"/>
                  <a:gd name="T76" fmla="*/ 4 w 5"/>
                  <a:gd name="T77" fmla="*/ 5 h 11"/>
                  <a:gd name="T78" fmla="*/ 4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3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4"/>
                    </a:cubicBezTo>
                    <a:cubicBezTo>
                      <a:pt x="3" y="8"/>
                      <a:pt x="3" y="3"/>
                      <a:pt x="3" y="5"/>
                    </a:cubicBezTo>
                    <a:cubicBezTo>
                      <a:pt x="4" y="6"/>
                      <a:pt x="3" y="5"/>
                      <a:pt x="3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1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4" y="6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4" name="Freeform 551"/>
              <p:cNvSpPr>
                <a:spLocks/>
              </p:cNvSpPr>
              <p:nvPr/>
            </p:nvSpPr>
            <p:spPr bwMode="auto">
              <a:xfrm>
                <a:off x="1323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5" name="Freeform 552"/>
              <p:cNvSpPr>
                <a:spLocks/>
              </p:cNvSpPr>
              <p:nvPr/>
            </p:nvSpPr>
            <p:spPr bwMode="auto">
              <a:xfrm>
                <a:off x="1326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6" name="Rectangle 553"/>
              <p:cNvSpPr>
                <a:spLocks noChangeArrowheads="1"/>
              </p:cNvSpPr>
              <p:nvPr/>
            </p:nvSpPr>
            <p:spPr bwMode="auto">
              <a:xfrm>
                <a:off x="1323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7" name="Freeform 554"/>
              <p:cNvSpPr>
                <a:spLocks/>
              </p:cNvSpPr>
              <p:nvPr/>
            </p:nvSpPr>
            <p:spPr bwMode="auto">
              <a:xfrm>
                <a:off x="1326" y="319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8" name="Freeform 555"/>
              <p:cNvSpPr>
                <a:spLocks/>
              </p:cNvSpPr>
              <p:nvPr/>
            </p:nvSpPr>
            <p:spPr bwMode="auto">
              <a:xfrm>
                <a:off x="1328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9" name="Freeform 556"/>
              <p:cNvSpPr>
                <a:spLocks/>
              </p:cNvSpPr>
              <p:nvPr/>
            </p:nvSpPr>
            <p:spPr bwMode="auto">
              <a:xfrm>
                <a:off x="1337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0" name="Freeform 557"/>
              <p:cNvSpPr>
                <a:spLocks/>
              </p:cNvSpPr>
              <p:nvPr/>
            </p:nvSpPr>
            <p:spPr bwMode="auto">
              <a:xfrm>
                <a:off x="1326" y="3185"/>
                <a:ext cx="27" cy="33"/>
              </a:xfrm>
              <a:custGeom>
                <a:avLst/>
                <a:gdLst>
                  <a:gd name="T0" fmla="*/ 7 w 10"/>
                  <a:gd name="T1" fmla="*/ 6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8 h 12"/>
                  <a:gd name="T8" fmla="*/ 10 w 10"/>
                  <a:gd name="T9" fmla="*/ 8 h 12"/>
                  <a:gd name="T10" fmla="*/ 9 w 10"/>
                  <a:gd name="T11" fmla="*/ 3 h 12"/>
                  <a:gd name="T12" fmla="*/ 7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6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1 w 10"/>
                  <a:gd name="T35" fmla="*/ 7 h 12"/>
                  <a:gd name="T36" fmla="*/ 0 w 10"/>
                  <a:gd name="T37" fmla="*/ 7 h 12"/>
                  <a:gd name="T38" fmla="*/ 1 w 10"/>
                  <a:gd name="T39" fmla="*/ 7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0 h 12"/>
                  <a:gd name="T46" fmla="*/ 2 w 10"/>
                  <a:gd name="T47" fmla="*/ 10 h 12"/>
                  <a:gd name="T48" fmla="*/ 3 w 10"/>
                  <a:gd name="T49" fmla="*/ 10 h 12"/>
                  <a:gd name="T50" fmla="*/ 4 w 10"/>
                  <a:gd name="T51" fmla="*/ 10 h 12"/>
                  <a:gd name="T52" fmla="*/ 4 w 10"/>
                  <a:gd name="T53" fmla="*/ 9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9 h 12"/>
                  <a:gd name="T60" fmla="*/ 5 w 10"/>
                  <a:gd name="T61" fmla="*/ 8 h 12"/>
                  <a:gd name="T62" fmla="*/ 6 w 10"/>
                  <a:gd name="T63" fmla="*/ 10 h 12"/>
                  <a:gd name="T64" fmla="*/ 6 w 10"/>
                  <a:gd name="T65" fmla="*/ 10 h 12"/>
                  <a:gd name="T66" fmla="*/ 6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9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6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3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4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4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1" y="8"/>
                      <a:pt x="1" y="7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8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0"/>
                    </a:cubicBezTo>
                    <a:cubicBezTo>
                      <a:pt x="3" y="9"/>
                      <a:pt x="4" y="10"/>
                      <a:pt x="4" y="9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4" y="8"/>
                      <a:pt x="5" y="9"/>
                    </a:cubicBezTo>
                    <a:cubicBezTo>
                      <a:pt x="5" y="8"/>
                      <a:pt x="5" y="8"/>
                      <a:pt x="5" y="6"/>
                    </a:cubicBezTo>
                    <a:cubicBezTo>
                      <a:pt x="5" y="7"/>
                      <a:pt x="5" y="9"/>
                      <a:pt x="5" y="8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6" y="11"/>
                      <a:pt x="6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7"/>
                    </a:cubicBezTo>
                    <a:cubicBezTo>
                      <a:pt x="9" y="6"/>
                      <a:pt x="9" y="8"/>
                      <a:pt x="9" y="8"/>
                    </a:cubicBezTo>
                    <a:cubicBezTo>
                      <a:pt x="9" y="5"/>
                      <a:pt x="9" y="11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1" name="Freeform 558"/>
              <p:cNvSpPr>
                <a:spLocks/>
              </p:cNvSpPr>
              <p:nvPr/>
            </p:nvSpPr>
            <p:spPr bwMode="auto">
              <a:xfrm>
                <a:off x="134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2" name="Freeform 559"/>
              <p:cNvSpPr>
                <a:spLocks/>
              </p:cNvSpPr>
              <p:nvPr/>
            </p:nvSpPr>
            <p:spPr bwMode="auto">
              <a:xfrm>
                <a:off x="1348" y="320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3" name="Freeform 560"/>
              <p:cNvSpPr>
                <a:spLocks/>
              </p:cNvSpPr>
              <p:nvPr/>
            </p:nvSpPr>
            <p:spPr bwMode="auto">
              <a:xfrm>
                <a:off x="1345" y="319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4" name="Rectangle 561"/>
              <p:cNvSpPr>
                <a:spLocks noChangeArrowheads="1"/>
              </p:cNvSpPr>
              <p:nvPr/>
            </p:nvSpPr>
            <p:spPr bwMode="auto">
              <a:xfrm>
                <a:off x="1345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5" name="Freeform 562"/>
              <p:cNvSpPr>
                <a:spLocks/>
              </p:cNvSpPr>
              <p:nvPr/>
            </p:nvSpPr>
            <p:spPr bwMode="auto">
              <a:xfrm>
                <a:off x="1326" y="3196"/>
                <a:ext cx="19" cy="22"/>
              </a:xfrm>
              <a:custGeom>
                <a:avLst/>
                <a:gdLst>
                  <a:gd name="T0" fmla="*/ 1 w 7"/>
                  <a:gd name="T1" fmla="*/ 3 h 8"/>
                  <a:gd name="T2" fmla="*/ 1 w 7"/>
                  <a:gd name="T3" fmla="*/ 5 h 8"/>
                  <a:gd name="T4" fmla="*/ 0 w 7"/>
                  <a:gd name="T5" fmla="*/ 4 h 8"/>
                  <a:gd name="T6" fmla="*/ 0 w 7"/>
                  <a:gd name="T7" fmla="*/ 6 h 8"/>
                  <a:gd name="T8" fmla="*/ 3 w 7"/>
                  <a:gd name="T9" fmla="*/ 5 h 8"/>
                  <a:gd name="T10" fmla="*/ 3 w 7"/>
                  <a:gd name="T11" fmla="*/ 6 h 8"/>
                  <a:gd name="T12" fmla="*/ 4 w 7"/>
                  <a:gd name="T13" fmla="*/ 4 h 8"/>
                  <a:gd name="T14" fmla="*/ 4 w 7"/>
                  <a:gd name="T15" fmla="*/ 6 h 8"/>
                  <a:gd name="T16" fmla="*/ 5 w 7"/>
                  <a:gd name="T17" fmla="*/ 6 h 8"/>
                  <a:gd name="T18" fmla="*/ 5 w 7"/>
                  <a:gd name="T19" fmla="*/ 5 h 8"/>
                  <a:gd name="T20" fmla="*/ 5 w 7"/>
                  <a:gd name="T21" fmla="*/ 5 h 8"/>
                  <a:gd name="T22" fmla="*/ 5 w 7"/>
                  <a:gd name="T23" fmla="*/ 5 h 8"/>
                  <a:gd name="T24" fmla="*/ 6 w 7"/>
                  <a:gd name="T25" fmla="*/ 5 h 8"/>
                  <a:gd name="T26" fmla="*/ 6 w 7"/>
                  <a:gd name="T27" fmla="*/ 5 h 8"/>
                  <a:gd name="T28" fmla="*/ 6 w 7"/>
                  <a:gd name="T29" fmla="*/ 4 h 8"/>
                  <a:gd name="T30" fmla="*/ 6 w 7"/>
                  <a:gd name="T31" fmla="*/ 5 h 8"/>
                  <a:gd name="T32" fmla="*/ 7 w 7"/>
                  <a:gd name="T33" fmla="*/ 4 h 8"/>
                  <a:gd name="T34" fmla="*/ 7 w 7"/>
                  <a:gd name="T35" fmla="*/ 2 h 8"/>
                  <a:gd name="T36" fmla="*/ 6 w 7"/>
                  <a:gd name="T37" fmla="*/ 3 h 8"/>
                  <a:gd name="T38" fmla="*/ 6 w 7"/>
                  <a:gd name="T39" fmla="*/ 3 h 8"/>
                  <a:gd name="T40" fmla="*/ 6 w 7"/>
                  <a:gd name="T41" fmla="*/ 4 h 8"/>
                  <a:gd name="T42" fmla="*/ 6 w 7"/>
                  <a:gd name="T43" fmla="*/ 2 h 8"/>
                  <a:gd name="T44" fmla="*/ 5 w 7"/>
                  <a:gd name="T45" fmla="*/ 1 h 8"/>
                  <a:gd name="T46" fmla="*/ 5 w 7"/>
                  <a:gd name="T47" fmla="*/ 1 h 8"/>
                  <a:gd name="T48" fmla="*/ 5 w 7"/>
                  <a:gd name="T49" fmla="*/ 1 h 8"/>
                  <a:gd name="T50" fmla="*/ 5 w 7"/>
                  <a:gd name="T51" fmla="*/ 2 h 8"/>
                  <a:gd name="T52" fmla="*/ 5 w 7"/>
                  <a:gd name="T53" fmla="*/ 4 h 8"/>
                  <a:gd name="T54" fmla="*/ 5 w 7"/>
                  <a:gd name="T55" fmla="*/ 4 h 8"/>
                  <a:gd name="T56" fmla="*/ 5 w 7"/>
                  <a:gd name="T57" fmla="*/ 3 h 8"/>
                  <a:gd name="T58" fmla="*/ 5 w 7"/>
                  <a:gd name="T59" fmla="*/ 3 h 8"/>
                  <a:gd name="T60" fmla="*/ 4 w 7"/>
                  <a:gd name="T61" fmla="*/ 1 h 8"/>
                  <a:gd name="T62" fmla="*/ 4 w 7"/>
                  <a:gd name="T63" fmla="*/ 3 h 8"/>
                  <a:gd name="T64" fmla="*/ 3 w 7"/>
                  <a:gd name="T65" fmla="*/ 4 h 8"/>
                  <a:gd name="T66" fmla="*/ 3 w 7"/>
                  <a:gd name="T67" fmla="*/ 2 h 8"/>
                  <a:gd name="T68" fmla="*/ 3 w 7"/>
                  <a:gd name="T69" fmla="*/ 4 h 8"/>
                  <a:gd name="T70" fmla="*/ 2 w 7"/>
                  <a:gd name="T71" fmla="*/ 3 h 8"/>
                  <a:gd name="T72" fmla="*/ 2 w 7"/>
                  <a:gd name="T73" fmla="*/ 4 h 8"/>
                  <a:gd name="T74" fmla="*/ 1 w 7"/>
                  <a:gd name="T75" fmla="*/ 4 h 8"/>
                  <a:gd name="T76" fmla="*/ 1 w 7"/>
                  <a:gd name="T77" fmla="*/ 4 h 8"/>
                  <a:gd name="T78" fmla="*/ 1 w 7"/>
                  <a:gd name="T79" fmla="*/ 6 h 8"/>
                  <a:gd name="T80" fmla="*/ 1 w 7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5"/>
                      <a:pt x="0" y="4"/>
                      <a:pt x="0" y="6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8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4" y="1"/>
                    </a:cubicBezTo>
                    <a:cubicBezTo>
                      <a:pt x="4" y="2"/>
                      <a:pt x="5" y="2"/>
                      <a:pt x="4" y="3"/>
                    </a:cubicBezTo>
                    <a:cubicBezTo>
                      <a:pt x="4" y="2"/>
                      <a:pt x="3" y="2"/>
                      <a:pt x="3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6" name="Freeform 563"/>
              <p:cNvSpPr>
                <a:spLocks/>
              </p:cNvSpPr>
              <p:nvPr/>
            </p:nvSpPr>
            <p:spPr bwMode="auto">
              <a:xfrm>
                <a:off x="1323" y="3207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7" name="Freeform 564"/>
              <p:cNvSpPr>
                <a:spLocks/>
              </p:cNvSpPr>
              <p:nvPr/>
            </p:nvSpPr>
            <p:spPr bwMode="auto">
              <a:xfrm>
                <a:off x="1312" y="3204"/>
                <a:ext cx="11" cy="14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3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3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0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0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8" name="Rectangle 565"/>
              <p:cNvSpPr>
                <a:spLocks noChangeArrowheads="1"/>
              </p:cNvSpPr>
              <p:nvPr/>
            </p:nvSpPr>
            <p:spPr bwMode="auto">
              <a:xfrm>
                <a:off x="1315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9" name="Freeform 566"/>
              <p:cNvSpPr>
                <a:spLocks/>
              </p:cNvSpPr>
              <p:nvPr/>
            </p:nvSpPr>
            <p:spPr bwMode="auto">
              <a:xfrm>
                <a:off x="1533" y="320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0" name="Freeform 567"/>
              <p:cNvSpPr>
                <a:spLocks/>
              </p:cNvSpPr>
              <p:nvPr/>
            </p:nvSpPr>
            <p:spPr bwMode="auto">
              <a:xfrm>
                <a:off x="1533" y="3196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1" name="Freeform 568"/>
              <p:cNvSpPr>
                <a:spLocks/>
              </p:cNvSpPr>
              <p:nvPr/>
            </p:nvSpPr>
            <p:spPr bwMode="auto">
              <a:xfrm>
                <a:off x="1530" y="320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2" name="Freeform 569"/>
              <p:cNvSpPr>
                <a:spLocks/>
              </p:cNvSpPr>
              <p:nvPr/>
            </p:nvSpPr>
            <p:spPr bwMode="auto">
              <a:xfrm>
                <a:off x="1530" y="3202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3" name="Freeform 570"/>
              <p:cNvSpPr>
                <a:spLocks/>
              </p:cNvSpPr>
              <p:nvPr/>
            </p:nvSpPr>
            <p:spPr bwMode="auto">
              <a:xfrm>
                <a:off x="153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4" name="Freeform 571"/>
              <p:cNvSpPr>
                <a:spLocks/>
              </p:cNvSpPr>
              <p:nvPr/>
            </p:nvSpPr>
            <p:spPr bwMode="auto">
              <a:xfrm>
                <a:off x="1527" y="3199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5" name="Freeform 572"/>
              <p:cNvSpPr>
                <a:spLocks/>
              </p:cNvSpPr>
              <p:nvPr/>
            </p:nvSpPr>
            <p:spPr bwMode="auto">
              <a:xfrm>
                <a:off x="153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6" name="Rectangle 573"/>
              <p:cNvSpPr>
                <a:spLocks noChangeArrowheads="1"/>
              </p:cNvSpPr>
              <p:nvPr/>
            </p:nvSpPr>
            <p:spPr bwMode="auto">
              <a:xfrm>
                <a:off x="153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7" name="Freeform 574"/>
              <p:cNvSpPr>
                <a:spLocks/>
              </p:cNvSpPr>
              <p:nvPr/>
            </p:nvSpPr>
            <p:spPr bwMode="auto">
              <a:xfrm>
                <a:off x="1527" y="3196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8" name="Freeform 575"/>
              <p:cNvSpPr>
                <a:spLocks/>
              </p:cNvSpPr>
              <p:nvPr/>
            </p:nvSpPr>
            <p:spPr bwMode="auto">
              <a:xfrm>
                <a:off x="1527" y="319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9" name="Freeform 576"/>
              <p:cNvSpPr>
                <a:spLocks/>
              </p:cNvSpPr>
              <p:nvPr/>
            </p:nvSpPr>
            <p:spPr bwMode="auto">
              <a:xfrm>
                <a:off x="1522" y="3188"/>
                <a:ext cx="5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5 h 6"/>
                  <a:gd name="T6" fmla="*/ 1 w 2"/>
                  <a:gd name="T7" fmla="*/ 4 h 6"/>
                  <a:gd name="T8" fmla="*/ 1 w 2"/>
                  <a:gd name="T9" fmla="*/ 6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5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0" name="Freeform 577"/>
              <p:cNvSpPr>
                <a:spLocks/>
              </p:cNvSpPr>
              <p:nvPr/>
            </p:nvSpPr>
            <p:spPr bwMode="auto">
              <a:xfrm>
                <a:off x="1522" y="319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1" name="Freeform 578"/>
              <p:cNvSpPr>
                <a:spLocks/>
              </p:cNvSpPr>
              <p:nvPr/>
            </p:nvSpPr>
            <p:spPr bwMode="auto">
              <a:xfrm>
                <a:off x="1519" y="318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2" name="Freeform 579"/>
              <p:cNvSpPr>
                <a:spLocks/>
              </p:cNvSpPr>
              <p:nvPr/>
            </p:nvSpPr>
            <p:spPr bwMode="auto">
              <a:xfrm>
                <a:off x="152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3" name="Freeform 580"/>
              <p:cNvSpPr>
                <a:spLocks/>
              </p:cNvSpPr>
              <p:nvPr/>
            </p:nvSpPr>
            <p:spPr bwMode="auto">
              <a:xfrm>
                <a:off x="1519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4" name="Freeform 581"/>
              <p:cNvSpPr>
                <a:spLocks/>
              </p:cNvSpPr>
              <p:nvPr/>
            </p:nvSpPr>
            <p:spPr bwMode="auto">
              <a:xfrm>
                <a:off x="1519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5" name="Freeform 582"/>
              <p:cNvSpPr>
                <a:spLocks/>
              </p:cNvSpPr>
              <p:nvPr/>
            </p:nvSpPr>
            <p:spPr bwMode="auto">
              <a:xfrm>
                <a:off x="1500" y="3191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0 w 7"/>
                  <a:gd name="T3" fmla="*/ 2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6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5 h 6"/>
                  <a:gd name="T26" fmla="*/ 6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4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5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1" y="3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6" name="Rectangle 583"/>
              <p:cNvSpPr>
                <a:spLocks noChangeArrowheads="1"/>
              </p:cNvSpPr>
              <p:nvPr/>
            </p:nvSpPr>
            <p:spPr bwMode="auto">
              <a:xfrm>
                <a:off x="1503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7" name="Freeform 584"/>
              <p:cNvSpPr>
                <a:spLocks/>
              </p:cNvSpPr>
              <p:nvPr/>
            </p:nvSpPr>
            <p:spPr bwMode="auto">
              <a:xfrm>
                <a:off x="1500" y="319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8" name="Rectangle 585"/>
              <p:cNvSpPr>
                <a:spLocks noChangeArrowheads="1"/>
              </p:cNvSpPr>
              <p:nvPr/>
            </p:nvSpPr>
            <p:spPr bwMode="auto">
              <a:xfrm>
                <a:off x="1503" y="32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9" name="Freeform 586"/>
              <p:cNvSpPr>
                <a:spLocks/>
              </p:cNvSpPr>
              <p:nvPr/>
            </p:nvSpPr>
            <p:spPr bwMode="auto">
              <a:xfrm>
                <a:off x="1505" y="318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0" name="Freeform 587"/>
              <p:cNvSpPr>
                <a:spLocks/>
              </p:cNvSpPr>
              <p:nvPr/>
            </p:nvSpPr>
            <p:spPr bwMode="auto">
              <a:xfrm>
                <a:off x="1508" y="319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1" name="Rectangle 588"/>
              <p:cNvSpPr>
                <a:spLocks noChangeArrowheads="1"/>
              </p:cNvSpPr>
              <p:nvPr/>
            </p:nvSpPr>
            <p:spPr bwMode="auto">
              <a:xfrm>
                <a:off x="1500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2" name="Freeform 589"/>
              <p:cNvSpPr>
                <a:spLocks/>
              </p:cNvSpPr>
              <p:nvPr/>
            </p:nvSpPr>
            <p:spPr bwMode="auto">
              <a:xfrm>
                <a:off x="1486" y="3188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8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5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4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3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2 w 5"/>
                  <a:gd name="T55" fmla="*/ 2 h 8"/>
                  <a:gd name="T56" fmla="*/ 1 w 5"/>
                  <a:gd name="T57" fmla="*/ 4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3" name="Freeform 590"/>
              <p:cNvSpPr>
                <a:spLocks/>
              </p:cNvSpPr>
              <p:nvPr/>
            </p:nvSpPr>
            <p:spPr bwMode="auto">
              <a:xfrm>
                <a:off x="149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4" name="Freeform 591"/>
              <p:cNvSpPr>
                <a:spLocks/>
              </p:cNvSpPr>
              <p:nvPr/>
            </p:nvSpPr>
            <p:spPr bwMode="auto">
              <a:xfrm>
                <a:off x="1478" y="3188"/>
                <a:ext cx="11" cy="25"/>
              </a:xfrm>
              <a:custGeom>
                <a:avLst/>
                <a:gdLst>
                  <a:gd name="T0" fmla="*/ 3 w 4"/>
                  <a:gd name="T1" fmla="*/ 4 h 9"/>
                  <a:gd name="T2" fmla="*/ 3 w 4"/>
                  <a:gd name="T3" fmla="*/ 2 h 9"/>
                  <a:gd name="T4" fmla="*/ 2 w 4"/>
                  <a:gd name="T5" fmla="*/ 6 h 9"/>
                  <a:gd name="T6" fmla="*/ 2 w 4"/>
                  <a:gd name="T7" fmla="*/ 6 h 9"/>
                  <a:gd name="T8" fmla="*/ 2 w 4"/>
                  <a:gd name="T9" fmla="*/ 3 h 9"/>
                  <a:gd name="T10" fmla="*/ 2 w 4"/>
                  <a:gd name="T11" fmla="*/ 3 h 9"/>
                  <a:gd name="T12" fmla="*/ 2 w 4"/>
                  <a:gd name="T13" fmla="*/ 5 h 9"/>
                  <a:gd name="T14" fmla="*/ 1 w 4"/>
                  <a:gd name="T15" fmla="*/ 6 h 9"/>
                  <a:gd name="T16" fmla="*/ 2 w 4"/>
                  <a:gd name="T17" fmla="*/ 5 h 9"/>
                  <a:gd name="T18" fmla="*/ 2 w 4"/>
                  <a:gd name="T19" fmla="*/ 3 h 9"/>
                  <a:gd name="T20" fmla="*/ 0 w 4"/>
                  <a:gd name="T21" fmla="*/ 8 h 9"/>
                  <a:gd name="T22" fmla="*/ 1 w 4"/>
                  <a:gd name="T23" fmla="*/ 8 h 9"/>
                  <a:gd name="T24" fmla="*/ 1 w 4"/>
                  <a:gd name="T25" fmla="*/ 6 h 9"/>
                  <a:gd name="T26" fmla="*/ 1 w 4"/>
                  <a:gd name="T27" fmla="*/ 6 h 9"/>
                  <a:gd name="T28" fmla="*/ 1 w 4"/>
                  <a:gd name="T29" fmla="*/ 8 h 9"/>
                  <a:gd name="T30" fmla="*/ 3 w 4"/>
                  <a:gd name="T31" fmla="*/ 8 h 9"/>
                  <a:gd name="T32" fmla="*/ 3 w 4"/>
                  <a:gd name="T33" fmla="*/ 7 h 9"/>
                  <a:gd name="T34" fmla="*/ 3 w 4"/>
                  <a:gd name="T35" fmla="*/ 6 h 9"/>
                  <a:gd name="T36" fmla="*/ 3 w 4"/>
                  <a:gd name="T37" fmla="*/ 4 h 9"/>
                  <a:gd name="T38" fmla="*/ 3 w 4"/>
                  <a:gd name="T39" fmla="*/ 5 h 9"/>
                  <a:gd name="T40" fmla="*/ 3 w 4"/>
                  <a:gd name="T41" fmla="*/ 2 h 9"/>
                  <a:gd name="T42" fmla="*/ 4 w 4"/>
                  <a:gd name="T43" fmla="*/ 1 h 9"/>
                  <a:gd name="T44" fmla="*/ 3 w 4"/>
                  <a:gd name="T45" fmla="*/ 1 h 9"/>
                  <a:gd name="T46" fmla="*/ 3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3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3" y="4"/>
                      <a:pt x="2" y="6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3"/>
                    </a:cubicBezTo>
                    <a:cubicBezTo>
                      <a:pt x="1" y="5"/>
                      <a:pt x="0" y="5"/>
                      <a:pt x="0" y="8"/>
                    </a:cubicBezTo>
                    <a:cubicBezTo>
                      <a:pt x="0" y="9"/>
                      <a:pt x="1" y="8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2"/>
                      <a:pt x="3" y="3"/>
                      <a:pt x="4" y="1"/>
                    </a:cubicBezTo>
                    <a:cubicBezTo>
                      <a:pt x="3" y="0"/>
                      <a:pt x="3" y="3"/>
                      <a:pt x="3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5" name="Freeform 592"/>
              <p:cNvSpPr>
                <a:spLocks/>
              </p:cNvSpPr>
              <p:nvPr/>
            </p:nvSpPr>
            <p:spPr bwMode="auto">
              <a:xfrm>
                <a:off x="1486" y="319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6" name="Freeform 593"/>
              <p:cNvSpPr>
                <a:spLocks/>
              </p:cNvSpPr>
              <p:nvPr/>
            </p:nvSpPr>
            <p:spPr bwMode="auto">
              <a:xfrm>
                <a:off x="1486" y="3204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7" name="Freeform 594"/>
              <p:cNvSpPr>
                <a:spLocks/>
              </p:cNvSpPr>
              <p:nvPr/>
            </p:nvSpPr>
            <p:spPr bwMode="auto">
              <a:xfrm>
                <a:off x="1481" y="319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8" name="Freeform 595"/>
              <p:cNvSpPr>
                <a:spLocks/>
              </p:cNvSpPr>
              <p:nvPr/>
            </p:nvSpPr>
            <p:spPr bwMode="auto">
              <a:xfrm>
                <a:off x="1476" y="3199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5 h 5"/>
                  <a:gd name="T4" fmla="*/ 1 w 1"/>
                  <a:gd name="T5" fmla="*/ 1 h 5"/>
                  <a:gd name="T6" fmla="*/ 1 w 1"/>
                  <a:gd name="T7" fmla="*/ 3 h 5"/>
                  <a:gd name="T8" fmla="*/ 1 w 1"/>
                  <a:gd name="T9" fmla="*/ 3 h 5"/>
                  <a:gd name="T10" fmla="*/ 0 w 1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3"/>
                      <a:pt x="1" y="5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9" name="Freeform 596"/>
              <p:cNvSpPr>
                <a:spLocks/>
              </p:cNvSpPr>
              <p:nvPr/>
            </p:nvSpPr>
            <p:spPr bwMode="auto">
              <a:xfrm>
                <a:off x="1465" y="3191"/>
                <a:ext cx="13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4 w 5"/>
                  <a:gd name="T5" fmla="*/ 2 h 11"/>
                  <a:gd name="T6" fmla="*/ 3 w 5"/>
                  <a:gd name="T7" fmla="*/ 2 h 11"/>
                  <a:gd name="T8" fmla="*/ 3 w 5"/>
                  <a:gd name="T9" fmla="*/ 2 h 11"/>
                  <a:gd name="T10" fmla="*/ 3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4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3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3 h 11"/>
                  <a:gd name="T72" fmla="*/ 4 w 5"/>
                  <a:gd name="T73" fmla="*/ 7 h 11"/>
                  <a:gd name="T74" fmla="*/ 4 w 5"/>
                  <a:gd name="T75" fmla="*/ 6 h 11"/>
                  <a:gd name="T76" fmla="*/ 4 w 5"/>
                  <a:gd name="T77" fmla="*/ 5 h 11"/>
                  <a:gd name="T78" fmla="*/ 5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4" y="6"/>
                      <a:pt x="3" y="5"/>
                      <a:pt x="4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6"/>
                    </a:cubicBezTo>
                    <a:cubicBezTo>
                      <a:pt x="5" y="5"/>
                      <a:pt x="5" y="4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0" name="Freeform 597"/>
              <p:cNvSpPr>
                <a:spLocks/>
              </p:cNvSpPr>
              <p:nvPr/>
            </p:nvSpPr>
            <p:spPr bwMode="auto">
              <a:xfrm>
                <a:off x="1476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1" name="Freeform 598"/>
              <p:cNvSpPr>
                <a:spLocks/>
              </p:cNvSpPr>
              <p:nvPr/>
            </p:nvSpPr>
            <p:spPr bwMode="auto">
              <a:xfrm>
                <a:off x="1478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2" name="Rectangle 599"/>
              <p:cNvSpPr>
                <a:spLocks noChangeArrowheads="1"/>
              </p:cNvSpPr>
              <p:nvPr/>
            </p:nvSpPr>
            <p:spPr bwMode="auto">
              <a:xfrm>
                <a:off x="1478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3" name="Rectangle 600"/>
              <p:cNvSpPr>
                <a:spLocks noChangeArrowheads="1"/>
              </p:cNvSpPr>
              <p:nvPr/>
            </p:nvSpPr>
            <p:spPr bwMode="auto">
              <a:xfrm>
                <a:off x="1478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4" name="Freeform 601"/>
              <p:cNvSpPr>
                <a:spLocks/>
              </p:cNvSpPr>
              <p:nvPr/>
            </p:nvSpPr>
            <p:spPr bwMode="auto">
              <a:xfrm>
                <a:off x="1481" y="320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5" name="Freeform 602"/>
              <p:cNvSpPr>
                <a:spLocks/>
              </p:cNvSpPr>
              <p:nvPr/>
            </p:nvSpPr>
            <p:spPr bwMode="auto">
              <a:xfrm>
                <a:off x="148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6" name="Freeform 603"/>
              <p:cNvSpPr>
                <a:spLocks/>
              </p:cNvSpPr>
              <p:nvPr/>
            </p:nvSpPr>
            <p:spPr bwMode="auto">
              <a:xfrm>
                <a:off x="1478" y="3183"/>
                <a:ext cx="27" cy="32"/>
              </a:xfrm>
              <a:custGeom>
                <a:avLst/>
                <a:gdLst>
                  <a:gd name="T0" fmla="*/ 7 w 10"/>
                  <a:gd name="T1" fmla="*/ 7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9 h 12"/>
                  <a:gd name="T8" fmla="*/ 10 w 10"/>
                  <a:gd name="T9" fmla="*/ 8 h 12"/>
                  <a:gd name="T10" fmla="*/ 9 w 10"/>
                  <a:gd name="T11" fmla="*/ 3 h 12"/>
                  <a:gd name="T12" fmla="*/ 8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7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2 w 10"/>
                  <a:gd name="T35" fmla="*/ 7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1 h 12"/>
                  <a:gd name="T46" fmla="*/ 2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4 w 10"/>
                  <a:gd name="T53" fmla="*/ 10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10 h 12"/>
                  <a:gd name="T60" fmla="*/ 5 w 10"/>
                  <a:gd name="T61" fmla="*/ 9 h 12"/>
                  <a:gd name="T62" fmla="*/ 6 w 10"/>
                  <a:gd name="T63" fmla="*/ 10 h 12"/>
                  <a:gd name="T64" fmla="*/ 6 w 10"/>
                  <a:gd name="T65" fmla="*/ 10 h 12"/>
                  <a:gd name="T66" fmla="*/ 7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10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7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8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7" y="6"/>
                      <a:pt x="6" y="5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10"/>
                    </a:cubicBezTo>
                    <a:cubicBezTo>
                      <a:pt x="5" y="7"/>
                      <a:pt x="6" y="10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8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4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9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8"/>
                      <a:pt x="2" y="11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5" y="10"/>
                      <a:pt x="4" y="10"/>
                      <a:pt x="4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5" y="9"/>
                      <a:pt x="5" y="7"/>
                    </a:cubicBezTo>
                    <a:cubicBezTo>
                      <a:pt x="5" y="7"/>
                      <a:pt x="5" y="9"/>
                      <a:pt x="5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8"/>
                      <a:pt x="9" y="9"/>
                    </a:cubicBezTo>
                    <a:cubicBezTo>
                      <a:pt x="9" y="6"/>
                      <a:pt x="9" y="12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7" name="Freeform 604"/>
              <p:cNvSpPr>
                <a:spLocks/>
              </p:cNvSpPr>
              <p:nvPr/>
            </p:nvSpPr>
            <p:spPr bwMode="auto">
              <a:xfrm>
                <a:off x="150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8" name="Freeform 605"/>
              <p:cNvSpPr>
                <a:spLocks/>
              </p:cNvSpPr>
              <p:nvPr/>
            </p:nvSpPr>
            <p:spPr bwMode="auto">
              <a:xfrm>
                <a:off x="150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9" name="Freeform 606"/>
              <p:cNvSpPr>
                <a:spLocks/>
              </p:cNvSpPr>
              <p:nvPr/>
            </p:nvSpPr>
            <p:spPr bwMode="auto">
              <a:xfrm>
                <a:off x="149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9" name="Group 808"/>
            <p:cNvGrpSpPr>
              <a:grpSpLocks/>
            </p:cNvGrpSpPr>
            <p:nvPr/>
          </p:nvGrpSpPr>
          <p:grpSpPr bwMode="auto">
            <a:xfrm>
              <a:off x="1465" y="2987"/>
              <a:ext cx="550" cy="247"/>
              <a:chOff x="1465" y="2987"/>
              <a:chExt cx="550" cy="247"/>
            </a:xfrm>
          </p:grpSpPr>
          <p:sp>
            <p:nvSpPr>
              <p:cNvPr id="910" name="Rectangle 608"/>
              <p:cNvSpPr>
                <a:spLocks noChangeArrowheads="1"/>
              </p:cNvSpPr>
              <p:nvPr/>
            </p:nvSpPr>
            <p:spPr bwMode="auto">
              <a:xfrm>
                <a:off x="1497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1" name="Freeform 609"/>
              <p:cNvSpPr>
                <a:spLocks/>
              </p:cNvSpPr>
              <p:nvPr/>
            </p:nvSpPr>
            <p:spPr bwMode="auto">
              <a:xfrm>
                <a:off x="1478" y="3193"/>
                <a:ext cx="19" cy="25"/>
              </a:xfrm>
              <a:custGeom>
                <a:avLst/>
                <a:gdLst>
                  <a:gd name="T0" fmla="*/ 1 w 7"/>
                  <a:gd name="T1" fmla="*/ 4 h 9"/>
                  <a:gd name="T2" fmla="*/ 1 w 7"/>
                  <a:gd name="T3" fmla="*/ 5 h 9"/>
                  <a:gd name="T4" fmla="*/ 0 w 7"/>
                  <a:gd name="T5" fmla="*/ 4 h 9"/>
                  <a:gd name="T6" fmla="*/ 0 w 7"/>
                  <a:gd name="T7" fmla="*/ 6 h 9"/>
                  <a:gd name="T8" fmla="*/ 3 w 7"/>
                  <a:gd name="T9" fmla="*/ 5 h 9"/>
                  <a:gd name="T10" fmla="*/ 3 w 7"/>
                  <a:gd name="T11" fmla="*/ 6 h 9"/>
                  <a:gd name="T12" fmla="*/ 4 w 7"/>
                  <a:gd name="T13" fmla="*/ 4 h 9"/>
                  <a:gd name="T14" fmla="*/ 4 w 7"/>
                  <a:gd name="T15" fmla="*/ 7 h 9"/>
                  <a:gd name="T16" fmla="*/ 5 w 7"/>
                  <a:gd name="T17" fmla="*/ 6 h 9"/>
                  <a:gd name="T18" fmla="*/ 5 w 7"/>
                  <a:gd name="T19" fmla="*/ 5 h 9"/>
                  <a:gd name="T20" fmla="*/ 5 w 7"/>
                  <a:gd name="T21" fmla="*/ 5 h 9"/>
                  <a:gd name="T22" fmla="*/ 5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4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2 h 9"/>
                  <a:gd name="T36" fmla="*/ 6 w 7"/>
                  <a:gd name="T37" fmla="*/ 4 h 9"/>
                  <a:gd name="T38" fmla="*/ 6 w 7"/>
                  <a:gd name="T39" fmla="*/ 4 h 9"/>
                  <a:gd name="T40" fmla="*/ 6 w 7"/>
                  <a:gd name="T41" fmla="*/ 4 h 9"/>
                  <a:gd name="T42" fmla="*/ 6 w 7"/>
                  <a:gd name="T43" fmla="*/ 2 h 9"/>
                  <a:gd name="T44" fmla="*/ 5 w 7"/>
                  <a:gd name="T45" fmla="*/ 1 h 9"/>
                  <a:gd name="T46" fmla="*/ 5 w 7"/>
                  <a:gd name="T47" fmla="*/ 1 h 9"/>
                  <a:gd name="T48" fmla="*/ 5 w 7"/>
                  <a:gd name="T49" fmla="*/ 2 h 9"/>
                  <a:gd name="T50" fmla="*/ 5 w 7"/>
                  <a:gd name="T51" fmla="*/ 2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4 w 7"/>
                  <a:gd name="T63" fmla="*/ 4 h 9"/>
                  <a:gd name="T64" fmla="*/ 3 w 7"/>
                  <a:gd name="T65" fmla="*/ 4 h 9"/>
                  <a:gd name="T66" fmla="*/ 3 w 7"/>
                  <a:gd name="T67" fmla="*/ 3 h 9"/>
                  <a:gd name="T68" fmla="*/ 3 w 7"/>
                  <a:gd name="T69" fmla="*/ 4 h 9"/>
                  <a:gd name="T70" fmla="*/ 2 w 7"/>
                  <a:gd name="T71" fmla="*/ 3 h 9"/>
                  <a:gd name="T72" fmla="*/ 2 w 7"/>
                  <a:gd name="T73" fmla="*/ 4 h 9"/>
                  <a:gd name="T74" fmla="*/ 1 w 7"/>
                  <a:gd name="T75" fmla="*/ 4 h 9"/>
                  <a:gd name="T76" fmla="*/ 1 w 7"/>
                  <a:gd name="T77" fmla="*/ 4 h 9"/>
                  <a:gd name="T78" fmla="*/ 1 w 7"/>
                  <a:gd name="T79" fmla="*/ 6 h 9"/>
                  <a:gd name="T80" fmla="*/ 1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6"/>
                      <a:pt x="0" y="4"/>
                      <a:pt x="0" y="6"/>
                    </a:cubicBezTo>
                    <a:cubicBezTo>
                      <a:pt x="1" y="6"/>
                      <a:pt x="2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9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5"/>
                      <a:pt x="7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7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3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4" y="3"/>
                      <a:pt x="5" y="2"/>
                      <a:pt x="4" y="4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2" name="Freeform 610"/>
              <p:cNvSpPr>
                <a:spLocks/>
              </p:cNvSpPr>
              <p:nvPr/>
            </p:nvSpPr>
            <p:spPr bwMode="auto">
              <a:xfrm>
                <a:off x="1476" y="3204"/>
                <a:ext cx="2" cy="9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3" name="Freeform 611"/>
              <p:cNvSpPr>
                <a:spLocks/>
              </p:cNvSpPr>
              <p:nvPr/>
            </p:nvSpPr>
            <p:spPr bwMode="auto">
              <a:xfrm>
                <a:off x="1465" y="3202"/>
                <a:ext cx="11" cy="13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4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4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1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4" name="Rectangle 612"/>
              <p:cNvSpPr>
                <a:spLocks noChangeArrowheads="1"/>
              </p:cNvSpPr>
              <p:nvPr/>
            </p:nvSpPr>
            <p:spPr bwMode="auto">
              <a:xfrm>
                <a:off x="1467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5" name="Freeform 613"/>
              <p:cNvSpPr>
                <a:spLocks/>
              </p:cNvSpPr>
              <p:nvPr/>
            </p:nvSpPr>
            <p:spPr bwMode="auto">
              <a:xfrm>
                <a:off x="1677" y="321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6" name="Freeform 614"/>
              <p:cNvSpPr>
                <a:spLocks/>
              </p:cNvSpPr>
              <p:nvPr/>
            </p:nvSpPr>
            <p:spPr bwMode="auto">
              <a:xfrm>
                <a:off x="1674" y="3202"/>
                <a:ext cx="3" cy="1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1 h 6"/>
                  <a:gd name="T4" fmla="*/ 1 w 1"/>
                  <a:gd name="T5" fmla="*/ 6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2 h 6"/>
                  <a:gd name="T12" fmla="*/ 1 w 1"/>
                  <a:gd name="T13" fmla="*/ 2 h 6"/>
                  <a:gd name="T14" fmla="*/ 1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7" name="Freeform 615"/>
              <p:cNvSpPr>
                <a:spLocks/>
              </p:cNvSpPr>
              <p:nvPr/>
            </p:nvSpPr>
            <p:spPr bwMode="auto">
              <a:xfrm>
                <a:off x="1674" y="3207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8" name="Freeform 616"/>
              <p:cNvSpPr>
                <a:spLocks/>
              </p:cNvSpPr>
              <p:nvPr/>
            </p:nvSpPr>
            <p:spPr bwMode="auto">
              <a:xfrm>
                <a:off x="1674" y="3210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9" name="Freeform 617"/>
              <p:cNvSpPr>
                <a:spLocks/>
              </p:cNvSpPr>
              <p:nvPr/>
            </p:nvSpPr>
            <p:spPr bwMode="auto">
              <a:xfrm>
                <a:off x="1672" y="321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0" name="Freeform 618"/>
              <p:cNvSpPr>
                <a:spLocks/>
              </p:cNvSpPr>
              <p:nvPr/>
            </p:nvSpPr>
            <p:spPr bwMode="auto">
              <a:xfrm>
                <a:off x="1672" y="3204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1" name="Freeform 619"/>
              <p:cNvSpPr>
                <a:spLocks/>
              </p:cNvSpPr>
              <p:nvPr/>
            </p:nvSpPr>
            <p:spPr bwMode="auto">
              <a:xfrm>
                <a:off x="167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2" name="Freeform 620"/>
              <p:cNvSpPr>
                <a:spLocks/>
              </p:cNvSpPr>
              <p:nvPr/>
            </p:nvSpPr>
            <p:spPr bwMode="auto">
              <a:xfrm>
                <a:off x="1674" y="3210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3" name="Freeform 621"/>
              <p:cNvSpPr>
                <a:spLocks/>
              </p:cNvSpPr>
              <p:nvPr/>
            </p:nvSpPr>
            <p:spPr bwMode="auto">
              <a:xfrm>
                <a:off x="1672" y="3202"/>
                <a:ext cx="0" cy="13"/>
              </a:xfrm>
              <a:custGeom>
                <a:avLst/>
                <a:gdLst>
                  <a:gd name="T0" fmla="*/ 4 h 5"/>
                  <a:gd name="T1" fmla="*/ 3 h 5"/>
                  <a:gd name="T2" fmla="*/ 0 h 5"/>
                  <a:gd name="T3" fmla="*/ 1 h 5"/>
                  <a:gd name="T4" fmla="*/ 4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4"/>
                    </a:moveTo>
                    <a:cubicBezTo>
                      <a:pt x="0" y="2"/>
                      <a:pt x="0" y="5"/>
                      <a:pt x="0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4" name="Freeform 622"/>
              <p:cNvSpPr>
                <a:spLocks/>
              </p:cNvSpPr>
              <p:nvPr/>
            </p:nvSpPr>
            <p:spPr bwMode="auto">
              <a:xfrm>
                <a:off x="1669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5" name="Freeform 623"/>
              <p:cNvSpPr>
                <a:spLocks/>
              </p:cNvSpPr>
              <p:nvPr/>
            </p:nvSpPr>
            <p:spPr bwMode="auto">
              <a:xfrm>
                <a:off x="1666" y="3196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2 h 5"/>
                  <a:gd name="T4" fmla="*/ 1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3 h 5"/>
                  <a:gd name="T12" fmla="*/ 1 w 1"/>
                  <a:gd name="T13" fmla="*/ 5 h 5"/>
                  <a:gd name="T14" fmla="*/ 1 w 1"/>
                  <a:gd name="T15" fmla="*/ 2 h 5"/>
                  <a:gd name="T16" fmla="*/ 1 w 1"/>
                  <a:gd name="T17" fmla="*/ 3 h 5"/>
                  <a:gd name="T18" fmla="*/ 1 w 1"/>
                  <a:gd name="T19" fmla="*/ 1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5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6" name="Freeform 624"/>
              <p:cNvSpPr>
                <a:spLocks/>
              </p:cNvSpPr>
              <p:nvPr/>
            </p:nvSpPr>
            <p:spPr bwMode="auto">
              <a:xfrm>
                <a:off x="1666" y="319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7" name="Freeform 625"/>
              <p:cNvSpPr>
                <a:spLocks/>
              </p:cNvSpPr>
              <p:nvPr/>
            </p:nvSpPr>
            <p:spPr bwMode="auto">
              <a:xfrm>
                <a:off x="1663" y="3193"/>
                <a:ext cx="3" cy="17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6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1 w 1"/>
                  <a:gd name="T13" fmla="*/ 3 h 6"/>
                  <a:gd name="T14" fmla="*/ 0 w 1"/>
                  <a:gd name="T15" fmla="*/ 3 h 6"/>
                  <a:gd name="T16" fmla="*/ 0 w 1"/>
                  <a:gd name="T17" fmla="*/ 4 h 6"/>
                  <a:gd name="T18" fmla="*/ 0 w 1"/>
                  <a:gd name="T19" fmla="*/ 4 h 6"/>
                  <a:gd name="T20" fmla="*/ 1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8" name="Freeform 626"/>
              <p:cNvSpPr>
                <a:spLocks/>
              </p:cNvSpPr>
              <p:nvPr/>
            </p:nvSpPr>
            <p:spPr bwMode="auto">
              <a:xfrm>
                <a:off x="1666" y="32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9" name="Freeform 627"/>
              <p:cNvSpPr>
                <a:spLocks/>
              </p:cNvSpPr>
              <p:nvPr/>
            </p:nvSpPr>
            <p:spPr bwMode="auto">
              <a:xfrm>
                <a:off x="1663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0" name="Freeform 628"/>
              <p:cNvSpPr>
                <a:spLocks/>
              </p:cNvSpPr>
              <p:nvPr/>
            </p:nvSpPr>
            <p:spPr bwMode="auto">
              <a:xfrm>
                <a:off x="1663" y="3207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1" name="Freeform 629"/>
              <p:cNvSpPr>
                <a:spLocks/>
              </p:cNvSpPr>
              <p:nvPr/>
            </p:nvSpPr>
            <p:spPr bwMode="auto">
              <a:xfrm>
                <a:off x="1642" y="3196"/>
                <a:ext cx="21" cy="17"/>
              </a:xfrm>
              <a:custGeom>
                <a:avLst/>
                <a:gdLst>
                  <a:gd name="T0" fmla="*/ 1 w 8"/>
                  <a:gd name="T1" fmla="*/ 1 h 6"/>
                  <a:gd name="T2" fmla="*/ 1 w 8"/>
                  <a:gd name="T3" fmla="*/ 2 h 6"/>
                  <a:gd name="T4" fmla="*/ 0 w 8"/>
                  <a:gd name="T5" fmla="*/ 4 h 6"/>
                  <a:gd name="T6" fmla="*/ 0 w 8"/>
                  <a:gd name="T7" fmla="*/ 6 h 6"/>
                  <a:gd name="T8" fmla="*/ 1 w 8"/>
                  <a:gd name="T9" fmla="*/ 5 h 6"/>
                  <a:gd name="T10" fmla="*/ 1 w 8"/>
                  <a:gd name="T11" fmla="*/ 6 h 6"/>
                  <a:gd name="T12" fmla="*/ 2 w 8"/>
                  <a:gd name="T13" fmla="*/ 5 h 6"/>
                  <a:gd name="T14" fmla="*/ 3 w 8"/>
                  <a:gd name="T15" fmla="*/ 5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5 h 6"/>
                  <a:gd name="T22" fmla="*/ 6 w 8"/>
                  <a:gd name="T23" fmla="*/ 5 h 6"/>
                  <a:gd name="T24" fmla="*/ 7 w 8"/>
                  <a:gd name="T25" fmla="*/ 5 h 6"/>
                  <a:gd name="T26" fmla="*/ 7 w 8"/>
                  <a:gd name="T27" fmla="*/ 3 h 6"/>
                  <a:gd name="T28" fmla="*/ 7 w 8"/>
                  <a:gd name="T29" fmla="*/ 5 h 6"/>
                  <a:gd name="T30" fmla="*/ 8 w 8"/>
                  <a:gd name="T31" fmla="*/ 4 h 6"/>
                  <a:gd name="T32" fmla="*/ 7 w 8"/>
                  <a:gd name="T33" fmla="*/ 2 h 6"/>
                  <a:gd name="T34" fmla="*/ 8 w 8"/>
                  <a:gd name="T35" fmla="*/ 1 h 6"/>
                  <a:gd name="T36" fmla="*/ 6 w 8"/>
                  <a:gd name="T37" fmla="*/ 4 h 6"/>
                  <a:gd name="T38" fmla="*/ 6 w 8"/>
                  <a:gd name="T39" fmla="*/ 3 h 6"/>
                  <a:gd name="T40" fmla="*/ 5 w 8"/>
                  <a:gd name="T41" fmla="*/ 1 h 6"/>
                  <a:gd name="T42" fmla="*/ 4 w 8"/>
                  <a:gd name="T43" fmla="*/ 3 h 6"/>
                  <a:gd name="T44" fmla="*/ 4 w 8"/>
                  <a:gd name="T45" fmla="*/ 3 h 6"/>
                  <a:gd name="T46" fmla="*/ 4 w 8"/>
                  <a:gd name="T47" fmla="*/ 4 h 6"/>
                  <a:gd name="T48" fmla="*/ 3 w 8"/>
                  <a:gd name="T49" fmla="*/ 2 h 6"/>
                  <a:gd name="T50" fmla="*/ 3 w 8"/>
                  <a:gd name="T51" fmla="*/ 5 h 6"/>
                  <a:gd name="T52" fmla="*/ 3 w 8"/>
                  <a:gd name="T53" fmla="*/ 1 h 6"/>
                  <a:gd name="T54" fmla="*/ 3 w 8"/>
                  <a:gd name="T55" fmla="*/ 3 h 6"/>
                  <a:gd name="T56" fmla="*/ 3 w 8"/>
                  <a:gd name="T57" fmla="*/ 4 h 6"/>
                  <a:gd name="T58" fmla="*/ 3 w 8"/>
                  <a:gd name="T59" fmla="*/ 1 h 6"/>
                  <a:gd name="T60" fmla="*/ 2 w 8"/>
                  <a:gd name="T61" fmla="*/ 3 h 6"/>
                  <a:gd name="T62" fmla="*/ 2 w 8"/>
                  <a:gd name="T63" fmla="*/ 4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3 h 6"/>
                  <a:gd name="T72" fmla="*/ 1 w 8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7" y="4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5"/>
                      <a:pt x="7" y="3"/>
                      <a:pt x="7" y="5"/>
                    </a:cubicBezTo>
                    <a:cubicBezTo>
                      <a:pt x="8" y="6"/>
                      <a:pt x="7" y="3"/>
                      <a:pt x="8" y="4"/>
                    </a:cubicBezTo>
                    <a:cubicBezTo>
                      <a:pt x="8" y="2"/>
                      <a:pt x="7" y="3"/>
                      <a:pt x="7" y="2"/>
                    </a:cubicBezTo>
                    <a:cubicBezTo>
                      <a:pt x="7" y="1"/>
                      <a:pt x="8" y="2"/>
                      <a:pt x="8" y="1"/>
                    </a:cubicBezTo>
                    <a:cubicBezTo>
                      <a:pt x="7" y="0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1"/>
                    </a:cubicBezTo>
                    <a:cubicBezTo>
                      <a:pt x="5" y="3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3" y="2"/>
                    </a:cubicBezTo>
                    <a:cubicBezTo>
                      <a:pt x="4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2" name="Freeform 630"/>
              <p:cNvSpPr>
                <a:spLocks/>
              </p:cNvSpPr>
              <p:nvPr/>
            </p:nvSpPr>
            <p:spPr bwMode="auto">
              <a:xfrm>
                <a:off x="1644" y="319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3" name="Freeform 631"/>
              <p:cNvSpPr>
                <a:spLocks/>
              </p:cNvSpPr>
              <p:nvPr/>
            </p:nvSpPr>
            <p:spPr bwMode="auto">
              <a:xfrm>
                <a:off x="1644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4" name="Rectangle 632"/>
              <p:cNvSpPr>
                <a:spLocks noChangeArrowheads="1"/>
              </p:cNvSpPr>
              <p:nvPr/>
            </p:nvSpPr>
            <p:spPr bwMode="auto">
              <a:xfrm>
                <a:off x="1647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5" name="Freeform 633"/>
              <p:cNvSpPr>
                <a:spLocks/>
              </p:cNvSpPr>
              <p:nvPr/>
            </p:nvSpPr>
            <p:spPr bwMode="auto">
              <a:xfrm>
                <a:off x="1650" y="319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6" name="Freeform 634"/>
              <p:cNvSpPr>
                <a:spLocks/>
              </p:cNvSpPr>
              <p:nvPr/>
            </p:nvSpPr>
            <p:spPr bwMode="auto">
              <a:xfrm>
                <a:off x="1652" y="31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7" name="Freeform 635"/>
              <p:cNvSpPr>
                <a:spLocks/>
              </p:cNvSpPr>
              <p:nvPr/>
            </p:nvSpPr>
            <p:spPr bwMode="auto">
              <a:xfrm>
                <a:off x="1644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8" name="Freeform 636"/>
              <p:cNvSpPr>
                <a:spLocks/>
              </p:cNvSpPr>
              <p:nvPr/>
            </p:nvSpPr>
            <p:spPr bwMode="auto">
              <a:xfrm>
                <a:off x="1631" y="3196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2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6 h 8"/>
                  <a:gd name="T18" fmla="*/ 4 w 4"/>
                  <a:gd name="T19" fmla="*/ 5 h 8"/>
                  <a:gd name="T20" fmla="*/ 4 w 4"/>
                  <a:gd name="T21" fmla="*/ 3 h 8"/>
                  <a:gd name="T22" fmla="*/ 4 w 4"/>
                  <a:gd name="T23" fmla="*/ 1 h 8"/>
                  <a:gd name="T24" fmla="*/ 4 w 4"/>
                  <a:gd name="T25" fmla="*/ 3 h 8"/>
                  <a:gd name="T26" fmla="*/ 4 w 4"/>
                  <a:gd name="T27" fmla="*/ 1 h 8"/>
                  <a:gd name="T28" fmla="*/ 4 w 4"/>
                  <a:gd name="T29" fmla="*/ 2 h 8"/>
                  <a:gd name="T30" fmla="*/ 4 w 4"/>
                  <a:gd name="T31" fmla="*/ 1 h 8"/>
                  <a:gd name="T32" fmla="*/ 3 w 4"/>
                  <a:gd name="T33" fmla="*/ 2 h 8"/>
                  <a:gd name="T34" fmla="*/ 3 w 4"/>
                  <a:gd name="T35" fmla="*/ 2 h 8"/>
                  <a:gd name="T36" fmla="*/ 3 w 4"/>
                  <a:gd name="T37" fmla="*/ 3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2 h 8"/>
                  <a:gd name="T46" fmla="*/ 2 w 4"/>
                  <a:gd name="T47" fmla="*/ 1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2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3 h 8"/>
                  <a:gd name="T60" fmla="*/ 1 w 4"/>
                  <a:gd name="T61" fmla="*/ 4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4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6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1"/>
                      <a:pt x="4" y="3"/>
                    </a:cubicBezTo>
                    <a:cubicBezTo>
                      <a:pt x="3" y="4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9" name="Freeform 637"/>
              <p:cNvSpPr>
                <a:spLocks/>
              </p:cNvSpPr>
              <p:nvPr/>
            </p:nvSpPr>
            <p:spPr bwMode="auto">
              <a:xfrm>
                <a:off x="1639" y="319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0" name="Freeform 638"/>
              <p:cNvSpPr>
                <a:spLocks/>
              </p:cNvSpPr>
              <p:nvPr/>
            </p:nvSpPr>
            <p:spPr bwMode="auto">
              <a:xfrm>
                <a:off x="1623" y="3193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2 w 3"/>
                  <a:gd name="T11" fmla="*/ 3 h 9"/>
                  <a:gd name="T12" fmla="*/ 2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4 h 9"/>
                  <a:gd name="T20" fmla="*/ 0 w 3"/>
                  <a:gd name="T21" fmla="*/ 9 h 9"/>
                  <a:gd name="T22" fmla="*/ 0 w 3"/>
                  <a:gd name="T23" fmla="*/ 8 h 9"/>
                  <a:gd name="T24" fmla="*/ 1 w 3"/>
                  <a:gd name="T25" fmla="*/ 6 h 9"/>
                  <a:gd name="T26" fmla="*/ 1 w 3"/>
                  <a:gd name="T27" fmla="*/ 7 h 9"/>
                  <a:gd name="T28" fmla="*/ 1 w 3"/>
                  <a:gd name="T29" fmla="*/ 8 h 9"/>
                  <a:gd name="T30" fmla="*/ 3 w 3"/>
                  <a:gd name="T31" fmla="*/ 8 h 9"/>
                  <a:gd name="T32" fmla="*/ 2 w 3"/>
                  <a:gd name="T33" fmla="*/ 8 h 9"/>
                  <a:gd name="T34" fmla="*/ 3 w 3"/>
                  <a:gd name="T35" fmla="*/ 7 h 9"/>
                  <a:gd name="T36" fmla="*/ 3 w 3"/>
                  <a:gd name="T37" fmla="*/ 4 h 9"/>
                  <a:gd name="T38" fmla="*/ 3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3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3" y="4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5"/>
                      <a:pt x="1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5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1" name="Freeform 639"/>
              <p:cNvSpPr>
                <a:spLocks/>
              </p:cNvSpPr>
              <p:nvPr/>
            </p:nvSpPr>
            <p:spPr bwMode="auto">
              <a:xfrm>
                <a:off x="1631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2" name="Freeform 640"/>
              <p:cNvSpPr>
                <a:spLocks/>
              </p:cNvSpPr>
              <p:nvPr/>
            </p:nvSpPr>
            <p:spPr bwMode="auto">
              <a:xfrm>
                <a:off x="1631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3" name="Freeform 641"/>
              <p:cNvSpPr>
                <a:spLocks/>
              </p:cNvSpPr>
              <p:nvPr/>
            </p:nvSpPr>
            <p:spPr bwMode="auto">
              <a:xfrm>
                <a:off x="1625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4" name="Freeform 642"/>
              <p:cNvSpPr>
                <a:spLocks/>
              </p:cNvSpPr>
              <p:nvPr/>
            </p:nvSpPr>
            <p:spPr bwMode="auto">
              <a:xfrm>
                <a:off x="1620" y="3207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1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5" name="Freeform 643"/>
              <p:cNvSpPr>
                <a:spLocks/>
              </p:cNvSpPr>
              <p:nvPr/>
            </p:nvSpPr>
            <p:spPr bwMode="auto">
              <a:xfrm>
                <a:off x="1609" y="3196"/>
                <a:ext cx="14" cy="30"/>
              </a:xfrm>
              <a:custGeom>
                <a:avLst/>
                <a:gdLst>
                  <a:gd name="T0" fmla="*/ 3 w 5"/>
                  <a:gd name="T1" fmla="*/ 3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3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3 w 5"/>
                  <a:gd name="T39" fmla="*/ 7 h 11"/>
                  <a:gd name="T40" fmla="*/ 3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1 w 5"/>
                  <a:gd name="T59" fmla="*/ 4 h 11"/>
                  <a:gd name="T60" fmla="*/ 1 w 5"/>
                  <a:gd name="T61" fmla="*/ 5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1 h 11"/>
                  <a:gd name="T84" fmla="*/ 3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4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4" y="8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4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6" name="Freeform 644"/>
              <p:cNvSpPr>
                <a:spLocks/>
              </p:cNvSpPr>
              <p:nvPr/>
            </p:nvSpPr>
            <p:spPr bwMode="auto">
              <a:xfrm>
                <a:off x="1620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7" name="Freeform 645"/>
              <p:cNvSpPr>
                <a:spLocks/>
              </p:cNvSpPr>
              <p:nvPr/>
            </p:nvSpPr>
            <p:spPr bwMode="auto">
              <a:xfrm>
                <a:off x="1620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8" name="Rectangle 646"/>
              <p:cNvSpPr>
                <a:spLocks noChangeArrowheads="1"/>
              </p:cNvSpPr>
              <p:nvPr/>
            </p:nvSpPr>
            <p:spPr bwMode="auto">
              <a:xfrm>
                <a:off x="1620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9" name="Freeform 647"/>
              <p:cNvSpPr>
                <a:spLocks/>
              </p:cNvSpPr>
              <p:nvPr/>
            </p:nvSpPr>
            <p:spPr bwMode="auto">
              <a:xfrm>
                <a:off x="1623" y="32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0" name="Freeform 648"/>
              <p:cNvSpPr>
                <a:spLocks/>
              </p:cNvSpPr>
              <p:nvPr/>
            </p:nvSpPr>
            <p:spPr bwMode="auto">
              <a:xfrm>
                <a:off x="1625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1" name="Freeform 649"/>
              <p:cNvSpPr>
                <a:spLocks/>
              </p:cNvSpPr>
              <p:nvPr/>
            </p:nvSpPr>
            <p:spPr bwMode="auto">
              <a:xfrm>
                <a:off x="1633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2" name="Freeform 650"/>
              <p:cNvSpPr>
                <a:spLocks/>
              </p:cNvSpPr>
              <p:nvPr/>
            </p:nvSpPr>
            <p:spPr bwMode="auto">
              <a:xfrm>
                <a:off x="1620" y="3188"/>
                <a:ext cx="30" cy="35"/>
              </a:xfrm>
              <a:custGeom>
                <a:avLst/>
                <a:gdLst>
                  <a:gd name="T0" fmla="*/ 8 w 11"/>
                  <a:gd name="T1" fmla="*/ 7 h 13"/>
                  <a:gd name="T2" fmla="*/ 8 w 11"/>
                  <a:gd name="T3" fmla="*/ 9 h 13"/>
                  <a:gd name="T4" fmla="*/ 8 w 11"/>
                  <a:gd name="T5" fmla="*/ 10 h 13"/>
                  <a:gd name="T6" fmla="*/ 9 w 11"/>
                  <a:gd name="T7" fmla="*/ 9 h 13"/>
                  <a:gd name="T8" fmla="*/ 10 w 11"/>
                  <a:gd name="T9" fmla="*/ 9 h 13"/>
                  <a:gd name="T10" fmla="*/ 10 w 11"/>
                  <a:gd name="T11" fmla="*/ 4 h 13"/>
                  <a:gd name="T12" fmla="*/ 8 w 11"/>
                  <a:gd name="T13" fmla="*/ 6 h 13"/>
                  <a:gd name="T14" fmla="*/ 8 w 11"/>
                  <a:gd name="T15" fmla="*/ 5 h 13"/>
                  <a:gd name="T16" fmla="*/ 7 w 11"/>
                  <a:gd name="T17" fmla="*/ 5 h 13"/>
                  <a:gd name="T18" fmla="*/ 7 w 11"/>
                  <a:gd name="T19" fmla="*/ 8 h 13"/>
                  <a:gd name="T20" fmla="*/ 6 w 11"/>
                  <a:gd name="T21" fmla="*/ 8 h 13"/>
                  <a:gd name="T22" fmla="*/ 6 w 11"/>
                  <a:gd name="T23" fmla="*/ 7 h 13"/>
                  <a:gd name="T24" fmla="*/ 5 w 11"/>
                  <a:gd name="T25" fmla="*/ 7 h 13"/>
                  <a:gd name="T26" fmla="*/ 4 w 11"/>
                  <a:gd name="T27" fmla="*/ 6 h 13"/>
                  <a:gd name="T28" fmla="*/ 3 w 11"/>
                  <a:gd name="T29" fmla="*/ 7 h 13"/>
                  <a:gd name="T30" fmla="*/ 3 w 11"/>
                  <a:gd name="T31" fmla="*/ 9 h 13"/>
                  <a:gd name="T32" fmla="*/ 3 w 11"/>
                  <a:gd name="T33" fmla="*/ 7 h 13"/>
                  <a:gd name="T34" fmla="*/ 2 w 11"/>
                  <a:gd name="T35" fmla="*/ 8 h 13"/>
                  <a:gd name="T36" fmla="*/ 0 w 11"/>
                  <a:gd name="T37" fmla="*/ 8 h 13"/>
                  <a:gd name="T38" fmla="*/ 1 w 11"/>
                  <a:gd name="T39" fmla="*/ 8 h 13"/>
                  <a:gd name="T40" fmla="*/ 1 w 11"/>
                  <a:gd name="T41" fmla="*/ 7 h 13"/>
                  <a:gd name="T42" fmla="*/ 2 w 11"/>
                  <a:gd name="T43" fmla="*/ 11 h 13"/>
                  <a:gd name="T44" fmla="*/ 3 w 11"/>
                  <a:gd name="T45" fmla="*/ 11 h 13"/>
                  <a:gd name="T46" fmla="*/ 3 w 11"/>
                  <a:gd name="T47" fmla="*/ 11 h 13"/>
                  <a:gd name="T48" fmla="*/ 4 w 11"/>
                  <a:gd name="T49" fmla="*/ 11 h 13"/>
                  <a:gd name="T50" fmla="*/ 4 w 11"/>
                  <a:gd name="T51" fmla="*/ 11 h 13"/>
                  <a:gd name="T52" fmla="*/ 5 w 11"/>
                  <a:gd name="T53" fmla="*/ 10 h 13"/>
                  <a:gd name="T54" fmla="*/ 5 w 11"/>
                  <a:gd name="T55" fmla="*/ 10 h 13"/>
                  <a:gd name="T56" fmla="*/ 5 w 11"/>
                  <a:gd name="T57" fmla="*/ 10 h 13"/>
                  <a:gd name="T58" fmla="*/ 6 w 11"/>
                  <a:gd name="T59" fmla="*/ 10 h 13"/>
                  <a:gd name="T60" fmla="*/ 6 w 11"/>
                  <a:gd name="T61" fmla="*/ 9 h 13"/>
                  <a:gd name="T62" fmla="*/ 6 w 11"/>
                  <a:gd name="T63" fmla="*/ 11 h 13"/>
                  <a:gd name="T64" fmla="*/ 7 w 11"/>
                  <a:gd name="T65" fmla="*/ 11 h 13"/>
                  <a:gd name="T66" fmla="*/ 7 w 11"/>
                  <a:gd name="T67" fmla="*/ 9 h 13"/>
                  <a:gd name="T68" fmla="*/ 8 w 11"/>
                  <a:gd name="T69" fmla="*/ 8 h 13"/>
                  <a:gd name="T70" fmla="*/ 9 w 11"/>
                  <a:gd name="T71" fmla="*/ 7 h 13"/>
                  <a:gd name="T72" fmla="*/ 10 w 11"/>
                  <a:gd name="T73" fmla="*/ 8 h 13"/>
                  <a:gd name="T74" fmla="*/ 10 w 11"/>
                  <a:gd name="T75" fmla="*/ 5 h 13"/>
                  <a:gd name="T76" fmla="*/ 10 w 11"/>
                  <a:gd name="T77" fmla="*/ 6 h 13"/>
                  <a:gd name="T78" fmla="*/ 10 w 11"/>
                  <a:gd name="T79" fmla="*/ 8 h 13"/>
                  <a:gd name="T80" fmla="*/ 9 w 11"/>
                  <a:gd name="T8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10"/>
                      <a:pt x="8" y="10"/>
                    </a:cubicBezTo>
                    <a:cubicBezTo>
                      <a:pt x="8" y="10"/>
                      <a:pt x="9" y="7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3"/>
                      <a:pt x="10" y="5"/>
                      <a:pt x="10" y="9"/>
                    </a:cubicBezTo>
                    <a:cubicBezTo>
                      <a:pt x="10" y="0"/>
                      <a:pt x="10" y="6"/>
                      <a:pt x="10" y="6"/>
                    </a:cubicBezTo>
                    <a:cubicBezTo>
                      <a:pt x="10" y="4"/>
                      <a:pt x="9" y="5"/>
                      <a:pt x="10" y="4"/>
                    </a:cubicBezTo>
                    <a:cubicBezTo>
                      <a:pt x="9" y="7"/>
                      <a:pt x="9" y="2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7"/>
                      <a:pt x="8" y="5"/>
                    </a:cubicBezTo>
                    <a:cubicBezTo>
                      <a:pt x="8" y="5"/>
                      <a:pt x="8" y="6"/>
                      <a:pt x="8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8"/>
                      <a:pt x="7" y="10"/>
                      <a:pt x="7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6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3" y="7"/>
                      <a:pt x="3" y="6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3" y="9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5"/>
                      <a:pt x="0" y="8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0"/>
                      <a:pt x="3" y="11"/>
                    </a:cubicBezTo>
                    <a:cubicBezTo>
                      <a:pt x="3" y="9"/>
                      <a:pt x="3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6" y="10"/>
                    </a:cubicBezTo>
                    <a:cubicBezTo>
                      <a:pt x="6" y="9"/>
                      <a:pt x="6" y="9"/>
                      <a:pt x="6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10"/>
                      <a:pt x="7" y="9"/>
                    </a:cubicBezTo>
                    <a:cubicBezTo>
                      <a:pt x="6" y="10"/>
                      <a:pt x="7" y="9"/>
                      <a:pt x="6" y="11"/>
                    </a:cubicBezTo>
                    <a:cubicBezTo>
                      <a:pt x="7" y="11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10" y="7"/>
                      <a:pt x="10" y="9"/>
                      <a:pt x="10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1" y="7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2"/>
                      <a:pt x="10" y="6"/>
                      <a:pt x="10" y="8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9"/>
                      <a:pt x="9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3" name="Freeform 651"/>
              <p:cNvSpPr>
                <a:spLocks/>
              </p:cNvSpPr>
              <p:nvPr/>
            </p:nvSpPr>
            <p:spPr bwMode="auto">
              <a:xfrm>
                <a:off x="1644" y="3210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4" name="Freeform 652"/>
              <p:cNvSpPr>
                <a:spLocks/>
              </p:cNvSpPr>
              <p:nvPr/>
            </p:nvSpPr>
            <p:spPr bwMode="auto">
              <a:xfrm>
                <a:off x="1644" y="32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5" name="Freeform 653"/>
              <p:cNvSpPr>
                <a:spLocks/>
              </p:cNvSpPr>
              <p:nvPr/>
            </p:nvSpPr>
            <p:spPr bwMode="auto">
              <a:xfrm>
                <a:off x="164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6" name="Freeform 654"/>
              <p:cNvSpPr>
                <a:spLocks/>
              </p:cNvSpPr>
              <p:nvPr/>
            </p:nvSpPr>
            <p:spPr bwMode="auto">
              <a:xfrm>
                <a:off x="1642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7" name="Freeform 655"/>
              <p:cNvSpPr>
                <a:spLocks/>
              </p:cNvSpPr>
              <p:nvPr/>
            </p:nvSpPr>
            <p:spPr bwMode="auto">
              <a:xfrm>
                <a:off x="1620" y="3199"/>
                <a:ext cx="22" cy="24"/>
              </a:xfrm>
              <a:custGeom>
                <a:avLst/>
                <a:gdLst>
                  <a:gd name="T0" fmla="*/ 2 w 8"/>
                  <a:gd name="T1" fmla="*/ 4 h 9"/>
                  <a:gd name="T2" fmla="*/ 1 w 8"/>
                  <a:gd name="T3" fmla="*/ 6 h 9"/>
                  <a:gd name="T4" fmla="*/ 1 w 8"/>
                  <a:gd name="T5" fmla="*/ 4 h 9"/>
                  <a:gd name="T6" fmla="*/ 0 w 8"/>
                  <a:gd name="T7" fmla="*/ 7 h 9"/>
                  <a:gd name="T8" fmla="*/ 4 w 8"/>
                  <a:gd name="T9" fmla="*/ 6 h 9"/>
                  <a:gd name="T10" fmla="*/ 4 w 8"/>
                  <a:gd name="T11" fmla="*/ 7 h 9"/>
                  <a:gd name="T12" fmla="*/ 5 w 8"/>
                  <a:gd name="T13" fmla="*/ 5 h 9"/>
                  <a:gd name="T14" fmla="*/ 5 w 8"/>
                  <a:gd name="T15" fmla="*/ 7 h 9"/>
                  <a:gd name="T16" fmla="*/ 6 w 8"/>
                  <a:gd name="T17" fmla="*/ 6 h 9"/>
                  <a:gd name="T18" fmla="*/ 6 w 8"/>
                  <a:gd name="T19" fmla="*/ 5 h 9"/>
                  <a:gd name="T20" fmla="*/ 6 w 8"/>
                  <a:gd name="T21" fmla="*/ 6 h 9"/>
                  <a:gd name="T22" fmla="*/ 6 w 8"/>
                  <a:gd name="T23" fmla="*/ 5 h 9"/>
                  <a:gd name="T24" fmla="*/ 6 w 8"/>
                  <a:gd name="T25" fmla="*/ 5 h 9"/>
                  <a:gd name="T26" fmla="*/ 6 w 8"/>
                  <a:gd name="T27" fmla="*/ 6 h 9"/>
                  <a:gd name="T28" fmla="*/ 7 w 8"/>
                  <a:gd name="T29" fmla="*/ 5 h 9"/>
                  <a:gd name="T30" fmla="*/ 7 w 8"/>
                  <a:gd name="T31" fmla="*/ 6 h 9"/>
                  <a:gd name="T32" fmla="*/ 8 w 8"/>
                  <a:gd name="T33" fmla="*/ 4 h 9"/>
                  <a:gd name="T34" fmla="*/ 8 w 8"/>
                  <a:gd name="T35" fmla="*/ 3 h 9"/>
                  <a:gd name="T36" fmla="*/ 7 w 8"/>
                  <a:gd name="T37" fmla="*/ 4 h 9"/>
                  <a:gd name="T38" fmla="*/ 7 w 8"/>
                  <a:gd name="T39" fmla="*/ 4 h 9"/>
                  <a:gd name="T40" fmla="*/ 6 w 8"/>
                  <a:gd name="T41" fmla="*/ 5 h 9"/>
                  <a:gd name="T42" fmla="*/ 7 w 8"/>
                  <a:gd name="T43" fmla="*/ 3 h 9"/>
                  <a:gd name="T44" fmla="*/ 6 w 8"/>
                  <a:gd name="T45" fmla="*/ 2 h 9"/>
                  <a:gd name="T46" fmla="*/ 6 w 8"/>
                  <a:gd name="T47" fmla="*/ 1 h 9"/>
                  <a:gd name="T48" fmla="*/ 6 w 8"/>
                  <a:gd name="T49" fmla="*/ 2 h 9"/>
                  <a:gd name="T50" fmla="*/ 6 w 8"/>
                  <a:gd name="T51" fmla="*/ 3 h 9"/>
                  <a:gd name="T52" fmla="*/ 6 w 8"/>
                  <a:gd name="T53" fmla="*/ 5 h 9"/>
                  <a:gd name="T54" fmla="*/ 6 w 8"/>
                  <a:gd name="T55" fmla="*/ 5 h 9"/>
                  <a:gd name="T56" fmla="*/ 6 w 8"/>
                  <a:gd name="T57" fmla="*/ 3 h 9"/>
                  <a:gd name="T58" fmla="*/ 6 w 8"/>
                  <a:gd name="T59" fmla="*/ 4 h 9"/>
                  <a:gd name="T60" fmla="*/ 5 w 8"/>
                  <a:gd name="T61" fmla="*/ 2 h 9"/>
                  <a:gd name="T62" fmla="*/ 5 w 8"/>
                  <a:gd name="T63" fmla="*/ 4 h 9"/>
                  <a:gd name="T64" fmla="*/ 4 w 8"/>
                  <a:gd name="T65" fmla="*/ 4 h 9"/>
                  <a:gd name="T66" fmla="*/ 4 w 8"/>
                  <a:gd name="T67" fmla="*/ 3 h 9"/>
                  <a:gd name="T68" fmla="*/ 4 w 8"/>
                  <a:gd name="T69" fmla="*/ 4 h 9"/>
                  <a:gd name="T70" fmla="*/ 3 w 8"/>
                  <a:gd name="T71" fmla="*/ 4 h 9"/>
                  <a:gd name="T72" fmla="*/ 3 w 8"/>
                  <a:gd name="T73" fmla="*/ 5 h 9"/>
                  <a:gd name="T74" fmla="*/ 2 w 8"/>
                  <a:gd name="T75" fmla="*/ 4 h 9"/>
                  <a:gd name="T76" fmla="*/ 2 w 8"/>
                  <a:gd name="T77" fmla="*/ 4 h 9"/>
                  <a:gd name="T78" fmla="*/ 2 w 8"/>
                  <a:gd name="T79" fmla="*/ 6 h 9"/>
                  <a:gd name="T80" fmla="*/ 2 w 8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9">
                    <a:moveTo>
                      <a:pt x="2" y="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1" y="4"/>
                      <a:pt x="0" y="7"/>
                    </a:cubicBezTo>
                    <a:cubicBezTo>
                      <a:pt x="2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5"/>
                      <a:pt x="5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5"/>
                      <a:pt x="7" y="7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7"/>
                      <a:pt x="7" y="3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6"/>
                      <a:pt x="6" y="5"/>
                    </a:cubicBezTo>
                    <a:cubicBezTo>
                      <a:pt x="5" y="4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8" name="Freeform 656"/>
              <p:cNvSpPr>
                <a:spLocks/>
              </p:cNvSpPr>
              <p:nvPr/>
            </p:nvSpPr>
            <p:spPr bwMode="auto">
              <a:xfrm>
                <a:off x="1620" y="321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9" name="Freeform 657"/>
              <p:cNvSpPr>
                <a:spLocks/>
              </p:cNvSpPr>
              <p:nvPr/>
            </p:nvSpPr>
            <p:spPr bwMode="auto">
              <a:xfrm>
                <a:off x="1606" y="3207"/>
                <a:ext cx="14" cy="16"/>
              </a:xfrm>
              <a:custGeom>
                <a:avLst/>
                <a:gdLst>
                  <a:gd name="T0" fmla="*/ 3 w 5"/>
                  <a:gd name="T1" fmla="*/ 3 h 6"/>
                  <a:gd name="T2" fmla="*/ 2 w 5"/>
                  <a:gd name="T3" fmla="*/ 4 h 6"/>
                  <a:gd name="T4" fmla="*/ 4 w 5"/>
                  <a:gd name="T5" fmla="*/ 5 h 6"/>
                  <a:gd name="T6" fmla="*/ 5 w 5"/>
                  <a:gd name="T7" fmla="*/ 3 h 6"/>
                  <a:gd name="T8" fmla="*/ 4 w 5"/>
                  <a:gd name="T9" fmla="*/ 4 h 6"/>
                  <a:gd name="T10" fmla="*/ 5 w 5"/>
                  <a:gd name="T11" fmla="*/ 3 h 6"/>
                  <a:gd name="T12" fmla="*/ 5 w 5"/>
                  <a:gd name="T13" fmla="*/ 3 h 6"/>
                  <a:gd name="T14" fmla="*/ 5 w 5"/>
                  <a:gd name="T15" fmla="*/ 2 h 6"/>
                  <a:gd name="T16" fmla="*/ 5 w 5"/>
                  <a:gd name="T17" fmla="*/ 3 h 6"/>
                  <a:gd name="T18" fmla="*/ 5 w 5"/>
                  <a:gd name="T19" fmla="*/ 2 h 6"/>
                  <a:gd name="T20" fmla="*/ 4 w 5"/>
                  <a:gd name="T21" fmla="*/ 4 h 6"/>
                  <a:gd name="T22" fmla="*/ 4 w 5"/>
                  <a:gd name="T23" fmla="*/ 2 h 6"/>
                  <a:gd name="T24" fmla="*/ 4 w 5"/>
                  <a:gd name="T25" fmla="*/ 1 h 6"/>
                  <a:gd name="T26" fmla="*/ 4 w 5"/>
                  <a:gd name="T27" fmla="*/ 1 h 6"/>
                  <a:gd name="T28" fmla="*/ 3 w 5"/>
                  <a:gd name="T29" fmla="*/ 3 h 6"/>
                  <a:gd name="T30" fmla="*/ 4 w 5"/>
                  <a:gd name="T31" fmla="*/ 1 h 6"/>
                  <a:gd name="T32" fmla="*/ 2 w 5"/>
                  <a:gd name="T33" fmla="*/ 2 h 6"/>
                  <a:gd name="T34" fmla="*/ 1 w 5"/>
                  <a:gd name="T35" fmla="*/ 4 h 6"/>
                  <a:gd name="T36" fmla="*/ 2 w 5"/>
                  <a:gd name="T37" fmla="*/ 2 h 6"/>
                  <a:gd name="T38" fmla="*/ 2 w 5"/>
                  <a:gd name="T39" fmla="*/ 2 h 6"/>
                  <a:gd name="T40" fmla="*/ 0 w 5"/>
                  <a:gd name="T41" fmla="*/ 5 h 6"/>
                  <a:gd name="T42" fmla="*/ 3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5"/>
                      <a:pt x="5" y="3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6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0" name="Rectangle 658"/>
              <p:cNvSpPr>
                <a:spLocks noChangeArrowheads="1"/>
              </p:cNvSpPr>
              <p:nvPr/>
            </p:nvSpPr>
            <p:spPr bwMode="auto">
              <a:xfrm>
                <a:off x="1612" y="321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1" name="Freeform 659"/>
              <p:cNvSpPr>
                <a:spLocks/>
              </p:cNvSpPr>
              <p:nvPr/>
            </p:nvSpPr>
            <p:spPr bwMode="auto">
              <a:xfrm>
                <a:off x="1832" y="322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2" name="Freeform 660"/>
              <p:cNvSpPr>
                <a:spLocks/>
              </p:cNvSpPr>
              <p:nvPr/>
            </p:nvSpPr>
            <p:spPr bwMode="auto">
              <a:xfrm>
                <a:off x="1829" y="3213"/>
                <a:ext cx="3" cy="13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3" name="Freeform 661"/>
              <p:cNvSpPr>
                <a:spLocks/>
              </p:cNvSpPr>
              <p:nvPr/>
            </p:nvSpPr>
            <p:spPr bwMode="auto">
              <a:xfrm>
                <a:off x="1829" y="321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4" name="Freeform 662"/>
              <p:cNvSpPr>
                <a:spLocks/>
              </p:cNvSpPr>
              <p:nvPr/>
            </p:nvSpPr>
            <p:spPr bwMode="auto">
              <a:xfrm>
                <a:off x="1829" y="321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5" name="Freeform 663"/>
              <p:cNvSpPr>
                <a:spLocks/>
              </p:cNvSpPr>
              <p:nvPr/>
            </p:nvSpPr>
            <p:spPr bwMode="auto">
              <a:xfrm>
                <a:off x="1827" y="322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6" name="Freeform 664"/>
              <p:cNvSpPr>
                <a:spLocks/>
              </p:cNvSpPr>
              <p:nvPr/>
            </p:nvSpPr>
            <p:spPr bwMode="auto">
              <a:xfrm>
                <a:off x="1827" y="3213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2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7" name="Freeform 665"/>
              <p:cNvSpPr>
                <a:spLocks/>
              </p:cNvSpPr>
              <p:nvPr/>
            </p:nvSpPr>
            <p:spPr bwMode="auto">
              <a:xfrm>
                <a:off x="1827" y="322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8" name="Freeform 666"/>
              <p:cNvSpPr>
                <a:spLocks/>
              </p:cNvSpPr>
              <p:nvPr/>
            </p:nvSpPr>
            <p:spPr bwMode="auto">
              <a:xfrm>
                <a:off x="1829" y="3218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9" name="Freeform 667"/>
              <p:cNvSpPr>
                <a:spLocks/>
              </p:cNvSpPr>
              <p:nvPr/>
            </p:nvSpPr>
            <p:spPr bwMode="auto">
              <a:xfrm>
                <a:off x="1824" y="3213"/>
                <a:ext cx="3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0" name="Freeform 668"/>
              <p:cNvSpPr>
                <a:spLocks/>
              </p:cNvSpPr>
              <p:nvPr/>
            </p:nvSpPr>
            <p:spPr bwMode="auto">
              <a:xfrm>
                <a:off x="1824" y="320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1" name="Freeform 669"/>
              <p:cNvSpPr>
                <a:spLocks/>
              </p:cNvSpPr>
              <p:nvPr/>
            </p:nvSpPr>
            <p:spPr bwMode="auto">
              <a:xfrm>
                <a:off x="1821" y="3204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4 h 5"/>
                  <a:gd name="T12" fmla="*/ 1 w 1"/>
                  <a:gd name="T13" fmla="*/ 5 h 5"/>
                  <a:gd name="T14" fmla="*/ 1 w 1"/>
                  <a:gd name="T15" fmla="*/ 3 h 5"/>
                  <a:gd name="T16" fmla="*/ 1 w 1"/>
                  <a:gd name="T17" fmla="*/ 3 h 5"/>
                  <a:gd name="T18" fmla="*/ 1 w 1"/>
                  <a:gd name="T19" fmla="*/ 2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2" name="Freeform 670"/>
              <p:cNvSpPr>
                <a:spLocks/>
              </p:cNvSpPr>
              <p:nvPr/>
            </p:nvSpPr>
            <p:spPr bwMode="auto">
              <a:xfrm>
                <a:off x="1821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3" name="Freeform 671"/>
              <p:cNvSpPr>
                <a:spLocks/>
              </p:cNvSpPr>
              <p:nvPr/>
            </p:nvSpPr>
            <p:spPr bwMode="auto">
              <a:xfrm>
                <a:off x="1819" y="3204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0 w 1"/>
                  <a:gd name="T9" fmla="*/ 4 h 6"/>
                  <a:gd name="T10" fmla="*/ 0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4" name="Freeform 672"/>
              <p:cNvSpPr>
                <a:spLocks/>
              </p:cNvSpPr>
              <p:nvPr/>
            </p:nvSpPr>
            <p:spPr bwMode="auto">
              <a:xfrm>
                <a:off x="1821" y="321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5" name="Freeform 673"/>
              <p:cNvSpPr>
                <a:spLocks/>
              </p:cNvSpPr>
              <p:nvPr/>
            </p:nvSpPr>
            <p:spPr bwMode="auto">
              <a:xfrm>
                <a:off x="181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6" name="Freeform 674"/>
              <p:cNvSpPr>
                <a:spLocks/>
              </p:cNvSpPr>
              <p:nvPr/>
            </p:nvSpPr>
            <p:spPr bwMode="auto">
              <a:xfrm>
                <a:off x="1819" y="321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7" name="Freeform 675"/>
              <p:cNvSpPr>
                <a:spLocks/>
              </p:cNvSpPr>
              <p:nvPr/>
            </p:nvSpPr>
            <p:spPr bwMode="auto">
              <a:xfrm>
                <a:off x="1797" y="3207"/>
                <a:ext cx="22" cy="16"/>
              </a:xfrm>
              <a:custGeom>
                <a:avLst/>
                <a:gdLst>
                  <a:gd name="T0" fmla="*/ 1 w 8"/>
                  <a:gd name="T1" fmla="*/ 0 h 6"/>
                  <a:gd name="T2" fmla="*/ 1 w 8"/>
                  <a:gd name="T3" fmla="*/ 1 h 6"/>
                  <a:gd name="T4" fmla="*/ 0 w 8"/>
                  <a:gd name="T5" fmla="*/ 3 h 6"/>
                  <a:gd name="T6" fmla="*/ 0 w 8"/>
                  <a:gd name="T7" fmla="*/ 5 h 6"/>
                  <a:gd name="T8" fmla="*/ 1 w 8"/>
                  <a:gd name="T9" fmla="*/ 4 h 6"/>
                  <a:gd name="T10" fmla="*/ 1 w 8"/>
                  <a:gd name="T11" fmla="*/ 5 h 6"/>
                  <a:gd name="T12" fmla="*/ 2 w 8"/>
                  <a:gd name="T13" fmla="*/ 5 h 6"/>
                  <a:gd name="T14" fmla="*/ 3 w 8"/>
                  <a:gd name="T15" fmla="*/ 4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4 h 6"/>
                  <a:gd name="T22" fmla="*/ 6 w 8"/>
                  <a:gd name="T23" fmla="*/ 4 h 6"/>
                  <a:gd name="T24" fmla="*/ 7 w 8"/>
                  <a:gd name="T25" fmla="*/ 4 h 6"/>
                  <a:gd name="T26" fmla="*/ 7 w 8"/>
                  <a:gd name="T27" fmla="*/ 2 h 6"/>
                  <a:gd name="T28" fmla="*/ 7 w 8"/>
                  <a:gd name="T29" fmla="*/ 5 h 6"/>
                  <a:gd name="T30" fmla="*/ 8 w 8"/>
                  <a:gd name="T31" fmla="*/ 3 h 6"/>
                  <a:gd name="T32" fmla="*/ 7 w 8"/>
                  <a:gd name="T33" fmla="*/ 1 h 6"/>
                  <a:gd name="T34" fmla="*/ 8 w 8"/>
                  <a:gd name="T35" fmla="*/ 0 h 6"/>
                  <a:gd name="T36" fmla="*/ 6 w 8"/>
                  <a:gd name="T37" fmla="*/ 3 h 6"/>
                  <a:gd name="T38" fmla="*/ 6 w 8"/>
                  <a:gd name="T39" fmla="*/ 2 h 6"/>
                  <a:gd name="T40" fmla="*/ 4 w 8"/>
                  <a:gd name="T41" fmla="*/ 1 h 6"/>
                  <a:gd name="T42" fmla="*/ 4 w 8"/>
                  <a:gd name="T43" fmla="*/ 3 h 6"/>
                  <a:gd name="T44" fmla="*/ 4 w 8"/>
                  <a:gd name="T45" fmla="*/ 2 h 6"/>
                  <a:gd name="T46" fmla="*/ 4 w 8"/>
                  <a:gd name="T47" fmla="*/ 3 h 6"/>
                  <a:gd name="T48" fmla="*/ 3 w 8"/>
                  <a:gd name="T49" fmla="*/ 2 h 6"/>
                  <a:gd name="T50" fmla="*/ 3 w 8"/>
                  <a:gd name="T51" fmla="*/ 4 h 6"/>
                  <a:gd name="T52" fmla="*/ 3 w 8"/>
                  <a:gd name="T53" fmla="*/ 0 h 6"/>
                  <a:gd name="T54" fmla="*/ 3 w 8"/>
                  <a:gd name="T55" fmla="*/ 2 h 6"/>
                  <a:gd name="T56" fmla="*/ 2 w 8"/>
                  <a:gd name="T57" fmla="*/ 3 h 6"/>
                  <a:gd name="T58" fmla="*/ 2 w 8"/>
                  <a:gd name="T59" fmla="*/ 1 h 6"/>
                  <a:gd name="T60" fmla="*/ 2 w 8"/>
                  <a:gd name="T61" fmla="*/ 2 h 6"/>
                  <a:gd name="T62" fmla="*/ 2 w 8"/>
                  <a:gd name="T63" fmla="*/ 3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2 h 6"/>
                  <a:gd name="T72" fmla="*/ 1 w 8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7" y="4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8" y="2"/>
                      <a:pt x="7" y="2"/>
                      <a:pt x="7" y="1"/>
                    </a:cubicBezTo>
                    <a:cubicBezTo>
                      <a:pt x="7" y="0"/>
                      <a:pt x="8" y="2"/>
                      <a:pt x="8" y="0"/>
                    </a:cubicBezTo>
                    <a:cubicBezTo>
                      <a:pt x="7" y="0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1"/>
                    </a:cubicBezTo>
                    <a:cubicBezTo>
                      <a:pt x="4" y="2"/>
                      <a:pt x="4" y="0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4" y="1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0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2"/>
                      <a:pt x="1" y="3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8" name="Rectangle 676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9" name="Freeform 677"/>
              <p:cNvSpPr>
                <a:spLocks/>
              </p:cNvSpPr>
              <p:nvPr/>
            </p:nvSpPr>
            <p:spPr bwMode="auto">
              <a:xfrm>
                <a:off x="180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0" name="Rectangle 678"/>
              <p:cNvSpPr>
                <a:spLocks noChangeArrowheads="1"/>
              </p:cNvSpPr>
              <p:nvPr/>
            </p:nvSpPr>
            <p:spPr bwMode="auto">
              <a:xfrm>
                <a:off x="1802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1" name="Freeform 679"/>
              <p:cNvSpPr>
                <a:spLocks/>
              </p:cNvSpPr>
              <p:nvPr/>
            </p:nvSpPr>
            <p:spPr bwMode="auto">
              <a:xfrm>
                <a:off x="1802" y="320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2" name="Freeform 680"/>
              <p:cNvSpPr>
                <a:spLocks/>
              </p:cNvSpPr>
              <p:nvPr/>
            </p:nvSpPr>
            <p:spPr bwMode="auto">
              <a:xfrm>
                <a:off x="1808" y="320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3" name="Rectangle 681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4" name="Freeform 682"/>
              <p:cNvSpPr>
                <a:spLocks/>
              </p:cNvSpPr>
              <p:nvPr/>
            </p:nvSpPr>
            <p:spPr bwMode="auto">
              <a:xfrm>
                <a:off x="1786" y="3204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1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7 h 8"/>
                  <a:gd name="T18" fmla="*/ 4 w 4"/>
                  <a:gd name="T19" fmla="*/ 6 h 8"/>
                  <a:gd name="T20" fmla="*/ 4 w 4"/>
                  <a:gd name="T21" fmla="*/ 4 h 8"/>
                  <a:gd name="T22" fmla="*/ 4 w 4"/>
                  <a:gd name="T23" fmla="*/ 2 h 8"/>
                  <a:gd name="T24" fmla="*/ 4 w 4"/>
                  <a:gd name="T25" fmla="*/ 3 h 8"/>
                  <a:gd name="T26" fmla="*/ 4 w 4"/>
                  <a:gd name="T27" fmla="*/ 2 h 8"/>
                  <a:gd name="T28" fmla="*/ 4 w 4"/>
                  <a:gd name="T29" fmla="*/ 3 h 8"/>
                  <a:gd name="T30" fmla="*/ 4 w 4"/>
                  <a:gd name="T31" fmla="*/ 1 h 8"/>
                  <a:gd name="T32" fmla="*/ 3 w 4"/>
                  <a:gd name="T33" fmla="*/ 3 h 8"/>
                  <a:gd name="T34" fmla="*/ 3 w 4"/>
                  <a:gd name="T35" fmla="*/ 2 h 8"/>
                  <a:gd name="T36" fmla="*/ 3 w 4"/>
                  <a:gd name="T37" fmla="*/ 4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3 h 8"/>
                  <a:gd name="T46" fmla="*/ 2 w 4"/>
                  <a:gd name="T47" fmla="*/ 2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3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4 h 8"/>
                  <a:gd name="T60" fmla="*/ 1 w 4"/>
                  <a:gd name="T61" fmla="*/ 5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5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0" y="8"/>
                      <a:pt x="1" y="7"/>
                      <a:pt x="1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5" name="Freeform 683"/>
              <p:cNvSpPr>
                <a:spLocks/>
              </p:cNvSpPr>
              <p:nvPr/>
            </p:nvSpPr>
            <p:spPr bwMode="auto">
              <a:xfrm>
                <a:off x="1794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6" name="Freeform 684"/>
              <p:cNvSpPr>
                <a:spLocks/>
              </p:cNvSpPr>
              <p:nvPr/>
            </p:nvSpPr>
            <p:spPr bwMode="auto">
              <a:xfrm>
                <a:off x="1778" y="3202"/>
                <a:ext cx="8" cy="27"/>
              </a:xfrm>
              <a:custGeom>
                <a:avLst/>
                <a:gdLst>
                  <a:gd name="T0" fmla="*/ 2 w 3"/>
                  <a:gd name="T1" fmla="*/ 5 h 10"/>
                  <a:gd name="T2" fmla="*/ 2 w 3"/>
                  <a:gd name="T3" fmla="*/ 3 h 10"/>
                  <a:gd name="T4" fmla="*/ 2 w 3"/>
                  <a:gd name="T5" fmla="*/ 7 h 10"/>
                  <a:gd name="T6" fmla="*/ 2 w 3"/>
                  <a:gd name="T7" fmla="*/ 7 h 10"/>
                  <a:gd name="T8" fmla="*/ 2 w 3"/>
                  <a:gd name="T9" fmla="*/ 4 h 10"/>
                  <a:gd name="T10" fmla="*/ 2 w 3"/>
                  <a:gd name="T11" fmla="*/ 4 h 10"/>
                  <a:gd name="T12" fmla="*/ 2 w 3"/>
                  <a:gd name="T13" fmla="*/ 6 h 10"/>
                  <a:gd name="T14" fmla="*/ 1 w 3"/>
                  <a:gd name="T15" fmla="*/ 7 h 10"/>
                  <a:gd name="T16" fmla="*/ 1 w 3"/>
                  <a:gd name="T17" fmla="*/ 6 h 10"/>
                  <a:gd name="T18" fmla="*/ 1 w 3"/>
                  <a:gd name="T19" fmla="*/ 4 h 10"/>
                  <a:gd name="T20" fmla="*/ 0 w 3"/>
                  <a:gd name="T21" fmla="*/ 9 h 10"/>
                  <a:gd name="T22" fmla="*/ 0 w 3"/>
                  <a:gd name="T23" fmla="*/ 9 h 10"/>
                  <a:gd name="T24" fmla="*/ 0 w 3"/>
                  <a:gd name="T25" fmla="*/ 6 h 10"/>
                  <a:gd name="T26" fmla="*/ 1 w 3"/>
                  <a:gd name="T27" fmla="*/ 7 h 10"/>
                  <a:gd name="T28" fmla="*/ 0 w 3"/>
                  <a:gd name="T29" fmla="*/ 8 h 10"/>
                  <a:gd name="T30" fmla="*/ 3 w 3"/>
                  <a:gd name="T31" fmla="*/ 8 h 10"/>
                  <a:gd name="T32" fmla="*/ 2 w 3"/>
                  <a:gd name="T33" fmla="*/ 8 h 10"/>
                  <a:gd name="T34" fmla="*/ 3 w 3"/>
                  <a:gd name="T35" fmla="*/ 7 h 10"/>
                  <a:gd name="T36" fmla="*/ 3 w 3"/>
                  <a:gd name="T37" fmla="*/ 5 h 10"/>
                  <a:gd name="T38" fmla="*/ 3 w 3"/>
                  <a:gd name="T39" fmla="*/ 5 h 10"/>
                  <a:gd name="T40" fmla="*/ 3 w 3"/>
                  <a:gd name="T41" fmla="*/ 3 h 10"/>
                  <a:gd name="T42" fmla="*/ 3 w 3"/>
                  <a:gd name="T43" fmla="*/ 2 h 10"/>
                  <a:gd name="T44" fmla="*/ 3 w 3"/>
                  <a:gd name="T45" fmla="*/ 2 h 10"/>
                  <a:gd name="T46" fmla="*/ 2 w 3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0">
                    <a:moveTo>
                      <a:pt x="2" y="5"/>
                    </a:move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1" y="4"/>
                      <a:pt x="2" y="6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7" name="Freeform 685"/>
              <p:cNvSpPr>
                <a:spLocks/>
              </p:cNvSpPr>
              <p:nvPr/>
            </p:nvSpPr>
            <p:spPr bwMode="auto">
              <a:xfrm>
                <a:off x="1786" y="321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8" name="Freeform 686"/>
              <p:cNvSpPr>
                <a:spLocks/>
              </p:cNvSpPr>
              <p:nvPr/>
            </p:nvSpPr>
            <p:spPr bwMode="auto">
              <a:xfrm>
                <a:off x="1786" y="3221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9" name="Freeform 687"/>
              <p:cNvSpPr>
                <a:spLocks/>
              </p:cNvSpPr>
              <p:nvPr/>
            </p:nvSpPr>
            <p:spPr bwMode="auto">
              <a:xfrm>
                <a:off x="1780" y="32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0" name="Freeform 688"/>
              <p:cNvSpPr>
                <a:spLocks/>
              </p:cNvSpPr>
              <p:nvPr/>
            </p:nvSpPr>
            <p:spPr bwMode="auto">
              <a:xfrm>
                <a:off x="1775" y="321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1" name="Freeform 689"/>
              <p:cNvSpPr>
                <a:spLocks/>
              </p:cNvSpPr>
              <p:nvPr/>
            </p:nvSpPr>
            <p:spPr bwMode="auto">
              <a:xfrm>
                <a:off x="1764" y="3204"/>
                <a:ext cx="14" cy="30"/>
              </a:xfrm>
              <a:custGeom>
                <a:avLst/>
                <a:gdLst>
                  <a:gd name="T0" fmla="*/ 3 w 5"/>
                  <a:gd name="T1" fmla="*/ 4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4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5 h 11"/>
                  <a:gd name="T22" fmla="*/ 1 w 5"/>
                  <a:gd name="T23" fmla="*/ 7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2 w 5"/>
                  <a:gd name="T35" fmla="*/ 5 h 11"/>
                  <a:gd name="T36" fmla="*/ 3 w 5"/>
                  <a:gd name="T37" fmla="*/ 6 h 11"/>
                  <a:gd name="T38" fmla="*/ 3 w 5"/>
                  <a:gd name="T39" fmla="*/ 8 h 11"/>
                  <a:gd name="T40" fmla="*/ 3 w 5"/>
                  <a:gd name="T41" fmla="*/ 7 h 11"/>
                  <a:gd name="T42" fmla="*/ 4 w 5"/>
                  <a:gd name="T43" fmla="*/ 9 h 11"/>
                  <a:gd name="T44" fmla="*/ 4 w 5"/>
                  <a:gd name="T45" fmla="*/ 6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6 h 11"/>
                  <a:gd name="T54" fmla="*/ 1 w 5"/>
                  <a:gd name="T55" fmla="*/ 4 h 11"/>
                  <a:gd name="T56" fmla="*/ 2 w 5"/>
                  <a:gd name="T57" fmla="*/ 6 h 11"/>
                  <a:gd name="T58" fmla="*/ 1 w 5"/>
                  <a:gd name="T59" fmla="*/ 4 h 11"/>
                  <a:gd name="T60" fmla="*/ 1 w 5"/>
                  <a:gd name="T61" fmla="*/ 6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2 h 11"/>
                  <a:gd name="T84" fmla="*/ 3 w 5"/>
                  <a:gd name="T8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4"/>
                    </a:moveTo>
                    <a:cubicBezTo>
                      <a:pt x="3" y="4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2" y="5"/>
                    </a:cubicBezTo>
                    <a:cubicBezTo>
                      <a:pt x="3" y="8"/>
                      <a:pt x="3" y="4"/>
                      <a:pt x="3" y="6"/>
                    </a:cubicBezTo>
                    <a:cubicBezTo>
                      <a:pt x="3" y="7"/>
                      <a:pt x="3" y="6"/>
                      <a:pt x="3" y="8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8"/>
                      <a:pt x="4" y="7"/>
                      <a:pt x="4" y="9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2" y="6"/>
                      <a:pt x="2" y="4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4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6"/>
                      <a:pt x="4" y="0"/>
                      <a:pt x="4" y="2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2" name="Freeform 690"/>
              <p:cNvSpPr>
                <a:spLocks/>
              </p:cNvSpPr>
              <p:nvPr/>
            </p:nvSpPr>
            <p:spPr bwMode="auto">
              <a:xfrm>
                <a:off x="1775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3" name="Freeform 691"/>
              <p:cNvSpPr>
                <a:spLocks/>
              </p:cNvSpPr>
              <p:nvPr/>
            </p:nvSpPr>
            <p:spPr bwMode="auto">
              <a:xfrm>
                <a:off x="1775" y="32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4" name="Rectangle 692"/>
              <p:cNvSpPr>
                <a:spLocks noChangeArrowheads="1"/>
              </p:cNvSpPr>
              <p:nvPr/>
            </p:nvSpPr>
            <p:spPr bwMode="auto">
              <a:xfrm>
                <a:off x="1775" y="322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5" name="Freeform 693"/>
              <p:cNvSpPr>
                <a:spLocks/>
              </p:cNvSpPr>
              <p:nvPr/>
            </p:nvSpPr>
            <p:spPr bwMode="auto">
              <a:xfrm>
                <a:off x="1778" y="321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6" name="Freeform 694"/>
              <p:cNvSpPr>
                <a:spLocks/>
              </p:cNvSpPr>
              <p:nvPr/>
            </p:nvSpPr>
            <p:spPr bwMode="auto">
              <a:xfrm>
                <a:off x="1780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7" name="Freeform 695"/>
              <p:cNvSpPr>
                <a:spLocks/>
              </p:cNvSpPr>
              <p:nvPr/>
            </p:nvSpPr>
            <p:spPr bwMode="auto">
              <a:xfrm>
                <a:off x="1789" y="32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8" name="Freeform 696"/>
              <p:cNvSpPr>
                <a:spLocks/>
              </p:cNvSpPr>
              <p:nvPr/>
            </p:nvSpPr>
            <p:spPr bwMode="auto">
              <a:xfrm>
                <a:off x="1775" y="3199"/>
                <a:ext cx="30" cy="33"/>
              </a:xfrm>
              <a:custGeom>
                <a:avLst/>
                <a:gdLst>
                  <a:gd name="T0" fmla="*/ 8 w 11"/>
                  <a:gd name="T1" fmla="*/ 6 h 12"/>
                  <a:gd name="T2" fmla="*/ 8 w 11"/>
                  <a:gd name="T3" fmla="*/ 9 h 12"/>
                  <a:gd name="T4" fmla="*/ 8 w 11"/>
                  <a:gd name="T5" fmla="*/ 10 h 12"/>
                  <a:gd name="T6" fmla="*/ 9 w 11"/>
                  <a:gd name="T7" fmla="*/ 8 h 12"/>
                  <a:gd name="T8" fmla="*/ 10 w 11"/>
                  <a:gd name="T9" fmla="*/ 8 h 12"/>
                  <a:gd name="T10" fmla="*/ 9 w 11"/>
                  <a:gd name="T11" fmla="*/ 3 h 12"/>
                  <a:gd name="T12" fmla="*/ 8 w 11"/>
                  <a:gd name="T13" fmla="*/ 5 h 12"/>
                  <a:gd name="T14" fmla="*/ 8 w 11"/>
                  <a:gd name="T15" fmla="*/ 5 h 12"/>
                  <a:gd name="T16" fmla="*/ 7 w 11"/>
                  <a:gd name="T17" fmla="*/ 4 h 12"/>
                  <a:gd name="T18" fmla="*/ 7 w 11"/>
                  <a:gd name="T19" fmla="*/ 7 h 12"/>
                  <a:gd name="T20" fmla="*/ 6 w 11"/>
                  <a:gd name="T21" fmla="*/ 8 h 12"/>
                  <a:gd name="T22" fmla="*/ 6 w 11"/>
                  <a:gd name="T23" fmla="*/ 6 h 12"/>
                  <a:gd name="T24" fmla="*/ 5 w 11"/>
                  <a:gd name="T25" fmla="*/ 6 h 12"/>
                  <a:gd name="T26" fmla="*/ 4 w 11"/>
                  <a:gd name="T27" fmla="*/ 6 h 12"/>
                  <a:gd name="T28" fmla="*/ 3 w 11"/>
                  <a:gd name="T29" fmla="*/ 7 h 12"/>
                  <a:gd name="T30" fmla="*/ 3 w 11"/>
                  <a:gd name="T31" fmla="*/ 8 h 12"/>
                  <a:gd name="T32" fmla="*/ 3 w 11"/>
                  <a:gd name="T33" fmla="*/ 6 h 12"/>
                  <a:gd name="T34" fmla="*/ 2 w 11"/>
                  <a:gd name="T35" fmla="*/ 7 h 12"/>
                  <a:gd name="T36" fmla="*/ 0 w 11"/>
                  <a:gd name="T37" fmla="*/ 7 h 12"/>
                  <a:gd name="T38" fmla="*/ 1 w 11"/>
                  <a:gd name="T39" fmla="*/ 7 h 12"/>
                  <a:gd name="T40" fmla="*/ 1 w 11"/>
                  <a:gd name="T41" fmla="*/ 6 h 12"/>
                  <a:gd name="T42" fmla="*/ 2 w 11"/>
                  <a:gd name="T43" fmla="*/ 10 h 12"/>
                  <a:gd name="T44" fmla="*/ 2 w 11"/>
                  <a:gd name="T45" fmla="*/ 10 h 12"/>
                  <a:gd name="T46" fmla="*/ 3 w 11"/>
                  <a:gd name="T47" fmla="*/ 10 h 12"/>
                  <a:gd name="T48" fmla="*/ 4 w 11"/>
                  <a:gd name="T49" fmla="*/ 10 h 12"/>
                  <a:gd name="T50" fmla="*/ 4 w 11"/>
                  <a:gd name="T51" fmla="*/ 10 h 12"/>
                  <a:gd name="T52" fmla="*/ 5 w 11"/>
                  <a:gd name="T53" fmla="*/ 9 h 12"/>
                  <a:gd name="T54" fmla="*/ 5 w 11"/>
                  <a:gd name="T55" fmla="*/ 10 h 12"/>
                  <a:gd name="T56" fmla="*/ 5 w 11"/>
                  <a:gd name="T57" fmla="*/ 10 h 12"/>
                  <a:gd name="T58" fmla="*/ 6 w 11"/>
                  <a:gd name="T59" fmla="*/ 9 h 12"/>
                  <a:gd name="T60" fmla="*/ 6 w 11"/>
                  <a:gd name="T61" fmla="*/ 8 h 12"/>
                  <a:gd name="T62" fmla="*/ 6 w 11"/>
                  <a:gd name="T63" fmla="*/ 10 h 12"/>
                  <a:gd name="T64" fmla="*/ 7 w 11"/>
                  <a:gd name="T65" fmla="*/ 10 h 12"/>
                  <a:gd name="T66" fmla="*/ 7 w 11"/>
                  <a:gd name="T67" fmla="*/ 8 h 12"/>
                  <a:gd name="T68" fmla="*/ 8 w 11"/>
                  <a:gd name="T69" fmla="*/ 7 h 12"/>
                  <a:gd name="T70" fmla="*/ 9 w 11"/>
                  <a:gd name="T71" fmla="*/ 7 h 12"/>
                  <a:gd name="T72" fmla="*/ 9 w 11"/>
                  <a:gd name="T73" fmla="*/ 7 h 12"/>
                  <a:gd name="T74" fmla="*/ 10 w 11"/>
                  <a:gd name="T75" fmla="*/ 4 h 12"/>
                  <a:gd name="T76" fmla="*/ 10 w 11"/>
                  <a:gd name="T77" fmla="*/ 6 h 12"/>
                  <a:gd name="T78" fmla="*/ 10 w 11"/>
                  <a:gd name="T79" fmla="*/ 7 h 12"/>
                  <a:gd name="T80" fmla="*/ 9 w 11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2">
                    <a:moveTo>
                      <a:pt x="9" y="4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9"/>
                      <a:pt x="9" y="6"/>
                      <a:pt x="9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9"/>
                      <a:pt x="9" y="6"/>
                      <a:pt x="9" y="6"/>
                    </a:cubicBezTo>
                    <a:cubicBezTo>
                      <a:pt x="9" y="12"/>
                      <a:pt x="10" y="5"/>
                      <a:pt x="10" y="8"/>
                    </a:cubicBezTo>
                    <a:cubicBezTo>
                      <a:pt x="10" y="0"/>
                      <a:pt x="10" y="6"/>
                      <a:pt x="10" y="5"/>
                    </a:cubicBezTo>
                    <a:cubicBezTo>
                      <a:pt x="10" y="3"/>
                      <a:pt x="9" y="5"/>
                      <a:pt x="9" y="3"/>
                    </a:cubicBezTo>
                    <a:cubicBezTo>
                      <a:pt x="9" y="6"/>
                      <a:pt x="9" y="2"/>
                      <a:pt x="9" y="6"/>
                    </a:cubicBezTo>
                    <a:cubicBezTo>
                      <a:pt x="8" y="5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6"/>
                      <a:pt x="8" y="5"/>
                    </a:cubicBezTo>
                    <a:cubicBezTo>
                      <a:pt x="7" y="4"/>
                      <a:pt x="8" y="6"/>
                      <a:pt x="8" y="7"/>
                    </a:cubicBezTo>
                    <a:cubicBezTo>
                      <a:pt x="7" y="6"/>
                      <a:pt x="7" y="6"/>
                      <a:pt x="7" y="4"/>
                    </a:cubicBezTo>
                    <a:cubicBezTo>
                      <a:pt x="7" y="6"/>
                      <a:pt x="7" y="5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9"/>
                      <a:pt x="6" y="9"/>
                    </a:cubicBezTo>
                    <a:cubicBezTo>
                      <a:pt x="6" y="7"/>
                      <a:pt x="7" y="9"/>
                      <a:pt x="6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5" y="4"/>
                      <a:pt x="5" y="7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3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0" y="8"/>
                      <a:pt x="1" y="10"/>
                      <a:pt x="1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2" y="7"/>
                      <a:pt x="1" y="6"/>
                    </a:cubicBezTo>
                    <a:cubicBezTo>
                      <a:pt x="1" y="5"/>
                      <a:pt x="2" y="8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3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3" y="8"/>
                      <a:pt x="4" y="8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8"/>
                      <a:pt x="6" y="9"/>
                    </a:cubicBezTo>
                    <a:cubicBezTo>
                      <a:pt x="6" y="8"/>
                      <a:pt x="6" y="8"/>
                      <a:pt x="6" y="6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7" y="11"/>
                      <a:pt x="7" y="8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8" y="8"/>
                      <a:pt x="8" y="10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9"/>
                      <a:pt x="9" y="7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5"/>
                      <a:pt x="10" y="11"/>
                      <a:pt x="10" y="4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6"/>
                      <a:pt x="11" y="6"/>
                      <a:pt x="10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2"/>
                      <a:pt x="9" y="8"/>
                      <a:pt x="9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9" name="Freeform 697"/>
              <p:cNvSpPr>
                <a:spLocks/>
              </p:cNvSpPr>
              <p:nvPr/>
            </p:nvSpPr>
            <p:spPr bwMode="auto">
              <a:xfrm>
                <a:off x="1800" y="322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0" name="Freeform 698"/>
              <p:cNvSpPr>
                <a:spLocks/>
              </p:cNvSpPr>
              <p:nvPr/>
            </p:nvSpPr>
            <p:spPr bwMode="auto">
              <a:xfrm>
                <a:off x="1800" y="32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1" name="Freeform 699"/>
              <p:cNvSpPr>
                <a:spLocks/>
              </p:cNvSpPr>
              <p:nvPr/>
            </p:nvSpPr>
            <p:spPr bwMode="auto">
              <a:xfrm>
                <a:off x="1797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2" name="Rectangle 700"/>
              <p:cNvSpPr>
                <a:spLocks noChangeArrowheads="1"/>
              </p:cNvSpPr>
              <p:nvPr/>
            </p:nvSpPr>
            <p:spPr bwMode="auto">
              <a:xfrm>
                <a:off x="1797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3" name="Freeform 701"/>
              <p:cNvSpPr>
                <a:spLocks/>
              </p:cNvSpPr>
              <p:nvPr/>
            </p:nvSpPr>
            <p:spPr bwMode="auto">
              <a:xfrm>
                <a:off x="1775" y="3210"/>
                <a:ext cx="22" cy="22"/>
              </a:xfrm>
              <a:custGeom>
                <a:avLst/>
                <a:gdLst>
                  <a:gd name="T0" fmla="*/ 2 w 8"/>
                  <a:gd name="T1" fmla="*/ 3 h 8"/>
                  <a:gd name="T2" fmla="*/ 1 w 8"/>
                  <a:gd name="T3" fmla="*/ 5 h 8"/>
                  <a:gd name="T4" fmla="*/ 1 w 8"/>
                  <a:gd name="T5" fmla="*/ 4 h 8"/>
                  <a:gd name="T6" fmla="*/ 0 w 8"/>
                  <a:gd name="T7" fmla="*/ 6 h 8"/>
                  <a:gd name="T8" fmla="*/ 4 w 8"/>
                  <a:gd name="T9" fmla="*/ 5 h 8"/>
                  <a:gd name="T10" fmla="*/ 4 w 8"/>
                  <a:gd name="T11" fmla="*/ 6 h 8"/>
                  <a:gd name="T12" fmla="*/ 5 w 8"/>
                  <a:gd name="T13" fmla="*/ 4 h 8"/>
                  <a:gd name="T14" fmla="*/ 5 w 8"/>
                  <a:gd name="T15" fmla="*/ 6 h 8"/>
                  <a:gd name="T16" fmla="*/ 6 w 8"/>
                  <a:gd name="T17" fmla="*/ 5 h 8"/>
                  <a:gd name="T18" fmla="*/ 6 w 8"/>
                  <a:gd name="T19" fmla="*/ 5 h 8"/>
                  <a:gd name="T20" fmla="*/ 6 w 8"/>
                  <a:gd name="T21" fmla="*/ 5 h 8"/>
                  <a:gd name="T22" fmla="*/ 6 w 8"/>
                  <a:gd name="T23" fmla="*/ 5 h 8"/>
                  <a:gd name="T24" fmla="*/ 6 w 8"/>
                  <a:gd name="T25" fmla="*/ 4 h 8"/>
                  <a:gd name="T26" fmla="*/ 6 w 8"/>
                  <a:gd name="T27" fmla="*/ 5 h 8"/>
                  <a:gd name="T28" fmla="*/ 7 w 8"/>
                  <a:gd name="T29" fmla="*/ 4 h 8"/>
                  <a:gd name="T30" fmla="*/ 7 w 8"/>
                  <a:gd name="T31" fmla="*/ 5 h 8"/>
                  <a:gd name="T32" fmla="*/ 8 w 8"/>
                  <a:gd name="T33" fmla="*/ 4 h 8"/>
                  <a:gd name="T34" fmla="*/ 8 w 8"/>
                  <a:gd name="T35" fmla="*/ 2 h 8"/>
                  <a:gd name="T36" fmla="*/ 7 w 8"/>
                  <a:gd name="T37" fmla="*/ 3 h 8"/>
                  <a:gd name="T38" fmla="*/ 7 w 8"/>
                  <a:gd name="T39" fmla="*/ 3 h 8"/>
                  <a:gd name="T40" fmla="*/ 6 w 8"/>
                  <a:gd name="T41" fmla="*/ 4 h 8"/>
                  <a:gd name="T42" fmla="*/ 7 w 8"/>
                  <a:gd name="T43" fmla="*/ 2 h 8"/>
                  <a:gd name="T44" fmla="*/ 6 w 8"/>
                  <a:gd name="T45" fmla="*/ 1 h 8"/>
                  <a:gd name="T46" fmla="*/ 6 w 8"/>
                  <a:gd name="T47" fmla="*/ 1 h 8"/>
                  <a:gd name="T48" fmla="*/ 6 w 8"/>
                  <a:gd name="T49" fmla="*/ 1 h 8"/>
                  <a:gd name="T50" fmla="*/ 6 w 8"/>
                  <a:gd name="T51" fmla="*/ 2 h 8"/>
                  <a:gd name="T52" fmla="*/ 6 w 8"/>
                  <a:gd name="T53" fmla="*/ 4 h 8"/>
                  <a:gd name="T54" fmla="*/ 5 w 8"/>
                  <a:gd name="T55" fmla="*/ 4 h 8"/>
                  <a:gd name="T56" fmla="*/ 6 w 8"/>
                  <a:gd name="T57" fmla="*/ 3 h 8"/>
                  <a:gd name="T58" fmla="*/ 5 w 8"/>
                  <a:gd name="T59" fmla="*/ 3 h 8"/>
                  <a:gd name="T60" fmla="*/ 5 w 8"/>
                  <a:gd name="T61" fmla="*/ 1 h 8"/>
                  <a:gd name="T62" fmla="*/ 5 w 8"/>
                  <a:gd name="T63" fmla="*/ 3 h 8"/>
                  <a:gd name="T64" fmla="*/ 4 w 8"/>
                  <a:gd name="T65" fmla="*/ 4 h 8"/>
                  <a:gd name="T66" fmla="*/ 4 w 8"/>
                  <a:gd name="T67" fmla="*/ 2 h 8"/>
                  <a:gd name="T68" fmla="*/ 4 w 8"/>
                  <a:gd name="T69" fmla="*/ 4 h 8"/>
                  <a:gd name="T70" fmla="*/ 3 w 8"/>
                  <a:gd name="T71" fmla="*/ 3 h 8"/>
                  <a:gd name="T72" fmla="*/ 3 w 8"/>
                  <a:gd name="T73" fmla="*/ 4 h 8"/>
                  <a:gd name="T74" fmla="*/ 2 w 8"/>
                  <a:gd name="T75" fmla="*/ 4 h 8"/>
                  <a:gd name="T76" fmla="*/ 2 w 8"/>
                  <a:gd name="T77" fmla="*/ 4 h 8"/>
                  <a:gd name="T78" fmla="*/ 1 w 8"/>
                  <a:gd name="T79" fmla="*/ 6 h 8"/>
                  <a:gd name="T80" fmla="*/ 2 w 8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4"/>
                      <a:pt x="0" y="6"/>
                    </a:cubicBezTo>
                    <a:cubicBezTo>
                      <a:pt x="1" y="5"/>
                      <a:pt x="3" y="7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5" y="8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7"/>
                      <a:pt x="8" y="4"/>
                    </a:cubicBezTo>
                    <a:cubicBezTo>
                      <a:pt x="8" y="3"/>
                      <a:pt x="7" y="2"/>
                      <a:pt x="8" y="2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6"/>
                      <a:pt x="7" y="3"/>
                      <a:pt x="6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4"/>
                      <a:pt x="6" y="4"/>
                    </a:cubicBezTo>
                    <a:cubicBezTo>
                      <a:pt x="6" y="3"/>
                      <a:pt x="6" y="5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4" y="2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1" y="6"/>
                    </a:cubicBezTo>
                    <a:cubicBezTo>
                      <a:pt x="2" y="4"/>
                      <a:pt x="2" y="5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4" name="Freeform 702"/>
              <p:cNvSpPr>
                <a:spLocks/>
              </p:cNvSpPr>
              <p:nvPr/>
            </p:nvSpPr>
            <p:spPr bwMode="auto">
              <a:xfrm>
                <a:off x="1775" y="3221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5" name="Freeform 703"/>
              <p:cNvSpPr>
                <a:spLocks/>
              </p:cNvSpPr>
              <p:nvPr/>
            </p:nvSpPr>
            <p:spPr bwMode="auto">
              <a:xfrm>
                <a:off x="1761" y="3218"/>
                <a:ext cx="14" cy="14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3 h 5"/>
                  <a:gd name="T4" fmla="*/ 4 w 5"/>
                  <a:gd name="T5" fmla="*/ 4 h 5"/>
                  <a:gd name="T6" fmla="*/ 4 w 5"/>
                  <a:gd name="T7" fmla="*/ 2 h 5"/>
                  <a:gd name="T8" fmla="*/ 4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2 h 5"/>
                  <a:gd name="T18" fmla="*/ 5 w 5"/>
                  <a:gd name="T19" fmla="*/ 1 h 5"/>
                  <a:gd name="T20" fmla="*/ 4 w 5"/>
                  <a:gd name="T21" fmla="*/ 3 h 5"/>
                  <a:gd name="T22" fmla="*/ 4 w 5"/>
                  <a:gd name="T23" fmla="*/ 1 h 5"/>
                  <a:gd name="T24" fmla="*/ 4 w 5"/>
                  <a:gd name="T25" fmla="*/ 0 h 5"/>
                  <a:gd name="T26" fmla="*/ 4 w 5"/>
                  <a:gd name="T27" fmla="*/ 1 h 5"/>
                  <a:gd name="T28" fmla="*/ 3 w 5"/>
                  <a:gd name="T29" fmla="*/ 2 h 5"/>
                  <a:gd name="T30" fmla="*/ 3 w 5"/>
                  <a:gd name="T31" fmla="*/ 0 h 5"/>
                  <a:gd name="T32" fmla="*/ 2 w 5"/>
                  <a:gd name="T33" fmla="*/ 1 h 5"/>
                  <a:gd name="T34" fmla="*/ 1 w 5"/>
                  <a:gd name="T35" fmla="*/ 3 h 5"/>
                  <a:gd name="T36" fmla="*/ 2 w 5"/>
                  <a:gd name="T37" fmla="*/ 1 h 5"/>
                  <a:gd name="T38" fmla="*/ 2 w 5"/>
                  <a:gd name="T39" fmla="*/ 1 h 5"/>
                  <a:gd name="T40" fmla="*/ 0 w 5"/>
                  <a:gd name="T41" fmla="*/ 4 h 5"/>
                  <a:gd name="T42" fmla="*/ 2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2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4"/>
                      <a:pt x="4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4"/>
                      <a:pt x="4" y="1"/>
                      <a:pt x="3" y="0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" y="5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6" name="Rectangle 704"/>
              <p:cNvSpPr>
                <a:spLocks noChangeArrowheads="1"/>
              </p:cNvSpPr>
              <p:nvPr/>
            </p:nvSpPr>
            <p:spPr bwMode="auto">
              <a:xfrm>
                <a:off x="1767" y="3226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7" name="Freeform 705"/>
              <p:cNvSpPr>
                <a:spLocks/>
              </p:cNvSpPr>
              <p:nvPr/>
            </p:nvSpPr>
            <p:spPr bwMode="auto">
              <a:xfrm>
                <a:off x="2015" y="321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8" name="Freeform 706"/>
              <p:cNvSpPr>
                <a:spLocks/>
              </p:cNvSpPr>
              <p:nvPr/>
            </p:nvSpPr>
            <p:spPr bwMode="auto">
              <a:xfrm>
                <a:off x="2012" y="3204"/>
                <a:ext cx="3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 h 6"/>
                  <a:gd name="T4" fmla="*/ 0 w 1"/>
                  <a:gd name="T5" fmla="*/ 6 h 6"/>
                  <a:gd name="T6" fmla="*/ 1 w 1"/>
                  <a:gd name="T7" fmla="*/ 3 h 6"/>
                  <a:gd name="T8" fmla="*/ 0 w 1"/>
                  <a:gd name="T9" fmla="*/ 4 h 6"/>
                  <a:gd name="T10" fmla="*/ 1 w 1"/>
                  <a:gd name="T11" fmla="*/ 1 h 6"/>
                  <a:gd name="T12" fmla="*/ 0 w 1"/>
                  <a:gd name="T13" fmla="*/ 2 h 6"/>
                  <a:gd name="T14" fmla="*/ 0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3"/>
                      <a:pt x="0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9" name="Freeform 707"/>
              <p:cNvSpPr>
                <a:spLocks/>
              </p:cNvSpPr>
              <p:nvPr/>
            </p:nvSpPr>
            <p:spPr bwMode="auto">
              <a:xfrm>
                <a:off x="2012" y="321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0" name="Freeform 708"/>
              <p:cNvSpPr>
                <a:spLocks/>
              </p:cNvSpPr>
              <p:nvPr/>
            </p:nvSpPr>
            <p:spPr bwMode="auto">
              <a:xfrm>
                <a:off x="2012" y="321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1" name="Freeform 709"/>
              <p:cNvSpPr>
                <a:spLocks/>
              </p:cNvSpPr>
              <p:nvPr/>
            </p:nvSpPr>
            <p:spPr bwMode="auto">
              <a:xfrm>
                <a:off x="2009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2" name="Freeform 710"/>
              <p:cNvSpPr>
                <a:spLocks/>
              </p:cNvSpPr>
              <p:nvPr/>
            </p:nvSpPr>
            <p:spPr bwMode="auto">
              <a:xfrm>
                <a:off x="2009" y="3207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3" name="Freeform 711"/>
              <p:cNvSpPr>
                <a:spLocks/>
              </p:cNvSpPr>
              <p:nvPr/>
            </p:nvSpPr>
            <p:spPr bwMode="auto">
              <a:xfrm>
                <a:off x="2009" y="321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4" name="Freeform 712"/>
              <p:cNvSpPr>
                <a:spLocks/>
              </p:cNvSpPr>
              <p:nvPr/>
            </p:nvSpPr>
            <p:spPr bwMode="auto">
              <a:xfrm>
                <a:off x="2012" y="321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5" name="Freeform 713"/>
              <p:cNvSpPr>
                <a:spLocks/>
              </p:cNvSpPr>
              <p:nvPr/>
            </p:nvSpPr>
            <p:spPr bwMode="auto">
              <a:xfrm>
                <a:off x="2006" y="320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6" name="Freeform 714"/>
              <p:cNvSpPr>
                <a:spLocks/>
              </p:cNvSpPr>
              <p:nvPr/>
            </p:nvSpPr>
            <p:spPr bwMode="auto">
              <a:xfrm>
                <a:off x="2006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7" name="Freeform 715"/>
              <p:cNvSpPr>
                <a:spLocks/>
              </p:cNvSpPr>
              <p:nvPr/>
            </p:nvSpPr>
            <p:spPr bwMode="auto">
              <a:xfrm>
                <a:off x="2004" y="3196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0 w 1"/>
                  <a:gd name="T3" fmla="*/ 3 h 6"/>
                  <a:gd name="T4" fmla="*/ 0 w 1"/>
                  <a:gd name="T5" fmla="*/ 5 h 6"/>
                  <a:gd name="T6" fmla="*/ 1 w 1"/>
                  <a:gd name="T7" fmla="*/ 4 h 6"/>
                  <a:gd name="T8" fmla="*/ 0 w 1"/>
                  <a:gd name="T9" fmla="*/ 6 h 6"/>
                  <a:gd name="T10" fmla="*/ 1 w 1"/>
                  <a:gd name="T11" fmla="*/ 4 h 6"/>
                  <a:gd name="T12" fmla="*/ 1 w 1"/>
                  <a:gd name="T13" fmla="*/ 5 h 6"/>
                  <a:gd name="T14" fmla="*/ 1 w 1"/>
                  <a:gd name="T15" fmla="*/ 3 h 6"/>
                  <a:gd name="T16" fmla="*/ 1 w 1"/>
                  <a:gd name="T17" fmla="*/ 3 h 6"/>
                  <a:gd name="T18" fmla="*/ 1 w 1"/>
                  <a:gd name="T19" fmla="*/ 2 h 6"/>
                  <a:gd name="T20" fmla="*/ 0 w 1"/>
                  <a:gd name="T21" fmla="*/ 1 h 6"/>
                  <a:gd name="T22" fmla="*/ 0 w 1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6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5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0"/>
                      <a:pt x="0" y="1"/>
                    </a:cubicBezTo>
                    <a:cubicBezTo>
                      <a:pt x="0" y="1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8" name="Freeform 716"/>
              <p:cNvSpPr>
                <a:spLocks/>
              </p:cNvSpPr>
              <p:nvPr/>
            </p:nvSpPr>
            <p:spPr bwMode="auto">
              <a:xfrm>
                <a:off x="2004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9" name="Freeform 717"/>
              <p:cNvSpPr>
                <a:spLocks/>
              </p:cNvSpPr>
              <p:nvPr/>
            </p:nvSpPr>
            <p:spPr bwMode="auto">
              <a:xfrm>
                <a:off x="2001" y="3196"/>
                <a:ext cx="3" cy="17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0" name="Freeform 718"/>
              <p:cNvSpPr>
                <a:spLocks/>
              </p:cNvSpPr>
              <p:nvPr/>
            </p:nvSpPr>
            <p:spPr bwMode="auto">
              <a:xfrm>
                <a:off x="200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1" name="Freeform 719"/>
              <p:cNvSpPr>
                <a:spLocks/>
              </p:cNvSpPr>
              <p:nvPr/>
            </p:nvSpPr>
            <p:spPr bwMode="auto">
              <a:xfrm>
                <a:off x="2001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2" name="Freeform 720"/>
              <p:cNvSpPr>
                <a:spLocks/>
              </p:cNvSpPr>
              <p:nvPr/>
            </p:nvSpPr>
            <p:spPr bwMode="auto">
              <a:xfrm>
                <a:off x="1998" y="321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3" name="Freeform 721"/>
              <p:cNvSpPr>
                <a:spLocks/>
              </p:cNvSpPr>
              <p:nvPr/>
            </p:nvSpPr>
            <p:spPr bwMode="auto">
              <a:xfrm>
                <a:off x="1979" y="3199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1 w 7"/>
                  <a:gd name="T3" fmla="*/ 2 h 6"/>
                  <a:gd name="T4" fmla="*/ 0 w 7"/>
                  <a:gd name="T5" fmla="*/ 3 h 6"/>
                  <a:gd name="T6" fmla="*/ 0 w 7"/>
                  <a:gd name="T7" fmla="*/ 6 h 6"/>
                  <a:gd name="T8" fmla="*/ 1 w 7"/>
                  <a:gd name="T9" fmla="*/ 5 h 6"/>
                  <a:gd name="T10" fmla="*/ 1 w 7"/>
                  <a:gd name="T11" fmla="*/ 6 h 6"/>
                  <a:gd name="T12" fmla="*/ 2 w 7"/>
                  <a:gd name="T13" fmla="*/ 5 h 6"/>
                  <a:gd name="T14" fmla="*/ 3 w 7"/>
                  <a:gd name="T15" fmla="*/ 5 h 6"/>
                  <a:gd name="T16" fmla="*/ 6 w 7"/>
                  <a:gd name="T17" fmla="*/ 5 h 6"/>
                  <a:gd name="T18" fmla="*/ 6 w 7"/>
                  <a:gd name="T19" fmla="*/ 3 h 6"/>
                  <a:gd name="T20" fmla="*/ 6 w 7"/>
                  <a:gd name="T21" fmla="*/ 4 h 6"/>
                  <a:gd name="T22" fmla="*/ 6 w 7"/>
                  <a:gd name="T23" fmla="*/ 4 h 6"/>
                  <a:gd name="T24" fmla="*/ 7 w 7"/>
                  <a:gd name="T25" fmla="*/ 5 h 6"/>
                  <a:gd name="T26" fmla="*/ 7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2 h 6"/>
                  <a:gd name="T34" fmla="*/ 7 w 7"/>
                  <a:gd name="T35" fmla="*/ 1 h 6"/>
                  <a:gd name="T36" fmla="*/ 5 w 7"/>
                  <a:gd name="T37" fmla="*/ 4 h 6"/>
                  <a:gd name="T38" fmla="*/ 5 w 7"/>
                  <a:gd name="T39" fmla="*/ 2 h 6"/>
                  <a:gd name="T40" fmla="*/ 4 w 7"/>
                  <a:gd name="T41" fmla="*/ 1 h 6"/>
                  <a:gd name="T42" fmla="*/ 4 w 7"/>
                  <a:gd name="T43" fmla="*/ 3 h 6"/>
                  <a:gd name="T44" fmla="*/ 4 w 7"/>
                  <a:gd name="T45" fmla="*/ 3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5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2 w 7"/>
                  <a:gd name="T61" fmla="*/ 3 h 6"/>
                  <a:gd name="T62" fmla="*/ 2 w 7"/>
                  <a:gd name="T63" fmla="*/ 4 h 6"/>
                  <a:gd name="T64" fmla="*/ 1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1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4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6" y="4"/>
                      <a:pt x="7" y="5"/>
                    </a:cubicBezTo>
                    <a:cubicBezTo>
                      <a:pt x="7" y="5"/>
                      <a:pt x="7" y="3"/>
                      <a:pt x="7" y="2"/>
                    </a:cubicBezTo>
                    <a:cubicBezTo>
                      <a:pt x="7" y="5"/>
                      <a:pt x="7" y="2"/>
                      <a:pt x="7" y="5"/>
                    </a:cubicBezTo>
                    <a:cubicBezTo>
                      <a:pt x="7" y="6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0"/>
                      <a:pt x="6" y="3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4" name="Freeform 722"/>
              <p:cNvSpPr>
                <a:spLocks/>
              </p:cNvSpPr>
              <p:nvPr/>
            </p:nvSpPr>
            <p:spPr bwMode="auto">
              <a:xfrm>
                <a:off x="1982" y="31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5" name="Freeform 723"/>
              <p:cNvSpPr>
                <a:spLocks/>
              </p:cNvSpPr>
              <p:nvPr/>
            </p:nvSpPr>
            <p:spPr bwMode="auto">
              <a:xfrm>
                <a:off x="1979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6" name="Rectangle 724"/>
              <p:cNvSpPr>
                <a:spLocks noChangeArrowheads="1"/>
              </p:cNvSpPr>
              <p:nvPr/>
            </p:nvSpPr>
            <p:spPr bwMode="auto">
              <a:xfrm>
                <a:off x="1985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7" name="Freeform 725"/>
              <p:cNvSpPr>
                <a:spLocks/>
              </p:cNvSpPr>
              <p:nvPr/>
            </p:nvSpPr>
            <p:spPr bwMode="auto">
              <a:xfrm>
                <a:off x="1985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8" name="Freeform 726"/>
              <p:cNvSpPr>
                <a:spLocks/>
              </p:cNvSpPr>
              <p:nvPr/>
            </p:nvSpPr>
            <p:spPr bwMode="auto">
              <a:xfrm>
                <a:off x="1990" y="319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9" name="Rectangle 727"/>
              <p:cNvSpPr>
                <a:spLocks noChangeArrowheads="1"/>
              </p:cNvSpPr>
              <p:nvPr/>
            </p:nvSpPr>
            <p:spPr bwMode="auto">
              <a:xfrm>
                <a:off x="1982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0" name="Freeform 728"/>
              <p:cNvSpPr>
                <a:spLocks/>
              </p:cNvSpPr>
              <p:nvPr/>
            </p:nvSpPr>
            <p:spPr bwMode="auto">
              <a:xfrm>
                <a:off x="1968" y="3199"/>
                <a:ext cx="11" cy="19"/>
              </a:xfrm>
              <a:custGeom>
                <a:avLst/>
                <a:gdLst>
                  <a:gd name="T0" fmla="*/ 0 w 4"/>
                  <a:gd name="T1" fmla="*/ 6 h 7"/>
                  <a:gd name="T2" fmla="*/ 1 w 4"/>
                  <a:gd name="T3" fmla="*/ 7 h 7"/>
                  <a:gd name="T4" fmla="*/ 1 w 4"/>
                  <a:gd name="T5" fmla="*/ 3 h 7"/>
                  <a:gd name="T6" fmla="*/ 1 w 4"/>
                  <a:gd name="T7" fmla="*/ 7 h 7"/>
                  <a:gd name="T8" fmla="*/ 3 w 4"/>
                  <a:gd name="T9" fmla="*/ 4 h 7"/>
                  <a:gd name="T10" fmla="*/ 3 w 4"/>
                  <a:gd name="T11" fmla="*/ 6 h 7"/>
                  <a:gd name="T12" fmla="*/ 3 w 4"/>
                  <a:gd name="T13" fmla="*/ 2 h 7"/>
                  <a:gd name="T14" fmla="*/ 3 w 4"/>
                  <a:gd name="T15" fmla="*/ 6 h 7"/>
                  <a:gd name="T16" fmla="*/ 3 w 4"/>
                  <a:gd name="T17" fmla="*/ 6 h 7"/>
                  <a:gd name="T18" fmla="*/ 4 w 4"/>
                  <a:gd name="T19" fmla="*/ 5 h 7"/>
                  <a:gd name="T20" fmla="*/ 4 w 4"/>
                  <a:gd name="T21" fmla="*/ 3 h 7"/>
                  <a:gd name="T22" fmla="*/ 4 w 4"/>
                  <a:gd name="T23" fmla="*/ 1 h 7"/>
                  <a:gd name="T24" fmla="*/ 4 w 4"/>
                  <a:gd name="T25" fmla="*/ 3 h 7"/>
                  <a:gd name="T26" fmla="*/ 4 w 4"/>
                  <a:gd name="T27" fmla="*/ 1 h 7"/>
                  <a:gd name="T28" fmla="*/ 3 w 4"/>
                  <a:gd name="T29" fmla="*/ 2 h 7"/>
                  <a:gd name="T30" fmla="*/ 3 w 4"/>
                  <a:gd name="T31" fmla="*/ 1 h 7"/>
                  <a:gd name="T32" fmla="*/ 3 w 4"/>
                  <a:gd name="T33" fmla="*/ 2 h 7"/>
                  <a:gd name="T34" fmla="*/ 3 w 4"/>
                  <a:gd name="T35" fmla="*/ 2 h 7"/>
                  <a:gd name="T36" fmla="*/ 3 w 4"/>
                  <a:gd name="T37" fmla="*/ 3 h 7"/>
                  <a:gd name="T38" fmla="*/ 3 w 4"/>
                  <a:gd name="T39" fmla="*/ 2 h 7"/>
                  <a:gd name="T40" fmla="*/ 3 w 4"/>
                  <a:gd name="T41" fmla="*/ 3 h 7"/>
                  <a:gd name="T42" fmla="*/ 2 w 4"/>
                  <a:gd name="T43" fmla="*/ 1 h 7"/>
                  <a:gd name="T44" fmla="*/ 2 w 4"/>
                  <a:gd name="T45" fmla="*/ 2 h 7"/>
                  <a:gd name="T46" fmla="*/ 2 w 4"/>
                  <a:gd name="T47" fmla="*/ 1 h 7"/>
                  <a:gd name="T48" fmla="*/ 2 w 4"/>
                  <a:gd name="T49" fmla="*/ 4 h 7"/>
                  <a:gd name="T50" fmla="*/ 2 w 4"/>
                  <a:gd name="T51" fmla="*/ 2 h 7"/>
                  <a:gd name="T52" fmla="*/ 1 w 4"/>
                  <a:gd name="T53" fmla="*/ 2 h 7"/>
                  <a:gd name="T54" fmla="*/ 1 w 4"/>
                  <a:gd name="T55" fmla="*/ 2 h 7"/>
                  <a:gd name="T56" fmla="*/ 0 w 4"/>
                  <a:gd name="T57" fmla="*/ 3 h 7"/>
                  <a:gd name="T58" fmla="*/ 1 w 4"/>
                  <a:gd name="T59" fmla="*/ 3 h 7"/>
                  <a:gd name="T60" fmla="*/ 0 w 4"/>
                  <a:gd name="T61" fmla="*/ 4 h 7"/>
                  <a:gd name="T62" fmla="*/ 0 w 4"/>
                  <a:gd name="T63" fmla="*/ 4 h 7"/>
                  <a:gd name="T64" fmla="*/ 0 w 4"/>
                  <a:gd name="T65" fmla="*/ 5 h 7"/>
                  <a:gd name="T66" fmla="*/ 0 w 4"/>
                  <a:gd name="T67" fmla="*/ 4 h 7"/>
                  <a:gd name="T68" fmla="*/ 0 w 4"/>
                  <a:gd name="T6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7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1"/>
                      <a:pt x="3" y="2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1" name="Freeform 729"/>
              <p:cNvSpPr>
                <a:spLocks/>
              </p:cNvSpPr>
              <p:nvPr/>
            </p:nvSpPr>
            <p:spPr bwMode="auto">
              <a:xfrm>
                <a:off x="1976" y="320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2" name="Freeform 730"/>
              <p:cNvSpPr>
                <a:spLocks/>
              </p:cNvSpPr>
              <p:nvPr/>
            </p:nvSpPr>
            <p:spPr bwMode="auto">
              <a:xfrm>
                <a:off x="1960" y="3196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1 w 3"/>
                  <a:gd name="T11" fmla="*/ 3 h 9"/>
                  <a:gd name="T12" fmla="*/ 1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3 h 9"/>
                  <a:gd name="T20" fmla="*/ 0 w 3"/>
                  <a:gd name="T21" fmla="*/ 9 h 9"/>
                  <a:gd name="T22" fmla="*/ 0 w 3"/>
                  <a:gd name="T23" fmla="*/ 8 h 9"/>
                  <a:gd name="T24" fmla="*/ 0 w 3"/>
                  <a:gd name="T25" fmla="*/ 6 h 9"/>
                  <a:gd name="T26" fmla="*/ 0 w 3"/>
                  <a:gd name="T27" fmla="*/ 7 h 9"/>
                  <a:gd name="T28" fmla="*/ 0 w 3"/>
                  <a:gd name="T29" fmla="*/ 8 h 9"/>
                  <a:gd name="T30" fmla="*/ 2 w 3"/>
                  <a:gd name="T31" fmla="*/ 8 h 9"/>
                  <a:gd name="T32" fmla="*/ 2 w 3"/>
                  <a:gd name="T33" fmla="*/ 8 h 9"/>
                  <a:gd name="T34" fmla="*/ 2 w 3"/>
                  <a:gd name="T35" fmla="*/ 6 h 9"/>
                  <a:gd name="T36" fmla="*/ 2 w 3"/>
                  <a:gd name="T37" fmla="*/ 4 h 9"/>
                  <a:gd name="T38" fmla="*/ 2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2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4"/>
                      <a:pt x="1" y="5"/>
                    </a:cubicBezTo>
                    <a:cubicBezTo>
                      <a:pt x="1" y="6"/>
                      <a:pt x="1" y="7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4"/>
                      <a:pt x="1" y="5"/>
                      <a:pt x="1" y="3"/>
                    </a:cubicBezTo>
                    <a:cubicBezTo>
                      <a:pt x="1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7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2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3" name="Rectangle 731"/>
              <p:cNvSpPr>
                <a:spLocks noChangeArrowheads="1"/>
              </p:cNvSpPr>
              <p:nvPr/>
            </p:nvSpPr>
            <p:spPr bwMode="auto">
              <a:xfrm>
                <a:off x="1968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4" name="Freeform 732"/>
              <p:cNvSpPr>
                <a:spLocks/>
              </p:cNvSpPr>
              <p:nvPr/>
            </p:nvSpPr>
            <p:spPr bwMode="auto">
              <a:xfrm>
                <a:off x="1966" y="321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5" name="Freeform 733"/>
              <p:cNvSpPr>
                <a:spLocks/>
              </p:cNvSpPr>
              <p:nvPr/>
            </p:nvSpPr>
            <p:spPr bwMode="auto">
              <a:xfrm>
                <a:off x="1963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6" name="Freeform 734"/>
              <p:cNvSpPr>
                <a:spLocks/>
              </p:cNvSpPr>
              <p:nvPr/>
            </p:nvSpPr>
            <p:spPr bwMode="auto">
              <a:xfrm>
                <a:off x="1957" y="3210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3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ubicBezTo>
                      <a:pt x="0" y="1"/>
                      <a:pt x="0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7" name="Freeform 735"/>
              <p:cNvSpPr>
                <a:spLocks/>
              </p:cNvSpPr>
              <p:nvPr/>
            </p:nvSpPr>
            <p:spPr bwMode="auto">
              <a:xfrm>
                <a:off x="1947" y="3199"/>
                <a:ext cx="10" cy="30"/>
              </a:xfrm>
              <a:custGeom>
                <a:avLst/>
                <a:gdLst>
                  <a:gd name="T0" fmla="*/ 3 w 4"/>
                  <a:gd name="T1" fmla="*/ 3 h 11"/>
                  <a:gd name="T2" fmla="*/ 3 w 4"/>
                  <a:gd name="T3" fmla="*/ 4 h 11"/>
                  <a:gd name="T4" fmla="*/ 3 w 4"/>
                  <a:gd name="T5" fmla="*/ 3 h 11"/>
                  <a:gd name="T6" fmla="*/ 3 w 4"/>
                  <a:gd name="T7" fmla="*/ 2 h 11"/>
                  <a:gd name="T8" fmla="*/ 3 w 4"/>
                  <a:gd name="T9" fmla="*/ 3 h 11"/>
                  <a:gd name="T10" fmla="*/ 2 w 4"/>
                  <a:gd name="T11" fmla="*/ 3 h 11"/>
                  <a:gd name="T12" fmla="*/ 2 w 4"/>
                  <a:gd name="T13" fmla="*/ 5 h 11"/>
                  <a:gd name="T14" fmla="*/ 2 w 4"/>
                  <a:gd name="T15" fmla="*/ 2 h 11"/>
                  <a:gd name="T16" fmla="*/ 1 w 4"/>
                  <a:gd name="T17" fmla="*/ 6 h 11"/>
                  <a:gd name="T18" fmla="*/ 1 w 4"/>
                  <a:gd name="T19" fmla="*/ 4 h 11"/>
                  <a:gd name="T20" fmla="*/ 1 w 4"/>
                  <a:gd name="T21" fmla="*/ 4 h 11"/>
                  <a:gd name="T22" fmla="*/ 1 w 4"/>
                  <a:gd name="T23" fmla="*/ 6 h 11"/>
                  <a:gd name="T24" fmla="*/ 1 w 4"/>
                  <a:gd name="T25" fmla="*/ 8 h 11"/>
                  <a:gd name="T26" fmla="*/ 1 w 4"/>
                  <a:gd name="T27" fmla="*/ 8 h 11"/>
                  <a:gd name="T28" fmla="*/ 2 w 4"/>
                  <a:gd name="T29" fmla="*/ 9 h 11"/>
                  <a:gd name="T30" fmla="*/ 3 w 4"/>
                  <a:gd name="T31" fmla="*/ 7 h 11"/>
                  <a:gd name="T32" fmla="*/ 3 w 4"/>
                  <a:gd name="T33" fmla="*/ 8 h 11"/>
                  <a:gd name="T34" fmla="*/ 2 w 4"/>
                  <a:gd name="T35" fmla="*/ 5 h 11"/>
                  <a:gd name="T36" fmla="*/ 3 w 4"/>
                  <a:gd name="T37" fmla="*/ 5 h 11"/>
                  <a:gd name="T38" fmla="*/ 3 w 4"/>
                  <a:gd name="T39" fmla="*/ 7 h 11"/>
                  <a:gd name="T40" fmla="*/ 3 w 4"/>
                  <a:gd name="T41" fmla="*/ 6 h 11"/>
                  <a:gd name="T42" fmla="*/ 4 w 4"/>
                  <a:gd name="T43" fmla="*/ 8 h 11"/>
                  <a:gd name="T44" fmla="*/ 4 w 4"/>
                  <a:gd name="T45" fmla="*/ 5 h 11"/>
                  <a:gd name="T46" fmla="*/ 4 w 4"/>
                  <a:gd name="T47" fmla="*/ 6 h 11"/>
                  <a:gd name="T48" fmla="*/ 3 w 4"/>
                  <a:gd name="T49" fmla="*/ 3 h 11"/>
                  <a:gd name="T50" fmla="*/ 2 w 4"/>
                  <a:gd name="T51" fmla="*/ 3 h 11"/>
                  <a:gd name="T52" fmla="*/ 2 w 4"/>
                  <a:gd name="T53" fmla="*/ 5 h 11"/>
                  <a:gd name="T54" fmla="*/ 1 w 4"/>
                  <a:gd name="T55" fmla="*/ 3 h 11"/>
                  <a:gd name="T56" fmla="*/ 2 w 4"/>
                  <a:gd name="T57" fmla="*/ 5 h 11"/>
                  <a:gd name="T58" fmla="*/ 1 w 4"/>
                  <a:gd name="T59" fmla="*/ 3 h 11"/>
                  <a:gd name="T60" fmla="*/ 1 w 4"/>
                  <a:gd name="T61" fmla="*/ 5 h 11"/>
                  <a:gd name="T62" fmla="*/ 1 w 4"/>
                  <a:gd name="T63" fmla="*/ 3 h 11"/>
                  <a:gd name="T64" fmla="*/ 2 w 4"/>
                  <a:gd name="T65" fmla="*/ 6 h 11"/>
                  <a:gd name="T66" fmla="*/ 3 w 4"/>
                  <a:gd name="T67" fmla="*/ 5 h 11"/>
                  <a:gd name="T68" fmla="*/ 4 w 4"/>
                  <a:gd name="T69" fmla="*/ 5 h 11"/>
                  <a:gd name="T70" fmla="*/ 4 w 4"/>
                  <a:gd name="T71" fmla="*/ 4 h 11"/>
                  <a:gd name="T72" fmla="*/ 3 w 4"/>
                  <a:gd name="T73" fmla="*/ 7 h 11"/>
                  <a:gd name="T74" fmla="*/ 4 w 4"/>
                  <a:gd name="T75" fmla="*/ 6 h 11"/>
                  <a:gd name="T76" fmla="*/ 4 w 4"/>
                  <a:gd name="T77" fmla="*/ 6 h 11"/>
                  <a:gd name="T78" fmla="*/ 4 w 4"/>
                  <a:gd name="T79" fmla="*/ 6 h 11"/>
                  <a:gd name="T80" fmla="*/ 4 w 4"/>
                  <a:gd name="T81" fmla="*/ 3 h 11"/>
                  <a:gd name="T82" fmla="*/ 3 w 4"/>
                  <a:gd name="T83" fmla="*/ 1 h 11"/>
                  <a:gd name="T84" fmla="*/ 3 w 4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3"/>
                      <a:pt x="1" y="4"/>
                      <a:pt x="1" y="6"/>
                    </a:cubicBezTo>
                    <a:cubicBezTo>
                      <a:pt x="1" y="4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6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2" y="7"/>
                      <a:pt x="2" y="5"/>
                    </a:cubicBezTo>
                    <a:cubicBezTo>
                      <a:pt x="3" y="8"/>
                      <a:pt x="2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8"/>
                      <a:pt x="3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3" y="3"/>
                    </a:cubicBezTo>
                    <a:cubicBezTo>
                      <a:pt x="3" y="3"/>
                      <a:pt x="2" y="4"/>
                      <a:pt x="2" y="3"/>
                    </a:cubicBezTo>
                    <a:cubicBezTo>
                      <a:pt x="2" y="5"/>
                      <a:pt x="1" y="3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3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3" y="5"/>
                      <a:pt x="4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8" name="Freeform 736"/>
              <p:cNvSpPr>
                <a:spLocks/>
              </p:cNvSpPr>
              <p:nvPr/>
            </p:nvSpPr>
            <p:spPr bwMode="auto">
              <a:xfrm>
                <a:off x="1955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9" name="Freeform 737"/>
              <p:cNvSpPr>
                <a:spLocks/>
              </p:cNvSpPr>
              <p:nvPr/>
            </p:nvSpPr>
            <p:spPr bwMode="auto">
              <a:xfrm>
                <a:off x="1957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0" name="Rectangle 738"/>
              <p:cNvSpPr>
                <a:spLocks noChangeArrowheads="1"/>
              </p:cNvSpPr>
              <p:nvPr/>
            </p:nvSpPr>
            <p:spPr bwMode="auto">
              <a:xfrm>
                <a:off x="1957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1" name="Rectangle 739"/>
              <p:cNvSpPr>
                <a:spLocks noChangeArrowheads="1"/>
              </p:cNvSpPr>
              <p:nvPr/>
            </p:nvSpPr>
            <p:spPr bwMode="auto">
              <a:xfrm>
                <a:off x="1957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2" name="Freeform 740"/>
              <p:cNvSpPr>
                <a:spLocks/>
              </p:cNvSpPr>
              <p:nvPr/>
            </p:nvSpPr>
            <p:spPr bwMode="auto">
              <a:xfrm>
                <a:off x="1960" y="321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3" name="Freeform 741"/>
              <p:cNvSpPr>
                <a:spLocks/>
              </p:cNvSpPr>
              <p:nvPr/>
            </p:nvSpPr>
            <p:spPr bwMode="auto">
              <a:xfrm>
                <a:off x="1971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4" name="Freeform 742"/>
              <p:cNvSpPr>
                <a:spLocks/>
              </p:cNvSpPr>
              <p:nvPr/>
            </p:nvSpPr>
            <p:spPr bwMode="auto">
              <a:xfrm>
                <a:off x="1957" y="3191"/>
                <a:ext cx="28" cy="32"/>
              </a:xfrm>
              <a:custGeom>
                <a:avLst/>
                <a:gdLst>
                  <a:gd name="T0" fmla="*/ 8 w 10"/>
                  <a:gd name="T1" fmla="*/ 7 h 12"/>
                  <a:gd name="T2" fmla="*/ 7 w 10"/>
                  <a:gd name="T3" fmla="*/ 9 h 12"/>
                  <a:gd name="T4" fmla="*/ 8 w 10"/>
                  <a:gd name="T5" fmla="*/ 10 h 12"/>
                  <a:gd name="T6" fmla="*/ 9 w 10"/>
                  <a:gd name="T7" fmla="*/ 9 h 12"/>
                  <a:gd name="T8" fmla="*/ 10 w 10"/>
                  <a:gd name="T9" fmla="*/ 9 h 12"/>
                  <a:gd name="T10" fmla="*/ 9 w 10"/>
                  <a:gd name="T11" fmla="*/ 4 h 12"/>
                  <a:gd name="T12" fmla="*/ 8 w 10"/>
                  <a:gd name="T13" fmla="*/ 6 h 12"/>
                  <a:gd name="T14" fmla="*/ 8 w 10"/>
                  <a:gd name="T15" fmla="*/ 5 h 12"/>
                  <a:gd name="T16" fmla="*/ 7 w 10"/>
                  <a:gd name="T17" fmla="*/ 5 h 12"/>
                  <a:gd name="T18" fmla="*/ 7 w 10"/>
                  <a:gd name="T19" fmla="*/ 8 h 12"/>
                  <a:gd name="T20" fmla="*/ 6 w 10"/>
                  <a:gd name="T21" fmla="*/ 8 h 12"/>
                  <a:gd name="T22" fmla="*/ 6 w 10"/>
                  <a:gd name="T23" fmla="*/ 7 h 12"/>
                  <a:gd name="T24" fmla="*/ 5 w 10"/>
                  <a:gd name="T25" fmla="*/ 7 h 12"/>
                  <a:gd name="T26" fmla="*/ 4 w 10"/>
                  <a:gd name="T27" fmla="*/ 6 h 12"/>
                  <a:gd name="T28" fmla="*/ 3 w 10"/>
                  <a:gd name="T29" fmla="*/ 7 h 12"/>
                  <a:gd name="T30" fmla="*/ 3 w 10"/>
                  <a:gd name="T31" fmla="*/ 9 h 12"/>
                  <a:gd name="T32" fmla="*/ 2 w 10"/>
                  <a:gd name="T33" fmla="*/ 7 h 12"/>
                  <a:gd name="T34" fmla="*/ 2 w 10"/>
                  <a:gd name="T35" fmla="*/ 8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7 h 12"/>
                  <a:gd name="T42" fmla="*/ 2 w 10"/>
                  <a:gd name="T43" fmla="*/ 11 h 12"/>
                  <a:gd name="T44" fmla="*/ 2 w 10"/>
                  <a:gd name="T45" fmla="*/ 11 h 12"/>
                  <a:gd name="T46" fmla="*/ 3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5 w 10"/>
                  <a:gd name="T53" fmla="*/ 10 h 12"/>
                  <a:gd name="T54" fmla="*/ 5 w 10"/>
                  <a:gd name="T55" fmla="*/ 10 h 12"/>
                  <a:gd name="T56" fmla="*/ 5 w 10"/>
                  <a:gd name="T57" fmla="*/ 10 h 12"/>
                  <a:gd name="T58" fmla="*/ 5 w 10"/>
                  <a:gd name="T59" fmla="*/ 10 h 12"/>
                  <a:gd name="T60" fmla="*/ 6 w 10"/>
                  <a:gd name="T61" fmla="*/ 9 h 12"/>
                  <a:gd name="T62" fmla="*/ 6 w 10"/>
                  <a:gd name="T63" fmla="*/ 10 h 12"/>
                  <a:gd name="T64" fmla="*/ 7 w 10"/>
                  <a:gd name="T65" fmla="*/ 10 h 12"/>
                  <a:gd name="T66" fmla="*/ 7 w 10"/>
                  <a:gd name="T67" fmla="*/ 9 h 12"/>
                  <a:gd name="T68" fmla="*/ 8 w 10"/>
                  <a:gd name="T69" fmla="*/ 8 h 12"/>
                  <a:gd name="T70" fmla="*/ 9 w 10"/>
                  <a:gd name="T71" fmla="*/ 7 h 12"/>
                  <a:gd name="T72" fmla="*/ 9 w 10"/>
                  <a:gd name="T73" fmla="*/ 7 h 12"/>
                  <a:gd name="T74" fmla="*/ 10 w 10"/>
                  <a:gd name="T75" fmla="*/ 5 h 12"/>
                  <a:gd name="T76" fmla="*/ 10 w 10"/>
                  <a:gd name="T77" fmla="*/ 6 h 12"/>
                  <a:gd name="T78" fmla="*/ 10 w 10"/>
                  <a:gd name="T79" fmla="*/ 7 h 12"/>
                  <a:gd name="T80" fmla="*/ 8 w 10"/>
                  <a:gd name="T8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7" y="8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10"/>
                      <a:pt x="8" y="10"/>
                    </a:cubicBezTo>
                    <a:cubicBezTo>
                      <a:pt x="8" y="10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2"/>
                      <a:pt x="10" y="5"/>
                      <a:pt x="10" y="9"/>
                    </a:cubicBezTo>
                    <a:cubicBezTo>
                      <a:pt x="10" y="0"/>
                      <a:pt x="10" y="6"/>
                      <a:pt x="9" y="5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7"/>
                      <a:pt x="8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6" y="8"/>
                      <a:pt x="7" y="9"/>
                      <a:pt x="6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6"/>
                      <a:pt x="6" y="6"/>
                      <a:pt x="5" y="5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7"/>
                      <a:pt x="3" y="6"/>
                    </a:cubicBezTo>
                    <a:cubicBezTo>
                      <a:pt x="3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9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6"/>
                      <a:pt x="1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9"/>
                      <a:pt x="3" y="12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4" y="10"/>
                      <a:pt x="4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9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6" y="9"/>
                      <a:pt x="5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9"/>
                      <a:pt x="9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2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5" name="Freeform 743"/>
              <p:cNvSpPr>
                <a:spLocks/>
              </p:cNvSpPr>
              <p:nvPr/>
            </p:nvSpPr>
            <p:spPr bwMode="auto">
              <a:xfrm>
                <a:off x="1982" y="3213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6" name="Freeform 744"/>
              <p:cNvSpPr>
                <a:spLocks/>
              </p:cNvSpPr>
              <p:nvPr/>
            </p:nvSpPr>
            <p:spPr bwMode="auto">
              <a:xfrm>
                <a:off x="1982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7" name="Freeform 745"/>
              <p:cNvSpPr>
                <a:spLocks/>
              </p:cNvSpPr>
              <p:nvPr/>
            </p:nvSpPr>
            <p:spPr bwMode="auto">
              <a:xfrm>
                <a:off x="1976" y="320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8" name="Rectangle 746"/>
              <p:cNvSpPr>
                <a:spLocks noChangeArrowheads="1"/>
              </p:cNvSpPr>
              <p:nvPr/>
            </p:nvSpPr>
            <p:spPr bwMode="auto">
              <a:xfrm>
                <a:off x="1976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9" name="Freeform 747"/>
              <p:cNvSpPr>
                <a:spLocks/>
              </p:cNvSpPr>
              <p:nvPr/>
            </p:nvSpPr>
            <p:spPr bwMode="auto">
              <a:xfrm>
                <a:off x="1957" y="3202"/>
                <a:ext cx="19" cy="24"/>
              </a:xfrm>
              <a:custGeom>
                <a:avLst/>
                <a:gdLst>
                  <a:gd name="T0" fmla="*/ 2 w 7"/>
                  <a:gd name="T1" fmla="*/ 4 h 9"/>
                  <a:gd name="T2" fmla="*/ 1 w 7"/>
                  <a:gd name="T3" fmla="*/ 5 h 9"/>
                  <a:gd name="T4" fmla="*/ 1 w 7"/>
                  <a:gd name="T5" fmla="*/ 4 h 9"/>
                  <a:gd name="T6" fmla="*/ 0 w 7"/>
                  <a:gd name="T7" fmla="*/ 7 h 9"/>
                  <a:gd name="T8" fmla="*/ 4 w 7"/>
                  <a:gd name="T9" fmla="*/ 6 h 9"/>
                  <a:gd name="T10" fmla="*/ 4 w 7"/>
                  <a:gd name="T11" fmla="*/ 7 h 9"/>
                  <a:gd name="T12" fmla="*/ 5 w 7"/>
                  <a:gd name="T13" fmla="*/ 5 h 9"/>
                  <a:gd name="T14" fmla="*/ 5 w 7"/>
                  <a:gd name="T15" fmla="*/ 7 h 9"/>
                  <a:gd name="T16" fmla="*/ 6 w 7"/>
                  <a:gd name="T17" fmla="*/ 6 h 9"/>
                  <a:gd name="T18" fmla="*/ 6 w 7"/>
                  <a:gd name="T19" fmla="*/ 5 h 9"/>
                  <a:gd name="T20" fmla="*/ 6 w 7"/>
                  <a:gd name="T21" fmla="*/ 6 h 9"/>
                  <a:gd name="T22" fmla="*/ 6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5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3 h 9"/>
                  <a:gd name="T36" fmla="*/ 7 w 7"/>
                  <a:gd name="T37" fmla="*/ 4 h 9"/>
                  <a:gd name="T38" fmla="*/ 7 w 7"/>
                  <a:gd name="T39" fmla="*/ 4 h 9"/>
                  <a:gd name="T40" fmla="*/ 6 w 7"/>
                  <a:gd name="T41" fmla="*/ 4 h 9"/>
                  <a:gd name="T42" fmla="*/ 6 w 7"/>
                  <a:gd name="T43" fmla="*/ 3 h 9"/>
                  <a:gd name="T44" fmla="*/ 6 w 7"/>
                  <a:gd name="T45" fmla="*/ 1 h 9"/>
                  <a:gd name="T46" fmla="*/ 6 w 7"/>
                  <a:gd name="T47" fmla="*/ 1 h 9"/>
                  <a:gd name="T48" fmla="*/ 6 w 7"/>
                  <a:gd name="T49" fmla="*/ 2 h 9"/>
                  <a:gd name="T50" fmla="*/ 6 w 7"/>
                  <a:gd name="T51" fmla="*/ 3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5 w 7"/>
                  <a:gd name="T63" fmla="*/ 4 h 9"/>
                  <a:gd name="T64" fmla="*/ 4 w 7"/>
                  <a:gd name="T65" fmla="*/ 4 h 9"/>
                  <a:gd name="T66" fmla="*/ 4 w 7"/>
                  <a:gd name="T67" fmla="*/ 3 h 9"/>
                  <a:gd name="T68" fmla="*/ 4 w 7"/>
                  <a:gd name="T69" fmla="*/ 4 h 9"/>
                  <a:gd name="T70" fmla="*/ 3 w 7"/>
                  <a:gd name="T71" fmla="*/ 4 h 9"/>
                  <a:gd name="T72" fmla="*/ 3 w 7"/>
                  <a:gd name="T73" fmla="*/ 4 h 9"/>
                  <a:gd name="T74" fmla="*/ 2 w 7"/>
                  <a:gd name="T75" fmla="*/ 4 h 9"/>
                  <a:gd name="T76" fmla="*/ 2 w 7"/>
                  <a:gd name="T77" fmla="*/ 4 h 9"/>
                  <a:gd name="T78" fmla="*/ 1 w 7"/>
                  <a:gd name="T79" fmla="*/ 6 h 9"/>
                  <a:gd name="T80" fmla="*/ 2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1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7"/>
                      <a:pt x="7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0" name="Freeform 748"/>
              <p:cNvSpPr>
                <a:spLocks/>
              </p:cNvSpPr>
              <p:nvPr/>
            </p:nvSpPr>
            <p:spPr bwMode="auto">
              <a:xfrm>
                <a:off x="1957" y="3213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1" name="Freeform 749"/>
              <p:cNvSpPr>
                <a:spLocks/>
              </p:cNvSpPr>
              <p:nvPr/>
            </p:nvSpPr>
            <p:spPr bwMode="auto">
              <a:xfrm>
                <a:off x="1944" y="3210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4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5 w 5"/>
                  <a:gd name="T15" fmla="*/ 2 h 6"/>
                  <a:gd name="T16" fmla="*/ 4 w 5"/>
                  <a:gd name="T17" fmla="*/ 2 h 6"/>
                  <a:gd name="T18" fmla="*/ 5 w 5"/>
                  <a:gd name="T19" fmla="*/ 1 h 6"/>
                  <a:gd name="T20" fmla="*/ 3 w 5"/>
                  <a:gd name="T21" fmla="*/ 3 h 6"/>
                  <a:gd name="T22" fmla="*/ 4 w 5"/>
                  <a:gd name="T23" fmla="*/ 1 h 6"/>
                  <a:gd name="T24" fmla="*/ 3 w 5"/>
                  <a:gd name="T25" fmla="*/ 1 h 6"/>
                  <a:gd name="T26" fmla="*/ 3 w 5"/>
                  <a:gd name="T27" fmla="*/ 1 h 6"/>
                  <a:gd name="T28" fmla="*/ 3 w 5"/>
                  <a:gd name="T29" fmla="*/ 3 h 6"/>
                  <a:gd name="T30" fmla="*/ 3 w 5"/>
                  <a:gd name="T31" fmla="*/ 1 h 6"/>
                  <a:gd name="T32" fmla="*/ 2 w 5"/>
                  <a:gd name="T33" fmla="*/ 1 h 6"/>
                  <a:gd name="T34" fmla="*/ 1 w 5"/>
                  <a:gd name="T35" fmla="*/ 4 h 6"/>
                  <a:gd name="T36" fmla="*/ 1 w 5"/>
                  <a:gd name="T37" fmla="*/ 2 h 6"/>
                  <a:gd name="T38" fmla="*/ 1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4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3" y="2"/>
                      <a:pt x="3" y="1"/>
                    </a:cubicBezTo>
                    <a:cubicBezTo>
                      <a:pt x="3" y="2"/>
                      <a:pt x="2" y="3"/>
                      <a:pt x="2" y="1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2" name="Rectangle 750"/>
              <p:cNvSpPr>
                <a:spLocks noChangeArrowheads="1"/>
              </p:cNvSpPr>
              <p:nvPr/>
            </p:nvSpPr>
            <p:spPr bwMode="auto">
              <a:xfrm>
                <a:off x="1949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3" name="Freeform 751"/>
              <p:cNvSpPr>
                <a:spLocks/>
              </p:cNvSpPr>
              <p:nvPr/>
            </p:nvSpPr>
            <p:spPr bwMode="auto">
              <a:xfrm>
                <a:off x="1963" y="3017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4" name="Freeform 752"/>
              <p:cNvSpPr>
                <a:spLocks/>
              </p:cNvSpPr>
              <p:nvPr/>
            </p:nvSpPr>
            <p:spPr bwMode="auto">
              <a:xfrm>
                <a:off x="1955" y="3017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5 w 5"/>
                  <a:gd name="T5" fmla="*/ 1 h 3"/>
                  <a:gd name="T6" fmla="*/ 2 w 5"/>
                  <a:gd name="T7" fmla="*/ 1 h 3"/>
                  <a:gd name="T8" fmla="*/ 3 w 5"/>
                  <a:gd name="T9" fmla="*/ 2 h 3"/>
                  <a:gd name="T10" fmla="*/ 1 w 5"/>
                  <a:gd name="T11" fmla="*/ 1 h 3"/>
                  <a:gd name="T12" fmla="*/ 1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3" y="3"/>
                      <a:pt x="5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0" y="2"/>
                      <a:pt x="1" y="2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5" name="Freeform 753"/>
              <p:cNvSpPr>
                <a:spLocks/>
              </p:cNvSpPr>
              <p:nvPr/>
            </p:nvSpPr>
            <p:spPr bwMode="auto">
              <a:xfrm>
                <a:off x="1957" y="3025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6" name="Freeform 754"/>
              <p:cNvSpPr>
                <a:spLocks/>
              </p:cNvSpPr>
              <p:nvPr/>
            </p:nvSpPr>
            <p:spPr bwMode="auto">
              <a:xfrm>
                <a:off x="1960" y="3025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7" name="Freeform 755"/>
              <p:cNvSpPr>
                <a:spLocks/>
              </p:cNvSpPr>
              <p:nvPr/>
            </p:nvSpPr>
            <p:spPr bwMode="auto">
              <a:xfrm>
                <a:off x="1966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8" name="Freeform 756"/>
              <p:cNvSpPr>
                <a:spLocks/>
              </p:cNvSpPr>
              <p:nvPr/>
            </p:nvSpPr>
            <p:spPr bwMode="auto">
              <a:xfrm>
                <a:off x="1957" y="3030"/>
                <a:ext cx="11" cy="6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1 h 2"/>
                  <a:gd name="T4" fmla="*/ 3 w 4"/>
                  <a:gd name="T5" fmla="*/ 1 h 2"/>
                  <a:gd name="T6" fmla="*/ 1 w 4"/>
                  <a:gd name="T7" fmla="*/ 1 h 2"/>
                  <a:gd name="T8" fmla="*/ 1 w 4"/>
                  <a:gd name="T9" fmla="*/ 0 h 2"/>
                  <a:gd name="T10" fmla="*/ 0 w 4"/>
                  <a:gd name="T11" fmla="*/ 1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9" name="Freeform 757"/>
              <p:cNvSpPr>
                <a:spLocks/>
              </p:cNvSpPr>
              <p:nvPr/>
            </p:nvSpPr>
            <p:spPr bwMode="auto">
              <a:xfrm>
                <a:off x="1963" y="30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0" name="Freeform 758"/>
              <p:cNvSpPr>
                <a:spLocks/>
              </p:cNvSpPr>
              <p:nvPr/>
            </p:nvSpPr>
            <p:spPr bwMode="auto">
              <a:xfrm>
                <a:off x="1963" y="3028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1" name="Freeform 759"/>
              <p:cNvSpPr>
                <a:spLocks/>
              </p:cNvSpPr>
              <p:nvPr/>
            </p:nvSpPr>
            <p:spPr bwMode="auto">
              <a:xfrm>
                <a:off x="1955" y="3036"/>
                <a:ext cx="13" cy="5"/>
              </a:xfrm>
              <a:custGeom>
                <a:avLst/>
                <a:gdLst>
                  <a:gd name="T0" fmla="*/ 5 w 5"/>
                  <a:gd name="T1" fmla="*/ 1 h 2"/>
                  <a:gd name="T2" fmla="*/ 3 w 5"/>
                  <a:gd name="T3" fmla="*/ 0 h 2"/>
                  <a:gd name="T4" fmla="*/ 0 w 5"/>
                  <a:gd name="T5" fmla="*/ 2 h 2"/>
                  <a:gd name="T6" fmla="*/ 1 w 5"/>
                  <a:gd name="T7" fmla="*/ 2 h 2"/>
                  <a:gd name="T8" fmla="*/ 5 w 5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2" y="2"/>
                      <a:pt x="5" y="0"/>
                      <a:pt x="3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2" name="Freeform 760"/>
              <p:cNvSpPr>
                <a:spLocks/>
              </p:cNvSpPr>
              <p:nvPr/>
            </p:nvSpPr>
            <p:spPr bwMode="auto">
              <a:xfrm>
                <a:off x="1952" y="304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3" name="Freeform 761"/>
              <p:cNvSpPr>
                <a:spLocks/>
              </p:cNvSpPr>
              <p:nvPr/>
            </p:nvSpPr>
            <p:spPr bwMode="auto">
              <a:xfrm>
                <a:off x="1949" y="3044"/>
                <a:ext cx="17" cy="11"/>
              </a:xfrm>
              <a:custGeom>
                <a:avLst/>
                <a:gdLst>
                  <a:gd name="T0" fmla="*/ 5 w 6"/>
                  <a:gd name="T1" fmla="*/ 4 h 4"/>
                  <a:gd name="T2" fmla="*/ 3 w 6"/>
                  <a:gd name="T3" fmla="*/ 2 h 4"/>
                  <a:gd name="T4" fmla="*/ 5 w 6"/>
                  <a:gd name="T5" fmla="*/ 3 h 4"/>
                  <a:gd name="T6" fmla="*/ 4 w 6"/>
                  <a:gd name="T7" fmla="*/ 1 h 4"/>
                  <a:gd name="T8" fmla="*/ 6 w 6"/>
                  <a:gd name="T9" fmla="*/ 2 h 4"/>
                  <a:gd name="T10" fmla="*/ 4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3 w 6"/>
                  <a:gd name="T17" fmla="*/ 1 h 4"/>
                  <a:gd name="T18" fmla="*/ 2 w 6"/>
                  <a:gd name="T19" fmla="*/ 1 h 4"/>
                  <a:gd name="T20" fmla="*/ 0 w 6"/>
                  <a:gd name="T21" fmla="*/ 3 h 4"/>
                  <a:gd name="T22" fmla="*/ 5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3" y="2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5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4" y="3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4" name="Freeform 762"/>
              <p:cNvSpPr>
                <a:spLocks/>
              </p:cNvSpPr>
              <p:nvPr/>
            </p:nvSpPr>
            <p:spPr bwMode="auto">
              <a:xfrm>
                <a:off x="1955" y="305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5" name="Freeform 763"/>
              <p:cNvSpPr>
                <a:spLocks/>
              </p:cNvSpPr>
              <p:nvPr/>
            </p:nvSpPr>
            <p:spPr bwMode="auto">
              <a:xfrm>
                <a:off x="1949" y="3057"/>
                <a:ext cx="17" cy="9"/>
              </a:xfrm>
              <a:custGeom>
                <a:avLst/>
                <a:gdLst>
                  <a:gd name="T0" fmla="*/ 5 w 6"/>
                  <a:gd name="T1" fmla="*/ 1 h 3"/>
                  <a:gd name="T2" fmla="*/ 4 w 6"/>
                  <a:gd name="T3" fmla="*/ 0 h 3"/>
                  <a:gd name="T4" fmla="*/ 5 w 6"/>
                  <a:gd name="T5" fmla="*/ 0 h 3"/>
                  <a:gd name="T6" fmla="*/ 3 w 6"/>
                  <a:gd name="T7" fmla="*/ 0 h 3"/>
                  <a:gd name="T8" fmla="*/ 4 w 6"/>
                  <a:gd name="T9" fmla="*/ 1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1" y="0"/>
                      <a:pt x="4" y="1"/>
                      <a:pt x="4" y="1"/>
                    </a:cubicBezTo>
                    <a:cubicBezTo>
                      <a:pt x="3" y="3"/>
                      <a:pt x="3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6" name="Freeform 764"/>
              <p:cNvSpPr>
                <a:spLocks/>
              </p:cNvSpPr>
              <p:nvPr/>
            </p:nvSpPr>
            <p:spPr bwMode="auto">
              <a:xfrm>
                <a:off x="1963" y="30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7" name="Freeform 765"/>
              <p:cNvSpPr>
                <a:spLocks/>
              </p:cNvSpPr>
              <p:nvPr/>
            </p:nvSpPr>
            <p:spPr bwMode="auto">
              <a:xfrm>
                <a:off x="1955" y="306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8" name="Freeform 766"/>
              <p:cNvSpPr>
                <a:spLocks/>
              </p:cNvSpPr>
              <p:nvPr/>
            </p:nvSpPr>
            <p:spPr bwMode="auto">
              <a:xfrm>
                <a:off x="1963" y="306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9" name="Freeform 767"/>
              <p:cNvSpPr>
                <a:spLocks/>
              </p:cNvSpPr>
              <p:nvPr/>
            </p:nvSpPr>
            <p:spPr bwMode="auto">
              <a:xfrm>
                <a:off x="1927" y="3068"/>
                <a:ext cx="39" cy="57"/>
              </a:xfrm>
              <a:custGeom>
                <a:avLst/>
                <a:gdLst>
                  <a:gd name="T0" fmla="*/ 0 w 14"/>
                  <a:gd name="T1" fmla="*/ 17 h 21"/>
                  <a:gd name="T2" fmla="*/ 1 w 14"/>
                  <a:gd name="T3" fmla="*/ 18 h 21"/>
                  <a:gd name="T4" fmla="*/ 1 w 14"/>
                  <a:gd name="T5" fmla="*/ 19 h 21"/>
                  <a:gd name="T6" fmla="*/ 3 w 14"/>
                  <a:gd name="T7" fmla="*/ 21 h 21"/>
                  <a:gd name="T8" fmla="*/ 4 w 14"/>
                  <a:gd name="T9" fmla="*/ 19 h 21"/>
                  <a:gd name="T10" fmla="*/ 4 w 14"/>
                  <a:gd name="T11" fmla="*/ 20 h 21"/>
                  <a:gd name="T12" fmla="*/ 6 w 14"/>
                  <a:gd name="T13" fmla="*/ 17 h 21"/>
                  <a:gd name="T14" fmla="*/ 8 w 14"/>
                  <a:gd name="T15" fmla="*/ 15 h 21"/>
                  <a:gd name="T16" fmla="*/ 12 w 14"/>
                  <a:gd name="T17" fmla="*/ 6 h 21"/>
                  <a:gd name="T18" fmla="*/ 11 w 14"/>
                  <a:gd name="T19" fmla="*/ 5 h 21"/>
                  <a:gd name="T20" fmla="*/ 12 w 14"/>
                  <a:gd name="T21" fmla="*/ 4 h 21"/>
                  <a:gd name="T22" fmla="*/ 12 w 14"/>
                  <a:gd name="T23" fmla="*/ 5 h 21"/>
                  <a:gd name="T24" fmla="*/ 13 w 14"/>
                  <a:gd name="T25" fmla="*/ 2 h 21"/>
                  <a:gd name="T26" fmla="*/ 11 w 14"/>
                  <a:gd name="T27" fmla="*/ 2 h 21"/>
                  <a:gd name="T28" fmla="*/ 14 w 14"/>
                  <a:gd name="T29" fmla="*/ 1 h 21"/>
                  <a:gd name="T30" fmla="*/ 12 w 14"/>
                  <a:gd name="T31" fmla="*/ 0 h 21"/>
                  <a:gd name="T32" fmla="*/ 10 w 14"/>
                  <a:gd name="T33" fmla="*/ 1 h 21"/>
                  <a:gd name="T34" fmla="*/ 9 w 14"/>
                  <a:gd name="T35" fmla="*/ 0 h 21"/>
                  <a:gd name="T36" fmla="*/ 11 w 14"/>
                  <a:gd name="T37" fmla="*/ 6 h 21"/>
                  <a:gd name="T38" fmla="*/ 10 w 14"/>
                  <a:gd name="T39" fmla="*/ 6 h 21"/>
                  <a:gd name="T40" fmla="*/ 7 w 14"/>
                  <a:gd name="T41" fmla="*/ 9 h 21"/>
                  <a:gd name="T42" fmla="*/ 8 w 14"/>
                  <a:gd name="T43" fmla="*/ 11 h 21"/>
                  <a:gd name="T44" fmla="*/ 7 w 14"/>
                  <a:gd name="T45" fmla="*/ 11 h 21"/>
                  <a:gd name="T46" fmla="*/ 8 w 14"/>
                  <a:gd name="T47" fmla="*/ 12 h 21"/>
                  <a:gd name="T48" fmla="*/ 6 w 14"/>
                  <a:gd name="T49" fmla="*/ 12 h 21"/>
                  <a:gd name="T50" fmla="*/ 8 w 14"/>
                  <a:gd name="T51" fmla="*/ 14 h 21"/>
                  <a:gd name="T52" fmla="*/ 4 w 14"/>
                  <a:gd name="T53" fmla="*/ 13 h 21"/>
                  <a:gd name="T54" fmla="*/ 5 w 14"/>
                  <a:gd name="T55" fmla="*/ 14 h 21"/>
                  <a:gd name="T56" fmla="*/ 6 w 14"/>
                  <a:gd name="T57" fmla="*/ 15 h 21"/>
                  <a:gd name="T58" fmla="*/ 4 w 14"/>
                  <a:gd name="T59" fmla="*/ 14 h 21"/>
                  <a:gd name="T60" fmla="*/ 4 w 14"/>
                  <a:gd name="T61" fmla="*/ 16 h 21"/>
                  <a:gd name="T62" fmla="*/ 5 w 14"/>
                  <a:gd name="T63" fmla="*/ 17 h 21"/>
                  <a:gd name="T64" fmla="*/ 3 w 14"/>
                  <a:gd name="T65" fmla="*/ 18 h 21"/>
                  <a:gd name="T66" fmla="*/ 2 w 14"/>
                  <a:gd name="T67" fmla="*/ 16 h 21"/>
                  <a:gd name="T68" fmla="*/ 1 w 14"/>
                  <a:gd name="T69" fmla="*/ 15 h 21"/>
                  <a:gd name="T70" fmla="*/ 2 w 14"/>
                  <a:gd name="T71" fmla="*/ 18 h 21"/>
                  <a:gd name="T72" fmla="*/ 0 w 14"/>
                  <a:gd name="T7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1">
                    <a:moveTo>
                      <a:pt x="0" y="17"/>
                    </a:move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3" y="21"/>
                    </a:cubicBezTo>
                    <a:cubicBezTo>
                      <a:pt x="3" y="21"/>
                      <a:pt x="3" y="20"/>
                      <a:pt x="4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5" y="17"/>
                      <a:pt x="6" y="17"/>
                    </a:cubicBezTo>
                    <a:cubicBezTo>
                      <a:pt x="7" y="17"/>
                      <a:pt x="7" y="16"/>
                      <a:pt x="8" y="15"/>
                    </a:cubicBezTo>
                    <a:cubicBezTo>
                      <a:pt x="10" y="12"/>
                      <a:pt x="11" y="9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5"/>
                      <a:pt x="12" y="3"/>
                      <a:pt x="13" y="2"/>
                    </a:cubicBezTo>
                    <a:cubicBezTo>
                      <a:pt x="13" y="2"/>
                      <a:pt x="11" y="2"/>
                      <a:pt x="11" y="2"/>
                    </a:cubicBezTo>
                    <a:cubicBezTo>
                      <a:pt x="13" y="2"/>
                      <a:pt x="11" y="1"/>
                      <a:pt x="14" y="1"/>
                    </a:cubicBezTo>
                    <a:cubicBezTo>
                      <a:pt x="14" y="0"/>
                      <a:pt x="12" y="1"/>
                      <a:pt x="12" y="0"/>
                    </a:cubicBezTo>
                    <a:cubicBezTo>
                      <a:pt x="11" y="0"/>
                      <a:pt x="11" y="1"/>
                      <a:pt x="10" y="1"/>
                    </a:cubicBezTo>
                    <a:cubicBezTo>
                      <a:pt x="9" y="0"/>
                      <a:pt x="11" y="0"/>
                      <a:pt x="9" y="0"/>
                    </a:cubicBezTo>
                    <a:cubicBezTo>
                      <a:pt x="8" y="1"/>
                      <a:pt x="11" y="4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7" y="9"/>
                    </a:cubicBezTo>
                    <a:cubicBezTo>
                      <a:pt x="8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1"/>
                      <a:pt x="6" y="12"/>
                    </a:cubicBezTo>
                    <a:cubicBezTo>
                      <a:pt x="8" y="12"/>
                      <a:pt x="8" y="13"/>
                      <a:pt x="8" y="14"/>
                    </a:cubicBezTo>
                    <a:cubicBezTo>
                      <a:pt x="7" y="14"/>
                      <a:pt x="6" y="14"/>
                      <a:pt x="4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6" y="15"/>
                      <a:pt x="5" y="14"/>
                      <a:pt x="4" y="14"/>
                    </a:cubicBezTo>
                    <a:cubicBezTo>
                      <a:pt x="3" y="14"/>
                      <a:pt x="5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3" y="17"/>
                      <a:pt x="3" y="18"/>
                    </a:cubicBezTo>
                    <a:cubicBezTo>
                      <a:pt x="2" y="17"/>
                      <a:pt x="2" y="16"/>
                      <a:pt x="2" y="16"/>
                    </a:cubicBezTo>
                    <a:cubicBezTo>
                      <a:pt x="2" y="15"/>
                      <a:pt x="2" y="16"/>
                      <a:pt x="1" y="15"/>
                    </a:cubicBezTo>
                    <a:cubicBezTo>
                      <a:pt x="1" y="16"/>
                      <a:pt x="2" y="18"/>
                      <a:pt x="2" y="18"/>
                    </a:cubicBezTo>
                    <a:cubicBezTo>
                      <a:pt x="1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0" name="Rectangle 768"/>
              <p:cNvSpPr>
                <a:spLocks noChangeArrowheads="1"/>
              </p:cNvSpPr>
              <p:nvPr/>
            </p:nvSpPr>
            <p:spPr bwMode="auto">
              <a:xfrm>
                <a:off x="1930" y="310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1" name="Freeform 769"/>
              <p:cNvSpPr>
                <a:spLocks/>
              </p:cNvSpPr>
              <p:nvPr/>
            </p:nvSpPr>
            <p:spPr bwMode="auto">
              <a:xfrm>
                <a:off x="1927" y="31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2" name="Rectangle 770"/>
              <p:cNvSpPr>
                <a:spLocks noChangeArrowheads="1"/>
              </p:cNvSpPr>
              <p:nvPr/>
            </p:nvSpPr>
            <p:spPr bwMode="auto">
              <a:xfrm>
                <a:off x="1944" y="3115"/>
                <a:ext cx="3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3" name="Freeform 771"/>
              <p:cNvSpPr>
                <a:spLocks/>
              </p:cNvSpPr>
              <p:nvPr/>
            </p:nvSpPr>
            <p:spPr bwMode="auto">
              <a:xfrm>
                <a:off x="1936" y="310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4" name="Freeform 772"/>
              <p:cNvSpPr>
                <a:spLocks/>
              </p:cNvSpPr>
              <p:nvPr/>
            </p:nvSpPr>
            <p:spPr bwMode="auto">
              <a:xfrm>
                <a:off x="1944" y="30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5" name="Freeform 773"/>
              <p:cNvSpPr>
                <a:spLocks/>
              </p:cNvSpPr>
              <p:nvPr/>
            </p:nvSpPr>
            <p:spPr bwMode="auto">
              <a:xfrm>
                <a:off x="1927" y="311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6" name="Freeform 774"/>
              <p:cNvSpPr>
                <a:spLocks/>
              </p:cNvSpPr>
              <p:nvPr/>
            </p:nvSpPr>
            <p:spPr bwMode="auto">
              <a:xfrm>
                <a:off x="1898" y="3117"/>
                <a:ext cx="32" cy="28"/>
              </a:xfrm>
              <a:custGeom>
                <a:avLst/>
                <a:gdLst>
                  <a:gd name="T0" fmla="*/ 1 w 12"/>
                  <a:gd name="T1" fmla="*/ 8 h 10"/>
                  <a:gd name="T2" fmla="*/ 4 w 12"/>
                  <a:gd name="T3" fmla="*/ 9 h 10"/>
                  <a:gd name="T4" fmla="*/ 4 w 12"/>
                  <a:gd name="T5" fmla="*/ 5 h 10"/>
                  <a:gd name="T6" fmla="*/ 5 w 12"/>
                  <a:gd name="T7" fmla="*/ 8 h 10"/>
                  <a:gd name="T8" fmla="*/ 9 w 12"/>
                  <a:gd name="T9" fmla="*/ 5 h 10"/>
                  <a:gd name="T10" fmla="*/ 9 w 12"/>
                  <a:gd name="T11" fmla="*/ 6 h 10"/>
                  <a:gd name="T12" fmla="*/ 9 w 12"/>
                  <a:gd name="T13" fmla="*/ 2 h 10"/>
                  <a:gd name="T14" fmla="*/ 11 w 12"/>
                  <a:gd name="T15" fmla="*/ 5 h 10"/>
                  <a:gd name="T16" fmla="*/ 11 w 12"/>
                  <a:gd name="T17" fmla="*/ 6 h 10"/>
                  <a:gd name="T18" fmla="*/ 12 w 12"/>
                  <a:gd name="T19" fmla="*/ 3 h 10"/>
                  <a:gd name="T20" fmla="*/ 12 w 12"/>
                  <a:gd name="T21" fmla="*/ 1 h 10"/>
                  <a:gd name="T22" fmla="*/ 10 w 12"/>
                  <a:gd name="T23" fmla="*/ 0 h 10"/>
                  <a:gd name="T24" fmla="*/ 10 w 12"/>
                  <a:gd name="T25" fmla="*/ 2 h 10"/>
                  <a:gd name="T26" fmla="*/ 9 w 12"/>
                  <a:gd name="T27" fmla="*/ 1 h 10"/>
                  <a:gd name="T28" fmla="*/ 9 w 12"/>
                  <a:gd name="T29" fmla="*/ 2 h 10"/>
                  <a:gd name="T30" fmla="*/ 9 w 12"/>
                  <a:gd name="T31" fmla="*/ 1 h 10"/>
                  <a:gd name="T32" fmla="*/ 8 w 12"/>
                  <a:gd name="T33" fmla="*/ 2 h 10"/>
                  <a:gd name="T34" fmla="*/ 8 w 12"/>
                  <a:gd name="T35" fmla="*/ 2 h 10"/>
                  <a:gd name="T36" fmla="*/ 8 w 12"/>
                  <a:gd name="T37" fmla="*/ 4 h 10"/>
                  <a:gd name="T38" fmla="*/ 7 w 12"/>
                  <a:gd name="T39" fmla="*/ 2 h 10"/>
                  <a:gd name="T40" fmla="*/ 8 w 12"/>
                  <a:gd name="T41" fmla="*/ 3 h 10"/>
                  <a:gd name="T42" fmla="*/ 5 w 12"/>
                  <a:gd name="T43" fmla="*/ 3 h 10"/>
                  <a:gd name="T44" fmla="*/ 5 w 12"/>
                  <a:gd name="T45" fmla="*/ 4 h 10"/>
                  <a:gd name="T46" fmla="*/ 5 w 12"/>
                  <a:gd name="T47" fmla="*/ 2 h 10"/>
                  <a:gd name="T48" fmla="*/ 6 w 12"/>
                  <a:gd name="T49" fmla="*/ 5 h 10"/>
                  <a:gd name="T50" fmla="*/ 4 w 12"/>
                  <a:gd name="T51" fmla="*/ 3 h 10"/>
                  <a:gd name="T52" fmla="*/ 2 w 12"/>
                  <a:gd name="T53" fmla="*/ 4 h 10"/>
                  <a:gd name="T54" fmla="*/ 2 w 12"/>
                  <a:gd name="T55" fmla="*/ 4 h 10"/>
                  <a:gd name="T56" fmla="*/ 1 w 12"/>
                  <a:gd name="T57" fmla="*/ 5 h 10"/>
                  <a:gd name="T58" fmla="*/ 2 w 12"/>
                  <a:gd name="T59" fmla="*/ 6 h 10"/>
                  <a:gd name="T60" fmla="*/ 1 w 12"/>
                  <a:gd name="T61" fmla="*/ 7 h 10"/>
                  <a:gd name="T62" fmla="*/ 1 w 12"/>
                  <a:gd name="T63" fmla="*/ 6 h 10"/>
                  <a:gd name="T64" fmla="*/ 0 w 12"/>
                  <a:gd name="T65" fmla="*/ 8 h 10"/>
                  <a:gd name="T66" fmla="*/ 1 w 12"/>
                  <a:gd name="T67" fmla="*/ 7 h 10"/>
                  <a:gd name="T68" fmla="*/ 1 w 12"/>
                  <a:gd name="T6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0">
                    <a:moveTo>
                      <a:pt x="1" y="8"/>
                    </a:moveTo>
                    <a:cubicBezTo>
                      <a:pt x="2" y="10"/>
                      <a:pt x="3" y="9"/>
                      <a:pt x="4" y="9"/>
                    </a:cubicBezTo>
                    <a:cubicBezTo>
                      <a:pt x="5" y="8"/>
                      <a:pt x="3" y="6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9" y="7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5"/>
                      <a:pt x="8" y="2"/>
                      <a:pt x="9" y="2"/>
                    </a:cubicBezTo>
                    <a:cubicBezTo>
                      <a:pt x="9" y="4"/>
                      <a:pt x="10" y="3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3"/>
                      <a:pt x="12" y="3"/>
                    </a:cubicBezTo>
                    <a:cubicBezTo>
                      <a:pt x="12" y="3"/>
                      <a:pt x="11" y="2"/>
                      <a:pt x="12" y="1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9" y="1"/>
                      <a:pt x="10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7" y="2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5" y="1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5" y="4"/>
                      <a:pt x="5" y="6"/>
                      <a:pt x="4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2" y="9"/>
                      <a:pt x="1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7" name="Freeform 775"/>
              <p:cNvSpPr>
                <a:spLocks/>
              </p:cNvSpPr>
              <p:nvPr/>
            </p:nvSpPr>
            <p:spPr bwMode="auto">
              <a:xfrm>
                <a:off x="1919" y="312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8" name="Freeform 776"/>
              <p:cNvSpPr>
                <a:spLocks/>
              </p:cNvSpPr>
              <p:nvPr/>
            </p:nvSpPr>
            <p:spPr bwMode="auto">
              <a:xfrm>
                <a:off x="1868" y="3123"/>
                <a:ext cx="27" cy="22"/>
              </a:xfrm>
              <a:custGeom>
                <a:avLst/>
                <a:gdLst>
                  <a:gd name="T0" fmla="*/ 8 w 10"/>
                  <a:gd name="T1" fmla="*/ 4 h 8"/>
                  <a:gd name="T2" fmla="*/ 8 w 10"/>
                  <a:gd name="T3" fmla="*/ 3 h 8"/>
                  <a:gd name="T4" fmla="*/ 8 w 10"/>
                  <a:gd name="T5" fmla="*/ 6 h 8"/>
                  <a:gd name="T6" fmla="*/ 6 w 10"/>
                  <a:gd name="T7" fmla="*/ 6 h 8"/>
                  <a:gd name="T8" fmla="*/ 7 w 10"/>
                  <a:gd name="T9" fmla="*/ 3 h 8"/>
                  <a:gd name="T10" fmla="*/ 6 w 10"/>
                  <a:gd name="T11" fmla="*/ 3 h 8"/>
                  <a:gd name="T12" fmla="*/ 5 w 10"/>
                  <a:gd name="T13" fmla="*/ 5 h 8"/>
                  <a:gd name="T14" fmla="*/ 4 w 10"/>
                  <a:gd name="T15" fmla="*/ 6 h 8"/>
                  <a:gd name="T16" fmla="*/ 5 w 10"/>
                  <a:gd name="T17" fmla="*/ 5 h 8"/>
                  <a:gd name="T18" fmla="*/ 4 w 10"/>
                  <a:gd name="T19" fmla="*/ 3 h 8"/>
                  <a:gd name="T20" fmla="*/ 0 w 10"/>
                  <a:gd name="T21" fmla="*/ 7 h 8"/>
                  <a:gd name="T22" fmla="*/ 1 w 10"/>
                  <a:gd name="T23" fmla="*/ 7 h 8"/>
                  <a:gd name="T24" fmla="*/ 2 w 10"/>
                  <a:gd name="T25" fmla="*/ 5 h 8"/>
                  <a:gd name="T26" fmla="*/ 3 w 10"/>
                  <a:gd name="T27" fmla="*/ 6 h 8"/>
                  <a:gd name="T28" fmla="*/ 2 w 10"/>
                  <a:gd name="T29" fmla="*/ 7 h 8"/>
                  <a:gd name="T30" fmla="*/ 9 w 10"/>
                  <a:gd name="T31" fmla="*/ 8 h 8"/>
                  <a:gd name="T32" fmla="*/ 8 w 10"/>
                  <a:gd name="T33" fmla="*/ 8 h 8"/>
                  <a:gd name="T34" fmla="*/ 9 w 10"/>
                  <a:gd name="T35" fmla="*/ 6 h 8"/>
                  <a:gd name="T36" fmla="*/ 9 w 10"/>
                  <a:gd name="T37" fmla="*/ 4 h 8"/>
                  <a:gd name="T38" fmla="*/ 9 w 10"/>
                  <a:gd name="T39" fmla="*/ 5 h 8"/>
                  <a:gd name="T40" fmla="*/ 9 w 10"/>
                  <a:gd name="T41" fmla="*/ 2 h 8"/>
                  <a:gd name="T42" fmla="*/ 10 w 10"/>
                  <a:gd name="T43" fmla="*/ 1 h 8"/>
                  <a:gd name="T44" fmla="*/ 8 w 10"/>
                  <a:gd name="T45" fmla="*/ 1 h 8"/>
                  <a:gd name="T46" fmla="*/ 8 w 10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4"/>
                      <a:pt x="8" y="3"/>
                      <a:pt x="8" y="3"/>
                    </a:cubicBezTo>
                    <a:cubicBezTo>
                      <a:pt x="7" y="3"/>
                      <a:pt x="8" y="5"/>
                      <a:pt x="8" y="6"/>
                    </a:cubicBezTo>
                    <a:cubicBezTo>
                      <a:pt x="7" y="5"/>
                      <a:pt x="7" y="6"/>
                      <a:pt x="6" y="6"/>
                    </a:cubicBezTo>
                    <a:cubicBezTo>
                      <a:pt x="7" y="6"/>
                      <a:pt x="7" y="4"/>
                      <a:pt x="7" y="3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3" y="5"/>
                      <a:pt x="0" y="4"/>
                      <a:pt x="0" y="7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7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0"/>
                      <a:pt x="10" y="3"/>
                      <a:pt x="8" y="1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9" name="Freeform 777"/>
              <p:cNvSpPr>
                <a:spLocks/>
              </p:cNvSpPr>
              <p:nvPr/>
            </p:nvSpPr>
            <p:spPr bwMode="auto">
              <a:xfrm>
                <a:off x="1895" y="313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0" name="Freeform 778"/>
              <p:cNvSpPr>
                <a:spLocks/>
              </p:cNvSpPr>
              <p:nvPr/>
            </p:nvSpPr>
            <p:spPr bwMode="auto">
              <a:xfrm>
                <a:off x="1895" y="3139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1" name="Freeform 779"/>
              <p:cNvSpPr>
                <a:spLocks/>
              </p:cNvSpPr>
              <p:nvPr/>
            </p:nvSpPr>
            <p:spPr bwMode="auto">
              <a:xfrm>
                <a:off x="1876" y="31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2" name="Freeform 780"/>
              <p:cNvSpPr>
                <a:spLocks/>
              </p:cNvSpPr>
              <p:nvPr/>
            </p:nvSpPr>
            <p:spPr bwMode="auto">
              <a:xfrm>
                <a:off x="1859" y="3131"/>
                <a:ext cx="11" cy="14"/>
              </a:xfrm>
              <a:custGeom>
                <a:avLst/>
                <a:gdLst>
                  <a:gd name="T0" fmla="*/ 0 w 4"/>
                  <a:gd name="T1" fmla="*/ 4 h 5"/>
                  <a:gd name="T2" fmla="*/ 3 w 4"/>
                  <a:gd name="T3" fmla="*/ 5 h 5"/>
                  <a:gd name="T4" fmla="*/ 4 w 4"/>
                  <a:gd name="T5" fmla="*/ 1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2" y="3"/>
                      <a:pt x="3" y="5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0"/>
                      <a:pt x="3" y="3"/>
                      <a:pt x="2" y="3"/>
                    </a:cubicBezTo>
                    <a:cubicBezTo>
                      <a:pt x="2" y="2"/>
                      <a:pt x="1" y="3"/>
                      <a:pt x="1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3" name="Freeform 781"/>
              <p:cNvSpPr>
                <a:spLocks/>
              </p:cNvSpPr>
              <p:nvPr/>
            </p:nvSpPr>
            <p:spPr bwMode="auto">
              <a:xfrm>
                <a:off x="1810" y="3087"/>
                <a:ext cx="55" cy="49"/>
              </a:xfrm>
              <a:custGeom>
                <a:avLst/>
                <a:gdLst>
                  <a:gd name="T0" fmla="*/ 17 w 20"/>
                  <a:gd name="T1" fmla="*/ 14 h 18"/>
                  <a:gd name="T2" fmla="*/ 15 w 20"/>
                  <a:gd name="T3" fmla="*/ 14 h 18"/>
                  <a:gd name="T4" fmla="*/ 16 w 20"/>
                  <a:gd name="T5" fmla="*/ 13 h 18"/>
                  <a:gd name="T6" fmla="*/ 16 w 20"/>
                  <a:gd name="T7" fmla="*/ 12 h 18"/>
                  <a:gd name="T8" fmla="*/ 16 w 20"/>
                  <a:gd name="T9" fmla="*/ 13 h 18"/>
                  <a:gd name="T10" fmla="*/ 13 w 20"/>
                  <a:gd name="T11" fmla="*/ 12 h 18"/>
                  <a:gd name="T12" fmla="*/ 12 w 20"/>
                  <a:gd name="T13" fmla="*/ 13 h 18"/>
                  <a:gd name="T14" fmla="*/ 13 w 20"/>
                  <a:gd name="T15" fmla="*/ 10 h 18"/>
                  <a:gd name="T16" fmla="*/ 11 w 20"/>
                  <a:gd name="T17" fmla="*/ 13 h 18"/>
                  <a:gd name="T18" fmla="*/ 9 w 20"/>
                  <a:gd name="T19" fmla="*/ 11 h 18"/>
                  <a:gd name="T20" fmla="*/ 10 w 20"/>
                  <a:gd name="T21" fmla="*/ 11 h 18"/>
                  <a:gd name="T22" fmla="*/ 9 w 20"/>
                  <a:gd name="T23" fmla="*/ 10 h 18"/>
                  <a:gd name="T24" fmla="*/ 10 w 20"/>
                  <a:gd name="T25" fmla="*/ 9 h 18"/>
                  <a:gd name="T26" fmla="*/ 9 w 20"/>
                  <a:gd name="T27" fmla="*/ 7 h 18"/>
                  <a:gd name="T28" fmla="*/ 10 w 20"/>
                  <a:gd name="T29" fmla="*/ 7 h 18"/>
                  <a:gd name="T30" fmla="*/ 6 w 20"/>
                  <a:gd name="T31" fmla="*/ 5 h 18"/>
                  <a:gd name="T32" fmla="*/ 7 w 20"/>
                  <a:gd name="T33" fmla="*/ 4 h 18"/>
                  <a:gd name="T34" fmla="*/ 4 w 20"/>
                  <a:gd name="T35" fmla="*/ 6 h 18"/>
                  <a:gd name="T36" fmla="*/ 4 w 20"/>
                  <a:gd name="T37" fmla="*/ 4 h 18"/>
                  <a:gd name="T38" fmla="*/ 6 w 20"/>
                  <a:gd name="T39" fmla="*/ 3 h 18"/>
                  <a:gd name="T40" fmla="*/ 4 w 20"/>
                  <a:gd name="T41" fmla="*/ 3 h 18"/>
                  <a:gd name="T42" fmla="*/ 6 w 20"/>
                  <a:gd name="T43" fmla="*/ 2 h 18"/>
                  <a:gd name="T44" fmla="*/ 2 w 20"/>
                  <a:gd name="T45" fmla="*/ 2 h 18"/>
                  <a:gd name="T46" fmla="*/ 2 w 20"/>
                  <a:gd name="T47" fmla="*/ 0 h 18"/>
                  <a:gd name="T48" fmla="*/ 0 w 20"/>
                  <a:gd name="T49" fmla="*/ 2 h 18"/>
                  <a:gd name="T50" fmla="*/ 4 w 20"/>
                  <a:gd name="T51" fmla="*/ 7 h 18"/>
                  <a:gd name="T52" fmla="*/ 6 w 20"/>
                  <a:gd name="T53" fmla="*/ 8 h 18"/>
                  <a:gd name="T54" fmla="*/ 4 w 20"/>
                  <a:gd name="T55" fmla="*/ 9 h 18"/>
                  <a:gd name="T56" fmla="*/ 6 w 20"/>
                  <a:gd name="T57" fmla="*/ 8 h 18"/>
                  <a:gd name="T58" fmla="*/ 5 w 20"/>
                  <a:gd name="T59" fmla="*/ 10 h 18"/>
                  <a:gd name="T60" fmla="*/ 7 w 20"/>
                  <a:gd name="T61" fmla="*/ 9 h 18"/>
                  <a:gd name="T62" fmla="*/ 6 w 20"/>
                  <a:gd name="T63" fmla="*/ 11 h 18"/>
                  <a:gd name="T64" fmla="*/ 14 w 20"/>
                  <a:gd name="T65" fmla="*/ 16 h 18"/>
                  <a:gd name="T66" fmla="*/ 14 w 20"/>
                  <a:gd name="T67" fmla="*/ 15 h 18"/>
                  <a:gd name="T68" fmla="*/ 17 w 20"/>
                  <a:gd name="T69" fmla="*/ 16 h 18"/>
                  <a:gd name="T70" fmla="*/ 18 w 20"/>
                  <a:gd name="T71" fmla="*/ 15 h 18"/>
                  <a:gd name="T72" fmla="*/ 17 w 20"/>
                  <a:gd name="T73" fmla="*/ 18 h 18"/>
                  <a:gd name="T74" fmla="*/ 18 w 20"/>
                  <a:gd name="T75" fmla="*/ 18 h 18"/>
                  <a:gd name="T76" fmla="*/ 18 w 20"/>
                  <a:gd name="T77" fmla="*/ 17 h 18"/>
                  <a:gd name="T78" fmla="*/ 19 w 20"/>
                  <a:gd name="T79" fmla="*/ 18 h 18"/>
                  <a:gd name="T80" fmla="*/ 19 w 20"/>
                  <a:gd name="T81" fmla="*/ 15 h 18"/>
                  <a:gd name="T82" fmla="*/ 18 w 20"/>
                  <a:gd name="T83" fmla="*/ 12 h 18"/>
                  <a:gd name="T84" fmla="*/ 17 w 20"/>
                  <a:gd name="T85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8">
                    <a:moveTo>
                      <a:pt x="17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2"/>
                      <a:pt x="16" y="13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2"/>
                      <a:pt x="14" y="14"/>
                      <a:pt x="13" y="12"/>
                    </a:cubicBezTo>
                    <a:cubicBezTo>
                      <a:pt x="13" y="12"/>
                      <a:pt x="13" y="12"/>
                      <a:pt x="12" y="13"/>
                    </a:cubicBezTo>
                    <a:cubicBezTo>
                      <a:pt x="12" y="11"/>
                      <a:pt x="13" y="12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1" y="11"/>
                      <a:pt x="9" y="12"/>
                      <a:pt x="9" y="11"/>
                    </a:cubicBezTo>
                    <a:cubicBezTo>
                      <a:pt x="10" y="11"/>
                      <a:pt x="10" y="10"/>
                      <a:pt x="10" y="11"/>
                    </a:cubicBezTo>
                    <a:cubicBezTo>
                      <a:pt x="11" y="9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8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7"/>
                      <a:pt x="7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7" y="5"/>
                      <a:pt x="4" y="6"/>
                    </a:cubicBezTo>
                    <a:cubicBezTo>
                      <a:pt x="7" y="4"/>
                      <a:pt x="3" y="6"/>
                      <a:pt x="4" y="4"/>
                    </a:cubicBezTo>
                    <a:cubicBezTo>
                      <a:pt x="5" y="3"/>
                      <a:pt x="5" y="5"/>
                      <a:pt x="6" y="3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2"/>
                      <a:pt x="4" y="2"/>
                      <a:pt x="6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3" y="5"/>
                      <a:pt x="4" y="7"/>
                    </a:cubicBezTo>
                    <a:cubicBezTo>
                      <a:pt x="5" y="6"/>
                      <a:pt x="4" y="9"/>
                      <a:pt x="6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5" y="8"/>
                      <a:pt x="6" y="8"/>
                    </a:cubicBezTo>
                    <a:cubicBezTo>
                      <a:pt x="7" y="8"/>
                      <a:pt x="6" y="9"/>
                      <a:pt x="5" y="10"/>
                    </a:cubicBezTo>
                    <a:cubicBezTo>
                      <a:pt x="6" y="10"/>
                      <a:pt x="6" y="9"/>
                      <a:pt x="7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12" y="14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6"/>
                      <a:pt x="18" y="13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7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20" y="17"/>
                      <a:pt x="19" y="16"/>
                      <a:pt x="19" y="15"/>
                    </a:cubicBezTo>
                    <a:cubicBezTo>
                      <a:pt x="17" y="16"/>
                      <a:pt x="19" y="12"/>
                      <a:pt x="18" y="12"/>
                    </a:cubicBezTo>
                    <a:cubicBezTo>
                      <a:pt x="17" y="13"/>
                      <a:pt x="17" y="13"/>
                      <a:pt x="17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4" name="Freeform 782"/>
              <p:cNvSpPr>
                <a:spLocks/>
              </p:cNvSpPr>
              <p:nvPr/>
            </p:nvSpPr>
            <p:spPr bwMode="auto">
              <a:xfrm>
                <a:off x="1857" y="31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5" name="Freeform 783"/>
              <p:cNvSpPr>
                <a:spLocks/>
              </p:cNvSpPr>
              <p:nvPr/>
            </p:nvSpPr>
            <p:spPr bwMode="auto">
              <a:xfrm>
                <a:off x="1816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6" name="Rectangle 784"/>
              <p:cNvSpPr>
                <a:spLocks noChangeArrowheads="1"/>
              </p:cNvSpPr>
              <p:nvPr/>
            </p:nvSpPr>
            <p:spPr bwMode="auto">
              <a:xfrm>
                <a:off x="1862" y="313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7" name="Freeform 785"/>
              <p:cNvSpPr>
                <a:spLocks/>
              </p:cNvSpPr>
              <p:nvPr/>
            </p:nvSpPr>
            <p:spPr bwMode="auto">
              <a:xfrm>
                <a:off x="1865" y="312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8" name="Freeform 786"/>
              <p:cNvSpPr>
                <a:spLocks/>
              </p:cNvSpPr>
              <p:nvPr/>
            </p:nvSpPr>
            <p:spPr bwMode="auto">
              <a:xfrm>
                <a:off x="1816" y="307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9" name="Freeform 787"/>
              <p:cNvSpPr>
                <a:spLocks/>
              </p:cNvSpPr>
              <p:nvPr/>
            </p:nvSpPr>
            <p:spPr bwMode="auto">
              <a:xfrm>
                <a:off x="1816" y="30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0" name="Freeform 788"/>
              <p:cNvSpPr>
                <a:spLocks/>
              </p:cNvSpPr>
              <p:nvPr/>
            </p:nvSpPr>
            <p:spPr bwMode="auto">
              <a:xfrm>
                <a:off x="1800" y="2995"/>
                <a:ext cx="57" cy="92"/>
              </a:xfrm>
              <a:custGeom>
                <a:avLst/>
                <a:gdLst>
                  <a:gd name="T0" fmla="*/ 20 w 21"/>
                  <a:gd name="T1" fmla="*/ 5 h 34"/>
                  <a:gd name="T2" fmla="*/ 20 w 21"/>
                  <a:gd name="T3" fmla="*/ 3 h 34"/>
                  <a:gd name="T4" fmla="*/ 19 w 21"/>
                  <a:gd name="T5" fmla="*/ 2 h 34"/>
                  <a:gd name="T6" fmla="*/ 16 w 21"/>
                  <a:gd name="T7" fmla="*/ 4 h 34"/>
                  <a:gd name="T8" fmla="*/ 11 w 21"/>
                  <a:gd name="T9" fmla="*/ 5 h 34"/>
                  <a:gd name="T10" fmla="*/ 8 w 21"/>
                  <a:gd name="T11" fmla="*/ 5 h 34"/>
                  <a:gd name="T12" fmla="*/ 4 w 21"/>
                  <a:gd name="T13" fmla="*/ 7 h 34"/>
                  <a:gd name="T14" fmla="*/ 2 w 21"/>
                  <a:gd name="T15" fmla="*/ 8 h 34"/>
                  <a:gd name="T16" fmla="*/ 1 w 21"/>
                  <a:gd name="T17" fmla="*/ 10 h 34"/>
                  <a:gd name="T18" fmla="*/ 4 w 21"/>
                  <a:gd name="T19" fmla="*/ 12 h 34"/>
                  <a:gd name="T20" fmla="*/ 4 w 21"/>
                  <a:gd name="T21" fmla="*/ 14 h 34"/>
                  <a:gd name="T22" fmla="*/ 2 w 21"/>
                  <a:gd name="T23" fmla="*/ 16 h 34"/>
                  <a:gd name="T24" fmla="*/ 2 w 21"/>
                  <a:gd name="T25" fmla="*/ 18 h 34"/>
                  <a:gd name="T26" fmla="*/ 2 w 21"/>
                  <a:gd name="T27" fmla="*/ 22 h 34"/>
                  <a:gd name="T28" fmla="*/ 3 w 21"/>
                  <a:gd name="T29" fmla="*/ 24 h 34"/>
                  <a:gd name="T30" fmla="*/ 4 w 21"/>
                  <a:gd name="T31" fmla="*/ 26 h 34"/>
                  <a:gd name="T32" fmla="*/ 3 w 21"/>
                  <a:gd name="T33" fmla="*/ 26 h 34"/>
                  <a:gd name="T34" fmla="*/ 4 w 21"/>
                  <a:gd name="T35" fmla="*/ 28 h 34"/>
                  <a:gd name="T36" fmla="*/ 5 w 21"/>
                  <a:gd name="T37" fmla="*/ 34 h 34"/>
                  <a:gd name="T38" fmla="*/ 5 w 21"/>
                  <a:gd name="T39" fmla="*/ 31 h 34"/>
                  <a:gd name="T40" fmla="*/ 3 w 21"/>
                  <a:gd name="T41" fmla="*/ 31 h 34"/>
                  <a:gd name="T42" fmla="*/ 7 w 21"/>
                  <a:gd name="T43" fmla="*/ 29 h 34"/>
                  <a:gd name="T44" fmla="*/ 7 w 21"/>
                  <a:gd name="T45" fmla="*/ 28 h 34"/>
                  <a:gd name="T46" fmla="*/ 6 w 21"/>
                  <a:gd name="T47" fmla="*/ 26 h 34"/>
                  <a:gd name="T48" fmla="*/ 7 w 21"/>
                  <a:gd name="T49" fmla="*/ 25 h 34"/>
                  <a:gd name="T50" fmla="*/ 6 w 21"/>
                  <a:gd name="T51" fmla="*/ 22 h 34"/>
                  <a:gd name="T52" fmla="*/ 5 w 21"/>
                  <a:gd name="T53" fmla="*/ 20 h 34"/>
                  <a:gd name="T54" fmla="*/ 6 w 21"/>
                  <a:gd name="T55" fmla="*/ 20 h 34"/>
                  <a:gd name="T56" fmla="*/ 6 w 21"/>
                  <a:gd name="T57" fmla="*/ 19 h 34"/>
                  <a:gd name="T58" fmla="*/ 5 w 21"/>
                  <a:gd name="T59" fmla="*/ 17 h 34"/>
                  <a:gd name="T60" fmla="*/ 5 w 21"/>
                  <a:gd name="T61" fmla="*/ 15 h 34"/>
                  <a:gd name="T62" fmla="*/ 6 w 21"/>
                  <a:gd name="T63" fmla="*/ 15 h 34"/>
                  <a:gd name="T64" fmla="*/ 7 w 21"/>
                  <a:gd name="T65" fmla="*/ 13 h 34"/>
                  <a:gd name="T66" fmla="*/ 5 w 21"/>
                  <a:gd name="T67" fmla="*/ 11 h 34"/>
                  <a:gd name="T68" fmla="*/ 5 w 21"/>
                  <a:gd name="T69" fmla="*/ 8 h 34"/>
                  <a:gd name="T70" fmla="*/ 7 w 21"/>
                  <a:gd name="T71" fmla="*/ 8 h 34"/>
                  <a:gd name="T72" fmla="*/ 9 w 21"/>
                  <a:gd name="T73" fmla="*/ 8 h 34"/>
                  <a:gd name="T74" fmla="*/ 13 w 21"/>
                  <a:gd name="T75" fmla="*/ 7 h 34"/>
                  <a:gd name="T76" fmla="*/ 11 w 21"/>
                  <a:gd name="T77" fmla="*/ 5 h 34"/>
                  <a:gd name="T78" fmla="*/ 14 w 21"/>
                  <a:gd name="T7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" h="34">
                    <a:moveTo>
                      <a:pt x="18" y="8"/>
                    </a:moveTo>
                    <a:cubicBezTo>
                      <a:pt x="18" y="7"/>
                      <a:pt x="19" y="7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4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5"/>
                      <a:pt x="19" y="3"/>
                      <a:pt x="19" y="2"/>
                    </a:cubicBezTo>
                    <a:cubicBezTo>
                      <a:pt x="18" y="3"/>
                      <a:pt x="18" y="5"/>
                      <a:pt x="17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6"/>
                      <a:pt x="15" y="6"/>
                    </a:cubicBezTo>
                    <a:cubicBezTo>
                      <a:pt x="14" y="0"/>
                      <a:pt x="13" y="8"/>
                      <a:pt x="11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8"/>
                      <a:pt x="5" y="3"/>
                      <a:pt x="6" y="8"/>
                    </a:cubicBezTo>
                    <a:cubicBezTo>
                      <a:pt x="4" y="7"/>
                      <a:pt x="6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5" y="7"/>
                      <a:pt x="2" y="8"/>
                    </a:cubicBezTo>
                    <a:cubicBezTo>
                      <a:pt x="1" y="9"/>
                      <a:pt x="3" y="8"/>
                      <a:pt x="4" y="9"/>
                    </a:cubicBezTo>
                    <a:cubicBezTo>
                      <a:pt x="3" y="10"/>
                      <a:pt x="3" y="10"/>
                      <a:pt x="1" y="10"/>
                    </a:cubicBezTo>
                    <a:cubicBezTo>
                      <a:pt x="3" y="11"/>
                      <a:pt x="2" y="11"/>
                      <a:pt x="3" y="12"/>
                    </a:cubicBezTo>
                    <a:cubicBezTo>
                      <a:pt x="3" y="12"/>
                      <a:pt x="3" y="11"/>
                      <a:pt x="4" y="12"/>
                    </a:cubicBezTo>
                    <a:cubicBezTo>
                      <a:pt x="4" y="13"/>
                      <a:pt x="5" y="13"/>
                      <a:pt x="6" y="14"/>
                    </a:cubicBezTo>
                    <a:cubicBezTo>
                      <a:pt x="4" y="15"/>
                      <a:pt x="6" y="13"/>
                      <a:pt x="4" y="14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2" y="14"/>
                      <a:pt x="2" y="16"/>
                    </a:cubicBezTo>
                    <a:cubicBezTo>
                      <a:pt x="2" y="16"/>
                      <a:pt x="1" y="15"/>
                      <a:pt x="1" y="16"/>
                    </a:cubicBezTo>
                    <a:cubicBezTo>
                      <a:pt x="0" y="17"/>
                      <a:pt x="3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9"/>
                      <a:pt x="1" y="20"/>
                      <a:pt x="2" y="22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0" y="22"/>
                      <a:pt x="5" y="23"/>
                      <a:pt x="3" y="24"/>
                    </a:cubicBezTo>
                    <a:cubicBezTo>
                      <a:pt x="5" y="24"/>
                      <a:pt x="6" y="25"/>
                      <a:pt x="6" y="25"/>
                    </a:cubicBezTo>
                    <a:cubicBezTo>
                      <a:pt x="6" y="25"/>
                      <a:pt x="5" y="26"/>
                      <a:pt x="4" y="26"/>
                    </a:cubicBezTo>
                    <a:cubicBezTo>
                      <a:pt x="5" y="24"/>
                      <a:pt x="2" y="25"/>
                      <a:pt x="1" y="24"/>
                    </a:cubicBezTo>
                    <a:cubicBezTo>
                      <a:pt x="2" y="25"/>
                      <a:pt x="1" y="26"/>
                      <a:pt x="3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8"/>
                      <a:pt x="5" y="27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3" y="30"/>
                      <a:pt x="2" y="33"/>
                      <a:pt x="5" y="34"/>
                    </a:cubicBezTo>
                    <a:cubicBezTo>
                      <a:pt x="6" y="34"/>
                      <a:pt x="8" y="32"/>
                      <a:pt x="8" y="32"/>
                    </a:cubicBezTo>
                    <a:cubicBezTo>
                      <a:pt x="7" y="31"/>
                      <a:pt x="6" y="31"/>
                      <a:pt x="5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1"/>
                      <a:pt x="4" y="30"/>
                      <a:pt x="3" y="31"/>
                    </a:cubicBezTo>
                    <a:cubicBezTo>
                      <a:pt x="2" y="30"/>
                      <a:pt x="5" y="30"/>
                      <a:pt x="4" y="29"/>
                    </a:cubicBezTo>
                    <a:cubicBezTo>
                      <a:pt x="5" y="29"/>
                      <a:pt x="6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6" y="28"/>
                      <a:pt x="7" y="28"/>
                    </a:cubicBezTo>
                    <a:cubicBezTo>
                      <a:pt x="5" y="28"/>
                      <a:pt x="7" y="27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6" y="24"/>
                      <a:pt x="4" y="24"/>
                      <a:pt x="4" y="23"/>
                    </a:cubicBezTo>
                    <a:cubicBezTo>
                      <a:pt x="6" y="23"/>
                      <a:pt x="5" y="22"/>
                      <a:pt x="6" y="22"/>
                    </a:cubicBezTo>
                    <a:cubicBezTo>
                      <a:pt x="5" y="22"/>
                      <a:pt x="6" y="21"/>
                      <a:pt x="5" y="21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5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9"/>
                      <a:pt x="4" y="18"/>
                      <a:pt x="5" y="17"/>
                    </a:cubicBezTo>
                    <a:cubicBezTo>
                      <a:pt x="4" y="17"/>
                      <a:pt x="5" y="16"/>
                      <a:pt x="3" y="16"/>
                    </a:cubicBezTo>
                    <a:cubicBezTo>
                      <a:pt x="3" y="16"/>
                      <a:pt x="5" y="16"/>
                      <a:pt x="5" y="15"/>
                    </a:cubicBezTo>
                    <a:cubicBezTo>
                      <a:pt x="3" y="15"/>
                      <a:pt x="5" y="15"/>
                      <a:pt x="4" y="14"/>
                    </a:cubicBezTo>
                    <a:cubicBezTo>
                      <a:pt x="6" y="15"/>
                      <a:pt x="5" y="14"/>
                      <a:pt x="6" y="15"/>
                    </a:cubicBezTo>
                    <a:cubicBezTo>
                      <a:pt x="7" y="14"/>
                      <a:pt x="5" y="13"/>
                      <a:pt x="5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2"/>
                      <a:pt x="5" y="12"/>
                      <a:pt x="6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5" y="10"/>
                      <a:pt x="7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13"/>
                      <a:pt x="6" y="9"/>
                      <a:pt x="6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9" y="10"/>
                      <a:pt x="9" y="8"/>
                    </a:cubicBezTo>
                    <a:cubicBezTo>
                      <a:pt x="9" y="8"/>
                      <a:pt x="9" y="9"/>
                      <a:pt x="10" y="10"/>
                    </a:cubicBezTo>
                    <a:cubicBezTo>
                      <a:pt x="10" y="7"/>
                      <a:pt x="13" y="11"/>
                      <a:pt x="13" y="7"/>
                    </a:cubicBezTo>
                    <a:cubicBezTo>
                      <a:pt x="13" y="7"/>
                      <a:pt x="12" y="6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2" y="5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10"/>
                      <a:pt x="16" y="4"/>
                      <a:pt x="18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1" name="Freeform 789"/>
              <p:cNvSpPr>
                <a:spLocks/>
              </p:cNvSpPr>
              <p:nvPr/>
            </p:nvSpPr>
            <p:spPr bwMode="auto">
              <a:xfrm>
                <a:off x="1816" y="301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2" name="Freeform 790"/>
              <p:cNvSpPr>
                <a:spLocks/>
              </p:cNvSpPr>
              <p:nvPr/>
            </p:nvSpPr>
            <p:spPr bwMode="auto">
              <a:xfrm>
                <a:off x="1819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3" name="Freeform 791"/>
              <p:cNvSpPr>
                <a:spLocks/>
              </p:cNvSpPr>
              <p:nvPr/>
            </p:nvSpPr>
            <p:spPr bwMode="auto">
              <a:xfrm>
                <a:off x="1854" y="301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4" name="Rectangle 792"/>
              <p:cNvSpPr>
                <a:spLocks noChangeArrowheads="1"/>
              </p:cNvSpPr>
              <p:nvPr/>
            </p:nvSpPr>
            <p:spPr bwMode="auto">
              <a:xfrm>
                <a:off x="1857" y="301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5" name="Freeform 793"/>
              <p:cNvSpPr>
                <a:spLocks/>
              </p:cNvSpPr>
              <p:nvPr/>
            </p:nvSpPr>
            <p:spPr bwMode="auto">
              <a:xfrm>
                <a:off x="1857" y="2992"/>
                <a:ext cx="62" cy="25"/>
              </a:xfrm>
              <a:custGeom>
                <a:avLst/>
                <a:gdLst>
                  <a:gd name="T0" fmla="*/ 19 w 23"/>
                  <a:gd name="T1" fmla="*/ 4 h 9"/>
                  <a:gd name="T2" fmla="*/ 20 w 23"/>
                  <a:gd name="T3" fmla="*/ 2 h 9"/>
                  <a:gd name="T4" fmla="*/ 21 w 23"/>
                  <a:gd name="T5" fmla="*/ 4 h 9"/>
                  <a:gd name="T6" fmla="*/ 23 w 23"/>
                  <a:gd name="T7" fmla="*/ 1 h 9"/>
                  <a:gd name="T8" fmla="*/ 12 w 23"/>
                  <a:gd name="T9" fmla="*/ 3 h 9"/>
                  <a:gd name="T10" fmla="*/ 12 w 23"/>
                  <a:gd name="T11" fmla="*/ 2 h 9"/>
                  <a:gd name="T12" fmla="*/ 8 w 23"/>
                  <a:gd name="T13" fmla="*/ 4 h 9"/>
                  <a:gd name="T14" fmla="*/ 8 w 23"/>
                  <a:gd name="T15" fmla="*/ 2 h 9"/>
                  <a:gd name="T16" fmla="*/ 6 w 23"/>
                  <a:gd name="T17" fmla="*/ 3 h 9"/>
                  <a:gd name="T18" fmla="*/ 6 w 23"/>
                  <a:gd name="T19" fmla="*/ 4 h 9"/>
                  <a:gd name="T20" fmla="*/ 5 w 23"/>
                  <a:gd name="T21" fmla="*/ 3 h 9"/>
                  <a:gd name="T22" fmla="*/ 5 w 23"/>
                  <a:gd name="T23" fmla="*/ 4 h 9"/>
                  <a:gd name="T24" fmla="*/ 4 w 23"/>
                  <a:gd name="T25" fmla="*/ 4 h 9"/>
                  <a:gd name="T26" fmla="*/ 4 w 23"/>
                  <a:gd name="T27" fmla="*/ 3 h 9"/>
                  <a:gd name="T28" fmla="*/ 3 w 23"/>
                  <a:gd name="T29" fmla="*/ 4 h 9"/>
                  <a:gd name="T30" fmla="*/ 3 w 23"/>
                  <a:gd name="T31" fmla="*/ 3 h 9"/>
                  <a:gd name="T32" fmla="*/ 0 w 23"/>
                  <a:gd name="T33" fmla="*/ 5 h 9"/>
                  <a:gd name="T34" fmla="*/ 0 w 23"/>
                  <a:gd name="T35" fmla="*/ 6 h 9"/>
                  <a:gd name="T36" fmla="*/ 2 w 23"/>
                  <a:gd name="T37" fmla="*/ 5 h 9"/>
                  <a:gd name="T38" fmla="*/ 2 w 23"/>
                  <a:gd name="T39" fmla="*/ 5 h 9"/>
                  <a:gd name="T40" fmla="*/ 4 w 23"/>
                  <a:gd name="T41" fmla="*/ 4 h 9"/>
                  <a:gd name="T42" fmla="*/ 3 w 23"/>
                  <a:gd name="T43" fmla="*/ 6 h 9"/>
                  <a:gd name="T44" fmla="*/ 6 w 23"/>
                  <a:gd name="T45" fmla="*/ 7 h 9"/>
                  <a:gd name="T46" fmla="*/ 6 w 23"/>
                  <a:gd name="T47" fmla="*/ 7 h 9"/>
                  <a:gd name="T48" fmla="*/ 6 w 23"/>
                  <a:gd name="T49" fmla="*/ 7 h 9"/>
                  <a:gd name="T50" fmla="*/ 6 w 23"/>
                  <a:gd name="T51" fmla="*/ 6 h 9"/>
                  <a:gd name="T52" fmla="*/ 6 w 23"/>
                  <a:gd name="T53" fmla="*/ 4 h 9"/>
                  <a:gd name="T54" fmla="*/ 7 w 23"/>
                  <a:gd name="T55" fmla="*/ 4 h 9"/>
                  <a:gd name="T56" fmla="*/ 7 w 23"/>
                  <a:gd name="T57" fmla="*/ 6 h 9"/>
                  <a:gd name="T58" fmla="*/ 7 w 23"/>
                  <a:gd name="T59" fmla="*/ 5 h 9"/>
                  <a:gd name="T60" fmla="*/ 8 w 23"/>
                  <a:gd name="T61" fmla="*/ 7 h 9"/>
                  <a:gd name="T62" fmla="*/ 8 w 23"/>
                  <a:gd name="T63" fmla="*/ 5 h 9"/>
                  <a:gd name="T64" fmla="*/ 13 w 23"/>
                  <a:gd name="T65" fmla="*/ 4 h 9"/>
                  <a:gd name="T66" fmla="*/ 12 w 23"/>
                  <a:gd name="T67" fmla="*/ 5 h 9"/>
                  <a:gd name="T68" fmla="*/ 13 w 23"/>
                  <a:gd name="T69" fmla="*/ 4 h 9"/>
                  <a:gd name="T70" fmla="*/ 16 w 23"/>
                  <a:gd name="T71" fmla="*/ 5 h 9"/>
                  <a:gd name="T72" fmla="*/ 15 w 23"/>
                  <a:gd name="T73" fmla="*/ 4 h 9"/>
                  <a:gd name="T74" fmla="*/ 18 w 23"/>
                  <a:gd name="T75" fmla="*/ 4 h 9"/>
                  <a:gd name="T76" fmla="*/ 18 w 23"/>
                  <a:gd name="T77" fmla="*/ 4 h 9"/>
                  <a:gd name="T78" fmla="*/ 20 w 23"/>
                  <a:gd name="T79" fmla="*/ 2 h 9"/>
                  <a:gd name="T80" fmla="*/ 19 w 23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9">
                    <a:moveTo>
                      <a:pt x="19" y="4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2" y="2"/>
                      <a:pt x="21" y="4"/>
                    </a:cubicBezTo>
                    <a:cubicBezTo>
                      <a:pt x="22" y="2"/>
                      <a:pt x="23" y="3"/>
                      <a:pt x="23" y="1"/>
                    </a:cubicBezTo>
                    <a:cubicBezTo>
                      <a:pt x="20" y="2"/>
                      <a:pt x="15" y="0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9" y="0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2"/>
                      <a:pt x="3" y="6"/>
                      <a:pt x="4" y="4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9"/>
                      <a:pt x="5" y="4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7" y="5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9" y="6"/>
                      <a:pt x="8" y="6"/>
                      <a:pt x="8" y="5"/>
                    </a:cubicBezTo>
                    <a:cubicBezTo>
                      <a:pt x="9" y="6"/>
                      <a:pt x="11" y="6"/>
                      <a:pt x="13" y="4"/>
                    </a:cubicBezTo>
                    <a:cubicBezTo>
                      <a:pt x="12" y="5"/>
                      <a:pt x="13" y="6"/>
                      <a:pt x="12" y="5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2"/>
                      <a:pt x="17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4"/>
                      <a:pt x="19" y="1"/>
                      <a:pt x="20" y="2"/>
                    </a:cubicBezTo>
                    <a:cubicBezTo>
                      <a:pt x="19" y="3"/>
                      <a:pt x="19" y="3"/>
                      <a:pt x="19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6" name="Freeform 794"/>
              <p:cNvSpPr>
                <a:spLocks/>
              </p:cNvSpPr>
              <p:nvPr/>
            </p:nvSpPr>
            <p:spPr bwMode="auto">
              <a:xfrm>
                <a:off x="1919" y="2992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7" name="Freeform 795"/>
              <p:cNvSpPr>
                <a:spLocks/>
              </p:cNvSpPr>
              <p:nvPr/>
            </p:nvSpPr>
            <p:spPr bwMode="auto">
              <a:xfrm>
                <a:off x="1922" y="2987"/>
                <a:ext cx="30" cy="16"/>
              </a:xfrm>
              <a:custGeom>
                <a:avLst/>
                <a:gdLst>
                  <a:gd name="T0" fmla="*/ 7 w 11"/>
                  <a:gd name="T1" fmla="*/ 3 h 6"/>
                  <a:gd name="T2" fmla="*/ 8 w 11"/>
                  <a:gd name="T3" fmla="*/ 2 h 6"/>
                  <a:gd name="T4" fmla="*/ 3 w 11"/>
                  <a:gd name="T5" fmla="*/ 2 h 6"/>
                  <a:gd name="T6" fmla="*/ 2 w 11"/>
                  <a:gd name="T7" fmla="*/ 4 h 6"/>
                  <a:gd name="T8" fmla="*/ 1 w 11"/>
                  <a:gd name="T9" fmla="*/ 3 h 6"/>
                  <a:gd name="T10" fmla="*/ 0 w 11"/>
                  <a:gd name="T11" fmla="*/ 4 h 6"/>
                  <a:gd name="T12" fmla="*/ 1 w 11"/>
                  <a:gd name="T13" fmla="*/ 4 h 6"/>
                  <a:gd name="T14" fmla="*/ 1 w 11"/>
                  <a:gd name="T15" fmla="*/ 4 h 6"/>
                  <a:gd name="T16" fmla="*/ 2 w 11"/>
                  <a:gd name="T17" fmla="*/ 4 h 6"/>
                  <a:gd name="T18" fmla="*/ 1 w 11"/>
                  <a:gd name="T19" fmla="*/ 5 h 6"/>
                  <a:gd name="T20" fmla="*/ 3 w 11"/>
                  <a:gd name="T21" fmla="*/ 3 h 6"/>
                  <a:gd name="T22" fmla="*/ 3 w 11"/>
                  <a:gd name="T23" fmla="*/ 5 h 6"/>
                  <a:gd name="T24" fmla="*/ 5 w 11"/>
                  <a:gd name="T25" fmla="*/ 5 h 6"/>
                  <a:gd name="T26" fmla="*/ 5 w 11"/>
                  <a:gd name="T27" fmla="*/ 5 h 6"/>
                  <a:gd name="T28" fmla="*/ 5 w 11"/>
                  <a:gd name="T29" fmla="*/ 3 h 6"/>
                  <a:gd name="T30" fmla="*/ 6 w 11"/>
                  <a:gd name="T31" fmla="*/ 5 h 6"/>
                  <a:gd name="T32" fmla="*/ 10 w 11"/>
                  <a:gd name="T33" fmla="*/ 4 h 6"/>
                  <a:gd name="T34" fmla="*/ 10 w 11"/>
                  <a:gd name="T35" fmla="*/ 2 h 6"/>
                  <a:gd name="T36" fmla="*/ 10 w 11"/>
                  <a:gd name="T37" fmla="*/ 4 h 6"/>
                  <a:gd name="T38" fmla="*/ 11 w 11"/>
                  <a:gd name="T39" fmla="*/ 4 h 6"/>
                  <a:gd name="T40" fmla="*/ 11 w 11"/>
                  <a:gd name="T41" fmla="*/ 1 h 6"/>
                  <a:gd name="T42" fmla="*/ 7 w 1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6">
                    <a:moveTo>
                      <a:pt x="7" y="3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4" y="3"/>
                      <a:pt x="3" y="2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4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2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6" y="2"/>
                      <a:pt x="5" y="5"/>
                      <a:pt x="6" y="5"/>
                    </a:cubicBezTo>
                    <a:cubicBezTo>
                      <a:pt x="7" y="4"/>
                      <a:pt x="9" y="3"/>
                      <a:pt x="10" y="4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4"/>
                      <a:pt x="11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0" y="0"/>
                      <a:pt x="9" y="4"/>
                      <a:pt x="7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8" name="Rectangle 796"/>
              <p:cNvSpPr>
                <a:spLocks noChangeArrowheads="1"/>
              </p:cNvSpPr>
              <p:nvPr/>
            </p:nvSpPr>
            <p:spPr bwMode="auto">
              <a:xfrm>
                <a:off x="1944" y="2992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9" name="Freeform 797"/>
              <p:cNvSpPr>
                <a:spLocks/>
              </p:cNvSpPr>
              <p:nvPr/>
            </p:nvSpPr>
            <p:spPr bwMode="auto">
              <a:xfrm>
                <a:off x="2006" y="303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0" name="Freeform 798"/>
              <p:cNvSpPr>
                <a:spLocks/>
              </p:cNvSpPr>
              <p:nvPr/>
            </p:nvSpPr>
            <p:spPr bwMode="auto">
              <a:xfrm>
                <a:off x="2004" y="3025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1 h 5"/>
                  <a:gd name="T14" fmla="*/ 0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1" name="Freeform 799"/>
              <p:cNvSpPr>
                <a:spLocks/>
              </p:cNvSpPr>
              <p:nvPr/>
            </p:nvSpPr>
            <p:spPr bwMode="auto">
              <a:xfrm>
                <a:off x="2004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2" name="Freeform 800"/>
              <p:cNvSpPr>
                <a:spLocks/>
              </p:cNvSpPr>
              <p:nvPr/>
            </p:nvSpPr>
            <p:spPr bwMode="auto">
              <a:xfrm>
                <a:off x="2004" y="303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3" name="Freeform 801"/>
              <p:cNvSpPr>
                <a:spLocks/>
              </p:cNvSpPr>
              <p:nvPr/>
            </p:nvSpPr>
            <p:spPr bwMode="auto">
              <a:xfrm>
                <a:off x="2001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4" name="Freeform 802"/>
              <p:cNvSpPr>
                <a:spLocks/>
              </p:cNvSpPr>
              <p:nvPr/>
            </p:nvSpPr>
            <p:spPr bwMode="auto">
              <a:xfrm>
                <a:off x="2001" y="3028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0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5" name="Freeform 803"/>
              <p:cNvSpPr>
                <a:spLocks/>
              </p:cNvSpPr>
              <p:nvPr/>
            </p:nvSpPr>
            <p:spPr bwMode="auto">
              <a:xfrm>
                <a:off x="2001" y="303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6" name="Rectangle 804"/>
              <p:cNvSpPr>
                <a:spLocks noChangeArrowheads="1"/>
              </p:cNvSpPr>
              <p:nvPr/>
            </p:nvSpPr>
            <p:spPr bwMode="auto">
              <a:xfrm>
                <a:off x="200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7" name="Freeform 805"/>
              <p:cNvSpPr>
                <a:spLocks/>
              </p:cNvSpPr>
              <p:nvPr/>
            </p:nvSpPr>
            <p:spPr bwMode="auto">
              <a:xfrm>
                <a:off x="1998" y="302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8" name="Freeform 806"/>
              <p:cNvSpPr>
                <a:spLocks/>
              </p:cNvSpPr>
              <p:nvPr/>
            </p:nvSpPr>
            <p:spPr bwMode="auto">
              <a:xfrm>
                <a:off x="1996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9" name="Freeform 807"/>
              <p:cNvSpPr>
                <a:spLocks/>
              </p:cNvSpPr>
              <p:nvPr/>
            </p:nvSpPr>
            <p:spPr bwMode="auto">
              <a:xfrm>
                <a:off x="1990" y="3017"/>
                <a:ext cx="8" cy="1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3 h 6"/>
                  <a:gd name="T4" fmla="*/ 1 w 3"/>
                  <a:gd name="T5" fmla="*/ 5 h 6"/>
                  <a:gd name="T6" fmla="*/ 2 w 3"/>
                  <a:gd name="T7" fmla="*/ 4 h 6"/>
                  <a:gd name="T8" fmla="*/ 2 w 3"/>
                  <a:gd name="T9" fmla="*/ 6 h 6"/>
                  <a:gd name="T10" fmla="*/ 2 w 3"/>
                  <a:gd name="T11" fmla="*/ 4 h 6"/>
                  <a:gd name="T12" fmla="*/ 3 w 3"/>
                  <a:gd name="T13" fmla="*/ 5 h 6"/>
                  <a:gd name="T14" fmla="*/ 2 w 3"/>
                  <a:gd name="T15" fmla="*/ 3 h 6"/>
                  <a:gd name="T16" fmla="*/ 2 w 3"/>
                  <a:gd name="T17" fmla="*/ 3 h 6"/>
                  <a:gd name="T18" fmla="*/ 2 w 3"/>
                  <a:gd name="T19" fmla="*/ 2 h 6"/>
                  <a:gd name="T20" fmla="*/ 1 w 3"/>
                  <a:gd name="T21" fmla="*/ 1 h 6"/>
                  <a:gd name="T22" fmla="*/ 1 w 3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1" y="4"/>
                      <a:pt x="2" y="4"/>
                    </a:cubicBezTo>
                    <a:cubicBezTo>
                      <a:pt x="2" y="6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1" y="0"/>
                      <a:pt x="1" y="1"/>
                    </a:cubicBezTo>
                    <a:cubicBezTo>
                      <a:pt x="0" y="1"/>
                      <a:pt x="1" y="4"/>
                      <a:pt x="1" y="6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0" name="Group 1009"/>
            <p:cNvGrpSpPr>
              <a:grpSpLocks/>
            </p:cNvGrpSpPr>
            <p:nvPr/>
          </p:nvGrpSpPr>
          <p:grpSpPr bwMode="auto">
            <a:xfrm>
              <a:off x="1462" y="1760"/>
              <a:ext cx="531" cy="1336"/>
              <a:chOff x="1462" y="1760"/>
              <a:chExt cx="531" cy="1336"/>
            </a:xfrm>
          </p:grpSpPr>
          <p:sp>
            <p:nvSpPr>
              <p:cNvPr id="710" name="Freeform 809"/>
              <p:cNvSpPr>
                <a:spLocks/>
              </p:cNvSpPr>
              <p:nvPr/>
            </p:nvSpPr>
            <p:spPr bwMode="auto">
              <a:xfrm>
                <a:off x="1990" y="302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1" name="Freeform 810"/>
              <p:cNvSpPr>
                <a:spLocks/>
              </p:cNvSpPr>
              <p:nvPr/>
            </p:nvSpPr>
            <p:spPr bwMode="auto">
              <a:xfrm>
                <a:off x="1987" y="3019"/>
                <a:ext cx="3" cy="14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4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4 h 5"/>
                  <a:gd name="T10" fmla="*/ 0 w 1"/>
                  <a:gd name="T11" fmla="*/ 1 h 5"/>
                  <a:gd name="T12" fmla="*/ 1 w 1"/>
                  <a:gd name="T13" fmla="*/ 2 h 5"/>
                  <a:gd name="T14" fmla="*/ 0 w 1"/>
                  <a:gd name="T15" fmla="*/ 2 h 5"/>
                  <a:gd name="T16" fmla="*/ 0 w 1"/>
                  <a:gd name="T17" fmla="*/ 3 h 5"/>
                  <a:gd name="T18" fmla="*/ 0 w 1"/>
                  <a:gd name="T19" fmla="*/ 3 h 5"/>
                  <a:gd name="T20" fmla="*/ 1 w 1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2" name="Freeform 811"/>
              <p:cNvSpPr>
                <a:spLocks/>
              </p:cNvSpPr>
              <p:nvPr/>
            </p:nvSpPr>
            <p:spPr bwMode="auto">
              <a:xfrm>
                <a:off x="1990" y="303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3" name="Freeform 812"/>
              <p:cNvSpPr>
                <a:spLocks/>
              </p:cNvSpPr>
              <p:nvPr/>
            </p:nvSpPr>
            <p:spPr bwMode="auto">
              <a:xfrm>
                <a:off x="1987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4" name="Freeform 813"/>
              <p:cNvSpPr>
                <a:spLocks/>
              </p:cNvSpPr>
              <p:nvPr/>
            </p:nvSpPr>
            <p:spPr bwMode="auto">
              <a:xfrm>
                <a:off x="1987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5" name="Freeform 814"/>
              <p:cNvSpPr>
                <a:spLocks/>
              </p:cNvSpPr>
              <p:nvPr/>
            </p:nvSpPr>
            <p:spPr bwMode="auto">
              <a:xfrm>
                <a:off x="1957" y="3022"/>
                <a:ext cx="30" cy="19"/>
              </a:xfrm>
              <a:custGeom>
                <a:avLst/>
                <a:gdLst>
                  <a:gd name="T0" fmla="*/ 0 w 11"/>
                  <a:gd name="T1" fmla="*/ 2 h 7"/>
                  <a:gd name="T2" fmla="*/ 1 w 11"/>
                  <a:gd name="T3" fmla="*/ 3 h 7"/>
                  <a:gd name="T4" fmla="*/ 1 w 11"/>
                  <a:gd name="T5" fmla="*/ 4 h 7"/>
                  <a:gd name="T6" fmla="*/ 1 w 11"/>
                  <a:gd name="T7" fmla="*/ 7 h 7"/>
                  <a:gd name="T8" fmla="*/ 2 w 11"/>
                  <a:gd name="T9" fmla="*/ 5 h 7"/>
                  <a:gd name="T10" fmla="*/ 2 w 11"/>
                  <a:gd name="T11" fmla="*/ 7 h 7"/>
                  <a:gd name="T12" fmla="*/ 3 w 11"/>
                  <a:gd name="T13" fmla="*/ 6 h 7"/>
                  <a:gd name="T14" fmla="*/ 4 w 11"/>
                  <a:gd name="T15" fmla="*/ 5 h 7"/>
                  <a:gd name="T16" fmla="*/ 8 w 11"/>
                  <a:gd name="T17" fmla="*/ 5 h 7"/>
                  <a:gd name="T18" fmla="*/ 8 w 11"/>
                  <a:gd name="T19" fmla="*/ 3 h 7"/>
                  <a:gd name="T20" fmla="*/ 9 w 11"/>
                  <a:gd name="T21" fmla="*/ 4 h 7"/>
                  <a:gd name="T22" fmla="*/ 9 w 11"/>
                  <a:gd name="T23" fmla="*/ 4 h 7"/>
                  <a:gd name="T24" fmla="*/ 10 w 11"/>
                  <a:gd name="T25" fmla="*/ 5 h 7"/>
                  <a:gd name="T26" fmla="*/ 10 w 11"/>
                  <a:gd name="T27" fmla="*/ 2 h 7"/>
                  <a:gd name="T28" fmla="*/ 10 w 11"/>
                  <a:gd name="T29" fmla="*/ 5 h 7"/>
                  <a:gd name="T30" fmla="*/ 11 w 11"/>
                  <a:gd name="T31" fmla="*/ 3 h 7"/>
                  <a:gd name="T32" fmla="*/ 10 w 11"/>
                  <a:gd name="T33" fmla="*/ 1 h 7"/>
                  <a:gd name="T34" fmla="*/ 10 w 11"/>
                  <a:gd name="T35" fmla="*/ 0 h 7"/>
                  <a:gd name="T36" fmla="*/ 8 w 11"/>
                  <a:gd name="T37" fmla="*/ 3 h 7"/>
                  <a:gd name="T38" fmla="*/ 8 w 11"/>
                  <a:gd name="T39" fmla="*/ 2 h 7"/>
                  <a:gd name="T40" fmla="*/ 6 w 11"/>
                  <a:gd name="T41" fmla="*/ 1 h 7"/>
                  <a:gd name="T42" fmla="*/ 6 w 11"/>
                  <a:gd name="T43" fmla="*/ 3 h 7"/>
                  <a:gd name="T44" fmla="*/ 5 w 11"/>
                  <a:gd name="T45" fmla="*/ 3 h 7"/>
                  <a:gd name="T46" fmla="*/ 5 w 11"/>
                  <a:gd name="T47" fmla="*/ 4 h 7"/>
                  <a:gd name="T48" fmla="*/ 5 w 11"/>
                  <a:gd name="T49" fmla="*/ 2 h 7"/>
                  <a:gd name="T50" fmla="*/ 5 w 11"/>
                  <a:gd name="T51" fmla="*/ 5 h 7"/>
                  <a:gd name="T52" fmla="*/ 3 w 11"/>
                  <a:gd name="T53" fmla="*/ 1 h 7"/>
                  <a:gd name="T54" fmla="*/ 4 w 11"/>
                  <a:gd name="T55" fmla="*/ 3 h 7"/>
                  <a:gd name="T56" fmla="*/ 4 w 11"/>
                  <a:gd name="T57" fmla="*/ 4 h 7"/>
                  <a:gd name="T58" fmla="*/ 3 w 11"/>
                  <a:gd name="T59" fmla="*/ 2 h 7"/>
                  <a:gd name="T60" fmla="*/ 3 w 11"/>
                  <a:gd name="T61" fmla="*/ 3 h 7"/>
                  <a:gd name="T62" fmla="*/ 3 w 11"/>
                  <a:gd name="T63" fmla="*/ 4 h 7"/>
                  <a:gd name="T64" fmla="*/ 2 w 11"/>
                  <a:gd name="T65" fmla="*/ 4 h 7"/>
                  <a:gd name="T66" fmla="*/ 2 w 11"/>
                  <a:gd name="T67" fmla="*/ 2 h 7"/>
                  <a:gd name="T68" fmla="*/ 1 w 11"/>
                  <a:gd name="T69" fmla="*/ 1 h 7"/>
                  <a:gd name="T70" fmla="*/ 1 w 11"/>
                  <a:gd name="T71" fmla="*/ 4 h 7"/>
                  <a:gd name="T72" fmla="*/ 0 w 11"/>
                  <a:gd name="T7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6"/>
                      <a:pt x="9" y="4"/>
                      <a:pt x="10" y="5"/>
                    </a:cubicBezTo>
                    <a:cubicBezTo>
                      <a:pt x="10" y="4"/>
                      <a:pt x="9" y="2"/>
                      <a:pt x="10" y="2"/>
                    </a:cubicBezTo>
                    <a:cubicBezTo>
                      <a:pt x="10" y="4"/>
                      <a:pt x="10" y="2"/>
                      <a:pt x="10" y="5"/>
                    </a:cubicBezTo>
                    <a:cubicBezTo>
                      <a:pt x="11" y="5"/>
                      <a:pt x="10" y="3"/>
                      <a:pt x="11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0"/>
                      <a:pt x="10" y="2"/>
                      <a:pt x="10" y="0"/>
                    </a:cubicBezTo>
                    <a:cubicBezTo>
                      <a:pt x="9" y="0"/>
                      <a:pt x="9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6" y="1"/>
                    </a:cubicBezTo>
                    <a:cubicBezTo>
                      <a:pt x="6" y="2"/>
                      <a:pt x="5" y="1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4"/>
                      <a:pt x="4" y="3"/>
                      <a:pt x="3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4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6" name="Rectangle 815"/>
              <p:cNvSpPr>
                <a:spLocks noChangeArrowheads="1"/>
              </p:cNvSpPr>
              <p:nvPr/>
            </p:nvSpPr>
            <p:spPr bwMode="auto">
              <a:xfrm>
                <a:off x="1960" y="3022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7" name="Freeform 816"/>
              <p:cNvSpPr>
                <a:spLocks/>
              </p:cNvSpPr>
              <p:nvPr/>
            </p:nvSpPr>
            <p:spPr bwMode="auto">
              <a:xfrm>
                <a:off x="1957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8" name="Rectangle 817"/>
              <p:cNvSpPr>
                <a:spLocks noChangeArrowheads="1"/>
              </p:cNvSpPr>
              <p:nvPr/>
            </p:nvSpPr>
            <p:spPr bwMode="auto">
              <a:xfrm>
                <a:off x="1966" y="3038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9" name="Freeform 818"/>
              <p:cNvSpPr>
                <a:spLocks/>
              </p:cNvSpPr>
              <p:nvPr/>
            </p:nvSpPr>
            <p:spPr bwMode="auto">
              <a:xfrm>
                <a:off x="1966" y="302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0" name="Freeform 819"/>
              <p:cNvSpPr>
                <a:spLocks/>
              </p:cNvSpPr>
              <p:nvPr/>
            </p:nvSpPr>
            <p:spPr bwMode="auto">
              <a:xfrm>
                <a:off x="1971" y="30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1" name="Rectangle 820"/>
              <p:cNvSpPr>
                <a:spLocks noChangeArrowheads="1"/>
              </p:cNvSpPr>
              <p:nvPr/>
            </p:nvSpPr>
            <p:spPr bwMode="auto">
              <a:xfrm>
                <a:off x="1960" y="302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2" name="Freeform 821"/>
              <p:cNvSpPr>
                <a:spLocks/>
              </p:cNvSpPr>
              <p:nvPr/>
            </p:nvSpPr>
            <p:spPr bwMode="auto">
              <a:xfrm>
                <a:off x="1944" y="3025"/>
                <a:ext cx="16" cy="22"/>
              </a:xfrm>
              <a:custGeom>
                <a:avLst/>
                <a:gdLst>
                  <a:gd name="T0" fmla="*/ 1 w 6"/>
                  <a:gd name="T1" fmla="*/ 7 h 8"/>
                  <a:gd name="T2" fmla="*/ 2 w 6"/>
                  <a:gd name="T3" fmla="*/ 7 h 8"/>
                  <a:gd name="T4" fmla="*/ 2 w 6"/>
                  <a:gd name="T5" fmla="*/ 4 h 8"/>
                  <a:gd name="T6" fmla="*/ 2 w 6"/>
                  <a:gd name="T7" fmla="*/ 7 h 8"/>
                  <a:gd name="T8" fmla="*/ 4 w 6"/>
                  <a:gd name="T9" fmla="*/ 5 h 8"/>
                  <a:gd name="T10" fmla="*/ 4 w 6"/>
                  <a:gd name="T11" fmla="*/ 6 h 8"/>
                  <a:gd name="T12" fmla="*/ 4 w 6"/>
                  <a:gd name="T13" fmla="*/ 2 h 8"/>
                  <a:gd name="T14" fmla="*/ 5 w 6"/>
                  <a:gd name="T15" fmla="*/ 6 h 8"/>
                  <a:gd name="T16" fmla="*/ 5 w 6"/>
                  <a:gd name="T17" fmla="*/ 6 h 8"/>
                  <a:gd name="T18" fmla="*/ 6 w 6"/>
                  <a:gd name="T19" fmla="*/ 5 h 8"/>
                  <a:gd name="T20" fmla="*/ 5 w 6"/>
                  <a:gd name="T21" fmla="*/ 3 h 8"/>
                  <a:gd name="T22" fmla="*/ 5 w 6"/>
                  <a:gd name="T23" fmla="*/ 1 h 8"/>
                  <a:gd name="T24" fmla="*/ 5 w 6"/>
                  <a:gd name="T25" fmla="*/ 3 h 8"/>
                  <a:gd name="T26" fmla="*/ 4 w 6"/>
                  <a:gd name="T27" fmla="*/ 1 h 8"/>
                  <a:gd name="T28" fmla="*/ 4 w 6"/>
                  <a:gd name="T29" fmla="*/ 2 h 8"/>
                  <a:gd name="T30" fmla="*/ 4 w 6"/>
                  <a:gd name="T31" fmla="*/ 1 h 8"/>
                  <a:gd name="T32" fmla="*/ 4 w 6"/>
                  <a:gd name="T33" fmla="*/ 2 h 8"/>
                  <a:gd name="T34" fmla="*/ 4 w 6"/>
                  <a:gd name="T35" fmla="*/ 2 h 8"/>
                  <a:gd name="T36" fmla="*/ 4 w 6"/>
                  <a:gd name="T37" fmla="*/ 4 h 8"/>
                  <a:gd name="T38" fmla="*/ 3 w 6"/>
                  <a:gd name="T39" fmla="*/ 2 h 8"/>
                  <a:gd name="T40" fmla="*/ 3 w 6"/>
                  <a:gd name="T41" fmla="*/ 3 h 8"/>
                  <a:gd name="T42" fmla="*/ 2 w 6"/>
                  <a:gd name="T43" fmla="*/ 1 h 8"/>
                  <a:gd name="T44" fmla="*/ 2 w 6"/>
                  <a:gd name="T45" fmla="*/ 3 h 8"/>
                  <a:gd name="T46" fmla="*/ 3 w 6"/>
                  <a:gd name="T47" fmla="*/ 2 h 8"/>
                  <a:gd name="T48" fmla="*/ 3 w 6"/>
                  <a:gd name="T49" fmla="*/ 5 h 8"/>
                  <a:gd name="T50" fmla="*/ 2 w 6"/>
                  <a:gd name="T51" fmla="*/ 2 h 8"/>
                  <a:gd name="T52" fmla="*/ 1 w 6"/>
                  <a:gd name="T53" fmla="*/ 3 h 8"/>
                  <a:gd name="T54" fmla="*/ 1 w 6"/>
                  <a:gd name="T55" fmla="*/ 2 h 8"/>
                  <a:gd name="T56" fmla="*/ 1 w 6"/>
                  <a:gd name="T57" fmla="*/ 4 h 8"/>
                  <a:gd name="T58" fmla="*/ 1 w 6"/>
                  <a:gd name="T59" fmla="*/ 4 h 8"/>
                  <a:gd name="T60" fmla="*/ 1 w 6"/>
                  <a:gd name="T61" fmla="*/ 5 h 8"/>
                  <a:gd name="T62" fmla="*/ 1 w 6"/>
                  <a:gd name="T63" fmla="*/ 4 h 8"/>
                  <a:gd name="T64" fmla="*/ 0 w 6"/>
                  <a:gd name="T65" fmla="*/ 6 h 8"/>
                  <a:gd name="T66" fmla="*/ 1 w 6"/>
                  <a:gd name="T67" fmla="*/ 5 h 8"/>
                  <a:gd name="T68" fmla="*/ 1 w 6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1" y="8"/>
                      <a:pt x="1" y="7"/>
                      <a:pt x="2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4" y="2"/>
                      <a:pt x="4" y="2"/>
                    </a:cubicBezTo>
                    <a:cubicBezTo>
                      <a:pt x="4" y="4"/>
                      <a:pt x="5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5"/>
                      <a:pt x="6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2"/>
                      <a:pt x="5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3" name="Freeform 822"/>
              <p:cNvSpPr>
                <a:spLocks/>
              </p:cNvSpPr>
              <p:nvPr/>
            </p:nvSpPr>
            <p:spPr bwMode="auto">
              <a:xfrm>
                <a:off x="1955" y="302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4" name="Freeform 823"/>
              <p:cNvSpPr>
                <a:spLocks/>
              </p:cNvSpPr>
              <p:nvPr/>
            </p:nvSpPr>
            <p:spPr bwMode="auto">
              <a:xfrm>
                <a:off x="1933" y="3025"/>
                <a:ext cx="11" cy="27"/>
              </a:xfrm>
              <a:custGeom>
                <a:avLst/>
                <a:gdLst>
                  <a:gd name="T0" fmla="*/ 3 w 4"/>
                  <a:gd name="T1" fmla="*/ 4 h 10"/>
                  <a:gd name="T2" fmla="*/ 2 w 4"/>
                  <a:gd name="T3" fmla="*/ 3 h 10"/>
                  <a:gd name="T4" fmla="*/ 3 w 4"/>
                  <a:gd name="T5" fmla="*/ 6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3 h 10"/>
                  <a:gd name="T12" fmla="*/ 2 w 4"/>
                  <a:gd name="T13" fmla="*/ 5 h 10"/>
                  <a:gd name="T14" fmla="*/ 1 w 4"/>
                  <a:gd name="T15" fmla="*/ 6 h 10"/>
                  <a:gd name="T16" fmla="*/ 2 w 4"/>
                  <a:gd name="T17" fmla="*/ 6 h 10"/>
                  <a:gd name="T18" fmla="*/ 1 w 4"/>
                  <a:gd name="T19" fmla="*/ 4 h 10"/>
                  <a:gd name="T20" fmla="*/ 1 w 4"/>
                  <a:gd name="T21" fmla="*/ 9 h 10"/>
                  <a:gd name="T22" fmla="*/ 1 w 4"/>
                  <a:gd name="T23" fmla="*/ 9 h 10"/>
                  <a:gd name="T24" fmla="*/ 1 w 4"/>
                  <a:gd name="T25" fmla="*/ 6 h 10"/>
                  <a:gd name="T26" fmla="*/ 1 w 4"/>
                  <a:gd name="T27" fmla="*/ 7 h 10"/>
                  <a:gd name="T28" fmla="*/ 1 w 4"/>
                  <a:gd name="T29" fmla="*/ 8 h 10"/>
                  <a:gd name="T30" fmla="*/ 4 w 4"/>
                  <a:gd name="T31" fmla="*/ 8 h 10"/>
                  <a:gd name="T32" fmla="*/ 3 w 4"/>
                  <a:gd name="T33" fmla="*/ 8 h 10"/>
                  <a:gd name="T34" fmla="*/ 4 w 4"/>
                  <a:gd name="T35" fmla="*/ 6 h 10"/>
                  <a:gd name="T36" fmla="*/ 3 w 4"/>
                  <a:gd name="T37" fmla="*/ 4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4"/>
                    </a:moveTo>
                    <a:cubicBezTo>
                      <a:pt x="3" y="4"/>
                      <a:pt x="3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5"/>
                      <a:pt x="3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5" name="Rectangle 824"/>
              <p:cNvSpPr>
                <a:spLocks noChangeArrowheads="1"/>
              </p:cNvSpPr>
              <p:nvPr/>
            </p:nvSpPr>
            <p:spPr bwMode="auto">
              <a:xfrm>
                <a:off x="194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6" name="Freeform 825"/>
              <p:cNvSpPr>
                <a:spLocks/>
              </p:cNvSpPr>
              <p:nvPr/>
            </p:nvSpPr>
            <p:spPr bwMode="auto">
              <a:xfrm>
                <a:off x="1944" y="3041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7" name="Freeform 826"/>
              <p:cNvSpPr>
                <a:spLocks/>
              </p:cNvSpPr>
              <p:nvPr/>
            </p:nvSpPr>
            <p:spPr bwMode="auto">
              <a:xfrm>
                <a:off x="1933" y="303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8" name="Freeform 827"/>
              <p:cNvSpPr>
                <a:spLocks/>
              </p:cNvSpPr>
              <p:nvPr/>
            </p:nvSpPr>
            <p:spPr bwMode="auto">
              <a:xfrm>
                <a:off x="1930" y="3038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9" name="Freeform 828"/>
              <p:cNvSpPr>
                <a:spLocks/>
              </p:cNvSpPr>
              <p:nvPr/>
            </p:nvSpPr>
            <p:spPr bwMode="auto">
              <a:xfrm>
                <a:off x="1903" y="3030"/>
                <a:ext cx="27" cy="22"/>
              </a:xfrm>
              <a:custGeom>
                <a:avLst/>
                <a:gdLst>
                  <a:gd name="T0" fmla="*/ 8 w 10"/>
                  <a:gd name="T1" fmla="*/ 3 h 8"/>
                  <a:gd name="T2" fmla="*/ 8 w 10"/>
                  <a:gd name="T3" fmla="*/ 3 h 8"/>
                  <a:gd name="T4" fmla="*/ 8 w 10"/>
                  <a:gd name="T5" fmla="*/ 3 h 8"/>
                  <a:gd name="T6" fmla="*/ 7 w 10"/>
                  <a:gd name="T7" fmla="*/ 2 h 8"/>
                  <a:gd name="T8" fmla="*/ 8 w 10"/>
                  <a:gd name="T9" fmla="*/ 3 h 8"/>
                  <a:gd name="T10" fmla="*/ 7 w 10"/>
                  <a:gd name="T11" fmla="*/ 3 h 8"/>
                  <a:gd name="T12" fmla="*/ 7 w 10"/>
                  <a:gd name="T13" fmla="*/ 5 h 8"/>
                  <a:gd name="T14" fmla="*/ 6 w 10"/>
                  <a:gd name="T15" fmla="*/ 2 h 8"/>
                  <a:gd name="T16" fmla="*/ 6 w 10"/>
                  <a:gd name="T17" fmla="*/ 6 h 8"/>
                  <a:gd name="T18" fmla="*/ 5 w 10"/>
                  <a:gd name="T19" fmla="*/ 5 h 8"/>
                  <a:gd name="T20" fmla="*/ 5 w 10"/>
                  <a:gd name="T21" fmla="*/ 4 h 8"/>
                  <a:gd name="T22" fmla="*/ 5 w 10"/>
                  <a:gd name="T23" fmla="*/ 4 h 8"/>
                  <a:gd name="T24" fmla="*/ 5 w 10"/>
                  <a:gd name="T25" fmla="*/ 3 h 8"/>
                  <a:gd name="T26" fmla="*/ 4 w 10"/>
                  <a:gd name="T27" fmla="*/ 3 h 8"/>
                  <a:gd name="T28" fmla="*/ 4 w 10"/>
                  <a:gd name="T29" fmla="*/ 2 h 8"/>
                  <a:gd name="T30" fmla="*/ 2 w 10"/>
                  <a:gd name="T31" fmla="*/ 4 h 8"/>
                  <a:gd name="T32" fmla="*/ 2 w 10"/>
                  <a:gd name="T33" fmla="*/ 3 h 8"/>
                  <a:gd name="T34" fmla="*/ 2 w 10"/>
                  <a:gd name="T35" fmla="*/ 6 h 8"/>
                  <a:gd name="T36" fmla="*/ 2 w 10"/>
                  <a:gd name="T37" fmla="*/ 6 h 8"/>
                  <a:gd name="T38" fmla="*/ 2 w 10"/>
                  <a:gd name="T39" fmla="*/ 3 h 8"/>
                  <a:gd name="T40" fmla="*/ 1 w 10"/>
                  <a:gd name="T41" fmla="*/ 4 h 8"/>
                  <a:gd name="T42" fmla="*/ 1 w 10"/>
                  <a:gd name="T43" fmla="*/ 3 h 8"/>
                  <a:gd name="T44" fmla="*/ 1 w 10"/>
                  <a:gd name="T45" fmla="*/ 5 h 8"/>
                  <a:gd name="T46" fmla="*/ 0 w 10"/>
                  <a:gd name="T47" fmla="*/ 5 h 8"/>
                  <a:gd name="T48" fmla="*/ 1 w 10"/>
                  <a:gd name="T49" fmla="*/ 8 h 8"/>
                  <a:gd name="T50" fmla="*/ 3 w 10"/>
                  <a:gd name="T51" fmla="*/ 7 h 8"/>
                  <a:gd name="T52" fmla="*/ 3 w 10"/>
                  <a:gd name="T53" fmla="*/ 5 h 8"/>
                  <a:gd name="T54" fmla="*/ 4 w 10"/>
                  <a:gd name="T55" fmla="*/ 7 h 8"/>
                  <a:gd name="T56" fmla="*/ 3 w 10"/>
                  <a:gd name="T57" fmla="*/ 5 h 8"/>
                  <a:gd name="T58" fmla="*/ 4 w 10"/>
                  <a:gd name="T59" fmla="*/ 7 h 8"/>
                  <a:gd name="T60" fmla="*/ 4 w 10"/>
                  <a:gd name="T61" fmla="*/ 5 h 8"/>
                  <a:gd name="T62" fmla="*/ 5 w 10"/>
                  <a:gd name="T63" fmla="*/ 8 h 8"/>
                  <a:gd name="T64" fmla="*/ 8 w 10"/>
                  <a:gd name="T65" fmla="*/ 6 h 8"/>
                  <a:gd name="T66" fmla="*/ 8 w 10"/>
                  <a:gd name="T67" fmla="*/ 5 h 8"/>
                  <a:gd name="T68" fmla="*/ 9 w 10"/>
                  <a:gd name="T69" fmla="*/ 5 h 8"/>
                  <a:gd name="T70" fmla="*/ 9 w 10"/>
                  <a:gd name="T71" fmla="*/ 3 h 8"/>
                  <a:gd name="T72" fmla="*/ 10 w 10"/>
                  <a:gd name="T73" fmla="*/ 6 h 8"/>
                  <a:gd name="T74" fmla="*/ 10 w 10"/>
                  <a:gd name="T75" fmla="*/ 6 h 8"/>
                  <a:gd name="T76" fmla="*/ 10 w 10"/>
                  <a:gd name="T77" fmla="*/ 5 h 8"/>
                  <a:gd name="T78" fmla="*/ 10 w 10"/>
                  <a:gd name="T79" fmla="*/ 6 h 8"/>
                  <a:gd name="T80" fmla="*/ 9 w 10"/>
                  <a:gd name="T81" fmla="*/ 2 h 8"/>
                  <a:gd name="T82" fmla="*/ 8 w 10"/>
                  <a:gd name="T83" fmla="*/ 1 h 8"/>
                  <a:gd name="T84" fmla="*/ 8 w 10"/>
                  <a:gd name="T8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8" y="3"/>
                    </a:moveTo>
                    <a:cubicBezTo>
                      <a:pt x="8" y="3"/>
                      <a:pt x="8" y="4"/>
                      <a:pt x="8" y="3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8" y="1"/>
                      <a:pt x="8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8" y="4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6" y="4"/>
                      <a:pt x="6" y="6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3"/>
                      <a:pt x="2" y="6"/>
                    </a:cubicBezTo>
                    <a:cubicBezTo>
                      <a:pt x="2" y="3"/>
                      <a:pt x="2" y="7"/>
                      <a:pt x="2" y="6"/>
                    </a:cubicBezTo>
                    <a:cubicBezTo>
                      <a:pt x="1" y="4"/>
                      <a:pt x="2" y="5"/>
                      <a:pt x="2" y="3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1" y="7"/>
                      <a:pt x="2" y="6"/>
                      <a:pt x="3" y="7"/>
                    </a:cubicBezTo>
                    <a:cubicBezTo>
                      <a:pt x="3" y="5"/>
                      <a:pt x="3" y="7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7" y="5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8" y="2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5"/>
                      <a:pt x="8" y="0"/>
                      <a:pt x="8" y="1"/>
                    </a:cubicBezTo>
                    <a:cubicBezTo>
                      <a:pt x="8" y="2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0" name="Freeform 829"/>
              <p:cNvSpPr>
                <a:spLocks/>
              </p:cNvSpPr>
              <p:nvPr/>
            </p:nvSpPr>
            <p:spPr bwMode="auto">
              <a:xfrm>
                <a:off x="1930" y="304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1" name="Freeform 830"/>
              <p:cNvSpPr>
                <a:spLocks/>
              </p:cNvSpPr>
              <p:nvPr/>
            </p:nvSpPr>
            <p:spPr bwMode="auto">
              <a:xfrm>
                <a:off x="1903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2" name="Rectangle 831"/>
              <p:cNvSpPr>
                <a:spLocks noChangeArrowheads="1"/>
              </p:cNvSpPr>
              <p:nvPr/>
            </p:nvSpPr>
            <p:spPr bwMode="auto">
              <a:xfrm>
                <a:off x="1930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3" name="Freeform 832"/>
              <p:cNvSpPr>
                <a:spLocks/>
              </p:cNvSpPr>
              <p:nvPr/>
            </p:nvSpPr>
            <p:spPr bwMode="auto">
              <a:xfrm>
                <a:off x="1930" y="303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4" name="Freeform 833"/>
              <p:cNvSpPr>
                <a:spLocks/>
              </p:cNvSpPr>
              <p:nvPr/>
            </p:nvSpPr>
            <p:spPr bwMode="auto">
              <a:xfrm>
                <a:off x="189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5" name="Freeform 834"/>
              <p:cNvSpPr>
                <a:spLocks/>
              </p:cNvSpPr>
              <p:nvPr/>
            </p:nvSpPr>
            <p:spPr bwMode="auto">
              <a:xfrm>
                <a:off x="1887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6" name="Freeform 835"/>
              <p:cNvSpPr>
                <a:spLocks/>
              </p:cNvSpPr>
              <p:nvPr/>
            </p:nvSpPr>
            <p:spPr bwMode="auto">
              <a:xfrm>
                <a:off x="1854" y="3036"/>
                <a:ext cx="49" cy="30"/>
              </a:xfrm>
              <a:custGeom>
                <a:avLst/>
                <a:gdLst>
                  <a:gd name="T0" fmla="*/ 1 w 18"/>
                  <a:gd name="T1" fmla="*/ 6 h 11"/>
                  <a:gd name="T2" fmla="*/ 1 w 18"/>
                  <a:gd name="T3" fmla="*/ 8 h 11"/>
                  <a:gd name="T4" fmla="*/ 1 w 18"/>
                  <a:gd name="T5" fmla="*/ 9 h 11"/>
                  <a:gd name="T6" fmla="*/ 2 w 18"/>
                  <a:gd name="T7" fmla="*/ 8 h 11"/>
                  <a:gd name="T8" fmla="*/ 4 w 18"/>
                  <a:gd name="T9" fmla="*/ 8 h 11"/>
                  <a:gd name="T10" fmla="*/ 6 w 18"/>
                  <a:gd name="T11" fmla="*/ 8 h 11"/>
                  <a:gd name="T12" fmla="*/ 7 w 18"/>
                  <a:gd name="T13" fmla="*/ 6 h 11"/>
                  <a:gd name="T14" fmla="*/ 8 w 18"/>
                  <a:gd name="T15" fmla="*/ 7 h 11"/>
                  <a:gd name="T16" fmla="*/ 9 w 18"/>
                  <a:gd name="T17" fmla="*/ 7 h 11"/>
                  <a:gd name="T18" fmla="*/ 9 w 18"/>
                  <a:gd name="T19" fmla="*/ 4 h 11"/>
                  <a:gd name="T20" fmla="*/ 10 w 18"/>
                  <a:gd name="T21" fmla="*/ 4 h 11"/>
                  <a:gd name="T22" fmla="*/ 10 w 18"/>
                  <a:gd name="T23" fmla="*/ 5 h 11"/>
                  <a:gd name="T24" fmla="*/ 12 w 18"/>
                  <a:gd name="T25" fmla="*/ 5 h 11"/>
                  <a:gd name="T26" fmla="*/ 13 w 18"/>
                  <a:gd name="T27" fmla="*/ 5 h 11"/>
                  <a:gd name="T28" fmla="*/ 14 w 18"/>
                  <a:gd name="T29" fmla="*/ 4 h 11"/>
                  <a:gd name="T30" fmla="*/ 14 w 18"/>
                  <a:gd name="T31" fmla="*/ 3 h 11"/>
                  <a:gd name="T32" fmla="*/ 15 w 18"/>
                  <a:gd name="T33" fmla="*/ 5 h 11"/>
                  <a:gd name="T34" fmla="*/ 15 w 18"/>
                  <a:gd name="T35" fmla="*/ 4 h 11"/>
                  <a:gd name="T36" fmla="*/ 18 w 18"/>
                  <a:gd name="T37" fmla="*/ 4 h 11"/>
                  <a:gd name="T38" fmla="*/ 17 w 18"/>
                  <a:gd name="T39" fmla="*/ 4 h 11"/>
                  <a:gd name="T40" fmla="*/ 16 w 18"/>
                  <a:gd name="T41" fmla="*/ 5 h 11"/>
                  <a:gd name="T42" fmla="*/ 16 w 18"/>
                  <a:gd name="T43" fmla="*/ 1 h 11"/>
                  <a:gd name="T44" fmla="*/ 15 w 18"/>
                  <a:gd name="T45" fmla="*/ 1 h 11"/>
                  <a:gd name="T46" fmla="*/ 15 w 18"/>
                  <a:gd name="T47" fmla="*/ 1 h 11"/>
                  <a:gd name="T48" fmla="*/ 14 w 18"/>
                  <a:gd name="T49" fmla="*/ 1 h 11"/>
                  <a:gd name="T50" fmla="*/ 13 w 18"/>
                  <a:gd name="T51" fmla="*/ 1 h 11"/>
                  <a:gd name="T52" fmla="*/ 12 w 18"/>
                  <a:gd name="T53" fmla="*/ 2 h 11"/>
                  <a:gd name="T54" fmla="*/ 12 w 18"/>
                  <a:gd name="T55" fmla="*/ 1 h 11"/>
                  <a:gd name="T56" fmla="*/ 11 w 18"/>
                  <a:gd name="T57" fmla="*/ 1 h 11"/>
                  <a:gd name="T58" fmla="*/ 11 w 18"/>
                  <a:gd name="T59" fmla="*/ 2 h 11"/>
                  <a:gd name="T60" fmla="*/ 10 w 18"/>
                  <a:gd name="T61" fmla="*/ 3 h 11"/>
                  <a:gd name="T62" fmla="*/ 10 w 18"/>
                  <a:gd name="T63" fmla="*/ 1 h 11"/>
                  <a:gd name="T64" fmla="*/ 9 w 18"/>
                  <a:gd name="T65" fmla="*/ 1 h 11"/>
                  <a:gd name="T66" fmla="*/ 8 w 18"/>
                  <a:gd name="T67" fmla="*/ 3 h 11"/>
                  <a:gd name="T68" fmla="*/ 7 w 18"/>
                  <a:gd name="T69" fmla="*/ 4 h 11"/>
                  <a:gd name="T70" fmla="*/ 6 w 18"/>
                  <a:gd name="T71" fmla="*/ 5 h 11"/>
                  <a:gd name="T72" fmla="*/ 5 w 18"/>
                  <a:gd name="T73" fmla="*/ 5 h 11"/>
                  <a:gd name="T74" fmla="*/ 3 w 18"/>
                  <a:gd name="T75" fmla="*/ 5 h 11"/>
                  <a:gd name="T76" fmla="*/ 4 w 18"/>
                  <a:gd name="T77" fmla="*/ 7 h 11"/>
                  <a:gd name="T78" fmla="*/ 3 w 18"/>
                  <a:gd name="T7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11">
                    <a:moveTo>
                      <a:pt x="2" y="4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9"/>
                      <a:pt x="1" y="9"/>
                    </a:cubicBezTo>
                    <a:cubicBezTo>
                      <a:pt x="2" y="9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11"/>
                      <a:pt x="4" y="4"/>
                      <a:pt x="4" y="8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8"/>
                      <a:pt x="6" y="7"/>
                      <a:pt x="6" y="8"/>
                    </a:cubicBezTo>
                    <a:cubicBezTo>
                      <a:pt x="5" y="5"/>
                      <a:pt x="7" y="10"/>
                      <a:pt x="6" y="5"/>
                    </a:cubicBezTo>
                    <a:cubicBezTo>
                      <a:pt x="7" y="7"/>
                      <a:pt x="6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5"/>
                      <a:pt x="8" y="7"/>
                    </a:cubicBezTo>
                    <a:cubicBezTo>
                      <a:pt x="8" y="7"/>
                      <a:pt x="8" y="6"/>
                      <a:pt x="8" y="4"/>
                    </a:cubicBezTo>
                    <a:cubicBezTo>
                      <a:pt x="8" y="5"/>
                      <a:pt x="8" y="5"/>
                      <a:pt x="9" y="7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2"/>
                      <a:pt x="9" y="2"/>
                    </a:cubicBezTo>
                    <a:cubicBezTo>
                      <a:pt x="10" y="4"/>
                      <a:pt x="9" y="2"/>
                      <a:pt x="10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6"/>
                      <a:pt x="11" y="6"/>
                    </a:cubicBezTo>
                    <a:cubicBezTo>
                      <a:pt x="11" y="7"/>
                      <a:pt x="11" y="4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6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2"/>
                      <a:pt x="14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5"/>
                      <a:pt x="14" y="6"/>
                    </a:cubicBezTo>
                    <a:cubicBezTo>
                      <a:pt x="14" y="5"/>
                      <a:pt x="15" y="6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3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7"/>
                      <a:pt x="18" y="4"/>
                    </a:cubicBezTo>
                    <a:cubicBezTo>
                      <a:pt x="18" y="3"/>
                      <a:pt x="17" y="1"/>
                      <a:pt x="17" y="1"/>
                    </a:cubicBezTo>
                    <a:cubicBezTo>
                      <a:pt x="17" y="1"/>
                      <a:pt x="17" y="3"/>
                      <a:pt x="17" y="4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5"/>
                    </a:cubicBezTo>
                    <a:cubicBezTo>
                      <a:pt x="16" y="6"/>
                      <a:pt x="16" y="3"/>
                      <a:pt x="16" y="4"/>
                    </a:cubicBezTo>
                    <a:cubicBezTo>
                      <a:pt x="16" y="3"/>
                      <a:pt x="16" y="2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3"/>
                      <a:pt x="15" y="0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3"/>
                      <a:pt x="13" y="3"/>
                    </a:cubicBezTo>
                    <a:cubicBezTo>
                      <a:pt x="13" y="1"/>
                      <a:pt x="13" y="2"/>
                      <a:pt x="13" y="1"/>
                    </a:cubicBezTo>
                    <a:cubicBezTo>
                      <a:pt x="13" y="3"/>
                      <a:pt x="12" y="1"/>
                      <a:pt x="12" y="2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1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1" y="0"/>
                      <a:pt x="11" y="3"/>
                      <a:pt x="11" y="2"/>
                    </a:cubicBezTo>
                    <a:cubicBezTo>
                      <a:pt x="11" y="3"/>
                      <a:pt x="10" y="3"/>
                      <a:pt x="11" y="5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5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1"/>
                      <a:pt x="9" y="3"/>
                      <a:pt x="9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3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6"/>
                      <a:pt x="3" y="1"/>
                      <a:pt x="3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5" y="7"/>
                      <a:pt x="4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2"/>
                      <a:pt x="2" y="7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7" name="Freeform 836"/>
              <p:cNvSpPr>
                <a:spLocks/>
              </p:cNvSpPr>
              <p:nvPr/>
            </p:nvSpPr>
            <p:spPr bwMode="auto">
              <a:xfrm>
                <a:off x="1870" y="3041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8" name="Freeform 837"/>
              <p:cNvSpPr>
                <a:spLocks/>
              </p:cNvSpPr>
              <p:nvPr/>
            </p:nvSpPr>
            <p:spPr bwMode="auto">
              <a:xfrm>
                <a:off x="1870" y="304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9" name="Freeform 838"/>
              <p:cNvSpPr>
                <a:spLocks/>
              </p:cNvSpPr>
              <p:nvPr/>
            </p:nvSpPr>
            <p:spPr bwMode="auto">
              <a:xfrm>
                <a:off x="1854" y="3047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0" name="Freeform 839"/>
              <p:cNvSpPr>
                <a:spLocks/>
              </p:cNvSpPr>
              <p:nvPr/>
            </p:nvSpPr>
            <p:spPr bwMode="auto">
              <a:xfrm>
                <a:off x="1854" y="304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1" name="Freeform 840"/>
              <p:cNvSpPr>
                <a:spLocks/>
              </p:cNvSpPr>
              <p:nvPr/>
            </p:nvSpPr>
            <p:spPr bwMode="auto">
              <a:xfrm>
                <a:off x="1829" y="3047"/>
                <a:ext cx="25" cy="21"/>
              </a:xfrm>
              <a:custGeom>
                <a:avLst/>
                <a:gdLst>
                  <a:gd name="T0" fmla="*/ 2 w 9"/>
                  <a:gd name="T1" fmla="*/ 4 h 8"/>
                  <a:gd name="T2" fmla="*/ 1 w 9"/>
                  <a:gd name="T3" fmla="*/ 5 h 8"/>
                  <a:gd name="T4" fmla="*/ 1 w 9"/>
                  <a:gd name="T5" fmla="*/ 4 h 8"/>
                  <a:gd name="T6" fmla="*/ 0 w 9"/>
                  <a:gd name="T7" fmla="*/ 7 h 8"/>
                  <a:gd name="T8" fmla="*/ 5 w 9"/>
                  <a:gd name="T9" fmla="*/ 5 h 8"/>
                  <a:gd name="T10" fmla="*/ 5 w 9"/>
                  <a:gd name="T11" fmla="*/ 6 h 8"/>
                  <a:gd name="T12" fmla="*/ 6 w 9"/>
                  <a:gd name="T13" fmla="*/ 4 h 8"/>
                  <a:gd name="T14" fmla="*/ 6 w 9"/>
                  <a:gd name="T15" fmla="*/ 6 h 8"/>
                  <a:gd name="T16" fmla="*/ 7 w 9"/>
                  <a:gd name="T17" fmla="*/ 5 h 8"/>
                  <a:gd name="T18" fmla="*/ 7 w 9"/>
                  <a:gd name="T19" fmla="*/ 4 h 8"/>
                  <a:gd name="T20" fmla="*/ 7 w 9"/>
                  <a:gd name="T21" fmla="*/ 5 h 8"/>
                  <a:gd name="T22" fmla="*/ 7 w 9"/>
                  <a:gd name="T23" fmla="*/ 4 h 8"/>
                  <a:gd name="T24" fmla="*/ 8 w 9"/>
                  <a:gd name="T25" fmla="*/ 4 h 8"/>
                  <a:gd name="T26" fmla="*/ 8 w 9"/>
                  <a:gd name="T27" fmla="*/ 5 h 8"/>
                  <a:gd name="T28" fmla="*/ 8 w 9"/>
                  <a:gd name="T29" fmla="*/ 4 h 8"/>
                  <a:gd name="T30" fmla="*/ 8 w 9"/>
                  <a:gd name="T31" fmla="*/ 5 h 8"/>
                  <a:gd name="T32" fmla="*/ 9 w 9"/>
                  <a:gd name="T33" fmla="*/ 3 h 8"/>
                  <a:gd name="T34" fmla="*/ 9 w 9"/>
                  <a:gd name="T35" fmla="*/ 2 h 8"/>
                  <a:gd name="T36" fmla="*/ 8 w 9"/>
                  <a:gd name="T37" fmla="*/ 3 h 8"/>
                  <a:gd name="T38" fmla="*/ 9 w 9"/>
                  <a:gd name="T39" fmla="*/ 3 h 8"/>
                  <a:gd name="T40" fmla="*/ 8 w 9"/>
                  <a:gd name="T41" fmla="*/ 4 h 8"/>
                  <a:gd name="T42" fmla="*/ 8 w 9"/>
                  <a:gd name="T43" fmla="*/ 2 h 8"/>
                  <a:gd name="T44" fmla="*/ 7 w 9"/>
                  <a:gd name="T45" fmla="*/ 1 h 8"/>
                  <a:gd name="T46" fmla="*/ 7 w 9"/>
                  <a:gd name="T47" fmla="*/ 1 h 8"/>
                  <a:gd name="T48" fmla="*/ 7 w 9"/>
                  <a:gd name="T49" fmla="*/ 1 h 8"/>
                  <a:gd name="T50" fmla="*/ 7 w 9"/>
                  <a:gd name="T51" fmla="*/ 2 h 8"/>
                  <a:gd name="T52" fmla="*/ 7 w 9"/>
                  <a:gd name="T53" fmla="*/ 4 h 8"/>
                  <a:gd name="T54" fmla="*/ 7 w 9"/>
                  <a:gd name="T55" fmla="*/ 4 h 8"/>
                  <a:gd name="T56" fmla="*/ 7 w 9"/>
                  <a:gd name="T57" fmla="*/ 2 h 8"/>
                  <a:gd name="T58" fmla="*/ 7 w 9"/>
                  <a:gd name="T59" fmla="*/ 3 h 8"/>
                  <a:gd name="T60" fmla="*/ 6 w 9"/>
                  <a:gd name="T61" fmla="*/ 1 h 8"/>
                  <a:gd name="T62" fmla="*/ 6 w 9"/>
                  <a:gd name="T63" fmla="*/ 3 h 8"/>
                  <a:gd name="T64" fmla="*/ 4 w 9"/>
                  <a:gd name="T65" fmla="*/ 4 h 8"/>
                  <a:gd name="T66" fmla="*/ 5 w 9"/>
                  <a:gd name="T67" fmla="*/ 2 h 8"/>
                  <a:gd name="T68" fmla="*/ 4 w 9"/>
                  <a:gd name="T69" fmla="*/ 4 h 8"/>
                  <a:gd name="T70" fmla="*/ 3 w 9"/>
                  <a:gd name="T71" fmla="*/ 3 h 8"/>
                  <a:gd name="T72" fmla="*/ 3 w 9"/>
                  <a:gd name="T73" fmla="*/ 4 h 8"/>
                  <a:gd name="T74" fmla="*/ 2 w 9"/>
                  <a:gd name="T75" fmla="*/ 4 h 8"/>
                  <a:gd name="T76" fmla="*/ 2 w 9"/>
                  <a:gd name="T77" fmla="*/ 4 h 8"/>
                  <a:gd name="T78" fmla="*/ 2 w 9"/>
                  <a:gd name="T79" fmla="*/ 6 h 8"/>
                  <a:gd name="T80" fmla="*/ 2 w 9"/>
                  <a:gd name="T8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8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2" y="6"/>
                      <a:pt x="3" y="7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6" y="8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3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7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1"/>
                      <a:pt x="9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6"/>
                      <a:pt x="8" y="2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0"/>
                      <a:pt x="8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3"/>
                      <a:pt x="7" y="5"/>
                      <a:pt x="7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5" y="2"/>
                      <a:pt x="4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2" name="Freeform 841"/>
              <p:cNvSpPr>
                <a:spLocks/>
              </p:cNvSpPr>
              <p:nvPr/>
            </p:nvSpPr>
            <p:spPr bwMode="auto">
              <a:xfrm>
                <a:off x="1829" y="3057"/>
                <a:ext cx="0" cy="9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3" name="Freeform 842"/>
              <p:cNvSpPr>
                <a:spLocks/>
              </p:cNvSpPr>
              <p:nvPr/>
            </p:nvSpPr>
            <p:spPr bwMode="auto">
              <a:xfrm>
                <a:off x="1816" y="3055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5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4 w 5"/>
                  <a:gd name="T15" fmla="*/ 2 h 6"/>
                  <a:gd name="T16" fmla="*/ 4 w 5"/>
                  <a:gd name="T17" fmla="*/ 3 h 6"/>
                  <a:gd name="T18" fmla="*/ 4 w 5"/>
                  <a:gd name="T19" fmla="*/ 2 h 6"/>
                  <a:gd name="T20" fmla="*/ 3 w 5"/>
                  <a:gd name="T21" fmla="*/ 4 h 6"/>
                  <a:gd name="T22" fmla="*/ 3 w 5"/>
                  <a:gd name="T23" fmla="*/ 2 h 6"/>
                  <a:gd name="T24" fmla="*/ 3 w 5"/>
                  <a:gd name="T25" fmla="*/ 1 h 6"/>
                  <a:gd name="T26" fmla="*/ 3 w 5"/>
                  <a:gd name="T27" fmla="*/ 2 h 6"/>
                  <a:gd name="T28" fmla="*/ 3 w 5"/>
                  <a:gd name="T29" fmla="*/ 3 h 6"/>
                  <a:gd name="T30" fmla="*/ 2 w 5"/>
                  <a:gd name="T31" fmla="*/ 1 h 6"/>
                  <a:gd name="T32" fmla="*/ 1 w 5"/>
                  <a:gd name="T33" fmla="*/ 2 h 6"/>
                  <a:gd name="T34" fmla="*/ 0 w 5"/>
                  <a:gd name="T35" fmla="*/ 4 h 6"/>
                  <a:gd name="T36" fmla="*/ 1 w 5"/>
                  <a:gd name="T37" fmla="*/ 3 h 6"/>
                  <a:gd name="T38" fmla="*/ 0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5"/>
                      <a:pt x="3" y="2"/>
                      <a:pt x="2" y="1"/>
                    </a:cubicBezTo>
                    <a:cubicBezTo>
                      <a:pt x="2" y="2"/>
                      <a:pt x="1" y="4"/>
                      <a:pt x="1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0" y="6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4" name="Freeform 843"/>
              <p:cNvSpPr>
                <a:spLocks/>
              </p:cNvSpPr>
              <p:nvPr/>
            </p:nvSpPr>
            <p:spPr bwMode="auto">
              <a:xfrm>
                <a:off x="1819" y="306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5" name="Freeform 844"/>
              <p:cNvSpPr>
                <a:spLocks/>
              </p:cNvSpPr>
              <p:nvPr/>
            </p:nvSpPr>
            <p:spPr bwMode="auto">
              <a:xfrm>
                <a:off x="1587" y="1760"/>
                <a:ext cx="193" cy="204"/>
              </a:xfrm>
              <a:custGeom>
                <a:avLst/>
                <a:gdLst>
                  <a:gd name="T0" fmla="*/ 34 w 71"/>
                  <a:gd name="T1" fmla="*/ 5 h 75"/>
                  <a:gd name="T2" fmla="*/ 38 w 71"/>
                  <a:gd name="T3" fmla="*/ 53 h 75"/>
                  <a:gd name="T4" fmla="*/ 43 w 71"/>
                  <a:gd name="T5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34" y="5"/>
                    </a:moveTo>
                    <a:cubicBezTo>
                      <a:pt x="0" y="7"/>
                      <a:pt x="9" y="75"/>
                      <a:pt x="38" y="53"/>
                    </a:cubicBezTo>
                    <a:cubicBezTo>
                      <a:pt x="48" y="44"/>
                      <a:pt x="71" y="0"/>
                      <a:pt x="43" y="1"/>
                    </a:cubicBezTo>
                  </a:path>
                </a:pathLst>
              </a:custGeom>
              <a:solidFill>
                <a:srgbClr val="FFF1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6" name="Freeform 845"/>
              <p:cNvSpPr>
                <a:spLocks/>
              </p:cNvSpPr>
              <p:nvPr/>
            </p:nvSpPr>
            <p:spPr bwMode="auto">
              <a:xfrm>
                <a:off x="1533" y="2600"/>
                <a:ext cx="207" cy="19"/>
              </a:xfrm>
              <a:custGeom>
                <a:avLst/>
                <a:gdLst>
                  <a:gd name="T0" fmla="*/ 59 w 76"/>
                  <a:gd name="T1" fmla="*/ 1 h 7"/>
                  <a:gd name="T2" fmla="*/ 54 w 76"/>
                  <a:gd name="T3" fmla="*/ 1 h 7"/>
                  <a:gd name="T4" fmla="*/ 34 w 76"/>
                  <a:gd name="T5" fmla="*/ 2 h 7"/>
                  <a:gd name="T6" fmla="*/ 1 w 76"/>
                  <a:gd name="T7" fmla="*/ 2 h 7"/>
                  <a:gd name="T8" fmla="*/ 0 w 76"/>
                  <a:gd name="T9" fmla="*/ 6 h 7"/>
                  <a:gd name="T10" fmla="*/ 34 w 76"/>
                  <a:gd name="T11" fmla="*/ 6 h 7"/>
                  <a:gd name="T12" fmla="*/ 54 w 76"/>
                  <a:gd name="T13" fmla="*/ 5 h 7"/>
                  <a:gd name="T14" fmla="*/ 58 w 76"/>
                  <a:gd name="T15" fmla="*/ 5 h 7"/>
                  <a:gd name="T16" fmla="*/ 76 w 76"/>
                  <a:gd name="T17" fmla="*/ 4 h 7"/>
                  <a:gd name="T18" fmla="*/ 75 w 76"/>
                  <a:gd name="T19" fmla="*/ 0 h 7"/>
                  <a:gd name="T20" fmla="*/ 59 w 76"/>
                  <a:gd name="T2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7">
                    <a:moveTo>
                      <a:pt x="59" y="1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48" y="1"/>
                      <a:pt x="41" y="2"/>
                      <a:pt x="34" y="2"/>
                    </a:cubicBezTo>
                    <a:cubicBezTo>
                      <a:pt x="22" y="3"/>
                      <a:pt x="10" y="4"/>
                      <a:pt x="1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7"/>
                      <a:pt x="22" y="6"/>
                      <a:pt x="34" y="6"/>
                    </a:cubicBezTo>
                    <a:cubicBezTo>
                      <a:pt x="41" y="5"/>
                      <a:pt x="48" y="5"/>
                      <a:pt x="54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64" y="5"/>
                      <a:pt x="72" y="5"/>
                      <a:pt x="76" y="4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1" y="2"/>
                      <a:pt x="64" y="2"/>
                      <a:pt x="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7" name="Freeform 846"/>
              <p:cNvSpPr>
                <a:spLocks/>
              </p:cNvSpPr>
              <p:nvPr/>
            </p:nvSpPr>
            <p:spPr bwMode="auto">
              <a:xfrm>
                <a:off x="1568" y="2970"/>
                <a:ext cx="6" cy="0"/>
              </a:xfrm>
              <a:custGeom>
                <a:avLst/>
                <a:gdLst>
                  <a:gd name="T0" fmla="*/ 3 w 6"/>
                  <a:gd name="T1" fmla="*/ 0 w 6"/>
                  <a:gd name="T2" fmla="*/ 6 w 6"/>
                  <a:gd name="T3" fmla="*/ 3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3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8" name="Freeform 847"/>
              <p:cNvSpPr>
                <a:spLocks/>
              </p:cNvSpPr>
              <p:nvPr/>
            </p:nvSpPr>
            <p:spPr bwMode="auto">
              <a:xfrm>
                <a:off x="1563" y="296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9" name="Freeform 848"/>
              <p:cNvSpPr>
                <a:spLocks/>
              </p:cNvSpPr>
              <p:nvPr/>
            </p:nvSpPr>
            <p:spPr bwMode="auto">
              <a:xfrm>
                <a:off x="1565" y="296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0" name="Freeform 849"/>
              <p:cNvSpPr>
                <a:spLocks/>
              </p:cNvSpPr>
              <p:nvPr/>
            </p:nvSpPr>
            <p:spPr bwMode="auto">
              <a:xfrm>
                <a:off x="1565" y="296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1" name="Freeform 850"/>
              <p:cNvSpPr>
                <a:spLocks/>
              </p:cNvSpPr>
              <p:nvPr/>
            </p:nvSpPr>
            <p:spPr bwMode="auto">
              <a:xfrm>
                <a:off x="1563" y="297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2" name="Freeform 851"/>
              <p:cNvSpPr>
                <a:spLocks/>
              </p:cNvSpPr>
              <p:nvPr/>
            </p:nvSpPr>
            <p:spPr bwMode="auto">
              <a:xfrm>
                <a:off x="1563" y="2962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1"/>
                      <a:pt x="0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3" name="Freeform 852"/>
              <p:cNvSpPr>
                <a:spLocks/>
              </p:cNvSpPr>
              <p:nvPr/>
            </p:nvSpPr>
            <p:spPr bwMode="auto">
              <a:xfrm>
                <a:off x="1563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4" name="Freeform 853"/>
              <p:cNvSpPr>
                <a:spLocks/>
              </p:cNvSpPr>
              <p:nvPr/>
            </p:nvSpPr>
            <p:spPr bwMode="auto">
              <a:xfrm>
                <a:off x="1565" y="296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5" name="Freeform 854"/>
              <p:cNvSpPr>
                <a:spLocks/>
              </p:cNvSpPr>
              <p:nvPr/>
            </p:nvSpPr>
            <p:spPr bwMode="auto">
              <a:xfrm>
                <a:off x="1560" y="2960"/>
                <a:ext cx="3" cy="13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1" y="2"/>
                      <a:pt x="0" y="5"/>
                      <a:pt x="1" y="3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6" name="Freeform 855"/>
              <p:cNvSpPr>
                <a:spLocks/>
              </p:cNvSpPr>
              <p:nvPr/>
            </p:nvSpPr>
            <p:spPr bwMode="auto">
              <a:xfrm>
                <a:off x="1563" y="29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7" name="Freeform 856"/>
              <p:cNvSpPr>
                <a:spLocks/>
              </p:cNvSpPr>
              <p:nvPr/>
            </p:nvSpPr>
            <p:spPr bwMode="auto">
              <a:xfrm>
                <a:off x="1557" y="2957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3 h 4"/>
                  <a:gd name="T6" fmla="*/ 2 w 3"/>
                  <a:gd name="T7" fmla="*/ 2 h 4"/>
                  <a:gd name="T8" fmla="*/ 0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8" name="Rectangle 857"/>
              <p:cNvSpPr>
                <a:spLocks noChangeArrowheads="1"/>
              </p:cNvSpPr>
              <p:nvPr/>
            </p:nvSpPr>
            <p:spPr bwMode="auto">
              <a:xfrm>
                <a:off x="1560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9" name="Freeform 858"/>
              <p:cNvSpPr>
                <a:spLocks/>
              </p:cNvSpPr>
              <p:nvPr/>
            </p:nvSpPr>
            <p:spPr bwMode="auto">
              <a:xfrm>
                <a:off x="1554" y="2960"/>
                <a:ext cx="9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0" name="Freeform 859"/>
              <p:cNvSpPr>
                <a:spLocks/>
              </p:cNvSpPr>
              <p:nvPr/>
            </p:nvSpPr>
            <p:spPr bwMode="auto">
              <a:xfrm>
                <a:off x="1554" y="296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1" name="Rectangle 860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2" name="Freeform 861"/>
              <p:cNvSpPr>
                <a:spLocks/>
              </p:cNvSpPr>
              <p:nvPr/>
            </p:nvSpPr>
            <p:spPr bwMode="auto">
              <a:xfrm>
                <a:off x="1554" y="296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3" name="Freeform 862"/>
              <p:cNvSpPr>
                <a:spLocks/>
              </p:cNvSpPr>
              <p:nvPr/>
            </p:nvSpPr>
            <p:spPr bwMode="auto">
              <a:xfrm>
                <a:off x="1552" y="2946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3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0 h 15"/>
                  <a:gd name="T54" fmla="*/ 2 w 10"/>
                  <a:gd name="T55" fmla="*/ 10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4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6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2 h 15"/>
                  <a:gd name="T90" fmla="*/ 9 w 10"/>
                  <a:gd name="T91" fmla="*/ 4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9" y="3"/>
                      <a:pt x="9" y="3"/>
                    </a:cubicBezTo>
                    <a:cubicBezTo>
                      <a:pt x="9" y="2"/>
                      <a:pt x="9" y="3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1" y="5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4" name="Rectangle 863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5" name="Freeform 864"/>
              <p:cNvSpPr>
                <a:spLocks/>
              </p:cNvSpPr>
              <p:nvPr/>
            </p:nvSpPr>
            <p:spPr bwMode="auto">
              <a:xfrm>
                <a:off x="1579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6" name="Rectangle 865"/>
              <p:cNvSpPr>
                <a:spLocks noChangeArrowheads="1"/>
              </p:cNvSpPr>
              <p:nvPr/>
            </p:nvSpPr>
            <p:spPr bwMode="auto">
              <a:xfrm>
                <a:off x="1568" y="294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7" name="Freeform 866"/>
              <p:cNvSpPr>
                <a:spLocks/>
              </p:cNvSpPr>
              <p:nvPr/>
            </p:nvSpPr>
            <p:spPr bwMode="auto">
              <a:xfrm>
                <a:off x="1574" y="296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8" name="Freeform 867"/>
              <p:cNvSpPr>
                <a:spLocks/>
              </p:cNvSpPr>
              <p:nvPr/>
            </p:nvSpPr>
            <p:spPr bwMode="auto">
              <a:xfrm>
                <a:off x="1571" y="296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9" name="Rectangle 868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0" name="Freeform 869"/>
              <p:cNvSpPr>
                <a:spLocks/>
              </p:cNvSpPr>
              <p:nvPr/>
            </p:nvSpPr>
            <p:spPr bwMode="auto">
              <a:xfrm>
                <a:off x="1563" y="2938"/>
                <a:ext cx="21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4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6 h 7"/>
                  <a:gd name="T36" fmla="*/ 4 w 8"/>
                  <a:gd name="T37" fmla="*/ 3 h 7"/>
                  <a:gd name="T38" fmla="*/ 5 w 8"/>
                  <a:gd name="T39" fmla="*/ 3 h 7"/>
                  <a:gd name="T40" fmla="*/ 5 w 8"/>
                  <a:gd name="T41" fmla="*/ 3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3 h 7"/>
                  <a:gd name="T60" fmla="*/ 3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4" y="2"/>
                      <a:pt x="7" y="6"/>
                      <a:pt x="6" y="6"/>
                    </a:cubicBezTo>
                    <a:cubicBezTo>
                      <a:pt x="6" y="4"/>
                      <a:pt x="5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2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3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1" name="Freeform 870"/>
              <p:cNvSpPr>
                <a:spLocks/>
              </p:cNvSpPr>
              <p:nvPr/>
            </p:nvSpPr>
            <p:spPr bwMode="auto">
              <a:xfrm>
                <a:off x="1576" y="295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2" name="Freeform 871"/>
              <p:cNvSpPr>
                <a:spLocks/>
              </p:cNvSpPr>
              <p:nvPr/>
            </p:nvSpPr>
            <p:spPr bwMode="auto">
              <a:xfrm>
                <a:off x="1560" y="2938"/>
                <a:ext cx="14" cy="27"/>
              </a:xfrm>
              <a:custGeom>
                <a:avLst/>
                <a:gdLst>
                  <a:gd name="T0" fmla="*/ 3 w 5"/>
                  <a:gd name="T1" fmla="*/ 4 h 10"/>
                  <a:gd name="T2" fmla="*/ 1 w 5"/>
                  <a:gd name="T3" fmla="*/ 3 h 10"/>
                  <a:gd name="T4" fmla="*/ 3 w 5"/>
                  <a:gd name="T5" fmla="*/ 5 h 10"/>
                  <a:gd name="T6" fmla="*/ 3 w 5"/>
                  <a:gd name="T7" fmla="*/ 6 h 10"/>
                  <a:gd name="T8" fmla="*/ 2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6 h 10"/>
                  <a:gd name="T16" fmla="*/ 2 w 5"/>
                  <a:gd name="T17" fmla="*/ 6 h 10"/>
                  <a:gd name="T18" fmla="*/ 1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6 h 10"/>
                  <a:gd name="T32" fmla="*/ 4 w 5"/>
                  <a:gd name="T33" fmla="*/ 7 h 10"/>
                  <a:gd name="T34" fmla="*/ 4 w 5"/>
                  <a:gd name="T35" fmla="*/ 5 h 10"/>
                  <a:gd name="T36" fmla="*/ 3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3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3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10"/>
                      <a:pt x="2" y="9"/>
                      <a:pt x="2" y="9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3" name="Rectangle 872"/>
              <p:cNvSpPr>
                <a:spLocks noChangeArrowheads="1"/>
              </p:cNvSpPr>
              <p:nvPr/>
            </p:nvSpPr>
            <p:spPr bwMode="auto">
              <a:xfrm>
                <a:off x="1568" y="2943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4" name="Freeform 873"/>
              <p:cNvSpPr>
                <a:spLocks/>
              </p:cNvSpPr>
              <p:nvPr/>
            </p:nvSpPr>
            <p:spPr bwMode="auto">
              <a:xfrm>
                <a:off x="1571" y="2951"/>
                <a:ext cx="3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5" name="Freeform 874"/>
              <p:cNvSpPr>
                <a:spLocks/>
              </p:cNvSpPr>
              <p:nvPr/>
            </p:nvSpPr>
            <p:spPr bwMode="auto">
              <a:xfrm>
                <a:off x="1560" y="294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6" name="Freeform 875"/>
              <p:cNvSpPr>
                <a:spLocks/>
              </p:cNvSpPr>
              <p:nvPr/>
            </p:nvSpPr>
            <p:spPr bwMode="auto">
              <a:xfrm>
                <a:off x="1560" y="295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7" name="Freeform 876"/>
              <p:cNvSpPr>
                <a:spLocks/>
              </p:cNvSpPr>
              <p:nvPr/>
            </p:nvSpPr>
            <p:spPr bwMode="auto">
              <a:xfrm>
                <a:off x="1546" y="2943"/>
                <a:ext cx="17" cy="22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2 w 6"/>
                  <a:gd name="T9" fmla="*/ 4 h 8"/>
                  <a:gd name="T10" fmla="*/ 2 w 6"/>
                  <a:gd name="T11" fmla="*/ 6 h 8"/>
                  <a:gd name="T12" fmla="*/ 2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4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0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3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4 h 8"/>
                  <a:gd name="T72" fmla="*/ 5 w 6"/>
                  <a:gd name="T73" fmla="*/ 7 h 8"/>
                  <a:gd name="T74" fmla="*/ 5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3 h 8"/>
                  <a:gd name="T82" fmla="*/ 2 w 6"/>
                  <a:gd name="T83" fmla="*/ 2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6"/>
                    </a:cubicBezTo>
                    <a:cubicBezTo>
                      <a:pt x="2" y="7"/>
                      <a:pt x="3" y="5"/>
                      <a:pt x="2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4" y="8"/>
                      <a:pt x="3" y="6"/>
                      <a:pt x="2" y="6"/>
                    </a:cubicBezTo>
                    <a:cubicBezTo>
                      <a:pt x="4" y="5"/>
                      <a:pt x="1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2" y="2"/>
                      <a:pt x="4" y="2"/>
                      <a:pt x="3" y="2"/>
                    </a:cubicBezTo>
                    <a:cubicBezTo>
                      <a:pt x="5" y="3"/>
                      <a:pt x="3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2" y="3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3"/>
                    </a:cubicBezTo>
                    <a:cubicBezTo>
                      <a:pt x="4" y="6"/>
                      <a:pt x="2" y="1"/>
                      <a:pt x="2" y="2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8" name="Freeform 877"/>
              <p:cNvSpPr>
                <a:spLocks/>
              </p:cNvSpPr>
              <p:nvPr/>
            </p:nvSpPr>
            <p:spPr bwMode="auto">
              <a:xfrm>
                <a:off x="1560" y="296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9" name="Freeform 878"/>
              <p:cNvSpPr>
                <a:spLocks/>
              </p:cNvSpPr>
              <p:nvPr/>
            </p:nvSpPr>
            <p:spPr bwMode="auto">
              <a:xfrm>
                <a:off x="1554" y="294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0" name="Rectangle 879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1" name="Freeform 880"/>
              <p:cNvSpPr>
                <a:spLocks/>
              </p:cNvSpPr>
              <p:nvPr/>
            </p:nvSpPr>
            <p:spPr bwMode="auto">
              <a:xfrm>
                <a:off x="1557" y="295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2" name="Freeform 881"/>
              <p:cNvSpPr>
                <a:spLocks/>
              </p:cNvSpPr>
              <p:nvPr/>
            </p:nvSpPr>
            <p:spPr bwMode="auto">
              <a:xfrm>
                <a:off x="1549" y="294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3" name="Freeform 882"/>
              <p:cNvSpPr>
                <a:spLocks/>
              </p:cNvSpPr>
              <p:nvPr/>
            </p:nvSpPr>
            <p:spPr bwMode="auto">
              <a:xfrm>
                <a:off x="1554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4" name="Freeform 883"/>
              <p:cNvSpPr>
                <a:spLocks/>
              </p:cNvSpPr>
              <p:nvPr/>
            </p:nvSpPr>
            <p:spPr bwMode="auto">
              <a:xfrm>
                <a:off x="1546" y="2932"/>
                <a:ext cx="33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6 h 19"/>
                  <a:gd name="T10" fmla="*/ 9 w 12"/>
                  <a:gd name="T11" fmla="*/ 12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2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10 h 19"/>
                  <a:gd name="T26" fmla="*/ 7 w 12"/>
                  <a:gd name="T27" fmla="*/ 8 h 19"/>
                  <a:gd name="T28" fmla="*/ 7 w 12"/>
                  <a:gd name="T29" fmla="*/ 7 h 19"/>
                  <a:gd name="T30" fmla="*/ 5 w 12"/>
                  <a:gd name="T31" fmla="*/ 7 h 19"/>
                  <a:gd name="T32" fmla="*/ 2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3 w 12"/>
                  <a:gd name="T43" fmla="*/ 4 h 19"/>
                  <a:gd name="T44" fmla="*/ 3 w 12"/>
                  <a:gd name="T45" fmla="*/ 3 h 19"/>
                  <a:gd name="T46" fmla="*/ 1 w 12"/>
                  <a:gd name="T47" fmla="*/ 6 h 19"/>
                  <a:gd name="T48" fmla="*/ 0 w 12"/>
                  <a:gd name="T49" fmla="*/ 7 h 19"/>
                  <a:gd name="T50" fmla="*/ 1 w 12"/>
                  <a:gd name="T51" fmla="*/ 7 h 19"/>
                  <a:gd name="T52" fmla="*/ 1 w 12"/>
                  <a:gd name="T53" fmla="*/ 8 h 19"/>
                  <a:gd name="T54" fmla="*/ 2 w 12"/>
                  <a:gd name="T55" fmla="*/ 9 h 19"/>
                  <a:gd name="T56" fmla="*/ 3 w 12"/>
                  <a:gd name="T57" fmla="*/ 9 h 19"/>
                  <a:gd name="T58" fmla="*/ 3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5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7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8 w 12"/>
                  <a:gd name="T81" fmla="*/ 12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5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4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11" y="13"/>
                      <a:pt x="8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4"/>
                      <a:pt x="10" y="13"/>
                      <a:pt x="12" y="13"/>
                    </a:cubicBezTo>
                    <a:cubicBezTo>
                      <a:pt x="8" y="14"/>
                      <a:pt x="12" y="11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4" y="11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7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2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4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6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5" name="Freeform 884"/>
              <p:cNvSpPr>
                <a:spLocks/>
              </p:cNvSpPr>
              <p:nvPr/>
            </p:nvSpPr>
            <p:spPr bwMode="auto">
              <a:xfrm>
                <a:off x="1563" y="29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6" name="Rectangle 885"/>
              <p:cNvSpPr>
                <a:spLocks noChangeArrowheads="1"/>
              </p:cNvSpPr>
              <p:nvPr/>
            </p:nvSpPr>
            <p:spPr bwMode="auto">
              <a:xfrm>
                <a:off x="1565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7" name="Freeform 886"/>
              <p:cNvSpPr>
                <a:spLocks/>
              </p:cNvSpPr>
              <p:nvPr/>
            </p:nvSpPr>
            <p:spPr bwMode="auto">
              <a:xfrm>
                <a:off x="1557" y="296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8" name="Rectangle 887"/>
              <p:cNvSpPr>
                <a:spLocks noChangeArrowheads="1"/>
              </p:cNvSpPr>
              <p:nvPr/>
            </p:nvSpPr>
            <p:spPr bwMode="auto">
              <a:xfrm>
                <a:off x="1557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9" name="Freeform 888"/>
              <p:cNvSpPr>
                <a:spLocks/>
              </p:cNvSpPr>
              <p:nvPr/>
            </p:nvSpPr>
            <p:spPr bwMode="auto">
              <a:xfrm>
                <a:off x="1522" y="2954"/>
                <a:ext cx="35" cy="30"/>
              </a:xfrm>
              <a:custGeom>
                <a:avLst/>
                <a:gdLst>
                  <a:gd name="T0" fmla="*/ 6 w 13"/>
                  <a:gd name="T1" fmla="*/ 3 h 11"/>
                  <a:gd name="T2" fmla="*/ 5 w 13"/>
                  <a:gd name="T3" fmla="*/ 2 h 11"/>
                  <a:gd name="T4" fmla="*/ 6 w 13"/>
                  <a:gd name="T5" fmla="*/ 2 h 11"/>
                  <a:gd name="T6" fmla="*/ 3 w 13"/>
                  <a:gd name="T7" fmla="*/ 0 h 11"/>
                  <a:gd name="T8" fmla="*/ 7 w 13"/>
                  <a:gd name="T9" fmla="*/ 8 h 11"/>
                  <a:gd name="T10" fmla="*/ 4 w 13"/>
                  <a:gd name="T11" fmla="*/ 7 h 11"/>
                  <a:gd name="T12" fmla="*/ 9 w 13"/>
                  <a:gd name="T13" fmla="*/ 8 h 11"/>
                  <a:gd name="T14" fmla="*/ 9 w 13"/>
                  <a:gd name="T15" fmla="*/ 10 h 11"/>
                  <a:gd name="T16" fmla="*/ 10 w 13"/>
                  <a:gd name="T17" fmla="*/ 9 h 11"/>
                  <a:gd name="T18" fmla="*/ 10 w 13"/>
                  <a:gd name="T19" fmla="*/ 8 h 11"/>
                  <a:gd name="T20" fmla="*/ 11 w 13"/>
                  <a:gd name="T21" fmla="*/ 9 h 11"/>
                  <a:gd name="T22" fmla="*/ 11 w 13"/>
                  <a:gd name="T23" fmla="*/ 8 h 11"/>
                  <a:gd name="T24" fmla="*/ 11 w 13"/>
                  <a:gd name="T25" fmla="*/ 8 h 11"/>
                  <a:gd name="T26" fmla="*/ 11 w 13"/>
                  <a:gd name="T27" fmla="*/ 9 h 11"/>
                  <a:gd name="T28" fmla="*/ 12 w 13"/>
                  <a:gd name="T29" fmla="*/ 8 h 11"/>
                  <a:gd name="T30" fmla="*/ 12 w 13"/>
                  <a:gd name="T31" fmla="*/ 9 h 11"/>
                  <a:gd name="T32" fmla="*/ 13 w 13"/>
                  <a:gd name="T33" fmla="*/ 7 h 11"/>
                  <a:gd name="T34" fmla="*/ 13 w 13"/>
                  <a:gd name="T35" fmla="*/ 6 h 11"/>
                  <a:gd name="T36" fmla="*/ 12 w 13"/>
                  <a:gd name="T37" fmla="*/ 7 h 11"/>
                  <a:gd name="T38" fmla="*/ 12 w 13"/>
                  <a:gd name="T39" fmla="*/ 7 h 11"/>
                  <a:gd name="T40" fmla="*/ 11 w 13"/>
                  <a:gd name="T41" fmla="*/ 8 h 11"/>
                  <a:gd name="T42" fmla="*/ 12 w 13"/>
                  <a:gd name="T43" fmla="*/ 6 h 11"/>
                  <a:gd name="T44" fmla="*/ 11 w 13"/>
                  <a:gd name="T45" fmla="*/ 5 h 11"/>
                  <a:gd name="T46" fmla="*/ 11 w 13"/>
                  <a:gd name="T47" fmla="*/ 4 h 11"/>
                  <a:gd name="T48" fmla="*/ 10 w 13"/>
                  <a:gd name="T49" fmla="*/ 5 h 11"/>
                  <a:gd name="T50" fmla="*/ 11 w 13"/>
                  <a:gd name="T51" fmla="*/ 6 h 11"/>
                  <a:gd name="T52" fmla="*/ 10 w 13"/>
                  <a:gd name="T53" fmla="*/ 8 h 11"/>
                  <a:gd name="T54" fmla="*/ 10 w 13"/>
                  <a:gd name="T55" fmla="*/ 8 h 11"/>
                  <a:gd name="T56" fmla="*/ 10 w 13"/>
                  <a:gd name="T57" fmla="*/ 6 h 11"/>
                  <a:gd name="T58" fmla="*/ 10 w 13"/>
                  <a:gd name="T59" fmla="*/ 7 h 11"/>
                  <a:gd name="T60" fmla="*/ 10 w 13"/>
                  <a:gd name="T61" fmla="*/ 5 h 11"/>
                  <a:gd name="T62" fmla="*/ 10 w 13"/>
                  <a:gd name="T63" fmla="*/ 7 h 11"/>
                  <a:gd name="T64" fmla="*/ 6 w 13"/>
                  <a:gd name="T65" fmla="*/ 5 h 11"/>
                  <a:gd name="T66" fmla="*/ 8 w 13"/>
                  <a:gd name="T67" fmla="*/ 6 h 11"/>
                  <a:gd name="T68" fmla="*/ 6 w 13"/>
                  <a:gd name="T69" fmla="*/ 5 h 11"/>
                  <a:gd name="T70" fmla="*/ 7 w 13"/>
                  <a:gd name="T71" fmla="*/ 4 h 11"/>
                  <a:gd name="T72" fmla="*/ 6 w 13"/>
                  <a:gd name="T73" fmla="*/ 4 h 11"/>
                  <a:gd name="T74" fmla="*/ 6 w 13"/>
                  <a:gd name="T75" fmla="*/ 3 h 11"/>
                  <a:gd name="T76" fmla="*/ 6 w 13"/>
                  <a:gd name="T77" fmla="*/ 3 h 11"/>
                  <a:gd name="T78" fmla="*/ 4 w 13"/>
                  <a:gd name="T79" fmla="*/ 3 h 11"/>
                  <a:gd name="T80" fmla="*/ 6 w 13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1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5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7"/>
                    </a:cubicBezTo>
                    <a:cubicBezTo>
                      <a:pt x="11" y="10"/>
                      <a:pt x="8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8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1" y="3"/>
                      <a:pt x="11" y="8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0" name="Freeform 889"/>
              <p:cNvSpPr>
                <a:spLocks/>
              </p:cNvSpPr>
              <p:nvPr/>
            </p:nvSpPr>
            <p:spPr bwMode="auto">
              <a:xfrm>
                <a:off x="1530" y="2951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1" name="Freeform 890"/>
              <p:cNvSpPr>
                <a:spLocks/>
              </p:cNvSpPr>
              <p:nvPr/>
            </p:nvSpPr>
            <p:spPr bwMode="auto">
              <a:xfrm>
                <a:off x="1530" y="2938"/>
                <a:ext cx="35" cy="19"/>
              </a:xfrm>
              <a:custGeom>
                <a:avLst/>
                <a:gdLst>
                  <a:gd name="T0" fmla="*/ 10 w 13"/>
                  <a:gd name="T1" fmla="*/ 4 h 7"/>
                  <a:gd name="T2" fmla="*/ 11 w 13"/>
                  <a:gd name="T3" fmla="*/ 4 h 7"/>
                  <a:gd name="T4" fmla="*/ 6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1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7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6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2" name="Rectangle 891"/>
              <p:cNvSpPr>
                <a:spLocks noChangeArrowheads="1"/>
              </p:cNvSpPr>
              <p:nvPr/>
            </p:nvSpPr>
            <p:spPr bwMode="auto">
              <a:xfrm>
                <a:off x="1560" y="294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3" name="Freeform 892"/>
              <p:cNvSpPr>
                <a:spLocks/>
              </p:cNvSpPr>
              <p:nvPr/>
            </p:nvSpPr>
            <p:spPr bwMode="auto">
              <a:xfrm>
                <a:off x="1614" y="307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4" name="Freeform 893"/>
              <p:cNvSpPr>
                <a:spLocks/>
              </p:cNvSpPr>
              <p:nvPr/>
            </p:nvSpPr>
            <p:spPr bwMode="auto">
              <a:xfrm>
                <a:off x="1606" y="3071"/>
                <a:ext cx="11" cy="14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0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2 w 4"/>
                  <a:gd name="T13" fmla="*/ 1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4"/>
                      <a:pt x="2" y="3"/>
                      <a:pt x="3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2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5" name="Freeform 894"/>
              <p:cNvSpPr>
                <a:spLocks/>
              </p:cNvSpPr>
              <p:nvPr/>
            </p:nvSpPr>
            <p:spPr bwMode="auto">
              <a:xfrm>
                <a:off x="1612" y="307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6" name="Freeform 895"/>
              <p:cNvSpPr>
                <a:spLocks/>
              </p:cNvSpPr>
              <p:nvPr/>
            </p:nvSpPr>
            <p:spPr bwMode="auto">
              <a:xfrm>
                <a:off x="1612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7" name="Freeform 896"/>
              <p:cNvSpPr>
                <a:spLocks/>
              </p:cNvSpPr>
              <p:nvPr/>
            </p:nvSpPr>
            <p:spPr bwMode="auto">
              <a:xfrm>
                <a:off x="1609" y="307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8" name="Freeform 897"/>
              <p:cNvSpPr>
                <a:spLocks/>
              </p:cNvSpPr>
              <p:nvPr/>
            </p:nvSpPr>
            <p:spPr bwMode="auto">
              <a:xfrm>
                <a:off x="1606" y="3074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9" name="Freeform 898"/>
              <p:cNvSpPr>
                <a:spLocks/>
              </p:cNvSpPr>
              <p:nvPr/>
            </p:nvSpPr>
            <p:spPr bwMode="auto">
              <a:xfrm>
                <a:off x="1609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0" name="Freeform 899"/>
              <p:cNvSpPr>
                <a:spLocks/>
              </p:cNvSpPr>
              <p:nvPr/>
            </p:nvSpPr>
            <p:spPr bwMode="auto">
              <a:xfrm>
                <a:off x="1609" y="307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1" name="Freeform 900"/>
              <p:cNvSpPr>
                <a:spLocks/>
              </p:cNvSpPr>
              <p:nvPr/>
            </p:nvSpPr>
            <p:spPr bwMode="auto">
              <a:xfrm>
                <a:off x="1606" y="3071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4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2" name="Freeform 901"/>
              <p:cNvSpPr>
                <a:spLocks/>
              </p:cNvSpPr>
              <p:nvPr/>
            </p:nvSpPr>
            <p:spPr bwMode="auto">
              <a:xfrm>
                <a:off x="1609" y="30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3" name="Freeform 902"/>
              <p:cNvSpPr>
                <a:spLocks/>
              </p:cNvSpPr>
              <p:nvPr/>
            </p:nvSpPr>
            <p:spPr bwMode="auto">
              <a:xfrm>
                <a:off x="1603" y="3066"/>
                <a:ext cx="6" cy="10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2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3 h 4"/>
                  <a:gd name="T12" fmla="*/ 1 w 2"/>
                  <a:gd name="T13" fmla="*/ 4 h 4"/>
                  <a:gd name="T14" fmla="*/ 2 w 2"/>
                  <a:gd name="T15" fmla="*/ 2 h 4"/>
                  <a:gd name="T16" fmla="*/ 2 w 2"/>
                  <a:gd name="T17" fmla="*/ 2 h 4"/>
                  <a:gd name="T18" fmla="*/ 2 w 2"/>
                  <a:gd name="T19" fmla="*/ 1 h 4"/>
                  <a:gd name="T20" fmla="*/ 2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4" name="Rectangle 903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5" name="Freeform 904"/>
              <p:cNvSpPr>
                <a:spLocks/>
              </p:cNvSpPr>
              <p:nvPr/>
            </p:nvSpPr>
            <p:spPr bwMode="auto">
              <a:xfrm>
                <a:off x="1601" y="3068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6" name="Freeform 905"/>
              <p:cNvSpPr>
                <a:spLocks/>
              </p:cNvSpPr>
              <p:nvPr/>
            </p:nvSpPr>
            <p:spPr bwMode="auto">
              <a:xfrm>
                <a:off x="1601" y="307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7" name="Rectangle 906"/>
              <p:cNvSpPr>
                <a:spLocks noChangeArrowheads="1"/>
              </p:cNvSpPr>
              <p:nvPr/>
            </p:nvSpPr>
            <p:spPr bwMode="auto">
              <a:xfrm>
                <a:off x="1609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8" name="Freeform 907"/>
              <p:cNvSpPr>
                <a:spLocks/>
              </p:cNvSpPr>
              <p:nvPr/>
            </p:nvSpPr>
            <p:spPr bwMode="auto">
              <a:xfrm>
                <a:off x="1601" y="307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9" name="Freeform 908"/>
              <p:cNvSpPr>
                <a:spLocks/>
              </p:cNvSpPr>
              <p:nvPr/>
            </p:nvSpPr>
            <p:spPr bwMode="auto">
              <a:xfrm>
                <a:off x="1598" y="3055"/>
                <a:ext cx="27" cy="41"/>
              </a:xfrm>
              <a:custGeom>
                <a:avLst/>
                <a:gdLst>
                  <a:gd name="T0" fmla="*/ 10 w 10"/>
                  <a:gd name="T1" fmla="*/ 5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7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2 w 10"/>
                  <a:gd name="T23" fmla="*/ 6 h 15"/>
                  <a:gd name="T24" fmla="*/ 1 w 10"/>
                  <a:gd name="T25" fmla="*/ 6 h 15"/>
                  <a:gd name="T26" fmla="*/ 2 w 10"/>
                  <a:gd name="T27" fmla="*/ 9 h 15"/>
                  <a:gd name="T28" fmla="*/ 0 w 10"/>
                  <a:gd name="T29" fmla="*/ 7 h 15"/>
                  <a:gd name="T30" fmla="*/ 3 w 10"/>
                  <a:gd name="T31" fmla="*/ 6 h 15"/>
                  <a:gd name="T32" fmla="*/ 2 w 10"/>
                  <a:gd name="T33" fmla="*/ 10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2 w 10"/>
                  <a:gd name="T57" fmla="*/ 10 h 15"/>
                  <a:gd name="T58" fmla="*/ 3 w 10"/>
                  <a:gd name="T59" fmla="*/ 9 h 15"/>
                  <a:gd name="T60" fmla="*/ 3 w 10"/>
                  <a:gd name="T61" fmla="*/ 6 h 15"/>
                  <a:gd name="T62" fmla="*/ 4 w 10"/>
                  <a:gd name="T63" fmla="*/ 7 h 15"/>
                  <a:gd name="T64" fmla="*/ 6 w 10"/>
                  <a:gd name="T65" fmla="*/ 7 h 15"/>
                  <a:gd name="T66" fmla="*/ 5 w 10"/>
                  <a:gd name="T67" fmla="*/ 5 h 15"/>
                  <a:gd name="T68" fmla="*/ 6 w 10"/>
                  <a:gd name="T69" fmla="*/ 5 h 15"/>
                  <a:gd name="T70" fmla="*/ 6 w 10"/>
                  <a:gd name="T71" fmla="*/ 5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4 h 15"/>
                  <a:gd name="T86" fmla="*/ 7 w 10"/>
                  <a:gd name="T87" fmla="*/ 3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6 h 15"/>
                  <a:gd name="T94" fmla="*/ 9 w 10"/>
                  <a:gd name="T95" fmla="*/ 3 h 15"/>
                  <a:gd name="T96" fmla="*/ 10 w 10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3" y="8"/>
                      <a:pt x="5" y="3"/>
                      <a:pt x="2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5"/>
                      <a:pt x="8" y="5"/>
                    </a:cubicBezTo>
                    <a:cubicBezTo>
                      <a:pt x="9" y="5"/>
                      <a:pt x="7" y="3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5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0" name="Rectangle 909"/>
              <p:cNvSpPr>
                <a:spLocks noChangeArrowheads="1"/>
              </p:cNvSpPr>
              <p:nvPr/>
            </p:nvSpPr>
            <p:spPr bwMode="auto">
              <a:xfrm>
                <a:off x="1625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1" name="Freeform 910"/>
              <p:cNvSpPr>
                <a:spLocks/>
              </p:cNvSpPr>
              <p:nvPr/>
            </p:nvSpPr>
            <p:spPr bwMode="auto">
              <a:xfrm>
                <a:off x="162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2" name="Rectangle 911"/>
              <p:cNvSpPr>
                <a:spLocks noChangeArrowheads="1"/>
              </p:cNvSpPr>
              <p:nvPr/>
            </p:nvSpPr>
            <p:spPr bwMode="auto">
              <a:xfrm>
                <a:off x="1614" y="30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3" name="Freeform 912"/>
              <p:cNvSpPr>
                <a:spLocks/>
              </p:cNvSpPr>
              <p:nvPr/>
            </p:nvSpPr>
            <p:spPr bwMode="auto">
              <a:xfrm>
                <a:off x="1620" y="306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4" name="Freeform 913"/>
              <p:cNvSpPr>
                <a:spLocks/>
              </p:cNvSpPr>
              <p:nvPr/>
            </p:nvSpPr>
            <p:spPr bwMode="auto">
              <a:xfrm>
                <a:off x="1617" y="307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5" name="Rectangle 914"/>
              <p:cNvSpPr>
                <a:spLocks noChangeArrowheads="1"/>
              </p:cNvSpPr>
              <p:nvPr/>
            </p:nvSpPr>
            <p:spPr bwMode="auto">
              <a:xfrm>
                <a:off x="1625" y="3068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6" name="Freeform 915"/>
              <p:cNvSpPr>
                <a:spLocks/>
              </p:cNvSpPr>
              <p:nvPr/>
            </p:nvSpPr>
            <p:spPr bwMode="auto">
              <a:xfrm>
                <a:off x="1606" y="3047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5 h 7"/>
                  <a:gd name="T8" fmla="*/ 6 w 9"/>
                  <a:gd name="T9" fmla="*/ 4 h 7"/>
                  <a:gd name="T10" fmla="*/ 7 w 9"/>
                  <a:gd name="T11" fmla="*/ 3 h 7"/>
                  <a:gd name="T12" fmla="*/ 7 w 9"/>
                  <a:gd name="T13" fmla="*/ 6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4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6 h 7"/>
                  <a:gd name="T26" fmla="*/ 7 w 9"/>
                  <a:gd name="T27" fmla="*/ 7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6 h 7"/>
                  <a:gd name="T36" fmla="*/ 5 w 9"/>
                  <a:gd name="T37" fmla="*/ 3 h 7"/>
                  <a:gd name="T38" fmla="*/ 6 w 9"/>
                  <a:gd name="T39" fmla="*/ 3 h 7"/>
                  <a:gd name="T40" fmla="*/ 6 w 9"/>
                  <a:gd name="T41" fmla="*/ 3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3 h 7"/>
                  <a:gd name="T50" fmla="*/ 4 w 9"/>
                  <a:gd name="T51" fmla="*/ 1 h 7"/>
                  <a:gd name="T52" fmla="*/ 3 w 9"/>
                  <a:gd name="T53" fmla="*/ 2 h 7"/>
                  <a:gd name="T54" fmla="*/ 3 w 9"/>
                  <a:gd name="T55" fmla="*/ 2 h 7"/>
                  <a:gd name="T56" fmla="*/ 3 w 9"/>
                  <a:gd name="T57" fmla="*/ 3 h 7"/>
                  <a:gd name="T58" fmla="*/ 4 w 9"/>
                  <a:gd name="T59" fmla="*/ 3 h 7"/>
                  <a:gd name="T60" fmla="*/ 4 w 9"/>
                  <a:gd name="T61" fmla="*/ 4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4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5" y="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9" y="2"/>
                      <a:pt x="6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5" y="3"/>
                      <a:pt x="8" y="7"/>
                      <a:pt x="7" y="6"/>
                    </a:cubicBezTo>
                    <a:cubicBezTo>
                      <a:pt x="7" y="4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4"/>
                      <a:pt x="5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7" y="6"/>
                      <a:pt x="7" y="7"/>
                      <a:pt x="7" y="6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4" y="2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7" name="Freeform 916"/>
              <p:cNvSpPr>
                <a:spLocks/>
              </p:cNvSpPr>
              <p:nvPr/>
            </p:nvSpPr>
            <p:spPr bwMode="auto">
              <a:xfrm>
                <a:off x="1623" y="30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8" name="Freeform 917"/>
              <p:cNvSpPr>
                <a:spLocks/>
              </p:cNvSpPr>
              <p:nvPr/>
            </p:nvSpPr>
            <p:spPr bwMode="auto">
              <a:xfrm>
                <a:off x="1606" y="3047"/>
                <a:ext cx="14" cy="27"/>
              </a:xfrm>
              <a:custGeom>
                <a:avLst/>
                <a:gdLst>
                  <a:gd name="T0" fmla="*/ 2 w 5"/>
                  <a:gd name="T1" fmla="*/ 4 h 10"/>
                  <a:gd name="T2" fmla="*/ 1 w 5"/>
                  <a:gd name="T3" fmla="*/ 3 h 10"/>
                  <a:gd name="T4" fmla="*/ 3 w 5"/>
                  <a:gd name="T5" fmla="*/ 6 h 10"/>
                  <a:gd name="T6" fmla="*/ 3 w 5"/>
                  <a:gd name="T7" fmla="*/ 6 h 10"/>
                  <a:gd name="T8" fmla="*/ 1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7 h 10"/>
                  <a:gd name="T16" fmla="*/ 2 w 5"/>
                  <a:gd name="T17" fmla="*/ 6 h 10"/>
                  <a:gd name="T18" fmla="*/ 0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7 h 10"/>
                  <a:gd name="T32" fmla="*/ 4 w 5"/>
                  <a:gd name="T33" fmla="*/ 7 h 10"/>
                  <a:gd name="T34" fmla="*/ 4 w 5"/>
                  <a:gd name="T35" fmla="*/ 6 h 10"/>
                  <a:gd name="T36" fmla="*/ 2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2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2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2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9" name="Freeform 918"/>
              <p:cNvSpPr>
                <a:spLocks/>
              </p:cNvSpPr>
              <p:nvPr/>
            </p:nvSpPr>
            <p:spPr bwMode="auto">
              <a:xfrm>
                <a:off x="1614" y="305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0" name="Freeform 919"/>
              <p:cNvSpPr>
                <a:spLocks/>
              </p:cNvSpPr>
              <p:nvPr/>
            </p:nvSpPr>
            <p:spPr bwMode="auto">
              <a:xfrm>
                <a:off x="1617" y="306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1" name="Freeform 920"/>
              <p:cNvSpPr>
                <a:spLocks/>
              </p:cNvSpPr>
              <p:nvPr/>
            </p:nvSpPr>
            <p:spPr bwMode="auto">
              <a:xfrm>
                <a:off x="1606" y="305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2" name="Freeform 921"/>
              <p:cNvSpPr>
                <a:spLocks/>
              </p:cNvSpPr>
              <p:nvPr/>
            </p:nvSpPr>
            <p:spPr bwMode="auto">
              <a:xfrm>
                <a:off x="1606" y="3063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3" name="Freeform 922"/>
              <p:cNvSpPr>
                <a:spLocks/>
              </p:cNvSpPr>
              <p:nvPr/>
            </p:nvSpPr>
            <p:spPr bwMode="auto">
              <a:xfrm>
                <a:off x="1590" y="3052"/>
                <a:ext cx="16" cy="22"/>
              </a:xfrm>
              <a:custGeom>
                <a:avLst/>
                <a:gdLst>
                  <a:gd name="T0" fmla="*/ 4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3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7 h 8"/>
                  <a:gd name="T14" fmla="*/ 6 w 6"/>
                  <a:gd name="T15" fmla="*/ 8 h 8"/>
                  <a:gd name="T16" fmla="*/ 3 w 6"/>
                  <a:gd name="T17" fmla="*/ 6 h 8"/>
                  <a:gd name="T18" fmla="*/ 4 w 6"/>
                  <a:gd name="T19" fmla="*/ 5 h 8"/>
                  <a:gd name="T20" fmla="*/ 4 w 6"/>
                  <a:gd name="T21" fmla="*/ 5 h 8"/>
                  <a:gd name="T22" fmla="*/ 4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6 w 6"/>
                  <a:gd name="T33" fmla="*/ 3 h 8"/>
                  <a:gd name="T34" fmla="*/ 2 w 6"/>
                  <a:gd name="T35" fmla="*/ 3 h 8"/>
                  <a:gd name="T36" fmla="*/ 3 w 6"/>
                  <a:gd name="T37" fmla="*/ 2 h 8"/>
                  <a:gd name="T38" fmla="*/ 5 w 6"/>
                  <a:gd name="T39" fmla="*/ 3 h 8"/>
                  <a:gd name="T40" fmla="*/ 4 w 6"/>
                  <a:gd name="T41" fmla="*/ 2 h 8"/>
                  <a:gd name="T42" fmla="*/ 6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1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1 w 6"/>
                  <a:gd name="T59" fmla="*/ 4 h 8"/>
                  <a:gd name="T60" fmla="*/ 3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4 w 6"/>
                  <a:gd name="T67" fmla="*/ 7 h 8"/>
                  <a:gd name="T68" fmla="*/ 5 w 6"/>
                  <a:gd name="T69" fmla="*/ 6 h 8"/>
                  <a:gd name="T70" fmla="*/ 5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6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4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4" y="5"/>
                    </a:moveTo>
                    <a:cubicBezTo>
                      <a:pt x="4" y="5"/>
                      <a:pt x="4" y="6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4" y="4"/>
                      <a:pt x="3" y="6"/>
                    </a:cubicBezTo>
                    <a:cubicBezTo>
                      <a:pt x="2" y="8"/>
                      <a:pt x="4" y="5"/>
                      <a:pt x="3" y="7"/>
                    </a:cubicBezTo>
                    <a:cubicBezTo>
                      <a:pt x="5" y="6"/>
                      <a:pt x="6" y="6"/>
                      <a:pt x="6" y="8"/>
                    </a:cubicBezTo>
                    <a:cubicBezTo>
                      <a:pt x="5" y="8"/>
                      <a:pt x="4" y="7"/>
                      <a:pt x="3" y="6"/>
                    </a:cubicBezTo>
                    <a:cubicBezTo>
                      <a:pt x="4" y="5"/>
                      <a:pt x="2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4"/>
                      <a:pt x="3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3"/>
                      <a:pt x="5" y="3"/>
                      <a:pt x="2" y="3"/>
                    </a:cubicBezTo>
                    <a:cubicBezTo>
                      <a:pt x="6" y="3"/>
                      <a:pt x="1" y="2"/>
                      <a:pt x="3" y="2"/>
                    </a:cubicBezTo>
                    <a:cubicBezTo>
                      <a:pt x="4" y="2"/>
                      <a:pt x="3" y="3"/>
                      <a:pt x="5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3" y="3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7"/>
                      <a:pt x="6" y="8"/>
                    </a:cubicBezTo>
                    <a:cubicBezTo>
                      <a:pt x="6" y="7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3" y="2"/>
                      <a:pt x="3" y="3"/>
                    </a:cubicBezTo>
                    <a:cubicBezTo>
                      <a:pt x="3" y="4"/>
                      <a:pt x="3" y="4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4" name="Freeform 923"/>
              <p:cNvSpPr>
                <a:spLocks/>
              </p:cNvSpPr>
              <p:nvPr/>
            </p:nvSpPr>
            <p:spPr bwMode="auto">
              <a:xfrm>
                <a:off x="1606" y="30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5" name="Freeform 924"/>
              <p:cNvSpPr>
                <a:spLocks/>
              </p:cNvSpPr>
              <p:nvPr/>
            </p:nvSpPr>
            <p:spPr bwMode="auto">
              <a:xfrm>
                <a:off x="1601" y="30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6" name="Rectangle 925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7" name="Rectangle 926"/>
              <p:cNvSpPr>
                <a:spLocks noChangeArrowheads="1"/>
              </p:cNvSpPr>
              <p:nvPr/>
            </p:nvSpPr>
            <p:spPr bwMode="auto">
              <a:xfrm>
                <a:off x="1603" y="306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8" name="Freeform 927"/>
              <p:cNvSpPr>
                <a:spLocks/>
              </p:cNvSpPr>
              <p:nvPr/>
            </p:nvSpPr>
            <p:spPr bwMode="auto">
              <a:xfrm>
                <a:off x="1595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9" name="Freeform 928"/>
              <p:cNvSpPr>
                <a:spLocks/>
              </p:cNvSpPr>
              <p:nvPr/>
            </p:nvSpPr>
            <p:spPr bwMode="auto">
              <a:xfrm>
                <a:off x="1598" y="30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0" name="Freeform 929"/>
              <p:cNvSpPr>
                <a:spLocks/>
              </p:cNvSpPr>
              <p:nvPr/>
            </p:nvSpPr>
            <p:spPr bwMode="auto">
              <a:xfrm>
                <a:off x="1593" y="3041"/>
                <a:ext cx="32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6 h 20"/>
                  <a:gd name="T8" fmla="*/ 8 w 12"/>
                  <a:gd name="T9" fmla="*/ 16 h 20"/>
                  <a:gd name="T10" fmla="*/ 8 w 12"/>
                  <a:gd name="T11" fmla="*/ 12 h 20"/>
                  <a:gd name="T12" fmla="*/ 10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0 h 20"/>
                  <a:gd name="T22" fmla="*/ 4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7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3 w 12"/>
                  <a:gd name="T57" fmla="*/ 9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4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8 w 12"/>
                  <a:gd name="T75" fmla="*/ 13 h 20"/>
                  <a:gd name="T76" fmla="*/ 8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7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5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5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8" y="16"/>
                    </a:cubicBezTo>
                    <a:cubicBezTo>
                      <a:pt x="8" y="16"/>
                      <a:pt x="7" y="16"/>
                      <a:pt x="9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1"/>
                      <a:pt x="7" y="11"/>
                      <a:pt x="6" y="11"/>
                    </a:cubicBezTo>
                    <a:cubicBezTo>
                      <a:pt x="6" y="11"/>
                      <a:pt x="4" y="11"/>
                      <a:pt x="4" y="11"/>
                    </a:cubicBezTo>
                    <a:cubicBezTo>
                      <a:pt x="6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5" y="6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6"/>
                      <a:pt x="2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7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7" y="11"/>
                      <a:pt x="7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1" name="Freeform 930"/>
              <p:cNvSpPr>
                <a:spLocks/>
              </p:cNvSpPr>
              <p:nvPr/>
            </p:nvSpPr>
            <p:spPr bwMode="auto">
              <a:xfrm>
                <a:off x="1606" y="3076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2" name="Freeform 931"/>
              <p:cNvSpPr>
                <a:spLocks/>
              </p:cNvSpPr>
              <p:nvPr/>
            </p:nvSpPr>
            <p:spPr bwMode="auto">
              <a:xfrm>
                <a:off x="1609" y="307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3" name="Freeform 932"/>
              <p:cNvSpPr>
                <a:spLocks/>
              </p:cNvSpPr>
              <p:nvPr/>
            </p:nvSpPr>
            <p:spPr bwMode="auto">
              <a:xfrm>
                <a:off x="1603" y="307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4" name="Freeform 933"/>
              <p:cNvSpPr>
                <a:spLocks/>
              </p:cNvSpPr>
              <p:nvPr/>
            </p:nvSpPr>
            <p:spPr bwMode="auto">
              <a:xfrm>
                <a:off x="1603" y="307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5" name="Freeform 934"/>
              <p:cNvSpPr>
                <a:spLocks/>
              </p:cNvSpPr>
              <p:nvPr/>
            </p:nvSpPr>
            <p:spPr bwMode="auto">
              <a:xfrm>
                <a:off x="1568" y="3066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4 w 13"/>
                  <a:gd name="T3" fmla="*/ 2 h 10"/>
                  <a:gd name="T4" fmla="*/ 6 w 13"/>
                  <a:gd name="T5" fmla="*/ 1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7 h 10"/>
                  <a:gd name="T14" fmla="*/ 9 w 13"/>
                  <a:gd name="T15" fmla="*/ 9 h 10"/>
                  <a:gd name="T16" fmla="*/ 10 w 13"/>
                  <a:gd name="T17" fmla="*/ 8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7 h 10"/>
                  <a:gd name="T26" fmla="*/ 11 w 13"/>
                  <a:gd name="T27" fmla="*/ 8 h 10"/>
                  <a:gd name="T28" fmla="*/ 11 w 13"/>
                  <a:gd name="T29" fmla="*/ 7 h 10"/>
                  <a:gd name="T30" fmla="*/ 11 w 13"/>
                  <a:gd name="T31" fmla="*/ 8 h 10"/>
                  <a:gd name="T32" fmla="*/ 13 w 13"/>
                  <a:gd name="T33" fmla="*/ 6 h 10"/>
                  <a:gd name="T34" fmla="*/ 13 w 13"/>
                  <a:gd name="T35" fmla="*/ 5 h 10"/>
                  <a:gd name="T36" fmla="*/ 12 w 13"/>
                  <a:gd name="T37" fmla="*/ 6 h 10"/>
                  <a:gd name="T38" fmla="*/ 12 w 13"/>
                  <a:gd name="T39" fmla="*/ 6 h 10"/>
                  <a:gd name="T40" fmla="*/ 11 w 13"/>
                  <a:gd name="T41" fmla="*/ 7 h 10"/>
                  <a:gd name="T42" fmla="*/ 11 w 13"/>
                  <a:gd name="T43" fmla="*/ 5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4 h 10"/>
                  <a:gd name="T50" fmla="*/ 10 w 13"/>
                  <a:gd name="T51" fmla="*/ 5 h 10"/>
                  <a:gd name="T52" fmla="*/ 10 w 13"/>
                  <a:gd name="T53" fmla="*/ 7 h 10"/>
                  <a:gd name="T54" fmla="*/ 10 w 13"/>
                  <a:gd name="T55" fmla="*/ 7 h 10"/>
                  <a:gd name="T56" fmla="*/ 10 w 13"/>
                  <a:gd name="T57" fmla="*/ 6 h 10"/>
                  <a:gd name="T58" fmla="*/ 10 w 13"/>
                  <a:gd name="T59" fmla="*/ 6 h 10"/>
                  <a:gd name="T60" fmla="*/ 9 w 13"/>
                  <a:gd name="T61" fmla="*/ 4 h 10"/>
                  <a:gd name="T62" fmla="*/ 9 w 13"/>
                  <a:gd name="T63" fmla="*/ 6 h 10"/>
                  <a:gd name="T64" fmla="*/ 6 w 13"/>
                  <a:gd name="T65" fmla="*/ 5 h 10"/>
                  <a:gd name="T66" fmla="*/ 8 w 13"/>
                  <a:gd name="T67" fmla="*/ 5 h 10"/>
                  <a:gd name="T68" fmla="*/ 6 w 13"/>
                  <a:gd name="T69" fmla="*/ 5 h 10"/>
                  <a:gd name="T70" fmla="*/ 7 w 13"/>
                  <a:gd name="T71" fmla="*/ 3 h 10"/>
                  <a:gd name="T72" fmla="*/ 6 w 13"/>
                  <a:gd name="T73" fmla="*/ 4 h 10"/>
                  <a:gd name="T74" fmla="*/ 6 w 13"/>
                  <a:gd name="T75" fmla="*/ 2 h 10"/>
                  <a:gd name="T76" fmla="*/ 6 w 13"/>
                  <a:gd name="T77" fmla="*/ 2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1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1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3" y="6"/>
                    </a:cubicBezTo>
                    <a:cubicBezTo>
                      <a:pt x="13" y="6"/>
                      <a:pt x="12" y="5"/>
                      <a:pt x="13" y="5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9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4"/>
                      <a:pt x="9" y="7"/>
                      <a:pt x="6" y="5"/>
                    </a:cubicBezTo>
                    <a:cubicBezTo>
                      <a:pt x="7" y="3"/>
                      <a:pt x="7" y="5"/>
                      <a:pt x="8" y="5"/>
                    </a:cubicBezTo>
                    <a:cubicBezTo>
                      <a:pt x="8" y="5"/>
                      <a:pt x="7" y="4"/>
                      <a:pt x="6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6" name="Freeform 935"/>
              <p:cNvSpPr>
                <a:spLocks/>
              </p:cNvSpPr>
              <p:nvPr/>
            </p:nvSpPr>
            <p:spPr bwMode="auto">
              <a:xfrm>
                <a:off x="1576" y="3063"/>
                <a:ext cx="6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7" name="Freeform 936"/>
              <p:cNvSpPr>
                <a:spLocks/>
              </p:cNvSpPr>
              <p:nvPr/>
            </p:nvSpPr>
            <p:spPr bwMode="auto">
              <a:xfrm>
                <a:off x="1574" y="3047"/>
                <a:ext cx="38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3 w 14"/>
                  <a:gd name="T11" fmla="*/ 6 h 7"/>
                  <a:gd name="T12" fmla="*/ 2 w 14"/>
                  <a:gd name="T13" fmla="*/ 5 h 7"/>
                  <a:gd name="T14" fmla="*/ 3 w 14"/>
                  <a:gd name="T15" fmla="*/ 5 h 7"/>
                  <a:gd name="T16" fmla="*/ 3 w 14"/>
                  <a:gd name="T17" fmla="*/ 5 h 7"/>
                  <a:gd name="T18" fmla="*/ 4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6 h 7"/>
                  <a:gd name="T26" fmla="*/ 9 w 14"/>
                  <a:gd name="T27" fmla="*/ 5 h 7"/>
                  <a:gd name="T28" fmla="*/ 10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4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2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9" y="4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3"/>
                      <a:pt x="9" y="5"/>
                      <a:pt x="8" y="6"/>
                    </a:cubicBezTo>
                    <a:cubicBezTo>
                      <a:pt x="10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4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8" name="Freeform 937"/>
              <p:cNvSpPr>
                <a:spLocks/>
              </p:cNvSpPr>
              <p:nvPr/>
            </p:nvSpPr>
            <p:spPr bwMode="auto">
              <a:xfrm>
                <a:off x="1603" y="305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9" name="Freeform 938"/>
              <p:cNvSpPr>
                <a:spLocks/>
              </p:cNvSpPr>
              <p:nvPr/>
            </p:nvSpPr>
            <p:spPr bwMode="auto">
              <a:xfrm>
                <a:off x="1854" y="260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0" name="Freeform 939"/>
              <p:cNvSpPr>
                <a:spLocks/>
              </p:cNvSpPr>
              <p:nvPr/>
            </p:nvSpPr>
            <p:spPr bwMode="auto">
              <a:xfrm>
                <a:off x="1846" y="2595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4 h 5"/>
                  <a:gd name="T10" fmla="*/ 1 w 3"/>
                  <a:gd name="T11" fmla="*/ 3 h 5"/>
                  <a:gd name="T12" fmla="*/ 1 w 3"/>
                  <a:gd name="T13" fmla="*/ 2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4"/>
                      <a:pt x="1" y="4"/>
                      <a:pt x="3" y="5"/>
                    </a:cubicBezTo>
                    <a:cubicBezTo>
                      <a:pt x="3" y="5"/>
                      <a:pt x="2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1" name="Freeform 940"/>
              <p:cNvSpPr>
                <a:spLocks/>
              </p:cNvSpPr>
              <p:nvPr/>
            </p:nvSpPr>
            <p:spPr bwMode="auto">
              <a:xfrm>
                <a:off x="1849" y="260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2" name="Freeform 941"/>
              <p:cNvSpPr>
                <a:spLocks/>
              </p:cNvSpPr>
              <p:nvPr/>
            </p:nvSpPr>
            <p:spPr bwMode="auto">
              <a:xfrm>
                <a:off x="1849" y="2603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3" name="Freeform 942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4" name="Freeform 943"/>
              <p:cNvSpPr>
                <a:spLocks/>
              </p:cNvSpPr>
              <p:nvPr/>
            </p:nvSpPr>
            <p:spPr bwMode="auto">
              <a:xfrm>
                <a:off x="1846" y="259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5" name="Freeform 944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6" name="Freeform 945"/>
              <p:cNvSpPr>
                <a:spLocks/>
              </p:cNvSpPr>
              <p:nvPr/>
            </p:nvSpPr>
            <p:spPr bwMode="auto">
              <a:xfrm>
                <a:off x="1849" y="260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7" name="Freeform 946"/>
              <p:cNvSpPr>
                <a:spLocks/>
              </p:cNvSpPr>
              <p:nvPr/>
            </p:nvSpPr>
            <p:spPr bwMode="auto">
              <a:xfrm>
                <a:off x="1843" y="259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1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2"/>
                      <a:pt x="0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8" name="Freeform 947"/>
              <p:cNvSpPr>
                <a:spLocks/>
              </p:cNvSpPr>
              <p:nvPr/>
            </p:nvSpPr>
            <p:spPr bwMode="auto">
              <a:xfrm>
                <a:off x="1849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9" name="Freeform 948"/>
              <p:cNvSpPr>
                <a:spLocks/>
              </p:cNvSpPr>
              <p:nvPr/>
            </p:nvSpPr>
            <p:spPr bwMode="auto">
              <a:xfrm>
                <a:off x="1840" y="2592"/>
                <a:ext cx="9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2 h 4"/>
                  <a:gd name="T6" fmla="*/ 2 w 3"/>
                  <a:gd name="T7" fmla="*/ 2 h 4"/>
                  <a:gd name="T8" fmla="*/ 0 w 3"/>
                  <a:gd name="T9" fmla="*/ 3 h 4"/>
                  <a:gd name="T10" fmla="*/ 2 w 3"/>
                  <a:gd name="T11" fmla="*/ 2 h 4"/>
                  <a:gd name="T12" fmla="*/ 1 w 3"/>
                  <a:gd name="T13" fmla="*/ 3 h 4"/>
                  <a:gd name="T14" fmla="*/ 2 w 3"/>
                  <a:gd name="T15" fmla="*/ 1 h 4"/>
                  <a:gd name="T16" fmla="*/ 2 w 3"/>
                  <a:gd name="T17" fmla="*/ 1 h 4"/>
                  <a:gd name="T18" fmla="*/ 3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0" name="Rectangle 949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1" name="Freeform 950"/>
              <p:cNvSpPr>
                <a:spLocks/>
              </p:cNvSpPr>
              <p:nvPr/>
            </p:nvSpPr>
            <p:spPr bwMode="auto">
              <a:xfrm>
                <a:off x="1838" y="2595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0 h 2"/>
                  <a:gd name="T18" fmla="*/ 2 w 3"/>
                  <a:gd name="T19" fmla="*/ 1 h 2"/>
                  <a:gd name="T20" fmla="*/ 1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2" name="Freeform 951"/>
              <p:cNvSpPr>
                <a:spLocks/>
              </p:cNvSpPr>
              <p:nvPr/>
            </p:nvSpPr>
            <p:spPr bwMode="auto">
              <a:xfrm>
                <a:off x="1838" y="260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3" name="Rectangle 952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4" name="Freeform 953"/>
              <p:cNvSpPr>
                <a:spLocks/>
              </p:cNvSpPr>
              <p:nvPr/>
            </p:nvSpPr>
            <p:spPr bwMode="auto">
              <a:xfrm>
                <a:off x="1838" y="259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5" name="Freeform 954"/>
              <p:cNvSpPr>
                <a:spLocks/>
              </p:cNvSpPr>
              <p:nvPr/>
            </p:nvSpPr>
            <p:spPr bwMode="auto">
              <a:xfrm>
                <a:off x="1835" y="2581"/>
                <a:ext cx="27" cy="38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8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3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1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5 w 10"/>
                  <a:gd name="T35" fmla="*/ 6 h 14"/>
                  <a:gd name="T36" fmla="*/ 5 w 10"/>
                  <a:gd name="T37" fmla="*/ 6 h 14"/>
                  <a:gd name="T38" fmla="*/ 5 w 10"/>
                  <a:gd name="T39" fmla="*/ 6 h 14"/>
                  <a:gd name="T40" fmla="*/ 5 w 10"/>
                  <a:gd name="T41" fmla="*/ 6 h 14"/>
                  <a:gd name="T42" fmla="*/ 5 w 10"/>
                  <a:gd name="T43" fmla="*/ 6 h 14"/>
                  <a:gd name="T44" fmla="*/ 5 w 10"/>
                  <a:gd name="T45" fmla="*/ 6 h 14"/>
                  <a:gd name="T46" fmla="*/ 5 w 10"/>
                  <a:gd name="T47" fmla="*/ 6 h 14"/>
                  <a:gd name="T48" fmla="*/ 5 w 10"/>
                  <a:gd name="T49" fmla="*/ 6 h 14"/>
                  <a:gd name="T50" fmla="*/ 5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3 w 10"/>
                  <a:gd name="T57" fmla="*/ 10 h 14"/>
                  <a:gd name="T58" fmla="*/ 3 w 10"/>
                  <a:gd name="T59" fmla="*/ 9 h 14"/>
                  <a:gd name="T60" fmla="*/ 4 w 10"/>
                  <a:gd name="T61" fmla="*/ 6 h 14"/>
                  <a:gd name="T62" fmla="*/ 4 w 10"/>
                  <a:gd name="T63" fmla="*/ 7 h 14"/>
                  <a:gd name="T64" fmla="*/ 7 w 10"/>
                  <a:gd name="T65" fmla="*/ 6 h 14"/>
                  <a:gd name="T66" fmla="*/ 6 w 10"/>
                  <a:gd name="T67" fmla="*/ 4 h 14"/>
                  <a:gd name="T68" fmla="*/ 7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8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10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8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6"/>
                    </a:cubicBezTo>
                    <a:cubicBezTo>
                      <a:pt x="6" y="6"/>
                      <a:pt x="8" y="6"/>
                      <a:pt x="6" y="4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6" name="Freeform 955"/>
              <p:cNvSpPr>
                <a:spLocks/>
              </p:cNvSpPr>
              <p:nvPr/>
            </p:nvSpPr>
            <p:spPr bwMode="auto">
              <a:xfrm>
                <a:off x="1862" y="25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7" name="Freeform 956"/>
              <p:cNvSpPr>
                <a:spLocks/>
              </p:cNvSpPr>
              <p:nvPr/>
            </p:nvSpPr>
            <p:spPr bwMode="auto">
              <a:xfrm>
                <a:off x="1862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8" name="Rectangle 957"/>
              <p:cNvSpPr>
                <a:spLocks noChangeArrowheads="1"/>
              </p:cNvSpPr>
              <p:nvPr/>
            </p:nvSpPr>
            <p:spPr bwMode="auto">
              <a:xfrm>
                <a:off x="1851" y="2584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9" name="Freeform 958"/>
              <p:cNvSpPr>
                <a:spLocks/>
              </p:cNvSpPr>
              <p:nvPr/>
            </p:nvSpPr>
            <p:spPr bwMode="auto">
              <a:xfrm>
                <a:off x="1857" y="259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0" name="Freeform 959"/>
              <p:cNvSpPr>
                <a:spLocks/>
              </p:cNvSpPr>
              <p:nvPr/>
            </p:nvSpPr>
            <p:spPr bwMode="auto">
              <a:xfrm>
                <a:off x="1854" y="259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1" name="Rectangle 960"/>
              <p:cNvSpPr>
                <a:spLocks noChangeArrowheads="1"/>
              </p:cNvSpPr>
              <p:nvPr/>
            </p:nvSpPr>
            <p:spPr bwMode="auto">
              <a:xfrm>
                <a:off x="1862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2" name="Freeform 961"/>
              <p:cNvSpPr>
                <a:spLocks/>
              </p:cNvSpPr>
              <p:nvPr/>
            </p:nvSpPr>
            <p:spPr bwMode="auto">
              <a:xfrm>
                <a:off x="1846" y="2573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5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6 h 7"/>
                  <a:gd name="T28" fmla="*/ 6 w 8"/>
                  <a:gd name="T29" fmla="*/ 5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5 w 8"/>
                  <a:gd name="T41" fmla="*/ 2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3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3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6" y="5"/>
                    </a:cubicBezTo>
                    <a:cubicBezTo>
                      <a:pt x="6" y="3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4" y="1"/>
                      <a:pt x="5" y="3"/>
                      <a:pt x="3" y="0"/>
                    </a:cubicBezTo>
                    <a:cubicBezTo>
                      <a:pt x="2" y="1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3" name="Freeform 962"/>
              <p:cNvSpPr>
                <a:spLocks/>
              </p:cNvSpPr>
              <p:nvPr/>
            </p:nvSpPr>
            <p:spPr bwMode="auto">
              <a:xfrm>
                <a:off x="1859" y="258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4" name="Freeform 963"/>
              <p:cNvSpPr>
                <a:spLocks/>
              </p:cNvSpPr>
              <p:nvPr/>
            </p:nvSpPr>
            <p:spPr bwMode="auto">
              <a:xfrm>
                <a:off x="1843" y="2573"/>
                <a:ext cx="14" cy="25"/>
              </a:xfrm>
              <a:custGeom>
                <a:avLst/>
                <a:gdLst>
                  <a:gd name="T0" fmla="*/ 3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2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1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3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3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5" name="Rectangle 964"/>
              <p:cNvSpPr>
                <a:spLocks noChangeArrowheads="1"/>
              </p:cNvSpPr>
              <p:nvPr/>
            </p:nvSpPr>
            <p:spPr bwMode="auto">
              <a:xfrm>
                <a:off x="1851" y="257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6" name="Freeform 965"/>
              <p:cNvSpPr>
                <a:spLocks/>
              </p:cNvSpPr>
              <p:nvPr/>
            </p:nvSpPr>
            <p:spPr bwMode="auto">
              <a:xfrm>
                <a:off x="1854" y="258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7" name="Freeform 966"/>
              <p:cNvSpPr>
                <a:spLocks/>
              </p:cNvSpPr>
              <p:nvPr/>
            </p:nvSpPr>
            <p:spPr bwMode="auto">
              <a:xfrm>
                <a:off x="1843" y="258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8" name="Freeform 967"/>
              <p:cNvSpPr>
                <a:spLocks/>
              </p:cNvSpPr>
              <p:nvPr/>
            </p:nvSpPr>
            <p:spPr bwMode="auto">
              <a:xfrm>
                <a:off x="1843" y="2587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1 h 5"/>
                  <a:gd name="T6" fmla="*/ 1 w 2"/>
                  <a:gd name="T7" fmla="*/ 3 h 5"/>
                  <a:gd name="T8" fmla="*/ 1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ubicBezTo>
                      <a:pt x="0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9" name="Freeform 968"/>
              <p:cNvSpPr>
                <a:spLocks/>
              </p:cNvSpPr>
              <p:nvPr/>
            </p:nvSpPr>
            <p:spPr bwMode="auto">
              <a:xfrm>
                <a:off x="1829" y="2576"/>
                <a:ext cx="17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2 w 6"/>
                  <a:gd name="T7" fmla="*/ 4 h 9"/>
                  <a:gd name="T8" fmla="*/ 2 w 6"/>
                  <a:gd name="T9" fmla="*/ 5 h 9"/>
                  <a:gd name="T10" fmla="*/ 2 w 6"/>
                  <a:gd name="T11" fmla="*/ 7 h 9"/>
                  <a:gd name="T12" fmla="*/ 2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3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4 w 6"/>
                  <a:gd name="T27" fmla="*/ 4 h 9"/>
                  <a:gd name="T28" fmla="*/ 5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3 w 6"/>
                  <a:gd name="T41" fmla="*/ 3 h 9"/>
                  <a:gd name="T42" fmla="*/ 5 w 6"/>
                  <a:gd name="T43" fmla="*/ 3 h 9"/>
                  <a:gd name="T44" fmla="*/ 3 w 6"/>
                  <a:gd name="T45" fmla="*/ 2 h 9"/>
                  <a:gd name="T46" fmla="*/ 3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4 w 6"/>
                  <a:gd name="T69" fmla="*/ 6 h 9"/>
                  <a:gd name="T70" fmla="*/ 4 w 6"/>
                  <a:gd name="T71" fmla="*/ 5 h 9"/>
                  <a:gd name="T72" fmla="*/ 5 w 6"/>
                  <a:gd name="T73" fmla="*/ 8 h 9"/>
                  <a:gd name="T74" fmla="*/ 5 w 6"/>
                  <a:gd name="T75" fmla="*/ 8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2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2" y="7"/>
                    </a:cubicBezTo>
                    <a:cubicBezTo>
                      <a:pt x="2" y="8"/>
                      <a:pt x="3" y="6"/>
                      <a:pt x="2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4" y="8"/>
                      <a:pt x="3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4" y="3"/>
                      <a:pt x="3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8"/>
                    </a:cubicBezTo>
                    <a:cubicBezTo>
                      <a:pt x="5" y="8"/>
                      <a:pt x="6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4" y="7"/>
                      <a:pt x="2" y="2"/>
                      <a:pt x="2" y="3"/>
                    </a:cubicBezTo>
                    <a:cubicBezTo>
                      <a:pt x="2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0" name="Freeform 969"/>
              <p:cNvSpPr>
                <a:spLocks/>
              </p:cNvSpPr>
              <p:nvPr/>
            </p:nvSpPr>
            <p:spPr bwMode="auto">
              <a:xfrm>
                <a:off x="1843" y="25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1" name="Freeform 970"/>
              <p:cNvSpPr>
                <a:spLocks/>
              </p:cNvSpPr>
              <p:nvPr/>
            </p:nvSpPr>
            <p:spPr bwMode="auto">
              <a:xfrm>
                <a:off x="1838" y="2579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2" name="Rectangle 971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3" name="Freeform 972"/>
              <p:cNvSpPr>
                <a:spLocks/>
              </p:cNvSpPr>
              <p:nvPr/>
            </p:nvSpPr>
            <p:spPr bwMode="auto">
              <a:xfrm>
                <a:off x="1840" y="258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4" name="Freeform 973"/>
              <p:cNvSpPr>
                <a:spLocks/>
              </p:cNvSpPr>
              <p:nvPr/>
            </p:nvSpPr>
            <p:spPr bwMode="auto">
              <a:xfrm>
                <a:off x="1832" y="2581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5" name="Freeform 974"/>
              <p:cNvSpPr>
                <a:spLocks/>
              </p:cNvSpPr>
              <p:nvPr/>
            </p:nvSpPr>
            <p:spPr bwMode="auto">
              <a:xfrm>
                <a:off x="1838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6" name="Freeform 975"/>
              <p:cNvSpPr>
                <a:spLocks/>
              </p:cNvSpPr>
              <p:nvPr/>
            </p:nvSpPr>
            <p:spPr bwMode="auto">
              <a:xfrm>
                <a:off x="1829" y="2565"/>
                <a:ext cx="33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7 h 20"/>
                  <a:gd name="T8" fmla="*/ 8 w 12"/>
                  <a:gd name="T9" fmla="*/ 16 h 20"/>
                  <a:gd name="T10" fmla="*/ 9 w 12"/>
                  <a:gd name="T11" fmla="*/ 12 h 20"/>
                  <a:gd name="T12" fmla="*/ 10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1 h 20"/>
                  <a:gd name="T22" fmla="*/ 4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7 w 12"/>
                  <a:gd name="T29" fmla="*/ 8 h 20"/>
                  <a:gd name="T30" fmla="*/ 5 w 12"/>
                  <a:gd name="T31" fmla="*/ 8 h 20"/>
                  <a:gd name="T32" fmla="*/ 2 w 12"/>
                  <a:gd name="T33" fmla="*/ 8 h 20"/>
                  <a:gd name="T34" fmla="*/ 6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7 h 20"/>
                  <a:gd name="T42" fmla="*/ 3 w 12"/>
                  <a:gd name="T43" fmla="*/ 5 h 20"/>
                  <a:gd name="T44" fmla="*/ 3 w 12"/>
                  <a:gd name="T45" fmla="*/ 4 h 20"/>
                  <a:gd name="T46" fmla="*/ 1 w 12"/>
                  <a:gd name="T47" fmla="*/ 7 h 20"/>
                  <a:gd name="T48" fmla="*/ 1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2 w 12"/>
                  <a:gd name="T55" fmla="*/ 9 h 20"/>
                  <a:gd name="T56" fmla="*/ 3 w 12"/>
                  <a:gd name="T57" fmla="*/ 10 h 20"/>
                  <a:gd name="T58" fmla="*/ 3 w 12"/>
                  <a:gd name="T59" fmla="*/ 10 h 20"/>
                  <a:gd name="T60" fmla="*/ 3 w 12"/>
                  <a:gd name="T61" fmla="*/ 10 h 20"/>
                  <a:gd name="T62" fmla="*/ 4 w 12"/>
                  <a:gd name="T63" fmla="*/ 11 h 20"/>
                  <a:gd name="T64" fmla="*/ 5 w 12"/>
                  <a:gd name="T65" fmla="*/ 11 h 20"/>
                  <a:gd name="T66" fmla="*/ 3 w 12"/>
                  <a:gd name="T67" fmla="*/ 12 h 20"/>
                  <a:gd name="T68" fmla="*/ 4 w 12"/>
                  <a:gd name="T69" fmla="*/ 13 h 20"/>
                  <a:gd name="T70" fmla="*/ 6 w 12"/>
                  <a:gd name="T71" fmla="*/ 12 h 20"/>
                  <a:gd name="T72" fmla="*/ 7 w 12"/>
                  <a:gd name="T73" fmla="*/ 13 h 20"/>
                  <a:gd name="T74" fmla="*/ 8 w 12"/>
                  <a:gd name="T75" fmla="*/ 14 h 20"/>
                  <a:gd name="T76" fmla="*/ 8 w 12"/>
                  <a:gd name="T77" fmla="*/ 14 h 20"/>
                  <a:gd name="T78" fmla="*/ 9 w 12"/>
                  <a:gd name="T79" fmla="*/ 13 h 20"/>
                  <a:gd name="T80" fmla="*/ 8 w 12"/>
                  <a:gd name="T81" fmla="*/ 12 h 20"/>
                  <a:gd name="T82" fmla="*/ 8 w 12"/>
                  <a:gd name="T83" fmla="*/ 14 h 20"/>
                  <a:gd name="T84" fmla="*/ 7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5" y="13"/>
                      <a:pt x="5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8"/>
                      <a:pt x="5" y="18"/>
                    </a:cubicBezTo>
                    <a:cubicBezTo>
                      <a:pt x="5" y="18"/>
                      <a:pt x="5" y="15"/>
                      <a:pt x="6" y="15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7" y="20"/>
                      <a:pt x="7" y="13"/>
                      <a:pt x="8" y="16"/>
                    </a:cubicBezTo>
                    <a:cubicBezTo>
                      <a:pt x="8" y="16"/>
                      <a:pt x="8" y="16"/>
                      <a:pt x="9" y="16"/>
                    </a:cubicBezTo>
                    <a:cubicBezTo>
                      <a:pt x="11" y="14"/>
                      <a:pt x="8" y="11"/>
                      <a:pt x="9" y="12"/>
                    </a:cubicBezTo>
                    <a:cubicBezTo>
                      <a:pt x="8" y="14"/>
                      <a:pt x="10" y="9"/>
                      <a:pt x="7" y="16"/>
                    </a:cubicBezTo>
                    <a:cubicBezTo>
                      <a:pt x="7" y="17"/>
                      <a:pt x="11" y="15"/>
                      <a:pt x="10" y="15"/>
                    </a:cubicBezTo>
                    <a:cubicBezTo>
                      <a:pt x="11" y="15"/>
                      <a:pt x="10" y="14"/>
                      <a:pt x="12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8" y="13"/>
                      <a:pt x="9" y="12"/>
                    </a:cubicBezTo>
                    <a:cubicBezTo>
                      <a:pt x="9" y="11"/>
                      <a:pt x="8" y="12"/>
                      <a:pt x="7" y="12"/>
                    </a:cubicBezTo>
                    <a:cubicBezTo>
                      <a:pt x="7" y="12"/>
                      <a:pt x="8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1"/>
                      <a:pt x="5" y="12"/>
                      <a:pt x="4" y="12"/>
                    </a:cubicBezTo>
                    <a:cubicBezTo>
                      <a:pt x="6" y="10"/>
                      <a:pt x="4" y="12"/>
                      <a:pt x="6" y="11"/>
                    </a:cubicBezTo>
                    <a:cubicBezTo>
                      <a:pt x="7" y="11"/>
                      <a:pt x="7" y="11"/>
                      <a:pt x="8" y="10"/>
                    </a:cubicBezTo>
                    <a:cubicBezTo>
                      <a:pt x="8" y="10"/>
                      <a:pt x="8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9"/>
                      <a:pt x="7" y="7"/>
                      <a:pt x="6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6"/>
                      <a:pt x="3" y="8"/>
                      <a:pt x="4" y="7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5" y="6"/>
                      <a:pt x="6" y="6"/>
                    </a:cubicBezTo>
                    <a:cubicBezTo>
                      <a:pt x="5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3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2" y="0"/>
                      <a:pt x="2" y="5"/>
                    </a:cubicBezTo>
                    <a:cubicBezTo>
                      <a:pt x="3" y="4"/>
                      <a:pt x="5" y="7"/>
                      <a:pt x="4" y="7"/>
                    </a:cubicBezTo>
                    <a:cubicBezTo>
                      <a:pt x="2" y="5"/>
                      <a:pt x="3" y="3"/>
                      <a:pt x="2" y="6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2" y="8"/>
                      <a:pt x="3" y="7"/>
                      <a:pt x="4" y="8"/>
                    </a:cubicBezTo>
                    <a:cubicBezTo>
                      <a:pt x="2" y="9"/>
                      <a:pt x="3" y="9"/>
                      <a:pt x="2" y="9"/>
                    </a:cubicBezTo>
                    <a:cubicBezTo>
                      <a:pt x="3" y="9"/>
                      <a:pt x="3" y="10"/>
                      <a:pt x="3" y="9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5" y="9"/>
                      <a:pt x="4" y="11"/>
                    </a:cubicBezTo>
                    <a:cubicBezTo>
                      <a:pt x="4" y="10"/>
                      <a:pt x="5" y="11"/>
                      <a:pt x="6" y="9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4" y="12"/>
                      <a:pt x="5" y="11"/>
                      <a:pt x="3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6" y="12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6" y="13"/>
                      <a:pt x="5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7" y="14"/>
                      <a:pt x="9" y="13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5"/>
                      <a:pt x="7" y="14"/>
                    </a:cubicBezTo>
                    <a:cubicBezTo>
                      <a:pt x="6" y="12"/>
                      <a:pt x="10" y="13"/>
                      <a:pt x="9" y="13"/>
                    </a:cubicBezTo>
                    <a:cubicBezTo>
                      <a:pt x="7" y="16"/>
                      <a:pt x="8" y="17"/>
                      <a:pt x="6" y="15"/>
                    </a:cubicBezTo>
                    <a:cubicBezTo>
                      <a:pt x="8" y="11"/>
                      <a:pt x="8" y="13"/>
                      <a:pt x="8" y="12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7" y="14"/>
                      <a:pt x="8" y="15"/>
                      <a:pt x="8" y="14"/>
                    </a:cubicBezTo>
                    <a:cubicBezTo>
                      <a:pt x="9" y="13"/>
                      <a:pt x="10" y="15"/>
                      <a:pt x="8" y="16"/>
                    </a:cubicBezTo>
                    <a:cubicBezTo>
                      <a:pt x="7" y="16"/>
                      <a:pt x="7" y="14"/>
                      <a:pt x="7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0"/>
                      <a:pt x="6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7" name="Freeform 976"/>
              <p:cNvSpPr>
                <a:spLocks/>
              </p:cNvSpPr>
              <p:nvPr/>
            </p:nvSpPr>
            <p:spPr bwMode="auto">
              <a:xfrm>
                <a:off x="1846" y="260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8" name="Rectangle 977"/>
              <p:cNvSpPr>
                <a:spLocks noChangeArrowheads="1"/>
              </p:cNvSpPr>
              <p:nvPr/>
            </p:nvSpPr>
            <p:spPr bwMode="auto">
              <a:xfrm>
                <a:off x="1849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9" name="Freeform 978"/>
              <p:cNvSpPr>
                <a:spLocks/>
              </p:cNvSpPr>
              <p:nvPr/>
            </p:nvSpPr>
            <p:spPr bwMode="auto">
              <a:xfrm>
                <a:off x="1840" y="26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0" name="Rectangle 979"/>
              <p:cNvSpPr>
                <a:spLocks noChangeArrowheads="1"/>
              </p:cNvSpPr>
              <p:nvPr/>
            </p:nvSpPr>
            <p:spPr bwMode="auto">
              <a:xfrm>
                <a:off x="1840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1" name="Freeform 980"/>
              <p:cNvSpPr>
                <a:spLocks/>
              </p:cNvSpPr>
              <p:nvPr/>
            </p:nvSpPr>
            <p:spPr bwMode="auto">
              <a:xfrm>
                <a:off x="1805" y="2590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5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10 w 13"/>
                  <a:gd name="T13" fmla="*/ 8 h 10"/>
                  <a:gd name="T14" fmla="*/ 9 w 13"/>
                  <a:gd name="T15" fmla="*/ 10 h 10"/>
                  <a:gd name="T16" fmla="*/ 11 w 13"/>
                  <a:gd name="T17" fmla="*/ 9 h 10"/>
                  <a:gd name="T18" fmla="*/ 10 w 13"/>
                  <a:gd name="T19" fmla="*/ 8 h 10"/>
                  <a:gd name="T20" fmla="*/ 11 w 13"/>
                  <a:gd name="T21" fmla="*/ 8 h 10"/>
                  <a:gd name="T22" fmla="*/ 11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2 w 13"/>
                  <a:gd name="T29" fmla="*/ 8 h 10"/>
                  <a:gd name="T30" fmla="*/ 12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2 w 13"/>
                  <a:gd name="T43" fmla="*/ 5 h 10"/>
                  <a:gd name="T44" fmla="*/ 11 w 13"/>
                  <a:gd name="T45" fmla="*/ 4 h 10"/>
                  <a:gd name="T46" fmla="*/ 11 w 13"/>
                  <a:gd name="T47" fmla="*/ 4 h 10"/>
                  <a:gd name="T48" fmla="*/ 10 w 13"/>
                  <a:gd name="T49" fmla="*/ 5 h 10"/>
                  <a:gd name="T50" fmla="*/ 11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10 w 13"/>
                  <a:gd name="T61" fmla="*/ 5 h 10"/>
                  <a:gd name="T62" fmla="*/ 10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6"/>
                    </a:cubicBezTo>
                    <a:cubicBezTo>
                      <a:pt x="11" y="10"/>
                      <a:pt x="8" y="10"/>
                      <a:pt x="10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1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2" y="6"/>
                      <a:pt x="12" y="5"/>
                    </a:cubicBezTo>
                    <a:cubicBezTo>
                      <a:pt x="11" y="3"/>
                      <a:pt x="11" y="7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5"/>
                      <a:pt x="10" y="5"/>
                    </a:cubicBezTo>
                    <a:cubicBezTo>
                      <a:pt x="9" y="6"/>
                      <a:pt x="10" y="5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2" name="Freeform 981"/>
              <p:cNvSpPr>
                <a:spLocks/>
              </p:cNvSpPr>
              <p:nvPr/>
            </p:nvSpPr>
            <p:spPr bwMode="auto">
              <a:xfrm>
                <a:off x="1813" y="2587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3" name="Freeform 982"/>
              <p:cNvSpPr>
                <a:spLocks/>
              </p:cNvSpPr>
              <p:nvPr/>
            </p:nvSpPr>
            <p:spPr bwMode="auto">
              <a:xfrm>
                <a:off x="1813" y="2573"/>
                <a:ext cx="36" cy="17"/>
              </a:xfrm>
              <a:custGeom>
                <a:avLst/>
                <a:gdLst>
                  <a:gd name="T0" fmla="*/ 10 w 13"/>
                  <a:gd name="T1" fmla="*/ 4 h 6"/>
                  <a:gd name="T2" fmla="*/ 11 w 13"/>
                  <a:gd name="T3" fmla="*/ 3 h 6"/>
                  <a:gd name="T4" fmla="*/ 6 w 13"/>
                  <a:gd name="T5" fmla="*/ 0 h 6"/>
                  <a:gd name="T6" fmla="*/ 2 w 13"/>
                  <a:gd name="T7" fmla="*/ 4 h 6"/>
                  <a:gd name="T8" fmla="*/ 1 w 13"/>
                  <a:gd name="T9" fmla="*/ 4 h 6"/>
                  <a:gd name="T10" fmla="*/ 2 w 13"/>
                  <a:gd name="T11" fmla="*/ 5 h 6"/>
                  <a:gd name="T12" fmla="*/ 1 w 13"/>
                  <a:gd name="T13" fmla="*/ 4 h 6"/>
                  <a:gd name="T14" fmla="*/ 2 w 13"/>
                  <a:gd name="T15" fmla="*/ 5 h 6"/>
                  <a:gd name="T16" fmla="*/ 2 w 13"/>
                  <a:gd name="T17" fmla="*/ 4 h 6"/>
                  <a:gd name="T18" fmla="*/ 3 w 13"/>
                  <a:gd name="T19" fmla="*/ 5 h 6"/>
                  <a:gd name="T20" fmla="*/ 7 w 13"/>
                  <a:gd name="T21" fmla="*/ 2 h 6"/>
                  <a:gd name="T22" fmla="*/ 7 w 13"/>
                  <a:gd name="T23" fmla="*/ 4 h 6"/>
                  <a:gd name="T24" fmla="*/ 8 w 13"/>
                  <a:gd name="T25" fmla="*/ 5 h 6"/>
                  <a:gd name="T26" fmla="*/ 8 w 13"/>
                  <a:gd name="T27" fmla="*/ 4 h 6"/>
                  <a:gd name="T28" fmla="*/ 9 w 13"/>
                  <a:gd name="T29" fmla="*/ 3 h 6"/>
                  <a:gd name="T30" fmla="*/ 8 w 13"/>
                  <a:gd name="T31" fmla="*/ 5 h 6"/>
                  <a:gd name="T32" fmla="*/ 10 w 13"/>
                  <a:gd name="T33" fmla="*/ 6 h 6"/>
                  <a:gd name="T34" fmla="*/ 12 w 13"/>
                  <a:gd name="T35" fmla="*/ 5 h 6"/>
                  <a:gd name="T36" fmla="*/ 10 w 13"/>
                  <a:gd name="T37" fmla="*/ 6 h 6"/>
                  <a:gd name="T38" fmla="*/ 10 w 13"/>
                  <a:gd name="T39" fmla="*/ 6 h 6"/>
                  <a:gd name="T40" fmla="*/ 13 w 13"/>
                  <a:gd name="T41" fmla="*/ 5 h 6"/>
                  <a:gd name="T42" fmla="*/ 10 w 13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6" y="0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0" y="5"/>
                      <a:pt x="12" y="4"/>
                      <a:pt x="12" y="5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3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4" name="Freeform 983"/>
              <p:cNvSpPr>
                <a:spLocks/>
              </p:cNvSpPr>
              <p:nvPr/>
            </p:nvSpPr>
            <p:spPr bwMode="auto">
              <a:xfrm>
                <a:off x="1843" y="25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5" name="Freeform 984"/>
              <p:cNvSpPr>
                <a:spLocks/>
              </p:cNvSpPr>
              <p:nvPr/>
            </p:nvSpPr>
            <p:spPr bwMode="auto">
              <a:xfrm>
                <a:off x="1478" y="2541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6" name="Freeform 985"/>
              <p:cNvSpPr>
                <a:spLocks/>
              </p:cNvSpPr>
              <p:nvPr/>
            </p:nvSpPr>
            <p:spPr bwMode="auto">
              <a:xfrm>
                <a:off x="1470" y="253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1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7" name="Freeform 986"/>
              <p:cNvSpPr>
                <a:spLocks/>
              </p:cNvSpPr>
              <p:nvPr/>
            </p:nvSpPr>
            <p:spPr bwMode="auto">
              <a:xfrm>
                <a:off x="1476" y="25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8" name="Freeform 987"/>
              <p:cNvSpPr>
                <a:spLocks/>
              </p:cNvSpPr>
              <p:nvPr/>
            </p:nvSpPr>
            <p:spPr bwMode="auto">
              <a:xfrm>
                <a:off x="1473" y="2538"/>
                <a:ext cx="3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9" name="Freeform 988"/>
              <p:cNvSpPr>
                <a:spLocks/>
              </p:cNvSpPr>
              <p:nvPr/>
            </p:nvSpPr>
            <p:spPr bwMode="auto">
              <a:xfrm>
                <a:off x="1473" y="254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0" name="Freeform 989"/>
              <p:cNvSpPr>
                <a:spLocks/>
              </p:cNvSpPr>
              <p:nvPr/>
            </p:nvSpPr>
            <p:spPr bwMode="auto">
              <a:xfrm>
                <a:off x="1470" y="253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1" name="Freeform 990"/>
              <p:cNvSpPr>
                <a:spLocks/>
              </p:cNvSpPr>
              <p:nvPr/>
            </p:nvSpPr>
            <p:spPr bwMode="auto">
              <a:xfrm>
                <a:off x="1473" y="25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2" name="Rectangle 991"/>
              <p:cNvSpPr>
                <a:spLocks noChangeArrowheads="1"/>
              </p:cNvSpPr>
              <p:nvPr/>
            </p:nvSpPr>
            <p:spPr bwMode="auto">
              <a:xfrm>
                <a:off x="1473" y="2541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3" name="Freeform 992"/>
              <p:cNvSpPr>
                <a:spLocks/>
              </p:cNvSpPr>
              <p:nvPr/>
            </p:nvSpPr>
            <p:spPr bwMode="auto">
              <a:xfrm>
                <a:off x="1467" y="2532"/>
                <a:ext cx="6" cy="11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2 h 4"/>
                  <a:gd name="T4" fmla="*/ 2 w 2"/>
                  <a:gd name="T5" fmla="*/ 0 h 4"/>
                  <a:gd name="T6" fmla="*/ 1 w 2"/>
                  <a:gd name="T7" fmla="*/ 0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4" name="Freeform 993"/>
              <p:cNvSpPr>
                <a:spLocks/>
              </p:cNvSpPr>
              <p:nvPr/>
            </p:nvSpPr>
            <p:spPr bwMode="auto">
              <a:xfrm>
                <a:off x="1473" y="25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5" name="Freeform 994"/>
              <p:cNvSpPr>
                <a:spLocks/>
              </p:cNvSpPr>
              <p:nvPr/>
            </p:nvSpPr>
            <p:spPr bwMode="auto">
              <a:xfrm>
                <a:off x="1467" y="2527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2 h 4"/>
                  <a:gd name="T4" fmla="*/ 0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2 h 4"/>
                  <a:gd name="T12" fmla="*/ 1 w 2"/>
                  <a:gd name="T13" fmla="*/ 4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1 h 4"/>
                  <a:gd name="T20" fmla="*/ 1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6" name="Rectangle 995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7" name="Freeform 996"/>
              <p:cNvSpPr>
                <a:spLocks/>
              </p:cNvSpPr>
              <p:nvPr/>
            </p:nvSpPr>
            <p:spPr bwMode="auto">
              <a:xfrm>
                <a:off x="1465" y="2530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8" name="Freeform 997"/>
              <p:cNvSpPr>
                <a:spLocks/>
              </p:cNvSpPr>
              <p:nvPr/>
            </p:nvSpPr>
            <p:spPr bwMode="auto">
              <a:xfrm>
                <a:off x="1465" y="253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9" name="Rectangle 998"/>
              <p:cNvSpPr>
                <a:spLocks noChangeArrowheads="1"/>
              </p:cNvSpPr>
              <p:nvPr/>
            </p:nvSpPr>
            <p:spPr bwMode="auto">
              <a:xfrm>
                <a:off x="1473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0" name="Freeform 999"/>
              <p:cNvSpPr>
                <a:spLocks/>
              </p:cNvSpPr>
              <p:nvPr/>
            </p:nvSpPr>
            <p:spPr bwMode="auto">
              <a:xfrm>
                <a:off x="1465" y="25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1" name="Freeform 1000"/>
              <p:cNvSpPr>
                <a:spLocks/>
              </p:cNvSpPr>
              <p:nvPr/>
            </p:nvSpPr>
            <p:spPr bwMode="auto">
              <a:xfrm>
                <a:off x="1462" y="2516"/>
                <a:ext cx="24" cy="41"/>
              </a:xfrm>
              <a:custGeom>
                <a:avLst/>
                <a:gdLst>
                  <a:gd name="T0" fmla="*/ 9 w 9"/>
                  <a:gd name="T1" fmla="*/ 5 h 15"/>
                  <a:gd name="T2" fmla="*/ 9 w 9"/>
                  <a:gd name="T3" fmla="*/ 4 h 15"/>
                  <a:gd name="T4" fmla="*/ 8 w 9"/>
                  <a:gd name="T5" fmla="*/ 2 h 15"/>
                  <a:gd name="T6" fmla="*/ 7 w 9"/>
                  <a:gd name="T7" fmla="*/ 0 h 15"/>
                  <a:gd name="T8" fmla="*/ 7 w 9"/>
                  <a:gd name="T9" fmla="*/ 1 h 15"/>
                  <a:gd name="T10" fmla="*/ 7 w 9"/>
                  <a:gd name="T11" fmla="*/ 0 h 15"/>
                  <a:gd name="T12" fmla="*/ 6 w 9"/>
                  <a:gd name="T13" fmla="*/ 2 h 15"/>
                  <a:gd name="T14" fmla="*/ 5 w 9"/>
                  <a:gd name="T15" fmla="*/ 3 h 15"/>
                  <a:gd name="T16" fmla="*/ 2 w 9"/>
                  <a:gd name="T17" fmla="*/ 5 h 15"/>
                  <a:gd name="T18" fmla="*/ 3 w 9"/>
                  <a:gd name="T19" fmla="*/ 7 h 15"/>
                  <a:gd name="T20" fmla="*/ 2 w 9"/>
                  <a:gd name="T21" fmla="*/ 6 h 15"/>
                  <a:gd name="T22" fmla="*/ 2 w 9"/>
                  <a:gd name="T23" fmla="*/ 6 h 15"/>
                  <a:gd name="T24" fmla="*/ 1 w 9"/>
                  <a:gd name="T25" fmla="*/ 6 h 15"/>
                  <a:gd name="T26" fmla="*/ 2 w 9"/>
                  <a:gd name="T27" fmla="*/ 9 h 15"/>
                  <a:gd name="T28" fmla="*/ 0 w 9"/>
                  <a:gd name="T29" fmla="*/ 7 h 15"/>
                  <a:gd name="T30" fmla="*/ 2 w 9"/>
                  <a:gd name="T31" fmla="*/ 6 h 15"/>
                  <a:gd name="T32" fmla="*/ 1 w 9"/>
                  <a:gd name="T33" fmla="*/ 10 h 15"/>
                  <a:gd name="T34" fmla="*/ 4 w 9"/>
                  <a:gd name="T35" fmla="*/ 6 h 15"/>
                  <a:gd name="T36" fmla="*/ 4 w 9"/>
                  <a:gd name="T37" fmla="*/ 6 h 15"/>
                  <a:gd name="T38" fmla="*/ 4 w 9"/>
                  <a:gd name="T39" fmla="*/ 6 h 15"/>
                  <a:gd name="T40" fmla="*/ 4 w 9"/>
                  <a:gd name="T41" fmla="*/ 6 h 15"/>
                  <a:gd name="T42" fmla="*/ 4 w 9"/>
                  <a:gd name="T43" fmla="*/ 6 h 15"/>
                  <a:gd name="T44" fmla="*/ 4 w 9"/>
                  <a:gd name="T45" fmla="*/ 6 h 15"/>
                  <a:gd name="T46" fmla="*/ 4 w 9"/>
                  <a:gd name="T47" fmla="*/ 6 h 15"/>
                  <a:gd name="T48" fmla="*/ 4 w 9"/>
                  <a:gd name="T49" fmla="*/ 6 h 15"/>
                  <a:gd name="T50" fmla="*/ 4 w 9"/>
                  <a:gd name="T51" fmla="*/ 6 h 15"/>
                  <a:gd name="T52" fmla="*/ 2 w 9"/>
                  <a:gd name="T53" fmla="*/ 11 h 15"/>
                  <a:gd name="T54" fmla="*/ 2 w 9"/>
                  <a:gd name="T55" fmla="*/ 11 h 15"/>
                  <a:gd name="T56" fmla="*/ 2 w 9"/>
                  <a:gd name="T57" fmla="*/ 10 h 15"/>
                  <a:gd name="T58" fmla="*/ 2 w 9"/>
                  <a:gd name="T59" fmla="*/ 9 h 15"/>
                  <a:gd name="T60" fmla="*/ 3 w 9"/>
                  <a:gd name="T61" fmla="*/ 6 h 15"/>
                  <a:gd name="T62" fmla="*/ 4 w 9"/>
                  <a:gd name="T63" fmla="*/ 7 h 15"/>
                  <a:gd name="T64" fmla="*/ 6 w 9"/>
                  <a:gd name="T65" fmla="*/ 7 h 15"/>
                  <a:gd name="T66" fmla="*/ 5 w 9"/>
                  <a:gd name="T67" fmla="*/ 5 h 15"/>
                  <a:gd name="T68" fmla="*/ 6 w 9"/>
                  <a:gd name="T69" fmla="*/ 5 h 15"/>
                  <a:gd name="T70" fmla="*/ 5 w 9"/>
                  <a:gd name="T71" fmla="*/ 5 h 15"/>
                  <a:gd name="T72" fmla="*/ 7 w 9"/>
                  <a:gd name="T73" fmla="*/ 5 h 15"/>
                  <a:gd name="T74" fmla="*/ 5 w 9"/>
                  <a:gd name="T75" fmla="*/ 3 h 15"/>
                  <a:gd name="T76" fmla="*/ 8 w 9"/>
                  <a:gd name="T77" fmla="*/ 5 h 15"/>
                  <a:gd name="T78" fmla="*/ 7 w 9"/>
                  <a:gd name="T79" fmla="*/ 4 h 15"/>
                  <a:gd name="T80" fmla="*/ 6 w 9"/>
                  <a:gd name="T81" fmla="*/ 3 h 15"/>
                  <a:gd name="T82" fmla="*/ 8 w 9"/>
                  <a:gd name="T83" fmla="*/ 5 h 15"/>
                  <a:gd name="T84" fmla="*/ 7 w 9"/>
                  <a:gd name="T85" fmla="*/ 4 h 15"/>
                  <a:gd name="T86" fmla="*/ 7 w 9"/>
                  <a:gd name="T87" fmla="*/ 3 h 15"/>
                  <a:gd name="T88" fmla="*/ 8 w 9"/>
                  <a:gd name="T89" fmla="*/ 3 h 15"/>
                  <a:gd name="T90" fmla="*/ 9 w 9"/>
                  <a:gd name="T91" fmla="*/ 5 h 15"/>
                  <a:gd name="T92" fmla="*/ 9 w 9"/>
                  <a:gd name="T93" fmla="*/ 6 h 15"/>
                  <a:gd name="T94" fmla="*/ 8 w 9"/>
                  <a:gd name="T95" fmla="*/ 3 h 15"/>
                  <a:gd name="T96" fmla="*/ 9 w 9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5">
                    <a:moveTo>
                      <a:pt x="9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0" y="6"/>
                      <a:pt x="2" y="6"/>
                      <a:pt x="2" y="6"/>
                    </a:cubicBezTo>
                    <a:cubicBezTo>
                      <a:pt x="2" y="8"/>
                      <a:pt x="5" y="3"/>
                      <a:pt x="1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3"/>
                      <a:pt x="7" y="5"/>
                      <a:pt x="8" y="5"/>
                    </a:cubicBezTo>
                    <a:cubicBezTo>
                      <a:pt x="8" y="5"/>
                      <a:pt x="7" y="3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5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2" name="Rectangle 1001"/>
              <p:cNvSpPr>
                <a:spLocks noChangeArrowheads="1"/>
              </p:cNvSpPr>
              <p:nvPr/>
            </p:nvSpPr>
            <p:spPr bwMode="auto">
              <a:xfrm>
                <a:off x="1486" y="2532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3" name="Freeform 1002"/>
              <p:cNvSpPr>
                <a:spLocks/>
              </p:cNvSpPr>
              <p:nvPr/>
            </p:nvSpPr>
            <p:spPr bwMode="auto">
              <a:xfrm>
                <a:off x="1486" y="25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4" name="Rectangle 1003"/>
              <p:cNvSpPr>
                <a:spLocks noChangeArrowheads="1"/>
              </p:cNvSpPr>
              <p:nvPr/>
            </p:nvSpPr>
            <p:spPr bwMode="auto">
              <a:xfrm>
                <a:off x="1478" y="252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5" name="Freeform 1004"/>
              <p:cNvSpPr>
                <a:spLocks/>
              </p:cNvSpPr>
              <p:nvPr/>
            </p:nvSpPr>
            <p:spPr bwMode="auto">
              <a:xfrm>
                <a:off x="1484" y="253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6" name="Freeform 1005"/>
              <p:cNvSpPr>
                <a:spLocks/>
              </p:cNvSpPr>
              <p:nvPr/>
            </p:nvSpPr>
            <p:spPr bwMode="auto">
              <a:xfrm>
                <a:off x="1478" y="25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7" name="Freeform 1006"/>
              <p:cNvSpPr>
                <a:spLocks/>
              </p:cNvSpPr>
              <p:nvPr/>
            </p:nvSpPr>
            <p:spPr bwMode="auto">
              <a:xfrm>
                <a:off x="1486" y="253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8" name="Freeform 1007"/>
              <p:cNvSpPr>
                <a:spLocks/>
              </p:cNvSpPr>
              <p:nvPr/>
            </p:nvSpPr>
            <p:spPr bwMode="auto">
              <a:xfrm>
                <a:off x="1470" y="2508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7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4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7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6 w 8"/>
                  <a:gd name="T41" fmla="*/ 3 h 7"/>
                  <a:gd name="T42" fmla="*/ 3 w 8"/>
                  <a:gd name="T43" fmla="*/ 0 h 7"/>
                  <a:gd name="T44" fmla="*/ 4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2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7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7" y="7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9" name="Freeform 1008"/>
              <p:cNvSpPr>
                <a:spLocks/>
              </p:cNvSpPr>
              <p:nvPr/>
            </p:nvSpPr>
            <p:spPr bwMode="auto">
              <a:xfrm>
                <a:off x="1486" y="25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1" name="Group 1210"/>
            <p:cNvGrpSpPr>
              <a:grpSpLocks/>
            </p:cNvGrpSpPr>
            <p:nvPr/>
          </p:nvGrpSpPr>
          <p:grpSpPr bwMode="auto">
            <a:xfrm>
              <a:off x="337" y="2502"/>
              <a:ext cx="1438" cy="762"/>
              <a:chOff x="337" y="2502"/>
              <a:chExt cx="1438" cy="762"/>
            </a:xfrm>
          </p:grpSpPr>
          <p:sp>
            <p:nvSpPr>
              <p:cNvPr id="510" name="Freeform 1010"/>
              <p:cNvSpPr>
                <a:spLocks/>
              </p:cNvSpPr>
              <p:nvPr/>
            </p:nvSpPr>
            <p:spPr bwMode="auto">
              <a:xfrm>
                <a:off x="1470" y="2508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3 w 4"/>
                  <a:gd name="T5" fmla="*/ 6 h 10"/>
                  <a:gd name="T6" fmla="*/ 3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2 w 4"/>
                  <a:gd name="T15" fmla="*/ 7 h 10"/>
                  <a:gd name="T16" fmla="*/ 1 w 4"/>
                  <a:gd name="T17" fmla="*/ 6 h 10"/>
                  <a:gd name="T18" fmla="*/ 0 w 4"/>
                  <a:gd name="T19" fmla="*/ 4 h 10"/>
                  <a:gd name="T20" fmla="*/ 2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6 h 10"/>
                  <a:gd name="T36" fmla="*/ 2 w 4"/>
                  <a:gd name="T37" fmla="*/ 4 h 10"/>
                  <a:gd name="T38" fmla="*/ 3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1" name="Freeform 1011"/>
              <p:cNvSpPr>
                <a:spLocks/>
              </p:cNvSpPr>
              <p:nvPr/>
            </p:nvSpPr>
            <p:spPr bwMode="auto">
              <a:xfrm>
                <a:off x="1476" y="2516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2" name="Freeform 1012"/>
              <p:cNvSpPr>
                <a:spLocks/>
              </p:cNvSpPr>
              <p:nvPr/>
            </p:nvSpPr>
            <p:spPr bwMode="auto">
              <a:xfrm>
                <a:off x="1481" y="2524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3" name="Freeform 1013"/>
              <p:cNvSpPr>
                <a:spLocks/>
              </p:cNvSpPr>
              <p:nvPr/>
            </p:nvSpPr>
            <p:spPr bwMode="auto">
              <a:xfrm>
                <a:off x="1470" y="251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4" name="Freeform 1014"/>
              <p:cNvSpPr>
                <a:spLocks/>
              </p:cNvSpPr>
              <p:nvPr/>
            </p:nvSpPr>
            <p:spPr bwMode="auto">
              <a:xfrm>
                <a:off x="1467" y="2524"/>
                <a:ext cx="9" cy="11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4 h 4"/>
                  <a:gd name="T4" fmla="*/ 1 w 3"/>
                  <a:gd name="T5" fmla="*/ 0 h 4"/>
                  <a:gd name="T6" fmla="*/ 2 w 3"/>
                  <a:gd name="T7" fmla="*/ 3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5" name="Freeform 1015"/>
              <p:cNvSpPr>
                <a:spLocks/>
              </p:cNvSpPr>
              <p:nvPr/>
            </p:nvSpPr>
            <p:spPr bwMode="auto">
              <a:xfrm>
                <a:off x="1454" y="2513"/>
                <a:ext cx="16" cy="22"/>
              </a:xfrm>
              <a:custGeom>
                <a:avLst/>
                <a:gdLst>
                  <a:gd name="T0" fmla="*/ 3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4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7 h 8"/>
                  <a:gd name="T68" fmla="*/ 5 w 6"/>
                  <a:gd name="T69" fmla="*/ 6 h 8"/>
                  <a:gd name="T70" fmla="*/ 4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5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3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5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5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6"/>
                      <a:pt x="5" y="6"/>
                      <a:pt x="5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3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7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6" name="Freeform 1016"/>
              <p:cNvSpPr>
                <a:spLocks/>
              </p:cNvSpPr>
              <p:nvPr/>
            </p:nvSpPr>
            <p:spPr bwMode="auto">
              <a:xfrm>
                <a:off x="1470" y="25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7" name="Freeform 1017"/>
              <p:cNvSpPr>
                <a:spLocks/>
              </p:cNvSpPr>
              <p:nvPr/>
            </p:nvSpPr>
            <p:spPr bwMode="auto">
              <a:xfrm>
                <a:off x="1462" y="251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8" name="Rectangle 1018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9" name="Freeform 1019"/>
              <p:cNvSpPr>
                <a:spLocks/>
              </p:cNvSpPr>
              <p:nvPr/>
            </p:nvSpPr>
            <p:spPr bwMode="auto">
              <a:xfrm>
                <a:off x="1465" y="252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0" name="Freeform 1020"/>
              <p:cNvSpPr>
                <a:spLocks/>
              </p:cNvSpPr>
              <p:nvPr/>
            </p:nvSpPr>
            <p:spPr bwMode="auto">
              <a:xfrm>
                <a:off x="1459" y="25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1" name="Freeform 1021"/>
              <p:cNvSpPr>
                <a:spLocks/>
              </p:cNvSpPr>
              <p:nvPr/>
            </p:nvSpPr>
            <p:spPr bwMode="auto">
              <a:xfrm>
                <a:off x="1462" y="25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2" name="Freeform 1022"/>
              <p:cNvSpPr>
                <a:spLocks/>
              </p:cNvSpPr>
              <p:nvPr/>
            </p:nvSpPr>
            <p:spPr bwMode="auto">
              <a:xfrm>
                <a:off x="1456" y="2502"/>
                <a:ext cx="33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6 h 20"/>
                  <a:gd name="T4" fmla="*/ 4 w 12"/>
                  <a:gd name="T5" fmla="*/ 18 h 20"/>
                  <a:gd name="T6" fmla="*/ 5 w 12"/>
                  <a:gd name="T7" fmla="*/ 16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0 h 20"/>
                  <a:gd name="T22" fmla="*/ 3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6 w 12"/>
                  <a:gd name="T29" fmla="*/ 8 h 20"/>
                  <a:gd name="T30" fmla="*/ 4 w 12"/>
                  <a:gd name="T31" fmla="*/ 7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4 h 20"/>
                  <a:gd name="T40" fmla="*/ 3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2 w 12"/>
                  <a:gd name="T57" fmla="*/ 9 h 20"/>
                  <a:gd name="T58" fmla="*/ 2 w 12"/>
                  <a:gd name="T59" fmla="*/ 9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3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7 w 12"/>
                  <a:gd name="T75" fmla="*/ 13 h 20"/>
                  <a:gd name="T76" fmla="*/ 7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6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4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7" y="16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3"/>
                      <a:pt x="10" y="8"/>
                      <a:pt x="6" y="15"/>
                    </a:cubicBezTo>
                    <a:cubicBezTo>
                      <a:pt x="6" y="16"/>
                      <a:pt x="10" y="15"/>
                      <a:pt x="9" y="14"/>
                    </a:cubicBezTo>
                    <a:cubicBezTo>
                      <a:pt x="11" y="15"/>
                      <a:pt x="9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6" y="12"/>
                    </a:cubicBezTo>
                    <a:cubicBezTo>
                      <a:pt x="7" y="11"/>
                      <a:pt x="7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6" y="10"/>
                      <a:pt x="6" y="11"/>
                      <a:pt x="5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5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7" y="7"/>
                      <a:pt x="5" y="9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6"/>
                      <a:pt x="2" y="8"/>
                      <a:pt x="4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4" y="6"/>
                      <a:pt x="5" y="6"/>
                    </a:cubicBezTo>
                    <a:cubicBezTo>
                      <a:pt x="4" y="6"/>
                      <a:pt x="5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3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3" y="7"/>
                      <a:pt x="3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4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4" y="11"/>
                      <a:pt x="3" y="11"/>
                    </a:cubicBezTo>
                    <a:cubicBezTo>
                      <a:pt x="2" y="12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6" y="13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4"/>
                      <a:pt x="7" y="13"/>
                    </a:cubicBezTo>
                    <a:cubicBezTo>
                      <a:pt x="6" y="11"/>
                      <a:pt x="9" y="12"/>
                      <a:pt x="9" y="12"/>
                    </a:cubicBezTo>
                    <a:cubicBezTo>
                      <a:pt x="6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1"/>
                      <a:pt x="6" y="11"/>
                      <a:pt x="6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6" y="15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5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3" name="Freeform 1023"/>
              <p:cNvSpPr>
                <a:spLocks/>
              </p:cNvSpPr>
              <p:nvPr/>
            </p:nvSpPr>
            <p:spPr bwMode="auto">
              <a:xfrm>
                <a:off x="1470" y="253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4" name="Freeform 1024"/>
              <p:cNvSpPr>
                <a:spLocks/>
              </p:cNvSpPr>
              <p:nvPr/>
            </p:nvSpPr>
            <p:spPr bwMode="auto">
              <a:xfrm>
                <a:off x="1473" y="253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5" name="Freeform 1025"/>
              <p:cNvSpPr>
                <a:spLocks/>
              </p:cNvSpPr>
              <p:nvPr/>
            </p:nvSpPr>
            <p:spPr bwMode="auto">
              <a:xfrm>
                <a:off x="1465" y="253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6" name="Freeform 1026"/>
              <p:cNvSpPr>
                <a:spLocks/>
              </p:cNvSpPr>
              <p:nvPr/>
            </p:nvSpPr>
            <p:spPr bwMode="auto">
              <a:xfrm>
                <a:off x="1465" y="25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7" name="Freeform 1027"/>
              <p:cNvSpPr>
                <a:spLocks/>
              </p:cNvSpPr>
              <p:nvPr/>
            </p:nvSpPr>
            <p:spPr bwMode="auto">
              <a:xfrm>
                <a:off x="1432" y="2527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1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7 h 10"/>
                  <a:gd name="T14" fmla="*/ 9 w 12"/>
                  <a:gd name="T15" fmla="*/ 9 h 10"/>
                  <a:gd name="T16" fmla="*/ 10 w 12"/>
                  <a:gd name="T17" fmla="*/ 8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7 h 10"/>
                  <a:gd name="T26" fmla="*/ 11 w 12"/>
                  <a:gd name="T27" fmla="*/ 8 h 10"/>
                  <a:gd name="T28" fmla="*/ 11 w 12"/>
                  <a:gd name="T29" fmla="*/ 7 h 10"/>
                  <a:gd name="T30" fmla="*/ 11 w 12"/>
                  <a:gd name="T31" fmla="*/ 8 h 10"/>
                  <a:gd name="T32" fmla="*/ 12 w 12"/>
                  <a:gd name="T33" fmla="*/ 6 h 10"/>
                  <a:gd name="T34" fmla="*/ 12 w 12"/>
                  <a:gd name="T35" fmla="*/ 5 h 10"/>
                  <a:gd name="T36" fmla="*/ 11 w 12"/>
                  <a:gd name="T37" fmla="*/ 6 h 10"/>
                  <a:gd name="T38" fmla="*/ 11 w 12"/>
                  <a:gd name="T39" fmla="*/ 6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4 h 10"/>
                  <a:gd name="T50" fmla="*/ 10 w 12"/>
                  <a:gd name="T51" fmla="*/ 5 h 10"/>
                  <a:gd name="T52" fmla="*/ 10 w 12"/>
                  <a:gd name="T53" fmla="*/ 7 h 10"/>
                  <a:gd name="T54" fmla="*/ 9 w 12"/>
                  <a:gd name="T55" fmla="*/ 7 h 10"/>
                  <a:gd name="T56" fmla="*/ 10 w 12"/>
                  <a:gd name="T57" fmla="*/ 5 h 10"/>
                  <a:gd name="T58" fmla="*/ 9 w 12"/>
                  <a:gd name="T59" fmla="*/ 6 h 10"/>
                  <a:gd name="T60" fmla="*/ 9 w 12"/>
                  <a:gd name="T61" fmla="*/ 4 h 10"/>
                  <a:gd name="T62" fmla="*/ 9 w 12"/>
                  <a:gd name="T63" fmla="*/ 6 h 10"/>
                  <a:gd name="T64" fmla="*/ 6 w 12"/>
                  <a:gd name="T65" fmla="*/ 5 h 10"/>
                  <a:gd name="T66" fmla="*/ 7 w 12"/>
                  <a:gd name="T67" fmla="*/ 5 h 10"/>
                  <a:gd name="T68" fmla="*/ 6 w 12"/>
                  <a:gd name="T69" fmla="*/ 5 h 10"/>
                  <a:gd name="T70" fmla="*/ 6 w 12"/>
                  <a:gd name="T71" fmla="*/ 3 h 10"/>
                  <a:gd name="T72" fmla="*/ 5 w 12"/>
                  <a:gd name="T73" fmla="*/ 4 h 10"/>
                  <a:gd name="T74" fmla="*/ 5 w 12"/>
                  <a:gd name="T75" fmla="*/ 2 h 10"/>
                  <a:gd name="T76" fmla="*/ 5 w 12"/>
                  <a:gd name="T77" fmla="*/ 2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1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0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9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9" y="7"/>
                    </a:cubicBezTo>
                    <a:cubicBezTo>
                      <a:pt x="9" y="6"/>
                      <a:pt x="10" y="6"/>
                      <a:pt x="10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4"/>
                      <a:pt x="9" y="7"/>
                      <a:pt x="6" y="5"/>
                    </a:cubicBezTo>
                    <a:cubicBezTo>
                      <a:pt x="6" y="3"/>
                      <a:pt x="7" y="5"/>
                      <a:pt x="7" y="5"/>
                    </a:cubicBezTo>
                    <a:cubicBezTo>
                      <a:pt x="7" y="5"/>
                      <a:pt x="7" y="4"/>
                      <a:pt x="6" y="5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8" name="Freeform 1028"/>
              <p:cNvSpPr>
                <a:spLocks/>
              </p:cNvSpPr>
              <p:nvPr/>
            </p:nvSpPr>
            <p:spPr bwMode="auto">
              <a:xfrm>
                <a:off x="1437" y="2524"/>
                <a:ext cx="9" cy="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9" name="Freeform 1029"/>
              <p:cNvSpPr>
                <a:spLocks/>
              </p:cNvSpPr>
              <p:nvPr/>
            </p:nvSpPr>
            <p:spPr bwMode="auto">
              <a:xfrm>
                <a:off x="1437" y="2508"/>
                <a:ext cx="39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2 w 14"/>
                  <a:gd name="T11" fmla="*/ 6 h 7"/>
                  <a:gd name="T12" fmla="*/ 2 w 14"/>
                  <a:gd name="T13" fmla="*/ 5 h 7"/>
                  <a:gd name="T14" fmla="*/ 2 w 14"/>
                  <a:gd name="T15" fmla="*/ 5 h 7"/>
                  <a:gd name="T16" fmla="*/ 2 w 14"/>
                  <a:gd name="T17" fmla="*/ 5 h 7"/>
                  <a:gd name="T18" fmla="*/ 3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5 h 7"/>
                  <a:gd name="T26" fmla="*/ 8 w 14"/>
                  <a:gd name="T27" fmla="*/ 5 h 7"/>
                  <a:gd name="T28" fmla="*/ 9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3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1" y="3"/>
                      <a:pt x="8" y="5"/>
                      <a:pt x="8" y="6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0" y="7"/>
                      <a:pt x="11" y="7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0" name="Rectangle 1030"/>
              <p:cNvSpPr>
                <a:spLocks noChangeArrowheads="1"/>
              </p:cNvSpPr>
              <p:nvPr/>
            </p:nvSpPr>
            <p:spPr bwMode="auto">
              <a:xfrm>
                <a:off x="1467" y="251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1" name="Freeform 1031"/>
              <p:cNvSpPr>
                <a:spLocks/>
              </p:cNvSpPr>
              <p:nvPr/>
            </p:nvSpPr>
            <p:spPr bwMode="auto">
              <a:xfrm>
                <a:off x="1397" y="287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2" name="Freeform 1032"/>
              <p:cNvSpPr>
                <a:spLocks/>
              </p:cNvSpPr>
              <p:nvPr/>
            </p:nvSpPr>
            <p:spPr bwMode="auto">
              <a:xfrm>
                <a:off x="1388" y="2862"/>
                <a:ext cx="9" cy="1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3" name="Freeform 1033"/>
              <p:cNvSpPr>
                <a:spLocks/>
              </p:cNvSpPr>
              <p:nvPr/>
            </p:nvSpPr>
            <p:spPr bwMode="auto">
              <a:xfrm>
                <a:off x="1391" y="2864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4" name="Freeform 1034"/>
              <p:cNvSpPr>
                <a:spLocks/>
              </p:cNvSpPr>
              <p:nvPr/>
            </p:nvSpPr>
            <p:spPr bwMode="auto">
              <a:xfrm>
                <a:off x="1391" y="2867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5" name="Freeform 1035"/>
              <p:cNvSpPr>
                <a:spLocks/>
              </p:cNvSpPr>
              <p:nvPr/>
            </p:nvSpPr>
            <p:spPr bwMode="auto">
              <a:xfrm>
                <a:off x="1388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6" name="Freeform 1036"/>
              <p:cNvSpPr>
                <a:spLocks/>
              </p:cNvSpPr>
              <p:nvPr/>
            </p:nvSpPr>
            <p:spPr bwMode="auto">
              <a:xfrm>
                <a:off x="1388" y="2862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7" name="Freeform 1037"/>
              <p:cNvSpPr>
                <a:spLocks/>
              </p:cNvSpPr>
              <p:nvPr/>
            </p:nvSpPr>
            <p:spPr bwMode="auto">
              <a:xfrm>
                <a:off x="1388" y="2870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8" name="Freeform 1038"/>
              <p:cNvSpPr>
                <a:spLocks/>
              </p:cNvSpPr>
              <p:nvPr/>
            </p:nvSpPr>
            <p:spPr bwMode="auto">
              <a:xfrm>
                <a:off x="1391" y="286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9" name="Freeform 1039"/>
              <p:cNvSpPr>
                <a:spLocks/>
              </p:cNvSpPr>
              <p:nvPr/>
            </p:nvSpPr>
            <p:spPr bwMode="auto">
              <a:xfrm>
                <a:off x="1386" y="2862"/>
                <a:ext cx="2" cy="10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0" name="Freeform 1040"/>
              <p:cNvSpPr>
                <a:spLocks/>
              </p:cNvSpPr>
              <p:nvPr/>
            </p:nvSpPr>
            <p:spPr bwMode="auto">
              <a:xfrm>
                <a:off x="1391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1" name="Freeform 1041"/>
              <p:cNvSpPr>
                <a:spLocks/>
              </p:cNvSpPr>
              <p:nvPr/>
            </p:nvSpPr>
            <p:spPr bwMode="auto">
              <a:xfrm>
                <a:off x="1383" y="2856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2 h 4"/>
                  <a:gd name="T4" fmla="*/ 1 w 3"/>
                  <a:gd name="T5" fmla="*/ 3 h 4"/>
                  <a:gd name="T6" fmla="*/ 2 w 3"/>
                  <a:gd name="T7" fmla="*/ 2 h 4"/>
                  <a:gd name="T8" fmla="*/ 1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3 w 3"/>
                  <a:gd name="T19" fmla="*/ 1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2" y="2"/>
                      <a:pt x="1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2" name="Rectangle 1042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3" name="Freeform 1043"/>
              <p:cNvSpPr>
                <a:spLocks/>
              </p:cNvSpPr>
              <p:nvPr/>
            </p:nvSpPr>
            <p:spPr bwMode="auto">
              <a:xfrm>
                <a:off x="1383" y="2859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1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4" name="Freeform 1044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5" name="Freeform 1045"/>
              <p:cNvSpPr>
                <a:spLocks/>
              </p:cNvSpPr>
              <p:nvPr/>
            </p:nvSpPr>
            <p:spPr bwMode="auto">
              <a:xfrm>
                <a:off x="1388" y="2862"/>
                <a:ext cx="3" cy="0"/>
              </a:xfrm>
              <a:custGeom>
                <a:avLst/>
                <a:gdLst>
                  <a:gd name="T0" fmla="*/ 1 w 1"/>
                  <a:gd name="T1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6" name="Freeform 1046"/>
              <p:cNvSpPr>
                <a:spLocks/>
              </p:cNvSpPr>
              <p:nvPr/>
            </p:nvSpPr>
            <p:spPr bwMode="auto">
              <a:xfrm>
                <a:off x="1383" y="28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7" name="Freeform 1047"/>
              <p:cNvSpPr>
                <a:spLocks/>
              </p:cNvSpPr>
              <p:nvPr/>
            </p:nvSpPr>
            <p:spPr bwMode="auto">
              <a:xfrm>
                <a:off x="1378" y="2845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3 w 10"/>
                  <a:gd name="T17" fmla="*/ 5 h 15"/>
                  <a:gd name="T18" fmla="*/ 4 w 10"/>
                  <a:gd name="T19" fmla="*/ 7 h 15"/>
                  <a:gd name="T20" fmla="*/ 3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5 w 10"/>
                  <a:gd name="T35" fmla="*/ 6 h 15"/>
                  <a:gd name="T36" fmla="*/ 5 w 10"/>
                  <a:gd name="T37" fmla="*/ 6 h 15"/>
                  <a:gd name="T38" fmla="*/ 5 w 10"/>
                  <a:gd name="T39" fmla="*/ 6 h 15"/>
                  <a:gd name="T40" fmla="*/ 5 w 10"/>
                  <a:gd name="T41" fmla="*/ 6 h 15"/>
                  <a:gd name="T42" fmla="*/ 5 w 10"/>
                  <a:gd name="T43" fmla="*/ 6 h 15"/>
                  <a:gd name="T44" fmla="*/ 5 w 10"/>
                  <a:gd name="T45" fmla="*/ 6 h 15"/>
                  <a:gd name="T46" fmla="*/ 5 w 10"/>
                  <a:gd name="T47" fmla="*/ 6 h 15"/>
                  <a:gd name="T48" fmla="*/ 5 w 10"/>
                  <a:gd name="T49" fmla="*/ 6 h 15"/>
                  <a:gd name="T50" fmla="*/ 5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5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7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6 w 10"/>
                  <a:gd name="T75" fmla="*/ 3 h 15"/>
                  <a:gd name="T76" fmla="*/ 9 w 10"/>
                  <a:gd name="T77" fmla="*/ 5 h 15"/>
                  <a:gd name="T78" fmla="*/ 8 w 10"/>
                  <a:gd name="T79" fmla="*/ 4 h 15"/>
                  <a:gd name="T80" fmla="*/ 7 w 10"/>
                  <a:gd name="T81" fmla="*/ 3 h 15"/>
                  <a:gd name="T82" fmla="*/ 9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10" y="3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3"/>
                      <a:pt x="5" y="5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4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4" y="7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5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8" name="Rectangle 1048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9" name="Freeform 1049"/>
              <p:cNvSpPr>
                <a:spLocks/>
              </p:cNvSpPr>
              <p:nvPr/>
            </p:nvSpPr>
            <p:spPr bwMode="auto">
              <a:xfrm>
                <a:off x="1405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0" name="Freeform 1050"/>
              <p:cNvSpPr>
                <a:spLocks/>
              </p:cNvSpPr>
              <p:nvPr/>
            </p:nvSpPr>
            <p:spPr bwMode="auto">
              <a:xfrm>
                <a:off x="1394" y="285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1" name="Freeform 1051"/>
              <p:cNvSpPr>
                <a:spLocks/>
              </p:cNvSpPr>
              <p:nvPr/>
            </p:nvSpPr>
            <p:spPr bwMode="auto">
              <a:xfrm>
                <a:off x="1402" y="285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2" name="Freeform 1052"/>
              <p:cNvSpPr>
                <a:spLocks/>
              </p:cNvSpPr>
              <p:nvPr/>
            </p:nvSpPr>
            <p:spPr bwMode="auto">
              <a:xfrm>
                <a:off x="1397" y="286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3" name="Rectangle 1053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4" name="Freeform 1054"/>
              <p:cNvSpPr>
                <a:spLocks/>
              </p:cNvSpPr>
              <p:nvPr/>
            </p:nvSpPr>
            <p:spPr bwMode="auto">
              <a:xfrm>
                <a:off x="1388" y="2837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5 w 8"/>
                  <a:gd name="T41" fmla="*/ 3 h 7"/>
                  <a:gd name="T42" fmla="*/ 3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1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6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6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5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5" name="Freeform 1055"/>
              <p:cNvSpPr>
                <a:spLocks/>
              </p:cNvSpPr>
              <p:nvPr/>
            </p:nvSpPr>
            <p:spPr bwMode="auto">
              <a:xfrm>
                <a:off x="1405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6" name="Freeform 1056"/>
              <p:cNvSpPr>
                <a:spLocks/>
              </p:cNvSpPr>
              <p:nvPr/>
            </p:nvSpPr>
            <p:spPr bwMode="auto">
              <a:xfrm>
                <a:off x="1388" y="2837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2 w 4"/>
                  <a:gd name="T5" fmla="*/ 6 h 10"/>
                  <a:gd name="T6" fmla="*/ 2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1 w 4"/>
                  <a:gd name="T15" fmla="*/ 6 h 10"/>
                  <a:gd name="T16" fmla="*/ 1 w 4"/>
                  <a:gd name="T17" fmla="*/ 6 h 10"/>
                  <a:gd name="T18" fmla="*/ 0 w 4"/>
                  <a:gd name="T19" fmla="*/ 4 h 10"/>
                  <a:gd name="T20" fmla="*/ 1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5 h 10"/>
                  <a:gd name="T36" fmla="*/ 2 w 4"/>
                  <a:gd name="T37" fmla="*/ 4 h 10"/>
                  <a:gd name="T38" fmla="*/ 2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7" name="Freeform 1057"/>
              <p:cNvSpPr>
                <a:spLocks/>
              </p:cNvSpPr>
              <p:nvPr/>
            </p:nvSpPr>
            <p:spPr bwMode="auto">
              <a:xfrm>
                <a:off x="1394" y="284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8" name="Freeform 1058"/>
              <p:cNvSpPr>
                <a:spLocks/>
              </p:cNvSpPr>
              <p:nvPr/>
            </p:nvSpPr>
            <p:spPr bwMode="auto">
              <a:xfrm>
                <a:off x="1397" y="285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9" name="Freeform 1059"/>
              <p:cNvSpPr>
                <a:spLocks/>
              </p:cNvSpPr>
              <p:nvPr/>
            </p:nvSpPr>
            <p:spPr bwMode="auto">
              <a:xfrm>
                <a:off x="1388" y="284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0" name="Freeform 1060"/>
              <p:cNvSpPr>
                <a:spLocks/>
              </p:cNvSpPr>
              <p:nvPr/>
            </p:nvSpPr>
            <p:spPr bwMode="auto">
              <a:xfrm>
                <a:off x="1386" y="2853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1" name="Freeform 1061"/>
              <p:cNvSpPr>
                <a:spLocks/>
              </p:cNvSpPr>
              <p:nvPr/>
            </p:nvSpPr>
            <p:spPr bwMode="auto">
              <a:xfrm>
                <a:off x="1372" y="2843"/>
                <a:ext cx="16" cy="21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5 h 8"/>
                  <a:gd name="T72" fmla="*/ 5 w 6"/>
                  <a:gd name="T73" fmla="*/ 7 h 8"/>
                  <a:gd name="T74" fmla="*/ 6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4 h 8"/>
                  <a:gd name="T82" fmla="*/ 2 w 6"/>
                  <a:gd name="T83" fmla="*/ 3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8"/>
                      <a:pt x="4" y="6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3" y="3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6"/>
                      <a:pt x="2" y="1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2" name="Freeform 1062"/>
              <p:cNvSpPr>
                <a:spLocks/>
              </p:cNvSpPr>
              <p:nvPr/>
            </p:nvSpPr>
            <p:spPr bwMode="auto">
              <a:xfrm>
                <a:off x="1386" y="28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3" name="Freeform 1063"/>
              <p:cNvSpPr>
                <a:spLocks/>
              </p:cNvSpPr>
              <p:nvPr/>
            </p:nvSpPr>
            <p:spPr bwMode="auto">
              <a:xfrm>
                <a:off x="1380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4" name="Rectangle 1064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5" name="Freeform 1065"/>
              <p:cNvSpPr>
                <a:spLocks/>
              </p:cNvSpPr>
              <p:nvPr/>
            </p:nvSpPr>
            <p:spPr bwMode="auto">
              <a:xfrm>
                <a:off x="1383" y="285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6" name="Freeform 1066"/>
              <p:cNvSpPr>
                <a:spLocks/>
              </p:cNvSpPr>
              <p:nvPr/>
            </p:nvSpPr>
            <p:spPr bwMode="auto">
              <a:xfrm>
                <a:off x="1378" y="28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7" name="Freeform 1067"/>
              <p:cNvSpPr>
                <a:spLocks/>
              </p:cNvSpPr>
              <p:nvPr/>
            </p:nvSpPr>
            <p:spPr bwMode="auto">
              <a:xfrm>
                <a:off x="1380" y="28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8" name="Freeform 1068"/>
              <p:cNvSpPr>
                <a:spLocks/>
              </p:cNvSpPr>
              <p:nvPr/>
            </p:nvSpPr>
            <p:spPr bwMode="auto">
              <a:xfrm>
                <a:off x="1372" y="2832"/>
                <a:ext cx="35" cy="51"/>
              </a:xfrm>
              <a:custGeom>
                <a:avLst/>
                <a:gdLst>
                  <a:gd name="T0" fmla="*/ 5 w 13"/>
                  <a:gd name="T1" fmla="*/ 14 h 19"/>
                  <a:gd name="T2" fmla="*/ 4 w 13"/>
                  <a:gd name="T3" fmla="*/ 16 h 19"/>
                  <a:gd name="T4" fmla="*/ 5 w 13"/>
                  <a:gd name="T5" fmla="*/ 17 h 19"/>
                  <a:gd name="T6" fmla="*/ 6 w 13"/>
                  <a:gd name="T7" fmla="*/ 16 h 19"/>
                  <a:gd name="T8" fmla="*/ 8 w 13"/>
                  <a:gd name="T9" fmla="*/ 16 h 19"/>
                  <a:gd name="T10" fmla="*/ 9 w 13"/>
                  <a:gd name="T11" fmla="*/ 12 h 19"/>
                  <a:gd name="T12" fmla="*/ 10 w 13"/>
                  <a:gd name="T13" fmla="*/ 14 h 19"/>
                  <a:gd name="T14" fmla="*/ 9 w 13"/>
                  <a:gd name="T15" fmla="*/ 12 h 19"/>
                  <a:gd name="T16" fmla="*/ 10 w 13"/>
                  <a:gd name="T17" fmla="*/ 11 h 19"/>
                  <a:gd name="T18" fmla="*/ 7 w 13"/>
                  <a:gd name="T19" fmla="*/ 12 h 19"/>
                  <a:gd name="T20" fmla="*/ 7 w 13"/>
                  <a:gd name="T21" fmla="*/ 10 h 19"/>
                  <a:gd name="T22" fmla="*/ 4 w 13"/>
                  <a:gd name="T23" fmla="*/ 11 h 19"/>
                  <a:gd name="T24" fmla="*/ 8 w 13"/>
                  <a:gd name="T25" fmla="*/ 10 h 19"/>
                  <a:gd name="T26" fmla="*/ 8 w 13"/>
                  <a:gd name="T27" fmla="*/ 8 h 19"/>
                  <a:gd name="T28" fmla="*/ 7 w 13"/>
                  <a:gd name="T29" fmla="*/ 7 h 19"/>
                  <a:gd name="T30" fmla="*/ 5 w 13"/>
                  <a:gd name="T31" fmla="*/ 7 h 19"/>
                  <a:gd name="T32" fmla="*/ 2 w 13"/>
                  <a:gd name="T33" fmla="*/ 7 h 19"/>
                  <a:gd name="T34" fmla="*/ 6 w 13"/>
                  <a:gd name="T35" fmla="*/ 5 h 19"/>
                  <a:gd name="T36" fmla="*/ 6 w 13"/>
                  <a:gd name="T37" fmla="*/ 4 h 19"/>
                  <a:gd name="T38" fmla="*/ 4 w 13"/>
                  <a:gd name="T39" fmla="*/ 4 h 19"/>
                  <a:gd name="T40" fmla="*/ 4 w 13"/>
                  <a:gd name="T41" fmla="*/ 6 h 19"/>
                  <a:gd name="T42" fmla="*/ 3 w 13"/>
                  <a:gd name="T43" fmla="*/ 4 h 19"/>
                  <a:gd name="T44" fmla="*/ 4 w 13"/>
                  <a:gd name="T45" fmla="*/ 4 h 19"/>
                  <a:gd name="T46" fmla="*/ 1 w 13"/>
                  <a:gd name="T47" fmla="*/ 6 h 19"/>
                  <a:gd name="T48" fmla="*/ 1 w 13"/>
                  <a:gd name="T49" fmla="*/ 7 h 19"/>
                  <a:gd name="T50" fmla="*/ 1 w 13"/>
                  <a:gd name="T51" fmla="*/ 7 h 19"/>
                  <a:gd name="T52" fmla="*/ 1 w 13"/>
                  <a:gd name="T53" fmla="*/ 8 h 19"/>
                  <a:gd name="T54" fmla="*/ 2 w 13"/>
                  <a:gd name="T55" fmla="*/ 9 h 19"/>
                  <a:gd name="T56" fmla="*/ 3 w 13"/>
                  <a:gd name="T57" fmla="*/ 9 h 19"/>
                  <a:gd name="T58" fmla="*/ 3 w 13"/>
                  <a:gd name="T59" fmla="*/ 9 h 19"/>
                  <a:gd name="T60" fmla="*/ 3 w 13"/>
                  <a:gd name="T61" fmla="*/ 10 h 19"/>
                  <a:gd name="T62" fmla="*/ 4 w 13"/>
                  <a:gd name="T63" fmla="*/ 10 h 19"/>
                  <a:gd name="T64" fmla="*/ 5 w 13"/>
                  <a:gd name="T65" fmla="*/ 10 h 19"/>
                  <a:gd name="T66" fmla="*/ 4 w 13"/>
                  <a:gd name="T67" fmla="*/ 11 h 19"/>
                  <a:gd name="T68" fmla="*/ 4 w 13"/>
                  <a:gd name="T69" fmla="*/ 12 h 19"/>
                  <a:gd name="T70" fmla="*/ 6 w 13"/>
                  <a:gd name="T71" fmla="*/ 12 h 19"/>
                  <a:gd name="T72" fmla="*/ 7 w 13"/>
                  <a:gd name="T73" fmla="*/ 12 h 19"/>
                  <a:gd name="T74" fmla="*/ 8 w 13"/>
                  <a:gd name="T75" fmla="*/ 13 h 19"/>
                  <a:gd name="T76" fmla="*/ 8 w 13"/>
                  <a:gd name="T77" fmla="*/ 14 h 19"/>
                  <a:gd name="T78" fmla="*/ 9 w 13"/>
                  <a:gd name="T79" fmla="*/ 12 h 19"/>
                  <a:gd name="T80" fmla="*/ 8 w 13"/>
                  <a:gd name="T81" fmla="*/ 12 h 19"/>
                  <a:gd name="T82" fmla="*/ 8 w 13"/>
                  <a:gd name="T83" fmla="*/ 13 h 19"/>
                  <a:gd name="T84" fmla="*/ 7 w 13"/>
                  <a:gd name="T85" fmla="*/ 15 h 19"/>
                  <a:gd name="T86" fmla="*/ 5 w 13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19">
                    <a:moveTo>
                      <a:pt x="5" y="12"/>
                    </a:moveTo>
                    <a:cubicBezTo>
                      <a:pt x="5" y="12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6"/>
                      <a:pt x="8" y="16"/>
                      <a:pt x="9" y="15"/>
                    </a:cubicBezTo>
                    <a:cubicBezTo>
                      <a:pt x="11" y="14"/>
                      <a:pt x="9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2" y="14"/>
                    </a:cubicBezTo>
                    <a:cubicBezTo>
                      <a:pt x="8" y="14"/>
                      <a:pt x="13" y="11"/>
                      <a:pt x="9" y="12"/>
                    </a:cubicBezTo>
                    <a:cubicBezTo>
                      <a:pt x="9" y="11"/>
                      <a:pt x="8" y="12"/>
                      <a:pt x="9" y="12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8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5" y="12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8" y="9"/>
                      <a:pt x="8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7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5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5" y="6"/>
                      <a:pt x="6" y="5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2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3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1" y="7"/>
                      <a:pt x="2" y="7"/>
                      <a:pt x="1" y="8"/>
                    </a:cubicBezTo>
                    <a:cubicBezTo>
                      <a:pt x="2" y="8"/>
                      <a:pt x="4" y="7"/>
                      <a:pt x="4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4" y="10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5" y="11"/>
                      <a:pt x="6" y="10"/>
                    </a:cubicBezTo>
                    <a:cubicBezTo>
                      <a:pt x="4" y="11"/>
                      <a:pt x="5" y="11"/>
                      <a:pt x="4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6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4"/>
                      <a:pt x="7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7" y="15"/>
                      <a:pt x="9" y="16"/>
                      <a:pt x="7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8" y="15"/>
                      <a:pt x="8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9" name="Freeform 1069"/>
              <p:cNvSpPr>
                <a:spLocks/>
              </p:cNvSpPr>
              <p:nvPr/>
            </p:nvSpPr>
            <p:spPr bwMode="auto">
              <a:xfrm>
                <a:off x="1388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0" name="Rectangle 1070"/>
              <p:cNvSpPr>
                <a:spLocks noChangeArrowheads="1"/>
              </p:cNvSpPr>
              <p:nvPr/>
            </p:nvSpPr>
            <p:spPr bwMode="auto">
              <a:xfrm>
                <a:off x="1391" y="2867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1" name="Freeform 1071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2" name="Freeform 1072"/>
              <p:cNvSpPr>
                <a:spLocks/>
              </p:cNvSpPr>
              <p:nvPr/>
            </p:nvSpPr>
            <p:spPr bwMode="auto">
              <a:xfrm>
                <a:off x="1383" y="286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3" name="Freeform 1073"/>
              <p:cNvSpPr>
                <a:spLocks/>
              </p:cNvSpPr>
              <p:nvPr/>
            </p:nvSpPr>
            <p:spPr bwMode="auto">
              <a:xfrm>
                <a:off x="1350" y="2853"/>
                <a:ext cx="33" cy="30"/>
              </a:xfrm>
              <a:custGeom>
                <a:avLst/>
                <a:gdLst>
                  <a:gd name="T0" fmla="*/ 5 w 12"/>
                  <a:gd name="T1" fmla="*/ 3 h 11"/>
                  <a:gd name="T2" fmla="*/ 4 w 12"/>
                  <a:gd name="T3" fmla="*/ 2 h 11"/>
                  <a:gd name="T4" fmla="*/ 5 w 12"/>
                  <a:gd name="T5" fmla="*/ 2 h 11"/>
                  <a:gd name="T6" fmla="*/ 2 w 12"/>
                  <a:gd name="T7" fmla="*/ 0 h 11"/>
                  <a:gd name="T8" fmla="*/ 7 w 12"/>
                  <a:gd name="T9" fmla="*/ 8 h 11"/>
                  <a:gd name="T10" fmla="*/ 3 w 12"/>
                  <a:gd name="T11" fmla="*/ 7 h 11"/>
                  <a:gd name="T12" fmla="*/ 9 w 12"/>
                  <a:gd name="T13" fmla="*/ 8 h 11"/>
                  <a:gd name="T14" fmla="*/ 9 w 12"/>
                  <a:gd name="T15" fmla="*/ 10 h 11"/>
                  <a:gd name="T16" fmla="*/ 10 w 12"/>
                  <a:gd name="T17" fmla="*/ 9 h 11"/>
                  <a:gd name="T18" fmla="*/ 10 w 12"/>
                  <a:gd name="T19" fmla="*/ 8 h 11"/>
                  <a:gd name="T20" fmla="*/ 10 w 12"/>
                  <a:gd name="T21" fmla="*/ 9 h 11"/>
                  <a:gd name="T22" fmla="*/ 10 w 12"/>
                  <a:gd name="T23" fmla="*/ 8 h 11"/>
                  <a:gd name="T24" fmla="*/ 11 w 12"/>
                  <a:gd name="T25" fmla="*/ 8 h 11"/>
                  <a:gd name="T26" fmla="*/ 10 w 12"/>
                  <a:gd name="T27" fmla="*/ 9 h 11"/>
                  <a:gd name="T28" fmla="*/ 11 w 12"/>
                  <a:gd name="T29" fmla="*/ 8 h 11"/>
                  <a:gd name="T30" fmla="*/ 11 w 12"/>
                  <a:gd name="T31" fmla="*/ 9 h 11"/>
                  <a:gd name="T32" fmla="*/ 12 w 12"/>
                  <a:gd name="T33" fmla="*/ 7 h 11"/>
                  <a:gd name="T34" fmla="*/ 12 w 12"/>
                  <a:gd name="T35" fmla="*/ 6 h 11"/>
                  <a:gd name="T36" fmla="*/ 11 w 12"/>
                  <a:gd name="T37" fmla="*/ 7 h 11"/>
                  <a:gd name="T38" fmla="*/ 11 w 12"/>
                  <a:gd name="T39" fmla="*/ 7 h 11"/>
                  <a:gd name="T40" fmla="*/ 11 w 12"/>
                  <a:gd name="T41" fmla="*/ 8 h 11"/>
                  <a:gd name="T42" fmla="*/ 11 w 12"/>
                  <a:gd name="T43" fmla="*/ 6 h 11"/>
                  <a:gd name="T44" fmla="*/ 10 w 12"/>
                  <a:gd name="T45" fmla="*/ 5 h 11"/>
                  <a:gd name="T46" fmla="*/ 10 w 12"/>
                  <a:gd name="T47" fmla="*/ 5 h 11"/>
                  <a:gd name="T48" fmla="*/ 10 w 12"/>
                  <a:gd name="T49" fmla="*/ 5 h 11"/>
                  <a:gd name="T50" fmla="*/ 10 w 12"/>
                  <a:gd name="T51" fmla="*/ 6 h 11"/>
                  <a:gd name="T52" fmla="*/ 10 w 12"/>
                  <a:gd name="T53" fmla="*/ 8 h 11"/>
                  <a:gd name="T54" fmla="*/ 9 w 12"/>
                  <a:gd name="T55" fmla="*/ 8 h 11"/>
                  <a:gd name="T56" fmla="*/ 9 w 12"/>
                  <a:gd name="T57" fmla="*/ 6 h 11"/>
                  <a:gd name="T58" fmla="*/ 9 w 12"/>
                  <a:gd name="T59" fmla="*/ 7 h 11"/>
                  <a:gd name="T60" fmla="*/ 9 w 12"/>
                  <a:gd name="T61" fmla="*/ 5 h 11"/>
                  <a:gd name="T62" fmla="*/ 9 w 12"/>
                  <a:gd name="T63" fmla="*/ 7 h 11"/>
                  <a:gd name="T64" fmla="*/ 6 w 12"/>
                  <a:gd name="T65" fmla="*/ 6 h 11"/>
                  <a:gd name="T66" fmla="*/ 7 w 12"/>
                  <a:gd name="T67" fmla="*/ 6 h 11"/>
                  <a:gd name="T68" fmla="*/ 5 w 12"/>
                  <a:gd name="T69" fmla="*/ 5 h 11"/>
                  <a:gd name="T70" fmla="*/ 6 w 12"/>
                  <a:gd name="T71" fmla="*/ 4 h 11"/>
                  <a:gd name="T72" fmla="*/ 5 w 12"/>
                  <a:gd name="T73" fmla="*/ 4 h 11"/>
                  <a:gd name="T74" fmla="*/ 5 w 12"/>
                  <a:gd name="T75" fmla="*/ 3 h 11"/>
                  <a:gd name="T76" fmla="*/ 5 w 12"/>
                  <a:gd name="T77" fmla="*/ 3 h 11"/>
                  <a:gd name="T78" fmla="*/ 3 w 12"/>
                  <a:gd name="T79" fmla="*/ 3 h 11"/>
                  <a:gd name="T80" fmla="*/ 5 w 12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3" y="1"/>
                      <a:pt x="5" y="1"/>
                      <a:pt x="2" y="0"/>
                    </a:cubicBezTo>
                    <a:cubicBezTo>
                      <a:pt x="4" y="5"/>
                      <a:pt x="0" y="2"/>
                      <a:pt x="7" y="8"/>
                    </a:cubicBezTo>
                    <a:cubicBezTo>
                      <a:pt x="7" y="8"/>
                      <a:pt x="6" y="10"/>
                      <a:pt x="3" y="7"/>
                    </a:cubicBezTo>
                    <a:cubicBezTo>
                      <a:pt x="10" y="10"/>
                      <a:pt x="7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9"/>
                      <a:pt x="10" y="8"/>
                      <a:pt x="10" y="9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2" y="10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3"/>
                      <a:pt x="10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9" y="7"/>
                      <a:pt x="9" y="9"/>
                      <a:pt x="9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8" y="5"/>
                      <a:pt x="8" y="7"/>
                      <a:pt x="6" y="6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4" name="Freeform 1074"/>
              <p:cNvSpPr>
                <a:spLocks/>
              </p:cNvSpPr>
              <p:nvPr/>
            </p:nvSpPr>
            <p:spPr bwMode="auto">
              <a:xfrm>
                <a:off x="1356" y="2851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5" name="Freeform 1075"/>
              <p:cNvSpPr>
                <a:spLocks/>
              </p:cNvSpPr>
              <p:nvPr/>
            </p:nvSpPr>
            <p:spPr bwMode="auto">
              <a:xfrm>
                <a:off x="1356" y="2837"/>
                <a:ext cx="35" cy="19"/>
              </a:xfrm>
              <a:custGeom>
                <a:avLst/>
                <a:gdLst>
                  <a:gd name="T0" fmla="*/ 10 w 13"/>
                  <a:gd name="T1" fmla="*/ 5 h 7"/>
                  <a:gd name="T2" fmla="*/ 11 w 13"/>
                  <a:gd name="T3" fmla="*/ 4 h 7"/>
                  <a:gd name="T4" fmla="*/ 7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2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8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6" name="Rectangle 1076"/>
              <p:cNvSpPr>
                <a:spLocks noChangeArrowheads="1"/>
              </p:cNvSpPr>
              <p:nvPr/>
            </p:nvSpPr>
            <p:spPr bwMode="auto">
              <a:xfrm>
                <a:off x="1386" y="284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7" name="Freeform 1077"/>
              <p:cNvSpPr>
                <a:spLocks/>
              </p:cNvSpPr>
              <p:nvPr/>
            </p:nvSpPr>
            <p:spPr bwMode="auto">
              <a:xfrm>
                <a:off x="1486" y="276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8" name="Freeform 1078"/>
              <p:cNvSpPr>
                <a:spLocks/>
              </p:cNvSpPr>
              <p:nvPr/>
            </p:nvSpPr>
            <p:spPr bwMode="auto">
              <a:xfrm>
                <a:off x="1478" y="2753"/>
                <a:ext cx="11" cy="11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3 w 4"/>
                  <a:gd name="T5" fmla="*/ 4 h 4"/>
                  <a:gd name="T6" fmla="*/ 2 w 4"/>
                  <a:gd name="T7" fmla="*/ 2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3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9" name="Freeform 1079"/>
              <p:cNvSpPr>
                <a:spLocks/>
              </p:cNvSpPr>
              <p:nvPr/>
            </p:nvSpPr>
            <p:spPr bwMode="auto">
              <a:xfrm>
                <a:off x="1484" y="275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0" name="Freeform 1080"/>
              <p:cNvSpPr>
                <a:spLocks/>
              </p:cNvSpPr>
              <p:nvPr/>
            </p:nvSpPr>
            <p:spPr bwMode="auto">
              <a:xfrm>
                <a:off x="1484" y="2758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1" name="Freeform 1081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2" name="Freeform 1082"/>
              <p:cNvSpPr>
                <a:spLocks/>
              </p:cNvSpPr>
              <p:nvPr/>
            </p:nvSpPr>
            <p:spPr bwMode="auto">
              <a:xfrm>
                <a:off x="1478" y="2753"/>
                <a:ext cx="3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3" name="Freeform 1083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4" name="Freeform 1084"/>
              <p:cNvSpPr>
                <a:spLocks/>
              </p:cNvSpPr>
              <p:nvPr/>
            </p:nvSpPr>
            <p:spPr bwMode="auto">
              <a:xfrm>
                <a:off x="1481" y="275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5" name="Freeform 1085"/>
              <p:cNvSpPr>
                <a:spLocks/>
              </p:cNvSpPr>
              <p:nvPr/>
            </p:nvSpPr>
            <p:spPr bwMode="auto">
              <a:xfrm>
                <a:off x="1478" y="2750"/>
                <a:ext cx="3" cy="14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0" y="2"/>
                      <a:pt x="0" y="5"/>
                      <a:pt x="1" y="3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6" name="Freeform 1086"/>
              <p:cNvSpPr>
                <a:spLocks/>
              </p:cNvSpPr>
              <p:nvPr/>
            </p:nvSpPr>
            <p:spPr bwMode="auto">
              <a:xfrm>
                <a:off x="1481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7" name="Freeform 1087"/>
              <p:cNvSpPr>
                <a:spLocks/>
              </p:cNvSpPr>
              <p:nvPr/>
            </p:nvSpPr>
            <p:spPr bwMode="auto">
              <a:xfrm>
                <a:off x="1476" y="2747"/>
                <a:ext cx="5" cy="11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1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2 w 2"/>
                  <a:gd name="T17" fmla="*/ 1 h 4"/>
                  <a:gd name="T18" fmla="*/ 2 w 2"/>
                  <a:gd name="T19" fmla="*/ 0 h 4"/>
                  <a:gd name="T20" fmla="*/ 2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8" name="Rectangle 1088"/>
              <p:cNvSpPr>
                <a:spLocks noChangeArrowheads="1"/>
              </p:cNvSpPr>
              <p:nvPr/>
            </p:nvSpPr>
            <p:spPr bwMode="auto">
              <a:xfrm>
                <a:off x="1478" y="275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9" name="Freeform 1089"/>
              <p:cNvSpPr>
                <a:spLocks/>
              </p:cNvSpPr>
              <p:nvPr/>
            </p:nvSpPr>
            <p:spPr bwMode="auto">
              <a:xfrm>
                <a:off x="1473" y="2750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0" name="Freeform 1090"/>
              <p:cNvSpPr>
                <a:spLocks/>
              </p:cNvSpPr>
              <p:nvPr/>
            </p:nvSpPr>
            <p:spPr bwMode="auto">
              <a:xfrm>
                <a:off x="1473" y="275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1" name="Rectangle 1091"/>
              <p:cNvSpPr>
                <a:spLocks noChangeArrowheads="1"/>
              </p:cNvSpPr>
              <p:nvPr/>
            </p:nvSpPr>
            <p:spPr bwMode="auto">
              <a:xfrm>
                <a:off x="1481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2" name="Freeform 1092"/>
              <p:cNvSpPr>
                <a:spLocks/>
              </p:cNvSpPr>
              <p:nvPr/>
            </p:nvSpPr>
            <p:spPr bwMode="auto">
              <a:xfrm>
                <a:off x="1473" y="275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3" name="Freeform 1093"/>
              <p:cNvSpPr>
                <a:spLocks/>
              </p:cNvSpPr>
              <p:nvPr/>
            </p:nvSpPr>
            <p:spPr bwMode="auto">
              <a:xfrm>
                <a:off x="1470" y="2736"/>
                <a:ext cx="27" cy="39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7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2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0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4 w 10"/>
                  <a:gd name="T35" fmla="*/ 6 h 14"/>
                  <a:gd name="T36" fmla="*/ 4 w 10"/>
                  <a:gd name="T37" fmla="*/ 6 h 14"/>
                  <a:gd name="T38" fmla="*/ 4 w 10"/>
                  <a:gd name="T39" fmla="*/ 6 h 14"/>
                  <a:gd name="T40" fmla="*/ 4 w 10"/>
                  <a:gd name="T41" fmla="*/ 6 h 14"/>
                  <a:gd name="T42" fmla="*/ 4 w 10"/>
                  <a:gd name="T43" fmla="*/ 6 h 14"/>
                  <a:gd name="T44" fmla="*/ 4 w 10"/>
                  <a:gd name="T45" fmla="*/ 6 h 14"/>
                  <a:gd name="T46" fmla="*/ 4 w 10"/>
                  <a:gd name="T47" fmla="*/ 6 h 14"/>
                  <a:gd name="T48" fmla="*/ 4 w 10"/>
                  <a:gd name="T49" fmla="*/ 6 h 14"/>
                  <a:gd name="T50" fmla="*/ 4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2 w 10"/>
                  <a:gd name="T57" fmla="*/ 10 h 14"/>
                  <a:gd name="T58" fmla="*/ 3 w 10"/>
                  <a:gd name="T59" fmla="*/ 9 h 14"/>
                  <a:gd name="T60" fmla="*/ 3 w 10"/>
                  <a:gd name="T61" fmla="*/ 6 h 14"/>
                  <a:gd name="T62" fmla="*/ 4 w 10"/>
                  <a:gd name="T63" fmla="*/ 7 h 14"/>
                  <a:gd name="T64" fmla="*/ 6 w 10"/>
                  <a:gd name="T65" fmla="*/ 6 h 14"/>
                  <a:gd name="T66" fmla="*/ 5 w 10"/>
                  <a:gd name="T67" fmla="*/ 4 h 14"/>
                  <a:gd name="T68" fmla="*/ 6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7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9"/>
                      <a:pt x="0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5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4" name="Rectangle 1094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5" name="Freeform 1095"/>
              <p:cNvSpPr>
                <a:spLocks/>
              </p:cNvSpPr>
              <p:nvPr/>
            </p:nvSpPr>
            <p:spPr bwMode="auto">
              <a:xfrm>
                <a:off x="1497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6" name="Rectangle 1096"/>
              <p:cNvSpPr>
                <a:spLocks noChangeArrowheads="1"/>
              </p:cNvSpPr>
              <p:nvPr/>
            </p:nvSpPr>
            <p:spPr bwMode="auto">
              <a:xfrm>
                <a:off x="1486" y="273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7" name="Freeform 1097"/>
              <p:cNvSpPr>
                <a:spLocks/>
              </p:cNvSpPr>
              <p:nvPr/>
            </p:nvSpPr>
            <p:spPr bwMode="auto">
              <a:xfrm>
                <a:off x="1492" y="275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8" name="Freeform 1098"/>
              <p:cNvSpPr>
                <a:spLocks/>
              </p:cNvSpPr>
              <p:nvPr/>
            </p:nvSpPr>
            <p:spPr bwMode="auto">
              <a:xfrm>
                <a:off x="1489" y="275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9" name="Rectangle 1099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0" name="Freeform 1100"/>
              <p:cNvSpPr>
                <a:spLocks/>
              </p:cNvSpPr>
              <p:nvPr/>
            </p:nvSpPr>
            <p:spPr bwMode="auto">
              <a:xfrm>
                <a:off x="1478" y="2728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4 h 7"/>
                  <a:gd name="T8" fmla="*/ 6 w 9"/>
                  <a:gd name="T9" fmla="*/ 3 h 7"/>
                  <a:gd name="T10" fmla="*/ 7 w 9"/>
                  <a:gd name="T11" fmla="*/ 2 h 7"/>
                  <a:gd name="T12" fmla="*/ 7 w 9"/>
                  <a:gd name="T13" fmla="*/ 5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3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5 h 7"/>
                  <a:gd name="T26" fmla="*/ 7 w 9"/>
                  <a:gd name="T27" fmla="*/ 6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5 h 7"/>
                  <a:gd name="T36" fmla="*/ 5 w 9"/>
                  <a:gd name="T37" fmla="*/ 3 h 7"/>
                  <a:gd name="T38" fmla="*/ 6 w 9"/>
                  <a:gd name="T39" fmla="*/ 2 h 7"/>
                  <a:gd name="T40" fmla="*/ 6 w 9"/>
                  <a:gd name="T41" fmla="*/ 2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2 h 7"/>
                  <a:gd name="T50" fmla="*/ 4 w 9"/>
                  <a:gd name="T51" fmla="*/ 1 h 7"/>
                  <a:gd name="T52" fmla="*/ 3 w 9"/>
                  <a:gd name="T53" fmla="*/ 1 h 7"/>
                  <a:gd name="T54" fmla="*/ 3 w 9"/>
                  <a:gd name="T55" fmla="*/ 1 h 7"/>
                  <a:gd name="T56" fmla="*/ 3 w 9"/>
                  <a:gd name="T57" fmla="*/ 2 h 7"/>
                  <a:gd name="T58" fmla="*/ 4 w 9"/>
                  <a:gd name="T59" fmla="*/ 2 h 7"/>
                  <a:gd name="T60" fmla="*/ 4 w 9"/>
                  <a:gd name="T61" fmla="*/ 3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3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5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9" y="1"/>
                      <a:pt x="6" y="3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5" y="2"/>
                      <a:pt x="8" y="6"/>
                      <a:pt x="7" y="5"/>
                    </a:cubicBezTo>
                    <a:cubicBezTo>
                      <a:pt x="7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5" y="1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1" name="Freeform 1101"/>
              <p:cNvSpPr>
                <a:spLocks/>
              </p:cNvSpPr>
              <p:nvPr/>
            </p:nvSpPr>
            <p:spPr bwMode="auto">
              <a:xfrm>
                <a:off x="1495" y="274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2" name="Freeform 1102"/>
              <p:cNvSpPr>
                <a:spLocks/>
              </p:cNvSpPr>
              <p:nvPr/>
            </p:nvSpPr>
            <p:spPr bwMode="auto">
              <a:xfrm>
                <a:off x="1478" y="2728"/>
                <a:ext cx="14" cy="25"/>
              </a:xfrm>
              <a:custGeom>
                <a:avLst/>
                <a:gdLst>
                  <a:gd name="T0" fmla="*/ 2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1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0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2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2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3" name="Rectangle 1103"/>
              <p:cNvSpPr>
                <a:spLocks noChangeArrowheads="1"/>
              </p:cNvSpPr>
              <p:nvPr/>
            </p:nvSpPr>
            <p:spPr bwMode="auto">
              <a:xfrm>
                <a:off x="1486" y="2734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4" name="Freeform 1104"/>
              <p:cNvSpPr>
                <a:spLocks/>
              </p:cNvSpPr>
              <p:nvPr/>
            </p:nvSpPr>
            <p:spPr bwMode="auto">
              <a:xfrm>
                <a:off x="1489" y="27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5" name="Freeform 1105"/>
              <p:cNvSpPr>
                <a:spLocks/>
              </p:cNvSpPr>
              <p:nvPr/>
            </p:nvSpPr>
            <p:spPr bwMode="auto">
              <a:xfrm>
                <a:off x="1478" y="273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6" name="Freeform 1106"/>
              <p:cNvSpPr>
                <a:spLocks/>
              </p:cNvSpPr>
              <p:nvPr/>
            </p:nvSpPr>
            <p:spPr bwMode="auto">
              <a:xfrm>
                <a:off x="1478" y="2745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0 w 2"/>
                  <a:gd name="T9" fmla="*/ 2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0" y="2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7" name="Freeform 1107"/>
              <p:cNvSpPr>
                <a:spLocks/>
              </p:cNvSpPr>
              <p:nvPr/>
            </p:nvSpPr>
            <p:spPr bwMode="auto">
              <a:xfrm>
                <a:off x="1462" y="2731"/>
                <a:ext cx="16" cy="24"/>
              </a:xfrm>
              <a:custGeom>
                <a:avLst/>
                <a:gdLst>
                  <a:gd name="T0" fmla="*/ 4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6 w 6"/>
                  <a:gd name="T15" fmla="*/ 9 h 9"/>
                  <a:gd name="T16" fmla="*/ 3 w 6"/>
                  <a:gd name="T17" fmla="*/ 7 h 9"/>
                  <a:gd name="T18" fmla="*/ 4 w 6"/>
                  <a:gd name="T19" fmla="*/ 6 h 9"/>
                  <a:gd name="T20" fmla="*/ 4 w 6"/>
                  <a:gd name="T21" fmla="*/ 6 h 9"/>
                  <a:gd name="T22" fmla="*/ 4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6 w 6"/>
                  <a:gd name="T33" fmla="*/ 4 h 9"/>
                  <a:gd name="T34" fmla="*/ 2 w 6"/>
                  <a:gd name="T35" fmla="*/ 3 h 9"/>
                  <a:gd name="T36" fmla="*/ 3 w 6"/>
                  <a:gd name="T37" fmla="*/ 3 h 9"/>
                  <a:gd name="T38" fmla="*/ 5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1 w 6"/>
                  <a:gd name="T51" fmla="*/ 4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1 w 6"/>
                  <a:gd name="T59" fmla="*/ 5 h 9"/>
                  <a:gd name="T60" fmla="*/ 3 w 6"/>
                  <a:gd name="T61" fmla="*/ 5 h 9"/>
                  <a:gd name="T62" fmla="*/ 0 w 6"/>
                  <a:gd name="T63" fmla="*/ 6 h 9"/>
                  <a:gd name="T64" fmla="*/ 4 w 6"/>
                  <a:gd name="T65" fmla="*/ 8 h 9"/>
                  <a:gd name="T66" fmla="*/ 4 w 6"/>
                  <a:gd name="T67" fmla="*/ 7 h 9"/>
                  <a:gd name="T68" fmla="*/ 5 w 6"/>
                  <a:gd name="T69" fmla="*/ 6 h 9"/>
                  <a:gd name="T70" fmla="*/ 5 w 6"/>
                  <a:gd name="T71" fmla="*/ 5 h 9"/>
                  <a:gd name="T72" fmla="*/ 6 w 6"/>
                  <a:gd name="T73" fmla="*/ 8 h 9"/>
                  <a:gd name="T74" fmla="*/ 6 w 6"/>
                  <a:gd name="T75" fmla="*/ 8 h 9"/>
                  <a:gd name="T76" fmla="*/ 6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4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4" y="5"/>
                    </a:moveTo>
                    <a:cubicBezTo>
                      <a:pt x="4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3" y="7"/>
                    </a:cubicBezTo>
                    <a:cubicBezTo>
                      <a:pt x="2" y="8"/>
                      <a:pt x="4" y="6"/>
                      <a:pt x="3" y="7"/>
                    </a:cubicBezTo>
                    <a:cubicBezTo>
                      <a:pt x="5" y="6"/>
                      <a:pt x="6" y="7"/>
                      <a:pt x="6" y="9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4" y="6"/>
                      <a:pt x="2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3" y="6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5" y="4"/>
                      <a:pt x="2" y="3"/>
                    </a:cubicBezTo>
                    <a:cubicBezTo>
                      <a:pt x="6" y="4"/>
                      <a:pt x="1" y="3"/>
                      <a:pt x="3" y="3"/>
                    </a:cubicBezTo>
                    <a:cubicBezTo>
                      <a:pt x="4" y="3"/>
                      <a:pt x="3" y="3"/>
                      <a:pt x="5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3" y="4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1" y="5"/>
                      <a:pt x="1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4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6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3" y="2"/>
                      <a:pt x="3" y="3"/>
                    </a:cubicBezTo>
                    <a:cubicBezTo>
                      <a:pt x="3" y="4"/>
                      <a:pt x="3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8" name="Freeform 1108"/>
              <p:cNvSpPr>
                <a:spLocks/>
              </p:cNvSpPr>
              <p:nvPr/>
            </p:nvSpPr>
            <p:spPr bwMode="auto">
              <a:xfrm>
                <a:off x="1478" y="27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9" name="Freeform 1109"/>
              <p:cNvSpPr>
                <a:spLocks/>
              </p:cNvSpPr>
              <p:nvPr/>
            </p:nvSpPr>
            <p:spPr bwMode="auto">
              <a:xfrm>
                <a:off x="1473" y="273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0" name="Rectangle 1110"/>
              <p:cNvSpPr>
                <a:spLocks noChangeArrowheads="1"/>
              </p:cNvSpPr>
              <p:nvPr/>
            </p:nvSpPr>
            <p:spPr bwMode="auto">
              <a:xfrm>
                <a:off x="1478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1" name="Freeform 1111"/>
              <p:cNvSpPr>
                <a:spLocks/>
              </p:cNvSpPr>
              <p:nvPr/>
            </p:nvSpPr>
            <p:spPr bwMode="auto">
              <a:xfrm>
                <a:off x="1476" y="274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2" name="Freeform 1112"/>
              <p:cNvSpPr>
                <a:spLocks/>
              </p:cNvSpPr>
              <p:nvPr/>
            </p:nvSpPr>
            <p:spPr bwMode="auto">
              <a:xfrm>
                <a:off x="1467" y="273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3" name="Freeform 1113"/>
              <p:cNvSpPr>
                <a:spLocks/>
              </p:cNvSpPr>
              <p:nvPr/>
            </p:nvSpPr>
            <p:spPr bwMode="auto">
              <a:xfrm>
                <a:off x="1470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4" name="Freeform 1114"/>
              <p:cNvSpPr>
                <a:spLocks/>
              </p:cNvSpPr>
              <p:nvPr/>
            </p:nvSpPr>
            <p:spPr bwMode="auto">
              <a:xfrm>
                <a:off x="1465" y="2723"/>
                <a:ext cx="32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5 h 19"/>
                  <a:gd name="T10" fmla="*/ 8 w 12"/>
                  <a:gd name="T11" fmla="*/ 11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1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9 h 19"/>
                  <a:gd name="T26" fmla="*/ 7 w 12"/>
                  <a:gd name="T27" fmla="*/ 8 h 19"/>
                  <a:gd name="T28" fmla="*/ 7 w 12"/>
                  <a:gd name="T29" fmla="*/ 7 h 19"/>
                  <a:gd name="T30" fmla="*/ 4 w 12"/>
                  <a:gd name="T31" fmla="*/ 7 h 19"/>
                  <a:gd name="T32" fmla="*/ 1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2 w 12"/>
                  <a:gd name="T43" fmla="*/ 4 h 19"/>
                  <a:gd name="T44" fmla="*/ 3 w 12"/>
                  <a:gd name="T45" fmla="*/ 3 h 19"/>
                  <a:gd name="T46" fmla="*/ 0 w 12"/>
                  <a:gd name="T47" fmla="*/ 6 h 19"/>
                  <a:gd name="T48" fmla="*/ 0 w 12"/>
                  <a:gd name="T49" fmla="*/ 6 h 19"/>
                  <a:gd name="T50" fmla="*/ 1 w 12"/>
                  <a:gd name="T51" fmla="*/ 7 h 19"/>
                  <a:gd name="T52" fmla="*/ 1 w 12"/>
                  <a:gd name="T53" fmla="*/ 8 h 19"/>
                  <a:gd name="T54" fmla="*/ 1 w 12"/>
                  <a:gd name="T55" fmla="*/ 9 h 19"/>
                  <a:gd name="T56" fmla="*/ 3 w 12"/>
                  <a:gd name="T57" fmla="*/ 9 h 19"/>
                  <a:gd name="T58" fmla="*/ 2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4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6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7 w 12"/>
                  <a:gd name="T81" fmla="*/ 11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4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5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7"/>
                      <a:pt x="5" y="17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3"/>
                    </a:cubicBezTo>
                    <a:cubicBezTo>
                      <a:pt x="7" y="19"/>
                      <a:pt x="7" y="12"/>
                      <a:pt x="8" y="15"/>
                    </a:cubicBezTo>
                    <a:cubicBezTo>
                      <a:pt x="8" y="15"/>
                      <a:pt x="7" y="16"/>
                      <a:pt x="9" y="15"/>
                    </a:cubicBezTo>
                    <a:cubicBezTo>
                      <a:pt x="11" y="13"/>
                      <a:pt x="8" y="10"/>
                      <a:pt x="8" y="11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4"/>
                      <a:pt x="10" y="14"/>
                    </a:cubicBezTo>
                    <a:cubicBezTo>
                      <a:pt x="11" y="14"/>
                      <a:pt x="10" y="13"/>
                      <a:pt x="11" y="13"/>
                    </a:cubicBezTo>
                    <a:cubicBezTo>
                      <a:pt x="8" y="13"/>
                      <a:pt x="12" y="10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7" y="10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4" y="11"/>
                      <a:pt x="4" y="11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6" y="10"/>
                      <a:pt x="6" y="10"/>
                      <a:pt x="8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5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6" y="6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5"/>
                      <a:pt x="3" y="7"/>
                      <a:pt x="4" y="6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5"/>
                      <a:pt x="5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4"/>
                      <a:pt x="2" y="2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2" y="5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3" y="8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2" y="10"/>
                      <a:pt x="2" y="9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3" y="11"/>
                      <a:pt x="5" y="10"/>
                      <a:pt x="3" y="11"/>
                    </a:cubicBezTo>
                    <a:cubicBezTo>
                      <a:pt x="3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7" y="14"/>
                      <a:pt x="8" y="13"/>
                    </a:cubicBezTo>
                    <a:cubicBezTo>
                      <a:pt x="8" y="12"/>
                      <a:pt x="9" y="14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5" name="Freeform 1115"/>
              <p:cNvSpPr>
                <a:spLocks/>
              </p:cNvSpPr>
              <p:nvPr/>
            </p:nvSpPr>
            <p:spPr bwMode="auto">
              <a:xfrm>
                <a:off x="1478" y="2758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6" name="Rectangle 1116"/>
              <p:cNvSpPr>
                <a:spLocks noChangeArrowheads="1"/>
              </p:cNvSpPr>
              <p:nvPr/>
            </p:nvSpPr>
            <p:spPr bwMode="auto">
              <a:xfrm>
                <a:off x="1481" y="2758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7" name="Freeform 1117"/>
              <p:cNvSpPr>
                <a:spLocks/>
              </p:cNvSpPr>
              <p:nvPr/>
            </p:nvSpPr>
            <p:spPr bwMode="auto">
              <a:xfrm>
                <a:off x="1476" y="27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8" name="Rectangle 1118"/>
              <p:cNvSpPr>
                <a:spLocks noChangeArrowheads="1"/>
              </p:cNvSpPr>
              <p:nvPr/>
            </p:nvSpPr>
            <p:spPr bwMode="auto">
              <a:xfrm>
                <a:off x="1476" y="275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9" name="Freeform 1119"/>
              <p:cNvSpPr>
                <a:spLocks/>
              </p:cNvSpPr>
              <p:nvPr/>
            </p:nvSpPr>
            <p:spPr bwMode="auto">
              <a:xfrm>
                <a:off x="1440" y="2745"/>
                <a:ext cx="36" cy="27"/>
              </a:xfrm>
              <a:custGeom>
                <a:avLst/>
                <a:gdLst>
                  <a:gd name="T0" fmla="*/ 6 w 13"/>
                  <a:gd name="T1" fmla="*/ 3 h 10"/>
                  <a:gd name="T2" fmla="*/ 4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8 h 10"/>
                  <a:gd name="T14" fmla="*/ 9 w 13"/>
                  <a:gd name="T15" fmla="*/ 10 h 10"/>
                  <a:gd name="T16" fmla="*/ 10 w 13"/>
                  <a:gd name="T17" fmla="*/ 9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1 w 13"/>
                  <a:gd name="T29" fmla="*/ 8 h 10"/>
                  <a:gd name="T30" fmla="*/ 11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1 w 13"/>
                  <a:gd name="T43" fmla="*/ 6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5 h 10"/>
                  <a:gd name="T50" fmla="*/ 10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9 w 13"/>
                  <a:gd name="T61" fmla="*/ 5 h 10"/>
                  <a:gd name="T62" fmla="*/ 9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1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3" y="7"/>
                    </a:cubicBezTo>
                    <a:cubicBezTo>
                      <a:pt x="13" y="6"/>
                      <a:pt x="12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10" y="6"/>
                      <a:pt x="9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7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0" name="Freeform 1120"/>
              <p:cNvSpPr>
                <a:spLocks/>
              </p:cNvSpPr>
              <p:nvPr/>
            </p:nvSpPr>
            <p:spPr bwMode="auto">
              <a:xfrm>
                <a:off x="1448" y="2742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1" name="Freeform 1121"/>
              <p:cNvSpPr>
                <a:spLocks/>
              </p:cNvSpPr>
              <p:nvPr/>
            </p:nvSpPr>
            <p:spPr bwMode="auto">
              <a:xfrm>
                <a:off x="1446" y="2728"/>
                <a:ext cx="38" cy="17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3 w 14"/>
                  <a:gd name="T11" fmla="*/ 5 h 6"/>
                  <a:gd name="T12" fmla="*/ 2 w 14"/>
                  <a:gd name="T13" fmla="*/ 5 h 6"/>
                  <a:gd name="T14" fmla="*/ 3 w 14"/>
                  <a:gd name="T15" fmla="*/ 5 h 6"/>
                  <a:gd name="T16" fmla="*/ 3 w 14"/>
                  <a:gd name="T17" fmla="*/ 4 h 6"/>
                  <a:gd name="T18" fmla="*/ 4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9 w 14"/>
                  <a:gd name="T27" fmla="*/ 5 h 6"/>
                  <a:gd name="T28" fmla="*/ 10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4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2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1" y="3"/>
                      <a:pt x="9" y="4"/>
                      <a:pt x="8" y="5"/>
                    </a:cubicBezTo>
                    <a:cubicBezTo>
                      <a:pt x="10" y="4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5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2" name="Freeform 1122"/>
              <p:cNvSpPr>
                <a:spLocks/>
              </p:cNvSpPr>
              <p:nvPr/>
            </p:nvSpPr>
            <p:spPr bwMode="auto">
              <a:xfrm>
                <a:off x="1476" y="273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3" name="Freeform 1123"/>
              <p:cNvSpPr>
                <a:spLocks/>
              </p:cNvSpPr>
              <p:nvPr/>
            </p:nvSpPr>
            <p:spPr bwMode="auto">
              <a:xfrm>
                <a:off x="1761" y="298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4" name="Freeform 1124"/>
              <p:cNvSpPr>
                <a:spLocks/>
              </p:cNvSpPr>
              <p:nvPr/>
            </p:nvSpPr>
            <p:spPr bwMode="auto">
              <a:xfrm>
                <a:off x="1753" y="2979"/>
                <a:ext cx="11" cy="13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4 h 5"/>
                  <a:gd name="T10" fmla="*/ 1 w 4"/>
                  <a:gd name="T11" fmla="*/ 3 h 5"/>
                  <a:gd name="T12" fmla="*/ 2 w 4"/>
                  <a:gd name="T13" fmla="*/ 2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4" y="5"/>
                      <a:pt x="3" y="3"/>
                      <a:pt x="2" y="3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3"/>
                      <a:pt x="1" y="2"/>
                      <a:pt x="1" y="3"/>
                    </a:cubicBezTo>
                    <a:cubicBezTo>
                      <a:pt x="0" y="1"/>
                      <a:pt x="1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5" name="Freeform 1125"/>
              <p:cNvSpPr>
                <a:spLocks/>
              </p:cNvSpPr>
              <p:nvPr/>
            </p:nvSpPr>
            <p:spPr bwMode="auto">
              <a:xfrm>
                <a:off x="1759" y="2984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6" name="Freeform 1126"/>
              <p:cNvSpPr>
                <a:spLocks/>
              </p:cNvSpPr>
              <p:nvPr/>
            </p:nvSpPr>
            <p:spPr bwMode="auto">
              <a:xfrm>
                <a:off x="1756" y="2987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7" name="Freeform 1127"/>
              <p:cNvSpPr>
                <a:spLocks/>
              </p:cNvSpPr>
              <p:nvPr/>
            </p:nvSpPr>
            <p:spPr bwMode="auto">
              <a:xfrm>
                <a:off x="1756" y="29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8" name="Freeform 1128"/>
              <p:cNvSpPr>
                <a:spLocks/>
              </p:cNvSpPr>
              <p:nvPr/>
            </p:nvSpPr>
            <p:spPr bwMode="auto">
              <a:xfrm>
                <a:off x="1753" y="2981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9" name="Freeform 1129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0" name="Freeform 1130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1" name="Freeform 1131"/>
              <p:cNvSpPr>
                <a:spLocks/>
              </p:cNvSpPr>
              <p:nvPr/>
            </p:nvSpPr>
            <p:spPr bwMode="auto">
              <a:xfrm>
                <a:off x="1750" y="2979"/>
                <a:ext cx="6" cy="10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3 h 4"/>
                  <a:gd name="T4" fmla="*/ 2 w 2"/>
                  <a:gd name="T5" fmla="*/ 0 h 4"/>
                  <a:gd name="T6" fmla="*/ 1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2" name="Freeform 1132"/>
              <p:cNvSpPr>
                <a:spLocks/>
              </p:cNvSpPr>
              <p:nvPr/>
            </p:nvSpPr>
            <p:spPr bwMode="auto">
              <a:xfrm>
                <a:off x="1756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3" name="Freeform 1133"/>
              <p:cNvSpPr>
                <a:spLocks/>
              </p:cNvSpPr>
              <p:nvPr/>
            </p:nvSpPr>
            <p:spPr bwMode="auto">
              <a:xfrm>
                <a:off x="1750" y="2976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1 h 4"/>
                  <a:gd name="T4" fmla="*/ 0 w 2"/>
                  <a:gd name="T5" fmla="*/ 2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1 w 2"/>
                  <a:gd name="T17" fmla="*/ 1 h 4"/>
                  <a:gd name="T18" fmla="*/ 2 w 2"/>
                  <a:gd name="T19" fmla="*/ 0 h 4"/>
                  <a:gd name="T20" fmla="*/ 1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4" name="Rectangle 1134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5" name="Freeform 1135"/>
              <p:cNvSpPr>
                <a:spLocks/>
              </p:cNvSpPr>
              <p:nvPr/>
            </p:nvSpPr>
            <p:spPr bwMode="auto">
              <a:xfrm>
                <a:off x="1748" y="2979"/>
                <a:ext cx="8" cy="5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0 h 2"/>
                  <a:gd name="T8" fmla="*/ 1 w 3"/>
                  <a:gd name="T9" fmla="*/ 1 h 2"/>
                  <a:gd name="T10" fmla="*/ 3 w 3"/>
                  <a:gd name="T11" fmla="*/ 0 h 2"/>
                  <a:gd name="T12" fmla="*/ 2 w 3"/>
                  <a:gd name="T13" fmla="*/ 0 h 2"/>
                  <a:gd name="T14" fmla="*/ 3 w 3"/>
                  <a:gd name="T15" fmla="*/ 0 h 2"/>
                  <a:gd name="T16" fmla="*/ 2 w 3"/>
                  <a:gd name="T17" fmla="*/ 0 h 2"/>
                  <a:gd name="T18" fmla="*/ 2 w 3"/>
                  <a:gd name="T19" fmla="*/ 1 h 2"/>
                  <a:gd name="T20" fmla="*/ 0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6" name="Freeform 1136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7" name="Rectangle 1137"/>
              <p:cNvSpPr>
                <a:spLocks noChangeArrowheads="1"/>
              </p:cNvSpPr>
              <p:nvPr/>
            </p:nvSpPr>
            <p:spPr bwMode="auto">
              <a:xfrm>
                <a:off x="1756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8" name="Freeform 1138"/>
              <p:cNvSpPr>
                <a:spLocks/>
              </p:cNvSpPr>
              <p:nvPr/>
            </p:nvSpPr>
            <p:spPr bwMode="auto">
              <a:xfrm>
                <a:off x="1748" y="298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9" name="Freeform 1139"/>
              <p:cNvSpPr>
                <a:spLocks/>
              </p:cNvSpPr>
              <p:nvPr/>
            </p:nvSpPr>
            <p:spPr bwMode="auto">
              <a:xfrm>
                <a:off x="1745" y="2965"/>
                <a:ext cx="25" cy="38"/>
              </a:xfrm>
              <a:custGeom>
                <a:avLst/>
                <a:gdLst>
                  <a:gd name="T0" fmla="*/ 9 w 9"/>
                  <a:gd name="T1" fmla="*/ 4 h 14"/>
                  <a:gd name="T2" fmla="*/ 9 w 9"/>
                  <a:gd name="T3" fmla="*/ 3 h 14"/>
                  <a:gd name="T4" fmla="*/ 8 w 9"/>
                  <a:gd name="T5" fmla="*/ 2 h 14"/>
                  <a:gd name="T6" fmla="*/ 7 w 9"/>
                  <a:gd name="T7" fmla="*/ 0 h 14"/>
                  <a:gd name="T8" fmla="*/ 7 w 9"/>
                  <a:gd name="T9" fmla="*/ 1 h 14"/>
                  <a:gd name="T10" fmla="*/ 7 w 9"/>
                  <a:gd name="T11" fmla="*/ 0 h 14"/>
                  <a:gd name="T12" fmla="*/ 6 w 9"/>
                  <a:gd name="T13" fmla="*/ 1 h 14"/>
                  <a:gd name="T14" fmla="*/ 5 w 9"/>
                  <a:gd name="T15" fmla="*/ 2 h 14"/>
                  <a:gd name="T16" fmla="*/ 2 w 9"/>
                  <a:gd name="T17" fmla="*/ 5 h 14"/>
                  <a:gd name="T18" fmla="*/ 3 w 9"/>
                  <a:gd name="T19" fmla="*/ 7 h 14"/>
                  <a:gd name="T20" fmla="*/ 2 w 9"/>
                  <a:gd name="T21" fmla="*/ 6 h 14"/>
                  <a:gd name="T22" fmla="*/ 2 w 9"/>
                  <a:gd name="T23" fmla="*/ 6 h 14"/>
                  <a:gd name="T24" fmla="*/ 1 w 9"/>
                  <a:gd name="T25" fmla="*/ 6 h 14"/>
                  <a:gd name="T26" fmla="*/ 2 w 9"/>
                  <a:gd name="T27" fmla="*/ 8 h 14"/>
                  <a:gd name="T28" fmla="*/ 0 w 9"/>
                  <a:gd name="T29" fmla="*/ 6 h 14"/>
                  <a:gd name="T30" fmla="*/ 2 w 9"/>
                  <a:gd name="T31" fmla="*/ 6 h 14"/>
                  <a:gd name="T32" fmla="*/ 1 w 9"/>
                  <a:gd name="T33" fmla="*/ 9 h 14"/>
                  <a:gd name="T34" fmla="*/ 4 w 9"/>
                  <a:gd name="T35" fmla="*/ 6 h 14"/>
                  <a:gd name="T36" fmla="*/ 4 w 9"/>
                  <a:gd name="T37" fmla="*/ 6 h 14"/>
                  <a:gd name="T38" fmla="*/ 4 w 9"/>
                  <a:gd name="T39" fmla="*/ 6 h 14"/>
                  <a:gd name="T40" fmla="*/ 4 w 9"/>
                  <a:gd name="T41" fmla="*/ 6 h 14"/>
                  <a:gd name="T42" fmla="*/ 4 w 9"/>
                  <a:gd name="T43" fmla="*/ 6 h 14"/>
                  <a:gd name="T44" fmla="*/ 4 w 9"/>
                  <a:gd name="T45" fmla="*/ 6 h 14"/>
                  <a:gd name="T46" fmla="*/ 4 w 9"/>
                  <a:gd name="T47" fmla="*/ 6 h 14"/>
                  <a:gd name="T48" fmla="*/ 4 w 9"/>
                  <a:gd name="T49" fmla="*/ 6 h 14"/>
                  <a:gd name="T50" fmla="*/ 4 w 9"/>
                  <a:gd name="T51" fmla="*/ 6 h 14"/>
                  <a:gd name="T52" fmla="*/ 2 w 9"/>
                  <a:gd name="T53" fmla="*/ 10 h 14"/>
                  <a:gd name="T54" fmla="*/ 2 w 9"/>
                  <a:gd name="T55" fmla="*/ 10 h 14"/>
                  <a:gd name="T56" fmla="*/ 2 w 9"/>
                  <a:gd name="T57" fmla="*/ 10 h 14"/>
                  <a:gd name="T58" fmla="*/ 3 w 9"/>
                  <a:gd name="T59" fmla="*/ 9 h 14"/>
                  <a:gd name="T60" fmla="*/ 3 w 9"/>
                  <a:gd name="T61" fmla="*/ 6 h 14"/>
                  <a:gd name="T62" fmla="*/ 4 w 9"/>
                  <a:gd name="T63" fmla="*/ 7 h 14"/>
                  <a:gd name="T64" fmla="*/ 6 w 9"/>
                  <a:gd name="T65" fmla="*/ 6 h 14"/>
                  <a:gd name="T66" fmla="*/ 5 w 9"/>
                  <a:gd name="T67" fmla="*/ 4 h 14"/>
                  <a:gd name="T68" fmla="*/ 6 w 9"/>
                  <a:gd name="T69" fmla="*/ 5 h 14"/>
                  <a:gd name="T70" fmla="*/ 5 w 9"/>
                  <a:gd name="T71" fmla="*/ 4 h 14"/>
                  <a:gd name="T72" fmla="*/ 7 w 9"/>
                  <a:gd name="T73" fmla="*/ 5 h 14"/>
                  <a:gd name="T74" fmla="*/ 5 w 9"/>
                  <a:gd name="T75" fmla="*/ 3 h 14"/>
                  <a:gd name="T76" fmla="*/ 8 w 9"/>
                  <a:gd name="T77" fmla="*/ 5 h 14"/>
                  <a:gd name="T78" fmla="*/ 7 w 9"/>
                  <a:gd name="T79" fmla="*/ 4 h 14"/>
                  <a:gd name="T80" fmla="*/ 6 w 9"/>
                  <a:gd name="T81" fmla="*/ 3 h 14"/>
                  <a:gd name="T82" fmla="*/ 8 w 9"/>
                  <a:gd name="T83" fmla="*/ 5 h 14"/>
                  <a:gd name="T84" fmla="*/ 7 w 9"/>
                  <a:gd name="T85" fmla="*/ 3 h 14"/>
                  <a:gd name="T86" fmla="*/ 7 w 9"/>
                  <a:gd name="T87" fmla="*/ 2 h 14"/>
                  <a:gd name="T88" fmla="*/ 8 w 9"/>
                  <a:gd name="T89" fmla="*/ 2 h 14"/>
                  <a:gd name="T90" fmla="*/ 9 w 9"/>
                  <a:gd name="T91" fmla="*/ 4 h 14"/>
                  <a:gd name="T92" fmla="*/ 9 w 9"/>
                  <a:gd name="T93" fmla="*/ 5 h 14"/>
                  <a:gd name="T94" fmla="*/ 8 w 9"/>
                  <a:gd name="T95" fmla="*/ 2 h 14"/>
                  <a:gd name="T96" fmla="*/ 9 w 9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4">
                    <a:moveTo>
                      <a:pt x="9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2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7" y="2"/>
                      <a:pt x="6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8"/>
                      <a:pt x="0" y="6"/>
                    </a:cubicBezTo>
                    <a:cubicBezTo>
                      <a:pt x="0" y="5"/>
                      <a:pt x="2" y="6"/>
                      <a:pt x="2" y="6"/>
                    </a:cubicBezTo>
                    <a:cubicBezTo>
                      <a:pt x="3" y="7"/>
                      <a:pt x="5" y="2"/>
                      <a:pt x="1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8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0" name="Freeform 1140"/>
              <p:cNvSpPr>
                <a:spLocks/>
              </p:cNvSpPr>
              <p:nvPr/>
            </p:nvSpPr>
            <p:spPr bwMode="auto">
              <a:xfrm>
                <a:off x="1770" y="297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1" name="Freeform 1141"/>
              <p:cNvSpPr>
                <a:spLocks/>
              </p:cNvSpPr>
              <p:nvPr/>
            </p:nvSpPr>
            <p:spPr bwMode="auto">
              <a:xfrm>
                <a:off x="1770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2" name="Rectangle 1142"/>
              <p:cNvSpPr>
                <a:spLocks noChangeArrowheads="1"/>
              </p:cNvSpPr>
              <p:nvPr/>
            </p:nvSpPr>
            <p:spPr bwMode="auto">
              <a:xfrm>
                <a:off x="1761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3" name="Freeform 1143"/>
              <p:cNvSpPr>
                <a:spLocks/>
              </p:cNvSpPr>
              <p:nvPr/>
            </p:nvSpPr>
            <p:spPr bwMode="auto">
              <a:xfrm>
                <a:off x="1767" y="2979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4" name="Freeform 1144"/>
              <p:cNvSpPr>
                <a:spLocks/>
              </p:cNvSpPr>
              <p:nvPr/>
            </p:nvSpPr>
            <p:spPr bwMode="auto">
              <a:xfrm>
                <a:off x="1764" y="298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5" name="Freeform 1145"/>
              <p:cNvSpPr>
                <a:spLocks/>
              </p:cNvSpPr>
              <p:nvPr/>
            </p:nvSpPr>
            <p:spPr bwMode="auto">
              <a:xfrm>
                <a:off x="1770" y="2979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6" name="Freeform 1146"/>
              <p:cNvSpPr>
                <a:spLocks/>
              </p:cNvSpPr>
              <p:nvPr/>
            </p:nvSpPr>
            <p:spPr bwMode="auto">
              <a:xfrm>
                <a:off x="1753" y="2957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7 w 8"/>
                  <a:gd name="T13" fmla="*/ 5 h 7"/>
                  <a:gd name="T14" fmla="*/ 6 w 8"/>
                  <a:gd name="T15" fmla="*/ 2 h 7"/>
                  <a:gd name="T16" fmla="*/ 6 w 8"/>
                  <a:gd name="T17" fmla="*/ 2 h 7"/>
                  <a:gd name="T18" fmla="*/ 5 w 8"/>
                  <a:gd name="T19" fmla="*/ 3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7 w 8"/>
                  <a:gd name="T27" fmla="*/ 6 h 7"/>
                  <a:gd name="T28" fmla="*/ 7 w 8"/>
                  <a:gd name="T29" fmla="*/ 5 h 7"/>
                  <a:gd name="T30" fmla="*/ 7 w 8"/>
                  <a:gd name="T31" fmla="*/ 7 h 7"/>
                  <a:gd name="T32" fmla="*/ 6 w 8"/>
                  <a:gd name="T33" fmla="*/ 5 h 7"/>
                  <a:gd name="T34" fmla="*/ 6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6 w 8"/>
                  <a:gd name="T41" fmla="*/ 2 h 7"/>
                  <a:gd name="T42" fmla="*/ 3 w 8"/>
                  <a:gd name="T43" fmla="*/ 0 h 7"/>
                  <a:gd name="T44" fmla="*/ 4 w 8"/>
                  <a:gd name="T45" fmla="*/ 1 h 7"/>
                  <a:gd name="T46" fmla="*/ 3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3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4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3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7" y="5"/>
                    </a:cubicBezTo>
                    <a:cubicBezTo>
                      <a:pt x="6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7" y="6"/>
                      <a:pt x="6" y="5"/>
                    </a:cubicBezTo>
                    <a:cubicBezTo>
                      <a:pt x="7" y="6"/>
                      <a:pt x="6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4" y="1"/>
                      <a:pt x="5" y="2"/>
                      <a:pt x="3" y="0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7" name="Freeform 1147"/>
              <p:cNvSpPr>
                <a:spLocks/>
              </p:cNvSpPr>
              <p:nvPr/>
            </p:nvSpPr>
            <p:spPr bwMode="auto">
              <a:xfrm>
                <a:off x="1770" y="29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8" name="Freeform 1148"/>
              <p:cNvSpPr>
                <a:spLocks/>
              </p:cNvSpPr>
              <p:nvPr/>
            </p:nvSpPr>
            <p:spPr bwMode="auto">
              <a:xfrm>
                <a:off x="1753" y="2957"/>
                <a:ext cx="11" cy="24"/>
              </a:xfrm>
              <a:custGeom>
                <a:avLst/>
                <a:gdLst>
                  <a:gd name="T0" fmla="*/ 2 w 4"/>
                  <a:gd name="T1" fmla="*/ 4 h 9"/>
                  <a:gd name="T2" fmla="*/ 1 w 4"/>
                  <a:gd name="T3" fmla="*/ 2 h 9"/>
                  <a:gd name="T4" fmla="*/ 3 w 4"/>
                  <a:gd name="T5" fmla="*/ 5 h 9"/>
                  <a:gd name="T6" fmla="*/ 3 w 4"/>
                  <a:gd name="T7" fmla="*/ 6 h 9"/>
                  <a:gd name="T8" fmla="*/ 1 w 4"/>
                  <a:gd name="T9" fmla="*/ 3 h 9"/>
                  <a:gd name="T10" fmla="*/ 1 w 4"/>
                  <a:gd name="T11" fmla="*/ 3 h 9"/>
                  <a:gd name="T12" fmla="*/ 2 w 4"/>
                  <a:gd name="T13" fmla="*/ 5 h 9"/>
                  <a:gd name="T14" fmla="*/ 2 w 4"/>
                  <a:gd name="T15" fmla="*/ 6 h 9"/>
                  <a:gd name="T16" fmla="*/ 1 w 4"/>
                  <a:gd name="T17" fmla="*/ 5 h 9"/>
                  <a:gd name="T18" fmla="*/ 0 w 4"/>
                  <a:gd name="T19" fmla="*/ 4 h 9"/>
                  <a:gd name="T20" fmla="*/ 2 w 4"/>
                  <a:gd name="T21" fmla="*/ 9 h 9"/>
                  <a:gd name="T22" fmla="*/ 2 w 4"/>
                  <a:gd name="T23" fmla="*/ 8 h 9"/>
                  <a:gd name="T24" fmla="*/ 1 w 4"/>
                  <a:gd name="T25" fmla="*/ 6 h 9"/>
                  <a:gd name="T26" fmla="*/ 1 w 4"/>
                  <a:gd name="T27" fmla="*/ 7 h 9"/>
                  <a:gd name="T28" fmla="*/ 2 w 4"/>
                  <a:gd name="T29" fmla="*/ 8 h 9"/>
                  <a:gd name="T30" fmla="*/ 4 w 4"/>
                  <a:gd name="T31" fmla="*/ 6 h 9"/>
                  <a:gd name="T32" fmla="*/ 4 w 4"/>
                  <a:gd name="T33" fmla="*/ 6 h 9"/>
                  <a:gd name="T34" fmla="*/ 3 w 4"/>
                  <a:gd name="T35" fmla="*/ 5 h 9"/>
                  <a:gd name="T36" fmla="*/ 2 w 4"/>
                  <a:gd name="T37" fmla="*/ 3 h 9"/>
                  <a:gd name="T38" fmla="*/ 3 w 4"/>
                  <a:gd name="T39" fmla="*/ 4 h 9"/>
                  <a:gd name="T40" fmla="*/ 1 w 4"/>
                  <a:gd name="T41" fmla="*/ 2 h 9"/>
                  <a:gd name="T42" fmla="*/ 1 w 4"/>
                  <a:gd name="T43" fmla="*/ 1 h 9"/>
                  <a:gd name="T44" fmla="*/ 1 w 4"/>
                  <a:gd name="T45" fmla="*/ 1 h 9"/>
                  <a:gd name="T46" fmla="*/ 2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2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9" name="Freeform 1149"/>
              <p:cNvSpPr>
                <a:spLocks/>
              </p:cNvSpPr>
              <p:nvPr/>
            </p:nvSpPr>
            <p:spPr bwMode="auto">
              <a:xfrm>
                <a:off x="1759" y="296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0" name="Freeform 1150"/>
              <p:cNvSpPr>
                <a:spLocks/>
              </p:cNvSpPr>
              <p:nvPr/>
            </p:nvSpPr>
            <p:spPr bwMode="auto">
              <a:xfrm>
                <a:off x="1764" y="297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1" name="Freeform 1151"/>
              <p:cNvSpPr>
                <a:spLocks/>
              </p:cNvSpPr>
              <p:nvPr/>
            </p:nvSpPr>
            <p:spPr bwMode="auto">
              <a:xfrm>
                <a:off x="1753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2" name="Freeform 1152"/>
              <p:cNvSpPr>
                <a:spLocks/>
              </p:cNvSpPr>
              <p:nvPr/>
            </p:nvSpPr>
            <p:spPr bwMode="auto">
              <a:xfrm>
                <a:off x="1750" y="2970"/>
                <a:ext cx="9" cy="1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4 h 5"/>
                  <a:gd name="T4" fmla="*/ 1 w 3"/>
                  <a:gd name="T5" fmla="*/ 1 h 5"/>
                  <a:gd name="T6" fmla="*/ 2 w 3"/>
                  <a:gd name="T7" fmla="*/ 3 h 5"/>
                  <a:gd name="T8" fmla="*/ 1 w 3"/>
                  <a:gd name="T9" fmla="*/ 3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0" y="0"/>
                      <a:pt x="2" y="3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3" name="Freeform 1153"/>
              <p:cNvSpPr>
                <a:spLocks/>
              </p:cNvSpPr>
              <p:nvPr/>
            </p:nvSpPr>
            <p:spPr bwMode="auto">
              <a:xfrm>
                <a:off x="1737" y="2960"/>
                <a:ext cx="16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4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5 w 6"/>
                  <a:gd name="T69" fmla="*/ 6 h 9"/>
                  <a:gd name="T70" fmla="*/ 4 w 6"/>
                  <a:gd name="T71" fmla="*/ 5 h 9"/>
                  <a:gd name="T72" fmla="*/ 6 w 6"/>
                  <a:gd name="T73" fmla="*/ 8 h 9"/>
                  <a:gd name="T74" fmla="*/ 6 w 6"/>
                  <a:gd name="T75" fmla="*/ 7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7"/>
                    </a:cubicBezTo>
                    <a:cubicBezTo>
                      <a:pt x="2" y="8"/>
                      <a:pt x="3" y="6"/>
                      <a:pt x="3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5" y="8"/>
                      <a:pt x="4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4" y="5"/>
                      <a:pt x="4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4" name="Freeform 1154"/>
              <p:cNvSpPr>
                <a:spLocks/>
              </p:cNvSpPr>
              <p:nvPr/>
            </p:nvSpPr>
            <p:spPr bwMode="auto">
              <a:xfrm>
                <a:off x="1753" y="29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5" name="Freeform 1155"/>
              <p:cNvSpPr>
                <a:spLocks/>
              </p:cNvSpPr>
              <p:nvPr/>
            </p:nvSpPr>
            <p:spPr bwMode="auto">
              <a:xfrm>
                <a:off x="1745" y="296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6" name="Rectangle 1156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7" name="Freeform 1157"/>
              <p:cNvSpPr>
                <a:spLocks/>
              </p:cNvSpPr>
              <p:nvPr/>
            </p:nvSpPr>
            <p:spPr bwMode="auto">
              <a:xfrm>
                <a:off x="1748" y="297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8" name="Freeform 1158"/>
              <p:cNvSpPr>
                <a:spLocks/>
              </p:cNvSpPr>
              <p:nvPr/>
            </p:nvSpPr>
            <p:spPr bwMode="auto">
              <a:xfrm>
                <a:off x="1742" y="296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9" name="Freeform 1159"/>
              <p:cNvSpPr>
                <a:spLocks/>
              </p:cNvSpPr>
              <p:nvPr/>
            </p:nvSpPr>
            <p:spPr bwMode="auto">
              <a:xfrm>
                <a:off x="1745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0" name="Freeform 1160"/>
              <p:cNvSpPr>
                <a:spLocks/>
              </p:cNvSpPr>
              <p:nvPr/>
            </p:nvSpPr>
            <p:spPr bwMode="auto">
              <a:xfrm>
                <a:off x="1740" y="2949"/>
                <a:ext cx="32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4 w 12"/>
                  <a:gd name="T5" fmla="*/ 18 h 20"/>
                  <a:gd name="T6" fmla="*/ 5 w 12"/>
                  <a:gd name="T7" fmla="*/ 17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1 h 20"/>
                  <a:gd name="T22" fmla="*/ 3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6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3 w 12"/>
                  <a:gd name="T41" fmla="*/ 7 h 20"/>
                  <a:gd name="T42" fmla="*/ 2 w 12"/>
                  <a:gd name="T43" fmla="*/ 5 h 20"/>
                  <a:gd name="T44" fmla="*/ 3 w 12"/>
                  <a:gd name="T45" fmla="*/ 4 h 20"/>
                  <a:gd name="T46" fmla="*/ 0 w 12"/>
                  <a:gd name="T47" fmla="*/ 7 h 20"/>
                  <a:gd name="T48" fmla="*/ 0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1 w 12"/>
                  <a:gd name="T55" fmla="*/ 9 h 20"/>
                  <a:gd name="T56" fmla="*/ 2 w 12"/>
                  <a:gd name="T57" fmla="*/ 10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1 h 20"/>
                  <a:gd name="T64" fmla="*/ 4 w 12"/>
                  <a:gd name="T65" fmla="*/ 11 h 20"/>
                  <a:gd name="T66" fmla="*/ 3 w 12"/>
                  <a:gd name="T67" fmla="*/ 12 h 20"/>
                  <a:gd name="T68" fmla="*/ 3 w 12"/>
                  <a:gd name="T69" fmla="*/ 13 h 20"/>
                  <a:gd name="T70" fmla="*/ 5 w 12"/>
                  <a:gd name="T71" fmla="*/ 12 h 20"/>
                  <a:gd name="T72" fmla="*/ 6 w 12"/>
                  <a:gd name="T73" fmla="*/ 13 h 20"/>
                  <a:gd name="T74" fmla="*/ 7 w 12"/>
                  <a:gd name="T75" fmla="*/ 14 h 20"/>
                  <a:gd name="T76" fmla="*/ 7 w 12"/>
                  <a:gd name="T77" fmla="*/ 14 h 20"/>
                  <a:gd name="T78" fmla="*/ 9 w 12"/>
                  <a:gd name="T79" fmla="*/ 13 h 20"/>
                  <a:gd name="T80" fmla="*/ 7 w 12"/>
                  <a:gd name="T81" fmla="*/ 12 h 20"/>
                  <a:gd name="T82" fmla="*/ 8 w 12"/>
                  <a:gd name="T83" fmla="*/ 14 h 20"/>
                  <a:gd name="T84" fmla="*/ 6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4" y="13"/>
                      <a:pt x="4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5" y="18"/>
                      <a:pt x="5" y="15"/>
                      <a:pt x="5" y="15"/>
                    </a:cubicBezTo>
                    <a:cubicBezTo>
                      <a:pt x="5" y="15"/>
                      <a:pt x="5" y="16"/>
                      <a:pt x="5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6" y="20"/>
                      <a:pt x="7" y="13"/>
                      <a:pt x="7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4"/>
                      <a:pt x="10" y="9"/>
                      <a:pt x="6" y="16"/>
                    </a:cubicBezTo>
                    <a:cubicBezTo>
                      <a:pt x="6" y="17"/>
                      <a:pt x="10" y="15"/>
                      <a:pt x="9" y="15"/>
                    </a:cubicBezTo>
                    <a:cubicBezTo>
                      <a:pt x="11" y="15"/>
                      <a:pt x="10" y="14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7" y="13"/>
                      <a:pt x="9" y="11"/>
                    </a:cubicBezTo>
                    <a:cubicBezTo>
                      <a:pt x="9" y="11"/>
                      <a:pt x="8" y="12"/>
                      <a:pt x="6" y="12"/>
                    </a:cubicBezTo>
                    <a:cubicBezTo>
                      <a:pt x="7" y="12"/>
                      <a:pt x="7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6" y="11"/>
                      <a:pt x="6" y="12"/>
                    </a:cubicBezTo>
                    <a:cubicBezTo>
                      <a:pt x="6" y="11"/>
                      <a:pt x="4" y="12"/>
                      <a:pt x="3" y="12"/>
                    </a:cubicBezTo>
                    <a:cubicBezTo>
                      <a:pt x="5" y="10"/>
                      <a:pt x="4" y="12"/>
                      <a:pt x="5" y="11"/>
                    </a:cubicBezTo>
                    <a:cubicBezTo>
                      <a:pt x="6" y="11"/>
                      <a:pt x="6" y="11"/>
                      <a:pt x="8" y="10"/>
                    </a:cubicBezTo>
                    <a:cubicBezTo>
                      <a:pt x="8" y="10"/>
                      <a:pt x="7" y="10"/>
                      <a:pt x="6" y="10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6"/>
                      <a:pt x="2" y="8"/>
                      <a:pt x="4" y="7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4" y="6"/>
                      <a:pt x="5" y="6"/>
                    </a:cubicBezTo>
                    <a:cubicBezTo>
                      <a:pt x="4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5"/>
                    </a:cubicBezTo>
                    <a:cubicBezTo>
                      <a:pt x="3" y="4"/>
                      <a:pt x="5" y="7"/>
                      <a:pt x="3" y="7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3" y="7"/>
                      <a:pt x="3" y="8"/>
                    </a:cubicBezTo>
                    <a:cubicBezTo>
                      <a:pt x="1" y="9"/>
                      <a:pt x="2" y="9"/>
                      <a:pt x="1" y="9"/>
                    </a:cubicBezTo>
                    <a:cubicBezTo>
                      <a:pt x="3" y="9"/>
                      <a:pt x="2" y="10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1"/>
                      <a:pt x="4" y="9"/>
                      <a:pt x="3" y="11"/>
                    </a:cubicBezTo>
                    <a:cubicBezTo>
                      <a:pt x="4" y="10"/>
                      <a:pt x="4" y="11"/>
                      <a:pt x="6" y="9"/>
                    </a:cubicBezTo>
                    <a:cubicBezTo>
                      <a:pt x="5" y="10"/>
                      <a:pt x="4" y="11"/>
                      <a:pt x="4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2"/>
                      <a:pt x="4" y="11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4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4" y="14"/>
                      <a:pt x="6" y="14"/>
                      <a:pt x="8" y="13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5"/>
                      <a:pt x="7" y="14"/>
                    </a:cubicBezTo>
                    <a:cubicBezTo>
                      <a:pt x="6" y="12"/>
                      <a:pt x="9" y="13"/>
                      <a:pt x="9" y="13"/>
                    </a:cubicBezTo>
                    <a:cubicBezTo>
                      <a:pt x="6" y="16"/>
                      <a:pt x="8" y="17"/>
                      <a:pt x="6" y="15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6" y="12"/>
                      <a:pt x="7" y="14"/>
                    </a:cubicBezTo>
                    <a:cubicBezTo>
                      <a:pt x="7" y="14"/>
                      <a:pt x="7" y="15"/>
                      <a:pt x="8" y="14"/>
                    </a:cubicBezTo>
                    <a:cubicBezTo>
                      <a:pt x="8" y="13"/>
                      <a:pt x="9" y="15"/>
                      <a:pt x="8" y="16"/>
                    </a:cubicBezTo>
                    <a:cubicBezTo>
                      <a:pt x="7" y="16"/>
                      <a:pt x="7" y="14"/>
                      <a:pt x="6" y="15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0"/>
                      <a:pt x="5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1" name="Freeform 1161"/>
              <p:cNvSpPr>
                <a:spLocks/>
              </p:cNvSpPr>
              <p:nvPr/>
            </p:nvSpPr>
            <p:spPr bwMode="auto">
              <a:xfrm>
                <a:off x="1753" y="298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2" name="Freeform 1162"/>
              <p:cNvSpPr>
                <a:spLocks/>
              </p:cNvSpPr>
              <p:nvPr/>
            </p:nvSpPr>
            <p:spPr bwMode="auto">
              <a:xfrm>
                <a:off x="1756" y="29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3" name="Freeform 1163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4" name="Rectangle 1164"/>
              <p:cNvSpPr>
                <a:spLocks noChangeArrowheads="1"/>
              </p:cNvSpPr>
              <p:nvPr/>
            </p:nvSpPr>
            <p:spPr bwMode="auto">
              <a:xfrm>
                <a:off x="1748" y="2987"/>
                <a:ext cx="2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5" name="Freeform 1165"/>
              <p:cNvSpPr>
                <a:spLocks/>
              </p:cNvSpPr>
              <p:nvPr/>
            </p:nvSpPr>
            <p:spPr bwMode="auto">
              <a:xfrm>
                <a:off x="1715" y="2973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2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8 h 10"/>
                  <a:gd name="T14" fmla="*/ 9 w 12"/>
                  <a:gd name="T15" fmla="*/ 10 h 10"/>
                  <a:gd name="T16" fmla="*/ 10 w 12"/>
                  <a:gd name="T17" fmla="*/ 9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8 h 10"/>
                  <a:gd name="T26" fmla="*/ 11 w 12"/>
                  <a:gd name="T27" fmla="*/ 8 h 10"/>
                  <a:gd name="T28" fmla="*/ 11 w 12"/>
                  <a:gd name="T29" fmla="*/ 8 h 10"/>
                  <a:gd name="T30" fmla="*/ 11 w 12"/>
                  <a:gd name="T31" fmla="*/ 9 h 10"/>
                  <a:gd name="T32" fmla="*/ 12 w 12"/>
                  <a:gd name="T33" fmla="*/ 7 h 10"/>
                  <a:gd name="T34" fmla="*/ 12 w 12"/>
                  <a:gd name="T35" fmla="*/ 6 h 10"/>
                  <a:gd name="T36" fmla="*/ 11 w 12"/>
                  <a:gd name="T37" fmla="*/ 7 h 10"/>
                  <a:gd name="T38" fmla="*/ 11 w 12"/>
                  <a:gd name="T39" fmla="*/ 7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5 h 10"/>
                  <a:gd name="T50" fmla="*/ 10 w 12"/>
                  <a:gd name="T51" fmla="*/ 6 h 10"/>
                  <a:gd name="T52" fmla="*/ 10 w 12"/>
                  <a:gd name="T53" fmla="*/ 8 h 10"/>
                  <a:gd name="T54" fmla="*/ 9 w 12"/>
                  <a:gd name="T55" fmla="*/ 8 h 10"/>
                  <a:gd name="T56" fmla="*/ 10 w 12"/>
                  <a:gd name="T57" fmla="*/ 6 h 10"/>
                  <a:gd name="T58" fmla="*/ 9 w 12"/>
                  <a:gd name="T59" fmla="*/ 7 h 10"/>
                  <a:gd name="T60" fmla="*/ 9 w 12"/>
                  <a:gd name="T61" fmla="*/ 5 h 10"/>
                  <a:gd name="T62" fmla="*/ 9 w 12"/>
                  <a:gd name="T63" fmla="*/ 7 h 10"/>
                  <a:gd name="T64" fmla="*/ 6 w 12"/>
                  <a:gd name="T65" fmla="*/ 5 h 10"/>
                  <a:gd name="T66" fmla="*/ 7 w 12"/>
                  <a:gd name="T67" fmla="*/ 6 h 10"/>
                  <a:gd name="T68" fmla="*/ 6 w 12"/>
                  <a:gd name="T69" fmla="*/ 5 h 10"/>
                  <a:gd name="T70" fmla="*/ 6 w 12"/>
                  <a:gd name="T71" fmla="*/ 4 h 10"/>
                  <a:gd name="T72" fmla="*/ 5 w 12"/>
                  <a:gd name="T73" fmla="*/ 4 h 10"/>
                  <a:gd name="T74" fmla="*/ 5 w 12"/>
                  <a:gd name="T75" fmla="*/ 3 h 10"/>
                  <a:gd name="T76" fmla="*/ 5 w 12"/>
                  <a:gd name="T77" fmla="*/ 3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2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0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9" y="8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6"/>
                      <a:pt x="9" y="5"/>
                      <a:pt x="9" y="7"/>
                    </a:cubicBezTo>
                    <a:cubicBezTo>
                      <a:pt x="8" y="5"/>
                      <a:pt x="9" y="7"/>
                      <a:pt x="6" y="5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5" y="2"/>
                      <a:pt x="4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6" name="Freeform 1166"/>
              <p:cNvSpPr>
                <a:spLocks/>
              </p:cNvSpPr>
              <p:nvPr/>
            </p:nvSpPr>
            <p:spPr bwMode="auto">
              <a:xfrm>
                <a:off x="1721" y="2970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7" name="Freeform 1167"/>
              <p:cNvSpPr>
                <a:spLocks/>
              </p:cNvSpPr>
              <p:nvPr/>
            </p:nvSpPr>
            <p:spPr bwMode="auto">
              <a:xfrm>
                <a:off x="1721" y="2957"/>
                <a:ext cx="38" cy="16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2 w 14"/>
                  <a:gd name="T11" fmla="*/ 5 h 6"/>
                  <a:gd name="T12" fmla="*/ 2 w 14"/>
                  <a:gd name="T13" fmla="*/ 4 h 6"/>
                  <a:gd name="T14" fmla="*/ 3 w 14"/>
                  <a:gd name="T15" fmla="*/ 5 h 6"/>
                  <a:gd name="T16" fmla="*/ 3 w 14"/>
                  <a:gd name="T17" fmla="*/ 4 h 6"/>
                  <a:gd name="T18" fmla="*/ 3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8 w 14"/>
                  <a:gd name="T27" fmla="*/ 4 h 6"/>
                  <a:gd name="T28" fmla="*/ 9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3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0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9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11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1" y="5"/>
                      <a:pt x="12" y="4"/>
                      <a:pt x="12" y="5"/>
                    </a:cubicBezTo>
                    <a:cubicBezTo>
                      <a:pt x="12" y="5"/>
                      <a:pt x="11" y="5"/>
                      <a:pt x="11" y="6"/>
                    </a:cubicBezTo>
                    <a:cubicBezTo>
                      <a:pt x="11" y="6"/>
                      <a:pt x="10" y="6"/>
                      <a:pt x="11" y="6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8" name="Freeform 1168"/>
              <p:cNvSpPr>
                <a:spLocks/>
              </p:cNvSpPr>
              <p:nvPr/>
            </p:nvSpPr>
            <p:spPr bwMode="auto">
              <a:xfrm>
                <a:off x="1750" y="296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9" name="Freeform 1169"/>
              <p:cNvSpPr>
                <a:spLocks/>
              </p:cNvSpPr>
              <p:nvPr/>
            </p:nvSpPr>
            <p:spPr bwMode="auto">
              <a:xfrm>
                <a:off x="337" y="2587"/>
                <a:ext cx="1013" cy="677"/>
              </a:xfrm>
              <a:custGeom>
                <a:avLst/>
                <a:gdLst>
                  <a:gd name="T0" fmla="*/ 274 w 372"/>
                  <a:gd name="T1" fmla="*/ 167 h 249"/>
                  <a:gd name="T2" fmla="*/ 276 w 372"/>
                  <a:gd name="T3" fmla="*/ 139 h 249"/>
                  <a:gd name="T4" fmla="*/ 323 w 372"/>
                  <a:gd name="T5" fmla="*/ 107 h 249"/>
                  <a:gd name="T6" fmla="*/ 372 w 372"/>
                  <a:gd name="T7" fmla="*/ 74 h 249"/>
                  <a:gd name="T8" fmla="*/ 361 w 372"/>
                  <a:gd name="T9" fmla="*/ 60 h 249"/>
                  <a:gd name="T10" fmla="*/ 337 w 372"/>
                  <a:gd name="T11" fmla="*/ 73 h 249"/>
                  <a:gd name="T12" fmla="*/ 356 w 372"/>
                  <a:gd name="T13" fmla="*/ 65 h 249"/>
                  <a:gd name="T14" fmla="*/ 308 w 372"/>
                  <a:gd name="T15" fmla="*/ 84 h 249"/>
                  <a:gd name="T16" fmla="*/ 267 w 372"/>
                  <a:gd name="T17" fmla="*/ 105 h 249"/>
                  <a:gd name="T18" fmla="*/ 185 w 372"/>
                  <a:gd name="T19" fmla="*/ 108 h 249"/>
                  <a:gd name="T20" fmla="*/ 89 w 372"/>
                  <a:gd name="T21" fmla="*/ 80 h 249"/>
                  <a:gd name="T22" fmla="*/ 30 w 372"/>
                  <a:gd name="T23" fmla="*/ 0 h 249"/>
                  <a:gd name="T24" fmla="*/ 1 w 372"/>
                  <a:gd name="T25" fmla="*/ 14 h 249"/>
                  <a:gd name="T26" fmla="*/ 19 w 372"/>
                  <a:gd name="T27" fmla="*/ 50 h 249"/>
                  <a:gd name="T28" fmla="*/ 63 w 372"/>
                  <a:gd name="T29" fmla="*/ 124 h 249"/>
                  <a:gd name="T30" fmla="*/ 64 w 372"/>
                  <a:gd name="T31" fmla="*/ 174 h 249"/>
                  <a:gd name="T32" fmla="*/ 59 w 372"/>
                  <a:gd name="T33" fmla="*/ 212 h 249"/>
                  <a:gd name="T34" fmla="*/ 47 w 372"/>
                  <a:gd name="T35" fmla="*/ 247 h 249"/>
                  <a:gd name="T36" fmla="*/ 102 w 372"/>
                  <a:gd name="T37" fmla="*/ 245 h 249"/>
                  <a:gd name="T38" fmla="*/ 155 w 372"/>
                  <a:gd name="T39" fmla="*/ 246 h 249"/>
                  <a:gd name="T40" fmla="*/ 266 w 372"/>
                  <a:gd name="T41" fmla="*/ 247 h 249"/>
                  <a:gd name="T42" fmla="*/ 290 w 372"/>
                  <a:gd name="T43" fmla="*/ 247 h 249"/>
                  <a:gd name="T44" fmla="*/ 276 w 372"/>
                  <a:gd name="T45" fmla="*/ 195 h 249"/>
                  <a:gd name="T46" fmla="*/ 274 w 372"/>
                  <a:gd name="T47" fmla="*/ 16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2" h="249">
                    <a:moveTo>
                      <a:pt x="274" y="167"/>
                    </a:moveTo>
                    <a:cubicBezTo>
                      <a:pt x="271" y="155"/>
                      <a:pt x="275" y="150"/>
                      <a:pt x="276" y="139"/>
                    </a:cubicBezTo>
                    <a:cubicBezTo>
                      <a:pt x="292" y="131"/>
                      <a:pt x="308" y="118"/>
                      <a:pt x="323" y="107"/>
                    </a:cubicBezTo>
                    <a:cubicBezTo>
                      <a:pt x="339" y="96"/>
                      <a:pt x="356" y="86"/>
                      <a:pt x="372" y="74"/>
                    </a:cubicBezTo>
                    <a:cubicBezTo>
                      <a:pt x="368" y="69"/>
                      <a:pt x="364" y="65"/>
                      <a:pt x="361" y="60"/>
                    </a:cubicBezTo>
                    <a:cubicBezTo>
                      <a:pt x="353" y="63"/>
                      <a:pt x="343" y="67"/>
                      <a:pt x="337" y="73"/>
                    </a:cubicBezTo>
                    <a:cubicBezTo>
                      <a:pt x="343" y="70"/>
                      <a:pt x="349" y="66"/>
                      <a:pt x="356" y="65"/>
                    </a:cubicBezTo>
                    <a:cubicBezTo>
                      <a:pt x="342" y="73"/>
                      <a:pt x="324" y="77"/>
                      <a:pt x="308" y="84"/>
                    </a:cubicBezTo>
                    <a:cubicBezTo>
                      <a:pt x="294" y="91"/>
                      <a:pt x="281" y="100"/>
                      <a:pt x="267" y="105"/>
                    </a:cubicBezTo>
                    <a:cubicBezTo>
                      <a:pt x="242" y="114"/>
                      <a:pt x="212" y="111"/>
                      <a:pt x="185" y="108"/>
                    </a:cubicBezTo>
                    <a:cubicBezTo>
                      <a:pt x="154" y="103"/>
                      <a:pt x="114" y="100"/>
                      <a:pt x="89" y="80"/>
                    </a:cubicBezTo>
                    <a:cubicBezTo>
                      <a:pt x="63" y="58"/>
                      <a:pt x="47" y="27"/>
                      <a:pt x="30" y="0"/>
                    </a:cubicBezTo>
                    <a:cubicBezTo>
                      <a:pt x="23" y="5"/>
                      <a:pt x="3" y="7"/>
                      <a:pt x="1" y="14"/>
                    </a:cubicBezTo>
                    <a:cubicBezTo>
                      <a:pt x="0" y="19"/>
                      <a:pt x="16" y="44"/>
                      <a:pt x="19" y="50"/>
                    </a:cubicBezTo>
                    <a:cubicBezTo>
                      <a:pt x="33" y="75"/>
                      <a:pt x="49" y="99"/>
                      <a:pt x="63" y="124"/>
                    </a:cubicBezTo>
                    <a:cubicBezTo>
                      <a:pt x="71" y="140"/>
                      <a:pt x="69" y="158"/>
                      <a:pt x="64" y="174"/>
                    </a:cubicBezTo>
                    <a:cubicBezTo>
                      <a:pt x="61" y="187"/>
                      <a:pt x="61" y="199"/>
                      <a:pt x="59" y="212"/>
                    </a:cubicBezTo>
                    <a:cubicBezTo>
                      <a:pt x="58" y="227"/>
                      <a:pt x="51" y="234"/>
                      <a:pt x="47" y="247"/>
                    </a:cubicBezTo>
                    <a:cubicBezTo>
                      <a:pt x="65" y="248"/>
                      <a:pt x="83" y="245"/>
                      <a:pt x="102" y="245"/>
                    </a:cubicBezTo>
                    <a:cubicBezTo>
                      <a:pt x="121" y="245"/>
                      <a:pt x="138" y="246"/>
                      <a:pt x="155" y="246"/>
                    </a:cubicBezTo>
                    <a:cubicBezTo>
                      <a:pt x="191" y="246"/>
                      <a:pt x="229" y="249"/>
                      <a:pt x="266" y="247"/>
                    </a:cubicBezTo>
                    <a:cubicBezTo>
                      <a:pt x="274" y="247"/>
                      <a:pt x="282" y="247"/>
                      <a:pt x="290" y="247"/>
                    </a:cubicBezTo>
                    <a:cubicBezTo>
                      <a:pt x="282" y="232"/>
                      <a:pt x="278" y="212"/>
                      <a:pt x="276" y="195"/>
                    </a:cubicBezTo>
                    <a:cubicBezTo>
                      <a:pt x="275" y="186"/>
                      <a:pt x="276" y="176"/>
                      <a:pt x="274" y="167"/>
                    </a:cubicBezTo>
                    <a:close/>
                  </a:path>
                </a:pathLst>
              </a:custGeom>
              <a:solidFill>
                <a:srgbClr val="FF8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0" name="Freeform 1170"/>
              <p:cNvSpPr>
                <a:spLocks/>
              </p:cNvSpPr>
              <p:nvPr/>
            </p:nvSpPr>
            <p:spPr bwMode="auto">
              <a:xfrm>
                <a:off x="558" y="2837"/>
                <a:ext cx="542" cy="150"/>
              </a:xfrm>
              <a:custGeom>
                <a:avLst/>
                <a:gdLst>
                  <a:gd name="T0" fmla="*/ 16 w 199"/>
                  <a:gd name="T1" fmla="*/ 3 h 55"/>
                  <a:gd name="T2" fmla="*/ 6 w 199"/>
                  <a:gd name="T3" fmla="*/ 23 h 55"/>
                  <a:gd name="T4" fmla="*/ 34 w 199"/>
                  <a:gd name="T5" fmla="*/ 16 h 55"/>
                  <a:gd name="T6" fmla="*/ 61 w 199"/>
                  <a:gd name="T7" fmla="*/ 26 h 55"/>
                  <a:gd name="T8" fmla="*/ 92 w 199"/>
                  <a:gd name="T9" fmla="*/ 31 h 55"/>
                  <a:gd name="T10" fmla="*/ 122 w 199"/>
                  <a:gd name="T11" fmla="*/ 36 h 55"/>
                  <a:gd name="T12" fmla="*/ 134 w 199"/>
                  <a:gd name="T13" fmla="*/ 51 h 55"/>
                  <a:gd name="T14" fmla="*/ 148 w 199"/>
                  <a:gd name="T15" fmla="*/ 36 h 55"/>
                  <a:gd name="T16" fmla="*/ 161 w 199"/>
                  <a:gd name="T17" fmla="*/ 48 h 55"/>
                  <a:gd name="T18" fmla="*/ 171 w 199"/>
                  <a:gd name="T19" fmla="*/ 32 h 55"/>
                  <a:gd name="T20" fmla="*/ 189 w 199"/>
                  <a:gd name="T21" fmla="*/ 2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9" h="55">
                    <a:moveTo>
                      <a:pt x="16" y="3"/>
                    </a:moveTo>
                    <a:cubicBezTo>
                      <a:pt x="8" y="0"/>
                      <a:pt x="0" y="16"/>
                      <a:pt x="6" y="23"/>
                    </a:cubicBezTo>
                    <a:cubicBezTo>
                      <a:pt x="14" y="33"/>
                      <a:pt x="28" y="22"/>
                      <a:pt x="34" y="16"/>
                    </a:cubicBezTo>
                    <a:cubicBezTo>
                      <a:pt x="12" y="36"/>
                      <a:pt x="56" y="51"/>
                      <a:pt x="61" y="26"/>
                    </a:cubicBezTo>
                    <a:cubicBezTo>
                      <a:pt x="50" y="48"/>
                      <a:pt x="85" y="48"/>
                      <a:pt x="92" y="31"/>
                    </a:cubicBezTo>
                    <a:cubicBezTo>
                      <a:pt x="92" y="51"/>
                      <a:pt x="124" y="55"/>
                      <a:pt x="122" y="36"/>
                    </a:cubicBezTo>
                    <a:cubicBezTo>
                      <a:pt x="121" y="44"/>
                      <a:pt x="127" y="50"/>
                      <a:pt x="134" y="51"/>
                    </a:cubicBezTo>
                    <a:cubicBezTo>
                      <a:pt x="145" y="52"/>
                      <a:pt x="146" y="44"/>
                      <a:pt x="148" y="36"/>
                    </a:cubicBezTo>
                    <a:cubicBezTo>
                      <a:pt x="147" y="44"/>
                      <a:pt x="153" y="50"/>
                      <a:pt x="161" y="48"/>
                    </a:cubicBezTo>
                    <a:cubicBezTo>
                      <a:pt x="170" y="46"/>
                      <a:pt x="170" y="39"/>
                      <a:pt x="171" y="32"/>
                    </a:cubicBezTo>
                    <a:cubicBezTo>
                      <a:pt x="180" y="54"/>
                      <a:pt x="199" y="29"/>
                      <a:pt x="189" y="23"/>
                    </a:cubicBezTo>
                  </a:path>
                </a:pathLst>
              </a:custGeom>
              <a:solidFill>
                <a:srgbClr val="E55C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1" name="Freeform 1171"/>
              <p:cNvSpPr>
                <a:spLocks/>
              </p:cNvSpPr>
              <p:nvPr/>
            </p:nvSpPr>
            <p:spPr bwMode="auto">
              <a:xfrm>
                <a:off x="1075" y="29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2" name="Freeform 1172"/>
              <p:cNvSpPr>
                <a:spLocks/>
              </p:cNvSpPr>
              <p:nvPr/>
            </p:nvSpPr>
            <p:spPr bwMode="auto">
              <a:xfrm>
                <a:off x="1067" y="2913"/>
                <a:ext cx="14" cy="14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4 h 5"/>
                  <a:gd name="T4" fmla="*/ 5 w 5"/>
                  <a:gd name="T5" fmla="*/ 2 h 5"/>
                  <a:gd name="T6" fmla="*/ 1 w 5"/>
                  <a:gd name="T7" fmla="*/ 1 h 5"/>
                  <a:gd name="T8" fmla="*/ 3 w 5"/>
                  <a:gd name="T9" fmla="*/ 3 h 5"/>
                  <a:gd name="T10" fmla="*/ 0 w 5"/>
                  <a:gd name="T11" fmla="*/ 2 h 5"/>
                  <a:gd name="T12" fmla="*/ 1 w 5"/>
                  <a:gd name="T13" fmla="*/ 3 h 5"/>
                  <a:gd name="T14" fmla="*/ 0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3" y="5"/>
                      <a:pt x="5" y="2"/>
                    </a:cubicBezTo>
                    <a:cubicBezTo>
                      <a:pt x="4" y="2"/>
                      <a:pt x="2" y="0"/>
                      <a:pt x="1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2" y="3"/>
                      <a:pt x="2" y="2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3" name="Freeform 1173"/>
              <p:cNvSpPr>
                <a:spLocks/>
              </p:cNvSpPr>
              <p:nvPr/>
            </p:nvSpPr>
            <p:spPr bwMode="auto">
              <a:xfrm>
                <a:off x="1070" y="2924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4" name="Freeform 1174"/>
              <p:cNvSpPr>
                <a:spLocks/>
              </p:cNvSpPr>
              <p:nvPr/>
            </p:nvSpPr>
            <p:spPr bwMode="auto">
              <a:xfrm>
                <a:off x="1073" y="2927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5" name="Freeform 1175"/>
              <p:cNvSpPr>
                <a:spLocks/>
              </p:cNvSpPr>
              <p:nvPr/>
            </p:nvSpPr>
            <p:spPr bwMode="auto">
              <a:xfrm>
                <a:off x="1070" y="293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6" name="Freeform 1176"/>
              <p:cNvSpPr>
                <a:spLocks/>
              </p:cNvSpPr>
              <p:nvPr/>
            </p:nvSpPr>
            <p:spPr bwMode="auto">
              <a:xfrm>
                <a:off x="1064" y="2930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2 w 2"/>
                  <a:gd name="T5" fmla="*/ 3 h 4"/>
                  <a:gd name="T6" fmla="*/ 1 w 2"/>
                  <a:gd name="T7" fmla="*/ 1 h 4"/>
                  <a:gd name="T8" fmla="*/ 2 w 2"/>
                  <a:gd name="T9" fmla="*/ 0 h 4"/>
                  <a:gd name="T10" fmla="*/ 0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7" name="Freeform 1177"/>
              <p:cNvSpPr>
                <a:spLocks/>
              </p:cNvSpPr>
              <p:nvPr/>
            </p:nvSpPr>
            <p:spPr bwMode="auto">
              <a:xfrm>
                <a:off x="1070" y="29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8" name="Freeform 1178"/>
              <p:cNvSpPr>
                <a:spLocks/>
              </p:cNvSpPr>
              <p:nvPr/>
            </p:nvSpPr>
            <p:spPr bwMode="auto">
              <a:xfrm>
                <a:off x="1073" y="293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9" name="Freeform 1179"/>
              <p:cNvSpPr>
                <a:spLocks/>
              </p:cNvSpPr>
              <p:nvPr/>
            </p:nvSpPr>
            <p:spPr bwMode="auto">
              <a:xfrm>
                <a:off x="1056" y="2932"/>
                <a:ext cx="11" cy="11"/>
              </a:xfrm>
              <a:custGeom>
                <a:avLst/>
                <a:gdLst>
                  <a:gd name="T0" fmla="*/ 2 w 4"/>
                  <a:gd name="T1" fmla="*/ 4 h 4"/>
                  <a:gd name="T2" fmla="*/ 3 w 4"/>
                  <a:gd name="T3" fmla="*/ 2 h 4"/>
                  <a:gd name="T4" fmla="*/ 0 w 4"/>
                  <a:gd name="T5" fmla="*/ 0 h 4"/>
                  <a:gd name="T6" fmla="*/ 0 w 4"/>
                  <a:gd name="T7" fmla="*/ 1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2"/>
                      <a:pt x="4" y="3"/>
                      <a:pt x="3" y="2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0" name="Freeform 1180"/>
              <p:cNvSpPr>
                <a:spLocks/>
              </p:cNvSpPr>
              <p:nvPr/>
            </p:nvSpPr>
            <p:spPr bwMode="auto">
              <a:xfrm>
                <a:off x="1051" y="29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1" name="Freeform 1181"/>
              <p:cNvSpPr>
                <a:spLocks/>
              </p:cNvSpPr>
              <p:nvPr/>
            </p:nvSpPr>
            <p:spPr bwMode="auto">
              <a:xfrm>
                <a:off x="1037" y="2930"/>
                <a:ext cx="17" cy="16"/>
              </a:xfrm>
              <a:custGeom>
                <a:avLst/>
                <a:gdLst>
                  <a:gd name="T0" fmla="*/ 0 w 6"/>
                  <a:gd name="T1" fmla="*/ 5 h 6"/>
                  <a:gd name="T2" fmla="*/ 3 w 6"/>
                  <a:gd name="T3" fmla="*/ 3 h 6"/>
                  <a:gd name="T4" fmla="*/ 2 w 6"/>
                  <a:gd name="T5" fmla="*/ 5 h 6"/>
                  <a:gd name="T6" fmla="*/ 4 w 6"/>
                  <a:gd name="T7" fmla="*/ 4 h 6"/>
                  <a:gd name="T8" fmla="*/ 3 w 6"/>
                  <a:gd name="T9" fmla="*/ 6 h 6"/>
                  <a:gd name="T10" fmla="*/ 5 w 6"/>
                  <a:gd name="T11" fmla="*/ 3 h 6"/>
                  <a:gd name="T12" fmla="*/ 6 w 6"/>
                  <a:gd name="T13" fmla="*/ 4 h 6"/>
                  <a:gd name="T14" fmla="*/ 5 w 6"/>
                  <a:gd name="T15" fmla="*/ 2 h 6"/>
                  <a:gd name="T16" fmla="*/ 5 w 6"/>
                  <a:gd name="T17" fmla="*/ 3 h 6"/>
                  <a:gd name="T18" fmla="*/ 5 w 6"/>
                  <a:gd name="T19" fmla="*/ 1 h 6"/>
                  <a:gd name="T20" fmla="*/ 2 w 6"/>
                  <a:gd name="T21" fmla="*/ 0 h 6"/>
                  <a:gd name="T22" fmla="*/ 0 w 6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5"/>
                      <a:pt x="3" y="3"/>
                      <a:pt x="4" y="4"/>
                    </a:cubicBezTo>
                    <a:cubicBezTo>
                      <a:pt x="5" y="6"/>
                      <a:pt x="2" y="4"/>
                      <a:pt x="3" y="6"/>
                    </a:cubicBezTo>
                    <a:cubicBezTo>
                      <a:pt x="4" y="6"/>
                      <a:pt x="5" y="5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3" y="0"/>
                      <a:pt x="2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2" name="Freeform 1182"/>
              <p:cNvSpPr>
                <a:spLocks/>
              </p:cNvSpPr>
              <p:nvPr/>
            </p:nvSpPr>
            <p:spPr bwMode="auto">
              <a:xfrm>
                <a:off x="1037" y="293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3" name="Freeform 1183"/>
              <p:cNvSpPr>
                <a:spLocks/>
              </p:cNvSpPr>
              <p:nvPr/>
            </p:nvSpPr>
            <p:spPr bwMode="auto">
              <a:xfrm>
                <a:off x="1024" y="2927"/>
                <a:ext cx="10" cy="16"/>
              </a:xfrm>
              <a:custGeom>
                <a:avLst/>
                <a:gdLst>
                  <a:gd name="T0" fmla="*/ 2 w 4"/>
                  <a:gd name="T1" fmla="*/ 6 h 6"/>
                  <a:gd name="T2" fmla="*/ 4 w 4"/>
                  <a:gd name="T3" fmla="*/ 5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5 h 6"/>
                  <a:gd name="T10" fmla="*/ 3 w 4"/>
                  <a:gd name="T11" fmla="*/ 2 h 6"/>
                  <a:gd name="T12" fmla="*/ 3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0 w 4"/>
                  <a:gd name="T19" fmla="*/ 3 h 6"/>
                  <a:gd name="T20" fmla="*/ 2 w 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2"/>
                      <a:pt x="3" y="5"/>
                      <a:pt x="2" y="5"/>
                    </a:cubicBezTo>
                    <a:cubicBezTo>
                      <a:pt x="1" y="3"/>
                      <a:pt x="3" y="4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4" y="0"/>
                      <a:pt x="2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2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4" name="Freeform 1184"/>
              <p:cNvSpPr>
                <a:spLocks/>
              </p:cNvSpPr>
              <p:nvPr/>
            </p:nvSpPr>
            <p:spPr bwMode="auto">
              <a:xfrm>
                <a:off x="1034" y="294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5" name="Freeform 1185"/>
              <p:cNvSpPr>
                <a:spLocks/>
              </p:cNvSpPr>
              <p:nvPr/>
            </p:nvSpPr>
            <p:spPr bwMode="auto">
              <a:xfrm>
                <a:off x="1010" y="2930"/>
                <a:ext cx="35" cy="5"/>
              </a:xfrm>
              <a:custGeom>
                <a:avLst/>
                <a:gdLst>
                  <a:gd name="T0" fmla="*/ 0 w 13"/>
                  <a:gd name="T1" fmla="*/ 2 h 2"/>
                  <a:gd name="T2" fmla="*/ 0 w 13"/>
                  <a:gd name="T3" fmla="*/ 2 h 2"/>
                  <a:gd name="T4" fmla="*/ 0 w 13"/>
                  <a:gd name="T5" fmla="*/ 2 h 2"/>
                  <a:gd name="T6" fmla="*/ 0 w 13"/>
                  <a:gd name="T7" fmla="*/ 2 h 2"/>
                  <a:gd name="T8" fmla="*/ 6 w 13"/>
                  <a:gd name="T9" fmla="*/ 1 h 2"/>
                  <a:gd name="T10" fmla="*/ 6 w 13"/>
                  <a:gd name="T11" fmla="*/ 1 h 2"/>
                  <a:gd name="T12" fmla="*/ 6 w 13"/>
                  <a:gd name="T13" fmla="*/ 1 h 2"/>
                  <a:gd name="T14" fmla="*/ 6 w 13"/>
                  <a:gd name="T15" fmla="*/ 1 h 2"/>
                  <a:gd name="T16" fmla="*/ 6 w 13"/>
                  <a:gd name="T17" fmla="*/ 1 h 2"/>
                  <a:gd name="T18" fmla="*/ 6 w 13"/>
                  <a:gd name="T19" fmla="*/ 1 h 2"/>
                  <a:gd name="T20" fmla="*/ 6 w 13"/>
                  <a:gd name="T21" fmla="*/ 1 h 2"/>
                  <a:gd name="T22" fmla="*/ 6 w 13"/>
                  <a:gd name="T23" fmla="*/ 1 h 2"/>
                  <a:gd name="T24" fmla="*/ 6 w 13"/>
                  <a:gd name="T25" fmla="*/ 1 h 2"/>
                  <a:gd name="T26" fmla="*/ 6 w 13"/>
                  <a:gd name="T27" fmla="*/ 1 h 2"/>
                  <a:gd name="T28" fmla="*/ 6 w 13"/>
                  <a:gd name="T29" fmla="*/ 1 h 2"/>
                  <a:gd name="T30" fmla="*/ 6 w 13"/>
                  <a:gd name="T31" fmla="*/ 1 h 2"/>
                  <a:gd name="T32" fmla="*/ 6 w 13"/>
                  <a:gd name="T33" fmla="*/ 1 h 2"/>
                  <a:gd name="T34" fmla="*/ 6 w 13"/>
                  <a:gd name="T35" fmla="*/ 1 h 2"/>
                  <a:gd name="T36" fmla="*/ 6 w 13"/>
                  <a:gd name="T37" fmla="*/ 1 h 2"/>
                  <a:gd name="T38" fmla="*/ 6 w 13"/>
                  <a:gd name="T39" fmla="*/ 1 h 2"/>
                  <a:gd name="T40" fmla="*/ 6 w 13"/>
                  <a:gd name="T41" fmla="*/ 1 h 2"/>
                  <a:gd name="T42" fmla="*/ 6 w 13"/>
                  <a:gd name="T43" fmla="*/ 1 h 2"/>
                  <a:gd name="T44" fmla="*/ 6 w 13"/>
                  <a:gd name="T45" fmla="*/ 1 h 2"/>
                  <a:gd name="T46" fmla="*/ 0 w 13"/>
                  <a:gd name="T47" fmla="*/ 2 h 2"/>
                  <a:gd name="T48" fmla="*/ 0 w 13"/>
                  <a:gd name="T49" fmla="*/ 2 h 2"/>
                  <a:gd name="T50" fmla="*/ 0 w 13"/>
                  <a:gd name="T5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2" y="0"/>
                      <a:pt x="3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2"/>
                      <a:pt x="1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6" name="Freeform 1186"/>
              <p:cNvSpPr>
                <a:spLocks/>
              </p:cNvSpPr>
              <p:nvPr/>
            </p:nvSpPr>
            <p:spPr bwMode="auto">
              <a:xfrm>
                <a:off x="1013" y="2935"/>
                <a:ext cx="19" cy="3"/>
              </a:xfrm>
              <a:custGeom>
                <a:avLst/>
                <a:gdLst>
                  <a:gd name="T0" fmla="*/ 4 w 7"/>
                  <a:gd name="T1" fmla="*/ 1 h 1"/>
                  <a:gd name="T2" fmla="*/ 0 w 7"/>
                  <a:gd name="T3" fmla="*/ 1 h 1"/>
                  <a:gd name="T4" fmla="*/ 1 w 7"/>
                  <a:gd name="T5" fmla="*/ 1 h 1"/>
                  <a:gd name="T6" fmla="*/ 3 w 7"/>
                  <a:gd name="T7" fmla="*/ 1 h 1"/>
                  <a:gd name="T8" fmla="*/ 4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1"/>
                    </a:moveTo>
                    <a:cubicBezTo>
                      <a:pt x="3" y="1"/>
                      <a:pt x="7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7" name="Freeform 1187"/>
              <p:cNvSpPr>
                <a:spLocks/>
              </p:cNvSpPr>
              <p:nvPr/>
            </p:nvSpPr>
            <p:spPr bwMode="auto">
              <a:xfrm>
                <a:off x="936" y="2938"/>
                <a:ext cx="82" cy="41"/>
              </a:xfrm>
              <a:custGeom>
                <a:avLst/>
                <a:gdLst>
                  <a:gd name="T0" fmla="*/ 0 w 30"/>
                  <a:gd name="T1" fmla="*/ 11 h 15"/>
                  <a:gd name="T2" fmla="*/ 1 w 30"/>
                  <a:gd name="T3" fmla="*/ 11 h 15"/>
                  <a:gd name="T4" fmla="*/ 2 w 30"/>
                  <a:gd name="T5" fmla="*/ 13 h 15"/>
                  <a:gd name="T6" fmla="*/ 3 w 30"/>
                  <a:gd name="T7" fmla="*/ 15 h 15"/>
                  <a:gd name="T8" fmla="*/ 4 w 30"/>
                  <a:gd name="T9" fmla="*/ 12 h 15"/>
                  <a:gd name="T10" fmla="*/ 5 w 30"/>
                  <a:gd name="T11" fmla="*/ 12 h 15"/>
                  <a:gd name="T12" fmla="*/ 6 w 30"/>
                  <a:gd name="T13" fmla="*/ 6 h 15"/>
                  <a:gd name="T14" fmla="*/ 9 w 30"/>
                  <a:gd name="T15" fmla="*/ 8 h 15"/>
                  <a:gd name="T16" fmla="*/ 23 w 30"/>
                  <a:gd name="T17" fmla="*/ 8 h 15"/>
                  <a:gd name="T18" fmla="*/ 23 w 30"/>
                  <a:gd name="T19" fmla="*/ 6 h 15"/>
                  <a:gd name="T20" fmla="*/ 24 w 30"/>
                  <a:gd name="T21" fmla="*/ 6 h 15"/>
                  <a:gd name="T22" fmla="*/ 24 w 30"/>
                  <a:gd name="T23" fmla="*/ 7 h 15"/>
                  <a:gd name="T24" fmla="*/ 27 w 30"/>
                  <a:gd name="T25" fmla="*/ 4 h 15"/>
                  <a:gd name="T26" fmla="*/ 25 w 30"/>
                  <a:gd name="T27" fmla="*/ 3 h 15"/>
                  <a:gd name="T28" fmla="*/ 28 w 30"/>
                  <a:gd name="T29" fmla="*/ 3 h 15"/>
                  <a:gd name="T30" fmla="*/ 28 w 30"/>
                  <a:gd name="T31" fmla="*/ 1 h 15"/>
                  <a:gd name="T32" fmla="*/ 26 w 30"/>
                  <a:gd name="T33" fmla="*/ 1 h 15"/>
                  <a:gd name="T34" fmla="*/ 25 w 30"/>
                  <a:gd name="T35" fmla="*/ 0 h 15"/>
                  <a:gd name="T36" fmla="*/ 21 w 30"/>
                  <a:gd name="T37" fmla="*/ 7 h 15"/>
                  <a:gd name="T38" fmla="*/ 21 w 30"/>
                  <a:gd name="T39" fmla="*/ 6 h 15"/>
                  <a:gd name="T40" fmla="*/ 16 w 30"/>
                  <a:gd name="T41" fmla="*/ 7 h 15"/>
                  <a:gd name="T42" fmla="*/ 14 w 30"/>
                  <a:gd name="T43" fmla="*/ 9 h 15"/>
                  <a:gd name="T44" fmla="*/ 13 w 30"/>
                  <a:gd name="T45" fmla="*/ 8 h 15"/>
                  <a:gd name="T46" fmla="*/ 13 w 30"/>
                  <a:gd name="T47" fmla="*/ 9 h 15"/>
                  <a:gd name="T48" fmla="*/ 12 w 30"/>
                  <a:gd name="T49" fmla="*/ 7 h 15"/>
                  <a:gd name="T50" fmla="*/ 11 w 30"/>
                  <a:gd name="T51" fmla="*/ 9 h 15"/>
                  <a:gd name="T52" fmla="*/ 11 w 30"/>
                  <a:gd name="T53" fmla="*/ 4 h 15"/>
                  <a:gd name="T54" fmla="*/ 10 w 30"/>
                  <a:gd name="T55" fmla="*/ 6 h 15"/>
                  <a:gd name="T56" fmla="*/ 9 w 30"/>
                  <a:gd name="T57" fmla="*/ 6 h 15"/>
                  <a:gd name="T58" fmla="*/ 11 w 30"/>
                  <a:gd name="T59" fmla="*/ 4 h 15"/>
                  <a:gd name="T60" fmla="*/ 11 w 30"/>
                  <a:gd name="T61" fmla="*/ 4 h 15"/>
                  <a:gd name="T62" fmla="*/ 11 w 30"/>
                  <a:gd name="T63" fmla="*/ 4 h 15"/>
                  <a:gd name="T64" fmla="*/ 10 w 30"/>
                  <a:gd name="T65" fmla="*/ 4 h 15"/>
                  <a:gd name="T66" fmla="*/ 10 w 30"/>
                  <a:gd name="T67" fmla="*/ 4 h 15"/>
                  <a:gd name="T68" fmla="*/ 10 w 30"/>
                  <a:gd name="T69" fmla="*/ 4 h 15"/>
                  <a:gd name="T70" fmla="*/ 10 w 30"/>
                  <a:gd name="T71" fmla="*/ 4 h 15"/>
                  <a:gd name="T72" fmla="*/ 2 w 30"/>
                  <a:gd name="T73" fmla="*/ 5 h 15"/>
                  <a:gd name="T74" fmla="*/ 2 w 30"/>
                  <a:gd name="T75" fmla="*/ 5 h 15"/>
                  <a:gd name="T76" fmla="*/ 2 w 30"/>
                  <a:gd name="T77" fmla="*/ 5 h 15"/>
                  <a:gd name="T78" fmla="*/ 2 w 30"/>
                  <a:gd name="T79" fmla="*/ 5 h 15"/>
                  <a:gd name="T80" fmla="*/ 2 w 30"/>
                  <a:gd name="T81" fmla="*/ 5 h 15"/>
                  <a:gd name="T82" fmla="*/ 3 w 30"/>
                  <a:gd name="T83" fmla="*/ 6 h 15"/>
                  <a:gd name="T84" fmla="*/ 3 w 30"/>
                  <a:gd name="T85" fmla="*/ 7 h 15"/>
                  <a:gd name="T86" fmla="*/ 4 w 30"/>
                  <a:gd name="T87" fmla="*/ 7 h 15"/>
                  <a:gd name="T88" fmla="*/ 3 w 30"/>
                  <a:gd name="T89" fmla="*/ 11 h 15"/>
                  <a:gd name="T90" fmla="*/ 1 w 30"/>
                  <a:gd name="T91" fmla="*/ 8 h 15"/>
                  <a:gd name="T92" fmla="*/ 0 w 30"/>
                  <a:gd name="T93" fmla="*/ 9 h 15"/>
                  <a:gd name="T94" fmla="*/ 2 w 30"/>
                  <a:gd name="T95" fmla="*/ 12 h 15"/>
                  <a:gd name="T96" fmla="*/ 0 w 30"/>
                  <a:gd name="T9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15">
                    <a:moveTo>
                      <a:pt x="0" y="11"/>
                    </a:moveTo>
                    <a:cubicBezTo>
                      <a:pt x="0" y="12"/>
                      <a:pt x="1" y="12"/>
                      <a:pt x="1" y="11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3" y="13"/>
                      <a:pt x="2" y="14"/>
                      <a:pt x="3" y="15"/>
                    </a:cubicBezTo>
                    <a:cubicBezTo>
                      <a:pt x="4" y="14"/>
                      <a:pt x="3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0"/>
                      <a:pt x="5" y="8"/>
                      <a:pt x="6" y="6"/>
                    </a:cubicBezTo>
                    <a:cubicBezTo>
                      <a:pt x="7" y="4"/>
                      <a:pt x="8" y="7"/>
                      <a:pt x="9" y="8"/>
                    </a:cubicBezTo>
                    <a:cubicBezTo>
                      <a:pt x="12" y="12"/>
                      <a:pt x="18" y="10"/>
                      <a:pt x="23" y="8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4" y="5"/>
                      <a:pt x="24" y="6"/>
                    </a:cubicBezTo>
                    <a:cubicBezTo>
                      <a:pt x="24" y="6"/>
                      <a:pt x="24" y="7"/>
                      <a:pt x="24" y="7"/>
                    </a:cubicBezTo>
                    <a:cubicBezTo>
                      <a:pt x="26" y="8"/>
                      <a:pt x="26" y="5"/>
                      <a:pt x="27" y="4"/>
                    </a:cubicBezTo>
                    <a:cubicBezTo>
                      <a:pt x="27" y="4"/>
                      <a:pt x="25" y="3"/>
                      <a:pt x="25" y="3"/>
                    </a:cubicBezTo>
                    <a:cubicBezTo>
                      <a:pt x="27" y="4"/>
                      <a:pt x="26" y="2"/>
                      <a:pt x="28" y="3"/>
                    </a:cubicBezTo>
                    <a:cubicBezTo>
                      <a:pt x="30" y="2"/>
                      <a:pt x="27" y="2"/>
                      <a:pt x="28" y="1"/>
                    </a:cubicBezTo>
                    <a:cubicBezTo>
                      <a:pt x="27" y="0"/>
                      <a:pt x="27" y="1"/>
                      <a:pt x="26" y="1"/>
                    </a:cubicBezTo>
                    <a:cubicBezTo>
                      <a:pt x="25" y="0"/>
                      <a:pt x="26" y="0"/>
                      <a:pt x="25" y="0"/>
                    </a:cubicBezTo>
                    <a:cubicBezTo>
                      <a:pt x="24" y="1"/>
                      <a:pt x="24" y="5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8"/>
                      <a:pt x="17" y="9"/>
                      <a:pt x="16" y="7"/>
                    </a:cubicBezTo>
                    <a:cubicBezTo>
                      <a:pt x="16" y="8"/>
                      <a:pt x="14" y="6"/>
                      <a:pt x="14" y="9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3" y="7"/>
                      <a:pt x="12" y="7"/>
                    </a:cubicBezTo>
                    <a:cubicBezTo>
                      <a:pt x="12" y="8"/>
                      <a:pt x="11" y="8"/>
                      <a:pt x="11" y="9"/>
                    </a:cubicBezTo>
                    <a:cubicBezTo>
                      <a:pt x="10" y="7"/>
                      <a:pt x="11" y="6"/>
                      <a:pt x="11" y="4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8" y="3"/>
                      <a:pt x="0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3" y="9"/>
                      <a:pt x="3" y="11"/>
                    </a:cubicBezTo>
                    <a:cubicBezTo>
                      <a:pt x="1" y="11"/>
                      <a:pt x="2" y="9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10"/>
                      <a:pt x="2" y="11"/>
                      <a:pt x="2" y="12"/>
                    </a:cubicBezTo>
                    <a:cubicBezTo>
                      <a:pt x="1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8" name="Freeform 1188"/>
              <p:cNvSpPr>
                <a:spLocks/>
              </p:cNvSpPr>
              <p:nvPr/>
            </p:nvSpPr>
            <p:spPr bwMode="auto">
              <a:xfrm>
                <a:off x="936" y="296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9" name="Freeform 1189"/>
              <p:cNvSpPr>
                <a:spLocks/>
              </p:cNvSpPr>
              <p:nvPr/>
            </p:nvSpPr>
            <p:spPr bwMode="auto">
              <a:xfrm>
                <a:off x="936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0" name="Freeform 1190"/>
              <p:cNvSpPr>
                <a:spLocks/>
              </p:cNvSpPr>
              <p:nvPr/>
            </p:nvSpPr>
            <p:spPr bwMode="auto">
              <a:xfrm>
                <a:off x="953" y="295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1" name="Freeform 1191"/>
              <p:cNvSpPr>
                <a:spLocks/>
              </p:cNvSpPr>
              <p:nvPr/>
            </p:nvSpPr>
            <p:spPr bwMode="auto">
              <a:xfrm>
                <a:off x="966" y="29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2" name="Freeform 1192"/>
              <p:cNvSpPr>
                <a:spLocks/>
              </p:cNvSpPr>
              <p:nvPr/>
            </p:nvSpPr>
            <p:spPr bwMode="auto">
              <a:xfrm>
                <a:off x="975" y="29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3" name="Freeform 1193"/>
              <p:cNvSpPr>
                <a:spLocks/>
              </p:cNvSpPr>
              <p:nvPr/>
            </p:nvSpPr>
            <p:spPr bwMode="auto">
              <a:xfrm>
                <a:off x="936" y="296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4" name="Freeform 1194"/>
              <p:cNvSpPr>
                <a:spLocks/>
              </p:cNvSpPr>
              <p:nvPr/>
            </p:nvSpPr>
            <p:spPr bwMode="auto">
              <a:xfrm>
                <a:off x="890" y="2962"/>
                <a:ext cx="52" cy="27"/>
              </a:xfrm>
              <a:custGeom>
                <a:avLst/>
                <a:gdLst>
                  <a:gd name="T0" fmla="*/ 1 w 19"/>
                  <a:gd name="T1" fmla="*/ 3 h 10"/>
                  <a:gd name="T2" fmla="*/ 3 w 19"/>
                  <a:gd name="T3" fmla="*/ 6 h 10"/>
                  <a:gd name="T4" fmla="*/ 7 w 19"/>
                  <a:gd name="T5" fmla="*/ 5 h 10"/>
                  <a:gd name="T6" fmla="*/ 5 w 19"/>
                  <a:gd name="T7" fmla="*/ 7 h 10"/>
                  <a:gd name="T8" fmla="*/ 13 w 19"/>
                  <a:gd name="T9" fmla="*/ 7 h 10"/>
                  <a:gd name="T10" fmla="*/ 13 w 19"/>
                  <a:gd name="T11" fmla="*/ 8 h 10"/>
                  <a:gd name="T12" fmla="*/ 15 w 19"/>
                  <a:gd name="T13" fmla="*/ 5 h 10"/>
                  <a:gd name="T14" fmla="*/ 16 w 19"/>
                  <a:gd name="T15" fmla="*/ 9 h 10"/>
                  <a:gd name="T16" fmla="*/ 16 w 19"/>
                  <a:gd name="T17" fmla="*/ 9 h 10"/>
                  <a:gd name="T18" fmla="*/ 19 w 19"/>
                  <a:gd name="T19" fmla="*/ 6 h 10"/>
                  <a:gd name="T20" fmla="*/ 18 w 19"/>
                  <a:gd name="T21" fmla="*/ 5 h 10"/>
                  <a:gd name="T22" fmla="*/ 17 w 19"/>
                  <a:gd name="T23" fmla="*/ 3 h 10"/>
                  <a:gd name="T24" fmla="*/ 16 w 19"/>
                  <a:gd name="T25" fmla="*/ 5 h 10"/>
                  <a:gd name="T26" fmla="*/ 15 w 19"/>
                  <a:gd name="T27" fmla="*/ 4 h 10"/>
                  <a:gd name="T28" fmla="*/ 15 w 19"/>
                  <a:gd name="T29" fmla="*/ 5 h 10"/>
                  <a:gd name="T30" fmla="*/ 15 w 19"/>
                  <a:gd name="T31" fmla="*/ 4 h 10"/>
                  <a:gd name="T32" fmla="*/ 14 w 19"/>
                  <a:gd name="T33" fmla="*/ 5 h 10"/>
                  <a:gd name="T34" fmla="*/ 14 w 19"/>
                  <a:gd name="T35" fmla="*/ 4 h 10"/>
                  <a:gd name="T36" fmla="*/ 13 w 19"/>
                  <a:gd name="T37" fmla="*/ 6 h 10"/>
                  <a:gd name="T38" fmla="*/ 12 w 19"/>
                  <a:gd name="T39" fmla="*/ 4 h 10"/>
                  <a:gd name="T40" fmla="*/ 12 w 19"/>
                  <a:gd name="T41" fmla="*/ 5 h 10"/>
                  <a:gd name="T42" fmla="*/ 9 w 19"/>
                  <a:gd name="T43" fmla="*/ 3 h 10"/>
                  <a:gd name="T44" fmla="*/ 9 w 19"/>
                  <a:gd name="T45" fmla="*/ 4 h 10"/>
                  <a:gd name="T46" fmla="*/ 11 w 19"/>
                  <a:gd name="T47" fmla="*/ 3 h 10"/>
                  <a:gd name="T48" fmla="*/ 9 w 19"/>
                  <a:gd name="T49" fmla="*/ 6 h 10"/>
                  <a:gd name="T50" fmla="*/ 8 w 19"/>
                  <a:gd name="T51" fmla="*/ 3 h 10"/>
                  <a:gd name="T52" fmla="*/ 5 w 19"/>
                  <a:gd name="T53" fmla="*/ 2 h 10"/>
                  <a:gd name="T54" fmla="*/ 5 w 19"/>
                  <a:gd name="T55" fmla="*/ 2 h 10"/>
                  <a:gd name="T56" fmla="*/ 3 w 19"/>
                  <a:gd name="T57" fmla="*/ 1 h 10"/>
                  <a:gd name="T58" fmla="*/ 3 w 19"/>
                  <a:gd name="T59" fmla="*/ 2 h 10"/>
                  <a:gd name="T60" fmla="*/ 2 w 19"/>
                  <a:gd name="T61" fmla="*/ 2 h 10"/>
                  <a:gd name="T62" fmla="*/ 3 w 19"/>
                  <a:gd name="T63" fmla="*/ 2 h 10"/>
                  <a:gd name="T64" fmla="*/ 0 w 19"/>
                  <a:gd name="T65" fmla="*/ 2 h 10"/>
                  <a:gd name="T66" fmla="*/ 2 w 19"/>
                  <a:gd name="T67" fmla="*/ 2 h 10"/>
                  <a:gd name="T68" fmla="*/ 1 w 19"/>
                  <a:gd name="T6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0">
                    <a:moveTo>
                      <a:pt x="1" y="3"/>
                    </a:moveTo>
                    <a:cubicBezTo>
                      <a:pt x="0" y="5"/>
                      <a:pt x="2" y="5"/>
                      <a:pt x="3" y="6"/>
                    </a:cubicBezTo>
                    <a:cubicBezTo>
                      <a:pt x="6" y="7"/>
                      <a:pt x="5" y="4"/>
                      <a:pt x="7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8"/>
                      <a:pt x="11" y="10"/>
                      <a:pt x="13" y="7"/>
                    </a:cubicBezTo>
                    <a:cubicBezTo>
                      <a:pt x="13" y="7"/>
                      <a:pt x="14" y="8"/>
                      <a:pt x="13" y="8"/>
                    </a:cubicBezTo>
                    <a:cubicBezTo>
                      <a:pt x="14" y="8"/>
                      <a:pt x="14" y="4"/>
                      <a:pt x="15" y="5"/>
                    </a:cubicBezTo>
                    <a:cubicBezTo>
                      <a:pt x="14" y="7"/>
                      <a:pt x="16" y="7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8"/>
                      <a:pt x="18" y="6"/>
                      <a:pt x="19" y="6"/>
                    </a:cubicBezTo>
                    <a:cubicBezTo>
                      <a:pt x="18" y="6"/>
                      <a:pt x="17" y="5"/>
                      <a:pt x="18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4"/>
                      <a:pt x="16" y="4"/>
                      <a:pt x="16" y="5"/>
                    </a:cubicBezTo>
                    <a:cubicBezTo>
                      <a:pt x="15" y="4"/>
                      <a:pt x="16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5"/>
                      <a:pt x="13" y="4"/>
                      <a:pt x="13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2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5"/>
                      <a:pt x="10" y="3"/>
                      <a:pt x="11" y="3"/>
                    </a:cubicBezTo>
                    <a:cubicBezTo>
                      <a:pt x="10" y="4"/>
                      <a:pt x="9" y="5"/>
                      <a:pt x="9" y="6"/>
                    </a:cubicBezTo>
                    <a:cubicBezTo>
                      <a:pt x="9" y="5"/>
                      <a:pt x="7" y="6"/>
                      <a:pt x="8" y="3"/>
                    </a:cubicBezTo>
                    <a:cubicBezTo>
                      <a:pt x="7" y="2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5" name="Freeform 1195"/>
              <p:cNvSpPr>
                <a:spLocks/>
              </p:cNvSpPr>
              <p:nvPr/>
            </p:nvSpPr>
            <p:spPr bwMode="auto">
              <a:xfrm>
                <a:off x="928" y="29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6" name="Freeform 1196"/>
              <p:cNvSpPr>
                <a:spLocks/>
              </p:cNvSpPr>
              <p:nvPr/>
            </p:nvSpPr>
            <p:spPr bwMode="auto">
              <a:xfrm>
                <a:off x="852" y="2949"/>
                <a:ext cx="46" cy="21"/>
              </a:xfrm>
              <a:custGeom>
                <a:avLst/>
                <a:gdLst>
                  <a:gd name="T0" fmla="*/ 12 w 17"/>
                  <a:gd name="T1" fmla="*/ 2 h 8"/>
                  <a:gd name="T2" fmla="*/ 13 w 17"/>
                  <a:gd name="T3" fmla="*/ 0 h 8"/>
                  <a:gd name="T4" fmla="*/ 11 w 17"/>
                  <a:gd name="T5" fmla="*/ 2 h 8"/>
                  <a:gd name="T6" fmla="*/ 9 w 17"/>
                  <a:gd name="T7" fmla="*/ 2 h 8"/>
                  <a:gd name="T8" fmla="*/ 7 w 17"/>
                  <a:gd name="T9" fmla="*/ 0 h 8"/>
                  <a:gd name="T10" fmla="*/ 6 w 17"/>
                  <a:gd name="T11" fmla="*/ 0 h 8"/>
                  <a:gd name="T12" fmla="*/ 7 w 17"/>
                  <a:gd name="T13" fmla="*/ 2 h 8"/>
                  <a:gd name="T14" fmla="*/ 6 w 17"/>
                  <a:gd name="T15" fmla="*/ 4 h 8"/>
                  <a:gd name="T16" fmla="*/ 6 w 17"/>
                  <a:gd name="T17" fmla="*/ 3 h 8"/>
                  <a:gd name="T18" fmla="*/ 4 w 17"/>
                  <a:gd name="T19" fmla="*/ 1 h 8"/>
                  <a:gd name="T20" fmla="*/ 2 w 17"/>
                  <a:gd name="T21" fmla="*/ 8 h 8"/>
                  <a:gd name="T22" fmla="*/ 4 w 17"/>
                  <a:gd name="T23" fmla="*/ 7 h 8"/>
                  <a:gd name="T24" fmla="*/ 3 w 17"/>
                  <a:gd name="T25" fmla="*/ 5 h 8"/>
                  <a:gd name="T26" fmla="*/ 5 w 17"/>
                  <a:gd name="T27" fmla="*/ 5 h 8"/>
                  <a:gd name="T28" fmla="*/ 4 w 17"/>
                  <a:gd name="T29" fmla="*/ 6 h 8"/>
                  <a:gd name="T30" fmla="*/ 9 w 17"/>
                  <a:gd name="T31" fmla="*/ 4 h 8"/>
                  <a:gd name="T32" fmla="*/ 11 w 17"/>
                  <a:gd name="T33" fmla="*/ 3 h 8"/>
                  <a:gd name="T34" fmla="*/ 9 w 17"/>
                  <a:gd name="T35" fmla="*/ 3 h 8"/>
                  <a:gd name="T36" fmla="*/ 11 w 17"/>
                  <a:gd name="T37" fmla="*/ 6 h 8"/>
                  <a:gd name="T38" fmla="*/ 10 w 17"/>
                  <a:gd name="T39" fmla="*/ 4 h 8"/>
                  <a:gd name="T40" fmla="*/ 12 w 17"/>
                  <a:gd name="T41" fmla="*/ 5 h 8"/>
                  <a:gd name="T42" fmla="*/ 13 w 17"/>
                  <a:gd name="T43" fmla="*/ 3 h 8"/>
                  <a:gd name="T44" fmla="*/ 13 w 17"/>
                  <a:gd name="T45" fmla="*/ 4 h 8"/>
                  <a:gd name="T46" fmla="*/ 15 w 17"/>
                  <a:gd name="T47" fmla="*/ 2 h 8"/>
                  <a:gd name="T48" fmla="*/ 17 w 17"/>
                  <a:gd name="T49" fmla="*/ 3 h 8"/>
                  <a:gd name="T50" fmla="*/ 15 w 17"/>
                  <a:gd name="T51" fmla="*/ 1 h 8"/>
                  <a:gd name="T52" fmla="*/ 12 w 17"/>
                  <a:gd name="T5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8">
                    <a:moveTo>
                      <a:pt x="12" y="2"/>
                    </a:moveTo>
                    <a:cubicBezTo>
                      <a:pt x="12" y="1"/>
                      <a:pt x="13" y="1"/>
                      <a:pt x="13" y="0"/>
                    </a:cubicBezTo>
                    <a:cubicBezTo>
                      <a:pt x="12" y="0"/>
                      <a:pt x="12" y="2"/>
                      <a:pt x="11" y="2"/>
                    </a:cubicBezTo>
                    <a:cubicBezTo>
                      <a:pt x="11" y="1"/>
                      <a:pt x="9" y="1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8" y="0"/>
                      <a:pt x="5" y="1"/>
                      <a:pt x="7" y="2"/>
                    </a:cubicBezTo>
                    <a:cubicBezTo>
                      <a:pt x="8" y="3"/>
                      <a:pt x="7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3"/>
                      <a:pt x="4" y="1"/>
                    </a:cubicBezTo>
                    <a:cubicBezTo>
                      <a:pt x="5" y="4"/>
                      <a:pt x="0" y="5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2" y="7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8" y="5"/>
                      <a:pt x="9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5" y="2"/>
                      <a:pt x="10" y="3"/>
                      <a:pt x="9" y="3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3" y="4"/>
                    </a:cubicBezTo>
                    <a:cubicBezTo>
                      <a:pt x="14" y="4"/>
                      <a:pt x="14" y="3"/>
                      <a:pt x="15" y="2"/>
                    </a:cubicBezTo>
                    <a:cubicBezTo>
                      <a:pt x="16" y="3"/>
                      <a:pt x="15" y="4"/>
                      <a:pt x="17" y="3"/>
                    </a:cubicBezTo>
                    <a:cubicBezTo>
                      <a:pt x="17" y="1"/>
                      <a:pt x="15" y="3"/>
                      <a:pt x="15" y="1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7" name="Freeform 1197"/>
              <p:cNvSpPr>
                <a:spLocks/>
              </p:cNvSpPr>
              <p:nvPr/>
            </p:nvSpPr>
            <p:spPr bwMode="auto">
              <a:xfrm>
                <a:off x="890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8" name="Freeform 1198"/>
              <p:cNvSpPr>
                <a:spLocks/>
              </p:cNvSpPr>
              <p:nvPr/>
            </p:nvSpPr>
            <p:spPr bwMode="auto">
              <a:xfrm>
                <a:off x="882" y="2962"/>
                <a:ext cx="3" cy="6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9" name="Freeform 1199"/>
              <p:cNvSpPr>
                <a:spLocks/>
              </p:cNvSpPr>
              <p:nvPr/>
            </p:nvSpPr>
            <p:spPr bwMode="auto">
              <a:xfrm>
                <a:off x="860" y="295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0" name="Freeform 1200"/>
              <p:cNvSpPr>
                <a:spLocks/>
              </p:cNvSpPr>
              <p:nvPr/>
            </p:nvSpPr>
            <p:spPr bwMode="auto">
              <a:xfrm>
                <a:off x="844" y="2960"/>
                <a:ext cx="13" cy="13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4 h 5"/>
                  <a:gd name="T4" fmla="*/ 4 w 5"/>
                  <a:gd name="T5" fmla="*/ 1 h 5"/>
                  <a:gd name="T6" fmla="*/ 2 w 5"/>
                  <a:gd name="T7" fmla="*/ 3 h 5"/>
                  <a:gd name="T8" fmla="*/ 0 w 5"/>
                  <a:gd name="T9" fmla="*/ 4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5"/>
                      <a:pt x="2" y="4"/>
                      <a:pt x="5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0"/>
                      <a:pt x="3" y="3"/>
                      <a:pt x="2" y="3"/>
                    </a:cubicBezTo>
                    <a:cubicBezTo>
                      <a:pt x="2" y="2"/>
                      <a:pt x="1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1" name="Freeform 1201"/>
              <p:cNvSpPr>
                <a:spLocks/>
              </p:cNvSpPr>
              <p:nvPr/>
            </p:nvSpPr>
            <p:spPr bwMode="auto">
              <a:xfrm>
                <a:off x="768" y="2916"/>
                <a:ext cx="79" cy="54"/>
              </a:xfrm>
              <a:custGeom>
                <a:avLst/>
                <a:gdLst>
                  <a:gd name="T0" fmla="*/ 23 w 29"/>
                  <a:gd name="T1" fmla="*/ 15 h 20"/>
                  <a:gd name="T2" fmla="*/ 21 w 29"/>
                  <a:gd name="T3" fmla="*/ 15 h 20"/>
                  <a:gd name="T4" fmla="*/ 22 w 29"/>
                  <a:gd name="T5" fmla="*/ 15 h 20"/>
                  <a:gd name="T6" fmla="*/ 22 w 29"/>
                  <a:gd name="T7" fmla="*/ 13 h 20"/>
                  <a:gd name="T8" fmla="*/ 21 w 29"/>
                  <a:gd name="T9" fmla="*/ 14 h 20"/>
                  <a:gd name="T10" fmla="*/ 19 w 29"/>
                  <a:gd name="T11" fmla="*/ 12 h 20"/>
                  <a:gd name="T12" fmla="*/ 17 w 29"/>
                  <a:gd name="T13" fmla="*/ 13 h 20"/>
                  <a:gd name="T14" fmla="*/ 19 w 29"/>
                  <a:gd name="T15" fmla="*/ 9 h 20"/>
                  <a:gd name="T16" fmla="*/ 16 w 29"/>
                  <a:gd name="T17" fmla="*/ 11 h 20"/>
                  <a:gd name="T18" fmla="*/ 16 w 29"/>
                  <a:gd name="T19" fmla="*/ 7 h 20"/>
                  <a:gd name="T20" fmla="*/ 16 w 29"/>
                  <a:gd name="T21" fmla="*/ 8 h 20"/>
                  <a:gd name="T22" fmla="*/ 16 w 29"/>
                  <a:gd name="T23" fmla="*/ 6 h 20"/>
                  <a:gd name="T24" fmla="*/ 18 w 29"/>
                  <a:gd name="T25" fmla="*/ 6 h 20"/>
                  <a:gd name="T26" fmla="*/ 17 w 29"/>
                  <a:gd name="T27" fmla="*/ 4 h 20"/>
                  <a:gd name="T28" fmla="*/ 17 w 29"/>
                  <a:gd name="T29" fmla="*/ 3 h 20"/>
                  <a:gd name="T30" fmla="*/ 12 w 29"/>
                  <a:gd name="T31" fmla="*/ 2 h 20"/>
                  <a:gd name="T32" fmla="*/ 12 w 29"/>
                  <a:gd name="T33" fmla="*/ 1 h 20"/>
                  <a:gd name="T34" fmla="*/ 8 w 29"/>
                  <a:gd name="T35" fmla="*/ 6 h 20"/>
                  <a:gd name="T36" fmla="*/ 6 w 29"/>
                  <a:gd name="T37" fmla="*/ 5 h 20"/>
                  <a:gd name="T38" fmla="*/ 9 w 29"/>
                  <a:gd name="T39" fmla="*/ 8 h 20"/>
                  <a:gd name="T40" fmla="*/ 6 w 29"/>
                  <a:gd name="T41" fmla="*/ 9 h 20"/>
                  <a:gd name="T42" fmla="*/ 6 w 29"/>
                  <a:gd name="T43" fmla="*/ 7 h 20"/>
                  <a:gd name="T44" fmla="*/ 5 w 29"/>
                  <a:gd name="T45" fmla="*/ 8 h 20"/>
                  <a:gd name="T46" fmla="*/ 3 w 29"/>
                  <a:gd name="T47" fmla="*/ 7 h 20"/>
                  <a:gd name="T48" fmla="*/ 2 w 29"/>
                  <a:gd name="T49" fmla="*/ 11 h 20"/>
                  <a:gd name="T50" fmla="*/ 0 w 29"/>
                  <a:gd name="T51" fmla="*/ 11 h 20"/>
                  <a:gd name="T52" fmla="*/ 3 w 29"/>
                  <a:gd name="T53" fmla="*/ 13 h 20"/>
                  <a:gd name="T54" fmla="*/ 11 w 29"/>
                  <a:gd name="T55" fmla="*/ 8 h 20"/>
                  <a:gd name="T56" fmla="*/ 12 w 29"/>
                  <a:gd name="T57" fmla="*/ 5 h 20"/>
                  <a:gd name="T58" fmla="*/ 13 w 29"/>
                  <a:gd name="T59" fmla="*/ 7 h 20"/>
                  <a:gd name="T60" fmla="*/ 12 w 29"/>
                  <a:gd name="T61" fmla="*/ 5 h 20"/>
                  <a:gd name="T62" fmla="*/ 14 w 29"/>
                  <a:gd name="T63" fmla="*/ 6 h 20"/>
                  <a:gd name="T64" fmla="*/ 14 w 29"/>
                  <a:gd name="T65" fmla="*/ 4 h 20"/>
                  <a:gd name="T66" fmla="*/ 16 w 29"/>
                  <a:gd name="T67" fmla="*/ 5 h 20"/>
                  <a:gd name="T68" fmla="*/ 19 w 29"/>
                  <a:gd name="T69" fmla="*/ 17 h 20"/>
                  <a:gd name="T70" fmla="*/ 20 w 29"/>
                  <a:gd name="T71" fmla="*/ 16 h 20"/>
                  <a:gd name="T72" fmla="*/ 25 w 29"/>
                  <a:gd name="T73" fmla="*/ 18 h 20"/>
                  <a:gd name="T74" fmla="*/ 26 w 29"/>
                  <a:gd name="T75" fmla="*/ 17 h 20"/>
                  <a:gd name="T76" fmla="*/ 25 w 29"/>
                  <a:gd name="T77" fmla="*/ 20 h 20"/>
                  <a:gd name="T78" fmla="*/ 27 w 29"/>
                  <a:gd name="T79" fmla="*/ 20 h 20"/>
                  <a:gd name="T80" fmla="*/ 26 w 29"/>
                  <a:gd name="T81" fmla="*/ 19 h 20"/>
                  <a:gd name="T82" fmla="*/ 28 w 29"/>
                  <a:gd name="T83" fmla="*/ 20 h 20"/>
                  <a:gd name="T84" fmla="*/ 27 w 29"/>
                  <a:gd name="T85" fmla="*/ 16 h 20"/>
                  <a:gd name="T86" fmla="*/ 24 w 29"/>
                  <a:gd name="T87" fmla="*/ 13 h 20"/>
                  <a:gd name="T88" fmla="*/ 23 w 29"/>
                  <a:gd name="T8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0">
                    <a:moveTo>
                      <a:pt x="23" y="15"/>
                    </a:moveTo>
                    <a:cubicBezTo>
                      <a:pt x="23" y="15"/>
                      <a:pt x="21" y="16"/>
                      <a:pt x="21" y="15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3" y="13"/>
                      <a:pt x="22" y="15"/>
                      <a:pt x="22" y="13"/>
                    </a:cubicBezTo>
                    <a:cubicBezTo>
                      <a:pt x="22" y="14"/>
                      <a:pt x="22" y="14"/>
                      <a:pt x="21" y="14"/>
                    </a:cubicBezTo>
                    <a:cubicBezTo>
                      <a:pt x="21" y="13"/>
                      <a:pt x="20" y="14"/>
                      <a:pt x="19" y="12"/>
                    </a:cubicBezTo>
                    <a:cubicBezTo>
                      <a:pt x="18" y="12"/>
                      <a:pt x="18" y="12"/>
                      <a:pt x="17" y="13"/>
                    </a:cubicBezTo>
                    <a:cubicBezTo>
                      <a:pt x="18" y="11"/>
                      <a:pt x="18" y="11"/>
                      <a:pt x="19" y="9"/>
                    </a:cubicBezTo>
                    <a:cubicBezTo>
                      <a:pt x="18" y="10"/>
                      <a:pt x="17" y="11"/>
                      <a:pt x="16" y="11"/>
                    </a:cubicBezTo>
                    <a:cubicBezTo>
                      <a:pt x="16" y="8"/>
                      <a:pt x="14" y="9"/>
                      <a:pt x="16" y="7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8" y="7"/>
                      <a:pt x="16" y="7"/>
                      <a:pt x="16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0" y="0"/>
                      <a:pt x="14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3"/>
                      <a:pt x="9" y="4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8"/>
                      <a:pt x="9" y="4"/>
                      <a:pt x="9" y="8"/>
                    </a:cubicBezTo>
                    <a:cubicBezTo>
                      <a:pt x="7" y="5"/>
                      <a:pt x="8" y="9"/>
                      <a:pt x="6" y="9"/>
                    </a:cubicBezTo>
                    <a:cubicBezTo>
                      <a:pt x="5" y="8"/>
                      <a:pt x="7" y="7"/>
                      <a:pt x="6" y="7"/>
                    </a:cubicBezTo>
                    <a:cubicBezTo>
                      <a:pt x="6" y="8"/>
                      <a:pt x="5" y="7"/>
                      <a:pt x="5" y="8"/>
                    </a:cubicBezTo>
                    <a:cubicBezTo>
                      <a:pt x="4" y="7"/>
                      <a:pt x="4" y="9"/>
                      <a:pt x="3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2" y="10"/>
                      <a:pt x="1" y="13"/>
                      <a:pt x="3" y="13"/>
                    </a:cubicBezTo>
                    <a:cubicBezTo>
                      <a:pt x="5" y="12"/>
                      <a:pt x="8" y="9"/>
                      <a:pt x="11" y="8"/>
                    </a:cubicBezTo>
                    <a:cubicBezTo>
                      <a:pt x="10" y="6"/>
                      <a:pt x="12" y="7"/>
                      <a:pt x="12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2" y="6"/>
                      <a:pt x="12" y="5"/>
                    </a:cubicBezTo>
                    <a:cubicBezTo>
                      <a:pt x="12" y="4"/>
                      <a:pt x="14" y="5"/>
                      <a:pt x="14" y="6"/>
                    </a:cubicBezTo>
                    <a:cubicBezTo>
                      <a:pt x="15" y="5"/>
                      <a:pt x="14" y="5"/>
                      <a:pt x="14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0" y="6"/>
                      <a:pt x="17" y="14"/>
                      <a:pt x="19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2" y="18"/>
                      <a:pt x="24" y="15"/>
                      <a:pt x="25" y="18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5" y="17"/>
                      <a:pt x="26" y="19"/>
                      <a:pt x="25" y="20"/>
                    </a:cubicBezTo>
                    <a:cubicBezTo>
                      <a:pt x="26" y="19"/>
                      <a:pt x="26" y="20"/>
                      <a:pt x="27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8" y="19"/>
                      <a:pt x="28" y="20"/>
                    </a:cubicBezTo>
                    <a:cubicBezTo>
                      <a:pt x="29" y="18"/>
                      <a:pt x="27" y="17"/>
                      <a:pt x="27" y="16"/>
                    </a:cubicBezTo>
                    <a:cubicBezTo>
                      <a:pt x="24" y="18"/>
                      <a:pt x="25" y="13"/>
                      <a:pt x="24" y="13"/>
                    </a:cubicBezTo>
                    <a:cubicBezTo>
                      <a:pt x="23" y="14"/>
                      <a:pt x="23" y="15"/>
                      <a:pt x="23" y="1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2" name="Freeform 1202"/>
              <p:cNvSpPr>
                <a:spLocks/>
              </p:cNvSpPr>
              <p:nvPr/>
            </p:nvSpPr>
            <p:spPr bwMode="auto">
              <a:xfrm>
                <a:off x="836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3" name="Freeform 1203"/>
              <p:cNvSpPr>
                <a:spLocks/>
              </p:cNvSpPr>
              <p:nvPr/>
            </p:nvSpPr>
            <p:spPr bwMode="auto">
              <a:xfrm>
                <a:off x="768" y="294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4" name="Rectangle 1204"/>
              <p:cNvSpPr>
                <a:spLocks noChangeArrowheads="1"/>
              </p:cNvSpPr>
              <p:nvPr/>
            </p:nvSpPr>
            <p:spPr bwMode="auto">
              <a:xfrm>
                <a:off x="844" y="2970"/>
                <a:ext cx="1" cy="1"/>
              </a:xfrm>
              <a:prstGeom prst="rect">
                <a:avLst/>
              </a:pr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5" name="Freeform 1205"/>
              <p:cNvSpPr>
                <a:spLocks/>
              </p:cNvSpPr>
              <p:nvPr/>
            </p:nvSpPr>
            <p:spPr bwMode="auto">
              <a:xfrm>
                <a:off x="844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6" name="Freeform 1206"/>
              <p:cNvSpPr>
                <a:spLocks/>
              </p:cNvSpPr>
              <p:nvPr/>
            </p:nvSpPr>
            <p:spPr bwMode="auto">
              <a:xfrm>
                <a:off x="751" y="29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7" name="Freeform 1207"/>
              <p:cNvSpPr>
                <a:spLocks/>
              </p:cNvSpPr>
              <p:nvPr/>
            </p:nvSpPr>
            <p:spPr bwMode="auto">
              <a:xfrm>
                <a:off x="721" y="29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8" name="Freeform 1208"/>
              <p:cNvSpPr>
                <a:spLocks/>
              </p:cNvSpPr>
              <p:nvPr/>
            </p:nvSpPr>
            <p:spPr bwMode="auto">
              <a:xfrm>
                <a:off x="621" y="2894"/>
                <a:ext cx="144" cy="68"/>
              </a:xfrm>
              <a:custGeom>
                <a:avLst/>
                <a:gdLst>
                  <a:gd name="T0" fmla="*/ 4 w 53"/>
                  <a:gd name="T1" fmla="*/ 3 h 25"/>
                  <a:gd name="T2" fmla="*/ 2 w 53"/>
                  <a:gd name="T3" fmla="*/ 2 h 25"/>
                  <a:gd name="T4" fmla="*/ 1 w 53"/>
                  <a:gd name="T5" fmla="*/ 4 h 25"/>
                  <a:gd name="T6" fmla="*/ 3 w 53"/>
                  <a:gd name="T7" fmla="*/ 8 h 25"/>
                  <a:gd name="T8" fmla="*/ 6 w 53"/>
                  <a:gd name="T9" fmla="*/ 17 h 25"/>
                  <a:gd name="T10" fmla="*/ 11 w 53"/>
                  <a:gd name="T11" fmla="*/ 21 h 25"/>
                  <a:gd name="T12" fmla="*/ 19 w 53"/>
                  <a:gd name="T13" fmla="*/ 20 h 25"/>
                  <a:gd name="T14" fmla="*/ 21 w 53"/>
                  <a:gd name="T15" fmla="*/ 21 h 25"/>
                  <a:gd name="T16" fmla="*/ 25 w 53"/>
                  <a:gd name="T17" fmla="*/ 20 h 25"/>
                  <a:gd name="T18" fmla="*/ 25 w 53"/>
                  <a:gd name="T19" fmla="*/ 16 h 25"/>
                  <a:gd name="T20" fmla="*/ 28 w 53"/>
                  <a:gd name="T21" fmla="*/ 15 h 25"/>
                  <a:gd name="T22" fmla="*/ 31 w 53"/>
                  <a:gd name="T23" fmla="*/ 14 h 25"/>
                  <a:gd name="T24" fmla="*/ 33 w 53"/>
                  <a:gd name="T25" fmla="*/ 14 h 25"/>
                  <a:gd name="T26" fmla="*/ 34 w 53"/>
                  <a:gd name="T27" fmla="*/ 19 h 25"/>
                  <a:gd name="T28" fmla="*/ 38 w 53"/>
                  <a:gd name="T29" fmla="*/ 21 h 25"/>
                  <a:gd name="T30" fmla="*/ 41 w 53"/>
                  <a:gd name="T31" fmla="*/ 21 h 25"/>
                  <a:gd name="T32" fmla="*/ 41 w 53"/>
                  <a:gd name="T33" fmla="*/ 23 h 25"/>
                  <a:gd name="T34" fmla="*/ 44 w 53"/>
                  <a:gd name="T35" fmla="*/ 23 h 25"/>
                  <a:gd name="T36" fmla="*/ 53 w 53"/>
                  <a:gd name="T37" fmla="*/ 21 h 25"/>
                  <a:gd name="T38" fmla="*/ 49 w 53"/>
                  <a:gd name="T39" fmla="*/ 22 h 25"/>
                  <a:gd name="T40" fmla="*/ 48 w 53"/>
                  <a:gd name="T41" fmla="*/ 23 h 25"/>
                  <a:gd name="T42" fmla="*/ 46 w 53"/>
                  <a:gd name="T43" fmla="*/ 20 h 25"/>
                  <a:gd name="T44" fmla="*/ 45 w 53"/>
                  <a:gd name="T45" fmla="*/ 19 h 25"/>
                  <a:gd name="T46" fmla="*/ 42 w 53"/>
                  <a:gd name="T47" fmla="*/ 20 h 25"/>
                  <a:gd name="T48" fmla="*/ 41 w 53"/>
                  <a:gd name="T49" fmla="*/ 19 h 25"/>
                  <a:gd name="T50" fmla="*/ 39 w 53"/>
                  <a:gd name="T51" fmla="*/ 17 h 25"/>
                  <a:gd name="T52" fmla="*/ 37 w 53"/>
                  <a:gd name="T53" fmla="*/ 15 h 25"/>
                  <a:gd name="T54" fmla="*/ 37 w 53"/>
                  <a:gd name="T55" fmla="*/ 15 h 25"/>
                  <a:gd name="T56" fmla="*/ 37 w 53"/>
                  <a:gd name="T57" fmla="*/ 14 h 25"/>
                  <a:gd name="T58" fmla="*/ 36 w 53"/>
                  <a:gd name="T59" fmla="*/ 13 h 25"/>
                  <a:gd name="T60" fmla="*/ 35 w 53"/>
                  <a:gd name="T61" fmla="*/ 12 h 25"/>
                  <a:gd name="T62" fmla="*/ 36 w 53"/>
                  <a:gd name="T63" fmla="*/ 12 h 25"/>
                  <a:gd name="T64" fmla="*/ 36 w 53"/>
                  <a:gd name="T65" fmla="*/ 12 h 25"/>
                  <a:gd name="T66" fmla="*/ 31 w 53"/>
                  <a:gd name="T67" fmla="*/ 10 h 25"/>
                  <a:gd name="T68" fmla="*/ 31 w 53"/>
                  <a:gd name="T69" fmla="*/ 10 h 25"/>
                  <a:gd name="T70" fmla="*/ 31 w 53"/>
                  <a:gd name="T71" fmla="*/ 10 h 25"/>
                  <a:gd name="T72" fmla="*/ 29 w 53"/>
                  <a:gd name="T73" fmla="*/ 13 h 25"/>
                  <a:gd name="T74" fmla="*/ 27 w 53"/>
                  <a:gd name="T75" fmla="*/ 12 h 25"/>
                  <a:gd name="T76" fmla="*/ 25 w 53"/>
                  <a:gd name="T77" fmla="*/ 14 h 25"/>
                  <a:gd name="T78" fmla="*/ 24 w 53"/>
                  <a:gd name="T79" fmla="*/ 16 h 25"/>
                  <a:gd name="T80" fmla="*/ 20 w 53"/>
                  <a:gd name="T81" fmla="*/ 18 h 25"/>
                  <a:gd name="T82" fmla="*/ 14 w 53"/>
                  <a:gd name="T83" fmla="*/ 18 h 25"/>
                  <a:gd name="T84" fmla="*/ 13 w 53"/>
                  <a:gd name="T85" fmla="*/ 17 h 25"/>
                  <a:gd name="T86" fmla="*/ 7 w 53"/>
                  <a:gd name="T87" fmla="*/ 13 h 25"/>
                  <a:gd name="T88" fmla="*/ 7 w 53"/>
                  <a:gd name="T89" fmla="*/ 17 h 25"/>
                  <a:gd name="T90" fmla="*/ 8 w 53"/>
                  <a:gd name="T9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25">
                    <a:moveTo>
                      <a:pt x="7" y="6"/>
                    </a:moveTo>
                    <a:cubicBezTo>
                      <a:pt x="6" y="5"/>
                      <a:pt x="6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4" y="0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3"/>
                      <a:pt x="1" y="4"/>
                    </a:cubicBezTo>
                    <a:cubicBezTo>
                      <a:pt x="2" y="6"/>
                      <a:pt x="4" y="6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0" y="12"/>
                      <a:pt x="8" y="13"/>
                      <a:pt x="6" y="17"/>
                    </a:cubicBezTo>
                    <a:cubicBezTo>
                      <a:pt x="8" y="17"/>
                      <a:pt x="9" y="19"/>
                      <a:pt x="11" y="18"/>
                    </a:cubicBezTo>
                    <a:cubicBezTo>
                      <a:pt x="9" y="19"/>
                      <a:pt x="12" y="19"/>
                      <a:pt x="11" y="21"/>
                    </a:cubicBezTo>
                    <a:cubicBezTo>
                      <a:pt x="13" y="18"/>
                      <a:pt x="15" y="23"/>
                      <a:pt x="17" y="19"/>
                    </a:cubicBezTo>
                    <a:cubicBezTo>
                      <a:pt x="18" y="21"/>
                      <a:pt x="17" y="19"/>
                      <a:pt x="19" y="20"/>
                    </a:cubicBezTo>
                    <a:cubicBezTo>
                      <a:pt x="19" y="21"/>
                      <a:pt x="18" y="21"/>
                      <a:pt x="18" y="21"/>
                    </a:cubicBezTo>
                    <a:cubicBezTo>
                      <a:pt x="19" y="22"/>
                      <a:pt x="20" y="19"/>
                      <a:pt x="21" y="21"/>
                    </a:cubicBezTo>
                    <a:cubicBezTo>
                      <a:pt x="23" y="21"/>
                      <a:pt x="21" y="19"/>
                      <a:pt x="22" y="18"/>
                    </a:cubicBezTo>
                    <a:cubicBezTo>
                      <a:pt x="24" y="18"/>
                      <a:pt x="23" y="19"/>
                      <a:pt x="25" y="20"/>
                    </a:cubicBezTo>
                    <a:cubicBezTo>
                      <a:pt x="24" y="18"/>
                      <a:pt x="26" y="19"/>
                      <a:pt x="26" y="17"/>
                    </a:cubicBezTo>
                    <a:cubicBezTo>
                      <a:pt x="26" y="17"/>
                      <a:pt x="25" y="18"/>
                      <a:pt x="25" y="16"/>
                    </a:cubicBezTo>
                    <a:cubicBezTo>
                      <a:pt x="27" y="16"/>
                      <a:pt x="26" y="15"/>
                      <a:pt x="27" y="13"/>
                    </a:cubicBezTo>
                    <a:cubicBezTo>
                      <a:pt x="29" y="15"/>
                      <a:pt x="26" y="14"/>
                      <a:pt x="28" y="15"/>
                    </a:cubicBezTo>
                    <a:cubicBezTo>
                      <a:pt x="27" y="16"/>
                      <a:pt x="26" y="17"/>
                      <a:pt x="27" y="18"/>
                    </a:cubicBezTo>
                    <a:cubicBezTo>
                      <a:pt x="28" y="18"/>
                      <a:pt x="30" y="16"/>
                      <a:pt x="31" y="14"/>
                    </a:cubicBezTo>
                    <a:cubicBezTo>
                      <a:pt x="32" y="14"/>
                      <a:pt x="31" y="15"/>
                      <a:pt x="32" y="15"/>
                    </a:cubicBezTo>
                    <a:cubicBezTo>
                      <a:pt x="34" y="14"/>
                      <a:pt x="33" y="11"/>
                      <a:pt x="33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4" y="15"/>
                      <a:pt x="33" y="18"/>
                      <a:pt x="34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3" y="20"/>
                      <a:pt x="38" y="19"/>
                      <a:pt x="38" y="21"/>
                    </a:cubicBezTo>
                    <a:cubicBezTo>
                      <a:pt x="39" y="20"/>
                      <a:pt x="40" y="20"/>
                      <a:pt x="41" y="20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0" y="20"/>
                      <a:pt x="39" y="23"/>
                      <a:pt x="37" y="23"/>
                    </a:cubicBezTo>
                    <a:cubicBezTo>
                      <a:pt x="38" y="23"/>
                      <a:pt x="40" y="24"/>
                      <a:pt x="41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2" y="25"/>
                      <a:pt x="42" y="21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7" y="24"/>
                      <a:pt x="52" y="24"/>
                      <a:pt x="53" y="21"/>
                    </a:cubicBezTo>
                    <a:cubicBezTo>
                      <a:pt x="53" y="20"/>
                      <a:pt x="51" y="18"/>
                      <a:pt x="51" y="18"/>
                    </a:cubicBezTo>
                    <a:cubicBezTo>
                      <a:pt x="50" y="19"/>
                      <a:pt x="50" y="21"/>
                      <a:pt x="49" y="22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1"/>
                      <a:pt x="47" y="22"/>
                      <a:pt x="48" y="23"/>
                    </a:cubicBezTo>
                    <a:cubicBezTo>
                      <a:pt x="47" y="24"/>
                      <a:pt x="47" y="22"/>
                      <a:pt x="46" y="23"/>
                    </a:cubicBezTo>
                    <a:cubicBezTo>
                      <a:pt x="46" y="21"/>
                      <a:pt x="46" y="21"/>
                      <a:pt x="46" y="20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5" y="20"/>
                      <a:pt x="45" y="19"/>
                    </a:cubicBezTo>
                    <a:cubicBezTo>
                      <a:pt x="44" y="22"/>
                      <a:pt x="43" y="19"/>
                      <a:pt x="42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1" y="21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9" y="21"/>
                      <a:pt x="38" y="20"/>
                    </a:cubicBezTo>
                    <a:cubicBezTo>
                      <a:pt x="39" y="19"/>
                      <a:pt x="38" y="18"/>
                      <a:pt x="39" y="17"/>
                    </a:cubicBezTo>
                    <a:cubicBezTo>
                      <a:pt x="37" y="18"/>
                      <a:pt x="37" y="16"/>
                      <a:pt x="36" y="17"/>
                    </a:cubicBezTo>
                    <a:cubicBezTo>
                      <a:pt x="36" y="16"/>
                      <a:pt x="36" y="16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6" y="15"/>
                      <a:pt x="37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7" y="14"/>
                      <a:pt x="37" y="14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27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1"/>
                      <a:pt x="30" y="12"/>
                      <a:pt x="31" y="13"/>
                    </a:cubicBezTo>
                    <a:cubicBezTo>
                      <a:pt x="31" y="13"/>
                      <a:pt x="30" y="12"/>
                      <a:pt x="29" y="13"/>
                    </a:cubicBezTo>
                    <a:cubicBezTo>
                      <a:pt x="30" y="15"/>
                      <a:pt x="28" y="13"/>
                      <a:pt x="28" y="15"/>
                    </a:cubicBezTo>
                    <a:cubicBezTo>
                      <a:pt x="28" y="12"/>
                      <a:pt x="27" y="14"/>
                      <a:pt x="27" y="12"/>
                    </a:cubicBezTo>
                    <a:cubicBezTo>
                      <a:pt x="26" y="12"/>
                      <a:pt x="27" y="15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3" y="16"/>
                      <a:pt x="22" y="17"/>
                      <a:pt x="21" y="15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6"/>
                      <a:pt x="17" y="18"/>
                      <a:pt x="15" y="19"/>
                    </a:cubicBezTo>
                    <a:cubicBezTo>
                      <a:pt x="15" y="19"/>
                      <a:pt x="14" y="18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6"/>
                      <a:pt x="13" y="17"/>
                    </a:cubicBezTo>
                    <a:cubicBezTo>
                      <a:pt x="11" y="17"/>
                      <a:pt x="13" y="16"/>
                      <a:pt x="12" y="15"/>
                    </a:cubicBezTo>
                    <a:cubicBezTo>
                      <a:pt x="9" y="16"/>
                      <a:pt x="10" y="11"/>
                      <a:pt x="7" y="13"/>
                    </a:cubicBezTo>
                    <a:cubicBezTo>
                      <a:pt x="7" y="14"/>
                      <a:pt x="8" y="15"/>
                      <a:pt x="9" y="16"/>
                    </a:cubicBezTo>
                    <a:cubicBezTo>
                      <a:pt x="8" y="16"/>
                      <a:pt x="8" y="17"/>
                      <a:pt x="7" y="17"/>
                    </a:cubicBezTo>
                    <a:cubicBezTo>
                      <a:pt x="6" y="16"/>
                      <a:pt x="7" y="14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0"/>
                      <a:pt x="3" y="9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9" name="Freeform 1209"/>
              <p:cNvSpPr>
                <a:spLocks/>
              </p:cNvSpPr>
              <p:nvPr/>
            </p:nvSpPr>
            <p:spPr bwMode="auto">
              <a:xfrm>
                <a:off x="664" y="293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2" name="Group 1411"/>
            <p:cNvGrpSpPr>
              <a:grpSpLocks/>
            </p:cNvGrpSpPr>
            <p:nvPr/>
          </p:nvGrpSpPr>
          <p:grpSpPr bwMode="auto">
            <a:xfrm>
              <a:off x="316" y="2113"/>
              <a:ext cx="1081" cy="1148"/>
              <a:chOff x="316" y="2113"/>
              <a:chExt cx="1081" cy="1148"/>
            </a:xfrm>
          </p:grpSpPr>
          <p:sp>
            <p:nvSpPr>
              <p:cNvPr id="310" name="Freeform 1211"/>
              <p:cNvSpPr>
                <a:spLocks/>
              </p:cNvSpPr>
              <p:nvPr/>
            </p:nvSpPr>
            <p:spPr bwMode="auto">
              <a:xfrm>
                <a:off x="661" y="294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1" name="Freeform 1212"/>
              <p:cNvSpPr>
                <a:spLocks/>
              </p:cNvSpPr>
              <p:nvPr/>
            </p:nvSpPr>
            <p:spPr bwMode="auto">
              <a:xfrm>
                <a:off x="637" y="2897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2" name="Freeform 1213"/>
              <p:cNvSpPr>
                <a:spLocks/>
              </p:cNvSpPr>
              <p:nvPr/>
            </p:nvSpPr>
            <p:spPr bwMode="auto">
              <a:xfrm>
                <a:off x="634" y="28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3" name="Freeform 1214"/>
              <p:cNvSpPr>
                <a:spLocks/>
              </p:cNvSpPr>
              <p:nvPr/>
            </p:nvSpPr>
            <p:spPr bwMode="auto">
              <a:xfrm>
                <a:off x="553" y="2881"/>
                <a:ext cx="95" cy="38"/>
              </a:xfrm>
              <a:custGeom>
                <a:avLst/>
                <a:gdLst>
                  <a:gd name="T0" fmla="*/ 6 w 35"/>
                  <a:gd name="T1" fmla="*/ 6 h 14"/>
                  <a:gd name="T2" fmla="*/ 3 w 35"/>
                  <a:gd name="T3" fmla="*/ 6 h 14"/>
                  <a:gd name="T4" fmla="*/ 3 w 35"/>
                  <a:gd name="T5" fmla="*/ 3 h 14"/>
                  <a:gd name="T6" fmla="*/ 0 w 35"/>
                  <a:gd name="T7" fmla="*/ 1 h 14"/>
                  <a:gd name="T8" fmla="*/ 6 w 35"/>
                  <a:gd name="T9" fmla="*/ 11 h 14"/>
                  <a:gd name="T10" fmla="*/ 18 w 35"/>
                  <a:gd name="T11" fmla="*/ 11 h 14"/>
                  <a:gd name="T12" fmla="*/ 17 w 35"/>
                  <a:gd name="T13" fmla="*/ 13 h 14"/>
                  <a:gd name="T14" fmla="*/ 23 w 35"/>
                  <a:gd name="T15" fmla="*/ 8 h 14"/>
                  <a:gd name="T16" fmla="*/ 24 w 35"/>
                  <a:gd name="T17" fmla="*/ 10 h 14"/>
                  <a:gd name="T18" fmla="*/ 27 w 35"/>
                  <a:gd name="T19" fmla="*/ 7 h 14"/>
                  <a:gd name="T20" fmla="*/ 27 w 35"/>
                  <a:gd name="T21" fmla="*/ 7 h 14"/>
                  <a:gd name="T22" fmla="*/ 28 w 35"/>
                  <a:gd name="T23" fmla="*/ 6 h 14"/>
                  <a:gd name="T24" fmla="*/ 27 w 35"/>
                  <a:gd name="T25" fmla="*/ 6 h 14"/>
                  <a:gd name="T26" fmla="*/ 29 w 35"/>
                  <a:gd name="T27" fmla="*/ 5 h 14"/>
                  <a:gd name="T28" fmla="*/ 29 w 35"/>
                  <a:gd name="T29" fmla="*/ 6 h 14"/>
                  <a:gd name="T30" fmla="*/ 30 w 35"/>
                  <a:gd name="T31" fmla="*/ 4 h 14"/>
                  <a:gd name="T32" fmla="*/ 31 w 35"/>
                  <a:gd name="T33" fmla="*/ 5 h 14"/>
                  <a:gd name="T34" fmla="*/ 31 w 35"/>
                  <a:gd name="T35" fmla="*/ 5 h 14"/>
                  <a:gd name="T36" fmla="*/ 31 w 35"/>
                  <a:gd name="T37" fmla="*/ 5 h 14"/>
                  <a:gd name="T38" fmla="*/ 31 w 35"/>
                  <a:gd name="T39" fmla="*/ 5 h 14"/>
                  <a:gd name="T40" fmla="*/ 31 w 35"/>
                  <a:gd name="T41" fmla="*/ 5 h 14"/>
                  <a:gd name="T42" fmla="*/ 31 w 35"/>
                  <a:gd name="T43" fmla="*/ 5 h 14"/>
                  <a:gd name="T44" fmla="*/ 31 w 35"/>
                  <a:gd name="T45" fmla="*/ 5 h 14"/>
                  <a:gd name="T46" fmla="*/ 31 w 35"/>
                  <a:gd name="T47" fmla="*/ 5 h 14"/>
                  <a:gd name="T48" fmla="*/ 27 w 35"/>
                  <a:gd name="T49" fmla="*/ 2 h 14"/>
                  <a:gd name="T50" fmla="*/ 27 w 35"/>
                  <a:gd name="T51" fmla="*/ 2 h 14"/>
                  <a:gd name="T52" fmla="*/ 27 w 35"/>
                  <a:gd name="T53" fmla="*/ 2 h 14"/>
                  <a:gd name="T54" fmla="*/ 27 w 35"/>
                  <a:gd name="T55" fmla="*/ 2 h 14"/>
                  <a:gd name="T56" fmla="*/ 27 w 35"/>
                  <a:gd name="T57" fmla="*/ 3 h 14"/>
                  <a:gd name="T58" fmla="*/ 28 w 35"/>
                  <a:gd name="T59" fmla="*/ 6 h 14"/>
                  <a:gd name="T60" fmla="*/ 30 w 35"/>
                  <a:gd name="T61" fmla="*/ 6 h 14"/>
                  <a:gd name="T62" fmla="*/ 29 w 35"/>
                  <a:gd name="T63" fmla="*/ 2 h 14"/>
                  <a:gd name="T64" fmla="*/ 29 w 35"/>
                  <a:gd name="T65" fmla="*/ 2 h 14"/>
                  <a:gd name="T66" fmla="*/ 29 w 35"/>
                  <a:gd name="T67" fmla="*/ 4 h 14"/>
                  <a:gd name="T68" fmla="*/ 29 w 35"/>
                  <a:gd name="T69" fmla="*/ 2 h 14"/>
                  <a:gd name="T70" fmla="*/ 25 w 35"/>
                  <a:gd name="T71" fmla="*/ 3 h 14"/>
                  <a:gd name="T72" fmla="*/ 25 w 35"/>
                  <a:gd name="T73" fmla="*/ 3 h 14"/>
                  <a:gd name="T74" fmla="*/ 24 w 35"/>
                  <a:gd name="T75" fmla="*/ 4 h 14"/>
                  <a:gd name="T76" fmla="*/ 26 w 35"/>
                  <a:gd name="T77" fmla="*/ 4 h 14"/>
                  <a:gd name="T78" fmla="*/ 26 w 35"/>
                  <a:gd name="T79" fmla="*/ 7 h 14"/>
                  <a:gd name="T80" fmla="*/ 25 w 35"/>
                  <a:gd name="T81" fmla="*/ 7 h 14"/>
                  <a:gd name="T82" fmla="*/ 25 w 35"/>
                  <a:gd name="T83" fmla="*/ 5 h 14"/>
                  <a:gd name="T84" fmla="*/ 24 w 35"/>
                  <a:gd name="T85" fmla="*/ 7 h 14"/>
                  <a:gd name="T86" fmla="*/ 22 w 35"/>
                  <a:gd name="T87" fmla="*/ 6 h 14"/>
                  <a:gd name="T88" fmla="*/ 23 w 35"/>
                  <a:gd name="T89" fmla="*/ 7 h 14"/>
                  <a:gd name="T90" fmla="*/ 16 w 35"/>
                  <a:gd name="T91" fmla="*/ 10 h 14"/>
                  <a:gd name="T92" fmla="*/ 17 w 35"/>
                  <a:gd name="T93" fmla="*/ 9 h 14"/>
                  <a:gd name="T94" fmla="*/ 16 w 35"/>
                  <a:gd name="T95" fmla="*/ 11 h 14"/>
                  <a:gd name="T96" fmla="*/ 11 w 35"/>
                  <a:gd name="T97" fmla="*/ 10 h 14"/>
                  <a:gd name="T98" fmla="*/ 11 w 35"/>
                  <a:gd name="T99" fmla="*/ 11 h 14"/>
                  <a:gd name="T100" fmla="*/ 6 w 35"/>
                  <a:gd name="T101" fmla="*/ 8 h 14"/>
                  <a:gd name="T102" fmla="*/ 6 w 35"/>
                  <a:gd name="T103" fmla="*/ 8 h 14"/>
                  <a:gd name="T104" fmla="*/ 3 w 35"/>
                  <a:gd name="T105" fmla="*/ 7 h 14"/>
                  <a:gd name="T106" fmla="*/ 6 w 35"/>
                  <a:gd name="T10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14">
                    <a:moveTo>
                      <a:pt x="6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2" y="3"/>
                      <a:pt x="3" y="3"/>
                    </a:cubicBezTo>
                    <a:cubicBezTo>
                      <a:pt x="1" y="3"/>
                      <a:pt x="2" y="0"/>
                      <a:pt x="0" y="1"/>
                    </a:cubicBezTo>
                    <a:cubicBezTo>
                      <a:pt x="1" y="5"/>
                      <a:pt x="3" y="8"/>
                      <a:pt x="6" y="11"/>
                    </a:cubicBezTo>
                    <a:cubicBezTo>
                      <a:pt x="10" y="14"/>
                      <a:pt x="15" y="14"/>
                      <a:pt x="18" y="11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0"/>
                      <a:pt x="23" y="13"/>
                      <a:pt x="23" y="8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5" y="6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7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8" y="5"/>
                      <a:pt x="29" y="5"/>
                    </a:cubicBezTo>
                    <a:cubicBezTo>
                      <a:pt x="30" y="5"/>
                      <a:pt x="29" y="5"/>
                      <a:pt x="29" y="6"/>
                    </a:cubicBezTo>
                    <a:cubicBezTo>
                      <a:pt x="30" y="6"/>
                      <a:pt x="29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5" y="7"/>
                      <a:pt x="26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4"/>
                      <a:pt x="27" y="5"/>
                      <a:pt x="28" y="6"/>
                    </a:cubicBezTo>
                    <a:cubicBezTo>
                      <a:pt x="29" y="6"/>
                      <a:pt x="29" y="5"/>
                      <a:pt x="30" y="6"/>
                    </a:cubicBezTo>
                    <a:cubicBezTo>
                      <a:pt x="31" y="4"/>
                      <a:pt x="29" y="3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4" y="6"/>
                      <a:pt x="29" y="2"/>
                      <a:pt x="29" y="4"/>
                    </a:cubicBezTo>
                    <a:cubicBezTo>
                      <a:pt x="29" y="3"/>
                      <a:pt x="29" y="3"/>
                      <a:pt x="29" y="2"/>
                    </a:cubicBezTo>
                    <a:cubicBezTo>
                      <a:pt x="27" y="1"/>
                      <a:pt x="28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6" y="6"/>
                      <a:pt x="26" y="7"/>
                    </a:cubicBezTo>
                    <a:cubicBezTo>
                      <a:pt x="25" y="6"/>
                      <a:pt x="26" y="8"/>
                      <a:pt x="25" y="7"/>
                    </a:cubicBezTo>
                    <a:cubicBezTo>
                      <a:pt x="24" y="7"/>
                      <a:pt x="25" y="6"/>
                      <a:pt x="25" y="5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3" y="6"/>
                      <a:pt x="22" y="6"/>
                    </a:cubicBezTo>
                    <a:cubicBezTo>
                      <a:pt x="22" y="7"/>
                      <a:pt x="23" y="6"/>
                      <a:pt x="23" y="7"/>
                    </a:cubicBezTo>
                    <a:cubicBezTo>
                      <a:pt x="21" y="7"/>
                      <a:pt x="18" y="9"/>
                      <a:pt x="16" y="10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6" y="9"/>
                      <a:pt x="16" y="10"/>
                      <a:pt x="16" y="11"/>
                    </a:cubicBezTo>
                    <a:cubicBezTo>
                      <a:pt x="14" y="12"/>
                      <a:pt x="12" y="11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2"/>
                      <a:pt x="8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4" y="8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4" name="Freeform 1215"/>
              <p:cNvSpPr>
                <a:spLocks/>
              </p:cNvSpPr>
              <p:nvPr/>
            </p:nvSpPr>
            <p:spPr bwMode="auto">
              <a:xfrm>
                <a:off x="550" y="2878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5" name="Freeform 1216"/>
              <p:cNvSpPr>
                <a:spLocks/>
              </p:cNvSpPr>
              <p:nvPr/>
            </p:nvSpPr>
            <p:spPr bwMode="auto">
              <a:xfrm>
                <a:off x="550" y="2823"/>
                <a:ext cx="38" cy="55"/>
              </a:xfrm>
              <a:custGeom>
                <a:avLst/>
                <a:gdLst>
                  <a:gd name="T0" fmla="*/ 7 w 14"/>
                  <a:gd name="T1" fmla="*/ 6 h 20"/>
                  <a:gd name="T2" fmla="*/ 6 w 14"/>
                  <a:gd name="T3" fmla="*/ 5 h 20"/>
                  <a:gd name="T4" fmla="*/ 1 w 14"/>
                  <a:gd name="T5" fmla="*/ 13 h 20"/>
                  <a:gd name="T6" fmla="*/ 2 w 14"/>
                  <a:gd name="T7" fmla="*/ 16 h 20"/>
                  <a:gd name="T8" fmla="*/ 1 w 14"/>
                  <a:gd name="T9" fmla="*/ 16 h 20"/>
                  <a:gd name="T10" fmla="*/ 2 w 14"/>
                  <a:gd name="T11" fmla="*/ 19 h 20"/>
                  <a:gd name="T12" fmla="*/ 1 w 14"/>
                  <a:gd name="T13" fmla="*/ 18 h 20"/>
                  <a:gd name="T14" fmla="*/ 2 w 14"/>
                  <a:gd name="T15" fmla="*/ 18 h 20"/>
                  <a:gd name="T16" fmla="*/ 2 w 14"/>
                  <a:gd name="T17" fmla="*/ 16 h 20"/>
                  <a:gd name="T18" fmla="*/ 3 w 14"/>
                  <a:gd name="T19" fmla="*/ 17 h 20"/>
                  <a:gd name="T20" fmla="*/ 2 w 14"/>
                  <a:gd name="T21" fmla="*/ 12 h 20"/>
                  <a:gd name="T22" fmla="*/ 4 w 14"/>
                  <a:gd name="T23" fmla="*/ 13 h 20"/>
                  <a:gd name="T24" fmla="*/ 6 w 14"/>
                  <a:gd name="T25" fmla="*/ 10 h 20"/>
                  <a:gd name="T26" fmla="*/ 6 w 14"/>
                  <a:gd name="T27" fmla="*/ 10 h 20"/>
                  <a:gd name="T28" fmla="*/ 4 w 14"/>
                  <a:gd name="T29" fmla="*/ 10 h 20"/>
                  <a:gd name="T30" fmla="*/ 6 w 14"/>
                  <a:gd name="T31" fmla="*/ 10 h 20"/>
                  <a:gd name="T32" fmla="*/ 11 w 14"/>
                  <a:gd name="T33" fmla="*/ 4 h 20"/>
                  <a:gd name="T34" fmla="*/ 12 w 14"/>
                  <a:gd name="T35" fmla="*/ 1 h 20"/>
                  <a:gd name="T36" fmla="*/ 12 w 14"/>
                  <a:gd name="T37" fmla="*/ 3 h 20"/>
                  <a:gd name="T38" fmla="*/ 14 w 14"/>
                  <a:gd name="T39" fmla="*/ 3 h 20"/>
                  <a:gd name="T40" fmla="*/ 14 w 14"/>
                  <a:gd name="T41" fmla="*/ 0 h 20"/>
                  <a:gd name="T42" fmla="*/ 7 w 14"/>
                  <a:gd name="T4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20">
                    <a:moveTo>
                      <a:pt x="7" y="6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4" y="7"/>
                      <a:pt x="2" y="12"/>
                      <a:pt x="1" y="13"/>
                    </a:cubicBezTo>
                    <a:cubicBezTo>
                      <a:pt x="0" y="14"/>
                      <a:pt x="2" y="14"/>
                      <a:pt x="2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20"/>
                      <a:pt x="2" y="19"/>
                    </a:cubicBezTo>
                    <a:cubicBezTo>
                      <a:pt x="2" y="19"/>
                      <a:pt x="1" y="18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5"/>
                      <a:pt x="0" y="15"/>
                      <a:pt x="2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5" y="11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7"/>
                      <a:pt x="5" y="11"/>
                      <a:pt x="6" y="10"/>
                    </a:cubicBezTo>
                    <a:cubicBezTo>
                      <a:pt x="6" y="7"/>
                      <a:pt x="9" y="3"/>
                      <a:pt x="11" y="4"/>
                    </a:cubicBezTo>
                    <a:cubicBezTo>
                      <a:pt x="10" y="4"/>
                      <a:pt x="11" y="2"/>
                      <a:pt x="12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13" y="3"/>
                      <a:pt x="13" y="4"/>
                      <a:pt x="14" y="3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0" y="0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6" name="Freeform 1217"/>
              <p:cNvSpPr>
                <a:spLocks/>
              </p:cNvSpPr>
              <p:nvPr/>
            </p:nvSpPr>
            <p:spPr bwMode="auto">
              <a:xfrm>
                <a:off x="566" y="28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7" name="Freeform 1218"/>
              <p:cNvSpPr>
                <a:spLocks/>
              </p:cNvSpPr>
              <p:nvPr/>
            </p:nvSpPr>
            <p:spPr bwMode="auto">
              <a:xfrm>
                <a:off x="321" y="2530"/>
                <a:ext cx="95" cy="81"/>
              </a:xfrm>
              <a:custGeom>
                <a:avLst/>
                <a:gdLst>
                  <a:gd name="T0" fmla="*/ 10 w 35"/>
                  <a:gd name="T1" fmla="*/ 30 h 30"/>
                  <a:gd name="T2" fmla="*/ 3 w 35"/>
                  <a:gd name="T3" fmla="*/ 8 h 30"/>
                  <a:gd name="T4" fmla="*/ 11 w 35"/>
                  <a:gd name="T5" fmla="*/ 21 h 30"/>
                  <a:gd name="T6" fmla="*/ 8 w 35"/>
                  <a:gd name="T7" fmla="*/ 4 h 30"/>
                  <a:gd name="T8" fmla="*/ 17 w 35"/>
                  <a:gd name="T9" fmla="*/ 16 h 30"/>
                  <a:gd name="T10" fmla="*/ 16 w 35"/>
                  <a:gd name="T11" fmla="*/ 1 h 30"/>
                  <a:gd name="T12" fmla="*/ 23 w 35"/>
                  <a:gd name="T13" fmla="*/ 18 h 30"/>
                  <a:gd name="T14" fmla="*/ 22 w 35"/>
                  <a:gd name="T15" fmla="*/ 0 h 30"/>
                  <a:gd name="T16" fmla="*/ 35 w 35"/>
                  <a:gd name="T1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0">
                    <a:moveTo>
                      <a:pt x="10" y="30"/>
                    </a:moveTo>
                    <a:cubicBezTo>
                      <a:pt x="4" y="26"/>
                      <a:pt x="0" y="15"/>
                      <a:pt x="3" y="8"/>
                    </a:cubicBezTo>
                    <a:cubicBezTo>
                      <a:pt x="8" y="11"/>
                      <a:pt x="10" y="16"/>
                      <a:pt x="11" y="21"/>
                    </a:cubicBezTo>
                    <a:cubicBezTo>
                      <a:pt x="10" y="17"/>
                      <a:pt x="8" y="10"/>
                      <a:pt x="8" y="4"/>
                    </a:cubicBezTo>
                    <a:cubicBezTo>
                      <a:pt x="13" y="6"/>
                      <a:pt x="15" y="11"/>
                      <a:pt x="17" y="16"/>
                    </a:cubicBezTo>
                    <a:cubicBezTo>
                      <a:pt x="14" y="12"/>
                      <a:pt x="14" y="6"/>
                      <a:pt x="16" y="1"/>
                    </a:cubicBezTo>
                    <a:cubicBezTo>
                      <a:pt x="21" y="5"/>
                      <a:pt x="22" y="12"/>
                      <a:pt x="23" y="18"/>
                    </a:cubicBezTo>
                    <a:cubicBezTo>
                      <a:pt x="21" y="12"/>
                      <a:pt x="22" y="6"/>
                      <a:pt x="22" y="0"/>
                    </a:cubicBezTo>
                    <a:cubicBezTo>
                      <a:pt x="30" y="0"/>
                      <a:pt x="32" y="14"/>
                      <a:pt x="35" y="21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8" name="Freeform 1219"/>
              <p:cNvSpPr>
                <a:spLocks/>
              </p:cNvSpPr>
              <p:nvPr/>
            </p:nvSpPr>
            <p:spPr bwMode="auto">
              <a:xfrm>
                <a:off x="316" y="2524"/>
                <a:ext cx="106" cy="93"/>
              </a:xfrm>
              <a:custGeom>
                <a:avLst/>
                <a:gdLst>
                  <a:gd name="T0" fmla="*/ 22 w 39"/>
                  <a:gd name="T1" fmla="*/ 2 h 34"/>
                  <a:gd name="T2" fmla="*/ 22 w 39"/>
                  <a:gd name="T3" fmla="*/ 5 h 34"/>
                  <a:gd name="T4" fmla="*/ 19 w 39"/>
                  <a:gd name="T5" fmla="*/ 2 h 34"/>
                  <a:gd name="T6" fmla="*/ 18 w 39"/>
                  <a:gd name="T7" fmla="*/ 2 h 34"/>
                  <a:gd name="T8" fmla="*/ 17 w 39"/>
                  <a:gd name="T9" fmla="*/ 2 h 34"/>
                  <a:gd name="T10" fmla="*/ 15 w 39"/>
                  <a:gd name="T11" fmla="*/ 8 h 34"/>
                  <a:gd name="T12" fmla="*/ 10 w 39"/>
                  <a:gd name="T13" fmla="*/ 5 h 34"/>
                  <a:gd name="T14" fmla="*/ 9 w 39"/>
                  <a:gd name="T15" fmla="*/ 5 h 34"/>
                  <a:gd name="T16" fmla="*/ 8 w 39"/>
                  <a:gd name="T17" fmla="*/ 6 h 34"/>
                  <a:gd name="T18" fmla="*/ 8 w 39"/>
                  <a:gd name="T19" fmla="*/ 6 h 34"/>
                  <a:gd name="T20" fmla="*/ 9 w 39"/>
                  <a:gd name="T21" fmla="*/ 11 h 34"/>
                  <a:gd name="T22" fmla="*/ 6 w 39"/>
                  <a:gd name="T23" fmla="*/ 9 h 34"/>
                  <a:gd name="T24" fmla="*/ 5 w 39"/>
                  <a:gd name="T25" fmla="*/ 9 h 34"/>
                  <a:gd name="T26" fmla="*/ 4 w 39"/>
                  <a:gd name="T27" fmla="*/ 10 h 34"/>
                  <a:gd name="T28" fmla="*/ 11 w 39"/>
                  <a:gd name="T29" fmla="*/ 33 h 34"/>
                  <a:gd name="T30" fmla="*/ 14 w 39"/>
                  <a:gd name="T31" fmla="*/ 33 h 34"/>
                  <a:gd name="T32" fmla="*/ 14 w 39"/>
                  <a:gd name="T33" fmla="*/ 32 h 34"/>
                  <a:gd name="T34" fmla="*/ 13 w 39"/>
                  <a:gd name="T35" fmla="*/ 31 h 34"/>
                  <a:gd name="T36" fmla="*/ 6 w 39"/>
                  <a:gd name="T37" fmla="*/ 16 h 34"/>
                  <a:gd name="T38" fmla="*/ 6 w 39"/>
                  <a:gd name="T39" fmla="*/ 14 h 34"/>
                  <a:gd name="T40" fmla="*/ 12 w 39"/>
                  <a:gd name="T41" fmla="*/ 24 h 34"/>
                  <a:gd name="T42" fmla="*/ 12 w 39"/>
                  <a:gd name="T43" fmla="*/ 24 h 34"/>
                  <a:gd name="T44" fmla="*/ 14 w 39"/>
                  <a:gd name="T45" fmla="*/ 25 h 34"/>
                  <a:gd name="T46" fmla="*/ 15 w 39"/>
                  <a:gd name="T47" fmla="*/ 23 h 34"/>
                  <a:gd name="T48" fmla="*/ 15 w 39"/>
                  <a:gd name="T49" fmla="*/ 23 h 34"/>
                  <a:gd name="T50" fmla="*/ 15 w 39"/>
                  <a:gd name="T51" fmla="*/ 23 h 34"/>
                  <a:gd name="T52" fmla="*/ 15 w 39"/>
                  <a:gd name="T53" fmla="*/ 23 h 34"/>
                  <a:gd name="T54" fmla="*/ 14 w 39"/>
                  <a:gd name="T55" fmla="*/ 20 h 34"/>
                  <a:gd name="T56" fmla="*/ 12 w 39"/>
                  <a:gd name="T57" fmla="*/ 9 h 34"/>
                  <a:gd name="T58" fmla="*/ 15 w 39"/>
                  <a:gd name="T59" fmla="*/ 14 h 34"/>
                  <a:gd name="T60" fmla="*/ 18 w 39"/>
                  <a:gd name="T61" fmla="*/ 19 h 34"/>
                  <a:gd name="T62" fmla="*/ 18 w 39"/>
                  <a:gd name="T63" fmla="*/ 19 h 34"/>
                  <a:gd name="T64" fmla="*/ 18 w 39"/>
                  <a:gd name="T65" fmla="*/ 19 h 34"/>
                  <a:gd name="T66" fmla="*/ 18 w 39"/>
                  <a:gd name="T67" fmla="*/ 19 h 34"/>
                  <a:gd name="T68" fmla="*/ 20 w 39"/>
                  <a:gd name="T69" fmla="*/ 20 h 34"/>
                  <a:gd name="T70" fmla="*/ 21 w 39"/>
                  <a:gd name="T71" fmla="*/ 18 h 34"/>
                  <a:gd name="T72" fmla="*/ 21 w 39"/>
                  <a:gd name="T73" fmla="*/ 18 h 34"/>
                  <a:gd name="T74" fmla="*/ 19 w 39"/>
                  <a:gd name="T75" fmla="*/ 13 h 34"/>
                  <a:gd name="T76" fmla="*/ 18 w 39"/>
                  <a:gd name="T77" fmla="*/ 10 h 34"/>
                  <a:gd name="T78" fmla="*/ 19 w 39"/>
                  <a:gd name="T79" fmla="*/ 6 h 34"/>
                  <a:gd name="T80" fmla="*/ 23 w 39"/>
                  <a:gd name="T81" fmla="*/ 16 h 34"/>
                  <a:gd name="T82" fmla="*/ 24 w 39"/>
                  <a:gd name="T83" fmla="*/ 20 h 34"/>
                  <a:gd name="T84" fmla="*/ 24 w 39"/>
                  <a:gd name="T85" fmla="*/ 20 h 34"/>
                  <a:gd name="T86" fmla="*/ 24 w 39"/>
                  <a:gd name="T87" fmla="*/ 20 h 34"/>
                  <a:gd name="T88" fmla="*/ 26 w 39"/>
                  <a:gd name="T89" fmla="*/ 21 h 34"/>
                  <a:gd name="T90" fmla="*/ 27 w 39"/>
                  <a:gd name="T91" fmla="*/ 20 h 34"/>
                  <a:gd name="T92" fmla="*/ 27 w 39"/>
                  <a:gd name="T93" fmla="*/ 19 h 34"/>
                  <a:gd name="T94" fmla="*/ 27 w 39"/>
                  <a:gd name="T95" fmla="*/ 19 h 34"/>
                  <a:gd name="T96" fmla="*/ 25 w 39"/>
                  <a:gd name="T97" fmla="*/ 9 h 34"/>
                  <a:gd name="T98" fmla="*/ 26 w 39"/>
                  <a:gd name="T99" fmla="*/ 4 h 34"/>
                  <a:gd name="T100" fmla="*/ 33 w 39"/>
                  <a:gd name="T101" fmla="*/ 18 h 34"/>
                  <a:gd name="T102" fmla="*/ 35 w 39"/>
                  <a:gd name="T103" fmla="*/ 24 h 34"/>
                  <a:gd name="T104" fmla="*/ 37 w 39"/>
                  <a:gd name="T105" fmla="*/ 25 h 34"/>
                  <a:gd name="T106" fmla="*/ 38 w 39"/>
                  <a:gd name="T107" fmla="*/ 23 h 34"/>
                  <a:gd name="T108" fmla="*/ 36 w 39"/>
                  <a:gd name="T109" fmla="*/ 17 h 34"/>
                  <a:gd name="T110" fmla="*/ 24 w 39"/>
                  <a:gd name="T111" fmla="*/ 0 h 34"/>
                  <a:gd name="T112" fmla="*/ 22 w 39"/>
                  <a:gd name="T1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9" h="34">
                    <a:moveTo>
                      <a:pt x="22" y="2"/>
                    </a:moveTo>
                    <a:cubicBezTo>
                      <a:pt x="22" y="3"/>
                      <a:pt x="22" y="4"/>
                      <a:pt x="22" y="5"/>
                    </a:cubicBezTo>
                    <a:cubicBezTo>
                      <a:pt x="21" y="4"/>
                      <a:pt x="21" y="3"/>
                      <a:pt x="19" y="2"/>
                    </a:cubicBezTo>
                    <a:cubicBezTo>
                      <a:pt x="19" y="2"/>
                      <a:pt x="19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4"/>
                      <a:pt x="15" y="6"/>
                      <a:pt x="15" y="8"/>
                    </a:cubicBezTo>
                    <a:cubicBezTo>
                      <a:pt x="14" y="6"/>
                      <a:pt x="12" y="5"/>
                      <a:pt x="10" y="5"/>
                    </a:cubicBezTo>
                    <a:cubicBezTo>
                      <a:pt x="10" y="4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8"/>
                      <a:pt x="9" y="10"/>
                      <a:pt x="9" y="11"/>
                    </a:cubicBezTo>
                    <a:cubicBezTo>
                      <a:pt x="8" y="11"/>
                      <a:pt x="7" y="10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0" y="17"/>
                      <a:pt x="5" y="29"/>
                      <a:pt x="11" y="33"/>
                    </a:cubicBezTo>
                    <a:cubicBezTo>
                      <a:pt x="12" y="34"/>
                      <a:pt x="13" y="34"/>
                      <a:pt x="14" y="33"/>
                    </a:cubicBezTo>
                    <a:cubicBezTo>
                      <a:pt x="14" y="33"/>
                      <a:pt x="14" y="32"/>
                      <a:pt x="14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9" y="28"/>
                      <a:pt x="6" y="22"/>
                      <a:pt x="6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9" y="16"/>
                      <a:pt x="11" y="19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3" y="25"/>
                      <a:pt x="14" y="25"/>
                    </a:cubicBezTo>
                    <a:cubicBezTo>
                      <a:pt x="15" y="25"/>
                      <a:pt x="15" y="24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17"/>
                      <a:pt x="13" y="13"/>
                      <a:pt x="12" y="9"/>
                    </a:cubicBezTo>
                    <a:cubicBezTo>
                      <a:pt x="13" y="10"/>
                      <a:pt x="14" y="12"/>
                      <a:pt x="15" y="14"/>
                    </a:cubicBezTo>
                    <a:cubicBezTo>
                      <a:pt x="16" y="16"/>
                      <a:pt x="17" y="17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9" y="20"/>
                      <a:pt x="20" y="20"/>
                    </a:cubicBezTo>
                    <a:cubicBezTo>
                      <a:pt x="21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6"/>
                      <a:pt x="20" y="15"/>
                      <a:pt x="19" y="13"/>
                    </a:cubicBezTo>
                    <a:cubicBezTo>
                      <a:pt x="18" y="12"/>
                      <a:pt x="18" y="11"/>
                      <a:pt x="18" y="10"/>
                    </a:cubicBezTo>
                    <a:cubicBezTo>
                      <a:pt x="18" y="9"/>
                      <a:pt x="19" y="8"/>
                      <a:pt x="19" y="6"/>
                    </a:cubicBezTo>
                    <a:cubicBezTo>
                      <a:pt x="21" y="9"/>
                      <a:pt x="22" y="13"/>
                      <a:pt x="23" y="16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5" y="22"/>
                      <a:pt x="26" y="21"/>
                    </a:cubicBezTo>
                    <a:cubicBezTo>
                      <a:pt x="27" y="21"/>
                      <a:pt x="27" y="21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15"/>
                      <a:pt x="25" y="12"/>
                      <a:pt x="25" y="9"/>
                    </a:cubicBezTo>
                    <a:cubicBezTo>
                      <a:pt x="25" y="7"/>
                      <a:pt x="26" y="6"/>
                      <a:pt x="26" y="4"/>
                    </a:cubicBezTo>
                    <a:cubicBezTo>
                      <a:pt x="29" y="6"/>
                      <a:pt x="31" y="12"/>
                      <a:pt x="33" y="18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7" y="25"/>
                      <a:pt x="37" y="25"/>
                    </a:cubicBezTo>
                    <a:cubicBezTo>
                      <a:pt x="38" y="25"/>
                      <a:pt x="39" y="24"/>
                      <a:pt x="38" y="23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0"/>
                      <a:pt x="31" y="1"/>
                      <a:pt x="24" y="0"/>
                    </a:cubicBezTo>
                    <a:cubicBezTo>
                      <a:pt x="23" y="0"/>
                      <a:pt x="22" y="1"/>
                      <a:pt x="2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9" name="Freeform 1220"/>
              <p:cNvSpPr>
                <a:spLocks/>
              </p:cNvSpPr>
              <p:nvPr/>
            </p:nvSpPr>
            <p:spPr bwMode="auto">
              <a:xfrm>
                <a:off x="1312" y="2712"/>
                <a:ext cx="85" cy="76"/>
              </a:xfrm>
              <a:custGeom>
                <a:avLst/>
                <a:gdLst>
                  <a:gd name="T0" fmla="*/ 0 w 31"/>
                  <a:gd name="T1" fmla="*/ 15 h 28"/>
                  <a:gd name="T2" fmla="*/ 15 w 31"/>
                  <a:gd name="T3" fmla="*/ 3 h 28"/>
                  <a:gd name="T4" fmla="*/ 12 w 31"/>
                  <a:gd name="T5" fmla="*/ 11 h 28"/>
                  <a:gd name="T6" fmla="*/ 21 w 31"/>
                  <a:gd name="T7" fmla="*/ 7 h 28"/>
                  <a:gd name="T8" fmla="*/ 15 w 31"/>
                  <a:gd name="T9" fmla="*/ 15 h 28"/>
                  <a:gd name="T10" fmla="*/ 24 w 31"/>
                  <a:gd name="T11" fmla="*/ 11 h 28"/>
                  <a:gd name="T12" fmla="*/ 18 w 31"/>
                  <a:gd name="T13" fmla="*/ 18 h 28"/>
                  <a:gd name="T14" fmla="*/ 26 w 31"/>
                  <a:gd name="T15" fmla="*/ 19 h 28"/>
                  <a:gd name="T16" fmla="*/ 12 w 31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0" y="15"/>
                    </a:moveTo>
                    <a:cubicBezTo>
                      <a:pt x="3" y="10"/>
                      <a:pt x="10" y="5"/>
                      <a:pt x="15" y="3"/>
                    </a:cubicBezTo>
                    <a:cubicBezTo>
                      <a:pt x="25" y="0"/>
                      <a:pt x="14" y="9"/>
                      <a:pt x="12" y="11"/>
                    </a:cubicBezTo>
                    <a:cubicBezTo>
                      <a:pt x="15" y="10"/>
                      <a:pt x="17" y="7"/>
                      <a:pt x="21" y="7"/>
                    </a:cubicBezTo>
                    <a:cubicBezTo>
                      <a:pt x="22" y="10"/>
                      <a:pt x="17" y="14"/>
                      <a:pt x="15" y="15"/>
                    </a:cubicBezTo>
                    <a:cubicBezTo>
                      <a:pt x="16" y="14"/>
                      <a:pt x="22" y="9"/>
                      <a:pt x="24" y="11"/>
                    </a:cubicBezTo>
                    <a:cubicBezTo>
                      <a:pt x="27" y="13"/>
                      <a:pt x="19" y="17"/>
                      <a:pt x="18" y="18"/>
                    </a:cubicBezTo>
                    <a:cubicBezTo>
                      <a:pt x="21" y="15"/>
                      <a:pt x="31" y="12"/>
                      <a:pt x="26" y="19"/>
                    </a:cubicBezTo>
                    <a:cubicBezTo>
                      <a:pt x="22" y="23"/>
                      <a:pt x="15" y="25"/>
                      <a:pt x="12" y="28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0" name="Freeform 1221"/>
              <p:cNvSpPr>
                <a:spLocks/>
              </p:cNvSpPr>
              <p:nvPr/>
            </p:nvSpPr>
            <p:spPr bwMode="auto">
              <a:xfrm>
                <a:off x="1307" y="2712"/>
                <a:ext cx="84" cy="82"/>
              </a:xfrm>
              <a:custGeom>
                <a:avLst/>
                <a:gdLst>
                  <a:gd name="T0" fmla="*/ 17 w 31"/>
                  <a:gd name="T1" fmla="*/ 1 h 30"/>
                  <a:gd name="T2" fmla="*/ 1 w 31"/>
                  <a:gd name="T3" fmla="*/ 14 h 30"/>
                  <a:gd name="T4" fmla="*/ 2 w 31"/>
                  <a:gd name="T5" fmla="*/ 16 h 30"/>
                  <a:gd name="T6" fmla="*/ 4 w 31"/>
                  <a:gd name="T7" fmla="*/ 15 h 30"/>
                  <a:gd name="T8" fmla="*/ 18 w 31"/>
                  <a:gd name="T9" fmla="*/ 5 h 30"/>
                  <a:gd name="T10" fmla="*/ 18 w 31"/>
                  <a:gd name="T11" fmla="*/ 5 h 30"/>
                  <a:gd name="T12" fmla="*/ 12 w 31"/>
                  <a:gd name="T13" fmla="*/ 10 h 30"/>
                  <a:gd name="T14" fmla="*/ 12 w 31"/>
                  <a:gd name="T15" fmla="*/ 11 h 30"/>
                  <a:gd name="T16" fmla="*/ 12 w 31"/>
                  <a:gd name="T17" fmla="*/ 12 h 30"/>
                  <a:gd name="T18" fmla="*/ 14 w 31"/>
                  <a:gd name="T19" fmla="*/ 13 h 30"/>
                  <a:gd name="T20" fmla="*/ 17 w 31"/>
                  <a:gd name="T21" fmla="*/ 11 h 30"/>
                  <a:gd name="T22" fmla="*/ 21 w 31"/>
                  <a:gd name="T23" fmla="*/ 9 h 30"/>
                  <a:gd name="T24" fmla="*/ 19 w 31"/>
                  <a:gd name="T25" fmla="*/ 11 h 30"/>
                  <a:gd name="T26" fmla="*/ 16 w 31"/>
                  <a:gd name="T27" fmla="*/ 14 h 30"/>
                  <a:gd name="T28" fmla="*/ 15 w 31"/>
                  <a:gd name="T29" fmla="*/ 15 h 30"/>
                  <a:gd name="T30" fmla="*/ 15 w 31"/>
                  <a:gd name="T31" fmla="*/ 16 h 30"/>
                  <a:gd name="T32" fmla="*/ 17 w 31"/>
                  <a:gd name="T33" fmla="*/ 16 h 30"/>
                  <a:gd name="T34" fmla="*/ 22 w 31"/>
                  <a:gd name="T35" fmla="*/ 14 h 30"/>
                  <a:gd name="T36" fmla="*/ 25 w 31"/>
                  <a:gd name="T37" fmla="*/ 12 h 30"/>
                  <a:gd name="T38" fmla="*/ 20 w 31"/>
                  <a:gd name="T39" fmla="*/ 16 h 30"/>
                  <a:gd name="T40" fmla="*/ 19 w 31"/>
                  <a:gd name="T41" fmla="*/ 16 h 30"/>
                  <a:gd name="T42" fmla="*/ 19 w 31"/>
                  <a:gd name="T43" fmla="*/ 16 h 30"/>
                  <a:gd name="T44" fmla="*/ 19 w 31"/>
                  <a:gd name="T45" fmla="*/ 16 h 30"/>
                  <a:gd name="T46" fmla="*/ 18 w 31"/>
                  <a:gd name="T47" fmla="*/ 18 h 30"/>
                  <a:gd name="T48" fmla="*/ 19 w 31"/>
                  <a:gd name="T49" fmla="*/ 19 h 30"/>
                  <a:gd name="T50" fmla="*/ 21 w 31"/>
                  <a:gd name="T51" fmla="*/ 19 h 30"/>
                  <a:gd name="T52" fmla="*/ 21 w 31"/>
                  <a:gd name="T53" fmla="*/ 19 h 30"/>
                  <a:gd name="T54" fmla="*/ 28 w 31"/>
                  <a:gd name="T55" fmla="*/ 17 h 30"/>
                  <a:gd name="T56" fmla="*/ 27 w 31"/>
                  <a:gd name="T57" fmla="*/ 18 h 30"/>
                  <a:gd name="T58" fmla="*/ 19 w 31"/>
                  <a:gd name="T59" fmla="*/ 23 h 30"/>
                  <a:gd name="T60" fmla="*/ 13 w 31"/>
                  <a:gd name="T61" fmla="*/ 27 h 30"/>
                  <a:gd name="T62" fmla="*/ 12 w 31"/>
                  <a:gd name="T63" fmla="*/ 28 h 30"/>
                  <a:gd name="T64" fmla="*/ 13 w 31"/>
                  <a:gd name="T65" fmla="*/ 30 h 30"/>
                  <a:gd name="T66" fmla="*/ 15 w 31"/>
                  <a:gd name="T67" fmla="*/ 30 h 30"/>
                  <a:gd name="T68" fmla="*/ 21 w 31"/>
                  <a:gd name="T69" fmla="*/ 26 h 30"/>
                  <a:gd name="T70" fmla="*/ 29 w 31"/>
                  <a:gd name="T71" fmla="*/ 20 h 30"/>
                  <a:gd name="T72" fmla="*/ 31 w 31"/>
                  <a:gd name="T73" fmla="*/ 16 h 30"/>
                  <a:gd name="T74" fmla="*/ 30 w 31"/>
                  <a:gd name="T75" fmla="*/ 14 h 30"/>
                  <a:gd name="T76" fmla="*/ 28 w 31"/>
                  <a:gd name="T77" fmla="*/ 13 h 30"/>
                  <a:gd name="T78" fmla="*/ 28 w 31"/>
                  <a:gd name="T79" fmla="*/ 12 h 30"/>
                  <a:gd name="T80" fmla="*/ 28 w 31"/>
                  <a:gd name="T81" fmla="*/ 12 h 30"/>
                  <a:gd name="T82" fmla="*/ 27 w 31"/>
                  <a:gd name="T83" fmla="*/ 10 h 30"/>
                  <a:gd name="T84" fmla="*/ 25 w 31"/>
                  <a:gd name="T85" fmla="*/ 9 h 30"/>
                  <a:gd name="T86" fmla="*/ 25 w 31"/>
                  <a:gd name="T87" fmla="*/ 8 h 30"/>
                  <a:gd name="T88" fmla="*/ 25 w 31"/>
                  <a:gd name="T89" fmla="*/ 7 h 30"/>
                  <a:gd name="T90" fmla="*/ 24 w 31"/>
                  <a:gd name="T91" fmla="*/ 5 h 30"/>
                  <a:gd name="T92" fmla="*/ 22 w 31"/>
                  <a:gd name="T93" fmla="*/ 6 h 30"/>
                  <a:gd name="T94" fmla="*/ 23 w 31"/>
                  <a:gd name="T95" fmla="*/ 3 h 30"/>
                  <a:gd name="T96" fmla="*/ 22 w 31"/>
                  <a:gd name="T97" fmla="*/ 2 h 30"/>
                  <a:gd name="T98" fmla="*/ 17 w 31"/>
                  <a:gd name="T9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30">
                    <a:moveTo>
                      <a:pt x="17" y="1"/>
                    </a:moveTo>
                    <a:cubicBezTo>
                      <a:pt x="11" y="3"/>
                      <a:pt x="3" y="9"/>
                      <a:pt x="1" y="14"/>
                    </a:cubicBezTo>
                    <a:cubicBezTo>
                      <a:pt x="0" y="15"/>
                      <a:pt x="1" y="16"/>
                      <a:pt x="2" y="16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6" y="11"/>
                      <a:pt x="13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6"/>
                      <a:pt x="14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0"/>
                      <a:pt x="20" y="9"/>
                      <a:pt x="21" y="9"/>
                    </a:cubicBezTo>
                    <a:cubicBezTo>
                      <a:pt x="21" y="10"/>
                      <a:pt x="20" y="10"/>
                      <a:pt x="19" y="11"/>
                    </a:cubicBezTo>
                    <a:cubicBezTo>
                      <a:pt x="18" y="12"/>
                      <a:pt x="17" y="12"/>
                      <a:pt x="16" y="14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7" y="16"/>
                    </a:cubicBezTo>
                    <a:cubicBezTo>
                      <a:pt x="18" y="16"/>
                      <a:pt x="20" y="15"/>
                      <a:pt x="22" y="14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24" y="13"/>
                      <a:pt x="23" y="14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7"/>
                      <a:pt x="18" y="17"/>
                      <a:pt x="18" y="18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3" y="18"/>
                      <a:pt x="26" y="17"/>
                      <a:pt x="28" y="17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5" y="20"/>
                      <a:pt x="22" y="22"/>
                      <a:pt x="19" y="23"/>
                    </a:cubicBezTo>
                    <a:cubicBezTo>
                      <a:pt x="16" y="24"/>
                      <a:pt x="14" y="26"/>
                      <a:pt x="13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2" y="29"/>
                      <a:pt x="13" y="30"/>
                    </a:cubicBezTo>
                    <a:cubicBezTo>
                      <a:pt x="13" y="30"/>
                      <a:pt x="14" y="30"/>
                      <a:pt x="15" y="30"/>
                    </a:cubicBezTo>
                    <a:cubicBezTo>
                      <a:pt x="16" y="28"/>
                      <a:pt x="18" y="27"/>
                      <a:pt x="21" y="26"/>
                    </a:cubicBezTo>
                    <a:cubicBezTo>
                      <a:pt x="24" y="25"/>
                      <a:pt x="27" y="23"/>
                      <a:pt x="29" y="20"/>
                    </a:cubicBezTo>
                    <a:cubicBezTo>
                      <a:pt x="30" y="19"/>
                      <a:pt x="31" y="18"/>
                      <a:pt x="31" y="16"/>
                    </a:cubicBezTo>
                    <a:cubicBezTo>
                      <a:pt x="31" y="15"/>
                      <a:pt x="31" y="15"/>
                      <a:pt x="30" y="14"/>
                    </a:cubicBezTo>
                    <a:cubicBezTo>
                      <a:pt x="30" y="14"/>
                      <a:pt x="29" y="13"/>
                      <a:pt x="28" y="13"/>
                    </a:cubicBezTo>
                    <a:cubicBezTo>
                      <a:pt x="28" y="13"/>
                      <a:pt x="28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1"/>
                      <a:pt x="28" y="10"/>
                      <a:pt x="27" y="10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2" y="5"/>
                      <a:pt x="23" y="4"/>
                      <a:pt x="23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1" y="0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1" name="Freeform 1222"/>
              <p:cNvSpPr>
                <a:spLocks/>
              </p:cNvSpPr>
              <p:nvPr/>
            </p:nvSpPr>
            <p:spPr bwMode="auto">
              <a:xfrm>
                <a:off x="340" y="2581"/>
                <a:ext cx="251" cy="675"/>
              </a:xfrm>
              <a:custGeom>
                <a:avLst/>
                <a:gdLst>
                  <a:gd name="T0" fmla="*/ 26 w 92"/>
                  <a:gd name="T1" fmla="*/ 1 h 248"/>
                  <a:gd name="T2" fmla="*/ 9 w 92"/>
                  <a:gd name="T3" fmla="*/ 8 h 248"/>
                  <a:gd name="T4" fmla="*/ 2 w 92"/>
                  <a:gd name="T5" fmla="*/ 12 h 248"/>
                  <a:gd name="T6" fmla="*/ 1 w 92"/>
                  <a:gd name="T7" fmla="*/ 14 h 248"/>
                  <a:gd name="T8" fmla="*/ 28 w 92"/>
                  <a:gd name="T9" fmla="*/ 68 h 248"/>
                  <a:gd name="T10" fmla="*/ 35 w 92"/>
                  <a:gd name="T11" fmla="*/ 81 h 248"/>
                  <a:gd name="T12" fmla="*/ 45 w 92"/>
                  <a:gd name="T13" fmla="*/ 98 h 248"/>
                  <a:gd name="T14" fmla="*/ 67 w 92"/>
                  <a:gd name="T15" fmla="*/ 141 h 248"/>
                  <a:gd name="T16" fmla="*/ 62 w 92"/>
                  <a:gd name="T17" fmla="*/ 177 h 248"/>
                  <a:gd name="T18" fmla="*/ 58 w 92"/>
                  <a:gd name="T19" fmla="*/ 198 h 248"/>
                  <a:gd name="T20" fmla="*/ 47 w 92"/>
                  <a:gd name="T21" fmla="*/ 246 h 248"/>
                  <a:gd name="T22" fmla="*/ 47 w 92"/>
                  <a:gd name="T23" fmla="*/ 248 h 248"/>
                  <a:gd name="T24" fmla="*/ 50 w 92"/>
                  <a:gd name="T25" fmla="*/ 247 h 248"/>
                  <a:gd name="T26" fmla="*/ 61 w 92"/>
                  <a:gd name="T27" fmla="*/ 199 h 248"/>
                  <a:gd name="T28" fmla="*/ 65 w 92"/>
                  <a:gd name="T29" fmla="*/ 177 h 248"/>
                  <a:gd name="T30" fmla="*/ 71 w 92"/>
                  <a:gd name="T31" fmla="*/ 148 h 248"/>
                  <a:gd name="T32" fmla="*/ 70 w 92"/>
                  <a:gd name="T33" fmla="*/ 141 h 248"/>
                  <a:gd name="T34" fmla="*/ 48 w 92"/>
                  <a:gd name="T35" fmla="*/ 96 h 248"/>
                  <a:gd name="T36" fmla="*/ 38 w 92"/>
                  <a:gd name="T37" fmla="*/ 79 h 248"/>
                  <a:gd name="T38" fmla="*/ 31 w 92"/>
                  <a:gd name="T39" fmla="*/ 66 h 248"/>
                  <a:gd name="T40" fmla="*/ 5 w 92"/>
                  <a:gd name="T41" fmla="*/ 14 h 248"/>
                  <a:gd name="T42" fmla="*/ 10 w 92"/>
                  <a:gd name="T43" fmla="*/ 11 h 248"/>
                  <a:gd name="T44" fmla="*/ 26 w 92"/>
                  <a:gd name="T45" fmla="*/ 4 h 248"/>
                  <a:gd name="T46" fmla="*/ 46 w 92"/>
                  <a:gd name="T47" fmla="*/ 35 h 248"/>
                  <a:gd name="T48" fmla="*/ 55 w 92"/>
                  <a:gd name="T49" fmla="*/ 51 h 248"/>
                  <a:gd name="T50" fmla="*/ 70 w 92"/>
                  <a:gd name="T51" fmla="*/ 69 h 248"/>
                  <a:gd name="T52" fmla="*/ 88 w 92"/>
                  <a:gd name="T53" fmla="*/ 94 h 248"/>
                  <a:gd name="T54" fmla="*/ 91 w 92"/>
                  <a:gd name="T55" fmla="*/ 95 h 248"/>
                  <a:gd name="T56" fmla="*/ 91 w 92"/>
                  <a:gd name="T57" fmla="*/ 93 h 248"/>
                  <a:gd name="T58" fmla="*/ 73 w 92"/>
                  <a:gd name="T59" fmla="*/ 67 h 248"/>
                  <a:gd name="T60" fmla="*/ 58 w 92"/>
                  <a:gd name="T61" fmla="*/ 49 h 248"/>
                  <a:gd name="T62" fmla="*/ 49 w 92"/>
                  <a:gd name="T63" fmla="*/ 33 h 248"/>
                  <a:gd name="T64" fmla="*/ 28 w 92"/>
                  <a:gd name="T65" fmla="*/ 1 h 248"/>
                  <a:gd name="T66" fmla="*/ 26 w 92"/>
                  <a:gd name="T67" fmla="*/ 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2" h="248">
                    <a:moveTo>
                      <a:pt x="26" y="1"/>
                    </a:moveTo>
                    <a:cubicBezTo>
                      <a:pt x="20" y="3"/>
                      <a:pt x="14" y="6"/>
                      <a:pt x="9" y="8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0" y="13"/>
                      <a:pt x="1" y="14"/>
                    </a:cubicBezTo>
                    <a:cubicBezTo>
                      <a:pt x="8" y="32"/>
                      <a:pt x="18" y="50"/>
                      <a:pt x="28" y="68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54" y="112"/>
                      <a:pt x="64" y="128"/>
                      <a:pt x="67" y="141"/>
                    </a:cubicBezTo>
                    <a:cubicBezTo>
                      <a:pt x="69" y="151"/>
                      <a:pt x="65" y="164"/>
                      <a:pt x="62" y="177"/>
                    </a:cubicBezTo>
                    <a:cubicBezTo>
                      <a:pt x="60" y="184"/>
                      <a:pt x="58" y="192"/>
                      <a:pt x="58" y="198"/>
                    </a:cubicBezTo>
                    <a:cubicBezTo>
                      <a:pt x="57" y="206"/>
                      <a:pt x="54" y="234"/>
                      <a:pt x="47" y="246"/>
                    </a:cubicBezTo>
                    <a:cubicBezTo>
                      <a:pt x="46" y="246"/>
                      <a:pt x="46" y="247"/>
                      <a:pt x="47" y="248"/>
                    </a:cubicBezTo>
                    <a:cubicBezTo>
                      <a:pt x="48" y="248"/>
                      <a:pt x="49" y="248"/>
                      <a:pt x="50" y="247"/>
                    </a:cubicBezTo>
                    <a:cubicBezTo>
                      <a:pt x="57" y="235"/>
                      <a:pt x="60" y="207"/>
                      <a:pt x="61" y="199"/>
                    </a:cubicBezTo>
                    <a:cubicBezTo>
                      <a:pt x="62" y="192"/>
                      <a:pt x="63" y="185"/>
                      <a:pt x="65" y="177"/>
                    </a:cubicBezTo>
                    <a:cubicBezTo>
                      <a:pt x="68" y="167"/>
                      <a:pt x="71" y="157"/>
                      <a:pt x="71" y="148"/>
                    </a:cubicBezTo>
                    <a:cubicBezTo>
                      <a:pt x="71" y="145"/>
                      <a:pt x="70" y="143"/>
                      <a:pt x="70" y="141"/>
                    </a:cubicBezTo>
                    <a:cubicBezTo>
                      <a:pt x="67" y="127"/>
                      <a:pt x="57" y="111"/>
                      <a:pt x="48" y="96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21" y="49"/>
                      <a:pt x="12" y="32"/>
                      <a:pt x="5" y="14"/>
                    </a:cubicBezTo>
                    <a:cubicBezTo>
                      <a:pt x="6" y="13"/>
                      <a:pt x="10" y="11"/>
                      <a:pt x="10" y="11"/>
                    </a:cubicBezTo>
                    <a:cubicBezTo>
                      <a:pt x="15" y="9"/>
                      <a:pt x="21" y="6"/>
                      <a:pt x="26" y="4"/>
                    </a:cubicBezTo>
                    <a:cubicBezTo>
                      <a:pt x="34" y="13"/>
                      <a:pt x="40" y="24"/>
                      <a:pt x="46" y="35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60" y="57"/>
                      <a:pt x="65" y="63"/>
                      <a:pt x="70" y="69"/>
                    </a:cubicBezTo>
                    <a:cubicBezTo>
                      <a:pt x="77" y="77"/>
                      <a:pt x="84" y="85"/>
                      <a:pt x="88" y="94"/>
                    </a:cubicBezTo>
                    <a:cubicBezTo>
                      <a:pt x="89" y="95"/>
                      <a:pt x="90" y="95"/>
                      <a:pt x="91" y="95"/>
                    </a:cubicBezTo>
                    <a:cubicBezTo>
                      <a:pt x="92" y="94"/>
                      <a:pt x="92" y="93"/>
                      <a:pt x="91" y="93"/>
                    </a:cubicBezTo>
                    <a:cubicBezTo>
                      <a:pt x="87" y="84"/>
                      <a:pt x="80" y="75"/>
                      <a:pt x="73" y="67"/>
                    </a:cubicBezTo>
                    <a:cubicBezTo>
                      <a:pt x="67" y="61"/>
                      <a:pt x="62" y="55"/>
                      <a:pt x="58" y="49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3" y="23"/>
                      <a:pt x="36" y="11"/>
                      <a:pt x="28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2" name="Freeform 1223"/>
              <p:cNvSpPr>
                <a:spLocks/>
              </p:cNvSpPr>
              <p:nvPr/>
            </p:nvSpPr>
            <p:spPr bwMode="auto">
              <a:xfrm>
                <a:off x="1070" y="2750"/>
                <a:ext cx="280" cy="511"/>
              </a:xfrm>
              <a:custGeom>
                <a:avLst/>
                <a:gdLst>
                  <a:gd name="T0" fmla="*/ 90 w 103"/>
                  <a:gd name="T1" fmla="*/ 0 h 188"/>
                  <a:gd name="T2" fmla="*/ 19 w 103"/>
                  <a:gd name="T3" fmla="*/ 34 h 188"/>
                  <a:gd name="T4" fmla="*/ 18 w 103"/>
                  <a:gd name="T5" fmla="*/ 37 h 188"/>
                  <a:gd name="T6" fmla="*/ 21 w 103"/>
                  <a:gd name="T7" fmla="*/ 37 h 188"/>
                  <a:gd name="T8" fmla="*/ 90 w 103"/>
                  <a:gd name="T9" fmla="*/ 4 h 188"/>
                  <a:gd name="T10" fmla="*/ 96 w 103"/>
                  <a:gd name="T11" fmla="*/ 11 h 188"/>
                  <a:gd name="T12" fmla="*/ 99 w 103"/>
                  <a:gd name="T13" fmla="*/ 15 h 188"/>
                  <a:gd name="T14" fmla="*/ 56 w 103"/>
                  <a:gd name="T15" fmla="*/ 45 h 188"/>
                  <a:gd name="T16" fmla="*/ 26 w 103"/>
                  <a:gd name="T17" fmla="*/ 63 h 188"/>
                  <a:gd name="T18" fmla="*/ 23 w 103"/>
                  <a:gd name="T19" fmla="*/ 65 h 188"/>
                  <a:gd name="T20" fmla="*/ 0 w 103"/>
                  <a:gd name="T21" fmla="*/ 90 h 188"/>
                  <a:gd name="T22" fmla="*/ 0 w 103"/>
                  <a:gd name="T23" fmla="*/ 94 h 188"/>
                  <a:gd name="T24" fmla="*/ 2 w 103"/>
                  <a:gd name="T25" fmla="*/ 109 h 188"/>
                  <a:gd name="T26" fmla="*/ 4 w 103"/>
                  <a:gd name="T27" fmla="*/ 120 h 188"/>
                  <a:gd name="T28" fmla="*/ 5 w 103"/>
                  <a:gd name="T29" fmla="*/ 127 h 188"/>
                  <a:gd name="T30" fmla="*/ 6 w 103"/>
                  <a:gd name="T31" fmla="*/ 147 h 188"/>
                  <a:gd name="T32" fmla="*/ 8 w 103"/>
                  <a:gd name="T33" fmla="*/ 153 h 188"/>
                  <a:gd name="T34" fmla="*/ 19 w 103"/>
                  <a:gd name="T35" fmla="*/ 187 h 188"/>
                  <a:gd name="T36" fmla="*/ 21 w 103"/>
                  <a:gd name="T37" fmla="*/ 187 h 188"/>
                  <a:gd name="T38" fmla="*/ 21 w 103"/>
                  <a:gd name="T39" fmla="*/ 185 h 188"/>
                  <a:gd name="T40" fmla="*/ 11 w 103"/>
                  <a:gd name="T41" fmla="*/ 153 h 188"/>
                  <a:gd name="T42" fmla="*/ 10 w 103"/>
                  <a:gd name="T43" fmla="*/ 146 h 188"/>
                  <a:gd name="T44" fmla="*/ 8 w 103"/>
                  <a:gd name="T45" fmla="*/ 127 h 188"/>
                  <a:gd name="T46" fmla="*/ 8 w 103"/>
                  <a:gd name="T47" fmla="*/ 120 h 188"/>
                  <a:gd name="T48" fmla="*/ 6 w 103"/>
                  <a:gd name="T49" fmla="*/ 108 h 188"/>
                  <a:gd name="T50" fmla="*/ 4 w 103"/>
                  <a:gd name="T51" fmla="*/ 91 h 188"/>
                  <a:gd name="T52" fmla="*/ 25 w 103"/>
                  <a:gd name="T53" fmla="*/ 67 h 188"/>
                  <a:gd name="T54" fmla="*/ 28 w 103"/>
                  <a:gd name="T55" fmla="*/ 65 h 188"/>
                  <a:gd name="T56" fmla="*/ 57 w 103"/>
                  <a:gd name="T57" fmla="*/ 48 h 188"/>
                  <a:gd name="T58" fmla="*/ 102 w 103"/>
                  <a:gd name="T59" fmla="*/ 17 h 188"/>
                  <a:gd name="T60" fmla="*/ 102 w 103"/>
                  <a:gd name="T61" fmla="*/ 14 h 188"/>
                  <a:gd name="T62" fmla="*/ 98 w 103"/>
                  <a:gd name="T63" fmla="*/ 9 h 188"/>
                  <a:gd name="T64" fmla="*/ 92 w 103"/>
                  <a:gd name="T65" fmla="*/ 1 h 188"/>
                  <a:gd name="T66" fmla="*/ 90 w 103"/>
                  <a:gd name="T6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3" h="188">
                    <a:moveTo>
                      <a:pt x="90" y="0"/>
                    </a:moveTo>
                    <a:cubicBezTo>
                      <a:pt x="79" y="5"/>
                      <a:pt x="41" y="21"/>
                      <a:pt x="19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9" y="37"/>
                      <a:pt x="20" y="38"/>
                      <a:pt x="21" y="37"/>
                    </a:cubicBezTo>
                    <a:cubicBezTo>
                      <a:pt x="42" y="25"/>
                      <a:pt x="78" y="9"/>
                      <a:pt x="90" y="4"/>
                    </a:cubicBezTo>
                    <a:cubicBezTo>
                      <a:pt x="91" y="5"/>
                      <a:pt x="96" y="11"/>
                      <a:pt x="96" y="11"/>
                    </a:cubicBezTo>
                    <a:cubicBezTo>
                      <a:pt x="96" y="11"/>
                      <a:pt x="98" y="14"/>
                      <a:pt x="99" y="15"/>
                    </a:cubicBezTo>
                    <a:cubicBezTo>
                      <a:pt x="87" y="27"/>
                      <a:pt x="71" y="36"/>
                      <a:pt x="56" y="45"/>
                    </a:cubicBezTo>
                    <a:cubicBezTo>
                      <a:pt x="45" y="50"/>
                      <a:pt x="35" y="56"/>
                      <a:pt x="26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15" y="71"/>
                      <a:pt x="3" y="79"/>
                      <a:pt x="0" y="90"/>
                    </a:cubicBezTo>
                    <a:cubicBezTo>
                      <a:pt x="0" y="91"/>
                      <a:pt x="0" y="92"/>
                      <a:pt x="0" y="94"/>
                    </a:cubicBezTo>
                    <a:cubicBezTo>
                      <a:pt x="0" y="98"/>
                      <a:pt x="1" y="103"/>
                      <a:pt x="2" y="109"/>
                    </a:cubicBezTo>
                    <a:cubicBezTo>
                      <a:pt x="3" y="113"/>
                      <a:pt x="4" y="117"/>
                      <a:pt x="4" y="120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5" y="134"/>
                      <a:pt x="5" y="140"/>
                      <a:pt x="6" y="147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10" y="165"/>
                      <a:pt x="12" y="178"/>
                      <a:pt x="19" y="187"/>
                    </a:cubicBezTo>
                    <a:cubicBezTo>
                      <a:pt x="19" y="188"/>
                      <a:pt x="20" y="188"/>
                      <a:pt x="21" y="187"/>
                    </a:cubicBezTo>
                    <a:cubicBezTo>
                      <a:pt x="22" y="187"/>
                      <a:pt x="22" y="186"/>
                      <a:pt x="21" y="185"/>
                    </a:cubicBezTo>
                    <a:cubicBezTo>
                      <a:pt x="15" y="177"/>
                      <a:pt x="13" y="164"/>
                      <a:pt x="11" y="153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8" y="140"/>
                      <a:pt x="8" y="133"/>
                      <a:pt x="8" y="127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7" y="116"/>
                      <a:pt x="7" y="112"/>
                      <a:pt x="6" y="108"/>
                    </a:cubicBezTo>
                    <a:cubicBezTo>
                      <a:pt x="4" y="101"/>
                      <a:pt x="3" y="95"/>
                      <a:pt x="4" y="91"/>
                    </a:cubicBezTo>
                    <a:cubicBezTo>
                      <a:pt x="6" y="81"/>
                      <a:pt x="17" y="73"/>
                      <a:pt x="25" y="67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7" y="59"/>
                      <a:pt x="47" y="54"/>
                      <a:pt x="57" y="48"/>
                    </a:cubicBezTo>
                    <a:cubicBezTo>
                      <a:pt x="73" y="39"/>
                      <a:pt x="90" y="30"/>
                      <a:pt x="102" y="17"/>
                    </a:cubicBezTo>
                    <a:cubicBezTo>
                      <a:pt x="103" y="16"/>
                      <a:pt x="103" y="15"/>
                      <a:pt x="102" y="14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1" y="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3" name="Freeform 1224"/>
              <p:cNvSpPr>
                <a:spLocks/>
              </p:cNvSpPr>
              <p:nvPr/>
            </p:nvSpPr>
            <p:spPr bwMode="auto">
              <a:xfrm>
                <a:off x="520" y="2122"/>
                <a:ext cx="858" cy="821"/>
              </a:xfrm>
              <a:custGeom>
                <a:avLst/>
                <a:gdLst>
                  <a:gd name="T0" fmla="*/ 70 w 315"/>
                  <a:gd name="T1" fmla="*/ 148 h 302"/>
                  <a:gd name="T2" fmla="*/ 12 w 315"/>
                  <a:gd name="T3" fmla="*/ 242 h 302"/>
                  <a:gd name="T4" fmla="*/ 126 w 315"/>
                  <a:gd name="T5" fmla="*/ 293 h 302"/>
                  <a:gd name="T6" fmla="*/ 222 w 315"/>
                  <a:gd name="T7" fmla="*/ 267 h 302"/>
                  <a:gd name="T8" fmla="*/ 230 w 315"/>
                  <a:gd name="T9" fmla="*/ 228 h 302"/>
                  <a:gd name="T10" fmla="*/ 223 w 315"/>
                  <a:gd name="T11" fmla="*/ 192 h 302"/>
                  <a:gd name="T12" fmla="*/ 265 w 315"/>
                  <a:gd name="T13" fmla="*/ 115 h 302"/>
                  <a:gd name="T14" fmla="*/ 300 w 315"/>
                  <a:gd name="T15" fmla="*/ 60 h 302"/>
                  <a:gd name="T16" fmla="*/ 224 w 315"/>
                  <a:gd name="T17" fmla="*/ 95 h 302"/>
                  <a:gd name="T18" fmla="*/ 191 w 315"/>
                  <a:gd name="T19" fmla="*/ 187 h 302"/>
                  <a:gd name="T20" fmla="*/ 105 w 315"/>
                  <a:gd name="T21" fmla="*/ 155 h 302"/>
                  <a:gd name="T22" fmla="*/ 119 w 315"/>
                  <a:gd name="T23" fmla="*/ 108 h 302"/>
                  <a:gd name="T24" fmla="*/ 151 w 315"/>
                  <a:gd name="T25" fmla="*/ 49 h 302"/>
                  <a:gd name="T26" fmla="*/ 171 w 315"/>
                  <a:gd name="T27" fmla="*/ 14 h 302"/>
                  <a:gd name="T28" fmla="*/ 145 w 315"/>
                  <a:gd name="T29" fmla="*/ 1 h 302"/>
                  <a:gd name="T30" fmla="*/ 80 w 315"/>
                  <a:gd name="T31" fmla="*/ 86 h 302"/>
                  <a:gd name="T32" fmla="*/ 73 w 315"/>
                  <a:gd name="T33" fmla="*/ 127 h 302"/>
                  <a:gd name="T34" fmla="*/ 71 w 315"/>
                  <a:gd name="T35" fmla="*/ 141 h 302"/>
                  <a:gd name="T36" fmla="*/ 70 w 315"/>
                  <a:gd name="T37" fmla="*/ 15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5" h="302">
                    <a:moveTo>
                      <a:pt x="70" y="148"/>
                    </a:moveTo>
                    <a:cubicBezTo>
                      <a:pt x="34" y="153"/>
                      <a:pt x="0" y="209"/>
                      <a:pt x="12" y="242"/>
                    </a:cubicBezTo>
                    <a:cubicBezTo>
                      <a:pt x="26" y="282"/>
                      <a:pt x="91" y="290"/>
                      <a:pt x="126" y="293"/>
                    </a:cubicBezTo>
                    <a:cubicBezTo>
                      <a:pt x="159" y="296"/>
                      <a:pt x="202" y="302"/>
                      <a:pt x="222" y="267"/>
                    </a:cubicBezTo>
                    <a:cubicBezTo>
                      <a:pt x="227" y="258"/>
                      <a:pt x="230" y="239"/>
                      <a:pt x="230" y="228"/>
                    </a:cubicBezTo>
                    <a:cubicBezTo>
                      <a:pt x="230" y="215"/>
                      <a:pt x="222" y="205"/>
                      <a:pt x="223" y="192"/>
                    </a:cubicBezTo>
                    <a:cubicBezTo>
                      <a:pt x="225" y="165"/>
                      <a:pt x="248" y="134"/>
                      <a:pt x="265" y="115"/>
                    </a:cubicBezTo>
                    <a:cubicBezTo>
                      <a:pt x="276" y="103"/>
                      <a:pt x="315" y="81"/>
                      <a:pt x="300" y="60"/>
                    </a:cubicBezTo>
                    <a:cubicBezTo>
                      <a:pt x="279" y="33"/>
                      <a:pt x="235" y="80"/>
                      <a:pt x="224" y="95"/>
                    </a:cubicBezTo>
                    <a:cubicBezTo>
                      <a:pt x="208" y="118"/>
                      <a:pt x="188" y="157"/>
                      <a:pt x="191" y="187"/>
                    </a:cubicBezTo>
                    <a:cubicBezTo>
                      <a:pt x="166" y="167"/>
                      <a:pt x="134" y="164"/>
                      <a:pt x="105" y="155"/>
                    </a:cubicBezTo>
                    <a:cubicBezTo>
                      <a:pt x="103" y="141"/>
                      <a:pt x="114" y="121"/>
                      <a:pt x="119" y="108"/>
                    </a:cubicBezTo>
                    <a:cubicBezTo>
                      <a:pt x="127" y="87"/>
                      <a:pt x="137" y="67"/>
                      <a:pt x="151" y="49"/>
                    </a:cubicBezTo>
                    <a:cubicBezTo>
                      <a:pt x="158" y="39"/>
                      <a:pt x="173" y="27"/>
                      <a:pt x="171" y="14"/>
                    </a:cubicBezTo>
                    <a:cubicBezTo>
                      <a:pt x="169" y="1"/>
                      <a:pt x="157" y="0"/>
                      <a:pt x="145" y="1"/>
                    </a:cubicBezTo>
                    <a:cubicBezTo>
                      <a:pt x="108" y="7"/>
                      <a:pt x="88" y="54"/>
                      <a:pt x="80" y="86"/>
                    </a:cubicBezTo>
                    <a:cubicBezTo>
                      <a:pt x="76" y="100"/>
                      <a:pt x="75" y="113"/>
                      <a:pt x="73" y="127"/>
                    </a:cubicBezTo>
                    <a:cubicBezTo>
                      <a:pt x="72" y="132"/>
                      <a:pt x="72" y="136"/>
                      <a:pt x="71" y="141"/>
                    </a:cubicBezTo>
                    <a:cubicBezTo>
                      <a:pt x="70" y="146"/>
                      <a:pt x="68" y="151"/>
                      <a:pt x="70" y="150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4" name="Freeform 1225"/>
              <p:cNvSpPr>
                <a:spLocks noEditPoints="1"/>
              </p:cNvSpPr>
              <p:nvPr/>
            </p:nvSpPr>
            <p:spPr bwMode="auto">
              <a:xfrm>
                <a:off x="542" y="2113"/>
                <a:ext cx="833" cy="830"/>
              </a:xfrm>
              <a:custGeom>
                <a:avLst/>
                <a:gdLst>
                  <a:gd name="T0" fmla="*/ 70 w 306"/>
                  <a:gd name="T1" fmla="*/ 89 h 305"/>
                  <a:gd name="T2" fmla="*/ 63 w 306"/>
                  <a:gd name="T3" fmla="*/ 129 h 305"/>
                  <a:gd name="T4" fmla="*/ 61 w 306"/>
                  <a:gd name="T5" fmla="*/ 144 h 305"/>
                  <a:gd name="T6" fmla="*/ 60 w 306"/>
                  <a:gd name="T7" fmla="*/ 150 h 305"/>
                  <a:gd name="T8" fmla="*/ 0 w 306"/>
                  <a:gd name="T9" fmla="*/ 230 h 305"/>
                  <a:gd name="T10" fmla="*/ 118 w 306"/>
                  <a:gd name="T11" fmla="*/ 298 h 305"/>
                  <a:gd name="T12" fmla="*/ 215 w 306"/>
                  <a:gd name="T13" fmla="*/ 271 h 305"/>
                  <a:gd name="T14" fmla="*/ 220 w 306"/>
                  <a:gd name="T15" fmla="*/ 213 h 305"/>
                  <a:gd name="T16" fmla="*/ 258 w 306"/>
                  <a:gd name="T17" fmla="*/ 119 h 305"/>
                  <a:gd name="T18" fmla="*/ 293 w 306"/>
                  <a:gd name="T19" fmla="*/ 62 h 305"/>
                  <a:gd name="T20" fmla="*/ 215 w 306"/>
                  <a:gd name="T21" fmla="*/ 97 h 305"/>
                  <a:gd name="T22" fmla="*/ 182 w 306"/>
                  <a:gd name="T23" fmla="*/ 186 h 305"/>
                  <a:gd name="T24" fmla="*/ 98 w 306"/>
                  <a:gd name="T25" fmla="*/ 157 h 305"/>
                  <a:gd name="T26" fmla="*/ 108 w 306"/>
                  <a:gd name="T27" fmla="*/ 123 h 305"/>
                  <a:gd name="T28" fmla="*/ 144 w 306"/>
                  <a:gd name="T29" fmla="*/ 53 h 305"/>
                  <a:gd name="T30" fmla="*/ 165 w 306"/>
                  <a:gd name="T31" fmla="*/ 19 h 305"/>
                  <a:gd name="T32" fmla="*/ 137 w 306"/>
                  <a:gd name="T33" fmla="*/ 3 h 305"/>
                  <a:gd name="T34" fmla="*/ 65 w 306"/>
                  <a:gd name="T35" fmla="*/ 144 h 305"/>
                  <a:gd name="T36" fmla="*/ 67 w 306"/>
                  <a:gd name="T37" fmla="*/ 130 h 305"/>
                  <a:gd name="T38" fmla="*/ 73 w 306"/>
                  <a:gd name="T39" fmla="*/ 90 h 305"/>
                  <a:gd name="T40" fmla="*/ 161 w 306"/>
                  <a:gd name="T41" fmla="*/ 17 h 305"/>
                  <a:gd name="T42" fmla="*/ 141 w 306"/>
                  <a:gd name="T43" fmla="*/ 51 h 305"/>
                  <a:gd name="T44" fmla="*/ 105 w 306"/>
                  <a:gd name="T45" fmla="*/ 121 h 305"/>
                  <a:gd name="T46" fmla="*/ 96 w 306"/>
                  <a:gd name="T47" fmla="*/ 160 h 305"/>
                  <a:gd name="T48" fmla="*/ 182 w 306"/>
                  <a:gd name="T49" fmla="*/ 191 h 305"/>
                  <a:gd name="T50" fmla="*/ 185 w 306"/>
                  <a:gd name="T51" fmla="*/ 190 h 305"/>
                  <a:gd name="T52" fmla="*/ 275 w 306"/>
                  <a:gd name="T53" fmla="*/ 57 h 305"/>
                  <a:gd name="T54" fmla="*/ 267 w 306"/>
                  <a:gd name="T55" fmla="*/ 107 h 305"/>
                  <a:gd name="T56" fmla="*/ 213 w 306"/>
                  <a:gd name="T57" fmla="*/ 195 h 305"/>
                  <a:gd name="T58" fmla="*/ 220 w 306"/>
                  <a:gd name="T59" fmla="*/ 231 h 305"/>
                  <a:gd name="T60" fmla="*/ 125 w 306"/>
                  <a:gd name="T61" fmla="*/ 295 h 305"/>
                  <a:gd name="T62" fmla="*/ 5 w 306"/>
                  <a:gd name="T63" fmla="*/ 245 h 305"/>
                  <a:gd name="T64" fmla="*/ 16 w 306"/>
                  <a:gd name="T65" fmla="*/ 188 h 305"/>
                  <a:gd name="T66" fmla="*/ 60 w 306"/>
                  <a:gd name="T67" fmla="*/ 154 h 305"/>
                  <a:gd name="T68" fmla="*/ 64 w 306"/>
                  <a:gd name="T69" fmla="*/ 153 h 305"/>
                  <a:gd name="T70" fmla="*/ 63 w 306"/>
                  <a:gd name="T71" fmla="*/ 152 h 305"/>
                  <a:gd name="T72" fmla="*/ 64 w 306"/>
                  <a:gd name="T73" fmla="*/ 151 h 305"/>
                  <a:gd name="T74" fmla="*/ 64 w 306"/>
                  <a:gd name="T75" fmla="*/ 150 h 305"/>
                  <a:gd name="T76" fmla="*/ 182 w 306"/>
                  <a:gd name="T77" fmla="*/ 190 h 305"/>
                  <a:gd name="T78" fmla="*/ 182 w 306"/>
                  <a:gd name="T79" fmla="*/ 19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6" h="305">
                    <a:moveTo>
                      <a:pt x="137" y="3"/>
                    </a:moveTo>
                    <a:cubicBezTo>
                      <a:pt x="93" y="9"/>
                      <a:pt x="75" y="70"/>
                      <a:pt x="70" y="89"/>
                    </a:cubicBezTo>
                    <a:cubicBezTo>
                      <a:pt x="68" y="99"/>
                      <a:pt x="66" y="109"/>
                      <a:pt x="65" y="118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0" y="149"/>
                      <a:pt x="60" y="150"/>
                      <a:pt x="60" y="150"/>
                    </a:cubicBezTo>
                    <a:cubicBezTo>
                      <a:pt x="43" y="153"/>
                      <a:pt x="26" y="166"/>
                      <a:pt x="14" y="186"/>
                    </a:cubicBezTo>
                    <a:cubicBezTo>
                      <a:pt x="5" y="201"/>
                      <a:pt x="0" y="217"/>
                      <a:pt x="0" y="230"/>
                    </a:cubicBezTo>
                    <a:cubicBezTo>
                      <a:pt x="0" y="236"/>
                      <a:pt x="0" y="241"/>
                      <a:pt x="2" y="246"/>
                    </a:cubicBezTo>
                    <a:cubicBezTo>
                      <a:pt x="16" y="285"/>
                      <a:pt x="75" y="294"/>
                      <a:pt x="118" y="298"/>
                    </a:cubicBezTo>
                    <a:cubicBezTo>
                      <a:pt x="125" y="298"/>
                      <a:pt x="125" y="298"/>
                      <a:pt x="125" y="298"/>
                    </a:cubicBezTo>
                    <a:cubicBezTo>
                      <a:pt x="157" y="301"/>
                      <a:pt x="197" y="305"/>
                      <a:pt x="215" y="271"/>
                    </a:cubicBezTo>
                    <a:cubicBezTo>
                      <a:pt x="221" y="261"/>
                      <a:pt x="224" y="241"/>
                      <a:pt x="224" y="231"/>
                    </a:cubicBezTo>
                    <a:cubicBezTo>
                      <a:pt x="224" y="225"/>
                      <a:pt x="222" y="219"/>
                      <a:pt x="220" y="213"/>
                    </a:cubicBezTo>
                    <a:cubicBezTo>
                      <a:pt x="218" y="207"/>
                      <a:pt x="216" y="201"/>
                      <a:pt x="217" y="195"/>
                    </a:cubicBezTo>
                    <a:cubicBezTo>
                      <a:pt x="219" y="165"/>
                      <a:pt x="249" y="129"/>
                      <a:pt x="258" y="119"/>
                    </a:cubicBezTo>
                    <a:cubicBezTo>
                      <a:pt x="261" y="117"/>
                      <a:pt x="264" y="114"/>
                      <a:pt x="269" y="110"/>
                    </a:cubicBezTo>
                    <a:cubicBezTo>
                      <a:pt x="285" y="97"/>
                      <a:pt x="306" y="79"/>
                      <a:pt x="293" y="62"/>
                    </a:cubicBezTo>
                    <a:cubicBezTo>
                      <a:pt x="289" y="56"/>
                      <a:pt x="283" y="53"/>
                      <a:pt x="275" y="53"/>
                    </a:cubicBezTo>
                    <a:cubicBezTo>
                      <a:pt x="251" y="54"/>
                      <a:pt x="221" y="88"/>
                      <a:pt x="215" y="97"/>
                    </a:cubicBezTo>
                    <a:cubicBezTo>
                      <a:pt x="199" y="119"/>
                      <a:pt x="181" y="154"/>
                      <a:pt x="181" y="183"/>
                    </a:cubicBezTo>
                    <a:cubicBezTo>
                      <a:pt x="181" y="184"/>
                      <a:pt x="182" y="185"/>
                      <a:pt x="182" y="186"/>
                    </a:cubicBezTo>
                    <a:cubicBezTo>
                      <a:pt x="163" y="173"/>
                      <a:pt x="140" y="167"/>
                      <a:pt x="118" y="162"/>
                    </a:cubicBezTo>
                    <a:cubicBezTo>
                      <a:pt x="118" y="162"/>
                      <a:pt x="101" y="158"/>
                      <a:pt x="98" y="157"/>
                    </a:cubicBezTo>
                    <a:cubicBezTo>
                      <a:pt x="98" y="157"/>
                      <a:pt x="98" y="156"/>
                      <a:pt x="98" y="156"/>
                    </a:cubicBezTo>
                    <a:cubicBezTo>
                      <a:pt x="98" y="146"/>
                      <a:pt x="104" y="134"/>
                      <a:pt x="108" y="123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20" y="90"/>
                      <a:pt x="131" y="71"/>
                      <a:pt x="144" y="53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7" y="37"/>
                      <a:pt x="165" y="29"/>
                      <a:pt x="165" y="19"/>
                    </a:cubicBezTo>
                    <a:cubicBezTo>
                      <a:pt x="165" y="18"/>
                      <a:pt x="165" y="18"/>
                      <a:pt x="165" y="17"/>
                    </a:cubicBezTo>
                    <a:cubicBezTo>
                      <a:pt x="163" y="5"/>
                      <a:pt x="153" y="0"/>
                      <a:pt x="137" y="3"/>
                    </a:cubicBezTo>
                    <a:close/>
                    <a:moveTo>
                      <a:pt x="64" y="150"/>
                    </a:moveTo>
                    <a:cubicBezTo>
                      <a:pt x="65" y="144"/>
                      <a:pt x="65" y="144"/>
                      <a:pt x="65" y="144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19"/>
                      <a:pt x="68" y="119"/>
                    </a:cubicBezTo>
                    <a:cubicBezTo>
                      <a:pt x="70" y="109"/>
                      <a:pt x="71" y="99"/>
                      <a:pt x="73" y="90"/>
                    </a:cubicBezTo>
                    <a:cubicBezTo>
                      <a:pt x="78" y="72"/>
                      <a:pt x="96" y="12"/>
                      <a:pt x="137" y="6"/>
                    </a:cubicBezTo>
                    <a:cubicBezTo>
                      <a:pt x="147" y="4"/>
                      <a:pt x="159" y="5"/>
                      <a:pt x="161" y="17"/>
                    </a:cubicBezTo>
                    <a:cubicBezTo>
                      <a:pt x="163" y="26"/>
                      <a:pt x="155" y="35"/>
                      <a:pt x="148" y="43"/>
                    </a:cubicBezTo>
                    <a:cubicBezTo>
                      <a:pt x="141" y="51"/>
                      <a:pt x="141" y="51"/>
                      <a:pt x="141" y="51"/>
                    </a:cubicBezTo>
                    <a:cubicBezTo>
                      <a:pt x="128" y="69"/>
                      <a:pt x="117" y="89"/>
                      <a:pt x="109" y="110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0" y="134"/>
                      <a:pt x="94" y="148"/>
                      <a:pt x="95" y="159"/>
                    </a:cubicBezTo>
                    <a:cubicBezTo>
                      <a:pt x="95" y="159"/>
                      <a:pt x="96" y="160"/>
                      <a:pt x="96" y="160"/>
                    </a:cubicBezTo>
                    <a:cubicBezTo>
                      <a:pt x="117" y="165"/>
                      <a:pt x="117" y="165"/>
                      <a:pt x="117" y="165"/>
                    </a:cubicBezTo>
                    <a:cubicBezTo>
                      <a:pt x="140" y="171"/>
                      <a:pt x="163" y="176"/>
                      <a:pt x="182" y="191"/>
                    </a:cubicBezTo>
                    <a:cubicBezTo>
                      <a:pt x="183" y="192"/>
                      <a:pt x="184" y="192"/>
                      <a:pt x="184" y="191"/>
                    </a:cubicBezTo>
                    <a:cubicBezTo>
                      <a:pt x="185" y="191"/>
                      <a:pt x="185" y="190"/>
                      <a:pt x="185" y="190"/>
                    </a:cubicBezTo>
                    <a:cubicBezTo>
                      <a:pt x="182" y="163"/>
                      <a:pt x="199" y="125"/>
                      <a:pt x="218" y="99"/>
                    </a:cubicBezTo>
                    <a:cubicBezTo>
                      <a:pt x="226" y="88"/>
                      <a:pt x="254" y="57"/>
                      <a:pt x="275" y="57"/>
                    </a:cubicBezTo>
                    <a:cubicBezTo>
                      <a:pt x="282" y="57"/>
                      <a:pt x="286" y="59"/>
                      <a:pt x="290" y="64"/>
                    </a:cubicBezTo>
                    <a:cubicBezTo>
                      <a:pt x="301" y="79"/>
                      <a:pt x="281" y="95"/>
                      <a:pt x="267" y="107"/>
                    </a:cubicBezTo>
                    <a:cubicBezTo>
                      <a:pt x="262" y="111"/>
                      <a:pt x="258" y="114"/>
                      <a:pt x="256" y="117"/>
                    </a:cubicBezTo>
                    <a:cubicBezTo>
                      <a:pt x="246" y="127"/>
                      <a:pt x="216" y="163"/>
                      <a:pt x="213" y="195"/>
                    </a:cubicBezTo>
                    <a:cubicBezTo>
                      <a:pt x="213" y="202"/>
                      <a:pt x="215" y="208"/>
                      <a:pt x="217" y="214"/>
                    </a:cubicBezTo>
                    <a:cubicBezTo>
                      <a:pt x="219" y="220"/>
                      <a:pt x="220" y="225"/>
                      <a:pt x="220" y="231"/>
                    </a:cubicBezTo>
                    <a:cubicBezTo>
                      <a:pt x="220" y="242"/>
                      <a:pt x="217" y="261"/>
                      <a:pt x="212" y="269"/>
                    </a:cubicBezTo>
                    <a:cubicBezTo>
                      <a:pt x="195" y="301"/>
                      <a:pt x="156" y="298"/>
                      <a:pt x="125" y="295"/>
                    </a:cubicBezTo>
                    <a:cubicBezTo>
                      <a:pt x="118" y="294"/>
                      <a:pt x="118" y="294"/>
                      <a:pt x="118" y="294"/>
                    </a:cubicBezTo>
                    <a:cubicBezTo>
                      <a:pt x="76" y="291"/>
                      <a:pt x="19" y="282"/>
                      <a:pt x="5" y="245"/>
                    </a:cubicBezTo>
                    <a:cubicBezTo>
                      <a:pt x="4" y="240"/>
                      <a:pt x="3" y="236"/>
                      <a:pt x="3" y="230"/>
                    </a:cubicBezTo>
                    <a:cubicBezTo>
                      <a:pt x="3" y="217"/>
                      <a:pt x="8" y="202"/>
                      <a:pt x="16" y="188"/>
                    </a:cubicBezTo>
                    <a:cubicBezTo>
                      <a:pt x="28" y="169"/>
                      <a:pt x="45" y="156"/>
                      <a:pt x="60" y="153"/>
                    </a:cubicBezTo>
                    <a:cubicBezTo>
                      <a:pt x="60" y="154"/>
                      <a:pt x="60" y="154"/>
                      <a:pt x="60" y="154"/>
                    </a:cubicBezTo>
                    <a:cubicBezTo>
                      <a:pt x="61" y="154"/>
                      <a:pt x="61" y="155"/>
                      <a:pt x="63" y="154"/>
                    </a:cubicBezTo>
                    <a:cubicBezTo>
                      <a:pt x="63" y="154"/>
                      <a:pt x="64" y="153"/>
                      <a:pt x="64" y="153"/>
                    </a:cubicBezTo>
                    <a:cubicBezTo>
                      <a:pt x="64" y="153"/>
                      <a:pt x="64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4" y="152"/>
                      <a:pt x="64" y="152"/>
                      <a:pt x="64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64" y="151"/>
                      <a:pt x="63" y="151"/>
                      <a:pt x="63" y="151"/>
                    </a:cubicBezTo>
                    <a:cubicBezTo>
                      <a:pt x="63" y="150"/>
                      <a:pt x="64" y="150"/>
                      <a:pt x="64" y="150"/>
                    </a:cubicBezTo>
                    <a:close/>
                    <a:moveTo>
                      <a:pt x="182" y="190"/>
                    </a:move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5" name="Freeform 1226"/>
              <p:cNvSpPr>
                <a:spLocks/>
              </p:cNvSpPr>
              <p:nvPr/>
            </p:nvSpPr>
            <p:spPr bwMode="auto">
              <a:xfrm>
                <a:off x="762" y="2696"/>
                <a:ext cx="30" cy="65"/>
              </a:xfrm>
              <a:custGeom>
                <a:avLst/>
                <a:gdLst>
                  <a:gd name="T0" fmla="*/ 7 w 11"/>
                  <a:gd name="T1" fmla="*/ 2 h 24"/>
                  <a:gd name="T2" fmla="*/ 6 w 11"/>
                  <a:gd name="T3" fmla="*/ 5 h 24"/>
                  <a:gd name="T4" fmla="*/ 0 w 11"/>
                  <a:gd name="T5" fmla="*/ 22 h 24"/>
                  <a:gd name="T6" fmla="*/ 1 w 11"/>
                  <a:gd name="T7" fmla="*/ 24 h 24"/>
                  <a:gd name="T8" fmla="*/ 3 w 11"/>
                  <a:gd name="T9" fmla="*/ 23 h 24"/>
                  <a:gd name="T10" fmla="*/ 9 w 11"/>
                  <a:gd name="T11" fmla="*/ 6 h 24"/>
                  <a:gd name="T12" fmla="*/ 10 w 11"/>
                  <a:gd name="T13" fmla="*/ 3 h 24"/>
                  <a:gd name="T14" fmla="*/ 9 w 11"/>
                  <a:gd name="T15" fmla="*/ 1 h 24"/>
                  <a:gd name="T16" fmla="*/ 7 w 11"/>
                  <a:gd name="T1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7" y="2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3" y="11"/>
                      <a:pt x="1" y="16"/>
                      <a:pt x="0" y="22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4"/>
                      <a:pt x="3" y="23"/>
                    </a:cubicBezTo>
                    <a:cubicBezTo>
                      <a:pt x="4" y="17"/>
                      <a:pt x="7" y="12"/>
                      <a:pt x="9" y="6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6" name="Freeform 1227"/>
              <p:cNvSpPr>
                <a:spLocks/>
              </p:cNvSpPr>
              <p:nvPr/>
            </p:nvSpPr>
            <p:spPr bwMode="auto">
              <a:xfrm>
                <a:off x="721" y="2750"/>
                <a:ext cx="71" cy="38"/>
              </a:xfrm>
              <a:custGeom>
                <a:avLst/>
                <a:gdLst>
                  <a:gd name="T0" fmla="*/ 9 w 26"/>
                  <a:gd name="T1" fmla="*/ 13 h 14"/>
                  <a:gd name="T2" fmla="*/ 6 w 26"/>
                  <a:gd name="T3" fmla="*/ 2 h 14"/>
                  <a:gd name="T4" fmla="*/ 26 w 26"/>
                  <a:gd name="T5" fmla="*/ 6 h 14"/>
                  <a:gd name="T6" fmla="*/ 12 w 26"/>
                  <a:gd name="T7" fmla="*/ 14 h 14"/>
                  <a:gd name="T8" fmla="*/ 14 w 26"/>
                  <a:gd name="T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9" y="13"/>
                    </a:moveTo>
                    <a:cubicBezTo>
                      <a:pt x="4" y="12"/>
                      <a:pt x="0" y="6"/>
                      <a:pt x="6" y="2"/>
                    </a:cubicBezTo>
                    <a:cubicBezTo>
                      <a:pt x="11" y="0"/>
                      <a:pt x="22" y="4"/>
                      <a:pt x="26" y="6"/>
                    </a:cubicBezTo>
                    <a:cubicBezTo>
                      <a:pt x="23" y="10"/>
                      <a:pt x="18" y="13"/>
                      <a:pt x="12" y="14"/>
                    </a:cubicBezTo>
                    <a:cubicBezTo>
                      <a:pt x="10" y="14"/>
                      <a:pt x="13" y="13"/>
                      <a:pt x="14" y="13"/>
                    </a:cubicBezTo>
                  </a:path>
                </a:pathLst>
              </a:custGeom>
              <a:solidFill>
                <a:srgbClr val="E0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7" name="Freeform 1228"/>
              <p:cNvSpPr>
                <a:spLocks noEditPoints="1"/>
              </p:cNvSpPr>
              <p:nvPr/>
            </p:nvSpPr>
            <p:spPr bwMode="auto">
              <a:xfrm>
                <a:off x="724" y="2742"/>
                <a:ext cx="74" cy="52"/>
              </a:xfrm>
              <a:custGeom>
                <a:avLst/>
                <a:gdLst>
                  <a:gd name="T0" fmla="*/ 4 w 27"/>
                  <a:gd name="T1" fmla="*/ 4 h 19"/>
                  <a:gd name="T2" fmla="*/ 0 w 27"/>
                  <a:gd name="T3" fmla="*/ 11 h 19"/>
                  <a:gd name="T4" fmla="*/ 8 w 27"/>
                  <a:gd name="T5" fmla="*/ 17 h 19"/>
                  <a:gd name="T6" fmla="*/ 9 w 27"/>
                  <a:gd name="T7" fmla="*/ 17 h 19"/>
                  <a:gd name="T8" fmla="*/ 9 w 27"/>
                  <a:gd name="T9" fmla="*/ 17 h 19"/>
                  <a:gd name="T10" fmla="*/ 11 w 27"/>
                  <a:gd name="T11" fmla="*/ 19 h 19"/>
                  <a:gd name="T12" fmla="*/ 27 w 27"/>
                  <a:gd name="T13" fmla="*/ 10 h 19"/>
                  <a:gd name="T14" fmla="*/ 27 w 27"/>
                  <a:gd name="T15" fmla="*/ 8 h 19"/>
                  <a:gd name="T16" fmla="*/ 26 w 27"/>
                  <a:gd name="T17" fmla="*/ 7 h 19"/>
                  <a:gd name="T18" fmla="*/ 4 w 27"/>
                  <a:gd name="T19" fmla="*/ 4 h 19"/>
                  <a:gd name="T20" fmla="*/ 8 w 27"/>
                  <a:gd name="T21" fmla="*/ 14 h 19"/>
                  <a:gd name="T22" fmla="*/ 4 w 27"/>
                  <a:gd name="T23" fmla="*/ 10 h 19"/>
                  <a:gd name="T24" fmla="*/ 4 w 27"/>
                  <a:gd name="T25" fmla="*/ 10 h 19"/>
                  <a:gd name="T26" fmla="*/ 6 w 27"/>
                  <a:gd name="T27" fmla="*/ 7 h 19"/>
                  <a:gd name="T28" fmla="*/ 22 w 27"/>
                  <a:gd name="T29" fmla="*/ 9 h 19"/>
                  <a:gd name="T30" fmla="*/ 13 w 27"/>
                  <a:gd name="T31" fmla="*/ 14 h 19"/>
                  <a:gd name="T32" fmla="*/ 11 w 27"/>
                  <a:gd name="T33" fmla="*/ 14 h 19"/>
                  <a:gd name="T34" fmla="*/ 10 w 27"/>
                  <a:gd name="T35" fmla="*/ 15 h 19"/>
                  <a:gd name="T36" fmla="*/ 10 w 27"/>
                  <a:gd name="T37" fmla="*/ 15 h 19"/>
                  <a:gd name="T38" fmla="*/ 8 w 27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9">
                    <a:moveTo>
                      <a:pt x="4" y="4"/>
                    </a:move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4" y="17"/>
                      <a:pt x="8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9"/>
                      <a:pt x="11" y="19"/>
                    </a:cubicBezTo>
                    <a:cubicBezTo>
                      <a:pt x="18" y="17"/>
                      <a:pt x="23" y="14"/>
                      <a:pt x="27" y="10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7" y="8"/>
                      <a:pt x="27" y="7"/>
                      <a:pt x="26" y="7"/>
                    </a:cubicBezTo>
                    <a:cubicBezTo>
                      <a:pt x="23" y="6"/>
                      <a:pt x="10" y="0"/>
                      <a:pt x="4" y="4"/>
                    </a:cubicBezTo>
                    <a:close/>
                    <a:moveTo>
                      <a:pt x="8" y="14"/>
                    </a:moveTo>
                    <a:cubicBezTo>
                      <a:pt x="6" y="14"/>
                      <a:pt x="4" y="12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5" y="8"/>
                      <a:pt x="6" y="7"/>
                    </a:cubicBezTo>
                    <a:cubicBezTo>
                      <a:pt x="9" y="5"/>
                      <a:pt x="17" y="7"/>
                      <a:pt x="22" y="9"/>
                    </a:cubicBezTo>
                    <a:cubicBezTo>
                      <a:pt x="20" y="11"/>
                      <a:pt x="17" y="13"/>
                      <a:pt x="13" y="14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9" y="14"/>
                      <a:pt x="8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8" name="Freeform 1229"/>
              <p:cNvSpPr>
                <a:spLocks/>
              </p:cNvSpPr>
              <p:nvPr/>
            </p:nvSpPr>
            <p:spPr bwMode="auto">
              <a:xfrm>
                <a:off x="661" y="2783"/>
                <a:ext cx="101" cy="62"/>
              </a:xfrm>
              <a:custGeom>
                <a:avLst/>
                <a:gdLst>
                  <a:gd name="T0" fmla="*/ 34 w 37"/>
                  <a:gd name="T1" fmla="*/ 0 h 23"/>
                  <a:gd name="T2" fmla="*/ 32 w 37"/>
                  <a:gd name="T3" fmla="*/ 2 h 23"/>
                  <a:gd name="T4" fmla="*/ 25 w 37"/>
                  <a:gd name="T5" fmla="*/ 17 h 23"/>
                  <a:gd name="T6" fmla="*/ 6 w 37"/>
                  <a:gd name="T7" fmla="*/ 14 h 23"/>
                  <a:gd name="T8" fmla="*/ 5 w 37"/>
                  <a:gd name="T9" fmla="*/ 4 h 23"/>
                  <a:gd name="T10" fmla="*/ 5 w 37"/>
                  <a:gd name="T11" fmla="*/ 2 h 23"/>
                  <a:gd name="T12" fmla="*/ 2 w 37"/>
                  <a:gd name="T13" fmla="*/ 3 h 23"/>
                  <a:gd name="T14" fmla="*/ 4 w 37"/>
                  <a:gd name="T15" fmla="*/ 16 h 23"/>
                  <a:gd name="T16" fmla="*/ 26 w 37"/>
                  <a:gd name="T17" fmla="*/ 20 h 23"/>
                  <a:gd name="T18" fmla="*/ 36 w 37"/>
                  <a:gd name="T19" fmla="*/ 2 h 23"/>
                  <a:gd name="T20" fmla="*/ 34 w 3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3">
                    <a:moveTo>
                      <a:pt x="34" y="0"/>
                    </a:moveTo>
                    <a:cubicBezTo>
                      <a:pt x="33" y="0"/>
                      <a:pt x="32" y="1"/>
                      <a:pt x="32" y="2"/>
                    </a:cubicBezTo>
                    <a:cubicBezTo>
                      <a:pt x="33" y="12"/>
                      <a:pt x="29" y="15"/>
                      <a:pt x="25" y="17"/>
                    </a:cubicBezTo>
                    <a:cubicBezTo>
                      <a:pt x="19" y="20"/>
                      <a:pt x="10" y="18"/>
                      <a:pt x="6" y="14"/>
                    </a:cubicBezTo>
                    <a:cubicBezTo>
                      <a:pt x="5" y="12"/>
                      <a:pt x="3" y="9"/>
                      <a:pt x="5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0" y="7"/>
                      <a:pt x="0" y="12"/>
                      <a:pt x="4" y="16"/>
                    </a:cubicBezTo>
                    <a:cubicBezTo>
                      <a:pt x="9" y="21"/>
                      <a:pt x="19" y="23"/>
                      <a:pt x="26" y="20"/>
                    </a:cubicBezTo>
                    <a:cubicBezTo>
                      <a:pt x="30" y="19"/>
                      <a:pt x="37" y="14"/>
                      <a:pt x="36" y="2"/>
                    </a:cubicBezTo>
                    <a:cubicBezTo>
                      <a:pt x="36" y="1"/>
                      <a:pt x="35" y="0"/>
                      <a:pt x="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9" name="Freeform 1230"/>
              <p:cNvSpPr>
                <a:spLocks/>
              </p:cNvSpPr>
              <p:nvPr/>
            </p:nvSpPr>
            <p:spPr bwMode="auto">
              <a:xfrm>
                <a:off x="740" y="2799"/>
                <a:ext cx="142" cy="101"/>
              </a:xfrm>
              <a:custGeom>
                <a:avLst/>
                <a:gdLst>
                  <a:gd name="T0" fmla="*/ 4 w 52"/>
                  <a:gd name="T1" fmla="*/ 1 h 37"/>
                  <a:gd name="T2" fmla="*/ 1 w 52"/>
                  <a:gd name="T3" fmla="*/ 15 h 37"/>
                  <a:gd name="T4" fmla="*/ 1 w 52"/>
                  <a:gd name="T5" fmla="*/ 16 h 37"/>
                  <a:gd name="T6" fmla="*/ 51 w 52"/>
                  <a:gd name="T7" fmla="*/ 22 h 37"/>
                  <a:gd name="T8" fmla="*/ 51 w 52"/>
                  <a:gd name="T9" fmla="*/ 19 h 37"/>
                  <a:gd name="T10" fmla="*/ 49 w 52"/>
                  <a:gd name="T11" fmla="*/ 19 h 37"/>
                  <a:gd name="T12" fmla="*/ 4 w 52"/>
                  <a:gd name="T13" fmla="*/ 14 h 37"/>
                  <a:gd name="T14" fmla="*/ 4 w 52"/>
                  <a:gd name="T15" fmla="*/ 11 h 37"/>
                  <a:gd name="T16" fmla="*/ 6 w 52"/>
                  <a:gd name="T17" fmla="*/ 3 h 37"/>
                  <a:gd name="T18" fmla="*/ 7 w 52"/>
                  <a:gd name="T19" fmla="*/ 2 h 37"/>
                  <a:gd name="T20" fmla="*/ 6 w 52"/>
                  <a:gd name="T21" fmla="*/ 0 h 37"/>
                  <a:gd name="T22" fmla="*/ 4 w 52"/>
                  <a:gd name="T23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37">
                    <a:moveTo>
                      <a:pt x="4" y="1"/>
                    </a:moveTo>
                    <a:cubicBezTo>
                      <a:pt x="1" y="5"/>
                      <a:pt x="0" y="10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0" y="23"/>
                      <a:pt x="33" y="37"/>
                      <a:pt x="51" y="22"/>
                    </a:cubicBezTo>
                    <a:cubicBezTo>
                      <a:pt x="52" y="21"/>
                      <a:pt x="52" y="20"/>
                      <a:pt x="51" y="19"/>
                    </a:cubicBezTo>
                    <a:cubicBezTo>
                      <a:pt x="51" y="19"/>
                      <a:pt x="49" y="19"/>
                      <a:pt x="49" y="19"/>
                    </a:cubicBezTo>
                    <a:cubicBezTo>
                      <a:pt x="33" y="33"/>
                      <a:pt x="13" y="20"/>
                      <a:pt x="4" y="14"/>
                    </a:cubicBezTo>
                    <a:cubicBezTo>
                      <a:pt x="4" y="13"/>
                      <a:pt x="4" y="12"/>
                      <a:pt x="4" y="11"/>
                    </a:cubicBezTo>
                    <a:cubicBezTo>
                      <a:pt x="4" y="8"/>
                      <a:pt x="5" y="5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0" name="Freeform 1231"/>
              <p:cNvSpPr>
                <a:spLocks/>
              </p:cNvSpPr>
              <p:nvPr/>
            </p:nvSpPr>
            <p:spPr bwMode="auto">
              <a:xfrm>
                <a:off x="629" y="2652"/>
                <a:ext cx="60" cy="52"/>
              </a:xfrm>
              <a:custGeom>
                <a:avLst/>
                <a:gdLst>
                  <a:gd name="T0" fmla="*/ 11 w 22"/>
                  <a:gd name="T1" fmla="*/ 5 h 19"/>
                  <a:gd name="T2" fmla="*/ 18 w 22"/>
                  <a:gd name="T3" fmla="*/ 14 h 19"/>
                  <a:gd name="T4" fmla="*/ 10 w 22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1" y="5"/>
                    </a:moveTo>
                    <a:cubicBezTo>
                      <a:pt x="0" y="7"/>
                      <a:pt x="7" y="19"/>
                      <a:pt x="18" y="14"/>
                    </a:cubicBezTo>
                    <a:cubicBezTo>
                      <a:pt x="22" y="7"/>
                      <a:pt x="18" y="0"/>
                      <a:pt x="10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1" name="Freeform 1232"/>
              <p:cNvSpPr>
                <a:spLocks/>
              </p:cNvSpPr>
              <p:nvPr/>
            </p:nvSpPr>
            <p:spPr bwMode="auto">
              <a:xfrm>
                <a:off x="961" y="2723"/>
                <a:ext cx="57" cy="52"/>
              </a:xfrm>
              <a:custGeom>
                <a:avLst/>
                <a:gdLst>
                  <a:gd name="T0" fmla="*/ 11 w 21"/>
                  <a:gd name="T1" fmla="*/ 5 h 19"/>
                  <a:gd name="T2" fmla="*/ 18 w 21"/>
                  <a:gd name="T3" fmla="*/ 14 h 19"/>
                  <a:gd name="T4" fmla="*/ 9 w 21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11" y="5"/>
                    </a:moveTo>
                    <a:cubicBezTo>
                      <a:pt x="0" y="7"/>
                      <a:pt x="6" y="19"/>
                      <a:pt x="18" y="14"/>
                    </a:cubicBezTo>
                    <a:cubicBezTo>
                      <a:pt x="21" y="7"/>
                      <a:pt x="17" y="0"/>
                      <a:pt x="9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2" name="Freeform 1233"/>
              <p:cNvSpPr>
                <a:spLocks/>
              </p:cNvSpPr>
              <p:nvPr/>
            </p:nvSpPr>
            <p:spPr bwMode="auto">
              <a:xfrm>
                <a:off x="721" y="2826"/>
                <a:ext cx="47" cy="44"/>
              </a:xfrm>
              <a:custGeom>
                <a:avLst/>
                <a:gdLst>
                  <a:gd name="T0" fmla="*/ 7 w 17"/>
                  <a:gd name="T1" fmla="*/ 15 h 16"/>
                  <a:gd name="T2" fmla="*/ 14 w 17"/>
                  <a:gd name="T3" fmla="*/ 13 h 16"/>
                  <a:gd name="T4" fmla="*/ 17 w 17"/>
                  <a:gd name="T5" fmla="*/ 10 h 16"/>
                  <a:gd name="T6" fmla="*/ 13 w 17"/>
                  <a:gd name="T7" fmla="*/ 8 h 16"/>
                  <a:gd name="T8" fmla="*/ 10 w 17"/>
                  <a:gd name="T9" fmla="*/ 4 h 16"/>
                  <a:gd name="T10" fmla="*/ 7 w 17"/>
                  <a:gd name="T11" fmla="*/ 1 h 16"/>
                  <a:gd name="T12" fmla="*/ 4 w 17"/>
                  <a:gd name="T13" fmla="*/ 3 h 16"/>
                  <a:gd name="T14" fmla="*/ 0 w 17"/>
                  <a:gd name="T15" fmla="*/ 5 h 16"/>
                  <a:gd name="T16" fmla="*/ 0 w 17"/>
                  <a:gd name="T17" fmla="*/ 10 h 16"/>
                  <a:gd name="T18" fmla="*/ 7 w 17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7" y="15"/>
                    </a:moveTo>
                    <a:cubicBezTo>
                      <a:pt x="9" y="16"/>
                      <a:pt x="12" y="14"/>
                      <a:pt x="14" y="13"/>
                    </a:cubicBezTo>
                    <a:cubicBezTo>
                      <a:pt x="14" y="12"/>
                      <a:pt x="17" y="11"/>
                      <a:pt x="17" y="10"/>
                    </a:cubicBezTo>
                    <a:cubicBezTo>
                      <a:pt x="17" y="9"/>
                      <a:pt x="14" y="8"/>
                      <a:pt x="13" y="8"/>
                    </a:cubicBezTo>
                    <a:cubicBezTo>
                      <a:pt x="12" y="7"/>
                      <a:pt x="10" y="5"/>
                      <a:pt x="10" y="4"/>
                    </a:cubicBezTo>
                    <a:cubicBezTo>
                      <a:pt x="9" y="2"/>
                      <a:pt x="9" y="0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1" y="13"/>
                      <a:pt x="3" y="15"/>
                      <a:pt x="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3" name="Freeform 1234"/>
              <p:cNvSpPr>
                <a:spLocks noEditPoints="1"/>
              </p:cNvSpPr>
              <p:nvPr/>
            </p:nvSpPr>
            <p:spPr bwMode="auto">
              <a:xfrm>
                <a:off x="716" y="2826"/>
                <a:ext cx="54" cy="46"/>
              </a:xfrm>
              <a:custGeom>
                <a:avLst/>
                <a:gdLst>
                  <a:gd name="T0" fmla="*/ 7 w 20"/>
                  <a:gd name="T1" fmla="*/ 1 h 17"/>
                  <a:gd name="T2" fmla="*/ 5 w 20"/>
                  <a:gd name="T3" fmla="*/ 1 h 17"/>
                  <a:gd name="T4" fmla="*/ 4 w 20"/>
                  <a:gd name="T5" fmla="*/ 1 h 17"/>
                  <a:gd name="T6" fmla="*/ 0 w 20"/>
                  <a:gd name="T7" fmla="*/ 5 h 17"/>
                  <a:gd name="T8" fmla="*/ 0 w 20"/>
                  <a:gd name="T9" fmla="*/ 10 h 17"/>
                  <a:gd name="T10" fmla="*/ 8 w 20"/>
                  <a:gd name="T11" fmla="*/ 17 h 17"/>
                  <a:gd name="T12" fmla="*/ 8 w 20"/>
                  <a:gd name="T13" fmla="*/ 17 h 17"/>
                  <a:gd name="T14" fmla="*/ 17 w 20"/>
                  <a:gd name="T15" fmla="*/ 14 h 17"/>
                  <a:gd name="T16" fmla="*/ 18 w 20"/>
                  <a:gd name="T17" fmla="*/ 13 h 17"/>
                  <a:gd name="T18" fmla="*/ 20 w 20"/>
                  <a:gd name="T19" fmla="*/ 10 h 17"/>
                  <a:gd name="T20" fmla="*/ 17 w 20"/>
                  <a:gd name="T21" fmla="*/ 7 h 17"/>
                  <a:gd name="T22" fmla="*/ 16 w 20"/>
                  <a:gd name="T23" fmla="*/ 6 h 17"/>
                  <a:gd name="T24" fmla="*/ 13 w 20"/>
                  <a:gd name="T25" fmla="*/ 3 h 17"/>
                  <a:gd name="T26" fmla="*/ 13 w 20"/>
                  <a:gd name="T27" fmla="*/ 2 h 17"/>
                  <a:gd name="T28" fmla="*/ 11 w 20"/>
                  <a:gd name="T29" fmla="*/ 0 h 17"/>
                  <a:gd name="T30" fmla="*/ 8 w 20"/>
                  <a:gd name="T31" fmla="*/ 0 h 17"/>
                  <a:gd name="T32" fmla="*/ 7 w 20"/>
                  <a:gd name="T33" fmla="*/ 1 h 17"/>
                  <a:gd name="T34" fmla="*/ 5 w 20"/>
                  <a:gd name="T35" fmla="*/ 5 h 17"/>
                  <a:gd name="T36" fmla="*/ 6 w 20"/>
                  <a:gd name="T37" fmla="*/ 4 h 17"/>
                  <a:gd name="T38" fmla="*/ 8 w 20"/>
                  <a:gd name="T39" fmla="*/ 3 h 17"/>
                  <a:gd name="T40" fmla="*/ 9 w 20"/>
                  <a:gd name="T41" fmla="*/ 3 h 17"/>
                  <a:gd name="T42" fmla="*/ 9 w 20"/>
                  <a:gd name="T43" fmla="*/ 3 h 17"/>
                  <a:gd name="T44" fmla="*/ 10 w 20"/>
                  <a:gd name="T45" fmla="*/ 3 h 17"/>
                  <a:gd name="T46" fmla="*/ 10 w 20"/>
                  <a:gd name="T47" fmla="*/ 5 h 17"/>
                  <a:gd name="T48" fmla="*/ 14 w 20"/>
                  <a:gd name="T49" fmla="*/ 9 h 17"/>
                  <a:gd name="T50" fmla="*/ 16 w 20"/>
                  <a:gd name="T51" fmla="*/ 10 h 17"/>
                  <a:gd name="T52" fmla="*/ 16 w 20"/>
                  <a:gd name="T53" fmla="*/ 10 h 17"/>
                  <a:gd name="T54" fmla="*/ 16 w 20"/>
                  <a:gd name="T55" fmla="*/ 11 h 17"/>
                  <a:gd name="T56" fmla="*/ 15 w 20"/>
                  <a:gd name="T57" fmla="*/ 11 h 17"/>
                  <a:gd name="T58" fmla="*/ 9 w 20"/>
                  <a:gd name="T59" fmla="*/ 14 h 17"/>
                  <a:gd name="T60" fmla="*/ 9 w 20"/>
                  <a:gd name="T61" fmla="*/ 14 h 17"/>
                  <a:gd name="T62" fmla="*/ 4 w 20"/>
                  <a:gd name="T63" fmla="*/ 9 h 17"/>
                  <a:gd name="T64" fmla="*/ 3 w 20"/>
                  <a:gd name="T65" fmla="*/ 7 h 17"/>
                  <a:gd name="T66" fmla="*/ 4 w 20"/>
                  <a:gd name="T67" fmla="*/ 5 h 17"/>
                  <a:gd name="T68" fmla="*/ 4 w 20"/>
                  <a:gd name="T69" fmla="*/ 5 h 17"/>
                  <a:gd name="T70" fmla="*/ 5 w 20"/>
                  <a:gd name="T7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" h="17">
                    <a:moveTo>
                      <a:pt x="7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2"/>
                      <a:pt x="1" y="2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2" y="14"/>
                      <a:pt x="5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1" y="17"/>
                      <a:pt x="15" y="16"/>
                      <a:pt x="17" y="14"/>
                    </a:cubicBezTo>
                    <a:cubicBezTo>
                      <a:pt x="17" y="14"/>
                      <a:pt x="18" y="13"/>
                      <a:pt x="18" y="13"/>
                    </a:cubicBezTo>
                    <a:cubicBezTo>
                      <a:pt x="19" y="12"/>
                      <a:pt x="20" y="11"/>
                      <a:pt x="20" y="10"/>
                    </a:cubicBezTo>
                    <a:cubicBezTo>
                      <a:pt x="20" y="8"/>
                      <a:pt x="18" y="7"/>
                      <a:pt x="17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5"/>
                      <a:pt x="13" y="4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lose/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2" y="7"/>
                      <a:pt x="14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3"/>
                      <a:pt x="11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6" y="13"/>
                      <a:pt x="4" y="12"/>
                      <a:pt x="4" y="9"/>
                    </a:cubicBezTo>
                    <a:cubicBezTo>
                      <a:pt x="4" y="9"/>
                      <a:pt x="3" y="8"/>
                      <a:pt x="3" y="7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4" name="Freeform 1235"/>
              <p:cNvSpPr>
                <a:spLocks/>
              </p:cNvSpPr>
              <p:nvPr/>
            </p:nvSpPr>
            <p:spPr bwMode="auto">
              <a:xfrm>
                <a:off x="661" y="2590"/>
                <a:ext cx="55" cy="35"/>
              </a:xfrm>
              <a:custGeom>
                <a:avLst/>
                <a:gdLst>
                  <a:gd name="T0" fmla="*/ 1 w 20"/>
                  <a:gd name="T1" fmla="*/ 6 h 13"/>
                  <a:gd name="T2" fmla="*/ 1 w 20"/>
                  <a:gd name="T3" fmla="*/ 8 h 13"/>
                  <a:gd name="T4" fmla="*/ 4 w 20"/>
                  <a:gd name="T5" fmla="*/ 8 h 13"/>
                  <a:gd name="T6" fmla="*/ 11 w 20"/>
                  <a:gd name="T7" fmla="*/ 4 h 13"/>
                  <a:gd name="T8" fmla="*/ 17 w 20"/>
                  <a:gd name="T9" fmla="*/ 11 h 13"/>
                  <a:gd name="T10" fmla="*/ 18 w 20"/>
                  <a:gd name="T11" fmla="*/ 13 h 13"/>
                  <a:gd name="T12" fmla="*/ 20 w 20"/>
                  <a:gd name="T13" fmla="*/ 11 h 13"/>
                  <a:gd name="T14" fmla="*/ 12 w 20"/>
                  <a:gd name="T15" fmla="*/ 1 h 13"/>
                  <a:gd name="T16" fmla="*/ 1 w 20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1" y="6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6" y="5"/>
                      <a:pt x="9" y="3"/>
                      <a:pt x="11" y="4"/>
                    </a:cubicBezTo>
                    <a:cubicBezTo>
                      <a:pt x="14" y="5"/>
                      <a:pt x="16" y="8"/>
                      <a:pt x="17" y="11"/>
                    </a:cubicBezTo>
                    <a:cubicBezTo>
                      <a:pt x="17" y="12"/>
                      <a:pt x="17" y="13"/>
                      <a:pt x="18" y="13"/>
                    </a:cubicBezTo>
                    <a:cubicBezTo>
                      <a:pt x="19" y="12"/>
                      <a:pt x="20" y="12"/>
                      <a:pt x="20" y="11"/>
                    </a:cubicBezTo>
                    <a:cubicBezTo>
                      <a:pt x="19" y="6"/>
                      <a:pt x="16" y="2"/>
                      <a:pt x="12" y="1"/>
                    </a:cubicBezTo>
                    <a:cubicBezTo>
                      <a:pt x="8" y="0"/>
                      <a:pt x="4" y="2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5" name="Freeform 1236"/>
              <p:cNvSpPr>
                <a:spLocks/>
              </p:cNvSpPr>
              <p:nvPr/>
            </p:nvSpPr>
            <p:spPr bwMode="auto">
              <a:xfrm>
                <a:off x="985" y="2663"/>
                <a:ext cx="58" cy="33"/>
              </a:xfrm>
              <a:custGeom>
                <a:avLst/>
                <a:gdLst>
                  <a:gd name="T0" fmla="*/ 1 w 21"/>
                  <a:gd name="T1" fmla="*/ 4 h 12"/>
                  <a:gd name="T2" fmla="*/ 1 w 21"/>
                  <a:gd name="T3" fmla="*/ 7 h 12"/>
                  <a:gd name="T4" fmla="*/ 3 w 21"/>
                  <a:gd name="T5" fmla="*/ 7 h 12"/>
                  <a:gd name="T6" fmla="*/ 12 w 21"/>
                  <a:gd name="T7" fmla="*/ 5 h 12"/>
                  <a:gd name="T8" fmla="*/ 17 w 21"/>
                  <a:gd name="T9" fmla="*/ 10 h 12"/>
                  <a:gd name="T10" fmla="*/ 19 w 21"/>
                  <a:gd name="T11" fmla="*/ 12 h 12"/>
                  <a:gd name="T12" fmla="*/ 21 w 21"/>
                  <a:gd name="T13" fmla="*/ 9 h 12"/>
                  <a:gd name="T14" fmla="*/ 13 w 21"/>
                  <a:gd name="T15" fmla="*/ 1 h 12"/>
                  <a:gd name="T16" fmla="*/ 1 w 21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" y="4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5" y="4"/>
                      <a:pt x="9" y="4"/>
                      <a:pt x="12" y="5"/>
                    </a:cubicBezTo>
                    <a:cubicBezTo>
                      <a:pt x="15" y="5"/>
                      <a:pt x="17" y="7"/>
                      <a:pt x="17" y="10"/>
                    </a:cubicBezTo>
                    <a:cubicBezTo>
                      <a:pt x="18" y="11"/>
                      <a:pt x="19" y="12"/>
                      <a:pt x="19" y="12"/>
                    </a:cubicBezTo>
                    <a:cubicBezTo>
                      <a:pt x="20" y="11"/>
                      <a:pt x="21" y="10"/>
                      <a:pt x="21" y="9"/>
                    </a:cubicBezTo>
                    <a:cubicBezTo>
                      <a:pt x="20" y="6"/>
                      <a:pt x="17" y="3"/>
                      <a:pt x="13" y="1"/>
                    </a:cubicBezTo>
                    <a:cubicBezTo>
                      <a:pt x="9" y="0"/>
                      <a:pt x="4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6" name="Freeform 1237"/>
              <p:cNvSpPr>
                <a:spLocks/>
              </p:cNvSpPr>
              <p:nvPr/>
            </p:nvSpPr>
            <p:spPr bwMode="auto">
              <a:xfrm>
                <a:off x="751" y="2211"/>
                <a:ext cx="164" cy="324"/>
              </a:xfrm>
              <a:custGeom>
                <a:avLst/>
                <a:gdLst>
                  <a:gd name="T0" fmla="*/ 0 w 60"/>
                  <a:gd name="T1" fmla="*/ 119 h 119"/>
                  <a:gd name="T2" fmla="*/ 10 w 60"/>
                  <a:gd name="T3" fmla="*/ 57 h 119"/>
                  <a:gd name="T4" fmla="*/ 45 w 60"/>
                  <a:gd name="T5" fmla="*/ 0 h 119"/>
                  <a:gd name="T6" fmla="*/ 42 w 60"/>
                  <a:gd name="T7" fmla="*/ 22 h 119"/>
                  <a:gd name="T8" fmla="*/ 23 w 60"/>
                  <a:gd name="T9" fmla="*/ 61 h 119"/>
                  <a:gd name="T10" fmla="*/ 5 w 60"/>
                  <a:gd name="T11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119">
                    <a:moveTo>
                      <a:pt x="0" y="119"/>
                    </a:moveTo>
                    <a:cubicBezTo>
                      <a:pt x="6" y="100"/>
                      <a:pt x="3" y="77"/>
                      <a:pt x="10" y="57"/>
                    </a:cubicBezTo>
                    <a:cubicBezTo>
                      <a:pt x="14" y="46"/>
                      <a:pt x="29" y="1"/>
                      <a:pt x="45" y="0"/>
                    </a:cubicBezTo>
                    <a:cubicBezTo>
                      <a:pt x="60" y="0"/>
                      <a:pt x="45" y="16"/>
                      <a:pt x="42" y="22"/>
                    </a:cubicBezTo>
                    <a:cubicBezTo>
                      <a:pt x="35" y="34"/>
                      <a:pt x="29" y="48"/>
                      <a:pt x="23" y="61"/>
                    </a:cubicBezTo>
                    <a:cubicBezTo>
                      <a:pt x="15" y="80"/>
                      <a:pt x="8" y="102"/>
                      <a:pt x="5" y="119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7" name="Freeform 1238"/>
              <p:cNvSpPr>
                <a:spLocks/>
              </p:cNvSpPr>
              <p:nvPr/>
            </p:nvSpPr>
            <p:spPr bwMode="auto">
              <a:xfrm>
                <a:off x="1051" y="2342"/>
                <a:ext cx="193" cy="316"/>
              </a:xfrm>
              <a:custGeom>
                <a:avLst/>
                <a:gdLst>
                  <a:gd name="T0" fmla="*/ 8 w 71"/>
                  <a:gd name="T1" fmla="*/ 109 h 116"/>
                  <a:gd name="T2" fmla="*/ 68 w 71"/>
                  <a:gd name="T3" fmla="*/ 2 h 116"/>
                  <a:gd name="T4" fmla="*/ 55 w 71"/>
                  <a:gd name="T5" fmla="*/ 28 h 116"/>
                  <a:gd name="T6" fmla="*/ 33 w 71"/>
                  <a:gd name="T7" fmla="*/ 63 h 116"/>
                  <a:gd name="T8" fmla="*/ 12 w 71"/>
                  <a:gd name="T9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8" y="109"/>
                    </a:moveTo>
                    <a:cubicBezTo>
                      <a:pt x="0" y="106"/>
                      <a:pt x="35" y="0"/>
                      <a:pt x="68" y="2"/>
                    </a:cubicBezTo>
                    <a:cubicBezTo>
                      <a:pt x="71" y="13"/>
                      <a:pt x="61" y="20"/>
                      <a:pt x="55" y="28"/>
                    </a:cubicBezTo>
                    <a:cubicBezTo>
                      <a:pt x="46" y="39"/>
                      <a:pt x="39" y="51"/>
                      <a:pt x="33" y="63"/>
                    </a:cubicBezTo>
                    <a:cubicBezTo>
                      <a:pt x="24" y="80"/>
                      <a:pt x="15" y="98"/>
                      <a:pt x="12" y="116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8" name="Freeform 1239"/>
              <p:cNvSpPr>
                <a:spLocks/>
              </p:cNvSpPr>
              <p:nvPr/>
            </p:nvSpPr>
            <p:spPr bwMode="auto">
              <a:xfrm>
                <a:off x="517" y="2696"/>
                <a:ext cx="139" cy="81"/>
              </a:xfrm>
              <a:custGeom>
                <a:avLst/>
                <a:gdLst>
                  <a:gd name="T0" fmla="*/ 43 w 51"/>
                  <a:gd name="T1" fmla="*/ 12 h 30"/>
                  <a:gd name="T2" fmla="*/ 20 w 51"/>
                  <a:gd name="T3" fmla="*/ 23 h 30"/>
                  <a:gd name="T4" fmla="*/ 47 w 51"/>
                  <a:gd name="T5" fmla="*/ 24 h 30"/>
                  <a:gd name="T6" fmla="*/ 44 w 51"/>
                  <a:gd name="T7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43" y="12"/>
                    </a:moveTo>
                    <a:cubicBezTo>
                      <a:pt x="32" y="0"/>
                      <a:pt x="0" y="8"/>
                      <a:pt x="20" y="23"/>
                    </a:cubicBezTo>
                    <a:cubicBezTo>
                      <a:pt x="26" y="27"/>
                      <a:pt x="40" y="30"/>
                      <a:pt x="47" y="24"/>
                    </a:cubicBezTo>
                    <a:cubicBezTo>
                      <a:pt x="51" y="20"/>
                      <a:pt x="50" y="14"/>
                      <a:pt x="44" y="13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9" name="Freeform 1240"/>
              <p:cNvSpPr>
                <a:spLocks/>
              </p:cNvSpPr>
              <p:nvPr/>
            </p:nvSpPr>
            <p:spPr bwMode="auto">
              <a:xfrm>
                <a:off x="926" y="2799"/>
                <a:ext cx="152" cy="57"/>
              </a:xfrm>
              <a:custGeom>
                <a:avLst/>
                <a:gdLst>
                  <a:gd name="T0" fmla="*/ 41 w 56"/>
                  <a:gd name="T1" fmla="*/ 5 h 21"/>
                  <a:gd name="T2" fmla="*/ 11 w 56"/>
                  <a:gd name="T3" fmla="*/ 3 h 21"/>
                  <a:gd name="T4" fmla="*/ 12 w 56"/>
                  <a:gd name="T5" fmla="*/ 17 h 21"/>
                  <a:gd name="T6" fmla="*/ 45 w 56"/>
                  <a:gd name="T7" fmla="*/ 19 h 21"/>
                  <a:gd name="T8" fmla="*/ 45 w 56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1">
                    <a:moveTo>
                      <a:pt x="41" y="5"/>
                    </a:moveTo>
                    <a:cubicBezTo>
                      <a:pt x="33" y="1"/>
                      <a:pt x="20" y="0"/>
                      <a:pt x="11" y="3"/>
                    </a:cubicBezTo>
                    <a:cubicBezTo>
                      <a:pt x="0" y="6"/>
                      <a:pt x="2" y="13"/>
                      <a:pt x="12" y="17"/>
                    </a:cubicBezTo>
                    <a:cubicBezTo>
                      <a:pt x="21" y="21"/>
                      <a:pt x="35" y="21"/>
                      <a:pt x="45" y="19"/>
                    </a:cubicBezTo>
                    <a:cubicBezTo>
                      <a:pt x="56" y="17"/>
                      <a:pt x="54" y="11"/>
                      <a:pt x="45" y="7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0" name="Freeform 1241"/>
              <p:cNvSpPr>
                <a:spLocks/>
              </p:cNvSpPr>
              <p:nvPr/>
            </p:nvSpPr>
            <p:spPr bwMode="auto">
              <a:xfrm>
                <a:off x="580" y="2723"/>
                <a:ext cx="43" cy="32"/>
              </a:xfrm>
              <a:custGeom>
                <a:avLst/>
                <a:gdLst>
                  <a:gd name="T0" fmla="*/ 15 w 16"/>
                  <a:gd name="T1" fmla="*/ 6 h 12"/>
                  <a:gd name="T2" fmla="*/ 1 w 16"/>
                  <a:gd name="T3" fmla="*/ 6 h 12"/>
                  <a:gd name="T4" fmla="*/ 15 w 16"/>
                  <a:gd name="T5" fmla="*/ 11 h 12"/>
                  <a:gd name="T6" fmla="*/ 15 w 16"/>
                  <a:gd name="T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5" y="6"/>
                    </a:moveTo>
                    <a:cubicBezTo>
                      <a:pt x="12" y="3"/>
                      <a:pt x="3" y="0"/>
                      <a:pt x="1" y="6"/>
                    </a:cubicBezTo>
                    <a:cubicBezTo>
                      <a:pt x="0" y="11"/>
                      <a:pt x="12" y="12"/>
                      <a:pt x="15" y="11"/>
                    </a:cubicBezTo>
                    <a:cubicBezTo>
                      <a:pt x="16" y="9"/>
                      <a:pt x="15" y="7"/>
                      <a:pt x="15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1" name="Freeform 1242"/>
              <p:cNvSpPr>
                <a:spLocks/>
              </p:cNvSpPr>
              <p:nvPr/>
            </p:nvSpPr>
            <p:spPr bwMode="auto">
              <a:xfrm>
                <a:off x="980" y="2813"/>
                <a:ext cx="41" cy="30"/>
              </a:xfrm>
              <a:custGeom>
                <a:avLst/>
                <a:gdLst>
                  <a:gd name="T0" fmla="*/ 14 w 15"/>
                  <a:gd name="T1" fmla="*/ 5 h 11"/>
                  <a:gd name="T2" fmla="*/ 1 w 15"/>
                  <a:gd name="T3" fmla="*/ 5 h 11"/>
                  <a:gd name="T4" fmla="*/ 15 w 15"/>
                  <a:gd name="T5" fmla="*/ 11 h 11"/>
                  <a:gd name="T6" fmla="*/ 14 w 15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4" y="5"/>
                    </a:moveTo>
                    <a:cubicBezTo>
                      <a:pt x="12" y="2"/>
                      <a:pt x="2" y="0"/>
                      <a:pt x="1" y="5"/>
                    </a:cubicBezTo>
                    <a:cubicBezTo>
                      <a:pt x="0" y="10"/>
                      <a:pt x="11" y="11"/>
                      <a:pt x="15" y="11"/>
                    </a:cubicBezTo>
                    <a:cubicBezTo>
                      <a:pt x="15" y="9"/>
                      <a:pt x="15" y="7"/>
                      <a:pt x="14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2" name="Freeform 1243"/>
              <p:cNvSpPr>
                <a:spLocks/>
              </p:cNvSpPr>
              <p:nvPr/>
            </p:nvSpPr>
            <p:spPr bwMode="auto">
              <a:xfrm>
                <a:off x="637" y="302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3" name="Freeform 1244"/>
              <p:cNvSpPr>
                <a:spLocks/>
              </p:cNvSpPr>
              <p:nvPr/>
            </p:nvSpPr>
            <p:spPr bwMode="auto">
              <a:xfrm>
                <a:off x="629" y="3019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2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4" name="Freeform 1245"/>
              <p:cNvSpPr>
                <a:spLocks/>
              </p:cNvSpPr>
              <p:nvPr/>
            </p:nvSpPr>
            <p:spPr bwMode="auto">
              <a:xfrm>
                <a:off x="632" y="302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5" name="Freeform 1246"/>
              <p:cNvSpPr>
                <a:spLocks/>
              </p:cNvSpPr>
              <p:nvPr/>
            </p:nvSpPr>
            <p:spPr bwMode="auto">
              <a:xfrm>
                <a:off x="632" y="302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6" name="Freeform 1247"/>
              <p:cNvSpPr>
                <a:spLocks/>
              </p:cNvSpPr>
              <p:nvPr/>
            </p:nvSpPr>
            <p:spPr bwMode="auto">
              <a:xfrm>
                <a:off x="629" y="303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7" name="Freeform 1248"/>
              <p:cNvSpPr>
                <a:spLocks/>
              </p:cNvSpPr>
              <p:nvPr/>
            </p:nvSpPr>
            <p:spPr bwMode="auto">
              <a:xfrm>
                <a:off x="626" y="3025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8" name="Freeform 1249"/>
              <p:cNvSpPr>
                <a:spLocks/>
              </p:cNvSpPr>
              <p:nvPr/>
            </p:nvSpPr>
            <p:spPr bwMode="auto">
              <a:xfrm>
                <a:off x="629" y="30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9" name="Freeform 1250"/>
              <p:cNvSpPr>
                <a:spLocks/>
              </p:cNvSpPr>
              <p:nvPr/>
            </p:nvSpPr>
            <p:spPr bwMode="auto">
              <a:xfrm>
                <a:off x="632" y="302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0" name="Freeform 1251"/>
              <p:cNvSpPr>
                <a:spLocks/>
              </p:cNvSpPr>
              <p:nvPr/>
            </p:nvSpPr>
            <p:spPr bwMode="auto">
              <a:xfrm>
                <a:off x="623" y="3022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1" name="Freeform 1252"/>
              <p:cNvSpPr>
                <a:spLocks/>
              </p:cNvSpPr>
              <p:nvPr/>
            </p:nvSpPr>
            <p:spPr bwMode="auto">
              <a:xfrm>
                <a:off x="623" y="301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2" name="Freeform 1253"/>
              <p:cNvSpPr>
                <a:spLocks/>
              </p:cNvSpPr>
              <p:nvPr/>
            </p:nvSpPr>
            <p:spPr bwMode="auto">
              <a:xfrm>
                <a:off x="621" y="3022"/>
                <a:ext cx="2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1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3" name="Rectangle 1254"/>
              <p:cNvSpPr>
                <a:spLocks noChangeArrowheads="1"/>
              </p:cNvSpPr>
              <p:nvPr/>
            </p:nvSpPr>
            <p:spPr bwMode="auto">
              <a:xfrm>
                <a:off x="623" y="302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4" name="Freeform 1255"/>
              <p:cNvSpPr>
                <a:spLocks/>
              </p:cNvSpPr>
              <p:nvPr/>
            </p:nvSpPr>
            <p:spPr bwMode="auto">
              <a:xfrm>
                <a:off x="618" y="3025"/>
                <a:ext cx="14" cy="3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5" name="Freeform 1256"/>
              <p:cNvSpPr>
                <a:spLocks/>
              </p:cNvSpPr>
              <p:nvPr/>
            </p:nvSpPr>
            <p:spPr bwMode="auto">
              <a:xfrm>
                <a:off x="618" y="3028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6" name="Freeform 1257"/>
              <p:cNvSpPr>
                <a:spLocks/>
              </p:cNvSpPr>
              <p:nvPr/>
            </p:nvSpPr>
            <p:spPr bwMode="auto">
              <a:xfrm>
                <a:off x="626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7" name="Freeform 1258"/>
              <p:cNvSpPr>
                <a:spLocks/>
              </p:cNvSpPr>
              <p:nvPr/>
            </p:nvSpPr>
            <p:spPr bwMode="auto">
              <a:xfrm>
                <a:off x="618" y="302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8" name="Freeform 1259"/>
              <p:cNvSpPr>
                <a:spLocks/>
              </p:cNvSpPr>
              <p:nvPr/>
            </p:nvSpPr>
            <p:spPr bwMode="auto">
              <a:xfrm>
                <a:off x="615" y="3003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4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3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7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2" y="6"/>
                      <a:pt x="4" y="7"/>
                      <a:pt x="1" y="7"/>
                    </a:cubicBezTo>
                    <a:cubicBezTo>
                      <a:pt x="0" y="7"/>
                      <a:pt x="3" y="7"/>
                      <a:pt x="3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6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9" name="Freeform 1260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0" name="Freeform 1261"/>
              <p:cNvSpPr>
                <a:spLocks/>
              </p:cNvSpPr>
              <p:nvPr/>
            </p:nvSpPr>
            <p:spPr bwMode="auto">
              <a:xfrm>
                <a:off x="634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1" name="Rectangle 1262"/>
              <p:cNvSpPr>
                <a:spLocks noChangeArrowheads="1"/>
              </p:cNvSpPr>
              <p:nvPr/>
            </p:nvSpPr>
            <p:spPr bwMode="auto">
              <a:xfrm>
                <a:off x="634" y="300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2" name="Freeform 1263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3" name="Freeform 1264"/>
              <p:cNvSpPr>
                <a:spLocks/>
              </p:cNvSpPr>
              <p:nvPr/>
            </p:nvSpPr>
            <p:spPr bwMode="auto">
              <a:xfrm>
                <a:off x="632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4" name="Rectangle 1265"/>
              <p:cNvSpPr>
                <a:spLocks noChangeArrowheads="1"/>
              </p:cNvSpPr>
              <p:nvPr/>
            </p:nvSpPr>
            <p:spPr bwMode="auto">
              <a:xfrm>
                <a:off x="634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5" name="Freeform 1266"/>
              <p:cNvSpPr>
                <a:spLocks/>
              </p:cNvSpPr>
              <p:nvPr/>
            </p:nvSpPr>
            <p:spPr bwMode="auto">
              <a:xfrm>
                <a:off x="634" y="3008"/>
                <a:ext cx="22" cy="17"/>
              </a:xfrm>
              <a:custGeom>
                <a:avLst/>
                <a:gdLst>
                  <a:gd name="T0" fmla="*/ 7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0"/>
                      <a:pt x="2" y="4"/>
                      <a:pt x="2" y="3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4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6" name="Freeform 1267"/>
              <p:cNvSpPr>
                <a:spLocks/>
              </p:cNvSpPr>
              <p:nvPr/>
            </p:nvSpPr>
            <p:spPr bwMode="auto">
              <a:xfrm>
                <a:off x="637" y="301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7" name="Freeform 1268"/>
              <p:cNvSpPr>
                <a:spLocks/>
              </p:cNvSpPr>
              <p:nvPr/>
            </p:nvSpPr>
            <p:spPr bwMode="auto">
              <a:xfrm>
                <a:off x="634" y="3019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8" name="Rectangle 1269"/>
              <p:cNvSpPr>
                <a:spLocks noChangeArrowheads="1"/>
              </p:cNvSpPr>
              <p:nvPr/>
            </p:nvSpPr>
            <p:spPr bwMode="auto">
              <a:xfrm>
                <a:off x="642" y="3022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9" name="Freeform 1270"/>
              <p:cNvSpPr>
                <a:spLocks/>
              </p:cNvSpPr>
              <p:nvPr/>
            </p:nvSpPr>
            <p:spPr bwMode="auto">
              <a:xfrm>
                <a:off x="651" y="302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0" name="Freeform 1271"/>
              <p:cNvSpPr>
                <a:spLocks/>
              </p:cNvSpPr>
              <p:nvPr/>
            </p:nvSpPr>
            <p:spPr bwMode="auto">
              <a:xfrm>
                <a:off x="640" y="302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1" name="Freeform 1272"/>
              <p:cNvSpPr>
                <a:spLocks/>
              </p:cNvSpPr>
              <p:nvPr/>
            </p:nvSpPr>
            <p:spPr bwMode="auto">
              <a:xfrm>
                <a:off x="637" y="3033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2" name="Freeform 1273"/>
              <p:cNvSpPr>
                <a:spLocks/>
              </p:cNvSpPr>
              <p:nvPr/>
            </p:nvSpPr>
            <p:spPr bwMode="auto">
              <a:xfrm>
                <a:off x="604" y="3025"/>
                <a:ext cx="36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2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5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5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10" y="4"/>
                      <a:pt x="10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7" y="4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3" name="Freeform 1274"/>
              <p:cNvSpPr>
                <a:spLocks/>
              </p:cNvSpPr>
              <p:nvPr/>
            </p:nvSpPr>
            <p:spPr bwMode="auto">
              <a:xfrm>
                <a:off x="637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4" name="Freeform 1275"/>
              <p:cNvSpPr>
                <a:spLocks/>
              </p:cNvSpPr>
              <p:nvPr/>
            </p:nvSpPr>
            <p:spPr bwMode="auto">
              <a:xfrm>
                <a:off x="610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5" name="Rectangle 1276"/>
              <p:cNvSpPr>
                <a:spLocks noChangeArrowheads="1"/>
              </p:cNvSpPr>
              <p:nvPr/>
            </p:nvSpPr>
            <p:spPr bwMode="auto">
              <a:xfrm>
                <a:off x="640" y="304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6" name="Freeform 1277"/>
              <p:cNvSpPr>
                <a:spLocks/>
              </p:cNvSpPr>
              <p:nvPr/>
            </p:nvSpPr>
            <p:spPr bwMode="auto">
              <a:xfrm>
                <a:off x="634" y="3033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7" name="Freeform 1278"/>
              <p:cNvSpPr>
                <a:spLocks/>
              </p:cNvSpPr>
              <p:nvPr/>
            </p:nvSpPr>
            <p:spPr bwMode="auto">
              <a:xfrm>
                <a:off x="612" y="3022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8" name="Freeform 1279"/>
              <p:cNvSpPr>
                <a:spLocks/>
              </p:cNvSpPr>
              <p:nvPr/>
            </p:nvSpPr>
            <p:spPr bwMode="auto">
              <a:xfrm>
                <a:off x="621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9" name="Freeform 1280"/>
              <p:cNvSpPr>
                <a:spLocks/>
              </p:cNvSpPr>
              <p:nvPr/>
            </p:nvSpPr>
            <p:spPr bwMode="auto">
              <a:xfrm>
                <a:off x="602" y="2992"/>
                <a:ext cx="59" cy="33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10 h 12"/>
                  <a:gd name="T52" fmla="*/ 7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9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6" y="9"/>
                      <a:pt x="7" y="10"/>
                    </a:cubicBezTo>
                    <a:cubicBezTo>
                      <a:pt x="5" y="8"/>
                      <a:pt x="7" y="9"/>
                      <a:pt x="6" y="8"/>
                    </a:cubicBezTo>
                    <a:cubicBezTo>
                      <a:pt x="6" y="8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4" y="7"/>
                    </a:cubicBezTo>
                    <a:cubicBezTo>
                      <a:pt x="16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0" name="Freeform 1281"/>
              <p:cNvSpPr>
                <a:spLocks/>
              </p:cNvSpPr>
              <p:nvPr/>
            </p:nvSpPr>
            <p:spPr bwMode="auto">
              <a:xfrm>
                <a:off x="634" y="300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1" name="Freeform 1282"/>
              <p:cNvSpPr>
                <a:spLocks/>
              </p:cNvSpPr>
              <p:nvPr/>
            </p:nvSpPr>
            <p:spPr bwMode="auto">
              <a:xfrm>
                <a:off x="637" y="300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2" name="Freeform 1283"/>
              <p:cNvSpPr>
                <a:spLocks/>
              </p:cNvSpPr>
              <p:nvPr/>
            </p:nvSpPr>
            <p:spPr bwMode="auto">
              <a:xfrm>
                <a:off x="642" y="301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3" name="Rectangle 1284"/>
              <p:cNvSpPr>
                <a:spLocks noChangeArrowheads="1"/>
              </p:cNvSpPr>
              <p:nvPr/>
            </p:nvSpPr>
            <p:spPr bwMode="auto">
              <a:xfrm>
                <a:off x="645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4" name="Freeform 1285"/>
              <p:cNvSpPr>
                <a:spLocks/>
              </p:cNvSpPr>
              <p:nvPr/>
            </p:nvSpPr>
            <p:spPr bwMode="auto">
              <a:xfrm>
                <a:off x="607" y="3019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3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2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4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3 w 17"/>
                  <a:gd name="T53" fmla="*/ 4 h 9"/>
                  <a:gd name="T54" fmla="*/ 12 w 17"/>
                  <a:gd name="T55" fmla="*/ 5 h 9"/>
                  <a:gd name="T56" fmla="*/ 12 w 17"/>
                  <a:gd name="T57" fmla="*/ 3 h 9"/>
                  <a:gd name="T58" fmla="*/ 12 w 17"/>
                  <a:gd name="T59" fmla="*/ 4 h 9"/>
                  <a:gd name="T60" fmla="*/ 11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9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5 w 17"/>
                  <a:gd name="T75" fmla="*/ 3 h 9"/>
                  <a:gd name="T76" fmla="*/ 5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5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4" y="2"/>
                      <a:pt x="14" y="3"/>
                    </a:cubicBezTo>
                    <a:cubicBezTo>
                      <a:pt x="13" y="2"/>
                      <a:pt x="14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5" name="Freeform 1286"/>
              <p:cNvSpPr>
                <a:spLocks/>
              </p:cNvSpPr>
              <p:nvPr/>
            </p:nvSpPr>
            <p:spPr bwMode="auto">
              <a:xfrm>
                <a:off x="604" y="3022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6" name="Freeform 1287"/>
              <p:cNvSpPr>
                <a:spLocks/>
              </p:cNvSpPr>
              <p:nvPr/>
            </p:nvSpPr>
            <p:spPr bwMode="auto">
              <a:xfrm>
                <a:off x="602" y="2989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6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5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4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7" name="Rectangle 1288"/>
              <p:cNvSpPr>
                <a:spLocks noChangeArrowheads="1"/>
              </p:cNvSpPr>
              <p:nvPr/>
            </p:nvSpPr>
            <p:spPr bwMode="auto">
              <a:xfrm>
                <a:off x="618" y="299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8" name="Freeform 1289"/>
              <p:cNvSpPr>
                <a:spLocks/>
              </p:cNvSpPr>
              <p:nvPr/>
            </p:nvSpPr>
            <p:spPr bwMode="auto">
              <a:xfrm>
                <a:off x="787" y="318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9" name="Freeform 1290"/>
              <p:cNvSpPr>
                <a:spLocks/>
              </p:cNvSpPr>
              <p:nvPr/>
            </p:nvSpPr>
            <p:spPr bwMode="auto">
              <a:xfrm>
                <a:off x="779" y="3174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0" name="Freeform 1291"/>
              <p:cNvSpPr>
                <a:spLocks/>
              </p:cNvSpPr>
              <p:nvPr/>
            </p:nvSpPr>
            <p:spPr bwMode="auto">
              <a:xfrm>
                <a:off x="781" y="318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1" name="Freeform 1292"/>
              <p:cNvSpPr>
                <a:spLocks/>
              </p:cNvSpPr>
              <p:nvPr/>
            </p:nvSpPr>
            <p:spPr bwMode="auto">
              <a:xfrm>
                <a:off x="781" y="318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2" name="Freeform 1293"/>
              <p:cNvSpPr>
                <a:spLocks/>
              </p:cNvSpPr>
              <p:nvPr/>
            </p:nvSpPr>
            <p:spPr bwMode="auto">
              <a:xfrm>
                <a:off x="779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3" name="Freeform 1294"/>
              <p:cNvSpPr>
                <a:spLocks/>
              </p:cNvSpPr>
              <p:nvPr/>
            </p:nvSpPr>
            <p:spPr bwMode="auto">
              <a:xfrm>
                <a:off x="776" y="3180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4" name="Freeform 1295"/>
              <p:cNvSpPr>
                <a:spLocks/>
              </p:cNvSpPr>
              <p:nvPr/>
            </p:nvSpPr>
            <p:spPr bwMode="auto">
              <a:xfrm>
                <a:off x="779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5" name="Freeform 1296"/>
              <p:cNvSpPr>
                <a:spLocks/>
              </p:cNvSpPr>
              <p:nvPr/>
            </p:nvSpPr>
            <p:spPr bwMode="auto">
              <a:xfrm>
                <a:off x="779" y="318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6" name="Freeform 1297"/>
              <p:cNvSpPr>
                <a:spLocks/>
              </p:cNvSpPr>
              <p:nvPr/>
            </p:nvSpPr>
            <p:spPr bwMode="auto">
              <a:xfrm>
                <a:off x="773" y="317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7" name="Freeform 1298"/>
              <p:cNvSpPr>
                <a:spLocks/>
              </p:cNvSpPr>
              <p:nvPr/>
            </p:nvSpPr>
            <p:spPr bwMode="auto">
              <a:xfrm>
                <a:off x="773" y="317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8" name="Freeform 1299"/>
              <p:cNvSpPr>
                <a:spLocks/>
              </p:cNvSpPr>
              <p:nvPr/>
            </p:nvSpPr>
            <p:spPr bwMode="auto">
              <a:xfrm>
                <a:off x="770" y="3177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0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9" name="Rectangle 1300"/>
              <p:cNvSpPr>
                <a:spLocks noChangeArrowheads="1"/>
              </p:cNvSpPr>
              <p:nvPr/>
            </p:nvSpPr>
            <p:spPr bwMode="auto">
              <a:xfrm>
                <a:off x="770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0" name="Freeform 1301"/>
              <p:cNvSpPr>
                <a:spLocks/>
              </p:cNvSpPr>
              <p:nvPr/>
            </p:nvSpPr>
            <p:spPr bwMode="auto">
              <a:xfrm>
                <a:off x="768" y="3180"/>
                <a:ext cx="13" cy="3"/>
              </a:xfrm>
              <a:custGeom>
                <a:avLst/>
                <a:gdLst>
                  <a:gd name="T0" fmla="*/ 0 w 5"/>
                  <a:gd name="T1" fmla="*/ 1 h 1"/>
                  <a:gd name="T2" fmla="*/ 1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2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1" name="Freeform 1302"/>
              <p:cNvSpPr>
                <a:spLocks/>
              </p:cNvSpPr>
              <p:nvPr/>
            </p:nvSpPr>
            <p:spPr bwMode="auto">
              <a:xfrm>
                <a:off x="768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2" name="Freeform 1303"/>
              <p:cNvSpPr>
                <a:spLocks/>
              </p:cNvSpPr>
              <p:nvPr/>
            </p:nvSpPr>
            <p:spPr bwMode="auto">
              <a:xfrm>
                <a:off x="776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3" name="Freeform 1304"/>
              <p:cNvSpPr>
                <a:spLocks/>
              </p:cNvSpPr>
              <p:nvPr/>
            </p:nvSpPr>
            <p:spPr bwMode="auto">
              <a:xfrm>
                <a:off x="768" y="318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4" name="Freeform 1305"/>
              <p:cNvSpPr>
                <a:spLocks/>
              </p:cNvSpPr>
              <p:nvPr/>
            </p:nvSpPr>
            <p:spPr bwMode="auto">
              <a:xfrm>
                <a:off x="765" y="315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6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4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1" y="7"/>
                      <a:pt x="3" y="8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7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6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5" name="Freeform 1306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6" name="Freeform 1307"/>
              <p:cNvSpPr>
                <a:spLocks/>
              </p:cNvSpPr>
              <p:nvPr/>
            </p:nvSpPr>
            <p:spPr bwMode="auto">
              <a:xfrm>
                <a:off x="784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7" name="Rectangle 1308"/>
              <p:cNvSpPr>
                <a:spLocks noChangeArrowheads="1"/>
              </p:cNvSpPr>
              <p:nvPr/>
            </p:nvSpPr>
            <p:spPr bwMode="auto">
              <a:xfrm>
                <a:off x="784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8" name="Freeform 1309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9" name="Freeform 1310"/>
              <p:cNvSpPr>
                <a:spLocks/>
              </p:cNvSpPr>
              <p:nvPr/>
            </p:nvSpPr>
            <p:spPr bwMode="auto">
              <a:xfrm>
                <a:off x="781" y="3172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0" name="Rectangle 1311"/>
              <p:cNvSpPr>
                <a:spLocks noChangeArrowheads="1"/>
              </p:cNvSpPr>
              <p:nvPr/>
            </p:nvSpPr>
            <p:spPr bwMode="auto">
              <a:xfrm>
                <a:off x="784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1" name="Freeform 1312"/>
              <p:cNvSpPr>
                <a:spLocks/>
              </p:cNvSpPr>
              <p:nvPr/>
            </p:nvSpPr>
            <p:spPr bwMode="auto">
              <a:xfrm>
                <a:off x="784" y="3164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2" y="4"/>
                      <a:pt x="4" y="3"/>
                      <a:pt x="4" y="3"/>
                    </a:cubicBezTo>
                    <a:cubicBezTo>
                      <a:pt x="3" y="4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2" name="Freeform 1313"/>
              <p:cNvSpPr>
                <a:spLocks/>
              </p:cNvSpPr>
              <p:nvPr/>
            </p:nvSpPr>
            <p:spPr bwMode="auto">
              <a:xfrm>
                <a:off x="787" y="317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3" name="Freeform 1314"/>
              <p:cNvSpPr>
                <a:spLocks/>
              </p:cNvSpPr>
              <p:nvPr/>
            </p:nvSpPr>
            <p:spPr bwMode="auto">
              <a:xfrm>
                <a:off x="784" y="3174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4" name="Freeform 1315"/>
              <p:cNvSpPr>
                <a:spLocks/>
              </p:cNvSpPr>
              <p:nvPr/>
            </p:nvSpPr>
            <p:spPr bwMode="auto">
              <a:xfrm>
                <a:off x="792" y="317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5" name="Freeform 1316"/>
              <p:cNvSpPr>
                <a:spLocks/>
              </p:cNvSpPr>
              <p:nvPr/>
            </p:nvSpPr>
            <p:spPr bwMode="auto">
              <a:xfrm>
                <a:off x="80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6" name="Freeform 1317"/>
              <p:cNvSpPr>
                <a:spLocks/>
              </p:cNvSpPr>
              <p:nvPr/>
            </p:nvSpPr>
            <p:spPr bwMode="auto">
              <a:xfrm>
                <a:off x="787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7" name="Freeform 1318"/>
              <p:cNvSpPr>
                <a:spLocks/>
              </p:cNvSpPr>
              <p:nvPr/>
            </p:nvSpPr>
            <p:spPr bwMode="auto">
              <a:xfrm>
                <a:off x="787" y="3188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8" name="Freeform 1319"/>
              <p:cNvSpPr>
                <a:spLocks/>
              </p:cNvSpPr>
              <p:nvPr/>
            </p:nvSpPr>
            <p:spPr bwMode="auto">
              <a:xfrm>
                <a:off x="754" y="3180"/>
                <a:ext cx="35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3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4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6" y="5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3" y="4"/>
                      <a:pt x="2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9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9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9" name="Freeform 1320"/>
              <p:cNvSpPr>
                <a:spLocks/>
              </p:cNvSpPr>
              <p:nvPr/>
            </p:nvSpPr>
            <p:spPr bwMode="auto">
              <a:xfrm>
                <a:off x="787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0" name="Freeform 1321"/>
              <p:cNvSpPr>
                <a:spLocks/>
              </p:cNvSpPr>
              <p:nvPr/>
            </p:nvSpPr>
            <p:spPr bwMode="auto">
              <a:xfrm>
                <a:off x="759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1" name="Rectangle 1322"/>
              <p:cNvSpPr>
                <a:spLocks noChangeArrowheads="1"/>
              </p:cNvSpPr>
              <p:nvPr/>
            </p:nvSpPr>
            <p:spPr bwMode="auto">
              <a:xfrm>
                <a:off x="789" y="319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2" name="Rectangle 1323"/>
              <p:cNvSpPr>
                <a:spLocks noChangeArrowheads="1"/>
              </p:cNvSpPr>
              <p:nvPr/>
            </p:nvSpPr>
            <p:spPr bwMode="auto">
              <a:xfrm>
                <a:off x="784" y="318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3" name="Freeform 1324"/>
              <p:cNvSpPr>
                <a:spLocks/>
              </p:cNvSpPr>
              <p:nvPr/>
            </p:nvSpPr>
            <p:spPr bwMode="auto">
              <a:xfrm>
                <a:off x="762" y="317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4" name="Freeform 1325"/>
              <p:cNvSpPr>
                <a:spLocks/>
              </p:cNvSpPr>
              <p:nvPr/>
            </p:nvSpPr>
            <p:spPr bwMode="auto">
              <a:xfrm>
                <a:off x="768" y="317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5" name="Freeform 1326"/>
              <p:cNvSpPr>
                <a:spLocks/>
              </p:cNvSpPr>
              <p:nvPr/>
            </p:nvSpPr>
            <p:spPr bwMode="auto">
              <a:xfrm>
                <a:off x="751" y="3147"/>
                <a:ext cx="60" cy="36"/>
              </a:xfrm>
              <a:custGeom>
                <a:avLst/>
                <a:gdLst>
                  <a:gd name="T0" fmla="*/ 17 w 22"/>
                  <a:gd name="T1" fmla="*/ 10 h 13"/>
                  <a:gd name="T2" fmla="*/ 18 w 22"/>
                  <a:gd name="T3" fmla="*/ 11 h 13"/>
                  <a:gd name="T4" fmla="*/ 20 w 22"/>
                  <a:gd name="T5" fmla="*/ 10 h 13"/>
                  <a:gd name="T6" fmla="*/ 19 w 22"/>
                  <a:gd name="T7" fmla="*/ 8 h 13"/>
                  <a:gd name="T8" fmla="*/ 17 w 22"/>
                  <a:gd name="T9" fmla="*/ 4 h 13"/>
                  <a:gd name="T10" fmla="*/ 15 w 22"/>
                  <a:gd name="T11" fmla="*/ 2 h 13"/>
                  <a:gd name="T12" fmla="*/ 12 w 22"/>
                  <a:gd name="T13" fmla="*/ 4 h 13"/>
                  <a:gd name="T14" fmla="*/ 11 w 22"/>
                  <a:gd name="T15" fmla="*/ 3 h 13"/>
                  <a:gd name="T16" fmla="*/ 10 w 22"/>
                  <a:gd name="T17" fmla="*/ 3 h 13"/>
                  <a:gd name="T18" fmla="*/ 9 w 22"/>
                  <a:gd name="T19" fmla="*/ 6 h 13"/>
                  <a:gd name="T20" fmla="*/ 8 w 22"/>
                  <a:gd name="T21" fmla="*/ 6 h 13"/>
                  <a:gd name="T22" fmla="*/ 7 w 22"/>
                  <a:gd name="T23" fmla="*/ 5 h 13"/>
                  <a:gd name="T24" fmla="*/ 6 w 22"/>
                  <a:gd name="T25" fmla="*/ 5 h 13"/>
                  <a:gd name="T26" fmla="*/ 4 w 22"/>
                  <a:gd name="T27" fmla="*/ 6 h 13"/>
                  <a:gd name="T28" fmla="*/ 3 w 22"/>
                  <a:gd name="T29" fmla="*/ 7 h 13"/>
                  <a:gd name="T30" fmla="*/ 4 w 22"/>
                  <a:gd name="T31" fmla="*/ 9 h 13"/>
                  <a:gd name="T32" fmla="*/ 2 w 22"/>
                  <a:gd name="T33" fmla="*/ 8 h 13"/>
                  <a:gd name="T34" fmla="*/ 2 w 22"/>
                  <a:gd name="T35" fmla="*/ 9 h 13"/>
                  <a:gd name="T36" fmla="*/ 2 w 22"/>
                  <a:gd name="T37" fmla="*/ 13 h 13"/>
                  <a:gd name="T38" fmla="*/ 2 w 22"/>
                  <a:gd name="T39" fmla="*/ 11 h 13"/>
                  <a:gd name="T40" fmla="*/ 1 w 22"/>
                  <a:gd name="T41" fmla="*/ 11 h 13"/>
                  <a:gd name="T42" fmla="*/ 5 w 22"/>
                  <a:gd name="T43" fmla="*/ 11 h 13"/>
                  <a:gd name="T44" fmla="*/ 6 w 22"/>
                  <a:gd name="T45" fmla="*/ 11 h 13"/>
                  <a:gd name="T46" fmla="*/ 5 w 22"/>
                  <a:gd name="T47" fmla="*/ 10 h 13"/>
                  <a:gd name="T48" fmla="*/ 6 w 22"/>
                  <a:gd name="T49" fmla="*/ 10 h 13"/>
                  <a:gd name="T50" fmla="*/ 6 w 22"/>
                  <a:gd name="T51" fmla="*/ 10 h 13"/>
                  <a:gd name="T52" fmla="*/ 6 w 22"/>
                  <a:gd name="T53" fmla="*/ 9 h 13"/>
                  <a:gd name="T54" fmla="*/ 7 w 22"/>
                  <a:gd name="T55" fmla="*/ 9 h 13"/>
                  <a:gd name="T56" fmla="*/ 7 w 22"/>
                  <a:gd name="T57" fmla="*/ 9 h 13"/>
                  <a:gd name="T58" fmla="*/ 7 w 22"/>
                  <a:gd name="T59" fmla="*/ 8 h 13"/>
                  <a:gd name="T60" fmla="*/ 8 w 22"/>
                  <a:gd name="T61" fmla="*/ 7 h 13"/>
                  <a:gd name="T62" fmla="*/ 9 w 22"/>
                  <a:gd name="T63" fmla="*/ 9 h 13"/>
                  <a:gd name="T64" fmla="*/ 9 w 22"/>
                  <a:gd name="T65" fmla="*/ 8 h 13"/>
                  <a:gd name="T66" fmla="*/ 10 w 22"/>
                  <a:gd name="T67" fmla="*/ 7 h 13"/>
                  <a:gd name="T68" fmla="*/ 11 w 22"/>
                  <a:gd name="T69" fmla="*/ 6 h 13"/>
                  <a:gd name="T70" fmla="*/ 13 w 22"/>
                  <a:gd name="T71" fmla="*/ 5 h 13"/>
                  <a:gd name="T72" fmla="*/ 14 w 22"/>
                  <a:gd name="T73" fmla="*/ 6 h 13"/>
                  <a:gd name="T74" fmla="*/ 16 w 22"/>
                  <a:gd name="T75" fmla="*/ 7 h 13"/>
                  <a:gd name="T76" fmla="*/ 16 w 22"/>
                  <a:gd name="T77" fmla="*/ 4 h 13"/>
                  <a:gd name="T78" fmla="*/ 15 w 22"/>
                  <a:gd name="T7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3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10" y="5"/>
                      <a:pt x="9" y="4"/>
                      <a:pt x="9" y="5"/>
                    </a:cubicBezTo>
                    <a:cubicBezTo>
                      <a:pt x="9" y="5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3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1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4" y="10"/>
                      <a:pt x="7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6" name="Freeform 1327"/>
              <p:cNvSpPr>
                <a:spLocks/>
              </p:cNvSpPr>
              <p:nvPr/>
            </p:nvSpPr>
            <p:spPr bwMode="auto">
              <a:xfrm>
                <a:off x="784" y="316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7" name="Freeform 1328"/>
              <p:cNvSpPr>
                <a:spLocks/>
              </p:cNvSpPr>
              <p:nvPr/>
            </p:nvSpPr>
            <p:spPr bwMode="auto">
              <a:xfrm>
                <a:off x="784" y="3164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8" name="Freeform 1329"/>
              <p:cNvSpPr>
                <a:spLocks/>
              </p:cNvSpPr>
              <p:nvPr/>
            </p:nvSpPr>
            <p:spPr bwMode="auto">
              <a:xfrm>
                <a:off x="792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9" name="Rectangle 1330"/>
              <p:cNvSpPr>
                <a:spLocks noChangeArrowheads="1"/>
              </p:cNvSpPr>
              <p:nvPr/>
            </p:nvSpPr>
            <p:spPr bwMode="auto">
              <a:xfrm>
                <a:off x="795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0" name="Freeform 1331"/>
              <p:cNvSpPr>
                <a:spLocks/>
              </p:cNvSpPr>
              <p:nvPr/>
            </p:nvSpPr>
            <p:spPr bwMode="auto">
              <a:xfrm>
                <a:off x="757" y="3174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1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3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2 w 17"/>
                  <a:gd name="T53" fmla="*/ 5 h 9"/>
                  <a:gd name="T54" fmla="*/ 12 w 17"/>
                  <a:gd name="T55" fmla="*/ 5 h 9"/>
                  <a:gd name="T56" fmla="*/ 12 w 17"/>
                  <a:gd name="T57" fmla="*/ 3 h 9"/>
                  <a:gd name="T58" fmla="*/ 11 w 17"/>
                  <a:gd name="T59" fmla="*/ 4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5 h 9"/>
                  <a:gd name="T70" fmla="*/ 6 w 17"/>
                  <a:gd name="T71" fmla="*/ 4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5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3"/>
                      <a:pt x="3" y="2"/>
                    </a:cubicBezTo>
                    <a:cubicBezTo>
                      <a:pt x="1" y="3"/>
                      <a:pt x="1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11" y="9"/>
                      <a:pt x="11" y="5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3" y="2"/>
                      <a:pt x="14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2" y="3"/>
                      <a:pt x="12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0" y="2"/>
                    </a:cubicBezTo>
                    <a:cubicBezTo>
                      <a:pt x="10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1" name="Freeform 1332"/>
              <p:cNvSpPr>
                <a:spLocks/>
              </p:cNvSpPr>
              <p:nvPr/>
            </p:nvSpPr>
            <p:spPr bwMode="auto">
              <a:xfrm>
                <a:off x="754" y="317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2" name="Freeform 1333"/>
              <p:cNvSpPr>
                <a:spLocks/>
              </p:cNvSpPr>
              <p:nvPr/>
            </p:nvSpPr>
            <p:spPr bwMode="auto">
              <a:xfrm>
                <a:off x="751" y="314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7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7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3" name="Rectangle 1334"/>
              <p:cNvSpPr>
                <a:spLocks noChangeArrowheads="1"/>
              </p:cNvSpPr>
              <p:nvPr/>
            </p:nvSpPr>
            <p:spPr bwMode="auto">
              <a:xfrm>
                <a:off x="768" y="315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4" name="Freeform 1335"/>
              <p:cNvSpPr>
                <a:spLocks/>
              </p:cNvSpPr>
              <p:nvPr/>
            </p:nvSpPr>
            <p:spPr bwMode="auto">
              <a:xfrm>
                <a:off x="759" y="307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5" name="Freeform 1336"/>
              <p:cNvSpPr>
                <a:spLocks/>
              </p:cNvSpPr>
              <p:nvPr/>
            </p:nvSpPr>
            <p:spPr bwMode="auto">
              <a:xfrm>
                <a:off x="751" y="3071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6" name="Freeform 1337"/>
              <p:cNvSpPr>
                <a:spLocks/>
              </p:cNvSpPr>
              <p:nvPr/>
            </p:nvSpPr>
            <p:spPr bwMode="auto">
              <a:xfrm>
                <a:off x="754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7" name="Freeform 1338"/>
              <p:cNvSpPr>
                <a:spLocks/>
              </p:cNvSpPr>
              <p:nvPr/>
            </p:nvSpPr>
            <p:spPr bwMode="auto">
              <a:xfrm>
                <a:off x="751" y="3079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8" name="Freeform 1339"/>
              <p:cNvSpPr>
                <a:spLocks/>
              </p:cNvSpPr>
              <p:nvPr/>
            </p:nvSpPr>
            <p:spPr bwMode="auto">
              <a:xfrm>
                <a:off x="751" y="30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9" name="Freeform 1340"/>
              <p:cNvSpPr>
                <a:spLocks/>
              </p:cNvSpPr>
              <p:nvPr/>
            </p:nvSpPr>
            <p:spPr bwMode="auto">
              <a:xfrm>
                <a:off x="749" y="3076"/>
                <a:ext cx="2" cy="9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0" name="Freeform 1341"/>
              <p:cNvSpPr>
                <a:spLocks/>
              </p:cNvSpPr>
              <p:nvPr/>
            </p:nvSpPr>
            <p:spPr bwMode="auto">
              <a:xfrm>
                <a:off x="751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1" name="Freeform 1342"/>
              <p:cNvSpPr>
                <a:spLocks/>
              </p:cNvSpPr>
              <p:nvPr/>
            </p:nvSpPr>
            <p:spPr bwMode="auto">
              <a:xfrm>
                <a:off x="751" y="3079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2" name="Freeform 1343"/>
              <p:cNvSpPr>
                <a:spLocks/>
              </p:cNvSpPr>
              <p:nvPr/>
            </p:nvSpPr>
            <p:spPr bwMode="auto">
              <a:xfrm>
                <a:off x="746" y="307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3" name="Freeform 1344"/>
              <p:cNvSpPr>
                <a:spLocks/>
              </p:cNvSpPr>
              <p:nvPr/>
            </p:nvSpPr>
            <p:spPr bwMode="auto">
              <a:xfrm>
                <a:off x="746" y="307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4" name="Freeform 1345"/>
              <p:cNvSpPr>
                <a:spLocks/>
              </p:cNvSpPr>
              <p:nvPr/>
            </p:nvSpPr>
            <p:spPr bwMode="auto">
              <a:xfrm>
                <a:off x="743" y="3074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0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0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5" name="Rectangle 1346"/>
              <p:cNvSpPr>
                <a:spLocks noChangeArrowheads="1"/>
              </p:cNvSpPr>
              <p:nvPr/>
            </p:nvSpPr>
            <p:spPr bwMode="auto">
              <a:xfrm>
                <a:off x="743" y="307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6" name="Freeform 1347"/>
              <p:cNvSpPr>
                <a:spLocks/>
              </p:cNvSpPr>
              <p:nvPr/>
            </p:nvSpPr>
            <p:spPr bwMode="auto">
              <a:xfrm>
                <a:off x="740" y="3076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1 w 4"/>
                  <a:gd name="T9" fmla="*/ 0 h 1"/>
                  <a:gd name="T10" fmla="*/ 3 w 4"/>
                  <a:gd name="T11" fmla="*/ 0 h 1"/>
                  <a:gd name="T12" fmla="*/ 2 w 4"/>
                  <a:gd name="T13" fmla="*/ 0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7" name="Freeform 1348"/>
              <p:cNvSpPr>
                <a:spLocks/>
              </p:cNvSpPr>
              <p:nvPr/>
            </p:nvSpPr>
            <p:spPr bwMode="auto">
              <a:xfrm>
                <a:off x="740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8" name="Freeform 1349"/>
              <p:cNvSpPr>
                <a:spLocks/>
              </p:cNvSpPr>
              <p:nvPr/>
            </p:nvSpPr>
            <p:spPr bwMode="auto">
              <a:xfrm>
                <a:off x="749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9" name="Freeform 1350"/>
              <p:cNvSpPr>
                <a:spLocks/>
              </p:cNvSpPr>
              <p:nvPr/>
            </p:nvSpPr>
            <p:spPr bwMode="auto">
              <a:xfrm>
                <a:off x="740" y="307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0" name="Freeform 1351"/>
              <p:cNvSpPr>
                <a:spLocks/>
              </p:cNvSpPr>
              <p:nvPr/>
            </p:nvSpPr>
            <p:spPr bwMode="auto">
              <a:xfrm>
                <a:off x="738" y="3055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5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5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5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1" name="Freeform 1352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2" name="Freeform 1353"/>
              <p:cNvSpPr>
                <a:spLocks/>
              </p:cNvSpPr>
              <p:nvPr/>
            </p:nvSpPr>
            <p:spPr bwMode="auto">
              <a:xfrm>
                <a:off x="757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3" name="Rectangle 1354"/>
              <p:cNvSpPr>
                <a:spLocks noChangeArrowheads="1"/>
              </p:cNvSpPr>
              <p:nvPr/>
            </p:nvSpPr>
            <p:spPr bwMode="auto">
              <a:xfrm>
                <a:off x="757" y="305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4" name="Freeform 1355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5" name="Freeform 1356"/>
              <p:cNvSpPr>
                <a:spLocks/>
              </p:cNvSpPr>
              <p:nvPr/>
            </p:nvSpPr>
            <p:spPr bwMode="auto">
              <a:xfrm>
                <a:off x="754" y="30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6" name="Rectangle 1357"/>
              <p:cNvSpPr>
                <a:spLocks noChangeArrowheads="1"/>
              </p:cNvSpPr>
              <p:nvPr/>
            </p:nvSpPr>
            <p:spPr bwMode="auto">
              <a:xfrm>
                <a:off x="754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7" name="Freeform 1358"/>
              <p:cNvSpPr>
                <a:spLocks/>
              </p:cNvSpPr>
              <p:nvPr/>
            </p:nvSpPr>
            <p:spPr bwMode="auto">
              <a:xfrm>
                <a:off x="757" y="3060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1 h 6"/>
                  <a:gd name="T22" fmla="*/ 0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8" name="Freeform 1359"/>
              <p:cNvSpPr>
                <a:spLocks/>
              </p:cNvSpPr>
              <p:nvPr/>
            </p:nvSpPr>
            <p:spPr bwMode="auto">
              <a:xfrm>
                <a:off x="759" y="306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9" name="Freeform 1360"/>
              <p:cNvSpPr>
                <a:spLocks/>
              </p:cNvSpPr>
              <p:nvPr/>
            </p:nvSpPr>
            <p:spPr bwMode="auto">
              <a:xfrm>
                <a:off x="757" y="3071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5"/>
                      <a:pt x="1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0" name="Freeform 1361"/>
              <p:cNvSpPr>
                <a:spLocks/>
              </p:cNvSpPr>
              <p:nvPr/>
            </p:nvSpPr>
            <p:spPr bwMode="auto">
              <a:xfrm>
                <a:off x="765" y="3074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1" name="Freeform 1362"/>
              <p:cNvSpPr>
                <a:spLocks/>
              </p:cNvSpPr>
              <p:nvPr/>
            </p:nvSpPr>
            <p:spPr bwMode="auto">
              <a:xfrm>
                <a:off x="773" y="30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2" name="Freeform 1363"/>
              <p:cNvSpPr>
                <a:spLocks/>
              </p:cNvSpPr>
              <p:nvPr/>
            </p:nvSpPr>
            <p:spPr bwMode="auto">
              <a:xfrm>
                <a:off x="759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3" name="Freeform 1364"/>
              <p:cNvSpPr>
                <a:spLocks/>
              </p:cNvSpPr>
              <p:nvPr/>
            </p:nvSpPr>
            <p:spPr bwMode="auto">
              <a:xfrm>
                <a:off x="759" y="3085"/>
                <a:ext cx="9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0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4" name="Freeform 1365"/>
              <p:cNvSpPr>
                <a:spLocks/>
              </p:cNvSpPr>
              <p:nvPr/>
            </p:nvSpPr>
            <p:spPr bwMode="auto">
              <a:xfrm>
                <a:off x="724" y="3076"/>
                <a:ext cx="35" cy="22"/>
              </a:xfrm>
              <a:custGeom>
                <a:avLst/>
                <a:gdLst>
                  <a:gd name="T0" fmla="*/ 11 w 13"/>
                  <a:gd name="T1" fmla="*/ 4 h 8"/>
                  <a:gd name="T2" fmla="*/ 10 w 13"/>
                  <a:gd name="T3" fmla="*/ 4 h 8"/>
                  <a:gd name="T4" fmla="*/ 10 w 13"/>
                  <a:gd name="T5" fmla="*/ 3 h 8"/>
                  <a:gd name="T6" fmla="*/ 10 w 13"/>
                  <a:gd name="T7" fmla="*/ 2 h 8"/>
                  <a:gd name="T8" fmla="*/ 10 w 13"/>
                  <a:gd name="T9" fmla="*/ 3 h 8"/>
                  <a:gd name="T10" fmla="*/ 9 w 13"/>
                  <a:gd name="T11" fmla="*/ 4 h 8"/>
                  <a:gd name="T12" fmla="*/ 9 w 13"/>
                  <a:gd name="T13" fmla="*/ 5 h 8"/>
                  <a:gd name="T14" fmla="*/ 8 w 13"/>
                  <a:gd name="T15" fmla="*/ 3 h 8"/>
                  <a:gd name="T16" fmla="*/ 8 w 13"/>
                  <a:gd name="T17" fmla="*/ 6 h 8"/>
                  <a:gd name="T18" fmla="*/ 7 w 13"/>
                  <a:gd name="T19" fmla="*/ 5 h 8"/>
                  <a:gd name="T20" fmla="*/ 7 w 13"/>
                  <a:gd name="T21" fmla="*/ 5 h 8"/>
                  <a:gd name="T22" fmla="*/ 7 w 13"/>
                  <a:gd name="T23" fmla="*/ 5 h 8"/>
                  <a:gd name="T24" fmla="*/ 7 w 13"/>
                  <a:gd name="T25" fmla="*/ 3 h 8"/>
                  <a:gd name="T26" fmla="*/ 6 w 13"/>
                  <a:gd name="T27" fmla="*/ 3 h 8"/>
                  <a:gd name="T28" fmla="*/ 7 w 13"/>
                  <a:gd name="T29" fmla="*/ 2 h 8"/>
                  <a:gd name="T30" fmla="*/ 5 w 13"/>
                  <a:gd name="T31" fmla="*/ 2 h 8"/>
                  <a:gd name="T32" fmla="*/ 6 w 13"/>
                  <a:gd name="T33" fmla="*/ 2 h 8"/>
                  <a:gd name="T34" fmla="*/ 4 w 13"/>
                  <a:gd name="T35" fmla="*/ 4 h 8"/>
                  <a:gd name="T36" fmla="*/ 3 w 13"/>
                  <a:gd name="T37" fmla="*/ 3 h 8"/>
                  <a:gd name="T38" fmla="*/ 5 w 13"/>
                  <a:gd name="T39" fmla="*/ 2 h 8"/>
                  <a:gd name="T40" fmla="*/ 4 w 13"/>
                  <a:gd name="T41" fmla="*/ 2 h 8"/>
                  <a:gd name="T42" fmla="*/ 6 w 13"/>
                  <a:gd name="T43" fmla="*/ 1 h 8"/>
                  <a:gd name="T44" fmla="*/ 3 w 13"/>
                  <a:gd name="T45" fmla="*/ 1 h 8"/>
                  <a:gd name="T46" fmla="*/ 3 w 13"/>
                  <a:gd name="T47" fmla="*/ 1 h 8"/>
                  <a:gd name="T48" fmla="*/ 0 w 13"/>
                  <a:gd name="T49" fmla="*/ 2 h 8"/>
                  <a:gd name="T50" fmla="*/ 3 w 13"/>
                  <a:gd name="T51" fmla="*/ 5 h 8"/>
                  <a:gd name="T52" fmla="*/ 5 w 13"/>
                  <a:gd name="T53" fmla="*/ 5 h 8"/>
                  <a:gd name="T54" fmla="*/ 3 w 13"/>
                  <a:gd name="T55" fmla="*/ 6 h 8"/>
                  <a:gd name="T56" fmla="*/ 5 w 13"/>
                  <a:gd name="T57" fmla="*/ 5 h 8"/>
                  <a:gd name="T58" fmla="*/ 4 w 13"/>
                  <a:gd name="T59" fmla="*/ 6 h 8"/>
                  <a:gd name="T60" fmla="*/ 5 w 13"/>
                  <a:gd name="T61" fmla="*/ 5 h 8"/>
                  <a:gd name="T62" fmla="*/ 4 w 13"/>
                  <a:gd name="T63" fmla="*/ 7 h 8"/>
                  <a:gd name="T64" fmla="*/ 11 w 13"/>
                  <a:gd name="T65" fmla="*/ 7 h 8"/>
                  <a:gd name="T66" fmla="*/ 10 w 13"/>
                  <a:gd name="T67" fmla="*/ 6 h 8"/>
                  <a:gd name="T68" fmla="*/ 12 w 13"/>
                  <a:gd name="T69" fmla="*/ 5 h 8"/>
                  <a:gd name="T70" fmla="*/ 12 w 13"/>
                  <a:gd name="T71" fmla="*/ 4 h 8"/>
                  <a:gd name="T72" fmla="*/ 13 w 13"/>
                  <a:gd name="T73" fmla="*/ 7 h 8"/>
                  <a:gd name="T74" fmla="*/ 13 w 13"/>
                  <a:gd name="T75" fmla="*/ 6 h 8"/>
                  <a:gd name="T76" fmla="*/ 13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10 w 13"/>
                  <a:gd name="T83" fmla="*/ 2 h 8"/>
                  <a:gd name="T84" fmla="*/ 11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1" y="4"/>
                    </a:moveTo>
                    <a:cubicBezTo>
                      <a:pt x="10" y="4"/>
                      <a:pt x="10" y="5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4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7" y="5"/>
                      <a:pt x="7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4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6" y="2"/>
                      <a:pt x="4" y="4"/>
                    </a:cubicBezTo>
                    <a:cubicBezTo>
                      <a:pt x="6" y="2"/>
                      <a:pt x="3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5" y="1"/>
                      <a:pt x="4" y="2"/>
                      <a:pt x="6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3" y="4"/>
                      <a:pt x="3" y="5"/>
                    </a:cubicBezTo>
                    <a:cubicBezTo>
                      <a:pt x="4" y="4"/>
                      <a:pt x="3" y="6"/>
                      <a:pt x="5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5" y="7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8"/>
                      <a:pt x="9" y="6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0" y="2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3" y="6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4"/>
                      <a:pt x="12" y="4"/>
                      <a:pt x="11" y="3"/>
                    </a:cubicBezTo>
                    <a:cubicBezTo>
                      <a:pt x="12" y="5"/>
                      <a:pt x="10" y="0"/>
                      <a:pt x="10" y="2"/>
                    </a:cubicBezTo>
                    <a:cubicBezTo>
                      <a:pt x="10" y="3"/>
                      <a:pt x="10" y="3"/>
                      <a:pt x="1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5" name="Freeform 1366"/>
              <p:cNvSpPr>
                <a:spLocks/>
              </p:cNvSpPr>
              <p:nvPr/>
            </p:nvSpPr>
            <p:spPr bwMode="auto">
              <a:xfrm>
                <a:off x="759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6" name="Freeform 1367"/>
              <p:cNvSpPr>
                <a:spLocks/>
              </p:cNvSpPr>
              <p:nvPr/>
            </p:nvSpPr>
            <p:spPr bwMode="auto">
              <a:xfrm>
                <a:off x="732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7" name="Rectangle 1368"/>
              <p:cNvSpPr>
                <a:spLocks noChangeArrowheads="1"/>
              </p:cNvSpPr>
              <p:nvPr/>
            </p:nvSpPr>
            <p:spPr bwMode="auto">
              <a:xfrm>
                <a:off x="759" y="309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8" name="Rectangle 1369"/>
              <p:cNvSpPr>
                <a:spLocks noChangeArrowheads="1"/>
              </p:cNvSpPr>
              <p:nvPr/>
            </p:nvSpPr>
            <p:spPr bwMode="auto">
              <a:xfrm>
                <a:off x="757" y="3085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9" name="Freeform 1370"/>
              <p:cNvSpPr>
                <a:spLocks/>
              </p:cNvSpPr>
              <p:nvPr/>
            </p:nvSpPr>
            <p:spPr bwMode="auto">
              <a:xfrm>
                <a:off x="735" y="307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0" name="Freeform 1371"/>
              <p:cNvSpPr>
                <a:spLocks/>
              </p:cNvSpPr>
              <p:nvPr/>
            </p:nvSpPr>
            <p:spPr bwMode="auto">
              <a:xfrm>
                <a:off x="740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1" name="Freeform 1372"/>
              <p:cNvSpPr>
                <a:spLocks/>
              </p:cNvSpPr>
              <p:nvPr/>
            </p:nvSpPr>
            <p:spPr bwMode="auto">
              <a:xfrm>
                <a:off x="724" y="3044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9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5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10 h 12"/>
                  <a:gd name="T50" fmla="*/ 6 w 22"/>
                  <a:gd name="T51" fmla="*/ 10 h 12"/>
                  <a:gd name="T52" fmla="*/ 6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3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5" y="3"/>
                      <a:pt x="14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0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3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3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6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3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2" name="Freeform 1373"/>
              <p:cNvSpPr>
                <a:spLocks/>
              </p:cNvSpPr>
              <p:nvPr/>
            </p:nvSpPr>
            <p:spPr bwMode="auto">
              <a:xfrm>
                <a:off x="757" y="3060"/>
                <a:ext cx="0" cy="6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3" name="Freeform 1374"/>
              <p:cNvSpPr>
                <a:spLocks/>
              </p:cNvSpPr>
              <p:nvPr/>
            </p:nvSpPr>
            <p:spPr bwMode="auto">
              <a:xfrm>
                <a:off x="757" y="306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4" name="Freeform 1375"/>
              <p:cNvSpPr>
                <a:spLocks/>
              </p:cNvSpPr>
              <p:nvPr/>
            </p:nvSpPr>
            <p:spPr bwMode="auto">
              <a:xfrm>
                <a:off x="76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5" name="Rectangle 1376"/>
              <p:cNvSpPr>
                <a:spLocks noChangeArrowheads="1"/>
              </p:cNvSpPr>
              <p:nvPr/>
            </p:nvSpPr>
            <p:spPr bwMode="auto">
              <a:xfrm>
                <a:off x="765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6" name="Freeform 1377"/>
              <p:cNvSpPr>
                <a:spLocks/>
              </p:cNvSpPr>
              <p:nvPr/>
            </p:nvSpPr>
            <p:spPr bwMode="auto">
              <a:xfrm>
                <a:off x="727" y="3071"/>
                <a:ext cx="49" cy="25"/>
              </a:xfrm>
              <a:custGeom>
                <a:avLst/>
                <a:gdLst>
                  <a:gd name="T0" fmla="*/ 5 w 18"/>
                  <a:gd name="T1" fmla="*/ 3 h 9"/>
                  <a:gd name="T2" fmla="*/ 3 w 18"/>
                  <a:gd name="T3" fmla="*/ 4 h 9"/>
                  <a:gd name="T4" fmla="*/ 4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9 w 18"/>
                  <a:gd name="T11" fmla="*/ 7 h 9"/>
                  <a:gd name="T12" fmla="*/ 12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4 w 18"/>
                  <a:gd name="T19" fmla="*/ 5 h 9"/>
                  <a:gd name="T20" fmla="*/ 14 w 18"/>
                  <a:gd name="T21" fmla="*/ 5 h 9"/>
                  <a:gd name="T22" fmla="*/ 14 w 18"/>
                  <a:gd name="T23" fmla="*/ 4 h 9"/>
                  <a:gd name="T24" fmla="*/ 15 w 18"/>
                  <a:gd name="T25" fmla="*/ 4 h 9"/>
                  <a:gd name="T26" fmla="*/ 15 w 18"/>
                  <a:gd name="T27" fmla="*/ 4 h 9"/>
                  <a:gd name="T28" fmla="*/ 15 w 18"/>
                  <a:gd name="T29" fmla="*/ 3 h 9"/>
                  <a:gd name="T30" fmla="*/ 16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5 w 18"/>
                  <a:gd name="T37" fmla="*/ 2 h 9"/>
                  <a:gd name="T38" fmla="*/ 15 w 18"/>
                  <a:gd name="T39" fmla="*/ 2 h 9"/>
                  <a:gd name="T40" fmla="*/ 15 w 18"/>
                  <a:gd name="T41" fmla="*/ 3 h 9"/>
                  <a:gd name="T42" fmla="*/ 14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2 h 9"/>
                  <a:gd name="T50" fmla="*/ 13 w 18"/>
                  <a:gd name="T51" fmla="*/ 2 h 9"/>
                  <a:gd name="T52" fmla="*/ 13 w 18"/>
                  <a:gd name="T53" fmla="*/ 4 h 9"/>
                  <a:gd name="T54" fmla="*/ 13 w 18"/>
                  <a:gd name="T55" fmla="*/ 5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2 w 18"/>
                  <a:gd name="T63" fmla="*/ 4 h 9"/>
                  <a:gd name="T64" fmla="*/ 9 w 18"/>
                  <a:gd name="T65" fmla="*/ 4 h 9"/>
                  <a:gd name="T66" fmla="*/ 9 w 18"/>
                  <a:gd name="T67" fmla="*/ 3 h 9"/>
                  <a:gd name="T68" fmla="*/ 9 w 18"/>
                  <a:gd name="T69" fmla="*/ 4 h 9"/>
                  <a:gd name="T70" fmla="*/ 7 w 18"/>
                  <a:gd name="T71" fmla="*/ 3 h 9"/>
                  <a:gd name="T72" fmla="*/ 7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5 h 9"/>
                  <a:gd name="T80" fmla="*/ 5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2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9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4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5"/>
                      <a:pt x="15" y="3"/>
                      <a:pt x="15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3"/>
                      <a:pt x="18" y="3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7" name="Freeform 1378"/>
              <p:cNvSpPr>
                <a:spLocks/>
              </p:cNvSpPr>
              <p:nvPr/>
            </p:nvSpPr>
            <p:spPr bwMode="auto">
              <a:xfrm>
                <a:off x="727" y="3074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8" name="Freeform 1379"/>
              <p:cNvSpPr>
                <a:spLocks/>
              </p:cNvSpPr>
              <p:nvPr/>
            </p:nvSpPr>
            <p:spPr bwMode="auto">
              <a:xfrm>
                <a:off x="724" y="3041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5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9" name="Rectangle 1380"/>
              <p:cNvSpPr>
                <a:spLocks noChangeArrowheads="1"/>
              </p:cNvSpPr>
              <p:nvPr/>
            </p:nvSpPr>
            <p:spPr bwMode="auto">
              <a:xfrm>
                <a:off x="740" y="304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0" name="Freeform 1381"/>
              <p:cNvSpPr>
                <a:spLocks/>
              </p:cNvSpPr>
              <p:nvPr/>
            </p:nvSpPr>
            <p:spPr bwMode="auto">
              <a:xfrm>
                <a:off x="915" y="30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1" name="Freeform 1382"/>
              <p:cNvSpPr>
                <a:spLocks/>
              </p:cNvSpPr>
              <p:nvPr/>
            </p:nvSpPr>
            <p:spPr bwMode="auto">
              <a:xfrm>
                <a:off x="906" y="3085"/>
                <a:ext cx="9" cy="1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2" name="Freeform 1383"/>
              <p:cNvSpPr>
                <a:spLocks/>
              </p:cNvSpPr>
              <p:nvPr/>
            </p:nvSpPr>
            <p:spPr bwMode="auto">
              <a:xfrm>
                <a:off x="909" y="309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3" name="Freeform 1384"/>
              <p:cNvSpPr>
                <a:spLocks/>
              </p:cNvSpPr>
              <p:nvPr/>
            </p:nvSpPr>
            <p:spPr bwMode="auto">
              <a:xfrm>
                <a:off x="909" y="309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4" name="Freeform 1385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5" name="Freeform 1386"/>
              <p:cNvSpPr>
                <a:spLocks/>
              </p:cNvSpPr>
              <p:nvPr/>
            </p:nvSpPr>
            <p:spPr bwMode="auto">
              <a:xfrm>
                <a:off x="904" y="3087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6" name="Freeform 1387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7" name="Freeform 1388"/>
              <p:cNvSpPr>
                <a:spLocks/>
              </p:cNvSpPr>
              <p:nvPr/>
            </p:nvSpPr>
            <p:spPr bwMode="auto">
              <a:xfrm>
                <a:off x="906" y="3093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8" name="Freeform 1389"/>
              <p:cNvSpPr>
                <a:spLocks/>
              </p:cNvSpPr>
              <p:nvPr/>
            </p:nvSpPr>
            <p:spPr bwMode="auto">
              <a:xfrm>
                <a:off x="901" y="308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0 w 1"/>
                  <a:gd name="T5" fmla="*/ 0 h 4"/>
                  <a:gd name="T6" fmla="*/ 0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9" name="Freeform 1390"/>
              <p:cNvSpPr>
                <a:spLocks/>
              </p:cNvSpPr>
              <p:nvPr/>
            </p:nvSpPr>
            <p:spPr bwMode="auto">
              <a:xfrm>
                <a:off x="901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0" name="Freeform 1391"/>
              <p:cNvSpPr>
                <a:spLocks/>
              </p:cNvSpPr>
              <p:nvPr/>
            </p:nvSpPr>
            <p:spPr bwMode="auto">
              <a:xfrm>
                <a:off x="898" y="3085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2 h 4"/>
                  <a:gd name="T6" fmla="*/ 1 w 1"/>
                  <a:gd name="T7" fmla="*/ 2 h 4"/>
                  <a:gd name="T8" fmla="*/ 0 w 1"/>
                  <a:gd name="T9" fmla="*/ 3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0" y="4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1" name="Rectangle 1392"/>
              <p:cNvSpPr>
                <a:spLocks noChangeArrowheads="1"/>
              </p:cNvSpPr>
              <p:nvPr/>
            </p:nvSpPr>
            <p:spPr bwMode="auto">
              <a:xfrm>
                <a:off x="898" y="3090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2" name="Freeform 1393"/>
              <p:cNvSpPr>
                <a:spLocks/>
              </p:cNvSpPr>
              <p:nvPr/>
            </p:nvSpPr>
            <p:spPr bwMode="auto">
              <a:xfrm>
                <a:off x="896" y="3087"/>
                <a:ext cx="13" cy="6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1 h 2"/>
                  <a:gd name="T4" fmla="*/ 1 w 5"/>
                  <a:gd name="T5" fmla="*/ 2 h 2"/>
                  <a:gd name="T6" fmla="*/ 2 w 5"/>
                  <a:gd name="T7" fmla="*/ 1 h 2"/>
                  <a:gd name="T8" fmla="*/ 1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0 h 2"/>
                  <a:gd name="T16" fmla="*/ 2 w 5"/>
                  <a:gd name="T17" fmla="*/ 1 h 2"/>
                  <a:gd name="T18" fmla="*/ 2 w 5"/>
                  <a:gd name="T19" fmla="*/ 0 h 2"/>
                  <a:gd name="T20" fmla="*/ 0 w 5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0"/>
                      <a:pt x="5" y="1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3" name="Freeform 1394"/>
              <p:cNvSpPr>
                <a:spLocks/>
              </p:cNvSpPr>
              <p:nvPr/>
            </p:nvSpPr>
            <p:spPr bwMode="auto">
              <a:xfrm>
                <a:off x="896" y="309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4" name="Freeform 1395"/>
              <p:cNvSpPr>
                <a:spLocks/>
              </p:cNvSpPr>
              <p:nvPr/>
            </p:nvSpPr>
            <p:spPr bwMode="auto">
              <a:xfrm>
                <a:off x="904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5" name="Freeform 1396"/>
              <p:cNvSpPr>
                <a:spLocks/>
              </p:cNvSpPr>
              <p:nvPr/>
            </p:nvSpPr>
            <p:spPr bwMode="auto">
              <a:xfrm>
                <a:off x="896" y="308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6" name="Freeform 1397"/>
              <p:cNvSpPr>
                <a:spLocks/>
              </p:cNvSpPr>
              <p:nvPr/>
            </p:nvSpPr>
            <p:spPr bwMode="auto">
              <a:xfrm>
                <a:off x="893" y="306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6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6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4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7" name="Rectangle 1398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8" name="Freeform 1399"/>
              <p:cNvSpPr>
                <a:spLocks/>
              </p:cNvSpPr>
              <p:nvPr/>
            </p:nvSpPr>
            <p:spPr bwMode="auto">
              <a:xfrm>
                <a:off x="912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9" name="Rectangle 1400"/>
              <p:cNvSpPr>
                <a:spLocks noChangeArrowheads="1"/>
              </p:cNvSpPr>
              <p:nvPr/>
            </p:nvSpPr>
            <p:spPr bwMode="auto">
              <a:xfrm>
                <a:off x="912" y="306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0" name="Freeform 1401"/>
              <p:cNvSpPr>
                <a:spLocks/>
              </p:cNvSpPr>
              <p:nvPr/>
            </p:nvSpPr>
            <p:spPr bwMode="auto">
              <a:xfrm>
                <a:off x="912" y="307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1" name="Freeform 1402"/>
              <p:cNvSpPr>
                <a:spLocks/>
              </p:cNvSpPr>
              <p:nvPr/>
            </p:nvSpPr>
            <p:spPr bwMode="auto">
              <a:xfrm>
                <a:off x="909" y="308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2" name="Rectangle 1403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3" name="Freeform 1404"/>
              <p:cNvSpPr>
                <a:spLocks/>
              </p:cNvSpPr>
              <p:nvPr/>
            </p:nvSpPr>
            <p:spPr bwMode="auto">
              <a:xfrm>
                <a:off x="912" y="3071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5 h 6"/>
                  <a:gd name="T48" fmla="*/ 4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4" y="5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5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4" name="Freeform 1405"/>
              <p:cNvSpPr>
                <a:spLocks/>
              </p:cNvSpPr>
              <p:nvPr/>
            </p:nvSpPr>
            <p:spPr bwMode="auto">
              <a:xfrm>
                <a:off x="915" y="308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5" name="Freeform 1406"/>
              <p:cNvSpPr>
                <a:spLocks/>
              </p:cNvSpPr>
              <p:nvPr/>
            </p:nvSpPr>
            <p:spPr bwMode="auto">
              <a:xfrm>
                <a:off x="912" y="3082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2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3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6" name="Freeform 1407"/>
              <p:cNvSpPr>
                <a:spLocks/>
              </p:cNvSpPr>
              <p:nvPr/>
            </p:nvSpPr>
            <p:spPr bwMode="auto">
              <a:xfrm>
                <a:off x="920" y="30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7" name="Freeform 1408"/>
              <p:cNvSpPr>
                <a:spLocks/>
              </p:cNvSpPr>
              <p:nvPr/>
            </p:nvSpPr>
            <p:spPr bwMode="auto">
              <a:xfrm>
                <a:off x="928" y="309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8" name="Freeform 1409"/>
              <p:cNvSpPr>
                <a:spLocks/>
              </p:cNvSpPr>
              <p:nvPr/>
            </p:nvSpPr>
            <p:spPr bwMode="auto">
              <a:xfrm>
                <a:off x="915" y="309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9" name="Freeform 1410"/>
              <p:cNvSpPr>
                <a:spLocks/>
              </p:cNvSpPr>
              <p:nvPr/>
            </p:nvSpPr>
            <p:spPr bwMode="auto">
              <a:xfrm>
                <a:off x="915" y="3096"/>
                <a:ext cx="8" cy="13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3" name="Group 1612"/>
            <p:cNvGrpSpPr>
              <a:grpSpLocks/>
            </p:cNvGrpSpPr>
            <p:nvPr/>
          </p:nvGrpSpPr>
          <p:grpSpPr bwMode="auto">
            <a:xfrm>
              <a:off x="482" y="2794"/>
              <a:ext cx="569" cy="416"/>
              <a:chOff x="482" y="2794"/>
              <a:chExt cx="569" cy="416"/>
            </a:xfrm>
          </p:grpSpPr>
          <p:sp>
            <p:nvSpPr>
              <p:cNvPr id="110" name="Freeform 1412"/>
              <p:cNvSpPr>
                <a:spLocks/>
              </p:cNvSpPr>
              <p:nvPr/>
            </p:nvSpPr>
            <p:spPr bwMode="auto">
              <a:xfrm>
                <a:off x="882" y="3090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9 w 13"/>
                  <a:gd name="T3" fmla="*/ 4 h 7"/>
                  <a:gd name="T4" fmla="*/ 9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7 w 13"/>
                  <a:gd name="T15" fmla="*/ 2 h 7"/>
                  <a:gd name="T16" fmla="*/ 7 w 13"/>
                  <a:gd name="T17" fmla="*/ 6 h 7"/>
                  <a:gd name="T18" fmla="*/ 6 w 13"/>
                  <a:gd name="T19" fmla="*/ 4 h 7"/>
                  <a:gd name="T20" fmla="*/ 6 w 13"/>
                  <a:gd name="T21" fmla="*/ 4 h 7"/>
                  <a:gd name="T22" fmla="*/ 6 w 13"/>
                  <a:gd name="T23" fmla="*/ 4 h 7"/>
                  <a:gd name="T24" fmla="*/ 6 w 13"/>
                  <a:gd name="T25" fmla="*/ 2 h 7"/>
                  <a:gd name="T26" fmla="*/ 6 w 13"/>
                  <a:gd name="T27" fmla="*/ 2 h 7"/>
                  <a:gd name="T28" fmla="*/ 6 w 13"/>
                  <a:gd name="T29" fmla="*/ 2 h 7"/>
                  <a:gd name="T30" fmla="*/ 4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2 w 13"/>
                  <a:gd name="T37" fmla="*/ 2 h 7"/>
                  <a:gd name="T38" fmla="*/ 4 w 13"/>
                  <a:gd name="T39" fmla="*/ 1 h 7"/>
                  <a:gd name="T40" fmla="*/ 3 w 13"/>
                  <a:gd name="T41" fmla="*/ 2 h 7"/>
                  <a:gd name="T42" fmla="*/ 5 w 13"/>
                  <a:gd name="T43" fmla="*/ 0 h 7"/>
                  <a:gd name="T44" fmla="*/ 2 w 13"/>
                  <a:gd name="T45" fmla="*/ 1 h 7"/>
                  <a:gd name="T46" fmla="*/ 2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2 w 13"/>
                  <a:gd name="T55" fmla="*/ 6 h 7"/>
                  <a:gd name="T56" fmla="*/ 4 w 13"/>
                  <a:gd name="T57" fmla="*/ 4 h 7"/>
                  <a:gd name="T58" fmla="*/ 3 w 13"/>
                  <a:gd name="T59" fmla="*/ 6 h 7"/>
                  <a:gd name="T60" fmla="*/ 4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9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2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3"/>
                      <a:pt x="8" y="3"/>
                      <a:pt x="7" y="2"/>
                    </a:cubicBezTo>
                    <a:cubicBezTo>
                      <a:pt x="7" y="3"/>
                      <a:pt x="7" y="4"/>
                      <a:pt x="7" y="6"/>
                    </a:cubicBezTo>
                    <a:cubicBezTo>
                      <a:pt x="6" y="4"/>
                      <a:pt x="6" y="6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6" y="5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5" y="1"/>
                      <a:pt x="3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2"/>
                      <a:pt x="2" y="3"/>
                      <a:pt x="2" y="5"/>
                    </a:cubicBezTo>
                    <a:cubicBezTo>
                      <a:pt x="3" y="3"/>
                      <a:pt x="2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9" y="2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9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" name="Freeform 1413"/>
              <p:cNvSpPr>
                <a:spLocks/>
              </p:cNvSpPr>
              <p:nvPr/>
            </p:nvSpPr>
            <p:spPr bwMode="auto">
              <a:xfrm>
                <a:off x="915" y="31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" name="Freeform 1414"/>
              <p:cNvSpPr>
                <a:spLocks/>
              </p:cNvSpPr>
              <p:nvPr/>
            </p:nvSpPr>
            <p:spPr bwMode="auto">
              <a:xfrm>
                <a:off x="887" y="30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" name="Rectangle 1415"/>
              <p:cNvSpPr>
                <a:spLocks noChangeArrowheads="1"/>
              </p:cNvSpPr>
              <p:nvPr/>
            </p:nvSpPr>
            <p:spPr bwMode="auto">
              <a:xfrm>
                <a:off x="917" y="31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" name="Freeform 1416"/>
              <p:cNvSpPr>
                <a:spLocks/>
              </p:cNvSpPr>
              <p:nvPr/>
            </p:nvSpPr>
            <p:spPr bwMode="auto">
              <a:xfrm>
                <a:off x="912" y="309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" name="Freeform 1417"/>
              <p:cNvSpPr>
                <a:spLocks/>
              </p:cNvSpPr>
              <p:nvPr/>
            </p:nvSpPr>
            <p:spPr bwMode="auto">
              <a:xfrm>
                <a:off x="890" y="30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" name="Freeform 1418"/>
              <p:cNvSpPr>
                <a:spLocks/>
              </p:cNvSpPr>
              <p:nvPr/>
            </p:nvSpPr>
            <p:spPr bwMode="auto">
              <a:xfrm>
                <a:off x="896" y="307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" name="Freeform 1419"/>
              <p:cNvSpPr>
                <a:spLocks/>
              </p:cNvSpPr>
              <p:nvPr/>
            </p:nvSpPr>
            <p:spPr bwMode="auto">
              <a:xfrm>
                <a:off x="879" y="3057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6 h 12"/>
                  <a:gd name="T22" fmla="*/ 7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8 h 12"/>
                  <a:gd name="T60" fmla="*/ 8 w 22"/>
                  <a:gd name="T61" fmla="*/ 6 h 12"/>
                  <a:gd name="T62" fmla="*/ 9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10" y="5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9" y="8"/>
                    </a:cubicBezTo>
                    <a:cubicBezTo>
                      <a:pt x="9" y="9"/>
                      <a:pt x="9" y="6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1" y="8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5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" name="Freeform 1420"/>
              <p:cNvSpPr>
                <a:spLocks/>
              </p:cNvSpPr>
              <p:nvPr/>
            </p:nvSpPr>
            <p:spPr bwMode="auto">
              <a:xfrm>
                <a:off x="912" y="307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" name="Freeform 1421"/>
              <p:cNvSpPr>
                <a:spLocks/>
              </p:cNvSpPr>
              <p:nvPr/>
            </p:nvSpPr>
            <p:spPr bwMode="auto">
              <a:xfrm>
                <a:off x="912" y="307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" name="Freeform 1422"/>
              <p:cNvSpPr>
                <a:spLocks/>
              </p:cNvSpPr>
              <p:nvPr/>
            </p:nvSpPr>
            <p:spPr bwMode="auto">
              <a:xfrm>
                <a:off x="920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" name="Rectangle 1423"/>
              <p:cNvSpPr>
                <a:spLocks noChangeArrowheads="1"/>
              </p:cNvSpPr>
              <p:nvPr/>
            </p:nvSpPr>
            <p:spPr bwMode="auto">
              <a:xfrm>
                <a:off x="923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" name="Freeform 1424"/>
              <p:cNvSpPr>
                <a:spLocks/>
              </p:cNvSpPr>
              <p:nvPr/>
            </p:nvSpPr>
            <p:spPr bwMode="auto">
              <a:xfrm>
                <a:off x="885" y="3085"/>
                <a:ext cx="46" cy="24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3 h 9"/>
                  <a:gd name="T4" fmla="*/ 3 w 17"/>
                  <a:gd name="T5" fmla="*/ 2 h 9"/>
                  <a:gd name="T6" fmla="*/ 0 w 17"/>
                  <a:gd name="T7" fmla="*/ 2 h 9"/>
                  <a:gd name="T8" fmla="*/ 9 w 17"/>
                  <a:gd name="T9" fmla="*/ 5 h 9"/>
                  <a:gd name="T10" fmla="*/ 8 w 17"/>
                  <a:gd name="T11" fmla="*/ 6 h 9"/>
                  <a:gd name="T12" fmla="*/ 11 w 17"/>
                  <a:gd name="T13" fmla="*/ 4 h 9"/>
                  <a:gd name="T14" fmla="*/ 11 w 17"/>
                  <a:gd name="T15" fmla="*/ 6 h 9"/>
                  <a:gd name="T16" fmla="*/ 13 w 17"/>
                  <a:gd name="T17" fmla="*/ 5 h 9"/>
                  <a:gd name="T18" fmla="*/ 13 w 17"/>
                  <a:gd name="T19" fmla="*/ 4 h 9"/>
                  <a:gd name="T20" fmla="*/ 13 w 17"/>
                  <a:gd name="T21" fmla="*/ 4 h 9"/>
                  <a:gd name="T22" fmla="*/ 13 w 17"/>
                  <a:gd name="T23" fmla="*/ 4 h 9"/>
                  <a:gd name="T24" fmla="*/ 14 w 17"/>
                  <a:gd name="T25" fmla="*/ 3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3 h 9"/>
                  <a:gd name="T32" fmla="*/ 15 w 17"/>
                  <a:gd name="T33" fmla="*/ 0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1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1 h 9"/>
                  <a:gd name="T50" fmla="*/ 12 w 17"/>
                  <a:gd name="T51" fmla="*/ 2 h 9"/>
                  <a:gd name="T52" fmla="*/ 12 w 17"/>
                  <a:gd name="T53" fmla="*/ 4 h 9"/>
                  <a:gd name="T54" fmla="*/ 12 w 17"/>
                  <a:gd name="T55" fmla="*/ 4 h 9"/>
                  <a:gd name="T56" fmla="*/ 12 w 17"/>
                  <a:gd name="T57" fmla="*/ 2 h 9"/>
                  <a:gd name="T58" fmla="*/ 11 w 17"/>
                  <a:gd name="T59" fmla="*/ 3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1" y="3"/>
                      <a:pt x="1" y="1"/>
                      <a:pt x="0" y="2"/>
                    </a:cubicBezTo>
                    <a:cubicBezTo>
                      <a:pt x="2" y="4"/>
                      <a:pt x="5" y="8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9"/>
                      <a:pt x="1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2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7" y="3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4"/>
                      <a:pt x="13" y="1"/>
                      <a:pt x="14" y="3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1" y="0"/>
                      <a:pt x="13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2"/>
                      <a:pt x="10" y="2"/>
                    </a:cubicBezTo>
                    <a:cubicBezTo>
                      <a:pt x="10" y="3"/>
                      <a:pt x="11" y="2"/>
                      <a:pt x="11" y="4"/>
                    </a:cubicBezTo>
                    <a:cubicBezTo>
                      <a:pt x="10" y="2"/>
                      <a:pt x="9" y="3"/>
                      <a:pt x="8" y="4"/>
                    </a:cubicBezTo>
                    <a:cubicBezTo>
                      <a:pt x="8" y="4"/>
                      <a:pt x="8" y="2"/>
                      <a:pt x="8" y="3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5"/>
                      <a:pt x="2" y="4"/>
                    </a:cubicBezTo>
                    <a:cubicBezTo>
                      <a:pt x="3" y="3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" name="Freeform 1425"/>
              <p:cNvSpPr>
                <a:spLocks/>
              </p:cNvSpPr>
              <p:nvPr/>
            </p:nvSpPr>
            <p:spPr bwMode="auto">
              <a:xfrm>
                <a:off x="882" y="3085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" name="Freeform 1426"/>
              <p:cNvSpPr>
                <a:spLocks/>
              </p:cNvSpPr>
              <p:nvPr/>
            </p:nvSpPr>
            <p:spPr bwMode="auto">
              <a:xfrm>
                <a:off x="879" y="305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6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" name="Freeform 1427"/>
              <p:cNvSpPr>
                <a:spLocks/>
              </p:cNvSpPr>
              <p:nvPr/>
            </p:nvSpPr>
            <p:spPr bwMode="auto">
              <a:xfrm>
                <a:off x="896" y="306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" name="Freeform 1428"/>
              <p:cNvSpPr>
                <a:spLocks/>
              </p:cNvSpPr>
              <p:nvPr/>
            </p:nvSpPr>
            <p:spPr bwMode="auto">
              <a:xfrm>
                <a:off x="517" y="28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" name="Freeform 1429"/>
              <p:cNvSpPr>
                <a:spLocks/>
              </p:cNvSpPr>
              <p:nvPr/>
            </p:nvSpPr>
            <p:spPr bwMode="auto">
              <a:xfrm>
                <a:off x="512" y="2823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2 w 2"/>
                  <a:gd name="T7" fmla="*/ 1 h 4"/>
                  <a:gd name="T8" fmla="*/ 1 w 2"/>
                  <a:gd name="T9" fmla="*/ 3 h 4"/>
                  <a:gd name="T10" fmla="*/ 1 w 2"/>
                  <a:gd name="T11" fmla="*/ 0 h 4"/>
                  <a:gd name="T12" fmla="*/ 0 w 2"/>
                  <a:gd name="T13" fmla="*/ 1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2"/>
                      <a:pt x="2" y="4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" name="Freeform 1430"/>
              <p:cNvSpPr>
                <a:spLocks/>
              </p:cNvSpPr>
              <p:nvPr/>
            </p:nvSpPr>
            <p:spPr bwMode="auto">
              <a:xfrm>
                <a:off x="512" y="2826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" name="Freeform 1431"/>
              <p:cNvSpPr>
                <a:spLocks/>
              </p:cNvSpPr>
              <p:nvPr/>
            </p:nvSpPr>
            <p:spPr bwMode="auto">
              <a:xfrm>
                <a:off x="512" y="2829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" name="Freeform 1432"/>
              <p:cNvSpPr>
                <a:spLocks/>
              </p:cNvSpPr>
              <p:nvPr/>
            </p:nvSpPr>
            <p:spPr bwMode="auto">
              <a:xfrm>
                <a:off x="509" y="2834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" name="Freeform 1433"/>
              <p:cNvSpPr>
                <a:spLocks/>
              </p:cNvSpPr>
              <p:nvPr/>
            </p:nvSpPr>
            <p:spPr bwMode="auto">
              <a:xfrm>
                <a:off x="509" y="2826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" name="Freeform 1434"/>
              <p:cNvSpPr>
                <a:spLocks/>
              </p:cNvSpPr>
              <p:nvPr/>
            </p:nvSpPr>
            <p:spPr bwMode="auto">
              <a:xfrm>
                <a:off x="509" y="283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" name="Rectangle 1435"/>
              <p:cNvSpPr>
                <a:spLocks noChangeArrowheads="1"/>
              </p:cNvSpPr>
              <p:nvPr/>
            </p:nvSpPr>
            <p:spPr bwMode="auto">
              <a:xfrm>
                <a:off x="512" y="2832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" name="Freeform 1436"/>
              <p:cNvSpPr>
                <a:spLocks/>
              </p:cNvSpPr>
              <p:nvPr/>
            </p:nvSpPr>
            <p:spPr bwMode="auto">
              <a:xfrm>
                <a:off x="506" y="2823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" name="Freeform 1437"/>
              <p:cNvSpPr>
                <a:spLocks/>
              </p:cNvSpPr>
              <p:nvPr/>
            </p:nvSpPr>
            <p:spPr bwMode="auto">
              <a:xfrm>
                <a:off x="504" y="2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" name="Freeform 1438"/>
              <p:cNvSpPr>
                <a:spLocks/>
              </p:cNvSpPr>
              <p:nvPr/>
            </p:nvSpPr>
            <p:spPr bwMode="auto">
              <a:xfrm>
                <a:off x="501" y="2823"/>
                <a:ext cx="3" cy="9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" name="Rectangle 1439"/>
              <p:cNvSpPr>
                <a:spLocks noChangeArrowheads="1"/>
              </p:cNvSpPr>
              <p:nvPr/>
            </p:nvSpPr>
            <p:spPr bwMode="auto">
              <a:xfrm>
                <a:off x="504" y="282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" name="Freeform 1440"/>
              <p:cNvSpPr>
                <a:spLocks/>
              </p:cNvSpPr>
              <p:nvPr/>
            </p:nvSpPr>
            <p:spPr bwMode="auto">
              <a:xfrm>
                <a:off x="498" y="2826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0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" name="Freeform 1441"/>
              <p:cNvSpPr>
                <a:spLocks/>
              </p:cNvSpPr>
              <p:nvPr/>
            </p:nvSpPr>
            <p:spPr bwMode="auto">
              <a:xfrm>
                <a:off x="498" y="282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" name="Freeform 1442"/>
              <p:cNvSpPr>
                <a:spLocks/>
              </p:cNvSpPr>
              <p:nvPr/>
            </p:nvSpPr>
            <p:spPr bwMode="auto">
              <a:xfrm>
                <a:off x="506" y="282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" name="Freeform 1443"/>
              <p:cNvSpPr>
                <a:spLocks/>
              </p:cNvSpPr>
              <p:nvPr/>
            </p:nvSpPr>
            <p:spPr bwMode="auto">
              <a:xfrm>
                <a:off x="501" y="2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" name="Freeform 1444"/>
              <p:cNvSpPr>
                <a:spLocks/>
              </p:cNvSpPr>
              <p:nvPr/>
            </p:nvSpPr>
            <p:spPr bwMode="auto">
              <a:xfrm>
                <a:off x="498" y="2807"/>
                <a:ext cx="25" cy="19"/>
              </a:xfrm>
              <a:custGeom>
                <a:avLst/>
                <a:gdLst>
                  <a:gd name="T0" fmla="*/ 7 w 9"/>
                  <a:gd name="T1" fmla="*/ 4 h 7"/>
                  <a:gd name="T2" fmla="*/ 7 w 9"/>
                  <a:gd name="T3" fmla="*/ 3 h 7"/>
                  <a:gd name="T4" fmla="*/ 8 w 9"/>
                  <a:gd name="T5" fmla="*/ 2 h 7"/>
                  <a:gd name="T6" fmla="*/ 9 w 9"/>
                  <a:gd name="T7" fmla="*/ 0 h 7"/>
                  <a:gd name="T8" fmla="*/ 8 w 9"/>
                  <a:gd name="T9" fmla="*/ 1 h 7"/>
                  <a:gd name="T10" fmla="*/ 8 w 9"/>
                  <a:gd name="T11" fmla="*/ 0 h 7"/>
                  <a:gd name="T12" fmla="*/ 6 w 9"/>
                  <a:gd name="T13" fmla="*/ 0 h 7"/>
                  <a:gd name="T14" fmla="*/ 5 w 9"/>
                  <a:gd name="T15" fmla="*/ 1 h 7"/>
                  <a:gd name="T16" fmla="*/ 1 w 9"/>
                  <a:gd name="T17" fmla="*/ 4 h 7"/>
                  <a:gd name="T18" fmla="*/ 3 w 9"/>
                  <a:gd name="T19" fmla="*/ 5 h 7"/>
                  <a:gd name="T20" fmla="*/ 2 w 9"/>
                  <a:gd name="T21" fmla="*/ 5 h 7"/>
                  <a:gd name="T22" fmla="*/ 2 w 9"/>
                  <a:gd name="T23" fmla="*/ 5 h 7"/>
                  <a:gd name="T24" fmla="*/ 1 w 9"/>
                  <a:gd name="T25" fmla="*/ 6 h 7"/>
                  <a:gd name="T26" fmla="*/ 3 w 9"/>
                  <a:gd name="T27" fmla="*/ 6 h 7"/>
                  <a:gd name="T28" fmla="*/ 0 w 9"/>
                  <a:gd name="T29" fmla="*/ 6 h 7"/>
                  <a:gd name="T30" fmla="*/ 2 w 9"/>
                  <a:gd name="T31" fmla="*/ 7 h 7"/>
                  <a:gd name="T32" fmla="*/ 4 w 9"/>
                  <a:gd name="T33" fmla="*/ 7 h 7"/>
                  <a:gd name="T34" fmla="*/ 5 w 9"/>
                  <a:gd name="T35" fmla="*/ 7 h 7"/>
                  <a:gd name="T36" fmla="*/ 3 w 9"/>
                  <a:gd name="T37" fmla="*/ 4 h 7"/>
                  <a:gd name="T38" fmla="*/ 4 w 9"/>
                  <a:gd name="T39" fmla="*/ 5 h 7"/>
                  <a:gd name="T40" fmla="*/ 5 w 9"/>
                  <a:gd name="T41" fmla="*/ 5 h 7"/>
                  <a:gd name="T42" fmla="*/ 4 w 9"/>
                  <a:gd name="T43" fmla="*/ 3 h 7"/>
                  <a:gd name="T44" fmla="*/ 5 w 9"/>
                  <a:gd name="T45" fmla="*/ 3 h 7"/>
                  <a:gd name="T46" fmla="*/ 5 w 9"/>
                  <a:gd name="T47" fmla="*/ 3 h 7"/>
                  <a:gd name="T48" fmla="*/ 6 w 9"/>
                  <a:gd name="T49" fmla="*/ 3 h 7"/>
                  <a:gd name="T50" fmla="*/ 5 w 9"/>
                  <a:gd name="T51" fmla="*/ 1 h 7"/>
                  <a:gd name="T52" fmla="*/ 6 w 9"/>
                  <a:gd name="T53" fmla="*/ 4 h 7"/>
                  <a:gd name="T54" fmla="*/ 6 w 9"/>
                  <a:gd name="T55" fmla="*/ 3 h 7"/>
                  <a:gd name="T56" fmla="*/ 6 w 9"/>
                  <a:gd name="T57" fmla="*/ 2 h 7"/>
                  <a:gd name="T58" fmla="*/ 6 w 9"/>
                  <a:gd name="T59" fmla="*/ 4 h 7"/>
                  <a:gd name="T60" fmla="*/ 6 w 9"/>
                  <a:gd name="T61" fmla="*/ 3 h 7"/>
                  <a:gd name="T62" fmla="*/ 6 w 9"/>
                  <a:gd name="T63" fmla="*/ 1 h 7"/>
                  <a:gd name="T64" fmla="*/ 7 w 9"/>
                  <a:gd name="T65" fmla="*/ 2 h 7"/>
                  <a:gd name="T66" fmla="*/ 6 w 9"/>
                  <a:gd name="T67" fmla="*/ 4 h 7"/>
                  <a:gd name="T68" fmla="*/ 6 w 9"/>
                  <a:gd name="T69" fmla="*/ 5 h 7"/>
                  <a:gd name="T70" fmla="*/ 7 w 9"/>
                  <a:gd name="T71" fmla="*/ 3 h 7"/>
                  <a:gd name="T72" fmla="*/ 7 w 9"/>
                  <a:gd name="T7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7">
                    <a:moveTo>
                      <a:pt x="7" y="4"/>
                    </a:moveTo>
                    <a:cubicBezTo>
                      <a:pt x="7" y="4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7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4"/>
                      <a:pt x="6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4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" name="Rectangle 1445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" name="Freeform 1446"/>
              <p:cNvSpPr>
                <a:spLocks/>
              </p:cNvSpPr>
              <p:nvPr/>
            </p:nvSpPr>
            <p:spPr bwMode="auto">
              <a:xfrm>
                <a:off x="517" y="281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" name="Rectangle 1447"/>
              <p:cNvSpPr>
                <a:spLocks noChangeArrowheads="1"/>
              </p:cNvSpPr>
              <p:nvPr/>
            </p:nvSpPr>
            <p:spPr bwMode="auto">
              <a:xfrm>
                <a:off x="514" y="280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" name="Freeform 1448"/>
              <p:cNvSpPr>
                <a:spLocks/>
              </p:cNvSpPr>
              <p:nvPr/>
            </p:nvSpPr>
            <p:spPr bwMode="auto">
              <a:xfrm>
                <a:off x="514" y="28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" name="Freeform 1449"/>
              <p:cNvSpPr>
                <a:spLocks/>
              </p:cNvSpPr>
              <p:nvPr/>
            </p:nvSpPr>
            <p:spPr bwMode="auto">
              <a:xfrm>
                <a:off x="514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" name="Rectangle 1450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" name="Freeform 1451"/>
              <p:cNvSpPr>
                <a:spLocks/>
              </p:cNvSpPr>
              <p:nvPr/>
            </p:nvSpPr>
            <p:spPr bwMode="auto">
              <a:xfrm>
                <a:off x="514" y="2810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4"/>
                      <a:pt x="5" y="3"/>
                      <a:pt x="3" y="4"/>
                    </a:cubicBezTo>
                    <a:cubicBezTo>
                      <a:pt x="3" y="4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" name="Freeform 1452"/>
              <p:cNvSpPr>
                <a:spLocks/>
              </p:cNvSpPr>
              <p:nvPr/>
            </p:nvSpPr>
            <p:spPr bwMode="auto">
              <a:xfrm>
                <a:off x="520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" name="Freeform 1453"/>
              <p:cNvSpPr>
                <a:spLocks/>
              </p:cNvSpPr>
              <p:nvPr/>
            </p:nvSpPr>
            <p:spPr bwMode="auto">
              <a:xfrm>
                <a:off x="514" y="2821"/>
                <a:ext cx="20" cy="22"/>
              </a:xfrm>
              <a:custGeom>
                <a:avLst/>
                <a:gdLst>
                  <a:gd name="T0" fmla="*/ 4 w 7"/>
                  <a:gd name="T1" fmla="*/ 3 h 8"/>
                  <a:gd name="T2" fmla="*/ 2 w 7"/>
                  <a:gd name="T3" fmla="*/ 2 h 8"/>
                  <a:gd name="T4" fmla="*/ 5 w 7"/>
                  <a:gd name="T5" fmla="*/ 4 h 8"/>
                  <a:gd name="T6" fmla="*/ 5 w 7"/>
                  <a:gd name="T7" fmla="*/ 4 h 8"/>
                  <a:gd name="T8" fmla="*/ 3 w 7"/>
                  <a:gd name="T9" fmla="*/ 3 h 8"/>
                  <a:gd name="T10" fmla="*/ 3 w 7"/>
                  <a:gd name="T11" fmla="*/ 3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5 w 7"/>
                  <a:gd name="T23" fmla="*/ 7 h 8"/>
                  <a:gd name="T24" fmla="*/ 3 w 7"/>
                  <a:gd name="T25" fmla="*/ 6 h 8"/>
                  <a:gd name="T26" fmla="*/ 4 w 7"/>
                  <a:gd name="T27" fmla="*/ 6 h 8"/>
                  <a:gd name="T28" fmla="*/ 5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5 w 7"/>
                  <a:gd name="T39" fmla="*/ 2 h 8"/>
                  <a:gd name="T40" fmla="*/ 3 w 7"/>
                  <a:gd name="T41" fmla="*/ 1 h 8"/>
                  <a:gd name="T42" fmla="*/ 2 w 7"/>
                  <a:gd name="T43" fmla="*/ 1 h 8"/>
                  <a:gd name="T44" fmla="*/ 1 w 7"/>
                  <a:gd name="T45" fmla="*/ 1 h 8"/>
                  <a:gd name="T46" fmla="*/ 4 w 7"/>
                  <a:gd name="T4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" name="Freeform 1454"/>
              <p:cNvSpPr>
                <a:spLocks/>
              </p:cNvSpPr>
              <p:nvPr/>
            </p:nvSpPr>
            <p:spPr bwMode="auto">
              <a:xfrm>
                <a:off x="523" y="282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" name="Freeform 1455"/>
              <p:cNvSpPr>
                <a:spLocks/>
              </p:cNvSpPr>
              <p:nvPr/>
            </p:nvSpPr>
            <p:spPr bwMode="auto">
              <a:xfrm>
                <a:off x="531" y="2829"/>
                <a:ext cx="5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" name="Freeform 1456"/>
              <p:cNvSpPr>
                <a:spLocks/>
              </p:cNvSpPr>
              <p:nvPr/>
            </p:nvSpPr>
            <p:spPr bwMode="auto">
              <a:xfrm>
                <a:off x="520" y="282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" name="Freeform 1457"/>
              <p:cNvSpPr>
                <a:spLocks/>
              </p:cNvSpPr>
              <p:nvPr/>
            </p:nvSpPr>
            <p:spPr bwMode="auto">
              <a:xfrm>
                <a:off x="520" y="283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" name="Freeform 1458"/>
              <p:cNvSpPr>
                <a:spLocks/>
              </p:cNvSpPr>
              <p:nvPr/>
            </p:nvSpPr>
            <p:spPr bwMode="auto">
              <a:xfrm>
                <a:off x="485" y="282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3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4 h 7"/>
                  <a:gd name="T52" fmla="*/ 4 w 13"/>
                  <a:gd name="T53" fmla="*/ 4 h 7"/>
                  <a:gd name="T54" fmla="*/ 3 w 13"/>
                  <a:gd name="T55" fmla="*/ 5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6 h 7"/>
                  <a:gd name="T64" fmla="*/ 10 w 13"/>
                  <a:gd name="T65" fmla="*/ 6 h 7"/>
                  <a:gd name="T66" fmla="*/ 10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2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6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0" y="1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" name="Freeform 1459"/>
              <p:cNvSpPr>
                <a:spLocks/>
              </p:cNvSpPr>
              <p:nvPr/>
            </p:nvSpPr>
            <p:spPr bwMode="auto">
              <a:xfrm>
                <a:off x="517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" name="Freeform 1460"/>
              <p:cNvSpPr>
                <a:spLocks/>
              </p:cNvSpPr>
              <p:nvPr/>
            </p:nvSpPr>
            <p:spPr bwMode="auto">
              <a:xfrm>
                <a:off x="490" y="282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" name="Rectangle 1461"/>
              <p:cNvSpPr>
                <a:spLocks noChangeArrowheads="1"/>
              </p:cNvSpPr>
              <p:nvPr/>
            </p:nvSpPr>
            <p:spPr bwMode="auto">
              <a:xfrm>
                <a:off x="520" y="284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" name="Rectangle 1462"/>
              <p:cNvSpPr>
                <a:spLocks noChangeArrowheads="1"/>
              </p:cNvSpPr>
              <p:nvPr/>
            </p:nvSpPr>
            <p:spPr bwMode="auto">
              <a:xfrm>
                <a:off x="517" y="283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" name="Freeform 1463"/>
              <p:cNvSpPr>
                <a:spLocks/>
              </p:cNvSpPr>
              <p:nvPr/>
            </p:nvSpPr>
            <p:spPr bwMode="auto">
              <a:xfrm>
                <a:off x="493" y="282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" name="Freeform 1464"/>
              <p:cNvSpPr>
                <a:spLocks/>
              </p:cNvSpPr>
              <p:nvPr/>
            </p:nvSpPr>
            <p:spPr bwMode="auto">
              <a:xfrm>
                <a:off x="501" y="28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" name="Freeform 1465"/>
              <p:cNvSpPr>
                <a:spLocks/>
              </p:cNvSpPr>
              <p:nvPr/>
            </p:nvSpPr>
            <p:spPr bwMode="auto">
              <a:xfrm>
                <a:off x="482" y="2796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0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3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8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6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2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2"/>
                      <a:pt x="13" y="4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0" y="4"/>
                      <a:pt x="11" y="3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6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3" y="6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9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7"/>
                      <a:pt x="9" y="6"/>
                      <a:pt x="9" y="8"/>
                    </a:cubicBezTo>
                    <a:cubicBezTo>
                      <a:pt x="9" y="8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7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" name="Freeform 1466"/>
              <p:cNvSpPr>
                <a:spLocks/>
              </p:cNvSpPr>
              <p:nvPr/>
            </p:nvSpPr>
            <p:spPr bwMode="auto">
              <a:xfrm>
                <a:off x="51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" name="Freeform 1467"/>
              <p:cNvSpPr>
                <a:spLocks/>
              </p:cNvSpPr>
              <p:nvPr/>
            </p:nvSpPr>
            <p:spPr bwMode="auto">
              <a:xfrm>
                <a:off x="517" y="28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" name="Freeform 1468"/>
              <p:cNvSpPr>
                <a:spLocks/>
              </p:cNvSpPr>
              <p:nvPr/>
            </p:nvSpPr>
            <p:spPr bwMode="auto">
              <a:xfrm>
                <a:off x="523" y="28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" name="Freeform 1469"/>
              <p:cNvSpPr>
                <a:spLocks/>
              </p:cNvSpPr>
              <p:nvPr/>
            </p:nvSpPr>
            <p:spPr bwMode="auto">
              <a:xfrm>
                <a:off x="525" y="282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" name="Freeform 1470"/>
              <p:cNvSpPr>
                <a:spLocks/>
              </p:cNvSpPr>
              <p:nvPr/>
            </p:nvSpPr>
            <p:spPr bwMode="auto">
              <a:xfrm>
                <a:off x="487" y="2821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2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0 h 10"/>
                  <a:gd name="T36" fmla="*/ 15 w 18"/>
                  <a:gd name="T37" fmla="*/ 2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1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8 w 18"/>
                  <a:gd name="T65" fmla="*/ 5 h 10"/>
                  <a:gd name="T66" fmla="*/ 9 w 18"/>
                  <a:gd name="T67" fmla="*/ 3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0"/>
                    </a:cubicBezTo>
                    <a:cubicBezTo>
                      <a:pt x="14" y="0"/>
                      <a:pt x="14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5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3"/>
                      <a:pt x="8" y="5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" name="Freeform 1471"/>
              <p:cNvSpPr>
                <a:spLocks/>
              </p:cNvSpPr>
              <p:nvPr/>
            </p:nvSpPr>
            <p:spPr bwMode="auto">
              <a:xfrm>
                <a:off x="485" y="2823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" name="Freeform 1472"/>
              <p:cNvSpPr>
                <a:spLocks/>
              </p:cNvSpPr>
              <p:nvPr/>
            </p:nvSpPr>
            <p:spPr bwMode="auto">
              <a:xfrm>
                <a:off x="482" y="2794"/>
                <a:ext cx="24" cy="29"/>
              </a:xfrm>
              <a:custGeom>
                <a:avLst/>
                <a:gdLst>
                  <a:gd name="T0" fmla="*/ 7 w 9"/>
                  <a:gd name="T1" fmla="*/ 4 h 11"/>
                  <a:gd name="T2" fmla="*/ 6 w 9"/>
                  <a:gd name="T3" fmla="*/ 2 h 11"/>
                  <a:gd name="T4" fmla="*/ 1 w 9"/>
                  <a:gd name="T5" fmla="*/ 6 h 11"/>
                  <a:gd name="T6" fmla="*/ 2 w 9"/>
                  <a:gd name="T7" fmla="*/ 8 h 11"/>
                  <a:gd name="T8" fmla="*/ 1 w 9"/>
                  <a:gd name="T9" fmla="*/ 9 h 11"/>
                  <a:gd name="T10" fmla="*/ 3 w 9"/>
                  <a:gd name="T11" fmla="*/ 10 h 11"/>
                  <a:gd name="T12" fmla="*/ 2 w 9"/>
                  <a:gd name="T13" fmla="*/ 9 h 11"/>
                  <a:gd name="T14" fmla="*/ 3 w 9"/>
                  <a:gd name="T15" fmla="*/ 9 h 11"/>
                  <a:gd name="T16" fmla="*/ 2 w 9"/>
                  <a:gd name="T17" fmla="*/ 8 h 11"/>
                  <a:gd name="T18" fmla="*/ 3 w 9"/>
                  <a:gd name="T19" fmla="*/ 9 h 11"/>
                  <a:gd name="T20" fmla="*/ 3 w 9"/>
                  <a:gd name="T21" fmla="*/ 6 h 11"/>
                  <a:gd name="T22" fmla="*/ 4 w 9"/>
                  <a:gd name="T23" fmla="*/ 7 h 11"/>
                  <a:gd name="T24" fmla="*/ 6 w 9"/>
                  <a:gd name="T25" fmla="*/ 6 h 11"/>
                  <a:gd name="T26" fmla="*/ 6 w 9"/>
                  <a:gd name="T27" fmla="*/ 5 h 11"/>
                  <a:gd name="T28" fmla="*/ 5 w 9"/>
                  <a:gd name="T29" fmla="*/ 4 h 11"/>
                  <a:gd name="T30" fmla="*/ 6 w 9"/>
                  <a:gd name="T31" fmla="*/ 6 h 11"/>
                  <a:gd name="T32" fmla="*/ 9 w 9"/>
                  <a:gd name="T33" fmla="*/ 4 h 11"/>
                  <a:gd name="T34" fmla="*/ 9 w 9"/>
                  <a:gd name="T35" fmla="*/ 2 h 11"/>
                  <a:gd name="T36" fmla="*/ 9 w 9"/>
                  <a:gd name="T37" fmla="*/ 4 h 11"/>
                  <a:gd name="T38" fmla="*/ 9 w 9"/>
                  <a:gd name="T39" fmla="*/ 4 h 11"/>
                  <a:gd name="T40" fmla="*/ 9 w 9"/>
                  <a:gd name="T41" fmla="*/ 1 h 11"/>
                  <a:gd name="T42" fmla="*/ 7 w 9"/>
                  <a:gd name="T4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1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1"/>
                      <a:pt x="3" y="10"/>
                    </a:cubicBezTo>
                    <a:cubicBezTo>
                      <a:pt x="3" y="10"/>
                      <a:pt x="1" y="10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2"/>
                      <a:pt x="5" y="5"/>
                      <a:pt x="6" y="6"/>
                    </a:cubicBezTo>
                    <a:cubicBezTo>
                      <a:pt x="6" y="4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1" name="Freeform 1473"/>
              <p:cNvSpPr>
                <a:spLocks/>
              </p:cNvSpPr>
              <p:nvPr/>
            </p:nvSpPr>
            <p:spPr bwMode="auto">
              <a:xfrm>
                <a:off x="498" y="279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2" name="Freeform 1474"/>
              <p:cNvSpPr>
                <a:spLocks/>
              </p:cNvSpPr>
              <p:nvPr/>
            </p:nvSpPr>
            <p:spPr bwMode="auto">
              <a:xfrm>
                <a:off x="580" y="31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3" name="Freeform 1475"/>
              <p:cNvSpPr>
                <a:spLocks/>
              </p:cNvSpPr>
              <p:nvPr/>
            </p:nvSpPr>
            <p:spPr bwMode="auto">
              <a:xfrm>
                <a:off x="572" y="3185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1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" name="Freeform 1476"/>
              <p:cNvSpPr>
                <a:spLocks/>
              </p:cNvSpPr>
              <p:nvPr/>
            </p:nvSpPr>
            <p:spPr bwMode="auto">
              <a:xfrm>
                <a:off x="574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5" name="Freeform 1477"/>
              <p:cNvSpPr>
                <a:spLocks/>
              </p:cNvSpPr>
              <p:nvPr/>
            </p:nvSpPr>
            <p:spPr bwMode="auto">
              <a:xfrm>
                <a:off x="572" y="3191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6" name="Freeform 1478"/>
              <p:cNvSpPr>
                <a:spLocks/>
              </p:cNvSpPr>
              <p:nvPr/>
            </p:nvSpPr>
            <p:spPr bwMode="auto">
              <a:xfrm>
                <a:off x="572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7" name="Freeform 1479"/>
              <p:cNvSpPr>
                <a:spLocks/>
              </p:cNvSpPr>
              <p:nvPr/>
            </p:nvSpPr>
            <p:spPr bwMode="auto">
              <a:xfrm>
                <a:off x="569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8" name="Freeform 1480"/>
              <p:cNvSpPr>
                <a:spLocks/>
              </p:cNvSpPr>
              <p:nvPr/>
            </p:nvSpPr>
            <p:spPr bwMode="auto">
              <a:xfrm>
                <a:off x="572" y="319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9" name="Freeform 1481"/>
              <p:cNvSpPr>
                <a:spLocks/>
              </p:cNvSpPr>
              <p:nvPr/>
            </p:nvSpPr>
            <p:spPr bwMode="auto">
              <a:xfrm>
                <a:off x="572" y="319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0" name="Freeform 1482"/>
              <p:cNvSpPr>
                <a:spLocks/>
              </p:cNvSpPr>
              <p:nvPr/>
            </p:nvSpPr>
            <p:spPr bwMode="auto">
              <a:xfrm>
                <a:off x="566" y="3185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1" name="Freeform 1483"/>
              <p:cNvSpPr>
                <a:spLocks/>
              </p:cNvSpPr>
              <p:nvPr/>
            </p:nvSpPr>
            <p:spPr bwMode="auto">
              <a:xfrm>
                <a:off x="566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2" name="Freeform 1484"/>
              <p:cNvSpPr>
                <a:spLocks/>
              </p:cNvSpPr>
              <p:nvPr/>
            </p:nvSpPr>
            <p:spPr bwMode="auto">
              <a:xfrm>
                <a:off x="563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0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3" name="Rectangle 1485"/>
              <p:cNvSpPr>
                <a:spLocks noChangeArrowheads="1"/>
              </p:cNvSpPr>
              <p:nvPr/>
            </p:nvSpPr>
            <p:spPr bwMode="auto">
              <a:xfrm>
                <a:off x="563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4" name="Freeform 1486"/>
              <p:cNvSpPr>
                <a:spLocks/>
              </p:cNvSpPr>
              <p:nvPr/>
            </p:nvSpPr>
            <p:spPr bwMode="auto">
              <a:xfrm>
                <a:off x="561" y="3188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1 h 1"/>
                  <a:gd name="T8" fmla="*/ 1 w 4"/>
                  <a:gd name="T9" fmla="*/ 1 h 1"/>
                  <a:gd name="T10" fmla="*/ 3 w 4"/>
                  <a:gd name="T11" fmla="*/ 0 h 1"/>
                  <a:gd name="T12" fmla="*/ 2 w 4"/>
                  <a:gd name="T13" fmla="*/ 1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4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5" name="Freeform 1487"/>
              <p:cNvSpPr>
                <a:spLocks/>
              </p:cNvSpPr>
              <p:nvPr/>
            </p:nvSpPr>
            <p:spPr bwMode="auto">
              <a:xfrm>
                <a:off x="561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6" name="Freeform 1488"/>
              <p:cNvSpPr>
                <a:spLocks/>
              </p:cNvSpPr>
              <p:nvPr/>
            </p:nvSpPr>
            <p:spPr bwMode="auto">
              <a:xfrm>
                <a:off x="569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7" name="Freeform 1489"/>
              <p:cNvSpPr>
                <a:spLocks/>
              </p:cNvSpPr>
              <p:nvPr/>
            </p:nvSpPr>
            <p:spPr bwMode="auto">
              <a:xfrm>
                <a:off x="561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8" name="Freeform 1490"/>
              <p:cNvSpPr>
                <a:spLocks/>
              </p:cNvSpPr>
              <p:nvPr/>
            </p:nvSpPr>
            <p:spPr bwMode="auto">
              <a:xfrm>
                <a:off x="558" y="3169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5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6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5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1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1" y="6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7" y="4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9" name="Rectangle 1491"/>
              <p:cNvSpPr>
                <a:spLocks noChangeArrowheads="1"/>
              </p:cNvSpPr>
              <p:nvPr/>
            </p:nvSpPr>
            <p:spPr bwMode="auto">
              <a:xfrm>
                <a:off x="577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0" name="Freeform 1492"/>
              <p:cNvSpPr>
                <a:spLocks/>
              </p:cNvSpPr>
              <p:nvPr/>
            </p:nvSpPr>
            <p:spPr bwMode="auto">
              <a:xfrm>
                <a:off x="57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1" name="Rectangle 1493"/>
              <p:cNvSpPr>
                <a:spLocks noChangeArrowheads="1"/>
              </p:cNvSpPr>
              <p:nvPr/>
            </p:nvSpPr>
            <p:spPr bwMode="auto">
              <a:xfrm>
                <a:off x="574" y="3169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2" name="Freeform 1494"/>
              <p:cNvSpPr>
                <a:spLocks/>
              </p:cNvSpPr>
              <p:nvPr/>
            </p:nvSpPr>
            <p:spPr bwMode="auto">
              <a:xfrm>
                <a:off x="577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3" name="Freeform 1495"/>
              <p:cNvSpPr>
                <a:spLocks/>
              </p:cNvSpPr>
              <p:nvPr/>
            </p:nvSpPr>
            <p:spPr bwMode="auto">
              <a:xfrm>
                <a:off x="574" y="318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4" name="Freeform 1496"/>
              <p:cNvSpPr>
                <a:spLocks/>
              </p:cNvSpPr>
              <p:nvPr/>
            </p:nvSpPr>
            <p:spPr bwMode="auto">
              <a:xfrm>
                <a:off x="574" y="318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5" name="Freeform 1497"/>
              <p:cNvSpPr>
                <a:spLocks/>
              </p:cNvSpPr>
              <p:nvPr/>
            </p:nvSpPr>
            <p:spPr bwMode="auto">
              <a:xfrm>
                <a:off x="577" y="3172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2 h 6"/>
                  <a:gd name="T22" fmla="*/ 0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4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5"/>
                      <a:pt x="7" y="5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6" name="Freeform 1498"/>
              <p:cNvSpPr>
                <a:spLocks/>
              </p:cNvSpPr>
              <p:nvPr/>
            </p:nvSpPr>
            <p:spPr bwMode="auto">
              <a:xfrm>
                <a:off x="580" y="31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7" name="Freeform 1499"/>
              <p:cNvSpPr>
                <a:spLocks/>
              </p:cNvSpPr>
              <p:nvPr/>
            </p:nvSpPr>
            <p:spPr bwMode="auto">
              <a:xfrm>
                <a:off x="577" y="3183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1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2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1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8" name="Freeform 1500"/>
              <p:cNvSpPr>
                <a:spLocks/>
              </p:cNvSpPr>
              <p:nvPr/>
            </p:nvSpPr>
            <p:spPr bwMode="auto">
              <a:xfrm>
                <a:off x="585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9" name="Freeform 1501"/>
              <p:cNvSpPr>
                <a:spLocks/>
              </p:cNvSpPr>
              <p:nvPr/>
            </p:nvSpPr>
            <p:spPr bwMode="auto">
              <a:xfrm>
                <a:off x="593" y="319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0" name="Freeform 1502"/>
              <p:cNvSpPr>
                <a:spLocks/>
              </p:cNvSpPr>
              <p:nvPr/>
            </p:nvSpPr>
            <p:spPr bwMode="auto">
              <a:xfrm>
                <a:off x="580" y="31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1" name="Freeform 1503"/>
              <p:cNvSpPr>
                <a:spLocks/>
              </p:cNvSpPr>
              <p:nvPr/>
            </p:nvSpPr>
            <p:spPr bwMode="auto">
              <a:xfrm>
                <a:off x="580" y="3196"/>
                <a:ext cx="8" cy="14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0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2" name="Freeform 1504"/>
              <p:cNvSpPr>
                <a:spLocks/>
              </p:cNvSpPr>
              <p:nvPr/>
            </p:nvSpPr>
            <p:spPr bwMode="auto">
              <a:xfrm>
                <a:off x="544" y="3191"/>
                <a:ext cx="36" cy="19"/>
              </a:xfrm>
              <a:custGeom>
                <a:avLst/>
                <a:gdLst>
                  <a:gd name="T0" fmla="*/ 11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10 w 13"/>
                  <a:gd name="T7" fmla="*/ 2 h 7"/>
                  <a:gd name="T8" fmla="*/ 10 w 13"/>
                  <a:gd name="T9" fmla="*/ 3 h 7"/>
                  <a:gd name="T10" fmla="*/ 9 w 13"/>
                  <a:gd name="T11" fmla="*/ 3 h 7"/>
                  <a:gd name="T12" fmla="*/ 9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7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4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6 w 13"/>
                  <a:gd name="T43" fmla="*/ 0 h 7"/>
                  <a:gd name="T44" fmla="*/ 3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3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5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1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2 w 13"/>
                  <a:gd name="T71" fmla="*/ 3 h 7"/>
                  <a:gd name="T72" fmla="*/ 13 w 13"/>
                  <a:gd name="T73" fmla="*/ 6 h 7"/>
                  <a:gd name="T74" fmla="*/ 13 w 13"/>
                  <a:gd name="T75" fmla="*/ 5 h 7"/>
                  <a:gd name="T76" fmla="*/ 13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1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1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10" y="4"/>
                      <a:pt x="9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2"/>
                      <a:pt x="4" y="3"/>
                    </a:cubicBezTo>
                    <a:cubicBezTo>
                      <a:pt x="6" y="1"/>
                      <a:pt x="3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4" y="2"/>
                      <a:pt x="5" y="1"/>
                      <a:pt x="4" y="1"/>
                    </a:cubicBezTo>
                    <a:cubicBezTo>
                      <a:pt x="5" y="1"/>
                      <a:pt x="4" y="1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3" y="3"/>
                      <a:pt x="3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5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7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5"/>
                      <a:pt x="13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3" name="Freeform 1505"/>
              <p:cNvSpPr>
                <a:spLocks/>
              </p:cNvSpPr>
              <p:nvPr/>
            </p:nvSpPr>
            <p:spPr bwMode="auto">
              <a:xfrm>
                <a:off x="58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4" name="Freeform 1506"/>
              <p:cNvSpPr>
                <a:spLocks/>
              </p:cNvSpPr>
              <p:nvPr/>
            </p:nvSpPr>
            <p:spPr bwMode="auto">
              <a:xfrm>
                <a:off x="553" y="31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5" name="Rectangle 1507"/>
              <p:cNvSpPr>
                <a:spLocks noChangeArrowheads="1"/>
              </p:cNvSpPr>
              <p:nvPr/>
            </p:nvSpPr>
            <p:spPr bwMode="auto">
              <a:xfrm>
                <a:off x="580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6" name="Freeform 1508"/>
              <p:cNvSpPr>
                <a:spLocks/>
              </p:cNvSpPr>
              <p:nvPr/>
            </p:nvSpPr>
            <p:spPr bwMode="auto">
              <a:xfrm>
                <a:off x="577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7" name="Freeform 1509"/>
              <p:cNvSpPr>
                <a:spLocks/>
              </p:cNvSpPr>
              <p:nvPr/>
            </p:nvSpPr>
            <p:spPr bwMode="auto">
              <a:xfrm>
                <a:off x="555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8" name="Freeform 1510"/>
              <p:cNvSpPr>
                <a:spLocks/>
              </p:cNvSpPr>
              <p:nvPr/>
            </p:nvSpPr>
            <p:spPr bwMode="auto">
              <a:xfrm>
                <a:off x="561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9" name="Freeform 1511"/>
              <p:cNvSpPr>
                <a:spLocks/>
              </p:cNvSpPr>
              <p:nvPr/>
            </p:nvSpPr>
            <p:spPr bwMode="auto">
              <a:xfrm>
                <a:off x="544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5 h 12"/>
                  <a:gd name="T22" fmla="*/ 7 w 22"/>
                  <a:gd name="T23" fmla="*/ 4 h 12"/>
                  <a:gd name="T24" fmla="*/ 5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5 w 22"/>
                  <a:gd name="T45" fmla="*/ 10 h 12"/>
                  <a:gd name="T46" fmla="*/ 5 w 22"/>
                  <a:gd name="T47" fmla="*/ 9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7 h 12"/>
                  <a:gd name="T60" fmla="*/ 8 w 22"/>
                  <a:gd name="T61" fmla="*/ 6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3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0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0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5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6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11"/>
                      <a:pt x="2" y="12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9"/>
                      <a:pt x="3" y="10"/>
                      <a:pt x="2" y="9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6" y="10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5"/>
                      <a:pt x="7" y="7"/>
                      <a:pt x="8" y="6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8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7"/>
                      <a:pt x="13" y="5"/>
                    </a:cubicBezTo>
                    <a:cubicBezTo>
                      <a:pt x="14" y="5"/>
                      <a:pt x="13" y="6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4"/>
                      <a:pt x="16" y="3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0" name="Freeform 1512"/>
              <p:cNvSpPr>
                <a:spLocks/>
              </p:cNvSpPr>
              <p:nvPr/>
            </p:nvSpPr>
            <p:spPr bwMode="auto">
              <a:xfrm>
                <a:off x="577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1" name="Freeform 1513"/>
              <p:cNvSpPr>
                <a:spLocks/>
              </p:cNvSpPr>
              <p:nvPr/>
            </p:nvSpPr>
            <p:spPr bwMode="auto">
              <a:xfrm>
                <a:off x="577" y="317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2" name="Freeform 1514"/>
              <p:cNvSpPr>
                <a:spLocks/>
              </p:cNvSpPr>
              <p:nvPr/>
            </p:nvSpPr>
            <p:spPr bwMode="auto">
              <a:xfrm>
                <a:off x="585" y="318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3" name="Rectangle 1515"/>
              <p:cNvSpPr>
                <a:spLocks noChangeArrowheads="1"/>
              </p:cNvSpPr>
              <p:nvPr/>
            </p:nvSpPr>
            <p:spPr bwMode="auto">
              <a:xfrm>
                <a:off x="585" y="3183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4" name="Freeform 1516"/>
              <p:cNvSpPr>
                <a:spLocks/>
              </p:cNvSpPr>
              <p:nvPr/>
            </p:nvSpPr>
            <p:spPr bwMode="auto">
              <a:xfrm>
                <a:off x="547" y="3183"/>
                <a:ext cx="49" cy="27"/>
              </a:xfrm>
              <a:custGeom>
                <a:avLst/>
                <a:gdLst>
                  <a:gd name="T0" fmla="*/ 5 w 18"/>
                  <a:gd name="T1" fmla="*/ 3 h 10"/>
                  <a:gd name="T2" fmla="*/ 3 w 18"/>
                  <a:gd name="T3" fmla="*/ 4 h 10"/>
                  <a:gd name="T4" fmla="*/ 4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4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5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3 w 18"/>
                  <a:gd name="T51" fmla="*/ 3 h 10"/>
                  <a:gd name="T52" fmla="*/ 13 w 18"/>
                  <a:gd name="T53" fmla="*/ 5 h 10"/>
                  <a:gd name="T54" fmla="*/ 13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2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9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5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3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3" y="4"/>
                      <a:pt x="14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0"/>
                      <a:pt x="15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4"/>
                      <a:pt x="13" y="6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5" name="Freeform 1517"/>
              <p:cNvSpPr>
                <a:spLocks/>
              </p:cNvSpPr>
              <p:nvPr/>
            </p:nvSpPr>
            <p:spPr bwMode="auto">
              <a:xfrm>
                <a:off x="547" y="3185"/>
                <a:ext cx="6" cy="6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0 h 2"/>
                  <a:gd name="T6" fmla="*/ 0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6" name="Freeform 1518"/>
              <p:cNvSpPr>
                <a:spLocks/>
              </p:cNvSpPr>
              <p:nvPr/>
            </p:nvSpPr>
            <p:spPr bwMode="auto">
              <a:xfrm>
                <a:off x="544" y="3155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5 w 9"/>
                  <a:gd name="T25" fmla="*/ 6 h 12"/>
                  <a:gd name="T26" fmla="*/ 5 w 9"/>
                  <a:gd name="T27" fmla="*/ 6 h 12"/>
                  <a:gd name="T28" fmla="*/ 4 w 9"/>
                  <a:gd name="T29" fmla="*/ 4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5" y="6"/>
                    </a:cubicBezTo>
                    <a:cubicBezTo>
                      <a:pt x="5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8" y="1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7" name="Rectangle 1519"/>
              <p:cNvSpPr>
                <a:spLocks noChangeArrowheads="1"/>
              </p:cNvSpPr>
              <p:nvPr/>
            </p:nvSpPr>
            <p:spPr bwMode="auto">
              <a:xfrm>
                <a:off x="561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8" name="Freeform 1520"/>
              <p:cNvSpPr>
                <a:spLocks/>
              </p:cNvSpPr>
              <p:nvPr/>
            </p:nvSpPr>
            <p:spPr bwMode="auto">
              <a:xfrm>
                <a:off x="1005" y="319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9" name="Freeform 1521"/>
              <p:cNvSpPr>
                <a:spLocks/>
              </p:cNvSpPr>
              <p:nvPr/>
            </p:nvSpPr>
            <p:spPr bwMode="auto">
              <a:xfrm>
                <a:off x="999" y="3185"/>
                <a:ext cx="6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0 h 5"/>
                  <a:gd name="T4" fmla="*/ 2 w 2"/>
                  <a:gd name="T5" fmla="*/ 5 h 5"/>
                  <a:gd name="T6" fmla="*/ 2 w 2"/>
                  <a:gd name="T7" fmla="*/ 1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1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2" y="5"/>
                    </a:cubicBezTo>
                    <a:cubicBezTo>
                      <a:pt x="2" y="4"/>
                      <a:pt x="2" y="3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0" name="Freeform 1522"/>
              <p:cNvSpPr>
                <a:spLocks/>
              </p:cNvSpPr>
              <p:nvPr/>
            </p:nvSpPr>
            <p:spPr bwMode="auto">
              <a:xfrm>
                <a:off x="999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1" name="Freeform 1523"/>
              <p:cNvSpPr>
                <a:spLocks/>
              </p:cNvSpPr>
              <p:nvPr/>
            </p:nvSpPr>
            <p:spPr bwMode="auto">
              <a:xfrm>
                <a:off x="999" y="3191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2" name="Freeform 1524"/>
              <p:cNvSpPr>
                <a:spLocks/>
              </p:cNvSpPr>
              <p:nvPr/>
            </p:nvSpPr>
            <p:spPr bwMode="auto">
              <a:xfrm>
                <a:off x="996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3" name="Freeform 1525"/>
              <p:cNvSpPr>
                <a:spLocks/>
              </p:cNvSpPr>
              <p:nvPr/>
            </p:nvSpPr>
            <p:spPr bwMode="auto">
              <a:xfrm>
                <a:off x="996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4" name="Freeform 1526"/>
              <p:cNvSpPr>
                <a:spLocks/>
              </p:cNvSpPr>
              <p:nvPr/>
            </p:nvSpPr>
            <p:spPr bwMode="auto">
              <a:xfrm>
                <a:off x="996" y="31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5" name="Rectangle 1527"/>
              <p:cNvSpPr>
                <a:spLocks noChangeArrowheads="1"/>
              </p:cNvSpPr>
              <p:nvPr/>
            </p:nvSpPr>
            <p:spPr bwMode="auto">
              <a:xfrm>
                <a:off x="999" y="3193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6" name="Freeform 1528"/>
              <p:cNvSpPr>
                <a:spLocks/>
              </p:cNvSpPr>
              <p:nvPr/>
            </p:nvSpPr>
            <p:spPr bwMode="auto">
              <a:xfrm>
                <a:off x="994" y="3185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7" name="Freeform 1529"/>
              <p:cNvSpPr>
                <a:spLocks/>
              </p:cNvSpPr>
              <p:nvPr/>
            </p:nvSpPr>
            <p:spPr bwMode="auto">
              <a:xfrm>
                <a:off x="991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8" name="Freeform 1530"/>
              <p:cNvSpPr>
                <a:spLocks/>
              </p:cNvSpPr>
              <p:nvPr/>
            </p:nvSpPr>
            <p:spPr bwMode="auto">
              <a:xfrm>
                <a:off x="988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9" name="Rectangle 1531"/>
              <p:cNvSpPr>
                <a:spLocks noChangeArrowheads="1"/>
              </p:cNvSpPr>
              <p:nvPr/>
            </p:nvSpPr>
            <p:spPr bwMode="auto">
              <a:xfrm>
                <a:off x="991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0" name="Freeform 1532"/>
              <p:cNvSpPr>
                <a:spLocks/>
              </p:cNvSpPr>
              <p:nvPr/>
            </p:nvSpPr>
            <p:spPr bwMode="auto">
              <a:xfrm>
                <a:off x="985" y="3188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1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5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1" name="Freeform 1533"/>
              <p:cNvSpPr>
                <a:spLocks/>
              </p:cNvSpPr>
              <p:nvPr/>
            </p:nvSpPr>
            <p:spPr bwMode="auto">
              <a:xfrm>
                <a:off x="985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2" name="Freeform 1534"/>
              <p:cNvSpPr>
                <a:spLocks/>
              </p:cNvSpPr>
              <p:nvPr/>
            </p:nvSpPr>
            <p:spPr bwMode="auto">
              <a:xfrm>
                <a:off x="994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3" name="Freeform 1535"/>
              <p:cNvSpPr>
                <a:spLocks/>
              </p:cNvSpPr>
              <p:nvPr/>
            </p:nvSpPr>
            <p:spPr bwMode="auto">
              <a:xfrm>
                <a:off x="988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4" name="Freeform 1536"/>
              <p:cNvSpPr>
                <a:spLocks/>
              </p:cNvSpPr>
              <p:nvPr/>
            </p:nvSpPr>
            <p:spPr bwMode="auto">
              <a:xfrm>
                <a:off x="985" y="3169"/>
                <a:ext cx="25" cy="22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2 h 8"/>
                  <a:gd name="T6" fmla="*/ 9 w 9"/>
                  <a:gd name="T7" fmla="*/ 0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0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5 h 8"/>
                  <a:gd name="T20" fmla="*/ 2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6 h 8"/>
                  <a:gd name="T30" fmla="*/ 2 w 9"/>
                  <a:gd name="T31" fmla="*/ 7 h 8"/>
                  <a:gd name="T32" fmla="*/ 4 w 9"/>
                  <a:gd name="T33" fmla="*/ 7 h 8"/>
                  <a:gd name="T34" fmla="*/ 5 w 9"/>
                  <a:gd name="T35" fmla="*/ 7 h 8"/>
                  <a:gd name="T36" fmla="*/ 3 w 9"/>
                  <a:gd name="T37" fmla="*/ 4 h 8"/>
                  <a:gd name="T38" fmla="*/ 4 w 9"/>
                  <a:gd name="T39" fmla="*/ 5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3 h 8"/>
                  <a:gd name="T46" fmla="*/ 5 w 9"/>
                  <a:gd name="T47" fmla="*/ 3 h 8"/>
                  <a:gd name="T48" fmla="*/ 6 w 9"/>
                  <a:gd name="T49" fmla="*/ 4 h 8"/>
                  <a:gd name="T50" fmla="*/ 5 w 9"/>
                  <a:gd name="T51" fmla="*/ 1 h 8"/>
                  <a:gd name="T52" fmla="*/ 6 w 9"/>
                  <a:gd name="T53" fmla="*/ 4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4 h 8"/>
                  <a:gd name="T60" fmla="*/ 6 w 9"/>
                  <a:gd name="T61" fmla="*/ 3 h 8"/>
                  <a:gd name="T62" fmla="*/ 6 w 9"/>
                  <a:gd name="T63" fmla="*/ 1 h 8"/>
                  <a:gd name="T64" fmla="*/ 7 w 9"/>
                  <a:gd name="T65" fmla="*/ 2 h 8"/>
                  <a:gd name="T66" fmla="*/ 6 w 9"/>
                  <a:gd name="T67" fmla="*/ 4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5" name="Rectangle 1537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6" name="Freeform 1538"/>
              <p:cNvSpPr>
                <a:spLocks/>
              </p:cNvSpPr>
              <p:nvPr/>
            </p:nvSpPr>
            <p:spPr bwMode="auto">
              <a:xfrm>
                <a:off x="1005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7" name="Rectangle 1539"/>
              <p:cNvSpPr>
                <a:spLocks noChangeArrowheads="1"/>
              </p:cNvSpPr>
              <p:nvPr/>
            </p:nvSpPr>
            <p:spPr bwMode="auto">
              <a:xfrm>
                <a:off x="1002" y="316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8" name="Freeform 1540"/>
              <p:cNvSpPr>
                <a:spLocks/>
              </p:cNvSpPr>
              <p:nvPr/>
            </p:nvSpPr>
            <p:spPr bwMode="auto">
              <a:xfrm>
                <a:off x="1002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9" name="Freeform 1541"/>
              <p:cNvSpPr>
                <a:spLocks/>
              </p:cNvSpPr>
              <p:nvPr/>
            </p:nvSpPr>
            <p:spPr bwMode="auto">
              <a:xfrm>
                <a:off x="1002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0" name="Rectangle 1542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1" name="Freeform 1543"/>
              <p:cNvSpPr>
                <a:spLocks/>
              </p:cNvSpPr>
              <p:nvPr/>
            </p:nvSpPr>
            <p:spPr bwMode="auto">
              <a:xfrm>
                <a:off x="1002" y="3172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5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2" name="Freeform 1544"/>
              <p:cNvSpPr>
                <a:spLocks/>
              </p:cNvSpPr>
              <p:nvPr/>
            </p:nvSpPr>
            <p:spPr bwMode="auto">
              <a:xfrm>
                <a:off x="100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3" name="Freeform 1545"/>
              <p:cNvSpPr>
                <a:spLocks/>
              </p:cNvSpPr>
              <p:nvPr/>
            </p:nvSpPr>
            <p:spPr bwMode="auto">
              <a:xfrm>
                <a:off x="1002" y="3183"/>
                <a:ext cx="19" cy="24"/>
              </a:xfrm>
              <a:custGeom>
                <a:avLst/>
                <a:gdLst>
                  <a:gd name="T0" fmla="*/ 4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3 w 7"/>
                  <a:gd name="T9" fmla="*/ 3 h 9"/>
                  <a:gd name="T10" fmla="*/ 3 w 7"/>
                  <a:gd name="T11" fmla="*/ 3 h 9"/>
                  <a:gd name="T12" fmla="*/ 4 w 7"/>
                  <a:gd name="T13" fmla="*/ 4 h 9"/>
                  <a:gd name="T14" fmla="*/ 4 w 7"/>
                  <a:gd name="T15" fmla="*/ 5 h 9"/>
                  <a:gd name="T16" fmla="*/ 4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5 w 7"/>
                  <a:gd name="T23" fmla="*/ 8 h 9"/>
                  <a:gd name="T24" fmla="*/ 3 w 7"/>
                  <a:gd name="T25" fmla="*/ 6 h 9"/>
                  <a:gd name="T26" fmla="*/ 4 w 7"/>
                  <a:gd name="T27" fmla="*/ 6 h 9"/>
                  <a:gd name="T28" fmla="*/ 5 w 7"/>
                  <a:gd name="T29" fmla="*/ 7 h 9"/>
                  <a:gd name="T30" fmla="*/ 7 w 7"/>
                  <a:gd name="T31" fmla="*/ 4 h 9"/>
                  <a:gd name="T32" fmla="*/ 7 w 7"/>
                  <a:gd name="T33" fmla="*/ 4 h 9"/>
                  <a:gd name="T34" fmla="*/ 6 w 7"/>
                  <a:gd name="T35" fmla="*/ 3 h 9"/>
                  <a:gd name="T36" fmla="*/ 4 w 7"/>
                  <a:gd name="T37" fmla="*/ 2 h 9"/>
                  <a:gd name="T38" fmla="*/ 5 w 7"/>
                  <a:gd name="T39" fmla="*/ 2 h 9"/>
                  <a:gd name="T40" fmla="*/ 3 w 7"/>
                  <a:gd name="T41" fmla="*/ 1 h 9"/>
                  <a:gd name="T42" fmla="*/ 2 w 7"/>
                  <a:gd name="T43" fmla="*/ 1 h 9"/>
                  <a:gd name="T44" fmla="*/ 1 w 7"/>
                  <a:gd name="T45" fmla="*/ 1 h 9"/>
                  <a:gd name="T46" fmla="*/ 4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6" y="4"/>
                      <a:pt x="5" y="5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4" name="Freeform 1546"/>
              <p:cNvSpPr>
                <a:spLocks/>
              </p:cNvSpPr>
              <p:nvPr/>
            </p:nvSpPr>
            <p:spPr bwMode="auto">
              <a:xfrm>
                <a:off x="1010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5" name="Freeform 1547"/>
              <p:cNvSpPr>
                <a:spLocks/>
              </p:cNvSpPr>
              <p:nvPr/>
            </p:nvSpPr>
            <p:spPr bwMode="auto">
              <a:xfrm>
                <a:off x="1018" y="3191"/>
                <a:ext cx="6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6" name="Freeform 1548"/>
              <p:cNvSpPr>
                <a:spLocks/>
              </p:cNvSpPr>
              <p:nvPr/>
            </p:nvSpPr>
            <p:spPr bwMode="auto">
              <a:xfrm>
                <a:off x="1007" y="31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7" name="Freeform 1549"/>
              <p:cNvSpPr>
                <a:spLocks/>
              </p:cNvSpPr>
              <p:nvPr/>
            </p:nvSpPr>
            <p:spPr bwMode="auto">
              <a:xfrm>
                <a:off x="1007" y="3196"/>
                <a:ext cx="6" cy="1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1 w 2"/>
                  <a:gd name="T7" fmla="*/ 3 h 5"/>
                  <a:gd name="T8" fmla="*/ 0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8" name="Freeform 1550"/>
              <p:cNvSpPr>
                <a:spLocks/>
              </p:cNvSpPr>
              <p:nvPr/>
            </p:nvSpPr>
            <p:spPr bwMode="auto">
              <a:xfrm>
                <a:off x="972" y="3191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9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2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9" name="Freeform 1551"/>
              <p:cNvSpPr>
                <a:spLocks/>
              </p:cNvSpPr>
              <p:nvPr/>
            </p:nvSpPr>
            <p:spPr bwMode="auto">
              <a:xfrm>
                <a:off x="1005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0" name="Freeform 1552"/>
              <p:cNvSpPr>
                <a:spLocks/>
              </p:cNvSpPr>
              <p:nvPr/>
            </p:nvSpPr>
            <p:spPr bwMode="auto">
              <a:xfrm>
                <a:off x="977" y="3191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1" name="Rectangle 1553"/>
              <p:cNvSpPr>
                <a:spLocks noChangeArrowheads="1"/>
              </p:cNvSpPr>
              <p:nvPr/>
            </p:nvSpPr>
            <p:spPr bwMode="auto">
              <a:xfrm>
                <a:off x="1007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2" name="Freeform 1554"/>
              <p:cNvSpPr>
                <a:spLocks/>
              </p:cNvSpPr>
              <p:nvPr/>
            </p:nvSpPr>
            <p:spPr bwMode="auto">
              <a:xfrm>
                <a:off x="1005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3" name="Freeform 1555"/>
              <p:cNvSpPr>
                <a:spLocks/>
              </p:cNvSpPr>
              <p:nvPr/>
            </p:nvSpPr>
            <p:spPr bwMode="auto">
              <a:xfrm>
                <a:off x="980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4" name="Freeform 1556"/>
              <p:cNvSpPr>
                <a:spLocks/>
              </p:cNvSpPr>
              <p:nvPr/>
            </p:nvSpPr>
            <p:spPr bwMode="auto">
              <a:xfrm>
                <a:off x="988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5" name="Freeform 1557"/>
              <p:cNvSpPr>
                <a:spLocks/>
              </p:cNvSpPr>
              <p:nvPr/>
            </p:nvSpPr>
            <p:spPr bwMode="auto">
              <a:xfrm>
                <a:off x="969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1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7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8" y="3"/>
                      <a:pt x="7" y="3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10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6"/>
                      <a:pt x="9" y="8"/>
                    </a:cubicBezTo>
                    <a:cubicBezTo>
                      <a:pt x="9" y="9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8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4"/>
                      <a:pt x="16" y="4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6" name="Freeform 1558"/>
              <p:cNvSpPr>
                <a:spLocks/>
              </p:cNvSpPr>
              <p:nvPr/>
            </p:nvSpPr>
            <p:spPr bwMode="auto">
              <a:xfrm>
                <a:off x="1005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7" name="Freeform 1559"/>
              <p:cNvSpPr>
                <a:spLocks/>
              </p:cNvSpPr>
              <p:nvPr/>
            </p:nvSpPr>
            <p:spPr bwMode="auto">
              <a:xfrm>
                <a:off x="1005" y="317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8" name="Freeform 1560"/>
              <p:cNvSpPr>
                <a:spLocks/>
              </p:cNvSpPr>
              <p:nvPr/>
            </p:nvSpPr>
            <p:spPr bwMode="auto">
              <a:xfrm>
                <a:off x="101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9" name="Freeform 1561"/>
              <p:cNvSpPr>
                <a:spLocks/>
              </p:cNvSpPr>
              <p:nvPr/>
            </p:nvSpPr>
            <p:spPr bwMode="auto">
              <a:xfrm>
                <a:off x="1013" y="31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0" name="Freeform 1562"/>
              <p:cNvSpPr>
                <a:spLocks/>
              </p:cNvSpPr>
              <p:nvPr/>
            </p:nvSpPr>
            <p:spPr bwMode="auto">
              <a:xfrm>
                <a:off x="975" y="3183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6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1" name="Freeform 1563"/>
              <p:cNvSpPr>
                <a:spLocks/>
              </p:cNvSpPr>
              <p:nvPr/>
            </p:nvSpPr>
            <p:spPr bwMode="auto">
              <a:xfrm>
                <a:off x="972" y="318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2" name="Freeform 1564"/>
              <p:cNvSpPr>
                <a:spLocks/>
              </p:cNvSpPr>
              <p:nvPr/>
            </p:nvSpPr>
            <p:spPr bwMode="auto">
              <a:xfrm>
                <a:off x="969" y="3155"/>
                <a:ext cx="25" cy="33"/>
              </a:xfrm>
              <a:custGeom>
                <a:avLst/>
                <a:gdLst>
                  <a:gd name="T0" fmla="*/ 7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1 w 9"/>
                  <a:gd name="T9" fmla="*/ 9 h 12"/>
                  <a:gd name="T10" fmla="*/ 3 w 9"/>
                  <a:gd name="T11" fmla="*/ 11 h 12"/>
                  <a:gd name="T12" fmla="*/ 2 w 9"/>
                  <a:gd name="T13" fmla="*/ 10 h 12"/>
                  <a:gd name="T14" fmla="*/ 3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3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4 h 12"/>
                  <a:gd name="T30" fmla="*/ 6 w 9"/>
                  <a:gd name="T31" fmla="*/ 6 h 12"/>
                  <a:gd name="T32" fmla="*/ 9 w 9"/>
                  <a:gd name="T33" fmla="*/ 4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7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2"/>
                      <a:pt x="3" y="11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3" name="Freeform 1565"/>
              <p:cNvSpPr>
                <a:spLocks/>
              </p:cNvSpPr>
              <p:nvPr/>
            </p:nvSpPr>
            <p:spPr bwMode="auto">
              <a:xfrm>
                <a:off x="985" y="316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4" name="Freeform 1566"/>
              <p:cNvSpPr>
                <a:spLocks/>
              </p:cNvSpPr>
              <p:nvPr/>
            </p:nvSpPr>
            <p:spPr bwMode="auto">
              <a:xfrm>
                <a:off x="1026" y="302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5" name="Freeform 1567"/>
              <p:cNvSpPr>
                <a:spLocks/>
              </p:cNvSpPr>
              <p:nvPr/>
            </p:nvSpPr>
            <p:spPr bwMode="auto">
              <a:xfrm>
                <a:off x="1021" y="3014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2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6" name="Freeform 1568"/>
              <p:cNvSpPr>
                <a:spLocks/>
              </p:cNvSpPr>
              <p:nvPr/>
            </p:nvSpPr>
            <p:spPr bwMode="auto">
              <a:xfrm>
                <a:off x="1021" y="301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7" name="Freeform 1569"/>
              <p:cNvSpPr>
                <a:spLocks/>
              </p:cNvSpPr>
              <p:nvPr/>
            </p:nvSpPr>
            <p:spPr bwMode="auto">
              <a:xfrm>
                <a:off x="1021" y="3022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8" name="Freeform 1570"/>
              <p:cNvSpPr>
                <a:spLocks/>
              </p:cNvSpPr>
              <p:nvPr/>
            </p:nvSpPr>
            <p:spPr bwMode="auto">
              <a:xfrm>
                <a:off x="1018" y="302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9" name="Freeform 1571"/>
              <p:cNvSpPr>
                <a:spLocks/>
              </p:cNvSpPr>
              <p:nvPr/>
            </p:nvSpPr>
            <p:spPr bwMode="auto">
              <a:xfrm>
                <a:off x="1015" y="3017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3 h 4"/>
                  <a:gd name="T4" fmla="*/ 1 w 2"/>
                  <a:gd name="T5" fmla="*/ 3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2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0" name="Freeform 1572"/>
              <p:cNvSpPr>
                <a:spLocks/>
              </p:cNvSpPr>
              <p:nvPr/>
            </p:nvSpPr>
            <p:spPr bwMode="auto">
              <a:xfrm>
                <a:off x="1018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1" name="Freeform 1573"/>
              <p:cNvSpPr>
                <a:spLocks/>
              </p:cNvSpPr>
              <p:nvPr/>
            </p:nvSpPr>
            <p:spPr bwMode="auto">
              <a:xfrm>
                <a:off x="1021" y="302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2" name="Freeform 1574"/>
              <p:cNvSpPr>
                <a:spLocks/>
              </p:cNvSpPr>
              <p:nvPr/>
            </p:nvSpPr>
            <p:spPr bwMode="auto">
              <a:xfrm>
                <a:off x="1013" y="3017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2 h 4"/>
                  <a:gd name="T4" fmla="*/ 0 w 2"/>
                  <a:gd name="T5" fmla="*/ 0 h 4"/>
                  <a:gd name="T6" fmla="*/ 0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4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3" name="Freeform 1575"/>
              <p:cNvSpPr>
                <a:spLocks/>
              </p:cNvSpPr>
              <p:nvPr/>
            </p:nvSpPr>
            <p:spPr bwMode="auto">
              <a:xfrm>
                <a:off x="1013" y="30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4" name="Freeform 1576"/>
              <p:cNvSpPr>
                <a:spLocks/>
              </p:cNvSpPr>
              <p:nvPr/>
            </p:nvSpPr>
            <p:spPr bwMode="auto">
              <a:xfrm>
                <a:off x="1010" y="3014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2 h 4"/>
                  <a:gd name="T8" fmla="*/ 0 w 1"/>
                  <a:gd name="T9" fmla="*/ 4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5" name="Rectangle 1577"/>
              <p:cNvSpPr>
                <a:spLocks noChangeArrowheads="1"/>
              </p:cNvSpPr>
              <p:nvPr/>
            </p:nvSpPr>
            <p:spPr bwMode="auto">
              <a:xfrm>
                <a:off x="1013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6" name="Freeform 1578"/>
              <p:cNvSpPr>
                <a:spLocks/>
              </p:cNvSpPr>
              <p:nvPr/>
            </p:nvSpPr>
            <p:spPr bwMode="auto">
              <a:xfrm>
                <a:off x="1007" y="3019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0 h 1"/>
                  <a:gd name="T4" fmla="*/ 1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3 w 5"/>
                  <a:gd name="T11" fmla="*/ 0 h 1"/>
                  <a:gd name="T12" fmla="*/ 3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7" name="Freeform 1579"/>
              <p:cNvSpPr>
                <a:spLocks/>
              </p:cNvSpPr>
              <p:nvPr/>
            </p:nvSpPr>
            <p:spPr bwMode="auto">
              <a:xfrm>
                <a:off x="1007" y="302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8" name="Freeform 1580"/>
              <p:cNvSpPr>
                <a:spLocks/>
              </p:cNvSpPr>
              <p:nvPr/>
            </p:nvSpPr>
            <p:spPr bwMode="auto">
              <a:xfrm>
                <a:off x="1015" y="301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9" name="Freeform 1581"/>
              <p:cNvSpPr>
                <a:spLocks/>
              </p:cNvSpPr>
              <p:nvPr/>
            </p:nvSpPr>
            <p:spPr bwMode="auto">
              <a:xfrm>
                <a:off x="1007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0" name="Freeform 1582"/>
              <p:cNvSpPr>
                <a:spLocks/>
              </p:cNvSpPr>
              <p:nvPr/>
            </p:nvSpPr>
            <p:spPr bwMode="auto">
              <a:xfrm>
                <a:off x="1007" y="2998"/>
                <a:ext cx="25" cy="21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3 h 8"/>
                  <a:gd name="T6" fmla="*/ 9 w 9"/>
                  <a:gd name="T7" fmla="*/ 1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1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6 h 8"/>
                  <a:gd name="T20" fmla="*/ 1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7 h 8"/>
                  <a:gd name="T30" fmla="*/ 2 w 9"/>
                  <a:gd name="T31" fmla="*/ 7 h 8"/>
                  <a:gd name="T32" fmla="*/ 4 w 9"/>
                  <a:gd name="T33" fmla="*/ 7 h 8"/>
                  <a:gd name="T34" fmla="*/ 4 w 9"/>
                  <a:gd name="T35" fmla="*/ 8 h 8"/>
                  <a:gd name="T36" fmla="*/ 3 w 9"/>
                  <a:gd name="T37" fmla="*/ 5 h 8"/>
                  <a:gd name="T38" fmla="*/ 4 w 9"/>
                  <a:gd name="T39" fmla="*/ 6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4 h 8"/>
                  <a:gd name="T46" fmla="*/ 4 w 9"/>
                  <a:gd name="T47" fmla="*/ 3 h 8"/>
                  <a:gd name="T48" fmla="*/ 5 w 9"/>
                  <a:gd name="T49" fmla="*/ 4 h 8"/>
                  <a:gd name="T50" fmla="*/ 4 w 9"/>
                  <a:gd name="T51" fmla="*/ 2 h 8"/>
                  <a:gd name="T52" fmla="*/ 6 w 9"/>
                  <a:gd name="T53" fmla="*/ 5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5 h 8"/>
                  <a:gd name="T60" fmla="*/ 6 w 9"/>
                  <a:gd name="T61" fmla="*/ 3 h 8"/>
                  <a:gd name="T62" fmla="*/ 6 w 9"/>
                  <a:gd name="T63" fmla="*/ 2 h 8"/>
                  <a:gd name="T64" fmla="*/ 7 w 9"/>
                  <a:gd name="T65" fmla="*/ 3 h 8"/>
                  <a:gd name="T66" fmla="*/ 6 w 9"/>
                  <a:gd name="T67" fmla="*/ 5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9" y="0"/>
                      <a:pt x="8" y="2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2"/>
                      <a:pt x="6" y="1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0" y="7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5" y="8"/>
                      <a:pt x="3" y="8"/>
                      <a:pt x="4" y="8"/>
                    </a:cubicBezTo>
                    <a:cubicBezTo>
                      <a:pt x="5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4" y="4"/>
                      <a:pt x="6" y="5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5" y="3"/>
                      <a:pt x="6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4"/>
                      <a:pt x="6" y="5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1" name="Rectangle 1583"/>
              <p:cNvSpPr>
                <a:spLocks noChangeArrowheads="1"/>
              </p:cNvSpPr>
              <p:nvPr/>
            </p:nvSpPr>
            <p:spPr bwMode="auto">
              <a:xfrm>
                <a:off x="1024" y="301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2" name="Freeform 1584"/>
              <p:cNvSpPr>
                <a:spLocks/>
              </p:cNvSpPr>
              <p:nvPr/>
            </p:nvSpPr>
            <p:spPr bwMode="auto">
              <a:xfrm>
                <a:off x="1024" y="301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3" name="Rectangle 1585"/>
              <p:cNvSpPr>
                <a:spLocks noChangeArrowheads="1"/>
              </p:cNvSpPr>
              <p:nvPr/>
            </p:nvSpPr>
            <p:spPr bwMode="auto">
              <a:xfrm>
                <a:off x="1024" y="2998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4" name="Freeform 1586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5" name="Freeform 1587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6" name="Freeform 1588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7" name="Freeform 1589"/>
              <p:cNvSpPr>
                <a:spLocks/>
              </p:cNvSpPr>
              <p:nvPr/>
            </p:nvSpPr>
            <p:spPr bwMode="auto">
              <a:xfrm>
                <a:off x="1024" y="3000"/>
                <a:ext cx="21" cy="17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4 h 6"/>
                  <a:gd name="T8" fmla="*/ 4 w 8"/>
                  <a:gd name="T9" fmla="*/ 2 h 6"/>
                  <a:gd name="T10" fmla="*/ 5 w 8"/>
                  <a:gd name="T11" fmla="*/ 2 h 6"/>
                  <a:gd name="T12" fmla="*/ 2 w 8"/>
                  <a:gd name="T13" fmla="*/ 3 h 6"/>
                  <a:gd name="T14" fmla="*/ 5 w 8"/>
                  <a:gd name="T15" fmla="*/ 1 h 6"/>
                  <a:gd name="T16" fmla="*/ 5 w 8"/>
                  <a:gd name="T17" fmla="*/ 1 h 6"/>
                  <a:gd name="T18" fmla="*/ 3 w 8"/>
                  <a:gd name="T19" fmla="*/ 1 h 6"/>
                  <a:gd name="T20" fmla="*/ 2 w 8"/>
                  <a:gd name="T21" fmla="*/ 2 h 6"/>
                  <a:gd name="T22" fmla="*/ 1 w 8"/>
                  <a:gd name="T23" fmla="*/ 4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4 h 6"/>
                  <a:gd name="T42" fmla="*/ 2 w 8"/>
                  <a:gd name="T43" fmla="*/ 5 h 6"/>
                  <a:gd name="T44" fmla="*/ 3 w 8"/>
                  <a:gd name="T45" fmla="*/ 5 h 6"/>
                  <a:gd name="T46" fmla="*/ 2 w 8"/>
                  <a:gd name="T47" fmla="*/ 5 h 6"/>
                  <a:gd name="T48" fmla="*/ 5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6 h 6"/>
                  <a:gd name="T62" fmla="*/ 4 w 8"/>
                  <a:gd name="T63" fmla="*/ 6 h 6"/>
                  <a:gd name="T64" fmla="*/ 6 w 8"/>
                  <a:gd name="T65" fmla="*/ 6 h 6"/>
                  <a:gd name="T66" fmla="*/ 5 w 8"/>
                  <a:gd name="T67" fmla="*/ 6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6"/>
                      <a:pt x="7" y="5"/>
                      <a:pt x="8" y="4"/>
                    </a:cubicBezTo>
                    <a:cubicBezTo>
                      <a:pt x="7" y="4"/>
                      <a:pt x="5" y="5"/>
                      <a:pt x="4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3"/>
                      <a:pt x="1" y="4"/>
                      <a:pt x="2" y="3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2" y="5"/>
                    </a:cubicBezTo>
                    <a:cubicBezTo>
                      <a:pt x="2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6" y="6"/>
                      <a:pt x="7" y="6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8" name="Freeform 1590"/>
              <p:cNvSpPr>
                <a:spLocks/>
              </p:cNvSpPr>
              <p:nvPr/>
            </p:nvSpPr>
            <p:spPr bwMode="auto">
              <a:xfrm>
                <a:off x="1026" y="301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9" name="Freeform 1591"/>
              <p:cNvSpPr>
                <a:spLocks/>
              </p:cNvSpPr>
              <p:nvPr/>
            </p:nvSpPr>
            <p:spPr bwMode="auto">
              <a:xfrm>
                <a:off x="1024" y="3014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1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3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5 h 8"/>
                  <a:gd name="T28" fmla="*/ 4 w 7"/>
                  <a:gd name="T29" fmla="*/ 6 h 8"/>
                  <a:gd name="T30" fmla="*/ 7 w 7"/>
                  <a:gd name="T31" fmla="*/ 3 h 8"/>
                  <a:gd name="T32" fmla="*/ 7 w 7"/>
                  <a:gd name="T33" fmla="*/ 3 h 8"/>
                  <a:gd name="T34" fmla="*/ 6 w 7"/>
                  <a:gd name="T35" fmla="*/ 2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2 w 7"/>
                  <a:gd name="T43" fmla="*/ 0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3" y="2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4"/>
                      <a:pt x="2" y="5"/>
                      <a:pt x="4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0" name="Rectangle 1592"/>
              <p:cNvSpPr>
                <a:spLocks noChangeArrowheads="1"/>
              </p:cNvSpPr>
              <p:nvPr/>
            </p:nvSpPr>
            <p:spPr bwMode="auto">
              <a:xfrm>
                <a:off x="1032" y="3017"/>
                <a:ext cx="2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1" name="Freeform 1593"/>
              <p:cNvSpPr>
                <a:spLocks/>
              </p:cNvSpPr>
              <p:nvPr/>
            </p:nvSpPr>
            <p:spPr bwMode="auto">
              <a:xfrm>
                <a:off x="1040" y="3019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2" name="Freeform 1594"/>
              <p:cNvSpPr>
                <a:spLocks/>
              </p:cNvSpPr>
              <p:nvPr/>
            </p:nvSpPr>
            <p:spPr bwMode="auto">
              <a:xfrm>
                <a:off x="1029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3" name="Freeform 1595"/>
              <p:cNvSpPr>
                <a:spLocks/>
              </p:cNvSpPr>
              <p:nvPr/>
            </p:nvSpPr>
            <p:spPr bwMode="auto">
              <a:xfrm>
                <a:off x="1026" y="3028"/>
                <a:ext cx="8" cy="10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2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4" name="Freeform 1596"/>
              <p:cNvSpPr>
                <a:spLocks/>
              </p:cNvSpPr>
              <p:nvPr/>
            </p:nvSpPr>
            <p:spPr bwMode="auto">
              <a:xfrm>
                <a:off x="994" y="301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4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6 w 13"/>
                  <a:gd name="T19" fmla="*/ 5 h 7"/>
                  <a:gd name="T20" fmla="*/ 7 w 13"/>
                  <a:gd name="T21" fmla="*/ 5 h 7"/>
                  <a:gd name="T22" fmla="*/ 6 w 13"/>
                  <a:gd name="T23" fmla="*/ 4 h 7"/>
                  <a:gd name="T24" fmla="*/ 7 w 13"/>
                  <a:gd name="T25" fmla="*/ 3 h 7"/>
                  <a:gd name="T26" fmla="*/ 6 w 13"/>
                  <a:gd name="T27" fmla="*/ 3 h 7"/>
                  <a:gd name="T28" fmla="*/ 6 w 13"/>
                  <a:gd name="T29" fmla="*/ 2 h 7"/>
                  <a:gd name="T30" fmla="*/ 5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3 w 13"/>
                  <a:gd name="T37" fmla="*/ 3 h 7"/>
                  <a:gd name="T38" fmla="*/ 5 w 13"/>
                  <a:gd name="T39" fmla="*/ 2 h 7"/>
                  <a:gd name="T40" fmla="*/ 4 w 13"/>
                  <a:gd name="T41" fmla="*/ 2 h 7"/>
                  <a:gd name="T42" fmla="*/ 5 w 13"/>
                  <a:gd name="T43" fmla="*/ 1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2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5 h 7"/>
                  <a:gd name="T62" fmla="*/ 4 w 13"/>
                  <a:gd name="T63" fmla="*/ 7 h 7"/>
                  <a:gd name="T64" fmla="*/ 10 w 13"/>
                  <a:gd name="T65" fmla="*/ 7 h 7"/>
                  <a:gd name="T66" fmla="*/ 10 w 13"/>
                  <a:gd name="T67" fmla="*/ 5 h 7"/>
                  <a:gd name="T68" fmla="*/ 11 w 13"/>
                  <a:gd name="T69" fmla="*/ 5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6 h 7"/>
                  <a:gd name="T76" fmla="*/ 12 w 13"/>
                  <a:gd name="T77" fmla="*/ 5 h 7"/>
                  <a:gd name="T78" fmla="*/ 13 w 13"/>
                  <a:gd name="T79" fmla="*/ 6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6"/>
                      <a:pt x="6" y="5"/>
                    </a:cubicBezTo>
                    <a:cubicBezTo>
                      <a:pt x="6" y="5"/>
                      <a:pt x="7" y="4"/>
                      <a:pt x="7" y="5"/>
                    </a:cubicBezTo>
                    <a:cubicBezTo>
                      <a:pt x="7" y="3"/>
                      <a:pt x="6" y="5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5" y="1"/>
                      <a:pt x="3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6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5" name="Freeform 1597"/>
              <p:cNvSpPr>
                <a:spLocks/>
              </p:cNvSpPr>
              <p:nvPr/>
            </p:nvSpPr>
            <p:spPr bwMode="auto">
              <a:xfrm>
                <a:off x="1026" y="303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6" name="Freeform 1598"/>
              <p:cNvSpPr>
                <a:spLocks/>
              </p:cNvSpPr>
              <p:nvPr/>
            </p:nvSpPr>
            <p:spPr bwMode="auto">
              <a:xfrm>
                <a:off x="999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7" name="Rectangle 1599"/>
              <p:cNvSpPr>
                <a:spLocks noChangeArrowheads="1"/>
              </p:cNvSpPr>
              <p:nvPr/>
            </p:nvSpPr>
            <p:spPr bwMode="auto">
              <a:xfrm>
                <a:off x="1029" y="303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8" name="Freeform 1600"/>
              <p:cNvSpPr>
                <a:spLocks/>
              </p:cNvSpPr>
              <p:nvPr/>
            </p:nvSpPr>
            <p:spPr bwMode="auto">
              <a:xfrm>
                <a:off x="1024" y="302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9" name="Freeform 1601"/>
              <p:cNvSpPr>
                <a:spLocks/>
              </p:cNvSpPr>
              <p:nvPr/>
            </p:nvSpPr>
            <p:spPr bwMode="auto">
              <a:xfrm>
                <a:off x="1002" y="301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0" name="Freeform 1602"/>
              <p:cNvSpPr>
                <a:spLocks/>
              </p:cNvSpPr>
              <p:nvPr/>
            </p:nvSpPr>
            <p:spPr bwMode="auto">
              <a:xfrm>
                <a:off x="1010" y="30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1" name="Freeform 1603"/>
              <p:cNvSpPr>
                <a:spLocks/>
              </p:cNvSpPr>
              <p:nvPr/>
            </p:nvSpPr>
            <p:spPr bwMode="auto">
              <a:xfrm>
                <a:off x="991" y="2987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9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4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3 w 22"/>
                  <a:gd name="T39" fmla="*/ 11 h 12"/>
                  <a:gd name="T40" fmla="*/ 2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9 h 12"/>
                  <a:gd name="T56" fmla="*/ 7 w 22"/>
                  <a:gd name="T57" fmla="*/ 8 h 12"/>
                  <a:gd name="T58" fmla="*/ 8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20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7"/>
                      <a:pt x="17" y="7"/>
                      <a:pt x="17" y="7"/>
                    </a:cubicBezTo>
                    <a:cubicBezTo>
                      <a:pt x="22" y="4"/>
                      <a:pt x="15" y="6"/>
                      <a:pt x="17" y="4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5"/>
                      <a:pt x="11" y="3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10" y="7"/>
                      <a:pt x="9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4"/>
                      <a:pt x="5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2" y="10"/>
                    </a:cubicBezTo>
                    <a:cubicBezTo>
                      <a:pt x="1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9"/>
                      <a:pt x="6" y="8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7" y="6"/>
                      <a:pt x="8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6"/>
                    </a:cubicBezTo>
                    <a:cubicBezTo>
                      <a:pt x="14" y="5"/>
                      <a:pt x="14" y="7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4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2" name="Freeform 1604"/>
              <p:cNvSpPr>
                <a:spLocks/>
              </p:cNvSpPr>
              <p:nvPr/>
            </p:nvSpPr>
            <p:spPr bwMode="auto">
              <a:xfrm>
                <a:off x="1026" y="300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3" name="Freeform 1605"/>
              <p:cNvSpPr>
                <a:spLocks/>
              </p:cNvSpPr>
              <p:nvPr/>
            </p:nvSpPr>
            <p:spPr bwMode="auto">
              <a:xfrm>
                <a:off x="1026" y="30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4" name="Freeform 1606"/>
              <p:cNvSpPr>
                <a:spLocks/>
              </p:cNvSpPr>
              <p:nvPr/>
            </p:nvSpPr>
            <p:spPr bwMode="auto">
              <a:xfrm>
                <a:off x="1032" y="301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5" name="Freeform 1607"/>
              <p:cNvSpPr>
                <a:spLocks/>
              </p:cNvSpPr>
              <p:nvPr/>
            </p:nvSpPr>
            <p:spPr bwMode="auto">
              <a:xfrm>
                <a:off x="103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6" name="Freeform 1608"/>
              <p:cNvSpPr>
                <a:spLocks/>
              </p:cNvSpPr>
              <p:nvPr/>
            </p:nvSpPr>
            <p:spPr bwMode="auto">
              <a:xfrm>
                <a:off x="996" y="3014"/>
                <a:ext cx="49" cy="24"/>
              </a:xfrm>
              <a:custGeom>
                <a:avLst/>
                <a:gdLst>
                  <a:gd name="T0" fmla="*/ 4 w 18"/>
                  <a:gd name="T1" fmla="*/ 3 h 9"/>
                  <a:gd name="T2" fmla="*/ 3 w 18"/>
                  <a:gd name="T3" fmla="*/ 3 h 9"/>
                  <a:gd name="T4" fmla="*/ 3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8 w 18"/>
                  <a:gd name="T11" fmla="*/ 7 h 9"/>
                  <a:gd name="T12" fmla="*/ 11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3 w 18"/>
                  <a:gd name="T19" fmla="*/ 4 h 9"/>
                  <a:gd name="T20" fmla="*/ 14 w 18"/>
                  <a:gd name="T21" fmla="*/ 4 h 9"/>
                  <a:gd name="T22" fmla="*/ 14 w 18"/>
                  <a:gd name="T23" fmla="*/ 4 h 9"/>
                  <a:gd name="T24" fmla="*/ 14 w 18"/>
                  <a:gd name="T25" fmla="*/ 3 h 9"/>
                  <a:gd name="T26" fmla="*/ 14 w 18"/>
                  <a:gd name="T27" fmla="*/ 4 h 9"/>
                  <a:gd name="T28" fmla="*/ 15 w 18"/>
                  <a:gd name="T29" fmla="*/ 3 h 9"/>
                  <a:gd name="T30" fmla="*/ 15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4 w 18"/>
                  <a:gd name="T37" fmla="*/ 2 h 9"/>
                  <a:gd name="T38" fmla="*/ 14 w 18"/>
                  <a:gd name="T39" fmla="*/ 2 h 9"/>
                  <a:gd name="T40" fmla="*/ 14 w 18"/>
                  <a:gd name="T41" fmla="*/ 3 h 9"/>
                  <a:gd name="T42" fmla="*/ 13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1 h 9"/>
                  <a:gd name="T50" fmla="*/ 12 w 18"/>
                  <a:gd name="T51" fmla="*/ 2 h 9"/>
                  <a:gd name="T52" fmla="*/ 13 w 18"/>
                  <a:gd name="T53" fmla="*/ 4 h 9"/>
                  <a:gd name="T54" fmla="*/ 12 w 18"/>
                  <a:gd name="T55" fmla="*/ 4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1 w 18"/>
                  <a:gd name="T63" fmla="*/ 4 h 9"/>
                  <a:gd name="T64" fmla="*/ 8 w 18"/>
                  <a:gd name="T65" fmla="*/ 4 h 9"/>
                  <a:gd name="T66" fmla="*/ 9 w 18"/>
                  <a:gd name="T67" fmla="*/ 3 h 9"/>
                  <a:gd name="T68" fmla="*/ 8 w 18"/>
                  <a:gd name="T69" fmla="*/ 4 h 9"/>
                  <a:gd name="T70" fmla="*/ 7 w 18"/>
                  <a:gd name="T71" fmla="*/ 3 h 9"/>
                  <a:gd name="T72" fmla="*/ 6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4 h 9"/>
                  <a:gd name="T80" fmla="*/ 4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3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2"/>
                      <a:pt x="18" y="3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4"/>
                      <a:pt x="14" y="1"/>
                      <a:pt x="14" y="3"/>
                    </a:cubicBezTo>
                    <a:cubicBezTo>
                      <a:pt x="14" y="2"/>
                      <a:pt x="14" y="2"/>
                      <a:pt x="13" y="1"/>
                    </a:cubicBezTo>
                    <a:cubicBezTo>
                      <a:pt x="12" y="0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4" y="3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7" name="Freeform 1609"/>
              <p:cNvSpPr>
                <a:spLocks/>
              </p:cNvSpPr>
              <p:nvPr/>
            </p:nvSpPr>
            <p:spPr bwMode="auto">
              <a:xfrm>
                <a:off x="994" y="3017"/>
                <a:ext cx="8" cy="2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8" name="Freeform 1610"/>
              <p:cNvSpPr>
                <a:spLocks/>
              </p:cNvSpPr>
              <p:nvPr/>
            </p:nvSpPr>
            <p:spPr bwMode="auto">
              <a:xfrm>
                <a:off x="991" y="2984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2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3" y="11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8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6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8" y="3"/>
                      <a:pt x="8" y="5"/>
                    </a:cubicBezTo>
                    <a:cubicBezTo>
                      <a:pt x="8" y="4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9" name="Freeform 1611"/>
              <p:cNvSpPr>
                <a:spLocks/>
              </p:cNvSpPr>
              <p:nvPr/>
            </p:nvSpPr>
            <p:spPr bwMode="auto">
              <a:xfrm>
                <a:off x="1007" y="29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sp>
          <p:nvSpPr>
            <p:cNvPr id="14" name="Freeform 1613"/>
            <p:cNvSpPr>
              <a:spLocks/>
            </p:cNvSpPr>
            <p:nvPr/>
          </p:nvSpPr>
          <p:spPr bwMode="auto">
            <a:xfrm>
              <a:off x="460" y="2734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5" name="Freeform 1614"/>
            <p:cNvSpPr>
              <a:spLocks/>
            </p:cNvSpPr>
            <p:nvPr/>
          </p:nvSpPr>
          <p:spPr bwMode="auto">
            <a:xfrm>
              <a:off x="452" y="2726"/>
              <a:ext cx="8" cy="13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1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3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6" name="Freeform 1615"/>
            <p:cNvSpPr>
              <a:spLocks/>
            </p:cNvSpPr>
            <p:nvPr/>
          </p:nvSpPr>
          <p:spPr bwMode="auto">
            <a:xfrm>
              <a:off x="455" y="2731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7" name="Freeform 1616"/>
            <p:cNvSpPr>
              <a:spLocks/>
            </p:cNvSpPr>
            <p:nvPr/>
          </p:nvSpPr>
          <p:spPr bwMode="auto">
            <a:xfrm>
              <a:off x="455" y="2731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8" name="Freeform 1617"/>
            <p:cNvSpPr>
              <a:spLocks/>
            </p:cNvSpPr>
            <p:nvPr/>
          </p:nvSpPr>
          <p:spPr bwMode="auto">
            <a:xfrm>
              <a:off x="452" y="27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9" name="Freeform 1618"/>
            <p:cNvSpPr>
              <a:spLocks/>
            </p:cNvSpPr>
            <p:nvPr/>
          </p:nvSpPr>
          <p:spPr bwMode="auto">
            <a:xfrm>
              <a:off x="449" y="2728"/>
              <a:ext cx="3" cy="11"/>
            </a:xfrm>
            <a:custGeom>
              <a:avLst/>
              <a:gdLst>
                <a:gd name="T0" fmla="*/ 1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1 w 1"/>
                <a:gd name="T11" fmla="*/ 0 h 4"/>
                <a:gd name="T12" fmla="*/ 1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1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0" name="Freeform 1619"/>
            <p:cNvSpPr>
              <a:spLocks/>
            </p:cNvSpPr>
            <p:nvPr/>
          </p:nvSpPr>
          <p:spPr bwMode="auto">
            <a:xfrm>
              <a:off x="452" y="2734"/>
              <a:ext cx="0" cy="2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1" name="Rectangle 1620"/>
            <p:cNvSpPr>
              <a:spLocks noChangeArrowheads="1"/>
            </p:cNvSpPr>
            <p:nvPr/>
          </p:nvSpPr>
          <p:spPr bwMode="auto">
            <a:xfrm>
              <a:off x="455" y="2734"/>
              <a:ext cx="1" cy="2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2" name="Freeform 1621"/>
            <p:cNvSpPr>
              <a:spLocks/>
            </p:cNvSpPr>
            <p:nvPr/>
          </p:nvSpPr>
          <p:spPr bwMode="auto">
            <a:xfrm>
              <a:off x="446" y="2728"/>
              <a:ext cx="6" cy="11"/>
            </a:xfrm>
            <a:custGeom>
              <a:avLst/>
              <a:gdLst>
                <a:gd name="T0" fmla="*/ 1 w 2"/>
                <a:gd name="T1" fmla="*/ 4 h 4"/>
                <a:gd name="T2" fmla="*/ 1 w 2"/>
                <a:gd name="T3" fmla="*/ 2 h 4"/>
                <a:gd name="T4" fmla="*/ 0 w 2"/>
                <a:gd name="T5" fmla="*/ 0 h 4"/>
                <a:gd name="T6" fmla="*/ 0 w 2"/>
                <a:gd name="T7" fmla="*/ 0 h 4"/>
                <a:gd name="T8" fmla="*/ 1 w 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1" y="1"/>
                    <a:pt x="2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3" name="Freeform 1622"/>
            <p:cNvSpPr>
              <a:spLocks/>
            </p:cNvSpPr>
            <p:nvPr/>
          </p:nvSpPr>
          <p:spPr bwMode="auto">
            <a:xfrm>
              <a:off x="446" y="27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4" name="Freeform 1623"/>
            <p:cNvSpPr>
              <a:spLocks/>
            </p:cNvSpPr>
            <p:nvPr/>
          </p:nvSpPr>
          <p:spPr bwMode="auto">
            <a:xfrm>
              <a:off x="444" y="2726"/>
              <a:ext cx="2" cy="8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2 h 3"/>
                <a:gd name="T4" fmla="*/ 1 w 1"/>
                <a:gd name="T5" fmla="*/ 2 h 3"/>
                <a:gd name="T6" fmla="*/ 1 w 1"/>
                <a:gd name="T7" fmla="*/ 2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1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2 h 3"/>
                <a:gd name="T22" fmla="*/ 0 w 1"/>
                <a:gd name="T2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1"/>
                    <a:pt x="1" y="2"/>
                  </a:cubicBez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5" name="Rectangle 1624"/>
            <p:cNvSpPr>
              <a:spLocks noChangeArrowheads="1"/>
            </p:cNvSpPr>
            <p:nvPr/>
          </p:nvSpPr>
          <p:spPr bwMode="auto">
            <a:xfrm>
              <a:off x="446" y="273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6" name="Freeform 1625"/>
            <p:cNvSpPr>
              <a:spLocks/>
            </p:cNvSpPr>
            <p:nvPr/>
          </p:nvSpPr>
          <p:spPr bwMode="auto">
            <a:xfrm>
              <a:off x="441" y="2728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1 h 1"/>
                <a:gd name="T8" fmla="*/ 2 w 5"/>
                <a:gd name="T9" fmla="*/ 1 h 1"/>
                <a:gd name="T10" fmla="*/ 3 w 5"/>
                <a:gd name="T11" fmla="*/ 1 h 1"/>
                <a:gd name="T12" fmla="*/ 2 w 5"/>
                <a:gd name="T13" fmla="*/ 1 h 1"/>
                <a:gd name="T14" fmla="*/ 3 w 5"/>
                <a:gd name="T15" fmla="*/ 0 h 1"/>
                <a:gd name="T16" fmla="*/ 3 w 5"/>
                <a:gd name="T17" fmla="*/ 1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7" name="Freeform 1626"/>
            <p:cNvSpPr>
              <a:spLocks/>
            </p:cNvSpPr>
            <p:nvPr/>
          </p:nvSpPr>
          <p:spPr bwMode="auto">
            <a:xfrm>
              <a:off x="441" y="2734"/>
              <a:ext cx="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8" name="Freeform 1627"/>
            <p:cNvSpPr>
              <a:spLocks/>
            </p:cNvSpPr>
            <p:nvPr/>
          </p:nvSpPr>
          <p:spPr bwMode="auto">
            <a:xfrm>
              <a:off x="449" y="27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9" name="Freeform 1628"/>
            <p:cNvSpPr>
              <a:spLocks/>
            </p:cNvSpPr>
            <p:nvPr/>
          </p:nvSpPr>
          <p:spPr bwMode="auto">
            <a:xfrm>
              <a:off x="441" y="2728"/>
              <a:ext cx="3" cy="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0" name="Freeform 1629"/>
            <p:cNvSpPr>
              <a:spLocks/>
            </p:cNvSpPr>
            <p:nvPr/>
          </p:nvSpPr>
          <p:spPr bwMode="auto">
            <a:xfrm>
              <a:off x="438" y="2709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2 h 8"/>
                <a:gd name="T6" fmla="*/ 10 w 10"/>
                <a:gd name="T7" fmla="*/ 0 h 8"/>
                <a:gd name="T8" fmla="*/ 9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4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7 w 10"/>
                <a:gd name="T55" fmla="*/ 3 h 8"/>
                <a:gd name="T56" fmla="*/ 7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4" y="3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6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4"/>
                    <a:pt x="2" y="6"/>
                    <a:pt x="1" y="6"/>
                  </a:cubicBezTo>
                  <a:cubicBezTo>
                    <a:pt x="2" y="6"/>
                    <a:pt x="4" y="6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6" y="7"/>
                    <a:pt x="4" y="7"/>
                    <a:pt x="5" y="7"/>
                  </a:cubicBezTo>
                  <a:cubicBezTo>
                    <a:pt x="6" y="8"/>
                    <a:pt x="4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2"/>
                    <a:pt x="7" y="2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1" name="Rectangle 1630"/>
            <p:cNvSpPr>
              <a:spLocks noChangeArrowheads="1"/>
            </p:cNvSpPr>
            <p:nvPr/>
          </p:nvSpPr>
          <p:spPr bwMode="auto">
            <a:xfrm>
              <a:off x="457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2" name="Freeform 1631"/>
            <p:cNvSpPr>
              <a:spLocks/>
            </p:cNvSpPr>
            <p:nvPr/>
          </p:nvSpPr>
          <p:spPr bwMode="auto">
            <a:xfrm>
              <a:off x="457" y="27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3" name="Rectangle 1632"/>
            <p:cNvSpPr>
              <a:spLocks noChangeArrowheads="1"/>
            </p:cNvSpPr>
            <p:nvPr/>
          </p:nvSpPr>
          <p:spPr bwMode="auto">
            <a:xfrm>
              <a:off x="457" y="270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4" name="Freeform 1633"/>
            <p:cNvSpPr>
              <a:spLocks/>
            </p:cNvSpPr>
            <p:nvPr/>
          </p:nvSpPr>
          <p:spPr bwMode="auto">
            <a:xfrm>
              <a:off x="457" y="272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5" name="Freeform 1634"/>
            <p:cNvSpPr>
              <a:spLocks/>
            </p:cNvSpPr>
            <p:nvPr/>
          </p:nvSpPr>
          <p:spPr bwMode="auto">
            <a:xfrm>
              <a:off x="455" y="2723"/>
              <a:ext cx="2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6" name="Rectangle 1635"/>
            <p:cNvSpPr>
              <a:spLocks noChangeArrowheads="1"/>
            </p:cNvSpPr>
            <p:nvPr/>
          </p:nvSpPr>
          <p:spPr bwMode="auto">
            <a:xfrm>
              <a:off x="457" y="2723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7" name="Freeform 1636"/>
            <p:cNvSpPr>
              <a:spLocks/>
            </p:cNvSpPr>
            <p:nvPr/>
          </p:nvSpPr>
          <p:spPr bwMode="auto">
            <a:xfrm>
              <a:off x="457" y="2712"/>
              <a:ext cx="22" cy="16"/>
            </a:xfrm>
            <a:custGeom>
              <a:avLst/>
              <a:gdLst>
                <a:gd name="T0" fmla="*/ 7 w 8"/>
                <a:gd name="T1" fmla="*/ 6 h 6"/>
                <a:gd name="T2" fmla="*/ 8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5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2 w 8"/>
                <a:gd name="T43" fmla="*/ 5 h 6"/>
                <a:gd name="T44" fmla="*/ 3 w 8"/>
                <a:gd name="T45" fmla="*/ 4 h 6"/>
                <a:gd name="T46" fmla="*/ 2 w 8"/>
                <a:gd name="T47" fmla="*/ 5 h 6"/>
                <a:gd name="T48" fmla="*/ 5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4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6"/>
                  </a:moveTo>
                  <a:cubicBezTo>
                    <a:pt x="8" y="6"/>
                    <a:pt x="7" y="5"/>
                    <a:pt x="8" y="4"/>
                  </a:cubicBezTo>
                  <a:cubicBezTo>
                    <a:pt x="7" y="3"/>
                    <a:pt x="5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1"/>
                    <a:pt x="4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5" y="1"/>
                    <a:pt x="2" y="4"/>
                    <a:pt x="2" y="3"/>
                  </a:cubicBezTo>
                  <a:cubicBezTo>
                    <a:pt x="4" y="2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2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3" y="4"/>
                    <a:pt x="4" y="4"/>
                    <a:pt x="5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4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2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8" name="Freeform 1637"/>
            <p:cNvSpPr>
              <a:spLocks/>
            </p:cNvSpPr>
            <p:nvPr/>
          </p:nvSpPr>
          <p:spPr bwMode="auto">
            <a:xfrm>
              <a:off x="460" y="2723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9" name="Freeform 1638"/>
            <p:cNvSpPr>
              <a:spLocks/>
            </p:cNvSpPr>
            <p:nvPr/>
          </p:nvSpPr>
          <p:spPr bwMode="auto">
            <a:xfrm>
              <a:off x="457" y="2723"/>
              <a:ext cx="19" cy="24"/>
            </a:xfrm>
            <a:custGeom>
              <a:avLst/>
              <a:gdLst>
                <a:gd name="T0" fmla="*/ 4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3 w 7"/>
                <a:gd name="T9" fmla="*/ 3 h 9"/>
                <a:gd name="T10" fmla="*/ 2 w 7"/>
                <a:gd name="T11" fmla="*/ 3 h 9"/>
                <a:gd name="T12" fmla="*/ 4 w 7"/>
                <a:gd name="T13" fmla="*/ 4 h 9"/>
                <a:gd name="T14" fmla="*/ 4 w 7"/>
                <a:gd name="T15" fmla="*/ 5 h 9"/>
                <a:gd name="T16" fmla="*/ 4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4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7 w 7"/>
                <a:gd name="T33" fmla="*/ 4 h 9"/>
                <a:gd name="T34" fmla="*/ 6 w 7"/>
                <a:gd name="T35" fmla="*/ 3 h 9"/>
                <a:gd name="T36" fmla="*/ 4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2 w 7"/>
                <a:gd name="T43" fmla="*/ 1 h 9"/>
                <a:gd name="T44" fmla="*/ 1 w 7"/>
                <a:gd name="T45" fmla="*/ 1 h 9"/>
                <a:gd name="T46" fmla="*/ 4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4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4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4"/>
                    <a:pt x="4" y="4"/>
                  </a:cubicBezTo>
                  <a:cubicBezTo>
                    <a:pt x="5" y="5"/>
                    <a:pt x="5" y="6"/>
                    <a:pt x="4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0" y="0"/>
                    <a:pt x="3" y="2"/>
                    <a:pt x="1" y="1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0" name="Rectangle 1639"/>
            <p:cNvSpPr>
              <a:spLocks noChangeArrowheads="1"/>
            </p:cNvSpPr>
            <p:nvPr/>
          </p:nvSpPr>
          <p:spPr bwMode="auto">
            <a:xfrm>
              <a:off x="465" y="2728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1" name="Freeform 1640"/>
            <p:cNvSpPr>
              <a:spLocks/>
            </p:cNvSpPr>
            <p:nvPr/>
          </p:nvSpPr>
          <p:spPr bwMode="auto">
            <a:xfrm>
              <a:off x="474" y="2731"/>
              <a:ext cx="5" cy="0"/>
            </a:xfrm>
            <a:custGeom>
              <a:avLst/>
              <a:gdLst>
                <a:gd name="T0" fmla="*/ 2 w 2"/>
                <a:gd name="T1" fmla="*/ 1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2" name="Freeform 1641"/>
            <p:cNvSpPr>
              <a:spLocks/>
            </p:cNvSpPr>
            <p:nvPr/>
          </p:nvSpPr>
          <p:spPr bwMode="auto">
            <a:xfrm>
              <a:off x="463" y="2731"/>
              <a:ext cx="0" cy="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3" name="Freeform 1642"/>
            <p:cNvSpPr>
              <a:spLocks/>
            </p:cNvSpPr>
            <p:nvPr/>
          </p:nvSpPr>
          <p:spPr bwMode="auto">
            <a:xfrm>
              <a:off x="460" y="2736"/>
              <a:ext cx="8" cy="14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1 w 3"/>
                <a:gd name="T5" fmla="*/ 0 h 5"/>
                <a:gd name="T6" fmla="*/ 2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2" y="3"/>
                    <a:pt x="3" y="4"/>
                  </a:cubicBezTo>
                  <a:cubicBezTo>
                    <a:pt x="2" y="2"/>
                    <a:pt x="1" y="2"/>
                    <a:pt x="1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4" name="Freeform 1643"/>
            <p:cNvSpPr>
              <a:spLocks/>
            </p:cNvSpPr>
            <p:nvPr/>
          </p:nvSpPr>
          <p:spPr bwMode="auto">
            <a:xfrm>
              <a:off x="427" y="2731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9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9 w 13"/>
                <a:gd name="T9" fmla="*/ 3 h 7"/>
                <a:gd name="T10" fmla="*/ 8 w 13"/>
                <a:gd name="T11" fmla="*/ 3 h 7"/>
                <a:gd name="T12" fmla="*/ 8 w 13"/>
                <a:gd name="T13" fmla="*/ 5 h 7"/>
                <a:gd name="T14" fmla="*/ 7 w 13"/>
                <a:gd name="T15" fmla="*/ 2 h 7"/>
                <a:gd name="T16" fmla="*/ 7 w 13"/>
                <a:gd name="T17" fmla="*/ 6 h 7"/>
                <a:gd name="T18" fmla="*/ 6 w 13"/>
                <a:gd name="T19" fmla="*/ 4 h 7"/>
                <a:gd name="T20" fmla="*/ 7 w 13"/>
                <a:gd name="T21" fmla="*/ 4 h 7"/>
                <a:gd name="T22" fmla="*/ 6 w 13"/>
                <a:gd name="T23" fmla="*/ 4 h 7"/>
                <a:gd name="T24" fmla="*/ 7 w 13"/>
                <a:gd name="T25" fmla="*/ 2 h 7"/>
                <a:gd name="T26" fmla="*/ 6 w 13"/>
                <a:gd name="T27" fmla="*/ 2 h 7"/>
                <a:gd name="T28" fmla="*/ 6 w 13"/>
                <a:gd name="T29" fmla="*/ 2 h 7"/>
                <a:gd name="T30" fmla="*/ 5 w 13"/>
                <a:gd name="T31" fmla="*/ 2 h 7"/>
                <a:gd name="T32" fmla="*/ 5 w 13"/>
                <a:gd name="T33" fmla="*/ 1 h 7"/>
                <a:gd name="T34" fmla="*/ 3 w 13"/>
                <a:gd name="T35" fmla="*/ 3 h 7"/>
                <a:gd name="T36" fmla="*/ 3 w 13"/>
                <a:gd name="T37" fmla="*/ 2 h 7"/>
                <a:gd name="T38" fmla="*/ 4 w 13"/>
                <a:gd name="T39" fmla="*/ 1 h 7"/>
                <a:gd name="T40" fmla="*/ 3 w 13"/>
                <a:gd name="T41" fmla="*/ 2 h 7"/>
                <a:gd name="T42" fmla="*/ 5 w 13"/>
                <a:gd name="T43" fmla="*/ 0 h 7"/>
                <a:gd name="T44" fmla="*/ 2 w 13"/>
                <a:gd name="T45" fmla="*/ 1 h 7"/>
                <a:gd name="T46" fmla="*/ 3 w 13"/>
                <a:gd name="T47" fmla="*/ 0 h 7"/>
                <a:gd name="T48" fmla="*/ 0 w 13"/>
                <a:gd name="T49" fmla="*/ 1 h 7"/>
                <a:gd name="T50" fmla="*/ 2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3 w 13"/>
                <a:gd name="T59" fmla="*/ 6 h 7"/>
                <a:gd name="T60" fmla="*/ 5 w 13"/>
                <a:gd name="T61" fmla="*/ 4 h 7"/>
                <a:gd name="T62" fmla="*/ 4 w 13"/>
                <a:gd name="T63" fmla="*/ 7 h 7"/>
                <a:gd name="T64" fmla="*/ 10 w 13"/>
                <a:gd name="T65" fmla="*/ 6 h 7"/>
                <a:gd name="T66" fmla="*/ 10 w 13"/>
                <a:gd name="T67" fmla="*/ 5 h 7"/>
                <a:gd name="T68" fmla="*/ 11 w 13"/>
                <a:gd name="T69" fmla="*/ 4 h 7"/>
                <a:gd name="T70" fmla="*/ 11 w 13"/>
                <a:gd name="T71" fmla="*/ 3 h 7"/>
                <a:gd name="T72" fmla="*/ 12 w 13"/>
                <a:gd name="T73" fmla="*/ 6 h 7"/>
                <a:gd name="T74" fmla="*/ 13 w 13"/>
                <a:gd name="T75" fmla="*/ 5 h 7"/>
                <a:gd name="T76" fmla="*/ 12 w 13"/>
                <a:gd name="T77" fmla="*/ 5 h 7"/>
                <a:gd name="T78" fmla="*/ 13 w 13"/>
                <a:gd name="T79" fmla="*/ 5 h 7"/>
                <a:gd name="T80" fmla="*/ 11 w 13"/>
                <a:gd name="T81" fmla="*/ 2 h 7"/>
                <a:gd name="T82" fmla="*/ 9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9" y="1"/>
                    <a:pt x="9" y="3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8" y="3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7" y="3"/>
                    <a:pt x="7" y="4"/>
                    <a:pt x="7" y="6"/>
                  </a:cubicBezTo>
                  <a:cubicBezTo>
                    <a:pt x="7" y="4"/>
                    <a:pt x="6" y="6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2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5" y="2"/>
                    <a:pt x="3" y="3"/>
                  </a:cubicBezTo>
                  <a:cubicBezTo>
                    <a:pt x="5" y="1"/>
                    <a:pt x="2" y="3"/>
                    <a:pt x="3" y="2"/>
                  </a:cubicBezTo>
                  <a:cubicBezTo>
                    <a:pt x="4" y="1"/>
                    <a:pt x="3" y="2"/>
                    <a:pt x="4" y="1"/>
                  </a:cubicBezTo>
                  <a:cubicBezTo>
                    <a:pt x="3" y="2"/>
                    <a:pt x="4" y="1"/>
                    <a:pt x="3" y="2"/>
                  </a:cubicBezTo>
                  <a:cubicBezTo>
                    <a:pt x="5" y="1"/>
                    <a:pt x="3" y="1"/>
                    <a:pt x="5" y="0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1" y="2"/>
                    <a:pt x="2" y="3"/>
                    <a:pt x="2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8" y="5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2" y="6"/>
                    <a:pt x="13" y="6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3" y="5"/>
                  </a:cubicBezTo>
                  <a:cubicBezTo>
                    <a:pt x="13" y="4"/>
                    <a:pt x="11" y="3"/>
                    <a:pt x="11" y="2"/>
                  </a:cubicBezTo>
                  <a:cubicBezTo>
                    <a:pt x="11" y="5"/>
                    <a:pt x="9" y="0"/>
                    <a:pt x="9" y="1"/>
                  </a:cubicBezTo>
                  <a:cubicBezTo>
                    <a:pt x="9" y="2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5" name="Freeform 1644"/>
            <p:cNvSpPr>
              <a:spLocks/>
            </p:cNvSpPr>
            <p:nvPr/>
          </p:nvSpPr>
          <p:spPr bwMode="auto">
            <a:xfrm>
              <a:off x="460" y="27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6" name="Freeform 1645"/>
            <p:cNvSpPr>
              <a:spLocks/>
            </p:cNvSpPr>
            <p:nvPr/>
          </p:nvSpPr>
          <p:spPr bwMode="auto">
            <a:xfrm>
              <a:off x="433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7" name="Rectangle 1646"/>
            <p:cNvSpPr>
              <a:spLocks noChangeArrowheads="1"/>
            </p:cNvSpPr>
            <p:nvPr/>
          </p:nvSpPr>
          <p:spPr bwMode="auto">
            <a:xfrm>
              <a:off x="463" y="274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8" name="Freeform 1647"/>
            <p:cNvSpPr>
              <a:spLocks/>
            </p:cNvSpPr>
            <p:nvPr/>
          </p:nvSpPr>
          <p:spPr bwMode="auto">
            <a:xfrm>
              <a:off x="457" y="2736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0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3" name="Freeform 1648"/>
            <p:cNvSpPr>
              <a:spLocks/>
            </p:cNvSpPr>
            <p:nvPr/>
          </p:nvSpPr>
          <p:spPr bwMode="auto">
            <a:xfrm>
              <a:off x="435" y="2726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4" name="Freeform 1649"/>
            <p:cNvSpPr>
              <a:spLocks/>
            </p:cNvSpPr>
            <p:nvPr/>
          </p:nvSpPr>
          <p:spPr bwMode="auto">
            <a:xfrm>
              <a:off x="444" y="27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5" name="Freeform 1650"/>
            <p:cNvSpPr>
              <a:spLocks/>
            </p:cNvSpPr>
            <p:nvPr/>
          </p:nvSpPr>
          <p:spPr bwMode="auto">
            <a:xfrm>
              <a:off x="425" y="2698"/>
              <a:ext cx="60" cy="33"/>
            </a:xfrm>
            <a:custGeom>
              <a:avLst/>
              <a:gdLst>
                <a:gd name="T0" fmla="*/ 17 w 22"/>
                <a:gd name="T1" fmla="*/ 9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7 h 12"/>
                <a:gd name="T8" fmla="*/ 17 w 22"/>
                <a:gd name="T9" fmla="*/ 3 h 12"/>
                <a:gd name="T10" fmla="*/ 15 w 22"/>
                <a:gd name="T11" fmla="*/ 2 h 12"/>
                <a:gd name="T12" fmla="*/ 12 w 22"/>
                <a:gd name="T13" fmla="*/ 3 h 12"/>
                <a:gd name="T14" fmla="*/ 11 w 22"/>
                <a:gd name="T15" fmla="*/ 2 h 12"/>
                <a:gd name="T16" fmla="*/ 10 w 22"/>
                <a:gd name="T17" fmla="*/ 2 h 12"/>
                <a:gd name="T18" fmla="*/ 10 w 22"/>
                <a:gd name="T19" fmla="*/ 5 h 12"/>
                <a:gd name="T20" fmla="*/ 9 w 22"/>
                <a:gd name="T21" fmla="*/ 6 h 12"/>
                <a:gd name="T22" fmla="*/ 7 w 22"/>
                <a:gd name="T23" fmla="*/ 4 h 12"/>
                <a:gd name="T24" fmla="*/ 6 w 22"/>
                <a:gd name="T25" fmla="*/ 5 h 12"/>
                <a:gd name="T26" fmla="*/ 4 w 22"/>
                <a:gd name="T27" fmla="*/ 5 h 12"/>
                <a:gd name="T28" fmla="*/ 4 w 22"/>
                <a:gd name="T29" fmla="*/ 7 h 12"/>
                <a:gd name="T30" fmla="*/ 4 w 22"/>
                <a:gd name="T31" fmla="*/ 8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3 w 22"/>
                <a:gd name="T39" fmla="*/ 10 h 12"/>
                <a:gd name="T40" fmla="*/ 1 w 22"/>
                <a:gd name="T41" fmla="*/ 10 h 12"/>
                <a:gd name="T42" fmla="*/ 5 w 22"/>
                <a:gd name="T43" fmla="*/ 10 h 12"/>
                <a:gd name="T44" fmla="*/ 6 w 22"/>
                <a:gd name="T45" fmla="*/ 10 h 12"/>
                <a:gd name="T46" fmla="*/ 6 w 22"/>
                <a:gd name="T47" fmla="*/ 9 h 12"/>
                <a:gd name="T48" fmla="*/ 6 w 22"/>
                <a:gd name="T49" fmla="*/ 9 h 12"/>
                <a:gd name="T50" fmla="*/ 7 w 22"/>
                <a:gd name="T51" fmla="*/ 9 h 12"/>
                <a:gd name="T52" fmla="*/ 7 w 22"/>
                <a:gd name="T53" fmla="*/ 8 h 12"/>
                <a:gd name="T54" fmla="*/ 7 w 22"/>
                <a:gd name="T55" fmla="*/ 8 h 12"/>
                <a:gd name="T56" fmla="*/ 7 w 22"/>
                <a:gd name="T57" fmla="*/ 8 h 12"/>
                <a:gd name="T58" fmla="*/ 8 w 22"/>
                <a:gd name="T59" fmla="*/ 8 h 12"/>
                <a:gd name="T60" fmla="*/ 8 w 22"/>
                <a:gd name="T61" fmla="*/ 6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6 h 12"/>
                <a:gd name="T68" fmla="*/ 11 w 22"/>
                <a:gd name="T69" fmla="*/ 5 h 12"/>
                <a:gd name="T70" fmla="*/ 13 w 22"/>
                <a:gd name="T71" fmla="*/ 5 h 12"/>
                <a:gd name="T72" fmla="*/ 14 w 22"/>
                <a:gd name="T73" fmla="*/ 5 h 12"/>
                <a:gd name="T74" fmla="*/ 16 w 22"/>
                <a:gd name="T75" fmla="*/ 6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6" y="8"/>
                    <a:pt x="16" y="8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10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20" y="10"/>
                    <a:pt x="20" y="10"/>
                  </a:cubicBezTo>
                  <a:cubicBezTo>
                    <a:pt x="20" y="9"/>
                    <a:pt x="17" y="8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6"/>
                    <a:pt x="17" y="7"/>
                    <a:pt x="17" y="6"/>
                  </a:cubicBezTo>
                  <a:cubicBezTo>
                    <a:pt x="22" y="4"/>
                    <a:pt x="15" y="6"/>
                    <a:pt x="17" y="3"/>
                  </a:cubicBezTo>
                  <a:cubicBezTo>
                    <a:pt x="16" y="3"/>
                    <a:pt x="16" y="3"/>
                    <a:pt x="15" y="4"/>
                  </a:cubicBezTo>
                  <a:cubicBezTo>
                    <a:pt x="16" y="2"/>
                    <a:pt x="14" y="3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2" y="3"/>
                    <a:pt x="13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4"/>
                    <a:pt x="11" y="2"/>
                  </a:cubicBezTo>
                  <a:cubicBezTo>
                    <a:pt x="11" y="2"/>
                    <a:pt x="11" y="4"/>
                    <a:pt x="11" y="5"/>
                  </a:cubicBezTo>
                  <a:cubicBezTo>
                    <a:pt x="10" y="4"/>
                    <a:pt x="10" y="4"/>
                    <a:pt x="10" y="2"/>
                  </a:cubicBezTo>
                  <a:cubicBezTo>
                    <a:pt x="10" y="4"/>
                    <a:pt x="9" y="3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9" y="5"/>
                    <a:pt x="9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8" y="3"/>
                    <a:pt x="8" y="3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4"/>
                    <a:pt x="5" y="8"/>
                    <a:pt x="4" y="7"/>
                  </a:cubicBezTo>
                  <a:cubicBezTo>
                    <a:pt x="5" y="8"/>
                    <a:pt x="5" y="9"/>
                    <a:pt x="6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3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9"/>
                    <a:pt x="0" y="11"/>
                    <a:pt x="2" y="12"/>
                  </a:cubicBezTo>
                  <a:cubicBezTo>
                    <a:pt x="3" y="12"/>
                    <a:pt x="5" y="11"/>
                    <a:pt x="6" y="11"/>
                  </a:cubicBezTo>
                  <a:cubicBezTo>
                    <a:pt x="5" y="11"/>
                    <a:pt x="3" y="11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1" y="9"/>
                    <a:pt x="3" y="10"/>
                    <a:pt x="2" y="9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9"/>
                    <a:pt x="7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4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8"/>
                    <a:pt x="6" y="8"/>
                  </a:cubicBezTo>
                  <a:cubicBezTo>
                    <a:pt x="6" y="7"/>
                    <a:pt x="6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5"/>
                    <a:pt x="8" y="7"/>
                    <a:pt x="8" y="6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6"/>
                    <a:pt x="9" y="8"/>
                  </a:cubicBezTo>
                  <a:cubicBezTo>
                    <a:pt x="9" y="9"/>
                    <a:pt x="9" y="6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1" y="6"/>
                    <a:pt x="11" y="8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8"/>
                    <a:pt x="12" y="5"/>
                    <a:pt x="13" y="4"/>
                  </a:cubicBezTo>
                  <a:cubicBezTo>
                    <a:pt x="13" y="4"/>
                    <a:pt x="14" y="4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5"/>
                    <a:pt x="14" y="7"/>
                    <a:pt x="14" y="7"/>
                  </a:cubicBezTo>
                  <a:cubicBezTo>
                    <a:pt x="16" y="5"/>
                    <a:pt x="13" y="9"/>
                    <a:pt x="16" y="6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4"/>
                    <a:pt x="16" y="5"/>
                    <a:pt x="17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6" name="Freeform 1651"/>
            <p:cNvSpPr>
              <a:spLocks/>
            </p:cNvSpPr>
            <p:nvPr/>
          </p:nvSpPr>
          <p:spPr bwMode="auto">
            <a:xfrm>
              <a:off x="460" y="271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7" name="Freeform 1652"/>
            <p:cNvSpPr>
              <a:spLocks/>
            </p:cNvSpPr>
            <p:nvPr/>
          </p:nvSpPr>
          <p:spPr bwMode="auto">
            <a:xfrm>
              <a:off x="460" y="27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8" name="Freeform 1653"/>
            <p:cNvSpPr>
              <a:spLocks/>
            </p:cNvSpPr>
            <p:nvPr/>
          </p:nvSpPr>
          <p:spPr bwMode="auto">
            <a:xfrm>
              <a:off x="465" y="272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9" name="Rectangle 1654"/>
            <p:cNvSpPr>
              <a:spLocks noChangeArrowheads="1"/>
            </p:cNvSpPr>
            <p:nvPr/>
          </p:nvSpPr>
          <p:spPr bwMode="auto">
            <a:xfrm>
              <a:off x="468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0" name="Freeform 1655"/>
            <p:cNvSpPr>
              <a:spLocks/>
            </p:cNvSpPr>
            <p:nvPr/>
          </p:nvSpPr>
          <p:spPr bwMode="auto">
            <a:xfrm>
              <a:off x="430" y="2723"/>
              <a:ext cx="49" cy="27"/>
            </a:xfrm>
            <a:custGeom>
              <a:avLst/>
              <a:gdLst>
                <a:gd name="T0" fmla="*/ 4 w 18"/>
                <a:gd name="T1" fmla="*/ 3 h 10"/>
                <a:gd name="T2" fmla="*/ 3 w 18"/>
                <a:gd name="T3" fmla="*/ 4 h 10"/>
                <a:gd name="T4" fmla="*/ 3 w 18"/>
                <a:gd name="T5" fmla="*/ 3 h 10"/>
                <a:gd name="T6" fmla="*/ 0 w 18"/>
                <a:gd name="T7" fmla="*/ 3 h 10"/>
                <a:gd name="T8" fmla="*/ 9 w 18"/>
                <a:gd name="T9" fmla="*/ 6 h 10"/>
                <a:gd name="T10" fmla="*/ 8 w 18"/>
                <a:gd name="T11" fmla="*/ 7 h 10"/>
                <a:gd name="T12" fmla="*/ 11 w 18"/>
                <a:gd name="T13" fmla="*/ 5 h 10"/>
                <a:gd name="T14" fmla="*/ 12 w 18"/>
                <a:gd name="T15" fmla="*/ 7 h 10"/>
                <a:gd name="T16" fmla="*/ 14 w 18"/>
                <a:gd name="T17" fmla="*/ 6 h 10"/>
                <a:gd name="T18" fmla="*/ 13 w 18"/>
                <a:gd name="T19" fmla="*/ 5 h 10"/>
                <a:gd name="T20" fmla="*/ 14 w 18"/>
                <a:gd name="T21" fmla="*/ 5 h 10"/>
                <a:gd name="T22" fmla="*/ 13 w 18"/>
                <a:gd name="T23" fmla="*/ 5 h 10"/>
                <a:gd name="T24" fmla="*/ 14 w 18"/>
                <a:gd name="T25" fmla="*/ 4 h 10"/>
                <a:gd name="T26" fmla="*/ 14 w 18"/>
                <a:gd name="T27" fmla="*/ 5 h 10"/>
                <a:gd name="T28" fmla="*/ 15 w 18"/>
                <a:gd name="T29" fmla="*/ 3 h 10"/>
                <a:gd name="T30" fmla="*/ 15 w 18"/>
                <a:gd name="T31" fmla="*/ 4 h 10"/>
                <a:gd name="T32" fmla="*/ 16 w 18"/>
                <a:gd name="T33" fmla="*/ 1 h 10"/>
                <a:gd name="T34" fmla="*/ 14 w 18"/>
                <a:gd name="T35" fmla="*/ 1 h 10"/>
                <a:gd name="T36" fmla="*/ 14 w 18"/>
                <a:gd name="T37" fmla="*/ 3 h 10"/>
                <a:gd name="T38" fmla="*/ 14 w 18"/>
                <a:gd name="T39" fmla="*/ 2 h 10"/>
                <a:gd name="T40" fmla="*/ 14 w 18"/>
                <a:gd name="T41" fmla="*/ 4 h 10"/>
                <a:gd name="T42" fmla="*/ 13 w 18"/>
                <a:gd name="T43" fmla="*/ 2 h 10"/>
                <a:gd name="T44" fmla="*/ 12 w 18"/>
                <a:gd name="T45" fmla="*/ 2 h 10"/>
                <a:gd name="T46" fmla="*/ 12 w 18"/>
                <a:gd name="T47" fmla="*/ 2 h 10"/>
                <a:gd name="T48" fmla="*/ 11 w 18"/>
                <a:gd name="T49" fmla="*/ 2 h 10"/>
                <a:gd name="T50" fmla="*/ 12 w 18"/>
                <a:gd name="T51" fmla="*/ 3 h 10"/>
                <a:gd name="T52" fmla="*/ 13 w 18"/>
                <a:gd name="T53" fmla="*/ 5 h 10"/>
                <a:gd name="T54" fmla="*/ 12 w 18"/>
                <a:gd name="T55" fmla="*/ 5 h 10"/>
                <a:gd name="T56" fmla="*/ 12 w 18"/>
                <a:gd name="T57" fmla="*/ 3 h 10"/>
                <a:gd name="T58" fmla="*/ 12 w 18"/>
                <a:gd name="T59" fmla="*/ 4 h 10"/>
                <a:gd name="T60" fmla="*/ 11 w 18"/>
                <a:gd name="T61" fmla="*/ 3 h 10"/>
                <a:gd name="T62" fmla="*/ 11 w 18"/>
                <a:gd name="T63" fmla="*/ 4 h 10"/>
                <a:gd name="T64" fmla="*/ 8 w 18"/>
                <a:gd name="T65" fmla="*/ 5 h 10"/>
                <a:gd name="T66" fmla="*/ 9 w 18"/>
                <a:gd name="T67" fmla="*/ 4 h 10"/>
                <a:gd name="T68" fmla="*/ 8 w 18"/>
                <a:gd name="T69" fmla="*/ 5 h 10"/>
                <a:gd name="T70" fmla="*/ 7 w 18"/>
                <a:gd name="T71" fmla="*/ 4 h 10"/>
                <a:gd name="T72" fmla="*/ 6 w 18"/>
                <a:gd name="T73" fmla="*/ 5 h 10"/>
                <a:gd name="T74" fmla="*/ 5 w 18"/>
                <a:gd name="T75" fmla="*/ 4 h 10"/>
                <a:gd name="T76" fmla="*/ 5 w 18"/>
                <a:gd name="T77" fmla="*/ 4 h 10"/>
                <a:gd name="T78" fmla="*/ 3 w 18"/>
                <a:gd name="T79" fmla="*/ 5 h 10"/>
                <a:gd name="T80" fmla="*/ 4 w 18"/>
                <a:gd name="T8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10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3"/>
                  </a:cubicBezTo>
                  <a:cubicBezTo>
                    <a:pt x="1" y="4"/>
                    <a:pt x="2" y="2"/>
                    <a:pt x="0" y="3"/>
                  </a:cubicBezTo>
                  <a:cubicBezTo>
                    <a:pt x="2" y="5"/>
                    <a:pt x="5" y="9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10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8"/>
                    <a:pt x="12" y="4"/>
                    <a:pt x="14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5" y="5"/>
                    <a:pt x="14" y="4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8" y="4"/>
                    <a:pt x="16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3" y="0"/>
                    <a:pt x="14" y="1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4"/>
                  </a:cubicBezTo>
                  <a:cubicBezTo>
                    <a:pt x="13" y="3"/>
                    <a:pt x="14" y="2"/>
                    <a:pt x="13" y="2"/>
                  </a:cubicBezTo>
                  <a:cubicBezTo>
                    <a:pt x="11" y="1"/>
                    <a:pt x="14" y="4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4"/>
                    <a:pt x="13" y="5"/>
                  </a:cubicBezTo>
                  <a:cubicBezTo>
                    <a:pt x="12" y="4"/>
                    <a:pt x="13" y="6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5"/>
                    <a:pt x="11" y="3"/>
                    <a:pt x="11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9" y="5"/>
                    <a:pt x="8" y="3"/>
                    <a:pt x="9" y="4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6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6"/>
                    <a:pt x="3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1" name="Freeform 1656"/>
            <p:cNvSpPr>
              <a:spLocks/>
            </p:cNvSpPr>
            <p:nvPr/>
          </p:nvSpPr>
          <p:spPr bwMode="auto">
            <a:xfrm>
              <a:off x="427" y="2726"/>
              <a:ext cx="8" cy="5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1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2" name="Freeform 1657"/>
            <p:cNvSpPr>
              <a:spLocks/>
            </p:cNvSpPr>
            <p:nvPr/>
          </p:nvSpPr>
          <p:spPr bwMode="auto">
            <a:xfrm>
              <a:off x="425" y="2696"/>
              <a:ext cx="24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8 h 12"/>
                <a:gd name="T8" fmla="*/ 1 w 9"/>
                <a:gd name="T9" fmla="*/ 9 h 12"/>
                <a:gd name="T10" fmla="*/ 2 w 9"/>
                <a:gd name="T11" fmla="*/ 11 h 12"/>
                <a:gd name="T12" fmla="*/ 2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9 h 12"/>
                <a:gd name="T20" fmla="*/ 2 w 9"/>
                <a:gd name="T21" fmla="*/ 6 h 12"/>
                <a:gd name="T22" fmla="*/ 4 w 9"/>
                <a:gd name="T23" fmla="*/ 7 h 12"/>
                <a:gd name="T24" fmla="*/ 6 w 9"/>
                <a:gd name="T25" fmla="*/ 6 h 12"/>
                <a:gd name="T26" fmla="*/ 5 w 9"/>
                <a:gd name="T27" fmla="*/ 6 h 12"/>
                <a:gd name="T28" fmla="*/ 5 w 9"/>
                <a:gd name="T29" fmla="*/ 5 h 12"/>
                <a:gd name="T30" fmla="*/ 6 w 9"/>
                <a:gd name="T31" fmla="*/ 6 h 12"/>
                <a:gd name="T32" fmla="*/ 8 w 9"/>
                <a:gd name="T33" fmla="*/ 4 h 12"/>
                <a:gd name="T34" fmla="*/ 8 w 9"/>
                <a:gd name="T35" fmla="*/ 2 h 12"/>
                <a:gd name="T36" fmla="*/ 9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6"/>
                    <a:pt x="2" y="8"/>
                    <a:pt x="2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12"/>
                    <a:pt x="2" y="11"/>
                  </a:cubicBezTo>
                  <a:cubicBezTo>
                    <a:pt x="3" y="11"/>
                    <a:pt x="1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0" y="7"/>
                    <a:pt x="2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6"/>
                    <a:pt x="5" y="5"/>
                    <a:pt x="6" y="6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3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9" y="3"/>
                    <a:pt x="8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3" name="Freeform 1658"/>
            <p:cNvSpPr>
              <a:spLocks/>
            </p:cNvSpPr>
            <p:nvPr/>
          </p:nvSpPr>
          <p:spPr bwMode="auto">
            <a:xfrm>
              <a:off x="441" y="270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4" name="Freeform 1659"/>
            <p:cNvSpPr>
              <a:spLocks/>
            </p:cNvSpPr>
            <p:nvPr/>
          </p:nvSpPr>
          <p:spPr bwMode="auto">
            <a:xfrm>
              <a:off x="1217" y="2843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5" name="Freeform 1660"/>
            <p:cNvSpPr>
              <a:spLocks/>
            </p:cNvSpPr>
            <p:nvPr/>
          </p:nvSpPr>
          <p:spPr bwMode="auto">
            <a:xfrm>
              <a:off x="1209" y="283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2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2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6" name="Freeform 1661"/>
            <p:cNvSpPr>
              <a:spLocks/>
            </p:cNvSpPr>
            <p:nvPr/>
          </p:nvSpPr>
          <p:spPr bwMode="auto">
            <a:xfrm>
              <a:off x="1209" y="2840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7" name="Freeform 1662"/>
            <p:cNvSpPr>
              <a:spLocks/>
            </p:cNvSpPr>
            <p:nvPr/>
          </p:nvSpPr>
          <p:spPr bwMode="auto">
            <a:xfrm>
              <a:off x="1209" y="2843"/>
              <a:ext cx="2" cy="5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8" name="Freeform 1663"/>
            <p:cNvSpPr>
              <a:spLocks/>
            </p:cNvSpPr>
            <p:nvPr/>
          </p:nvSpPr>
          <p:spPr bwMode="auto">
            <a:xfrm>
              <a:off x="1209" y="2845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9" name="Freeform 1664"/>
            <p:cNvSpPr>
              <a:spLocks/>
            </p:cNvSpPr>
            <p:nvPr/>
          </p:nvSpPr>
          <p:spPr bwMode="auto">
            <a:xfrm>
              <a:off x="1206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1 w 1"/>
                <a:gd name="T5" fmla="*/ 3 h 4"/>
                <a:gd name="T6" fmla="*/ 0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1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0" name="Freeform 1665"/>
            <p:cNvSpPr>
              <a:spLocks/>
            </p:cNvSpPr>
            <p:nvPr/>
          </p:nvSpPr>
          <p:spPr bwMode="auto">
            <a:xfrm>
              <a:off x="1209" y="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1" name="Freeform 1666"/>
            <p:cNvSpPr>
              <a:spLocks/>
            </p:cNvSpPr>
            <p:nvPr/>
          </p:nvSpPr>
          <p:spPr bwMode="auto">
            <a:xfrm>
              <a:off x="1209" y="2843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2" name="Freeform 1667"/>
            <p:cNvSpPr>
              <a:spLocks/>
            </p:cNvSpPr>
            <p:nvPr/>
          </p:nvSpPr>
          <p:spPr bwMode="auto">
            <a:xfrm>
              <a:off x="1203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3" name="Freeform 1668"/>
            <p:cNvSpPr>
              <a:spLocks/>
            </p:cNvSpPr>
            <p:nvPr/>
          </p:nvSpPr>
          <p:spPr bwMode="auto">
            <a:xfrm>
              <a:off x="1203" y="283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4" name="Freeform 1669"/>
            <p:cNvSpPr>
              <a:spLocks/>
            </p:cNvSpPr>
            <p:nvPr/>
          </p:nvSpPr>
          <p:spPr bwMode="auto">
            <a:xfrm>
              <a:off x="1201" y="2834"/>
              <a:ext cx="2" cy="11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2 h 4"/>
                <a:gd name="T4" fmla="*/ 0 w 1"/>
                <a:gd name="T5" fmla="*/ 3 h 4"/>
                <a:gd name="T6" fmla="*/ 0 w 1"/>
                <a:gd name="T7" fmla="*/ 2 h 4"/>
                <a:gd name="T8" fmla="*/ 0 w 1"/>
                <a:gd name="T9" fmla="*/ 4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0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4"/>
                    <a:pt x="0" y="2"/>
                    <a:pt x="0" y="4"/>
                  </a:cubicBezTo>
                  <a:cubicBezTo>
                    <a:pt x="0" y="4"/>
                    <a:pt x="0" y="4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3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5" name="Rectangle 1670"/>
            <p:cNvSpPr>
              <a:spLocks noChangeArrowheads="1"/>
            </p:cNvSpPr>
            <p:nvPr/>
          </p:nvSpPr>
          <p:spPr bwMode="auto">
            <a:xfrm>
              <a:off x="1201" y="284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6" name="Freeform 1671"/>
            <p:cNvSpPr>
              <a:spLocks/>
            </p:cNvSpPr>
            <p:nvPr/>
          </p:nvSpPr>
          <p:spPr bwMode="auto">
            <a:xfrm>
              <a:off x="1198" y="2840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0 h 1"/>
                <a:gd name="T4" fmla="*/ 0 w 4"/>
                <a:gd name="T5" fmla="*/ 1 h 1"/>
                <a:gd name="T6" fmla="*/ 1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7" name="Freeform 1672"/>
            <p:cNvSpPr>
              <a:spLocks/>
            </p:cNvSpPr>
            <p:nvPr/>
          </p:nvSpPr>
          <p:spPr bwMode="auto">
            <a:xfrm>
              <a:off x="1198" y="284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8" name="Freeform 1673"/>
            <p:cNvSpPr>
              <a:spLocks/>
            </p:cNvSpPr>
            <p:nvPr/>
          </p:nvSpPr>
          <p:spPr bwMode="auto">
            <a:xfrm>
              <a:off x="1206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9" name="Freeform 1674"/>
            <p:cNvSpPr>
              <a:spLocks/>
            </p:cNvSpPr>
            <p:nvPr/>
          </p:nvSpPr>
          <p:spPr bwMode="auto">
            <a:xfrm>
              <a:off x="1198" y="2840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0" name="Freeform 1675"/>
            <p:cNvSpPr>
              <a:spLocks/>
            </p:cNvSpPr>
            <p:nvPr/>
          </p:nvSpPr>
          <p:spPr bwMode="auto">
            <a:xfrm>
              <a:off x="1195" y="2818"/>
              <a:ext cx="25" cy="22"/>
            </a:xfrm>
            <a:custGeom>
              <a:avLst/>
              <a:gdLst>
                <a:gd name="T0" fmla="*/ 7 w 9"/>
                <a:gd name="T1" fmla="*/ 5 h 8"/>
                <a:gd name="T2" fmla="*/ 7 w 9"/>
                <a:gd name="T3" fmla="*/ 4 h 8"/>
                <a:gd name="T4" fmla="*/ 8 w 9"/>
                <a:gd name="T5" fmla="*/ 3 h 8"/>
                <a:gd name="T6" fmla="*/ 9 w 9"/>
                <a:gd name="T7" fmla="*/ 1 h 8"/>
                <a:gd name="T8" fmla="*/ 8 w 9"/>
                <a:gd name="T9" fmla="*/ 1 h 8"/>
                <a:gd name="T10" fmla="*/ 8 w 9"/>
                <a:gd name="T11" fmla="*/ 0 h 8"/>
                <a:gd name="T12" fmla="*/ 6 w 9"/>
                <a:gd name="T13" fmla="*/ 1 h 8"/>
                <a:gd name="T14" fmla="*/ 5 w 9"/>
                <a:gd name="T15" fmla="*/ 1 h 8"/>
                <a:gd name="T16" fmla="*/ 1 w 9"/>
                <a:gd name="T17" fmla="*/ 4 h 8"/>
                <a:gd name="T18" fmla="*/ 3 w 9"/>
                <a:gd name="T19" fmla="*/ 6 h 8"/>
                <a:gd name="T20" fmla="*/ 2 w 9"/>
                <a:gd name="T21" fmla="*/ 5 h 8"/>
                <a:gd name="T22" fmla="*/ 2 w 9"/>
                <a:gd name="T23" fmla="*/ 5 h 8"/>
                <a:gd name="T24" fmla="*/ 1 w 9"/>
                <a:gd name="T25" fmla="*/ 6 h 8"/>
                <a:gd name="T26" fmla="*/ 3 w 9"/>
                <a:gd name="T27" fmla="*/ 7 h 8"/>
                <a:gd name="T28" fmla="*/ 1 w 9"/>
                <a:gd name="T29" fmla="*/ 7 h 8"/>
                <a:gd name="T30" fmla="*/ 2 w 9"/>
                <a:gd name="T31" fmla="*/ 7 h 8"/>
                <a:gd name="T32" fmla="*/ 4 w 9"/>
                <a:gd name="T33" fmla="*/ 7 h 8"/>
                <a:gd name="T34" fmla="*/ 5 w 9"/>
                <a:gd name="T35" fmla="*/ 8 h 8"/>
                <a:gd name="T36" fmla="*/ 3 w 9"/>
                <a:gd name="T37" fmla="*/ 5 h 8"/>
                <a:gd name="T38" fmla="*/ 4 w 9"/>
                <a:gd name="T39" fmla="*/ 5 h 8"/>
                <a:gd name="T40" fmla="*/ 6 w 9"/>
                <a:gd name="T41" fmla="*/ 5 h 8"/>
                <a:gd name="T42" fmla="*/ 5 w 9"/>
                <a:gd name="T43" fmla="*/ 3 h 8"/>
                <a:gd name="T44" fmla="*/ 5 w 9"/>
                <a:gd name="T45" fmla="*/ 4 h 8"/>
                <a:gd name="T46" fmla="*/ 5 w 9"/>
                <a:gd name="T47" fmla="*/ 3 h 8"/>
                <a:gd name="T48" fmla="*/ 6 w 9"/>
                <a:gd name="T49" fmla="*/ 4 h 8"/>
                <a:gd name="T50" fmla="*/ 5 w 9"/>
                <a:gd name="T51" fmla="*/ 2 h 8"/>
                <a:gd name="T52" fmla="*/ 7 w 9"/>
                <a:gd name="T53" fmla="*/ 5 h 8"/>
                <a:gd name="T54" fmla="*/ 6 w 9"/>
                <a:gd name="T55" fmla="*/ 3 h 8"/>
                <a:gd name="T56" fmla="*/ 6 w 9"/>
                <a:gd name="T57" fmla="*/ 2 h 8"/>
                <a:gd name="T58" fmla="*/ 7 w 9"/>
                <a:gd name="T59" fmla="*/ 5 h 8"/>
                <a:gd name="T60" fmla="*/ 7 w 9"/>
                <a:gd name="T61" fmla="*/ 3 h 8"/>
                <a:gd name="T62" fmla="*/ 7 w 9"/>
                <a:gd name="T63" fmla="*/ 2 h 8"/>
                <a:gd name="T64" fmla="*/ 7 w 9"/>
                <a:gd name="T65" fmla="*/ 3 h 8"/>
                <a:gd name="T66" fmla="*/ 7 w 9"/>
                <a:gd name="T67" fmla="*/ 5 h 8"/>
                <a:gd name="T68" fmla="*/ 7 w 9"/>
                <a:gd name="T69" fmla="*/ 5 h 8"/>
                <a:gd name="T70" fmla="*/ 8 w 9"/>
                <a:gd name="T71" fmla="*/ 3 h 8"/>
                <a:gd name="T72" fmla="*/ 7 w 9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" h="8">
                  <a:moveTo>
                    <a:pt x="7" y="5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8" y="2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2"/>
                    <a:pt x="6" y="1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3" y="3"/>
                    <a:pt x="1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8"/>
                    <a:pt x="3" y="7"/>
                    <a:pt x="4" y="7"/>
                  </a:cubicBezTo>
                  <a:cubicBezTo>
                    <a:pt x="5" y="8"/>
                    <a:pt x="3" y="7"/>
                    <a:pt x="5" y="8"/>
                  </a:cubicBezTo>
                  <a:cubicBezTo>
                    <a:pt x="5" y="8"/>
                    <a:pt x="3" y="6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4" y="4"/>
                    <a:pt x="6" y="5"/>
                  </a:cubicBezTo>
                  <a:cubicBezTo>
                    <a:pt x="5" y="4"/>
                    <a:pt x="6" y="5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2"/>
                    <a:pt x="6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1" name="Rectangle 1676"/>
            <p:cNvSpPr>
              <a:spLocks noChangeArrowheads="1"/>
            </p:cNvSpPr>
            <p:nvPr/>
          </p:nvSpPr>
          <p:spPr bwMode="auto">
            <a:xfrm>
              <a:off x="1214" y="283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2" name="Freeform 1677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3" name="Rectangle 1678"/>
            <p:cNvSpPr>
              <a:spLocks noChangeArrowheads="1"/>
            </p:cNvSpPr>
            <p:nvPr/>
          </p:nvSpPr>
          <p:spPr bwMode="auto">
            <a:xfrm>
              <a:off x="1211" y="2818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4" name="Freeform 1679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5" name="Freeform 1680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6" name="Freeform 1681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3"/>
                <a:gd name="T1" fmla="*/ 2 h 2"/>
                <a:gd name="T2" fmla="*/ 0 w 3"/>
                <a:gd name="T3" fmla="*/ 2 h 2"/>
                <a:gd name="T4" fmla="*/ 3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7" name="Freeform 1682"/>
            <p:cNvSpPr>
              <a:spLocks/>
            </p:cNvSpPr>
            <p:nvPr/>
          </p:nvSpPr>
          <p:spPr bwMode="auto">
            <a:xfrm>
              <a:off x="1214" y="282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4 h 6"/>
                <a:gd name="T8" fmla="*/ 3 w 8"/>
                <a:gd name="T9" fmla="*/ 2 h 6"/>
                <a:gd name="T10" fmla="*/ 4 w 8"/>
                <a:gd name="T11" fmla="*/ 2 h 6"/>
                <a:gd name="T12" fmla="*/ 2 w 8"/>
                <a:gd name="T13" fmla="*/ 3 h 6"/>
                <a:gd name="T14" fmla="*/ 4 w 8"/>
                <a:gd name="T15" fmla="*/ 1 h 6"/>
                <a:gd name="T16" fmla="*/ 4 w 8"/>
                <a:gd name="T17" fmla="*/ 1 h 6"/>
                <a:gd name="T18" fmla="*/ 3 w 8"/>
                <a:gd name="T19" fmla="*/ 1 h 6"/>
                <a:gd name="T20" fmla="*/ 1 w 8"/>
                <a:gd name="T21" fmla="*/ 2 h 6"/>
                <a:gd name="T22" fmla="*/ 0 w 8"/>
                <a:gd name="T23" fmla="*/ 4 h 6"/>
                <a:gd name="T24" fmla="*/ 1 w 8"/>
                <a:gd name="T25" fmla="*/ 3 h 6"/>
                <a:gd name="T26" fmla="*/ 1 w 8"/>
                <a:gd name="T27" fmla="*/ 4 h 6"/>
                <a:gd name="T28" fmla="*/ 1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1 w 8"/>
                <a:gd name="T35" fmla="*/ 4 h 6"/>
                <a:gd name="T36" fmla="*/ 3 w 8"/>
                <a:gd name="T37" fmla="*/ 3 h 6"/>
                <a:gd name="T38" fmla="*/ 1 w 8"/>
                <a:gd name="T39" fmla="*/ 4 h 6"/>
                <a:gd name="T40" fmla="*/ 2 w 8"/>
                <a:gd name="T41" fmla="*/ 4 h 6"/>
                <a:gd name="T42" fmla="*/ 1 w 8"/>
                <a:gd name="T43" fmla="*/ 5 h 6"/>
                <a:gd name="T44" fmla="*/ 2 w 8"/>
                <a:gd name="T45" fmla="*/ 5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2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3 w 8"/>
                <a:gd name="T59" fmla="*/ 5 h 6"/>
                <a:gd name="T60" fmla="*/ 4 w 8"/>
                <a:gd name="T61" fmla="*/ 6 h 6"/>
                <a:gd name="T62" fmla="*/ 4 w 8"/>
                <a:gd name="T63" fmla="*/ 6 h 6"/>
                <a:gd name="T64" fmla="*/ 6 w 8"/>
                <a:gd name="T65" fmla="*/ 6 h 6"/>
                <a:gd name="T66" fmla="*/ 4 w 8"/>
                <a:gd name="T67" fmla="*/ 6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4"/>
                    <a:pt x="4" y="5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3"/>
                    <a:pt x="0" y="4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1" y="4"/>
                    <a:pt x="3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4"/>
                    <a:pt x="1" y="5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3" y="4"/>
                    <a:pt x="4" y="4"/>
                    <a:pt x="2" y="5"/>
                  </a:cubicBezTo>
                  <a:cubicBezTo>
                    <a:pt x="2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8" name="Freeform 1683"/>
            <p:cNvSpPr>
              <a:spLocks/>
            </p:cNvSpPr>
            <p:nvPr/>
          </p:nvSpPr>
          <p:spPr bwMode="auto">
            <a:xfrm>
              <a:off x="1217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9" name="Freeform 1684"/>
            <p:cNvSpPr>
              <a:spLocks/>
            </p:cNvSpPr>
            <p:nvPr/>
          </p:nvSpPr>
          <p:spPr bwMode="auto">
            <a:xfrm>
              <a:off x="1211" y="2834"/>
              <a:ext cx="22" cy="22"/>
            </a:xfrm>
            <a:custGeom>
              <a:avLst/>
              <a:gdLst>
                <a:gd name="T0" fmla="*/ 4 w 8"/>
                <a:gd name="T1" fmla="*/ 2 h 8"/>
                <a:gd name="T2" fmla="*/ 3 w 8"/>
                <a:gd name="T3" fmla="*/ 1 h 8"/>
                <a:gd name="T4" fmla="*/ 5 w 8"/>
                <a:gd name="T5" fmla="*/ 3 h 8"/>
                <a:gd name="T6" fmla="*/ 6 w 8"/>
                <a:gd name="T7" fmla="*/ 4 h 8"/>
                <a:gd name="T8" fmla="*/ 3 w 8"/>
                <a:gd name="T9" fmla="*/ 2 h 8"/>
                <a:gd name="T10" fmla="*/ 3 w 8"/>
                <a:gd name="T11" fmla="*/ 2 h 8"/>
                <a:gd name="T12" fmla="*/ 4 w 8"/>
                <a:gd name="T13" fmla="*/ 3 h 8"/>
                <a:gd name="T14" fmla="*/ 4 w 8"/>
                <a:gd name="T15" fmla="*/ 5 h 8"/>
                <a:gd name="T16" fmla="*/ 4 w 8"/>
                <a:gd name="T17" fmla="*/ 4 h 8"/>
                <a:gd name="T18" fmla="*/ 2 w 8"/>
                <a:gd name="T19" fmla="*/ 3 h 8"/>
                <a:gd name="T20" fmla="*/ 5 w 8"/>
                <a:gd name="T21" fmla="*/ 8 h 8"/>
                <a:gd name="T22" fmla="*/ 5 w 8"/>
                <a:gd name="T23" fmla="*/ 7 h 8"/>
                <a:gd name="T24" fmla="*/ 3 w 8"/>
                <a:gd name="T25" fmla="*/ 5 h 8"/>
                <a:gd name="T26" fmla="*/ 4 w 8"/>
                <a:gd name="T27" fmla="*/ 5 h 8"/>
                <a:gd name="T28" fmla="*/ 5 w 8"/>
                <a:gd name="T29" fmla="*/ 6 h 8"/>
                <a:gd name="T30" fmla="*/ 8 w 8"/>
                <a:gd name="T31" fmla="*/ 3 h 8"/>
                <a:gd name="T32" fmla="*/ 7 w 8"/>
                <a:gd name="T33" fmla="*/ 3 h 8"/>
                <a:gd name="T34" fmla="*/ 6 w 8"/>
                <a:gd name="T35" fmla="*/ 2 h 8"/>
                <a:gd name="T36" fmla="*/ 4 w 8"/>
                <a:gd name="T37" fmla="*/ 2 h 8"/>
                <a:gd name="T38" fmla="*/ 5 w 8"/>
                <a:gd name="T39" fmla="*/ 2 h 8"/>
                <a:gd name="T40" fmla="*/ 3 w 8"/>
                <a:gd name="T41" fmla="*/ 1 h 8"/>
                <a:gd name="T42" fmla="*/ 2 w 8"/>
                <a:gd name="T43" fmla="*/ 0 h 8"/>
                <a:gd name="T44" fmla="*/ 2 w 8"/>
                <a:gd name="T45" fmla="*/ 1 h 8"/>
                <a:gd name="T46" fmla="*/ 4 w 8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" h="8">
                  <a:moveTo>
                    <a:pt x="4" y="2"/>
                  </a:moveTo>
                  <a:cubicBezTo>
                    <a:pt x="4" y="2"/>
                    <a:pt x="3" y="1"/>
                    <a:pt x="3" y="1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5" y="4"/>
                    <a:pt x="5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4" y="4"/>
                    <a:pt x="2" y="5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4" y="7"/>
                    <a:pt x="4" y="6"/>
                    <a:pt x="3" y="5"/>
                  </a:cubicBezTo>
                  <a:cubicBezTo>
                    <a:pt x="4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0" y="0"/>
                    <a:pt x="3" y="1"/>
                    <a:pt x="2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0" name="Freeform 1685"/>
            <p:cNvSpPr>
              <a:spLocks/>
            </p:cNvSpPr>
            <p:nvPr/>
          </p:nvSpPr>
          <p:spPr bwMode="auto">
            <a:xfrm>
              <a:off x="1222" y="283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1" name="Freeform 1686"/>
            <p:cNvSpPr>
              <a:spLocks/>
            </p:cNvSpPr>
            <p:nvPr/>
          </p:nvSpPr>
          <p:spPr bwMode="auto">
            <a:xfrm>
              <a:off x="1230" y="284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2" name="Freeform 1687"/>
            <p:cNvSpPr>
              <a:spLocks/>
            </p:cNvSpPr>
            <p:nvPr/>
          </p:nvSpPr>
          <p:spPr bwMode="auto">
            <a:xfrm>
              <a:off x="1217" y="2843"/>
              <a:ext cx="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3" name="Freeform 1688"/>
            <p:cNvSpPr>
              <a:spLocks/>
            </p:cNvSpPr>
            <p:nvPr/>
          </p:nvSpPr>
          <p:spPr bwMode="auto">
            <a:xfrm>
              <a:off x="1217" y="2848"/>
              <a:ext cx="5" cy="11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3 h 4"/>
                <a:gd name="T4" fmla="*/ 0 w 2"/>
                <a:gd name="T5" fmla="*/ 0 h 4"/>
                <a:gd name="T6" fmla="*/ 1 w 2"/>
                <a:gd name="T7" fmla="*/ 2 h 4"/>
                <a:gd name="T8" fmla="*/ 0 w 2"/>
                <a:gd name="T9" fmla="*/ 3 h 4"/>
                <a:gd name="T10" fmla="*/ 1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4"/>
                    <a:pt x="1" y="2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0" y="1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4" name="Freeform 1689"/>
            <p:cNvSpPr>
              <a:spLocks/>
            </p:cNvSpPr>
            <p:nvPr/>
          </p:nvSpPr>
          <p:spPr bwMode="auto">
            <a:xfrm>
              <a:off x="1181" y="2840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10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10 w 13"/>
                <a:gd name="T9" fmla="*/ 3 h 7"/>
                <a:gd name="T10" fmla="*/ 9 w 13"/>
                <a:gd name="T11" fmla="*/ 4 h 7"/>
                <a:gd name="T12" fmla="*/ 9 w 13"/>
                <a:gd name="T13" fmla="*/ 5 h 7"/>
                <a:gd name="T14" fmla="*/ 8 w 13"/>
                <a:gd name="T15" fmla="*/ 2 h 7"/>
                <a:gd name="T16" fmla="*/ 8 w 13"/>
                <a:gd name="T17" fmla="*/ 6 h 7"/>
                <a:gd name="T18" fmla="*/ 7 w 13"/>
                <a:gd name="T19" fmla="*/ 5 h 7"/>
                <a:gd name="T20" fmla="*/ 7 w 13"/>
                <a:gd name="T21" fmla="*/ 5 h 7"/>
                <a:gd name="T22" fmla="*/ 6 w 13"/>
                <a:gd name="T23" fmla="*/ 4 h 7"/>
                <a:gd name="T24" fmla="*/ 7 w 13"/>
                <a:gd name="T25" fmla="*/ 3 h 7"/>
                <a:gd name="T26" fmla="*/ 6 w 13"/>
                <a:gd name="T27" fmla="*/ 3 h 7"/>
                <a:gd name="T28" fmla="*/ 7 w 13"/>
                <a:gd name="T29" fmla="*/ 2 h 7"/>
                <a:gd name="T30" fmla="*/ 5 w 13"/>
                <a:gd name="T31" fmla="*/ 2 h 7"/>
                <a:gd name="T32" fmla="*/ 6 w 13"/>
                <a:gd name="T33" fmla="*/ 1 h 7"/>
                <a:gd name="T34" fmla="*/ 3 w 13"/>
                <a:gd name="T35" fmla="*/ 3 h 7"/>
                <a:gd name="T36" fmla="*/ 3 w 13"/>
                <a:gd name="T37" fmla="*/ 3 h 7"/>
                <a:gd name="T38" fmla="*/ 5 w 13"/>
                <a:gd name="T39" fmla="*/ 2 h 7"/>
                <a:gd name="T40" fmla="*/ 4 w 13"/>
                <a:gd name="T41" fmla="*/ 2 h 7"/>
                <a:gd name="T42" fmla="*/ 5 w 13"/>
                <a:gd name="T43" fmla="*/ 1 h 7"/>
                <a:gd name="T44" fmla="*/ 3 w 13"/>
                <a:gd name="T45" fmla="*/ 1 h 7"/>
                <a:gd name="T46" fmla="*/ 3 w 13"/>
                <a:gd name="T47" fmla="*/ 0 h 7"/>
                <a:gd name="T48" fmla="*/ 0 w 13"/>
                <a:gd name="T49" fmla="*/ 2 h 7"/>
                <a:gd name="T50" fmla="*/ 3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4 w 13"/>
                <a:gd name="T59" fmla="*/ 6 h 7"/>
                <a:gd name="T60" fmla="*/ 5 w 13"/>
                <a:gd name="T61" fmla="*/ 5 h 7"/>
                <a:gd name="T62" fmla="*/ 4 w 13"/>
                <a:gd name="T63" fmla="*/ 7 h 7"/>
                <a:gd name="T64" fmla="*/ 10 w 13"/>
                <a:gd name="T65" fmla="*/ 7 h 7"/>
                <a:gd name="T66" fmla="*/ 10 w 13"/>
                <a:gd name="T67" fmla="*/ 5 h 7"/>
                <a:gd name="T68" fmla="*/ 12 w 13"/>
                <a:gd name="T69" fmla="*/ 5 h 7"/>
                <a:gd name="T70" fmla="*/ 11 w 13"/>
                <a:gd name="T71" fmla="*/ 3 h 7"/>
                <a:gd name="T72" fmla="*/ 13 w 13"/>
                <a:gd name="T73" fmla="*/ 6 h 7"/>
                <a:gd name="T74" fmla="*/ 13 w 13"/>
                <a:gd name="T75" fmla="*/ 6 h 7"/>
                <a:gd name="T76" fmla="*/ 12 w 13"/>
                <a:gd name="T77" fmla="*/ 5 h 7"/>
                <a:gd name="T78" fmla="*/ 13 w 13"/>
                <a:gd name="T79" fmla="*/ 6 h 7"/>
                <a:gd name="T80" fmla="*/ 11 w 13"/>
                <a:gd name="T81" fmla="*/ 2 h 7"/>
                <a:gd name="T82" fmla="*/ 10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10" y="3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4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2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6"/>
                    <a:pt x="7" y="5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3"/>
                    <a:pt x="7" y="5"/>
                    <a:pt x="6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6" y="2"/>
                    <a:pt x="3" y="3"/>
                  </a:cubicBezTo>
                  <a:cubicBezTo>
                    <a:pt x="6" y="1"/>
                    <a:pt x="2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4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2" y="3"/>
                    <a:pt x="3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5" y="4"/>
                    <a:pt x="4" y="5"/>
                    <a:pt x="4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8" y="6"/>
                    <a:pt x="10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2" y="5"/>
                    <a:pt x="10" y="0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5" name="Freeform 1690"/>
            <p:cNvSpPr>
              <a:spLocks/>
            </p:cNvSpPr>
            <p:nvPr/>
          </p:nvSpPr>
          <p:spPr bwMode="auto">
            <a:xfrm>
              <a:off x="1217" y="2856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6" name="Freeform 1691"/>
            <p:cNvSpPr>
              <a:spLocks/>
            </p:cNvSpPr>
            <p:nvPr/>
          </p:nvSpPr>
          <p:spPr bwMode="auto">
            <a:xfrm>
              <a:off x="1190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7" name="Rectangle 1692"/>
            <p:cNvSpPr>
              <a:spLocks noChangeArrowheads="1"/>
            </p:cNvSpPr>
            <p:nvPr/>
          </p:nvSpPr>
          <p:spPr bwMode="auto">
            <a:xfrm>
              <a:off x="1217" y="285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8" name="Freeform 1693"/>
            <p:cNvSpPr>
              <a:spLocks/>
            </p:cNvSpPr>
            <p:nvPr/>
          </p:nvSpPr>
          <p:spPr bwMode="auto">
            <a:xfrm>
              <a:off x="1214" y="2845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9" name="Freeform 1694"/>
            <p:cNvSpPr>
              <a:spLocks/>
            </p:cNvSpPr>
            <p:nvPr/>
          </p:nvSpPr>
          <p:spPr bwMode="auto">
            <a:xfrm>
              <a:off x="1192" y="28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0" name="Freeform 1695"/>
            <p:cNvSpPr>
              <a:spLocks/>
            </p:cNvSpPr>
            <p:nvPr/>
          </p:nvSpPr>
          <p:spPr bwMode="auto">
            <a:xfrm>
              <a:off x="1198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1" name="Freeform 1696"/>
            <p:cNvSpPr>
              <a:spLocks/>
            </p:cNvSpPr>
            <p:nvPr/>
          </p:nvSpPr>
          <p:spPr bwMode="auto">
            <a:xfrm>
              <a:off x="1179" y="2807"/>
              <a:ext cx="62" cy="33"/>
            </a:xfrm>
            <a:custGeom>
              <a:avLst/>
              <a:gdLst>
                <a:gd name="T0" fmla="*/ 18 w 23"/>
                <a:gd name="T1" fmla="*/ 10 h 12"/>
                <a:gd name="T2" fmla="*/ 19 w 23"/>
                <a:gd name="T3" fmla="*/ 11 h 12"/>
                <a:gd name="T4" fmla="*/ 21 w 23"/>
                <a:gd name="T5" fmla="*/ 10 h 12"/>
                <a:gd name="T6" fmla="*/ 20 w 23"/>
                <a:gd name="T7" fmla="*/ 7 h 12"/>
                <a:gd name="T8" fmla="*/ 17 w 23"/>
                <a:gd name="T9" fmla="*/ 4 h 12"/>
                <a:gd name="T10" fmla="*/ 15 w 23"/>
                <a:gd name="T11" fmla="*/ 2 h 12"/>
                <a:gd name="T12" fmla="*/ 12 w 23"/>
                <a:gd name="T13" fmla="*/ 3 h 12"/>
                <a:gd name="T14" fmla="*/ 12 w 23"/>
                <a:gd name="T15" fmla="*/ 3 h 12"/>
                <a:gd name="T16" fmla="*/ 10 w 23"/>
                <a:gd name="T17" fmla="*/ 2 h 12"/>
                <a:gd name="T18" fmla="*/ 10 w 23"/>
                <a:gd name="T19" fmla="*/ 6 h 12"/>
                <a:gd name="T20" fmla="*/ 9 w 23"/>
                <a:gd name="T21" fmla="*/ 6 h 12"/>
                <a:gd name="T22" fmla="*/ 8 w 23"/>
                <a:gd name="T23" fmla="*/ 5 h 12"/>
                <a:gd name="T24" fmla="*/ 6 w 23"/>
                <a:gd name="T25" fmla="*/ 5 h 12"/>
                <a:gd name="T26" fmla="*/ 5 w 23"/>
                <a:gd name="T27" fmla="*/ 6 h 12"/>
                <a:gd name="T28" fmla="*/ 4 w 23"/>
                <a:gd name="T29" fmla="*/ 7 h 12"/>
                <a:gd name="T30" fmla="*/ 5 w 23"/>
                <a:gd name="T31" fmla="*/ 9 h 12"/>
                <a:gd name="T32" fmla="*/ 3 w 23"/>
                <a:gd name="T33" fmla="*/ 8 h 12"/>
                <a:gd name="T34" fmla="*/ 3 w 23"/>
                <a:gd name="T35" fmla="*/ 9 h 12"/>
                <a:gd name="T36" fmla="*/ 3 w 23"/>
                <a:gd name="T37" fmla="*/ 12 h 12"/>
                <a:gd name="T38" fmla="*/ 3 w 23"/>
                <a:gd name="T39" fmla="*/ 11 h 12"/>
                <a:gd name="T40" fmla="*/ 2 w 23"/>
                <a:gd name="T41" fmla="*/ 10 h 12"/>
                <a:gd name="T42" fmla="*/ 6 w 23"/>
                <a:gd name="T43" fmla="*/ 10 h 12"/>
                <a:gd name="T44" fmla="*/ 6 w 23"/>
                <a:gd name="T45" fmla="*/ 10 h 12"/>
                <a:gd name="T46" fmla="*/ 6 w 23"/>
                <a:gd name="T47" fmla="*/ 10 h 12"/>
                <a:gd name="T48" fmla="*/ 7 w 23"/>
                <a:gd name="T49" fmla="*/ 10 h 12"/>
                <a:gd name="T50" fmla="*/ 7 w 23"/>
                <a:gd name="T51" fmla="*/ 9 h 12"/>
                <a:gd name="T52" fmla="*/ 7 w 23"/>
                <a:gd name="T53" fmla="*/ 8 h 12"/>
                <a:gd name="T54" fmla="*/ 7 w 23"/>
                <a:gd name="T55" fmla="*/ 9 h 12"/>
                <a:gd name="T56" fmla="*/ 8 w 23"/>
                <a:gd name="T57" fmla="*/ 8 h 12"/>
                <a:gd name="T58" fmla="*/ 8 w 23"/>
                <a:gd name="T59" fmla="*/ 8 h 12"/>
                <a:gd name="T60" fmla="*/ 9 w 23"/>
                <a:gd name="T61" fmla="*/ 7 h 12"/>
                <a:gd name="T62" fmla="*/ 9 w 23"/>
                <a:gd name="T63" fmla="*/ 8 h 12"/>
                <a:gd name="T64" fmla="*/ 10 w 23"/>
                <a:gd name="T65" fmla="*/ 8 h 12"/>
                <a:gd name="T66" fmla="*/ 10 w 23"/>
                <a:gd name="T67" fmla="*/ 6 h 12"/>
                <a:gd name="T68" fmla="*/ 12 w 23"/>
                <a:gd name="T69" fmla="*/ 6 h 12"/>
                <a:gd name="T70" fmla="*/ 14 w 23"/>
                <a:gd name="T71" fmla="*/ 5 h 12"/>
                <a:gd name="T72" fmla="*/ 14 w 23"/>
                <a:gd name="T73" fmla="*/ 6 h 12"/>
                <a:gd name="T74" fmla="*/ 16 w 23"/>
                <a:gd name="T75" fmla="*/ 6 h 12"/>
                <a:gd name="T76" fmla="*/ 17 w 23"/>
                <a:gd name="T77" fmla="*/ 4 h 12"/>
                <a:gd name="T78" fmla="*/ 16 w 23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" h="12">
                  <a:moveTo>
                    <a:pt x="16" y="8"/>
                  </a:moveTo>
                  <a:cubicBezTo>
                    <a:pt x="16" y="8"/>
                    <a:pt x="17" y="9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9"/>
                    <a:pt x="20" y="11"/>
                    <a:pt x="21" y="10"/>
                  </a:cubicBezTo>
                  <a:cubicBezTo>
                    <a:pt x="21" y="9"/>
                    <a:pt x="18" y="8"/>
                    <a:pt x="19" y="8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0" y="7"/>
                    <a:pt x="18" y="7"/>
                    <a:pt x="18" y="7"/>
                  </a:cubicBezTo>
                  <a:cubicBezTo>
                    <a:pt x="23" y="4"/>
                    <a:pt x="15" y="6"/>
                    <a:pt x="17" y="4"/>
                  </a:cubicBezTo>
                  <a:cubicBezTo>
                    <a:pt x="17" y="3"/>
                    <a:pt x="16" y="3"/>
                    <a:pt x="15" y="4"/>
                  </a:cubicBezTo>
                  <a:cubicBezTo>
                    <a:pt x="16" y="3"/>
                    <a:pt x="15" y="4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3" y="3"/>
                    <a:pt x="13" y="4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2" y="2"/>
                    <a:pt x="12" y="5"/>
                    <a:pt x="12" y="3"/>
                  </a:cubicBezTo>
                  <a:cubicBezTo>
                    <a:pt x="11" y="2"/>
                    <a:pt x="12" y="4"/>
                    <a:pt x="11" y="5"/>
                  </a:cubicBezTo>
                  <a:cubicBezTo>
                    <a:pt x="11" y="5"/>
                    <a:pt x="11" y="4"/>
                    <a:pt x="10" y="2"/>
                  </a:cubicBezTo>
                  <a:cubicBezTo>
                    <a:pt x="10" y="4"/>
                    <a:pt x="10" y="3"/>
                    <a:pt x="10" y="4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9" y="5"/>
                    <a:pt x="10" y="7"/>
                    <a:pt x="9" y="8"/>
                  </a:cubicBezTo>
                  <a:cubicBezTo>
                    <a:pt x="9" y="6"/>
                    <a:pt x="10" y="7"/>
                    <a:pt x="9" y="6"/>
                  </a:cubicBezTo>
                  <a:cubicBezTo>
                    <a:pt x="9" y="5"/>
                    <a:pt x="10" y="5"/>
                    <a:pt x="10" y="3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5"/>
                    <a:pt x="8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4" y="4"/>
                    <a:pt x="6" y="8"/>
                    <a:pt x="4" y="7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3" y="7"/>
                    <a:pt x="3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5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0" y="12"/>
                    <a:pt x="3" y="12"/>
                  </a:cubicBezTo>
                  <a:cubicBezTo>
                    <a:pt x="4" y="12"/>
                    <a:pt x="6" y="11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3" y="10"/>
                    <a:pt x="2" y="10"/>
                  </a:cubicBezTo>
                  <a:cubicBezTo>
                    <a:pt x="1" y="10"/>
                    <a:pt x="3" y="10"/>
                    <a:pt x="3" y="10"/>
                  </a:cubicBezTo>
                  <a:cubicBezTo>
                    <a:pt x="4" y="10"/>
                    <a:pt x="4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4" y="9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9"/>
                    <a:pt x="7" y="8"/>
                  </a:cubicBezTo>
                  <a:cubicBezTo>
                    <a:pt x="6" y="7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8" y="7"/>
                    <a:pt x="8" y="7"/>
                    <a:pt x="8" y="5"/>
                  </a:cubicBezTo>
                  <a:cubicBezTo>
                    <a:pt x="8" y="6"/>
                    <a:pt x="8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10" y="9"/>
                    <a:pt x="9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8"/>
                    <a:pt x="13" y="6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6"/>
                    <a:pt x="14" y="7"/>
                    <a:pt x="14" y="6"/>
                  </a:cubicBezTo>
                  <a:cubicBezTo>
                    <a:pt x="15" y="5"/>
                    <a:pt x="14" y="7"/>
                    <a:pt x="14" y="7"/>
                  </a:cubicBezTo>
                  <a:cubicBezTo>
                    <a:pt x="16" y="5"/>
                    <a:pt x="14" y="9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7" y="4"/>
                    <a:pt x="17" y="4"/>
                  </a:cubicBezTo>
                  <a:cubicBezTo>
                    <a:pt x="17" y="4"/>
                    <a:pt x="17" y="6"/>
                    <a:pt x="18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8"/>
                    <a:pt x="19" y="7"/>
                    <a:pt x="16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2" name="Freeform 1697"/>
            <p:cNvSpPr>
              <a:spLocks/>
            </p:cNvSpPr>
            <p:nvPr/>
          </p:nvSpPr>
          <p:spPr bwMode="auto">
            <a:xfrm>
              <a:off x="1214" y="2823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3" name="Freeform 1698"/>
            <p:cNvSpPr>
              <a:spLocks/>
            </p:cNvSpPr>
            <p:nvPr/>
          </p:nvSpPr>
          <p:spPr bwMode="auto">
            <a:xfrm>
              <a:off x="1214" y="28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4" name="Freeform 1699"/>
            <p:cNvSpPr>
              <a:spLocks/>
            </p:cNvSpPr>
            <p:nvPr/>
          </p:nvSpPr>
          <p:spPr bwMode="auto">
            <a:xfrm>
              <a:off x="1220" y="2832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5" name="Freeform 1700"/>
            <p:cNvSpPr>
              <a:spLocks/>
            </p:cNvSpPr>
            <p:nvPr/>
          </p:nvSpPr>
          <p:spPr bwMode="auto">
            <a:xfrm>
              <a:off x="1222" y="2832"/>
              <a:ext cx="3" cy="2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3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6" name="Freeform 1701"/>
            <p:cNvSpPr>
              <a:spLocks/>
            </p:cNvSpPr>
            <p:nvPr/>
          </p:nvSpPr>
          <p:spPr bwMode="auto">
            <a:xfrm>
              <a:off x="1184" y="2834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3 h 9"/>
                <a:gd name="T4" fmla="*/ 3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4 h 9"/>
                <a:gd name="T20" fmla="*/ 14 w 18"/>
                <a:gd name="T21" fmla="*/ 4 h 9"/>
                <a:gd name="T22" fmla="*/ 14 w 18"/>
                <a:gd name="T23" fmla="*/ 4 h 9"/>
                <a:gd name="T24" fmla="*/ 15 w 18"/>
                <a:gd name="T25" fmla="*/ 3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1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4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4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3"/>
                    <a:pt x="3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3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2"/>
                    <a:pt x="18" y="3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4"/>
                    <a:pt x="14" y="1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4"/>
                    <a:pt x="13" y="4"/>
                  </a:cubicBezTo>
                  <a:cubicBezTo>
                    <a:pt x="12" y="3"/>
                    <a:pt x="13" y="5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1" y="3"/>
                    <a:pt x="11" y="2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8" y="5"/>
                    <a:pt x="7" y="4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3" y="5"/>
                    <a:pt x="3" y="4"/>
                  </a:cubicBezTo>
                  <a:cubicBezTo>
                    <a:pt x="4" y="3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7" name="Freeform 1702"/>
            <p:cNvSpPr>
              <a:spLocks/>
            </p:cNvSpPr>
            <p:nvPr/>
          </p:nvSpPr>
          <p:spPr bwMode="auto">
            <a:xfrm>
              <a:off x="1181" y="2834"/>
              <a:ext cx="9" cy="6"/>
            </a:xfrm>
            <a:custGeom>
              <a:avLst/>
              <a:gdLst>
                <a:gd name="T0" fmla="*/ 2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8" name="Freeform 1703"/>
            <p:cNvSpPr>
              <a:spLocks/>
            </p:cNvSpPr>
            <p:nvPr/>
          </p:nvSpPr>
          <p:spPr bwMode="auto">
            <a:xfrm>
              <a:off x="1181" y="2804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5 w 9"/>
                <a:gd name="T3" fmla="*/ 3 h 12"/>
                <a:gd name="T4" fmla="*/ 1 w 9"/>
                <a:gd name="T5" fmla="*/ 6 h 12"/>
                <a:gd name="T6" fmla="*/ 1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2 w 9"/>
                <a:gd name="T19" fmla="*/ 9 h 12"/>
                <a:gd name="T20" fmla="*/ 2 w 9"/>
                <a:gd name="T21" fmla="*/ 6 h 12"/>
                <a:gd name="T22" fmla="*/ 3 w 9"/>
                <a:gd name="T23" fmla="*/ 7 h 12"/>
                <a:gd name="T24" fmla="*/ 5 w 9"/>
                <a:gd name="T25" fmla="*/ 6 h 12"/>
                <a:gd name="T26" fmla="*/ 5 w 9"/>
                <a:gd name="T27" fmla="*/ 6 h 12"/>
                <a:gd name="T28" fmla="*/ 4 w 9"/>
                <a:gd name="T29" fmla="*/ 5 h 12"/>
                <a:gd name="T30" fmla="*/ 5 w 9"/>
                <a:gd name="T31" fmla="*/ 6 h 12"/>
                <a:gd name="T32" fmla="*/ 8 w 9"/>
                <a:gd name="T33" fmla="*/ 5 h 12"/>
                <a:gd name="T34" fmla="*/ 8 w 9"/>
                <a:gd name="T35" fmla="*/ 2 h 12"/>
                <a:gd name="T36" fmla="*/ 8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2" y="5"/>
                    <a:pt x="1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3"/>
                    <a:pt x="4" y="6"/>
                    <a:pt x="5" y="6"/>
                  </a:cubicBezTo>
                  <a:cubicBezTo>
                    <a:pt x="6" y="5"/>
                    <a:pt x="7" y="3"/>
                    <a:pt x="8" y="5"/>
                  </a:cubicBezTo>
                  <a:cubicBezTo>
                    <a:pt x="7" y="4"/>
                    <a:pt x="7" y="2"/>
                    <a:pt x="8" y="2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9" y="5"/>
                    <a:pt x="9" y="4"/>
                  </a:cubicBezTo>
                  <a:cubicBezTo>
                    <a:pt x="8" y="3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9" name="Freeform 1704"/>
            <p:cNvSpPr>
              <a:spLocks/>
            </p:cNvSpPr>
            <p:nvPr/>
          </p:nvSpPr>
          <p:spPr bwMode="auto">
            <a:xfrm>
              <a:off x="1195" y="2810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</p:grpSp>
      <p:pic>
        <p:nvPicPr>
          <p:cNvPr id="1710" name="图片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21245614">
            <a:off x="458408" y="352641"/>
            <a:ext cx="4374085" cy="1214399"/>
          </a:xfrm>
          <a:prstGeom prst="rect">
            <a:avLst/>
          </a:prstGeom>
        </p:spPr>
      </p:pic>
      <p:sp>
        <p:nvSpPr>
          <p:cNvPr id="1711" name="文本框 6"/>
          <p:cNvSpPr txBox="1"/>
          <p:nvPr/>
        </p:nvSpPr>
        <p:spPr>
          <a:xfrm rot="21149693">
            <a:off x="416862" y="512050"/>
            <a:ext cx="449524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400" b="1" i="0" u="none" strike="noStrike" kern="1200" cap="none" spc="0" normalizeH="0" baseline="0" noProof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字魂27号-布丁体" panose="00000500000000000000" pitchFamily="2" charset="-122"/>
                <a:cs typeface="Calibri" panose="020F0502020204030204" pitchFamily="34" charset="0"/>
              </a:rPr>
              <a:t>THỰC HIỆN</a:t>
            </a:r>
            <a:endParaRPr kumimoji="0" lang="zh-CN" altLang="en-US" sz="44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字魂27号-布丁体" panose="00000500000000000000" pitchFamily="2" charset="-122"/>
              <a:cs typeface="Calibri" panose="020F0502020204030204" pitchFamily="34" charset="0"/>
            </a:endParaRPr>
          </a:p>
        </p:txBody>
      </p:sp>
      <p:pic>
        <p:nvPicPr>
          <p:cNvPr id="49" name="Picture 4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79680" y="2070870"/>
            <a:ext cx="1819822" cy="2431527"/>
          </a:xfrm>
          <a:prstGeom prst="rect">
            <a:avLst/>
          </a:prstGeom>
        </p:spPr>
      </p:pic>
      <p:pic>
        <p:nvPicPr>
          <p:cNvPr id="50" name="Picture 4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36805" y="2070870"/>
            <a:ext cx="1490124" cy="2369297"/>
          </a:xfrm>
          <a:prstGeom prst="rect">
            <a:avLst/>
          </a:prstGeom>
        </p:spPr>
      </p:pic>
      <p:pic>
        <p:nvPicPr>
          <p:cNvPr id="51" name="Picture 50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792784" y="2070869"/>
            <a:ext cx="2167346" cy="2581691"/>
          </a:xfrm>
          <a:prstGeom prst="rect">
            <a:avLst/>
          </a:prstGeom>
        </p:spPr>
      </p:pic>
      <p:pic>
        <p:nvPicPr>
          <p:cNvPr id="1716" name="图形 34">
            <a:extLst>
              <a:ext uri="{FF2B5EF4-FFF2-40B4-BE49-F238E27FC236}">
                <a16:creationId xmlns:a16="http://schemas.microsoft.com/office/drawing/2014/main" id="{F774358A-8038-4910-BB9F-25B26F8D2965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xmlns="" r:embed="rId7"/>
              </a:ext>
            </a:extLst>
          </a:blip>
          <a:stretch>
            <a:fillRect/>
          </a:stretch>
        </p:blipFill>
        <p:spPr>
          <a:xfrm>
            <a:off x="11474928" y="6247629"/>
            <a:ext cx="764553" cy="663632"/>
          </a:xfrm>
          <a:prstGeom prst="rect">
            <a:avLst/>
          </a:prstGeom>
        </p:spPr>
      </p:pic>
      <p:pic>
        <p:nvPicPr>
          <p:cNvPr id="1718" name="图形 36">
            <a:extLst>
              <a:ext uri="{FF2B5EF4-FFF2-40B4-BE49-F238E27FC236}">
                <a16:creationId xmlns:a16="http://schemas.microsoft.com/office/drawing/2014/main" id="{C6D3A1B4-6CEE-44AC-A6C1-31144B8F7642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xmlns="" r:embed="rId7"/>
              </a:ext>
            </a:extLst>
          </a:blip>
          <a:stretch>
            <a:fillRect/>
          </a:stretch>
        </p:blipFill>
        <p:spPr>
          <a:xfrm>
            <a:off x="11427447" y="0"/>
            <a:ext cx="764553" cy="663632"/>
          </a:xfrm>
          <a:prstGeom prst="rect">
            <a:avLst/>
          </a:prstGeom>
        </p:spPr>
      </p:pic>
      <p:sp>
        <p:nvSpPr>
          <p:cNvPr id="1719" name="TextBox 1718">
            <a:extLst>
              <a:ext uri="{FF2B5EF4-FFF2-40B4-BE49-F238E27FC236}">
                <a16:creationId xmlns:a16="http://schemas.microsoft.com/office/drawing/2014/main" id="{D14F13BD-C02E-4E02-A748-2B7773528495}"/>
              </a:ext>
            </a:extLst>
          </p:cNvPr>
          <p:cNvSpPr txBox="1"/>
          <p:nvPr/>
        </p:nvSpPr>
        <p:spPr>
          <a:xfrm>
            <a:off x="373425" y="4784394"/>
            <a:ext cx="302354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>
                <a:latin typeface="Calibri" panose="020F0502020204030204" pitchFamily="34" charset="0"/>
              </a:rPr>
              <a:t>1. </a:t>
            </a:r>
            <a:r>
              <a:rPr lang="en-US" sz="2800" b="1" dirty="0" err="1">
                <a:latin typeface="Calibri" panose="020F0502020204030204" pitchFamily="34" charset="0"/>
              </a:rPr>
              <a:t>Giặt</a:t>
            </a:r>
            <a:r>
              <a:rPr lang="en-US" sz="2800" b="1" dirty="0">
                <a:latin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</a:rPr>
              <a:t>sạch</a:t>
            </a:r>
            <a:r>
              <a:rPr lang="en-US" sz="2800" b="1" dirty="0">
                <a:latin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</a:rPr>
              <a:t>khăn</a:t>
            </a:r>
            <a:endParaRPr lang="en-US" sz="2800" b="1" dirty="0">
              <a:latin typeface="Calibri" panose="020F0502020204030204" pitchFamily="34" charset="0"/>
            </a:endParaRPr>
          </a:p>
        </p:txBody>
      </p:sp>
      <p:sp>
        <p:nvSpPr>
          <p:cNvPr id="1720" name="TextBox 1719">
            <a:extLst>
              <a:ext uri="{FF2B5EF4-FFF2-40B4-BE49-F238E27FC236}">
                <a16:creationId xmlns:a16="http://schemas.microsoft.com/office/drawing/2014/main" id="{E72C5D87-6EB9-4733-81F2-98CAFF298276}"/>
              </a:ext>
            </a:extLst>
          </p:cNvPr>
          <p:cNvSpPr txBox="1"/>
          <p:nvPr/>
        </p:nvSpPr>
        <p:spPr>
          <a:xfrm>
            <a:off x="4323805" y="4770302"/>
            <a:ext cx="249500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>
                <a:latin typeface="Calibri" panose="020F0502020204030204" pitchFamily="34" charset="0"/>
              </a:rPr>
              <a:t>2. </a:t>
            </a:r>
            <a:r>
              <a:rPr lang="en-US" sz="2800" b="1" dirty="0" err="1">
                <a:latin typeface="Calibri" panose="020F0502020204030204" pitchFamily="34" charset="0"/>
              </a:rPr>
              <a:t>Vắt</a:t>
            </a:r>
            <a:r>
              <a:rPr lang="en-US" sz="2800" b="1" dirty="0">
                <a:latin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</a:rPr>
              <a:t>khô</a:t>
            </a:r>
            <a:r>
              <a:rPr lang="en-US" sz="2800" b="1" dirty="0">
                <a:latin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</a:rPr>
              <a:t>khăn</a:t>
            </a:r>
            <a:endParaRPr lang="en-US" sz="2800" b="1" dirty="0">
              <a:latin typeface="Calibri" panose="020F0502020204030204" pitchFamily="34" charset="0"/>
            </a:endParaRPr>
          </a:p>
        </p:txBody>
      </p:sp>
      <p:sp>
        <p:nvSpPr>
          <p:cNvPr id="1721" name="TextBox 1720">
            <a:extLst>
              <a:ext uri="{FF2B5EF4-FFF2-40B4-BE49-F238E27FC236}">
                <a16:creationId xmlns:a16="http://schemas.microsoft.com/office/drawing/2014/main" id="{25EB5B00-55BB-4635-B5DB-276EC1A8D8D1}"/>
              </a:ext>
            </a:extLst>
          </p:cNvPr>
          <p:cNvSpPr txBox="1"/>
          <p:nvPr/>
        </p:nvSpPr>
        <p:spPr>
          <a:xfrm>
            <a:off x="8635743" y="4784394"/>
            <a:ext cx="248142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>
                <a:latin typeface="Calibri" panose="020F0502020204030204" pitchFamily="34" charset="0"/>
              </a:rPr>
              <a:t>3. Lau </a:t>
            </a:r>
            <a:r>
              <a:rPr lang="en-US" sz="2800" b="1" dirty="0" err="1">
                <a:latin typeface="Calibri" panose="020F0502020204030204" pitchFamily="34" charset="0"/>
              </a:rPr>
              <a:t>sạch</a:t>
            </a:r>
            <a:r>
              <a:rPr lang="en-US" sz="2800" b="1" dirty="0">
                <a:latin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</a:rPr>
              <a:t>bàn</a:t>
            </a:r>
            <a:endParaRPr lang="en-US" sz="2800" b="1" dirty="0"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2699533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 flipH="1">
            <a:off x="0" y="3278777"/>
            <a:ext cx="2815778" cy="3636727"/>
            <a:chOff x="316" y="897"/>
            <a:chExt cx="1835" cy="2370"/>
          </a:xfrm>
        </p:grpSpPr>
        <p:grpSp>
          <p:nvGrpSpPr>
            <p:cNvPr id="6" name="Group 205"/>
            <p:cNvGrpSpPr>
              <a:grpSpLocks/>
            </p:cNvGrpSpPr>
            <p:nvPr/>
          </p:nvGrpSpPr>
          <p:grpSpPr bwMode="auto">
            <a:xfrm>
              <a:off x="618" y="1602"/>
              <a:ext cx="504" cy="430"/>
              <a:chOff x="618" y="1602"/>
              <a:chExt cx="504" cy="430"/>
            </a:xfrm>
          </p:grpSpPr>
          <p:sp>
            <p:nvSpPr>
              <p:cNvPr id="1510" name="Freeform 5"/>
              <p:cNvSpPr>
                <a:spLocks/>
              </p:cNvSpPr>
              <p:nvPr/>
            </p:nvSpPr>
            <p:spPr bwMode="auto">
              <a:xfrm>
                <a:off x="1108" y="2007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3 w 11"/>
                  <a:gd name="T3" fmla="*/ 0 h 9"/>
                  <a:gd name="T4" fmla="*/ 0 w 11"/>
                  <a:gd name="T5" fmla="*/ 0 h 9"/>
                  <a:gd name="T6" fmla="*/ 11 w 11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1" name="Freeform 6"/>
              <p:cNvSpPr>
                <a:spLocks/>
              </p:cNvSpPr>
              <p:nvPr/>
            </p:nvSpPr>
            <p:spPr bwMode="auto">
              <a:xfrm>
                <a:off x="1067" y="1964"/>
                <a:ext cx="44" cy="43"/>
              </a:xfrm>
              <a:custGeom>
                <a:avLst/>
                <a:gdLst>
                  <a:gd name="T0" fmla="*/ 8 w 16"/>
                  <a:gd name="T1" fmla="*/ 4 h 16"/>
                  <a:gd name="T2" fmla="*/ 2 w 16"/>
                  <a:gd name="T3" fmla="*/ 0 h 16"/>
                  <a:gd name="T4" fmla="*/ 6 w 16"/>
                  <a:gd name="T5" fmla="*/ 10 h 16"/>
                  <a:gd name="T6" fmla="*/ 16 w 16"/>
                  <a:gd name="T7" fmla="*/ 14 h 16"/>
                  <a:gd name="T8" fmla="*/ 8 w 16"/>
                  <a:gd name="T9" fmla="*/ 9 h 16"/>
                  <a:gd name="T10" fmla="*/ 15 w 16"/>
                  <a:gd name="T11" fmla="*/ 12 h 16"/>
                  <a:gd name="T12" fmla="*/ 6 w 16"/>
                  <a:gd name="T13" fmla="*/ 5 h 16"/>
                  <a:gd name="T14" fmla="*/ 8 w 16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5"/>
                      <a:pt x="0" y="1"/>
                      <a:pt x="6" y="10"/>
                    </a:cubicBezTo>
                    <a:cubicBezTo>
                      <a:pt x="9" y="12"/>
                      <a:pt x="16" y="16"/>
                      <a:pt x="16" y="14"/>
                    </a:cubicBezTo>
                    <a:cubicBezTo>
                      <a:pt x="14" y="13"/>
                      <a:pt x="10" y="12"/>
                      <a:pt x="8" y="9"/>
                    </a:cubicBezTo>
                    <a:cubicBezTo>
                      <a:pt x="9" y="9"/>
                      <a:pt x="13" y="12"/>
                      <a:pt x="15" y="12"/>
                    </a:cubicBezTo>
                    <a:cubicBezTo>
                      <a:pt x="11" y="7"/>
                      <a:pt x="11" y="10"/>
                      <a:pt x="6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2" name="Freeform 7"/>
              <p:cNvSpPr>
                <a:spLocks/>
              </p:cNvSpPr>
              <p:nvPr/>
            </p:nvSpPr>
            <p:spPr bwMode="auto">
              <a:xfrm>
                <a:off x="1062" y="1964"/>
                <a:ext cx="11" cy="5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1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2"/>
                      <a:pt x="4" y="1"/>
                    </a:cubicBezTo>
                    <a:cubicBezTo>
                      <a:pt x="3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3" name="Freeform 8"/>
              <p:cNvSpPr>
                <a:spLocks/>
              </p:cNvSpPr>
              <p:nvPr/>
            </p:nvSpPr>
            <p:spPr bwMode="auto">
              <a:xfrm>
                <a:off x="1045" y="1953"/>
                <a:ext cx="14" cy="8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0 w 5"/>
                  <a:gd name="T5" fmla="*/ 0 h 3"/>
                  <a:gd name="T6" fmla="*/ 4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1" y="0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4" name="Freeform 9"/>
              <p:cNvSpPr>
                <a:spLocks/>
              </p:cNvSpPr>
              <p:nvPr/>
            </p:nvSpPr>
            <p:spPr bwMode="auto">
              <a:xfrm>
                <a:off x="1018" y="1928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5" name="Freeform 10"/>
              <p:cNvSpPr>
                <a:spLocks/>
              </p:cNvSpPr>
              <p:nvPr/>
            </p:nvSpPr>
            <p:spPr bwMode="auto">
              <a:xfrm>
                <a:off x="1005" y="1915"/>
                <a:ext cx="38" cy="27"/>
              </a:xfrm>
              <a:custGeom>
                <a:avLst/>
                <a:gdLst>
                  <a:gd name="T0" fmla="*/ 0 w 14"/>
                  <a:gd name="T1" fmla="*/ 0 h 10"/>
                  <a:gd name="T2" fmla="*/ 5 w 14"/>
                  <a:gd name="T3" fmla="*/ 5 h 10"/>
                  <a:gd name="T4" fmla="*/ 5 w 14"/>
                  <a:gd name="T5" fmla="*/ 4 h 10"/>
                  <a:gd name="T6" fmla="*/ 9 w 14"/>
                  <a:gd name="T7" fmla="*/ 5 h 10"/>
                  <a:gd name="T8" fmla="*/ 14 w 14"/>
                  <a:gd name="T9" fmla="*/ 10 h 10"/>
                  <a:gd name="T10" fmla="*/ 11 w 14"/>
                  <a:gd name="T11" fmla="*/ 6 h 10"/>
                  <a:gd name="T12" fmla="*/ 0 w 1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1" y="2"/>
                      <a:pt x="3" y="3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6" y="2"/>
                      <a:pt x="9" y="5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6" name="Freeform 11"/>
              <p:cNvSpPr>
                <a:spLocks/>
              </p:cNvSpPr>
              <p:nvPr/>
            </p:nvSpPr>
            <p:spPr bwMode="auto">
              <a:xfrm>
                <a:off x="1024" y="19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7" name="Freeform 12"/>
              <p:cNvSpPr>
                <a:spLocks/>
              </p:cNvSpPr>
              <p:nvPr/>
            </p:nvSpPr>
            <p:spPr bwMode="auto">
              <a:xfrm>
                <a:off x="1040" y="194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5 w 5"/>
                  <a:gd name="T5" fmla="*/ 0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8" name="Freeform 13"/>
              <p:cNvSpPr>
                <a:spLocks/>
              </p:cNvSpPr>
              <p:nvPr/>
            </p:nvSpPr>
            <p:spPr bwMode="auto">
              <a:xfrm>
                <a:off x="969" y="1874"/>
                <a:ext cx="33" cy="35"/>
              </a:xfrm>
              <a:custGeom>
                <a:avLst/>
                <a:gdLst>
                  <a:gd name="T0" fmla="*/ 2 w 12"/>
                  <a:gd name="T1" fmla="*/ 6 h 13"/>
                  <a:gd name="T2" fmla="*/ 12 w 12"/>
                  <a:gd name="T3" fmla="*/ 12 h 13"/>
                  <a:gd name="T4" fmla="*/ 7 w 12"/>
                  <a:gd name="T5" fmla="*/ 5 h 13"/>
                  <a:gd name="T6" fmla="*/ 2 w 12"/>
                  <a:gd name="T7" fmla="*/ 1 h 13"/>
                  <a:gd name="T8" fmla="*/ 2 w 12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6"/>
                    </a:moveTo>
                    <a:cubicBezTo>
                      <a:pt x="4" y="5"/>
                      <a:pt x="10" y="13"/>
                      <a:pt x="12" y="12"/>
                    </a:cubicBezTo>
                    <a:cubicBezTo>
                      <a:pt x="7" y="9"/>
                      <a:pt x="5" y="5"/>
                      <a:pt x="7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9" name="Freeform 14"/>
              <p:cNvSpPr>
                <a:spLocks/>
              </p:cNvSpPr>
              <p:nvPr/>
            </p:nvSpPr>
            <p:spPr bwMode="auto">
              <a:xfrm>
                <a:off x="956" y="1858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0" name="Freeform 15"/>
              <p:cNvSpPr>
                <a:spLocks/>
              </p:cNvSpPr>
              <p:nvPr/>
            </p:nvSpPr>
            <p:spPr bwMode="auto">
              <a:xfrm>
                <a:off x="890" y="1809"/>
                <a:ext cx="71" cy="62"/>
              </a:xfrm>
              <a:custGeom>
                <a:avLst/>
                <a:gdLst>
                  <a:gd name="T0" fmla="*/ 0 w 26"/>
                  <a:gd name="T1" fmla="*/ 1 h 23"/>
                  <a:gd name="T2" fmla="*/ 12 w 26"/>
                  <a:gd name="T3" fmla="*/ 9 h 23"/>
                  <a:gd name="T4" fmla="*/ 8 w 26"/>
                  <a:gd name="T5" fmla="*/ 7 h 23"/>
                  <a:gd name="T6" fmla="*/ 18 w 26"/>
                  <a:gd name="T7" fmla="*/ 15 h 23"/>
                  <a:gd name="T8" fmla="*/ 12 w 26"/>
                  <a:gd name="T9" fmla="*/ 12 h 23"/>
                  <a:gd name="T10" fmla="*/ 22 w 26"/>
                  <a:gd name="T11" fmla="*/ 19 h 23"/>
                  <a:gd name="T12" fmla="*/ 26 w 26"/>
                  <a:gd name="T13" fmla="*/ 23 h 23"/>
                  <a:gd name="T14" fmla="*/ 26 w 26"/>
                  <a:gd name="T15" fmla="*/ 20 h 23"/>
                  <a:gd name="T16" fmla="*/ 21 w 26"/>
                  <a:gd name="T17" fmla="*/ 17 h 23"/>
                  <a:gd name="T18" fmla="*/ 24 w 26"/>
                  <a:gd name="T19" fmla="*/ 18 h 23"/>
                  <a:gd name="T20" fmla="*/ 11 w 26"/>
                  <a:gd name="T21" fmla="*/ 5 h 23"/>
                  <a:gd name="T22" fmla="*/ 0 w 26"/>
                  <a:gd name="T2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0" y="1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0" y="8"/>
                      <a:pt x="10" y="9"/>
                      <a:pt x="8" y="7"/>
                    </a:cubicBezTo>
                    <a:cubicBezTo>
                      <a:pt x="12" y="12"/>
                      <a:pt x="14" y="11"/>
                      <a:pt x="18" y="15"/>
                    </a:cubicBezTo>
                    <a:cubicBezTo>
                      <a:pt x="18" y="17"/>
                      <a:pt x="10" y="9"/>
                      <a:pt x="12" y="12"/>
                    </a:cubicBezTo>
                    <a:cubicBezTo>
                      <a:pt x="14" y="14"/>
                      <a:pt x="19" y="18"/>
                      <a:pt x="22" y="1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4" y="18"/>
                      <a:pt x="21" y="19"/>
                      <a:pt x="21" y="17"/>
                    </a:cubicBezTo>
                    <a:cubicBezTo>
                      <a:pt x="21" y="15"/>
                      <a:pt x="23" y="17"/>
                      <a:pt x="24" y="18"/>
                    </a:cubicBezTo>
                    <a:cubicBezTo>
                      <a:pt x="21" y="16"/>
                      <a:pt x="17" y="10"/>
                      <a:pt x="11" y="5"/>
                    </a:cubicBezTo>
                    <a:cubicBezTo>
                      <a:pt x="5" y="0"/>
                      <a:pt x="4" y="3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1" name="Freeform 16"/>
              <p:cNvSpPr>
                <a:spLocks/>
              </p:cNvSpPr>
              <p:nvPr/>
            </p:nvSpPr>
            <p:spPr bwMode="auto">
              <a:xfrm>
                <a:off x="893" y="1801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2" name="Freeform 17"/>
              <p:cNvSpPr>
                <a:spLocks/>
              </p:cNvSpPr>
              <p:nvPr/>
            </p:nvSpPr>
            <p:spPr bwMode="auto">
              <a:xfrm>
                <a:off x="808" y="1746"/>
                <a:ext cx="74" cy="52"/>
              </a:xfrm>
              <a:custGeom>
                <a:avLst/>
                <a:gdLst>
                  <a:gd name="T0" fmla="*/ 18 w 27"/>
                  <a:gd name="T1" fmla="*/ 13 h 19"/>
                  <a:gd name="T2" fmla="*/ 24 w 27"/>
                  <a:gd name="T3" fmla="*/ 17 h 19"/>
                  <a:gd name="T4" fmla="*/ 25 w 27"/>
                  <a:gd name="T5" fmla="*/ 19 h 19"/>
                  <a:gd name="T6" fmla="*/ 27 w 27"/>
                  <a:gd name="T7" fmla="*/ 19 h 19"/>
                  <a:gd name="T8" fmla="*/ 17 w 27"/>
                  <a:gd name="T9" fmla="*/ 10 h 19"/>
                  <a:gd name="T10" fmla="*/ 17 w 27"/>
                  <a:gd name="T11" fmla="*/ 5 h 19"/>
                  <a:gd name="T12" fmla="*/ 21 w 27"/>
                  <a:gd name="T13" fmla="*/ 11 h 19"/>
                  <a:gd name="T14" fmla="*/ 15 w 27"/>
                  <a:gd name="T15" fmla="*/ 3 h 19"/>
                  <a:gd name="T16" fmla="*/ 13 w 27"/>
                  <a:gd name="T17" fmla="*/ 2 h 19"/>
                  <a:gd name="T18" fmla="*/ 12 w 27"/>
                  <a:gd name="T19" fmla="*/ 1 h 19"/>
                  <a:gd name="T20" fmla="*/ 12 w 27"/>
                  <a:gd name="T21" fmla="*/ 1 h 19"/>
                  <a:gd name="T22" fmla="*/ 6 w 27"/>
                  <a:gd name="T23" fmla="*/ 9 h 19"/>
                  <a:gd name="T24" fmla="*/ 6 w 27"/>
                  <a:gd name="T25" fmla="*/ 9 h 19"/>
                  <a:gd name="T26" fmla="*/ 6 w 27"/>
                  <a:gd name="T27" fmla="*/ 9 h 19"/>
                  <a:gd name="T28" fmla="*/ 6 w 27"/>
                  <a:gd name="T29" fmla="*/ 9 h 19"/>
                  <a:gd name="T30" fmla="*/ 6 w 27"/>
                  <a:gd name="T31" fmla="*/ 9 h 19"/>
                  <a:gd name="T32" fmla="*/ 6 w 27"/>
                  <a:gd name="T33" fmla="*/ 9 h 19"/>
                  <a:gd name="T34" fmla="*/ 7 w 27"/>
                  <a:gd name="T35" fmla="*/ 9 h 19"/>
                  <a:gd name="T36" fmla="*/ 8 w 27"/>
                  <a:gd name="T37" fmla="*/ 10 h 19"/>
                  <a:gd name="T38" fmla="*/ 11 w 27"/>
                  <a:gd name="T39" fmla="*/ 11 h 19"/>
                  <a:gd name="T40" fmla="*/ 8 w 27"/>
                  <a:gd name="T41" fmla="*/ 9 h 19"/>
                  <a:gd name="T42" fmla="*/ 12 w 27"/>
                  <a:gd name="T43" fmla="*/ 11 h 19"/>
                  <a:gd name="T44" fmla="*/ 10 w 27"/>
                  <a:gd name="T45" fmla="*/ 4 h 19"/>
                  <a:gd name="T46" fmla="*/ 18 w 27"/>
                  <a:gd name="T4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19">
                    <a:moveTo>
                      <a:pt x="18" y="13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8"/>
                      <a:pt x="24" y="18"/>
                      <a:pt x="25" y="19"/>
                    </a:cubicBezTo>
                    <a:cubicBezTo>
                      <a:pt x="25" y="18"/>
                      <a:pt x="27" y="19"/>
                      <a:pt x="27" y="19"/>
                    </a:cubicBezTo>
                    <a:cubicBezTo>
                      <a:pt x="26" y="15"/>
                      <a:pt x="20" y="13"/>
                      <a:pt x="17" y="10"/>
                    </a:cubicBezTo>
                    <a:cubicBezTo>
                      <a:pt x="10" y="2"/>
                      <a:pt x="18" y="10"/>
                      <a:pt x="17" y="5"/>
                    </a:cubicBezTo>
                    <a:cubicBezTo>
                      <a:pt x="19" y="8"/>
                      <a:pt x="18" y="8"/>
                      <a:pt x="21" y="11"/>
                    </a:cubicBezTo>
                    <a:cubicBezTo>
                      <a:pt x="20" y="8"/>
                      <a:pt x="17" y="5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0"/>
                      <a:pt x="0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0" y="11"/>
                      <a:pt x="10" y="10"/>
                      <a:pt x="8" y="9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8"/>
                      <a:pt x="7" y="8"/>
                      <a:pt x="10" y="4"/>
                    </a:cubicBezTo>
                    <a:cubicBezTo>
                      <a:pt x="12" y="7"/>
                      <a:pt x="14" y="9"/>
                      <a:pt x="18" y="1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3" name="Freeform 18"/>
              <p:cNvSpPr>
                <a:spLocks/>
              </p:cNvSpPr>
              <p:nvPr/>
            </p:nvSpPr>
            <p:spPr bwMode="auto">
              <a:xfrm>
                <a:off x="874" y="1798"/>
                <a:ext cx="8" cy="8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1"/>
                      <a:pt x="1" y="2"/>
                      <a:pt x="3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4" name="Freeform 19"/>
              <p:cNvSpPr>
                <a:spLocks/>
              </p:cNvSpPr>
              <p:nvPr/>
            </p:nvSpPr>
            <p:spPr bwMode="auto">
              <a:xfrm>
                <a:off x="838" y="1776"/>
                <a:ext cx="6" cy="6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5" name="Freeform 20"/>
              <p:cNvSpPr>
                <a:spLocks/>
              </p:cNvSpPr>
              <p:nvPr/>
            </p:nvSpPr>
            <p:spPr bwMode="auto">
              <a:xfrm>
                <a:off x="838" y="1768"/>
                <a:ext cx="11" cy="8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3 h 3"/>
                  <a:gd name="T4" fmla="*/ 3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6" name="Freeform 21"/>
              <p:cNvSpPr>
                <a:spLocks/>
              </p:cNvSpPr>
              <p:nvPr/>
            </p:nvSpPr>
            <p:spPr bwMode="auto">
              <a:xfrm>
                <a:off x="852" y="1779"/>
                <a:ext cx="270" cy="237"/>
              </a:xfrm>
              <a:custGeom>
                <a:avLst/>
                <a:gdLst>
                  <a:gd name="T0" fmla="*/ 46 w 99"/>
                  <a:gd name="T1" fmla="*/ 36 h 87"/>
                  <a:gd name="T2" fmla="*/ 51 w 99"/>
                  <a:gd name="T3" fmla="*/ 41 h 87"/>
                  <a:gd name="T4" fmla="*/ 43 w 99"/>
                  <a:gd name="T5" fmla="*/ 37 h 87"/>
                  <a:gd name="T6" fmla="*/ 43 w 99"/>
                  <a:gd name="T7" fmla="*/ 39 h 87"/>
                  <a:gd name="T8" fmla="*/ 55 w 99"/>
                  <a:gd name="T9" fmla="*/ 48 h 87"/>
                  <a:gd name="T10" fmla="*/ 55 w 99"/>
                  <a:gd name="T11" fmla="*/ 50 h 87"/>
                  <a:gd name="T12" fmla="*/ 77 w 99"/>
                  <a:gd name="T13" fmla="*/ 67 h 87"/>
                  <a:gd name="T14" fmla="*/ 93 w 99"/>
                  <a:gd name="T15" fmla="*/ 81 h 87"/>
                  <a:gd name="T16" fmla="*/ 93 w 99"/>
                  <a:gd name="T17" fmla="*/ 84 h 87"/>
                  <a:gd name="T18" fmla="*/ 89 w 99"/>
                  <a:gd name="T19" fmla="*/ 81 h 87"/>
                  <a:gd name="T20" fmla="*/ 82 w 99"/>
                  <a:gd name="T21" fmla="*/ 74 h 87"/>
                  <a:gd name="T22" fmla="*/ 67 w 99"/>
                  <a:gd name="T23" fmla="*/ 61 h 87"/>
                  <a:gd name="T24" fmla="*/ 37 w 99"/>
                  <a:gd name="T25" fmla="*/ 32 h 87"/>
                  <a:gd name="T26" fmla="*/ 32 w 99"/>
                  <a:gd name="T27" fmla="*/ 31 h 87"/>
                  <a:gd name="T28" fmla="*/ 29 w 99"/>
                  <a:gd name="T29" fmla="*/ 26 h 87"/>
                  <a:gd name="T30" fmla="*/ 32 w 99"/>
                  <a:gd name="T31" fmla="*/ 29 h 87"/>
                  <a:gd name="T32" fmla="*/ 16 w 99"/>
                  <a:gd name="T33" fmla="*/ 13 h 87"/>
                  <a:gd name="T34" fmla="*/ 14 w 99"/>
                  <a:gd name="T35" fmla="*/ 14 h 87"/>
                  <a:gd name="T36" fmla="*/ 8 w 99"/>
                  <a:gd name="T37" fmla="*/ 5 h 87"/>
                  <a:gd name="T38" fmla="*/ 1 w 99"/>
                  <a:gd name="T39" fmla="*/ 2 h 87"/>
                  <a:gd name="T40" fmla="*/ 7 w 99"/>
                  <a:gd name="T41" fmla="*/ 8 h 87"/>
                  <a:gd name="T42" fmla="*/ 1 w 99"/>
                  <a:gd name="T43" fmla="*/ 5 h 87"/>
                  <a:gd name="T44" fmla="*/ 41 w 99"/>
                  <a:gd name="T45" fmla="*/ 39 h 87"/>
                  <a:gd name="T46" fmla="*/ 39 w 99"/>
                  <a:gd name="T47" fmla="*/ 39 h 87"/>
                  <a:gd name="T48" fmla="*/ 62 w 99"/>
                  <a:gd name="T49" fmla="*/ 61 h 87"/>
                  <a:gd name="T50" fmla="*/ 73 w 99"/>
                  <a:gd name="T51" fmla="*/ 68 h 87"/>
                  <a:gd name="T52" fmla="*/ 77 w 99"/>
                  <a:gd name="T53" fmla="*/ 73 h 87"/>
                  <a:gd name="T54" fmla="*/ 78 w 99"/>
                  <a:gd name="T55" fmla="*/ 73 h 87"/>
                  <a:gd name="T56" fmla="*/ 85 w 99"/>
                  <a:gd name="T57" fmla="*/ 81 h 87"/>
                  <a:gd name="T58" fmla="*/ 88 w 99"/>
                  <a:gd name="T59" fmla="*/ 80 h 87"/>
                  <a:gd name="T60" fmla="*/ 91 w 99"/>
                  <a:gd name="T61" fmla="*/ 84 h 87"/>
                  <a:gd name="T62" fmla="*/ 93 w 99"/>
                  <a:gd name="T63" fmla="*/ 86 h 87"/>
                  <a:gd name="T64" fmla="*/ 93 w 99"/>
                  <a:gd name="T65" fmla="*/ 86 h 87"/>
                  <a:gd name="T66" fmla="*/ 93 w 99"/>
                  <a:gd name="T67" fmla="*/ 86 h 87"/>
                  <a:gd name="T68" fmla="*/ 93 w 99"/>
                  <a:gd name="T69" fmla="*/ 86 h 87"/>
                  <a:gd name="T70" fmla="*/ 96 w 99"/>
                  <a:gd name="T71" fmla="*/ 83 h 87"/>
                  <a:gd name="T72" fmla="*/ 96 w 99"/>
                  <a:gd name="T73" fmla="*/ 83 h 87"/>
                  <a:gd name="T74" fmla="*/ 96 w 99"/>
                  <a:gd name="T75" fmla="*/ 83 h 87"/>
                  <a:gd name="T76" fmla="*/ 96 w 99"/>
                  <a:gd name="T77" fmla="*/ 83 h 87"/>
                  <a:gd name="T78" fmla="*/ 96 w 99"/>
                  <a:gd name="T79" fmla="*/ 82 h 87"/>
                  <a:gd name="T80" fmla="*/ 96 w 99"/>
                  <a:gd name="T81" fmla="*/ 82 h 87"/>
                  <a:gd name="T82" fmla="*/ 95 w 99"/>
                  <a:gd name="T83" fmla="*/ 81 h 87"/>
                  <a:gd name="T84" fmla="*/ 90 w 99"/>
                  <a:gd name="T85" fmla="*/ 72 h 87"/>
                  <a:gd name="T86" fmla="*/ 91 w 99"/>
                  <a:gd name="T87" fmla="*/ 75 h 87"/>
                  <a:gd name="T88" fmla="*/ 87 w 99"/>
                  <a:gd name="T89" fmla="*/ 73 h 87"/>
                  <a:gd name="T90" fmla="*/ 86 w 99"/>
                  <a:gd name="T91" fmla="*/ 69 h 87"/>
                  <a:gd name="T92" fmla="*/ 74 w 99"/>
                  <a:gd name="T93" fmla="*/ 61 h 87"/>
                  <a:gd name="T94" fmla="*/ 74 w 99"/>
                  <a:gd name="T95" fmla="*/ 63 h 87"/>
                  <a:gd name="T96" fmla="*/ 59 w 99"/>
                  <a:gd name="T97" fmla="*/ 49 h 87"/>
                  <a:gd name="T98" fmla="*/ 67 w 99"/>
                  <a:gd name="T99" fmla="*/ 54 h 87"/>
                  <a:gd name="T100" fmla="*/ 63 w 99"/>
                  <a:gd name="T101" fmla="*/ 49 h 87"/>
                  <a:gd name="T102" fmla="*/ 52 w 99"/>
                  <a:gd name="T103" fmla="*/ 43 h 87"/>
                  <a:gd name="T104" fmla="*/ 46 w 99"/>
                  <a:gd name="T105" fmla="*/ 3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9" h="87">
                    <a:moveTo>
                      <a:pt x="46" y="36"/>
                    </a:moveTo>
                    <a:cubicBezTo>
                      <a:pt x="46" y="37"/>
                      <a:pt x="47" y="38"/>
                      <a:pt x="51" y="41"/>
                    </a:cubicBezTo>
                    <a:cubicBezTo>
                      <a:pt x="50" y="42"/>
                      <a:pt x="46" y="38"/>
                      <a:pt x="43" y="37"/>
                    </a:cubicBezTo>
                    <a:cubicBezTo>
                      <a:pt x="47" y="41"/>
                      <a:pt x="42" y="38"/>
                      <a:pt x="43" y="39"/>
                    </a:cubicBezTo>
                    <a:cubicBezTo>
                      <a:pt x="47" y="43"/>
                      <a:pt x="50" y="44"/>
                      <a:pt x="55" y="48"/>
                    </a:cubicBezTo>
                    <a:cubicBezTo>
                      <a:pt x="55" y="48"/>
                      <a:pt x="54" y="49"/>
                      <a:pt x="55" y="50"/>
                    </a:cubicBezTo>
                    <a:cubicBezTo>
                      <a:pt x="61" y="54"/>
                      <a:pt x="72" y="61"/>
                      <a:pt x="77" y="67"/>
                    </a:cubicBezTo>
                    <a:cubicBezTo>
                      <a:pt x="82" y="72"/>
                      <a:pt x="87" y="75"/>
                      <a:pt x="93" y="81"/>
                    </a:cubicBezTo>
                    <a:cubicBezTo>
                      <a:pt x="93" y="82"/>
                      <a:pt x="98" y="83"/>
                      <a:pt x="93" y="84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6" y="79"/>
                      <a:pt x="84" y="77"/>
                      <a:pt x="82" y="74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57" y="52"/>
                      <a:pt x="46" y="42"/>
                      <a:pt x="37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29"/>
                      <a:pt x="27" y="26"/>
                      <a:pt x="29" y="26"/>
                    </a:cubicBezTo>
                    <a:cubicBezTo>
                      <a:pt x="30" y="27"/>
                      <a:pt x="31" y="28"/>
                      <a:pt x="32" y="29"/>
                    </a:cubicBezTo>
                    <a:cubicBezTo>
                      <a:pt x="29" y="24"/>
                      <a:pt x="21" y="18"/>
                      <a:pt x="16" y="13"/>
                    </a:cubicBezTo>
                    <a:cubicBezTo>
                      <a:pt x="16" y="13"/>
                      <a:pt x="16" y="16"/>
                      <a:pt x="14" y="14"/>
                    </a:cubicBezTo>
                    <a:cubicBezTo>
                      <a:pt x="16" y="13"/>
                      <a:pt x="8" y="9"/>
                      <a:pt x="8" y="5"/>
                    </a:cubicBezTo>
                    <a:cubicBezTo>
                      <a:pt x="3" y="0"/>
                      <a:pt x="7" y="6"/>
                      <a:pt x="1" y="2"/>
                    </a:cubicBezTo>
                    <a:cubicBezTo>
                      <a:pt x="0" y="2"/>
                      <a:pt x="6" y="6"/>
                      <a:pt x="7" y="8"/>
                    </a:cubicBezTo>
                    <a:cubicBezTo>
                      <a:pt x="4" y="8"/>
                      <a:pt x="2" y="4"/>
                      <a:pt x="1" y="5"/>
                    </a:cubicBezTo>
                    <a:cubicBezTo>
                      <a:pt x="10" y="13"/>
                      <a:pt x="27" y="27"/>
                      <a:pt x="41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47" y="44"/>
                      <a:pt x="58" y="55"/>
                      <a:pt x="62" y="61"/>
                    </a:cubicBezTo>
                    <a:cubicBezTo>
                      <a:pt x="62" y="59"/>
                      <a:pt x="72" y="71"/>
                      <a:pt x="73" y="68"/>
                    </a:cubicBezTo>
                    <a:cubicBezTo>
                      <a:pt x="74" y="70"/>
                      <a:pt x="75" y="71"/>
                      <a:pt x="77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2" y="76"/>
                      <a:pt x="80" y="77"/>
                      <a:pt x="85" y="81"/>
                    </a:cubicBezTo>
                    <a:cubicBezTo>
                      <a:pt x="83" y="77"/>
                      <a:pt x="86" y="80"/>
                      <a:pt x="88" y="80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7"/>
                      <a:pt x="99" y="79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78"/>
                      <a:pt x="91" y="75"/>
                      <a:pt x="90" y="72"/>
                    </a:cubicBezTo>
                    <a:cubicBezTo>
                      <a:pt x="90" y="73"/>
                      <a:pt x="90" y="74"/>
                      <a:pt x="91" y="75"/>
                    </a:cubicBezTo>
                    <a:cubicBezTo>
                      <a:pt x="88" y="72"/>
                      <a:pt x="88" y="74"/>
                      <a:pt x="87" y="73"/>
                    </a:cubicBezTo>
                    <a:cubicBezTo>
                      <a:pt x="84" y="71"/>
                      <a:pt x="85" y="70"/>
                      <a:pt x="86" y="69"/>
                    </a:cubicBezTo>
                    <a:cubicBezTo>
                      <a:pt x="81" y="64"/>
                      <a:pt x="77" y="65"/>
                      <a:pt x="74" y="61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68" y="59"/>
                      <a:pt x="65" y="54"/>
                      <a:pt x="59" y="49"/>
                    </a:cubicBezTo>
                    <a:cubicBezTo>
                      <a:pt x="57" y="46"/>
                      <a:pt x="64" y="52"/>
                      <a:pt x="67" y="54"/>
                    </a:cubicBezTo>
                    <a:cubicBezTo>
                      <a:pt x="66" y="52"/>
                      <a:pt x="64" y="50"/>
                      <a:pt x="63" y="49"/>
                    </a:cubicBezTo>
                    <a:cubicBezTo>
                      <a:pt x="60" y="48"/>
                      <a:pt x="55" y="45"/>
                      <a:pt x="52" y="43"/>
                    </a:cubicBezTo>
                    <a:cubicBezTo>
                      <a:pt x="56" y="44"/>
                      <a:pt x="48" y="38"/>
                      <a:pt x="46" y="3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7" name="Freeform 22"/>
              <p:cNvSpPr>
                <a:spLocks/>
              </p:cNvSpPr>
              <p:nvPr/>
            </p:nvSpPr>
            <p:spPr bwMode="auto">
              <a:xfrm>
                <a:off x="1024" y="1912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8" name="Freeform 23"/>
              <p:cNvSpPr>
                <a:spLocks/>
              </p:cNvSpPr>
              <p:nvPr/>
            </p:nvSpPr>
            <p:spPr bwMode="auto">
              <a:xfrm>
                <a:off x="977" y="187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9" name="Freeform 24"/>
              <p:cNvSpPr>
                <a:spLocks/>
              </p:cNvSpPr>
              <p:nvPr/>
            </p:nvSpPr>
            <p:spPr bwMode="auto">
              <a:xfrm>
                <a:off x="1059" y="1958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3 w 5"/>
                  <a:gd name="T3" fmla="*/ 3 h 6"/>
                  <a:gd name="T4" fmla="*/ 0 w 5"/>
                  <a:gd name="T5" fmla="*/ 0 h 6"/>
                  <a:gd name="T6" fmla="*/ 5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0" name="Freeform 25"/>
              <p:cNvSpPr>
                <a:spLocks/>
              </p:cNvSpPr>
              <p:nvPr/>
            </p:nvSpPr>
            <p:spPr bwMode="auto">
              <a:xfrm>
                <a:off x="1086" y="1961"/>
                <a:ext cx="11" cy="14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3"/>
                      <a:pt x="4" y="5"/>
                    </a:cubicBezTo>
                    <a:cubicBezTo>
                      <a:pt x="4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1" name="Freeform 26"/>
              <p:cNvSpPr>
                <a:spLocks/>
              </p:cNvSpPr>
              <p:nvPr/>
            </p:nvSpPr>
            <p:spPr bwMode="auto">
              <a:xfrm>
                <a:off x="1034" y="1961"/>
                <a:ext cx="11" cy="8"/>
              </a:xfrm>
              <a:custGeom>
                <a:avLst/>
                <a:gdLst>
                  <a:gd name="T0" fmla="*/ 2 w 4"/>
                  <a:gd name="T1" fmla="*/ 1 h 3"/>
                  <a:gd name="T2" fmla="*/ 0 w 4"/>
                  <a:gd name="T3" fmla="*/ 1 h 3"/>
                  <a:gd name="T4" fmla="*/ 2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4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2" name="Freeform 27"/>
              <p:cNvSpPr>
                <a:spLocks/>
              </p:cNvSpPr>
              <p:nvPr/>
            </p:nvSpPr>
            <p:spPr bwMode="auto">
              <a:xfrm>
                <a:off x="988" y="1885"/>
                <a:ext cx="19" cy="14"/>
              </a:xfrm>
              <a:custGeom>
                <a:avLst/>
                <a:gdLst>
                  <a:gd name="T0" fmla="*/ 19 w 19"/>
                  <a:gd name="T1" fmla="*/ 14 h 14"/>
                  <a:gd name="T2" fmla="*/ 6 w 19"/>
                  <a:gd name="T3" fmla="*/ 3 h 14"/>
                  <a:gd name="T4" fmla="*/ 0 w 19"/>
                  <a:gd name="T5" fmla="*/ 0 h 14"/>
                  <a:gd name="T6" fmla="*/ 19 w 1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14"/>
                    </a:moveTo>
                    <a:lnTo>
                      <a:pt x="6" y="3"/>
                    </a:lnTo>
                    <a:lnTo>
                      <a:pt x="0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3" name="Freeform 28"/>
              <p:cNvSpPr>
                <a:spLocks/>
              </p:cNvSpPr>
              <p:nvPr/>
            </p:nvSpPr>
            <p:spPr bwMode="auto">
              <a:xfrm>
                <a:off x="857" y="1763"/>
                <a:ext cx="126" cy="127"/>
              </a:xfrm>
              <a:custGeom>
                <a:avLst/>
                <a:gdLst>
                  <a:gd name="T0" fmla="*/ 42 w 46"/>
                  <a:gd name="T1" fmla="*/ 42 h 47"/>
                  <a:gd name="T2" fmla="*/ 28 w 46"/>
                  <a:gd name="T3" fmla="*/ 28 h 47"/>
                  <a:gd name="T4" fmla="*/ 17 w 46"/>
                  <a:gd name="T5" fmla="*/ 22 h 47"/>
                  <a:gd name="T6" fmla="*/ 20 w 46"/>
                  <a:gd name="T7" fmla="*/ 21 h 47"/>
                  <a:gd name="T8" fmla="*/ 6 w 46"/>
                  <a:gd name="T9" fmla="*/ 9 h 47"/>
                  <a:gd name="T10" fmla="*/ 6 w 46"/>
                  <a:gd name="T11" fmla="*/ 13 h 47"/>
                  <a:gd name="T12" fmla="*/ 13 w 46"/>
                  <a:gd name="T13" fmla="*/ 18 h 47"/>
                  <a:gd name="T14" fmla="*/ 12 w 46"/>
                  <a:gd name="T15" fmla="*/ 19 h 47"/>
                  <a:gd name="T16" fmla="*/ 24 w 46"/>
                  <a:gd name="T17" fmla="*/ 26 h 47"/>
                  <a:gd name="T18" fmla="*/ 22 w 46"/>
                  <a:gd name="T19" fmla="*/ 29 h 47"/>
                  <a:gd name="T20" fmla="*/ 20 w 46"/>
                  <a:gd name="T21" fmla="*/ 28 h 47"/>
                  <a:gd name="T22" fmla="*/ 35 w 46"/>
                  <a:gd name="T23" fmla="*/ 40 h 47"/>
                  <a:gd name="T24" fmla="*/ 38 w 46"/>
                  <a:gd name="T25" fmla="*/ 40 h 47"/>
                  <a:gd name="T26" fmla="*/ 38 w 46"/>
                  <a:gd name="T27" fmla="*/ 38 h 47"/>
                  <a:gd name="T28" fmla="*/ 28 w 46"/>
                  <a:gd name="T29" fmla="*/ 31 h 47"/>
                  <a:gd name="T30" fmla="*/ 28 w 46"/>
                  <a:gd name="T31" fmla="*/ 29 h 47"/>
                  <a:gd name="T32" fmla="*/ 24 w 46"/>
                  <a:gd name="T33" fmla="*/ 26 h 47"/>
                  <a:gd name="T34" fmla="*/ 24 w 46"/>
                  <a:gd name="T35" fmla="*/ 24 h 47"/>
                  <a:gd name="T36" fmla="*/ 17 w 46"/>
                  <a:gd name="T37" fmla="*/ 19 h 47"/>
                  <a:gd name="T38" fmla="*/ 18 w 46"/>
                  <a:gd name="T39" fmla="*/ 20 h 47"/>
                  <a:gd name="T40" fmla="*/ 13 w 46"/>
                  <a:gd name="T41" fmla="*/ 16 h 47"/>
                  <a:gd name="T42" fmla="*/ 11 w 46"/>
                  <a:gd name="T43" fmla="*/ 12 h 47"/>
                  <a:gd name="T44" fmla="*/ 11 w 46"/>
                  <a:gd name="T45" fmla="*/ 14 h 47"/>
                  <a:gd name="T46" fmla="*/ 8 w 46"/>
                  <a:gd name="T47" fmla="*/ 9 h 47"/>
                  <a:gd name="T48" fmla="*/ 7 w 46"/>
                  <a:gd name="T49" fmla="*/ 7 h 47"/>
                  <a:gd name="T50" fmla="*/ 6 w 46"/>
                  <a:gd name="T51" fmla="*/ 6 h 47"/>
                  <a:gd name="T52" fmla="*/ 6 w 46"/>
                  <a:gd name="T53" fmla="*/ 6 h 47"/>
                  <a:gd name="T54" fmla="*/ 6 w 46"/>
                  <a:gd name="T55" fmla="*/ 5 h 47"/>
                  <a:gd name="T56" fmla="*/ 6 w 46"/>
                  <a:gd name="T57" fmla="*/ 5 h 47"/>
                  <a:gd name="T58" fmla="*/ 6 w 46"/>
                  <a:gd name="T59" fmla="*/ 5 h 47"/>
                  <a:gd name="T60" fmla="*/ 6 w 46"/>
                  <a:gd name="T61" fmla="*/ 5 h 47"/>
                  <a:gd name="T62" fmla="*/ 1 w 46"/>
                  <a:gd name="T63" fmla="*/ 12 h 47"/>
                  <a:gd name="T64" fmla="*/ 1 w 46"/>
                  <a:gd name="T65" fmla="*/ 12 h 47"/>
                  <a:gd name="T66" fmla="*/ 1 w 46"/>
                  <a:gd name="T67" fmla="*/ 12 h 47"/>
                  <a:gd name="T68" fmla="*/ 1 w 46"/>
                  <a:gd name="T69" fmla="*/ 12 h 47"/>
                  <a:gd name="T70" fmla="*/ 10 w 46"/>
                  <a:gd name="T71" fmla="*/ 19 h 47"/>
                  <a:gd name="T72" fmla="*/ 12 w 46"/>
                  <a:gd name="T73" fmla="*/ 19 h 47"/>
                  <a:gd name="T74" fmla="*/ 4 w 46"/>
                  <a:gd name="T75" fmla="*/ 14 h 47"/>
                  <a:gd name="T76" fmla="*/ 7 w 46"/>
                  <a:gd name="T77" fmla="*/ 12 h 47"/>
                  <a:gd name="T78" fmla="*/ 15 w 46"/>
                  <a:gd name="T79" fmla="*/ 22 h 47"/>
                  <a:gd name="T80" fmla="*/ 28 w 46"/>
                  <a:gd name="T81" fmla="*/ 34 h 47"/>
                  <a:gd name="T82" fmla="*/ 27 w 46"/>
                  <a:gd name="T83" fmla="*/ 34 h 47"/>
                  <a:gd name="T84" fmla="*/ 36 w 46"/>
                  <a:gd name="T85" fmla="*/ 41 h 47"/>
                  <a:gd name="T86" fmla="*/ 34 w 46"/>
                  <a:gd name="T87" fmla="*/ 38 h 47"/>
                  <a:gd name="T88" fmla="*/ 38 w 46"/>
                  <a:gd name="T89" fmla="*/ 40 h 47"/>
                  <a:gd name="T90" fmla="*/ 38 w 46"/>
                  <a:gd name="T91" fmla="*/ 41 h 47"/>
                  <a:gd name="T92" fmla="*/ 46 w 46"/>
                  <a:gd name="T93" fmla="*/ 47 h 47"/>
                  <a:gd name="T94" fmla="*/ 37 w 46"/>
                  <a:gd name="T95" fmla="*/ 40 h 47"/>
                  <a:gd name="T96" fmla="*/ 42 w 46"/>
                  <a:gd name="T97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47">
                    <a:moveTo>
                      <a:pt x="42" y="42"/>
                    </a:moveTo>
                    <a:cubicBezTo>
                      <a:pt x="39" y="37"/>
                      <a:pt x="33" y="32"/>
                      <a:pt x="28" y="28"/>
                    </a:cubicBezTo>
                    <a:cubicBezTo>
                      <a:pt x="19" y="20"/>
                      <a:pt x="25" y="29"/>
                      <a:pt x="17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6" y="17"/>
                      <a:pt x="11" y="12"/>
                      <a:pt x="6" y="9"/>
                    </a:cubicBezTo>
                    <a:cubicBezTo>
                      <a:pt x="0" y="5"/>
                      <a:pt x="4" y="12"/>
                      <a:pt x="6" y="13"/>
                    </a:cubicBezTo>
                    <a:cubicBezTo>
                      <a:pt x="9" y="15"/>
                      <a:pt x="11" y="17"/>
                      <a:pt x="13" y="18"/>
                    </a:cubicBezTo>
                    <a:cubicBezTo>
                      <a:pt x="13" y="19"/>
                      <a:pt x="14" y="21"/>
                      <a:pt x="12" y="19"/>
                    </a:cubicBezTo>
                    <a:cubicBezTo>
                      <a:pt x="17" y="24"/>
                      <a:pt x="17" y="18"/>
                      <a:pt x="24" y="26"/>
                    </a:cubicBezTo>
                    <a:cubicBezTo>
                      <a:pt x="16" y="21"/>
                      <a:pt x="25" y="29"/>
                      <a:pt x="22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5" y="32"/>
                      <a:pt x="32" y="37"/>
                      <a:pt x="35" y="40"/>
                    </a:cubicBezTo>
                    <a:cubicBezTo>
                      <a:pt x="36" y="39"/>
                      <a:pt x="34" y="36"/>
                      <a:pt x="38" y="40"/>
                    </a:cubicBezTo>
                    <a:cubicBezTo>
                      <a:pt x="36" y="38"/>
                      <a:pt x="38" y="38"/>
                      <a:pt x="38" y="38"/>
                    </a:cubicBezTo>
                    <a:cubicBezTo>
                      <a:pt x="33" y="34"/>
                      <a:pt x="31" y="32"/>
                      <a:pt x="28" y="31"/>
                    </a:cubicBezTo>
                    <a:cubicBezTo>
                      <a:pt x="27" y="28"/>
                      <a:pt x="30" y="32"/>
                      <a:pt x="28" y="29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4"/>
                      <a:pt x="28" y="28"/>
                      <a:pt x="24" y="24"/>
                    </a:cubicBezTo>
                    <a:cubicBezTo>
                      <a:pt x="23" y="24"/>
                      <a:pt x="20" y="22"/>
                      <a:pt x="17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18"/>
                      <a:pt x="13" y="14"/>
                      <a:pt x="13" y="16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2"/>
                      <a:pt x="9" y="10"/>
                      <a:pt x="8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0"/>
                      <a:pt x="0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4"/>
                      <a:pt x="6" y="16"/>
                      <a:pt x="10" y="19"/>
                    </a:cubicBezTo>
                    <a:cubicBezTo>
                      <a:pt x="8" y="17"/>
                      <a:pt x="11" y="18"/>
                      <a:pt x="12" y="19"/>
                    </a:cubicBezTo>
                    <a:cubicBezTo>
                      <a:pt x="9" y="15"/>
                      <a:pt x="7" y="15"/>
                      <a:pt x="4" y="14"/>
                    </a:cubicBezTo>
                    <a:cubicBezTo>
                      <a:pt x="4" y="12"/>
                      <a:pt x="10" y="15"/>
                      <a:pt x="7" y="12"/>
                    </a:cubicBezTo>
                    <a:cubicBezTo>
                      <a:pt x="10" y="16"/>
                      <a:pt x="15" y="19"/>
                      <a:pt x="15" y="22"/>
                    </a:cubicBezTo>
                    <a:cubicBezTo>
                      <a:pt x="20" y="28"/>
                      <a:pt x="23" y="28"/>
                      <a:pt x="28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33"/>
                      <a:pt x="31" y="39"/>
                      <a:pt x="36" y="41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6" y="39"/>
                      <a:pt x="38" y="40"/>
                    </a:cubicBezTo>
                    <a:cubicBezTo>
                      <a:pt x="37" y="40"/>
                      <a:pt x="37" y="40"/>
                      <a:pt x="38" y="41"/>
                    </a:cubicBezTo>
                    <a:cubicBezTo>
                      <a:pt x="39" y="41"/>
                      <a:pt x="45" y="46"/>
                      <a:pt x="46" y="47"/>
                    </a:cubicBezTo>
                    <a:cubicBezTo>
                      <a:pt x="44" y="44"/>
                      <a:pt x="40" y="42"/>
                      <a:pt x="37" y="40"/>
                    </a:cubicBezTo>
                    <a:cubicBezTo>
                      <a:pt x="39" y="40"/>
                      <a:pt x="39" y="39"/>
                      <a:pt x="42" y="4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4" name="Freeform 29"/>
              <p:cNvSpPr>
                <a:spLocks/>
              </p:cNvSpPr>
              <p:nvPr/>
            </p:nvSpPr>
            <p:spPr bwMode="auto">
              <a:xfrm>
                <a:off x="906" y="1817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5" name="Freeform 30"/>
              <p:cNvSpPr>
                <a:spLocks/>
              </p:cNvSpPr>
              <p:nvPr/>
            </p:nvSpPr>
            <p:spPr bwMode="auto">
              <a:xfrm>
                <a:off x="980" y="1904"/>
                <a:ext cx="142" cy="120"/>
              </a:xfrm>
              <a:custGeom>
                <a:avLst/>
                <a:gdLst>
                  <a:gd name="T0" fmla="*/ 18 w 52"/>
                  <a:gd name="T1" fmla="*/ 14 h 44"/>
                  <a:gd name="T2" fmla="*/ 19 w 52"/>
                  <a:gd name="T3" fmla="*/ 17 h 44"/>
                  <a:gd name="T4" fmla="*/ 21 w 52"/>
                  <a:gd name="T5" fmla="*/ 14 h 44"/>
                  <a:gd name="T6" fmla="*/ 28 w 52"/>
                  <a:gd name="T7" fmla="*/ 20 h 44"/>
                  <a:gd name="T8" fmla="*/ 26 w 52"/>
                  <a:gd name="T9" fmla="*/ 22 h 44"/>
                  <a:gd name="T10" fmla="*/ 32 w 52"/>
                  <a:gd name="T11" fmla="*/ 29 h 44"/>
                  <a:gd name="T12" fmla="*/ 33 w 52"/>
                  <a:gd name="T13" fmla="*/ 27 h 44"/>
                  <a:gd name="T14" fmla="*/ 41 w 52"/>
                  <a:gd name="T15" fmla="*/ 33 h 44"/>
                  <a:gd name="T16" fmla="*/ 37 w 52"/>
                  <a:gd name="T17" fmla="*/ 31 h 44"/>
                  <a:gd name="T18" fmla="*/ 40 w 52"/>
                  <a:gd name="T19" fmla="*/ 36 h 44"/>
                  <a:gd name="T20" fmla="*/ 46 w 52"/>
                  <a:gd name="T21" fmla="*/ 41 h 44"/>
                  <a:gd name="T22" fmla="*/ 50 w 52"/>
                  <a:gd name="T23" fmla="*/ 40 h 44"/>
                  <a:gd name="T24" fmla="*/ 48 w 52"/>
                  <a:gd name="T25" fmla="*/ 38 h 44"/>
                  <a:gd name="T26" fmla="*/ 44 w 52"/>
                  <a:gd name="T27" fmla="*/ 36 h 44"/>
                  <a:gd name="T28" fmla="*/ 37 w 52"/>
                  <a:gd name="T29" fmla="*/ 34 h 44"/>
                  <a:gd name="T30" fmla="*/ 43 w 52"/>
                  <a:gd name="T31" fmla="*/ 38 h 44"/>
                  <a:gd name="T32" fmla="*/ 45 w 52"/>
                  <a:gd name="T33" fmla="*/ 37 h 44"/>
                  <a:gd name="T34" fmla="*/ 48 w 52"/>
                  <a:gd name="T35" fmla="*/ 40 h 44"/>
                  <a:gd name="T36" fmla="*/ 48 w 52"/>
                  <a:gd name="T37" fmla="*/ 40 h 44"/>
                  <a:gd name="T38" fmla="*/ 49 w 52"/>
                  <a:gd name="T39" fmla="*/ 40 h 44"/>
                  <a:gd name="T40" fmla="*/ 47 w 52"/>
                  <a:gd name="T41" fmla="*/ 41 h 44"/>
                  <a:gd name="T42" fmla="*/ 45 w 52"/>
                  <a:gd name="T43" fmla="*/ 40 h 44"/>
                  <a:gd name="T44" fmla="*/ 47 w 52"/>
                  <a:gd name="T45" fmla="*/ 42 h 44"/>
                  <a:gd name="T46" fmla="*/ 48 w 52"/>
                  <a:gd name="T47" fmla="*/ 38 h 44"/>
                  <a:gd name="T48" fmla="*/ 43 w 52"/>
                  <a:gd name="T49" fmla="*/ 33 h 44"/>
                  <a:gd name="T50" fmla="*/ 33 w 52"/>
                  <a:gd name="T51" fmla="*/ 23 h 44"/>
                  <a:gd name="T52" fmla="*/ 12 w 52"/>
                  <a:gd name="T53" fmla="*/ 4 h 44"/>
                  <a:gd name="T54" fmla="*/ 18 w 52"/>
                  <a:gd name="T55" fmla="*/ 9 h 44"/>
                  <a:gd name="T56" fmla="*/ 12 w 52"/>
                  <a:gd name="T57" fmla="*/ 5 h 44"/>
                  <a:gd name="T58" fmla="*/ 13 w 52"/>
                  <a:gd name="T59" fmla="*/ 9 h 44"/>
                  <a:gd name="T60" fmla="*/ 10 w 52"/>
                  <a:gd name="T61" fmla="*/ 6 h 44"/>
                  <a:gd name="T62" fmla="*/ 9 w 52"/>
                  <a:gd name="T63" fmla="*/ 7 h 44"/>
                  <a:gd name="T64" fmla="*/ 0 w 52"/>
                  <a:gd name="T65" fmla="*/ 0 h 44"/>
                  <a:gd name="T66" fmla="*/ 14 w 52"/>
                  <a:gd name="T67" fmla="*/ 14 h 44"/>
                  <a:gd name="T68" fmla="*/ 18 w 52"/>
                  <a:gd name="T69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" h="44">
                    <a:moveTo>
                      <a:pt x="18" y="14"/>
                    </a:moveTo>
                    <a:cubicBezTo>
                      <a:pt x="21" y="17"/>
                      <a:pt x="16" y="14"/>
                      <a:pt x="19" y="17"/>
                    </a:cubicBezTo>
                    <a:cubicBezTo>
                      <a:pt x="23" y="20"/>
                      <a:pt x="17" y="12"/>
                      <a:pt x="21" y="14"/>
                    </a:cubicBezTo>
                    <a:cubicBezTo>
                      <a:pt x="22" y="17"/>
                      <a:pt x="27" y="19"/>
                      <a:pt x="28" y="20"/>
                    </a:cubicBezTo>
                    <a:cubicBezTo>
                      <a:pt x="26" y="19"/>
                      <a:pt x="25" y="21"/>
                      <a:pt x="26" y="22"/>
                    </a:cubicBezTo>
                    <a:cubicBezTo>
                      <a:pt x="27" y="23"/>
                      <a:pt x="30" y="26"/>
                      <a:pt x="32" y="29"/>
                    </a:cubicBezTo>
                    <a:cubicBezTo>
                      <a:pt x="27" y="23"/>
                      <a:pt x="37" y="32"/>
                      <a:pt x="33" y="27"/>
                    </a:cubicBezTo>
                    <a:cubicBezTo>
                      <a:pt x="34" y="26"/>
                      <a:pt x="39" y="31"/>
                      <a:pt x="41" y="33"/>
                    </a:cubicBezTo>
                    <a:cubicBezTo>
                      <a:pt x="40" y="34"/>
                      <a:pt x="39" y="32"/>
                      <a:pt x="37" y="31"/>
                    </a:cubicBezTo>
                    <a:cubicBezTo>
                      <a:pt x="35" y="31"/>
                      <a:pt x="40" y="35"/>
                      <a:pt x="40" y="36"/>
                    </a:cubicBezTo>
                    <a:cubicBezTo>
                      <a:pt x="41" y="37"/>
                      <a:pt x="44" y="39"/>
                      <a:pt x="46" y="41"/>
                    </a:cubicBezTo>
                    <a:cubicBezTo>
                      <a:pt x="47" y="40"/>
                      <a:pt x="45" y="44"/>
                      <a:pt x="50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39" y="33"/>
                      <a:pt x="36" y="31"/>
                      <a:pt x="37" y="34"/>
                    </a:cubicBezTo>
                    <a:cubicBezTo>
                      <a:pt x="38" y="36"/>
                      <a:pt x="41" y="37"/>
                      <a:pt x="43" y="38"/>
                    </a:cubicBezTo>
                    <a:cubicBezTo>
                      <a:pt x="37" y="33"/>
                      <a:pt x="44" y="37"/>
                      <a:pt x="45" y="37"/>
                    </a:cubicBezTo>
                    <a:cubicBezTo>
                      <a:pt x="46" y="38"/>
                      <a:pt x="47" y="39"/>
                      <a:pt x="48" y="40"/>
                    </a:cubicBezTo>
                    <a:cubicBezTo>
                      <a:pt x="48" y="42"/>
                      <a:pt x="47" y="39"/>
                      <a:pt x="48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7" y="43"/>
                      <a:pt x="48" y="41"/>
                      <a:pt x="47" y="41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52" y="38"/>
                      <a:pt x="47" y="39"/>
                      <a:pt x="48" y="38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0"/>
                      <a:pt x="37" y="27"/>
                      <a:pt x="33" y="23"/>
                    </a:cubicBezTo>
                    <a:cubicBezTo>
                      <a:pt x="26" y="17"/>
                      <a:pt x="19" y="10"/>
                      <a:pt x="12" y="4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4" y="7"/>
                      <a:pt x="12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7"/>
                      <a:pt x="10" y="6"/>
                      <a:pt x="10" y="6"/>
                    </a:cubicBezTo>
                    <a:cubicBezTo>
                      <a:pt x="8" y="4"/>
                      <a:pt x="8" y="6"/>
                      <a:pt x="9" y="7"/>
                    </a:cubicBezTo>
                    <a:cubicBezTo>
                      <a:pt x="4" y="4"/>
                      <a:pt x="4" y="2"/>
                      <a:pt x="0" y="0"/>
                    </a:cubicBezTo>
                    <a:cubicBezTo>
                      <a:pt x="6" y="8"/>
                      <a:pt x="7" y="5"/>
                      <a:pt x="14" y="14"/>
                    </a:cubicBezTo>
                    <a:lnTo>
                      <a:pt x="18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6" name="Freeform 31"/>
              <p:cNvSpPr>
                <a:spLocks/>
              </p:cNvSpPr>
              <p:nvPr/>
            </p:nvSpPr>
            <p:spPr bwMode="auto">
              <a:xfrm>
                <a:off x="983" y="1899"/>
                <a:ext cx="8" cy="8"/>
              </a:xfrm>
              <a:custGeom>
                <a:avLst/>
                <a:gdLst>
                  <a:gd name="T0" fmla="*/ 2 w 8"/>
                  <a:gd name="T1" fmla="*/ 5 h 8"/>
                  <a:gd name="T2" fmla="*/ 8 w 8"/>
                  <a:gd name="T3" fmla="*/ 8 h 8"/>
                  <a:gd name="T4" fmla="*/ 0 w 8"/>
                  <a:gd name="T5" fmla="*/ 0 h 8"/>
                  <a:gd name="T6" fmla="*/ 2 w 8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5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7" name="Freeform 32"/>
              <p:cNvSpPr>
                <a:spLocks/>
              </p:cNvSpPr>
              <p:nvPr/>
            </p:nvSpPr>
            <p:spPr bwMode="auto">
              <a:xfrm>
                <a:off x="996" y="1899"/>
                <a:ext cx="9" cy="10"/>
              </a:xfrm>
              <a:custGeom>
                <a:avLst/>
                <a:gdLst>
                  <a:gd name="T0" fmla="*/ 2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3" y="4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8" name="Freeform 33"/>
              <p:cNvSpPr>
                <a:spLocks/>
              </p:cNvSpPr>
              <p:nvPr/>
            </p:nvSpPr>
            <p:spPr bwMode="auto">
              <a:xfrm>
                <a:off x="1097" y="2007"/>
                <a:ext cx="22" cy="25"/>
              </a:xfrm>
              <a:custGeom>
                <a:avLst/>
                <a:gdLst>
                  <a:gd name="T0" fmla="*/ 1 w 8"/>
                  <a:gd name="T1" fmla="*/ 2 h 9"/>
                  <a:gd name="T2" fmla="*/ 3 w 8"/>
                  <a:gd name="T3" fmla="*/ 4 h 9"/>
                  <a:gd name="T4" fmla="*/ 4 w 8"/>
                  <a:gd name="T5" fmla="*/ 5 h 9"/>
                  <a:gd name="T6" fmla="*/ 4 w 8"/>
                  <a:gd name="T7" fmla="*/ 5 h 9"/>
                  <a:gd name="T8" fmla="*/ 4 w 8"/>
                  <a:gd name="T9" fmla="*/ 5 h 9"/>
                  <a:gd name="T10" fmla="*/ 4 w 8"/>
                  <a:gd name="T11" fmla="*/ 5 h 9"/>
                  <a:gd name="T12" fmla="*/ 4 w 8"/>
                  <a:gd name="T13" fmla="*/ 5 h 9"/>
                  <a:gd name="T14" fmla="*/ 4 w 8"/>
                  <a:gd name="T15" fmla="*/ 5 h 9"/>
                  <a:gd name="T16" fmla="*/ 8 w 8"/>
                  <a:gd name="T17" fmla="*/ 1 h 9"/>
                  <a:gd name="T18" fmla="*/ 8 w 8"/>
                  <a:gd name="T19" fmla="*/ 1 h 9"/>
                  <a:gd name="T20" fmla="*/ 8 w 8"/>
                  <a:gd name="T21" fmla="*/ 1 h 9"/>
                  <a:gd name="T22" fmla="*/ 8 w 8"/>
                  <a:gd name="T23" fmla="*/ 1 h 9"/>
                  <a:gd name="T24" fmla="*/ 7 w 8"/>
                  <a:gd name="T25" fmla="*/ 0 h 9"/>
                  <a:gd name="T26" fmla="*/ 6 w 8"/>
                  <a:gd name="T27" fmla="*/ 0 h 9"/>
                  <a:gd name="T28" fmla="*/ 7 w 8"/>
                  <a:gd name="T29" fmla="*/ 1 h 9"/>
                  <a:gd name="T30" fmla="*/ 7 w 8"/>
                  <a:gd name="T31" fmla="*/ 1 h 9"/>
                  <a:gd name="T32" fmla="*/ 7 w 8"/>
                  <a:gd name="T33" fmla="*/ 1 h 9"/>
                  <a:gd name="T34" fmla="*/ 7 w 8"/>
                  <a:gd name="T35" fmla="*/ 1 h 9"/>
                  <a:gd name="T36" fmla="*/ 7 w 8"/>
                  <a:gd name="T37" fmla="*/ 1 h 9"/>
                  <a:gd name="T38" fmla="*/ 7 w 8"/>
                  <a:gd name="T39" fmla="*/ 1 h 9"/>
                  <a:gd name="T40" fmla="*/ 4 w 8"/>
                  <a:gd name="T41" fmla="*/ 5 h 9"/>
                  <a:gd name="T42" fmla="*/ 4 w 8"/>
                  <a:gd name="T43" fmla="*/ 5 h 9"/>
                  <a:gd name="T44" fmla="*/ 4 w 8"/>
                  <a:gd name="T45" fmla="*/ 5 h 9"/>
                  <a:gd name="T46" fmla="*/ 4 w 8"/>
                  <a:gd name="T47" fmla="*/ 5 h 9"/>
                  <a:gd name="T48" fmla="*/ 4 w 8"/>
                  <a:gd name="T49" fmla="*/ 4 h 9"/>
                  <a:gd name="T50" fmla="*/ 4 w 8"/>
                  <a:gd name="T51" fmla="*/ 4 h 9"/>
                  <a:gd name="T52" fmla="*/ 3 w 8"/>
                  <a:gd name="T53" fmla="*/ 3 h 9"/>
                  <a:gd name="T54" fmla="*/ 1 w 8"/>
                  <a:gd name="T5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0" y="9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8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9" name="Freeform 34"/>
              <p:cNvSpPr>
                <a:spLocks/>
              </p:cNvSpPr>
              <p:nvPr/>
            </p:nvSpPr>
            <p:spPr bwMode="auto">
              <a:xfrm>
                <a:off x="1032" y="1953"/>
                <a:ext cx="54" cy="43"/>
              </a:xfrm>
              <a:custGeom>
                <a:avLst/>
                <a:gdLst>
                  <a:gd name="T0" fmla="*/ 0 w 20"/>
                  <a:gd name="T1" fmla="*/ 0 h 16"/>
                  <a:gd name="T2" fmla="*/ 15 w 20"/>
                  <a:gd name="T3" fmla="*/ 14 h 16"/>
                  <a:gd name="T4" fmla="*/ 18 w 20"/>
                  <a:gd name="T5" fmla="*/ 11 h 16"/>
                  <a:gd name="T6" fmla="*/ 10 w 20"/>
                  <a:gd name="T7" fmla="*/ 7 h 16"/>
                  <a:gd name="T8" fmla="*/ 1 w 20"/>
                  <a:gd name="T9" fmla="*/ 0 h 16"/>
                  <a:gd name="T10" fmla="*/ 0 w 20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6"/>
                      <a:pt x="9" y="7"/>
                      <a:pt x="15" y="14"/>
                    </a:cubicBezTo>
                    <a:cubicBezTo>
                      <a:pt x="20" y="16"/>
                      <a:pt x="16" y="11"/>
                      <a:pt x="18" y="11"/>
                    </a:cubicBezTo>
                    <a:cubicBezTo>
                      <a:pt x="15" y="8"/>
                      <a:pt x="13" y="10"/>
                      <a:pt x="10" y="7"/>
                    </a:cubicBezTo>
                    <a:cubicBezTo>
                      <a:pt x="9" y="5"/>
                      <a:pt x="4" y="3"/>
                      <a:pt x="1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0" name="Freeform 35"/>
              <p:cNvSpPr>
                <a:spLocks/>
              </p:cNvSpPr>
              <p:nvPr/>
            </p:nvSpPr>
            <p:spPr bwMode="auto">
              <a:xfrm>
                <a:off x="836" y="1771"/>
                <a:ext cx="218" cy="193"/>
              </a:xfrm>
              <a:custGeom>
                <a:avLst/>
                <a:gdLst>
                  <a:gd name="T0" fmla="*/ 53 w 80"/>
                  <a:gd name="T1" fmla="*/ 46 h 71"/>
                  <a:gd name="T2" fmla="*/ 45 w 80"/>
                  <a:gd name="T3" fmla="*/ 39 h 71"/>
                  <a:gd name="T4" fmla="*/ 49 w 80"/>
                  <a:gd name="T5" fmla="*/ 42 h 71"/>
                  <a:gd name="T6" fmla="*/ 44 w 80"/>
                  <a:gd name="T7" fmla="*/ 36 h 71"/>
                  <a:gd name="T8" fmla="*/ 44 w 80"/>
                  <a:gd name="T9" fmla="*/ 37 h 71"/>
                  <a:gd name="T10" fmla="*/ 30 w 80"/>
                  <a:gd name="T11" fmla="*/ 25 h 71"/>
                  <a:gd name="T12" fmla="*/ 26 w 80"/>
                  <a:gd name="T13" fmla="*/ 24 h 71"/>
                  <a:gd name="T14" fmla="*/ 19 w 80"/>
                  <a:gd name="T15" fmla="*/ 13 h 71"/>
                  <a:gd name="T16" fmla="*/ 19 w 80"/>
                  <a:gd name="T17" fmla="*/ 18 h 71"/>
                  <a:gd name="T18" fmla="*/ 5 w 80"/>
                  <a:gd name="T19" fmla="*/ 2 h 71"/>
                  <a:gd name="T20" fmla="*/ 8 w 80"/>
                  <a:gd name="T21" fmla="*/ 5 h 71"/>
                  <a:gd name="T22" fmla="*/ 5 w 80"/>
                  <a:gd name="T23" fmla="*/ 1 h 71"/>
                  <a:gd name="T24" fmla="*/ 4 w 80"/>
                  <a:gd name="T25" fmla="*/ 0 h 71"/>
                  <a:gd name="T26" fmla="*/ 3 w 80"/>
                  <a:gd name="T27" fmla="*/ 3 h 71"/>
                  <a:gd name="T28" fmla="*/ 6 w 80"/>
                  <a:gd name="T29" fmla="*/ 5 h 71"/>
                  <a:gd name="T30" fmla="*/ 5 w 80"/>
                  <a:gd name="T31" fmla="*/ 6 h 71"/>
                  <a:gd name="T32" fmla="*/ 18 w 80"/>
                  <a:gd name="T33" fmla="*/ 16 h 71"/>
                  <a:gd name="T34" fmla="*/ 16 w 80"/>
                  <a:gd name="T35" fmla="*/ 16 h 71"/>
                  <a:gd name="T36" fmla="*/ 41 w 80"/>
                  <a:gd name="T37" fmla="*/ 35 h 71"/>
                  <a:gd name="T38" fmla="*/ 44 w 80"/>
                  <a:gd name="T39" fmla="*/ 39 h 71"/>
                  <a:gd name="T40" fmla="*/ 44 w 80"/>
                  <a:gd name="T41" fmla="*/ 34 h 71"/>
                  <a:gd name="T42" fmla="*/ 54 w 80"/>
                  <a:gd name="T43" fmla="*/ 43 h 71"/>
                  <a:gd name="T44" fmla="*/ 50 w 80"/>
                  <a:gd name="T45" fmla="*/ 43 h 71"/>
                  <a:gd name="T46" fmla="*/ 56 w 80"/>
                  <a:gd name="T47" fmla="*/ 47 h 71"/>
                  <a:gd name="T48" fmla="*/ 59 w 80"/>
                  <a:gd name="T49" fmla="*/ 52 h 71"/>
                  <a:gd name="T50" fmla="*/ 71 w 80"/>
                  <a:gd name="T51" fmla="*/ 58 h 71"/>
                  <a:gd name="T52" fmla="*/ 78 w 80"/>
                  <a:gd name="T53" fmla="*/ 64 h 71"/>
                  <a:gd name="T54" fmla="*/ 75 w 80"/>
                  <a:gd name="T55" fmla="*/ 58 h 71"/>
                  <a:gd name="T56" fmla="*/ 40 w 80"/>
                  <a:gd name="T57" fmla="*/ 29 h 71"/>
                  <a:gd name="T58" fmla="*/ 30 w 80"/>
                  <a:gd name="T59" fmla="*/ 23 h 71"/>
                  <a:gd name="T60" fmla="*/ 30 w 80"/>
                  <a:gd name="T61" fmla="*/ 20 h 71"/>
                  <a:gd name="T62" fmla="*/ 29 w 80"/>
                  <a:gd name="T63" fmla="*/ 21 h 71"/>
                  <a:gd name="T64" fmla="*/ 24 w 80"/>
                  <a:gd name="T65" fmla="*/ 16 h 71"/>
                  <a:gd name="T66" fmla="*/ 20 w 80"/>
                  <a:gd name="T67" fmla="*/ 14 h 71"/>
                  <a:gd name="T68" fmla="*/ 18 w 80"/>
                  <a:gd name="T69" fmla="*/ 10 h 71"/>
                  <a:gd name="T70" fmla="*/ 4 w 80"/>
                  <a:gd name="T71" fmla="*/ 0 h 71"/>
                  <a:gd name="T72" fmla="*/ 15 w 80"/>
                  <a:gd name="T73" fmla="*/ 14 h 71"/>
                  <a:gd name="T74" fmla="*/ 42 w 80"/>
                  <a:gd name="T75" fmla="*/ 40 h 71"/>
                  <a:gd name="T76" fmla="*/ 41 w 80"/>
                  <a:gd name="T77" fmla="*/ 38 h 71"/>
                  <a:gd name="T78" fmla="*/ 62 w 80"/>
                  <a:gd name="T79" fmla="*/ 56 h 71"/>
                  <a:gd name="T80" fmla="*/ 66 w 80"/>
                  <a:gd name="T81" fmla="*/ 57 h 71"/>
                  <a:gd name="T82" fmla="*/ 63 w 80"/>
                  <a:gd name="T83" fmla="*/ 59 h 71"/>
                  <a:gd name="T84" fmla="*/ 70 w 80"/>
                  <a:gd name="T85" fmla="*/ 64 h 71"/>
                  <a:gd name="T86" fmla="*/ 66 w 80"/>
                  <a:gd name="T87" fmla="*/ 60 h 71"/>
                  <a:gd name="T88" fmla="*/ 73 w 80"/>
                  <a:gd name="T89" fmla="*/ 67 h 71"/>
                  <a:gd name="T90" fmla="*/ 70 w 80"/>
                  <a:gd name="T91" fmla="*/ 60 h 71"/>
                  <a:gd name="T92" fmla="*/ 54 w 80"/>
                  <a:gd name="T93" fmla="*/ 44 h 71"/>
                  <a:gd name="T94" fmla="*/ 53 w 80"/>
                  <a:gd name="T95" fmla="*/ 4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0" h="71">
                    <a:moveTo>
                      <a:pt x="53" y="46"/>
                    </a:moveTo>
                    <a:cubicBezTo>
                      <a:pt x="50" y="43"/>
                      <a:pt x="47" y="42"/>
                      <a:pt x="45" y="39"/>
                    </a:cubicBezTo>
                    <a:cubicBezTo>
                      <a:pt x="46" y="39"/>
                      <a:pt x="48" y="40"/>
                      <a:pt x="49" y="42"/>
                    </a:cubicBezTo>
                    <a:cubicBezTo>
                      <a:pt x="49" y="39"/>
                      <a:pt x="46" y="39"/>
                      <a:pt x="44" y="36"/>
                    </a:cubicBezTo>
                    <a:cubicBezTo>
                      <a:pt x="44" y="36"/>
                      <a:pt x="45" y="37"/>
                      <a:pt x="44" y="37"/>
                    </a:cubicBezTo>
                    <a:cubicBezTo>
                      <a:pt x="37" y="30"/>
                      <a:pt x="39" y="34"/>
                      <a:pt x="30" y="25"/>
                    </a:cubicBezTo>
                    <a:cubicBezTo>
                      <a:pt x="28" y="24"/>
                      <a:pt x="27" y="23"/>
                      <a:pt x="26" y="24"/>
                    </a:cubicBezTo>
                    <a:cubicBezTo>
                      <a:pt x="22" y="17"/>
                      <a:pt x="24" y="20"/>
                      <a:pt x="19" y="13"/>
                    </a:cubicBezTo>
                    <a:cubicBezTo>
                      <a:pt x="19" y="14"/>
                      <a:pt x="20" y="17"/>
                      <a:pt x="19" y="18"/>
                    </a:cubicBezTo>
                    <a:cubicBezTo>
                      <a:pt x="11" y="7"/>
                      <a:pt x="9" y="9"/>
                      <a:pt x="5" y="2"/>
                    </a:cubicBezTo>
                    <a:cubicBezTo>
                      <a:pt x="6" y="3"/>
                      <a:pt x="7" y="3"/>
                      <a:pt x="8" y="5"/>
                    </a:cubicBezTo>
                    <a:cubicBezTo>
                      <a:pt x="8" y="4"/>
                      <a:pt x="7" y="3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4"/>
                      <a:pt x="4" y="2"/>
                      <a:pt x="3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8"/>
                      <a:pt x="15" y="11"/>
                      <a:pt x="18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25" y="21"/>
                      <a:pt x="34" y="29"/>
                      <a:pt x="41" y="35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54" y="46"/>
                      <a:pt x="36" y="30"/>
                      <a:pt x="44" y="34"/>
                    </a:cubicBezTo>
                    <a:cubicBezTo>
                      <a:pt x="43" y="38"/>
                      <a:pt x="49" y="38"/>
                      <a:pt x="54" y="43"/>
                    </a:cubicBezTo>
                    <a:cubicBezTo>
                      <a:pt x="56" y="47"/>
                      <a:pt x="48" y="39"/>
                      <a:pt x="50" y="43"/>
                    </a:cubicBezTo>
                    <a:cubicBezTo>
                      <a:pt x="52" y="43"/>
                      <a:pt x="53" y="45"/>
                      <a:pt x="56" y="47"/>
                    </a:cubicBezTo>
                    <a:cubicBezTo>
                      <a:pt x="55" y="48"/>
                      <a:pt x="62" y="52"/>
                      <a:pt x="59" y="52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60"/>
                      <a:pt x="75" y="63"/>
                      <a:pt x="78" y="64"/>
                    </a:cubicBezTo>
                    <a:cubicBezTo>
                      <a:pt x="72" y="60"/>
                      <a:pt x="80" y="64"/>
                      <a:pt x="75" y="58"/>
                    </a:cubicBezTo>
                    <a:cubicBezTo>
                      <a:pt x="65" y="51"/>
                      <a:pt x="50" y="39"/>
                      <a:pt x="40" y="29"/>
                    </a:cubicBezTo>
                    <a:cubicBezTo>
                      <a:pt x="37" y="29"/>
                      <a:pt x="33" y="23"/>
                      <a:pt x="30" y="23"/>
                    </a:cubicBezTo>
                    <a:cubicBezTo>
                      <a:pt x="30" y="22"/>
                      <a:pt x="30" y="21"/>
                      <a:pt x="30" y="20"/>
                    </a:cubicBezTo>
                    <a:cubicBezTo>
                      <a:pt x="22" y="14"/>
                      <a:pt x="31" y="22"/>
                      <a:pt x="29" y="21"/>
                    </a:cubicBezTo>
                    <a:cubicBezTo>
                      <a:pt x="25" y="19"/>
                      <a:pt x="24" y="16"/>
                      <a:pt x="24" y="16"/>
                    </a:cubicBezTo>
                    <a:cubicBezTo>
                      <a:pt x="19" y="11"/>
                      <a:pt x="23" y="16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4" y="7"/>
                      <a:pt x="9" y="4"/>
                      <a:pt x="4" y="0"/>
                    </a:cubicBezTo>
                    <a:cubicBezTo>
                      <a:pt x="3" y="7"/>
                      <a:pt x="11" y="9"/>
                      <a:pt x="15" y="14"/>
                    </a:cubicBezTo>
                    <a:cubicBezTo>
                      <a:pt x="24" y="23"/>
                      <a:pt x="33" y="32"/>
                      <a:pt x="42" y="40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9" y="46"/>
                      <a:pt x="57" y="47"/>
                      <a:pt x="62" y="56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4" y="56"/>
                      <a:pt x="66" y="60"/>
                      <a:pt x="63" y="59"/>
                    </a:cubicBezTo>
                    <a:cubicBezTo>
                      <a:pt x="65" y="60"/>
                      <a:pt x="67" y="63"/>
                      <a:pt x="70" y="64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70" y="62"/>
                      <a:pt x="73" y="65"/>
                      <a:pt x="73" y="67"/>
                    </a:cubicBezTo>
                    <a:cubicBezTo>
                      <a:pt x="80" y="71"/>
                      <a:pt x="71" y="62"/>
                      <a:pt x="70" y="60"/>
                    </a:cubicBezTo>
                    <a:cubicBezTo>
                      <a:pt x="60" y="54"/>
                      <a:pt x="63" y="50"/>
                      <a:pt x="54" y="44"/>
                    </a:cubicBezTo>
                    <a:cubicBezTo>
                      <a:pt x="49" y="40"/>
                      <a:pt x="54" y="46"/>
                      <a:pt x="53" y="4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1" name="Freeform 36"/>
              <p:cNvSpPr>
                <a:spLocks/>
              </p:cNvSpPr>
              <p:nvPr/>
            </p:nvSpPr>
            <p:spPr bwMode="auto">
              <a:xfrm>
                <a:off x="1002" y="192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2" name="Freeform 37"/>
              <p:cNvSpPr>
                <a:spLocks/>
              </p:cNvSpPr>
              <p:nvPr/>
            </p:nvSpPr>
            <p:spPr bwMode="auto">
              <a:xfrm>
                <a:off x="1048" y="194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3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3" name="Rectangle 38"/>
              <p:cNvSpPr>
                <a:spLocks noChangeArrowheads="1"/>
              </p:cNvSpPr>
              <p:nvPr/>
            </p:nvSpPr>
            <p:spPr bwMode="auto">
              <a:xfrm>
                <a:off x="1034" y="1953"/>
                <a:ext cx="1" cy="1"/>
              </a:xfrm>
              <a:prstGeom prst="rect">
                <a:avLst/>
              </a:pr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4" name="Freeform 39"/>
              <p:cNvSpPr>
                <a:spLocks/>
              </p:cNvSpPr>
              <p:nvPr/>
            </p:nvSpPr>
            <p:spPr bwMode="auto">
              <a:xfrm>
                <a:off x="1045" y="194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0 w 6"/>
                  <a:gd name="T3" fmla="*/ 0 h 5"/>
                  <a:gd name="T4" fmla="*/ 0 w 6"/>
                  <a:gd name="T5" fmla="*/ 2 h 5"/>
                  <a:gd name="T6" fmla="*/ 6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5" name="Freeform 40"/>
              <p:cNvSpPr>
                <a:spLocks/>
              </p:cNvSpPr>
              <p:nvPr/>
            </p:nvSpPr>
            <p:spPr bwMode="auto">
              <a:xfrm>
                <a:off x="1108" y="199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6" name="Freeform 41"/>
              <p:cNvSpPr>
                <a:spLocks/>
              </p:cNvSpPr>
              <p:nvPr/>
            </p:nvSpPr>
            <p:spPr bwMode="auto">
              <a:xfrm>
                <a:off x="931" y="184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7" name="Freeform 42"/>
              <p:cNvSpPr>
                <a:spLocks/>
              </p:cNvSpPr>
              <p:nvPr/>
            </p:nvSpPr>
            <p:spPr bwMode="auto">
              <a:xfrm>
                <a:off x="833" y="1763"/>
                <a:ext cx="275" cy="244"/>
              </a:xfrm>
              <a:custGeom>
                <a:avLst/>
                <a:gdLst>
                  <a:gd name="T0" fmla="*/ 47 w 101"/>
                  <a:gd name="T1" fmla="*/ 48 h 90"/>
                  <a:gd name="T2" fmla="*/ 41 w 101"/>
                  <a:gd name="T3" fmla="*/ 46 h 90"/>
                  <a:gd name="T4" fmla="*/ 50 w 101"/>
                  <a:gd name="T5" fmla="*/ 54 h 90"/>
                  <a:gd name="T6" fmla="*/ 65 w 101"/>
                  <a:gd name="T7" fmla="*/ 64 h 90"/>
                  <a:gd name="T8" fmla="*/ 83 w 101"/>
                  <a:gd name="T9" fmla="*/ 78 h 90"/>
                  <a:gd name="T10" fmla="*/ 91 w 101"/>
                  <a:gd name="T11" fmla="*/ 85 h 90"/>
                  <a:gd name="T12" fmla="*/ 92 w 101"/>
                  <a:gd name="T13" fmla="*/ 83 h 90"/>
                  <a:gd name="T14" fmla="*/ 73 w 101"/>
                  <a:gd name="T15" fmla="*/ 68 h 90"/>
                  <a:gd name="T16" fmla="*/ 54 w 101"/>
                  <a:gd name="T17" fmla="*/ 50 h 90"/>
                  <a:gd name="T18" fmla="*/ 48 w 101"/>
                  <a:gd name="T19" fmla="*/ 43 h 90"/>
                  <a:gd name="T20" fmla="*/ 35 w 101"/>
                  <a:gd name="T21" fmla="*/ 32 h 90"/>
                  <a:gd name="T22" fmla="*/ 19 w 101"/>
                  <a:gd name="T23" fmla="*/ 16 h 90"/>
                  <a:gd name="T24" fmla="*/ 5 w 101"/>
                  <a:gd name="T25" fmla="*/ 10 h 90"/>
                  <a:gd name="T26" fmla="*/ 20 w 101"/>
                  <a:gd name="T27" fmla="*/ 16 h 90"/>
                  <a:gd name="T28" fmla="*/ 2 w 101"/>
                  <a:gd name="T29" fmla="*/ 3 h 90"/>
                  <a:gd name="T30" fmla="*/ 7 w 101"/>
                  <a:gd name="T31" fmla="*/ 10 h 90"/>
                  <a:gd name="T32" fmla="*/ 22 w 101"/>
                  <a:gd name="T33" fmla="*/ 22 h 90"/>
                  <a:gd name="T34" fmla="*/ 42 w 101"/>
                  <a:gd name="T35" fmla="*/ 37 h 90"/>
                  <a:gd name="T36" fmla="*/ 68 w 101"/>
                  <a:gd name="T37" fmla="*/ 57 h 90"/>
                  <a:gd name="T38" fmla="*/ 55 w 101"/>
                  <a:gd name="T39" fmla="*/ 52 h 90"/>
                  <a:gd name="T40" fmla="*/ 69 w 101"/>
                  <a:gd name="T41" fmla="*/ 64 h 90"/>
                  <a:gd name="T42" fmla="*/ 80 w 101"/>
                  <a:gd name="T43" fmla="*/ 72 h 90"/>
                  <a:gd name="T44" fmla="*/ 85 w 101"/>
                  <a:gd name="T45" fmla="*/ 71 h 90"/>
                  <a:gd name="T46" fmla="*/ 100 w 101"/>
                  <a:gd name="T47" fmla="*/ 87 h 90"/>
                  <a:gd name="T48" fmla="*/ 96 w 101"/>
                  <a:gd name="T49" fmla="*/ 85 h 90"/>
                  <a:gd name="T50" fmla="*/ 94 w 101"/>
                  <a:gd name="T51" fmla="*/ 78 h 90"/>
                  <a:gd name="T52" fmla="*/ 89 w 101"/>
                  <a:gd name="T53" fmla="*/ 74 h 90"/>
                  <a:gd name="T54" fmla="*/ 76 w 101"/>
                  <a:gd name="T55" fmla="*/ 64 h 90"/>
                  <a:gd name="T56" fmla="*/ 66 w 101"/>
                  <a:gd name="T57" fmla="*/ 54 h 90"/>
                  <a:gd name="T58" fmla="*/ 49 w 101"/>
                  <a:gd name="T59" fmla="*/ 39 h 90"/>
                  <a:gd name="T60" fmla="*/ 35 w 101"/>
                  <a:gd name="T61" fmla="*/ 28 h 90"/>
                  <a:gd name="T62" fmla="*/ 34 w 101"/>
                  <a:gd name="T63" fmla="*/ 27 h 90"/>
                  <a:gd name="T64" fmla="*/ 30 w 101"/>
                  <a:gd name="T65" fmla="*/ 23 h 90"/>
                  <a:gd name="T66" fmla="*/ 19 w 101"/>
                  <a:gd name="T67" fmla="*/ 14 h 90"/>
                  <a:gd name="T68" fmla="*/ 6 w 101"/>
                  <a:gd name="T69" fmla="*/ 5 h 90"/>
                  <a:gd name="T70" fmla="*/ 6 w 101"/>
                  <a:gd name="T71" fmla="*/ 9 h 90"/>
                  <a:gd name="T72" fmla="*/ 15 w 101"/>
                  <a:gd name="T73" fmla="*/ 17 h 90"/>
                  <a:gd name="T74" fmla="*/ 22 w 101"/>
                  <a:gd name="T75" fmla="*/ 23 h 90"/>
                  <a:gd name="T76" fmla="*/ 33 w 101"/>
                  <a:gd name="T77" fmla="*/ 35 h 90"/>
                  <a:gd name="T78" fmla="*/ 58 w 101"/>
                  <a:gd name="T79" fmla="*/ 55 h 90"/>
                  <a:gd name="T80" fmla="*/ 60 w 101"/>
                  <a:gd name="T81" fmla="*/ 59 h 90"/>
                  <a:gd name="T82" fmla="*/ 73 w 101"/>
                  <a:gd name="T83" fmla="*/ 72 h 90"/>
                  <a:gd name="T84" fmla="*/ 90 w 101"/>
                  <a:gd name="T85" fmla="*/ 85 h 90"/>
                  <a:gd name="T86" fmla="*/ 92 w 101"/>
                  <a:gd name="T87" fmla="*/ 82 h 90"/>
                  <a:gd name="T88" fmla="*/ 91 w 101"/>
                  <a:gd name="T89" fmla="*/ 84 h 90"/>
                  <a:gd name="T90" fmla="*/ 87 w 101"/>
                  <a:gd name="T91" fmla="*/ 79 h 90"/>
                  <a:gd name="T92" fmla="*/ 85 w 101"/>
                  <a:gd name="T93" fmla="*/ 78 h 90"/>
                  <a:gd name="T94" fmla="*/ 62 w 101"/>
                  <a:gd name="T95" fmla="*/ 5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" h="90">
                    <a:moveTo>
                      <a:pt x="62" y="56"/>
                    </a:moveTo>
                    <a:cubicBezTo>
                      <a:pt x="57" y="53"/>
                      <a:pt x="51" y="49"/>
                      <a:pt x="47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5" y="46"/>
                      <a:pt x="37" y="41"/>
                      <a:pt x="41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9" y="49"/>
                      <a:pt x="45" y="50"/>
                      <a:pt x="50" y="54"/>
                    </a:cubicBezTo>
                    <a:cubicBezTo>
                      <a:pt x="55" y="58"/>
                      <a:pt x="60" y="58"/>
                      <a:pt x="64" y="62"/>
                    </a:cubicBezTo>
                    <a:cubicBezTo>
                      <a:pt x="66" y="63"/>
                      <a:pt x="66" y="64"/>
                      <a:pt x="65" y="64"/>
                    </a:cubicBezTo>
                    <a:cubicBezTo>
                      <a:pt x="69" y="67"/>
                      <a:pt x="73" y="67"/>
                      <a:pt x="76" y="69"/>
                    </a:cubicBezTo>
                    <a:cubicBezTo>
                      <a:pt x="75" y="72"/>
                      <a:pt x="79" y="75"/>
                      <a:pt x="83" y="78"/>
                    </a:cubicBezTo>
                    <a:cubicBezTo>
                      <a:pt x="85" y="79"/>
                      <a:pt x="87" y="81"/>
                      <a:pt x="89" y="83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2" y="84"/>
                      <a:pt x="90" y="87"/>
                      <a:pt x="93" y="84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1" y="82"/>
                      <a:pt x="90" y="81"/>
                      <a:pt x="90" y="80"/>
                    </a:cubicBezTo>
                    <a:cubicBezTo>
                      <a:pt x="85" y="77"/>
                      <a:pt x="79" y="72"/>
                      <a:pt x="73" y="68"/>
                    </a:cubicBezTo>
                    <a:cubicBezTo>
                      <a:pt x="77" y="70"/>
                      <a:pt x="69" y="64"/>
                      <a:pt x="71" y="64"/>
                    </a:cubicBezTo>
                    <a:cubicBezTo>
                      <a:pt x="67" y="65"/>
                      <a:pt x="57" y="48"/>
                      <a:pt x="54" y="50"/>
                    </a:cubicBezTo>
                    <a:cubicBezTo>
                      <a:pt x="48" y="43"/>
                      <a:pt x="53" y="50"/>
                      <a:pt x="46" y="42"/>
                    </a:cubicBezTo>
                    <a:cubicBezTo>
                      <a:pt x="46" y="41"/>
                      <a:pt x="48" y="43"/>
                      <a:pt x="48" y="43"/>
                    </a:cubicBezTo>
                    <a:cubicBezTo>
                      <a:pt x="46" y="39"/>
                      <a:pt x="42" y="40"/>
                      <a:pt x="41" y="36"/>
                    </a:cubicBezTo>
                    <a:cubicBezTo>
                      <a:pt x="35" y="29"/>
                      <a:pt x="39" y="35"/>
                      <a:pt x="35" y="32"/>
                    </a:cubicBezTo>
                    <a:cubicBezTo>
                      <a:pt x="28" y="25"/>
                      <a:pt x="31" y="27"/>
                      <a:pt x="28" y="22"/>
                    </a:cubicBezTo>
                    <a:cubicBezTo>
                      <a:pt x="26" y="23"/>
                      <a:pt x="23" y="19"/>
                      <a:pt x="19" y="16"/>
                    </a:cubicBezTo>
                    <a:cubicBezTo>
                      <a:pt x="19" y="17"/>
                      <a:pt x="24" y="22"/>
                      <a:pt x="20" y="19"/>
                    </a:cubicBezTo>
                    <a:cubicBezTo>
                      <a:pt x="12" y="12"/>
                      <a:pt x="13" y="15"/>
                      <a:pt x="5" y="10"/>
                    </a:cubicBezTo>
                    <a:cubicBezTo>
                      <a:pt x="2" y="5"/>
                      <a:pt x="13" y="15"/>
                      <a:pt x="7" y="9"/>
                    </a:cubicBezTo>
                    <a:cubicBezTo>
                      <a:pt x="13" y="11"/>
                      <a:pt x="16" y="15"/>
                      <a:pt x="20" y="16"/>
                    </a:cubicBezTo>
                    <a:cubicBezTo>
                      <a:pt x="17" y="13"/>
                      <a:pt x="13" y="10"/>
                      <a:pt x="9" y="7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6"/>
                      <a:pt x="6" y="6"/>
                      <a:pt x="7" y="8"/>
                    </a:cubicBezTo>
                    <a:cubicBezTo>
                      <a:pt x="11" y="11"/>
                      <a:pt x="4" y="7"/>
                      <a:pt x="7" y="10"/>
                    </a:cubicBezTo>
                    <a:cubicBezTo>
                      <a:pt x="14" y="16"/>
                      <a:pt x="19" y="17"/>
                      <a:pt x="24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7" y="24"/>
                      <a:pt x="34" y="34"/>
                      <a:pt x="41" y="39"/>
                    </a:cubicBezTo>
                    <a:cubicBezTo>
                      <a:pt x="41" y="38"/>
                      <a:pt x="41" y="37"/>
                      <a:pt x="42" y="37"/>
                    </a:cubicBezTo>
                    <a:cubicBezTo>
                      <a:pt x="40" y="39"/>
                      <a:pt x="52" y="44"/>
                      <a:pt x="57" y="51"/>
                    </a:cubicBezTo>
                    <a:cubicBezTo>
                      <a:pt x="57" y="49"/>
                      <a:pt x="64" y="54"/>
                      <a:pt x="68" y="57"/>
                    </a:cubicBezTo>
                    <a:cubicBezTo>
                      <a:pt x="70" y="59"/>
                      <a:pt x="69" y="59"/>
                      <a:pt x="68" y="59"/>
                    </a:cubicBezTo>
                    <a:cubicBezTo>
                      <a:pt x="63" y="53"/>
                      <a:pt x="61" y="56"/>
                      <a:pt x="55" y="52"/>
                    </a:cubicBezTo>
                    <a:cubicBezTo>
                      <a:pt x="60" y="55"/>
                      <a:pt x="66" y="62"/>
                      <a:pt x="71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75" y="69"/>
                      <a:pt x="76" y="66"/>
                      <a:pt x="81" y="72"/>
                    </a:cubicBezTo>
                    <a:cubicBezTo>
                      <a:pt x="80" y="72"/>
                      <a:pt x="80" y="72"/>
                      <a:pt x="80" y="72"/>
                    </a:cubicBezTo>
                    <a:cubicBezTo>
                      <a:pt x="86" y="77"/>
                      <a:pt x="93" y="83"/>
                      <a:pt x="100" y="89"/>
                    </a:cubicBezTo>
                    <a:cubicBezTo>
                      <a:pt x="99" y="80"/>
                      <a:pt x="90" y="75"/>
                      <a:pt x="85" y="71"/>
                    </a:cubicBezTo>
                    <a:cubicBezTo>
                      <a:pt x="84" y="71"/>
                      <a:pt x="87" y="77"/>
                      <a:pt x="87" y="78"/>
                    </a:cubicBezTo>
                    <a:cubicBezTo>
                      <a:pt x="92" y="82"/>
                      <a:pt x="98" y="88"/>
                      <a:pt x="100" y="87"/>
                    </a:cubicBezTo>
                    <a:cubicBezTo>
                      <a:pt x="101" y="86"/>
                      <a:pt x="101" y="86"/>
                      <a:pt x="101" y="86"/>
                    </a:cubicBezTo>
                    <a:cubicBezTo>
                      <a:pt x="99" y="86"/>
                      <a:pt x="93" y="82"/>
                      <a:pt x="96" y="85"/>
                    </a:cubicBezTo>
                    <a:cubicBezTo>
                      <a:pt x="91" y="82"/>
                      <a:pt x="94" y="81"/>
                      <a:pt x="89" y="78"/>
                    </a:cubicBezTo>
                    <a:cubicBezTo>
                      <a:pt x="90" y="77"/>
                      <a:pt x="93" y="79"/>
                      <a:pt x="94" y="78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1" y="76"/>
                      <a:pt x="88" y="74"/>
                      <a:pt x="89" y="74"/>
                    </a:cubicBezTo>
                    <a:cubicBezTo>
                      <a:pt x="81" y="70"/>
                      <a:pt x="80" y="65"/>
                      <a:pt x="72" y="60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73" y="62"/>
                      <a:pt x="71" y="61"/>
                    </a:cubicBezTo>
                    <a:cubicBezTo>
                      <a:pt x="70" y="58"/>
                      <a:pt x="69" y="58"/>
                      <a:pt x="66" y="54"/>
                    </a:cubicBezTo>
                    <a:cubicBezTo>
                      <a:pt x="62" y="52"/>
                      <a:pt x="59" y="52"/>
                      <a:pt x="55" y="48"/>
                    </a:cubicBezTo>
                    <a:cubicBezTo>
                      <a:pt x="57" y="48"/>
                      <a:pt x="49" y="41"/>
                      <a:pt x="49" y="39"/>
                    </a:cubicBezTo>
                    <a:cubicBezTo>
                      <a:pt x="47" y="40"/>
                      <a:pt x="41" y="33"/>
                      <a:pt x="39" y="33"/>
                    </a:cubicBezTo>
                    <a:cubicBezTo>
                      <a:pt x="37" y="31"/>
                      <a:pt x="34" y="28"/>
                      <a:pt x="35" y="28"/>
                    </a:cubicBezTo>
                    <a:cubicBezTo>
                      <a:pt x="35" y="28"/>
                      <a:pt x="36" y="28"/>
                      <a:pt x="36" y="2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3" y="25"/>
                      <a:pt x="32" y="26"/>
                      <a:pt x="30" y="23"/>
                    </a:cubicBezTo>
                    <a:cubicBezTo>
                      <a:pt x="30" y="23"/>
                      <a:pt x="32" y="24"/>
                      <a:pt x="33" y="25"/>
                    </a:cubicBezTo>
                    <a:cubicBezTo>
                      <a:pt x="28" y="20"/>
                      <a:pt x="22" y="19"/>
                      <a:pt x="19" y="14"/>
                    </a:cubicBezTo>
                    <a:cubicBezTo>
                      <a:pt x="17" y="13"/>
                      <a:pt x="11" y="8"/>
                      <a:pt x="11" y="11"/>
                    </a:cubicBezTo>
                    <a:cubicBezTo>
                      <a:pt x="10" y="9"/>
                      <a:pt x="11" y="8"/>
                      <a:pt x="6" y="5"/>
                    </a:cubicBezTo>
                    <a:cubicBezTo>
                      <a:pt x="4" y="6"/>
                      <a:pt x="4" y="0"/>
                      <a:pt x="1" y="5"/>
                    </a:cubicBezTo>
                    <a:cubicBezTo>
                      <a:pt x="3" y="6"/>
                      <a:pt x="4" y="8"/>
                      <a:pt x="6" y="9"/>
                    </a:cubicBezTo>
                    <a:cubicBezTo>
                      <a:pt x="0" y="7"/>
                      <a:pt x="6" y="9"/>
                      <a:pt x="1" y="7"/>
                    </a:cubicBezTo>
                    <a:cubicBezTo>
                      <a:pt x="4" y="10"/>
                      <a:pt x="10" y="12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8" y="20"/>
                      <a:pt x="21" y="21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6" y="26"/>
                      <a:pt x="30" y="30"/>
                      <a:pt x="33" y="35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3" y="45"/>
                      <a:pt x="52" y="51"/>
                      <a:pt x="58" y="55"/>
                    </a:cubicBezTo>
                    <a:cubicBezTo>
                      <a:pt x="60" y="57"/>
                      <a:pt x="63" y="60"/>
                      <a:pt x="62" y="60"/>
                    </a:cubicBezTo>
                    <a:cubicBezTo>
                      <a:pt x="62" y="60"/>
                      <a:pt x="61" y="59"/>
                      <a:pt x="60" y="59"/>
                    </a:cubicBezTo>
                    <a:cubicBezTo>
                      <a:pt x="63" y="62"/>
                      <a:pt x="66" y="67"/>
                      <a:pt x="69" y="67"/>
                    </a:cubicBezTo>
                    <a:cubicBezTo>
                      <a:pt x="72" y="69"/>
                      <a:pt x="70" y="70"/>
                      <a:pt x="73" y="72"/>
                    </a:cubicBezTo>
                    <a:cubicBezTo>
                      <a:pt x="77" y="75"/>
                      <a:pt x="82" y="79"/>
                      <a:pt x="87" y="83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1" y="84"/>
                      <a:pt x="89" y="90"/>
                      <a:pt x="94" y="83"/>
                    </a:cubicBezTo>
                    <a:cubicBezTo>
                      <a:pt x="92" y="82"/>
                      <a:pt x="92" y="82"/>
                      <a:pt x="92" y="82"/>
                    </a:cubicBezTo>
                    <a:cubicBezTo>
                      <a:pt x="91" y="80"/>
                      <a:pt x="89" y="79"/>
                      <a:pt x="88" y="80"/>
                    </a:cubicBezTo>
                    <a:cubicBezTo>
                      <a:pt x="89" y="80"/>
                      <a:pt x="92" y="84"/>
                      <a:pt x="91" y="84"/>
                    </a:cubicBezTo>
                    <a:cubicBezTo>
                      <a:pt x="89" y="82"/>
                      <a:pt x="86" y="80"/>
                      <a:pt x="83" y="78"/>
                    </a:cubicBezTo>
                    <a:cubicBezTo>
                      <a:pt x="85" y="79"/>
                      <a:pt x="84" y="77"/>
                      <a:pt x="87" y="79"/>
                    </a:cubicBezTo>
                    <a:cubicBezTo>
                      <a:pt x="88" y="81"/>
                      <a:pt x="94" y="82"/>
                      <a:pt x="91" y="85"/>
                    </a:cubicBezTo>
                    <a:cubicBezTo>
                      <a:pt x="89" y="83"/>
                      <a:pt x="88" y="81"/>
                      <a:pt x="85" y="78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0" y="66"/>
                      <a:pt x="67" y="65"/>
                      <a:pt x="62" y="5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8" name="Freeform 43"/>
              <p:cNvSpPr>
                <a:spLocks/>
              </p:cNvSpPr>
              <p:nvPr/>
            </p:nvSpPr>
            <p:spPr bwMode="auto">
              <a:xfrm>
                <a:off x="980" y="1909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3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9" name="Freeform 44"/>
              <p:cNvSpPr>
                <a:spLocks/>
              </p:cNvSpPr>
              <p:nvPr/>
            </p:nvSpPr>
            <p:spPr bwMode="auto">
              <a:xfrm>
                <a:off x="988" y="1918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0" name="Freeform 45"/>
              <p:cNvSpPr>
                <a:spLocks/>
              </p:cNvSpPr>
              <p:nvPr/>
            </p:nvSpPr>
            <p:spPr bwMode="auto">
              <a:xfrm>
                <a:off x="945" y="1874"/>
                <a:ext cx="11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1"/>
                      <a:pt x="0" y="0"/>
                    </a:cubicBezTo>
                    <a:cubicBezTo>
                      <a:pt x="1" y="1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1" name="Freeform 46"/>
              <p:cNvSpPr>
                <a:spLocks/>
              </p:cNvSpPr>
              <p:nvPr/>
            </p:nvSpPr>
            <p:spPr bwMode="auto">
              <a:xfrm>
                <a:off x="942" y="1874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6 h 6"/>
                  <a:gd name="T4" fmla="*/ 5 w 5"/>
                  <a:gd name="T5" fmla="*/ 6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5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2" name="Freeform 47"/>
              <p:cNvSpPr>
                <a:spLocks/>
              </p:cNvSpPr>
              <p:nvPr/>
            </p:nvSpPr>
            <p:spPr bwMode="auto">
              <a:xfrm>
                <a:off x="819" y="1757"/>
                <a:ext cx="264" cy="229"/>
              </a:xfrm>
              <a:custGeom>
                <a:avLst/>
                <a:gdLst>
                  <a:gd name="T0" fmla="*/ 84 w 97"/>
                  <a:gd name="T1" fmla="*/ 70 h 84"/>
                  <a:gd name="T2" fmla="*/ 90 w 97"/>
                  <a:gd name="T3" fmla="*/ 75 h 84"/>
                  <a:gd name="T4" fmla="*/ 90 w 97"/>
                  <a:gd name="T5" fmla="*/ 75 h 84"/>
                  <a:gd name="T6" fmla="*/ 90 w 97"/>
                  <a:gd name="T7" fmla="*/ 75 h 84"/>
                  <a:gd name="T8" fmla="*/ 87 w 97"/>
                  <a:gd name="T9" fmla="*/ 80 h 84"/>
                  <a:gd name="T10" fmla="*/ 87 w 97"/>
                  <a:gd name="T11" fmla="*/ 80 h 84"/>
                  <a:gd name="T12" fmla="*/ 87 w 97"/>
                  <a:gd name="T13" fmla="*/ 80 h 84"/>
                  <a:gd name="T14" fmla="*/ 77 w 97"/>
                  <a:gd name="T15" fmla="*/ 74 h 84"/>
                  <a:gd name="T16" fmla="*/ 86 w 97"/>
                  <a:gd name="T17" fmla="*/ 81 h 84"/>
                  <a:gd name="T18" fmla="*/ 86 w 97"/>
                  <a:gd name="T19" fmla="*/ 81 h 84"/>
                  <a:gd name="T20" fmla="*/ 91 w 97"/>
                  <a:gd name="T21" fmla="*/ 74 h 84"/>
                  <a:gd name="T22" fmla="*/ 91 w 97"/>
                  <a:gd name="T23" fmla="*/ 74 h 84"/>
                  <a:gd name="T24" fmla="*/ 89 w 97"/>
                  <a:gd name="T25" fmla="*/ 72 h 84"/>
                  <a:gd name="T26" fmla="*/ 68 w 97"/>
                  <a:gd name="T27" fmla="*/ 56 h 84"/>
                  <a:gd name="T28" fmla="*/ 38 w 97"/>
                  <a:gd name="T29" fmla="*/ 30 h 84"/>
                  <a:gd name="T30" fmla="*/ 15 w 97"/>
                  <a:gd name="T31" fmla="*/ 10 h 84"/>
                  <a:gd name="T32" fmla="*/ 4 w 97"/>
                  <a:gd name="T33" fmla="*/ 5 h 84"/>
                  <a:gd name="T34" fmla="*/ 4 w 97"/>
                  <a:gd name="T35" fmla="*/ 5 h 84"/>
                  <a:gd name="T36" fmla="*/ 4 w 97"/>
                  <a:gd name="T37" fmla="*/ 5 h 84"/>
                  <a:gd name="T38" fmla="*/ 0 w 97"/>
                  <a:gd name="T39" fmla="*/ 9 h 84"/>
                  <a:gd name="T40" fmla="*/ 0 w 97"/>
                  <a:gd name="T41" fmla="*/ 9 h 84"/>
                  <a:gd name="T42" fmla="*/ 3 w 97"/>
                  <a:gd name="T43" fmla="*/ 12 h 84"/>
                  <a:gd name="T44" fmla="*/ 6 w 97"/>
                  <a:gd name="T45" fmla="*/ 15 h 84"/>
                  <a:gd name="T46" fmla="*/ 9 w 97"/>
                  <a:gd name="T47" fmla="*/ 18 h 84"/>
                  <a:gd name="T48" fmla="*/ 16 w 97"/>
                  <a:gd name="T49" fmla="*/ 23 h 84"/>
                  <a:gd name="T50" fmla="*/ 22 w 97"/>
                  <a:gd name="T51" fmla="*/ 30 h 84"/>
                  <a:gd name="T52" fmla="*/ 44 w 97"/>
                  <a:gd name="T53" fmla="*/ 43 h 84"/>
                  <a:gd name="T54" fmla="*/ 29 w 97"/>
                  <a:gd name="T55" fmla="*/ 33 h 84"/>
                  <a:gd name="T56" fmla="*/ 26 w 97"/>
                  <a:gd name="T57" fmla="*/ 29 h 84"/>
                  <a:gd name="T58" fmla="*/ 12 w 97"/>
                  <a:gd name="T59" fmla="*/ 15 h 84"/>
                  <a:gd name="T60" fmla="*/ 9 w 97"/>
                  <a:gd name="T61" fmla="*/ 15 h 84"/>
                  <a:gd name="T62" fmla="*/ 2 w 97"/>
                  <a:gd name="T63" fmla="*/ 11 h 84"/>
                  <a:gd name="T64" fmla="*/ 1 w 97"/>
                  <a:gd name="T65" fmla="*/ 9 h 84"/>
                  <a:gd name="T66" fmla="*/ 1 w 97"/>
                  <a:gd name="T67" fmla="*/ 9 h 84"/>
                  <a:gd name="T68" fmla="*/ 3 w 97"/>
                  <a:gd name="T69" fmla="*/ 5 h 84"/>
                  <a:gd name="T70" fmla="*/ 3 w 97"/>
                  <a:gd name="T71" fmla="*/ 5 h 84"/>
                  <a:gd name="T72" fmla="*/ 3 w 97"/>
                  <a:gd name="T73" fmla="*/ 5 h 84"/>
                  <a:gd name="T74" fmla="*/ 5 w 97"/>
                  <a:gd name="T75" fmla="*/ 6 h 84"/>
                  <a:gd name="T76" fmla="*/ 4 w 97"/>
                  <a:gd name="T77" fmla="*/ 10 h 84"/>
                  <a:gd name="T78" fmla="*/ 5 w 97"/>
                  <a:gd name="T79" fmla="*/ 7 h 84"/>
                  <a:gd name="T80" fmla="*/ 12 w 97"/>
                  <a:gd name="T81" fmla="*/ 11 h 84"/>
                  <a:gd name="T82" fmla="*/ 33 w 97"/>
                  <a:gd name="T83" fmla="*/ 32 h 84"/>
                  <a:gd name="T84" fmla="*/ 56 w 97"/>
                  <a:gd name="T85" fmla="*/ 49 h 84"/>
                  <a:gd name="T86" fmla="*/ 72 w 97"/>
                  <a:gd name="T87" fmla="*/ 62 h 84"/>
                  <a:gd name="T88" fmla="*/ 82 w 97"/>
                  <a:gd name="T89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84">
                    <a:moveTo>
                      <a:pt x="77" y="66"/>
                    </a:moveTo>
                    <a:cubicBezTo>
                      <a:pt x="84" y="70"/>
                      <a:pt x="84" y="70"/>
                      <a:pt x="84" y="70"/>
                    </a:cubicBezTo>
                    <a:cubicBezTo>
                      <a:pt x="85" y="71"/>
                      <a:pt x="87" y="73"/>
                      <a:pt x="89" y="74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84" y="84"/>
                      <a:pt x="89" y="78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8" y="78"/>
                      <a:pt x="85" y="82"/>
                      <a:pt x="90" y="76"/>
                    </a:cubicBezTo>
                    <a:cubicBezTo>
                      <a:pt x="81" y="81"/>
                      <a:pt x="76" y="68"/>
                      <a:pt x="77" y="74"/>
                    </a:cubicBezTo>
                    <a:cubicBezTo>
                      <a:pt x="85" y="80"/>
                      <a:pt x="85" y="80"/>
                      <a:pt x="85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97" y="67"/>
                      <a:pt x="89" y="77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0" y="65"/>
                      <a:pt x="74" y="60"/>
                      <a:pt x="68" y="56"/>
                    </a:cubicBezTo>
                    <a:cubicBezTo>
                      <a:pt x="57" y="46"/>
                      <a:pt x="45" y="36"/>
                      <a:pt x="33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5" y="22"/>
                      <a:pt x="24" y="16"/>
                      <a:pt x="12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8"/>
                      <a:pt x="9" y="6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7" y="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5" y="15"/>
                      <a:pt x="6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3" y="20"/>
                      <a:pt x="15" y="22"/>
                      <a:pt x="19" y="26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7" y="25"/>
                      <a:pt x="21" y="27"/>
                      <a:pt x="24" y="29"/>
                    </a:cubicBezTo>
                    <a:cubicBezTo>
                      <a:pt x="26" y="31"/>
                      <a:pt x="23" y="30"/>
                      <a:pt x="22" y="30"/>
                    </a:cubicBezTo>
                    <a:cubicBezTo>
                      <a:pt x="32" y="36"/>
                      <a:pt x="34" y="41"/>
                      <a:pt x="43" y="44"/>
                    </a:cubicBezTo>
                    <a:cubicBezTo>
                      <a:pt x="43" y="44"/>
                      <a:pt x="41" y="41"/>
                      <a:pt x="44" y="43"/>
                    </a:cubicBezTo>
                    <a:cubicBezTo>
                      <a:pt x="39" y="38"/>
                      <a:pt x="34" y="35"/>
                      <a:pt x="28" y="32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3" y="32"/>
                      <a:pt x="27" y="30"/>
                      <a:pt x="19" y="25"/>
                    </a:cubicBezTo>
                    <a:cubicBezTo>
                      <a:pt x="22" y="26"/>
                      <a:pt x="25" y="28"/>
                      <a:pt x="26" y="29"/>
                    </a:cubicBezTo>
                    <a:cubicBezTo>
                      <a:pt x="20" y="20"/>
                      <a:pt x="14" y="21"/>
                      <a:pt x="11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8" y="12"/>
                      <a:pt x="6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7" y="13"/>
                      <a:pt x="5" y="13"/>
                      <a:pt x="4" y="13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6" y="1"/>
                      <a:pt x="2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0" y="10"/>
                      <a:pt x="4" y="9"/>
                      <a:pt x="4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5"/>
                      <a:pt x="4" y="8"/>
                      <a:pt x="5" y="7"/>
                    </a:cubicBezTo>
                    <a:cubicBezTo>
                      <a:pt x="9" y="9"/>
                      <a:pt x="8" y="11"/>
                      <a:pt x="10" y="12"/>
                    </a:cubicBezTo>
                    <a:cubicBezTo>
                      <a:pt x="13" y="14"/>
                      <a:pt x="8" y="11"/>
                      <a:pt x="12" y="11"/>
                    </a:cubicBezTo>
                    <a:cubicBezTo>
                      <a:pt x="14" y="16"/>
                      <a:pt x="30" y="29"/>
                      <a:pt x="38" y="34"/>
                    </a:cubicBezTo>
                    <a:cubicBezTo>
                      <a:pt x="36" y="32"/>
                      <a:pt x="36" y="34"/>
                      <a:pt x="33" y="32"/>
                    </a:cubicBezTo>
                    <a:cubicBezTo>
                      <a:pt x="34" y="33"/>
                      <a:pt x="39" y="36"/>
                      <a:pt x="39" y="35"/>
                    </a:cubicBezTo>
                    <a:cubicBezTo>
                      <a:pt x="45" y="39"/>
                      <a:pt x="51" y="45"/>
                      <a:pt x="56" y="49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60" y="49"/>
                      <a:pt x="64" y="57"/>
                      <a:pt x="72" y="62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4" y="64"/>
                      <a:pt x="78" y="64"/>
                      <a:pt x="82" y="67"/>
                    </a:cubicBezTo>
                    <a:cubicBezTo>
                      <a:pt x="80" y="67"/>
                      <a:pt x="78" y="65"/>
                      <a:pt x="77" y="6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3" name="Freeform 48"/>
              <p:cNvSpPr>
                <a:spLocks/>
              </p:cNvSpPr>
              <p:nvPr/>
            </p:nvSpPr>
            <p:spPr bwMode="auto">
              <a:xfrm>
                <a:off x="1010" y="1942"/>
                <a:ext cx="19" cy="11"/>
              </a:xfrm>
              <a:custGeom>
                <a:avLst/>
                <a:gdLst>
                  <a:gd name="T0" fmla="*/ 3 w 7"/>
                  <a:gd name="T1" fmla="*/ 2 h 4"/>
                  <a:gd name="T2" fmla="*/ 7 w 7"/>
                  <a:gd name="T3" fmla="*/ 3 h 4"/>
                  <a:gd name="T4" fmla="*/ 0 w 7"/>
                  <a:gd name="T5" fmla="*/ 1 h 4"/>
                  <a:gd name="T6" fmla="*/ 5 w 7"/>
                  <a:gd name="T7" fmla="*/ 4 h 4"/>
                  <a:gd name="T8" fmla="*/ 3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3" y="2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0" y="0"/>
                      <a:pt x="0" y="1"/>
                    </a:cubicBezTo>
                    <a:cubicBezTo>
                      <a:pt x="2" y="2"/>
                      <a:pt x="4" y="4"/>
                      <a:pt x="5" y="4"/>
                    </a:cubicBezTo>
                    <a:cubicBezTo>
                      <a:pt x="4" y="3"/>
                      <a:pt x="5" y="3"/>
                      <a:pt x="3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4" name="Freeform 49"/>
              <p:cNvSpPr>
                <a:spLocks/>
              </p:cNvSpPr>
              <p:nvPr/>
            </p:nvSpPr>
            <p:spPr bwMode="auto">
              <a:xfrm>
                <a:off x="817" y="1795"/>
                <a:ext cx="193" cy="150"/>
              </a:xfrm>
              <a:custGeom>
                <a:avLst/>
                <a:gdLst>
                  <a:gd name="T0" fmla="*/ 25 w 71"/>
                  <a:gd name="T1" fmla="*/ 18 h 55"/>
                  <a:gd name="T2" fmla="*/ 23 w 71"/>
                  <a:gd name="T3" fmla="*/ 18 h 55"/>
                  <a:gd name="T4" fmla="*/ 50 w 71"/>
                  <a:gd name="T5" fmla="*/ 40 h 55"/>
                  <a:gd name="T6" fmla="*/ 60 w 71"/>
                  <a:gd name="T7" fmla="*/ 45 h 55"/>
                  <a:gd name="T8" fmla="*/ 61 w 71"/>
                  <a:gd name="T9" fmla="*/ 47 h 55"/>
                  <a:gd name="T10" fmla="*/ 70 w 71"/>
                  <a:gd name="T11" fmla="*/ 52 h 55"/>
                  <a:gd name="T12" fmla="*/ 65 w 71"/>
                  <a:gd name="T13" fmla="*/ 49 h 55"/>
                  <a:gd name="T14" fmla="*/ 66 w 71"/>
                  <a:gd name="T15" fmla="*/ 49 h 55"/>
                  <a:gd name="T16" fmla="*/ 61 w 71"/>
                  <a:gd name="T17" fmla="*/ 45 h 55"/>
                  <a:gd name="T18" fmla="*/ 63 w 71"/>
                  <a:gd name="T19" fmla="*/ 46 h 55"/>
                  <a:gd name="T20" fmla="*/ 49 w 71"/>
                  <a:gd name="T21" fmla="*/ 37 h 55"/>
                  <a:gd name="T22" fmla="*/ 51 w 71"/>
                  <a:gd name="T23" fmla="*/ 36 h 55"/>
                  <a:gd name="T24" fmla="*/ 38 w 71"/>
                  <a:gd name="T25" fmla="*/ 26 h 55"/>
                  <a:gd name="T26" fmla="*/ 39 w 71"/>
                  <a:gd name="T27" fmla="*/ 27 h 55"/>
                  <a:gd name="T28" fmla="*/ 40 w 71"/>
                  <a:gd name="T29" fmla="*/ 29 h 55"/>
                  <a:gd name="T30" fmla="*/ 36 w 71"/>
                  <a:gd name="T31" fmla="*/ 24 h 55"/>
                  <a:gd name="T32" fmla="*/ 12 w 71"/>
                  <a:gd name="T33" fmla="*/ 6 h 55"/>
                  <a:gd name="T34" fmla="*/ 5 w 71"/>
                  <a:gd name="T35" fmla="*/ 4 h 55"/>
                  <a:gd name="T36" fmla="*/ 8 w 71"/>
                  <a:gd name="T37" fmla="*/ 4 h 55"/>
                  <a:gd name="T38" fmla="*/ 4 w 71"/>
                  <a:gd name="T39" fmla="*/ 0 h 55"/>
                  <a:gd name="T40" fmla="*/ 0 w 71"/>
                  <a:gd name="T41" fmla="*/ 0 h 55"/>
                  <a:gd name="T42" fmla="*/ 25 w 71"/>
                  <a:gd name="T43" fmla="*/ 1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55">
                    <a:moveTo>
                      <a:pt x="25" y="18"/>
                    </a:moveTo>
                    <a:cubicBezTo>
                      <a:pt x="24" y="17"/>
                      <a:pt x="24" y="18"/>
                      <a:pt x="23" y="18"/>
                    </a:cubicBezTo>
                    <a:cubicBezTo>
                      <a:pt x="34" y="26"/>
                      <a:pt x="47" y="36"/>
                      <a:pt x="50" y="40"/>
                    </a:cubicBezTo>
                    <a:cubicBezTo>
                      <a:pt x="54" y="43"/>
                      <a:pt x="56" y="42"/>
                      <a:pt x="60" y="4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8"/>
                      <a:pt x="71" y="55"/>
                      <a:pt x="70" y="52"/>
                    </a:cubicBezTo>
                    <a:cubicBezTo>
                      <a:pt x="69" y="51"/>
                      <a:pt x="67" y="51"/>
                      <a:pt x="65" y="49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57" y="39"/>
                      <a:pt x="57" y="44"/>
                      <a:pt x="49" y="37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45" y="32"/>
                      <a:pt x="42" y="30"/>
                      <a:pt x="38" y="26"/>
                    </a:cubicBezTo>
                    <a:cubicBezTo>
                      <a:pt x="38" y="26"/>
                      <a:pt x="38" y="26"/>
                      <a:pt x="39" y="27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31" y="24"/>
                      <a:pt x="41" y="29"/>
                      <a:pt x="36" y="24"/>
                    </a:cubicBezTo>
                    <a:cubicBezTo>
                      <a:pt x="29" y="20"/>
                      <a:pt x="15" y="11"/>
                      <a:pt x="12" y="6"/>
                    </a:cubicBezTo>
                    <a:cubicBezTo>
                      <a:pt x="15" y="10"/>
                      <a:pt x="9" y="7"/>
                      <a:pt x="5" y="4"/>
                    </a:cubicBezTo>
                    <a:cubicBezTo>
                      <a:pt x="4" y="2"/>
                      <a:pt x="7" y="4"/>
                      <a:pt x="8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6" y="3"/>
                      <a:pt x="2" y="1"/>
                      <a:pt x="0" y="0"/>
                    </a:cubicBezTo>
                    <a:cubicBezTo>
                      <a:pt x="5" y="6"/>
                      <a:pt x="17" y="11"/>
                      <a:pt x="25" y="18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5" name="Freeform 50"/>
              <p:cNvSpPr>
                <a:spLocks/>
              </p:cNvSpPr>
              <p:nvPr/>
            </p:nvSpPr>
            <p:spPr bwMode="auto">
              <a:xfrm>
                <a:off x="868" y="1836"/>
                <a:ext cx="11" cy="8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2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6" name="Freeform 51"/>
              <p:cNvSpPr>
                <a:spLocks/>
              </p:cNvSpPr>
              <p:nvPr/>
            </p:nvSpPr>
            <p:spPr bwMode="auto">
              <a:xfrm>
                <a:off x="670" y="1643"/>
                <a:ext cx="223" cy="179"/>
              </a:xfrm>
              <a:custGeom>
                <a:avLst/>
                <a:gdLst>
                  <a:gd name="T0" fmla="*/ 54 w 82"/>
                  <a:gd name="T1" fmla="*/ 53 h 66"/>
                  <a:gd name="T2" fmla="*/ 45 w 82"/>
                  <a:gd name="T3" fmla="*/ 63 h 66"/>
                  <a:gd name="T4" fmla="*/ 29 w 82"/>
                  <a:gd name="T5" fmla="*/ 59 h 66"/>
                  <a:gd name="T6" fmla="*/ 0 w 82"/>
                  <a:gd name="T7" fmla="*/ 42 h 66"/>
                  <a:gd name="T8" fmla="*/ 38 w 82"/>
                  <a:gd name="T9" fmla="*/ 0 h 66"/>
                  <a:gd name="T10" fmla="*/ 49 w 82"/>
                  <a:gd name="T11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66">
                    <a:moveTo>
                      <a:pt x="54" y="53"/>
                    </a:moveTo>
                    <a:cubicBezTo>
                      <a:pt x="55" y="56"/>
                      <a:pt x="49" y="61"/>
                      <a:pt x="45" y="63"/>
                    </a:cubicBezTo>
                    <a:cubicBezTo>
                      <a:pt x="38" y="66"/>
                      <a:pt x="35" y="63"/>
                      <a:pt x="29" y="59"/>
                    </a:cubicBezTo>
                    <a:cubicBezTo>
                      <a:pt x="20" y="54"/>
                      <a:pt x="10" y="45"/>
                      <a:pt x="0" y="42"/>
                    </a:cubicBezTo>
                    <a:cubicBezTo>
                      <a:pt x="14" y="29"/>
                      <a:pt x="25" y="14"/>
                      <a:pt x="38" y="0"/>
                    </a:cubicBezTo>
                    <a:cubicBezTo>
                      <a:pt x="60" y="12"/>
                      <a:pt x="82" y="40"/>
                      <a:pt x="49" y="54"/>
                    </a:cubicBezTo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7" name="Freeform 52"/>
              <p:cNvSpPr>
                <a:spLocks/>
              </p:cNvSpPr>
              <p:nvPr/>
            </p:nvSpPr>
            <p:spPr bwMode="auto">
              <a:xfrm>
                <a:off x="803" y="178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8" name="Freeform 53"/>
              <p:cNvSpPr>
                <a:spLocks/>
              </p:cNvSpPr>
              <p:nvPr/>
            </p:nvSpPr>
            <p:spPr bwMode="auto">
              <a:xfrm>
                <a:off x="806" y="1784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3 h 5"/>
                  <a:gd name="T4" fmla="*/ 0 w 4"/>
                  <a:gd name="T5" fmla="*/ 0 h 5"/>
                  <a:gd name="T6" fmla="*/ 0 w 4"/>
                  <a:gd name="T7" fmla="*/ 3 h 5"/>
                  <a:gd name="T8" fmla="*/ 1 w 4"/>
                  <a:gd name="T9" fmla="*/ 2 h 5"/>
                  <a:gd name="T10" fmla="*/ 1 w 4"/>
                  <a:gd name="T11" fmla="*/ 4 h 5"/>
                  <a:gd name="T12" fmla="*/ 2 w 4"/>
                  <a:gd name="T13" fmla="*/ 3 h 5"/>
                  <a:gd name="T14" fmla="*/ 3 w 4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3" y="1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2" y="5"/>
                      <a:pt x="1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9" name="Freeform 54"/>
              <p:cNvSpPr>
                <a:spLocks/>
              </p:cNvSpPr>
              <p:nvPr/>
            </p:nvSpPr>
            <p:spPr bwMode="auto">
              <a:xfrm>
                <a:off x="814" y="178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0" name="Freeform 55"/>
              <p:cNvSpPr>
                <a:spLocks/>
              </p:cNvSpPr>
              <p:nvPr/>
            </p:nvSpPr>
            <p:spPr bwMode="auto">
              <a:xfrm>
                <a:off x="814" y="178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1" name="Freeform 56"/>
              <p:cNvSpPr>
                <a:spLocks/>
              </p:cNvSpPr>
              <p:nvPr/>
            </p:nvSpPr>
            <p:spPr bwMode="auto">
              <a:xfrm>
                <a:off x="819" y="17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2" name="Freeform 57"/>
              <p:cNvSpPr>
                <a:spLocks/>
              </p:cNvSpPr>
              <p:nvPr/>
            </p:nvSpPr>
            <p:spPr bwMode="auto">
              <a:xfrm>
                <a:off x="819" y="1779"/>
                <a:ext cx="6" cy="11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0 w 2"/>
                  <a:gd name="T5" fmla="*/ 1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  <a:gd name="T12" fmla="*/ 1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3" name="Freeform 58"/>
              <p:cNvSpPr>
                <a:spLocks/>
              </p:cNvSpPr>
              <p:nvPr/>
            </p:nvSpPr>
            <p:spPr bwMode="auto">
              <a:xfrm>
                <a:off x="819" y="17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4" name="Freeform 59"/>
              <p:cNvSpPr>
                <a:spLocks/>
              </p:cNvSpPr>
              <p:nvPr/>
            </p:nvSpPr>
            <p:spPr bwMode="auto">
              <a:xfrm>
                <a:off x="817" y="178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5" name="Freeform 60"/>
              <p:cNvSpPr>
                <a:spLocks/>
              </p:cNvSpPr>
              <p:nvPr/>
            </p:nvSpPr>
            <p:spPr bwMode="auto">
              <a:xfrm>
                <a:off x="822" y="1776"/>
                <a:ext cx="11" cy="11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2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2"/>
                      <a:pt x="0" y="1"/>
                      <a:pt x="1" y="2"/>
                    </a:cubicBezTo>
                    <a:cubicBezTo>
                      <a:pt x="2" y="2"/>
                      <a:pt x="3" y="2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6" name="Freeform 61"/>
              <p:cNvSpPr>
                <a:spLocks/>
              </p:cNvSpPr>
              <p:nvPr/>
            </p:nvSpPr>
            <p:spPr bwMode="auto">
              <a:xfrm>
                <a:off x="838" y="1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7" name="Freeform 62"/>
              <p:cNvSpPr>
                <a:spLocks/>
              </p:cNvSpPr>
              <p:nvPr/>
            </p:nvSpPr>
            <p:spPr bwMode="auto">
              <a:xfrm>
                <a:off x="833" y="1768"/>
                <a:ext cx="16" cy="1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3 h 6"/>
                  <a:gd name="T4" fmla="*/ 3 w 6"/>
                  <a:gd name="T5" fmla="*/ 1 h 6"/>
                  <a:gd name="T6" fmla="*/ 2 w 6"/>
                  <a:gd name="T7" fmla="*/ 3 h 6"/>
                  <a:gd name="T8" fmla="*/ 1 w 6"/>
                  <a:gd name="T9" fmla="*/ 1 h 6"/>
                  <a:gd name="T10" fmla="*/ 1 w 6"/>
                  <a:gd name="T11" fmla="*/ 4 h 6"/>
                  <a:gd name="T12" fmla="*/ 0 w 6"/>
                  <a:gd name="T13" fmla="*/ 4 h 6"/>
                  <a:gd name="T14" fmla="*/ 1 w 6"/>
                  <a:gd name="T15" fmla="*/ 5 h 6"/>
                  <a:gd name="T16" fmla="*/ 2 w 6"/>
                  <a:gd name="T17" fmla="*/ 4 h 6"/>
                  <a:gd name="T18" fmla="*/ 2 w 6"/>
                  <a:gd name="T19" fmla="*/ 6 h 6"/>
                  <a:gd name="T20" fmla="*/ 6 w 6"/>
                  <a:gd name="T21" fmla="*/ 4 h 6"/>
                  <a:gd name="T22" fmla="*/ 3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0" y="2"/>
                      <a:pt x="3" y="2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3"/>
                      <a:pt x="2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5"/>
                      <a:pt x="5" y="6"/>
                      <a:pt x="6" y="4"/>
                    </a:cubicBezTo>
                    <a:cubicBezTo>
                      <a:pt x="6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8" name="Freeform 63"/>
              <p:cNvSpPr>
                <a:spLocks/>
              </p:cNvSpPr>
              <p:nvPr/>
            </p:nvSpPr>
            <p:spPr bwMode="auto">
              <a:xfrm>
                <a:off x="847" y="177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9" name="Freeform 64"/>
              <p:cNvSpPr>
                <a:spLocks/>
              </p:cNvSpPr>
              <p:nvPr/>
            </p:nvSpPr>
            <p:spPr bwMode="auto">
              <a:xfrm>
                <a:off x="844" y="1757"/>
                <a:ext cx="16" cy="14"/>
              </a:xfrm>
              <a:custGeom>
                <a:avLst/>
                <a:gdLst>
                  <a:gd name="T0" fmla="*/ 0 w 6"/>
                  <a:gd name="T1" fmla="*/ 2 h 5"/>
                  <a:gd name="T2" fmla="*/ 1 w 6"/>
                  <a:gd name="T3" fmla="*/ 3 h 5"/>
                  <a:gd name="T4" fmla="*/ 0 w 6"/>
                  <a:gd name="T5" fmla="*/ 3 h 5"/>
                  <a:gd name="T6" fmla="*/ 1 w 6"/>
                  <a:gd name="T7" fmla="*/ 4 h 5"/>
                  <a:gd name="T8" fmla="*/ 1 w 6"/>
                  <a:gd name="T9" fmla="*/ 2 h 5"/>
                  <a:gd name="T10" fmla="*/ 4 w 6"/>
                  <a:gd name="T11" fmla="*/ 3 h 5"/>
                  <a:gd name="T12" fmla="*/ 3 w 6"/>
                  <a:gd name="T13" fmla="*/ 4 h 5"/>
                  <a:gd name="T14" fmla="*/ 4 w 6"/>
                  <a:gd name="T15" fmla="*/ 0 h 5"/>
                  <a:gd name="T16" fmla="*/ 4 w 6"/>
                  <a:gd name="T17" fmla="*/ 1 h 5"/>
                  <a:gd name="T18" fmla="*/ 3 w 6"/>
                  <a:gd name="T19" fmla="*/ 0 h 5"/>
                  <a:gd name="T20" fmla="*/ 0 w 6"/>
                  <a:gd name="T2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3" y="5"/>
                      <a:pt x="1" y="3"/>
                      <a:pt x="1" y="2"/>
                    </a:cubicBezTo>
                    <a:cubicBezTo>
                      <a:pt x="3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6" y="4"/>
                      <a:pt x="5" y="1"/>
                      <a:pt x="4" y="0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0" name="Freeform 65"/>
              <p:cNvSpPr>
                <a:spLocks/>
              </p:cNvSpPr>
              <p:nvPr/>
            </p:nvSpPr>
            <p:spPr bwMode="auto">
              <a:xfrm>
                <a:off x="841" y="176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1" name="Freeform 66"/>
              <p:cNvSpPr>
                <a:spLocks/>
              </p:cNvSpPr>
              <p:nvPr/>
            </p:nvSpPr>
            <p:spPr bwMode="auto">
              <a:xfrm>
                <a:off x="855" y="17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2" name="Freeform 67"/>
              <p:cNvSpPr>
                <a:spLocks/>
              </p:cNvSpPr>
              <p:nvPr/>
            </p:nvSpPr>
            <p:spPr bwMode="auto">
              <a:xfrm>
                <a:off x="847" y="17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3" name="Freeform 68"/>
              <p:cNvSpPr>
                <a:spLocks/>
              </p:cNvSpPr>
              <p:nvPr/>
            </p:nvSpPr>
            <p:spPr bwMode="auto">
              <a:xfrm>
                <a:off x="825" y="1675"/>
                <a:ext cx="38" cy="79"/>
              </a:xfrm>
              <a:custGeom>
                <a:avLst/>
                <a:gdLst>
                  <a:gd name="T0" fmla="*/ 4 w 14"/>
                  <a:gd name="T1" fmla="*/ 0 h 29"/>
                  <a:gd name="T2" fmla="*/ 3 w 14"/>
                  <a:gd name="T3" fmla="*/ 2 h 29"/>
                  <a:gd name="T4" fmla="*/ 2 w 14"/>
                  <a:gd name="T5" fmla="*/ 2 h 29"/>
                  <a:gd name="T6" fmla="*/ 0 w 14"/>
                  <a:gd name="T7" fmla="*/ 3 h 29"/>
                  <a:gd name="T8" fmla="*/ 2 w 14"/>
                  <a:gd name="T9" fmla="*/ 4 h 29"/>
                  <a:gd name="T10" fmla="*/ 1 w 14"/>
                  <a:gd name="T11" fmla="*/ 5 h 29"/>
                  <a:gd name="T12" fmla="*/ 4 w 14"/>
                  <a:gd name="T13" fmla="*/ 8 h 29"/>
                  <a:gd name="T14" fmla="*/ 6 w 14"/>
                  <a:gd name="T15" fmla="*/ 10 h 29"/>
                  <a:gd name="T16" fmla="*/ 9 w 14"/>
                  <a:gd name="T17" fmla="*/ 22 h 29"/>
                  <a:gd name="T18" fmla="*/ 12 w 14"/>
                  <a:gd name="T19" fmla="*/ 22 h 29"/>
                  <a:gd name="T20" fmla="*/ 10 w 14"/>
                  <a:gd name="T21" fmla="*/ 23 h 29"/>
                  <a:gd name="T22" fmla="*/ 10 w 14"/>
                  <a:gd name="T23" fmla="*/ 22 h 29"/>
                  <a:gd name="T24" fmla="*/ 9 w 14"/>
                  <a:gd name="T25" fmla="*/ 26 h 29"/>
                  <a:gd name="T26" fmla="*/ 12 w 14"/>
                  <a:gd name="T27" fmla="*/ 26 h 29"/>
                  <a:gd name="T28" fmla="*/ 9 w 14"/>
                  <a:gd name="T29" fmla="*/ 27 h 29"/>
                  <a:gd name="T30" fmla="*/ 10 w 14"/>
                  <a:gd name="T31" fmla="*/ 29 h 29"/>
                  <a:gd name="T32" fmla="*/ 12 w 14"/>
                  <a:gd name="T33" fmla="*/ 28 h 29"/>
                  <a:gd name="T34" fmla="*/ 13 w 14"/>
                  <a:gd name="T35" fmla="*/ 29 h 29"/>
                  <a:gd name="T36" fmla="*/ 11 w 14"/>
                  <a:gd name="T37" fmla="*/ 20 h 29"/>
                  <a:gd name="T38" fmla="*/ 12 w 14"/>
                  <a:gd name="T39" fmla="*/ 20 h 29"/>
                  <a:gd name="T40" fmla="*/ 12 w 14"/>
                  <a:gd name="T41" fmla="*/ 15 h 29"/>
                  <a:gd name="T42" fmla="*/ 9 w 14"/>
                  <a:gd name="T43" fmla="*/ 14 h 29"/>
                  <a:gd name="T44" fmla="*/ 10 w 14"/>
                  <a:gd name="T45" fmla="*/ 12 h 29"/>
                  <a:gd name="T46" fmla="*/ 9 w 14"/>
                  <a:gd name="T47" fmla="*/ 13 h 29"/>
                  <a:gd name="T48" fmla="*/ 9 w 14"/>
                  <a:gd name="T49" fmla="*/ 11 h 29"/>
                  <a:gd name="T50" fmla="*/ 7 w 14"/>
                  <a:gd name="T51" fmla="*/ 12 h 29"/>
                  <a:gd name="T52" fmla="*/ 9 w 14"/>
                  <a:gd name="T53" fmla="*/ 7 h 29"/>
                  <a:gd name="T54" fmla="*/ 8 w 14"/>
                  <a:gd name="T55" fmla="*/ 8 h 29"/>
                  <a:gd name="T56" fmla="*/ 6 w 14"/>
                  <a:gd name="T57" fmla="*/ 8 h 29"/>
                  <a:gd name="T58" fmla="*/ 8 w 14"/>
                  <a:gd name="T59" fmla="*/ 7 h 29"/>
                  <a:gd name="T60" fmla="*/ 6 w 14"/>
                  <a:gd name="T61" fmla="*/ 6 h 29"/>
                  <a:gd name="T62" fmla="*/ 5 w 14"/>
                  <a:gd name="T63" fmla="*/ 7 h 29"/>
                  <a:gd name="T64" fmla="*/ 4 w 14"/>
                  <a:gd name="T65" fmla="*/ 4 h 29"/>
                  <a:gd name="T66" fmla="*/ 6 w 14"/>
                  <a:gd name="T67" fmla="*/ 4 h 29"/>
                  <a:gd name="T68" fmla="*/ 6 w 14"/>
                  <a:gd name="T69" fmla="*/ 2 h 29"/>
                  <a:gd name="T70" fmla="*/ 3 w 14"/>
                  <a:gd name="T71" fmla="*/ 2 h 29"/>
                  <a:gd name="T72" fmla="*/ 4 w 14"/>
                  <a:gd name="T7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9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1" y="3"/>
                      <a:pt x="1" y="2"/>
                      <a:pt x="0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4" y="6"/>
                      <a:pt x="4" y="8"/>
                    </a:cubicBezTo>
                    <a:cubicBezTo>
                      <a:pt x="4" y="9"/>
                      <a:pt x="5" y="9"/>
                      <a:pt x="6" y="10"/>
                    </a:cubicBezTo>
                    <a:cubicBezTo>
                      <a:pt x="7" y="14"/>
                      <a:pt x="10" y="17"/>
                      <a:pt x="9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8" y="23"/>
                      <a:pt x="10" y="25"/>
                      <a:pt x="9" y="26"/>
                    </a:cubicBezTo>
                    <a:cubicBezTo>
                      <a:pt x="10" y="26"/>
                      <a:pt x="12" y="26"/>
                      <a:pt x="12" y="26"/>
                    </a:cubicBezTo>
                    <a:cubicBezTo>
                      <a:pt x="10" y="26"/>
                      <a:pt x="12" y="28"/>
                      <a:pt x="9" y="27"/>
                    </a:cubicBezTo>
                    <a:cubicBezTo>
                      <a:pt x="8" y="28"/>
                      <a:pt x="11" y="28"/>
                      <a:pt x="10" y="29"/>
                    </a:cubicBezTo>
                    <a:cubicBezTo>
                      <a:pt x="11" y="29"/>
                      <a:pt x="11" y="28"/>
                      <a:pt x="12" y="28"/>
                    </a:cubicBezTo>
                    <a:cubicBezTo>
                      <a:pt x="13" y="29"/>
                      <a:pt x="11" y="29"/>
                      <a:pt x="13" y="29"/>
                    </a:cubicBezTo>
                    <a:cubicBezTo>
                      <a:pt x="14" y="27"/>
                      <a:pt x="12" y="23"/>
                      <a:pt x="11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19"/>
                      <a:pt x="11" y="17"/>
                      <a:pt x="12" y="15"/>
                    </a:cubicBezTo>
                    <a:cubicBezTo>
                      <a:pt x="11" y="16"/>
                      <a:pt x="12" y="12"/>
                      <a:pt x="9" y="14"/>
                    </a:cubicBezTo>
                    <a:cubicBezTo>
                      <a:pt x="10" y="13"/>
                      <a:pt x="10" y="13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10" y="12"/>
                      <a:pt x="9" y="11"/>
                    </a:cubicBezTo>
                    <a:cubicBezTo>
                      <a:pt x="9" y="12"/>
                      <a:pt x="8" y="11"/>
                      <a:pt x="7" y="12"/>
                    </a:cubicBezTo>
                    <a:cubicBezTo>
                      <a:pt x="8" y="10"/>
                      <a:pt x="8" y="9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8" y="6"/>
                      <a:pt x="5" y="7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4" y="2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5" y="2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4" name="Rectangle 69"/>
              <p:cNvSpPr>
                <a:spLocks noChangeArrowheads="1"/>
              </p:cNvSpPr>
              <p:nvPr/>
            </p:nvSpPr>
            <p:spPr bwMode="auto">
              <a:xfrm>
                <a:off x="841" y="1681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5" name="Freeform 70"/>
              <p:cNvSpPr>
                <a:spLocks/>
              </p:cNvSpPr>
              <p:nvPr/>
            </p:nvSpPr>
            <p:spPr bwMode="auto">
              <a:xfrm>
                <a:off x="836" y="16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6" name="Rectangle 71"/>
              <p:cNvSpPr>
                <a:spLocks noChangeArrowheads="1"/>
              </p:cNvSpPr>
              <p:nvPr/>
            </p:nvSpPr>
            <p:spPr bwMode="auto">
              <a:xfrm>
                <a:off x="836" y="169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7" name="Freeform 72"/>
              <p:cNvSpPr>
                <a:spLocks/>
              </p:cNvSpPr>
              <p:nvPr/>
            </p:nvSpPr>
            <p:spPr bwMode="auto">
              <a:xfrm>
                <a:off x="849" y="16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8" name="Freeform 73"/>
              <p:cNvSpPr>
                <a:spLocks/>
              </p:cNvSpPr>
              <p:nvPr/>
            </p:nvSpPr>
            <p:spPr bwMode="auto">
              <a:xfrm>
                <a:off x="857" y="171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9" name="Freeform 74"/>
              <p:cNvSpPr>
                <a:spLocks/>
              </p:cNvSpPr>
              <p:nvPr/>
            </p:nvSpPr>
            <p:spPr bwMode="auto">
              <a:xfrm>
                <a:off x="836" y="167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0" name="Freeform 75"/>
              <p:cNvSpPr>
                <a:spLocks/>
              </p:cNvSpPr>
              <p:nvPr/>
            </p:nvSpPr>
            <p:spPr bwMode="auto">
              <a:xfrm>
                <a:off x="792" y="1648"/>
                <a:ext cx="41" cy="33"/>
              </a:xfrm>
              <a:custGeom>
                <a:avLst/>
                <a:gdLst>
                  <a:gd name="T0" fmla="*/ 1 w 15"/>
                  <a:gd name="T1" fmla="*/ 3 h 12"/>
                  <a:gd name="T2" fmla="*/ 2 w 15"/>
                  <a:gd name="T3" fmla="*/ 6 h 12"/>
                  <a:gd name="T4" fmla="*/ 6 w 15"/>
                  <a:gd name="T5" fmla="*/ 4 h 12"/>
                  <a:gd name="T6" fmla="*/ 4 w 15"/>
                  <a:gd name="T7" fmla="*/ 6 h 12"/>
                  <a:gd name="T8" fmla="*/ 9 w 15"/>
                  <a:gd name="T9" fmla="*/ 8 h 12"/>
                  <a:gd name="T10" fmla="*/ 8 w 15"/>
                  <a:gd name="T11" fmla="*/ 9 h 12"/>
                  <a:gd name="T12" fmla="*/ 12 w 15"/>
                  <a:gd name="T13" fmla="*/ 8 h 12"/>
                  <a:gd name="T14" fmla="*/ 9 w 15"/>
                  <a:gd name="T15" fmla="*/ 11 h 12"/>
                  <a:gd name="T16" fmla="*/ 9 w 15"/>
                  <a:gd name="T17" fmla="*/ 11 h 12"/>
                  <a:gd name="T18" fmla="*/ 12 w 15"/>
                  <a:gd name="T19" fmla="*/ 12 h 12"/>
                  <a:gd name="T20" fmla="*/ 13 w 15"/>
                  <a:gd name="T21" fmla="*/ 11 h 12"/>
                  <a:gd name="T22" fmla="*/ 15 w 15"/>
                  <a:gd name="T23" fmla="*/ 10 h 12"/>
                  <a:gd name="T24" fmla="*/ 12 w 15"/>
                  <a:gd name="T25" fmla="*/ 9 h 12"/>
                  <a:gd name="T26" fmla="*/ 13 w 15"/>
                  <a:gd name="T27" fmla="*/ 8 h 12"/>
                  <a:gd name="T28" fmla="*/ 12 w 15"/>
                  <a:gd name="T29" fmla="*/ 8 h 12"/>
                  <a:gd name="T30" fmla="*/ 13 w 15"/>
                  <a:gd name="T31" fmla="*/ 7 h 12"/>
                  <a:gd name="T32" fmla="*/ 11 w 15"/>
                  <a:gd name="T33" fmla="*/ 7 h 12"/>
                  <a:gd name="T34" fmla="*/ 11 w 15"/>
                  <a:gd name="T35" fmla="*/ 7 h 12"/>
                  <a:gd name="T36" fmla="*/ 10 w 15"/>
                  <a:gd name="T37" fmla="*/ 7 h 12"/>
                  <a:gd name="T38" fmla="*/ 10 w 15"/>
                  <a:gd name="T39" fmla="*/ 6 h 12"/>
                  <a:gd name="T40" fmla="*/ 10 w 15"/>
                  <a:gd name="T41" fmla="*/ 7 h 12"/>
                  <a:gd name="T42" fmla="*/ 8 w 15"/>
                  <a:gd name="T43" fmla="*/ 3 h 12"/>
                  <a:gd name="T44" fmla="*/ 7 w 15"/>
                  <a:gd name="T45" fmla="*/ 4 h 12"/>
                  <a:gd name="T46" fmla="*/ 9 w 15"/>
                  <a:gd name="T47" fmla="*/ 4 h 12"/>
                  <a:gd name="T48" fmla="*/ 7 w 15"/>
                  <a:gd name="T49" fmla="*/ 6 h 12"/>
                  <a:gd name="T50" fmla="*/ 7 w 15"/>
                  <a:gd name="T51" fmla="*/ 3 h 12"/>
                  <a:gd name="T52" fmla="*/ 5 w 15"/>
                  <a:gd name="T53" fmla="*/ 2 h 12"/>
                  <a:gd name="T54" fmla="*/ 5 w 15"/>
                  <a:gd name="T55" fmla="*/ 2 h 12"/>
                  <a:gd name="T56" fmla="*/ 3 w 15"/>
                  <a:gd name="T57" fmla="*/ 1 h 12"/>
                  <a:gd name="T58" fmla="*/ 3 w 15"/>
                  <a:gd name="T59" fmla="*/ 2 h 12"/>
                  <a:gd name="T60" fmla="*/ 2 w 15"/>
                  <a:gd name="T61" fmla="*/ 2 h 12"/>
                  <a:gd name="T62" fmla="*/ 3 w 15"/>
                  <a:gd name="T63" fmla="*/ 2 h 12"/>
                  <a:gd name="T64" fmla="*/ 0 w 15"/>
                  <a:gd name="T65" fmla="*/ 3 h 12"/>
                  <a:gd name="T66" fmla="*/ 2 w 15"/>
                  <a:gd name="T67" fmla="*/ 3 h 12"/>
                  <a:gd name="T68" fmla="*/ 1 w 15"/>
                  <a:gd name="T6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12">
                    <a:moveTo>
                      <a:pt x="1" y="3"/>
                    </a:moveTo>
                    <a:cubicBezTo>
                      <a:pt x="0" y="5"/>
                      <a:pt x="2" y="5"/>
                      <a:pt x="2" y="6"/>
                    </a:cubicBezTo>
                    <a:cubicBezTo>
                      <a:pt x="4" y="6"/>
                      <a:pt x="4" y="3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6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9" y="10"/>
                      <a:pt x="12" y="6"/>
                      <a:pt x="12" y="8"/>
                    </a:cubicBezTo>
                    <a:cubicBezTo>
                      <a:pt x="10" y="9"/>
                      <a:pt x="11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1" y="12"/>
                      <a:pt x="12" y="12"/>
                    </a:cubicBezTo>
                    <a:cubicBezTo>
                      <a:pt x="12" y="12"/>
                      <a:pt x="13" y="10"/>
                      <a:pt x="13" y="11"/>
                    </a:cubicBezTo>
                    <a:cubicBezTo>
                      <a:pt x="13" y="11"/>
                      <a:pt x="14" y="10"/>
                      <a:pt x="15" y="10"/>
                    </a:cubicBezTo>
                    <a:cubicBezTo>
                      <a:pt x="13" y="10"/>
                      <a:pt x="13" y="9"/>
                      <a:pt x="12" y="9"/>
                    </a:cubicBezTo>
                    <a:cubicBezTo>
                      <a:pt x="13" y="8"/>
                      <a:pt x="13" y="9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10" y="3"/>
                      <a:pt x="8" y="3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5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5"/>
                      <a:pt x="6" y="5"/>
                      <a:pt x="7" y="3"/>
                    </a:cubicBezTo>
                    <a:cubicBezTo>
                      <a:pt x="6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1" y="2"/>
                      <a:pt x="0" y="3"/>
                    </a:cubicBezTo>
                    <a:cubicBezTo>
                      <a:pt x="0" y="3"/>
                      <a:pt x="2" y="2"/>
                      <a:pt x="2" y="3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1" name="Freeform 76"/>
              <p:cNvSpPr>
                <a:spLocks/>
              </p:cNvSpPr>
              <p:nvPr/>
            </p:nvSpPr>
            <p:spPr bwMode="auto">
              <a:xfrm>
                <a:off x="822" y="166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2" name="Freeform 77"/>
              <p:cNvSpPr>
                <a:spLocks/>
              </p:cNvSpPr>
              <p:nvPr/>
            </p:nvSpPr>
            <p:spPr bwMode="auto">
              <a:xfrm>
                <a:off x="759" y="1637"/>
                <a:ext cx="41" cy="17"/>
              </a:xfrm>
              <a:custGeom>
                <a:avLst/>
                <a:gdLst>
                  <a:gd name="T0" fmla="*/ 10 w 15"/>
                  <a:gd name="T1" fmla="*/ 3 h 6"/>
                  <a:gd name="T2" fmla="*/ 11 w 15"/>
                  <a:gd name="T3" fmla="*/ 1 h 6"/>
                  <a:gd name="T4" fmla="*/ 9 w 15"/>
                  <a:gd name="T5" fmla="*/ 4 h 6"/>
                  <a:gd name="T6" fmla="*/ 8 w 15"/>
                  <a:gd name="T7" fmla="*/ 4 h 6"/>
                  <a:gd name="T8" fmla="*/ 9 w 15"/>
                  <a:gd name="T9" fmla="*/ 1 h 6"/>
                  <a:gd name="T10" fmla="*/ 8 w 15"/>
                  <a:gd name="T11" fmla="*/ 0 h 6"/>
                  <a:gd name="T12" fmla="*/ 7 w 15"/>
                  <a:gd name="T13" fmla="*/ 2 h 6"/>
                  <a:gd name="T14" fmla="*/ 6 w 15"/>
                  <a:gd name="T15" fmla="*/ 2 h 6"/>
                  <a:gd name="T16" fmla="*/ 7 w 15"/>
                  <a:gd name="T17" fmla="*/ 2 h 6"/>
                  <a:gd name="T18" fmla="*/ 7 w 15"/>
                  <a:gd name="T19" fmla="*/ 0 h 6"/>
                  <a:gd name="T20" fmla="*/ 5 w 15"/>
                  <a:gd name="T21" fmla="*/ 5 h 6"/>
                  <a:gd name="T22" fmla="*/ 5 w 15"/>
                  <a:gd name="T23" fmla="*/ 4 h 6"/>
                  <a:gd name="T24" fmla="*/ 4 w 15"/>
                  <a:gd name="T25" fmla="*/ 2 h 6"/>
                  <a:gd name="T26" fmla="*/ 5 w 15"/>
                  <a:gd name="T27" fmla="*/ 2 h 6"/>
                  <a:gd name="T28" fmla="*/ 5 w 15"/>
                  <a:gd name="T29" fmla="*/ 3 h 6"/>
                  <a:gd name="T30" fmla="*/ 10 w 15"/>
                  <a:gd name="T31" fmla="*/ 6 h 6"/>
                  <a:gd name="T32" fmla="*/ 9 w 15"/>
                  <a:gd name="T33" fmla="*/ 6 h 6"/>
                  <a:gd name="T34" fmla="*/ 11 w 15"/>
                  <a:gd name="T35" fmla="*/ 5 h 6"/>
                  <a:gd name="T36" fmla="*/ 11 w 15"/>
                  <a:gd name="T37" fmla="*/ 3 h 6"/>
                  <a:gd name="T38" fmla="*/ 11 w 15"/>
                  <a:gd name="T39" fmla="*/ 4 h 6"/>
                  <a:gd name="T40" fmla="*/ 13 w 15"/>
                  <a:gd name="T41" fmla="*/ 2 h 6"/>
                  <a:gd name="T42" fmla="*/ 15 w 15"/>
                  <a:gd name="T43" fmla="*/ 2 h 6"/>
                  <a:gd name="T44" fmla="*/ 12 w 15"/>
                  <a:gd name="T45" fmla="*/ 1 h 6"/>
                  <a:gd name="T46" fmla="*/ 10 w 15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6">
                    <a:moveTo>
                      <a:pt x="10" y="3"/>
                    </a:moveTo>
                    <a:cubicBezTo>
                      <a:pt x="10" y="2"/>
                      <a:pt x="11" y="2"/>
                      <a:pt x="11" y="1"/>
                    </a:cubicBezTo>
                    <a:cubicBezTo>
                      <a:pt x="10" y="2"/>
                      <a:pt x="10" y="3"/>
                      <a:pt x="9" y="4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3"/>
                      <a:pt x="9" y="2"/>
                      <a:pt x="9" y="1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7" y="0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7" y="1"/>
                      <a:pt x="6" y="1"/>
                      <a:pt x="7" y="0"/>
                    </a:cubicBezTo>
                    <a:cubicBezTo>
                      <a:pt x="0" y="1"/>
                      <a:pt x="4" y="4"/>
                      <a:pt x="5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8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4" y="2"/>
                      <a:pt x="13" y="3"/>
                      <a:pt x="15" y="2"/>
                    </a:cubicBezTo>
                    <a:cubicBezTo>
                      <a:pt x="14" y="0"/>
                      <a:pt x="13" y="3"/>
                      <a:pt x="12" y="1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3" name="Rectangle 78"/>
              <p:cNvSpPr>
                <a:spLocks noChangeArrowheads="1"/>
              </p:cNvSpPr>
              <p:nvPr/>
            </p:nvSpPr>
            <p:spPr bwMode="auto">
              <a:xfrm>
                <a:off x="795" y="1648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4" name="Freeform 79"/>
              <p:cNvSpPr>
                <a:spLocks/>
              </p:cNvSpPr>
              <p:nvPr/>
            </p:nvSpPr>
            <p:spPr bwMode="auto">
              <a:xfrm>
                <a:off x="787" y="165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5" name="Freeform 80"/>
              <p:cNvSpPr>
                <a:spLocks/>
              </p:cNvSpPr>
              <p:nvPr/>
            </p:nvSpPr>
            <p:spPr bwMode="auto">
              <a:xfrm>
                <a:off x="765" y="163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6" name="Freeform 81"/>
              <p:cNvSpPr>
                <a:spLocks/>
              </p:cNvSpPr>
              <p:nvPr/>
            </p:nvSpPr>
            <p:spPr bwMode="auto">
              <a:xfrm>
                <a:off x="762" y="1646"/>
                <a:ext cx="11" cy="13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1 w 4"/>
                  <a:gd name="T5" fmla="*/ 0 h 5"/>
                  <a:gd name="T6" fmla="*/ 2 w 4"/>
                  <a:gd name="T7" fmla="*/ 3 h 5"/>
                  <a:gd name="T8" fmla="*/ 1 w 4"/>
                  <a:gd name="T9" fmla="*/ 4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3" y="4"/>
                      <a:pt x="2" y="3"/>
                      <a:pt x="4" y="3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4"/>
                      <a:pt x="1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7" name="Freeform 82"/>
              <p:cNvSpPr>
                <a:spLocks/>
              </p:cNvSpPr>
              <p:nvPr/>
            </p:nvSpPr>
            <p:spPr bwMode="auto">
              <a:xfrm>
                <a:off x="713" y="1651"/>
                <a:ext cx="52" cy="63"/>
              </a:xfrm>
              <a:custGeom>
                <a:avLst/>
                <a:gdLst>
                  <a:gd name="T0" fmla="*/ 14 w 19"/>
                  <a:gd name="T1" fmla="*/ 3 h 23"/>
                  <a:gd name="T2" fmla="*/ 13 w 19"/>
                  <a:gd name="T3" fmla="*/ 4 h 23"/>
                  <a:gd name="T4" fmla="*/ 13 w 19"/>
                  <a:gd name="T5" fmla="*/ 3 h 23"/>
                  <a:gd name="T6" fmla="*/ 12 w 19"/>
                  <a:gd name="T7" fmla="*/ 4 h 23"/>
                  <a:gd name="T8" fmla="*/ 12 w 19"/>
                  <a:gd name="T9" fmla="*/ 4 h 23"/>
                  <a:gd name="T10" fmla="*/ 11 w 19"/>
                  <a:gd name="T11" fmla="*/ 6 h 23"/>
                  <a:gd name="T12" fmla="*/ 12 w 19"/>
                  <a:gd name="T13" fmla="*/ 8 h 23"/>
                  <a:gd name="T14" fmla="*/ 9 w 19"/>
                  <a:gd name="T15" fmla="*/ 7 h 23"/>
                  <a:gd name="T16" fmla="*/ 12 w 19"/>
                  <a:gd name="T17" fmla="*/ 9 h 23"/>
                  <a:gd name="T18" fmla="*/ 9 w 19"/>
                  <a:gd name="T19" fmla="*/ 11 h 23"/>
                  <a:gd name="T20" fmla="*/ 9 w 19"/>
                  <a:gd name="T21" fmla="*/ 10 h 23"/>
                  <a:gd name="T22" fmla="*/ 8 w 19"/>
                  <a:gd name="T23" fmla="*/ 11 h 23"/>
                  <a:gd name="T24" fmla="*/ 7 w 19"/>
                  <a:gd name="T25" fmla="*/ 10 h 23"/>
                  <a:gd name="T26" fmla="*/ 5 w 19"/>
                  <a:gd name="T27" fmla="*/ 12 h 23"/>
                  <a:gd name="T28" fmla="*/ 5 w 19"/>
                  <a:gd name="T29" fmla="*/ 11 h 23"/>
                  <a:gd name="T30" fmla="*/ 3 w 19"/>
                  <a:gd name="T31" fmla="*/ 16 h 23"/>
                  <a:gd name="T32" fmla="*/ 2 w 19"/>
                  <a:gd name="T33" fmla="*/ 16 h 23"/>
                  <a:gd name="T34" fmla="*/ 5 w 19"/>
                  <a:gd name="T35" fmla="*/ 17 h 23"/>
                  <a:gd name="T36" fmla="*/ 3 w 19"/>
                  <a:gd name="T37" fmla="*/ 19 h 23"/>
                  <a:gd name="T38" fmla="*/ 2 w 19"/>
                  <a:gd name="T39" fmla="*/ 17 h 23"/>
                  <a:gd name="T40" fmla="*/ 2 w 19"/>
                  <a:gd name="T41" fmla="*/ 18 h 23"/>
                  <a:gd name="T42" fmla="*/ 0 w 19"/>
                  <a:gd name="T43" fmla="*/ 18 h 23"/>
                  <a:gd name="T44" fmla="*/ 1 w 19"/>
                  <a:gd name="T45" fmla="*/ 21 h 23"/>
                  <a:gd name="T46" fmla="*/ 0 w 19"/>
                  <a:gd name="T47" fmla="*/ 21 h 23"/>
                  <a:gd name="T48" fmla="*/ 2 w 19"/>
                  <a:gd name="T49" fmla="*/ 23 h 23"/>
                  <a:gd name="T50" fmla="*/ 6 w 19"/>
                  <a:gd name="T51" fmla="*/ 18 h 23"/>
                  <a:gd name="T52" fmla="*/ 6 w 19"/>
                  <a:gd name="T53" fmla="*/ 15 h 23"/>
                  <a:gd name="T54" fmla="*/ 8 w 19"/>
                  <a:gd name="T55" fmla="*/ 16 h 23"/>
                  <a:gd name="T56" fmla="*/ 6 w 19"/>
                  <a:gd name="T57" fmla="*/ 15 h 23"/>
                  <a:gd name="T58" fmla="*/ 8 w 19"/>
                  <a:gd name="T59" fmla="*/ 15 h 23"/>
                  <a:gd name="T60" fmla="*/ 7 w 19"/>
                  <a:gd name="T61" fmla="*/ 14 h 23"/>
                  <a:gd name="T62" fmla="*/ 9 w 19"/>
                  <a:gd name="T63" fmla="*/ 15 h 23"/>
                  <a:gd name="T64" fmla="*/ 15 w 19"/>
                  <a:gd name="T65" fmla="*/ 6 h 23"/>
                  <a:gd name="T66" fmla="*/ 14 w 19"/>
                  <a:gd name="T67" fmla="*/ 6 h 23"/>
                  <a:gd name="T68" fmla="*/ 16 w 19"/>
                  <a:gd name="T69" fmla="*/ 3 h 23"/>
                  <a:gd name="T70" fmla="*/ 16 w 19"/>
                  <a:gd name="T71" fmla="*/ 1 h 23"/>
                  <a:gd name="T72" fmla="*/ 18 w 19"/>
                  <a:gd name="T73" fmla="*/ 4 h 23"/>
                  <a:gd name="T74" fmla="*/ 19 w 19"/>
                  <a:gd name="T75" fmla="*/ 2 h 23"/>
                  <a:gd name="T76" fmla="*/ 18 w 19"/>
                  <a:gd name="T77" fmla="*/ 2 h 23"/>
                  <a:gd name="T78" fmla="*/ 19 w 19"/>
                  <a:gd name="T79" fmla="*/ 2 h 23"/>
                  <a:gd name="T80" fmla="*/ 15 w 19"/>
                  <a:gd name="T81" fmla="*/ 0 h 23"/>
                  <a:gd name="T82" fmla="*/ 12 w 19"/>
                  <a:gd name="T83" fmla="*/ 2 h 23"/>
                  <a:gd name="T84" fmla="*/ 14 w 19"/>
                  <a:gd name="T8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3">
                    <a:moveTo>
                      <a:pt x="14" y="3"/>
                    </a:moveTo>
                    <a:cubicBezTo>
                      <a:pt x="14" y="3"/>
                      <a:pt x="14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2" y="2"/>
                      <a:pt x="13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5"/>
                      <a:pt x="13" y="6"/>
                      <a:pt x="11" y="6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9" y="8"/>
                      <a:pt x="11" y="8"/>
                      <a:pt x="12" y="9"/>
                    </a:cubicBezTo>
                    <a:cubicBezTo>
                      <a:pt x="9" y="9"/>
                      <a:pt x="11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7" y="9"/>
                      <a:pt x="9" y="11"/>
                      <a:pt x="8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2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3" y="14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3" y="15"/>
                      <a:pt x="5" y="17"/>
                    </a:cubicBezTo>
                    <a:cubicBezTo>
                      <a:pt x="2" y="15"/>
                      <a:pt x="5" y="19"/>
                      <a:pt x="3" y="19"/>
                    </a:cubicBezTo>
                    <a:cubicBezTo>
                      <a:pt x="2" y="18"/>
                      <a:pt x="3" y="17"/>
                      <a:pt x="2" y="17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7"/>
                      <a:pt x="1" y="19"/>
                      <a:pt x="0" y="18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0" y="21"/>
                      <a:pt x="1" y="23"/>
                      <a:pt x="2" y="23"/>
                    </a:cubicBezTo>
                    <a:cubicBezTo>
                      <a:pt x="3" y="21"/>
                      <a:pt x="4" y="19"/>
                      <a:pt x="6" y="18"/>
                    </a:cubicBezTo>
                    <a:cubicBezTo>
                      <a:pt x="5" y="16"/>
                      <a:pt x="7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7" y="16"/>
                      <a:pt x="6" y="15"/>
                    </a:cubicBezTo>
                    <a:cubicBezTo>
                      <a:pt x="6" y="14"/>
                      <a:pt x="8" y="15"/>
                      <a:pt x="8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2"/>
                      <a:pt x="12" y="8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5"/>
                      <a:pt x="13" y="2"/>
                      <a:pt x="16" y="3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8" y="3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8" y="1"/>
                      <a:pt x="19" y="2"/>
                    </a:cubicBezTo>
                    <a:cubicBezTo>
                      <a:pt x="19" y="0"/>
                      <a:pt x="17" y="1"/>
                      <a:pt x="15" y="0"/>
                    </a:cubicBezTo>
                    <a:cubicBezTo>
                      <a:pt x="16" y="3"/>
                      <a:pt x="12" y="0"/>
                      <a:pt x="12" y="2"/>
                    </a:cubicBezTo>
                    <a:cubicBezTo>
                      <a:pt x="12" y="3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8" name="Freeform 83"/>
              <p:cNvSpPr>
                <a:spLocks/>
              </p:cNvSpPr>
              <p:nvPr/>
            </p:nvSpPr>
            <p:spPr bwMode="auto">
              <a:xfrm>
                <a:off x="762" y="16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9" name="Freeform 84"/>
              <p:cNvSpPr>
                <a:spLocks/>
              </p:cNvSpPr>
              <p:nvPr/>
            </p:nvSpPr>
            <p:spPr bwMode="auto">
              <a:xfrm>
                <a:off x="710" y="170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0" name="Rectangle 85"/>
              <p:cNvSpPr>
                <a:spLocks noChangeArrowheads="1"/>
              </p:cNvSpPr>
              <p:nvPr/>
            </p:nvSpPr>
            <p:spPr bwMode="auto">
              <a:xfrm>
                <a:off x="765" y="165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1" name="Freeform 86"/>
              <p:cNvSpPr>
                <a:spLocks/>
              </p:cNvSpPr>
              <p:nvPr/>
            </p:nvSpPr>
            <p:spPr bwMode="auto">
              <a:xfrm>
                <a:off x="757" y="1648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2" name="Freeform 87"/>
              <p:cNvSpPr>
                <a:spLocks/>
              </p:cNvSpPr>
              <p:nvPr/>
            </p:nvSpPr>
            <p:spPr bwMode="auto">
              <a:xfrm>
                <a:off x="700" y="171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3" name="Freeform 88"/>
              <p:cNvSpPr>
                <a:spLocks/>
              </p:cNvSpPr>
              <p:nvPr/>
            </p:nvSpPr>
            <p:spPr bwMode="auto">
              <a:xfrm>
                <a:off x="678" y="1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4" name="Freeform 89"/>
              <p:cNvSpPr>
                <a:spLocks/>
              </p:cNvSpPr>
              <p:nvPr/>
            </p:nvSpPr>
            <p:spPr bwMode="auto">
              <a:xfrm>
                <a:off x="661" y="1708"/>
                <a:ext cx="71" cy="84"/>
              </a:xfrm>
              <a:custGeom>
                <a:avLst/>
                <a:gdLst>
                  <a:gd name="T0" fmla="*/ 25 w 26"/>
                  <a:gd name="T1" fmla="*/ 30 h 31"/>
                  <a:gd name="T2" fmla="*/ 26 w 26"/>
                  <a:gd name="T3" fmla="*/ 29 h 31"/>
                  <a:gd name="T4" fmla="*/ 26 w 26"/>
                  <a:gd name="T5" fmla="*/ 27 h 31"/>
                  <a:gd name="T6" fmla="*/ 23 w 26"/>
                  <a:gd name="T7" fmla="*/ 26 h 31"/>
                  <a:gd name="T8" fmla="*/ 18 w 26"/>
                  <a:gd name="T9" fmla="*/ 23 h 31"/>
                  <a:gd name="T10" fmla="*/ 15 w 26"/>
                  <a:gd name="T11" fmla="*/ 21 h 31"/>
                  <a:gd name="T12" fmla="*/ 10 w 26"/>
                  <a:gd name="T13" fmla="*/ 20 h 31"/>
                  <a:gd name="T14" fmla="*/ 9 w 26"/>
                  <a:gd name="T15" fmla="*/ 19 h 31"/>
                  <a:gd name="T16" fmla="*/ 7 w 26"/>
                  <a:gd name="T17" fmla="*/ 18 h 31"/>
                  <a:gd name="T18" fmla="*/ 5 w 26"/>
                  <a:gd name="T19" fmla="*/ 20 h 31"/>
                  <a:gd name="T20" fmla="*/ 3 w 26"/>
                  <a:gd name="T21" fmla="*/ 21 h 31"/>
                  <a:gd name="T22" fmla="*/ 2 w 26"/>
                  <a:gd name="T23" fmla="*/ 21 h 31"/>
                  <a:gd name="T24" fmla="*/ 2 w 26"/>
                  <a:gd name="T25" fmla="*/ 21 h 31"/>
                  <a:gd name="T26" fmla="*/ 1 w 26"/>
                  <a:gd name="T27" fmla="*/ 16 h 31"/>
                  <a:gd name="T28" fmla="*/ 1 w 26"/>
                  <a:gd name="T29" fmla="*/ 16 h 31"/>
                  <a:gd name="T30" fmla="*/ 1 w 26"/>
                  <a:gd name="T31" fmla="*/ 16 h 31"/>
                  <a:gd name="T32" fmla="*/ 3 w 26"/>
                  <a:gd name="T33" fmla="*/ 20 h 31"/>
                  <a:gd name="T34" fmla="*/ 5 w 26"/>
                  <a:gd name="T35" fmla="*/ 18 h 31"/>
                  <a:gd name="T36" fmla="*/ 4 w 26"/>
                  <a:gd name="T37" fmla="*/ 17 h 31"/>
                  <a:gd name="T38" fmla="*/ 7 w 26"/>
                  <a:gd name="T39" fmla="*/ 15 h 31"/>
                  <a:gd name="T40" fmla="*/ 9 w 26"/>
                  <a:gd name="T41" fmla="*/ 13 h 31"/>
                  <a:gd name="T42" fmla="*/ 11 w 26"/>
                  <a:gd name="T43" fmla="*/ 10 h 31"/>
                  <a:gd name="T44" fmla="*/ 11 w 26"/>
                  <a:gd name="T45" fmla="*/ 8 h 31"/>
                  <a:gd name="T46" fmla="*/ 13 w 26"/>
                  <a:gd name="T47" fmla="*/ 8 h 31"/>
                  <a:gd name="T48" fmla="*/ 14 w 26"/>
                  <a:gd name="T49" fmla="*/ 7 h 31"/>
                  <a:gd name="T50" fmla="*/ 19 w 26"/>
                  <a:gd name="T51" fmla="*/ 2 h 31"/>
                  <a:gd name="T52" fmla="*/ 16 w 26"/>
                  <a:gd name="T53" fmla="*/ 4 h 31"/>
                  <a:gd name="T54" fmla="*/ 16 w 26"/>
                  <a:gd name="T55" fmla="*/ 5 h 31"/>
                  <a:gd name="T56" fmla="*/ 13 w 26"/>
                  <a:gd name="T57" fmla="*/ 3 h 31"/>
                  <a:gd name="T58" fmla="*/ 12 w 26"/>
                  <a:gd name="T59" fmla="*/ 4 h 31"/>
                  <a:gd name="T60" fmla="*/ 11 w 26"/>
                  <a:gd name="T61" fmla="*/ 6 h 31"/>
                  <a:gd name="T62" fmla="*/ 9 w 26"/>
                  <a:gd name="T63" fmla="*/ 7 h 31"/>
                  <a:gd name="T64" fmla="*/ 7 w 26"/>
                  <a:gd name="T65" fmla="*/ 9 h 31"/>
                  <a:gd name="T66" fmla="*/ 6 w 26"/>
                  <a:gd name="T67" fmla="*/ 11 h 31"/>
                  <a:gd name="T68" fmla="*/ 5 w 26"/>
                  <a:gd name="T69" fmla="*/ 11 h 31"/>
                  <a:gd name="T70" fmla="*/ 5 w 26"/>
                  <a:gd name="T71" fmla="*/ 12 h 31"/>
                  <a:gd name="T72" fmla="*/ 4 w 26"/>
                  <a:gd name="T73" fmla="*/ 13 h 31"/>
                  <a:gd name="T74" fmla="*/ 3 w 26"/>
                  <a:gd name="T75" fmla="*/ 16 h 31"/>
                  <a:gd name="T76" fmla="*/ 1 w 26"/>
                  <a:gd name="T77" fmla="*/ 15 h 31"/>
                  <a:gd name="T78" fmla="*/ 1 w 26"/>
                  <a:gd name="T79" fmla="*/ 15 h 31"/>
                  <a:gd name="T80" fmla="*/ 1 w 26"/>
                  <a:gd name="T81" fmla="*/ 16 h 31"/>
                  <a:gd name="T82" fmla="*/ 1 w 26"/>
                  <a:gd name="T83" fmla="*/ 16 h 31"/>
                  <a:gd name="T84" fmla="*/ 2 w 26"/>
                  <a:gd name="T85" fmla="*/ 22 h 31"/>
                  <a:gd name="T86" fmla="*/ 2 w 26"/>
                  <a:gd name="T87" fmla="*/ 22 h 31"/>
                  <a:gd name="T88" fmla="*/ 2 w 26"/>
                  <a:gd name="T89" fmla="*/ 21 h 31"/>
                  <a:gd name="T90" fmla="*/ 3 w 26"/>
                  <a:gd name="T91" fmla="*/ 22 h 31"/>
                  <a:gd name="T92" fmla="*/ 5 w 26"/>
                  <a:gd name="T93" fmla="*/ 21 h 31"/>
                  <a:gd name="T94" fmla="*/ 8 w 26"/>
                  <a:gd name="T95" fmla="*/ 22 h 31"/>
                  <a:gd name="T96" fmla="*/ 12 w 26"/>
                  <a:gd name="T97" fmla="*/ 23 h 31"/>
                  <a:gd name="T98" fmla="*/ 13 w 26"/>
                  <a:gd name="T99" fmla="*/ 24 h 31"/>
                  <a:gd name="T100" fmla="*/ 18 w 26"/>
                  <a:gd name="T101" fmla="*/ 27 h 31"/>
                  <a:gd name="T102" fmla="*/ 17 w 26"/>
                  <a:gd name="T103" fmla="*/ 24 h 31"/>
                  <a:gd name="T104" fmla="*/ 18 w 26"/>
                  <a:gd name="T105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" h="31">
                    <a:moveTo>
                      <a:pt x="21" y="30"/>
                    </a:moveTo>
                    <a:cubicBezTo>
                      <a:pt x="22" y="31"/>
                      <a:pt x="23" y="31"/>
                      <a:pt x="25" y="30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1"/>
                      <a:pt x="26" y="30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4" y="30"/>
                      <a:pt x="26" y="28"/>
                      <a:pt x="26" y="27"/>
                    </a:cubicBezTo>
                    <a:cubicBezTo>
                      <a:pt x="25" y="27"/>
                      <a:pt x="23" y="29"/>
                      <a:pt x="22" y="28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2" y="26"/>
                      <a:pt x="21" y="27"/>
                      <a:pt x="20" y="27"/>
                    </a:cubicBezTo>
                    <a:cubicBezTo>
                      <a:pt x="23" y="22"/>
                      <a:pt x="17" y="27"/>
                      <a:pt x="18" y="23"/>
                    </a:cubicBezTo>
                    <a:cubicBezTo>
                      <a:pt x="17" y="23"/>
                      <a:pt x="16" y="22"/>
                      <a:pt x="15" y="23"/>
                    </a:cubicBezTo>
                    <a:cubicBezTo>
                      <a:pt x="16" y="22"/>
                      <a:pt x="14" y="22"/>
                      <a:pt x="15" y="21"/>
                    </a:cubicBezTo>
                    <a:cubicBezTo>
                      <a:pt x="13" y="24"/>
                      <a:pt x="13" y="18"/>
                      <a:pt x="11" y="22"/>
                    </a:cubicBezTo>
                    <a:cubicBezTo>
                      <a:pt x="11" y="20"/>
                      <a:pt x="11" y="22"/>
                      <a:pt x="10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1" y="19"/>
                      <a:pt x="9" y="21"/>
                      <a:pt x="9" y="19"/>
                    </a:cubicBezTo>
                    <a:cubicBezTo>
                      <a:pt x="8" y="18"/>
                      <a:pt x="9" y="20"/>
                      <a:pt x="8" y="21"/>
                    </a:cubicBezTo>
                    <a:cubicBezTo>
                      <a:pt x="7" y="20"/>
                      <a:pt x="7" y="20"/>
                      <a:pt x="7" y="18"/>
                    </a:cubicBezTo>
                    <a:cubicBezTo>
                      <a:pt x="6" y="19"/>
                      <a:pt x="6" y="18"/>
                      <a:pt x="5" y="19"/>
                    </a:cubicBezTo>
                    <a:cubicBezTo>
                      <a:pt x="5" y="19"/>
                      <a:pt x="6" y="20"/>
                      <a:pt x="5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1" y="13"/>
                      <a:pt x="3" y="20"/>
                    </a:cubicBezTo>
                    <a:cubicBezTo>
                      <a:pt x="3" y="20"/>
                      <a:pt x="3" y="21"/>
                      <a:pt x="3" y="19"/>
                    </a:cubicBezTo>
                    <a:cubicBezTo>
                      <a:pt x="4" y="19"/>
                      <a:pt x="4" y="19"/>
                      <a:pt x="5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4" y="17"/>
                      <a:pt x="4" y="17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7" y="17"/>
                      <a:pt x="5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9" y="14"/>
                      <a:pt x="9" y="13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10" y="14"/>
                      <a:pt x="9" y="10"/>
                      <a:pt x="11" y="10"/>
                    </a:cubicBezTo>
                    <a:cubicBezTo>
                      <a:pt x="10" y="9"/>
                      <a:pt x="10" y="7"/>
                      <a:pt x="10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12" y="10"/>
                      <a:pt x="12" y="11"/>
                    </a:cubicBezTo>
                    <a:cubicBezTo>
                      <a:pt x="12" y="10"/>
                      <a:pt x="13" y="10"/>
                      <a:pt x="13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9"/>
                      <a:pt x="12" y="7"/>
                      <a:pt x="14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9" y="5"/>
                      <a:pt x="19" y="2"/>
                    </a:cubicBezTo>
                    <a:cubicBezTo>
                      <a:pt x="18" y="1"/>
                      <a:pt x="16" y="1"/>
                      <a:pt x="15" y="0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5" y="5"/>
                      <a:pt x="16" y="5"/>
                    </a:cubicBezTo>
                    <a:cubicBezTo>
                      <a:pt x="17" y="6"/>
                      <a:pt x="15" y="5"/>
                      <a:pt x="15" y="6"/>
                    </a:cubicBezTo>
                    <a:cubicBezTo>
                      <a:pt x="14" y="5"/>
                      <a:pt x="14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3" y="6"/>
                      <a:pt x="10" y="5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1" y="7"/>
                      <a:pt x="11" y="7"/>
                    </a:cubicBezTo>
                    <a:cubicBezTo>
                      <a:pt x="10" y="6"/>
                      <a:pt x="10" y="7"/>
                      <a:pt x="9" y="7"/>
                    </a:cubicBezTo>
                    <a:cubicBezTo>
                      <a:pt x="9" y="8"/>
                      <a:pt x="10" y="9"/>
                      <a:pt x="10" y="10"/>
                    </a:cubicBezTo>
                    <a:cubicBezTo>
                      <a:pt x="8" y="8"/>
                      <a:pt x="8" y="10"/>
                      <a:pt x="7" y="9"/>
                    </a:cubicBezTo>
                    <a:cubicBezTo>
                      <a:pt x="8" y="10"/>
                      <a:pt x="6" y="10"/>
                      <a:pt x="7" y="11"/>
                    </a:cubicBezTo>
                    <a:cubicBezTo>
                      <a:pt x="7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2"/>
                      <a:pt x="5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4" y="11"/>
                      <a:pt x="5" y="14"/>
                      <a:pt x="4" y="13"/>
                    </a:cubicBezTo>
                    <a:cubicBezTo>
                      <a:pt x="4" y="14"/>
                      <a:pt x="3" y="15"/>
                      <a:pt x="5" y="16"/>
                    </a:cubicBezTo>
                    <a:cubicBezTo>
                      <a:pt x="4" y="16"/>
                      <a:pt x="3" y="15"/>
                      <a:pt x="3" y="16"/>
                    </a:cubicBezTo>
                    <a:cubicBezTo>
                      <a:pt x="4" y="18"/>
                      <a:pt x="1" y="13"/>
                      <a:pt x="3" y="20"/>
                    </a:cubicBezTo>
                    <a:cubicBezTo>
                      <a:pt x="1" y="12"/>
                      <a:pt x="2" y="18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4"/>
                      <a:pt x="3" y="27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6" y="22"/>
                      <a:pt x="6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4"/>
                      <a:pt x="10" y="23"/>
                      <a:pt x="12" y="22"/>
                    </a:cubicBezTo>
                    <a:cubicBezTo>
                      <a:pt x="12" y="22"/>
                      <a:pt x="13" y="23"/>
                      <a:pt x="12" y="23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6"/>
                      <a:pt x="13" y="24"/>
                    </a:cubicBezTo>
                    <a:cubicBezTo>
                      <a:pt x="14" y="24"/>
                      <a:pt x="13" y="26"/>
                      <a:pt x="13" y="26"/>
                    </a:cubicBezTo>
                    <a:cubicBezTo>
                      <a:pt x="16" y="25"/>
                      <a:pt x="15" y="30"/>
                      <a:pt x="18" y="27"/>
                    </a:cubicBezTo>
                    <a:cubicBezTo>
                      <a:pt x="18" y="26"/>
                      <a:pt x="17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6"/>
                      <a:pt x="19" y="26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31"/>
                      <a:pt x="22" y="27"/>
                      <a:pt x="21" y="3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5" name="Freeform 90"/>
              <p:cNvSpPr>
                <a:spLocks/>
              </p:cNvSpPr>
              <p:nvPr/>
            </p:nvSpPr>
            <p:spPr bwMode="auto">
              <a:xfrm>
                <a:off x="691" y="177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6" name="Freeform 91"/>
              <p:cNvSpPr>
                <a:spLocks/>
              </p:cNvSpPr>
              <p:nvPr/>
            </p:nvSpPr>
            <p:spPr bwMode="auto">
              <a:xfrm>
                <a:off x="691" y="177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7" name="Freeform 92"/>
              <p:cNvSpPr>
                <a:spLocks/>
              </p:cNvSpPr>
              <p:nvPr/>
            </p:nvSpPr>
            <p:spPr bwMode="auto">
              <a:xfrm>
                <a:off x="727" y="179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8" name="Rectangle 93"/>
              <p:cNvSpPr>
                <a:spLocks noChangeArrowheads="1"/>
              </p:cNvSpPr>
              <p:nvPr/>
            </p:nvSpPr>
            <p:spPr bwMode="auto">
              <a:xfrm>
                <a:off x="730" y="1792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9" name="Freeform 94"/>
              <p:cNvSpPr>
                <a:spLocks/>
              </p:cNvSpPr>
              <p:nvPr/>
            </p:nvSpPr>
            <p:spPr bwMode="auto">
              <a:xfrm>
                <a:off x="732" y="1784"/>
                <a:ext cx="57" cy="30"/>
              </a:xfrm>
              <a:custGeom>
                <a:avLst/>
                <a:gdLst>
                  <a:gd name="T0" fmla="*/ 18 w 21"/>
                  <a:gd name="T1" fmla="*/ 10 h 11"/>
                  <a:gd name="T2" fmla="*/ 19 w 21"/>
                  <a:gd name="T3" fmla="*/ 9 h 11"/>
                  <a:gd name="T4" fmla="*/ 20 w 21"/>
                  <a:gd name="T5" fmla="*/ 9 h 11"/>
                  <a:gd name="T6" fmla="*/ 20 w 21"/>
                  <a:gd name="T7" fmla="*/ 7 h 11"/>
                  <a:gd name="T8" fmla="*/ 12 w 21"/>
                  <a:gd name="T9" fmla="*/ 8 h 11"/>
                  <a:gd name="T10" fmla="*/ 13 w 21"/>
                  <a:gd name="T11" fmla="*/ 7 h 11"/>
                  <a:gd name="T12" fmla="*/ 8 w 21"/>
                  <a:gd name="T13" fmla="*/ 6 h 11"/>
                  <a:gd name="T14" fmla="*/ 9 w 21"/>
                  <a:gd name="T15" fmla="*/ 5 h 11"/>
                  <a:gd name="T16" fmla="*/ 7 w 21"/>
                  <a:gd name="T17" fmla="*/ 4 h 11"/>
                  <a:gd name="T18" fmla="*/ 6 w 21"/>
                  <a:gd name="T19" fmla="*/ 5 h 11"/>
                  <a:gd name="T20" fmla="*/ 6 w 21"/>
                  <a:gd name="T21" fmla="*/ 4 h 11"/>
                  <a:gd name="T22" fmla="*/ 6 w 21"/>
                  <a:gd name="T23" fmla="*/ 4 h 11"/>
                  <a:gd name="T24" fmla="*/ 4 w 21"/>
                  <a:gd name="T25" fmla="*/ 3 h 11"/>
                  <a:gd name="T26" fmla="*/ 5 w 21"/>
                  <a:gd name="T27" fmla="*/ 3 h 11"/>
                  <a:gd name="T28" fmla="*/ 4 w 21"/>
                  <a:gd name="T29" fmla="*/ 3 h 11"/>
                  <a:gd name="T30" fmla="*/ 4 w 21"/>
                  <a:gd name="T31" fmla="*/ 2 h 11"/>
                  <a:gd name="T32" fmla="*/ 0 w 21"/>
                  <a:gd name="T33" fmla="*/ 2 h 11"/>
                  <a:gd name="T34" fmla="*/ 0 w 21"/>
                  <a:gd name="T35" fmla="*/ 3 h 11"/>
                  <a:gd name="T36" fmla="*/ 3 w 21"/>
                  <a:gd name="T37" fmla="*/ 4 h 11"/>
                  <a:gd name="T38" fmla="*/ 2 w 21"/>
                  <a:gd name="T39" fmla="*/ 3 h 11"/>
                  <a:gd name="T40" fmla="*/ 4 w 21"/>
                  <a:gd name="T41" fmla="*/ 4 h 11"/>
                  <a:gd name="T42" fmla="*/ 2 w 21"/>
                  <a:gd name="T43" fmla="*/ 5 h 11"/>
                  <a:gd name="T44" fmla="*/ 4 w 21"/>
                  <a:gd name="T45" fmla="*/ 8 h 11"/>
                  <a:gd name="T46" fmla="*/ 4 w 21"/>
                  <a:gd name="T47" fmla="*/ 8 h 11"/>
                  <a:gd name="T48" fmla="*/ 5 w 21"/>
                  <a:gd name="T49" fmla="*/ 8 h 11"/>
                  <a:gd name="T50" fmla="*/ 5 w 21"/>
                  <a:gd name="T51" fmla="*/ 7 h 11"/>
                  <a:gd name="T52" fmla="*/ 7 w 21"/>
                  <a:gd name="T53" fmla="*/ 5 h 11"/>
                  <a:gd name="T54" fmla="*/ 7 w 21"/>
                  <a:gd name="T55" fmla="*/ 5 h 11"/>
                  <a:gd name="T56" fmla="*/ 6 w 21"/>
                  <a:gd name="T57" fmla="*/ 7 h 11"/>
                  <a:gd name="T58" fmla="*/ 7 w 21"/>
                  <a:gd name="T59" fmla="*/ 6 h 11"/>
                  <a:gd name="T60" fmla="*/ 7 w 21"/>
                  <a:gd name="T61" fmla="*/ 9 h 11"/>
                  <a:gd name="T62" fmla="*/ 8 w 21"/>
                  <a:gd name="T63" fmla="*/ 7 h 11"/>
                  <a:gd name="T64" fmla="*/ 12 w 21"/>
                  <a:gd name="T65" fmla="*/ 9 h 11"/>
                  <a:gd name="T66" fmla="*/ 11 w 21"/>
                  <a:gd name="T67" fmla="*/ 10 h 11"/>
                  <a:gd name="T68" fmla="*/ 12 w 21"/>
                  <a:gd name="T69" fmla="*/ 9 h 11"/>
                  <a:gd name="T70" fmla="*/ 15 w 21"/>
                  <a:gd name="T71" fmla="*/ 11 h 11"/>
                  <a:gd name="T72" fmla="*/ 15 w 21"/>
                  <a:gd name="T73" fmla="*/ 10 h 11"/>
                  <a:gd name="T74" fmla="*/ 17 w 21"/>
                  <a:gd name="T75" fmla="*/ 10 h 11"/>
                  <a:gd name="T76" fmla="*/ 17 w 21"/>
                  <a:gd name="T77" fmla="*/ 10 h 11"/>
                  <a:gd name="T78" fmla="*/ 18 w 21"/>
                  <a:gd name="T79" fmla="*/ 8 h 11"/>
                  <a:gd name="T80" fmla="*/ 18 w 21"/>
                  <a:gd name="T8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11">
                    <a:moveTo>
                      <a:pt x="18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20" y="8"/>
                      <a:pt x="20" y="9"/>
                    </a:cubicBezTo>
                    <a:cubicBezTo>
                      <a:pt x="20" y="8"/>
                      <a:pt x="21" y="9"/>
                      <a:pt x="20" y="7"/>
                    </a:cubicBezTo>
                    <a:cubicBezTo>
                      <a:pt x="18" y="8"/>
                      <a:pt x="16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2" y="3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6" y="6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2" y="2"/>
                      <a:pt x="3" y="0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2" y="4"/>
                      <a:pt x="4" y="4"/>
                    </a:cubicBezTo>
                    <a:cubicBezTo>
                      <a:pt x="3" y="5"/>
                      <a:pt x="3" y="4"/>
                      <a:pt x="2" y="5"/>
                    </a:cubicBezTo>
                    <a:cubicBezTo>
                      <a:pt x="2" y="8"/>
                      <a:pt x="5" y="4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7" y="5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7"/>
                      <a:pt x="6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8" y="8"/>
                      <a:pt x="7" y="8"/>
                      <a:pt x="8" y="7"/>
                    </a:cubicBezTo>
                    <a:cubicBezTo>
                      <a:pt x="8" y="9"/>
                      <a:pt x="10" y="10"/>
                      <a:pt x="12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4" y="9"/>
                      <a:pt x="14" y="10"/>
                      <a:pt x="15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8"/>
                      <a:pt x="16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0" name="Freeform 95"/>
              <p:cNvSpPr>
                <a:spLocks/>
              </p:cNvSpPr>
              <p:nvPr/>
            </p:nvSpPr>
            <p:spPr bwMode="auto">
              <a:xfrm>
                <a:off x="787" y="1801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0 h 2"/>
                  <a:gd name="T6" fmla="*/ 0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1" name="Freeform 96"/>
              <p:cNvSpPr>
                <a:spLocks/>
              </p:cNvSpPr>
              <p:nvPr/>
            </p:nvSpPr>
            <p:spPr bwMode="auto">
              <a:xfrm>
                <a:off x="787" y="1784"/>
                <a:ext cx="21" cy="22"/>
              </a:xfrm>
              <a:custGeom>
                <a:avLst/>
                <a:gdLst>
                  <a:gd name="T0" fmla="*/ 6 w 8"/>
                  <a:gd name="T1" fmla="*/ 2 h 8"/>
                  <a:gd name="T2" fmla="*/ 5 w 8"/>
                  <a:gd name="T3" fmla="*/ 1 h 8"/>
                  <a:gd name="T4" fmla="*/ 2 w 8"/>
                  <a:gd name="T5" fmla="*/ 4 h 8"/>
                  <a:gd name="T6" fmla="*/ 3 w 8"/>
                  <a:gd name="T7" fmla="*/ 6 h 8"/>
                  <a:gd name="T8" fmla="*/ 2 w 8"/>
                  <a:gd name="T9" fmla="*/ 5 h 8"/>
                  <a:gd name="T10" fmla="*/ 2 w 8"/>
                  <a:gd name="T11" fmla="*/ 7 h 8"/>
                  <a:gd name="T12" fmla="*/ 2 w 8"/>
                  <a:gd name="T13" fmla="*/ 6 h 8"/>
                  <a:gd name="T14" fmla="*/ 2 w 8"/>
                  <a:gd name="T15" fmla="*/ 7 h 8"/>
                  <a:gd name="T16" fmla="*/ 3 w 8"/>
                  <a:gd name="T17" fmla="*/ 6 h 8"/>
                  <a:gd name="T18" fmla="*/ 3 w 8"/>
                  <a:gd name="T19" fmla="*/ 7 h 8"/>
                  <a:gd name="T20" fmla="*/ 3 w 8"/>
                  <a:gd name="T21" fmla="*/ 4 h 8"/>
                  <a:gd name="T22" fmla="*/ 5 w 8"/>
                  <a:gd name="T23" fmla="*/ 6 h 8"/>
                  <a:gd name="T24" fmla="*/ 7 w 8"/>
                  <a:gd name="T25" fmla="*/ 5 h 8"/>
                  <a:gd name="T26" fmla="*/ 6 w 8"/>
                  <a:gd name="T27" fmla="*/ 5 h 8"/>
                  <a:gd name="T28" fmla="*/ 5 w 8"/>
                  <a:gd name="T29" fmla="*/ 4 h 8"/>
                  <a:gd name="T30" fmla="*/ 7 w 8"/>
                  <a:gd name="T31" fmla="*/ 5 h 8"/>
                  <a:gd name="T32" fmla="*/ 8 w 8"/>
                  <a:gd name="T33" fmla="*/ 2 h 8"/>
                  <a:gd name="T34" fmla="*/ 6 w 8"/>
                  <a:gd name="T35" fmla="*/ 1 h 8"/>
                  <a:gd name="T36" fmla="*/ 7 w 8"/>
                  <a:gd name="T37" fmla="*/ 1 h 8"/>
                  <a:gd name="T38" fmla="*/ 8 w 8"/>
                  <a:gd name="T39" fmla="*/ 1 h 8"/>
                  <a:gd name="T40" fmla="*/ 5 w 8"/>
                  <a:gd name="T41" fmla="*/ 1 h 8"/>
                  <a:gd name="T42" fmla="*/ 6 w 8"/>
                  <a:gd name="T4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3" y="4"/>
                      <a:pt x="2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0" y="5"/>
                      <a:pt x="2" y="7"/>
                    </a:cubicBezTo>
                    <a:cubicBezTo>
                      <a:pt x="2" y="7"/>
                      <a:pt x="1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2" y="5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7" y="5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7" y="5"/>
                    </a:cubicBezTo>
                    <a:cubicBezTo>
                      <a:pt x="6" y="3"/>
                      <a:pt x="7" y="1"/>
                      <a:pt x="8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5" y="1"/>
                    </a:cubicBezTo>
                    <a:cubicBezTo>
                      <a:pt x="3" y="0"/>
                      <a:pt x="8" y="1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2" name="Rectangle 97"/>
              <p:cNvSpPr>
                <a:spLocks noChangeArrowheads="1"/>
              </p:cNvSpPr>
              <p:nvPr/>
            </p:nvSpPr>
            <p:spPr bwMode="auto">
              <a:xfrm>
                <a:off x="800" y="178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3" name="Freeform 98"/>
              <p:cNvSpPr>
                <a:spLocks/>
              </p:cNvSpPr>
              <p:nvPr/>
            </p:nvSpPr>
            <p:spPr bwMode="auto">
              <a:xfrm>
                <a:off x="661" y="1746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4" name="Freeform 99"/>
              <p:cNvSpPr>
                <a:spLocks/>
              </p:cNvSpPr>
              <p:nvPr/>
            </p:nvSpPr>
            <p:spPr bwMode="auto">
              <a:xfrm>
                <a:off x="659" y="1746"/>
                <a:ext cx="8" cy="17"/>
              </a:xfrm>
              <a:custGeom>
                <a:avLst/>
                <a:gdLst>
                  <a:gd name="T0" fmla="*/ 1 w 3"/>
                  <a:gd name="T1" fmla="*/ 5 h 6"/>
                  <a:gd name="T2" fmla="*/ 3 w 3"/>
                  <a:gd name="T3" fmla="*/ 4 h 6"/>
                  <a:gd name="T4" fmla="*/ 1 w 3"/>
                  <a:gd name="T5" fmla="*/ 0 h 6"/>
                  <a:gd name="T6" fmla="*/ 0 w 3"/>
                  <a:gd name="T7" fmla="*/ 3 h 6"/>
                  <a:gd name="T8" fmla="*/ 1 w 3"/>
                  <a:gd name="T9" fmla="*/ 2 h 6"/>
                  <a:gd name="T10" fmla="*/ 0 w 3"/>
                  <a:gd name="T11" fmla="*/ 4 h 6"/>
                  <a:gd name="T12" fmla="*/ 1 w 3"/>
                  <a:gd name="T13" fmla="*/ 4 h 6"/>
                  <a:gd name="T14" fmla="*/ 1 w 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5"/>
                    </a:moveTo>
                    <a:cubicBezTo>
                      <a:pt x="1" y="5"/>
                      <a:pt x="1" y="6"/>
                      <a:pt x="3" y="4"/>
                    </a:cubicBezTo>
                    <a:cubicBezTo>
                      <a:pt x="0" y="2"/>
                      <a:pt x="2" y="2"/>
                      <a:pt x="1" y="0"/>
                    </a:cubicBezTo>
                    <a:cubicBezTo>
                      <a:pt x="1" y="0"/>
                      <a:pt x="1" y="1"/>
                      <a:pt x="0" y="3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5" name="Freeform 100"/>
              <p:cNvSpPr>
                <a:spLocks/>
              </p:cNvSpPr>
              <p:nvPr/>
            </p:nvSpPr>
            <p:spPr bwMode="auto">
              <a:xfrm>
                <a:off x="664" y="174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6" name="Freeform 101"/>
              <p:cNvSpPr>
                <a:spLocks/>
              </p:cNvSpPr>
              <p:nvPr/>
            </p:nvSpPr>
            <p:spPr bwMode="auto">
              <a:xfrm>
                <a:off x="659" y="1749"/>
                <a:ext cx="5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7" name="Freeform 102"/>
              <p:cNvSpPr>
                <a:spLocks/>
              </p:cNvSpPr>
              <p:nvPr/>
            </p:nvSpPr>
            <p:spPr bwMode="auto">
              <a:xfrm>
                <a:off x="659" y="1749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8" name="Freeform 103"/>
              <p:cNvSpPr>
                <a:spLocks/>
              </p:cNvSpPr>
              <p:nvPr/>
            </p:nvSpPr>
            <p:spPr bwMode="auto">
              <a:xfrm>
                <a:off x="659" y="1743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1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9" name="Freeform 104"/>
              <p:cNvSpPr>
                <a:spLocks/>
              </p:cNvSpPr>
              <p:nvPr/>
            </p:nvSpPr>
            <p:spPr bwMode="auto">
              <a:xfrm>
                <a:off x="661" y="17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0" name="Freeform 105"/>
              <p:cNvSpPr>
                <a:spLocks/>
              </p:cNvSpPr>
              <p:nvPr/>
            </p:nvSpPr>
            <p:spPr bwMode="auto">
              <a:xfrm>
                <a:off x="661" y="174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1" name="Freeform 106"/>
              <p:cNvSpPr>
                <a:spLocks/>
              </p:cNvSpPr>
              <p:nvPr/>
            </p:nvSpPr>
            <p:spPr bwMode="auto">
              <a:xfrm>
                <a:off x="659" y="1741"/>
                <a:ext cx="8" cy="8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0" y="3"/>
                      <a:pt x="1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2" name="Freeform 107"/>
              <p:cNvSpPr>
                <a:spLocks/>
              </p:cNvSpPr>
              <p:nvPr/>
            </p:nvSpPr>
            <p:spPr bwMode="auto">
              <a:xfrm>
                <a:off x="667" y="1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3" name="Freeform 108"/>
              <p:cNvSpPr>
                <a:spLocks/>
              </p:cNvSpPr>
              <p:nvPr/>
            </p:nvSpPr>
            <p:spPr bwMode="auto">
              <a:xfrm>
                <a:off x="659" y="1733"/>
                <a:ext cx="11" cy="10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2 h 4"/>
                  <a:gd name="T4" fmla="*/ 1 w 4"/>
                  <a:gd name="T5" fmla="*/ 3 h 4"/>
                  <a:gd name="T6" fmla="*/ 2 w 4"/>
                  <a:gd name="T7" fmla="*/ 3 h 4"/>
                  <a:gd name="T8" fmla="*/ 0 w 4"/>
                  <a:gd name="T9" fmla="*/ 4 h 4"/>
                  <a:gd name="T10" fmla="*/ 2 w 4"/>
                  <a:gd name="T11" fmla="*/ 3 h 4"/>
                  <a:gd name="T12" fmla="*/ 1 w 4"/>
                  <a:gd name="T13" fmla="*/ 4 h 4"/>
                  <a:gd name="T14" fmla="*/ 2 w 4"/>
                  <a:gd name="T15" fmla="*/ 2 h 4"/>
                  <a:gd name="T16" fmla="*/ 2 w 4"/>
                  <a:gd name="T17" fmla="*/ 2 h 4"/>
                  <a:gd name="T18" fmla="*/ 3 w 4"/>
                  <a:gd name="T19" fmla="*/ 1 h 4"/>
                  <a:gd name="T20" fmla="*/ 3 w 4"/>
                  <a:gd name="T21" fmla="*/ 0 h 4"/>
                  <a:gd name="T22" fmla="*/ 0 w 4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3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4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4" y="0"/>
                      <a:pt x="3" y="0"/>
                    </a:cubicBezTo>
                    <a:cubicBezTo>
                      <a:pt x="3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4" name="Freeform 109"/>
              <p:cNvSpPr>
                <a:spLocks/>
              </p:cNvSpPr>
              <p:nvPr/>
            </p:nvSpPr>
            <p:spPr bwMode="auto">
              <a:xfrm>
                <a:off x="661" y="173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5" name="Freeform 110"/>
              <p:cNvSpPr>
                <a:spLocks/>
              </p:cNvSpPr>
              <p:nvPr/>
            </p:nvSpPr>
            <p:spPr bwMode="auto">
              <a:xfrm>
                <a:off x="656" y="1730"/>
                <a:ext cx="11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3 h 4"/>
                  <a:gd name="T4" fmla="*/ 1 w 4"/>
                  <a:gd name="T5" fmla="*/ 4 h 4"/>
                  <a:gd name="T6" fmla="*/ 2 w 4"/>
                  <a:gd name="T7" fmla="*/ 3 h 4"/>
                  <a:gd name="T8" fmla="*/ 1 w 4"/>
                  <a:gd name="T9" fmla="*/ 3 h 4"/>
                  <a:gd name="T10" fmla="*/ 3 w 4"/>
                  <a:gd name="T11" fmla="*/ 1 h 4"/>
                  <a:gd name="T12" fmla="*/ 2 w 4"/>
                  <a:gd name="T13" fmla="*/ 1 h 4"/>
                  <a:gd name="T14" fmla="*/ 2 w 4"/>
                  <a:gd name="T15" fmla="*/ 1 h 4"/>
                  <a:gd name="T16" fmla="*/ 1 w 4"/>
                  <a:gd name="T17" fmla="*/ 2 h 4"/>
                  <a:gd name="T18" fmla="*/ 1 w 4"/>
                  <a:gd name="T19" fmla="*/ 2 h 4"/>
                  <a:gd name="T20" fmla="*/ 0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1"/>
                      <a:pt x="1" y="3"/>
                      <a:pt x="1" y="3"/>
                    </a:cubicBezTo>
                    <a:cubicBezTo>
                      <a:pt x="1" y="2"/>
                      <a:pt x="1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6" name="Freeform 111"/>
              <p:cNvSpPr>
                <a:spLocks/>
              </p:cNvSpPr>
              <p:nvPr/>
            </p:nvSpPr>
            <p:spPr bwMode="auto">
              <a:xfrm>
                <a:off x="656" y="174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7" name="Freeform 112"/>
              <p:cNvSpPr>
                <a:spLocks/>
              </p:cNvSpPr>
              <p:nvPr/>
            </p:nvSpPr>
            <p:spPr bwMode="auto">
              <a:xfrm>
                <a:off x="659" y="173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8" name="Freeform 113"/>
              <p:cNvSpPr>
                <a:spLocks/>
              </p:cNvSpPr>
              <p:nvPr/>
            </p:nvSpPr>
            <p:spPr bwMode="auto">
              <a:xfrm>
                <a:off x="656" y="173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9" name="Freeform 114"/>
              <p:cNvSpPr>
                <a:spLocks/>
              </p:cNvSpPr>
              <p:nvPr/>
            </p:nvSpPr>
            <p:spPr bwMode="auto">
              <a:xfrm>
                <a:off x="629" y="1722"/>
                <a:ext cx="32" cy="30"/>
              </a:xfrm>
              <a:custGeom>
                <a:avLst/>
                <a:gdLst>
                  <a:gd name="T0" fmla="*/ 3 w 12"/>
                  <a:gd name="T1" fmla="*/ 11 h 11"/>
                  <a:gd name="T2" fmla="*/ 4 w 12"/>
                  <a:gd name="T3" fmla="*/ 10 h 11"/>
                  <a:gd name="T4" fmla="*/ 5 w 12"/>
                  <a:gd name="T5" fmla="*/ 9 h 11"/>
                  <a:gd name="T6" fmla="*/ 7 w 12"/>
                  <a:gd name="T7" fmla="*/ 8 h 11"/>
                  <a:gd name="T8" fmla="*/ 6 w 12"/>
                  <a:gd name="T9" fmla="*/ 8 h 11"/>
                  <a:gd name="T10" fmla="*/ 7 w 12"/>
                  <a:gd name="T11" fmla="*/ 7 h 11"/>
                  <a:gd name="T12" fmla="*/ 6 w 12"/>
                  <a:gd name="T13" fmla="*/ 7 h 11"/>
                  <a:gd name="T14" fmla="*/ 5 w 12"/>
                  <a:gd name="T15" fmla="*/ 6 h 11"/>
                  <a:gd name="T16" fmla="*/ 8 w 12"/>
                  <a:gd name="T17" fmla="*/ 6 h 11"/>
                  <a:gd name="T18" fmla="*/ 9 w 12"/>
                  <a:gd name="T19" fmla="*/ 4 h 11"/>
                  <a:gd name="T20" fmla="*/ 8 w 12"/>
                  <a:gd name="T21" fmla="*/ 5 h 11"/>
                  <a:gd name="T22" fmla="*/ 8 w 12"/>
                  <a:gd name="T23" fmla="*/ 5 h 11"/>
                  <a:gd name="T24" fmla="*/ 9 w 12"/>
                  <a:gd name="T25" fmla="*/ 6 h 11"/>
                  <a:gd name="T26" fmla="*/ 10 w 12"/>
                  <a:gd name="T27" fmla="*/ 4 h 11"/>
                  <a:gd name="T28" fmla="*/ 9 w 12"/>
                  <a:gd name="T29" fmla="*/ 6 h 11"/>
                  <a:gd name="T30" fmla="*/ 10 w 12"/>
                  <a:gd name="T31" fmla="*/ 5 h 11"/>
                  <a:gd name="T32" fmla="*/ 11 w 12"/>
                  <a:gd name="T33" fmla="*/ 4 h 11"/>
                  <a:gd name="T34" fmla="*/ 12 w 12"/>
                  <a:gd name="T35" fmla="*/ 3 h 11"/>
                  <a:gd name="T36" fmla="*/ 8 w 12"/>
                  <a:gd name="T37" fmla="*/ 4 h 11"/>
                  <a:gd name="T38" fmla="*/ 9 w 12"/>
                  <a:gd name="T39" fmla="*/ 3 h 11"/>
                  <a:gd name="T40" fmla="*/ 9 w 12"/>
                  <a:gd name="T41" fmla="*/ 1 h 11"/>
                  <a:gd name="T42" fmla="*/ 7 w 12"/>
                  <a:gd name="T43" fmla="*/ 3 h 11"/>
                  <a:gd name="T44" fmla="*/ 7 w 12"/>
                  <a:gd name="T45" fmla="*/ 2 h 11"/>
                  <a:gd name="T46" fmla="*/ 6 w 12"/>
                  <a:gd name="T47" fmla="*/ 3 h 11"/>
                  <a:gd name="T48" fmla="*/ 2 w 12"/>
                  <a:gd name="T49" fmla="*/ 6 h 11"/>
                  <a:gd name="T50" fmla="*/ 5 w 12"/>
                  <a:gd name="T51" fmla="*/ 5 h 11"/>
                  <a:gd name="T52" fmla="*/ 1 w 12"/>
                  <a:gd name="T53" fmla="*/ 7 h 11"/>
                  <a:gd name="T54" fmla="*/ 3 w 12"/>
                  <a:gd name="T55" fmla="*/ 7 h 11"/>
                  <a:gd name="T56" fmla="*/ 4 w 12"/>
                  <a:gd name="T57" fmla="*/ 7 h 11"/>
                  <a:gd name="T58" fmla="*/ 2 w 12"/>
                  <a:gd name="T59" fmla="*/ 8 h 11"/>
                  <a:gd name="T60" fmla="*/ 3 w 12"/>
                  <a:gd name="T61" fmla="*/ 8 h 11"/>
                  <a:gd name="T62" fmla="*/ 5 w 12"/>
                  <a:gd name="T63" fmla="*/ 7 h 11"/>
                  <a:gd name="T64" fmla="*/ 4 w 12"/>
                  <a:gd name="T65" fmla="*/ 9 h 11"/>
                  <a:gd name="T66" fmla="*/ 2 w 12"/>
                  <a:gd name="T67" fmla="*/ 9 h 11"/>
                  <a:gd name="T68" fmla="*/ 1 w 12"/>
                  <a:gd name="T69" fmla="*/ 10 h 11"/>
                  <a:gd name="T70" fmla="*/ 4 w 12"/>
                  <a:gd name="T71" fmla="*/ 9 h 11"/>
                  <a:gd name="T72" fmla="*/ 3 w 12"/>
                  <a:gd name="T7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7"/>
                      <a:pt x="6" y="7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4"/>
                      <a:pt x="9" y="4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4"/>
                      <a:pt x="8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7" y="7"/>
                      <a:pt x="9" y="5"/>
                      <a:pt x="9" y="6"/>
                    </a:cubicBezTo>
                    <a:cubicBezTo>
                      <a:pt x="9" y="6"/>
                      <a:pt x="10" y="4"/>
                      <a:pt x="10" y="4"/>
                    </a:cubicBezTo>
                    <a:cubicBezTo>
                      <a:pt x="9" y="6"/>
                      <a:pt x="11" y="4"/>
                      <a:pt x="9" y="6"/>
                    </a:cubicBezTo>
                    <a:cubicBezTo>
                      <a:pt x="9" y="7"/>
                      <a:pt x="10" y="5"/>
                      <a:pt x="10" y="5"/>
                    </a:cubicBezTo>
                    <a:cubicBezTo>
                      <a:pt x="11" y="4"/>
                      <a:pt x="10" y="5"/>
                      <a:pt x="11" y="4"/>
                    </a:cubicBezTo>
                    <a:cubicBezTo>
                      <a:pt x="12" y="3"/>
                      <a:pt x="11" y="4"/>
                      <a:pt x="12" y="3"/>
                    </a:cubicBezTo>
                    <a:cubicBezTo>
                      <a:pt x="12" y="2"/>
                      <a:pt x="9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9" y="1"/>
                    </a:cubicBezTo>
                    <a:cubicBezTo>
                      <a:pt x="8" y="3"/>
                      <a:pt x="8" y="0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0" y="8"/>
                      <a:pt x="3" y="4"/>
                      <a:pt x="2" y="6"/>
                    </a:cubicBezTo>
                    <a:cubicBezTo>
                      <a:pt x="3" y="5"/>
                      <a:pt x="4" y="6"/>
                      <a:pt x="5" y="5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2" y="7"/>
                      <a:pt x="2" y="8"/>
                    </a:cubicBezTo>
                    <a:cubicBezTo>
                      <a:pt x="1" y="8"/>
                      <a:pt x="4" y="7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2" y="10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0" name="Rectangle 115"/>
              <p:cNvSpPr>
                <a:spLocks noChangeArrowheads="1"/>
              </p:cNvSpPr>
              <p:nvPr/>
            </p:nvSpPr>
            <p:spPr bwMode="auto">
              <a:xfrm>
                <a:off x="632" y="1749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1" name="Freeform 116"/>
              <p:cNvSpPr>
                <a:spLocks/>
              </p:cNvSpPr>
              <p:nvPr/>
            </p:nvSpPr>
            <p:spPr bwMode="auto">
              <a:xfrm>
                <a:off x="637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2" name="Rectangle 117"/>
              <p:cNvSpPr>
                <a:spLocks noChangeArrowheads="1"/>
              </p:cNvSpPr>
              <p:nvPr/>
            </p:nvSpPr>
            <p:spPr bwMode="auto">
              <a:xfrm>
                <a:off x="645" y="1741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3" name="Freeform 118"/>
              <p:cNvSpPr>
                <a:spLocks/>
              </p:cNvSpPr>
              <p:nvPr/>
            </p:nvSpPr>
            <p:spPr bwMode="auto">
              <a:xfrm>
                <a:off x="629" y="174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4" name="Freeform 119"/>
              <p:cNvSpPr>
                <a:spLocks/>
              </p:cNvSpPr>
              <p:nvPr/>
            </p:nvSpPr>
            <p:spPr bwMode="auto">
              <a:xfrm>
                <a:off x="651" y="172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5" name="Rectangle 120"/>
              <p:cNvSpPr>
                <a:spLocks noChangeArrowheads="1"/>
              </p:cNvSpPr>
              <p:nvPr/>
            </p:nvSpPr>
            <p:spPr bwMode="auto">
              <a:xfrm>
                <a:off x="634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6" name="Freeform 121"/>
              <p:cNvSpPr>
                <a:spLocks/>
              </p:cNvSpPr>
              <p:nvPr/>
            </p:nvSpPr>
            <p:spPr bwMode="auto">
              <a:xfrm>
                <a:off x="640" y="1743"/>
                <a:ext cx="19" cy="17"/>
              </a:xfrm>
              <a:custGeom>
                <a:avLst/>
                <a:gdLst>
                  <a:gd name="T0" fmla="*/ 6 w 7"/>
                  <a:gd name="T1" fmla="*/ 2 h 6"/>
                  <a:gd name="T2" fmla="*/ 6 w 7"/>
                  <a:gd name="T3" fmla="*/ 1 h 6"/>
                  <a:gd name="T4" fmla="*/ 4 w 7"/>
                  <a:gd name="T5" fmla="*/ 3 h 6"/>
                  <a:gd name="T6" fmla="*/ 5 w 7"/>
                  <a:gd name="T7" fmla="*/ 1 h 6"/>
                  <a:gd name="T8" fmla="*/ 3 w 7"/>
                  <a:gd name="T9" fmla="*/ 2 h 6"/>
                  <a:gd name="T10" fmla="*/ 4 w 7"/>
                  <a:gd name="T11" fmla="*/ 1 h 6"/>
                  <a:gd name="T12" fmla="*/ 1 w 7"/>
                  <a:gd name="T13" fmla="*/ 3 h 6"/>
                  <a:gd name="T14" fmla="*/ 4 w 7"/>
                  <a:gd name="T15" fmla="*/ 0 h 6"/>
                  <a:gd name="T16" fmla="*/ 4 w 7"/>
                  <a:gd name="T17" fmla="*/ 0 h 6"/>
                  <a:gd name="T18" fmla="*/ 3 w 7"/>
                  <a:gd name="T19" fmla="*/ 0 h 6"/>
                  <a:gd name="T20" fmla="*/ 1 w 7"/>
                  <a:gd name="T21" fmla="*/ 2 h 6"/>
                  <a:gd name="T22" fmla="*/ 0 w 7"/>
                  <a:gd name="T23" fmla="*/ 3 h 6"/>
                  <a:gd name="T24" fmla="*/ 1 w 7"/>
                  <a:gd name="T25" fmla="*/ 2 h 6"/>
                  <a:gd name="T26" fmla="*/ 0 w 7"/>
                  <a:gd name="T27" fmla="*/ 3 h 6"/>
                  <a:gd name="T28" fmla="*/ 1 w 7"/>
                  <a:gd name="T29" fmla="*/ 3 h 6"/>
                  <a:gd name="T30" fmla="*/ 0 w 7"/>
                  <a:gd name="T31" fmla="*/ 4 h 6"/>
                  <a:gd name="T32" fmla="*/ 1 w 7"/>
                  <a:gd name="T33" fmla="*/ 3 h 6"/>
                  <a:gd name="T34" fmla="*/ 1 w 7"/>
                  <a:gd name="T35" fmla="*/ 4 h 6"/>
                  <a:gd name="T36" fmla="*/ 2 w 7"/>
                  <a:gd name="T37" fmla="*/ 3 h 6"/>
                  <a:gd name="T38" fmla="*/ 1 w 7"/>
                  <a:gd name="T39" fmla="*/ 4 h 6"/>
                  <a:gd name="T40" fmla="*/ 2 w 7"/>
                  <a:gd name="T41" fmla="*/ 3 h 6"/>
                  <a:gd name="T42" fmla="*/ 2 w 7"/>
                  <a:gd name="T43" fmla="*/ 5 h 6"/>
                  <a:gd name="T44" fmla="*/ 3 w 7"/>
                  <a:gd name="T45" fmla="*/ 4 h 6"/>
                  <a:gd name="T46" fmla="*/ 1 w 7"/>
                  <a:gd name="T47" fmla="*/ 5 h 6"/>
                  <a:gd name="T48" fmla="*/ 4 w 7"/>
                  <a:gd name="T49" fmla="*/ 2 h 6"/>
                  <a:gd name="T50" fmla="*/ 2 w 7"/>
                  <a:gd name="T51" fmla="*/ 5 h 6"/>
                  <a:gd name="T52" fmla="*/ 3 w 7"/>
                  <a:gd name="T53" fmla="*/ 5 h 6"/>
                  <a:gd name="T54" fmla="*/ 3 w 7"/>
                  <a:gd name="T55" fmla="*/ 5 h 6"/>
                  <a:gd name="T56" fmla="*/ 4 w 7"/>
                  <a:gd name="T57" fmla="*/ 5 h 6"/>
                  <a:gd name="T58" fmla="*/ 4 w 7"/>
                  <a:gd name="T59" fmla="*/ 4 h 6"/>
                  <a:gd name="T60" fmla="*/ 5 w 7"/>
                  <a:gd name="T61" fmla="*/ 4 h 6"/>
                  <a:gd name="T62" fmla="*/ 5 w 7"/>
                  <a:gd name="T63" fmla="*/ 4 h 6"/>
                  <a:gd name="T64" fmla="*/ 6 w 7"/>
                  <a:gd name="T65" fmla="*/ 3 h 6"/>
                  <a:gd name="T66" fmla="*/ 5 w 7"/>
                  <a:gd name="T67" fmla="*/ 3 h 6"/>
                  <a:gd name="T68" fmla="*/ 6 w 7"/>
                  <a:gd name="T6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4" y="4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1" y="4"/>
                      <a:pt x="1" y="3"/>
                    </a:cubicBezTo>
                    <a:cubicBezTo>
                      <a:pt x="3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6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3" y="4"/>
                      <a:pt x="4" y="3"/>
                      <a:pt x="2" y="5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7" name="Freeform 122"/>
              <p:cNvSpPr>
                <a:spLocks/>
              </p:cNvSpPr>
              <p:nvPr/>
            </p:nvSpPr>
            <p:spPr bwMode="auto">
              <a:xfrm>
                <a:off x="640" y="175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8" name="Freeform 123"/>
              <p:cNvSpPr>
                <a:spLocks/>
              </p:cNvSpPr>
              <p:nvPr/>
            </p:nvSpPr>
            <p:spPr bwMode="auto">
              <a:xfrm>
                <a:off x="651" y="1741"/>
                <a:ext cx="19" cy="27"/>
              </a:xfrm>
              <a:custGeom>
                <a:avLst/>
                <a:gdLst>
                  <a:gd name="T0" fmla="*/ 2 w 7"/>
                  <a:gd name="T1" fmla="*/ 6 h 10"/>
                  <a:gd name="T2" fmla="*/ 2 w 7"/>
                  <a:gd name="T3" fmla="*/ 7 h 10"/>
                  <a:gd name="T4" fmla="*/ 3 w 7"/>
                  <a:gd name="T5" fmla="*/ 4 h 10"/>
                  <a:gd name="T6" fmla="*/ 3 w 7"/>
                  <a:gd name="T7" fmla="*/ 4 h 10"/>
                  <a:gd name="T8" fmla="*/ 2 w 7"/>
                  <a:gd name="T9" fmla="*/ 7 h 10"/>
                  <a:gd name="T10" fmla="*/ 3 w 7"/>
                  <a:gd name="T11" fmla="*/ 7 h 10"/>
                  <a:gd name="T12" fmla="*/ 3 w 7"/>
                  <a:gd name="T13" fmla="*/ 5 h 10"/>
                  <a:gd name="T14" fmla="*/ 4 w 7"/>
                  <a:gd name="T15" fmla="*/ 5 h 10"/>
                  <a:gd name="T16" fmla="*/ 3 w 7"/>
                  <a:gd name="T17" fmla="*/ 5 h 10"/>
                  <a:gd name="T18" fmla="*/ 3 w 7"/>
                  <a:gd name="T19" fmla="*/ 7 h 10"/>
                  <a:gd name="T20" fmla="*/ 4 w 7"/>
                  <a:gd name="T21" fmla="*/ 6 h 10"/>
                  <a:gd name="T22" fmla="*/ 5 w 7"/>
                  <a:gd name="T23" fmla="*/ 4 h 10"/>
                  <a:gd name="T24" fmla="*/ 2 w 7"/>
                  <a:gd name="T25" fmla="*/ 5 h 10"/>
                  <a:gd name="T26" fmla="*/ 2 w 7"/>
                  <a:gd name="T27" fmla="*/ 5 h 10"/>
                  <a:gd name="T28" fmla="*/ 4 w 7"/>
                  <a:gd name="T29" fmla="*/ 4 h 10"/>
                  <a:gd name="T30" fmla="*/ 4 w 7"/>
                  <a:gd name="T31" fmla="*/ 4 h 10"/>
                  <a:gd name="T32" fmla="*/ 3 w 7"/>
                  <a:gd name="T33" fmla="*/ 5 h 10"/>
                  <a:gd name="T34" fmla="*/ 3 w 7"/>
                  <a:gd name="T35" fmla="*/ 3 h 10"/>
                  <a:gd name="T36" fmla="*/ 3 w 7"/>
                  <a:gd name="T37" fmla="*/ 3 h 10"/>
                  <a:gd name="T38" fmla="*/ 2 w 7"/>
                  <a:gd name="T39" fmla="*/ 4 h 10"/>
                  <a:gd name="T40" fmla="*/ 2 w 7"/>
                  <a:gd name="T41" fmla="*/ 6 h 10"/>
                  <a:gd name="T42" fmla="*/ 2 w 7"/>
                  <a:gd name="T43" fmla="*/ 5 h 10"/>
                  <a:gd name="T44" fmla="*/ 1 w 7"/>
                  <a:gd name="T45" fmla="*/ 7 h 10"/>
                  <a:gd name="T46" fmla="*/ 0 w 7"/>
                  <a:gd name="T47" fmla="*/ 8 h 10"/>
                  <a:gd name="T48" fmla="*/ 1 w 7"/>
                  <a:gd name="T49" fmla="*/ 8 h 10"/>
                  <a:gd name="T50" fmla="*/ 2 w 7"/>
                  <a:gd name="T5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10">
                    <a:moveTo>
                      <a:pt x="2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3" y="6"/>
                      <a:pt x="2" y="7"/>
                      <a:pt x="3" y="7"/>
                    </a:cubicBezTo>
                    <a:cubicBezTo>
                      <a:pt x="3" y="6"/>
                      <a:pt x="3" y="7"/>
                      <a:pt x="3" y="5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2"/>
                      <a:pt x="4" y="5"/>
                      <a:pt x="5" y="4"/>
                    </a:cubicBezTo>
                    <a:cubicBezTo>
                      <a:pt x="4" y="4"/>
                      <a:pt x="3" y="4"/>
                      <a:pt x="2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8"/>
                    </a:cubicBezTo>
                    <a:cubicBezTo>
                      <a:pt x="0" y="10"/>
                      <a:pt x="1" y="7"/>
                      <a:pt x="1" y="8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9" name="Rectangle 124"/>
              <p:cNvSpPr>
                <a:spLocks noChangeArrowheads="1"/>
              </p:cNvSpPr>
              <p:nvPr/>
            </p:nvSpPr>
            <p:spPr bwMode="auto">
              <a:xfrm>
                <a:off x="653" y="175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0" name="Freeform 125"/>
              <p:cNvSpPr>
                <a:spLocks/>
              </p:cNvSpPr>
              <p:nvPr/>
            </p:nvSpPr>
            <p:spPr bwMode="auto">
              <a:xfrm>
                <a:off x="656" y="1746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1" name="Freeform 126"/>
              <p:cNvSpPr>
                <a:spLocks/>
              </p:cNvSpPr>
              <p:nvPr/>
            </p:nvSpPr>
            <p:spPr bwMode="auto">
              <a:xfrm>
                <a:off x="659" y="1741"/>
                <a:ext cx="19" cy="19"/>
              </a:xfrm>
              <a:custGeom>
                <a:avLst/>
                <a:gdLst>
                  <a:gd name="T0" fmla="*/ 0 w 7"/>
                  <a:gd name="T1" fmla="*/ 7 h 7"/>
                  <a:gd name="T2" fmla="*/ 1 w 7"/>
                  <a:gd name="T3" fmla="*/ 7 h 7"/>
                  <a:gd name="T4" fmla="*/ 1 w 7"/>
                  <a:gd name="T5" fmla="*/ 7 h 7"/>
                  <a:gd name="T6" fmla="*/ 1 w 7"/>
                  <a:gd name="T7" fmla="*/ 7 h 7"/>
                  <a:gd name="T8" fmla="*/ 1 w 7"/>
                  <a:gd name="T9" fmla="*/ 7 h 7"/>
                  <a:gd name="T10" fmla="*/ 1 w 7"/>
                  <a:gd name="T11" fmla="*/ 7 h 7"/>
                  <a:gd name="T12" fmla="*/ 1 w 7"/>
                  <a:gd name="T13" fmla="*/ 7 h 7"/>
                  <a:gd name="T14" fmla="*/ 4 w 7"/>
                  <a:gd name="T15" fmla="*/ 4 h 7"/>
                  <a:gd name="T16" fmla="*/ 4 w 7"/>
                  <a:gd name="T17" fmla="*/ 4 h 7"/>
                  <a:gd name="T18" fmla="*/ 4 w 7"/>
                  <a:gd name="T19" fmla="*/ 4 h 7"/>
                  <a:gd name="T20" fmla="*/ 4 w 7"/>
                  <a:gd name="T21" fmla="*/ 4 h 7"/>
                  <a:gd name="T22" fmla="*/ 4 w 7"/>
                  <a:gd name="T23" fmla="*/ 4 h 7"/>
                  <a:gd name="T24" fmla="*/ 4 w 7"/>
                  <a:gd name="T25" fmla="*/ 4 h 7"/>
                  <a:gd name="T26" fmla="*/ 4 w 7"/>
                  <a:gd name="T27" fmla="*/ 4 h 7"/>
                  <a:gd name="T28" fmla="*/ 1 w 7"/>
                  <a:gd name="T29" fmla="*/ 7 h 7"/>
                  <a:gd name="T30" fmla="*/ 0 w 7"/>
                  <a:gd name="T3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7" y="0"/>
                      <a:pt x="2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5"/>
                      <a:pt x="6" y="1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2" name="Freeform 127"/>
              <p:cNvSpPr>
                <a:spLocks/>
              </p:cNvSpPr>
              <p:nvPr/>
            </p:nvSpPr>
            <p:spPr bwMode="auto">
              <a:xfrm>
                <a:off x="653" y="1749"/>
                <a:ext cx="11" cy="5"/>
              </a:xfrm>
              <a:custGeom>
                <a:avLst/>
                <a:gdLst>
                  <a:gd name="T0" fmla="*/ 0 w 4"/>
                  <a:gd name="T1" fmla="*/ 2 h 2"/>
                  <a:gd name="T2" fmla="*/ 1 w 4"/>
                  <a:gd name="T3" fmla="*/ 2 h 2"/>
                  <a:gd name="T4" fmla="*/ 4 w 4"/>
                  <a:gd name="T5" fmla="*/ 0 h 2"/>
                  <a:gd name="T6" fmla="*/ 2 w 4"/>
                  <a:gd name="T7" fmla="*/ 1 h 2"/>
                  <a:gd name="T8" fmla="*/ 2 w 4"/>
                  <a:gd name="T9" fmla="*/ 1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3" name="Freeform 128"/>
              <p:cNvSpPr>
                <a:spLocks/>
              </p:cNvSpPr>
              <p:nvPr/>
            </p:nvSpPr>
            <p:spPr bwMode="auto">
              <a:xfrm>
                <a:off x="642" y="1730"/>
                <a:ext cx="28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5 h 8"/>
                  <a:gd name="T4" fmla="*/ 8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7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6 h 8"/>
                  <a:gd name="T18" fmla="*/ 5 w 10"/>
                  <a:gd name="T19" fmla="*/ 4 h 8"/>
                  <a:gd name="T20" fmla="*/ 5 w 10"/>
                  <a:gd name="T21" fmla="*/ 4 h 8"/>
                  <a:gd name="T22" fmla="*/ 5 w 10"/>
                  <a:gd name="T23" fmla="*/ 4 h 8"/>
                  <a:gd name="T24" fmla="*/ 6 w 10"/>
                  <a:gd name="T25" fmla="*/ 3 h 8"/>
                  <a:gd name="T26" fmla="*/ 6 w 10"/>
                  <a:gd name="T27" fmla="*/ 2 h 8"/>
                  <a:gd name="T28" fmla="*/ 6 w 10"/>
                  <a:gd name="T29" fmla="*/ 2 h 8"/>
                  <a:gd name="T30" fmla="*/ 4 w 10"/>
                  <a:gd name="T31" fmla="*/ 2 h 8"/>
                  <a:gd name="T32" fmla="*/ 5 w 10"/>
                  <a:gd name="T33" fmla="*/ 1 h 8"/>
                  <a:gd name="T34" fmla="*/ 3 w 10"/>
                  <a:gd name="T35" fmla="*/ 3 h 8"/>
                  <a:gd name="T36" fmla="*/ 3 w 10"/>
                  <a:gd name="T37" fmla="*/ 3 h 8"/>
                  <a:gd name="T38" fmla="*/ 4 w 10"/>
                  <a:gd name="T39" fmla="*/ 1 h 8"/>
                  <a:gd name="T40" fmla="*/ 3 w 10"/>
                  <a:gd name="T41" fmla="*/ 2 h 8"/>
                  <a:gd name="T42" fmla="*/ 4 w 10"/>
                  <a:gd name="T43" fmla="*/ 0 h 8"/>
                  <a:gd name="T44" fmla="*/ 2 w 10"/>
                  <a:gd name="T45" fmla="*/ 2 h 8"/>
                  <a:gd name="T46" fmla="*/ 2 w 10"/>
                  <a:gd name="T47" fmla="*/ 1 h 8"/>
                  <a:gd name="T48" fmla="*/ 0 w 10"/>
                  <a:gd name="T49" fmla="*/ 4 h 8"/>
                  <a:gd name="T50" fmla="*/ 2 w 10"/>
                  <a:gd name="T51" fmla="*/ 4 h 8"/>
                  <a:gd name="T52" fmla="*/ 3 w 10"/>
                  <a:gd name="T53" fmla="*/ 3 h 8"/>
                  <a:gd name="T54" fmla="*/ 2 w 10"/>
                  <a:gd name="T55" fmla="*/ 5 h 8"/>
                  <a:gd name="T56" fmla="*/ 3 w 10"/>
                  <a:gd name="T57" fmla="*/ 4 h 8"/>
                  <a:gd name="T58" fmla="*/ 2 w 10"/>
                  <a:gd name="T59" fmla="*/ 5 h 8"/>
                  <a:gd name="T60" fmla="*/ 4 w 10"/>
                  <a:gd name="T61" fmla="*/ 4 h 8"/>
                  <a:gd name="T62" fmla="*/ 2 w 10"/>
                  <a:gd name="T63" fmla="*/ 6 h 8"/>
                  <a:gd name="T64" fmla="*/ 5 w 10"/>
                  <a:gd name="T65" fmla="*/ 7 h 8"/>
                  <a:gd name="T66" fmla="*/ 6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7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6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5" y="5"/>
                      <a:pt x="4" y="6"/>
                    </a:cubicBezTo>
                    <a:cubicBezTo>
                      <a:pt x="6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3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0" y="4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3"/>
                      <a:pt x="2" y="5"/>
                      <a:pt x="3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5" y="5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9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6" y="7"/>
                      <a:pt x="6" y="8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4" name="Freeform 129"/>
              <p:cNvSpPr>
                <a:spLocks/>
              </p:cNvSpPr>
              <p:nvPr/>
            </p:nvSpPr>
            <p:spPr bwMode="auto">
              <a:xfrm>
                <a:off x="656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5" name="Freeform 130"/>
              <p:cNvSpPr>
                <a:spLocks/>
              </p:cNvSpPr>
              <p:nvPr/>
            </p:nvSpPr>
            <p:spPr bwMode="auto">
              <a:xfrm>
                <a:off x="648" y="1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6" name="Rectangle 131"/>
              <p:cNvSpPr>
                <a:spLocks noChangeArrowheads="1"/>
              </p:cNvSpPr>
              <p:nvPr/>
            </p:nvSpPr>
            <p:spPr bwMode="auto">
              <a:xfrm>
                <a:off x="659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7" name="Freeform 132"/>
              <p:cNvSpPr>
                <a:spLocks/>
              </p:cNvSpPr>
              <p:nvPr/>
            </p:nvSpPr>
            <p:spPr bwMode="auto">
              <a:xfrm>
                <a:off x="664" y="17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8" name="Freeform 133"/>
              <p:cNvSpPr>
                <a:spLocks/>
              </p:cNvSpPr>
              <p:nvPr/>
            </p:nvSpPr>
            <p:spPr bwMode="auto">
              <a:xfrm>
                <a:off x="648" y="17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9" name="Freeform 134"/>
              <p:cNvSpPr>
                <a:spLocks/>
              </p:cNvSpPr>
              <p:nvPr/>
            </p:nvSpPr>
            <p:spPr bwMode="auto">
              <a:xfrm>
                <a:off x="640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0" name="Freeform 135"/>
              <p:cNvSpPr>
                <a:spLocks/>
              </p:cNvSpPr>
              <p:nvPr/>
            </p:nvSpPr>
            <p:spPr bwMode="auto">
              <a:xfrm>
                <a:off x="618" y="1716"/>
                <a:ext cx="33" cy="33"/>
              </a:xfrm>
              <a:custGeom>
                <a:avLst/>
                <a:gdLst>
                  <a:gd name="T0" fmla="*/ 6 w 12"/>
                  <a:gd name="T1" fmla="*/ 10 h 12"/>
                  <a:gd name="T2" fmla="*/ 8 w 12"/>
                  <a:gd name="T3" fmla="*/ 8 h 12"/>
                  <a:gd name="T4" fmla="*/ 8 w 12"/>
                  <a:gd name="T5" fmla="*/ 7 h 12"/>
                  <a:gd name="T6" fmla="*/ 7 w 12"/>
                  <a:gd name="T7" fmla="*/ 8 h 12"/>
                  <a:gd name="T8" fmla="*/ 6 w 12"/>
                  <a:gd name="T9" fmla="*/ 7 h 12"/>
                  <a:gd name="T10" fmla="*/ 7 w 12"/>
                  <a:gd name="T11" fmla="*/ 7 h 12"/>
                  <a:gd name="T12" fmla="*/ 5 w 12"/>
                  <a:gd name="T13" fmla="*/ 7 h 12"/>
                  <a:gd name="T14" fmla="*/ 5 w 12"/>
                  <a:gd name="T15" fmla="*/ 7 h 12"/>
                  <a:gd name="T16" fmla="*/ 6 w 12"/>
                  <a:gd name="T17" fmla="*/ 7 h 12"/>
                  <a:gd name="T18" fmla="*/ 4 w 12"/>
                  <a:gd name="T19" fmla="*/ 4 h 12"/>
                  <a:gd name="T20" fmla="*/ 4 w 12"/>
                  <a:gd name="T21" fmla="*/ 4 h 12"/>
                  <a:gd name="T22" fmla="*/ 5 w 12"/>
                  <a:gd name="T23" fmla="*/ 5 h 12"/>
                  <a:gd name="T24" fmla="*/ 6 w 12"/>
                  <a:gd name="T25" fmla="*/ 5 h 12"/>
                  <a:gd name="T26" fmla="*/ 7 w 12"/>
                  <a:gd name="T27" fmla="*/ 6 h 12"/>
                  <a:gd name="T28" fmla="*/ 8 w 12"/>
                  <a:gd name="T29" fmla="*/ 5 h 12"/>
                  <a:gd name="T30" fmla="*/ 9 w 12"/>
                  <a:gd name="T31" fmla="*/ 4 h 12"/>
                  <a:gd name="T32" fmla="*/ 8 w 12"/>
                  <a:gd name="T33" fmla="*/ 6 h 12"/>
                  <a:gd name="T34" fmla="*/ 9 w 12"/>
                  <a:gd name="T35" fmla="*/ 6 h 12"/>
                  <a:gd name="T36" fmla="*/ 10 w 12"/>
                  <a:gd name="T37" fmla="*/ 7 h 12"/>
                  <a:gd name="T38" fmla="*/ 10 w 12"/>
                  <a:gd name="T39" fmla="*/ 6 h 12"/>
                  <a:gd name="T40" fmla="*/ 9 w 12"/>
                  <a:gd name="T41" fmla="*/ 7 h 12"/>
                  <a:gd name="T42" fmla="*/ 11 w 12"/>
                  <a:gd name="T43" fmla="*/ 3 h 12"/>
                  <a:gd name="T44" fmla="*/ 11 w 12"/>
                  <a:gd name="T45" fmla="*/ 3 h 12"/>
                  <a:gd name="T46" fmla="*/ 10 w 12"/>
                  <a:gd name="T47" fmla="*/ 3 h 12"/>
                  <a:gd name="T48" fmla="*/ 10 w 12"/>
                  <a:gd name="T49" fmla="*/ 2 h 12"/>
                  <a:gd name="T50" fmla="*/ 9 w 12"/>
                  <a:gd name="T51" fmla="*/ 1 h 12"/>
                  <a:gd name="T52" fmla="*/ 7 w 12"/>
                  <a:gd name="T53" fmla="*/ 2 h 12"/>
                  <a:gd name="T54" fmla="*/ 7 w 12"/>
                  <a:gd name="T55" fmla="*/ 1 h 12"/>
                  <a:gd name="T56" fmla="*/ 7 w 12"/>
                  <a:gd name="T57" fmla="*/ 1 h 12"/>
                  <a:gd name="T58" fmla="*/ 6 w 12"/>
                  <a:gd name="T59" fmla="*/ 2 h 12"/>
                  <a:gd name="T60" fmla="*/ 5 w 12"/>
                  <a:gd name="T61" fmla="*/ 3 h 12"/>
                  <a:gd name="T62" fmla="*/ 4 w 12"/>
                  <a:gd name="T63" fmla="*/ 1 h 12"/>
                  <a:gd name="T64" fmla="*/ 2 w 12"/>
                  <a:gd name="T65" fmla="*/ 2 h 12"/>
                  <a:gd name="T66" fmla="*/ 3 w 12"/>
                  <a:gd name="T67" fmla="*/ 4 h 12"/>
                  <a:gd name="T68" fmla="*/ 3 w 12"/>
                  <a:gd name="T69" fmla="*/ 6 h 12"/>
                  <a:gd name="T70" fmla="*/ 3 w 12"/>
                  <a:gd name="T71" fmla="*/ 7 h 12"/>
                  <a:gd name="T72" fmla="*/ 3 w 12"/>
                  <a:gd name="T73" fmla="*/ 8 h 12"/>
                  <a:gd name="T74" fmla="*/ 4 w 12"/>
                  <a:gd name="T75" fmla="*/ 9 h 12"/>
                  <a:gd name="T76" fmla="*/ 6 w 12"/>
                  <a:gd name="T77" fmla="*/ 8 h 12"/>
                  <a:gd name="T78" fmla="*/ 3 w 12"/>
                  <a:gd name="T7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2">
                    <a:moveTo>
                      <a:pt x="4" y="11"/>
                    </a:moveTo>
                    <a:cubicBezTo>
                      <a:pt x="5" y="11"/>
                      <a:pt x="5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7"/>
                      <a:pt x="8" y="7"/>
                    </a:cubicBezTo>
                    <a:cubicBezTo>
                      <a:pt x="8" y="7"/>
                      <a:pt x="6" y="9"/>
                      <a:pt x="6" y="9"/>
                    </a:cubicBezTo>
                    <a:cubicBezTo>
                      <a:pt x="6" y="9"/>
                      <a:pt x="7" y="8"/>
                      <a:pt x="7" y="8"/>
                    </a:cubicBezTo>
                    <a:cubicBezTo>
                      <a:pt x="7" y="7"/>
                      <a:pt x="5" y="9"/>
                      <a:pt x="5" y="9"/>
                    </a:cubicBezTo>
                    <a:cubicBezTo>
                      <a:pt x="9" y="5"/>
                      <a:pt x="4" y="10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6" y="7"/>
                      <a:pt x="5" y="7"/>
                      <a:pt x="7" y="7"/>
                    </a:cubicBezTo>
                    <a:cubicBezTo>
                      <a:pt x="3" y="7"/>
                      <a:pt x="8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4" y="6"/>
                      <a:pt x="5" y="7"/>
                    </a:cubicBezTo>
                    <a:cubicBezTo>
                      <a:pt x="6" y="7"/>
                      <a:pt x="4" y="6"/>
                      <a:pt x="3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4"/>
                      <a:pt x="3" y="3"/>
                      <a:pt x="4" y="2"/>
                    </a:cubicBezTo>
                    <a:cubicBezTo>
                      <a:pt x="5" y="4"/>
                      <a:pt x="3" y="2"/>
                      <a:pt x="4" y="4"/>
                    </a:cubicBezTo>
                    <a:cubicBezTo>
                      <a:pt x="5" y="5"/>
                      <a:pt x="4" y="5"/>
                      <a:pt x="5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7"/>
                      <a:pt x="6" y="4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6"/>
                      <a:pt x="7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6" y="7"/>
                      <a:pt x="8" y="3"/>
                      <a:pt x="8" y="5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8" y="6"/>
                      <a:pt x="7" y="6"/>
                    </a:cubicBezTo>
                    <a:cubicBezTo>
                      <a:pt x="8" y="6"/>
                      <a:pt x="8" y="7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4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7"/>
                      <a:pt x="8" y="8"/>
                      <a:pt x="10" y="7"/>
                    </a:cubicBezTo>
                    <a:cubicBezTo>
                      <a:pt x="11" y="6"/>
                      <a:pt x="12" y="5"/>
                      <a:pt x="12" y="4"/>
                    </a:cubicBezTo>
                    <a:cubicBezTo>
                      <a:pt x="12" y="4"/>
                      <a:pt x="10" y="5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6"/>
                      <a:pt x="9" y="7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1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9" y="2"/>
                      <a:pt x="8" y="4"/>
                      <a:pt x="8" y="4"/>
                    </a:cubicBezTo>
                    <a:cubicBezTo>
                      <a:pt x="9" y="2"/>
                      <a:pt x="8" y="3"/>
                      <a:pt x="9" y="1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3"/>
                      <a:pt x="6" y="2"/>
                    </a:cubicBezTo>
                    <a:cubicBezTo>
                      <a:pt x="6" y="3"/>
                      <a:pt x="5" y="3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4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1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8"/>
                      <a:pt x="3" y="8"/>
                    </a:cubicBezTo>
                    <a:cubicBezTo>
                      <a:pt x="4" y="8"/>
                      <a:pt x="2" y="8"/>
                      <a:pt x="2" y="9"/>
                    </a:cubicBezTo>
                    <a:cubicBezTo>
                      <a:pt x="4" y="8"/>
                      <a:pt x="1" y="11"/>
                      <a:pt x="4" y="9"/>
                    </a:cubicBezTo>
                    <a:cubicBezTo>
                      <a:pt x="4" y="9"/>
                      <a:pt x="5" y="8"/>
                      <a:pt x="4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7" y="8"/>
                      <a:pt x="4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1" name="Freeform 136"/>
              <p:cNvSpPr>
                <a:spLocks/>
              </p:cNvSpPr>
              <p:nvPr/>
            </p:nvSpPr>
            <p:spPr bwMode="auto">
              <a:xfrm>
                <a:off x="621" y="17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2" name="Freeform 137"/>
              <p:cNvSpPr>
                <a:spLocks/>
              </p:cNvSpPr>
              <p:nvPr/>
            </p:nvSpPr>
            <p:spPr bwMode="auto">
              <a:xfrm>
                <a:off x="623" y="17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3" name="Freeform 138"/>
              <p:cNvSpPr>
                <a:spLocks/>
              </p:cNvSpPr>
              <p:nvPr/>
            </p:nvSpPr>
            <p:spPr bwMode="auto">
              <a:xfrm>
                <a:off x="632" y="174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4" name="Freeform 139"/>
              <p:cNvSpPr>
                <a:spLocks/>
              </p:cNvSpPr>
              <p:nvPr/>
            </p:nvSpPr>
            <p:spPr bwMode="auto">
              <a:xfrm>
                <a:off x="634" y="174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5" name="Freeform 140"/>
              <p:cNvSpPr>
                <a:spLocks/>
              </p:cNvSpPr>
              <p:nvPr/>
            </p:nvSpPr>
            <p:spPr bwMode="auto">
              <a:xfrm>
                <a:off x="634" y="1733"/>
                <a:ext cx="22" cy="19"/>
              </a:xfrm>
              <a:custGeom>
                <a:avLst/>
                <a:gdLst>
                  <a:gd name="T0" fmla="*/ 6 w 8"/>
                  <a:gd name="T1" fmla="*/ 5 h 7"/>
                  <a:gd name="T2" fmla="*/ 7 w 8"/>
                  <a:gd name="T3" fmla="*/ 4 h 7"/>
                  <a:gd name="T4" fmla="*/ 7 w 8"/>
                  <a:gd name="T5" fmla="*/ 5 h 7"/>
                  <a:gd name="T6" fmla="*/ 8 w 8"/>
                  <a:gd name="T7" fmla="*/ 2 h 7"/>
                  <a:gd name="T8" fmla="*/ 5 w 8"/>
                  <a:gd name="T9" fmla="*/ 3 h 7"/>
                  <a:gd name="T10" fmla="*/ 5 w 8"/>
                  <a:gd name="T11" fmla="*/ 2 h 7"/>
                  <a:gd name="T12" fmla="*/ 3 w 8"/>
                  <a:gd name="T13" fmla="*/ 3 h 7"/>
                  <a:gd name="T14" fmla="*/ 4 w 8"/>
                  <a:gd name="T15" fmla="*/ 2 h 7"/>
                  <a:gd name="T16" fmla="*/ 3 w 8"/>
                  <a:gd name="T17" fmla="*/ 2 h 7"/>
                  <a:gd name="T18" fmla="*/ 3 w 8"/>
                  <a:gd name="T19" fmla="*/ 3 h 7"/>
                  <a:gd name="T20" fmla="*/ 3 w 8"/>
                  <a:gd name="T21" fmla="*/ 2 h 7"/>
                  <a:gd name="T22" fmla="*/ 3 w 8"/>
                  <a:gd name="T23" fmla="*/ 3 h 7"/>
                  <a:gd name="T24" fmla="*/ 3 w 8"/>
                  <a:gd name="T25" fmla="*/ 3 h 7"/>
                  <a:gd name="T26" fmla="*/ 3 w 8"/>
                  <a:gd name="T27" fmla="*/ 2 h 7"/>
                  <a:gd name="T28" fmla="*/ 2 w 8"/>
                  <a:gd name="T29" fmla="*/ 3 h 7"/>
                  <a:gd name="T30" fmla="*/ 3 w 8"/>
                  <a:gd name="T31" fmla="*/ 2 h 7"/>
                  <a:gd name="T32" fmla="*/ 1 w 8"/>
                  <a:gd name="T33" fmla="*/ 3 h 7"/>
                  <a:gd name="T34" fmla="*/ 0 w 8"/>
                  <a:gd name="T35" fmla="*/ 4 h 7"/>
                  <a:gd name="T36" fmla="*/ 2 w 8"/>
                  <a:gd name="T37" fmla="*/ 4 h 7"/>
                  <a:gd name="T38" fmla="*/ 2 w 8"/>
                  <a:gd name="T39" fmla="*/ 4 h 7"/>
                  <a:gd name="T40" fmla="*/ 2 w 8"/>
                  <a:gd name="T41" fmla="*/ 3 h 7"/>
                  <a:gd name="T42" fmla="*/ 1 w 8"/>
                  <a:gd name="T43" fmla="*/ 5 h 7"/>
                  <a:gd name="T44" fmla="*/ 1 w 8"/>
                  <a:gd name="T45" fmla="*/ 6 h 7"/>
                  <a:gd name="T46" fmla="*/ 1 w 8"/>
                  <a:gd name="T47" fmla="*/ 6 h 7"/>
                  <a:gd name="T48" fmla="*/ 2 w 8"/>
                  <a:gd name="T49" fmla="*/ 6 h 7"/>
                  <a:gd name="T50" fmla="*/ 2 w 8"/>
                  <a:gd name="T51" fmla="*/ 5 h 7"/>
                  <a:gd name="T52" fmla="*/ 3 w 8"/>
                  <a:gd name="T53" fmla="*/ 3 h 7"/>
                  <a:gd name="T54" fmla="*/ 3 w 8"/>
                  <a:gd name="T55" fmla="*/ 3 h 7"/>
                  <a:gd name="T56" fmla="*/ 2 w 8"/>
                  <a:gd name="T57" fmla="*/ 5 h 7"/>
                  <a:gd name="T58" fmla="*/ 3 w 8"/>
                  <a:gd name="T59" fmla="*/ 4 h 7"/>
                  <a:gd name="T60" fmla="*/ 2 w 8"/>
                  <a:gd name="T61" fmla="*/ 6 h 7"/>
                  <a:gd name="T62" fmla="*/ 3 w 8"/>
                  <a:gd name="T63" fmla="*/ 4 h 7"/>
                  <a:gd name="T64" fmla="*/ 4 w 8"/>
                  <a:gd name="T65" fmla="*/ 5 h 7"/>
                  <a:gd name="T66" fmla="*/ 4 w 8"/>
                  <a:gd name="T67" fmla="*/ 6 h 7"/>
                  <a:gd name="T68" fmla="*/ 4 w 8"/>
                  <a:gd name="T69" fmla="*/ 4 h 7"/>
                  <a:gd name="T70" fmla="*/ 5 w 8"/>
                  <a:gd name="T71" fmla="*/ 5 h 7"/>
                  <a:gd name="T72" fmla="*/ 5 w 8"/>
                  <a:gd name="T73" fmla="*/ 4 h 7"/>
                  <a:gd name="T74" fmla="*/ 6 w 8"/>
                  <a:gd name="T75" fmla="*/ 5 h 7"/>
                  <a:gd name="T76" fmla="*/ 6 w 8"/>
                  <a:gd name="T77" fmla="*/ 5 h 7"/>
                  <a:gd name="T78" fmla="*/ 7 w 8"/>
                  <a:gd name="T79" fmla="*/ 3 h 7"/>
                  <a:gd name="T80" fmla="*/ 6 w 8"/>
                  <a:gd name="T8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7">
                    <a:moveTo>
                      <a:pt x="6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7" y="5"/>
                    </a:cubicBezTo>
                    <a:cubicBezTo>
                      <a:pt x="7" y="3"/>
                      <a:pt x="7" y="5"/>
                      <a:pt x="8" y="2"/>
                    </a:cubicBezTo>
                    <a:cubicBezTo>
                      <a:pt x="7" y="3"/>
                      <a:pt x="6" y="1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5" y="0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3" y="1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1" y="4"/>
                      <a:pt x="2" y="3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0" y="7"/>
                      <a:pt x="2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3" y="5"/>
                      <a:pt x="2" y="5"/>
                      <a:pt x="3" y="4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2"/>
                      <a:pt x="7" y="3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6" name="Freeform 141"/>
              <p:cNvSpPr>
                <a:spLocks/>
              </p:cNvSpPr>
              <p:nvPr/>
            </p:nvSpPr>
            <p:spPr bwMode="auto">
              <a:xfrm>
                <a:off x="653" y="1738"/>
                <a:ext cx="3" cy="8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1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7" name="Freeform 142"/>
              <p:cNvSpPr>
                <a:spLocks/>
              </p:cNvSpPr>
              <p:nvPr/>
            </p:nvSpPr>
            <p:spPr bwMode="auto">
              <a:xfrm>
                <a:off x="656" y="1733"/>
                <a:ext cx="3" cy="16"/>
              </a:xfrm>
              <a:custGeom>
                <a:avLst/>
                <a:gdLst>
                  <a:gd name="T0" fmla="*/ 1 w 1"/>
                  <a:gd name="T1" fmla="*/ 3 h 6"/>
                  <a:gd name="T2" fmla="*/ 1 w 1"/>
                  <a:gd name="T3" fmla="*/ 2 h 6"/>
                  <a:gd name="T4" fmla="*/ 1 w 1"/>
                  <a:gd name="T5" fmla="*/ 1 h 6"/>
                  <a:gd name="T6" fmla="*/ 0 w 1"/>
                  <a:gd name="T7" fmla="*/ 4 h 6"/>
                  <a:gd name="T8" fmla="*/ 0 w 1"/>
                  <a:gd name="T9" fmla="*/ 2 h 6"/>
                  <a:gd name="T10" fmla="*/ 0 w 1"/>
                  <a:gd name="T11" fmla="*/ 4 h 6"/>
                  <a:gd name="T12" fmla="*/ 0 w 1"/>
                  <a:gd name="T13" fmla="*/ 3 h 6"/>
                  <a:gd name="T14" fmla="*/ 0 w 1"/>
                  <a:gd name="T15" fmla="*/ 4 h 6"/>
                  <a:gd name="T16" fmla="*/ 0 w 1"/>
                  <a:gd name="T17" fmla="*/ 4 h 6"/>
                  <a:gd name="T18" fmla="*/ 0 w 1"/>
                  <a:gd name="T19" fmla="*/ 5 h 6"/>
                  <a:gd name="T20" fmla="*/ 0 w 1"/>
                  <a:gd name="T21" fmla="*/ 3 h 6"/>
                  <a:gd name="T22" fmla="*/ 0 w 1"/>
                  <a:gd name="T23" fmla="*/ 5 h 6"/>
                  <a:gd name="T24" fmla="*/ 1 w 1"/>
                  <a:gd name="T25" fmla="*/ 5 h 6"/>
                  <a:gd name="T26" fmla="*/ 1 w 1"/>
                  <a:gd name="T27" fmla="*/ 5 h 6"/>
                  <a:gd name="T28" fmla="*/ 1 w 1"/>
                  <a:gd name="T29" fmla="*/ 3 h 6"/>
                  <a:gd name="T30" fmla="*/ 1 w 1"/>
                  <a:gd name="T31" fmla="*/ 5 h 6"/>
                  <a:gd name="T32" fmla="*/ 1 w 1"/>
                  <a:gd name="T33" fmla="*/ 4 h 6"/>
                  <a:gd name="T34" fmla="*/ 0 w 1"/>
                  <a:gd name="T35" fmla="*/ 2 h 6"/>
                  <a:gd name="T36" fmla="*/ 1 w 1"/>
                  <a:gd name="T37" fmla="*/ 4 h 6"/>
                  <a:gd name="T38" fmla="*/ 1 w 1"/>
                  <a:gd name="T39" fmla="*/ 4 h 6"/>
                  <a:gd name="T40" fmla="*/ 0 w 1"/>
                  <a:gd name="T41" fmla="*/ 1 h 6"/>
                  <a:gd name="T42" fmla="*/ 1 w 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" h="6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3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2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8" name="Rectangle 143"/>
              <p:cNvSpPr>
                <a:spLocks noChangeArrowheads="1"/>
              </p:cNvSpPr>
              <p:nvPr/>
            </p:nvSpPr>
            <p:spPr bwMode="auto">
              <a:xfrm>
                <a:off x="659" y="173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9" name="Freeform 144"/>
              <p:cNvSpPr>
                <a:spLocks/>
              </p:cNvSpPr>
              <p:nvPr/>
            </p:nvSpPr>
            <p:spPr bwMode="auto">
              <a:xfrm>
                <a:off x="735" y="16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0" name="Freeform 145"/>
              <p:cNvSpPr>
                <a:spLocks/>
              </p:cNvSpPr>
              <p:nvPr/>
            </p:nvSpPr>
            <p:spPr bwMode="auto">
              <a:xfrm>
                <a:off x="730" y="1610"/>
                <a:ext cx="10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4 h 4"/>
                  <a:gd name="T4" fmla="*/ 4 w 4"/>
                  <a:gd name="T5" fmla="*/ 0 h 4"/>
                  <a:gd name="T6" fmla="*/ 1 w 4"/>
                  <a:gd name="T7" fmla="*/ 1 h 4"/>
                  <a:gd name="T8" fmla="*/ 2 w 4"/>
                  <a:gd name="T9" fmla="*/ 1 h 4"/>
                  <a:gd name="T10" fmla="*/ 0 w 4"/>
                  <a:gd name="T11" fmla="*/ 2 h 4"/>
                  <a:gd name="T12" fmla="*/ 1 w 4"/>
                  <a:gd name="T13" fmla="*/ 3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3" y="2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1" name="Freeform 146"/>
              <p:cNvSpPr>
                <a:spLocks/>
              </p:cNvSpPr>
              <p:nvPr/>
            </p:nvSpPr>
            <p:spPr bwMode="auto">
              <a:xfrm>
                <a:off x="735" y="1616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2" name="Freeform 147"/>
              <p:cNvSpPr>
                <a:spLocks/>
              </p:cNvSpPr>
              <p:nvPr/>
            </p:nvSpPr>
            <p:spPr bwMode="auto">
              <a:xfrm>
                <a:off x="738" y="1616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3" name="Freeform 148"/>
              <p:cNvSpPr>
                <a:spLocks/>
              </p:cNvSpPr>
              <p:nvPr/>
            </p:nvSpPr>
            <p:spPr bwMode="auto">
              <a:xfrm>
                <a:off x="743" y="16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4" name="Freeform 149"/>
              <p:cNvSpPr>
                <a:spLocks/>
              </p:cNvSpPr>
              <p:nvPr/>
            </p:nvSpPr>
            <p:spPr bwMode="auto">
              <a:xfrm>
                <a:off x="738" y="1618"/>
                <a:ext cx="8" cy="6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0 h 2"/>
                  <a:gd name="T4" fmla="*/ 2 w 3"/>
                  <a:gd name="T5" fmla="*/ 0 h 2"/>
                  <a:gd name="T6" fmla="*/ 0 w 3"/>
                  <a:gd name="T7" fmla="*/ 1 h 2"/>
                  <a:gd name="T8" fmla="*/ 0 w 3"/>
                  <a:gd name="T9" fmla="*/ 1 h 2"/>
                  <a:gd name="T10" fmla="*/ 0 w 3"/>
                  <a:gd name="T11" fmla="*/ 2 h 2"/>
                  <a:gd name="T12" fmla="*/ 3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2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5" name="Freeform 150"/>
              <p:cNvSpPr>
                <a:spLocks/>
              </p:cNvSpPr>
              <p:nvPr/>
            </p:nvSpPr>
            <p:spPr bwMode="auto">
              <a:xfrm>
                <a:off x="740" y="161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6" name="Freeform 151"/>
              <p:cNvSpPr>
                <a:spLocks/>
              </p:cNvSpPr>
              <p:nvPr/>
            </p:nvSpPr>
            <p:spPr bwMode="auto">
              <a:xfrm>
                <a:off x="738" y="161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7" name="Freeform 152"/>
              <p:cNvSpPr>
                <a:spLocks/>
              </p:cNvSpPr>
              <p:nvPr/>
            </p:nvSpPr>
            <p:spPr bwMode="auto">
              <a:xfrm>
                <a:off x="740" y="1621"/>
                <a:ext cx="9" cy="8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8" name="Freeform 153"/>
              <p:cNvSpPr>
                <a:spLocks/>
              </p:cNvSpPr>
              <p:nvPr/>
            </p:nvSpPr>
            <p:spPr bwMode="auto">
              <a:xfrm>
                <a:off x="738" y="163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9" name="Freeform 154"/>
              <p:cNvSpPr>
                <a:spLocks/>
              </p:cNvSpPr>
              <p:nvPr/>
            </p:nvSpPr>
            <p:spPr bwMode="auto">
              <a:xfrm>
                <a:off x="735" y="1605"/>
                <a:ext cx="44" cy="35"/>
              </a:xfrm>
              <a:custGeom>
                <a:avLst/>
                <a:gdLst>
                  <a:gd name="T0" fmla="*/ 7 w 16"/>
                  <a:gd name="T1" fmla="*/ 8 h 13"/>
                  <a:gd name="T2" fmla="*/ 7 w 16"/>
                  <a:gd name="T3" fmla="*/ 8 h 13"/>
                  <a:gd name="T4" fmla="*/ 8 w 16"/>
                  <a:gd name="T5" fmla="*/ 8 h 13"/>
                  <a:gd name="T6" fmla="*/ 8 w 16"/>
                  <a:gd name="T7" fmla="*/ 8 h 13"/>
                  <a:gd name="T8" fmla="*/ 4 w 16"/>
                  <a:gd name="T9" fmla="*/ 11 h 13"/>
                  <a:gd name="T10" fmla="*/ 3 w 16"/>
                  <a:gd name="T11" fmla="*/ 11 h 13"/>
                  <a:gd name="T12" fmla="*/ 5 w 16"/>
                  <a:gd name="T13" fmla="*/ 10 h 13"/>
                  <a:gd name="T14" fmla="*/ 3 w 16"/>
                  <a:gd name="T15" fmla="*/ 10 h 13"/>
                  <a:gd name="T16" fmla="*/ 5 w 16"/>
                  <a:gd name="T17" fmla="*/ 9 h 13"/>
                  <a:gd name="T18" fmla="*/ 3 w 16"/>
                  <a:gd name="T19" fmla="*/ 9 h 13"/>
                  <a:gd name="T20" fmla="*/ 4 w 16"/>
                  <a:gd name="T21" fmla="*/ 8 h 13"/>
                  <a:gd name="T22" fmla="*/ 2 w 16"/>
                  <a:gd name="T23" fmla="*/ 10 h 13"/>
                  <a:gd name="T24" fmla="*/ 3 w 16"/>
                  <a:gd name="T25" fmla="*/ 10 h 13"/>
                  <a:gd name="T26" fmla="*/ 2 w 16"/>
                  <a:gd name="T27" fmla="*/ 11 h 13"/>
                  <a:gd name="T28" fmla="*/ 1 w 16"/>
                  <a:gd name="T29" fmla="*/ 12 h 13"/>
                  <a:gd name="T30" fmla="*/ 1 w 16"/>
                  <a:gd name="T31" fmla="*/ 12 h 13"/>
                  <a:gd name="T32" fmla="*/ 2 w 16"/>
                  <a:gd name="T33" fmla="*/ 12 h 13"/>
                  <a:gd name="T34" fmla="*/ 2 w 16"/>
                  <a:gd name="T35" fmla="*/ 12 h 13"/>
                  <a:gd name="T36" fmla="*/ 2 w 16"/>
                  <a:gd name="T37" fmla="*/ 12 h 13"/>
                  <a:gd name="T38" fmla="*/ 2 w 16"/>
                  <a:gd name="T39" fmla="*/ 12 h 13"/>
                  <a:gd name="T40" fmla="*/ 9 w 16"/>
                  <a:gd name="T41" fmla="*/ 5 h 13"/>
                  <a:gd name="T42" fmla="*/ 9 w 16"/>
                  <a:gd name="T43" fmla="*/ 5 h 13"/>
                  <a:gd name="T44" fmla="*/ 9 w 16"/>
                  <a:gd name="T45" fmla="*/ 5 h 13"/>
                  <a:gd name="T46" fmla="*/ 9 w 16"/>
                  <a:gd name="T47" fmla="*/ 5 h 13"/>
                  <a:gd name="T48" fmla="*/ 9 w 16"/>
                  <a:gd name="T49" fmla="*/ 5 h 13"/>
                  <a:gd name="T50" fmla="*/ 9 w 16"/>
                  <a:gd name="T51" fmla="*/ 6 h 13"/>
                  <a:gd name="T52" fmla="*/ 9 w 16"/>
                  <a:gd name="T53" fmla="*/ 6 h 13"/>
                  <a:gd name="T54" fmla="*/ 7 w 16"/>
                  <a:gd name="T5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" y="13"/>
                      <a:pt x="6" y="9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3" y="10"/>
                      <a:pt x="3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5" y="9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0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3"/>
                      <a:pt x="16" y="0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0" name="Freeform 155"/>
              <p:cNvSpPr>
                <a:spLocks/>
              </p:cNvSpPr>
              <p:nvPr/>
            </p:nvSpPr>
            <p:spPr bwMode="auto">
              <a:xfrm>
                <a:off x="757" y="16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1" name="Freeform 156"/>
              <p:cNvSpPr>
                <a:spLocks/>
              </p:cNvSpPr>
              <p:nvPr/>
            </p:nvSpPr>
            <p:spPr bwMode="auto">
              <a:xfrm>
                <a:off x="746" y="1613"/>
                <a:ext cx="11" cy="14"/>
              </a:xfrm>
              <a:custGeom>
                <a:avLst/>
                <a:gdLst>
                  <a:gd name="T0" fmla="*/ 1 w 4"/>
                  <a:gd name="T1" fmla="*/ 5 h 5"/>
                  <a:gd name="T2" fmla="*/ 3 w 4"/>
                  <a:gd name="T3" fmla="*/ 4 h 5"/>
                  <a:gd name="T4" fmla="*/ 2 w 4"/>
                  <a:gd name="T5" fmla="*/ 5 h 5"/>
                  <a:gd name="T6" fmla="*/ 3 w 4"/>
                  <a:gd name="T7" fmla="*/ 3 h 5"/>
                  <a:gd name="T8" fmla="*/ 2 w 4"/>
                  <a:gd name="T9" fmla="*/ 4 h 5"/>
                  <a:gd name="T10" fmla="*/ 3 w 4"/>
                  <a:gd name="T11" fmla="*/ 1 h 5"/>
                  <a:gd name="T12" fmla="*/ 3 w 4"/>
                  <a:gd name="T13" fmla="*/ 2 h 5"/>
                  <a:gd name="T14" fmla="*/ 1 w 4"/>
                  <a:gd name="T15" fmla="*/ 1 h 5"/>
                  <a:gd name="T16" fmla="*/ 1 w 4"/>
                  <a:gd name="T17" fmla="*/ 2 h 5"/>
                  <a:gd name="T18" fmla="*/ 1 w 4"/>
                  <a:gd name="T19" fmla="*/ 2 h 5"/>
                  <a:gd name="T20" fmla="*/ 1 w 4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2"/>
                      <a:pt x="2" y="4"/>
                      <a:pt x="2" y="4"/>
                    </a:cubicBezTo>
                    <a:cubicBezTo>
                      <a:pt x="1" y="2"/>
                      <a:pt x="2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2" name="Freeform 157"/>
              <p:cNvSpPr>
                <a:spLocks/>
              </p:cNvSpPr>
              <p:nvPr/>
            </p:nvSpPr>
            <p:spPr bwMode="auto">
              <a:xfrm>
                <a:off x="751" y="16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3" name="Freeform 158"/>
              <p:cNvSpPr>
                <a:spLocks/>
              </p:cNvSpPr>
              <p:nvPr/>
            </p:nvSpPr>
            <p:spPr bwMode="auto">
              <a:xfrm>
                <a:off x="749" y="16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4" name="Freeform 159"/>
              <p:cNvSpPr>
                <a:spLocks/>
              </p:cNvSpPr>
              <p:nvPr/>
            </p:nvSpPr>
            <p:spPr bwMode="auto">
              <a:xfrm>
                <a:off x="746" y="162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5" name="Freeform 160"/>
              <p:cNvSpPr>
                <a:spLocks/>
              </p:cNvSpPr>
              <p:nvPr/>
            </p:nvSpPr>
            <p:spPr bwMode="auto">
              <a:xfrm>
                <a:off x="732" y="1624"/>
                <a:ext cx="41" cy="30"/>
              </a:xfrm>
              <a:custGeom>
                <a:avLst/>
                <a:gdLst>
                  <a:gd name="T0" fmla="*/ 10 w 15"/>
                  <a:gd name="T1" fmla="*/ 0 h 11"/>
                  <a:gd name="T2" fmla="*/ 10 w 15"/>
                  <a:gd name="T3" fmla="*/ 1 h 11"/>
                  <a:gd name="T4" fmla="*/ 8 w 15"/>
                  <a:gd name="T5" fmla="*/ 2 h 11"/>
                  <a:gd name="T6" fmla="*/ 7 w 15"/>
                  <a:gd name="T7" fmla="*/ 3 h 11"/>
                  <a:gd name="T8" fmla="*/ 9 w 15"/>
                  <a:gd name="T9" fmla="*/ 4 h 11"/>
                  <a:gd name="T10" fmla="*/ 8 w 15"/>
                  <a:gd name="T11" fmla="*/ 5 h 11"/>
                  <a:gd name="T12" fmla="*/ 10 w 15"/>
                  <a:gd name="T13" fmla="*/ 6 h 11"/>
                  <a:gd name="T14" fmla="*/ 12 w 15"/>
                  <a:gd name="T15" fmla="*/ 7 h 11"/>
                  <a:gd name="T16" fmla="*/ 6 w 15"/>
                  <a:gd name="T17" fmla="*/ 4 h 11"/>
                  <a:gd name="T18" fmla="*/ 4 w 15"/>
                  <a:gd name="T19" fmla="*/ 5 h 11"/>
                  <a:gd name="T20" fmla="*/ 5 w 15"/>
                  <a:gd name="T21" fmla="*/ 4 h 11"/>
                  <a:gd name="T22" fmla="*/ 5 w 15"/>
                  <a:gd name="T23" fmla="*/ 4 h 11"/>
                  <a:gd name="T24" fmla="*/ 4 w 15"/>
                  <a:gd name="T25" fmla="*/ 2 h 11"/>
                  <a:gd name="T26" fmla="*/ 2 w 15"/>
                  <a:gd name="T27" fmla="*/ 4 h 11"/>
                  <a:gd name="T28" fmla="*/ 4 w 15"/>
                  <a:gd name="T29" fmla="*/ 1 h 11"/>
                  <a:gd name="T30" fmla="*/ 2 w 15"/>
                  <a:gd name="T31" fmla="*/ 2 h 11"/>
                  <a:gd name="T32" fmla="*/ 1 w 15"/>
                  <a:gd name="T33" fmla="*/ 4 h 11"/>
                  <a:gd name="T34" fmla="*/ 0 w 15"/>
                  <a:gd name="T35" fmla="*/ 4 h 11"/>
                  <a:gd name="T36" fmla="*/ 6 w 15"/>
                  <a:gd name="T37" fmla="*/ 6 h 11"/>
                  <a:gd name="T38" fmla="*/ 5 w 15"/>
                  <a:gd name="T39" fmla="*/ 6 h 11"/>
                  <a:gd name="T40" fmla="*/ 7 w 15"/>
                  <a:gd name="T41" fmla="*/ 10 h 11"/>
                  <a:gd name="T42" fmla="*/ 9 w 15"/>
                  <a:gd name="T43" fmla="*/ 9 h 11"/>
                  <a:gd name="T44" fmla="*/ 9 w 15"/>
                  <a:gd name="T45" fmla="*/ 10 h 11"/>
                  <a:gd name="T46" fmla="*/ 10 w 15"/>
                  <a:gd name="T47" fmla="*/ 9 h 11"/>
                  <a:gd name="T48" fmla="*/ 10 w 15"/>
                  <a:gd name="T49" fmla="*/ 11 h 11"/>
                  <a:gd name="T50" fmla="*/ 11 w 15"/>
                  <a:gd name="T51" fmla="*/ 9 h 11"/>
                  <a:gd name="T52" fmla="*/ 14 w 15"/>
                  <a:gd name="T53" fmla="*/ 4 h 11"/>
                  <a:gd name="T54" fmla="*/ 13 w 15"/>
                  <a:gd name="T55" fmla="*/ 5 h 11"/>
                  <a:gd name="T56" fmla="*/ 12 w 15"/>
                  <a:gd name="T57" fmla="*/ 6 h 11"/>
                  <a:gd name="T58" fmla="*/ 14 w 15"/>
                  <a:gd name="T59" fmla="*/ 4 h 11"/>
                  <a:gd name="T60" fmla="*/ 12 w 15"/>
                  <a:gd name="T61" fmla="*/ 4 h 11"/>
                  <a:gd name="T62" fmla="*/ 11 w 15"/>
                  <a:gd name="T63" fmla="*/ 5 h 11"/>
                  <a:gd name="T64" fmla="*/ 10 w 15"/>
                  <a:gd name="T65" fmla="*/ 3 h 11"/>
                  <a:gd name="T66" fmla="*/ 12 w 15"/>
                  <a:gd name="T67" fmla="*/ 2 h 11"/>
                  <a:gd name="T68" fmla="*/ 12 w 15"/>
                  <a:gd name="T69" fmla="*/ 1 h 11"/>
                  <a:gd name="T70" fmla="*/ 9 w 15"/>
                  <a:gd name="T71" fmla="*/ 2 h 11"/>
                  <a:gd name="T72" fmla="*/ 10 w 15"/>
                  <a:gd name="T7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" h="11">
                    <a:moveTo>
                      <a:pt x="10" y="0"/>
                    </a:moveTo>
                    <a:cubicBezTo>
                      <a:pt x="9" y="0"/>
                      <a:pt x="9" y="1"/>
                      <a:pt x="10" y="1"/>
                    </a:cubicBezTo>
                    <a:cubicBezTo>
                      <a:pt x="9" y="2"/>
                      <a:pt x="9" y="1"/>
                      <a:pt x="8" y="2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1" y="11"/>
                      <a:pt x="7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4" y="3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4" y="2"/>
                      <a:pt x="2" y="3"/>
                      <a:pt x="4" y="1"/>
                    </a:cubicBezTo>
                    <a:cubicBezTo>
                      <a:pt x="4" y="0"/>
                      <a:pt x="2" y="3"/>
                      <a:pt x="2" y="2"/>
                    </a:cubicBezTo>
                    <a:cubicBezTo>
                      <a:pt x="1" y="3"/>
                      <a:pt x="2" y="3"/>
                      <a:pt x="1" y="4"/>
                    </a:cubicBezTo>
                    <a:cubicBezTo>
                      <a:pt x="0" y="4"/>
                      <a:pt x="1" y="3"/>
                      <a:pt x="0" y="4"/>
                    </a:cubicBezTo>
                    <a:cubicBezTo>
                      <a:pt x="0" y="5"/>
                      <a:pt x="4" y="5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7" y="10"/>
                    </a:cubicBezTo>
                    <a:cubicBezTo>
                      <a:pt x="7" y="9"/>
                      <a:pt x="7" y="11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9" y="11"/>
                      <a:pt x="10" y="11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5" y="5"/>
                      <a:pt x="13" y="6"/>
                      <a:pt x="14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6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3" y="3"/>
                      <a:pt x="11" y="5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3"/>
                      <a:pt x="10" y="3"/>
                    </a:cubicBezTo>
                    <a:cubicBezTo>
                      <a:pt x="11" y="1"/>
                      <a:pt x="11" y="2"/>
                      <a:pt x="12" y="2"/>
                    </a:cubicBezTo>
                    <a:cubicBezTo>
                      <a:pt x="12" y="2"/>
                      <a:pt x="12" y="1"/>
                      <a:pt x="12" y="1"/>
                    </a:cubicBezTo>
                    <a:cubicBezTo>
                      <a:pt x="11" y="1"/>
                      <a:pt x="10" y="2"/>
                      <a:pt x="9" y="2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6" name="Freeform 161"/>
              <p:cNvSpPr>
                <a:spLocks/>
              </p:cNvSpPr>
              <p:nvPr/>
            </p:nvSpPr>
            <p:spPr bwMode="auto">
              <a:xfrm>
                <a:off x="765" y="16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7" name="Freeform 162"/>
              <p:cNvSpPr>
                <a:spLocks/>
              </p:cNvSpPr>
              <p:nvPr/>
            </p:nvSpPr>
            <p:spPr bwMode="auto">
              <a:xfrm>
                <a:off x="759" y="16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8" name="Rectangle 163"/>
              <p:cNvSpPr>
                <a:spLocks noChangeArrowheads="1"/>
              </p:cNvSpPr>
              <p:nvPr/>
            </p:nvSpPr>
            <p:spPr bwMode="auto">
              <a:xfrm>
                <a:off x="759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9" name="Freeform 164"/>
              <p:cNvSpPr>
                <a:spLocks/>
              </p:cNvSpPr>
              <p:nvPr/>
            </p:nvSpPr>
            <p:spPr bwMode="auto">
              <a:xfrm>
                <a:off x="770" y="163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0" name="Freeform 165"/>
              <p:cNvSpPr>
                <a:spLocks/>
              </p:cNvSpPr>
              <p:nvPr/>
            </p:nvSpPr>
            <p:spPr bwMode="auto">
              <a:xfrm>
                <a:off x="751" y="165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1" name="Rectangle 166"/>
              <p:cNvSpPr>
                <a:spLocks noChangeArrowheads="1"/>
              </p:cNvSpPr>
              <p:nvPr/>
            </p:nvSpPr>
            <p:spPr bwMode="auto">
              <a:xfrm>
                <a:off x="762" y="1624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2" name="Freeform 167"/>
              <p:cNvSpPr>
                <a:spLocks/>
              </p:cNvSpPr>
              <p:nvPr/>
            </p:nvSpPr>
            <p:spPr bwMode="auto">
              <a:xfrm>
                <a:off x="724" y="1616"/>
                <a:ext cx="33" cy="32"/>
              </a:xfrm>
              <a:custGeom>
                <a:avLst/>
                <a:gdLst>
                  <a:gd name="T0" fmla="*/ 10 w 12"/>
                  <a:gd name="T1" fmla="*/ 9 h 12"/>
                  <a:gd name="T2" fmla="*/ 9 w 12"/>
                  <a:gd name="T3" fmla="*/ 7 h 12"/>
                  <a:gd name="T4" fmla="*/ 6 w 12"/>
                  <a:gd name="T5" fmla="*/ 8 h 12"/>
                  <a:gd name="T6" fmla="*/ 9 w 12"/>
                  <a:gd name="T7" fmla="*/ 6 h 12"/>
                  <a:gd name="T8" fmla="*/ 7 w 12"/>
                  <a:gd name="T9" fmla="*/ 3 h 12"/>
                  <a:gd name="T10" fmla="*/ 7 w 12"/>
                  <a:gd name="T11" fmla="*/ 4 h 12"/>
                  <a:gd name="T12" fmla="*/ 9 w 12"/>
                  <a:gd name="T13" fmla="*/ 2 h 12"/>
                  <a:gd name="T14" fmla="*/ 8 w 12"/>
                  <a:gd name="T15" fmla="*/ 5 h 12"/>
                  <a:gd name="T16" fmla="*/ 7 w 12"/>
                  <a:gd name="T17" fmla="*/ 5 h 12"/>
                  <a:gd name="T18" fmla="*/ 9 w 12"/>
                  <a:gd name="T19" fmla="*/ 6 h 12"/>
                  <a:gd name="T20" fmla="*/ 11 w 12"/>
                  <a:gd name="T21" fmla="*/ 4 h 12"/>
                  <a:gd name="T22" fmla="*/ 12 w 12"/>
                  <a:gd name="T23" fmla="*/ 3 h 12"/>
                  <a:gd name="T24" fmla="*/ 10 w 12"/>
                  <a:gd name="T25" fmla="*/ 3 h 12"/>
                  <a:gd name="T26" fmla="*/ 11 w 12"/>
                  <a:gd name="T27" fmla="*/ 2 h 12"/>
                  <a:gd name="T28" fmla="*/ 10 w 12"/>
                  <a:gd name="T29" fmla="*/ 2 h 12"/>
                  <a:gd name="T30" fmla="*/ 10 w 12"/>
                  <a:gd name="T31" fmla="*/ 1 h 12"/>
                  <a:gd name="T32" fmla="*/ 9 w 12"/>
                  <a:gd name="T33" fmla="*/ 1 h 12"/>
                  <a:gd name="T34" fmla="*/ 9 w 12"/>
                  <a:gd name="T35" fmla="*/ 1 h 12"/>
                  <a:gd name="T36" fmla="*/ 8 w 12"/>
                  <a:gd name="T37" fmla="*/ 2 h 12"/>
                  <a:gd name="T38" fmla="*/ 3 w 12"/>
                  <a:gd name="T39" fmla="*/ 5 h 12"/>
                  <a:gd name="T40" fmla="*/ 4 w 12"/>
                  <a:gd name="T41" fmla="*/ 4 h 12"/>
                  <a:gd name="T42" fmla="*/ 3 w 12"/>
                  <a:gd name="T43" fmla="*/ 8 h 12"/>
                  <a:gd name="T44" fmla="*/ 4 w 12"/>
                  <a:gd name="T45" fmla="*/ 8 h 12"/>
                  <a:gd name="T46" fmla="*/ 3 w 12"/>
                  <a:gd name="T47" fmla="*/ 7 h 12"/>
                  <a:gd name="T48" fmla="*/ 6 w 12"/>
                  <a:gd name="T49" fmla="*/ 6 h 12"/>
                  <a:gd name="T50" fmla="*/ 4 w 12"/>
                  <a:gd name="T51" fmla="*/ 9 h 12"/>
                  <a:gd name="T52" fmla="*/ 6 w 12"/>
                  <a:gd name="T53" fmla="*/ 10 h 12"/>
                  <a:gd name="T54" fmla="*/ 5 w 12"/>
                  <a:gd name="T55" fmla="*/ 10 h 12"/>
                  <a:gd name="T56" fmla="*/ 7 w 12"/>
                  <a:gd name="T57" fmla="*/ 11 h 12"/>
                  <a:gd name="T58" fmla="*/ 7 w 12"/>
                  <a:gd name="T59" fmla="*/ 10 h 12"/>
                  <a:gd name="T60" fmla="*/ 8 w 12"/>
                  <a:gd name="T61" fmla="*/ 10 h 12"/>
                  <a:gd name="T62" fmla="*/ 8 w 12"/>
                  <a:gd name="T63" fmla="*/ 10 h 12"/>
                  <a:gd name="T64" fmla="*/ 10 w 12"/>
                  <a:gd name="T65" fmla="*/ 10 h 12"/>
                  <a:gd name="T66" fmla="*/ 8 w 12"/>
                  <a:gd name="T67" fmla="*/ 10 h 12"/>
                  <a:gd name="T68" fmla="*/ 10 w 12"/>
                  <a:gd name="T6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11" y="8"/>
                      <a:pt x="9" y="8"/>
                      <a:pt x="9" y="7"/>
                    </a:cubicBezTo>
                    <a:cubicBezTo>
                      <a:pt x="8" y="7"/>
                      <a:pt x="7" y="9"/>
                      <a:pt x="6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6" y="5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9" y="1"/>
                      <a:pt x="9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9" y="5"/>
                      <a:pt x="9" y="6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3"/>
                      <a:pt x="11" y="2"/>
                      <a:pt x="10" y="3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0"/>
                      <a:pt x="8" y="2"/>
                    </a:cubicBezTo>
                    <a:cubicBezTo>
                      <a:pt x="0" y="6"/>
                      <a:pt x="5" y="4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1" y="7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5" y="7"/>
                      <a:pt x="3" y="7"/>
                      <a:pt x="3" y="7"/>
                    </a:cubicBezTo>
                    <a:cubicBezTo>
                      <a:pt x="4" y="6"/>
                      <a:pt x="5" y="7"/>
                      <a:pt x="6" y="6"/>
                    </a:cubicBezTo>
                    <a:cubicBezTo>
                      <a:pt x="5" y="7"/>
                      <a:pt x="7" y="7"/>
                      <a:pt x="4" y="9"/>
                    </a:cubicBezTo>
                    <a:cubicBezTo>
                      <a:pt x="5" y="10"/>
                      <a:pt x="6" y="9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9"/>
                      <a:pt x="5" y="12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9" y="9"/>
                      <a:pt x="10" y="9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3" name="Freeform 168"/>
              <p:cNvSpPr>
                <a:spLocks/>
              </p:cNvSpPr>
              <p:nvPr/>
            </p:nvSpPr>
            <p:spPr bwMode="auto">
              <a:xfrm>
                <a:off x="749" y="16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4" name="Freeform 169"/>
              <p:cNvSpPr>
                <a:spLocks/>
              </p:cNvSpPr>
              <p:nvPr/>
            </p:nvSpPr>
            <p:spPr bwMode="auto">
              <a:xfrm>
                <a:off x="743" y="1637"/>
                <a:ext cx="30" cy="22"/>
              </a:xfrm>
              <a:custGeom>
                <a:avLst/>
                <a:gdLst>
                  <a:gd name="T0" fmla="*/ 4 w 11"/>
                  <a:gd name="T1" fmla="*/ 5 h 8"/>
                  <a:gd name="T2" fmla="*/ 4 w 11"/>
                  <a:gd name="T3" fmla="*/ 7 h 8"/>
                  <a:gd name="T4" fmla="*/ 5 w 11"/>
                  <a:gd name="T5" fmla="*/ 3 h 8"/>
                  <a:gd name="T6" fmla="*/ 6 w 11"/>
                  <a:gd name="T7" fmla="*/ 3 h 8"/>
                  <a:gd name="T8" fmla="*/ 5 w 11"/>
                  <a:gd name="T9" fmla="*/ 6 h 8"/>
                  <a:gd name="T10" fmla="*/ 7 w 11"/>
                  <a:gd name="T11" fmla="*/ 7 h 8"/>
                  <a:gd name="T12" fmla="*/ 7 w 11"/>
                  <a:gd name="T13" fmla="*/ 5 h 8"/>
                  <a:gd name="T14" fmla="*/ 8 w 11"/>
                  <a:gd name="T15" fmla="*/ 4 h 8"/>
                  <a:gd name="T16" fmla="*/ 7 w 11"/>
                  <a:gd name="T17" fmla="*/ 4 h 8"/>
                  <a:gd name="T18" fmla="*/ 8 w 11"/>
                  <a:gd name="T19" fmla="*/ 6 h 8"/>
                  <a:gd name="T20" fmla="*/ 9 w 11"/>
                  <a:gd name="T21" fmla="*/ 1 h 8"/>
                  <a:gd name="T22" fmla="*/ 9 w 11"/>
                  <a:gd name="T23" fmla="*/ 1 h 8"/>
                  <a:gd name="T24" fmla="*/ 10 w 11"/>
                  <a:gd name="T25" fmla="*/ 4 h 8"/>
                  <a:gd name="T26" fmla="*/ 9 w 11"/>
                  <a:gd name="T27" fmla="*/ 3 h 8"/>
                  <a:gd name="T28" fmla="*/ 9 w 11"/>
                  <a:gd name="T29" fmla="*/ 2 h 8"/>
                  <a:gd name="T30" fmla="*/ 5 w 11"/>
                  <a:gd name="T31" fmla="*/ 1 h 8"/>
                  <a:gd name="T32" fmla="*/ 5 w 11"/>
                  <a:gd name="T33" fmla="*/ 2 h 8"/>
                  <a:gd name="T34" fmla="*/ 4 w 11"/>
                  <a:gd name="T35" fmla="*/ 3 h 8"/>
                  <a:gd name="T36" fmla="*/ 3 w 11"/>
                  <a:gd name="T37" fmla="*/ 5 h 8"/>
                  <a:gd name="T38" fmla="*/ 3 w 11"/>
                  <a:gd name="T39" fmla="*/ 4 h 8"/>
                  <a:gd name="T40" fmla="*/ 2 w 11"/>
                  <a:gd name="T41" fmla="*/ 6 h 8"/>
                  <a:gd name="T42" fmla="*/ 0 w 11"/>
                  <a:gd name="T43" fmla="*/ 6 h 8"/>
                  <a:gd name="T44" fmla="*/ 3 w 11"/>
                  <a:gd name="T45" fmla="*/ 7 h 8"/>
                  <a:gd name="T46" fmla="*/ 4 w 11"/>
                  <a:gd name="T4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8">
                    <a:moveTo>
                      <a:pt x="4" y="5"/>
                    </a:moveTo>
                    <a:cubicBezTo>
                      <a:pt x="5" y="5"/>
                      <a:pt x="4" y="6"/>
                      <a:pt x="4" y="7"/>
                    </a:cubicBezTo>
                    <a:cubicBezTo>
                      <a:pt x="5" y="6"/>
                      <a:pt x="4" y="5"/>
                      <a:pt x="5" y="3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4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8" y="5"/>
                      <a:pt x="8" y="4"/>
                      <a:pt x="7" y="4"/>
                    </a:cubicBezTo>
                    <a:cubicBezTo>
                      <a:pt x="7" y="6"/>
                      <a:pt x="8" y="5"/>
                      <a:pt x="8" y="6"/>
                    </a:cubicBezTo>
                    <a:cubicBezTo>
                      <a:pt x="9" y="5"/>
                      <a:pt x="11" y="3"/>
                      <a:pt x="9" y="1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6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6"/>
                      <a:pt x="2" y="5"/>
                      <a:pt x="0" y="6"/>
                    </a:cubicBezTo>
                    <a:cubicBezTo>
                      <a:pt x="0" y="8"/>
                      <a:pt x="2" y="5"/>
                      <a:pt x="3" y="7"/>
                    </a:cubicBez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5" name="Rectangle 170"/>
              <p:cNvSpPr>
                <a:spLocks noChangeArrowheads="1"/>
              </p:cNvSpPr>
              <p:nvPr/>
            </p:nvSpPr>
            <p:spPr bwMode="auto">
              <a:xfrm>
                <a:off x="746" y="1648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6" name="Freeform 171"/>
              <p:cNvSpPr>
                <a:spLocks/>
              </p:cNvSpPr>
              <p:nvPr/>
            </p:nvSpPr>
            <p:spPr bwMode="auto">
              <a:xfrm>
                <a:off x="754" y="164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7" name="Freeform 172"/>
              <p:cNvSpPr>
                <a:spLocks/>
              </p:cNvSpPr>
              <p:nvPr/>
            </p:nvSpPr>
            <p:spPr bwMode="auto">
              <a:xfrm>
                <a:off x="768" y="16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8" name="Freeform 173"/>
              <p:cNvSpPr>
                <a:spLocks/>
              </p:cNvSpPr>
              <p:nvPr/>
            </p:nvSpPr>
            <p:spPr bwMode="auto">
              <a:xfrm>
                <a:off x="768" y="1637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 h 4"/>
                  <a:gd name="T4" fmla="*/ 2 w 3"/>
                  <a:gd name="T5" fmla="*/ 4 h 4"/>
                  <a:gd name="T6" fmla="*/ 1 w 3"/>
                  <a:gd name="T7" fmla="*/ 1 h 4"/>
                  <a:gd name="T8" fmla="*/ 2 w 3"/>
                  <a:gd name="T9" fmla="*/ 1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2"/>
                      <a:pt x="2" y="3"/>
                      <a:pt x="2" y="4"/>
                    </a:cubicBezTo>
                    <a:cubicBezTo>
                      <a:pt x="3" y="4"/>
                      <a:pt x="1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9" name="Freeform 174"/>
              <p:cNvSpPr>
                <a:spLocks/>
              </p:cNvSpPr>
              <p:nvPr/>
            </p:nvSpPr>
            <p:spPr bwMode="auto">
              <a:xfrm>
                <a:off x="732" y="1602"/>
                <a:ext cx="52" cy="41"/>
              </a:xfrm>
              <a:custGeom>
                <a:avLst/>
                <a:gdLst>
                  <a:gd name="T0" fmla="*/ 16 w 19"/>
                  <a:gd name="T1" fmla="*/ 11 h 15"/>
                  <a:gd name="T2" fmla="*/ 15 w 19"/>
                  <a:gd name="T3" fmla="*/ 10 h 15"/>
                  <a:gd name="T4" fmla="*/ 16 w 19"/>
                  <a:gd name="T5" fmla="*/ 10 h 15"/>
                  <a:gd name="T6" fmla="*/ 16 w 19"/>
                  <a:gd name="T7" fmla="*/ 9 h 15"/>
                  <a:gd name="T8" fmla="*/ 16 w 19"/>
                  <a:gd name="T9" fmla="*/ 9 h 15"/>
                  <a:gd name="T10" fmla="*/ 14 w 19"/>
                  <a:gd name="T11" fmla="*/ 8 h 15"/>
                  <a:gd name="T12" fmla="*/ 13 w 19"/>
                  <a:gd name="T13" fmla="*/ 9 h 15"/>
                  <a:gd name="T14" fmla="*/ 14 w 19"/>
                  <a:gd name="T15" fmla="*/ 6 h 15"/>
                  <a:gd name="T16" fmla="*/ 11 w 19"/>
                  <a:gd name="T17" fmla="*/ 9 h 15"/>
                  <a:gd name="T18" fmla="*/ 11 w 19"/>
                  <a:gd name="T19" fmla="*/ 7 h 15"/>
                  <a:gd name="T20" fmla="*/ 11 w 19"/>
                  <a:gd name="T21" fmla="*/ 7 h 15"/>
                  <a:gd name="T22" fmla="*/ 10 w 19"/>
                  <a:gd name="T23" fmla="*/ 6 h 15"/>
                  <a:gd name="T24" fmla="*/ 12 w 19"/>
                  <a:gd name="T25" fmla="*/ 5 h 15"/>
                  <a:gd name="T26" fmla="*/ 10 w 19"/>
                  <a:gd name="T27" fmla="*/ 4 h 15"/>
                  <a:gd name="T28" fmla="*/ 11 w 19"/>
                  <a:gd name="T29" fmla="*/ 4 h 15"/>
                  <a:gd name="T30" fmla="*/ 7 w 19"/>
                  <a:gd name="T31" fmla="*/ 2 h 15"/>
                  <a:gd name="T32" fmla="*/ 8 w 19"/>
                  <a:gd name="T33" fmla="*/ 1 h 15"/>
                  <a:gd name="T34" fmla="*/ 6 w 19"/>
                  <a:gd name="T35" fmla="*/ 4 h 15"/>
                  <a:gd name="T36" fmla="*/ 5 w 19"/>
                  <a:gd name="T37" fmla="*/ 3 h 15"/>
                  <a:gd name="T38" fmla="*/ 7 w 19"/>
                  <a:gd name="T39" fmla="*/ 2 h 15"/>
                  <a:gd name="T40" fmla="*/ 6 w 19"/>
                  <a:gd name="T41" fmla="*/ 2 h 15"/>
                  <a:gd name="T42" fmla="*/ 6 w 19"/>
                  <a:gd name="T43" fmla="*/ 0 h 15"/>
                  <a:gd name="T44" fmla="*/ 4 w 19"/>
                  <a:gd name="T45" fmla="*/ 1 h 15"/>
                  <a:gd name="T46" fmla="*/ 4 w 19"/>
                  <a:gd name="T47" fmla="*/ 1 h 15"/>
                  <a:gd name="T48" fmla="*/ 2 w 19"/>
                  <a:gd name="T49" fmla="*/ 1 h 15"/>
                  <a:gd name="T50" fmla="*/ 2 w 19"/>
                  <a:gd name="T51" fmla="*/ 3 h 15"/>
                  <a:gd name="T52" fmla="*/ 5 w 19"/>
                  <a:gd name="T53" fmla="*/ 6 h 15"/>
                  <a:gd name="T54" fmla="*/ 7 w 19"/>
                  <a:gd name="T55" fmla="*/ 5 h 15"/>
                  <a:gd name="T56" fmla="*/ 6 w 19"/>
                  <a:gd name="T57" fmla="*/ 7 h 15"/>
                  <a:gd name="T58" fmla="*/ 8 w 19"/>
                  <a:gd name="T59" fmla="*/ 5 h 15"/>
                  <a:gd name="T60" fmla="*/ 7 w 19"/>
                  <a:gd name="T61" fmla="*/ 7 h 15"/>
                  <a:gd name="T62" fmla="*/ 8 w 19"/>
                  <a:gd name="T63" fmla="*/ 6 h 15"/>
                  <a:gd name="T64" fmla="*/ 7 w 19"/>
                  <a:gd name="T65" fmla="*/ 8 h 15"/>
                  <a:gd name="T66" fmla="*/ 13 w 19"/>
                  <a:gd name="T67" fmla="*/ 12 h 15"/>
                  <a:gd name="T68" fmla="*/ 14 w 19"/>
                  <a:gd name="T69" fmla="*/ 11 h 15"/>
                  <a:gd name="T70" fmla="*/ 16 w 19"/>
                  <a:gd name="T71" fmla="*/ 13 h 15"/>
                  <a:gd name="T72" fmla="*/ 17 w 19"/>
                  <a:gd name="T73" fmla="*/ 12 h 15"/>
                  <a:gd name="T74" fmla="*/ 15 w 19"/>
                  <a:gd name="T75" fmla="*/ 14 h 15"/>
                  <a:gd name="T76" fmla="*/ 15 w 19"/>
                  <a:gd name="T77" fmla="*/ 13 h 15"/>
                  <a:gd name="T78" fmla="*/ 16 w 19"/>
                  <a:gd name="T79" fmla="*/ 14 h 15"/>
                  <a:gd name="T80" fmla="*/ 15 w 19"/>
                  <a:gd name="T81" fmla="*/ 14 h 15"/>
                  <a:gd name="T82" fmla="*/ 18 w 19"/>
                  <a:gd name="T83" fmla="*/ 15 h 15"/>
                  <a:gd name="T84" fmla="*/ 18 w 19"/>
                  <a:gd name="T85" fmla="*/ 9 h 15"/>
                  <a:gd name="T86" fmla="*/ 16 w 19"/>
                  <a:gd name="T8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" h="15">
                    <a:moveTo>
                      <a:pt x="16" y="11"/>
                    </a:moveTo>
                    <a:cubicBezTo>
                      <a:pt x="16" y="10"/>
                      <a:pt x="15" y="11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9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4" y="10"/>
                      <a:pt x="14" y="8"/>
                    </a:cubicBezTo>
                    <a:cubicBezTo>
                      <a:pt x="13" y="9"/>
                      <a:pt x="13" y="8"/>
                      <a:pt x="13" y="9"/>
                    </a:cubicBezTo>
                    <a:cubicBezTo>
                      <a:pt x="13" y="8"/>
                      <a:pt x="13" y="8"/>
                      <a:pt x="14" y="6"/>
                    </a:cubicBezTo>
                    <a:cubicBezTo>
                      <a:pt x="13" y="7"/>
                      <a:pt x="12" y="8"/>
                      <a:pt x="11" y="9"/>
                    </a:cubicBezTo>
                    <a:cubicBezTo>
                      <a:pt x="12" y="7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0" y="7"/>
                      <a:pt x="10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8" y="3"/>
                      <a:pt x="6" y="4"/>
                    </a:cubicBezTo>
                    <a:cubicBezTo>
                      <a:pt x="8" y="1"/>
                      <a:pt x="5" y="4"/>
                      <a:pt x="5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1"/>
                      <a:pt x="5" y="1"/>
                      <a:pt x="6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1"/>
                      <a:pt x="3" y="1"/>
                      <a:pt x="2" y="1"/>
                    </a:cubicBezTo>
                    <a:cubicBezTo>
                      <a:pt x="1" y="1"/>
                      <a:pt x="6" y="2"/>
                      <a:pt x="2" y="3"/>
                    </a:cubicBezTo>
                    <a:cubicBezTo>
                      <a:pt x="3" y="3"/>
                      <a:pt x="5" y="4"/>
                      <a:pt x="5" y="6"/>
                    </a:cubicBezTo>
                    <a:cubicBezTo>
                      <a:pt x="7" y="4"/>
                      <a:pt x="6" y="6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8" y="5"/>
                    </a:cubicBezTo>
                    <a:cubicBezTo>
                      <a:pt x="8" y="5"/>
                      <a:pt x="7" y="6"/>
                      <a:pt x="7" y="7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9"/>
                      <a:pt x="12" y="10"/>
                      <a:pt x="13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2"/>
                      <a:pt x="17" y="10"/>
                      <a:pt x="16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4"/>
                      <a:pt x="15" y="14"/>
                    </a:cubicBezTo>
                    <a:cubicBezTo>
                      <a:pt x="15" y="15"/>
                      <a:pt x="14" y="12"/>
                      <a:pt x="15" y="13"/>
                    </a:cubicBezTo>
                    <a:cubicBezTo>
                      <a:pt x="15" y="13"/>
                      <a:pt x="15" y="13"/>
                      <a:pt x="16" y="14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5"/>
                      <a:pt x="17" y="15"/>
                      <a:pt x="18" y="15"/>
                    </a:cubicBezTo>
                    <a:cubicBezTo>
                      <a:pt x="15" y="10"/>
                      <a:pt x="19" y="10"/>
                      <a:pt x="18" y="9"/>
                    </a:cubicBezTo>
                    <a:cubicBezTo>
                      <a:pt x="16" y="9"/>
                      <a:pt x="17" y="10"/>
                      <a:pt x="16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0" name="Freeform 175"/>
              <p:cNvSpPr>
                <a:spLocks/>
              </p:cNvSpPr>
              <p:nvPr/>
            </p:nvSpPr>
            <p:spPr bwMode="auto">
              <a:xfrm>
                <a:off x="770" y="1640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1" name="Freeform 176"/>
              <p:cNvSpPr>
                <a:spLocks/>
              </p:cNvSpPr>
              <p:nvPr/>
            </p:nvSpPr>
            <p:spPr bwMode="auto">
              <a:xfrm>
                <a:off x="738" y="160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2" name="Rectangle 177"/>
              <p:cNvSpPr>
                <a:spLocks noChangeArrowheads="1"/>
              </p:cNvSpPr>
              <p:nvPr/>
            </p:nvSpPr>
            <p:spPr bwMode="auto">
              <a:xfrm>
                <a:off x="773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3" name="Freeform 178"/>
              <p:cNvSpPr>
                <a:spLocks/>
              </p:cNvSpPr>
              <p:nvPr/>
            </p:nvSpPr>
            <p:spPr bwMode="auto">
              <a:xfrm>
                <a:off x="779" y="164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4" name="Freeform 179"/>
              <p:cNvSpPr>
                <a:spLocks/>
              </p:cNvSpPr>
              <p:nvPr/>
            </p:nvSpPr>
            <p:spPr bwMode="auto">
              <a:xfrm>
                <a:off x="730" y="16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5" name="Freeform 180"/>
              <p:cNvSpPr>
                <a:spLocks/>
              </p:cNvSpPr>
              <p:nvPr/>
            </p:nvSpPr>
            <p:spPr bwMode="auto">
              <a:xfrm>
                <a:off x="713" y="1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6" name="Freeform 181"/>
              <p:cNvSpPr>
                <a:spLocks/>
              </p:cNvSpPr>
              <p:nvPr/>
            </p:nvSpPr>
            <p:spPr bwMode="auto">
              <a:xfrm>
                <a:off x="678" y="1605"/>
                <a:ext cx="62" cy="76"/>
              </a:xfrm>
              <a:custGeom>
                <a:avLst/>
                <a:gdLst>
                  <a:gd name="T0" fmla="*/ 0 w 23"/>
                  <a:gd name="T1" fmla="*/ 26 h 28"/>
                  <a:gd name="T2" fmla="*/ 2 w 23"/>
                  <a:gd name="T3" fmla="*/ 28 h 28"/>
                  <a:gd name="T4" fmla="*/ 3 w 23"/>
                  <a:gd name="T5" fmla="*/ 28 h 28"/>
                  <a:gd name="T6" fmla="*/ 4 w 23"/>
                  <a:gd name="T7" fmla="*/ 26 h 28"/>
                  <a:gd name="T8" fmla="*/ 6 w 23"/>
                  <a:gd name="T9" fmla="*/ 23 h 28"/>
                  <a:gd name="T10" fmla="*/ 8 w 23"/>
                  <a:gd name="T11" fmla="*/ 21 h 28"/>
                  <a:gd name="T12" fmla="*/ 9 w 23"/>
                  <a:gd name="T13" fmla="*/ 18 h 28"/>
                  <a:gd name="T14" fmla="*/ 10 w 23"/>
                  <a:gd name="T15" fmla="*/ 18 h 28"/>
                  <a:gd name="T16" fmla="*/ 12 w 23"/>
                  <a:gd name="T17" fmla="*/ 17 h 28"/>
                  <a:gd name="T18" fmla="*/ 10 w 23"/>
                  <a:gd name="T19" fmla="*/ 14 h 28"/>
                  <a:gd name="T20" fmla="*/ 11 w 23"/>
                  <a:gd name="T21" fmla="*/ 13 h 28"/>
                  <a:gd name="T22" fmla="*/ 13 w 23"/>
                  <a:gd name="T23" fmla="*/ 13 h 28"/>
                  <a:gd name="T24" fmla="*/ 15 w 23"/>
                  <a:gd name="T25" fmla="*/ 11 h 28"/>
                  <a:gd name="T26" fmla="*/ 17 w 23"/>
                  <a:gd name="T27" fmla="*/ 10 h 28"/>
                  <a:gd name="T28" fmla="*/ 17 w 23"/>
                  <a:gd name="T29" fmla="*/ 8 h 28"/>
                  <a:gd name="T30" fmla="*/ 17 w 23"/>
                  <a:gd name="T31" fmla="*/ 6 h 28"/>
                  <a:gd name="T32" fmla="*/ 19 w 23"/>
                  <a:gd name="T33" fmla="*/ 6 h 28"/>
                  <a:gd name="T34" fmla="*/ 19 w 23"/>
                  <a:gd name="T35" fmla="*/ 5 h 28"/>
                  <a:gd name="T36" fmla="*/ 22 w 23"/>
                  <a:gd name="T37" fmla="*/ 1 h 28"/>
                  <a:gd name="T38" fmla="*/ 20 w 23"/>
                  <a:gd name="T39" fmla="*/ 3 h 28"/>
                  <a:gd name="T40" fmla="*/ 21 w 23"/>
                  <a:gd name="T41" fmla="*/ 4 h 28"/>
                  <a:gd name="T42" fmla="*/ 18 w 23"/>
                  <a:gd name="T43" fmla="*/ 2 h 28"/>
                  <a:gd name="T44" fmla="*/ 17 w 23"/>
                  <a:gd name="T45" fmla="*/ 2 h 28"/>
                  <a:gd name="T46" fmla="*/ 16 w 23"/>
                  <a:gd name="T47" fmla="*/ 4 h 28"/>
                  <a:gd name="T48" fmla="*/ 15 w 23"/>
                  <a:gd name="T49" fmla="*/ 5 h 28"/>
                  <a:gd name="T50" fmla="*/ 14 w 23"/>
                  <a:gd name="T51" fmla="*/ 6 h 28"/>
                  <a:gd name="T52" fmla="*/ 13 w 23"/>
                  <a:gd name="T53" fmla="*/ 8 h 28"/>
                  <a:gd name="T54" fmla="*/ 13 w 23"/>
                  <a:gd name="T55" fmla="*/ 8 h 28"/>
                  <a:gd name="T56" fmla="*/ 12 w 23"/>
                  <a:gd name="T57" fmla="*/ 8 h 28"/>
                  <a:gd name="T58" fmla="*/ 12 w 23"/>
                  <a:gd name="T59" fmla="*/ 10 h 28"/>
                  <a:gd name="T60" fmla="*/ 11 w 23"/>
                  <a:gd name="T61" fmla="*/ 11 h 28"/>
                  <a:gd name="T62" fmla="*/ 10 w 23"/>
                  <a:gd name="T63" fmla="*/ 11 h 28"/>
                  <a:gd name="T64" fmla="*/ 9 w 23"/>
                  <a:gd name="T65" fmla="*/ 12 h 28"/>
                  <a:gd name="T66" fmla="*/ 9 w 23"/>
                  <a:gd name="T67" fmla="*/ 14 h 28"/>
                  <a:gd name="T68" fmla="*/ 8 w 23"/>
                  <a:gd name="T69" fmla="*/ 16 h 28"/>
                  <a:gd name="T70" fmla="*/ 7 w 23"/>
                  <a:gd name="T71" fmla="*/ 18 h 28"/>
                  <a:gd name="T72" fmla="*/ 6 w 23"/>
                  <a:gd name="T73" fmla="*/ 19 h 28"/>
                  <a:gd name="T74" fmla="*/ 4 w 23"/>
                  <a:gd name="T75" fmla="*/ 22 h 28"/>
                  <a:gd name="T76" fmla="*/ 6 w 23"/>
                  <a:gd name="T77" fmla="*/ 22 h 28"/>
                  <a:gd name="T78" fmla="*/ 3 w 23"/>
                  <a:gd name="T79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" h="28">
                    <a:moveTo>
                      <a:pt x="0" y="23"/>
                    </a:moveTo>
                    <a:cubicBezTo>
                      <a:pt x="0" y="24"/>
                      <a:pt x="0" y="25"/>
                      <a:pt x="0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2" y="28"/>
                      <a:pt x="3" y="28"/>
                    </a:cubicBezTo>
                    <a:cubicBezTo>
                      <a:pt x="3" y="27"/>
                      <a:pt x="2" y="25"/>
                      <a:pt x="3" y="25"/>
                    </a:cubicBezTo>
                    <a:cubicBezTo>
                      <a:pt x="3" y="25"/>
                      <a:pt x="3" y="25"/>
                      <a:pt x="4" y="26"/>
                    </a:cubicBezTo>
                    <a:cubicBezTo>
                      <a:pt x="4" y="25"/>
                      <a:pt x="3" y="24"/>
                      <a:pt x="3" y="23"/>
                    </a:cubicBezTo>
                    <a:cubicBezTo>
                      <a:pt x="7" y="27"/>
                      <a:pt x="3" y="21"/>
                      <a:pt x="6" y="23"/>
                    </a:cubicBezTo>
                    <a:cubicBezTo>
                      <a:pt x="6" y="22"/>
                      <a:pt x="7" y="22"/>
                      <a:pt x="7" y="21"/>
                    </a:cubicBezTo>
                    <a:cubicBezTo>
                      <a:pt x="8" y="22"/>
                      <a:pt x="7" y="20"/>
                      <a:pt x="8" y="21"/>
                    </a:cubicBezTo>
                    <a:cubicBezTo>
                      <a:pt x="6" y="19"/>
                      <a:pt x="11" y="21"/>
                      <a:pt x="8" y="18"/>
                    </a:cubicBezTo>
                    <a:cubicBezTo>
                      <a:pt x="9" y="18"/>
                      <a:pt x="8" y="18"/>
                      <a:pt x="9" y="18"/>
                    </a:cubicBezTo>
                    <a:cubicBezTo>
                      <a:pt x="10" y="18"/>
                      <a:pt x="9" y="18"/>
                      <a:pt x="9" y="18"/>
                    </a:cubicBezTo>
                    <a:cubicBezTo>
                      <a:pt x="10" y="19"/>
                      <a:pt x="9" y="17"/>
                      <a:pt x="10" y="18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10" y="15"/>
                      <a:pt x="10" y="16"/>
                      <a:pt x="12" y="17"/>
                    </a:cubicBezTo>
                    <a:cubicBezTo>
                      <a:pt x="11" y="15"/>
                      <a:pt x="12" y="16"/>
                      <a:pt x="11" y="14"/>
                    </a:cubicBezTo>
                    <a:cubicBezTo>
                      <a:pt x="11" y="14"/>
                      <a:pt x="10" y="15"/>
                      <a:pt x="10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12" y="12"/>
                      <a:pt x="9" y="12"/>
                      <a:pt x="11" y="13"/>
                    </a:cubicBezTo>
                    <a:cubicBezTo>
                      <a:pt x="12" y="14"/>
                      <a:pt x="11" y="14"/>
                      <a:pt x="12" y="15"/>
                    </a:cubicBezTo>
                    <a:cubicBezTo>
                      <a:pt x="13" y="15"/>
                      <a:pt x="13" y="14"/>
                      <a:pt x="13" y="13"/>
                    </a:cubicBezTo>
                    <a:cubicBezTo>
                      <a:pt x="14" y="12"/>
                      <a:pt x="14" y="13"/>
                      <a:pt x="14" y="13"/>
                    </a:cubicBezTo>
                    <a:cubicBezTo>
                      <a:pt x="16" y="13"/>
                      <a:pt x="13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0"/>
                      <a:pt x="17" y="11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8" y="11"/>
                      <a:pt x="15" y="7"/>
                      <a:pt x="17" y="8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6"/>
                    </a:cubicBezTo>
                    <a:cubicBezTo>
                      <a:pt x="16" y="6"/>
                      <a:pt x="18" y="8"/>
                      <a:pt x="18" y="9"/>
                    </a:cubicBezTo>
                    <a:cubicBezTo>
                      <a:pt x="18" y="8"/>
                      <a:pt x="19" y="7"/>
                      <a:pt x="19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18" y="5"/>
                      <a:pt x="19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4"/>
                      <a:pt x="22" y="1"/>
                    </a:cubicBezTo>
                    <a:cubicBezTo>
                      <a:pt x="22" y="1"/>
                      <a:pt x="20" y="0"/>
                      <a:pt x="19" y="0"/>
                    </a:cubicBezTo>
                    <a:cubicBezTo>
                      <a:pt x="19" y="1"/>
                      <a:pt x="20" y="2"/>
                      <a:pt x="20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4"/>
                      <a:pt x="21" y="4"/>
                    </a:cubicBezTo>
                    <a:cubicBezTo>
                      <a:pt x="21" y="5"/>
                      <a:pt x="20" y="3"/>
                      <a:pt x="20" y="4"/>
                    </a:cubicBezTo>
                    <a:cubicBezTo>
                      <a:pt x="19" y="3"/>
                      <a:pt x="19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7" y="3"/>
                      <a:pt x="17" y="2"/>
                    </a:cubicBezTo>
                    <a:cubicBezTo>
                      <a:pt x="18" y="4"/>
                      <a:pt x="16" y="3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5" y="5"/>
                      <a:pt x="17" y="7"/>
                      <a:pt x="16" y="7"/>
                    </a:cubicBezTo>
                    <a:cubicBezTo>
                      <a:pt x="15" y="6"/>
                      <a:pt x="15" y="7"/>
                      <a:pt x="14" y="6"/>
                    </a:cubicBezTo>
                    <a:cubicBezTo>
                      <a:pt x="15" y="7"/>
                      <a:pt x="13" y="7"/>
                      <a:pt x="14" y="8"/>
                    </a:cubicBezTo>
                    <a:cubicBezTo>
                      <a:pt x="14" y="9"/>
                      <a:pt x="14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3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3" y="12"/>
                    </a:cubicBezTo>
                    <a:cubicBezTo>
                      <a:pt x="13" y="12"/>
                      <a:pt x="12" y="11"/>
                      <a:pt x="11" y="11"/>
                    </a:cubicBezTo>
                    <a:cubicBezTo>
                      <a:pt x="12" y="13"/>
                      <a:pt x="11" y="11"/>
                      <a:pt x="11" y="12"/>
                    </a:cubicBezTo>
                    <a:cubicBezTo>
                      <a:pt x="10" y="11"/>
                      <a:pt x="11" y="12"/>
                      <a:pt x="10" y="11"/>
                    </a:cubicBezTo>
                    <a:cubicBezTo>
                      <a:pt x="9" y="10"/>
                      <a:pt x="10" y="12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4"/>
                      <a:pt x="8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5"/>
                      <a:pt x="7" y="17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5" y="17"/>
                      <a:pt x="6" y="19"/>
                    </a:cubicBezTo>
                    <a:cubicBezTo>
                      <a:pt x="6" y="20"/>
                      <a:pt x="5" y="18"/>
                      <a:pt x="4" y="18"/>
                    </a:cubicBezTo>
                    <a:cubicBezTo>
                      <a:pt x="5" y="21"/>
                      <a:pt x="1" y="19"/>
                      <a:pt x="4" y="22"/>
                    </a:cubicBezTo>
                    <a:cubicBezTo>
                      <a:pt x="4" y="22"/>
                      <a:pt x="5" y="22"/>
                      <a:pt x="5" y="21"/>
                    </a:cubicBezTo>
                    <a:cubicBezTo>
                      <a:pt x="5" y="21"/>
                      <a:pt x="6" y="22"/>
                      <a:pt x="6" y="22"/>
                    </a:cubicBezTo>
                    <a:cubicBezTo>
                      <a:pt x="6" y="23"/>
                      <a:pt x="4" y="22"/>
                      <a:pt x="4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20"/>
                      <a:pt x="3" y="25"/>
                      <a:pt x="0" y="2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7" name="Freeform 182"/>
              <p:cNvSpPr>
                <a:spLocks/>
              </p:cNvSpPr>
              <p:nvPr/>
            </p:nvSpPr>
            <p:spPr bwMode="auto">
              <a:xfrm>
                <a:off x="691" y="164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8" name="Freeform 183"/>
              <p:cNvSpPr>
                <a:spLocks/>
              </p:cNvSpPr>
              <p:nvPr/>
            </p:nvSpPr>
            <p:spPr bwMode="auto">
              <a:xfrm>
                <a:off x="694" y="165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9" name="Freeform 184"/>
              <p:cNvSpPr>
                <a:spLocks/>
              </p:cNvSpPr>
              <p:nvPr/>
            </p:nvSpPr>
            <p:spPr bwMode="auto">
              <a:xfrm>
                <a:off x="675" y="1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0" name="Freeform 185"/>
              <p:cNvSpPr>
                <a:spLocks/>
              </p:cNvSpPr>
              <p:nvPr/>
            </p:nvSpPr>
            <p:spPr bwMode="auto">
              <a:xfrm>
                <a:off x="675" y="167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1" name="Freeform 186"/>
              <p:cNvSpPr>
                <a:spLocks/>
              </p:cNvSpPr>
              <p:nvPr/>
            </p:nvSpPr>
            <p:spPr bwMode="auto">
              <a:xfrm>
                <a:off x="645" y="1675"/>
                <a:ext cx="38" cy="44"/>
              </a:xfrm>
              <a:custGeom>
                <a:avLst/>
                <a:gdLst>
                  <a:gd name="T0" fmla="*/ 2 w 14"/>
                  <a:gd name="T1" fmla="*/ 12 h 16"/>
                  <a:gd name="T2" fmla="*/ 3 w 14"/>
                  <a:gd name="T3" fmla="*/ 13 h 16"/>
                  <a:gd name="T4" fmla="*/ 1 w 14"/>
                  <a:gd name="T5" fmla="*/ 13 h 16"/>
                  <a:gd name="T6" fmla="*/ 3 w 14"/>
                  <a:gd name="T7" fmla="*/ 16 h 16"/>
                  <a:gd name="T8" fmla="*/ 7 w 14"/>
                  <a:gd name="T9" fmla="*/ 9 h 16"/>
                  <a:gd name="T10" fmla="*/ 7 w 14"/>
                  <a:gd name="T11" fmla="*/ 10 h 16"/>
                  <a:gd name="T12" fmla="*/ 8 w 14"/>
                  <a:gd name="T13" fmla="*/ 6 h 16"/>
                  <a:gd name="T14" fmla="*/ 10 w 14"/>
                  <a:gd name="T15" fmla="*/ 8 h 16"/>
                  <a:gd name="T16" fmla="*/ 11 w 14"/>
                  <a:gd name="T17" fmla="*/ 6 h 16"/>
                  <a:gd name="T18" fmla="*/ 10 w 14"/>
                  <a:gd name="T19" fmla="*/ 5 h 16"/>
                  <a:gd name="T20" fmla="*/ 11 w 14"/>
                  <a:gd name="T21" fmla="*/ 5 h 16"/>
                  <a:gd name="T22" fmla="*/ 10 w 14"/>
                  <a:gd name="T23" fmla="*/ 5 h 16"/>
                  <a:gd name="T24" fmla="*/ 11 w 14"/>
                  <a:gd name="T25" fmla="*/ 4 h 16"/>
                  <a:gd name="T26" fmla="*/ 11 w 14"/>
                  <a:gd name="T27" fmla="*/ 5 h 16"/>
                  <a:gd name="T28" fmla="*/ 11 w 14"/>
                  <a:gd name="T29" fmla="*/ 4 h 16"/>
                  <a:gd name="T30" fmla="*/ 12 w 14"/>
                  <a:gd name="T31" fmla="*/ 4 h 16"/>
                  <a:gd name="T32" fmla="*/ 12 w 14"/>
                  <a:gd name="T33" fmla="*/ 1 h 16"/>
                  <a:gd name="T34" fmla="*/ 12 w 14"/>
                  <a:gd name="T35" fmla="*/ 0 h 16"/>
                  <a:gd name="T36" fmla="*/ 11 w 14"/>
                  <a:gd name="T37" fmla="*/ 3 h 16"/>
                  <a:gd name="T38" fmla="*/ 11 w 14"/>
                  <a:gd name="T39" fmla="*/ 2 h 16"/>
                  <a:gd name="T40" fmla="*/ 11 w 14"/>
                  <a:gd name="T41" fmla="*/ 4 h 16"/>
                  <a:gd name="T42" fmla="*/ 10 w 14"/>
                  <a:gd name="T43" fmla="*/ 2 h 16"/>
                  <a:gd name="T44" fmla="*/ 8 w 14"/>
                  <a:gd name="T45" fmla="*/ 2 h 16"/>
                  <a:gd name="T46" fmla="*/ 8 w 14"/>
                  <a:gd name="T47" fmla="*/ 2 h 16"/>
                  <a:gd name="T48" fmla="*/ 7 w 14"/>
                  <a:gd name="T49" fmla="*/ 3 h 16"/>
                  <a:gd name="T50" fmla="*/ 8 w 14"/>
                  <a:gd name="T51" fmla="*/ 4 h 16"/>
                  <a:gd name="T52" fmla="*/ 10 w 14"/>
                  <a:gd name="T53" fmla="*/ 5 h 16"/>
                  <a:gd name="T54" fmla="*/ 9 w 14"/>
                  <a:gd name="T55" fmla="*/ 6 h 16"/>
                  <a:gd name="T56" fmla="*/ 8 w 14"/>
                  <a:gd name="T57" fmla="*/ 4 h 16"/>
                  <a:gd name="T58" fmla="*/ 8 w 14"/>
                  <a:gd name="T59" fmla="*/ 5 h 16"/>
                  <a:gd name="T60" fmla="*/ 7 w 14"/>
                  <a:gd name="T61" fmla="*/ 4 h 16"/>
                  <a:gd name="T62" fmla="*/ 8 w 14"/>
                  <a:gd name="T63" fmla="*/ 6 h 16"/>
                  <a:gd name="T64" fmla="*/ 6 w 14"/>
                  <a:gd name="T65" fmla="*/ 8 h 16"/>
                  <a:gd name="T66" fmla="*/ 5 w 14"/>
                  <a:gd name="T67" fmla="*/ 7 h 16"/>
                  <a:gd name="T68" fmla="*/ 6 w 14"/>
                  <a:gd name="T69" fmla="*/ 8 h 16"/>
                  <a:gd name="T70" fmla="*/ 4 w 14"/>
                  <a:gd name="T71" fmla="*/ 9 h 16"/>
                  <a:gd name="T72" fmla="*/ 4 w 14"/>
                  <a:gd name="T73" fmla="*/ 10 h 16"/>
                  <a:gd name="T74" fmla="*/ 3 w 14"/>
                  <a:gd name="T75" fmla="*/ 11 h 16"/>
                  <a:gd name="T76" fmla="*/ 3 w 14"/>
                  <a:gd name="T77" fmla="*/ 11 h 16"/>
                  <a:gd name="T78" fmla="*/ 3 w 14"/>
                  <a:gd name="T79" fmla="*/ 14 h 16"/>
                  <a:gd name="T80" fmla="*/ 2 w 14"/>
                  <a:gd name="T8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2" y="12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2" y="15"/>
                      <a:pt x="0" y="14"/>
                      <a:pt x="3" y="16"/>
                    </a:cubicBezTo>
                    <a:cubicBezTo>
                      <a:pt x="3" y="13"/>
                      <a:pt x="7" y="12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7"/>
                      <a:pt x="10" y="10"/>
                      <a:pt x="8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5"/>
                      <a:pt x="10" y="2"/>
                      <a:pt x="11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8" y="1"/>
                      <a:pt x="10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8" y="5"/>
                      <a:pt x="10" y="6"/>
                      <a:pt x="9" y="6"/>
                    </a:cubicBezTo>
                    <a:cubicBezTo>
                      <a:pt x="8" y="5"/>
                      <a:pt x="9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6" y="8"/>
                      <a:pt x="5" y="7"/>
                      <a:pt x="5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6" y="9"/>
                      <a:pt x="5" y="10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4" y="14"/>
                      <a:pt x="3" y="14"/>
                    </a:cubicBezTo>
                    <a:cubicBezTo>
                      <a:pt x="3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2" name="Freeform 187"/>
              <p:cNvSpPr>
                <a:spLocks/>
              </p:cNvSpPr>
              <p:nvPr/>
            </p:nvSpPr>
            <p:spPr bwMode="auto">
              <a:xfrm>
                <a:off x="645" y="1714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1 w 3"/>
                  <a:gd name="T3" fmla="*/ 0 h 3"/>
                  <a:gd name="T4" fmla="*/ 2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3" name="Freeform 188"/>
              <p:cNvSpPr>
                <a:spLocks/>
              </p:cNvSpPr>
              <p:nvPr/>
            </p:nvSpPr>
            <p:spPr bwMode="auto">
              <a:xfrm>
                <a:off x="634" y="1716"/>
                <a:ext cx="19" cy="19"/>
              </a:xfrm>
              <a:custGeom>
                <a:avLst/>
                <a:gdLst>
                  <a:gd name="T0" fmla="*/ 2 w 7"/>
                  <a:gd name="T1" fmla="*/ 5 h 7"/>
                  <a:gd name="T2" fmla="*/ 3 w 7"/>
                  <a:gd name="T3" fmla="*/ 6 h 7"/>
                  <a:gd name="T4" fmla="*/ 5 w 7"/>
                  <a:gd name="T5" fmla="*/ 4 h 7"/>
                  <a:gd name="T6" fmla="*/ 4 w 7"/>
                  <a:gd name="T7" fmla="*/ 2 h 7"/>
                  <a:gd name="T8" fmla="*/ 5 w 7"/>
                  <a:gd name="T9" fmla="*/ 2 h 7"/>
                  <a:gd name="T10" fmla="*/ 5 w 7"/>
                  <a:gd name="T11" fmla="*/ 1 h 7"/>
                  <a:gd name="T12" fmla="*/ 5 w 7"/>
                  <a:gd name="T13" fmla="*/ 1 h 7"/>
                  <a:gd name="T14" fmla="*/ 4 w 7"/>
                  <a:gd name="T15" fmla="*/ 1 h 7"/>
                  <a:gd name="T16" fmla="*/ 4 w 7"/>
                  <a:gd name="T17" fmla="*/ 2 h 7"/>
                  <a:gd name="T18" fmla="*/ 4 w 7"/>
                  <a:gd name="T19" fmla="*/ 1 h 7"/>
                  <a:gd name="T20" fmla="*/ 4 w 7"/>
                  <a:gd name="T21" fmla="*/ 3 h 7"/>
                  <a:gd name="T22" fmla="*/ 3 w 7"/>
                  <a:gd name="T23" fmla="*/ 2 h 7"/>
                  <a:gd name="T24" fmla="*/ 1 w 7"/>
                  <a:gd name="T25" fmla="*/ 3 h 7"/>
                  <a:gd name="T26" fmla="*/ 2 w 7"/>
                  <a:gd name="T27" fmla="*/ 3 h 7"/>
                  <a:gd name="T28" fmla="*/ 3 w 7"/>
                  <a:gd name="T29" fmla="*/ 4 h 7"/>
                  <a:gd name="T30" fmla="*/ 1 w 7"/>
                  <a:gd name="T31" fmla="*/ 3 h 7"/>
                  <a:gd name="T32" fmla="*/ 1 w 7"/>
                  <a:gd name="T33" fmla="*/ 5 h 7"/>
                  <a:gd name="T34" fmla="*/ 3 w 7"/>
                  <a:gd name="T35" fmla="*/ 7 h 7"/>
                  <a:gd name="T36" fmla="*/ 1 w 7"/>
                  <a:gd name="T37" fmla="*/ 6 h 7"/>
                  <a:gd name="T38" fmla="*/ 0 w 7"/>
                  <a:gd name="T39" fmla="*/ 6 h 7"/>
                  <a:gd name="T40" fmla="*/ 3 w 7"/>
                  <a:gd name="T41" fmla="*/ 7 h 7"/>
                  <a:gd name="T42" fmla="*/ 2 w 7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7">
                    <a:moveTo>
                      <a:pt x="2" y="5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3"/>
                      <a:pt x="5" y="4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2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5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4" y="5"/>
                      <a:pt x="2" y="3"/>
                      <a:pt x="1" y="3"/>
                    </a:cubicBezTo>
                    <a:cubicBezTo>
                      <a:pt x="2" y="4"/>
                      <a:pt x="2" y="6"/>
                      <a:pt x="1" y="5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5" y="7"/>
                      <a:pt x="1" y="6"/>
                      <a:pt x="2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4" name="Rectangle 189"/>
              <p:cNvSpPr>
                <a:spLocks noChangeArrowheads="1"/>
              </p:cNvSpPr>
              <p:nvPr/>
            </p:nvSpPr>
            <p:spPr bwMode="auto">
              <a:xfrm>
                <a:off x="642" y="173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5" name="Freeform 190"/>
              <p:cNvSpPr>
                <a:spLocks/>
              </p:cNvSpPr>
              <p:nvPr/>
            </p:nvSpPr>
            <p:spPr bwMode="auto">
              <a:xfrm>
                <a:off x="705" y="16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6" name="Freeform 191"/>
              <p:cNvSpPr>
                <a:spLocks/>
              </p:cNvSpPr>
              <p:nvPr/>
            </p:nvSpPr>
            <p:spPr bwMode="auto">
              <a:xfrm>
                <a:off x="697" y="1646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3 h 3"/>
                  <a:gd name="T4" fmla="*/ 5 w 5"/>
                  <a:gd name="T5" fmla="*/ 0 h 3"/>
                  <a:gd name="T6" fmla="*/ 2 w 5"/>
                  <a:gd name="T7" fmla="*/ 1 h 3"/>
                  <a:gd name="T8" fmla="*/ 3 w 5"/>
                  <a:gd name="T9" fmla="*/ 1 h 3"/>
                  <a:gd name="T10" fmla="*/ 1 w 5"/>
                  <a:gd name="T11" fmla="*/ 2 h 3"/>
                  <a:gd name="T12" fmla="*/ 2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1"/>
                      <a:pt x="3" y="2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0" y="3"/>
                      <a:pt x="2" y="2"/>
                      <a:pt x="2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7" name="Freeform 192"/>
              <p:cNvSpPr>
                <a:spLocks/>
              </p:cNvSpPr>
              <p:nvPr/>
            </p:nvSpPr>
            <p:spPr bwMode="auto">
              <a:xfrm>
                <a:off x="702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8" name="Freeform 193"/>
              <p:cNvSpPr>
                <a:spLocks/>
              </p:cNvSpPr>
              <p:nvPr/>
            </p:nvSpPr>
            <p:spPr bwMode="auto">
              <a:xfrm>
                <a:off x="705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9" name="Freeform 194"/>
              <p:cNvSpPr>
                <a:spLocks/>
              </p:cNvSpPr>
              <p:nvPr/>
            </p:nvSpPr>
            <p:spPr bwMode="auto">
              <a:xfrm>
                <a:off x="708" y="16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0" name="Freeform 195"/>
              <p:cNvSpPr>
                <a:spLocks/>
              </p:cNvSpPr>
              <p:nvPr/>
            </p:nvSpPr>
            <p:spPr bwMode="auto">
              <a:xfrm>
                <a:off x="702" y="1651"/>
                <a:ext cx="8" cy="5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2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2 h 2"/>
                  <a:gd name="T12" fmla="*/ 3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1" name="Freeform 196"/>
              <p:cNvSpPr>
                <a:spLocks/>
              </p:cNvSpPr>
              <p:nvPr/>
            </p:nvSpPr>
            <p:spPr bwMode="auto">
              <a:xfrm>
                <a:off x="708" y="16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2" name="Freeform 197"/>
              <p:cNvSpPr>
                <a:spLocks/>
              </p:cNvSpPr>
              <p:nvPr/>
            </p:nvSpPr>
            <p:spPr bwMode="auto">
              <a:xfrm>
                <a:off x="705" y="165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3" name="Freeform 198"/>
              <p:cNvSpPr>
                <a:spLocks/>
              </p:cNvSpPr>
              <p:nvPr/>
            </p:nvSpPr>
            <p:spPr bwMode="auto">
              <a:xfrm>
                <a:off x="702" y="1651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2"/>
                      <a:pt x="3" y="0"/>
                      <a:pt x="2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4" name="Freeform 199"/>
              <p:cNvSpPr>
                <a:spLocks/>
              </p:cNvSpPr>
              <p:nvPr/>
            </p:nvSpPr>
            <p:spPr bwMode="auto">
              <a:xfrm>
                <a:off x="700" y="166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5" name="Freeform 200"/>
              <p:cNvSpPr>
                <a:spLocks/>
              </p:cNvSpPr>
              <p:nvPr/>
            </p:nvSpPr>
            <p:spPr bwMode="auto">
              <a:xfrm>
                <a:off x="700" y="1656"/>
                <a:ext cx="10" cy="11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1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1 w 4"/>
                  <a:gd name="T15" fmla="*/ 1 h 4"/>
                  <a:gd name="T16" fmla="*/ 2 w 4"/>
                  <a:gd name="T17" fmla="*/ 1 h 4"/>
                  <a:gd name="T18" fmla="*/ 1 w 4"/>
                  <a:gd name="T19" fmla="*/ 2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4" y="0"/>
                      <a:pt x="3" y="1"/>
                      <a:pt x="4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3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6" name="Freeform 201"/>
              <p:cNvSpPr>
                <a:spLocks/>
              </p:cNvSpPr>
              <p:nvPr/>
            </p:nvSpPr>
            <p:spPr bwMode="auto">
              <a:xfrm>
                <a:off x="705" y="166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7" name="Freeform 202"/>
              <p:cNvSpPr>
                <a:spLocks/>
              </p:cNvSpPr>
              <p:nvPr/>
            </p:nvSpPr>
            <p:spPr bwMode="auto">
              <a:xfrm>
                <a:off x="702" y="1659"/>
                <a:ext cx="11" cy="11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1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2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0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8" name="Freeform 203"/>
              <p:cNvSpPr>
                <a:spLocks/>
              </p:cNvSpPr>
              <p:nvPr/>
            </p:nvSpPr>
            <p:spPr bwMode="auto">
              <a:xfrm>
                <a:off x="710" y="165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9" name="Freeform 204"/>
              <p:cNvSpPr>
                <a:spLocks/>
              </p:cNvSpPr>
              <p:nvPr/>
            </p:nvSpPr>
            <p:spPr bwMode="auto">
              <a:xfrm>
                <a:off x="708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7" name="Group 406"/>
            <p:cNvGrpSpPr>
              <a:grpSpLocks/>
            </p:cNvGrpSpPr>
            <p:nvPr/>
          </p:nvGrpSpPr>
          <p:grpSpPr bwMode="auto">
            <a:xfrm>
              <a:off x="653" y="1632"/>
              <a:ext cx="1446" cy="1624"/>
              <a:chOff x="653" y="1632"/>
              <a:chExt cx="1446" cy="1624"/>
            </a:xfrm>
          </p:grpSpPr>
          <p:sp>
            <p:nvSpPr>
              <p:cNvPr id="1310" name="Freeform 206"/>
              <p:cNvSpPr>
                <a:spLocks/>
              </p:cNvSpPr>
              <p:nvPr/>
            </p:nvSpPr>
            <p:spPr bwMode="auto">
              <a:xfrm>
                <a:off x="713" y="166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1" name="Freeform 207"/>
              <p:cNvSpPr>
                <a:spLocks/>
              </p:cNvSpPr>
              <p:nvPr/>
            </p:nvSpPr>
            <p:spPr bwMode="auto">
              <a:xfrm>
                <a:off x="705" y="1662"/>
                <a:ext cx="27" cy="24"/>
              </a:xfrm>
              <a:custGeom>
                <a:avLst/>
                <a:gdLst>
                  <a:gd name="T0" fmla="*/ 6 w 10"/>
                  <a:gd name="T1" fmla="*/ 9 h 9"/>
                  <a:gd name="T2" fmla="*/ 7 w 10"/>
                  <a:gd name="T3" fmla="*/ 8 h 9"/>
                  <a:gd name="T4" fmla="*/ 8 w 10"/>
                  <a:gd name="T5" fmla="*/ 7 h 9"/>
                  <a:gd name="T6" fmla="*/ 10 w 10"/>
                  <a:gd name="T7" fmla="*/ 6 h 9"/>
                  <a:gd name="T8" fmla="*/ 9 w 10"/>
                  <a:gd name="T9" fmla="*/ 6 h 9"/>
                  <a:gd name="T10" fmla="*/ 10 w 10"/>
                  <a:gd name="T11" fmla="*/ 5 h 9"/>
                  <a:gd name="T12" fmla="*/ 8 w 10"/>
                  <a:gd name="T13" fmla="*/ 5 h 9"/>
                  <a:gd name="T14" fmla="*/ 7 w 10"/>
                  <a:gd name="T15" fmla="*/ 4 h 9"/>
                  <a:gd name="T16" fmla="*/ 5 w 10"/>
                  <a:gd name="T17" fmla="*/ 1 h 9"/>
                  <a:gd name="T18" fmla="*/ 4 w 10"/>
                  <a:gd name="T19" fmla="*/ 3 h 9"/>
                  <a:gd name="T20" fmla="*/ 4 w 10"/>
                  <a:gd name="T21" fmla="*/ 2 h 9"/>
                  <a:gd name="T22" fmla="*/ 4 w 10"/>
                  <a:gd name="T23" fmla="*/ 2 h 9"/>
                  <a:gd name="T24" fmla="*/ 4 w 10"/>
                  <a:gd name="T25" fmla="*/ 1 h 9"/>
                  <a:gd name="T26" fmla="*/ 2 w 10"/>
                  <a:gd name="T27" fmla="*/ 2 h 9"/>
                  <a:gd name="T28" fmla="*/ 4 w 10"/>
                  <a:gd name="T29" fmla="*/ 0 h 9"/>
                  <a:gd name="T30" fmla="*/ 2 w 10"/>
                  <a:gd name="T31" fmla="*/ 1 h 9"/>
                  <a:gd name="T32" fmla="*/ 1 w 10"/>
                  <a:gd name="T33" fmla="*/ 2 h 9"/>
                  <a:gd name="T34" fmla="*/ 1 w 10"/>
                  <a:gd name="T35" fmla="*/ 3 h 9"/>
                  <a:gd name="T36" fmla="*/ 4 w 10"/>
                  <a:gd name="T37" fmla="*/ 3 h 9"/>
                  <a:gd name="T38" fmla="*/ 3 w 10"/>
                  <a:gd name="T39" fmla="*/ 4 h 9"/>
                  <a:gd name="T40" fmla="*/ 3 w 10"/>
                  <a:gd name="T41" fmla="*/ 5 h 9"/>
                  <a:gd name="T42" fmla="*/ 5 w 10"/>
                  <a:gd name="T43" fmla="*/ 4 h 9"/>
                  <a:gd name="T44" fmla="*/ 5 w 10"/>
                  <a:gd name="T45" fmla="*/ 5 h 9"/>
                  <a:gd name="T46" fmla="*/ 6 w 10"/>
                  <a:gd name="T47" fmla="*/ 4 h 9"/>
                  <a:gd name="T48" fmla="*/ 5 w 10"/>
                  <a:gd name="T49" fmla="*/ 6 h 9"/>
                  <a:gd name="T50" fmla="*/ 7 w 10"/>
                  <a:gd name="T51" fmla="*/ 4 h 9"/>
                  <a:gd name="T52" fmla="*/ 5 w 10"/>
                  <a:gd name="T53" fmla="*/ 7 h 9"/>
                  <a:gd name="T54" fmla="*/ 6 w 10"/>
                  <a:gd name="T55" fmla="*/ 6 h 9"/>
                  <a:gd name="T56" fmla="*/ 7 w 10"/>
                  <a:gd name="T57" fmla="*/ 5 h 9"/>
                  <a:gd name="T58" fmla="*/ 5 w 10"/>
                  <a:gd name="T59" fmla="*/ 7 h 9"/>
                  <a:gd name="T60" fmla="*/ 6 w 10"/>
                  <a:gd name="T61" fmla="*/ 7 h 9"/>
                  <a:gd name="T62" fmla="*/ 7 w 10"/>
                  <a:gd name="T63" fmla="*/ 6 h 9"/>
                  <a:gd name="T64" fmla="*/ 7 w 10"/>
                  <a:gd name="T65" fmla="*/ 7 h 9"/>
                  <a:gd name="T66" fmla="*/ 6 w 10"/>
                  <a:gd name="T67" fmla="*/ 8 h 9"/>
                  <a:gd name="T68" fmla="*/ 5 w 10"/>
                  <a:gd name="T69" fmla="*/ 9 h 9"/>
                  <a:gd name="T70" fmla="*/ 7 w 10"/>
                  <a:gd name="T71" fmla="*/ 7 h 9"/>
                  <a:gd name="T72" fmla="*/ 6 w 10"/>
                  <a:gd name="T7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8"/>
                      <a:pt x="8" y="7"/>
                    </a:cubicBezTo>
                    <a:cubicBezTo>
                      <a:pt x="9" y="7"/>
                      <a:pt x="9" y="7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3"/>
                      <a:pt x="5" y="3"/>
                      <a:pt x="5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4" y="1"/>
                      <a:pt x="4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0" y="4"/>
                      <a:pt x="3" y="3"/>
                      <a:pt x="4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4"/>
                      <a:pt x="3" y="5"/>
                    </a:cubicBezTo>
                    <a:cubicBezTo>
                      <a:pt x="4" y="4"/>
                      <a:pt x="3" y="6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5" y="8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7" y="7"/>
                      <a:pt x="7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9"/>
                      <a:pt x="6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2" name="Freeform 208"/>
              <p:cNvSpPr>
                <a:spLocks/>
              </p:cNvSpPr>
              <p:nvPr/>
            </p:nvSpPr>
            <p:spPr bwMode="auto">
              <a:xfrm>
                <a:off x="716" y="168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3" name="Freeform 209"/>
              <p:cNvSpPr>
                <a:spLocks/>
              </p:cNvSpPr>
              <p:nvPr/>
            </p:nvSpPr>
            <p:spPr bwMode="auto">
              <a:xfrm>
                <a:off x="721" y="16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4" name="Rectangle 210"/>
              <p:cNvSpPr>
                <a:spLocks noChangeArrowheads="1"/>
              </p:cNvSpPr>
              <p:nvPr/>
            </p:nvSpPr>
            <p:spPr bwMode="auto">
              <a:xfrm>
                <a:off x="727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5" name="Freeform 211"/>
              <p:cNvSpPr>
                <a:spLocks/>
              </p:cNvSpPr>
              <p:nvPr/>
            </p:nvSpPr>
            <p:spPr bwMode="auto">
              <a:xfrm>
                <a:off x="716" y="168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6" name="Freeform 212"/>
              <p:cNvSpPr>
                <a:spLocks/>
              </p:cNvSpPr>
              <p:nvPr/>
            </p:nvSpPr>
            <p:spPr bwMode="auto">
              <a:xfrm>
                <a:off x="713" y="16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7" name="Freeform 213"/>
              <p:cNvSpPr>
                <a:spLocks/>
              </p:cNvSpPr>
              <p:nvPr/>
            </p:nvSpPr>
            <p:spPr bwMode="auto">
              <a:xfrm>
                <a:off x="719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8" name="Freeform 214"/>
              <p:cNvSpPr>
                <a:spLocks/>
              </p:cNvSpPr>
              <p:nvPr/>
            </p:nvSpPr>
            <p:spPr bwMode="auto">
              <a:xfrm>
                <a:off x="724" y="1662"/>
                <a:ext cx="33" cy="30"/>
              </a:xfrm>
              <a:custGeom>
                <a:avLst/>
                <a:gdLst>
                  <a:gd name="T0" fmla="*/ 4 w 12"/>
                  <a:gd name="T1" fmla="*/ 8 h 11"/>
                  <a:gd name="T2" fmla="*/ 4 w 12"/>
                  <a:gd name="T3" fmla="*/ 10 h 11"/>
                  <a:gd name="T4" fmla="*/ 3 w 12"/>
                  <a:gd name="T5" fmla="*/ 10 h 11"/>
                  <a:gd name="T6" fmla="*/ 6 w 12"/>
                  <a:gd name="T7" fmla="*/ 8 h 11"/>
                  <a:gd name="T8" fmla="*/ 3 w 12"/>
                  <a:gd name="T9" fmla="*/ 8 h 11"/>
                  <a:gd name="T10" fmla="*/ 4 w 12"/>
                  <a:gd name="T11" fmla="*/ 7 h 11"/>
                  <a:gd name="T12" fmla="*/ 1 w 12"/>
                  <a:gd name="T13" fmla="*/ 9 h 11"/>
                  <a:gd name="T14" fmla="*/ 4 w 12"/>
                  <a:gd name="T15" fmla="*/ 6 h 11"/>
                  <a:gd name="T16" fmla="*/ 4 w 12"/>
                  <a:gd name="T17" fmla="*/ 6 h 11"/>
                  <a:gd name="T18" fmla="*/ 3 w 12"/>
                  <a:gd name="T19" fmla="*/ 6 h 11"/>
                  <a:gd name="T20" fmla="*/ 1 w 12"/>
                  <a:gd name="T21" fmla="*/ 8 h 11"/>
                  <a:gd name="T22" fmla="*/ 0 w 12"/>
                  <a:gd name="T23" fmla="*/ 9 h 11"/>
                  <a:gd name="T24" fmla="*/ 1 w 12"/>
                  <a:gd name="T25" fmla="*/ 8 h 11"/>
                  <a:gd name="T26" fmla="*/ 0 w 12"/>
                  <a:gd name="T27" fmla="*/ 9 h 11"/>
                  <a:gd name="T28" fmla="*/ 1 w 12"/>
                  <a:gd name="T29" fmla="*/ 9 h 11"/>
                  <a:gd name="T30" fmla="*/ 0 w 12"/>
                  <a:gd name="T31" fmla="*/ 10 h 11"/>
                  <a:gd name="T32" fmla="*/ 1 w 12"/>
                  <a:gd name="T33" fmla="*/ 9 h 11"/>
                  <a:gd name="T34" fmla="*/ 1 w 12"/>
                  <a:gd name="T35" fmla="*/ 9 h 11"/>
                  <a:gd name="T36" fmla="*/ 2 w 12"/>
                  <a:gd name="T37" fmla="*/ 9 h 11"/>
                  <a:gd name="T38" fmla="*/ 1 w 12"/>
                  <a:gd name="T39" fmla="*/ 10 h 11"/>
                  <a:gd name="T40" fmla="*/ 2 w 12"/>
                  <a:gd name="T41" fmla="*/ 9 h 11"/>
                  <a:gd name="T42" fmla="*/ 1 w 12"/>
                  <a:gd name="T43" fmla="*/ 11 h 11"/>
                  <a:gd name="T44" fmla="*/ 2 w 12"/>
                  <a:gd name="T45" fmla="*/ 10 h 11"/>
                  <a:gd name="T46" fmla="*/ 1 w 12"/>
                  <a:gd name="T47" fmla="*/ 10 h 11"/>
                  <a:gd name="T48" fmla="*/ 4 w 12"/>
                  <a:gd name="T49" fmla="*/ 9 h 11"/>
                  <a:gd name="T50" fmla="*/ 2 w 12"/>
                  <a:gd name="T51" fmla="*/ 11 h 11"/>
                  <a:gd name="T52" fmla="*/ 2 w 12"/>
                  <a:gd name="T53" fmla="*/ 11 h 11"/>
                  <a:gd name="T54" fmla="*/ 2 w 12"/>
                  <a:gd name="T55" fmla="*/ 11 h 11"/>
                  <a:gd name="T56" fmla="*/ 2 w 12"/>
                  <a:gd name="T57" fmla="*/ 11 h 11"/>
                  <a:gd name="T58" fmla="*/ 2 w 12"/>
                  <a:gd name="T59" fmla="*/ 11 h 11"/>
                  <a:gd name="T60" fmla="*/ 2 w 12"/>
                  <a:gd name="T61" fmla="*/ 11 h 11"/>
                  <a:gd name="T62" fmla="*/ 7 w 12"/>
                  <a:gd name="T63" fmla="*/ 5 h 11"/>
                  <a:gd name="T64" fmla="*/ 7 w 12"/>
                  <a:gd name="T65" fmla="*/ 5 h 11"/>
                  <a:gd name="T66" fmla="*/ 7 w 12"/>
                  <a:gd name="T67" fmla="*/ 5 h 11"/>
                  <a:gd name="T68" fmla="*/ 7 w 12"/>
                  <a:gd name="T69" fmla="*/ 5 h 11"/>
                  <a:gd name="T70" fmla="*/ 7 w 12"/>
                  <a:gd name="T71" fmla="*/ 5 h 11"/>
                  <a:gd name="T72" fmla="*/ 7 w 12"/>
                  <a:gd name="T73" fmla="*/ 5 h 11"/>
                  <a:gd name="T74" fmla="*/ 6 w 12"/>
                  <a:gd name="T75" fmla="*/ 5 h 11"/>
                  <a:gd name="T76" fmla="*/ 6 w 12"/>
                  <a:gd name="T77" fmla="*/ 5 h 11"/>
                  <a:gd name="T78" fmla="*/ 6 w 12"/>
                  <a:gd name="T79" fmla="*/ 5 h 11"/>
                  <a:gd name="T80" fmla="*/ 6 w 12"/>
                  <a:gd name="T81" fmla="*/ 6 h 11"/>
                  <a:gd name="T82" fmla="*/ 5 w 12"/>
                  <a:gd name="T83" fmla="*/ 6 h 11"/>
                  <a:gd name="T84" fmla="*/ 5 w 12"/>
                  <a:gd name="T85" fmla="*/ 7 h 11"/>
                  <a:gd name="T86" fmla="*/ 5 w 12"/>
                  <a:gd name="T87" fmla="*/ 6 h 11"/>
                  <a:gd name="T88" fmla="*/ 4 w 12"/>
                  <a:gd name="T89" fmla="*/ 8 h 11"/>
                  <a:gd name="T90" fmla="*/ 5 w 12"/>
                  <a:gd name="T91" fmla="*/ 7 h 11"/>
                  <a:gd name="T92" fmla="*/ 4 w 12"/>
                  <a:gd name="T9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1">
                    <a:moveTo>
                      <a:pt x="4" y="8"/>
                    </a:moveTo>
                    <a:cubicBezTo>
                      <a:pt x="3" y="10"/>
                      <a:pt x="4" y="9"/>
                      <a:pt x="4" y="10"/>
                    </a:cubicBezTo>
                    <a:cubicBezTo>
                      <a:pt x="4" y="10"/>
                      <a:pt x="8" y="4"/>
                      <a:pt x="3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7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1" y="10"/>
                      <a:pt x="1" y="9"/>
                    </a:cubicBezTo>
                    <a:cubicBezTo>
                      <a:pt x="3" y="8"/>
                      <a:pt x="2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7"/>
                      <a:pt x="3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8"/>
                      <a:pt x="0" y="9"/>
                      <a:pt x="1" y="8"/>
                    </a:cubicBezTo>
                    <a:cubicBezTo>
                      <a:pt x="0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0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3" y="10"/>
                      <a:pt x="1" y="11"/>
                      <a:pt x="1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3" y="10"/>
                      <a:pt x="4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2" y="0"/>
                      <a:pt x="5" y="8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7"/>
                      <a:pt x="7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4" y="8"/>
                      <a:pt x="4" y="9"/>
                      <a:pt x="4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9" name="Freeform 215"/>
              <p:cNvSpPr>
                <a:spLocks/>
              </p:cNvSpPr>
              <p:nvPr/>
            </p:nvSpPr>
            <p:spPr bwMode="auto">
              <a:xfrm>
                <a:off x="724" y="168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0" name="Freeform 216"/>
              <p:cNvSpPr>
                <a:spLocks/>
              </p:cNvSpPr>
              <p:nvPr/>
            </p:nvSpPr>
            <p:spPr bwMode="auto">
              <a:xfrm>
                <a:off x="721" y="1667"/>
                <a:ext cx="22" cy="17"/>
              </a:xfrm>
              <a:custGeom>
                <a:avLst/>
                <a:gdLst>
                  <a:gd name="T0" fmla="*/ 5 w 8"/>
                  <a:gd name="T1" fmla="*/ 4 h 6"/>
                  <a:gd name="T2" fmla="*/ 6 w 8"/>
                  <a:gd name="T3" fmla="*/ 2 h 6"/>
                  <a:gd name="T4" fmla="*/ 4 w 8"/>
                  <a:gd name="T5" fmla="*/ 5 h 6"/>
                  <a:gd name="T6" fmla="*/ 3 w 8"/>
                  <a:gd name="T7" fmla="*/ 5 h 6"/>
                  <a:gd name="T8" fmla="*/ 5 w 8"/>
                  <a:gd name="T9" fmla="*/ 3 h 6"/>
                  <a:gd name="T10" fmla="*/ 5 w 8"/>
                  <a:gd name="T11" fmla="*/ 2 h 6"/>
                  <a:gd name="T12" fmla="*/ 4 w 8"/>
                  <a:gd name="T13" fmla="*/ 4 h 6"/>
                  <a:gd name="T14" fmla="*/ 3 w 8"/>
                  <a:gd name="T15" fmla="*/ 4 h 6"/>
                  <a:gd name="T16" fmla="*/ 3 w 8"/>
                  <a:gd name="T17" fmla="*/ 4 h 6"/>
                  <a:gd name="T18" fmla="*/ 5 w 8"/>
                  <a:gd name="T19" fmla="*/ 2 h 6"/>
                  <a:gd name="T20" fmla="*/ 0 w 8"/>
                  <a:gd name="T21" fmla="*/ 5 h 6"/>
                  <a:gd name="T22" fmla="*/ 1 w 8"/>
                  <a:gd name="T23" fmla="*/ 5 h 6"/>
                  <a:gd name="T24" fmla="*/ 3 w 8"/>
                  <a:gd name="T25" fmla="*/ 3 h 6"/>
                  <a:gd name="T26" fmla="*/ 2 w 8"/>
                  <a:gd name="T27" fmla="*/ 4 h 6"/>
                  <a:gd name="T28" fmla="*/ 1 w 8"/>
                  <a:gd name="T29" fmla="*/ 5 h 6"/>
                  <a:gd name="T30" fmla="*/ 3 w 8"/>
                  <a:gd name="T31" fmla="*/ 6 h 6"/>
                  <a:gd name="T32" fmla="*/ 3 w 8"/>
                  <a:gd name="T33" fmla="*/ 6 h 6"/>
                  <a:gd name="T34" fmla="*/ 4 w 8"/>
                  <a:gd name="T35" fmla="*/ 5 h 6"/>
                  <a:gd name="T36" fmla="*/ 5 w 8"/>
                  <a:gd name="T37" fmla="*/ 3 h 6"/>
                  <a:gd name="T38" fmla="*/ 5 w 8"/>
                  <a:gd name="T39" fmla="*/ 4 h 6"/>
                  <a:gd name="T40" fmla="*/ 6 w 8"/>
                  <a:gd name="T41" fmla="*/ 2 h 6"/>
                  <a:gd name="T42" fmla="*/ 7 w 8"/>
                  <a:gd name="T43" fmla="*/ 2 h 6"/>
                  <a:gd name="T44" fmla="*/ 7 w 8"/>
                  <a:gd name="T45" fmla="*/ 1 h 6"/>
                  <a:gd name="T46" fmla="*/ 5 w 8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6">
                    <a:moveTo>
                      <a:pt x="5" y="4"/>
                    </a:moveTo>
                    <a:cubicBezTo>
                      <a:pt x="5" y="3"/>
                      <a:pt x="6" y="3"/>
                      <a:pt x="6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4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3" y="3"/>
                      <a:pt x="3" y="2"/>
                      <a:pt x="0" y="5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2" y="4"/>
                      <a:pt x="3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7" y="2"/>
                      <a:pt x="6" y="3"/>
                      <a:pt x="7" y="2"/>
                    </a:cubicBezTo>
                    <a:cubicBezTo>
                      <a:pt x="8" y="0"/>
                      <a:pt x="6" y="3"/>
                      <a:pt x="7" y="1"/>
                    </a:cubicBez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1" name="Rectangle 217"/>
              <p:cNvSpPr>
                <a:spLocks noChangeArrowheads="1"/>
              </p:cNvSpPr>
              <p:nvPr/>
            </p:nvSpPr>
            <p:spPr bwMode="auto">
              <a:xfrm>
                <a:off x="738" y="167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2" name="Freeform 218"/>
              <p:cNvSpPr>
                <a:spLocks/>
              </p:cNvSpPr>
              <p:nvPr/>
            </p:nvSpPr>
            <p:spPr bwMode="auto">
              <a:xfrm>
                <a:off x="730" y="168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3" name="Freeform 219"/>
              <p:cNvSpPr>
                <a:spLocks/>
              </p:cNvSpPr>
              <p:nvPr/>
            </p:nvSpPr>
            <p:spPr bwMode="auto">
              <a:xfrm>
                <a:off x="732" y="167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4" name="Freeform 220"/>
              <p:cNvSpPr>
                <a:spLocks/>
              </p:cNvSpPr>
              <p:nvPr/>
            </p:nvSpPr>
            <p:spPr bwMode="auto">
              <a:xfrm>
                <a:off x="719" y="1673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0 h 3"/>
                  <a:gd name="T6" fmla="*/ 2 w 4"/>
                  <a:gd name="T7" fmla="*/ 2 h 3"/>
                  <a:gd name="T8" fmla="*/ 2 w 4"/>
                  <a:gd name="T9" fmla="*/ 1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3"/>
                      <a:pt x="2" y="2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2"/>
                      <a:pt x="2" y="2"/>
                    </a:cubicBezTo>
                    <a:cubicBezTo>
                      <a:pt x="3" y="1"/>
                      <a:pt x="1" y="2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5" name="Freeform 221"/>
              <p:cNvSpPr>
                <a:spLocks/>
              </p:cNvSpPr>
              <p:nvPr/>
            </p:nvSpPr>
            <p:spPr bwMode="auto">
              <a:xfrm>
                <a:off x="708" y="1654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6 w 10"/>
                  <a:gd name="T3" fmla="*/ 5 h 8"/>
                  <a:gd name="T4" fmla="*/ 7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6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5 h 8"/>
                  <a:gd name="T18" fmla="*/ 4 w 10"/>
                  <a:gd name="T19" fmla="*/ 4 h 8"/>
                  <a:gd name="T20" fmla="*/ 5 w 10"/>
                  <a:gd name="T21" fmla="*/ 4 h 8"/>
                  <a:gd name="T22" fmla="*/ 4 w 10"/>
                  <a:gd name="T23" fmla="*/ 4 h 8"/>
                  <a:gd name="T24" fmla="*/ 6 w 10"/>
                  <a:gd name="T25" fmla="*/ 3 h 8"/>
                  <a:gd name="T26" fmla="*/ 5 w 10"/>
                  <a:gd name="T27" fmla="*/ 2 h 8"/>
                  <a:gd name="T28" fmla="*/ 6 w 10"/>
                  <a:gd name="T29" fmla="*/ 2 h 8"/>
                  <a:gd name="T30" fmla="*/ 4 w 10"/>
                  <a:gd name="T31" fmla="*/ 1 h 8"/>
                  <a:gd name="T32" fmla="*/ 5 w 10"/>
                  <a:gd name="T33" fmla="*/ 1 h 8"/>
                  <a:gd name="T34" fmla="*/ 2 w 10"/>
                  <a:gd name="T35" fmla="*/ 2 h 8"/>
                  <a:gd name="T36" fmla="*/ 2 w 10"/>
                  <a:gd name="T37" fmla="*/ 2 h 8"/>
                  <a:gd name="T38" fmla="*/ 4 w 10"/>
                  <a:gd name="T39" fmla="*/ 1 h 8"/>
                  <a:gd name="T40" fmla="*/ 3 w 10"/>
                  <a:gd name="T41" fmla="*/ 1 h 8"/>
                  <a:gd name="T42" fmla="*/ 5 w 10"/>
                  <a:gd name="T43" fmla="*/ 0 h 8"/>
                  <a:gd name="T44" fmla="*/ 2 w 10"/>
                  <a:gd name="T45" fmla="*/ 1 h 8"/>
                  <a:gd name="T46" fmla="*/ 2 w 10"/>
                  <a:gd name="T47" fmla="*/ 0 h 8"/>
                  <a:gd name="T48" fmla="*/ 0 w 10"/>
                  <a:gd name="T49" fmla="*/ 2 h 8"/>
                  <a:gd name="T50" fmla="*/ 1 w 10"/>
                  <a:gd name="T51" fmla="*/ 3 h 8"/>
                  <a:gd name="T52" fmla="*/ 3 w 10"/>
                  <a:gd name="T53" fmla="*/ 3 h 8"/>
                  <a:gd name="T54" fmla="*/ 1 w 10"/>
                  <a:gd name="T55" fmla="*/ 4 h 8"/>
                  <a:gd name="T56" fmla="*/ 3 w 10"/>
                  <a:gd name="T57" fmla="*/ 3 h 8"/>
                  <a:gd name="T58" fmla="*/ 2 w 10"/>
                  <a:gd name="T59" fmla="*/ 4 h 8"/>
                  <a:gd name="T60" fmla="*/ 3 w 10"/>
                  <a:gd name="T61" fmla="*/ 3 h 8"/>
                  <a:gd name="T62" fmla="*/ 1 w 10"/>
                  <a:gd name="T63" fmla="*/ 5 h 8"/>
                  <a:gd name="T64" fmla="*/ 4 w 10"/>
                  <a:gd name="T65" fmla="*/ 7 h 8"/>
                  <a:gd name="T66" fmla="*/ 5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8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5"/>
                      <a:pt x="6" y="4"/>
                    </a:cubicBezTo>
                    <a:cubicBezTo>
                      <a:pt x="6" y="5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5" y="4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4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1"/>
                      <a:pt x="2" y="2"/>
                    </a:cubicBezTo>
                    <a:cubicBezTo>
                      <a:pt x="5" y="1"/>
                      <a:pt x="1" y="3"/>
                      <a:pt x="2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5" y="0"/>
                      <a:pt x="3" y="1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1" y="3"/>
                    </a:cubicBezTo>
                    <a:cubicBezTo>
                      <a:pt x="3" y="2"/>
                      <a:pt x="1" y="4"/>
                      <a:pt x="3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5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8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7" y="8"/>
                      <a:pt x="7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6" name="Freeform 222"/>
              <p:cNvSpPr>
                <a:spLocks/>
              </p:cNvSpPr>
              <p:nvPr/>
            </p:nvSpPr>
            <p:spPr bwMode="auto">
              <a:xfrm>
                <a:off x="719" y="167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7" name="Freeform 223"/>
              <p:cNvSpPr>
                <a:spLocks/>
              </p:cNvSpPr>
              <p:nvPr/>
            </p:nvSpPr>
            <p:spPr bwMode="auto">
              <a:xfrm>
                <a:off x="713" y="16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8" name="Rectangle 224"/>
              <p:cNvSpPr>
                <a:spLocks noChangeArrowheads="1"/>
              </p:cNvSpPr>
              <p:nvPr/>
            </p:nvSpPr>
            <p:spPr bwMode="auto">
              <a:xfrm>
                <a:off x="724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9" name="Rectangle 225"/>
              <p:cNvSpPr>
                <a:spLocks noChangeArrowheads="1"/>
              </p:cNvSpPr>
              <p:nvPr/>
            </p:nvSpPr>
            <p:spPr bwMode="auto">
              <a:xfrm>
                <a:off x="730" y="167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0" name="Freeform 226"/>
              <p:cNvSpPr>
                <a:spLocks/>
              </p:cNvSpPr>
              <p:nvPr/>
            </p:nvSpPr>
            <p:spPr bwMode="auto">
              <a:xfrm>
                <a:off x="705" y="16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1" name="Freeform 227"/>
              <p:cNvSpPr>
                <a:spLocks/>
              </p:cNvSpPr>
              <p:nvPr/>
            </p:nvSpPr>
            <p:spPr bwMode="auto">
              <a:xfrm>
                <a:off x="710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2" name="Freeform 228"/>
              <p:cNvSpPr>
                <a:spLocks/>
              </p:cNvSpPr>
              <p:nvPr/>
            </p:nvSpPr>
            <p:spPr bwMode="auto">
              <a:xfrm>
                <a:off x="702" y="1648"/>
                <a:ext cx="38" cy="44"/>
              </a:xfrm>
              <a:custGeom>
                <a:avLst/>
                <a:gdLst>
                  <a:gd name="T0" fmla="*/ 8 w 14"/>
                  <a:gd name="T1" fmla="*/ 10 h 16"/>
                  <a:gd name="T2" fmla="*/ 7 w 14"/>
                  <a:gd name="T3" fmla="*/ 12 h 16"/>
                  <a:gd name="T4" fmla="*/ 7 w 14"/>
                  <a:gd name="T5" fmla="*/ 13 h 16"/>
                  <a:gd name="T6" fmla="*/ 8 w 14"/>
                  <a:gd name="T7" fmla="*/ 12 h 16"/>
                  <a:gd name="T8" fmla="*/ 12 w 14"/>
                  <a:gd name="T9" fmla="*/ 10 h 16"/>
                  <a:gd name="T10" fmla="*/ 11 w 14"/>
                  <a:gd name="T11" fmla="*/ 9 h 16"/>
                  <a:gd name="T12" fmla="*/ 9 w 14"/>
                  <a:gd name="T13" fmla="*/ 8 h 16"/>
                  <a:gd name="T14" fmla="*/ 10 w 14"/>
                  <a:gd name="T15" fmla="*/ 7 h 16"/>
                  <a:gd name="T16" fmla="*/ 8 w 14"/>
                  <a:gd name="T17" fmla="*/ 8 h 16"/>
                  <a:gd name="T18" fmla="*/ 8 w 14"/>
                  <a:gd name="T19" fmla="*/ 6 h 16"/>
                  <a:gd name="T20" fmla="*/ 5 w 14"/>
                  <a:gd name="T21" fmla="*/ 8 h 16"/>
                  <a:gd name="T22" fmla="*/ 9 w 14"/>
                  <a:gd name="T23" fmla="*/ 6 h 16"/>
                  <a:gd name="T24" fmla="*/ 8 w 14"/>
                  <a:gd name="T25" fmla="*/ 4 h 16"/>
                  <a:gd name="T26" fmla="*/ 7 w 14"/>
                  <a:gd name="T27" fmla="*/ 4 h 16"/>
                  <a:gd name="T28" fmla="*/ 5 w 14"/>
                  <a:gd name="T29" fmla="*/ 4 h 16"/>
                  <a:gd name="T30" fmla="*/ 2 w 14"/>
                  <a:gd name="T31" fmla="*/ 5 h 16"/>
                  <a:gd name="T32" fmla="*/ 6 w 14"/>
                  <a:gd name="T33" fmla="*/ 2 h 16"/>
                  <a:gd name="T34" fmla="*/ 5 w 14"/>
                  <a:gd name="T35" fmla="*/ 2 h 16"/>
                  <a:gd name="T36" fmla="*/ 4 w 14"/>
                  <a:gd name="T37" fmla="*/ 2 h 16"/>
                  <a:gd name="T38" fmla="*/ 3 w 14"/>
                  <a:gd name="T39" fmla="*/ 2 h 16"/>
                  <a:gd name="T40" fmla="*/ 3 w 14"/>
                  <a:gd name="T41" fmla="*/ 2 h 16"/>
                  <a:gd name="T42" fmla="*/ 4 w 14"/>
                  <a:gd name="T43" fmla="*/ 1 h 16"/>
                  <a:gd name="T44" fmla="*/ 1 w 14"/>
                  <a:gd name="T45" fmla="*/ 4 h 16"/>
                  <a:gd name="T46" fmla="*/ 1 w 14"/>
                  <a:gd name="T47" fmla="*/ 5 h 16"/>
                  <a:gd name="T48" fmla="*/ 2 w 14"/>
                  <a:gd name="T49" fmla="*/ 5 h 16"/>
                  <a:gd name="T50" fmla="*/ 2 w 14"/>
                  <a:gd name="T51" fmla="*/ 6 h 16"/>
                  <a:gd name="T52" fmla="*/ 3 w 14"/>
                  <a:gd name="T53" fmla="*/ 7 h 16"/>
                  <a:gd name="T54" fmla="*/ 4 w 14"/>
                  <a:gd name="T55" fmla="*/ 6 h 16"/>
                  <a:gd name="T56" fmla="*/ 3 w 14"/>
                  <a:gd name="T57" fmla="*/ 7 h 16"/>
                  <a:gd name="T58" fmla="*/ 4 w 14"/>
                  <a:gd name="T59" fmla="*/ 7 h 16"/>
                  <a:gd name="T60" fmla="*/ 4 w 14"/>
                  <a:gd name="T61" fmla="*/ 7 h 16"/>
                  <a:gd name="T62" fmla="*/ 5 w 14"/>
                  <a:gd name="T63" fmla="*/ 7 h 16"/>
                  <a:gd name="T64" fmla="*/ 4 w 14"/>
                  <a:gd name="T65" fmla="*/ 8 h 16"/>
                  <a:gd name="T66" fmla="*/ 5 w 14"/>
                  <a:gd name="T67" fmla="*/ 9 h 16"/>
                  <a:gd name="T68" fmla="*/ 6 w 14"/>
                  <a:gd name="T69" fmla="*/ 8 h 16"/>
                  <a:gd name="T70" fmla="*/ 7 w 14"/>
                  <a:gd name="T71" fmla="*/ 8 h 16"/>
                  <a:gd name="T72" fmla="*/ 9 w 14"/>
                  <a:gd name="T73" fmla="*/ 9 h 16"/>
                  <a:gd name="T74" fmla="*/ 9 w 14"/>
                  <a:gd name="T75" fmla="*/ 9 h 16"/>
                  <a:gd name="T76" fmla="*/ 10 w 14"/>
                  <a:gd name="T77" fmla="*/ 11 h 16"/>
                  <a:gd name="T78" fmla="*/ 11 w 14"/>
                  <a:gd name="T79" fmla="*/ 9 h 16"/>
                  <a:gd name="T80" fmla="*/ 9 w 14"/>
                  <a:gd name="T8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10" y="9"/>
                    </a:moveTo>
                    <a:cubicBezTo>
                      <a:pt x="10" y="9"/>
                      <a:pt x="9" y="9"/>
                      <a:pt x="8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7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3"/>
                      <a:pt x="9" y="11"/>
                      <a:pt x="9" y="11"/>
                    </a:cubicBezTo>
                    <a:cubicBezTo>
                      <a:pt x="9" y="11"/>
                      <a:pt x="9" y="12"/>
                      <a:pt x="8" y="12"/>
                    </a:cubicBezTo>
                    <a:cubicBezTo>
                      <a:pt x="8" y="13"/>
                      <a:pt x="10" y="11"/>
                      <a:pt x="10" y="11"/>
                    </a:cubicBezTo>
                    <a:cubicBezTo>
                      <a:pt x="10" y="12"/>
                      <a:pt x="6" y="16"/>
                      <a:pt x="12" y="10"/>
                    </a:cubicBezTo>
                    <a:cubicBezTo>
                      <a:pt x="11" y="10"/>
                      <a:pt x="10" y="10"/>
                      <a:pt x="12" y="9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9" y="9"/>
                      <a:pt x="13" y="6"/>
                      <a:pt x="9" y="8"/>
                    </a:cubicBezTo>
                    <a:cubicBezTo>
                      <a:pt x="10" y="7"/>
                      <a:pt x="9" y="8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8" y="8"/>
                      <a:pt x="10" y="7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8" y="7"/>
                      <a:pt x="8" y="7"/>
                      <a:pt x="10" y="5"/>
                    </a:cubicBezTo>
                    <a:cubicBezTo>
                      <a:pt x="8" y="7"/>
                      <a:pt x="9" y="6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6" y="6"/>
                      <a:pt x="5" y="8"/>
                      <a:pt x="6" y="7"/>
                    </a:cubicBezTo>
                    <a:cubicBezTo>
                      <a:pt x="7" y="6"/>
                      <a:pt x="7" y="6"/>
                      <a:pt x="9" y="6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6" y="6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7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2"/>
                      <a:pt x="4" y="5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5" y="3"/>
                      <a:pt x="6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0" y="3"/>
                      <a:pt x="3" y="2"/>
                      <a:pt x="3" y="2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1"/>
                      <a:pt x="3" y="3"/>
                      <a:pt x="4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2" y="4"/>
                      <a:pt x="1" y="5"/>
                    </a:cubicBezTo>
                    <a:cubicBezTo>
                      <a:pt x="3" y="4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6"/>
                      <a:pt x="4" y="5"/>
                      <a:pt x="3" y="7"/>
                    </a:cubicBezTo>
                    <a:cubicBezTo>
                      <a:pt x="4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5" y="6"/>
                      <a:pt x="4" y="7"/>
                    </a:cubicBezTo>
                    <a:cubicBezTo>
                      <a:pt x="5" y="7"/>
                      <a:pt x="5" y="7"/>
                      <a:pt x="7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7" y="6"/>
                      <a:pt x="5" y="7"/>
                      <a:pt x="6" y="7"/>
                    </a:cubicBezTo>
                    <a:cubicBezTo>
                      <a:pt x="5" y="8"/>
                      <a:pt x="6" y="7"/>
                      <a:pt x="4" y="8"/>
                    </a:cubicBezTo>
                    <a:cubicBezTo>
                      <a:pt x="4" y="9"/>
                      <a:pt x="6" y="7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6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8" y="9"/>
                      <a:pt x="10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0"/>
                      <a:pt x="9" y="9"/>
                    </a:cubicBezTo>
                    <a:cubicBezTo>
                      <a:pt x="9" y="9"/>
                      <a:pt x="8" y="10"/>
                      <a:pt x="7" y="10"/>
                    </a:cubicBezTo>
                    <a:cubicBezTo>
                      <a:pt x="10" y="10"/>
                      <a:pt x="6" y="12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2" y="10"/>
                      <a:pt x="10" y="10"/>
                      <a:pt x="11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4" y="6"/>
                      <a:pt x="8" y="13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3" name="Freeform 229"/>
              <p:cNvSpPr>
                <a:spLocks/>
              </p:cNvSpPr>
              <p:nvPr/>
            </p:nvSpPr>
            <p:spPr bwMode="auto">
              <a:xfrm>
                <a:off x="721" y="167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4" name="Rectangle 230"/>
              <p:cNvSpPr>
                <a:spLocks noChangeArrowheads="1"/>
              </p:cNvSpPr>
              <p:nvPr/>
            </p:nvSpPr>
            <p:spPr bwMode="auto">
              <a:xfrm>
                <a:off x="724" y="167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5" name="Freeform 231"/>
              <p:cNvSpPr>
                <a:spLocks/>
              </p:cNvSpPr>
              <p:nvPr/>
            </p:nvSpPr>
            <p:spPr bwMode="auto">
              <a:xfrm>
                <a:off x="727" y="167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6" name="Freeform 232"/>
              <p:cNvSpPr>
                <a:spLocks/>
              </p:cNvSpPr>
              <p:nvPr/>
            </p:nvSpPr>
            <p:spPr bwMode="auto">
              <a:xfrm>
                <a:off x="724" y="167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7" name="Freeform 233"/>
              <p:cNvSpPr>
                <a:spLocks/>
              </p:cNvSpPr>
              <p:nvPr/>
            </p:nvSpPr>
            <p:spPr bwMode="auto">
              <a:xfrm>
                <a:off x="700" y="1662"/>
                <a:ext cx="27" cy="22"/>
              </a:xfrm>
              <a:custGeom>
                <a:avLst/>
                <a:gdLst>
                  <a:gd name="T0" fmla="*/ 3 w 10"/>
                  <a:gd name="T1" fmla="*/ 1 h 8"/>
                  <a:gd name="T2" fmla="*/ 2 w 10"/>
                  <a:gd name="T3" fmla="*/ 1 h 8"/>
                  <a:gd name="T4" fmla="*/ 3 w 10"/>
                  <a:gd name="T5" fmla="*/ 0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4 h 8"/>
                  <a:gd name="T12" fmla="*/ 6 w 10"/>
                  <a:gd name="T13" fmla="*/ 4 h 8"/>
                  <a:gd name="T14" fmla="*/ 4 w 10"/>
                  <a:gd name="T15" fmla="*/ 5 h 8"/>
                  <a:gd name="T16" fmla="*/ 5 w 10"/>
                  <a:gd name="T17" fmla="*/ 6 h 8"/>
                  <a:gd name="T18" fmla="*/ 6 w 10"/>
                  <a:gd name="T19" fmla="*/ 5 h 8"/>
                  <a:gd name="T20" fmla="*/ 6 w 10"/>
                  <a:gd name="T21" fmla="*/ 5 h 8"/>
                  <a:gd name="T22" fmla="*/ 6 w 10"/>
                  <a:gd name="T23" fmla="*/ 5 h 8"/>
                  <a:gd name="T24" fmla="*/ 7 w 10"/>
                  <a:gd name="T25" fmla="*/ 5 h 8"/>
                  <a:gd name="T26" fmla="*/ 6 w 10"/>
                  <a:gd name="T27" fmla="*/ 6 h 8"/>
                  <a:gd name="T28" fmla="*/ 7 w 10"/>
                  <a:gd name="T29" fmla="*/ 5 h 8"/>
                  <a:gd name="T30" fmla="*/ 6 w 10"/>
                  <a:gd name="T31" fmla="*/ 6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8 w 10"/>
                  <a:gd name="T43" fmla="*/ 4 h 8"/>
                  <a:gd name="T44" fmla="*/ 9 w 10"/>
                  <a:gd name="T45" fmla="*/ 2 h 8"/>
                  <a:gd name="T46" fmla="*/ 9 w 10"/>
                  <a:gd name="T47" fmla="*/ 2 h 8"/>
                  <a:gd name="T48" fmla="*/ 8 w 10"/>
                  <a:gd name="T49" fmla="*/ 3 h 8"/>
                  <a:gd name="T50" fmla="*/ 8 w 10"/>
                  <a:gd name="T51" fmla="*/ 3 h 8"/>
                  <a:gd name="T52" fmla="*/ 6 w 10"/>
                  <a:gd name="T53" fmla="*/ 5 h 8"/>
                  <a:gd name="T54" fmla="*/ 6 w 10"/>
                  <a:gd name="T55" fmla="*/ 4 h 8"/>
                  <a:gd name="T56" fmla="*/ 7 w 10"/>
                  <a:gd name="T57" fmla="*/ 3 h 8"/>
                  <a:gd name="T58" fmla="*/ 6 w 10"/>
                  <a:gd name="T59" fmla="*/ 4 h 8"/>
                  <a:gd name="T60" fmla="*/ 8 w 10"/>
                  <a:gd name="T61" fmla="*/ 2 h 8"/>
                  <a:gd name="T62" fmla="*/ 6 w 10"/>
                  <a:gd name="T63" fmla="*/ 3 h 8"/>
                  <a:gd name="T64" fmla="*/ 5 w 10"/>
                  <a:gd name="T65" fmla="*/ 2 h 8"/>
                  <a:gd name="T66" fmla="*/ 6 w 10"/>
                  <a:gd name="T67" fmla="*/ 2 h 8"/>
                  <a:gd name="T68" fmla="*/ 5 w 10"/>
                  <a:gd name="T69" fmla="*/ 2 h 8"/>
                  <a:gd name="T70" fmla="*/ 5 w 10"/>
                  <a:gd name="T71" fmla="*/ 1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3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0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1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3"/>
                      <a:pt x="2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7" y="4"/>
                      <a:pt x="5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4"/>
                      <a:pt x="6" y="5"/>
                    </a:cubicBezTo>
                    <a:cubicBezTo>
                      <a:pt x="7" y="4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8" name="Freeform 234"/>
              <p:cNvSpPr>
                <a:spLocks/>
              </p:cNvSpPr>
              <p:nvPr/>
            </p:nvSpPr>
            <p:spPr bwMode="auto">
              <a:xfrm>
                <a:off x="700" y="1662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9" name="Freeform 235"/>
              <p:cNvSpPr>
                <a:spLocks/>
              </p:cNvSpPr>
              <p:nvPr/>
            </p:nvSpPr>
            <p:spPr bwMode="auto">
              <a:xfrm>
                <a:off x="689" y="1632"/>
                <a:ext cx="35" cy="33"/>
              </a:xfrm>
              <a:custGeom>
                <a:avLst/>
                <a:gdLst>
                  <a:gd name="T0" fmla="*/ 3 w 13"/>
                  <a:gd name="T1" fmla="*/ 5 h 12"/>
                  <a:gd name="T2" fmla="*/ 4 w 13"/>
                  <a:gd name="T3" fmla="*/ 2 h 12"/>
                  <a:gd name="T4" fmla="*/ 1 w 13"/>
                  <a:gd name="T5" fmla="*/ 6 h 12"/>
                  <a:gd name="T6" fmla="*/ 1 w 13"/>
                  <a:gd name="T7" fmla="*/ 7 h 12"/>
                  <a:gd name="T8" fmla="*/ 1 w 13"/>
                  <a:gd name="T9" fmla="*/ 7 h 12"/>
                  <a:gd name="T10" fmla="*/ 2 w 13"/>
                  <a:gd name="T11" fmla="*/ 10 h 12"/>
                  <a:gd name="T12" fmla="*/ 2 w 13"/>
                  <a:gd name="T13" fmla="*/ 10 h 12"/>
                  <a:gd name="T14" fmla="*/ 2 w 13"/>
                  <a:gd name="T15" fmla="*/ 10 h 12"/>
                  <a:gd name="T16" fmla="*/ 2 w 13"/>
                  <a:gd name="T17" fmla="*/ 10 h 12"/>
                  <a:gd name="T18" fmla="*/ 2 w 13"/>
                  <a:gd name="T19" fmla="*/ 10 h 12"/>
                  <a:gd name="T20" fmla="*/ 3 w 13"/>
                  <a:gd name="T21" fmla="*/ 11 h 12"/>
                  <a:gd name="T22" fmla="*/ 3 w 13"/>
                  <a:gd name="T23" fmla="*/ 11 h 12"/>
                  <a:gd name="T24" fmla="*/ 5 w 13"/>
                  <a:gd name="T25" fmla="*/ 11 h 12"/>
                  <a:gd name="T26" fmla="*/ 3 w 13"/>
                  <a:gd name="T27" fmla="*/ 12 h 12"/>
                  <a:gd name="T28" fmla="*/ 5 w 13"/>
                  <a:gd name="T29" fmla="*/ 11 h 12"/>
                  <a:gd name="T30" fmla="*/ 4 w 13"/>
                  <a:gd name="T31" fmla="*/ 11 h 12"/>
                  <a:gd name="T32" fmla="*/ 5 w 13"/>
                  <a:gd name="T33" fmla="*/ 11 h 12"/>
                  <a:gd name="T34" fmla="*/ 5 w 13"/>
                  <a:gd name="T35" fmla="*/ 11 h 12"/>
                  <a:gd name="T36" fmla="*/ 5 w 13"/>
                  <a:gd name="T37" fmla="*/ 10 h 12"/>
                  <a:gd name="T38" fmla="*/ 3 w 13"/>
                  <a:gd name="T39" fmla="*/ 11 h 12"/>
                  <a:gd name="T40" fmla="*/ 5 w 13"/>
                  <a:gd name="T41" fmla="*/ 10 h 12"/>
                  <a:gd name="T42" fmla="*/ 5 w 13"/>
                  <a:gd name="T43" fmla="*/ 9 h 12"/>
                  <a:gd name="T44" fmla="*/ 5 w 13"/>
                  <a:gd name="T45" fmla="*/ 9 h 12"/>
                  <a:gd name="T46" fmla="*/ 4 w 13"/>
                  <a:gd name="T47" fmla="*/ 10 h 12"/>
                  <a:gd name="T48" fmla="*/ 5 w 13"/>
                  <a:gd name="T49" fmla="*/ 9 h 12"/>
                  <a:gd name="T50" fmla="*/ 4 w 13"/>
                  <a:gd name="T51" fmla="*/ 9 h 12"/>
                  <a:gd name="T52" fmla="*/ 7 w 13"/>
                  <a:gd name="T53" fmla="*/ 4 h 12"/>
                  <a:gd name="T54" fmla="*/ 9 w 13"/>
                  <a:gd name="T55" fmla="*/ 6 h 12"/>
                  <a:gd name="T56" fmla="*/ 11 w 13"/>
                  <a:gd name="T57" fmla="*/ 5 h 12"/>
                  <a:gd name="T58" fmla="*/ 10 w 13"/>
                  <a:gd name="T59" fmla="*/ 6 h 12"/>
                  <a:gd name="T60" fmla="*/ 9 w 13"/>
                  <a:gd name="T61" fmla="*/ 6 h 12"/>
                  <a:gd name="T62" fmla="*/ 11 w 13"/>
                  <a:gd name="T63" fmla="*/ 3 h 12"/>
                  <a:gd name="T64" fmla="*/ 12 w 13"/>
                  <a:gd name="T65" fmla="*/ 5 h 12"/>
                  <a:gd name="T66" fmla="*/ 3 w 13"/>
                  <a:gd name="T6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" h="12">
                    <a:moveTo>
                      <a:pt x="3" y="5"/>
                    </a:moveTo>
                    <a:cubicBezTo>
                      <a:pt x="4" y="3"/>
                      <a:pt x="4" y="3"/>
                      <a:pt x="4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0" y="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4" y="11"/>
                      <a:pt x="5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1"/>
                      <a:pt x="3" y="12"/>
                      <a:pt x="5" y="11"/>
                    </a:cubicBezTo>
                    <a:cubicBezTo>
                      <a:pt x="5" y="11"/>
                      <a:pt x="4" y="12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3" y="12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2" y="10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3" y="2"/>
                      <a:pt x="7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10" y="5"/>
                      <a:pt x="12" y="5"/>
                      <a:pt x="11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1" y="4"/>
                      <a:pt x="11" y="3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0" y="7"/>
                      <a:pt x="11" y="0"/>
                      <a:pt x="3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0" name="Freeform 236"/>
              <p:cNvSpPr>
                <a:spLocks/>
              </p:cNvSpPr>
              <p:nvPr/>
            </p:nvSpPr>
            <p:spPr bwMode="auto">
              <a:xfrm>
                <a:off x="700" y="1635"/>
                <a:ext cx="13" cy="2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1" name="Freeform 237"/>
              <p:cNvSpPr>
                <a:spLocks/>
              </p:cNvSpPr>
              <p:nvPr/>
            </p:nvSpPr>
            <p:spPr bwMode="auto">
              <a:xfrm>
                <a:off x="672" y="168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2" name="Freeform 238"/>
              <p:cNvSpPr>
                <a:spLocks/>
              </p:cNvSpPr>
              <p:nvPr/>
            </p:nvSpPr>
            <p:spPr bwMode="auto">
              <a:xfrm>
                <a:off x="670" y="1684"/>
                <a:ext cx="8" cy="13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5 h 5"/>
                  <a:gd name="T4" fmla="*/ 3 w 3"/>
                  <a:gd name="T5" fmla="*/ 0 h 5"/>
                  <a:gd name="T6" fmla="*/ 1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0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2"/>
                      <a:pt x="2" y="3"/>
                      <a:pt x="3" y="0"/>
                    </a:cubicBezTo>
                    <a:cubicBezTo>
                      <a:pt x="2" y="1"/>
                      <a:pt x="1" y="1"/>
                      <a:pt x="1" y="3"/>
                    </a:cubicBezTo>
                    <a:cubicBezTo>
                      <a:pt x="1" y="3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3" name="Freeform 239"/>
              <p:cNvSpPr>
                <a:spLocks/>
              </p:cNvSpPr>
              <p:nvPr/>
            </p:nvSpPr>
            <p:spPr bwMode="auto">
              <a:xfrm>
                <a:off x="672" y="1689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4" name="Freeform 240"/>
              <p:cNvSpPr>
                <a:spLocks/>
              </p:cNvSpPr>
              <p:nvPr/>
            </p:nvSpPr>
            <p:spPr bwMode="auto">
              <a:xfrm>
                <a:off x="675" y="1686"/>
                <a:ext cx="3" cy="6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5" name="Freeform 241"/>
              <p:cNvSpPr>
                <a:spLocks/>
              </p:cNvSpPr>
              <p:nvPr/>
            </p:nvSpPr>
            <p:spPr bwMode="auto">
              <a:xfrm>
                <a:off x="678" y="16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6" name="Freeform 242"/>
              <p:cNvSpPr>
                <a:spLocks/>
              </p:cNvSpPr>
              <p:nvPr/>
            </p:nvSpPr>
            <p:spPr bwMode="auto">
              <a:xfrm>
                <a:off x="672" y="1689"/>
                <a:ext cx="9" cy="8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0 h 3"/>
                  <a:gd name="T4" fmla="*/ 2 w 3"/>
                  <a:gd name="T5" fmla="*/ 0 h 3"/>
                  <a:gd name="T6" fmla="*/ 1 w 3"/>
                  <a:gd name="T7" fmla="*/ 2 h 3"/>
                  <a:gd name="T8" fmla="*/ 1 w 3"/>
                  <a:gd name="T9" fmla="*/ 2 h 3"/>
                  <a:gd name="T10" fmla="*/ 0 w 3"/>
                  <a:gd name="T11" fmla="*/ 3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7" name="Freeform 243"/>
              <p:cNvSpPr>
                <a:spLocks/>
              </p:cNvSpPr>
              <p:nvPr/>
            </p:nvSpPr>
            <p:spPr bwMode="auto">
              <a:xfrm>
                <a:off x="678" y="16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8" name="Freeform 244"/>
              <p:cNvSpPr>
                <a:spLocks/>
              </p:cNvSpPr>
              <p:nvPr/>
            </p:nvSpPr>
            <p:spPr bwMode="auto">
              <a:xfrm>
                <a:off x="675" y="168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9" name="Freeform 245"/>
              <p:cNvSpPr>
                <a:spLocks/>
              </p:cNvSpPr>
              <p:nvPr/>
            </p:nvSpPr>
            <p:spPr bwMode="auto">
              <a:xfrm>
                <a:off x="672" y="1689"/>
                <a:ext cx="9" cy="11"/>
              </a:xfrm>
              <a:custGeom>
                <a:avLst/>
                <a:gdLst>
                  <a:gd name="T0" fmla="*/ 3 w 3"/>
                  <a:gd name="T1" fmla="*/ 1 h 4"/>
                  <a:gd name="T2" fmla="*/ 2 w 3"/>
                  <a:gd name="T3" fmla="*/ 2 h 4"/>
                  <a:gd name="T4" fmla="*/ 0 w 3"/>
                  <a:gd name="T5" fmla="*/ 4 h 4"/>
                  <a:gd name="T6" fmla="*/ 1 w 3"/>
                  <a:gd name="T7" fmla="*/ 3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0" name="Freeform 246"/>
              <p:cNvSpPr>
                <a:spLocks/>
              </p:cNvSpPr>
              <p:nvPr/>
            </p:nvSpPr>
            <p:spPr bwMode="auto">
              <a:xfrm>
                <a:off x="672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1" name="Freeform 247"/>
              <p:cNvSpPr>
                <a:spLocks/>
              </p:cNvSpPr>
              <p:nvPr/>
            </p:nvSpPr>
            <p:spPr bwMode="auto">
              <a:xfrm>
                <a:off x="670" y="1695"/>
                <a:ext cx="11" cy="10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2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2 w 4"/>
                  <a:gd name="T15" fmla="*/ 2 h 4"/>
                  <a:gd name="T16" fmla="*/ 2 w 4"/>
                  <a:gd name="T17" fmla="*/ 2 h 4"/>
                  <a:gd name="T18" fmla="*/ 1 w 4"/>
                  <a:gd name="T19" fmla="*/ 3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4" y="0"/>
                      <a:pt x="3" y="2"/>
                      <a:pt x="4" y="0"/>
                    </a:cubicBezTo>
                    <a:cubicBezTo>
                      <a:pt x="4" y="0"/>
                      <a:pt x="4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3" y="1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2" name="Freeform 248"/>
              <p:cNvSpPr>
                <a:spLocks/>
              </p:cNvSpPr>
              <p:nvPr/>
            </p:nvSpPr>
            <p:spPr bwMode="auto">
              <a:xfrm>
                <a:off x="675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3" name="Freeform 249"/>
              <p:cNvSpPr>
                <a:spLocks/>
              </p:cNvSpPr>
              <p:nvPr/>
            </p:nvSpPr>
            <p:spPr bwMode="auto">
              <a:xfrm>
                <a:off x="672" y="1697"/>
                <a:ext cx="11" cy="11"/>
              </a:xfrm>
              <a:custGeom>
                <a:avLst/>
                <a:gdLst>
                  <a:gd name="T0" fmla="*/ 4 w 4"/>
                  <a:gd name="T1" fmla="*/ 1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2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4" name="Freeform 250"/>
              <p:cNvSpPr>
                <a:spLocks/>
              </p:cNvSpPr>
              <p:nvPr/>
            </p:nvSpPr>
            <p:spPr bwMode="auto">
              <a:xfrm>
                <a:off x="681" y="169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5" name="Freeform 251"/>
              <p:cNvSpPr>
                <a:spLocks/>
              </p:cNvSpPr>
              <p:nvPr/>
            </p:nvSpPr>
            <p:spPr bwMode="auto">
              <a:xfrm>
                <a:off x="678" y="17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6" name="Freeform 252"/>
              <p:cNvSpPr>
                <a:spLocks/>
              </p:cNvSpPr>
              <p:nvPr/>
            </p:nvSpPr>
            <p:spPr bwMode="auto">
              <a:xfrm>
                <a:off x="683" y="170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7" name="Freeform 253"/>
              <p:cNvSpPr>
                <a:spLocks/>
              </p:cNvSpPr>
              <p:nvPr/>
            </p:nvSpPr>
            <p:spPr bwMode="auto">
              <a:xfrm>
                <a:off x="675" y="1700"/>
                <a:ext cx="33" cy="19"/>
              </a:xfrm>
              <a:custGeom>
                <a:avLst/>
                <a:gdLst>
                  <a:gd name="T0" fmla="*/ 10 w 12"/>
                  <a:gd name="T1" fmla="*/ 2 h 7"/>
                  <a:gd name="T2" fmla="*/ 10 w 12"/>
                  <a:gd name="T3" fmla="*/ 3 h 7"/>
                  <a:gd name="T4" fmla="*/ 8 w 12"/>
                  <a:gd name="T5" fmla="*/ 3 h 7"/>
                  <a:gd name="T6" fmla="*/ 7 w 12"/>
                  <a:gd name="T7" fmla="*/ 5 h 7"/>
                  <a:gd name="T8" fmla="*/ 8 w 12"/>
                  <a:gd name="T9" fmla="*/ 5 h 7"/>
                  <a:gd name="T10" fmla="*/ 7 w 12"/>
                  <a:gd name="T11" fmla="*/ 6 h 7"/>
                  <a:gd name="T12" fmla="*/ 7 w 12"/>
                  <a:gd name="T13" fmla="*/ 5 h 7"/>
                  <a:gd name="T14" fmla="*/ 6 w 12"/>
                  <a:gd name="T15" fmla="*/ 5 h 7"/>
                  <a:gd name="T16" fmla="*/ 5 w 12"/>
                  <a:gd name="T17" fmla="*/ 2 h 7"/>
                  <a:gd name="T18" fmla="*/ 3 w 12"/>
                  <a:gd name="T19" fmla="*/ 3 h 7"/>
                  <a:gd name="T20" fmla="*/ 4 w 12"/>
                  <a:gd name="T21" fmla="*/ 2 h 7"/>
                  <a:gd name="T22" fmla="*/ 4 w 12"/>
                  <a:gd name="T23" fmla="*/ 2 h 7"/>
                  <a:gd name="T24" fmla="*/ 4 w 12"/>
                  <a:gd name="T25" fmla="*/ 1 h 7"/>
                  <a:gd name="T26" fmla="*/ 2 w 12"/>
                  <a:gd name="T27" fmla="*/ 2 h 7"/>
                  <a:gd name="T28" fmla="*/ 4 w 12"/>
                  <a:gd name="T29" fmla="*/ 0 h 7"/>
                  <a:gd name="T30" fmla="*/ 2 w 12"/>
                  <a:gd name="T31" fmla="*/ 1 h 7"/>
                  <a:gd name="T32" fmla="*/ 1 w 12"/>
                  <a:gd name="T33" fmla="*/ 2 h 7"/>
                  <a:gd name="T34" fmla="*/ 0 w 12"/>
                  <a:gd name="T35" fmla="*/ 3 h 7"/>
                  <a:gd name="T36" fmla="*/ 4 w 12"/>
                  <a:gd name="T37" fmla="*/ 3 h 7"/>
                  <a:gd name="T38" fmla="*/ 3 w 12"/>
                  <a:gd name="T39" fmla="*/ 3 h 7"/>
                  <a:gd name="T40" fmla="*/ 2 w 12"/>
                  <a:gd name="T41" fmla="*/ 5 h 7"/>
                  <a:gd name="T42" fmla="*/ 5 w 12"/>
                  <a:gd name="T43" fmla="*/ 4 h 7"/>
                  <a:gd name="T44" fmla="*/ 4 w 12"/>
                  <a:gd name="T45" fmla="*/ 5 h 7"/>
                  <a:gd name="T46" fmla="*/ 5 w 12"/>
                  <a:gd name="T47" fmla="*/ 5 h 7"/>
                  <a:gd name="T48" fmla="*/ 4 w 12"/>
                  <a:gd name="T49" fmla="*/ 6 h 7"/>
                  <a:gd name="T50" fmla="*/ 6 w 12"/>
                  <a:gd name="T51" fmla="*/ 5 h 7"/>
                  <a:gd name="T52" fmla="*/ 3 w 12"/>
                  <a:gd name="T53" fmla="*/ 7 h 7"/>
                  <a:gd name="T54" fmla="*/ 4 w 12"/>
                  <a:gd name="T55" fmla="*/ 6 h 7"/>
                  <a:gd name="T56" fmla="*/ 5 w 12"/>
                  <a:gd name="T57" fmla="*/ 6 h 7"/>
                  <a:gd name="T58" fmla="*/ 3 w 12"/>
                  <a:gd name="T59" fmla="*/ 7 h 7"/>
                  <a:gd name="T60" fmla="*/ 5 w 12"/>
                  <a:gd name="T61" fmla="*/ 7 h 7"/>
                  <a:gd name="T62" fmla="*/ 6 w 12"/>
                  <a:gd name="T63" fmla="*/ 6 h 7"/>
                  <a:gd name="T64" fmla="*/ 6 w 12"/>
                  <a:gd name="T65" fmla="*/ 7 h 7"/>
                  <a:gd name="T66" fmla="*/ 9 w 12"/>
                  <a:gd name="T67" fmla="*/ 4 h 7"/>
                  <a:gd name="T68" fmla="*/ 11 w 12"/>
                  <a:gd name="T69" fmla="*/ 2 h 7"/>
                  <a:gd name="T70" fmla="*/ 11 w 12"/>
                  <a:gd name="T71" fmla="*/ 1 h 7"/>
                  <a:gd name="T72" fmla="*/ 9 w 12"/>
                  <a:gd name="T73" fmla="*/ 3 h 7"/>
                  <a:gd name="T74" fmla="*/ 10 w 12"/>
                  <a:gd name="T7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" h="7">
                    <a:moveTo>
                      <a:pt x="10" y="2"/>
                    </a:moveTo>
                    <a:cubicBezTo>
                      <a:pt x="10" y="2"/>
                      <a:pt x="9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4"/>
                      <a:pt x="8" y="4"/>
                      <a:pt x="7" y="5"/>
                    </a:cubicBezTo>
                    <a:cubicBezTo>
                      <a:pt x="7" y="5"/>
                      <a:pt x="8" y="4"/>
                      <a:pt x="8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5"/>
                      <a:pt x="6" y="7"/>
                      <a:pt x="7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4" y="1"/>
                      <a:pt x="4" y="1"/>
                    </a:cubicBezTo>
                    <a:cubicBezTo>
                      <a:pt x="4" y="1"/>
                      <a:pt x="2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0" y="3"/>
                      <a:pt x="2" y="2"/>
                      <a:pt x="0" y="3"/>
                    </a:cubicBezTo>
                    <a:cubicBezTo>
                      <a:pt x="0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2" y="5"/>
                    </a:cubicBezTo>
                    <a:cubicBezTo>
                      <a:pt x="4" y="4"/>
                      <a:pt x="2" y="6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3" y="7"/>
                      <a:pt x="6" y="6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12" y="2"/>
                      <a:pt x="8" y="5"/>
                      <a:pt x="9" y="4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8" name="Rectangle 254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9" name="Freeform 255"/>
              <p:cNvSpPr>
                <a:spLocks/>
              </p:cNvSpPr>
              <p:nvPr/>
            </p:nvSpPr>
            <p:spPr bwMode="auto">
              <a:xfrm>
                <a:off x="702" y="170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0" name="Freeform 256"/>
              <p:cNvSpPr>
                <a:spLocks/>
              </p:cNvSpPr>
              <p:nvPr/>
            </p:nvSpPr>
            <p:spPr bwMode="auto">
              <a:xfrm>
                <a:off x="694" y="1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1" name="Freeform 257"/>
              <p:cNvSpPr>
                <a:spLocks/>
              </p:cNvSpPr>
              <p:nvPr/>
            </p:nvSpPr>
            <p:spPr bwMode="auto">
              <a:xfrm>
                <a:off x="681" y="17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2" name="Freeform 258"/>
              <p:cNvSpPr>
                <a:spLocks/>
              </p:cNvSpPr>
              <p:nvPr/>
            </p:nvSpPr>
            <p:spPr bwMode="auto">
              <a:xfrm>
                <a:off x="681" y="171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3" name="Rectangle 259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4" name="Freeform 260"/>
              <p:cNvSpPr>
                <a:spLocks/>
              </p:cNvSpPr>
              <p:nvPr/>
            </p:nvSpPr>
            <p:spPr bwMode="auto">
              <a:xfrm>
                <a:off x="681" y="1697"/>
                <a:ext cx="21" cy="17"/>
              </a:xfrm>
              <a:custGeom>
                <a:avLst/>
                <a:gdLst>
                  <a:gd name="T0" fmla="*/ 1 w 8"/>
                  <a:gd name="T1" fmla="*/ 3 h 6"/>
                  <a:gd name="T2" fmla="*/ 1 w 8"/>
                  <a:gd name="T3" fmla="*/ 4 h 6"/>
                  <a:gd name="T4" fmla="*/ 4 w 8"/>
                  <a:gd name="T5" fmla="*/ 2 h 6"/>
                  <a:gd name="T6" fmla="*/ 2 w 8"/>
                  <a:gd name="T7" fmla="*/ 4 h 6"/>
                  <a:gd name="T8" fmla="*/ 5 w 8"/>
                  <a:gd name="T9" fmla="*/ 4 h 6"/>
                  <a:gd name="T10" fmla="*/ 4 w 8"/>
                  <a:gd name="T11" fmla="*/ 5 h 6"/>
                  <a:gd name="T12" fmla="*/ 7 w 8"/>
                  <a:gd name="T13" fmla="*/ 3 h 6"/>
                  <a:gd name="T14" fmla="*/ 4 w 8"/>
                  <a:gd name="T15" fmla="*/ 6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4 h 6"/>
                  <a:gd name="T22" fmla="*/ 8 w 8"/>
                  <a:gd name="T23" fmla="*/ 3 h 6"/>
                  <a:gd name="T24" fmla="*/ 7 w 8"/>
                  <a:gd name="T25" fmla="*/ 3 h 6"/>
                  <a:gd name="T26" fmla="*/ 7 w 8"/>
                  <a:gd name="T27" fmla="*/ 2 h 6"/>
                  <a:gd name="T28" fmla="*/ 7 w 8"/>
                  <a:gd name="T29" fmla="*/ 3 h 6"/>
                  <a:gd name="T30" fmla="*/ 8 w 8"/>
                  <a:gd name="T31" fmla="*/ 2 h 6"/>
                  <a:gd name="T32" fmla="*/ 7 w 8"/>
                  <a:gd name="T33" fmla="*/ 3 h 6"/>
                  <a:gd name="T34" fmla="*/ 7 w 8"/>
                  <a:gd name="T35" fmla="*/ 2 h 6"/>
                  <a:gd name="T36" fmla="*/ 5 w 8"/>
                  <a:gd name="T37" fmla="*/ 3 h 6"/>
                  <a:gd name="T38" fmla="*/ 7 w 8"/>
                  <a:gd name="T39" fmla="*/ 2 h 6"/>
                  <a:gd name="T40" fmla="*/ 6 w 8"/>
                  <a:gd name="T41" fmla="*/ 3 h 6"/>
                  <a:gd name="T42" fmla="*/ 7 w 8"/>
                  <a:gd name="T43" fmla="*/ 1 h 6"/>
                  <a:gd name="T44" fmla="*/ 6 w 8"/>
                  <a:gd name="T45" fmla="*/ 2 h 6"/>
                  <a:gd name="T46" fmla="*/ 7 w 8"/>
                  <a:gd name="T47" fmla="*/ 1 h 6"/>
                  <a:gd name="T48" fmla="*/ 4 w 8"/>
                  <a:gd name="T49" fmla="*/ 3 h 6"/>
                  <a:gd name="T50" fmla="*/ 6 w 8"/>
                  <a:gd name="T51" fmla="*/ 1 h 6"/>
                  <a:gd name="T52" fmla="*/ 5 w 8"/>
                  <a:gd name="T53" fmla="*/ 1 h 6"/>
                  <a:gd name="T54" fmla="*/ 5 w 8"/>
                  <a:gd name="T55" fmla="*/ 1 h 6"/>
                  <a:gd name="T56" fmla="*/ 4 w 8"/>
                  <a:gd name="T57" fmla="*/ 1 h 6"/>
                  <a:gd name="T58" fmla="*/ 4 w 8"/>
                  <a:gd name="T59" fmla="*/ 2 h 6"/>
                  <a:gd name="T60" fmla="*/ 3 w 8"/>
                  <a:gd name="T61" fmla="*/ 2 h 6"/>
                  <a:gd name="T62" fmla="*/ 4 w 8"/>
                  <a:gd name="T63" fmla="*/ 2 h 6"/>
                  <a:gd name="T64" fmla="*/ 2 w 8"/>
                  <a:gd name="T65" fmla="*/ 2 h 6"/>
                  <a:gd name="T66" fmla="*/ 3 w 8"/>
                  <a:gd name="T67" fmla="*/ 2 h 6"/>
                  <a:gd name="T68" fmla="*/ 1 w 8"/>
                  <a:gd name="T6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1" y="3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4" y="2"/>
                      <a:pt x="4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7" y="2"/>
                      <a:pt x="7" y="3"/>
                    </a:cubicBezTo>
                    <a:cubicBezTo>
                      <a:pt x="5" y="4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6" y="4"/>
                      <a:pt x="7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7" y="2"/>
                      <a:pt x="5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8" y="0"/>
                      <a:pt x="7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5" y="2"/>
                      <a:pt x="4" y="3"/>
                      <a:pt x="6" y="1"/>
                    </a:cubicBezTo>
                    <a:cubicBezTo>
                      <a:pt x="6" y="1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6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5" name="Freeform 261"/>
              <p:cNvSpPr>
                <a:spLocks/>
              </p:cNvSpPr>
              <p:nvPr/>
            </p:nvSpPr>
            <p:spPr bwMode="auto">
              <a:xfrm>
                <a:off x="700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6" name="Freeform 262"/>
              <p:cNvSpPr>
                <a:spLocks/>
              </p:cNvSpPr>
              <p:nvPr/>
            </p:nvSpPr>
            <p:spPr bwMode="auto">
              <a:xfrm>
                <a:off x="675" y="1692"/>
                <a:ext cx="25" cy="13"/>
              </a:xfrm>
              <a:custGeom>
                <a:avLst/>
                <a:gdLst>
                  <a:gd name="T0" fmla="*/ 5 w 9"/>
                  <a:gd name="T1" fmla="*/ 2 h 5"/>
                  <a:gd name="T2" fmla="*/ 6 w 9"/>
                  <a:gd name="T3" fmla="*/ 1 h 5"/>
                  <a:gd name="T4" fmla="*/ 4 w 9"/>
                  <a:gd name="T5" fmla="*/ 3 h 5"/>
                  <a:gd name="T6" fmla="*/ 3 w 9"/>
                  <a:gd name="T7" fmla="*/ 3 h 5"/>
                  <a:gd name="T8" fmla="*/ 5 w 9"/>
                  <a:gd name="T9" fmla="*/ 2 h 5"/>
                  <a:gd name="T10" fmla="*/ 6 w 9"/>
                  <a:gd name="T11" fmla="*/ 1 h 5"/>
                  <a:gd name="T12" fmla="*/ 4 w 9"/>
                  <a:gd name="T13" fmla="*/ 2 h 5"/>
                  <a:gd name="T14" fmla="*/ 3 w 9"/>
                  <a:gd name="T15" fmla="*/ 2 h 5"/>
                  <a:gd name="T16" fmla="*/ 4 w 9"/>
                  <a:gd name="T17" fmla="*/ 2 h 5"/>
                  <a:gd name="T18" fmla="*/ 5 w 9"/>
                  <a:gd name="T19" fmla="*/ 1 h 5"/>
                  <a:gd name="T20" fmla="*/ 0 w 9"/>
                  <a:gd name="T21" fmla="*/ 2 h 5"/>
                  <a:gd name="T22" fmla="*/ 1 w 9"/>
                  <a:gd name="T23" fmla="*/ 2 h 5"/>
                  <a:gd name="T24" fmla="*/ 3 w 9"/>
                  <a:gd name="T25" fmla="*/ 1 h 5"/>
                  <a:gd name="T26" fmla="*/ 2 w 9"/>
                  <a:gd name="T27" fmla="*/ 2 h 5"/>
                  <a:gd name="T28" fmla="*/ 1 w 9"/>
                  <a:gd name="T29" fmla="*/ 2 h 5"/>
                  <a:gd name="T30" fmla="*/ 2 w 9"/>
                  <a:gd name="T31" fmla="*/ 5 h 5"/>
                  <a:gd name="T32" fmla="*/ 2 w 9"/>
                  <a:gd name="T33" fmla="*/ 4 h 5"/>
                  <a:gd name="T34" fmla="*/ 4 w 9"/>
                  <a:gd name="T35" fmla="*/ 4 h 5"/>
                  <a:gd name="T36" fmla="*/ 5 w 9"/>
                  <a:gd name="T37" fmla="*/ 3 h 5"/>
                  <a:gd name="T38" fmla="*/ 5 w 9"/>
                  <a:gd name="T39" fmla="*/ 3 h 5"/>
                  <a:gd name="T40" fmla="*/ 7 w 9"/>
                  <a:gd name="T41" fmla="*/ 2 h 5"/>
                  <a:gd name="T42" fmla="*/ 8 w 9"/>
                  <a:gd name="T43" fmla="*/ 2 h 5"/>
                  <a:gd name="T44" fmla="*/ 8 w 9"/>
                  <a:gd name="T45" fmla="*/ 1 h 5"/>
                  <a:gd name="T46" fmla="*/ 5 w 9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5" y="2"/>
                    </a:moveTo>
                    <a:cubicBezTo>
                      <a:pt x="5" y="2"/>
                      <a:pt x="6" y="2"/>
                      <a:pt x="6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3" y="2"/>
                      <a:pt x="2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1"/>
                      <a:pt x="5" y="1"/>
                    </a:cubicBezTo>
                    <a:cubicBezTo>
                      <a:pt x="3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5" y="3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2"/>
                      <a:pt x="6" y="2"/>
                      <a:pt x="8" y="2"/>
                    </a:cubicBezTo>
                    <a:cubicBezTo>
                      <a:pt x="9" y="0"/>
                      <a:pt x="6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7" name="Freeform 263"/>
              <p:cNvSpPr>
                <a:spLocks/>
              </p:cNvSpPr>
              <p:nvPr/>
            </p:nvSpPr>
            <p:spPr bwMode="auto">
              <a:xfrm>
                <a:off x="689" y="1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8" name="Freeform 264"/>
              <p:cNvSpPr>
                <a:spLocks/>
              </p:cNvSpPr>
              <p:nvPr/>
            </p:nvSpPr>
            <p:spPr bwMode="auto">
              <a:xfrm>
                <a:off x="681" y="170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9" name="Freeform 265"/>
              <p:cNvSpPr>
                <a:spLocks/>
              </p:cNvSpPr>
              <p:nvPr/>
            </p:nvSpPr>
            <p:spPr bwMode="auto">
              <a:xfrm>
                <a:off x="689" y="16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0" name="Freeform 266"/>
              <p:cNvSpPr>
                <a:spLocks/>
              </p:cNvSpPr>
              <p:nvPr/>
            </p:nvSpPr>
            <p:spPr bwMode="auto">
              <a:xfrm>
                <a:off x="672" y="1692"/>
                <a:ext cx="14" cy="5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2 h 2"/>
                  <a:gd name="T4" fmla="*/ 5 w 5"/>
                  <a:gd name="T5" fmla="*/ 0 h 2"/>
                  <a:gd name="T6" fmla="*/ 2 w 5"/>
                  <a:gd name="T7" fmla="*/ 1 h 2"/>
                  <a:gd name="T8" fmla="*/ 2 w 5"/>
                  <a:gd name="T9" fmla="*/ 1 h 2"/>
                  <a:gd name="T10" fmla="*/ 0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1" name="Freeform 267"/>
              <p:cNvSpPr>
                <a:spLocks/>
              </p:cNvSpPr>
              <p:nvPr/>
            </p:nvSpPr>
            <p:spPr bwMode="auto">
              <a:xfrm>
                <a:off x="659" y="1678"/>
                <a:ext cx="41" cy="27"/>
              </a:xfrm>
              <a:custGeom>
                <a:avLst/>
                <a:gdLst>
                  <a:gd name="T0" fmla="*/ 9 w 15"/>
                  <a:gd name="T1" fmla="*/ 4 h 10"/>
                  <a:gd name="T2" fmla="*/ 7 w 15"/>
                  <a:gd name="T3" fmla="*/ 5 h 10"/>
                  <a:gd name="T4" fmla="*/ 6 w 15"/>
                  <a:gd name="T5" fmla="*/ 7 h 10"/>
                  <a:gd name="T6" fmla="*/ 7 w 15"/>
                  <a:gd name="T7" fmla="*/ 6 h 10"/>
                  <a:gd name="T8" fmla="*/ 7 w 15"/>
                  <a:gd name="T9" fmla="*/ 8 h 10"/>
                  <a:gd name="T10" fmla="*/ 9 w 15"/>
                  <a:gd name="T11" fmla="*/ 6 h 10"/>
                  <a:gd name="T12" fmla="*/ 9 w 15"/>
                  <a:gd name="T13" fmla="*/ 7 h 10"/>
                  <a:gd name="T14" fmla="*/ 9 w 15"/>
                  <a:gd name="T15" fmla="*/ 8 h 10"/>
                  <a:gd name="T16" fmla="*/ 10 w 15"/>
                  <a:gd name="T17" fmla="*/ 9 h 10"/>
                  <a:gd name="T18" fmla="*/ 11 w 15"/>
                  <a:gd name="T19" fmla="*/ 7 h 10"/>
                  <a:gd name="T20" fmla="*/ 10 w 15"/>
                  <a:gd name="T21" fmla="*/ 9 h 10"/>
                  <a:gd name="T22" fmla="*/ 10 w 15"/>
                  <a:gd name="T23" fmla="*/ 10 h 10"/>
                  <a:gd name="T24" fmla="*/ 12 w 15"/>
                  <a:gd name="T25" fmla="*/ 9 h 10"/>
                  <a:gd name="T26" fmla="*/ 12 w 15"/>
                  <a:gd name="T27" fmla="*/ 6 h 10"/>
                  <a:gd name="T28" fmla="*/ 12 w 15"/>
                  <a:gd name="T29" fmla="*/ 5 h 10"/>
                  <a:gd name="T30" fmla="*/ 12 w 15"/>
                  <a:gd name="T31" fmla="*/ 5 h 10"/>
                  <a:gd name="T32" fmla="*/ 12 w 15"/>
                  <a:gd name="T33" fmla="*/ 4 h 10"/>
                  <a:gd name="T34" fmla="*/ 8 w 15"/>
                  <a:gd name="T35" fmla="*/ 4 h 10"/>
                  <a:gd name="T36" fmla="*/ 9 w 15"/>
                  <a:gd name="T37" fmla="*/ 4 h 10"/>
                  <a:gd name="T38" fmla="*/ 7 w 15"/>
                  <a:gd name="T39" fmla="*/ 5 h 10"/>
                  <a:gd name="T40" fmla="*/ 7 w 15"/>
                  <a:gd name="T41" fmla="*/ 6 h 10"/>
                  <a:gd name="T42" fmla="*/ 11 w 15"/>
                  <a:gd name="T43" fmla="*/ 3 h 10"/>
                  <a:gd name="T44" fmla="*/ 11 w 15"/>
                  <a:gd name="T45" fmla="*/ 3 h 10"/>
                  <a:gd name="T46" fmla="*/ 11 w 15"/>
                  <a:gd name="T47" fmla="*/ 3 h 10"/>
                  <a:gd name="T48" fmla="*/ 5 w 15"/>
                  <a:gd name="T49" fmla="*/ 7 h 10"/>
                  <a:gd name="T50" fmla="*/ 5 w 15"/>
                  <a:gd name="T51" fmla="*/ 7 h 10"/>
                  <a:gd name="T52" fmla="*/ 5 w 15"/>
                  <a:gd name="T53" fmla="*/ 7 h 10"/>
                  <a:gd name="T54" fmla="*/ 5 w 15"/>
                  <a:gd name="T55" fmla="*/ 7 h 10"/>
                  <a:gd name="T56" fmla="*/ 5 w 15"/>
                  <a:gd name="T57" fmla="*/ 6 h 10"/>
                  <a:gd name="T58" fmla="*/ 11 w 15"/>
                  <a:gd name="T59" fmla="*/ 3 h 10"/>
                  <a:gd name="T60" fmla="*/ 11 w 15"/>
                  <a:gd name="T61" fmla="*/ 3 h 10"/>
                  <a:gd name="T62" fmla="*/ 11 w 15"/>
                  <a:gd name="T63" fmla="*/ 3 h 10"/>
                  <a:gd name="T64" fmla="*/ 10 w 15"/>
                  <a:gd name="T6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10"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3" y="7"/>
                      <a:pt x="8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7" y="5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8" y="7"/>
                      <a:pt x="7" y="6"/>
                      <a:pt x="7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8" y="8"/>
                      <a:pt x="9" y="6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9"/>
                      <a:pt x="9" y="9"/>
                      <a:pt x="11" y="7"/>
                    </a:cubicBezTo>
                    <a:cubicBezTo>
                      <a:pt x="9" y="10"/>
                      <a:pt x="12" y="7"/>
                      <a:pt x="12" y="8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10"/>
                      <a:pt x="11" y="9"/>
                      <a:pt x="10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4" y="8"/>
                      <a:pt x="14" y="7"/>
                    </a:cubicBezTo>
                    <a:cubicBezTo>
                      <a:pt x="13" y="7"/>
                      <a:pt x="12" y="7"/>
                      <a:pt x="12" y="6"/>
                    </a:cubicBezTo>
                    <a:cubicBezTo>
                      <a:pt x="11" y="7"/>
                      <a:pt x="12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6"/>
                      <a:pt x="11" y="7"/>
                    </a:cubicBezTo>
                    <a:cubicBezTo>
                      <a:pt x="10" y="7"/>
                      <a:pt x="11" y="6"/>
                      <a:pt x="12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4"/>
                      <a:pt x="8" y="5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11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7" y="5"/>
                      <a:pt x="6" y="5"/>
                    </a:cubicBezTo>
                    <a:cubicBezTo>
                      <a:pt x="7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5"/>
                      <a:pt x="7" y="6"/>
                    </a:cubicBezTo>
                    <a:cubicBezTo>
                      <a:pt x="8" y="5"/>
                      <a:pt x="9" y="5"/>
                      <a:pt x="10" y="4"/>
                    </a:cubicBezTo>
                    <a:cubicBezTo>
                      <a:pt x="8" y="4"/>
                      <a:pt x="13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0" y="1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7"/>
                      <a:pt x="15" y="0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2" name="Freeform 268"/>
              <p:cNvSpPr>
                <a:spLocks/>
              </p:cNvSpPr>
              <p:nvPr/>
            </p:nvSpPr>
            <p:spPr bwMode="auto">
              <a:xfrm>
                <a:off x="675" y="1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3" name="Freeform 269"/>
              <p:cNvSpPr>
                <a:spLocks/>
              </p:cNvSpPr>
              <p:nvPr/>
            </p:nvSpPr>
            <p:spPr bwMode="auto">
              <a:xfrm>
                <a:off x="691" y="170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4" name="Rectangle 270"/>
              <p:cNvSpPr>
                <a:spLocks noChangeArrowheads="1"/>
              </p:cNvSpPr>
              <p:nvPr/>
            </p:nvSpPr>
            <p:spPr bwMode="auto">
              <a:xfrm>
                <a:off x="678" y="169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5" name="Rectangle 271"/>
              <p:cNvSpPr>
                <a:spLocks noChangeArrowheads="1"/>
              </p:cNvSpPr>
              <p:nvPr/>
            </p:nvSpPr>
            <p:spPr bwMode="auto">
              <a:xfrm>
                <a:off x="686" y="169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6" name="Freeform 272"/>
              <p:cNvSpPr>
                <a:spLocks/>
              </p:cNvSpPr>
              <p:nvPr/>
            </p:nvSpPr>
            <p:spPr bwMode="auto">
              <a:xfrm>
                <a:off x="691" y="1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7" name="Freeform 273"/>
              <p:cNvSpPr>
                <a:spLocks/>
              </p:cNvSpPr>
              <p:nvPr/>
            </p:nvSpPr>
            <p:spPr bwMode="auto">
              <a:xfrm>
                <a:off x="694" y="17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8" name="Freeform 274"/>
              <p:cNvSpPr>
                <a:spLocks/>
              </p:cNvSpPr>
              <p:nvPr/>
            </p:nvSpPr>
            <p:spPr bwMode="auto">
              <a:xfrm>
                <a:off x="686" y="1697"/>
                <a:ext cx="30" cy="33"/>
              </a:xfrm>
              <a:custGeom>
                <a:avLst/>
                <a:gdLst>
                  <a:gd name="T0" fmla="*/ 2 w 11"/>
                  <a:gd name="T1" fmla="*/ 5 h 12"/>
                  <a:gd name="T2" fmla="*/ 0 w 11"/>
                  <a:gd name="T3" fmla="*/ 7 h 12"/>
                  <a:gd name="T4" fmla="*/ 0 w 11"/>
                  <a:gd name="T5" fmla="*/ 8 h 12"/>
                  <a:gd name="T6" fmla="*/ 1 w 11"/>
                  <a:gd name="T7" fmla="*/ 8 h 12"/>
                  <a:gd name="T8" fmla="*/ 3 w 11"/>
                  <a:gd name="T9" fmla="*/ 9 h 12"/>
                  <a:gd name="T10" fmla="*/ 4 w 11"/>
                  <a:gd name="T11" fmla="*/ 10 h 12"/>
                  <a:gd name="T12" fmla="*/ 6 w 11"/>
                  <a:gd name="T13" fmla="*/ 9 h 12"/>
                  <a:gd name="T14" fmla="*/ 6 w 11"/>
                  <a:gd name="T15" fmla="*/ 9 h 12"/>
                  <a:gd name="T16" fmla="*/ 7 w 11"/>
                  <a:gd name="T17" fmla="*/ 10 h 12"/>
                  <a:gd name="T18" fmla="*/ 6 w 11"/>
                  <a:gd name="T19" fmla="*/ 9 h 12"/>
                  <a:gd name="T20" fmla="*/ 6 w 11"/>
                  <a:gd name="T21" fmla="*/ 8 h 12"/>
                  <a:gd name="T22" fmla="*/ 7 w 11"/>
                  <a:gd name="T23" fmla="*/ 7 h 12"/>
                  <a:gd name="T24" fmla="*/ 6 w 11"/>
                  <a:gd name="T25" fmla="*/ 6 h 12"/>
                  <a:gd name="T26" fmla="*/ 6 w 11"/>
                  <a:gd name="T27" fmla="*/ 5 h 12"/>
                  <a:gd name="T28" fmla="*/ 5 w 11"/>
                  <a:gd name="T29" fmla="*/ 4 h 12"/>
                  <a:gd name="T30" fmla="*/ 4 w 11"/>
                  <a:gd name="T31" fmla="*/ 5 h 12"/>
                  <a:gd name="T32" fmla="*/ 5 w 11"/>
                  <a:gd name="T33" fmla="*/ 4 h 12"/>
                  <a:gd name="T34" fmla="*/ 4 w 11"/>
                  <a:gd name="T35" fmla="*/ 4 h 12"/>
                  <a:gd name="T36" fmla="*/ 3 w 11"/>
                  <a:gd name="T37" fmla="*/ 2 h 12"/>
                  <a:gd name="T38" fmla="*/ 3 w 11"/>
                  <a:gd name="T39" fmla="*/ 3 h 12"/>
                  <a:gd name="T40" fmla="*/ 4 w 11"/>
                  <a:gd name="T41" fmla="*/ 2 h 12"/>
                  <a:gd name="T42" fmla="*/ 2 w 11"/>
                  <a:gd name="T43" fmla="*/ 5 h 12"/>
                  <a:gd name="T44" fmla="*/ 1 w 11"/>
                  <a:gd name="T45" fmla="*/ 5 h 12"/>
                  <a:gd name="T46" fmla="*/ 2 w 11"/>
                  <a:gd name="T47" fmla="*/ 6 h 12"/>
                  <a:gd name="T48" fmla="*/ 2 w 11"/>
                  <a:gd name="T49" fmla="*/ 6 h 12"/>
                  <a:gd name="T50" fmla="*/ 3 w 11"/>
                  <a:gd name="T51" fmla="*/ 7 h 12"/>
                  <a:gd name="T52" fmla="*/ 4 w 11"/>
                  <a:gd name="T53" fmla="*/ 7 h 12"/>
                  <a:gd name="T54" fmla="*/ 3 w 11"/>
                  <a:gd name="T55" fmla="*/ 7 h 12"/>
                  <a:gd name="T56" fmla="*/ 3 w 11"/>
                  <a:gd name="T57" fmla="*/ 7 h 12"/>
                  <a:gd name="T58" fmla="*/ 4 w 11"/>
                  <a:gd name="T59" fmla="*/ 8 h 12"/>
                  <a:gd name="T60" fmla="*/ 5 w 11"/>
                  <a:gd name="T61" fmla="*/ 8 h 12"/>
                  <a:gd name="T62" fmla="*/ 3 w 11"/>
                  <a:gd name="T63" fmla="*/ 9 h 12"/>
                  <a:gd name="T64" fmla="*/ 4 w 11"/>
                  <a:gd name="T65" fmla="*/ 9 h 12"/>
                  <a:gd name="T66" fmla="*/ 5 w 11"/>
                  <a:gd name="T67" fmla="*/ 9 h 12"/>
                  <a:gd name="T68" fmla="*/ 7 w 11"/>
                  <a:gd name="T69" fmla="*/ 7 h 12"/>
                  <a:gd name="T70" fmla="*/ 6 w 11"/>
                  <a:gd name="T71" fmla="*/ 7 h 12"/>
                  <a:gd name="T72" fmla="*/ 5 w 11"/>
                  <a:gd name="T73" fmla="*/ 6 h 12"/>
                  <a:gd name="T74" fmla="*/ 4 w 11"/>
                  <a:gd name="T75" fmla="*/ 6 h 12"/>
                  <a:gd name="T76" fmla="*/ 3 w 11"/>
                  <a:gd name="T77" fmla="*/ 8 h 12"/>
                  <a:gd name="T78" fmla="*/ 4 w 11"/>
                  <a:gd name="T7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2">
                    <a:moveTo>
                      <a:pt x="3" y="4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0" y="8"/>
                      <a:pt x="0" y="8"/>
                    </a:cubicBezTo>
                    <a:cubicBezTo>
                      <a:pt x="0" y="8"/>
                      <a:pt x="2" y="6"/>
                      <a:pt x="2" y="7"/>
                    </a:cubicBezTo>
                    <a:cubicBezTo>
                      <a:pt x="2" y="7"/>
                      <a:pt x="2" y="7"/>
                      <a:pt x="1" y="8"/>
                    </a:cubicBezTo>
                    <a:cubicBezTo>
                      <a:pt x="1" y="8"/>
                      <a:pt x="3" y="6"/>
                      <a:pt x="3" y="6"/>
                    </a:cubicBezTo>
                    <a:cubicBezTo>
                      <a:pt x="0" y="11"/>
                      <a:pt x="5" y="5"/>
                      <a:pt x="3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3" y="9"/>
                      <a:pt x="4" y="8"/>
                      <a:pt x="4" y="10"/>
                    </a:cubicBezTo>
                    <a:cubicBezTo>
                      <a:pt x="5" y="7"/>
                      <a:pt x="4" y="12"/>
                      <a:pt x="6" y="8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7" y="8"/>
                      <a:pt x="6" y="9"/>
                    </a:cubicBezTo>
                    <a:cubicBezTo>
                      <a:pt x="6" y="10"/>
                      <a:pt x="7" y="8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9"/>
                      <a:pt x="9" y="7"/>
                      <a:pt x="7" y="8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8"/>
                      <a:pt x="5" y="9"/>
                      <a:pt x="4" y="8"/>
                    </a:cubicBezTo>
                    <a:cubicBezTo>
                      <a:pt x="6" y="8"/>
                      <a:pt x="4" y="9"/>
                      <a:pt x="6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9" y="6"/>
                      <a:pt x="6" y="7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4"/>
                      <a:pt x="4" y="6"/>
                      <a:pt x="5" y="4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6" y="4"/>
                      <a:pt x="7" y="4"/>
                    </a:cubicBezTo>
                    <a:cubicBezTo>
                      <a:pt x="6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3" y="5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5" y="0"/>
                      <a:pt x="3" y="2"/>
                    </a:cubicBezTo>
                    <a:cubicBezTo>
                      <a:pt x="3" y="2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2"/>
                      <a:pt x="3" y="3"/>
                      <a:pt x="4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3" y="4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3" y="6"/>
                      <a:pt x="4" y="6"/>
                      <a:pt x="3" y="7"/>
                    </a:cubicBezTo>
                    <a:cubicBezTo>
                      <a:pt x="4" y="6"/>
                      <a:pt x="3" y="7"/>
                      <a:pt x="4" y="6"/>
                    </a:cubicBezTo>
                    <a:cubicBezTo>
                      <a:pt x="5" y="6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5" y="7"/>
                      <a:pt x="4" y="8"/>
                    </a:cubicBezTo>
                    <a:cubicBezTo>
                      <a:pt x="5" y="7"/>
                      <a:pt x="5" y="8"/>
                      <a:pt x="7" y="7"/>
                    </a:cubicBezTo>
                    <a:cubicBezTo>
                      <a:pt x="6" y="7"/>
                      <a:pt x="5" y="8"/>
                      <a:pt x="5" y="8"/>
                    </a:cubicBezTo>
                    <a:cubicBezTo>
                      <a:pt x="6" y="7"/>
                      <a:pt x="4" y="8"/>
                      <a:pt x="6" y="8"/>
                    </a:cubicBezTo>
                    <a:cubicBezTo>
                      <a:pt x="4" y="8"/>
                      <a:pt x="5" y="8"/>
                      <a:pt x="3" y="9"/>
                    </a:cubicBezTo>
                    <a:cubicBezTo>
                      <a:pt x="3" y="9"/>
                      <a:pt x="5" y="8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6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1" y="4"/>
                      <a:pt x="7" y="7"/>
                      <a:pt x="8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5"/>
                      <a:pt x="7" y="6"/>
                      <a:pt x="5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5" y="6"/>
                    </a:cubicBezTo>
                    <a:cubicBezTo>
                      <a:pt x="5" y="7"/>
                      <a:pt x="6" y="5"/>
                      <a:pt x="6" y="5"/>
                    </a:cubicBezTo>
                    <a:cubicBezTo>
                      <a:pt x="4" y="7"/>
                      <a:pt x="6" y="3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2" y="7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9" name="Freeform 275"/>
              <p:cNvSpPr>
                <a:spLocks/>
              </p:cNvSpPr>
              <p:nvPr/>
            </p:nvSpPr>
            <p:spPr bwMode="auto">
              <a:xfrm>
                <a:off x="702" y="171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0" name="Rectangle 276"/>
              <p:cNvSpPr>
                <a:spLocks noChangeArrowheads="1"/>
              </p:cNvSpPr>
              <p:nvPr/>
            </p:nvSpPr>
            <p:spPr bwMode="auto">
              <a:xfrm>
                <a:off x="702" y="1714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1" name="Freeform 277"/>
              <p:cNvSpPr>
                <a:spLocks/>
              </p:cNvSpPr>
              <p:nvPr/>
            </p:nvSpPr>
            <p:spPr bwMode="auto">
              <a:xfrm>
                <a:off x="691" y="170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2" name="Rectangle 278"/>
              <p:cNvSpPr>
                <a:spLocks noChangeArrowheads="1"/>
              </p:cNvSpPr>
              <p:nvPr/>
            </p:nvSpPr>
            <p:spPr bwMode="auto">
              <a:xfrm>
                <a:off x="691" y="1708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3" name="Freeform 279"/>
              <p:cNvSpPr>
                <a:spLocks/>
              </p:cNvSpPr>
              <p:nvPr/>
            </p:nvSpPr>
            <p:spPr bwMode="auto">
              <a:xfrm>
                <a:off x="664" y="1697"/>
                <a:ext cx="27" cy="22"/>
              </a:xfrm>
              <a:custGeom>
                <a:avLst/>
                <a:gdLst>
                  <a:gd name="T0" fmla="*/ 4 w 10"/>
                  <a:gd name="T1" fmla="*/ 1 h 8"/>
                  <a:gd name="T2" fmla="*/ 2 w 10"/>
                  <a:gd name="T3" fmla="*/ 2 h 8"/>
                  <a:gd name="T4" fmla="*/ 3 w 10"/>
                  <a:gd name="T5" fmla="*/ 1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5 h 8"/>
                  <a:gd name="T12" fmla="*/ 6 w 10"/>
                  <a:gd name="T13" fmla="*/ 4 h 8"/>
                  <a:gd name="T14" fmla="*/ 4 w 10"/>
                  <a:gd name="T15" fmla="*/ 6 h 8"/>
                  <a:gd name="T16" fmla="*/ 6 w 10"/>
                  <a:gd name="T17" fmla="*/ 6 h 8"/>
                  <a:gd name="T18" fmla="*/ 6 w 10"/>
                  <a:gd name="T19" fmla="*/ 5 h 8"/>
                  <a:gd name="T20" fmla="*/ 6 w 10"/>
                  <a:gd name="T21" fmla="*/ 6 h 8"/>
                  <a:gd name="T22" fmla="*/ 6 w 10"/>
                  <a:gd name="T23" fmla="*/ 5 h 8"/>
                  <a:gd name="T24" fmla="*/ 7 w 10"/>
                  <a:gd name="T25" fmla="*/ 6 h 8"/>
                  <a:gd name="T26" fmla="*/ 6 w 10"/>
                  <a:gd name="T27" fmla="*/ 6 h 8"/>
                  <a:gd name="T28" fmla="*/ 7 w 10"/>
                  <a:gd name="T29" fmla="*/ 6 h 8"/>
                  <a:gd name="T30" fmla="*/ 6 w 10"/>
                  <a:gd name="T31" fmla="*/ 7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9 w 10"/>
                  <a:gd name="T43" fmla="*/ 4 h 8"/>
                  <a:gd name="T44" fmla="*/ 9 w 10"/>
                  <a:gd name="T45" fmla="*/ 3 h 8"/>
                  <a:gd name="T46" fmla="*/ 9 w 10"/>
                  <a:gd name="T47" fmla="*/ 3 h 8"/>
                  <a:gd name="T48" fmla="*/ 8 w 10"/>
                  <a:gd name="T49" fmla="*/ 3 h 8"/>
                  <a:gd name="T50" fmla="*/ 8 w 10"/>
                  <a:gd name="T51" fmla="*/ 4 h 8"/>
                  <a:gd name="T52" fmla="*/ 6 w 10"/>
                  <a:gd name="T53" fmla="*/ 5 h 8"/>
                  <a:gd name="T54" fmla="*/ 6 w 10"/>
                  <a:gd name="T55" fmla="*/ 5 h 8"/>
                  <a:gd name="T56" fmla="*/ 7 w 10"/>
                  <a:gd name="T57" fmla="*/ 4 h 8"/>
                  <a:gd name="T58" fmla="*/ 7 w 10"/>
                  <a:gd name="T59" fmla="*/ 4 h 8"/>
                  <a:gd name="T60" fmla="*/ 8 w 10"/>
                  <a:gd name="T61" fmla="*/ 2 h 8"/>
                  <a:gd name="T62" fmla="*/ 6 w 10"/>
                  <a:gd name="T63" fmla="*/ 4 h 8"/>
                  <a:gd name="T64" fmla="*/ 5 w 10"/>
                  <a:gd name="T65" fmla="*/ 3 h 8"/>
                  <a:gd name="T66" fmla="*/ 6 w 10"/>
                  <a:gd name="T67" fmla="*/ 2 h 8"/>
                  <a:gd name="T68" fmla="*/ 5 w 10"/>
                  <a:gd name="T69" fmla="*/ 3 h 8"/>
                  <a:gd name="T70" fmla="*/ 5 w 10"/>
                  <a:gd name="T71" fmla="*/ 2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4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2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2" y="7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7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6" y="6"/>
                      <a:pt x="7" y="6"/>
                      <a:pt x="6" y="6"/>
                    </a:cubicBezTo>
                    <a:cubicBezTo>
                      <a:pt x="6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7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10" y="4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5"/>
                      <a:pt x="7" y="5"/>
                    </a:cubicBezTo>
                    <a:cubicBezTo>
                      <a:pt x="8" y="4"/>
                      <a:pt x="8" y="5"/>
                      <a:pt x="9" y="4"/>
                    </a:cubicBezTo>
                    <a:cubicBezTo>
                      <a:pt x="10" y="2"/>
                      <a:pt x="7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7" y="3"/>
                      <a:pt x="6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4" name="Freeform 280"/>
              <p:cNvSpPr>
                <a:spLocks/>
              </p:cNvSpPr>
              <p:nvPr/>
            </p:nvSpPr>
            <p:spPr bwMode="auto">
              <a:xfrm>
                <a:off x="664" y="1697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5" name="Freeform 281"/>
              <p:cNvSpPr>
                <a:spLocks/>
              </p:cNvSpPr>
              <p:nvPr/>
            </p:nvSpPr>
            <p:spPr bwMode="auto">
              <a:xfrm>
                <a:off x="653" y="1678"/>
                <a:ext cx="19" cy="22"/>
              </a:xfrm>
              <a:custGeom>
                <a:avLst/>
                <a:gdLst>
                  <a:gd name="T0" fmla="*/ 3 w 7"/>
                  <a:gd name="T1" fmla="*/ 4 h 8"/>
                  <a:gd name="T2" fmla="*/ 2 w 7"/>
                  <a:gd name="T3" fmla="*/ 3 h 8"/>
                  <a:gd name="T4" fmla="*/ 2 w 7"/>
                  <a:gd name="T5" fmla="*/ 7 h 8"/>
                  <a:gd name="T6" fmla="*/ 4 w 7"/>
                  <a:gd name="T7" fmla="*/ 7 h 8"/>
                  <a:gd name="T8" fmla="*/ 3 w 7"/>
                  <a:gd name="T9" fmla="*/ 7 h 8"/>
                  <a:gd name="T10" fmla="*/ 5 w 7"/>
                  <a:gd name="T11" fmla="*/ 7 h 8"/>
                  <a:gd name="T12" fmla="*/ 4 w 7"/>
                  <a:gd name="T13" fmla="*/ 7 h 8"/>
                  <a:gd name="T14" fmla="*/ 5 w 7"/>
                  <a:gd name="T15" fmla="*/ 7 h 8"/>
                  <a:gd name="T16" fmla="*/ 5 w 7"/>
                  <a:gd name="T17" fmla="*/ 7 h 8"/>
                  <a:gd name="T18" fmla="*/ 6 w 7"/>
                  <a:gd name="T19" fmla="*/ 6 h 8"/>
                  <a:gd name="T20" fmla="*/ 3 w 7"/>
                  <a:gd name="T21" fmla="*/ 6 h 8"/>
                  <a:gd name="T22" fmla="*/ 5 w 7"/>
                  <a:gd name="T23" fmla="*/ 5 h 8"/>
                  <a:gd name="T24" fmla="*/ 5 w 7"/>
                  <a:gd name="T25" fmla="*/ 4 h 8"/>
                  <a:gd name="T26" fmla="*/ 5 w 7"/>
                  <a:gd name="T27" fmla="*/ 5 h 8"/>
                  <a:gd name="T28" fmla="*/ 4 w 7"/>
                  <a:gd name="T29" fmla="*/ 5 h 8"/>
                  <a:gd name="T30" fmla="*/ 5 w 7"/>
                  <a:gd name="T31" fmla="*/ 4 h 8"/>
                  <a:gd name="T32" fmla="*/ 4 w 7"/>
                  <a:gd name="T33" fmla="*/ 2 h 8"/>
                  <a:gd name="T34" fmla="*/ 2 w 7"/>
                  <a:gd name="T35" fmla="*/ 1 h 8"/>
                  <a:gd name="T36" fmla="*/ 4 w 7"/>
                  <a:gd name="T37" fmla="*/ 2 h 8"/>
                  <a:gd name="T38" fmla="*/ 4 w 7"/>
                  <a:gd name="T39" fmla="*/ 1 h 8"/>
                  <a:gd name="T40" fmla="*/ 1 w 7"/>
                  <a:gd name="T41" fmla="*/ 0 h 8"/>
                  <a:gd name="T42" fmla="*/ 3 w 7"/>
                  <a:gd name="T4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8">
                    <a:moveTo>
                      <a:pt x="3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3" y="6"/>
                      <a:pt x="2" y="7"/>
                    </a:cubicBezTo>
                    <a:cubicBezTo>
                      <a:pt x="2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8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3" y="7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5" y="5"/>
                      <a:pt x="5" y="4"/>
                    </a:cubicBezTo>
                    <a:cubicBezTo>
                      <a:pt x="4" y="4"/>
                      <a:pt x="3" y="2"/>
                      <a:pt x="4" y="2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6" name="Rectangle 282"/>
              <p:cNvSpPr>
                <a:spLocks noChangeArrowheads="1"/>
              </p:cNvSpPr>
              <p:nvPr/>
            </p:nvSpPr>
            <p:spPr bwMode="auto">
              <a:xfrm>
                <a:off x="659" y="168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7" name="Freeform 283"/>
              <p:cNvSpPr>
                <a:spLocks/>
              </p:cNvSpPr>
              <p:nvPr/>
            </p:nvSpPr>
            <p:spPr bwMode="auto">
              <a:xfrm>
                <a:off x="798" y="166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8" name="Freeform 284"/>
              <p:cNvSpPr>
                <a:spLocks/>
              </p:cNvSpPr>
              <p:nvPr/>
            </p:nvSpPr>
            <p:spPr bwMode="auto">
              <a:xfrm>
                <a:off x="787" y="1662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2 w 5"/>
                  <a:gd name="T7" fmla="*/ 1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3" y="2"/>
                      <a:pt x="5" y="2"/>
                    </a:cubicBezTo>
                    <a:cubicBezTo>
                      <a:pt x="5" y="2"/>
                      <a:pt x="4" y="1"/>
                      <a:pt x="2" y="1"/>
                    </a:cubicBezTo>
                    <a:cubicBezTo>
                      <a:pt x="2" y="1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9" name="Freeform 285"/>
              <p:cNvSpPr>
                <a:spLocks/>
              </p:cNvSpPr>
              <p:nvPr/>
            </p:nvSpPr>
            <p:spPr bwMode="auto">
              <a:xfrm>
                <a:off x="792" y="1665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0" name="Freeform 286"/>
              <p:cNvSpPr>
                <a:spLocks/>
              </p:cNvSpPr>
              <p:nvPr/>
            </p:nvSpPr>
            <p:spPr bwMode="auto">
              <a:xfrm>
                <a:off x="792" y="1665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1" name="Freeform 287"/>
              <p:cNvSpPr>
                <a:spLocks/>
              </p:cNvSpPr>
              <p:nvPr/>
            </p:nvSpPr>
            <p:spPr bwMode="auto">
              <a:xfrm>
                <a:off x="795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2" name="Freeform 288"/>
              <p:cNvSpPr>
                <a:spLocks/>
              </p:cNvSpPr>
              <p:nvPr/>
            </p:nvSpPr>
            <p:spPr bwMode="auto">
              <a:xfrm>
                <a:off x="787" y="1665"/>
                <a:ext cx="11" cy="5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2 h 2"/>
                  <a:gd name="T4" fmla="*/ 3 w 4"/>
                  <a:gd name="T5" fmla="*/ 2 h 2"/>
                  <a:gd name="T6" fmla="*/ 1 w 4"/>
                  <a:gd name="T7" fmla="*/ 1 h 2"/>
                  <a:gd name="T8" fmla="*/ 2 w 4"/>
                  <a:gd name="T9" fmla="*/ 1 h 2"/>
                  <a:gd name="T10" fmla="*/ 0 w 4"/>
                  <a:gd name="T11" fmla="*/ 0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3" name="Freeform 289"/>
              <p:cNvSpPr>
                <a:spLocks/>
              </p:cNvSpPr>
              <p:nvPr/>
            </p:nvSpPr>
            <p:spPr bwMode="auto">
              <a:xfrm>
                <a:off x="792" y="166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4" name="Freeform 290"/>
              <p:cNvSpPr>
                <a:spLocks/>
              </p:cNvSpPr>
              <p:nvPr/>
            </p:nvSpPr>
            <p:spPr bwMode="auto">
              <a:xfrm>
                <a:off x="792" y="166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5" name="Freeform 291"/>
              <p:cNvSpPr>
                <a:spLocks/>
              </p:cNvSpPr>
              <p:nvPr/>
            </p:nvSpPr>
            <p:spPr bwMode="auto">
              <a:xfrm>
                <a:off x="784" y="1665"/>
                <a:ext cx="11" cy="5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1 h 2"/>
                  <a:gd name="T4" fmla="*/ 0 w 4"/>
                  <a:gd name="T5" fmla="*/ 0 h 2"/>
                  <a:gd name="T6" fmla="*/ 1 w 4"/>
                  <a:gd name="T7" fmla="*/ 1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1"/>
                      <a:pt x="4" y="2"/>
                      <a:pt x="3" y="1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6" name="Freeform 292"/>
              <p:cNvSpPr>
                <a:spLocks/>
              </p:cNvSpPr>
              <p:nvPr/>
            </p:nvSpPr>
            <p:spPr bwMode="auto">
              <a:xfrm>
                <a:off x="781" y="16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7" name="Freeform 293"/>
              <p:cNvSpPr>
                <a:spLocks/>
              </p:cNvSpPr>
              <p:nvPr/>
            </p:nvSpPr>
            <p:spPr bwMode="auto">
              <a:xfrm>
                <a:off x="779" y="1665"/>
                <a:ext cx="10" cy="8"/>
              </a:xfrm>
              <a:custGeom>
                <a:avLst/>
                <a:gdLst>
                  <a:gd name="T0" fmla="*/ 3 w 4"/>
                  <a:gd name="T1" fmla="*/ 3 h 3"/>
                  <a:gd name="T2" fmla="*/ 2 w 4"/>
                  <a:gd name="T3" fmla="*/ 1 h 3"/>
                  <a:gd name="T4" fmla="*/ 3 w 4"/>
                  <a:gd name="T5" fmla="*/ 2 h 3"/>
                  <a:gd name="T6" fmla="*/ 3 w 4"/>
                  <a:gd name="T7" fmla="*/ 1 h 3"/>
                  <a:gd name="T8" fmla="*/ 4 w 4"/>
                  <a:gd name="T9" fmla="*/ 3 h 3"/>
                  <a:gd name="T10" fmla="*/ 3 w 4"/>
                  <a:gd name="T11" fmla="*/ 1 h 3"/>
                  <a:gd name="T12" fmla="*/ 4 w 4"/>
                  <a:gd name="T13" fmla="*/ 2 h 3"/>
                  <a:gd name="T14" fmla="*/ 2 w 4"/>
                  <a:gd name="T15" fmla="*/ 1 h 3"/>
                  <a:gd name="T16" fmla="*/ 2 w 4"/>
                  <a:gd name="T17" fmla="*/ 1 h 3"/>
                  <a:gd name="T18" fmla="*/ 1 w 4"/>
                  <a:gd name="T19" fmla="*/ 0 h 3"/>
                  <a:gd name="T20" fmla="*/ 0 w 4"/>
                  <a:gd name="T21" fmla="*/ 0 h 3"/>
                  <a:gd name="T22" fmla="*/ 3 w 4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3" y="1"/>
                    </a:cubicBezTo>
                    <a:cubicBezTo>
                      <a:pt x="4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4" y="2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8" name="Freeform 294"/>
              <p:cNvSpPr>
                <a:spLocks/>
              </p:cNvSpPr>
              <p:nvPr/>
            </p:nvSpPr>
            <p:spPr bwMode="auto">
              <a:xfrm>
                <a:off x="781" y="166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9" name="Freeform 295"/>
              <p:cNvSpPr>
                <a:spLocks/>
              </p:cNvSpPr>
              <p:nvPr/>
            </p:nvSpPr>
            <p:spPr bwMode="auto">
              <a:xfrm>
                <a:off x="776" y="1665"/>
                <a:ext cx="11" cy="10"/>
              </a:xfrm>
              <a:custGeom>
                <a:avLst/>
                <a:gdLst>
                  <a:gd name="T0" fmla="*/ 4 w 4"/>
                  <a:gd name="T1" fmla="*/ 4 h 4"/>
                  <a:gd name="T2" fmla="*/ 3 w 4"/>
                  <a:gd name="T3" fmla="*/ 3 h 4"/>
                  <a:gd name="T4" fmla="*/ 4 w 4"/>
                  <a:gd name="T5" fmla="*/ 3 h 4"/>
                  <a:gd name="T6" fmla="*/ 3 w 4"/>
                  <a:gd name="T7" fmla="*/ 2 h 4"/>
                  <a:gd name="T8" fmla="*/ 3 w 4"/>
                  <a:gd name="T9" fmla="*/ 3 h 4"/>
                  <a:gd name="T10" fmla="*/ 1 w 4"/>
                  <a:gd name="T11" fmla="*/ 1 h 4"/>
                  <a:gd name="T12" fmla="*/ 2 w 4"/>
                  <a:gd name="T13" fmla="*/ 2 h 4"/>
                  <a:gd name="T14" fmla="*/ 2 w 4"/>
                  <a:gd name="T15" fmla="*/ 2 h 4"/>
                  <a:gd name="T16" fmla="*/ 2 w 4"/>
                  <a:gd name="T17" fmla="*/ 3 h 4"/>
                  <a:gd name="T18" fmla="*/ 3 w 4"/>
                  <a:gd name="T19" fmla="*/ 3 h 4"/>
                  <a:gd name="T20" fmla="*/ 4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1" y="1"/>
                      <a:pt x="3" y="3"/>
                      <a:pt x="3" y="3"/>
                    </a:cubicBezTo>
                    <a:cubicBezTo>
                      <a:pt x="3" y="3"/>
                      <a:pt x="3" y="2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0" name="Freeform 296"/>
              <p:cNvSpPr>
                <a:spLocks/>
              </p:cNvSpPr>
              <p:nvPr/>
            </p:nvSpPr>
            <p:spPr bwMode="auto">
              <a:xfrm>
                <a:off x="787" y="167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1" name="Freeform 297"/>
              <p:cNvSpPr>
                <a:spLocks/>
              </p:cNvSpPr>
              <p:nvPr/>
            </p:nvSpPr>
            <p:spPr bwMode="auto">
              <a:xfrm>
                <a:off x="781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2" name="Freeform 298"/>
              <p:cNvSpPr>
                <a:spLocks/>
              </p:cNvSpPr>
              <p:nvPr/>
            </p:nvSpPr>
            <p:spPr bwMode="auto">
              <a:xfrm>
                <a:off x="784" y="167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3" name="Freeform 299"/>
              <p:cNvSpPr>
                <a:spLocks/>
              </p:cNvSpPr>
              <p:nvPr/>
            </p:nvSpPr>
            <p:spPr bwMode="auto">
              <a:xfrm>
                <a:off x="765" y="1670"/>
                <a:ext cx="24" cy="22"/>
              </a:xfrm>
              <a:custGeom>
                <a:avLst/>
                <a:gdLst>
                  <a:gd name="T0" fmla="*/ 0 w 9"/>
                  <a:gd name="T1" fmla="*/ 5 h 8"/>
                  <a:gd name="T2" fmla="*/ 1 w 9"/>
                  <a:gd name="T3" fmla="*/ 6 h 8"/>
                  <a:gd name="T4" fmla="*/ 2 w 9"/>
                  <a:gd name="T5" fmla="*/ 7 h 8"/>
                  <a:gd name="T6" fmla="*/ 4 w 9"/>
                  <a:gd name="T7" fmla="*/ 8 h 8"/>
                  <a:gd name="T8" fmla="*/ 4 w 9"/>
                  <a:gd name="T9" fmla="*/ 7 h 8"/>
                  <a:gd name="T10" fmla="*/ 4 w 9"/>
                  <a:gd name="T11" fmla="*/ 8 h 8"/>
                  <a:gd name="T12" fmla="*/ 5 w 9"/>
                  <a:gd name="T13" fmla="*/ 7 h 8"/>
                  <a:gd name="T14" fmla="*/ 5 w 9"/>
                  <a:gd name="T15" fmla="*/ 6 h 8"/>
                  <a:gd name="T16" fmla="*/ 7 w 9"/>
                  <a:gd name="T17" fmla="*/ 4 h 8"/>
                  <a:gd name="T18" fmla="*/ 6 w 9"/>
                  <a:gd name="T19" fmla="*/ 2 h 8"/>
                  <a:gd name="T20" fmla="*/ 7 w 9"/>
                  <a:gd name="T21" fmla="*/ 3 h 8"/>
                  <a:gd name="T22" fmla="*/ 7 w 9"/>
                  <a:gd name="T23" fmla="*/ 3 h 8"/>
                  <a:gd name="T24" fmla="*/ 8 w 9"/>
                  <a:gd name="T25" fmla="*/ 3 h 8"/>
                  <a:gd name="T26" fmla="*/ 6 w 9"/>
                  <a:gd name="T27" fmla="*/ 1 h 8"/>
                  <a:gd name="T28" fmla="*/ 8 w 9"/>
                  <a:gd name="T29" fmla="*/ 3 h 8"/>
                  <a:gd name="T30" fmla="*/ 7 w 9"/>
                  <a:gd name="T31" fmla="*/ 2 h 8"/>
                  <a:gd name="T32" fmla="*/ 5 w 9"/>
                  <a:gd name="T33" fmla="*/ 1 h 8"/>
                  <a:gd name="T34" fmla="*/ 5 w 9"/>
                  <a:gd name="T35" fmla="*/ 0 h 8"/>
                  <a:gd name="T36" fmla="*/ 6 w 9"/>
                  <a:gd name="T37" fmla="*/ 3 h 8"/>
                  <a:gd name="T38" fmla="*/ 5 w 9"/>
                  <a:gd name="T39" fmla="*/ 2 h 8"/>
                  <a:gd name="T40" fmla="*/ 3 w 9"/>
                  <a:gd name="T41" fmla="*/ 2 h 8"/>
                  <a:gd name="T42" fmla="*/ 4 w 9"/>
                  <a:gd name="T43" fmla="*/ 4 h 8"/>
                  <a:gd name="T44" fmla="*/ 4 w 9"/>
                  <a:gd name="T45" fmla="*/ 4 h 8"/>
                  <a:gd name="T46" fmla="*/ 4 w 9"/>
                  <a:gd name="T47" fmla="*/ 4 h 8"/>
                  <a:gd name="T48" fmla="*/ 3 w 9"/>
                  <a:gd name="T49" fmla="*/ 4 h 8"/>
                  <a:gd name="T50" fmla="*/ 5 w 9"/>
                  <a:gd name="T51" fmla="*/ 6 h 8"/>
                  <a:gd name="T52" fmla="*/ 2 w 9"/>
                  <a:gd name="T53" fmla="*/ 4 h 8"/>
                  <a:gd name="T54" fmla="*/ 3 w 9"/>
                  <a:gd name="T55" fmla="*/ 4 h 8"/>
                  <a:gd name="T56" fmla="*/ 4 w 9"/>
                  <a:gd name="T57" fmla="*/ 5 h 8"/>
                  <a:gd name="T58" fmla="*/ 2 w 9"/>
                  <a:gd name="T59" fmla="*/ 4 h 8"/>
                  <a:gd name="T60" fmla="*/ 3 w 9"/>
                  <a:gd name="T61" fmla="*/ 5 h 8"/>
                  <a:gd name="T62" fmla="*/ 4 w 9"/>
                  <a:gd name="T63" fmla="*/ 6 h 8"/>
                  <a:gd name="T64" fmla="*/ 3 w 9"/>
                  <a:gd name="T65" fmla="*/ 6 h 8"/>
                  <a:gd name="T66" fmla="*/ 1 w 9"/>
                  <a:gd name="T67" fmla="*/ 4 h 8"/>
                  <a:gd name="T68" fmla="*/ 0 w 9"/>
                  <a:gd name="T69" fmla="*/ 4 h 8"/>
                  <a:gd name="T70" fmla="*/ 2 w 9"/>
                  <a:gd name="T71" fmla="*/ 6 h 8"/>
                  <a:gd name="T72" fmla="*/ 0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2"/>
                      <a:pt x="7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4"/>
                      <a:pt x="7" y="3"/>
                      <a:pt x="8" y="3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7" y="3"/>
                      <a:pt x="6" y="1"/>
                      <a:pt x="8" y="3"/>
                    </a:cubicBezTo>
                    <a:cubicBezTo>
                      <a:pt x="9" y="3"/>
                      <a:pt x="6" y="1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0"/>
                      <a:pt x="6" y="1"/>
                      <a:pt x="5" y="0"/>
                    </a:cubicBezTo>
                    <a:cubicBezTo>
                      <a:pt x="4" y="0"/>
                      <a:pt x="6" y="2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3" y="2"/>
                    </a:cubicBezTo>
                    <a:cubicBezTo>
                      <a:pt x="4" y="3"/>
                      <a:pt x="2" y="2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4" y="6"/>
                      <a:pt x="3" y="4"/>
                      <a:pt x="2" y="4"/>
                    </a:cubicBezTo>
                    <a:cubicBezTo>
                      <a:pt x="1" y="4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2" y="6"/>
                      <a:pt x="3" y="6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4" name="Freeform 300"/>
              <p:cNvSpPr>
                <a:spLocks/>
              </p:cNvSpPr>
              <p:nvPr/>
            </p:nvSpPr>
            <p:spPr bwMode="auto">
              <a:xfrm>
                <a:off x="765" y="167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5" name="Freeform 301"/>
              <p:cNvSpPr>
                <a:spLocks/>
              </p:cNvSpPr>
              <p:nvPr/>
            </p:nvSpPr>
            <p:spPr bwMode="auto">
              <a:xfrm>
                <a:off x="765" y="16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6" name="Rectangle 302"/>
              <p:cNvSpPr>
                <a:spLocks noChangeArrowheads="1"/>
              </p:cNvSpPr>
              <p:nvPr/>
            </p:nvSpPr>
            <p:spPr bwMode="auto">
              <a:xfrm>
                <a:off x="779" y="168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7" name="Freeform 303"/>
              <p:cNvSpPr>
                <a:spLocks/>
              </p:cNvSpPr>
              <p:nvPr/>
            </p:nvSpPr>
            <p:spPr bwMode="auto">
              <a:xfrm>
                <a:off x="768" y="16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8" name="Freeform 304"/>
              <p:cNvSpPr>
                <a:spLocks/>
              </p:cNvSpPr>
              <p:nvPr/>
            </p:nvSpPr>
            <p:spPr bwMode="auto">
              <a:xfrm>
                <a:off x="770" y="167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9" name="Freeform 305"/>
              <p:cNvSpPr>
                <a:spLocks/>
              </p:cNvSpPr>
              <p:nvPr/>
            </p:nvSpPr>
            <p:spPr bwMode="auto">
              <a:xfrm>
                <a:off x="765" y="16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0" name="Freeform 306"/>
              <p:cNvSpPr>
                <a:spLocks/>
              </p:cNvSpPr>
              <p:nvPr/>
            </p:nvSpPr>
            <p:spPr bwMode="auto">
              <a:xfrm>
                <a:off x="759" y="1686"/>
                <a:ext cx="17" cy="17"/>
              </a:xfrm>
              <a:custGeom>
                <a:avLst/>
                <a:gdLst>
                  <a:gd name="T0" fmla="*/ 3 w 6"/>
                  <a:gd name="T1" fmla="*/ 6 h 6"/>
                  <a:gd name="T2" fmla="*/ 4 w 6"/>
                  <a:gd name="T3" fmla="*/ 6 h 6"/>
                  <a:gd name="T4" fmla="*/ 2 w 6"/>
                  <a:gd name="T5" fmla="*/ 3 h 6"/>
                  <a:gd name="T6" fmla="*/ 4 w 6"/>
                  <a:gd name="T7" fmla="*/ 5 h 6"/>
                  <a:gd name="T8" fmla="*/ 4 w 6"/>
                  <a:gd name="T9" fmla="*/ 3 h 6"/>
                  <a:gd name="T10" fmla="*/ 5 w 6"/>
                  <a:gd name="T11" fmla="*/ 3 h 6"/>
                  <a:gd name="T12" fmla="*/ 3 w 6"/>
                  <a:gd name="T13" fmla="*/ 1 h 6"/>
                  <a:gd name="T14" fmla="*/ 5 w 6"/>
                  <a:gd name="T15" fmla="*/ 3 h 6"/>
                  <a:gd name="T16" fmla="*/ 6 w 6"/>
                  <a:gd name="T17" fmla="*/ 4 h 6"/>
                  <a:gd name="T18" fmla="*/ 5 w 6"/>
                  <a:gd name="T19" fmla="*/ 2 h 6"/>
                  <a:gd name="T20" fmla="*/ 4 w 6"/>
                  <a:gd name="T21" fmla="*/ 1 h 6"/>
                  <a:gd name="T22" fmla="*/ 3 w 6"/>
                  <a:gd name="T23" fmla="*/ 0 h 6"/>
                  <a:gd name="T24" fmla="*/ 3 w 6"/>
                  <a:gd name="T25" fmla="*/ 1 h 6"/>
                  <a:gd name="T26" fmla="*/ 2 w 6"/>
                  <a:gd name="T27" fmla="*/ 0 h 6"/>
                  <a:gd name="T28" fmla="*/ 3 w 6"/>
                  <a:gd name="T29" fmla="*/ 1 h 6"/>
                  <a:gd name="T30" fmla="*/ 2 w 6"/>
                  <a:gd name="T31" fmla="*/ 0 h 6"/>
                  <a:gd name="T32" fmla="*/ 2 w 6"/>
                  <a:gd name="T33" fmla="*/ 1 h 6"/>
                  <a:gd name="T34" fmla="*/ 2 w 6"/>
                  <a:gd name="T35" fmla="*/ 1 h 6"/>
                  <a:gd name="T36" fmla="*/ 3 w 6"/>
                  <a:gd name="T37" fmla="*/ 2 h 6"/>
                  <a:gd name="T38" fmla="*/ 2 w 6"/>
                  <a:gd name="T39" fmla="*/ 1 h 6"/>
                  <a:gd name="T40" fmla="*/ 3 w 6"/>
                  <a:gd name="T41" fmla="*/ 2 h 6"/>
                  <a:gd name="T42" fmla="*/ 1 w 6"/>
                  <a:gd name="T43" fmla="*/ 1 h 6"/>
                  <a:gd name="T44" fmla="*/ 2 w 6"/>
                  <a:gd name="T45" fmla="*/ 2 h 6"/>
                  <a:gd name="T46" fmla="*/ 1 w 6"/>
                  <a:gd name="T47" fmla="*/ 1 h 6"/>
                  <a:gd name="T48" fmla="*/ 3 w 6"/>
                  <a:gd name="T49" fmla="*/ 3 h 6"/>
                  <a:gd name="T50" fmla="*/ 1 w 6"/>
                  <a:gd name="T51" fmla="*/ 2 h 6"/>
                  <a:gd name="T52" fmla="*/ 1 w 6"/>
                  <a:gd name="T53" fmla="*/ 2 h 6"/>
                  <a:gd name="T54" fmla="*/ 1 w 6"/>
                  <a:gd name="T55" fmla="*/ 2 h 6"/>
                  <a:gd name="T56" fmla="*/ 1 w 6"/>
                  <a:gd name="T57" fmla="*/ 3 h 6"/>
                  <a:gd name="T58" fmla="*/ 2 w 6"/>
                  <a:gd name="T59" fmla="*/ 3 h 6"/>
                  <a:gd name="T60" fmla="*/ 2 w 6"/>
                  <a:gd name="T61" fmla="*/ 4 h 6"/>
                  <a:gd name="T62" fmla="*/ 2 w 6"/>
                  <a:gd name="T63" fmla="*/ 4 h 6"/>
                  <a:gd name="T64" fmla="*/ 3 w 6"/>
                  <a:gd name="T65" fmla="*/ 5 h 6"/>
                  <a:gd name="T66" fmla="*/ 2 w 6"/>
                  <a:gd name="T67" fmla="*/ 4 h 6"/>
                  <a:gd name="T68" fmla="*/ 3 w 6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2" y="0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2"/>
                      <a:pt x="3" y="4"/>
                      <a:pt x="1" y="2"/>
                    </a:cubicBezTo>
                    <a:cubicBezTo>
                      <a:pt x="1" y="2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3" y="5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1" name="Freeform 307"/>
              <p:cNvSpPr>
                <a:spLocks/>
              </p:cNvSpPr>
              <p:nvPr/>
            </p:nvSpPr>
            <p:spPr bwMode="auto">
              <a:xfrm>
                <a:off x="765" y="168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2" name="Freeform 308"/>
              <p:cNvSpPr>
                <a:spLocks/>
              </p:cNvSpPr>
              <p:nvPr/>
            </p:nvSpPr>
            <p:spPr bwMode="auto">
              <a:xfrm>
                <a:off x="754" y="1689"/>
                <a:ext cx="14" cy="22"/>
              </a:xfrm>
              <a:custGeom>
                <a:avLst/>
                <a:gdLst>
                  <a:gd name="T0" fmla="*/ 3 w 5"/>
                  <a:gd name="T1" fmla="*/ 4 h 8"/>
                  <a:gd name="T2" fmla="*/ 1 w 5"/>
                  <a:gd name="T3" fmla="*/ 2 h 8"/>
                  <a:gd name="T4" fmla="*/ 4 w 5"/>
                  <a:gd name="T5" fmla="*/ 5 h 8"/>
                  <a:gd name="T6" fmla="*/ 4 w 5"/>
                  <a:gd name="T7" fmla="*/ 6 h 8"/>
                  <a:gd name="T8" fmla="*/ 2 w 5"/>
                  <a:gd name="T9" fmla="*/ 3 h 8"/>
                  <a:gd name="T10" fmla="*/ 1 w 5"/>
                  <a:gd name="T11" fmla="*/ 3 h 8"/>
                  <a:gd name="T12" fmla="*/ 3 w 5"/>
                  <a:gd name="T13" fmla="*/ 5 h 8"/>
                  <a:gd name="T14" fmla="*/ 3 w 5"/>
                  <a:gd name="T15" fmla="*/ 6 h 8"/>
                  <a:gd name="T16" fmla="*/ 3 w 5"/>
                  <a:gd name="T17" fmla="*/ 5 h 8"/>
                  <a:gd name="T18" fmla="*/ 1 w 5"/>
                  <a:gd name="T19" fmla="*/ 4 h 8"/>
                  <a:gd name="T20" fmla="*/ 4 w 5"/>
                  <a:gd name="T21" fmla="*/ 8 h 8"/>
                  <a:gd name="T22" fmla="*/ 4 w 5"/>
                  <a:gd name="T23" fmla="*/ 8 h 8"/>
                  <a:gd name="T24" fmla="*/ 3 w 5"/>
                  <a:gd name="T25" fmla="*/ 6 h 8"/>
                  <a:gd name="T26" fmla="*/ 3 w 5"/>
                  <a:gd name="T27" fmla="*/ 6 h 8"/>
                  <a:gd name="T28" fmla="*/ 4 w 5"/>
                  <a:gd name="T29" fmla="*/ 7 h 8"/>
                  <a:gd name="T30" fmla="*/ 5 w 5"/>
                  <a:gd name="T31" fmla="*/ 6 h 8"/>
                  <a:gd name="T32" fmla="*/ 5 w 5"/>
                  <a:gd name="T33" fmla="*/ 6 h 8"/>
                  <a:gd name="T34" fmla="*/ 4 w 5"/>
                  <a:gd name="T35" fmla="*/ 5 h 8"/>
                  <a:gd name="T36" fmla="*/ 3 w 5"/>
                  <a:gd name="T37" fmla="*/ 3 h 8"/>
                  <a:gd name="T38" fmla="*/ 3 w 5"/>
                  <a:gd name="T39" fmla="*/ 4 h 8"/>
                  <a:gd name="T40" fmla="*/ 2 w 5"/>
                  <a:gd name="T41" fmla="*/ 2 h 8"/>
                  <a:gd name="T42" fmla="*/ 1 w 5"/>
                  <a:gd name="T43" fmla="*/ 1 h 8"/>
                  <a:gd name="T44" fmla="*/ 1 w 5"/>
                  <a:gd name="T45" fmla="*/ 1 h 8"/>
                  <a:gd name="T46" fmla="*/ 3 w 5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5"/>
                      <a:pt x="2" y="6"/>
                      <a:pt x="4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2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3" name="Rectangle 309"/>
              <p:cNvSpPr>
                <a:spLocks noChangeArrowheads="1"/>
              </p:cNvSpPr>
              <p:nvPr/>
            </p:nvSpPr>
            <p:spPr bwMode="auto">
              <a:xfrm>
                <a:off x="762" y="1695"/>
                <a:ext cx="1" cy="2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4" name="Freeform 310"/>
              <p:cNvSpPr>
                <a:spLocks/>
              </p:cNvSpPr>
              <p:nvPr/>
            </p:nvSpPr>
            <p:spPr bwMode="auto">
              <a:xfrm>
                <a:off x="768" y="170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5" name="Freeform 311"/>
              <p:cNvSpPr>
                <a:spLocks/>
              </p:cNvSpPr>
              <p:nvPr/>
            </p:nvSpPr>
            <p:spPr bwMode="auto">
              <a:xfrm>
                <a:off x="757" y="17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6" name="Freeform 312"/>
              <p:cNvSpPr>
                <a:spLocks/>
              </p:cNvSpPr>
              <p:nvPr/>
            </p:nvSpPr>
            <p:spPr bwMode="auto">
              <a:xfrm>
                <a:off x="757" y="1703"/>
                <a:ext cx="8" cy="11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2 w 3"/>
                  <a:gd name="T7" fmla="*/ 3 h 4"/>
                  <a:gd name="T8" fmla="*/ 2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7" name="Freeform 313"/>
              <p:cNvSpPr>
                <a:spLocks/>
              </p:cNvSpPr>
              <p:nvPr/>
            </p:nvSpPr>
            <p:spPr bwMode="auto">
              <a:xfrm>
                <a:off x="740" y="1700"/>
                <a:ext cx="22" cy="27"/>
              </a:xfrm>
              <a:custGeom>
                <a:avLst/>
                <a:gdLst>
                  <a:gd name="T0" fmla="*/ 5 w 8"/>
                  <a:gd name="T1" fmla="*/ 2 h 10"/>
                  <a:gd name="T2" fmla="*/ 5 w 8"/>
                  <a:gd name="T3" fmla="*/ 3 h 10"/>
                  <a:gd name="T4" fmla="*/ 4 w 8"/>
                  <a:gd name="T5" fmla="*/ 2 h 10"/>
                  <a:gd name="T6" fmla="*/ 3 w 8"/>
                  <a:gd name="T7" fmla="*/ 2 h 10"/>
                  <a:gd name="T8" fmla="*/ 4 w 8"/>
                  <a:gd name="T9" fmla="*/ 2 h 10"/>
                  <a:gd name="T10" fmla="*/ 4 w 8"/>
                  <a:gd name="T11" fmla="*/ 3 h 10"/>
                  <a:gd name="T12" fmla="*/ 5 w 8"/>
                  <a:gd name="T13" fmla="*/ 4 h 10"/>
                  <a:gd name="T14" fmla="*/ 3 w 8"/>
                  <a:gd name="T15" fmla="*/ 3 h 10"/>
                  <a:gd name="T16" fmla="*/ 5 w 8"/>
                  <a:gd name="T17" fmla="*/ 5 h 10"/>
                  <a:gd name="T18" fmla="*/ 4 w 8"/>
                  <a:gd name="T19" fmla="*/ 5 h 10"/>
                  <a:gd name="T20" fmla="*/ 4 w 8"/>
                  <a:gd name="T21" fmla="*/ 5 h 10"/>
                  <a:gd name="T22" fmla="*/ 4 w 8"/>
                  <a:gd name="T23" fmla="*/ 5 h 10"/>
                  <a:gd name="T24" fmla="*/ 2 w 8"/>
                  <a:gd name="T25" fmla="*/ 4 h 10"/>
                  <a:gd name="T26" fmla="*/ 2 w 8"/>
                  <a:gd name="T27" fmla="*/ 4 h 10"/>
                  <a:gd name="T28" fmla="*/ 1 w 8"/>
                  <a:gd name="T29" fmla="*/ 4 h 10"/>
                  <a:gd name="T30" fmla="*/ 2 w 8"/>
                  <a:gd name="T31" fmla="*/ 6 h 10"/>
                  <a:gd name="T32" fmla="*/ 1 w 8"/>
                  <a:gd name="T33" fmla="*/ 5 h 10"/>
                  <a:gd name="T34" fmla="*/ 3 w 8"/>
                  <a:gd name="T35" fmla="*/ 7 h 10"/>
                  <a:gd name="T36" fmla="*/ 3 w 8"/>
                  <a:gd name="T37" fmla="*/ 7 h 10"/>
                  <a:gd name="T38" fmla="*/ 1 w 8"/>
                  <a:gd name="T39" fmla="*/ 6 h 10"/>
                  <a:gd name="T40" fmla="*/ 2 w 8"/>
                  <a:gd name="T41" fmla="*/ 7 h 10"/>
                  <a:gd name="T42" fmla="*/ 0 w 8"/>
                  <a:gd name="T43" fmla="*/ 6 h 10"/>
                  <a:gd name="T44" fmla="*/ 2 w 8"/>
                  <a:gd name="T45" fmla="*/ 8 h 10"/>
                  <a:gd name="T46" fmla="*/ 1 w 8"/>
                  <a:gd name="T47" fmla="*/ 8 h 10"/>
                  <a:gd name="T48" fmla="*/ 4 w 8"/>
                  <a:gd name="T49" fmla="*/ 10 h 10"/>
                  <a:gd name="T50" fmla="*/ 4 w 8"/>
                  <a:gd name="T51" fmla="*/ 8 h 10"/>
                  <a:gd name="T52" fmla="*/ 3 w 8"/>
                  <a:gd name="T53" fmla="*/ 7 h 10"/>
                  <a:gd name="T54" fmla="*/ 5 w 8"/>
                  <a:gd name="T55" fmla="*/ 8 h 10"/>
                  <a:gd name="T56" fmla="*/ 4 w 8"/>
                  <a:gd name="T57" fmla="*/ 6 h 10"/>
                  <a:gd name="T58" fmla="*/ 5 w 8"/>
                  <a:gd name="T59" fmla="*/ 7 h 10"/>
                  <a:gd name="T60" fmla="*/ 4 w 8"/>
                  <a:gd name="T61" fmla="*/ 6 h 10"/>
                  <a:gd name="T62" fmla="*/ 6 w 8"/>
                  <a:gd name="T63" fmla="*/ 8 h 10"/>
                  <a:gd name="T64" fmla="*/ 7 w 8"/>
                  <a:gd name="T65" fmla="*/ 5 h 10"/>
                  <a:gd name="T66" fmla="*/ 6 w 8"/>
                  <a:gd name="T67" fmla="*/ 4 h 10"/>
                  <a:gd name="T68" fmla="*/ 6 w 8"/>
                  <a:gd name="T69" fmla="*/ 3 h 10"/>
                  <a:gd name="T70" fmla="*/ 5 w 8"/>
                  <a:gd name="T71" fmla="*/ 2 h 10"/>
                  <a:gd name="T72" fmla="*/ 8 w 8"/>
                  <a:gd name="T73" fmla="*/ 4 h 10"/>
                  <a:gd name="T74" fmla="*/ 8 w 8"/>
                  <a:gd name="T75" fmla="*/ 4 h 10"/>
                  <a:gd name="T76" fmla="*/ 7 w 8"/>
                  <a:gd name="T77" fmla="*/ 4 h 10"/>
                  <a:gd name="T78" fmla="*/ 8 w 8"/>
                  <a:gd name="T79" fmla="*/ 4 h 10"/>
                  <a:gd name="T80" fmla="*/ 5 w 8"/>
                  <a:gd name="T81" fmla="*/ 1 h 10"/>
                  <a:gd name="T82" fmla="*/ 3 w 8"/>
                  <a:gd name="T83" fmla="*/ 1 h 10"/>
                  <a:gd name="T84" fmla="*/ 5 w 8"/>
                  <a:gd name="T8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4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5" y="4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4" y="4"/>
                      <a:pt x="5" y="5"/>
                    </a:cubicBezTo>
                    <a:cubicBezTo>
                      <a:pt x="4" y="4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3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5"/>
                      <a:pt x="3" y="7"/>
                    </a:cubicBezTo>
                    <a:cubicBezTo>
                      <a:pt x="1" y="5"/>
                      <a:pt x="4" y="8"/>
                      <a:pt x="3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0" y="6"/>
                      <a:pt x="1" y="7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5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4" y="1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6" y="4"/>
                      <a:pt x="3" y="0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8" name="Freeform 314"/>
              <p:cNvSpPr>
                <a:spLocks/>
              </p:cNvSpPr>
              <p:nvPr/>
            </p:nvSpPr>
            <p:spPr bwMode="auto">
              <a:xfrm>
                <a:off x="762" y="171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9" name="Freeform 315"/>
              <p:cNvSpPr>
                <a:spLocks/>
              </p:cNvSpPr>
              <p:nvPr/>
            </p:nvSpPr>
            <p:spPr bwMode="auto">
              <a:xfrm>
                <a:off x="743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0" name="Rectangle 316"/>
              <p:cNvSpPr>
                <a:spLocks noChangeArrowheads="1"/>
              </p:cNvSpPr>
              <p:nvPr/>
            </p:nvSpPr>
            <p:spPr bwMode="auto">
              <a:xfrm>
                <a:off x="762" y="1711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1" name="Freeform 317"/>
              <p:cNvSpPr>
                <a:spLocks/>
              </p:cNvSpPr>
              <p:nvPr/>
            </p:nvSpPr>
            <p:spPr bwMode="auto">
              <a:xfrm>
                <a:off x="754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2" name="Freeform 318"/>
              <p:cNvSpPr>
                <a:spLocks/>
              </p:cNvSpPr>
              <p:nvPr/>
            </p:nvSpPr>
            <p:spPr bwMode="auto">
              <a:xfrm>
                <a:off x="738" y="171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3" name="Freeform 319"/>
              <p:cNvSpPr>
                <a:spLocks/>
              </p:cNvSpPr>
              <p:nvPr/>
            </p:nvSpPr>
            <p:spPr bwMode="auto">
              <a:xfrm>
                <a:off x="732" y="17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4" name="Freeform 320"/>
              <p:cNvSpPr>
                <a:spLocks/>
              </p:cNvSpPr>
              <p:nvPr/>
            </p:nvSpPr>
            <p:spPr bwMode="auto">
              <a:xfrm>
                <a:off x="716" y="1719"/>
                <a:ext cx="33" cy="38"/>
              </a:xfrm>
              <a:custGeom>
                <a:avLst/>
                <a:gdLst>
                  <a:gd name="T0" fmla="*/ 3 w 12"/>
                  <a:gd name="T1" fmla="*/ 11 h 14"/>
                  <a:gd name="T2" fmla="*/ 4 w 12"/>
                  <a:gd name="T3" fmla="*/ 13 h 14"/>
                  <a:gd name="T4" fmla="*/ 5 w 12"/>
                  <a:gd name="T5" fmla="*/ 13 h 14"/>
                  <a:gd name="T6" fmla="*/ 5 w 12"/>
                  <a:gd name="T7" fmla="*/ 12 h 14"/>
                  <a:gd name="T8" fmla="*/ 6 w 12"/>
                  <a:gd name="T9" fmla="*/ 11 h 14"/>
                  <a:gd name="T10" fmla="*/ 7 w 12"/>
                  <a:gd name="T11" fmla="*/ 11 h 14"/>
                  <a:gd name="T12" fmla="*/ 6 w 12"/>
                  <a:gd name="T13" fmla="*/ 8 h 14"/>
                  <a:gd name="T14" fmla="*/ 7 w 12"/>
                  <a:gd name="T15" fmla="*/ 8 h 14"/>
                  <a:gd name="T16" fmla="*/ 8 w 12"/>
                  <a:gd name="T17" fmla="*/ 8 h 14"/>
                  <a:gd name="T18" fmla="*/ 6 w 12"/>
                  <a:gd name="T19" fmla="*/ 6 h 14"/>
                  <a:gd name="T20" fmla="*/ 6 w 12"/>
                  <a:gd name="T21" fmla="*/ 5 h 14"/>
                  <a:gd name="T22" fmla="*/ 7 w 12"/>
                  <a:gd name="T23" fmla="*/ 6 h 14"/>
                  <a:gd name="T24" fmla="*/ 8 w 12"/>
                  <a:gd name="T25" fmla="*/ 5 h 14"/>
                  <a:gd name="T26" fmla="*/ 9 w 12"/>
                  <a:gd name="T27" fmla="*/ 5 h 14"/>
                  <a:gd name="T28" fmla="*/ 9 w 12"/>
                  <a:gd name="T29" fmla="*/ 4 h 14"/>
                  <a:gd name="T30" fmla="*/ 8 w 12"/>
                  <a:gd name="T31" fmla="*/ 3 h 14"/>
                  <a:gd name="T32" fmla="*/ 9 w 12"/>
                  <a:gd name="T33" fmla="*/ 3 h 14"/>
                  <a:gd name="T34" fmla="*/ 9 w 12"/>
                  <a:gd name="T35" fmla="*/ 3 h 14"/>
                  <a:gd name="T36" fmla="*/ 11 w 12"/>
                  <a:gd name="T37" fmla="*/ 2 h 14"/>
                  <a:gd name="T38" fmla="*/ 10 w 12"/>
                  <a:gd name="T39" fmla="*/ 2 h 14"/>
                  <a:gd name="T40" fmla="*/ 11 w 12"/>
                  <a:gd name="T41" fmla="*/ 3 h 14"/>
                  <a:gd name="T42" fmla="*/ 8 w 12"/>
                  <a:gd name="T43" fmla="*/ 0 h 14"/>
                  <a:gd name="T44" fmla="*/ 7 w 12"/>
                  <a:gd name="T45" fmla="*/ 0 h 14"/>
                  <a:gd name="T46" fmla="*/ 7 w 12"/>
                  <a:gd name="T47" fmla="*/ 1 h 14"/>
                  <a:gd name="T48" fmla="*/ 6 w 12"/>
                  <a:gd name="T49" fmla="*/ 1 h 14"/>
                  <a:gd name="T50" fmla="*/ 6 w 12"/>
                  <a:gd name="T51" fmla="*/ 2 h 14"/>
                  <a:gd name="T52" fmla="*/ 6 w 12"/>
                  <a:gd name="T53" fmla="*/ 3 h 14"/>
                  <a:gd name="T54" fmla="*/ 6 w 12"/>
                  <a:gd name="T55" fmla="*/ 3 h 14"/>
                  <a:gd name="T56" fmla="*/ 5 w 12"/>
                  <a:gd name="T57" fmla="*/ 3 h 14"/>
                  <a:gd name="T58" fmla="*/ 5 w 12"/>
                  <a:gd name="T59" fmla="*/ 3 h 14"/>
                  <a:gd name="T60" fmla="*/ 6 w 12"/>
                  <a:gd name="T61" fmla="*/ 5 h 14"/>
                  <a:gd name="T62" fmla="*/ 4 w 12"/>
                  <a:gd name="T63" fmla="*/ 4 h 14"/>
                  <a:gd name="T64" fmla="*/ 4 w 12"/>
                  <a:gd name="T65" fmla="*/ 4 h 14"/>
                  <a:gd name="T66" fmla="*/ 5 w 12"/>
                  <a:gd name="T67" fmla="*/ 5 h 14"/>
                  <a:gd name="T68" fmla="*/ 5 w 12"/>
                  <a:gd name="T69" fmla="*/ 7 h 14"/>
                  <a:gd name="T70" fmla="*/ 5 w 12"/>
                  <a:gd name="T71" fmla="*/ 8 h 14"/>
                  <a:gd name="T72" fmla="*/ 4 w 12"/>
                  <a:gd name="T73" fmla="*/ 8 h 14"/>
                  <a:gd name="T74" fmla="*/ 4 w 12"/>
                  <a:gd name="T75" fmla="*/ 9 h 14"/>
                  <a:gd name="T76" fmla="*/ 5 w 12"/>
                  <a:gd name="T77" fmla="*/ 10 h 14"/>
                  <a:gd name="T78" fmla="*/ 3 w 12"/>
                  <a:gd name="T7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4">
                    <a:moveTo>
                      <a:pt x="2" y="9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5" y="13"/>
                      <a:pt x="5" y="13"/>
                    </a:cubicBezTo>
                    <a:cubicBezTo>
                      <a:pt x="5" y="13"/>
                      <a:pt x="3" y="11"/>
                      <a:pt x="4" y="11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2"/>
                      <a:pt x="4" y="10"/>
                      <a:pt x="3" y="10"/>
                    </a:cubicBezTo>
                    <a:cubicBezTo>
                      <a:pt x="8" y="14"/>
                      <a:pt x="3" y="8"/>
                      <a:pt x="6" y="11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6" y="11"/>
                      <a:pt x="6" y="9"/>
                      <a:pt x="7" y="11"/>
                    </a:cubicBezTo>
                    <a:cubicBezTo>
                      <a:pt x="4" y="8"/>
                      <a:pt x="8" y="11"/>
                      <a:pt x="5" y="8"/>
                    </a:cubicBezTo>
                    <a:cubicBezTo>
                      <a:pt x="7" y="9"/>
                      <a:pt x="5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5" y="7"/>
                      <a:pt x="7" y="8"/>
                    </a:cubicBezTo>
                    <a:cubicBezTo>
                      <a:pt x="7" y="8"/>
                      <a:pt x="6" y="8"/>
                      <a:pt x="5" y="7"/>
                    </a:cubicBezTo>
                    <a:cubicBezTo>
                      <a:pt x="6" y="7"/>
                      <a:pt x="6" y="7"/>
                      <a:pt x="8" y="8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6" y="5"/>
                      <a:pt x="4" y="4"/>
                      <a:pt x="6" y="5"/>
                    </a:cubicBezTo>
                    <a:cubicBezTo>
                      <a:pt x="7" y="6"/>
                      <a:pt x="6" y="6"/>
                      <a:pt x="7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9" y="7"/>
                      <a:pt x="7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6"/>
                      <a:pt x="7" y="3"/>
                      <a:pt x="9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9" y="4"/>
                      <a:pt x="10" y="5"/>
                    </a:cubicBezTo>
                    <a:cubicBezTo>
                      <a:pt x="9" y="4"/>
                      <a:pt x="10" y="4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8" y="2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2" y="4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11" y="4"/>
                      <a:pt x="9" y="2"/>
                      <a:pt x="10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2"/>
                      <a:pt x="6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6" y="2"/>
                      <a:pt x="7" y="3"/>
                      <a:pt x="6" y="2"/>
                    </a:cubicBezTo>
                    <a:cubicBezTo>
                      <a:pt x="7" y="3"/>
                      <a:pt x="6" y="2"/>
                      <a:pt x="7" y="3"/>
                    </a:cubicBezTo>
                    <a:cubicBezTo>
                      <a:pt x="7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4"/>
                      <a:pt x="5" y="3"/>
                    </a:cubicBezTo>
                    <a:cubicBezTo>
                      <a:pt x="6" y="4"/>
                      <a:pt x="6" y="4"/>
                      <a:pt x="7" y="6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7" y="6"/>
                      <a:pt x="5" y="4"/>
                      <a:pt x="6" y="5"/>
                    </a:cubicBezTo>
                    <a:cubicBezTo>
                      <a:pt x="5" y="4"/>
                      <a:pt x="5" y="5"/>
                      <a:pt x="4" y="4"/>
                    </a:cubicBezTo>
                    <a:cubicBezTo>
                      <a:pt x="4" y="3"/>
                      <a:pt x="5" y="5"/>
                      <a:pt x="5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4" y="9"/>
                      <a:pt x="1" y="7"/>
                      <a:pt x="4" y="9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7"/>
                      <a:pt x="4" y="12"/>
                      <a:pt x="2" y="9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5" name="Freeform 321"/>
              <p:cNvSpPr>
                <a:spLocks/>
              </p:cNvSpPr>
              <p:nvPr/>
            </p:nvSpPr>
            <p:spPr bwMode="auto">
              <a:xfrm>
                <a:off x="724" y="173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6" name="Rectangle 322"/>
              <p:cNvSpPr>
                <a:spLocks noChangeArrowheads="1"/>
              </p:cNvSpPr>
              <p:nvPr/>
            </p:nvSpPr>
            <p:spPr bwMode="auto">
              <a:xfrm>
                <a:off x="727" y="1738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7" name="Freeform 323"/>
              <p:cNvSpPr>
                <a:spLocks/>
              </p:cNvSpPr>
              <p:nvPr/>
            </p:nvSpPr>
            <p:spPr bwMode="auto">
              <a:xfrm>
                <a:off x="719" y="174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8" name="Rectangle 324"/>
              <p:cNvSpPr>
                <a:spLocks noChangeArrowheads="1"/>
              </p:cNvSpPr>
              <p:nvPr/>
            </p:nvSpPr>
            <p:spPr bwMode="auto">
              <a:xfrm>
                <a:off x="721" y="174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9" name="Freeform 325"/>
              <p:cNvSpPr>
                <a:spLocks/>
              </p:cNvSpPr>
              <p:nvPr/>
            </p:nvSpPr>
            <p:spPr bwMode="auto">
              <a:xfrm>
                <a:off x="710" y="1746"/>
                <a:ext cx="20" cy="25"/>
              </a:xfrm>
              <a:custGeom>
                <a:avLst/>
                <a:gdLst>
                  <a:gd name="T0" fmla="*/ 1 w 7"/>
                  <a:gd name="T1" fmla="*/ 6 h 9"/>
                  <a:gd name="T2" fmla="*/ 1 w 7"/>
                  <a:gd name="T3" fmla="*/ 8 h 9"/>
                  <a:gd name="T4" fmla="*/ 1 w 7"/>
                  <a:gd name="T5" fmla="*/ 7 h 9"/>
                  <a:gd name="T6" fmla="*/ 2 w 7"/>
                  <a:gd name="T7" fmla="*/ 9 h 9"/>
                  <a:gd name="T8" fmla="*/ 4 w 7"/>
                  <a:gd name="T9" fmla="*/ 6 h 9"/>
                  <a:gd name="T10" fmla="*/ 4 w 7"/>
                  <a:gd name="T11" fmla="*/ 7 h 9"/>
                  <a:gd name="T12" fmla="*/ 4 w 7"/>
                  <a:gd name="T13" fmla="*/ 4 h 9"/>
                  <a:gd name="T14" fmla="*/ 5 w 7"/>
                  <a:gd name="T15" fmla="*/ 6 h 9"/>
                  <a:gd name="T16" fmla="*/ 5 w 7"/>
                  <a:gd name="T17" fmla="*/ 5 h 9"/>
                  <a:gd name="T18" fmla="*/ 5 w 7"/>
                  <a:gd name="T19" fmla="*/ 4 h 9"/>
                  <a:gd name="T20" fmla="*/ 5 w 7"/>
                  <a:gd name="T21" fmla="*/ 5 h 9"/>
                  <a:gd name="T22" fmla="*/ 5 w 7"/>
                  <a:gd name="T23" fmla="*/ 4 h 9"/>
                  <a:gd name="T24" fmla="*/ 5 w 7"/>
                  <a:gd name="T25" fmla="*/ 4 h 9"/>
                  <a:gd name="T26" fmla="*/ 5 w 7"/>
                  <a:gd name="T27" fmla="*/ 4 h 9"/>
                  <a:gd name="T28" fmla="*/ 5 w 7"/>
                  <a:gd name="T29" fmla="*/ 3 h 9"/>
                  <a:gd name="T30" fmla="*/ 6 w 7"/>
                  <a:gd name="T31" fmla="*/ 4 h 9"/>
                  <a:gd name="T32" fmla="*/ 5 w 7"/>
                  <a:gd name="T33" fmla="*/ 2 h 9"/>
                  <a:gd name="T34" fmla="*/ 4 w 7"/>
                  <a:gd name="T35" fmla="*/ 1 h 9"/>
                  <a:gd name="T36" fmla="*/ 5 w 7"/>
                  <a:gd name="T37" fmla="*/ 3 h 9"/>
                  <a:gd name="T38" fmla="*/ 5 w 7"/>
                  <a:gd name="T39" fmla="*/ 3 h 9"/>
                  <a:gd name="T40" fmla="*/ 5 w 7"/>
                  <a:gd name="T41" fmla="*/ 3 h 9"/>
                  <a:gd name="T42" fmla="*/ 4 w 7"/>
                  <a:gd name="T43" fmla="*/ 2 h 9"/>
                  <a:gd name="T44" fmla="*/ 2 w 7"/>
                  <a:gd name="T45" fmla="*/ 2 h 9"/>
                  <a:gd name="T46" fmla="*/ 2 w 7"/>
                  <a:gd name="T47" fmla="*/ 1 h 9"/>
                  <a:gd name="T48" fmla="*/ 2 w 7"/>
                  <a:gd name="T49" fmla="*/ 2 h 9"/>
                  <a:gd name="T50" fmla="*/ 3 w 7"/>
                  <a:gd name="T51" fmla="*/ 3 h 9"/>
                  <a:gd name="T52" fmla="*/ 4 w 7"/>
                  <a:gd name="T53" fmla="*/ 4 h 9"/>
                  <a:gd name="T54" fmla="*/ 4 w 7"/>
                  <a:gd name="T55" fmla="*/ 4 h 9"/>
                  <a:gd name="T56" fmla="*/ 3 w 7"/>
                  <a:gd name="T57" fmla="*/ 3 h 9"/>
                  <a:gd name="T58" fmla="*/ 4 w 7"/>
                  <a:gd name="T59" fmla="*/ 4 h 9"/>
                  <a:gd name="T60" fmla="*/ 2 w 7"/>
                  <a:gd name="T61" fmla="*/ 2 h 9"/>
                  <a:gd name="T62" fmla="*/ 3 w 7"/>
                  <a:gd name="T63" fmla="*/ 4 h 9"/>
                  <a:gd name="T64" fmla="*/ 2 w 7"/>
                  <a:gd name="T65" fmla="*/ 5 h 9"/>
                  <a:gd name="T66" fmla="*/ 2 w 7"/>
                  <a:gd name="T67" fmla="*/ 4 h 9"/>
                  <a:gd name="T68" fmla="*/ 2 w 7"/>
                  <a:gd name="T69" fmla="*/ 5 h 9"/>
                  <a:gd name="T70" fmla="*/ 1 w 7"/>
                  <a:gd name="T71" fmla="*/ 5 h 9"/>
                  <a:gd name="T72" fmla="*/ 2 w 7"/>
                  <a:gd name="T73" fmla="*/ 6 h 9"/>
                  <a:gd name="T74" fmla="*/ 1 w 7"/>
                  <a:gd name="T75" fmla="*/ 6 h 9"/>
                  <a:gd name="T76" fmla="*/ 1 w 7"/>
                  <a:gd name="T77" fmla="*/ 6 h 9"/>
                  <a:gd name="T78" fmla="*/ 2 w 7"/>
                  <a:gd name="T79" fmla="*/ 8 h 9"/>
                  <a:gd name="T80" fmla="*/ 1 w 7"/>
                  <a:gd name="T8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0" y="7"/>
                      <a:pt x="2" y="9"/>
                    </a:cubicBezTo>
                    <a:cubicBezTo>
                      <a:pt x="2" y="8"/>
                      <a:pt x="4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5"/>
                      <a:pt x="6" y="8"/>
                      <a:pt x="4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3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5" y="3"/>
                      <a:pt x="7" y="5"/>
                      <a:pt x="5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5"/>
                      <a:pt x="4" y="2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4" y="4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5" y="5"/>
                      <a:pt x="4" y="4"/>
                    </a:cubicBezTo>
                    <a:cubicBezTo>
                      <a:pt x="3" y="4"/>
                      <a:pt x="4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8"/>
                      <a:pt x="2" y="8"/>
                    </a:cubicBezTo>
                    <a:cubicBezTo>
                      <a:pt x="1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0" name="Freeform 326"/>
              <p:cNvSpPr>
                <a:spLocks/>
              </p:cNvSpPr>
              <p:nvPr/>
            </p:nvSpPr>
            <p:spPr bwMode="auto">
              <a:xfrm>
                <a:off x="710" y="1768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1" name="Freeform 327"/>
              <p:cNvSpPr>
                <a:spLocks/>
              </p:cNvSpPr>
              <p:nvPr/>
            </p:nvSpPr>
            <p:spPr bwMode="auto">
              <a:xfrm>
                <a:off x="702" y="1765"/>
                <a:ext cx="14" cy="19"/>
              </a:xfrm>
              <a:custGeom>
                <a:avLst/>
                <a:gdLst>
                  <a:gd name="T0" fmla="*/ 2 w 5"/>
                  <a:gd name="T1" fmla="*/ 3 h 7"/>
                  <a:gd name="T2" fmla="*/ 2 w 5"/>
                  <a:gd name="T3" fmla="*/ 5 h 7"/>
                  <a:gd name="T4" fmla="*/ 4 w 5"/>
                  <a:gd name="T5" fmla="*/ 4 h 7"/>
                  <a:gd name="T6" fmla="*/ 3 w 5"/>
                  <a:gd name="T7" fmla="*/ 2 h 7"/>
                  <a:gd name="T8" fmla="*/ 4 w 5"/>
                  <a:gd name="T9" fmla="*/ 3 h 7"/>
                  <a:gd name="T10" fmla="*/ 4 w 5"/>
                  <a:gd name="T11" fmla="*/ 2 h 7"/>
                  <a:gd name="T12" fmla="*/ 4 w 5"/>
                  <a:gd name="T13" fmla="*/ 2 h 7"/>
                  <a:gd name="T14" fmla="*/ 3 w 5"/>
                  <a:gd name="T15" fmla="*/ 2 h 7"/>
                  <a:gd name="T16" fmla="*/ 3 w 5"/>
                  <a:gd name="T17" fmla="*/ 2 h 7"/>
                  <a:gd name="T18" fmla="*/ 3 w 5"/>
                  <a:gd name="T19" fmla="*/ 1 h 7"/>
                  <a:gd name="T20" fmla="*/ 3 w 5"/>
                  <a:gd name="T21" fmla="*/ 3 h 7"/>
                  <a:gd name="T22" fmla="*/ 2 w 5"/>
                  <a:gd name="T23" fmla="*/ 1 h 7"/>
                  <a:gd name="T24" fmla="*/ 1 w 5"/>
                  <a:gd name="T25" fmla="*/ 1 h 7"/>
                  <a:gd name="T26" fmla="*/ 2 w 5"/>
                  <a:gd name="T27" fmla="*/ 2 h 7"/>
                  <a:gd name="T28" fmla="*/ 2 w 5"/>
                  <a:gd name="T29" fmla="*/ 3 h 7"/>
                  <a:gd name="T30" fmla="*/ 1 w 5"/>
                  <a:gd name="T31" fmla="*/ 1 h 7"/>
                  <a:gd name="T32" fmla="*/ 0 w 5"/>
                  <a:gd name="T33" fmla="*/ 3 h 7"/>
                  <a:gd name="T34" fmla="*/ 1 w 5"/>
                  <a:gd name="T35" fmla="*/ 5 h 7"/>
                  <a:gd name="T36" fmla="*/ 1 w 5"/>
                  <a:gd name="T37" fmla="*/ 3 h 7"/>
                  <a:gd name="T38" fmla="*/ 0 w 5"/>
                  <a:gd name="T39" fmla="*/ 3 h 7"/>
                  <a:gd name="T40" fmla="*/ 1 w 5"/>
                  <a:gd name="T41" fmla="*/ 6 h 7"/>
                  <a:gd name="T42" fmla="*/ 2 w 5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5" y="3"/>
                      <a:pt x="4" y="2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4" y="4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2" y="3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1" y="4"/>
                      <a:pt x="2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2" name="Rectangle 328"/>
              <p:cNvSpPr>
                <a:spLocks noChangeArrowheads="1"/>
              </p:cNvSpPr>
              <p:nvPr/>
            </p:nvSpPr>
            <p:spPr bwMode="auto">
              <a:xfrm>
                <a:off x="708" y="177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3" name="Freeform 329"/>
              <p:cNvSpPr>
                <a:spLocks/>
              </p:cNvSpPr>
              <p:nvPr/>
            </p:nvSpPr>
            <p:spPr bwMode="auto">
              <a:xfrm>
                <a:off x="1244" y="2285"/>
                <a:ext cx="855" cy="971"/>
              </a:xfrm>
              <a:custGeom>
                <a:avLst/>
                <a:gdLst>
                  <a:gd name="T0" fmla="*/ 76 w 314"/>
                  <a:gd name="T1" fmla="*/ 0 h 357"/>
                  <a:gd name="T2" fmla="*/ 65 w 314"/>
                  <a:gd name="T3" fmla="*/ 33 h 357"/>
                  <a:gd name="T4" fmla="*/ 55 w 314"/>
                  <a:gd name="T5" fmla="*/ 75 h 357"/>
                  <a:gd name="T6" fmla="*/ 42 w 314"/>
                  <a:gd name="T7" fmla="*/ 142 h 357"/>
                  <a:gd name="T8" fmla="*/ 18 w 314"/>
                  <a:gd name="T9" fmla="*/ 247 h 357"/>
                  <a:gd name="T10" fmla="*/ 0 w 314"/>
                  <a:gd name="T11" fmla="*/ 357 h 357"/>
                  <a:gd name="T12" fmla="*/ 153 w 314"/>
                  <a:gd name="T13" fmla="*/ 357 h 357"/>
                  <a:gd name="T14" fmla="*/ 241 w 314"/>
                  <a:gd name="T15" fmla="*/ 357 h 357"/>
                  <a:gd name="T16" fmla="*/ 275 w 314"/>
                  <a:gd name="T17" fmla="*/ 357 h 357"/>
                  <a:gd name="T18" fmla="*/ 314 w 314"/>
                  <a:gd name="T19" fmla="*/ 357 h 357"/>
                  <a:gd name="T20" fmla="*/ 308 w 314"/>
                  <a:gd name="T21" fmla="*/ 325 h 357"/>
                  <a:gd name="T22" fmla="*/ 299 w 314"/>
                  <a:gd name="T23" fmla="*/ 297 h 357"/>
                  <a:gd name="T24" fmla="*/ 292 w 314"/>
                  <a:gd name="T25" fmla="*/ 267 h 357"/>
                  <a:gd name="T26" fmla="*/ 288 w 314"/>
                  <a:gd name="T27" fmla="*/ 222 h 357"/>
                  <a:gd name="T28" fmla="*/ 279 w 314"/>
                  <a:gd name="T29" fmla="*/ 177 h 357"/>
                  <a:gd name="T30" fmla="*/ 264 w 314"/>
                  <a:gd name="T31" fmla="*/ 100 h 357"/>
                  <a:gd name="T32" fmla="*/ 260 w 314"/>
                  <a:gd name="T33" fmla="*/ 62 h 357"/>
                  <a:gd name="T34" fmla="*/ 253 w 314"/>
                  <a:gd name="T35" fmla="*/ 27 h 357"/>
                  <a:gd name="T36" fmla="*/ 244 w 314"/>
                  <a:gd name="T37" fmla="*/ 6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4" h="357">
                    <a:moveTo>
                      <a:pt x="76" y="0"/>
                    </a:moveTo>
                    <a:cubicBezTo>
                      <a:pt x="71" y="8"/>
                      <a:pt x="68" y="23"/>
                      <a:pt x="65" y="33"/>
                    </a:cubicBezTo>
                    <a:cubicBezTo>
                      <a:pt x="62" y="47"/>
                      <a:pt x="58" y="61"/>
                      <a:pt x="55" y="75"/>
                    </a:cubicBezTo>
                    <a:cubicBezTo>
                      <a:pt x="51" y="97"/>
                      <a:pt x="48" y="120"/>
                      <a:pt x="42" y="142"/>
                    </a:cubicBezTo>
                    <a:cubicBezTo>
                      <a:pt x="31" y="175"/>
                      <a:pt x="26" y="212"/>
                      <a:pt x="18" y="247"/>
                    </a:cubicBezTo>
                    <a:cubicBezTo>
                      <a:pt x="10" y="284"/>
                      <a:pt x="1" y="320"/>
                      <a:pt x="0" y="357"/>
                    </a:cubicBezTo>
                    <a:cubicBezTo>
                      <a:pt x="51" y="357"/>
                      <a:pt x="102" y="357"/>
                      <a:pt x="153" y="357"/>
                    </a:cubicBezTo>
                    <a:cubicBezTo>
                      <a:pt x="182" y="357"/>
                      <a:pt x="212" y="357"/>
                      <a:pt x="241" y="357"/>
                    </a:cubicBezTo>
                    <a:cubicBezTo>
                      <a:pt x="253" y="357"/>
                      <a:pt x="264" y="357"/>
                      <a:pt x="275" y="357"/>
                    </a:cubicBezTo>
                    <a:cubicBezTo>
                      <a:pt x="285" y="357"/>
                      <a:pt x="307" y="357"/>
                      <a:pt x="314" y="357"/>
                    </a:cubicBezTo>
                    <a:cubicBezTo>
                      <a:pt x="310" y="347"/>
                      <a:pt x="311" y="335"/>
                      <a:pt x="308" y="325"/>
                    </a:cubicBezTo>
                    <a:cubicBezTo>
                      <a:pt x="305" y="316"/>
                      <a:pt x="302" y="306"/>
                      <a:pt x="299" y="297"/>
                    </a:cubicBezTo>
                    <a:cubicBezTo>
                      <a:pt x="297" y="287"/>
                      <a:pt x="294" y="277"/>
                      <a:pt x="292" y="267"/>
                    </a:cubicBezTo>
                    <a:cubicBezTo>
                      <a:pt x="289" y="252"/>
                      <a:pt x="289" y="237"/>
                      <a:pt x="288" y="222"/>
                    </a:cubicBezTo>
                    <a:cubicBezTo>
                      <a:pt x="286" y="207"/>
                      <a:pt x="282" y="192"/>
                      <a:pt x="279" y="177"/>
                    </a:cubicBezTo>
                    <a:cubicBezTo>
                      <a:pt x="273" y="151"/>
                      <a:pt x="269" y="125"/>
                      <a:pt x="264" y="100"/>
                    </a:cubicBezTo>
                    <a:cubicBezTo>
                      <a:pt x="262" y="87"/>
                      <a:pt x="264" y="75"/>
                      <a:pt x="260" y="62"/>
                    </a:cubicBezTo>
                    <a:cubicBezTo>
                      <a:pt x="256" y="51"/>
                      <a:pt x="256" y="39"/>
                      <a:pt x="253" y="27"/>
                    </a:cubicBezTo>
                    <a:cubicBezTo>
                      <a:pt x="252" y="18"/>
                      <a:pt x="247" y="13"/>
                      <a:pt x="244" y="6"/>
                    </a:cubicBezTo>
                  </a:path>
                </a:pathLst>
              </a:custGeom>
              <a:solidFill>
                <a:srgbClr val="BB9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4" name="Freeform 330"/>
              <p:cNvSpPr>
                <a:spLocks/>
              </p:cNvSpPr>
              <p:nvPr/>
            </p:nvSpPr>
            <p:spPr bwMode="auto">
              <a:xfrm>
                <a:off x="1266" y="313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5" name="Freeform 331"/>
              <p:cNvSpPr>
                <a:spLocks/>
              </p:cNvSpPr>
              <p:nvPr/>
            </p:nvSpPr>
            <p:spPr bwMode="auto">
              <a:xfrm>
                <a:off x="1263" y="3134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4 h 5"/>
                  <a:gd name="T4" fmla="*/ 2 w 2"/>
                  <a:gd name="T5" fmla="*/ 0 h 5"/>
                  <a:gd name="T6" fmla="*/ 0 w 2"/>
                  <a:gd name="T7" fmla="*/ 2 h 5"/>
                  <a:gd name="T8" fmla="*/ 2 w 2"/>
                  <a:gd name="T9" fmla="*/ 1 h 5"/>
                  <a:gd name="T10" fmla="*/ 0 w 2"/>
                  <a:gd name="T11" fmla="*/ 3 h 5"/>
                  <a:gd name="T12" fmla="*/ 1 w 2"/>
                  <a:gd name="T13" fmla="*/ 3 h 5"/>
                  <a:gd name="T14" fmla="*/ 1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6" name="Freeform 332"/>
              <p:cNvSpPr>
                <a:spLocks/>
              </p:cNvSpPr>
              <p:nvPr/>
            </p:nvSpPr>
            <p:spPr bwMode="auto">
              <a:xfrm>
                <a:off x="1269" y="313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7" name="Freeform 333"/>
              <p:cNvSpPr>
                <a:spLocks/>
              </p:cNvSpPr>
              <p:nvPr/>
            </p:nvSpPr>
            <p:spPr bwMode="auto">
              <a:xfrm>
                <a:off x="1269" y="3136"/>
                <a:ext cx="2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8" name="Freeform 334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9" name="Freeform 335"/>
              <p:cNvSpPr>
                <a:spLocks/>
              </p:cNvSpPr>
              <p:nvPr/>
            </p:nvSpPr>
            <p:spPr bwMode="auto">
              <a:xfrm>
                <a:off x="1271" y="3136"/>
                <a:ext cx="6" cy="11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1 h 4"/>
                  <a:gd name="T4" fmla="*/ 1 w 2"/>
                  <a:gd name="T5" fmla="*/ 1 h 4"/>
                  <a:gd name="T6" fmla="*/ 0 w 2"/>
                  <a:gd name="T7" fmla="*/ 3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1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0" name="Freeform 336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1" name="Freeform 337"/>
              <p:cNvSpPr>
                <a:spLocks/>
              </p:cNvSpPr>
              <p:nvPr/>
            </p:nvSpPr>
            <p:spPr bwMode="auto">
              <a:xfrm>
                <a:off x="1271" y="31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2" name="Freeform 338"/>
              <p:cNvSpPr>
                <a:spLocks/>
              </p:cNvSpPr>
              <p:nvPr/>
            </p:nvSpPr>
            <p:spPr bwMode="auto">
              <a:xfrm>
                <a:off x="1277" y="3139"/>
                <a:ext cx="2" cy="11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w 1"/>
                  <a:gd name="T5" fmla="*/ 4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3" name="Freeform 339"/>
              <p:cNvSpPr>
                <a:spLocks/>
              </p:cNvSpPr>
              <p:nvPr/>
            </p:nvSpPr>
            <p:spPr bwMode="auto">
              <a:xfrm>
                <a:off x="127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4" name="Freeform 340"/>
              <p:cNvSpPr>
                <a:spLocks/>
              </p:cNvSpPr>
              <p:nvPr/>
            </p:nvSpPr>
            <p:spPr bwMode="auto">
              <a:xfrm>
                <a:off x="1279" y="3142"/>
                <a:ext cx="9" cy="16"/>
              </a:xfrm>
              <a:custGeom>
                <a:avLst/>
                <a:gdLst>
                  <a:gd name="T0" fmla="*/ 3 w 3"/>
                  <a:gd name="T1" fmla="*/ 1 h 6"/>
                  <a:gd name="T2" fmla="*/ 2 w 3"/>
                  <a:gd name="T3" fmla="*/ 3 h 6"/>
                  <a:gd name="T4" fmla="*/ 2 w 3"/>
                  <a:gd name="T5" fmla="*/ 2 h 6"/>
                  <a:gd name="T6" fmla="*/ 1 w 3"/>
                  <a:gd name="T7" fmla="*/ 2 h 6"/>
                  <a:gd name="T8" fmla="*/ 2 w 3"/>
                  <a:gd name="T9" fmla="*/ 1 h 6"/>
                  <a:gd name="T10" fmla="*/ 0 w 3"/>
                  <a:gd name="T11" fmla="*/ 2 h 6"/>
                  <a:gd name="T12" fmla="*/ 0 w 3"/>
                  <a:gd name="T13" fmla="*/ 1 h 6"/>
                  <a:gd name="T14" fmla="*/ 0 w 3"/>
                  <a:gd name="T15" fmla="*/ 3 h 6"/>
                  <a:gd name="T16" fmla="*/ 1 w 3"/>
                  <a:gd name="T17" fmla="*/ 3 h 6"/>
                  <a:gd name="T18" fmla="*/ 0 w 3"/>
                  <a:gd name="T19" fmla="*/ 4 h 6"/>
                  <a:gd name="T20" fmla="*/ 2 w 3"/>
                  <a:gd name="T21" fmla="*/ 6 h 6"/>
                  <a:gd name="T22" fmla="*/ 3 w 3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1" y="0"/>
                      <a:pt x="2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1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2" y="6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5" name="Freeform 341"/>
              <p:cNvSpPr>
                <a:spLocks/>
              </p:cNvSpPr>
              <p:nvPr/>
            </p:nvSpPr>
            <p:spPr bwMode="auto">
              <a:xfrm>
                <a:off x="1288" y="3150"/>
                <a:ext cx="0" cy="5"/>
              </a:xfrm>
              <a:custGeom>
                <a:avLst/>
                <a:gdLst>
                  <a:gd name="T0" fmla="*/ 3 h 5"/>
                  <a:gd name="T1" fmla="*/ 5 h 5"/>
                  <a:gd name="T2" fmla="*/ 0 h 5"/>
                  <a:gd name="T3" fmla="*/ 3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6" name="Freeform 342"/>
              <p:cNvSpPr>
                <a:spLocks/>
              </p:cNvSpPr>
              <p:nvPr/>
            </p:nvSpPr>
            <p:spPr bwMode="auto">
              <a:xfrm>
                <a:off x="1288" y="3145"/>
                <a:ext cx="8" cy="16"/>
              </a:xfrm>
              <a:custGeom>
                <a:avLst/>
                <a:gdLst>
                  <a:gd name="T0" fmla="*/ 1 w 3"/>
                  <a:gd name="T1" fmla="*/ 0 h 6"/>
                  <a:gd name="T2" fmla="*/ 1 w 3"/>
                  <a:gd name="T3" fmla="*/ 1 h 6"/>
                  <a:gd name="T4" fmla="*/ 1 w 3"/>
                  <a:gd name="T5" fmla="*/ 0 h 6"/>
                  <a:gd name="T6" fmla="*/ 0 w 3"/>
                  <a:gd name="T7" fmla="*/ 2 h 6"/>
                  <a:gd name="T8" fmla="*/ 2 w 3"/>
                  <a:gd name="T9" fmla="*/ 1 h 6"/>
                  <a:gd name="T10" fmla="*/ 2 w 3"/>
                  <a:gd name="T11" fmla="*/ 4 h 6"/>
                  <a:gd name="T12" fmla="*/ 1 w 3"/>
                  <a:gd name="T13" fmla="*/ 3 h 6"/>
                  <a:gd name="T14" fmla="*/ 3 w 3"/>
                  <a:gd name="T15" fmla="*/ 3 h 6"/>
                  <a:gd name="T16" fmla="*/ 3 w 3"/>
                  <a:gd name="T17" fmla="*/ 2 h 6"/>
                  <a:gd name="T18" fmla="*/ 3 w 3"/>
                  <a:gd name="T19" fmla="*/ 2 h 6"/>
                  <a:gd name="T20" fmla="*/ 1 w 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4"/>
                      <a:pt x="1" y="2"/>
                      <a:pt x="2" y="1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6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7" name="Freeform 343"/>
              <p:cNvSpPr>
                <a:spLocks/>
              </p:cNvSpPr>
              <p:nvPr/>
            </p:nvSpPr>
            <p:spPr bwMode="auto">
              <a:xfrm>
                <a:off x="1288" y="3142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8" name="Freeform 344"/>
              <p:cNvSpPr>
                <a:spLocks/>
              </p:cNvSpPr>
              <p:nvPr/>
            </p:nvSpPr>
            <p:spPr bwMode="auto">
              <a:xfrm>
                <a:off x="1296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9" name="Freeform 345"/>
              <p:cNvSpPr>
                <a:spLocks/>
              </p:cNvSpPr>
              <p:nvPr/>
            </p:nvSpPr>
            <p:spPr bwMode="auto">
              <a:xfrm>
                <a:off x="1296" y="314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0" name="Freeform 346"/>
              <p:cNvSpPr>
                <a:spLocks/>
              </p:cNvSpPr>
              <p:nvPr/>
            </p:nvSpPr>
            <p:spPr bwMode="auto">
              <a:xfrm>
                <a:off x="1296" y="3123"/>
                <a:ext cx="46" cy="32"/>
              </a:xfrm>
              <a:custGeom>
                <a:avLst/>
                <a:gdLst>
                  <a:gd name="T0" fmla="*/ 17 w 17"/>
                  <a:gd name="T1" fmla="*/ 4 h 12"/>
                  <a:gd name="T2" fmla="*/ 16 w 17"/>
                  <a:gd name="T3" fmla="*/ 4 h 12"/>
                  <a:gd name="T4" fmla="*/ 15 w 17"/>
                  <a:gd name="T5" fmla="*/ 2 h 12"/>
                  <a:gd name="T6" fmla="*/ 14 w 17"/>
                  <a:gd name="T7" fmla="*/ 0 h 12"/>
                  <a:gd name="T8" fmla="*/ 13 w 17"/>
                  <a:gd name="T9" fmla="*/ 2 h 12"/>
                  <a:gd name="T10" fmla="*/ 12 w 17"/>
                  <a:gd name="T11" fmla="*/ 1 h 12"/>
                  <a:gd name="T12" fmla="*/ 11 w 17"/>
                  <a:gd name="T13" fmla="*/ 3 h 12"/>
                  <a:gd name="T14" fmla="*/ 10 w 17"/>
                  <a:gd name="T15" fmla="*/ 5 h 12"/>
                  <a:gd name="T16" fmla="*/ 4 w 17"/>
                  <a:gd name="T17" fmla="*/ 7 h 12"/>
                  <a:gd name="T18" fmla="*/ 4 w 17"/>
                  <a:gd name="T19" fmla="*/ 9 h 12"/>
                  <a:gd name="T20" fmla="*/ 3 w 17"/>
                  <a:gd name="T21" fmla="*/ 8 h 12"/>
                  <a:gd name="T22" fmla="*/ 4 w 17"/>
                  <a:gd name="T23" fmla="*/ 8 h 12"/>
                  <a:gd name="T24" fmla="*/ 2 w 17"/>
                  <a:gd name="T25" fmla="*/ 8 h 12"/>
                  <a:gd name="T26" fmla="*/ 2 w 17"/>
                  <a:gd name="T27" fmla="*/ 10 h 12"/>
                  <a:gd name="T28" fmla="*/ 1 w 17"/>
                  <a:gd name="T29" fmla="*/ 7 h 12"/>
                  <a:gd name="T30" fmla="*/ 0 w 17"/>
                  <a:gd name="T31" fmla="*/ 9 h 12"/>
                  <a:gd name="T32" fmla="*/ 1 w 17"/>
                  <a:gd name="T33" fmla="*/ 11 h 12"/>
                  <a:gd name="T34" fmla="*/ 1 w 17"/>
                  <a:gd name="T35" fmla="*/ 12 h 12"/>
                  <a:gd name="T36" fmla="*/ 5 w 17"/>
                  <a:gd name="T37" fmla="*/ 8 h 12"/>
                  <a:gd name="T38" fmla="*/ 5 w 17"/>
                  <a:gd name="T39" fmla="*/ 9 h 12"/>
                  <a:gd name="T40" fmla="*/ 9 w 17"/>
                  <a:gd name="T41" fmla="*/ 9 h 12"/>
                  <a:gd name="T42" fmla="*/ 9 w 17"/>
                  <a:gd name="T43" fmla="*/ 7 h 12"/>
                  <a:gd name="T44" fmla="*/ 9 w 17"/>
                  <a:gd name="T45" fmla="*/ 7 h 12"/>
                  <a:gd name="T46" fmla="*/ 9 w 17"/>
                  <a:gd name="T47" fmla="*/ 7 h 12"/>
                  <a:gd name="T48" fmla="*/ 10 w 17"/>
                  <a:gd name="T49" fmla="*/ 7 h 12"/>
                  <a:gd name="T50" fmla="*/ 9 w 17"/>
                  <a:gd name="T51" fmla="*/ 5 h 12"/>
                  <a:gd name="T52" fmla="*/ 13 w 17"/>
                  <a:gd name="T53" fmla="*/ 7 h 12"/>
                  <a:gd name="T54" fmla="*/ 12 w 17"/>
                  <a:gd name="T55" fmla="*/ 6 h 12"/>
                  <a:gd name="T56" fmla="*/ 11 w 17"/>
                  <a:gd name="T57" fmla="*/ 5 h 12"/>
                  <a:gd name="T58" fmla="*/ 13 w 17"/>
                  <a:gd name="T59" fmla="*/ 7 h 12"/>
                  <a:gd name="T60" fmla="*/ 13 w 17"/>
                  <a:gd name="T61" fmla="*/ 5 h 12"/>
                  <a:gd name="T62" fmla="*/ 12 w 17"/>
                  <a:gd name="T63" fmla="*/ 4 h 12"/>
                  <a:gd name="T64" fmla="*/ 14 w 17"/>
                  <a:gd name="T65" fmla="*/ 3 h 12"/>
                  <a:gd name="T66" fmla="*/ 15 w 17"/>
                  <a:gd name="T67" fmla="*/ 5 h 12"/>
                  <a:gd name="T68" fmla="*/ 16 w 17"/>
                  <a:gd name="T69" fmla="*/ 6 h 12"/>
                  <a:gd name="T70" fmla="*/ 15 w 17"/>
                  <a:gd name="T71" fmla="*/ 3 h 12"/>
                  <a:gd name="T72" fmla="*/ 17 w 17"/>
                  <a:gd name="T7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2">
                    <a:moveTo>
                      <a:pt x="17" y="4"/>
                    </a:moveTo>
                    <a:cubicBezTo>
                      <a:pt x="16" y="3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3" y="1"/>
                      <a:pt x="14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3"/>
                      <a:pt x="11" y="3"/>
                    </a:cubicBezTo>
                    <a:cubicBezTo>
                      <a:pt x="11" y="3"/>
                      <a:pt x="11" y="4"/>
                      <a:pt x="10" y="5"/>
                    </a:cubicBezTo>
                    <a:cubicBezTo>
                      <a:pt x="8" y="5"/>
                      <a:pt x="7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9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3" y="8"/>
                      <a:pt x="2" y="8"/>
                    </a:cubicBezTo>
                    <a:cubicBezTo>
                      <a:pt x="2" y="8"/>
                      <a:pt x="2" y="10"/>
                      <a:pt x="2" y="10"/>
                    </a:cubicBezTo>
                    <a:cubicBezTo>
                      <a:pt x="2" y="8"/>
                      <a:pt x="1" y="10"/>
                      <a:pt x="1" y="7"/>
                    </a:cubicBezTo>
                    <a:cubicBezTo>
                      <a:pt x="0" y="7"/>
                      <a:pt x="1" y="9"/>
                      <a:pt x="0" y="9"/>
                    </a:cubicBezTo>
                    <a:cubicBezTo>
                      <a:pt x="1" y="11"/>
                      <a:pt x="1" y="10"/>
                      <a:pt x="1" y="11"/>
                    </a:cubicBezTo>
                    <a:cubicBezTo>
                      <a:pt x="1" y="12"/>
                      <a:pt x="1" y="10"/>
                      <a:pt x="1" y="12"/>
                    </a:cubicBezTo>
                    <a:cubicBezTo>
                      <a:pt x="2" y="12"/>
                      <a:pt x="4" y="9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7" y="8"/>
                      <a:pt x="9" y="9"/>
                    </a:cubicBezTo>
                    <a:cubicBezTo>
                      <a:pt x="8" y="8"/>
                      <a:pt x="10" y="9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4" y="7"/>
                      <a:pt x="12" y="4"/>
                      <a:pt x="13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14" y="4"/>
                      <a:pt x="14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5"/>
                      <a:pt x="17" y="4"/>
                      <a:pt x="17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1" name="Freeform 347"/>
              <p:cNvSpPr>
                <a:spLocks/>
              </p:cNvSpPr>
              <p:nvPr/>
            </p:nvSpPr>
            <p:spPr bwMode="auto">
              <a:xfrm>
                <a:off x="1339" y="313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2" name="Freeform 348"/>
              <p:cNvSpPr>
                <a:spLocks/>
              </p:cNvSpPr>
              <p:nvPr/>
            </p:nvSpPr>
            <p:spPr bwMode="auto">
              <a:xfrm>
                <a:off x="1342" y="313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3" name="Rectangle 349"/>
              <p:cNvSpPr>
                <a:spLocks noChangeArrowheads="1"/>
              </p:cNvSpPr>
              <p:nvPr/>
            </p:nvSpPr>
            <p:spPr bwMode="auto">
              <a:xfrm>
                <a:off x="1326" y="313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4" name="Freeform 350"/>
              <p:cNvSpPr>
                <a:spLocks/>
              </p:cNvSpPr>
              <p:nvPr/>
            </p:nvSpPr>
            <p:spPr bwMode="auto">
              <a:xfrm>
                <a:off x="1331" y="31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5" name="Freeform 351"/>
              <p:cNvSpPr>
                <a:spLocks/>
              </p:cNvSpPr>
              <p:nvPr/>
            </p:nvSpPr>
            <p:spPr bwMode="auto">
              <a:xfrm>
                <a:off x="1320" y="314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6" name="Rectangle 352"/>
              <p:cNvSpPr>
                <a:spLocks noChangeArrowheads="1"/>
              </p:cNvSpPr>
              <p:nvPr/>
            </p:nvSpPr>
            <p:spPr bwMode="auto">
              <a:xfrm>
                <a:off x="1342" y="3136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7" name="Freeform 353"/>
              <p:cNvSpPr>
                <a:spLocks/>
              </p:cNvSpPr>
              <p:nvPr/>
            </p:nvSpPr>
            <p:spPr bwMode="auto">
              <a:xfrm>
                <a:off x="1334" y="3104"/>
                <a:ext cx="22" cy="27"/>
              </a:xfrm>
              <a:custGeom>
                <a:avLst/>
                <a:gdLst>
                  <a:gd name="T0" fmla="*/ 4 w 8"/>
                  <a:gd name="T1" fmla="*/ 1 h 10"/>
                  <a:gd name="T2" fmla="*/ 3 w 8"/>
                  <a:gd name="T3" fmla="*/ 2 h 10"/>
                  <a:gd name="T4" fmla="*/ 5 w 8"/>
                  <a:gd name="T5" fmla="*/ 4 h 10"/>
                  <a:gd name="T6" fmla="*/ 3 w 8"/>
                  <a:gd name="T7" fmla="*/ 3 h 10"/>
                  <a:gd name="T8" fmla="*/ 3 w 8"/>
                  <a:gd name="T9" fmla="*/ 6 h 10"/>
                  <a:gd name="T10" fmla="*/ 2 w 8"/>
                  <a:gd name="T11" fmla="*/ 5 h 10"/>
                  <a:gd name="T12" fmla="*/ 3 w 8"/>
                  <a:gd name="T13" fmla="*/ 8 h 10"/>
                  <a:gd name="T14" fmla="*/ 1 w 8"/>
                  <a:gd name="T15" fmla="*/ 6 h 10"/>
                  <a:gd name="T16" fmla="*/ 1 w 8"/>
                  <a:gd name="T17" fmla="*/ 6 h 10"/>
                  <a:gd name="T18" fmla="*/ 0 w 8"/>
                  <a:gd name="T19" fmla="*/ 7 h 10"/>
                  <a:gd name="T20" fmla="*/ 2 w 8"/>
                  <a:gd name="T21" fmla="*/ 9 h 10"/>
                  <a:gd name="T22" fmla="*/ 3 w 8"/>
                  <a:gd name="T23" fmla="*/ 10 h 10"/>
                  <a:gd name="T24" fmla="*/ 3 w 8"/>
                  <a:gd name="T25" fmla="*/ 9 h 10"/>
                  <a:gd name="T26" fmla="*/ 4 w 8"/>
                  <a:gd name="T27" fmla="*/ 9 h 10"/>
                  <a:gd name="T28" fmla="*/ 3 w 8"/>
                  <a:gd name="T29" fmla="*/ 8 h 10"/>
                  <a:gd name="T30" fmla="*/ 4 w 8"/>
                  <a:gd name="T31" fmla="*/ 9 h 10"/>
                  <a:gd name="T32" fmla="*/ 4 w 8"/>
                  <a:gd name="T33" fmla="*/ 8 h 10"/>
                  <a:gd name="T34" fmla="*/ 4 w 8"/>
                  <a:gd name="T35" fmla="*/ 8 h 10"/>
                  <a:gd name="T36" fmla="*/ 3 w 8"/>
                  <a:gd name="T37" fmla="*/ 7 h 10"/>
                  <a:gd name="T38" fmla="*/ 5 w 8"/>
                  <a:gd name="T39" fmla="*/ 8 h 10"/>
                  <a:gd name="T40" fmla="*/ 4 w 8"/>
                  <a:gd name="T41" fmla="*/ 7 h 10"/>
                  <a:gd name="T42" fmla="*/ 7 w 8"/>
                  <a:gd name="T43" fmla="*/ 6 h 10"/>
                  <a:gd name="T44" fmla="*/ 6 w 8"/>
                  <a:gd name="T45" fmla="*/ 6 h 10"/>
                  <a:gd name="T46" fmla="*/ 6 w 8"/>
                  <a:gd name="T47" fmla="*/ 7 h 10"/>
                  <a:gd name="T48" fmla="*/ 4 w 8"/>
                  <a:gd name="T49" fmla="*/ 5 h 10"/>
                  <a:gd name="T50" fmla="*/ 6 w 8"/>
                  <a:gd name="T51" fmla="*/ 6 h 10"/>
                  <a:gd name="T52" fmla="*/ 7 w 8"/>
                  <a:gd name="T53" fmla="*/ 4 h 10"/>
                  <a:gd name="T54" fmla="*/ 7 w 8"/>
                  <a:gd name="T55" fmla="*/ 4 h 10"/>
                  <a:gd name="T56" fmla="*/ 7 w 8"/>
                  <a:gd name="T57" fmla="*/ 3 h 10"/>
                  <a:gd name="T58" fmla="*/ 6 w 8"/>
                  <a:gd name="T59" fmla="*/ 3 h 10"/>
                  <a:gd name="T60" fmla="*/ 6 w 8"/>
                  <a:gd name="T61" fmla="*/ 2 h 10"/>
                  <a:gd name="T62" fmla="*/ 6 w 8"/>
                  <a:gd name="T63" fmla="*/ 3 h 10"/>
                  <a:gd name="T64" fmla="*/ 5 w 8"/>
                  <a:gd name="T65" fmla="*/ 1 h 10"/>
                  <a:gd name="T66" fmla="*/ 6 w 8"/>
                  <a:gd name="T67" fmla="*/ 2 h 10"/>
                  <a:gd name="T68" fmla="*/ 4 w 8"/>
                  <a:gd name="T6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0">
                    <a:moveTo>
                      <a:pt x="4" y="1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5" y="4"/>
                      <a:pt x="5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6"/>
                      <a:pt x="5" y="8"/>
                      <a:pt x="3" y="8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7"/>
                      <a:pt x="0" y="7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3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7" y="8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5"/>
                      <a:pt x="4" y="4"/>
                      <a:pt x="6" y="6"/>
                    </a:cubicBezTo>
                    <a:cubicBezTo>
                      <a:pt x="7" y="5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8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5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8" name="Freeform 354"/>
              <p:cNvSpPr>
                <a:spLocks/>
              </p:cNvSpPr>
              <p:nvPr/>
            </p:nvSpPr>
            <p:spPr bwMode="auto">
              <a:xfrm>
                <a:off x="1345" y="312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9" name="Freeform 355"/>
              <p:cNvSpPr>
                <a:spLocks/>
              </p:cNvSpPr>
              <p:nvPr/>
            </p:nvSpPr>
            <p:spPr bwMode="auto">
              <a:xfrm>
                <a:off x="1348" y="3087"/>
                <a:ext cx="16" cy="25"/>
              </a:xfrm>
              <a:custGeom>
                <a:avLst/>
                <a:gdLst>
                  <a:gd name="T0" fmla="*/ 3 w 6"/>
                  <a:gd name="T1" fmla="*/ 6 h 9"/>
                  <a:gd name="T2" fmla="*/ 4 w 6"/>
                  <a:gd name="T3" fmla="*/ 7 h 9"/>
                  <a:gd name="T4" fmla="*/ 2 w 6"/>
                  <a:gd name="T5" fmla="*/ 5 h 9"/>
                  <a:gd name="T6" fmla="*/ 1 w 6"/>
                  <a:gd name="T7" fmla="*/ 4 h 9"/>
                  <a:gd name="T8" fmla="*/ 4 w 6"/>
                  <a:gd name="T9" fmla="*/ 6 h 9"/>
                  <a:gd name="T10" fmla="*/ 5 w 6"/>
                  <a:gd name="T11" fmla="*/ 5 h 9"/>
                  <a:gd name="T12" fmla="*/ 3 w 6"/>
                  <a:gd name="T13" fmla="*/ 4 h 9"/>
                  <a:gd name="T14" fmla="*/ 2 w 6"/>
                  <a:gd name="T15" fmla="*/ 3 h 9"/>
                  <a:gd name="T16" fmla="*/ 3 w 6"/>
                  <a:gd name="T17" fmla="*/ 4 h 9"/>
                  <a:gd name="T18" fmla="*/ 5 w 6"/>
                  <a:gd name="T19" fmla="*/ 4 h 9"/>
                  <a:gd name="T20" fmla="*/ 1 w 6"/>
                  <a:gd name="T21" fmla="*/ 0 h 9"/>
                  <a:gd name="T22" fmla="*/ 1 w 6"/>
                  <a:gd name="T23" fmla="*/ 1 h 9"/>
                  <a:gd name="T24" fmla="*/ 3 w 6"/>
                  <a:gd name="T25" fmla="*/ 2 h 9"/>
                  <a:gd name="T26" fmla="*/ 2 w 6"/>
                  <a:gd name="T27" fmla="*/ 2 h 9"/>
                  <a:gd name="T28" fmla="*/ 2 w 6"/>
                  <a:gd name="T29" fmla="*/ 1 h 9"/>
                  <a:gd name="T30" fmla="*/ 0 w 6"/>
                  <a:gd name="T31" fmla="*/ 5 h 9"/>
                  <a:gd name="T32" fmla="*/ 0 w 6"/>
                  <a:gd name="T33" fmla="*/ 5 h 9"/>
                  <a:gd name="T34" fmla="*/ 1 w 6"/>
                  <a:gd name="T35" fmla="*/ 6 h 9"/>
                  <a:gd name="T36" fmla="*/ 3 w 6"/>
                  <a:gd name="T37" fmla="*/ 7 h 9"/>
                  <a:gd name="T38" fmla="*/ 2 w 6"/>
                  <a:gd name="T39" fmla="*/ 7 h 9"/>
                  <a:gd name="T40" fmla="*/ 4 w 6"/>
                  <a:gd name="T41" fmla="*/ 8 h 9"/>
                  <a:gd name="T42" fmla="*/ 4 w 6"/>
                  <a:gd name="T43" fmla="*/ 9 h 9"/>
                  <a:gd name="T44" fmla="*/ 5 w 6"/>
                  <a:gd name="T45" fmla="*/ 8 h 9"/>
                  <a:gd name="T46" fmla="*/ 3 w 6"/>
                  <a:gd name="T4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9">
                    <a:moveTo>
                      <a:pt x="3" y="6"/>
                    </a:moveTo>
                    <a:cubicBezTo>
                      <a:pt x="3" y="6"/>
                      <a:pt x="4" y="7"/>
                      <a:pt x="4" y="7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5"/>
                      <a:pt x="4" y="6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3" y="5"/>
                      <a:pt x="4" y="4"/>
                      <a:pt x="3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3" y="3"/>
                      <a:pt x="4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8"/>
                      <a:pt x="4" y="9"/>
                    </a:cubicBezTo>
                    <a:cubicBezTo>
                      <a:pt x="6" y="9"/>
                      <a:pt x="3" y="8"/>
                      <a:pt x="5" y="8"/>
                    </a:cubicBez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0" name="Freeform 356"/>
              <p:cNvSpPr>
                <a:spLocks/>
              </p:cNvSpPr>
              <p:nvPr/>
            </p:nvSpPr>
            <p:spPr bwMode="auto">
              <a:xfrm>
                <a:off x="1353" y="310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1" name="Freeform 357"/>
              <p:cNvSpPr>
                <a:spLocks/>
              </p:cNvSpPr>
              <p:nvPr/>
            </p:nvSpPr>
            <p:spPr bwMode="auto">
              <a:xfrm>
                <a:off x="1345" y="310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2" name="Freeform 358"/>
              <p:cNvSpPr>
                <a:spLocks/>
              </p:cNvSpPr>
              <p:nvPr/>
            </p:nvSpPr>
            <p:spPr bwMode="auto">
              <a:xfrm>
                <a:off x="1361" y="309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3" name="Freeform 359"/>
              <p:cNvSpPr>
                <a:spLocks/>
              </p:cNvSpPr>
              <p:nvPr/>
            </p:nvSpPr>
            <p:spPr bwMode="auto">
              <a:xfrm>
                <a:off x="1350" y="3085"/>
                <a:ext cx="11" cy="8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1 h 3"/>
                  <a:gd name="T8" fmla="*/ 2 w 4"/>
                  <a:gd name="T9" fmla="*/ 0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3" y="2"/>
                      <a:pt x="4" y="3"/>
                    </a:cubicBezTo>
                    <a:cubicBezTo>
                      <a:pt x="4" y="3"/>
                      <a:pt x="2" y="2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4" name="Freeform 360"/>
              <p:cNvSpPr>
                <a:spLocks/>
              </p:cNvSpPr>
              <p:nvPr/>
            </p:nvSpPr>
            <p:spPr bwMode="auto">
              <a:xfrm>
                <a:off x="1356" y="3047"/>
                <a:ext cx="24" cy="43"/>
              </a:xfrm>
              <a:custGeom>
                <a:avLst/>
                <a:gdLst>
                  <a:gd name="T0" fmla="*/ 4 w 9"/>
                  <a:gd name="T1" fmla="*/ 13 h 16"/>
                  <a:gd name="T2" fmla="*/ 4 w 9"/>
                  <a:gd name="T3" fmla="*/ 13 h 16"/>
                  <a:gd name="T4" fmla="*/ 4 w 9"/>
                  <a:gd name="T5" fmla="*/ 13 h 16"/>
                  <a:gd name="T6" fmla="*/ 6 w 9"/>
                  <a:gd name="T7" fmla="*/ 13 h 16"/>
                  <a:gd name="T8" fmla="*/ 5 w 9"/>
                  <a:gd name="T9" fmla="*/ 13 h 16"/>
                  <a:gd name="T10" fmla="*/ 5 w 9"/>
                  <a:gd name="T11" fmla="*/ 11 h 16"/>
                  <a:gd name="T12" fmla="*/ 3 w 9"/>
                  <a:gd name="T13" fmla="*/ 10 h 16"/>
                  <a:gd name="T14" fmla="*/ 6 w 9"/>
                  <a:gd name="T15" fmla="*/ 10 h 16"/>
                  <a:gd name="T16" fmla="*/ 3 w 9"/>
                  <a:gd name="T17" fmla="*/ 9 h 16"/>
                  <a:gd name="T18" fmla="*/ 4 w 9"/>
                  <a:gd name="T19" fmla="*/ 8 h 16"/>
                  <a:gd name="T20" fmla="*/ 5 w 9"/>
                  <a:gd name="T21" fmla="*/ 9 h 16"/>
                  <a:gd name="T22" fmla="*/ 5 w 9"/>
                  <a:gd name="T23" fmla="*/ 8 h 16"/>
                  <a:gd name="T24" fmla="*/ 6 w 9"/>
                  <a:gd name="T25" fmla="*/ 8 h 16"/>
                  <a:gd name="T26" fmla="*/ 7 w 9"/>
                  <a:gd name="T27" fmla="*/ 7 h 16"/>
                  <a:gd name="T28" fmla="*/ 8 w 9"/>
                  <a:gd name="T29" fmla="*/ 7 h 16"/>
                  <a:gd name="T30" fmla="*/ 7 w 9"/>
                  <a:gd name="T31" fmla="*/ 4 h 16"/>
                  <a:gd name="T32" fmla="*/ 8 w 9"/>
                  <a:gd name="T33" fmla="*/ 4 h 16"/>
                  <a:gd name="T34" fmla="*/ 5 w 9"/>
                  <a:gd name="T35" fmla="*/ 4 h 16"/>
                  <a:gd name="T36" fmla="*/ 5 w 9"/>
                  <a:gd name="T37" fmla="*/ 3 h 16"/>
                  <a:gd name="T38" fmla="*/ 7 w 9"/>
                  <a:gd name="T39" fmla="*/ 4 h 16"/>
                  <a:gd name="T40" fmla="*/ 7 w 9"/>
                  <a:gd name="T41" fmla="*/ 3 h 16"/>
                  <a:gd name="T42" fmla="*/ 9 w 9"/>
                  <a:gd name="T43" fmla="*/ 3 h 16"/>
                  <a:gd name="T44" fmla="*/ 6 w 9"/>
                  <a:gd name="T45" fmla="*/ 1 h 16"/>
                  <a:gd name="T46" fmla="*/ 7 w 9"/>
                  <a:gd name="T47" fmla="*/ 1 h 16"/>
                  <a:gd name="T48" fmla="*/ 4 w 9"/>
                  <a:gd name="T49" fmla="*/ 0 h 16"/>
                  <a:gd name="T50" fmla="*/ 3 w 9"/>
                  <a:gd name="T51" fmla="*/ 4 h 16"/>
                  <a:gd name="T52" fmla="*/ 5 w 9"/>
                  <a:gd name="T53" fmla="*/ 5 h 16"/>
                  <a:gd name="T54" fmla="*/ 3 w 9"/>
                  <a:gd name="T55" fmla="*/ 5 h 16"/>
                  <a:gd name="T56" fmla="*/ 5 w 9"/>
                  <a:gd name="T57" fmla="*/ 5 h 16"/>
                  <a:gd name="T58" fmla="*/ 3 w 9"/>
                  <a:gd name="T59" fmla="*/ 5 h 16"/>
                  <a:gd name="T60" fmla="*/ 4 w 9"/>
                  <a:gd name="T61" fmla="*/ 6 h 16"/>
                  <a:gd name="T62" fmla="*/ 2 w 9"/>
                  <a:gd name="T63" fmla="*/ 6 h 16"/>
                  <a:gd name="T64" fmla="*/ 1 w 9"/>
                  <a:gd name="T65" fmla="*/ 11 h 16"/>
                  <a:gd name="T66" fmla="*/ 3 w 9"/>
                  <a:gd name="T67" fmla="*/ 12 h 16"/>
                  <a:gd name="T68" fmla="*/ 2 w 9"/>
                  <a:gd name="T69" fmla="*/ 14 h 16"/>
                  <a:gd name="T70" fmla="*/ 3 w 9"/>
                  <a:gd name="T71" fmla="*/ 15 h 16"/>
                  <a:gd name="T72" fmla="*/ 0 w 9"/>
                  <a:gd name="T73" fmla="*/ 13 h 16"/>
                  <a:gd name="T74" fmla="*/ 0 w 9"/>
                  <a:gd name="T75" fmla="*/ 14 h 16"/>
                  <a:gd name="T76" fmla="*/ 1 w 9"/>
                  <a:gd name="T77" fmla="*/ 14 h 16"/>
                  <a:gd name="T78" fmla="*/ 0 w 9"/>
                  <a:gd name="T79" fmla="*/ 14 h 16"/>
                  <a:gd name="T80" fmla="*/ 4 w 9"/>
                  <a:gd name="T81" fmla="*/ 15 h 16"/>
                  <a:gd name="T82" fmla="*/ 6 w 9"/>
                  <a:gd name="T83" fmla="*/ 14 h 16"/>
                  <a:gd name="T84" fmla="*/ 4 w 9"/>
                  <a:gd name="T8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" h="16">
                    <a:moveTo>
                      <a:pt x="4" y="13"/>
                    </a:moveTo>
                    <a:cubicBezTo>
                      <a:pt x="4" y="13"/>
                      <a:pt x="3" y="13"/>
                      <a:pt x="4" y="13"/>
                    </a:cubicBezTo>
                    <a:cubicBezTo>
                      <a:pt x="4" y="13"/>
                      <a:pt x="5" y="13"/>
                      <a:pt x="4" y="13"/>
                    </a:cubicBezTo>
                    <a:cubicBezTo>
                      <a:pt x="6" y="14"/>
                      <a:pt x="4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4" y="12"/>
                      <a:pt x="5" y="11"/>
                    </a:cubicBezTo>
                    <a:cubicBezTo>
                      <a:pt x="4" y="11"/>
                      <a:pt x="4" y="11"/>
                      <a:pt x="3" y="10"/>
                    </a:cubicBezTo>
                    <a:cubicBezTo>
                      <a:pt x="5" y="10"/>
                      <a:pt x="5" y="11"/>
                      <a:pt x="6" y="10"/>
                    </a:cubicBezTo>
                    <a:cubicBezTo>
                      <a:pt x="6" y="10"/>
                      <a:pt x="4" y="10"/>
                      <a:pt x="3" y="9"/>
                    </a:cubicBezTo>
                    <a:cubicBezTo>
                      <a:pt x="5" y="9"/>
                      <a:pt x="3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5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7" y="5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5"/>
                      <a:pt x="5" y="4"/>
                    </a:cubicBezTo>
                    <a:cubicBezTo>
                      <a:pt x="8" y="4"/>
                      <a:pt x="4" y="3"/>
                      <a:pt x="5" y="3"/>
                    </a:cubicBezTo>
                    <a:cubicBezTo>
                      <a:pt x="7" y="3"/>
                      <a:pt x="6" y="4"/>
                      <a:pt x="7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7" y="2"/>
                      <a:pt x="9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3" y="4"/>
                    </a:cubicBezTo>
                    <a:cubicBezTo>
                      <a:pt x="5" y="5"/>
                      <a:pt x="3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5" y="6"/>
                      <a:pt x="4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3" y="10"/>
                      <a:pt x="1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5" y="14"/>
                      <a:pt x="2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4"/>
                      <a:pt x="1" y="14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1" y="15"/>
                      <a:pt x="2" y="15"/>
                      <a:pt x="4" y="15"/>
                    </a:cubicBezTo>
                    <a:cubicBezTo>
                      <a:pt x="2" y="13"/>
                      <a:pt x="6" y="16"/>
                      <a:pt x="6" y="14"/>
                    </a:cubicBezTo>
                    <a:cubicBezTo>
                      <a:pt x="5" y="13"/>
                      <a:pt x="4" y="14"/>
                      <a:pt x="4" y="1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5" name="Freeform 361"/>
              <p:cNvSpPr>
                <a:spLocks/>
              </p:cNvSpPr>
              <p:nvPr/>
            </p:nvSpPr>
            <p:spPr bwMode="auto">
              <a:xfrm>
                <a:off x="1356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6" name="Freeform 362"/>
              <p:cNvSpPr>
                <a:spLocks/>
              </p:cNvSpPr>
              <p:nvPr/>
            </p:nvSpPr>
            <p:spPr bwMode="auto">
              <a:xfrm>
                <a:off x="1372" y="304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7" name="Rectangle 363"/>
              <p:cNvSpPr>
                <a:spLocks noChangeArrowheads="1"/>
              </p:cNvSpPr>
              <p:nvPr/>
            </p:nvSpPr>
            <p:spPr bwMode="auto">
              <a:xfrm>
                <a:off x="1356" y="308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8" name="Rectangle 364"/>
              <p:cNvSpPr>
                <a:spLocks noChangeArrowheads="1"/>
              </p:cNvSpPr>
              <p:nvPr/>
            </p:nvSpPr>
            <p:spPr bwMode="auto">
              <a:xfrm>
                <a:off x="1364" y="3090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9" name="Freeform 365"/>
              <p:cNvSpPr>
                <a:spLocks/>
              </p:cNvSpPr>
              <p:nvPr/>
            </p:nvSpPr>
            <p:spPr bwMode="auto">
              <a:xfrm>
                <a:off x="1378" y="304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0" name="Freeform 366"/>
              <p:cNvSpPr>
                <a:spLocks/>
              </p:cNvSpPr>
              <p:nvPr/>
            </p:nvSpPr>
            <p:spPr bwMode="auto">
              <a:xfrm>
                <a:off x="1383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1" name="Freeform 367"/>
              <p:cNvSpPr>
                <a:spLocks/>
              </p:cNvSpPr>
              <p:nvPr/>
            </p:nvSpPr>
            <p:spPr bwMode="auto">
              <a:xfrm>
                <a:off x="1350" y="2987"/>
                <a:ext cx="36" cy="60"/>
              </a:xfrm>
              <a:custGeom>
                <a:avLst/>
                <a:gdLst>
                  <a:gd name="T0" fmla="*/ 1 w 13"/>
                  <a:gd name="T1" fmla="*/ 4 h 22"/>
                  <a:gd name="T2" fmla="*/ 0 w 13"/>
                  <a:gd name="T3" fmla="*/ 7 h 22"/>
                  <a:gd name="T4" fmla="*/ 1 w 13"/>
                  <a:gd name="T5" fmla="*/ 8 h 22"/>
                  <a:gd name="T6" fmla="*/ 2 w 13"/>
                  <a:gd name="T7" fmla="*/ 6 h 22"/>
                  <a:gd name="T8" fmla="*/ 5 w 13"/>
                  <a:gd name="T9" fmla="*/ 6 h 22"/>
                  <a:gd name="T10" fmla="*/ 7 w 13"/>
                  <a:gd name="T11" fmla="*/ 7 h 22"/>
                  <a:gd name="T12" fmla="*/ 8 w 13"/>
                  <a:gd name="T13" fmla="*/ 5 h 22"/>
                  <a:gd name="T14" fmla="*/ 7 w 13"/>
                  <a:gd name="T15" fmla="*/ 6 h 22"/>
                  <a:gd name="T16" fmla="*/ 7 w 13"/>
                  <a:gd name="T17" fmla="*/ 8 h 22"/>
                  <a:gd name="T18" fmla="*/ 10 w 13"/>
                  <a:gd name="T19" fmla="*/ 8 h 22"/>
                  <a:gd name="T20" fmla="*/ 10 w 13"/>
                  <a:gd name="T21" fmla="*/ 9 h 22"/>
                  <a:gd name="T22" fmla="*/ 9 w 13"/>
                  <a:gd name="T23" fmla="*/ 10 h 22"/>
                  <a:gd name="T24" fmla="*/ 9 w 13"/>
                  <a:gd name="T25" fmla="*/ 12 h 22"/>
                  <a:gd name="T26" fmla="*/ 8 w 13"/>
                  <a:gd name="T27" fmla="*/ 14 h 22"/>
                  <a:gd name="T28" fmla="*/ 9 w 13"/>
                  <a:gd name="T29" fmla="*/ 16 h 22"/>
                  <a:gd name="T30" fmla="*/ 10 w 13"/>
                  <a:gd name="T31" fmla="*/ 17 h 22"/>
                  <a:gd name="T32" fmla="*/ 8 w 13"/>
                  <a:gd name="T33" fmla="*/ 17 h 22"/>
                  <a:gd name="T34" fmla="*/ 9 w 13"/>
                  <a:gd name="T35" fmla="*/ 18 h 22"/>
                  <a:gd name="T36" fmla="*/ 8 w 13"/>
                  <a:gd name="T37" fmla="*/ 22 h 22"/>
                  <a:gd name="T38" fmla="*/ 9 w 13"/>
                  <a:gd name="T39" fmla="*/ 20 h 22"/>
                  <a:gd name="T40" fmla="*/ 8 w 13"/>
                  <a:gd name="T41" fmla="*/ 20 h 22"/>
                  <a:gd name="T42" fmla="*/ 11 w 13"/>
                  <a:gd name="T43" fmla="*/ 20 h 22"/>
                  <a:gd name="T44" fmla="*/ 12 w 13"/>
                  <a:gd name="T45" fmla="*/ 19 h 22"/>
                  <a:gd name="T46" fmla="*/ 12 w 13"/>
                  <a:gd name="T47" fmla="*/ 18 h 22"/>
                  <a:gd name="T48" fmla="*/ 12 w 13"/>
                  <a:gd name="T49" fmla="*/ 17 h 22"/>
                  <a:gd name="T50" fmla="*/ 13 w 13"/>
                  <a:gd name="T51" fmla="*/ 15 h 22"/>
                  <a:gd name="T52" fmla="*/ 12 w 13"/>
                  <a:gd name="T53" fmla="*/ 13 h 22"/>
                  <a:gd name="T54" fmla="*/ 12 w 13"/>
                  <a:gd name="T55" fmla="*/ 13 h 22"/>
                  <a:gd name="T56" fmla="*/ 12 w 13"/>
                  <a:gd name="T57" fmla="*/ 13 h 22"/>
                  <a:gd name="T58" fmla="*/ 12 w 13"/>
                  <a:gd name="T59" fmla="*/ 12 h 22"/>
                  <a:gd name="T60" fmla="*/ 11 w 13"/>
                  <a:gd name="T61" fmla="*/ 10 h 22"/>
                  <a:gd name="T62" fmla="*/ 13 w 13"/>
                  <a:gd name="T63" fmla="*/ 10 h 22"/>
                  <a:gd name="T64" fmla="*/ 13 w 13"/>
                  <a:gd name="T65" fmla="*/ 8 h 22"/>
                  <a:gd name="T66" fmla="*/ 11 w 13"/>
                  <a:gd name="T67" fmla="*/ 8 h 22"/>
                  <a:gd name="T68" fmla="*/ 10 w 13"/>
                  <a:gd name="T69" fmla="*/ 6 h 22"/>
                  <a:gd name="T70" fmla="*/ 8 w 13"/>
                  <a:gd name="T71" fmla="*/ 4 h 22"/>
                  <a:gd name="T72" fmla="*/ 7 w 13"/>
                  <a:gd name="T73" fmla="*/ 3 h 22"/>
                  <a:gd name="T74" fmla="*/ 5 w 13"/>
                  <a:gd name="T75" fmla="*/ 4 h 22"/>
                  <a:gd name="T76" fmla="*/ 6 w 13"/>
                  <a:gd name="T77" fmla="*/ 6 h 22"/>
                  <a:gd name="T78" fmla="*/ 4 w 13"/>
                  <a:gd name="T7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" h="22"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1" y="7"/>
                      <a:pt x="2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3" y="4"/>
                      <a:pt x="3" y="4"/>
                    </a:cubicBezTo>
                    <a:cubicBezTo>
                      <a:pt x="3" y="10"/>
                      <a:pt x="5" y="3"/>
                      <a:pt x="5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7"/>
                      <a:pt x="7" y="5"/>
                      <a:pt x="7" y="7"/>
                    </a:cubicBezTo>
                    <a:cubicBezTo>
                      <a:pt x="8" y="4"/>
                      <a:pt x="9" y="9"/>
                      <a:pt x="9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7" y="6"/>
                      <a:pt x="9" y="6"/>
                      <a:pt x="7" y="6"/>
                    </a:cubicBezTo>
                    <a:cubicBezTo>
                      <a:pt x="7" y="7"/>
                      <a:pt x="9" y="6"/>
                      <a:pt x="10" y="7"/>
                    </a:cubicBezTo>
                    <a:cubicBezTo>
                      <a:pt x="9" y="7"/>
                      <a:pt x="9" y="7"/>
                      <a:pt x="7" y="8"/>
                    </a:cubicBezTo>
                    <a:cubicBezTo>
                      <a:pt x="9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9"/>
                      <a:pt x="12" y="9"/>
                      <a:pt x="12" y="10"/>
                    </a:cubicBezTo>
                    <a:cubicBezTo>
                      <a:pt x="10" y="10"/>
                      <a:pt x="12" y="9"/>
                      <a:pt x="10" y="9"/>
                    </a:cubicBezTo>
                    <a:cubicBezTo>
                      <a:pt x="9" y="9"/>
                      <a:pt x="9" y="9"/>
                      <a:pt x="8" y="8"/>
                    </a:cubicBezTo>
                    <a:cubicBezTo>
                      <a:pt x="8" y="9"/>
                      <a:pt x="8" y="10"/>
                      <a:pt x="9" y="10"/>
                    </a:cubicBezTo>
                    <a:cubicBezTo>
                      <a:pt x="9" y="11"/>
                      <a:pt x="8" y="10"/>
                      <a:pt x="8" y="11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7" y="14"/>
                      <a:pt x="11" y="15"/>
                      <a:pt x="9" y="16"/>
                    </a:cubicBezTo>
                    <a:cubicBezTo>
                      <a:pt x="11" y="16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8" y="16"/>
                      <a:pt x="7" y="15"/>
                    </a:cubicBezTo>
                    <a:cubicBezTo>
                      <a:pt x="8" y="16"/>
                      <a:pt x="7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10" y="18"/>
                      <a:pt x="9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6" y="20"/>
                      <a:pt x="8" y="22"/>
                    </a:cubicBezTo>
                    <a:cubicBezTo>
                      <a:pt x="8" y="22"/>
                      <a:pt x="11" y="22"/>
                      <a:pt x="11" y="22"/>
                    </a:cubicBezTo>
                    <a:cubicBezTo>
                      <a:pt x="11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19"/>
                      <a:pt x="8" y="20"/>
                    </a:cubicBezTo>
                    <a:cubicBezTo>
                      <a:pt x="7" y="19"/>
                      <a:pt x="9" y="19"/>
                      <a:pt x="8" y="19"/>
                    </a:cubicBezTo>
                    <a:cubicBezTo>
                      <a:pt x="10" y="19"/>
                      <a:pt x="10" y="19"/>
                      <a:pt x="11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0" y="18"/>
                      <a:pt x="13" y="18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0" y="16"/>
                      <a:pt x="10" y="16"/>
                    </a:cubicBezTo>
                    <a:cubicBezTo>
                      <a:pt x="12" y="16"/>
                      <a:pt x="11" y="15"/>
                      <a:pt x="13" y="15"/>
                    </a:cubicBezTo>
                    <a:cubicBezTo>
                      <a:pt x="11" y="15"/>
                      <a:pt x="12" y="14"/>
                      <a:pt x="11" y="14"/>
                    </a:cubicBezTo>
                    <a:cubicBezTo>
                      <a:pt x="11" y="14"/>
                      <a:pt x="11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1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0" y="12"/>
                      <a:pt x="12" y="12"/>
                    </a:cubicBezTo>
                    <a:cubicBezTo>
                      <a:pt x="11" y="11"/>
                      <a:pt x="11" y="11"/>
                      <a:pt x="9" y="11"/>
                    </a:cubicBezTo>
                    <a:cubicBezTo>
                      <a:pt x="10" y="11"/>
                      <a:pt x="11" y="11"/>
                      <a:pt x="11" y="10"/>
                    </a:cubicBezTo>
                    <a:cubicBezTo>
                      <a:pt x="9" y="10"/>
                      <a:pt x="12" y="10"/>
                      <a:pt x="11" y="9"/>
                    </a:cubicBezTo>
                    <a:cubicBezTo>
                      <a:pt x="12" y="10"/>
                      <a:pt x="11" y="9"/>
                      <a:pt x="13" y="10"/>
                    </a:cubicBezTo>
                    <a:cubicBezTo>
                      <a:pt x="13" y="10"/>
                      <a:pt x="11" y="9"/>
                      <a:pt x="12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1" y="7"/>
                      <a:pt x="13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0" y="4"/>
                      <a:pt x="9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2"/>
                      <a:pt x="7" y="3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6" y="4"/>
                      <a:pt x="5" y="0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6"/>
                      <a:pt x="5" y="4"/>
                      <a:pt x="4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3" y="6"/>
                      <a:pt x="2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2" name="Freeform 368"/>
              <p:cNvSpPr>
                <a:spLocks/>
              </p:cNvSpPr>
              <p:nvPr/>
            </p:nvSpPr>
            <p:spPr bwMode="auto">
              <a:xfrm>
                <a:off x="1372" y="2989"/>
                <a:ext cx="8" cy="9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1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2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0" y="0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3" name="Freeform 369"/>
              <p:cNvSpPr>
                <a:spLocks/>
              </p:cNvSpPr>
              <p:nvPr/>
            </p:nvSpPr>
            <p:spPr bwMode="auto">
              <a:xfrm>
                <a:off x="1375" y="29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4" name="Freeform 370"/>
              <p:cNvSpPr>
                <a:spLocks/>
              </p:cNvSpPr>
              <p:nvPr/>
            </p:nvSpPr>
            <p:spPr bwMode="auto">
              <a:xfrm>
                <a:off x="1350" y="2992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5" name="Freeform 371"/>
              <p:cNvSpPr>
                <a:spLocks/>
              </p:cNvSpPr>
              <p:nvPr/>
            </p:nvSpPr>
            <p:spPr bwMode="auto">
              <a:xfrm>
                <a:off x="1350" y="29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6" name="Freeform 372"/>
              <p:cNvSpPr>
                <a:spLocks/>
              </p:cNvSpPr>
              <p:nvPr/>
            </p:nvSpPr>
            <p:spPr bwMode="auto">
              <a:xfrm>
                <a:off x="1309" y="2992"/>
                <a:ext cx="41" cy="22"/>
              </a:xfrm>
              <a:custGeom>
                <a:avLst/>
                <a:gdLst>
                  <a:gd name="T0" fmla="*/ 3 w 15"/>
                  <a:gd name="T1" fmla="*/ 3 h 8"/>
                  <a:gd name="T2" fmla="*/ 2 w 15"/>
                  <a:gd name="T3" fmla="*/ 4 h 8"/>
                  <a:gd name="T4" fmla="*/ 2 w 15"/>
                  <a:gd name="T5" fmla="*/ 3 h 8"/>
                  <a:gd name="T6" fmla="*/ 0 w 15"/>
                  <a:gd name="T7" fmla="*/ 6 h 8"/>
                  <a:gd name="T8" fmla="*/ 7 w 15"/>
                  <a:gd name="T9" fmla="*/ 5 h 8"/>
                  <a:gd name="T10" fmla="*/ 7 w 15"/>
                  <a:gd name="T11" fmla="*/ 6 h 8"/>
                  <a:gd name="T12" fmla="*/ 10 w 15"/>
                  <a:gd name="T13" fmla="*/ 4 h 8"/>
                  <a:gd name="T14" fmla="*/ 9 w 15"/>
                  <a:gd name="T15" fmla="*/ 6 h 8"/>
                  <a:gd name="T16" fmla="*/ 11 w 15"/>
                  <a:gd name="T17" fmla="*/ 5 h 8"/>
                  <a:gd name="T18" fmla="*/ 11 w 15"/>
                  <a:gd name="T19" fmla="*/ 4 h 8"/>
                  <a:gd name="T20" fmla="*/ 11 w 15"/>
                  <a:gd name="T21" fmla="*/ 5 h 8"/>
                  <a:gd name="T22" fmla="*/ 11 w 15"/>
                  <a:gd name="T23" fmla="*/ 4 h 8"/>
                  <a:gd name="T24" fmla="*/ 12 w 15"/>
                  <a:gd name="T25" fmla="*/ 4 h 8"/>
                  <a:gd name="T26" fmla="*/ 12 w 15"/>
                  <a:gd name="T27" fmla="*/ 5 h 8"/>
                  <a:gd name="T28" fmla="*/ 13 w 15"/>
                  <a:gd name="T29" fmla="*/ 4 h 8"/>
                  <a:gd name="T30" fmla="*/ 13 w 15"/>
                  <a:gd name="T31" fmla="*/ 5 h 8"/>
                  <a:gd name="T32" fmla="*/ 15 w 15"/>
                  <a:gd name="T33" fmla="*/ 3 h 8"/>
                  <a:gd name="T34" fmla="*/ 15 w 15"/>
                  <a:gd name="T35" fmla="*/ 2 h 8"/>
                  <a:gd name="T36" fmla="*/ 13 w 15"/>
                  <a:gd name="T37" fmla="*/ 3 h 8"/>
                  <a:gd name="T38" fmla="*/ 13 w 15"/>
                  <a:gd name="T39" fmla="*/ 3 h 8"/>
                  <a:gd name="T40" fmla="*/ 12 w 15"/>
                  <a:gd name="T41" fmla="*/ 4 h 8"/>
                  <a:gd name="T42" fmla="*/ 13 w 15"/>
                  <a:gd name="T43" fmla="*/ 2 h 8"/>
                  <a:gd name="T44" fmla="*/ 11 w 15"/>
                  <a:gd name="T45" fmla="*/ 1 h 8"/>
                  <a:gd name="T46" fmla="*/ 11 w 15"/>
                  <a:gd name="T47" fmla="*/ 1 h 8"/>
                  <a:gd name="T48" fmla="*/ 11 w 15"/>
                  <a:gd name="T49" fmla="*/ 1 h 8"/>
                  <a:gd name="T50" fmla="*/ 11 w 15"/>
                  <a:gd name="T51" fmla="*/ 2 h 8"/>
                  <a:gd name="T52" fmla="*/ 11 w 15"/>
                  <a:gd name="T53" fmla="*/ 4 h 8"/>
                  <a:gd name="T54" fmla="*/ 10 w 15"/>
                  <a:gd name="T55" fmla="*/ 4 h 8"/>
                  <a:gd name="T56" fmla="*/ 11 w 15"/>
                  <a:gd name="T57" fmla="*/ 2 h 8"/>
                  <a:gd name="T58" fmla="*/ 10 w 15"/>
                  <a:gd name="T59" fmla="*/ 3 h 8"/>
                  <a:gd name="T60" fmla="*/ 10 w 15"/>
                  <a:gd name="T61" fmla="*/ 1 h 8"/>
                  <a:gd name="T62" fmla="*/ 10 w 15"/>
                  <a:gd name="T63" fmla="*/ 3 h 8"/>
                  <a:gd name="T64" fmla="*/ 7 w 15"/>
                  <a:gd name="T65" fmla="*/ 3 h 8"/>
                  <a:gd name="T66" fmla="*/ 7 w 15"/>
                  <a:gd name="T67" fmla="*/ 2 h 8"/>
                  <a:gd name="T68" fmla="*/ 7 w 15"/>
                  <a:gd name="T69" fmla="*/ 3 h 8"/>
                  <a:gd name="T70" fmla="*/ 5 w 15"/>
                  <a:gd name="T71" fmla="*/ 3 h 8"/>
                  <a:gd name="T72" fmla="*/ 5 w 15"/>
                  <a:gd name="T73" fmla="*/ 4 h 8"/>
                  <a:gd name="T74" fmla="*/ 3 w 15"/>
                  <a:gd name="T75" fmla="*/ 3 h 8"/>
                  <a:gd name="T76" fmla="*/ 3 w 15"/>
                  <a:gd name="T77" fmla="*/ 3 h 8"/>
                  <a:gd name="T78" fmla="*/ 2 w 15"/>
                  <a:gd name="T79" fmla="*/ 5 h 8"/>
                  <a:gd name="T80" fmla="*/ 3 w 15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0" y="3"/>
                      <a:pt x="0" y="6"/>
                    </a:cubicBezTo>
                    <a:cubicBezTo>
                      <a:pt x="2" y="5"/>
                      <a:pt x="5" y="7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4"/>
                      <a:pt x="9" y="8"/>
                      <a:pt x="10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1" y="3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7"/>
                      <a:pt x="15" y="3"/>
                    </a:cubicBezTo>
                    <a:cubicBezTo>
                      <a:pt x="15" y="3"/>
                      <a:pt x="14" y="2"/>
                      <a:pt x="15" y="2"/>
                    </a:cubicBez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6"/>
                      <a:pt x="13" y="3"/>
                      <a:pt x="12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2" y="0"/>
                      <a:pt x="12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4"/>
                      <a:pt x="11" y="4"/>
                    </a:cubicBezTo>
                    <a:cubicBezTo>
                      <a:pt x="11" y="3"/>
                      <a:pt x="11" y="5"/>
                      <a:pt x="10" y="4"/>
                    </a:cubicBezTo>
                    <a:cubicBezTo>
                      <a:pt x="10" y="3"/>
                      <a:pt x="11" y="3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6"/>
                      <a:pt x="2" y="5"/>
                    </a:cubicBezTo>
                    <a:cubicBezTo>
                      <a:pt x="3" y="4"/>
                      <a:pt x="3" y="4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7" name="Freeform 373"/>
              <p:cNvSpPr>
                <a:spLocks/>
              </p:cNvSpPr>
              <p:nvPr/>
            </p:nvSpPr>
            <p:spPr bwMode="auto">
              <a:xfrm>
                <a:off x="1307" y="3000"/>
                <a:ext cx="2" cy="8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8" name="Freeform 374"/>
              <p:cNvSpPr>
                <a:spLocks/>
              </p:cNvSpPr>
              <p:nvPr/>
            </p:nvSpPr>
            <p:spPr bwMode="auto">
              <a:xfrm>
                <a:off x="1282" y="2995"/>
                <a:ext cx="25" cy="16"/>
              </a:xfrm>
              <a:custGeom>
                <a:avLst/>
                <a:gdLst>
                  <a:gd name="T0" fmla="*/ 4 w 9"/>
                  <a:gd name="T1" fmla="*/ 2 h 6"/>
                  <a:gd name="T2" fmla="*/ 3 w 9"/>
                  <a:gd name="T3" fmla="*/ 3 h 6"/>
                  <a:gd name="T4" fmla="*/ 7 w 9"/>
                  <a:gd name="T5" fmla="*/ 5 h 6"/>
                  <a:gd name="T6" fmla="*/ 8 w 9"/>
                  <a:gd name="T7" fmla="*/ 3 h 6"/>
                  <a:gd name="T8" fmla="*/ 8 w 9"/>
                  <a:gd name="T9" fmla="*/ 5 h 6"/>
                  <a:gd name="T10" fmla="*/ 9 w 9"/>
                  <a:gd name="T11" fmla="*/ 3 h 6"/>
                  <a:gd name="T12" fmla="*/ 9 w 9"/>
                  <a:gd name="T13" fmla="*/ 4 h 6"/>
                  <a:gd name="T14" fmla="*/ 9 w 9"/>
                  <a:gd name="T15" fmla="*/ 3 h 6"/>
                  <a:gd name="T16" fmla="*/ 8 w 9"/>
                  <a:gd name="T17" fmla="*/ 3 h 6"/>
                  <a:gd name="T18" fmla="*/ 9 w 9"/>
                  <a:gd name="T19" fmla="*/ 2 h 6"/>
                  <a:gd name="T20" fmla="*/ 7 w 9"/>
                  <a:gd name="T21" fmla="*/ 4 h 6"/>
                  <a:gd name="T22" fmla="*/ 7 w 9"/>
                  <a:gd name="T23" fmla="*/ 2 h 6"/>
                  <a:gd name="T24" fmla="*/ 6 w 9"/>
                  <a:gd name="T25" fmla="*/ 1 h 6"/>
                  <a:gd name="T26" fmla="*/ 6 w 9"/>
                  <a:gd name="T27" fmla="*/ 2 h 6"/>
                  <a:gd name="T28" fmla="*/ 6 w 9"/>
                  <a:gd name="T29" fmla="*/ 3 h 6"/>
                  <a:gd name="T30" fmla="*/ 6 w 9"/>
                  <a:gd name="T31" fmla="*/ 1 h 6"/>
                  <a:gd name="T32" fmla="*/ 3 w 9"/>
                  <a:gd name="T33" fmla="*/ 0 h 6"/>
                  <a:gd name="T34" fmla="*/ 1 w 9"/>
                  <a:gd name="T35" fmla="*/ 2 h 6"/>
                  <a:gd name="T36" fmla="*/ 2 w 9"/>
                  <a:gd name="T37" fmla="*/ 1 h 6"/>
                  <a:gd name="T38" fmla="*/ 2 w 9"/>
                  <a:gd name="T39" fmla="*/ 0 h 6"/>
                  <a:gd name="T40" fmla="*/ 0 w 9"/>
                  <a:gd name="T41" fmla="*/ 2 h 6"/>
                  <a:gd name="T42" fmla="*/ 4 w 9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6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7" y="4"/>
                      <a:pt x="7" y="5"/>
                    </a:cubicBezTo>
                    <a:cubicBezTo>
                      <a:pt x="7" y="6"/>
                      <a:pt x="8" y="4"/>
                      <a:pt x="8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5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4"/>
                      <a:pt x="6" y="2"/>
                      <a:pt x="6" y="1"/>
                    </a:cubicBezTo>
                    <a:cubicBezTo>
                      <a:pt x="5" y="2"/>
                      <a:pt x="3" y="2"/>
                      <a:pt x="3" y="0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4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9" name="Rectangle 375"/>
              <p:cNvSpPr>
                <a:spLocks noChangeArrowheads="1"/>
              </p:cNvSpPr>
              <p:nvPr/>
            </p:nvSpPr>
            <p:spPr bwMode="auto">
              <a:xfrm>
                <a:off x="1290" y="300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0" name="Freeform 376"/>
              <p:cNvSpPr>
                <a:spLocks/>
              </p:cNvSpPr>
              <p:nvPr/>
            </p:nvSpPr>
            <p:spPr bwMode="auto">
              <a:xfrm>
                <a:off x="1361" y="304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1" name="Freeform 377"/>
              <p:cNvSpPr>
                <a:spLocks/>
              </p:cNvSpPr>
              <p:nvPr/>
            </p:nvSpPr>
            <p:spPr bwMode="auto">
              <a:xfrm>
                <a:off x="1356" y="3033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0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3"/>
                      <a:pt x="2" y="5"/>
                    </a:cubicBezTo>
                    <a:cubicBezTo>
                      <a:pt x="2" y="5"/>
                      <a:pt x="1" y="4"/>
                      <a:pt x="1" y="2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2" name="Freeform 378"/>
              <p:cNvSpPr>
                <a:spLocks/>
              </p:cNvSpPr>
              <p:nvPr/>
            </p:nvSpPr>
            <p:spPr bwMode="auto">
              <a:xfrm>
                <a:off x="1356" y="3038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3" name="Freeform 379"/>
              <p:cNvSpPr>
                <a:spLocks/>
              </p:cNvSpPr>
              <p:nvPr/>
            </p:nvSpPr>
            <p:spPr bwMode="auto">
              <a:xfrm>
                <a:off x="1356" y="3041"/>
                <a:ext cx="2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4" name="Freeform 380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5" name="Freeform 381"/>
              <p:cNvSpPr>
                <a:spLocks/>
              </p:cNvSpPr>
              <p:nvPr/>
            </p:nvSpPr>
            <p:spPr bwMode="auto">
              <a:xfrm>
                <a:off x="1356" y="3036"/>
                <a:ext cx="2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1 h 4"/>
                  <a:gd name="T10" fmla="*/ 0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6" name="Freeform 382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7" name="Freeform 383"/>
              <p:cNvSpPr>
                <a:spLocks/>
              </p:cNvSpPr>
              <p:nvPr/>
            </p:nvSpPr>
            <p:spPr bwMode="auto">
              <a:xfrm>
                <a:off x="1358" y="304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8" name="Freeform 384"/>
              <p:cNvSpPr>
                <a:spLocks/>
              </p:cNvSpPr>
              <p:nvPr/>
            </p:nvSpPr>
            <p:spPr bwMode="auto">
              <a:xfrm>
                <a:off x="1353" y="3033"/>
                <a:ext cx="5" cy="14"/>
              </a:xfrm>
              <a:custGeom>
                <a:avLst/>
                <a:gdLst>
                  <a:gd name="T0" fmla="*/ 1 w 2"/>
                  <a:gd name="T1" fmla="*/ 4 h 5"/>
                  <a:gd name="T2" fmla="*/ 1 w 2"/>
                  <a:gd name="T3" fmla="*/ 3 h 5"/>
                  <a:gd name="T4" fmla="*/ 0 w 2"/>
                  <a:gd name="T5" fmla="*/ 0 h 5"/>
                  <a:gd name="T6" fmla="*/ 0 w 2"/>
                  <a:gd name="T7" fmla="*/ 1 h 5"/>
                  <a:gd name="T8" fmla="*/ 1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1" y="2"/>
                      <a:pt x="2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9" name="Freeform 385"/>
              <p:cNvSpPr>
                <a:spLocks/>
              </p:cNvSpPr>
              <p:nvPr/>
            </p:nvSpPr>
            <p:spPr bwMode="auto">
              <a:xfrm>
                <a:off x="1353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0" name="Freeform 386"/>
              <p:cNvSpPr>
                <a:spLocks/>
              </p:cNvSpPr>
              <p:nvPr/>
            </p:nvSpPr>
            <p:spPr bwMode="auto">
              <a:xfrm>
                <a:off x="1350" y="3028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3 h 5"/>
                  <a:gd name="T4" fmla="*/ 1 w 2"/>
                  <a:gd name="T5" fmla="*/ 4 h 5"/>
                  <a:gd name="T6" fmla="*/ 1 w 2"/>
                  <a:gd name="T7" fmla="*/ 3 h 5"/>
                  <a:gd name="T8" fmla="*/ 1 w 2"/>
                  <a:gd name="T9" fmla="*/ 5 h 5"/>
                  <a:gd name="T10" fmla="*/ 1 w 2"/>
                  <a:gd name="T11" fmla="*/ 4 h 5"/>
                  <a:gd name="T12" fmla="*/ 2 w 2"/>
                  <a:gd name="T13" fmla="*/ 5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0 h 5"/>
                  <a:gd name="T22" fmla="*/ 1 w 2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2" y="5"/>
                      <a:pt x="1" y="4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0" y="1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1" name="Freeform 387"/>
              <p:cNvSpPr>
                <a:spLocks/>
              </p:cNvSpPr>
              <p:nvPr/>
            </p:nvSpPr>
            <p:spPr bwMode="auto">
              <a:xfrm>
                <a:off x="1350" y="303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2" name="Freeform 388"/>
              <p:cNvSpPr>
                <a:spLocks/>
              </p:cNvSpPr>
              <p:nvPr/>
            </p:nvSpPr>
            <p:spPr bwMode="auto">
              <a:xfrm>
                <a:off x="1350" y="302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1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3" name="Freeform 389"/>
              <p:cNvSpPr>
                <a:spLocks/>
              </p:cNvSpPr>
              <p:nvPr/>
            </p:nvSpPr>
            <p:spPr bwMode="auto">
              <a:xfrm>
                <a:off x="1353" y="304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4" name="Freeform 390"/>
              <p:cNvSpPr>
                <a:spLocks/>
              </p:cNvSpPr>
              <p:nvPr/>
            </p:nvSpPr>
            <p:spPr bwMode="auto">
              <a:xfrm>
                <a:off x="1350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5" name="Freeform 391"/>
              <p:cNvSpPr>
                <a:spLocks/>
              </p:cNvSpPr>
              <p:nvPr/>
            </p:nvSpPr>
            <p:spPr bwMode="auto">
              <a:xfrm>
                <a:off x="1350" y="304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6" name="Freeform 392"/>
              <p:cNvSpPr>
                <a:spLocks/>
              </p:cNvSpPr>
              <p:nvPr/>
            </p:nvSpPr>
            <p:spPr bwMode="auto">
              <a:xfrm>
                <a:off x="1339" y="3030"/>
                <a:ext cx="14" cy="17"/>
              </a:xfrm>
              <a:custGeom>
                <a:avLst/>
                <a:gdLst>
                  <a:gd name="T0" fmla="*/ 0 w 5"/>
                  <a:gd name="T1" fmla="*/ 1 h 6"/>
                  <a:gd name="T2" fmla="*/ 1 w 5"/>
                  <a:gd name="T3" fmla="*/ 2 h 6"/>
                  <a:gd name="T4" fmla="*/ 1 w 5"/>
                  <a:gd name="T5" fmla="*/ 4 h 6"/>
                  <a:gd name="T6" fmla="*/ 1 w 5"/>
                  <a:gd name="T7" fmla="*/ 6 h 6"/>
                  <a:gd name="T8" fmla="*/ 1 w 5"/>
                  <a:gd name="T9" fmla="*/ 5 h 6"/>
                  <a:gd name="T10" fmla="*/ 1 w 5"/>
                  <a:gd name="T11" fmla="*/ 6 h 6"/>
                  <a:gd name="T12" fmla="*/ 2 w 5"/>
                  <a:gd name="T13" fmla="*/ 6 h 6"/>
                  <a:gd name="T14" fmla="*/ 2 w 5"/>
                  <a:gd name="T15" fmla="*/ 5 h 6"/>
                  <a:gd name="T16" fmla="*/ 4 w 5"/>
                  <a:gd name="T17" fmla="*/ 5 h 6"/>
                  <a:gd name="T18" fmla="*/ 3 w 5"/>
                  <a:gd name="T19" fmla="*/ 3 h 6"/>
                  <a:gd name="T20" fmla="*/ 4 w 5"/>
                  <a:gd name="T21" fmla="*/ 4 h 6"/>
                  <a:gd name="T22" fmla="*/ 4 w 5"/>
                  <a:gd name="T23" fmla="*/ 4 h 6"/>
                  <a:gd name="T24" fmla="*/ 4 w 5"/>
                  <a:gd name="T25" fmla="*/ 5 h 6"/>
                  <a:gd name="T26" fmla="*/ 4 w 5"/>
                  <a:gd name="T27" fmla="*/ 2 h 6"/>
                  <a:gd name="T28" fmla="*/ 4 w 5"/>
                  <a:gd name="T29" fmla="*/ 5 h 6"/>
                  <a:gd name="T30" fmla="*/ 4 w 5"/>
                  <a:gd name="T31" fmla="*/ 3 h 6"/>
                  <a:gd name="T32" fmla="*/ 4 w 5"/>
                  <a:gd name="T33" fmla="*/ 2 h 6"/>
                  <a:gd name="T34" fmla="*/ 4 w 5"/>
                  <a:gd name="T35" fmla="*/ 1 h 6"/>
                  <a:gd name="T36" fmla="*/ 3 w 5"/>
                  <a:gd name="T37" fmla="*/ 4 h 6"/>
                  <a:gd name="T38" fmla="*/ 3 w 5"/>
                  <a:gd name="T39" fmla="*/ 2 h 6"/>
                  <a:gd name="T40" fmla="*/ 2 w 5"/>
                  <a:gd name="T41" fmla="*/ 1 h 6"/>
                  <a:gd name="T42" fmla="*/ 2 w 5"/>
                  <a:gd name="T43" fmla="*/ 4 h 6"/>
                  <a:gd name="T44" fmla="*/ 2 w 5"/>
                  <a:gd name="T45" fmla="*/ 3 h 6"/>
                  <a:gd name="T46" fmla="*/ 2 w 5"/>
                  <a:gd name="T47" fmla="*/ 4 h 6"/>
                  <a:gd name="T48" fmla="*/ 2 w 5"/>
                  <a:gd name="T49" fmla="*/ 2 h 6"/>
                  <a:gd name="T50" fmla="*/ 2 w 5"/>
                  <a:gd name="T51" fmla="*/ 5 h 6"/>
                  <a:gd name="T52" fmla="*/ 1 w 5"/>
                  <a:gd name="T53" fmla="*/ 1 h 6"/>
                  <a:gd name="T54" fmla="*/ 2 w 5"/>
                  <a:gd name="T55" fmla="*/ 3 h 6"/>
                  <a:gd name="T56" fmla="*/ 2 w 5"/>
                  <a:gd name="T57" fmla="*/ 4 h 6"/>
                  <a:gd name="T58" fmla="*/ 1 w 5"/>
                  <a:gd name="T59" fmla="*/ 2 h 6"/>
                  <a:gd name="T60" fmla="*/ 1 w 5"/>
                  <a:gd name="T61" fmla="*/ 3 h 6"/>
                  <a:gd name="T62" fmla="*/ 1 w 5"/>
                  <a:gd name="T63" fmla="*/ 4 h 6"/>
                  <a:gd name="T64" fmla="*/ 1 w 5"/>
                  <a:gd name="T65" fmla="*/ 4 h 6"/>
                  <a:gd name="T66" fmla="*/ 1 w 5"/>
                  <a:gd name="T67" fmla="*/ 2 h 6"/>
                  <a:gd name="T68" fmla="*/ 1 w 5"/>
                  <a:gd name="T69" fmla="*/ 1 h 6"/>
                  <a:gd name="T70" fmla="*/ 1 w 5"/>
                  <a:gd name="T71" fmla="*/ 3 h 6"/>
                  <a:gd name="T72" fmla="*/ 0 w 5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3" y="4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5"/>
                      <a:pt x="4" y="2"/>
                      <a:pt x="4" y="5"/>
                    </a:cubicBezTo>
                    <a:cubicBezTo>
                      <a:pt x="5" y="6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3" y="1"/>
                      <a:pt x="4" y="2"/>
                      <a:pt x="4" y="1"/>
                    </a:cubicBezTo>
                    <a:cubicBezTo>
                      <a:pt x="3" y="0"/>
                      <a:pt x="3" y="3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1"/>
                    </a:cubicBezTo>
                    <a:cubicBezTo>
                      <a:pt x="2" y="3"/>
                      <a:pt x="2" y="1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2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4"/>
                      <a:pt x="1" y="2"/>
                      <a:pt x="1" y="2"/>
                    </a:cubicBezTo>
                    <a:cubicBezTo>
                      <a:pt x="1" y="1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7" name="Rectangle 393"/>
              <p:cNvSpPr>
                <a:spLocks noChangeArrowheads="1"/>
              </p:cNvSpPr>
              <p:nvPr/>
            </p:nvSpPr>
            <p:spPr bwMode="auto">
              <a:xfrm>
                <a:off x="1342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8" name="Freeform 394"/>
              <p:cNvSpPr>
                <a:spLocks/>
              </p:cNvSpPr>
              <p:nvPr/>
            </p:nvSpPr>
            <p:spPr bwMode="auto">
              <a:xfrm>
                <a:off x="1339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9" name="Rectangle 395"/>
              <p:cNvSpPr>
                <a:spLocks noChangeArrowheads="1"/>
              </p:cNvSpPr>
              <p:nvPr/>
            </p:nvSpPr>
            <p:spPr bwMode="auto">
              <a:xfrm>
                <a:off x="1345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0" name="Freeform 396"/>
              <p:cNvSpPr>
                <a:spLocks/>
              </p:cNvSpPr>
              <p:nvPr/>
            </p:nvSpPr>
            <p:spPr bwMode="auto">
              <a:xfrm>
                <a:off x="1342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1" name="Freeform 397"/>
              <p:cNvSpPr>
                <a:spLocks/>
              </p:cNvSpPr>
              <p:nvPr/>
            </p:nvSpPr>
            <p:spPr bwMode="auto">
              <a:xfrm>
                <a:off x="1345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2" name="Rectangle 398"/>
              <p:cNvSpPr>
                <a:spLocks noChangeArrowheads="1"/>
              </p:cNvSpPr>
              <p:nvPr/>
            </p:nvSpPr>
            <p:spPr bwMode="auto">
              <a:xfrm>
                <a:off x="1339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3" name="Freeform 399"/>
              <p:cNvSpPr>
                <a:spLocks/>
              </p:cNvSpPr>
              <p:nvPr/>
            </p:nvSpPr>
            <p:spPr bwMode="auto">
              <a:xfrm>
                <a:off x="1334" y="3030"/>
                <a:ext cx="8" cy="22"/>
              </a:xfrm>
              <a:custGeom>
                <a:avLst/>
                <a:gdLst>
                  <a:gd name="T0" fmla="*/ 1 w 3"/>
                  <a:gd name="T1" fmla="*/ 7 h 8"/>
                  <a:gd name="T2" fmla="*/ 1 w 3"/>
                  <a:gd name="T3" fmla="*/ 8 h 8"/>
                  <a:gd name="T4" fmla="*/ 1 w 3"/>
                  <a:gd name="T5" fmla="*/ 4 h 8"/>
                  <a:gd name="T6" fmla="*/ 1 w 3"/>
                  <a:gd name="T7" fmla="*/ 7 h 8"/>
                  <a:gd name="T8" fmla="*/ 2 w 3"/>
                  <a:gd name="T9" fmla="*/ 5 h 8"/>
                  <a:gd name="T10" fmla="*/ 2 w 3"/>
                  <a:gd name="T11" fmla="*/ 6 h 8"/>
                  <a:gd name="T12" fmla="*/ 2 w 3"/>
                  <a:gd name="T13" fmla="*/ 3 h 8"/>
                  <a:gd name="T14" fmla="*/ 2 w 3"/>
                  <a:gd name="T15" fmla="*/ 7 h 8"/>
                  <a:gd name="T16" fmla="*/ 2 w 3"/>
                  <a:gd name="T17" fmla="*/ 7 h 8"/>
                  <a:gd name="T18" fmla="*/ 3 w 3"/>
                  <a:gd name="T19" fmla="*/ 6 h 8"/>
                  <a:gd name="T20" fmla="*/ 2 w 3"/>
                  <a:gd name="T21" fmla="*/ 4 h 8"/>
                  <a:gd name="T22" fmla="*/ 2 w 3"/>
                  <a:gd name="T23" fmla="*/ 2 h 8"/>
                  <a:gd name="T24" fmla="*/ 2 w 3"/>
                  <a:gd name="T25" fmla="*/ 3 h 8"/>
                  <a:gd name="T26" fmla="*/ 2 w 3"/>
                  <a:gd name="T27" fmla="*/ 2 h 8"/>
                  <a:gd name="T28" fmla="*/ 2 w 3"/>
                  <a:gd name="T29" fmla="*/ 3 h 8"/>
                  <a:gd name="T30" fmla="*/ 2 w 3"/>
                  <a:gd name="T31" fmla="*/ 2 h 8"/>
                  <a:gd name="T32" fmla="*/ 2 w 3"/>
                  <a:gd name="T33" fmla="*/ 3 h 8"/>
                  <a:gd name="T34" fmla="*/ 2 w 3"/>
                  <a:gd name="T35" fmla="*/ 2 h 8"/>
                  <a:gd name="T36" fmla="*/ 2 w 3"/>
                  <a:gd name="T37" fmla="*/ 4 h 8"/>
                  <a:gd name="T38" fmla="*/ 2 w 3"/>
                  <a:gd name="T39" fmla="*/ 2 h 8"/>
                  <a:gd name="T40" fmla="*/ 2 w 3"/>
                  <a:gd name="T41" fmla="*/ 3 h 8"/>
                  <a:gd name="T42" fmla="*/ 1 w 3"/>
                  <a:gd name="T43" fmla="*/ 2 h 8"/>
                  <a:gd name="T44" fmla="*/ 1 w 3"/>
                  <a:gd name="T45" fmla="*/ 3 h 8"/>
                  <a:gd name="T46" fmla="*/ 1 w 3"/>
                  <a:gd name="T47" fmla="*/ 2 h 8"/>
                  <a:gd name="T48" fmla="*/ 1 w 3"/>
                  <a:gd name="T49" fmla="*/ 5 h 8"/>
                  <a:gd name="T50" fmla="*/ 1 w 3"/>
                  <a:gd name="T51" fmla="*/ 2 h 8"/>
                  <a:gd name="T52" fmla="*/ 1 w 3"/>
                  <a:gd name="T53" fmla="*/ 3 h 8"/>
                  <a:gd name="T54" fmla="*/ 1 w 3"/>
                  <a:gd name="T55" fmla="*/ 3 h 8"/>
                  <a:gd name="T56" fmla="*/ 1 w 3"/>
                  <a:gd name="T57" fmla="*/ 4 h 8"/>
                  <a:gd name="T58" fmla="*/ 1 w 3"/>
                  <a:gd name="T59" fmla="*/ 4 h 8"/>
                  <a:gd name="T60" fmla="*/ 1 w 3"/>
                  <a:gd name="T61" fmla="*/ 5 h 8"/>
                  <a:gd name="T62" fmla="*/ 1 w 3"/>
                  <a:gd name="T63" fmla="*/ 4 h 8"/>
                  <a:gd name="T64" fmla="*/ 0 w 3"/>
                  <a:gd name="T65" fmla="*/ 6 h 8"/>
                  <a:gd name="T66" fmla="*/ 1 w 3"/>
                  <a:gd name="T67" fmla="*/ 5 h 8"/>
                  <a:gd name="T68" fmla="*/ 1 w 3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1" y="7"/>
                      <a:pt x="1" y="4"/>
                      <a:pt x="1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2"/>
                      <a:pt x="2" y="3"/>
                    </a:cubicBezTo>
                    <a:cubicBezTo>
                      <a:pt x="2" y="5"/>
                      <a:pt x="2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0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4"/>
                      <a:pt x="1" y="5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7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4" name="Freeform 400"/>
              <p:cNvSpPr>
                <a:spLocks/>
              </p:cNvSpPr>
              <p:nvPr/>
            </p:nvSpPr>
            <p:spPr bwMode="auto">
              <a:xfrm>
                <a:off x="1339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5" name="Freeform 401"/>
              <p:cNvSpPr>
                <a:spLocks/>
              </p:cNvSpPr>
              <p:nvPr/>
            </p:nvSpPr>
            <p:spPr bwMode="auto">
              <a:xfrm>
                <a:off x="1331" y="3030"/>
                <a:ext cx="3" cy="25"/>
              </a:xfrm>
              <a:custGeom>
                <a:avLst/>
                <a:gdLst>
                  <a:gd name="T0" fmla="*/ 1 w 1"/>
                  <a:gd name="T1" fmla="*/ 4 h 9"/>
                  <a:gd name="T2" fmla="*/ 1 w 1"/>
                  <a:gd name="T3" fmla="*/ 3 h 9"/>
                  <a:gd name="T4" fmla="*/ 1 w 1"/>
                  <a:gd name="T5" fmla="*/ 6 h 9"/>
                  <a:gd name="T6" fmla="*/ 1 w 1"/>
                  <a:gd name="T7" fmla="*/ 7 h 9"/>
                  <a:gd name="T8" fmla="*/ 1 w 1"/>
                  <a:gd name="T9" fmla="*/ 4 h 9"/>
                  <a:gd name="T10" fmla="*/ 0 w 1"/>
                  <a:gd name="T11" fmla="*/ 3 h 9"/>
                  <a:gd name="T12" fmla="*/ 1 w 1"/>
                  <a:gd name="T13" fmla="*/ 5 h 9"/>
                  <a:gd name="T14" fmla="*/ 0 w 1"/>
                  <a:gd name="T15" fmla="*/ 6 h 9"/>
                  <a:gd name="T16" fmla="*/ 0 w 1"/>
                  <a:gd name="T17" fmla="*/ 6 h 9"/>
                  <a:gd name="T18" fmla="*/ 0 w 1"/>
                  <a:gd name="T19" fmla="*/ 3 h 9"/>
                  <a:gd name="T20" fmla="*/ 0 w 1"/>
                  <a:gd name="T21" fmla="*/ 9 h 9"/>
                  <a:gd name="T22" fmla="*/ 0 w 1"/>
                  <a:gd name="T23" fmla="*/ 8 h 9"/>
                  <a:gd name="T24" fmla="*/ 0 w 1"/>
                  <a:gd name="T25" fmla="*/ 6 h 9"/>
                  <a:gd name="T26" fmla="*/ 0 w 1"/>
                  <a:gd name="T27" fmla="*/ 7 h 9"/>
                  <a:gd name="T28" fmla="*/ 0 w 1"/>
                  <a:gd name="T29" fmla="*/ 8 h 9"/>
                  <a:gd name="T30" fmla="*/ 1 w 1"/>
                  <a:gd name="T31" fmla="*/ 8 h 9"/>
                  <a:gd name="T32" fmla="*/ 1 w 1"/>
                  <a:gd name="T33" fmla="*/ 8 h 9"/>
                  <a:gd name="T34" fmla="*/ 1 w 1"/>
                  <a:gd name="T35" fmla="*/ 6 h 9"/>
                  <a:gd name="T36" fmla="*/ 1 w 1"/>
                  <a:gd name="T37" fmla="*/ 4 h 9"/>
                  <a:gd name="T38" fmla="*/ 1 w 1"/>
                  <a:gd name="T39" fmla="*/ 5 h 9"/>
                  <a:gd name="T40" fmla="*/ 1 w 1"/>
                  <a:gd name="T41" fmla="*/ 3 h 9"/>
                  <a:gd name="T42" fmla="*/ 1 w 1"/>
                  <a:gd name="T43" fmla="*/ 2 h 9"/>
                  <a:gd name="T44" fmla="*/ 1 w 1"/>
                  <a:gd name="T45" fmla="*/ 1 h 9"/>
                  <a:gd name="T46" fmla="*/ 1 w 1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9">
                    <a:moveTo>
                      <a:pt x="1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4"/>
                      <a:pt x="0" y="5"/>
                      <a:pt x="0" y="3"/>
                    </a:cubicBezTo>
                    <a:cubicBezTo>
                      <a:pt x="0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0"/>
                      <a:pt x="1" y="3"/>
                      <a:pt x="1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6" name="Rectangle 402"/>
              <p:cNvSpPr>
                <a:spLocks noChangeArrowheads="1"/>
              </p:cNvSpPr>
              <p:nvPr/>
            </p:nvSpPr>
            <p:spPr bwMode="auto">
              <a:xfrm>
                <a:off x="1334" y="3038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7" name="Freeform 403"/>
              <p:cNvSpPr>
                <a:spLocks/>
              </p:cNvSpPr>
              <p:nvPr/>
            </p:nvSpPr>
            <p:spPr bwMode="auto">
              <a:xfrm>
                <a:off x="1334" y="304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8" name="Freeform 404"/>
              <p:cNvSpPr>
                <a:spLocks/>
              </p:cNvSpPr>
              <p:nvPr/>
            </p:nvSpPr>
            <p:spPr bwMode="auto">
              <a:xfrm>
                <a:off x="1331" y="303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9" name="Freeform 405"/>
              <p:cNvSpPr>
                <a:spLocks/>
              </p:cNvSpPr>
              <p:nvPr/>
            </p:nvSpPr>
            <p:spPr bwMode="auto">
              <a:xfrm>
                <a:off x="1328" y="304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8" name="Group 607"/>
            <p:cNvGrpSpPr>
              <a:grpSpLocks/>
            </p:cNvGrpSpPr>
            <p:nvPr/>
          </p:nvGrpSpPr>
          <p:grpSpPr bwMode="auto">
            <a:xfrm>
              <a:off x="926" y="897"/>
              <a:ext cx="1225" cy="2370"/>
              <a:chOff x="926" y="897"/>
              <a:chExt cx="1225" cy="2370"/>
            </a:xfrm>
          </p:grpSpPr>
          <p:sp>
            <p:nvSpPr>
              <p:cNvPr id="1110" name="Freeform 407"/>
              <p:cNvSpPr>
                <a:spLocks/>
              </p:cNvSpPr>
              <p:nvPr/>
            </p:nvSpPr>
            <p:spPr bwMode="auto">
              <a:xfrm>
                <a:off x="1318" y="3033"/>
                <a:ext cx="13" cy="19"/>
              </a:xfrm>
              <a:custGeom>
                <a:avLst/>
                <a:gdLst>
                  <a:gd name="T0" fmla="*/ 4 w 5"/>
                  <a:gd name="T1" fmla="*/ 3 h 7"/>
                  <a:gd name="T2" fmla="*/ 4 w 5"/>
                  <a:gd name="T3" fmla="*/ 4 h 7"/>
                  <a:gd name="T4" fmla="*/ 4 w 5"/>
                  <a:gd name="T5" fmla="*/ 3 h 7"/>
                  <a:gd name="T6" fmla="*/ 4 w 5"/>
                  <a:gd name="T7" fmla="*/ 2 h 7"/>
                  <a:gd name="T8" fmla="*/ 4 w 5"/>
                  <a:gd name="T9" fmla="*/ 3 h 7"/>
                  <a:gd name="T10" fmla="*/ 3 w 5"/>
                  <a:gd name="T11" fmla="*/ 3 h 7"/>
                  <a:gd name="T12" fmla="*/ 3 w 5"/>
                  <a:gd name="T13" fmla="*/ 5 h 7"/>
                  <a:gd name="T14" fmla="*/ 3 w 5"/>
                  <a:gd name="T15" fmla="*/ 2 h 7"/>
                  <a:gd name="T16" fmla="*/ 3 w 5"/>
                  <a:gd name="T17" fmla="*/ 6 h 7"/>
                  <a:gd name="T18" fmla="*/ 3 w 5"/>
                  <a:gd name="T19" fmla="*/ 5 h 7"/>
                  <a:gd name="T20" fmla="*/ 3 w 5"/>
                  <a:gd name="T21" fmla="*/ 4 h 7"/>
                  <a:gd name="T22" fmla="*/ 2 w 5"/>
                  <a:gd name="T23" fmla="*/ 4 h 7"/>
                  <a:gd name="T24" fmla="*/ 2 w 5"/>
                  <a:gd name="T25" fmla="*/ 3 h 7"/>
                  <a:gd name="T26" fmla="*/ 2 w 5"/>
                  <a:gd name="T27" fmla="*/ 3 h 7"/>
                  <a:gd name="T28" fmla="*/ 2 w 5"/>
                  <a:gd name="T29" fmla="*/ 2 h 7"/>
                  <a:gd name="T30" fmla="*/ 1 w 5"/>
                  <a:gd name="T31" fmla="*/ 3 h 7"/>
                  <a:gd name="T32" fmla="*/ 1 w 5"/>
                  <a:gd name="T33" fmla="*/ 2 h 7"/>
                  <a:gd name="T34" fmla="*/ 1 w 5"/>
                  <a:gd name="T35" fmla="*/ 5 h 7"/>
                  <a:gd name="T36" fmla="*/ 1 w 5"/>
                  <a:gd name="T37" fmla="*/ 5 h 7"/>
                  <a:gd name="T38" fmla="*/ 1 w 5"/>
                  <a:gd name="T39" fmla="*/ 3 h 7"/>
                  <a:gd name="T40" fmla="*/ 1 w 5"/>
                  <a:gd name="T41" fmla="*/ 4 h 7"/>
                  <a:gd name="T42" fmla="*/ 1 w 5"/>
                  <a:gd name="T43" fmla="*/ 2 h 7"/>
                  <a:gd name="T44" fmla="*/ 1 w 5"/>
                  <a:gd name="T45" fmla="*/ 5 h 7"/>
                  <a:gd name="T46" fmla="*/ 1 w 5"/>
                  <a:gd name="T47" fmla="*/ 4 h 7"/>
                  <a:gd name="T48" fmla="*/ 1 w 5"/>
                  <a:gd name="T49" fmla="*/ 7 h 7"/>
                  <a:gd name="T50" fmla="*/ 2 w 5"/>
                  <a:gd name="T51" fmla="*/ 7 h 7"/>
                  <a:gd name="T52" fmla="*/ 2 w 5"/>
                  <a:gd name="T53" fmla="*/ 5 h 7"/>
                  <a:gd name="T54" fmla="*/ 2 w 5"/>
                  <a:gd name="T55" fmla="*/ 7 h 7"/>
                  <a:gd name="T56" fmla="*/ 2 w 5"/>
                  <a:gd name="T57" fmla="*/ 5 h 7"/>
                  <a:gd name="T58" fmla="*/ 2 w 5"/>
                  <a:gd name="T59" fmla="*/ 7 h 7"/>
                  <a:gd name="T60" fmla="*/ 2 w 5"/>
                  <a:gd name="T61" fmla="*/ 5 h 7"/>
                  <a:gd name="T62" fmla="*/ 2 w 5"/>
                  <a:gd name="T63" fmla="*/ 7 h 7"/>
                  <a:gd name="T64" fmla="*/ 4 w 5"/>
                  <a:gd name="T65" fmla="*/ 7 h 7"/>
                  <a:gd name="T66" fmla="*/ 4 w 5"/>
                  <a:gd name="T67" fmla="*/ 5 h 7"/>
                  <a:gd name="T68" fmla="*/ 4 w 5"/>
                  <a:gd name="T69" fmla="*/ 5 h 7"/>
                  <a:gd name="T70" fmla="*/ 4 w 5"/>
                  <a:gd name="T71" fmla="*/ 4 h 7"/>
                  <a:gd name="T72" fmla="*/ 4 w 5"/>
                  <a:gd name="T73" fmla="*/ 7 h 7"/>
                  <a:gd name="T74" fmla="*/ 4 w 5"/>
                  <a:gd name="T75" fmla="*/ 6 h 7"/>
                  <a:gd name="T76" fmla="*/ 4 w 5"/>
                  <a:gd name="T77" fmla="*/ 6 h 7"/>
                  <a:gd name="T78" fmla="*/ 4 w 5"/>
                  <a:gd name="T79" fmla="*/ 6 h 7"/>
                  <a:gd name="T80" fmla="*/ 4 w 5"/>
                  <a:gd name="T81" fmla="*/ 3 h 7"/>
                  <a:gd name="T82" fmla="*/ 4 w 5"/>
                  <a:gd name="T83" fmla="*/ 1 h 7"/>
                  <a:gd name="T84" fmla="*/ 4 w 5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3"/>
                      <a:pt x="3" y="4"/>
                      <a:pt x="3" y="6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5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1" y="5"/>
                    </a:cubicBezTo>
                    <a:cubicBezTo>
                      <a:pt x="1" y="2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4"/>
                      <a:pt x="1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5"/>
                      <a:pt x="2" y="7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5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1" name="Freeform 408"/>
              <p:cNvSpPr>
                <a:spLocks/>
              </p:cNvSpPr>
              <p:nvPr/>
            </p:nvSpPr>
            <p:spPr bwMode="auto">
              <a:xfrm>
                <a:off x="1328" y="3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2" name="Freeform 409"/>
              <p:cNvSpPr>
                <a:spLocks/>
              </p:cNvSpPr>
              <p:nvPr/>
            </p:nvSpPr>
            <p:spPr bwMode="auto">
              <a:xfrm>
                <a:off x="1318" y="3044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3" name="Rectangle 410"/>
              <p:cNvSpPr>
                <a:spLocks noChangeArrowheads="1"/>
              </p:cNvSpPr>
              <p:nvPr/>
            </p:nvSpPr>
            <p:spPr bwMode="auto">
              <a:xfrm>
                <a:off x="1328" y="304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4" name="Rectangle 411"/>
              <p:cNvSpPr>
                <a:spLocks noChangeArrowheads="1"/>
              </p:cNvSpPr>
              <p:nvPr/>
            </p:nvSpPr>
            <p:spPr bwMode="auto">
              <a:xfrm>
                <a:off x="1328" y="304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5" name="Freeform 412"/>
              <p:cNvSpPr>
                <a:spLocks/>
              </p:cNvSpPr>
              <p:nvPr/>
            </p:nvSpPr>
            <p:spPr bwMode="auto">
              <a:xfrm>
                <a:off x="131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6" name="Freeform 413"/>
              <p:cNvSpPr>
                <a:spLocks/>
              </p:cNvSpPr>
              <p:nvPr/>
            </p:nvSpPr>
            <p:spPr bwMode="auto">
              <a:xfrm>
                <a:off x="1312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7" name="Freeform 414"/>
              <p:cNvSpPr>
                <a:spLocks/>
              </p:cNvSpPr>
              <p:nvPr/>
            </p:nvSpPr>
            <p:spPr bwMode="auto">
              <a:xfrm>
                <a:off x="1299" y="3036"/>
                <a:ext cx="19" cy="27"/>
              </a:xfrm>
              <a:custGeom>
                <a:avLst/>
                <a:gdLst>
                  <a:gd name="T0" fmla="*/ 1 w 7"/>
                  <a:gd name="T1" fmla="*/ 4 h 10"/>
                  <a:gd name="T2" fmla="*/ 0 w 7"/>
                  <a:gd name="T3" fmla="*/ 6 h 10"/>
                  <a:gd name="T4" fmla="*/ 0 w 7"/>
                  <a:gd name="T5" fmla="*/ 8 h 10"/>
                  <a:gd name="T6" fmla="*/ 1 w 7"/>
                  <a:gd name="T7" fmla="*/ 6 h 10"/>
                  <a:gd name="T8" fmla="*/ 2 w 7"/>
                  <a:gd name="T9" fmla="*/ 6 h 10"/>
                  <a:gd name="T10" fmla="*/ 2 w 7"/>
                  <a:gd name="T11" fmla="*/ 7 h 10"/>
                  <a:gd name="T12" fmla="*/ 3 w 7"/>
                  <a:gd name="T13" fmla="*/ 5 h 10"/>
                  <a:gd name="T14" fmla="*/ 3 w 7"/>
                  <a:gd name="T15" fmla="*/ 6 h 10"/>
                  <a:gd name="T16" fmla="*/ 3 w 7"/>
                  <a:gd name="T17" fmla="*/ 6 h 10"/>
                  <a:gd name="T18" fmla="*/ 4 w 7"/>
                  <a:gd name="T19" fmla="*/ 3 h 10"/>
                  <a:gd name="T20" fmla="*/ 4 w 7"/>
                  <a:gd name="T21" fmla="*/ 3 h 10"/>
                  <a:gd name="T22" fmla="*/ 4 w 7"/>
                  <a:gd name="T23" fmla="*/ 4 h 10"/>
                  <a:gd name="T24" fmla="*/ 5 w 7"/>
                  <a:gd name="T25" fmla="*/ 4 h 10"/>
                  <a:gd name="T26" fmla="*/ 5 w 7"/>
                  <a:gd name="T27" fmla="*/ 5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4 h 10"/>
                  <a:gd name="T34" fmla="*/ 6 w 7"/>
                  <a:gd name="T35" fmla="*/ 4 h 10"/>
                  <a:gd name="T36" fmla="*/ 7 w 7"/>
                  <a:gd name="T37" fmla="*/ 4 h 10"/>
                  <a:gd name="T38" fmla="*/ 7 w 7"/>
                  <a:gd name="T39" fmla="*/ 4 h 10"/>
                  <a:gd name="T40" fmla="*/ 7 w 7"/>
                  <a:gd name="T41" fmla="*/ 5 h 10"/>
                  <a:gd name="T42" fmla="*/ 7 w 7"/>
                  <a:gd name="T43" fmla="*/ 1 h 10"/>
                  <a:gd name="T44" fmla="*/ 7 w 7"/>
                  <a:gd name="T45" fmla="*/ 1 h 10"/>
                  <a:gd name="T46" fmla="*/ 6 w 7"/>
                  <a:gd name="T47" fmla="*/ 1 h 10"/>
                  <a:gd name="T48" fmla="*/ 6 w 7"/>
                  <a:gd name="T49" fmla="*/ 0 h 10"/>
                  <a:gd name="T50" fmla="*/ 6 w 7"/>
                  <a:gd name="T51" fmla="*/ 0 h 10"/>
                  <a:gd name="T52" fmla="*/ 5 w 7"/>
                  <a:gd name="T53" fmla="*/ 1 h 10"/>
                  <a:gd name="T54" fmla="*/ 5 w 7"/>
                  <a:gd name="T55" fmla="*/ 1 h 10"/>
                  <a:gd name="T56" fmla="*/ 5 w 7"/>
                  <a:gd name="T57" fmla="*/ 1 h 10"/>
                  <a:gd name="T58" fmla="*/ 5 w 7"/>
                  <a:gd name="T59" fmla="*/ 1 h 10"/>
                  <a:gd name="T60" fmla="*/ 4 w 7"/>
                  <a:gd name="T61" fmla="*/ 2 h 10"/>
                  <a:gd name="T62" fmla="*/ 4 w 7"/>
                  <a:gd name="T63" fmla="*/ 0 h 10"/>
                  <a:gd name="T64" fmla="*/ 4 w 7"/>
                  <a:gd name="T65" fmla="*/ 0 h 10"/>
                  <a:gd name="T66" fmla="*/ 4 w 7"/>
                  <a:gd name="T67" fmla="*/ 2 h 10"/>
                  <a:gd name="T68" fmla="*/ 3 w 7"/>
                  <a:gd name="T69" fmla="*/ 3 h 10"/>
                  <a:gd name="T70" fmla="*/ 3 w 7"/>
                  <a:gd name="T71" fmla="*/ 3 h 10"/>
                  <a:gd name="T72" fmla="*/ 2 w 7"/>
                  <a:gd name="T73" fmla="*/ 3 h 10"/>
                  <a:gd name="T74" fmla="*/ 2 w 7"/>
                  <a:gd name="T75" fmla="*/ 4 h 10"/>
                  <a:gd name="T76" fmla="*/ 2 w 7"/>
                  <a:gd name="T77" fmla="*/ 5 h 10"/>
                  <a:gd name="T78" fmla="*/ 2 w 7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10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0" y="7"/>
                      <a:pt x="0" y="8"/>
                    </a:cubicBezTo>
                    <a:cubicBezTo>
                      <a:pt x="1" y="7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10"/>
                      <a:pt x="2" y="2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5"/>
                      <a:pt x="2" y="7"/>
                    </a:cubicBezTo>
                    <a:cubicBezTo>
                      <a:pt x="3" y="4"/>
                      <a:pt x="2" y="8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4"/>
                      <a:pt x="3" y="6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4" y="4"/>
                      <a:pt x="3" y="4"/>
                      <a:pt x="3" y="6"/>
                    </a:cubicBezTo>
                    <a:cubicBezTo>
                      <a:pt x="4" y="4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3"/>
                      <a:pt x="4" y="1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2"/>
                      <a:pt x="6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5"/>
                      <a:pt x="6" y="6"/>
                    </a:cubicBezTo>
                    <a:cubicBezTo>
                      <a:pt x="6" y="5"/>
                      <a:pt x="6" y="6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7" y="6"/>
                      <a:pt x="7" y="3"/>
                      <a:pt x="7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1"/>
                      <a:pt x="6" y="3"/>
                      <a:pt x="6" y="3"/>
                    </a:cubicBezTo>
                    <a:cubicBezTo>
                      <a:pt x="6" y="1"/>
                      <a:pt x="6" y="2"/>
                      <a:pt x="6" y="0"/>
                    </a:cubicBezTo>
                    <a:cubicBezTo>
                      <a:pt x="6" y="2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3"/>
                      <a:pt x="5" y="1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1"/>
                      <a:pt x="4" y="2"/>
                      <a:pt x="4" y="0"/>
                    </a:cubicBezTo>
                    <a:cubicBezTo>
                      <a:pt x="4" y="0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1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2" y="4"/>
                      <a:pt x="2" y="0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6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8" name="Freeform 415"/>
              <p:cNvSpPr>
                <a:spLocks/>
              </p:cNvSpPr>
              <p:nvPr/>
            </p:nvSpPr>
            <p:spPr bwMode="auto">
              <a:xfrm>
                <a:off x="1307" y="30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9" name="Freeform 416"/>
              <p:cNvSpPr>
                <a:spLocks/>
              </p:cNvSpPr>
              <p:nvPr/>
            </p:nvSpPr>
            <p:spPr bwMode="auto">
              <a:xfrm>
                <a:off x="1307" y="304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0" name="Freeform 417"/>
              <p:cNvSpPr>
                <a:spLocks/>
              </p:cNvSpPr>
              <p:nvPr/>
            </p:nvSpPr>
            <p:spPr bwMode="auto">
              <a:xfrm>
                <a:off x="1301" y="3041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1" name="Freeform 418"/>
              <p:cNvSpPr>
                <a:spLocks/>
              </p:cNvSpPr>
              <p:nvPr/>
            </p:nvSpPr>
            <p:spPr bwMode="auto">
              <a:xfrm>
                <a:off x="1301" y="304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2" name="Freeform 419"/>
              <p:cNvSpPr>
                <a:spLocks/>
              </p:cNvSpPr>
              <p:nvPr/>
            </p:nvSpPr>
            <p:spPr bwMode="auto">
              <a:xfrm>
                <a:off x="1288" y="3038"/>
                <a:ext cx="11" cy="25"/>
              </a:xfrm>
              <a:custGeom>
                <a:avLst/>
                <a:gdLst>
                  <a:gd name="T0" fmla="*/ 1 w 4"/>
                  <a:gd name="T1" fmla="*/ 4 h 9"/>
                  <a:gd name="T2" fmla="*/ 1 w 4"/>
                  <a:gd name="T3" fmla="*/ 5 h 9"/>
                  <a:gd name="T4" fmla="*/ 1 w 4"/>
                  <a:gd name="T5" fmla="*/ 4 h 9"/>
                  <a:gd name="T6" fmla="*/ 0 w 4"/>
                  <a:gd name="T7" fmla="*/ 7 h 9"/>
                  <a:gd name="T8" fmla="*/ 2 w 4"/>
                  <a:gd name="T9" fmla="*/ 5 h 9"/>
                  <a:gd name="T10" fmla="*/ 2 w 4"/>
                  <a:gd name="T11" fmla="*/ 6 h 9"/>
                  <a:gd name="T12" fmla="*/ 3 w 4"/>
                  <a:gd name="T13" fmla="*/ 5 h 9"/>
                  <a:gd name="T14" fmla="*/ 2 w 4"/>
                  <a:gd name="T15" fmla="*/ 7 h 9"/>
                  <a:gd name="T16" fmla="*/ 3 w 4"/>
                  <a:gd name="T17" fmla="*/ 6 h 9"/>
                  <a:gd name="T18" fmla="*/ 3 w 4"/>
                  <a:gd name="T19" fmla="*/ 5 h 9"/>
                  <a:gd name="T20" fmla="*/ 3 w 4"/>
                  <a:gd name="T21" fmla="*/ 6 h 9"/>
                  <a:gd name="T22" fmla="*/ 3 w 4"/>
                  <a:gd name="T23" fmla="*/ 5 h 9"/>
                  <a:gd name="T24" fmla="*/ 4 w 4"/>
                  <a:gd name="T25" fmla="*/ 5 h 9"/>
                  <a:gd name="T26" fmla="*/ 3 w 4"/>
                  <a:gd name="T27" fmla="*/ 6 h 9"/>
                  <a:gd name="T28" fmla="*/ 4 w 4"/>
                  <a:gd name="T29" fmla="*/ 5 h 9"/>
                  <a:gd name="T30" fmla="*/ 3 w 4"/>
                  <a:gd name="T31" fmla="*/ 6 h 9"/>
                  <a:gd name="T32" fmla="*/ 4 w 4"/>
                  <a:gd name="T33" fmla="*/ 4 h 9"/>
                  <a:gd name="T34" fmla="*/ 4 w 4"/>
                  <a:gd name="T35" fmla="*/ 3 h 9"/>
                  <a:gd name="T36" fmla="*/ 4 w 4"/>
                  <a:gd name="T37" fmla="*/ 4 h 9"/>
                  <a:gd name="T38" fmla="*/ 4 w 4"/>
                  <a:gd name="T39" fmla="*/ 4 h 9"/>
                  <a:gd name="T40" fmla="*/ 4 w 4"/>
                  <a:gd name="T41" fmla="*/ 5 h 9"/>
                  <a:gd name="T42" fmla="*/ 4 w 4"/>
                  <a:gd name="T43" fmla="*/ 3 h 9"/>
                  <a:gd name="T44" fmla="*/ 4 w 4"/>
                  <a:gd name="T45" fmla="*/ 2 h 9"/>
                  <a:gd name="T46" fmla="*/ 4 w 4"/>
                  <a:gd name="T47" fmla="*/ 1 h 9"/>
                  <a:gd name="T48" fmla="*/ 4 w 4"/>
                  <a:gd name="T49" fmla="*/ 2 h 9"/>
                  <a:gd name="T50" fmla="*/ 4 w 4"/>
                  <a:gd name="T51" fmla="*/ 3 h 9"/>
                  <a:gd name="T52" fmla="*/ 3 w 4"/>
                  <a:gd name="T53" fmla="*/ 5 h 9"/>
                  <a:gd name="T54" fmla="*/ 3 w 4"/>
                  <a:gd name="T55" fmla="*/ 5 h 9"/>
                  <a:gd name="T56" fmla="*/ 3 w 4"/>
                  <a:gd name="T57" fmla="*/ 3 h 9"/>
                  <a:gd name="T58" fmla="*/ 3 w 4"/>
                  <a:gd name="T59" fmla="*/ 4 h 9"/>
                  <a:gd name="T60" fmla="*/ 3 w 4"/>
                  <a:gd name="T61" fmla="*/ 2 h 9"/>
                  <a:gd name="T62" fmla="*/ 3 w 4"/>
                  <a:gd name="T63" fmla="*/ 4 h 9"/>
                  <a:gd name="T64" fmla="*/ 2 w 4"/>
                  <a:gd name="T65" fmla="*/ 4 h 9"/>
                  <a:gd name="T66" fmla="*/ 3 w 4"/>
                  <a:gd name="T67" fmla="*/ 3 h 9"/>
                  <a:gd name="T68" fmla="*/ 2 w 4"/>
                  <a:gd name="T69" fmla="*/ 4 h 9"/>
                  <a:gd name="T70" fmla="*/ 2 w 4"/>
                  <a:gd name="T71" fmla="*/ 3 h 9"/>
                  <a:gd name="T72" fmla="*/ 2 w 4"/>
                  <a:gd name="T73" fmla="*/ 4 h 9"/>
                  <a:gd name="T74" fmla="*/ 1 w 4"/>
                  <a:gd name="T75" fmla="*/ 4 h 9"/>
                  <a:gd name="T76" fmla="*/ 1 w 4"/>
                  <a:gd name="T77" fmla="*/ 4 h 9"/>
                  <a:gd name="T78" fmla="*/ 1 w 4"/>
                  <a:gd name="T79" fmla="*/ 6 h 9"/>
                  <a:gd name="T80" fmla="*/ 1 w 4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4"/>
                    </a:cubicBezTo>
                    <a:cubicBezTo>
                      <a:pt x="0" y="6"/>
                      <a:pt x="0" y="4"/>
                      <a:pt x="0" y="7"/>
                    </a:cubicBezTo>
                    <a:cubicBezTo>
                      <a:pt x="1" y="6"/>
                      <a:pt x="1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2" y="9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4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5"/>
                      <a:pt x="4" y="7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4" y="3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3" y="4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7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3" name="Freeform 420"/>
              <p:cNvSpPr>
                <a:spLocks/>
              </p:cNvSpPr>
              <p:nvPr/>
            </p:nvSpPr>
            <p:spPr bwMode="auto">
              <a:xfrm>
                <a:off x="1288" y="3049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4" name="Freeform 421"/>
              <p:cNvSpPr>
                <a:spLocks/>
              </p:cNvSpPr>
              <p:nvPr/>
            </p:nvSpPr>
            <p:spPr bwMode="auto">
              <a:xfrm>
                <a:off x="1279" y="3047"/>
                <a:ext cx="9" cy="16"/>
              </a:xfrm>
              <a:custGeom>
                <a:avLst/>
                <a:gdLst>
                  <a:gd name="T0" fmla="*/ 1 w 3"/>
                  <a:gd name="T1" fmla="*/ 3 h 6"/>
                  <a:gd name="T2" fmla="*/ 1 w 3"/>
                  <a:gd name="T3" fmla="*/ 4 h 6"/>
                  <a:gd name="T4" fmla="*/ 2 w 3"/>
                  <a:gd name="T5" fmla="*/ 4 h 6"/>
                  <a:gd name="T6" fmla="*/ 3 w 3"/>
                  <a:gd name="T7" fmla="*/ 2 h 6"/>
                  <a:gd name="T8" fmla="*/ 2 w 3"/>
                  <a:gd name="T9" fmla="*/ 4 h 6"/>
                  <a:gd name="T10" fmla="*/ 3 w 3"/>
                  <a:gd name="T11" fmla="*/ 2 h 6"/>
                  <a:gd name="T12" fmla="*/ 3 w 3"/>
                  <a:gd name="T13" fmla="*/ 3 h 6"/>
                  <a:gd name="T14" fmla="*/ 3 w 3"/>
                  <a:gd name="T15" fmla="*/ 2 h 6"/>
                  <a:gd name="T16" fmla="*/ 3 w 3"/>
                  <a:gd name="T17" fmla="*/ 2 h 6"/>
                  <a:gd name="T18" fmla="*/ 3 w 3"/>
                  <a:gd name="T19" fmla="*/ 1 h 6"/>
                  <a:gd name="T20" fmla="*/ 2 w 3"/>
                  <a:gd name="T21" fmla="*/ 3 h 6"/>
                  <a:gd name="T22" fmla="*/ 3 w 3"/>
                  <a:gd name="T23" fmla="*/ 1 h 6"/>
                  <a:gd name="T24" fmla="*/ 2 w 3"/>
                  <a:gd name="T25" fmla="*/ 1 h 6"/>
                  <a:gd name="T26" fmla="*/ 2 w 3"/>
                  <a:gd name="T27" fmla="*/ 1 h 6"/>
                  <a:gd name="T28" fmla="*/ 2 w 3"/>
                  <a:gd name="T29" fmla="*/ 3 h 6"/>
                  <a:gd name="T30" fmla="*/ 2 w 3"/>
                  <a:gd name="T31" fmla="*/ 1 h 6"/>
                  <a:gd name="T32" fmla="*/ 1 w 3"/>
                  <a:gd name="T33" fmla="*/ 1 h 6"/>
                  <a:gd name="T34" fmla="*/ 0 w 3"/>
                  <a:gd name="T35" fmla="*/ 4 h 6"/>
                  <a:gd name="T36" fmla="*/ 1 w 3"/>
                  <a:gd name="T37" fmla="*/ 2 h 6"/>
                  <a:gd name="T38" fmla="*/ 1 w 3"/>
                  <a:gd name="T39" fmla="*/ 2 h 6"/>
                  <a:gd name="T40" fmla="*/ 0 w 3"/>
                  <a:gd name="T41" fmla="*/ 5 h 6"/>
                  <a:gd name="T42" fmla="*/ 1 w 3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5"/>
                      <a:pt x="2" y="3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5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4"/>
                      <a:pt x="2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5" name="Rectangle 422"/>
              <p:cNvSpPr>
                <a:spLocks noChangeArrowheads="1"/>
              </p:cNvSpPr>
              <p:nvPr/>
            </p:nvSpPr>
            <p:spPr bwMode="auto">
              <a:xfrm>
                <a:off x="1282" y="305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6" name="Freeform 423"/>
              <p:cNvSpPr>
                <a:spLocks/>
              </p:cNvSpPr>
              <p:nvPr/>
            </p:nvSpPr>
            <p:spPr bwMode="auto">
              <a:xfrm>
                <a:off x="1405" y="2279"/>
                <a:ext cx="547" cy="183"/>
              </a:xfrm>
              <a:custGeom>
                <a:avLst/>
                <a:gdLst>
                  <a:gd name="T0" fmla="*/ 19 w 201"/>
                  <a:gd name="T1" fmla="*/ 5 h 67"/>
                  <a:gd name="T2" fmla="*/ 11 w 201"/>
                  <a:gd name="T3" fmla="*/ 44 h 67"/>
                  <a:gd name="T4" fmla="*/ 33 w 201"/>
                  <a:gd name="T5" fmla="*/ 11 h 67"/>
                  <a:gd name="T6" fmla="*/ 43 w 201"/>
                  <a:gd name="T7" fmla="*/ 51 h 67"/>
                  <a:gd name="T8" fmla="*/ 66 w 201"/>
                  <a:gd name="T9" fmla="*/ 19 h 67"/>
                  <a:gd name="T10" fmla="*/ 82 w 201"/>
                  <a:gd name="T11" fmla="*/ 62 h 67"/>
                  <a:gd name="T12" fmla="*/ 110 w 201"/>
                  <a:gd name="T13" fmla="*/ 29 h 67"/>
                  <a:gd name="T14" fmla="*/ 129 w 201"/>
                  <a:gd name="T15" fmla="*/ 64 h 67"/>
                  <a:gd name="T16" fmla="*/ 147 w 201"/>
                  <a:gd name="T17" fmla="*/ 32 h 67"/>
                  <a:gd name="T18" fmla="*/ 169 w 201"/>
                  <a:gd name="T19" fmla="*/ 60 h 67"/>
                  <a:gd name="T20" fmla="*/ 178 w 201"/>
                  <a:gd name="T21" fmla="*/ 36 h 67"/>
                  <a:gd name="T22" fmla="*/ 197 w 201"/>
                  <a:gd name="T23" fmla="*/ 52 h 67"/>
                  <a:gd name="T24" fmla="*/ 195 w 201"/>
                  <a:gd name="T25" fmla="*/ 28 h 67"/>
                  <a:gd name="T26" fmla="*/ 182 w 201"/>
                  <a:gd name="T27" fmla="*/ 11 h 67"/>
                  <a:gd name="T28" fmla="*/ 156 w 201"/>
                  <a:gd name="T29" fmla="*/ 12 h 67"/>
                  <a:gd name="T30" fmla="*/ 96 w 201"/>
                  <a:gd name="T31" fmla="*/ 16 h 67"/>
                  <a:gd name="T32" fmla="*/ 49 w 201"/>
                  <a:gd name="T33" fmla="*/ 6 h 67"/>
                  <a:gd name="T34" fmla="*/ 19 w 201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1" h="67">
                    <a:moveTo>
                      <a:pt x="19" y="5"/>
                    </a:moveTo>
                    <a:cubicBezTo>
                      <a:pt x="14" y="9"/>
                      <a:pt x="0" y="43"/>
                      <a:pt x="11" y="44"/>
                    </a:cubicBezTo>
                    <a:cubicBezTo>
                      <a:pt x="20" y="44"/>
                      <a:pt x="30" y="18"/>
                      <a:pt x="33" y="11"/>
                    </a:cubicBezTo>
                    <a:cubicBezTo>
                      <a:pt x="33" y="21"/>
                      <a:pt x="29" y="50"/>
                      <a:pt x="43" y="51"/>
                    </a:cubicBezTo>
                    <a:cubicBezTo>
                      <a:pt x="54" y="52"/>
                      <a:pt x="67" y="29"/>
                      <a:pt x="66" y="19"/>
                    </a:cubicBezTo>
                    <a:cubicBezTo>
                      <a:pt x="68" y="32"/>
                      <a:pt x="66" y="57"/>
                      <a:pt x="82" y="62"/>
                    </a:cubicBezTo>
                    <a:cubicBezTo>
                      <a:pt x="100" y="67"/>
                      <a:pt x="106" y="40"/>
                      <a:pt x="110" y="29"/>
                    </a:cubicBezTo>
                    <a:cubicBezTo>
                      <a:pt x="105" y="39"/>
                      <a:pt x="116" y="63"/>
                      <a:pt x="129" y="64"/>
                    </a:cubicBezTo>
                    <a:cubicBezTo>
                      <a:pt x="143" y="66"/>
                      <a:pt x="148" y="42"/>
                      <a:pt x="147" y="32"/>
                    </a:cubicBezTo>
                    <a:cubicBezTo>
                      <a:pt x="149" y="41"/>
                      <a:pt x="155" y="63"/>
                      <a:pt x="169" y="60"/>
                    </a:cubicBezTo>
                    <a:cubicBezTo>
                      <a:pt x="178" y="58"/>
                      <a:pt x="181" y="43"/>
                      <a:pt x="178" y="36"/>
                    </a:cubicBezTo>
                    <a:cubicBezTo>
                      <a:pt x="180" y="42"/>
                      <a:pt x="187" y="62"/>
                      <a:pt x="197" y="52"/>
                    </a:cubicBezTo>
                    <a:cubicBezTo>
                      <a:pt x="201" y="48"/>
                      <a:pt x="196" y="33"/>
                      <a:pt x="195" y="28"/>
                    </a:cubicBezTo>
                    <a:cubicBezTo>
                      <a:pt x="192" y="19"/>
                      <a:pt x="191" y="13"/>
                      <a:pt x="182" y="11"/>
                    </a:cubicBezTo>
                    <a:cubicBezTo>
                      <a:pt x="174" y="9"/>
                      <a:pt x="163" y="11"/>
                      <a:pt x="156" y="12"/>
                    </a:cubicBezTo>
                    <a:cubicBezTo>
                      <a:pt x="136" y="14"/>
                      <a:pt x="116" y="18"/>
                      <a:pt x="96" y="16"/>
                    </a:cubicBezTo>
                    <a:cubicBezTo>
                      <a:pt x="80" y="15"/>
                      <a:pt x="65" y="7"/>
                      <a:pt x="49" y="6"/>
                    </a:cubicBezTo>
                    <a:cubicBezTo>
                      <a:pt x="42" y="5"/>
                      <a:pt x="21" y="3"/>
                      <a:pt x="19" y="0"/>
                    </a:cubicBezTo>
                  </a:path>
                </a:pathLst>
              </a:custGeom>
              <a:solidFill>
                <a:srgbClr val="8F5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7" name="Freeform 424"/>
              <p:cNvSpPr>
                <a:spLocks/>
              </p:cNvSpPr>
              <p:nvPr/>
            </p:nvSpPr>
            <p:spPr bwMode="auto">
              <a:xfrm>
                <a:off x="1936" y="2410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3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8" name="Freeform 425"/>
              <p:cNvSpPr>
                <a:spLocks/>
              </p:cNvSpPr>
              <p:nvPr/>
            </p:nvSpPr>
            <p:spPr bwMode="auto">
              <a:xfrm>
                <a:off x="1922" y="2410"/>
                <a:ext cx="14" cy="14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1 h 5"/>
                  <a:gd name="T4" fmla="*/ 4 w 5"/>
                  <a:gd name="T5" fmla="*/ 5 h 5"/>
                  <a:gd name="T6" fmla="*/ 4 w 5"/>
                  <a:gd name="T7" fmla="*/ 0 h 5"/>
                  <a:gd name="T8" fmla="*/ 3 w 5"/>
                  <a:gd name="T9" fmla="*/ 3 h 5"/>
                  <a:gd name="T10" fmla="*/ 2 w 5"/>
                  <a:gd name="T11" fmla="*/ 0 h 5"/>
                  <a:gd name="T12" fmla="*/ 2 w 5"/>
                  <a:gd name="T13" fmla="*/ 1 h 5"/>
                  <a:gd name="T14" fmla="*/ 1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2"/>
                      <a:pt x="1" y="1"/>
                    </a:cubicBezTo>
                    <a:cubicBezTo>
                      <a:pt x="2" y="4"/>
                      <a:pt x="0" y="4"/>
                      <a:pt x="4" y="5"/>
                    </a:cubicBezTo>
                    <a:cubicBezTo>
                      <a:pt x="5" y="3"/>
                      <a:pt x="5" y="1"/>
                      <a:pt x="4" y="0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1" y="0"/>
                      <a:pt x="3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9" name="Freeform 426"/>
              <p:cNvSpPr>
                <a:spLocks/>
              </p:cNvSpPr>
              <p:nvPr/>
            </p:nvSpPr>
            <p:spPr bwMode="auto">
              <a:xfrm>
                <a:off x="1922" y="241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0" name="Freeform 427"/>
              <p:cNvSpPr>
                <a:spLocks/>
              </p:cNvSpPr>
              <p:nvPr/>
            </p:nvSpPr>
            <p:spPr bwMode="auto">
              <a:xfrm>
                <a:off x="1917" y="2415"/>
                <a:ext cx="5" cy="6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1" name="Freeform 428"/>
              <p:cNvSpPr>
                <a:spLocks/>
              </p:cNvSpPr>
              <p:nvPr/>
            </p:nvSpPr>
            <p:spPr bwMode="auto">
              <a:xfrm>
                <a:off x="1911" y="24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2" name="Freeform 429"/>
              <p:cNvSpPr>
                <a:spLocks/>
              </p:cNvSpPr>
              <p:nvPr/>
            </p:nvSpPr>
            <p:spPr bwMode="auto">
              <a:xfrm>
                <a:off x="1906" y="2405"/>
                <a:ext cx="13" cy="8"/>
              </a:xfrm>
              <a:custGeom>
                <a:avLst/>
                <a:gdLst>
                  <a:gd name="T0" fmla="*/ 1 w 5"/>
                  <a:gd name="T1" fmla="*/ 1 h 3"/>
                  <a:gd name="T2" fmla="*/ 2 w 5"/>
                  <a:gd name="T3" fmla="*/ 2 h 3"/>
                  <a:gd name="T4" fmla="*/ 2 w 5"/>
                  <a:gd name="T5" fmla="*/ 2 h 3"/>
                  <a:gd name="T6" fmla="*/ 4 w 5"/>
                  <a:gd name="T7" fmla="*/ 2 h 3"/>
                  <a:gd name="T8" fmla="*/ 5 w 5"/>
                  <a:gd name="T9" fmla="*/ 3 h 3"/>
                  <a:gd name="T10" fmla="*/ 5 w 5"/>
                  <a:gd name="T11" fmla="*/ 1 h 3"/>
                  <a:gd name="T12" fmla="*/ 1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3" name="Freeform 430"/>
              <p:cNvSpPr>
                <a:spLocks/>
              </p:cNvSpPr>
              <p:nvPr/>
            </p:nvSpPr>
            <p:spPr bwMode="auto">
              <a:xfrm>
                <a:off x="1911" y="241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4" name="Freeform 431"/>
              <p:cNvSpPr>
                <a:spLocks/>
              </p:cNvSpPr>
              <p:nvPr/>
            </p:nvSpPr>
            <p:spPr bwMode="auto">
              <a:xfrm>
                <a:off x="1917" y="24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5" name="Freeform 432"/>
              <p:cNvSpPr>
                <a:spLocks/>
              </p:cNvSpPr>
              <p:nvPr/>
            </p:nvSpPr>
            <p:spPr bwMode="auto">
              <a:xfrm>
                <a:off x="1900" y="2391"/>
                <a:ext cx="8" cy="16"/>
              </a:xfrm>
              <a:custGeom>
                <a:avLst/>
                <a:gdLst>
                  <a:gd name="T0" fmla="*/ 0 w 3"/>
                  <a:gd name="T1" fmla="*/ 4 h 6"/>
                  <a:gd name="T2" fmla="*/ 3 w 3"/>
                  <a:gd name="T3" fmla="*/ 5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4"/>
                    </a:moveTo>
                    <a:cubicBezTo>
                      <a:pt x="2" y="2"/>
                      <a:pt x="2" y="6"/>
                      <a:pt x="3" y="5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6" name="Freeform 433"/>
              <p:cNvSpPr>
                <a:spLocks/>
              </p:cNvSpPr>
              <p:nvPr/>
            </p:nvSpPr>
            <p:spPr bwMode="auto">
              <a:xfrm>
                <a:off x="1898" y="23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7" name="Freeform 434"/>
              <p:cNvSpPr>
                <a:spLocks/>
              </p:cNvSpPr>
              <p:nvPr/>
            </p:nvSpPr>
            <p:spPr bwMode="auto">
              <a:xfrm>
                <a:off x="1873" y="2369"/>
                <a:ext cx="33" cy="41"/>
              </a:xfrm>
              <a:custGeom>
                <a:avLst/>
                <a:gdLst>
                  <a:gd name="T0" fmla="*/ 4 w 12"/>
                  <a:gd name="T1" fmla="*/ 15 h 15"/>
                  <a:gd name="T2" fmla="*/ 2 w 12"/>
                  <a:gd name="T3" fmla="*/ 11 h 15"/>
                  <a:gd name="T4" fmla="*/ 4 w 12"/>
                  <a:gd name="T5" fmla="*/ 13 h 15"/>
                  <a:gd name="T6" fmla="*/ 3 w 12"/>
                  <a:gd name="T7" fmla="*/ 9 h 15"/>
                  <a:gd name="T8" fmla="*/ 5 w 12"/>
                  <a:gd name="T9" fmla="*/ 11 h 15"/>
                  <a:gd name="T10" fmla="*/ 5 w 12"/>
                  <a:gd name="T11" fmla="*/ 9 h 15"/>
                  <a:gd name="T12" fmla="*/ 5 w 12"/>
                  <a:gd name="T13" fmla="*/ 9 h 15"/>
                  <a:gd name="T14" fmla="*/ 5 w 12"/>
                  <a:gd name="T15" fmla="*/ 9 h 15"/>
                  <a:gd name="T16" fmla="*/ 6 w 12"/>
                  <a:gd name="T17" fmla="*/ 7 h 15"/>
                  <a:gd name="T18" fmla="*/ 6 w 12"/>
                  <a:gd name="T19" fmla="*/ 7 h 15"/>
                  <a:gd name="T20" fmla="*/ 7 w 12"/>
                  <a:gd name="T21" fmla="*/ 7 h 15"/>
                  <a:gd name="T22" fmla="*/ 8 w 12"/>
                  <a:gd name="T23" fmla="*/ 7 h 15"/>
                  <a:gd name="T24" fmla="*/ 9 w 12"/>
                  <a:gd name="T25" fmla="*/ 9 h 15"/>
                  <a:gd name="T26" fmla="*/ 10 w 12"/>
                  <a:gd name="T27" fmla="*/ 7 h 15"/>
                  <a:gd name="T28" fmla="*/ 7 w 12"/>
                  <a:gd name="T29" fmla="*/ 6 h 15"/>
                  <a:gd name="T30" fmla="*/ 9 w 12"/>
                  <a:gd name="T31" fmla="*/ 5 h 15"/>
                  <a:gd name="T32" fmla="*/ 7 w 12"/>
                  <a:gd name="T33" fmla="*/ 4 h 15"/>
                  <a:gd name="T34" fmla="*/ 7 w 12"/>
                  <a:gd name="T35" fmla="*/ 4 h 15"/>
                  <a:gd name="T36" fmla="*/ 7 w 12"/>
                  <a:gd name="T37" fmla="*/ 4 h 15"/>
                  <a:gd name="T38" fmla="*/ 7 w 12"/>
                  <a:gd name="T39" fmla="*/ 4 h 15"/>
                  <a:gd name="T40" fmla="*/ 7 w 12"/>
                  <a:gd name="T41" fmla="*/ 4 h 15"/>
                  <a:gd name="T42" fmla="*/ 7 w 12"/>
                  <a:gd name="T43" fmla="*/ 4 h 15"/>
                  <a:gd name="T44" fmla="*/ 1 w 12"/>
                  <a:gd name="T45" fmla="*/ 9 h 15"/>
                  <a:gd name="T46" fmla="*/ 1 w 12"/>
                  <a:gd name="T47" fmla="*/ 9 h 15"/>
                  <a:gd name="T48" fmla="*/ 1 w 12"/>
                  <a:gd name="T49" fmla="*/ 9 h 15"/>
                  <a:gd name="T50" fmla="*/ 1 w 12"/>
                  <a:gd name="T51" fmla="*/ 9 h 15"/>
                  <a:gd name="T52" fmla="*/ 1 w 12"/>
                  <a:gd name="T53" fmla="*/ 9 h 15"/>
                  <a:gd name="T54" fmla="*/ 1 w 12"/>
                  <a:gd name="T55" fmla="*/ 9 h 15"/>
                  <a:gd name="T56" fmla="*/ 0 w 12"/>
                  <a:gd name="T57" fmla="*/ 12 h 15"/>
                  <a:gd name="T58" fmla="*/ 4 w 12"/>
                  <a:gd name="T5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1"/>
                      <a:pt x="3" y="11"/>
                      <a:pt x="3" y="9"/>
                    </a:cubicBezTo>
                    <a:cubicBezTo>
                      <a:pt x="5" y="9"/>
                      <a:pt x="3" y="12"/>
                      <a:pt x="5" y="11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3" y="10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7" y="7"/>
                      <a:pt x="7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2" y="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4"/>
                      <a:pt x="3" y="14"/>
                      <a:pt x="4" y="1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8" name="Freeform 435"/>
              <p:cNvSpPr>
                <a:spLocks/>
              </p:cNvSpPr>
              <p:nvPr/>
            </p:nvSpPr>
            <p:spPr bwMode="auto">
              <a:xfrm>
                <a:off x="1876" y="24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9" name="Freeform 436"/>
              <p:cNvSpPr>
                <a:spLocks/>
              </p:cNvSpPr>
              <p:nvPr/>
            </p:nvSpPr>
            <p:spPr bwMode="auto">
              <a:xfrm>
                <a:off x="1868" y="2413"/>
                <a:ext cx="16" cy="19"/>
              </a:xfrm>
              <a:custGeom>
                <a:avLst/>
                <a:gdLst>
                  <a:gd name="T0" fmla="*/ 5 w 6"/>
                  <a:gd name="T1" fmla="*/ 3 h 7"/>
                  <a:gd name="T2" fmla="*/ 5 w 6"/>
                  <a:gd name="T3" fmla="*/ 1 h 7"/>
                  <a:gd name="T4" fmla="*/ 6 w 6"/>
                  <a:gd name="T5" fmla="*/ 1 h 7"/>
                  <a:gd name="T6" fmla="*/ 4 w 6"/>
                  <a:gd name="T7" fmla="*/ 0 h 7"/>
                  <a:gd name="T8" fmla="*/ 4 w 6"/>
                  <a:gd name="T9" fmla="*/ 3 h 7"/>
                  <a:gd name="T10" fmla="*/ 1 w 6"/>
                  <a:gd name="T11" fmla="*/ 3 h 7"/>
                  <a:gd name="T12" fmla="*/ 2 w 6"/>
                  <a:gd name="T13" fmla="*/ 2 h 7"/>
                  <a:gd name="T14" fmla="*/ 1 w 6"/>
                  <a:gd name="T15" fmla="*/ 6 h 7"/>
                  <a:gd name="T16" fmla="*/ 2 w 6"/>
                  <a:gd name="T17" fmla="*/ 5 h 7"/>
                  <a:gd name="T18" fmla="*/ 2 w 6"/>
                  <a:gd name="T19" fmla="*/ 7 h 7"/>
                  <a:gd name="T20" fmla="*/ 5 w 6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6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5" y="6"/>
                      <a:pt x="5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0" name="Freeform 437"/>
              <p:cNvSpPr>
                <a:spLocks/>
              </p:cNvSpPr>
              <p:nvPr/>
            </p:nvSpPr>
            <p:spPr bwMode="auto">
              <a:xfrm>
                <a:off x="1884" y="24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1" name="Freeform 438"/>
              <p:cNvSpPr>
                <a:spLocks/>
              </p:cNvSpPr>
              <p:nvPr/>
            </p:nvSpPr>
            <p:spPr bwMode="auto">
              <a:xfrm>
                <a:off x="1870" y="2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2" name="Freeform 439"/>
              <p:cNvSpPr>
                <a:spLocks/>
              </p:cNvSpPr>
              <p:nvPr/>
            </p:nvSpPr>
            <p:spPr bwMode="auto">
              <a:xfrm>
                <a:off x="1876" y="243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3" name="Freeform 440"/>
              <p:cNvSpPr>
                <a:spLocks/>
              </p:cNvSpPr>
              <p:nvPr/>
            </p:nvSpPr>
            <p:spPr bwMode="auto">
              <a:xfrm>
                <a:off x="1780" y="2366"/>
                <a:ext cx="98" cy="82"/>
              </a:xfrm>
              <a:custGeom>
                <a:avLst/>
                <a:gdLst>
                  <a:gd name="T0" fmla="*/ 0 w 36"/>
                  <a:gd name="T1" fmla="*/ 8 h 30"/>
                  <a:gd name="T2" fmla="*/ 2 w 36"/>
                  <a:gd name="T3" fmla="*/ 7 h 30"/>
                  <a:gd name="T4" fmla="*/ 2 w 36"/>
                  <a:gd name="T5" fmla="*/ 9 h 30"/>
                  <a:gd name="T6" fmla="*/ 5 w 36"/>
                  <a:gd name="T7" fmla="*/ 10 h 30"/>
                  <a:gd name="T8" fmla="*/ 6 w 36"/>
                  <a:gd name="T9" fmla="*/ 6 h 30"/>
                  <a:gd name="T10" fmla="*/ 7 w 36"/>
                  <a:gd name="T11" fmla="*/ 7 h 30"/>
                  <a:gd name="T12" fmla="*/ 9 w 36"/>
                  <a:gd name="T13" fmla="*/ 4 h 30"/>
                  <a:gd name="T14" fmla="*/ 11 w 36"/>
                  <a:gd name="T15" fmla="*/ 7 h 30"/>
                  <a:gd name="T16" fmla="*/ 14 w 36"/>
                  <a:gd name="T17" fmla="*/ 11 h 30"/>
                  <a:gd name="T18" fmla="*/ 26 w 36"/>
                  <a:gd name="T19" fmla="*/ 28 h 30"/>
                  <a:gd name="T20" fmla="*/ 28 w 36"/>
                  <a:gd name="T21" fmla="*/ 26 h 30"/>
                  <a:gd name="T22" fmla="*/ 28 w 36"/>
                  <a:gd name="T23" fmla="*/ 28 h 30"/>
                  <a:gd name="T24" fmla="*/ 27 w 36"/>
                  <a:gd name="T25" fmla="*/ 28 h 30"/>
                  <a:gd name="T26" fmla="*/ 32 w 36"/>
                  <a:gd name="T27" fmla="*/ 29 h 30"/>
                  <a:gd name="T28" fmla="*/ 31 w 36"/>
                  <a:gd name="T29" fmla="*/ 26 h 30"/>
                  <a:gd name="T30" fmla="*/ 34 w 36"/>
                  <a:gd name="T31" fmla="*/ 27 h 30"/>
                  <a:gd name="T32" fmla="*/ 34 w 36"/>
                  <a:gd name="T33" fmla="*/ 25 h 30"/>
                  <a:gd name="T34" fmla="*/ 32 w 36"/>
                  <a:gd name="T35" fmla="*/ 25 h 30"/>
                  <a:gd name="T36" fmla="*/ 32 w 36"/>
                  <a:gd name="T37" fmla="*/ 24 h 30"/>
                  <a:gd name="T38" fmla="*/ 25 w 36"/>
                  <a:gd name="T39" fmla="*/ 25 h 30"/>
                  <a:gd name="T40" fmla="*/ 26 w 36"/>
                  <a:gd name="T41" fmla="*/ 25 h 30"/>
                  <a:gd name="T42" fmla="*/ 22 w 36"/>
                  <a:gd name="T43" fmla="*/ 19 h 30"/>
                  <a:gd name="T44" fmla="*/ 19 w 36"/>
                  <a:gd name="T45" fmla="*/ 18 h 30"/>
                  <a:gd name="T46" fmla="*/ 19 w 36"/>
                  <a:gd name="T47" fmla="*/ 16 h 30"/>
                  <a:gd name="T48" fmla="*/ 18 w 36"/>
                  <a:gd name="T49" fmla="*/ 16 h 30"/>
                  <a:gd name="T50" fmla="*/ 18 w 36"/>
                  <a:gd name="T51" fmla="*/ 13 h 30"/>
                  <a:gd name="T52" fmla="*/ 15 w 36"/>
                  <a:gd name="T53" fmla="*/ 14 h 30"/>
                  <a:gd name="T54" fmla="*/ 16 w 36"/>
                  <a:gd name="T55" fmla="*/ 8 h 30"/>
                  <a:gd name="T56" fmla="*/ 15 w 36"/>
                  <a:gd name="T57" fmla="*/ 9 h 30"/>
                  <a:gd name="T58" fmla="*/ 14 w 36"/>
                  <a:gd name="T59" fmla="*/ 9 h 30"/>
                  <a:gd name="T60" fmla="*/ 15 w 36"/>
                  <a:gd name="T61" fmla="*/ 7 h 30"/>
                  <a:gd name="T62" fmla="*/ 12 w 36"/>
                  <a:gd name="T63" fmla="*/ 4 h 30"/>
                  <a:gd name="T64" fmla="*/ 11 w 36"/>
                  <a:gd name="T65" fmla="*/ 5 h 30"/>
                  <a:gd name="T66" fmla="*/ 10 w 36"/>
                  <a:gd name="T67" fmla="*/ 2 h 30"/>
                  <a:gd name="T68" fmla="*/ 5 w 36"/>
                  <a:gd name="T69" fmla="*/ 5 h 30"/>
                  <a:gd name="T70" fmla="*/ 9 w 36"/>
                  <a:gd name="T71" fmla="*/ 0 h 30"/>
                  <a:gd name="T72" fmla="*/ 2 w 36"/>
                  <a:gd name="T73" fmla="*/ 2 h 30"/>
                  <a:gd name="T74" fmla="*/ 3 w 36"/>
                  <a:gd name="T75" fmla="*/ 7 h 30"/>
                  <a:gd name="T76" fmla="*/ 0 w 36"/>
                  <a:gd name="T7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" h="30">
                    <a:moveTo>
                      <a:pt x="0" y="8"/>
                    </a:moveTo>
                    <a:cubicBezTo>
                      <a:pt x="1" y="8"/>
                      <a:pt x="2" y="7"/>
                      <a:pt x="2" y="7"/>
                    </a:cubicBezTo>
                    <a:cubicBezTo>
                      <a:pt x="3" y="7"/>
                      <a:pt x="2" y="8"/>
                      <a:pt x="2" y="9"/>
                    </a:cubicBezTo>
                    <a:cubicBezTo>
                      <a:pt x="4" y="8"/>
                      <a:pt x="4" y="10"/>
                      <a:pt x="5" y="10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6"/>
                      <a:pt x="6" y="3"/>
                      <a:pt x="9" y="4"/>
                    </a:cubicBezTo>
                    <a:cubicBezTo>
                      <a:pt x="10" y="5"/>
                      <a:pt x="11" y="6"/>
                      <a:pt x="11" y="7"/>
                    </a:cubicBezTo>
                    <a:cubicBezTo>
                      <a:pt x="11" y="9"/>
                      <a:pt x="13" y="10"/>
                      <a:pt x="14" y="11"/>
                    </a:cubicBezTo>
                    <a:cubicBezTo>
                      <a:pt x="17" y="18"/>
                      <a:pt x="20" y="24"/>
                      <a:pt x="26" y="28"/>
                    </a:cubicBezTo>
                    <a:cubicBezTo>
                      <a:pt x="26" y="28"/>
                      <a:pt x="27" y="27"/>
                      <a:pt x="28" y="26"/>
                    </a:cubicBezTo>
                    <a:cubicBezTo>
                      <a:pt x="27" y="27"/>
                      <a:pt x="29" y="27"/>
                      <a:pt x="28" y="28"/>
                    </a:cubicBezTo>
                    <a:cubicBezTo>
                      <a:pt x="28" y="28"/>
                      <a:pt x="28" y="28"/>
                      <a:pt x="27" y="28"/>
                    </a:cubicBezTo>
                    <a:cubicBezTo>
                      <a:pt x="28" y="30"/>
                      <a:pt x="31" y="29"/>
                      <a:pt x="32" y="29"/>
                    </a:cubicBezTo>
                    <a:cubicBezTo>
                      <a:pt x="32" y="28"/>
                      <a:pt x="31" y="27"/>
                      <a:pt x="31" y="26"/>
                    </a:cubicBezTo>
                    <a:cubicBezTo>
                      <a:pt x="32" y="29"/>
                      <a:pt x="32" y="26"/>
                      <a:pt x="34" y="27"/>
                    </a:cubicBezTo>
                    <a:cubicBezTo>
                      <a:pt x="36" y="26"/>
                      <a:pt x="33" y="26"/>
                      <a:pt x="34" y="25"/>
                    </a:cubicBezTo>
                    <a:cubicBezTo>
                      <a:pt x="33" y="24"/>
                      <a:pt x="33" y="26"/>
                      <a:pt x="32" y="25"/>
                    </a:cubicBezTo>
                    <a:cubicBezTo>
                      <a:pt x="31" y="24"/>
                      <a:pt x="33" y="25"/>
                      <a:pt x="32" y="24"/>
                    </a:cubicBezTo>
                    <a:cubicBezTo>
                      <a:pt x="31" y="24"/>
                      <a:pt x="30" y="28"/>
                      <a:pt x="25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4" y="24"/>
                      <a:pt x="21" y="22"/>
                      <a:pt x="22" y="19"/>
                    </a:cubicBezTo>
                    <a:cubicBezTo>
                      <a:pt x="21" y="20"/>
                      <a:pt x="21" y="16"/>
                      <a:pt x="19" y="18"/>
                    </a:cubicBezTo>
                    <a:cubicBezTo>
                      <a:pt x="19" y="17"/>
                      <a:pt x="19" y="17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9" y="15"/>
                      <a:pt x="18" y="13"/>
                    </a:cubicBezTo>
                    <a:cubicBezTo>
                      <a:pt x="17" y="15"/>
                      <a:pt x="17" y="14"/>
                      <a:pt x="15" y="14"/>
                    </a:cubicBezTo>
                    <a:cubicBezTo>
                      <a:pt x="16" y="12"/>
                      <a:pt x="16" y="10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5" y="8"/>
                      <a:pt x="14" y="9"/>
                      <a:pt x="14" y="9"/>
                    </a:cubicBezTo>
                    <a:cubicBezTo>
                      <a:pt x="13" y="8"/>
                      <a:pt x="15" y="7"/>
                      <a:pt x="15" y="7"/>
                    </a:cubicBezTo>
                    <a:cubicBezTo>
                      <a:pt x="15" y="5"/>
                      <a:pt x="12" y="6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4" y="2"/>
                      <a:pt x="6" y="4"/>
                      <a:pt x="5" y="5"/>
                    </a:cubicBezTo>
                    <a:cubicBezTo>
                      <a:pt x="5" y="4"/>
                      <a:pt x="0" y="3"/>
                      <a:pt x="9" y="0"/>
                    </a:cubicBezTo>
                    <a:cubicBezTo>
                      <a:pt x="1" y="1"/>
                      <a:pt x="5" y="2"/>
                      <a:pt x="2" y="2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4" name="Freeform 441"/>
              <p:cNvSpPr>
                <a:spLocks/>
              </p:cNvSpPr>
              <p:nvPr/>
            </p:nvSpPr>
            <p:spPr bwMode="auto">
              <a:xfrm>
                <a:off x="1786" y="236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5" name="Freeform 442"/>
              <p:cNvSpPr>
                <a:spLocks/>
              </p:cNvSpPr>
              <p:nvPr/>
            </p:nvSpPr>
            <p:spPr bwMode="auto">
              <a:xfrm>
                <a:off x="1780" y="23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6" name="Rectangle 443"/>
              <p:cNvSpPr>
                <a:spLocks noChangeArrowheads="1"/>
              </p:cNvSpPr>
              <p:nvPr/>
            </p:nvSpPr>
            <p:spPr bwMode="auto">
              <a:xfrm>
                <a:off x="1810" y="238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7" name="Freeform 444"/>
              <p:cNvSpPr>
                <a:spLocks/>
              </p:cNvSpPr>
              <p:nvPr/>
            </p:nvSpPr>
            <p:spPr bwMode="auto">
              <a:xfrm>
                <a:off x="1824" y="238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8" name="Freeform 445"/>
              <p:cNvSpPr>
                <a:spLocks/>
              </p:cNvSpPr>
              <p:nvPr/>
            </p:nvSpPr>
            <p:spPr bwMode="auto">
              <a:xfrm>
                <a:off x="1838" y="241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9" name="Freeform 446"/>
              <p:cNvSpPr>
                <a:spLocks/>
              </p:cNvSpPr>
              <p:nvPr/>
            </p:nvSpPr>
            <p:spPr bwMode="auto">
              <a:xfrm>
                <a:off x="1783" y="2377"/>
                <a:ext cx="0" cy="6"/>
              </a:xfrm>
              <a:custGeom>
                <a:avLst/>
                <a:gdLst>
                  <a:gd name="T0" fmla="*/ 0 h 6"/>
                  <a:gd name="T1" fmla="*/ 3 h 6"/>
                  <a:gd name="T2" fmla="*/ 6 h 6"/>
                  <a:gd name="T3" fmla="*/ 0 h 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0" name="Freeform 447"/>
              <p:cNvSpPr>
                <a:spLocks/>
              </p:cNvSpPr>
              <p:nvPr/>
            </p:nvSpPr>
            <p:spPr bwMode="auto">
              <a:xfrm>
                <a:off x="1748" y="2394"/>
                <a:ext cx="41" cy="60"/>
              </a:xfrm>
              <a:custGeom>
                <a:avLst/>
                <a:gdLst>
                  <a:gd name="T0" fmla="*/ 2 w 15"/>
                  <a:gd name="T1" fmla="*/ 20 h 22"/>
                  <a:gd name="T2" fmla="*/ 7 w 15"/>
                  <a:gd name="T3" fmla="*/ 21 h 22"/>
                  <a:gd name="T4" fmla="*/ 8 w 15"/>
                  <a:gd name="T5" fmla="*/ 16 h 22"/>
                  <a:gd name="T6" fmla="*/ 10 w 15"/>
                  <a:gd name="T7" fmla="*/ 19 h 22"/>
                  <a:gd name="T8" fmla="*/ 12 w 15"/>
                  <a:gd name="T9" fmla="*/ 9 h 22"/>
                  <a:gd name="T10" fmla="*/ 13 w 15"/>
                  <a:gd name="T11" fmla="*/ 10 h 22"/>
                  <a:gd name="T12" fmla="*/ 11 w 15"/>
                  <a:gd name="T13" fmla="*/ 5 h 22"/>
                  <a:gd name="T14" fmla="*/ 15 w 15"/>
                  <a:gd name="T15" fmla="*/ 6 h 22"/>
                  <a:gd name="T16" fmla="*/ 15 w 15"/>
                  <a:gd name="T17" fmla="*/ 7 h 22"/>
                  <a:gd name="T18" fmla="*/ 15 w 15"/>
                  <a:gd name="T19" fmla="*/ 2 h 22"/>
                  <a:gd name="T20" fmla="*/ 14 w 15"/>
                  <a:gd name="T21" fmla="*/ 0 h 22"/>
                  <a:gd name="T22" fmla="*/ 12 w 15"/>
                  <a:gd name="T23" fmla="*/ 0 h 22"/>
                  <a:gd name="T24" fmla="*/ 12 w 15"/>
                  <a:gd name="T25" fmla="*/ 4 h 22"/>
                  <a:gd name="T26" fmla="*/ 11 w 15"/>
                  <a:gd name="T27" fmla="*/ 4 h 22"/>
                  <a:gd name="T28" fmla="*/ 11 w 15"/>
                  <a:gd name="T29" fmla="*/ 5 h 22"/>
                  <a:gd name="T30" fmla="*/ 10 w 15"/>
                  <a:gd name="T31" fmla="*/ 5 h 22"/>
                  <a:gd name="T32" fmla="*/ 10 w 15"/>
                  <a:gd name="T33" fmla="*/ 8 h 22"/>
                  <a:gd name="T34" fmla="*/ 10 w 15"/>
                  <a:gd name="T35" fmla="*/ 7 h 22"/>
                  <a:gd name="T36" fmla="*/ 11 w 15"/>
                  <a:gd name="T37" fmla="*/ 9 h 22"/>
                  <a:gd name="T38" fmla="*/ 9 w 15"/>
                  <a:gd name="T39" fmla="*/ 10 h 22"/>
                  <a:gd name="T40" fmla="*/ 10 w 15"/>
                  <a:gd name="T41" fmla="*/ 10 h 22"/>
                  <a:gd name="T42" fmla="*/ 7 w 15"/>
                  <a:gd name="T43" fmla="*/ 14 h 22"/>
                  <a:gd name="T44" fmla="*/ 7 w 15"/>
                  <a:gd name="T45" fmla="*/ 14 h 22"/>
                  <a:gd name="T46" fmla="*/ 8 w 15"/>
                  <a:gd name="T47" fmla="*/ 12 h 22"/>
                  <a:gd name="T48" fmla="*/ 10 w 15"/>
                  <a:gd name="T49" fmla="*/ 14 h 22"/>
                  <a:gd name="T50" fmla="*/ 7 w 15"/>
                  <a:gd name="T51" fmla="*/ 15 h 22"/>
                  <a:gd name="T52" fmla="*/ 5 w 15"/>
                  <a:gd name="T53" fmla="*/ 16 h 22"/>
                  <a:gd name="T54" fmla="*/ 5 w 15"/>
                  <a:gd name="T55" fmla="*/ 16 h 22"/>
                  <a:gd name="T56" fmla="*/ 3 w 15"/>
                  <a:gd name="T57" fmla="*/ 17 h 22"/>
                  <a:gd name="T58" fmla="*/ 4 w 15"/>
                  <a:gd name="T59" fmla="*/ 18 h 22"/>
                  <a:gd name="T60" fmla="*/ 3 w 15"/>
                  <a:gd name="T61" fmla="*/ 19 h 22"/>
                  <a:gd name="T62" fmla="*/ 3 w 15"/>
                  <a:gd name="T63" fmla="*/ 18 h 22"/>
                  <a:gd name="T64" fmla="*/ 0 w 15"/>
                  <a:gd name="T65" fmla="*/ 20 h 22"/>
                  <a:gd name="T66" fmla="*/ 3 w 15"/>
                  <a:gd name="T67" fmla="*/ 19 h 22"/>
                  <a:gd name="T68" fmla="*/ 2 w 15"/>
                  <a:gd name="T69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2">
                    <a:moveTo>
                      <a:pt x="2" y="20"/>
                    </a:moveTo>
                    <a:cubicBezTo>
                      <a:pt x="3" y="22"/>
                      <a:pt x="5" y="21"/>
                      <a:pt x="7" y="21"/>
                    </a:cubicBezTo>
                    <a:cubicBezTo>
                      <a:pt x="10" y="18"/>
                      <a:pt x="6" y="18"/>
                      <a:pt x="8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2" y="16"/>
                      <a:pt x="14" y="12"/>
                      <a:pt x="12" y="9"/>
                    </a:cubicBezTo>
                    <a:cubicBezTo>
                      <a:pt x="13" y="9"/>
                      <a:pt x="13" y="9"/>
                      <a:pt x="13" y="10"/>
                    </a:cubicBezTo>
                    <a:cubicBezTo>
                      <a:pt x="14" y="8"/>
                      <a:pt x="9" y="7"/>
                      <a:pt x="11" y="5"/>
                    </a:cubicBezTo>
                    <a:cubicBezTo>
                      <a:pt x="12" y="8"/>
                      <a:pt x="13" y="5"/>
                      <a:pt x="15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5"/>
                      <a:pt x="15" y="3"/>
                      <a:pt x="15" y="2"/>
                    </a:cubicBezTo>
                    <a:cubicBezTo>
                      <a:pt x="15" y="1"/>
                      <a:pt x="13" y="2"/>
                      <a:pt x="14" y="0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2"/>
                      <a:pt x="11" y="2"/>
                      <a:pt x="12" y="4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0" y="4"/>
                      <a:pt x="10" y="5"/>
                    </a:cubicBezTo>
                    <a:cubicBezTo>
                      <a:pt x="10" y="5"/>
                      <a:pt x="11" y="7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9" y="9"/>
                      <a:pt x="11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2"/>
                      <a:pt x="6" y="11"/>
                      <a:pt x="7" y="14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9" y="14"/>
                      <a:pt x="7" y="13"/>
                      <a:pt x="8" y="12"/>
                    </a:cubicBezTo>
                    <a:cubicBezTo>
                      <a:pt x="9" y="13"/>
                      <a:pt x="9" y="15"/>
                      <a:pt x="10" y="14"/>
                    </a:cubicBezTo>
                    <a:cubicBezTo>
                      <a:pt x="8" y="14"/>
                      <a:pt x="9" y="16"/>
                      <a:pt x="7" y="15"/>
                    </a:cubicBezTo>
                    <a:cubicBezTo>
                      <a:pt x="6" y="15"/>
                      <a:pt x="6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4" y="16"/>
                      <a:pt x="3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2" y="19"/>
                      <a:pt x="0" y="19"/>
                      <a:pt x="0" y="20"/>
                    </a:cubicBezTo>
                    <a:cubicBezTo>
                      <a:pt x="1" y="20"/>
                      <a:pt x="2" y="19"/>
                      <a:pt x="3" y="19"/>
                    </a:cubicBezTo>
                    <a:cubicBezTo>
                      <a:pt x="3" y="20"/>
                      <a:pt x="3" y="21"/>
                      <a:pt x="2" y="2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1" name="Freeform 448"/>
              <p:cNvSpPr>
                <a:spLocks/>
              </p:cNvSpPr>
              <p:nvPr/>
            </p:nvSpPr>
            <p:spPr bwMode="auto">
              <a:xfrm>
                <a:off x="1772" y="241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2" name="Freeform 449"/>
              <p:cNvSpPr>
                <a:spLocks/>
              </p:cNvSpPr>
              <p:nvPr/>
            </p:nvSpPr>
            <p:spPr bwMode="auto">
              <a:xfrm>
                <a:off x="1707" y="2402"/>
                <a:ext cx="41" cy="46"/>
              </a:xfrm>
              <a:custGeom>
                <a:avLst/>
                <a:gdLst>
                  <a:gd name="T0" fmla="*/ 10 w 15"/>
                  <a:gd name="T1" fmla="*/ 13 h 17"/>
                  <a:gd name="T2" fmla="*/ 11 w 15"/>
                  <a:gd name="T3" fmla="*/ 11 h 17"/>
                  <a:gd name="T4" fmla="*/ 9 w 15"/>
                  <a:gd name="T5" fmla="*/ 14 h 17"/>
                  <a:gd name="T6" fmla="*/ 7 w 15"/>
                  <a:gd name="T7" fmla="*/ 12 h 17"/>
                  <a:gd name="T8" fmla="*/ 9 w 15"/>
                  <a:gd name="T9" fmla="*/ 10 h 17"/>
                  <a:gd name="T10" fmla="*/ 8 w 15"/>
                  <a:gd name="T11" fmla="*/ 9 h 17"/>
                  <a:gd name="T12" fmla="*/ 7 w 15"/>
                  <a:gd name="T13" fmla="*/ 10 h 17"/>
                  <a:gd name="T14" fmla="*/ 4 w 15"/>
                  <a:gd name="T15" fmla="*/ 8 h 17"/>
                  <a:gd name="T16" fmla="*/ 6 w 15"/>
                  <a:gd name="T17" fmla="*/ 9 h 17"/>
                  <a:gd name="T18" fmla="*/ 7 w 15"/>
                  <a:gd name="T19" fmla="*/ 7 h 17"/>
                  <a:gd name="T20" fmla="*/ 0 w 15"/>
                  <a:gd name="T21" fmla="*/ 3 h 17"/>
                  <a:gd name="T22" fmla="*/ 1 w 15"/>
                  <a:gd name="T23" fmla="*/ 4 h 17"/>
                  <a:gd name="T24" fmla="*/ 3 w 15"/>
                  <a:gd name="T25" fmla="*/ 4 h 17"/>
                  <a:gd name="T26" fmla="*/ 3 w 15"/>
                  <a:gd name="T27" fmla="*/ 6 h 17"/>
                  <a:gd name="T28" fmla="*/ 2 w 15"/>
                  <a:gd name="T29" fmla="*/ 5 h 17"/>
                  <a:gd name="T30" fmla="*/ 11 w 15"/>
                  <a:gd name="T31" fmla="*/ 17 h 17"/>
                  <a:gd name="T32" fmla="*/ 9 w 15"/>
                  <a:gd name="T33" fmla="*/ 16 h 17"/>
                  <a:gd name="T34" fmla="*/ 12 w 15"/>
                  <a:gd name="T35" fmla="*/ 15 h 17"/>
                  <a:gd name="T36" fmla="*/ 12 w 15"/>
                  <a:gd name="T37" fmla="*/ 13 h 17"/>
                  <a:gd name="T38" fmla="*/ 12 w 15"/>
                  <a:gd name="T39" fmla="*/ 14 h 17"/>
                  <a:gd name="T40" fmla="*/ 13 w 15"/>
                  <a:gd name="T41" fmla="*/ 12 h 17"/>
                  <a:gd name="T42" fmla="*/ 15 w 15"/>
                  <a:gd name="T43" fmla="*/ 12 h 17"/>
                  <a:gd name="T44" fmla="*/ 12 w 15"/>
                  <a:gd name="T45" fmla="*/ 11 h 17"/>
                  <a:gd name="T46" fmla="*/ 10 w 15"/>
                  <a:gd name="T4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7">
                    <a:moveTo>
                      <a:pt x="10" y="13"/>
                    </a:moveTo>
                    <a:cubicBezTo>
                      <a:pt x="10" y="12"/>
                      <a:pt x="11" y="12"/>
                      <a:pt x="11" y="11"/>
                    </a:cubicBezTo>
                    <a:cubicBezTo>
                      <a:pt x="9" y="11"/>
                      <a:pt x="10" y="13"/>
                      <a:pt x="9" y="14"/>
                    </a:cubicBezTo>
                    <a:cubicBezTo>
                      <a:pt x="9" y="13"/>
                      <a:pt x="7" y="13"/>
                      <a:pt x="7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8" y="11"/>
                      <a:pt x="8" y="9"/>
                      <a:pt x="8" y="9"/>
                    </a:cubicBezTo>
                    <a:cubicBezTo>
                      <a:pt x="8" y="11"/>
                      <a:pt x="7" y="8"/>
                      <a:pt x="7" y="10"/>
                    </a:cubicBezTo>
                    <a:cubicBezTo>
                      <a:pt x="6" y="10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7" y="8"/>
                      <a:pt x="6" y="8"/>
                      <a:pt x="7" y="7"/>
                    </a:cubicBezTo>
                    <a:cubicBezTo>
                      <a:pt x="4" y="6"/>
                      <a:pt x="3" y="0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2"/>
                      <a:pt x="3" y="4"/>
                      <a:pt x="3" y="4"/>
                    </a:cubicBezTo>
                    <a:cubicBezTo>
                      <a:pt x="3" y="5"/>
                      <a:pt x="5" y="6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9"/>
                      <a:pt x="6" y="16"/>
                      <a:pt x="11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1" y="16"/>
                      <a:pt x="12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3" y="13"/>
                      <a:pt x="12" y="14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12"/>
                      <a:pt x="14" y="13"/>
                      <a:pt x="15" y="12"/>
                    </a:cubicBezTo>
                    <a:cubicBezTo>
                      <a:pt x="14" y="10"/>
                      <a:pt x="14" y="13"/>
                      <a:pt x="12" y="11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3" name="Freeform 450"/>
              <p:cNvSpPr>
                <a:spLocks/>
              </p:cNvSpPr>
              <p:nvPr/>
            </p:nvSpPr>
            <p:spPr bwMode="auto">
              <a:xfrm>
                <a:off x="1745" y="2440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4" name="Freeform 451"/>
              <p:cNvSpPr>
                <a:spLocks/>
              </p:cNvSpPr>
              <p:nvPr/>
            </p:nvSpPr>
            <p:spPr bwMode="auto">
              <a:xfrm>
                <a:off x="1740" y="2445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5" name="Freeform 452"/>
              <p:cNvSpPr>
                <a:spLocks/>
              </p:cNvSpPr>
              <p:nvPr/>
            </p:nvSpPr>
            <p:spPr bwMode="auto">
              <a:xfrm>
                <a:off x="1723" y="2413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6" name="Freeform 453"/>
              <p:cNvSpPr>
                <a:spLocks/>
              </p:cNvSpPr>
              <p:nvPr/>
            </p:nvSpPr>
            <p:spPr bwMode="auto">
              <a:xfrm>
                <a:off x="1704" y="2391"/>
                <a:ext cx="14" cy="19"/>
              </a:xfrm>
              <a:custGeom>
                <a:avLst/>
                <a:gdLst>
                  <a:gd name="T0" fmla="*/ 0 w 5"/>
                  <a:gd name="T1" fmla="*/ 0 h 7"/>
                  <a:gd name="T2" fmla="*/ 1 w 5"/>
                  <a:gd name="T3" fmla="*/ 6 h 7"/>
                  <a:gd name="T4" fmla="*/ 5 w 5"/>
                  <a:gd name="T5" fmla="*/ 5 h 7"/>
                  <a:gd name="T6" fmla="*/ 2 w 5"/>
                  <a:gd name="T7" fmla="*/ 3 h 7"/>
                  <a:gd name="T8" fmla="*/ 2 w 5"/>
                  <a:gd name="T9" fmla="*/ 0 h 7"/>
                  <a:gd name="T10" fmla="*/ 0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2" y="3"/>
                      <a:pt x="1" y="6"/>
                    </a:cubicBezTo>
                    <a:cubicBezTo>
                      <a:pt x="3" y="7"/>
                      <a:pt x="4" y="5"/>
                      <a:pt x="5" y="5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3" y="3"/>
                      <a:pt x="2" y="1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7" name="Freeform 454"/>
              <p:cNvSpPr>
                <a:spLocks/>
              </p:cNvSpPr>
              <p:nvPr/>
            </p:nvSpPr>
            <p:spPr bwMode="auto">
              <a:xfrm>
                <a:off x="1628" y="2358"/>
                <a:ext cx="95" cy="93"/>
              </a:xfrm>
              <a:custGeom>
                <a:avLst/>
                <a:gdLst>
                  <a:gd name="T0" fmla="*/ 31 w 35"/>
                  <a:gd name="T1" fmla="*/ 4 h 34"/>
                  <a:gd name="T2" fmla="*/ 26 w 35"/>
                  <a:gd name="T3" fmla="*/ 5 h 34"/>
                  <a:gd name="T4" fmla="*/ 27 w 35"/>
                  <a:gd name="T5" fmla="*/ 4 h 34"/>
                  <a:gd name="T6" fmla="*/ 24 w 35"/>
                  <a:gd name="T7" fmla="*/ 5 h 34"/>
                  <a:gd name="T8" fmla="*/ 25 w 35"/>
                  <a:gd name="T9" fmla="*/ 5 h 34"/>
                  <a:gd name="T10" fmla="*/ 23 w 35"/>
                  <a:gd name="T11" fmla="*/ 10 h 34"/>
                  <a:gd name="T12" fmla="*/ 24 w 35"/>
                  <a:gd name="T13" fmla="*/ 11 h 34"/>
                  <a:gd name="T14" fmla="*/ 20 w 35"/>
                  <a:gd name="T15" fmla="*/ 13 h 34"/>
                  <a:gd name="T16" fmla="*/ 23 w 35"/>
                  <a:gd name="T17" fmla="*/ 14 h 34"/>
                  <a:gd name="T18" fmla="*/ 20 w 35"/>
                  <a:gd name="T19" fmla="*/ 18 h 34"/>
                  <a:gd name="T20" fmla="*/ 20 w 35"/>
                  <a:gd name="T21" fmla="*/ 17 h 34"/>
                  <a:gd name="T22" fmla="*/ 19 w 35"/>
                  <a:gd name="T23" fmla="*/ 20 h 34"/>
                  <a:gd name="T24" fmla="*/ 17 w 35"/>
                  <a:gd name="T25" fmla="*/ 19 h 34"/>
                  <a:gd name="T26" fmla="*/ 15 w 35"/>
                  <a:gd name="T27" fmla="*/ 22 h 34"/>
                  <a:gd name="T28" fmla="*/ 15 w 35"/>
                  <a:gd name="T29" fmla="*/ 21 h 34"/>
                  <a:gd name="T30" fmla="*/ 11 w 35"/>
                  <a:gd name="T31" fmla="*/ 28 h 34"/>
                  <a:gd name="T32" fmla="*/ 9 w 35"/>
                  <a:gd name="T33" fmla="*/ 27 h 34"/>
                  <a:gd name="T34" fmla="*/ 12 w 35"/>
                  <a:gd name="T35" fmla="*/ 30 h 34"/>
                  <a:gd name="T36" fmla="*/ 9 w 35"/>
                  <a:gd name="T37" fmla="*/ 31 h 34"/>
                  <a:gd name="T38" fmla="*/ 8 w 35"/>
                  <a:gd name="T39" fmla="*/ 29 h 34"/>
                  <a:gd name="T40" fmla="*/ 7 w 35"/>
                  <a:gd name="T41" fmla="*/ 30 h 34"/>
                  <a:gd name="T42" fmla="*/ 6 w 35"/>
                  <a:gd name="T43" fmla="*/ 29 h 34"/>
                  <a:gd name="T44" fmla="*/ 3 w 35"/>
                  <a:gd name="T45" fmla="*/ 32 h 34"/>
                  <a:gd name="T46" fmla="*/ 1 w 35"/>
                  <a:gd name="T47" fmla="*/ 31 h 34"/>
                  <a:gd name="T48" fmla="*/ 2 w 35"/>
                  <a:gd name="T49" fmla="*/ 34 h 34"/>
                  <a:gd name="T50" fmla="*/ 14 w 35"/>
                  <a:gd name="T51" fmla="*/ 30 h 34"/>
                  <a:gd name="T52" fmla="*/ 15 w 35"/>
                  <a:gd name="T53" fmla="*/ 26 h 34"/>
                  <a:gd name="T54" fmla="*/ 17 w 35"/>
                  <a:gd name="T55" fmla="*/ 27 h 34"/>
                  <a:gd name="T56" fmla="*/ 15 w 35"/>
                  <a:gd name="T57" fmla="*/ 26 h 34"/>
                  <a:gd name="T58" fmla="*/ 18 w 35"/>
                  <a:gd name="T59" fmla="*/ 26 h 34"/>
                  <a:gd name="T60" fmla="*/ 17 w 35"/>
                  <a:gd name="T61" fmla="*/ 24 h 34"/>
                  <a:gd name="T62" fmla="*/ 20 w 35"/>
                  <a:gd name="T63" fmla="*/ 24 h 34"/>
                  <a:gd name="T64" fmla="*/ 28 w 35"/>
                  <a:gd name="T65" fmla="*/ 8 h 34"/>
                  <a:gd name="T66" fmla="*/ 27 w 35"/>
                  <a:gd name="T67" fmla="*/ 7 h 34"/>
                  <a:gd name="T68" fmla="*/ 30 w 35"/>
                  <a:gd name="T69" fmla="*/ 5 h 34"/>
                  <a:gd name="T70" fmla="*/ 30 w 35"/>
                  <a:gd name="T71" fmla="*/ 8 h 34"/>
                  <a:gd name="T72" fmla="*/ 32 w 35"/>
                  <a:gd name="T73" fmla="*/ 9 h 34"/>
                  <a:gd name="T74" fmla="*/ 29 w 35"/>
                  <a:gd name="T75" fmla="*/ 9 h 34"/>
                  <a:gd name="T76" fmla="*/ 29 w 35"/>
                  <a:gd name="T77" fmla="*/ 11 h 34"/>
                  <a:gd name="T78" fmla="*/ 30 w 35"/>
                  <a:gd name="T79" fmla="*/ 10 h 34"/>
                  <a:gd name="T80" fmla="*/ 30 w 35"/>
                  <a:gd name="T81" fmla="*/ 12 h 34"/>
                  <a:gd name="T82" fmla="*/ 33 w 35"/>
                  <a:gd name="T83" fmla="*/ 10 h 34"/>
                  <a:gd name="T84" fmla="*/ 33 w 35"/>
                  <a:gd name="T85" fmla="*/ 3 h 34"/>
                  <a:gd name="T86" fmla="*/ 33 w 35"/>
                  <a:gd name="T87" fmla="*/ 3 h 34"/>
                  <a:gd name="T88" fmla="*/ 33 w 35"/>
                  <a:gd name="T89" fmla="*/ 3 h 34"/>
                  <a:gd name="T90" fmla="*/ 33 w 35"/>
                  <a:gd name="T91" fmla="*/ 3 h 34"/>
                  <a:gd name="T92" fmla="*/ 33 w 35"/>
                  <a:gd name="T93" fmla="*/ 3 h 34"/>
                  <a:gd name="T94" fmla="*/ 33 w 35"/>
                  <a:gd name="T95" fmla="*/ 3 h 34"/>
                  <a:gd name="T96" fmla="*/ 27 w 35"/>
                  <a:gd name="T97" fmla="*/ 2 h 34"/>
                  <a:gd name="T98" fmla="*/ 27 w 35"/>
                  <a:gd name="T99" fmla="*/ 2 h 34"/>
                  <a:gd name="T100" fmla="*/ 27 w 35"/>
                  <a:gd name="T101" fmla="*/ 2 h 34"/>
                  <a:gd name="T102" fmla="*/ 27 w 35"/>
                  <a:gd name="T103" fmla="*/ 2 h 34"/>
                  <a:gd name="T104" fmla="*/ 27 w 35"/>
                  <a:gd name="T105" fmla="*/ 2 h 34"/>
                  <a:gd name="T106" fmla="*/ 27 w 35"/>
                  <a:gd name="T107" fmla="*/ 2 h 34"/>
                  <a:gd name="T108" fmla="*/ 27 w 35"/>
                  <a:gd name="T109" fmla="*/ 3 h 34"/>
                  <a:gd name="T110" fmla="*/ 32 w 35"/>
                  <a:gd name="T111" fmla="*/ 4 h 34"/>
                  <a:gd name="T112" fmla="*/ 31 w 35"/>
                  <a:gd name="T113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" h="34">
                    <a:moveTo>
                      <a:pt x="31" y="4"/>
                    </a:moveTo>
                    <a:cubicBezTo>
                      <a:pt x="24" y="2"/>
                      <a:pt x="29" y="6"/>
                      <a:pt x="26" y="5"/>
                    </a:cubicBezTo>
                    <a:cubicBezTo>
                      <a:pt x="26" y="5"/>
                      <a:pt x="26" y="4"/>
                      <a:pt x="27" y="4"/>
                    </a:cubicBezTo>
                    <a:cubicBezTo>
                      <a:pt x="25" y="3"/>
                      <a:pt x="26" y="5"/>
                      <a:pt x="24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7"/>
                      <a:pt x="25" y="7"/>
                      <a:pt x="23" y="10"/>
                    </a:cubicBezTo>
                    <a:cubicBezTo>
                      <a:pt x="23" y="11"/>
                      <a:pt x="22" y="11"/>
                      <a:pt x="24" y="11"/>
                    </a:cubicBezTo>
                    <a:cubicBezTo>
                      <a:pt x="21" y="12"/>
                      <a:pt x="22" y="12"/>
                      <a:pt x="20" y="13"/>
                    </a:cubicBezTo>
                    <a:cubicBezTo>
                      <a:pt x="20" y="13"/>
                      <a:pt x="22" y="13"/>
                      <a:pt x="23" y="14"/>
                    </a:cubicBezTo>
                    <a:cubicBezTo>
                      <a:pt x="20" y="16"/>
                      <a:pt x="22" y="17"/>
                      <a:pt x="20" y="18"/>
                    </a:cubicBezTo>
                    <a:cubicBezTo>
                      <a:pt x="20" y="18"/>
                      <a:pt x="19" y="18"/>
                      <a:pt x="20" y="17"/>
                    </a:cubicBezTo>
                    <a:cubicBezTo>
                      <a:pt x="18" y="16"/>
                      <a:pt x="19" y="19"/>
                      <a:pt x="19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4"/>
                      <a:pt x="12" y="26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30"/>
                      <a:pt x="12" y="27"/>
                      <a:pt x="12" y="30"/>
                    </a:cubicBezTo>
                    <a:cubicBezTo>
                      <a:pt x="10" y="27"/>
                      <a:pt x="11" y="31"/>
                      <a:pt x="9" y="31"/>
                    </a:cubicBezTo>
                    <a:cubicBezTo>
                      <a:pt x="7" y="30"/>
                      <a:pt x="10" y="30"/>
                      <a:pt x="8" y="29"/>
                    </a:cubicBezTo>
                    <a:cubicBezTo>
                      <a:pt x="9" y="30"/>
                      <a:pt x="8" y="30"/>
                      <a:pt x="7" y="30"/>
                    </a:cubicBezTo>
                    <a:cubicBezTo>
                      <a:pt x="7" y="29"/>
                      <a:pt x="6" y="30"/>
                      <a:pt x="6" y="29"/>
                    </a:cubicBezTo>
                    <a:cubicBezTo>
                      <a:pt x="5" y="30"/>
                      <a:pt x="4" y="31"/>
                      <a:pt x="3" y="32"/>
                    </a:cubicBezTo>
                    <a:cubicBezTo>
                      <a:pt x="3" y="31"/>
                      <a:pt x="2" y="31"/>
                      <a:pt x="1" y="31"/>
                    </a:cubicBezTo>
                    <a:cubicBezTo>
                      <a:pt x="3" y="31"/>
                      <a:pt x="0" y="33"/>
                      <a:pt x="2" y="34"/>
                    </a:cubicBezTo>
                    <a:cubicBezTo>
                      <a:pt x="6" y="34"/>
                      <a:pt x="11" y="32"/>
                      <a:pt x="14" y="30"/>
                    </a:cubicBezTo>
                    <a:cubicBezTo>
                      <a:pt x="13" y="28"/>
                      <a:pt x="16" y="28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5"/>
                      <a:pt x="16" y="27"/>
                      <a:pt x="15" y="26"/>
                    </a:cubicBezTo>
                    <a:cubicBezTo>
                      <a:pt x="16" y="25"/>
                      <a:pt x="17" y="25"/>
                      <a:pt x="18" y="26"/>
                    </a:cubicBezTo>
                    <a:cubicBezTo>
                      <a:pt x="19" y="24"/>
                      <a:pt x="17" y="25"/>
                      <a:pt x="17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19"/>
                      <a:pt x="23" y="11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9" y="7"/>
                      <a:pt x="26" y="4"/>
                      <a:pt x="30" y="5"/>
                    </a:cubicBezTo>
                    <a:cubicBezTo>
                      <a:pt x="31" y="6"/>
                      <a:pt x="32" y="7"/>
                      <a:pt x="30" y="8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0" y="10"/>
                      <a:pt x="29" y="9"/>
                    </a:cubicBezTo>
                    <a:cubicBezTo>
                      <a:pt x="29" y="10"/>
                      <a:pt x="29" y="11"/>
                      <a:pt x="29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1"/>
                      <a:pt x="31" y="12"/>
                      <a:pt x="30" y="12"/>
                    </a:cubicBezTo>
                    <a:cubicBezTo>
                      <a:pt x="31" y="14"/>
                      <a:pt x="32" y="11"/>
                      <a:pt x="33" y="10"/>
                    </a:cubicBezTo>
                    <a:cubicBezTo>
                      <a:pt x="30" y="8"/>
                      <a:pt x="35" y="6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0" y="0"/>
                      <a:pt x="29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3"/>
                      <a:pt x="24" y="1"/>
                      <a:pt x="32" y="4"/>
                    </a:cubicBez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8" name="Freeform 455"/>
              <p:cNvSpPr>
                <a:spLocks/>
              </p:cNvSpPr>
              <p:nvPr/>
            </p:nvSpPr>
            <p:spPr bwMode="auto">
              <a:xfrm>
                <a:off x="1704" y="23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9" name="Freeform 456"/>
              <p:cNvSpPr>
                <a:spLocks/>
              </p:cNvSpPr>
              <p:nvPr/>
            </p:nvSpPr>
            <p:spPr bwMode="auto">
              <a:xfrm>
                <a:off x="1628" y="24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0" name="Rectangle 457"/>
              <p:cNvSpPr>
                <a:spLocks noChangeArrowheads="1"/>
              </p:cNvSpPr>
              <p:nvPr/>
            </p:nvSpPr>
            <p:spPr bwMode="auto">
              <a:xfrm>
                <a:off x="1710" y="239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1" name="Freeform 458"/>
              <p:cNvSpPr>
                <a:spLocks/>
              </p:cNvSpPr>
              <p:nvPr/>
            </p:nvSpPr>
            <p:spPr bwMode="auto">
              <a:xfrm>
                <a:off x="1718" y="239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2" name="Freeform 459"/>
              <p:cNvSpPr>
                <a:spLocks/>
              </p:cNvSpPr>
              <p:nvPr/>
            </p:nvSpPr>
            <p:spPr bwMode="auto">
              <a:xfrm>
                <a:off x="1614" y="242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3" name="Freeform 460"/>
              <p:cNvSpPr>
                <a:spLocks/>
              </p:cNvSpPr>
              <p:nvPr/>
            </p:nvSpPr>
            <p:spPr bwMode="auto">
              <a:xfrm>
                <a:off x="1606" y="23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4" name="Freeform 461"/>
              <p:cNvSpPr>
                <a:spLocks/>
              </p:cNvSpPr>
              <p:nvPr/>
            </p:nvSpPr>
            <p:spPr bwMode="auto">
              <a:xfrm>
                <a:off x="1495" y="2337"/>
                <a:ext cx="130" cy="111"/>
              </a:xfrm>
              <a:custGeom>
                <a:avLst/>
                <a:gdLst>
                  <a:gd name="T0" fmla="*/ 3 w 48"/>
                  <a:gd name="T1" fmla="*/ 28 h 41"/>
                  <a:gd name="T2" fmla="*/ 0 w 48"/>
                  <a:gd name="T3" fmla="*/ 28 h 41"/>
                  <a:gd name="T4" fmla="*/ 2 w 48"/>
                  <a:gd name="T5" fmla="*/ 32 h 41"/>
                  <a:gd name="T6" fmla="*/ 7 w 48"/>
                  <a:gd name="T7" fmla="*/ 34 h 41"/>
                  <a:gd name="T8" fmla="*/ 19 w 48"/>
                  <a:gd name="T9" fmla="*/ 30 h 41"/>
                  <a:gd name="T10" fmla="*/ 24 w 48"/>
                  <a:gd name="T11" fmla="*/ 26 h 41"/>
                  <a:gd name="T12" fmla="*/ 28 w 48"/>
                  <a:gd name="T13" fmla="*/ 17 h 41"/>
                  <a:gd name="T14" fmla="*/ 29 w 48"/>
                  <a:gd name="T15" fmla="*/ 16 h 41"/>
                  <a:gd name="T16" fmla="*/ 32 w 48"/>
                  <a:gd name="T17" fmla="*/ 12 h 41"/>
                  <a:gd name="T18" fmla="*/ 30 w 48"/>
                  <a:gd name="T19" fmla="*/ 9 h 41"/>
                  <a:gd name="T20" fmla="*/ 33 w 48"/>
                  <a:gd name="T21" fmla="*/ 3 h 41"/>
                  <a:gd name="T22" fmla="*/ 30 w 48"/>
                  <a:gd name="T23" fmla="*/ 4 h 41"/>
                  <a:gd name="T24" fmla="*/ 30 w 48"/>
                  <a:gd name="T25" fmla="*/ 5 h 41"/>
                  <a:gd name="T26" fmla="*/ 32 w 48"/>
                  <a:gd name="T27" fmla="*/ 9 h 41"/>
                  <a:gd name="T28" fmla="*/ 35 w 48"/>
                  <a:gd name="T29" fmla="*/ 6 h 41"/>
                  <a:gd name="T30" fmla="*/ 37 w 48"/>
                  <a:gd name="T31" fmla="*/ 12 h 41"/>
                  <a:gd name="T32" fmla="*/ 37 w 48"/>
                  <a:gd name="T33" fmla="*/ 18 h 41"/>
                  <a:gd name="T34" fmla="*/ 38 w 48"/>
                  <a:gd name="T35" fmla="*/ 23 h 41"/>
                  <a:gd name="T36" fmla="*/ 40 w 48"/>
                  <a:gd name="T37" fmla="*/ 26 h 41"/>
                  <a:gd name="T38" fmla="*/ 39 w 48"/>
                  <a:gd name="T39" fmla="*/ 28 h 41"/>
                  <a:gd name="T40" fmla="*/ 40 w 48"/>
                  <a:gd name="T41" fmla="*/ 31 h 41"/>
                  <a:gd name="T42" fmla="*/ 48 w 48"/>
                  <a:gd name="T43" fmla="*/ 39 h 41"/>
                  <a:gd name="T44" fmla="*/ 43 w 48"/>
                  <a:gd name="T45" fmla="*/ 36 h 41"/>
                  <a:gd name="T46" fmla="*/ 42 w 48"/>
                  <a:gd name="T47" fmla="*/ 36 h 41"/>
                  <a:gd name="T48" fmla="*/ 44 w 48"/>
                  <a:gd name="T49" fmla="*/ 33 h 41"/>
                  <a:gd name="T50" fmla="*/ 44 w 48"/>
                  <a:gd name="T51" fmla="*/ 31 h 41"/>
                  <a:gd name="T52" fmla="*/ 42 w 48"/>
                  <a:gd name="T53" fmla="*/ 28 h 41"/>
                  <a:gd name="T54" fmla="*/ 42 w 48"/>
                  <a:gd name="T55" fmla="*/ 24 h 41"/>
                  <a:gd name="T56" fmla="*/ 42 w 48"/>
                  <a:gd name="T57" fmla="*/ 19 h 41"/>
                  <a:gd name="T58" fmla="*/ 40 w 48"/>
                  <a:gd name="T59" fmla="*/ 14 h 41"/>
                  <a:gd name="T60" fmla="*/ 40 w 48"/>
                  <a:gd name="T61" fmla="*/ 14 h 41"/>
                  <a:gd name="T62" fmla="*/ 40 w 48"/>
                  <a:gd name="T63" fmla="*/ 12 h 41"/>
                  <a:gd name="T64" fmla="*/ 39 w 48"/>
                  <a:gd name="T65" fmla="*/ 8 h 41"/>
                  <a:gd name="T66" fmla="*/ 36 w 48"/>
                  <a:gd name="T67" fmla="*/ 5 h 41"/>
                  <a:gd name="T68" fmla="*/ 35 w 48"/>
                  <a:gd name="T69" fmla="*/ 2 h 41"/>
                  <a:gd name="T70" fmla="*/ 33 w 48"/>
                  <a:gd name="T71" fmla="*/ 1 h 41"/>
                  <a:gd name="T72" fmla="*/ 33 w 48"/>
                  <a:gd name="T73" fmla="*/ 1 h 41"/>
                  <a:gd name="T74" fmla="*/ 33 w 48"/>
                  <a:gd name="T75" fmla="*/ 1 h 41"/>
                  <a:gd name="T76" fmla="*/ 28 w 48"/>
                  <a:gd name="T77" fmla="*/ 4 h 41"/>
                  <a:gd name="T78" fmla="*/ 28 w 48"/>
                  <a:gd name="T79" fmla="*/ 5 h 41"/>
                  <a:gd name="T80" fmla="*/ 29 w 48"/>
                  <a:gd name="T81" fmla="*/ 5 h 41"/>
                  <a:gd name="T82" fmla="*/ 28 w 48"/>
                  <a:gd name="T83" fmla="*/ 7 h 41"/>
                  <a:gd name="T84" fmla="*/ 29 w 48"/>
                  <a:gd name="T85" fmla="*/ 9 h 41"/>
                  <a:gd name="T86" fmla="*/ 27 w 48"/>
                  <a:gd name="T87" fmla="*/ 15 h 41"/>
                  <a:gd name="T88" fmla="*/ 23 w 48"/>
                  <a:gd name="T89" fmla="*/ 22 h 41"/>
                  <a:gd name="T90" fmla="*/ 21 w 48"/>
                  <a:gd name="T91" fmla="*/ 23 h 41"/>
                  <a:gd name="T92" fmla="*/ 15 w 48"/>
                  <a:gd name="T93" fmla="*/ 30 h 41"/>
                  <a:gd name="T94" fmla="*/ 19 w 48"/>
                  <a:gd name="T95" fmla="*/ 29 h 41"/>
                  <a:gd name="T96" fmla="*/ 14 w 48"/>
                  <a:gd name="T9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41">
                    <a:moveTo>
                      <a:pt x="7" y="29"/>
                    </a:moveTo>
                    <a:cubicBezTo>
                      <a:pt x="6" y="29"/>
                      <a:pt x="4" y="29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0" y="26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3" y="29"/>
                      <a:pt x="0" y="30"/>
                      <a:pt x="2" y="32"/>
                    </a:cubicBezTo>
                    <a:cubicBezTo>
                      <a:pt x="4" y="33"/>
                      <a:pt x="6" y="32"/>
                      <a:pt x="7" y="33"/>
                    </a:cubicBezTo>
                    <a:cubicBezTo>
                      <a:pt x="8" y="33"/>
                      <a:pt x="8" y="33"/>
                      <a:pt x="7" y="34"/>
                    </a:cubicBezTo>
                    <a:cubicBezTo>
                      <a:pt x="10" y="34"/>
                      <a:pt x="10" y="32"/>
                      <a:pt x="11" y="32"/>
                    </a:cubicBezTo>
                    <a:cubicBezTo>
                      <a:pt x="13" y="37"/>
                      <a:pt x="15" y="29"/>
                      <a:pt x="19" y="30"/>
                    </a:cubicBezTo>
                    <a:cubicBezTo>
                      <a:pt x="20" y="29"/>
                      <a:pt x="22" y="28"/>
                      <a:pt x="22" y="26"/>
                    </a:cubicBezTo>
                    <a:cubicBezTo>
                      <a:pt x="22" y="27"/>
                      <a:pt x="23" y="24"/>
                      <a:pt x="24" y="26"/>
                    </a:cubicBezTo>
                    <a:cubicBezTo>
                      <a:pt x="22" y="23"/>
                      <a:pt x="29" y="22"/>
                      <a:pt x="26" y="20"/>
                    </a:cubicBezTo>
                    <a:cubicBezTo>
                      <a:pt x="28" y="18"/>
                      <a:pt x="25" y="19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7" y="16"/>
                      <a:pt x="29" y="16"/>
                    </a:cubicBezTo>
                    <a:cubicBezTo>
                      <a:pt x="31" y="14"/>
                      <a:pt x="29" y="15"/>
                      <a:pt x="28" y="13"/>
                    </a:cubicBezTo>
                    <a:cubicBezTo>
                      <a:pt x="30" y="12"/>
                      <a:pt x="30" y="12"/>
                      <a:pt x="32" y="12"/>
                    </a:cubicBezTo>
                    <a:cubicBezTo>
                      <a:pt x="30" y="11"/>
                      <a:pt x="32" y="10"/>
                      <a:pt x="31" y="8"/>
                    </a:cubicBezTo>
                    <a:cubicBezTo>
                      <a:pt x="31" y="9"/>
                      <a:pt x="30" y="10"/>
                      <a:pt x="30" y="9"/>
                    </a:cubicBezTo>
                    <a:cubicBezTo>
                      <a:pt x="33" y="5"/>
                      <a:pt x="25" y="9"/>
                      <a:pt x="33" y="1"/>
                    </a:cubicBezTo>
                    <a:cubicBezTo>
                      <a:pt x="33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5" y="0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6"/>
                      <a:pt x="31" y="5"/>
                    </a:cubicBezTo>
                    <a:cubicBezTo>
                      <a:pt x="31" y="6"/>
                      <a:pt x="31" y="8"/>
                      <a:pt x="32" y="9"/>
                    </a:cubicBezTo>
                    <a:cubicBezTo>
                      <a:pt x="33" y="8"/>
                      <a:pt x="33" y="6"/>
                      <a:pt x="33" y="5"/>
                    </a:cubicBezTo>
                    <a:cubicBezTo>
                      <a:pt x="31" y="6"/>
                      <a:pt x="34" y="6"/>
                      <a:pt x="35" y="6"/>
                    </a:cubicBezTo>
                    <a:cubicBezTo>
                      <a:pt x="35" y="7"/>
                      <a:pt x="33" y="7"/>
                      <a:pt x="34" y="7"/>
                    </a:cubicBezTo>
                    <a:cubicBezTo>
                      <a:pt x="34" y="10"/>
                      <a:pt x="37" y="9"/>
                      <a:pt x="37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36" y="16"/>
                      <a:pt x="37" y="18"/>
                    </a:cubicBezTo>
                    <a:cubicBezTo>
                      <a:pt x="37" y="17"/>
                      <a:pt x="38" y="17"/>
                      <a:pt x="38" y="18"/>
                    </a:cubicBezTo>
                    <a:cubicBezTo>
                      <a:pt x="35" y="18"/>
                      <a:pt x="40" y="20"/>
                      <a:pt x="38" y="23"/>
                    </a:cubicBezTo>
                    <a:cubicBezTo>
                      <a:pt x="40" y="22"/>
                      <a:pt x="41" y="24"/>
                      <a:pt x="42" y="25"/>
                    </a:cubicBezTo>
                    <a:cubicBezTo>
                      <a:pt x="41" y="26"/>
                      <a:pt x="41" y="26"/>
                      <a:pt x="40" y="26"/>
                    </a:cubicBezTo>
                    <a:cubicBezTo>
                      <a:pt x="41" y="24"/>
                      <a:pt x="38" y="24"/>
                      <a:pt x="37" y="23"/>
                    </a:cubicBezTo>
                    <a:cubicBezTo>
                      <a:pt x="38" y="24"/>
                      <a:pt x="37" y="27"/>
                      <a:pt x="39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0"/>
                      <a:pt x="41" y="28"/>
                      <a:pt x="40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0" y="35"/>
                      <a:pt x="43" y="41"/>
                      <a:pt x="48" y="39"/>
                    </a:cubicBezTo>
                    <a:cubicBezTo>
                      <a:pt x="48" y="39"/>
                      <a:pt x="48" y="36"/>
                      <a:pt x="48" y="36"/>
                    </a:cubicBezTo>
                    <a:cubicBezTo>
                      <a:pt x="46" y="36"/>
                      <a:pt x="45" y="36"/>
                      <a:pt x="43" y="36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3" y="35"/>
                      <a:pt x="42" y="34"/>
                      <a:pt x="42" y="36"/>
                    </a:cubicBezTo>
                    <a:cubicBezTo>
                      <a:pt x="40" y="35"/>
                      <a:pt x="42" y="34"/>
                      <a:pt x="41" y="33"/>
                    </a:cubicBezTo>
                    <a:cubicBezTo>
                      <a:pt x="42" y="33"/>
                      <a:pt x="43" y="33"/>
                      <a:pt x="44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2"/>
                      <a:pt x="43" y="31"/>
                      <a:pt x="44" y="31"/>
                    </a:cubicBezTo>
                    <a:cubicBezTo>
                      <a:pt x="41" y="30"/>
                      <a:pt x="43" y="29"/>
                      <a:pt x="42" y="27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2" y="26"/>
                      <a:pt x="42" y="26"/>
                      <a:pt x="42" y="24"/>
                    </a:cubicBezTo>
                    <a:cubicBezTo>
                      <a:pt x="41" y="24"/>
                      <a:pt x="39" y="23"/>
                      <a:pt x="39" y="22"/>
                    </a:cubicBezTo>
                    <a:cubicBezTo>
                      <a:pt x="41" y="22"/>
                      <a:pt x="40" y="19"/>
                      <a:pt x="42" y="19"/>
                    </a:cubicBezTo>
                    <a:cubicBezTo>
                      <a:pt x="40" y="19"/>
                      <a:pt x="41" y="16"/>
                      <a:pt x="40" y="16"/>
                    </a:cubicBezTo>
                    <a:cubicBezTo>
                      <a:pt x="39" y="15"/>
                      <a:pt x="39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0" y="13"/>
                      <a:pt x="40" y="12"/>
                    </a:cubicBezTo>
                    <a:cubicBezTo>
                      <a:pt x="41" y="12"/>
                      <a:pt x="41" y="13"/>
                      <a:pt x="41" y="13"/>
                    </a:cubicBezTo>
                    <a:cubicBezTo>
                      <a:pt x="41" y="11"/>
                      <a:pt x="38" y="10"/>
                      <a:pt x="39" y="8"/>
                    </a:cubicBezTo>
                    <a:cubicBezTo>
                      <a:pt x="38" y="8"/>
                      <a:pt x="37" y="6"/>
                      <a:pt x="35" y="7"/>
                    </a:cubicBezTo>
                    <a:cubicBezTo>
                      <a:pt x="36" y="7"/>
                      <a:pt x="38" y="6"/>
                      <a:pt x="36" y="5"/>
                    </a:cubicBezTo>
                    <a:cubicBezTo>
                      <a:pt x="33" y="6"/>
                      <a:pt x="36" y="1"/>
                      <a:pt x="30" y="5"/>
                    </a:cubicBezTo>
                    <a:cubicBezTo>
                      <a:pt x="36" y="0"/>
                      <a:pt x="31" y="3"/>
                      <a:pt x="35" y="2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25" y="8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6"/>
                      <a:pt x="29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9" y="9"/>
                      <a:pt x="28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10"/>
                      <a:pt x="28" y="12"/>
                      <a:pt x="26" y="12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4" y="15"/>
                      <a:pt x="24" y="18"/>
                      <a:pt x="25" y="21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3" y="22"/>
                      <a:pt x="23" y="21"/>
                      <a:pt x="23" y="21"/>
                    </a:cubicBezTo>
                    <a:cubicBezTo>
                      <a:pt x="22" y="22"/>
                      <a:pt x="20" y="22"/>
                      <a:pt x="21" y="23"/>
                    </a:cubicBezTo>
                    <a:cubicBezTo>
                      <a:pt x="21" y="25"/>
                      <a:pt x="20" y="23"/>
                      <a:pt x="19" y="24"/>
                    </a:cubicBezTo>
                    <a:cubicBezTo>
                      <a:pt x="19" y="27"/>
                      <a:pt x="13" y="26"/>
                      <a:pt x="15" y="30"/>
                    </a:cubicBezTo>
                    <a:cubicBezTo>
                      <a:pt x="15" y="29"/>
                      <a:pt x="17" y="29"/>
                      <a:pt x="19" y="27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7" y="30"/>
                      <a:pt x="16" y="30"/>
                      <a:pt x="15" y="31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1" y="28"/>
                      <a:pt x="8" y="34"/>
                      <a:pt x="7" y="29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5" name="Freeform 462"/>
              <p:cNvSpPr>
                <a:spLocks/>
              </p:cNvSpPr>
              <p:nvPr/>
            </p:nvSpPr>
            <p:spPr bwMode="auto">
              <a:xfrm>
                <a:off x="1554" y="2388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6" name="Freeform 463"/>
              <p:cNvSpPr>
                <a:spLocks/>
              </p:cNvSpPr>
              <p:nvPr/>
            </p:nvSpPr>
            <p:spPr bwMode="auto">
              <a:xfrm>
                <a:off x="1557" y="239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7" name="Freeform 464"/>
              <p:cNvSpPr>
                <a:spLocks/>
              </p:cNvSpPr>
              <p:nvPr/>
            </p:nvSpPr>
            <p:spPr bwMode="auto">
              <a:xfrm>
                <a:off x="1503" y="240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8" name="Freeform 465"/>
              <p:cNvSpPr>
                <a:spLocks/>
              </p:cNvSpPr>
              <p:nvPr/>
            </p:nvSpPr>
            <p:spPr bwMode="auto">
              <a:xfrm>
                <a:off x="1500" y="24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9" name="Freeform 466"/>
              <p:cNvSpPr>
                <a:spLocks/>
              </p:cNvSpPr>
              <p:nvPr/>
            </p:nvSpPr>
            <p:spPr bwMode="auto">
              <a:xfrm>
                <a:off x="1476" y="2317"/>
                <a:ext cx="43" cy="90"/>
              </a:xfrm>
              <a:custGeom>
                <a:avLst/>
                <a:gdLst>
                  <a:gd name="T0" fmla="*/ 5 w 16"/>
                  <a:gd name="T1" fmla="*/ 4 h 33"/>
                  <a:gd name="T2" fmla="*/ 5 w 16"/>
                  <a:gd name="T3" fmla="*/ 6 h 33"/>
                  <a:gd name="T4" fmla="*/ 3 w 16"/>
                  <a:gd name="T5" fmla="*/ 7 h 33"/>
                  <a:gd name="T6" fmla="*/ 4 w 16"/>
                  <a:gd name="T7" fmla="*/ 11 h 33"/>
                  <a:gd name="T8" fmla="*/ 9 w 16"/>
                  <a:gd name="T9" fmla="*/ 2 h 33"/>
                  <a:gd name="T10" fmla="*/ 9 w 16"/>
                  <a:gd name="T11" fmla="*/ 2 h 33"/>
                  <a:gd name="T12" fmla="*/ 9 w 16"/>
                  <a:gd name="T13" fmla="*/ 2 h 33"/>
                  <a:gd name="T14" fmla="*/ 9 w 16"/>
                  <a:gd name="T15" fmla="*/ 2 h 33"/>
                  <a:gd name="T16" fmla="*/ 9 w 16"/>
                  <a:gd name="T17" fmla="*/ 2 h 33"/>
                  <a:gd name="T18" fmla="*/ 9 w 16"/>
                  <a:gd name="T19" fmla="*/ 2 h 33"/>
                  <a:gd name="T20" fmla="*/ 2 w 16"/>
                  <a:gd name="T21" fmla="*/ 1 h 33"/>
                  <a:gd name="T22" fmla="*/ 2 w 16"/>
                  <a:gd name="T23" fmla="*/ 1 h 33"/>
                  <a:gd name="T24" fmla="*/ 2 w 16"/>
                  <a:gd name="T25" fmla="*/ 1 h 33"/>
                  <a:gd name="T26" fmla="*/ 2 w 16"/>
                  <a:gd name="T27" fmla="*/ 1 h 33"/>
                  <a:gd name="T28" fmla="*/ 2 w 16"/>
                  <a:gd name="T29" fmla="*/ 2 h 33"/>
                  <a:gd name="T30" fmla="*/ 3 w 16"/>
                  <a:gd name="T31" fmla="*/ 4 h 33"/>
                  <a:gd name="T32" fmla="*/ 4 w 16"/>
                  <a:gd name="T33" fmla="*/ 10 h 33"/>
                  <a:gd name="T34" fmla="*/ 3 w 16"/>
                  <a:gd name="T35" fmla="*/ 8 h 33"/>
                  <a:gd name="T36" fmla="*/ 5 w 16"/>
                  <a:gd name="T37" fmla="*/ 17 h 33"/>
                  <a:gd name="T38" fmla="*/ 2 w 16"/>
                  <a:gd name="T39" fmla="*/ 16 h 33"/>
                  <a:gd name="T40" fmla="*/ 3 w 16"/>
                  <a:gd name="T41" fmla="*/ 21 h 33"/>
                  <a:gd name="T42" fmla="*/ 4 w 16"/>
                  <a:gd name="T43" fmla="*/ 21 h 33"/>
                  <a:gd name="T44" fmla="*/ 4 w 16"/>
                  <a:gd name="T45" fmla="*/ 22 h 33"/>
                  <a:gd name="T46" fmla="*/ 4 w 16"/>
                  <a:gd name="T47" fmla="*/ 22 h 33"/>
                  <a:gd name="T48" fmla="*/ 4 w 16"/>
                  <a:gd name="T49" fmla="*/ 26 h 33"/>
                  <a:gd name="T50" fmla="*/ 4 w 16"/>
                  <a:gd name="T51" fmla="*/ 25 h 33"/>
                  <a:gd name="T52" fmla="*/ 5 w 16"/>
                  <a:gd name="T53" fmla="*/ 27 h 33"/>
                  <a:gd name="T54" fmla="*/ 4 w 16"/>
                  <a:gd name="T55" fmla="*/ 27 h 33"/>
                  <a:gd name="T56" fmla="*/ 7 w 16"/>
                  <a:gd name="T57" fmla="*/ 33 h 33"/>
                  <a:gd name="T58" fmla="*/ 9 w 16"/>
                  <a:gd name="T59" fmla="*/ 33 h 33"/>
                  <a:gd name="T60" fmla="*/ 6 w 16"/>
                  <a:gd name="T61" fmla="*/ 28 h 33"/>
                  <a:gd name="T62" fmla="*/ 6 w 16"/>
                  <a:gd name="T63" fmla="*/ 29 h 33"/>
                  <a:gd name="T64" fmla="*/ 5 w 16"/>
                  <a:gd name="T65" fmla="*/ 25 h 33"/>
                  <a:gd name="T66" fmla="*/ 7 w 16"/>
                  <a:gd name="T67" fmla="*/ 27 h 33"/>
                  <a:gd name="T68" fmla="*/ 8 w 16"/>
                  <a:gd name="T69" fmla="*/ 22 h 33"/>
                  <a:gd name="T70" fmla="*/ 8 w 16"/>
                  <a:gd name="T71" fmla="*/ 22 h 33"/>
                  <a:gd name="T72" fmla="*/ 7 w 16"/>
                  <a:gd name="T73" fmla="*/ 20 h 33"/>
                  <a:gd name="T74" fmla="*/ 6 w 16"/>
                  <a:gd name="T75" fmla="*/ 22 h 33"/>
                  <a:gd name="T76" fmla="*/ 4 w 16"/>
                  <a:gd name="T77" fmla="*/ 21 h 33"/>
                  <a:gd name="T78" fmla="*/ 4 w 16"/>
                  <a:gd name="T79" fmla="*/ 19 h 33"/>
                  <a:gd name="T80" fmla="*/ 6 w 16"/>
                  <a:gd name="T81" fmla="*/ 20 h 33"/>
                  <a:gd name="T82" fmla="*/ 5 w 16"/>
                  <a:gd name="T83" fmla="*/ 19 h 33"/>
                  <a:gd name="T84" fmla="*/ 7 w 16"/>
                  <a:gd name="T85" fmla="*/ 17 h 33"/>
                  <a:gd name="T86" fmla="*/ 5 w 16"/>
                  <a:gd name="T87" fmla="*/ 17 h 33"/>
                  <a:gd name="T88" fmla="*/ 5 w 16"/>
                  <a:gd name="T89" fmla="*/ 8 h 33"/>
                  <a:gd name="T90" fmla="*/ 7 w 16"/>
                  <a:gd name="T91" fmla="*/ 9 h 33"/>
                  <a:gd name="T92" fmla="*/ 5 w 16"/>
                  <a:gd name="T93" fmla="*/ 7 h 33"/>
                  <a:gd name="T94" fmla="*/ 5 w 16"/>
                  <a:gd name="T95" fmla="*/ 2 h 33"/>
                  <a:gd name="T96" fmla="*/ 5 w 16"/>
                  <a:gd name="T97" fmla="*/ 3 h 33"/>
                  <a:gd name="T98" fmla="*/ 4 w 16"/>
                  <a:gd name="T99" fmla="*/ 1 h 33"/>
                  <a:gd name="T100" fmla="*/ 6 w 16"/>
                  <a:gd name="T101" fmla="*/ 2 h 33"/>
                  <a:gd name="T102" fmla="*/ 6 w 16"/>
                  <a:gd name="T103" fmla="*/ 2 h 33"/>
                  <a:gd name="T104" fmla="*/ 6 w 16"/>
                  <a:gd name="T105" fmla="*/ 6 h 33"/>
                  <a:gd name="T106" fmla="*/ 5 w 16"/>
                  <a:gd name="T10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" h="33">
                    <a:moveTo>
                      <a:pt x="5" y="4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9"/>
                      <a:pt x="3" y="7"/>
                    </a:cubicBezTo>
                    <a:cubicBezTo>
                      <a:pt x="4" y="9"/>
                      <a:pt x="1" y="11"/>
                      <a:pt x="4" y="11"/>
                    </a:cubicBezTo>
                    <a:cubicBezTo>
                      <a:pt x="5" y="8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6" y="2"/>
                      <a:pt x="0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6"/>
                      <a:pt x="3" y="8"/>
                      <a:pt x="4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2"/>
                      <a:pt x="1" y="13"/>
                      <a:pt x="5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5" y="19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3"/>
                      <a:pt x="5" y="24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3" y="25"/>
                      <a:pt x="5" y="26"/>
                      <a:pt x="5" y="27"/>
                    </a:cubicBezTo>
                    <a:cubicBezTo>
                      <a:pt x="4" y="28"/>
                      <a:pt x="4" y="27"/>
                      <a:pt x="4" y="27"/>
                    </a:cubicBezTo>
                    <a:cubicBezTo>
                      <a:pt x="5" y="30"/>
                      <a:pt x="3" y="32"/>
                      <a:pt x="7" y="33"/>
                    </a:cubicBezTo>
                    <a:cubicBezTo>
                      <a:pt x="8" y="33"/>
                      <a:pt x="8" y="32"/>
                      <a:pt x="9" y="33"/>
                    </a:cubicBezTo>
                    <a:cubicBezTo>
                      <a:pt x="8" y="31"/>
                      <a:pt x="7" y="30"/>
                      <a:pt x="6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3" y="28"/>
                      <a:pt x="6" y="28"/>
                      <a:pt x="5" y="25"/>
                    </a:cubicBezTo>
                    <a:cubicBezTo>
                      <a:pt x="6" y="26"/>
                      <a:pt x="6" y="27"/>
                      <a:pt x="7" y="27"/>
                    </a:cubicBezTo>
                    <a:cubicBezTo>
                      <a:pt x="9" y="25"/>
                      <a:pt x="5" y="24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1"/>
                      <a:pt x="7" y="20"/>
                    </a:cubicBezTo>
                    <a:cubicBezTo>
                      <a:pt x="7" y="21"/>
                      <a:pt x="7" y="21"/>
                      <a:pt x="6" y="22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6" y="20"/>
                      <a:pt x="4" y="20"/>
                      <a:pt x="4" y="19"/>
                    </a:cubicBezTo>
                    <a:cubicBezTo>
                      <a:pt x="6" y="18"/>
                      <a:pt x="5" y="19"/>
                      <a:pt x="6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7"/>
                      <a:pt x="7" y="17"/>
                      <a:pt x="7" y="17"/>
                    </a:cubicBezTo>
                    <a:cubicBezTo>
                      <a:pt x="6" y="16"/>
                      <a:pt x="7" y="17"/>
                      <a:pt x="5" y="17"/>
                    </a:cubicBezTo>
                    <a:cubicBezTo>
                      <a:pt x="7" y="15"/>
                      <a:pt x="7" y="10"/>
                      <a:pt x="5" y="8"/>
                    </a:cubicBezTo>
                    <a:cubicBezTo>
                      <a:pt x="6" y="8"/>
                      <a:pt x="7" y="8"/>
                      <a:pt x="7" y="9"/>
                    </a:cubicBezTo>
                    <a:cubicBezTo>
                      <a:pt x="7" y="9"/>
                      <a:pt x="6" y="7"/>
                      <a:pt x="5" y="7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11" y="0"/>
                      <a:pt x="4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5"/>
                      <a:pt x="6" y="6"/>
                    </a:cubicBezTo>
                    <a:cubicBezTo>
                      <a:pt x="6" y="5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0" name="Freeform 467"/>
              <p:cNvSpPr>
                <a:spLocks/>
              </p:cNvSpPr>
              <p:nvPr/>
            </p:nvSpPr>
            <p:spPr bwMode="auto">
              <a:xfrm>
                <a:off x="1478" y="2347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1" name="Freeform 468"/>
              <p:cNvSpPr>
                <a:spLocks/>
              </p:cNvSpPr>
              <p:nvPr/>
            </p:nvSpPr>
            <p:spPr bwMode="auto">
              <a:xfrm>
                <a:off x="1421" y="2353"/>
                <a:ext cx="65" cy="62"/>
              </a:xfrm>
              <a:custGeom>
                <a:avLst/>
                <a:gdLst>
                  <a:gd name="T0" fmla="*/ 13 w 24"/>
                  <a:gd name="T1" fmla="*/ 14 h 23"/>
                  <a:gd name="T2" fmla="*/ 14 w 24"/>
                  <a:gd name="T3" fmla="*/ 15 h 23"/>
                  <a:gd name="T4" fmla="*/ 21 w 24"/>
                  <a:gd name="T5" fmla="*/ 7 h 23"/>
                  <a:gd name="T6" fmla="*/ 20 w 24"/>
                  <a:gd name="T7" fmla="*/ 3 h 23"/>
                  <a:gd name="T8" fmla="*/ 22 w 24"/>
                  <a:gd name="T9" fmla="*/ 3 h 23"/>
                  <a:gd name="T10" fmla="*/ 22 w 24"/>
                  <a:gd name="T11" fmla="*/ 0 h 23"/>
                  <a:gd name="T12" fmla="*/ 21 w 24"/>
                  <a:gd name="T13" fmla="*/ 2 h 23"/>
                  <a:gd name="T14" fmla="*/ 21 w 24"/>
                  <a:gd name="T15" fmla="*/ 1 h 23"/>
                  <a:gd name="T16" fmla="*/ 20 w 24"/>
                  <a:gd name="T17" fmla="*/ 3 h 23"/>
                  <a:gd name="T18" fmla="*/ 20 w 24"/>
                  <a:gd name="T19" fmla="*/ 2 h 23"/>
                  <a:gd name="T20" fmla="*/ 19 w 24"/>
                  <a:gd name="T21" fmla="*/ 7 h 23"/>
                  <a:gd name="T22" fmla="*/ 18 w 24"/>
                  <a:gd name="T23" fmla="*/ 6 h 23"/>
                  <a:gd name="T24" fmla="*/ 15 w 24"/>
                  <a:gd name="T25" fmla="*/ 9 h 23"/>
                  <a:gd name="T26" fmla="*/ 15 w 24"/>
                  <a:gd name="T27" fmla="*/ 9 h 23"/>
                  <a:gd name="T28" fmla="*/ 17 w 24"/>
                  <a:gd name="T29" fmla="*/ 9 h 23"/>
                  <a:gd name="T30" fmla="*/ 14 w 24"/>
                  <a:gd name="T31" fmla="*/ 9 h 23"/>
                  <a:gd name="T32" fmla="*/ 8 w 24"/>
                  <a:gd name="T33" fmla="*/ 16 h 23"/>
                  <a:gd name="T34" fmla="*/ 5 w 24"/>
                  <a:gd name="T35" fmla="*/ 18 h 23"/>
                  <a:gd name="T36" fmla="*/ 6 w 24"/>
                  <a:gd name="T37" fmla="*/ 17 h 23"/>
                  <a:gd name="T38" fmla="*/ 3 w 24"/>
                  <a:gd name="T39" fmla="*/ 16 h 23"/>
                  <a:gd name="T40" fmla="*/ 0 w 24"/>
                  <a:gd name="T41" fmla="*/ 18 h 23"/>
                  <a:gd name="T42" fmla="*/ 13 w 24"/>
                  <a:gd name="T43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13" y="14"/>
                    </a:moveTo>
                    <a:cubicBezTo>
                      <a:pt x="13" y="14"/>
                      <a:pt x="14" y="14"/>
                      <a:pt x="14" y="15"/>
                    </a:cubicBezTo>
                    <a:cubicBezTo>
                      <a:pt x="17" y="12"/>
                      <a:pt x="19" y="8"/>
                      <a:pt x="21" y="7"/>
                    </a:cubicBezTo>
                    <a:cubicBezTo>
                      <a:pt x="22" y="6"/>
                      <a:pt x="20" y="5"/>
                      <a:pt x="20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4" y="1"/>
                      <a:pt x="22" y="0"/>
                    </a:cubicBezTo>
                    <a:cubicBezTo>
                      <a:pt x="21" y="0"/>
                      <a:pt x="22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7" y="3"/>
                      <a:pt x="21" y="5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13"/>
                      <a:pt x="16" y="8"/>
                      <a:pt x="14" y="9"/>
                    </a:cubicBezTo>
                    <a:cubicBezTo>
                      <a:pt x="14" y="12"/>
                      <a:pt x="11" y="17"/>
                      <a:pt x="8" y="16"/>
                    </a:cubicBezTo>
                    <a:cubicBezTo>
                      <a:pt x="9" y="16"/>
                      <a:pt x="8" y="19"/>
                      <a:pt x="5" y="18"/>
                    </a:cubicBezTo>
                    <a:cubicBezTo>
                      <a:pt x="4" y="18"/>
                      <a:pt x="6" y="17"/>
                      <a:pt x="6" y="17"/>
                    </a:cubicBezTo>
                    <a:cubicBezTo>
                      <a:pt x="5" y="17"/>
                      <a:pt x="4" y="16"/>
                      <a:pt x="3" y="16"/>
                    </a:cubicBezTo>
                    <a:cubicBezTo>
                      <a:pt x="4" y="17"/>
                      <a:pt x="3" y="19"/>
                      <a:pt x="0" y="18"/>
                    </a:cubicBezTo>
                    <a:cubicBezTo>
                      <a:pt x="8" y="23"/>
                      <a:pt x="12" y="15"/>
                      <a:pt x="13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2" name="Freeform 469"/>
              <p:cNvSpPr>
                <a:spLocks/>
              </p:cNvSpPr>
              <p:nvPr/>
            </p:nvSpPr>
            <p:spPr bwMode="auto">
              <a:xfrm>
                <a:off x="1456" y="239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3" name="Freeform 470"/>
              <p:cNvSpPr>
                <a:spLocks/>
              </p:cNvSpPr>
              <p:nvPr/>
            </p:nvSpPr>
            <p:spPr bwMode="auto">
              <a:xfrm>
                <a:off x="1435" y="1444"/>
                <a:ext cx="495" cy="890"/>
              </a:xfrm>
              <a:custGeom>
                <a:avLst/>
                <a:gdLst>
                  <a:gd name="T0" fmla="*/ 24 w 182"/>
                  <a:gd name="T1" fmla="*/ 92 h 327"/>
                  <a:gd name="T2" fmla="*/ 20 w 182"/>
                  <a:gd name="T3" fmla="*/ 153 h 327"/>
                  <a:gd name="T4" fmla="*/ 15 w 182"/>
                  <a:gd name="T5" fmla="*/ 208 h 327"/>
                  <a:gd name="T6" fmla="*/ 9 w 182"/>
                  <a:gd name="T7" fmla="*/ 264 h 327"/>
                  <a:gd name="T8" fmla="*/ 14 w 182"/>
                  <a:gd name="T9" fmla="*/ 311 h 327"/>
                  <a:gd name="T10" fmla="*/ 66 w 182"/>
                  <a:gd name="T11" fmla="*/ 321 h 327"/>
                  <a:gd name="T12" fmla="*/ 121 w 182"/>
                  <a:gd name="T13" fmla="*/ 326 h 327"/>
                  <a:gd name="T14" fmla="*/ 148 w 182"/>
                  <a:gd name="T15" fmla="*/ 323 h 327"/>
                  <a:gd name="T16" fmla="*/ 175 w 182"/>
                  <a:gd name="T17" fmla="*/ 319 h 327"/>
                  <a:gd name="T18" fmla="*/ 171 w 182"/>
                  <a:gd name="T19" fmla="*/ 269 h 327"/>
                  <a:gd name="T20" fmla="*/ 159 w 182"/>
                  <a:gd name="T21" fmla="*/ 51 h 327"/>
                  <a:gd name="T22" fmla="*/ 159 w 182"/>
                  <a:gd name="T23" fmla="*/ 15 h 327"/>
                  <a:gd name="T24" fmla="*/ 133 w 182"/>
                  <a:gd name="T25" fmla="*/ 8 h 327"/>
                  <a:gd name="T26" fmla="*/ 18 w 182"/>
                  <a:gd name="T27" fmla="*/ 74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2" h="327">
                    <a:moveTo>
                      <a:pt x="24" y="92"/>
                    </a:moveTo>
                    <a:cubicBezTo>
                      <a:pt x="19" y="111"/>
                      <a:pt x="22" y="133"/>
                      <a:pt x="20" y="153"/>
                    </a:cubicBezTo>
                    <a:cubicBezTo>
                      <a:pt x="19" y="171"/>
                      <a:pt x="16" y="190"/>
                      <a:pt x="15" y="208"/>
                    </a:cubicBezTo>
                    <a:cubicBezTo>
                      <a:pt x="13" y="227"/>
                      <a:pt x="11" y="246"/>
                      <a:pt x="9" y="264"/>
                    </a:cubicBezTo>
                    <a:cubicBezTo>
                      <a:pt x="8" y="279"/>
                      <a:pt x="0" y="304"/>
                      <a:pt x="14" y="311"/>
                    </a:cubicBezTo>
                    <a:cubicBezTo>
                      <a:pt x="29" y="318"/>
                      <a:pt x="50" y="318"/>
                      <a:pt x="66" y="321"/>
                    </a:cubicBezTo>
                    <a:cubicBezTo>
                      <a:pt x="84" y="325"/>
                      <a:pt x="103" y="327"/>
                      <a:pt x="121" y="326"/>
                    </a:cubicBezTo>
                    <a:cubicBezTo>
                      <a:pt x="130" y="325"/>
                      <a:pt x="139" y="323"/>
                      <a:pt x="148" y="323"/>
                    </a:cubicBezTo>
                    <a:cubicBezTo>
                      <a:pt x="153" y="322"/>
                      <a:pt x="172" y="322"/>
                      <a:pt x="175" y="319"/>
                    </a:cubicBezTo>
                    <a:cubicBezTo>
                      <a:pt x="182" y="313"/>
                      <a:pt x="172" y="279"/>
                      <a:pt x="171" y="269"/>
                    </a:cubicBezTo>
                    <a:cubicBezTo>
                      <a:pt x="165" y="197"/>
                      <a:pt x="159" y="124"/>
                      <a:pt x="159" y="51"/>
                    </a:cubicBezTo>
                    <a:cubicBezTo>
                      <a:pt x="159" y="39"/>
                      <a:pt x="161" y="26"/>
                      <a:pt x="159" y="15"/>
                    </a:cubicBezTo>
                    <a:cubicBezTo>
                      <a:pt x="157" y="0"/>
                      <a:pt x="145" y="1"/>
                      <a:pt x="133" y="8"/>
                    </a:cubicBezTo>
                    <a:cubicBezTo>
                      <a:pt x="96" y="32"/>
                      <a:pt x="59" y="59"/>
                      <a:pt x="18" y="74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4" name="Freeform 471"/>
              <p:cNvSpPr>
                <a:spLocks/>
              </p:cNvSpPr>
              <p:nvPr/>
            </p:nvSpPr>
            <p:spPr bwMode="auto">
              <a:xfrm>
                <a:off x="1759" y="1784"/>
                <a:ext cx="133" cy="321"/>
              </a:xfrm>
              <a:custGeom>
                <a:avLst/>
                <a:gdLst>
                  <a:gd name="T0" fmla="*/ 43 w 49"/>
                  <a:gd name="T1" fmla="*/ 0 h 118"/>
                  <a:gd name="T2" fmla="*/ 7 w 49"/>
                  <a:gd name="T3" fmla="*/ 27 h 118"/>
                  <a:gd name="T4" fmla="*/ 21 w 49"/>
                  <a:gd name="T5" fmla="*/ 73 h 118"/>
                  <a:gd name="T6" fmla="*/ 27 w 49"/>
                  <a:gd name="T7" fmla="*/ 105 h 118"/>
                  <a:gd name="T8" fmla="*/ 49 w 49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118">
                    <a:moveTo>
                      <a:pt x="43" y="0"/>
                    </a:moveTo>
                    <a:cubicBezTo>
                      <a:pt x="27" y="0"/>
                      <a:pt x="12" y="12"/>
                      <a:pt x="7" y="27"/>
                    </a:cubicBezTo>
                    <a:cubicBezTo>
                      <a:pt x="0" y="48"/>
                      <a:pt x="15" y="56"/>
                      <a:pt x="21" y="73"/>
                    </a:cubicBezTo>
                    <a:cubicBezTo>
                      <a:pt x="25" y="84"/>
                      <a:pt x="20" y="95"/>
                      <a:pt x="27" y="105"/>
                    </a:cubicBezTo>
                    <a:cubicBezTo>
                      <a:pt x="33" y="112"/>
                      <a:pt x="43" y="115"/>
                      <a:pt x="49" y="11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5" name="Freeform 472"/>
              <p:cNvSpPr>
                <a:spLocks/>
              </p:cNvSpPr>
              <p:nvPr/>
            </p:nvSpPr>
            <p:spPr bwMode="auto">
              <a:xfrm>
                <a:off x="1535" y="2092"/>
                <a:ext cx="199" cy="166"/>
              </a:xfrm>
              <a:custGeom>
                <a:avLst/>
                <a:gdLst>
                  <a:gd name="T0" fmla="*/ 23 w 73"/>
                  <a:gd name="T1" fmla="*/ 7 h 61"/>
                  <a:gd name="T2" fmla="*/ 9 w 73"/>
                  <a:gd name="T3" fmla="*/ 49 h 61"/>
                  <a:gd name="T4" fmla="*/ 53 w 73"/>
                  <a:gd name="T5" fmla="*/ 46 h 61"/>
                  <a:gd name="T6" fmla="*/ 32 w 73"/>
                  <a:gd name="T7" fmla="*/ 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61">
                    <a:moveTo>
                      <a:pt x="23" y="7"/>
                    </a:moveTo>
                    <a:cubicBezTo>
                      <a:pt x="10" y="12"/>
                      <a:pt x="0" y="37"/>
                      <a:pt x="9" y="49"/>
                    </a:cubicBezTo>
                    <a:cubicBezTo>
                      <a:pt x="18" y="61"/>
                      <a:pt x="42" y="55"/>
                      <a:pt x="53" y="46"/>
                    </a:cubicBezTo>
                    <a:cubicBezTo>
                      <a:pt x="73" y="30"/>
                      <a:pt x="54" y="0"/>
                      <a:pt x="32" y="2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6" name="Freeform 473"/>
              <p:cNvSpPr>
                <a:spLocks/>
              </p:cNvSpPr>
              <p:nvPr/>
            </p:nvSpPr>
            <p:spPr bwMode="auto">
              <a:xfrm>
                <a:off x="1489" y="1724"/>
                <a:ext cx="76" cy="185"/>
              </a:xfrm>
              <a:custGeom>
                <a:avLst/>
                <a:gdLst>
                  <a:gd name="T0" fmla="*/ 6 w 28"/>
                  <a:gd name="T1" fmla="*/ 10 h 68"/>
                  <a:gd name="T2" fmla="*/ 25 w 28"/>
                  <a:gd name="T3" fmla="*/ 43 h 68"/>
                  <a:gd name="T4" fmla="*/ 0 w 28"/>
                  <a:gd name="T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68">
                    <a:moveTo>
                      <a:pt x="6" y="10"/>
                    </a:moveTo>
                    <a:cubicBezTo>
                      <a:pt x="20" y="0"/>
                      <a:pt x="28" y="33"/>
                      <a:pt x="25" y="43"/>
                    </a:cubicBezTo>
                    <a:cubicBezTo>
                      <a:pt x="22" y="52"/>
                      <a:pt x="9" y="66"/>
                      <a:pt x="0" y="6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7" name="Freeform 474"/>
              <p:cNvSpPr>
                <a:spLocks/>
              </p:cNvSpPr>
              <p:nvPr/>
            </p:nvSpPr>
            <p:spPr bwMode="auto">
              <a:xfrm>
                <a:off x="1527" y="2560"/>
                <a:ext cx="221" cy="312"/>
              </a:xfrm>
              <a:custGeom>
                <a:avLst/>
                <a:gdLst>
                  <a:gd name="T0" fmla="*/ 16 w 81"/>
                  <a:gd name="T1" fmla="*/ 103 h 115"/>
                  <a:gd name="T2" fmla="*/ 63 w 81"/>
                  <a:gd name="T3" fmla="*/ 108 h 115"/>
                  <a:gd name="T4" fmla="*/ 77 w 81"/>
                  <a:gd name="T5" fmla="*/ 64 h 115"/>
                  <a:gd name="T6" fmla="*/ 81 w 81"/>
                  <a:gd name="T7" fmla="*/ 2 h 115"/>
                  <a:gd name="T8" fmla="*/ 1 w 81"/>
                  <a:gd name="T9" fmla="*/ 3 h 115"/>
                  <a:gd name="T10" fmla="*/ 11 w 81"/>
                  <a:gd name="T11" fmla="*/ 68 h 115"/>
                  <a:gd name="T12" fmla="*/ 15 w 81"/>
                  <a:gd name="T13" fmla="*/ 91 h 115"/>
                  <a:gd name="T14" fmla="*/ 16 w 81"/>
                  <a:gd name="T15" fmla="*/ 10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" h="115">
                    <a:moveTo>
                      <a:pt x="16" y="103"/>
                    </a:moveTo>
                    <a:cubicBezTo>
                      <a:pt x="21" y="115"/>
                      <a:pt x="53" y="112"/>
                      <a:pt x="63" y="108"/>
                    </a:cubicBezTo>
                    <a:cubicBezTo>
                      <a:pt x="79" y="103"/>
                      <a:pt x="76" y="77"/>
                      <a:pt x="77" y="64"/>
                    </a:cubicBezTo>
                    <a:cubicBezTo>
                      <a:pt x="79" y="44"/>
                      <a:pt x="77" y="21"/>
                      <a:pt x="81" y="2"/>
                    </a:cubicBezTo>
                    <a:cubicBezTo>
                      <a:pt x="55" y="0"/>
                      <a:pt x="28" y="1"/>
                      <a:pt x="1" y="3"/>
                    </a:cubicBezTo>
                    <a:cubicBezTo>
                      <a:pt x="0" y="24"/>
                      <a:pt x="8" y="47"/>
                      <a:pt x="11" y="68"/>
                    </a:cubicBezTo>
                    <a:cubicBezTo>
                      <a:pt x="12" y="76"/>
                      <a:pt x="14" y="84"/>
                      <a:pt x="15" y="91"/>
                    </a:cubicBezTo>
                    <a:cubicBezTo>
                      <a:pt x="15" y="94"/>
                      <a:pt x="14" y="100"/>
                      <a:pt x="16" y="103"/>
                    </a:cubicBezTo>
                    <a:close/>
                  </a:path>
                </a:pathLst>
              </a:custGeom>
              <a:solidFill>
                <a:srgbClr val="F39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8" name="Freeform 475"/>
              <p:cNvSpPr>
                <a:spLocks noEditPoints="1"/>
              </p:cNvSpPr>
              <p:nvPr/>
            </p:nvSpPr>
            <p:spPr bwMode="auto">
              <a:xfrm>
                <a:off x="1525" y="2557"/>
                <a:ext cx="228" cy="321"/>
              </a:xfrm>
              <a:custGeom>
                <a:avLst/>
                <a:gdLst>
                  <a:gd name="T0" fmla="*/ 2 w 84"/>
                  <a:gd name="T1" fmla="*/ 2 h 118"/>
                  <a:gd name="T2" fmla="*/ 1 w 84"/>
                  <a:gd name="T3" fmla="*/ 4 h 118"/>
                  <a:gd name="T4" fmla="*/ 6 w 84"/>
                  <a:gd name="T5" fmla="*/ 49 h 118"/>
                  <a:gd name="T6" fmla="*/ 10 w 84"/>
                  <a:gd name="T7" fmla="*/ 70 h 118"/>
                  <a:gd name="T8" fmla="*/ 12 w 84"/>
                  <a:gd name="T9" fmla="*/ 81 h 118"/>
                  <a:gd name="T10" fmla="*/ 14 w 84"/>
                  <a:gd name="T11" fmla="*/ 92 h 118"/>
                  <a:gd name="T12" fmla="*/ 14 w 84"/>
                  <a:gd name="T13" fmla="*/ 97 h 118"/>
                  <a:gd name="T14" fmla="*/ 15 w 84"/>
                  <a:gd name="T15" fmla="*/ 105 h 118"/>
                  <a:gd name="T16" fmla="*/ 15 w 84"/>
                  <a:gd name="T17" fmla="*/ 105 h 118"/>
                  <a:gd name="T18" fmla="*/ 64 w 84"/>
                  <a:gd name="T19" fmla="*/ 111 h 118"/>
                  <a:gd name="T20" fmla="*/ 79 w 84"/>
                  <a:gd name="T21" fmla="*/ 74 h 118"/>
                  <a:gd name="T22" fmla="*/ 80 w 84"/>
                  <a:gd name="T23" fmla="*/ 65 h 118"/>
                  <a:gd name="T24" fmla="*/ 81 w 84"/>
                  <a:gd name="T25" fmla="*/ 41 h 118"/>
                  <a:gd name="T26" fmla="*/ 84 w 84"/>
                  <a:gd name="T27" fmla="*/ 3 h 118"/>
                  <a:gd name="T28" fmla="*/ 84 w 84"/>
                  <a:gd name="T29" fmla="*/ 2 h 118"/>
                  <a:gd name="T30" fmla="*/ 83 w 84"/>
                  <a:gd name="T31" fmla="*/ 1 h 118"/>
                  <a:gd name="T32" fmla="*/ 2 w 84"/>
                  <a:gd name="T33" fmla="*/ 2 h 118"/>
                  <a:gd name="T34" fmla="*/ 80 w 84"/>
                  <a:gd name="T35" fmla="*/ 4 h 118"/>
                  <a:gd name="T36" fmla="*/ 78 w 84"/>
                  <a:gd name="T37" fmla="*/ 41 h 118"/>
                  <a:gd name="T38" fmla="*/ 77 w 84"/>
                  <a:gd name="T39" fmla="*/ 65 h 118"/>
                  <a:gd name="T40" fmla="*/ 76 w 84"/>
                  <a:gd name="T41" fmla="*/ 73 h 118"/>
                  <a:gd name="T42" fmla="*/ 63 w 84"/>
                  <a:gd name="T43" fmla="*/ 108 h 118"/>
                  <a:gd name="T44" fmla="*/ 18 w 84"/>
                  <a:gd name="T45" fmla="*/ 104 h 118"/>
                  <a:gd name="T46" fmla="*/ 18 w 84"/>
                  <a:gd name="T47" fmla="*/ 99 h 118"/>
                  <a:gd name="T48" fmla="*/ 18 w 84"/>
                  <a:gd name="T49" fmla="*/ 97 h 118"/>
                  <a:gd name="T50" fmla="*/ 18 w 84"/>
                  <a:gd name="T51" fmla="*/ 92 h 118"/>
                  <a:gd name="T52" fmla="*/ 15 w 84"/>
                  <a:gd name="T53" fmla="*/ 80 h 118"/>
                  <a:gd name="T54" fmla="*/ 13 w 84"/>
                  <a:gd name="T55" fmla="*/ 69 h 118"/>
                  <a:gd name="T56" fmla="*/ 9 w 84"/>
                  <a:gd name="T57" fmla="*/ 48 h 118"/>
                  <a:gd name="T58" fmla="*/ 4 w 84"/>
                  <a:gd name="T59" fmla="*/ 9 h 118"/>
                  <a:gd name="T60" fmla="*/ 4 w 84"/>
                  <a:gd name="T61" fmla="*/ 5 h 118"/>
                  <a:gd name="T62" fmla="*/ 80 w 84"/>
                  <a:gd name="T63" fmla="*/ 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4" h="118">
                    <a:moveTo>
                      <a:pt x="2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0" y="18"/>
                      <a:pt x="3" y="34"/>
                      <a:pt x="6" y="4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4" y="97"/>
                      <a:pt x="14" y="97"/>
                      <a:pt x="14" y="97"/>
                    </a:cubicBezTo>
                    <a:cubicBezTo>
                      <a:pt x="14" y="100"/>
                      <a:pt x="14" y="103"/>
                      <a:pt x="15" y="105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21" y="118"/>
                      <a:pt x="54" y="114"/>
                      <a:pt x="64" y="111"/>
                    </a:cubicBezTo>
                    <a:cubicBezTo>
                      <a:pt x="78" y="106"/>
                      <a:pt x="79" y="88"/>
                      <a:pt x="79" y="74"/>
                    </a:cubicBezTo>
                    <a:cubicBezTo>
                      <a:pt x="80" y="65"/>
                      <a:pt x="80" y="65"/>
                      <a:pt x="80" y="65"/>
                    </a:cubicBezTo>
                    <a:cubicBezTo>
                      <a:pt x="81" y="57"/>
                      <a:pt x="81" y="49"/>
                      <a:pt x="81" y="41"/>
                    </a:cubicBezTo>
                    <a:cubicBezTo>
                      <a:pt x="81" y="28"/>
                      <a:pt x="81" y="15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55" y="0"/>
                      <a:pt x="27" y="1"/>
                      <a:pt x="2" y="2"/>
                    </a:cubicBezTo>
                    <a:close/>
                    <a:moveTo>
                      <a:pt x="80" y="4"/>
                    </a:moveTo>
                    <a:cubicBezTo>
                      <a:pt x="78" y="16"/>
                      <a:pt x="78" y="29"/>
                      <a:pt x="78" y="41"/>
                    </a:cubicBezTo>
                    <a:cubicBezTo>
                      <a:pt x="77" y="49"/>
                      <a:pt x="77" y="57"/>
                      <a:pt x="77" y="65"/>
                    </a:cubicBezTo>
                    <a:cubicBezTo>
                      <a:pt x="76" y="73"/>
                      <a:pt x="76" y="73"/>
                      <a:pt x="76" y="73"/>
                    </a:cubicBezTo>
                    <a:cubicBezTo>
                      <a:pt x="76" y="87"/>
                      <a:pt x="75" y="104"/>
                      <a:pt x="63" y="108"/>
                    </a:cubicBezTo>
                    <a:cubicBezTo>
                      <a:pt x="54" y="111"/>
                      <a:pt x="23" y="114"/>
                      <a:pt x="18" y="104"/>
                    </a:cubicBezTo>
                    <a:cubicBezTo>
                      <a:pt x="18" y="103"/>
                      <a:pt x="18" y="101"/>
                      <a:pt x="18" y="99"/>
                    </a:cubicBezTo>
                    <a:cubicBezTo>
                      <a:pt x="18" y="98"/>
                      <a:pt x="18" y="97"/>
                      <a:pt x="18" y="97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7" y="35"/>
                      <a:pt x="4" y="22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27" y="4"/>
                      <a:pt x="55" y="3"/>
                      <a:pt x="8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9" name="Freeform 476"/>
              <p:cNvSpPr>
                <a:spLocks/>
              </p:cNvSpPr>
              <p:nvPr/>
            </p:nvSpPr>
            <p:spPr bwMode="auto">
              <a:xfrm>
                <a:off x="1636" y="2677"/>
                <a:ext cx="123" cy="190"/>
              </a:xfrm>
              <a:custGeom>
                <a:avLst/>
                <a:gdLst>
                  <a:gd name="T0" fmla="*/ 21 w 45"/>
                  <a:gd name="T1" fmla="*/ 0 h 70"/>
                  <a:gd name="T2" fmla="*/ 4 w 45"/>
                  <a:gd name="T3" fmla="*/ 34 h 70"/>
                  <a:gd name="T4" fmla="*/ 19 w 45"/>
                  <a:gd name="T5" fmla="*/ 63 h 70"/>
                  <a:gd name="T6" fmla="*/ 43 w 45"/>
                  <a:gd name="T7" fmla="*/ 31 h 70"/>
                  <a:gd name="T8" fmla="*/ 40 w 45"/>
                  <a:gd name="T9" fmla="*/ 13 h 70"/>
                  <a:gd name="T10" fmla="*/ 25 w 45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70">
                    <a:moveTo>
                      <a:pt x="21" y="0"/>
                    </a:moveTo>
                    <a:cubicBezTo>
                      <a:pt x="13" y="7"/>
                      <a:pt x="7" y="24"/>
                      <a:pt x="4" y="34"/>
                    </a:cubicBezTo>
                    <a:cubicBezTo>
                      <a:pt x="0" y="48"/>
                      <a:pt x="6" y="57"/>
                      <a:pt x="19" y="63"/>
                    </a:cubicBezTo>
                    <a:cubicBezTo>
                      <a:pt x="37" y="70"/>
                      <a:pt x="39" y="45"/>
                      <a:pt x="43" y="31"/>
                    </a:cubicBezTo>
                    <a:cubicBezTo>
                      <a:pt x="45" y="22"/>
                      <a:pt x="45" y="20"/>
                      <a:pt x="40" y="13"/>
                    </a:cubicBezTo>
                    <a:cubicBezTo>
                      <a:pt x="37" y="9"/>
                      <a:pt x="29" y="2"/>
                      <a:pt x="25" y="0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0" name="Freeform 477"/>
              <p:cNvSpPr>
                <a:spLocks/>
              </p:cNvSpPr>
              <p:nvPr/>
            </p:nvSpPr>
            <p:spPr bwMode="auto">
              <a:xfrm>
                <a:off x="969" y="1994"/>
                <a:ext cx="232" cy="103"/>
              </a:xfrm>
              <a:custGeom>
                <a:avLst/>
                <a:gdLst>
                  <a:gd name="T0" fmla="*/ 5 w 85"/>
                  <a:gd name="T1" fmla="*/ 23 h 38"/>
                  <a:gd name="T2" fmla="*/ 37 w 85"/>
                  <a:gd name="T3" fmla="*/ 1 h 38"/>
                  <a:gd name="T4" fmla="*/ 84 w 85"/>
                  <a:gd name="T5" fmla="*/ 7 h 38"/>
                  <a:gd name="T6" fmla="*/ 68 w 85"/>
                  <a:gd name="T7" fmla="*/ 33 h 38"/>
                  <a:gd name="T8" fmla="*/ 0 w 85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38">
                    <a:moveTo>
                      <a:pt x="5" y="23"/>
                    </a:moveTo>
                    <a:cubicBezTo>
                      <a:pt x="7" y="4"/>
                      <a:pt x="21" y="0"/>
                      <a:pt x="37" y="1"/>
                    </a:cubicBezTo>
                    <a:cubicBezTo>
                      <a:pt x="52" y="3"/>
                      <a:pt x="70" y="1"/>
                      <a:pt x="84" y="7"/>
                    </a:cubicBezTo>
                    <a:cubicBezTo>
                      <a:pt x="85" y="18"/>
                      <a:pt x="71" y="23"/>
                      <a:pt x="68" y="33"/>
                    </a:cubicBezTo>
                    <a:cubicBezTo>
                      <a:pt x="50" y="32"/>
                      <a:pt x="16" y="27"/>
                      <a:pt x="0" y="3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1" name="Freeform 478"/>
              <p:cNvSpPr>
                <a:spLocks/>
              </p:cNvSpPr>
              <p:nvPr/>
            </p:nvSpPr>
            <p:spPr bwMode="auto">
              <a:xfrm>
                <a:off x="1701" y="2478"/>
                <a:ext cx="420" cy="517"/>
              </a:xfrm>
              <a:custGeom>
                <a:avLst/>
                <a:gdLst>
                  <a:gd name="T0" fmla="*/ 91 w 154"/>
                  <a:gd name="T1" fmla="*/ 5 h 190"/>
                  <a:gd name="T2" fmla="*/ 93 w 154"/>
                  <a:gd name="T3" fmla="*/ 59 h 190"/>
                  <a:gd name="T4" fmla="*/ 104 w 154"/>
                  <a:gd name="T5" fmla="*/ 110 h 190"/>
                  <a:gd name="T6" fmla="*/ 23 w 154"/>
                  <a:gd name="T7" fmla="*/ 88 h 190"/>
                  <a:gd name="T8" fmla="*/ 22 w 154"/>
                  <a:gd name="T9" fmla="*/ 91 h 190"/>
                  <a:gd name="T10" fmla="*/ 2 w 154"/>
                  <a:gd name="T11" fmla="*/ 130 h 190"/>
                  <a:gd name="T12" fmla="*/ 12 w 154"/>
                  <a:gd name="T13" fmla="*/ 148 h 190"/>
                  <a:gd name="T14" fmla="*/ 32 w 154"/>
                  <a:gd name="T15" fmla="*/ 160 h 190"/>
                  <a:gd name="T16" fmla="*/ 127 w 154"/>
                  <a:gd name="T17" fmla="*/ 171 h 190"/>
                  <a:gd name="T18" fmla="*/ 154 w 154"/>
                  <a:gd name="T19" fmla="*/ 122 h 190"/>
                  <a:gd name="T20" fmla="*/ 131 w 154"/>
                  <a:gd name="T21" fmla="*/ 62 h 190"/>
                  <a:gd name="T22" fmla="*/ 149 w 154"/>
                  <a:gd name="T23" fmla="*/ 94 h 190"/>
                  <a:gd name="T24" fmla="*/ 118 w 154"/>
                  <a:gd name="T25" fmla="*/ 41 h 190"/>
                  <a:gd name="T26" fmla="*/ 137 w 154"/>
                  <a:gd name="T27" fmla="*/ 67 h 190"/>
                  <a:gd name="T28" fmla="*/ 114 w 154"/>
                  <a:gd name="T29" fmla="*/ 31 h 190"/>
                  <a:gd name="T30" fmla="*/ 93 w 154"/>
                  <a:gd name="T31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190">
                    <a:moveTo>
                      <a:pt x="91" y="5"/>
                    </a:moveTo>
                    <a:cubicBezTo>
                      <a:pt x="84" y="21"/>
                      <a:pt x="88" y="42"/>
                      <a:pt x="93" y="59"/>
                    </a:cubicBezTo>
                    <a:cubicBezTo>
                      <a:pt x="96" y="71"/>
                      <a:pt x="107" y="98"/>
                      <a:pt x="104" y="110"/>
                    </a:cubicBezTo>
                    <a:cubicBezTo>
                      <a:pt x="93" y="148"/>
                      <a:pt x="33" y="98"/>
                      <a:pt x="23" y="88"/>
                    </a:cubicBezTo>
                    <a:cubicBezTo>
                      <a:pt x="23" y="88"/>
                      <a:pt x="22" y="91"/>
                      <a:pt x="22" y="91"/>
                    </a:cubicBezTo>
                    <a:cubicBezTo>
                      <a:pt x="13" y="101"/>
                      <a:pt x="4" y="117"/>
                      <a:pt x="2" y="130"/>
                    </a:cubicBezTo>
                    <a:cubicBezTo>
                      <a:pt x="0" y="139"/>
                      <a:pt x="3" y="141"/>
                      <a:pt x="12" y="148"/>
                    </a:cubicBezTo>
                    <a:cubicBezTo>
                      <a:pt x="18" y="152"/>
                      <a:pt x="25" y="156"/>
                      <a:pt x="32" y="160"/>
                    </a:cubicBezTo>
                    <a:cubicBezTo>
                      <a:pt x="60" y="177"/>
                      <a:pt x="97" y="190"/>
                      <a:pt x="127" y="171"/>
                    </a:cubicBezTo>
                    <a:cubicBezTo>
                      <a:pt x="145" y="160"/>
                      <a:pt x="154" y="142"/>
                      <a:pt x="154" y="122"/>
                    </a:cubicBezTo>
                    <a:cubicBezTo>
                      <a:pt x="154" y="100"/>
                      <a:pt x="140" y="81"/>
                      <a:pt x="131" y="62"/>
                    </a:cubicBezTo>
                    <a:cubicBezTo>
                      <a:pt x="138" y="73"/>
                      <a:pt x="140" y="85"/>
                      <a:pt x="149" y="94"/>
                    </a:cubicBezTo>
                    <a:cubicBezTo>
                      <a:pt x="142" y="74"/>
                      <a:pt x="126" y="60"/>
                      <a:pt x="118" y="41"/>
                    </a:cubicBezTo>
                    <a:cubicBezTo>
                      <a:pt x="123" y="49"/>
                      <a:pt x="128" y="63"/>
                      <a:pt x="137" y="67"/>
                    </a:cubicBezTo>
                    <a:cubicBezTo>
                      <a:pt x="131" y="53"/>
                      <a:pt x="121" y="43"/>
                      <a:pt x="114" y="31"/>
                    </a:cubicBezTo>
                    <a:cubicBezTo>
                      <a:pt x="108" y="21"/>
                      <a:pt x="109" y="0"/>
                      <a:pt x="93" y="2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2" name="Freeform 479"/>
              <p:cNvSpPr>
                <a:spLocks/>
              </p:cNvSpPr>
              <p:nvPr/>
            </p:nvSpPr>
            <p:spPr bwMode="auto">
              <a:xfrm>
                <a:off x="942" y="2067"/>
                <a:ext cx="487" cy="536"/>
              </a:xfrm>
              <a:custGeom>
                <a:avLst/>
                <a:gdLst>
                  <a:gd name="T0" fmla="*/ 16 w 179"/>
                  <a:gd name="T1" fmla="*/ 0 h 197"/>
                  <a:gd name="T2" fmla="*/ 12 w 179"/>
                  <a:gd name="T3" fmla="*/ 107 h 197"/>
                  <a:gd name="T4" fmla="*/ 38 w 179"/>
                  <a:gd name="T5" fmla="*/ 154 h 197"/>
                  <a:gd name="T6" fmla="*/ 85 w 179"/>
                  <a:gd name="T7" fmla="*/ 178 h 197"/>
                  <a:gd name="T8" fmla="*/ 160 w 179"/>
                  <a:gd name="T9" fmla="*/ 185 h 197"/>
                  <a:gd name="T10" fmla="*/ 170 w 179"/>
                  <a:gd name="T11" fmla="*/ 150 h 197"/>
                  <a:gd name="T12" fmla="*/ 179 w 179"/>
                  <a:gd name="T13" fmla="*/ 112 h 197"/>
                  <a:gd name="T14" fmla="*/ 87 w 179"/>
                  <a:gd name="T15" fmla="*/ 95 h 197"/>
                  <a:gd name="T16" fmla="*/ 63 w 179"/>
                  <a:gd name="T17" fmla="*/ 52 h 197"/>
                  <a:gd name="T18" fmla="*/ 69 w 179"/>
                  <a:gd name="T19" fmla="*/ 26 h 197"/>
                  <a:gd name="T20" fmla="*/ 79 w 179"/>
                  <a:gd name="T21" fmla="*/ 5 h 197"/>
                  <a:gd name="T22" fmla="*/ 80 w 179"/>
                  <a:gd name="T23" fmla="*/ 3 h 197"/>
                  <a:gd name="T24" fmla="*/ 48 w 179"/>
                  <a:gd name="T25" fmla="*/ 1 h 197"/>
                  <a:gd name="T26" fmla="*/ 15 w 179"/>
                  <a:gd name="T27" fmla="*/ 1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7">
                    <a:moveTo>
                      <a:pt x="16" y="0"/>
                    </a:moveTo>
                    <a:cubicBezTo>
                      <a:pt x="0" y="32"/>
                      <a:pt x="1" y="73"/>
                      <a:pt x="12" y="107"/>
                    </a:cubicBezTo>
                    <a:cubicBezTo>
                      <a:pt x="17" y="123"/>
                      <a:pt x="26" y="142"/>
                      <a:pt x="38" y="154"/>
                    </a:cubicBezTo>
                    <a:cubicBezTo>
                      <a:pt x="50" y="165"/>
                      <a:pt x="70" y="171"/>
                      <a:pt x="85" y="178"/>
                    </a:cubicBezTo>
                    <a:cubicBezTo>
                      <a:pt x="99" y="184"/>
                      <a:pt x="145" y="197"/>
                      <a:pt x="160" y="185"/>
                    </a:cubicBezTo>
                    <a:cubicBezTo>
                      <a:pt x="167" y="179"/>
                      <a:pt x="168" y="159"/>
                      <a:pt x="170" y="150"/>
                    </a:cubicBezTo>
                    <a:cubicBezTo>
                      <a:pt x="173" y="137"/>
                      <a:pt x="176" y="124"/>
                      <a:pt x="179" y="112"/>
                    </a:cubicBezTo>
                    <a:cubicBezTo>
                      <a:pt x="158" y="129"/>
                      <a:pt x="107" y="104"/>
                      <a:pt x="87" y="95"/>
                    </a:cubicBezTo>
                    <a:cubicBezTo>
                      <a:pt x="68" y="86"/>
                      <a:pt x="59" y="73"/>
                      <a:pt x="63" y="52"/>
                    </a:cubicBezTo>
                    <a:cubicBezTo>
                      <a:pt x="64" y="44"/>
                      <a:pt x="67" y="34"/>
                      <a:pt x="69" y="26"/>
                    </a:cubicBezTo>
                    <a:cubicBezTo>
                      <a:pt x="71" y="22"/>
                      <a:pt x="80" y="9"/>
                      <a:pt x="79" y="5"/>
                    </a:cubicBezTo>
                    <a:cubicBezTo>
                      <a:pt x="79" y="5"/>
                      <a:pt x="80" y="4"/>
                      <a:pt x="80" y="3"/>
                    </a:cubicBezTo>
                    <a:cubicBezTo>
                      <a:pt x="71" y="0"/>
                      <a:pt x="58" y="2"/>
                      <a:pt x="48" y="1"/>
                    </a:cubicBezTo>
                    <a:cubicBezTo>
                      <a:pt x="37" y="0"/>
                      <a:pt x="26" y="0"/>
                      <a:pt x="15" y="1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3" name="Freeform 480"/>
              <p:cNvSpPr>
                <a:spLocks/>
              </p:cNvSpPr>
              <p:nvPr/>
            </p:nvSpPr>
            <p:spPr bwMode="auto">
              <a:xfrm>
                <a:off x="1448" y="1686"/>
                <a:ext cx="63" cy="599"/>
              </a:xfrm>
              <a:custGeom>
                <a:avLst/>
                <a:gdLst>
                  <a:gd name="T0" fmla="*/ 20 w 23"/>
                  <a:gd name="T1" fmla="*/ 0 h 220"/>
                  <a:gd name="T2" fmla="*/ 18 w 23"/>
                  <a:gd name="T3" fmla="*/ 2 h 220"/>
                  <a:gd name="T4" fmla="*/ 15 w 23"/>
                  <a:gd name="T5" fmla="*/ 53 h 220"/>
                  <a:gd name="T6" fmla="*/ 14 w 23"/>
                  <a:gd name="T7" fmla="*/ 70 h 220"/>
                  <a:gd name="T8" fmla="*/ 11 w 23"/>
                  <a:gd name="T9" fmla="*/ 100 h 220"/>
                  <a:gd name="T10" fmla="*/ 8 w 23"/>
                  <a:gd name="T11" fmla="*/ 147 h 220"/>
                  <a:gd name="T12" fmla="*/ 6 w 23"/>
                  <a:gd name="T13" fmla="*/ 161 h 220"/>
                  <a:gd name="T14" fmla="*/ 0 w 23"/>
                  <a:gd name="T15" fmla="*/ 218 h 220"/>
                  <a:gd name="T16" fmla="*/ 1 w 23"/>
                  <a:gd name="T17" fmla="*/ 219 h 220"/>
                  <a:gd name="T18" fmla="*/ 3 w 23"/>
                  <a:gd name="T19" fmla="*/ 218 h 220"/>
                  <a:gd name="T20" fmla="*/ 9 w 23"/>
                  <a:gd name="T21" fmla="*/ 161 h 220"/>
                  <a:gd name="T22" fmla="*/ 11 w 23"/>
                  <a:gd name="T23" fmla="*/ 148 h 220"/>
                  <a:gd name="T24" fmla="*/ 15 w 23"/>
                  <a:gd name="T25" fmla="*/ 101 h 220"/>
                  <a:gd name="T26" fmla="*/ 17 w 23"/>
                  <a:gd name="T27" fmla="*/ 70 h 220"/>
                  <a:gd name="T28" fmla="*/ 19 w 23"/>
                  <a:gd name="T29" fmla="*/ 54 h 220"/>
                  <a:gd name="T30" fmla="*/ 22 w 23"/>
                  <a:gd name="T31" fmla="*/ 2 h 220"/>
                  <a:gd name="T32" fmla="*/ 20 w 23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20">
                    <a:moveTo>
                      <a:pt x="20" y="0"/>
                    </a:moveTo>
                    <a:cubicBezTo>
                      <a:pt x="19" y="0"/>
                      <a:pt x="18" y="1"/>
                      <a:pt x="18" y="2"/>
                    </a:cubicBezTo>
                    <a:cubicBezTo>
                      <a:pt x="19" y="17"/>
                      <a:pt x="17" y="35"/>
                      <a:pt x="15" y="53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100"/>
                      <a:pt x="11" y="100"/>
                      <a:pt x="11" y="100"/>
                    </a:cubicBezTo>
                    <a:cubicBezTo>
                      <a:pt x="10" y="116"/>
                      <a:pt x="9" y="132"/>
                      <a:pt x="8" y="147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4" y="180"/>
                      <a:pt x="2" y="199"/>
                      <a:pt x="0" y="218"/>
                    </a:cubicBezTo>
                    <a:cubicBezTo>
                      <a:pt x="0" y="218"/>
                      <a:pt x="0" y="219"/>
                      <a:pt x="1" y="219"/>
                    </a:cubicBezTo>
                    <a:cubicBezTo>
                      <a:pt x="2" y="220"/>
                      <a:pt x="3" y="219"/>
                      <a:pt x="3" y="218"/>
                    </a:cubicBezTo>
                    <a:cubicBezTo>
                      <a:pt x="5" y="200"/>
                      <a:pt x="8" y="180"/>
                      <a:pt x="9" y="161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3" y="132"/>
                      <a:pt x="14" y="116"/>
                      <a:pt x="15" y="101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36"/>
                      <a:pt x="23" y="17"/>
                      <a:pt x="22" y="2"/>
                    </a:cubicBezTo>
                    <a:cubicBezTo>
                      <a:pt x="22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4" name="Freeform 481"/>
              <p:cNvSpPr>
                <a:spLocks/>
              </p:cNvSpPr>
              <p:nvPr/>
            </p:nvSpPr>
            <p:spPr bwMode="auto">
              <a:xfrm>
                <a:off x="1868" y="1512"/>
                <a:ext cx="57" cy="808"/>
              </a:xfrm>
              <a:custGeom>
                <a:avLst/>
                <a:gdLst>
                  <a:gd name="T0" fmla="*/ 0 w 21"/>
                  <a:gd name="T1" fmla="*/ 2 h 297"/>
                  <a:gd name="T2" fmla="*/ 6 w 21"/>
                  <a:gd name="T3" fmla="*/ 179 h 297"/>
                  <a:gd name="T4" fmla="*/ 7 w 21"/>
                  <a:gd name="T5" fmla="*/ 191 h 297"/>
                  <a:gd name="T6" fmla="*/ 12 w 21"/>
                  <a:gd name="T7" fmla="*/ 265 h 297"/>
                  <a:gd name="T8" fmla="*/ 13 w 21"/>
                  <a:gd name="T9" fmla="*/ 274 h 297"/>
                  <a:gd name="T10" fmla="*/ 18 w 21"/>
                  <a:gd name="T11" fmla="*/ 296 h 297"/>
                  <a:gd name="T12" fmla="*/ 20 w 21"/>
                  <a:gd name="T13" fmla="*/ 297 h 297"/>
                  <a:gd name="T14" fmla="*/ 21 w 21"/>
                  <a:gd name="T15" fmla="*/ 294 h 297"/>
                  <a:gd name="T16" fmla="*/ 16 w 21"/>
                  <a:gd name="T17" fmla="*/ 274 h 297"/>
                  <a:gd name="T18" fmla="*/ 16 w 21"/>
                  <a:gd name="T19" fmla="*/ 265 h 297"/>
                  <a:gd name="T20" fmla="*/ 10 w 21"/>
                  <a:gd name="T21" fmla="*/ 191 h 297"/>
                  <a:gd name="T22" fmla="*/ 9 w 21"/>
                  <a:gd name="T23" fmla="*/ 179 h 297"/>
                  <a:gd name="T24" fmla="*/ 3 w 21"/>
                  <a:gd name="T25" fmla="*/ 2 h 297"/>
                  <a:gd name="T26" fmla="*/ 1 w 21"/>
                  <a:gd name="T27" fmla="*/ 0 h 297"/>
                  <a:gd name="T28" fmla="*/ 0 w 21"/>
                  <a:gd name="T29" fmla="*/ 2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97">
                    <a:moveTo>
                      <a:pt x="0" y="2"/>
                    </a:moveTo>
                    <a:cubicBezTo>
                      <a:pt x="0" y="61"/>
                      <a:pt x="3" y="121"/>
                      <a:pt x="6" y="179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8" y="215"/>
                      <a:pt x="9" y="240"/>
                      <a:pt x="12" y="265"/>
                    </a:cubicBezTo>
                    <a:cubicBezTo>
                      <a:pt x="12" y="265"/>
                      <a:pt x="13" y="274"/>
                      <a:pt x="13" y="274"/>
                    </a:cubicBezTo>
                    <a:cubicBezTo>
                      <a:pt x="14" y="282"/>
                      <a:pt x="14" y="290"/>
                      <a:pt x="18" y="296"/>
                    </a:cubicBezTo>
                    <a:cubicBezTo>
                      <a:pt x="18" y="297"/>
                      <a:pt x="19" y="297"/>
                      <a:pt x="20" y="297"/>
                    </a:cubicBezTo>
                    <a:cubicBezTo>
                      <a:pt x="21" y="296"/>
                      <a:pt x="21" y="295"/>
                      <a:pt x="21" y="294"/>
                    </a:cubicBezTo>
                    <a:cubicBezTo>
                      <a:pt x="17" y="289"/>
                      <a:pt x="17" y="281"/>
                      <a:pt x="16" y="274"/>
                    </a:cubicBezTo>
                    <a:cubicBezTo>
                      <a:pt x="16" y="265"/>
                      <a:pt x="16" y="265"/>
                      <a:pt x="16" y="265"/>
                    </a:cubicBezTo>
                    <a:cubicBezTo>
                      <a:pt x="12" y="240"/>
                      <a:pt x="11" y="216"/>
                      <a:pt x="10" y="191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6" y="121"/>
                      <a:pt x="3" y="61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5" name="Freeform 482"/>
              <p:cNvSpPr>
                <a:spLocks/>
              </p:cNvSpPr>
              <p:nvPr/>
            </p:nvSpPr>
            <p:spPr bwMode="auto">
              <a:xfrm>
                <a:off x="1446" y="2274"/>
                <a:ext cx="476" cy="57"/>
              </a:xfrm>
              <a:custGeom>
                <a:avLst/>
                <a:gdLst>
                  <a:gd name="T0" fmla="*/ 1 w 175"/>
                  <a:gd name="T1" fmla="*/ 0 h 21"/>
                  <a:gd name="T2" fmla="*/ 1 w 175"/>
                  <a:gd name="T3" fmla="*/ 3 h 21"/>
                  <a:gd name="T4" fmla="*/ 38 w 175"/>
                  <a:gd name="T5" fmla="*/ 15 h 21"/>
                  <a:gd name="T6" fmla="*/ 46 w 175"/>
                  <a:gd name="T7" fmla="*/ 15 h 21"/>
                  <a:gd name="T8" fmla="*/ 105 w 175"/>
                  <a:gd name="T9" fmla="*/ 21 h 21"/>
                  <a:gd name="T10" fmla="*/ 148 w 175"/>
                  <a:gd name="T11" fmla="*/ 19 h 21"/>
                  <a:gd name="T12" fmla="*/ 157 w 175"/>
                  <a:gd name="T13" fmla="*/ 17 h 21"/>
                  <a:gd name="T14" fmla="*/ 173 w 175"/>
                  <a:gd name="T15" fmla="*/ 15 h 21"/>
                  <a:gd name="T16" fmla="*/ 175 w 175"/>
                  <a:gd name="T17" fmla="*/ 14 h 21"/>
                  <a:gd name="T18" fmla="*/ 173 w 175"/>
                  <a:gd name="T19" fmla="*/ 12 h 21"/>
                  <a:gd name="T20" fmla="*/ 156 w 175"/>
                  <a:gd name="T21" fmla="*/ 14 h 21"/>
                  <a:gd name="T22" fmla="*/ 148 w 175"/>
                  <a:gd name="T23" fmla="*/ 15 h 21"/>
                  <a:gd name="T24" fmla="*/ 105 w 175"/>
                  <a:gd name="T25" fmla="*/ 18 h 21"/>
                  <a:gd name="T26" fmla="*/ 47 w 175"/>
                  <a:gd name="T27" fmla="*/ 12 h 21"/>
                  <a:gd name="T28" fmla="*/ 39 w 175"/>
                  <a:gd name="T29" fmla="*/ 11 h 21"/>
                  <a:gd name="T30" fmla="*/ 4 w 175"/>
                  <a:gd name="T31" fmla="*/ 1 h 21"/>
                  <a:gd name="T32" fmla="*/ 1 w 17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21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6" y="11"/>
                      <a:pt x="25" y="13"/>
                      <a:pt x="38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64" y="18"/>
                      <a:pt x="84" y="21"/>
                      <a:pt x="105" y="21"/>
                    </a:cubicBezTo>
                    <a:cubicBezTo>
                      <a:pt x="117" y="21"/>
                      <a:pt x="133" y="21"/>
                      <a:pt x="148" y="19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62" y="16"/>
                      <a:pt x="168" y="15"/>
                      <a:pt x="173" y="15"/>
                    </a:cubicBezTo>
                    <a:cubicBezTo>
                      <a:pt x="174" y="15"/>
                      <a:pt x="175" y="15"/>
                      <a:pt x="175" y="14"/>
                    </a:cubicBezTo>
                    <a:cubicBezTo>
                      <a:pt x="175" y="13"/>
                      <a:pt x="174" y="12"/>
                      <a:pt x="173" y="12"/>
                    </a:cubicBezTo>
                    <a:cubicBezTo>
                      <a:pt x="167" y="11"/>
                      <a:pt x="162" y="13"/>
                      <a:pt x="156" y="14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32" y="18"/>
                      <a:pt x="117" y="18"/>
                      <a:pt x="105" y="18"/>
                    </a:cubicBezTo>
                    <a:cubicBezTo>
                      <a:pt x="85" y="18"/>
                      <a:pt x="65" y="15"/>
                      <a:pt x="47" y="12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7" y="10"/>
                      <a:pt x="8" y="8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6" name="Freeform 483"/>
              <p:cNvSpPr>
                <a:spLocks/>
              </p:cNvSpPr>
              <p:nvPr/>
            </p:nvSpPr>
            <p:spPr bwMode="auto">
              <a:xfrm>
                <a:off x="1244" y="2263"/>
                <a:ext cx="212" cy="1004"/>
              </a:xfrm>
              <a:custGeom>
                <a:avLst/>
                <a:gdLst>
                  <a:gd name="T0" fmla="*/ 75 w 78"/>
                  <a:gd name="T1" fmla="*/ 1 h 369"/>
                  <a:gd name="T2" fmla="*/ 70 w 78"/>
                  <a:gd name="T3" fmla="*/ 22 h 369"/>
                  <a:gd name="T4" fmla="*/ 65 w 78"/>
                  <a:gd name="T5" fmla="*/ 39 h 369"/>
                  <a:gd name="T6" fmla="*/ 57 w 78"/>
                  <a:gd name="T7" fmla="*/ 79 h 369"/>
                  <a:gd name="T8" fmla="*/ 54 w 78"/>
                  <a:gd name="T9" fmla="*/ 93 h 369"/>
                  <a:gd name="T10" fmla="*/ 41 w 78"/>
                  <a:gd name="T11" fmla="*/ 145 h 369"/>
                  <a:gd name="T12" fmla="*/ 29 w 78"/>
                  <a:gd name="T13" fmla="*/ 192 h 369"/>
                  <a:gd name="T14" fmla="*/ 21 w 78"/>
                  <a:gd name="T15" fmla="*/ 235 h 369"/>
                  <a:gd name="T16" fmla="*/ 13 w 78"/>
                  <a:gd name="T17" fmla="*/ 280 h 369"/>
                  <a:gd name="T18" fmla="*/ 5 w 78"/>
                  <a:gd name="T19" fmla="*/ 331 h 369"/>
                  <a:gd name="T20" fmla="*/ 3 w 78"/>
                  <a:gd name="T21" fmla="*/ 343 h 369"/>
                  <a:gd name="T22" fmla="*/ 1 w 78"/>
                  <a:gd name="T23" fmla="*/ 367 h 369"/>
                  <a:gd name="T24" fmla="*/ 3 w 78"/>
                  <a:gd name="T25" fmla="*/ 369 h 369"/>
                  <a:gd name="T26" fmla="*/ 4 w 78"/>
                  <a:gd name="T27" fmla="*/ 367 h 369"/>
                  <a:gd name="T28" fmla="*/ 7 w 78"/>
                  <a:gd name="T29" fmla="*/ 344 h 369"/>
                  <a:gd name="T30" fmla="*/ 9 w 78"/>
                  <a:gd name="T31" fmla="*/ 331 h 369"/>
                  <a:gd name="T32" fmla="*/ 16 w 78"/>
                  <a:gd name="T33" fmla="*/ 281 h 369"/>
                  <a:gd name="T34" fmla="*/ 25 w 78"/>
                  <a:gd name="T35" fmla="*/ 235 h 369"/>
                  <a:gd name="T36" fmla="*/ 32 w 78"/>
                  <a:gd name="T37" fmla="*/ 193 h 369"/>
                  <a:gd name="T38" fmla="*/ 44 w 78"/>
                  <a:gd name="T39" fmla="*/ 146 h 369"/>
                  <a:gd name="T40" fmla="*/ 57 w 78"/>
                  <a:gd name="T41" fmla="*/ 94 h 369"/>
                  <a:gd name="T42" fmla="*/ 60 w 78"/>
                  <a:gd name="T43" fmla="*/ 80 h 369"/>
                  <a:gd name="T44" fmla="*/ 69 w 78"/>
                  <a:gd name="T45" fmla="*/ 39 h 369"/>
                  <a:gd name="T46" fmla="*/ 73 w 78"/>
                  <a:gd name="T47" fmla="*/ 23 h 369"/>
                  <a:gd name="T48" fmla="*/ 78 w 78"/>
                  <a:gd name="T49" fmla="*/ 2 h 369"/>
                  <a:gd name="T50" fmla="*/ 76 w 78"/>
                  <a:gd name="T51" fmla="*/ 0 h 369"/>
                  <a:gd name="T52" fmla="*/ 75 w 78"/>
                  <a:gd name="T53" fmla="*/ 1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8" h="369">
                    <a:moveTo>
                      <a:pt x="75" y="1"/>
                    </a:moveTo>
                    <a:cubicBezTo>
                      <a:pt x="74" y="9"/>
                      <a:pt x="72" y="16"/>
                      <a:pt x="70" y="22"/>
                    </a:cubicBezTo>
                    <a:cubicBezTo>
                      <a:pt x="68" y="27"/>
                      <a:pt x="66" y="33"/>
                      <a:pt x="65" y="39"/>
                    </a:cubicBezTo>
                    <a:cubicBezTo>
                      <a:pt x="63" y="52"/>
                      <a:pt x="60" y="65"/>
                      <a:pt x="57" y="79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50" y="111"/>
                      <a:pt x="45" y="128"/>
                      <a:pt x="41" y="145"/>
                    </a:cubicBezTo>
                    <a:cubicBezTo>
                      <a:pt x="37" y="160"/>
                      <a:pt x="33" y="176"/>
                      <a:pt x="29" y="192"/>
                    </a:cubicBezTo>
                    <a:cubicBezTo>
                      <a:pt x="26" y="206"/>
                      <a:pt x="24" y="221"/>
                      <a:pt x="21" y="235"/>
                    </a:cubicBezTo>
                    <a:cubicBezTo>
                      <a:pt x="19" y="250"/>
                      <a:pt x="17" y="265"/>
                      <a:pt x="13" y="280"/>
                    </a:cubicBezTo>
                    <a:cubicBezTo>
                      <a:pt x="9" y="297"/>
                      <a:pt x="7" y="314"/>
                      <a:pt x="5" y="331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2" y="351"/>
                      <a:pt x="0" y="360"/>
                      <a:pt x="1" y="367"/>
                    </a:cubicBezTo>
                    <a:cubicBezTo>
                      <a:pt x="1" y="368"/>
                      <a:pt x="2" y="369"/>
                      <a:pt x="3" y="369"/>
                    </a:cubicBezTo>
                    <a:cubicBezTo>
                      <a:pt x="4" y="369"/>
                      <a:pt x="4" y="368"/>
                      <a:pt x="4" y="367"/>
                    </a:cubicBezTo>
                    <a:cubicBezTo>
                      <a:pt x="4" y="360"/>
                      <a:pt x="5" y="352"/>
                      <a:pt x="7" y="344"/>
                    </a:cubicBezTo>
                    <a:cubicBezTo>
                      <a:pt x="9" y="331"/>
                      <a:pt x="9" y="331"/>
                      <a:pt x="9" y="331"/>
                    </a:cubicBezTo>
                    <a:cubicBezTo>
                      <a:pt x="10" y="312"/>
                      <a:pt x="12" y="297"/>
                      <a:pt x="16" y="281"/>
                    </a:cubicBezTo>
                    <a:cubicBezTo>
                      <a:pt x="20" y="266"/>
                      <a:pt x="22" y="250"/>
                      <a:pt x="25" y="235"/>
                    </a:cubicBezTo>
                    <a:cubicBezTo>
                      <a:pt x="27" y="221"/>
                      <a:pt x="29" y="207"/>
                      <a:pt x="32" y="193"/>
                    </a:cubicBezTo>
                    <a:cubicBezTo>
                      <a:pt x="36" y="177"/>
                      <a:pt x="40" y="161"/>
                      <a:pt x="44" y="146"/>
                    </a:cubicBezTo>
                    <a:cubicBezTo>
                      <a:pt x="49" y="129"/>
                      <a:pt x="53" y="111"/>
                      <a:pt x="57" y="94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4" y="66"/>
                      <a:pt x="67" y="53"/>
                      <a:pt x="69" y="39"/>
                    </a:cubicBezTo>
                    <a:cubicBezTo>
                      <a:pt x="69" y="34"/>
                      <a:pt x="71" y="29"/>
                      <a:pt x="73" y="23"/>
                    </a:cubicBezTo>
                    <a:cubicBezTo>
                      <a:pt x="75" y="16"/>
                      <a:pt x="78" y="9"/>
                      <a:pt x="78" y="2"/>
                    </a:cubicBezTo>
                    <a:cubicBezTo>
                      <a:pt x="78" y="1"/>
                      <a:pt x="77" y="0"/>
                      <a:pt x="76" y="0"/>
                    </a:cubicBezTo>
                    <a:cubicBezTo>
                      <a:pt x="75" y="0"/>
                      <a:pt x="75" y="1"/>
                      <a:pt x="75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7" name="Freeform 484"/>
              <p:cNvSpPr>
                <a:spLocks/>
              </p:cNvSpPr>
              <p:nvPr/>
            </p:nvSpPr>
            <p:spPr bwMode="auto">
              <a:xfrm>
                <a:off x="1908" y="2304"/>
                <a:ext cx="58" cy="190"/>
              </a:xfrm>
              <a:custGeom>
                <a:avLst/>
                <a:gdLst>
                  <a:gd name="T0" fmla="*/ 0 w 21"/>
                  <a:gd name="T1" fmla="*/ 1 h 70"/>
                  <a:gd name="T2" fmla="*/ 1 w 21"/>
                  <a:gd name="T3" fmla="*/ 3 h 70"/>
                  <a:gd name="T4" fmla="*/ 9 w 21"/>
                  <a:gd name="T5" fmla="*/ 30 h 70"/>
                  <a:gd name="T6" fmla="*/ 11 w 21"/>
                  <a:gd name="T7" fmla="*/ 41 h 70"/>
                  <a:gd name="T8" fmla="*/ 13 w 21"/>
                  <a:gd name="T9" fmla="*/ 48 h 70"/>
                  <a:gd name="T10" fmla="*/ 18 w 21"/>
                  <a:gd name="T11" fmla="*/ 68 h 70"/>
                  <a:gd name="T12" fmla="*/ 20 w 21"/>
                  <a:gd name="T13" fmla="*/ 69 h 70"/>
                  <a:gd name="T14" fmla="*/ 21 w 21"/>
                  <a:gd name="T15" fmla="*/ 67 h 70"/>
                  <a:gd name="T16" fmla="*/ 16 w 21"/>
                  <a:gd name="T17" fmla="*/ 48 h 70"/>
                  <a:gd name="T18" fmla="*/ 14 w 21"/>
                  <a:gd name="T19" fmla="*/ 40 h 70"/>
                  <a:gd name="T20" fmla="*/ 12 w 21"/>
                  <a:gd name="T21" fmla="*/ 30 h 70"/>
                  <a:gd name="T22" fmla="*/ 3 w 21"/>
                  <a:gd name="T23" fmla="*/ 0 h 70"/>
                  <a:gd name="T24" fmla="*/ 0 w 21"/>
                  <a:gd name="T25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70">
                    <a:moveTo>
                      <a:pt x="0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6" y="8"/>
                      <a:pt x="8" y="20"/>
                      <a:pt x="9" y="3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4" y="56"/>
                      <a:pt x="16" y="64"/>
                      <a:pt x="18" y="68"/>
                    </a:cubicBezTo>
                    <a:cubicBezTo>
                      <a:pt x="18" y="69"/>
                      <a:pt x="19" y="70"/>
                      <a:pt x="20" y="69"/>
                    </a:cubicBezTo>
                    <a:cubicBezTo>
                      <a:pt x="21" y="69"/>
                      <a:pt x="21" y="68"/>
                      <a:pt x="21" y="67"/>
                    </a:cubicBezTo>
                    <a:cubicBezTo>
                      <a:pt x="19" y="63"/>
                      <a:pt x="18" y="55"/>
                      <a:pt x="16" y="48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1" y="19"/>
                      <a:pt x="9" y="6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8" name="Freeform 485"/>
              <p:cNvSpPr>
                <a:spLocks noEditPoints="1"/>
              </p:cNvSpPr>
              <p:nvPr/>
            </p:nvSpPr>
            <p:spPr bwMode="auto">
              <a:xfrm>
                <a:off x="1628" y="2478"/>
                <a:ext cx="523" cy="506"/>
              </a:xfrm>
              <a:custGeom>
                <a:avLst/>
                <a:gdLst>
                  <a:gd name="T0" fmla="*/ 125 w 192"/>
                  <a:gd name="T1" fmla="*/ 1 h 186"/>
                  <a:gd name="T2" fmla="*/ 124 w 192"/>
                  <a:gd name="T3" fmla="*/ 2 h 186"/>
                  <a:gd name="T4" fmla="*/ 116 w 192"/>
                  <a:gd name="T5" fmla="*/ 3 h 186"/>
                  <a:gd name="T6" fmla="*/ 115 w 192"/>
                  <a:gd name="T7" fmla="*/ 4 h 186"/>
                  <a:gd name="T8" fmla="*/ 121 w 192"/>
                  <a:gd name="T9" fmla="*/ 72 h 186"/>
                  <a:gd name="T10" fmla="*/ 127 w 192"/>
                  <a:gd name="T11" fmla="*/ 94 h 186"/>
                  <a:gd name="T12" fmla="*/ 124 w 192"/>
                  <a:gd name="T13" fmla="*/ 118 h 186"/>
                  <a:gd name="T14" fmla="*/ 95 w 192"/>
                  <a:gd name="T15" fmla="*/ 115 h 186"/>
                  <a:gd name="T16" fmla="*/ 91 w 192"/>
                  <a:gd name="T17" fmla="*/ 113 h 186"/>
                  <a:gd name="T18" fmla="*/ 40 w 192"/>
                  <a:gd name="T19" fmla="*/ 81 h 186"/>
                  <a:gd name="T20" fmla="*/ 37 w 192"/>
                  <a:gd name="T21" fmla="*/ 78 h 186"/>
                  <a:gd name="T22" fmla="*/ 24 w 192"/>
                  <a:gd name="T23" fmla="*/ 70 h 186"/>
                  <a:gd name="T24" fmla="*/ 9 w 192"/>
                  <a:gd name="T25" fmla="*/ 98 h 186"/>
                  <a:gd name="T26" fmla="*/ 8 w 192"/>
                  <a:gd name="T27" fmla="*/ 101 h 186"/>
                  <a:gd name="T28" fmla="*/ 7 w 192"/>
                  <a:gd name="T29" fmla="*/ 104 h 186"/>
                  <a:gd name="T30" fmla="*/ 11 w 192"/>
                  <a:gd name="T31" fmla="*/ 130 h 186"/>
                  <a:gd name="T32" fmla="*/ 54 w 192"/>
                  <a:gd name="T33" fmla="*/ 160 h 186"/>
                  <a:gd name="T34" fmla="*/ 151 w 192"/>
                  <a:gd name="T35" fmla="*/ 175 h 186"/>
                  <a:gd name="T36" fmla="*/ 182 w 192"/>
                  <a:gd name="T37" fmla="*/ 145 h 186"/>
                  <a:gd name="T38" fmla="*/ 158 w 192"/>
                  <a:gd name="T39" fmla="*/ 53 h 186"/>
                  <a:gd name="T40" fmla="*/ 153 w 192"/>
                  <a:gd name="T41" fmla="*/ 45 h 186"/>
                  <a:gd name="T42" fmla="*/ 142 w 192"/>
                  <a:gd name="T43" fmla="*/ 26 h 186"/>
                  <a:gd name="T44" fmla="*/ 141 w 192"/>
                  <a:gd name="T45" fmla="*/ 22 h 186"/>
                  <a:gd name="T46" fmla="*/ 125 w 192"/>
                  <a:gd name="T47" fmla="*/ 1 h 186"/>
                  <a:gd name="T48" fmla="*/ 124 w 192"/>
                  <a:gd name="T49" fmla="*/ 5 h 186"/>
                  <a:gd name="T50" fmla="*/ 126 w 192"/>
                  <a:gd name="T51" fmla="*/ 5 h 186"/>
                  <a:gd name="T52" fmla="*/ 126 w 192"/>
                  <a:gd name="T53" fmla="*/ 5 h 186"/>
                  <a:gd name="T54" fmla="*/ 137 w 192"/>
                  <a:gd name="T55" fmla="*/ 23 h 186"/>
                  <a:gd name="T56" fmla="*/ 139 w 192"/>
                  <a:gd name="T57" fmla="*/ 27 h 186"/>
                  <a:gd name="T58" fmla="*/ 151 w 192"/>
                  <a:gd name="T59" fmla="*/ 47 h 186"/>
                  <a:gd name="T60" fmla="*/ 155 w 192"/>
                  <a:gd name="T61" fmla="*/ 55 h 186"/>
                  <a:gd name="T62" fmla="*/ 181 w 192"/>
                  <a:gd name="T63" fmla="*/ 127 h 186"/>
                  <a:gd name="T64" fmla="*/ 179 w 192"/>
                  <a:gd name="T65" fmla="*/ 144 h 186"/>
                  <a:gd name="T66" fmla="*/ 149 w 192"/>
                  <a:gd name="T67" fmla="*/ 172 h 186"/>
                  <a:gd name="T68" fmla="*/ 56 w 192"/>
                  <a:gd name="T69" fmla="*/ 157 h 186"/>
                  <a:gd name="T70" fmla="*/ 14 w 192"/>
                  <a:gd name="T71" fmla="*/ 128 h 186"/>
                  <a:gd name="T72" fmla="*/ 10 w 192"/>
                  <a:gd name="T73" fmla="*/ 105 h 186"/>
                  <a:gd name="T74" fmla="*/ 11 w 192"/>
                  <a:gd name="T75" fmla="*/ 102 h 186"/>
                  <a:gd name="T76" fmla="*/ 12 w 192"/>
                  <a:gd name="T77" fmla="*/ 99 h 186"/>
                  <a:gd name="T78" fmla="*/ 24 w 192"/>
                  <a:gd name="T79" fmla="*/ 73 h 186"/>
                  <a:gd name="T80" fmla="*/ 35 w 192"/>
                  <a:gd name="T81" fmla="*/ 81 h 186"/>
                  <a:gd name="T82" fmla="*/ 38 w 192"/>
                  <a:gd name="T83" fmla="*/ 84 h 186"/>
                  <a:gd name="T84" fmla="*/ 90 w 192"/>
                  <a:gd name="T85" fmla="*/ 116 h 186"/>
                  <a:gd name="T86" fmla="*/ 93 w 192"/>
                  <a:gd name="T87" fmla="*/ 118 h 186"/>
                  <a:gd name="T88" fmla="*/ 126 w 192"/>
                  <a:gd name="T89" fmla="*/ 120 h 186"/>
                  <a:gd name="T90" fmla="*/ 132 w 192"/>
                  <a:gd name="T91" fmla="*/ 106 h 186"/>
                  <a:gd name="T92" fmla="*/ 130 w 192"/>
                  <a:gd name="T93" fmla="*/ 93 h 186"/>
                  <a:gd name="T94" fmla="*/ 125 w 192"/>
                  <a:gd name="T95" fmla="*/ 71 h 186"/>
                  <a:gd name="T96" fmla="*/ 116 w 192"/>
                  <a:gd name="T97" fmla="*/ 23 h 186"/>
                  <a:gd name="T98" fmla="*/ 118 w 192"/>
                  <a:gd name="T99" fmla="*/ 6 h 186"/>
                  <a:gd name="T100" fmla="*/ 124 w 192"/>
                  <a:gd name="T101" fmla="*/ 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186">
                    <a:moveTo>
                      <a:pt x="125" y="1"/>
                    </a:moveTo>
                    <a:cubicBezTo>
                      <a:pt x="124" y="1"/>
                      <a:pt x="124" y="2"/>
                      <a:pt x="124" y="2"/>
                    </a:cubicBezTo>
                    <a:cubicBezTo>
                      <a:pt x="122" y="1"/>
                      <a:pt x="119" y="1"/>
                      <a:pt x="116" y="3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09" y="27"/>
                      <a:pt x="115" y="50"/>
                      <a:pt x="121" y="72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9" y="103"/>
                      <a:pt x="131" y="112"/>
                      <a:pt x="124" y="118"/>
                    </a:cubicBezTo>
                    <a:cubicBezTo>
                      <a:pt x="116" y="125"/>
                      <a:pt x="105" y="119"/>
                      <a:pt x="95" y="115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75" y="106"/>
                      <a:pt x="58" y="96"/>
                      <a:pt x="40" y="81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2" y="73"/>
                      <a:pt x="27" y="69"/>
                      <a:pt x="24" y="70"/>
                    </a:cubicBezTo>
                    <a:cubicBezTo>
                      <a:pt x="19" y="70"/>
                      <a:pt x="14" y="81"/>
                      <a:pt x="9" y="98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4"/>
                      <a:pt x="7" y="104"/>
                      <a:pt x="7" y="104"/>
                    </a:cubicBezTo>
                    <a:cubicBezTo>
                      <a:pt x="3" y="115"/>
                      <a:pt x="0" y="121"/>
                      <a:pt x="11" y="130"/>
                    </a:cubicBezTo>
                    <a:cubicBezTo>
                      <a:pt x="25" y="142"/>
                      <a:pt x="40" y="152"/>
                      <a:pt x="54" y="160"/>
                    </a:cubicBezTo>
                    <a:cubicBezTo>
                      <a:pt x="88" y="180"/>
                      <a:pt x="124" y="186"/>
                      <a:pt x="151" y="175"/>
                    </a:cubicBezTo>
                    <a:cubicBezTo>
                      <a:pt x="167" y="169"/>
                      <a:pt x="177" y="159"/>
                      <a:pt x="182" y="145"/>
                    </a:cubicBezTo>
                    <a:cubicBezTo>
                      <a:pt x="192" y="115"/>
                      <a:pt x="171" y="75"/>
                      <a:pt x="158" y="53"/>
                    </a:cubicBezTo>
                    <a:cubicBezTo>
                      <a:pt x="153" y="45"/>
                      <a:pt x="153" y="45"/>
                      <a:pt x="153" y="45"/>
                    </a:cubicBezTo>
                    <a:cubicBezTo>
                      <a:pt x="149" y="39"/>
                      <a:pt x="146" y="33"/>
                      <a:pt x="142" y="26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37" y="13"/>
                      <a:pt x="132" y="0"/>
                      <a:pt x="125" y="1"/>
                    </a:cubicBezTo>
                    <a:close/>
                    <a:moveTo>
                      <a:pt x="124" y="5"/>
                    </a:moveTo>
                    <a:cubicBezTo>
                      <a:pt x="125" y="6"/>
                      <a:pt x="126" y="5"/>
                      <a:pt x="126" y="5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30" y="6"/>
                      <a:pt x="135" y="17"/>
                      <a:pt x="137" y="23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43" y="34"/>
                      <a:pt x="146" y="40"/>
                      <a:pt x="151" y="47"/>
                    </a:cubicBezTo>
                    <a:cubicBezTo>
                      <a:pt x="155" y="55"/>
                      <a:pt x="155" y="55"/>
                      <a:pt x="155" y="55"/>
                    </a:cubicBezTo>
                    <a:cubicBezTo>
                      <a:pt x="166" y="72"/>
                      <a:pt x="181" y="102"/>
                      <a:pt x="181" y="127"/>
                    </a:cubicBezTo>
                    <a:cubicBezTo>
                      <a:pt x="181" y="133"/>
                      <a:pt x="180" y="139"/>
                      <a:pt x="179" y="144"/>
                    </a:cubicBezTo>
                    <a:cubicBezTo>
                      <a:pt x="174" y="157"/>
                      <a:pt x="164" y="166"/>
                      <a:pt x="149" y="172"/>
                    </a:cubicBezTo>
                    <a:cubicBezTo>
                      <a:pt x="119" y="184"/>
                      <a:pt x="81" y="172"/>
                      <a:pt x="56" y="157"/>
                    </a:cubicBezTo>
                    <a:cubicBezTo>
                      <a:pt x="42" y="149"/>
                      <a:pt x="27" y="139"/>
                      <a:pt x="14" y="128"/>
                    </a:cubicBezTo>
                    <a:cubicBezTo>
                      <a:pt x="4" y="120"/>
                      <a:pt x="6" y="116"/>
                      <a:pt x="10" y="105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2"/>
                      <a:pt x="12" y="99"/>
                      <a:pt x="12" y="99"/>
                    </a:cubicBezTo>
                    <a:cubicBezTo>
                      <a:pt x="18" y="82"/>
                      <a:pt x="22" y="73"/>
                      <a:pt x="24" y="73"/>
                    </a:cubicBezTo>
                    <a:cubicBezTo>
                      <a:pt x="26" y="73"/>
                      <a:pt x="32" y="79"/>
                      <a:pt x="35" y="8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57" y="99"/>
                      <a:pt x="74" y="109"/>
                      <a:pt x="90" y="116"/>
                    </a:cubicBezTo>
                    <a:cubicBezTo>
                      <a:pt x="93" y="118"/>
                      <a:pt x="93" y="118"/>
                      <a:pt x="93" y="118"/>
                    </a:cubicBezTo>
                    <a:cubicBezTo>
                      <a:pt x="104" y="123"/>
                      <a:pt x="116" y="128"/>
                      <a:pt x="126" y="120"/>
                    </a:cubicBezTo>
                    <a:cubicBezTo>
                      <a:pt x="131" y="116"/>
                      <a:pt x="132" y="111"/>
                      <a:pt x="132" y="106"/>
                    </a:cubicBezTo>
                    <a:cubicBezTo>
                      <a:pt x="132" y="102"/>
                      <a:pt x="131" y="97"/>
                      <a:pt x="130" y="93"/>
                    </a:cubicBezTo>
                    <a:cubicBezTo>
                      <a:pt x="125" y="71"/>
                      <a:pt x="125" y="71"/>
                      <a:pt x="125" y="71"/>
                    </a:cubicBezTo>
                    <a:cubicBezTo>
                      <a:pt x="120" y="55"/>
                      <a:pt x="116" y="39"/>
                      <a:pt x="116" y="23"/>
                    </a:cubicBezTo>
                    <a:cubicBezTo>
                      <a:pt x="116" y="18"/>
                      <a:pt x="117" y="12"/>
                      <a:pt x="118" y="6"/>
                    </a:cubicBezTo>
                    <a:cubicBezTo>
                      <a:pt x="120" y="5"/>
                      <a:pt x="122" y="4"/>
                      <a:pt x="12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9" name="Freeform 486"/>
              <p:cNvSpPr>
                <a:spLocks/>
              </p:cNvSpPr>
              <p:nvPr/>
            </p:nvSpPr>
            <p:spPr bwMode="auto">
              <a:xfrm>
                <a:off x="1704" y="2717"/>
                <a:ext cx="63" cy="150"/>
              </a:xfrm>
              <a:custGeom>
                <a:avLst/>
                <a:gdLst>
                  <a:gd name="T0" fmla="*/ 17 w 23"/>
                  <a:gd name="T1" fmla="*/ 2 h 55"/>
                  <a:gd name="T2" fmla="*/ 13 w 23"/>
                  <a:gd name="T3" fmla="*/ 10 h 55"/>
                  <a:gd name="T4" fmla="*/ 0 w 23"/>
                  <a:gd name="T5" fmla="*/ 54 h 55"/>
                  <a:gd name="T6" fmla="*/ 2 w 23"/>
                  <a:gd name="T7" fmla="*/ 55 h 55"/>
                  <a:gd name="T8" fmla="*/ 4 w 23"/>
                  <a:gd name="T9" fmla="*/ 54 h 55"/>
                  <a:gd name="T10" fmla="*/ 4 w 23"/>
                  <a:gd name="T11" fmla="*/ 54 h 55"/>
                  <a:gd name="T12" fmla="*/ 4 w 23"/>
                  <a:gd name="T13" fmla="*/ 51 h 55"/>
                  <a:gd name="T14" fmla="*/ 16 w 23"/>
                  <a:gd name="T15" fmla="*/ 11 h 55"/>
                  <a:gd name="T16" fmla="*/ 19 w 23"/>
                  <a:gd name="T17" fmla="*/ 4 h 55"/>
                  <a:gd name="T18" fmla="*/ 20 w 23"/>
                  <a:gd name="T19" fmla="*/ 5 h 55"/>
                  <a:gd name="T20" fmla="*/ 22 w 23"/>
                  <a:gd name="T21" fmla="*/ 4 h 55"/>
                  <a:gd name="T22" fmla="*/ 21 w 23"/>
                  <a:gd name="T23" fmla="*/ 1 h 55"/>
                  <a:gd name="T24" fmla="*/ 21 w 23"/>
                  <a:gd name="T25" fmla="*/ 1 h 55"/>
                  <a:gd name="T26" fmla="*/ 18 w 23"/>
                  <a:gd name="T27" fmla="*/ 1 h 55"/>
                  <a:gd name="T28" fmla="*/ 17 w 23"/>
                  <a:gd name="T29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55">
                    <a:moveTo>
                      <a:pt x="17" y="2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7" y="24"/>
                      <a:pt x="0" y="40"/>
                      <a:pt x="0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3" y="55"/>
                      <a:pt x="4" y="55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2"/>
                      <a:pt x="4" y="51"/>
                    </a:cubicBezTo>
                    <a:cubicBezTo>
                      <a:pt x="4" y="39"/>
                      <a:pt x="10" y="24"/>
                      <a:pt x="16" y="11"/>
                    </a:cubicBezTo>
                    <a:cubicBezTo>
                      <a:pt x="16" y="11"/>
                      <a:pt x="19" y="6"/>
                      <a:pt x="19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1" y="5"/>
                      <a:pt x="22" y="4"/>
                      <a:pt x="22" y="4"/>
                    </a:cubicBezTo>
                    <a:cubicBezTo>
                      <a:pt x="23" y="3"/>
                      <a:pt x="22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0" name="Freeform 487"/>
              <p:cNvSpPr>
                <a:spLocks/>
              </p:cNvSpPr>
              <p:nvPr/>
            </p:nvSpPr>
            <p:spPr bwMode="auto">
              <a:xfrm>
                <a:off x="2028" y="2951"/>
                <a:ext cx="76" cy="310"/>
              </a:xfrm>
              <a:custGeom>
                <a:avLst/>
                <a:gdLst>
                  <a:gd name="T0" fmla="*/ 0 w 28"/>
                  <a:gd name="T1" fmla="*/ 2 h 114"/>
                  <a:gd name="T2" fmla="*/ 7 w 28"/>
                  <a:gd name="T3" fmla="*/ 46 h 114"/>
                  <a:gd name="T4" fmla="*/ 13 w 28"/>
                  <a:gd name="T5" fmla="*/ 69 h 114"/>
                  <a:gd name="T6" fmla="*/ 18 w 28"/>
                  <a:gd name="T7" fmla="*/ 87 h 114"/>
                  <a:gd name="T8" fmla="*/ 23 w 28"/>
                  <a:gd name="T9" fmla="*/ 108 h 114"/>
                  <a:gd name="T10" fmla="*/ 23 w 28"/>
                  <a:gd name="T11" fmla="*/ 109 h 114"/>
                  <a:gd name="T12" fmla="*/ 24 w 28"/>
                  <a:gd name="T13" fmla="*/ 112 h 114"/>
                  <a:gd name="T14" fmla="*/ 26 w 28"/>
                  <a:gd name="T15" fmla="*/ 114 h 114"/>
                  <a:gd name="T16" fmla="*/ 27 w 28"/>
                  <a:gd name="T17" fmla="*/ 114 h 114"/>
                  <a:gd name="T18" fmla="*/ 28 w 28"/>
                  <a:gd name="T19" fmla="*/ 112 h 114"/>
                  <a:gd name="T20" fmla="*/ 28 w 28"/>
                  <a:gd name="T21" fmla="*/ 112 h 114"/>
                  <a:gd name="T22" fmla="*/ 27 w 28"/>
                  <a:gd name="T23" fmla="*/ 111 h 114"/>
                  <a:gd name="T24" fmla="*/ 26 w 28"/>
                  <a:gd name="T25" fmla="*/ 108 h 114"/>
                  <a:gd name="T26" fmla="*/ 21 w 28"/>
                  <a:gd name="T27" fmla="*/ 86 h 114"/>
                  <a:gd name="T28" fmla="*/ 16 w 28"/>
                  <a:gd name="T29" fmla="*/ 68 h 114"/>
                  <a:gd name="T30" fmla="*/ 11 w 28"/>
                  <a:gd name="T31" fmla="*/ 45 h 114"/>
                  <a:gd name="T32" fmla="*/ 3 w 28"/>
                  <a:gd name="T33" fmla="*/ 2 h 114"/>
                  <a:gd name="T34" fmla="*/ 3 w 28"/>
                  <a:gd name="T35" fmla="*/ 2 h 114"/>
                  <a:gd name="T36" fmla="*/ 2 w 28"/>
                  <a:gd name="T37" fmla="*/ 0 h 114"/>
                  <a:gd name="T38" fmla="*/ 0 w 28"/>
                  <a:gd name="T39" fmla="*/ 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114">
                    <a:moveTo>
                      <a:pt x="0" y="2"/>
                    </a:moveTo>
                    <a:cubicBezTo>
                      <a:pt x="0" y="17"/>
                      <a:pt x="4" y="32"/>
                      <a:pt x="7" y="46"/>
                    </a:cubicBezTo>
                    <a:cubicBezTo>
                      <a:pt x="9" y="54"/>
                      <a:pt x="11" y="61"/>
                      <a:pt x="13" y="69"/>
                    </a:cubicBezTo>
                    <a:cubicBezTo>
                      <a:pt x="14" y="76"/>
                      <a:pt x="16" y="82"/>
                      <a:pt x="18" y="87"/>
                    </a:cubicBezTo>
                    <a:cubicBezTo>
                      <a:pt x="20" y="94"/>
                      <a:pt x="22" y="101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3"/>
                      <a:pt x="25" y="114"/>
                      <a:pt x="26" y="114"/>
                    </a:cubicBezTo>
                    <a:cubicBezTo>
                      <a:pt x="26" y="114"/>
                      <a:pt x="27" y="114"/>
                      <a:pt x="27" y="114"/>
                    </a:cubicBezTo>
                    <a:cubicBezTo>
                      <a:pt x="27" y="113"/>
                      <a:pt x="28" y="113"/>
                      <a:pt x="28" y="112"/>
                    </a:cubicBezTo>
                    <a:cubicBezTo>
                      <a:pt x="28" y="112"/>
                      <a:pt x="28" y="112"/>
                      <a:pt x="28" y="112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0"/>
                      <a:pt x="27" y="109"/>
                      <a:pt x="26" y="108"/>
                    </a:cubicBezTo>
                    <a:cubicBezTo>
                      <a:pt x="25" y="100"/>
                      <a:pt x="23" y="93"/>
                      <a:pt x="21" y="86"/>
                    </a:cubicBezTo>
                    <a:cubicBezTo>
                      <a:pt x="19" y="81"/>
                      <a:pt x="17" y="75"/>
                      <a:pt x="16" y="68"/>
                    </a:cubicBezTo>
                    <a:cubicBezTo>
                      <a:pt x="14" y="60"/>
                      <a:pt x="13" y="53"/>
                      <a:pt x="11" y="45"/>
                    </a:cubicBezTo>
                    <a:cubicBezTo>
                      <a:pt x="7" y="30"/>
                      <a:pt x="3" y="16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1" name="Freeform 488"/>
              <p:cNvSpPr>
                <a:spLocks/>
              </p:cNvSpPr>
              <p:nvPr/>
            </p:nvSpPr>
            <p:spPr bwMode="auto">
              <a:xfrm>
                <a:off x="926" y="1988"/>
                <a:ext cx="509" cy="596"/>
              </a:xfrm>
              <a:custGeom>
                <a:avLst/>
                <a:gdLst>
                  <a:gd name="T0" fmla="*/ 36 w 187"/>
                  <a:gd name="T1" fmla="*/ 1 h 219"/>
                  <a:gd name="T2" fmla="*/ 22 w 187"/>
                  <a:gd name="T3" fmla="*/ 20 h 219"/>
                  <a:gd name="T4" fmla="*/ 21 w 187"/>
                  <a:gd name="T5" fmla="*/ 24 h 219"/>
                  <a:gd name="T6" fmla="*/ 57 w 187"/>
                  <a:gd name="T7" fmla="*/ 190 h 219"/>
                  <a:gd name="T8" fmla="*/ 121 w 187"/>
                  <a:gd name="T9" fmla="*/ 215 h 219"/>
                  <a:gd name="T10" fmla="*/ 168 w 187"/>
                  <a:gd name="T11" fmla="*/ 217 h 219"/>
                  <a:gd name="T12" fmla="*/ 170 w 187"/>
                  <a:gd name="T13" fmla="*/ 215 h 219"/>
                  <a:gd name="T14" fmla="*/ 168 w 187"/>
                  <a:gd name="T15" fmla="*/ 213 h 219"/>
                  <a:gd name="T16" fmla="*/ 122 w 187"/>
                  <a:gd name="T17" fmla="*/ 212 h 219"/>
                  <a:gd name="T18" fmla="*/ 59 w 187"/>
                  <a:gd name="T19" fmla="*/ 187 h 219"/>
                  <a:gd name="T20" fmla="*/ 24 w 187"/>
                  <a:gd name="T21" fmla="*/ 25 h 219"/>
                  <a:gd name="T22" fmla="*/ 26 w 187"/>
                  <a:gd name="T23" fmla="*/ 21 h 219"/>
                  <a:gd name="T24" fmla="*/ 36 w 187"/>
                  <a:gd name="T25" fmla="*/ 4 h 219"/>
                  <a:gd name="T26" fmla="*/ 50 w 187"/>
                  <a:gd name="T27" fmla="*/ 6 h 219"/>
                  <a:gd name="T28" fmla="*/ 57 w 187"/>
                  <a:gd name="T29" fmla="*/ 7 h 219"/>
                  <a:gd name="T30" fmla="*/ 70 w 187"/>
                  <a:gd name="T31" fmla="*/ 7 h 219"/>
                  <a:gd name="T32" fmla="*/ 99 w 187"/>
                  <a:gd name="T33" fmla="*/ 10 h 219"/>
                  <a:gd name="T34" fmla="*/ 95 w 187"/>
                  <a:gd name="T35" fmla="*/ 17 h 219"/>
                  <a:gd name="T36" fmla="*/ 93 w 187"/>
                  <a:gd name="T37" fmla="*/ 20 h 219"/>
                  <a:gd name="T38" fmla="*/ 66 w 187"/>
                  <a:gd name="T39" fmla="*/ 86 h 219"/>
                  <a:gd name="T40" fmla="*/ 82 w 187"/>
                  <a:gd name="T41" fmla="*/ 118 h 219"/>
                  <a:gd name="T42" fmla="*/ 130 w 187"/>
                  <a:gd name="T43" fmla="*/ 142 h 219"/>
                  <a:gd name="T44" fmla="*/ 185 w 187"/>
                  <a:gd name="T45" fmla="*/ 145 h 219"/>
                  <a:gd name="T46" fmla="*/ 186 w 187"/>
                  <a:gd name="T47" fmla="*/ 143 h 219"/>
                  <a:gd name="T48" fmla="*/ 184 w 187"/>
                  <a:gd name="T49" fmla="*/ 142 h 219"/>
                  <a:gd name="T50" fmla="*/ 131 w 187"/>
                  <a:gd name="T51" fmla="*/ 139 h 219"/>
                  <a:gd name="T52" fmla="*/ 84 w 187"/>
                  <a:gd name="T53" fmla="*/ 115 h 219"/>
                  <a:gd name="T54" fmla="*/ 96 w 187"/>
                  <a:gd name="T55" fmla="*/ 22 h 219"/>
                  <a:gd name="T56" fmla="*/ 98 w 187"/>
                  <a:gd name="T57" fmla="*/ 19 h 219"/>
                  <a:gd name="T58" fmla="*/ 102 w 187"/>
                  <a:gd name="T59" fmla="*/ 10 h 219"/>
                  <a:gd name="T60" fmla="*/ 102 w 187"/>
                  <a:gd name="T61" fmla="*/ 8 h 219"/>
                  <a:gd name="T62" fmla="*/ 70 w 187"/>
                  <a:gd name="T63" fmla="*/ 4 h 219"/>
                  <a:gd name="T64" fmla="*/ 57 w 187"/>
                  <a:gd name="T65" fmla="*/ 4 h 219"/>
                  <a:gd name="T66" fmla="*/ 50 w 187"/>
                  <a:gd name="T67" fmla="*/ 2 h 219"/>
                  <a:gd name="T68" fmla="*/ 36 w 187"/>
                  <a:gd name="T69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7" h="219">
                    <a:moveTo>
                      <a:pt x="36" y="1"/>
                    </a:moveTo>
                    <a:cubicBezTo>
                      <a:pt x="28" y="3"/>
                      <a:pt x="25" y="12"/>
                      <a:pt x="22" y="20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83"/>
                      <a:pt x="6" y="159"/>
                      <a:pt x="57" y="190"/>
                    </a:cubicBezTo>
                    <a:cubicBezTo>
                      <a:pt x="79" y="204"/>
                      <a:pt x="101" y="212"/>
                      <a:pt x="121" y="215"/>
                    </a:cubicBezTo>
                    <a:cubicBezTo>
                      <a:pt x="136" y="217"/>
                      <a:pt x="156" y="219"/>
                      <a:pt x="168" y="217"/>
                    </a:cubicBezTo>
                    <a:cubicBezTo>
                      <a:pt x="169" y="217"/>
                      <a:pt x="170" y="216"/>
                      <a:pt x="170" y="215"/>
                    </a:cubicBezTo>
                    <a:cubicBezTo>
                      <a:pt x="169" y="214"/>
                      <a:pt x="169" y="213"/>
                      <a:pt x="168" y="213"/>
                    </a:cubicBezTo>
                    <a:cubicBezTo>
                      <a:pt x="156" y="215"/>
                      <a:pt x="136" y="214"/>
                      <a:pt x="122" y="212"/>
                    </a:cubicBezTo>
                    <a:cubicBezTo>
                      <a:pt x="102" y="209"/>
                      <a:pt x="80" y="200"/>
                      <a:pt x="59" y="187"/>
                    </a:cubicBezTo>
                    <a:cubicBezTo>
                      <a:pt x="9" y="157"/>
                      <a:pt x="3" y="83"/>
                      <a:pt x="24" y="25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8" y="14"/>
                      <a:pt x="30" y="5"/>
                      <a:pt x="36" y="4"/>
                    </a:cubicBezTo>
                    <a:cubicBezTo>
                      <a:pt x="40" y="4"/>
                      <a:pt x="45" y="5"/>
                      <a:pt x="50" y="6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60" y="7"/>
                      <a:pt x="65" y="7"/>
                      <a:pt x="70" y="7"/>
                    </a:cubicBezTo>
                    <a:cubicBezTo>
                      <a:pt x="80" y="7"/>
                      <a:pt x="92" y="7"/>
                      <a:pt x="99" y="10"/>
                    </a:cubicBezTo>
                    <a:cubicBezTo>
                      <a:pt x="98" y="13"/>
                      <a:pt x="96" y="15"/>
                      <a:pt x="95" y="17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82" y="38"/>
                      <a:pt x="66" y="63"/>
                      <a:pt x="66" y="86"/>
                    </a:cubicBezTo>
                    <a:cubicBezTo>
                      <a:pt x="66" y="98"/>
                      <a:pt x="71" y="109"/>
                      <a:pt x="82" y="118"/>
                    </a:cubicBezTo>
                    <a:cubicBezTo>
                      <a:pt x="95" y="128"/>
                      <a:pt x="114" y="138"/>
                      <a:pt x="130" y="142"/>
                    </a:cubicBezTo>
                    <a:cubicBezTo>
                      <a:pt x="136" y="144"/>
                      <a:pt x="167" y="152"/>
                      <a:pt x="185" y="145"/>
                    </a:cubicBezTo>
                    <a:cubicBezTo>
                      <a:pt x="186" y="144"/>
                      <a:pt x="187" y="143"/>
                      <a:pt x="186" y="143"/>
                    </a:cubicBezTo>
                    <a:cubicBezTo>
                      <a:pt x="186" y="142"/>
                      <a:pt x="185" y="141"/>
                      <a:pt x="184" y="142"/>
                    </a:cubicBezTo>
                    <a:cubicBezTo>
                      <a:pt x="170" y="147"/>
                      <a:pt x="147" y="144"/>
                      <a:pt x="131" y="139"/>
                    </a:cubicBezTo>
                    <a:cubicBezTo>
                      <a:pt x="115" y="135"/>
                      <a:pt x="97" y="125"/>
                      <a:pt x="84" y="115"/>
                    </a:cubicBezTo>
                    <a:cubicBezTo>
                      <a:pt x="53" y="91"/>
                      <a:pt x="80" y="48"/>
                      <a:pt x="96" y="22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9" y="16"/>
                      <a:pt x="101" y="13"/>
                      <a:pt x="102" y="10"/>
                    </a:cubicBezTo>
                    <a:cubicBezTo>
                      <a:pt x="103" y="10"/>
                      <a:pt x="103" y="9"/>
                      <a:pt x="102" y="8"/>
                    </a:cubicBezTo>
                    <a:cubicBezTo>
                      <a:pt x="95" y="3"/>
                      <a:pt x="82" y="3"/>
                      <a:pt x="70" y="4"/>
                    </a:cubicBezTo>
                    <a:cubicBezTo>
                      <a:pt x="65" y="4"/>
                      <a:pt x="61" y="4"/>
                      <a:pt x="57" y="4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5" y="1"/>
                      <a:pt x="40" y="0"/>
                      <a:pt x="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2" name="Freeform 489"/>
              <p:cNvSpPr>
                <a:spLocks/>
              </p:cNvSpPr>
              <p:nvPr/>
            </p:nvSpPr>
            <p:spPr bwMode="auto">
              <a:xfrm>
                <a:off x="985" y="2062"/>
                <a:ext cx="180" cy="24"/>
              </a:xfrm>
              <a:custGeom>
                <a:avLst/>
                <a:gdLst>
                  <a:gd name="T0" fmla="*/ 12 w 66"/>
                  <a:gd name="T1" fmla="*/ 1 h 9"/>
                  <a:gd name="T2" fmla="*/ 1 w 66"/>
                  <a:gd name="T3" fmla="*/ 1 h 9"/>
                  <a:gd name="T4" fmla="*/ 0 w 66"/>
                  <a:gd name="T5" fmla="*/ 3 h 9"/>
                  <a:gd name="T6" fmla="*/ 1 w 66"/>
                  <a:gd name="T7" fmla="*/ 4 h 9"/>
                  <a:gd name="T8" fmla="*/ 12 w 66"/>
                  <a:gd name="T9" fmla="*/ 4 h 9"/>
                  <a:gd name="T10" fmla="*/ 63 w 66"/>
                  <a:gd name="T11" fmla="*/ 9 h 9"/>
                  <a:gd name="T12" fmla="*/ 65 w 66"/>
                  <a:gd name="T13" fmla="*/ 8 h 9"/>
                  <a:gd name="T14" fmla="*/ 64 w 66"/>
                  <a:gd name="T15" fmla="*/ 5 h 9"/>
                  <a:gd name="T16" fmla="*/ 12 w 66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9">
                    <a:moveTo>
                      <a:pt x="1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8" y="4"/>
                      <a:pt x="49" y="4"/>
                      <a:pt x="63" y="9"/>
                    </a:cubicBezTo>
                    <a:cubicBezTo>
                      <a:pt x="64" y="9"/>
                      <a:pt x="65" y="8"/>
                      <a:pt x="65" y="8"/>
                    </a:cubicBezTo>
                    <a:cubicBezTo>
                      <a:pt x="66" y="7"/>
                      <a:pt x="65" y="6"/>
                      <a:pt x="64" y="5"/>
                    </a:cubicBezTo>
                    <a:cubicBezTo>
                      <a:pt x="50" y="0"/>
                      <a:pt x="29" y="1"/>
                      <a:pt x="1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3" name="Freeform 490"/>
              <p:cNvSpPr>
                <a:spLocks/>
              </p:cNvSpPr>
              <p:nvPr/>
            </p:nvSpPr>
            <p:spPr bwMode="auto">
              <a:xfrm>
                <a:off x="1083" y="897"/>
                <a:ext cx="962" cy="846"/>
              </a:xfrm>
              <a:custGeom>
                <a:avLst/>
                <a:gdLst>
                  <a:gd name="T0" fmla="*/ 100 w 353"/>
                  <a:gd name="T1" fmla="*/ 311 h 311"/>
                  <a:gd name="T2" fmla="*/ 74 w 353"/>
                  <a:gd name="T3" fmla="*/ 302 h 311"/>
                  <a:gd name="T4" fmla="*/ 60 w 353"/>
                  <a:gd name="T5" fmla="*/ 281 h 311"/>
                  <a:gd name="T6" fmla="*/ 39 w 353"/>
                  <a:gd name="T7" fmla="*/ 266 h 311"/>
                  <a:gd name="T8" fmla="*/ 23 w 353"/>
                  <a:gd name="T9" fmla="*/ 246 h 311"/>
                  <a:gd name="T10" fmla="*/ 7 w 353"/>
                  <a:gd name="T11" fmla="*/ 230 h 311"/>
                  <a:gd name="T12" fmla="*/ 10 w 353"/>
                  <a:gd name="T13" fmla="*/ 228 h 311"/>
                  <a:gd name="T14" fmla="*/ 8 w 353"/>
                  <a:gd name="T15" fmla="*/ 227 h 311"/>
                  <a:gd name="T16" fmla="*/ 5 w 353"/>
                  <a:gd name="T17" fmla="*/ 229 h 311"/>
                  <a:gd name="T18" fmla="*/ 5 w 353"/>
                  <a:gd name="T19" fmla="*/ 224 h 311"/>
                  <a:gd name="T20" fmla="*/ 20 w 353"/>
                  <a:gd name="T21" fmla="*/ 170 h 311"/>
                  <a:gd name="T22" fmla="*/ 62 w 353"/>
                  <a:gd name="T23" fmla="*/ 147 h 311"/>
                  <a:gd name="T24" fmla="*/ 115 w 353"/>
                  <a:gd name="T25" fmla="*/ 120 h 311"/>
                  <a:gd name="T26" fmla="*/ 165 w 353"/>
                  <a:gd name="T27" fmla="*/ 95 h 311"/>
                  <a:gd name="T28" fmla="*/ 140 w 353"/>
                  <a:gd name="T29" fmla="*/ 79 h 311"/>
                  <a:gd name="T30" fmla="*/ 125 w 353"/>
                  <a:gd name="T31" fmla="*/ 54 h 311"/>
                  <a:gd name="T32" fmla="*/ 153 w 353"/>
                  <a:gd name="T33" fmla="*/ 19 h 311"/>
                  <a:gd name="T34" fmla="*/ 167 w 353"/>
                  <a:gd name="T35" fmla="*/ 39 h 311"/>
                  <a:gd name="T36" fmla="*/ 186 w 353"/>
                  <a:gd name="T37" fmla="*/ 57 h 311"/>
                  <a:gd name="T38" fmla="*/ 243 w 353"/>
                  <a:gd name="T39" fmla="*/ 71 h 311"/>
                  <a:gd name="T40" fmla="*/ 294 w 353"/>
                  <a:gd name="T41" fmla="*/ 105 h 311"/>
                  <a:gd name="T42" fmla="*/ 307 w 353"/>
                  <a:gd name="T43" fmla="*/ 158 h 311"/>
                  <a:gd name="T44" fmla="*/ 325 w 353"/>
                  <a:gd name="T45" fmla="*/ 208 h 311"/>
                  <a:gd name="T46" fmla="*/ 352 w 353"/>
                  <a:gd name="T47" fmla="*/ 250 h 311"/>
                  <a:gd name="T48" fmla="*/ 314 w 353"/>
                  <a:gd name="T49" fmla="*/ 258 h 311"/>
                  <a:gd name="T50" fmla="*/ 287 w 353"/>
                  <a:gd name="T51" fmla="*/ 221 h 311"/>
                  <a:gd name="T52" fmla="*/ 271 w 353"/>
                  <a:gd name="T53" fmla="*/ 228 h 311"/>
                  <a:gd name="T54" fmla="*/ 258 w 353"/>
                  <a:gd name="T55" fmla="*/ 243 h 311"/>
                  <a:gd name="T56" fmla="*/ 225 w 353"/>
                  <a:gd name="T57" fmla="*/ 268 h 311"/>
                  <a:gd name="T58" fmla="*/ 216 w 353"/>
                  <a:gd name="T59" fmla="*/ 275 h 311"/>
                  <a:gd name="T60" fmla="*/ 194 w 353"/>
                  <a:gd name="T61" fmla="*/ 287 h 311"/>
                  <a:gd name="T62" fmla="*/ 159 w 353"/>
                  <a:gd name="T63" fmla="*/ 297 h 311"/>
                  <a:gd name="T64" fmla="*/ 147 w 353"/>
                  <a:gd name="T65" fmla="*/ 300 h 311"/>
                  <a:gd name="T66" fmla="*/ 132 w 353"/>
                  <a:gd name="T67" fmla="*/ 305 h 311"/>
                  <a:gd name="T68" fmla="*/ 135 w 353"/>
                  <a:gd name="T69" fmla="*/ 286 h 311"/>
                  <a:gd name="T70" fmla="*/ 133 w 353"/>
                  <a:gd name="T71" fmla="*/ 237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3" h="311">
                    <a:moveTo>
                      <a:pt x="100" y="311"/>
                    </a:moveTo>
                    <a:cubicBezTo>
                      <a:pt x="94" y="306"/>
                      <a:pt x="81" y="306"/>
                      <a:pt x="74" y="302"/>
                    </a:cubicBezTo>
                    <a:cubicBezTo>
                      <a:pt x="66" y="297"/>
                      <a:pt x="66" y="288"/>
                      <a:pt x="60" y="281"/>
                    </a:cubicBezTo>
                    <a:cubicBezTo>
                      <a:pt x="55" y="274"/>
                      <a:pt x="46" y="272"/>
                      <a:pt x="39" y="266"/>
                    </a:cubicBezTo>
                    <a:cubicBezTo>
                      <a:pt x="34" y="261"/>
                      <a:pt x="27" y="252"/>
                      <a:pt x="23" y="246"/>
                    </a:cubicBezTo>
                    <a:cubicBezTo>
                      <a:pt x="20" y="242"/>
                      <a:pt x="13" y="223"/>
                      <a:pt x="7" y="230"/>
                    </a:cubicBezTo>
                    <a:cubicBezTo>
                      <a:pt x="8" y="230"/>
                      <a:pt x="9" y="229"/>
                      <a:pt x="10" y="228"/>
                    </a:cubicBezTo>
                    <a:cubicBezTo>
                      <a:pt x="9" y="227"/>
                      <a:pt x="9" y="227"/>
                      <a:pt x="8" y="227"/>
                    </a:cubicBezTo>
                    <a:cubicBezTo>
                      <a:pt x="7" y="227"/>
                      <a:pt x="6" y="228"/>
                      <a:pt x="5" y="229"/>
                    </a:cubicBezTo>
                    <a:cubicBezTo>
                      <a:pt x="5" y="228"/>
                      <a:pt x="5" y="226"/>
                      <a:pt x="5" y="224"/>
                    </a:cubicBezTo>
                    <a:cubicBezTo>
                      <a:pt x="0" y="204"/>
                      <a:pt x="8" y="186"/>
                      <a:pt x="20" y="170"/>
                    </a:cubicBezTo>
                    <a:cubicBezTo>
                      <a:pt x="31" y="156"/>
                      <a:pt x="46" y="152"/>
                      <a:pt x="62" y="147"/>
                    </a:cubicBezTo>
                    <a:cubicBezTo>
                      <a:pt x="80" y="140"/>
                      <a:pt x="101" y="133"/>
                      <a:pt x="115" y="120"/>
                    </a:cubicBezTo>
                    <a:cubicBezTo>
                      <a:pt x="130" y="107"/>
                      <a:pt x="147" y="104"/>
                      <a:pt x="165" y="95"/>
                    </a:cubicBezTo>
                    <a:cubicBezTo>
                      <a:pt x="157" y="95"/>
                      <a:pt x="146" y="84"/>
                      <a:pt x="140" y="79"/>
                    </a:cubicBezTo>
                    <a:cubicBezTo>
                      <a:pt x="134" y="72"/>
                      <a:pt x="128" y="63"/>
                      <a:pt x="125" y="54"/>
                    </a:cubicBezTo>
                    <a:cubicBezTo>
                      <a:pt x="121" y="41"/>
                      <a:pt x="135" y="0"/>
                      <a:pt x="153" y="19"/>
                    </a:cubicBezTo>
                    <a:cubicBezTo>
                      <a:pt x="158" y="25"/>
                      <a:pt x="162" y="33"/>
                      <a:pt x="167" y="39"/>
                    </a:cubicBezTo>
                    <a:cubicBezTo>
                      <a:pt x="172" y="46"/>
                      <a:pt x="179" y="52"/>
                      <a:pt x="186" y="57"/>
                    </a:cubicBezTo>
                    <a:cubicBezTo>
                      <a:pt x="203" y="68"/>
                      <a:pt x="224" y="66"/>
                      <a:pt x="243" y="71"/>
                    </a:cubicBezTo>
                    <a:cubicBezTo>
                      <a:pt x="262" y="77"/>
                      <a:pt x="282" y="91"/>
                      <a:pt x="294" y="105"/>
                    </a:cubicBezTo>
                    <a:cubicBezTo>
                      <a:pt x="306" y="120"/>
                      <a:pt x="307" y="140"/>
                      <a:pt x="307" y="158"/>
                    </a:cubicBezTo>
                    <a:cubicBezTo>
                      <a:pt x="306" y="176"/>
                      <a:pt x="313" y="194"/>
                      <a:pt x="325" y="208"/>
                    </a:cubicBezTo>
                    <a:cubicBezTo>
                      <a:pt x="335" y="219"/>
                      <a:pt x="353" y="233"/>
                      <a:pt x="352" y="250"/>
                    </a:cubicBezTo>
                    <a:cubicBezTo>
                      <a:pt x="352" y="270"/>
                      <a:pt x="326" y="266"/>
                      <a:pt x="314" y="258"/>
                    </a:cubicBezTo>
                    <a:cubicBezTo>
                      <a:pt x="303" y="250"/>
                      <a:pt x="290" y="234"/>
                      <a:pt x="287" y="221"/>
                    </a:cubicBezTo>
                    <a:cubicBezTo>
                      <a:pt x="286" y="218"/>
                      <a:pt x="272" y="227"/>
                      <a:pt x="271" y="228"/>
                    </a:cubicBezTo>
                    <a:cubicBezTo>
                      <a:pt x="266" y="233"/>
                      <a:pt x="262" y="238"/>
                      <a:pt x="258" y="243"/>
                    </a:cubicBezTo>
                    <a:cubicBezTo>
                      <a:pt x="248" y="252"/>
                      <a:pt x="236" y="260"/>
                      <a:pt x="225" y="268"/>
                    </a:cubicBezTo>
                    <a:cubicBezTo>
                      <a:pt x="222" y="270"/>
                      <a:pt x="219" y="272"/>
                      <a:pt x="216" y="275"/>
                    </a:cubicBezTo>
                    <a:cubicBezTo>
                      <a:pt x="209" y="280"/>
                      <a:pt x="202" y="284"/>
                      <a:pt x="194" y="287"/>
                    </a:cubicBezTo>
                    <a:cubicBezTo>
                      <a:pt x="183" y="291"/>
                      <a:pt x="170" y="294"/>
                      <a:pt x="159" y="297"/>
                    </a:cubicBezTo>
                    <a:cubicBezTo>
                      <a:pt x="155" y="298"/>
                      <a:pt x="151" y="299"/>
                      <a:pt x="147" y="300"/>
                    </a:cubicBezTo>
                    <a:cubicBezTo>
                      <a:pt x="143" y="301"/>
                      <a:pt x="137" y="305"/>
                      <a:pt x="132" y="305"/>
                    </a:cubicBezTo>
                    <a:cubicBezTo>
                      <a:pt x="132" y="299"/>
                      <a:pt x="135" y="292"/>
                      <a:pt x="135" y="286"/>
                    </a:cubicBezTo>
                    <a:cubicBezTo>
                      <a:pt x="138" y="270"/>
                      <a:pt x="140" y="251"/>
                      <a:pt x="133" y="237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4" name="Freeform 491"/>
              <p:cNvSpPr>
                <a:spLocks/>
              </p:cNvSpPr>
              <p:nvPr/>
            </p:nvSpPr>
            <p:spPr bwMode="auto">
              <a:xfrm>
                <a:off x="1816" y="1512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5" name="Freeform 492"/>
              <p:cNvSpPr>
                <a:spLocks/>
              </p:cNvSpPr>
              <p:nvPr/>
            </p:nvSpPr>
            <p:spPr bwMode="auto">
              <a:xfrm>
                <a:off x="1427" y="925"/>
                <a:ext cx="106" cy="179"/>
              </a:xfrm>
              <a:custGeom>
                <a:avLst/>
                <a:gdLst>
                  <a:gd name="T0" fmla="*/ 39 w 39"/>
                  <a:gd name="T1" fmla="*/ 32 h 66"/>
                  <a:gd name="T2" fmla="*/ 29 w 39"/>
                  <a:gd name="T3" fmla="*/ 38 h 66"/>
                  <a:gd name="T4" fmla="*/ 20 w 39"/>
                  <a:gd name="T5" fmla="*/ 49 h 66"/>
                  <a:gd name="T6" fmla="*/ 13 w 39"/>
                  <a:gd name="T7" fmla="*/ 66 h 66"/>
                  <a:gd name="T8" fmla="*/ 1 w 39"/>
                  <a:gd name="T9" fmla="*/ 34 h 66"/>
                  <a:gd name="T10" fmla="*/ 11 w 39"/>
                  <a:gd name="T11" fmla="*/ 8 h 66"/>
                  <a:gd name="T12" fmla="*/ 31 w 39"/>
                  <a:gd name="T13" fmla="*/ 16 h 66"/>
                  <a:gd name="T14" fmla="*/ 33 w 39"/>
                  <a:gd name="T15" fmla="*/ 1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66">
                    <a:moveTo>
                      <a:pt x="39" y="32"/>
                    </a:moveTo>
                    <a:cubicBezTo>
                      <a:pt x="36" y="35"/>
                      <a:pt x="32" y="35"/>
                      <a:pt x="29" y="38"/>
                    </a:cubicBezTo>
                    <a:cubicBezTo>
                      <a:pt x="26" y="41"/>
                      <a:pt x="23" y="45"/>
                      <a:pt x="20" y="49"/>
                    </a:cubicBezTo>
                    <a:cubicBezTo>
                      <a:pt x="17" y="54"/>
                      <a:pt x="15" y="60"/>
                      <a:pt x="13" y="66"/>
                    </a:cubicBezTo>
                    <a:cubicBezTo>
                      <a:pt x="2" y="64"/>
                      <a:pt x="0" y="41"/>
                      <a:pt x="1" y="34"/>
                    </a:cubicBezTo>
                    <a:cubicBezTo>
                      <a:pt x="2" y="25"/>
                      <a:pt x="4" y="14"/>
                      <a:pt x="11" y="8"/>
                    </a:cubicBezTo>
                    <a:cubicBezTo>
                      <a:pt x="19" y="0"/>
                      <a:pt x="28" y="8"/>
                      <a:pt x="31" y="16"/>
                    </a:cubicBezTo>
                    <a:cubicBezTo>
                      <a:pt x="32" y="17"/>
                      <a:pt x="32" y="17"/>
                      <a:pt x="33" y="1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6" name="Freeform 493"/>
              <p:cNvSpPr>
                <a:spLocks/>
              </p:cNvSpPr>
              <p:nvPr/>
            </p:nvSpPr>
            <p:spPr bwMode="auto">
              <a:xfrm>
                <a:off x="1868" y="1493"/>
                <a:ext cx="187" cy="134"/>
              </a:xfrm>
              <a:custGeom>
                <a:avLst/>
                <a:gdLst>
                  <a:gd name="T0" fmla="*/ 5 w 69"/>
                  <a:gd name="T1" fmla="*/ 22 h 49"/>
                  <a:gd name="T2" fmla="*/ 26 w 69"/>
                  <a:gd name="T3" fmla="*/ 40 h 49"/>
                  <a:gd name="T4" fmla="*/ 53 w 69"/>
                  <a:gd name="T5" fmla="*/ 47 h 49"/>
                  <a:gd name="T6" fmla="*/ 61 w 69"/>
                  <a:gd name="T7" fmla="*/ 19 h 49"/>
                  <a:gd name="T8" fmla="*/ 50 w 69"/>
                  <a:gd name="T9" fmla="*/ 4 h 49"/>
                  <a:gd name="T10" fmla="*/ 30 w 69"/>
                  <a:gd name="T11" fmla="*/ 5 h 49"/>
                  <a:gd name="T12" fmla="*/ 0 w 69"/>
                  <a:gd name="T13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49">
                    <a:moveTo>
                      <a:pt x="5" y="22"/>
                    </a:moveTo>
                    <a:cubicBezTo>
                      <a:pt x="7" y="29"/>
                      <a:pt x="19" y="36"/>
                      <a:pt x="26" y="40"/>
                    </a:cubicBezTo>
                    <a:cubicBezTo>
                      <a:pt x="34" y="44"/>
                      <a:pt x="44" y="49"/>
                      <a:pt x="53" y="47"/>
                    </a:cubicBezTo>
                    <a:cubicBezTo>
                      <a:pt x="69" y="44"/>
                      <a:pt x="67" y="30"/>
                      <a:pt x="61" y="19"/>
                    </a:cubicBezTo>
                    <a:cubicBezTo>
                      <a:pt x="59" y="15"/>
                      <a:pt x="54" y="7"/>
                      <a:pt x="50" y="4"/>
                    </a:cubicBezTo>
                    <a:cubicBezTo>
                      <a:pt x="44" y="0"/>
                      <a:pt x="36" y="4"/>
                      <a:pt x="30" y="5"/>
                    </a:cubicBezTo>
                    <a:cubicBezTo>
                      <a:pt x="20" y="7"/>
                      <a:pt x="9" y="7"/>
                      <a:pt x="0" y="6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7" name="Line 494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8" name="Line 495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9" name="Freeform 496"/>
              <p:cNvSpPr>
                <a:spLocks/>
              </p:cNvSpPr>
              <p:nvPr/>
            </p:nvSpPr>
            <p:spPr bwMode="auto">
              <a:xfrm>
                <a:off x="1783" y="949"/>
                <a:ext cx="202" cy="191"/>
              </a:xfrm>
              <a:custGeom>
                <a:avLst/>
                <a:gdLst>
                  <a:gd name="T0" fmla="*/ 50 w 74"/>
                  <a:gd name="T1" fmla="*/ 26 h 70"/>
                  <a:gd name="T2" fmla="*/ 64 w 74"/>
                  <a:gd name="T3" fmla="*/ 9 h 70"/>
                  <a:gd name="T4" fmla="*/ 45 w 74"/>
                  <a:gd name="T5" fmla="*/ 16 h 70"/>
                  <a:gd name="T6" fmla="*/ 6 w 74"/>
                  <a:gd name="T7" fmla="*/ 60 h 70"/>
                  <a:gd name="T8" fmla="*/ 0 w 74"/>
                  <a:gd name="T9" fmla="*/ 65 h 70"/>
                  <a:gd name="T10" fmla="*/ 18 w 74"/>
                  <a:gd name="T11" fmla="*/ 67 h 70"/>
                  <a:gd name="T12" fmla="*/ 29 w 74"/>
                  <a:gd name="T13" fmla="*/ 54 h 70"/>
                  <a:gd name="T14" fmla="*/ 50 w 74"/>
                  <a:gd name="T15" fmla="*/ 2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70">
                    <a:moveTo>
                      <a:pt x="50" y="26"/>
                    </a:moveTo>
                    <a:cubicBezTo>
                      <a:pt x="54" y="22"/>
                      <a:pt x="74" y="19"/>
                      <a:pt x="64" y="9"/>
                    </a:cubicBezTo>
                    <a:cubicBezTo>
                      <a:pt x="56" y="0"/>
                      <a:pt x="48" y="8"/>
                      <a:pt x="45" y="16"/>
                    </a:cubicBezTo>
                    <a:cubicBezTo>
                      <a:pt x="38" y="35"/>
                      <a:pt x="20" y="47"/>
                      <a:pt x="6" y="60"/>
                    </a:cubicBezTo>
                    <a:cubicBezTo>
                      <a:pt x="4" y="62"/>
                      <a:pt x="2" y="63"/>
                      <a:pt x="0" y="65"/>
                    </a:cubicBezTo>
                    <a:cubicBezTo>
                      <a:pt x="5" y="67"/>
                      <a:pt x="13" y="70"/>
                      <a:pt x="18" y="67"/>
                    </a:cubicBezTo>
                    <a:cubicBezTo>
                      <a:pt x="22" y="65"/>
                      <a:pt x="26" y="58"/>
                      <a:pt x="29" y="54"/>
                    </a:cubicBezTo>
                    <a:cubicBezTo>
                      <a:pt x="35" y="46"/>
                      <a:pt x="41" y="31"/>
                      <a:pt x="50" y="26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0" name="Freeform 497"/>
              <p:cNvSpPr>
                <a:spLocks/>
              </p:cNvSpPr>
              <p:nvPr/>
            </p:nvSpPr>
            <p:spPr bwMode="auto">
              <a:xfrm>
                <a:off x="1911" y="1175"/>
                <a:ext cx="226" cy="133"/>
              </a:xfrm>
              <a:custGeom>
                <a:avLst/>
                <a:gdLst>
                  <a:gd name="T0" fmla="*/ 51 w 83"/>
                  <a:gd name="T1" fmla="*/ 25 h 49"/>
                  <a:gd name="T2" fmla="*/ 65 w 83"/>
                  <a:gd name="T3" fmla="*/ 22 h 49"/>
                  <a:gd name="T4" fmla="*/ 76 w 83"/>
                  <a:gd name="T5" fmla="*/ 18 h 49"/>
                  <a:gd name="T6" fmla="*/ 64 w 83"/>
                  <a:gd name="T7" fmla="*/ 7 h 49"/>
                  <a:gd name="T8" fmla="*/ 17 w 83"/>
                  <a:gd name="T9" fmla="*/ 28 h 49"/>
                  <a:gd name="T10" fmla="*/ 2 w 83"/>
                  <a:gd name="T11" fmla="*/ 31 h 49"/>
                  <a:gd name="T12" fmla="*/ 1 w 83"/>
                  <a:gd name="T13" fmla="*/ 49 h 49"/>
                  <a:gd name="T14" fmla="*/ 26 w 83"/>
                  <a:gd name="T15" fmla="*/ 36 h 49"/>
                  <a:gd name="T16" fmla="*/ 55 w 83"/>
                  <a:gd name="T17" fmla="*/ 2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49">
                    <a:moveTo>
                      <a:pt x="51" y="25"/>
                    </a:moveTo>
                    <a:cubicBezTo>
                      <a:pt x="55" y="25"/>
                      <a:pt x="60" y="22"/>
                      <a:pt x="65" y="22"/>
                    </a:cubicBezTo>
                    <a:cubicBezTo>
                      <a:pt x="70" y="22"/>
                      <a:pt x="73" y="22"/>
                      <a:pt x="76" y="18"/>
                    </a:cubicBezTo>
                    <a:cubicBezTo>
                      <a:pt x="83" y="6"/>
                      <a:pt x="73" y="0"/>
                      <a:pt x="64" y="7"/>
                    </a:cubicBezTo>
                    <a:cubicBezTo>
                      <a:pt x="50" y="18"/>
                      <a:pt x="33" y="23"/>
                      <a:pt x="17" y="28"/>
                    </a:cubicBezTo>
                    <a:cubicBezTo>
                      <a:pt x="13" y="29"/>
                      <a:pt x="5" y="29"/>
                      <a:pt x="2" y="31"/>
                    </a:cubicBezTo>
                    <a:cubicBezTo>
                      <a:pt x="0" y="34"/>
                      <a:pt x="1" y="45"/>
                      <a:pt x="1" y="49"/>
                    </a:cubicBezTo>
                    <a:cubicBezTo>
                      <a:pt x="9" y="48"/>
                      <a:pt x="19" y="40"/>
                      <a:pt x="26" y="36"/>
                    </a:cubicBezTo>
                    <a:cubicBezTo>
                      <a:pt x="36" y="31"/>
                      <a:pt x="45" y="27"/>
                      <a:pt x="55" y="23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1" name="Freeform 498"/>
              <p:cNvSpPr>
                <a:spLocks/>
              </p:cNvSpPr>
              <p:nvPr/>
            </p:nvSpPr>
            <p:spPr bwMode="auto">
              <a:xfrm>
                <a:off x="2058" y="1180"/>
                <a:ext cx="76" cy="63"/>
              </a:xfrm>
              <a:custGeom>
                <a:avLst/>
                <a:gdLst>
                  <a:gd name="T0" fmla="*/ 1 w 28"/>
                  <a:gd name="T1" fmla="*/ 21 h 23"/>
                  <a:gd name="T2" fmla="*/ 24 w 28"/>
                  <a:gd name="T3" fmla="*/ 7 h 23"/>
                  <a:gd name="T4" fmla="*/ 10 w 28"/>
                  <a:gd name="T5" fmla="*/ 2 h 23"/>
                  <a:gd name="T6" fmla="*/ 0 w 28"/>
                  <a:gd name="T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3">
                    <a:moveTo>
                      <a:pt x="1" y="21"/>
                    </a:moveTo>
                    <a:cubicBezTo>
                      <a:pt x="10" y="21"/>
                      <a:pt x="28" y="23"/>
                      <a:pt x="24" y="7"/>
                    </a:cubicBezTo>
                    <a:cubicBezTo>
                      <a:pt x="22" y="1"/>
                      <a:pt x="15" y="0"/>
                      <a:pt x="10" y="2"/>
                    </a:cubicBezTo>
                    <a:cubicBezTo>
                      <a:pt x="5" y="5"/>
                      <a:pt x="3" y="9"/>
                      <a:pt x="0" y="14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2" name="Freeform 499"/>
              <p:cNvSpPr>
                <a:spLocks/>
              </p:cNvSpPr>
              <p:nvPr/>
            </p:nvSpPr>
            <p:spPr bwMode="auto">
              <a:xfrm>
                <a:off x="1900" y="960"/>
                <a:ext cx="68" cy="65"/>
              </a:xfrm>
              <a:custGeom>
                <a:avLst/>
                <a:gdLst>
                  <a:gd name="T0" fmla="*/ 5 w 25"/>
                  <a:gd name="T1" fmla="*/ 24 h 24"/>
                  <a:gd name="T2" fmla="*/ 24 w 25"/>
                  <a:gd name="T3" fmla="*/ 10 h 24"/>
                  <a:gd name="T4" fmla="*/ 7 w 25"/>
                  <a:gd name="T5" fmla="*/ 2 h 24"/>
                  <a:gd name="T6" fmla="*/ 0 w 25"/>
                  <a:gd name="T7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5" y="24"/>
                    </a:moveTo>
                    <a:cubicBezTo>
                      <a:pt x="10" y="20"/>
                      <a:pt x="23" y="18"/>
                      <a:pt x="24" y="10"/>
                    </a:cubicBezTo>
                    <a:cubicBezTo>
                      <a:pt x="25" y="0"/>
                      <a:pt x="13" y="0"/>
                      <a:pt x="7" y="2"/>
                    </a:cubicBezTo>
                    <a:cubicBezTo>
                      <a:pt x="3" y="7"/>
                      <a:pt x="3" y="15"/>
                      <a:pt x="0" y="20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3" name="Freeform 500"/>
              <p:cNvSpPr>
                <a:spLocks/>
              </p:cNvSpPr>
              <p:nvPr/>
            </p:nvSpPr>
            <p:spPr bwMode="auto">
              <a:xfrm>
                <a:off x="1051" y="1278"/>
                <a:ext cx="435" cy="468"/>
              </a:xfrm>
              <a:custGeom>
                <a:avLst/>
                <a:gdLst>
                  <a:gd name="T0" fmla="*/ 159 w 160"/>
                  <a:gd name="T1" fmla="*/ 162 h 172"/>
                  <a:gd name="T2" fmla="*/ 109 w 160"/>
                  <a:gd name="T3" fmla="*/ 51 h 172"/>
                  <a:gd name="T4" fmla="*/ 41 w 160"/>
                  <a:gd name="T5" fmla="*/ 21 h 172"/>
                  <a:gd name="T6" fmla="*/ 58 w 160"/>
                  <a:gd name="T7" fmla="*/ 150 h 172"/>
                  <a:gd name="T8" fmla="*/ 154 w 160"/>
                  <a:gd name="T9" fmla="*/ 164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172">
                    <a:moveTo>
                      <a:pt x="159" y="162"/>
                    </a:moveTo>
                    <a:cubicBezTo>
                      <a:pt x="160" y="116"/>
                      <a:pt x="142" y="84"/>
                      <a:pt x="109" y="51"/>
                    </a:cubicBezTo>
                    <a:cubicBezTo>
                      <a:pt x="92" y="34"/>
                      <a:pt x="63" y="0"/>
                      <a:pt x="41" y="21"/>
                    </a:cubicBezTo>
                    <a:cubicBezTo>
                      <a:pt x="0" y="61"/>
                      <a:pt x="14" y="117"/>
                      <a:pt x="58" y="150"/>
                    </a:cubicBezTo>
                    <a:cubicBezTo>
                      <a:pt x="83" y="168"/>
                      <a:pt x="124" y="172"/>
                      <a:pt x="154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4" name="Freeform 501"/>
              <p:cNvSpPr>
                <a:spLocks/>
              </p:cNvSpPr>
              <p:nvPr/>
            </p:nvSpPr>
            <p:spPr bwMode="auto">
              <a:xfrm>
                <a:off x="1070" y="1142"/>
                <a:ext cx="471" cy="381"/>
              </a:xfrm>
              <a:custGeom>
                <a:avLst/>
                <a:gdLst>
                  <a:gd name="T0" fmla="*/ 172 w 173"/>
                  <a:gd name="T1" fmla="*/ 0 h 140"/>
                  <a:gd name="T2" fmla="*/ 173 w 173"/>
                  <a:gd name="T3" fmla="*/ 2 h 140"/>
                  <a:gd name="T4" fmla="*/ 152 w 173"/>
                  <a:gd name="T5" fmla="*/ 14 h 140"/>
                  <a:gd name="T6" fmla="*/ 140 w 173"/>
                  <a:gd name="T7" fmla="*/ 18 h 140"/>
                  <a:gd name="T8" fmla="*/ 121 w 173"/>
                  <a:gd name="T9" fmla="*/ 30 h 140"/>
                  <a:gd name="T10" fmla="*/ 109 w 173"/>
                  <a:gd name="T11" fmla="*/ 39 h 140"/>
                  <a:gd name="T12" fmla="*/ 90 w 173"/>
                  <a:gd name="T13" fmla="*/ 48 h 140"/>
                  <a:gd name="T14" fmla="*/ 75 w 173"/>
                  <a:gd name="T15" fmla="*/ 55 h 140"/>
                  <a:gd name="T16" fmla="*/ 58 w 173"/>
                  <a:gd name="T17" fmla="*/ 62 h 140"/>
                  <a:gd name="T18" fmla="*/ 40 w 173"/>
                  <a:gd name="T19" fmla="*/ 69 h 140"/>
                  <a:gd name="T20" fmla="*/ 12 w 173"/>
                  <a:gd name="T21" fmla="*/ 139 h 140"/>
                  <a:gd name="T22" fmla="*/ 12 w 173"/>
                  <a:gd name="T23" fmla="*/ 139 h 140"/>
                  <a:gd name="T24" fmla="*/ 10 w 173"/>
                  <a:gd name="T25" fmla="*/ 139 h 140"/>
                  <a:gd name="T26" fmla="*/ 39 w 173"/>
                  <a:gd name="T27" fmla="*/ 66 h 140"/>
                  <a:gd name="T28" fmla="*/ 57 w 173"/>
                  <a:gd name="T29" fmla="*/ 60 h 140"/>
                  <a:gd name="T30" fmla="*/ 74 w 173"/>
                  <a:gd name="T31" fmla="*/ 53 h 140"/>
                  <a:gd name="T32" fmla="*/ 89 w 173"/>
                  <a:gd name="T33" fmla="*/ 46 h 140"/>
                  <a:gd name="T34" fmla="*/ 107 w 173"/>
                  <a:gd name="T35" fmla="*/ 36 h 140"/>
                  <a:gd name="T36" fmla="*/ 120 w 173"/>
                  <a:gd name="T37" fmla="*/ 28 h 140"/>
                  <a:gd name="T38" fmla="*/ 139 w 173"/>
                  <a:gd name="T39" fmla="*/ 16 h 140"/>
                  <a:gd name="T40" fmla="*/ 151 w 173"/>
                  <a:gd name="T41" fmla="*/ 11 h 140"/>
                  <a:gd name="T42" fmla="*/ 171 w 173"/>
                  <a:gd name="T43" fmla="*/ 1 h 140"/>
                  <a:gd name="T44" fmla="*/ 172 w 173"/>
                  <a:gd name="T4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3" h="140">
                    <a:moveTo>
                      <a:pt x="172" y="0"/>
                    </a:moveTo>
                    <a:cubicBezTo>
                      <a:pt x="173" y="1"/>
                      <a:pt x="173" y="2"/>
                      <a:pt x="173" y="2"/>
                    </a:cubicBezTo>
                    <a:cubicBezTo>
                      <a:pt x="168" y="8"/>
                      <a:pt x="160" y="11"/>
                      <a:pt x="152" y="14"/>
                    </a:cubicBezTo>
                    <a:cubicBezTo>
                      <a:pt x="147" y="15"/>
                      <a:pt x="144" y="16"/>
                      <a:pt x="140" y="18"/>
                    </a:cubicBezTo>
                    <a:cubicBezTo>
                      <a:pt x="133" y="21"/>
                      <a:pt x="128" y="26"/>
                      <a:pt x="121" y="30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3" y="42"/>
                      <a:pt x="96" y="45"/>
                      <a:pt x="90" y="48"/>
                    </a:cubicBezTo>
                    <a:cubicBezTo>
                      <a:pt x="85" y="50"/>
                      <a:pt x="80" y="52"/>
                      <a:pt x="75" y="55"/>
                    </a:cubicBezTo>
                    <a:cubicBezTo>
                      <a:pt x="70" y="58"/>
                      <a:pt x="64" y="60"/>
                      <a:pt x="58" y="62"/>
                    </a:cubicBezTo>
                    <a:cubicBezTo>
                      <a:pt x="52" y="64"/>
                      <a:pt x="46" y="66"/>
                      <a:pt x="40" y="69"/>
                    </a:cubicBezTo>
                    <a:cubicBezTo>
                      <a:pt x="20" y="81"/>
                      <a:pt x="2" y="116"/>
                      <a:pt x="12" y="139"/>
                    </a:cubicBezTo>
                    <a:cubicBezTo>
                      <a:pt x="12" y="140"/>
                      <a:pt x="13" y="139"/>
                      <a:pt x="12" y="139"/>
                    </a:cubicBezTo>
                    <a:cubicBezTo>
                      <a:pt x="11" y="140"/>
                      <a:pt x="11" y="139"/>
                      <a:pt x="10" y="139"/>
                    </a:cubicBezTo>
                    <a:cubicBezTo>
                      <a:pt x="0" y="114"/>
                      <a:pt x="17" y="79"/>
                      <a:pt x="39" y="66"/>
                    </a:cubicBezTo>
                    <a:cubicBezTo>
                      <a:pt x="45" y="63"/>
                      <a:pt x="51" y="61"/>
                      <a:pt x="57" y="60"/>
                    </a:cubicBezTo>
                    <a:cubicBezTo>
                      <a:pt x="63" y="58"/>
                      <a:pt x="69" y="56"/>
                      <a:pt x="74" y="53"/>
                    </a:cubicBezTo>
                    <a:cubicBezTo>
                      <a:pt x="79" y="50"/>
                      <a:pt x="84" y="48"/>
                      <a:pt x="89" y="46"/>
                    </a:cubicBezTo>
                    <a:cubicBezTo>
                      <a:pt x="95" y="43"/>
                      <a:pt x="102" y="40"/>
                      <a:pt x="107" y="36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6" y="24"/>
                      <a:pt x="132" y="19"/>
                      <a:pt x="139" y="16"/>
                    </a:cubicBezTo>
                    <a:cubicBezTo>
                      <a:pt x="143" y="14"/>
                      <a:pt x="147" y="13"/>
                      <a:pt x="151" y="11"/>
                    </a:cubicBezTo>
                    <a:cubicBezTo>
                      <a:pt x="159" y="9"/>
                      <a:pt x="167" y="6"/>
                      <a:pt x="171" y="1"/>
                    </a:cubicBezTo>
                    <a:cubicBezTo>
                      <a:pt x="171" y="0"/>
                      <a:pt x="172" y="0"/>
                      <a:pt x="17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5" name="Freeform 502"/>
              <p:cNvSpPr>
                <a:spLocks/>
              </p:cNvSpPr>
              <p:nvPr/>
            </p:nvSpPr>
            <p:spPr bwMode="auto">
              <a:xfrm>
                <a:off x="1334" y="930"/>
                <a:ext cx="732" cy="819"/>
              </a:xfrm>
              <a:custGeom>
                <a:avLst/>
                <a:gdLst>
                  <a:gd name="T0" fmla="*/ 0 w 269"/>
                  <a:gd name="T1" fmla="*/ 295 h 301"/>
                  <a:gd name="T2" fmla="*/ 46 w 269"/>
                  <a:gd name="T3" fmla="*/ 292 h 301"/>
                  <a:gd name="T4" fmla="*/ 66 w 269"/>
                  <a:gd name="T5" fmla="*/ 285 h 301"/>
                  <a:gd name="T6" fmla="*/ 120 w 269"/>
                  <a:gd name="T7" fmla="*/ 263 h 301"/>
                  <a:gd name="T8" fmla="*/ 160 w 269"/>
                  <a:gd name="T9" fmla="*/ 234 h 301"/>
                  <a:gd name="T10" fmla="*/ 171 w 269"/>
                  <a:gd name="T11" fmla="*/ 224 h 301"/>
                  <a:gd name="T12" fmla="*/ 192 w 269"/>
                  <a:gd name="T13" fmla="*/ 205 h 301"/>
                  <a:gd name="T14" fmla="*/ 193 w 269"/>
                  <a:gd name="T15" fmla="*/ 205 h 301"/>
                  <a:gd name="T16" fmla="*/ 194 w 269"/>
                  <a:gd name="T17" fmla="*/ 206 h 301"/>
                  <a:gd name="T18" fmla="*/ 197 w 269"/>
                  <a:gd name="T19" fmla="*/ 215 h 301"/>
                  <a:gd name="T20" fmla="*/ 214 w 269"/>
                  <a:gd name="T21" fmla="*/ 241 h 301"/>
                  <a:gd name="T22" fmla="*/ 255 w 269"/>
                  <a:gd name="T23" fmla="*/ 248 h 301"/>
                  <a:gd name="T24" fmla="*/ 243 w 269"/>
                  <a:gd name="T25" fmla="*/ 209 h 301"/>
                  <a:gd name="T26" fmla="*/ 240 w 269"/>
                  <a:gd name="T27" fmla="*/ 206 h 301"/>
                  <a:gd name="T28" fmla="*/ 218 w 269"/>
                  <a:gd name="T29" fmla="*/ 171 h 301"/>
                  <a:gd name="T30" fmla="*/ 213 w 269"/>
                  <a:gd name="T31" fmla="*/ 140 h 301"/>
                  <a:gd name="T32" fmla="*/ 213 w 269"/>
                  <a:gd name="T33" fmla="*/ 134 h 301"/>
                  <a:gd name="T34" fmla="*/ 195 w 269"/>
                  <a:gd name="T35" fmla="*/ 90 h 301"/>
                  <a:gd name="T36" fmla="*/ 120 w 269"/>
                  <a:gd name="T37" fmla="*/ 55 h 301"/>
                  <a:gd name="T38" fmla="*/ 83 w 269"/>
                  <a:gd name="T39" fmla="*/ 40 h 301"/>
                  <a:gd name="T40" fmla="*/ 69 w 269"/>
                  <a:gd name="T41" fmla="*/ 23 h 301"/>
                  <a:gd name="T42" fmla="*/ 65 w 269"/>
                  <a:gd name="T43" fmla="*/ 16 h 301"/>
                  <a:gd name="T44" fmla="*/ 58 w 269"/>
                  <a:gd name="T45" fmla="*/ 5 h 301"/>
                  <a:gd name="T46" fmla="*/ 50 w 269"/>
                  <a:gd name="T47" fmla="*/ 4 h 301"/>
                  <a:gd name="T48" fmla="*/ 35 w 269"/>
                  <a:gd name="T49" fmla="*/ 27 h 301"/>
                  <a:gd name="T50" fmla="*/ 49 w 269"/>
                  <a:gd name="T51" fmla="*/ 66 h 301"/>
                  <a:gd name="T52" fmla="*/ 72 w 269"/>
                  <a:gd name="T53" fmla="*/ 79 h 301"/>
                  <a:gd name="T54" fmla="*/ 73 w 269"/>
                  <a:gd name="T55" fmla="*/ 80 h 301"/>
                  <a:gd name="T56" fmla="*/ 72 w 269"/>
                  <a:gd name="T57" fmla="*/ 82 h 301"/>
                  <a:gd name="T58" fmla="*/ 47 w 269"/>
                  <a:gd name="T59" fmla="*/ 67 h 301"/>
                  <a:gd name="T60" fmla="*/ 32 w 269"/>
                  <a:gd name="T61" fmla="*/ 27 h 301"/>
                  <a:gd name="T62" fmla="*/ 49 w 269"/>
                  <a:gd name="T63" fmla="*/ 2 h 301"/>
                  <a:gd name="T64" fmla="*/ 60 w 269"/>
                  <a:gd name="T65" fmla="*/ 3 h 301"/>
                  <a:gd name="T66" fmla="*/ 67 w 269"/>
                  <a:gd name="T67" fmla="*/ 15 h 301"/>
                  <a:gd name="T68" fmla="*/ 71 w 269"/>
                  <a:gd name="T69" fmla="*/ 22 h 301"/>
                  <a:gd name="T70" fmla="*/ 85 w 269"/>
                  <a:gd name="T71" fmla="*/ 38 h 301"/>
                  <a:gd name="T72" fmla="*/ 120 w 269"/>
                  <a:gd name="T73" fmla="*/ 53 h 301"/>
                  <a:gd name="T74" fmla="*/ 196 w 269"/>
                  <a:gd name="T75" fmla="*/ 88 h 301"/>
                  <a:gd name="T76" fmla="*/ 215 w 269"/>
                  <a:gd name="T77" fmla="*/ 134 h 301"/>
                  <a:gd name="T78" fmla="*/ 215 w 269"/>
                  <a:gd name="T79" fmla="*/ 140 h 301"/>
                  <a:gd name="T80" fmla="*/ 220 w 269"/>
                  <a:gd name="T81" fmla="*/ 170 h 301"/>
                  <a:gd name="T82" fmla="*/ 242 w 269"/>
                  <a:gd name="T83" fmla="*/ 204 h 301"/>
                  <a:gd name="T84" fmla="*/ 245 w 269"/>
                  <a:gd name="T85" fmla="*/ 208 h 301"/>
                  <a:gd name="T86" fmla="*/ 257 w 269"/>
                  <a:gd name="T87" fmla="*/ 250 h 301"/>
                  <a:gd name="T88" fmla="*/ 212 w 269"/>
                  <a:gd name="T89" fmla="*/ 243 h 301"/>
                  <a:gd name="T90" fmla="*/ 195 w 269"/>
                  <a:gd name="T91" fmla="*/ 216 h 301"/>
                  <a:gd name="T92" fmla="*/ 192 w 269"/>
                  <a:gd name="T93" fmla="*/ 208 h 301"/>
                  <a:gd name="T94" fmla="*/ 172 w 269"/>
                  <a:gd name="T95" fmla="*/ 225 h 301"/>
                  <a:gd name="T96" fmla="*/ 162 w 269"/>
                  <a:gd name="T97" fmla="*/ 236 h 301"/>
                  <a:gd name="T98" fmla="*/ 122 w 269"/>
                  <a:gd name="T99" fmla="*/ 265 h 301"/>
                  <a:gd name="T100" fmla="*/ 66 w 269"/>
                  <a:gd name="T101" fmla="*/ 287 h 301"/>
                  <a:gd name="T102" fmla="*/ 47 w 269"/>
                  <a:gd name="T103" fmla="*/ 294 h 301"/>
                  <a:gd name="T104" fmla="*/ 0 w 269"/>
                  <a:gd name="T105" fmla="*/ 29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9" h="301">
                    <a:moveTo>
                      <a:pt x="0" y="295"/>
                    </a:moveTo>
                    <a:cubicBezTo>
                      <a:pt x="15" y="298"/>
                      <a:pt x="32" y="296"/>
                      <a:pt x="46" y="292"/>
                    </a:cubicBezTo>
                    <a:cubicBezTo>
                      <a:pt x="66" y="285"/>
                      <a:pt x="66" y="285"/>
                      <a:pt x="66" y="285"/>
                    </a:cubicBezTo>
                    <a:cubicBezTo>
                      <a:pt x="85" y="279"/>
                      <a:pt x="103" y="273"/>
                      <a:pt x="120" y="263"/>
                    </a:cubicBezTo>
                    <a:cubicBezTo>
                      <a:pt x="134" y="255"/>
                      <a:pt x="148" y="245"/>
                      <a:pt x="160" y="234"/>
                    </a:cubicBezTo>
                    <a:cubicBezTo>
                      <a:pt x="164" y="231"/>
                      <a:pt x="167" y="227"/>
                      <a:pt x="171" y="224"/>
                    </a:cubicBezTo>
                    <a:cubicBezTo>
                      <a:pt x="177" y="216"/>
                      <a:pt x="184" y="209"/>
                      <a:pt x="192" y="205"/>
                    </a:cubicBezTo>
                    <a:cubicBezTo>
                      <a:pt x="192" y="205"/>
                      <a:pt x="193" y="205"/>
                      <a:pt x="193" y="205"/>
                    </a:cubicBezTo>
                    <a:cubicBezTo>
                      <a:pt x="193" y="205"/>
                      <a:pt x="194" y="205"/>
                      <a:pt x="194" y="206"/>
                    </a:cubicBezTo>
                    <a:cubicBezTo>
                      <a:pt x="197" y="215"/>
                      <a:pt x="197" y="215"/>
                      <a:pt x="197" y="215"/>
                    </a:cubicBezTo>
                    <a:cubicBezTo>
                      <a:pt x="201" y="225"/>
                      <a:pt x="204" y="234"/>
                      <a:pt x="214" y="241"/>
                    </a:cubicBezTo>
                    <a:cubicBezTo>
                      <a:pt x="223" y="249"/>
                      <a:pt x="246" y="258"/>
                      <a:pt x="255" y="248"/>
                    </a:cubicBezTo>
                    <a:cubicBezTo>
                      <a:pt x="266" y="238"/>
                      <a:pt x="252" y="220"/>
                      <a:pt x="243" y="209"/>
                    </a:cubicBezTo>
                    <a:cubicBezTo>
                      <a:pt x="240" y="206"/>
                      <a:pt x="240" y="206"/>
                      <a:pt x="240" y="206"/>
                    </a:cubicBezTo>
                    <a:cubicBezTo>
                      <a:pt x="231" y="193"/>
                      <a:pt x="223" y="182"/>
                      <a:pt x="218" y="171"/>
                    </a:cubicBezTo>
                    <a:cubicBezTo>
                      <a:pt x="213" y="161"/>
                      <a:pt x="213" y="150"/>
                      <a:pt x="213" y="140"/>
                    </a:cubicBezTo>
                    <a:cubicBezTo>
                      <a:pt x="213" y="134"/>
                      <a:pt x="213" y="134"/>
                      <a:pt x="213" y="134"/>
                    </a:cubicBezTo>
                    <a:cubicBezTo>
                      <a:pt x="212" y="118"/>
                      <a:pt x="206" y="102"/>
                      <a:pt x="195" y="90"/>
                    </a:cubicBezTo>
                    <a:cubicBezTo>
                      <a:pt x="175" y="69"/>
                      <a:pt x="151" y="58"/>
                      <a:pt x="120" y="55"/>
                    </a:cubicBezTo>
                    <a:cubicBezTo>
                      <a:pt x="106" y="54"/>
                      <a:pt x="94" y="49"/>
                      <a:pt x="83" y="40"/>
                    </a:cubicBezTo>
                    <a:cubicBezTo>
                      <a:pt x="78" y="35"/>
                      <a:pt x="73" y="30"/>
                      <a:pt x="69" y="23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2"/>
                      <a:pt x="61" y="8"/>
                      <a:pt x="58" y="5"/>
                    </a:cubicBezTo>
                    <a:cubicBezTo>
                      <a:pt x="56" y="3"/>
                      <a:pt x="53" y="3"/>
                      <a:pt x="50" y="4"/>
                    </a:cubicBezTo>
                    <a:cubicBezTo>
                      <a:pt x="43" y="7"/>
                      <a:pt x="36" y="20"/>
                      <a:pt x="35" y="27"/>
                    </a:cubicBezTo>
                    <a:cubicBezTo>
                      <a:pt x="32" y="41"/>
                      <a:pt x="37" y="53"/>
                      <a:pt x="49" y="66"/>
                    </a:cubicBezTo>
                    <a:cubicBezTo>
                      <a:pt x="56" y="72"/>
                      <a:pt x="65" y="79"/>
                      <a:pt x="72" y="79"/>
                    </a:cubicBezTo>
                    <a:cubicBezTo>
                      <a:pt x="73" y="79"/>
                      <a:pt x="73" y="80"/>
                      <a:pt x="73" y="80"/>
                    </a:cubicBezTo>
                    <a:cubicBezTo>
                      <a:pt x="73" y="81"/>
                      <a:pt x="73" y="82"/>
                      <a:pt x="72" y="82"/>
                    </a:cubicBezTo>
                    <a:cubicBezTo>
                      <a:pt x="62" y="82"/>
                      <a:pt x="51" y="71"/>
                      <a:pt x="47" y="67"/>
                    </a:cubicBezTo>
                    <a:cubicBezTo>
                      <a:pt x="34" y="55"/>
                      <a:pt x="30" y="41"/>
                      <a:pt x="32" y="27"/>
                    </a:cubicBezTo>
                    <a:cubicBezTo>
                      <a:pt x="34" y="20"/>
                      <a:pt x="40" y="5"/>
                      <a:pt x="49" y="2"/>
                    </a:cubicBezTo>
                    <a:cubicBezTo>
                      <a:pt x="53" y="0"/>
                      <a:pt x="56" y="1"/>
                      <a:pt x="60" y="3"/>
                    </a:cubicBezTo>
                    <a:cubicBezTo>
                      <a:pt x="63" y="6"/>
                      <a:pt x="65" y="11"/>
                      <a:pt x="67" y="15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5" y="28"/>
                      <a:pt x="80" y="33"/>
                      <a:pt x="85" y="38"/>
                    </a:cubicBezTo>
                    <a:cubicBezTo>
                      <a:pt x="96" y="47"/>
                      <a:pt x="107" y="52"/>
                      <a:pt x="120" y="53"/>
                    </a:cubicBezTo>
                    <a:cubicBezTo>
                      <a:pt x="152" y="55"/>
                      <a:pt x="176" y="67"/>
                      <a:pt x="196" y="88"/>
                    </a:cubicBezTo>
                    <a:cubicBezTo>
                      <a:pt x="208" y="101"/>
                      <a:pt x="215" y="117"/>
                      <a:pt x="215" y="134"/>
                    </a:cubicBezTo>
                    <a:cubicBezTo>
                      <a:pt x="215" y="140"/>
                      <a:pt x="215" y="140"/>
                      <a:pt x="215" y="140"/>
                    </a:cubicBezTo>
                    <a:cubicBezTo>
                      <a:pt x="215" y="150"/>
                      <a:pt x="215" y="160"/>
                      <a:pt x="220" y="170"/>
                    </a:cubicBezTo>
                    <a:cubicBezTo>
                      <a:pt x="226" y="181"/>
                      <a:pt x="233" y="192"/>
                      <a:pt x="242" y="204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54" y="219"/>
                      <a:pt x="269" y="238"/>
                      <a:pt x="257" y="250"/>
                    </a:cubicBezTo>
                    <a:cubicBezTo>
                      <a:pt x="246" y="262"/>
                      <a:pt x="221" y="250"/>
                      <a:pt x="212" y="243"/>
                    </a:cubicBezTo>
                    <a:cubicBezTo>
                      <a:pt x="202" y="235"/>
                      <a:pt x="199" y="226"/>
                      <a:pt x="195" y="216"/>
                    </a:cubicBezTo>
                    <a:cubicBezTo>
                      <a:pt x="195" y="216"/>
                      <a:pt x="193" y="210"/>
                      <a:pt x="192" y="208"/>
                    </a:cubicBezTo>
                    <a:cubicBezTo>
                      <a:pt x="185" y="212"/>
                      <a:pt x="179" y="219"/>
                      <a:pt x="172" y="225"/>
                    </a:cubicBezTo>
                    <a:cubicBezTo>
                      <a:pt x="169" y="229"/>
                      <a:pt x="166" y="233"/>
                      <a:pt x="162" y="236"/>
                    </a:cubicBezTo>
                    <a:cubicBezTo>
                      <a:pt x="149" y="247"/>
                      <a:pt x="136" y="257"/>
                      <a:pt x="122" y="265"/>
                    </a:cubicBezTo>
                    <a:cubicBezTo>
                      <a:pt x="104" y="275"/>
                      <a:pt x="85" y="282"/>
                      <a:pt x="66" y="287"/>
                    </a:cubicBezTo>
                    <a:cubicBezTo>
                      <a:pt x="47" y="294"/>
                      <a:pt x="47" y="294"/>
                      <a:pt x="47" y="294"/>
                    </a:cubicBezTo>
                    <a:cubicBezTo>
                      <a:pt x="33" y="299"/>
                      <a:pt x="16" y="301"/>
                      <a:pt x="0" y="298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6" name="Freeform 503"/>
              <p:cNvSpPr>
                <a:spLocks/>
              </p:cNvSpPr>
              <p:nvPr/>
            </p:nvSpPr>
            <p:spPr bwMode="auto">
              <a:xfrm>
                <a:off x="1132" y="1439"/>
                <a:ext cx="254" cy="236"/>
              </a:xfrm>
              <a:custGeom>
                <a:avLst/>
                <a:gdLst>
                  <a:gd name="T0" fmla="*/ 22 w 93"/>
                  <a:gd name="T1" fmla="*/ 0 h 87"/>
                  <a:gd name="T2" fmla="*/ 22 w 93"/>
                  <a:gd name="T3" fmla="*/ 2 h 87"/>
                  <a:gd name="T4" fmla="*/ 25 w 93"/>
                  <a:gd name="T5" fmla="*/ 66 h 87"/>
                  <a:gd name="T6" fmla="*/ 58 w 93"/>
                  <a:gd name="T7" fmla="*/ 84 h 87"/>
                  <a:gd name="T8" fmla="*/ 80 w 93"/>
                  <a:gd name="T9" fmla="*/ 82 h 87"/>
                  <a:gd name="T10" fmla="*/ 92 w 93"/>
                  <a:gd name="T11" fmla="*/ 80 h 87"/>
                  <a:gd name="T12" fmla="*/ 93 w 93"/>
                  <a:gd name="T13" fmla="*/ 81 h 87"/>
                  <a:gd name="T14" fmla="*/ 92 w 93"/>
                  <a:gd name="T15" fmla="*/ 83 h 87"/>
                  <a:gd name="T16" fmla="*/ 80 w 93"/>
                  <a:gd name="T17" fmla="*/ 85 h 87"/>
                  <a:gd name="T18" fmla="*/ 57 w 93"/>
                  <a:gd name="T19" fmla="*/ 86 h 87"/>
                  <a:gd name="T20" fmla="*/ 23 w 93"/>
                  <a:gd name="T21" fmla="*/ 68 h 87"/>
                  <a:gd name="T22" fmla="*/ 20 w 93"/>
                  <a:gd name="T23" fmla="*/ 1 h 87"/>
                  <a:gd name="T24" fmla="*/ 22 w 93"/>
                  <a:gd name="T2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87">
                    <a:moveTo>
                      <a:pt x="22" y="0"/>
                    </a:moveTo>
                    <a:cubicBezTo>
                      <a:pt x="22" y="1"/>
                      <a:pt x="23" y="2"/>
                      <a:pt x="22" y="2"/>
                    </a:cubicBezTo>
                    <a:cubicBezTo>
                      <a:pt x="11" y="22"/>
                      <a:pt x="3" y="45"/>
                      <a:pt x="25" y="66"/>
                    </a:cubicBezTo>
                    <a:cubicBezTo>
                      <a:pt x="35" y="76"/>
                      <a:pt x="45" y="81"/>
                      <a:pt x="58" y="84"/>
                    </a:cubicBezTo>
                    <a:cubicBezTo>
                      <a:pt x="65" y="85"/>
                      <a:pt x="73" y="83"/>
                      <a:pt x="80" y="82"/>
                    </a:cubicBezTo>
                    <a:cubicBezTo>
                      <a:pt x="84" y="81"/>
                      <a:pt x="88" y="81"/>
                      <a:pt x="92" y="80"/>
                    </a:cubicBezTo>
                    <a:cubicBezTo>
                      <a:pt x="93" y="80"/>
                      <a:pt x="93" y="81"/>
                      <a:pt x="93" y="81"/>
                    </a:cubicBezTo>
                    <a:cubicBezTo>
                      <a:pt x="93" y="82"/>
                      <a:pt x="93" y="83"/>
                      <a:pt x="92" y="83"/>
                    </a:cubicBezTo>
                    <a:cubicBezTo>
                      <a:pt x="88" y="83"/>
                      <a:pt x="84" y="84"/>
                      <a:pt x="80" y="85"/>
                    </a:cubicBezTo>
                    <a:cubicBezTo>
                      <a:pt x="73" y="86"/>
                      <a:pt x="65" y="87"/>
                      <a:pt x="57" y="86"/>
                    </a:cubicBezTo>
                    <a:cubicBezTo>
                      <a:pt x="44" y="84"/>
                      <a:pt x="34" y="78"/>
                      <a:pt x="23" y="68"/>
                    </a:cubicBezTo>
                    <a:cubicBezTo>
                      <a:pt x="0" y="46"/>
                      <a:pt x="9" y="21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7" name="Freeform 504"/>
              <p:cNvSpPr>
                <a:spLocks/>
              </p:cNvSpPr>
              <p:nvPr/>
            </p:nvSpPr>
            <p:spPr bwMode="auto">
              <a:xfrm>
                <a:off x="1386" y="1651"/>
                <a:ext cx="11" cy="19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1 h 7"/>
                  <a:gd name="T4" fmla="*/ 3 w 4"/>
                  <a:gd name="T5" fmla="*/ 1 h 7"/>
                  <a:gd name="T6" fmla="*/ 3 w 4"/>
                  <a:gd name="T7" fmla="*/ 1 h 7"/>
                  <a:gd name="T8" fmla="*/ 4 w 4"/>
                  <a:gd name="T9" fmla="*/ 2 h 7"/>
                  <a:gd name="T10" fmla="*/ 3 w 4"/>
                  <a:gd name="T11" fmla="*/ 5 h 7"/>
                  <a:gd name="T12" fmla="*/ 3 w 4"/>
                  <a:gd name="T13" fmla="*/ 6 h 7"/>
                  <a:gd name="T14" fmla="*/ 3 w 4"/>
                  <a:gd name="T15" fmla="*/ 6 h 7"/>
                  <a:gd name="T16" fmla="*/ 3 w 4"/>
                  <a:gd name="T17" fmla="*/ 6 h 7"/>
                  <a:gd name="T18" fmla="*/ 3 w 4"/>
                  <a:gd name="T19" fmla="*/ 6 h 7"/>
                  <a:gd name="T20" fmla="*/ 2 w 4"/>
                  <a:gd name="T21" fmla="*/ 7 h 7"/>
                  <a:gd name="T22" fmla="*/ 0 w 4"/>
                  <a:gd name="T23" fmla="*/ 6 h 7"/>
                  <a:gd name="T24" fmla="*/ 1 w 4"/>
                  <a:gd name="T25" fmla="*/ 5 h 7"/>
                  <a:gd name="T26" fmla="*/ 0 w 4"/>
                  <a:gd name="T27" fmla="*/ 1 h 7"/>
                  <a:gd name="T28" fmla="*/ 0 w 4"/>
                  <a:gd name="T29" fmla="*/ 1 h 7"/>
                  <a:gd name="T30" fmla="*/ 0 w 4"/>
                  <a:gd name="T31" fmla="*/ 1 h 7"/>
                  <a:gd name="T32" fmla="*/ 1 w 4"/>
                  <a:gd name="T33" fmla="*/ 0 h 7"/>
                  <a:gd name="T34" fmla="*/ 3 w 4"/>
                  <a:gd name="T3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8" name="Freeform 505"/>
              <p:cNvSpPr>
                <a:spLocks/>
              </p:cNvSpPr>
              <p:nvPr/>
            </p:nvSpPr>
            <p:spPr bwMode="auto">
              <a:xfrm>
                <a:off x="1184" y="1558"/>
                <a:ext cx="85" cy="55"/>
              </a:xfrm>
              <a:custGeom>
                <a:avLst/>
                <a:gdLst>
                  <a:gd name="T0" fmla="*/ 31 w 31"/>
                  <a:gd name="T1" fmla="*/ 1 h 20"/>
                  <a:gd name="T2" fmla="*/ 30 w 31"/>
                  <a:gd name="T3" fmla="*/ 3 h 20"/>
                  <a:gd name="T4" fmla="*/ 23 w 31"/>
                  <a:gd name="T5" fmla="*/ 7 h 20"/>
                  <a:gd name="T6" fmla="*/ 3 w 31"/>
                  <a:gd name="T7" fmla="*/ 19 h 20"/>
                  <a:gd name="T8" fmla="*/ 1 w 31"/>
                  <a:gd name="T9" fmla="*/ 19 h 20"/>
                  <a:gd name="T10" fmla="*/ 1 w 31"/>
                  <a:gd name="T11" fmla="*/ 17 h 20"/>
                  <a:gd name="T12" fmla="*/ 22 w 31"/>
                  <a:gd name="T13" fmla="*/ 4 h 20"/>
                  <a:gd name="T14" fmla="*/ 29 w 31"/>
                  <a:gd name="T15" fmla="*/ 1 h 20"/>
                  <a:gd name="T16" fmla="*/ 31 w 31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0">
                    <a:moveTo>
                      <a:pt x="31" y="1"/>
                    </a:moveTo>
                    <a:cubicBezTo>
                      <a:pt x="31" y="2"/>
                      <a:pt x="31" y="3"/>
                      <a:pt x="30" y="3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6" y="11"/>
                      <a:pt x="7" y="15"/>
                      <a:pt x="3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0" y="18"/>
                      <a:pt x="1" y="18"/>
                      <a:pt x="1" y="17"/>
                    </a:cubicBezTo>
                    <a:cubicBezTo>
                      <a:pt x="6" y="13"/>
                      <a:pt x="15" y="9"/>
                      <a:pt x="22" y="4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0" y="0"/>
                      <a:pt x="30" y="1"/>
                      <a:pt x="3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9" name="Freeform 506"/>
              <p:cNvSpPr>
                <a:spLocks/>
              </p:cNvSpPr>
              <p:nvPr/>
            </p:nvSpPr>
            <p:spPr bwMode="auto">
              <a:xfrm>
                <a:off x="1260" y="1515"/>
                <a:ext cx="55" cy="63"/>
              </a:xfrm>
              <a:custGeom>
                <a:avLst/>
                <a:gdLst>
                  <a:gd name="T0" fmla="*/ 1 w 20"/>
                  <a:gd name="T1" fmla="*/ 19 h 23"/>
                  <a:gd name="T2" fmla="*/ 20 w 20"/>
                  <a:gd name="T3" fmla="*/ 22 h 23"/>
                  <a:gd name="T4" fmla="*/ 5 w 20"/>
                  <a:gd name="T5" fmla="*/ 0 h 23"/>
                  <a:gd name="T6" fmla="*/ 2 w 20"/>
                  <a:gd name="T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" y="19"/>
                    </a:moveTo>
                    <a:cubicBezTo>
                      <a:pt x="8" y="19"/>
                      <a:pt x="14" y="23"/>
                      <a:pt x="20" y="22"/>
                    </a:cubicBezTo>
                    <a:cubicBezTo>
                      <a:pt x="16" y="15"/>
                      <a:pt x="10" y="7"/>
                      <a:pt x="5" y="0"/>
                    </a:cubicBezTo>
                    <a:cubicBezTo>
                      <a:pt x="0" y="2"/>
                      <a:pt x="1" y="14"/>
                      <a:pt x="2" y="19"/>
                    </a:cubicBezTo>
                  </a:path>
                </a:pathLst>
              </a:custGeom>
              <a:solidFill>
                <a:srgbClr val="937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0" name="Freeform 507"/>
              <p:cNvSpPr>
                <a:spLocks noEditPoints="1"/>
              </p:cNvSpPr>
              <p:nvPr/>
            </p:nvSpPr>
            <p:spPr bwMode="auto">
              <a:xfrm>
                <a:off x="1258" y="1510"/>
                <a:ext cx="62" cy="70"/>
              </a:xfrm>
              <a:custGeom>
                <a:avLst/>
                <a:gdLst>
                  <a:gd name="T0" fmla="*/ 6 w 23"/>
                  <a:gd name="T1" fmla="*/ 1 h 26"/>
                  <a:gd name="T2" fmla="*/ 2 w 23"/>
                  <a:gd name="T3" fmla="*/ 6 h 26"/>
                  <a:gd name="T4" fmla="*/ 2 w 23"/>
                  <a:gd name="T5" fmla="*/ 20 h 26"/>
                  <a:gd name="T6" fmla="*/ 1 w 23"/>
                  <a:gd name="T7" fmla="*/ 20 h 26"/>
                  <a:gd name="T8" fmla="*/ 1 w 23"/>
                  <a:gd name="T9" fmla="*/ 21 h 26"/>
                  <a:gd name="T10" fmla="*/ 2 w 23"/>
                  <a:gd name="T11" fmla="*/ 22 h 26"/>
                  <a:gd name="T12" fmla="*/ 3 w 23"/>
                  <a:gd name="T13" fmla="*/ 22 h 26"/>
                  <a:gd name="T14" fmla="*/ 3 w 23"/>
                  <a:gd name="T15" fmla="*/ 22 h 26"/>
                  <a:gd name="T16" fmla="*/ 10 w 23"/>
                  <a:gd name="T17" fmla="*/ 24 h 26"/>
                  <a:gd name="T18" fmla="*/ 22 w 23"/>
                  <a:gd name="T19" fmla="*/ 25 h 26"/>
                  <a:gd name="T20" fmla="*/ 23 w 23"/>
                  <a:gd name="T21" fmla="*/ 25 h 26"/>
                  <a:gd name="T22" fmla="*/ 23 w 23"/>
                  <a:gd name="T23" fmla="*/ 23 h 26"/>
                  <a:gd name="T24" fmla="*/ 12 w 23"/>
                  <a:gd name="T25" fmla="*/ 7 h 26"/>
                  <a:gd name="T26" fmla="*/ 7 w 23"/>
                  <a:gd name="T27" fmla="*/ 1 h 26"/>
                  <a:gd name="T28" fmla="*/ 6 w 23"/>
                  <a:gd name="T29" fmla="*/ 1 h 26"/>
                  <a:gd name="T30" fmla="*/ 19 w 23"/>
                  <a:gd name="T31" fmla="*/ 23 h 26"/>
                  <a:gd name="T32" fmla="*/ 11 w 23"/>
                  <a:gd name="T33" fmla="*/ 21 h 26"/>
                  <a:gd name="T34" fmla="*/ 4 w 23"/>
                  <a:gd name="T35" fmla="*/ 20 h 26"/>
                  <a:gd name="T36" fmla="*/ 4 w 23"/>
                  <a:gd name="T37" fmla="*/ 6 h 26"/>
                  <a:gd name="T38" fmla="*/ 6 w 23"/>
                  <a:gd name="T39" fmla="*/ 3 h 26"/>
                  <a:gd name="T40" fmla="*/ 10 w 23"/>
                  <a:gd name="T41" fmla="*/ 9 h 26"/>
                  <a:gd name="T42" fmla="*/ 19 w 23"/>
                  <a:gd name="T43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6">
                    <a:moveTo>
                      <a:pt x="6" y="1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0" y="10"/>
                      <a:pt x="1" y="16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2" y="22"/>
                      <a:pt x="2" y="22"/>
                    </a:cubicBezTo>
                    <a:cubicBezTo>
                      <a:pt x="2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2"/>
                      <a:pt x="8" y="23"/>
                      <a:pt x="10" y="24"/>
                    </a:cubicBezTo>
                    <a:cubicBezTo>
                      <a:pt x="14" y="25"/>
                      <a:pt x="18" y="26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19" y="18"/>
                      <a:pt x="15" y="13"/>
                      <a:pt x="12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1"/>
                    </a:cubicBezTo>
                    <a:close/>
                    <a:moveTo>
                      <a:pt x="19" y="23"/>
                    </a:moveTo>
                    <a:cubicBezTo>
                      <a:pt x="16" y="23"/>
                      <a:pt x="14" y="22"/>
                      <a:pt x="11" y="21"/>
                    </a:cubicBezTo>
                    <a:cubicBezTo>
                      <a:pt x="9" y="21"/>
                      <a:pt x="7" y="20"/>
                      <a:pt x="4" y="20"/>
                    </a:cubicBezTo>
                    <a:cubicBezTo>
                      <a:pt x="3" y="13"/>
                      <a:pt x="4" y="9"/>
                      <a:pt x="4" y="6"/>
                    </a:cubicBezTo>
                    <a:cubicBezTo>
                      <a:pt x="5" y="5"/>
                      <a:pt x="5" y="4"/>
                      <a:pt x="6" y="3"/>
                    </a:cubicBezTo>
                    <a:cubicBezTo>
                      <a:pt x="7" y="5"/>
                      <a:pt x="10" y="9"/>
                      <a:pt x="10" y="9"/>
                    </a:cubicBezTo>
                    <a:cubicBezTo>
                      <a:pt x="13" y="13"/>
                      <a:pt x="16" y="18"/>
                      <a:pt x="19" y="2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1" name="Freeform 508"/>
              <p:cNvSpPr>
                <a:spLocks/>
              </p:cNvSpPr>
              <p:nvPr/>
            </p:nvSpPr>
            <p:spPr bwMode="auto">
              <a:xfrm>
                <a:off x="1745" y="1390"/>
                <a:ext cx="41" cy="46"/>
              </a:xfrm>
              <a:custGeom>
                <a:avLst/>
                <a:gdLst>
                  <a:gd name="T0" fmla="*/ 12 w 15"/>
                  <a:gd name="T1" fmla="*/ 6 h 17"/>
                  <a:gd name="T2" fmla="*/ 13 w 15"/>
                  <a:gd name="T3" fmla="*/ 16 h 17"/>
                  <a:gd name="T4" fmla="*/ 11 w 15"/>
                  <a:gd name="T5" fmla="*/ 16 h 17"/>
                  <a:gd name="T6" fmla="*/ 11 w 15"/>
                  <a:gd name="T7" fmla="*/ 15 h 17"/>
                  <a:gd name="T8" fmla="*/ 10 w 15"/>
                  <a:gd name="T9" fmla="*/ 7 h 17"/>
                  <a:gd name="T10" fmla="*/ 2 w 15"/>
                  <a:gd name="T11" fmla="*/ 3 h 17"/>
                  <a:gd name="T12" fmla="*/ 0 w 15"/>
                  <a:gd name="T13" fmla="*/ 2 h 17"/>
                  <a:gd name="T14" fmla="*/ 2 w 15"/>
                  <a:gd name="T15" fmla="*/ 1 h 17"/>
                  <a:gd name="T16" fmla="*/ 12 w 15"/>
                  <a:gd name="T1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5" y="9"/>
                      <a:pt x="15" y="13"/>
                      <a:pt x="13" y="16"/>
                    </a:cubicBezTo>
                    <a:cubicBezTo>
                      <a:pt x="13" y="16"/>
                      <a:pt x="12" y="17"/>
                      <a:pt x="11" y="16"/>
                    </a:cubicBezTo>
                    <a:cubicBezTo>
                      <a:pt x="11" y="16"/>
                      <a:pt x="10" y="15"/>
                      <a:pt x="11" y="15"/>
                    </a:cubicBezTo>
                    <a:cubicBezTo>
                      <a:pt x="13" y="11"/>
                      <a:pt x="11" y="8"/>
                      <a:pt x="10" y="7"/>
                    </a:cubicBezTo>
                    <a:cubicBezTo>
                      <a:pt x="8" y="4"/>
                      <a:pt x="5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0"/>
                      <a:pt x="10" y="2"/>
                      <a:pt x="12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2" name="Freeform 509"/>
              <p:cNvSpPr>
                <a:spLocks/>
              </p:cNvSpPr>
              <p:nvPr/>
            </p:nvSpPr>
            <p:spPr bwMode="auto">
              <a:xfrm>
                <a:off x="1554" y="1180"/>
                <a:ext cx="36" cy="41"/>
              </a:xfrm>
              <a:custGeom>
                <a:avLst/>
                <a:gdLst>
                  <a:gd name="T0" fmla="*/ 11 w 13"/>
                  <a:gd name="T1" fmla="*/ 7 h 15"/>
                  <a:gd name="T2" fmla="*/ 12 w 13"/>
                  <a:gd name="T3" fmla="*/ 14 h 15"/>
                  <a:gd name="T4" fmla="*/ 10 w 13"/>
                  <a:gd name="T5" fmla="*/ 15 h 15"/>
                  <a:gd name="T6" fmla="*/ 9 w 13"/>
                  <a:gd name="T7" fmla="*/ 13 h 15"/>
                  <a:gd name="T8" fmla="*/ 9 w 13"/>
                  <a:gd name="T9" fmla="*/ 8 h 15"/>
                  <a:gd name="T10" fmla="*/ 2 w 13"/>
                  <a:gd name="T11" fmla="*/ 3 h 15"/>
                  <a:gd name="T12" fmla="*/ 1 w 13"/>
                  <a:gd name="T13" fmla="*/ 2 h 15"/>
                  <a:gd name="T14" fmla="*/ 2 w 13"/>
                  <a:gd name="T15" fmla="*/ 1 h 15"/>
                  <a:gd name="T16" fmla="*/ 11 w 13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11" y="7"/>
                    </a:moveTo>
                    <a:cubicBezTo>
                      <a:pt x="13" y="9"/>
                      <a:pt x="13" y="12"/>
                      <a:pt x="12" y="14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1"/>
                      <a:pt x="10" y="10"/>
                      <a:pt x="9" y="8"/>
                    </a:cubicBezTo>
                    <a:cubicBezTo>
                      <a:pt x="8" y="5"/>
                      <a:pt x="5" y="3"/>
                      <a:pt x="2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6" y="1"/>
                      <a:pt x="10" y="3"/>
                      <a:pt x="1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3" name="Freeform 510"/>
              <p:cNvSpPr>
                <a:spLocks/>
              </p:cNvSpPr>
              <p:nvPr/>
            </p:nvSpPr>
            <p:spPr bwMode="auto">
              <a:xfrm>
                <a:off x="1914" y="1178"/>
                <a:ext cx="220" cy="133"/>
              </a:xfrm>
              <a:custGeom>
                <a:avLst/>
                <a:gdLst>
                  <a:gd name="T0" fmla="*/ 77 w 81"/>
                  <a:gd name="T1" fmla="*/ 4 h 49"/>
                  <a:gd name="T2" fmla="*/ 74 w 81"/>
                  <a:gd name="T3" fmla="*/ 19 h 49"/>
                  <a:gd name="T4" fmla="*/ 62 w 81"/>
                  <a:gd name="T5" fmla="*/ 23 h 49"/>
                  <a:gd name="T6" fmla="*/ 58 w 81"/>
                  <a:gd name="T7" fmla="*/ 22 h 49"/>
                  <a:gd name="T8" fmla="*/ 40 w 81"/>
                  <a:gd name="T9" fmla="*/ 29 h 49"/>
                  <a:gd name="T10" fmla="*/ 34 w 81"/>
                  <a:gd name="T11" fmla="*/ 33 h 49"/>
                  <a:gd name="T12" fmla="*/ 25 w 81"/>
                  <a:gd name="T13" fmla="*/ 37 h 49"/>
                  <a:gd name="T14" fmla="*/ 2 w 81"/>
                  <a:gd name="T15" fmla="*/ 49 h 49"/>
                  <a:gd name="T16" fmla="*/ 0 w 81"/>
                  <a:gd name="T17" fmla="*/ 48 h 49"/>
                  <a:gd name="T18" fmla="*/ 1 w 81"/>
                  <a:gd name="T19" fmla="*/ 47 h 49"/>
                  <a:gd name="T20" fmla="*/ 24 w 81"/>
                  <a:gd name="T21" fmla="*/ 35 h 49"/>
                  <a:gd name="T22" fmla="*/ 33 w 81"/>
                  <a:gd name="T23" fmla="*/ 31 h 49"/>
                  <a:gd name="T24" fmla="*/ 39 w 81"/>
                  <a:gd name="T25" fmla="*/ 27 h 49"/>
                  <a:gd name="T26" fmla="*/ 58 w 81"/>
                  <a:gd name="T27" fmla="*/ 20 h 49"/>
                  <a:gd name="T28" fmla="*/ 63 w 81"/>
                  <a:gd name="T29" fmla="*/ 20 h 49"/>
                  <a:gd name="T30" fmla="*/ 72 w 81"/>
                  <a:gd name="T31" fmla="*/ 17 h 49"/>
                  <a:gd name="T32" fmla="*/ 75 w 81"/>
                  <a:gd name="T33" fmla="*/ 5 h 49"/>
                  <a:gd name="T34" fmla="*/ 69 w 81"/>
                  <a:gd name="T35" fmla="*/ 2 h 49"/>
                  <a:gd name="T36" fmla="*/ 54 w 81"/>
                  <a:gd name="T37" fmla="*/ 16 h 49"/>
                  <a:gd name="T38" fmla="*/ 53 w 81"/>
                  <a:gd name="T39" fmla="*/ 17 h 49"/>
                  <a:gd name="T40" fmla="*/ 33 w 81"/>
                  <a:gd name="T41" fmla="*/ 22 h 49"/>
                  <a:gd name="T42" fmla="*/ 26 w 81"/>
                  <a:gd name="T43" fmla="*/ 24 h 49"/>
                  <a:gd name="T44" fmla="*/ 22 w 81"/>
                  <a:gd name="T45" fmla="*/ 25 h 49"/>
                  <a:gd name="T46" fmla="*/ 2 w 81"/>
                  <a:gd name="T47" fmla="*/ 32 h 49"/>
                  <a:gd name="T48" fmla="*/ 0 w 81"/>
                  <a:gd name="T49" fmla="*/ 31 h 49"/>
                  <a:gd name="T50" fmla="*/ 0 w 81"/>
                  <a:gd name="T51" fmla="*/ 30 h 49"/>
                  <a:gd name="T52" fmla="*/ 1 w 81"/>
                  <a:gd name="T53" fmla="*/ 29 h 49"/>
                  <a:gd name="T54" fmla="*/ 21 w 81"/>
                  <a:gd name="T55" fmla="*/ 23 h 49"/>
                  <a:gd name="T56" fmla="*/ 25 w 81"/>
                  <a:gd name="T57" fmla="*/ 21 h 49"/>
                  <a:gd name="T58" fmla="*/ 32 w 81"/>
                  <a:gd name="T59" fmla="*/ 19 h 49"/>
                  <a:gd name="T60" fmla="*/ 52 w 81"/>
                  <a:gd name="T61" fmla="*/ 14 h 49"/>
                  <a:gd name="T62" fmla="*/ 69 w 81"/>
                  <a:gd name="T63" fmla="*/ 0 h 49"/>
                  <a:gd name="T64" fmla="*/ 77 w 81"/>
                  <a:gd name="T65" fmla="*/ 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1" h="49">
                    <a:moveTo>
                      <a:pt x="77" y="4"/>
                    </a:moveTo>
                    <a:cubicBezTo>
                      <a:pt x="81" y="9"/>
                      <a:pt x="78" y="15"/>
                      <a:pt x="74" y="19"/>
                    </a:cubicBezTo>
                    <a:cubicBezTo>
                      <a:pt x="69" y="24"/>
                      <a:pt x="66" y="23"/>
                      <a:pt x="62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4" y="22"/>
                      <a:pt x="46" y="26"/>
                      <a:pt x="40" y="29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17" y="40"/>
                      <a:pt x="9" y="44"/>
                      <a:pt x="2" y="49"/>
                    </a:cubicBezTo>
                    <a:cubicBezTo>
                      <a:pt x="2" y="49"/>
                      <a:pt x="1" y="49"/>
                      <a:pt x="0" y="48"/>
                    </a:cubicBezTo>
                    <a:cubicBezTo>
                      <a:pt x="0" y="48"/>
                      <a:pt x="0" y="47"/>
                      <a:pt x="1" y="47"/>
                    </a:cubicBezTo>
                    <a:cubicBezTo>
                      <a:pt x="8" y="42"/>
                      <a:pt x="16" y="38"/>
                      <a:pt x="24" y="35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6" y="24"/>
                      <a:pt x="53" y="20"/>
                      <a:pt x="58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7" y="21"/>
                      <a:pt x="69" y="21"/>
                      <a:pt x="72" y="17"/>
                    </a:cubicBezTo>
                    <a:cubicBezTo>
                      <a:pt x="74" y="16"/>
                      <a:pt x="79" y="10"/>
                      <a:pt x="75" y="5"/>
                    </a:cubicBezTo>
                    <a:cubicBezTo>
                      <a:pt x="73" y="3"/>
                      <a:pt x="71" y="2"/>
                      <a:pt x="69" y="2"/>
                    </a:cubicBezTo>
                    <a:cubicBezTo>
                      <a:pt x="64" y="3"/>
                      <a:pt x="58" y="10"/>
                      <a:pt x="54" y="16"/>
                    </a:cubicBezTo>
                    <a:cubicBezTo>
                      <a:pt x="54" y="17"/>
                      <a:pt x="54" y="17"/>
                      <a:pt x="53" y="17"/>
                    </a:cubicBezTo>
                    <a:cubicBezTo>
                      <a:pt x="47" y="17"/>
                      <a:pt x="40" y="19"/>
                      <a:pt x="33" y="2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5" y="27"/>
                      <a:pt x="8" y="29"/>
                      <a:pt x="2" y="32"/>
                    </a:cubicBezTo>
                    <a:cubicBezTo>
                      <a:pt x="1" y="32"/>
                      <a:pt x="0" y="32"/>
                      <a:pt x="0" y="31"/>
                    </a:cubicBezTo>
                    <a:cubicBezTo>
                      <a:pt x="0" y="31"/>
                      <a:pt x="0" y="31"/>
                      <a:pt x="0" y="30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7" y="26"/>
                      <a:pt x="14" y="25"/>
                      <a:pt x="21" y="2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32" y="19"/>
                      <a:pt x="32" y="19"/>
                    </a:cubicBezTo>
                    <a:cubicBezTo>
                      <a:pt x="39" y="17"/>
                      <a:pt x="46" y="15"/>
                      <a:pt x="52" y="14"/>
                    </a:cubicBezTo>
                    <a:cubicBezTo>
                      <a:pt x="55" y="11"/>
                      <a:pt x="61" y="0"/>
                      <a:pt x="69" y="0"/>
                    </a:cubicBezTo>
                    <a:cubicBezTo>
                      <a:pt x="72" y="0"/>
                      <a:pt x="74" y="1"/>
                      <a:pt x="77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4" name="Freeform 511"/>
              <p:cNvSpPr>
                <a:spLocks/>
              </p:cNvSpPr>
              <p:nvPr/>
            </p:nvSpPr>
            <p:spPr bwMode="auto">
              <a:xfrm>
                <a:off x="1797" y="960"/>
                <a:ext cx="171" cy="177"/>
              </a:xfrm>
              <a:custGeom>
                <a:avLst/>
                <a:gdLst>
                  <a:gd name="T0" fmla="*/ 61 w 63"/>
                  <a:gd name="T1" fmla="*/ 5 h 65"/>
                  <a:gd name="T2" fmla="*/ 60 w 63"/>
                  <a:gd name="T3" fmla="*/ 15 h 65"/>
                  <a:gd name="T4" fmla="*/ 51 w 63"/>
                  <a:gd name="T5" fmla="*/ 20 h 65"/>
                  <a:gd name="T6" fmla="*/ 47 w 63"/>
                  <a:gd name="T7" fmla="*/ 22 h 65"/>
                  <a:gd name="T8" fmla="*/ 40 w 63"/>
                  <a:gd name="T9" fmla="*/ 29 h 65"/>
                  <a:gd name="T10" fmla="*/ 38 w 63"/>
                  <a:gd name="T11" fmla="*/ 32 h 65"/>
                  <a:gd name="T12" fmla="*/ 32 w 63"/>
                  <a:gd name="T13" fmla="*/ 41 h 65"/>
                  <a:gd name="T14" fmla="*/ 10 w 63"/>
                  <a:gd name="T15" fmla="*/ 65 h 65"/>
                  <a:gd name="T16" fmla="*/ 9 w 63"/>
                  <a:gd name="T17" fmla="*/ 63 h 65"/>
                  <a:gd name="T18" fmla="*/ 11 w 63"/>
                  <a:gd name="T19" fmla="*/ 62 h 65"/>
                  <a:gd name="T20" fmla="*/ 29 w 63"/>
                  <a:gd name="T21" fmla="*/ 39 h 65"/>
                  <a:gd name="T22" fmla="*/ 36 w 63"/>
                  <a:gd name="T23" fmla="*/ 31 h 65"/>
                  <a:gd name="T24" fmla="*/ 38 w 63"/>
                  <a:gd name="T25" fmla="*/ 27 h 65"/>
                  <a:gd name="T26" fmla="*/ 45 w 63"/>
                  <a:gd name="T27" fmla="*/ 20 h 65"/>
                  <a:gd name="T28" fmla="*/ 50 w 63"/>
                  <a:gd name="T29" fmla="*/ 17 h 65"/>
                  <a:gd name="T30" fmla="*/ 58 w 63"/>
                  <a:gd name="T31" fmla="*/ 13 h 65"/>
                  <a:gd name="T32" fmla="*/ 59 w 63"/>
                  <a:gd name="T33" fmla="*/ 6 h 65"/>
                  <a:gd name="T34" fmla="*/ 51 w 63"/>
                  <a:gd name="T35" fmla="*/ 3 h 65"/>
                  <a:gd name="T36" fmla="*/ 43 w 63"/>
                  <a:gd name="T37" fmla="*/ 9 h 65"/>
                  <a:gd name="T38" fmla="*/ 41 w 63"/>
                  <a:gd name="T39" fmla="*/ 14 h 65"/>
                  <a:gd name="T40" fmla="*/ 38 w 63"/>
                  <a:gd name="T41" fmla="*/ 22 h 65"/>
                  <a:gd name="T42" fmla="*/ 29 w 63"/>
                  <a:gd name="T43" fmla="*/ 32 h 65"/>
                  <a:gd name="T44" fmla="*/ 25 w 63"/>
                  <a:gd name="T45" fmla="*/ 36 h 65"/>
                  <a:gd name="T46" fmla="*/ 21 w 63"/>
                  <a:gd name="T47" fmla="*/ 40 h 65"/>
                  <a:gd name="T48" fmla="*/ 2 w 63"/>
                  <a:gd name="T49" fmla="*/ 57 h 65"/>
                  <a:gd name="T50" fmla="*/ 1 w 63"/>
                  <a:gd name="T51" fmla="*/ 57 h 65"/>
                  <a:gd name="T52" fmla="*/ 1 w 63"/>
                  <a:gd name="T53" fmla="*/ 55 h 65"/>
                  <a:gd name="T54" fmla="*/ 19 w 63"/>
                  <a:gd name="T55" fmla="*/ 39 h 65"/>
                  <a:gd name="T56" fmla="*/ 23 w 63"/>
                  <a:gd name="T57" fmla="*/ 35 h 65"/>
                  <a:gd name="T58" fmla="*/ 27 w 63"/>
                  <a:gd name="T59" fmla="*/ 30 h 65"/>
                  <a:gd name="T60" fmla="*/ 36 w 63"/>
                  <a:gd name="T61" fmla="*/ 21 h 65"/>
                  <a:gd name="T62" fmla="*/ 39 w 63"/>
                  <a:gd name="T63" fmla="*/ 14 h 65"/>
                  <a:gd name="T64" fmla="*/ 40 w 63"/>
                  <a:gd name="T65" fmla="*/ 8 h 65"/>
                  <a:gd name="T66" fmla="*/ 51 w 63"/>
                  <a:gd name="T67" fmla="*/ 0 h 65"/>
                  <a:gd name="T68" fmla="*/ 61 w 63"/>
                  <a:gd name="T69" fmla="*/ 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65">
                    <a:moveTo>
                      <a:pt x="61" y="5"/>
                    </a:moveTo>
                    <a:cubicBezTo>
                      <a:pt x="62" y="6"/>
                      <a:pt x="63" y="10"/>
                      <a:pt x="60" y="15"/>
                    </a:cubicBezTo>
                    <a:cubicBezTo>
                      <a:pt x="58" y="18"/>
                      <a:pt x="54" y="19"/>
                      <a:pt x="51" y="20"/>
                    </a:cubicBezTo>
                    <a:cubicBezTo>
                      <a:pt x="50" y="20"/>
                      <a:pt x="48" y="21"/>
                      <a:pt x="47" y="22"/>
                    </a:cubicBezTo>
                    <a:cubicBezTo>
                      <a:pt x="44" y="23"/>
                      <a:pt x="42" y="26"/>
                      <a:pt x="40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0" y="57"/>
                      <a:pt x="14" y="65"/>
                      <a:pt x="10" y="65"/>
                    </a:cubicBezTo>
                    <a:cubicBezTo>
                      <a:pt x="10" y="65"/>
                      <a:pt x="9" y="64"/>
                      <a:pt x="9" y="63"/>
                    </a:cubicBezTo>
                    <a:cubicBezTo>
                      <a:pt x="9" y="63"/>
                      <a:pt x="10" y="62"/>
                      <a:pt x="11" y="62"/>
                    </a:cubicBezTo>
                    <a:cubicBezTo>
                      <a:pt x="14" y="62"/>
                      <a:pt x="24" y="47"/>
                      <a:pt x="29" y="39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0" y="24"/>
                      <a:pt x="42" y="21"/>
                      <a:pt x="45" y="20"/>
                    </a:cubicBezTo>
                    <a:cubicBezTo>
                      <a:pt x="47" y="19"/>
                      <a:pt x="49" y="18"/>
                      <a:pt x="50" y="17"/>
                    </a:cubicBezTo>
                    <a:cubicBezTo>
                      <a:pt x="53" y="16"/>
                      <a:pt x="56" y="15"/>
                      <a:pt x="58" y="13"/>
                    </a:cubicBezTo>
                    <a:cubicBezTo>
                      <a:pt x="59" y="11"/>
                      <a:pt x="60" y="8"/>
                      <a:pt x="59" y="6"/>
                    </a:cubicBezTo>
                    <a:cubicBezTo>
                      <a:pt x="57" y="4"/>
                      <a:pt x="54" y="2"/>
                      <a:pt x="51" y="3"/>
                    </a:cubicBezTo>
                    <a:cubicBezTo>
                      <a:pt x="47" y="3"/>
                      <a:pt x="44" y="5"/>
                      <a:pt x="43" y="9"/>
                    </a:cubicBezTo>
                    <a:cubicBezTo>
                      <a:pt x="42" y="11"/>
                      <a:pt x="41" y="13"/>
                      <a:pt x="41" y="14"/>
                    </a:cubicBezTo>
                    <a:cubicBezTo>
                      <a:pt x="41" y="17"/>
                      <a:pt x="40" y="19"/>
                      <a:pt x="38" y="22"/>
                    </a:cubicBezTo>
                    <a:cubicBezTo>
                      <a:pt x="35" y="26"/>
                      <a:pt x="32" y="29"/>
                      <a:pt x="29" y="3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5" y="47"/>
                      <a:pt x="8" y="54"/>
                      <a:pt x="2" y="57"/>
                    </a:cubicBezTo>
                    <a:cubicBezTo>
                      <a:pt x="2" y="58"/>
                      <a:pt x="1" y="58"/>
                      <a:pt x="1" y="57"/>
                    </a:cubicBezTo>
                    <a:cubicBezTo>
                      <a:pt x="0" y="56"/>
                      <a:pt x="1" y="56"/>
                      <a:pt x="1" y="55"/>
                    </a:cubicBezTo>
                    <a:cubicBezTo>
                      <a:pt x="7" y="52"/>
                      <a:pt x="14" y="45"/>
                      <a:pt x="19" y="39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0" y="27"/>
                      <a:pt x="33" y="24"/>
                      <a:pt x="36" y="21"/>
                    </a:cubicBezTo>
                    <a:cubicBezTo>
                      <a:pt x="38" y="18"/>
                      <a:pt x="38" y="16"/>
                      <a:pt x="39" y="14"/>
                    </a:cubicBezTo>
                    <a:cubicBezTo>
                      <a:pt x="39" y="12"/>
                      <a:pt x="39" y="10"/>
                      <a:pt x="40" y="8"/>
                    </a:cubicBezTo>
                    <a:cubicBezTo>
                      <a:pt x="42" y="3"/>
                      <a:pt x="46" y="0"/>
                      <a:pt x="51" y="0"/>
                    </a:cubicBezTo>
                    <a:cubicBezTo>
                      <a:pt x="55" y="0"/>
                      <a:pt x="59" y="2"/>
                      <a:pt x="6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5" name="Freeform 512"/>
              <p:cNvSpPr>
                <a:spLocks/>
              </p:cNvSpPr>
              <p:nvPr/>
            </p:nvSpPr>
            <p:spPr bwMode="auto">
              <a:xfrm>
                <a:off x="1568" y="1510"/>
                <a:ext cx="106" cy="130"/>
              </a:xfrm>
              <a:custGeom>
                <a:avLst/>
                <a:gdLst>
                  <a:gd name="T0" fmla="*/ 20 w 39"/>
                  <a:gd name="T1" fmla="*/ 7 h 48"/>
                  <a:gd name="T2" fmla="*/ 38 w 39"/>
                  <a:gd name="T3" fmla="*/ 34 h 48"/>
                  <a:gd name="T4" fmla="*/ 18 w 39"/>
                  <a:gd name="T5" fmla="*/ 37 h 48"/>
                  <a:gd name="T6" fmla="*/ 1 w 39"/>
                  <a:gd name="T7" fmla="*/ 9 h 48"/>
                  <a:gd name="T8" fmla="*/ 11 w 39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8">
                    <a:moveTo>
                      <a:pt x="20" y="7"/>
                    </a:moveTo>
                    <a:cubicBezTo>
                      <a:pt x="29" y="9"/>
                      <a:pt x="37" y="26"/>
                      <a:pt x="38" y="34"/>
                    </a:cubicBezTo>
                    <a:cubicBezTo>
                      <a:pt x="39" y="48"/>
                      <a:pt x="24" y="43"/>
                      <a:pt x="18" y="37"/>
                    </a:cubicBezTo>
                    <a:cubicBezTo>
                      <a:pt x="12" y="31"/>
                      <a:pt x="0" y="18"/>
                      <a:pt x="1" y="9"/>
                    </a:cubicBezTo>
                    <a:cubicBezTo>
                      <a:pt x="2" y="4"/>
                      <a:pt x="6" y="0"/>
                      <a:pt x="11" y="2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6" name="Freeform 513"/>
              <p:cNvSpPr>
                <a:spLocks/>
              </p:cNvSpPr>
              <p:nvPr/>
            </p:nvSpPr>
            <p:spPr bwMode="auto">
              <a:xfrm>
                <a:off x="1350" y="1243"/>
                <a:ext cx="104" cy="111"/>
              </a:xfrm>
              <a:custGeom>
                <a:avLst/>
                <a:gdLst>
                  <a:gd name="T0" fmla="*/ 15 w 38"/>
                  <a:gd name="T1" fmla="*/ 1 h 41"/>
                  <a:gd name="T2" fmla="*/ 35 w 38"/>
                  <a:gd name="T3" fmla="*/ 30 h 41"/>
                  <a:gd name="T4" fmla="*/ 10 w 38"/>
                  <a:gd name="T5" fmla="*/ 23 h 41"/>
                  <a:gd name="T6" fmla="*/ 2 w 38"/>
                  <a:gd name="T7" fmla="*/ 7 h 41"/>
                  <a:gd name="T8" fmla="*/ 13 w 38"/>
                  <a:gd name="T9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15" y="1"/>
                    </a:moveTo>
                    <a:cubicBezTo>
                      <a:pt x="22" y="5"/>
                      <a:pt x="38" y="20"/>
                      <a:pt x="35" y="30"/>
                    </a:cubicBezTo>
                    <a:cubicBezTo>
                      <a:pt x="31" y="41"/>
                      <a:pt x="14" y="27"/>
                      <a:pt x="10" y="23"/>
                    </a:cubicBezTo>
                    <a:cubicBezTo>
                      <a:pt x="6" y="19"/>
                      <a:pt x="0" y="13"/>
                      <a:pt x="2" y="7"/>
                    </a:cubicBezTo>
                    <a:cubicBezTo>
                      <a:pt x="3" y="3"/>
                      <a:pt x="9" y="0"/>
                      <a:pt x="13" y="1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7" name="Freeform 514"/>
              <p:cNvSpPr>
                <a:spLocks/>
              </p:cNvSpPr>
              <p:nvPr/>
            </p:nvSpPr>
            <p:spPr bwMode="auto">
              <a:xfrm>
                <a:off x="1587" y="1545"/>
                <a:ext cx="60" cy="54"/>
              </a:xfrm>
              <a:custGeom>
                <a:avLst/>
                <a:gdLst>
                  <a:gd name="T0" fmla="*/ 9 w 22"/>
                  <a:gd name="T1" fmla="*/ 1 h 20"/>
                  <a:gd name="T2" fmla="*/ 19 w 22"/>
                  <a:gd name="T3" fmla="*/ 10 h 20"/>
                  <a:gd name="T4" fmla="*/ 16 w 22"/>
                  <a:gd name="T5" fmla="*/ 18 h 20"/>
                  <a:gd name="T6" fmla="*/ 9 w 2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9" y="1"/>
                    </a:moveTo>
                    <a:cubicBezTo>
                      <a:pt x="13" y="2"/>
                      <a:pt x="17" y="6"/>
                      <a:pt x="19" y="10"/>
                    </a:cubicBezTo>
                    <a:cubicBezTo>
                      <a:pt x="20" y="13"/>
                      <a:pt x="22" y="20"/>
                      <a:pt x="16" y="18"/>
                    </a:cubicBezTo>
                    <a:cubicBezTo>
                      <a:pt x="13" y="17"/>
                      <a:pt x="0" y="0"/>
                      <a:pt x="9" y="2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8" name="Freeform 515"/>
              <p:cNvSpPr>
                <a:spLocks/>
              </p:cNvSpPr>
              <p:nvPr/>
            </p:nvSpPr>
            <p:spPr bwMode="auto">
              <a:xfrm>
                <a:off x="1375" y="1257"/>
                <a:ext cx="46" cy="57"/>
              </a:xfrm>
              <a:custGeom>
                <a:avLst/>
                <a:gdLst>
                  <a:gd name="T0" fmla="*/ 8 w 17"/>
                  <a:gd name="T1" fmla="*/ 5 h 21"/>
                  <a:gd name="T2" fmla="*/ 16 w 17"/>
                  <a:gd name="T3" fmla="*/ 16 h 21"/>
                  <a:gd name="T4" fmla="*/ 8 w 17"/>
                  <a:gd name="T5" fmla="*/ 16 h 21"/>
                  <a:gd name="T6" fmla="*/ 2 w 17"/>
                  <a:gd name="T7" fmla="*/ 4 h 21"/>
                  <a:gd name="T8" fmla="*/ 9 w 17"/>
                  <a:gd name="T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8" y="5"/>
                    </a:moveTo>
                    <a:cubicBezTo>
                      <a:pt x="11" y="7"/>
                      <a:pt x="17" y="12"/>
                      <a:pt x="16" y="16"/>
                    </a:cubicBezTo>
                    <a:cubicBezTo>
                      <a:pt x="15" y="21"/>
                      <a:pt x="11" y="18"/>
                      <a:pt x="8" y="16"/>
                    </a:cubicBezTo>
                    <a:cubicBezTo>
                      <a:pt x="6" y="14"/>
                      <a:pt x="0" y="8"/>
                      <a:pt x="2" y="4"/>
                    </a:cubicBezTo>
                    <a:cubicBezTo>
                      <a:pt x="3" y="0"/>
                      <a:pt x="6" y="5"/>
                      <a:pt x="9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9" name="Freeform 516"/>
              <p:cNvSpPr>
                <a:spLocks/>
              </p:cNvSpPr>
              <p:nvPr/>
            </p:nvSpPr>
            <p:spPr bwMode="auto">
              <a:xfrm>
                <a:off x="1092" y="1499"/>
                <a:ext cx="256" cy="244"/>
              </a:xfrm>
              <a:custGeom>
                <a:avLst/>
                <a:gdLst>
                  <a:gd name="T0" fmla="*/ 3 w 94"/>
                  <a:gd name="T1" fmla="*/ 1 h 90"/>
                  <a:gd name="T2" fmla="*/ 5 w 94"/>
                  <a:gd name="T3" fmla="*/ 10 h 90"/>
                  <a:gd name="T4" fmla="*/ 7 w 94"/>
                  <a:gd name="T5" fmla="*/ 15 h 90"/>
                  <a:gd name="T6" fmla="*/ 38 w 94"/>
                  <a:gd name="T7" fmla="*/ 61 h 90"/>
                  <a:gd name="T8" fmla="*/ 67 w 94"/>
                  <a:gd name="T9" fmla="*/ 79 h 90"/>
                  <a:gd name="T10" fmla="*/ 93 w 94"/>
                  <a:gd name="T11" fmla="*/ 87 h 90"/>
                  <a:gd name="T12" fmla="*/ 94 w 94"/>
                  <a:gd name="T13" fmla="*/ 88 h 90"/>
                  <a:gd name="T14" fmla="*/ 93 w 94"/>
                  <a:gd name="T15" fmla="*/ 89 h 90"/>
                  <a:gd name="T16" fmla="*/ 65 w 94"/>
                  <a:gd name="T17" fmla="*/ 81 h 90"/>
                  <a:gd name="T18" fmla="*/ 36 w 94"/>
                  <a:gd name="T19" fmla="*/ 63 h 90"/>
                  <a:gd name="T20" fmla="*/ 4 w 94"/>
                  <a:gd name="T21" fmla="*/ 16 h 90"/>
                  <a:gd name="T22" fmla="*/ 3 w 94"/>
                  <a:gd name="T23" fmla="*/ 11 h 90"/>
                  <a:gd name="T24" fmla="*/ 0 w 94"/>
                  <a:gd name="T25" fmla="*/ 2 h 90"/>
                  <a:gd name="T26" fmla="*/ 1 w 94"/>
                  <a:gd name="T27" fmla="*/ 1 h 90"/>
                  <a:gd name="T28" fmla="*/ 3 w 94"/>
                  <a:gd name="T29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90">
                    <a:moveTo>
                      <a:pt x="3" y="1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3" y="34"/>
                      <a:pt x="24" y="51"/>
                      <a:pt x="38" y="61"/>
                    </a:cubicBezTo>
                    <a:cubicBezTo>
                      <a:pt x="47" y="68"/>
                      <a:pt x="57" y="74"/>
                      <a:pt x="67" y="79"/>
                    </a:cubicBezTo>
                    <a:cubicBezTo>
                      <a:pt x="79" y="85"/>
                      <a:pt x="88" y="87"/>
                      <a:pt x="93" y="87"/>
                    </a:cubicBezTo>
                    <a:cubicBezTo>
                      <a:pt x="93" y="86"/>
                      <a:pt x="94" y="87"/>
                      <a:pt x="94" y="88"/>
                    </a:cubicBezTo>
                    <a:cubicBezTo>
                      <a:pt x="94" y="88"/>
                      <a:pt x="94" y="89"/>
                      <a:pt x="93" y="89"/>
                    </a:cubicBezTo>
                    <a:cubicBezTo>
                      <a:pt x="87" y="90"/>
                      <a:pt x="75" y="85"/>
                      <a:pt x="65" y="81"/>
                    </a:cubicBezTo>
                    <a:cubicBezTo>
                      <a:pt x="56" y="76"/>
                      <a:pt x="46" y="70"/>
                      <a:pt x="36" y="63"/>
                    </a:cubicBezTo>
                    <a:cubicBezTo>
                      <a:pt x="22" y="52"/>
                      <a:pt x="10" y="36"/>
                      <a:pt x="4" y="16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0" name="Freeform 517"/>
              <p:cNvSpPr>
                <a:spLocks/>
              </p:cNvSpPr>
              <p:nvPr/>
            </p:nvSpPr>
            <p:spPr bwMode="auto">
              <a:xfrm>
                <a:off x="1176" y="1436"/>
                <a:ext cx="30" cy="14"/>
              </a:xfrm>
              <a:custGeom>
                <a:avLst/>
                <a:gdLst>
                  <a:gd name="T0" fmla="*/ 10 w 11"/>
                  <a:gd name="T1" fmla="*/ 2 h 5"/>
                  <a:gd name="T2" fmla="*/ 11 w 11"/>
                  <a:gd name="T3" fmla="*/ 4 h 5"/>
                  <a:gd name="T4" fmla="*/ 9 w 11"/>
                  <a:gd name="T5" fmla="*/ 4 h 5"/>
                  <a:gd name="T6" fmla="*/ 2 w 11"/>
                  <a:gd name="T7" fmla="*/ 3 h 5"/>
                  <a:gd name="T8" fmla="*/ 1 w 11"/>
                  <a:gd name="T9" fmla="*/ 2 h 5"/>
                  <a:gd name="T10" fmla="*/ 1 w 11"/>
                  <a:gd name="T11" fmla="*/ 0 h 5"/>
                  <a:gd name="T12" fmla="*/ 10 w 11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0" y="2"/>
                    </a:move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8" y="4"/>
                      <a:pt x="4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4" y="0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1" name="Freeform 518"/>
              <p:cNvSpPr>
                <a:spLocks/>
              </p:cNvSpPr>
              <p:nvPr/>
            </p:nvSpPr>
            <p:spPr bwMode="auto">
              <a:xfrm>
                <a:off x="1674" y="1469"/>
                <a:ext cx="55" cy="62"/>
              </a:xfrm>
              <a:custGeom>
                <a:avLst/>
                <a:gdLst>
                  <a:gd name="T0" fmla="*/ 2 w 20"/>
                  <a:gd name="T1" fmla="*/ 0 h 23"/>
                  <a:gd name="T2" fmla="*/ 6 w 20"/>
                  <a:gd name="T3" fmla="*/ 2 h 23"/>
                  <a:gd name="T4" fmla="*/ 15 w 20"/>
                  <a:gd name="T5" fmla="*/ 7 h 23"/>
                  <a:gd name="T6" fmla="*/ 16 w 20"/>
                  <a:gd name="T7" fmla="*/ 7 h 23"/>
                  <a:gd name="T8" fmla="*/ 17 w 20"/>
                  <a:gd name="T9" fmla="*/ 7 h 23"/>
                  <a:gd name="T10" fmla="*/ 18 w 20"/>
                  <a:gd name="T11" fmla="*/ 8 h 23"/>
                  <a:gd name="T12" fmla="*/ 18 w 20"/>
                  <a:gd name="T13" fmla="*/ 8 h 23"/>
                  <a:gd name="T14" fmla="*/ 18 w 20"/>
                  <a:gd name="T15" fmla="*/ 8 h 23"/>
                  <a:gd name="T16" fmla="*/ 19 w 20"/>
                  <a:gd name="T17" fmla="*/ 9 h 23"/>
                  <a:gd name="T18" fmla="*/ 20 w 20"/>
                  <a:gd name="T19" fmla="*/ 10 h 23"/>
                  <a:gd name="T20" fmla="*/ 20 w 20"/>
                  <a:gd name="T21" fmla="*/ 10 h 23"/>
                  <a:gd name="T22" fmla="*/ 19 w 20"/>
                  <a:gd name="T23" fmla="*/ 11 h 23"/>
                  <a:gd name="T24" fmla="*/ 15 w 20"/>
                  <a:gd name="T25" fmla="*/ 10 h 23"/>
                  <a:gd name="T26" fmla="*/ 5 w 20"/>
                  <a:gd name="T27" fmla="*/ 5 h 23"/>
                  <a:gd name="T28" fmla="*/ 3 w 20"/>
                  <a:gd name="T29" fmla="*/ 4 h 23"/>
                  <a:gd name="T30" fmla="*/ 3 w 20"/>
                  <a:gd name="T31" fmla="*/ 4 h 23"/>
                  <a:gd name="T32" fmla="*/ 3 w 20"/>
                  <a:gd name="T33" fmla="*/ 11 h 23"/>
                  <a:gd name="T34" fmla="*/ 4 w 20"/>
                  <a:gd name="T35" fmla="*/ 17 h 23"/>
                  <a:gd name="T36" fmla="*/ 5 w 20"/>
                  <a:gd name="T37" fmla="*/ 18 h 23"/>
                  <a:gd name="T38" fmla="*/ 5 w 20"/>
                  <a:gd name="T39" fmla="*/ 18 h 23"/>
                  <a:gd name="T40" fmla="*/ 5 w 20"/>
                  <a:gd name="T41" fmla="*/ 18 h 23"/>
                  <a:gd name="T42" fmla="*/ 5 w 20"/>
                  <a:gd name="T43" fmla="*/ 20 h 23"/>
                  <a:gd name="T44" fmla="*/ 5 w 20"/>
                  <a:gd name="T45" fmla="*/ 21 h 23"/>
                  <a:gd name="T46" fmla="*/ 5 w 20"/>
                  <a:gd name="T47" fmla="*/ 22 h 23"/>
                  <a:gd name="T48" fmla="*/ 4 w 20"/>
                  <a:gd name="T49" fmla="*/ 23 h 23"/>
                  <a:gd name="T50" fmla="*/ 3 w 20"/>
                  <a:gd name="T51" fmla="*/ 23 h 23"/>
                  <a:gd name="T52" fmla="*/ 3 w 20"/>
                  <a:gd name="T53" fmla="*/ 23 h 23"/>
                  <a:gd name="T54" fmla="*/ 2 w 20"/>
                  <a:gd name="T55" fmla="*/ 22 h 23"/>
                  <a:gd name="T56" fmla="*/ 1 w 20"/>
                  <a:gd name="T57" fmla="*/ 12 h 23"/>
                  <a:gd name="T58" fmla="*/ 0 w 20"/>
                  <a:gd name="T59" fmla="*/ 6 h 23"/>
                  <a:gd name="T60" fmla="*/ 0 w 20"/>
                  <a:gd name="T61" fmla="*/ 5 h 23"/>
                  <a:gd name="T62" fmla="*/ 0 w 20"/>
                  <a:gd name="T63" fmla="*/ 5 h 23"/>
                  <a:gd name="T64" fmla="*/ 0 w 20"/>
                  <a:gd name="T65" fmla="*/ 6 h 23"/>
                  <a:gd name="T66" fmla="*/ 0 w 20"/>
                  <a:gd name="T67" fmla="*/ 5 h 23"/>
                  <a:gd name="T68" fmla="*/ 0 w 20"/>
                  <a:gd name="T69" fmla="*/ 5 h 23"/>
                  <a:gd name="T70" fmla="*/ 0 w 20"/>
                  <a:gd name="T71" fmla="*/ 4 h 23"/>
                  <a:gd name="T72" fmla="*/ 0 w 20"/>
                  <a:gd name="T73" fmla="*/ 3 h 23"/>
                  <a:gd name="T74" fmla="*/ 0 w 20"/>
                  <a:gd name="T75" fmla="*/ 2 h 23"/>
                  <a:gd name="T76" fmla="*/ 0 w 20"/>
                  <a:gd name="T77" fmla="*/ 2 h 23"/>
                  <a:gd name="T78" fmla="*/ 0 w 20"/>
                  <a:gd name="T79" fmla="*/ 2 h 23"/>
                  <a:gd name="T80" fmla="*/ 0 w 20"/>
                  <a:gd name="T81" fmla="*/ 2 h 23"/>
                  <a:gd name="T82" fmla="*/ 0 w 20"/>
                  <a:gd name="T83" fmla="*/ 2 h 23"/>
                  <a:gd name="T84" fmla="*/ 0 w 20"/>
                  <a:gd name="T85" fmla="*/ 1 h 23"/>
                  <a:gd name="T86" fmla="*/ 0 w 20"/>
                  <a:gd name="T87" fmla="*/ 0 h 23"/>
                  <a:gd name="T88" fmla="*/ 2 w 20"/>
                  <a:gd name="T8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" h="23">
                    <a:moveTo>
                      <a:pt x="2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12" y="6"/>
                      <a:pt x="15" y="7"/>
                    </a:cubicBezTo>
                    <a:cubicBezTo>
                      <a:pt x="15" y="7"/>
                      <a:pt x="16" y="7"/>
                      <a:pt x="16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8" y="11"/>
                      <a:pt x="16" y="11"/>
                      <a:pt x="15" y="10"/>
                    </a:cubicBezTo>
                    <a:cubicBezTo>
                      <a:pt x="12" y="10"/>
                      <a:pt x="8" y="7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3" y="9"/>
                      <a:pt x="3" y="11"/>
                    </a:cubicBezTo>
                    <a:cubicBezTo>
                      <a:pt x="4" y="13"/>
                      <a:pt x="4" y="15"/>
                      <a:pt x="4" y="17"/>
                    </a:cubicBezTo>
                    <a:cubicBezTo>
                      <a:pt x="4" y="17"/>
                      <a:pt x="5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2" y="22"/>
                      <a:pt x="2" y="22"/>
                    </a:cubicBezTo>
                    <a:cubicBezTo>
                      <a:pt x="1" y="18"/>
                      <a:pt x="1" y="15"/>
                      <a:pt x="1" y="12"/>
                    </a:cubicBezTo>
                    <a:cubicBezTo>
                      <a:pt x="1" y="10"/>
                      <a:pt x="1" y="8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2" name="Freeform 519"/>
              <p:cNvSpPr>
                <a:spLocks/>
              </p:cNvSpPr>
              <p:nvPr/>
            </p:nvSpPr>
            <p:spPr bwMode="auto">
              <a:xfrm>
                <a:off x="1446" y="1224"/>
                <a:ext cx="59" cy="43"/>
              </a:xfrm>
              <a:custGeom>
                <a:avLst/>
                <a:gdLst>
                  <a:gd name="T0" fmla="*/ 20 w 22"/>
                  <a:gd name="T1" fmla="*/ 5 h 16"/>
                  <a:gd name="T2" fmla="*/ 20 w 22"/>
                  <a:gd name="T3" fmla="*/ 15 h 16"/>
                  <a:gd name="T4" fmla="*/ 19 w 22"/>
                  <a:gd name="T5" fmla="*/ 14 h 16"/>
                  <a:gd name="T6" fmla="*/ 19 w 22"/>
                  <a:gd name="T7" fmla="*/ 9 h 16"/>
                  <a:gd name="T8" fmla="*/ 22 w 22"/>
                  <a:gd name="T9" fmla="*/ 15 h 16"/>
                  <a:gd name="T10" fmla="*/ 19 w 22"/>
                  <a:gd name="T11" fmla="*/ 15 h 16"/>
                  <a:gd name="T12" fmla="*/ 18 w 22"/>
                  <a:gd name="T13" fmla="*/ 13 h 16"/>
                  <a:gd name="T14" fmla="*/ 20 w 22"/>
                  <a:gd name="T15" fmla="*/ 13 h 16"/>
                  <a:gd name="T16" fmla="*/ 21 w 22"/>
                  <a:gd name="T17" fmla="*/ 14 h 16"/>
                  <a:gd name="T18" fmla="*/ 19 w 22"/>
                  <a:gd name="T19" fmla="*/ 15 h 16"/>
                  <a:gd name="T20" fmla="*/ 17 w 22"/>
                  <a:gd name="T21" fmla="*/ 12 h 16"/>
                  <a:gd name="T22" fmla="*/ 21 w 22"/>
                  <a:gd name="T23" fmla="*/ 14 h 16"/>
                  <a:gd name="T24" fmla="*/ 20 w 22"/>
                  <a:gd name="T25" fmla="*/ 16 h 16"/>
                  <a:gd name="T26" fmla="*/ 18 w 22"/>
                  <a:gd name="T27" fmla="*/ 14 h 16"/>
                  <a:gd name="T28" fmla="*/ 20 w 22"/>
                  <a:gd name="T29" fmla="*/ 13 h 16"/>
                  <a:gd name="T30" fmla="*/ 19 w 22"/>
                  <a:gd name="T31" fmla="*/ 15 h 16"/>
                  <a:gd name="T32" fmla="*/ 3 w 22"/>
                  <a:gd name="T33" fmla="*/ 10 h 16"/>
                  <a:gd name="T34" fmla="*/ 4 w 22"/>
                  <a:gd name="T35" fmla="*/ 8 h 16"/>
                  <a:gd name="T36" fmla="*/ 5 w 22"/>
                  <a:gd name="T37" fmla="*/ 10 h 16"/>
                  <a:gd name="T38" fmla="*/ 3 w 22"/>
                  <a:gd name="T39" fmla="*/ 11 h 16"/>
                  <a:gd name="T40" fmla="*/ 0 w 22"/>
                  <a:gd name="T41" fmla="*/ 9 h 16"/>
                  <a:gd name="T42" fmla="*/ 2 w 22"/>
                  <a:gd name="T43" fmla="*/ 7 h 16"/>
                  <a:gd name="T44" fmla="*/ 4 w 22"/>
                  <a:gd name="T45" fmla="*/ 8 h 16"/>
                  <a:gd name="T46" fmla="*/ 2 w 22"/>
                  <a:gd name="T47" fmla="*/ 11 h 16"/>
                  <a:gd name="T48" fmla="*/ 1 w 22"/>
                  <a:gd name="T49" fmla="*/ 7 h 16"/>
                  <a:gd name="T50" fmla="*/ 2 w 22"/>
                  <a:gd name="T51" fmla="*/ 9 h 16"/>
                  <a:gd name="T52" fmla="*/ 2 w 22"/>
                  <a:gd name="T53" fmla="*/ 9 h 16"/>
                  <a:gd name="T54" fmla="*/ 3 w 22"/>
                  <a:gd name="T55" fmla="*/ 10 h 16"/>
                  <a:gd name="T56" fmla="*/ 3 w 22"/>
                  <a:gd name="T57" fmla="*/ 8 h 16"/>
                  <a:gd name="T58" fmla="*/ 2 w 22"/>
                  <a:gd name="T59" fmla="*/ 9 h 16"/>
                  <a:gd name="T60" fmla="*/ 1 w 22"/>
                  <a:gd name="T61" fmla="*/ 9 h 16"/>
                  <a:gd name="T62" fmla="*/ 0 w 22"/>
                  <a:gd name="T63" fmla="*/ 7 h 16"/>
                  <a:gd name="T64" fmla="*/ 4 w 22"/>
                  <a:gd name="T65" fmla="*/ 8 h 16"/>
                  <a:gd name="T66" fmla="*/ 4 w 22"/>
                  <a:gd name="T67" fmla="*/ 8 h 16"/>
                  <a:gd name="T68" fmla="*/ 3 w 22"/>
                  <a:gd name="T69" fmla="*/ 10 h 16"/>
                  <a:gd name="T70" fmla="*/ 3 w 22"/>
                  <a:gd name="T71" fmla="*/ 10 h 16"/>
                  <a:gd name="T72" fmla="*/ 4 w 22"/>
                  <a:gd name="T73" fmla="*/ 8 h 16"/>
                  <a:gd name="T74" fmla="*/ 10 w 22"/>
                  <a:gd name="T75" fmla="*/ 10 h 16"/>
                  <a:gd name="T76" fmla="*/ 18 w 22"/>
                  <a:gd name="T77" fmla="*/ 14 h 16"/>
                  <a:gd name="T78" fmla="*/ 18 w 22"/>
                  <a:gd name="T79" fmla="*/ 15 h 16"/>
                  <a:gd name="T80" fmla="*/ 19 w 22"/>
                  <a:gd name="T81" fmla="*/ 13 h 16"/>
                  <a:gd name="T82" fmla="*/ 19 w 22"/>
                  <a:gd name="T83" fmla="*/ 14 h 16"/>
                  <a:gd name="T84" fmla="*/ 18 w 22"/>
                  <a:gd name="T85" fmla="*/ 14 h 16"/>
                  <a:gd name="T86" fmla="*/ 19 w 22"/>
                  <a:gd name="T87" fmla="*/ 12 h 16"/>
                  <a:gd name="T88" fmla="*/ 19 w 22"/>
                  <a:gd name="T89" fmla="*/ 13 h 16"/>
                  <a:gd name="T90" fmla="*/ 18 w 22"/>
                  <a:gd name="T91" fmla="*/ 13 h 16"/>
                  <a:gd name="T92" fmla="*/ 20 w 22"/>
                  <a:gd name="T93" fmla="*/ 12 h 16"/>
                  <a:gd name="T94" fmla="*/ 22 w 22"/>
                  <a:gd name="T95" fmla="*/ 14 h 16"/>
                  <a:gd name="T96" fmla="*/ 19 w 22"/>
                  <a:gd name="T97" fmla="*/ 15 h 16"/>
                  <a:gd name="T98" fmla="*/ 20 w 22"/>
                  <a:gd name="T99" fmla="*/ 12 h 16"/>
                  <a:gd name="T100" fmla="*/ 21 w 22"/>
                  <a:gd name="T101" fmla="*/ 13 h 16"/>
                  <a:gd name="T102" fmla="*/ 20 w 22"/>
                  <a:gd name="T103" fmla="*/ 13 h 16"/>
                  <a:gd name="T104" fmla="*/ 18 w 22"/>
                  <a:gd name="T105" fmla="*/ 5 h 16"/>
                  <a:gd name="T106" fmla="*/ 18 w 22"/>
                  <a:gd name="T107" fmla="*/ 0 h 16"/>
                  <a:gd name="T108" fmla="*/ 18 w 22"/>
                  <a:gd name="T10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16">
                    <a:moveTo>
                      <a:pt x="19" y="0"/>
                    </a:moveTo>
                    <a:cubicBezTo>
                      <a:pt x="19" y="1"/>
                      <a:pt x="20" y="3"/>
                      <a:pt x="20" y="5"/>
                    </a:cubicBezTo>
                    <a:cubicBezTo>
                      <a:pt x="21" y="8"/>
                      <a:pt x="21" y="11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2"/>
                      <a:pt x="18" y="11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20" y="9"/>
                      <a:pt x="20" y="10"/>
                    </a:cubicBezTo>
                    <a:cubicBezTo>
                      <a:pt x="21" y="11"/>
                      <a:pt x="21" y="13"/>
                      <a:pt x="22" y="15"/>
                    </a:cubicBezTo>
                    <a:cubicBezTo>
                      <a:pt x="22" y="15"/>
                      <a:pt x="21" y="16"/>
                      <a:pt x="21" y="16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20" y="14"/>
                      <a:pt x="20" y="13"/>
                      <a:pt x="20" y="13"/>
                    </a:cubicBezTo>
                    <a:cubicBezTo>
                      <a:pt x="20" y="12"/>
                      <a:pt x="20" y="13"/>
                      <a:pt x="20" y="12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2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1" y="14"/>
                    </a:cubicBezTo>
                    <a:cubicBezTo>
                      <a:pt x="22" y="15"/>
                      <a:pt x="22" y="15"/>
                      <a:pt x="21" y="16"/>
                    </a:cubicBezTo>
                    <a:cubicBezTo>
                      <a:pt x="21" y="16"/>
                      <a:pt x="20" y="16"/>
                      <a:pt x="20" y="16"/>
                    </a:cubicBezTo>
                    <a:cubicBezTo>
                      <a:pt x="19" y="16"/>
                      <a:pt x="19" y="15"/>
                      <a:pt x="18" y="15"/>
                    </a:cubicBezTo>
                    <a:cubicBezTo>
                      <a:pt x="18" y="15"/>
                      <a:pt x="17" y="14"/>
                      <a:pt x="18" y="14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6" y="15"/>
                      <a:pt x="12" y="14"/>
                      <a:pt x="9" y="12"/>
                    </a:cubicBezTo>
                    <a:cubicBezTo>
                      <a:pt x="7" y="12"/>
                      <a:pt x="5" y="11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2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8"/>
                      <a:pt x="8" y="9"/>
                      <a:pt x="10" y="10"/>
                    </a:cubicBezTo>
                    <a:cubicBezTo>
                      <a:pt x="13" y="11"/>
                      <a:pt x="17" y="13"/>
                      <a:pt x="19" y="13"/>
                    </a:cubicBezTo>
                    <a:cubicBezTo>
                      <a:pt x="19" y="13"/>
                      <a:pt x="18" y="13"/>
                      <a:pt x="18" y="14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19" y="15"/>
                      <a:pt x="20" y="15"/>
                      <a:pt x="20" y="14"/>
                    </a:cubicBezTo>
                    <a:cubicBezTo>
                      <a:pt x="20" y="14"/>
                      <a:pt x="20" y="13"/>
                      <a:pt x="19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9" y="15"/>
                      <a:pt x="19" y="15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21" y="14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9" y="14"/>
                      <a:pt x="18" y="14"/>
                      <a:pt x="19" y="15"/>
                    </a:cubicBezTo>
                    <a:cubicBezTo>
                      <a:pt x="19" y="15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9" y="11"/>
                    </a:cubicBezTo>
                    <a:cubicBezTo>
                      <a:pt x="19" y="11"/>
                      <a:pt x="20" y="12"/>
                      <a:pt x="20" y="12"/>
                    </a:cubicBezTo>
                    <a:cubicBezTo>
                      <a:pt x="20" y="12"/>
                      <a:pt x="21" y="13"/>
                      <a:pt x="21" y="13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4"/>
                      <a:pt x="19" y="12"/>
                      <a:pt x="18" y="11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11"/>
                      <a:pt x="21" y="12"/>
                      <a:pt x="21" y="13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0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1"/>
                      <a:pt x="18" y="8"/>
                      <a:pt x="18" y="5"/>
                    </a:cubicBezTo>
                    <a:cubicBezTo>
                      <a:pt x="17" y="4"/>
                      <a:pt x="17" y="2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3" name="Freeform 520"/>
              <p:cNvSpPr>
                <a:spLocks/>
              </p:cNvSpPr>
              <p:nvPr/>
            </p:nvSpPr>
            <p:spPr bwMode="auto">
              <a:xfrm>
                <a:off x="1380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4" name="Freeform 521"/>
              <p:cNvSpPr>
                <a:spLocks/>
              </p:cNvSpPr>
              <p:nvPr/>
            </p:nvSpPr>
            <p:spPr bwMode="auto">
              <a:xfrm>
                <a:off x="1380" y="3199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5" name="Freeform 522"/>
              <p:cNvSpPr>
                <a:spLocks/>
              </p:cNvSpPr>
              <p:nvPr/>
            </p:nvSpPr>
            <p:spPr bwMode="auto">
              <a:xfrm>
                <a:off x="1378" y="320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6" name="Freeform 523"/>
              <p:cNvSpPr>
                <a:spLocks/>
              </p:cNvSpPr>
              <p:nvPr/>
            </p:nvSpPr>
            <p:spPr bwMode="auto">
              <a:xfrm>
                <a:off x="1378" y="3204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7" name="Freeform 524"/>
              <p:cNvSpPr>
                <a:spLocks/>
              </p:cNvSpPr>
              <p:nvPr/>
            </p:nvSpPr>
            <p:spPr bwMode="auto">
              <a:xfrm>
                <a:off x="137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8" name="Freeform 525"/>
              <p:cNvSpPr>
                <a:spLocks/>
              </p:cNvSpPr>
              <p:nvPr/>
            </p:nvSpPr>
            <p:spPr bwMode="auto">
              <a:xfrm>
                <a:off x="1375" y="3202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9" name="Freeform 526"/>
              <p:cNvSpPr>
                <a:spLocks/>
              </p:cNvSpPr>
              <p:nvPr/>
            </p:nvSpPr>
            <p:spPr bwMode="auto">
              <a:xfrm>
                <a:off x="137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0" name="Rectangle 527"/>
              <p:cNvSpPr>
                <a:spLocks noChangeArrowheads="1"/>
              </p:cNvSpPr>
              <p:nvPr/>
            </p:nvSpPr>
            <p:spPr bwMode="auto">
              <a:xfrm>
                <a:off x="1378" y="3207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1" name="Freeform 528"/>
              <p:cNvSpPr>
                <a:spLocks/>
              </p:cNvSpPr>
              <p:nvPr/>
            </p:nvSpPr>
            <p:spPr bwMode="auto">
              <a:xfrm>
                <a:off x="1375" y="3199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2" name="Freeform 529"/>
              <p:cNvSpPr>
                <a:spLocks/>
              </p:cNvSpPr>
              <p:nvPr/>
            </p:nvSpPr>
            <p:spPr bwMode="auto">
              <a:xfrm>
                <a:off x="1372" y="319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3" name="Freeform 530"/>
              <p:cNvSpPr>
                <a:spLocks/>
              </p:cNvSpPr>
              <p:nvPr/>
            </p:nvSpPr>
            <p:spPr bwMode="auto">
              <a:xfrm>
                <a:off x="1369" y="3191"/>
                <a:ext cx="6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4 h 6"/>
                  <a:gd name="T6" fmla="*/ 1 w 2"/>
                  <a:gd name="T7" fmla="*/ 4 h 6"/>
                  <a:gd name="T8" fmla="*/ 1 w 2"/>
                  <a:gd name="T9" fmla="*/ 5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4" name="Freeform 531"/>
              <p:cNvSpPr>
                <a:spLocks/>
              </p:cNvSpPr>
              <p:nvPr/>
            </p:nvSpPr>
            <p:spPr bwMode="auto">
              <a:xfrm>
                <a:off x="1369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5" name="Freeform 532"/>
              <p:cNvSpPr>
                <a:spLocks/>
              </p:cNvSpPr>
              <p:nvPr/>
            </p:nvSpPr>
            <p:spPr bwMode="auto">
              <a:xfrm>
                <a:off x="1367" y="3191"/>
                <a:ext cx="2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6" name="Freeform 533"/>
              <p:cNvSpPr>
                <a:spLocks/>
              </p:cNvSpPr>
              <p:nvPr/>
            </p:nvSpPr>
            <p:spPr bwMode="auto">
              <a:xfrm>
                <a:off x="1369" y="32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7" name="Freeform 534"/>
              <p:cNvSpPr>
                <a:spLocks/>
              </p:cNvSpPr>
              <p:nvPr/>
            </p:nvSpPr>
            <p:spPr bwMode="auto">
              <a:xfrm>
                <a:off x="136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8" name="Freeform 535"/>
              <p:cNvSpPr>
                <a:spLocks/>
              </p:cNvSpPr>
              <p:nvPr/>
            </p:nvSpPr>
            <p:spPr bwMode="auto">
              <a:xfrm>
                <a:off x="1367" y="320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9" name="Freeform 536"/>
              <p:cNvSpPr>
                <a:spLocks/>
              </p:cNvSpPr>
              <p:nvPr/>
            </p:nvSpPr>
            <p:spPr bwMode="auto">
              <a:xfrm>
                <a:off x="1348" y="3193"/>
                <a:ext cx="19" cy="17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5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4 h 6"/>
                  <a:gd name="T26" fmla="*/ 6 w 7"/>
                  <a:gd name="T27" fmla="*/ 2 h 6"/>
                  <a:gd name="T28" fmla="*/ 6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2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3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2 h 6"/>
                  <a:gd name="T72" fmla="*/ 0 w 7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4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6" y="2"/>
                      <a:pt x="6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5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0" name="Rectangle 537"/>
              <p:cNvSpPr>
                <a:spLocks noChangeArrowheads="1"/>
              </p:cNvSpPr>
              <p:nvPr/>
            </p:nvSpPr>
            <p:spPr bwMode="auto">
              <a:xfrm>
                <a:off x="1350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1" name="Freeform 538"/>
              <p:cNvSpPr>
                <a:spLocks/>
              </p:cNvSpPr>
              <p:nvPr/>
            </p:nvSpPr>
            <p:spPr bwMode="auto">
              <a:xfrm>
                <a:off x="134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2" name="Rectangle 539"/>
              <p:cNvSpPr>
                <a:spLocks noChangeArrowheads="1"/>
              </p:cNvSpPr>
              <p:nvPr/>
            </p:nvSpPr>
            <p:spPr bwMode="auto">
              <a:xfrm>
                <a:off x="1350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3" name="Freeform 540"/>
              <p:cNvSpPr>
                <a:spLocks/>
              </p:cNvSpPr>
              <p:nvPr/>
            </p:nvSpPr>
            <p:spPr bwMode="auto">
              <a:xfrm>
                <a:off x="1353" y="3191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4" name="Freeform 541"/>
              <p:cNvSpPr>
                <a:spLocks/>
              </p:cNvSpPr>
              <p:nvPr/>
            </p:nvSpPr>
            <p:spPr bwMode="auto">
              <a:xfrm>
                <a:off x="1356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5" name="Rectangle 542"/>
              <p:cNvSpPr>
                <a:spLocks noChangeArrowheads="1"/>
              </p:cNvSpPr>
              <p:nvPr/>
            </p:nvSpPr>
            <p:spPr bwMode="auto">
              <a:xfrm>
                <a:off x="1348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6" name="Freeform 543"/>
              <p:cNvSpPr>
                <a:spLocks/>
              </p:cNvSpPr>
              <p:nvPr/>
            </p:nvSpPr>
            <p:spPr bwMode="auto">
              <a:xfrm>
                <a:off x="1334" y="3191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7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4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3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2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1 w 5"/>
                  <a:gd name="T55" fmla="*/ 2 h 8"/>
                  <a:gd name="T56" fmla="*/ 1 w 5"/>
                  <a:gd name="T57" fmla="*/ 3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7" name="Freeform 544"/>
              <p:cNvSpPr>
                <a:spLocks/>
              </p:cNvSpPr>
              <p:nvPr/>
            </p:nvSpPr>
            <p:spPr bwMode="auto">
              <a:xfrm>
                <a:off x="1342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8" name="Freeform 545"/>
              <p:cNvSpPr>
                <a:spLocks/>
              </p:cNvSpPr>
              <p:nvPr/>
            </p:nvSpPr>
            <p:spPr bwMode="auto">
              <a:xfrm>
                <a:off x="1326" y="3188"/>
                <a:ext cx="11" cy="27"/>
              </a:xfrm>
              <a:custGeom>
                <a:avLst/>
                <a:gdLst>
                  <a:gd name="T0" fmla="*/ 3 w 4"/>
                  <a:gd name="T1" fmla="*/ 5 h 10"/>
                  <a:gd name="T2" fmla="*/ 3 w 4"/>
                  <a:gd name="T3" fmla="*/ 3 h 10"/>
                  <a:gd name="T4" fmla="*/ 2 w 4"/>
                  <a:gd name="T5" fmla="*/ 7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4 h 10"/>
                  <a:gd name="T12" fmla="*/ 2 w 4"/>
                  <a:gd name="T13" fmla="*/ 6 h 10"/>
                  <a:gd name="T14" fmla="*/ 1 w 4"/>
                  <a:gd name="T15" fmla="*/ 7 h 10"/>
                  <a:gd name="T16" fmla="*/ 2 w 4"/>
                  <a:gd name="T17" fmla="*/ 6 h 10"/>
                  <a:gd name="T18" fmla="*/ 1 w 4"/>
                  <a:gd name="T19" fmla="*/ 4 h 10"/>
                  <a:gd name="T20" fmla="*/ 0 w 4"/>
                  <a:gd name="T21" fmla="*/ 9 h 10"/>
                  <a:gd name="T22" fmla="*/ 1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1 w 4"/>
                  <a:gd name="T29" fmla="*/ 8 h 10"/>
                  <a:gd name="T30" fmla="*/ 3 w 4"/>
                  <a:gd name="T31" fmla="*/ 8 h 10"/>
                  <a:gd name="T32" fmla="*/ 3 w 4"/>
                  <a:gd name="T33" fmla="*/ 8 h 10"/>
                  <a:gd name="T34" fmla="*/ 3 w 4"/>
                  <a:gd name="T35" fmla="*/ 7 h 10"/>
                  <a:gd name="T36" fmla="*/ 3 w 4"/>
                  <a:gd name="T37" fmla="*/ 5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2" y="4"/>
                      <a:pt x="3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9" name="Freeform 546"/>
              <p:cNvSpPr>
                <a:spLocks/>
              </p:cNvSpPr>
              <p:nvPr/>
            </p:nvSpPr>
            <p:spPr bwMode="auto">
              <a:xfrm>
                <a:off x="1334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0" name="Freeform 547"/>
              <p:cNvSpPr>
                <a:spLocks/>
              </p:cNvSpPr>
              <p:nvPr/>
            </p:nvSpPr>
            <p:spPr bwMode="auto">
              <a:xfrm>
                <a:off x="1334" y="3207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1" name="Freeform 548"/>
              <p:cNvSpPr>
                <a:spLocks/>
              </p:cNvSpPr>
              <p:nvPr/>
            </p:nvSpPr>
            <p:spPr bwMode="auto">
              <a:xfrm>
                <a:off x="1328" y="319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2" name="Freeform 549"/>
              <p:cNvSpPr>
                <a:spLocks/>
              </p:cNvSpPr>
              <p:nvPr/>
            </p:nvSpPr>
            <p:spPr bwMode="auto">
              <a:xfrm>
                <a:off x="1323" y="3202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3" name="Freeform 550"/>
              <p:cNvSpPr>
                <a:spLocks/>
              </p:cNvSpPr>
              <p:nvPr/>
            </p:nvSpPr>
            <p:spPr bwMode="auto">
              <a:xfrm>
                <a:off x="1312" y="3193"/>
                <a:ext cx="14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3 w 5"/>
                  <a:gd name="T5" fmla="*/ 2 h 11"/>
                  <a:gd name="T6" fmla="*/ 3 w 5"/>
                  <a:gd name="T7" fmla="*/ 1 h 11"/>
                  <a:gd name="T8" fmla="*/ 3 w 5"/>
                  <a:gd name="T9" fmla="*/ 2 h 11"/>
                  <a:gd name="T10" fmla="*/ 2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7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4 h 11"/>
                  <a:gd name="T36" fmla="*/ 3 w 5"/>
                  <a:gd name="T37" fmla="*/ 5 h 11"/>
                  <a:gd name="T38" fmla="*/ 3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2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4 h 11"/>
                  <a:gd name="T70" fmla="*/ 4 w 5"/>
                  <a:gd name="T71" fmla="*/ 3 h 11"/>
                  <a:gd name="T72" fmla="*/ 4 w 5"/>
                  <a:gd name="T73" fmla="*/ 6 h 11"/>
                  <a:gd name="T74" fmla="*/ 4 w 5"/>
                  <a:gd name="T75" fmla="*/ 6 h 11"/>
                  <a:gd name="T76" fmla="*/ 4 w 5"/>
                  <a:gd name="T77" fmla="*/ 5 h 11"/>
                  <a:gd name="T78" fmla="*/ 4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3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4"/>
                    </a:cubicBezTo>
                    <a:cubicBezTo>
                      <a:pt x="3" y="8"/>
                      <a:pt x="3" y="3"/>
                      <a:pt x="3" y="5"/>
                    </a:cubicBezTo>
                    <a:cubicBezTo>
                      <a:pt x="4" y="6"/>
                      <a:pt x="3" y="5"/>
                      <a:pt x="3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1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4" y="6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4" name="Freeform 551"/>
              <p:cNvSpPr>
                <a:spLocks/>
              </p:cNvSpPr>
              <p:nvPr/>
            </p:nvSpPr>
            <p:spPr bwMode="auto">
              <a:xfrm>
                <a:off x="1323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5" name="Freeform 552"/>
              <p:cNvSpPr>
                <a:spLocks/>
              </p:cNvSpPr>
              <p:nvPr/>
            </p:nvSpPr>
            <p:spPr bwMode="auto">
              <a:xfrm>
                <a:off x="1326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6" name="Rectangle 553"/>
              <p:cNvSpPr>
                <a:spLocks noChangeArrowheads="1"/>
              </p:cNvSpPr>
              <p:nvPr/>
            </p:nvSpPr>
            <p:spPr bwMode="auto">
              <a:xfrm>
                <a:off x="1323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7" name="Freeform 554"/>
              <p:cNvSpPr>
                <a:spLocks/>
              </p:cNvSpPr>
              <p:nvPr/>
            </p:nvSpPr>
            <p:spPr bwMode="auto">
              <a:xfrm>
                <a:off x="1326" y="319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8" name="Freeform 555"/>
              <p:cNvSpPr>
                <a:spLocks/>
              </p:cNvSpPr>
              <p:nvPr/>
            </p:nvSpPr>
            <p:spPr bwMode="auto">
              <a:xfrm>
                <a:off x="1328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9" name="Freeform 556"/>
              <p:cNvSpPr>
                <a:spLocks/>
              </p:cNvSpPr>
              <p:nvPr/>
            </p:nvSpPr>
            <p:spPr bwMode="auto">
              <a:xfrm>
                <a:off x="1337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0" name="Freeform 557"/>
              <p:cNvSpPr>
                <a:spLocks/>
              </p:cNvSpPr>
              <p:nvPr/>
            </p:nvSpPr>
            <p:spPr bwMode="auto">
              <a:xfrm>
                <a:off x="1326" y="3185"/>
                <a:ext cx="27" cy="33"/>
              </a:xfrm>
              <a:custGeom>
                <a:avLst/>
                <a:gdLst>
                  <a:gd name="T0" fmla="*/ 7 w 10"/>
                  <a:gd name="T1" fmla="*/ 6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8 h 12"/>
                  <a:gd name="T8" fmla="*/ 10 w 10"/>
                  <a:gd name="T9" fmla="*/ 8 h 12"/>
                  <a:gd name="T10" fmla="*/ 9 w 10"/>
                  <a:gd name="T11" fmla="*/ 3 h 12"/>
                  <a:gd name="T12" fmla="*/ 7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6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1 w 10"/>
                  <a:gd name="T35" fmla="*/ 7 h 12"/>
                  <a:gd name="T36" fmla="*/ 0 w 10"/>
                  <a:gd name="T37" fmla="*/ 7 h 12"/>
                  <a:gd name="T38" fmla="*/ 1 w 10"/>
                  <a:gd name="T39" fmla="*/ 7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0 h 12"/>
                  <a:gd name="T46" fmla="*/ 2 w 10"/>
                  <a:gd name="T47" fmla="*/ 10 h 12"/>
                  <a:gd name="T48" fmla="*/ 3 w 10"/>
                  <a:gd name="T49" fmla="*/ 10 h 12"/>
                  <a:gd name="T50" fmla="*/ 4 w 10"/>
                  <a:gd name="T51" fmla="*/ 10 h 12"/>
                  <a:gd name="T52" fmla="*/ 4 w 10"/>
                  <a:gd name="T53" fmla="*/ 9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9 h 12"/>
                  <a:gd name="T60" fmla="*/ 5 w 10"/>
                  <a:gd name="T61" fmla="*/ 8 h 12"/>
                  <a:gd name="T62" fmla="*/ 6 w 10"/>
                  <a:gd name="T63" fmla="*/ 10 h 12"/>
                  <a:gd name="T64" fmla="*/ 6 w 10"/>
                  <a:gd name="T65" fmla="*/ 10 h 12"/>
                  <a:gd name="T66" fmla="*/ 6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9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6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3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4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4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1" y="8"/>
                      <a:pt x="1" y="7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8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0"/>
                    </a:cubicBezTo>
                    <a:cubicBezTo>
                      <a:pt x="3" y="9"/>
                      <a:pt x="4" y="10"/>
                      <a:pt x="4" y="9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4" y="8"/>
                      <a:pt x="5" y="9"/>
                    </a:cubicBezTo>
                    <a:cubicBezTo>
                      <a:pt x="5" y="8"/>
                      <a:pt x="5" y="8"/>
                      <a:pt x="5" y="6"/>
                    </a:cubicBezTo>
                    <a:cubicBezTo>
                      <a:pt x="5" y="7"/>
                      <a:pt x="5" y="9"/>
                      <a:pt x="5" y="8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6" y="11"/>
                      <a:pt x="6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7"/>
                    </a:cubicBezTo>
                    <a:cubicBezTo>
                      <a:pt x="9" y="6"/>
                      <a:pt x="9" y="8"/>
                      <a:pt x="9" y="8"/>
                    </a:cubicBezTo>
                    <a:cubicBezTo>
                      <a:pt x="9" y="5"/>
                      <a:pt x="9" y="11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1" name="Freeform 558"/>
              <p:cNvSpPr>
                <a:spLocks/>
              </p:cNvSpPr>
              <p:nvPr/>
            </p:nvSpPr>
            <p:spPr bwMode="auto">
              <a:xfrm>
                <a:off x="134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2" name="Freeform 559"/>
              <p:cNvSpPr>
                <a:spLocks/>
              </p:cNvSpPr>
              <p:nvPr/>
            </p:nvSpPr>
            <p:spPr bwMode="auto">
              <a:xfrm>
                <a:off x="1348" y="320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3" name="Freeform 560"/>
              <p:cNvSpPr>
                <a:spLocks/>
              </p:cNvSpPr>
              <p:nvPr/>
            </p:nvSpPr>
            <p:spPr bwMode="auto">
              <a:xfrm>
                <a:off x="1345" y="319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4" name="Rectangle 561"/>
              <p:cNvSpPr>
                <a:spLocks noChangeArrowheads="1"/>
              </p:cNvSpPr>
              <p:nvPr/>
            </p:nvSpPr>
            <p:spPr bwMode="auto">
              <a:xfrm>
                <a:off x="1345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5" name="Freeform 562"/>
              <p:cNvSpPr>
                <a:spLocks/>
              </p:cNvSpPr>
              <p:nvPr/>
            </p:nvSpPr>
            <p:spPr bwMode="auto">
              <a:xfrm>
                <a:off x="1326" y="3196"/>
                <a:ext cx="19" cy="22"/>
              </a:xfrm>
              <a:custGeom>
                <a:avLst/>
                <a:gdLst>
                  <a:gd name="T0" fmla="*/ 1 w 7"/>
                  <a:gd name="T1" fmla="*/ 3 h 8"/>
                  <a:gd name="T2" fmla="*/ 1 w 7"/>
                  <a:gd name="T3" fmla="*/ 5 h 8"/>
                  <a:gd name="T4" fmla="*/ 0 w 7"/>
                  <a:gd name="T5" fmla="*/ 4 h 8"/>
                  <a:gd name="T6" fmla="*/ 0 w 7"/>
                  <a:gd name="T7" fmla="*/ 6 h 8"/>
                  <a:gd name="T8" fmla="*/ 3 w 7"/>
                  <a:gd name="T9" fmla="*/ 5 h 8"/>
                  <a:gd name="T10" fmla="*/ 3 w 7"/>
                  <a:gd name="T11" fmla="*/ 6 h 8"/>
                  <a:gd name="T12" fmla="*/ 4 w 7"/>
                  <a:gd name="T13" fmla="*/ 4 h 8"/>
                  <a:gd name="T14" fmla="*/ 4 w 7"/>
                  <a:gd name="T15" fmla="*/ 6 h 8"/>
                  <a:gd name="T16" fmla="*/ 5 w 7"/>
                  <a:gd name="T17" fmla="*/ 6 h 8"/>
                  <a:gd name="T18" fmla="*/ 5 w 7"/>
                  <a:gd name="T19" fmla="*/ 5 h 8"/>
                  <a:gd name="T20" fmla="*/ 5 w 7"/>
                  <a:gd name="T21" fmla="*/ 5 h 8"/>
                  <a:gd name="T22" fmla="*/ 5 w 7"/>
                  <a:gd name="T23" fmla="*/ 5 h 8"/>
                  <a:gd name="T24" fmla="*/ 6 w 7"/>
                  <a:gd name="T25" fmla="*/ 5 h 8"/>
                  <a:gd name="T26" fmla="*/ 6 w 7"/>
                  <a:gd name="T27" fmla="*/ 5 h 8"/>
                  <a:gd name="T28" fmla="*/ 6 w 7"/>
                  <a:gd name="T29" fmla="*/ 4 h 8"/>
                  <a:gd name="T30" fmla="*/ 6 w 7"/>
                  <a:gd name="T31" fmla="*/ 5 h 8"/>
                  <a:gd name="T32" fmla="*/ 7 w 7"/>
                  <a:gd name="T33" fmla="*/ 4 h 8"/>
                  <a:gd name="T34" fmla="*/ 7 w 7"/>
                  <a:gd name="T35" fmla="*/ 2 h 8"/>
                  <a:gd name="T36" fmla="*/ 6 w 7"/>
                  <a:gd name="T37" fmla="*/ 3 h 8"/>
                  <a:gd name="T38" fmla="*/ 6 w 7"/>
                  <a:gd name="T39" fmla="*/ 3 h 8"/>
                  <a:gd name="T40" fmla="*/ 6 w 7"/>
                  <a:gd name="T41" fmla="*/ 4 h 8"/>
                  <a:gd name="T42" fmla="*/ 6 w 7"/>
                  <a:gd name="T43" fmla="*/ 2 h 8"/>
                  <a:gd name="T44" fmla="*/ 5 w 7"/>
                  <a:gd name="T45" fmla="*/ 1 h 8"/>
                  <a:gd name="T46" fmla="*/ 5 w 7"/>
                  <a:gd name="T47" fmla="*/ 1 h 8"/>
                  <a:gd name="T48" fmla="*/ 5 w 7"/>
                  <a:gd name="T49" fmla="*/ 1 h 8"/>
                  <a:gd name="T50" fmla="*/ 5 w 7"/>
                  <a:gd name="T51" fmla="*/ 2 h 8"/>
                  <a:gd name="T52" fmla="*/ 5 w 7"/>
                  <a:gd name="T53" fmla="*/ 4 h 8"/>
                  <a:gd name="T54" fmla="*/ 5 w 7"/>
                  <a:gd name="T55" fmla="*/ 4 h 8"/>
                  <a:gd name="T56" fmla="*/ 5 w 7"/>
                  <a:gd name="T57" fmla="*/ 3 h 8"/>
                  <a:gd name="T58" fmla="*/ 5 w 7"/>
                  <a:gd name="T59" fmla="*/ 3 h 8"/>
                  <a:gd name="T60" fmla="*/ 4 w 7"/>
                  <a:gd name="T61" fmla="*/ 1 h 8"/>
                  <a:gd name="T62" fmla="*/ 4 w 7"/>
                  <a:gd name="T63" fmla="*/ 3 h 8"/>
                  <a:gd name="T64" fmla="*/ 3 w 7"/>
                  <a:gd name="T65" fmla="*/ 4 h 8"/>
                  <a:gd name="T66" fmla="*/ 3 w 7"/>
                  <a:gd name="T67" fmla="*/ 2 h 8"/>
                  <a:gd name="T68" fmla="*/ 3 w 7"/>
                  <a:gd name="T69" fmla="*/ 4 h 8"/>
                  <a:gd name="T70" fmla="*/ 2 w 7"/>
                  <a:gd name="T71" fmla="*/ 3 h 8"/>
                  <a:gd name="T72" fmla="*/ 2 w 7"/>
                  <a:gd name="T73" fmla="*/ 4 h 8"/>
                  <a:gd name="T74" fmla="*/ 1 w 7"/>
                  <a:gd name="T75" fmla="*/ 4 h 8"/>
                  <a:gd name="T76" fmla="*/ 1 w 7"/>
                  <a:gd name="T77" fmla="*/ 4 h 8"/>
                  <a:gd name="T78" fmla="*/ 1 w 7"/>
                  <a:gd name="T79" fmla="*/ 6 h 8"/>
                  <a:gd name="T80" fmla="*/ 1 w 7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5"/>
                      <a:pt x="0" y="4"/>
                      <a:pt x="0" y="6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8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4" y="1"/>
                    </a:cubicBezTo>
                    <a:cubicBezTo>
                      <a:pt x="4" y="2"/>
                      <a:pt x="5" y="2"/>
                      <a:pt x="4" y="3"/>
                    </a:cubicBezTo>
                    <a:cubicBezTo>
                      <a:pt x="4" y="2"/>
                      <a:pt x="3" y="2"/>
                      <a:pt x="3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6" name="Freeform 563"/>
              <p:cNvSpPr>
                <a:spLocks/>
              </p:cNvSpPr>
              <p:nvPr/>
            </p:nvSpPr>
            <p:spPr bwMode="auto">
              <a:xfrm>
                <a:off x="1323" y="3207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7" name="Freeform 564"/>
              <p:cNvSpPr>
                <a:spLocks/>
              </p:cNvSpPr>
              <p:nvPr/>
            </p:nvSpPr>
            <p:spPr bwMode="auto">
              <a:xfrm>
                <a:off x="1312" y="3204"/>
                <a:ext cx="11" cy="14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3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3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0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0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8" name="Rectangle 565"/>
              <p:cNvSpPr>
                <a:spLocks noChangeArrowheads="1"/>
              </p:cNvSpPr>
              <p:nvPr/>
            </p:nvSpPr>
            <p:spPr bwMode="auto">
              <a:xfrm>
                <a:off x="1315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9" name="Freeform 566"/>
              <p:cNvSpPr>
                <a:spLocks/>
              </p:cNvSpPr>
              <p:nvPr/>
            </p:nvSpPr>
            <p:spPr bwMode="auto">
              <a:xfrm>
                <a:off x="1533" y="320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0" name="Freeform 567"/>
              <p:cNvSpPr>
                <a:spLocks/>
              </p:cNvSpPr>
              <p:nvPr/>
            </p:nvSpPr>
            <p:spPr bwMode="auto">
              <a:xfrm>
                <a:off x="1533" y="3196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1" name="Freeform 568"/>
              <p:cNvSpPr>
                <a:spLocks/>
              </p:cNvSpPr>
              <p:nvPr/>
            </p:nvSpPr>
            <p:spPr bwMode="auto">
              <a:xfrm>
                <a:off x="1530" y="320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2" name="Freeform 569"/>
              <p:cNvSpPr>
                <a:spLocks/>
              </p:cNvSpPr>
              <p:nvPr/>
            </p:nvSpPr>
            <p:spPr bwMode="auto">
              <a:xfrm>
                <a:off x="1530" y="3202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3" name="Freeform 570"/>
              <p:cNvSpPr>
                <a:spLocks/>
              </p:cNvSpPr>
              <p:nvPr/>
            </p:nvSpPr>
            <p:spPr bwMode="auto">
              <a:xfrm>
                <a:off x="153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4" name="Freeform 571"/>
              <p:cNvSpPr>
                <a:spLocks/>
              </p:cNvSpPr>
              <p:nvPr/>
            </p:nvSpPr>
            <p:spPr bwMode="auto">
              <a:xfrm>
                <a:off x="1527" y="3199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5" name="Freeform 572"/>
              <p:cNvSpPr>
                <a:spLocks/>
              </p:cNvSpPr>
              <p:nvPr/>
            </p:nvSpPr>
            <p:spPr bwMode="auto">
              <a:xfrm>
                <a:off x="153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6" name="Rectangle 573"/>
              <p:cNvSpPr>
                <a:spLocks noChangeArrowheads="1"/>
              </p:cNvSpPr>
              <p:nvPr/>
            </p:nvSpPr>
            <p:spPr bwMode="auto">
              <a:xfrm>
                <a:off x="153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7" name="Freeform 574"/>
              <p:cNvSpPr>
                <a:spLocks/>
              </p:cNvSpPr>
              <p:nvPr/>
            </p:nvSpPr>
            <p:spPr bwMode="auto">
              <a:xfrm>
                <a:off x="1527" y="3196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8" name="Freeform 575"/>
              <p:cNvSpPr>
                <a:spLocks/>
              </p:cNvSpPr>
              <p:nvPr/>
            </p:nvSpPr>
            <p:spPr bwMode="auto">
              <a:xfrm>
                <a:off x="1527" y="319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9" name="Freeform 576"/>
              <p:cNvSpPr>
                <a:spLocks/>
              </p:cNvSpPr>
              <p:nvPr/>
            </p:nvSpPr>
            <p:spPr bwMode="auto">
              <a:xfrm>
                <a:off x="1522" y="3188"/>
                <a:ext cx="5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5 h 6"/>
                  <a:gd name="T6" fmla="*/ 1 w 2"/>
                  <a:gd name="T7" fmla="*/ 4 h 6"/>
                  <a:gd name="T8" fmla="*/ 1 w 2"/>
                  <a:gd name="T9" fmla="*/ 6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5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0" name="Freeform 577"/>
              <p:cNvSpPr>
                <a:spLocks/>
              </p:cNvSpPr>
              <p:nvPr/>
            </p:nvSpPr>
            <p:spPr bwMode="auto">
              <a:xfrm>
                <a:off x="1522" y="319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1" name="Freeform 578"/>
              <p:cNvSpPr>
                <a:spLocks/>
              </p:cNvSpPr>
              <p:nvPr/>
            </p:nvSpPr>
            <p:spPr bwMode="auto">
              <a:xfrm>
                <a:off x="1519" y="318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2" name="Freeform 579"/>
              <p:cNvSpPr>
                <a:spLocks/>
              </p:cNvSpPr>
              <p:nvPr/>
            </p:nvSpPr>
            <p:spPr bwMode="auto">
              <a:xfrm>
                <a:off x="152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3" name="Freeform 580"/>
              <p:cNvSpPr>
                <a:spLocks/>
              </p:cNvSpPr>
              <p:nvPr/>
            </p:nvSpPr>
            <p:spPr bwMode="auto">
              <a:xfrm>
                <a:off x="1519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4" name="Freeform 581"/>
              <p:cNvSpPr>
                <a:spLocks/>
              </p:cNvSpPr>
              <p:nvPr/>
            </p:nvSpPr>
            <p:spPr bwMode="auto">
              <a:xfrm>
                <a:off x="1519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5" name="Freeform 582"/>
              <p:cNvSpPr>
                <a:spLocks/>
              </p:cNvSpPr>
              <p:nvPr/>
            </p:nvSpPr>
            <p:spPr bwMode="auto">
              <a:xfrm>
                <a:off x="1500" y="3191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0 w 7"/>
                  <a:gd name="T3" fmla="*/ 2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6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5 h 6"/>
                  <a:gd name="T26" fmla="*/ 6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4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5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1" y="3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6" name="Rectangle 583"/>
              <p:cNvSpPr>
                <a:spLocks noChangeArrowheads="1"/>
              </p:cNvSpPr>
              <p:nvPr/>
            </p:nvSpPr>
            <p:spPr bwMode="auto">
              <a:xfrm>
                <a:off x="1503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7" name="Freeform 584"/>
              <p:cNvSpPr>
                <a:spLocks/>
              </p:cNvSpPr>
              <p:nvPr/>
            </p:nvSpPr>
            <p:spPr bwMode="auto">
              <a:xfrm>
                <a:off x="1500" y="319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8" name="Rectangle 585"/>
              <p:cNvSpPr>
                <a:spLocks noChangeArrowheads="1"/>
              </p:cNvSpPr>
              <p:nvPr/>
            </p:nvSpPr>
            <p:spPr bwMode="auto">
              <a:xfrm>
                <a:off x="1503" y="32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9" name="Freeform 586"/>
              <p:cNvSpPr>
                <a:spLocks/>
              </p:cNvSpPr>
              <p:nvPr/>
            </p:nvSpPr>
            <p:spPr bwMode="auto">
              <a:xfrm>
                <a:off x="1505" y="318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0" name="Freeform 587"/>
              <p:cNvSpPr>
                <a:spLocks/>
              </p:cNvSpPr>
              <p:nvPr/>
            </p:nvSpPr>
            <p:spPr bwMode="auto">
              <a:xfrm>
                <a:off x="1508" y="319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1" name="Rectangle 588"/>
              <p:cNvSpPr>
                <a:spLocks noChangeArrowheads="1"/>
              </p:cNvSpPr>
              <p:nvPr/>
            </p:nvSpPr>
            <p:spPr bwMode="auto">
              <a:xfrm>
                <a:off x="1500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2" name="Freeform 589"/>
              <p:cNvSpPr>
                <a:spLocks/>
              </p:cNvSpPr>
              <p:nvPr/>
            </p:nvSpPr>
            <p:spPr bwMode="auto">
              <a:xfrm>
                <a:off x="1486" y="3188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8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5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4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3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2 w 5"/>
                  <a:gd name="T55" fmla="*/ 2 h 8"/>
                  <a:gd name="T56" fmla="*/ 1 w 5"/>
                  <a:gd name="T57" fmla="*/ 4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3" name="Freeform 590"/>
              <p:cNvSpPr>
                <a:spLocks/>
              </p:cNvSpPr>
              <p:nvPr/>
            </p:nvSpPr>
            <p:spPr bwMode="auto">
              <a:xfrm>
                <a:off x="149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4" name="Freeform 591"/>
              <p:cNvSpPr>
                <a:spLocks/>
              </p:cNvSpPr>
              <p:nvPr/>
            </p:nvSpPr>
            <p:spPr bwMode="auto">
              <a:xfrm>
                <a:off x="1478" y="3188"/>
                <a:ext cx="11" cy="25"/>
              </a:xfrm>
              <a:custGeom>
                <a:avLst/>
                <a:gdLst>
                  <a:gd name="T0" fmla="*/ 3 w 4"/>
                  <a:gd name="T1" fmla="*/ 4 h 9"/>
                  <a:gd name="T2" fmla="*/ 3 w 4"/>
                  <a:gd name="T3" fmla="*/ 2 h 9"/>
                  <a:gd name="T4" fmla="*/ 2 w 4"/>
                  <a:gd name="T5" fmla="*/ 6 h 9"/>
                  <a:gd name="T6" fmla="*/ 2 w 4"/>
                  <a:gd name="T7" fmla="*/ 6 h 9"/>
                  <a:gd name="T8" fmla="*/ 2 w 4"/>
                  <a:gd name="T9" fmla="*/ 3 h 9"/>
                  <a:gd name="T10" fmla="*/ 2 w 4"/>
                  <a:gd name="T11" fmla="*/ 3 h 9"/>
                  <a:gd name="T12" fmla="*/ 2 w 4"/>
                  <a:gd name="T13" fmla="*/ 5 h 9"/>
                  <a:gd name="T14" fmla="*/ 1 w 4"/>
                  <a:gd name="T15" fmla="*/ 6 h 9"/>
                  <a:gd name="T16" fmla="*/ 2 w 4"/>
                  <a:gd name="T17" fmla="*/ 5 h 9"/>
                  <a:gd name="T18" fmla="*/ 2 w 4"/>
                  <a:gd name="T19" fmla="*/ 3 h 9"/>
                  <a:gd name="T20" fmla="*/ 0 w 4"/>
                  <a:gd name="T21" fmla="*/ 8 h 9"/>
                  <a:gd name="T22" fmla="*/ 1 w 4"/>
                  <a:gd name="T23" fmla="*/ 8 h 9"/>
                  <a:gd name="T24" fmla="*/ 1 w 4"/>
                  <a:gd name="T25" fmla="*/ 6 h 9"/>
                  <a:gd name="T26" fmla="*/ 1 w 4"/>
                  <a:gd name="T27" fmla="*/ 6 h 9"/>
                  <a:gd name="T28" fmla="*/ 1 w 4"/>
                  <a:gd name="T29" fmla="*/ 8 h 9"/>
                  <a:gd name="T30" fmla="*/ 3 w 4"/>
                  <a:gd name="T31" fmla="*/ 8 h 9"/>
                  <a:gd name="T32" fmla="*/ 3 w 4"/>
                  <a:gd name="T33" fmla="*/ 7 h 9"/>
                  <a:gd name="T34" fmla="*/ 3 w 4"/>
                  <a:gd name="T35" fmla="*/ 6 h 9"/>
                  <a:gd name="T36" fmla="*/ 3 w 4"/>
                  <a:gd name="T37" fmla="*/ 4 h 9"/>
                  <a:gd name="T38" fmla="*/ 3 w 4"/>
                  <a:gd name="T39" fmla="*/ 5 h 9"/>
                  <a:gd name="T40" fmla="*/ 3 w 4"/>
                  <a:gd name="T41" fmla="*/ 2 h 9"/>
                  <a:gd name="T42" fmla="*/ 4 w 4"/>
                  <a:gd name="T43" fmla="*/ 1 h 9"/>
                  <a:gd name="T44" fmla="*/ 3 w 4"/>
                  <a:gd name="T45" fmla="*/ 1 h 9"/>
                  <a:gd name="T46" fmla="*/ 3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3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3" y="4"/>
                      <a:pt x="2" y="6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3"/>
                    </a:cubicBezTo>
                    <a:cubicBezTo>
                      <a:pt x="1" y="5"/>
                      <a:pt x="0" y="5"/>
                      <a:pt x="0" y="8"/>
                    </a:cubicBezTo>
                    <a:cubicBezTo>
                      <a:pt x="0" y="9"/>
                      <a:pt x="1" y="8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2"/>
                      <a:pt x="3" y="3"/>
                      <a:pt x="4" y="1"/>
                    </a:cubicBezTo>
                    <a:cubicBezTo>
                      <a:pt x="3" y="0"/>
                      <a:pt x="3" y="3"/>
                      <a:pt x="3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5" name="Freeform 592"/>
              <p:cNvSpPr>
                <a:spLocks/>
              </p:cNvSpPr>
              <p:nvPr/>
            </p:nvSpPr>
            <p:spPr bwMode="auto">
              <a:xfrm>
                <a:off x="1486" y="319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6" name="Freeform 593"/>
              <p:cNvSpPr>
                <a:spLocks/>
              </p:cNvSpPr>
              <p:nvPr/>
            </p:nvSpPr>
            <p:spPr bwMode="auto">
              <a:xfrm>
                <a:off x="1486" y="3204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7" name="Freeform 594"/>
              <p:cNvSpPr>
                <a:spLocks/>
              </p:cNvSpPr>
              <p:nvPr/>
            </p:nvSpPr>
            <p:spPr bwMode="auto">
              <a:xfrm>
                <a:off x="1481" y="319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8" name="Freeform 595"/>
              <p:cNvSpPr>
                <a:spLocks/>
              </p:cNvSpPr>
              <p:nvPr/>
            </p:nvSpPr>
            <p:spPr bwMode="auto">
              <a:xfrm>
                <a:off x="1476" y="3199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5 h 5"/>
                  <a:gd name="T4" fmla="*/ 1 w 1"/>
                  <a:gd name="T5" fmla="*/ 1 h 5"/>
                  <a:gd name="T6" fmla="*/ 1 w 1"/>
                  <a:gd name="T7" fmla="*/ 3 h 5"/>
                  <a:gd name="T8" fmla="*/ 1 w 1"/>
                  <a:gd name="T9" fmla="*/ 3 h 5"/>
                  <a:gd name="T10" fmla="*/ 0 w 1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3"/>
                      <a:pt x="1" y="5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9" name="Freeform 596"/>
              <p:cNvSpPr>
                <a:spLocks/>
              </p:cNvSpPr>
              <p:nvPr/>
            </p:nvSpPr>
            <p:spPr bwMode="auto">
              <a:xfrm>
                <a:off x="1465" y="3191"/>
                <a:ext cx="13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4 w 5"/>
                  <a:gd name="T5" fmla="*/ 2 h 11"/>
                  <a:gd name="T6" fmla="*/ 3 w 5"/>
                  <a:gd name="T7" fmla="*/ 2 h 11"/>
                  <a:gd name="T8" fmla="*/ 3 w 5"/>
                  <a:gd name="T9" fmla="*/ 2 h 11"/>
                  <a:gd name="T10" fmla="*/ 3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4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3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3 h 11"/>
                  <a:gd name="T72" fmla="*/ 4 w 5"/>
                  <a:gd name="T73" fmla="*/ 7 h 11"/>
                  <a:gd name="T74" fmla="*/ 4 w 5"/>
                  <a:gd name="T75" fmla="*/ 6 h 11"/>
                  <a:gd name="T76" fmla="*/ 4 w 5"/>
                  <a:gd name="T77" fmla="*/ 5 h 11"/>
                  <a:gd name="T78" fmla="*/ 5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4" y="6"/>
                      <a:pt x="3" y="5"/>
                      <a:pt x="4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6"/>
                    </a:cubicBezTo>
                    <a:cubicBezTo>
                      <a:pt x="5" y="5"/>
                      <a:pt x="5" y="4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0" name="Freeform 597"/>
              <p:cNvSpPr>
                <a:spLocks/>
              </p:cNvSpPr>
              <p:nvPr/>
            </p:nvSpPr>
            <p:spPr bwMode="auto">
              <a:xfrm>
                <a:off x="1476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1" name="Freeform 598"/>
              <p:cNvSpPr>
                <a:spLocks/>
              </p:cNvSpPr>
              <p:nvPr/>
            </p:nvSpPr>
            <p:spPr bwMode="auto">
              <a:xfrm>
                <a:off x="1478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2" name="Rectangle 599"/>
              <p:cNvSpPr>
                <a:spLocks noChangeArrowheads="1"/>
              </p:cNvSpPr>
              <p:nvPr/>
            </p:nvSpPr>
            <p:spPr bwMode="auto">
              <a:xfrm>
                <a:off x="1478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3" name="Rectangle 600"/>
              <p:cNvSpPr>
                <a:spLocks noChangeArrowheads="1"/>
              </p:cNvSpPr>
              <p:nvPr/>
            </p:nvSpPr>
            <p:spPr bwMode="auto">
              <a:xfrm>
                <a:off x="1478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4" name="Freeform 601"/>
              <p:cNvSpPr>
                <a:spLocks/>
              </p:cNvSpPr>
              <p:nvPr/>
            </p:nvSpPr>
            <p:spPr bwMode="auto">
              <a:xfrm>
                <a:off x="1481" y="320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5" name="Freeform 602"/>
              <p:cNvSpPr>
                <a:spLocks/>
              </p:cNvSpPr>
              <p:nvPr/>
            </p:nvSpPr>
            <p:spPr bwMode="auto">
              <a:xfrm>
                <a:off x="148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6" name="Freeform 603"/>
              <p:cNvSpPr>
                <a:spLocks/>
              </p:cNvSpPr>
              <p:nvPr/>
            </p:nvSpPr>
            <p:spPr bwMode="auto">
              <a:xfrm>
                <a:off x="1478" y="3183"/>
                <a:ext cx="27" cy="32"/>
              </a:xfrm>
              <a:custGeom>
                <a:avLst/>
                <a:gdLst>
                  <a:gd name="T0" fmla="*/ 7 w 10"/>
                  <a:gd name="T1" fmla="*/ 7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9 h 12"/>
                  <a:gd name="T8" fmla="*/ 10 w 10"/>
                  <a:gd name="T9" fmla="*/ 8 h 12"/>
                  <a:gd name="T10" fmla="*/ 9 w 10"/>
                  <a:gd name="T11" fmla="*/ 3 h 12"/>
                  <a:gd name="T12" fmla="*/ 8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7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2 w 10"/>
                  <a:gd name="T35" fmla="*/ 7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1 h 12"/>
                  <a:gd name="T46" fmla="*/ 2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4 w 10"/>
                  <a:gd name="T53" fmla="*/ 10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10 h 12"/>
                  <a:gd name="T60" fmla="*/ 5 w 10"/>
                  <a:gd name="T61" fmla="*/ 9 h 12"/>
                  <a:gd name="T62" fmla="*/ 6 w 10"/>
                  <a:gd name="T63" fmla="*/ 10 h 12"/>
                  <a:gd name="T64" fmla="*/ 6 w 10"/>
                  <a:gd name="T65" fmla="*/ 10 h 12"/>
                  <a:gd name="T66" fmla="*/ 7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10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7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8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7" y="6"/>
                      <a:pt x="6" y="5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10"/>
                    </a:cubicBezTo>
                    <a:cubicBezTo>
                      <a:pt x="5" y="7"/>
                      <a:pt x="6" y="10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8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4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9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8"/>
                      <a:pt x="2" y="11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5" y="10"/>
                      <a:pt x="4" y="10"/>
                      <a:pt x="4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5" y="9"/>
                      <a:pt x="5" y="7"/>
                    </a:cubicBezTo>
                    <a:cubicBezTo>
                      <a:pt x="5" y="7"/>
                      <a:pt x="5" y="9"/>
                      <a:pt x="5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8"/>
                      <a:pt x="9" y="9"/>
                    </a:cubicBezTo>
                    <a:cubicBezTo>
                      <a:pt x="9" y="6"/>
                      <a:pt x="9" y="12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7" name="Freeform 604"/>
              <p:cNvSpPr>
                <a:spLocks/>
              </p:cNvSpPr>
              <p:nvPr/>
            </p:nvSpPr>
            <p:spPr bwMode="auto">
              <a:xfrm>
                <a:off x="150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8" name="Freeform 605"/>
              <p:cNvSpPr>
                <a:spLocks/>
              </p:cNvSpPr>
              <p:nvPr/>
            </p:nvSpPr>
            <p:spPr bwMode="auto">
              <a:xfrm>
                <a:off x="150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9" name="Freeform 606"/>
              <p:cNvSpPr>
                <a:spLocks/>
              </p:cNvSpPr>
              <p:nvPr/>
            </p:nvSpPr>
            <p:spPr bwMode="auto">
              <a:xfrm>
                <a:off x="149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9" name="Group 808"/>
            <p:cNvGrpSpPr>
              <a:grpSpLocks/>
            </p:cNvGrpSpPr>
            <p:nvPr/>
          </p:nvGrpSpPr>
          <p:grpSpPr bwMode="auto">
            <a:xfrm>
              <a:off x="1465" y="2987"/>
              <a:ext cx="550" cy="247"/>
              <a:chOff x="1465" y="2987"/>
              <a:chExt cx="550" cy="247"/>
            </a:xfrm>
          </p:grpSpPr>
          <p:sp>
            <p:nvSpPr>
              <p:cNvPr id="910" name="Rectangle 608"/>
              <p:cNvSpPr>
                <a:spLocks noChangeArrowheads="1"/>
              </p:cNvSpPr>
              <p:nvPr/>
            </p:nvSpPr>
            <p:spPr bwMode="auto">
              <a:xfrm>
                <a:off x="1497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1" name="Freeform 609"/>
              <p:cNvSpPr>
                <a:spLocks/>
              </p:cNvSpPr>
              <p:nvPr/>
            </p:nvSpPr>
            <p:spPr bwMode="auto">
              <a:xfrm>
                <a:off x="1478" y="3193"/>
                <a:ext cx="19" cy="25"/>
              </a:xfrm>
              <a:custGeom>
                <a:avLst/>
                <a:gdLst>
                  <a:gd name="T0" fmla="*/ 1 w 7"/>
                  <a:gd name="T1" fmla="*/ 4 h 9"/>
                  <a:gd name="T2" fmla="*/ 1 w 7"/>
                  <a:gd name="T3" fmla="*/ 5 h 9"/>
                  <a:gd name="T4" fmla="*/ 0 w 7"/>
                  <a:gd name="T5" fmla="*/ 4 h 9"/>
                  <a:gd name="T6" fmla="*/ 0 w 7"/>
                  <a:gd name="T7" fmla="*/ 6 h 9"/>
                  <a:gd name="T8" fmla="*/ 3 w 7"/>
                  <a:gd name="T9" fmla="*/ 5 h 9"/>
                  <a:gd name="T10" fmla="*/ 3 w 7"/>
                  <a:gd name="T11" fmla="*/ 6 h 9"/>
                  <a:gd name="T12" fmla="*/ 4 w 7"/>
                  <a:gd name="T13" fmla="*/ 4 h 9"/>
                  <a:gd name="T14" fmla="*/ 4 w 7"/>
                  <a:gd name="T15" fmla="*/ 7 h 9"/>
                  <a:gd name="T16" fmla="*/ 5 w 7"/>
                  <a:gd name="T17" fmla="*/ 6 h 9"/>
                  <a:gd name="T18" fmla="*/ 5 w 7"/>
                  <a:gd name="T19" fmla="*/ 5 h 9"/>
                  <a:gd name="T20" fmla="*/ 5 w 7"/>
                  <a:gd name="T21" fmla="*/ 5 h 9"/>
                  <a:gd name="T22" fmla="*/ 5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4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2 h 9"/>
                  <a:gd name="T36" fmla="*/ 6 w 7"/>
                  <a:gd name="T37" fmla="*/ 4 h 9"/>
                  <a:gd name="T38" fmla="*/ 6 w 7"/>
                  <a:gd name="T39" fmla="*/ 4 h 9"/>
                  <a:gd name="T40" fmla="*/ 6 w 7"/>
                  <a:gd name="T41" fmla="*/ 4 h 9"/>
                  <a:gd name="T42" fmla="*/ 6 w 7"/>
                  <a:gd name="T43" fmla="*/ 2 h 9"/>
                  <a:gd name="T44" fmla="*/ 5 w 7"/>
                  <a:gd name="T45" fmla="*/ 1 h 9"/>
                  <a:gd name="T46" fmla="*/ 5 w 7"/>
                  <a:gd name="T47" fmla="*/ 1 h 9"/>
                  <a:gd name="T48" fmla="*/ 5 w 7"/>
                  <a:gd name="T49" fmla="*/ 2 h 9"/>
                  <a:gd name="T50" fmla="*/ 5 w 7"/>
                  <a:gd name="T51" fmla="*/ 2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4 w 7"/>
                  <a:gd name="T63" fmla="*/ 4 h 9"/>
                  <a:gd name="T64" fmla="*/ 3 w 7"/>
                  <a:gd name="T65" fmla="*/ 4 h 9"/>
                  <a:gd name="T66" fmla="*/ 3 w 7"/>
                  <a:gd name="T67" fmla="*/ 3 h 9"/>
                  <a:gd name="T68" fmla="*/ 3 w 7"/>
                  <a:gd name="T69" fmla="*/ 4 h 9"/>
                  <a:gd name="T70" fmla="*/ 2 w 7"/>
                  <a:gd name="T71" fmla="*/ 3 h 9"/>
                  <a:gd name="T72" fmla="*/ 2 w 7"/>
                  <a:gd name="T73" fmla="*/ 4 h 9"/>
                  <a:gd name="T74" fmla="*/ 1 w 7"/>
                  <a:gd name="T75" fmla="*/ 4 h 9"/>
                  <a:gd name="T76" fmla="*/ 1 w 7"/>
                  <a:gd name="T77" fmla="*/ 4 h 9"/>
                  <a:gd name="T78" fmla="*/ 1 w 7"/>
                  <a:gd name="T79" fmla="*/ 6 h 9"/>
                  <a:gd name="T80" fmla="*/ 1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6"/>
                      <a:pt x="0" y="4"/>
                      <a:pt x="0" y="6"/>
                    </a:cubicBezTo>
                    <a:cubicBezTo>
                      <a:pt x="1" y="6"/>
                      <a:pt x="2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9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5"/>
                      <a:pt x="7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7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3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4" y="3"/>
                      <a:pt x="5" y="2"/>
                      <a:pt x="4" y="4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2" name="Freeform 610"/>
              <p:cNvSpPr>
                <a:spLocks/>
              </p:cNvSpPr>
              <p:nvPr/>
            </p:nvSpPr>
            <p:spPr bwMode="auto">
              <a:xfrm>
                <a:off x="1476" y="3204"/>
                <a:ext cx="2" cy="9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3" name="Freeform 611"/>
              <p:cNvSpPr>
                <a:spLocks/>
              </p:cNvSpPr>
              <p:nvPr/>
            </p:nvSpPr>
            <p:spPr bwMode="auto">
              <a:xfrm>
                <a:off x="1465" y="3202"/>
                <a:ext cx="11" cy="13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4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4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1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4" name="Rectangle 612"/>
              <p:cNvSpPr>
                <a:spLocks noChangeArrowheads="1"/>
              </p:cNvSpPr>
              <p:nvPr/>
            </p:nvSpPr>
            <p:spPr bwMode="auto">
              <a:xfrm>
                <a:off x="1467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5" name="Freeform 613"/>
              <p:cNvSpPr>
                <a:spLocks/>
              </p:cNvSpPr>
              <p:nvPr/>
            </p:nvSpPr>
            <p:spPr bwMode="auto">
              <a:xfrm>
                <a:off x="1677" y="321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6" name="Freeform 614"/>
              <p:cNvSpPr>
                <a:spLocks/>
              </p:cNvSpPr>
              <p:nvPr/>
            </p:nvSpPr>
            <p:spPr bwMode="auto">
              <a:xfrm>
                <a:off x="1674" y="3202"/>
                <a:ext cx="3" cy="1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1 h 6"/>
                  <a:gd name="T4" fmla="*/ 1 w 1"/>
                  <a:gd name="T5" fmla="*/ 6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2 h 6"/>
                  <a:gd name="T12" fmla="*/ 1 w 1"/>
                  <a:gd name="T13" fmla="*/ 2 h 6"/>
                  <a:gd name="T14" fmla="*/ 1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7" name="Freeform 615"/>
              <p:cNvSpPr>
                <a:spLocks/>
              </p:cNvSpPr>
              <p:nvPr/>
            </p:nvSpPr>
            <p:spPr bwMode="auto">
              <a:xfrm>
                <a:off x="1674" y="3207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8" name="Freeform 616"/>
              <p:cNvSpPr>
                <a:spLocks/>
              </p:cNvSpPr>
              <p:nvPr/>
            </p:nvSpPr>
            <p:spPr bwMode="auto">
              <a:xfrm>
                <a:off x="1674" y="3210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19" name="Freeform 617"/>
              <p:cNvSpPr>
                <a:spLocks/>
              </p:cNvSpPr>
              <p:nvPr/>
            </p:nvSpPr>
            <p:spPr bwMode="auto">
              <a:xfrm>
                <a:off x="1672" y="321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0" name="Freeform 618"/>
              <p:cNvSpPr>
                <a:spLocks/>
              </p:cNvSpPr>
              <p:nvPr/>
            </p:nvSpPr>
            <p:spPr bwMode="auto">
              <a:xfrm>
                <a:off x="1672" y="3204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1" name="Freeform 619"/>
              <p:cNvSpPr>
                <a:spLocks/>
              </p:cNvSpPr>
              <p:nvPr/>
            </p:nvSpPr>
            <p:spPr bwMode="auto">
              <a:xfrm>
                <a:off x="167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2" name="Freeform 620"/>
              <p:cNvSpPr>
                <a:spLocks/>
              </p:cNvSpPr>
              <p:nvPr/>
            </p:nvSpPr>
            <p:spPr bwMode="auto">
              <a:xfrm>
                <a:off x="1674" y="3210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3" name="Freeform 621"/>
              <p:cNvSpPr>
                <a:spLocks/>
              </p:cNvSpPr>
              <p:nvPr/>
            </p:nvSpPr>
            <p:spPr bwMode="auto">
              <a:xfrm>
                <a:off x="1672" y="3202"/>
                <a:ext cx="0" cy="13"/>
              </a:xfrm>
              <a:custGeom>
                <a:avLst/>
                <a:gdLst>
                  <a:gd name="T0" fmla="*/ 4 h 5"/>
                  <a:gd name="T1" fmla="*/ 3 h 5"/>
                  <a:gd name="T2" fmla="*/ 0 h 5"/>
                  <a:gd name="T3" fmla="*/ 1 h 5"/>
                  <a:gd name="T4" fmla="*/ 4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4"/>
                    </a:moveTo>
                    <a:cubicBezTo>
                      <a:pt x="0" y="2"/>
                      <a:pt x="0" y="5"/>
                      <a:pt x="0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4" name="Freeform 622"/>
              <p:cNvSpPr>
                <a:spLocks/>
              </p:cNvSpPr>
              <p:nvPr/>
            </p:nvSpPr>
            <p:spPr bwMode="auto">
              <a:xfrm>
                <a:off x="1669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5" name="Freeform 623"/>
              <p:cNvSpPr>
                <a:spLocks/>
              </p:cNvSpPr>
              <p:nvPr/>
            </p:nvSpPr>
            <p:spPr bwMode="auto">
              <a:xfrm>
                <a:off x="1666" y="3196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2 h 5"/>
                  <a:gd name="T4" fmla="*/ 1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3 h 5"/>
                  <a:gd name="T12" fmla="*/ 1 w 1"/>
                  <a:gd name="T13" fmla="*/ 5 h 5"/>
                  <a:gd name="T14" fmla="*/ 1 w 1"/>
                  <a:gd name="T15" fmla="*/ 2 h 5"/>
                  <a:gd name="T16" fmla="*/ 1 w 1"/>
                  <a:gd name="T17" fmla="*/ 3 h 5"/>
                  <a:gd name="T18" fmla="*/ 1 w 1"/>
                  <a:gd name="T19" fmla="*/ 1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5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6" name="Freeform 624"/>
              <p:cNvSpPr>
                <a:spLocks/>
              </p:cNvSpPr>
              <p:nvPr/>
            </p:nvSpPr>
            <p:spPr bwMode="auto">
              <a:xfrm>
                <a:off x="1666" y="319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7" name="Freeform 625"/>
              <p:cNvSpPr>
                <a:spLocks/>
              </p:cNvSpPr>
              <p:nvPr/>
            </p:nvSpPr>
            <p:spPr bwMode="auto">
              <a:xfrm>
                <a:off x="1663" y="3193"/>
                <a:ext cx="3" cy="17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6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1 w 1"/>
                  <a:gd name="T13" fmla="*/ 3 h 6"/>
                  <a:gd name="T14" fmla="*/ 0 w 1"/>
                  <a:gd name="T15" fmla="*/ 3 h 6"/>
                  <a:gd name="T16" fmla="*/ 0 w 1"/>
                  <a:gd name="T17" fmla="*/ 4 h 6"/>
                  <a:gd name="T18" fmla="*/ 0 w 1"/>
                  <a:gd name="T19" fmla="*/ 4 h 6"/>
                  <a:gd name="T20" fmla="*/ 1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8" name="Freeform 626"/>
              <p:cNvSpPr>
                <a:spLocks/>
              </p:cNvSpPr>
              <p:nvPr/>
            </p:nvSpPr>
            <p:spPr bwMode="auto">
              <a:xfrm>
                <a:off x="1666" y="32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29" name="Freeform 627"/>
              <p:cNvSpPr>
                <a:spLocks/>
              </p:cNvSpPr>
              <p:nvPr/>
            </p:nvSpPr>
            <p:spPr bwMode="auto">
              <a:xfrm>
                <a:off x="1663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0" name="Freeform 628"/>
              <p:cNvSpPr>
                <a:spLocks/>
              </p:cNvSpPr>
              <p:nvPr/>
            </p:nvSpPr>
            <p:spPr bwMode="auto">
              <a:xfrm>
                <a:off x="1663" y="3207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1" name="Freeform 629"/>
              <p:cNvSpPr>
                <a:spLocks/>
              </p:cNvSpPr>
              <p:nvPr/>
            </p:nvSpPr>
            <p:spPr bwMode="auto">
              <a:xfrm>
                <a:off x="1642" y="3196"/>
                <a:ext cx="21" cy="17"/>
              </a:xfrm>
              <a:custGeom>
                <a:avLst/>
                <a:gdLst>
                  <a:gd name="T0" fmla="*/ 1 w 8"/>
                  <a:gd name="T1" fmla="*/ 1 h 6"/>
                  <a:gd name="T2" fmla="*/ 1 w 8"/>
                  <a:gd name="T3" fmla="*/ 2 h 6"/>
                  <a:gd name="T4" fmla="*/ 0 w 8"/>
                  <a:gd name="T5" fmla="*/ 4 h 6"/>
                  <a:gd name="T6" fmla="*/ 0 w 8"/>
                  <a:gd name="T7" fmla="*/ 6 h 6"/>
                  <a:gd name="T8" fmla="*/ 1 w 8"/>
                  <a:gd name="T9" fmla="*/ 5 h 6"/>
                  <a:gd name="T10" fmla="*/ 1 w 8"/>
                  <a:gd name="T11" fmla="*/ 6 h 6"/>
                  <a:gd name="T12" fmla="*/ 2 w 8"/>
                  <a:gd name="T13" fmla="*/ 5 h 6"/>
                  <a:gd name="T14" fmla="*/ 3 w 8"/>
                  <a:gd name="T15" fmla="*/ 5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5 h 6"/>
                  <a:gd name="T22" fmla="*/ 6 w 8"/>
                  <a:gd name="T23" fmla="*/ 5 h 6"/>
                  <a:gd name="T24" fmla="*/ 7 w 8"/>
                  <a:gd name="T25" fmla="*/ 5 h 6"/>
                  <a:gd name="T26" fmla="*/ 7 w 8"/>
                  <a:gd name="T27" fmla="*/ 3 h 6"/>
                  <a:gd name="T28" fmla="*/ 7 w 8"/>
                  <a:gd name="T29" fmla="*/ 5 h 6"/>
                  <a:gd name="T30" fmla="*/ 8 w 8"/>
                  <a:gd name="T31" fmla="*/ 4 h 6"/>
                  <a:gd name="T32" fmla="*/ 7 w 8"/>
                  <a:gd name="T33" fmla="*/ 2 h 6"/>
                  <a:gd name="T34" fmla="*/ 8 w 8"/>
                  <a:gd name="T35" fmla="*/ 1 h 6"/>
                  <a:gd name="T36" fmla="*/ 6 w 8"/>
                  <a:gd name="T37" fmla="*/ 4 h 6"/>
                  <a:gd name="T38" fmla="*/ 6 w 8"/>
                  <a:gd name="T39" fmla="*/ 3 h 6"/>
                  <a:gd name="T40" fmla="*/ 5 w 8"/>
                  <a:gd name="T41" fmla="*/ 1 h 6"/>
                  <a:gd name="T42" fmla="*/ 4 w 8"/>
                  <a:gd name="T43" fmla="*/ 3 h 6"/>
                  <a:gd name="T44" fmla="*/ 4 w 8"/>
                  <a:gd name="T45" fmla="*/ 3 h 6"/>
                  <a:gd name="T46" fmla="*/ 4 w 8"/>
                  <a:gd name="T47" fmla="*/ 4 h 6"/>
                  <a:gd name="T48" fmla="*/ 3 w 8"/>
                  <a:gd name="T49" fmla="*/ 2 h 6"/>
                  <a:gd name="T50" fmla="*/ 3 w 8"/>
                  <a:gd name="T51" fmla="*/ 5 h 6"/>
                  <a:gd name="T52" fmla="*/ 3 w 8"/>
                  <a:gd name="T53" fmla="*/ 1 h 6"/>
                  <a:gd name="T54" fmla="*/ 3 w 8"/>
                  <a:gd name="T55" fmla="*/ 3 h 6"/>
                  <a:gd name="T56" fmla="*/ 3 w 8"/>
                  <a:gd name="T57" fmla="*/ 4 h 6"/>
                  <a:gd name="T58" fmla="*/ 3 w 8"/>
                  <a:gd name="T59" fmla="*/ 1 h 6"/>
                  <a:gd name="T60" fmla="*/ 2 w 8"/>
                  <a:gd name="T61" fmla="*/ 3 h 6"/>
                  <a:gd name="T62" fmla="*/ 2 w 8"/>
                  <a:gd name="T63" fmla="*/ 4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3 h 6"/>
                  <a:gd name="T72" fmla="*/ 1 w 8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7" y="4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5"/>
                      <a:pt x="7" y="3"/>
                      <a:pt x="7" y="5"/>
                    </a:cubicBezTo>
                    <a:cubicBezTo>
                      <a:pt x="8" y="6"/>
                      <a:pt x="7" y="3"/>
                      <a:pt x="8" y="4"/>
                    </a:cubicBezTo>
                    <a:cubicBezTo>
                      <a:pt x="8" y="2"/>
                      <a:pt x="7" y="3"/>
                      <a:pt x="7" y="2"/>
                    </a:cubicBezTo>
                    <a:cubicBezTo>
                      <a:pt x="7" y="1"/>
                      <a:pt x="8" y="2"/>
                      <a:pt x="8" y="1"/>
                    </a:cubicBezTo>
                    <a:cubicBezTo>
                      <a:pt x="7" y="0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1"/>
                    </a:cubicBezTo>
                    <a:cubicBezTo>
                      <a:pt x="5" y="3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3" y="2"/>
                    </a:cubicBezTo>
                    <a:cubicBezTo>
                      <a:pt x="4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2" name="Freeform 630"/>
              <p:cNvSpPr>
                <a:spLocks/>
              </p:cNvSpPr>
              <p:nvPr/>
            </p:nvSpPr>
            <p:spPr bwMode="auto">
              <a:xfrm>
                <a:off x="1644" y="319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3" name="Freeform 631"/>
              <p:cNvSpPr>
                <a:spLocks/>
              </p:cNvSpPr>
              <p:nvPr/>
            </p:nvSpPr>
            <p:spPr bwMode="auto">
              <a:xfrm>
                <a:off x="1644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4" name="Rectangle 632"/>
              <p:cNvSpPr>
                <a:spLocks noChangeArrowheads="1"/>
              </p:cNvSpPr>
              <p:nvPr/>
            </p:nvSpPr>
            <p:spPr bwMode="auto">
              <a:xfrm>
                <a:off x="1647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5" name="Freeform 633"/>
              <p:cNvSpPr>
                <a:spLocks/>
              </p:cNvSpPr>
              <p:nvPr/>
            </p:nvSpPr>
            <p:spPr bwMode="auto">
              <a:xfrm>
                <a:off x="1650" y="319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6" name="Freeform 634"/>
              <p:cNvSpPr>
                <a:spLocks/>
              </p:cNvSpPr>
              <p:nvPr/>
            </p:nvSpPr>
            <p:spPr bwMode="auto">
              <a:xfrm>
                <a:off x="1652" y="31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7" name="Freeform 635"/>
              <p:cNvSpPr>
                <a:spLocks/>
              </p:cNvSpPr>
              <p:nvPr/>
            </p:nvSpPr>
            <p:spPr bwMode="auto">
              <a:xfrm>
                <a:off x="1644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8" name="Freeform 636"/>
              <p:cNvSpPr>
                <a:spLocks/>
              </p:cNvSpPr>
              <p:nvPr/>
            </p:nvSpPr>
            <p:spPr bwMode="auto">
              <a:xfrm>
                <a:off x="1631" y="3196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2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6 h 8"/>
                  <a:gd name="T18" fmla="*/ 4 w 4"/>
                  <a:gd name="T19" fmla="*/ 5 h 8"/>
                  <a:gd name="T20" fmla="*/ 4 w 4"/>
                  <a:gd name="T21" fmla="*/ 3 h 8"/>
                  <a:gd name="T22" fmla="*/ 4 w 4"/>
                  <a:gd name="T23" fmla="*/ 1 h 8"/>
                  <a:gd name="T24" fmla="*/ 4 w 4"/>
                  <a:gd name="T25" fmla="*/ 3 h 8"/>
                  <a:gd name="T26" fmla="*/ 4 w 4"/>
                  <a:gd name="T27" fmla="*/ 1 h 8"/>
                  <a:gd name="T28" fmla="*/ 4 w 4"/>
                  <a:gd name="T29" fmla="*/ 2 h 8"/>
                  <a:gd name="T30" fmla="*/ 4 w 4"/>
                  <a:gd name="T31" fmla="*/ 1 h 8"/>
                  <a:gd name="T32" fmla="*/ 3 w 4"/>
                  <a:gd name="T33" fmla="*/ 2 h 8"/>
                  <a:gd name="T34" fmla="*/ 3 w 4"/>
                  <a:gd name="T35" fmla="*/ 2 h 8"/>
                  <a:gd name="T36" fmla="*/ 3 w 4"/>
                  <a:gd name="T37" fmla="*/ 3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2 h 8"/>
                  <a:gd name="T46" fmla="*/ 2 w 4"/>
                  <a:gd name="T47" fmla="*/ 1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2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3 h 8"/>
                  <a:gd name="T60" fmla="*/ 1 w 4"/>
                  <a:gd name="T61" fmla="*/ 4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4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6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1"/>
                      <a:pt x="4" y="3"/>
                    </a:cubicBezTo>
                    <a:cubicBezTo>
                      <a:pt x="3" y="4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39" name="Freeform 637"/>
              <p:cNvSpPr>
                <a:spLocks/>
              </p:cNvSpPr>
              <p:nvPr/>
            </p:nvSpPr>
            <p:spPr bwMode="auto">
              <a:xfrm>
                <a:off x="1639" y="319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0" name="Freeform 638"/>
              <p:cNvSpPr>
                <a:spLocks/>
              </p:cNvSpPr>
              <p:nvPr/>
            </p:nvSpPr>
            <p:spPr bwMode="auto">
              <a:xfrm>
                <a:off x="1623" y="3193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2 w 3"/>
                  <a:gd name="T11" fmla="*/ 3 h 9"/>
                  <a:gd name="T12" fmla="*/ 2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4 h 9"/>
                  <a:gd name="T20" fmla="*/ 0 w 3"/>
                  <a:gd name="T21" fmla="*/ 9 h 9"/>
                  <a:gd name="T22" fmla="*/ 0 w 3"/>
                  <a:gd name="T23" fmla="*/ 8 h 9"/>
                  <a:gd name="T24" fmla="*/ 1 w 3"/>
                  <a:gd name="T25" fmla="*/ 6 h 9"/>
                  <a:gd name="T26" fmla="*/ 1 w 3"/>
                  <a:gd name="T27" fmla="*/ 7 h 9"/>
                  <a:gd name="T28" fmla="*/ 1 w 3"/>
                  <a:gd name="T29" fmla="*/ 8 h 9"/>
                  <a:gd name="T30" fmla="*/ 3 w 3"/>
                  <a:gd name="T31" fmla="*/ 8 h 9"/>
                  <a:gd name="T32" fmla="*/ 2 w 3"/>
                  <a:gd name="T33" fmla="*/ 8 h 9"/>
                  <a:gd name="T34" fmla="*/ 3 w 3"/>
                  <a:gd name="T35" fmla="*/ 7 h 9"/>
                  <a:gd name="T36" fmla="*/ 3 w 3"/>
                  <a:gd name="T37" fmla="*/ 4 h 9"/>
                  <a:gd name="T38" fmla="*/ 3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3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3" y="4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5"/>
                      <a:pt x="1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5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1" name="Freeform 639"/>
              <p:cNvSpPr>
                <a:spLocks/>
              </p:cNvSpPr>
              <p:nvPr/>
            </p:nvSpPr>
            <p:spPr bwMode="auto">
              <a:xfrm>
                <a:off x="1631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2" name="Freeform 640"/>
              <p:cNvSpPr>
                <a:spLocks/>
              </p:cNvSpPr>
              <p:nvPr/>
            </p:nvSpPr>
            <p:spPr bwMode="auto">
              <a:xfrm>
                <a:off x="1631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3" name="Freeform 641"/>
              <p:cNvSpPr>
                <a:spLocks/>
              </p:cNvSpPr>
              <p:nvPr/>
            </p:nvSpPr>
            <p:spPr bwMode="auto">
              <a:xfrm>
                <a:off x="1625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4" name="Freeform 642"/>
              <p:cNvSpPr>
                <a:spLocks/>
              </p:cNvSpPr>
              <p:nvPr/>
            </p:nvSpPr>
            <p:spPr bwMode="auto">
              <a:xfrm>
                <a:off x="1620" y="3207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1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5" name="Freeform 643"/>
              <p:cNvSpPr>
                <a:spLocks/>
              </p:cNvSpPr>
              <p:nvPr/>
            </p:nvSpPr>
            <p:spPr bwMode="auto">
              <a:xfrm>
                <a:off x="1609" y="3196"/>
                <a:ext cx="14" cy="30"/>
              </a:xfrm>
              <a:custGeom>
                <a:avLst/>
                <a:gdLst>
                  <a:gd name="T0" fmla="*/ 3 w 5"/>
                  <a:gd name="T1" fmla="*/ 3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3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3 w 5"/>
                  <a:gd name="T39" fmla="*/ 7 h 11"/>
                  <a:gd name="T40" fmla="*/ 3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1 w 5"/>
                  <a:gd name="T59" fmla="*/ 4 h 11"/>
                  <a:gd name="T60" fmla="*/ 1 w 5"/>
                  <a:gd name="T61" fmla="*/ 5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1 h 11"/>
                  <a:gd name="T84" fmla="*/ 3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4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4" y="8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4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6" name="Freeform 644"/>
              <p:cNvSpPr>
                <a:spLocks/>
              </p:cNvSpPr>
              <p:nvPr/>
            </p:nvSpPr>
            <p:spPr bwMode="auto">
              <a:xfrm>
                <a:off x="1620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7" name="Freeform 645"/>
              <p:cNvSpPr>
                <a:spLocks/>
              </p:cNvSpPr>
              <p:nvPr/>
            </p:nvSpPr>
            <p:spPr bwMode="auto">
              <a:xfrm>
                <a:off x="1620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8" name="Rectangle 646"/>
              <p:cNvSpPr>
                <a:spLocks noChangeArrowheads="1"/>
              </p:cNvSpPr>
              <p:nvPr/>
            </p:nvSpPr>
            <p:spPr bwMode="auto">
              <a:xfrm>
                <a:off x="1620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49" name="Freeform 647"/>
              <p:cNvSpPr>
                <a:spLocks/>
              </p:cNvSpPr>
              <p:nvPr/>
            </p:nvSpPr>
            <p:spPr bwMode="auto">
              <a:xfrm>
                <a:off x="1623" y="32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0" name="Freeform 648"/>
              <p:cNvSpPr>
                <a:spLocks/>
              </p:cNvSpPr>
              <p:nvPr/>
            </p:nvSpPr>
            <p:spPr bwMode="auto">
              <a:xfrm>
                <a:off x="1625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1" name="Freeform 649"/>
              <p:cNvSpPr>
                <a:spLocks/>
              </p:cNvSpPr>
              <p:nvPr/>
            </p:nvSpPr>
            <p:spPr bwMode="auto">
              <a:xfrm>
                <a:off x="1633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2" name="Freeform 650"/>
              <p:cNvSpPr>
                <a:spLocks/>
              </p:cNvSpPr>
              <p:nvPr/>
            </p:nvSpPr>
            <p:spPr bwMode="auto">
              <a:xfrm>
                <a:off x="1620" y="3188"/>
                <a:ext cx="30" cy="35"/>
              </a:xfrm>
              <a:custGeom>
                <a:avLst/>
                <a:gdLst>
                  <a:gd name="T0" fmla="*/ 8 w 11"/>
                  <a:gd name="T1" fmla="*/ 7 h 13"/>
                  <a:gd name="T2" fmla="*/ 8 w 11"/>
                  <a:gd name="T3" fmla="*/ 9 h 13"/>
                  <a:gd name="T4" fmla="*/ 8 w 11"/>
                  <a:gd name="T5" fmla="*/ 10 h 13"/>
                  <a:gd name="T6" fmla="*/ 9 w 11"/>
                  <a:gd name="T7" fmla="*/ 9 h 13"/>
                  <a:gd name="T8" fmla="*/ 10 w 11"/>
                  <a:gd name="T9" fmla="*/ 9 h 13"/>
                  <a:gd name="T10" fmla="*/ 10 w 11"/>
                  <a:gd name="T11" fmla="*/ 4 h 13"/>
                  <a:gd name="T12" fmla="*/ 8 w 11"/>
                  <a:gd name="T13" fmla="*/ 6 h 13"/>
                  <a:gd name="T14" fmla="*/ 8 w 11"/>
                  <a:gd name="T15" fmla="*/ 5 h 13"/>
                  <a:gd name="T16" fmla="*/ 7 w 11"/>
                  <a:gd name="T17" fmla="*/ 5 h 13"/>
                  <a:gd name="T18" fmla="*/ 7 w 11"/>
                  <a:gd name="T19" fmla="*/ 8 h 13"/>
                  <a:gd name="T20" fmla="*/ 6 w 11"/>
                  <a:gd name="T21" fmla="*/ 8 h 13"/>
                  <a:gd name="T22" fmla="*/ 6 w 11"/>
                  <a:gd name="T23" fmla="*/ 7 h 13"/>
                  <a:gd name="T24" fmla="*/ 5 w 11"/>
                  <a:gd name="T25" fmla="*/ 7 h 13"/>
                  <a:gd name="T26" fmla="*/ 4 w 11"/>
                  <a:gd name="T27" fmla="*/ 6 h 13"/>
                  <a:gd name="T28" fmla="*/ 3 w 11"/>
                  <a:gd name="T29" fmla="*/ 7 h 13"/>
                  <a:gd name="T30" fmla="*/ 3 w 11"/>
                  <a:gd name="T31" fmla="*/ 9 h 13"/>
                  <a:gd name="T32" fmla="*/ 3 w 11"/>
                  <a:gd name="T33" fmla="*/ 7 h 13"/>
                  <a:gd name="T34" fmla="*/ 2 w 11"/>
                  <a:gd name="T35" fmla="*/ 8 h 13"/>
                  <a:gd name="T36" fmla="*/ 0 w 11"/>
                  <a:gd name="T37" fmla="*/ 8 h 13"/>
                  <a:gd name="T38" fmla="*/ 1 w 11"/>
                  <a:gd name="T39" fmla="*/ 8 h 13"/>
                  <a:gd name="T40" fmla="*/ 1 w 11"/>
                  <a:gd name="T41" fmla="*/ 7 h 13"/>
                  <a:gd name="T42" fmla="*/ 2 w 11"/>
                  <a:gd name="T43" fmla="*/ 11 h 13"/>
                  <a:gd name="T44" fmla="*/ 3 w 11"/>
                  <a:gd name="T45" fmla="*/ 11 h 13"/>
                  <a:gd name="T46" fmla="*/ 3 w 11"/>
                  <a:gd name="T47" fmla="*/ 11 h 13"/>
                  <a:gd name="T48" fmla="*/ 4 w 11"/>
                  <a:gd name="T49" fmla="*/ 11 h 13"/>
                  <a:gd name="T50" fmla="*/ 4 w 11"/>
                  <a:gd name="T51" fmla="*/ 11 h 13"/>
                  <a:gd name="T52" fmla="*/ 5 w 11"/>
                  <a:gd name="T53" fmla="*/ 10 h 13"/>
                  <a:gd name="T54" fmla="*/ 5 w 11"/>
                  <a:gd name="T55" fmla="*/ 10 h 13"/>
                  <a:gd name="T56" fmla="*/ 5 w 11"/>
                  <a:gd name="T57" fmla="*/ 10 h 13"/>
                  <a:gd name="T58" fmla="*/ 6 w 11"/>
                  <a:gd name="T59" fmla="*/ 10 h 13"/>
                  <a:gd name="T60" fmla="*/ 6 w 11"/>
                  <a:gd name="T61" fmla="*/ 9 h 13"/>
                  <a:gd name="T62" fmla="*/ 6 w 11"/>
                  <a:gd name="T63" fmla="*/ 11 h 13"/>
                  <a:gd name="T64" fmla="*/ 7 w 11"/>
                  <a:gd name="T65" fmla="*/ 11 h 13"/>
                  <a:gd name="T66" fmla="*/ 7 w 11"/>
                  <a:gd name="T67" fmla="*/ 9 h 13"/>
                  <a:gd name="T68" fmla="*/ 8 w 11"/>
                  <a:gd name="T69" fmla="*/ 8 h 13"/>
                  <a:gd name="T70" fmla="*/ 9 w 11"/>
                  <a:gd name="T71" fmla="*/ 7 h 13"/>
                  <a:gd name="T72" fmla="*/ 10 w 11"/>
                  <a:gd name="T73" fmla="*/ 8 h 13"/>
                  <a:gd name="T74" fmla="*/ 10 w 11"/>
                  <a:gd name="T75" fmla="*/ 5 h 13"/>
                  <a:gd name="T76" fmla="*/ 10 w 11"/>
                  <a:gd name="T77" fmla="*/ 6 h 13"/>
                  <a:gd name="T78" fmla="*/ 10 w 11"/>
                  <a:gd name="T79" fmla="*/ 8 h 13"/>
                  <a:gd name="T80" fmla="*/ 9 w 11"/>
                  <a:gd name="T8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10"/>
                      <a:pt x="8" y="10"/>
                    </a:cubicBezTo>
                    <a:cubicBezTo>
                      <a:pt x="8" y="10"/>
                      <a:pt x="9" y="7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3"/>
                      <a:pt x="10" y="5"/>
                      <a:pt x="10" y="9"/>
                    </a:cubicBezTo>
                    <a:cubicBezTo>
                      <a:pt x="10" y="0"/>
                      <a:pt x="10" y="6"/>
                      <a:pt x="10" y="6"/>
                    </a:cubicBezTo>
                    <a:cubicBezTo>
                      <a:pt x="10" y="4"/>
                      <a:pt x="9" y="5"/>
                      <a:pt x="10" y="4"/>
                    </a:cubicBezTo>
                    <a:cubicBezTo>
                      <a:pt x="9" y="7"/>
                      <a:pt x="9" y="2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7"/>
                      <a:pt x="8" y="5"/>
                    </a:cubicBezTo>
                    <a:cubicBezTo>
                      <a:pt x="8" y="5"/>
                      <a:pt x="8" y="6"/>
                      <a:pt x="8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8"/>
                      <a:pt x="7" y="10"/>
                      <a:pt x="7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6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3" y="7"/>
                      <a:pt x="3" y="6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3" y="9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5"/>
                      <a:pt x="0" y="8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0"/>
                      <a:pt x="3" y="11"/>
                    </a:cubicBezTo>
                    <a:cubicBezTo>
                      <a:pt x="3" y="9"/>
                      <a:pt x="3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6" y="10"/>
                    </a:cubicBezTo>
                    <a:cubicBezTo>
                      <a:pt x="6" y="9"/>
                      <a:pt x="6" y="9"/>
                      <a:pt x="6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10"/>
                      <a:pt x="7" y="9"/>
                    </a:cubicBezTo>
                    <a:cubicBezTo>
                      <a:pt x="6" y="10"/>
                      <a:pt x="7" y="9"/>
                      <a:pt x="6" y="11"/>
                    </a:cubicBezTo>
                    <a:cubicBezTo>
                      <a:pt x="7" y="11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10" y="7"/>
                      <a:pt x="10" y="9"/>
                      <a:pt x="10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1" y="7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2"/>
                      <a:pt x="10" y="6"/>
                      <a:pt x="10" y="8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9"/>
                      <a:pt x="9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3" name="Freeform 651"/>
              <p:cNvSpPr>
                <a:spLocks/>
              </p:cNvSpPr>
              <p:nvPr/>
            </p:nvSpPr>
            <p:spPr bwMode="auto">
              <a:xfrm>
                <a:off x="1644" y="3210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4" name="Freeform 652"/>
              <p:cNvSpPr>
                <a:spLocks/>
              </p:cNvSpPr>
              <p:nvPr/>
            </p:nvSpPr>
            <p:spPr bwMode="auto">
              <a:xfrm>
                <a:off x="1644" y="32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5" name="Freeform 653"/>
              <p:cNvSpPr>
                <a:spLocks/>
              </p:cNvSpPr>
              <p:nvPr/>
            </p:nvSpPr>
            <p:spPr bwMode="auto">
              <a:xfrm>
                <a:off x="164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6" name="Freeform 654"/>
              <p:cNvSpPr>
                <a:spLocks/>
              </p:cNvSpPr>
              <p:nvPr/>
            </p:nvSpPr>
            <p:spPr bwMode="auto">
              <a:xfrm>
                <a:off x="1642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7" name="Freeform 655"/>
              <p:cNvSpPr>
                <a:spLocks/>
              </p:cNvSpPr>
              <p:nvPr/>
            </p:nvSpPr>
            <p:spPr bwMode="auto">
              <a:xfrm>
                <a:off x="1620" y="3199"/>
                <a:ext cx="22" cy="24"/>
              </a:xfrm>
              <a:custGeom>
                <a:avLst/>
                <a:gdLst>
                  <a:gd name="T0" fmla="*/ 2 w 8"/>
                  <a:gd name="T1" fmla="*/ 4 h 9"/>
                  <a:gd name="T2" fmla="*/ 1 w 8"/>
                  <a:gd name="T3" fmla="*/ 6 h 9"/>
                  <a:gd name="T4" fmla="*/ 1 w 8"/>
                  <a:gd name="T5" fmla="*/ 4 h 9"/>
                  <a:gd name="T6" fmla="*/ 0 w 8"/>
                  <a:gd name="T7" fmla="*/ 7 h 9"/>
                  <a:gd name="T8" fmla="*/ 4 w 8"/>
                  <a:gd name="T9" fmla="*/ 6 h 9"/>
                  <a:gd name="T10" fmla="*/ 4 w 8"/>
                  <a:gd name="T11" fmla="*/ 7 h 9"/>
                  <a:gd name="T12" fmla="*/ 5 w 8"/>
                  <a:gd name="T13" fmla="*/ 5 h 9"/>
                  <a:gd name="T14" fmla="*/ 5 w 8"/>
                  <a:gd name="T15" fmla="*/ 7 h 9"/>
                  <a:gd name="T16" fmla="*/ 6 w 8"/>
                  <a:gd name="T17" fmla="*/ 6 h 9"/>
                  <a:gd name="T18" fmla="*/ 6 w 8"/>
                  <a:gd name="T19" fmla="*/ 5 h 9"/>
                  <a:gd name="T20" fmla="*/ 6 w 8"/>
                  <a:gd name="T21" fmla="*/ 6 h 9"/>
                  <a:gd name="T22" fmla="*/ 6 w 8"/>
                  <a:gd name="T23" fmla="*/ 5 h 9"/>
                  <a:gd name="T24" fmla="*/ 6 w 8"/>
                  <a:gd name="T25" fmla="*/ 5 h 9"/>
                  <a:gd name="T26" fmla="*/ 6 w 8"/>
                  <a:gd name="T27" fmla="*/ 6 h 9"/>
                  <a:gd name="T28" fmla="*/ 7 w 8"/>
                  <a:gd name="T29" fmla="*/ 5 h 9"/>
                  <a:gd name="T30" fmla="*/ 7 w 8"/>
                  <a:gd name="T31" fmla="*/ 6 h 9"/>
                  <a:gd name="T32" fmla="*/ 8 w 8"/>
                  <a:gd name="T33" fmla="*/ 4 h 9"/>
                  <a:gd name="T34" fmla="*/ 8 w 8"/>
                  <a:gd name="T35" fmla="*/ 3 h 9"/>
                  <a:gd name="T36" fmla="*/ 7 w 8"/>
                  <a:gd name="T37" fmla="*/ 4 h 9"/>
                  <a:gd name="T38" fmla="*/ 7 w 8"/>
                  <a:gd name="T39" fmla="*/ 4 h 9"/>
                  <a:gd name="T40" fmla="*/ 6 w 8"/>
                  <a:gd name="T41" fmla="*/ 5 h 9"/>
                  <a:gd name="T42" fmla="*/ 7 w 8"/>
                  <a:gd name="T43" fmla="*/ 3 h 9"/>
                  <a:gd name="T44" fmla="*/ 6 w 8"/>
                  <a:gd name="T45" fmla="*/ 2 h 9"/>
                  <a:gd name="T46" fmla="*/ 6 w 8"/>
                  <a:gd name="T47" fmla="*/ 1 h 9"/>
                  <a:gd name="T48" fmla="*/ 6 w 8"/>
                  <a:gd name="T49" fmla="*/ 2 h 9"/>
                  <a:gd name="T50" fmla="*/ 6 w 8"/>
                  <a:gd name="T51" fmla="*/ 3 h 9"/>
                  <a:gd name="T52" fmla="*/ 6 w 8"/>
                  <a:gd name="T53" fmla="*/ 5 h 9"/>
                  <a:gd name="T54" fmla="*/ 6 w 8"/>
                  <a:gd name="T55" fmla="*/ 5 h 9"/>
                  <a:gd name="T56" fmla="*/ 6 w 8"/>
                  <a:gd name="T57" fmla="*/ 3 h 9"/>
                  <a:gd name="T58" fmla="*/ 6 w 8"/>
                  <a:gd name="T59" fmla="*/ 4 h 9"/>
                  <a:gd name="T60" fmla="*/ 5 w 8"/>
                  <a:gd name="T61" fmla="*/ 2 h 9"/>
                  <a:gd name="T62" fmla="*/ 5 w 8"/>
                  <a:gd name="T63" fmla="*/ 4 h 9"/>
                  <a:gd name="T64" fmla="*/ 4 w 8"/>
                  <a:gd name="T65" fmla="*/ 4 h 9"/>
                  <a:gd name="T66" fmla="*/ 4 w 8"/>
                  <a:gd name="T67" fmla="*/ 3 h 9"/>
                  <a:gd name="T68" fmla="*/ 4 w 8"/>
                  <a:gd name="T69" fmla="*/ 4 h 9"/>
                  <a:gd name="T70" fmla="*/ 3 w 8"/>
                  <a:gd name="T71" fmla="*/ 4 h 9"/>
                  <a:gd name="T72" fmla="*/ 3 w 8"/>
                  <a:gd name="T73" fmla="*/ 5 h 9"/>
                  <a:gd name="T74" fmla="*/ 2 w 8"/>
                  <a:gd name="T75" fmla="*/ 4 h 9"/>
                  <a:gd name="T76" fmla="*/ 2 w 8"/>
                  <a:gd name="T77" fmla="*/ 4 h 9"/>
                  <a:gd name="T78" fmla="*/ 2 w 8"/>
                  <a:gd name="T79" fmla="*/ 6 h 9"/>
                  <a:gd name="T80" fmla="*/ 2 w 8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9">
                    <a:moveTo>
                      <a:pt x="2" y="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1" y="4"/>
                      <a:pt x="0" y="7"/>
                    </a:cubicBezTo>
                    <a:cubicBezTo>
                      <a:pt x="2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5"/>
                      <a:pt x="5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5"/>
                      <a:pt x="7" y="7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7"/>
                      <a:pt x="7" y="3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6"/>
                      <a:pt x="6" y="5"/>
                    </a:cubicBezTo>
                    <a:cubicBezTo>
                      <a:pt x="5" y="4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8" name="Freeform 656"/>
              <p:cNvSpPr>
                <a:spLocks/>
              </p:cNvSpPr>
              <p:nvPr/>
            </p:nvSpPr>
            <p:spPr bwMode="auto">
              <a:xfrm>
                <a:off x="1620" y="321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59" name="Freeform 657"/>
              <p:cNvSpPr>
                <a:spLocks/>
              </p:cNvSpPr>
              <p:nvPr/>
            </p:nvSpPr>
            <p:spPr bwMode="auto">
              <a:xfrm>
                <a:off x="1606" y="3207"/>
                <a:ext cx="14" cy="16"/>
              </a:xfrm>
              <a:custGeom>
                <a:avLst/>
                <a:gdLst>
                  <a:gd name="T0" fmla="*/ 3 w 5"/>
                  <a:gd name="T1" fmla="*/ 3 h 6"/>
                  <a:gd name="T2" fmla="*/ 2 w 5"/>
                  <a:gd name="T3" fmla="*/ 4 h 6"/>
                  <a:gd name="T4" fmla="*/ 4 w 5"/>
                  <a:gd name="T5" fmla="*/ 5 h 6"/>
                  <a:gd name="T6" fmla="*/ 5 w 5"/>
                  <a:gd name="T7" fmla="*/ 3 h 6"/>
                  <a:gd name="T8" fmla="*/ 4 w 5"/>
                  <a:gd name="T9" fmla="*/ 4 h 6"/>
                  <a:gd name="T10" fmla="*/ 5 w 5"/>
                  <a:gd name="T11" fmla="*/ 3 h 6"/>
                  <a:gd name="T12" fmla="*/ 5 w 5"/>
                  <a:gd name="T13" fmla="*/ 3 h 6"/>
                  <a:gd name="T14" fmla="*/ 5 w 5"/>
                  <a:gd name="T15" fmla="*/ 2 h 6"/>
                  <a:gd name="T16" fmla="*/ 5 w 5"/>
                  <a:gd name="T17" fmla="*/ 3 h 6"/>
                  <a:gd name="T18" fmla="*/ 5 w 5"/>
                  <a:gd name="T19" fmla="*/ 2 h 6"/>
                  <a:gd name="T20" fmla="*/ 4 w 5"/>
                  <a:gd name="T21" fmla="*/ 4 h 6"/>
                  <a:gd name="T22" fmla="*/ 4 w 5"/>
                  <a:gd name="T23" fmla="*/ 2 h 6"/>
                  <a:gd name="T24" fmla="*/ 4 w 5"/>
                  <a:gd name="T25" fmla="*/ 1 h 6"/>
                  <a:gd name="T26" fmla="*/ 4 w 5"/>
                  <a:gd name="T27" fmla="*/ 1 h 6"/>
                  <a:gd name="T28" fmla="*/ 3 w 5"/>
                  <a:gd name="T29" fmla="*/ 3 h 6"/>
                  <a:gd name="T30" fmla="*/ 4 w 5"/>
                  <a:gd name="T31" fmla="*/ 1 h 6"/>
                  <a:gd name="T32" fmla="*/ 2 w 5"/>
                  <a:gd name="T33" fmla="*/ 2 h 6"/>
                  <a:gd name="T34" fmla="*/ 1 w 5"/>
                  <a:gd name="T35" fmla="*/ 4 h 6"/>
                  <a:gd name="T36" fmla="*/ 2 w 5"/>
                  <a:gd name="T37" fmla="*/ 2 h 6"/>
                  <a:gd name="T38" fmla="*/ 2 w 5"/>
                  <a:gd name="T39" fmla="*/ 2 h 6"/>
                  <a:gd name="T40" fmla="*/ 0 w 5"/>
                  <a:gd name="T41" fmla="*/ 5 h 6"/>
                  <a:gd name="T42" fmla="*/ 3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5"/>
                      <a:pt x="5" y="3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6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0" name="Rectangle 658"/>
              <p:cNvSpPr>
                <a:spLocks noChangeArrowheads="1"/>
              </p:cNvSpPr>
              <p:nvPr/>
            </p:nvSpPr>
            <p:spPr bwMode="auto">
              <a:xfrm>
                <a:off x="1612" y="321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1" name="Freeform 659"/>
              <p:cNvSpPr>
                <a:spLocks/>
              </p:cNvSpPr>
              <p:nvPr/>
            </p:nvSpPr>
            <p:spPr bwMode="auto">
              <a:xfrm>
                <a:off x="1832" y="322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2" name="Freeform 660"/>
              <p:cNvSpPr>
                <a:spLocks/>
              </p:cNvSpPr>
              <p:nvPr/>
            </p:nvSpPr>
            <p:spPr bwMode="auto">
              <a:xfrm>
                <a:off x="1829" y="3213"/>
                <a:ext cx="3" cy="13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3" name="Freeform 661"/>
              <p:cNvSpPr>
                <a:spLocks/>
              </p:cNvSpPr>
              <p:nvPr/>
            </p:nvSpPr>
            <p:spPr bwMode="auto">
              <a:xfrm>
                <a:off x="1829" y="321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4" name="Freeform 662"/>
              <p:cNvSpPr>
                <a:spLocks/>
              </p:cNvSpPr>
              <p:nvPr/>
            </p:nvSpPr>
            <p:spPr bwMode="auto">
              <a:xfrm>
                <a:off x="1829" y="321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5" name="Freeform 663"/>
              <p:cNvSpPr>
                <a:spLocks/>
              </p:cNvSpPr>
              <p:nvPr/>
            </p:nvSpPr>
            <p:spPr bwMode="auto">
              <a:xfrm>
                <a:off x="1827" y="322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6" name="Freeform 664"/>
              <p:cNvSpPr>
                <a:spLocks/>
              </p:cNvSpPr>
              <p:nvPr/>
            </p:nvSpPr>
            <p:spPr bwMode="auto">
              <a:xfrm>
                <a:off x="1827" y="3213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2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7" name="Freeform 665"/>
              <p:cNvSpPr>
                <a:spLocks/>
              </p:cNvSpPr>
              <p:nvPr/>
            </p:nvSpPr>
            <p:spPr bwMode="auto">
              <a:xfrm>
                <a:off x="1827" y="322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8" name="Freeform 666"/>
              <p:cNvSpPr>
                <a:spLocks/>
              </p:cNvSpPr>
              <p:nvPr/>
            </p:nvSpPr>
            <p:spPr bwMode="auto">
              <a:xfrm>
                <a:off x="1829" y="3218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69" name="Freeform 667"/>
              <p:cNvSpPr>
                <a:spLocks/>
              </p:cNvSpPr>
              <p:nvPr/>
            </p:nvSpPr>
            <p:spPr bwMode="auto">
              <a:xfrm>
                <a:off x="1824" y="3213"/>
                <a:ext cx="3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0" name="Freeform 668"/>
              <p:cNvSpPr>
                <a:spLocks/>
              </p:cNvSpPr>
              <p:nvPr/>
            </p:nvSpPr>
            <p:spPr bwMode="auto">
              <a:xfrm>
                <a:off x="1824" y="320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1" name="Freeform 669"/>
              <p:cNvSpPr>
                <a:spLocks/>
              </p:cNvSpPr>
              <p:nvPr/>
            </p:nvSpPr>
            <p:spPr bwMode="auto">
              <a:xfrm>
                <a:off x="1821" y="3204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4 h 5"/>
                  <a:gd name="T12" fmla="*/ 1 w 1"/>
                  <a:gd name="T13" fmla="*/ 5 h 5"/>
                  <a:gd name="T14" fmla="*/ 1 w 1"/>
                  <a:gd name="T15" fmla="*/ 3 h 5"/>
                  <a:gd name="T16" fmla="*/ 1 w 1"/>
                  <a:gd name="T17" fmla="*/ 3 h 5"/>
                  <a:gd name="T18" fmla="*/ 1 w 1"/>
                  <a:gd name="T19" fmla="*/ 2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2" name="Freeform 670"/>
              <p:cNvSpPr>
                <a:spLocks/>
              </p:cNvSpPr>
              <p:nvPr/>
            </p:nvSpPr>
            <p:spPr bwMode="auto">
              <a:xfrm>
                <a:off x="1821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3" name="Freeform 671"/>
              <p:cNvSpPr>
                <a:spLocks/>
              </p:cNvSpPr>
              <p:nvPr/>
            </p:nvSpPr>
            <p:spPr bwMode="auto">
              <a:xfrm>
                <a:off x="1819" y="3204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0 w 1"/>
                  <a:gd name="T9" fmla="*/ 4 h 6"/>
                  <a:gd name="T10" fmla="*/ 0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4" name="Freeform 672"/>
              <p:cNvSpPr>
                <a:spLocks/>
              </p:cNvSpPr>
              <p:nvPr/>
            </p:nvSpPr>
            <p:spPr bwMode="auto">
              <a:xfrm>
                <a:off x="1821" y="321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5" name="Freeform 673"/>
              <p:cNvSpPr>
                <a:spLocks/>
              </p:cNvSpPr>
              <p:nvPr/>
            </p:nvSpPr>
            <p:spPr bwMode="auto">
              <a:xfrm>
                <a:off x="181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6" name="Freeform 674"/>
              <p:cNvSpPr>
                <a:spLocks/>
              </p:cNvSpPr>
              <p:nvPr/>
            </p:nvSpPr>
            <p:spPr bwMode="auto">
              <a:xfrm>
                <a:off x="1819" y="321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7" name="Freeform 675"/>
              <p:cNvSpPr>
                <a:spLocks/>
              </p:cNvSpPr>
              <p:nvPr/>
            </p:nvSpPr>
            <p:spPr bwMode="auto">
              <a:xfrm>
                <a:off x="1797" y="3207"/>
                <a:ext cx="22" cy="16"/>
              </a:xfrm>
              <a:custGeom>
                <a:avLst/>
                <a:gdLst>
                  <a:gd name="T0" fmla="*/ 1 w 8"/>
                  <a:gd name="T1" fmla="*/ 0 h 6"/>
                  <a:gd name="T2" fmla="*/ 1 w 8"/>
                  <a:gd name="T3" fmla="*/ 1 h 6"/>
                  <a:gd name="T4" fmla="*/ 0 w 8"/>
                  <a:gd name="T5" fmla="*/ 3 h 6"/>
                  <a:gd name="T6" fmla="*/ 0 w 8"/>
                  <a:gd name="T7" fmla="*/ 5 h 6"/>
                  <a:gd name="T8" fmla="*/ 1 w 8"/>
                  <a:gd name="T9" fmla="*/ 4 h 6"/>
                  <a:gd name="T10" fmla="*/ 1 w 8"/>
                  <a:gd name="T11" fmla="*/ 5 h 6"/>
                  <a:gd name="T12" fmla="*/ 2 w 8"/>
                  <a:gd name="T13" fmla="*/ 5 h 6"/>
                  <a:gd name="T14" fmla="*/ 3 w 8"/>
                  <a:gd name="T15" fmla="*/ 4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4 h 6"/>
                  <a:gd name="T22" fmla="*/ 6 w 8"/>
                  <a:gd name="T23" fmla="*/ 4 h 6"/>
                  <a:gd name="T24" fmla="*/ 7 w 8"/>
                  <a:gd name="T25" fmla="*/ 4 h 6"/>
                  <a:gd name="T26" fmla="*/ 7 w 8"/>
                  <a:gd name="T27" fmla="*/ 2 h 6"/>
                  <a:gd name="T28" fmla="*/ 7 w 8"/>
                  <a:gd name="T29" fmla="*/ 5 h 6"/>
                  <a:gd name="T30" fmla="*/ 8 w 8"/>
                  <a:gd name="T31" fmla="*/ 3 h 6"/>
                  <a:gd name="T32" fmla="*/ 7 w 8"/>
                  <a:gd name="T33" fmla="*/ 1 h 6"/>
                  <a:gd name="T34" fmla="*/ 8 w 8"/>
                  <a:gd name="T35" fmla="*/ 0 h 6"/>
                  <a:gd name="T36" fmla="*/ 6 w 8"/>
                  <a:gd name="T37" fmla="*/ 3 h 6"/>
                  <a:gd name="T38" fmla="*/ 6 w 8"/>
                  <a:gd name="T39" fmla="*/ 2 h 6"/>
                  <a:gd name="T40" fmla="*/ 4 w 8"/>
                  <a:gd name="T41" fmla="*/ 1 h 6"/>
                  <a:gd name="T42" fmla="*/ 4 w 8"/>
                  <a:gd name="T43" fmla="*/ 3 h 6"/>
                  <a:gd name="T44" fmla="*/ 4 w 8"/>
                  <a:gd name="T45" fmla="*/ 2 h 6"/>
                  <a:gd name="T46" fmla="*/ 4 w 8"/>
                  <a:gd name="T47" fmla="*/ 3 h 6"/>
                  <a:gd name="T48" fmla="*/ 3 w 8"/>
                  <a:gd name="T49" fmla="*/ 2 h 6"/>
                  <a:gd name="T50" fmla="*/ 3 w 8"/>
                  <a:gd name="T51" fmla="*/ 4 h 6"/>
                  <a:gd name="T52" fmla="*/ 3 w 8"/>
                  <a:gd name="T53" fmla="*/ 0 h 6"/>
                  <a:gd name="T54" fmla="*/ 3 w 8"/>
                  <a:gd name="T55" fmla="*/ 2 h 6"/>
                  <a:gd name="T56" fmla="*/ 2 w 8"/>
                  <a:gd name="T57" fmla="*/ 3 h 6"/>
                  <a:gd name="T58" fmla="*/ 2 w 8"/>
                  <a:gd name="T59" fmla="*/ 1 h 6"/>
                  <a:gd name="T60" fmla="*/ 2 w 8"/>
                  <a:gd name="T61" fmla="*/ 2 h 6"/>
                  <a:gd name="T62" fmla="*/ 2 w 8"/>
                  <a:gd name="T63" fmla="*/ 3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2 h 6"/>
                  <a:gd name="T72" fmla="*/ 1 w 8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7" y="4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8" y="2"/>
                      <a:pt x="7" y="2"/>
                      <a:pt x="7" y="1"/>
                    </a:cubicBezTo>
                    <a:cubicBezTo>
                      <a:pt x="7" y="0"/>
                      <a:pt x="8" y="2"/>
                      <a:pt x="8" y="0"/>
                    </a:cubicBezTo>
                    <a:cubicBezTo>
                      <a:pt x="7" y="0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1"/>
                    </a:cubicBezTo>
                    <a:cubicBezTo>
                      <a:pt x="4" y="2"/>
                      <a:pt x="4" y="0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4" y="1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0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2"/>
                      <a:pt x="1" y="3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8" name="Rectangle 676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79" name="Freeform 677"/>
              <p:cNvSpPr>
                <a:spLocks/>
              </p:cNvSpPr>
              <p:nvPr/>
            </p:nvSpPr>
            <p:spPr bwMode="auto">
              <a:xfrm>
                <a:off x="180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0" name="Rectangle 678"/>
              <p:cNvSpPr>
                <a:spLocks noChangeArrowheads="1"/>
              </p:cNvSpPr>
              <p:nvPr/>
            </p:nvSpPr>
            <p:spPr bwMode="auto">
              <a:xfrm>
                <a:off x="1802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1" name="Freeform 679"/>
              <p:cNvSpPr>
                <a:spLocks/>
              </p:cNvSpPr>
              <p:nvPr/>
            </p:nvSpPr>
            <p:spPr bwMode="auto">
              <a:xfrm>
                <a:off x="1802" y="320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2" name="Freeform 680"/>
              <p:cNvSpPr>
                <a:spLocks/>
              </p:cNvSpPr>
              <p:nvPr/>
            </p:nvSpPr>
            <p:spPr bwMode="auto">
              <a:xfrm>
                <a:off x="1808" y="320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3" name="Rectangle 681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4" name="Freeform 682"/>
              <p:cNvSpPr>
                <a:spLocks/>
              </p:cNvSpPr>
              <p:nvPr/>
            </p:nvSpPr>
            <p:spPr bwMode="auto">
              <a:xfrm>
                <a:off x="1786" y="3204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1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7 h 8"/>
                  <a:gd name="T18" fmla="*/ 4 w 4"/>
                  <a:gd name="T19" fmla="*/ 6 h 8"/>
                  <a:gd name="T20" fmla="*/ 4 w 4"/>
                  <a:gd name="T21" fmla="*/ 4 h 8"/>
                  <a:gd name="T22" fmla="*/ 4 w 4"/>
                  <a:gd name="T23" fmla="*/ 2 h 8"/>
                  <a:gd name="T24" fmla="*/ 4 w 4"/>
                  <a:gd name="T25" fmla="*/ 3 h 8"/>
                  <a:gd name="T26" fmla="*/ 4 w 4"/>
                  <a:gd name="T27" fmla="*/ 2 h 8"/>
                  <a:gd name="T28" fmla="*/ 4 w 4"/>
                  <a:gd name="T29" fmla="*/ 3 h 8"/>
                  <a:gd name="T30" fmla="*/ 4 w 4"/>
                  <a:gd name="T31" fmla="*/ 1 h 8"/>
                  <a:gd name="T32" fmla="*/ 3 w 4"/>
                  <a:gd name="T33" fmla="*/ 3 h 8"/>
                  <a:gd name="T34" fmla="*/ 3 w 4"/>
                  <a:gd name="T35" fmla="*/ 2 h 8"/>
                  <a:gd name="T36" fmla="*/ 3 w 4"/>
                  <a:gd name="T37" fmla="*/ 4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3 h 8"/>
                  <a:gd name="T46" fmla="*/ 2 w 4"/>
                  <a:gd name="T47" fmla="*/ 2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3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4 h 8"/>
                  <a:gd name="T60" fmla="*/ 1 w 4"/>
                  <a:gd name="T61" fmla="*/ 5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5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0" y="8"/>
                      <a:pt x="1" y="7"/>
                      <a:pt x="1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5" name="Freeform 683"/>
              <p:cNvSpPr>
                <a:spLocks/>
              </p:cNvSpPr>
              <p:nvPr/>
            </p:nvSpPr>
            <p:spPr bwMode="auto">
              <a:xfrm>
                <a:off x="1794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6" name="Freeform 684"/>
              <p:cNvSpPr>
                <a:spLocks/>
              </p:cNvSpPr>
              <p:nvPr/>
            </p:nvSpPr>
            <p:spPr bwMode="auto">
              <a:xfrm>
                <a:off x="1778" y="3202"/>
                <a:ext cx="8" cy="27"/>
              </a:xfrm>
              <a:custGeom>
                <a:avLst/>
                <a:gdLst>
                  <a:gd name="T0" fmla="*/ 2 w 3"/>
                  <a:gd name="T1" fmla="*/ 5 h 10"/>
                  <a:gd name="T2" fmla="*/ 2 w 3"/>
                  <a:gd name="T3" fmla="*/ 3 h 10"/>
                  <a:gd name="T4" fmla="*/ 2 w 3"/>
                  <a:gd name="T5" fmla="*/ 7 h 10"/>
                  <a:gd name="T6" fmla="*/ 2 w 3"/>
                  <a:gd name="T7" fmla="*/ 7 h 10"/>
                  <a:gd name="T8" fmla="*/ 2 w 3"/>
                  <a:gd name="T9" fmla="*/ 4 h 10"/>
                  <a:gd name="T10" fmla="*/ 2 w 3"/>
                  <a:gd name="T11" fmla="*/ 4 h 10"/>
                  <a:gd name="T12" fmla="*/ 2 w 3"/>
                  <a:gd name="T13" fmla="*/ 6 h 10"/>
                  <a:gd name="T14" fmla="*/ 1 w 3"/>
                  <a:gd name="T15" fmla="*/ 7 h 10"/>
                  <a:gd name="T16" fmla="*/ 1 w 3"/>
                  <a:gd name="T17" fmla="*/ 6 h 10"/>
                  <a:gd name="T18" fmla="*/ 1 w 3"/>
                  <a:gd name="T19" fmla="*/ 4 h 10"/>
                  <a:gd name="T20" fmla="*/ 0 w 3"/>
                  <a:gd name="T21" fmla="*/ 9 h 10"/>
                  <a:gd name="T22" fmla="*/ 0 w 3"/>
                  <a:gd name="T23" fmla="*/ 9 h 10"/>
                  <a:gd name="T24" fmla="*/ 0 w 3"/>
                  <a:gd name="T25" fmla="*/ 6 h 10"/>
                  <a:gd name="T26" fmla="*/ 1 w 3"/>
                  <a:gd name="T27" fmla="*/ 7 h 10"/>
                  <a:gd name="T28" fmla="*/ 0 w 3"/>
                  <a:gd name="T29" fmla="*/ 8 h 10"/>
                  <a:gd name="T30" fmla="*/ 3 w 3"/>
                  <a:gd name="T31" fmla="*/ 8 h 10"/>
                  <a:gd name="T32" fmla="*/ 2 w 3"/>
                  <a:gd name="T33" fmla="*/ 8 h 10"/>
                  <a:gd name="T34" fmla="*/ 3 w 3"/>
                  <a:gd name="T35" fmla="*/ 7 h 10"/>
                  <a:gd name="T36" fmla="*/ 3 w 3"/>
                  <a:gd name="T37" fmla="*/ 5 h 10"/>
                  <a:gd name="T38" fmla="*/ 3 w 3"/>
                  <a:gd name="T39" fmla="*/ 5 h 10"/>
                  <a:gd name="T40" fmla="*/ 3 w 3"/>
                  <a:gd name="T41" fmla="*/ 3 h 10"/>
                  <a:gd name="T42" fmla="*/ 3 w 3"/>
                  <a:gd name="T43" fmla="*/ 2 h 10"/>
                  <a:gd name="T44" fmla="*/ 3 w 3"/>
                  <a:gd name="T45" fmla="*/ 2 h 10"/>
                  <a:gd name="T46" fmla="*/ 2 w 3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0">
                    <a:moveTo>
                      <a:pt x="2" y="5"/>
                    </a:move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1" y="4"/>
                      <a:pt x="2" y="6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7" name="Freeform 685"/>
              <p:cNvSpPr>
                <a:spLocks/>
              </p:cNvSpPr>
              <p:nvPr/>
            </p:nvSpPr>
            <p:spPr bwMode="auto">
              <a:xfrm>
                <a:off x="1786" y="321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8" name="Freeform 686"/>
              <p:cNvSpPr>
                <a:spLocks/>
              </p:cNvSpPr>
              <p:nvPr/>
            </p:nvSpPr>
            <p:spPr bwMode="auto">
              <a:xfrm>
                <a:off x="1786" y="3221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89" name="Freeform 687"/>
              <p:cNvSpPr>
                <a:spLocks/>
              </p:cNvSpPr>
              <p:nvPr/>
            </p:nvSpPr>
            <p:spPr bwMode="auto">
              <a:xfrm>
                <a:off x="1780" y="32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0" name="Freeform 688"/>
              <p:cNvSpPr>
                <a:spLocks/>
              </p:cNvSpPr>
              <p:nvPr/>
            </p:nvSpPr>
            <p:spPr bwMode="auto">
              <a:xfrm>
                <a:off x="1775" y="321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1" name="Freeform 689"/>
              <p:cNvSpPr>
                <a:spLocks/>
              </p:cNvSpPr>
              <p:nvPr/>
            </p:nvSpPr>
            <p:spPr bwMode="auto">
              <a:xfrm>
                <a:off x="1764" y="3204"/>
                <a:ext cx="14" cy="30"/>
              </a:xfrm>
              <a:custGeom>
                <a:avLst/>
                <a:gdLst>
                  <a:gd name="T0" fmla="*/ 3 w 5"/>
                  <a:gd name="T1" fmla="*/ 4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4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5 h 11"/>
                  <a:gd name="T22" fmla="*/ 1 w 5"/>
                  <a:gd name="T23" fmla="*/ 7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2 w 5"/>
                  <a:gd name="T35" fmla="*/ 5 h 11"/>
                  <a:gd name="T36" fmla="*/ 3 w 5"/>
                  <a:gd name="T37" fmla="*/ 6 h 11"/>
                  <a:gd name="T38" fmla="*/ 3 w 5"/>
                  <a:gd name="T39" fmla="*/ 8 h 11"/>
                  <a:gd name="T40" fmla="*/ 3 w 5"/>
                  <a:gd name="T41" fmla="*/ 7 h 11"/>
                  <a:gd name="T42" fmla="*/ 4 w 5"/>
                  <a:gd name="T43" fmla="*/ 9 h 11"/>
                  <a:gd name="T44" fmla="*/ 4 w 5"/>
                  <a:gd name="T45" fmla="*/ 6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6 h 11"/>
                  <a:gd name="T54" fmla="*/ 1 w 5"/>
                  <a:gd name="T55" fmla="*/ 4 h 11"/>
                  <a:gd name="T56" fmla="*/ 2 w 5"/>
                  <a:gd name="T57" fmla="*/ 6 h 11"/>
                  <a:gd name="T58" fmla="*/ 1 w 5"/>
                  <a:gd name="T59" fmla="*/ 4 h 11"/>
                  <a:gd name="T60" fmla="*/ 1 w 5"/>
                  <a:gd name="T61" fmla="*/ 6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2 h 11"/>
                  <a:gd name="T84" fmla="*/ 3 w 5"/>
                  <a:gd name="T8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4"/>
                    </a:moveTo>
                    <a:cubicBezTo>
                      <a:pt x="3" y="4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2" y="5"/>
                    </a:cubicBezTo>
                    <a:cubicBezTo>
                      <a:pt x="3" y="8"/>
                      <a:pt x="3" y="4"/>
                      <a:pt x="3" y="6"/>
                    </a:cubicBezTo>
                    <a:cubicBezTo>
                      <a:pt x="3" y="7"/>
                      <a:pt x="3" y="6"/>
                      <a:pt x="3" y="8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8"/>
                      <a:pt x="4" y="7"/>
                      <a:pt x="4" y="9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2" y="6"/>
                      <a:pt x="2" y="4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4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6"/>
                      <a:pt x="4" y="0"/>
                      <a:pt x="4" y="2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2" name="Freeform 690"/>
              <p:cNvSpPr>
                <a:spLocks/>
              </p:cNvSpPr>
              <p:nvPr/>
            </p:nvSpPr>
            <p:spPr bwMode="auto">
              <a:xfrm>
                <a:off x="1775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3" name="Freeform 691"/>
              <p:cNvSpPr>
                <a:spLocks/>
              </p:cNvSpPr>
              <p:nvPr/>
            </p:nvSpPr>
            <p:spPr bwMode="auto">
              <a:xfrm>
                <a:off x="1775" y="32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4" name="Rectangle 692"/>
              <p:cNvSpPr>
                <a:spLocks noChangeArrowheads="1"/>
              </p:cNvSpPr>
              <p:nvPr/>
            </p:nvSpPr>
            <p:spPr bwMode="auto">
              <a:xfrm>
                <a:off x="1775" y="322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5" name="Freeform 693"/>
              <p:cNvSpPr>
                <a:spLocks/>
              </p:cNvSpPr>
              <p:nvPr/>
            </p:nvSpPr>
            <p:spPr bwMode="auto">
              <a:xfrm>
                <a:off x="1778" y="321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6" name="Freeform 694"/>
              <p:cNvSpPr>
                <a:spLocks/>
              </p:cNvSpPr>
              <p:nvPr/>
            </p:nvSpPr>
            <p:spPr bwMode="auto">
              <a:xfrm>
                <a:off x="1780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7" name="Freeform 695"/>
              <p:cNvSpPr>
                <a:spLocks/>
              </p:cNvSpPr>
              <p:nvPr/>
            </p:nvSpPr>
            <p:spPr bwMode="auto">
              <a:xfrm>
                <a:off x="1789" y="32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8" name="Freeform 696"/>
              <p:cNvSpPr>
                <a:spLocks/>
              </p:cNvSpPr>
              <p:nvPr/>
            </p:nvSpPr>
            <p:spPr bwMode="auto">
              <a:xfrm>
                <a:off x="1775" y="3199"/>
                <a:ext cx="30" cy="33"/>
              </a:xfrm>
              <a:custGeom>
                <a:avLst/>
                <a:gdLst>
                  <a:gd name="T0" fmla="*/ 8 w 11"/>
                  <a:gd name="T1" fmla="*/ 6 h 12"/>
                  <a:gd name="T2" fmla="*/ 8 w 11"/>
                  <a:gd name="T3" fmla="*/ 9 h 12"/>
                  <a:gd name="T4" fmla="*/ 8 w 11"/>
                  <a:gd name="T5" fmla="*/ 10 h 12"/>
                  <a:gd name="T6" fmla="*/ 9 w 11"/>
                  <a:gd name="T7" fmla="*/ 8 h 12"/>
                  <a:gd name="T8" fmla="*/ 10 w 11"/>
                  <a:gd name="T9" fmla="*/ 8 h 12"/>
                  <a:gd name="T10" fmla="*/ 9 w 11"/>
                  <a:gd name="T11" fmla="*/ 3 h 12"/>
                  <a:gd name="T12" fmla="*/ 8 w 11"/>
                  <a:gd name="T13" fmla="*/ 5 h 12"/>
                  <a:gd name="T14" fmla="*/ 8 w 11"/>
                  <a:gd name="T15" fmla="*/ 5 h 12"/>
                  <a:gd name="T16" fmla="*/ 7 w 11"/>
                  <a:gd name="T17" fmla="*/ 4 h 12"/>
                  <a:gd name="T18" fmla="*/ 7 w 11"/>
                  <a:gd name="T19" fmla="*/ 7 h 12"/>
                  <a:gd name="T20" fmla="*/ 6 w 11"/>
                  <a:gd name="T21" fmla="*/ 8 h 12"/>
                  <a:gd name="T22" fmla="*/ 6 w 11"/>
                  <a:gd name="T23" fmla="*/ 6 h 12"/>
                  <a:gd name="T24" fmla="*/ 5 w 11"/>
                  <a:gd name="T25" fmla="*/ 6 h 12"/>
                  <a:gd name="T26" fmla="*/ 4 w 11"/>
                  <a:gd name="T27" fmla="*/ 6 h 12"/>
                  <a:gd name="T28" fmla="*/ 3 w 11"/>
                  <a:gd name="T29" fmla="*/ 7 h 12"/>
                  <a:gd name="T30" fmla="*/ 3 w 11"/>
                  <a:gd name="T31" fmla="*/ 8 h 12"/>
                  <a:gd name="T32" fmla="*/ 3 w 11"/>
                  <a:gd name="T33" fmla="*/ 6 h 12"/>
                  <a:gd name="T34" fmla="*/ 2 w 11"/>
                  <a:gd name="T35" fmla="*/ 7 h 12"/>
                  <a:gd name="T36" fmla="*/ 0 w 11"/>
                  <a:gd name="T37" fmla="*/ 7 h 12"/>
                  <a:gd name="T38" fmla="*/ 1 w 11"/>
                  <a:gd name="T39" fmla="*/ 7 h 12"/>
                  <a:gd name="T40" fmla="*/ 1 w 11"/>
                  <a:gd name="T41" fmla="*/ 6 h 12"/>
                  <a:gd name="T42" fmla="*/ 2 w 11"/>
                  <a:gd name="T43" fmla="*/ 10 h 12"/>
                  <a:gd name="T44" fmla="*/ 2 w 11"/>
                  <a:gd name="T45" fmla="*/ 10 h 12"/>
                  <a:gd name="T46" fmla="*/ 3 w 11"/>
                  <a:gd name="T47" fmla="*/ 10 h 12"/>
                  <a:gd name="T48" fmla="*/ 4 w 11"/>
                  <a:gd name="T49" fmla="*/ 10 h 12"/>
                  <a:gd name="T50" fmla="*/ 4 w 11"/>
                  <a:gd name="T51" fmla="*/ 10 h 12"/>
                  <a:gd name="T52" fmla="*/ 5 w 11"/>
                  <a:gd name="T53" fmla="*/ 9 h 12"/>
                  <a:gd name="T54" fmla="*/ 5 w 11"/>
                  <a:gd name="T55" fmla="*/ 10 h 12"/>
                  <a:gd name="T56" fmla="*/ 5 w 11"/>
                  <a:gd name="T57" fmla="*/ 10 h 12"/>
                  <a:gd name="T58" fmla="*/ 6 w 11"/>
                  <a:gd name="T59" fmla="*/ 9 h 12"/>
                  <a:gd name="T60" fmla="*/ 6 w 11"/>
                  <a:gd name="T61" fmla="*/ 8 h 12"/>
                  <a:gd name="T62" fmla="*/ 6 w 11"/>
                  <a:gd name="T63" fmla="*/ 10 h 12"/>
                  <a:gd name="T64" fmla="*/ 7 w 11"/>
                  <a:gd name="T65" fmla="*/ 10 h 12"/>
                  <a:gd name="T66" fmla="*/ 7 w 11"/>
                  <a:gd name="T67" fmla="*/ 8 h 12"/>
                  <a:gd name="T68" fmla="*/ 8 w 11"/>
                  <a:gd name="T69" fmla="*/ 7 h 12"/>
                  <a:gd name="T70" fmla="*/ 9 w 11"/>
                  <a:gd name="T71" fmla="*/ 7 h 12"/>
                  <a:gd name="T72" fmla="*/ 9 w 11"/>
                  <a:gd name="T73" fmla="*/ 7 h 12"/>
                  <a:gd name="T74" fmla="*/ 10 w 11"/>
                  <a:gd name="T75" fmla="*/ 4 h 12"/>
                  <a:gd name="T76" fmla="*/ 10 w 11"/>
                  <a:gd name="T77" fmla="*/ 6 h 12"/>
                  <a:gd name="T78" fmla="*/ 10 w 11"/>
                  <a:gd name="T79" fmla="*/ 7 h 12"/>
                  <a:gd name="T80" fmla="*/ 9 w 11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2">
                    <a:moveTo>
                      <a:pt x="9" y="4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9"/>
                      <a:pt x="9" y="6"/>
                      <a:pt x="9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9"/>
                      <a:pt x="9" y="6"/>
                      <a:pt x="9" y="6"/>
                    </a:cubicBezTo>
                    <a:cubicBezTo>
                      <a:pt x="9" y="12"/>
                      <a:pt x="10" y="5"/>
                      <a:pt x="10" y="8"/>
                    </a:cubicBezTo>
                    <a:cubicBezTo>
                      <a:pt x="10" y="0"/>
                      <a:pt x="10" y="6"/>
                      <a:pt x="10" y="5"/>
                    </a:cubicBezTo>
                    <a:cubicBezTo>
                      <a:pt x="10" y="3"/>
                      <a:pt x="9" y="5"/>
                      <a:pt x="9" y="3"/>
                    </a:cubicBezTo>
                    <a:cubicBezTo>
                      <a:pt x="9" y="6"/>
                      <a:pt x="9" y="2"/>
                      <a:pt x="9" y="6"/>
                    </a:cubicBezTo>
                    <a:cubicBezTo>
                      <a:pt x="8" y="5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6"/>
                      <a:pt x="8" y="5"/>
                    </a:cubicBezTo>
                    <a:cubicBezTo>
                      <a:pt x="7" y="4"/>
                      <a:pt x="8" y="6"/>
                      <a:pt x="8" y="7"/>
                    </a:cubicBezTo>
                    <a:cubicBezTo>
                      <a:pt x="7" y="6"/>
                      <a:pt x="7" y="6"/>
                      <a:pt x="7" y="4"/>
                    </a:cubicBezTo>
                    <a:cubicBezTo>
                      <a:pt x="7" y="6"/>
                      <a:pt x="7" y="5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9"/>
                      <a:pt x="6" y="9"/>
                    </a:cubicBezTo>
                    <a:cubicBezTo>
                      <a:pt x="6" y="7"/>
                      <a:pt x="7" y="9"/>
                      <a:pt x="6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5" y="4"/>
                      <a:pt x="5" y="7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3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0" y="8"/>
                      <a:pt x="1" y="10"/>
                      <a:pt x="1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2" y="7"/>
                      <a:pt x="1" y="6"/>
                    </a:cubicBezTo>
                    <a:cubicBezTo>
                      <a:pt x="1" y="5"/>
                      <a:pt x="2" y="8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3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3" y="8"/>
                      <a:pt x="4" y="8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8"/>
                      <a:pt x="6" y="9"/>
                    </a:cubicBezTo>
                    <a:cubicBezTo>
                      <a:pt x="6" y="8"/>
                      <a:pt x="6" y="8"/>
                      <a:pt x="6" y="6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7" y="11"/>
                      <a:pt x="7" y="8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8" y="8"/>
                      <a:pt x="8" y="10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9"/>
                      <a:pt x="9" y="7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5"/>
                      <a:pt x="10" y="11"/>
                      <a:pt x="10" y="4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6"/>
                      <a:pt x="11" y="6"/>
                      <a:pt x="10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2"/>
                      <a:pt x="9" y="8"/>
                      <a:pt x="9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99" name="Freeform 697"/>
              <p:cNvSpPr>
                <a:spLocks/>
              </p:cNvSpPr>
              <p:nvPr/>
            </p:nvSpPr>
            <p:spPr bwMode="auto">
              <a:xfrm>
                <a:off x="1800" y="322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0" name="Freeform 698"/>
              <p:cNvSpPr>
                <a:spLocks/>
              </p:cNvSpPr>
              <p:nvPr/>
            </p:nvSpPr>
            <p:spPr bwMode="auto">
              <a:xfrm>
                <a:off x="1800" y="32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1" name="Freeform 699"/>
              <p:cNvSpPr>
                <a:spLocks/>
              </p:cNvSpPr>
              <p:nvPr/>
            </p:nvSpPr>
            <p:spPr bwMode="auto">
              <a:xfrm>
                <a:off x="1797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2" name="Rectangle 700"/>
              <p:cNvSpPr>
                <a:spLocks noChangeArrowheads="1"/>
              </p:cNvSpPr>
              <p:nvPr/>
            </p:nvSpPr>
            <p:spPr bwMode="auto">
              <a:xfrm>
                <a:off x="1797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3" name="Freeform 701"/>
              <p:cNvSpPr>
                <a:spLocks/>
              </p:cNvSpPr>
              <p:nvPr/>
            </p:nvSpPr>
            <p:spPr bwMode="auto">
              <a:xfrm>
                <a:off x="1775" y="3210"/>
                <a:ext cx="22" cy="22"/>
              </a:xfrm>
              <a:custGeom>
                <a:avLst/>
                <a:gdLst>
                  <a:gd name="T0" fmla="*/ 2 w 8"/>
                  <a:gd name="T1" fmla="*/ 3 h 8"/>
                  <a:gd name="T2" fmla="*/ 1 w 8"/>
                  <a:gd name="T3" fmla="*/ 5 h 8"/>
                  <a:gd name="T4" fmla="*/ 1 w 8"/>
                  <a:gd name="T5" fmla="*/ 4 h 8"/>
                  <a:gd name="T6" fmla="*/ 0 w 8"/>
                  <a:gd name="T7" fmla="*/ 6 h 8"/>
                  <a:gd name="T8" fmla="*/ 4 w 8"/>
                  <a:gd name="T9" fmla="*/ 5 h 8"/>
                  <a:gd name="T10" fmla="*/ 4 w 8"/>
                  <a:gd name="T11" fmla="*/ 6 h 8"/>
                  <a:gd name="T12" fmla="*/ 5 w 8"/>
                  <a:gd name="T13" fmla="*/ 4 h 8"/>
                  <a:gd name="T14" fmla="*/ 5 w 8"/>
                  <a:gd name="T15" fmla="*/ 6 h 8"/>
                  <a:gd name="T16" fmla="*/ 6 w 8"/>
                  <a:gd name="T17" fmla="*/ 5 h 8"/>
                  <a:gd name="T18" fmla="*/ 6 w 8"/>
                  <a:gd name="T19" fmla="*/ 5 h 8"/>
                  <a:gd name="T20" fmla="*/ 6 w 8"/>
                  <a:gd name="T21" fmla="*/ 5 h 8"/>
                  <a:gd name="T22" fmla="*/ 6 w 8"/>
                  <a:gd name="T23" fmla="*/ 5 h 8"/>
                  <a:gd name="T24" fmla="*/ 6 w 8"/>
                  <a:gd name="T25" fmla="*/ 4 h 8"/>
                  <a:gd name="T26" fmla="*/ 6 w 8"/>
                  <a:gd name="T27" fmla="*/ 5 h 8"/>
                  <a:gd name="T28" fmla="*/ 7 w 8"/>
                  <a:gd name="T29" fmla="*/ 4 h 8"/>
                  <a:gd name="T30" fmla="*/ 7 w 8"/>
                  <a:gd name="T31" fmla="*/ 5 h 8"/>
                  <a:gd name="T32" fmla="*/ 8 w 8"/>
                  <a:gd name="T33" fmla="*/ 4 h 8"/>
                  <a:gd name="T34" fmla="*/ 8 w 8"/>
                  <a:gd name="T35" fmla="*/ 2 h 8"/>
                  <a:gd name="T36" fmla="*/ 7 w 8"/>
                  <a:gd name="T37" fmla="*/ 3 h 8"/>
                  <a:gd name="T38" fmla="*/ 7 w 8"/>
                  <a:gd name="T39" fmla="*/ 3 h 8"/>
                  <a:gd name="T40" fmla="*/ 6 w 8"/>
                  <a:gd name="T41" fmla="*/ 4 h 8"/>
                  <a:gd name="T42" fmla="*/ 7 w 8"/>
                  <a:gd name="T43" fmla="*/ 2 h 8"/>
                  <a:gd name="T44" fmla="*/ 6 w 8"/>
                  <a:gd name="T45" fmla="*/ 1 h 8"/>
                  <a:gd name="T46" fmla="*/ 6 w 8"/>
                  <a:gd name="T47" fmla="*/ 1 h 8"/>
                  <a:gd name="T48" fmla="*/ 6 w 8"/>
                  <a:gd name="T49" fmla="*/ 1 h 8"/>
                  <a:gd name="T50" fmla="*/ 6 w 8"/>
                  <a:gd name="T51" fmla="*/ 2 h 8"/>
                  <a:gd name="T52" fmla="*/ 6 w 8"/>
                  <a:gd name="T53" fmla="*/ 4 h 8"/>
                  <a:gd name="T54" fmla="*/ 5 w 8"/>
                  <a:gd name="T55" fmla="*/ 4 h 8"/>
                  <a:gd name="T56" fmla="*/ 6 w 8"/>
                  <a:gd name="T57" fmla="*/ 3 h 8"/>
                  <a:gd name="T58" fmla="*/ 5 w 8"/>
                  <a:gd name="T59" fmla="*/ 3 h 8"/>
                  <a:gd name="T60" fmla="*/ 5 w 8"/>
                  <a:gd name="T61" fmla="*/ 1 h 8"/>
                  <a:gd name="T62" fmla="*/ 5 w 8"/>
                  <a:gd name="T63" fmla="*/ 3 h 8"/>
                  <a:gd name="T64" fmla="*/ 4 w 8"/>
                  <a:gd name="T65" fmla="*/ 4 h 8"/>
                  <a:gd name="T66" fmla="*/ 4 w 8"/>
                  <a:gd name="T67" fmla="*/ 2 h 8"/>
                  <a:gd name="T68" fmla="*/ 4 w 8"/>
                  <a:gd name="T69" fmla="*/ 4 h 8"/>
                  <a:gd name="T70" fmla="*/ 3 w 8"/>
                  <a:gd name="T71" fmla="*/ 3 h 8"/>
                  <a:gd name="T72" fmla="*/ 3 w 8"/>
                  <a:gd name="T73" fmla="*/ 4 h 8"/>
                  <a:gd name="T74" fmla="*/ 2 w 8"/>
                  <a:gd name="T75" fmla="*/ 4 h 8"/>
                  <a:gd name="T76" fmla="*/ 2 w 8"/>
                  <a:gd name="T77" fmla="*/ 4 h 8"/>
                  <a:gd name="T78" fmla="*/ 1 w 8"/>
                  <a:gd name="T79" fmla="*/ 6 h 8"/>
                  <a:gd name="T80" fmla="*/ 2 w 8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4"/>
                      <a:pt x="0" y="6"/>
                    </a:cubicBezTo>
                    <a:cubicBezTo>
                      <a:pt x="1" y="5"/>
                      <a:pt x="3" y="7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5" y="8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7"/>
                      <a:pt x="8" y="4"/>
                    </a:cubicBezTo>
                    <a:cubicBezTo>
                      <a:pt x="8" y="3"/>
                      <a:pt x="7" y="2"/>
                      <a:pt x="8" y="2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6"/>
                      <a:pt x="7" y="3"/>
                      <a:pt x="6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4"/>
                      <a:pt x="6" y="4"/>
                    </a:cubicBezTo>
                    <a:cubicBezTo>
                      <a:pt x="6" y="3"/>
                      <a:pt x="6" y="5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4" y="2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1" y="6"/>
                    </a:cubicBezTo>
                    <a:cubicBezTo>
                      <a:pt x="2" y="4"/>
                      <a:pt x="2" y="5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4" name="Freeform 702"/>
              <p:cNvSpPr>
                <a:spLocks/>
              </p:cNvSpPr>
              <p:nvPr/>
            </p:nvSpPr>
            <p:spPr bwMode="auto">
              <a:xfrm>
                <a:off x="1775" y="3221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5" name="Freeform 703"/>
              <p:cNvSpPr>
                <a:spLocks/>
              </p:cNvSpPr>
              <p:nvPr/>
            </p:nvSpPr>
            <p:spPr bwMode="auto">
              <a:xfrm>
                <a:off x="1761" y="3218"/>
                <a:ext cx="14" cy="14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3 h 5"/>
                  <a:gd name="T4" fmla="*/ 4 w 5"/>
                  <a:gd name="T5" fmla="*/ 4 h 5"/>
                  <a:gd name="T6" fmla="*/ 4 w 5"/>
                  <a:gd name="T7" fmla="*/ 2 h 5"/>
                  <a:gd name="T8" fmla="*/ 4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2 h 5"/>
                  <a:gd name="T18" fmla="*/ 5 w 5"/>
                  <a:gd name="T19" fmla="*/ 1 h 5"/>
                  <a:gd name="T20" fmla="*/ 4 w 5"/>
                  <a:gd name="T21" fmla="*/ 3 h 5"/>
                  <a:gd name="T22" fmla="*/ 4 w 5"/>
                  <a:gd name="T23" fmla="*/ 1 h 5"/>
                  <a:gd name="T24" fmla="*/ 4 w 5"/>
                  <a:gd name="T25" fmla="*/ 0 h 5"/>
                  <a:gd name="T26" fmla="*/ 4 w 5"/>
                  <a:gd name="T27" fmla="*/ 1 h 5"/>
                  <a:gd name="T28" fmla="*/ 3 w 5"/>
                  <a:gd name="T29" fmla="*/ 2 h 5"/>
                  <a:gd name="T30" fmla="*/ 3 w 5"/>
                  <a:gd name="T31" fmla="*/ 0 h 5"/>
                  <a:gd name="T32" fmla="*/ 2 w 5"/>
                  <a:gd name="T33" fmla="*/ 1 h 5"/>
                  <a:gd name="T34" fmla="*/ 1 w 5"/>
                  <a:gd name="T35" fmla="*/ 3 h 5"/>
                  <a:gd name="T36" fmla="*/ 2 w 5"/>
                  <a:gd name="T37" fmla="*/ 1 h 5"/>
                  <a:gd name="T38" fmla="*/ 2 w 5"/>
                  <a:gd name="T39" fmla="*/ 1 h 5"/>
                  <a:gd name="T40" fmla="*/ 0 w 5"/>
                  <a:gd name="T41" fmla="*/ 4 h 5"/>
                  <a:gd name="T42" fmla="*/ 2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2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4"/>
                      <a:pt x="4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4"/>
                      <a:pt x="4" y="1"/>
                      <a:pt x="3" y="0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" y="5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6" name="Rectangle 704"/>
              <p:cNvSpPr>
                <a:spLocks noChangeArrowheads="1"/>
              </p:cNvSpPr>
              <p:nvPr/>
            </p:nvSpPr>
            <p:spPr bwMode="auto">
              <a:xfrm>
                <a:off x="1767" y="3226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7" name="Freeform 705"/>
              <p:cNvSpPr>
                <a:spLocks/>
              </p:cNvSpPr>
              <p:nvPr/>
            </p:nvSpPr>
            <p:spPr bwMode="auto">
              <a:xfrm>
                <a:off x="2015" y="321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8" name="Freeform 706"/>
              <p:cNvSpPr>
                <a:spLocks/>
              </p:cNvSpPr>
              <p:nvPr/>
            </p:nvSpPr>
            <p:spPr bwMode="auto">
              <a:xfrm>
                <a:off x="2012" y="3204"/>
                <a:ext cx="3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 h 6"/>
                  <a:gd name="T4" fmla="*/ 0 w 1"/>
                  <a:gd name="T5" fmla="*/ 6 h 6"/>
                  <a:gd name="T6" fmla="*/ 1 w 1"/>
                  <a:gd name="T7" fmla="*/ 3 h 6"/>
                  <a:gd name="T8" fmla="*/ 0 w 1"/>
                  <a:gd name="T9" fmla="*/ 4 h 6"/>
                  <a:gd name="T10" fmla="*/ 1 w 1"/>
                  <a:gd name="T11" fmla="*/ 1 h 6"/>
                  <a:gd name="T12" fmla="*/ 0 w 1"/>
                  <a:gd name="T13" fmla="*/ 2 h 6"/>
                  <a:gd name="T14" fmla="*/ 0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3"/>
                      <a:pt x="0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09" name="Freeform 707"/>
              <p:cNvSpPr>
                <a:spLocks/>
              </p:cNvSpPr>
              <p:nvPr/>
            </p:nvSpPr>
            <p:spPr bwMode="auto">
              <a:xfrm>
                <a:off x="2012" y="321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0" name="Freeform 708"/>
              <p:cNvSpPr>
                <a:spLocks/>
              </p:cNvSpPr>
              <p:nvPr/>
            </p:nvSpPr>
            <p:spPr bwMode="auto">
              <a:xfrm>
                <a:off x="2012" y="321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1" name="Freeform 709"/>
              <p:cNvSpPr>
                <a:spLocks/>
              </p:cNvSpPr>
              <p:nvPr/>
            </p:nvSpPr>
            <p:spPr bwMode="auto">
              <a:xfrm>
                <a:off x="2009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2" name="Freeform 710"/>
              <p:cNvSpPr>
                <a:spLocks/>
              </p:cNvSpPr>
              <p:nvPr/>
            </p:nvSpPr>
            <p:spPr bwMode="auto">
              <a:xfrm>
                <a:off x="2009" y="3207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3" name="Freeform 711"/>
              <p:cNvSpPr>
                <a:spLocks/>
              </p:cNvSpPr>
              <p:nvPr/>
            </p:nvSpPr>
            <p:spPr bwMode="auto">
              <a:xfrm>
                <a:off x="2009" y="321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4" name="Freeform 712"/>
              <p:cNvSpPr>
                <a:spLocks/>
              </p:cNvSpPr>
              <p:nvPr/>
            </p:nvSpPr>
            <p:spPr bwMode="auto">
              <a:xfrm>
                <a:off x="2012" y="321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5" name="Freeform 713"/>
              <p:cNvSpPr>
                <a:spLocks/>
              </p:cNvSpPr>
              <p:nvPr/>
            </p:nvSpPr>
            <p:spPr bwMode="auto">
              <a:xfrm>
                <a:off x="2006" y="320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6" name="Freeform 714"/>
              <p:cNvSpPr>
                <a:spLocks/>
              </p:cNvSpPr>
              <p:nvPr/>
            </p:nvSpPr>
            <p:spPr bwMode="auto">
              <a:xfrm>
                <a:off x="2006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7" name="Freeform 715"/>
              <p:cNvSpPr>
                <a:spLocks/>
              </p:cNvSpPr>
              <p:nvPr/>
            </p:nvSpPr>
            <p:spPr bwMode="auto">
              <a:xfrm>
                <a:off x="2004" y="3196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0 w 1"/>
                  <a:gd name="T3" fmla="*/ 3 h 6"/>
                  <a:gd name="T4" fmla="*/ 0 w 1"/>
                  <a:gd name="T5" fmla="*/ 5 h 6"/>
                  <a:gd name="T6" fmla="*/ 1 w 1"/>
                  <a:gd name="T7" fmla="*/ 4 h 6"/>
                  <a:gd name="T8" fmla="*/ 0 w 1"/>
                  <a:gd name="T9" fmla="*/ 6 h 6"/>
                  <a:gd name="T10" fmla="*/ 1 w 1"/>
                  <a:gd name="T11" fmla="*/ 4 h 6"/>
                  <a:gd name="T12" fmla="*/ 1 w 1"/>
                  <a:gd name="T13" fmla="*/ 5 h 6"/>
                  <a:gd name="T14" fmla="*/ 1 w 1"/>
                  <a:gd name="T15" fmla="*/ 3 h 6"/>
                  <a:gd name="T16" fmla="*/ 1 w 1"/>
                  <a:gd name="T17" fmla="*/ 3 h 6"/>
                  <a:gd name="T18" fmla="*/ 1 w 1"/>
                  <a:gd name="T19" fmla="*/ 2 h 6"/>
                  <a:gd name="T20" fmla="*/ 0 w 1"/>
                  <a:gd name="T21" fmla="*/ 1 h 6"/>
                  <a:gd name="T22" fmla="*/ 0 w 1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6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5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0"/>
                      <a:pt x="0" y="1"/>
                    </a:cubicBezTo>
                    <a:cubicBezTo>
                      <a:pt x="0" y="1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8" name="Freeform 716"/>
              <p:cNvSpPr>
                <a:spLocks/>
              </p:cNvSpPr>
              <p:nvPr/>
            </p:nvSpPr>
            <p:spPr bwMode="auto">
              <a:xfrm>
                <a:off x="2004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19" name="Freeform 717"/>
              <p:cNvSpPr>
                <a:spLocks/>
              </p:cNvSpPr>
              <p:nvPr/>
            </p:nvSpPr>
            <p:spPr bwMode="auto">
              <a:xfrm>
                <a:off x="2001" y="3196"/>
                <a:ext cx="3" cy="17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0" name="Freeform 718"/>
              <p:cNvSpPr>
                <a:spLocks/>
              </p:cNvSpPr>
              <p:nvPr/>
            </p:nvSpPr>
            <p:spPr bwMode="auto">
              <a:xfrm>
                <a:off x="200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1" name="Freeform 719"/>
              <p:cNvSpPr>
                <a:spLocks/>
              </p:cNvSpPr>
              <p:nvPr/>
            </p:nvSpPr>
            <p:spPr bwMode="auto">
              <a:xfrm>
                <a:off x="2001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2" name="Freeform 720"/>
              <p:cNvSpPr>
                <a:spLocks/>
              </p:cNvSpPr>
              <p:nvPr/>
            </p:nvSpPr>
            <p:spPr bwMode="auto">
              <a:xfrm>
                <a:off x="1998" y="321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3" name="Freeform 721"/>
              <p:cNvSpPr>
                <a:spLocks/>
              </p:cNvSpPr>
              <p:nvPr/>
            </p:nvSpPr>
            <p:spPr bwMode="auto">
              <a:xfrm>
                <a:off x="1979" y="3199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1 w 7"/>
                  <a:gd name="T3" fmla="*/ 2 h 6"/>
                  <a:gd name="T4" fmla="*/ 0 w 7"/>
                  <a:gd name="T5" fmla="*/ 3 h 6"/>
                  <a:gd name="T6" fmla="*/ 0 w 7"/>
                  <a:gd name="T7" fmla="*/ 6 h 6"/>
                  <a:gd name="T8" fmla="*/ 1 w 7"/>
                  <a:gd name="T9" fmla="*/ 5 h 6"/>
                  <a:gd name="T10" fmla="*/ 1 w 7"/>
                  <a:gd name="T11" fmla="*/ 6 h 6"/>
                  <a:gd name="T12" fmla="*/ 2 w 7"/>
                  <a:gd name="T13" fmla="*/ 5 h 6"/>
                  <a:gd name="T14" fmla="*/ 3 w 7"/>
                  <a:gd name="T15" fmla="*/ 5 h 6"/>
                  <a:gd name="T16" fmla="*/ 6 w 7"/>
                  <a:gd name="T17" fmla="*/ 5 h 6"/>
                  <a:gd name="T18" fmla="*/ 6 w 7"/>
                  <a:gd name="T19" fmla="*/ 3 h 6"/>
                  <a:gd name="T20" fmla="*/ 6 w 7"/>
                  <a:gd name="T21" fmla="*/ 4 h 6"/>
                  <a:gd name="T22" fmla="*/ 6 w 7"/>
                  <a:gd name="T23" fmla="*/ 4 h 6"/>
                  <a:gd name="T24" fmla="*/ 7 w 7"/>
                  <a:gd name="T25" fmla="*/ 5 h 6"/>
                  <a:gd name="T26" fmla="*/ 7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2 h 6"/>
                  <a:gd name="T34" fmla="*/ 7 w 7"/>
                  <a:gd name="T35" fmla="*/ 1 h 6"/>
                  <a:gd name="T36" fmla="*/ 5 w 7"/>
                  <a:gd name="T37" fmla="*/ 4 h 6"/>
                  <a:gd name="T38" fmla="*/ 5 w 7"/>
                  <a:gd name="T39" fmla="*/ 2 h 6"/>
                  <a:gd name="T40" fmla="*/ 4 w 7"/>
                  <a:gd name="T41" fmla="*/ 1 h 6"/>
                  <a:gd name="T42" fmla="*/ 4 w 7"/>
                  <a:gd name="T43" fmla="*/ 3 h 6"/>
                  <a:gd name="T44" fmla="*/ 4 w 7"/>
                  <a:gd name="T45" fmla="*/ 3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5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2 w 7"/>
                  <a:gd name="T61" fmla="*/ 3 h 6"/>
                  <a:gd name="T62" fmla="*/ 2 w 7"/>
                  <a:gd name="T63" fmla="*/ 4 h 6"/>
                  <a:gd name="T64" fmla="*/ 1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1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4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6" y="4"/>
                      <a:pt x="7" y="5"/>
                    </a:cubicBezTo>
                    <a:cubicBezTo>
                      <a:pt x="7" y="5"/>
                      <a:pt x="7" y="3"/>
                      <a:pt x="7" y="2"/>
                    </a:cubicBezTo>
                    <a:cubicBezTo>
                      <a:pt x="7" y="5"/>
                      <a:pt x="7" y="2"/>
                      <a:pt x="7" y="5"/>
                    </a:cubicBezTo>
                    <a:cubicBezTo>
                      <a:pt x="7" y="6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0"/>
                      <a:pt x="6" y="3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4" name="Freeform 722"/>
              <p:cNvSpPr>
                <a:spLocks/>
              </p:cNvSpPr>
              <p:nvPr/>
            </p:nvSpPr>
            <p:spPr bwMode="auto">
              <a:xfrm>
                <a:off x="1982" y="31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5" name="Freeform 723"/>
              <p:cNvSpPr>
                <a:spLocks/>
              </p:cNvSpPr>
              <p:nvPr/>
            </p:nvSpPr>
            <p:spPr bwMode="auto">
              <a:xfrm>
                <a:off x="1979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6" name="Rectangle 724"/>
              <p:cNvSpPr>
                <a:spLocks noChangeArrowheads="1"/>
              </p:cNvSpPr>
              <p:nvPr/>
            </p:nvSpPr>
            <p:spPr bwMode="auto">
              <a:xfrm>
                <a:off x="1985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7" name="Freeform 725"/>
              <p:cNvSpPr>
                <a:spLocks/>
              </p:cNvSpPr>
              <p:nvPr/>
            </p:nvSpPr>
            <p:spPr bwMode="auto">
              <a:xfrm>
                <a:off x="1985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8" name="Freeform 726"/>
              <p:cNvSpPr>
                <a:spLocks/>
              </p:cNvSpPr>
              <p:nvPr/>
            </p:nvSpPr>
            <p:spPr bwMode="auto">
              <a:xfrm>
                <a:off x="1990" y="319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29" name="Rectangle 727"/>
              <p:cNvSpPr>
                <a:spLocks noChangeArrowheads="1"/>
              </p:cNvSpPr>
              <p:nvPr/>
            </p:nvSpPr>
            <p:spPr bwMode="auto">
              <a:xfrm>
                <a:off x="1982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0" name="Freeform 728"/>
              <p:cNvSpPr>
                <a:spLocks/>
              </p:cNvSpPr>
              <p:nvPr/>
            </p:nvSpPr>
            <p:spPr bwMode="auto">
              <a:xfrm>
                <a:off x="1968" y="3199"/>
                <a:ext cx="11" cy="19"/>
              </a:xfrm>
              <a:custGeom>
                <a:avLst/>
                <a:gdLst>
                  <a:gd name="T0" fmla="*/ 0 w 4"/>
                  <a:gd name="T1" fmla="*/ 6 h 7"/>
                  <a:gd name="T2" fmla="*/ 1 w 4"/>
                  <a:gd name="T3" fmla="*/ 7 h 7"/>
                  <a:gd name="T4" fmla="*/ 1 w 4"/>
                  <a:gd name="T5" fmla="*/ 3 h 7"/>
                  <a:gd name="T6" fmla="*/ 1 w 4"/>
                  <a:gd name="T7" fmla="*/ 7 h 7"/>
                  <a:gd name="T8" fmla="*/ 3 w 4"/>
                  <a:gd name="T9" fmla="*/ 4 h 7"/>
                  <a:gd name="T10" fmla="*/ 3 w 4"/>
                  <a:gd name="T11" fmla="*/ 6 h 7"/>
                  <a:gd name="T12" fmla="*/ 3 w 4"/>
                  <a:gd name="T13" fmla="*/ 2 h 7"/>
                  <a:gd name="T14" fmla="*/ 3 w 4"/>
                  <a:gd name="T15" fmla="*/ 6 h 7"/>
                  <a:gd name="T16" fmla="*/ 3 w 4"/>
                  <a:gd name="T17" fmla="*/ 6 h 7"/>
                  <a:gd name="T18" fmla="*/ 4 w 4"/>
                  <a:gd name="T19" fmla="*/ 5 h 7"/>
                  <a:gd name="T20" fmla="*/ 4 w 4"/>
                  <a:gd name="T21" fmla="*/ 3 h 7"/>
                  <a:gd name="T22" fmla="*/ 4 w 4"/>
                  <a:gd name="T23" fmla="*/ 1 h 7"/>
                  <a:gd name="T24" fmla="*/ 4 w 4"/>
                  <a:gd name="T25" fmla="*/ 3 h 7"/>
                  <a:gd name="T26" fmla="*/ 4 w 4"/>
                  <a:gd name="T27" fmla="*/ 1 h 7"/>
                  <a:gd name="T28" fmla="*/ 3 w 4"/>
                  <a:gd name="T29" fmla="*/ 2 h 7"/>
                  <a:gd name="T30" fmla="*/ 3 w 4"/>
                  <a:gd name="T31" fmla="*/ 1 h 7"/>
                  <a:gd name="T32" fmla="*/ 3 w 4"/>
                  <a:gd name="T33" fmla="*/ 2 h 7"/>
                  <a:gd name="T34" fmla="*/ 3 w 4"/>
                  <a:gd name="T35" fmla="*/ 2 h 7"/>
                  <a:gd name="T36" fmla="*/ 3 w 4"/>
                  <a:gd name="T37" fmla="*/ 3 h 7"/>
                  <a:gd name="T38" fmla="*/ 3 w 4"/>
                  <a:gd name="T39" fmla="*/ 2 h 7"/>
                  <a:gd name="T40" fmla="*/ 3 w 4"/>
                  <a:gd name="T41" fmla="*/ 3 h 7"/>
                  <a:gd name="T42" fmla="*/ 2 w 4"/>
                  <a:gd name="T43" fmla="*/ 1 h 7"/>
                  <a:gd name="T44" fmla="*/ 2 w 4"/>
                  <a:gd name="T45" fmla="*/ 2 h 7"/>
                  <a:gd name="T46" fmla="*/ 2 w 4"/>
                  <a:gd name="T47" fmla="*/ 1 h 7"/>
                  <a:gd name="T48" fmla="*/ 2 w 4"/>
                  <a:gd name="T49" fmla="*/ 4 h 7"/>
                  <a:gd name="T50" fmla="*/ 2 w 4"/>
                  <a:gd name="T51" fmla="*/ 2 h 7"/>
                  <a:gd name="T52" fmla="*/ 1 w 4"/>
                  <a:gd name="T53" fmla="*/ 2 h 7"/>
                  <a:gd name="T54" fmla="*/ 1 w 4"/>
                  <a:gd name="T55" fmla="*/ 2 h 7"/>
                  <a:gd name="T56" fmla="*/ 0 w 4"/>
                  <a:gd name="T57" fmla="*/ 3 h 7"/>
                  <a:gd name="T58" fmla="*/ 1 w 4"/>
                  <a:gd name="T59" fmla="*/ 3 h 7"/>
                  <a:gd name="T60" fmla="*/ 0 w 4"/>
                  <a:gd name="T61" fmla="*/ 4 h 7"/>
                  <a:gd name="T62" fmla="*/ 0 w 4"/>
                  <a:gd name="T63" fmla="*/ 4 h 7"/>
                  <a:gd name="T64" fmla="*/ 0 w 4"/>
                  <a:gd name="T65" fmla="*/ 5 h 7"/>
                  <a:gd name="T66" fmla="*/ 0 w 4"/>
                  <a:gd name="T67" fmla="*/ 4 h 7"/>
                  <a:gd name="T68" fmla="*/ 0 w 4"/>
                  <a:gd name="T6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7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1"/>
                      <a:pt x="3" y="2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1" name="Freeform 729"/>
              <p:cNvSpPr>
                <a:spLocks/>
              </p:cNvSpPr>
              <p:nvPr/>
            </p:nvSpPr>
            <p:spPr bwMode="auto">
              <a:xfrm>
                <a:off x="1976" y="320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2" name="Freeform 730"/>
              <p:cNvSpPr>
                <a:spLocks/>
              </p:cNvSpPr>
              <p:nvPr/>
            </p:nvSpPr>
            <p:spPr bwMode="auto">
              <a:xfrm>
                <a:off x="1960" y="3196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1 w 3"/>
                  <a:gd name="T11" fmla="*/ 3 h 9"/>
                  <a:gd name="T12" fmla="*/ 1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3 h 9"/>
                  <a:gd name="T20" fmla="*/ 0 w 3"/>
                  <a:gd name="T21" fmla="*/ 9 h 9"/>
                  <a:gd name="T22" fmla="*/ 0 w 3"/>
                  <a:gd name="T23" fmla="*/ 8 h 9"/>
                  <a:gd name="T24" fmla="*/ 0 w 3"/>
                  <a:gd name="T25" fmla="*/ 6 h 9"/>
                  <a:gd name="T26" fmla="*/ 0 w 3"/>
                  <a:gd name="T27" fmla="*/ 7 h 9"/>
                  <a:gd name="T28" fmla="*/ 0 w 3"/>
                  <a:gd name="T29" fmla="*/ 8 h 9"/>
                  <a:gd name="T30" fmla="*/ 2 w 3"/>
                  <a:gd name="T31" fmla="*/ 8 h 9"/>
                  <a:gd name="T32" fmla="*/ 2 w 3"/>
                  <a:gd name="T33" fmla="*/ 8 h 9"/>
                  <a:gd name="T34" fmla="*/ 2 w 3"/>
                  <a:gd name="T35" fmla="*/ 6 h 9"/>
                  <a:gd name="T36" fmla="*/ 2 w 3"/>
                  <a:gd name="T37" fmla="*/ 4 h 9"/>
                  <a:gd name="T38" fmla="*/ 2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2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4"/>
                      <a:pt x="1" y="5"/>
                    </a:cubicBezTo>
                    <a:cubicBezTo>
                      <a:pt x="1" y="6"/>
                      <a:pt x="1" y="7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4"/>
                      <a:pt x="1" y="5"/>
                      <a:pt x="1" y="3"/>
                    </a:cubicBezTo>
                    <a:cubicBezTo>
                      <a:pt x="1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7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2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3" name="Rectangle 731"/>
              <p:cNvSpPr>
                <a:spLocks noChangeArrowheads="1"/>
              </p:cNvSpPr>
              <p:nvPr/>
            </p:nvSpPr>
            <p:spPr bwMode="auto">
              <a:xfrm>
                <a:off x="1968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4" name="Freeform 732"/>
              <p:cNvSpPr>
                <a:spLocks/>
              </p:cNvSpPr>
              <p:nvPr/>
            </p:nvSpPr>
            <p:spPr bwMode="auto">
              <a:xfrm>
                <a:off x="1966" y="321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5" name="Freeform 733"/>
              <p:cNvSpPr>
                <a:spLocks/>
              </p:cNvSpPr>
              <p:nvPr/>
            </p:nvSpPr>
            <p:spPr bwMode="auto">
              <a:xfrm>
                <a:off x="1963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6" name="Freeform 734"/>
              <p:cNvSpPr>
                <a:spLocks/>
              </p:cNvSpPr>
              <p:nvPr/>
            </p:nvSpPr>
            <p:spPr bwMode="auto">
              <a:xfrm>
                <a:off x="1957" y="3210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3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ubicBezTo>
                      <a:pt x="0" y="1"/>
                      <a:pt x="0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7" name="Freeform 735"/>
              <p:cNvSpPr>
                <a:spLocks/>
              </p:cNvSpPr>
              <p:nvPr/>
            </p:nvSpPr>
            <p:spPr bwMode="auto">
              <a:xfrm>
                <a:off x="1947" y="3199"/>
                <a:ext cx="10" cy="30"/>
              </a:xfrm>
              <a:custGeom>
                <a:avLst/>
                <a:gdLst>
                  <a:gd name="T0" fmla="*/ 3 w 4"/>
                  <a:gd name="T1" fmla="*/ 3 h 11"/>
                  <a:gd name="T2" fmla="*/ 3 w 4"/>
                  <a:gd name="T3" fmla="*/ 4 h 11"/>
                  <a:gd name="T4" fmla="*/ 3 w 4"/>
                  <a:gd name="T5" fmla="*/ 3 h 11"/>
                  <a:gd name="T6" fmla="*/ 3 w 4"/>
                  <a:gd name="T7" fmla="*/ 2 h 11"/>
                  <a:gd name="T8" fmla="*/ 3 w 4"/>
                  <a:gd name="T9" fmla="*/ 3 h 11"/>
                  <a:gd name="T10" fmla="*/ 2 w 4"/>
                  <a:gd name="T11" fmla="*/ 3 h 11"/>
                  <a:gd name="T12" fmla="*/ 2 w 4"/>
                  <a:gd name="T13" fmla="*/ 5 h 11"/>
                  <a:gd name="T14" fmla="*/ 2 w 4"/>
                  <a:gd name="T15" fmla="*/ 2 h 11"/>
                  <a:gd name="T16" fmla="*/ 1 w 4"/>
                  <a:gd name="T17" fmla="*/ 6 h 11"/>
                  <a:gd name="T18" fmla="*/ 1 w 4"/>
                  <a:gd name="T19" fmla="*/ 4 h 11"/>
                  <a:gd name="T20" fmla="*/ 1 w 4"/>
                  <a:gd name="T21" fmla="*/ 4 h 11"/>
                  <a:gd name="T22" fmla="*/ 1 w 4"/>
                  <a:gd name="T23" fmla="*/ 6 h 11"/>
                  <a:gd name="T24" fmla="*/ 1 w 4"/>
                  <a:gd name="T25" fmla="*/ 8 h 11"/>
                  <a:gd name="T26" fmla="*/ 1 w 4"/>
                  <a:gd name="T27" fmla="*/ 8 h 11"/>
                  <a:gd name="T28" fmla="*/ 2 w 4"/>
                  <a:gd name="T29" fmla="*/ 9 h 11"/>
                  <a:gd name="T30" fmla="*/ 3 w 4"/>
                  <a:gd name="T31" fmla="*/ 7 h 11"/>
                  <a:gd name="T32" fmla="*/ 3 w 4"/>
                  <a:gd name="T33" fmla="*/ 8 h 11"/>
                  <a:gd name="T34" fmla="*/ 2 w 4"/>
                  <a:gd name="T35" fmla="*/ 5 h 11"/>
                  <a:gd name="T36" fmla="*/ 3 w 4"/>
                  <a:gd name="T37" fmla="*/ 5 h 11"/>
                  <a:gd name="T38" fmla="*/ 3 w 4"/>
                  <a:gd name="T39" fmla="*/ 7 h 11"/>
                  <a:gd name="T40" fmla="*/ 3 w 4"/>
                  <a:gd name="T41" fmla="*/ 6 h 11"/>
                  <a:gd name="T42" fmla="*/ 4 w 4"/>
                  <a:gd name="T43" fmla="*/ 8 h 11"/>
                  <a:gd name="T44" fmla="*/ 4 w 4"/>
                  <a:gd name="T45" fmla="*/ 5 h 11"/>
                  <a:gd name="T46" fmla="*/ 4 w 4"/>
                  <a:gd name="T47" fmla="*/ 6 h 11"/>
                  <a:gd name="T48" fmla="*/ 3 w 4"/>
                  <a:gd name="T49" fmla="*/ 3 h 11"/>
                  <a:gd name="T50" fmla="*/ 2 w 4"/>
                  <a:gd name="T51" fmla="*/ 3 h 11"/>
                  <a:gd name="T52" fmla="*/ 2 w 4"/>
                  <a:gd name="T53" fmla="*/ 5 h 11"/>
                  <a:gd name="T54" fmla="*/ 1 w 4"/>
                  <a:gd name="T55" fmla="*/ 3 h 11"/>
                  <a:gd name="T56" fmla="*/ 2 w 4"/>
                  <a:gd name="T57" fmla="*/ 5 h 11"/>
                  <a:gd name="T58" fmla="*/ 1 w 4"/>
                  <a:gd name="T59" fmla="*/ 3 h 11"/>
                  <a:gd name="T60" fmla="*/ 1 w 4"/>
                  <a:gd name="T61" fmla="*/ 5 h 11"/>
                  <a:gd name="T62" fmla="*/ 1 w 4"/>
                  <a:gd name="T63" fmla="*/ 3 h 11"/>
                  <a:gd name="T64" fmla="*/ 2 w 4"/>
                  <a:gd name="T65" fmla="*/ 6 h 11"/>
                  <a:gd name="T66" fmla="*/ 3 w 4"/>
                  <a:gd name="T67" fmla="*/ 5 h 11"/>
                  <a:gd name="T68" fmla="*/ 4 w 4"/>
                  <a:gd name="T69" fmla="*/ 5 h 11"/>
                  <a:gd name="T70" fmla="*/ 4 w 4"/>
                  <a:gd name="T71" fmla="*/ 4 h 11"/>
                  <a:gd name="T72" fmla="*/ 3 w 4"/>
                  <a:gd name="T73" fmla="*/ 7 h 11"/>
                  <a:gd name="T74" fmla="*/ 4 w 4"/>
                  <a:gd name="T75" fmla="*/ 6 h 11"/>
                  <a:gd name="T76" fmla="*/ 4 w 4"/>
                  <a:gd name="T77" fmla="*/ 6 h 11"/>
                  <a:gd name="T78" fmla="*/ 4 w 4"/>
                  <a:gd name="T79" fmla="*/ 6 h 11"/>
                  <a:gd name="T80" fmla="*/ 4 w 4"/>
                  <a:gd name="T81" fmla="*/ 3 h 11"/>
                  <a:gd name="T82" fmla="*/ 3 w 4"/>
                  <a:gd name="T83" fmla="*/ 1 h 11"/>
                  <a:gd name="T84" fmla="*/ 3 w 4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3"/>
                      <a:pt x="1" y="4"/>
                      <a:pt x="1" y="6"/>
                    </a:cubicBezTo>
                    <a:cubicBezTo>
                      <a:pt x="1" y="4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6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2" y="7"/>
                      <a:pt x="2" y="5"/>
                    </a:cubicBezTo>
                    <a:cubicBezTo>
                      <a:pt x="3" y="8"/>
                      <a:pt x="2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8"/>
                      <a:pt x="3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3" y="3"/>
                    </a:cubicBezTo>
                    <a:cubicBezTo>
                      <a:pt x="3" y="3"/>
                      <a:pt x="2" y="4"/>
                      <a:pt x="2" y="3"/>
                    </a:cubicBezTo>
                    <a:cubicBezTo>
                      <a:pt x="2" y="5"/>
                      <a:pt x="1" y="3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3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3" y="5"/>
                      <a:pt x="4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8" name="Freeform 736"/>
              <p:cNvSpPr>
                <a:spLocks/>
              </p:cNvSpPr>
              <p:nvPr/>
            </p:nvSpPr>
            <p:spPr bwMode="auto">
              <a:xfrm>
                <a:off x="1955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39" name="Freeform 737"/>
              <p:cNvSpPr>
                <a:spLocks/>
              </p:cNvSpPr>
              <p:nvPr/>
            </p:nvSpPr>
            <p:spPr bwMode="auto">
              <a:xfrm>
                <a:off x="1957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0" name="Rectangle 738"/>
              <p:cNvSpPr>
                <a:spLocks noChangeArrowheads="1"/>
              </p:cNvSpPr>
              <p:nvPr/>
            </p:nvSpPr>
            <p:spPr bwMode="auto">
              <a:xfrm>
                <a:off x="1957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1" name="Rectangle 739"/>
              <p:cNvSpPr>
                <a:spLocks noChangeArrowheads="1"/>
              </p:cNvSpPr>
              <p:nvPr/>
            </p:nvSpPr>
            <p:spPr bwMode="auto">
              <a:xfrm>
                <a:off x="1957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2" name="Freeform 740"/>
              <p:cNvSpPr>
                <a:spLocks/>
              </p:cNvSpPr>
              <p:nvPr/>
            </p:nvSpPr>
            <p:spPr bwMode="auto">
              <a:xfrm>
                <a:off x="1960" y="321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3" name="Freeform 741"/>
              <p:cNvSpPr>
                <a:spLocks/>
              </p:cNvSpPr>
              <p:nvPr/>
            </p:nvSpPr>
            <p:spPr bwMode="auto">
              <a:xfrm>
                <a:off x="1971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4" name="Freeform 742"/>
              <p:cNvSpPr>
                <a:spLocks/>
              </p:cNvSpPr>
              <p:nvPr/>
            </p:nvSpPr>
            <p:spPr bwMode="auto">
              <a:xfrm>
                <a:off x="1957" y="3191"/>
                <a:ext cx="28" cy="32"/>
              </a:xfrm>
              <a:custGeom>
                <a:avLst/>
                <a:gdLst>
                  <a:gd name="T0" fmla="*/ 8 w 10"/>
                  <a:gd name="T1" fmla="*/ 7 h 12"/>
                  <a:gd name="T2" fmla="*/ 7 w 10"/>
                  <a:gd name="T3" fmla="*/ 9 h 12"/>
                  <a:gd name="T4" fmla="*/ 8 w 10"/>
                  <a:gd name="T5" fmla="*/ 10 h 12"/>
                  <a:gd name="T6" fmla="*/ 9 w 10"/>
                  <a:gd name="T7" fmla="*/ 9 h 12"/>
                  <a:gd name="T8" fmla="*/ 10 w 10"/>
                  <a:gd name="T9" fmla="*/ 9 h 12"/>
                  <a:gd name="T10" fmla="*/ 9 w 10"/>
                  <a:gd name="T11" fmla="*/ 4 h 12"/>
                  <a:gd name="T12" fmla="*/ 8 w 10"/>
                  <a:gd name="T13" fmla="*/ 6 h 12"/>
                  <a:gd name="T14" fmla="*/ 8 w 10"/>
                  <a:gd name="T15" fmla="*/ 5 h 12"/>
                  <a:gd name="T16" fmla="*/ 7 w 10"/>
                  <a:gd name="T17" fmla="*/ 5 h 12"/>
                  <a:gd name="T18" fmla="*/ 7 w 10"/>
                  <a:gd name="T19" fmla="*/ 8 h 12"/>
                  <a:gd name="T20" fmla="*/ 6 w 10"/>
                  <a:gd name="T21" fmla="*/ 8 h 12"/>
                  <a:gd name="T22" fmla="*/ 6 w 10"/>
                  <a:gd name="T23" fmla="*/ 7 h 12"/>
                  <a:gd name="T24" fmla="*/ 5 w 10"/>
                  <a:gd name="T25" fmla="*/ 7 h 12"/>
                  <a:gd name="T26" fmla="*/ 4 w 10"/>
                  <a:gd name="T27" fmla="*/ 6 h 12"/>
                  <a:gd name="T28" fmla="*/ 3 w 10"/>
                  <a:gd name="T29" fmla="*/ 7 h 12"/>
                  <a:gd name="T30" fmla="*/ 3 w 10"/>
                  <a:gd name="T31" fmla="*/ 9 h 12"/>
                  <a:gd name="T32" fmla="*/ 2 w 10"/>
                  <a:gd name="T33" fmla="*/ 7 h 12"/>
                  <a:gd name="T34" fmla="*/ 2 w 10"/>
                  <a:gd name="T35" fmla="*/ 8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7 h 12"/>
                  <a:gd name="T42" fmla="*/ 2 w 10"/>
                  <a:gd name="T43" fmla="*/ 11 h 12"/>
                  <a:gd name="T44" fmla="*/ 2 w 10"/>
                  <a:gd name="T45" fmla="*/ 11 h 12"/>
                  <a:gd name="T46" fmla="*/ 3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5 w 10"/>
                  <a:gd name="T53" fmla="*/ 10 h 12"/>
                  <a:gd name="T54" fmla="*/ 5 w 10"/>
                  <a:gd name="T55" fmla="*/ 10 h 12"/>
                  <a:gd name="T56" fmla="*/ 5 w 10"/>
                  <a:gd name="T57" fmla="*/ 10 h 12"/>
                  <a:gd name="T58" fmla="*/ 5 w 10"/>
                  <a:gd name="T59" fmla="*/ 10 h 12"/>
                  <a:gd name="T60" fmla="*/ 6 w 10"/>
                  <a:gd name="T61" fmla="*/ 9 h 12"/>
                  <a:gd name="T62" fmla="*/ 6 w 10"/>
                  <a:gd name="T63" fmla="*/ 10 h 12"/>
                  <a:gd name="T64" fmla="*/ 7 w 10"/>
                  <a:gd name="T65" fmla="*/ 10 h 12"/>
                  <a:gd name="T66" fmla="*/ 7 w 10"/>
                  <a:gd name="T67" fmla="*/ 9 h 12"/>
                  <a:gd name="T68" fmla="*/ 8 w 10"/>
                  <a:gd name="T69" fmla="*/ 8 h 12"/>
                  <a:gd name="T70" fmla="*/ 9 w 10"/>
                  <a:gd name="T71" fmla="*/ 7 h 12"/>
                  <a:gd name="T72" fmla="*/ 9 w 10"/>
                  <a:gd name="T73" fmla="*/ 7 h 12"/>
                  <a:gd name="T74" fmla="*/ 10 w 10"/>
                  <a:gd name="T75" fmla="*/ 5 h 12"/>
                  <a:gd name="T76" fmla="*/ 10 w 10"/>
                  <a:gd name="T77" fmla="*/ 6 h 12"/>
                  <a:gd name="T78" fmla="*/ 10 w 10"/>
                  <a:gd name="T79" fmla="*/ 7 h 12"/>
                  <a:gd name="T80" fmla="*/ 8 w 10"/>
                  <a:gd name="T8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7" y="8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10"/>
                      <a:pt x="8" y="10"/>
                    </a:cubicBezTo>
                    <a:cubicBezTo>
                      <a:pt x="8" y="10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2"/>
                      <a:pt x="10" y="5"/>
                      <a:pt x="10" y="9"/>
                    </a:cubicBezTo>
                    <a:cubicBezTo>
                      <a:pt x="10" y="0"/>
                      <a:pt x="10" y="6"/>
                      <a:pt x="9" y="5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7"/>
                      <a:pt x="8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6" y="8"/>
                      <a:pt x="7" y="9"/>
                      <a:pt x="6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6"/>
                      <a:pt x="6" y="6"/>
                      <a:pt x="5" y="5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7"/>
                      <a:pt x="3" y="6"/>
                    </a:cubicBezTo>
                    <a:cubicBezTo>
                      <a:pt x="3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9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6"/>
                      <a:pt x="1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9"/>
                      <a:pt x="3" y="12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4" y="10"/>
                      <a:pt x="4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9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6" y="9"/>
                      <a:pt x="5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9"/>
                      <a:pt x="9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2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5" name="Freeform 743"/>
              <p:cNvSpPr>
                <a:spLocks/>
              </p:cNvSpPr>
              <p:nvPr/>
            </p:nvSpPr>
            <p:spPr bwMode="auto">
              <a:xfrm>
                <a:off x="1982" y="3213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6" name="Freeform 744"/>
              <p:cNvSpPr>
                <a:spLocks/>
              </p:cNvSpPr>
              <p:nvPr/>
            </p:nvSpPr>
            <p:spPr bwMode="auto">
              <a:xfrm>
                <a:off x="1982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7" name="Freeform 745"/>
              <p:cNvSpPr>
                <a:spLocks/>
              </p:cNvSpPr>
              <p:nvPr/>
            </p:nvSpPr>
            <p:spPr bwMode="auto">
              <a:xfrm>
                <a:off x="1976" y="320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8" name="Rectangle 746"/>
              <p:cNvSpPr>
                <a:spLocks noChangeArrowheads="1"/>
              </p:cNvSpPr>
              <p:nvPr/>
            </p:nvSpPr>
            <p:spPr bwMode="auto">
              <a:xfrm>
                <a:off x="1976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49" name="Freeform 747"/>
              <p:cNvSpPr>
                <a:spLocks/>
              </p:cNvSpPr>
              <p:nvPr/>
            </p:nvSpPr>
            <p:spPr bwMode="auto">
              <a:xfrm>
                <a:off x="1957" y="3202"/>
                <a:ext cx="19" cy="24"/>
              </a:xfrm>
              <a:custGeom>
                <a:avLst/>
                <a:gdLst>
                  <a:gd name="T0" fmla="*/ 2 w 7"/>
                  <a:gd name="T1" fmla="*/ 4 h 9"/>
                  <a:gd name="T2" fmla="*/ 1 w 7"/>
                  <a:gd name="T3" fmla="*/ 5 h 9"/>
                  <a:gd name="T4" fmla="*/ 1 w 7"/>
                  <a:gd name="T5" fmla="*/ 4 h 9"/>
                  <a:gd name="T6" fmla="*/ 0 w 7"/>
                  <a:gd name="T7" fmla="*/ 7 h 9"/>
                  <a:gd name="T8" fmla="*/ 4 w 7"/>
                  <a:gd name="T9" fmla="*/ 6 h 9"/>
                  <a:gd name="T10" fmla="*/ 4 w 7"/>
                  <a:gd name="T11" fmla="*/ 7 h 9"/>
                  <a:gd name="T12" fmla="*/ 5 w 7"/>
                  <a:gd name="T13" fmla="*/ 5 h 9"/>
                  <a:gd name="T14" fmla="*/ 5 w 7"/>
                  <a:gd name="T15" fmla="*/ 7 h 9"/>
                  <a:gd name="T16" fmla="*/ 6 w 7"/>
                  <a:gd name="T17" fmla="*/ 6 h 9"/>
                  <a:gd name="T18" fmla="*/ 6 w 7"/>
                  <a:gd name="T19" fmla="*/ 5 h 9"/>
                  <a:gd name="T20" fmla="*/ 6 w 7"/>
                  <a:gd name="T21" fmla="*/ 6 h 9"/>
                  <a:gd name="T22" fmla="*/ 6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5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3 h 9"/>
                  <a:gd name="T36" fmla="*/ 7 w 7"/>
                  <a:gd name="T37" fmla="*/ 4 h 9"/>
                  <a:gd name="T38" fmla="*/ 7 w 7"/>
                  <a:gd name="T39" fmla="*/ 4 h 9"/>
                  <a:gd name="T40" fmla="*/ 6 w 7"/>
                  <a:gd name="T41" fmla="*/ 4 h 9"/>
                  <a:gd name="T42" fmla="*/ 6 w 7"/>
                  <a:gd name="T43" fmla="*/ 3 h 9"/>
                  <a:gd name="T44" fmla="*/ 6 w 7"/>
                  <a:gd name="T45" fmla="*/ 1 h 9"/>
                  <a:gd name="T46" fmla="*/ 6 w 7"/>
                  <a:gd name="T47" fmla="*/ 1 h 9"/>
                  <a:gd name="T48" fmla="*/ 6 w 7"/>
                  <a:gd name="T49" fmla="*/ 2 h 9"/>
                  <a:gd name="T50" fmla="*/ 6 w 7"/>
                  <a:gd name="T51" fmla="*/ 3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5 w 7"/>
                  <a:gd name="T63" fmla="*/ 4 h 9"/>
                  <a:gd name="T64" fmla="*/ 4 w 7"/>
                  <a:gd name="T65" fmla="*/ 4 h 9"/>
                  <a:gd name="T66" fmla="*/ 4 w 7"/>
                  <a:gd name="T67" fmla="*/ 3 h 9"/>
                  <a:gd name="T68" fmla="*/ 4 w 7"/>
                  <a:gd name="T69" fmla="*/ 4 h 9"/>
                  <a:gd name="T70" fmla="*/ 3 w 7"/>
                  <a:gd name="T71" fmla="*/ 4 h 9"/>
                  <a:gd name="T72" fmla="*/ 3 w 7"/>
                  <a:gd name="T73" fmla="*/ 4 h 9"/>
                  <a:gd name="T74" fmla="*/ 2 w 7"/>
                  <a:gd name="T75" fmla="*/ 4 h 9"/>
                  <a:gd name="T76" fmla="*/ 2 w 7"/>
                  <a:gd name="T77" fmla="*/ 4 h 9"/>
                  <a:gd name="T78" fmla="*/ 1 w 7"/>
                  <a:gd name="T79" fmla="*/ 6 h 9"/>
                  <a:gd name="T80" fmla="*/ 2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1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7"/>
                      <a:pt x="7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0" name="Freeform 748"/>
              <p:cNvSpPr>
                <a:spLocks/>
              </p:cNvSpPr>
              <p:nvPr/>
            </p:nvSpPr>
            <p:spPr bwMode="auto">
              <a:xfrm>
                <a:off x="1957" y="3213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1" name="Freeform 749"/>
              <p:cNvSpPr>
                <a:spLocks/>
              </p:cNvSpPr>
              <p:nvPr/>
            </p:nvSpPr>
            <p:spPr bwMode="auto">
              <a:xfrm>
                <a:off x="1944" y="3210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4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5 w 5"/>
                  <a:gd name="T15" fmla="*/ 2 h 6"/>
                  <a:gd name="T16" fmla="*/ 4 w 5"/>
                  <a:gd name="T17" fmla="*/ 2 h 6"/>
                  <a:gd name="T18" fmla="*/ 5 w 5"/>
                  <a:gd name="T19" fmla="*/ 1 h 6"/>
                  <a:gd name="T20" fmla="*/ 3 w 5"/>
                  <a:gd name="T21" fmla="*/ 3 h 6"/>
                  <a:gd name="T22" fmla="*/ 4 w 5"/>
                  <a:gd name="T23" fmla="*/ 1 h 6"/>
                  <a:gd name="T24" fmla="*/ 3 w 5"/>
                  <a:gd name="T25" fmla="*/ 1 h 6"/>
                  <a:gd name="T26" fmla="*/ 3 w 5"/>
                  <a:gd name="T27" fmla="*/ 1 h 6"/>
                  <a:gd name="T28" fmla="*/ 3 w 5"/>
                  <a:gd name="T29" fmla="*/ 3 h 6"/>
                  <a:gd name="T30" fmla="*/ 3 w 5"/>
                  <a:gd name="T31" fmla="*/ 1 h 6"/>
                  <a:gd name="T32" fmla="*/ 2 w 5"/>
                  <a:gd name="T33" fmla="*/ 1 h 6"/>
                  <a:gd name="T34" fmla="*/ 1 w 5"/>
                  <a:gd name="T35" fmla="*/ 4 h 6"/>
                  <a:gd name="T36" fmla="*/ 1 w 5"/>
                  <a:gd name="T37" fmla="*/ 2 h 6"/>
                  <a:gd name="T38" fmla="*/ 1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4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3" y="2"/>
                      <a:pt x="3" y="1"/>
                    </a:cubicBezTo>
                    <a:cubicBezTo>
                      <a:pt x="3" y="2"/>
                      <a:pt x="2" y="3"/>
                      <a:pt x="2" y="1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2" name="Rectangle 750"/>
              <p:cNvSpPr>
                <a:spLocks noChangeArrowheads="1"/>
              </p:cNvSpPr>
              <p:nvPr/>
            </p:nvSpPr>
            <p:spPr bwMode="auto">
              <a:xfrm>
                <a:off x="1949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3" name="Freeform 751"/>
              <p:cNvSpPr>
                <a:spLocks/>
              </p:cNvSpPr>
              <p:nvPr/>
            </p:nvSpPr>
            <p:spPr bwMode="auto">
              <a:xfrm>
                <a:off x="1963" y="3017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4" name="Freeform 752"/>
              <p:cNvSpPr>
                <a:spLocks/>
              </p:cNvSpPr>
              <p:nvPr/>
            </p:nvSpPr>
            <p:spPr bwMode="auto">
              <a:xfrm>
                <a:off x="1955" y="3017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5 w 5"/>
                  <a:gd name="T5" fmla="*/ 1 h 3"/>
                  <a:gd name="T6" fmla="*/ 2 w 5"/>
                  <a:gd name="T7" fmla="*/ 1 h 3"/>
                  <a:gd name="T8" fmla="*/ 3 w 5"/>
                  <a:gd name="T9" fmla="*/ 2 h 3"/>
                  <a:gd name="T10" fmla="*/ 1 w 5"/>
                  <a:gd name="T11" fmla="*/ 1 h 3"/>
                  <a:gd name="T12" fmla="*/ 1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3" y="3"/>
                      <a:pt x="5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0" y="2"/>
                      <a:pt x="1" y="2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5" name="Freeform 753"/>
              <p:cNvSpPr>
                <a:spLocks/>
              </p:cNvSpPr>
              <p:nvPr/>
            </p:nvSpPr>
            <p:spPr bwMode="auto">
              <a:xfrm>
                <a:off x="1957" y="3025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6" name="Freeform 754"/>
              <p:cNvSpPr>
                <a:spLocks/>
              </p:cNvSpPr>
              <p:nvPr/>
            </p:nvSpPr>
            <p:spPr bwMode="auto">
              <a:xfrm>
                <a:off x="1960" y="3025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7" name="Freeform 755"/>
              <p:cNvSpPr>
                <a:spLocks/>
              </p:cNvSpPr>
              <p:nvPr/>
            </p:nvSpPr>
            <p:spPr bwMode="auto">
              <a:xfrm>
                <a:off x="1966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8" name="Freeform 756"/>
              <p:cNvSpPr>
                <a:spLocks/>
              </p:cNvSpPr>
              <p:nvPr/>
            </p:nvSpPr>
            <p:spPr bwMode="auto">
              <a:xfrm>
                <a:off x="1957" y="3030"/>
                <a:ext cx="11" cy="6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1 h 2"/>
                  <a:gd name="T4" fmla="*/ 3 w 4"/>
                  <a:gd name="T5" fmla="*/ 1 h 2"/>
                  <a:gd name="T6" fmla="*/ 1 w 4"/>
                  <a:gd name="T7" fmla="*/ 1 h 2"/>
                  <a:gd name="T8" fmla="*/ 1 w 4"/>
                  <a:gd name="T9" fmla="*/ 0 h 2"/>
                  <a:gd name="T10" fmla="*/ 0 w 4"/>
                  <a:gd name="T11" fmla="*/ 1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59" name="Freeform 757"/>
              <p:cNvSpPr>
                <a:spLocks/>
              </p:cNvSpPr>
              <p:nvPr/>
            </p:nvSpPr>
            <p:spPr bwMode="auto">
              <a:xfrm>
                <a:off x="1963" y="30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0" name="Freeform 758"/>
              <p:cNvSpPr>
                <a:spLocks/>
              </p:cNvSpPr>
              <p:nvPr/>
            </p:nvSpPr>
            <p:spPr bwMode="auto">
              <a:xfrm>
                <a:off x="1963" y="3028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1" name="Freeform 759"/>
              <p:cNvSpPr>
                <a:spLocks/>
              </p:cNvSpPr>
              <p:nvPr/>
            </p:nvSpPr>
            <p:spPr bwMode="auto">
              <a:xfrm>
                <a:off x="1955" y="3036"/>
                <a:ext cx="13" cy="5"/>
              </a:xfrm>
              <a:custGeom>
                <a:avLst/>
                <a:gdLst>
                  <a:gd name="T0" fmla="*/ 5 w 5"/>
                  <a:gd name="T1" fmla="*/ 1 h 2"/>
                  <a:gd name="T2" fmla="*/ 3 w 5"/>
                  <a:gd name="T3" fmla="*/ 0 h 2"/>
                  <a:gd name="T4" fmla="*/ 0 w 5"/>
                  <a:gd name="T5" fmla="*/ 2 h 2"/>
                  <a:gd name="T6" fmla="*/ 1 w 5"/>
                  <a:gd name="T7" fmla="*/ 2 h 2"/>
                  <a:gd name="T8" fmla="*/ 5 w 5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2" y="2"/>
                      <a:pt x="5" y="0"/>
                      <a:pt x="3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2" name="Freeform 760"/>
              <p:cNvSpPr>
                <a:spLocks/>
              </p:cNvSpPr>
              <p:nvPr/>
            </p:nvSpPr>
            <p:spPr bwMode="auto">
              <a:xfrm>
                <a:off x="1952" y="304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3" name="Freeform 761"/>
              <p:cNvSpPr>
                <a:spLocks/>
              </p:cNvSpPr>
              <p:nvPr/>
            </p:nvSpPr>
            <p:spPr bwMode="auto">
              <a:xfrm>
                <a:off x="1949" y="3044"/>
                <a:ext cx="17" cy="11"/>
              </a:xfrm>
              <a:custGeom>
                <a:avLst/>
                <a:gdLst>
                  <a:gd name="T0" fmla="*/ 5 w 6"/>
                  <a:gd name="T1" fmla="*/ 4 h 4"/>
                  <a:gd name="T2" fmla="*/ 3 w 6"/>
                  <a:gd name="T3" fmla="*/ 2 h 4"/>
                  <a:gd name="T4" fmla="*/ 5 w 6"/>
                  <a:gd name="T5" fmla="*/ 3 h 4"/>
                  <a:gd name="T6" fmla="*/ 4 w 6"/>
                  <a:gd name="T7" fmla="*/ 1 h 4"/>
                  <a:gd name="T8" fmla="*/ 6 w 6"/>
                  <a:gd name="T9" fmla="*/ 2 h 4"/>
                  <a:gd name="T10" fmla="*/ 4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3 w 6"/>
                  <a:gd name="T17" fmla="*/ 1 h 4"/>
                  <a:gd name="T18" fmla="*/ 2 w 6"/>
                  <a:gd name="T19" fmla="*/ 1 h 4"/>
                  <a:gd name="T20" fmla="*/ 0 w 6"/>
                  <a:gd name="T21" fmla="*/ 3 h 4"/>
                  <a:gd name="T22" fmla="*/ 5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3" y="2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5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4" y="3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4" name="Freeform 762"/>
              <p:cNvSpPr>
                <a:spLocks/>
              </p:cNvSpPr>
              <p:nvPr/>
            </p:nvSpPr>
            <p:spPr bwMode="auto">
              <a:xfrm>
                <a:off x="1955" y="305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5" name="Freeform 763"/>
              <p:cNvSpPr>
                <a:spLocks/>
              </p:cNvSpPr>
              <p:nvPr/>
            </p:nvSpPr>
            <p:spPr bwMode="auto">
              <a:xfrm>
                <a:off x="1949" y="3057"/>
                <a:ext cx="17" cy="9"/>
              </a:xfrm>
              <a:custGeom>
                <a:avLst/>
                <a:gdLst>
                  <a:gd name="T0" fmla="*/ 5 w 6"/>
                  <a:gd name="T1" fmla="*/ 1 h 3"/>
                  <a:gd name="T2" fmla="*/ 4 w 6"/>
                  <a:gd name="T3" fmla="*/ 0 h 3"/>
                  <a:gd name="T4" fmla="*/ 5 w 6"/>
                  <a:gd name="T5" fmla="*/ 0 h 3"/>
                  <a:gd name="T6" fmla="*/ 3 w 6"/>
                  <a:gd name="T7" fmla="*/ 0 h 3"/>
                  <a:gd name="T8" fmla="*/ 4 w 6"/>
                  <a:gd name="T9" fmla="*/ 1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1" y="0"/>
                      <a:pt x="4" y="1"/>
                      <a:pt x="4" y="1"/>
                    </a:cubicBezTo>
                    <a:cubicBezTo>
                      <a:pt x="3" y="3"/>
                      <a:pt x="3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6" name="Freeform 764"/>
              <p:cNvSpPr>
                <a:spLocks/>
              </p:cNvSpPr>
              <p:nvPr/>
            </p:nvSpPr>
            <p:spPr bwMode="auto">
              <a:xfrm>
                <a:off x="1963" y="30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7" name="Freeform 765"/>
              <p:cNvSpPr>
                <a:spLocks/>
              </p:cNvSpPr>
              <p:nvPr/>
            </p:nvSpPr>
            <p:spPr bwMode="auto">
              <a:xfrm>
                <a:off x="1955" y="306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8" name="Freeform 766"/>
              <p:cNvSpPr>
                <a:spLocks/>
              </p:cNvSpPr>
              <p:nvPr/>
            </p:nvSpPr>
            <p:spPr bwMode="auto">
              <a:xfrm>
                <a:off x="1963" y="306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69" name="Freeform 767"/>
              <p:cNvSpPr>
                <a:spLocks/>
              </p:cNvSpPr>
              <p:nvPr/>
            </p:nvSpPr>
            <p:spPr bwMode="auto">
              <a:xfrm>
                <a:off x="1927" y="3068"/>
                <a:ext cx="39" cy="57"/>
              </a:xfrm>
              <a:custGeom>
                <a:avLst/>
                <a:gdLst>
                  <a:gd name="T0" fmla="*/ 0 w 14"/>
                  <a:gd name="T1" fmla="*/ 17 h 21"/>
                  <a:gd name="T2" fmla="*/ 1 w 14"/>
                  <a:gd name="T3" fmla="*/ 18 h 21"/>
                  <a:gd name="T4" fmla="*/ 1 w 14"/>
                  <a:gd name="T5" fmla="*/ 19 h 21"/>
                  <a:gd name="T6" fmla="*/ 3 w 14"/>
                  <a:gd name="T7" fmla="*/ 21 h 21"/>
                  <a:gd name="T8" fmla="*/ 4 w 14"/>
                  <a:gd name="T9" fmla="*/ 19 h 21"/>
                  <a:gd name="T10" fmla="*/ 4 w 14"/>
                  <a:gd name="T11" fmla="*/ 20 h 21"/>
                  <a:gd name="T12" fmla="*/ 6 w 14"/>
                  <a:gd name="T13" fmla="*/ 17 h 21"/>
                  <a:gd name="T14" fmla="*/ 8 w 14"/>
                  <a:gd name="T15" fmla="*/ 15 h 21"/>
                  <a:gd name="T16" fmla="*/ 12 w 14"/>
                  <a:gd name="T17" fmla="*/ 6 h 21"/>
                  <a:gd name="T18" fmla="*/ 11 w 14"/>
                  <a:gd name="T19" fmla="*/ 5 h 21"/>
                  <a:gd name="T20" fmla="*/ 12 w 14"/>
                  <a:gd name="T21" fmla="*/ 4 h 21"/>
                  <a:gd name="T22" fmla="*/ 12 w 14"/>
                  <a:gd name="T23" fmla="*/ 5 h 21"/>
                  <a:gd name="T24" fmla="*/ 13 w 14"/>
                  <a:gd name="T25" fmla="*/ 2 h 21"/>
                  <a:gd name="T26" fmla="*/ 11 w 14"/>
                  <a:gd name="T27" fmla="*/ 2 h 21"/>
                  <a:gd name="T28" fmla="*/ 14 w 14"/>
                  <a:gd name="T29" fmla="*/ 1 h 21"/>
                  <a:gd name="T30" fmla="*/ 12 w 14"/>
                  <a:gd name="T31" fmla="*/ 0 h 21"/>
                  <a:gd name="T32" fmla="*/ 10 w 14"/>
                  <a:gd name="T33" fmla="*/ 1 h 21"/>
                  <a:gd name="T34" fmla="*/ 9 w 14"/>
                  <a:gd name="T35" fmla="*/ 0 h 21"/>
                  <a:gd name="T36" fmla="*/ 11 w 14"/>
                  <a:gd name="T37" fmla="*/ 6 h 21"/>
                  <a:gd name="T38" fmla="*/ 10 w 14"/>
                  <a:gd name="T39" fmla="*/ 6 h 21"/>
                  <a:gd name="T40" fmla="*/ 7 w 14"/>
                  <a:gd name="T41" fmla="*/ 9 h 21"/>
                  <a:gd name="T42" fmla="*/ 8 w 14"/>
                  <a:gd name="T43" fmla="*/ 11 h 21"/>
                  <a:gd name="T44" fmla="*/ 7 w 14"/>
                  <a:gd name="T45" fmla="*/ 11 h 21"/>
                  <a:gd name="T46" fmla="*/ 8 w 14"/>
                  <a:gd name="T47" fmla="*/ 12 h 21"/>
                  <a:gd name="T48" fmla="*/ 6 w 14"/>
                  <a:gd name="T49" fmla="*/ 12 h 21"/>
                  <a:gd name="T50" fmla="*/ 8 w 14"/>
                  <a:gd name="T51" fmla="*/ 14 h 21"/>
                  <a:gd name="T52" fmla="*/ 4 w 14"/>
                  <a:gd name="T53" fmla="*/ 13 h 21"/>
                  <a:gd name="T54" fmla="*/ 5 w 14"/>
                  <a:gd name="T55" fmla="*/ 14 h 21"/>
                  <a:gd name="T56" fmla="*/ 6 w 14"/>
                  <a:gd name="T57" fmla="*/ 15 h 21"/>
                  <a:gd name="T58" fmla="*/ 4 w 14"/>
                  <a:gd name="T59" fmla="*/ 14 h 21"/>
                  <a:gd name="T60" fmla="*/ 4 w 14"/>
                  <a:gd name="T61" fmla="*/ 16 h 21"/>
                  <a:gd name="T62" fmla="*/ 5 w 14"/>
                  <a:gd name="T63" fmla="*/ 17 h 21"/>
                  <a:gd name="T64" fmla="*/ 3 w 14"/>
                  <a:gd name="T65" fmla="*/ 18 h 21"/>
                  <a:gd name="T66" fmla="*/ 2 w 14"/>
                  <a:gd name="T67" fmla="*/ 16 h 21"/>
                  <a:gd name="T68" fmla="*/ 1 w 14"/>
                  <a:gd name="T69" fmla="*/ 15 h 21"/>
                  <a:gd name="T70" fmla="*/ 2 w 14"/>
                  <a:gd name="T71" fmla="*/ 18 h 21"/>
                  <a:gd name="T72" fmla="*/ 0 w 14"/>
                  <a:gd name="T7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1">
                    <a:moveTo>
                      <a:pt x="0" y="17"/>
                    </a:move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3" y="21"/>
                    </a:cubicBezTo>
                    <a:cubicBezTo>
                      <a:pt x="3" y="21"/>
                      <a:pt x="3" y="20"/>
                      <a:pt x="4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5" y="17"/>
                      <a:pt x="6" y="17"/>
                    </a:cubicBezTo>
                    <a:cubicBezTo>
                      <a:pt x="7" y="17"/>
                      <a:pt x="7" y="16"/>
                      <a:pt x="8" y="15"/>
                    </a:cubicBezTo>
                    <a:cubicBezTo>
                      <a:pt x="10" y="12"/>
                      <a:pt x="11" y="9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5"/>
                      <a:pt x="12" y="3"/>
                      <a:pt x="13" y="2"/>
                    </a:cubicBezTo>
                    <a:cubicBezTo>
                      <a:pt x="13" y="2"/>
                      <a:pt x="11" y="2"/>
                      <a:pt x="11" y="2"/>
                    </a:cubicBezTo>
                    <a:cubicBezTo>
                      <a:pt x="13" y="2"/>
                      <a:pt x="11" y="1"/>
                      <a:pt x="14" y="1"/>
                    </a:cubicBezTo>
                    <a:cubicBezTo>
                      <a:pt x="14" y="0"/>
                      <a:pt x="12" y="1"/>
                      <a:pt x="12" y="0"/>
                    </a:cubicBezTo>
                    <a:cubicBezTo>
                      <a:pt x="11" y="0"/>
                      <a:pt x="11" y="1"/>
                      <a:pt x="10" y="1"/>
                    </a:cubicBezTo>
                    <a:cubicBezTo>
                      <a:pt x="9" y="0"/>
                      <a:pt x="11" y="0"/>
                      <a:pt x="9" y="0"/>
                    </a:cubicBezTo>
                    <a:cubicBezTo>
                      <a:pt x="8" y="1"/>
                      <a:pt x="11" y="4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7" y="9"/>
                    </a:cubicBezTo>
                    <a:cubicBezTo>
                      <a:pt x="8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1"/>
                      <a:pt x="6" y="12"/>
                    </a:cubicBezTo>
                    <a:cubicBezTo>
                      <a:pt x="8" y="12"/>
                      <a:pt x="8" y="13"/>
                      <a:pt x="8" y="14"/>
                    </a:cubicBezTo>
                    <a:cubicBezTo>
                      <a:pt x="7" y="14"/>
                      <a:pt x="6" y="14"/>
                      <a:pt x="4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6" y="15"/>
                      <a:pt x="5" y="14"/>
                      <a:pt x="4" y="14"/>
                    </a:cubicBezTo>
                    <a:cubicBezTo>
                      <a:pt x="3" y="14"/>
                      <a:pt x="5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3" y="17"/>
                      <a:pt x="3" y="18"/>
                    </a:cubicBezTo>
                    <a:cubicBezTo>
                      <a:pt x="2" y="17"/>
                      <a:pt x="2" y="16"/>
                      <a:pt x="2" y="16"/>
                    </a:cubicBezTo>
                    <a:cubicBezTo>
                      <a:pt x="2" y="15"/>
                      <a:pt x="2" y="16"/>
                      <a:pt x="1" y="15"/>
                    </a:cubicBezTo>
                    <a:cubicBezTo>
                      <a:pt x="1" y="16"/>
                      <a:pt x="2" y="18"/>
                      <a:pt x="2" y="18"/>
                    </a:cubicBezTo>
                    <a:cubicBezTo>
                      <a:pt x="1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0" name="Rectangle 768"/>
              <p:cNvSpPr>
                <a:spLocks noChangeArrowheads="1"/>
              </p:cNvSpPr>
              <p:nvPr/>
            </p:nvSpPr>
            <p:spPr bwMode="auto">
              <a:xfrm>
                <a:off x="1930" y="310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1" name="Freeform 769"/>
              <p:cNvSpPr>
                <a:spLocks/>
              </p:cNvSpPr>
              <p:nvPr/>
            </p:nvSpPr>
            <p:spPr bwMode="auto">
              <a:xfrm>
                <a:off x="1927" y="31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2" name="Rectangle 770"/>
              <p:cNvSpPr>
                <a:spLocks noChangeArrowheads="1"/>
              </p:cNvSpPr>
              <p:nvPr/>
            </p:nvSpPr>
            <p:spPr bwMode="auto">
              <a:xfrm>
                <a:off x="1944" y="3115"/>
                <a:ext cx="3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3" name="Freeform 771"/>
              <p:cNvSpPr>
                <a:spLocks/>
              </p:cNvSpPr>
              <p:nvPr/>
            </p:nvSpPr>
            <p:spPr bwMode="auto">
              <a:xfrm>
                <a:off x="1936" y="310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4" name="Freeform 772"/>
              <p:cNvSpPr>
                <a:spLocks/>
              </p:cNvSpPr>
              <p:nvPr/>
            </p:nvSpPr>
            <p:spPr bwMode="auto">
              <a:xfrm>
                <a:off x="1944" y="30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5" name="Freeform 773"/>
              <p:cNvSpPr>
                <a:spLocks/>
              </p:cNvSpPr>
              <p:nvPr/>
            </p:nvSpPr>
            <p:spPr bwMode="auto">
              <a:xfrm>
                <a:off x="1927" y="311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6" name="Freeform 774"/>
              <p:cNvSpPr>
                <a:spLocks/>
              </p:cNvSpPr>
              <p:nvPr/>
            </p:nvSpPr>
            <p:spPr bwMode="auto">
              <a:xfrm>
                <a:off x="1898" y="3117"/>
                <a:ext cx="32" cy="28"/>
              </a:xfrm>
              <a:custGeom>
                <a:avLst/>
                <a:gdLst>
                  <a:gd name="T0" fmla="*/ 1 w 12"/>
                  <a:gd name="T1" fmla="*/ 8 h 10"/>
                  <a:gd name="T2" fmla="*/ 4 w 12"/>
                  <a:gd name="T3" fmla="*/ 9 h 10"/>
                  <a:gd name="T4" fmla="*/ 4 w 12"/>
                  <a:gd name="T5" fmla="*/ 5 h 10"/>
                  <a:gd name="T6" fmla="*/ 5 w 12"/>
                  <a:gd name="T7" fmla="*/ 8 h 10"/>
                  <a:gd name="T8" fmla="*/ 9 w 12"/>
                  <a:gd name="T9" fmla="*/ 5 h 10"/>
                  <a:gd name="T10" fmla="*/ 9 w 12"/>
                  <a:gd name="T11" fmla="*/ 6 h 10"/>
                  <a:gd name="T12" fmla="*/ 9 w 12"/>
                  <a:gd name="T13" fmla="*/ 2 h 10"/>
                  <a:gd name="T14" fmla="*/ 11 w 12"/>
                  <a:gd name="T15" fmla="*/ 5 h 10"/>
                  <a:gd name="T16" fmla="*/ 11 w 12"/>
                  <a:gd name="T17" fmla="*/ 6 h 10"/>
                  <a:gd name="T18" fmla="*/ 12 w 12"/>
                  <a:gd name="T19" fmla="*/ 3 h 10"/>
                  <a:gd name="T20" fmla="*/ 12 w 12"/>
                  <a:gd name="T21" fmla="*/ 1 h 10"/>
                  <a:gd name="T22" fmla="*/ 10 w 12"/>
                  <a:gd name="T23" fmla="*/ 0 h 10"/>
                  <a:gd name="T24" fmla="*/ 10 w 12"/>
                  <a:gd name="T25" fmla="*/ 2 h 10"/>
                  <a:gd name="T26" fmla="*/ 9 w 12"/>
                  <a:gd name="T27" fmla="*/ 1 h 10"/>
                  <a:gd name="T28" fmla="*/ 9 w 12"/>
                  <a:gd name="T29" fmla="*/ 2 h 10"/>
                  <a:gd name="T30" fmla="*/ 9 w 12"/>
                  <a:gd name="T31" fmla="*/ 1 h 10"/>
                  <a:gd name="T32" fmla="*/ 8 w 12"/>
                  <a:gd name="T33" fmla="*/ 2 h 10"/>
                  <a:gd name="T34" fmla="*/ 8 w 12"/>
                  <a:gd name="T35" fmla="*/ 2 h 10"/>
                  <a:gd name="T36" fmla="*/ 8 w 12"/>
                  <a:gd name="T37" fmla="*/ 4 h 10"/>
                  <a:gd name="T38" fmla="*/ 7 w 12"/>
                  <a:gd name="T39" fmla="*/ 2 h 10"/>
                  <a:gd name="T40" fmla="*/ 8 w 12"/>
                  <a:gd name="T41" fmla="*/ 3 h 10"/>
                  <a:gd name="T42" fmla="*/ 5 w 12"/>
                  <a:gd name="T43" fmla="*/ 3 h 10"/>
                  <a:gd name="T44" fmla="*/ 5 w 12"/>
                  <a:gd name="T45" fmla="*/ 4 h 10"/>
                  <a:gd name="T46" fmla="*/ 5 w 12"/>
                  <a:gd name="T47" fmla="*/ 2 h 10"/>
                  <a:gd name="T48" fmla="*/ 6 w 12"/>
                  <a:gd name="T49" fmla="*/ 5 h 10"/>
                  <a:gd name="T50" fmla="*/ 4 w 12"/>
                  <a:gd name="T51" fmla="*/ 3 h 10"/>
                  <a:gd name="T52" fmla="*/ 2 w 12"/>
                  <a:gd name="T53" fmla="*/ 4 h 10"/>
                  <a:gd name="T54" fmla="*/ 2 w 12"/>
                  <a:gd name="T55" fmla="*/ 4 h 10"/>
                  <a:gd name="T56" fmla="*/ 1 w 12"/>
                  <a:gd name="T57" fmla="*/ 5 h 10"/>
                  <a:gd name="T58" fmla="*/ 2 w 12"/>
                  <a:gd name="T59" fmla="*/ 6 h 10"/>
                  <a:gd name="T60" fmla="*/ 1 w 12"/>
                  <a:gd name="T61" fmla="*/ 7 h 10"/>
                  <a:gd name="T62" fmla="*/ 1 w 12"/>
                  <a:gd name="T63" fmla="*/ 6 h 10"/>
                  <a:gd name="T64" fmla="*/ 0 w 12"/>
                  <a:gd name="T65" fmla="*/ 8 h 10"/>
                  <a:gd name="T66" fmla="*/ 1 w 12"/>
                  <a:gd name="T67" fmla="*/ 7 h 10"/>
                  <a:gd name="T68" fmla="*/ 1 w 12"/>
                  <a:gd name="T6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0">
                    <a:moveTo>
                      <a:pt x="1" y="8"/>
                    </a:moveTo>
                    <a:cubicBezTo>
                      <a:pt x="2" y="10"/>
                      <a:pt x="3" y="9"/>
                      <a:pt x="4" y="9"/>
                    </a:cubicBezTo>
                    <a:cubicBezTo>
                      <a:pt x="5" y="8"/>
                      <a:pt x="3" y="6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9" y="7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5"/>
                      <a:pt x="8" y="2"/>
                      <a:pt x="9" y="2"/>
                    </a:cubicBezTo>
                    <a:cubicBezTo>
                      <a:pt x="9" y="4"/>
                      <a:pt x="10" y="3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3"/>
                      <a:pt x="12" y="3"/>
                    </a:cubicBezTo>
                    <a:cubicBezTo>
                      <a:pt x="12" y="3"/>
                      <a:pt x="11" y="2"/>
                      <a:pt x="12" y="1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9" y="1"/>
                      <a:pt x="10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7" y="2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5" y="1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5" y="4"/>
                      <a:pt x="5" y="6"/>
                      <a:pt x="4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2" y="9"/>
                      <a:pt x="1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7" name="Freeform 775"/>
              <p:cNvSpPr>
                <a:spLocks/>
              </p:cNvSpPr>
              <p:nvPr/>
            </p:nvSpPr>
            <p:spPr bwMode="auto">
              <a:xfrm>
                <a:off x="1919" y="312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8" name="Freeform 776"/>
              <p:cNvSpPr>
                <a:spLocks/>
              </p:cNvSpPr>
              <p:nvPr/>
            </p:nvSpPr>
            <p:spPr bwMode="auto">
              <a:xfrm>
                <a:off x="1868" y="3123"/>
                <a:ext cx="27" cy="22"/>
              </a:xfrm>
              <a:custGeom>
                <a:avLst/>
                <a:gdLst>
                  <a:gd name="T0" fmla="*/ 8 w 10"/>
                  <a:gd name="T1" fmla="*/ 4 h 8"/>
                  <a:gd name="T2" fmla="*/ 8 w 10"/>
                  <a:gd name="T3" fmla="*/ 3 h 8"/>
                  <a:gd name="T4" fmla="*/ 8 w 10"/>
                  <a:gd name="T5" fmla="*/ 6 h 8"/>
                  <a:gd name="T6" fmla="*/ 6 w 10"/>
                  <a:gd name="T7" fmla="*/ 6 h 8"/>
                  <a:gd name="T8" fmla="*/ 7 w 10"/>
                  <a:gd name="T9" fmla="*/ 3 h 8"/>
                  <a:gd name="T10" fmla="*/ 6 w 10"/>
                  <a:gd name="T11" fmla="*/ 3 h 8"/>
                  <a:gd name="T12" fmla="*/ 5 w 10"/>
                  <a:gd name="T13" fmla="*/ 5 h 8"/>
                  <a:gd name="T14" fmla="*/ 4 w 10"/>
                  <a:gd name="T15" fmla="*/ 6 h 8"/>
                  <a:gd name="T16" fmla="*/ 5 w 10"/>
                  <a:gd name="T17" fmla="*/ 5 h 8"/>
                  <a:gd name="T18" fmla="*/ 4 w 10"/>
                  <a:gd name="T19" fmla="*/ 3 h 8"/>
                  <a:gd name="T20" fmla="*/ 0 w 10"/>
                  <a:gd name="T21" fmla="*/ 7 h 8"/>
                  <a:gd name="T22" fmla="*/ 1 w 10"/>
                  <a:gd name="T23" fmla="*/ 7 h 8"/>
                  <a:gd name="T24" fmla="*/ 2 w 10"/>
                  <a:gd name="T25" fmla="*/ 5 h 8"/>
                  <a:gd name="T26" fmla="*/ 3 w 10"/>
                  <a:gd name="T27" fmla="*/ 6 h 8"/>
                  <a:gd name="T28" fmla="*/ 2 w 10"/>
                  <a:gd name="T29" fmla="*/ 7 h 8"/>
                  <a:gd name="T30" fmla="*/ 9 w 10"/>
                  <a:gd name="T31" fmla="*/ 8 h 8"/>
                  <a:gd name="T32" fmla="*/ 8 w 10"/>
                  <a:gd name="T33" fmla="*/ 8 h 8"/>
                  <a:gd name="T34" fmla="*/ 9 w 10"/>
                  <a:gd name="T35" fmla="*/ 6 h 8"/>
                  <a:gd name="T36" fmla="*/ 9 w 10"/>
                  <a:gd name="T37" fmla="*/ 4 h 8"/>
                  <a:gd name="T38" fmla="*/ 9 w 10"/>
                  <a:gd name="T39" fmla="*/ 5 h 8"/>
                  <a:gd name="T40" fmla="*/ 9 w 10"/>
                  <a:gd name="T41" fmla="*/ 2 h 8"/>
                  <a:gd name="T42" fmla="*/ 10 w 10"/>
                  <a:gd name="T43" fmla="*/ 1 h 8"/>
                  <a:gd name="T44" fmla="*/ 8 w 10"/>
                  <a:gd name="T45" fmla="*/ 1 h 8"/>
                  <a:gd name="T46" fmla="*/ 8 w 10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4"/>
                      <a:pt x="8" y="3"/>
                      <a:pt x="8" y="3"/>
                    </a:cubicBezTo>
                    <a:cubicBezTo>
                      <a:pt x="7" y="3"/>
                      <a:pt x="8" y="5"/>
                      <a:pt x="8" y="6"/>
                    </a:cubicBezTo>
                    <a:cubicBezTo>
                      <a:pt x="7" y="5"/>
                      <a:pt x="7" y="6"/>
                      <a:pt x="6" y="6"/>
                    </a:cubicBezTo>
                    <a:cubicBezTo>
                      <a:pt x="7" y="6"/>
                      <a:pt x="7" y="4"/>
                      <a:pt x="7" y="3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3" y="5"/>
                      <a:pt x="0" y="4"/>
                      <a:pt x="0" y="7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7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0"/>
                      <a:pt x="10" y="3"/>
                      <a:pt x="8" y="1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79" name="Freeform 777"/>
              <p:cNvSpPr>
                <a:spLocks/>
              </p:cNvSpPr>
              <p:nvPr/>
            </p:nvSpPr>
            <p:spPr bwMode="auto">
              <a:xfrm>
                <a:off x="1895" y="313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0" name="Freeform 778"/>
              <p:cNvSpPr>
                <a:spLocks/>
              </p:cNvSpPr>
              <p:nvPr/>
            </p:nvSpPr>
            <p:spPr bwMode="auto">
              <a:xfrm>
                <a:off x="1895" y="3139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1" name="Freeform 779"/>
              <p:cNvSpPr>
                <a:spLocks/>
              </p:cNvSpPr>
              <p:nvPr/>
            </p:nvSpPr>
            <p:spPr bwMode="auto">
              <a:xfrm>
                <a:off x="1876" y="31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2" name="Freeform 780"/>
              <p:cNvSpPr>
                <a:spLocks/>
              </p:cNvSpPr>
              <p:nvPr/>
            </p:nvSpPr>
            <p:spPr bwMode="auto">
              <a:xfrm>
                <a:off x="1859" y="3131"/>
                <a:ext cx="11" cy="14"/>
              </a:xfrm>
              <a:custGeom>
                <a:avLst/>
                <a:gdLst>
                  <a:gd name="T0" fmla="*/ 0 w 4"/>
                  <a:gd name="T1" fmla="*/ 4 h 5"/>
                  <a:gd name="T2" fmla="*/ 3 w 4"/>
                  <a:gd name="T3" fmla="*/ 5 h 5"/>
                  <a:gd name="T4" fmla="*/ 4 w 4"/>
                  <a:gd name="T5" fmla="*/ 1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2" y="3"/>
                      <a:pt x="3" y="5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0"/>
                      <a:pt x="3" y="3"/>
                      <a:pt x="2" y="3"/>
                    </a:cubicBezTo>
                    <a:cubicBezTo>
                      <a:pt x="2" y="2"/>
                      <a:pt x="1" y="3"/>
                      <a:pt x="1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3" name="Freeform 781"/>
              <p:cNvSpPr>
                <a:spLocks/>
              </p:cNvSpPr>
              <p:nvPr/>
            </p:nvSpPr>
            <p:spPr bwMode="auto">
              <a:xfrm>
                <a:off x="1810" y="3087"/>
                <a:ext cx="55" cy="49"/>
              </a:xfrm>
              <a:custGeom>
                <a:avLst/>
                <a:gdLst>
                  <a:gd name="T0" fmla="*/ 17 w 20"/>
                  <a:gd name="T1" fmla="*/ 14 h 18"/>
                  <a:gd name="T2" fmla="*/ 15 w 20"/>
                  <a:gd name="T3" fmla="*/ 14 h 18"/>
                  <a:gd name="T4" fmla="*/ 16 w 20"/>
                  <a:gd name="T5" fmla="*/ 13 h 18"/>
                  <a:gd name="T6" fmla="*/ 16 w 20"/>
                  <a:gd name="T7" fmla="*/ 12 h 18"/>
                  <a:gd name="T8" fmla="*/ 16 w 20"/>
                  <a:gd name="T9" fmla="*/ 13 h 18"/>
                  <a:gd name="T10" fmla="*/ 13 w 20"/>
                  <a:gd name="T11" fmla="*/ 12 h 18"/>
                  <a:gd name="T12" fmla="*/ 12 w 20"/>
                  <a:gd name="T13" fmla="*/ 13 h 18"/>
                  <a:gd name="T14" fmla="*/ 13 w 20"/>
                  <a:gd name="T15" fmla="*/ 10 h 18"/>
                  <a:gd name="T16" fmla="*/ 11 w 20"/>
                  <a:gd name="T17" fmla="*/ 13 h 18"/>
                  <a:gd name="T18" fmla="*/ 9 w 20"/>
                  <a:gd name="T19" fmla="*/ 11 h 18"/>
                  <a:gd name="T20" fmla="*/ 10 w 20"/>
                  <a:gd name="T21" fmla="*/ 11 h 18"/>
                  <a:gd name="T22" fmla="*/ 9 w 20"/>
                  <a:gd name="T23" fmla="*/ 10 h 18"/>
                  <a:gd name="T24" fmla="*/ 10 w 20"/>
                  <a:gd name="T25" fmla="*/ 9 h 18"/>
                  <a:gd name="T26" fmla="*/ 9 w 20"/>
                  <a:gd name="T27" fmla="*/ 7 h 18"/>
                  <a:gd name="T28" fmla="*/ 10 w 20"/>
                  <a:gd name="T29" fmla="*/ 7 h 18"/>
                  <a:gd name="T30" fmla="*/ 6 w 20"/>
                  <a:gd name="T31" fmla="*/ 5 h 18"/>
                  <a:gd name="T32" fmla="*/ 7 w 20"/>
                  <a:gd name="T33" fmla="*/ 4 h 18"/>
                  <a:gd name="T34" fmla="*/ 4 w 20"/>
                  <a:gd name="T35" fmla="*/ 6 h 18"/>
                  <a:gd name="T36" fmla="*/ 4 w 20"/>
                  <a:gd name="T37" fmla="*/ 4 h 18"/>
                  <a:gd name="T38" fmla="*/ 6 w 20"/>
                  <a:gd name="T39" fmla="*/ 3 h 18"/>
                  <a:gd name="T40" fmla="*/ 4 w 20"/>
                  <a:gd name="T41" fmla="*/ 3 h 18"/>
                  <a:gd name="T42" fmla="*/ 6 w 20"/>
                  <a:gd name="T43" fmla="*/ 2 h 18"/>
                  <a:gd name="T44" fmla="*/ 2 w 20"/>
                  <a:gd name="T45" fmla="*/ 2 h 18"/>
                  <a:gd name="T46" fmla="*/ 2 w 20"/>
                  <a:gd name="T47" fmla="*/ 0 h 18"/>
                  <a:gd name="T48" fmla="*/ 0 w 20"/>
                  <a:gd name="T49" fmla="*/ 2 h 18"/>
                  <a:gd name="T50" fmla="*/ 4 w 20"/>
                  <a:gd name="T51" fmla="*/ 7 h 18"/>
                  <a:gd name="T52" fmla="*/ 6 w 20"/>
                  <a:gd name="T53" fmla="*/ 8 h 18"/>
                  <a:gd name="T54" fmla="*/ 4 w 20"/>
                  <a:gd name="T55" fmla="*/ 9 h 18"/>
                  <a:gd name="T56" fmla="*/ 6 w 20"/>
                  <a:gd name="T57" fmla="*/ 8 h 18"/>
                  <a:gd name="T58" fmla="*/ 5 w 20"/>
                  <a:gd name="T59" fmla="*/ 10 h 18"/>
                  <a:gd name="T60" fmla="*/ 7 w 20"/>
                  <a:gd name="T61" fmla="*/ 9 h 18"/>
                  <a:gd name="T62" fmla="*/ 6 w 20"/>
                  <a:gd name="T63" fmla="*/ 11 h 18"/>
                  <a:gd name="T64" fmla="*/ 14 w 20"/>
                  <a:gd name="T65" fmla="*/ 16 h 18"/>
                  <a:gd name="T66" fmla="*/ 14 w 20"/>
                  <a:gd name="T67" fmla="*/ 15 h 18"/>
                  <a:gd name="T68" fmla="*/ 17 w 20"/>
                  <a:gd name="T69" fmla="*/ 16 h 18"/>
                  <a:gd name="T70" fmla="*/ 18 w 20"/>
                  <a:gd name="T71" fmla="*/ 15 h 18"/>
                  <a:gd name="T72" fmla="*/ 17 w 20"/>
                  <a:gd name="T73" fmla="*/ 18 h 18"/>
                  <a:gd name="T74" fmla="*/ 18 w 20"/>
                  <a:gd name="T75" fmla="*/ 18 h 18"/>
                  <a:gd name="T76" fmla="*/ 18 w 20"/>
                  <a:gd name="T77" fmla="*/ 17 h 18"/>
                  <a:gd name="T78" fmla="*/ 19 w 20"/>
                  <a:gd name="T79" fmla="*/ 18 h 18"/>
                  <a:gd name="T80" fmla="*/ 19 w 20"/>
                  <a:gd name="T81" fmla="*/ 15 h 18"/>
                  <a:gd name="T82" fmla="*/ 18 w 20"/>
                  <a:gd name="T83" fmla="*/ 12 h 18"/>
                  <a:gd name="T84" fmla="*/ 17 w 20"/>
                  <a:gd name="T85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8">
                    <a:moveTo>
                      <a:pt x="17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2"/>
                      <a:pt x="16" y="13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2"/>
                      <a:pt x="14" y="14"/>
                      <a:pt x="13" y="12"/>
                    </a:cubicBezTo>
                    <a:cubicBezTo>
                      <a:pt x="13" y="12"/>
                      <a:pt x="13" y="12"/>
                      <a:pt x="12" y="13"/>
                    </a:cubicBezTo>
                    <a:cubicBezTo>
                      <a:pt x="12" y="11"/>
                      <a:pt x="13" y="12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1" y="11"/>
                      <a:pt x="9" y="12"/>
                      <a:pt x="9" y="11"/>
                    </a:cubicBezTo>
                    <a:cubicBezTo>
                      <a:pt x="10" y="11"/>
                      <a:pt x="10" y="10"/>
                      <a:pt x="10" y="11"/>
                    </a:cubicBezTo>
                    <a:cubicBezTo>
                      <a:pt x="11" y="9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8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7"/>
                      <a:pt x="7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7" y="5"/>
                      <a:pt x="4" y="6"/>
                    </a:cubicBezTo>
                    <a:cubicBezTo>
                      <a:pt x="7" y="4"/>
                      <a:pt x="3" y="6"/>
                      <a:pt x="4" y="4"/>
                    </a:cubicBezTo>
                    <a:cubicBezTo>
                      <a:pt x="5" y="3"/>
                      <a:pt x="5" y="5"/>
                      <a:pt x="6" y="3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2"/>
                      <a:pt x="4" y="2"/>
                      <a:pt x="6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3" y="5"/>
                      <a:pt x="4" y="7"/>
                    </a:cubicBezTo>
                    <a:cubicBezTo>
                      <a:pt x="5" y="6"/>
                      <a:pt x="4" y="9"/>
                      <a:pt x="6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5" y="8"/>
                      <a:pt x="6" y="8"/>
                    </a:cubicBezTo>
                    <a:cubicBezTo>
                      <a:pt x="7" y="8"/>
                      <a:pt x="6" y="9"/>
                      <a:pt x="5" y="10"/>
                    </a:cubicBezTo>
                    <a:cubicBezTo>
                      <a:pt x="6" y="10"/>
                      <a:pt x="6" y="9"/>
                      <a:pt x="7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12" y="14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6"/>
                      <a:pt x="18" y="13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7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20" y="17"/>
                      <a:pt x="19" y="16"/>
                      <a:pt x="19" y="15"/>
                    </a:cubicBezTo>
                    <a:cubicBezTo>
                      <a:pt x="17" y="16"/>
                      <a:pt x="19" y="12"/>
                      <a:pt x="18" y="12"/>
                    </a:cubicBezTo>
                    <a:cubicBezTo>
                      <a:pt x="17" y="13"/>
                      <a:pt x="17" y="13"/>
                      <a:pt x="17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4" name="Freeform 782"/>
              <p:cNvSpPr>
                <a:spLocks/>
              </p:cNvSpPr>
              <p:nvPr/>
            </p:nvSpPr>
            <p:spPr bwMode="auto">
              <a:xfrm>
                <a:off x="1857" y="31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5" name="Freeform 783"/>
              <p:cNvSpPr>
                <a:spLocks/>
              </p:cNvSpPr>
              <p:nvPr/>
            </p:nvSpPr>
            <p:spPr bwMode="auto">
              <a:xfrm>
                <a:off x="1816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6" name="Rectangle 784"/>
              <p:cNvSpPr>
                <a:spLocks noChangeArrowheads="1"/>
              </p:cNvSpPr>
              <p:nvPr/>
            </p:nvSpPr>
            <p:spPr bwMode="auto">
              <a:xfrm>
                <a:off x="1862" y="313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7" name="Freeform 785"/>
              <p:cNvSpPr>
                <a:spLocks/>
              </p:cNvSpPr>
              <p:nvPr/>
            </p:nvSpPr>
            <p:spPr bwMode="auto">
              <a:xfrm>
                <a:off x="1865" y="312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8" name="Freeform 786"/>
              <p:cNvSpPr>
                <a:spLocks/>
              </p:cNvSpPr>
              <p:nvPr/>
            </p:nvSpPr>
            <p:spPr bwMode="auto">
              <a:xfrm>
                <a:off x="1816" y="307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89" name="Freeform 787"/>
              <p:cNvSpPr>
                <a:spLocks/>
              </p:cNvSpPr>
              <p:nvPr/>
            </p:nvSpPr>
            <p:spPr bwMode="auto">
              <a:xfrm>
                <a:off x="1816" y="30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0" name="Freeform 788"/>
              <p:cNvSpPr>
                <a:spLocks/>
              </p:cNvSpPr>
              <p:nvPr/>
            </p:nvSpPr>
            <p:spPr bwMode="auto">
              <a:xfrm>
                <a:off x="1800" y="2995"/>
                <a:ext cx="57" cy="92"/>
              </a:xfrm>
              <a:custGeom>
                <a:avLst/>
                <a:gdLst>
                  <a:gd name="T0" fmla="*/ 20 w 21"/>
                  <a:gd name="T1" fmla="*/ 5 h 34"/>
                  <a:gd name="T2" fmla="*/ 20 w 21"/>
                  <a:gd name="T3" fmla="*/ 3 h 34"/>
                  <a:gd name="T4" fmla="*/ 19 w 21"/>
                  <a:gd name="T5" fmla="*/ 2 h 34"/>
                  <a:gd name="T6" fmla="*/ 16 w 21"/>
                  <a:gd name="T7" fmla="*/ 4 h 34"/>
                  <a:gd name="T8" fmla="*/ 11 w 21"/>
                  <a:gd name="T9" fmla="*/ 5 h 34"/>
                  <a:gd name="T10" fmla="*/ 8 w 21"/>
                  <a:gd name="T11" fmla="*/ 5 h 34"/>
                  <a:gd name="T12" fmla="*/ 4 w 21"/>
                  <a:gd name="T13" fmla="*/ 7 h 34"/>
                  <a:gd name="T14" fmla="*/ 2 w 21"/>
                  <a:gd name="T15" fmla="*/ 8 h 34"/>
                  <a:gd name="T16" fmla="*/ 1 w 21"/>
                  <a:gd name="T17" fmla="*/ 10 h 34"/>
                  <a:gd name="T18" fmla="*/ 4 w 21"/>
                  <a:gd name="T19" fmla="*/ 12 h 34"/>
                  <a:gd name="T20" fmla="*/ 4 w 21"/>
                  <a:gd name="T21" fmla="*/ 14 h 34"/>
                  <a:gd name="T22" fmla="*/ 2 w 21"/>
                  <a:gd name="T23" fmla="*/ 16 h 34"/>
                  <a:gd name="T24" fmla="*/ 2 w 21"/>
                  <a:gd name="T25" fmla="*/ 18 h 34"/>
                  <a:gd name="T26" fmla="*/ 2 w 21"/>
                  <a:gd name="T27" fmla="*/ 22 h 34"/>
                  <a:gd name="T28" fmla="*/ 3 w 21"/>
                  <a:gd name="T29" fmla="*/ 24 h 34"/>
                  <a:gd name="T30" fmla="*/ 4 w 21"/>
                  <a:gd name="T31" fmla="*/ 26 h 34"/>
                  <a:gd name="T32" fmla="*/ 3 w 21"/>
                  <a:gd name="T33" fmla="*/ 26 h 34"/>
                  <a:gd name="T34" fmla="*/ 4 w 21"/>
                  <a:gd name="T35" fmla="*/ 28 h 34"/>
                  <a:gd name="T36" fmla="*/ 5 w 21"/>
                  <a:gd name="T37" fmla="*/ 34 h 34"/>
                  <a:gd name="T38" fmla="*/ 5 w 21"/>
                  <a:gd name="T39" fmla="*/ 31 h 34"/>
                  <a:gd name="T40" fmla="*/ 3 w 21"/>
                  <a:gd name="T41" fmla="*/ 31 h 34"/>
                  <a:gd name="T42" fmla="*/ 7 w 21"/>
                  <a:gd name="T43" fmla="*/ 29 h 34"/>
                  <a:gd name="T44" fmla="*/ 7 w 21"/>
                  <a:gd name="T45" fmla="*/ 28 h 34"/>
                  <a:gd name="T46" fmla="*/ 6 w 21"/>
                  <a:gd name="T47" fmla="*/ 26 h 34"/>
                  <a:gd name="T48" fmla="*/ 7 w 21"/>
                  <a:gd name="T49" fmla="*/ 25 h 34"/>
                  <a:gd name="T50" fmla="*/ 6 w 21"/>
                  <a:gd name="T51" fmla="*/ 22 h 34"/>
                  <a:gd name="T52" fmla="*/ 5 w 21"/>
                  <a:gd name="T53" fmla="*/ 20 h 34"/>
                  <a:gd name="T54" fmla="*/ 6 w 21"/>
                  <a:gd name="T55" fmla="*/ 20 h 34"/>
                  <a:gd name="T56" fmla="*/ 6 w 21"/>
                  <a:gd name="T57" fmla="*/ 19 h 34"/>
                  <a:gd name="T58" fmla="*/ 5 w 21"/>
                  <a:gd name="T59" fmla="*/ 17 h 34"/>
                  <a:gd name="T60" fmla="*/ 5 w 21"/>
                  <a:gd name="T61" fmla="*/ 15 h 34"/>
                  <a:gd name="T62" fmla="*/ 6 w 21"/>
                  <a:gd name="T63" fmla="*/ 15 h 34"/>
                  <a:gd name="T64" fmla="*/ 7 w 21"/>
                  <a:gd name="T65" fmla="*/ 13 h 34"/>
                  <a:gd name="T66" fmla="*/ 5 w 21"/>
                  <a:gd name="T67" fmla="*/ 11 h 34"/>
                  <a:gd name="T68" fmla="*/ 5 w 21"/>
                  <a:gd name="T69" fmla="*/ 8 h 34"/>
                  <a:gd name="T70" fmla="*/ 7 w 21"/>
                  <a:gd name="T71" fmla="*/ 8 h 34"/>
                  <a:gd name="T72" fmla="*/ 9 w 21"/>
                  <a:gd name="T73" fmla="*/ 8 h 34"/>
                  <a:gd name="T74" fmla="*/ 13 w 21"/>
                  <a:gd name="T75" fmla="*/ 7 h 34"/>
                  <a:gd name="T76" fmla="*/ 11 w 21"/>
                  <a:gd name="T77" fmla="*/ 5 h 34"/>
                  <a:gd name="T78" fmla="*/ 14 w 21"/>
                  <a:gd name="T7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" h="34">
                    <a:moveTo>
                      <a:pt x="18" y="8"/>
                    </a:moveTo>
                    <a:cubicBezTo>
                      <a:pt x="18" y="7"/>
                      <a:pt x="19" y="7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4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5"/>
                      <a:pt x="19" y="3"/>
                      <a:pt x="19" y="2"/>
                    </a:cubicBezTo>
                    <a:cubicBezTo>
                      <a:pt x="18" y="3"/>
                      <a:pt x="18" y="5"/>
                      <a:pt x="17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6"/>
                      <a:pt x="15" y="6"/>
                    </a:cubicBezTo>
                    <a:cubicBezTo>
                      <a:pt x="14" y="0"/>
                      <a:pt x="13" y="8"/>
                      <a:pt x="11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8"/>
                      <a:pt x="5" y="3"/>
                      <a:pt x="6" y="8"/>
                    </a:cubicBezTo>
                    <a:cubicBezTo>
                      <a:pt x="4" y="7"/>
                      <a:pt x="6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5" y="7"/>
                      <a:pt x="2" y="8"/>
                    </a:cubicBezTo>
                    <a:cubicBezTo>
                      <a:pt x="1" y="9"/>
                      <a:pt x="3" y="8"/>
                      <a:pt x="4" y="9"/>
                    </a:cubicBezTo>
                    <a:cubicBezTo>
                      <a:pt x="3" y="10"/>
                      <a:pt x="3" y="10"/>
                      <a:pt x="1" y="10"/>
                    </a:cubicBezTo>
                    <a:cubicBezTo>
                      <a:pt x="3" y="11"/>
                      <a:pt x="2" y="11"/>
                      <a:pt x="3" y="12"/>
                    </a:cubicBezTo>
                    <a:cubicBezTo>
                      <a:pt x="3" y="12"/>
                      <a:pt x="3" y="11"/>
                      <a:pt x="4" y="12"/>
                    </a:cubicBezTo>
                    <a:cubicBezTo>
                      <a:pt x="4" y="13"/>
                      <a:pt x="5" y="13"/>
                      <a:pt x="6" y="14"/>
                    </a:cubicBezTo>
                    <a:cubicBezTo>
                      <a:pt x="4" y="15"/>
                      <a:pt x="6" y="13"/>
                      <a:pt x="4" y="14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2" y="14"/>
                      <a:pt x="2" y="16"/>
                    </a:cubicBezTo>
                    <a:cubicBezTo>
                      <a:pt x="2" y="16"/>
                      <a:pt x="1" y="15"/>
                      <a:pt x="1" y="16"/>
                    </a:cubicBezTo>
                    <a:cubicBezTo>
                      <a:pt x="0" y="17"/>
                      <a:pt x="3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9"/>
                      <a:pt x="1" y="20"/>
                      <a:pt x="2" y="22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0" y="22"/>
                      <a:pt x="5" y="23"/>
                      <a:pt x="3" y="24"/>
                    </a:cubicBezTo>
                    <a:cubicBezTo>
                      <a:pt x="5" y="24"/>
                      <a:pt x="6" y="25"/>
                      <a:pt x="6" y="25"/>
                    </a:cubicBezTo>
                    <a:cubicBezTo>
                      <a:pt x="6" y="25"/>
                      <a:pt x="5" y="26"/>
                      <a:pt x="4" y="26"/>
                    </a:cubicBezTo>
                    <a:cubicBezTo>
                      <a:pt x="5" y="24"/>
                      <a:pt x="2" y="25"/>
                      <a:pt x="1" y="24"/>
                    </a:cubicBezTo>
                    <a:cubicBezTo>
                      <a:pt x="2" y="25"/>
                      <a:pt x="1" y="26"/>
                      <a:pt x="3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8"/>
                      <a:pt x="5" y="27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3" y="30"/>
                      <a:pt x="2" y="33"/>
                      <a:pt x="5" y="34"/>
                    </a:cubicBezTo>
                    <a:cubicBezTo>
                      <a:pt x="6" y="34"/>
                      <a:pt x="8" y="32"/>
                      <a:pt x="8" y="32"/>
                    </a:cubicBezTo>
                    <a:cubicBezTo>
                      <a:pt x="7" y="31"/>
                      <a:pt x="6" y="31"/>
                      <a:pt x="5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1"/>
                      <a:pt x="4" y="30"/>
                      <a:pt x="3" y="31"/>
                    </a:cubicBezTo>
                    <a:cubicBezTo>
                      <a:pt x="2" y="30"/>
                      <a:pt x="5" y="30"/>
                      <a:pt x="4" y="29"/>
                    </a:cubicBezTo>
                    <a:cubicBezTo>
                      <a:pt x="5" y="29"/>
                      <a:pt x="6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6" y="28"/>
                      <a:pt x="7" y="28"/>
                    </a:cubicBezTo>
                    <a:cubicBezTo>
                      <a:pt x="5" y="28"/>
                      <a:pt x="7" y="27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6" y="24"/>
                      <a:pt x="4" y="24"/>
                      <a:pt x="4" y="23"/>
                    </a:cubicBezTo>
                    <a:cubicBezTo>
                      <a:pt x="6" y="23"/>
                      <a:pt x="5" y="22"/>
                      <a:pt x="6" y="22"/>
                    </a:cubicBezTo>
                    <a:cubicBezTo>
                      <a:pt x="5" y="22"/>
                      <a:pt x="6" y="21"/>
                      <a:pt x="5" y="21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5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9"/>
                      <a:pt x="4" y="18"/>
                      <a:pt x="5" y="17"/>
                    </a:cubicBezTo>
                    <a:cubicBezTo>
                      <a:pt x="4" y="17"/>
                      <a:pt x="5" y="16"/>
                      <a:pt x="3" y="16"/>
                    </a:cubicBezTo>
                    <a:cubicBezTo>
                      <a:pt x="3" y="16"/>
                      <a:pt x="5" y="16"/>
                      <a:pt x="5" y="15"/>
                    </a:cubicBezTo>
                    <a:cubicBezTo>
                      <a:pt x="3" y="15"/>
                      <a:pt x="5" y="15"/>
                      <a:pt x="4" y="14"/>
                    </a:cubicBezTo>
                    <a:cubicBezTo>
                      <a:pt x="6" y="15"/>
                      <a:pt x="5" y="14"/>
                      <a:pt x="6" y="15"/>
                    </a:cubicBezTo>
                    <a:cubicBezTo>
                      <a:pt x="7" y="14"/>
                      <a:pt x="5" y="13"/>
                      <a:pt x="5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2"/>
                      <a:pt x="5" y="12"/>
                      <a:pt x="6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5" y="10"/>
                      <a:pt x="7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13"/>
                      <a:pt x="6" y="9"/>
                      <a:pt x="6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9" y="10"/>
                      <a:pt x="9" y="8"/>
                    </a:cubicBezTo>
                    <a:cubicBezTo>
                      <a:pt x="9" y="8"/>
                      <a:pt x="9" y="9"/>
                      <a:pt x="10" y="10"/>
                    </a:cubicBezTo>
                    <a:cubicBezTo>
                      <a:pt x="10" y="7"/>
                      <a:pt x="13" y="11"/>
                      <a:pt x="13" y="7"/>
                    </a:cubicBezTo>
                    <a:cubicBezTo>
                      <a:pt x="13" y="7"/>
                      <a:pt x="12" y="6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2" y="5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10"/>
                      <a:pt x="16" y="4"/>
                      <a:pt x="18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1" name="Freeform 789"/>
              <p:cNvSpPr>
                <a:spLocks/>
              </p:cNvSpPr>
              <p:nvPr/>
            </p:nvSpPr>
            <p:spPr bwMode="auto">
              <a:xfrm>
                <a:off x="1816" y="301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2" name="Freeform 790"/>
              <p:cNvSpPr>
                <a:spLocks/>
              </p:cNvSpPr>
              <p:nvPr/>
            </p:nvSpPr>
            <p:spPr bwMode="auto">
              <a:xfrm>
                <a:off x="1819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3" name="Freeform 791"/>
              <p:cNvSpPr>
                <a:spLocks/>
              </p:cNvSpPr>
              <p:nvPr/>
            </p:nvSpPr>
            <p:spPr bwMode="auto">
              <a:xfrm>
                <a:off x="1854" y="301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4" name="Rectangle 792"/>
              <p:cNvSpPr>
                <a:spLocks noChangeArrowheads="1"/>
              </p:cNvSpPr>
              <p:nvPr/>
            </p:nvSpPr>
            <p:spPr bwMode="auto">
              <a:xfrm>
                <a:off x="1857" y="301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5" name="Freeform 793"/>
              <p:cNvSpPr>
                <a:spLocks/>
              </p:cNvSpPr>
              <p:nvPr/>
            </p:nvSpPr>
            <p:spPr bwMode="auto">
              <a:xfrm>
                <a:off x="1857" y="2992"/>
                <a:ext cx="62" cy="25"/>
              </a:xfrm>
              <a:custGeom>
                <a:avLst/>
                <a:gdLst>
                  <a:gd name="T0" fmla="*/ 19 w 23"/>
                  <a:gd name="T1" fmla="*/ 4 h 9"/>
                  <a:gd name="T2" fmla="*/ 20 w 23"/>
                  <a:gd name="T3" fmla="*/ 2 h 9"/>
                  <a:gd name="T4" fmla="*/ 21 w 23"/>
                  <a:gd name="T5" fmla="*/ 4 h 9"/>
                  <a:gd name="T6" fmla="*/ 23 w 23"/>
                  <a:gd name="T7" fmla="*/ 1 h 9"/>
                  <a:gd name="T8" fmla="*/ 12 w 23"/>
                  <a:gd name="T9" fmla="*/ 3 h 9"/>
                  <a:gd name="T10" fmla="*/ 12 w 23"/>
                  <a:gd name="T11" fmla="*/ 2 h 9"/>
                  <a:gd name="T12" fmla="*/ 8 w 23"/>
                  <a:gd name="T13" fmla="*/ 4 h 9"/>
                  <a:gd name="T14" fmla="*/ 8 w 23"/>
                  <a:gd name="T15" fmla="*/ 2 h 9"/>
                  <a:gd name="T16" fmla="*/ 6 w 23"/>
                  <a:gd name="T17" fmla="*/ 3 h 9"/>
                  <a:gd name="T18" fmla="*/ 6 w 23"/>
                  <a:gd name="T19" fmla="*/ 4 h 9"/>
                  <a:gd name="T20" fmla="*/ 5 w 23"/>
                  <a:gd name="T21" fmla="*/ 3 h 9"/>
                  <a:gd name="T22" fmla="*/ 5 w 23"/>
                  <a:gd name="T23" fmla="*/ 4 h 9"/>
                  <a:gd name="T24" fmla="*/ 4 w 23"/>
                  <a:gd name="T25" fmla="*/ 4 h 9"/>
                  <a:gd name="T26" fmla="*/ 4 w 23"/>
                  <a:gd name="T27" fmla="*/ 3 h 9"/>
                  <a:gd name="T28" fmla="*/ 3 w 23"/>
                  <a:gd name="T29" fmla="*/ 4 h 9"/>
                  <a:gd name="T30" fmla="*/ 3 w 23"/>
                  <a:gd name="T31" fmla="*/ 3 h 9"/>
                  <a:gd name="T32" fmla="*/ 0 w 23"/>
                  <a:gd name="T33" fmla="*/ 5 h 9"/>
                  <a:gd name="T34" fmla="*/ 0 w 23"/>
                  <a:gd name="T35" fmla="*/ 6 h 9"/>
                  <a:gd name="T36" fmla="*/ 2 w 23"/>
                  <a:gd name="T37" fmla="*/ 5 h 9"/>
                  <a:gd name="T38" fmla="*/ 2 w 23"/>
                  <a:gd name="T39" fmla="*/ 5 h 9"/>
                  <a:gd name="T40" fmla="*/ 4 w 23"/>
                  <a:gd name="T41" fmla="*/ 4 h 9"/>
                  <a:gd name="T42" fmla="*/ 3 w 23"/>
                  <a:gd name="T43" fmla="*/ 6 h 9"/>
                  <a:gd name="T44" fmla="*/ 6 w 23"/>
                  <a:gd name="T45" fmla="*/ 7 h 9"/>
                  <a:gd name="T46" fmla="*/ 6 w 23"/>
                  <a:gd name="T47" fmla="*/ 7 h 9"/>
                  <a:gd name="T48" fmla="*/ 6 w 23"/>
                  <a:gd name="T49" fmla="*/ 7 h 9"/>
                  <a:gd name="T50" fmla="*/ 6 w 23"/>
                  <a:gd name="T51" fmla="*/ 6 h 9"/>
                  <a:gd name="T52" fmla="*/ 6 w 23"/>
                  <a:gd name="T53" fmla="*/ 4 h 9"/>
                  <a:gd name="T54" fmla="*/ 7 w 23"/>
                  <a:gd name="T55" fmla="*/ 4 h 9"/>
                  <a:gd name="T56" fmla="*/ 7 w 23"/>
                  <a:gd name="T57" fmla="*/ 6 h 9"/>
                  <a:gd name="T58" fmla="*/ 7 w 23"/>
                  <a:gd name="T59" fmla="*/ 5 h 9"/>
                  <a:gd name="T60" fmla="*/ 8 w 23"/>
                  <a:gd name="T61" fmla="*/ 7 h 9"/>
                  <a:gd name="T62" fmla="*/ 8 w 23"/>
                  <a:gd name="T63" fmla="*/ 5 h 9"/>
                  <a:gd name="T64" fmla="*/ 13 w 23"/>
                  <a:gd name="T65" fmla="*/ 4 h 9"/>
                  <a:gd name="T66" fmla="*/ 12 w 23"/>
                  <a:gd name="T67" fmla="*/ 5 h 9"/>
                  <a:gd name="T68" fmla="*/ 13 w 23"/>
                  <a:gd name="T69" fmla="*/ 4 h 9"/>
                  <a:gd name="T70" fmla="*/ 16 w 23"/>
                  <a:gd name="T71" fmla="*/ 5 h 9"/>
                  <a:gd name="T72" fmla="*/ 15 w 23"/>
                  <a:gd name="T73" fmla="*/ 4 h 9"/>
                  <a:gd name="T74" fmla="*/ 18 w 23"/>
                  <a:gd name="T75" fmla="*/ 4 h 9"/>
                  <a:gd name="T76" fmla="*/ 18 w 23"/>
                  <a:gd name="T77" fmla="*/ 4 h 9"/>
                  <a:gd name="T78" fmla="*/ 20 w 23"/>
                  <a:gd name="T79" fmla="*/ 2 h 9"/>
                  <a:gd name="T80" fmla="*/ 19 w 23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9">
                    <a:moveTo>
                      <a:pt x="19" y="4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2" y="2"/>
                      <a:pt x="21" y="4"/>
                    </a:cubicBezTo>
                    <a:cubicBezTo>
                      <a:pt x="22" y="2"/>
                      <a:pt x="23" y="3"/>
                      <a:pt x="23" y="1"/>
                    </a:cubicBezTo>
                    <a:cubicBezTo>
                      <a:pt x="20" y="2"/>
                      <a:pt x="15" y="0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9" y="0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2"/>
                      <a:pt x="3" y="6"/>
                      <a:pt x="4" y="4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9"/>
                      <a:pt x="5" y="4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7" y="5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9" y="6"/>
                      <a:pt x="8" y="6"/>
                      <a:pt x="8" y="5"/>
                    </a:cubicBezTo>
                    <a:cubicBezTo>
                      <a:pt x="9" y="6"/>
                      <a:pt x="11" y="6"/>
                      <a:pt x="13" y="4"/>
                    </a:cubicBezTo>
                    <a:cubicBezTo>
                      <a:pt x="12" y="5"/>
                      <a:pt x="13" y="6"/>
                      <a:pt x="12" y="5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2"/>
                      <a:pt x="17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4"/>
                      <a:pt x="19" y="1"/>
                      <a:pt x="20" y="2"/>
                    </a:cubicBezTo>
                    <a:cubicBezTo>
                      <a:pt x="19" y="3"/>
                      <a:pt x="19" y="3"/>
                      <a:pt x="19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6" name="Freeform 794"/>
              <p:cNvSpPr>
                <a:spLocks/>
              </p:cNvSpPr>
              <p:nvPr/>
            </p:nvSpPr>
            <p:spPr bwMode="auto">
              <a:xfrm>
                <a:off x="1919" y="2992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7" name="Freeform 795"/>
              <p:cNvSpPr>
                <a:spLocks/>
              </p:cNvSpPr>
              <p:nvPr/>
            </p:nvSpPr>
            <p:spPr bwMode="auto">
              <a:xfrm>
                <a:off x="1922" y="2987"/>
                <a:ext cx="30" cy="16"/>
              </a:xfrm>
              <a:custGeom>
                <a:avLst/>
                <a:gdLst>
                  <a:gd name="T0" fmla="*/ 7 w 11"/>
                  <a:gd name="T1" fmla="*/ 3 h 6"/>
                  <a:gd name="T2" fmla="*/ 8 w 11"/>
                  <a:gd name="T3" fmla="*/ 2 h 6"/>
                  <a:gd name="T4" fmla="*/ 3 w 11"/>
                  <a:gd name="T5" fmla="*/ 2 h 6"/>
                  <a:gd name="T6" fmla="*/ 2 w 11"/>
                  <a:gd name="T7" fmla="*/ 4 h 6"/>
                  <a:gd name="T8" fmla="*/ 1 w 11"/>
                  <a:gd name="T9" fmla="*/ 3 h 6"/>
                  <a:gd name="T10" fmla="*/ 0 w 11"/>
                  <a:gd name="T11" fmla="*/ 4 h 6"/>
                  <a:gd name="T12" fmla="*/ 1 w 11"/>
                  <a:gd name="T13" fmla="*/ 4 h 6"/>
                  <a:gd name="T14" fmla="*/ 1 w 11"/>
                  <a:gd name="T15" fmla="*/ 4 h 6"/>
                  <a:gd name="T16" fmla="*/ 2 w 11"/>
                  <a:gd name="T17" fmla="*/ 4 h 6"/>
                  <a:gd name="T18" fmla="*/ 1 w 11"/>
                  <a:gd name="T19" fmla="*/ 5 h 6"/>
                  <a:gd name="T20" fmla="*/ 3 w 11"/>
                  <a:gd name="T21" fmla="*/ 3 h 6"/>
                  <a:gd name="T22" fmla="*/ 3 w 11"/>
                  <a:gd name="T23" fmla="*/ 5 h 6"/>
                  <a:gd name="T24" fmla="*/ 5 w 11"/>
                  <a:gd name="T25" fmla="*/ 5 h 6"/>
                  <a:gd name="T26" fmla="*/ 5 w 11"/>
                  <a:gd name="T27" fmla="*/ 5 h 6"/>
                  <a:gd name="T28" fmla="*/ 5 w 11"/>
                  <a:gd name="T29" fmla="*/ 3 h 6"/>
                  <a:gd name="T30" fmla="*/ 6 w 11"/>
                  <a:gd name="T31" fmla="*/ 5 h 6"/>
                  <a:gd name="T32" fmla="*/ 10 w 11"/>
                  <a:gd name="T33" fmla="*/ 4 h 6"/>
                  <a:gd name="T34" fmla="*/ 10 w 11"/>
                  <a:gd name="T35" fmla="*/ 2 h 6"/>
                  <a:gd name="T36" fmla="*/ 10 w 11"/>
                  <a:gd name="T37" fmla="*/ 4 h 6"/>
                  <a:gd name="T38" fmla="*/ 11 w 11"/>
                  <a:gd name="T39" fmla="*/ 4 h 6"/>
                  <a:gd name="T40" fmla="*/ 11 w 11"/>
                  <a:gd name="T41" fmla="*/ 1 h 6"/>
                  <a:gd name="T42" fmla="*/ 7 w 1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6">
                    <a:moveTo>
                      <a:pt x="7" y="3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4" y="3"/>
                      <a:pt x="3" y="2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4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2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6" y="2"/>
                      <a:pt x="5" y="5"/>
                      <a:pt x="6" y="5"/>
                    </a:cubicBezTo>
                    <a:cubicBezTo>
                      <a:pt x="7" y="4"/>
                      <a:pt x="9" y="3"/>
                      <a:pt x="10" y="4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4"/>
                      <a:pt x="11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0" y="0"/>
                      <a:pt x="9" y="4"/>
                      <a:pt x="7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8" name="Rectangle 796"/>
              <p:cNvSpPr>
                <a:spLocks noChangeArrowheads="1"/>
              </p:cNvSpPr>
              <p:nvPr/>
            </p:nvSpPr>
            <p:spPr bwMode="auto">
              <a:xfrm>
                <a:off x="1944" y="2992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099" name="Freeform 797"/>
              <p:cNvSpPr>
                <a:spLocks/>
              </p:cNvSpPr>
              <p:nvPr/>
            </p:nvSpPr>
            <p:spPr bwMode="auto">
              <a:xfrm>
                <a:off x="2006" y="303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0" name="Freeform 798"/>
              <p:cNvSpPr>
                <a:spLocks/>
              </p:cNvSpPr>
              <p:nvPr/>
            </p:nvSpPr>
            <p:spPr bwMode="auto">
              <a:xfrm>
                <a:off x="2004" y="3025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1 h 5"/>
                  <a:gd name="T14" fmla="*/ 0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1" name="Freeform 799"/>
              <p:cNvSpPr>
                <a:spLocks/>
              </p:cNvSpPr>
              <p:nvPr/>
            </p:nvSpPr>
            <p:spPr bwMode="auto">
              <a:xfrm>
                <a:off x="2004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2" name="Freeform 800"/>
              <p:cNvSpPr>
                <a:spLocks/>
              </p:cNvSpPr>
              <p:nvPr/>
            </p:nvSpPr>
            <p:spPr bwMode="auto">
              <a:xfrm>
                <a:off x="2004" y="303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3" name="Freeform 801"/>
              <p:cNvSpPr>
                <a:spLocks/>
              </p:cNvSpPr>
              <p:nvPr/>
            </p:nvSpPr>
            <p:spPr bwMode="auto">
              <a:xfrm>
                <a:off x="2001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4" name="Freeform 802"/>
              <p:cNvSpPr>
                <a:spLocks/>
              </p:cNvSpPr>
              <p:nvPr/>
            </p:nvSpPr>
            <p:spPr bwMode="auto">
              <a:xfrm>
                <a:off x="2001" y="3028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0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5" name="Freeform 803"/>
              <p:cNvSpPr>
                <a:spLocks/>
              </p:cNvSpPr>
              <p:nvPr/>
            </p:nvSpPr>
            <p:spPr bwMode="auto">
              <a:xfrm>
                <a:off x="2001" y="303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6" name="Rectangle 804"/>
              <p:cNvSpPr>
                <a:spLocks noChangeArrowheads="1"/>
              </p:cNvSpPr>
              <p:nvPr/>
            </p:nvSpPr>
            <p:spPr bwMode="auto">
              <a:xfrm>
                <a:off x="200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7" name="Freeform 805"/>
              <p:cNvSpPr>
                <a:spLocks/>
              </p:cNvSpPr>
              <p:nvPr/>
            </p:nvSpPr>
            <p:spPr bwMode="auto">
              <a:xfrm>
                <a:off x="1998" y="302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8" name="Freeform 806"/>
              <p:cNvSpPr>
                <a:spLocks/>
              </p:cNvSpPr>
              <p:nvPr/>
            </p:nvSpPr>
            <p:spPr bwMode="auto">
              <a:xfrm>
                <a:off x="1996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09" name="Freeform 807"/>
              <p:cNvSpPr>
                <a:spLocks/>
              </p:cNvSpPr>
              <p:nvPr/>
            </p:nvSpPr>
            <p:spPr bwMode="auto">
              <a:xfrm>
                <a:off x="1990" y="3017"/>
                <a:ext cx="8" cy="1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3 h 6"/>
                  <a:gd name="T4" fmla="*/ 1 w 3"/>
                  <a:gd name="T5" fmla="*/ 5 h 6"/>
                  <a:gd name="T6" fmla="*/ 2 w 3"/>
                  <a:gd name="T7" fmla="*/ 4 h 6"/>
                  <a:gd name="T8" fmla="*/ 2 w 3"/>
                  <a:gd name="T9" fmla="*/ 6 h 6"/>
                  <a:gd name="T10" fmla="*/ 2 w 3"/>
                  <a:gd name="T11" fmla="*/ 4 h 6"/>
                  <a:gd name="T12" fmla="*/ 3 w 3"/>
                  <a:gd name="T13" fmla="*/ 5 h 6"/>
                  <a:gd name="T14" fmla="*/ 2 w 3"/>
                  <a:gd name="T15" fmla="*/ 3 h 6"/>
                  <a:gd name="T16" fmla="*/ 2 w 3"/>
                  <a:gd name="T17" fmla="*/ 3 h 6"/>
                  <a:gd name="T18" fmla="*/ 2 w 3"/>
                  <a:gd name="T19" fmla="*/ 2 h 6"/>
                  <a:gd name="T20" fmla="*/ 1 w 3"/>
                  <a:gd name="T21" fmla="*/ 1 h 6"/>
                  <a:gd name="T22" fmla="*/ 1 w 3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1" y="4"/>
                      <a:pt x="2" y="4"/>
                    </a:cubicBezTo>
                    <a:cubicBezTo>
                      <a:pt x="2" y="6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1" y="0"/>
                      <a:pt x="1" y="1"/>
                    </a:cubicBezTo>
                    <a:cubicBezTo>
                      <a:pt x="0" y="1"/>
                      <a:pt x="1" y="4"/>
                      <a:pt x="1" y="6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0" name="Group 1009"/>
            <p:cNvGrpSpPr>
              <a:grpSpLocks/>
            </p:cNvGrpSpPr>
            <p:nvPr/>
          </p:nvGrpSpPr>
          <p:grpSpPr bwMode="auto">
            <a:xfrm>
              <a:off x="1462" y="1760"/>
              <a:ext cx="531" cy="1336"/>
              <a:chOff x="1462" y="1760"/>
              <a:chExt cx="531" cy="1336"/>
            </a:xfrm>
          </p:grpSpPr>
          <p:sp>
            <p:nvSpPr>
              <p:cNvPr id="710" name="Freeform 809"/>
              <p:cNvSpPr>
                <a:spLocks/>
              </p:cNvSpPr>
              <p:nvPr/>
            </p:nvSpPr>
            <p:spPr bwMode="auto">
              <a:xfrm>
                <a:off x="1990" y="302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1" name="Freeform 810"/>
              <p:cNvSpPr>
                <a:spLocks/>
              </p:cNvSpPr>
              <p:nvPr/>
            </p:nvSpPr>
            <p:spPr bwMode="auto">
              <a:xfrm>
                <a:off x="1987" y="3019"/>
                <a:ext cx="3" cy="14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4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4 h 5"/>
                  <a:gd name="T10" fmla="*/ 0 w 1"/>
                  <a:gd name="T11" fmla="*/ 1 h 5"/>
                  <a:gd name="T12" fmla="*/ 1 w 1"/>
                  <a:gd name="T13" fmla="*/ 2 h 5"/>
                  <a:gd name="T14" fmla="*/ 0 w 1"/>
                  <a:gd name="T15" fmla="*/ 2 h 5"/>
                  <a:gd name="T16" fmla="*/ 0 w 1"/>
                  <a:gd name="T17" fmla="*/ 3 h 5"/>
                  <a:gd name="T18" fmla="*/ 0 w 1"/>
                  <a:gd name="T19" fmla="*/ 3 h 5"/>
                  <a:gd name="T20" fmla="*/ 1 w 1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2" name="Freeform 811"/>
              <p:cNvSpPr>
                <a:spLocks/>
              </p:cNvSpPr>
              <p:nvPr/>
            </p:nvSpPr>
            <p:spPr bwMode="auto">
              <a:xfrm>
                <a:off x="1990" y="303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3" name="Freeform 812"/>
              <p:cNvSpPr>
                <a:spLocks/>
              </p:cNvSpPr>
              <p:nvPr/>
            </p:nvSpPr>
            <p:spPr bwMode="auto">
              <a:xfrm>
                <a:off x="1987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4" name="Freeform 813"/>
              <p:cNvSpPr>
                <a:spLocks/>
              </p:cNvSpPr>
              <p:nvPr/>
            </p:nvSpPr>
            <p:spPr bwMode="auto">
              <a:xfrm>
                <a:off x="1987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5" name="Freeform 814"/>
              <p:cNvSpPr>
                <a:spLocks/>
              </p:cNvSpPr>
              <p:nvPr/>
            </p:nvSpPr>
            <p:spPr bwMode="auto">
              <a:xfrm>
                <a:off x="1957" y="3022"/>
                <a:ext cx="30" cy="19"/>
              </a:xfrm>
              <a:custGeom>
                <a:avLst/>
                <a:gdLst>
                  <a:gd name="T0" fmla="*/ 0 w 11"/>
                  <a:gd name="T1" fmla="*/ 2 h 7"/>
                  <a:gd name="T2" fmla="*/ 1 w 11"/>
                  <a:gd name="T3" fmla="*/ 3 h 7"/>
                  <a:gd name="T4" fmla="*/ 1 w 11"/>
                  <a:gd name="T5" fmla="*/ 4 h 7"/>
                  <a:gd name="T6" fmla="*/ 1 w 11"/>
                  <a:gd name="T7" fmla="*/ 7 h 7"/>
                  <a:gd name="T8" fmla="*/ 2 w 11"/>
                  <a:gd name="T9" fmla="*/ 5 h 7"/>
                  <a:gd name="T10" fmla="*/ 2 w 11"/>
                  <a:gd name="T11" fmla="*/ 7 h 7"/>
                  <a:gd name="T12" fmla="*/ 3 w 11"/>
                  <a:gd name="T13" fmla="*/ 6 h 7"/>
                  <a:gd name="T14" fmla="*/ 4 w 11"/>
                  <a:gd name="T15" fmla="*/ 5 h 7"/>
                  <a:gd name="T16" fmla="*/ 8 w 11"/>
                  <a:gd name="T17" fmla="*/ 5 h 7"/>
                  <a:gd name="T18" fmla="*/ 8 w 11"/>
                  <a:gd name="T19" fmla="*/ 3 h 7"/>
                  <a:gd name="T20" fmla="*/ 9 w 11"/>
                  <a:gd name="T21" fmla="*/ 4 h 7"/>
                  <a:gd name="T22" fmla="*/ 9 w 11"/>
                  <a:gd name="T23" fmla="*/ 4 h 7"/>
                  <a:gd name="T24" fmla="*/ 10 w 11"/>
                  <a:gd name="T25" fmla="*/ 5 h 7"/>
                  <a:gd name="T26" fmla="*/ 10 w 11"/>
                  <a:gd name="T27" fmla="*/ 2 h 7"/>
                  <a:gd name="T28" fmla="*/ 10 w 11"/>
                  <a:gd name="T29" fmla="*/ 5 h 7"/>
                  <a:gd name="T30" fmla="*/ 11 w 11"/>
                  <a:gd name="T31" fmla="*/ 3 h 7"/>
                  <a:gd name="T32" fmla="*/ 10 w 11"/>
                  <a:gd name="T33" fmla="*/ 1 h 7"/>
                  <a:gd name="T34" fmla="*/ 10 w 11"/>
                  <a:gd name="T35" fmla="*/ 0 h 7"/>
                  <a:gd name="T36" fmla="*/ 8 w 11"/>
                  <a:gd name="T37" fmla="*/ 3 h 7"/>
                  <a:gd name="T38" fmla="*/ 8 w 11"/>
                  <a:gd name="T39" fmla="*/ 2 h 7"/>
                  <a:gd name="T40" fmla="*/ 6 w 11"/>
                  <a:gd name="T41" fmla="*/ 1 h 7"/>
                  <a:gd name="T42" fmla="*/ 6 w 11"/>
                  <a:gd name="T43" fmla="*/ 3 h 7"/>
                  <a:gd name="T44" fmla="*/ 5 w 11"/>
                  <a:gd name="T45" fmla="*/ 3 h 7"/>
                  <a:gd name="T46" fmla="*/ 5 w 11"/>
                  <a:gd name="T47" fmla="*/ 4 h 7"/>
                  <a:gd name="T48" fmla="*/ 5 w 11"/>
                  <a:gd name="T49" fmla="*/ 2 h 7"/>
                  <a:gd name="T50" fmla="*/ 5 w 11"/>
                  <a:gd name="T51" fmla="*/ 5 h 7"/>
                  <a:gd name="T52" fmla="*/ 3 w 11"/>
                  <a:gd name="T53" fmla="*/ 1 h 7"/>
                  <a:gd name="T54" fmla="*/ 4 w 11"/>
                  <a:gd name="T55" fmla="*/ 3 h 7"/>
                  <a:gd name="T56" fmla="*/ 4 w 11"/>
                  <a:gd name="T57" fmla="*/ 4 h 7"/>
                  <a:gd name="T58" fmla="*/ 3 w 11"/>
                  <a:gd name="T59" fmla="*/ 2 h 7"/>
                  <a:gd name="T60" fmla="*/ 3 w 11"/>
                  <a:gd name="T61" fmla="*/ 3 h 7"/>
                  <a:gd name="T62" fmla="*/ 3 w 11"/>
                  <a:gd name="T63" fmla="*/ 4 h 7"/>
                  <a:gd name="T64" fmla="*/ 2 w 11"/>
                  <a:gd name="T65" fmla="*/ 4 h 7"/>
                  <a:gd name="T66" fmla="*/ 2 w 11"/>
                  <a:gd name="T67" fmla="*/ 2 h 7"/>
                  <a:gd name="T68" fmla="*/ 1 w 11"/>
                  <a:gd name="T69" fmla="*/ 1 h 7"/>
                  <a:gd name="T70" fmla="*/ 1 w 11"/>
                  <a:gd name="T71" fmla="*/ 4 h 7"/>
                  <a:gd name="T72" fmla="*/ 0 w 11"/>
                  <a:gd name="T7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6"/>
                      <a:pt x="9" y="4"/>
                      <a:pt x="10" y="5"/>
                    </a:cubicBezTo>
                    <a:cubicBezTo>
                      <a:pt x="10" y="4"/>
                      <a:pt x="9" y="2"/>
                      <a:pt x="10" y="2"/>
                    </a:cubicBezTo>
                    <a:cubicBezTo>
                      <a:pt x="10" y="4"/>
                      <a:pt x="10" y="2"/>
                      <a:pt x="10" y="5"/>
                    </a:cubicBezTo>
                    <a:cubicBezTo>
                      <a:pt x="11" y="5"/>
                      <a:pt x="10" y="3"/>
                      <a:pt x="11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0"/>
                      <a:pt x="10" y="2"/>
                      <a:pt x="10" y="0"/>
                    </a:cubicBezTo>
                    <a:cubicBezTo>
                      <a:pt x="9" y="0"/>
                      <a:pt x="9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6" y="1"/>
                    </a:cubicBezTo>
                    <a:cubicBezTo>
                      <a:pt x="6" y="2"/>
                      <a:pt x="5" y="1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4"/>
                      <a:pt x="4" y="3"/>
                      <a:pt x="3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4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6" name="Rectangle 815"/>
              <p:cNvSpPr>
                <a:spLocks noChangeArrowheads="1"/>
              </p:cNvSpPr>
              <p:nvPr/>
            </p:nvSpPr>
            <p:spPr bwMode="auto">
              <a:xfrm>
                <a:off x="1960" y="3022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7" name="Freeform 816"/>
              <p:cNvSpPr>
                <a:spLocks/>
              </p:cNvSpPr>
              <p:nvPr/>
            </p:nvSpPr>
            <p:spPr bwMode="auto">
              <a:xfrm>
                <a:off x="1957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8" name="Rectangle 817"/>
              <p:cNvSpPr>
                <a:spLocks noChangeArrowheads="1"/>
              </p:cNvSpPr>
              <p:nvPr/>
            </p:nvSpPr>
            <p:spPr bwMode="auto">
              <a:xfrm>
                <a:off x="1966" y="3038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19" name="Freeform 818"/>
              <p:cNvSpPr>
                <a:spLocks/>
              </p:cNvSpPr>
              <p:nvPr/>
            </p:nvSpPr>
            <p:spPr bwMode="auto">
              <a:xfrm>
                <a:off x="1966" y="302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0" name="Freeform 819"/>
              <p:cNvSpPr>
                <a:spLocks/>
              </p:cNvSpPr>
              <p:nvPr/>
            </p:nvSpPr>
            <p:spPr bwMode="auto">
              <a:xfrm>
                <a:off x="1971" y="30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1" name="Rectangle 820"/>
              <p:cNvSpPr>
                <a:spLocks noChangeArrowheads="1"/>
              </p:cNvSpPr>
              <p:nvPr/>
            </p:nvSpPr>
            <p:spPr bwMode="auto">
              <a:xfrm>
                <a:off x="1960" y="302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2" name="Freeform 821"/>
              <p:cNvSpPr>
                <a:spLocks/>
              </p:cNvSpPr>
              <p:nvPr/>
            </p:nvSpPr>
            <p:spPr bwMode="auto">
              <a:xfrm>
                <a:off x="1944" y="3025"/>
                <a:ext cx="16" cy="22"/>
              </a:xfrm>
              <a:custGeom>
                <a:avLst/>
                <a:gdLst>
                  <a:gd name="T0" fmla="*/ 1 w 6"/>
                  <a:gd name="T1" fmla="*/ 7 h 8"/>
                  <a:gd name="T2" fmla="*/ 2 w 6"/>
                  <a:gd name="T3" fmla="*/ 7 h 8"/>
                  <a:gd name="T4" fmla="*/ 2 w 6"/>
                  <a:gd name="T5" fmla="*/ 4 h 8"/>
                  <a:gd name="T6" fmla="*/ 2 w 6"/>
                  <a:gd name="T7" fmla="*/ 7 h 8"/>
                  <a:gd name="T8" fmla="*/ 4 w 6"/>
                  <a:gd name="T9" fmla="*/ 5 h 8"/>
                  <a:gd name="T10" fmla="*/ 4 w 6"/>
                  <a:gd name="T11" fmla="*/ 6 h 8"/>
                  <a:gd name="T12" fmla="*/ 4 w 6"/>
                  <a:gd name="T13" fmla="*/ 2 h 8"/>
                  <a:gd name="T14" fmla="*/ 5 w 6"/>
                  <a:gd name="T15" fmla="*/ 6 h 8"/>
                  <a:gd name="T16" fmla="*/ 5 w 6"/>
                  <a:gd name="T17" fmla="*/ 6 h 8"/>
                  <a:gd name="T18" fmla="*/ 6 w 6"/>
                  <a:gd name="T19" fmla="*/ 5 h 8"/>
                  <a:gd name="T20" fmla="*/ 5 w 6"/>
                  <a:gd name="T21" fmla="*/ 3 h 8"/>
                  <a:gd name="T22" fmla="*/ 5 w 6"/>
                  <a:gd name="T23" fmla="*/ 1 h 8"/>
                  <a:gd name="T24" fmla="*/ 5 w 6"/>
                  <a:gd name="T25" fmla="*/ 3 h 8"/>
                  <a:gd name="T26" fmla="*/ 4 w 6"/>
                  <a:gd name="T27" fmla="*/ 1 h 8"/>
                  <a:gd name="T28" fmla="*/ 4 w 6"/>
                  <a:gd name="T29" fmla="*/ 2 h 8"/>
                  <a:gd name="T30" fmla="*/ 4 w 6"/>
                  <a:gd name="T31" fmla="*/ 1 h 8"/>
                  <a:gd name="T32" fmla="*/ 4 w 6"/>
                  <a:gd name="T33" fmla="*/ 2 h 8"/>
                  <a:gd name="T34" fmla="*/ 4 w 6"/>
                  <a:gd name="T35" fmla="*/ 2 h 8"/>
                  <a:gd name="T36" fmla="*/ 4 w 6"/>
                  <a:gd name="T37" fmla="*/ 4 h 8"/>
                  <a:gd name="T38" fmla="*/ 3 w 6"/>
                  <a:gd name="T39" fmla="*/ 2 h 8"/>
                  <a:gd name="T40" fmla="*/ 3 w 6"/>
                  <a:gd name="T41" fmla="*/ 3 h 8"/>
                  <a:gd name="T42" fmla="*/ 2 w 6"/>
                  <a:gd name="T43" fmla="*/ 1 h 8"/>
                  <a:gd name="T44" fmla="*/ 2 w 6"/>
                  <a:gd name="T45" fmla="*/ 3 h 8"/>
                  <a:gd name="T46" fmla="*/ 3 w 6"/>
                  <a:gd name="T47" fmla="*/ 2 h 8"/>
                  <a:gd name="T48" fmla="*/ 3 w 6"/>
                  <a:gd name="T49" fmla="*/ 5 h 8"/>
                  <a:gd name="T50" fmla="*/ 2 w 6"/>
                  <a:gd name="T51" fmla="*/ 2 h 8"/>
                  <a:gd name="T52" fmla="*/ 1 w 6"/>
                  <a:gd name="T53" fmla="*/ 3 h 8"/>
                  <a:gd name="T54" fmla="*/ 1 w 6"/>
                  <a:gd name="T55" fmla="*/ 2 h 8"/>
                  <a:gd name="T56" fmla="*/ 1 w 6"/>
                  <a:gd name="T57" fmla="*/ 4 h 8"/>
                  <a:gd name="T58" fmla="*/ 1 w 6"/>
                  <a:gd name="T59" fmla="*/ 4 h 8"/>
                  <a:gd name="T60" fmla="*/ 1 w 6"/>
                  <a:gd name="T61" fmla="*/ 5 h 8"/>
                  <a:gd name="T62" fmla="*/ 1 w 6"/>
                  <a:gd name="T63" fmla="*/ 4 h 8"/>
                  <a:gd name="T64" fmla="*/ 0 w 6"/>
                  <a:gd name="T65" fmla="*/ 6 h 8"/>
                  <a:gd name="T66" fmla="*/ 1 w 6"/>
                  <a:gd name="T67" fmla="*/ 5 h 8"/>
                  <a:gd name="T68" fmla="*/ 1 w 6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1" y="8"/>
                      <a:pt x="1" y="7"/>
                      <a:pt x="2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4" y="2"/>
                      <a:pt x="4" y="2"/>
                    </a:cubicBezTo>
                    <a:cubicBezTo>
                      <a:pt x="4" y="4"/>
                      <a:pt x="5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5"/>
                      <a:pt x="6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2"/>
                      <a:pt x="5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3" name="Freeform 822"/>
              <p:cNvSpPr>
                <a:spLocks/>
              </p:cNvSpPr>
              <p:nvPr/>
            </p:nvSpPr>
            <p:spPr bwMode="auto">
              <a:xfrm>
                <a:off x="1955" y="302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4" name="Freeform 823"/>
              <p:cNvSpPr>
                <a:spLocks/>
              </p:cNvSpPr>
              <p:nvPr/>
            </p:nvSpPr>
            <p:spPr bwMode="auto">
              <a:xfrm>
                <a:off x="1933" y="3025"/>
                <a:ext cx="11" cy="27"/>
              </a:xfrm>
              <a:custGeom>
                <a:avLst/>
                <a:gdLst>
                  <a:gd name="T0" fmla="*/ 3 w 4"/>
                  <a:gd name="T1" fmla="*/ 4 h 10"/>
                  <a:gd name="T2" fmla="*/ 2 w 4"/>
                  <a:gd name="T3" fmla="*/ 3 h 10"/>
                  <a:gd name="T4" fmla="*/ 3 w 4"/>
                  <a:gd name="T5" fmla="*/ 6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3 h 10"/>
                  <a:gd name="T12" fmla="*/ 2 w 4"/>
                  <a:gd name="T13" fmla="*/ 5 h 10"/>
                  <a:gd name="T14" fmla="*/ 1 w 4"/>
                  <a:gd name="T15" fmla="*/ 6 h 10"/>
                  <a:gd name="T16" fmla="*/ 2 w 4"/>
                  <a:gd name="T17" fmla="*/ 6 h 10"/>
                  <a:gd name="T18" fmla="*/ 1 w 4"/>
                  <a:gd name="T19" fmla="*/ 4 h 10"/>
                  <a:gd name="T20" fmla="*/ 1 w 4"/>
                  <a:gd name="T21" fmla="*/ 9 h 10"/>
                  <a:gd name="T22" fmla="*/ 1 w 4"/>
                  <a:gd name="T23" fmla="*/ 9 h 10"/>
                  <a:gd name="T24" fmla="*/ 1 w 4"/>
                  <a:gd name="T25" fmla="*/ 6 h 10"/>
                  <a:gd name="T26" fmla="*/ 1 w 4"/>
                  <a:gd name="T27" fmla="*/ 7 h 10"/>
                  <a:gd name="T28" fmla="*/ 1 w 4"/>
                  <a:gd name="T29" fmla="*/ 8 h 10"/>
                  <a:gd name="T30" fmla="*/ 4 w 4"/>
                  <a:gd name="T31" fmla="*/ 8 h 10"/>
                  <a:gd name="T32" fmla="*/ 3 w 4"/>
                  <a:gd name="T33" fmla="*/ 8 h 10"/>
                  <a:gd name="T34" fmla="*/ 4 w 4"/>
                  <a:gd name="T35" fmla="*/ 6 h 10"/>
                  <a:gd name="T36" fmla="*/ 3 w 4"/>
                  <a:gd name="T37" fmla="*/ 4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4"/>
                    </a:moveTo>
                    <a:cubicBezTo>
                      <a:pt x="3" y="4"/>
                      <a:pt x="3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5"/>
                      <a:pt x="3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5" name="Rectangle 824"/>
              <p:cNvSpPr>
                <a:spLocks noChangeArrowheads="1"/>
              </p:cNvSpPr>
              <p:nvPr/>
            </p:nvSpPr>
            <p:spPr bwMode="auto">
              <a:xfrm>
                <a:off x="194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6" name="Freeform 825"/>
              <p:cNvSpPr>
                <a:spLocks/>
              </p:cNvSpPr>
              <p:nvPr/>
            </p:nvSpPr>
            <p:spPr bwMode="auto">
              <a:xfrm>
                <a:off x="1944" y="3041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7" name="Freeform 826"/>
              <p:cNvSpPr>
                <a:spLocks/>
              </p:cNvSpPr>
              <p:nvPr/>
            </p:nvSpPr>
            <p:spPr bwMode="auto">
              <a:xfrm>
                <a:off x="1933" y="303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8" name="Freeform 827"/>
              <p:cNvSpPr>
                <a:spLocks/>
              </p:cNvSpPr>
              <p:nvPr/>
            </p:nvSpPr>
            <p:spPr bwMode="auto">
              <a:xfrm>
                <a:off x="1930" y="3038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29" name="Freeform 828"/>
              <p:cNvSpPr>
                <a:spLocks/>
              </p:cNvSpPr>
              <p:nvPr/>
            </p:nvSpPr>
            <p:spPr bwMode="auto">
              <a:xfrm>
                <a:off x="1903" y="3030"/>
                <a:ext cx="27" cy="22"/>
              </a:xfrm>
              <a:custGeom>
                <a:avLst/>
                <a:gdLst>
                  <a:gd name="T0" fmla="*/ 8 w 10"/>
                  <a:gd name="T1" fmla="*/ 3 h 8"/>
                  <a:gd name="T2" fmla="*/ 8 w 10"/>
                  <a:gd name="T3" fmla="*/ 3 h 8"/>
                  <a:gd name="T4" fmla="*/ 8 w 10"/>
                  <a:gd name="T5" fmla="*/ 3 h 8"/>
                  <a:gd name="T6" fmla="*/ 7 w 10"/>
                  <a:gd name="T7" fmla="*/ 2 h 8"/>
                  <a:gd name="T8" fmla="*/ 8 w 10"/>
                  <a:gd name="T9" fmla="*/ 3 h 8"/>
                  <a:gd name="T10" fmla="*/ 7 w 10"/>
                  <a:gd name="T11" fmla="*/ 3 h 8"/>
                  <a:gd name="T12" fmla="*/ 7 w 10"/>
                  <a:gd name="T13" fmla="*/ 5 h 8"/>
                  <a:gd name="T14" fmla="*/ 6 w 10"/>
                  <a:gd name="T15" fmla="*/ 2 h 8"/>
                  <a:gd name="T16" fmla="*/ 6 w 10"/>
                  <a:gd name="T17" fmla="*/ 6 h 8"/>
                  <a:gd name="T18" fmla="*/ 5 w 10"/>
                  <a:gd name="T19" fmla="*/ 5 h 8"/>
                  <a:gd name="T20" fmla="*/ 5 w 10"/>
                  <a:gd name="T21" fmla="*/ 4 h 8"/>
                  <a:gd name="T22" fmla="*/ 5 w 10"/>
                  <a:gd name="T23" fmla="*/ 4 h 8"/>
                  <a:gd name="T24" fmla="*/ 5 w 10"/>
                  <a:gd name="T25" fmla="*/ 3 h 8"/>
                  <a:gd name="T26" fmla="*/ 4 w 10"/>
                  <a:gd name="T27" fmla="*/ 3 h 8"/>
                  <a:gd name="T28" fmla="*/ 4 w 10"/>
                  <a:gd name="T29" fmla="*/ 2 h 8"/>
                  <a:gd name="T30" fmla="*/ 2 w 10"/>
                  <a:gd name="T31" fmla="*/ 4 h 8"/>
                  <a:gd name="T32" fmla="*/ 2 w 10"/>
                  <a:gd name="T33" fmla="*/ 3 h 8"/>
                  <a:gd name="T34" fmla="*/ 2 w 10"/>
                  <a:gd name="T35" fmla="*/ 6 h 8"/>
                  <a:gd name="T36" fmla="*/ 2 w 10"/>
                  <a:gd name="T37" fmla="*/ 6 h 8"/>
                  <a:gd name="T38" fmla="*/ 2 w 10"/>
                  <a:gd name="T39" fmla="*/ 3 h 8"/>
                  <a:gd name="T40" fmla="*/ 1 w 10"/>
                  <a:gd name="T41" fmla="*/ 4 h 8"/>
                  <a:gd name="T42" fmla="*/ 1 w 10"/>
                  <a:gd name="T43" fmla="*/ 3 h 8"/>
                  <a:gd name="T44" fmla="*/ 1 w 10"/>
                  <a:gd name="T45" fmla="*/ 5 h 8"/>
                  <a:gd name="T46" fmla="*/ 0 w 10"/>
                  <a:gd name="T47" fmla="*/ 5 h 8"/>
                  <a:gd name="T48" fmla="*/ 1 w 10"/>
                  <a:gd name="T49" fmla="*/ 8 h 8"/>
                  <a:gd name="T50" fmla="*/ 3 w 10"/>
                  <a:gd name="T51" fmla="*/ 7 h 8"/>
                  <a:gd name="T52" fmla="*/ 3 w 10"/>
                  <a:gd name="T53" fmla="*/ 5 h 8"/>
                  <a:gd name="T54" fmla="*/ 4 w 10"/>
                  <a:gd name="T55" fmla="*/ 7 h 8"/>
                  <a:gd name="T56" fmla="*/ 3 w 10"/>
                  <a:gd name="T57" fmla="*/ 5 h 8"/>
                  <a:gd name="T58" fmla="*/ 4 w 10"/>
                  <a:gd name="T59" fmla="*/ 7 h 8"/>
                  <a:gd name="T60" fmla="*/ 4 w 10"/>
                  <a:gd name="T61" fmla="*/ 5 h 8"/>
                  <a:gd name="T62" fmla="*/ 5 w 10"/>
                  <a:gd name="T63" fmla="*/ 8 h 8"/>
                  <a:gd name="T64" fmla="*/ 8 w 10"/>
                  <a:gd name="T65" fmla="*/ 6 h 8"/>
                  <a:gd name="T66" fmla="*/ 8 w 10"/>
                  <a:gd name="T67" fmla="*/ 5 h 8"/>
                  <a:gd name="T68" fmla="*/ 9 w 10"/>
                  <a:gd name="T69" fmla="*/ 5 h 8"/>
                  <a:gd name="T70" fmla="*/ 9 w 10"/>
                  <a:gd name="T71" fmla="*/ 3 h 8"/>
                  <a:gd name="T72" fmla="*/ 10 w 10"/>
                  <a:gd name="T73" fmla="*/ 6 h 8"/>
                  <a:gd name="T74" fmla="*/ 10 w 10"/>
                  <a:gd name="T75" fmla="*/ 6 h 8"/>
                  <a:gd name="T76" fmla="*/ 10 w 10"/>
                  <a:gd name="T77" fmla="*/ 5 h 8"/>
                  <a:gd name="T78" fmla="*/ 10 w 10"/>
                  <a:gd name="T79" fmla="*/ 6 h 8"/>
                  <a:gd name="T80" fmla="*/ 9 w 10"/>
                  <a:gd name="T81" fmla="*/ 2 h 8"/>
                  <a:gd name="T82" fmla="*/ 8 w 10"/>
                  <a:gd name="T83" fmla="*/ 1 h 8"/>
                  <a:gd name="T84" fmla="*/ 8 w 10"/>
                  <a:gd name="T8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8" y="3"/>
                    </a:moveTo>
                    <a:cubicBezTo>
                      <a:pt x="8" y="3"/>
                      <a:pt x="8" y="4"/>
                      <a:pt x="8" y="3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8" y="1"/>
                      <a:pt x="8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8" y="4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6" y="4"/>
                      <a:pt x="6" y="6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3"/>
                      <a:pt x="2" y="6"/>
                    </a:cubicBezTo>
                    <a:cubicBezTo>
                      <a:pt x="2" y="3"/>
                      <a:pt x="2" y="7"/>
                      <a:pt x="2" y="6"/>
                    </a:cubicBezTo>
                    <a:cubicBezTo>
                      <a:pt x="1" y="4"/>
                      <a:pt x="2" y="5"/>
                      <a:pt x="2" y="3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1" y="7"/>
                      <a:pt x="2" y="6"/>
                      <a:pt x="3" y="7"/>
                    </a:cubicBezTo>
                    <a:cubicBezTo>
                      <a:pt x="3" y="5"/>
                      <a:pt x="3" y="7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7" y="5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8" y="2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5"/>
                      <a:pt x="8" y="0"/>
                      <a:pt x="8" y="1"/>
                    </a:cubicBezTo>
                    <a:cubicBezTo>
                      <a:pt x="8" y="2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0" name="Freeform 829"/>
              <p:cNvSpPr>
                <a:spLocks/>
              </p:cNvSpPr>
              <p:nvPr/>
            </p:nvSpPr>
            <p:spPr bwMode="auto">
              <a:xfrm>
                <a:off x="1930" y="304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1" name="Freeform 830"/>
              <p:cNvSpPr>
                <a:spLocks/>
              </p:cNvSpPr>
              <p:nvPr/>
            </p:nvSpPr>
            <p:spPr bwMode="auto">
              <a:xfrm>
                <a:off x="1903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2" name="Rectangle 831"/>
              <p:cNvSpPr>
                <a:spLocks noChangeArrowheads="1"/>
              </p:cNvSpPr>
              <p:nvPr/>
            </p:nvSpPr>
            <p:spPr bwMode="auto">
              <a:xfrm>
                <a:off x="1930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3" name="Freeform 832"/>
              <p:cNvSpPr>
                <a:spLocks/>
              </p:cNvSpPr>
              <p:nvPr/>
            </p:nvSpPr>
            <p:spPr bwMode="auto">
              <a:xfrm>
                <a:off x="1930" y="303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4" name="Freeform 833"/>
              <p:cNvSpPr>
                <a:spLocks/>
              </p:cNvSpPr>
              <p:nvPr/>
            </p:nvSpPr>
            <p:spPr bwMode="auto">
              <a:xfrm>
                <a:off x="189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5" name="Freeform 834"/>
              <p:cNvSpPr>
                <a:spLocks/>
              </p:cNvSpPr>
              <p:nvPr/>
            </p:nvSpPr>
            <p:spPr bwMode="auto">
              <a:xfrm>
                <a:off x="1887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6" name="Freeform 835"/>
              <p:cNvSpPr>
                <a:spLocks/>
              </p:cNvSpPr>
              <p:nvPr/>
            </p:nvSpPr>
            <p:spPr bwMode="auto">
              <a:xfrm>
                <a:off x="1854" y="3036"/>
                <a:ext cx="49" cy="30"/>
              </a:xfrm>
              <a:custGeom>
                <a:avLst/>
                <a:gdLst>
                  <a:gd name="T0" fmla="*/ 1 w 18"/>
                  <a:gd name="T1" fmla="*/ 6 h 11"/>
                  <a:gd name="T2" fmla="*/ 1 w 18"/>
                  <a:gd name="T3" fmla="*/ 8 h 11"/>
                  <a:gd name="T4" fmla="*/ 1 w 18"/>
                  <a:gd name="T5" fmla="*/ 9 h 11"/>
                  <a:gd name="T6" fmla="*/ 2 w 18"/>
                  <a:gd name="T7" fmla="*/ 8 h 11"/>
                  <a:gd name="T8" fmla="*/ 4 w 18"/>
                  <a:gd name="T9" fmla="*/ 8 h 11"/>
                  <a:gd name="T10" fmla="*/ 6 w 18"/>
                  <a:gd name="T11" fmla="*/ 8 h 11"/>
                  <a:gd name="T12" fmla="*/ 7 w 18"/>
                  <a:gd name="T13" fmla="*/ 6 h 11"/>
                  <a:gd name="T14" fmla="*/ 8 w 18"/>
                  <a:gd name="T15" fmla="*/ 7 h 11"/>
                  <a:gd name="T16" fmla="*/ 9 w 18"/>
                  <a:gd name="T17" fmla="*/ 7 h 11"/>
                  <a:gd name="T18" fmla="*/ 9 w 18"/>
                  <a:gd name="T19" fmla="*/ 4 h 11"/>
                  <a:gd name="T20" fmla="*/ 10 w 18"/>
                  <a:gd name="T21" fmla="*/ 4 h 11"/>
                  <a:gd name="T22" fmla="*/ 10 w 18"/>
                  <a:gd name="T23" fmla="*/ 5 h 11"/>
                  <a:gd name="T24" fmla="*/ 12 w 18"/>
                  <a:gd name="T25" fmla="*/ 5 h 11"/>
                  <a:gd name="T26" fmla="*/ 13 w 18"/>
                  <a:gd name="T27" fmla="*/ 5 h 11"/>
                  <a:gd name="T28" fmla="*/ 14 w 18"/>
                  <a:gd name="T29" fmla="*/ 4 h 11"/>
                  <a:gd name="T30" fmla="*/ 14 w 18"/>
                  <a:gd name="T31" fmla="*/ 3 h 11"/>
                  <a:gd name="T32" fmla="*/ 15 w 18"/>
                  <a:gd name="T33" fmla="*/ 5 h 11"/>
                  <a:gd name="T34" fmla="*/ 15 w 18"/>
                  <a:gd name="T35" fmla="*/ 4 h 11"/>
                  <a:gd name="T36" fmla="*/ 18 w 18"/>
                  <a:gd name="T37" fmla="*/ 4 h 11"/>
                  <a:gd name="T38" fmla="*/ 17 w 18"/>
                  <a:gd name="T39" fmla="*/ 4 h 11"/>
                  <a:gd name="T40" fmla="*/ 16 w 18"/>
                  <a:gd name="T41" fmla="*/ 5 h 11"/>
                  <a:gd name="T42" fmla="*/ 16 w 18"/>
                  <a:gd name="T43" fmla="*/ 1 h 11"/>
                  <a:gd name="T44" fmla="*/ 15 w 18"/>
                  <a:gd name="T45" fmla="*/ 1 h 11"/>
                  <a:gd name="T46" fmla="*/ 15 w 18"/>
                  <a:gd name="T47" fmla="*/ 1 h 11"/>
                  <a:gd name="T48" fmla="*/ 14 w 18"/>
                  <a:gd name="T49" fmla="*/ 1 h 11"/>
                  <a:gd name="T50" fmla="*/ 13 w 18"/>
                  <a:gd name="T51" fmla="*/ 1 h 11"/>
                  <a:gd name="T52" fmla="*/ 12 w 18"/>
                  <a:gd name="T53" fmla="*/ 2 h 11"/>
                  <a:gd name="T54" fmla="*/ 12 w 18"/>
                  <a:gd name="T55" fmla="*/ 1 h 11"/>
                  <a:gd name="T56" fmla="*/ 11 w 18"/>
                  <a:gd name="T57" fmla="*/ 1 h 11"/>
                  <a:gd name="T58" fmla="*/ 11 w 18"/>
                  <a:gd name="T59" fmla="*/ 2 h 11"/>
                  <a:gd name="T60" fmla="*/ 10 w 18"/>
                  <a:gd name="T61" fmla="*/ 3 h 11"/>
                  <a:gd name="T62" fmla="*/ 10 w 18"/>
                  <a:gd name="T63" fmla="*/ 1 h 11"/>
                  <a:gd name="T64" fmla="*/ 9 w 18"/>
                  <a:gd name="T65" fmla="*/ 1 h 11"/>
                  <a:gd name="T66" fmla="*/ 8 w 18"/>
                  <a:gd name="T67" fmla="*/ 3 h 11"/>
                  <a:gd name="T68" fmla="*/ 7 w 18"/>
                  <a:gd name="T69" fmla="*/ 4 h 11"/>
                  <a:gd name="T70" fmla="*/ 6 w 18"/>
                  <a:gd name="T71" fmla="*/ 5 h 11"/>
                  <a:gd name="T72" fmla="*/ 5 w 18"/>
                  <a:gd name="T73" fmla="*/ 5 h 11"/>
                  <a:gd name="T74" fmla="*/ 3 w 18"/>
                  <a:gd name="T75" fmla="*/ 5 h 11"/>
                  <a:gd name="T76" fmla="*/ 4 w 18"/>
                  <a:gd name="T77" fmla="*/ 7 h 11"/>
                  <a:gd name="T78" fmla="*/ 3 w 18"/>
                  <a:gd name="T7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11">
                    <a:moveTo>
                      <a:pt x="2" y="4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9"/>
                      <a:pt x="1" y="9"/>
                    </a:cubicBezTo>
                    <a:cubicBezTo>
                      <a:pt x="2" y="9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11"/>
                      <a:pt x="4" y="4"/>
                      <a:pt x="4" y="8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8"/>
                      <a:pt x="6" y="7"/>
                      <a:pt x="6" y="8"/>
                    </a:cubicBezTo>
                    <a:cubicBezTo>
                      <a:pt x="5" y="5"/>
                      <a:pt x="7" y="10"/>
                      <a:pt x="6" y="5"/>
                    </a:cubicBezTo>
                    <a:cubicBezTo>
                      <a:pt x="7" y="7"/>
                      <a:pt x="6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5"/>
                      <a:pt x="8" y="7"/>
                    </a:cubicBezTo>
                    <a:cubicBezTo>
                      <a:pt x="8" y="7"/>
                      <a:pt x="8" y="6"/>
                      <a:pt x="8" y="4"/>
                    </a:cubicBezTo>
                    <a:cubicBezTo>
                      <a:pt x="8" y="5"/>
                      <a:pt x="8" y="5"/>
                      <a:pt x="9" y="7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2"/>
                      <a:pt x="9" y="2"/>
                    </a:cubicBezTo>
                    <a:cubicBezTo>
                      <a:pt x="10" y="4"/>
                      <a:pt x="9" y="2"/>
                      <a:pt x="10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6"/>
                      <a:pt x="11" y="6"/>
                    </a:cubicBezTo>
                    <a:cubicBezTo>
                      <a:pt x="11" y="7"/>
                      <a:pt x="11" y="4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6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2"/>
                      <a:pt x="14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5"/>
                      <a:pt x="14" y="6"/>
                    </a:cubicBezTo>
                    <a:cubicBezTo>
                      <a:pt x="14" y="5"/>
                      <a:pt x="15" y="6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3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7"/>
                      <a:pt x="18" y="4"/>
                    </a:cubicBezTo>
                    <a:cubicBezTo>
                      <a:pt x="18" y="3"/>
                      <a:pt x="17" y="1"/>
                      <a:pt x="17" y="1"/>
                    </a:cubicBezTo>
                    <a:cubicBezTo>
                      <a:pt x="17" y="1"/>
                      <a:pt x="17" y="3"/>
                      <a:pt x="17" y="4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5"/>
                    </a:cubicBezTo>
                    <a:cubicBezTo>
                      <a:pt x="16" y="6"/>
                      <a:pt x="16" y="3"/>
                      <a:pt x="16" y="4"/>
                    </a:cubicBezTo>
                    <a:cubicBezTo>
                      <a:pt x="16" y="3"/>
                      <a:pt x="16" y="2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3"/>
                      <a:pt x="15" y="0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3"/>
                      <a:pt x="13" y="3"/>
                    </a:cubicBezTo>
                    <a:cubicBezTo>
                      <a:pt x="13" y="1"/>
                      <a:pt x="13" y="2"/>
                      <a:pt x="13" y="1"/>
                    </a:cubicBezTo>
                    <a:cubicBezTo>
                      <a:pt x="13" y="3"/>
                      <a:pt x="12" y="1"/>
                      <a:pt x="12" y="2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1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1" y="0"/>
                      <a:pt x="11" y="3"/>
                      <a:pt x="11" y="2"/>
                    </a:cubicBezTo>
                    <a:cubicBezTo>
                      <a:pt x="11" y="3"/>
                      <a:pt x="10" y="3"/>
                      <a:pt x="11" y="5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5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1"/>
                      <a:pt x="9" y="3"/>
                      <a:pt x="9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3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6"/>
                      <a:pt x="3" y="1"/>
                      <a:pt x="3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5" y="7"/>
                      <a:pt x="4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2"/>
                      <a:pt x="2" y="7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7" name="Freeform 836"/>
              <p:cNvSpPr>
                <a:spLocks/>
              </p:cNvSpPr>
              <p:nvPr/>
            </p:nvSpPr>
            <p:spPr bwMode="auto">
              <a:xfrm>
                <a:off x="1870" y="3041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8" name="Freeform 837"/>
              <p:cNvSpPr>
                <a:spLocks/>
              </p:cNvSpPr>
              <p:nvPr/>
            </p:nvSpPr>
            <p:spPr bwMode="auto">
              <a:xfrm>
                <a:off x="1870" y="304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39" name="Freeform 838"/>
              <p:cNvSpPr>
                <a:spLocks/>
              </p:cNvSpPr>
              <p:nvPr/>
            </p:nvSpPr>
            <p:spPr bwMode="auto">
              <a:xfrm>
                <a:off x="1854" y="3047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0" name="Freeform 839"/>
              <p:cNvSpPr>
                <a:spLocks/>
              </p:cNvSpPr>
              <p:nvPr/>
            </p:nvSpPr>
            <p:spPr bwMode="auto">
              <a:xfrm>
                <a:off x="1854" y="304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1" name="Freeform 840"/>
              <p:cNvSpPr>
                <a:spLocks/>
              </p:cNvSpPr>
              <p:nvPr/>
            </p:nvSpPr>
            <p:spPr bwMode="auto">
              <a:xfrm>
                <a:off x="1829" y="3047"/>
                <a:ext cx="25" cy="21"/>
              </a:xfrm>
              <a:custGeom>
                <a:avLst/>
                <a:gdLst>
                  <a:gd name="T0" fmla="*/ 2 w 9"/>
                  <a:gd name="T1" fmla="*/ 4 h 8"/>
                  <a:gd name="T2" fmla="*/ 1 w 9"/>
                  <a:gd name="T3" fmla="*/ 5 h 8"/>
                  <a:gd name="T4" fmla="*/ 1 w 9"/>
                  <a:gd name="T5" fmla="*/ 4 h 8"/>
                  <a:gd name="T6" fmla="*/ 0 w 9"/>
                  <a:gd name="T7" fmla="*/ 7 h 8"/>
                  <a:gd name="T8" fmla="*/ 5 w 9"/>
                  <a:gd name="T9" fmla="*/ 5 h 8"/>
                  <a:gd name="T10" fmla="*/ 5 w 9"/>
                  <a:gd name="T11" fmla="*/ 6 h 8"/>
                  <a:gd name="T12" fmla="*/ 6 w 9"/>
                  <a:gd name="T13" fmla="*/ 4 h 8"/>
                  <a:gd name="T14" fmla="*/ 6 w 9"/>
                  <a:gd name="T15" fmla="*/ 6 h 8"/>
                  <a:gd name="T16" fmla="*/ 7 w 9"/>
                  <a:gd name="T17" fmla="*/ 5 h 8"/>
                  <a:gd name="T18" fmla="*/ 7 w 9"/>
                  <a:gd name="T19" fmla="*/ 4 h 8"/>
                  <a:gd name="T20" fmla="*/ 7 w 9"/>
                  <a:gd name="T21" fmla="*/ 5 h 8"/>
                  <a:gd name="T22" fmla="*/ 7 w 9"/>
                  <a:gd name="T23" fmla="*/ 4 h 8"/>
                  <a:gd name="T24" fmla="*/ 8 w 9"/>
                  <a:gd name="T25" fmla="*/ 4 h 8"/>
                  <a:gd name="T26" fmla="*/ 8 w 9"/>
                  <a:gd name="T27" fmla="*/ 5 h 8"/>
                  <a:gd name="T28" fmla="*/ 8 w 9"/>
                  <a:gd name="T29" fmla="*/ 4 h 8"/>
                  <a:gd name="T30" fmla="*/ 8 w 9"/>
                  <a:gd name="T31" fmla="*/ 5 h 8"/>
                  <a:gd name="T32" fmla="*/ 9 w 9"/>
                  <a:gd name="T33" fmla="*/ 3 h 8"/>
                  <a:gd name="T34" fmla="*/ 9 w 9"/>
                  <a:gd name="T35" fmla="*/ 2 h 8"/>
                  <a:gd name="T36" fmla="*/ 8 w 9"/>
                  <a:gd name="T37" fmla="*/ 3 h 8"/>
                  <a:gd name="T38" fmla="*/ 9 w 9"/>
                  <a:gd name="T39" fmla="*/ 3 h 8"/>
                  <a:gd name="T40" fmla="*/ 8 w 9"/>
                  <a:gd name="T41" fmla="*/ 4 h 8"/>
                  <a:gd name="T42" fmla="*/ 8 w 9"/>
                  <a:gd name="T43" fmla="*/ 2 h 8"/>
                  <a:gd name="T44" fmla="*/ 7 w 9"/>
                  <a:gd name="T45" fmla="*/ 1 h 8"/>
                  <a:gd name="T46" fmla="*/ 7 w 9"/>
                  <a:gd name="T47" fmla="*/ 1 h 8"/>
                  <a:gd name="T48" fmla="*/ 7 w 9"/>
                  <a:gd name="T49" fmla="*/ 1 h 8"/>
                  <a:gd name="T50" fmla="*/ 7 w 9"/>
                  <a:gd name="T51" fmla="*/ 2 h 8"/>
                  <a:gd name="T52" fmla="*/ 7 w 9"/>
                  <a:gd name="T53" fmla="*/ 4 h 8"/>
                  <a:gd name="T54" fmla="*/ 7 w 9"/>
                  <a:gd name="T55" fmla="*/ 4 h 8"/>
                  <a:gd name="T56" fmla="*/ 7 w 9"/>
                  <a:gd name="T57" fmla="*/ 2 h 8"/>
                  <a:gd name="T58" fmla="*/ 7 w 9"/>
                  <a:gd name="T59" fmla="*/ 3 h 8"/>
                  <a:gd name="T60" fmla="*/ 6 w 9"/>
                  <a:gd name="T61" fmla="*/ 1 h 8"/>
                  <a:gd name="T62" fmla="*/ 6 w 9"/>
                  <a:gd name="T63" fmla="*/ 3 h 8"/>
                  <a:gd name="T64" fmla="*/ 4 w 9"/>
                  <a:gd name="T65" fmla="*/ 4 h 8"/>
                  <a:gd name="T66" fmla="*/ 5 w 9"/>
                  <a:gd name="T67" fmla="*/ 2 h 8"/>
                  <a:gd name="T68" fmla="*/ 4 w 9"/>
                  <a:gd name="T69" fmla="*/ 4 h 8"/>
                  <a:gd name="T70" fmla="*/ 3 w 9"/>
                  <a:gd name="T71" fmla="*/ 3 h 8"/>
                  <a:gd name="T72" fmla="*/ 3 w 9"/>
                  <a:gd name="T73" fmla="*/ 4 h 8"/>
                  <a:gd name="T74" fmla="*/ 2 w 9"/>
                  <a:gd name="T75" fmla="*/ 4 h 8"/>
                  <a:gd name="T76" fmla="*/ 2 w 9"/>
                  <a:gd name="T77" fmla="*/ 4 h 8"/>
                  <a:gd name="T78" fmla="*/ 2 w 9"/>
                  <a:gd name="T79" fmla="*/ 6 h 8"/>
                  <a:gd name="T80" fmla="*/ 2 w 9"/>
                  <a:gd name="T8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8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2" y="6"/>
                      <a:pt x="3" y="7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6" y="8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3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7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1"/>
                      <a:pt x="9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6"/>
                      <a:pt x="8" y="2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0"/>
                      <a:pt x="8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3"/>
                      <a:pt x="7" y="5"/>
                      <a:pt x="7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5" y="2"/>
                      <a:pt x="4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2" name="Freeform 841"/>
              <p:cNvSpPr>
                <a:spLocks/>
              </p:cNvSpPr>
              <p:nvPr/>
            </p:nvSpPr>
            <p:spPr bwMode="auto">
              <a:xfrm>
                <a:off x="1829" y="3057"/>
                <a:ext cx="0" cy="9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3" name="Freeform 842"/>
              <p:cNvSpPr>
                <a:spLocks/>
              </p:cNvSpPr>
              <p:nvPr/>
            </p:nvSpPr>
            <p:spPr bwMode="auto">
              <a:xfrm>
                <a:off x="1816" y="3055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5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4 w 5"/>
                  <a:gd name="T15" fmla="*/ 2 h 6"/>
                  <a:gd name="T16" fmla="*/ 4 w 5"/>
                  <a:gd name="T17" fmla="*/ 3 h 6"/>
                  <a:gd name="T18" fmla="*/ 4 w 5"/>
                  <a:gd name="T19" fmla="*/ 2 h 6"/>
                  <a:gd name="T20" fmla="*/ 3 w 5"/>
                  <a:gd name="T21" fmla="*/ 4 h 6"/>
                  <a:gd name="T22" fmla="*/ 3 w 5"/>
                  <a:gd name="T23" fmla="*/ 2 h 6"/>
                  <a:gd name="T24" fmla="*/ 3 w 5"/>
                  <a:gd name="T25" fmla="*/ 1 h 6"/>
                  <a:gd name="T26" fmla="*/ 3 w 5"/>
                  <a:gd name="T27" fmla="*/ 2 h 6"/>
                  <a:gd name="T28" fmla="*/ 3 w 5"/>
                  <a:gd name="T29" fmla="*/ 3 h 6"/>
                  <a:gd name="T30" fmla="*/ 2 w 5"/>
                  <a:gd name="T31" fmla="*/ 1 h 6"/>
                  <a:gd name="T32" fmla="*/ 1 w 5"/>
                  <a:gd name="T33" fmla="*/ 2 h 6"/>
                  <a:gd name="T34" fmla="*/ 0 w 5"/>
                  <a:gd name="T35" fmla="*/ 4 h 6"/>
                  <a:gd name="T36" fmla="*/ 1 w 5"/>
                  <a:gd name="T37" fmla="*/ 3 h 6"/>
                  <a:gd name="T38" fmla="*/ 0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5"/>
                      <a:pt x="3" y="2"/>
                      <a:pt x="2" y="1"/>
                    </a:cubicBezTo>
                    <a:cubicBezTo>
                      <a:pt x="2" y="2"/>
                      <a:pt x="1" y="4"/>
                      <a:pt x="1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0" y="6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4" name="Freeform 843"/>
              <p:cNvSpPr>
                <a:spLocks/>
              </p:cNvSpPr>
              <p:nvPr/>
            </p:nvSpPr>
            <p:spPr bwMode="auto">
              <a:xfrm>
                <a:off x="1819" y="306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5" name="Freeform 844"/>
              <p:cNvSpPr>
                <a:spLocks/>
              </p:cNvSpPr>
              <p:nvPr/>
            </p:nvSpPr>
            <p:spPr bwMode="auto">
              <a:xfrm>
                <a:off x="1587" y="1760"/>
                <a:ext cx="193" cy="204"/>
              </a:xfrm>
              <a:custGeom>
                <a:avLst/>
                <a:gdLst>
                  <a:gd name="T0" fmla="*/ 34 w 71"/>
                  <a:gd name="T1" fmla="*/ 5 h 75"/>
                  <a:gd name="T2" fmla="*/ 38 w 71"/>
                  <a:gd name="T3" fmla="*/ 53 h 75"/>
                  <a:gd name="T4" fmla="*/ 43 w 71"/>
                  <a:gd name="T5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34" y="5"/>
                    </a:moveTo>
                    <a:cubicBezTo>
                      <a:pt x="0" y="7"/>
                      <a:pt x="9" y="75"/>
                      <a:pt x="38" y="53"/>
                    </a:cubicBezTo>
                    <a:cubicBezTo>
                      <a:pt x="48" y="44"/>
                      <a:pt x="71" y="0"/>
                      <a:pt x="43" y="1"/>
                    </a:cubicBezTo>
                  </a:path>
                </a:pathLst>
              </a:custGeom>
              <a:solidFill>
                <a:srgbClr val="FFF1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6" name="Freeform 845"/>
              <p:cNvSpPr>
                <a:spLocks/>
              </p:cNvSpPr>
              <p:nvPr/>
            </p:nvSpPr>
            <p:spPr bwMode="auto">
              <a:xfrm>
                <a:off x="1533" y="2600"/>
                <a:ext cx="207" cy="19"/>
              </a:xfrm>
              <a:custGeom>
                <a:avLst/>
                <a:gdLst>
                  <a:gd name="T0" fmla="*/ 59 w 76"/>
                  <a:gd name="T1" fmla="*/ 1 h 7"/>
                  <a:gd name="T2" fmla="*/ 54 w 76"/>
                  <a:gd name="T3" fmla="*/ 1 h 7"/>
                  <a:gd name="T4" fmla="*/ 34 w 76"/>
                  <a:gd name="T5" fmla="*/ 2 h 7"/>
                  <a:gd name="T6" fmla="*/ 1 w 76"/>
                  <a:gd name="T7" fmla="*/ 2 h 7"/>
                  <a:gd name="T8" fmla="*/ 0 w 76"/>
                  <a:gd name="T9" fmla="*/ 6 h 7"/>
                  <a:gd name="T10" fmla="*/ 34 w 76"/>
                  <a:gd name="T11" fmla="*/ 6 h 7"/>
                  <a:gd name="T12" fmla="*/ 54 w 76"/>
                  <a:gd name="T13" fmla="*/ 5 h 7"/>
                  <a:gd name="T14" fmla="*/ 58 w 76"/>
                  <a:gd name="T15" fmla="*/ 5 h 7"/>
                  <a:gd name="T16" fmla="*/ 76 w 76"/>
                  <a:gd name="T17" fmla="*/ 4 h 7"/>
                  <a:gd name="T18" fmla="*/ 75 w 76"/>
                  <a:gd name="T19" fmla="*/ 0 h 7"/>
                  <a:gd name="T20" fmla="*/ 59 w 76"/>
                  <a:gd name="T2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7">
                    <a:moveTo>
                      <a:pt x="59" y="1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48" y="1"/>
                      <a:pt x="41" y="2"/>
                      <a:pt x="34" y="2"/>
                    </a:cubicBezTo>
                    <a:cubicBezTo>
                      <a:pt x="22" y="3"/>
                      <a:pt x="10" y="4"/>
                      <a:pt x="1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7"/>
                      <a:pt x="22" y="6"/>
                      <a:pt x="34" y="6"/>
                    </a:cubicBezTo>
                    <a:cubicBezTo>
                      <a:pt x="41" y="5"/>
                      <a:pt x="48" y="5"/>
                      <a:pt x="54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64" y="5"/>
                      <a:pt x="72" y="5"/>
                      <a:pt x="76" y="4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1" y="2"/>
                      <a:pt x="64" y="2"/>
                      <a:pt x="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7" name="Freeform 846"/>
              <p:cNvSpPr>
                <a:spLocks/>
              </p:cNvSpPr>
              <p:nvPr/>
            </p:nvSpPr>
            <p:spPr bwMode="auto">
              <a:xfrm>
                <a:off x="1568" y="2970"/>
                <a:ext cx="6" cy="0"/>
              </a:xfrm>
              <a:custGeom>
                <a:avLst/>
                <a:gdLst>
                  <a:gd name="T0" fmla="*/ 3 w 6"/>
                  <a:gd name="T1" fmla="*/ 0 w 6"/>
                  <a:gd name="T2" fmla="*/ 6 w 6"/>
                  <a:gd name="T3" fmla="*/ 3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3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8" name="Freeform 847"/>
              <p:cNvSpPr>
                <a:spLocks/>
              </p:cNvSpPr>
              <p:nvPr/>
            </p:nvSpPr>
            <p:spPr bwMode="auto">
              <a:xfrm>
                <a:off x="1563" y="296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49" name="Freeform 848"/>
              <p:cNvSpPr>
                <a:spLocks/>
              </p:cNvSpPr>
              <p:nvPr/>
            </p:nvSpPr>
            <p:spPr bwMode="auto">
              <a:xfrm>
                <a:off x="1565" y="296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0" name="Freeform 849"/>
              <p:cNvSpPr>
                <a:spLocks/>
              </p:cNvSpPr>
              <p:nvPr/>
            </p:nvSpPr>
            <p:spPr bwMode="auto">
              <a:xfrm>
                <a:off x="1565" y="296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1" name="Freeform 850"/>
              <p:cNvSpPr>
                <a:spLocks/>
              </p:cNvSpPr>
              <p:nvPr/>
            </p:nvSpPr>
            <p:spPr bwMode="auto">
              <a:xfrm>
                <a:off x="1563" y="297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2" name="Freeform 851"/>
              <p:cNvSpPr>
                <a:spLocks/>
              </p:cNvSpPr>
              <p:nvPr/>
            </p:nvSpPr>
            <p:spPr bwMode="auto">
              <a:xfrm>
                <a:off x="1563" y="2962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1"/>
                      <a:pt x="0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3" name="Freeform 852"/>
              <p:cNvSpPr>
                <a:spLocks/>
              </p:cNvSpPr>
              <p:nvPr/>
            </p:nvSpPr>
            <p:spPr bwMode="auto">
              <a:xfrm>
                <a:off x="1563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4" name="Freeform 853"/>
              <p:cNvSpPr>
                <a:spLocks/>
              </p:cNvSpPr>
              <p:nvPr/>
            </p:nvSpPr>
            <p:spPr bwMode="auto">
              <a:xfrm>
                <a:off x="1565" y="296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5" name="Freeform 854"/>
              <p:cNvSpPr>
                <a:spLocks/>
              </p:cNvSpPr>
              <p:nvPr/>
            </p:nvSpPr>
            <p:spPr bwMode="auto">
              <a:xfrm>
                <a:off x="1560" y="2960"/>
                <a:ext cx="3" cy="13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1" y="2"/>
                      <a:pt x="0" y="5"/>
                      <a:pt x="1" y="3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6" name="Freeform 855"/>
              <p:cNvSpPr>
                <a:spLocks/>
              </p:cNvSpPr>
              <p:nvPr/>
            </p:nvSpPr>
            <p:spPr bwMode="auto">
              <a:xfrm>
                <a:off x="1563" y="29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7" name="Freeform 856"/>
              <p:cNvSpPr>
                <a:spLocks/>
              </p:cNvSpPr>
              <p:nvPr/>
            </p:nvSpPr>
            <p:spPr bwMode="auto">
              <a:xfrm>
                <a:off x="1557" y="2957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3 h 4"/>
                  <a:gd name="T6" fmla="*/ 2 w 3"/>
                  <a:gd name="T7" fmla="*/ 2 h 4"/>
                  <a:gd name="T8" fmla="*/ 0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8" name="Rectangle 857"/>
              <p:cNvSpPr>
                <a:spLocks noChangeArrowheads="1"/>
              </p:cNvSpPr>
              <p:nvPr/>
            </p:nvSpPr>
            <p:spPr bwMode="auto">
              <a:xfrm>
                <a:off x="1560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59" name="Freeform 858"/>
              <p:cNvSpPr>
                <a:spLocks/>
              </p:cNvSpPr>
              <p:nvPr/>
            </p:nvSpPr>
            <p:spPr bwMode="auto">
              <a:xfrm>
                <a:off x="1554" y="2960"/>
                <a:ext cx="9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0" name="Freeform 859"/>
              <p:cNvSpPr>
                <a:spLocks/>
              </p:cNvSpPr>
              <p:nvPr/>
            </p:nvSpPr>
            <p:spPr bwMode="auto">
              <a:xfrm>
                <a:off x="1554" y="296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1" name="Rectangle 860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2" name="Freeform 861"/>
              <p:cNvSpPr>
                <a:spLocks/>
              </p:cNvSpPr>
              <p:nvPr/>
            </p:nvSpPr>
            <p:spPr bwMode="auto">
              <a:xfrm>
                <a:off x="1554" y="296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3" name="Freeform 862"/>
              <p:cNvSpPr>
                <a:spLocks/>
              </p:cNvSpPr>
              <p:nvPr/>
            </p:nvSpPr>
            <p:spPr bwMode="auto">
              <a:xfrm>
                <a:off x="1552" y="2946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3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0 h 15"/>
                  <a:gd name="T54" fmla="*/ 2 w 10"/>
                  <a:gd name="T55" fmla="*/ 10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4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6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2 h 15"/>
                  <a:gd name="T90" fmla="*/ 9 w 10"/>
                  <a:gd name="T91" fmla="*/ 4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9" y="3"/>
                      <a:pt x="9" y="3"/>
                    </a:cubicBezTo>
                    <a:cubicBezTo>
                      <a:pt x="9" y="2"/>
                      <a:pt x="9" y="3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1" y="5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4" name="Rectangle 863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5" name="Freeform 864"/>
              <p:cNvSpPr>
                <a:spLocks/>
              </p:cNvSpPr>
              <p:nvPr/>
            </p:nvSpPr>
            <p:spPr bwMode="auto">
              <a:xfrm>
                <a:off x="1579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6" name="Rectangle 865"/>
              <p:cNvSpPr>
                <a:spLocks noChangeArrowheads="1"/>
              </p:cNvSpPr>
              <p:nvPr/>
            </p:nvSpPr>
            <p:spPr bwMode="auto">
              <a:xfrm>
                <a:off x="1568" y="294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7" name="Freeform 866"/>
              <p:cNvSpPr>
                <a:spLocks/>
              </p:cNvSpPr>
              <p:nvPr/>
            </p:nvSpPr>
            <p:spPr bwMode="auto">
              <a:xfrm>
                <a:off x="1574" y="296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8" name="Freeform 867"/>
              <p:cNvSpPr>
                <a:spLocks/>
              </p:cNvSpPr>
              <p:nvPr/>
            </p:nvSpPr>
            <p:spPr bwMode="auto">
              <a:xfrm>
                <a:off x="1571" y="296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69" name="Rectangle 868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0" name="Freeform 869"/>
              <p:cNvSpPr>
                <a:spLocks/>
              </p:cNvSpPr>
              <p:nvPr/>
            </p:nvSpPr>
            <p:spPr bwMode="auto">
              <a:xfrm>
                <a:off x="1563" y="2938"/>
                <a:ext cx="21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4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6 h 7"/>
                  <a:gd name="T36" fmla="*/ 4 w 8"/>
                  <a:gd name="T37" fmla="*/ 3 h 7"/>
                  <a:gd name="T38" fmla="*/ 5 w 8"/>
                  <a:gd name="T39" fmla="*/ 3 h 7"/>
                  <a:gd name="T40" fmla="*/ 5 w 8"/>
                  <a:gd name="T41" fmla="*/ 3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3 h 7"/>
                  <a:gd name="T60" fmla="*/ 3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4" y="2"/>
                      <a:pt x="7" y="6"/>
                      <a:pt x="6" y="6"/>
                    </a:cubicBezTo>
                    <a:cubicBezTo>
                      <a:pt x="6" y="4"/>
                      <a:pt x="5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2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3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1" name="Freeform 870"/>
              <p:cNvSpPr>
                <a:spLocks/>
              </p:cNvSpPr>
              <p:nvPr/>
            </p:nvSpPr>
            <p:spPr bwMode="auto">
              <a:xfrm>
                <a:off x="1576" y="295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2" name="Freeform 871"/>
              <p:cNvSpPr>
                <a:spLocks/>
              </p:cNvSpPr>
              <p:nvPr/>
            </p:nvSpPr>
            <p:spPr bwMode="auto">
              <a:xfrm>
                <a:off x="1560" y="2938"/>
                <a:ext cx="14" cy="27"/>
              </a:xfrm>
              <a:custGeom>
                <a:avLst/>
                <a:gdLst>
                  <a:gd name="T0" fmla="*/ 3 w 5"/>
                  <a:gd name="T1" fmla="*/ 4 h 10"/>
                  <a:gd name="T2" fmla="*/ 1 w 5"/>
                  <a:gd name="T3" fmla="*/ 3 h 10"/>
                  <a:gd name="T4" fmla="*/ 3 w 5"/>
                  <a:gd name="T5" fmla="*/ 5 h 10"/>
                  <a:gd name="T6" fmla="*/ 3 w 5"/>
                  <a:gd name="T7" fmla="*/ 6 h 10"/>
                  <a:gd name="T8" fmla="*/ 2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6 h 10"/>
                  <a:gd name="T16" fmla="*/ 2 w 5"/>
                  <a:gd name="T17" fmla="*/ 6 h 10"/>
                  <a:gd name="T18" fmla="*/ 1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6 h 10"/>
                  <a:gd name="T32" fmla="*/ 4 w 5"/>
                  <a:gd name="T33" fmla="*/ 7 h 10"/>
                  <a:gd name="T34" fmla="*/ 4 w 5"/>
                  <a:gd name="T35" fmla="*/ 5 h 10"/>
                  <a:gd name="T36" fmla="*/ 3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3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3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10"/>
                      <a:pt x="2" y="9"/>
                      <a:pt x="2" y="9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3" name="Rectangle 872"/>
              <p:cNvSpPr>
                <a:spLocks noChangeArrowheads="1"/>
              </p:cNvSpPr>
              <p:nvPr/>
            </p:nvSpPr>
            <p:spPr bwMode="auto">
              <a:xfrm>
                <a:off x="1568" y="2943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4" name="Freeform 873"/>
              <p:cNvSpPr>
                <a:spLocks/>
              </p:cNvSpPr>
              <p:nvPr/>
            </p:nvSpPr>
            <p:spPr bwMode="auto">
              <a:xfrm>
                <a:off x="1571" y="2951"/>
                <a:ext cx="3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5" name="Freeform 874"/>
              <p:cNvSpPr>
                <a:spLocks/>
              </p:cNvSpPr>
              <p:nvPr/>
            </p:nvSpPr>
            <p:spPr bwMode="auto">
              <a:xfrm>
                <a:off x="1560" y="294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6" name="Freeform 875"/>
              <p:cNvSpPr>
                <a:spLocks/>
              </p:cNvSpPr>
              <p:nvPr/>
            </p:nvSpPr>
            <p:spPr bwMode="auto">
              <a:xfrm>
                <a:off x="1560" y="295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7" name="Freeform 876"/>
              <p:cNvSpPr>
                <a:spLocks/>
              </p:cNvSpPr>
              <p:nvPr/>
            </p:nvSpPr>
            <p:spPr bwMode="auto">
              <a:xfrm>
                <a:off x="1546" y="2943"/>
                <a:ext cx="17" cy="22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2 w 6"/>
                  <a:gd name="T9" fmla="*/ 4 h 8"/>
                  <a:gd name="T10" fmla="*/ 2 w 6"/>
                  <a:gd name="T11" fmla="*/ 6 h 8"/>
                  <a:gd name="T12" fmla="*/ 2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4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0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3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4 h 8"/>
                  <a:gd name="T72" fmla="*/ 5 w 6"/>
                  <a:gd name="T73" fmla="*/ 7 h 8"/>
                  <a:gd name="T74" fmla="*/ 5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3 h 8"/>
                  <a:gd name="T82" fmla="*/ 2 w 6"/>
                  <a:gd name="T83" fmla="*/ 2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6"/>
                    </a:cubicBezTo>
                    <a:cubicBezTo>
                      <a:pt x="2" y="7"/>
                      <a:pt x="3" y="5"/>
                      <a:pt x="2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4" y="8"/>
                      <a:pt x="3" y="6"/>
                      <a:pt x="2" y="6"/>
                    </a:cubicBezTo>
                    <a:cubicBezTo>
                      <a:pt x="4" y="5"/>
                      <a:pt x="1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2" y="2"/>
                      <a:pt x="4" y="2"/>
                      <a:pt x="3" y="2"/>
                    </a:cubicBezTo>
                    <a:cubicBezTo>
                      <a:pt x="5" y="3"/>
                      <a:pt x="3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2" y="3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3"/>
                    </a:cubicBezTo>
                    <a:cubicBezTo>
                      <a:pt x="4" y="6"/>
                      <a:pt x="2" y="1"/>
                      <a:pt x="2" y="2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8" name="Freeform 877"/>
              <p:cNvSpPr>
                <a:spLocks/>
              </p:cNvSpPr>
              <p:nvPr/>
            </p:nvSpPr>
            <p:spPr bwMode="auto">
              <a:xfrm>
                <a:off x="1560" y="296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79" name="Freeform 878"/>
              <p:cNvSpPr>
                <a:spLocks/>
              </p:cNvSpPr>
              <p:nvPr/>
            </p:nvSpPr>
            <p:spPr bwMode="auto">
              <a:xfrm>
                <a:off x="1554" y="294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0" name="Rectangle 879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1" name="Freeform 880"/>
              <p:cNvSpPr>
                <a:spLocks/>
              </p:cNvSpPr>
              <p:nvPr/>
            </p:nvSpPr>
            <p:spPr bwMode="auto">
              <a:xfrm>
                <a:off x="1557" y="295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2" name="Freeform 881"/>
              <p:cNvSpPr>
                <a:spLocks/>
              </p:cNvSpPr>
              <p:nvPr/>
            </p:nvSpPr>
            <p:spPr bwMode="auto">
              <a:xfrm>
                <a:off x="1549" y="294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3" name="Freeform 882"/>
              <p:cNvSpPr>
                <a:spLocks/>
              </p:cNvSpPr>
              <p:nvPr/>
            </p:nvSpPr>
            <p:spPr bwMode="auto">
              <a:xfrm>
                <a:off x="1554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4" name="Freeform 883"/>
              <p:cNvSpPr>
                <a:spLocks/>
              </p:cNvSpPr>
              <p:nvPr/>
            </p:nvSpPr>
            <p:spPr bwMode="auto">
              <a:xfrm>
                <a:off x="1546" y="2932"/>
                <a:ext cx="33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6 h 19"/>
                  <a:gd name="T10" fmla="*/ 9 w 12"/>
                  <a:gd name="T11" fmla="*/ 12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2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10 h 19"/>
                  <a:gd name="T26" fmla="*/ 7 w 12"/>
                  <a:gd name="T27" fmla="*/ 8 h 19"/>
                  <a:gd name="T28" fmla="*/ 7 w 12"/>
                  <a:gd name="T29" fmla="*/ 7 h 19"/>
                  <a:gd name="T30" fmla="*/ 5 w 12"/>
                  <a:gd name="T31" fmla="*/ 7 h 19"/>
                  <a:gd name="T32" fmla="*/ 2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3 w 12"/>
                  <a:gd name="T43" fmla="*/ 4 h 19"/>
                  <a:gd name="T44" fmla="*/ 3 w 12"/>
                  <a:gd name="T45" fmla="*/ 3 h 19"/>
                  <a:gd name="T46" fmla="*/ 1 w 12"/>
                  <a:gd name="T47" fmla="*/ 6 h 19"/>
                  <a:gd name="T48" fmla="*/ 0 w 12"/>
                  <a:gd name="T49" fmla="*/ 7 h 19"/>
                  <a:gd name="T50" fmla="*/ 1 w 12"/>
                  <a:gd name="T51" fmla="*/ 7 h 19"/>
                  <a:gd name="T52" fmla="*/ 1 w 12"/>
                  <a:gd name="T53" fmla="*/ 8 h 19"/>
                  <a:gd name="T54" fmla="*/ 2 w 12"/>
                  <a:gd name="T55" fmla="*/ 9 h 19"/>
                  <a:gd name="T56" fmla="*/ 3 w 12"/>
                  <a:gd name="T57" fmla="*/ 9 h 19"/>
                  <a:gd name="T58" fmla="*/ 3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5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7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8 w 12"/>
                  <a:gd name="T81" fmla="*/ 12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5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4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11" y="13"/>
                      <a:pt x="8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4"/>
                      <a:pt x="10" y="13"/>
                      <a:pt x="12" y="13"/>
                    </a:cubicBezTo>
                    <a:cubicBezTo>
                      <a:pt x="8" y="14"/>
                      <a:pt x="12" y="11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4" y="11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7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2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4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6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5" name="Freeform 884"/>
              <p:cNvSpPr>
                <a:spLocks/>
              </p:cNvSpPr>
              <p:nvPr/>
            </p:nvSpPr>
            <p:spPr bwMode="auto">
              <a:xfrm>
                <a:off x="1563" y="29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6" name="Rectangle 885"/>
              <p:cNvSpPr>
                <a:spLocks noChangeArrowheads="1"/>
              </p:cNvSpPr>
              <p:nvPr/>
            </p:nvSpPr>
            <p:spPr bwMode="auto">
              <a:xfrm>
                <a:off x="1565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7" name="Freeform 886"/>
              <p:cNvSpPr>
                <a:spLocks/>
              </p:cNvSpPr>
              <p:nvPr/>
            </p:nvSpPr>
            <p:spPr bwMode="auto">
              <a:xfrm>
                <a:off x="1557" y="296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8" name="Rectangle 887"/>
              <p:cNvSpPr>
                <a:spLocks noChangeArrowheads="1"/>
              </p:cNvSpPr>
              <p:nvPr/>
            </p:nvSpPr>
            <p:spPr bwMode="auto">
              <a:xfrm>
                <a:off x="1557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89" name="Freeform 888"/>
              <p:cNvSpPr>
                <a:spLocks/>
              </p:cNvSpPr>
              <p:nvPr/>
            </p:nvSpPr>
            <p:spPr bwMode="auto">
              <a:xfrm>
                <a:off x="1522" y="2954"/>
                <a:ext cx="35" cy="30"/>
              </a:xfrm>
              <a:custGeom>
                <a:avLst/>
                <a:gdLst>
                  <a:gd name="T0" fmla="*/ 6 w 13"/>
                  <a:gd name="T1" fmla="*/ 3 h 11"/>
                  <a:gd name="T2" fmla="*/ 5 w 13"/>
                  <a:gd name="T3" fmla="*/ 2 h 11"/>
                  <a:gd name="T4" fmla="*/ 6 w 13"/>
                  <a:gd name="T5" fmla="*/ 2 h 11"/>
                  <a:gd name="T6" fmla="*/ 3 w 13"/>
                  <a:gd name="T7" fmla="*/ 0 h 11"/>
                  <a:gd name="T8" fmla="*/ 7 w 13"/>
                  <a:gd name="T9" fmla="*/ 8 h 11"/>
                  <a:gd name="T10" fmla="*/ 4 w 13"/>
                  <a:gd name="T11" fmla="*/ 7 h 11"/>
                  <a:gd name="T12" fmla="*/ 9 w 13"/>
                  <a:gd name="T13" fmla="*/ 8 h 11"/>
                  <a:gd name="T14" fmla="*/ 9 w 13"/>
                  <a:gd name="T15" fmla="*/ 10 h 11"/>
                  <a:gd name="T16" fmla="*/ 10 w 13"/>
                  <a:gd name="T17" fmla="*/ 9 h 11"/>
                  <a:gd name="T18" fmla="*/ 10 w 13"/>
                  <a:gd name="T19" fmla="*/ 8 h 11"/>
                  <a:gd name="T20" fmla="*/ 11 w 13"/>
                  <a:gd name="T21" fmla="*/ 9 h 11"/>
                  <a:gd name="T22" fmla="*/ 11 w 13"/>
                  <a:gd name="T23" fmla="*/ 8 h 11"/>
                  <a:gd name="T24" fmla="*/ 11 w 13"/>
                  <a:gd name="T25" fmla="*/ 8 h 11"/>
                  <a:gd name="T26" fmla="*/ 11 w 13"/>
                  <a:gd name="T27" fmla="*/ 9 h 11"/>
                  <a:gd name="T28" fmla="*/ 12 w 13"/>
                  <a:gd name="T29" fmla="*/ 8 h 11"/>
                  <a:gd name="T30" fmla="*/ 12 w 13"/>
                  <a:gd name="T31" fmla="*/ 9 h 11"/>
                  <a:gd name="T32" fmla="*/ 13 w 13"/>
                  <a:gd name="T33" fmla="*/ 7 h 11"/>
                  <a:gd name="T34" fmla="*/ 13 w 13"/>
                  <a:gd name="T35" fmla="*/ 6 h 11"/>
                  <a:gd name="T36" fmla="*/ 12 w 13"/>
                  <a:gd name="T37" fmla="*/ 7 h 11"/>
                  <a:gd name="T38" fmla="*/ 12 w 13"/>
                  <a:gd name="T39" fmla="*/ 7 h 11"/>
                  <a:gd name="T40" fmla="*/ 11 w 13"/>
                  <a:gd name="T41" fmla="*/ 8 h 11"/>
                  <a:gd name="T42" fmla="*/ 12 w 13"/>
                  <a:gd name="T43" fmla="*/ 6 h 11"/>
                  <a:gd name="T44" fmla="*/ 11 w 13"/>
                  <a:gd name="T45" fmla="*/ 5 h 11"/>
                  <a:gd name="T46" fmla="*/ 11 w 13"/>
                  <a:gd name="T47" fmla="*/ 4 h 11"/>
                  <a:gd name="T48" fmla="*/ 10 w 13"/>
                  <a:gd name="T49" fmla="*/ 5 h 11"/>
                  <a:gd name="T50" fmla="*/ 11 w 13"/>
                  <a:gd name="T51" fmla="*/ 6 h 11"/>
                  <a:gd name="T52" fmla="*/ 10 w 13"/>
                  <a:gd name="T53" fmla="*/ 8 h 11"/>
                  <a:gd name="T54" fmla="*/ 10 w 13"/>
                  <a:gd name="T55" fmla="*/ 8 h 11"/>
                  <a:gd name="T56" fmla="*/ 10 w 13"/>
                  <a:gd name="T57" fmla="*/ 6 h 11"/>
                  <a:gd name="T58" fmla="*/ 10 w 13"/>
                  <a:gd name="T59" fmla="*/ 7 h 11"/>
                  <a:gd name="T60" fmla="*/ 10 w 13"/>
                  <a:gd name="T61" fmla="*/ 5 h 11"/>
                  <a:gd name="T62" fmla="*/ 10 w 13"/>
                  <a:gd name="T63" fmla="*/ 7 h 11"/>
                  <a:gd name="T64" fmla="*/ 6 w 13"/>
                  <a:gd name="T65" fmla="*/ 5 h 11"/>
                  <a:gd name="T66" fmla="*/ 8 w 13"/>
                  <a:gd name="T67" fmla="*/ 6 h 11"/>
                  <a:gd name="T68" fmla="*/ 6 w 13"/>
                  <a:gd name="T69" fmla="*/ 5 h 11"/>
                  <a:gd name="T70" fmla="*/ 7 w 13"/>
                  <a:gd name="T71" fmla="*/ 4 h 11"/>
                  <a:gd name="T72" fmla="*/ 6 w 13"/>
                  <a:gd name="T73" fmla="*/ 4 h 11"/>
                  <a:gd name="T74" fmla="*/ 6 w 13"/>
                  <a:gd name="T75" fmla="*/ 3 h 11"/>
                  <a:gd name="T76" fmla="*/ 6 w 13"/>
                  <a:gd name="T77" fmla="*/ 3 h 11"/>
                  <a:gd name="T78" fmla="*/ 4 w 13"/>
                  <a:gd name="T79" fmla="*/ 3 h 11"/>
                  <a:gd name="T80" fmla="*/ 6 w 13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1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5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7"/>
                    </a:cubicBezTo>
                    <a:cubicBezTo>
                      <a:pt x="11" y="10"/>
                      <a:pt x="8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8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1" y="3"/>
                      <a:pt x="11" y="8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0" name="Freeform 889"/>
              <p:cNvSpPr>
                <a:spLocks/>
              </p:cNvSpPr>
              <p:nvPr/>
            </p:nvSpPr>
            <p:spPr bwMode="auto">
              <a:xfrm>
                <a:off x="1530" y="2951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1" name="Freeform 890"/>
              <p:cNvSpPr>
                <a:spLocks/>
              </p:cNvSpPr>
              <p:nvPr/>
            </p:nvSpPr>
            <p:spPr bwMode="auto">
              <a:xfrm>
                <a:off x="1530" y="2938"/>
                <a:ext cx="35" cy="19"/>
              </a:xfrm>
              <a:custGeom>
                <a:avLst/>
                <a:gdLst>
                  <a:gd name="T0" fmla="*/ 10 w 13"/>
                  <a:gd name="T1" fmla="*/ 4 h 7"/>
                  <a:gd name="T2" fmla="*/ 11 w 13"/>
                  <a:gd name="T3" fmla="*/ 4 h 7"/>
                  <a:gd name="T4" fmla="*/ 6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1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7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6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2" name="Rectangle 891"/>
              <p:cNvSpPr>
                <a:spLocks noChangeArrowheads="1"/>
              </p:cNvSpPr>
              <p:nvPr/>
            </p:nvSpPr>
            <p:spPr bwMode="auto">
              <a:xfrm>
                <a:off x="1560" y="294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3" name="Freeform 892"/>
              <p:cNvSpPr>
                <a:spLocks/>
              </p:cNvSpPr>
              <p:nvPr/>
            </p:nvSpPr>
            <p:spPr bwMode="auto">
              <a:xfrm>
                <a:off x="1614" y="307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4" name="Freeform 893"/>
              <p:cNvSpPr>
                <a:spLocks/>
              </p:cNvSpPr>
              <p:nvPr/>
            </p:nvSpPr>
            <p:spPr bwMode="auto">
              <a:xfrm>
                <a:off x="1606" y="3071"/>
                <a:ext cx="11" cy="14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0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2 w 4"/>
                  <a:gd name="T13" fmla="*/ 1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4"/>
                      <a:pt x="2" y="3"/>
                      <a:pt x="3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2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5" name="Freeform 894"/>
              <p:cNvSpPr>
                <a:spLocks/>
              </p:cNvSpPr>
              <p:nvPr/>
            </p:nvSpPr>
            <p:spPr bwMode="auto">
              <a:xfrm>
                <a:off x="1612" y="307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6" name="Freeform 895"/>
              <p:cNvSpPr>
                <a:spLocks/>
              </p:cNvSpPr>
              <p:nvPr/>
            </p:nvSpPr>
            <p:spPr bwMode="auto">
              <a:xfrm>
                <a:off x="1612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7" name="Freeform 896"/>
              <p:cNvSpPr>
                <a:spLocks/>
              </p:cNvSpPr>
              <p:nvPr/>
            </p:nvSpPr>
            <p:spPr bwMode="auto">
              <a:xfrm>
                <a:off x="1609" y="307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8" name="Freeform 897"/>
              <p:cNvSpPr>
                <a:spLocks/>
              </p:cNvSpPr>
              <p:nvPr/>
            </p:nvSpPr>
            <p:spPr bwMode="auto">
              <a:xfrm>
                <a:off x="1606" y="3074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99" name="Freeform 898"/>
              <p:cNvSpPr>
                <a:spLocks/>
              </p:cNvSpPr>
              <p:nvPr/>
            </p:nvSpPr>
            <p:spPr bwMode="auto">
              <a:xfrm>
                <a:off x="1609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0" name="Freeform 899"/>
              <p:cNvSpPr>
                <a:spLocks/>
              </p:cNvSpPr>
              <p:nvPr/>
            </p:nvSpPr>
            <p:spPr bwMode="auto">
              <a:xfrm>
                <a:off x="1609" y="307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1" name="Freeform 900"/>
              <p:cNvSpPr>
                <a:spLocks/>
              </p:cNvSpPr>
              <p:nvPr/>
            </p:nvSpPr>
            <p:spPr bwMode="auto">
              <a:xfrm>
                <a:off x="1606" y="3071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4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2" name="Freeform 901"/>
              <p:cNvSpPr>
                <a:spLocks/>
              </p:cNvSpPr>
              <p:nvPr/>
            </p:nvSpPr>
            <p:spPr bwMode="auto">
              <a:xfrm>
                <a:off x="1609" y="30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3" name="Freeform 902"/>
              <p:cNvSpPr>
                <a:spLocks/>
              </p:cNvSpPr>
              <p:nvPr/>
            </p:nvSpPr>
            <p:spPr bwMode="auto">
              <a:xfrm>
                <a:off x="1603" y="3066"/>
                <a:ext cx="6" cy="10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2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3 h 4"/>
                  <a:gd name="T12" fmla="*/ 1 w 2"/>
                  <a:gd name="T13" fmla="*/ 4 h 4"/>
                  <a:gd name="T14" fmla="*/ 2 w 2"/>
                  <a:gd name="T15" fmla="*/ 2 h 4"/>
                  <a:gd name="T16" fmla="*/ 2 w 2"/>
                  <a:gd name="T17" fmla="*/ 2 h 4"/>
                  <a:gd name="T18" fmla="*/ 2 w 2"/>
                  <a:gd name="T19" fmla="*/ 1 h 4"/>
                  <a:gd name="T20" fmla="*/ 2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4" name="Rectangle 903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5" name="Freeform 904"/>
              <p:cNvSpPr>
                <a:spLocks/>
              </p:cNvSpPr>
              <p:nvPr/>
            </p:nvSpPr>
            <p:spPr bwMode="auto">
              <a:xfrm>
                <a:off x="1601" y="3068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6" name="Freeform 905"/>
              <p:cNvSpPr>
                <a:spLocks/>
              </p:cNvSpPr>
              <p:nvPr/>
            </p:nvSpPr>
            <p:spPr bwMode="auto">
              <a:xfrm>
                <a:off x="1601" y="307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7" name="Rectangle 906"/>
              <p:cNvSpPr>
                <a:spLocks noChangeArrowheads="1"/>
              </p:cNvSpPr>
              <p:nvPr/>
            </p:nvSpPr>
            <p:spPr bwMode="auto">
              <a:xfrm>
                <a:off x="1609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8" name="Freeform 907"/>
              <p:cNvSpPr>
                <a:spLocks/>
              </p:cNvSpPr>
              <p:nvPr/>
            </p:nvSpPr>
            <p:spPr bwMode="auto">
              <a:xfrm>
                <a:off x="1601" y="307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09" name="Freeform 908"/>
              <p:cNvSpPr>
                <a:spLocks/>
              </p:cNvSpPr>
              <p:nvPr/>
            </p:nvSpPr>
            <p:spPr bwMode="auto">
              <a:xfrm>
                <a:off x="1598" y="3055"/>
                <a:ext cx="27" cy="41"/>
              </a:xfrm>
              <a:custGeom>
                <a:avLst/>
                <a:gdLst>
                  <a:gd name="T0" fmla="*/ 10 w 10"/>
                  <a:gd name="T1" fmla="*/ 5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7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2 w 10"/>
                  <a:gd name="T23" fmla="*/ 6 h 15"/>
                  <a:gd name="T24" fmla="*/ 1 w 10"/>
                  <a:gd name="T25" fmla="*/ 6 h 15"/>
                  <a:gd name="T26" fmla="*/ 2 w 10"/>
                  <a:gd name="T27" fmla="*/ 9 h 15"/>
                  <a:gd name="T28" fmla="*/ 0 w 10"/>
                  <a:gd name="T29" fmla="*/ 7 h 15"/>
                  <a:gd name="T30" fmla="*/ 3 w 10"/>
                  <a:gd name="T31" fmla="*/ 6 h 15"/>
                  <a:gd name="T32" fmla="*/ 2 w 10"/>
                  <a:gd name="T33" fmla="*/ 10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2 w 10"/>
                  <a:gd name="T57" fmla="*/ 10 h 15"/>
                  <a:gd name="T58" fmla="*/ 3 w 10"/>
                  <a:gd name="T59" fmla="*/ 9 h 15"/>
                  <a:gd name="T60" fmla="*/ 3 w 10"/>
                  <a:gd name="T61" fmla="*/ 6 h 15"/>
                  <a:gd name="T62" fmla="*/ 4 w 10"/>
                  <a:gd name="T63" fmla="*/ 7 h 15"/>
                  <a:gd name="T64" fmla="*/ 6 w 10"/>
                  <a:gd name="T65" fmla="*/ 7 h 15"/>
                  <a:gd name="T66" fmla="*/ 5 w 10"/>
                  <a:gd name="T67" fmla="*/ 5 h 15"/>
                  <a:gd name="T68" fmla="*/ 6 w 10"/>
                  <a:gd name="T69" fmla="*/ 5 h 15"/>
                  <a:gd name="T70" fmla="*/ 6 w 10"/>
                  <a:gd name="T71" fmla="*/ 5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4 h 15"/>
                  <a:gd name="T86" fmla="*/ 7 w 10"/>
                  <a:gd name="T87" fmla="*/ 3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6 h 15"/>
                  <a:gd name="T94" fmla="*/ 9 w 10"/>
                  <a:gd name="T95" fmla="*/ 3 h 15"/>
                  <a:gd name="T96" fmla="*/ 10 w 10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3" y="8"/>
                      <a:pt x="5" y="3"/>
                      <a:pt x="2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5"/>
                      <a:pt x="8" y="5"/>
                    </a:cubicBezTo>
                    <a:cubicBezTo>
                      <a:pt x="9" y="5"/>
                      <a:pt x="7" y="3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5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0" name="Rectangle 909"/>
              <p:cNvSpPr>
                <a:spLocks noChangeArrowheads="1"/>
              </p:cNvSpPr>
              <p:nvPr/>
            </p:nvSpPr>
            <p:spPr bwMode="auto">
              <a:xfrm>
                <a:off x="1625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1" name="Freeform 910"/>
              <p:cNvSpPr>
                <a:spLocks/>
              </p:cNvSpPr>
              <p:nvPr/>
            </p:nvSpPr>
            <p:spPr bwMode="auto">
              <a:xfrm>
                <a:off x="162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2" name="Rectangle 911"/>
              <p:cNvSpPr>
                <a:spLocks noChangeArrowheads="1"/>
              </p:cNvSpPr>
              <p:nvPr/>
            </p:nvSpPr>
            <p:spPr bwMode="auto">
              <a:xfrm>
                <a:off x="1614" y="30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3" name="Freeform 912"/>
              <p:cNvSpPr>
                <a:spLocks/>
              </p:cNvSpPr>
              <p:nvPr/>
            </p:nvSpPr>
            <p:spPr bwMode="auto">
              <a:xfrm>
                <a:off x="1620" y="306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4" name="Freeform 913"/>
              <p:cNvSpPr>
                <a:spLocks/>
              </p:cNvSpPr>
              <p:nvPr/>
            </p:nvSpPr>
            <p:spPr bwMode="auto">
              <a:xfrm>
                <a:off x="1617" y="307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5" name="Rectangle 914"/>
              <p:cNvSpPr>
                <a:spLocks noChangeArrowheads="1"/>
              </p:cNvSpPr>
              <p:nvPr/>
            </p:nvSpPr>
            <p:spPr bwMode="auto">
              <a:xfrm>
                <a:off x="1625" y="3068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6" name="Freeform 915"/>
              <p:cNvSpPr>
                <a:spLocks/>
              </p:cNvSpPr>
              <p:nvPr/>
            </p:nvSpPr>
            <p:spPr bwMode="auto">
              <a:xfrm>
                <a:off x="1606" y="3047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5 h 7"/>
                  <a:gd name="T8" fmla="*/ 6 w 9"/>
                  <a:gd name="T9" fmla="*/ 4 h 7"/>
                  <a:gd name="T10" fmla="*/ 7 w 9"/>
                  <a:gd name="T11" fmla="*/ 3 h 7"/>
                  <a:gd name="T12" fmla="*/ 7 w 9"/>
                  <a:gd name="T13" fmla="*/ 6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4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6 h 7"/>
                  <a:gd name="T26" fmla="*/ 7 w 9"/>
                  <a:gd name="T27" fmla="*/ 7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6 h 7"/>
                  <a:gd name="T36" fmla="*/ 5 w 9"/>
                  <a:gd name="T37" fmla="*/ 3 h 7"/>
                  <a:gd name="T38" fmla="*/ 6 w 9"/>
                  <a:gd name="T39" fmla="*/ 3 h 7"/>
                  <a:gd name="T40" fmla="*/ 6 w 9"/>
                  <a:gd name="T41" fmla="*/ 3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3 h 7"/>
                  <a:gd name="T50" fmla="*/ 4 w 9"/>
                  <a:gd name="T51" fmla="*/ 1 h 7"/>
                  <a:gd name="T52" fmla="*/ 3 w 9"/>
                  <a:gd name="T53" fmla="*/ 2 h 7"/>
                  <a:gd name="T54" fmla="*/ 3 w 9"/>
                  <a:gd name="T55" fmla="*/ 2 h 7"/>
                  <a:gd name="T56" fmla="*/ 3 w 9"/>
                  <a:gd name="T57" fmla="*/ 3 h 7"/>
                  <a:gd name="T58" fmla="*/ 4 w 9"/>
                  <a:gd name="T59" fmla="*/ 3 h 7"/>
                  <a:gd name="T60" fmla="*/ 4 w 9"/>
                  <a:gd name="T61" fmla="*/ 4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4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5" y="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9" y="2"/>
                      <a:pt x="6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5" y="3"/>
                      <a:pt x="8" y="7"/>
                      <a:pt x="7" y="6"/>
                    </a:cubicBezTo>
                    <a:cubicBezTo>
                      <a:pt x="7" y="4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4"/>
                      <a:pt x="5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7" y="6"/>
                      <a:pt x="7" y="7"/>
                      <a:pt x="7" y="6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4" y="2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7" name="Freeform 916"/>
              <p:cNvSpPr>
                <a:spLocks/>
              </p:cNvSpPr>
              <p:nvPr/>
            </p:nvSpPr>
            <p:spPr bwMode="auto">
              <a:xfrm>
                <a:off x="1623" y="30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8" name="Freeform 917"/>
              <p:cNvSpPr>
                <a:spLocks/>
              </p:cNvSpPr>
              <p:nvPr/>
            </p:nvSpPr>
            <p:spPr bwMode="auto">
              <a:xfrm>
                <a:off x="1606" y="3047"/>
                <a:ext cx="14" cy="27"/>
              </a:xfrm>
              <a:custGeom>
                <a:avLst/>
                <a:gdLst>
                  <a:gd name="T0" fmla="*/ 2 w 5"/>
                  <a:gd name="T1" fmla="*/ 4 h 10"/>
                  <a:gd name="T2" fmla="*/ 1 w 5"/>
                  <a:gd name="T3" fmla="*/ 3 h 10"/>
                  <a:gd name="T4" fmla="*/ 3 w 5"/>
                  <a:gd name="T5" fmla="*/ 6 h 10"/>
                  <a:gd name="T6" fmla="*/ 3 w 5"/>
                  <a:gd name="T7" fmla="*/ 6 h 10"/>
                  <a:gd name="T8" fmla="*/ 1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7 h 10"/>
                  <a:gd name="T16" fmla="*/ 2 w 5"/>
                  <a:gd name="T17" fmla="*/ 6 h 10"/>
                  <a:gd name="T18" fmla="*/ 0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7 h 10"/>
                  <a:gd name="T32" fmla="*/ 4 w 5"/>
                  <a:gd name="T33" fmla="*/ 7 h 10"/>
                  <a:gd name="T34" fmla="*/ 4 w 5"/>
                  <a:gd name="T35" fmla="*/ 6 h 10"/>
                  <a:gd name="T36" fmla="*/ 2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2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2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2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19" name="Freeform 918"/>
              <p:cNvSpPr>
                <a:spLocks/>
              </p:cNvSpPr>
              <p:nvPr/>
            </p:nvSpPr>
            <p:spPr bwMode="auto">
              <a:xfrm>
                <a:off x="1614" y="305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0" name="Freeform 919"/>
              <p:cNvSpPr>
                <a:spLocks/>
              </p:cNvSpPr>
              <p:nvPr/>
            </p:nvSpPr>
            <p:spPr bwMode="auto">
              <a:xfrm>
                <a:off x="1617" y="306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1" name="Freeform 920"/>
              <p:cNvSpPr>
                <a:spLocks/>
              </p:cNvSpPr>
              <p:nvPr/>
            </p:nvSpPr>
            <p:spPr bwMode="auto">
              <a:xfrm>
                <a:off x="1606" y="305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2" name="Freeform 921"/>
              <p:cNvSpPr>
                <a:spLocks/>
              </p:cNvSpPr>
              <p:nvPr/>
            </p:nvSpPr>
            <p:spPr bwMode="auto">
              <a:xfrm>
                <a:off x="1606" y="3063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3" name="Freeform 922"/>
              <p:cNvSpPr>
                <a:spLocks/>
              </p:cNvSpPr>
              <p:nvPr/>
            </p:nvSpPr>
            <p:spPr bwMode="auto">
              <a:xfrm>
                <a:off x="1590" y="3052"/>
                <a:ext cx="16" cy="22"/>
              </a:xfrm>
              <a:custGeom>
                <a:avLst/>
                <a:gdLst>
                  <a:gd name="T0" fmla="*/ 4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3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7 h 8"/>
                  <a:gd name="T14" fmla="*/ 6 w 6"/>
                  <a:gd name="T15" fmla="*/ 8 h 8"/>
                  <a:gd name="T16" fmla="*/ 3 w 6"/>
                  <a:gd name="T17" fmla="*/ 6 h 8"/>
                  <a:gd name="T18" fmla="*/ 4 w 6"/>
                  <a:gd name="T19" fmla="*/ 5 h 8"/>
                  <a:gd name="T20" fmla="*/ 4 w 6"/>
                  <a:gd name="T21" fmla="*/ 5 h 8"/>
                  <a:gd name="T22" fmla="*/ 4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6 w 6"/>
                  <a:gd name="T33" fmla="*/ 3 h 8"/>
                  <a:gd name="T34" fmla="*/ 2 w 6"/>
                  <a:gd name="T35" fmla="*/ 3 h 8"/>
                  <a:gd name="T36" fmla="*/ 3 w 6"/>
                  <a:gd name="T37" fmla="*/ 2 h 8"/>
                  <a:gd name="T38" fmla="*/ 5 w 6"/>
                  <a:gd name="T39" fmla="*/ 3 h 8"/>
                  <a:gd name="T40" fmla="*/ 4 w 6"/>
                  <a:gd name="T41" fmla="*/ 2 h 8"/>
                  <a:gd name="T42" fmla="*/ 6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1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1 w 6"/>
                  <a:gd name="T59" fmla="*/ 4 h 8"/>
                  <a:gd name="T60" fmla="*/ 3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4 w 6"/>
                  <a:gd name="T67" fmla="*/ 7 h 8"/>
                  <a:gd name="T68" fmla="*/ 5 w 6"/>
                  <a:gd name="T69" fmla="*/ 6 h 8"/>
                  <a:gd name="T70" fmla="*/ 5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6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4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4" y="5"/>
                    </a:moveTo>
                    <a:cubicBezTo>
                      <a:pt x="4" y="5"/>
                      <a:pt x="4" y="6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4" y="4"/>
                      <a:pt x="3" y="6"/>
                    </a:cubicBezTo>
                    <a:cubicBezTo>
                      <a:pt x="2" y="8"/>
                      <a:pt x="4" y="5"/>
                      <a:pt x="3" y="7"/>
                    </a:cubicBezTo>
                    <a:cubicBezTo>
                      <a:pt x="5" y="6"/>
                      <a:pt x="6" y="6"/>
                      <a:pt x="6" y="8"/>
                    </a:cubicBezTo>
                    <a:cubicBezTo>
                      <a:pt x="5" y="8"/>
                      <a:pt x="4" y="7"/>
                      <a:pt x="3" y="6"/>
                    </a:cubicBezTo>
                    <a:cubicBezTo>
                      <a:pt x="4" y="5"/>
                      <a:pt x="2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4"/>
                      <a:pt x="3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3"/>
                      <a:pt x="5" y="3"/>
                      <a:pt x="2" y="3"/>
                    </a:cubicBezTo>
                    <a:cubicBezTo>
                      <a:pt x="6" y="3"/>
                      <a:pt x="1" y="2"/>
                      <a:pt x="3" y="2"/>
                    </a:cubicBezTo>
                    <a:cubicBezTo>
                      <a:pt x="4" y="2"/>
                      <a:pt x="3" y="3"/>
                      <a:pt x="5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3" y="3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7"/>
                      <a:pt x="6" y="8"/>
                    </a:cubicBezTo>
                    <a:cubicBezTo>
                      <a:pt x="6" y="7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3" y="2"/>
                      <a:pt x="3" y="3"/>
                    </a:cubicBezTo>
                    <a:cubicBezTo>
                      <a:pt x="3" y="4"/>
                      <a:pt x="3" y="4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4" name="Freeform 923"/>
              <p:cNvSpPr>
                <a:spLocks/>
              </p:cNvSpPr>
              <p:nvPr/>
            </p:nvSpPr>
            <p:spPr bwMode="auto">
              <a:xfrm>
                <a:off x="1606" y="30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5" name="Freeform 924"/>
              <p:cNvSpPr>
                <a:spLocks/>
              </p:cNvSpPr>
              <p:nvPr/>
            </p:nvSpPr>
            <p:spPr bwMode="auto">
              <a:xfrm>
                <a:off x="1601" y="30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6" name="Rectangle 925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7" name="Rectangle 926"/>
              <p:cNvSpPr>
                <a:spLocks noChangeArrowheads="1"/>
              </p:cNvSpPr>
              <p:nvPr/>
            </p:nvSpPr>
            <p:spPr bwMode="auto">
              <a:xfrm>
                <a:off x="1603" y="306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8" name="Freeform 927"/>
              <p:cNvSpPr>
                <a:spLocks/>
              </p:cNvSpPr>
              <p:nvPr/>
            </p:nvSpPr>
            <p:spPr bwMode="auto">
              <a:xfrm>
                <a:off x="1595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29" name="Freeform 928"/>
              <p:cNvSpPr>
                <a:spLocks/>
              </p:cNvSpPr>
              <p:nvPr/>
            </p:nvSpPr>
            <p:spPr bwMode="auto">
              <a:xfrm>
                <a:off x="1598" y="30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0" name="Freeform 929"/>
              <p:cNvSpPr>
                <a:spLocks/>
              </p:cNvSpPr>
              <p:nvPr/>
            </p:nvSpPr>
            <p:spPr bwMode="auto">
              <a:xfrm>
                <a:off x="1593" y="3041"/>
                <a:ext cx="32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6 h 20"/>
                  <a:gd name="T8" fmla="*/ 8 w 12"/>
                  <a:gd name="T9" fmla="*/ 16 h 20"/>
                  <a:gd name="T10" fmla="*/ 8 w 12"/>
                  <a:gd name="T11" fmla="*/ 12 h 20"/>
                  <a:gd name="T12" fmla="*/ 10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0 h 20"/>
                  <a:gd name="T22" fmla="*/ 4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7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3 w 12"/>
                  <a:gd name="T57" fmla="*/ 9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4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8 w 12"/>
                  <a:gd name="T75" fmla="*/ 13 h 20"/>
                  <a:gd name="T76" fmla="*/ 8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7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5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5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8" y="16"/>
                    </a:cubicBezTo>
                    <a:cubicBezTo>
                      <a:pt x="8" y="16"/>
                      <a:pt x="7" y="16"/>
                      <a:pt x="9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1"/>
                      <a:pt x="7" y="11"/>
                      <a:pt x="6" y="11"/>
                    </a:cubicBezTo>
                    <a:cubicBezTo>
                      <a:pt x="6" y="11"/>
                      <a:pt x="4" y="11"/>
                      <a:pt x="4" y="11"/>
                    </a:cubicBezTo>
                    <a:cubicBezTo>
                      <a:pt x="6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5" y="6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6"/>
                      <a:pt x="2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7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7" y="11"/>
                      <a:pt x="7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1" name="Freeform 930"/>
              <p:cNvSpPr>
                <a:spLocks/>
              </p:cNvSpPr>
              <p:nvPr/>
            </p:nvSpPr>
            <p:spPr bwMode="auto">
              <a:xfrm>
                <a:off x="1606" y="3076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2" name="Freeform 931"/>
              <p:cNvSpPr>
                <a:spLocks/>
              </p:cNvSpPr>
              <p:nvPr/>
            </p:nvSpPr>
            <p:spPr bwMode="auto">
              <a:xfrm>
                <a:off x="1609" y="307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3" name="Freeform 932"/>
              <p:cNvSpPr>
                <a:spLocks/>
              </p:cNvSpPr>
              <p:nvPr/>
            </p:nvSpPr>
            <p:spPr bwMode="auto">
              <a:xfrm>
                <a:off x="1603" y="307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4" name="Freeform 933"/>
              <p:cNvSpPr>
                <a:spLocks/>
              </p:cNvSpPr>
              <p:nvPr/>
            </p:nvSpPr>
            <p:spPr bwMode="auto">
              <a:xfrm>
                <a:off x="1603" y="307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5" name="Freeform 934"/>
              <p:cNvSpPr>
                <a:spLocks/>
              </p:cNvSpPr>
              <p:nvPr/>
            </p:nvSpPr>
            <p:spPr bwMode="auto">
              <a:xfrm>
                <a:off x="1568" y="3066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4 w 13"/>
                  <a:gd name="T3" fmla="*/ 2 h 10"/>
                  <a:gd name="T4" fmla="*/ 6 w 13"/>
                  <a:gd name="T5" fmla="*/ 1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7 h 10"/>
                  <a:gd name="T14" fmla="*/ 9 w 13"/>
                  <a:gd name="T15" fmla="*/ 9 h 10"/>
                  <a:gd name="T16" fmla="*/ 10 w 13"/>
                  <a:gd name="T17" fmla="*/ 8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7 h 10"/>
                  <a:gd name="T26" fmla="*/ 11 w 13"/>
                  <a:gd name="T27" fmla="*/ 8 h 10"/>
                  <a:gd name="T28" fmla="*/ 11 w 13"/>
                  <a:gd name="T29" fmla="*/ 7 h 10"/>
                  <a:gd name="T30" fmla="*/ 11 w 13"/>
                  <a:gd name="T31" fmla="*/ 8 h 10"/>
                  <a:gd name="T32" fmla="*/ 13 w 13"/>
                  <a:gd name="T33" fmla="*/ 6 h 10"/>
                  <a:gd name="T34" fmla="*/ 13 w 13"/>
                  <a:gd name="T35" fmla="*/ 5 h 10"/>
                  <a:gd name="T36" fmla="*/ 12 w 13"/>
                  <a:gd name="T37" fmla="*/ 6 h 10"/>
                  <a:gd name="T38" fmla="*/ 12 w 13"/>
                  <a:gd name="T39" fmla="*/ 6 h 10"/>
                  <a:gd name="T40" fmla="*/ 11 w 13"/>
                  <a:gd name="T41" fmla="*/ 7 h 10"/>
                  <a:gd name="T42" fmla="*/ 11 w 13"/>
                  <a:gd name="T43" fmla="*/ 5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4 h 10"/>
                  <a:gd name="T50" fmla="*/ 10 w 13"/>
                  <a:gd name="T51" fmla="*/ 5 h 10"/>
                  <a:gd name="T52" fmla="*/ 10 w 13"/>
                  <a:gd name="T53" fmla="*/ 7 h 10"/>
                  <a:gd name="T54" fmla="*/ 10 w 13"/>
                  <a:gd name="T55" fmla="*/ 7 h 10"/>
                  <a:gd name="T56" fmla="*/ 10 w 13"/>
                  <a:gd name="T57" fmla="*/ 6 h 10"/>
                  <a:gd name="T58" fmla="*/ 10 w 13"/>
                  <a:gd name="T59" fmla="*/ 6 h 10"/>
                  <a:gd name="T60" fmla="*/ 9 w 13"/>
                  <a:gd name="T61" fmla="*/ 4 h 10"/>
                  <a:gd name="T62" fmla="*/ 9 w 13"/>
                  <a:gd name="T63" fmla="*/ 6 h 10"/>
                  <a:gd name="T64" fmla="*/ 6 w 13"/>
                  <a:gd name="T65" fmla="*/ 5 h 10"/>
                  <a:gd name="T66" fmla="*/ 8 w 13"/>
                  <a:gd name="T67" fmla="*/ 5 h 10"/>
                  <a:gd name="T68" fmla="*/ 6 w 13"/>
                  <a:gd name="T69" fmla="*/ 5 h 10"/>
                  <a:gd name="T70" fmla="*/ 7 w 13"/>
                  <a:gd name="T71" fmla="*/ 3 h 10"/>
                  <a:gd name="T72" fmla="*/ 6 w 13"/>
                  <a:gd name="T73" fmla="*/ 4 h 10"/>
                  <a:gd name="T74" fmla="*/ 6 w 13"/>
                  <a:gd name="T75" fmla="*/ 2 h 10"/>
                  <a:gd name="T76" fmla="*/ 6 w 13"/>
                  <a:gd name="T77" fmla="*/ 2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1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1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3" y="6"/>
                    </a:cubicBezTo>
                    <a:cubicBezTo>
                      <a:pt x="13" y="6"/>
                      <a:pt x="12" y="5"/>
                      <a:pt x="13" y="5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9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4"/>
                      <a:pt x="9" y="7"/>
                      <a:pt x="6" y="5"/>
                    </a:cubicBezTo>
                    <a:cubicBezTo>
                      <a:pt x="7" y="3"/>
                      <a:pt x="7" y="5"/>
                      <a:pt x="8" y="5"/>
                    </a:cubicBezTo>
                    <a:cubicBezTo>
                      <a:pt x="8" y="5"/>
                      <a:pt x="7" y="4"/>
                      <a:pt x="6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6" name="Freeform 935"/>
              <p:cNvSpPr>
                <a:spLocks/>
              </p:cNvSpPr>
              <p:nvPr/>
            </p:nvSpPr>
            <p:spPr bwMode="auto">
              <a:xfrm>
                <a:off x="1576" y="3063"/>
                <a:ext cx="6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7" name="Freeform 936"/>
              <p:cNvSpPr>
                <a:spLocks/>
              </p:cNvSpPr>
              <p:nvPr/>
            </p:nvSpPr>
            <p:spPr bwMode="auto">
              <a:xfrm>
                <a:off x="1574" y="3047"/>
                <a:ext cx="38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3 w 14"/>
                  <a:gd name="T11" fmla="*/ 6 h 7"/>
                  <a:gd name="T12" fmla="*/ 2 w 14"/>
                  <a:gd name="T13" fmla="*/ 5 h 7"/>
                  <a:gd name="T14" fmla="*/ 3 w 14"/>
                  <a:gd name="T15" fmla="*/ 5 h 7"/>
                  <a:gd name="T16" fmla="*/ 3 w 14"/>
                  <a:gd name="T17" fmla="*/ 5 h 7"/>
                  <a:gd name="T18" fmla="*/ 4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6 h 7"/>
                  <a:gd name="T26" fmla="*/ 9 w 14"/>
                  <a:gd name="T27" fmla="*/ 5 h 7"/>
                  <a:gd name="T28" fmla="*/ 10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4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2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9" y="4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3"/>
                      <a:pt x="9" y="5"/>
                      <a:pt x="8" y="6"/>
                    </a:cubicBezTo>
                    <a:cubicBezTo>
                      <a:pt x="10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4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8" name="Freeform 937"/>
              <p:cNvSpPr>
                <a:spLocks/>
              </p:cNvSpPr>
              <p:nvPr/>
            </p:nvSpPr>
            <p:spPr bwMode="auto">
              <a:xfrm>
                <a:off x="1603" y="305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39" name="Freeform 938"/>
              <p:cNvSpPr>
                <a:spLocks/>
              </p:cNvSpPr>
              <p:nvPr/>
            </p:nvSpPr>
            <p:spPr bwMode="auto">
              <a:xfrm>
                <a:off x="1854" y="260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0" name="Freeform 939"/>
              <p:cNvSpPr>
                <a:spLocks/>
              </p:cNvSpPr>
              <p:nvPr/>
            </p:nvSpPr>
            <p:spPr bwMode="auto">
              <a:xfrm>
                <a:off x="1846" y="2595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4 h 5"/>
                  <a:gd name="T10" fmla="*/ 1 w 3"/>
                  <a:gd name="T11" fmla="*/ 3 h 5"/>
                  <a:gd name="T12" fmla="*/ 1 w 3"/>
                  <a:gd name="T13" fmla="*/ 2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4"/>
                      <a:pt x="1" y="4"/>
                      <a:pt x="3" y="5"/>
                    </a:cubicBezTo>
                    <a:cubicBezTo>
                      <a:pt x="3" y="5"/>
                      <a:pt x="2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1" name="Freeform 940"/>
              <p:cNvSpPr>
                <a:spLocks/>
              </p:cNvSpPr>
              <p:nvPr/>
            </p:nvSpPr>
            <p:spPr bwMode="auto">
              <a:xfrm>
                <a:off x="1849" y="260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2" name="Freeform 941"/>
              <p:cNvSpPr>
                <a:spLocks/>
              </p:cNvSpPr>
              <p:nvPr/>
            </p:nvSpPr>
            <p:spPr bwMode="auto">
              <a:xfrm>
                <a:off x="1849" y="2603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3" name="Freeform 942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4" name="Freeform 943"/>
              <p:cNvSpPr>
                <a:spLocks/>
              </p:cNvSpPr>
              <p:nvPr/>
            </p:nvSpPr>
            <p:spPr bwMode="auto">
              <a:xfrm>
                <a:off x="1846" y="259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5" name="Freeform 944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6" name="Freeform 945"/>
              <p:cNvSpPr>
                <a:spLocks/>
              </p:cNvSpPr>
              <p:nvPr/>
            </p:nvSpPr>
            <p:spPr bwMode="auto">
              <a:xfrm>
                <a:off x="1849" y="260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7" name="Freeform 946"/>
              <p:cNvSpPr>
                <a:spLocks/>
              </p:cNvSpPr>
              <p:nvPr/>
            </p:nvSpPr>
            <p:spPr bwMode="auto">
              <a:xfrm>
                <a:off x="1843" y="259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1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2"/>
                      <a:pt x="0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8" name="Freeform 947"/>
              <p:cNvSpPr>
                <a:spLocks/>
              </p:cNvSpPr>
              <p:nvPr/>
            </p:nvSpPr>
            <p:spPr bwMode="auto">
              <a:xfrm>
                <a:off x="1849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49" name="Freeform 948"/>
              <p:cNvSpPr>
                <a:spLocks/>
              </p:cNvSpPr>
              <p:nvPr/>
            </p:nvSpPr>
            <p:spPr bwMode="auto">
              <a:xfrm>
                <a:off x="1840" y="2592"/>
                <a:ext cx="9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2 h 4"/>
                  <a:gd name="T6" fmla="*/ 2 w 3"/>
                  <a:gd name="T7" fmla="*/ 2 h 4"/>
                  <a:gd name="T8" fmla="*/ 0 w 3"/>
                  <a:gd name="T9" fmla="*/ 3 h 4"/>
                  <a:gd name="T10" fmla="*/ 2 w 3"/>
                  <a:gd name="T11" fmla="*/ 2 h 4"/>
                  <a:gd name="T12" fmla="*/ 1 w 3"/>
                  <a:gd name="T13" fmla="*/ 3 h 4"/>
                  <a:gd name="T14" fmla="*/ 2 w 3"/>
                  <a:gd name="T15" fmla="*/ 1 h 4"/>
                  <a:gd name="T16" fmla="*/ 2 w 3"/>
                  <a:gd name="T17" fmla="*/ 1 h 4"/>
                  <a:gd name="T18" fmla="*/ 3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0" name="Rectangle 949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1" name="Freeform 950"/>
              <p:cNvSpPr>
                <a:spLocks/>
              </p:cNvSpPr>
              <p:nvPr/>
            </p:nvSpPr>
            <p:spPr bwMode="auto">
              <a:xfrm>
                <a:off x="1838" y="2595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0 h 2"/>
                  <a:gd name="T18" fmla="*/ 2 w 3"/>
                  <a:gd name="T19" fmla="*/ 1 h 2"/>
                  <a:gd name="T20" fmla="*/ 1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2" name="Freeform 951"/>
              <p:cNvSpPr>
                <a:spLocks/>
              </p:cNvSpPr>
              <p:nvPr/>
            </p:nvSpPr>
            <p:spPr bwMode="auto">
              <a:xfrm>
                <a:off x="1838" y="260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3" name="Rectangle 952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4" name="Freeform 953"/>
              <p:cNvSpPr>
                <a:spLocks/>
              </p:cNvSpPr>
              <p:nvPr/>
            </p:nvSpPr>
            <p:spPr bwMode="auto">
              <a:xfrm>
                <a:off x="1838" y="259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5" name="Freeform 954"/>
              <p:cNvSpPr>
                <a:spLocks/>
              </p:cNvSpPr>
              <p:nvPr/>
            </p:nvSpPr>
            <p:spPr bwMode="auto">
              <a:xfrm>
                <a:off x="1835" y="2581"/>
                <a:ext cx="27" cy="38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8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3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1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5 w 10"/>
                  <a:gd name="T35" fmla="*/ 6 h 14"/>
                  <a:gd name="T36" fmla="*/ 5 w 10"/>
                  <a:gd name="T37" fmla="*/ 6 h 14"/>
                  <a:gd name="T38" fmla="*/ 5 w 10"/>
                  <a:gd name="T39" fmla="*/ 6 h 14"/>
                  <a:gd name="T40" fmla="*/ 5 w 10"/>
                  <a:gd name="T41" fmla="*/ 6 h 14"/>
                  <a:gd name="T42" fmla="*/ 5 w 10"/>
                  <a:gd name="T43" fmla="*/ 6 h 14"/>
                  <a:gd name="T44" fmla="*/ 5 w 10"/>
                  <a:gd name="T45" fmla="*/ 6 h 14"/>
                  <a:gd name="T46" fmla="*/ 5 w 10"/>
                  <a:gd name="T47" fmla="*/ 6 h 14"/>
                  <a:gd name="T48" fmla="*/ 5 w 10"/>
                  <a:gd name="T49" fmla="*/ 6 h 14"/>
                  <a:gd name="T50" fmla="*/ 5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3 w 10"/>
                  <a:gd name="T57" fmla="*/ 10 h 14"/>
                  <a:gd name="T58" fmla="*/ 3 w 10"/>
                  <a:gd name="T59" fmla="*/ 9 h 14"/>
                  <a:gd name="T60" fmla="*/ 4 w 10"/>
                  <a:gd name="T61" fmla="*/ 6 h 14"/>
                  <a:gd name="T62" fmla="*/ 4 w 10"/>
                  <a:gd name="T63" fmla="*/ 7 h 14"/>
                  <a:gd name="T64" fmla="*/ 7 w 10"/>
                  <a:gd name="T65" fmla="*/ 6 h 14"/>
                  <a:gd name="T66" fmla="*/ 6 w 10"/>
                  <a:gd name="T67" fmla="*/ 4 h 14"/>
                  <a:gd name="T68" fmla="*/ 7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8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10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8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6"/>
                    </a:cubicBezTo>
                    <a:cubicBezTo>
                      <a:pt x="6" y="6"/>
                      <a:pt x="8" y="6"/>
                      <a:pt x="6" y="4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6" name="Freeform 955"/>
              <p:cNvSpPr>
                <a:spLocks/>
              </p:cNvSpPr>
              <p:nvPr/>
            </p:nvSpPr>
            <p:spPr bwMode="auto">
              <a:xfrm>
                <a:off x="1862" y="25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7" name="Freeform 956"/>
              <p:cNvSpPr>
                <a:spLocks/>
              </p:cNvSpPr>
              <p:nvPr/>
            </p:nvSpPr>
            <p:spPr bwMode="auto">
              <a:xfrm>
                <a:off x="1862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8" name="Rectangle 957"/>
              <p:cNvSpPr>
                <a:spLocks noChangeArrowheads="1"/>
              </p:cNvSpPr>
              <p:nvPr/>
            </p:nvSpPr>
            <p:spPr bwMode="auto">
              <a:xfrm>
                <a:off x="1851" y="2584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59" name="Freeform 958"/>
              <p:cNvSpPr>
                <a:spLocks/>
              </p:cNvSpPr>
              <p:nvPr/>
            </p:nvSpPr>
            <p:spPr bwMode="auto">
              <a:xfrm>
                <a:off x="1857" y="259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0" name="Freeform 959"/>
              <p:cNvSpPr>
                <a:spLocks/>
              </p:cNvSpPr>
              <p:nvPr/>
            </p:nvSpPr>
            <p:spPr bwMode="auto">
              <a:xfrm>
                <a:off x="1854" y="259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1" name="Rectangle 960"/>
              <p:cNvSpPr>
                <a:spLocks noChangeArrowheads="1"/>
              </p:cNvSpPr>
              <p:nvPr/>
            </p:nvSpPr>
            <p:spPr bwMode="auto">
              <a:xfrm>
                <a:off x="1862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2" name="Freeform 961"/>
              <p:cNvSpPr>
                <a:spLocks/>
              </p:cNvSpPr>
              <p:nvPr/>
            </p:nvSpPr>
            <p:spPr bwMode="auto">
              <a:xfrm>
                <a:off x="1846" y="2573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5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6 h 7"/>
                  <a:gd name="T28" fmla="*/ 6 w 8"/>
                  <a:gd name="T29" fmla="*/ 5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5 w 8"/>
                  <a:gd name="T41" fmla="*/ 2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3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3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6" y="5"/>
                    </a:cubicBezTo>
                    <a:cubicBezTo>
                      <a:pt x="6" y="3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4" y="1"/>
                      <a:pt x="5" y="3"/>
                      <a:pt x="3" y="0"/>
                    </a:cubicBezTo>
                    <a:cubicBezTo>
                      <a:pt x="2" y="1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3" name="Freeform 962"/>
              <p:cNvSpPr>
                <a:spLocks/>
              </p:cNvSpPr>
              <p:nvPr/>
            </p:nvSpPr>
            <p:spPr bwMode="auto">
              <a:xfrm>
                <a:off x="1859" y="258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4" name="Freeform 963"/>
              <p:cNvSpPr>
                <a:spLocks/>
              </p:cNvSpPr>
              <p:nvPr/>
            </p:nvSpPr>
            <p:spPr bwMode="auto">
              <a:xfrm>
                <a:off x="1843" y="2573"/>
                <a:ext cx="14" cy="25"/>
              </a:xfrm>
              <a:custGeom>
                <a:avLst/>
                <a:gdLst>
                  <a:gd name="T0" fmla="*/ 3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2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1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3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3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5" name="Rectangle 964"/>
              <p:cNvSpPr>
                <a:spLocks noChangeArrowheads="1"/>
              </p:cNvSpPr>
              <p:nvPr/>
            </p:nvSpPr>
            <p:spPr bwMode="auto">
              <a:xfrm>
                <a:off x="1851" y="257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6" name="Freeform 965"/>
              <p:cNvSpPr>
                <a:spLocks/>
              </p:cNvSpPr>
              <p:nvPr/>
            </p:nvSpPr>
            <p:spPr bwMode="auto">
              <a:xfrm>
                <a:off x="1854" y="258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7" name="Freeform 966"/>
              <p:cNvSpPr>
                <a:spLocks/>
              </p:cNvSpPr>
              <p:nvPr/>
            </p:nvSpPr>
            <p:spPr bwMode="auto">
              <a:xfrm>
                <a:off x="1843" y="258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8" name="Freeform 967"/>
              <p:cNvSpPr>
                <a:spLocks/>
              </p:cNvSpPr>
              <p:nvPr/>
            </p:nvSpPr>
            <p:spPr bwMode="auto">
              <a:xfrm>
                <a:off x="1843" y="2587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1 h 5"/>
                  <a:gd name="T6" fmla="*/ 1 w 2"/>
                  <a:gd name="T7" fmla="*/ 3 h 5"/>
                  <a:gd name="T8" fmla="*/ 1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ubicBezTo>
                      <a:pt x="0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69" name="Freeform 968"/>
              <p:cNvSpPr>
                <a:spLocks/>
              </p:cNvSpPr>
              <p:nvPr/>
            </p:nvSpPr>
            <p:spPr bwMode="auto">
              <a:xfrm>
                <a:off x="1829" y="2576"/>
                <a:ext cx="17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2 w 6"/>
                  <a:gd name="T7" fmla="*/ 4 h 9"/>
                  <a:gd name="T8" fmla="*/ 2 w 6"/>
                  <a:gd name="T9" fmla="*/ 5 h 9"/>
                  <a:gd name="T10" fmla="*/ 2 w 6"/>
                  <a:gd name="T11" fmla="*/ 7 h 9"/>
                  <a:gd name="T12" fmla="*/ 2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3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4 w 6"/>
                  <a:gd name="T27" fmla="*/ 4 h 9"/>
                  <a:gd name="T28" fmla="*/ 5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3 w 6"/>
                  <a:gd name="T41" fmla="*/ 3 h 9"/>
                  <a:gd name="T42" fmla="*/ 5 w 6"/>
                  <a:gd name="T43" fmla="*/ 3 h 9"/>
                  <a:gd name="T44" fmla="*/ 3 w 6"/>
                  <a:gd name="T45" fmla="*/ 2 h 9"/>
                  <a:gd name="T46" fmla="*/ 3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4 w 6"/>
                  <a:gd name="T69" fmla="*/ 6 h 9"/>
                  <a:gd name="T70" fmla="*/ 4 w 6"/>
                  <a:gd name="T71" fmla="*/ 5 h 9"/>
                  <a:gd name="T72" fmla="*/ 5 w 6"/>
                  <a:gd name="T73" fmla="*/ 8 h 9"/>
                  <a:gd name="T74" fmla="*/ 5 w 6"/>
                  <a:gd name="T75" fmla="*/ 8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2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2" y="7"/>
                    </a:cubicBezTo>
                    <a:cubicBezTo>
                      <a:pt x="2" y="8"/>
                      <a:pt x="3" y="6"/>
                      <a:pt x="2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4" y="8"/>
                      <a:pt x="3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4" y="3"/>
                      <a:pt x="3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8"/>
                    </a:cubicBezTo>
                    <a:cubicBezTo>
                      <a:pt x="5" y="8"/>
                      <a:pt x="6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4" y="7"/>
                      <a:pt x="2" y="2"/>
                      <a:pt x="2" y="3"/>
                    </a:cubicBezTo>
                    <a:cubicBezTo>
                      <a:pt x="2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0" name="Freeform 969"/>
              <p:cNvSpPr>
                <a:spLocks/>
              </p:cNvSpPr>
              <p:nvPr/>
            </p:nvSpPr>
            <p:spPr bwMode="auto">
              <a:xfrm>
                <a:off x="1843" y="25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1" name="Freeform 970"/>
              <p:cNvSpPr>
                <a:spLocks/>
              </p:cNvSpPr>
              <p:nvPr/>
            </p:nvSpPr>
            <p:spPr bwMode="auto">
              <a:xfrm>
                <a:off x="1838" y="2579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2" name="Rectangle 971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3" name="Freeform 972"/>
              <p:cNvSpPr>
                <a:spLocks/>
              </p:cNvSpPr>
              <p:nvPr/>
            </p:nvSpPr>
            <p:spPr bwMode="auto">
              <a:xfrm>
                <a:off x="1840" y="258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4" name="Freeform 973"/>
              <p:cNvSpPr>
                <a:spLocks/>
              </p:cNvSpPr>
              <p:nvPr/>
            </p:nvSpPr>
            <p:spPr bwMode="auto">
              <a:xfrm>
                <a:off x="1832" y="2581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5" name="Freeform 974"/>
              <p:cNvSpPr>
                <a:spLocks/>
              </p:cNvSpPr>
              <p:nvPr/>
            </p:nvSpPr>
            <p:spPr bwMode="auto">
              <a:xfrm>
                <a:off x="1838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6" name="Freeform 975"/>
              <p:cNvSpPr>
                <a:spLocks/>
              </p:cNvSpPr>
              <p:nvPr/>
            </p:nvSpPr>
            <p:spPr bwMode="auto">
              <a:xfrm>
                <a:off x="1829" y="2565"/>
                <a:ext cx="33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7 h 20"/>
                  <a:gd name="T8" fmla="*/ 8 w 12"/>
                  <a:gd name="T9" fmla="*/ 16 h 20"/>
                  <a:gd name="T10" fmla="*/ 9 w 12"/>
                  <a:gd name="T11" fmla="*/ 12 h 20"/>
                  <a:gd name="T12" fmla="*/ 10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1 h 20"/>
                  <a:gd name="T22" fmla="*/ 4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7 w 12"/>
                  <a:gd name="T29" fmla="*/ 8 h 20"/>
                  <a:gd name="T30" fmla="*/ 5 w 12"/>
                  <a:gd name="T31" fmla="*/ 8 h 20"/>
                  <a:gd name="T32" fmla="*/ 2 w 12"/>
                  <a:gd name="T33" fmla="*/ 8 h 20"/>
                  <a:gd name="T34" fmla="*/ 6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7 h 20"/>
                  <a:gd name="T42" fmla="*/ 3 w 12"/>
                  <a:gd name="T43" fmla="*/ 5 h 20"/>
                  <a:gd name="T44" fmla="*/ 3 w 12"/>
                  <a:gd name="T45" fmla="*/ 4 h 20"/>
                  <a:gd name="T46" fmla="*/ 1 w 12"/>
                  <a:gd name="T47" fmla="*/ 7 h 20"/>
                  <a:gd name="T48" fmla="*/ 1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2 w 12"/>
                  <a:gd name="T55" fmla="*/ 9 h 20"/>
                  <a:gd name="T56" fmla="*/ 3 w 12"/>
                  <a:gd name="T57" fmla="*/ 10 h 20"/>
                  <a:gd name="T58" fmla="*/ 3 w 12"/>
                  <a:gd name="T59" fmla="*/ 10 h 20"/>
                  <a:gd name="T60" fmla="*/ 3 w 12"/>
                  <a:gd name="T61" fmla="*/ 10 h 20"/>
                  <a:gd name="T62" fmla="*/ 4 w 12"/>
                  <a:gd name="T63" fmla="*/ 11 h 20"/>
                  <a:gd name="T64" fmla="*/ 5 w 12"/>
                  <a:gd name="T65" fmla="*/ 11 h 20"/>
                  <a:gd name="T66" fmla="*/ 3 w 12"/>
                  <a:gd name="T67" fmla="*/ 12 h 20"/>
                  <a:gd name="T68" fmla="*/ 4 w 12"/>
                  <a:gd name="T69" fmla="*/ 13 h 20"/>
                  <a:gd name="T70" fmla="*/ 6 w 12"/>
                  <a:gd name="T71" fmla="*/ 12 h 20"/>
                  <a:gd name="T72" fmla="*/ 7 w 12"/>
                  <a:gd name="T73" fmla="*/ 13 h 20"/>
                  <a:gd name="T74" fmla="*/ 8 w 12"/>
                  <a:gd name="T75" fmla="*/ 14 h 20"/>
                  <a:gd name="T76" fmla="*/ 8 w 12"/>
                  <a:gd name="T77" fmla="*/ 14 h 20"/>
                  <a:gd name="T78" fmla="*/ 9 w 12"/>
                  <a:gd name="T79" fmla="*/ 13 h 20"/>
                  <a:gd name="T80" fmla="*/ 8 w 12"/>
                  <a:gd name="T81" fmla="*/ 12 h 20"/>
                  <a:gd name="T82" fmla="*/ 8 w 12"/>
                  <a:gd name="T83" fmla="*/ 14 h 20"/>
                  <a:gd name="T84" fmla="*/ 7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5" y="13"/>
                      <a:pt x="5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8"/>
                      <a:pt x="5" y="18"/>
                    </a:cubicBezTo>
                    <a:cubicBezTo>
                      <a:pt x="5" y="18"/>
                      <a:pt x="5" y="15"/>
                      <a:pt x="6" y="15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7" y="20"/>
                      <a:pt x="7" y="13"/>
                      <a:pt x="8" y="16"/>
                    </a:cubicBezTo>
                    <a:cubicBezTo>
                      <a:pt x="8" y="16"/>
                      <a:pt x="8" y="16"/>
                      <a:pt x="9" y="16"/>
                    </a:cubicBezTo>
                    <a:cubicBezTo>
                      <a:pt x="11" y="14"/>
                      <a:pt x="8" y="11"/>
                      <a:pt x="9" y="12"/>
                    </a:cubicBezTo>
                    <a:cubicBezTo>
                      <a:pt x="8" y="14"/>
                      <a:pt x="10" y="9"/>
                      <a:pt x="7" y="16"/>
                    </a:cubicBezTo>
                    <a:cubicBezTo>
                      <a:pt x="7" y="17"/>
                      <a:pt x="11" y="15"/>
                      <a:pt x="10" y="15"/>
                    </a:cubicBezTo>
                    <a:cubicBezTo>
                      <a:pt x="11" y="15"/>
                      <a:pt x="10" y="14"/>
                      <a:pt x="12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8" y="13"/>
                      <a:pt x="9" y="12"/>
                    </a:cubicBezTo>
                    <a:cubicBezTo>
                      <a:pt x="9" y="11"/>
                      <a:pt x="8" y="12"/>
                      <a:pt x="7" y="12"/>
                    </a:cubicBezTo>
                    <a:cubicBezTo>
                      <a:pt x="7" y="12"/>
                      <a:pt x="8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1"/>
                      <a:pt x="5" y="12"/>
                      <a:pt x="4" y="12"/>
                    </a:cubicBezTo>
                    <a:cubicBezTo>
                      <a:pt x="6" y="10"/>
                      <a:pt x="4" y="12"/>
                      <a:pt x="6" y="11"/>
                    </a:cubicBezTo>
                    <a:cubicBezTo>
                      <a:pt x="7" y="11"/>
                      <a:pt x="7" y="11"/>
                      <a:pt x="8" y="10"/>
                    </a:cubicBezTo>
                    <a:cubicBezTo>
                      <a:pt x="8" y="10"/>
                      <a:pt x="8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9"/>
                      <a:pt x="7" y="7"/>
                      <a:pt x="6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6"/>
                      <a:pt x="3" y="8"/>
                      <a:pt x="4" y="7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5" y="6"/>
                      <a:pt x="6" y="6"/>
                    </a:cubicBezTo>
                    <a:cubicBezTo>
                      <a:pt x="5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3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2" y="0"/>
                      <a:pt x="2" y="5"/>
                    </a:cubicBezTo>
                    <a:cubicBezTo>
                      <a:pt x="3" y="4"/>
                      <a:pt x="5" y="7"/>
                      <a:pt x="4" y="7"/>
                    </a:cubicBezTo>
                    <a:cubicBezTo>
                      <a:pt x="2" y="5"/>
                      <a:pt x="3" y="3"/>
                      <a:pt x="2" y="6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2" y="8"/>
                      <a:pt x="3" y="7"/>
                      <a:pt x="4" y="8"/>
                    </a:cubicBezTo>
                    <a:cubicBezTo>
                      <a:pt x="2" y="9"/>
                      <a:pt x="3" y="9"/>
                      <a:pt x="2" y="9"/>
                    </a:cubicBezTo>
                    <a:cubicBezTo>
                      <a:pt x="3" y="9"/>
                      <a:pt x="3" y="10"/>
                      <a:pt x="3" y="9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5" y="9"/>
                      <a:pt x="4" y="11"/>
                    </a:cubicBezTo>
                    <a:cubicBezTo>
                      <a:pt x="4" y="10"/>
                      <a:pt x="5" y="11"/>
                      <a:pt x="6" y="9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4" y="12"/>
                      <a:pt x="5" y="11"/>
                      <a:pt x="3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6" y="12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6" y="13"/>
                      <a:pt x="5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7" y="14"/>
                      <a:pt x="9" y="13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5"/>
                      <a:pt x="7" y="14"/>
                    </a:cubicBezTo>
                    <a:cubicBezTo>
                      <a:pt x="6" y="12"/>
                      <a:pt x="10" y="13"/>
                      <a:pt x="9" y="13"/>
                    </a:cubicBezTo>
                    <a:cubicBezTo>
                      <a:pt x="7" y="16"/>
                      <a:pt x="8" y="17"/>
                      <a:pt x="6" y="15"/>
                    </a:cubicBezTo>
                    <a:cubicBezTo>
                      <a:pt x="8" y="11"/>
                      <a:pt x="8" y="13"/>
                      <a:pt x="8" y="12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7" y="14"/>
                      <a:pt x="8" y="15"/>
                      <a:pt x="8" y="14"/>
                    </a:cubicBezTo>
                    <a:cubicBezTo>
                      <a:pt x="9" y="13"/>
                      <a:pt x="10" y="15"/>
                      <a:pt x="8" y="16"/>
                    </a:cubicBezTo>
                    <a:cubicBezTo>
                      <a:pt x="7" y="16"/>
                      <a:pt x="7" y="14"/>
                      <a:pt x="7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0"/>
                      <a:pt x="6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7" name="Freeform 976"/>
              <p:cNvSpPr>
                <a:spLocks/>
              </p:cNvSpPr>
              <p:nvPr/>
            </p:nvSpPr>
            <p:spPr bwMode="auto">
              <a:xfrm>
                <a:off x="1846" y="260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8" name="Rectangle 977"/>
              <p:cNvSpPr>
                <a:spLocks noChangeArrowheads="1"/>
              </p:cNvSpPr>
              <p:nvPr/>
            </p:nvSpPr>
            <p:spPr bwMode="auto">
              <a:xfrm>
                <a:off x="1849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79" name="Freeform 978"/>
              <p:cNvSpPr>
                <a:spLocks/>
              </p:cNvSpPr>
              <p:nvPr/>
            </p:nvSpPr>
            <p:spPr bwMode="auto">
              <a:xfrm>
                <a:off x="1840" y="26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0" name="Rectangle 979"/>
              <p:cNvSpPr>
                <a:spLocks noChangeArrowheads="1"/>
              </p:cNvSpPr>
              <p:nvPr/>
            </p:nvSpPr>
            <p:spPr bwMode="auto">
              <a:xfrm>
                <a:off x="1840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1" name="Freeform 980"/>
              <p:cNvSpPr>
                <a:spLocks/>
              </p:cNvSpPr>
              <p:nvPr/>
            </p:nvSpPr>
            <p:spPr bwMode="auto">
              <a:xfrm>
                <a:off x="1805" y="2590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5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10 w 13"/>
                  <a:gd name="T13" fmla="*/ 8 h 10"/>
                  <a:gd name="T14" fmla="*/ 9 w 13"/>
                  <a:gd name="T15" fmla="*/ 10 h 10"/>
                  <a:gd name="T16" fmla="*/ 11 w 13"/>
                  <a:gd name="T17" fmla="*/ 9 h 10"/>
                  <a:gd name="T18" fmla="*/ 10 w 13"/>
                  <a:gd name="T19" fmla="*/ 8 h 10"/>
                  <a:gd name="T20" fmla="*/ 11 w 13"/>
                  <a:gd name="T21" fmla="*/ 8 h 10"/>
                  <a:gd name="T22" fmla="*/ 11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2 w 13"/>
                  <a:gd name="T29" fmla="*/ 8 h 10"/>
                  <a:gd name="T30" fmla="*/ 12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2 w 13"/>
                  <a:gd name="T43" fmla="*/ 5 h 10"/>
                  <a:gd name="T44" fmla="*/ 11 w 13"/>
                  <a:gd name="T45" fmla="*/ 4 h 10"/>
                  <a:gd name="T46" fmla="*/ 11 w 13"/>
                  <a:gd name="T47" fmla="*/ 4 h 10"/>
                  <a:gd name="T48" fmla="*/ 10 w 13"/>
                  <a:gd name="T49" fmla="*/ 5 h 10"/>
                  <a:gd name="T50" fmla="*/ 11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10 w 13"/>
                  <a:gd name="T61" fmla="*/ 5 h 10"/>
                  <a:gd name="T62" fmla="*/ 10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6"/>
                    </a:cubicBezTo>
                    <a:cubicBezTo>
                      <a:pt x="11" y="10"/>
                      <a:pt x="8" y="10"/>
                      <a:pt x="10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1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2" y="6"/>
                      <a:pt x="12" y="5"/>
                    </a:cubicBezTo>
                    <a:cubicBezTo>
                      <a:pt x="11" y="3"/>
                      <a:pt x="11" y="7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5"/>
                      <a:pt x="10" y="5"/>
                    </a:cubicBezTo>
                    <a:cubicBezTo>
                      <a:pt x="9" y="6"/>
                      <a:pt x="10" y="5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2" name="Freeform 981"/>
              <p:cNvSpPr>
                <a:spLocks/>
              </p:cNvSpPr>
              <p:nvPr/>
            </p:nvSpPr>
            <p:spPr bwMode="auto">
              <a:xfrm>
                <a:off x="1813" y="2587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3" name="Freeform 982"/>
              <p:cNvSpPr>
                <a:spLocks/>
              </p:cNvSpPr>
              <p:nvPr/>
            </p:nvSpPr>
            <p:spPr bwMode="auto">
              <a:xfrm>
                <a:off x="1813" y="2573"/>
                <a:ext cx="36" cy="17"/>
              </a:xfrm>
              <a:custGeom>
                <a:avLst/>
                <a:gdLst>
                  <a:gd name="T0" fmla="*/ 10 w 13"/>
                  <a:gd name="T1" fmla="*/ 4 h 6"/>
                  <a:gd name="T2" fmla="*/ 11 w 13"/>
                  <a:gd name="T3" fmla="*/ 3 h 6"/>
                  <a:gd name="T4" fmla="*/ 6 w 13"/>
                  <a:gd name="T5" fmla="*/ 0 h 6"/>
                  <a:gd name="T6" fmla="*/ 2 w 13"/>
                  <a:gd name="T7" fmla="*/ 4 h 6"/>
                  <a:gd name="T8" fmla="*/ 1 w 13"/>
                  <a:gd name="T9" fmla="*/ 4 h 6"/>
                  <a:gd name="T10" fmla="*/ 2 w 13"/>
                  <a:gd name="T11" fmla="*/ 5 h 6"/>
                  <a:gd name="T12" fmla="*/ 1 w 13"/>
                  <a:gd name="T13" fmla="*/ 4 h 6"/>
                  <a:gd name="T14" fmla="*/ 2 w 13"/>
                  <a:gd name="T15" fmla="*/ 5 h 6"/>
                  <a:gd name="T16" fmla="*/ 2 w 13"/>
                  <a:gd name="T17" fmla="*/ 4 h 6"/>
                  <a:gd name="T18" fmla="*/ 3 w 13"/>
                  <a:gd name="T19" fmla="*/ 5 h 6"/>
                  <a:gd name="T20" fmla="*/ 7 w 13"/>
                  <a:gd name="T21" fmla="*/ 2 h 6"/>
                  <a:gd name="T22" fmla="*/ 7 w 13"/>
                  <a:gd name="T23" fmla="*/ 4 h 6"/>
                  <a:gd name="T24" fmla="*/ 8 w 13"/>
                  <a:gd name="T25" fmla="*/ 5 h 6"/>
                  <a:gd name="T26" fmla="*/ 8 w 13"/>
                  <a:gd name="T27" fmla="*/ 4 h 6"/>
                  <a:gd name="T28" fmla="*/ 9 w 13"/>
                  <a:gd name="T29" fmla="*/ 3 h 6"/>
                  <a:gd name="T30" fmla="*/ 8 w 13"/>
                  <a:gd name="T31" fmla="*/ 5 h 6"/>
                  <a:gd name="T32" fmla="*/ 10 w 13"/>
                  <a:gd name="T33" fmla="*/ 6 h 6"/>
                  <a:gd name="T34" fmla="*/ 12 w 13"/>
                  <a:gd name="T35" fmla="*/ 5 h 6"/>
                  <a:gd name="T36" fmla="*/ 10 w 13"/>
                  <a:gd name="T37" fmla="*/ 6 h 6"/>
                  <a:gd name="T38" fmla="*/ 10 w 13"/>
                  <a:gd name="T39" fmla="*/ 6 h 6"/>
                  <a:gd name="T40" fmla="*/ 13 w 13"/>
                  <a:gd name="T41" fmla="*/ 5 h 6"/>
                  <a:gd name="T42" fmla="*/ 10 w 13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6" y="0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0" y="5"/>
                      <a:pt x="12" y="4"/>
                      <a:pt x="12" y="5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3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4" name="Freeform 983"/>
              <p:cNvSpPr>
                <a:spLocks/>
              </p:cNvSpPr>
              <p:nvPr/>
            </p:nvSpPr>
            <p:spPr bwMode="auto">
              <a:xfrm>
                <a:off x="1843" y="25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5" name="Freeform 984"/>
              <p:cNvSpPr>
                <a:spLocks/>
              </p:cNvSpPr>
              <p:nvPr/>
            </p:nvSpPr>
            <p:spPr bwMode="auto">
              <a:xfrm>
                <a:off x="1478" y="2541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6" name="Freeform 985"/>
              <p:cNvSpPr>
                <a:spLocks/>
              </p:cNvSpPr>
              <p:nvPr/>
            </p:nvSpPr>
            <p:spPr bwMode="auto">
              <a:xfrm>
                <a:off x="1470" y="253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1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7" name="Freeform 986"/>
              <p:cNvSpPr>
                <a:spLocks/>
              </p:cNvSpPr>
              <p:nvPr/>
            </p:nvSpPr>
            <p:spPr bwMode="auto">
              <a:xfrm>
                <a:off x="1476" y="25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8" name="Freeform 987"/>
              <p:cNvSpPr>
                <a:spLocks/>
              </p:cNvSpPr>
              <p:nvPr/>
            </p:nvSpPr>
            <p:spPr bwMode="auto">
              <a:xfrm>
                <a:off x="1473" y="2538"/>
                <a:ext cx="3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89" name="Freeform 988"/>
              <p:cNvSpPr>
                <a:spLocks/>
              </p:cNvSpPr>
              <p:nvPr/>
            </p:nvSpPr>
            <p:spPr bwMode="auto">
              <a:xfrm>
                <a:off x="1473" y="254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0" name="Freeform 989"/>
              <p:cNvSpPr>
                <a:spLocks/>
              </p:cNvSpPr>
              <p:nvPr/>
            </p:nvSpPr>
            <p:spPr bwMode="auto">
              <a:xfrm>
                <a:off x="1470" y="253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1" name="Freeform 990"/>
              <p:cNvSpPr>
                <a:spLocks/>
              </p:cNvSpPr>
              <p:nvPr/>
            </p:nvSpPr>
            <p:spPr bwMode="auto">
              <a:xfrm>
                <a:off x="1473" y="25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2" name="Rectangle 991"/>
              <p:cNvSpPr>
                <a:spLocks noChangeArrowheads="1"/>
              </p:cNvSpPr>
              <p:nvPr/>
            </p:nvSpPr>
            <p:spPr bwMode="auto">
              <a:xfrm>
                <a:off x="1473" y="2541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3" name="Freeform 992"/>
              <p:cNvSpPr>
                <a:spLocks/>
              </p:cNvSpPr>
              <p:nvPr/>
            </p:nvSpPr>
            <p:spPr bwMode="auto">
              <a:xfrm>
                <a:off x="1467" y="2532"/>
                <a:ext cx="6" cy="11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2 h 4"/>
                  <a:gd name="T4" fmla="*/ 2 w 2"/>
                  <a:gd name="T5" fmla="*/ 0 h 4"/>
                  <a:gd name="T6" fmla="*/ 1 w 2"/>
                  <a:gd name="T7" fmla="*/ 0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4" name="Freeform 993"/>
              <p:cNvSpPr>
                <a:spLocks/>
              </p:cNvSpPr>
              <p:nvPr/>
            </p:nvSpPr>
            <p:spPr bwMode="auto">
              <a:xfrm>
                <a:off x="1473" y="25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5" name="Freeform 994"/>
              <p:cNvSpPr>
                <a:spLocks/>
              </p:cNvSpPr>
              <p:nvPr/>
            </p:nvSpPr>
            <p:spPr bwMode="auto">
              <a:xfrm>
                <a:off x="1467" y="2527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2 h 4"/>
                  <a:gd name="T4" fmla="*/ 0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2 h 4"/>
                  <a:gd name="T12" fmla="*/ 1 w 2"/>
                  <a:gd name="T13" fmla="*/ 4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1 h 4"/>
                  <a:gd name="T20" fmla="*/ 1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6" name="Rectangle 995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7" name="Freeform 996"/>
              <p:cNvSpPr>
                <a:spLocks/>
              </p:cNvSpPr>
              <p:nvPr/>
            </p:nvSpPr>
            <p:spPr bwMode="auto">
              <a:xfrm>
                <a:off x="1465" y="2530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8" name="Freeform 997"/>
              <p:cNvSpPr>
                <a:spLocks/>
              </p:cNvSpPr>
              <p:nvPr/>
            </p:nvSpPr>
            <p:spPr bwMode="auto">
              <a:xfrm>
                <a:off x="1465" y="253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899" name="Rectangle 998"/>
              <p:cNvSpPr>
                <a:spLocks noChangeArrowheads="1"/>
              </p:cNvSpPr>
              <p:nvPr/>
            </p:nvSpPr>
            <p:spPr bwMode="auto">
              <a:xfrm>
                <a:off x="1473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0" name="Freeform 999"/>
              <p:cNvSpPr>
                <a:spLocks/>
              </p:cNvSpPr>
              <p:nvPr/>
            </p:nvSpPr>
            <p:spPr bwMode="auto">
              <a:xfrm>
                <a:off x="1465" y="25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1" name="Freeform 1000"/>
              <p:cNvSpPr>
                <a:spLocks/>
              </p:cNvSpPr>
              <p:nvPr/>
            </p:nvSpPr>
            <p:spPr bwMode="auto">
              <a:xfrm>
                <a:off x="1462" y="2516"/>
                <a:ext cx="24" cy="41"/>
              </a:xfrm>
              <a:custGeom>
                <a:avLst/>
                <a:gdLst>
                  <a:gd name="T0" fmla="*/ 9 w 9"/>
                  <a:gd name="T1" fmla="*/ 5 h 15"/>
                  <a:gd name="T2" fmla="*/ 9 w 9"/>
                  <a:gd name="T3" fmla="*/ 4 h 15"/>
                  <a:gd name="T4" fmla="*/ 8 w 9"/>
                  <a:gd name="T5" fmla="*/ 2 h 15"/>
                  <a:gd name="T6" fmla="*/ 7 w 9"/>
                  <a:gd name="T7" fmla="*/ 0 h 15"/>
                  <a:gd name="T8" fmla="*/ 7 w 9"/>
                  <a:gd name="T9" fmla="*/ 1 h 15"/>
                  <a:gd name="T10" fmla="*/ 7 w 9"/>
                  <a:gd name="T11" fmla="*/ 0 h 15"/>
                  <a:gd name="T12" fmla="*/ 6 w 9"/>
                  <a:gd name="T13" fmla="*/ 2 h 15"/>
                  <a:gd name="T14" fmla="*/ 5 w 9"/>
                  <a:gd name="T15" fmla="*/ 3 h 15"/>
                  <a:gd name="T16" fmla="*/ 2 w 9"/>
                  <a:gd name="T17" fmla="*/ 5 h 15"/>
                  <a:gd name="T18" fmla="*/ 3 w 9"/>
                  <a:gd name="T19" fmla="*/ 7 h 15"/>
                  <a:gd name="T20" fmla="*/ 2 w 9"/>
                  <a:gd name="T21" fmla="*/ 6 h 15"/>
                  <a:gd name="T22" fmla="*/ 2 w 9"/>
                  <a:gd name="T23" fmla="*/ 6 h 15"/>
                  <a:gd name="T24" fmla="*/ 1 w 9"/>
                  <a:gd name="T25" fmla="*/ 6 h 15"/>
                  <a:gd name="T26" fmla="*/ 2 w 9"/>
                  <a:gd name="T27" fmla="*/ 9 h 15"/>
                  <a:gd name="T28" fmla="*/ 0 w 9"/>
                  <a:gd name="T29" fmla="*/ 7 h 15"/>
                  <a:gd name="T30" fmla="*/ 2 w 9"/>
                  <a:gd name="T31" fmla="*/ 6 h 15"/>
                  <a:gd name="T32" fmla="*/ 1 w 9"/>
                  <a:gd name="T33" fmla="*/ 10 h 15"/>
                  <a:gd name="T34" fmla="*/ 4 w 9"/>
                  <a:gd name="T35" fmla="*/ 6 h 15"/>
                  <a:gd name="T36" fmla="*/ 4 w 9"/>
                  <a:gd name="T37" fmla="*/ 6 h 15"/>
                  <a:gd name="T38" fmla="*/ 4 w 9"/>
                  <a:gd name="T39" fmla="*/ 6 h 15"/>
                  <a:gd name="T40" fmla="*/ 4 w 9"/>
                  <a:gd name="T41" fmla="*/ 6 h 15"/>
                  <a:gd name="T42" fmla="*/ 4 w 9"/>
                  <a:gd name="T43" fmla="*/ 6 h 15"/>
                  <a:gd name="T44" fmla="*/ 4 w 9"/>
                  <a:gd name="T45" fmla="*/ 6 h 15"/>
                  <a:gd name="T46" fmla="*/ 4 w 9"/>
                  <a:gd name="T47" fmla="*/ 6 h 15"/>
                  <a:gd name="T48" fmla="*/ 4 w 9"/>
                  <a:gd name="T49" fmla="*/ 6 h 15"/>
                  <a:gd name="T50" fmla="*/ 4 w 9"/>
                  <a:gd name="T51" fmla="*/ 6 h 15"/>
                  <a:gd name="T52" fmla="*/ 2 w 9"/>
                  <a:gd name="T53" fmla="*/ 11 h 15"/>
                  <a:gd name="T54" fmla="*/ 2 w 9"/>
                  <a:gd name="T55" fmla="*/ 11 h 15"/>
                  <a:gd name="T56" fmla="*/ 2 w 9"/>
                  <a:gd name="T57" fmla="*/ 10 h 15"/>
                  <a:gd name="T58" fmla="*/ 2 w 9"/>
                  <a:gd name="T59" fmla="*/ 9 h 15"/>
                  <a:gd name="T60" fmla="*/ 3 w 9"/>
                  <a:gd name="T61" fmla="*/ 6 h 15"/>
                  <a:gd name="T62" fmla="*/ 4 w 9"/>
                  <a:gd name="T63" fmla="*/ 7 h 15"/>
                  <a:gd name="T64" fmla="*/ 6 w 9"/>
                  <a:gd name="T65" fmla="*/ 7 h 15"/>
                  <a:gd name="T66" fmla="*/ 5 w 9"/>
                  <a:gd name="T67" fmla="*/ 5 h 15"/>
                  <a:gd name="T68" fmla="*/ 6 w 9"/>
                  <a:gd name="T69" fmla="*/ 5 h 15"/>
                  <a:gd name="T70" fmla="*/ 5 w 9"/>
                  <a:gd name="T71" fmla="*/ 5 h 15"/>
                  <a:gd name="T72" fmla="*/ 7 w 9"/>
                  <a:gd name="T73" fmla="*/ 5 h 15"/>
                  <a:gd name="T74" fmla="*/ 5 w 9"/>
                  <a:gd name="T75" fmla="*/ 3 h 15"/>
                  <a:gd name="T76" fmla="*/ 8 w 9"/>
                  <a:gd name="T77" fmla="*/ 5 h 15"/>
                  <a:gd name="T78" fmla="*/ 7 w 9"/>
                  <a:gd name="T79" fmla="*/ 4 h 15"/>
                  <a:gd name="T80" fmla="*/ 6 w 9"/>
                  <a:gd name="T81" fmla="*/ 3 h 15"/>
                  <a:gd name="T82" fmla="*/ 8 w 9"/>
                  <a:gd name="T83" fmla="*/ 5 h 15"/>
                  <a:gd name="T84" fmla="*/ 7 w 9"/>
                  <a:gd name="T85" fmla="*/ 4 h 15"/>
                  <a:gd name="T86" fmla="*/ 7 w 9"/>
                  <a:gd name="T87" fmla="*/ 3 h 15"/>
                  <a:gd name="T88" fmla="*/ 8 w 9"/>
                  <a:gd name="T89" fmla="*/ 3 h 15"/>
                  <a:gd name="T90" fmla="*/ 9 w 9"/>
                  <a:gd name="T91" fmla="*/ 5 h 15"/>
                  <a:gd name="T92" fmla="*/ 9 w 9"/>
                  <a:gd name="T93" fmla="*/ 6 h 15"/>
                  <a:gd name="T94" fmla="*/ 8 w 9"/>
                  <a:gd name="T95" fmla="*/ 3 h 15"/>
                  <a:gd name="T96" fmla="*/ 9 w 9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5">
                    <a:moveTo>
                      <a:pt x="9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0" y="6"/>
                      <a:pt x="2" y="6"/>
                      <a:pt x="2" y="6"/>
                    </a:cubicBezTo>
                    <a:cubicBezTo>
                      <a:pt x="2" y="8"/>
                      <a:pt x="5" y="3"/>
                      <a:pt x="1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3"/>
                      <a:pt x="7" y="5"/>
                      <a:pt x="8" y="5"/>
                    </a:cubicBezTo>
                    <a:cubicBezTo>
                      <a:pt x="8" y="5"/>
                      <a:pt x="7" y="3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5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2" name="Rectangle 1001"/>
              <p:cNvSpPr>
                <a:spLocks noChangeArrowheads="1"/>
              </p:cNvSpPr>
              <p:nvPr/>
            </p:nvSpPr>
            <p:spPr bwMode="auto">
              <a:xfrm>
                <a:off x="1486" y="2532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3" name="Freeform 1002"/>
              <p:cNvSpPr>
                <a:spLocks/>
              </p:cNvSpPr>
              <p:nvPr/>
            </p:nvSpPr>
            <p:spPr bwMode="auto">
              <a:xfrm>
                <a:off x="1486" y="25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4" name="Rectangle 1003"/>
              <p:cNvSpPr>
                <a:spLocks noChangeArrowheads="1"/>
              </p:cNvSpPr>
              <p:nvPr/>
            </p:nvSpPr>
            <p:spPr bwMode="auto">
              <a:xfrm>
                <a:off x="1478" y="252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5" name="Freeform 1004"/>
              <p:cNvSpPr>
                <a:spLocks/>
              </p:cNvSpPr>
              <p:nvPr/>
            </p:nvSpPr>
            <p:spPr bwMode="auto">
              <a:xfrm>
                <a:off x="1484" y="253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6" name="Freeform 1005"/>
              <p:cNvSpPr>
                <a:spLocks/>
              </p:cNvSpPr>
              <p:nvPr/>
            </p:nvSpPr>
            <p:spPr bwMode="auto">
              <a:xfrm>
                <a:off x="1478" y="25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7" name="Freeform 1006"/>
              <p:cNvSpPr>
                <a:spLocks/>
              </p:cNvSpPr>
              <p:nvPr/>
            </p:nvSpPr>
            <p:spPr bwMode="auto">
              <a:xfrm>
                <a:off x="1486" y="253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8" name="Freeform 1007"/>
              <p:cNvSpPr>
                <a:spLocks/>
              </p:cNvSpPr>
              <p:nvPr/>
            </p:nvSpPr>
            <p:spPr bwMode="auto">
              <a:xfrm>
                <a:off x="1470" y="2508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7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4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7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6 w 8"/>
                  <a:gd name="T41" fmla="*/ 3 h 7"/>
                  <a:gd name="T42" fmla="*/ 3 w 8"/>
                  <a:gd name="T43" fmla="*/ 0 h 7"/>
                  <a:gd name="T44" fmla="*/ 4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2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7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7" y="7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909" name="Freeform 1008"/>
              <p:cNvSpPr>
                <a:spLocks/>
              </p:cNvSpPr>
              <p:nvPr/>
            </p:nvSpPr>
            <p:spPr bwMode="auto">
              <a:xfrm>
                <a:off x="1486" y="25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1" name="Group 1210"/>
            <p:cNvGrpSpPr>
              <a:grpSpLocks/>
            </p:cNvGrpSpPr>
            <p:nvPr/>
          </p:nvGrpSpPr>
          <p:grpSpPr bwMode="auto">
            <a:xfrm>
              <a:off x="337" y="2502"/>
              <a:ext cx="1438" cy="762"/>
              <a:chOff x="337" y="2502"/>
              <a:chExt cx="1438" cy="762"/>
            </a:xfrm>
          </p:grpSpPr>
          <p:sp>
            <p:nvSpPr>
              <p:cNvPr id="510" name="Freeform 1010"/>
              <p:cNvSpPr>
                <a:spLocks/>
              </p:cNvSpPr>
              <p:nvPr/>
            </p:nvSpPr>
            <p:spPr bwMode="auto">
              <a:xfrm>
                <a:off x="1470" y="2508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3 w 4"/>
                  <a:gd name="T5" fmla="*/ 6 h 10"/>
                  <a:gd name="T6" fmla="*/ 3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2 w 4"/>
                  <a:gd name="T15" fmla="*/ 7 h 10"/>
                  <a:gd name="T16" fmla="*/ 1 w 4"/>
                  <a:gd name="T17" fmla="*/ 6 h 10"/>
                  <a:gd name="T18" fmla="*/ 0 w 4"/>
                  <a:gd name="T19" fmla="*/ 4 h 10"/>
                  <a:gd name="T20" fmla="*/ 2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6 h 10"/>
                  <a:gd name="T36" fmla="*/ 2 w 4"/>
                  <a:gd name="T37" fmla="*/ 4 h 10"/>
                  <a:gd name="T38" fmla="*/ 3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1" name="Freeform 1011"/>
              <p:cNvSpPr>
                <a:spLocks/>
              </p:cNvSpPr>
              <p:nvPr/>
            </p:nvSpPr>
            <p:spPr bwMode="auto">
              <a:xfrm>
                <a:off x="1476" y="2516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2" name="Freeform 1012"/>
              <p:cNvSpPr>
                <a:spLocks/>
              </p:cNvSpPr>
              <p:nvPr/>
            </p:nvSpPr>
            <p:spPr bwMode="auto">
              <a:xfrm>
                <a:off x="1481" y="2524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3" name="Freeform 1013"/>
              <p:cNvSpPr>
                <a:spLocks/>
              </p:cNvSpPr>
              <p:nvPr/>
            </p:nvSpPr>
            <p:spPr bwMode="auto">
              <a:xfrm>
                <a:off x="1470" y="251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4" name="Freeform 1014"/>
              <p:cNvSpPr>
                <a:spLocks/>
              </p:cNvSpPr>
              <p:nvPr/>
            </p:nvSpPr>
            <p:spPr bwMode="auto">
              <a:xfrm>
                <a:off x="1467" y="2524"/>
                <a:ext cx="9" cy="11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4 h 4"/>
                  <a:gd name="T4" fmla="*/ 1 w 3"/>
                  <a:gd name="T5" fmla="*/ 0 h 4"/>
                  <a:gd name="T6" fmla="*/ 2 w 3"/>
                  <a:gd name="T7" fmla="*/ 3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5" name="Freeform 1015"/>
              <p:cNvSpPr>
                <a:spLocks/>
              </p:cNvSpPr>
              <p:nvPr/>
            </p:nvSpPr>
            <p:spPr bwMode="auto">
              <a:xfrm>
                <a:off x="1454" y="2513"/>
                <a:ext cx="16" cy="22"/>
              </a:xfrm>
              <a:custGeom>
                <a:avLst/>
                <a:gdLst>
                  <a:gd name="T0" fmla="*/ 3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4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7 h 8"/>
                  <a:gd name="T68" fmla="*/ 5 w 6"/>
                  <a:gd name="T69" fmla="*/ 6 h 8"/>
                  <a:gd name="T70" fmla="*/ 4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5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3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5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5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6"/>
                      <a:pt x="5" y="6"/>
                      <a:pt x="5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3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7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6" name="Freeform 1016"/>
              <p:cNvSpPr>
                <a:spLocks/>
              </p:cNvSpPr>
              <p:nvPr/>
            </p:nvSpPr>
            <p:spPr bwMode="auto">
              <a:xfrm>
                <a:off x="1470" y="25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7" name="Freeform 1017"/>
              <p:cNvSpPr>
                <a:spLocks/>
              </p:cNvSpPr>
              <p:nvPr/>
            </p:nvSpPr>
            <p:spPr bwMode="auto">
              <a:xfrm>
                <a:off x="1462" y="251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8" name="Rectangle 1018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19" name="Freeform 1019"/>
              <p:cNvSpPr>
                <a:spLocks/>
              </p:cNvSpPr>
              <p:nvPr/>
            </p:nvSpPr>
            <p:spPr bwMode="auto">
              <a:xfrm>
                <a:off x="1465" y="252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0" name="Freeform 1020"/>
              <p:cNvSpPr>
                <a:spLocks/>
              </p:cNvSpPr>
              <p:nvPr/>
            </p:nvSpPr>
            <p:spPr bwMode="auto">
              <a:xfrm>
                <a:off x="1459" y="25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1" name="Freeform 1021"/>
              <p:cNvSpPr>
                <a:spLocks/>
              </p:cNvSpPr>
              <p:nvPr/>
            </p:nvSpPr>
            <p:spPr bwMode="auto">
              <a:xfrm>
                <a:off x="1462" y="25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2" name="Freeform 1022"/>
              <p:cNvSpPr>
                <a:spLocks/>
              </p:cNvSpPr>
              <p:nvPr/>
            </p:nvSpPr>
            <p:spPr bwMode="auto">
              <a:xfrm>
                <a:off x="1456" y="2502"/>
                <a:ext cx="33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6 h 20"/>
                  <a:gd name="T4" fmla="*/ 4 w 12"/>
                  <a:gd name="T5" fmla="*/ 18 h 20"/>
                  <a:gd name="T6" fmla="*/ 5 w 12"/>
                  <a:gd name="T7" fmla="*/ 16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0 h 20"/>
                  <a:gd name="T22" fmla="*/ 3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6 w 12"/>
                  <a:gd name="T29" fmla="*/ 8 h 20"/>
                  <a:gd name="T30" fmla="*/ 4 w 12"/>
                  <a:gd name="T31" fmla="*/ 7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4 h 20"/>
                  <a:gd name="T40" fmla="*/ 3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2 w 12"/>
                  <a:gd name="T57" fmla="*/ 9 h 20"/>
                  <a:gd name="T58" fmla="*/ 2 w 12"/>
                  <a:gd name="T59" fmla="*/ 9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3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7 w 12"/>
                  <a:gd name="T75" fmla="*/ 13 h 20"/>
                  <a:gd name="T76" fmla="*/ 7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6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4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7" y="16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3"/>
                      <a:pt x="10" y="8"/>
                      <a:pt x="6" y="15"/>
                    </a:cubicBezTo>
                    <a:cubicBezTo>
                      <a:pt x="6" y="16"/>
                      <a:pt x="10" y="15"/>
                      <a:pt x="9" y="14"/>
                    </a:cubicBezTo>
                    <a:cubicBezTo>
                      <a:pt x="11" y="15"/>
                      <a:pt x="9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6" y="12"/>
                    </a:cubicBezTo>
                    <a:cubicBezTo>
                      <a:pt x="7" y="11"/>
                      <a:pt x="7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6" y="10"/>
                      <a:pt x="6" y="11"/>
                      <a:pt x="5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5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7" y="7"/>
                      <a:pt x="5" y="9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6"/>
                      <a:pt x="2" y="8"/>
                      <a:pt x="4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4" y="6"/>
                      <a:pt x="5" y="6"/>
                    </a:cubicBezTo>
                    <a:cubicBezTo>
                      <a:pt x="4" y="6"/>
                      <a:pt x="5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3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3" y="7"/>
                      <a:pt x="3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4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4" y="11"/>
                      <a:pt x="3" y="11"/>
                    </a:cubicBezTo>
                    <a:cubicBezTo>
                      <a:pt x="2" y="12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6" y="13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4"/>
                      <a:pt x="7" y="13"/>
                    </a:cubicBezTo>
                    <a:cubicBezTo>
                      <a:pt x="6" y="11"/>
                      <a:pt x="9" y="12"/>
                      <a:pt x="9" y="12"/>
                    </a:cubicBezTo>
                    <a:cubicBezTo>
                      <a:pt x="6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1"/>
                      <a:pt x="6" y="11"/>
                      <a:pt x="6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6" y="15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5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3" name="Freeform 1023"/>
              <p:cNvSpPr>
                <a:spLocks/>
              </p:cNvSpPr>
              <p:nvPr/>
            </p:nvSpPr>
            <p:spPr bwMode="auto">
              <a:xfrm>
                <a:off x="1470" y="253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4" name="Freeform 1024"/>
              <p:cNvSpPr>
                <a:spLocks/>
              </p:cNvSpPr>
              <p:nvPr/>
            </p:nvSpPr>
            <p:spPr bwMode="auto">
              <a:xfrm>
                <a:off x="1473" y="253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5" name="Freeform 1025"/>
              <p:cNvSpPr>
                <a:spLocks/>
              </p:cNvSpPr>
              <p:nvPr/>
            </p:nvSpPr>
            <p:spPr bwMode="auto">
              <a:xfrm>
                <a:off x="1465" y="253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6" name="Freeform 1026"/>
              <p:cNvSpPr>
                <a:spLocks/>
              </p:cNvSpPr>
              <p:nvPr/>
            </p:nvSpPr>
            <p:spPr bwMode="auto">
              <a:xfrm>
                <a:off x="1465" y="25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7" name="Freeform 1027"/>
              <p:cNvSpPr>
                <a:spLocks/>
              </p:cNvSpPr>
              <p:nvPr/>
            </p:nvSpPr>
            <p:spPr bwMode="auto">
              <a:xfrm>
                <a:off x="1432" y="2527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1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7 h 10"/>
                  <a:gd name="T14" fmla="*/ 9 w 12"/>
                  <a:gd name="T15" fmla="*/ 9 h 10"/>
                  <a:gd name="T16" fmla="*/ 10 w 12"/>
                  <a:gd name="T17" fmla="*/ 8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7 h 10"/>
                  <a:gd name="T26" fmla="*/ 11 w 12"/>
                  <a:gd name="T27" fmla="*/ 8 h 10"/>
                  <a:gd name="T28" fmla="*/ 11 w 12"/>
                  <a:gd name="T29" fmla="*/ 7 h 10"/>
                  <a:gd name="T30" fmla="*/ 11 w 12"/>
                  <a:gd name="T31" fmla="*/ 8 h 10"/>
                  <a:gd name="T32" fmla="*/ 12 w 12"/>
                  <a:gd name="T33" fmla="*/ 6 h 10"/>
                  <a:gd name="T34" fmla="*/ 12 w 12"/>
                  <a:gd name="T35" fmla="*/ 5 h 10"/>
                  <a:gd name="T36" fmla="*/ 11 w 12"/>
                  <a:gd name="T37" fmla="*/ 6 h 10"/>
                  <a:gd name="T38" fmla="*/ 11 w 12"/>
                  <a:gd name="T39" fmla="*/ 6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4 h 10"/>
                  <a:gd name="T50" fmla="*/ 10 w 12"/>
                  <a:gd name="T51" fmla="*/ 5 h 10"/>
                  <a:gd name="T52" fmla="*/ 10 w 12"/>
                  <a:gd name="T53" fmla="*/ 7 h 10"/>
                  <a:gd name="T54" fmla="*/ 9 w 12"/>
                  <a:gd name="T55" fmla="*/ 7 h 10"/>
                  <a:gd name="T56" fmla="*/ 10 w 12"/>
                  <a:gd name="T57" fmla="*/ 5 h 10"/>
                  <a:gd name="T58" fmla="*/ 9 w 12"/>
                  <a:gd name="T59" fmla="*/ 6 h 10"/>
                  <a:gd name="T60" fmla="*/ 9 w 12"/>
                  <a:gd name="T61" fmla="*/ 4 h 10"/>
                  <a:gd name="T62" fmla="*/ 9 w 12"/>
                  <a:gd name="T63" fmla="*/ 6 h 10"/>
                  <a:gd name="T64" fmla="*/ 6 w 12"/>
                  <a:gd name="T65" fmla="*/ 5 h 10"/>
                  <a:gd name="T66" fmla="*/ 7 w 12"/>
                  <a:gd name="T67" fmla="*/ 5 h 10"/>
                  <a:gd name="T68" fmla="*/ 6 w 12"/>
                  <a:gd name="T69" fmla="*/ 5 h 10"/>
                  <a:gd name="T70" fmla="*/ 6 w 12"/>
                  <a:gd name="T71" fmla="*/ 3 h 10"/>
                  <a:gd name="T72" fmla="*/ 5 w 12"/>
                  <a:gd name="T73" fmla="*/ 4 h 10"/>
                  <a:gd name="T74" fmla="*/ 5 w 12"/>
                  <a:gd name="T75" fmla="*/ 2 h 10"/>
                  <a:gd name="T76" fmla="*/ 5 w 12"/>
                  <a:gd name="T77" fmla="*/ 2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1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0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9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9" y="7"/>
                    </a:cubicBezTo>
                    <a:cubicBezTo>
                      <a:pt x="9" y="6"/>
                      <a:pt x="10" y="6"/>
                      <a:pt x="10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4"/>
                      <a:pt x="9" y="7"/>
                      <a:pt x="6" y="5"/>
                    </a:cubicBezTo>
                    <a:cubicBezTo>
                      <a:pt x="6" y="3"/>
                      <a:pt x="7" y="5"/>
                      <a:pt x="7" y="5"/>
                    </a:cubicBezTo>
                    <a:cubicBezTo>
                      <a:pt x="7" y="5"/>
                      <a:pt x="7" y="4"/>
                      <a:pt x="6" y="5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8" name="Freeform 1028"/>
              <p:cNvSpPr>
                <a:spLocks/>
              </p:cNvSpPr>
              <p:nvPr/>
            </p:nvSpPr>
            <p:spPr bwMode="auto">
              <a:xfrm>
                <a:off x="1437" y="2524"/>
                <a:ext cx="9" cy="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29" name="Freeform 1029"/>
              <p:cNvSpPr>
                <a:spLocks/>
              </p:cNvSpPr>
              <p:nvPr/>
            </p:nvSpPr>
            <p:spPr bwMode="auto">
              <a:xfrm>
                <a:off x="1437" y="2508"/>
                <a:ext cx="39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2 w 14"/>
                  <a:gd name="T11" fmla="*/ 6 h 7"/>
                  <a:gd name="T12" fmla="*/ 2 w 14"/>
                  <a:gd name="T13" fmla="*/ 5 h 7"/>
                  <a:gd name="T14" fmla="*/ 2 w 14"/>
                  <a:gd name="T15" fmla="*/ 5 h 7"/>
                  <a:gd name="T16" fmla="*/ 2 w 14"/>
                  <a:gd name="T17" fmla="*/ 5 h 7"/>
                  <a:gd name="T18" fmla="*/ 3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5 h 7"/>
                  <a:gd name="T26" fmla="*/ 8 w 14"/>
                  <a:gd name="T27" fmla="*/ 5 h 7"/>
                  <a:gd name="T28" fmla="*/ 9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3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1" y="3"/>
                      <a:pt x="8" y="5"/>
                      <a:pt x="8" y="6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0" y="7"/>
                      <a:pt x="11" y="7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0" name="Rectangle 1030"/>
              <p:cNvSpPr>
                <a:spLocks noChangeArrowheads="1"/>
              </p:cNvSpPr>
              <p:nvPr/>
            </p:nvSpPr>
            <p:spPr bwMode="auto">
              <a:xfrm>
                <a:off x="1467" y="251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1" name="Freeform 1031"/>
              <p:cNvSpPr>
                <a:spLocks/>
              </p:cNvSpPr>
              <p:nvPr/>
            </p:nvSpPr>
            <p:spPr bwMode="auto">
              <a:xfrm>
                <a:off x="1397" y="287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2" name="Freeform 1032"/>
              <p:cNvSpPr>
                <a:spLocks/>
              </p:cNvSpPr>
              <p:nvPr/>
            </p:nvSpPr>
            <p:spPr bwMode="auto">
              <a:xfrm>
                <a:off x="1388" y="2862"/>
                <a:ext cx="9" cy="1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3" name="Freeform 1033"/>
              <p:cNvSpPr>
                <a:spLocks/>
              </p:cNvSpPr>
              <p:nvPr/>
            </p:nvSpPr>
            <p:spPr bwMode="auto">
              <a:xfrm>
                <a:off x="1391" y="2864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4" name="Freeform 1034"/>
              <p:cNvSpPr>
                <a:spLocks/>
              </p:cNvSpPr>
              <p:nvPr/>
            </p:nvSpPr>
            <p:spPr bwMode="auto">
              <a:xfrm>
                <a:off x="1391" y="2867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5" name="Freeform 1035"/>
              <p:cNvSpPr>
                <a:spLocks/>
              </p:cNvSpPr>
              <p:nvPr/>
            </p:nvSpPr>
            <p:spPr bwMode="auto">
              <a:xfrm>
                <a:off x="1388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6" name="Freeform 1036"/>
              <p:cNvSpPr>
                <a:spLocks/>
              </p:cNvSpPr>
              <p:nvPr/>
            </p:nvSpPr>
            <p:spPr bwMode="auto">
              <a:xfrm>
                <a:off x="1388" y="2862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7" name="Freeform 1037"/>
              <p:cNvSpPr>
                <a:spLocks/>
              </p:cNvSpPr>
              <p:nvPr/>
            </p:nvSpPr>
            <p:spPr bwMode="auto">
              <a:xfrm>
                <a:off x="1388" y="2870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8" name="Freeform 1038"/>
              <p:cNvSpPr>
                <a:spLocks/>
              </p:cNvSpPr>
              <p:nvPr/>
            </p:nvSpPr>
            <p:spPr bwMode="auto">
              <a:xfrm>
                <a:off x="1391" y="286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39" name="Freeform 1039"/>
              <p:cNvSpPr>
                <a:spLocks/>
              </p:cNvSpPr>
              <p:nvPr/>
            </p:nvSpPr>
            <p:spPr bwMode="auto">
              <a:xfrm>
                <a:off x="1386" y="2862"/>
                <a:ext cx="2" cy="10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0" name="Freeform 1040"/>
              <p:cNvSpPr>
                <a:spLocks/>
              </p:cNvSpPr>
              <p:nvPr/>
            </p:nvSpPr>
            <p:spPr bwMode="auto">
              <a:xfrm>
                <a:off x="1391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1" name="Freeform 1041"/>
              <p:cNvSpPr>
                <a:spLocks/>
              </p:cNvSpPr>
              <p:nvPr/>
            </p:nvSpPr>
            <p:spPr bwMode="auto">
              <a:xfrm>
                <a:off x="1383" y="2856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2 h 4"/>
                  <a:gd name="T4" fmla="*/ 1 w 3"/>
                  <a:gd name="T5" fmla="*/ 3 h 4"/>
                  <a:gd name="T6" fmla="*/ 2 w 3"/>
                  <a:gd name="T7" fmla="*/ 2 h 4"/>
                  <a:gd name="T8" fmla="*/ 1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3 w 3"/>
                  <a:gd name="T19" fmla="*/ 1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2" y="2"/>
                      <a:pt x="1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2" name="Rectangle 1042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3" name="Freeform 1043"/>
              <p:cNvSpPr>
                <a:spLocks/>
              </p:cNvSpPr>
              <p:nvPr/>
            </p:nvSpPr>
            <p:spPr bwMode="auto">
              <a:xfrm>
                <a:off x="1383" y="2859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1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4" name="Freeform 1044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5" name="Freeform 1045"/>
              <p:cNvSpPr>
                <a:spLocks/>
              </p:cNvSpPr>
              <p:nvPr/>
            </p:nvSpPr>
            <p:spPr bwMode="auto">
              <a:xfrm>
                <a:off x="1388" y="2862"/>
                <a:ext cx="3" cy="0"/>
              </a:xfrm>
              <a:custGeom>
                <a:avLst/>
                <a:gdLst>
                  <a:gd name="T0" fmla="*/ 1 w 1"/>
                  <a:gd name="T1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6" name="Freeform 1046"/>
              <p:cNvSpPr>
                <a:spLocks/>
              </p:cNvSpPr>
              <p:nvPr/>
            </p:nvSpPr>
            <p:spPr bwMode="auto">
              <a:xfrm>
                <a:off x="1383" y="28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7" name="Freeform 1047"/>
              <p:cNvSpPr>
                <a:spLocks/>
              </p:cNvSpPr>
              <p:nvPr/>
            </p:nvSpPr>
            <p:spPr bwMode="auto">
              <a:xfrm>
                <a:off x="1378" y="2845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3 w 10"/>
                  <a:gd name="T17" fmla="*/ 5 h 15"/>
                  <a:gd name="T18" fmla="*/ 4 w 10"/>
                  <a:gd name="T19" fmla="*/ 7 h 15"/>
                  <a:gd name="T20" fmla="*/ 3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5 w 10"/>
                  <a:gd name="T35" fmla="*/ 6 h 15"/>
                  <a:gd name="T36" fmla="*/ 5 w 10"/>
                  <a:gd name="T37" fmla="*/ 6 h 15"/>
                  <a:gd name="T38" fmla="*/ 5 w 10"/>
                  <a:gd name="T39" fmla="*/ 6 h 15"/>
                  <a:gd name="T40" fmla="*/ 5 w 10"/>
                  <a:gd name="T41" fmla="*/ 6 h 15"/>
                  <a:gd name="T42" fmla="*/ 5 w 10"/>
                  <a:gd name="T43" fmla="*/ 6 h 15"/>
                  <a:gd name="T44" fmla="*/ 5 w 10"/>
                  <a:gd name="T45" fmla="*/ 6 h 15"/>
                  <a:gd name="T46" fmla="*/ 5 w 10"/>
                  <a:gd name="T47" fmla="*/ 6 h 15"/>
                  <a:gd name="T48" fmla="*/ 5 w 10"/>
                  <a:gd name="T49" fmla="*/ 6 h 15"/>
                  <a:gd name="T50" fmla="*/ 5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5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7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6 w 10"/>
                  <a:gd name="T75" fmla="*/ 3 h 15"/>
                  <a:gd name="T76" fmla="*/ 9 w 10"/>
                  <a:gd name="T77" fmla="*/ 5 h 15"/>
                  <a:gd name="T78" fmla="*/ 8 w 10"/>
                  <a:gd name="T79" fmla="*/ 4 h 15"/>
                  <a:gd name="T80" fmla="*/ 7 w 10"/>
                  <a:gd name="T81" fmla="*/ 3 h 15"/>
                  <a:gd name="T82" fmla="*/ 9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10" y="3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3"/>
                      <a:pt x="5" y="5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4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4" y="7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5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8" name="Rectangle 1048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49" name="Freeform 1049"/>
              <p:cNvSpPr>
                <a:spLocks/>
              </p:cNvSpPr>
              <p:nvPr/>
            </p:nvSpPr>
            <p:spPr bwMode="auto">
              <a:xfrm>
                <a:off x="1405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0" name="Freeform 1050"/>
              <p:cNvSpPr>
                <a:spLocks/>
              </p:cNvSpPr>
              <p:nvPr/>
            </p:nvSpPr>
            <p:spPr bwMode="auto">
              <a:xfrm>
                <a:off x="1394" y="285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1" name="Freeform 1051"/>
              <p:cNvSpPr>
                <a:spLocks/>
              </p:cNvSpPr>
              <p:nvPr/>
            </p:nvSpPr>
            <p:spPr bwMode="auto">
              <a:xfrm>
                <a:off x="1402" y="285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2" name="Freeform 1052"/>
              <p:cNvSpPr>
                <a:spLocks/>
              </p:cNvSpPr>
              <p:nvPr/>
            </p:nvSpPr>
            <p:spPr bwMode="auto">
              <a:xfrm>
                <a:off x="1397" y="286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3" name="Rectangle 1053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4" name="Freeform 1054"/>
              <p:cNvSpPr>
                <a:spLocks/>
              </p:cNvSpPr>
              <p:nvPr/>
            </p:nvSpPr>
            <p:spPr bwMode="auto">
              <a:xfrm>
                <a:off x="1388" y="2837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5 w 8"/>
                  <a:gd name="T41" fmla="*/ 3 h 7"/>
                  <a:gd name="T42" fmla="*/ 3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1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6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6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5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5" name="Freeform 1055"/>
              <p:cNvSpPr>
                <a:spLocks/>
              </p:cNvSpPr>
              <p:nvPr/>
            </p:nvSpPr>
            <p:spPr bwMode="auto">
              <a:xfrm>
                <a:off x="1405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6" name="Freeform 1056"/>
              <p:cNvSpPr>
                <a:spLocks/>
              </p:cNvSpPr>
              <p:nvPr/>
            </p:nvSpPr>
            <p:spPr bwMode="auto">
              <a:xfrm>
                <a:off x="1388" y="2837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2 w 4"/>
                  <a:gd name="T5" fmla="*/ 6 h 10"/>
                  <a:gd name="T6" fmla="*/ 2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1 w 4"/>
                  <a:gd name="T15" fmla="*/ 6 h 10"/>
                  <a:gd name="T16" fmla="*/ 1 w 4"/>
                  <a:gd name="T17" fmla="*/ 6 h 10"/>
                  <a:gd name="T18" fmla="*/ 0 w 4"/>
                  <a:gd name="T19" fmla="*/ 4 h 10"/>
                  <a:gd name="T20" fmla="*/ 1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5 h 10"/>
                  <a:gd name="T36" fmla="*/ 2 w 4"/>
                  <a:gd name="T37" fmla="*/ 4 h 10"/>
                  <a:gd name="T38" fmla="*/ 2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7" name="Freeform 1057"/>
              <p:cNvSpPr>
                <a:spLocks/>
              </p:cNvSpPr>
              <p:nvPr/>
            </p:nvSpPr>
            <p:spPr bwMode="auto">
              <a:xfrm>
                <a:off x="1394" y="284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8" name="Freeform 1058"/>
              <p:cNvSpPr>
                <a:spLocks/>
              </p:cNvSpPr>
              <p:nvPr/>
            </p:nvSpPr>
            <p:spPr bwMode="auto">
              <a:xfrm>
                <a:off x="1397" y="285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59" name="Freeform 1059"/>
              <p:cNvSpPr>
                <a:spLocks/>
              </p:cNvSpPr>
              <p:nvPr/>
            </p:nvSpPr>
            <p:spPr bwMode="auto">
              <a:xfrm>
                <a:off x="1388" y="284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0" name="Freeform 1060"/>
              <p:cNvSpPr>
                <a:spLocks/>
              </p:cNvSpPr>
              <p:nvPr/>
            </p:nvSpPr>
            <p:spPr bwMode="auto">
              <a:xfrm>
                <a:off x="1386" y="2853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1" name="Freeform 1061"/>
              <p:cNvSpPr>
                <a:spLocks/>
              </p:cNvSpPr>
              <p:nvPr/>
            </p:nvSpPr>
            <p:spPr bwMode="auto">
              <a:xfrm>
                <a:off x="1372" y="2843"/>
                <a:ext cx="16" cy="21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5 h 8"/>
                  <a:gd name="T72" fmla="*/ 5 w 6"/>
                  <a:gd name="T73" fmla="*/ 7 h 8"/>
                  <a:gd name="T74" fmla="*/ 6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4 h 8"/>
                  <a:gd name="T82" fmla="*/ 2 w 6"/>
                  <a:gd name="T83" fmla="*/ 3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8"/>
                      <a:pt x="4" y="6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3" y="3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6"/>
                      <a:pt x="2" y="1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2" name="Freeform 1062"/>
              <p:cNvSpPr>
                <a:spLocks/>
              </p:cNvSpPr>
              <p:nvPr/>
            </p:nvSpPr>
            <p:spPr bwMode="auto">
              <a:xfrm>
                <a:off x="1386" y="28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3" name="Freeform 1063"/>
              <p:cNvSpPr>
                <a:spLocks/>
              </p:cNvSpPr>
              <p:nvPr/>
            </p:nvSpPr>
            <p:spPr bwMode="auto">
              <a:xfrm>
                <a:off x="1380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4" name="Rectangle 1064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5" name="Freeform 1065"/>
              <p:cNvSpPr>
                <a:spLocks/>
              </p:cNvSpPr>
              <p:nvPr/>
            </p:nvSpPr>
            <p:spPr bwMode="auto">
              <a:xfrm>
                <a:off x="1383" y="285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6" name="Freeform 1066"/>
              <p:cNvSpPr>
                <a:spLocks/>
              </p:cNvSpPr>
              <p:nvPr/>
            </p:nvSpPr>
            <p:spPr bwMode="auto">
              <a:xfrm>
                <a:off x="1378" y="28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7" name="Freeform 1067"/>
              <p:cNvSpPr>
                <a:spLocks/>
              </p:cNvSpPr>
              <p:nvPr/>
            </p:nvSpPr>
            <p:spPr bwMode="auto">
              <a:xfrm>
                <a:off x="1380" y="28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8" name="Freeform 1068"/>
              <p:cNvSpPr>
                <a:spLocks/>
              </p:cNvSpPr>
              <p:nvPr/>
            </p:nvSpPr>
            <p:spPr bwMode="auto">
              <a:xfrm>
                <a:off x="1372" y="2832"/>
                <a:ext cx="35" cy="51"/>
              </a:xfrm>
              <a:custGeom>
                <a:avLst/>
                <a:gdLst>
                  <a:gd name="T0" fmla="*/ 5 w 13"/>
                  <a:gd name="T1" fmla="*/ 14 h 19"/>
                  <a:gd name="T2" fmla="*/ 4 w 13"/>
                  <a:gd name="T3" fmla="*/ 16 h 19"/>
                  <a:gd name="T4" fmla="*/ 5 w 13"/>
                  <a:gd name="T5" fmla="*/ 17 h 19"/>
                  <a:gd name="T6" fmla="*/ 6 w 13"/>
                  <a:gd name="T7" fmla="*/ 16 h 19"/>
                  <a:gd name="T8" fmla="*/ 8 w 13"/>
                  <a:gd name="T9" fmla="*/ 16 h 19"/>
                  <a:gd name="T10" fmla="*/ 9 w 13"/>
                  <a:gd name="T11" fmla="*/ 12 h 19"/>
                  <a:gd name="T12" fmla="*/ 10 w 13"/>
                  <a:gd name="T13" fmla="*/ 14 h 19"/>
                  <a:gd name="T14" fmla="*/ 9 w 13"/>
                  <a:gd name="T15" fmla="*/ 12 h 19"/>
                  <a:gd name="T16" fmla="*/ 10 w 13"/>
                  <a:gd name="T17" fmla="*/ 11 h 19"/>
                  <a:gd name="T18" fmla="*/ 7 w 13"/>
                  <a:gd name="T19" fmla="*/ 12 h 19"/>
                  <a:gd name="T20" fmla="*/ 7 w 13"/>
                  <a:gd name="T21" fmla="*/ 10 h 19"/>
                  <a:gd name="T22" fmla="*/ 4 w 13"/>
                  <a:gd name="T23" fmla="*/ 11 h 19"/>
                  <a:gd name="T24" fmla="*/ 8 w 13"/>
                  <a:gd name="T25" fmla="*/ 10 h 19"/>
                  <a:gd name="T26" fmla="*/ 8 w 13"/>
                  <a:gd name="T27" fmla="*/ 8 h 19"/>
                  <a:gd name="T28" fmla="*/ 7 w 13"/>
                  <a:gd name="T29" fmla="*/ 7 h 19"/>
                  <a:gd name="T30" fmla="*/ 5 w 13"/>
                  <a:gd name="T31" fmla="*/ 7 h 19"/>
                  <a:gd name="T32" fmla="*/ 2 w 13"/>
                  <a:gd name="T33" fmla="*/ 7 h 19"/>
                  <a:gd name="T34" fmla="*/ 6 w 13"/>
                  <a:gd name="T35" fmla="*/ 5 h 19"/>
                  <a:gd name="T36" fmla="*/ 6 w 13"/>
                  <a:gd name="T37" fmla="*/ 4 h 19"/>
                  <a:gd name="T38" fmla="*/ 4 w 13"/>
                  <a:gd name="T39" fmla="*/ 4 h 19"/>
                  <a:gd name="T40" fmla="*/ 4 w 13"/>
                  <a:gd name="T41" fmla="*/ 6 h 19"/>
                  <a:gd name="T42" fmla="*/ 3 w 13"/>
                  <a:gd name="T43" fmla="*/ 4 h 19"/>
                  <a:gd name="T44" fmla="*/ 4 w 13"/>
                  <a:gd name="T45" fmla="*/ 4 h 19"/>
                  <a:gd name="T46" fmla="*/ 1 w 13"/>
                  <a:gd name="T47" fmla="*/ 6 h 19"/>
                  <a:gd name="T48" fmla="*/ 1 w 13"/>
                  <a:gd name="T49" fmla="*/ 7 h 19"/>
                  <a:gd name="T50" fmla="*/ 1 w 13"/>
                  <a:gd name="T51" fmla="*/ 7 h 19"/>
                  <a:gd name="T52" fmla="*/ 1 w 13"/>
                  <a:gd name="T53" fmla="*/ 8 h 19"/>
                  <a:gd name="T54" fmla="*/ 2 w 13"/>
                  <a:gd name="T55" fmla="*/ 9 h 19"/>
                  <a:gd name="T56" fmla="*/ 3 w 13"/>
                  <a:gd name="T57" fmla="*/ 9 h 19"/>
                  <a:gd name="T58" fmla="*/ 3 w 13"/>
                  <a:gd name="T59" fmla="*/ 9 h 19"/>
                  <a:gd name="T60" fmla="*/ 3 w 13"/>
                  <a:gd name="T61" fmla="*/ 10 h 19"/>
                  <a:gd name="T62" fmla="*/ 4 w 13"/>
                  <a:gd name="T63" fmla="*/ 10 h 19"/>
                  <a:gd name="T64" fmla="*/ 5 w 13"/>
                  <a:gd name="T65" fmla="*/ 10 h 19"/>
                  <a:gd name="T66" fmla="*/ 4 w 13"/>
                  <a:gd name="T67" fmla="*/ 11 h 19"/>
                  <a:gd name="T68" fmla="*/ 4 w 13"/>
                  <a:gd name="T69" fmla="*/ 12 h 19"/>
                  <a:gd name="T70" fmla="*/ 6 w 13"/>
                  <a:gd name="T71" fmla="*/ 12 h 19"/>
                  <a:gd name="T72" fmla="*/ 7 w 13"/>
                  <a:gd name="T73" fmla="*/ 12 h 19"/>
                  <a:gd name="T74" fmla="*/ 8 w 13"/>
                  <a:gd name="T75" fmla="*/ 13 h 19"/>
                  <a:gd name="T76" fmla="*/ 8 w 13"/>
                  <a:gd name="T77" fmla="*/ 14 h 19"/>
                  <a:gd name="T78" fmla="*/ 9 w 13"/>
                  <a:gd name="T79" fmla="*/ 12 h 19"/>
                  <a:gd name="T80" fmla="*/ 8 w 13"/>
                  <a:gd name="T81" fmla="*/ 12 h 19"/>
                  <a:gd name="T82" fmla="*/ 8 w 13"/>
                  <a:gd name="T83" fmla="*/ 13 h 19"/>
                  <a:gd name="T84" fmla="*/ 7 w 13"/>
                  <a:gd name="T85" fmla="*/ 15 h 19"/>
                  <a:gd name="T86" fmla="*/ 5 w 13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19">
                    <a:moveTo>
                      <a:pt x="5" y="12"/>
                    </a:moveTo>
                    <a:cubicBezTo>
                      <a:pt x="5" y="12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6"/>
                      <a:pt x="8" y="16"/>
                      <a:pt x="9" y="15"/>
                    </a:cubicBezTo>
                    <a:cubicBezTo>
                      <a:pt x="11" y="14"/>
                      <a:pt x="9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2" y="14"/>
                    </a:cubicBezTo>
                    <a:cubicBezTo>
                      <a:pt x="8" y="14"/>
                      <a:pt x="13" y="11"/>
                      <a:pt x="9" y="12"/>
                    </a:cubicBezTo>
                    <a:cubicBezTo>
                      <a:pt x="9" y="11"/>
                      <a:pt x="8" y="12"/>
                      <a:pt x="9" y="12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8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5" y="12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8" y="9"/>
                      <a:pt x="8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7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5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5" y="6"/>
                      <a:pt x="6" y="5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2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3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1" y="7"/>
                      <a:pt x="2" y="7"/>
                      <a:pt x="1" y="8"/>
                    </a:cubicBezTo>
                    <a:cubicBezTo>
                      <a:pt x="2" y="8"/>
                      <a:pt x="4" y="7"/>
                      <a:pt x="4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4" y="10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5" y="11"/>
                      <a:pt x="6" y="10"/>
                    </a:cubicBezTo>
                    <a:cubicBezTo>
                      <a:pt x="4" y="11"/>
                      <a:pt x="5" y="11"/>
                      <a:pt x="4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6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4"/>
                      <a:pt x="7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7" y="15"/>
                      <a:pt x="9" y="16"/>
                      <a:pt x="7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8" y="15"/>
                      <a:pt x="8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69" name="Freeform 1069"/>
              <p:cNvSpPr>
                <a:spLocks/>
              </p:cNvSpPr>
              <p:nvPr/>
            </p:nvSpPr>
            <p:spPr bwMode="auto">
              <a:xfrm>
                <a:off x="1388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0" name="Rectangle 1070"/>
              <p:cNvSpPr>
                <a:spLocks noChangeArrowheads="1"/>
              </p:cNvSpPr>
              <p:nvPr/>
            </p:nvSpPr>
            <p:spPr bwMode="auto">
              <a:xfrm>
                <a:off x="1391" y="2867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1" name="Freeform 1071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2" name="Freeform 1072"/>
              <p:cNvSpPr>
                <a:spLocks/>
              </p:cNvSpPr>
              <p:nvPr/>
            </p:nvSpPr>
            <p:spPr bwMode="auto">
              <a:xfrm>
                <a:off x="1383" y="286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3" name="Freeform 1073"/>
              <p:cNvSpPr>
                <a:spLocks/>
              </p:cNvSpPr>
              <p:nvPr/>
            </p:nvSpPr>
            <p:spPr bwMode="auto">
              <a:xfrm>
                <a:off x="1350" y="2853"/>
                <a:ext cx="33" cy="30"/>
              </a:xfrm>
              <a:custGeom>
                <a:avLst/>
                <a:gdLst>
                  <a:gd name="T0" fmla="*/ 5 w 12"/>
                  <a:gd name="T1" fmla="*/ 3 h 11"/>
                  <a:gd name="T2" fmla="*/ 4 w 12"/>
                  <a:gd name="T3" fmla="*/ 2 h 11"/>
                  <a:gd name="T4" fmla="*/ 5 w 12"/>
                  <a:gd name="T5" fmla="*/ 2 h 11"/>
                  <a:gd name="T6" fmla="*/ 2 w 12"/>
                  <a:gd name="T7" fmla="*/ 0 h 11"/>
                  <a:gd name="T8" fmla="*/ 7 w 12"/>
                  <a:gd name="T9" fmla="*/ 8 h 11"/>
                  <a:gd name="T10" fmla="*/ 3 w 12"/>
                  <a:gd name="T11" fmla="*/ 7 h 11"/>
                  <a:gd name="T12" fmla="*/ 9 w 12"/>
                  <a:gd name="T13" fmla="*/ 8 h 11"/>
                  <a:gd name="T14" fmla="*/ 9 w 12"/>
                  <a:gd name="T15" fmla="*/ 10 h 11"/>
                  <a:gd name="T16" fmla="*/ 10 w 12"/>
                  <a:gd name="T17" fmla="*/ 9 h 11"/>
                  <a:gd name="T18" fmla="*/ 10 w 12"/>
                  <a:gd name="T19" fmla="*/ 8 h 11"/>
                  <a:gd name="T20" fmla="*/ 10 w 12"/>
                  <a:gd name="T21" fmla="*/ 9 h 11"/>
                  <a:gd name="T22" fmla="*/ 10 w 12"/>
                  <a:gd name="T23" fmla="*/ 8 h 11"/>
                  <a:gd name="T24" fmla="*/ 11 w 12"/>
                  <a:gd name="T25" fmla="*/ 8 h 11"/>
                  <a:gd name="T26" fmla="*/ 10 w 12"/>
                  <a:gd name="T27" fmla="*/ 9 h 11"/>
                  <a:gd name="T28" fmla="*/ 11 w 12"/>
                  <a:gd name="T29" fmla="*/ 8 h 11"/>
                  <a:gd name="T30" fmla="*/ 11 w 12"/>
                  <a:gd name="T31" fmla="*/ 9 h 11"/>
                  <a:gd name="T32" fmla="*/ 12 w 12"/>
                  <a:gd name="T33" fmla="*/ 7 h 11"/>
                  <a:gd name="T34" fmla="*/ 12 w 12"/>
                  <a:gd name="T35" fmla="*/ 6 h 11"/>
                  <a:gd name="T36" fmla="*/ 11 w 12"/>
                  <a:gd name="T37" fmla="*/ 7 h 11"/>
                  <a:gd name="T38" fmla="*/ 11 w 12"/>
                  <a:gd name="T39" fmla="*/ 7 h 11"/>
                  <a:gd name="T40" fmla="*/ 11 w 12"/>
                  <a:gd name="T41" fmla="*/ 8 h 11"/>
                  <a:gd name="T42" fmla="*/ 11 w 12"/>
                  <a:gd name="T43" fmla="*/ 6 h 11"/>
                  <a:gd name="T44" fmla="*/ 10 w 12"/>
                  <a:gd name="T45" fmla="*/ 5 h 11"/>
                  <a:gd name="T46" fmla="*/ 10 w 12"/>
                  <a:gd name="T47" fmla="*/ 5 h 11"/>
                  <a:gd name="T48" fmla="*/ 10 w 12"/>
                  <a:gd name="T49" fmla="*/ 5 h 11"/>
                  <a:gd name="T50" fmla="*/ 10 w 12"/>
                  <a:gd name="T51" fmla="*/ 6 h 11"/>
                  <a:gd name="T52" fmla="*/ 10 w 12"/>
                  <a:gd name="T53" fmla="*/ 8 h 11"/>
                  <a:gd name="T54" fmla="*/ 9 w 12"/>
                  <a:gd name="T55" fmla="*/ 8 h 11"/>
                  <a:gd name="T56" fmla="*/ 9 w 12"/>
                  <a:gd name="T57" fmla="*/ 6 h 11"/>
                  <a:gd name="T58" fmla="*/ 9 w 12"/>
                  <a:gd name="T59" fmla="*/ 7 h 11"/>
                  <a:gd name="T60" fmla="*/ 9 w 12"/>
                  <a:gd name="T61" fmla="*/ 5 h 11"/>
                  <a:gd name="T62" fmla="*/ 9 w 12"/>
                  <a:gd name="T63" fmla="*/ 7 h 11"/>
                  <a:gd name="T64" fmla="*/ 6 w 12"/>
                  <a:gd name="T65" fmla="*/ 6 h 11"/>
                  <a:gd name="T66" fmla="*/ 7 w 12"/>
                  <a:gd name="T67" fmla="*/ 6 h 11"/>
                  <a:gd name="T68" fmla="*/ 5 w 12"/>
                  <a:gd name="T69" fmla="*/ 5 h 11"/>
                  <a:gd name="T70" fmla="*/ 6 w 12"/>
                  <a:gd name="T71" fmla="*/ 4 h 11"/>
                  <a:gd name="T72" fmla="*/ 5 w 12"/>
                  <a:gd name="T73" fmla="*/ 4 h 11"/>
                  <a:gd name="T74" fmla="*/ 5 w 12"/>
                  <a:gd name="T75" fmla="*/ 3 h 11"/>
                  <a:gd name="T76" fmla="*/ 5 w 12"/>
                  <a:gd name="T77" fmla="*/ 3 h 11"/>
                  <a:gd name="T78" fmla="*/ 3 w 12"/>
                  <a:gd name="T79" fmla="*/ 3 h 11"/>
                  <a:gd name="T80" fmla="*/ 5 w 12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3" y="1"/>
                      <a:pt x="5" y="1"/>
                      <a:pt x="2" y="0"/>
                    </a:cubicBezTo>
                    <a:cubicBezTo>
                      <a:pt x="4" y="5"/>
                      <a:pt x="0" y="2"/>
                      <a:pt x="7" y="8"/>
                    </a:cubicBezTo>
                    <a:cubicBezTo>
                      <a:pt x="7" y="8"/>
                      <a:pt x="6" y="10"/>
                      <a:pt x="3" y="7"/>
                    </a:cubicBezTo>
                    <a:cubicBezTo>
                      <a:pt x="10" y="10"/>
                      <a:pt x="7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9"/>
                      <a:pt x="10" y="8"/>
                      <a:pt x="10" y="9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2" y="10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3"/>
                      <a:pt x="10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9" y="7"/>
                      <a:pt x="9" y="9"/>
                      <a:pt x="9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8" y="5"/>
                      <a:pt x="8" y="7"/>
                      <a:pt x="6" y="6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4" name="Freeform 1074"/>
              <p:cNvSpPr>
                <a:spLocks/>
              </p:cNvSpPr>
              <p:nvPr/>
            </p:nvSpPr>
            <p:spPr bwMode="auto">
              <a:xfrm>
                <a:off x="1356" y="2851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5" name="Freeform 1075"/>
              <p:cNvSpPr>
                <a:spLocks/>
              </p:cNvSpPr>
              <p:nvPr/>
            </p:nvSpPr>
            <p:spPr bwMode="auto">
              <a:xfrm>
                <a:off x="1356" y="2837"/>
                <a:ext cx="35" cy="19"/>
              </a:xfrm>
              <a:custGeom>
                <a:avLst/>
                <a:gdLst>
                  <a:gd name="T0" fmla="*/ 10 w 13"/>
                  <a:gd name="T1" fmla="*/ 5 h 7"/>
                  <a:gd name="T2" fmla="*/ 11 w 13"/>
                  <a:gd name="T3" fmla="*/ 4 h 7"/>
                  <a:gd name="T4" fmla="*/ 7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2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8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6" name="Rectangle 1076"/>
              <p:cNvSpPr>
                <a:spLocks noChangeArrowheads="1"/>
              </p:cNvSpPr>
              <p:nvPr/>
            </p:nvSpPr>
            <p:spPr bwMode="auto">
              <a:xfrm>
                <a:off x="1386" y="284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7" name="Freeform 1077"/>
              <p:cNvSpPr>
                <a:spLocks/>
              </p:cNvSpPr>
              <p:nvPr/>
            </p:nvSpPr>
            <p:spPr bwMode="auto">
              <a:xfrm>
                <a:off x="1486" y="276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8" name="Freeform 1078"/>
              <p:cNvSpPr>
                <a:spLocks/>
              </p:cNvSpPr>
              <p:nvPr/>
            </p:nvSpPr>
            <p:spPr bwMode="auto">
              <a:xfrm>
                <a:off x="1478" y="2753"/>
                <a:ext cx="11" cy="11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3 w 4"/>
                  <a:gd name="T5" fmla="*/ 4 h 4"/>
                  <a:gd name="T6" fmla="*/ 2 w 4"/>
                  <a:gd name="T7" fmla="*/ 2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3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79" name="Freeform 1079"/>
              <p:cNvSpPr>
                <a:spLocks/>
              </p:cNvSpPr>
              <p:nvPr/>
            </p:nvSpPr>
            <p:spPr bwMode="auto">
              <a:xfrm>
                <a:off x="1484" y="275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0" name="Freeform 1080"/>
              <p:cNvSpPr>
                <a:spLocks/>
              </p:cNvSpPr>
              <p:nvPr/>
            </p:nvSpPr>
            <p:spPr bwMode="auto">
              <a:xfrm>
                <a:off x="1484" y="2758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1" name="Freeform 1081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2" name="Freeform 1082"/>
              <p:cNvSpPr>
                <a:spLocks/>
              </p:cNvSpPr>
              <p:nvPr/>
            </p:nvSpPr>
            <p:spPr bwMode="auto">
              <a:xfrm>
                <a:off x="1478" y="2753"/>
                <a:ext cx="3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3" name="Freeform 1083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4" name="Freeform 1084"/>
              <p:cNvSpPr>
                <a:spLocks/>
              </p:cNvSpPr>
              <p:nvPr/>
            </p:nvSpPr>
            <p:spPr bwMode="auto">
              <a:xfrm>
                <a:off x="1481" y="275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5" name="Freeform 1085"/>
              <p:cNvSpPr>
                <a:spLocks/>
              </p:cNvSpPr>
              <p:nvPr/>
            </p:nvSpPr>
            <p:spPr bwMode="auto">
              <a:xfrm>
                <a:off x="1478" y="2750"/>
                <a:ext cx="3" cy="14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0" y="2"/>
                      <a:pt x="0" y="5"/>
                      <a:pt x="1" y="3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6" name="Freeform 1086"/>
              <p:cNvSpPr>
                <a:spLocks/>
              </p:cNvSpPr>
              <p:nvPr/>
            </p:nvSpPr>
            <p:spPr bwMode="auto">
              <a:xfrm>
                <a:off x="1481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7" name="Freeform 1087"/>
              <p:cNvSpPr>
                <a:spLocks/>
              </p:cNvSpPr>
              <p:nvPr/>
            </p:nvSpPr>
            <p:spPr bwMode="auto">
              <a:xfrm>
                <a:off x="1476" y="2747"/>
                <a:ext cx="5" cy="11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1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2 w 2"/>
                  <a:gd name="T17" fmla="*/ 1 h 4"/>
                  <a:gd name="T18" fmla="*/ 2 w 2"/>
                  <a:gd name="T19" fmla="*/ 0 h 4"/>
                  <a:gd name="T20" fmla="*/ 2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8" name="Rectangle 1088"/>
              <p:cNvSpPr>
                <a:spLocks noChangeArrowheads="1"/>
              </p:cNvSpPr>
              <p:nvPr/>
            </p:nvSpPr>
            <p:spPr bwMode="auto">
              <a:xfrm>
                <a:off x="1478" y="275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89" name="Freeform 1089"/>
              <p:cNvSpPr>
                <a:spLocks/>
              </p:cNvSpPr>
              <p:nvPr/>
            </p:nvSpPr>
            <p:spPr bwMode="auto">
              <a:xfrm>
                <a:off x="1473" y="2750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0" name="Freeform 1090"/>
              <p:cNvSpPr>
                <a:spLocks/>
              </p:cNvSpPr>
              <p:nvPr/>
            </p:nvSpPr>
            <p:spPr bwMode="auto">
              <a:xfrm>
                <a:off x="1473" y="275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1" name="Rectangle 1091"/>
              <p:cNvSpPr>
                <a:spLocks noChangeArrowheads="1"/>
              </p:cNvSpPr>
              <p:nvPr/>
            </p:nvSpPr>
            <p:spPr bwMode="auto">
              <a:xfrm>
                <a:off x="1481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2" name="Freeform 1092"/>
              <p:cNvSpPr>
                <a:spLocks/>
              </p:cNvSpPr>
              <p:nvPr/>
            </p:nvSpPr>
            <p:spPr bwMode="auto">
              <a:xfrm>
                <a:off x="1473" y="275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3" name="Freeform 1093"/>
              <p:cNvSpPr>
                <a:spLocks/>
              </p:cNvSpPr>
              <p:nvPr/>
            </p:nvSpPr>
            <p:spPr bwMode="auto">
              <a:xfrm>
                <a:off x="1470" y="2736"/>
                <a:ext cx="27" cy="39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7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2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0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4 w 10"/>
                  <a:gd name="T35" fmla="*/ 6 h 14"/>
                  <a:gd name="T36" fmla="*/ 4 w 10"/>
                  <a:gd name="T37" fmla="*/ 6 h 14"/>
                  <a:gd name="T38" fmla="*/ 4 w 10"/>
                  <a:gd name="T39" fmla="*/ 6 h 14"/>
                  <a:gd name="T40" fmla="*/ 4 w 10"/>
                  <a:gd name="T41" fmla="*/ 6 h 14"/>
                  <a:gd name="T42" fmla="*/ 4 w 10"/>
                  <a:gd name="T43" fmla="*/ 6 h 14"/>
                  <a:gd name="T44" fmla="*/ 4 w 10"/>
                  <a:gd name="T45" fmla="*/ 6 h 14"/>
                  <a:gd name="T46" fmla="*/ 4 w 10"/>
                  <a:gd name="T47" fmla="*/ 6 h 14"/>
                  <a:gd name="T48" fmla="*/ 4 w 10"/>
                  <a:gd name="T49" fmla="*/ 6 h 14"/>
                  <a:gd name="T50" fmla="*/ 4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2 w 10"/>
                  <a:gd name="T57" fmla="*/ 10 h 14"/>
                  <a:gd name="T58" fmla="*/ 3 w 10"/>
                  <a:gd name="T59" fmla="*/ 9 h 14"/>
                  <a:gd name="T60" fmla="*/ 3 w 10"/>
                  <a:gd name="T61" fmla="*/ 6 h 14"/>
                  <a:gd name="T62" fmla="*/ 4 w 10"/>
                  <a:gd name="T63" fmla="*/ 7 h 14"/>
                  <a:gd name="T64" fmla="*/ 6 w 10"/>
                  <a:gd name="T65" fmla="*/ 6 h 14"/>
                  <a:gd name="T66" fmla="*/ 5 w 10"/>
                  <a:gd name="T67" fmla="*/ 4 h 14"/>
                  <a:gd name="T68" fmla="*/ 6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7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9"/>
                      <a:pt x="0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5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4" name="Rectangle 1094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5" name="Freeform 1095"/>
              <p:cNvSpPr>
                <a:spLocks/>
              </p:cNvSpPr>
              <p:nvPr/>
            </p:nvSpPr>
            <p:spPr bwMode="auto">
              <a:xfrm>
                <a:off x="1497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6" name="Rectangle 1096"/>
              <p:cNvSpPr>
                <a:spLocks noChangeArrowheads="1"/>
              </p:cNvSpPr>
              <p:nvPr/>
            </p:nvSpPr>
            <p:spPr bwMode="auto">
              <a:xfrm>
                <a:off x="1486" y="273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7" name="Freeform 1097"/>
              <p:cNvSpPr>
                <a:spLocks/>
              </p:cNvSpPr>
              <p:nvPr/>
            </p:nvSpPr>
            <p:spPr bwMode="auto">
              <a:xfrm>
                <a:off x="1492" y="275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8" name="Freeform 1098"/>
              <p:cNvSpPr>
                <a:spLocks/>
              </p:cNvSpPr>
              <p:nvPr/>
            </p:nvSpPr>
            <p:spPr bwMode="auto">
              <a:xfrm>
                <a:off x="1489" y="275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99" name="Rectangle 1099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0" name="Freeform 1100"/>
              <p:cNvSpPr>
                <a:spLocks/>
              </p:cNvSpPr>
              <p:nvPr/>
            </p:nvSpPr>
            <p:spPr bwMode="auto">
              <a:xfrm>
                <a:off x="1478" y="2728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4 h 7"/>
                  <a:gd name="T8" fmla="*/ 6 w 9"/>
                  <a:gd name="T9" fmla="*/ 3 h 7"/>
                  <a:gd name="T10" fmla="*/ 7 w 9"/>
                  <a:gd name="T11" fmla="*/ 2 h 7"/>
                  <a:gd name="T12" fmla="*/ 7 w 9"/>
                  <a:gd name="T13" fmla="*/ 5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3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5 h 7"/>
                  <a:gd name="T26" fmla="*/ 7 w 9"/>
                  <a:gd name="T27" fmla="*/ 6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5 h 7"/>
                  <a:gd name="T36" fmla="*/ 5 w 9"/>
                  <a:gd name="T37" fmla="*/ 3 h 7"/>
                  <a:gd name="T38" fmla="*/ 6 w 9"/>
                  <a:gd name="T39" fmla="*/ 2 h 7"/>
                  <a:gd name="T40" fmla="*/ 6 w 9"/>
                  <a:gd name="T41" fmla="*/ 2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2 h 7"/>
                  <a:gd name="T50" fmla="*/ 4 w 9"/>
                  <a:gd name="T51" fmla="*/ 1 h 7"/>
                  <a:gd name="T52" fmla="*/ 3 w 9"/>
                  <a:gd name="T53" fmla="*/ 1 h 7"/>
                  <a:gd name="T54" fmla="*/ 3 w 9"/>
                  <a:gd name="T55" fmla="*/ 1 h 7"/>
                  <a:gd name="T56" fmla="*/ 3 w 9"/>
                  <a:gd name="T57" fmla="*/ 2 h 7"/>
                  <a:gd name="T58" fmla="*/ 4 w 9"/>
                  <a:gd name="T59" fmla="*/ 2 h 7"/>
                  <a:gd name="T60" fmla="*/ 4 w 9"/>
                  <a:gd name="T61" fmla="*/ 3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3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5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9" y="1"/>
                      <a:pt x="6" y="3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5" y="2"/>
                      <a:pt x="8" y="6"/>
                      <a:pt x="7" y="5"/>
                    </a:cubicBezTo>
                    <a:cubicBezTo>
                      <a:pt x="7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5" y="1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1" name="Freeform 1101"/>
              <p:cNvSpPr>
                <a:spLocks/>
              </p:cNvSpPr>
              <p:nvPr/>
            </p:nvSpPr>
            <p:spPr bwMode="auto">
              <a:xfrm>
                <a:off x="1495" y="274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2" name="Freeform 1102"/>
              <p:cNvSpPr>
                <a:spLocks/>
              </p:cNvSpPr>
              <p:nvPr/>
            </p:nvSpPr>
            <p:spPr bwMode="auto">
              <a:xfrm>
                <a:off x="1478" y="2728"/>
                <a:ext cx="14" cy="25"/>
              </a:xfrm>
              <a:custGeom>
                <a:avLst/>
                <a:gdLst>
                  <a:gd name="T0" fmla="*/ 2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1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0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2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2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3" name="Rectangle 1103"/>
              <p:cNvSpPr>
                <a:spLocks noChangeArrowheads="1"/>
              </p:cNvSpPr>
              <p:nvPr/>
            </p:nvSpPr>
            <p:spPr bwMode="auto">
              <a:xfrm>
                <a:off x="1486" y="2734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4" name="Freeform 1104"/>
              <p:cNvSpPr>
                <a:spLocks/>
              </p:cNvSpPr>
              <p:nvPr/>
            </p:nvSpPr>
            <p:spPr bwMode="auto">
              <a:xfrm>
                <a:off x="1489" y="27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5" name="Freeform 1105"/>
              <p:cNvSpPr>
                <a:spLocks/>
              </p:cNvSpPr>
              <p:nvPr/>
            </p:nvSpPr>
            <p:spPr bwMode="auto">
              <a:xfrm>
                <a:off x="1478" y="273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6" name="Freeform 1106"/>
              <p:cNvSpPr>
                <a:spLocks/>
              </p:cNvSpPr>
              <p:nvPr/>
            </p:nvSpPr>
            <p:spPr bwMode="auto">
              <a:xfrm>
                <a:off x="1478" y="2745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0 w 2"/>
                  <a:gd name="T9" fmla="*/ 2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0" y="2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7" name="Freeform 1107"/>
              <p:cNvSpPr>
                <a:spLocks/>
              </p:cNvSpPr>
              <p:nvPr/>
            </p:nvSpPr>
            <p:spPr bwMode="auto">
              <a:xfrm>
                <a:off x="1462" y="2731"/>
                <a:ext cx="16" cy="24"/>
              </a:xfrm>
              <a:custGeom>
                <a:avLst/>
                <a:gdLst>
                  <a:gd name="T0" fmla="*/ 4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6 w 6"/>
                  <a:gd name="T15" fmla="*/ 9 h 9"/>
                  <a:gd name="T16" fmla="*/ 3 w 6"/>
                  <a:gd name="T17" fmla="*/ 7 h 9"/>
                  <a:gd name="T18" fmla="*/ 4 w 6"/>
                  <a:gd name="T19" fmla="*/ 6 h 9"/>
                  <a:gd name="T20" fmla="*/ 4 w 6"/>
                  <a:gd name="T21" fmla="*/ 6 h 9"/>
                  <a:gd name="T22" fmla="*/ 4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6 w 6"/>
                  <a:gd name="T33" fmla="*/ 4 h 9"/>
                  <a:gd name="T34" fmla="*/ 2 w 6"/>
                  <a:gd name="T35" fmla="*/ 3 h 9"/>
                  <a:gd name="T36" fmla="*/ 3 w 6"/>
                  <a:gd name="T37" fmla="*/ 3 h 9"/>
                  <a:gd name="T38" fmla="*/ 5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1 w 6"/>
                  <a:gd name="T51" fmla="*/ 4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1 w 6"/>
                  <a:gd name="T59" fmla="*/ 5 h 9"/>
                  <a:gd name="T60" fmla="*/ 3 w 6"/>
                  <a:gd name="T61" fmla="*/ 5 h 9"/>
                  <a:gd name="T62" fmla="*/ 0 w 6"/>
                  <a:gd name="T63" fmla="*/ 6 h 9"/>
                  <a:gd name="T64" fmla="*/ 4 w 6"/>
                  <a:gd name="T65" fmla="*/ 8 h 9"/>
                  <a:gd name="T66" fmla="*/ 4 w 6"/>
                  <a:gd name="T67" fmla="*/ 7 h 9"/>
                  <a:gd name="T68" fmla="*/ 5 w 6"/>
                  <a:gd name="T69" fmla="*/ 6 h 9"/>
                  <a:gd name="T70" fmla="*/ 5 w 6"/>
                  <a:gd name="T71" fmla="*/ 5 h 9"/>
                  <a:gd name="T72" fmla="*/ 6 w 6"/>
                  <a:gd name="T73" fmla="*/ 8 h 9"/>
                  <a:gd name="T74" fmla="*/ 6 w 6"/>
                  <a:gd name="T75" fmla="*/ 8 h 9"/>
                  <a:gd name="T76" fmla="*/ 6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4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4" y="5"/>
                    </a:moveTo>
                    <a:cubicBezTo>
                      <a:pt x="4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3" y="7"/>
                    </a:cubicBezTo>
                    <a:cubicBezTo>
                      <a:pt x="2" y="8"/>
                      <a:pt x="4" y="6"/>
                      <a:pt x="3" y="7"/>
                    </a:cubicBezTo>
                    <a:cubicBezTo>
                      <a:pt x="5" y="6"/>
                      <a:pt x="6" y="7"/>
                      <a:pt x="6" y="9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4" y="6"/>
                      <a:pt x="2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3" y="6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5" y="4"/>
                      <a:pt x="2" y="3"/>
                    </a:cubicBezTo>
                    <a:cubicBezTo>
                      <a:pt x="6" y="4"/>
                      <a:pt x="1" y="3"/>
                      <a:pt x="3" y="3"/>
                    </a:cubicBezTo>
                    <a:cubicBezTo>
                      <a:pt x="4" y="3"/>
                      <a:pt x="3" y="3"/>
                      <a:pt x="5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3" y="4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1" y="5"/>
                      <a:pt x="1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4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6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3" y="2"/>
                      <a:pt x="3" y="3"/>
                    </a:cubicBezTo>
                    <a:cubicBezTo>
                      <a:pt x="3" y="4"/>
                      <a:pt x="3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8" name="Freeform 1108"/>
              <p:cNvSpPr>
                <a:spLocks/>
              </p:cNvSpPr>
              <p:nvPr/>
            </p:nvSpPr>
            <p:spPr bwMode="auto">
              <a:xfrm>
                <a:off x="1478" y="27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09" name="Freeform 1109"/>
              <p:cNvSpPr>
                <a:spLocks/>
              </p:cNvSpPr>
              <p:nvPr/>
            </p:nvSpPr>
            <p:spPr bwMode="auto">
              <a:xfrm>
                <a:off x="1473" y="273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0" name="Rectangle 1110"/>
              <p:cNvSpPr>
                <a:spLocks noChangeArrowheads="1"/>
              </p:cNvSpPr>
              <p:nvPr/>
            </p:nvSpPr>
            <p:spPr bwMode="auto">
              <a:xfrm>
                <a:off x="1478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1" name="Freeform 1111"/>
              <p:cNvSpPr>
                <a:spLocks/>
              </p:cNvSpPr>
              <p:nvPr/>
            </p:nvSpPr>
            <p:spPr bwMode="auto">
              <a:xfrm>
                <a:off x="1476" y="274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2" name="Freeform 1112"/>
              <p:cNvSpPr>
                <a:spLocks/>
              </p:cNvSpPr>
              <p:nvPr/>
            </p:nvSpPr>
            <p:spPr bwMode="auto">
              <a:xfrm>
                <a:off x="1467" y="273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3" name="Freeform 1113"/>
              <p:cNvSpPr>
                <a:spLocks/>
              </p:cNvSpPr>
              <p:nvPr/>
            </p:nvSpPr>
            <p:spPr bwMode="auto">
              <a:xfrm>
                <a:off x="1470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4" name="Freeform 1114"/>
              <p:cNvSpPr>
                <a:spLocks/>
              </p:cNvSpPr>
              <p:nvPr/>
            </p:nvSpPr>
            <p:spPr bwMode="auto">
              <a:xfrm>
                <a:off x="1465" y="2723"/>
                <a:ext cx="32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5 h 19"/>
                  <a:gd name="T10" fmla="*/ 8 w 12"/>
                  <a:gd name="T11" fmla="*/ 11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1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9 h 19"/>
                  <a:gd name="T26" fmla="*/ 7 w 12"/>
                  <a:gd name="T27" fmla="*/ 8 h 19"/>
                  <a:gd name="T28" fmla="*/ 7 w 12"/>
                  <a:gd name="T29" fmla="*/ 7 h 19"/>
                  <a:gd name="T30" fmla="*/ 4 w 12"/>
                  <a:gd name="T31" fmla="*/ 7 h 19"/>
                  <a:gd name="T32" fmla="*/ 1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2 w 12"/>
                  <a:gd name="T43" fmla="*/ 4 h 19"/>
                  <a:gd name="T44" fmla="*/ 3 w 12"/>
                  <a:gd name="T45" fmla="*/ 3 h 19"/>
                  <a:gd name="T46" fmla="*/ 0 w 12"/>
                  <a:gd name="T47" fmla="*/ 6 h 19"/>
                  <a:gd name="T48" fmla="*/ 0 w 12"/>
                  <a:gd name="T49" fmla="*/ 6 h 19"/>
                  <a:gd name="T50" fmla="*/ 1 w 12"/>
                  <a:gd name="T51" fmla="*/ 7 h 19"/>
                  <a:gd name="T52" fmla="*/ 1 w 12"/>
                  <a:gd name="T53" fmla="*/ 8 h 19"/>
                  <a:gd name="T54" fmla="*/ 1 w 12"/>
                  <a:gd name="T55" fmla="*/ 9 h 19"/>
                  <a:gd name="T56" fmla="*/ 3 w 12"/>
                  <a:gd name="T57" fmla="*/ 9 h 19"/>
                  <a:gd name="T58" fmla="*/ 2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4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6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7 w 12"/>
                  <a:gd name="T81" fmla="*/ 11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4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5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7"/>
                      <a:pt x="5" y="17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3"/>
                    </a:cubicBezTo>
                    <a:cubicBezTo>
                      <a:pt x="7" y="19"/>
                      <a:pt x="7" y="12"/>
                      <a:pt x="8" y="15"/>
                    </a:cubicBezTo>
                    <a:cubicBezTo>
                      <a:pt x="8" y="15"/>
                      <a:pt x="7" y="16"/>
                      <a:pt x="9" y="15"/>
                    </a:cubicBezTo>
                    <a:cubicBezTo>
                      <a:pt x="11" y="13"/>
                      <a:pt x="8" y="10"/>
                      <a:pt x="8" y="11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4"/>
                      <a:pt x="10" y="14"/>
                    </a:cubicBezTo>
                    <a:cubicBezTo>
                      <a:pt x="11" y="14"/>
                      <a:pt x="10" y="13"/>
                      <a:pt x="11" y="13"/>
                    </a:cubicBezTo>
                    <a:cubicBezTo>
                      <a:pt x="8" y="13"/>
                      <a:pt x="12" y="10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7" y="10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4" y="11"/>
                      <a:pt x="4" y="11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6" y="10"/>
                      <a:pt x="6" y="10"/>
                      <a:pt x="8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5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6" y="6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5"/>
                      <a:pt x="3" y="7"/>
                      <a:pt x="4" y="6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5"/>
                      <a:pt x="5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4"/>
                      <a:pt x="2" y="2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2" y="5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3" y="8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2" y="10"/>
                      <a:pt x="2" y="9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3" y="11"/>
                      <a:pt x="5" y="10"/>
                      <a:pt x="3" y="11"/>
                    </a:cubicBezTo>
                    <a:cubicBezTo>
                      <a:pt x="3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7" y="14"/>
                      <a:pt x="8" y="13"/>
                    </a:cubicBezTo>
                    <a:cubicBezTo>
                      <a:pt x="8" y="12"/>
                      <a:pt x="9" y="14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5" name="Freeform 1115"/>
              <p:cNvSpPr>
                <a:spLocks/>
              </p:cNvSpPr>
              <p:nvPr/>
            </p:nvSpPr>
            <p:spPr bwMode="auto">
              <a:xfrm>
                <a:off x="1478" y="2758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6" name="Rectangle 1116"/>
              <p:cNvSpPr>
                <a:spLocks noChangeArrowheads="1"/>
              </p:cNvSpPr>
              <p:nvPr/>
            </p:nvSpPr>
            <p:spPr bwMode="auto">
              <a:xfrm>
                <a:off x="1481" y="2758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7" name="Freeform 1117"/>
              <p:cNvSpPr>
                <a:spLocks/>
              </p:cNvSpPr>
              <p:nvPr/>
            </p:nvSpPr>
            <p:spPr bwMode="auto">
              <a:xfrm>
                <a:off x="1476" y="27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8" name="Rectangle 1118"/>
              <p:cNvSpPr>
                <a:spLocks noChangeArrowheads="1"/>
              </p:cNvSpPr>
              <p:nvPr/>
            </p:nvSpPr>
            <p:spPr bwMode="auto">
              <a:xfrm>
                <a:off x="1476" y="275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19" name="Freeform 1119"/>
              <p:cNvSpPr>
                <a:spLocks/>
              </p:cNvSpPr>
              <p:nvPr/>
            </p:nvSpPr>
            <p:spPr bwMode="auto">
              <a:xfrm>
                <a:off x="1440" y="2745"/>
                <a:ext cx="36" cy="27"/>
              </a:xfrm>
              <a:custGeom>
                <a:avLst/>
                <a:gdLst>
                  <a:gd name="T0" fmla="*/ 6 w 13"/>
                  <a:gd name="T1" fmla="*/ 3 h 10"/>
                  <a:gd name="T2" fmla="*/ 4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8 h 10"/>
                  <a:gd name="T14" fmla="*/ 9 w 13"/>
                  <a:gd name="T15" fmla="*/ 10 h 10"/>
                  <a:gd name="T16" fmla="*/ 10 w 13"/>
                  <a:gd name="T17" fmla="*/ 9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1 w 13"/>
                  <a:gd name="T29" fmla="*/ 8 h 10"/>
                  <a:gd name="T30" fmla="*/ 11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1 w 13"/>
                  <a:gd name="T43" fmla="*/ 6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5 h 10"/>
                  <a:gd name="T50" fmla="*/ 10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9 w 13"/>
                  <a:gd name="T61" fmla="*/ 5 h 10"/>
                  <a:gd name="T62" fmla="*/ 9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1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3" y="7"/>
                    </a:cubicBezTo>
                    <a:cubicBezTo>
                      <a:pt x="13" y="6"/>
                      <a:pt x="12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10" y="6"/>
                      <a:pt x="9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7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0" name="Freeform 1120"/>
              <p:cNvSpPr>
                <a:spLocks/>
              </p:cNvSpPr>
              <p:nvPr/>
            </p:nvSpPr>
            <p:spPr bwMode="auto">
              <a:xfrm>
                <a:off x="1448" y="2742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1" name="Freeform 1121"/>
              <p:cNvSpPr>
                <a:spLocks/>
              </p:cNvSpPr>
              <p:nvPr/>
            </p:nvSpPr>
            <p:spPr bwMode="auto">
              <a:xfrm>
                <a:off x="1446" y="2728"/>
                <a:ext cx="38" cy="17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3 w 14"/>
                  <a:gd name="T11" fmla="*/ 5 h 6"/>
                  <a:gd name="T12" fmla="*/ 2 w 14"/>
                  <a:gd name="T13" fmla="*/ 5 h 6"/>
                  <a:gd name="T14" fmla="*/ 3 w 14"/>
                  <a:gd name="T15" fmla="*/ 5 h 6"/>
                  <a:gd name="T16" fmla="*/ 3 w 14"/>
                  <a:gd name="T17" fmla="*/ 4 h 6"/>
                  <a:gd name="T18" fmla="*/ 4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9 w 14"/>
                  <a:gd name="T27" fmla="*/ 5 h 6"/>
                  <a:gd name="T28" fmla="*/ 10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4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2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1" y="3"/>
                      <a:pt x="9" y="4"/>
                      <a:pt x="8" y="5"/>
                    </a:cubicBezTo>
                    <a:cubicBezTo>
                      <a:pt x="10" y="4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5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2" name="Freeform 1122"/>
              <p:cNvSpPr>
                <a:spLocks/>
              </p:cNvSpPr>
              <p:nvPr/>
            </p:nvSpPr>
            <p:spPr bwMode="auto">
              <a:xfrm>
                <a:off x="1476" y="273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3" name="Freeform 1123"/>
              <p:cNvSpPr>
                <a:spLocks/>
              </p:cNvSpPr>
              <p:nvPr/>
            </p:nvSpPr>
            <p:spPr bwMode="auto">
              <a:xfrm>
                <a:off x="1761" y="298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4" name="Freeform 1124"/>
              <p:cNvSpPr>
                <a:spLocks/>
              </p:cNvSpPr>
              <p:nvPr/>
            </p:nvSpPr>
            <p:spPr bwMode="auto">
              <a:xfrm>
                <a:off x="1753" y="2979"/>
                <a:ext cx="11" cy="13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4 h 5"/>
                  <a:gd name="T10" fmla="*/ 1 w 4"/>
                  <a:gd name="T11" fmla="*/ 3 h 5"/>
                  <a:gd name="T12" fmla="*/ 2 w 4"/>
                  <a:gd name="T13" fmla="*/ 2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4" y="5"/>
                      <a:pt x="3" y="3"/>
                      <a:pt x="2" y="3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3"/>
                      <a:pt x="1" y="2"/>
                      <a:pt x="1" y="3"/>
                    </a:cubicBezTo>
                    <a:cubicBezTo>
                      <a:pt x="0" y="1"/>
                      <a:pt x="1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5" name="Freeform 1125"/>
              <p:cNvSpPr>
                <a:spLocks/>
              </p:cNvSpPr>
              <p:nvPr/>
            </p:nvSpPr>
            <p:spPr bwMode="auto">
              <a:xfrm>
                <a:off x="1759" y="2984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6" name="Freeform 1126"/>
              <p:cNvSpPr>
                <a:spLocks/>
              </p:cNvSpPr>
              <p:nvPr/>
            </p:nvSpPr>
            <p:spPr bwMode="auto">
              <a:xfrm>
                <a:off x="1756" y="2987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7" name="Freeform 1127"/>
              <p:cNvSpPr>
                <a:spLocks/>
              </p:cNvSpPr>
              <p:nvPr/>
            </p:nvSpPr>
            <p:spPr bwMode="auto">
              <a:xfrm>
                <a:off x="1756" y="29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8" name="Freeform 1128"/>
              <p:cNvSpPr>
                <a:spLocks/>
              </p:cNvSpPr>
              <p:nvPr/>
            </p:nvSpPr>
            <p:spPr bwMode="auto">
              <a:xfrm>
                <a:off x="1753" y="2981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29" name="Freeform 1129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0" name="Freeform 1130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1" name="Freeform 1131"/>
              <p:cNvSpPr>
                <a:spLocks/>
              </p:cNvSpPr>
              <p:nvPr/>
            </p:nvSpPr>
            <p:spPr bwMode="auto">
              <a:xfrm>
                <a:off x="1750" y="2979"/>
                <a:ext cx="6" cy="10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3 h 4"/>
                  <a:gd name="T4" fmla="*/ 2 w 2"/>
                  <a:gd name="T5" fmla="*/ 0 h 4"/>
                  <a:gd name="T6" fmla="*/ 1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2" name="Freeform 1132"/>
              <p:cNvSpPr>
                <a:spLocks/>
              </p:cNvSpPr>
              <p:nvPr/>
            </p:nvSpPr>
            <p:spPr bwMode="auto">
              <a:xfrm>
                <a:off x="1756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3" name="Freeform 1133"/>
              <p:cNvSpPr>
                <a:spLocks/>
              </p:cNvSpPr>
              <p:nvPr/>
            </p:nvSpPr>
            <p:spPr bwMode="auto">
              <a:xfrm>
                <a:off x="1750" y="2976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1 h 4"/>
                  <a:gd name="T4" fmla="*/ 0 w 2"/>
                  <a:gd name="T5" fmla="*/ 2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1 w 2"/>
                  <a:gd name="T17" fmla="*/ 1 h 4"/>
                  <a:gd name="T18" fmla="*/ 2 w 2"/>
                  <a:gd name="T19" fmla="*/ 0 h 4"/>
                  <a:gd name="T20" fmla="*/ 1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4" name="Rectangle 1134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5" name="Freeform 1135"/>
              <p:cNvSpPr>
                <a:spLocks/>
              </p:cNvSpPr>
              <p:nvPr/>
            </p:nvSpPr>
            <p:spPr bwMode="auto">
              <a:xfrm>
                <a:off x="1748" y="2979"/>
                <a:ext cx="8" cy="5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0 h 2"/>
                  <a:gd name="T8" fmla="*/ 1 w 3"/>
                  <a:gd name="T9" fmla="*/ 1 h 2"/>
                  <a:gd name="T10" fmla="*/ 3 w 3"/>
                  <a:gd name="T11" fmla="*/ 0 h 2"/>
                  <a:gd name="T12" fmla="*/ 2 w 3"/>
                  <a:gd name="T13" fmla="*/ 0 h 2"/>
                  <a:gd name="T14" fmla="*/ 3 w 3"/>
                  <a:gd name="T15" fmla="*/ 0 h 2"/>
                  <a:gd name="T16" fmla="*/ 2 w 3"/>
                  <a:gd name="T17" fmla="*/ 0 h 2"/>
                  <a:gd name="T18" fmla="*/ 2 w 3"/>
                  <a:gd name="T19" fmla="*/ 1 h 2"/>
                  <a:gd name="T20" fmla="*/ 0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6" name="Freeform 1136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7" name="Rectangle 1137"/>
              <p:cNvSpPr>
                <a:spLocks noChangeArrowheads="1"/>
              </p:cNvSpPr>
              <p:nvPr/>
            </p:nvSpPr>
            <p:spPr bwMode="auto">
              <a:xfrm>
                <a:off x="1756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8" name="Freeform 1138"/>
              <p:cNvSpPr>
                <a:spLocks/>
              </p:cNvSpPr>
              <p:nvPr/>
            </p:nvSpPr>
            <p:spPr bwMode="auto">
              <a:xfrm>
                <a:off x="1748" y="298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39" name="Freeform 1139"/>
              <p:cNvSpPr>
                <a:spLocks/>
              </p:cNvSpPr>
              <p:nvPr/>
            </p:nvSpPr>
            <p:spPr bwMode="auto">
              <a:xfrm>
                <a:off x="1745" y="2965"/>
                <a:ext cx="25" cy="38"/>
              </a:xfrm>
              <a:custGeom>
                <a:avLst/>
                <a:gdLst>
                  <a:gd name="T0" fmla="*/ 9 w 9"/>
                  <a:gd name="T1" fmla="*/ 4 h 14"/>
                  <a:gd name="T2" fmla="*/ 9 w 9"/>
                  <a:gd name="T3" fmla="*/ 3 h 14"/>
                  <a:gd name="T4" fmla="*/ 8 w 9"/>
                  <a:gd name="T5" fmla="*/ 2 h 14"/>
                  <a:gd name="T6" fmla="*/ 7 w 9"/>
                  <a:gd name="T7" fmla="*/ 0 h 14"/>
                  <a:gd name="T8" fmla="*/ 7 w 9"/>
                  <a:gd name="T9" fmla="*/ 1 h 14"/>
                  <a:gd name="T10" fmla="*/ 7 w 9"/>
                  <a:gd name="T11" fmla="*/ 0 h 14"/>
                  <a:gd name="T12" fmla="*/ 6 w 9"/>
                  <a:gd name="T13" fmla="*/ 1 h 14"/>
                  <a:gd name="T14" fmla="*/ 5 w 9"/>
                  <a:gd name="T15" fmla="*/ 2 h 14"/>
                  <a:gd name="T16" fmla="*/ 2 w 9"/>
                  <a:gd name="T17" fmla="*/ 5 h 14"/>
                  <a:gd name="T18" fmla="*/ 3 w 9"/>
                  <a:gd name="T19" fmla="*/ 7 h 14"/>
                  <a:gd name="T20" fmla="*/ 2 w 9"/>
                  <a:gd name="T21" fmla="*/ 6 h 14"/>
                  <a:gd name="T22" fmla="*/ 2 w 9"/>
                  <a:gd name="T23" fmla="*/ 6 h 14"/>
                  <a:gd name="T24" fmla="*/ 1 w 9"/>
                  <a:gd name="T25" fmla="*/ 6 h 14"/>
                  <a:gd name="T26" fmla="*/ 2 w 9"/>
                  <a:gd name="T27" fmla="*/ 8 h 14"/>
                  <a:gd name="T28" fmla="*/ 0 w 9"/>
                  <a:gd name="T29" fmla="*/ 6 h 14"/>
                  <a:gd name="T30" fmla="*/ 2 w 9"/>
                  <a:gd name="T31" fmla="*/ 6 h 14"/>
                  <a:gd name="T32" fmla="*/ 1 w 9"/>
                  <a:gd name="T33" fmla="*/ 9 h 14"/>
                  <a:gd name="T34" fmla="*/ 4 w 9"/>
                  <a:gd name="T35" fmla="*/ 6 h 14"/>
                  <a:gd name="T36" fmla="*/ 4 w 9"/>
                  <a:gd name="T37" fmla="*/ 6 h 14"/>
                  <a:gd name="T38" fmla="*/ 4 w 9"/>
                  <a:gd name="T39" fmla="*/ 6 h 14"/>
                  <a:gd name="T40" fmla="*/ 4 w 9"/>
                  <a:gd name="T41" fmla="*/ 6 h 14"/>
                  <a:gd name="T42" fmla="*/ 4 w 9"/>
                  <a:gd name="T43" fmla="*/ 6 h 14"/>
                  <a:gd name="T44" fmla="*/ 4 w 9"/>
                  <a:gd name="T45" fmla="*/ 6 h 14"/>
                  <a:gd name="T46" fmla="*/ 4 w 9"/>
                  <a:gd name="T47" fmla="*/ 6 h 14"/>
                  <a:gd name="T48" fmla="*/ 4 w 9"/>
                  <a:gd name="T49" fmla="*/ 6 h 14"/>
                  <a:gd name="T50" fmla="*/ 4 w 9"/>
                  <a:gd name="T51" fmla="*/ 6 h 14"/>
                  <a:gd name="T52" fmla="*/ 2 w 9"/>
                  <a:gd name="T53" fmla="*/ 10 h 14"/>
                  <a:gd name="T54" fmla="*/ 2 w 9"/>
                  <a:gd name="T55" fmla="*/ 10 h 14"/>
                  <a:gd name="T56" fmla="*/ 2 w 9"/>
                  <a:gd name="T57" fmla="*/ 10 h 14"/>
                  <a:gd name="T58" fmla="*/ 3 w 9"/>
                  <a:gd name="T59" fmla="*/ 9 h 14"/>
                  <a:gd name="T60" fmla="*/ 3 w 9"/>
                  <a:gd name="T61" fmla="*/ 6 h 14"/>
                  <a:gd name="T62" fmla="*/ 4 w 9"/>
                  <a:gd name="T63" fmla="*/ 7 h 14"/>
                  <a:gd name="T64" fmla="*/ 6 w 9"/>
                  <a:gd name="T65" fmla="*/ 6 h 14"/>
                  <a:gd name="T66" fmla="*/ 5 w 9"/>
                  <a:gd name="T67" fmla="*/ 4 h 14"/>
                  <a:gd name="T68" fmla="*/ 6 w 9"/>
                  <a:gd name="T69" fmla="*/ 5 h 14"/>
                  <a:gd name="T70" fmla="*/ 5 w 9"/>
                  <a:gd name="T71" fmla="*/ 4 h 14"/>
                  <a:gd name="T72" fmla="*/ 7 w 9"/>
                  <a:gd name="T73" fmla="*/ 5 h 14"/>
                  <a:gd name="T74" fmla="*/ 5 w 9"/>
                  <a:gd name="T75" fmla="*/ 3 h 14"/>
                  <a:gd name="T76" fmla="*/ 8 w 9"/>
                  <a:gd name="T77" fmla="*/ 5 h 14"/>
                  <a:gd name="T78" fmla="*/ 7 w 9"/>
                  <a:gd name="T79" fmla="*/ 4 h 14"/>
                  <a:gd name="T80" fmla="*/ 6 w 9"/>
                  <a:gd name="T81" fmla="*/ 3 h 14"/>
                  <a:gd name="T82" fmla="*/ 8 w 9"/>
                  <a:gd name="T83" fmla="*/ 5 h 14"/>
                  <a:gd name="T84" fmla="*/ 7 w 9"/>
                  <a:gd name="T85" fmla="*/ 3 h 14"/>
                  <a:gd name="T86" fmla="*/ 7 w 9"/>
                  <a:gd name="T87" fmla="*/ 2 h 14"/>
                  <a:gd name="T88" fmla="*/ 8 w 9"/>
                  <a:gd name="T89" fmla="*/ 2 h 14"/>
                  <a:gd name="T90" fmla="*/ 9 w 9"/>
                  <a:gd name="T91" fmla="*/ 4 h 14"/>
                  <a:gd name="T92" fmla="*/ 9 w 9"/>
                  <a:gd name="T93" fmla="*/ 5 h 14"/>
                  <a:gd name="T94" fmla="*/ 8 w 9"/>
                  <a:gd name="T95" fmla="*/ 2 h 14"/>
                  <a:gd name="T96" fmla="*/ 9 w 9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4">
                    <a:moveTo>
                      <a:pt x="9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2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7" y="2"/>
                      <a:pt x="6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8"/>
                      <a:pt x="0" y="6"/>
                    </a:cubicBezTo>
                    <a:cubicBezTo>
                      <a:pt x="0" y="5"/>
                      <a:pt x="2" y="6"/>
                      <a:pt x="2" y="6"/>
                    </a:cubicBezTo>
                    <a:cubicBezTo>
                      <a:pt x="3" y="7"/>
                      <a:pt x="5" y="2"/>
                      <a:pt x="1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8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0" name="Freeform 1140"/>
              <p:cNvSpPr>
                <a:spLocks/>
              </p:cNvSpPr>
              <p:nvPr/>
            </p:nvSpPr>
            <p:spPr bwMode="auto">
              <a:xfrm>
                <a:off x="1770" y="297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1" name="Freeform 1141"/>
              <p:cNvSpPr>
                <a:spLocks/>
              </p:cNvSpPr>
              <p:nvPr/>
            </p:nvSpPr>
            <p:spPr bwMode="auto">
              <a:xfrm>
                <a:off x="1770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2" name="Rectangle 1142"/>
              <p:cNvSpPr>
                <a:spLocks noChangeArrowheads="1"/>
              </p:cNvSpPr>
              <p:nvPr/>
            </p:nvSpPr>
            <p:spPr bwMode="auto">
              <a:xfrm>
                <a:off x="1761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3" name="Freeform 1143"/>
              <p:cNvSpPr>
                <a:spLocks/>
              </p:cNvSpPr>
              <p:nvPr/>
            </p:nvSpPr>
            <p:spPr bwMode="auto">
              <a:xfrm>
                <a:off x="1767" y="2979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4" name="Freeform 1144"/>
              <p:cNvSpPr>
                <a:spLocks/>
              </p:cNvSpPr>
              <p:nvPr/>
            </p:nvSpPr>
            <p:spPr bwMode="auto">
              <a:xfrm>
                <a:off x="1764" y="298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5" name="Freeform 1145"/>
              <p:cNvSpPr>
                <a:spLocks/>
              </p:cNvSpPr>
              <p:nvPr/>
            </p:nvSpPr>
            <p:spPr bwMode="auto">
              <a:xfrm>
                <a:off x="1770" y="2979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6" name="Freeform 1146"/>
              <p:cNvSpPr>
                <a:spLocks/>
              </p:cNvSpPr>
              <p:nvPr/>
            </p:nvSpPr>
            <p:spPr bwMode="auto">
              <a:xfrm>
                <a:off x="1753" y="2957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7 w 8"/>
                  <a:gd name="T13" fmla="*/ 5 h 7"/>
                  <a:gd name="T14" fmla="*/ 6 w 8"/>
                  <a:gd name="T15" fmla="*/ 2 h 7"/>
                  <a:gd name="T16" fmla="*/ 6 w 8"/>
                  <a:gd name="T17" fmla="*/ 2 h 7"/>
                  <a:gd name="T18" fmla="*/ 5 w 8"/>
                  <a:gd name="T19" fmla="*/ 3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7 w 8"/>
                  <a:gd name="T27" fmla="*/ 6 h 7"/>
                  <a:gd name="T28" fmla="*/ 7 w 8"/>
                  <a:gd name="T29" fmla="*/ 5 h 7"/>
                  <a:gd name="T30" fmla="*/ 7 w 8"/>
                  <a:gd name="T31" fmla="*/ 7 h 7"/>
                  <a:gd name="T32" fmla="*/ 6 w 8"/>
                  <a:gd name="T33" fmla="*/ 5 h 7"/>
                  <a:gd name="T34" fmla="*/ 6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6 w 8"/>
                  <a:gd name="T41" fmla="*/ 2 h 7"/>
                  <a:gd name="T42" fmla="*/ 3 w 8"/>
                  <a:gd name="T43" fmla="*/ 0 h 7"/>
                  <a:gd name="T44" fmla="*/ 4 w 8"/>
                  <a:gd name="T45" fmla="*/ 1 h 7"/>
                  <a:gd name="T46" fmla="*/ 3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3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4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3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7" y="5"/>
                    </a:cubicBezTo>
                    <a:cubicBezTo>
                      <a:pt x="6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7" y="6"/>
                      <a:pt x="6" y="5"/>
                    </a:cubicBezTo>
                    <a:cubicBezTo>
                      <a:pt x="7" y="6"/>
                      <a:pt x="6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4" y="1"/>
                      <a:pt x="5" y="2"/>
                      <a:pt x="3" y="0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7" name="Freeform 1147"/>
              <p:cNvSpPr>
                <a:spLocks/>
              </p:cNvSpPr>
              <p:nvPr/>
            </p:nvSpPr>
            <p:spPr bwMode="auto">
              <a:xfrm>
                <a:off x="1770" y="29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8" name="Freeform 1148"/>
              <p:cNvSpPr>
                <a:spLocks/>
              </p:cNvSpPr>
              <p:nvPr/>
            </p:nvSpPr>
            <p:spPr bwMode="auto">
              <a:xfrm>
                <a:off x="1753" y="2957"/>
                <a:ext cx="11" cy="24"/>
              </a:xfrm>
              <a:custGeom>
                <a:avLst/>
                <a:gdLst>
                  <a:gd name="T0" fmla="*/ 2 w 4"/>
                  <a:gd name="T1" fmla="*/ 4 h 9"/>
                  <a:gd name="T2" fmla="*/ 1 w 4"/>
                  <a:gd name="T3" fmla="*/ 2 h 9"/>
                  <a:gd name="T4" fmla="*/ 3 w 4"/>
                  <a:gd name="T5" fmla="*/ 5 h 9"/>
                  <a:gd name="T6" fmla="*/ 3 w 4"/>
                  <a:gd name="T7" fmla="*/ 6 h 9"/>
                  <a:gd name="T8" fmla="*/ 1 w 4"/>
                  <a:gd name="T9" fmla="*/ 3 h 9"/>
                  <a:gd name="T10" fmla="*/ 1 w 4"/>
                  <a:gd name="T11" fmla="*/ 3 h 9"/>
                  <a:gd name="T12" fmla="*/ 2 w 4"/>
                  <a:gd name="T13" fmla="*/ 5 h 9"/>
                  <a:gd name="T14" fmla="*/ 2 w 4"/>
                  <a:gd name="T15" fmla="*/ 6 h 9"/>
                  <a:gd name="T16" fmla="*/ 1 w 4"/>
                  <a:gd name="T17" fmla="*/ 5 h 9"/>
                  <a:gd name="T18" fmla="*/ 0 w 4"/>
                  <a:gd name="T19" fmla="*/ 4 h 9"/>
                  <a:gd name="T20" fmla="*/ 2 w 4"/>
                  <a:gd name="T21" fmla="*/ 9 h 9"/>
                  <a:gd name="T22" fmla="*/ 2 w 4"/>
                  <a:gd name="T23" fmla="*/ 8 h 9"/>
                  <a:gd name="T24" fmla="*/ 1 w 4"/>
                  <a:gd name="T25" fmla="*/ 6 h 9"/>
                  <a:gd name="T26" fmla="*/ 1 w 4"/>
                  <a:gd name="T27" fmla="*/ 7 h 9"/>
                  <a:gd name="T28" fmla="*/ 2 w 4"/>
                  <a:gd name="T29" fmla="*/ 8 h 9"/>
                  <a:gd name="T30" fmla="*/ 4 w 4"/>
                  <a:gd name="T31" fmla="*/ 6 h 9"/>
                  <a:gd name="T32" fmla="*/ 4 w 4"/>
                  <a:gd name="T33" fmla="*/ 6 h 9"/>
                  <a:gd name="T34" fmla="*/ 3 w 4"/>
                  <a:gd name="T35" fmla="*/ 5 h 9"/>
                  <a:gd name="T36" fmla="*/ 2 w 4"/>
                  <a:gd name="T37" fmla="*/ 3 h 9"/>
                  <a:gd name="T38" fmla="*/ 3 w 4"/>
                  <a:gd name="T39" fmla="*/ 4 h 9"/>
                  <a:gd name="T40" fmla="*/ 1 w 4"/>
                  <a:gd name="T41" fmla="*/ 2 h 9"/>
                  <a:gd name="T42" fmla="*/ 1 w 4"/>
                  <a:gd name="T43" fmla="*/ 1 h 9"/>
                  <a:gd name="T44" fmla="*/ 1 w 4"/>
                  <a:gd name="T45" fmla="*/ 1 h 9"/>
                  <a:gd name="T46" fmla="*/ 2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2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49" name="Freeform 1149"/>
              <p:cNvSpPr>
                <a:spLocks/>
              </p:cNvSpPr>
              <p:nvPr/>
            </p:nvSpPr>
            <p:spPr bwMode="auto">
              <a:xfrm>
                <a:off x="1759" y="296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0" name="Freeform 1150"/>
              <p:cNvSpPr>
                <a:spLocks/>
              </p:cNvSpPr>
              <p:nvPr/>
            </p:nvSpPr>
            <p:spPr bwMode="auto">
              <a:xfrm>
                <a:off x="1764" y="297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1" name="Freeform 1151"/>
              <p:cNvSpPr>
                <a:spLocks/>
              </p:cNvSpPr>
              <p:nvPr/>
            </p:nvSpPr>
            <p:spPr bwMode="auto">
              <a:xfrm>
                <a:off x="1753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2" name="Freeform 1152"/>
              <p:cNvSpPr>
                <a:spLocks/>
              </p:cNvSpPr>
              <p:nvPr/>
            </p:nvSpPr>
            <p:spPr bwMode="auto">
              <a:xfrm>
                <a:off x="1750" y="2970"/>
                <a:ext cx="9" cy="1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4 h 5"/>
                  <a:gd name="T4" fmla="*/ 1 w 3"/>
                  <a:gd name="T5" fmla="*/ 1 h 5"/>
                  <a:gd name="T6" fmla="*/ 2 w 3"/>
                  <a:gd name="T7" fmla="*/ 3 h 5"/>
                  <a:gd name="T8" fmla="*/ 1 w 3"/>
                  <a:gd name="T9" fmla="*/ 3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0" y="0"/>
                      <a:pt x="2" y="3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3" name="Freeform 1153"/>
              <p:cNvSpPr>
                <a:spLocks/>
              </p:cNvSpPr>
              <p:nvPr/>
            </p:nvSpPr>
            <p:spPr bwMode="auto">
              <a:xfrm>
                <a:off x="1737" y="2960"/>
                <a:ext cx="16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4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5 w 6"/>
                  <a:gd name="T69" fmla="*/ 6 h 9"/>
                  <a:gd name="T70" fmla="*/ 4 w 6"/>
                  <a:gd name="T71" fmla="*/ 5 h 9"/>
                  <a:gd name="T72" fmla="*/ 6 w 6"/>
                  <a:gd name="T73" fmla="*/ 8 h 9"/>
                  <a:gd name="T74" fmla="*/ 6 w 6"/>
                  <a:gd name="T75" fmla="*/ 7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7"/>
                    </a:cubicBezTo>
                    <a:cubicBezTo>
                      <a:pt x="2" y="8"/>
                      <a:pt x="3" y="6"/>
                      <a:pt x="3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5" y="8"/>
                      <a:pt x="4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4" y="5"/>
                      <a:pt x="4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4" name="Freeform 1154"/>
              <p:cNvSpPr>
                <a:spLocks/>
              </p:cNvSpPr>
              <p:nvPr/>
            </p:nvSpPr>
            <p:spPr bwMode="auto">
              <a:xfrm>
                <a:off x="1753" y="29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5" name="Freeform 1155"/>
              <p:cNvSpPr>
                <a:spLocks/>
              </p:cNvSpPr>
              <p:nvPr/>
            </p:nvSpPr>
            <p:spPr bwMode="auto">
              <a:xfrm>
                <a:off x="1745" y="296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6" name="Rectangle 1156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7" name="Freeform 1157"/>
              <p:cNvSpPr>
                <a:spLocks/>
              </p:cNvSpPr>
              <p:nvPr/>
            </p:nvSpPr>
            <p:spPr bwMode="auto">
              <a:xfrm>
                <a:off x="1748" y="297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8" name="Freeform 1158"/>
              <p:cNvSpPr>
                <a:spLocks/>
              </p:cNvSpPr>
              <p:nvPr/>
            </p:nvSpPr>
            <p:spPr bwMode="auto">
              <a:xfrm>
                <a:off x="1742" y="296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59" name="Freeform 1159"/>
              <p:cNvSpPr>
                <a:spLocks/>
              </p:cNvSpPr>
              <p:nvPr/>
            </p:nvSpPr>
            <p:spPr bwMode="auto">
              <a:xfrm>
                <a:off x="1745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0" name="Freeform 1160"/>
              <p:cNvSpPr>
                <a:spLocks/>
              </p:cNvSpPr>
              <p:nvPr/>
            </p:nvSpPr>
            <p:spPr bwMode="auto">
              <a:xfrm>
                <a:off x="1740" y="2949"/>
                <a:ext cx="32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4 w 12"/>
                  <a:gd name="T5" fmla="*/ 18 h 20"/>
                  <a:gd name="T6" fmla="*/ 5 w 12"/>
                  <a:gd name="T7" fmla="*/ 17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1 h 20"/>
                  <a:gd name="T22" fmla="*/ 3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6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3 w 12"/>
                  <a:gd name="T41" fmla="*/ 7 h 20"/>
                  <a:gd name="T42" fmla="*/ 2 w 12"/>
                  <a:gd name="T43" fmla="*/ 5 h 20"/>
                  <a:gd name="T44" fmla="*/ 3 w 12"/>
                  <a:gd name="T45" fmla="*/ 4 h 20"/>
                  <a:gd name="T46" fmla="*/ 0 w 12"/>
                  <a:gd name="T47" fmla="*/ 7 h 20"/>
                  <a:gd name="T48" fmla="*/ 0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1 w 12"/>
                  <a:gd name="T55" fmla="*/ 9 h 20"/>
                  <a:gd name="T56" fmla="*/ 2 w 12"/>
                  <a:gd name="T57" fmla="*/ 10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1 h 20"/>
                  <a:gd name="T64" fmla="*/ 4 w 12"/>
                  <a:gd name="T65" fmla="*/ 11 h 20"/>
                  <a:gd name="T66" fmla="*/ 3 w 12"/>
                  <a:gd name="T67" fmla="*/ 12 h 20"/>
                  <a:gd name="T68" fmla="*/ 3 w 12"/>
                  <a:gd name="T69" fmla="*/ 13 h 20"/>
                  <a:gd name="T70" fmla="*/ 5 w 12"/>
                  <a:gd name="T71" fmla="*/ 12 h 20"/>
                  <a:gd name="T72" fmla="*/ 6 w 12"/>
                  <a:gd name="T73" fmla="*/ 13 h 20"/>
                  <a:gd name="T74" fmla="*/ 7 w 12"/>
                  <a:gd name="T75" fmla="*/ 14 h 20"/>
                  <a:gd name="T76" fmla="*/ 7 w 12"/>
                  <a:gd name="T77" fmla="*/ 14 h 20"/>
                  <a:gd name="T78" fmla="*/ 9 w 12"/>
                  <a:gd name="T79" fmla="*/ 13 h 20"/>
                  <a:gd name="T80" fmla="*/ 7 w 12"/>
                  <a:gd name="T81" fmla="*/ 12 h 20"/>
                  <a:gd name="T82" fmla="*/ 8 w 12"/>
                  <a:gd name="T83" fmla="*/ 14 h 20"/>
                  <a:gd name="T84" fmla="*/ 6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4" y="13"/>
                      <a:pt x="4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5" y="18"/>
                      <a:pt x="5" y="15"/>
                      <a:pt x="5" y="15"/>
                    </a:cubicBezTo>
                    <a:cubicBezTo>
                      <a:pt x="5" y="15"/>
                      <a:pt x="5" y="16"/>
                      <a:pt x="5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6" y="20"/>
                      <a:pt x="7" y="13"/>
                      <a:pt x="7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4"/>
                      <a:pt x="10" y="9"/>
                      <a:pt x="6" y="16"/>
                    </a:cubicBezTo>
                    <a:cubicBezTo>
                      <a:pt x="6" y="17"/>
                      <a:pt x="10" y="15"/>
                      <a:pt x="9" y="15"/>
                    </a:cubicBezTo>
                    <a:cubicBezTo>
                      <a:pt x="11" y="15"/>
                      <a:pt x="10" y="14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7" y="13"/>
                      <a:pt x="9" y="11"/>
                    </a:cubicBezTo>
                    <a:cubicBezTo>
                      <a:pt x="9" y="11"/>
                      <a:pt x="8" y="12"/>
                      <a:pt x="6" y="12"/>
                    </a:cubicBezTo>
                    <a:cubicBezTo>
                      <a:pt x="7" y="12"/>
                      <a:pt x="7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6" y="11"/>
                      <a:pt x="6" y="12"/>
                    </a:cubicBezTo>
                    <a:cubicBezTo>
                      <a:pt x="6" y="11"/>
                      <a:pt x="4" y="12"/>
                      <a:pt x="3" y="12"/>
                    </a:cubicBezTo>
                    <a:cubicBezTo>
                      <a:pt x="5" y="10"/>
                      <a:pt x="4" y="12"/>
                      <a:pt x="5" y="11"/>
                    </a:cubicBezTo>
                    <a:cubicBezTo>
                      <a:pt x="6" y="11"/>
                      <a:pt x="6" y="11"/>
                      <a:pt x="8" y="10"/>
                    </a:cubicBezTo>
                    <a:cubicBezTo>
                      <a:pt x="8" y="10"/>
                      <a:pt x="7" y="10"/>
                      <a:pt x="6" y="10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6"/>
                      <a:pt x="2" y="8"/>
                      <a:pt x="4" y="7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4" y="6"/>
                      <a:pt x="5" y="6"/>
                    </a:cubicBezTo>
                    <a:cubicBezTo>
                      <a:pt x="4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5"/>
                    </a:cubicBezTo>
                    <a:cubicBezTo>
                      <a:pt x="3" y="4"/>
                      <a:pt x="5" y="7"/>
                      <a:pt x="3" y="7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3" y="7"/>
                      <a:pt x="3" y="8"/>
                    </a:cubicBezTo>
                    <a:cubicBezTo>
                      <a:pt x="1" y="9"/>
                      <a:pt x="2" y="9"/>
                      <a:pt x="1" y="9"/>
                    </a:cubicBezTo>
                    <a:cubicBezTo>
                      <a:pt x="3" y="9"/>
                      <a:pt x="2" y="10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1"/>
                      <a:pt x="4" y="9"/>
                      <a:pt x="3" y="11"/>
                    </a:cubicBezTo>
                    <a:cubicBezTo>
                      <a:pt x="4" y="10"/>
                      <a:pt x="4" y="11"/>
                      <a:pt x="6" y="9"/>
                    </a:cubicBezTo>
                    <a:cubicBezTo>
                      <a:pt x="5" y="10"/>
                      <a:pt x="4" y="11"/>
                      <a:pt x="4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2"/>
                      <a:pt x="4" y="11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4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4" y="14"/>
                      <a:pt x="6" y="14"/>
                      <a:pt x="8" y="13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5"/>
                      <a:pt x="7" y="14"/>
                    </a:cubicBezTo>
                    <a:cubicBezTo>
                      <a:pt x="6" y="12"/>
                      <a:pt x="9" y="13"/>
                      <a:pt x="9" y="13"/>
                    </a:cubicBezTo>
                    <a:cubicBezTo>
                      <a:pt x="6" y="16"/>
                      <a:pt x="8" y="17"/>
                      <a:pt x="6" y="15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6" y="12"/>
                      <a:pt x="7" y="14"/>
                    </a:cubicBezTo>
                    <a:cubicBezTo>
                      <a:pt x="7" y="14"/>
                      <a:pt x="7" y="15"/>
                      <a:pt x="8" y="14"/>
                    </a:cubicBezTo>
                    <a:cubicBezTo>
                      <a:pt x="8" y="13"/>
                      <a:pt x="9" y="15"/>
                      <a:pt x="8" y="16"/>
                    </a:cubicBezTo>
                    <a:cubicBezTo>
                      <a:pt x="7" y="16"/>
                      <a:pt x="7" y="14"/>
                      <a:pt x="6" y="15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0"/>
                      <a:pt x="5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1" name="Freeform 1161"/>
              <p:cNvSpPr>
                <a:spLocks/>
              </p:cNvSpPr>
              <p:nvPr/>
            </p:nvSpPr>
            <p:spPr bwMode="auto">
              <a:xfrm>
                <a:off x="1753" y="298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2" name="Freeform 1162"/>
              <p:cNvSpPr>
                <a:spLocks/>
              </p:cNvSpPr>
              <p:nvPr/>
            </p:nvSpPr>
            <p:spPr bwMode="auto">
              <a:xfrm>
                <a:off x="1756" y="29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3" name="Freeform 1163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4" name="Rectangle 1164"/>
              <p:cNvSpPr>
                <a:spLocks noChangeArrowheads="1"/>
              </p:cNvSpPr>
              <p:nvPr/>
            </p:nvSpPr>
            <p:spPr bwMode="auto">
              <a:xfrm>
                <a:off x="1748" y="2987"/>
                <a:ext cx="2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5" name="Freeform 1165"/>
              <p:cNvSpPr>
                <a:spLocks/>
              </p:cNvSpPr>
              <p:nvPr/>
            </p:nvSpPr>
            <p:spPr bwMode="auto">
              <a:xfrm>
                <a:off x="1715" y="2973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2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8 h 10"/>
                  <a:gd name="T14" fmla="*/ 9 w 12"/>
                  <a:gd name="T15" fmla="*/ 10 h 10"/>
                  <a:gd name="T16" fmla="*/ 10 w 12"/>
                  <a:gd name="T17" fmla="*/ 9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8 h 10"/>
                  <a:gd name="T26" fmla="*/ 11 w 12"/>
                  <a:gd name="T27" fmla="*/ 8 h 10"/>
                  <a:gd name="T28" fmla="*/ 11 w 12"/>
                  <a:gd name="T29" fmla="*/ 8 h 10"/>
                  <a:gd name="T30" fmla="*/ 11 w 12"/>
                  <a:gd name="T31" fmla="*/ 9 h 10"/>
                  <a:gd name="T32" fmla="*/ 12 w 12"/>
                  <a:gd name="T33" fmla="*/ 7 h 10"/>
                  <a:gd name="T34" fmla="*/ 12 w 12"/>
                  <a:gd name="T35" fmla="*/ 6 h 10"/>
                  <a:gd name="T36" fmla="*/ 11 w 12"/>
                  <a:gd name="T37" fmla="*/ 7 h 10"/>
                  <a:gd name="T38" fmla="*/ 11 w 12"/>
                  <a:gd name="T39" fmla="*/ 7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5 h 10"/>
                  <a:gd name="T50" fmla="*/ 10 w 12"/>
                  <a:gd name="T51" fmla="*/ 6 h 10"/>
                  <a:gd name="T52" fmla="*/ 10 w 12"/>
                  <a:gd name="T53" fmla="*/ 8 h 10"/>
                  <a:gd name="T54" fmla="*/ 9 w 12"/>
                  <a:gd name="T55" fmla="*/ 8 h 10"/>
                  <a:gd name="T56" fmla="*/ 10 w 12"/>
                  <a:gd name="T57" fmla="*/ 6 h 10"/>
                  <a:gd name="T58" fmla="*/ 9 w 12"/>
                  <a:gd name="T59" fmla="*/ 7 h 10"/>
                  <a:gd name="T60" fmla="*/ 9 w 12"/>
                  <a:gd name="T61" fmla="*/ 5 h 10"/>
                  <a:gd name="T62" fmla="*/ 9 w 12"/>
                  <a:gd name="T63" fmla="*/ 7 h 10"/>
                  <a:gd name="T64" fmla="*/ 6 w 12"/>
                  <a:gd name="T65" fmla="*/ 5 h 10"/>
                  <a:gd name="T66" fmla="*/ 7 w 12"/>
                  <a:gd name="T67" fmla="*/ 6 h 10"/>
                  <a:gd name="T68" fmla="*/ 6 w 12"/>
                  <a:gd name="T69" fmla="*/ 5 h 10"/>
                  <a:gd name="T70" fmla="*/ 6 w 12"/>
                  <a:gd name="T71" fmla="*/ 4 h 10"/>
                  <a:gd name="T72" fmla="*/ 5 w 12"/>
                  <a:gd name="T73" fmla="*/ 4 h 10"/>
                  <a:gd name="T74" fmla="*/ 5 w 12"/>
                  <a:gd name="T75" fmla="*/ 3 h 10"/>
                  <a:gd name="T76" fmla="*/ 5 w 12"/>
                  <a:gd name="T77" fmla="*/ 3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2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0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9" y="8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6"/>
                      <a:pt x="9" y="5"/>
                      <a:pt x="9" y="7"/>
                    </a:cubicBezTo>
                    <a:cubicBezTo>
                      <a:pt x="8" y="5"/>
                      <a:pt x="9" y="7"/>
                      <a:pt x="6" y="5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5" y="2"/>
                      <a:pt x="4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6" name="Freeform 1166"/>
              <p:cNvSpPr>
                <a:spLocks/>
              </p:cNvSpPr>
              <p:nvPr/>
            </p:nvSpPr>
            <p:spPr bwMode="auto">
              <a:xfrm>
                <a:off x="1721" y="2970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7" name="Freeform 1167"/>
              <p:cNvSpPr>
                <a:spLocks/>
              </p:cNvSpPr>
              <p:nvPr/>
            </p:nvSpPr>
            <p:spPr bwMode="auto">
              <a:xfrm>
                <a:off x="1721" y="2957"/>
                <a:ext cx="38" cy="16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2 w 14"/>
                  <a:gd name="T11" fmla="*/ 5 h 6"/>
                  <a:gd name="T12" fmla="*/ 2 w 14"/>
                  <a:gd name="T13" fmla="*/ 4 h 6"/>
                  <a:gd name="T14" fmla="*/ 3 w 14"/>
                  <a:gd name="T15" fmla="*/ 5 h 6"/>
                  <a:gd name="T16" fmla="*/ 3 w 14"/>
                  <a:gd name="T17" fmla="*/ 4 h 6"/>
                  <a:gd name="T18" fmla="*/ 3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8 w 14"/>
                  <a:gd name="T27" fmla="*/ 4 h 6"/>
                  <a:gd name="T28" fmla="*/ 9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3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0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9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11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1" y="5"/>
                      <a:pt x="12" y="4"/>
                      <a:pt x="12" y="5"/>
                    </a:cubicBezTo>
                    <a:cubicBezTo>
                      <a:pt x="12" y="5"/>
                      <a:pt x="11" y="5"/>
                      <a:pt x="11" y="6"/>
                    </a:cubicBezTo>
                    <a:cubicBezTo>
                      <a:pt x="11" y="6"/>
                      <a:pt x="10" y="6"/>
                      <a:pt x="11" y="6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8" name="Freeform 1168"/>
              <p:cNvSpPr>
                <a:spLocks/>
              </p:cNvSpPr>
              <p:nvPr/>
            </p:nvSpPr>
            <p:spPr bwMode="auto">
              <a:xfrm>
                <a:off x="1750" y="296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69" name="Freeform 1169"/>
              <p:cNvSpPr>
                <a:spLocks/>
              </p:cNvSpPr>
              <p:nvPr/>
            </p:nvSpPr>
            <p:spPr bwMode="auto">
              <a:xfrm>
                <a:off x="337" y="2587"/>
                <a:ext cx="1013" cy="677"/>
              </a:xfrm>
              <a:custGeom>
                <a:avLst/>
                <a:gdLst>
                  <a:gd name="T0" fmla="*/ 274 w 372"/>
                  <a:gd name="T1" fmla="*/ 167 h 249"/>
                  <a:gd name="T2" fmla="*/ 276 w 372"/>
                  <a:gd name="T3" fmla="*/ 139 h 249"/>
                  <a:gd name="T4" fmla="*/ 323 w 372"/>
                  <a:gd name="T5" fmla="*/ 107 h 249"/>
                  <a:gd name="T6" fmla="*/ 372 w 372"/>
                  <a:gd name="T7" fmla="*/ 74 h 249"/>
                  <a:gd name="T8" fmla="*/ 361 w 372"/>
                  <a:gd name="T9" fmla="*/ 60 h 249"/>
                  <a:gd name="T10" fmla="*/ 337 w 372"/>
                  <a:gd name="T11" fmla="*/ 73 h 249"/>
                  <a:gd name="T12" fmla="*/ 356 w 372"/>
                  <a:gd name="T13" fmla="*/ 65 h 249"/>
                  <a:gd name="T14" fmla="*/ 308 w 372"/>
                  <a:gd name="T15" fmla="*/ 84 h 249"/>
                  <a:gd name="T16" fmla="*/ 267 w 372"/>
                  <a:gd name="T17" fmla="*/ 105 h 249"/>
                  <a:gd name="T18" fmla="*/ 185 w 372"/>
                  <a:gd name="T19" fmla="*/ 108 h 249"/>
                  <a:gd name="T20" fmla="*/ 89 w 372"/>
                  <a:gd name="T21" fmla="*/ 80 h 249"/>
                  <a:gd name="T22" fmla="*/ 30 w 372"/>
                  <a:gd name="T23" fmla="*/ 0 h 249"/>
                  <a:gd name="T24" fmla="*/ 1 w 372"/>
                  <a:gd name="T25" fmla="*/ 14 h 249"/>
                  <a:gd name="T26" fmla="*/ 19 w 372"/>
                  <a:gd name="T27" fmla="*/ 50 h 249"/>
                  <a:gd name="T28" fmla="*/ 63 w 372"/>
                  <a:gd name="T29" fmla="*/ 124 h 249"/>
                  <a:gd name="T30" fmla="*/ 64 w 372"/>
                  <a:gd name="T31" fmla="*/ 174 h 249"/>
                  <a:gd name="T32" fmla="*/ 59 w 372"/>
                  <a:gd name="T33" fmla="*/ 212 h 249"/>
                  <a:gd name="T34" fmla="*/ 47 w 372"/>
                  <a:gd name="T35" fmla="*/ 247 h 249"/>
                  <a:gd name="T36" fmla="*/ 102 w 372"/>
                  <a:gd name="T37" fmla="*/ 245 h 249"/>
                  <a:gd name="T38" fmla="*/ 155 w 372"/>
                  <a:gd name="T39" fmla="*/ 246 h 249"/>
                  <a:gd name="T40" fmla="*/ 266 w 372"/>
                  <a:gd name="T41" fmla="*/ 247 h 249"/>
                  <a:gd name="T42" fmla="*/ 290 w 372"/>
                  <a:gd name="T43" fmla="*/ 247 h 249"/>
                  <a:gd name="T44" fmla="*/ 276 w 372"/>
                  <a:gd name="T45" fmla="*/ 195 h 249"/>
                  <a:gd name="T46" fmla="*/ 274 w 372"/>
                  <a:gd name="T47" fmla="*/ 16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2" h="249">
                    <a:moveTo>
                      <a:pt x="274" y="167"/>
                    </a:moveTo>
                    <a:cubicBezTo>
                      <a:pt x="271" y="155"/>
                      <a:pt x="275" y="150"/>
                      <a:pt x="276" y="139"/>
                    </a:cubicBezTo>
                    <a:cubicBezTo>
                      <a:pt x="292" y="131"/>
                      <a:pt x="308" y="118"/>
                      <a:pt x="323" y="107"/>
                    </a:cubicBezTo>
                    <a:cubicBezTo>
                      <a:pt x="339" y="96"/>
                      <a:pt x="356" y="86"/>
                      <a:pt x="372" y="74"/>
                    </a:cubicBezTo>
                    <a:cubicBezTo>
                      <a:pt x="368" y="69"/>
                      <a:pt x="364" y="65"/>
                      <a:pt x="361" y="60"/>
                    </a:cubicBezTo>
                    <a:cubicBezTo>
                      <a:pt x="353" y="63"/>
                      <a:pt x="343" y="67"/>
                      <a:pt x="337" y="73"/>
                    </a:cubicBezTo>
                    <a:cubicBezTo>
                      <a:pt x="343" y="70"/>
                      <a:pt x="349" y="66"/>
                      <a:pt x="356" y="65"/>
                    </a:cubicBezTo>
                    <a:cubicBezTo>
                      <a:pt x="342" y="73"/>
                      <a:pt x="324" y="77"/>
                      <a:pt x="308" y="84"/>
                    </a:cubicBezTo>
                    <a:cubicBezTo>
                      <a:pt x="294" y="91"/>
                      <a:pt x="281" y="100"/>
                      <a:pt x="267" y="105"/>
                    </a:cubicBezTo>
                    <a:cubicBezTo>
                      <a:pt x="242" y="114"/>
                      <a:pt x="212" y="111"/>
                      <a:pt x="185" y="108"/>
                    </a:cubicBezTo>
                    <a:cubicBezTo>
                      <a:pt x="154" y="103"/>
                      <a:pt x="114" y="100"/>
                      <a:pt x="89" y="80"/>
                    </a:cubicBezTo>
                    <a:cubicBezTo>
                      <a:pt x="63" y="58"/>
                      <a:pt x="47" y="27"/>
                      <a:pt x="30" y="0"/>
                    </a:cubicBezTo>
                    <a:cubicBezTo>
                      <a:pt x="23" y="5"/>
                      <a:pt x="3" y="7"/>
                      <a:pt x="1" y="14"/>
                    </a:cubicBezTo>
                    <a:cubicBezTo>
                      <a:pt x="0" y="19"/>
                      <a:pt x="16" y="44"/>
                      <a:pt x="19" y="50"/>
                    </a:cubicBezTo>
                    <a:cubicBezTo>
                      <a:pt x="33" y="75"/>
                      <a:pt x="49" y="99"/>
                      <a:pt x="63" y="124"/>
                    </a:cubicBezTo>
                    <a:cubicBezTo>
                      <a:pt x="71" y="140"/>
                      <a:pt x="69" y="158"/>
                      <a:pt x="64" y="174"/>
                    </a:cubicBezTo>
                    <a:cubicBezTo>
                      <a:pt x="61" y="187"/>
                      <a:pt x="61" y="199"/>
                      <a:pt x="59" y="212"/>
                    </a:cubicBezTo>
                    <a:cubicBezTo>
                      <a:pt x="58" y="227"/>
                      <a:pt x="51" y="234"/>
                      <a:pt x="47" y="247"/>
                    </a:cubicBezTo>
                    <a:cubicBezTo>
                      <a:pt x="65" y="248"/>
                      <a:pt x="83" y="245"/>
                      <a:pt x="102" y="245"/>
                    </a:cubicBezTo>
                    <a:cubicBezTo>
                      <a:pt x="121" y="245"/>
                      <a:pt x="138" y="246"/>
                      <a:pt x="155" y="246"/>
                    </a:cubicBezTo>
                    <a:cubicBezTo>
                      <a:pt x="191" y="246"/>
                      <a:pt x="229" y="249"/>
                      <a:pt x="266" y="247"/>
                    </a:cubicBezTo>
                    <a:cubicBezTo>
                      <a:pt x="274" y="247"/>
                      <a:pt x="282" y="247"/>
                      <a:pt x="290" y="247"/>
                    </a:cubicBezTo>
                    <a:cubicBezTo>
                      <a:pt x="282" y="232"/>
                      <a:pt x="278" y="212"/>
                      <a:pt x="276" y="195"/>
                    </a:cubicBezTo>
                    <a:cubicBezTo>
                      <a:pt x="275" y="186"/>
                      <a:pt x="276" y="176"/>
                      <a:pt x="274" y="167"/>
                    </a:cubicBezTo>
                    <a:close/>
                  </a:path>
                </a:pathLst>
              </a:custGeom>
              <a:solidFill>
                <a:srgbClr val="FF8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0" name="Freeform 1170"/>
              <p:cNvSpPr>
                <a:spLocks/>
              </p:cNvSpPr>
              <p:nvPr/>
            </p:nvSpPr>
            <p:spPr bwMode="auto">
              <a:xfrm>
                <a:off x="558" y="2837"/>
                <a:ext cx="542" cy="150"/>
              </a:xfrm>
              <a:custGeom>
                <a:avLst/>
                <a:gdLst>
                  <a:gd name="T0" fmla="*/ 16 w 199"/>
                  <a:gd name="T1" fmla="*/ 3 h 55"/>
                  <a:gd name="T2" fmla="*/ 6 w 199"/>
                  <a:gd name="T3" fmla="*/ 23 h 55"/>
                  <a:gd name="T4" fmla="*/ 34 w 199"/>
                  <a:gd name="T5" fmla="*/ 16 h 55"/>
                  <a:gd name="T6" fmla="*/ 61 w 199"/>
                  <a:gd name="T7" fmla="*/ 26 h 55"/>
                  <a:gd name="T8" fmla="*/ 92 w 199"/>
                  <a:gd name="T9" fmla="*/ 31 h 55"/>
                  <a:gd name="T10" fmla="*/ 122 w 199"/>
                  <a:gd name="T11" fmla="*/ 36 h 55"/>
                  <a:gd name="T12" fmla="*/ 134 w 199"/>
                  <a:gd name="T13" fmla="*/ 51 h 55"/>
                  <a:gd name="T14" fmla="*/ 148 w 199"/>
                  <a:gd name="T15" fmla="*/ 36 h 55"/>
                  <a:gd name="T16" fmla="*/ 161 w 199"/>
                  <a:gd name="T17" fmla="*/ 48 h 55"/>
                  <a:gd name="T18" fmla="*/ 171 w 199"/>
                  <a:gd name="T19" fmla="*/ 32 h 55"/>
                  <a:gd name="T20" fmla="*/ 189 w 199"/>
                  <a:gd name="T21" fmla="*/ 2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9" h="55">
                    <a:moveTo>
                      <a:pt x="16" y="3"/>
                    </a:moveTo>
                    <a:cubicBezTo>
                      <a:pt x="8" y="0"/>
                      <a:pt x="0" y="16"/>
                      <a:pt x="6" y="23"/>
                    </a:cubicBezTo>
                    <a:cubicBezTo>
                      <a:pt x="14" y="33"/>
                      <a:pt x="28" y="22"/>
                      <a:pt x="34" y="16"/>
                    </a:cubicBezTo>
                    <a:cubicBezTo>
                      <a:pt x="12" y="36"/>
                      <a:pt x="56" y="51"/>
                      <a:pt x="61" y="26"/>
                    </a:cubicBezTo>
                    <a:cubicBezTo>
                      <a:pt x="50" y="48"/>
                      <a:pt x="85" y="48"/>
                      <a:pt x="92" y="31"/>
                    </a:cubicBezTo>
                    <a:cubicBezTo>
                      <a:pt x="92" y="51"/>
                      <a:pt x="124" y="55"/>
                      <a:pt x="122" y="36"/>
                    </a:cubicBezTo>
                    <a:cubicBezTo>
                      <a:pt x="121" y="44"/>
                      <a:pt x="127" y="50"/>
                      <a:pt x="134" y="51"/>
                    </a:cubicBezTo>
                    <a:cubicBezTo>
                      <a:pt x="145" y="52"/>
                      <a:pt x="146" y="44"/>
                      <a:pt x="148" y="36"/>
                    </a:cubicBezTo>
                    <a:cubicBezTo>
                      <a:pt x="147" y="44"/>
                      <a:pt x="153" y="50"/>
                      <a:pt x="161" y="48"/>
                    </a:cubicBezTo>
                    <a:cubicBezTo>
                      <a:pt x="170" y="46"/>
                      <a:pt x="170" y="39"/>
                      <a:pt x="171" y="32"/>
                    </a:cubicBezTo>
                    <a:cubicBezTo>
                      <a:pt x="180" y="54"/>
                      <a:pt x="199" y="29"/>
                      <a:pt x="189" y="23"/>
                    </a:cubicBezTo>
                  </a:path>
                </a:pathLst>
              </a:custGeom>
              <a:solidFill>
                <a:srgbClr val="E55C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1" name="Freeform 1171"/>
              <p:cNvSpPr>
                <a:spLocks/>
              </p:cNvSpPr>
              <p:nvPr/>
            </p:nvSpPr>
            <p:spPr bwMode="auto">
              <a:xfrm>
                <a:off x="1075" y="29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2" name="Freeform 1172"/>
              <p:cNvSpPr>
                <a:spLocks/>
              </p:cNvSpPr>
              <p:nvPr/>
            </p:nvSpPr>
            <p:spPr bwMode="auto">
              <a:xfrm>
                <a:off x="1067" y="2913"/>
                <a:ext cx="14" cy="14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4 h 5"/>
                  <a:gd name="T4" fmla="*/ 5 w 5"/>
                  <a:gd name="T5" fmla="*/ 2 h 5"/>
                  <a:gd name="T6" fmla="*/ 1 w 5"/>
                  <a:gd name="T7" fmla="*/ 1 h 5"/>
                  <a:gd name="T8" fmla="*/ 3 w 5"/>
                  <a:gd name="T9" fmla="*/ 3 h 5"/>
                  <a:gd name="T10" fmla="*/ 0 w 5"/>
                  <a:gd name="T11" fmla="*/ 2 h 5"/>
                  <a:gd name="T12" fmla="*/ 1 w 5"/>
                  <a:gd name="T13" fmla="*/ 3 h 5"/>
                  <a:gd name="T14" fmla="*/ 0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3" y="5"/>
                      <a:pt x="5" y="2"/>
                    </a:cubicBezTo>
                    <a:cubicBezTo>
                      <a:pt x="4" y="2"/>
                      <a:pt x="2" y="0"/>
                      <a:pt x="1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2" y="3"/>
                      <a:pt x="2" y="2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3" name="Freeform 1173"/>
              <p:cNvSpPr>
                <a:spLocks/>
              </p:cNvSpPr>
              <p:nvPr/>
            </p:nvSpPr>
            <p:spPr bwMode="auto">
              <a:xfrm>
                <a:off x="1070" y="2924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4" name="Freeform 1174"/>
              <p:cNvSpPr>
                <a:spLocks/>
              </p:cNvSpPr>
              <p:nvPr/>
            </p:nvSpPr>
            <p:spPr bwMode="auto">
              <a:xfrm>
                <a:off x="1073" y="2927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5" name="Freeform 1175"/>
              <p:cNvSpPr>
                <a:spLocks/>
              </p:cNvSpPr>
              <p:nvPr/>
            </p:nvSpPr>
            <p:spPr bwMode="auto">
              <a:xfrm>
                <a:off x="1070" y="293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6" name="Freeform 1176"/>
              <p:cNvSpPr>
                <a:spLocks/>
              </p:cNvSpPr>
              <p:nvPr/>
            </p:nvSpPr>
            <p:spPr bwMode="auto">
              <a:xfrm>
                <a:off x="1064" y="2930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2 w 2"/>
                  <a:gd name="T5" fmla="*/ 3 h 4"/>
                  <a:gd name="T6" fmla="*/ 1 w 2"/>
                  <a:gd name="T7" fmla="*/ 1 h 4"/>
                  <a:gd name="T8" fmla="*/ 2 w 2"/>
                  <a:gd name="T9" fmla="*/ 0 h 4"/>
                  <a:gd name="T10" fmla="*/ 0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7" name="Freeform 1177"/>
              <p:cNvSpPr>
                <a:spLocks/>
              </p:cNvSpPr>
              <p:nvPr/>
            </p:nvSpPr>
            <p:spPr bwMode="auto">
              <a:xfrm>
                <a:off x="1070" y="29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8" name="Freeform 1178"/>
              <p:cNvSpPr>
                <a:spLocks/>
              </p:cNvSpPr>
              <p:nvPr/>
            </p:nvSpPr>
            <p:spPr bwMode="auto">
              <a:xfrm>
                <a:off x="1073" y="293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79" name="Freeform 1179"/>
              <p:cNvSpPr>
                <a:spLocks/>
              </p:cNvSpPr>
              <p:nvPr/>
            </p:nvSpPr>
            <p:spPr bwMode="auto">
              <a:xfrm>
                <a:off x="1056" y="2932"/>
                <a:ext cx="11" cy="11"/>
              </a:xfrm>
              <a:custGeom>
                <a:avLst/>
                <a:gdLst>
                  <a:gd name="T0" fmla="*/ 2 w 4"/>
                  <a:gd name="T1" fmla="*/ 4 h 4"/>
                  <a:gd name="T2" fmla="*/ 3 w 4"/>
                  <a:gd name="T3" fmla="*/ 2 h 4"/>
                  <a:gd name="T4" fmla="*/ 0 w 4"/>
                  <a:gd name="T5" fmla="*/ 0 h 4"/>
                  <a:gd name="T6" fmla="*/ 0 w 4"/>
                  <a:gd name="T7" fmla="*/ 1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2"/>
                      <a:pt x="4" y="3"/>
                      <a:pt x="3" y="2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0" name="Freeform 1180"/>
              <p:cNvSpPr>
                <a:spLocks/>
              </p:cNvSpPr>
              <p:nvPr/>
            </p:nvSpPr>
            <p:spPr bwMode="auto">
              <a:xfrm>
                <a:off x="1051" y="29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1" name="Freeform 1181"/>
              <p:cNvSpPr>
                <a:spLocks/>
              </p:cNvSpPr>
              <p:nvPr/>
            </p:nvSpPr>
            <p:spPr bwMode="auto">
              <a:xfrm>
                <a:off x="1037" y="2930"/>
                <a:ext cx="17" cy="16"/>
              </a:xfrm>
              <a:custGeom>
                <a:avLst/>
                <a:gdLst>
                  <a:gd name="T0" fmla="*/ 0 w 6"/>
                  <a:gd name="T1" fmla="*/ 5 h 6"/>
                  <a:gd name="T2" fmla="*/ 3 w 6"/>
                  <a:gd name="T3" fmla="*/ 3 h 6"/>
                  <a:gd name="T4" fmla="*/ 2 w 6"/>
                  <a:gd name="T5" fmla="*/ 5 h 6"/>
                  <a:gd name="T6" fmla="*/ 4 w 6"/>
                  <a:gd name="T7" fmla="*/ 4 h 6"/>
                  <a:gd name="T8" fmla="*/ 3 w 6"/>
                  <a:gd name="T9" fmla="*/ 6 h 6"/>
                  <a:gd name="T10" fmla="*/ 5 w 6"/>
                  <a:gd name="T11" fmla="*/ 3 h 6"/>
                  <a:gd name="T12" fmla="*/ 6 w 6"/>
                  <a:gd name="T13" fmla="*/ 4 h 6"/>
                  <a:gd name="T14" fmla="*/ 5 w 6"/>
                  <a:gd name="T15" fmla="*/ 2 h 6"/>
                  <a:gd name="T16" fmla="*/ 5 w 6"/>
                  <a:gd name="T17" fmla="*/ 3 h 6"/>
                  <a:gd name="T18" fmla="*/ 5 w 6"/>
                  <a:gd name="T19" fmla="*/ 1 h 6"/>
                  <a:gd name="T20" fmla="*/ 2 w 6"/>
                  <a:gd name="T21" fmla="*/ 0 h 6"/>
                  <a:gd name="T22" fmla="*/ 0 w 6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5"/>
                      <a:pt x="3" y="3"/>
                      <a:pt x="4" y="4"/>
                    </a:cubicBezTo>
                    <a:cubicBezTo>
                      <a:pt x="5" y="6"/>
                      <a:pt x="2" y="4"/>
                      <a:pt x="3" y="6"/>
                    </a:cubicBezTo>
                    <a:cubicBezTo>
                      <a:pt x="4" y="6"/>
                      <a:pt x="5" y="5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3" y="0"/>
                      <a:pt x="2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2" name="Freeform 1182"/>
              <p:cNvSpPr>
                <a:spLocks/>
              </p:cNvSpPr>
              <p:nvPr/>
            </p:nvSpPr>
            <p:spPr bwMode="auto">
              <a:xfrm>
                <a:off x="1037" y="293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3" name="Freeform 1183"/>
              <p:cNvSpPr>
                <a:spLocks/>
              </p:cNvSpPr>
              <p:nvPr/>
            </p:nvSpPr>
            <p:spPr bwMode="auto">
              <a:xfrm>
                <a:off x="1024" y="2927"/>
                <a:ext cx="10" cy="16"/>
              </a:xfrm>
              <a:custGeom>
                <a:avLst/>
                <a:gdLst>
                  <a:gd name="T0" fmla="*/ 2 w 4"/>
                  <a:gd name="T1" fmla="*/ 6 h 6"/>
                  <a:gd name="T2" fmla="*/ 4 w 4"/>
                  <a:gd name="T3" fmla="*/ 5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5 h 6"/>
                  <a:gd name="T10" fmla="*/ 3 w 4"/>
                  <a:gd name="T11" fmla="*/ 2 h 6"/>
                  <a:gd name="T12" fmla="*/ 3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0 w 4"/>
                  <a:gd name="T19" fmla="*/ 3 h 6"/>
                  <a:gd name="T20" fmla="*/ 2 w 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2"/>
                      <a:pt x="3" y="5"/>
                      <a:pt x="2" y="5"/>
                    </a:cubicBezTo>
                    <a:cubicBezTo>
                      <a:pt x="1" y="3"/>
                      <a:pt x="3" y="4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4" y="0"/>
                      <a:pt x="2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2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4" name="Freeform 1184"/>
              <p:cNvSpPr>
                <a:spLocks/>
              </p:cNvSpPr>
              <p:nvPr/>
            </p:nvSpPr>
            <p:spPr bwMode="auto">
              <a:xfrm>
                <a:off x="1034" y="294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5" name="Freeform 1185"/>
              <p:cNvSpPr>
                <a:spLocks/>
              </p:cNvSpPr>
              <p:nvPr/>
            </p:nvSpPr>
            <p:spPr bwMode="auto">
              <a:xfrm>
                <a:off x="1010" y="2930"/>
                <a:ext cx="35" cy="5"/>
              </a:xfrm>
              <a:custGeom>
                <a:avLst/>
                <a:gdLst>
                  <a:gd name="T0" fmla="*/ 0 w 13"/>
                  <a:gd name="T1" fmla="*/ 2 h 2"/>
                  <a:gd name="T2" fmla="*/ 0 w 13"/>
                  <a:gd name="T3" fmla="*/ 2 h 2"/>
                  <a:gd name="T4" fmla="*/ 0 w 13"/>
                  <a:gd name="T5" fmla="*/ 2 h 2"/>
                  <a:gd name="T6" fmla="*/ 0 w 13"/>
                  <a:gd name="T7" fmla="*/ 2 h 2"/>
                  <a:gd name="T8" fmla="*/ 6 w 13"/>
                  <a:gd name="T9" fmla="*/ 1 h 2"/>
                  <a:gd name="T10" fmla="*/ 6 w 13"/>
                  <a:gd name="T11" fmla="*/ 1 h 2"/>
                  <a:gd name="T12" fmla="*/ 6 w 13"/>
                  <a:gd name="T13" fmla="*/ 1 h 2"/>
                  <a:gd name="T14" fmla="*/ 6 w 13"/>
                  <a:gd name="T15" fmla="*/ 1 h 2"/>
                  <a:gd name="T16" fmla="*/ 6 w 13"/>
                  <a:gd name="T17" fmla="*/ 1 h 2"/>
                  <a:gd name="T18" fmla="*/ 6 w 13"/>
                  <a:gd name="T19" fmla="*/ 1 h 2"/>
                  <a:gd name="T20" fmla="*/ 6 w 13"/>
                  <a:gd name="T21" fmla="*/ 1 h 2"/>
                  <a:gd name="T22" fmla="*/ 6 w 13"/>
                  <a:gd name="T23" fmla="*/ 1 h 2"/>
                  <a:gd name="T24" fmla="*/ 6 w 13"/>
                  <a:gd name="T25" fmla="*/ 1 h 2"/>
                  <a:gd name="T26" fmla="*/ 6 w 13"/>
                  <a:gd name="T27" fmla="*/ 1 h 2"/>
                  <a:gd name="T28" fmla="*/ 6 w 13"/>
                  <a:gd name="T29" fmla="*/ 1 h 2"/>
                  <a:gd name="T30" fmla="*/ 6 w 13"/>
                  <a:gd name="T31" fmla="*/ 1 h 2"/>
                  <a:gd name="T32" fmla="*/ 6 w 13"/>
                  <a:gd name="T33" fmla="*/ 1 h 2"/>
                  <a:gd name="T34" fmla="*/ 6 w 13"/>
                  <a:gd name="T35" fmla="*/ 1 h 2"/>
                  <a:gd name="T36" fmla="*/ 6 w 13"/>
                  <a:gd name="T37" fmla="*/ 1 h 2"/>
                  <a:gd name="T38" fmla="*/ 6 w 13"/>
                  <a:gd name="T39" fmla="*/ 1 h 2"/>
                  <a:gd name="T40" fmla="*/ 6 w 13"/>
                  <a:gd name="T41" fmla="*/ 1 h 2"/>
                  <a:gd name="T42" fmla="*/ 6 w 13"/>
                  <a:gd name="T43" fmla="*/ 1 h 2"/>
                  <a:gd name="T44" fmla="*/ 6 w 13"/>
                  <a:gd name="T45" fmla="*/ 1 h 2"/>
                  <a:gd name="T46" fmla="*/ 0 w 13"/>
                  <a:gd name="T47" fmla="*/ 2 h 2"/>
                  <a:gd name="T48" fmla="*/ 0 w 13"/>
                  <a:gd name="T49" fmla="*/ 2 h 2"/>
                  <a:gd name="T50" fmla="*/ 0 w 13"/>
                  <a:gd name="T5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2" y="0"/>
                      <a:pt x="3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2"/>
                      <a:pt x="1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6" name="Freeform 1186"/>
              <p:cNvSpPr>
                <a:spLocks/>
              </p:cNvSpPr>
              <p:nvPr/>
            </p:nvSpPr>
            <p:spPr bwMode="auto">
              <a:xfrm>
                <a:off x="1013" y="2935"/>
                <a:ext cx="19" cy="3"/>
              </a:xfrm>
              <a:custGeom>
                <a:avLst/>
                <a:gdLst>
                  <a:gd name="T0" fmla="*/ 4 w 7"/>
                  <a:gd name="T1" fmla="*/ 1 h 1"/>
                  <a:gd name="T2" fmla="*/ 0 w 7"/>
                  <a:gd name="T3" fmla="*/ 1 h 1"/>
                  <a:gd name="T4" fmla="*/ 1 w 7"/>
                  <a:gd name="T5" fmla="*/ 1 h 1"/>
                  <a:gd name="T6" fmla="*/ 3 w 7"/>
                  <a:gd name="T7" fmla="*/ 1 h 1"/>
                  <a:gd name="T8" fmla="*/ 4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1"/>
                    </a:moveTo>
                    <a:cubicBezTo>
                      <a:pt x="3" y="1"/>
                      <a:pt x="7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7" name="Freeform 1187"/>
              <p:cNvSpPr>
                <a:spLocks/>
              </p:cNvSpPr>
              <p:nvPr/>
            </p:nvSpPr>
            <p:spPr bwMode="auto">
              <a:xfrm>
                <a:off x="936" y="2938"/>
                <a:ext cx="82" cy="41"/>
              </a:xfrm>
              <a:custGeom>
                <a:avLst/>
                <a:gdLst>
                  <a:gd name="T0" fmla="*/ 0 w 30"/>
                  <a:gd name="T1" fmla="*/ 11 h 15"/>
                  <a:gd name="T2" fmla="*/ 1 w 30"/>
                  <a:gd name="T3" fmla="*/ 11 h 15"/>
                  <a:gd name="T4" fmla="*/ 2 w 30"/>
                  <a:gd name="T5" fmla="*/ 13 h 15"/>
                  <a:gd name="T6" fmla="*/ 3 w 30"/>
                  <a:gd name="T7" fmla="*/ 15 h 15"/>
                  <a:gd name="T8" fmla="*/ 4 w 30"/>
                  <a:gd name="T9" fmla="*/ 12 h 15"/>
                  <a:gd name="T10" fmla="*/ 5 w 30"/>
                  <a:gd name="T11" fmla="*/ 12 h 15"/>
                  <a:gd name="T12" fmla="*/ 6 w 30"/>
                  <a:gd name="T13" fmla="*/ 6 h 15"/>
                  <a:gd name="T14" fmla="*/ 9 w 30"/>
                  <a:gd name="T15" fmla="*/ 8 h 15"/>
                  <a:gd name="T16" fmla="*/ 23 w 30"/>
                  <a:gd name="T17" fmla="*/ 8 h 15"/>
                  <a:gd name="T18" fmla="*/ 23 w 30"/>
                  <a:gd name="T19" fmla="*/ 6 h 15"/>
                  <a:gd name="T20" fmla="*/ 24 w 30"/>
                  <a:gd name="T21" fmla="*/ 6 h 15"/>
                  <a:gd name="T22" fmla="*/ 24 w 30"/>
                  <a:gd name="T23" fmla="*/ 7 h 15"/>
                  <a:gd name="T24" fmla="*/ 27 w 30"/>
                  <a:gd name="T25" fmla="*/ 4 h 15"/>
                  <a:gd name="T26" fmla="*/ 25 w 30"/>
                  <a:gd name="T27" fmla="*/ 3 h 15"/>
                  <a:gd name="T28" fmla="*/ 28 w 30"/>
                  <a:gd name="T29" fmla="*/ 3 h 15"/>
                  <a:gd name="T30" fmla="*/ 28 w 30"/>
                  <a:gd name="T31" fmla="*/ 1 h 15"/>
                  <a:gd name="T32" fmla="*/ 26 w 30"/>
                  <a:gd name="T33" fmla="*/ 1 h 15"/>
                  <a:gd name="T34" fmla="*/ 25 w 30"/>
                  <a:gd name="T35" fmla="*/ 0 h 15"/>
                  <a:gd name="T36" fmla="*/ 21 w 30"/>
                  <a:gd name="T37" fmla="*/ 7 h 15"/>
                  <a:gd name="T38" fmla="*/ 21 w 30"/>
                  <a:gd name="T39" fmla="*/ 6 h 15"/>
                  <a:gd name="T40" fmla="*/ 16 w 30"/>
                  <a:gd name="T41" fmla="*/ 7 h 15"/>
                  <a:gd name="T42" fmla="*/ 14 w 30"/>
                  <a:gd name="T43" fmla="*/ 9 h 15"/>
                  <a:gd name="T44" fmla="*/ 13 w 30"/>
                  <a:gd name="T45" fmla="*/ 8 h 15"/>
                  <a:gd name="T46" fmla="*/ 13 w 30"/>
                  <a:gd name="T47" fmla="*/ 9 h 15"/>
                  <a:gd name="T48" fmla="*/ 12 w 30"/>
                  <a:gd name="T49" fmla="*/ 7 h 15"/>
                  <a:gd name="T50" fmla="*/ 11 w 30"/>
                  <a:gd name="T51" fmla="*/ 9 h 15"/>
                  <a:gd name="T52" fmla="*/ 11 w 30"/>
                  <a:gd name="T53" fmla="*/ 4 h 15"/>
                  <a:gd name="T54" fmla="*/ 10 w 30"/>
                  <a:gd name="T55" fmla="*/ 6 h 15"/>
                  <a:gd name="T56" fmla="*/ 9 w 30"/>
                  <a:gd name="T57" fmla="*/ 6 h 15"/>
                  <a:gd name="T58" fmla="*/ 11 w 30"/>
                  <a:gd name="T59" fmla="*/ 4 h 15"/>
                  <a:gd name="T60" fmla="*/ 11 w 30"/>
                  <a:gd name="T61" fmla="*/ 4 h 15"/>
                  <a:gd name="T62" fmla="*/ 11 w 30"/>
                  <a:gd name="T63" fmla="*/ 4 h 15"/>
                  <a:gd name="T64" fmla="*/ 10 w 30"/>
                  <a:gd name="T65" fmla="*/ 4 h 15"/>
                  <a:gd name="T66" fmla="*/ 10 w 30"/>
                  <a:gd name="T67" fmla="*/ 4 h 15"/>
                  <a:gd name="T68" fmla="*/ 10 w 30"/>
                  <a:gd name="T69" fmla="*/ 4 h 15"/>
                  <a:gd name="T70" fmla="*/ 10 w 30"/>
                  <a:gd name="T71" fmla="*/ 4 h 15"/>
                  <a:gd name="T72" fmla="*/ 2 w 30"/>
                  <a:gd name="T73" fmla="*/ 5 h 15"/>
                  <a:gd name="T74" fmla="*/ 2 w 30"/>
                  <a:gd name="T75" fmla="*/ 5 h 15"/>
                  <a:gd name="T76" fmla="*/ 2 w 30"/>
                  <a:gd name="T77" fmla="*/ 5 h 15"/>
                  <a:gd name="T78" fmla="*/ 2 w 30"/>
                  <a:gd name="T79" fmla="*/ 5 h 15"/>
                  <a:gd name="T80" fmla="*/ 2 w 30"/>
                  <a:gd name="T81" fmla="*/ 5 h 15"/>
                  <a:gd name="T82" fmla="*/ 3 w 30"/>
                  <a:gd name="T83" fmla="*/ 6 h 15"/>
                  <a:gd name="T84" fmla="*/ 3 w 30"/>
                  <a:gd name="T85" fmla="*/ 7 h 15"/>
                  <a:gd name="T86" fmla="*/ 4 w 30"/>
                  <a:gd name="T87" fmla="*/ 7 h 15"/>
                  <a:gd name="T88" fmla="*/ 3 w 30"/>
                  <a:gd name="T89" fmla="*/ 11 h 15"/>
                  <a:gd name="T90" fmla="*/ 1 w 30"/>
                  <a:gd name="T91" fmla="*/ 8 h 15"/>
                  <a:gd name="T92" fmla="*/ 0 w 30"/>
                  <a:gd name="T93" fmla="*/ 9 h 15"/>
                  <a:gd name="T94" fmla="*/ 2 w 30"/>
                  <a:gd name="T95" fmla="*/ 12 h 15"/>
                  <a:gd name="T96" fmla="*/ 0 w 30"/>
                  <a:gd name="T9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15">
                    <a:moveTo>
                      <a:pt x="0" y="11"/>
                    </a:moveTo>
                    <a:cubicBezTo>
                      <a:pt x="0" y="12"/>
                      <a:pt x="1" y="12"/>
                      <a:pt x="1" y="11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3" y="13"/>
                      <a:pt x="2" y="14"/>
                      <a:pt x="3" y="15"/>
                    </a:cubicBezTo>
                    <a:cubicBezTo>
                      <a:pt x="4" y="14"/>
                      <a:pt x="3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0"/>
                      <a:pt x="5" y="8"/>
                      <a:pt x="6" y="6"/>
                    </a:cubicBezTo>
                    <a:cubicBezTo>
                      <a:pt x="7" y="4"/>
                      <a:pt x="8" y="7"/>
                      <a:pt x="9" y="8"/>
                    </a:cubicBezTo>
                    <a:cubicBezTo>
                      <a:pt x="12" y="12"/>
                      <a:pt x="18" y="10"/>
                      <a:pt x="23" y="8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4" y="5"/>
                      <a:pt x="24" y="6"/>
                    </a:cubicBezTo>
                    <a:cubicBezTo>
                      <a:pt x="24" y="6"/>
                      <a:pt x="24" y="7"/>
                      <a:pt x="24" y="7"/>
                    </a:cubicBezTo>
                    <a:cubicBezTo>
                      <a:pt x="26" y="8"/>
                      <a:pt x="26" y="5"/>
                      <a:pt x="27" y="4"/>
                    </a:cubicBezTo>
                    <a:cubicBezTo>
                      <a:pt x="27" y="4"/>
                      <a:pt x="25" y="3"/>
                      <a:pt x="25" y="3"/>
                    </a:cubicBezTo>
                    <a:cubicBezTo>
                      <a:pt x="27" y="4"/>
                      <a:pt x="26" y="2"/>
                      <a:pt x="28" y="3"/>
                    </a:cubicBezTo>
                    <a:cubicBezTo>
                      <a:pt x="30" y="2"/>
                      <a:pt x="27" y="2"/>
                      <a:pt x="28" y="1"/>
                    </a:cubicBezTo>
                    <a:cubicBezTo>
                      <a:pt x="27" y="0"/>
                      <a:pt x="27" y="1"/>
                      <a:pt x="26" y="1"/>
                    </a:cubicBezTo>
                    <a:cubicBezTo>
                      <a:pt x="25" y="0"/>
                      <a:pt x="26" y="0"/>
                      <a:pt x="25" y="0"/>
                    </a:cubicBezTo>
                    <a:cubicBezTo>
                      <a:pt x="24" y="1"/>
                      <a:pt x="24" y="5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8"/>
                      <a:pt x="17" y="9"/>
                      <a:pt x="16" y="7"/>
                    </a:cubicBezTo>
                    <a:cubicBezTo>
                      <a:pt x="16" y="8"/>
                      <a:pt x="14" y="6"/>
                      <a:pt x="14" y="9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3" y="7"/>
                      <a:pt x="12" y="7"/>
                    </a:cubicBezTo>
                    <a:cubicBezTo>
                      <a:pt x="12" y="8"/>
                      <a:pt x="11" y="8"/>
                      <a:pt x="11" y="9"/>
                    </a:cubicBezTo>
                    <a:cubicBezTo>
                      <a:pt x="10" y="7"/>
                      <a:pt x="11" y="6"/>
                      <a:pt x="11" y="4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8" y="3"/>
                      <a:pt x="0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3" y="9"/>
                      <a:pt x="3" y="11"/>
                    </a:cubicBezTo>
                    <a:cubicBezTo>
                      <a:pt x="1" y="11"/>
                      <a:pt x="2" y="9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10"/>
                      <a:pt x="2" y="11"/>
                      <a:pt x="2" y="12"/>
                    </a:cubicBezTo>
                    <a:cubicBezTo>
                      <a:pt x="1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8" name="Freeform 1188"/>
              <p:cNvSpPr>
                <a:spLocks/>
              </p:cNvSpPr>
              <p:nvPr/>
            </p:nvSpPr>
            <p:spPr bwMode="auto">
              <a:xfrm>
                <a:off x="936" y="296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89" name="Freeform 1189"/>
              <p:cNvSpPr>
                <a:spLocks/>
              </p:cNvSpPr>
              <p:nvPr/>
            </p:nvSpPr>
            <p:spPr bwMode="auto">
              <a:xfrm>
                <a:off x="936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0" name="Freeform 1190"/>
              <p:cNvSpPr>
                <a:spLocks/>
              </p:cNvSpPr>
              <p:nvPr/>
            </p:nvSpPr>
            <p:spPr bwMode="auto">
              <a:xfrm>
                <a:off x="953" y="295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1" name="Freeform 1191"/>
              <p:cNvSpPr>
                <a:spLocks/>
              </p:cNvSpPr>
              <p:nvPr/>
            </p:nvSpPr>
            <p:spPr bwMode="auto">
              <a:xfrm>
                <a:off x="966" y="29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2" name="Freeform 1192"/>
              <p:cNvSpPr>
                <a:spLocks/>
              </p:cNvSpPr>
              <p:nvPr/>
            </p:nvSpPr>
            <p:spPr bwMode="auto">
              <a:xfrm>
                <a:off x="975" y="29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3" name="Freeform 1193"/>
              <p:cNvSpPr>
                <a:spLocks/>
              </p:cNvSpPr>
              <p:nvPr/>
            </p:nvSpPr>
            <p:spPr bwMode="auto">
              <a:xfrm>
                <a:off x="936" y="296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4" name="Freeform 1194"/>
              <p:cNvSpPr>
                <a:spLocks/>
              </p:cNvSpPr>
              <p:nvPr/>
            </p:nvSpPr>
            <p:spPr bwMode="auto">
              <a:xfrm>
                <a:off x="890" y="2962"/>
                <a:ext cx="52" cy="27"/>
              </a:xfrm>
              <a:custGeom>
                <a:avLst/>
                <a:gdLst>
                  <a:gd name="T0" fmla="*/ 1 w 19"/>
                  <a:gd name="T1" fmla="*/ 3 h 10"/>
                  <a:gd name="T2" fmla="*/ 3 w 19"/>
                  <a:gd name="T3" fmla="*/ 6 h 10"/>
                  <a:gd name="T4" fmla="*/ 7 w 19"/>
                  <a:gd name="T5" fmla="*/ 5 h 10"/>
                  <a:gd name="T6" fmla="*/ 5 w 19"/>
                  <a:gd name="T7" fmla="*/ 7 h 10"/>
                  <a:gd name="T8" fmla="*/ 13 w 19"/>
                  <a:gd name="T9" fmla="*/ 7 h 10"/>
                  <a:gd name="T10" fmla="*/ 13 w 19"/>
                  <a:gd name="T11" fmla="*/ 8 h 10"/>
                  <a:gd name="T12" fmla="*/ 15 w 19"/>
                  <a:gd name="T13" fmla="*/ 5 h 10"/>
                  <a:gd name="T14" fmla="*/ 16 w 19"/>
                  <a:gd name="T15" fmla="*/ 9 h 10"/>
                  <a:gd name="T16" fmla="*/ 16 w 19"/>
                  <a:gd name="T17" fmla="*/ 9 h 10"/>
                  <a:gd name="T18" fmla="*/ 19 w 19"/>
                  <a:gd name="T19" fmla="*/ 6 h 10"/>
                  <a:gd name="T20" fmla="*/ 18 w 19"/>
                  <a:gd name="T21" fmla="*/ 5 h 10"/>
                  <a:gd name="T22" fmla="*/ 17 w 19"/>
                  <a:gd name="T23" fmla="*/ 3 h 10"/>
                  <a:gd name="T24" fmla="*/ 16 w 19"/>
                  <a:gd name="T25" fmla="*/ 5 h 10"/>
                  <a:gd name="T26" fmla="*/ 15 w 19"/>
                  <a:gd name="T27" fmla="*/ 4 h 10"/>
                  <a:gd name="T28" fmla="*/ 15 w 19"/>
                  <a:gd name="T29" fmla="*/ 5 h 10"/>
                  <a:gd name="T30" fmla="*/ 15 w 19"/>
                  <a:gd name="T31" fmla="*/ 4 h 10"/>
                  <a:gd name="T32" fmla="*/ 14 w 19"/>
                  <a:gd name="T33" fmla="*/ 5 h 10"/>
                  <a:gd name="T34" fmla="*/ 14 w 19"/>
                  <a:gd name="T35" fmla="*/ 4 h 10"/>
                  <a:gd name="T36" fmla="*/ 13 w 19"/>
                  <a:gd name="T37" fmla="*/ 6 h 10"/>
                  <a:gd name="T38" fmla="*/ 12 w 19"/>
                  <a:gd name="T39" fmla="*/ 4 h 10"/>
                  <a:gd name="T40" fmla="*/ 12 w 19"/>
                  <a:gd name="T41" fmla="*/ 5 h 10"/>
                  <a:gd name="T42" fmla="*/ 9 w 19"/>
                  <a:gd name="T43" fmla="*/ 3 h 10"/>
                  <a:gd name="T44" fmla="*/ 9 w 19"/>
                  <a:gd name="T45" fmla="*/ 4 h 10"/>
                  <a:gd name="T46" fmla="*/ 11 w 19"/>
                  <a:gd name="T47" fmla="*/ 3 h 10"/>
                  <a:gd name="T48" fmla="*/ 9 w 19"/>
                  <a:gd name="T49" fmla="*/ 6 h 10"/>
                  <a:gd name="T50" fmla="*/ 8 w 19"/>
                  <a:gd name="T51" fmla="*/ 3 h 10"/>
                  <a:gd name="T52" fmla="*/ 5 w 19"/>
                  <a:gd name="T53" fmla="*/ 2 h 10"/>
                  <a:gd name="T54" fmla="*/ 5 w 19"/>
                  <a:gd name="T55" fmla="*/ 2 h 10"/>
                  <a:gd name="T56" fmla="*/ 3 w 19"/>
                  <a:gd name="T57" fmla="*/ 1 h 10"/>
                  <a:gd name="T58" fmla="*/ 3 w 19"/>
                  <a:gd name="T59" fmla="*/ 2 h 10"/>
                  <a:gd name="T60" fmla="*/ 2 w 19"/>
                  <a:gd name="T61" fmla="*/ 2 h 10"/>
                  <a:gd name="T62" fmla="*/ 3 w 19"/>
                  <a:gd name="T63" fmla="*/ 2 h 10"/>
                  <a:gd name="T64" fmla="*/ 0 w 19"/>
                  <a:gd name="T65" fmla="*/ 2 h 10"/>
                  <a:gd name="T66" fmla="*/ 2 w 19"/>
                  <a:gd name="T67" fmla="*/ 2 h 10"/>
                  <a:gd name="T68" fmla="*/ 1 w 19"/>
                  <a:gd name="T6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0">
                    <a:moveTo>
                      <a:pt x="1" y="3"/>
                    </a:moveTo>
                    <a:cubicBezTo>
                      <a:pt x="0" y="5"/>
                      <a:pt x="2" y="5"/>
                      <a:pt x="3" y="6"/>
                    </a:cubicBezTo>
                    <a:cubicBezTo>
                      <a:pt x="6" y="7"/>
                      <a:pt x="5" y="4"/>
                      <a:pt x="7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8"/>
                      <a:pt x="11" y="10"/>
                      <a:pt x="13" y="7"/>
                    </a:cubicBezTo>
                    <a:cubicBezTo>
                      <a:pt x="13" y="7"/>
                      <a:pt x="14" y="8"/>
                      <a:pt x="13" y="8"/>
                    </a:cubicBezTo>
                    <a:cubicBezTo>
                      <a:pt x="14" y="8"/>
                      <a:pt x="14" y="4"/>
                      <a:pt x="15" y="5"/>
                    </a:cubicBezTo>
                    <a:cubicBezTo>
                      <a:pt x="14" y="7"/>
                      <a:pt x="16" y="7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8"/>
                      <a:pt x="18" y="6"/>
                      <a:pt x="19" y="6"/>
                    </a:cubicBezTo>
                    <a:cubicBezTo>
                      <a:pt x="18" y="6"/>
                      <a:pt x="17" y="5"/>
                      <a:pt x="18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4"/>
                      <a:pt x="16" y="4"/>
                      <a:pt x="16" y="5"/>
                    </a:cubicBezTo>
                    <a:cubicBezTo>
                      <a:pt x="15" y="4"/>
                      <a:pt x="16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5"/>
                      <a:pt x="13" y="4"/>
                      <a:pt x="13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2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5"/>
                      <a:pt x="10" y="3"/>
                      <a:pt x="11" y="3"/>
                    </a:cubicBezTo>
                    <a:cubicBezTo>
                      <a:pt x="10" y="4"/>
                      <a:pt x="9" y="5"/>
                      <a:pt x="9" y="6"/>
                    </a:cubicBezTo>
                    <a:cubicBezTo>
                      <a:pt x="9" y="5"/>
                      <a:pt x="7" y="6"/>
                      <a:pt x="8" y="3"/>
                    </a:cubicBezTo>
                    <a:cubicBezTo>
                      <a:pt x="7" y="2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5" name="Freeform 1195"/>
              <p:cNvSpPr>
                <a:spLocks/>
              </p:cNvSpPr>
              <p:nvPr/>
            </p:nvSpPr>
            <p:spPr bwMode="auto">
              <a:xfrm>
                <a:off x="928" y="29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6" name="Freeform 1196"/>
              <p:cNvSpPr>
                <a:spLocks/>
              </p:cNvSpPr>
              <p:nvPr/>
            </p:nvSpPr>
            <p:spPr bwMode="auto">
              <a:xfrm>
                <a:off x="852" y="2949"/>
                <a:ext cx="46" cy="21"/>
              </a:xfrm>
              <a:custGeom>
                <a:avLst/>
                <a:gdLst>
                  <a:gd name="T0" fmla="*/ 12 w 17"/>
                  <a:gd name="T1" fmla="*/ 2 h 8"/>
                  <a:gd name="T2" fmla="*/ 13 w 17"/>
                  <a:gd name="T3" fmla="*/ 0 h 8"/>
                  <a:gd name="T4" fmla="*/ 11 w 17"/>
                  <a:gd name="T5" fmla="*/ 2 h 8"/>
                  <a:gd name="T6" fmla="*/ 9 w 17"/>
                  <a:gd name="T7" fmla="*/ 2 h 8"/>
                  <a:gd name="T8" fmla="*/ 7 w 17"/>
                  <a:gd name="T9" fmla="*/ 0 h 8"/>
                  <a:gd name="T10" fmla="*/ 6 w 17"/>
                  <a:gd name="T11" fmla="*/ 0 h 8"/>
                  <a:gd name="T12" fmla="*/ 7 w 17"/>
                  <a:gd name="T13" fmla="*/ 2 h 8"/>
                  <a:gd name="T14" fmla="*/ 6 w 17"/>
                  <a:gd name="T15" fmla="*/ 4 h 8"/>
                  <a:gd name="T16" fmla="*/ 6 w 17"/>
                  <a:gd name="T17" fmla="*/ 3 h 8"/>
                  <a:gd name="T18" fmla="*/ 4 w 17"/>
                  <a:gd name="T19" fmla="*/ 1 h 8"/>
                  <a:gd name="T20" fmla="*/ 2 w 17"/>
                  <a:gd name="T21" fmla="*/ 8 h 8"/>
                  <a:gd name="T22" fmla="*/ 4 w 17"/>
                  <a:gd name="T23" fmla="*/ 7 h 8"/>
                  <a:gd name="T24" fmla="*/ 3 w 17"/>
                  <a:gd name="T25" fmla="*/ 5 h 8"/>
                  <a:gd name="T26" fmla="*/ 5 w 17"/>
                  <a:gd name="T27" fmla="*/ 5 h 8"/>
                  <a:gd name="T28" fmla="*/ 4 w 17"/>
                  <a:gd name="T29" fmla="*/ 6 h 8"/>
                  <a:gd name="T30" fmla="*/ 9 w 17"/>
                  <a:gd name="T31" fmla="*/ 4 h 8"/>
                  <a:gd name="T32" fmla="*/ 11 w 17"/>
                  <a:gd name="T33" fmla="*/ 3 h 8"/>
                  <a:gd name="T34" fmla="*/ 9 w 17"/>
                  <a:gd name="T35" fmla="*/ 3 h 8"/>
                  <a:gd name="T36" fmla="*/ 11 w 17"/>
                  <a:gd name="T37" fmla="*/ 6 h 8"/>
                  <a:gd name="T38" fmla="*/ 10 w 17"/>
                  <a:gd name="T39" fmla="*/ 4 h 8"/>
                  <a:gd name="T40" fmla="*/ 12 w 17"/>
                  <a:gd name="T41" fmla="*/ 5 h 8"/>
                  <a:gd name="T42" fmla="*/ 13 w 17"/>
                  <a:gd name="T43" fmla="*/ 3 h 8"/>
                  <a:gd name="T44" fmla="*/ 13 w 17"/>
                  <a:gd name="T45" fmla="*/ 4 h 8"/>
                  <a:gd name="T46" fmla="*/ 15 w 17"/>
                  <a:gd name="T47" fmla="*/ 2 h 8"/>
                  <a:gd name="T48" fmla="*/ 17 w 17"/>
                  <a:gd name="T49" fmla="*/ 3 h 8"/>
                  <a:gd name="T50" fmla="*/ 15 w 17"/>
                  <a:gd name="T51" fmla="*/ 1 h 8"/>
                  <a:gd name="T52" fmla="*/ 12 w 17"/>
                  <a:gd name="T5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8">
                    <a:moveTo>
                      <a:pt x="12" y="2"/>
                    </a:moveTo>
                    <a:cubicBezTo>
                      <a:pt x="12" y="1"/>
                      <a:pt x="13" y="1"/>
                      <a:pt x="13" y="0"/>
                    </a:cubicBezTo>
                    <a:cubicBezTo>
                      <a:pt x="12" y="0"/>
                      <a:pt x="12" y="2"/>
                      <a:pt x="11" y="2"/>
                    </a:cubicBezTo>
                    <a:cubicBezTo>
                      <a:pt x="11" y="1"/>
                      <a:pt x="9" y="1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8" y="0"/>
                      <a:pt x="5" y="1"/>
                      <a:pt x="7" y="2"/>
                    </a:cubicBezTo>
                    <a:cubicBezTo>
                      <a:pt x="8" y="3"/>
                      <a:pt x="7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3"/>
                      <a:pt x="4" y="1"/>
                    </a:cubicBezTo>
                    <a:cubicBezTo>
                      <a:pt x="5" y="4"/>
                      <a:pt x="0" y="5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2" y="7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8" y="5"/>
                      <a:pt x="9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5" y="2"/>
                      <a:pt x="10" y="3"/>
                      <a:pt x="9" y="3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3" y="4"/>
                    </a:cubicBezTo>
                    <a:cubicBezTo>
                      <a:pt x="14" y="4"/>
                      <a:pt x="14" y="3"/>
                      <a:pt x="15" y="2"/>
                    </a:cubicBezTo>
                    <a:cubicBezTo>
                      <a:pt x="16" y="3"/>
                      <a:pt x="15" y="4"/>
                      <a:pt x="17" y="3"/>
                    </a:cubicBezTo>
                    <a:cubicBezTo>
                      <a:pt x="17" y="1"/>
                      <a:pt x="15" y="3"/>
                      <a:pt x="15" y="1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7" name="Freeform 1197"/>
              <p:cNvSpPr>
                <a:spLocks/>
              </p:cNvSpPr>
              <p:nvPr/>
            </p:nvSpPr>
            <p:spPr bwMode="auto">
              <a:xfrm>
                <a:off x="890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8" name="Freeform 1198"/>
              <p:cNvSpPr>
                <a:spLocks/>
              </p:cNvSpPr>
              <p:nvPr/>
            </p:nvSpPr>
            <p:spPr bwMode="auto">
              <a:xfrm>
                <a:off x="882" y="2962"/>
                <a:ext cx="3" cy="6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699" name="Freeform 1199"/>
              <p:cNvSpPr>
                <a:spLocks/>
              </p:cNvSpPr>
              <p:nvPr/>
            </p:nvSpPr>
            <p:spPr bwMode="auto">
              <a:xfrm>
                <a:off x="860" y="295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0" name="Freeform 1200"/>
              <p:cNvSpPr>
                <a:spLocks/>
              </p:cNvSpPr>
              <p:nvPr/>
            </p:nvSpPr>
            <p:spPr bwMode="auto">
              <a:xfrm>
                <a:off x="844" y="2960"/>
                <a:ext cx="13" cy="13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4 h 5"/>
                  <a:gd name="T4" fmla="*/ 4 w 5"/>
                  <a:gd name="T5" fmla="*/ 1 h 5"/>
                  <a:gd name="T6" fmla="*/ 2 w 5"/>
                  <a:gd name="T7" fmla="*/ 3 h 5"/>
                  <a:gd name="T8" fmla="*/ 0 w 5"/>
                  <a:gd name="T9" fmla="*/ 4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5"/>
                      <a:pt x="2" y="4"/>
                      <a:pt x="5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0"/>
                      <a:pt x="3" y="3"/>
                      <a:pt x="2" y="3"/>
                    </a:cubicBezTo>
                    <a:cubicBezTo>
                      <a:pt x="2" y="2"/>
                      <a:pt x="1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1" name="Freeform 1201"/>
              <p:cNvSpPr>
                <a:spLocks/>
              </p:cNvSpPr>
              <p:nvPr/>
            </p:nvSpPr>
            <p:spPr bwMode="auto">
              <a:xfrm>
                <a:off x="768" y="2916"/>
                <a:ext cx="79" cy="54"/>
              </a:xfrm>
              <a:custGeom>
                <a:avLst/>
                <a:gdLst>
                  <a:gd name="T0" fmla="*/ 23 w 29"/>
                  <a:gd name="T1" fmla="*/ 15 h 20"/>
                  <a:gd name="T2" fmla="*/ 21 w 29"/>
                  <a:gd name="T3" fmla="*/ 15 h 20"/>
                  <a:gd name="T4" fmla="*/ 22 w 29"/>
                  <a:gd name="T5" fmla="*/ 15 h 20"/>
                  <a:gd name="T6" fmla="*/ 22 w 29"/>
                  <a:gd name="T7" fmla="*/ 13 h 20"/>
                  <a:gd name="T8" fmla="*/ 21 w 29"/>
                  <a:gd name="T9" fmla="*/ 14 h 20"/>
                  <a:gd name="T10" fmla="*/ 19 w 29"/>
                  <a:gd name="T11" fmla="*/ 12 h 20"/>
                  <a:gd name="T12" fmla="*/ 17 w 29"/>
                  <a:gd name="T13" fmla="*/ 13 h 20"/>
                  <a:gd name="T14" fmla="*/ 19 w 29"/>
                  <a:gd name="T15" fmla="*/ 9 h 20"/>
                  <a:gd name="T16" fmla="*/ 16 w 29"/>
                  <a:gd name="T17" fmla="*/ 11 h 20"/>
                  <a:gd name="T18" fmla="*/ 16 w 29"/>
                  <a:gd name="T19" fmla="*/ 7 h 20"/>
                  <a:gd name="T20" fmla="*/ 16 w 29"/>
                  <a:gd name="T21" fmla="*/ 8 h 20"/>
                  <a:gd name="T22" fmla="*/ 16 w 29"/>
                  <a:gd name="T23" fmla="*/ 6 h 20"/>
                  <a:gd name="T24" fmla="*/ 18 w 29"/>
                  <a:gd name="T25" fmla="*/ 6 h 20"/>
                  <a:gd name="T26" fmla="*/ 17 w 29"/>
                  <a:gd name="T27" fmla="*/ 4 h 20"/>
                  <a:gd name="T28" fmla="*/ 17 w 29"/>
                  <a:gd name="T29" fmla="*/ 3 h 20"/>
                  <a:gd name="T30" fmla="*/ 12 w 29"/>
                  <a:gd name="T31" fmla="*/ 2 h 20"/>
                  <a:gd name="T32" fmla="*/ 12 w 29"/>
                  <a:gd name="T33" fmla="*/ 1 h 20"/>
                  <a:gd name="T34" fmla="*/ 8 w 29"/>
                  <a:gd name="T35" fmla="*/ 6 h 20"/>
                  <a:gd name="T36" fmla="*/ 6 w 29"/>
                  <a:gd name="T37" fmla="*/ 5 h 20"/>
                  <a:gd name="T38" fmla="*/ 9 w 29"/>
                  <a:gd name="T39" fmla="*/ 8 h 20"/>
                  <a:gd name="T40" fmla="*/ 6 w 29"/>
                  <a:gd name="T41" fmla="*/ 9 h 20"/>
                  <a:gd name="T42" fmla="*/ 6 w 29"/>
                  <a:gd name="T43" fmla="*/ 7 h 20"/>
                  <a:gd name="T44" fmla="*/ 5 w 29"/>
                  <a:gd name="T45" fmla="*/ 8 h 20"/>
                  <a:gd name="T46" fmla="*/ 3 w 29"/>
                  <a:gd name="T47" fmla="*/ 7 h 20"/>
                  <a:gd name="T48" fmla="*/ 2 w 29"/>
                  <a:gd name="T49" fmla="*/ 11 h 20"/>
                  <a:gd name="T50" fmla="*/ 0 w 29"/>
                  <a:gd name="T51" fmla="*/ 11 h 20"/>
                  <a:gd name="T52" fmla="*/ 3 w 29"/>
                  <a:gd name="T53" fmla="*/ 13 h 20"/>
                  <a:gd name="T54" fmla="*/ 11 w 29"/>
                  <a:gd name="T55" fmla="*/ 8 h 20"/>
                  <a:gd name="T56" fmla="*/ 12 w 29"/>
                  <a:gd name="T57" fmla="*/ 5 h 20"/>
                  <a:gd name="T58" fmla="*/ 13 w 29"/>
                  <a:gd name="T59" fmla="*/ 7 h 20"/>
                  <a:gd name="T60" fmla="*/ 12 w 29"/>
                  <a:gd name="T61" fmla="*/ 5 h 20"/>
                  <a:gd name="T62" fmla="*/ 14 w 29"/>
                  <a:gd name="T63" fmla="*/ 6 h 20"/>
                  <a:gd name="T64" fmla="*/ 14 w 29"/>
                  <a:gd name="T65" fmla="*/ 4 h 20"/>
                  <a:gd name="T66" fmla="*/ 16 w 29"/>
                  <a:gd name="T67" fmla="*/ 5 h 20"/>
                  <a:gd name="T68" fmla="*/ 19 w 29"/>
                  <a:gd name="T69" fmla="*/ 17 h 20"/>
                  <a:gd name="T70" fmla="*/ 20 w 29"/>
                  <a:gd name="T71" fmla="*/ 16 h 20"/>
                  <a:gd name="T72" fmla="*/ 25 w 29"/>
                  <a:gd name="T73" fmla="*/ 18 h 20"/>
                  <a:gd name="T74" fmla="*/ 26 w 29"/>
                  <a:gd name="T75" fmla="*/ 17 h 20"/>
                  <a:gd name="T76" fmla="*/ 25 w 29"/>
                  <a:gd name="T77" fmla="*/ 20 h 20"/>
                  <a:gd name="T78" fmla="*/ 27 w 29"/>
                  <a:gd name="T79" fmla="*/ 20 h 20"/>
                  <a:gd name="T80" fmla="*/ 26 w 29"/>
                  <a:gd name="T81" fmla="*/ 19 h 20"/>
                  <a:gd name="T82" fmla="*/ 28 w 29"/>
                  <a:gd name="T83" fmla="*/ 20 h 20"/>
                  <a:gd name="T84" fmla="*/ 27 w 29"/>
                  <a:gd name="T85" fmla="*/ 16 h 20"/>
                  <a:gd name="T86" fmla="*/ 24 w 29"/>
                  <a:gd name="T87" fmla="*/ 13 h 20"/>
                  <a:gd name="T88" fmla="*/ 23 w 29"/>
                  <a:gd name="T8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0">
                    <a:moveTo>
                      <a:pt x="23" y="15"/>
                    </a:moveTo>
                    <a:cubicBezTo>
                      <a:pt x="23" y="15"/>
                      <a:pt x="21" y="16"/>
                      <a:pt x="21" y="15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3" y="13"/>
                      <a:pt x="22" y="15"/>
                      <a:pt x="22" y="13"/>
                    </a:cubicBezTo>
                    <a:cubicBezTo>
                      <a:pt x="22" y="14"/>
                      <a:pt x="22" y="14"/>
                      <a:pt x="21" y="14"/>
                    </a:cubicBezTo>
                    <a:cubicBezTo>
                      <a:pt x="21" y="13"/>
                      <a:pt x="20" y="14"/>
                      <a:pt x="19" y="12"/>
                    </a:cubicBezTo>
                    <a:cubicBezTo>
                      <a:pt x="18" y="12"/>
                      <a:pt x="18" y="12"/>
                      <a:pt x="17" y="13"/>
                    </a:cubicBezTo>
                    <a:cubicBezTo>
                      <a:pt x="18" y="11"/>
                      <a:pt x="18" y="11"/>
                      <a:pt x="19" y="9"/>
                    </a:cubicBezTo>
                    <a:cubicBezTo>
                      <a:pt x="18" y="10"/>
                      <a:pt x="17" y="11"/>
                      <a:pt x="16" y="11"/>
                    </a:cubicBezTo>
                    <a:cubicBezTo>
                      <a:pt x="16" y="8"/>
                      <a:pt x="14" y="9"/>
                      <a:pt x="16" y="7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8" y="7"/>
                      <a:pt x="16" y="7"/>
                      <a:pt x="16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0" y="0"/>
                      <a:pt x="14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3"/>
                      <a:pt x="9" y="4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8"/>
                      <a:pt x="9" y="4"/>
                      <a:pt x="9" y="8"/>
                    </a:cubicBezTo>
                    <a:cubicBezTo>
                      <a:pt x="7" y="5"/>
                      <a:pt x="8" y="9"/>
                      <a:pt x="6" y="9"/>
                    </a:cubicBezTo>
                    <a:cubicBezTo>
                      <a:pt x="5" y="8"/>
                      <a:pt x="7" y="7"/>
                      <a:pt x="6" y="7"/>
                    </a:cubicBezTo>
                    <a:cubicBezTo>
                      <a:pt x="6" y="8"/>
                      <a:pt x="5" y="7"/>
                      <a:pt x="5" y="8"/>
                    </a:cubicBezTo>
                    <a:cubicBezTo>
                      <a:pt x="4" y="7"/>
                      <a:pt x="4" y="9"/>
                      <a:pt x="3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2" y="10"/>
                      <a:pt x="1" y="13"/>
                      <a:pt x="3" y="13"/>
                    </a:cubicBezTo>
                    <a:cubicBezTo>
                      <a:pt x="5" y="12"/>
                      <a:pt x="8" y="9"/>
                      <a:pt x="11" y="8"/>
                    </a:cubicBezTo>
                    <a:cubicBezTo>
                      <a:pt x="10" y="6"/>
                      <a:pt x="12" y="7"/>
                      <a:pt x="12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2" y="6"/>
                      <a:pt x="12" y="5"/>
                    </a:cubicBezTo>
                    <a:cubicBezTo>
                      <a:pt x="12" y="4"/>
                      <a:pt x="14" y="5"/>
                      <a:pt x="14" y="6"/>
                    </a:cubicBezTo>
                    <a:cubicBezTo>
                      <a:pt x="15" y="5"/>
                      <a:pt x="14" y="5"/>
                      <a:pt x="14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0" y="6"/>
                      <a:pt x="17" y="14"/>
                      <a:pt x="19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2" y="18"/>
                      <a:pt x="24" y="15"/>
                      <a:pt x="25" y="18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5" y="17"/>
                      <a:pt x="26" y="19"/>
                      <a:pt x="25" y="20"/>
                    </a:cubicBezTo>
                    <a:cubicBezTo>
                      <a:pt x="26" y="19"/>
                      <a:pt x="26" y="20"/>
                      <a:pt x="27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8" y="19"/>
                      <a:pt x="28" y="20"/>
                    </a:cubicBezTo>
                    <a:cubicBezTo>
                      <a:pt x="29" y="18"/>
                      <a:pt x="27" y="17"/>
                      <a:pt x="27" y="16"/>
                    </a:cubicBezTo>
                    <a:cubicBezTo>
                      <a:pt x="24" y="18"/>
                      <a:pt x="25" y="13"/>
                      <a:pt x="24" y="13"/>
                    </a:cubicBezTo>
                    <a:cubicBezTo>
                      <a:pt x="23" y="14"/>
                      <a:pt x="23" y="15"/>
                      <a:pt x="23" y="1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2" name="Freeform 1202"/>
              <p:cNvSpPr>
                <a:spLocks/>
              </p:cNvSpPr>
              <p:nvPr/>
            </p:nvSpPr>
            <p:spPr bwMode="auto">
              <a:xfrm>
                <a:off x="836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3" name="Freeform 1203"/>
              <p:cNvSpPr>
                <a:spLocks/>
              </p:cNvSpPr>
              <p:nvPr/>
            </p:nvSpPr>
            <p:spPr bwMode="auto">
              <a:xfrm>
                <a:off x="768" y="294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4" name="Rectangle 1204"/>
              <p:cNvSpPr>
                <a:spLocks noChangeArrowheads="1"/>
              </p:cNvSpPr>
              <p:nvPr/>
            </p:nvSpPr>
            <p:spPr bwMode="auto">
              <a:xfrm>
                <a:off x="844" y="2970"/>
                <a:ext cx="1" cy="1"/>
              </a:xfrm>
              <a:prstGeom prst="rect">
                <a:avLst/>
              </a:pr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5" name="Freeform 1205"/>
              <p:cNvSpPr>
                <a:spLocks/>
              </p:cNvSpPr>
              <p:nvPr/>
            </p:nvSpPr>
            <p:spPr bwMode="auto">
              <a:xfrm>
                <a:off x="844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6" name="Freeform 1206"/>
              <p:cNvSpPr>
                <a:spLocks/>
              </p:cNvSpPr>
              <p:nvPr/>
            </p:nvSpPr>
            <p:spPr bwMode="auto">
              <a:xfrm>
                <a:off x="751" y="29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7" name="Freeform 1207"/>
              <p:cNvSpPr>
                <a:spLocks/>
              </p:cNvSpPr>
              <p:nvPr/>
            </p:nvSpPr>
            <p:spPr bwMode="auto">
              <a:xfrm>
                <a:off x="721" y="29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8" name="Freeform 1208"/>
              <p:cNvSpPr>
                <a:spLocks/>
              </p:cNvSpPr>
              <p:nvPr/>
            </p:nvSpPr>
            <p:spPr bwMode="auto">
              <a:xfrm>
                <a:off x="621" y="2894"/>
                <a:ext cx="144" cy="68"/>
              </a:xfrm>
              <a:custGeom>
                <a:avLst/>
                <a:gdLst>
                  <a:gd name="T0" fmla="*/ 4 w 53"/>
                  <a:gd name="T1" fmla="*/ 3 h 25"/>
                  <a:gd name="T2" fmla="*/ 2 w 53"/>
                  <a:gd name="T3" fmla="*/ 2 h 25"/>
                  <a:gd name="T4" fmla="*/ 1 w 53"/>
                  <a:gd name="T5" fmla="*/ 4 h 25"/>
                  <a:gd name="T6" fmla="*/ 3 w 53"/>
                  <a:gd name="T7" fmla="*/ 8 h 25"/>
                  <a:gd name="T8" fmla="*/ 6 w 53"/>
                  <a:gd name="T9" fmla="*/ 17 h 25"/>
                  <a:gd name="T10" fmla="*/ 11 w 53"/>
                  <a:gd name="T11" fmla="*/ 21 h 25"/>
                  <a:gd name="T12" fmla="*/ 19 w 53"/>
                  <a:gd name="T13" fmla="*/ 20 h 25"/>
                  <a:gd name="T14" fmla="*/ 21 w 53"/>
                  <a:gd name="T15" fmla="*/ 21 h 25"/>
                  <a:gd name="T16" fmla="*/ 25 w 53"/>
                  <a:gd name="T17" fmla="*/ 20 h 25"/>
                  <a:gd name="T18" fmla="*/ 25 w 53"/>
                  <a:gd name="T19" fmla="*/ 16 h 25"/>
                  <a:gd name="T20" fmla="*/ 28 w 53"/>
                  <a:gd name="T21" fmla="*/ 15 h 25"/>
                  <a:gd name="T22" fmla="*/ 31 w 53"/>
                  <a:gd name="T23" fmla="*/ 14 h 25"/>
                  <a:gd name="T24" fmla="*/ 33 w 53"/>
                  <a:gd name="T25" fmla="*/ 14 h 25"/>
                  <a:gd name="T26" fmla="*/ 34 w 53"/>
                  <a:gd name="T27" fmla="*/ 19 h 25"/>
                  <a:gd name="T28" fmla="*/ 38 w 53"/>
                  <a:gd name="T29" fmla="*/ 21 h 25"/>
                  <a:gd name="T30" fmla="*/ 41 w 53"/>
                  <a:gd name="T31" fmla="*/ 21 h 25"/>
                  <a:gd name="T32" fmla="*/ 41 w 53"/>
                  <a:gd name="T33" fmla="*/ 23 h 25"/>
                  <a:gd name="T34" fmla="*/ 44 w 53"/>
                  <a:gd name="T35" fmla="*/ 23 h 25"/>
                  <a:gd name="T36" fmla="*/ 53 w 53"/>
                  <a:gd name="T37" fmla="*/ 21 h 25"/>
                  <a:gd name="T38" fmla="*/ 49 w 53"/>
                  <a:gd name="T39" fmla="*/ 22 h 25"/>
                  <a:gd name="T40" fmla="*/ 48 w 53"/>
                  <a:gd name="T41" fmla="*/ 23 h 25"/>
                  <a:gd name="T42" fmla="*/ 46 w 53"/>
                  <a:gd name="T43" fmla="*/ 20 h 25"/>
                  <a:gd name="T44" fmla="*/ 45 w 53"/>
                  <a:gd name="T45" fmla="*/ 19 h 25"/>
                  <a:gd name="T46" fmla="*/ 42 w 53"/>
                  <a:gd name="T47" fmla="*/ 20 h 25"/>
                  <a:gd name="T48" fmla="*/ 41 w 53"/>
                  <a:gd name="T49" fmla="*/ 19 h 25"/>
                  <a:gd name="T50" fmla="*/ 39 w 53"/>
                  <a:gd name="T51" fmla="*/ 17 h 25"/>
                  <a:gd name="T52" fmla="*/ 37 w 53"/>
                  <a:gd name="T53" fmla="*/ 15 h 25"/>
                  <a:gd name="T54" fmla="*/ 37 w 53"/>
                  <a:gd name="T55" fmla="*/ 15 h 25"/>
                  <a:gd name="T56" fmla="*/ 37 w 53"/>
                  <a:gd name="T57" fmla="*/ 14 h 25"/>
                  <a:gd name="T58" fmla="*/ 36 w 53"/>
                  <a:gd name="T59" fmla="*/ 13 h 25"/>
                  <a:gd name="T60" fmla="*/ 35 w 53"/>
                  <a:gd name="T61" fmla="*/ 12 h 25"/>
                  <a:gd name="T62" fmla="*/ 36 w 53"/>
                  <a:gd name="T63" fmla="*/ 12 h 25"/>
                  <a:gd name="T64" fmla="*/ 36 w 53"/>
                  <a:gd name="T65" fmla="*/ 12 h 25"/>
                  <a:gd name="T66" fmla="*/ 31 w 53"/>
                  <a:gd name="T67" fmla="*/ 10 h 25"/>
                  <a:gd name="T68" fmla="*/ 31 w 53"/>
                  <a:gd name="T69" fmla="*/ 10 h 25"/>
                  <a:gd name="T70" fmla="*/ 31 w 53"/>
                  <a:gd name="T71" fmla="*/ 10 h 25"/>
                  <a:gd name="T72" fmla="*/ 29 w 53"/>
                  <a:gd name="T73" fmla="*/ 13 h 25"/>
                  <a:gd name="T74" fmla="*/ 27 w 53"/>
                  <a:gd name="T75" fmla="*/ 12 h 25"/>
                  <a:gd name="T76" fmla="*/ 25 w 53"/>
                  <a:gd name="T77" fmla="*/ 14 h 25"/>
                  <a:gd name="T78" fmla="*/ 24 w 53"/>
                  <a:gd name="T79" fmla="*/ 16 h 25"/>
                  <a:gd name="T80" fmla="*/ 20 w 53"/>
                  <a:gd name="T81" fmla="*/ 18 h 25"/>
                  <a:gd name="T82" fmla="*/ 14 w 53"/>
                  <a:gd name="T83" fmla="*/ 18 h 25"/>
                  <a:gd name="T84" fmla="*/ 13 w 53"/>
                  <a:gd name="T85" fmla="*/ 17 h 25"/>
                  <a:gd name="T86" fmla="*/ 7 w 53"/>
                  <a:gd name="T87" fmla="*/ 13 h 25"/>
                  <a:gd name="T88" fmla="*/ 7 w 53"/>
                  <a:gd name="T89" fmla="*/ 17 h 25"/>
                  <a:gd name="T90" fmla="*/ 8 w 53"/>
                  <a:gd name="T9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25">
                    <a:moveTo>
                      <a:pt x="7" y="6"/>
                    </a:moveTo>
                    <a:cubicBezTo>
                      <a:pt x="6" y="5"/>
                      <a:pt x="6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4" y="0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3"/>
                      <a:pt x="1" y="4"/>
                    </a:cubicBezTo>
                    <a:cubicBezTo>
                      <a:pt x="2" y="6"/>
                      <a:pt x="4" y="6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0" y="12"/>
                      <a:pt x="8" y="13"/>
                      <a:pt x="6" y="17"/>
                    </a:cubicBezTo>
                    <a:cubicBezTo>
                      <a:pt x="8" y="17"/>
                      <a:pt x="9" y="19"/>
                      <a:pt x="11" y="18"/>
                    </a:cubicBezTo>
                    <a:cubicBezTo>
                      <a:pt x="9" y="19"/>
                      <a:pt x="12" y="19"/>
                      <a:pt x="11" y="21"/>
                    </a:cubicBezTo>
                    <a:cubicBezTo>
                      <a:pt x="13" y="18"/>
                      <a:pt x="15" y="23"/>
                      <a:pt x="17" y="19"/>
                    </a:cubicBezTo>
                    <a:cubicBezTo>
                      <a:pt x="18" y="21"/>
                      <a:pt x="17" y="19"/>
                      <a:pt x="19" y="20"/>
                    </a:cubicBezTo>
                    <a:cubicBezTo>
                      <a:pt x="19" y="21"/>
                      <a:pt x="18" y="21"/>
                      <a:pt x="18" y="21"/>
                    </a:cubicBezTo>
                    <a:cubicBezTo>
                      <a:pt x="19" y="22"/>
                      <a:pt x="20" y="19"/>
                      <a:pt x="21" y="21"/>
                    </a:cubicBezTo>
                    <a:cubicBezTo>
                      <a:pt x="23" y="21"/>
                      <a:pt x="21" y="19"/>
                      <a:pt x="22" y="18"/>
                    </a:cubicBezTo>
                    <a:cubicBezTo>
                      <a:pt x="24" y="18"/>
                      <a:pt x="23" y="19"/>
                      <a:pt x="25" y="20"/>
                    </a:cubicBezTo>
                    <a:cubicBezTo>
                      <a:pt x="24" y="18"/>
                      <a:pt x="26" y="19"/>
                      <a:pt x="26" y="17"/>
                    </a:cubicBezTo>
                    <a:cubicBezTo>
                      <a:pt x="26" y="17"/>
                      <a:pt x="25" y="18"/>
                      <a:pt x="25" y="16"/>
                    </a:cubicBezTo>
                    <a:cubicBezTo>
                      <a:pt x="27" y="16"/>
                      <a:pt x="26" y="15"/>
                      <a:pt x="27" y="13"/>
                    </a:cubicBezTo>
                    <a:cubicBezTo>
                      <a:pt x="29" y="15"/>
                      <a:pt x="26" y="14"/>
                      <a:pt x="28" y="15"/>
                    </a:cubicBezTo>
                    <a:cubicBezTo>
                      <a:pt x="27" y="16"/>
                      <a:pt x="26" y="17"/>
                      <a:pt x="27" y="18"/>
                    </a:cubicBezTo>
                    <a:cubicBezTo>
                      <a:pt x="28" y="18"/>
                      <a:pt x="30" y="16"/>
                      <a:pt x="31" y="14"/>
                    </a:cubicBezTo>
                    <a:cubicBezTo>
                      <a:pt x="32" y="14"/>
                      <a:pt x="31" y="15"/>
                      <a:pt x="32" y="15"/>
                    </a:cubicBezTo>
                    <a:cubicBezTo>
                      <a:pt x="34" y="14"/>
                      <a:pt x="33" y="11"/>
                      <a:pt x="33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4" y="15"/>
                      <a:pt x="33" y="18"/>
                      <a:pt x="34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3" y="20"/>
                      <a:pt x="38" y="19"/>
                      <a:pt x="38" y="21"/>
                    </a:cubicBezTo>
                    <a:cubicBezTo>
                      <a:pt x="39" y="20"/>
                      <a:pt x="40" y="20"/>
                      <a:pt x="41" y="20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0" y="20"/>
                      <a:pt x="39" y="23"/>
                      <a:pt x="37" y="23"/>
                    </a:cubicBezTo>
                    <a:cubicBezTo>
                      <a:pt x="38" y="23"/>
                      <a:pt x="40" y="24"/>
                      <a:pt x="41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2" y="25"/>
                      <a:pt x="42" y="21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7" y="24"/>
                      <a:pt x="52" y="24"/>
                      <a:pt x="53" y="21"/>
                    </a:cubicBezTo>
                    <a:cubicBezTo>
                      <a:pt x="53" y="20"/>
                      <a:pt x="51" y="18"/>
                      <a:pt x="51" y="18"/>
                    </a:cubicBezTo>
                    <a:cubicBezTo>
                      <a:pt x="50" y="19"/>
                      <a:pt x="50" y="21"/>
                      <a:pt x="49" y="22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1"/>
                      <a:pt x="47" y="22"/>
                      <a:pt x="48" y="23"/>
                    </a:cubicBezTo>
                    <a:cubicBezTo>
                      <a:pt x="47" y="24"/>
                      <a:pt x="47" y="22"/>
                      <a:pt x="46" y="23"/>
                    </a:cubicBezTo>
                    <a:cubicBezTo>
                      <a:pt x="46" y="21"/>
                      <a:pt x="46" y="21"/>
                      <a:pt x="46" y="20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5" y="20"/>
                      <a:pt x="45" y="19"/>
                    </a:cubicBezTo>
                    <a:cubicBezTo>
                      <a:pt x="44" y="22"/>
                      <a:pt x="43" y="19"/>
                      <a:pt x="42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1" y="21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9" y="21"/>
                      <a:pt x="38" y="20"/>
                    </a:cubicBezTo>
                    <a:cubicBezTo>
                      <a:pt x="39" y="19"/>
                      <a:pt x="38" y="18"/>
                      <a:pt x="39" y="17"/>
                    </a:cubicBezTo>
                    <a:cubicBezTo>
                      <a:pt x="37" y="18"/>
                      <a:pt x="37" y="16"/>
                      <a:pt x="36" y="17"/>
                    </a:cubicBezTo>
                    <a:cubicBezTo>
                      <a:pt x="36" y="16"/>
                      <a:pt x="36" y="16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6" y="15"/>
                      <a:pt x="37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7" y="14"/>
                      <a:pt x="37" y="14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27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1"/>
                      <a:pt x="30" y="12"/>
                      <a:pt x="31" y="13"/>
                    </a:cubicBezTo>
                    <a:cubicBezTo>
                      <a:pt x="31" y="13"/>
                      <a:pt x="30" y="12"/>
                      <a:pt x="29" y="13"/>
                    </a:cubicBezTo>
                    <a:cubicBezTo>
                      <a:pt x="30" y="15"/>
                      <a:pt x="28" y="13"/>
                      <a:pt x="28" y="15"/>
                    </a:cubicBezTo>
                    <a:cubicBezTo>
                      <a:pt x="28" y="12"/>
                      <a:pt x="27" y="14"/>
                      <a:pt x="27" y="12"/>
                    </a:cubicBezTo>
                    <a:cubicBezTo>
                      <a:pt x="26" y="12"/>
                      <a:pt x="27" y="15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3" y="16"/>
                      <a:pt x="22" y="17"/>
                      <a:pt x="21" y="15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6"/>
                      <a:pt x="17" y="18"/>
                      <a:pt x="15" y="19"/>
                    </a:cubicBezTo>
                    <a:cubicBezTo>
                      <a:pt x="15" y="19"/>
                      <a:pt x="14" y="18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6"/>
                      <a:pt x="13" y="17"/>
                    </a:cubicBezTo>
                    <a:cubicBezTo>
                      <a:pt x="11" y="17"/>
                      <a:pt x="13" y="16"/>
                      <a:pt x="12" y="15"/>
                    </a:cubicBezTo>
                    <a:cubicBezTo>
                      <a:pt x="9" y="16"/>
                      <a:pt x="10" y="11"/>
                      <a:pt x="7" y="13"/>
                    </a:cubicBezTo>
                    <a:cubicBezTo>
                      <a:pt x="7" y="14"/>
                      <a:pt x="8" y="15"/>
                      <a:pt x="9" y="16"/>
                    </a:cubicBezTo>
                    <a:cubicBezTo>
                      <a:pt x="8" y="16"/>
                      <a:pt x="8" y="17"/>
                      <a:pt x="7" y="17"/>
                    </a:cubicBezTo>
                    <a:cubicBezTo>
                      <a:pt x="6" y="16"/>
                      <a:pt x="7" y="14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0"/>
                      <a:pt x="3" y="9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709" name="Freeform 1209"/>
              <p:cNvSpPr>
                <a:spLocks/>
              </p:cNvSpPr>
              <p:nvPr/>
            </p:nvSpPr>
            <p:spPr bwMode="auto">
              <a:xfrm>
                <a:off x="664" y="293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2" name="Group 1411"/>
            <p:cNvGrpSpPr>
              <a:grpSpLocks/>
            </p:cNvGrpSpPr>
            <p:nvPr/>
          </p:nvGrpSpPr>
          <p:grpSpPr bwMode="auto">
            <a:xfrm>
              <a:off x="316" y="2113"/>
              <a:ext cx="1081" cy="1148"/>
              <a:chOff x="316" y="2113"/>
              <a:chExt cx="1081" cy="1148"/>
            </a:xfrm>
          </p:grpSpPr>
          <p:sp>
            <p:nvSpPr>
              <p:cNvPr id="310" name="Freeform 1211"/>
              <p:cNvSpPr>
                <a:spLocks/>
              </p:cNvSpPr>
              <p:nvPr/>
            </p:nvSpPr>
            <p:spPr bwMode="auto">
              <a:xfrm>
                <a:off x="661" y="294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1" name="Freeform 1212"/>
              <p:cNvSpPr>
                <a:spLocks/>
              </p:cNvSpPr>
              <p:nvPr/>
            </p:nvSpPr>
            <p:spPr bwMode="auto">
              <a:xfrm>
                <a:off x="637" y="2897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2" name="Freeform 1213"/>
              <p:cNvSpPr>
                <a:spLocks/>
              </p:cNvSpPr>
              <p:nvPr/>
            </p:nvSpPr>
            <p:spPr bwMode="auto">
              <a:xfrm>
                <a:off x="634" y="28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3" name="Freeform 1214"/>
              <p:cNvSpPr>
                <a:spLocks/>
              </p:cNvSpPr>
              <p:nvPr/>
            </p:nvSpPr>
            <p:spPr bwMode="auto">
              <a:xfrm>
                <a:off x="553" y="2881"/>
                <a:ext cx="95" cy="38"/>
              </a:xfrm>
              <a:custGeom>
                <a:avLst/>
                <a:gdLst>
                  <a:gd name="T0" fmla="*/ 6 w 35"/>
                  <a:gd name="T1" fmla="*/ 6 h 14"/>
                  <a:gd name="T2" fmla="*/ 3 w 35"/>
                  <a:gd name="T3" fmla="*/ 6 h 14"/>
                  <a:gd name="T4" fmla="*/ 3 w 35"/>
                  <a:gd name="T5" fmla="*/ 3 h 14"/>
                  <a:gd name="T6" fmla="*/ 0 w 35"/>
                  <a:gd name="T7" fmla="*/ 1 h 14"/>
                  <a:gd name="T8" fmla="*/ 6 w 35"/>
                  <a:gd name="T9" fmla="*/ 11 h 14"/>
                  <a:gd name="T10" fmla="*/ 18 w 35"/>
                  <a:gd name="T11" fmla="*/ 11 h 14"/>
                  <a:gd name="T12" fmla="*/ 17 w 35"/>
                  <a:gd name="T13" fmla="*/ 13 h 14"/>
                  <a:gd name="T14" fmla="*/ 23 w 35"/>
                  <a:gd name="T15" fmla="*/ 8 h 14"/>
                  <a:gd name="T16" fmla="*/ 24 w 35"/>
                  <a:gd name="T17" fmla="*/ 10 h 14"/>
                  <a:gd name="T18" fmla="*/ 27 w 35"/>
                  <a:gd name="T19" fmla="*/ 7 h 14"/>
                  <a:gd name="T20" fmla="*/ 27 w 35"/>
                  <a:gd name="T21" fmla="*/ 7 h 14"/>
                  <a:gd name="T22" fmla="*/ 28 w 35"/>
                  <a:gd name="T23" fmla="*/ 6 h 14"/>
                  <a:gd name="T24" fmla="*/ 27 w 35"/>
                  <a:gd name="T25" fmla="*/ 6 h 14"/>
                  <a:gd name="T26" fmla="*/ 29 w 35"/>
                  <a:gd name="T27" fmla="*/ 5 h 14"/>
                  <a:gd name="T28" fmla="*/ 29 w 35"/>
                  <a:gd name="T29" fmla="*/ 6 h 14"/>
                  <a:gd name="T30" fmla="*/ 30 w 35"/>
                  <a:gd name="T31" fmla="*/ 4 h 14"/>
                  <a:gd name="T32" fmla="*/ 31 w 35"/>
                  <a:gd name="T33" fmla="*/ 5 h 14"/>
                  <a:gd name="T34" fmla="*/ 31 w 35"/>
                  <a:gd name="T35" fmla="*/ 5 h 14"/>
                  <a:gd name="T36" fmla="*/ 31 w 35"/>
                  <a:gd name="T37" fmla="*/ 5 h 14"/>
                  <a:gd name="T38" fmla="*/ 31 w 35"/>
                  <a:gd name="T39" fmla="*/ 5 h 14"/>
                  <a:gd name="T40" fmla="*/ 31 w 35"/>
                  <a:gd name="T41" fmla="*/ 5 h 14"/>
                  <a:gd name="T42" fmla="*/ 31 w 35"/>
                  <a:gd name="T43" fmla="*/ 5 h 14"/>
                  <a:gd name="T44" fmla="*/ 31 w 35"/>
                  <a:gd name="T45" fmla="*/ 5 h 14"/>
                  <a:gd name="T46" fmla="*/ 31 w 35"/>
                  <a:gd name="T47" fmla="*/ 5 h 14"/>
                  <a:gd name="T48" fmla="*/ 27 w 35"/>
                  <a:gd name="T49" fmla="*/ 2 h 14"/>
                  <a:gd name="T50" fmla="*/ 27 w 35"/>
                  <a:gd name="T51" fmla="*/ 2 h 14"/>
                  <a:gd name="T52" fmla="*/ 27 w 35"/>
                  <a:gd name="T53" fmla="*/ 2 h 14"/>
                  <a:gd name="T54" fmla="*/ 27 w 35"/>
                  <a:gd name="T55" fmla="*/ 2 h 14"/>
                  <a:gd name="T56" fmla="*/ 27 w 35"/>
                  <a:gd name="T57" fmla="*/ 3 h 14"/>
                  <a:gd name="T58" fmla="*/ 28 w 35"/>
                  <a:gd name="T59" fmla="*/ 6 h 14"/>
                  <a:gd name="T60" fmla="*/ 30 w 35"/>
                  <a:gd name="T61" fmla="*/ 6 h 14"/>
                  <a:gd name="T62" fmla="*/ 29 w 35"/>
                  <a:gd name="T63" fmla="*/ 2 h 14"/>
                  <a:gd name="T64" fmla="*/ 29 w 35"/>
                  <a:gd name="T65" fmla="*/ 2 h 14"/>
                  <a:gd name="T66" fmla="*/ 29 w 35"/>
                  <a:gd name="T67" fmla="*/ 4 h 14"/>
                  <a:gd name="T68" fmla="*/ 29 w 35"/>
                  <a:gd name="T69" fmla="*/ 2 h 14"/>
                  <a:gd name="T70" fmla="*/ 25 w 35"/>
                  <a:gd name="T71" fmla="*/ 3 h 14"/>
                  <a:gd name="T72" fmla="*/ 25 w 35"/>
                  <a:gd name="T73" fmla="*/ 3 h 14"/>
                  <a:gd name="T74" fmla="*/ 24 w 35"/>
                  <a:gd name="T75" fmla="*/ 4 h 14"/>
                  <a:gd name="T76" fmla="*/ 26 w 35"/>
                  <a:gd name="T77" fmla="*/ 4 h 14"/>
                  <a:gd name="T78" fmla="*/ 26 w 35"/>
                  <a:gd name="T79" fmla="*/ 7 h 14"/>
                  <a:gd name="T80" fmla="*/ 25 w 35"/>
                  <a:gd name="T81" fmla="*/ 7 h 14"/>
                  <a:gd name="T82" fmla="*/ 25 w 35"/>
                  <a:gd name="T83" fmla="*/ 5 h 14"/>
                  <a:gd name="T84" fmla="*/ 24 w 35"/>
                  <a:gd name="T85" fmla="*/ 7 h 14"/>
                  <a:gd name="T86" fmla="*/ 22 w 35"/>
                  <a:gd name="T87" fmla="*/ 6 h 14"/>
                  <a:gd name="T88" fmla="*/ 23 w 35"/>
                  <a:gd name="T89" fmla="*/ 7 h 14"/>
                  <a:gd name="T90" fmla="*/ 16 w 35"/>
                  <a:gd name="T91" fmla="*/ 10 h 14"/>
                  <a:gd name="T92" fmla="*/ 17 w 35"/>
                  <a:gd name="T93" fmla="*/ 9 h 14"/>
                  <a:gd name="T94" fmla="*/ 16 w 35"/>
                  <a:gd name="T95" fmla="*/ 11 h 14"/>
                  <a:gd name="T96" fmla="*/ 11 w 35"/>
                  <a:gd name="T97" fmla="*/ 10 h 14"/>
                  <a:gd name="T98" fmla="*/ 11 w 35"/>
                  <a:gd name="T99" fmla="*/ 11 h 14"/>
                  <a:gd name="T100" fmla="*/ 6 w 35"/>
                  <a:gd name="T101" fmla="*/ 8 h 14"/>
                  <a:gd name="T102" fmla="*/ 6 w 35"/>
                  <a:gd name="T103" fmla="*/ 8 h 14"/>
                  <a:gd name="T104" fmla="*/ 3 w 35"/>
                  <a:gd name="T105" fmla="*/ 7 h 14"/>
                  <a:gd name="T106" fmla="*/ 6 w 35"/>
                  <a:gd name="T10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14">
                    <a:moveTo>
                      <a:pt x="6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2" y="3"/>
                      <a:pt x="3" y="3"/>
                    </a:cubicBezTo>
                    <a:cubicBezTo>
                      <a:pt x="1" y="3"/>
                      <a:pt x="2" y="0"/>
                      <a:pt x="0" y="1"/>
                    </a:cubicBezTo>
                    <a:cubicBezTo>
                      <a:pt x="1" y="5"/>
                      <a:pt x="3" y="8"/>
                      <a:pt x="6" y="11"/>
                    </a:cubicBezTo>
                    <a:cubicBezTo>
                      <a:pt x="10" y="14"/>
                      <a:pt x="15" y="14"/>
                      <a:pt x="18" y="11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0"/>
                      <a:pt x="23" y="13"/>
                      <a:pt x="23" y="8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5" y="6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7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8" y="5"/>
                      <a:pt x="29" y="5"/>
                    </a:cubicBezTo>
                    <a:cubicBezTo>
                      <a:pt x="30" y="5"/>
                      <a:pt x="29" y="5"/>
                      <a:pt x="29" y="6"/>
                    </a:cubicBezTo>
                    <a:cubicBezTo>
                      <a:pt x="30" y="6"/>
                      <a:pt x="29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5" y="7"/>
                      <a:pt x="26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4"/>
                      <a:pt x="27" y="5"/>
                      <a:pt x="28" y="6"/>
                    </a:cubicBezTo>
                    <a:cubicBezTo>
                      <a:pt x="29" y="6"/>
                      <a:pt x="29" y="5"/>
                      <a:pt x="30" y="6"/>
                    </a:cubicBezTo>
                    <a:cubicBezTo>
                      <a:pt x="31" y="4"/>
                      <a:pt x="29" y="3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4" y="6"/>
                      <a:pt x="29" y="2"/>
                      <a:pt x="29" y="4"/>
                    </a:cubicBezTo>
                    <a:cubicBezTo>
                      <a:pt x="29" y="3"/>
                      <a:pt x="29" y="3"/>
                      <a:pt x="29" y="2"/>
                    </a:cubicBezTo>
                    <a:cubicBezTo>
                      <a:pt x="27" y="1"/>
                      <a:pt x="28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6" y="6"/>
                      <a:pt x="26" y="7"/>
                    </a:cubicBezTo>
                    <a:cubicBezTo>
                      <a:pt x="25" y="6"/>
                      <a:pt x="26" y="8"/>
                      <a:pt x="25" y="7"/>
                    </a:cubicBezTo>
                    <a:cubicBezTo>
                      <a:pt x="24" y="7"/>
                      <a:pt x="25" y="6"/>
                      <a:pt x="25" y="5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3" y="6"/>
                      <a:pt x="22" y="6"/>
                    </a:cubicBezTo>
                    <a:cubicBezTo>
                      <a:pt x="22" y="7"/>
                      <a:pt x="23" y="6"/>
                      <a:pt x="23" y="7"/>
                    </a:cubicBezTo>
                    <a:cubicBezTo>
                      <a:pt x="21" y="7"/>
                      <a:pt x="18" y="9"/>
                      <a:pt x="16" y="10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6" y="9"/>
                      <a:pt x="16" y="10"/>
                      <a:pt x="16" y="11"/>
                    </a:cubicBezTo>
                    <a:cubicBezTo>
                      <a:pt x="14" y="12"/>
                      <a:pt x="12" y="11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2"/>
                      <a:pt x="8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4" y="8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4" name="Freeform 1215"/>
              <p:cNvSpPr>
                <a:spLocks/>
              </p:cNvSpPr>
              <p:nvPr/>
            </p:nvSpPr>
            <p:spPr bwMode="auto">
              <a:xfrm>
                <a:off x="550" y="2878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5" name="Freeform 1216"/>
              <p:cNvSpPr>
                <a:spLocks/>
              </p:cNvSpPr>
              <p:nvPr/>
            </p:nvSpPr>
            <p:spPr bwMode="auto">
              <a:xfrm>
                <a:off x="550" y="2823"/>
                <a:ext cx="38" cy="55"/>
              </a:xfrm>
              <a:custGeom>
                <a:avLst/>
                <a:gdLst>
                  <a:gd name="T0" fmla="*/ 7 w 14"/>
                  <a:gd name="T1" fmla="*/ 6 h 20"/>
                  <a:gd name="T2" fmla="*/ 6 w 14"/>
                  <a:gd name="T3" fmla="*/ 5 h 20"/>
                  <a:gd name="T4" fmla="*/ 1 w 14"/>
                  <a:gd name="T5" fmla="*/ 13 h 20"/>
                  <a:gd name="T6" fmla="*/ 2 w 14"/>
                  <a:gd name="T7" fmla="*/ 16 h 20"/>
                  <a:gd name="T8" fmla="*/ 1 w 14"/>
                  <a:gd name="T9" fmla="*/ 16 h 20"/>
                  <a:gd name="T10" fmla="*/ 2 w 14"/>
                  <a:gd name="T11" fmla="*/ 19 h 20"/>
                  <a:gd name="T12" fmla="*/ 1 w 14"/>
                  <a:gd name="T13" fmla="*/ 18 h 20"/>
                  <a:gd name="T14" fmla="*/ 2 w 14"/>
                  <a:gd name="T15" fmla="*/ 18 h 20"/>
                  <a:gd name="T16" fmla="*/ 2 w 14"/>
                  <a:gd name="T17" fmla="*/ 16 h 20"/>
                  <a:gd name="T18" fmla="*/ 3 w 14"/>
                  <a:gd name="T19" fmla="*/ 17 h 20"/>
                  <a:gd name="T20" fmla="*/ 2 w 14"/>
                  <a:gd name="T21" fmla="*/ 12 h 20"/>
                  <a:gd name="T22" fmla="*/ 4 w 14"/>
                  <a:gd name="T23" fmla="*/ 13 h 20"/>
                  <a:gd name="T24" fmla="*/ 6 w 14"/>
                  <a:gd name="T25" fmla="*/ 10 h 20"/>
                  <a:gd name="T26" fmla="*/ 6 w 14"/>
                  <a:gd name="T27" fmla="*/ 10 h 20"/>
                  <a:gd name="T28" fmla="*/ 4 w 14"/>
                  <a:gd name="T29" fmla="*/ 10 h 20"/>
                  <a:gd name="T30" fmla="*/ 6 w 14"/>
                  <a:gd name="T31" fmla="*/ 10 h 20"/>
                  <a:gd name="T32" fmla="*/ 11 w 14"/>
                  <a:gd name="T33" fmla="*/ 4 h 20"/>
                  <a:gd name="T34" fmla="*/ 12 w 14"/>
                  <a:gd name="T35" fmla="*/ 1 h 20"/>
                  <a:gd name="T36" fmla="*/ 12 w 14"/>
                  <a:gd name="T37" fmla="*/ 3 h 20"/>
                  <a:gd name="T38" fmla="*/ 14 w 14"/>
                  <a:gd name="T39" fmla="*/ 3 h 20"/>
                  <a:gd name="T40" fmla="*/ 14 w 14"/>
                  <a:gd name="T41" fmla="*/ 0 h 20"/>
                  <a:gd name="T42" fmla="*/ 7 w 14"/>
                  <a:gd name="T4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20">
                    <a:moveTo>
                      <a:pt x="7" y="6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4" y="7"/>
                      <a:pt x="2" y="12"/>
                      <a:pt x="1" y="13"/>
                    </a:cubicBezTo>
                    <a:cubicBezTo>
                      <a:pt x="0" y="14"/>
                      <a:pt x="2" y="14"/>
                      <a:pt x="2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20"/>
                      <a:pt x="2" y="19"/>
                    </a:cubicBezTo>
                    <a:cubicBezTo>
                      <a:pt x="2" y="19"/>
                      <a:pt x="1" y="18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5"/>
                      <a:pt x="0" y="15"/>
                      <a:pt x="2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5" y="11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7"/>
                      <a:pt x="5" y="11"/>
                      <a:pt x="6" y="10"/>
                    </a:cubicBezTo>
                    <a:cubicBezTo>
                      <a:pt x="6" y="7"/>
                      <a:pt x="9" y="3"/>
                      <a:pt x="11" y="4"/>
                    </a:cubicBezTo>
                    <a:cubicBezTo>
                      <a:pt x="10" y="4"/>
                      <a:pt x="11" y="2"/>
                      <a:pt x="12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13" y="3"/>
                      <a:pt x="13" y="4"/>
                      <a:pt x="14" y="3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0" y="0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6" name="Freeform 1217"/>
              <p:cNvSpPr>
                <a:spLocks/>
              </p:cNvSpPr>
              <p:nvPr/>
            </p:nvSpPr>
            <p:spPr bwMode="auto">
              <a:xfrm>
                <a:off x="566" y="28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7" name="Freeform 1218"/>
              <p:cNvSpPr>
                <a:spLocks/>
              </p:cNvSpPr>
              <p:nvPr/>
            </p:nvSpPr>
            <p:spPr bwMode="auto">
              <a:xfrm>
                <a:off x="321" y="2530"/>
                <a:ext cx="95" cy="81"/>
              </a:xfrm>
              <a:custGeom>
                <a:avLst/>
                <a:gdLst>
                  <a:gd name="T0" fmla="*/ 10 w 35"/>
                  <a:gd name="T1" fmla="*/ 30 h 30"/>
                  <a:gd name="T2" fmla="*/ 3 w 35"/>
                  <a:gd name="T3" fmla="*/ 8 h 30"/>
                  <a:gd name="T4" fmla="*/ 11 w 35"/>
                  <a:gd name="T5" fmla="*/ 21 h 30"/>
                  <a:gd name="T6" fmla="*/ 8 w 35"/>
                  <a:gd name="T7" fmla="*/ 4 h 30"/>
                  <a:gd name="T8" fmla="*/ 17 w 35"/>
                  <a:gd name="T9" fmla="*/ 16 h 30"/>
                  <a:gd name="T10" fmla="*/ 16 w 35"/>
                  <a:gd name="T11" fmla="*/ 1 h 30"/>
                  <a:gd name="T12" fmla="*/ 23 w 35"/>
                  <a:gd name="T13" fmla="*/ 18 h 30"/>
                  <a:gd name="T14" fmla="*/ 22 w 35"/>
                  <a:gd name="T15" fmla="*/ 0 h 30"/>
                  <a:gd name="T16" fmla="*/ 35 w 35"/>
                  <a:gd name="T1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0">
                    <a:moveTo>
                      <a:pt x="10" y="30"/>
                    </a:moveTo>
                    <a:cubicBezTo>
                      <a:pt x="4" y="26"/>
                      <a:pt x="0" y="15"/>
                      <a:pt x="3" y="8"/>
                    </a:cubicBezTo>
                    <a:cubicBezTo>
                      <a:pt x="8" y="11"/>
                      <a:pt x="10" y="16"/>
                      <a:pt x="11" y="21"/>
                    </a:cubicBezTo>
                    <a:cubicBezTo>
                      <a:pt x="10" y="17"/>
                      <a:pt x="8" y="10"/>
                      <a:pt x="8" y="4"/>
                    </a:cubicBezTo>
                    <a:cubicBezTo>
                      <a:pt x="13" y="6"/>
                      <a:pt x="15" y="11"/>
                      <a:pt x="17" y="16"/>
                    </a:cubicBezTo>
                    <a:cubicBezTo>
                      <a:pt x="14" y="12"/>
                      <a:pt x="14" y="6"/>
                      <a:pt x="16" y="1"/>
                    </a:cubicBezTo>
                    <a:cubicBezTo>
                      <a:pt x="21" y="5"/>
                      <a:pt x="22" y="12"/>
                      <a:pt x="23" y="18"/>
                    </a:cubicBezTo>
                    <a:cubicBezTo>
                      <a:pt x="21" y="12"/>
                      <a:pt x="22" y="6"/>
                      <a:pt x="22" y="0"/>
                    </a:cubicBezTo>
                    <a:cubicBezTo>
                      <a:pt x="30" y="0"/>
                      <a:pt x="32" y="14"/>
                      <a:pt x="35" y="21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8" name="Freeform 1219"/>
              <p:cNvSpPr>
                <a:spLocks/>
              </p:cNvSpPr>
              <p:nvPr/>
            </p:nvSpPr>
            <p:spPr bwMode="auto">
              <a:xfrm>
                <a:off x="316" y="2524"/>
                <a:ext cx="106" cy="93"/>
              </a:xfrm>
              <a:custGeom>
                <a:avLst/>
                <a:gdLst>
                  <a:gd name="T0" fmla="*/ 22 w 39"/>
                  <a:gd name="T1" fmla="*/ 2 h 34"/>
                  <a:gd name="T2" fmla="*/ 22 w 39"/>
                  <a:gd name="T3" fmla="*/ 5 h 34"/>
                  <a:gd name="T4" fmla="*/ 19 w 39"/>
                  <a:gd name="T5" fmla="*/ 2 h 34"/>
                  <a:gd name="T6" fmla="*/ 18 w 39"/>
                  <a:gd name="T7" fmla="*/ 2 h 34"/>
                  <a:gd name="T8" fmla="*/ 17 w 39"/>
                  <a:gd name="T9" fmla="*/ 2 h 34"/>
                  <a:gd name="T10" fmla="*/ 15 w 39"/>
                  <a:gd name="T11" fmla="*/ 8 h 34"/>
                  <a:gd name="T12" fmla="*/ 10 w 39"/>
                  <a:gd name="T13" fmla="*/ 5 h 34"/>
                  <a:gd name="T14" fmla="*/ 9 w 39"/>
                  <a:gd name="T15" fmla="*/ 5 h 34"/>
                  <a:gd name="T16" fmla="*/ 8 w 39"/>
                  <a:gd name="T17" fmla="*/ 6 h 34"/>
                  <a:gd name="T18" fmla="*/ 8 w 39"/>
                  <a:gd name="T19" fmla="*/ 6 h 34"/>
                  <a:gd name="T20" fmla="*/ 9 w 39"/>
                  <a:gd name="T21" fmla="*/ 11 h 34"/>
                  <a:gd name="T22" fmla="*/ 6 w 39"/>
                  <a:gd name="T23" fmla="*/ 9 h 34"/>
                  <a:gd name="T24" fmla="*/ 5 w 39"/>
                  <a:gd name="T25" fmla="*/ 9 h 34"/>
                  <a:gd name="T26" fmla="*/ 4 w 39"/>
                  <a:gd name="T27" fmla="*/ 10 h 34"/>
                  <a:gd name="T28" fmla="*/ 11 w 39"/>
                  <a:gd name="T29" fmla="*/ 33 h 34"/>
                  <a:gd name="T30" fmla="*/ 14 w 39"/>
                  <a:gd name="T31" fmla="*/ 33 h 34"/>
                  <a:gd name="T32" fmla="*/ 14 w 39"/>
                  <a:gd name="T33" fmla="*/ 32 h 34"/>
                  <a:gd name="T34" fmla="*/ 13 w 39"/>
                  <a:gd name="T35" fmla="*/ 31 h 34"/>
                  <a:gd name="T36" fmla="*/ 6 w 39"/>
                  <a:gd name="T37" fmla="*/ 16 h 34"/>
                  <a:gd name="T38" fmla="*/ 6 w 39"/>
                  <a:gd name="T39" fmla="*/ 14 h 34"/>
                  <a:gd name="T40" fmla="*/ 12 w 39"/>
                  <a:gd name="T41" fmla="*/ 24 h 34"/>
                  <a:gd name="T42" fmla="*/ 12 w 39"/>
                  <a:gd name="T43" fmla="*/ 24 h 34"/>
                  <a:gd name="T44" fmla="*/ 14 w 39"/>
                  <a:gd name="T45" fmla="*/ 25 h 34"/>
                  <a:gd name="T46" fmla="*/ 15 w 39"/>
                  <a:gd name="T47" fmla="*/ 23 h 34"/>
                  <a:gd name="T48" fmla="*/ 15 w 39"/>
                  <a:gd name="T49" fmla="*/ 23 h 34"/>
                  <a:gd name="T50" fmla="*/ 15 w 39"/>
                  <a:gd name="T51" fmla="*/ 23 h 34"/>
                  <a:gd name="T52" fmla="*/ 15 w 39"/>
                  <a:gd name="T53" fmla="*/ 23 h 34"/>
                  <a:gd name="T54" fmla="*/ 14 w 39"/>
                  <a:gd name="T55" fmla="*/ 20 h 34"/>
                  <a:gd name="T56" fmla="*/ 12 w 39"/>
                  <a:gd name="T57" fmla="*/ 9 h 34"/>
                  <a:gd name="T58" fmla="*/ 15 w 39"/>
                  <a:gd name="T59" fmla="*/ 14 h 34"/>
                  <a:gd name="T60" fmla="*/ 18 w 39"/>
                  <a:gd name="T61" fmla="*/ 19 h 34"/>
                  <a:gd name="T62" fmla="*/ 18 w 39"/>
                  <a:gd name="T63" fmla="*/ 19 h 34"/>
                  <a:gd name="T64" fmla="*/ 18 w 39"/>
                  <a:gd name="T65" fmla="*/ 19 h 34"/>
                  <a:gd name="T66" fmla="*/ 18 w 39"/>
                  <a:gd name="T67" fmla="*/ 19 h 34"/>
                  <a:gd name="T68" fmla="*/ 20 w 39"/>
                  <a:gd name="T69" fmla="*/ 20 h 34"/>
                  <a:gd name="T70" fmla="*/ 21 w 39"/>
                  <a:gd name="T71" fmla="*/ 18 h 34"/>
                  <a:gd name="T72" fmla="*/ 21 w 39"/>
                  <a:gd name="T73" fmla="*/ 18 h 34"/>
                  <a:gd name="T74" fmla="*/ 19 w 39"/>
                  <a:gd name="T75" fmla="*/ 13 h 34"/>
                  <a:gd name="T76" fmla="*/ 18 w 39"/>
                  <a:gd name="T77" fmla="*/ 10 h 34"/>
                  <a:gd name="T78" fmla="*/ 19 w 39"/>
                  <a:gd name="T79" fmla="*/ 6 h 34"/>
                  <a:gd name="T80" fmla="*/ 23 w 39"/>
                  <a:gd name="T81" fmla="*/ 16 h 34"/>
                  <a:gd name="T82" fmla="*/ 24 w 39"/>
                  <a:gd name="T83" fmla="*/ 20 h 34"/>
                  <a:gd name="T84" fmla="*/ 24 w 39"/>
                  <a:gd name="T85" fmla="*/ 20 h 34"/>
                  <a:gd name="T86" fmla="*/ 24 w 39"/>
                  <a:gd name="T87" fmla="*/ 20 h 34"/>
                  <a:gd name="T88" fmla="*/ 26 w 39"/>
                  <a:gd name="T89" fmla="*/ 21 h 34"/>
                  <a:gd name="T90" fmla="*/ 27 w 39"/>
                  <a:gd name="T91" fmla="*/ 20 h 34"/>
                  <a:gd name="T92" fmla="*/ 27 w 39"/>
                  <a:gd name="T93" fmla="*/ 19 h 34"/>
                  <a:gd name="T94" fmla="*/ 27 w 39"/>
                  <a:gd name="T95" fmla="*/ 19 h 34"/>
                  <a:gd name="T96" fmla="*/ 25 w 39"/>
                  <a:gd name="T97" fmla="*/ 9 h 34"/>
                  <a:gd name="T98" fmla="*/ 26 w 39"/>
                  <a:gd name="T99" fmla="*/ 4 h 34"/>
                  <a:gd name="T100" fmla="*/ 33 w 39"/>
                  <a:gd name="T101" fmla="*/ 18 h 34"/>
                  <a:gd name="T102" fmla="*/ 35 w 39"/>
                  <a:gd name="T103" fmla="*/ 24 h 34"/>
                  <a:gd name="T104" fmla="*/ 37 w 39"/>
                  <a:gd name="T105" fmla="*/ 25 h 34"/>
                  <a:gd name="T106" fmla="*/ 38 w 39"/>
                  <a:gd name="T107" fmla="*/ 23 h 34"/>
                  <a:gd name="T108" fmla="*/ 36 w 39"/>
                  <a:gd name="T109" fmla="*/ 17 h 34"/>
                  <a:gd name="T110" fmla="*/ 24 w 39"/>
                  <a:gd name="T111" fmla="*/ 0 h 34"/>
                  <a:gd name="T112" fmla="*/ 22 w 39"/>
                  <a:gd name="T1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9" h="34">
                    <a:moveTo>
                      <a:pt x="22" y="2"/>
                    </a:moveTo>
                    <a:cubicBezTo>
                      <a:pt x="22" y="3"/>
                      <a:pt x="22" y="4"/>
                      <a:pt x="22" y="5"/>
                    </a:cubicBezTo>
                    <a:cubicBezTo>
                      <a:pt x="21" y="4"/>
                      <a:pt x="21" y="3"/>
                      <a:pt x="19" y="2"/>
                    </a:cubicBezTo>
                    <a:cubicBezTo>
                      <a:pt x="19" y="2"/>
                      <a:pt x="19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4"/>
                      <a:pt x="15" y="6"/>
                      <a:pt x="15" y="8"/>
                    </a:cubicBezTo>
                    <a:cubicBezTo>
                      <a:pt x="14" y="6"/>
                      <a:pt x="12" y="5"/>
                      <a:pt x="10" y="5"/>
                    </a:cubicBezTo>
                    <a:cubicBezTo>
                      <a:pt x="10" y="4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8"/>
                      <a:pt x="9" y="10"/>
                      <a:pt x="9" y="11"/>
                    </a:cubicBezTo>
                    <a:cubicBezTo>
                      <a:pt x="8" y="11"/>
                      <a:pt x="7" y="10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0" y="17"/>
                      <a:pt x="5" y="29"/>
                      <a:pt x="11" y="33"/>
                    </a:cubicBezTo>
                    <a:cubicBezTo>
                      <a:pt x="12" y="34"/>
                      <a:pt x="13" y="34"/>
                      <a:pt x="14" y="33"/>
                    </a:cubicBezTo>
                    <a:cubicBezTo>
                      <a:pt x="14" y="33"/>
                      <a:pt x="14" y="32"/>
                      <a:pt x="14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9" y="28"/>
                      <a:pt x="6" y="22"/>
                      <a:pt x="6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9" y="16"/>
                      <a:pt x="11" y="19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3" y="25"/>
                      <a:pt x="14" y="25"/>
                    </a:cubicBezTo>
                    <a:cubicBezTo>
                      <a:pt x="15" y="25"/>
                      <a:pt x="15" y="24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17"/>
                      <a:pt x="13" y="13"/>
                      <a:pt x="12" y="9"/>
                    </a:cubicBezTo>
                    <a:cubicBezTo>
                      <a:pt x="13" y="10"/>
                      <a:pt x="14" y="12"/>
                      <a:pt x="15" y="14"/>
                    </a:cubicBezTo>
                    <a:cubicBezTo>
                      <a:pt x="16" y="16"/>
                      <a:pt x="17" y="17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9" y="20"/>
                      <a:pt x="20" y="20"/>
                    </a:cubicBezTo>
                    <a:cubicBezTo>
                      <a:pt x="21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6"/>
                      <a:pt x="20" y="15"/>
                      <a:pt x="19" y="13"/>
                    </a:cubicBezTo>
                    <a:cubicBezTo>
                      <a:pt x="18" y="12"/>
                      <a:pt x="18" y="11"/>
                      <a:pt x="18" y="10"/>
                    </a:cubicBezTo>
                    <a:cubicBezTo>
                      <a:pt x="18" y="9"/>
                      <a:pt x="19" y="8"/>
                      <a:pt x="19" y="6"/>
                    </a:cubicBezTo>
                    <a:cubicBezTo>
                      <a:pt x="21" y="9"/>
                      <a:pt x="22" y="13"/>
                      <a:pt x="23" y="16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5" y="22"/>
                      <a:pt x="26" y="21"/>
                    </a:cubicBezTo>
                    <a:cubicBezTo>
                      <a:pt x="27" y="21"/>
                      <a:pt x="27" y="21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15"/>
                      <a:pt x="25" y="12"/>
                      <a:pt x="25" y="9"/>
                    </a:cubicBezTo>
                    <a:cubicBezTo>
                      <a:pt x="25" y="7"/>
                      <a:pt x="26" y="6"/>
                      <a:pt x="26" y="4"/>
                    </a:cubicBezTo>
                    <a:cubicBezTo>
                      <a:pt x="29" y="6"/>
                      <a:pt x="31" y="12"/>
                      <a:pt x="33" y="18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7" y="25"/>
                      <a:pt x="37" y="25"/>
                    </a:cubicBezTo>
                    <a:cubicBezTo>
                      <a:pt x="38" y="25"/>
                      <a:pt x="39" y="24"/>
                      <a:pt x="38" y="23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0"/>
                      <a:pt x="31" y="1"/>
                      <a:pt x="24" y="0"/>
                    </a:cubicBezTo>
                    <a:cubicBezTo>
                      <a:pt x="23" y="0"/>
                      <a:pt x="22" y="1"/>
                      <a:pt x="2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19" name="Freeform 1220"/>
              <p:cNvSpPr>
                <a:spLocks/>
              </p:cNvSpPr>
              <p:nvPr/>
            </p:nvSpPr>
            <p:spPr bwMode="auto">
              <a:xfrm>
                <a:off x="1312" y="2712"/>
                <a:ext cx="85" cy="76"/>
              </a:xfrm>
              <a:custGeom>
                <a:avLst/>
                <a:gdLst>
                  <a:gd name="T0" fmla="*/ 0 w 31"/>
                  <a:gd name="T1" fmla="*/ 15 h 28"/>
                  <a:gd name="T2" fmla="*/ 15 w 31"/>
                  <a:gd name="T3" fmla="*/ 3 h 28"/>
                  <a:gd name="T4" fmla="*/ 12 w 31"/>
                  <a:gd name="T5" fmla="*/ 11 h 28"/>
                  <a:gd name="T6" fmla="*/ 21 w 31"/>
                  <a:gd name="T7" fmla="*/ 7 h 28"/>
                  <a:gd name="T8" fmla="*/ 15 w 31"/>
                  <a:gd name="T9" fmla="*/ 15 h 28"/>
                  <a:gd name="T10" fmla="*/ 24 w 31"/>
                  <a:gd name="T11" fmla="*/ 11 h 28"/>
                  <a:gd name="T12" fmla="*/ 18 w 31"/>
                  <a:gd name="T13" fmla="*/ 18 h 28"/>
                  <a:gd name="T14" fmla="*/ 26 w 31"/>
                  <a:gd name="T15" fmla="*/ 19 h 28"/>
                  <a:gd name="T16" fmla="*/ 12 w 31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0" y="15"/>
                    </a:moveTo>
                    <a:cubicBezTo>
                      <a:pt x="3" y="10"/>
                      <a:pt x="10" y="5"/>
                      <a:pt x="15" y="3"/>
                    </a:cubicBezTo>
                    <a:cubicBezTo>
                      <a:pt x="25" y="0"/>
                      <a:pt x="14" y="9"/>
                      <a:pt x="12" y="11"/>
                    </a:cubicBezTo>
                    <a:cubicBezTo>
                      <a:pt x="15" y="10"/>
                      <a:pt x="17" y="7"/>
                      <a:pt x="21" y="7"/>
                    </a:cubicBezTo>
                    <a:cubicBezTo>
                      <a:pt x="22" y="10"/>
                      <a:pt x="17" y="14"/>
                      <a:pt x="15" y="15"/>
                    </a:cubicBezTo>
                    <a:cubicBezTo>
                      <a:pt x="16" y="14"/>
                      <a:pt x="22" y="9"/>
                      <a:pt x="24" y="11"/>
                    </a:cubicBezTo>
                    <a:cubicBezTo>
                      <a:pt x="27" y="13"/>
                      <a:pt x="19" y="17"/>
                      <a:pt x="18" y="18"/>
                    </a:cubicBezTo>
                    <a:cubicBezTo>
                      <a:pt x="21" y="15"/>
                      <a:pt x="31" y="12"/>
                      <a:pt x="26" y="19"/>
                    </a:cubicBezTo>
                    <a:cubicBezTo>
                      <a:pt x="22" y="23"/>
                      <a:pt x="15" y="25"/>
                      <a:pt x="12" y="28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0" name="Freeform 1221"/>
              <p:cNvSpPr>
                <a:spLocks/>
              </p:cNvSpPr>
              <p:nvPr/>
            </p:nvSpPr>
            <p:spPr bwMode="auto">
              <a:xfrm>
                <a:off x="1307" y="2712"/>
                <a:ext cx="84" cy="82"/>
              </a:xfrm>
              <a:custGeom>
                <a:avLst/>
                <a:gdLst>
                  <a:gd name="T0" fmla="*/ 17 w 31"/>
                  <a:gd name="T1" fmla="*/ 1 h 30"/>
                  <a:gd name="T2" fmla="*/ 1 w 31"/>
                  <a:gd name="T3" fmla="*/ 14 h 30"/>
                  <a:gd name="T4" fmla="*/ 2 w 31"/>
                  <a:gd name="T5" fmla="*/ 16 h 30"/>
                  <a:gd name="T6" fmla="*/ 4 w 31"/>
                  <a:gd name="T7" fmla="*/ 15 h 30"/>
                  <a:gd name="T8" fmla="*/ 18 w 31"/>
                  <a:gd name="T9" fmla="*/ 5 h 30"/>
                  <a:gd name="T10" fmla="*/ 18 w 31"/>
                  <a:gd name="T11" fmla="*/ 5 h 30"/>
                  <a:gd name="T12" fmla="*/ 12 w 31"/>
                  <a:gd name="T13" fmla="*/ 10 h 30"/>
                  <a:gd name="T14" fmla="*/ 12 w 31"/>
                  <a:gd name="T15" fmla="*/ 11 h 30"/>
                  <a:gd name="T16" fmla="*/ 12 w 31"/>
                  <a:gd name="T17" fmla="*/ 12 h 30"/>
                  <a:gd name="T18" fmla="*/ 14 w 31"/>
                  <a:gd name="T19" fmla="*/ 13 h 30"/>
                  <a:gd name="T20" fmla="*/ 17 w 31"/>
                  <a:gd name="T21" fmla="*/ 11 h 30"/>
                  <a:gd name="T22" fmla="*/ 21 w 31"/>
                  <a:gd name="T23" fmla="*/ 9 h 30"/>
                  <a:gd name="T24" fmla="*/ 19 w 31"/>
                  <a:gd name="T25" fmla="*/ 11 h 30"/>
                  <a:gd name="T26" fmla="*/ 16 w 31"/>
                  <a:gd name="T27" fmla="*/ 14 h 30"/>
                  <a:gd name="T28" fmla="*/ 15 w 31"/>
                  <a:gd name="T29" fmla="*/ 15 h 30"/>
                  <a:gd name="T30" fmla="*/ 15 w 31"/>
                  <a:gd name="T31" fmla="*/ 16 h 30"/>
                  <a:gd name="T32" fmla="*/ 17 w 31"/>
                  <a:gd name="T33" fmla="*/ 16 h 30"/>
                  <a:gd name="T34" fmla="*/ 22 w 31"/>
                  <a:gd name="T35" fmla="*/ 14 h 30"/>
                  <a:gd name="T36" fmla="*/ 25 w 31"/>
                  <a:gd name="T37" fmla="*/ 12 h 30"/>
                  <a:gd name="T38" fmla="*/ 20 w 31"/>
                  <a:gd name="T39" fmla="*/ 16 h 30"/>
                  <a:gd name="T40" fmla="*/ 19 w 31"/>
                  <a:gd name="T41" fmla="*/ 16 h 30"/>
                  <a:gd name="T42" fmla="*/ 19 w 31"/>
                  <a:gd name="T43" fmla="*/ 16 h 30"/>
                  <a:gd name="T44" fmla="*/ 19 w 31"/>
                  <a:gd name="T45" fmla="*/ 16 h 30"/>
                  <a:gd name="T46" fmla="*/ 18 w 31"/>
                  <a:gd name="T47" fmla="*/ 18 h 30"/>
                  <a:gd name="T48" fmla="*/ 19 w 31"/>
                  <a:gd name="T49" fmla="*/ 19 h 30"/>
                  <a:gd name="T50" fmla="*/ 21 w 31"/>
                  <a:gd name="T51" fmla="*/ 19 h 30"/>
                  <a:gd name="T52" fmla="*/ 21 w 31"/>
                  <a:gd name="T53" fmla="*/ 19 h 30"/>
                  <a:gd name="T54" fmla="*/ 28 w 31"/>
                  <a:gd name="T55" fmla="*/ 17 h 30"/>
                  <a:gd name="T56" fmla="*/ 27 w 31"/>
                  <a:gd name="T57" fmla="*/ 18 h 30"/>
                  <a:gd name="T58" fmla="*/ 19 w 31"/>
                  <a:gd name="T59" fmla="*/ 23 h 30"/>
                  <a:gd name="T60" fmla="*/ 13 w 31"/>
                  <a:gd name="T61" fmla="*/ 27 h 30"/>
                  <a:gd name="T62" fmla="*/ 12 w 31"/>
                  <a:gd name="T63" fmla="*/ 28 h 30"/>
                  <a:gd name="T64" fmla="*/ 13 w 31"/>
                  <a:gd name="T65" fmla="*/ 30 h 30"/>
                  <a:gd name="T66" fmla="*/ 15 w 31"/>
                  <a:gd name="T67" fmla="*/ 30 h 30"/>
                  <a:gd name="T68" fmla="*/ 21 w 31"/>
                  <a:gd name="T69" fmla="*/ 26 h 30"/>
                  <a:gd name="T70" fmla="*/ 29 w 31"/>
                  <a:gd name="T71" fmla="*/ 20 h 30"/>
                  <a:gd name="T72" fmla="*/ 31 w 31"/>
                  <a:gd name="T73" fmla="*/ 16 h 30"/>
                  <a:gd name="T74" fmla="*/ 30 w 31"/>
                  <a:gd name="T75" fmla="*/ 14 h 30"/>
                  <a:gd name="T76" fmla="*/ 28 w 31"/>
                  <a:gd name="T77" fmla="*/ 13 h 30"/>
                  <a:gd name="T78" fmla="*/ 28 w 31"/>
                  <a:gd name="T79" fmla="*/ 12 h 30"/>
                  <a:gd name="T80" fmla="*/ 28 w 31"/>
                  <a:gd name="T81" fmla="*/ 12 h 30"/>
                  <a:gd name="T82" fmla="*/ 27 w 31"/>
                  <a:gd name="T83" fmla="*/ 10 h 30"/>
                  <a:gd name="T84" fmla="*/ 25 w 31"/>
                  <a:gd name="T85" fmla="*/ 9 h 30"/>
                  <a:gd name="T86" fmla="*/ 25 w 31"/>
                  <a:gd name="T87" fmla="*/ 8 h 30"/>
                  <a:gd name="T88" fmla="*/ 25 w 31"/>
                  <a:gd name="T89" fmla="*/ 7 h 30"/>
                  <a:gd name="T90" fmla="*/ 24 w 31"/>
                  <a:gd name="T91" fmla="*/ 5 h 30"/>
                  <a:gd name="T92" fmla="*/ 22 w 31"/>
                  <a:gd name="T93" fmla="*/ 6 h 30"/>
                  <a:gd name="T94" fmla="*/ 23 w 31"/>
                  <a:gd name="T95" fmla="*/ 3 h 30"/>
                  <a:gd name="T96" fmla="*/ 22 w 31"/>
                  <a:gd name="T97" fmla="*/ 2 h 30"/>
                  <a:gd name="T98" fmla="*/ 17 w 31"/>
                  <a:gd name="T9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30">
                    <a:moveTo>
                      <a:pt x="17" y="1"/>
                    </a:moveTo>
                    <a:cubicBezTo>
                      <a:pt x="11" y="3"/>
                      <a:pt x="3" y="9"/>
                      <a:pt x="1" y="14"/>
                    </a:cubicBezTo>
                    <a:cubicBezTo>
                      <a:pt x="0" y="15"/>
                      <a:pt x="1" y="16"/>
                      <a:pt x="2" y="16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6" y="11"/>
                      <a:pt x="13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6"/>
                      <a:pt x="14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0"/>
                      <a:pt x="20" y="9"/>
                      <a:pt x="21" y="9"/>
                    </a:cubicBezTo>
                    <a:cubicBezTo>
                      <a:pt x="21" y="10"/>
                      <a:pt x="20" y="10"/>
                      <a:pt x="19" y="11"/>
                    </a:cubicBezTo>
                    <a:cubicBezTo>
                      <a:pt x="18" y="12"/>
                      <a:pt x="17" y="12"/>
                      <a:pt x="16" y="14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7" y="16"/>
                    </a:cubicBezTo>
                    <a:cubicBezTo>
                      <a:pt x="18" y="16"/>
                      <a:pt x="20" y="15"/>
                      <a:pt x="22" y="14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24" y="13"/>
                      <a:pt x="23" y="14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7"/>
                      <a:pt x="18" y="17"/>
                      <a:pt x="18" y="18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3" y="18"/>
                      <a:pt x="26" y="17"/>
                      <a:pt x="28" y="17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5" y="20"/>
                      <a:pt x="22" y="22"/>
                      <a:pt x="19" y="23"/>
                    </a:cubicBezTo>
                    <a:cubicBezTo>
                      <a:pt x="16" y="24"/>
                      <a:pt x="14" y="26"/>
                      <a:pt x="13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2" y="29"/>
                      <a:pt x="13" y="30"/>
                    </a:cubicBezTo>
                    <a:cubicBezTo>
                      <a:pt x="13" y="30"/>
                      <a:pt x="14" y="30"/>
                      <a:pt x="15" y="30"/>
                    </a:cubicBezTo>
                    <a:cubicBezTo>
                      <a:pt x="16" y="28"/>
                      <a:pt x="18" y="27"/>
                      <a:pt x="21" y="26"/>
                    </a:cubicBezTo>
                    <a:cubicBezTo>
                      <a:pt x="24" y="25"/>
                      <a:pt x="27" y="23"/>
                      <a:pt x="29" y="20"/>
                    </a:cubicBezTo>
                    <a:cubicBezTo>
                      <a:pt x="30" y="19"/>
                      <a:pt x="31" y="18"/>
                      <a:pt x="31" y="16"/>
                    </a:cubicBezTo>
                    <a:cubicBezTo>
                      <a:pt x="31" y="15"/>
                      <a:pt x="31" y="15"/>
                      <a:pt x="30" y="14"/>
                    </a:cubicBezTo>
                    <a:cubicBezTo>
                      <a:pt x="30" y="14"/>
                      <a:pt x="29" y="13"/>
                      <a:pt x="28" y="13"/>
                    </a:cubicBezTo>
                    <a:cubicBezTo>
                      <a:pt x="28" y="13"/>
                      <a:pt x="28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1"/>
                      <a:pt x="28" y="10"/>
                      <a:pt x="27" y="10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2" y="5"/>
                      <a:pt x="23" y="4"/>
                      <a:pt x="23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1" y="0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1" name="Freeform 1222"/>
              <p:cNvSpPr>
                <a:spLocks/>
              </p:cNvSpPr>
              <p:nvPr/>
            </p:nvSpPr>
            <p:spPr bwMode="auto">
              <a:xfrm>
                <a:off x="340" y="2581"/>
                <a:ext cx="251" cy="675"/>
              </a:xfrm>
              <a:custGeom>
                <a:avLst/>
                <a:gdLst>
                  <a:gd name="T0" fmla="*/ 26 w 92"/>
                  <a:gd name="T1" fmla="*/ 1 h 248"/>
                  <a:gd name="T2" fmla="*/ 9 w 92"/>
                  <a:gd name="T3" fmla="*/ 8 h 248"/>
                  <a:gd name="T4" fmla="*/ 2 w 92"/>
                  <a:gd name="T5" fmla="*/ 12 h 248"/>
                  <a:gd name="T6" fmla="*/ 1 w 92"/>
                  <a:gd name="T7" fmla="*/ 14 h 248"/>
                  <a:gd name="T8" fmla="*/ 28 w 92"/>
                  <a:gd name="T9" fmla="*/ 68 h 248"/>
                  <a:gd name="T10" fmla="*/ 35 w 92"/>
                  <a:gd name="T11" fmla="*/ 81 h 248"/>
                  <a:gd name="T12" fmla="*/ 45 w 92"/>
                  <a:gd name="T13" fmla="*/ 98 h 248"/>
                  <a:gd name="T14" fmla="*/ 67 w 92"/>
                  <a:gd name="T15" fmla="*/ 141 h 248"/>
                  <a:gd name="T16" fmla="*/ 62 w 92"/>
                  <a:gd name="T17" fmla="*/ 177 h 248"/>
                  <a:gd name="T18" fmla="*/ 58 w 92"/>
                  <a:gd name="T19" fmla="*/ 198 h 248"/>
                  <a:gd name="T20" fmla="*/ 47 w 92"/>
                  <a:gd name="T21" fmla="*/ 246 h 248"/>
                  <a:gd name="T22" fmla="*/ 47 w 92"/>
                  <a:gd name="T23" fmla="*/ 248 h 248"/>
                  <a:gd name="T24" fmla="*/ 50 w 92"/>
                  <a:gd name="T25" fmla="*/ 247 h 248"/>
                  <a:gd name="T26" fmla="*/ 61 w 92"/>
                  <a:gd name="T27" fmla="*/ 199 h 248"/>
                  <a:gd name="T28" fmla="*/ 65 w 92"/>
                  <a:gd name="T29" fmla="*/ 177 h 248"/>
                  <a:gd name="T30" fmla="*/ 71 w 92"/>
                  <a:gd name="T31" fmla="*/ 148 h 248"/>
                  <a:gd name="T32" fmla="*/ 70 w 92"/>
                  <a:gd name="T33" fmla="*/ 141 h 248"/>
                  <a:gd name="T34" fmla="*/ 48 w 92"/>
                  <a:gd name="T35" fmla="*/ 96 h 248"/>
                  <a:gd name="T36" fmla="*/ 38 w 92"/>
                  <a:gd name="T37" fmla="*/ 79 h 248"/>
                  <a:gd name="T38" fmla="*/ 31 w 92"/>
                  <a:gd name="T39" fmla="*/ 66 h 248"/>
                  <a:gd name="T40" fmla="*/ 5 w 92"/>
                  <a:gd name="T41" fmla="*/ 14 h 248"/>
                  <a:gd name="T42" fmla="*/ 10 w 92"/>
                  <a:gd name="T43" fmla="*/ 11 h 248"/>
                  <a:gd name="T44" fmla="*/ 26 w 92"/>
                  <a:gd name="T45" fmla="*/ 4 h 248"/>
                  <a:gd name="T46" fmla="*/ 46 w 92"/>
                  <a:gd name="T47" fmla="*/ 35 h 248"/>
                  <a:gd name="T48" fmla="*/ 55 w 92"/>
                  <a:gd name="T49" fmla="*/ 51 h 248"/>
                  <a:gd name="T50" fmla="*/ 70 w 92"/>
                  <a:gd name="T51" fmla="*/ 69 h 248"/>
                  <a:gd name="T52" fmla="*/ 88 w 92"/>
                  <a:gd name="T53" fmla="*/ 94 h 248"/>
                  <a:gd name="T54" fmla="*/ 91 w 92"/>
                  <a:gd name="T55" fmla="*/ 95 h 248"/>
                  <a:gd name="T56" fmla="*/ 91 w 92"/>
                  <a:gd name="T57" fmla="*/ 93 h 248"/>
                  <a:gd name="T58" fmla="*/ 73 w 92"/>
                  <a:gd name="T59" fmla="*/ 67 h 248"/>
                  <a:gd name="T60" fmla="*/ 58 w 92"/>
                  <a:gd name="T61" fmla="*/ 49 h 248"/>
                  <a:gd name="T62" fmla="*/ 49 w 92"/>
                  <a:gd name="T63" fmla="*/ 33 h 248"/>
                  <a:gd name="T64" fmla="*/ 28 w 92"/>
                  <a:gd name="T65" fmla="*/ 1 h 248"/>
                  <a:gd name="T66" fmla="*/ 26 w 92"/>
                  <a:gd name="T67" fmla="*/ 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2" h="248">
                    <a:moveTo>
                      <a:pt x="26" y="1"/>
                    </a:moveTo>
                    <a:cubicBezTo>
                      <a:pt x="20" y="3"/>
                      <a:pt x="14" y="6"/>
                      <a:pt x="9" y="8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0" y="13"/>
                      <a:pt x="1" y="14"/>
                    </a:cubicBezTo>
                    <a:cubicBezTo>
                      <a:pt x="8" y="32"/>
                      <a:pt x="18" y="50"/>
                      <a:pt x="28" y="68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54" y="112"/>
                      <a:pt x="64" y="128"/>
                      <a:pt x="67" y="141"/>
                    </a:cubicBezTo>
                    <a:cubicBezTo>
                      <a:pt x="69" y="151"/>
                      <a:pt x="65" y="164"/>
                      <a:pt x="62" y="177"/>
                    </a:cubicBezTo>
                    <a:cubicBezTo>
                      <a:pt x="60" y="184"/>
                      <a:pt x="58" y="192"/>
                      <a:pt x="58" y="198"/>
                    </a:cubicBezTo>
                    <a:cubicBezTo>
                      <a:pt x="57" y="206"/>
                      <a:pt x="54" y="234"/>
                      <a:pt x="47" y="246"/>
                    </a:cubicBezTo>
                    <a:cubicBezTo>
                      <a:pt x="46" y="246"/>
                      <a:pt x="46" y="247"/>
                      <a:pt x="47" y="248"/>
                    </a:cubicBezTo>
                    <a:cubicBezTo>
                      <a:pt x="48" y="248"/>
                      <a:pt x="49" y="248"/>
                      <a:pt x="50" y="247"/>
                    </a:cubicBezTo>
                    <a:cubicBezTo>
                      <a:pt x="57" y="235"/>
                      <a:pt x="60" y="207"/>
                      <a:pt x="61" y="199"/>
                    </a:cubicBezTo>
                    <a:cubicBezTo>
                      <a:pt x="62" y="192"/>
                      <a:pt x="63" y="185"/>
                      <a:pt x="65" y="177"/>
                    </a:cubicBezTo>
                    <a:cubicBezTo>
                      <a:pt x="68" y="167"/>
                      <a:pt x="71" y="157"/>
                      <a:pt x="71" y="148"/>
                    </a:cubicBezTo>
                    <a:cubicBezTo>
                      <a:pt x="71" y="145"/>
                      <a:pt x="70" y="143"/>
                      <a:pt x="70" y="141"/>
                    </a:cubicBezTo>
                    <a:cubicBezTo>
                      <a:pt x="67" y="127"/>
                      <a:pt x="57" y="111"/>
                      <a:pt x="48" y="96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21" y="49"/>
                      <a:pt x="12" y="32"/>
                      <a:pt x="5" y="14"/>
                    </a:cubicBezTo>
                    <a:cubicBezTo>
                      <a:pt x="6" y="13"/>
                      <a:pt x="10" y="11"/>
                      <a:pt x="10" y="11"/>
                    </a:cubicBezTo>
                    <a:cubicBezTo>
                      <a:pt x="15" y="9"/>
                      <a:pt x="21" y="6"/>
                      <a:pt x="26" y="4"/>
                    </a:cubicBezTo>
                    <a:cubicBezTo>
                      <a:pt x="34" y="13"/>
                      <a:pt x="40" y="24"/>
                      <a:pt x="46" y="35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60" y="57"/>
                      <a:pt x="65" y="63"/>
                      <a:pt x="70" y="69"/>
                    </a:cubicBezTo>
                    <a:cubicBezTo>
                      <a:pt x="77" y="77"/>
                      <a:pt x="84" y="85"/>
                      <a:pt x="88" y="94"/>
                    </a:cubicBezTo>
                    <a:cubicBezTo>
                      <a:pt x="89" y="95"/>
                      <a:pt x="90" y="95"/>
                      <a:pt x="91" y="95"/>
                    </a:cubicBezTo>
                    <a:cubicBezTo>
                      <a:pt x="92" y="94"/>
                      <a:pt x="92" y="93"/>
                      <a:pt x="91" y="93"/>
                    </a:cubicBezTo>
                    <a:cubicBezTo>
                      <a:pt x="87" y="84"/>
                      <a:pt x="80" y="75"/>
                      <a:pt x="73" y="67"/>
                    </a:cubicBezTo>
                    <a:cubicBezTo>
                      <a:pt x="67" y="61"/>
                      <a:pt x="62" y="55"/>
                      <a:pt x="58" y="49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3" y="23"/>
                      <a:pt x="36" y="11"/>
                      <a:pt x="28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2" name="Freeform 1223"/>
              <p:cNvSpPr>
                <a:spLocks/>
              </p:cNvSpPr>
              <p:nvPr/>
            </p:nvSpPr>
            <p:spPr bwMode="auto">
              <a:xfrm>
                <a:off x="1070" y="2750"/>
                <a:ext cx="280" cy="511"/>
              </a:xfrm>
              <a:custGeom>
                <a:avLst/>
                <a:gdLst>
                  <a:gd name="T0" fmla="*/ 90 w 103"/>
                  <a:gd name="T1" fmla="*/ 0 h 188"/>
                  <a:gd name="T2" fmla="*/ 19 w 103"/>
                  <a:gd name="T3" fmla="*/ 34 h 188"/>
                  <a:gd name="T4" fmla="*/ 18 w 103"/>
                  <a:gd name="T5" fmla="*/ 37 h 188"/>
                  <a:gd name="T6" fmla="*/ 21 w 103"/>
                  <a:gd name="T7" fmla="*/ 37 h 188"/>
                  <a:gd name="T8" fmla="*/ 90 w 103"/>
                  <a:gd name="T9" fmla="*/ 4 h 188"/>
                  <a:gd name="T10" fmla="*/ 96 w 103"/>
                  <a:gd name="T11" fmla="*/ 11 h 188"/>
                  <a:gd name="T12" fmla="*/ 99 w 103"/>
                  <a:gd name="T13" fmla="*/ 15 h 188"/>
                  <a:gd name="T14" fmla="*/ 56 w 103"/>
                  <a:gd name="T15" fmla="*/ 45 h 188"/>
                  <a:gd name="T16" fmla="*/ 26 w 103"/>
                  <a:gd name="T17" fmla="*/ 63 h 188"/>
                  <a:gd name="T18" fmla="*/ 23 w 103"/>
                  <a:gd name="T19" fmla="*/ 65 h 188"/>
                  <a:gd name="T20" fmla="*/ 0 w 103"/>
                  <a:gd name="T21" fmla="*/ 90 h 188"/>
                  <a:gd name="T22" fmla="*/ 0 w 103"/>
                  <a:gd name="T23" fmla="*/ 94 h 188"/>
                  <a:gd name="T24" fmla="*/ 2 w 103"/>
                  <a:gd name="T25" fmla="*/ 109 h 188"/>
                  <a:gd name="T26" fmla="*/ 4 w 103"/>
                  <a:gd name="T27" fmla="*/ 120 h 188"/>
                  <a:gd name="T28" fmla="*/ 5 w 103"/>
                  <a:gd name="T29" fmla="*/ 127 h 188"/>
                  <a:gd name="T30" fmla="*/ 6 w 103"/>
                  <a:gd name="T31" fmla="*/ 147 h 188"/>
                  <a:gd name="T32" fmla="*/ 8 w 103"/>
                  <a:gd name="T33" fmla="*/ 153 h 188"/>
                  <a:gd name="T34" fmla="*/ 19 w 103"/>
                  <a:gd name="T35" fmla="*/ 187 h 188"/>
                  <a:gd name="T36" fmla="*/ 21 w 103"/>
                  <a:gd name="T37" fmla="*/ 187 h 188"/>
                  <a:gd name="T38" fmla="*/ 21 w 103"/>
                  <a:gd name="T39" fmla="*/ 185 h 188"/>
                  <a:gd name="T40" fmla="*/ 11 w 103"/>
                  <a:gd name="T41" fmla="*/ 153 h 188"/>
                  <a:gd name="T42" fmla="*/ 10 w 103"/>
                  <a:gd name="T43" fmla="*/ 146 h 188"/>
                  <a:gd name="T44" fmla="*/ 8 w 103"/>
                  <a:gd name="T45" fmla="*/ 127 h 188"/>
                  <a:gd name="T46" fmla="*/ 8 w 103"/>
                  <a:gd name="T47" fmla="*/ 120 h 188"/>
                  <a:gd name="T48" fmla="*/ 6 w 103"/>
                  <a:gd name="T49" fmla="*/ 108 h 188"/>
                  <a:gd name="T50" fmla="*/ 4 w 103"/>
                  <a:gd name="T51" fmla="*/ 91 h 188"/>
                  <a:gd name="T52" fmla="*/ 25 w 103"/>
                  <a:gd name="T53" fmla="*/ 67 h 188"/>
                  <a:gd name="T54" fmla="*/ 28 w 103"/>
                  <a:gd name="T55" fmla="*/ 65 h 188"/>
                  <a:gd name="T56" fmla="*/ 57 w 103"/>
                  <a:gd name="T57" fmla="*/ 48 h 188"/>
                  <a:gd name="T58" fmla="*/ 102 w 103"/>
                  <a:gd name="T59" fmla="*/ 17 h 188"/>
                  <a:gd name="T60" fmla="*/ 102 w 103"/>
                  <a:gd name="T61" fmla="*/ 14 h 188"/>
                  <a:gd name="T62" fmla="*/ 98 w 103"/>
                  <a:gd name="T63" fmla="*/ 9 h 188"/>
                  <a:gd name="T64" fmla="*/ 92 w 103"/>
                  <a:gd name="T65" fmla="*/ 1 h 188"/>
                  <a:gd name="T66" fmla="*/ 90 w 103"/>
                  <a:gd name="T6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3" h="188">
                    <a:moveTo>
                      <a:pt x="90" y="0"/>
                    </a:moveTo>
                    <a:cubicBezTo>
                      <a:pt x="79" y="5"/>
                      <a:pt x="41" y="21"/>
                      <a:pt x="19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9" y="37"/>
                      <a:pt x="20" y="38"/>
                      <a:pt x="21" y="37"/>
                    </a:cubicBezTo>
                    <a:cubicBezTo>
                      <a:pt x="42" y="25"/>
                      <a:pt x="78" y="9"/>
                      <a:pt x="90" y="4"/>
                    </a:cubicBezTo>
                    <a:cubicBezTo>
                      <a:pt x="91" y="5"/>
                      <a:pt x="96" y="11"/>
                      <a:pt x="96" y="11"/>
                    </a:cubicBezTo>
                    <a:cubicBezTo>
                      <a:pt x="96" y="11"/>
                      <a:pt x="98" y="14"/>
                      <a:pt x="99" y="15"/>
                    </a:cubicBezTo>
                    <a:cubicBezTo>
                      <a:pt x="87" y="27"/>
                      <a:pt x="71" y="36"/>
                      <a:pt x="56" y="45"/>
                    </a:cubicBezTo>
                    <a:cubicBezTo>
                      <a:pt x="45" y="50"/>
                      <a:pt x="35" y="56"/>
                      <a:pt x="26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15" y="71"/>
                      <a:pt x="3" y="79"/>
                      <a:pt x="0" y="90"/>
                    </a:cubicBezTo>
                    <a:cubicBezTo>
                      <a:pt x="0" y="91"/>
                      <a:pt x="0" y="92"/>
                      <a:pt x="0" y="94"/>
                    </a:cubicBezTo>
                    <a:cubicBezTo>
                      <a:pt x="0" y="98"/>
                      <a:pt x="1" y="103"/>
                      <a:pt x="2" y="109"/>
                    </a:cubicBezTo>
                    <a:cubicBezTo>
                      <a:pt x="3" y="113"/>
                      <a:pt x="4" y="117"/>
                      <a:pt x="4" y="120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5" y="134"/>
                      <a:pt x="5" y="140"/>
                      <a:pt x="6" y="147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10" y="165"/>
                      <a:pt x="12" y="178"/>
                      <a:pt x="19" y="187"/>
                    </a:cubicBezTo>
                    <a:cubicBezTo>
                      <a:pt x="19" y="188"/>
                      <a:pt x="20" y="188"/>
                      <a:pt x="21" y="187"/>
                    </a:cubicBezTo>
                    <a:cubicBezTo>
                      <a:pt x="22" y="187"/>
                      <a:pt x="22" y="186"/>
                      <a:pt x="21" y="185"/>
                    </a:cubicBezTo>
                    <a:cubicBezTo>
                      <a:pt x="15" y="177"/>
                      <a:pt x="13" y="164"/>
                      <a:pt x="11" y="153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8" y="140"/>
                      <a:pt x="8" y="133"/>
                      <a:pt x="8" y="127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7" y="116"/>
                      <a:pt x="7" y="112"/>
                      <a:pt x="6" y="108"/>
                    </a:cubicBezTo>
                    <a:cubicBezTo>
                      <a:pt x="4" y="101"/>
                      <a:pt x="3" y="95"/>
                      <a:pt x="4" y="91"/>
                    </a:cubicBezTo>
                    <a:cubicBezTo>
                      <a:pt x="6" y="81"/>
                      <a:pt x="17" y="73"/>
                      <a:pt x="25" y="67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7" y="59"/>
                      <a:pt x="47" y="54"/>
                      <a:pt x="57" y="48"/>
                    </a:cubicBezTo>
                    <a:cubicBezTo>
                      <a:pt x="73" y="39"/>
                      <a:pt x="90" y="30"/>
                      <a:pt x="102" y="17"/>
                    </a:cubicBezTo>
                    <a:cubicBezTo>
                      <a:pt x="103" y="16"/>
                      <a:pt x="103" y="15"/>
                      <a:pt x="102" y="14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1" y="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3" name="Freeform 1224"/>
              <p:cNvSpPr>
                <a:spLocks/>
              </p:cNvSpPr>
              <p:nvPr/>
            </p:nvSpPr>
            <p:spPr bwMode="auto">
              <a:xfrm>
                <a:off x="520" y="2122"/>
                <a:ext cx="858" cy="821"/>
              </a:xfrm>
              <a:custGeom>
                <a:avLst/>
                <a:gdLst>
                  <a:gd name="T0" fmla="*/ 70 w 315"/>
                  <a:gd name="T1" fmla="*/ 148 h 302"/>
                  <a:gd name="T2" fmla="*/ 12 w 315"/>
                  <a:gd name="T3" fmla="*/ 242 h 302"/>
                  <a:gd name="T4" fmla="*/ 126 w 315"/>
                  <a:gd name="T5" fmla="*/ 293 h 302"/>
                  <a:gd name="T6" fmla="*/ 222 w 315"/>
                  <a:gd name="T7" fmla="*/ 267 h 302"/>
                  <a:gd name="T8" fmla="*/ 230 w 315"/>
                  <a:gd name="T9" fmla="*/ 228 h 302"/>
                  <a:gd name="T10" fmla="*/ 223 w 315"/>
                  <a:gd name="T11" fmla="*/ 192 h 302"/>
                  <a:gd name="T12" fmla="*/ 265 w 315"/>
                  <a:gd name="T13" fmla="*/ 115 h 302"/>
                  <a:gd name="T14" fmla="*/ 300 w 315"/>
                  <a:gd name="T15" fmla="*/ 60 h 302"/>
                  <a:gd name="T16" fmla="*/ 224 w 315"/>
                  <a:gd name="T17" fmla="*/ 95 h 302"/>
                  <a:gd name="T18" fmla="*/ 191 w 315"/>
                  <a:gd name="T19" fmla="*/ 187 h 302"/>
                  <a:gd name="T20" fmla="*/ 105 w 315"/>
                  <a:gd name="T21" fmla="*/ 155 h 302"/>
                  <a:gd name="T22" fmla="*/ 119 w 315"/>
                  <a:gd name="T23" fmla="*/ 108 h 302"/>
                  <a:gd name="T24" fmla="*/ 151 w 315"/>
                  <a:gd name="T25" fmla="*/ 49 h 302"/>
                  <a:gd name="T26" fmla="*/ 171 w 315"/>
                  <a:gd name="T27" fmla="*/ 14 h 302"/>
                  <a:gd name="T28" fmla="*/ 145 w 315"/>
                  <a:gd name="T29" fmla="*/ 1 h 302"/>
                  <a:gd name="T30" fmla="*/ 80 w 315"/>
                  <a:gd name="T31" fmla="*/ 86 h 302"/>
                  <a:gd name="T32" fmla="*/ 73 w 315"/>
                  <a:gd name="T33" fmla="*/ 127 h 302"/>
                  <a:gd name="T34" fmla="*/ 71 w 315"/>
                  <a:gd name="T35" fmla="*/ 141 h 302"/>
                  <a:gd name="T36" fmla="*/ 70 w 315"/>
                  <a:gd name="T37" fmla="*/ 15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5" h="302">
                    <a:moveTo>
                      <a:pt x="70" y="148"/>
                    </a:moveTo>
                    <a:cubicBezTo>
                      <a:pt x="34" y="153"/>
                      <a:pt x="0" y="209"/>
                      <a:pt x="12" y="242"/>
                    </a:cubicBezTo>
                    <a:cubicBezTo>
                      <a:pt x="26" y="282"/>
                      <a:pt x="91" y="290"/>
                      <a:pt x="126" y="293"/>
                    </a:cubicBezTo>
                    <a:cubicBezTo>
                      <a:pt x="159" y="296"/>
                      <a:pt x="202" y="302"/>
                      <a:pt x="222" y="267"/>
                    </a:cubicBezTo>
                    <a:cubicBezTo>
                      <a:pt x="227" y="258"/>
                      <a:pt x="230" y="239"/>
                      <a:pt x="230" y="228"/>
                    </a:cubicBezTo>
                    <a:cubicBezTo>
                      <a:pt x="230" y="215"/>
                      <a:pt x="222" y="205"/>
                      <a:pt x="223" y="192"/>
                    </a:cubicBezTo>
                    <a:cubicBezTo>
                      <a:pt x="225" y="165"/>
                      <a:pt x="248" y="134"/>
                      <a:pt x="265" y="115"/>
                    </a:cubicBezTo>
                    <a:cubicBezTo>
                      <a:pt x="276" y="103"/>
                      <a:pt x="315" y="81"/>
                      <a:pt x="300" y="60"/>
                    </a:cubicBezTo>
                    <a:cubicBezTo>
                      <a:pt x="279" y="33"/>
                      <a:pt x="235" y="80"/>
                      <a:pt x="224" y="95"/>
                    </a:cubicBezTo>
                    <a:cubicBezTo>
                      <a:pt x="208" y="118"/>
                      <a:pt x="188" y="157"/>
                      <a:pt x="191" y="187"/>
                    </a:cubicBezTo>
                    <a:cubicBezTo>
                      <a:pt x="166" y="167"/>
                      <a:pt x="134" y="164"/>
                      <a:pt x="105" y="155"/>
                    </a:cubicBezTo>
                    <a:cubicBezTo>
                      <a:pt x="103" y="141"/>
                      <a:pt x="114" y="121"/>
                      <a:pt x="119" y="108"/>
                    </a:cubicBezTo>
                    <a:cubicBezTo>
                      <a:pt x="127" y="87"/>
                      <a:pt x="137" y="67"/>
                      <a:pt x="151" y="49"/>
                    </a:cubicBezTo>
                    <a:cubicBezTo>
                      <a:pt x="158" y="39"/>
                      <a:pt x="173" y="27"/>
                      <a:pt x="171" y="14"/>
                    </a:cubicBezTo>
                    <a:cubicBezTo>
                      <a:pt x="169" y="1"/>
                      <a:pt x="157" y="0"/>
                      <a:pt x="145" y="1"/>
                    </a:cubicBezTo>
                    <a:cubicBezTo>
                      <a:pt x="108" y="7"/>
                      <a:pt x="88" y="54"/>
                      <a:pt x="80" y="86"/>
                    </a:cubicBezTo>
                    <a:cubicBezTo>
                      <a:pt x="76" y="100"/>
                      <a:pt x="75" y="113"/>
                      <a:pt x="73" y="127"/>
                    </a:cubicBezTo>
                    <a:cubicBezTo>
                      <a:pt x="72" y="132"/>
                      <a:pt x="72" y="136"/>
                      <a:pt x="71" y="141"/>
                    </a:cubicBezTo>
                    <a:cubicBezTo>
                      <a:pt x="70" y="146"/>
                      <a:pt x="68" y="151"/>
                      <a:pt x="70" y="150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4" name="Freeform 1225"/>
              <p:cNvSpPr>
                <a:spLocks noEditPoints="1"/>
              </p:cNvSpPr>
              <p:nvPr/>
            </p:nvSpPr>
            <p:spPr bwMode="auto">
              <a:xfrm>
                <a:off x="542" y="2113"/>
                <a:ext cx="833" cy="830"/>
              </a:xfrm>
              <a:custGeom>
                <a:avLst/>
                <a:gdLst>
                  <a:gd name="T0" fmla="*/ 70 w 306"/>
                  <a:gd name="T1" fmla="*/ 89 h 305"/>
                  <a:gd name="T2" fmla="*/ 63 w 306"/>
                  <a:gd name="T3" fmla="*/ 129 h 305"/>
                  <a:gd name="T4" fmla="*/ 61 w 306"/>
                  <a:gd name="T5" fmla="*/ 144 h 305"/>
                  <a:gd name="T6" fmla="*/ 60 w 306"/>
                  <a:gd name="T7" fmla="*/ 150 h 305"/>
                  <a:gd name="T8" fmla="*/ 0 w 306"/>
                  <a:gd name="T9" fmla="*/ 230 h 305"/>
                  <a:gd name="T10" fmla="*/ 118 w 306"/>
                  <a:gd name="T11" fmla="*/ 298 h 305"/>
                  <a:gd name="T12" fmla="*/ 215 w 306"/>
                  <a:gd name="T13" fmla="*/ 271 h 305"/>
                  <a:gd name="T14" fmla="*/ 220 w 306"/>
                  <a:gd name="T15" fmla="*/ 213 h 305"/>
                  <a:gd name="T16" fmla="*/ 258 w 306"/>
                  <a:gd name="T17" fmla="*/ 119 h 305"/>
                  <a:gd name="T18" fmla="*/ 293 w 306"/>
                  <a:gd name="T19" fmla="*/ 62 h 305"/>
                  <a:gd name="T20" fmla="*/ 215 w 306"/>
                  <a:gd name="T21" fmla="*/ 97 h 305"/>
                  <a:gd name="T22" fmla="*/ 182 w 306"/>
                  <a:gd name="T23" fmla="*/ 186 h 305"/>
                  <a:gd name="T24" fmla="*/ 98 w 306"/>
                  <a:gd name="T25" fmla="*/ 157 h 305"/>
                  <a:gd name="T26" fmla="*/ 108 w 306"/>
                  <a:gd name="T27" fmla="*/ 123 h 305"/>
                  <a:gd name="T28" fmla="*/ 144 w 306"/>
                  <a:gd name="T29" fmla="*/ 53 h 305"/>
                  <a:gd name="T30" fmla="*/ 165 w 306"/>
                  <a:gd name="T31" fmla="*/ 19 h 305"/>
                  <a:gd name="T32" fmla="*/ 137 w 306"/>
                  <a:gd name="T33" fmla="*/ 3 h 305"/>
                  <a:gd name="T34" fmla="*/ 65 w 306"/>
                  <a:gd name="T35" fmla="*/ 144 h 305"/>
                  <a:gd name="T36" fmla="*/ 67 w 306"/>
                  <a:gd name="T37" fmla="*/ 130 h 305"/>
                  <a:gd name="T38" fmla="*/ 73 w 306"/>
                  <a:gd name="T39" fmla="*/ 90 h 305"/>
                  <a:gd name="T40" fmla="*/ 161 w 306"/>
                  <a:gd name="T41" fmla="*/ 17 h 305"/>
                  <a:gd name="T42" fmla="*/ 141 w 306"/>
                  <a:gd name="T43" fmla="*/ 51 h 305"/>
                  <a:gd name="T44" fmla="*/ 105 w 306"/>
                  <a:gd name="T45" fmla="*/ 121 h 305"/>
                  <a:gd name="T46" fmla="*/ 96 w 306"/>
                  <a:gd name="T47" fmla="*/ 160 h 305"/>
                  <a:gd name="T48" fmla="*/ 182 w 306"/>
                  <a:gd name="T49" fmla="*/ 191 h 305"/>
                  <a:gd name="T50" fmla="*/ 185 w 306"/>
                  <a:gd name="T51" fmla="*/ 190 h 305"/>
                  <a:gd name="T52" fmla="*/ 275 w 306"/>
                  <a:gd name="T53" fmla="*/ 57 h 305"/>
                  <a:gd name="T54" fmla="*/ 267 w 306"/>
                  <a:gd name="T55" fmla="*/ 107 h 305"/>
                  <a:gd name="T56" fmla="*/ 213 w 306"/>
                  <a:gd name="T57" fmla="*/ 195 h 305"/>
                  <a:gd name="T58" fmla="*/ 220 w 306"/>
                  <a:gd name="T59" fmla="*/ 231 h 305"/>
                  <a:gd name="T60" fmla="*/ 125 w 306"/>
                  <a:gd name="T61" fmla="*/ 295 h 305"/>
                  <a:gd name="T62" fmla="*/ 5 w 306"/>
                  <a:gd name="T63" fmla="*/ 245 h 305"/>
                  <a:gd name="T64" fmla="*/ 16 w 306"/>
                  <a:gd name="T65" fmla="*/ 188 h 305"/>
                  <a:gd name="T66" fmla="*/ 60 w 306"/>
                  <a:gd name="T67" fmla="*/ 154 h 305"/>
                  <a:gd name="T68" fmla="*/ 64 w 306"/>
                  <a:gd name="T69" fmla="*/ 153 h 305"/>
                  <a:gd name="T70" fmla="*/ 63 w 306"/>
                  <a:gd name="T71" fmla="*/ 152 h 305"/>
                  <a:gd name="T72" fmla="*/ 64 w 306"/>
                  <a:gd name="T73" fmla="*/ 151 h 305"/>
                  <a:gd name="T74" fmla="*/ 64 w 306"/>
                  <a:gd name="T75" fmla="*/ 150 h 305"/>
                  <a:gd name="T76" fmla="*/ 182 w 306"/>
                  <a:gd name="T77" fmla="*/ 190 h 305"/>
                  <a:gd name="T78" fmla="*/ 182 w 306"/>
                  <a:gd name="T79" fmla="*/ 19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6" h="305">
                    <a:moveTo>
                      <a:pt x="137" y="3"/>
                    </a:moveTo>
                    <a:cubicBezTo>
                      <a:pt x="93" y="9"/>
                      <a:pt x="75" y="70"/>
                      <a:pt x="70" y="89"/>
                    </a:cubicBezTo>
                    <a:cubicBezTo>
                      <a:pt x="68" y="99"/>
                      <a:pt x="66" y="109"/>
                      <a:pt x="65" y="118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0" y="149"/>
                      <a:pt x="60" y="150"/>
                      <a:pt x="60" y="150"/>
                    </a:cubicBezTo>
                    <a:cubicBezTo>
                      <a:pt x="43" y="153"/>
                      <a:pt x="26" y="166"/>
                      <a:pt x="14" y="186"/>
                    </a:cubicBezTo>
                    <a:cubicBezTo>
                      <a:pt x="5" y="201"/>
                      <a:pt x="0" y="217"/>
                      <a:pt x="0" y="230"/>
                    </a:cubicBezTo>
                    <a:cubicBezTo>
                      <a:pt x="0" y="236"/>
                      <a:pt x="0" y="241"/>
                      <a:pt x="2" y="246"/>
                    </a:cubicBezTo>
                    <a:cubicBezTo>
                      <a:pt x="16" y="285"/>
                      <a:pt x="75" y="294"/>
                      <a:pt x="118" y="298"/>
                    </a:cubicBezTo>
                    <a:cubicBezTo>
                      <a:pt x="125" y="298"/>
                      <a:pt x="125" y="298"/>
                      <a:pt x="125" y="298"/>
                    </a:cubicBezTo>
                    <a:cubicBezTo>
                      <a:pt x="157" y="301"/>
                      <a:pt x="197" y="305"/>
                      <a:pt x="215" y="271"/>
                    </a:cubicBezTo>
                    <a:cubicBezTo>
                      <a:pt x="221" y="261"/>
                      <a:pt x="224" y="241"/>
                      <a:pt x="224" y="231"/>
                    </a:cubicBezTo>
                    <a:cubicBezTo>
                      <a:pt x="224" y="225"/>
                      <a:pt x="222" y="219"/>
                      <a:pt x="220" y="213"/>
                    </a:cubicBezTo>
                    <a:cubicBezTo>
                      <a:pt x="218" y="207"/>
                      <a:pt x="216" y="201"/>
                      <a:pt x="217" y="195"/>
                    </a:cubicBezTo>
                    <a:cubicBezTo>
                      <a:pt x="219" y="165"/>
                      <a:pt x="249" y="129"/>
                      <a:pt x="258" y="119"/>
                    </a:cubicBezTo>
                    <a:cubicBezTo>
                      <a:pt x="261" y="117"/>
                      <a:pt x="264" y="114"/>
                      <a:pt x="269" y="110"/>
                    </a:cubicBezTo>
                    <a:cubicBezTo>
                      <a:pt x="285" y="97"/>
                      <a:pt x="306" y="79"/>
                      <a:pt x="293" y="62"/>
                    </a:cubicBezTo>
                    <a:cubicBezTo>
                      <a:pt x="289" y="56"/>
                      <a:pt x="283" y="53"/>
                      <a:pt x="275" y="53"/>
                    </a:cubicBezTo>
                    <a:cubicBezTo>
                      <a:pt x="251" y="54"/>
                      <a:pt x="221" y="88"/>
                      <a:pt x="215" y="97"/>
                    </a:cubicBezTo>
                    <a:cubicBezTo>
                      <a:pt x="199" y="119"/>
                      <a:pt x="181" y="154"/>
                      <a:pt x="181" y="183"/>
                    </a:cubicBezTo>
                    <a:cubicBezTo>
                      <a:pt x="181" y="184"/>
                      <a:pt x="182" y="185"/>
                      <a:pt x="182" y="186"/>
                    </a:cubicBezTo>
                    <a:cubicBezTo>
                      <a:pt x="163" y="173"/>
                      <a:pt x="140" y="167"/>
                      <a:pt x="118" y="162"/>
                    </a:cubicBezTo>
                    <a:cubicBezTo>
                      <a:pt x="118" y="162"/>
                      <a:pt x="101" y="158"/>
                      <a:pt x="98" y="157"/>
                    </a:cubicBezTo>
                    <a:cubicBezTo>
                      <a:pt x="98" y="157"/>
                      <a:pt x="98" y="156"/>
                      <a:pt x="98" y="156"/>
                    </a:cubicBezTo>
                    <a:cubicBezTo>
                      <a:pt x="98" y="146"/>
                      <a:pt x="104" y="134"/>
                      <a:pt x="108" y="123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20" y="90"/>
                      <a:pt x="131" y="71"/>
                      <a:pt x="144" y="53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7" y="37"/>
                      <a:pt x="165" y="29"/>
                      <a:pt x="165" y="19"/>
                    </a:cubicBezTo>
                    <a:cubicBezTo>
                      <a:pt x="165" y="18"/>
                      <a:pt x="165" y="18"/>
                      <a:pt x="165" y="17"/>
                    </a:cubicBezTo>
                    <a:cubicBezTo>
                      <a:pt x="163" y="5"/>
                      <a:pt x="153" y="0"/>
                      <a:pt x="137" y="3"/>
                    </a:cubicBezTo>
                    <a:close/>
                    <a:moveTo>
                      <a:pt x="64" y="150"/>
                    </a:moveTo>
                    <a:cubicBezTo>
                      <a:pt x="65" y="144"/>
                      <a:pt x="65" y="144"/>
                      <a:pt x="65" y="144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19"/>
                      <a:pt x="68" y="119"/>
                    </a:cubicBezTo>
                    <a:cubicBezTo>
                      <a:pt x="70" y="109"/>
                      <a:pt x="71" y="99"/>
                      <a:pt x="73" y="90"/>
                    </a:cubicBezTo>
                    <a:cubicBezTo>
                      <a:pt x="78" y="72"/>
                      <a:pt x="96" y="12"/>
                      <a:pt x="137" y="6"/>
                    </a:cubicBezTo>
                    <a:cubicBezTo>
                      <a:pt x="147" y="4"/>
                      <a:pt x="159" y="5"/>
                      <a:pt x="161" y="17"/>
                    </a:cubicBezTo>
                    <a:cubicBezTo>
                      <a:pt x="163" y="26"/>
                      <a:pt x="155" y="35"/>
                      <a:pt x="148" y="43"/>
                    </a:cubicBezTo>
                    <a:cubicBezTo>
                      <a:pt x="141" y="51"/>
                      <a:pt x="141" y="51"/>
                      <a:pt x="141" y="51"/>
                    </a:cubicBezTo>
                    <a:cubicBezTo>
                      <a:pt x="128" y="69"/>
                      <a:pt x="117" y="89"/>
                      <a:pt x="109" y="110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0" y="134"/>
                      <a:pt x="94" y="148"/>
                      <a:pt x="95" y="159"/>
                    </a:cubicBezTo>
                    <a:cubicBezTo>
                      <a:pt x="95" y="159"/>
                      <a:pt x="96" y="160"/>
                      <a:pt x="96" y="160"/>
                    </a:cubicBezTo>
                    <a:cubicBezTo>
                      <a:pt x="117" y="165"/>
                      <a:pt x="117" y="165"/>
                      <a:pt x="117" y="165"/>
                    </a:cubicBezTo>
                    <a:cubicBezTo>
                      <a:pt x="140" y="171"/>
                      <a:pt x="163" y="176"/>
                      <a:pt x="182" y="191"/>
                    </a:cubicBezTo>
                    <a:cubicBezTo>
                      <a:pt x="183" y="192"/>
                      <a:pt x="184" y="192"/>
                      <a:pt x="184" y="191"/>
                    </a:cubicBezTo>
                    <a:cubicBezTo>
                      <a:pt x="185" y="191"/>
                      <a:pt x="185" y="190"/>
                      <a:pt x="185" y="190"/>
                    </a:cubicBezTo>
                    <a:cubicBezTo>
                      <a:pt x="182" y="163"/>
                      <a:pt x="199" y="125"/>
                      <a:pt x="218" y="99"/>
                    </a:cubicBezTo>
                    <a:cubicBezTo>
                      <a:pt x="226" y="88"/>
                      <a:pt x="254" y="57"/>
                      <a:pt x="275" y="57"/>
                    </a:cubicBezTo>
                    <a:cubicBezTo>
                      <a:pt x="282" y="57"/>
                      <a:pt x="286" y="59"/>
                      <a:pt x="290" y="64"/>
                    </a:cubicBezTo>
                    <a:cubicBezTo>
                      <a:pt x="301" y="79"/>
                      <a:pt x="281" y="95"/>
                      <a:pt x="267" y="107"/>
                    </a:cubicBezTo>
                    <a:cubicBezTo>
                      <a:pt x="262" y="111"/>
                      <a:pt x="258" y="114"/>
                      <a:pt x="256" y="117"/>
                    </a:cubicBezTo>
                    <a:cubicBezTo>
                      <a:pt x="246" y="127"/>
                      <a:pt x="216" y="163"/>
                      <a:pt x="213" y="195"/>
                    </a:cubicBezTo>
                    <a:cubicBezTo>
                      <a:pt x="213" y="202"/>
                      <a:pt x="215" y="208"/>
                      <a:pt x="217" y="214"/>
                    </a:cubicBezTo>
                    <a:cubicBezTo>
                      <a:pt x="219" y="220"/>
                      <a:pt x="220" y="225"/>
                      <a:pt x="220" y="231"/>
                    </a:cubicBezTo>
                    <a:cubicBezTo>
                      <a:pt x="220" y="242"/>
                      <a:pt x="217" y="261"/>
                      <a:pt x="212" y="269"/>
                    </a:cubicBezTo>
                    <a:cubicBezTo>
                      <a:pt x="195" y="301"/>
                      <a:pt x="156" y="298"/>
                      <a:pt x="125" y="295"/>
                    </a:cubicBezTo>
                    <a:cubicBezTo>
                      <a:pt x="118" y="294"/>
                      <a:pt x="118" y="294"/>
                      <a:pt x="118" y="294"/>
                    </a:cubicBezTo>
                    <a:cubicBezTo>
                      <a:pt x="76" y="291"/>
                      <a:pt x="19" y="282"/>
                      <a:pt x="5" y="245"/>
                    </a:cubicBezTo>
                    <a:cubicBezTo>
                      <a:pt x="4" y="240"/>
                      <a:pt x="3" y="236"/>
                      <a:pt x="3" y="230"/>
                    </a:cubicBezTo>
                    <a:cubicBezTo>
                      <a:pt x="3" y="217"/>
                      <a:pt x="8" y="202"/>
                      <a:pt x="16" y="188"/>
                    </a:cubicBezTo>
                    <a:cubicBezTo>
                      <a:pt x="28" y="169"/>
                      <a:pt x="45" y="156"/>
                      <a:pt x="60" y="153"/>
                    </a:cubicBezTo>
                    <a:cubicBezTo>
                      <a:pt x="60" y="154"/>
                      <a:pt x="60" y="154"/>
                      <a:pt x="60" y="154"/>
                    </a:cubicBezTo>
                    <a:cubicBezTo>
                      <a:pt x="61" y="154"/>
                      <a:pt x="61" y="155"/>
                      <a:pt x="63" y="154"/>
                    </a:cubicBezTo>
                    <a:cubicBezTo>
                      <a:pt x="63" y="154"/>
                      <a:pt x="64" y="153"/>
                      <a:pt x="64" y="153"/>
                    </a:cubicBezTo>
                    <a:cubicBezTo>
                      <a:pt x="64" y="153"/>
                      <a:pt x="64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4" y="152"/>
                      <a:pt x="64" y="152"/>
                      <a:pt x="64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64" y="151"/>
                      <a:pt x="63" y="151"/>
                      <a:pt x="63" y="151"/>
                    </a:cubicBezTo>
                    <a:cubicBezTo>
                      <a:pt x="63" y="150"/>
                      <a:pt x="64" y="150"/>
                      <a:pt x="64" y="150"/>
                    </a:cubicBezTo>
                    <a:close/>
                    <a:moveTo>
                      <a:pt x="182" y="190"/>
                    </a:move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5" name="Freeform 1226"/>
              <p:cNvSpPr>
                <a:spLocks/>
              </p:cNvSpPr>
              <p:nvPr/>
            </p:nvSpPr>
            <p:spPr bwMode="auto">
              <a:xfrm>
                <a:off x="762" y="2696"/>
                <a:ext cx="30" cy="65"/>
              </a:xfrm>
              <a:custGeom>
                <a:avLst/>
                <a:gdLst>
                  <a:gd name="T0" fmla="*/ 7 w 11"/>
                  <a:gd name="T1" fmla="*/ 2 h 24"/>
                  <a:gd name="T2" fmla="*/ 6 w 11"/>
                  <a:gd name="T3" fmla="*/ 5 h 24"/>
                  <a:gd name="T4" fmla="*/ 0 w 11"/>
                  <a:gd name="T5" fmla="*/ 22 h 24"/>
                  <a:gd name="T6" fmla="*/ 1 w 11"/>
                  <a:gd name="T7" fmla="*/ 24 h 24"/>
                  <a:gd name="T8" fmla="*/ 3 w 11"/>
                  <a:gd name="T9" fmla="*/ 23 h 24"/>
                  <a:gd name="T10" fmla="*/ 9 w 11"/>
                  <a:gd name="T11" fmla="*/ 6 h 24"/>
                  <a:gd name="T12" fmla="*/ 10 w 11"/>
                  <a:gd name="T13" fmla="*/ 3 h 24"/>
                  <a:gd name="T14" fmla="*/ 9 w 11"/>
                  <a:gd name="T15" fmla="*/ 1 h 24"/>
                  <a:gd name="T16" fmla="*/ 7 w 11"/>
                  <a:gd name="T1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7" y="2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3" y="11"/>
                      <a:pt x="1" y="16"/>
                      <a:pt x="0" y="22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4"/>
                      <a:pt x="3" y="23"/>
                    </a:cubicBezTo>
                    <a:cubicBezTo>
                      <a:pt x="4" y="17"/>
                      <a:pt x="7" y="12"/>
                      <a:pt x="9" y="6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6" name="Freeform 1227"/>
              <p:cNvSpPr>
                <a:spLocks/>
              </p:cNvSpPr>
              <p:nvPr/>
            </p:nvSpPr>
            <p:spPr bwMode="auto">
              <a:xfrm>
                <a:off x="721" y="2750"/>
                <a:ext cx="71" cy="38"/>
              </a:xfrm>
              <a:custGeom>
                <a:avLst/>
                <a:gdLst>
                  <a:gd name="T0" fmla="*/ 9 w 26"/>
                  <a:gd name="T1" fmla="*/ 13 h 14"/>
                  <a:gd name="T2" fmla="*/ 6 w 26"/>
                  <a:gd name="T3" fmla="*/ 2 h 14"/>
                  <a:gd name="T4" fmla="*/ 26 w 26"/>
                  <a:gd name="T5" fmla="*/ 6 h 14"/>
                  <a:gd name="T6" fmla="*/ 12 w 26"/>
                  <a:gd name="T7" fmla="*/ 14 h 14"/>
                  <a:gd name="T8" fmla="*/ 14 w 26"/>
                  <a:gd name="T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9" y="13"/>
                    </a:moveTo>
                    <a:cubicBezTo>
                      <a:pt x="4" y="12"/>
                      <a:pt x="0" y="6"/>
                      <a:pt x="6" y="2"/>
                    </a:cubicBezTo>
                    <a:cubicBezTo>
                      <a:pt x="11" y="0"/>
                      <a:pt x="22" y="4"/>
                      <a:pt x="26" y="6"/>
                    </a:cubicBezTo>
                    <a:cubicBezTo>
                      <a:pt x="23" y="10"/>
                      <a:pt x="18" y="13"/>
                      <a:pt x="12" y="14"/>
                    </a:cubicBezTo>
                    <a:cubicBezTo>
                      <a:pt x="10" y="14"/>
                      <a:pt x="13" y="13"/>
                      <a:pt x="14" y="13"/>
                    </a:cubicBezTo>
                  </a:path>
                </a:pathLst>
              </a:custGeom>
              <a:solidFill>
                <a:srgbClr val="E0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7" name="Freeform 1228"/>
              <p:cNvSpPr>
                <a:spLocks noEditPoints="1"/>
              </p:cNvSpPr>
              <p:nvPr/>
            </p:nvSpPr>
            <p:spPr bwMode="auto">
              <a:xfrm>
                <a:off x="724" y="2742"/>
                <a:ext cx="74" cy="52"/>
              </a:xfrm>
              <a:custGeom>
                <a:avLst/>
                <a:gdLst>
                  <a:gd name="T0" fmla="*/ 4 w 27"/>
                  <a:gd name="T1" fmla="*/ 4 h 19"/>
                  <a:gd name="T2" fmla="*/ 0 w 27"/>
                  <a:gd name="T3" fmla="*/ 11 h 19"/>
                  <a:gd name="T4" fmla="*/ 8 w 27"/>
                  <a:gd name="T5" fmla="*/ 17 h 19"/>
                  <a:gd name="T6" fmla="*/ 9 w 27"/>
                  <a:gd name="T7" fmla="*/ 17 h 19"/>
                  <a:gd name="T8" fmla="*/ 9 w 27"/>
                  <a:gd name="T9" fmla="*/ 17 h 19"/>
                  <a:gd name="T10" fmla="*/ 11 w 27"/>
                  <a:gd name="T11" fmla="*/ 19 h 19"/>
                  <a:gd name="T12" fmla="*/ 27 w 27"/>
                  <a:gd name="T13" fmla="*/ 10 h 19"/>
                  <a:gd name="T14" fmla="*/ 27 w 27"/>
                  <a:gd name="T15" fmla="*/ 8 h 19"/>
                  <a:gd name="T16" fmla="*/ 26 w 27"/>
                  <a:gd name="T17" fmla="*/ 7 h 19"/>
                  <a:gd name="T18" fmla="*/ 4 w 27"/>
                  <a:gd name="T19" fmla="*/ 4 h 19"/>
                  <a:gd name="T20" fmla="*/ 8 w 27"/>
                  <a:gd name="T21" fmla="*/ 14 h 19"/>
                  <a:gd name="T22" fmla="*/ 4 w 27"/>
                  <a:gd name="T23" fmla="*/ 10 h 19"/>
                  <a:gd name="T24" fmla="*/ 4 w 27"/>
                  <a:gd name="T25" fmla="*/ 10 h 19"/>
                  <a:gd name="T26" fmla="*/ 6 w 27"/>
                  <a:gd name="T27" fmla="*/ 7 h 19"/>
                  <a:gd name="T28" fmla="*/ 22 w 27"/>
                  <a:gd name="T29" fmla="*/ 9 h 19"/>
                  <a:gd name="T30" fmla="*/ 13 w 27"/>
                  <a:gd name="T31" fmla="*/ 14 h 19"/>
                  <a:gd name="T32" fmla="*/ 11 w 27"/>
                  <a:gd name="T33" fmla="*/ 14 h 19"/>
                  <a:gd name="T34" fmla="*/ 10 w 27"/>
                  <a:gd name="T35" fmla="*/ 15 h 19"/>
                  <a:gd name="T36" fmla="*/ 10 w 27"/>
                  <a:gd name="T37" fmla="*/ 15 h 19"/>
                  <a:gd name="T38" fmla="*/ 8 w 27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9">
                    <a:moveTo>
                      <a:pt x="4" y="4"/>
                    </a:move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4" y="17"/>
                      <a:pt x="8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9"/>
                      <a:pt x="11" y="19"/>
                    </a:cubicBezTo>
                    <a:cubicBezTo>
                      <a:pt x="18" y="17"/>
                      <a:pt x="23" y="14"/>
                      <a:pt x="27" y="10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7" y="8"/>
                      <a:pt x="27" y="7"/>
                      <a:pt x="26" y="7"/>
                    </a:cubicBezTo>
                    <a:cubicBezTo>
                      <a:pt x="23" y="6"/>
                      <a:pt x="10" y="0"/>
                      <a:pt x="4" y="4"/>
                    </a:cubicBezTo>
                    <a:close/>
                    <a:moveTo>
                      <a:pt x="8" y="14"/>
                    </a:moveTo>
                    <a:cubicBezTo>
                      <a:pt x="6" y="14"/>
                      <a:pt x="4" y="12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5" y="8"/>
                      <a:pt x="6" y="7"/>
                    </a:cubicBezTo>
                    <a:cubicBezTo>
                      <a:pt x="9" y="5"/>
                      <a:pt x="17" y="7"/>
                      <a:pt x="22" y="9"/>
                    </a:cubicBezTo>
                    <a:cubicBezTo>
                      <a:pt x="20" y="11"/>
                      <a:pt x="17" y="13"/>
                      <a:pt x="13" y="14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9" y="14"/>
                      <a:pt x="8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8" name="Freeform 1229"/>
              <p:cNvSpPr>
                <a:spLocks/>
              </p:cNvSpPr>
              <p:nvPr/>
            </p:nvSpPr>
            <p:spPr bwMode="auto">
              <a:xfrm>
                <a:off x="661" y="2783"/>
                <a:ext cx="101" cy="62"/>
              </a:xfrm>
              <a:custGeom>
                <a:avLst/>
                <a:gdLst>
                  <a:gd name="T0" fmla="*/ 34 w 37"/>
                  <a:gd name="T1" fmla="*/ 0 h 23"/>
                  <a:gd name="T2" fmla="*/ 32 w 37"/>
                  <a:gd name="T3" fmla="*/ 2 h 23"/>
                  <a:gd name="T4" fmla="*/ 25 w 37"/>
                  <a:gd name="T5" fmla="*/ 17 h 23"/>
                  <a:gd name="T6" fmla="*/ 6 w 37"/>
                  <a:gd name="T7" fmla="*/ 14 h 23"/>
                  <a:gd name="T8" fmla="*/ 5 w 37"/>
                  <a:gd name="T9" fmla="*/ 4 h 23"/>
                  <a:gd name="T10" fmla="*/ 5 w 37"/>
                  <a:gd name="T11" fmla="*/ 2 h 23"/>
                  <a:gd name="T12" fmla="*/ 2 w 37"/>
                  <a:gd name="T13" fmla="*/ 3 h 23"/>
                  <a:gd name="T14" fmla="*/ 4 w 37"/>
                  <a:gd name="T15" fmla="*/ 16 h 23"/>
                  <a:gd name="T16" fmla="*/ 26 w 37"/>
                  <a:gd name="T17" fmla="*/ 20 h 23"/>
                  <a:gd name="T18" fmla="*/ 36 w 37"/>
                  <a:gd name="T19" fmla="*/ 2 h 23"/>
                  <a:gd name="T20" fmla="*/ 34 w 3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3">
                    <a:moveTo>
                      <a:pt x="34" y="0"/>
                    </a:moveTo>
                    <a:cubicBezTo>
                      <a:pt x="33" y="0"/>
                      <a:pt x="32" y="1"/>
                      <a:pt x="32" y="2"/>
                    </a:cubicBezTo>
                    <a:cubicBezTo>
                      <a:pt x="33" y="12"/>
                      <a:pt x="29" y="15"/>
                      <a:pt x="25" y="17"/>
                    </a:cubicBezTo>
                    <a:cubicBezTo>
                      <a:pt x="19" y="20"/>
                      <a:pt x="10" y="18"/>
                      <a:pt x="6" y="14"/>
                    </a:cubicBezTo>
                    <a:cubicBezTo>
                      <a:pt x="5" y="12"/>
                      <a:pt x="3" y="9"/>
                      <a:pt x="5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0" y="7"/>
                      <a:pt x="0" y="12"/>
                      <a:pt x="4" y="16"/>
                    </a:cubicBezTo>
                    <a:cubicBezTo>
                      <a:pt x="9" y="21"/>
                      <a:pt x="19" y="23"/>
                      <a:pt x="26" y="20"/>
                    </a:cubicBezTo>
                    <a:cubicBezTo>
                      <a:pt x="30" y="19"/>
                      <a:pt x="37" y="14"/>
                      <a:pt x="36" y="2"/>
                    </a:cubicBezTo>
                    <a:cubicBezTo>
                      <a:pt x="36" y="1"/>
                      <a:pt x="35" y="0"/>
                      <a:pt x="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29" name="Freeform 1230"/>
              <p:cNvSpPr>
                <a:spLocks/>
              </p:cNvSpPr>
              <p:nvPr/>
            </p:nvSpPr>
            <p:spPr bwMode="auto">
              <a:xfrm>
                <a:off x="740" y="2799"/>
                <a:ext cx="142" cy="101"/>
              </a:xfrm>
              <a:custGeom>
                <a:avLst/>
                <a:gdLst>
                  <a:gd name="T0" fmla="*/ 4 w 52"/>
                  <a:gd name="T1" fmla="*/ 1 h 37"/>
                  <a:gd name="T2" fmla="*/ 1 w 52"/>
                  <a:gd name="T3" fmla="*/ 15 h 37"/>
                  <a:gd name="T4" fmla="*/ 1 w 52"/>
                  <a:gd name="T5" fmla="*/ 16 h 37"/>
                  <a:gd name="T6" fmla="*/ 51 w 52"/>
                  <a:gd name="T7" fmla="*/ 22 h 37"/>
                  <a:gd name="T8" fmla="*/ 51 w 52"/>
                  <a:gd name="T9" fmla="*/ 19 h 37"/>
                  <a:gd name="T10" fmla="*/ 49 w 52"/>
                  <a:gd name="T11" fmla="*/ 19 h 37"/>
                  <a:gd name="T12" fmla="*/ 4 w 52"/>
                  <a:gd name="T13" fmla="*/ 14 h 37"/>
                  <a:gd name="T14" fmla="*/ 4 w 52"/>
                  <a:gd name="T15" fmla="*/ 11 h 37"/>
                  <a:gd name="T16" fmla="*/ 6 w 52"/>
                  <a:gd name="T17" fmla="*/ 3 h 37"/>
                  <a:gd name="T18" fmla="*/ 7 w 52"/>
                  <a:gd name="T19" fmla="*/ 2 h 37"/>
                  <a:gd name="T20" fmla="*/ 6 w 52"/>
                  <a:gd name="T21" fmla="*/ 0 h 37"/>
                  <a:gd name="T22" fmla="*/ 4 w 52"/>
                  <a:gd name="T23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37">
                    <a:moveTo>
                      <a:pt x="4" y="1"/>
                    </a:moveTo>
                    <a:cubicBezTo>
                      <a:pt x="1" y="5"/>
                      <a:pt x="0" y="10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0" y="23"/>
                      <a:pt x="33" y="37"/>
                      <a:pt x="51" y="22"/>
                    </a:cubicBezTo>
                    <a:cubicBezTo>
                      <a:pt x="52" y="21"/>
                      <a:pt x="52" y="20"/>
                      <a:pt x="51" y="19"/>
                    </a:cubicBezTo>
                    <a:cubicBezTo>
                      <a:pt x="51" y="19"/>
                      <a:pt x="49" y="19"/>
                      <a:pt x="49" y="19"/>
                    </a:cubicBezTo>
                    <a:cubicBezTo>
                      <a:pt x="33" y="33"/>
                      <a:pt x="13" y="20"/>
                      <a:pt x="4" y="14"/>
                    </a:cubicBezTo>
                    <a:cubicBezTo>
                      <a:pt x="4" y="13"/>
                      <a:pt x="4" y="12"/>
                      <a:pt x="4" y="11"/>
                    </a:cubicBezTo>
                    <a:cubicBezTo>
                      <a:pt x="4" y="8"/>
                      <a:pt x="5" y="5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0" name="Freeform 1231"/>
              <p:cNvSpPr>
                <a:spLocks/>
              </p:cNvSpPr>
              <p:nvPr/>
            </p:nvSpPr>
            <p:spPr bwMode="auto">
              <a:xfrm>
                <a:off x="629" y="2652"/>
                <a:ext cx="60" cy="52"/>
              </a:xfrm>
              <a:custGeom>
                <a:avLst/>
                <a:gdLst>
                  <a:gd name="T0" fmla="*/ 11 w 22"/>
                  <a:gd name="T1" fmla="*/ 5 h 19"/>
                  <a:gd name="T2" fmla="*/ 18 w 22"/>
                  <a:gd name="T3" fmla="*/ 14 h 19"/>
                  <a:gd name="T4" fmla="*/ 10 w 22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1" y="5"/>
                    </a:moveTo>
                    <a:cubicBezTo>
                      <a:pt x="0" y="7"/>
                      <a:pt x="7" y="19"/>
                      <a:pt x="18" y="14"/>
                    </a:cubicBezTo>
                    <a:cubicBezTo>
                      <a:pt x="22" y="7"/>
                      <a:pt x="18" y="0"/>
                      <a:pt x="10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1" name="Freeform 1232"/>
              <p:cNvSpPr>
                <a:spLocks/>
              </p:cNvSpPr>
              <p:nvPr/>
            </p:nvSpPr>
            <p:spPr bwMode="auto">
              <a:xfrm>
                <a:off x="961" y="2723"/>
                <a:ext cx="57" cy="52"/>
              </a:xfrm>
              <a:custGeom>
                <a:avLst/>
                <a:gdLst>
                  <a:gd name="T0" fmla="*/ 11 w 21"/>
                  <a:gd name="T1" fmla="*/ 5 h 19"/>
                  <a:gd name="T2" fmla="*/ 18 w 21"/>
                  <a:gd name="T3" fmla="*/ 14 h 19"/>
                  <a:gd name="T4" fmla="*/ 9 w 21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11" y="5"/>
                    </a:moveTo>
                    <a:cubicBezTo>
                      <a:pt x="0" y="7"/>
                      <a:pt x="6" y="19"/>
                      <a:pt x="18" y="14"/>
                    </a:cubicBezTo>
                    <a:cubicBezTo>
                      <a:pt x="21" y="7"/>
                      <a:pt x="17" y="0"/>
                      <a:pt x="9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2" name="Freeform 1233"/>
              <p:cNvSpPr>
                <a:spLocks/>
              </p:cNvSpPr>
              <p:nvPr/>
            </p:nvSpPr>
            <p:spPr bwMode="auto">
              <a:xfrm>
                <a:off x="721" y="2826"/>
                <a:ext cx="47" cy="44"/>
              </a:xfrm>
              <a:custGeom>
                <a:avLst/>
                <a:gdLst>
                  <a:gd name="T0" fmla="*/ 7 w 17"/>
                  <a:gd name="T1" fmla="*/ 15 h 16"/>
                  <a:gd name="T2" fmla="*/ 14 w 17"/>
                  <a:gd name="T3" fmla="*/ 13 h 16"/>
                  <a:gd name="T4" fmla="*/ 17 w 17"/>
                  <a:gd name="T5" fmla="*/ 10 h 16"/>
                  <a:gd name="T6" fmla="*/ 13 w 17"/>
                  <a:gd name="T7" fmla="*/ 8 h 16"/>
                  <a:gd name="T8" fmla="*/ 10 w 17"/>
                  <a:gd name="T9" fmla="*/ 4 h 16"/>
                  <a:gd name="T10" fmla="*/ 7 w 17"/>
                  <a:gd name="T11" fmla="*/ 1 h 16"/>
                  <a:gd name="T12" fmla="*/ 4 w 17"/>
                  <a:gd name="T13" fmla="*/ 3 h 16"/>
                  <a:gd name="T14" fmla="*/ 0 w 17"/>
                  <a:gd name="T15" fmla="*/ 5 h 16"/>
                  <a:gd name="T16" fmla="*/ 0 w 17"/>
                  <a:gd name="T17" fmla="*/ 10 h 16"/>
                  <a:gd name="T18" fmla="*/ 7 w 17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7" y="15"/>
                    </a:moveTo>
                    <a:cubicBezTo>
                      <a:pt x="9" y="16"/>
                      <a:pt x="12" y="14"/>
                      <a:pt x="14" y="13"/>
                    </a:cubicBezTo>
                    <a:cubicBezTo>
                      <a:pt x="14" y="12"/>
                      <a:pt x="17" y="11"/>
                      <a:pt x="17" y="10"/>
                    </a:cubicBezTo>
                    <a:cubicBezTo>
                      <a:pt x="17" y="9"/>
                      <a:pt x="14" y="8"/>
                      <a:pt x="13" y="8"/>
                    </a:cubicBezTo>
                    <a:cubicBezTo>
                      <a:pt x="12" y="7"/>
                      <a:pt x="10" y="5"/>
                      <a:pt x="10" y="4"/>
                    </a:cubicBezTo>
                    <a:cubicBezTo>
                      <a:pt x="9" y="2"/>
                      <a:pt x="9" y="0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1" y="13"/>
                      <a:pt x="3" y="15"/>
                      <a:pt x="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3" name="Freeform 1234"/>
              <p:cNvSpPr>
                <a:spLocks noEditPoints="1"/>
              </p:cNvSpPr>
              <p:nvPr/>
            </p:nvSpPr>
            <p:spPr bwMode="auto">
              <a:xfrm>
                <a:off x="716" y="2826"/>
                <a:ext cx="54" cy="46"/>
              </a:xfrm>
              <a:custGeom>
                <a:avLst/>
                <a:gdLst>
                  <a:gd name="T0" fmla="*/ 7 w 20"/>
                  <a:gd name="T1" fmla="*/ 1 h 17"/>
                  <a:gd name="T2" fmla="*/ 5 w 20"/>
                  <a:gd name="T3" fmla="*/ 1 h 17"/>
                  <a:gd name="T4" fmla="*/ 4 w 20"/>
                  <a:gd name="T5" fmla="*/ 1 h 17"/>
                  <a:gd name="T6" fmla="*/ 0 w 20"/>
                  <a:gd name="T7" fmla="*/ 5 h 17"/>
                  <a:gd name="T8" fmla="*/ 0 w 20"/>
                  <a:gd name="T9" fmla="*/ 10 h 17"/>
                  <a:gd name="T10" fmla="*/ 8 w 20"/>
                  <a:gd name="T11" fmla="*/ 17 h 17"/>
                  <a:gd name="T12" fmla="*/ 8 w 20"/>
                  <a:gd name="T13" fmla="*/ 17 h 17"/>
                  <a:gd name="T14" fmla="*/ 17 w 20"/>
                  <a:gd name="T15" fmla="*/ 14 h 17"/>
                  <a:gd name="T16" fmla="*/ 18 w 20"/>
                  <a:gd name="T17" fmla="*/ 13 h 17"/>
                  <a:gd name="T18" fmla="*/ 20 w 20"/>
                  <a:gd name="T19" fmla="*/ 10 h 17"/>
                  <a:gd name="T20" fmla="*/ 17 w 20"/>
                  <a:gd name="T21" fmla="*/ 7 h 17"/>
                  <a:gd name="T22" fmla="*/ 16 w 20"/>
                  <a:gd name="T23" fmla="*/ 6 h 17"/>
                  <a:gd name="T24" fmla="*/ 13 w 20"/>
                  <a:gd name="T25" fmla="*/ 3 h 17"/>
                  <a:gd name="T26" fmla="*/ 13 w 20"/>
                  <a:gd name="T27" fmla="*/ 2 h 17"/>
                  <a:gd name="T28" fmla="*/ 11 w 20"/>
                  <a:gd name="T29" fmla="*/ 0 h 17"/>
                  <a:gd name="T30" fmla="*/ 8 w 20"/>
                  <a:gd name="T31" fmla="*/ 0 h 17"/>
                  <a:gd name="T32" fmla="*/ 7 w 20"/>
                  <a:gd name="T33" fmla="*/ 1 h 17"/>
                  <a:gd name="T34" fmla="*/ 5 w 20"/>
                  <a:gd name="T35" fmla="*/ 5 h 17"/>
                  <a:gd name="T36" fmla="*/ 6 w 20"/>
                  <a:gd name="T37" fmla="*/ 4 h 17"/>
                  <a:gd name="T38" fmla="*/ 8 w 20"/>
                  <a:gd name="T39" fmla="*/ 3 h 17"/>
                  <a:gd name="T40" fmla="*/ 9 w 20"/>
                  <a:gd name="T41" fmla="*/ 3 h 17"/>
                  <a:gd name="T42" fmla="*/ 9 w 20"/>
                  <a:gd name="T43" fmla="*/ 3 h 17"/>
                  <a:gd name="T44" fmla="*/ 10 w 20"/>
                  <a:gd name="T45" fmla="*/ 3 h 17"/>
                  <a:gd name="T46" fmla="*/ 10 w 20"/>
                  <a:gd name="T47" fmla="*/ 5 h 17"/>
                  <a:gd name="T48" fmla="*/ 14 w 20"/>
                  <a:gd name="T49" fmla="*/ 9 h 17"/>
                  <a:gd name="T50" fmla="*/ 16 w 20"/>
                  <a:gd name="T51" fmla="*/ 10 h 17"/>
                  <a:gd name="T52" fmla="*/ 16 w 20"/>
                  <a:gd name="T53" fmla="*/ 10 h 17"/>
                  <a:gd name="T54" fmla="*/ 16 w 20"/>
                  <a:gd name="T55" fmla="*/ 11 h 17"/>
                  <a:gd name="T56" fmla="*/ 15 w 20"/>
                  <a:gd name="T57" fmla="*/ 11 h 17"/>
                  <a:gd name="T58" fmla="*/ 9 w 20"/>
                  <a:gd name="T59" fmla="*/ 14 h 17"/>
                  <a:gd name="T60" fmla="*/ 9 w 20"/>
                  <a:gd name="T61" fmla="*/ 14 h 17"/>
                  <a:gd name="T62" fmla="*/ 4 w 20"/>
                  <a:gd name="T63" fmla="*/ 9 h 17"/>
                  <a:gd name="T64" fmla="*/ 3 w 20"/>
                  <a:gd name="T65" fmla="*/ 7 h 17"/>
                  <a:gd name="T66" fmla="*/ 4 w 20"/>
                  <a:gd name="T67" fmla="*/ 5 h 17"/>
                  <a:gd name="T68" fmla="*/ 4 w 20"/>
                  <a:gd name="T69" fmla="*/ 5 h 17"/>
                  <a:gd name="T70" fmla="*/ 5 w 20"/>
                  <a:gd name="T7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" h="17">
                    <a:moveTo>
                      <a:pt x="7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2"/>
                      <a:pt x="1" y="2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2" y="14"/>
                      <a:pt x="5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1" y="17"/>
                      <a:pt x="15" y="16"/>
                      <a:pt x="17" y="14"/>
                    </a:cubicBezTo>
                    <a:cubicBezTo>
                      <a:pt x="17" y="14"/>
                      <a:pt x="18" y="13"/>
                      <a:pt x="18" y="13"/>
                    </a:cubicBezTo>
                    <a:cubicBezTo>
                      <a:pt x="19" y="12"/>
                      <a:pt x="20" y="11"/>
                      <a:pt x="20" y="10"/>
                    </a:cubicBezTo>
                    <a:cubicBezTo>
                      <a:pt x="20" y="8"/>
                      <a:pt x="18" y="7"/>
                      <a:pt x="17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5"/>
                      <a:pt x="13" y="4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lose/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2" y="7"/>
                      <a:pt x="14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3"/>
                      <a:pt x="11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6" y="13"/>
                      <a:pt x="4" y="12"/>
                      <a:pt x="4" y="9"/>
                    </a:cubicBezTo>
                    <a:cubicBezTo>
                      <a:pt x="4" y="9"/>
                      <a:pt x="3" y="8"/>
                      <a:pt x="3" y="7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4" name="Freeform 1235"/>
              <p:cNvSpPr>
                <a:spLocks/>
              </p:cNvSpPr>
              <p:nvPr/>
            </p:nvSpPr>
            <p:spPr bwMode="auto">
              <a:xfrm>
                <a:off x="661" y="2590"/>
                <a:ext cx="55" cy="35"/>
              </a:xfrm>
              <a:custGeom>
                <a:avLst/>
                <a:gdLst>
                  <a:gd name="T0" fmla="*/ 1 w 20"/>
                  <a:gd name="T1" fmla="*/ 6 h 13"/>
                  <a:gd name="T2" fmla="*/ 1 w 20"/>
                  <a:gd name="T3" fmla="*/ 8 h 13"/>
                  <a:gd name="T4" fmla="*/ 4 w 20"/>
                  <a:gd name="T5" fmla="*/ 8 h 13"/>
                  <a:gd name="T6" fmla="*/ 11 w 20"/>
                  <a:gd name="T7" fmla="*/ 4 h 13"/>
                  <a:gd name="T8" fmla="*/ 17 w 20"/>
                  <a:gd name="T9" fmla="*/ 11 h 13"/>
                  <a:gd name="T10" fmla="*/ 18 w 20"/>
                  <a:gd name="T11" fmla="*/ 13 h 13"/>
                  <a:gd name="T12" fmla="*/ 20 w 20"/>
                  <a:gd name="T13" fmla="*/ 11 h 13"/>
                  <a:gd name="T14" fmla="*/ 12 w 20"/>
                  <a:gd name="T15" fmla="*/ 1 h 13"/>
                  <a:gd name="T16" fmla="*/ 1 w 20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1" y="6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6" y="5"/>
                      <a:pt x="9" y="3"/>
                      <a:pt x="11" y="4"/>
                    </a:cubicBezTo>
                    <a:cubicBezTo>
                      <a:pt x="14" y="5"/>
                      <a:pt x="16" y="8"/>
                      <a:pt x="17" y="11"/>
                    </a:cubicBezTo>
                    <a:cubicBezTo>
                      <a:pt x="17" y="12"/>
                      <a:pt x="17" y="13"/>
                      <a:pt x="18" y="13"/>
                    </a:cubicBezTo>
                    <a:cubicBezTo>
                      <a:pt x="19" y="12"/>
                      <a:pt x="20" y="12"/>
                      <a:pt x="20" y="11"/>
                    </a:cubicBezTo>
                    <a:cubicBezTo>
                      <a:pt x="19" y="6"/>
                      <a:pt x="16" y="2"/>
                      <a:pt x="12" y="1"/>
                    </a:cubicBezTo>
                    <a:cubicBezTo>
                      <a:pt x="8" y="0"/>
                      <a:pt x="4" y="2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5" name="Freeform 1236"/>
              <p:cNvSpPr>
                <a:spLocks/>
              </p:cNvSpPr>
              <p:nvPr/>
            </p:nvSpPr>
            <p:spPr bwMode="auto">
              <a:xfrm>
                <a:off x="985" y="2663"/>
                <a:ext cx="58" cy="33"/>
              </a:xfrm>
              <a:custGeom>
                <a:avLst/>
                <a:gdLst>
                  <a:gd name="T0" fmla="*/ 1 w 21"/>
                  <a:gd name="T1" fmla="*/ 4 h 12"/>
                  <a:gd name="T2" fmla="*/ 1 w 21"/>
                  <a:gd name="T3" fmla="*/ 7 h 12"/>
                  <a:gd name="T4" fmla="*/ 3 w 21"/>
                  <a:gd name="T5" fmla="*/ 7 h 12"/>
                  <a:gd name="T6" fmla="*/ 12 w 21"/>
                  <a:gd name="T7" fmla="*/ 5 h 12"/>
                  <a:gd name="T8" fmla="*/ 17 w 21"/>
                  <a:gd name="T9" fmla="*/ 10 h 12"/>
                  <a:gd name="T10" fmla="*/ 19 w 21"/>
                  <a:gd name="T11" fmla="*/ 12 h 12"/>
                  <a:gd name="T12" fmla="*/ 21 w 21"/>
                  <a:gd name="T13" fmla="*/ 9 h 12"/>
                  <a:gd name="T14" fmla="*/ 13 w 21"/>
                  <a:gd name="T15" fmla="*/ 1 h 12"/>
                  <a:gd name="T16" fmla="*/ 1 w 21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" y="4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5" y="4"/>
                      <a:pt x="9" y="4"/>
                      <a:pt x="12" y="5"/>
                    </a:cubicBezTo>
                    <a:cubicBezTo>
                      <a:pt x="15" y="5"/>
                      <a:pt x="17" y="7"/>
                      <a:pt x="17" y="10"/>
                    </a:cubicBezTo>
                    <a:cubicBezTo>
                      <a:pt x="18" y="11"/>
                      <a:pt x="19" y="12"/>
                      <a:pt x="19" y="12"/>
                    </a:cubicBezTo>
                    <a:cubicBezTo>
                      <a:pt x="20" y="11"/>
                      <a:pt x="21" y="10"/>
                      <a:pt x="21" y="9"/>
                    </a:cubicBezTo>
                    <a:cubicBezTo>
                      <a:pt x="20" y="6"/>
                      <a:pt x="17" y="3"/>
                      <a:pt x="13" y="1"/>
                    </a:cubicBezTo>
                    <a:cubicBezTo>
                      <a:pt x="9" y="0"/>
                      <a:pt x="4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6" name="Freeform 1237"/>
              <p:cNvSpPr>
                <a:spLocks/>
              </p:cNvSpPr>
              <p:nvPr/>
            </p:nvSpPr>
            <p:spPr bwMode="auto">
              <a:xfrm>
                <a:off x="751" y="2211"/>
                <a:ext cx="164" cy="324"/>
              </a:xfrm>
              <a:custGeom>
                <a:avLst/>
                <a:gdLst>
                  <a:gd name="T0" fmla="*/ 0 w 60"/>
                  <a:gd name="T1" fmla="*/ 119 h 119"/>
                  <a:gd name="T2" fmla="*/ 10 w 60"/>
                  <a:gd name="T3" fmla="*/ 57 h 119"/>
                  <a:gd name="T4" fmla="*/ 45 w 60"/>
                  <a:gd name="T5" fmla="*/ 0 h 119"/>
                  <a:gd name="T6" fmla="*/ 42 w 60"/>
                  <a:gd name="T7" fmla="*/ 22 h 119"/>
                  <a:gd name="T8" fmla="*/ 23 w 60"/>
                  <a:gd name="T9" fmla="*/ 61 h 119"/>
                  <a:gd name="T10" fmla="*/ 5 w 60"/>
                  <a:gd name="T11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119">
                    <a:moveTo>
                      <a:pt x="0" y="119"/>
                    </a:moveTo>
                    <a:cubicBezTo>
                      <a:pt x="6" y="100"/>
                      <a:pt x="3" y="77"/>
                      <a:pt x="10" y="57"/>
                    </a:cubicBezTo>
                    <a:cubicBezTo>
                      <a:pt x="14" y="46"/>
                      <a:pt x="29" y="1"/>
                      <a:pt x="45" y="0"/>
                    </a:cubicBezTo>
                    <a:cubicBezTo>
                      <a:pt x="60" y="0"/>
                      <a:pt x="45" y="16"/>
                      <a:pt x="42" y="22"/>
                    </a:cubicBezTo>
                    <a:cubicBezTo>
                      <a:pt x="35" y="34"/>
                      <a:pt x="29" y="48"/>
                      <a:pt x="23" y="61"/>
                    </a:cubicBezTo>
                    <a:cubicBezTo>
                      <a:pt x="15" y="80"/>
                      <a:pt x="8" y="102"/>
                      <a:pt x="5" y="119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7" name="Freeform 1238"/>
              <p:cNvSpPr>
                <a:spLocks/>
              </p:cNvSpPr>
              <p:nvPr/>
            </p:nvSpPr>
            <p:spPr bwMode="auto">
              <a:xfrm>
                <a:off x="1051" y="2342"/>
                <a:ext cx="193" cy="316"/>
              </a:xfrm>
              <a:custGeom>
                <a:avLst/>
                <a:gdLst>
                  <a:gd name="T0" fmla="*/ 8 w 71"/>
                  <a:gd name="T1" fmla="*/ 109 h 116"/>
                  <a:gd name="T2" fmla="*/ 68 w 71"/>
                  <a:gd name="T3" fmla="*/ 2 h 116"/>
                  <a:gd name="T4" fmla="*/ 55 w 71"/>
                  <a:gd name="T5" fmla="*/ 28 h 116"/>
                  <a:gd name="T6" fmla="*/ 33 w 71"/>
                  <a:gd name="T7" fmla="*/ 63 h 116"/>
                  <a:gd name="T8" fmla="*/ 12 w 71"/>
                  <a:gd name="T9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8" y="109"/>
                    </a:moveTo>
                    <a:cubicBezTo>
                      <a:pt x="0" y="106"/>
                      <a:pt x="35" y="0"/>
                      <a:pt x="68" y="2"/>
                    </a:cubicBezTo>
                    <a:cubicBezTo>
                      <a:pt x="71" y="13"/>
                      <a:pt x="61" y="20"/>
                      <a:pt x="55" y="28"/>
                    </a:cubicBezTo>
                    <a:cubicBezTo>
                      <a:pt x="46" y="39"/>
                      <a:pt x="39" y="51"/>
                      <a:pt x="33" y="63"/>
                    </a:cubicBezTo>
                    <a:cubicBezTo>
                      <a:pt x="24" y="80"/>
                      <a:pt x="15" y="98"/>
                      <a:pt x="12" y="116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8" name="Freeform 1239"/>
              <p:cNvSpPr>
                <a:spLocks/>
              </p:cNvSpPr>
              <p:nvPr/>
            </p:nvSpPr>
            <p:spPr bwMode="auto">
              <a:xfrm>
                <a:off x="517" y="2696"/>
                <a:ext cx="139" cy="81"/>
              </a:xfrm>
              <a:custGeom>
                <a:avLst/>
                <a:gdLst>
                  <a:gd name="T0" fmla="*/ 43 w 51"/>
                  <a:gd name="T1" fmla="*/ 12 h 30"/>
                  <a:gd name="T2" fmla="*/ 20 w 51"/>
                  <a:gd name="T3" fmla="*/ 23 h 30"/>
                  <a:gd name="T4" fmla="*/ 47 w 51"/>
                  <a:gd name="T5" fmla="*/ 24 h 30"/>
                  <a:gd name="T6" fmla="*/ 44 w 51"/>
                  <a:gd name="T7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43" y="12"/>
                    </a:moveTo>
                    <a:cubicBezTo>
                      <a:pt x="32" y="0"/>
                      <a:pt x="0" y="8"/>
                      <a:pt x="20" y="23"/>
                    </a:cubicBezTo>
                    <a:cubicBezTo>
                      <a:pt x="26" y="27"/>
                      <a:pt x="40" y="30"/>
                      <a:pt x="47" y="24"/>
                    </a:cubicBezTo>
                    <a:cubicBezTo>
                      <a:pt x="51" y="20"/>
                      <a:pt x="50" y="14"/>
                      <a:pt x="44" y="13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39" name="Freeform 1240"/>
              <p:cNvSpPr>
                <a:spLocks/>
              </p:cNvSpPr>
              <p:nvPr/>
            </p:nvSpPr>
            <p:spPr bwMode="auto">
              <a:xfrm>
                <a:off x="926" y="2799"/>
                <a:ext cx="152" cy="57"/>
              </a:xfrm>
              <a:custGeom>
                <a:avLst/>
                <a:gdLst>
                  <a:gd name="T0" fmla="*/ 41 w 56"/>
                  <a:gd name="T1" fmla="*/ 5 h 21"/>
                  <a:gd name="T2" fmla="*/ 11 w 56"/>
                  <a:gd name="T3" fmla="*/ 3 h 21"/>
                  <a:gd name="T4" fmla="*/ 12 w 56"/>
                  <a:gd name="T5" fmla="*/ 17 h 21"/>
                  <a:gd name="T6" fmla="*/ 45 w 56"/>
                  <a:gd name="T7" fmla="*/ 19 h 21"/>
                  <a:gd name="T8" fmla="*/ 45 w 56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1">
                    <a:moveTo>
                      <a:pt x="41" y="5"/>
                    </a:moveTo>
                    <a:cubicBezTo>
                      <a:pt x="33" y="1"/>
                      <a:pt x="20" y="0"/>
                      <a:pt x="11" y="3"/>
                    </a:cubicBezTo>
                    <a:cubicBezTo>
                      <a:pt x="0" y="6"/>
                      <a:pt x="2" y="13"/>
                      <a:pt x="12" y="17"/>
                    </a:cubicBezTo>
                    <a:cubicBezTo>
                      <a:pt x="21" y="21"/>
                      <a:pt x="35" y="21"/>
                      <a:pt x="45" y="19"/>
                    </a:cubicBezTo>
                    <a:cubicBezTo>
                      <a:pt x="56" y="17"/>
                      <a:pt x="54" y="11"/>
                      <a:pt x="45" y="7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0" name="Freeform 1241"/>
              <p:cNvSpPr>
                <a:spLocks/>
              </p:cNvSpPr>
              <p:nvPr/>
            </p:nvSpPr>
            <p:spPr bwMode="auto">
              <a:xfrm>
                <a:off x="580" y="2723"/>
                <a:ext cx="43" cy="32"/>
              </a:xfrm>
              <a:custGeom>
                <a:avLst/>
                <a:gdLst>
                  <a:gd name="T0" fmla="*/ 15 w 16"/>
                  <a:gd name="T1" fmla="*/ 6 h 12"/>
                  <a:gd name="T2" fmla="*/ 1 w 16"/>
                  <a:gd name="T3" fmla="*/ 6 h 12"/>
                  <a:gd name="T4" fmla="*/ 15 w 16"/>
                  <a:gd name="T5" fmla="*/ 11 h 12"/>
                  <a:gd name="T6" fmla="*/ 15 w 16"/>
                  <a:gd name="T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5" y="6"/>
                    </a:moveTo>
                    <a:cubicBezTo>
                      <a:pt x="12" y="3"/>
                      <a:pt x="3" y="0"/>
                      <a:pt x="1" y="6"/>
                    </a:cubicBezTo>
                    <a:cubicBezTo>
                      <a:pt x="0" y="11"/>
                      <a:pt x="12" y="12"/>
                      <a:pt x="15" y="11"/>
                    </a:cubicBezTo>
                    <a:cubicBezTo>
                      <a:pt x="16" y="9"/>
                      <a:pt x="15" y="7"/>
                      <a:pt x="15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1" name="Freeform 1242"/>
              <p:cNvSpPr>
                <a:spLocks/>
              </p:cNvSpPr>
              <p:nvPr/>
            </p:nvSpPr>
            <p:spPr bwMode="auto">
              <a:xfrm>
                <a:off x="980" y="2813"/>
                <a:ext cx="41" cy="30"/>
              </a:xfrm>
              <a:custGeom>
                <a:avLst/>
                <a:gdLst>
                  <a:gd name="T0" fmla="*/ 14 w 15"/>
                  <a:gd name="T1" fmla="*/ 5 h 11"/>
                  <a:gd name="T2" fmla="*/ 1 w 15"/>
                  <a:gd name="T3" fmla="*/ 5 h 11"/>
                  <a:gd name="T4" fmla="*/ 15 w 15"/>
                  <a:gd name="T5" fmla="*/ 11 h 11"/>
                  <a:gd name="T6" fmla="*/ 14 w 15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4" y="5"/>
                    </a:moveTo>
                    <a:cubicBezTo>
                      <a:pt x="12" y="2"/>
                      <a:pt x="2" y="0"/>
                      <a:pt x="1" y="5"/>
                    </a:cubicBezTo>
                    <a:cubicBezTo>
                      <a:pt x="0" y="10"/>
                      <a:pt x="11" y="11"/>
                      <a:pt x="15" y="11"/>
                    </a:cubicBezTo>
                    <a:cubicBezTo>
                      <a:pt x="15" y="9"/>
                      <a:pt x="15" y="7"/>
                      <a:pt x="14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2" name="Freeform 1243"/>
              <p:cNvSpPr>
                <a:spLocks/>
              </p:cNvSpPr>
              <p:nvPr/>
            </p:nvSpPr>
            <p:spPr bwMode="auto">
              <a:xfrm>
                <a:off x="637" y="302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3" name="Freeform 1244"/>
              <p:cNvSpPr>
                <a:spLocks/>
              </p:cNvSpPr>
              <p:nvPr/>
            </p:nvSpPr>
            <p:spPr bwMode="auto">
              <a:xfrm>
                <a:off x="629" y="3019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2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4" name="Freeform 1245"/>
              <p:cNvSpPr>
                <a:spLocks/>
              </p:cNvSpPr>
              <p:nvPr/>
            </p:nvSpPr>
            <p:spPr bwMode="auto">
              <a:xfrm>
                <a:off x="632" y="302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5" name="Freeform 1246"/>
              <p:cNvSpPr>
                <a:spLocks/>
              </p:cNvSpPr>
              <p:nvPr/>
            </p:nvSpPr>
            <p:spPr bwMode="auto">
              <a:xfrm>
                <a:off x="632" y="302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6" name="Freeform 1247"/>
              <p:cNvSpPr>
                <a:spLocks/>
              </p:cNvSpPr>
              <p:nvPr/>
            </p:nvSpPr>
            <p:spPr bwMode="auto">
              <a:xfrm>
                <a:off x="629" y="303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7" name="Freeform 1248"/>
              <p:cNvSpPr>
                <a:spLocks/>
              </p:cNvSpPr>
              <p:nvPr/>
            </p:nvSpPr>
            <p:spPr bwMode="auto">
              <a:xfrm>
                <a:off x="626" y="3025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8" name="Freeform 1249"/>
              <p:cNvSpPr>
                <a:spLocks/>
              </p:cNvSpPr>
              <p:nvPr/>
            </p:nvSpPr>
            <p:spPr bwMode="auto">
              <a:xfrm>
                <a:off x="629" y="30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49" name="Freeform 1250"/>
              <p:cNvSpPr>
                <a:spLocks/>
              </p:cNvSpPr>
              <p:nvPr/>
            </p:nvSpPr>
            <p:spPr bwMode="auto">
              <a:xfrm>
                <a:off x="632" y="302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0" name="Freeform 1251"/>
              <p:cNvSpPr>
                <a:spLocks/>
              </p:cNvSpPr>
              <p:nvPr/>
            </p:nvSpPr>
            <p:spPr bwMode="auto">
              <a:xfrm>
                <a:off x="623" y="3022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1" name="Freeform 1252"/>
              <p:cNvSpPr>
                <a:spLocks/>
              </p:cNvSpPr>
              <p:nvPr/>
            </p:nvSpPr>
            <p:spPr bwMode="auto">
              <a:xfrm>
                <a:off x="623" y="301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2" name="Freeform 1253"/>
              <p:cNvSpPr>
                <a:spLocks/>
              </p:cNvSpPr>
              <p:nvPr/>
            </p:nvSpPr>
            <p:spPr bwMode="auto">
              <a:xfrm>
                <a:off x="621" y="3022"/>
                <a:ext cx="2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1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3" name="Rectangle 1254"/>
              <p:cNvSpPr>
                <a:spLocks noChangeArrowheads="1"/>
              </p:cNvSpPr>
              <p:nvPr/>
            </p:nvSpPr>
            <p:spPr bwMode="auto">
              <a:xfrm>
                <a:off x="623" y="302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4" name="Freeform 1255"/>
              <p:cNvSpPr>
                <a:spLocks/>
              </p:cNvSpPr>
              <p:nvPr/>
            </p:nvSpPr>
            <p:spPr bwMode="auto">
              <a:xfrm>
                <a:off x="618" y="3025"/>
                <a:ext cx="14" cy="3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5" name="Freeform 1256"/>
              <p:cNvSpPr>
                <a:spLocks/>
              </p:cNvSpPr>
              <p:nvPr/>
            </p:nvSpPr>
            <p:spPr bwMode="auto">
              <a:xfrm>
                <a:off x="618" y="3028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6" name="Freeform 1257"/>
              <p:cNvSpPr>
                <a:spLocks/>
              </p:cNvSpPr>
              <p:nvPr/>
            </p:nvSpPr>
            <p:spPr bwMode="auto">
              <a:xfrm>
                <a:off x="626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7" name="Freeform 1258"/>
              <p:cNvSpPr>
                <a:spLocks/>
              </p:cNvSpPr>
              <p:nvPr/>
            </p:nvSpPr>
            <p:spPr bwMode="auto">
              <a:xfrm>
                <a:off x="618" y="302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8" name="Freeform 1259"/>
              <p:cNvSpPr>
                <a:spLocks/>
              </p:cNvSpPr>
              <p:nvPr/>
            </p:nvSpPr>
            <p:spPr bwMode="auto">
              <a:xfrm>
                <a:off x="615" y="3003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4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3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7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2" y="6"/>
                      <a:pt x="4" y="7"/>
                      <a:pt x="1" y="7"/>
                    </a:cubicBezTo>
                    <a:cubicBezTo>
                      <a:pt x="0" y="7"/>
                      <a:pt x="3" y="7"/>
                      <a:pt x="3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6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59" name="Freeform 1260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0" name="Freeform 1261"/>
              <p:cNvSpPr>
                <a:spLocks/>
              </p:cNvSpPr>
              <p:nvPr/>
            </p:nvSpPr>
            <p:spPr bwMode="auto">
              <a:xfrm>
                <a:off x="634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1" name="Rectangle 1262"/>
              <p:cNvSpPr>
                <a:spLocks noChangeArrowheads="1"/>
              </p:cNvSpPr>
              <p:nvPr/>
            </p:nvSpPr>
            <p:spPr bwMode="auto">
              <a:xfrm>
                <a:off x="634" y="300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2" name="Freeform 1263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3" name="Freeform 1264"/>
              <p:cNvSpPr>
                <a:spLocks/>
              </p:cNvSpPr>
              <p:nvPr/>
            </p:nvSpPr>
            <p:spPr bwMode="auto">
              <a:xfrm>
                <a:off x="632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4" name="Rectangle 1265"/>
              <p:cNvSpPr>
                <a:spLocks noChangeArrowheads="1"/>
              </p:cNvSpPr>
              <p:nvPr/>
            </p:nvSpPr>
            <p:spPr bwMode="auto">
              <a:xfrm>
                <a:off x="634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5" name="Freeform 1266"/>
              <p:cNvSpPr>
                <a:spLocks/>
              </p:cNvSpPr>
              <p:nvPr/>
            </p:nvSpPr>
            <p:spPr bwMode="auto">
              <a:xfrm>
                <a:off x="634" y="3008"/>
                <a:ext cx="22" cy="17"/>
              </a:xfrm>
              <a:custGeom>
                <a:avLst/>
                <a:gdLst>
                  <a:gd name="T0" fmla="*/ 7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0"/>
                      <a:pt x="2" y="4"/>
                      <a:pt x="2" y="3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4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6" name="Freeform 1267"/>
              <p:cNvSpPr>
                <a:spLocks/>
              </p:cNvSpPr>
              <p:nvPr/>
            </p:nvSpPr>
            <p:spPr bwMode="auto">
              <a:xfrm>
                <a:off x="637" y="301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7" name="Freeform 1268"/>
              <p:cNvSpPr>
                <a:spLocks/>
              </p:cNvSpPr>
              <p:nvPr/>
            </p:nvSpPr>
            <p:spPr bwMode="auto">
              <a:xfrm>
                <a:off x="634" y="3019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8" name="Rectangle 1269"/>
              <p:cNvSpPr>
                <a:spLocks noChangeArrowheads="1"/>
              </p:cNvSpPr>
              <p:nvPr/>
            </p:nvSpPr>
            <p:spPr bwMode="auto">
              <a:xfrm>
                <a:off x="642" y="3022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69" name="Freeform 1270"/>
              <p:cNvSpPr>
                <a:spLocks/>
              </p:cNvSpPr>
              <p:nvPr/>
            </p:nvSpPr>
            <p:spPr bwMode="auto">
              <a:xfrm>
                <a:off x="651" y="302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0" name="Freeform 1271"/>
              <p:cNvSpPr>
                <a:spLocks/>
              </p:cNvSpPr>
              <p:nvPr/>
            </p:nvSpPr>
            <p:spPr bwMode="auto">
              <a:xfrm>
                <a:off x="640" y="302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1" name="Freeform 1272"/>
              <p:cNvSpPr>
                <a:spLocks/>
              </p:cNvSpPr>
              <p:nvPr/>
            </p:nvSpPr>
            <p:spPr bwMode="auto">
              <a:xfrm>
                <a:off x="637" y="3033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2" name="Freeform 1273"/>
              <p:cNvSpPr>
                <a:spLocks/>
              </p:cNvSpPr>
              <p:nvPr/>
            </p:nvSpPr>
            <p:spPr bwMode="auto">
              <a:xfrm>
                <a:off x="604" y="3025"/>
                <a:ext cx="36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2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5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5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10" y="4"/>
                      <a:pt x="10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7" y="4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3" name="Freeform 1274"/>
              <p:cNvSpPr>
                <a:spLocks/>
              </p:cNvSpPr>
              <p:nvPr/>
            </p:nvSpPr>
            <p:spPr bwMode="auto">
              <a:xfrm>
                <a:off x="637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4" name="Freeform 1275"/>
              <p:cNvSpPr>
                <a:spLocks/>
              </p:cNvSpPr>
              <p:nvPr/>
            </p:nvSpPr>
            <p:spPr bwMode="auto">
              <a:xfrm>
                <a:off x="610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5" name="Rectangle 1276"/>
              <p:cNvSpPr>
                <a:spLocks noChangeArrowheads="1"/>
              </p:cNvSpPr>
              <p:nvPr/>
            </p:nvSpPr>
            <p:spPr bwMode="auto">
              <a:xfrm>
                <a:off x="640" y="304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6" name="Freeform 1277"/>
              <p:cNvSpPr>
                <a:spLocks/>
              </p:cNvSpPr>
              <p:nvPr/>
            </p:nvSpPr>
            <p:spPr bwMode="auto">
              <a:xfrm>
                <a:off x="634" y="3033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7" name="Freeform 1278"/>
              <p:cNvSpPr>
                <a:spLocks/>
              </p:cNvSpPr>
              <p:nvPr/>
            </p:nvSpPr>
            <p:spPr bwMode="auto">
              <a:xfrm>
                <a:off x="612" y="3022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8" name="Freeform 1279"/>
              <p:cNvSpPr>
                <a:spLocks/>
              </p:cNvSpPr>
              <p:nvPr/>
            </p:nvSpPr>
            <p:spPr bwMode="auto">
              <a:xfrm>
                <a:off x="621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79" name="Freeform 1280"/>
              <p:cNvSpPr>
                <a:spLocks/>
              </p:cNvSpPr>
              <p:nvPr/>
            </p:nvSpPr>
            <p:spPr bwMode="auto">
              <a:xfrm>
                <a:off x="602" y="2992"/>
                <a:ext cx="59" cy="33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10 h 12"/>
                  <a:gd name="T52" fmla="*/ 7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9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6" y="9"/>
                      <a:pt x="7" y="10"/>
                    </a:cubicBezTo>
                    <a:cubicBezTo>
                      <a:pt x="5" y="8"/>
                      <a:pt x="7" y="9"/>
                      <a:pt x="6" y="8"/>
                    </a:cubicBezTo>
                    <a:cubicBezTo>
                      <a:pt x="6" y="8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4" y="7"/>
                    </a:cubicBezTo>
                    <a:cubicBezTo>
                      <a:pt x="16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0" name="Freeform 1281"/>
              <p:cNvSpPr>
                <a:spLocks/>
              </p:cNvSpPr>
              <p:nvPr/>
            </p:nvSpPr>
            <p:spPr bwMode="auto">
              <a:xfrm>
                <a:off x="634" y="300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1" name="Freeform 1282"/>
              <p:cNvSpPr>
                <a:spLocks/>
              </p:cNvSpPr>
              <p:nvPr/>
            </p:nvSpPr>
            <p:spPr bwMode="auto">
              <a:xfrm>
                <a:off x="637" y="300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2" name="Freeform 1283"/>
              <p:cNvSpPr>
                <a:spLocks/>
              </p:cNvSpPr>
              <p:nvPr/>
            </p:nvSpPr>
            <p:spPr bwMode="auto">
              <a:xfrm>
                <a:off x="642" y="301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3" name="Rectangle 1284"/>
              <p:cNvSpPr>
                <a:spLocks noChangeArrowheads="1"/>
              </p:cNvSpPr>
              <p:nvPr/>
            </p:nvSpPr>
            <p:spPr bwMode="auto">
              <a:xfrm>
                <a:off x="645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4" name="Freeform 1285"/>
              <p:cNvSpPr>
                <a:spLocks/>
              </p:cNvSpPr>
              <p:nvPr/>
            </p:nvSpPr>
            <p:spPr bwMode="auto">
              <a:xfrm>
                <a:off x="607" y="3019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3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2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4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3 w 17"/>
                  <a:gd name="T53" fmla="*/ 4 h 9"/>
                  <a:gd name="T54" fmla="*/ 12 w 17"/>
                  <a:gd name="T55" fmla="*/ 5 h 9"/>
                  <a:gd name="T56" fmla="*/ 12 w 17"/>
                  <a:gd name="T57" fmla="*/ 3 h 9"/>
                  <a:gd name="T58" fmla="*/ 12 w 17"/>
                  <a:gd name="T59" fmla="*/ 4 h 9"/>
                  <a:gd name="T60" fmla="*/ 11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9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5 w 17"/>
                  <a:gd name="T75" fmla="*/ 3 h 9"/>
                  <a:gd name="T76" fmla="*/ 5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5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4" y="2"/>
                      <a:pt x="14" y="3"/>
                    </a:cubicBezTo>
                    <a:cubicBezTo>
                      <a:pt x="13" y="2"/>
                      <a:pt x="14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5" name="Freeform 1286"/>
              <p:cNvSpPr>
                <a:spLocks/>
              </p:cNvSpPr>
              <p:nvPr/>
            </p:nvSpPr>
            <p:spPr bwMode="auto">
              <a:xfrm>
                <a:off x="604" y="3022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6" name="Freeform 1287"/>
              <p:cNvSpPr>
                <a:spLocks/>
              </p:cNvSpPr>
              <p:nvPr/>
            </p:nvSpPr>
            <p:spPr bwMode="auto">
              <a:xfrm>
                <a:off x="602" y="2989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6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5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4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7" name="Rectangle 1288"/>
              <p:cNvSpPr>
                <a:spLocks noChangeArrowheads="1"/>
              </p:cNvSpPr>
              <p:nvPr/>
            </p:nvSpPr>
            <p:spPr bwMode="auto">
              <a:xfrm>
                <a:off x="618" y="299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8" name="Freeform 1289"/>
              <p:cNvSpPr>
                <a:spLocks/>
              </p:cNvSpPr>
              <p:nvPr/>
            </p:nvSpPr>
            <p:spPr bwMode="auto">
              <a:xfrm>
                <a:off x="787" y="318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89" name="Freeform 1290"/>
              <p:cNvSpPr>
                <a:spLocks/>
              </p:cNvSpPr>
              <p:nvPr/>
            </p:nvSpPr>
            <p:spPr bwMode="auto">
              <a:xfrm>
                <a:off x="779" y="3174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0" name="Freeform 1291"/>
              <p:cNvSpPr>
                <a:spLocks/>
              </p:cNvSpPr>
              <p:nvPr/>
            </p:nvSpPr>
            <p:spPr bwMode="auto">
              <a:xfrm>
                <a:off x="781" y="318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1" name="Freeform 1292"/>
              <p:cNvSpPr>
                <a:spLocks/>
              </p:cNvSpPr>
              <p:nvPr/>
            </p:nvSpPr>
            <p:spPr bwMode="auto">
              <a:xfrm>
                <a:off x="781" y="318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2" name="Freeform 1293"/>
              <p:cNvSpPr>
                <a:spLocks/>
              </p:cNvSpPr>
              <p:nvPr/>
            </p:nvSpPr>
            <p:spPr bwMode="auto">
              <a:xfrm>
                <a:off x="779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3" name="Freeform 1294"/>
              <p:cNvSpPr>
                <a:spLocks/>
              </p:cNvSpPr>
              <p:nvPr/>
            </p:nvSpPr>
            <p:spPr bwMode="auto">
              <a:xfrm>
                <a:off x="776" y="3180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4" name="Freeform 1295"/>
              <p:cNvSpPr>
                <a:spLocks/>
              </p:cNvSpPr>
              <p:nvPr/>
            </p:nvSpPr>
            <p:spPr bwMode="auto">
              <a:xfrm>
                <a:off x="779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5" name="Freeform 1296"/>
              <p:cNvSpPr>
                <a:spLocks/>
              </p:cNvSpPr>
              <p:nvPr/>
            </p:nvSpPr>
            <p:spPr bwMode="auto">
              <a:xfrm>
                <a:off x="779" y="318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6" name="Freeform 1297"/>
              <p:cNvSpPr>
                <a:spLocks/>
              </p:cNvSpPr>
              <p:nvPr/>
            </p:nvSpPr>
            <p:spPr bwMode="auto">
              <a:xfrm>
                <a:off x="773" y="317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7" name="Freeform 1298"/>
              <p:cNvSpPr>
                <a:spLocks/>
              </p:cNvSpPr>
              <p:nvPr/>
            </p:nvSpPr>
            <p:spPr bwMode="auto">
              <a:xfrm>
                <a:off x="773" y="317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8" name="Freeform 1299"/>
              <p:cNvSpPr>
                <a:spLocks/>
              </p:cNvSpPr>
              <p:nvPr/>
            </p:nvSpPr>
            <p:spPr bwMode="auto">
              <a:xfrm>
                <a:off x="770" y="3177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0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99" name="Rectangle 1300"/>
              <p:cNvSpPr>
                <a:spLocks noChangeArrowheads="1"/>
              </p:cNvSpPr>
              <p:nvPr/>
            </p:nvSpPr>
            <p:spPr bwMode="auto">
              <a:xfrm>
                <a:off x="770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0" name="Freeform 1301"/>
              <p:cNvSpPr>
                <a:spLocks/>
              </p:cNvSpPr>
              <p:nvPr/>
            </p:nvSpPr>
            <p:spPr bwMode="auto">
              <a:xfrm>
                <a:off x="768" y="3180"/>
                <a:ext cx="13" cy="3"/>
              </a:xfrm>
              <a:custGeom>
                <a:avLst/>
                <a:gdLst>
                  <a:gd name="T0" fmla="*/ 0 w 5"/>
                  <a:gd name="T1" fmla="*/ 1 h 1"/>
                  <a:gd name="T2" fmla="*/ 1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2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1" name="Freeform 1302"/>
              <p:cNvSpPr>
                <a:spLocks/>
              </p:cNvSpPr>
              <p:nvPr/>
            </p:nvSpPr>
            <p:spPr bwMode="auto">
              <a:xfrm>
                <a:off x="768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2" name="Freeform 1303"/>
              <p:cNvSpPr>
                <a:spLocks/>
              </p:cNvSpPr>
              <p:nvPr/>
            </p:nvSpPr>
            <p:spPr bwMode="auto">
              <a:xfrm>
                <a:off x="776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3" name="Freeform 1304"/>
              <p:cNvSpPr>
                <a:spLocks/>
              </p:cNvSpPr>
              <p:nvPr/>
            </p:nvSpPr>
            <p:spPr bwMode="auto">
              <a:xfrm>
                <a:off x="768" y="318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4" name="Freeform 1305"/>
              <p:cNvSpPr>
                <a:spLocks/>
              </p:cNvSpPr>
              <p:nvPr/>
            </p:nvSpPr>
            <p:spPr bwMode="auto">
              <a:xfrm>
                <a:off x="765" y="315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6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4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1" y="7"/>
                      <a:pt x="3" y="8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7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6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5" name="Freeform 1306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6" name="Freeform 1307"/>
              <p:cNvSpPr>
                <a:spLocks/>
              </p:cNvSpPr>
              <p:nvPr/>
            </p:nvSpPr>
            <p:spPr bwMode="auto">
              <a:xfrm>
                <a:off x="784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7" name="Rectangle 1308"/>
              <p:cNvSpPr>
                <a:spLocks noChangeArrowheads="1"/>
              </p:cNvSpPr>
              <p:nvPr/>
            </p:nvSpPr>
            <p:spPr bwMode="auto">
              <a:xfrm>
                <a:off x="784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8" name="Freeform 1309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09" name="Freeform 1310"/>
              <p:cNvSpPr>
                <a:spLocks/>
              </p:cNvSpPr>
              <p:nvPr/>
            </p:nvSpPr>
            <p:spPr bwMode="auto">
              <a:xfrm>
                <a:off x="781" y="3172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0" name="Rectangle 1311"/>
              <p:cNvSpPr>
                <a:spLocks noChangeArrowheads="1"/>
              </p:cNvSpPr>
              <p:nvPr/>
            </p:nvSpPr>
            <p:spPr bwMode="auto">
              <a:xfrm>
                <a:off x="784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1" name="Freeform 1312"/>
              <p:cNvSpPr>
                <a:spLocks/>
              </p:cNvSpPr>
              <p:nvPr/>
            </p:nvSpPr>
            <p:spPr bwMode="auto">
              <a:xfrm>
                <a:off x="784" y="3164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2" y="4"/>
                      <a:pt x="4" y="3"/>
                      <a:pt x="4" y="3"/>
                    </a:cubicBezTo>
                    <a:cubicBezTo>
                      <a:pt x="3" y="4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2" name="Freeform 1313"/>
              <p:cNvSpPr>
                <a:spLocks/>
              </p:cNvSpPr>
              <p:nvPr/>
            </p:nvSpPr>
            <p:spPr bwMode="auto">
              <a:xfrm>
                <a:off x="787" y="317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3" name="Freeform 1314"/>
              <p:cNvSpPr>
                <a:spLocks/>
              </p:cNvSpPr>
              <p:nvPr/>
            </p:nvSpPr>
            <p:spPr bwMode="auto">
              <a:xfrm>
                <a:off x="784" y="3174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4" name="Freeform 1315"/>
              <p:cNvSpPr>
                <a:spLocks/>
              </p:cNvSpPr>
              <p:nvPr/>
            </p:nvSpPr>
            <p:spPr bwMode="auto">
              <a:xfrm>
                <a:off x="792" y="317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5" name="Freeform 1316"/>
              <p:cNvSpPr>
                <a:spLocks/>
              </p:cNvSpPr>
              <p:nvPr/>
            </p:nvSpPr>
            <p:spPr bwMode="auto">
              <a:xfrm>
                <a:off x="80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6" name="Freeform 1317"/>
              <p:cNvSpPr>
                <a:spLocks/>
              </p:cNvSpPr>
              <p:nvPr/>
            </p:nvSpPr>
            <p:spPr bwMode="auto">
              <a:xfrm>
                <a:off x="787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7" name="Freeform 1318"/>
              <p:cNvSpPr>
                <a:spLocks/>
              </p:cNvSpPr>
              <p:nvPr/>
            </p:nvSpPr>
            <p:spPr bwMode="auto">
              <a:xfrm>
                <a:off x="787" y="3188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8" name="Freeform 1319"/>
              <p:cNvSpPr>
                <a:spLocks/>
              </p:cNvSpPr>
              <p:nvPr/>
            </p:nvSpPr>
            <p:spPr bwMode="auto">
              <a:xfrm>
                <a:off x="754" y="3180"/>
                <a:ext cx="35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3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4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6" y="5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3" y="4"/>
                      <a:pt x="2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9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9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19" name="Freeform 1320"/>
              <p:cNvSpPr>
                <a:spLocks/>
              </p:cNvSpPr>
              <p:nvPr/>
            </p:nvSpPr>
            <p:spPr bwMode="auto">
              <a:xfrm>
                <a:off x="787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0" name="Freeform 1321"/>
              <p:cNvSpPr>
                <a:spLocks/>
              </p:cNvSpPr>
              <p:nvPr/>
            </p:nvSpPr>
            <p:spPr bwMode="auto">
              <a:xfrm>
                <a:off x="759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1" name="Rectangle 1322"/>
              <p:cNvSpPr>
                <a:spLocks noChangeArrowheads="1"/>
              </p:cNvSpPr>
              <p:nvPr/>
            </p:nvSpPr>
            <p:spPr bwMode="auto">
              <a:xfrm>
                <a:off x="789" y="319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2" name="Rectangle 1323"/>
              <p:cNvSpPr>
                <a:spLocks noChangeArrowheads="1"/>
              </p:cNvSpPr>
              <p:nvPr/>
            </p:nvSpPr>
            <p:spPr bwMode="auto">
              <a:xfrm>
                <a:off x="784" y="318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3" name="Freeform 1324"/>
              <p:cNvSpPr>
                <a:spLocks/>
              </p:cNvSpPr>
              <p:nvPr/>
            </p:nvSpPr>
            <p:spPr bwMode="auto">
              <a:xfrm>
                <a:off x="762" y="317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4" name="Freeform 1325"/>
              <p:cNvSpPr>
                <a:spLocks/>
              </p:cNvSpPr>
              <p:nvPr/>
            </p:nvSpPr>
            <p:spPr bwMode="auto">
              <a:xfrm>
                <a:off x="768" y="317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5" name="Freeform 1326"/>
              <p:cNvSpPr>
                <a:spLocks/>
              </p:cNvSpPr>
              <p:nvPr/>
            </p:nvSpPr>
            <p:spPr bwMode="auto">
              <a:xfrm>
                <a:off x="751" y="3147"/>
                <a:ext cx="60" cy="36"/>
              </a:xfrm>
              <a:custGeom>
                <a:avLst/>
                <a:gdLst>
                  <a:gd name="T0" fmla="*/ 17 w 22"/>
                  <a:gd name="T1" fmla="*/ 10 h 13"/>
                  <a:gd name="T2" fmla="*/ 18 w 22"/>
                  <a:gd name="T3" fmla="*/ 11 h 13"/>
                  <a:gd name="T4" fmla="*/ 20 w 22"/>
                  <a:gd name="T5" fmla="*/ 10 h 13"/>
                  <a:gd name="T6" fmla="*/ 19 w 22"/>
                  <a:gd name="T7" fmla="*/ 8 h 13"/>
                  <a:gd name="T8" fmla="*/ 17 w 22"/>
                  <a:gd name="T9" fmla="*/ 4 h 13"/>
                  <a:gd name="T10" fmla="*/ 15 w 22"/>
                  <a:gd name="T11" fmla="*/ 2 h 13"/>
                  <a:gd name="T12" fmla="*/ 12 w 22"/>
                  <a:gd name="T13" fmla="*/ 4 h 13"/>
                  <a:gd name="T14" fmla="*/ 11 w 22"/>
                  <a:gd name="T15" fmla="*/ 3 h 13"/>
                  <a:gd name="T16" fmla="*/ 10 w 22"/>
                  <a:gd name="T17" fmla="*/ 3 h 13"/>
                  <a:gd name="T18" fmla="*/ 9 w 22"/>
                  <a:gd name="T19" fmla="*/ 6 h 13"/>
                  <a:gd name="T20" fmla="*/ 8 w 22"/>
                  <a:gd name="T21" fmla="*/ 6 h 13"/>
                  <a:gd name="T22" fmla="*/ 7 w 22"/>
                  <a:gd name="T23" fmla="*/ 5 h 13"/>
                  <a:gd name="T24" fmla="*/ 6 w 22"/>
                  <a:gd name="T25" fmla="*/ 5 h 13"/>
                  <a:gd name="T26" fmla="*/ 4 w 22"/>
                  <a:gd name="T27" fmla="*/ 6 h 13"/>
                  <a:gd name="T28" fmla="*/ 3 w 22"/>
                  <a:gd name="T29" fmla="*/ 7 h 13"/>
                  <a:gd name="T30" fmla="*/ 4 w 22"/>
                  <a:gd name="T31" fmla="*/ 9 h 13"/>
                  <a:gd name="T32" fmla="*/ 2 w 22"/>
                  <a:gd name="T33" fmla="*/ 8 h 13"/>
                  <a:gd name="T34" fmla="*/ 2 w 22"/>
                  <a:gd name="T35" fmla="*/ 9 h 13"/>
                  <a:gd name="T36" fmla="*/ 2 w 22"/>
                  <a:gd name="T37" fmla="*/ 13 h 13"/>
                  <a:gd name="T38" fmla="*/ 2 w 22"/>
                  <a:gd name="T39" fmla="*/ 11 h 13"/>
                  <a:gd name="T40" fmla="*/ 1 w 22"/>
                  <a:gd name="T41" fmla="*/ 11 h 13"/>
                  <a:gd name="T42" fmla="*/ 5 w 22"/>
                  <a:gd name="T43" fmla="*/ 11 h 13"/>
                  <a:gd name="T44" fmla="*/ 6 w 22"/>
                  <a:gd name="T45" fmla="*/ 11 h 13"/>
                  <a:gd name="T46" fmla="*/ 5 w 22"/>
                  <a:gd name="T47" fmla="*/ 10 h 13"/>
                  <a:gd name="T48" fmla="*/ 6 w 22"/>
                  <a:gd name="T49" fmla="*/ 10 h 13"/>
                  <a:gd name="T50" fmla="*/ 6 w 22"/>
                  <a:gd name="T51" fmla="*/ 10 h 13"/>
                  <a:gd name="T52" fmla="*/ 6 w 22"/>
                  <a:gd name="T53" fmla="*/ 9 h 13"/>
                  <a:gd name="T54" fmla="*/ 7 w 22"/>
                  <a:gd name="T55" fmla="*/ 9 h 13"/>
                  <a:gd name="T56" fmla="*/ 7 w 22"/>
                  <a:gd name="T57" fmla="*/ 9 h 13"/>
                  <a:gd name="T58" fmla="*/ 7 w 22"/>
                  <a:gd name="T59" fmla="*/ 8 h 13"/>
                  <a:gd name="T60" fmla="*/ 8 w 22"/>
                  <a:gd name="T61" fmla="*/ 7 h 13"/>
                  <a:gd name="T62" fmla="*/ 9 w 22"/>
                  <a:gd name="T63" fmla="*/ 9 h 13"/>
                  <a:gd name="T64" fmla="*/ 9 w 22"/>
                  <a:gd name="T65" fmla="*/ 8 h 13"/>
                  <a:gd name="T66" fmla="*/ 10 w 22"/>
                  <a:gd name="T67" fmla="*/ 7 h 13"/>
                  <a:gd name="T68" fmla="*/ 11 w 22"/>
                  <a:gd name="T69" fmla="*/ 6 h 13"/>
                  <a:gd name="T70" fmla="*/ 13 w 22"/>
                  <a:gd name="T71" fmla="*/ 5 h 13"/>
                  <a:gd name="T72" fmla="*/ 14 w 22"/>
                  <a:gd name="T73" fmla="*/ 6 h 13"/>
                  <a:gd name="T74" fmla="*/ 16 w 22"/>
                  <a:gd name="T75" fmla="*/ 7 h 13"/>
                  <a:gd name="T76" fmla="*/ 16 w 22"/>
                  <a:gd name="T77" fmla="*/ 4 h 13"/>
                  <a:gd name="T78" fmla="*/ 15 w 22"/>
                  <a:gd name="T7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3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10" y="5"/>
                      <a:pt x="9" y="4"/>
                      <a:pt x="9" y="5"/>
                    </a:cubicBezTo>
                    <a:cubicBezTo>
                      <a:pt x="9" y="5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3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1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4" y="10"/>
                      <a:pt x="7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6" name="Freeform 1327"/>
              <p:cNvSpPr>
                <a:spLocks/>
              </p:cNvSpPr>
              <p:nvPr/>
            </p:nvSpPr>
            <p:spPr bwMode="auto">
              <a:xfrm>
                <a:off x="784" y="316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7" name="Freeform 1328"/>
              <p:cNvSpPr>
                <a:spLocks/>
              </p:cNvSpPr>
              <p:nvPr/>
            </p:nvSpPr>
            <p:spPr bwMode="auto">
              <a:xfrm>
                <a:off x="784" y="3164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8" name="Freeform 1329"/>
              <p:cNvSpPr>
                <a:spLocks/>
              </p:cNvSpPr>
              <p:nvPr/>
            </p:nvSpPr>
            <p:spPr bwMode="auto">
              <a:xfrm>
                <a:off x="792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29" name="Rectangle 1330"/>
              <p:cNvSpPr>
                <a:spLocks noChangeArrowheads="1"/>
              </p:cNvSpPr>
              <p:nvPr/>
            </p:nvSpPr>
            <p:spPr bwMode="auto">
              <a:xfrm>
                <a:off x="795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0" name="Freeform 1331"/>
              <p:cNvSpPr>
                <a:spLocks/>
              </p:cNvSpPr>
              <p:nvPr/>
            </p:nvSpPr>
            <p:spPr bwMode="auto">
              <a:xfrm>
                <a:off x="757" y="3174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1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3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2 w 17"/>
                  <a:gd name="T53" fmla="*/ 5 h 9"/>
                  <a:gd name="T54" fmla="*/ 12 w 17"/>
                  <a:gd name="T55" fmla="*/ 5 h 9"/>
                  <a:gd name="T56" fmla="*/ 12 w 17"/>
                  <a:gd name="T57" fmla="*/ 3 h 9"/>
                  <a:gd name="T58" fmla="*/ 11 w 17"/>
                  <a:gd name="T59" fmla="*/ 4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5 h 9"/>
                  <a:gd name="T70" fmla="*/ 6 w 17"/>
                  <a:gd name="T71" fmla="*/ 4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5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3"/>
                      <a:pt x="3" y="2"/>
                    </a:cubicBezTo>
                    <a:cubicBezTo>
                      <a:pt x="1" y="3"/>
                      <a:pt x="1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11" y="9"/>
                      <a:pt x="11" y="5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3" y="2"/>
                      <a:pt x="14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2" y="3"/>
                      <a:pt x="12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0" y="2"/>
                    </a:cubicBezTo>
                    <a:cubicBezTo>
                      <a:pt x="10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1" name="Freeform 1332"/>
              <p:cNvSpPr>
                <a:spLocks/>
              </p:cNvSpPr>
              <p:nvPr/>
            </p:nvSpPr>
            <p:spPr bwMode="auto">
              <a:xfrm>
                <a:off x="754" y="317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2" name="Freeform 1333"/>
              <p:cNvSpPr>
                <a:spLocks/>
              </p:cNvSpPr>
              <p:nvPr/>
            </p:nvSpPr>
            <p:spPr bwMode="auto">
              <a:xfrm>
                <a:off x="751" y="314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7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7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3" name="Rectangle 1334"/>
              <p:cNvSpPr>
                <a:spLocks noChangeArrowheads="1"/>
              </p:cNvSpPr>
              <p:nvPr/>
            </p:nvSpPr>
            <p:spPr bwMode="auto">
              <a:xfrm>
                <a:off x="768" y="315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4" name="Freeform 1335"/>
              <p:cNvSpPr>
                <a:spLocks/>
              </p:cNvSpPr>
              <p:nvPr/>
            </p:nvSpPr>
            <p:spPr bwMode="auto">
              <a:xfrm>
                <a:off x="759" y="307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5" name="Freeform 1336"/>
              <p:cNvSpPr>
                <a:spLocks/>
              </p:cNvSpPr>
              <p:nvPr/>
            </p:nvSpPr>
            <p:spPr bwMode="auto">
              <a:xfrm>
                <a:off x="751" y="3071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6" name="Freeform 1337"/>
              <p:cNvSpPr>
                <a:spLocks/>
              </p:cNvSpPr>
              <p:nvPr/>
            </p:nvSpPr>
            <p:spPr bwMode="auto">
              <a:xfrm>
                <a:off x="754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7" name="Freeform 1338"/>
              <p:cNvSpPr>
                <a:spLocks/>
              </p:cNvSpPr>
              <p:nvPr/>
            </p:nvSpPr>
            <p:spPr bwMode="auto">
              <a:xfrm>
                <a:off x="751" y="3079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8" name="Freeform 1339"/>
              <p:cNvSpPr>
                <a:spLocks/>
              </p:cNvSpPr>
              <p:nvPr/>
            </p:nvSpPr>
            <p:spPr bwMode="auto">
              <a:xfrm>
                <a:off x="751" y="30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39" name="Freeform 1340"/>
              <p:cNvSpPr>
                <a:spLocks/>
              </p:cNvSpPr>
              <p:nvPr/>
            </p:nvSpPr>
            <p:spPr bwMode="auto">
              <a:xfrm>
                <a:off x="749" y="3076"/>
                <a:ext cx="2" cy="9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0" name="Freeform 1341"/>
              <p:cNvSpPr>
                <a:spLocks/>
              </p:cNvSpPr>
              <p:nvPr/>
            </p:nvSpPr>
            <p:spPr bwMode="auto">
              <a:xfrm>
                <a:off x="751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1" name="Freeform 1342"/>
              <p:cNvSpPr>
                <a:spLocks/>
              </p:cNvSpPr>
              <p:nvPr/>
            </p:nvSpPr>
            <p:spPr bwMode="auto">
              <a:xfrm>
                <a:off x="751" y="3079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2" name="Freeform 1343"/>
              <p:cNvSpPr>
                <a:spLocks/>
              </p:cNvSpPr>
              <p:nvPr/>
            </p:nvSpPr>
            <p:spPr bwMode="auto">
              <a:xfrm>
                <a:off x="746" y="307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3" name="Freeform 1344"/>
              <p:cNvSpPr>
                <a:spLocks/>
              </p:cNvSpPr>
              <p:nvPr/>
            </p:nvSpPr>
            <p:spPr bwMode="auto">
              <a:xfrm>
                <a:off x="746" y="307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4" name="Freeform 1345"/>
              <p:cNvSpPr>
                <a:spLocks/>
              </p:cNvSpPr>
              <p:nvPr/>
            </p:nvSpPr>
            <p:spPr bwMode="auto">
              <a:xfrm>
                <a:off x="743" y="3074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0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0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5" name="Rectangle 1346"/>
              <p:cNvSpPr>
                <a:spLocks noChangeArrowheads="1"/>
              </p:cNvSpPr>
              <p:nvPr/>
            </p:nvSpPr>
            <p:spPr bwMode="auto">
              <a:xfrm>
                <a:off x="743" y="307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6" name="Freeform 1347"/>
              <p:cNvSpPr>
                <a:spLocks/>
              </p:cNvSpPr>
              <p:nvPr/>
            </p:nvSpPr>
            <p:spPr bwMode="auto">
              <a:xfrm>
                <a:off x="740" y="3076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1 w 4"/>
                  <a:gd name="T9" fmla="*/ 0 h 1"/>
                  <a:gd name="T10" fmla="*/ 3 w 4"/>
                  <a:gd name="T11" fmla="*/ 0 h 1"/>
                  <a:gd name="T12" fmla="*/ 2 w 4"/>
                  <a:gd name="T13" fmla="*/ 0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7" name="Freeform 1348"/>
              <p:cNvSpPr>
                <a:spLocks/>
              </p:cNvSpPr>
              <p:nvPr/>
            </p:nvSpPr>
            <p:spPr bwMode="auto">
              <a:xfrm>
                <a:off x="740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8" name="Freeform 1349"/>
              <p:cNvSpPr>
                <a:spLocks/>
              </p:cNvSpPr>
              <p:nvPr/>
            </p:nvSpPr>
            <p:spPr bwMode="auto">
              <a:xfrm>
                <a:off x="749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49" name="Freeform 1350"/>
              <p:cNvSpPr>
                <a:spLocks/>
              </p:cNvSpPr>
              <p:nvPr/>
            </p:nvSpPr>
            <p:spPr bwMode="auto">
              <a:xfrm>
                <a:off x="740" y="307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0" name="Freeform 1351"/>
              <p:cNvSpPr>
                <a:spLocks/>
              </p:cNvSpPr>
              <p:nvPr/>
            </p:nvSpPr>
            <p:spPr bwMode="auto">
              <a:xfrm>
                <a:off x="738" y="3055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5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5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5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1" name="Freeform 1352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2" name="Freeform 1353"/>
              <p:cNvSpPr>
                <a:spLocks/>
              </p:cNvSpPr>
              <p:nvPr/>
            </p:nvSpPr>
            <p:spPr bwMode="auto">
              <a:xfrm>
                <a:off x="757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3" name="Rectangle 1354"/>
              <p:cNvSpPr>
                <a:spLocks noChangeArrowheads="1"/>
              </p:cNvSpPr>
              <p:nvPr/>
            </p:nvSpPr>
            <p:spPr bwMode="auto">
              <a:xfrm>
                <a:off x="757" y="305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4" name="Freeform 1355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5" name="Freeform 1356"/>
              <p:cNvSpPr>
                <a:spLocks/>
              </p:cNvSpPr>
              <p:nvPr/>
            </p:nvSpPr>
            <p:spPr bwMode="auto">
              <a:xfrm>
                <a:off x="754" y="30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6" name="Rectangle 1357"/>
              <p:cNvSpPr>
                <a:spLocks noChangeArrowheads="1"/>
              </p:cNvSpPr>
              <p:nvPr/>
            </p:nvSpPr>
            <p:spPr bwMode="auto">
              <a:xfrm>
                <a:off x="754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7" name="Freeform 1358"/>
              <p:cNvSpPr>
                <a:spLocks/>
              </p:cNvSpPr>
              <p:nvPr/>
            </p:nvSpPr>
            <p:spPr bwMode="auto">
              <a:xfrm>
                <a:off x="757" y="3060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1 h 6"/>
                  <a:gd name="T22" fmla="*/ 0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8" name="Freeform 1359"/>
              <p:cNvSpPr>
                <a:spLocks/>
              </p:cNvSpPr>
              <p:nvPr/>
            </p:nvSpPr>
            <p:spPr bwMode="auto">
              <a:xfrm>
                <a:off x="759" y="306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59" name="Freeform 1360"/>
              <p:cNvSpPr>
                <a:spLocks/>
              </p:cNvSpPr>
              <p:nvPr/>
            </p:nvSpPr>
            <p:spPr bwMode="auto">
              <a:xfrm>
                <a:off x="757" y="3071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5"/>
                      <a:pt x="1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0" name="Freeform 1361"/>
              <p:cNvSpPr>
                <a:spLocks/>
              </p:cNvSpPr>
              <p:nvPr/>
            </p:nvSpPr>
            <p:spPr bwMode="auto">
              <a:xfrm>
                <a:off x="765" y="3074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1" name="Freeform 1362"/>
              <p:cNvSpPr>
                <a:spLocks/>
              </p:cNvSpPr>
              <p:nvPr/>
            </p:nvSpPr>
            <p:spPr bwMode="auto">
              <a:xfrm>
                <a:off x="773" y="30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2" name="Freeform 1363"/>
              <p:cNvSpPr>
                <a:spLocks/>
              </p:cNvSpPr>
              <p:nvPr/>
            </p:nvSpPr>
            <p:spPr bwMode="auto">
              <a:xfrm>
                <a:off x="759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3" name="Freeform 1364"/>
              <p:cNvSpPr>
                <a:spLocks/>
              </p:cNvSpPr>
              <p:nvPr/>
            </p:nvSpPr>
            <p:spPr bwMode="auto">
              <a:xfrm>
                <a:off x="759" y="3085"/>
                <a:ext cx="9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0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4" name="Freeform 1365"/>
              <p:cNvSpPr>
                <a:spLocks/>
              </p:cNvSpPr>
              <p:nvPr/>
            </p:nvSpPr>
            <p:spPr bwMode="auto">
              <a:xfrm>
                <a:off x="724" y="3076"/>
                <a:ext cx="35" cy="22"/>
              </a:xfrm>
              <a:custGeom>
                <a:avLst/>
                <a:gdLst>
                  <a:gd name="T0" fmla="*/ 11 w 13"/>
                  <a:gd name="T1" fmla="*/ 4 h 8"/>
                  <a:gd name="T2" fmla="*/ 10 w 13"/>
                  <a:gd name="T3" fmla="*/ 4 h 8"/>
                  <a:gd name="T4" fmla="*/ 10 w 13"/>
                  <a:gd name="T5" fmla="*/ 3 h 8"/>
                  <a:gd name="T6" fmla="*/ 10 w 13"/>
                  <a:gd name="T7" fmla="*/ 2 h 8"/>
                  <a:gd name="T8" fmla="*/ 10 w 13"/>
                  <a:gd name="T9" fmla="*/ 3 h 8"/>
                  <a:gd name="T10" fmla="*/ 9 w 13"/>
                  <a:gd name="T11" fmla="*/ 4 h 8"/>
                  <a:gd name="T12" fmla="*/ 9 w 13"/>
                  <a:gd name="T13" fmla="*/ 5 h 8"/>
                  <a:gd name="T14" fmla="*/ 8 w 13"/>
                  <a:gd name="T15" fmla="*/ 3 h 8"/>
                  <a:gd name="T16" fmla="*/ 8 w 13"/>
                  <a:gd name="T17" fmla="*/ 6 h 8"/>
                  <a:gd name="T18" fmla="*/ 7 w 13"/>
                  <a:gd name="T19" fmla="*/ 5 h 8"/>
                  <a:gd name="T20" fmla="*/ 7 w 13"/>
                  <a:gd name="T21" fmla="*/ 5 h 8"/>
                  <a:gd name="T22" fmla="*/ 7 w 13"/>
                  <a:gd name="T23" fmla="*/ 5 h 8"/>
                  <a:gd name="T24" fmla="*/ 7 w 13"/>
                  <a:gd name="T25" fmla="*/ 3 h 8"/>
                  <a:gd name="T26" fmla="*/ 6 w 13"/>
                  <a:gd name="T27" fmla="*/ 3 h 8"/>
                  <a:gd name="T28" fmla="*/ 7 w 13"/>
                  <a:gd name="T29" fmla="*/ 2 h 8"/>
                  <a:gd name="T30" fmla="*/ 5 w 13"/>
                  <a:gd name="T31" fmla="*/ 2 h 8"/>
                  <a:gd name="T32" fmla="*/ 6 w 13"/>
                  <a:gd name="T33" fmla="*/ 2 h 8"/>
                  <a:gd name="T34" fmla="*/ 4 w 13"/>
                  <a:gd name="T35" fmla="*/ 4 h 8"/>
                  <a:gd name="T36" fmla="*/ 3 w 13"/>
                  <a:gd name="T37" fmla="*/ 3 h 8"/>
                  <a:gd name="T38" fmla="*/ 5 w 13"/>
                  <a:gd name="T39" fmla="*/ 2 h 8"/>
                  <a:gd name="T40" fmla="*/ 4 w 13"/>
                  <a:gd name="T41" fmla="*/ 2 h 8"/>
                  <a:gd name="T42" fmla="*/ 6 w 13"/>
                  <a:gd name="T43" fmla="*/ 1 h 8"/>
                  <a:gd name="T44" fmla="*/ 3 w 13"/>
                  <a:gd name="T45" fmla="*/ 1 h 8"/>
                  <a:gd name="T46" fmla="*/ 3 w 13"/>
                  <a:gd name="T47" fmla="*/ 1 h 8"/>
                  <a:gd name="T48" fmla="*/ 0 w 13"/>
                  <a:gd name="T49" fmla="*/ 2 h 8"/>
                  <a:gd name="T50" fmla="*/ 3 w 13"/>
                  <a:gd name="T51" fmla="*/ 5 h 8"/>
                  <a:gd name="T52" fmla="*/ 5 w 13"/>
                  <a:gd name="T53" fmla="*/ 5 h 8"/>
                  <a:gd name="T54" fmla="*/ 3 w 13"/>
                  <a:gd name="T55" fmla="*/ 6 h 8"/>
                  <a:gd name="T56" fmla="*/ 5 w 13"/>
                  <a:gd name="T57" fmla="*/ 5 h 8"/>
                  <a:gd name="T58" fmla="*/ 4 w 13"/>
                  <a:gd name="T59" fmla="*/ 6 h 8"/>
                  <a:gd name="T60" fmla="*/ 5 w 13"/>
                  <a:gd name="T61" fmla="*/ 5 h 8"/>
                  <a:gd name="T62" fmla="*/ 4 w 13"/>
                  <a:gd name="T63" fmla="*/ 7 h 8"/>
                  <a:gd name="T64" fmla="*/ 11 w 13"/>
                  <a:gd name="T65" fmla="*/ 7 h 8"/>
                  <a:gd name="T66" fmla="*/ 10 w 13"/>
                  <a:gd name="T67" fmla="*/ 6 h 8"/>
                  <a:gd name="T68" fmla="*/ 12 w 13"/>
                  <a:gd name="T69" fmla="*/ 5 h 8"/>
                  <a:gd name="T70" fmla="*/ 12 w 13"/>
                  <a:gd name="T71" fmla="*/ 4 h 8"/>
                  <a:gd name="T72" fmla="*/ 13 w 13"/>
                  <a:gd name="T73" fmla="*/ 7 h 8"/>
                  <a:gd name="T74" fmla="*/ 13 w 13"/>
                  <a:gd name="T75" fmla="*/ 6 h 8"/>
                  <a:gd name="T76" fmla="*/ 13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10 w 13"/>
                  <a:gd name="T83" fmla="*/ 2 h 8"/>
                  <a:gd name="T84" fmla="*/ 11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1" y="4"/>
                    </a:moveTo>
                    <a:cubicBezTo>
                      <a:pt x="10" y="4"/>
                      <a:pt x="10" y="5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4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7" y="5"/>
                      <a:pt x="7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4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6" y="2"/>
                      <a:pt x="4" y="4"/>
                    </a:cubicBezTo>
                    <a:cubicBezTo>
                      <a:pt x="6" y="2"/>
                      <a:pt x="3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5" y="1"/>
                      <a:pt x="4" y="2"/>
                      <a:pt x="6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3" y="4"/>
                      <a:pt x="3" y="5"/>
                    </a:cubicBezTo>
                    <a:cubicBezTo>
                      <a:pt x="4" y="4"/>
                      <a:pt x="3" y="6"/>
                      <a:pt x="5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5" y="7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8"/>
                      <a:pt x="9" y="6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0" y="2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3" y="6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4"/>
                      <a:pt x="12" y="4"/>
                      <a:pt x="11" y="3"/>
                    </a:cubicBezTo>
                    <a:cubicBezTo>
                      <a:pt x="12" y="5"/>
                      <a:pt x="10" y="0"/>
                      <a:pt x="10" y="2"/>
                    </a:cubicBezTo>
                    <a:cubicBezTo>
                      <a:pt x="10" y="3"/>
                      <a:pt x="10" y="3"/>
                      <a:pt x="1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5" name="Freeform 1366"/>
              <p:cNvSpPr>
                <a:spLocks/>
              </p:cNvSpPr>
              <p:nvPr/>
            </p:nvSpPr>
            <p:spPr bwMode="auto">
              <a:xfrm>
                <a:off x="759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6" name="Freeform 1367"/>
              <p:cNvSpPr>
                <a:spLocks/>
              </p:cNvSpPr>
              <p:nvPr/>
            </p:nvSpPr>
            <p:spPr bwMode="auto">
              <a:xfrm>
                <a:off x="732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7" name="Rectangle 1368"/>
              <p:cNvSpPr>
                <a:spLocks noChangeArrowheads="1"/>
              </p:cNvSpPr>
              <p:nvPr/>
            </p:nvSpPr>
            <p:spPr bwMode="auto">
              <a:xfrm>
                <a:off x="759" y="309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8" name="Rectangle 1369"/>
              <p:cNvSpPr>
                <a:spLocks noChangeArrowheads="1"/>
              </p:cNvSpPr>
              <p:nvPr/>
            </p:nvSpPr>
            <p:spPr bwMode="auto">
              <a:xfrm>
                <a:off x="757" y="3085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69" name="Freeform 1370"/>
              <p:cNvSpPr>
                <a:spLocks/>
              </p:cNvSpPr>
              <p:nvPr/>
            </p:nvSpPr>
            <p:spPr bwMode="auto">
              <a:xfrm>
                <a:off x="735" y="307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0" name="Freeform 1371"/>
              <p:cNvSpPr>
                <a:spLocks/>
              </p:cNvSpPr>
              <p:nvPr/>
            </p:nvSpPr>
            <p:spPr bwMode="auto">
              <a:xfrm>
                <a:off x="740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1" name="Freeform 1372"/>
              <p:cNvSpPr>
                <a:spLocks/>
              </p:cNvSpPr>
              <p:nvPr/>
            </p:nvSpPr>
            <p:spPr bwMode="auto">
              <a:xfrm>
                <a:off x="724" y="3044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9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5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10 h 12"/>
                  <a:gd name="T50" fmla="*/ 6 w 22"/>
                  <a:gd name="T51" fmla="*/ 10 h 12"/>
                  <a:gd name="T52" fmla="*/ 6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3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5" y="3"/>
                      <a:pt x="14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0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3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3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6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3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2" name="Freeform 1373"/>
              <p:cNvSpPr>
                <a:spLocks/>
              </p:cNvSpPr>
              <p:nvPr/>
            </p:nvSpPr>
            <p:spPr bwMode="auto">
              <a:xfrm>
                <a:off x="757" y="3060"/>
                <a:ext cx="0" cy="6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3" name="Freeform 1374"/>
              <p:cNvSpPr>
                <a:spLocks/>
              </p:cNvSpPr>
              <p:nvPr/>
            </p:nvSpPr>
            <p:spPr bwMode="auto">
              <a:xfrm>
                <a:off x="757" y="306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4" name="Freeform 1375"/>
              <p:cNvSpPr>
                <a:spLocks/>
              </p:cNvSpPr>
              <p:nvPr/>
            </p:nvSpPr>
            <p:spPr bwMode="auto">
              <a:xfrm>
                <a:off x="76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5" name="Rectangle 1376"/>
              <p:cNvSpPr>
                <a:spLocks noChangeArrowheads="1"/>
              </p:cNvSpPr>
              <p:nvPr/>
            </p:nvSpPr>
            <p:spPr bwMode="auto">
              <a:xfrm>
                <a:off x="765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6" name="Freeform 1377"/>
              <p:cNvSpPr>
                <a:spLocks/>
              </p:cNvSpPr>
              <p:nvPr/>
            </p:nvSpPr>
            <p:spPr bwMode="auto">
              <a:xfrm>
                <a:off x="727" y="3071"/>
                <a:ext cx="49" cy="25"/>
              </a:xfrm>
              <a:custGeom>
                <a:avLst/>
                <a:gdLst>
                  <a:gd name="T0" fmla="*/ 5 w 18"/>
                  <a:gd name="T1" fmla="*/ 3 h 9"/>
                  <a:gd name="T2" fmla="*/ 3 w 18"/>
                  <a:gd name="T3" fmla="*/ 4 h 9"/>
                  <a:gd name="T4" fmla="*/ 4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9 w 18"/>
                  <a:gd name="T11" fmla="*/ 7 h 9"/>
                  <a:gd name="T12" fmla="*/ 12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4 w 18"/>
                  <a:gd name="T19" fmla="*/ 5 h 9"/>
                  <a:gd name="T20" fmla="*/ 14 w 18"/>
                  <a:gd name="T21" fmla="*/ 5 h 9"/>
                  <a:gd name="T22" fmla="*/ 14 w 18"/>
                  <a:gd name="T23" fmla="*/ 4 h 9"/>
                  <a:gd name="T24" fmla="*/ 15 w 18"/>
                  <a:gd name="T25" fmla="*/ 4 h 9"/>
                  <a:gd name="T26" fmla="*/ 15 w 18"/>
                  <a:gd name="T27" fmla="*/ 4 h 9"/>
                  <a:gd name="T28" fmla="*/ 15 w 18"/>
                  <a:gd name="T29" fmla="*/ 3 h 9"/>
                  <a:gd name="T30" fmla="*/ 16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5 w 18"/>
                  <a:gd name="T37" fmla="*/ 2 h 9"/>
                  <a:gd name="T38" fmla="*/ 15 w 18"/>
                  <a:gd name="T39" fmla="*/ 2 h 9"/>
                  <a:gd name="T40" fmla="*/ 15 w 18"/>
                  <a:gd name="T41" fmla="*/ 3 h 9"/>
                  <a:gd name="T42" fmla="*/ 14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2 h 9"/>
                  <a:gd name="T50" fmla="*/ 13 w 18"/>
                  <a:gd name="T51" fmla="*/ 2 h 9"/>
                  <a:gd name="T52" fmla="*/ 13 w 18"/>
                  <a:gd name="T53" fmla="*/ 4 h 9"/>
                  <a:gd name="T54" fmla="*/ 13 w 18"/>
                  <a:gd name="T55" fmla="*/ 5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2 w 18"/>
                  <a:gd name="T63" fmla="*/ 4 h 9"/>
                  <a:gd name="T64" fmla="*/ 9 w 18"/>
                  <a:gd name="T65" fmla="*/ 4 h 9"/>
                  <a:gd name="T66" fmla="*/ 9 w 18"/>
                  <a:gd name="T67" fmla="*/ 3 h 9"/>
                  <a:gd name="T68" fmla="*/ 9 w 18"/>
                  <a:gd name="T69" fmla="*/ 4 h 9"/>
                  <a:gd name="T70" fmla="*/ 7 w 18"/>
                  <a:gd name="T71" fmla="*/ 3 h 9"/>
                  <a:gd name="T72" fmla="*/ 7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5 h 9"/>
                  <a:gd name="T80" fmla="*/ 5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2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9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4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5"/>
                      <a:pt x="15" y="3"/>
                      <a:pt x="15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3"/>
                      <a:pt x="18" y="3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7" name="Freeform 1378"/>
              <p:cNvSpPr>
                <a:spLocks/>
              </p:cNvSpPr>
              <p:nvPr/>
            </p:nvSpPr>
            <p:spPr bwMode="auto">
              <a:xfrm>
                <a:off x="727" y="3074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8" name="Freeform 1379"/>
              <p:cNvSpPr>
                <a:spLocks/>
              </p:cNvSpPr>
              <p:nvPr/>
            </p:nvSpPr>
            <p:spPr bwMode="auto">
              <a:xfrm>
                <a:off x="724" y="3041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5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79" name="Rectangle 1380"/>
              <p:cNvSpPr>
                <a:spLocks noChangeArrowheads="1"/>
              </p:cNvSpPr>
              <p:nvPr/>
            </p:nvSpPr>
            <p:spPr bwMode="auto">
              <a:xfrm>
                <a:off x="740" y="304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0" name="Freeform 1381"/>
              <p:cNvSpPr>
                <a:spLocks/>
              </p:cNvSpPr>
              <p:nvPr/>
            </p:nvSpPr>
            <p:spPr bwMode="auto">
              <a:xfrm>
                <a:off x="915" y="30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1" name="Freeform 1382"/>
              <p:cNvSpPr>
                <a:spLocks/>
              </p:cNvSpPr>
              <p:nvPr/>
            </p:nvSpPr>
            <p:spPr bwMode="auto">
              <a:xfrm>
                <a:off x="906" y="3085"/>
                <a:ext cx="9" cy="1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2" name="Freeform 1383"/>
              <p:cNvSpPr>
                <a:spLocks/>
              </p:cNvSpPr>
              <p:nvPr/>
            </p:nvSpPr>
            <p:spPr bwMode="auto">
              <a:xfrm>
                <a:off x="909" y="309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3" name="Freeform 1384"/>
              <p:cNvSpPr>
                <a:spLocks/>
              </p:cNvSpPr>
              <p:nvPr/>
            </p:nvSpPr>
            <p:spPr bwMode="auto">
              <a:xfrm>
                <a:off x="909" y="309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4" name="Freeform 1385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5" name="Freeform 1386"/>
              <p:cNvSpPr>
                <a:spLocks/>
              </p:cNvSpPr>
              <p:nvPr/>
            </p:nvSpPr>
            <p:spPr bwMode="auto">
              <a:xfrm>
                <a:off x="904" y="3087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6" name="Freeform 1387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7" name="Freeform 1388"/>
              <p:cNvSpPr>
                <a:spLocks/>
              </p:cNvSpPr>
              <p:nvPr/>
            </p:nvSpPr>
            <p:spPr bwMode="auto">
              <a:xfrm>
                <a:off x="906" y="3093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8" name="Freeform 1389"/>
              <p:cNvSpPr>
                <a:spLocks/>
              </p:cNvSpPr>
              <p:nvPr/>
            </p:nvSpPr>
            <p:spPr bwMode="auto">
              <a:xfrm>
                <a:off x="901" y="308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0 w 1"/>
                  <a:gd name="T5" fmla="*/ 0 h 4"/>
                  <a:gd name="T6" fmla="*/ 0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89" name="Freeform 1390"/>
              <p:cNvSpPr>
                <a:spLocks/>
              </p:cNvSpPr>
              <p:nvPr/>
            </p:nvSpPr>
            <p:spPr bwMode="auto">
              <a:xfrm>
                <a:off x="901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0" name="Freeform 1391"/>
              <p:cNvSpPr>
                <a:spLocks/>
              </p:cNvSpPr>
              <p:nvPr/>
            </p:nvSpPr>
            <p:spPr bwMode="auto">
              <a:xfrm>
                <a:off x="898" y="3085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2 h 4"/>
                  <a:gd name="T6" fmla="*/ 1 w 1"/>
                  <a:gd name="T7" fmla="*/ 2 h 4"/>
                  <a:gd name="T8" fmla="*/ 0 w 1"/>
                  <a:gd name="T9" fmla="*/ 3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0" y="4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1" name="Rectangle 1392"/>
              <p:cNvSpPr>
                <a:spLocks noChangeArrowheads="1"/>
              </p:cNvSpPr>
              <p:nvPr/>
            </p:nvSpPr>
            <p:spPr bwMode="auto">
              <a:xfrm>
                <a:off x="898" y="3090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2" name="Freeform 1393"/>
              <p:cNvSpPr>
                <a:spLocks/>
              </p:cNvSpPr>
              <p:nvPr/>
            </p:nvSpPr>
            <p:spPr bwMode="auto">
              <a:xfrm>
                <a:off x="896" y="3087"/>
                <a:ext cx="13" cy="6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1 h 2"/>
                  <a:gd name="T4" fmla="*/ 1 w 5"/>
                  <a:gd name="T5" fmla="*/ 2 h 2"/>
                  <a:gd name="T6" fmla="*/ 2 w 5"/>
                  <a:gd name="T7" fmla="*/ 1 h 2"/>
                  <a:gd name="T8" fmla="*/ 1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0 h 2"/>
                  <a:gd name="T16" fmla="*/ 2 w 5"/>
                  <a:gd name="T17" fmla="*/ 1 h 2"/>
                  <a:gd name="T18" fmla="*/ 2 w 5"/>
                  <a:gd name="T19" fmla="*/ 0 h 2"/>
                  <a:gd name="T20" fmla="*/ 0 w 5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0"/>
                      <a:pt x="5" y="1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3" name="Freeform 1394"/>
              <p:cNvSpPr>
                <a:spLocks/>
              </p:cNvSpPr>
              <p:nvPr/>
            </p:nvSpPr>
            <p:spPr bwMode="auto">
              <a:xfrm>
                <a:off x="896" y="309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4" name="Freeform 1395"/>
              <p:cNvSpPr>
                <a:spLocks/>
              </p:cNvSpPr>
              <p:nvPr/>
            </p:nvSpPr>
            <p:spPr bwMode="auto">
              <a:xfrm>
                <a:off x="904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5" name="Freeform 1396"/>
              <p:cNvSpPr>
                <a:spLocks/>
              </p:cNvSpPr>
              <p:nvPr/>
            </p:nvSpPr>
            <p:spPr bwMode="auto">
              <a:xfrm>
                <a:off x="896" y="308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6" name="Freeform 1397"/>
              <p:cNvSpPr>
                <a:spLocks/>
              </p:cNvSpPr>
              <p:nvPr/>
            </p:nvSpPr>
            <p:spPr bwMode="auto">
              <a:xfrm>
                <a:off x="893" y="306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6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6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4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7" name="Rectangle 1398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8" name="Freeform 1399"/>
              <p:cNvSpPr>
                <a:spLocks/>
              </p:cNvSpPr>
              <p:nvPr/>
            </p:nvSpPr>
            <p:spPr bwMode="auto">
              <a:xfrm>
                <a:off x="912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499" name="Rectangle 1400"/>
              <p:cNvSpPr>
                <a:spLocks noChangeArrowheads="1"/>
              </p:cNvSpPr>
              <p:nvPr/>
            </p:nvSpPr>
            <p:spPr bwMode="auto">
              <a:xfrm>
                <a:off x="912" y="306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0" name="Freeform 1401"/>
              <p:cNvSpPr>
                <a:spLocks/>
              </p:cNvSpPr>
              <p:nvPr/>
            </p:nvSpPr>
            <p:spPr bwMode="auto">
              <a:xfrm>
                <a:off x="912" y="307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1" name="Freeform 1402"/>
              <p:cNvSpPr>
                <a:spLocks/>
              </p:cNvSpPr>
              <p:nvPr/>
            </p:nvSpPr>
            <p:spPr bwMode="auto">
              <a:xfrm>
                <a:off x="909" y="308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2" name="Rectangle 1403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3" name="Freeform 1404"/>
              <p:cNvSpPr>
                <a:spLocks/>
              </p:cNvSpPr>
              <p:nvPr/>
            </p:nvSpPr>
            <p:spPr bwMode="auto">
              <a:xfrm>
                <a:off x="912" y="3071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5 h 6"/>
                  <a:gd name="T48" fmla="*/ 4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4" y="5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5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4" name="Freeform 1405"/>
              <p:cNvSpPr>
                <a:spLocks/>
              </p:cNvSpPr>
              <p:nvPr/>
            </p:nvSpPr>
            <p:spPr bwMode="auto">
              <a:xfrm>
                <a:off x="915" y="308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5" name="Freeform 1406"/>
              <p:cNvSpPr>
                <a:spLocks/>
              </p:cNvSpPr>
              <p:nvPr/>
            </p:nvSpPr>
            <p:spPr bwMode="auto">
              <a:xfrm>
                <a:off x="912" y="3082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2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3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6" name="Freeform 1407"/>
              <p:cNvSpPr>
                <a:spLocks/>
              </p:cNvSpPr>
              <p:nvPr/>
            </p:nvSpPr>
            <p:spPr bwMode="auto">
              <a:xfrm>
                <a:off x="920" y="30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7" name="Freeform 1408"/>
              <p:cNvSpPr>
                <a:spLocks/>
              </p:cNvSpPr>
              <p:nvPr/>
            </p:nvSpPr>
            <p:spPr bwMode="auto">
              <a:xfrm>
                <a:off x="928" y="309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8" name="Freeform 1409"/>
              <p:cNvSpPr>
                <a:spLocks/>
              </p:cNvSpPr>
              <p:nvPr/>
            </p:nvSpPr>
            <p:spPr bwMode="auto">
              <a:xfrm>
                <a:off x="915" y="309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509" name="Freeform 1410"/>
              <p:cNvSpPr>
                <a:spLocks/>
              </p:cNvSpPr>
              <p:nvPr/>
            </p:nvSpPr>
            <p:spPr bwMode="auto">
              <a:xfrm>
                <a:off x="915" y="3096"/>
                <a:ext cx="8" cy="13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grpSp>
          <p:nvGrpSpPr>
            <p:cNvPr id="13" name="Group 1612"/>
            <p:cNvGrpSpPr>
              <a:grpSpLocks/>
            </p:cNvGrpSpPr>
            <p:nvPr/>
          </p:nvGrpSpPr>
          <p:grpSpPr bwMode="auto">
            <a:xfrm>
              <a:off x="482" y="2794"/>
              <a:ext cx="569" cy="416"/>
              <a:chOff x="482" y="2794"/>
              <a:chExt cx="569" cy="416"/>
            </a:xfrm>
          </p:grpSpPr>
          <p:sp>
            <p:nvSpPr>
              <p:cNvPr id="110" name="Freeform 1412"/>
              <p:cNvSpPr>
                <a:spLocks/>
              </p:cNvSpPr>
              <p:nvPr/>
            </p:nvSpPr>
            <p:spPr bwMode="auto">
              <a:xfrm>
                <a:off x="882" y="3090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9 w 13"/>
                  <a:gd name="T3" fmla="*/ 4 h 7"/>
                  <a:gd name="T4" fmla="*/ 9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7 w 13"/>
                  <a:gd name="T15" fmla="*/ 2 h 7"/>
                  <a:gd name="T16" fmla="*/ 7 w 13"/>
                  <a:gd name="T17" fmla="*/ 6 h 7"/>
                  <a:gd name="T18" fmla="*/ 6 w 13"/>
                  <a:gd name="T19" fmla="*/ 4 h 7"/>
                  <a:gd name="T20" fmla="*/ 6 w 13"/>
                  <a:gd name="T21" fmla="*/ 4 h 7"/>
                  <a:gd name="T22" fmla="*/ 6 w 13"/>
                  <a:gd name="T23" fmla="*/ 4 h 7"/>
                  <a:gd name="T24" fmla="*/ 6 w 13"/>
                  <a:gd name="T25" fmla="*/ 2 h 7"/>
                  <a:gd name="T26" fmla="*/ 6 w 13"/>
                  <a:gd name="T27" fmla="*/ 2 h 7"/>
                  <a:gd name="T28" fmla="*/ 6 w 13"/>
                  <a:gd name="T29" fmla="*/ 2 h 7"/>
                  <a:gd name="T30" fmla="*/ 4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2 w 13"/>
                  <a:gd name="T37" fmla="*/ 2 h 7"/>
                  <a:gd name="T38" fmla="*/ 4 w 13"/>
                  <a:gd name="T39" fmla="*/ 1 h 7"/>
                  <a:gd name="T40" fmla="*/ 3 w 13"/>
                  <a:gd name="T41" fmla="*/ 2 h 7"/>
                  <a:gd name="T42" fmla="*/ 5 w 13"/>
                  <a:gd name="T43" fmla="*/ 0 h 7"/>
                  <a:gd name="T44" fmla="*/ 2 w 13"/>
                  <a:gd name="T45" fmla="*/ 1 h 7"/>
                  <a:gd name="T46" fmla="*/ 2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2 w 13"/>
                  <a:gd name="T55" fmla="*/ 6 h 7"/>
                  <a:gd name="T56" fmla="*/ 4 w 13"/>
                  <a:gd name="T57" fmla="*/ 4 h 7"/>
                  <a:gd name="T58" fmla="*/ 3 w 13"/>
                  <a:gd name="T59" fmla="*/ 6 h 7"/>
                  <a:gd name="T60" fmla="*/ 4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9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2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3"/>
                      <a:pt x="8" y="3"/>
                      <a:pt x="7" y="2"/>
                    </a:cubicBezTo>
                    <a:cubicBezTo>
                      <a:pt x="7" y="3"/>
                      <a:pt x="7" y="4"/>
                      <a:pt x="7" y="6"/>
                    </a:cubicBezTo>
                    <a:cubicBezTo>
                      <a:pt x="6" y="4"/>
                      <a:pt x="6" y="6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6" y="5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5" y="1"/>
                      <a:pt x="3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2"/>
                      <a:pt x="2" y="3"/>
                      <a:pt x="2" y="5"/>
                    </a:cubicBezTo>
                    <a:cubicBezTo>
                      <a:pt x="3" y="3"/>
                      <a:pt x="2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9" y="2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9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1" name="Freeform 1413"/>
              <p:cNvSpPr>
                <a:spLocks/>
              </p:cNvSpPr>
              <p:nvPr/>
            </p:nvSpPr>
            <p:spPr bwMode="auto">
              <a:xfrm>
                <a:off x="915" y="31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2" name="Freeform 1414"/>
              <p:cNvSpPr>
                <a:spLocks/>
              </p:cNvSpPr>
              <p:nvPr/>
            </p:nvSpPr>
            <p:spPr bwMode="auto">
              <a:xfrm>
                <a:off x="887" y="30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3" name="Rectangle 1415"/>
              <p:cNvSpPr>
                <a:spLocks noChangeArrowheads="1"/>
              </p:cNvSpPr>
              <p:nvPr/>
            </p:nvSpPr>
            <p:spPr bwMode="auto">
              <a:xfrm>
                <a:off x="917" y="31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4" name="Freeform 1416"/>
              <p:cNvSpPr>
                <a:spLocks/>
              </p:cNvSpPr>
              <p:nvPr/>
            </p:nvSpPr>
            <p:spPr bwMode="auto">
              <a:xfrm>
                <a:off x="912" y="309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5" name="Freeform 1417"/>
              <p:cNvSpPr>
                <a:spLocks/>
              </p:cNvSpPr>
              <p:nvPr/>
            </p:nvSpPr>
            <p:spPr bwMode="auto">
              <a:xfrm>
                <a:off x="890" y="30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6" name="Freeform 1418"/>
              <p:cNvSpPr>
                <a:spLocks/>
              </p:cNvSpPr>
              <p:nvPr/>
            </p:nvSpPr>
            <p:spPr bwMode="auto">
              <a:xfrm>
                <a:off x="896" y="307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7" name="Freeform 1419"/>
              <p:cNvSpPr>
                <a:spLocks/>
              </p:cNvSpPr>
              <p:nvPr/>
            </p:nvSpPr>
            <p:spPr bwMode="auto">
              <a:xfrm>
                <a:off x="879" y="3057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6 h 12"/>
                  <a:gd name="T22" fmla="*/ 7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8 h 12"/>
                  <a:gd name="T60" fmla="*/ 8 w 22"/>
                  <a:gd name="T61" fmla="*/ 6 h 12"/>
                  <a:gd name="T62" fmla="*/ 9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10" y="5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9" y="8"/>
                    </a:cubicBezTo>
                    <a:cubicBezTo>
                      <a:pt x="9" y="9"/>
                      <a:pt x="9" y="6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1" y="8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5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8" name="Freeform 1420"/>
              <p:cNvSpPr>
                <a:spLocks/>
              </p:cNvSpPr>
              <p:nvPr/>
            </p:nvSpPr>
            <p:spPr bwMode="auto">
              <a:xfrm>
                <a:off x="912" y="307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19" name="Freeform 1421"/>
              <p:cNvSpPr>
                <a:spLocks/>
              </p:cNvSpPr>
              <p:nvPr/>
            </p:nvSpPr>
            <p:spPr bwMode="auto">
              <a:xfrm>
                <a:off x="912" y="307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0" name="Freeform 1422"/>
              <p:cNvSpPr>
                <a:spLocks/>
              </p:cNvSpPr>
              <p:nvPr/>
            </p:nvSpPr>
            <p:spPr bwMode="auto">
              <a:xfrm>
                <a:off x="920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1" name="Rectangle 1423"/>
              <p:cNvSpPr>
                <a:spLocks noChangeArrowheads="1"/>
              </p:cNvSpPr>
              <p:nvPr/>
            </p:nvSpPr>
            <p:spPr bwMode="auto">
              <a:xfrm>
                <a:off x="923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2" name="Freeform 1424"/>
              <p:cNvSpPr>
                <a:spLocks/>
              </p:cNvSpPr>
              <p:nvPr/>
            </p:nvSpPr>
            <p:spPr bwMode="auto">
              <a:xfrm>
                <a:off x="885" y="3085"/>
                <a:ext cx="46" cy="24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3 h 9"/>
                  <a:gd name="T4" fmla="*/ 3 w 17"/>
                  <a:gd name="T5" fmla="*/ 2 h 9"/>
                  <a:gd name="T6" fmla="*/ 0 w 17"/>
                  <a:gd name="T7" fmla="*/ 2 h 9"/>
                  <a:gd name="T8" fmla="*/ 9 w 17"/>
                  <a:gd name="T9" fmla="*/ 5 h 9"/>
                  <a:gd name="T10" fmla="*/ 8 w 17"/>
                  <a:gd name="T11" fmla="*/ 6 h 9"/>
                  <a:gd name="T12" fmla="*/ 11 w 17"/>
                  <a:gd name="T13" fmla="*/ 4 h 9"/>
                  <a:gd name="T14" fmla="*/ 11 w 17"/>
                  <a:gd name="T15" fmla="*/ 6 h 9"/>
                  <a:gd name="T16" fmla="*/ 13 w 17"/>
                  <a:gd name="T17" fmla="*/ 5 h 9"/>
                  <a:gd name="T18" fmla="*/ 13 w 17"/>
                  <a:gd name="T19" fmla="*/ 4 h 9"/>
                  <a:gd name="T20" fmla="*/ 13 w 17"/>
                  <a:gd name="T21" fmla="*/ 4 h 9"/>
                  <a:gd name="T22" fmla="*/ 13 w 17"/>
                  <a:gd name="T23" fmla="*/ 4 h 9"/>
                  <a:gd name="T24" fmla="*/ 14 w 17"/>
                  <a:gd name="T25" fmla="*/ 3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3 h 9"/>
                  <a:gd name="T32" fmla="*/ 15 w 17"/>
                  <a:gd name="T33" fmla="*/ 0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1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1 h 9"/>
                  <a:gd name="T50" fmla="*/ 12 w 17"/>
                  <a:gd name="T51" fmla="*/ 2 h 9"/>
                  <a:gd name="T52" fmla="*/ 12 w 17"/>
                  <a:gd name="T53" fmla="*/ 4 h 9"/>
                  <a:gd name="T54" fmla="*/ 12 w 17"/>
                  <a:gd name="T55" fmla="*/ 4 h 9"/>
                  <a:gd name="T56" fmla="*/ 12 w 17"/>
                  <a:gd name="T57" fmla="*/ 2 h 9"/>
                  <a:gd name="T58" fmla="*/ 11 w 17"/>
                  <a:gd name="T59" fmla="*/ 3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1" y="3"/>
                      <a:pt x="1" y="1"/>
                      <a:pt x="0" y="2"/>
                    </a:cubicBezTo>
                    <a:cubicBezTo>
                      <a:pt x="2" y="4"/>
                      <a:pt x="5" y="8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9"/>
                      <a:pt x="1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2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7" y="3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4"/>
                      <a:pt x="13" y="1"/>
                      <a:pt x="14" y="3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1" y="0"/>
                      <a:pt x="13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2"/>
                      <a:pt x="10" y="2"/>
                    </a:cubicBezTo>
                    <a:cubicBezTo>
                      <a:pt x="10" y="3"/>
                      <a:pt x="11" y="2"/>
                      <a:pt x="11" y="4"/>
                    </a:cubicBezTo>
                    <a:cubicBezTo>
                      <a:pt x="10" y="2"/>
                      <a:pt x="9" y="3"/>
                      <a:pt x="8" y="4"/>
                    </a:cubicBezTo>
                    <a:cubicBezTo>
                      <a:pt x="8" y="4"/>
                      <a:pt x="8" y="2"/>
                      <a:pt x="8" y="3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5"/>
                      <a:pt x="2" y="4"/>
                    </a:cubicBezTo>
                    <a:cubicBezTo>
                      <a:pt x="3" y="3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3" name="Freeform 1425"/>
              <p:cNvSpPr>
                <a:spLocks/>
              </p:cNvSpPr>
              <p:nvPr/>
            </p:nvSpPr>
            <p:spPr bwMode="auto">
              <a:xfrm>
                <a:off x="882" y="3085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4" name="Freeform 1426"/>
              <p:cNvSpPr>
                <a:spLocks/>
              </p:cNvSpPr>
              <p:nvPr/>
            </p:nvSpPr>
            <p:spPr bwMode="auto">
              <a:xfrm>
                <a:off x="879" y="305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6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5" name="Freeform 1427"/>
              <p:cNvSpPr>
                <a:spLocks/>
              </p:cNvSpPr>
              <p:nvPr/>
            </p:nvSpPr>
            <p:spPr bwMode="auto">
              <a:xfrm>
                <a:off x="896" y="306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6" name="Freeform 1428"/>
              <p:cNvSpPr>
                <a:spLocks/>
              </p:cNvSpPr>
              <p:nvPr/>
            </p:nvSpPr>
            <p:spPr bwMode="auto">
              <a:xfrm>
                <a:off x="517" y="28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7" name="Freeform 1429"/>
              <p:cNvSpPr>
                <a:spLocks/>
              </p:cNvSpPr>
              <p:nvPr/>
            </p:nvSpPr>
            <p:spPr bwMode="auto">
              <a:xfrm>
                <a:off x="512" y="2823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2 w 2"/>
                  <a:gd name="T7" fmla="*/ 1 h 4"/>
                  <a:gd name="T8" fmla="*/ 1 w 2"/>
                  <a:gd name="T9" fmla="*/ 3 h 4"/>
                  <a:gd name="T10" fmla="*/ 1 w 2"/>
                  <a:gd name="T11" fmla="*/ 0 h 4"/>
                  <a:gd name="T12" fmla="*/ 0 w 2"/>
                  <a:gd name="T13" fmla="*/ 1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2"/>
                      <a:pt x="2" y="4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8" name="Freeform 1430"/>
              <p:cNvSpPr>
                <a:spLocks/>
              </p:cNvSpPr>
              <p:nvPr/>
            </p:nvSpPr>
            <p:spPr bwMode="auto">
              <a:xfrm>
                <a:off x="512" y="2826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29" name="Freeform 1431"/>
              <p:cNvSpPr>
                <a:spLocks/>
              </p:cNvSpPr>
              <p:nvPr/>
            </p:nvSpPr>
            <p:spPr bwMode="auto">
              <a:xfrm>
                <a:off x="512" y="2829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0" name="Freeform 1432"/>
              <p:cNvSpPr>
                <a:spLocks/>
              </p:cNvSpPr>
              <p:nvPr/>
            </p:nvSpPr>
            <p:spPr bwMode="auto">
              <a:xfrm>
                <a:off x="509" y="2834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1" name="Freeform 1433"/>
              <p:cNvSpPr>
                <a:spLocks/>
              </p:cNvSpPr>
              <p:nvPr/>
            </p:nvSpPr>
            <p:spPr bwMode="auto">
              <a:xfrm>
                <a:off x="509" y="2826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2" name="Freeform 1434"/>
              <p:cNvSpPr>
                <a:spLocks/>
              </p:cNvSpPr>
              <p:nvPr/>
            </p:nvSpPr>
            <p:spPr bwMode="auto">
              <a:xfrm>
                <a:off x="509" y="283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3" name="Rectangle 1435"/>
              <p:cNvSpPr>
                <a:spLocks noChangeArrowheads="1"/>
              </p:cNvSpPr>
              <p:nvPr/>
            </p:nvSpPr>
            <p:spPr bwMode="auto">
              <a:xfrm>
                <a:off x="512" y="2832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4" name="Freeform 1436"/>
              <p:cNvSpPr>
                <a:spLocks/>
              </p:cNvSpPr>
              <p:nvPr/>
            </p:nvSpPr>
            <p:spPr bwMode="auto">
              <a:xfrm>
                <a:off x="506" y="2823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5" name="Freeform 1437"/>
              <p:cNvSpPr>
                <a:spLocks/>
              </p:cNvSpPr>
              <p:nvPr/>
            </p:nvSpPr>
            <p:spPr bwMode="auto">
              <a:xfrm>
                <a:off x="504" y="2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6" name="Freeform 1438"/>
              <p:cNvSpPr>
                <a:spLocks/>
              </p:cNvSpPr>
              <p:nvPr/>
            </p:nvSpPr>
            <p:spPr bwMode="auto">
              <a:xfrm>
                <a:off x="501" y="2823"/>
                <a:ext cx="3" cy="9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7" name="Rectangle 1439"/>
              <p:cNvSpPr>
                <a:spLocks noChangeArrowheads="1"/>
              </p:cNvSpPr>
              <p:nvPr/>
            </p:nvSpPr>
            <p:spPr bwMode="auto">
              <a:xfrm>
                <a:off x="504" y="282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8" name="Freeform 1440"/>
              <p:cNvSpPr>
                <a:spLocks/>
              </p:cNvSpPr>
              <p:nvPr/>
            </p:nvSpPr>
            <p:spPr bwMode="auto">
              <a:xfrm>
                <a:off x="498" y="2826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0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39" name="Freeform 1441"/>
              <p:cNvSpPr>
                <a:spLocks/>
              </p:cNvSpPr>
              <p:nvPr/>
            </p:nvSpPr>
            <p:spPr bwMode="auto">
              <a:xfrm>
                <a:off x="498" y="282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0" name="Freeform 1442"/>
              <p:cNvSpPr>
                <a:spLocks/>
              </p:cNvSpPr>
              <p:nvPr/>
            </p:nvSpPr>
            <p:spPr bwMode="auto">
              <a:xfrm>
                <a:off x="506" y="282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1" name="Freeform 1443"/>
              <p:cNvSpPr>
                <a:spLocks/>
              </p:cNvSpPr>
              <p:nvPr/>
            </p:nvSpPr>
            <p:spPr bwMode="auto">
              <a:xfrm>
                <a:off x="501" y="2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2" name="Freeform 1444"/>
              <p:cNvSpPr>
                <a:spLocks/>
              </p:cNvSpPr>
              <p:nvPr/>
            </p:nvSpPr>
            <p:spPr bwMode="auto">
              <a:xfrm>
                <a:off x="498" y="2807"/>
                <a:ext cx="25" cy="19"/>
              </a:xfrm>
              <a:custGeom>
                <a:avLst/>
                <a:gdLst>
                  <a:gd name="T0" fmla="*/ 7 w 9"/>
                  <a:gd name="T1" fmla="*/ 4 h 7"/>
                  <a:gd name="T2" fmla="*/ 7 w 9"/>
                  <a:gd name="T3" fmla="*/ 3 h 7"/>
                  <a:gd name="T4" fmla="*/ 8 w 9"/>
                  <a:gd name="T5" fmla="*/ 2 h 7"/>
                  <a:gd name="T6" fmla="*/ 9 w 9"/>
                  <a:gd name="T7" fmla="*/ 0 h 7"/>
                  <a:gd name="T8" fmla="*/ 8 w 9"/>
                  <a:gd name="T9" fmla="*/ 1 h 7"/>
                  <a:gd name="T10" fmla="*/ 8 w 9"/>
                  <a:gd name="T11" fmla="*/ 0 h 7"/>
                  <a:gd name="T12" fmla="*/ 6 w 9"/>
                  <a:gd name="T13" fmla="*/ 0 h 7"/>
                  <a:gd name="T14" fmla="*/ 5 w 9"/>
                  <a:gd name="T15" fmla="*/ 1 h 7"/>
                  <a:gd name="T16" fmla="*/ 1 w 9"/>
                  <a:gd name="T17" fmla="*/ 4 h 7"/>
                  <a:gd name="T18" fmla="*/ 3 w 9"/>
                  <a:gd name="T19" fmla="*/ 5 h 7"/>
                  <a:gd name="T20" fmla="*/ 2 w 9"/>
                  <a:gd name="T21" fmla="*/ 5 h 7"/>
                  <a:gd name="T22" fmla="*/ 2 w 9"/>
                  <a:gd name="T23" fmla="*/ 5 h 7"/>
                  <a:gd name="T24" fmla="*/ 1 w 9"/>
                  <a:gd name="T25" fmla="*/ 6 h 7"/>
                  <a:gd name="T26" fmla="*/ 3 w 9"/>
                  <a:gd name="T27" fmla="*/ 6 h 7"/>
                  <a:gd name="T28" fmla="*/ 0 w 9"/>
                  <a:gd name="T29" fmla="*/ 6 h 7"/>
                  <a:gd name="T30" fmla="*/ 2 w 9"/>
                  <a:gd name="T31" fmla="*/ 7 h 7"/>
                  <a:gd name="T32" fmla="*/ 4 w 9"/>
                  <a:gd name="T33" fmla="*/ 7 h 7"/>
                  <a:gd name="T34" fmla="*/ 5 w 9"/>
                  <a:gd name="T35" fmla="*/ 7 h 7"/>
                  <a:gd name="T36" fmla="*/ 3 w 9"/>
                  <a:gd name="T37" fmla="*/ 4 h 7"/>
                  <a:gd name="T38" fmla="*/ 4 w 9"/>
                  <a:gd name="T39" fmla="*/ 5 h 7"/>
                  <a:gd name="T40" fmla="*/ 5 w 9"/>
                  <a:gd name="T41" fmla="*/ 5 h 7"/>
                  <a:gd name="T42" fmla="*/ 4 w 9"/>
                  <a:gd name="T43" fmla="*/ 3 h 7"/>
                  <a:gd name="T44" fmla="*/ 5 w 9"/>
                  <a:gd name="T45" fmla="*/ 3 h 7"/>
                  <a:gd name="T46" fmla="*/ 5 w 9"/>
                  <a:gd name="T47" fmla="*/ 3 h 7"/>
                  <a:gd name="T48" fmla="*/ 6 w 9"/>
                  <a:gd name="T49" fmla="*/ 3 h 7"/>
                  <a:gd name="T50" fmla="*/ 5 w 9"/>
                  <a:gd name="T51" fmla="*/ 1 h 7"/>
                  <a:gd name="T52" fmla="*/ 6 w 9"/>
                  <a:gd name="T53" fmla="*/ 4 h 7"/>
                  <a:gd name="T54" fmla="*/ 6 w 9"/>
                  <a:gd name="T55" fmla="*/ 3 h 7"/>
                  <a:gd name="T56" fmla="*/ 6 w 9"/>
                  <a:gd name="T57" fmla="*/ 2 h 7"/>
                  <a:gd name="T58" fmla="*/ 6 w 9"/>
                  <a:gd name="T59" fmla="*/ 4 h 7"/>
                  <a:gd name="T60" fmla="*/ 6 w 9"/>
                  <a:gd name="T61" fmla="*/ 3 h 7"/>
                  <a:gd name="T62" fmla="*/ 6 w 9"/>
                  <a:gd name="T63" fmla="*/ 1 h 7"/>
                  <a:gd name="T64" fmla="*/ 7 w 9"/>
                  <a:gd name="T65" fmla="*/ 2 h 7"/>
                  <a:gd name="T66" fmla="*/ 6 w 9"/>
                  <a:gd name="T67" fmla="*/ 4 h 7"/>
                  <a:gd name="T68" fmla="*/ 6 w 9"/>
                  <a:gd name="T69" fmla="*/ 5 h 7"/>
                  <a:gd name="T70" fmla="*/ 7 w 9"/>
                  <a:gd name="T71" fmla="*/ 3 h 7"/>
                  <a:gd name="T72" fmla="*/ 7 w 9"/>
                  <a:gd name="T7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7">
                    <a:moveTo>
                      <a:pt x="7" y="4"/>
                    </a:moveTo>
                    <a:cubicBezTo>
                      <a:pt x="7" y="4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7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4"/>
                      <a:pt x="6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4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3" name="Rectangle 1445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4" name="Freeform 1446"/>
              <p:cNvSpPr>
                <a:spLocks/>
              </p:cNvSpPr>
              <p:nvPr/>
            </p:nvSpPr>
            <p:spPr bwMode="auto">
              <a:xfrm>
                <a:off x="517" y="281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5" name="Rectangle 1447"/>
              <p:cNvSpPr>
                <a:spLocks noChangeArrowheads="1"/>
              </p:cNvSpPr>
              <p:nvPr/>
            </p:nvSpPr>
            <p:spPr bwMode="auto">
              <a:xfrm>
                <a:off x="514" y="280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6" name="Freeform 1448"/>
              <p:cNvSpPr>
                <a:spLocks/>
              </p:cNvSpPr>
              <p:nvPr/>
            </p:nvSpPr>
            <p:spPr bwMode="auto">
              <a:xfrm>
                <a:off x="514" y="28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7" name="Freeform 1449"/>
              <p:cNvSpPr>
                <a:spLocks/>
              </p:cNvSpPr>
              <p:nvPr/>
            </p:nvSpPr>
            <p:spPr bwMode="auto">
              <a:xfrm>
                <a:off x="514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8" name="Rectangle 1450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49" name="Freeform 1451"/>
              <p:cNvSpPr>
                <a:spLocks/>
              </p:cNvSpPr>
              <p:nvPr/>
            </p:nvSpPr>
            <p:spPr bwMode="auto">
              <a:xfrm>
                <a:off x="514" y="2810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4"/>
                      <a:pt x="5" y="3"/>
                      <a:pt x="3" y="4"/>
                    </a:cubicBezTo>
                    <a:cubicBezTo>
                      <a:pt x="3" y="4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0" name="Freeform 1452"/>
              <p:cNvSpPr>
                <a:spLocks/>
              </p:cNvSpPr>
              <p:nvPr/>
            </p:nvSpPr>
            <p:spPr bwMode="auto">
              <a:xfrm>
                <a:off x="520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1" name="Freeform 1453"/>
              <p:cNvSpPr>
                <a:spLocks/>
              </p:cNvSpPr>
              <p:nvPr/>
            </p:nvSpPr>
            <p:spPr bwMode="auto">
              <a:xfrm>
                <a:off x="514" y="2821"/>
                <a:ext cx="20" cy="22"/>
              </a:xfrm>
              <a:custGeom>
                <a:avLst/>
                <a:gdLst>
                  <a:gd name="T0" fmla="*/ 4 w 7"/>
                  <a:gd name="T1" fmla="*/ 3 h 8"/>
                  <a:gd name="T2" fmla="*/ 2 w 7"/>
                  <a:gd name="T3" fmla="*/ 2 h 8"/>
                  <a:gd name="T4" fmla="*/ 5 w 7"/>
                  <a:gd name="T5" fmla="*/ 4 h 8"/>
                  <a:gd name="T6" fmla="*/ 5 w 7"/>
                  <a:gd name="T7" fmla="*/ 4 h 8"/>
                  <a:gd name="T8" fmla="*/ 3 w 7"/>
                  <a:gd name="T9" fmla="*/ 3 h 8"/>
                  <a:gd name="T10" fmla="*/ 3 w 7"/>
                  <a:gd name="T11" fmla="*/ 3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5 w 7"/>
                  <a:gd name="T23" fmla="*/ 7 h 8"/>
                  <a:gd name="T24" fmla="*/ 3 w 7"/>
                  <a:gd name="T25" fmla="*/ 6 h 8"/>
                  <a:gd name="T26" fmla="*/ 4 w 7"/>
                  <a:gd name="T27" fmla="*/ 6 h 8"/>
                  <a:gd name="T28" fmla="*/ 5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5 w 7"/>
                  <a:gd name="T39" fmla="*/ 2 h 8"/>
                  <a:gd name="T40" fmla="*/ 3 w 7"/>
                  <a:gd name="T41" fmla="*/ 1 h 8"/>
                  <a:gd name="T42" fmla="*/ 2 w 7"/>
                  <a:gd name="T43" fmla="*/ 1 h 8"/>
                  <a:gd name="T44" fmla="*/ 1 w 7"/>
                  <a:gd name="T45" fmla="*/ 1 h 8"/>
                  <a:gd name="T46" fmla="*/ 4 w 7"/>
                  <a:gd name="T4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2" name="Freeform 1454"/>
              <p:cNvSpPr>
                <a:spLocks/>
              </p:cNvSpPr>
              <p:nvPr/>
            </p:nvSpPr>
            <p:spPr bwMode="auto">
              <a:xfrm>
                <a:off x="523" y="282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3" name="Freeform 1455"/>
              <p:cNvSpPr>
                <a:spLocks/>
              </p:cNvSpPr>
              <p:nvPr/>
            </p:nvSpPr>
            <p:spPr bwMode="auto">
              <a:xfrm>
                <a:off x="531" y="2829"/>
                <a:ext cx="5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4" name="Freeform 1456"/>
              <p:cNvSpPr>
                <a:spLocks/>
              </p:cNvSpPr>
              <p:nvPr/>
            </p:nvSpPr>
            <p:spPr bwMode="auto">
              <a:xfrm>
                <a:off x="520" y="282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5" name="Freeform 1457"/>
              <p:cNvSpPr>
                <a:spLocks/>
              </p:cNvSpPr>
              <p:nvPr/>
            </p:nvSpPr>
            <p:spPr bwMode="auto">
              <a:xfrm>
                <a:off x="520" y="283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6" name="Freeform 1458"/>
              <p:cNvSpPr>
                <a:spLocks/>
              </p:cNvSpPr>
              <p:nvPr/>
            </p:nvSpPr>
            <p:spPr bwMode="auto">
              <a:xfrm>
                <a:off x="485" y="282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3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4 h 7"/>
                  <a:gd name="T52" fmla="*/ 4 w 13"/>
                  <a:gd name="T53" fmla="*/ 4 h 7"/>
                  <a:gd name="T54" fmla="*/ 3 w 13"/>
                  <a:gd name="T55" fmla="*/ 5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6 h 7"/>
                  <a:gd name="T64" fmla="*/ 10 w 13"/>
                  <a:gd name="T65" fmla="*/ 6 h 7"/>
                  <a:gd name="T66" fmla="*/ 10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2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6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0" y="1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7" name="Freeform 1459"/>
              <p:cNvSpPr>
                <a:spLocks/>
              </p:cNvSpPr>
              <p:nvPr/>
            </p:nvSpPr>
            <p:spPr bwMode="auto">
              <a:xfrm>
                <a:off x="517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8" name="Freeform 1460"/>
              <p:cNvSpPr>
                <a:spLocks/>
              </p:cNvSpPr>
              <p:nvPr/>
            </p:nvSpPr>
            <p:spPr bwMode="auto">
              <a:xfrm>
                <a:off x="490" y="282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59" name="Rectangle 1461"/>
              <p:cNvSpPr>
                <a:spLocks noChangeArrowheads="1"/>
              </p:cNvSpPr>
              <p:nvPr/>
            </p:nvSpPr>
            <p:spPr bwMode="auto">
              <a:xfrm>
                <a:off x="520" y="284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0" name="Rectangle 1462"/>
              <p:cNvSpPr>
                <a:spLocks noChangeArrowheads="1"/>
              </p:cNvSpPr>
              <p:nvPr/>
            </p:nvSpPr>
            <p:spPr bwMode="auto">
              <a:xfrm>
                <a:off x="517" y="283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1" name="Freeform 1463"/>
              <p:cNvSpPr>
                <a:spLocks/>
              </p:cNvSpPr>
              <p:nvPr/>
            </p:nvSpPr>
            <p:spPr bwMode="auto">
              <a:xfrm>
                <a:off x="493" y="282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2" name="Freeform 1464"/>
              <p:cNvSpPr>
                <a:spLocks/>
              </p:cNvSpPr>
              <p:nvPr/>
            </p:nvSpPr>
            <p:spPr bwMode="auto">
              <a:xfrm>
                <a:off x="501" y="28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3" name="Freeform 1465"/>
              <p:cNvSpPr>
                <a:spLocks/>
              </p:cNvSpPr>
              <p:nvPr/>
            </p:nvSpPr>
            <p:spPr bwMode="auto">
              <a:xfrm>
                <a:off x="482" y="2796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0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3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8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6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2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2"/>
                      <a:pt x="13" y="4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0" y="4"/>
                      <a:pt x="11" y="3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6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3" y="6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9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7"/>
                      <a:pt x="9" y="6"/>
                      <a:pt x="9" y="8"/>
                    </a:cubicBezTo>
                    <a:cubicBezTo>
                      <a:pt x="9" y="8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7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4" name="Freeform 1466"/>
              <p:cNvSpPr>
                <a:spLocks/>
              </p:cNvSpPr>
              <p:nvPr/>
            </p:nvSpPr>
            <p:spPr bwMode="auto">
              <a:xfrm>
                <a:off x="51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5" name="Freeform 1467"/>
              <p:cNvSpPr>
                <a:spLocks/>
              </p:cNvSpPr>
              <p:nvPr/>
            </p:nvSpPr>
            <p:spPr bwMode="auto">
              <a:xfrm>
                <a:off x="517" y="28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6" name="Freeform 1468"/>
              <p:cNvSpPr>
                <a:spLocks/>
              </p:cNvSpPr>
              <p:nvPr/>
            </p:nvSpPr>
            <p:spPr bwMode="auto">
              <a:xfrm>
                <a:off x="523" y="28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7" name="Freeform 1469"/>
              <p:cNvSpPr>
                <a:spLocks/>
              </p:cNvSpPr>
              <p:nvPr/>
            </p:nvSpPr>
            <p:spPr bwMode="auto">
              <a:xfrm>
                <a:off x="525" y="282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8" name="Freeform 1470"/>
              <p:cNvSpPr>
                <a:spLocks/>
              </p:cNvSpPr>
              <p:nvPr/>
            </p:nvSpPr>
            <p:spPr bwMode="auto">
              <a:xfrm>
                <a:off x="487" y="2821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2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0 h 10"/>
                  <a:gd name="T36" fmla="*/ 15 w 18"/>
                  <a:gd name="T37" fmla="*/ 2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1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8 w 18"/>
                  <a:gd name="T65" fmla="*/ 5 h 10"/>
                  <a:gd name="T66" fmla="*/ 9 w 18"/>
                  <a:gd name="T67" fmla="*/ 3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0"/>
                    </a:cubicBezTo>
                    <a:cubicBezTo>
                      <a:pt x="14" y="0"/>
                      <a:pt x="14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5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3"/>
                      <a:pt x="8" y="5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69" name="Freeform 1471"/>
              <p:cNvSpPr>
                <a:spLocks/>
              </p:cNvSpPr>
              <p:nvPr/>
            </p:nvSpPr>
            <p:spPr bwMode="auto">
              <a:xfrm>
                <a:off x="485" y="2823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0" name="Freeform 1472"/>
              <p:cNvSpPr>
                <a:spLocks/>
              </p:cNvSpPr>
              <p:nvPr/>
            </p:nvSpPr>
            <p:spPr bwMode="auto">
              <a:xfrm>
                <a:off x="482" y="2794"/>
                <a:ext cx="24" cy="29"/>
              </a:xfrm>
              <a:custGeom>
                <a:avLst/>
                <a:gdLst>
                  <a:gd name="T0" fmla="*/ 7 w 9"/>
                  <a:gd name="T1" fmla="*/ 4 h 11"/>
                  <a:gd name="T2" fmla="*/ 6 w 9"/>
                  <a:gd name="T3" fmla="*/ 2 h 11"/>
                  <a:gd name="T4" fmla="*/ 1 w 9"/>
                  <a:gd name="T5" fmla="*/ 6 h 11"/>
                  <a:gd name="T6" fmla="*/ 2 w 9"/>
                  <a:gd name="T7" fmla="*/ 8 h 11"/>
                  <a:gd name="T8" fmla="*/ 1 w 9"/>
                  <a:gd name="T9" fmla="*/ 9 h 11"/>
                  <a:gd name="T10" fmla="*/ 3 w 9"/>
                  <a:gd name="T11" fmla="*/ 10 h 11"/>
                  <a:gd name="T12" fmla="*/ 2 w 9"/>
                  <a:gd name="T13" fmla="*/ 9 h 11"/>
                  <a:gd name="T14" fmla="*/ 3 w 9"/>
                  <a:gd name="T15" fmla="*/ 9 h 11"/>
                  <a:gd name="T16" fmla="*/ 2 w 9"/>
                  <a:gd name="T17" fmla="*/ 8 h 11"/>
                  <a:gd name="T18" fmla="*/ 3 w 9"/>
                  <a:gd name="T19" fmla="*/ 9 h 11"/>
                  <a:gd name="T20" fmla="*/ 3 w 9"/>
                  <a:gd name="T21" fmla="*/ 6 h 11"/>
                  <a:gd name="T22" fmla="*/ 4 w 9"/>
                  <a:gd name="T23" fmla="*/ 7 h 11"/>
                  <a:gd name="T24" fmla="*/ 6 w 9"/>
                  <a:gd name="T25" fmla="*/ 6 h 11"/>
                  <a:gd name="T26" fmla="*/ 6 w 9"/>
                  <a:gd name="T27" fmla="*/ 5 h 11"/>
                  <a:gd name="T28" fmla="*/ 5 w 9"/>
                  <a:gd name="T29" fmla="*/ 4 h 11"/>
                  <a:gd name="T30" fmla="*/ 6 w 9"/>
                  <a:gd name="T31" fmla="*/ 6 h 11"/>
                  <a:gd name="T32" fmla="*/ 9 w 9"/>
                  <a:gd name="T33" fmla="*/ 4 h 11"/>
                  <a:gd name="T34" fmla="*/ 9 w 9"/>
                  <a:gd name="T35" fmla="*/ 2 h 11"/>
                  <a:gd name="T36" fmla="*/ 9 w 9"/>
                  <a:gd name="T37" fmla="*/ 4 h 11"/>
                  <a:gd name="T38" fmla="*/ 9 w 9"/>
                  <a:gd name="T39" fmla="*/ 4 h 11"/>
                  <a:gd name="T40" fmla="*/ 9 w 9"/>
                  <a:gd name="T41" fmla="*/ 1 h 11"/>
                  <a:gd name="T42" fmla="*/ 7 w 9"/>
                  <a:gd name="T4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1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1"/>
                      <a:pt x="3" y="10"/>
                    </a:cubicBezTo>
                    <a:cubicBezTo>
                      <a:pt x="3" y="10"/>
                      <a:pt x="1" y="10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2"/>
                      <a:pt x="5" y="5"/>
                      <a:pt x="6" y="6"/>
                    </a:cubicBezTo>
                    <a:cubicBezTo>
                      <a:pt x="6" y="4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1" name="Freeform 1473"/>
              <p:cNvSpPr>
                <a:spLocks/>
              </p:cNvSpPr>
              <p:nvPr/>
            </p:nvSpPr>
            <p:spPr bwMode="auto">
              <a:xfrm>
                <a:off x="498" y="279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2" name="Freeform 1474"/>
              <p:cNvSpPr>
                <a:spLocks/>
              </p:cNvSpPr>
              <p:nvPr/>
            </p:nvSpPr>
            <p:spPr bwMode="auto">
              <a:xfrm>
                <a:off x="580" y="31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3" name="Freeform 1475"/>
              <p:cNvSpPr>
                <a:spLocks/>
              </p:cNvSpPr>
              <p:nvPr/>
            </p:nvSpPr>
            <p:spPr bwMode="auto">
              <a:xfrm>
                <a:off x="572" y="3185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1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4" name="Freeform 1476"/>
              <p:cNvSpPr>
                <a:spLocks/>
              </p:cNvSpPr>
              <p:nvPr/>
            </p:nvSpPr>
            <p:spPr bwMode="auto">
              <a:xfrm>
                <a:off x="574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5" name="Freeform 1477"/>
              <p:cNvSpPr>
                <a:spLocks/>
              </p:cNvSpPr>
              <p:nvPr/>
            </p:nvSpPr>
            <p:spPr bwMode="auto">
              <a:xfrm>
                <a:off x="572" y="3191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6" name="Freeform 1478"/>
              <p:cNvSpPr>
                <a:spLocks/>
              </p:cNvSpPr>
              <p:nvPr/>
            </p:nvSpPr>
            <p:spPr bwMode="auto">
              <a:xfrm>
                <a:off x="572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7" name="Freeform 1479"/>
              <p:cNvSpPr>
                <a:spLocks/>
              </p:cNvSpPr>
              <p:nvPr/>
            </p:nvSpPr>
            <p:spPr bwMode="auto">
              <a:xfrm>
                <a:off x="569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8" name="Freeform 1480"/>
              <p:cNvSpPr>
                <a:spLocks/>
              </p:cNvSpPr>
              <p:nvPr/>
            </p:nvSpPr>
            <p:spPr bwMode="auto">
              <a:xfrm>
                <a:off x="572" y="319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79" name="Freeform 1481"/>
              <p:cNvSpPr>
                <a:spLocks/>
              </p:cNvSpPr>
              <p:nvPr/>
            </p:nvSpPr>
            <p:spPr bwMode="auto">
              <a:xfrm>
                <a:off x="572" y="319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0" name="Freeform 1482"/>
              <p:cNvSpPr>
                <a:spLocks/>
              </p:cNvSpPr>
              <p:nvPr/>
            </p:nvSpPr>
            <p:spPr bwMode="auto">
              <a:xfrm>
                <a:off x="566" y="3185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1" name="Freeform 1483"/>
              <p:cNvSpPr>
                <a:spLocks/>
              </p:cNvSpPr>
              <p:nvPr/>
            </p:nvSpPr>
            <p:spPr bwMode="auto">
              <a:xfrm>
                <a:off x="566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2" name="Freeform 1484"/>
              <p:cNvSpPr>
                <a:spLocks/>
              </p:cNvSpPr>
              <p:nvPr/>
            </p:nvSpPr>
            <p:spPr bwMode="auto">
              <a:xfrm>
                <a:off x="563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0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3" name="Rectangle 1485"/>
              <p:cNvSpPr>
                <a:spLocks noChangeArrowheads="1"/>
              </p:cNvSpPr>
              <p:nvPr/>
            </p:nvSpPr>
            <p:spPr bwMode="auto">
              <a:xfrm>
                <a:off x="563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4" name="Freeform 1486"/>
              <p:cNvSpPr>
                <a:spLocks/>
              </p:cNvSpPr>
              <p:nvPr/>
            </p:nvSpPr>
            <p:spPr bwMode="auto">
              <a:xfrm>
                <a:off x="561" y="3188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1 h 1"/>
                  <a:gd name="T8" fmla="*/ 1 w 4"/>
                  <a:gd name="T9" fmla="*/ 1 h 1"/>
                  <a:gd name="T10" fmla="*/ 3 w 4"/>
                  <a:gd name="T11" fmla="*/ 0 h 1"/>
                  <a:gd name="T12" fmla="*/ 2 w 4"/>
                  <a:gd name="T13" fmla="*/ 1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4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5" name="Freeform 1487"/>
              <p:cNvSpPr>
                <a:spLocks/>
              </p:cNvSpPr>
              <p:nvPr/>
            </p:nvSpPr>
            <p:spPr bwMode="auto">
              <a:xfrm>
                <a:off x="561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6" name="Freeform 1488"/>
              <p:cNvSpPr>
                <a:spLocks/>
              </p:cNvSpPr>
              <p:nvPr/>
            </p:nvSpPr>
            <p:spPr bwMode="auto">
              <a:xfrm>
                <a:off x="569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7" name="Freeform 1489"/>
              <p:cNvSpPr>
                <a:spLocks/>
              </p:cNvSpPr>
              <p:nvPr/>
            </p:nvSpPr>
            <p:spPr bwMode="auto">
              <a:xfrm>
                <a:off x="561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8" name="Freeform 1490"/>
              <p:cNvSpPr>
                <a:spLocks/>
              </p:cNvSpPr>
              <p:nvPr/>
            </p:nvSpPr>
            <p:spPr bwMode="auto">
              <a:xfrm>
                <a:off x="558" y="3169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5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6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5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1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1" y="6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7" y="4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89" name="Rectangle 1491"/>
              <p:cNvSpPr>
                <a:spLocks noChangeArrowheads="1"/>
              </p:cNvSpPr>
              <p:nvPr/>
            </p:nvSpPr>
            <p:spPr bwMode="auto">
              <a:xfrm>
                <a:off x="577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0" name="Freeform 1492"/>
              <p:cNvSpPr>
                <a:spLocks/>
              </p:cNvSpPr>
              <p:nvPr/>
            </p:nvSpPr>
            <p:spPr bwMode="auto">
              <a:xfrm>
                <a:off x="57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1" name="Rectangle 1493"/>
              <p:cNvSpPr>
                <a:spLocks noChangeArrowheads="1"/>
              </p:cNvSpPr>
              <p:nvPr/>
            </p:nvSpPr>
            <p:spPr bwMode="auto">
              <a:xfrm>
                <a:off x="574" y="3169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2" name="Freeform 1494"/>
              <p:cNvSpPr>
                <a:spLocks/>
              </p:cNvSpPr>
              <p:nvPr/>
            </p:nvSpPr>
            <p:spPr bwMode="auto">
              <a:xfrm>
                <a:off x="577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3" name="Freeform 1495"/>
              <p:cNvSpPr>
                <a:spLocks/>
              </p:cNvSpPr>
              <p:nvPr/>
            </p:nvSpPr>
            <p:spPr bwMode="auto">
              <a:xfrm>
                <a:off x="574" y="318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4" name="Freeform 1496"/>
              <p:cNvSpPr>
                <a:spLocks/>
              </p:cNvSpPr>
              <p:nvPr/>
            </p:nvSpPr>
            <p:spPr bwMode="auto">
              <a:xfrm>
                <a:off x="574" y="318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5" name="Freeform 1497"/>
              <p:cNvSpPr>
                <a:spLocks/>
              </p:cNvSpPr>
              <p:nvPr/>
            </p:nvSpPr>
            <p:spPr bwMode="auto">
              <a:xfrm>
                <a:off x="577" y="3172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2 h 6"/>
                  <a:gd name="T22" fmla="*/ 0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4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5"/>
                      <a:pt x="7" y="5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6" name="Freeform 1498"/>
              <p:cNvSpPr>
                <a:spLocks/>
              </p:cNvSpPr>
              <p:nvPr/>
            </p:nvSpPr>
            <p:spPr bwMode="auto">
              <a:xfrm>
                <a:off x="580" y="31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7" name="Freeform 1499"/>
              <p:cNvSpPr>
                <a:spLocks/>
              </p:cNvSpPr>
              <p:nvPr/>
            </p:nvSpPr>
            <p:spPr bwMode="auto">
              <a:xfrm>
                <a:off x="577" y="3183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1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2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1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8" name="Freeform 1500"/>
              <p:cNvSpPr>
                <a:spLocks/>
              </p:cNvSpPr>
              <p:nvPr/>
            </p:nvSpPr>
            <p:spPr bwMode="auto">
              <a:xfrm>
                <a:off x="585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199" name="Freeform 1501"/>
              <p:cNvSpPr>
                <a:spLocks/>
              </p:cNvSpPr>
              <p:nvPr/>
            </p:nvSpPr>
            <p:spPr bwMode="auto">
              <a:xfrm>
                <a:off x="593" y="319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0" name="Freeform 1502"/>
              <p:cNvSpPr>
                <a:spLocks/>
              </p:cNvSpPr>
              <p:nvPr/>
            </p:nvSpPr>
            <p:spPr bwMode="auto">
              <a:xfrm>
                <a:off x="580" y="31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1" name="Freeform 1503"/>
              <p:cNvSpPr>
                <a:spLocks/>
              </p:cNvSpPr>
              <p:nvPr/>
            </p:nvSpPr>
            <p:spPr bwMode="auto">
              <a:xfrm>
                <a:off x="580" y="3196"/>
                <a:ext cx="8" cy="14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0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2" name="Freeform 1504"/>
              <p:cNvSpPr>
                <a:spLocks/>
              </p:cNvSpPr>
              <p:nvPr/>
            </p:nvSpPr>
            <p:spPr bwMode="auto">
              <a:xfrm>
                <a:off x="544" y="3191"/>
                <a:ext cx="36" cy="19"/>
              </a:xfrm>
              <a:custGeom>
                <a:avLst/>
                <a:gdLst>
                  <a:gd name="T0" fmla="*/ 11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10 w 13"/>
                  <a:gd name="T7" fmla="*/ 2 h 7"/>
                  <a:gd name="T8" fmla="*/ 10 w 13"/>
                  <a:gd name="T9" fmla="*/ 3 h 7"/>
                  <a:gd name="T10" fmla="*/ 9 w 13"/>
                  <a:gd name="T11" fmla="*/ 3 h 7"/>
                  <a:gd name="T12" fmla="*/ 9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7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4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6 w 13"/>
                  <a:gd name="T43" fmla="*/ 0 h 7"/>
                  <a:gd name="T44" fmla="*/ 3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3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5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1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2 w 13"/>
                  <a:gd name="T71" fmla="*/ 3 h 7"/>
                  <a:gd name="T72" fmla="*/ 13 w 13"/>
                  <a:gd name="T73" fmla="*/ 6 h 7"/>
                  <a:gd name="T74" fmla="*/ 13 w 13"/>
                  <a:gd name="T75" fmla="*/ 5 h 7"/>
                  <a:gd name="T76" fmla="*/ 13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1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1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10" y="4"/>
                      <a:pt x="9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2"/>
                      <a:pt x="4" y="3"/>
                    </a:cubicBezTo>
                    <a:cubicBezTo>
                      <a:pt x="6" y="1"/>
                      <a:pt x="3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4" y="2"/>
                      <a:pt x="5" y="1"/>
                      <a:pt x="4" y="1"/>
                    </a:cubicBezTo>
                    <a:cubicBezTo>
                      <a:pt x="5" y="1"/>
                      <a:pt x="4" y="1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3" y="3"/>
                      <a:pt x="3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5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7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5"/>
                      <a:pt x="13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3" name="Freeform 1505"/>
              <p:cNvSpPr>
                <a:spLocks/>
              </p:cNvSpPr>
              <p:nvPr/>
            </p:nvSpPr>
            <p:spPr bwMode="auto">
              <a:xfrm>
                <a:off x="58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4" name="Freeform 1506"/>
              <p:cNvSpPr>
                <a:spLocks/>
              </p:cNvSpPr>
              <p:nvPr/>
            </p:nvSpPr>
            <p:spPr bwMode="auto">
              <a:xfrm>
                <a:off x="553" y="31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5" name="Rectangle 1507"/>
              <p:cNvSpPr>
                <a:spLocks noChangeArrowheads="1"/>
              </p:cNvSpPr>
              <p:nvPr/>
            </p:nvSpPr>
            <p:spPr bwMode="auto">
              <a:xfrm>
                <a:off x="580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6" name="Freeform 1508"/>
              <p:cNvSpPr>
                <a:spLocks/>
              </p:cNvSpPr>
              <p:nvPr/>
            </p:nvSpPr>
            <p:spPr bwMode="auto">
              <a:xfrm>
                <a:off x="577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7" name="Freeform 1509"/>
              <p:cNvSpPr>
                <a:spLocks/>
              </p:cNvSpPr>
              <p:nvPr/>
            </p:nvSpPr>
            <p:spPr bwMode="auto">
              <a:xfrm>
                <a:off x="555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8" name="Freeform 1510"/>
              <p:cNvSpPr>
                <a:spLocks/>
              </p:cNvSpPr>
              <p:nvPr/>
            </p:nvSpPr>
            <p:spPr bwMode="auto">
              <a:xfrm>
                <a:off x="561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09" name="Freeform 1511"/>
              <p:cNvSpPr>
                <a:spLocks/>
              </p:cNvSpPr>
              <p:nvPr/>
            </p:nvSpPr>
            <p:spPr bwMode="auto">
              <a:xfrm>
                <a:off x="544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5 h 12"/>
                  <a:gd name="T22" fmla="*/ 7 w 22"/>
                  <a:gd name="T23" fmla="*/ 4 h 12"/>
                  <a:gd name="T24" fmla="*/ 5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5 w 22"/>
                  <a:gd name="T45" fmla="*/ 10 h 12"/>
                  <a:gd name="T46" fmla="*/ 5 w 22"/>
                  <a:gd name="T47" fmla="*/ 9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7 h 12"/>
                  <a:gd name="T60" fmla="*/ 8 w 22"/>
                  <a:gd name="T61" fmla="*/ 6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3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0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0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5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6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11"/>
                      <a:pt x="2" y="12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9"/>
                      <a:pt x="3" y="10"/>
                      <a:pt x="2" y="9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6" y="10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5"/>
                      <a:pt x="7" y="7"/>
                      <a:pt x="8" y="6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8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7"/>
                      <a:pt x="13" y="5"/>
                    </a:cubicBezTo>
                    <a:cubicBezTo>
                      <a:pt x="14" y="5"/>
                      <a:pt x="13" y="6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4"/>
                      <a:pt x="16" y="3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0" name="Freeform 1512"/>
              <p:cNvSpPr>
                <a:spLocks/>
              </p:cNvSpPr>
              <p:nvPr/>
            </p:nvSpPr>
            <p:spPr bwMode="auto">
              <a:xfrm>
                <a:off x="577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1" name="Freeform 1513"/>
              <p:cNvSpPr>
                <a:spLocks/>
              </p:cNvSpPr>
              <p:nvPr/>
            </p:nvSpPr>
            <p:spPr bwMode="auto">
              <a:xfrm>
                <a:off x="577" y="317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2" name="Freeform 1514"/>
              <p:cNvSpPr>
                <a:spLocks/>
              </p:cNvSpPr>
              <p:nvPr/>
            </p:nvSpPr>
            <p:spPr bwMode="auto">
              <a:xfrm>
                <a:off x="585" y="318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3" name="Rectangle 1515"/>
              <p:cNvSpPr>
                <a:spLocks noChangeArrowheads="1"/>
              </p:cNvSpPr>
              <p:nvPr/>
            </p:nvSpPr>
            <p:spPr bwMode="auto">
              <a:xfrm>
                <a:off x="585" y="3183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4" name="Freeform 1516"/>
              <p:cNvSpPr>
                <a:spLocks/>
              </p:cNvSpPr>
              <p:nvPr/>
            </p:nvSpPr>
            <p:spPr bwMode="auto">
              <a:xfrm>
                <a:off x="547" y="3183"/>
                <a:ext cx="49" cy="27"/>
              </a:xfrm>
              <a:custGeom>
                <a:avLst/>
                <a:gdLst>
                  <a:gd name="T0" fmla="*/ 5 w 18"/>
                  <a:gd name="T1" fmla="*/ 3 h 10"/>
                  <a:gd name="T2" fmla="*/ 3 w 18"/>
                  <a:gd name="T3" fmla="*/ 4 h 10"/>
                  <a:gd name="T4" fmla="*/ 4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4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5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3 w 18"/>
                  <a:gd name="T51" fmla="*/ 3 h 10"/>
                  <a:gd name="T52" fmla="*/ 13 w 18"/>
                  <a:gd name="T53" fmla="*/ 5 h 10"/>
                  <a:gd name="T54" fmla="*/ 13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2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9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5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3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3" y="4"/>
                      <a:pt x="14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0"/>
                      <a:pt x="15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4"/>
                      <a:pt x="13" y="6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5" name="Freeform 1517"/>
              <p:cNvSpPr>
                <a:spLocks/>
              </p:cNvSpPr>
              <p:nvPr/>
            </p:nvSpPr>
            <p:spPr bwMode="auto">
              <a:xfrm>
                <a:off x="547" y="3185"/>
                <a:ext cx="6" cy="6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0 h 2"/>
                  <a:gd name="T6" fmla="*/ 0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6" name="Freeform 1518"/>
              <p:cNvSpPr>
                <a:spLocks/>
              </p:cNvSpPr>
              <p:nvPr/>
            </p:nvSpPr>
            <p:spPr bwMode="auto">
              <a:xfrm>
                <a:off x="544" y="3155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5 w 9"/>
                  <a:gd name="T25" fmla="*/ 6 h 12"/>
                  <a:gd name="T26" fmla="*/ 5 w 9"/>
                  <a:gd name="T27" fmla="*/ 6 h 12"/>
                  <a:gd name="T28" fmla="*/ 4 w 9"/>
                  <a:gd name="T29" fmla="*/ 4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5" y="6"/>
                    </a:cubicBezTo>
                    <a:cubicBezTo>
                      <a:pt x="5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8" y="1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7" name="Rectangle 1519"/>
              <p:cNvSpPr>
                <a:spLocks noChangeArrowheads="1"/>
              </p:cNvSpPr>
              <p:nvPr/>
            </p:nvSpPr>
            <p:spPr bwMode="auto">
              <a:xfrm>
                <a:off x="561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8" name="Freeform 1520"/>
              <p:cNvSpPr>
                <a:spLocks/>
              </p:cNvSpPr>
              <p:nvPr/>
            </p:nvSpPr>
            <p:spPr bwMode="auto">
              <a:xfrm>
                <a:off x="1005" y="319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19" name="Freeform 1521"/>
              <p:cNvSpPr>
                <a:spLocks/>
              </p:cNvSpPr>
              <p:nvPr/>
            </p:nvSpPr>
            <p:spPr bwMode="auto">
              <a:xfrm>
                <a:off x="999" y="3185"/>
                <a:ext cx="6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0 h 5"/>
                  <a:gd name="T4" fmla="*/ 2 w 2"/>
                  <a:gd name="T5" fmla="*/ 5 h 5"/>
                  <a:gd name="T6" fmla="*/ 2 w 2"/>
                  <a:gd name="T7" fmla="*/ 1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1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2" y="5"/>
                    </a:cubicBezTo>
                    <a:cubicBezTo>
                      <a:pt x="2" y="4"/>
                      <a:pt x="2" y="3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0" name="Freeform 1522"/>
              <p:cNvSpPr>
                <a:spLocks/>
              </p:cNvSpPr>
              <p:nvPr/>
            </p:nvSpPr>
            <p:spPr bwMode="auto">
              <a:xfrm>
                <a:off x="999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1" name="Freeform 1523"/>
              <p:cNvSpPr>
                <a:spLocks/>
              </p:cNvSpPr>
              <p:nvPr/>
            </p:nvSpPr>
            <p:spPr bwMode="auto">
              <a:xfrm>
                <a:off x="999" y="3191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2" name="Freeform 1524"/>
              <p:cNvSpPr>
                <a:spLocks/>
              </p:cNvSpPr>
              <p:nvPr/>
            </p:nvSpPr>
            <p:spPr bwMode="auto">
              <a:xfrm>
                <a:off x="996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3" name="Freeform 1525"/>
              <p:cNvSpPr>
                <a:spLocks/>
              </p:cNvSpPr>
              <p:nvPr/>
            </p:nvSpPr>
            <p:spPr bwMode="auto">
              <a:xfrm>
                <a:off x="996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4" name="Freeform 1526"/>
              <p:cNvSpPr>
                <a:spLocks/>
              </p:cNvSpPr>
              <p:nvPr/>
            </p:nvSpPr>
            <p:spPr bwMode="auto">
              <a:xfrm>
                <a:off x="996" y="31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5" name="Rectangle 1527"/>
              <p:cNvSpPr>
                <a:spLocks noChangeArrowheads="1"/>
              </p:cNvSpPr>
              <p:nvPr/>
            </p:nvSpPr>
            <p:spPr bwMode="auto">
              <a:xfrm>
                <a:off x="999" y="3193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6" name="Freeform 1528"/>
              <p:cNvSpPr>
                <a:spLocks/>
              </p:cNvSpPr>
              <p:nvPr/>
            </p:nvSpPr>
            <p:spPr bwMode="auto">
              <a:xfrm>
                <a:off x="994" y="3185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7" name="Freeform 1529"/>
              <p:cNvSpPr>
                <a:spLocks/>
              </p:cNvSpPr>
              <p:nvPr/>
            </p:nvSpPr>
            <p:spPr bwMode="auto">
              <a:xfrm>
                <a:off x="991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8" name="Freeform 1530"/>
              <p:cNvSpPr>
                <a:spLocks/>
              </p:cNvSpPr>
              <p:nvPr/>
            </p:nvSpPr>
            <p:spPr bwMode="auto">
              <a:xfrm>
                <a:off x="988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29" name="Rectangle 1531"/>
              <p:cNvSpPr>
                <a:spLocks noChangeArrowheads="1"/>
              </p:cNvSpPr>
              <p:nvPr/>
            </p:nvSpPr>
            <p:spPr bwMode="auto">
              <a:xfrm>
                <a:off x="991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0" name="Freeform 1532"/>
              <p:cNvSpPr>
                <a:spLocks/>
              </p:cNvSpPr>
              <p:nvPr/>
            </p:nvSpPr>
            <p:spPr bwMode="auto">
              <a:xfrm>
                <a:off x="985" y="3188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1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5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1" name="Freeform 1533"/>
              <p:cNvSpPr>
                <a:spLocks/>
              </p:cNvSpPr>
              <p:nvPr/>
            </p:nvSpPr>
            <p:spPr bwMode="auto">
              <a:xfrm>
                <a:off x="985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2" name="Freeform 1534"/>
              <p:cNvSpPr>
                <a:spLocks/>
              </p:cNvSpPr>
              <p:nvPr/>
            </p:nvSpPr>
            <p:spPr bwMode="auto">
              <a:xfrm>
                <a:off x="994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3" name="Freeform 1535"/>
              <p:cNvSpPr>
                <a:spLocks/>
              </p:cNvSpPr>
              <p:nvPr/>
            </p:nvSpPr>
            <p:spPr bwMode="auto">
              <a:xfrm>
                <a:off x="988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4" name="Freeform 1536"/>
              <p:cNvSpPr>
                <a:spLocks/>
              </p:cNvSpPr>
              <p:nvPr/>
            </p:nvSpPr>
            <p:spPr bwMode="auto">
              <a:xfrm>
                <a:off x="985" y="3169"/>
                <a:ext cx="25" cy="22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2 h 8"/>
                  <a:gd name="T6" fmla="*/ 9 w 9"/>
                  <a:gd name="T7" fmla="*/ 0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0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5 h 8"/>
                  <a:gd name="T20" fmla="*/ 2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6 h 8"/>
                  <a:gd name="T30" fmla="*/ 2 w 9"/>
                  <a:gd name="T31" fmla="*/ 7 h 8"/>
                  <a:gd name="T32" fmla="*/ 4 w 9"/>
                  <a:gd name="T33" fmla="*/ 7 h 8"/>
                  <a:gd name="T34" fmla="*/ 5 w 9"/>
                  <a:gd name="T35" fmla="*/ 7 h 8"/>
                  <a:gd name="T36" fmla="*/ 3 w 9"/>
                  <a:gd name="T37" fmla="*/ 4 h 8"/>
                  <a:gd name="T38" fmla="*/ 4 w 9"/>
                  <a:gd name="T39" fmla="*/ 5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3 h 8"/>
                  <a:gd name="T46" fmla="*/ 5 w 9"/>
                  <a:gd name="T47" fmla="*/ 3 h 8"/>
                  <a:gd name="T48" fmla="*/ 6 w 9"/>
                  <a:gd name="T49" fmla="*/ 4 h 8"/>
                  <a:gd name="T50" fmla="*/ 5 w 9"/>
                  <a:gd name="T51" fmla="*/ 1 h 8"/>
                  <a:gd name="T52" fmla="*/ 6 w 9"/>
                  <a:gd name="T53" fmla="*/ 4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4 h 8"/>
                  <a:gd name="T60" fmla="*/ 6 w 9"/>
                  <a:gd name="T61" fmla="*/ 3 h 8"/>
                  <a:gd name="T62" fmla="*/ 6 w 9"/>
                  <a:gd name="T63" fmla="*/ 1 h 8"/>
                  <a:gd name="T64" fmla="*/ 7 w 9"/>
                  <a:gd name="T65" fmla="*/ 2 h 8"/>
                  <a:gd name="T66" fmla="*/ 6 w 9"/>
                  <a:gd name="T67" fmla="*/ 4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5" name="Rectangle 1537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6" name="Freeform 1538"/>
              <p:cNvSpPr>
                <a:spLocks/>
              </p:cNvSpPr>
              <p:nvPr/>
            </p:nvSpPr>
            <p:spPr bwMode="auto">
              <a:xfrm>
                <a:off x="1005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7" name="Rectangle 1539"/>
              <p:cNvSpPr>
                <a:spLocks noChangeArrowheads="1"/>
              </p:cNvSpPr>
              <p:nvPr/>
            </p:nvSpPr>
            <p:spPr bwMode="auto">
              <a:xfrm>
                <a:off x="1002" y="316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8" name="Freeform 1540"/>
              <p:cNvSpPr>
                <a:spLocks/>
              </p:cNvSpPr>
              <p:nvPr/>
            </p:nvSpPr>
            <p:spPr bwMode="auto">
              <a:xfrm>
                <a:off x="1002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39" name="Freeform 1541"/>
              <p:cNvSpPr>
                <a:spLocks/>
              </p:cNvSpPr>
              <p:nvPr/>
            </p:nvSpPr>
            <p:spPr bwMode="auto">
              <a:xfrm>
                <a:off x="1002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0" name="Rectangle 1542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1" name="Freeform 1543"/>
              <p:cNvSpPr>
                <a:spLocks/>
              </p:cNvSpPr>
              <p:nvPr/>
            </p:nvSpPr>
            <p:spPr bwMode="auto">
              <a:xfrm>
                <a:off x="1002" y="3172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5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2" name="Freeform 1544"/>
              <p:cNvSpPr>
                <a:spLocks/>
              </p:cNvSpPr>
              <p:nvPr/>
            </p:nvSpPr>
            <p:spPr bwMode="auto">
              <a:xfrm>
                <a:off x="100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3" name="Freeform 1545"/>
              <p:cNvSpPr>
                <a:spLocks/>
              </p:cNvSpPr>
              <p:nvPr/>
            </p:nvSpPr>
            <p:spPr bwMode="auto">
              <a:xfrm>
                <a:off x="1002" y="3183"/>
                <a:ext cx="19" cy="24"/>
              </a:xfrm>
              <a:custGeom>
                <a:avLst/>
                <a:gdLst>
                  <a:gd name="T0" fmla="*/ 4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3 w 7"/>
                  <a:gd name="T9" fmla="*/ 3 h 9"/>
                  <a:gd name="T10" fmla="*/ 3 w 7"/>
                  <a:gd name="T11" fmla="*/ 3 h 9"/>
                  <a:gd name="T12" fmla="*/ 4 w 7"/>
                  <a:gd name="T13" fmla="*/ 4 h 9"/>
                  <a:gd name="T14" fmla="*/ 4 w 7"/>
                  <a:gd name="T15" fmla="*/ 5 h 9"/>
                  <a:gd name="T16" fmla="*/ 4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5 w 7"/>
                  <a:gd name="T23" fmla="*/ 8 h 9"/>
                  <a:gd name="T24" fmla="*/ 3 w 7"/>
                  <a:gd name="T25" fmla="*/ 6 h 9"/>
                  <a:gd name="T26" fmla="*/ 4 w 7"/>
                  <a:gd name="T27" fmla="*/ 6 h 9"/>
                  <a:gd name="T28" fmla="*/ 5 w 7"/>
                  <a:gd name="T29" fmla="*/ 7 h 9"/>
                  <a:gd name="T30" fmla="*/ 7 w 7"/>
                  <a:gd name="T31" fmla="*/ 4 h 9"/>
                  <a:gd name="T32" fmla="*/ 7 w 7"/>
                  <a:gd name="T33" fmla="*/ 4 h 9"/>
                  <a:gd name="T34" fmla="*/ 6 w 7"/>
                  <a:gd name="T35" fmla="*/ 3 h 9"/>
                  <a:gd name="T36" fmla="*/ 4 w 7"/>
                  <a:gd name="T37" fmla="*/ 2 h 9"/>
                  <a:gd name="T38" fmla="*/ 5 w 7"/>
                  <a:gd name="T39" fmla="*/ 2 h 9"/>
                  <a:gd name="T40" fmla="*/ 3 w 7"/>
                  <a:gd name="T41" fmla="*/ 1 h 9"/>
                  <a:gd name="T42" fmla="*/ 2 w 7"/>
                  <a:gd name="T43" fmla="*/ 1 h 9"/>
                  <a:gd name="T44" fmla="*/ 1 w 7"/>
                  <a:gd name="T45" fmla="*/ 1 h 9"/>
                  <a:gd name="T46" fmla="*/ 4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6" y="4"/>
                      <a:pt x="5" y="5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4" name="Freeform 1546"/>
              <p:cNvSpPr>
                <a:spLocks/>
              </p:cNvSpPr>
              <p:nvPr/>
            </p:nvSpPr>
            <p:spPr bwMode="auto">
              <a:xfrm>
                <a:off x="1010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5" name="Freeform 1547"/>
              <p:cNvSpPr>
                <a:spLocks/>
              </p:cNvSpPr>
              <p:nvPr/>
            </p:nvSpPr>
            <p:spPr bwMode="auto">
              <a:xfrm>
                <a:off x="1018" y="3191"/>
                <a:ext cx="6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6" name="Freeform 1548"/>
              <p:cNvSpPr>
                <a:spLocks/>
              </p:cNvSpPr>
              <p:nvPr/>
            </p:nvSpPr>
            <p:spPr bwMode="auto">
              <a:xfrm>
                <a:off x="1007" y="31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7" name="Freeform 1549"/>
              <p:cNvSpPr>
                <a:spLocks/>
              </p:cNvSpPr>
              <p:nvPr/>
            </p:nvSpPr>
            <p:spPr bwMode="auto">
              <a:xfrm>
                <a:off x="1007" y="3196"/>
                <a:ext cx="6" cy="1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1 w 2"/>
                  <a:gd name="T7" fmla="*/ 3 h 5"/>
                  <a:gd name="T8" fmla="*/ 0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8" name="Freeform 1550"/>
              <p:cNvSpPr>
                <a:spLocks/>
              </p:cNvSpPr>
              <p:nvPr/>
            </p:nvSpPr>
            <p:spPr bwMode="auto">
              <a:xfrm>
                <a:off x="972" y="3191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9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2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49" name="Freeform 1551"/>
              <p:cNvSpPr>
                <a:spLocks/>
              </p:cNvSpPr>
              <p:nvPr/>
            </p:nvSpPr>
            <p:spPr bwMode="auto">
              <a:xfrm>
                <a:off x="1005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0" name="Freeform 1552"/>
              <p:cNvSpPr>
                <a:spLocks/>
              </p:cNvSpPr>
              <p:nvPr/>
            </p:nvSpPr>
            <p:spPr bwMode="auto">
              <a:xfrm>
                <a:off x="977" y="3191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1" name="Rectangle 1553"/>
              <p:cNvSpPr>
                <a:spLocks noChangeArrowheads="1"/>
              </p:cNvSpPr>
              <p:nvPr/>
            </p:nvSpPr>
            <p:spPr bwMode="auto">
              <a:xfrm>
                <a:off x="1007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2" name="Freeform 1554"/>
              <p:cNvSpPr>
                <a:spLocks/>
              </p:cNvSpPr>
              <p:nvPr/>
            </p:nvSpPr>
            <p:spPr bwMode="auto">
              <a:xfrm>
                <a:off x="1005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3" name="Freeform 1555"/>
              <p:cNvSpPr>
                <a:spLocks/>
              </p:cNvSpPr>
              <p:nvPr/>
            </p:nvSpPr>
            <p:spPr bwMode="auto">
              <a:xfrm>
                <a:off x="980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4" name="Freeform 1556"/>
              <p:cNvSpPr>
                <a:spLocks/>
              </p:cNvSpPr>
              <p:nvPr/>
            </p:nvSpPr>
            <p:spPr bwMode="auto">
              <a:xfrm>
                <a:off x="988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5" name="Freeform 1557"/>
              <p:cNvSpPr>
                <a:spLocks/>
              </p:cNvSpPr>
              <p:nvPr/>
            </p:nvSpPr>
            <p:spPr bwMode="auto">
              <a:xfrm>
                <a:off x="969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1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7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8" y="3"/>
                      <a:pt x="7" y="3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10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6"/>
                      <a:pt x="9" y="8"/>
                    </a:cubicBezTo>
                    <a:cubicBezTo>
                      <a:pt x="9" y="9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8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4"/>
                      <a:pt x="16" y="4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6" name="Freeform 1558"/>
              <p:cNvSpPr>
                <a:spLocks/>
              </p:cNvSpPr>
              <p:nvPr/>
            </p:nvSpPr>
            <p:spPr bwMode="auto">
              <a:xfrm>
                <a:off x="1005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7" name="Freeform 1559"/>
              <p:cNvSpPr>
                <a:spLocks/>
              </p:cNvSpPr>
              <p:nvPr/>
            </p:nvSpPr>
            <p:spPr bwMode="auto">
              <a:xfrm>
                <a:off x="1005" y="317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8" name="Freeform 1560"/>
              <p:cNvSpPr>
                <a:spLocks/>
              </p:cNvSpPr>
              <p:nvPr/>
            </p:nvSpPr>
            <p:spPr bwMode="auto">
              <a:xfrm>
                <a:off x="101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59" name="Freeform 1561"/>
              <p:cNvSpPr>
                <a:spLocks/>
              </p:cNvSpPr>
              <p:nvPr/>
            </p:nvSpPr>
            <p:spPr bwMode="auto">
              <a:xfrm>
                <a:off x="1013" y="31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0" name="Freeform 1562"/>
              <p:cNvSpPr>
                <a:spLocks/>
              </p:cNvSpPr>
              <p:nvPr/>
            </p:nvSpPr>
            <p:spPr bwMode="auto">
              <a:xfrm>
                <a:off x="975" y="3183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6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1" name="Freeform 1563"/>
              <p:cNvSpPr>
                <a:spLocks/>
              </p:cNvSpPr>
              <p:nvPr/>
            </p:nvSpPr>
            <p:spPr bwMode="auto">
              <a:xfrm>
                <a:off x="972" y="318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2" name="Freeform 1564"/>
              <p:cNvSpPr>
                <a:spLocks/>
              </p:cNvSpPr>
              <p:nvPr/>
            </p:nvSpPr>
            <p:spPr bwMode="auto">
              <a:xfrm>
                <a:off x="969" y="3155"/>
                <a:ext cx="25" cy="33"/>
              </a:xfrm>
              <a:custGeom>
                <a:avLst/>
                <a:gdLst>
                  <a:gd name="T0" fmla="*/ 7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1 w 9"/>
                  <a:gd name="T9" fmla="*/ 9 h 12"/>
                  <a:gd name="T10" fmla="*/ 3 w 9"/>
                  <a:gd name="T11" fmla="*/ 11 h 12"/>
                  <a:gd name="T12" fmla="*/ 2 w 9"/>
                  <a:gd name="T13" fmla="*/ 10 h 12"/>
                  <a:gd name="T14" fmla="*/ 3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3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4 h 12"/>
                  <a:gd name="T30" fmla="*/ 6 w 9"/>
                  <a:gd name="T31" fmla="*/ 6 h 12"/>
                  <a:gd name="T32" fmla="*/ 9 w 9"/>
                  <a:gd name="T33" fmla="*/ 4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7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2"/>
                      <a:pt x="3" y="11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3" name="Freeform 1565"/>
              <p:cNvSpPr>
                <a:spLocks/>
              </p:cNvSpPr>
              <p:nvPr/>
            </p:nvSpPr>
            <p:spPr bwMode="auto">
              <a:xfrm>
                <a:off x="985" y="316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4" name="Freeform 1566"/>
              <p:cNvSpPr>
                <a:spLocks/>
              </p:cNvSpPr>
              <p:nvPr/>
            </p:nvSpPr>
            <p:spPr bwMode="auto">
              <a:xfrm>
                <a:off x="1026" y="302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5" name="Freeform 1567"/>
              <p:cNvSpPr>
                <a:spLocks/>
              </p:cNvSpPr>
              <p:nvPr/>
            </p:nvSpPr>
            <p:spPr bwMode="auto">
              <a:xfrm>
                <a:off x="1021" y="3014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2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6" name="Freeform 1568"/>
              <p:cNvSpPr>
                <a:spLocks/>
              </p:cNvSpPr>
              <p:nvPr/>
            </p:nvSpPr>
            <p:spPr bwMode="auto">
              <a:xfrm>
                <a:off x="1021" y="301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7" name="Freeform 1569"/>
              <p:cNvSpPr>
                <a:spLocks/>
              </p:cNvSpPr>
              <p:nvPr/>
            </p:nvSpPr>
            <p:spPr bwMode="auto">
              <a:xfrm>
                <a:off x="1021" y="3022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8" name="Freeform 1570"/>
              <p:cNvSpPr>
                <a:spLocks/>
              </p:cNvSpPr>
              <p:nvPr/>
            </p:nvSpPr>
            <p:spPr bwMode="auto">
              <a:xfrm>
                <a:off x="1018" y="302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69" name="Freeform 1571"/>
              <p:cNvSpPr>
                <a:spLocks/>
              </p:cNvSpPr>
              <p:nvPr/>
            </p:nvSpPr>
            <p:spPr bwMode="auto">
              <a:xfrm>
                <a:off x="1015" y="3017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3 h 4"/>
                  <a:gd name="T4" fmla="*/ 1 w 2"/>
                  <a:gd name="T5" fmla="*/ 3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2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0" name="Freeform 1572"/>
              <p:cNvSpPr>
                <a:spLocks/>
              </p:cNvSpPr>
              <p:nvPr/>
            </p:nvSpPr>
            <p:spPr bwMode="auto">
              <a:xfrm>
                <a:off x="1018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1" name="Freeform 1573"/>
              <p:cNvSpPr>
                <a:spLocks/>
              </p:cNvSpPr>
              <p:nvPr/>
            </p:nvSpPr>
            <p:spPr bwMode="auto">
              <a:xfrm>
                <a:off x="1021" y="302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2" name="Freeform 1574"/>
              <p:cNvSpPr>
                <a:spLocks/>
              </p:cNvSpPr>
              <p:nvPr/>
            </p:nvSpPr>
            <p:spPr bwMode="auto">
              <a:xfrm>
                <a:off x="1013" y="3017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2 h 4"/>
                  <a:gd name="T4" fmla="*/ 0 w 2"/>
                  <a:gd name="T5" fmla="*/ 0 h 4"/>
                  <a:gd name="T6" fmla="*/ 0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4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3" name="Freeform 1575"/>
              <p:cNvSpPr>
                <a:spLocks/>
              </p:cNvSpPr>
              <p:nvPr/>
            </p:nvSpPr>
            <p:spPr bwMode="auto">
              <a:xfrm>
                <a:off x="1013" y="30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4" name="Freeform 1576"/>
              <p:cNvSpPr>
                <a:spLocks/>
              </p:cNvSpPr>
              <p:nvPr/>
            </p:nvSpPr>
            <p:spPr bwMode="auto">
              <a:xfrm>
                <a:off x="1010" y="3014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2 h 4"/>
                  <a:gd name="T8" fmla="*/ 0 w 1"/>
                  <a:gd name="T9" fmla="*/ 4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5" name="Rectangle 1577"/>
              <p:cNvSpPr>
                <a:spLocks noChangeArrowheads="1"/>
              </p:cNvSpPr>
              <p:nvPr/>
            </p:nvSpPr>
            <p:spPr bwMode="auto">
              <a:xfrm>
                <a:off x="1013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6" name="Freeform 1578"/>
              <p:cNvSpPr>
                <a:spLocks/>
              </p:cNvSpPr>
              <p:nvPr/>
            </p:nvSpPr>
            <p:spPr bwMode="auto">
              <a:xfrm>
                <a:off x="1007" y="3019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0 h 1"/>
                  <a:gd name="T4" fmla="*/ 1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3 w 5"/>
                  <a:gd name="T11" fmla="*/ 0 h 1"/>
                  <a:gd name="T12" fmla="*/ 3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7" name="Freeform 1579"/>
              <p:cNvSpPr>
                <a:spLocks/>
              </p:cNvSpPr>
              <p:nvPr/>
            </p:nvSpPr>
            <p:spPr bwMode="auto">
              <a:xfrm>
                <a:off x="1007" y="302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8" name="Freeform 1580"/>
              <p:cNvSpPr>
                <a:spLocks/>
              </p:cNvSpPr>
              <p:nvPr/>
            </p:nvSpPr>
            <p:spPr bwMode="auto">
              <a:xfrm>
                <a:off x="1015" y="301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79" name="Freeform 1581"/>
              <p:cNvSpPr>
                <a:spLocks/>
              </p:cNvSpPr>
              <p:nvPr/>
            </p:nvSpPr>
            <p:spPr bwMode="auto">
              <a:xfrm>
                <a:off x="1007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0" name="Freeform 1582"/>
              <p:cNvSpPr>
                <a:spLocks/>
              </p:cNvSpPr>
              <p:nvPr/>
            </p:nvSpPr>
            <p:spPr bwMode="auto">
              <a:xfrm>
                <a:off x="1007" y="2998"/>
                <a:ext cx="25" cy="21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3 h 8"/>
                  <a:gd name="T6" fmla="*/ 9 w 9"/>
                  <a:gd name="T7" fmla="*/ 1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1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6 h 8"/>
                  <a:gd name="T20" fmla="*/ 1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7 h 8"/>
                  <a:gd name="T30" fmla="*/ 2 w 9"/>
                  <a:gd name="T31" fmla="*/ 7 h 8"/>
                  <a:gd name="T32" fmla="*/ 4 w 9"/>
                  <a:gd name="T33" fmla="*/ 7 h 8"/>
                  <a:gd name="T34" fmla="*/ 4 w 9"/>
                  <a:gd name="T35" fmla="*/ 8 h 8"/>
                  <a:gd name="T36" fmla="*/ 3 w 9"/>
                  <a:gd name="T37" fmla="*/ 5 h 8"/>
                  <a:gd name="T38" fmla="*/ 4 w 9"/>
                  <a:gd name="T39" fmla="*/ 6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4 h 8"/>
                  <a:gd name="T46" fmla="*/ 4 w 9"/>
                  <a:gd name="T47" fmla="*/ 3 h 8"/>
                  <a:gd name="T48" fmla="*/ 5 w 9"/>
                  <a:gd name="T49" fmla="*/ 4 h 8"/>
                  <a:gd name="T50" fmla="*/ 4 w 9"/>
                  <a:gd name="T51" fmla="*/ 2 h 8"/>
                  <a:gd name="T52" fmla="*/ 6 w 9"/>
                  <a:gd name="T53" fmla="*/ 5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5 h 8"/>
                  <a:gd name="T60" fmla="*/ 6 w 9"/>
                  <a:gd name="T61" fmla="*/ 3 h 8"/>
                  <a:gd name="T62" fmla="*/ 6 w 9"/>
                  <a:gd name="T63" fmla="*/ 2 h 8"/>
                  <a:gd name="T64" fmla="*/ 7 w 9"/>
                  <a:gd name="T65" fmla="*/ 3 h 8"/>
                  <a:gd name="T66" fmla="*/ 6 w 9"/>
                  <a:gd name="T67" fmla="*/ 5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9" y="0"/>
                      <a:pt x="8" y="2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2"/>
                      <a:pt x="6" y="1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0" y="7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5" y="8"/>
                      <a:pt x="3" y="8"/>
                      <a:pt x="4" y="8"/>
                    </a:cubicBezTo>
                    <a:cubicBezTo>
                      <a:pt x="5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4" y="4"/>
                      <a:pt x="6" y="5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5" y="3"/>
                      <a:pt x="6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4"/>
                      <a:pt x="6" y="5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1" name="Rectangle 1583"/>
              <p:cNvSpPr>
                <a:spLocks noChangeArrowheads="1"/>
              </p:cNvSpPr>
              <p:nvPr/>
            </p:nvSpPr>
            <p:spPr bwMode="auto">
              <a:xfrm>
                <a:off x="1024" y="301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2" name="Freeform 1584"/>
              <p:cNvSpPr>
                <a:spLocks/>
              </p:cNvSpPr>
              <p:nvPr/>
            </p:nvSpPr>
            <p:spPr bwMode="auto">
              <a:xfrm>
                <a:off x="1024" y="301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3" name="Rectangle 1585"/>
              <p:cNvSpPr>
                <a:spLocks noChangeArrowheads="1"/>
              </p:cNvSpPr>
              <p:nvPr/>
            </p:nvSpPr>
            <p:spPr bwMode="auto">
              <a:xfrm>
                <a:off x="1024" y="2998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4" name="Freeform 1586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5" name="Freeform 1587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6" name="Freeform 1588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7" name="Freeform 1589"/>
              <p:cNvSpPr>
                <a:spLocks/>
              </p:cNvSpPr>
              <p:nvPr/>
            </p:nvSpPr>
            <p:spPr bwMode="auto">
              <a:xfrm>
                <a:off x="1024" y="3000"/>
                <a:ext cx="21" cy="17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4 h 6"/>
                  <a:gd name="T8" fmla="*/ 4 w 8"/>
                  <a:gd name="T9" fmla="*/ 2 h 6"/>
                  <a:gd name="T10" fmla="*/ 5 w 8"/>
                  <a:gd name="T11" fmla="*/ 2 h 6"/>
                  <a:gd name="T12" fmla="*/ 2 w 8"/>
                  <a:gd name="T13" fmla="*/ 3 h 6"/>
                  <a:gd name="T14" fmla="*/ 5 w 8"/>
                  <a:gd name="T15" fmla="*/ 1 h 6"/>
                  <a:gd name="T16" fmla="*/ 5 w 8"/>
                  <a:gd name="T17" fmla="*/ 1 h 6"/>
                  <a:gd name="T18" fmla="*/ 3 w 8"/>
                  <a:gd name="T19" fmla="*/ 1 h 6"/>
                  <a:gd name="T20" fmla="*/ 2 w 8"/>
                  <a:gd name="T21" fmla="*/ 2 h 6"/>
                  <a:gd name="T22" fmla="*/ 1 w 8"/>
                  <a:gd name="T23" fmla="*/ 4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4 h 6"/>
                  <a:gd name="T42" fmla="*/ 2 w 8"/>
                  <a:gd name="T43" fmla="*/ 5 h 6"/>
                  <a:gd name="T44" fmla="*/ 3 w 8"/>
                  <a:gd name="T45" fmla="*/ 5 h 6"/>
                  <a:gd name="T46" fmla="*/ 2 w 8"/>
                  <a:gd name="T47" fmla="*/ 5 h 6"/>
                  <a:gd name="T48" fmla="*/ 5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6 h 6"/>
                  <a:gd name="T62" fmla="*/ 4 w 8"/>
                  <a:gd name="T63" fmla="*/ 6 h 6"/>
                  <a:gd name="T64" fmla="*/ 6 w 8"/>
                  <a:gd name="T65" fmla="*/ 6 h 6"/>
                  <a:gd name="T66" fmla="*/ 5 w 8"/>
                  <a:gd name="T67" fmla="*/ 6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6"/>
                      <a:pt x="7" y="5"/>
                      <a:pt x="8" y="4"/>
                    </a:cubicBezTo>
                    <a:cubicBezTo>
                      <a:pt x="7" y="4"/>
                      <a:pt x="5" y="5"/>
                      <a:pt x="4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3"/>
                      <a:pt x="1" y="4"/>
                      <a:pt x="2" y="3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2" y="5"/>
                    </a:cubicBezTo>
                    <a:cubicBezTo>
                      <a:pt x="2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6" y="6"/>
                      <a:pt x="7" y="6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8" name="Freeform 1590"/>
              <p:cNvSpPr>
                <a:spLocks/>
              </p:cNvSpPr>
              <p:nvPr/>
            </p:nvSpPr>
            <p:spPr bwMode="auto">
              <a:xfrm>
                <a:off x="1026" y="301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89" name="Freeform 1591"/>
              <p:cNvSpPr>
                <a:spLocks/>
              </p:cNvSpPr>
              <p:nvPr/>
            </p:nvSpPr>
            <p:spPr bwMode="auto">
              <a:xfrm>
                <a:off x="1024" y="3014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1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3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5 h 8"/>
                  <a:gd name="T28" fmla="*/ 4 w 7"/>
                  <a:gd name="T29" fmla="*/ 6 h 8"/>
                  <a:gd name="T30" fmla="*/ 7 w 7"/>
                  <a:gd name="T31" fmla="*/ 3 h 8"/>
                  <a:gd name="T32" fmla="*/ 7 w 7"/>
                  <a:gd name="T33" fmla="*/ 3 h 8"/>
                  <a:gd name="T34" fmla="*/ 6 w 7"/>
                  <a:gd name="T35" fmla="*/ 2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2 w 7"/>
                  <a:gd name="T43" fmla="*/ 0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3" y="2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4"/>
                      <a:pt x="2" y="5"/>
                      <a:pt x="4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0" name="Rectangle 1592"/>
              <p:cNvSpPr>
                <a:spLocks noChangeArrowheads="1"/>
              </p:cNvSpPr>
              <p:nvPr/>
            </p:nvSpPr>
            <p:spPr bwMode="auto">
              <a:xfrm>
                <a:off x="1032" y="3017"/>
                <a:ext cx="2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1" name="Freeform 1593"/>
              <p:cNvSpPr>
                <a:spLocks/>
              </p:cNvSpPr>
              <p:nvPr/>
            </p:nvSpPr>
            <p:spPr bwMode="auto">
              <a:xfrm>
                <a:off x="1040" y="3019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2" name="Freeform 1594"/>
              <p:cNvSpPr>
                <a:spLocks/>
              </p:cNvSpPr>
              <p:nvPr/>
            </p:nvSpPr>
            <p:spPr bwMode="auto">
              <a:xfrm>
                <a:off x="1029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3" name="Freeform 1595"/>
              <p:cNvSpPr>
                <a:spLocks/>
              </p:cNvSpPr>
              <p:nvPr/>
            </p:nvSpPr>
            <p:spPr bwMode="auto">
              <a:xfrm>
                <a:off x="1026" y="3028"/>
                <a:ext cx="8" cy="10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2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4" name="Freeform 1596"/>
              <p:cNvSpPr>
                <a:spLocks/>
              </p:cNvSpPr>
              <p:nvPr/>
            </p:nvSpPr>
            <p:spPr bwMode="auto">
              <a:xfrm>
                <a:off x="994" y="301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4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6 w 13"/>
                  <a:gd name="T19" fmla="*/ 5 h 7"/>
                  <a:gd name="T20" fmla="*/ 7 w 13"/>
                  <a:gd name="T21" fmla="*/ 5 h 7"/>
                  <a:gd name="T22" fmla="*/ 6 w 13"/>
                  <a:gd name="T23" fmla="*/ 4 h 7"/>
                  <a:gd name="T24" fmla="*/ 7 w 13"/>
                  <a:gd name="T25" fmla="*/ 3 h 7"/>
                  <a:gd name="T26" fmla="*/ 6 w 13"/>
                  <a:gd name="T27" fmla="*/ 3 h 7"/>
                  <a:gd name="T28" fmla="*/ 6 w 13"/>
                  <a:gd name="T29" fmla="*/ 2 h 7"/>
                  <a:gd name="T30" fmla="*/ 5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3 w 13"/>
                  <a:gd name="T37" fmla="*/ 3 h 7"/>
                  <a:gd name="T38" fmla="*/ 5 w 13"/>
                  <a:gd name="T39" fmla="*/ 2 h 7"/>
                  <a:gd name="T40" fmla="*/ 4 w 13"/>
                  <a:gd name="T41" fmla="*/ 2 h 7"/>
                  <a:gd name="T42" fmla="*/ 5 w 13"/>
                  <a:gd name="T43" fmla="*/ 1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2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5 h 7"/>
                  <a:gd name="T62" fmla="*/ 4 w 13"/>
                  <a:gd name="T63" fmla="*/ 7 h 7"/>
                  <a:gd name="T64" fmla="*/ 10 w 13"/>
                  <a:gd name="T65" fmla="*/ 7 h 7"/>
                  <a:gd name="T66" fmla="*/ 10 w 13"/>
                  <a:gd name="T67" fmla="*/ 5 h 7"/>
                  <a:gd name="T68" fmla="*/ 11 w 13"/>
                  <a:gd name="T69" fmla="*/ 5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6 h 7"/>
                  <a:gd name="T76" fmla="*/ 12 w 13"/>
                  <a:gd name="T77" fmla="*/ 5 h 7"/>
                  <a:gd name="T78" fmla="*/ 13 w 13"/>
                  <a:gd name="T79" fmla="*/ 6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6"/>
                      <a:pt x="6" y="5"/>
                    </a:cubicBezTo>
                    <a:cubicBezTo>
                      <a:pt x="6" y="5"/>
                      <a:pt x="7" y="4"/>
                      <a:pt x="7" y="5"/>
                    </a:cubicBezTo>
                    <a:cubicBezTo>
                      <a:pt x="7" y="3"/>
                      <a:pt x="6" y="5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5" y="1"/>
                      <a:pt x="3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6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5" name="Freeform 1597"/>
              <p:cNvSpPr>
                <a:spLocks/>
              </p:cNvSpPr>
              <p:nvPr/>
            </p:nvSpPr>
            <p:spPr bwMode="auto">
              <a:xfrm>
                <a:off x="1026" y="303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6" name="Freeform 1598"/>
              <p:cNvSpPr>
                <a:spLocks/>
              </p:cNvSpPr>
              <p:nvPr/>
            </p:nvSpPr>
            <p:spPr bwMode="auto">
              <a:xfrm>
                <a:off x="999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7" name="Rectangle 1599"/>
              <p:cNvSpPr>
                <a:spLocks noChangeArrowheads="1"/>
              </p:cNvSpPr>
              <p:nvPr/>
            </p:nvSpPr>
            <p:spPr bwMode="auto">
              <a:xfrm>
                <a:off x="1029" y="303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8" name="Freeform 1600"/>
              <p:cNvSpPr>
                <a:spLocks/>
              </p:cNvSpPr>
              <p:nvPr/>
            </p:nvSpPr>
            <p:spPr bwMode="auto">
              <a:xfrm>
                <a:off x="1024" y="302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299" name="Freeform 1601"/>
              <p:cNvSpPr>
                <a:spLocks/>
              </p:cNvSpPr>
              <p:nvPr/>
            </p:nvSpPr>
            <p:spPr bwMode="auto">
              <a:xfrm>
                <a:off x="1002" y="301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0" name="Freeform 1602"/>
              <p:cNvSpPr>
                <a:spLocks/>
              </p:cNvSpPr>
              <p:nvPr/>
            </p:nvSpPr>
            <p:spPr bwMode="auto">
              <a:xfrm>
                <a:off x="1010" y="30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1" name="Freeform 1603"/>
              <p:cNvSpPr>
                <a:spLocks/>
              </p:cNvSpPr>
              <p:nvPr/>
            </p:nvSpPr>
            <p:spPr bwMode="auto">
              <a:xfrm>
                <a:off x="991" y="2987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9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4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3 w 22"/>
                  <a:gd name="T39" fmla="*/ 11 h 12"/>
                  <a:gd name="T40" fmla="*/ 2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9 h 12"/>
                  <a:gd name="T56" fmla="*/ 7 w 22"/>
                  <a:gd name="T57" fmla="*/ 8 h 12"/>
                  <a:gd name="T58" fmla="*/ 8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20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7"/>
                      <a:pt x="17" y="7"/>
                      <a:pt x="17" y="7"/>
                    </a:cubicBezTo>
                    <a:cubicBezTo>
                      <a:pt x="22" y="4"/>
                      <a:pt x="15" y="6"/>
                      <a:pt x="17" y="4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5"/>
                      <a:pt x="11" y="3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10" y="7"/>
                      <a:pt x="9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4"/>
                      <a:pt x="5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2" y="10"/>
                    </a:cubicBezTo>
                    <a:cubicBezTo>
                      <a:pt x="1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9"/>
                      <a:pt x="6" y="8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7" y="6"/>
                      <a:pt x="8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6"/>
                    </a:cubicBezTo>
                    <a:cubicBezTo>
                      <a:pt x="14" y="5"/>
                      <a:pt x="14" y="7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4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2" name="Freeform 1604"/>
              <p:cNvSpPr>
                <a:spLocks/>
              </p:cNvSpPr>
              <p:nvPr/>
            </p:nvSpPr>
            <p:spPr bwMode="auto">
              <a:xfrm>
                <a:off x="1026" y="300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3" name="Freeform 1605"/>
              <p:cNvSpPr>
                <a:spLocks/>
              </p:cNvSpPr>
              <p:nvPr/>
            </p:nvSpPr>
            <p:spPr bwMode="auto">
              <a:xfrm>
                <a:off x="1026" y="30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4" name="Freeform 1606"/>
              <p:cNvSpPr>
                <a:spLocks/>
              </p:cNvSpPr>
              <p:nvPr/>
            </p:nvSpPr>
            <p:spPr bwMode="auto">
              <a:xfrm>
                <a:off x="1032" y="301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5" name="Freeform 1607"/>
              <p:cNvSpPr>
                <a:spLocks/>
              </p:cNvSpPr>
              <p:nvPr/>
            </p:nvSpPr>
            <p:spPr bwMode="auto">
              <a:xfrm>
                <a:off x="103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6" name="Freeform 1608"/>
              <p:cNvSpPr>
                <a:spLocks/>
              </p:cNvSpPr>
              <p:nvPr/>
            </p:nvSpPr>
            <p:spPr bwMode="auto">
              <a:xfrm>
                <a:off x="996" y="3014"/>
                <a:ext cx="49" cy="24"/>
              </a:xfrm>
              <a:custGeom>
                <a:avLst/>
                <a:gdLst>
                  <a:gd name="T0" fmla="*/ 4 w 18"/>
                  <a:gd name="T1" fmla="*/ 3 h 9"/>
                  <a:gd name="T2" fmla="*/ 3 w 18"/>
                  <a:gd name="T3" fmla="*/ 3 h 9"/>
                  <a:gd name="T4" fmla="*/ 3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8 w 18"/>
                  <a:gd name="T11" fmla="*/ 7 h 9"/>
                  <a:gd name="T12" fmla="*/ 11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3 w 18"/>
                  <a:gd name="T19" fmla="*/ 4 h 9"/>
                  <a:gd name="T20" fmla="*/ 14 w 18"/>
                  <a:gd name="T21" fmla="*/ 4 h 9"/>
                  <a:gd name="T22" fmla="*/ 14 w 18"/>
                  <a:gd name="T23" fmla="*/ 4 h 9"/>
                  <a:gd name="T24" fmla="*/ 14 w 18"/>
                  <a:gd name="T25" fmla="*/ 3 h 9"/>
                  <a:gd name="T26" fmla="*/ 14 w 18"/>
                  <a:gd name="T27" fmla="*/ 4 h 9"/>
                  <a:gd name="T28" fmla="*/ 15 w 18"/>
                  <a:gd name="T29" fmla="*/ 3 h 9"/>
                  <a:gd name="T30" fmla="*/ 15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4 w 18"/>
                  <a:gd name="T37" fmla="*/ 2 h 9"/>
                  <a:gd name="T38" fmla="*/ 14 w 18"/>
                  <a:gd name="T39" fmla="*/ 2 h 9"/>
                  <a:gd name="T40" fmla="*/ 14 w 18"/>
                  <a:gd name="T41" fmla="*/ 3 h 9"/>
                  <a:gd name="T42" fmla="*/ 13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1 h 9"/>
                  <a:gd name="T50" fmla="*/ 12 w 18"/>
                  <a:gd name="T51" fmla="*/ 2 h 9"/>
                  <a:gd name="T52" fmla="*/ 13 w 18"/>
                  <a:gd name="T53" fmla="*/ 4 h 9"/>
                  <a:gd name="T54" fmla="*/ 12 w 18"/>
                  <a:gd name="T55" fmla="*/ 4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1 w 18"/>
                  <a:gd name="T63" fmla="*/ 4 h 9"/>
                  <a:gd name="T64" fmla="*/ 8 w 18"/>
                  <a:gd name="T65" fmla="*/ 4 h 9"/>
                  <a:gd name="T66" fmla="*/ 9 w 18"/>
                  <a:gd name="T67" fmla="*/ 3 h 9"/>
                  <a:gd name="T68" fmla="*/ 8 w 18"/>
                  <a:gd name="T69" fmla="*/ 4 h 9"/>
                  <a:gd name="T70" fmla="*/ 7 w 18"/>
                  <a:gd name="T71" fmla="*/ 3 h 9"/>
                  <a:gd name="T72" fmla="*/ 6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4 h 9"/>
                  <a:gd name="T80" fmla="*/ 4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3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2"/>
                      <a:pt x="18" y="3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4"/>
                      <a:pt x="14" y="1"/>
                      <a:pt x="14" y="3"/>
                    </a:cubicBezTo>
                    <a:cubicBezTo>
                      <a:pt x="14" y="2"/>
                      <a:pt x="14" y="2"/>
                      <a:pt x="13" y="1"/>
                    </a:cubicBezTo>
                    <a:cubicBezTo>
                      <a:pt x="12" y="0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4" y="3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7" name="Freeform 1609"/>
              <p:cNvSpPr>
                <a:spLocks/>
              </p:cNvSpPr>
              <p:nvPr/>
            </p:nvSpPr>
            <p:spPr bwMode="auto">
              <a:xfrm>
                <a:off x="994" y="3017"/>
                <a:ext cx="8" cy="2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8" name="Freeform 1610"/>
              <p:cNvSpPr>
                <a:spLocks/>
              </p:cNvSpPr>
              <p:nvPr/>
            </p:nvSpPr>
            <p:spPr bwMode="auto">
              <a:xfrm>
                <a:off x="991" y="2984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2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3" y="11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8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6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8" y="3"/>
                      <a:pt x="8" y="5"/>
                    </a:cubicBezTo>
                    <a:cubicBezTo>
                      <a:pt x="8" y="4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  <p:sp>
            <p:nvSpPr>
              <p:cNvPr id="309" name="Freeform 1611"/>
              <p:cNvSpPr>
                <a:spLocks/>
              </p:cNvSpPr>
              <p:nvPr/>
            </p:nvSpPr>
            <p:spPr bwMode="auto">
              <a:xfrm>
                <a:off x="1007" y="29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3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/>
                  <a:ea typeface="黑体" panose="02010609060101010101" pitchFamily="49" charset="-122"/>
                  <a:cs typeface="+mn-cs"/>
                </a:endParaRPr>
              </a:p>
            </p:txBody>
          </p:sp>
        </p:grpSp>
        <p:sp>
          <p:nvSpPr>
            <p:cNvPr id="14" name="Freeform 1613"/>
            <p:cNvSpPr>
              <a:spLocks/>
            </p:cNvSpPr>
            <p:nvPr/>
          </p:nvSpPr>
          <p:spPr bwMode="auto">
            <a:xfrm>
              <a:off x="460" y="2734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5" name="Freeform 1614"/>
            <p:cNvSpPr>
              <a:spLocks/>
            </p:cNvSpPr>
            <p:nvPr/>
          </p:nvSpPr>
          <p:spPr bwMode="auto">
            <a:xfrm>
              <a:off x="452" y="2726"/>
              <a:ext cx="8" cy="13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1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3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6" name="Freeform 1615"/>
            <p:cNvSpPr>
              <a:spLocks/>
            </p:cNvSpPr>
            <p:nvPr/>
          </p:nvSpPr>
          <p:spPr bwMode="auto">
            <a:xfrm>
              <a:off x="455" y="2731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7" name="Freeform 1616"/>
            <p:cNvSpPr>
              <a:spLocks/>
            </p:cNvSpPr>
            <p:nvPr/>
          </p:nvSpPr>
          <p:spPr bwMode="auto">
            <a:xfrm>
              <a:off x="455" y="2731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8" name="Freeform 1617"/>
            <p:cNvSpPr>
              <a:spLocks/>
            </p:cNvSpPr>
            <p:nvPr/>
          </p:nvSpPr>
          <p:spPr bwMode="auto">
            <a:xfrm>
              <a:off x="452" y="27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9" name="Freeform 1618"/>
            <p:cNvSpPr>
              <a:spLocks/>
            </p:cNvSpPr>
            <p:nvPr/>
          </p:nvSpPr>
          <p:spPr bwMode="auto">
            <a:xfrm>
              <a:off x="449" y="2728"/>
              <a:ext cx="3" cy="11"/>
            </a:xfrm>
            <a:custGeom>
              <a:avLst/>
              <a:gdLst>
                <a:gd name="T0" fmla="*/ 1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1 w 1"/>
                <a:gd name="T11" fmla="*/ 0 h 4"/>
                <a:gd name="T12" fmla="*/ 1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1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0" name="Freeform 1619"/>
            <p:cNvSpPr>
              <a:spLocks/>
            </p:cNvSpPr>
            <p:nvPr/>
          </p:nvSpPr>
          <p:spPr bwMode="auto">
            <a:xfrm>
              <a:off x="452" y="2734"/>
              <a:ext cx="0" cy="2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1" name="Rectangle 1620"/>
            <p:cNvSpPr>
              <a:spLocks noChangeArrowheads="1"/>
            </p:cNvSpPr>
            <p:nvPr/>
          </p:nvSpPr>
          <p:spPr bwMode="auto">
            <a:xfrm>
              <a:off x="455" y="2734"/>
              <a:ext cx="1" cy="2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2" name="Freeform 1621"/>
            <p:cNvSpPr>
              <a:spLocks/>
            </p:cNvSpPr>
            <p:nvPr/>
          </p:nvSpPr>
          <p:spPr bwMode="auto">
            <a:xfrm>
              <a:off x="446" y="2728"/>
              <a:ext cx="6" cy="11"/>
            </a:xfrm>
            <a:custGeom>
              <a:avLst/>
              <a:gdLst>
                <a:gd name="T0" fmla="*/ 1 w 2"/>
                <a:gd name="T1" fmla="*/ 4 h 4"/>
                <a:gd name="T2" fmla="*/ 1 w 2"/>
                <a:gd name="T3" fmla="*/ 2 h 4"/>
                <a:gd name="T4" fmla="*/ 0 w 2"/>
                <a:gd name="T5" fmla="*/ 0 h 4"/>
                <a:gd name="T6" fmla="*/ 0 w 2"/>
                <a:gd name="T7" fmla="*/ 0 h 4"/>
                <a:gd name="T8" fmla="*/ 1 w 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1" y="1"/>
                    <a:pt x="2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3" name="Freeform 1622"/>
            <p:cNvSpPr>
              <a:spLocks/>
            </p:cNvSpPr>
            <p:nvPr/>
          </p:nvSpPr>
          <p:spPr bwMode="auto">
            <a:xfrm>
              <a:off x="446" y="27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4" name="Freeform 1623"/>
            <p:cNvSpPr>
              <a:spLocks/>
            </p:cNvSpPr>
            <p:nvPr/>
          </p:nvSpPr>
          <p:spPr bwMode="auto">
            <a:xfrm>
              <a:off x="444" y="2726"/>
              <a:ext cx="2" cy="8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2 h 3"/>
                <a:gd name="T4" fmla="*/ 1 w 1"/>
                <a:gd name="T5" fmla="*/ 2 h 3"/>
                <a:gd name="T6" fmla="*/ 1 w 1"/>
                <a:gd name="T7" fmla="*/ 2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1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2 h 3"/>
                <a:gd name="T22" fmla="*/ 0 w 1"/>
                <a:gd name="T2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1"/>
                    <a:pt x="1" y="2"/>
                  </a:cubicBez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5" name="Rectangle 1624"/>
            <p:cNvSpPr>
              <a:spLocks noChangeArrowheads="1"/>
            </p:cNvSpPr>
            <p:nvPr/>
          </p:nvSpPr>
          <p:spPr bwMode="auto">
            <a:xfrm>
              <a:off x="446" y="273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6" name="Freeform 1625"/>
            <p:cNvSpPr>
              <a:spLocks/>
            </p:cNvSpPr>
            <p:nvPr/>
          </p:nvSpPr>
          <p:spPr bwMode="auto">
            <a:xfrm>
              <a:off x="441" y="2728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1 h 1"/>
                <a:gd name="T8" fmla="*/ 2 w 5"/>
                <a:gd name="T9" fmla="*/ 1 h 1"/>
                <a:gd name="T10" fmla="*/ 3 w 5"/>
                <a:gd name="T11" fmla="*/ 1 h 1"/>
                <a:gd name="T12" fmla="*/ 2 w 5"/>
                <a:gd name="T13" fmla="*/ 1 h 1"/>
                <a:gd name="T14" fmla="*/ 3 w 5"/>
                <a:gd name="T15" fmla="*/ 0 h 1"/>
                <a:gd name="T16" fmla="*/ 3 w 5"/>
                <a:gd name="T17" fmla="*/ 1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7" name="Freeform 1626"/>
            <p:cNvSpPr>
              <a:spLocks/>
            </p:cNvSpPr>
            <p:nvPr/>
          </p:nvSpPr>
          <p:spPr bwMode="auto">
            <a:xfrm>
              <a:off x="441" y="2734"/>
              <a:ext cx="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8" name="Freeform 1627"/>
            <p:cNvSpPr>
              <a:spLocks/>
            </p:cNvSpPr>
            <p:nvPr/>
          </p:nvSpPr>
          <p:spPr bwMode="auto">
            <a:xfrm>
              <a:off x="449" y="27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29" name="Freeform 1628"/>
            <p:cNvSpPr>
              <a:spLocks/>
            </p:cNvSpPr>
            <p:nvPr/>
          </p:nvSpPr>
          <p:spPr bwMode="auto">
            <a:xfrm>
              <a:off x="441" y="2728"/>
              <a:ext cx="3" cy="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0" name="Freeform 1629"/>
            <p:cNvSpPr>
              <a:spLocks/>
            </p:cNvSpPr>
            <p:nvPr/>
          </p:nvSpPr>
          <p:spPr bwMode="auto">
            <a:xfrm>
              <a:off x="438" y="2709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2 h 8"/>
                <a:gd name="T6" fmla="*/ 10 w 10"/>
                <a:gd name="T7" fmla="*/ 0 h 8"/>
                <a:gd name="T8" fmla="*/ 9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4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7 w 10"/>
                <a:gd name="T55" fmla="*/ 3 h 8"/>
                <a:gd name="T56" fmla="*/ 7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4" y="3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6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4"/>
                    <a:pt x="2" y="6"/>
                    <a:pt x="1" y="6"/>
                  </a:cubicBezTo>
                  <a:cubicBezTo>
                    <a:pt x="2" y="6"/>
                    <a:pt x="4" y="6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6" y="7"/>
                    <a:pt x="4" y="7"/>
                    <a:pt x="5" y="7"/>
                  </a:cubicBezTo>
                  <a:cubicBezTo>
                    <a:pt x="6" y="8"/>
                    <a:pt x="4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2"/>
                    <a:pt x="7" y="2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1" name="Rectangle 1630"/>
            <p:cNvSpPr>
              <a:spLocks noChangeArrowheads="1"/>
            </p:cNvSpPr>
            <p:nvPr/>
          </p:nvSpPr>
          <p:spPr bwMode="auto">
            <a:xfrm>
              <a:off x="457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2" name="Freeform 1631"/>
            <p:cNvSpPr>
              <a:spLocks/>
            </p:cNvSpPr>
            <p:nvPr/>
          </p:nvSpPr>
          <p:spPr bwMode="auto">
            <a:xfrm>
              <a:off x="457" y="27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3" name="Rectangle 1632"/>
            <p:cNvSpPr>
              <a:spLocks noChangeArrowheads="1"/>
            </p:cNvSpPr>
            <p:nvPr/>
          </p:nvSpPr>
          <p:spPr bwMode="auto">
            <a:xfrm>
              <a:off x="457" y="270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4" name="Freeform 1633"/>
            <p:cNvSpPr>
              <a:spLocks/>
            </p:cNvSpPr>
            <p:nvPr/>
          </p:nvSpPr>
          <p:spPr bwMode="auto">
            <a:xfrm>
              <a:off x="457" y="272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5" name="Freeform 1634"/>
            <p:cNvSpPr>
              <a:spLocks/>
            </p:cNvSpPr>
            <p:nvPr/>
          </p:nvSpPr>
          <p:spPr bwMode="auto">
            <a:xfrm>
              <a:off x="455" y="2723"/>
              <a:ext cx="2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6" name="Rectangle 1635"/>
            <p:cNvSpPr>
              <a:spLocks noChangeArrowheads="1"/>
            </p:cNvSpPr>
            <p:nvPr/>
          </p:nvSpPr>
          <p:spPr bwMode="auto">
            <a:xfrm>
              <a:off x="457" y="2723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7" name="Freeform 1636"/>
            <p:cNvSpPr>
              <a:spLocks/>
            </p:cNvSpPr>
            <p:nvPr/>
          </p:nvSpPr>
          <p:spPr bwMode="auto">
            <a:xfrm>
              <a:off x="457" y="2712"/>
              <a:ext cx="22" cy="16"/>
            </a:xfrm>
            <a:custGeom>
              <a:avLst/>
              <a:gdLst>
                <a:gd name="T0" fmla="*/ 7 w 8"/>
                <a:gd name="T1" fmla="*/ 6 h 6"/>
                <a:gd name="T2" fmla="*/ 8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5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2 w 8"/>
                <a:gd name="T43" fmla="*/ 5 h 6"/>
                <a:gd name="T44" fmla="*/ 3 w 8"/>
                <a:gd name="T45" fmla="*/ 4 h 6"/>
                <a:gd name="T46" fmla="*/ 2 w 8"/>
                <a:gd name="T47" fmla="*/ 5 h 6"/>
                <a:gd name="T48" fmla="*/ 5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4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6"/>
                  </a:moveTo>
                  <a:cubicBezTo>
                    <a:pt x="8" y="6"/>
                    <a:pt x="7" y="5"/>
                    <a:pt x="8" y="4"/>
                  </a:cubicBezTo>
                  <a:cubicBezTo>
                    <a:pt x="7" y="3"/>
                    <a:pt x="5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1"/>
                    <a:pt x="4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5" y="1"/>
                    <a:pt x="2" y="4"/>
                    <a:pt x="2" y="3"/>
                  </a:cubicBezTo>
                  <a:cubicBezTo>
                    <a:pt x="4" y="2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2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3" y="4"/>
                    <a:pt x="4" y="4"/>
                    <a:pt x="5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4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2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8" name="Freeform 1637"/>
            <p:cNvSpPr>
              <a:spLocks/>
            </p:cNvSpPr>
            <p:nvPr/>
          </p:nvSpPr>
          <p:spPr bwMode="auto">
            <a:xfrm>
              <a:off x="460" y="2723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39" name="Freeform 1638"/>
            <p:cNvSpPr>
              <a:spLocks/>
            </p:cNvSpPr>
            <p:nvPr/>
          </p:nvSpPr>
          <p:spPr bwMode="auto">
            <a:xfrm>
              <a:off x="457" y="2723"/>
              <a:ext cx="19" cy="24"/>
            </a:xfrm>
            <a:custGeom>
              <a:avLst/>
              <a:gdLst>
                <a:gd name="T0" fmla="*/ 4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3 w 7"/>
                <a:gd name="T9" fmla="*/ 3 h 9"/>
                <a:gd name="T10" fmla="*/ 2 w 7"/>
                <a:gd name="T11" fmla="*/ 3 h 9"/>
                <a:gd name="T12" fmla="*/ 4 w 7"/>
                <a:gd name="T13" fmla="*/ 4 h 9"/>
                <a:gd name="T14" fmla="*/ 4 w 7"/>
                <a:gd name="T15" fmla="*/ 5 h 9"/>
                <a:gd name="T16" fmla="*/ 4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4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7 w 7"/>
                <a:gd name="T33" fmla="*/ 4 h 9"/>
                <a:gd name="T34" fmla="*/ 6 w 7"/>
                <a:gd name="T35" fmla="*/ 3 h 9"/>
                <a:gd name="T36" fmla="*/ 4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2 w 7"/>
                <a:gd name="T43" fmla="*/ 1 h 9"/>
                <a:gd name="T44" fmla="*/ 1 w 7"/>
                <a:gd name="T45" fmla="*/ 1 h 9"/>
                <a:gd name="T46" fmla="*/ 4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4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4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4"/>
                    <a:pt x="4" y="4"/>
                  </a:cubicBezTo>
                  <a:cubicBezTo>
                    <a:pt x="5" y="5"/>
                    <a:pt x="5" y="6"/>
                    <a:pt x="4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0" y="0"/>
                    <a:pt x="3" y="2"/>
                    <a:pt x="1" y="1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0" name="Rectangle 1639"/>
            <p:cNvSpPr>
              <a:spLocks noChangeArrowheads="1"/>
            </p:cNvSpPr>
            <p:nvPr/>
          </p:nvSpPr>
          <p:spPr bwMode="auto">
            <a:xfrm>
              <a:off x="465" y="2728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1" name="Freeform 1640"/>
            <p:cNvSpPr>
              <a:spLocks/>
            </p:cNvSpPr>
            <p:nvPr/>
          </p:nvSpPr>
          <p:spPr bwMode="auto">
            <a:xfrm>
              <a:off x="474" y="2731"/>
              <a:ext cx="5" cy="0"/>
            </a:xfrm>
            <a:custGeom>
              <a:avLst/>
              <a:gdLst>
                <a:gd name="T0" fmla="*/ 2 w 2"/>
                <a:gd name="T1" fmla="*/ 1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2" name="Freeform 1641"/>
            <p:cNvSpPr>
              <a:spLocks/>
            </p:cNvSpPr>
            <p:nvPr/>
          </p:nvSpPr>
          <p:spPr bwMode="auto">
            <a:xfrm>
              <a:off x="463" y="2731"/>
              <a:ext cx="0" cy="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3" name="Freeform 1642"/>
            <p:cNvSpPr>
              <a:spLocks/>
            </p:cNvSpPr>
            <p:nvPr/>
          </p:nvSpPr>
          <p:spPr bwMode="auto">
            <a:xfrm>
              <a:off x="460" y="2736"/>
              <a:ext cx="8" cy="14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1 w 3"/>
                <a:gd name="T5" fmla="*/ 0 h 5"/>
                <a:gd name="T6" fmla="*/ 2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2" y="3"/>
                    <a:pt x="3" y="4"/>
                  </a:cubicBezTo>
                  <a:cubicBezTo>
                    <a:pt x="2" y="2"/>
                    <a:pt x="1" y="2"/>
                    <a:pt x="1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4" name="Freeform 1643"/>
            <p:cNvSpPr>
              <a:spLocks/>
            </p:cNvSpPr>
            <p:nvPr/>
          </p:nvSpPr>
          <p:spPr bwMode="auto">
            <a:xfrm>
              <a:off x="427" y="2731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9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9 w 13"/>
                <a:gd name="T9" fmla="*/ 3 h 7"/>
                <a:gd name="T10" fmla="*/ 8 w 13"/>
                <a:gd name="T11" fmla="*/ 3 h 7"/>
                <a:gd name="T12" fmla="*/ 8 w 13"/>
                <a:gd name="T13" fmla="*/ 5 h 7"/>
                <a:gd name="T14" fmla="*/ 7 w 13"/>
                <a:gd name="T15" fmla="*/ 2 h 7"/>
                <a:gd name="T16" fmla="*/ 7 w 13"/>
                <a:gd name="T17" fmla="*/ 6 h 7"/>
                <a:gd name="T18" fmla="*/ 6 w 13"/>
                <a:gd name="T19" fmla="*/ 4 h 7"/>
                <a:gd name="T20" fmla="*/ 7 w 13"/>
                <a:gd name="T21" fmla="*/ 4 h 7"/>
                <a:gd name="T22" fmla="*/ 6 w 13"/>
                <a:gd name="T23" fmla="*/ 4 h 7"/>
                <a:gd name="T24" fmla="*/ 7 w 13"/>
                <a:gd name="T25" fmla="*/ 2 h 7"/>
                <a:gd name="T26" fmla="*/ 6 w 13"/>
                <a:gd name="T27" fmla="*/ 2 h 7"/>
                <a:gd name="T28" fmla="*/ 6 w 13"/>
                <a:gd name="T29" fmla="*/ 2 h 7"/>
                <a:gd name="T30" fmla="*/ 5 w 13"/>
                <a:gd name="T31" fmla="*/ 2 h 7"/>
                <a:gd name="T32" fmla="*/ 5 w 13"/>
                <a:gd name="T33" fmla="*/ 1 h 7"/>
                <a:gd name="T34" fmla="*/ 3 w 13"/>
                <a:gd name="T35" fmla="*/ 3 h 7"/>
                <a:gd name="T36" fmla="*/ 3 w 13"/>
                <a:gd name="T37" fmla="*/ 2 h 7"/>
                <a:gd name="T38" fmla="*/ 4 w 13"/>
                <a:gd name="T39" fmla="*/ 1 h 7"/>
                <a:gd name="T40" fmla="*/ 3 w 13"/>
                <a:gd name="T41" fmla="*/ 2 h 7"/>
                <a:gd name="T42" fmla="*/ 5 w 13"/>
                <a:gd name="T43" fmla="*/ 0 h 7"/>
                <a:gd name="T44" fmla="*/ 2 w 13"/>
                <a:gd name="T45" fmla="*/ 1 h 7"/>
                <a:gd name="T46" fmla="*/ 3 w 13"/>
                <a:gd name="T47" fmla="*/ 0 h 7"/>
                <a:gd name="T48" fmla="*/ 0 w 13"/>
                <a:gd name="T49" fmla="*/ 1 h 7"/>
                <a:gd name="T50" fmla="*/ 2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3 w 13"/>
                <a:gd name="T59" fmla="*/ 6 h 7"/>
                <a:gd name="T60" fmla="*/ 5 w 13"/>
                <a:gd name="T61" fmla="*/ 4 h 7"/>
                <a:gd name="T62" fmla="*/ 4 w 13"/>
                <a:gd name="T63" fmla="*/ 7 h 7"/>
                <a:gd name="T64" fmla="*/ 10 w 13"/>
                <a:gd name="T65" fmla="*/ 6 h 7"/>
                <a:gd name="T66" fmla="*/ 10 w 13"/>
                <a:gd name="T67" fmla="*/ 5 h 7"/>
                <a:gd name="T68" fmla="*/ 11 w 13"/>
                <a:gd name="T69" fmla="*/ 4 h 7"/>
                <a:gd name="T70" fmla="*/ 11 w 13"/>
                <a:gd name="T71" fmla="*/ 3 h 7"/>
                <a:gd name="T72" fmla="*/ 12 w 13"/>
                <a:gd name="T73" fmla="*/ 6 h 7"/>
                <a:gd name="T74" fmla="*/ 13 w 13"/>
                <a:gd name="T75" fmla="*/ 5 h 7"/>
                <a:gd name="T76" fmla="*/ 12 w 13"/>
                <a:gd name="T77" fmla="*/ 5 h 7"/>
                <a:gd name="T78" fmla="*/ 13 w 13"/>
                <a:gd name="T79" fmla="*/ 5 h 7"/>
                <a:gd name="T80" fmla="*/ 11 w 13"/>
                <a:gd name="T81" fmla="*/ 2 h 7"/>
                <a:gd name="T82" fmla="*/ 9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9" y="1"/>
                    <a:pt x="9" y="3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8" y="3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7" y="3"/>
                    <a:pt x="7" y="4"/>
                    <a:pt x="7" y="6"/>
                  </a:cubicBezTo>
                  <a:cubicBezTo>
                    <a:pt x="7" y="4"/>
                    <a:pt x="6" y="6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2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5" y="2"/>
                    <a:pt x="3" y="3"/>
                  </a:cubicBezTo>
                  <a:cubicBezTo>
                    <a:pt x="5" y="1"/>
                    <a:pt x="2" y="3"/>
                    <a:pt x="3" y="2"/>
                  </a:cubicBezTo>
                  <a:cubicBezTo>
                    <a:pt x="4" y="1"/>
                    <a:pt x="3" y="2"/>
                    <a:pt x="4" y="1"/>
                  </a:cubicBezTo>
                  <a:cubicBezTo>
                    <a:pt x="3" y="2"/>
                    <a:pt x="4" y="1"/>
                    <a:pt x="3" y="2"/>
                  </a:cubicBezTo>
                  <a:cubicBezTo>
                    <a:pt x="5" y="1"/>
                    <a:pt x="3" y="1"/>
                    <a:pt x="5" y="0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1" y="2"/>
                    <a:pt x="2" y="3"/>
                    <a:pt x="2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8" y="5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2" y="6"/>
                    <a:pt x="13" y="6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3" y="5"/>
                  </a:cubicBezTo>
                  <a:cubicBezTo>
                    <a:pt x="13" y="4"/>
                    <a:pt x="11" y="3"/>
                    <a:pt x="11" y="2"/>
                  </a:cubicBezTo>
                  <a:cubicBezTo>
                    <a:pt x="11" y="5"/>
                    <a:pt x="9" y="0"/>
                    <a:pt x="9" y="1"/>
                  </a:cubicBezTo>
                  <a:cubicBezTo>
                    <a:pt x="9" y="2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5" name="Freeform 1644"/>
            <p:cNvSpPr>
              <a:spLocks/>
            </p:cNvSpPr>
            <p:nvPr/>
          </p:nvSpPr>
          <p:spPr bwMode="auto">
            <a:xfrm>
              <a:off x="460" y="27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6" name="Freeform 1645"/>
            <p:cNvSpPr>
              <a:spLocks/>
            </p:cNvSpPr>
            <p:nvPr/>
          </p:nvSpPr>
          <p:spPr bwMode="auto">
            <a:xfrm>
              <a:off x="433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7" name="Rectangle 1646"/>
            <p:cNvSpPr>
              <a:spLocks noChangeArrowheads="1"/>
            </p:cNvSpPr>
            <p:nvPr/>
          </p:nvSpPr>
          <p:spPr bwMode="auto">
            <a:xfrm>
              <a:off x="463" y="274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48" name="Freeform 1647"/>
            <p:cNvSpPr>
              <a:spLocks/>
            </p:cNvSpPr>
            <p:nvPr/>
          </p:nvSpPr>
          <p:spPr bwMode="auto">
            <a:xfrm>
              <a:off x="457" y="2736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0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3" name="Freeform 1648"/>
            <p:cNvSpPr>
              <a:spLocks/>
            </p:cNvSpPr>
            <p:nvPr/>
          </p:nvSpPr>
          <p:spPr bwMode="auto">
            <a:xfrm>
              <a:off x="435" y="2726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4" name="Freeform 1649"/>
            <p:cNvSpPr>
              <a:spLocks/>
            </p:cNvSpPr>
            <p:nvPr/>
          </p:nvSpPr>
          <p:spPr bwMode="auto">
            <a:xfrm>
              <a:off x="444" y="27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5" name="Freeform 1650"/>
            <p:cNvSpPr>
              <a:spLocks/>
            </p:cNvSpPr>
            <p:nvPr/>
          </p:nvSpPr>
          <p:spPr bwMode="auto">
            <a:xfrm>
              <a:off x="425" y="2698"/>
              <a:ext cx="60" cy="33"/>
            </a:xfrm>
            <a:custGeom>
              <a:avLst/>
              <a:gdLst>
                <a:gd name="T0" fmla="*/ 17 w 22"/>
                <a:gd name="T1" fmla="*/ 9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7 h 12"/>
                <a:gd name="T8" fmla="*/ 17 w 22"/>
                <a:gd name="T9" fmla="*/ 3 h 12"/>
                <a:gd name="T10" fmla="*/ 15 w 22"/>
                <a:gd name="T11" fmla="*/ 2 h 12"/>
                <a:gd name="T12" fmla="*/ 12 w 22"/>
                <a:gd name="T13" fmla="*/ 3 h 12"/>
                <a:gd name="T14" fmla="*/ 11 w 22"/>
                <a:gd name="T15" fmla="*/ 2 h 12"/>
                <a:gd name="T16" fmla="*/ 10 w 22"/>
                <a:gd name="T17" fmla="*/ 2 h 12"/>
                <a:gd name="T18" fmla="*/ 10 w 22"/>
                <a:gd name="T19" fmla="*/ 5 h 12"/>
                <a:gd name="T20" fmla="*/ 9 w 22"/>
                <a:gd name="T21" fmla="*/ 6 h 12"/>
                <a:gd name="T22" fmla="*/ 7 w 22"/>
                <a:gd name="T23" fmla="*/ 4 h 12"/>
                <a:gd name="T24" fmla="*/ 6 w 22"/>
                <a:gd name="T25" fmla="*/ 5 h 12"/>
                <a:gd name="T26" fmla="*/ 4 w 22"/>
                <a:gd name="T27" fmla="*/ 5 h 12"/>
                <a:gd name="T28" fmla="*/ 4 w 22"/>
                <a:gd name="T29" fmla="*/ 7 h 12"/>
                <a:gd name="T30" fmla="*/ 4 w 22"/>
                <a:gd name="T31" fmla="*/ 8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3 w 22"/>
                <a:gd name="T39" fmla="*/ 10 h 12"/>
                <a:gd name="T40" fmla="*/ 1 w 22"/>
                <a:gd name="T41" fmla="*/ 10 h 12"/>
                <a:gd name="T42" fmla="*/ 5 w 22"/>
                <a:gd name="T43" fmla="*/ 10 h 12"/>
                <a:gd name="T44" fmla="*/ 6 w 22"/>
                <a:gd name="T45" fmla="*/ 10 h 12"/>
                <a:gd name="T46" fmla="*/ 6 w 22"/>
                <a:gd name="T47" fmla="*/ 9 h 12"/>
                <a:gd name="T48" fmla="*/ 6 w 22"/>
                <a:gd name="T49" fmla="*/ 9 h 12"/>
                <a:gd name="T50" fmla="*/ 7 w 22"/>
                <a:gd name="T51" fmla="*/ 9 h 12"/>
                <a:gd name="T52" fmla="*/ 7 w 22"/>
                <a:gd name="T53" fmla="*/ 8 h 12"/>
                <a:gd name="T54" fmla="*/ 7 w 22"/>
                <a:gd name="T55" fmla="*/ 8 h 12"/>
                <a:gd name="T56" fmla="*/ 7 w 22"/>
                <a:gd name="T57" fmla="*/ 8 h 12"/>
                <a:gd name="T58" fmla="*/ 8 w 22"/>
                <a:gd name="T59" fmla="*/ 8 h 12"/>
                <a:gd name="T60" fmla="*/ 8 w 22"/>
                <a:gd name="T61" fmla="*/ 6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6 h 12"/>
                <a:gd name="T68" fmla="*/ 11 w 22"/>
                <a:gd name="T69" fmla="*/ 5 h 12"/>
                <a:gd name="T70" fmla="*/ 13 w 22"/>
                <a:gd name="T71" fmla="*/ 5 h 12"/>
                <a:gd name="T72" fmla="*/ 14 w 22"/>
                <a:gd name="T73" fmla="*/ 5 h 12"/>
                <a:gd name="T74" fmla="*/ 16 w 22"/>
                <a:gd name="T75" fmla="*/ 6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6" y="8"/>
                    <a:pt x="16" y="8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10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20" y="10"/>
                    <a:pt x="20" y="10"/>
                  </a:cubicBezTo>
                  <a:cubicBezTo>
                    <a:pt x="20" y="9"/>
                    <a:pt x="17" y="8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6"/>
                    <a:pt x="17" y="7"/>
                    <a:pt x="17" y="6"/>
                  </a:cubicBezTo>
                  <a:cubicBezTo>
                    <a:pt x="22" y="4"/>
                    <a:pt x="15" y="6"/>
                    <a:pt x="17" y="3"/>
                  </a:cubicBezTo>
                  <a:cubicBezTo>
                    <a:pt x="16" y="3"/>
                    <a:pt x="16" y="3"/>
                    <a:pt x="15" y="4"/>
                  </a:cubicBezTo>
                  <a:cubicBezTo>
                    <a:pt x="16" y="2"/>
                    <a:pt x="14" y="3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2" y="3"/>
                    <a:pt x="13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4"/>
                    <a:pt x="11" y="2"/>
                  </a:cubicBezTo>
                  <a:cubicBezTo>
                    <a:pt x="11" y="2"/>
                    <a:pt x="11" y="4"/>
                    <a:pt x="11" y="5"/>
                  </a:cubicBezTo>
                  <a:cubicBezTo>
                    <a:pt x="10" y="4"/>
                    <a:pt x="10" y="4"/>
                    <a:pt x="10" y="2"/>
                  </a:cubicBezTo>
                  <a:cubicBezTo>
                    <a:pt x="10" y="4"/>
                    <a:pt x="9" y="3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9" y="5"/>
                    <a:pt x="9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8" y="3"/>
                    <a:pt x="8" y="3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4"/>
                    <a:pt x="5" y="8"/>
                    <a:pt x="4" y="7"/>
                  </a:cubicBezTo>
                  <a:cubicBezTo>
                    <a:pt x="5" y="8"/>
                    <a:pt x="5" y="9"/>
                    <a:pt x="6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3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9"/>
                    <a:pt x="0" y="11"/>
                    <a:pt x="2" y="12"/>
                  </a:cubicBezTo>
                  <a:cubicBezTo>
                    <a:pt x="3" y="12"/>
                    <a:pt x="5" y="11"/>
                    <a:pt x="6" y="11"/>
                  </a:cubicBezTo>
                  <a:cubicBezTo>
                    <a:pt x="5" y="11"/>
                    <a:pt x="3" y="11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1" y="9"/>
                    <a:pt x="3" y="10"/>
                    <a:pt x="2" y="9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9"/>
                    <a:pt x="7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4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8"/>
                    <a:pt x="6" y="8"/>
                  </a:cubicBezTo>
                  <a:cubicBezTo>
                    <a:pt x="6" y="7"/>
                    <a:pt x="6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5"/>
                    <a:pt x="8" y="7"/>
                    <a:pt x="8" y="6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6"/>
                    <a:pt x="9" y="8"/>
                  </a:cubicBezTo>
                  <a:cubicBezTo>
                    <a:pt x="9" y="9"/>
                    <a:pt x="9" y="6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1" y="6"/>
                    <a:pt x="11" y="8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8"/>
                    <a:pt x="12" y="5"/>
                    <a:pt x="13" y="4"/>
                  </a:cubicBezTo>
                  <a:cubicBezTo>
                    <a:pt x="13" y="4"/>
                    <a:pt x="14" y="4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5"/>
                    <a:pt x="14" y="7"/>
                    <a:pt x="14" y="7"/>
                  </a:cubicBezTo>
                  <a:cubicBezTo>
                    <a:pt x="16" y="5"/>
                    <a:pt x="13" y="9"/>
                    <a:pt x="16" y="6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4"/>
                    <a:pt x="16" y="5"/>
                    <a:pt x="17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6" name="Freeform 1651"/>
            <p:cNvSpPr>
              <a:spLocks/>
            </p:cNvSpPr>
            <p:nvPr/>
          </p:nvSpPr>
          <p:spPr bwMode="auto">
            <a:xfrm>
              <a:off x="460" y="271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7" name="Freeform 1652"/>
            <p:cNvSpPr>
              <a:spLocks/>
            </p:cNvSpPr>
            <p:nvPr/>
          </p:nvSpPr>
          <p:spPr bwMode="auto">
            <a:xfrm>
              <a:off x="460" y="27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8" name="Freeform 1653"/>
            <p:cNvSpPr>
              <a:spLocks/>
            </p:cNvSpPr>
            <p:nvPr/>
          </p:nvSpPr>
          <p:spPr bwMode="auto">
            <a:xfrm>
              <a:off x="465" y="272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59" name="Rectangle 1654"/>
            <p:cNvSpPr>
              <a:spLocks noChangeArrowheads="1"/>
            </p:cNvSpPr>
            <p:nvPr/>
          </p:nvSpPr>
          <p:spPr bwMode="auto">
            <a:xfrm>
              <a:off x="468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0" name="Freeform 1655"/>
            <p:cNvSpPr>
              <a:spLocks/>
            </p:cNvSpPr>
            <p:nvPr/>
          </p:nvSpPr>
          <p:spPr bwMode="auto">
            <a:xfrm>
              <a:off x="430" y="2723"/>
              <a:ext cx="49" cy="27"/>
            </a:xfrm>
            <a:custGeom>
              <a:avLst/>
              <a:gdLst>
                <a:gd name="T0" fmla="*/ 4 w 18"/>
                <a:gd name="T1" fmla="*/ 3 h 10"/>
                <a:gd name="T2" fmla="*/ 3 w 18"/>
                <a:gd name="T3" fmla="*/ 4 h 10"/>
                <a:gd name="T4" fmla="*/ 3 w 18"/>
                <a:gd name="T5" fmla="*/ 3 h 10"/>
                <a:gd name="T6" fmla="*/ 0 w 18"/>
                <a:gd name="T7" fmla="*/ 3 h 10"/>
                <a:gd name="T8" fmla="*/ 9 w 18"/>
                <a:gd name="T9" fmla="*/ 6 h 10"/>
                <a:gd name="T10" fmla="*/ 8 w 18"/>
                <a:gd name="T11" fmla="*/ 7 h 10"/>
                <a:gd name="T12" fmla="*/ 11 w 18"/>
                <a:gd name="T13" fmla="*/ 5 h 10"/>
                <a:gd name="T14" fmla="*/ 12 w 18"/>
                <a:gd name="T15" fmla="*/ 7 h 10"/>
                <a:gd name="T16" fmla="*/ 14 w 18"/>
                <a:gd name="T17" fmla="*/ 6 h 10"/>
                <a:gd name="T18" fmla="*/ 13 w 18"/>
                <a:gd name="T19" fmla="*/ 5 h 10"/>
                <a:gd name="T20" fmla="*/ 14 w 18"/>
                <a:gd name="T21" fmla="*/ 5 h 10"/>
                <a:gd name="T22" fmla="*/ 13 w 18"/>
                <a:gd name="T23" fmla="*/ 5 h 10"/>
                <a:gd name="T24" fmla="*/ 14 w 18"/>
                <a:gd name="T25" fmla="*/ 4 h 10"/>
                <a:gd name="T26" fmla="*/ 14 w 18"/>
                <a:gd name="T27" fmla="*/ 5 h 10"/>
                <a:gd name="T28" fmla="*/ 15 w 18"/>
                <a:gd name="T29" fmla="*/ 3 h 10"/>
                <a:gd name="T30" fmla="*/ 15 w 18"/>
                <a:gd name="T31" fmla="*/ 4 h 10"/>
                <a:gd name="T32" fmla="*/ 16 w 18"/>
                <a:gd name="T33" fmla="*/ 1 h 10"/>
                <a:gd name="T34" fmla="*/ 14 w 18"/>
                <a:gd name="T35" fmla="*/ 1 h 10"/>
                <a:gd name="T36" fmla="*/ 14 w 18"/>
                <a:gd name="T37" fmla="*/ 3 h 10"/>
                <a:gd name="T38" fmla="*/ 14 w 18"/>
                <a:gd name="T39" fmla="*/ 2 h 10"/>
                <a:gd name="T40" fmla="*/ 14 w 18"/>
                <a:gd name="T41" fmla="*/ 4 h 10"/>
                <a:gd name="T42" fmla="*/ 13 w 18"/>
                <a:gd name="T43" fmla="*/ 2 h 10"/>
                <a:gd name="T44" fmla="*/ 12 w 18"/>
                <a:gd name="T45" fmla="*/ 2 h 10"/>
                <a:gd name="T46" fmla="*/ 12 w 18"/>
                <a:gd name="T47" fmla="*/ 2 h 10"/>
                <a:gd name="T48" fmla="*/ 11 w 18"/>
                <a:gd name="T49" fmla="*/ 2 h 10"/>
                <a:gd name="T50" fmla="*/ 12 w 18"/>
                <a:gd name="T51" fmla="*/ 3 h 10"/>
                <a:gd name="T52" fmla="*/ 13 w 18"/>
                <a:gd name="T53" fmla="*/ 5 h 10"/>
                <a:gd name="T54" fmla="*/ 12 w 18"/>
                <a:gd name="T55" fmla="*/ 5 h 10"/>
                <a:gd name="T56" fmla="*/ 12 w 18"/>
                <a:gd name="T57" fmla="*/ 3 h 10"/>
                <a:gd name="T58" fmla="*/ 12 w 18"/>
                <a:gd name="T59" fmla="*/ 4 h 10"/>
                <a:gd name="T60" fmla="*/ 11 w 18"/>
                <a:gd name="T61" fmla="*/ 3 h 10"/>
                <a:gd name="T62" fmla="*/ 11 w 18"/>
                <a:gd name="T63" fmla="*/ 4 h 10"/>
                <a:gd name="T64" fmla="*/ 8 w 18"/>
                <a:gd name="T65" fmla="*/ 5 h 10"/>
                <a:gd name="T66" fmla="*/ 9 w 18"/>
                <a:gd name="T67" fmla="*/ 4 h 10"/>
                <a:gd name="T68" fmla="*/ 8 w 18"/>
                <a:gd name="T69" fmla="*/ 5 h 10"/>
                <a:gd name="T70" fmla="*/ 7 w 18"/>
                <a:gd name="T71" fmla="*/ 4 h 10"/>
                <a:gd name="T72" fmla="*/ 6 w 18"/>
                <a:gd name="T73" fmla="*/ 5 h 10"/>
                <a:gd name="T74" fmla="*/ 5 w 18"/>
                <a:gd name="T75" fmla="*/ 4 h 10"/>
                <a:gd name="T76" fmla="*/ 5 w 18"/>
                <a:gd name="T77" fmla="*/ 4 h 10"/>
                <a:gd name="T78" fmla="*/ 3 w 18"/>
                <a:gd name="T79" fmla="*/ 5 h 10"/>
                <a:gd name="T80" fmla="*/ 4 w 18"/>
                <a:gd name="T8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10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3"/>
                  </a:cubicBezTo>
                  <a:cubicBezTo>
                    <a:pt x="1" y="4"/>
                    <a:pt x="2" y="2"/>
                    <a:pt x="0" y="3"/>
                  </a:cubicBezTo>
                  <a:cubicBezTo>
                    <a:pt x="2" y="5"/>
                    <a:pt x="5" y="9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10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8"/>
                    <a:pt x="12" y="4"/>
                    <a:pt x="14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5" y="5"/>
                    <a:pt x="14" y="4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8" y="4"/>
                    <a:pt x="16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3" y="0"/>
                    <a:pt x="14" y="1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4"/>
                  </a:cubicBezTo>
                  <a:cubicBezTo>
                    <a:pt x="13" y="3"/>
                    <a:pt x="14" y="2"/>
                    <a:pt x="13" y="2"/>
                  </a:cubicBezTo>
                  <a:cubicBezTo>
                    <a:pt x="11" y="1"/>
                    <a:pt x="14" y="4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4"/>
                    <a:pt x="13" y="5"/>
                  </a:cubicBezTo>
                  <a:cubicBezTo>
                    <a:pt x="12" y="4"/>
                    <a:pt x="13" y="6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5"/>
                    <a:pt x="11" y="3"/>
                    <a:pt x="11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9" y="5"/>
                    <a:pt x="8" y="3"/>
                    <a:pt x="9" y="4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6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6"/>
                    <a:pt x="3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1" name="Freeform 1656"/>
            <p:cNvSpPr>
              <a:spLocks/>
            </p:cNvSpPr>
            <p:nvPr/>
          </p:nvSpPr>
          <p:spPr bwMode="auto">
            <a:xfrm>
              <a:off x="427" y="2726"/>
              <a:ext cx="8" cy="5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1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2" name="Freeform 1657"/>
            <p:cNvSpPr>
              <a:spLocks/>
            </p:cNvSpPr>
            <p:nvPr/>
          </p:nvSpPr>
          <p:spPr bwMode="auto">
            <a:xfrm>
              <a:off x="425" y="2696"/>
              <a:ext cx="24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8 h 12"/>
                <a:gd name="T8" fmla="*/ 1 w 9"/>
                <a:gd name="T9" fmla="*/ 9 h 12"/>
                <a:gd name="T10" fmla="*/ 2 w 9"/>
                <a:gd name="T11" fmla="*/ 11 h 12"/>
                <a:gd name="T12" fmla="*/ 2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9 h 12"/>
                <a:gd name="T20" fmla="*/ 2 w 9"/>
                <a:gd name="T21" fmla="*/ 6 h 12"/>
                <a:gd name="T22" fmla="*/ 4 w 9"/>
                <a:gd name="T23" fmla="*/ 7 h 12"/>
                <a:gd name="T24" fmla="*/ 6 w 9"/>
                <a:gd name="T25" fmla="*/ 6 h 12"/>
                <a:gd name="T26" fmla="*/ 5 w 9"/>
                <a:gd name="T27" fmla="*/ 6 h 12"/>
                <a:gd name="T28" fmla="*/ 5 w 9"/>
                <a:gd name="T29" fmla="*/ 5 h 12"/>
                <a:gd name="T30" fmla="*/ 6 w 9"/>
                <a:gd name="T31" fmla="*/ 6 h 12"/>
                <a:gd name="T32" fmla="*/ 8 w 9"/>
                <a:gd name="T33" fmla="*/ 4 h 12"/>
                <a:gd name="T34" fmla="*/ 8 w 9"/>
                <a:gd name="T35" fmla="*/ 2 h 12"/>
                <a:gd name="T36" fmla="*/ 9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6"/>
                    <a:pt x="2" y="8"/>
                    <a:pt x="2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12"/>
                    <a:pt x="2" y="11"/>
                  </a:cubicBezTo>
                  <a:cubicBezTo>
                    <a:pt x="3" y="11"/>
                    <a:pt x="1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0" y="7"/>
                    <a:pt x="2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6"/>
                    <a:pt x="5" y="5"/>
                    <a:pt x="6" y="6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3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9" y="3"/>
                    <a:pt x="8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3" name="Freeform 1658"/>
            <p:cNvSpPr>
              <a:spLocks/>
            </p:cNvSpPr>
            <p:nvPr/>
          </p:nvSpPr>
          <p:spPr bwMode="auto">
            <a:xfrm>
              <a:off x="441" y="270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4" name="Freeform 1659"/>
            <p:cNvSpPr>
              <a:spLocks/>
            </p:cNvSpPr>
            <p:nvPr/>
          </p:nvSpPr>
          <p:spPr bwMode="auto">
            <a:xfrm>
              <a:off x="1217" y="2843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5" name="Freeform 1660"/>
            <p:cNvSpPr>
              <a:spLocks/>
            </p:cNvSpPr>
            <p:nvPr/>
          </p:nvSpPr>
          <p:spPr bwMode="auto">
            <a:xfrm>
              <a:off x="1209" y="283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2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2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6" name="Freeform 1661"/>
            <p:cNvSpPr>
              <a:spLocks/>
            </p:cNvSpPr>
            <p:nvPr/>
          </p:nvSpPr>
          <p:spPr bwMode="auto">
            <a:xfrm>
              <a:off x="1209" y="2840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7" name="Freeform 1662"/>
            <p:cNvSpPr>
              <a:spLocks/>
            </p:cNvSpPr>
            <p:nvPr/>
          </p:nvSpPr>
          <p:spPr bwMode="auto">
            <a:xfrm>
              <a:off x="1209" y="2843"/>
              <a:ext cx="2" cy="5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8" name="Freeform 1663"/>
            <p:cNvSpPr>
              <a:spLocks/>
            </p:cNvSpPr>
            <p:nvPr/>
          </p:nvSpPr>
          <p:spPr bwMode="auto">
            <a:xfrm>
              <a:off x="1209" y="2845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69" name="Freeform 1664"/>
            <p:cNvSpPr>
              <a:spLocks/>
            </p:cNvSpPr>
            <p:nvPr/>
          </p:nvSpPr>
          <p:spPr bwMode="auto">
            <a:xfrm>
              <a:off x="1206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1 w 1"/>
                <a:gd name="T5" fmla="*/ 3 h 4"/>
                <a:gd name="T6" fmla="*/ 0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1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0" name="Freeform 1665"/>
            <p:cNvSpPr>
              <a:spLocks/>
            </p:cNvSpPr>
            <p:nvPr/>
          </p:nvSpPr>
          <p:spPr bwMode="auto">
            <a:xfrm>
              <a:off x="1209" y="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1" name="Freeform 1666"/>
            <p:cNvSpPr>
              <a:spLocks/>
            </p:cNvSpPr>
            <p:nvPr/>
          </p:nvSpPr>
          <p:spPr bwMode="auto">
            <a:xfrm>
              <a:off x="1209" y="2843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2" name="Freeform 1667"/>
            <p:cNvSpPr>
              <a:spLocks/>
            </p:cNvSpPr>
            <p:nvPr/>
          </p:nvSpPr>
          <p:spPr bwMode="auto">
            <a:xfrm>
              <a:off x="1203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3" name="Freeform 1668"/>
            <p:cNvSpPr>
              <a:spLocks/>
            </p:cNvSpPr>
            <p:nvPr/>
          </p:nvSpPr>
          <p:spPr bwMode="auto">
            <a:xfrm>
              <a:off x="1203" y="283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4" name="Freeform 1669"/>
            <p:cNvSpPr>
              <a:spLocks/>
            </p:cNvSpPr>
            <p:nvPr/>
          </p:nvSpPr>
          <p:spPr bwMode="auto">
            <a:xfrm>
              <a:off x="1201" y="2834"/>
              <a:ext cx="2" cy="11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2 h 4"/>
                <a:gd name="T4" fmla="*/ 0 w 1"/>
                <a:gd name="T5" fmla="*/ 3 h 4"/>
                <a:gd name="T6" fmla="*/ 0 w 1"/>
                <a:gd name="T7" fmla="*/ 2 h 4"/>
                <a:gd name="T8" fmla="*/ 0 w 1"/>
                <a:gd name="T9" fmla="*/ 4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0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4"/>
                    <a:pt x="0" y="2"/>
                    <a:pt x="0" y="4"/>
                  </a:cubicBezTo>
                  <a:cubicBezTo>
                    <a:pt x="0" y="4"/>
                    <a:pt x="0" y="4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3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5" name="Rectangle 1670"/>
            <p:cNvSpPr>
              <a:spLocks noChangeArrowheads="1"/>
            </p:cNvSpPr>
            <p:nvPr/>
          </p:nvSpPr>
          <p:spPr bwMode="auto">
            <a:xfrm>
              <a:off x="1201" y="284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6" name="Freeform 1671"/>
            <p:cNvSpPr>
              <a:spLocks/>
            </p:cNvSpPr>
            <p:nvPr/>
          </p:nvSpPr>
          <p:spPr bwMode="auto">
            <a:xfrm>
              <a:off x="1198" y="2840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0 h 1"/>
                <a:gd name="T4" fmla="*/ 0 w 4"/>
                <a:gd name="T5" fmla="*/ 1 h 1"/>
                <a:gd name="T6" fmla="*/ 1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7" name="Freeform 1672"/>
            <p:cNvSpPr>
              <a:spLocks/>
            </p:cNvSpPr>
            <p:nvPr/>
          </p:nvSpPr>
          <p:spPr bwMode="auto">
            <a:xfrm>
              <a:off x="1198" y="284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8" name="Freeform 1673"/>
            <p:cNvSpPr>
              <a:spLocks/>
            </p:cNvSpPr>
            <p:nvPr/>
          </p:nvSpPr>
          <p:spPr bwMode="auto">
            <a:xfrm>
              <a:off x="1206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79" name="Freeform 1674"/>
            <p:cNvSpPr>
              <a:spLocks/>
            </p:cNvSpPr>
            <p:nvPr/>
          </p:nvSpPr>
          <p:spPr bwMode="auto">
            <a:xfrm>
              <a:off x="1198" y="2840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0" name="Freeform 1675"/>
            <p:cNvSpPr>
              <a:spLocks/>
            </p:cNvSpPr>
            <p:nvPr/>
          </p:nvSpPr>
          <p:spPr bwMode="auto">
            <a:xfrm>
              <a:off x="1195" y="2818"/>
              <a:ext cx="25" cy="22"/>
            </a:xfrm>
            <a:custGeom>
              <a:avLst/>
              <a:gdLst>
                <a:gd name="T0" fmla="*/ 7 w 9"/>
                <a:gd name="T1" fmla="*/ 5 h 8"/>
                <a:gd name="T2" fmla="*/ 7 w 9"/>
                <a:gd name="T3" fmla="*/ 4 h 8"/>
                <a:gd name="T4" fmla="*/ 8 w 9"/>
                <a:gd name="T5" fmla="*/ 3 h 8"/>
                <a:gd name="T6" fmla="*/ 9 w 9"/>
                <a:gd name="T7" fmla="*/ 1 h 8"/>
                <a:gd name="T8" fmla="*/ 8 w 9"/>
                <a:gd name="T9" fmla="*/ 1 h 8"/>
                <a:gd name="T10" fmla="*/ 8 w 9"/>
                <a:gd name="T11" fmla="*/ 0 h 8"/>
                <a:gd name="T12" fmla="*/ 6 w 9"/>
                <a:gd name="T13" fmla="*/ 1 h 8"/>
                <a:gd name="T14" fmla="*/ 5 w 9"/>
                <a:gd name="T15" fmla="*/ 1 h 8"/>
                <a:gd name="T16" fmla="*/ 1 w 9"/>
                <a:gd name="T17" fmla="*/ 4 h 8"/>
                <a:gd name="T18" fmla="*/ 3 w 9"/>
                <a:gd name="T19" fmla="*/ 6 h 8"/>
                <a:gd name="T20" fmla="*/ 2 w 9"/>
                <a:gd name="T21" fmla="*/ 5 h 8"/>
                <a:gd name="T22" fmla="*/ 2 w 9"/>
                <a:gd name="T23" fmla="*/ 5 h 8"/>
                <a:gd name="T24" fmla="*/ 1 w 9"/>
                <a:gd name="T25" fmla="*/ 6 h 8"/>
                <a:gd name="T26" fmla="*/ 3 w 9"/>
                <a:gd name="T27" fmla="*/ 7 h 8"/>
                <a:gd name="T28" fmla="*/ 1 w 9"/>
                <a:gd name="T29" fmla="*/ 7 h 8"/>
                <a:gd name="T30" fmla="*/ 2 w 9"/>
                <a:gd name="T31" fmla="*/ 7 h 8"/>
                <a:gd name="T32" fmla="*/ 4 w 9"/>
                <a:gd name="T33" fmla="*/ 7 h 8"/>
                <a:gd name="T34" fmla="*/ 5 w 9"/>
                <a:gd name="T35" fmla="*/ 8 h 8"/>
                <a:gd name="T36" fmla="*/ 3 w 9"/>
                <a:gd name="T37" fmla="*/ 5 h 8"/>
                <a:gd name="T38" fmla="*/ 4 w 9"/>
                <a:gd name="T39" fmla="*/ 5 h 8"/>
                <a:gd name="T40" fmla="*/ 6 w 9"/>
                <a:gd name="T41" fmla="*/ 5 h 8"/>
                <a:gd name="T42" fmla="*/ 5 w 9"/>
                <a:gd name="T43" fmla="*/ 3 h 8"/>
                <a:gd name="T44" fmla="*/ 5 w 9"/>
                <a:gd name="T45" fmla="*/ 4 h 8"/>
                <a:gd name="T46" fmla="*/ 5 w 9"/>
                <a:gd name="T47" fmla="*/ 3 h 8"/>
                <a:gd name="T48" fmla="*/ 6 w 9"/>
                <a:gd name="T49" fmla="*/ 4 h 8"/>
                <a:gd name="T50" fmla="*/ 5 w 9"/>
                <a:gd name="T51" fmla="*/ 2 h 8"/>
                <a:gd name="T52" fmla="*/ 7 w 9"/>
                <a:gd name="T53" fmla="*/ 5 h 8"/>
                <a:gd name="T54" fmla="*/ 6 w 9"/>
                <a:gd name="T55" fmla="*/ 3 h 8"/>
                <a:gd name="T56" fmla="*/ 6 w 9"/>
                <a:gd name="T57" fmla="*/ 2 h 8"/>
                <a:gd name="T58" fmla="*/ 7 w 9"/>
                <a:gd name="T59" fmla="*/ 5 h 8"/>
                <a:gd name="T60" fmla="*/ 7 w 9"/>
                <a:gd name="T61" fmla="*/ 3 h 8"/>
                <a:gd name="T62" fmla="*/ 7 w 9"/>
                <a:gd name="T63" fmla="*/ 2 h 8"/>
                <a:gd name="T64" fmla="*/ 7 w 9"/>
                <a:gd name="T65" fmla="*/ 3 h 8"/>
                <a:gd name="T66" fmla="*/ 7 w 9"/>
                <a:gd name="T67" fmla="*/ 5 h 8"/>
                <a:gd name="T68" fmla="*/ 7 w 9"/>
                <a:gd name="T69" fmla="*/ 5 h 8"/>
                <a:gd name="T70" fmla="*/ 8 w 9"/>
                <a:gd name="T71" fmla="*/ 3 h 8"/>
                <a:gd name="T72" fmla="*/ 7 w 9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" h="8">
                  <a:moveTo>
                    <a:pt x="7" y="5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8" y="2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2"/>
                    <a:pt x="6" y="1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3" y="3"/>
                    <a:pt x="1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8"/>
                    <a:pt x="3" y="7"/>
                    <a:pt x="4" y="7"/>
                  </a:cubicBezTo>
                  <a:cubicBezTo>
                    <a:pt x="5" y="8"/>
                    <a:pt x="3" y="7"/>
                    <a:pt x="5" y="8"/>
                  </a:cubicBezTo>
                  <a:cubicBezTo>
                    <a:pt x="5" y="8"/>
                    <a:pt x="3" y="6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4" y="4"/>
                    <a:pt x="6" y="5"/>
                  </a:cubicBezTo>
                  <a:cubicBezTo>
                    <a:pt x="5" y="4"/>
                    <a:pt x="6" y="5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2"/>
                    <a:pt x="6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1" name="Rectangle 1676"/>
            <p:cNvSpPr>
              <a:spLocks noChangeArrowheads="1"/>
            </p:cNvSpPr>
            <p:nvPr/>
          </p:nvSpPr>
          <p:spPr bwMode="auto">
            <a:xfrm>
              <a:off x="1214" y="283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2" name="Freeform 1677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3" name="Rectangle 1678"/>
            <p:cNvSpPr>
              <a:spLocks noChangeArrowheads="1"/>
            </p:cNvSpPr>
            <p:nvPr/>
          </p:nvSpPr>
          <p:spPr bwMode="auto">
            <a:xfrm>
              <a:off x="1211" y="2818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4" name="Freeform 1679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5" name="Freeform 1680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6" name="Freeform 1681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3"/>
                <a:gd name="T1" fmla="*/ 2 h 2"/>
                <a:gd name="T2" fmla="*/ 0 w 3"/>
                <a:gd name="T3" fmla="*/ 2 h 2"/>
                <a:gd name="T4" fmla="*/ 3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7" name="Freeform 1682"/>
            <p:cNvSpPr>
              <a:spLocks/>
            </p:cNvSpPr>
            <p:nvPr/>
          </p:nvSpPr>
          <p:spPr bwMode="auto">
            <a:xfrm>
              <a:off x="1214" y="282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4 h 6"/>
                <a:gd name="T8" fmla="*/ 3 w 8"/>
                <a:gd name="T9" fmla="*/ 2 h 6"/>
                <a:gd name="T10" fmla="*/ 4 w 8"/>
                <a:gd name="T11" fmla="*/ 2 h 6"/>
                <a:gd name="T12" fmla="*/ 2 w 8"/>
                <a:gd name="T13" fmla="*/ 3 h 6"/>
                <a:gd name="T14" fmla="*/ 4 w 8"/>
                <a:gd name="T15" fmla="*/ 1 h 6"/>
                <a:gd name="T16" fmla="*/ 4 w 8"/>
                <a:gd name="T17" fmla="*/ 1 h 6"/>
                <a:gd name="T18" fmla="*/ 3 w 8"/>
                <a:gd name="T19" fmla="*/ 1 h 6"/>
                <a:gd name="T20" fmla="*/ 1 w 8"/>
                <a:gd name="T21" fmla="*/ 2 h 6"/>
                <a:gd name="T22" fmla="*/ 0 w 8"/>
                <a:gd name="T23" fmla="*/ 4 h 6"/>
                <a:gd name="T24" fmla="*/ 1 w 8"/>
                <a:gd name="T25" fmla="*/ 3 h 6"/>
                <a:gd name="T26" fmla="*/ 1 w 8"/>
                <a:gd name="T27" fmla="*/ 4 h 6"/>
                <a:gd name="T28" fmla="*/ 1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1 w 8"/>
                <a:gd name="T35" fmla="*/ 4 h 6"/>
                <a:gd name="T36" fmla="*/ 3 w 8"/>
                <a:gd name="T37" fmla="*/ 3 h 6"/>
                <a:gd name="T38" fmla="*/ 1 w 8"/>
                <a:gd name="T39" fmla="*/ 4 h 6"/>
                <a:gd name="T40" fmla="*/ 2 w 8"/>
                <a:gd name="T41" fmla="*/ 4 h 6"/>
                <a:gd name="T42" fmla="*/ 1 w 8"/>
                <a:gd name="T43" fmla="*/ 5 h 6"/>
                <a:gd name="T44" fmla="*/ 2 w 8"/>
                <a:gd name="T45" fmla="*/ 5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2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3 w 8"/>
                <a:gd name="T59" fmla="*/ 5 h 6"/>
                <a:gd name="T60" fmla="*/ 4 w 8"/>
                <a:gd name="T61" fmla="*/ 6 h 6"/>
                <a:gd name="T62" fmla="*/ 4 w 8"/>
                <a:gd name="T63" fmla="*/ 6 h 6"/>
                <a:gd name="T64" fmla="*/ 6 w 8"/>
                <a:gd name="T65" fmla="*/ 6 h 6"/>
                <a:gd name="T66" fmla="*/ 4 w 8"/>
                <a:gd name="T67" fmla="*/ 6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4"/>
                    <a:pt x="4" y="5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3"/>
                    <a:pt x="0" y="4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1" y="4"/>
                    <a:pt x="3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4"/>
                    <a:pt x="1" y="5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3" y="4"/>
                    <a:pt x="4" y="4"/>
                    <a:pt x="2" y="5"/>
                  </a:cubicBezTo>
                  <a:cubicBezTo>
                    <a:pt x="2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8" name="Freeform 1683"/>
            <p:cNvSpPr>
              <a:spLocks/>
            </p:cNvSpPr>
            <p:nvPr/>
          </p:nvSpPr>
          <p:spPr bwMode="auto">
            <a:xfrm>
              <a:off x="1217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89" name="Freeform 1684"/>
            <p:cNvSpPr>
              <a:spLocks/>
            </p:cNvSpPr>
            <p:nvPr/>
          </p:nvSpPr>
          <p:spPr bwMode="auto">
            <a:xfrm>
              <a:off x="1211" y="2834"/>
              <a:ext cx="22" cy="22"/>
            </a:xfrm>
            <a:custGeom>
              <a:avLst/>
              <a:gdLst>
                <a:gd name="T0" fmla="*/ 4 w 8"/>
                <a:gd name="T1" fmla="*/ 2 h 8"/>
                <a:gd name="T2" fmla="*/ 3 w 8"/>
                <a:gd name="T3" fmla="*/ 1 h 8"/>
                <a:gd name="T4" fmla="*/ 5 w 8"/>
                <a:gd name="T5" fmla="*/ 3 h 8"/>
                <a:gd name="T6" fmla="*/ 6 w 8"/>
                <a:gd name="T7" fmla="*/ 4 h 8"/>
                <a:gd name="T8" fmla="*/ 3 w 8"/>
                <a:gd name="T9" fmla="*/ 2 h 8"/>
                <a:gd name="T10" fmla="*/ 3 w 8"/>
                <a:gd name="T11" fmla="*/ 2 h 8"/>
                <a:gd name="T12" fmla="*/ 4 w 8"/>
                <a:gd name="T13" fmla="*/ 3 h 8"/>
                <a:gd name="T14" fmla="*/ 4 w 8"/>
                <a:gd name="T15" fmla="*/ 5 h 8"/>
                <a:gd name="T16" fmla="*/ 4 w 8"/>
                <a:gd name="T17" fmla="*/ 4 h 8"/>
                <a:gd name="T18" fmla="*/ 2 w 8"/>
                <a:gd name="T19" fmla="*/ 3 h 8"/>
                <a:gd name="T20" fmla="*/ 5 w 8"/>
                <a:gd name="T21" fmla="*/ 8 h 8"/>
                <a:gd name="T22" fmla="*/ 5 w 8"/>
                <a:gd name="T23" fmla="*/ 7 h 8"/>
                <a:gd name="T24" fmla="*/ 3 w 8"/>
                <a:gd name="T25" fmla="*/ 5 h 8"/>
                <a:gd name="T26" fmla="*/ 4 w 8"/>
                <a:gd name="T27" fmla="*/ 5 h 8"/>
                <a:gd name="T28" fmla="*/ 5 w 8"/>
                <a:gd name="T29" fmla="*/ 6 h 8"/>
                <a:gd name="T30" fmla="*/ 8 w 8"/>
                <a:gd name="T31" fmla="*/ 3 h 8"/>
                <a:gd name="T32" fmla="*/ 7 w 8"/>
                <a:gd name="T33" fmla="*/ 3 h 8"/>
                <a:gd name="T34" fmla="*/ 6 w 8"/>
                <a:gd name="T35" fmla="*/ 2 h 8"/>
                <a:gd name="T36" fmla="*/ 4 w 8"/>
                <a:gd name="T37" fmla="*/ 2 h 8"/>
                <a:gd name="T38" fmla="*/ 5 w 8"/>
                <a:gd name="T39" fmla="*/ 2 h 8"/>
                <a:gd name="T40" fmla="*/ 3 w 8"/>
                <a:gd name="T41" fmla="*/ 1 h 8"/>
                <a:gd name="T42" fmla="*/ 2 w 8"/>
                <a:gd name="T43" fmla="*/ 0 h 8"/>
                <a:gd name="T44" fmla="*/ 2 w 8"/>
                <a:gd name="T45" fmla="*/ 1 h 8"/>
                <a:gd name="T46" fmla="*/ 4 w 8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" h="8">
                  <a:moveTo>
                    <a:pt x="4" y="2"/>
                  </a:moveTo>
                  <a:cubicBezTo>
                    <a:pt x="4" y="2"/>
                    <a:pt x="3" y="1"/>
                    <a:pt x="3" y="1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5" y="4"/>
                    <a:pt x="5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4" y="4"/>
                    <a:pt x="2" y="5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4" y="7"/>
                    <a:pt x="4" y="6"/>
                    <a:pt x="3" y="5"/>
                  </a:cubicBezTo>
                  <a:cubicBezTo>
                    <a:pt x="4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0" y="0"/>
                    <a:pt x="3" y="1"/>
                    <a:pt x="2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0" name="Freeform 1685"/>
            <p:cNvSpPr>
              <a:spLocks/>
            </p:cNvSpPr>
            <p:nvPr/>
          </p:nvSpPr>
          <p:spPr bwMode="auto">
            <a:xfrm>
              <a:off x="1222" y="283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1" name="Freeform 1686"/>
            <p:cNvSpPr>
              <a:spLocks/>
            </p:cNvSpPr>
            <p:nvPr/>
          </p:nvSpPr>
          <p:spPr bwMode="auto">
            <a:xfrm>
              <a:off x="1230" y="284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2" name="Freeform 1687"/>
            <p:cNvSpPr>
              <a:spLocks/>
            </p:cNvSpPr>
            <p:nvPr/>
          </p:nvSpPr>
          <p:spPr bwMode="auto">
            <a:xfrm>
              <a:off x="1217" y="2843"/>
              <a:ext cx="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3" name="Freeform 1688"/>
            <p:cNvSpPr>
              <a:spLocks/>
            </p:cNvSpPr>
            <p:nvPr/>
          </p:nvSpPr>
          <p:spPr bwMode="auto">
            <a:xfrm>
              <a:off x="1217" y="2848"/>
              <a:ext cx="5" cy="11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3 h 4"/>
                <a:gd name="T4" fmla="*/ 0 w 2"/>
                <a:gd name="T5" fmla="*/ 0 h 4"/>
                <a:gd name="T6" fmla="*/ 1 w 2"/>
                <a:gd name="T7" fmla="*/ 2 h 4"/>
                <a:gd name="T8" fmla="*/ 0 w 2"/>
                <a:gd name="T9" fmla="*/ 3 h 4"/>
                <a:gd name="T10" fmla="*/ 1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4"/>
                    <a:pt x="1" y="2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0" y="1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4" name="Freeform 1689"/>
            <p:cNvSpPr>
              <a:spLocks/>
            </p:cNvSpPr>
            <p:nvPr/>
          </p:nvSpPr>
          <p:spPr bwMode="auto">
            <a:xfrm>
              <a:off x="1181" y="2840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10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10 w 13"/>
                <a:gd name="T9" fmla="*/ 3 h 7"/>
                <a:gd name="T10" fmla="*/ 9 w 13"/>
                <a:gd name="T11" fmla="*/ 4 h 7"/>
                <a:gd name="T12" fmla="*/ 9 w 13"/>
                <a:gd name="T13" fmla="*/ 5 h 7"/>
                <a:gd name="T14" fmla="*/ 8 w 13"/>
                <a:gd name="T15" fmla="*/ 2 h 7"/>
                <a:gd name="T16" fmla="*/ 8 w 13"/>
                <a:gd name="T17" fmla="*/ 6 h 7"/>
                <a:gd name="T18" fmla="*/ 7 w 13"/>
                <a:gd name="T19" fmla="*/ 5 h 7"/>
                <a:gd name="T20" fmla="*/ 7 w 13"/>
                <a:gd name="T21" fmla="*/ 5 h 7"/>
                <a:gd name="T22" fmla="*/ 6 w 13"/>
                <a:gd name="T23" fmla="*/ 4 h 7"/>
                <a:gd name="T24" fmla="*/ 7 w 13"/>
                <a:gd name="T25" fmla="*/ 3 h 7"/>
                <a:gd name="T26" fmla="*/ 6 w 13"/>
                <a:gd name="T27" fmla="*/ 3 h 7"/>
                <a:gd name="T28" fmla="*/ 7 w 13"/>
                <a:gd name="T29" fmla="*/ 2 h 7"/>
                <a:gd name="T30" fmla="*/ 5 w 13"/>
                <a:gd name="T31" fmla="*/ 2 h 7"/>
                <a:gd name="T32" fmla="*/ 6 w 13"/>
                <a:gd name="T33" fmla="*/ 1 h 7"/>
                <a:gd name="T34" fmla="*/ 3 w 13"/>
                <a:gd name="T35" fmla="*/ 3 h 7"/>
                <a:gd name="T36" fmla="*/ 3 w 13"/>
                <a:gd name="T37" fmla="*/ 3 h 7"/>
                <a:gd name="T38" fmla="*/ 5 w 13"/>
                <a:gd name="T39" fmla="*/ 2 h 7"/>
                <a:gd name="T40" fmla="*/ 4 w 13"/>
                <a:gd name="T41" fmla="*/ 2 h 7"/>
                <a:gd name="T42" fmla="*/ 5 w 13"/>
                <a:gd name="T43" fmla="*/ 1 h 7"/>
                <a:gd name="T44" fmla="*/ 3 w 13"/>
                <a:gd name="T45" fmla="*/ 1 h 7"/>
                <a:gd name="T46" fmla="*/ 3 w 13"/>
                <a:gd name="T47" fmla="*/ 0 h 7"/>
                <a:gd name="T48" fmla="*/ 0 w 13"/>
                <a:gd name="T49" fmla="*/ 2 h 7"/>
                <a:gd name="T50" fmla="*/ 3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4 w 13"/>
                <a:gd name="T59" fmla="*/ 6 h 7"/>
                <a:gd name="T60" fmla="*/ 5 w 13"/>
                <a:gd name="T61" fmla="*/ 5 h 7"/>
                <a:gd name="T62" fmla="*/ 4 w 13"/>
                <a:gd name="T63" fmla="*/ 7 h 7"/>
                <a:gd name="T64" fmla="*/ 10 w 13"/>
                <a:gd name="T65" fmla="*/ 7 h 7"/>
                <a:gd name="T66" fmla="*/ 10 w 13"/>
                <a:gd name="T67" fmla="*/ 5 h 7"/>
                <a:gd name="T68" fmla="*/ 12 w 13"/>
                <a:gd name="T69" fmla="*/ 5 h 7"/>
                <a:gd name="T70" fmla="*/ 11 w 13"/>
                <a:gd name="T71" fmla="*/ 3 h 7"/>
                <a:gd name="T72" fmla="*/ 13 w 13"/>
                <a:gd name="T73" fmla="*/ 6 h 7"/>
                <a:gd name="T74" fmla="*/ 13 w 13"/>
                <a:gd name="T75" fmla="*/ 6 h 7"/>
                <a:gd name="T76" fmla="*/ 12 w 13"/>
                <a:gd name="T77" fmla="*/ 5 h 7"/>
                <a:gd name="T78" fmla="*/ 13 w 13"/>
                <a:gd name="T79" fmla="*/ 6 h 7"/>
                <a:gd name="T80" fmla="*/ 11 w 13"/>
                <a:gd name="T81" fmla="*/ 2 h 7"/>
                <a:gd name="T82" fmla="*/ 10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10" y="3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4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2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6"/>
                    <a:pt x="7" y="5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3"/>
                    <a:pt x="7" y="5"/>
                    <a:pt x="6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6" y="2"/>
                    <a:pt x="3" y="3"/>
                  </a:cubicBezTo>
                  <a:cubicBezTo>
                    <a:pt x="6" y="1"/>
                    <a:pt x="2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4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2" y="3"/>
                    <a:pt x="3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5" y="4"/>
                    <a:pt x="4" y="5"/>
                    <a:pt x="4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8" y="6"/>
                    <a:pt x="10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2" y="5"/>
                    <a:pt x="10" y="0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5" name="Freeform 1690"/>
            <p:cNvSpPr>
              <a:spLocks/>
            </p:cNvSpPr>
            <p:nvPr/>
          </p:nvSpPr>
          <p:spPr bwMode="auto">
            <a:xfrm>
              <a:off x="1217" y="2856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6" name="Freeform 1691"/>
            <p:cNvSpPr>
              <a:spLocks/>
            </p:cNvSpPr>
            <p:nvPr/>
          </p:nvSpPr>
          <p:spPr bwMode="auto">
            <a:xfrm>
              <a:off x="1190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7" name="Rectangle 1692"/>
            <p:cNvSpPr>
              <a:spLocks noChangeArrowheads="1"/>
            </p:cNvSpPr>
            <p:nvPr/>
          </p:nvSpPr>
          <p:spPr bwMode="auto">
            <a:xfrm>
              <a:off x="1217" y="285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8" name="Freeform 1693"/>
            <p:cNvSpPr>
              <a:spLocks/>
            </p:cNvSpPr>
            <p:nvPr/>
          </p:nvSpPr>
          <p:spPr bwMode="auto">
            <a:xfrm>
              <a:off x="1214" y="2845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99" name="Freeform 1694"/>
            <p:cNvSpPr>
              <a:spLocks/>
            </p:cNvSpPr>
            <p:nvPr/>
          </p:nvSpPr>
          <p:spPr bwMode="auto">
            <a:xfrm>
              <a:off x="1192" y="28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0" name="Freeform 1695"/>
            <p:cNvSpPr>
              <a:spLocks/>
            </p:cNvSpPr>
            <p:nvPr/>
          </p:nvSpPr>
          <p:spPr bwMode="auto">
            <a:xfrm>
              <a:off x="1198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1" name="Freeform 1696"/>
            <p:cNvSpPr>
              <a:spLocks/>
            </p:cNvSpPr>
            <p:nvPr/>
          </p:nvSpPr>
          <p:spPr bwMode="auto">
            <a:xfrm>
              <a:off x="1179" y="2807"/>
              <a:ext cx="62" cy="33"/>
            </a:xfrm>
            <a:custGeom>
              <a:avLst/>
              <a:gdLst>
                <a:gd name="T0" fmla="*/ 18 w 23"/>
                <a:gd name="T1" fmla="*/ 10 h 12"/>
                <a:gd name="T2" fmla="*/ 19 w 23"/>
                <a:gd name="T3" fmla="*/ 11 h 12"/>
                <a:gd name="T4" fmla="*/ 21 w 23"/>
                <a:gd name="T5" fmla="*/ 10 h 12"/>
                <a:gd name="T6" fmla="*/ 20 w 23"/>
                <a:gd name="T7" fmla="*/ 7 h 12"/>
                <a:gd name="T8" fmla="*/ 17 w 23"/>
                <a:gd name="T9" fmla="*/ 4 h 12"/>
                <a:gd name="T10" fmla="*/ 15 w 23"/>
                <a:gd name="T11" fmla="*/ 2 h 12"/>
                <a:gd name="T12" fmla="*/ 12 w 23"/>
                <a:gd name="T13" fmla="*/ 3 h 12"/>
                <a:gd name="T14" fmla="*/ 12 w 23"/>
                <a:gd name="T15" fmla="*/ 3 h 12"/>
                <a:gd name="T16" fmla="*/ 10 w 23"/>
                <a:gd name="T17" fmla="*/ 2 h 12"/>
                <a:gd name="T18" fmla="*/ 10 w 23"/>
                <a:gd name="T19" fmla="*/ 6 h 12"/>
                <a:gd name="T20" fmla="*/ 9 w 23"/>
                <a:gd name="T21" fmla="*/ 6 h 12"/>
                <a:gd name="T22" fmla="*/ 8 w 23"/>
                <a:gd name="T23" fmla="*/ 5 h 12"/>
                <a:gd name="T24" fmla="*/ 6 w 23"/>
                <a:gd name="T25" fmla="*/ 5 h 12"/>
                <a:gd name="T26" fmla="*/ 5 w 23"/>
                <a:gd name="T27" fmla="*/ 6 h 12"/>
                <a:gd name="T28" fmla="*/ 4 w 23"/>
                <a:gd name="T29" fmla="*/ 7 h 12"/>
                <a:gd name="T30" fmla="*/ 5 w 23"/>
                <a:gd name="T31" fmla="*/ 9 h 12"/>
                <a:gd name="T32" fmla="*/ 3 w 23"/>
                <a:gd name="T33" fmla="*/ 8 h 12"/>
                <a:gd name="T34" fmla="*/ 3 w 23"/>
                <a:gd name="T35" fmla="*/ 9 h 12"/>
                <a:gd name="T36" fmla="*/ 3 w 23"/>
                <a:gd name="T37" fmla="*/ 12 h 12"/>
                <a:gd name="T38" fmla="*/ 3 w 23"/>
                <a:gd name="T39" fmla="*/ 11 h 12"/>
                <a:gd name="T40" fmla="*/ 2 w 23"/>
                <a:gd name="T41" fmla="*/ 10 h 12"/>
                <a:gd name="T42" fmla="*/ 6 w 23"/>
                <a:gd name="T43" fmla="*/ 10 h 12"/>
                <a:gd name="T44" fmla="*/ 6 w 23"/>
                <a:gd name="T45" fmla="*/ 10 h 12"/>
                <a:gd name="T46" fmla="*/ 6 w 23"/>
                <a:gd name="T47" fmla="*/ 10 h 12"/>
                <a:gd name="T48" fmla="*/ 7 w 23"/>
                <a:gd name="T49" fmla="*/ 10 h 12"/>
                <a:gd name="T50" fmla="*/ 7 w 23"/>
                <a:gd name="T51" fmla="*/ 9 h 12"/>
                <a:gd name="T52" fmla="*/ 7 w 23"/>
                <a:gd name="T53" fmla="*/ 8 h 12"/>
                <a:gd name="T54" fmla="*/ 7 w 23"/>
                <a:gd name="T55" fmla="*/ 9 h 12"/>
                <a:gd name="T56" fmla="*/ 8 w 23"/>
                <a:gd name="T57" fmla="*/ 8 h 12"/>
                <a:gd name="T58" fmla="*/ 8 w 23"/>
                <a:gd name="T59" fmla="*/ 8 h 12"/>
                <a:gd name="T60" fmla="*/ 9 w 23"/>
                <a:gd name="T61" fmla="*/ 7 h 12"/>
                <a:gd name="T62" fmla="*/ 9 w 23"/>
                <a:gd name="T63" fmla="*/ 8 h 12"/>
                <a:gd name="T64" fmla="*/ 10 w 23"/>
                <a:gd name="T65" fmla="*/ 8 h 12"/>
                <a:gd name="T66" fmla="*/ 10 w 23"/>
                <a:gd name="T67" fmla="*/ 6 h 12"/>
                <a:gd name="T68" fmla="*/ 12 w 23"/>
                <a:gd name="T69" fmla="*/ 6 h 12"/>
                <a:gd name="T70" fmla="*/ 14 w 23"/>
                <a:gd name="T71" fmla="*/ 5 h 12"/>
                <a:gd name="T72" fmla="*/ 14 w 23"/>
                <a:gd name="T73" fmla="*/ 6 h 12"/>
                <a:gd name="T74" fmla="*/ 16 w 23"/>
                <a:gd name="T75" fmla="*/ 6 h 12"/>
                <a:gd name="T76" fmla="*/ 17 w 23"/>
                <a:gd name="T77" fmla="*/ 4 h 12"/>
                <a:gd name="T78" fmla="*/ 16 w 23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" h="12">
                  <a:moveTo>
                    <a:pt x="16" y="8"/>
                  </a:moveTo>
                  <a:cubicBezTo>
                    <a:pt x="16" y="8"/>
                    <a:pt x="17" y="9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9"/>
                    <a:pt x="20" y="11"/>
                    <a:pt x="21" y="10"/>
                  </a:cubicBezTo>
                  <a:cubicBezTo>
                    <a:pt x="21" y="9"/>
                    <a:pt x="18" y="8"/>
                    <a:pt x="19" y="8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0" y="7"/>
                    <a:pt x="18" y="7"/>
                    <a:pt x="18" y="7"/>
                  </a:cubicBezTo>
                  <a:cubicBezTo>
                    <a:pt x="23" y="4"/>
                    <a:pt x="15" y="6"/>
                    <a:pt x="17" y="4"/>
                  </a:cubicBezTo>
                  <a:cubicBezTo>
                    <a:pt x="17" y="3"/>
                    <a:pt x="16" y="3"/>
                    <a:pt x="15" y="4"/>
                  </a:cubicBezTo>
                  <a:cubicBezTo>
                    <a:pt x="16" y="3"/>
                    <a:pt x="15" y="4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3" y="3"/>
                    <a:pt x="13" y="4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2" y="2"/>
                    <a:pt x="12" y="5"/>
                    <a:pt x="12" y="3"/>
                  </a:cubicBezTo>
                  <a:cubicBezTo>
                    <a:pt x="11" y="2"/>
                    <a:pt x="12" y="4"/>
                    <a:pt x="11" y="5"/>
                  </a:cubicBezTo>
                  <a:cubicBezTo>
                    <a:pt x="11" y="5"/>
                    <a:pt x="11" y="4"/>
                    <a:pt x="10" y="2"/>
                  </a:cubicBezTo>
                  <a:cubicBezTo>
                    <a:pt x="10" y="4"/>
                    <a:pt x="10" y="3"/>
                    <a:pt x="10" y="4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9" y="5"/>
                    <a:pt x="10" y="7"/>
                    <a:pt x="9" y="8"/>
                  </a:cubicBezTo>
                  <a:cubicBezTo>
                    <a:pt x="9" y="6"/>
                    <a:pt x="10" y="7"/>
                    <a:pt x="9" y="6"/>
                  </a:cubicBezTo>
                  <a:cubicBezTo>
                    <a:pt x="9" y="5"/>
                    <a:pt x="10" y="5"/>
                    <a:pt x="10" y="3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5"/>
                    <a:pt x="8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4" y="4"/>
                    <a:pt x="6" y="8"/>
                    <a:pt x="4" y="7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3" y="7"/>
                    <a:pt x="3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5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0" y="12"/>
                    <a:pt x="3" y="12"/>
                  </a:cubicBezTo>
                  <a:cubicBezTo>
                    <a:pt x="4" y="12"/>
                    <a:pt x="6" y="11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3" y="10"/>
                    <a:pt x="2" y="10"/>
                  </a:cubicBezTo>
                  <a:cubicBezTo>
                    <a:pt x="1" y="10"/>
                    <a:pt x="3" y="10"/>
                    <a:pt x="3" y="10"/>
                  </a:cubicBezTo>
                  <a:cubicBezTo>
                    <a:pt x="4" y="10"/>
                    <a:pt x="4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4" y="9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9"/>
                    <a:pt x="7" y="8"/>
                  </a:cubicBezTo>
                  <a:cubicBezTo>
                    <a:pt x="6" y="7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8" y="7"/>
                    <a:pt x="8" y="7"/>
                    <a:pt x="8" y="5"/>
                  </a:cubicBezTo>
                  <a:cubicBezTo>
                    <a:pt x="8" y="6"/>
                    <a:pt x="8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10" y="9"/>
                    <a:pt x="9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8"/>
                    <a:pt x="13" y="6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6"/>
                    <a:pt x="14" y="7"/>
                    <a:pt x="14" y="6"/>
                  </a:cubicBezTo>
                  <a:cubicBezTo>
                    <a:pt x="15" y="5"/>
                    <a:pt x="14" y="7"/>
                    <a:pt x="14" y="7"/>
                  </a:cubicBezTo>
                  <a:cubicBezTo>
                    <a:pt x="16" y="5"/>
                    <a:pt x="14" y="9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7" y="4"/>
                    <a:pt x="17" y="4"/>
                  </a:cubicBezTo>
                  <a:cubicBezTo>
                    <a:pt x="17" y="4"/>
                    <a:pt x="17" y="6"/>
                    <a:pt x="18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8"/>
                    <a:pt x="19" y="7"/>
                    <a:pt x="16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2" name="Freeform 1697"/>
            <p:cNvSpPr>
              <a:spLocks/>
            </p:cNvSpPr>
            <p:nvPr/>
          </p:nvSpPr>
          <p:spPr bwMode="auto">
            <a:xfrm>
              <a:off x="1214" y="2823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3" name="Freeform 1698"/>
            <p:cNvSpPr>
              <a:spLocks/>
            </p:cNvSpPr>
            <p:nvPr/>
          </p:nvSpPr>
          <p:spPr bwMode="auto">
            <a:xfrm>
              <a:off x="1214" y="28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4" name="Freeform 1699"/>
            <p:cNvSpPr>
              <a:spLocks/>
            </p:cNvSpPr>
            <p:nvPr/>
          </p:nvSpPr>
          <p:spPr bwMode="auto">
            <a:xfrm>
              <a:off x="1220" y="2832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5" name="Freeform 1700"/>
            <p:cNvSpPr>
              <a:spLocks/>
            </p:cNvSpPr>
            <p:nvPr/>
          </p:nvSpPr>
          <p:spPr bwMode="auto">
            <a:xfrm>
              <a:off x="1222" y="2832"/>
              <a:ext cx="3" cy="2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3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6" name="Freeform 1701"/>
            <p:cNvSpPr>
              <a:spLocks/>
            </p:cNvSpPr>
            <p:nvPr/>
          </p:nvSpPr>
          <p:spPr bwMode="auto">
            <a:xfrm>
              <a:off x="1184" y="2834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3 h 9"/>
                <a:gd name="T4" fmla="*/ 3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4 h 9"/>
                <a:gd name="T20" fmla="*/ 14 w 18"/>
                <a:gd name="T21" fmla="*/ 4 h 9"/>
                <a:gd name="T22" fmla="*/ 14 w 18"/>
                <a:gd name="T23" fmla="*/ 4 h 9"/>
                <a:gd name="T24" fmla="*/ 15 w 18"/>
                <a:gd name="T25" fmla="*/ 3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1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4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4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3"/>
                    <a:pt x="3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3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2"/>
                    <a:pt x="18" y="3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4"/>
                    <a:pt x="14" y="1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4"/>
                    <a:pt x="13" y="4"/>
                  </a:cubicBezTo>
                  <a:cubicBezTo>
                    <a:pt x="12" y="3"/>
                    <a:pt x="13" y="5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1" y="3"/>
                    <a:pt x="11" y="2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8" y="5"/>
                    <a:pt x="7" y="4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3" y="5"/>
                    <a:pt x="3" y="4"/>
                  </a:cubicBezTo>
                  <a:cubicBezTo>
                    <a:pt x="4" y="3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7" name="Freeform 1702"/>
            <p:cNvSpPr>
              <a:spLocks/>
            </p:cNvSpPr>
            <p:nvPr/>
          </p:nvSpPr>
          <p:spPr bwMode="auto">
            <a:xfrm>
              <a:off x="1181" y="2834"/>
              <a:ext cx="9" cy="6"/>
            </a:xfrm>
            <a:custGeom>
              <a:avLst/>
              <a:gdLst>
                <a:gd name="T0" fmla="*/ 2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8" name="Freeform 1703"/>
            <p:cNvSpPr>
              <a:spLocks/>
            </p:cNvSpPr>
            <p:nvPr/>
          </p:nvSpPr>
          <p:spPr bwMode="auto">
            <a:xfrm>
              <a:off x="1181" y="2804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5 w 9"/>
                <a:gd name="T3" fmla="*/ 3 h 12"/>
                <a:gd name="T4" fmla="*/ 1 w 9"/>
                <a:gd name="T5" fmla="*/ 6 h 12"/>
                <a:gd name="T6" fmla="*/ 1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2 w 9"/>
                <a:gd name="T19" fmla="*/ 9 h 12"/>
                <a:gd name="T20" fmla="*/ 2 w 9"/>
                <a:gd name="T21" fmla="*/ 6 h 12"/>
                <a:gd name="T22" fmla="*/ 3 w 9"/>
                <a:gd name="T23" fmla="*/ 7 h 12"/>
                <a:gd name="T24" fmla="*/ 5 w 9"/>
                <a:gd name="T25" fmla="*/ 6 h 12"/>
                <a:gd name="T26" fmla="*/ 5 w 9"/>
                <a:gd name="T27" fmla="*/ 6 h 12"/>
                <a:gd name="T28" fmla="*/ 4 w 9"/>
                <a:gd name="T29" fmla="*/ 5 h 12"/>
                <a:gd name="T30" fmla="*/ 5 w 9"/>
                <a:gd name="T31" fmla="*/ 6 h 12"/>
                <a:gd name="T32" fmla="*/ 8 w 9"/>
                <a:gd name="T33" fmla="*/ 5 h 12"/>
                <a:gd name="T34" fmla="*/ 8 w 9"/>
                <a:gd name="T35" fmla="*/ 2 h 12"/>
                <a:gd name="T36" fmla="*/ 8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2" y="5"/>
                    <a:pt x="1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3"/>
                    <a:pt x="4" y="6"/>
                    <a:pt x="5" y="6"/>
                  </a:cubicBezTo>
                  <a:cubicBezTo>
                    <a:pt x="6" y="5"/>
                    <a:pt x="7" y="3"/>
                    <a:pt x="8" y="5"/>
                  </a:cubicBezTo>
                  <a:cubicBezTo>
                    <a:pt x="7" y="4"/>
                    <a:pt x="7" y="2"/>
                    <a:pt x="8" y="2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9" y="5"/>
                    <a:pt x="9" y="4"/>
                  </a:cubicBezTo>
                  <a:cubicBezTo>
                    <a:pt x="8" y="3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  <p:sp>
          <p:nvSpPr>
            <p:cNvPr id="109" name="Freeform 1704"/>
            <p:cNvSpPr>
              <a:spLocks/>
            </p:cNvSpPr>
            <p:nvPr/>
          </p:nvSpPr>
          <p:spPr bwMode="auto">
            <a:xfrm>
              <a:off x="1195" y="2810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黑体" panose="02010609060101010101" pitchFamily="49" charset="-122"/>
                <a:cs typeface="+mn-cs"/>
              </a:endParaRPr>
            </a:p>
          </p:txBody>
        </p:sp>
      </p:grpSp>
      <p:sp>
        <p:nvSpPr>
          <p:cNvPr id="1712" name="Rectangle: Rounded Corners 1">
            <a:extLst>
              <a:ext uri="{FF2B5EF4-FFF2-40B4-BE49-F238E27FC236}">
                <a16:creationId xmlns:a16="http://schemas.microsoft.com/office/drawing/2014/main" id="{54783D25-804E-4F66-A992-5E2CB7AF7AF3}"/>
              </a:ext>
            </a:extLst>
          </p:cNvPr>
          <p:cNvSpPr/>
          <p:nvPr/>
        </p:nvSpPr>
        <p:spPr>
          <a:xfrm>
            <a:off x="2304836" y="1526834"/>
            <a:ext cx="8694090" cy="3304187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accent5">
                <a:lumMod val="20000"/>
                <a:lumOff val="80000"/>
              </a:schemeClr>
            </a:solidFill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US" sz="3600" b="1" smtClean="0">
                <a:solidFill>
                  <a:srgbClr val="002060"/>
                </a:solidFill>
                <a:latin typeface="Calibri" panose="020F0502020204030204" pitchFamily="34" charset="0"/>
              </a:rPr>
              <a:t>	Nhà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cửa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cần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được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giữ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gìn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sạch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sẽ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để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đảm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bảo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sức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khỏe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và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phòng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tránh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bệnh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tật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.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Mỗi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thành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viên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trong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gia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đình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cần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góp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sức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để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giữ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sạch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latin typeface="Calibri" panose="020F0502020204030204" pitchFamily="34" charset="0"/>
              </a:rPr>
              <a:t>nhà</a:t>
            </a:r>
            <a:r>
              <a:rPr lang="en-US" sz="3600" b="1" dirty="0">
                <a:solidFill>
                  <a:srgbClr val="002060"/>
                </a:solidFill>
                <a:latin typeface="Calibri" panose="020F0502020204030204" pitchFamily="34" charset="0"/>
              </a:rPr>
              <a:t> ở. </a:t>
            </a:r>
          </a:p>
        </p:txBody>
      </p:sp>
    </p:spTree>
    <p:extLst>
      <p:ext uri="{BB962C8B-B14F-4D97-AF65-F5344CB8AC3E}">
        <p14:creationId xmlns:p14="http://schemas.microsoft.com/office/powerpoint/2010/main" val="400408956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框 11">
            <a:extLst>
              <a:ext uri="{FF2B5EF4-FFF2-40B4-BE49-F238E27FC236}">
                <a16:creationId xmlns:a16="http://schemas.microsoft.com/office/drawing/2014/main" id="{F3C743DF-61C5-43B2-B42D-06FC568FCDDC}"/>
              </a:ext>
            </a:extLst>
          </p:cNvPr>
          <p:cNvSpPr txBox="1"/>
          <p:nvPr/>
        </p:nvSpPr>
        <p:spPr>
          <a:xfrm>
            <a:off x="1280324" y="1456000"/>
            <a:ext cx="9402753" cy="1477295"/>
          </a:xfrm>
          <a:prstGeom prst="rect">
            <a:avLst/>
          </a:prstGeom>
          <a:noFill/>
        </p:spPr>
        <p:txBody>
          <a:bodyPr wrap="square" lIns="121889" tIns="60944" rIns="121889" bIns="60944" rtlCol="0">
            <a:spAutoFit/>
          </a:bodyPr>
          <a:lstStyle>
            <a:defPPr>
              <a:defRPr lang="zh-CN"/>
            </a:defPPr>
            <a:lvl1pPr algn="ctr">
              <a:defRPr sz="11500" b="1">
                <a:gradFill>
                  <a:gsLst>
                    <a:gs pos="0">
                      <a:srgbClr val="00B0F0"/>
                    </a:gs>
                    <a:gs pos="100000">
                      <a:schemeClr val="tx2">
                        <a:lumMod val="50000"/>
                      </a:schemeClr>
                    </a:gs>
                  </a:gsLst>
                  <a:lin ang="2400000" scaled="0"/>
                </a:gradFill>
                <a:effectLst>
                  <a:outerShdw blurRad="317500" dist="165100" dir="2700000" algn="tl" rotWithShape="0">
                    <a:prstClr val="black">
                      <a:alpha val="60000"/>
                    </a:prstClr>
                  </a:outerShdw>
                </a:effectLst>
                <a:latin typeface="Yuanti SC" charset="-122"/>
                <a:ea typeface="Yuanti SC" charset="-122"/>
                <a:cs typeface="Yuanti SC" charset="-122"/>
              </a:defRPr>
            </a:lvl1pPr>
          </a:lstStyle>
          <a:p>
            <a:r>
              <a:rPr lang="en-US" altLang="zh-CN" sz="8800" dirty="0" err="1">
                <a:ln w="38100">
                  <a:gradFill>
                    <a:gsLst>
                      <a:gs pos="0">
                        <a:srgbClr val="66A117"/>
                      </a:gs>
                      <a:gs pos="100000">
                        <a:srgbClr val="3E830E"/>
                      </a:gs>
                    </a:gsLst>
                    <a:lin ang="5400000" scaled="1"/>
                  </a:gradFill>
                </a:ln>
                <a:gradFill flip="none" rotWithShape="1">
                  <a:gsLst>
                    <a:gs pos="15000">
                      <a:srgbClr val="FDD35C"/>
                    </a:gs>
                    <a:gs pos="70000">
                      <a:srgbClr val="FFFBDB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effectLst>
                  <a:outerShdw blurRad="50800" dist="38100" dir="2700000" algn="tl" rotWithShape="0">
                    <a:schemeClr val="accent6">
                      <a:lumMod val="50000"/>
                      <a:alpha val="40000"/>
                    </a:schemeClr>
                  </a:outerShdw>
                </a:effectLst>
                <a:latin typeface="+mn-lt"/>
                <a:ea typeface="+mn-ea"/>
                <a:cs typeface="+mn-ea"/>
                <a:sym typeface="+mn-lt"/>
              </a:rPr>
              <a:t>Cảm</a:t>
            </a:r>
            <a:r>
              <a:rPr lang="en-US" altLang="zh-CN" sz="8800" dirty="0">
                <a:ln w="38100">
                  <a:gradFill>
                    <a:gsLst>
                      <a:gs pos="0">
                        <a:srgbClr val="66A117"/>
                      </a:gs>
                      <a:gs pos="100000">
                        <a:srgbClr val="3E830E"/>
                      </a:gs>
                    </a:gsLst>
                    <a:lin ang="5400000" scaled="1"/>
                  </a:gradFill>
                </a:ln>
                <a:gradFill flip="none" rotWithShape="1">
                  <a:gsLst>
                    <a:gs pos="15000">
                      <a:srgbClr val="FDD35C"/>
                    </a:gs>
                    <a:gs pos="70000">
                      <a:srgbClr val="FFFBDB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effectLst>
                  <a:outerShdw blurRad="50800" dist="38100" dir="2700000" algn="tl" rotWithShape="0">
                    <a:schemeClr val="accent6">
                      <a:lumMod val="50000"/>
                      <a:alpha val="40000"/>
                    </a:schemeClr>
                  </a:outerShdw>
                </a:effectLst>
                <a:latin typeface="+mn-lt"/>
                <a:ea typeface="+mn-ea"/>
                <a:cs typeface="+mn-ea"/>
                <a:sym typeface="+mn-lt"/>
              </a:rPr>
              <a:t> </a:t>
            </a:r>
            <a:r>
              <a:rPr lang="en-US" altLang="zh-CN" sz="8800" dirty="0" err="1">
                <a:ln w="38100">
                  <a:gradFill>
                    <a:gsLst>
                      <a:gs pos="0">
                        <a:srgbClr val="66A117"/>
                      </a:gs>
                      <a:gs pos="100000">
                        <a:srgbClr val="3E830E"/>
                      </a:gs>
                    </a:gsLst>
                    <a:lin ang="5400000" scaled="1"/>
                  </a:gradFill>
                </a:ln>
                <a:gradFill flip="none" rotWithShape="1">
                  <a:gsLst>
                    <a:gs pos="15000">
                      <a:srgbClr val="FDD35C"/>
                    </a:gs>
                    <a:gs pos="70000">
                      <a:srgbClr val="FFFBDB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effectLst>
                  <a:outerShdw blurRad="50800" dist="38100" dir="2700000" algn="tl" rotWithShape="0">
                    <a:schemeClr val="accent6">
                      <a:lumMod val="50000"/>
                      <a:alpha val="40000"/>
                    </a:schemeClr>
                  </a:outerShdw>
                </a:effectLst>
                <a:latin typeface="+mn-lt"/>
                <a:ea typeface="+mn-ea"/>
                <a:cs typeface="+mn-ea"/>
                <a:sym typeface="+mn-lt"/>
              </a:rPr>
              <a:t>ơn</a:t>
            </a:r>
            <a:r>
              <a:rPr lang="en-US" altLang="zh-CN" sz="8800" dirty="0">
                <a:ln w="38100">
                  <a:gradFill>
                    <a:gsLst>
                      <a:gs pos="0">
                        <a:srgbClr val="66A117"/>
                      </a:gs>
                      <a:gs pos="100000">
                        <a:srgbClr val="3E830E"/>
                      </a:gs>
                    </a:gsLst>
                    <a:lin ang="5400000" scaled="1"/>
                  </a:gradFill>
                </a:ln>
                <a:gradFill flip="none" rotWithShape="1">
                  <a:gsLst>
                    <a:gs pos="15000">
                      <a:srgbClr val="FDD35C"/>
                    </a:gs>
                    <a:gs pos="70000">
                      <a:srgbClr val="FFFBDB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effectLst>
                  <a:outerShdw blurRad="50800" dist="38100" dir="2700000" algn="tl" rotWithShape="0">
                    <a:schemeClr val="accent6">
                      <a:lumMod val="50000"/>
                      <a:alpha val="40000"/>
                    </a:schemeClr>
                  </a:outerShdw>
                </a:effectLst>
                <a:latin typeface="+mn-lt"/>
                <a:ea typeface="+mn-ea"/>
                <a:cs typeface="+mn-ea"/>
                <a:sym typeface="+mn-lt"/>
              </a:rPr>
              <a:t> </a:t>
            </a:r>
            <a:r>
              <a:rPr lang="en-US" altLang="zh-CN" sz="8800" dirty="0" err="1">
                <a:ln w="38100">
                  <a:gradFill>
                    <a:gsLst>
                      <a:gs pos="0">
                        <a:srgbClr val="66A117"/>
                      </a:gs>
                      <a:gs pos="100000">
                        <a:srgbClr val="3E830E"/>
                      </a:gs>
                    </a:gsLst>
                    <a:lin ang="5400000" scaled="1"/>
                  </a:gradFill>
                </a:ln>
                <a:gradFill flip="none" rotWithShape="1">
                  <a:gsLst>
                    <a:gs pos="15000">
                      <a:srgbClr val="FDD35C"/>
                    </a:gs>
                    <a:gs pos="70000">
                      <a:srgbClr val="FFFBDB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effectLst>
                  <a:outerShdw blurRad="50800" dist="38100" dir="2700000" algn="tl" rotWithShape="0">
                    <a:schemeClr val="accent6">
                      <a:lumMod val="50000"/>
                      <a:alpha val="40000"/>
                    </a:schemeClr>
                  </a:outerShdw>
                </a:effectLst>
                <a:latin typeface="+mn-lt"/>
                <a:ea typeface="+mn-ea"/>
                <a:cs typeface="+mn-ea"/>
                <a:sym typeface="+mn-lt"/>
              </a:rPr>
              <a:t>các</a:t>
            </a:r>
            <a:r>
              <a:rPr lang="en-US" altLang="zh-CN" sz="8800" dirty="0">
                <a:ln w="38100">
                  <a:gradFill>
                    <a:gsLst>
                      <a:gs pos="0">
                        <a:srgbClr val="66A117"/>
                      </a:gs>
                      <a:gs pos="100000">
                        <a:srgbClr val="3E830E"/>
                      </a:gs>
                    </a:gsLst>
                    <a:lin ang="5400000" scaled="1"/>
                  </a:gradFill>
                </a:ln>
                <a:gradFill flip="none" rotWithShape="1">
                  <a:gsLst>
                    <a:gs pos="15000">
                      <a:srgbClr val="FDD35C"/>
                    </a:gs>
                    <a:gs pos="70000">
                      <a:srgbClr val="FFFBDB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effectLst>
                  <a:outerShdw blurRad="50800" dist="38100" dir="2700000" algn="tl" rotWithShape="0">
                    <a:schemeClr val="accent6">
                      <a:lumMod val="50000"/>
                      <a:alpha val="40000"/>
                    </a:schemeClr>
                  </a:outerShdw>
                </a:effectLst>
                <a:latin typeface="+mn-lt"/>
                <a:ea typeface="+mn-ea"/>
                <a:cs typeface="+mn-ea"/>
                <a:sym typeface="+mn-lt"/>
              </a:rPr>
              <a:t> </a:t>
            </a:r>
            <a:r>
              <a:rPr lang="en-US" altLang="zh-CN" sz="8800" dirty="0" err="1">
                <a:ln w="38100">
                  <a:gradFill>
                    <a:gsLst>
                      <a:gs pos="0">
                        <a:srgbClr val="66A117"/>
                      </a:gs>
                      <a:gs pos="100000">
                        <a:srgbClr val="3E830E"/>
                      </a:gs>
                    </a:gsLst>
                    <a:lin ang="5400000" scaled="1"/>
                  </a:gradFill>
                </a:ln>
                <a:gradFill flip="none" rotWithShape="1">
                  <a:gsLst>
                    <a:gs pos="15000">
                      <a:srgbClr val="FDD35C"/>
                    </a:gs>
                    <a:gs pos="70000">
                      <a:srgbClr val="FFFBDB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effectLst>
                  <a:outerShdw blurRad="50800" dist="38100" dir="2700000" algn="tl" rotWithShape="0">
                    <a:schemeClr val="accent6">
                      <a:lumMod val="50000"/>
                      <a:alpha val="40000"/>
                    </a:schemeClr>
                  </a:outerShdw>
                </a:effectLst>
                <a:latin typeface="+mn-lt"/>
                <a:ea typeface="+mn-ea"/>
                <a:cs typeface="+mn-ea"/>
                <a:sym typeface="+mn-lt"/>
              </a:rPr>
              <a:t>em</a:t>
            </a:r>
            <a:endParaRPr lang="zh-CN" altLang="en-US" sz="8800" dirty="0">
              <a:ln w="38100">
                <a:gradFill>
                  <a:gsLst>
                    <a:gs pos="0">
                      <a:srgbClr val="66A117"/>
                    </a:gs>
                    <a:gs pos="100000">
                      <a:srgbClr val="3E830E"/>
                    </a:gs>
                  </a:gsLst>
                  <a:lin ang="5400000" scaled="1"/>
                </a:gradFill>
              </a:ln>
              <a:gradFill flip="none" rotWithShape="1">
                <a:gsLst>
                  <a:gs pos="15000">
                    <a:srgbClr val="FDD35C"/>
                  </a:gs>
                  <a:gs pos="70000">
                    <a:srgbClr val="FFFBDB">
                      <a:shade val="100000"/>
                      <a:satMod val="115000"/>
                    </a:srgbClr>
                  </a:gs>
                </a:gsLst>
                <a:lin ang="16200000" scaled="1"/>
                <a:tileRect/>
              </a:gradFill>
              <a:effectLst>
                <a:outerShdw blurRad="50800" dist="38100" dir="2700000" algn="tl" rotWithShape="0">
                  <a:schemeClr val="accent6">
                    <a:lumMod val="50000"/>
                    <a:alpha val="40000"/>
                  </a:schemeClr>
                </a:outerShdw>
              </a:effectLst>
              <a:latin typeface="+mn-lt"/>
              <a:ea typeface="+mn-ea"/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069981221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theme/theme1.xml><?xml version="1.0" encoding="utf-8"?>
<a:theme xmlns:a="http://schemas.openxmlformats.org/drawingml/2006/main" name="www.jpppt.com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Custom 4">
      <a:majorFont>
        <a:latin typeface="Calibri"/>
        <a:ea typeface="Calibri"/>
        <a:cs typeface=""/>
      </a:majorFont>
      <a:minorFont>
        <a:latin typeface="Calibri"/>
        <a:ea typeface="Calibri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www.freeppt7.com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Calibri"/>
        <a:ea typeface="Calibri"/>
        <a:cs typeface=""/>
      </a:majorFont>
      <a:minorFont>
        <a:latin typeface="Calibri"/>
        <a:ea typeface="Calibri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Custom 4">
      <a:majorFont>
        <a:latin typeface="Calibri"/>
        <a:ea typeface="Calibri"/>
        <a:cs typeface=""/>
      </a:majorFont>
      <a:minorFont>
        <a:latin typeface="Calibri"/>
        <a:ea typeface="Calibri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第一PPT，www.1ppt.com">
  <a:themeElements>
    <a:clrScheme name="卡通童趣模板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CB6C5"/>
      </a:accent1>
      <a:accent2>
        <a:srgbClr val="FFCE45"/>
      </a:accent2>
      <a:accent3>
        <a:srgbClr val="E2CABA"/>
      </a:accent3>
      <a:accent4>
        <a:srgbClr val="C69763"/>
      </a:accent4>
      <a:accent5>
        <a:srgbClr val="EB95B5"/>
      </a:accent5>
      <a:accent6>
        <a:srgbClr val="C4BFB4"/>
      </a:accent6>
      <a:hlink>
        <a:srgbClr val="E60044"/>
      </a:hlink>
      <a:folHlink>
        <a:srgbClr val="954F72"/>
      </a:folHlink>
    </a:clrScheme>
    <a:fontScheme name="Custom 4">
      <a:majorFont>
        <a:latin typeface="Calibri"/>
        <a:ea typeface="Calibri"/>
        <a:cs typeface=""/>
      </a:majorFont>
      <a:minorFont>
        <a:latin typeface="Calibri"/>
        <a:ea typeface="Calibri"/>
        <a:cs typeface="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7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包图主题2">
  <a:themeElements>
    <a:clrScheme name="自定义 277">
      <a:dk1>
        <a:srgbClr val="000000"/>
      </a:dk1>
      <a:lt1>
        <a:srgbClr val="FFFFFF"/>
      </a:lt1>
      <a:dk2>
        <a:srgbClr val="778495"/>
      </a:dk2>
      <a:lt2>
        <a:srgbClr val="F0F0F0"/>
      </a:lt2>
      <a:accent1>
        <a:srgbClr val="E53238"/>
      </a:accent1>
      <a:accent2>
        <a:srgbClr val="0064D2"/>
      </a:accent2>
      <a:accent3>
        <a:srgbClr val="E53238"/>
      </a:accent3>
      <a:accent4>
        <a:srgbClr val="0064D2"/>
      </a:accent4>
      <a:accent5>
        <a:srgbClr val="E53238"/>
      </a:accent5>
      <a:accent6>
        <a:srgbClr val="0064D2"/>
      </a:accent6>
      <a:hlink>
        <a:srgbClr val="E53238"/>
      </a:hlink>
      <a:folHlink>
        <a:srgbClr val="BFBFBF"/>
      </a:folHlink>
    </a:clrScheme>
    <a:fontScheme name="自定义 1">
      <a:majorFont>
        <a:latin typeface="Arial"/>
        <a:ea typeface="微软雅黑"/>
        <a:cs typeface=""/>
      </a:majorFont>
      <a:minorFont>
        <a:latin typeface="Arial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包图主题2" id="{50CFA792-C506-47E4-B272-6A6183483AB3}" vid="{CC1AE437-2F7F-4319-9F22-408F5F8C346F}"/>
    </a:ext>
  </a:extLst>
</a:theme>
</file>

<file path=ppt/theme/theme8.xml><?xml version="1.0" encoding="utf-8"?>
<a:theme xmlns:a="http://schemas.openxmlformats.org/drawingml/2006/main" name="https://www.freeppt7.com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Custom 4">
      <a:majorFont>
        <a:latin typeface="Calibri"/>
        <a:ea typeface="Calibri"/>
        <a:cs typeface=""/>
      </a:majorFont>
      <a:minorFont>
        <a:latin typeface="Calibri"/>
        <a:ea typeface="Calibri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8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9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10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749</TotalTime>
  <Words>277</Words>
  <Application>Microsoft Office PowerPoint</Application>
  <PresentationFormat>Widescreen</PresentationFormat>
  <Paragraphs>45</Paragraphs>
  <Slides>23</Slides>
  <Notes>2</Notes>
  <HiddenSlides>0</HiddenSlides>
  <MMClips>7</MMClips>
  <ScaleCrop>false</ScaleCrop>
  <HeadingPairs>
    <vt:vector size="6" baseType="variant">
      <vt:variant>
        <vt:lpstr>Fonts Used</vt:lpstr>
      </vt:variant>
      <vt:variant>
        <vt:i4>18</vt:i4>
      </vt:variant>
      <vt:variant>
        <vt:lpstr>Theme</vt:lpstr>
      </vt:variant>
      <vt:variant>
        <vt:i4>12</vt:i4>
      </vt:variant>
      <vt:variant>
        <vt:lpstr>Slide Titles</vt:lpstr>
      </vt:variant>
      <vt:variant>
        <vt:i4>23</vt:i4>
      </vt:variant>
    </vt:vector>
  </HeadingPairs>
  <TitlesOfParts>
    <vt:vector size="53" baseType="lpstr">
      <vt:lpstr>微软雅黑</vt:lpstr>
      <vt:lpstr>宋体</vt:lpstr>
      <vt:lpstr>Arial</vt:lpstr>
      <vt:lpstr>Calibri</vt:lpstr>
      <vt:lpstr>Calibri Light</vt:lpstr>
      <vt:lpstr>等线</vt:lpstr>
      <vt:lpstr>等线 Light</vt:lpstr>
      <vt:lpstr>HP001 4 hàng</vt:lpstr>
      <vt:lpstr>KaiTi</vt:lpstr>
      <vt:lpstr>黑体</vt:lpstr>
      <vt:lpstr>Times New Roman</vt:lpstr>
      <vt:lpstr>UTM Avo</vt:lpstr>
      <vt:lpstr>UVF Candlescript Pro</vt:lpstr>
      <vt:lpstr>华康海报体W12(P)</vt:lpstr>
      <vt:lpstr>字魂27号-布丁体</vt:lpstr>
      <vt:lpstr>字魂36号-正文宋楷</vt:lpstr>
      <vt:lpstr>方正胖娃繁体</vt:lpstr>
      <vt:lpstr>方正静蕾简体</vt:lpstr>
      <vt:lpstr>www.jpppt.com</vt:lpstr>
      <vt:lpstr>www.freeppt7.com</vt:lpstr>
      <vt:lpstr>Office 主题</vt:lpstr>
      <vt:lpstr>第一PPT，www.1ppt.com</vt:lpstr>
      <vt:lpstr>Office 主题​​</vt:lpstr>
      <vt:lpstr>7_Office Theme</vt:lpstr>
      <vt:lpstr>包图主题2</vt:lpstr>
      <vt:lpstr>https://www.freeppt7.com</vt:lpstr>
      <vt:lpstr>1_Office Theme</vt:lpstr>
      <vt:lpstr>8_Office Theme</vt:lpstr>
      <vt:lpstr>9_Office Theme</vt:lpstr>
      <vt:lpstr>10_Office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>www.jpppt.com</Manager>
  <Company>www.jpppt.com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templates</dc:title>
  <dc:creator>www.jpppt.com</dc:creator>
  <cp:keywords>www.jpppt.com</cp:keywords>
  <dc:description>www.jpppt.com</dc:description>
  <cp:lastModifiedBy>ADMIN</cp:lastModifiedBy>
  <cp:revision>223</cp:revision>
  <dcterms:created xsi:type="dcterms:W3CDTF">2021-02-28T11:59:59Z</dcterms:created>
  <dcterms:modified xsi:type="dcterms:W3CDTF">2022-09-28T15:41:18Z</dcterms:modified>
</cp:coreProperties>
</file>